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Override PartName="/ppt/slides/slide108.xml" ContentType="application/vnd.openxmlformats-officedocument.presentationml.slide+xml"/>
  <Override PartName="/ppt/diagrams/data1.xml" ContentType="application/vnd.openxmlformats-officedocument.drawingml.diagramData+xml"/>
  <Override PartName="/ppt/slides/slide109.xml" ContentType="application/vnd.openxmlformats-officedocument.presentationml.slide+xml"/>
  <Override PartName="/ppt/presentation.xml" ContentType="application/vnd.openxmlformats-officedocument.presentationml.presentation.main+xml"/>
  <Override PartName="/ppt/slides/slide107.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57.xml" ContentType="application/vnd.openxmlformats-officedocument.presentationml.slide+xml"/>
  <Override PartName="/ppt/slides/slide56.xml" ContentType="application/vnd.openxmlformats-officedocument.presentationml.slide+xml"/>
  <Override PartName="/ppt/slides/slide55.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9.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95.xml" ContentType="application/vnd.openxmlformats-officedocument.presentationml.slide+xml"/>
  <Override PartName="/ppt/slides/slide94.xml" ContentType="application/vnd.openxmlformats-officedocument.presentationml.slide+xml"/>
  <Override PartName="/ppt/slides/slide93.xml" ContentType="application/vnd.openxmlformats-officedocument.presentationml.slide+xml"/>
  <Override PartName="/ppt/slides/slide92.xml" ContentType="application/vnd.openxmlformats-officedocument.presentationml.slide+xml"/>
  <Override PartName="/ppt/slides/slide91.xml" ContentType="application/vnd.openxmlformats-officedocument.presentationml.slide+xml"/>
  <Override PartName="/ppt/slides/slide90.xml" ContentType="application/vnd.openxmlformats-officedocument.presentationml.slide+xml"/>
  <Override PartName="/ppt/slides/slide89.xml" ContentType="application/vnd.openxmlformats-officedocument.presentationml.slide+xml"/>
  <Override PartName="/ppt/slides/slide88.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106.xml" ContentType="application/vnd.openxmlformats-officedocument.presentationml.slide+xml"/>
  <Override PartName="/ppt/slides/slide105.xml" ContentType="application/vnd.openxmlformats-officedocument.presentationml.slide+xml"/>
  <Override PartName="/ppt/slides/slide104.xml" ContentType="application/vnd.openxmlformats-officedocument.presentationml.slide+xml"/>
  <Override PartName="/ppt/slides/slide103.xml" ContentType="application/vnd.openxmlformats-officedocument.presentationml.slide+xml"/>
  <Override PartName="/ppt/slides/slide102.xml" ContentType="application/vnd.openxmlformats-officedocument.presentationml.slide+xml"/>
  <Override PartName="/ppt/slides/slide101.xml" ContentType="application/vnd.openxmlformats-officedocument.presentationml.slide+xml"/>
  <Override PartName="/ppt/slides/slide100.xml" ContentType="application/vnd.openxmlformats-officedocument.presentationml.slide+xml"/>
  <Override PartName="/ppt/slides/slide99.xml" ContentType="application/vnd.openxmlformats-officedocument.presentationml.slide+xml"/>
  <Override PartName="/ppt/slides/slide87.xml" ContentType="application/vnd.openxmlformats-officedocument.presentationml.slide+xml"/>
  <Override PartName="/ppt/slides/slide86.xml" ContentType="application/vnd.openxmlformats-officedocument.presentationml.slide+xml"/>
  <Override PartName="/ppt/slides/slide85.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68.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84.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80.xml" ContentType="application/vnd.openxmlformats-officedocument.presentationml.slide+xml"/>
  <Override PartName="/ppt/slides/slide79.xml" ContentType="application/vnd.openxmlformats-officedocument.presentationml.slide+xml"/>
  <Override PartName="/ppt/slides/slide78.xml" ContentType="application/vnd.openxmlformats-officedocument.presentationml.slide+xml"/>
  <Override PartName="/ppt/slides/slide77.xml" ContentType="application/vnd.openxmlformats-officedocument.presentationml.slide+xml"/>
  <Override PartName="/ppt/slides/slide19.xml" ContentType="application/vnd.openxmlformats-officedocument.presentationml.slide+xml"/>
  <Override PartName="/ppt/slides/slide38.xml" ContentType="application/vnd.openxmlformats-officedocument.presentationml.slide+xml"/>
  <Override PartName="/ppt/slides/slide17.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8.xml" ContentType="application/vnd.openxmlformats-officedocument.presentationml.slide+xml"/>
  <Override PartName="/ppt/slides/slide18.xml" ContentType="application/vnd.openxmlformats-officedocument.presentationml.slide+xml"/>
  <Override PartName="/ppt/slides/slide10.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Masters/slideMaster7.xml" ContentType="application/vnd.openxmlformats-officedocument.presentationml.slideMaster+xml"/>
  <Override PartName="/ppt/notesSlides/notesSlide35.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1.xml" ContentType="application/vnd.openxmlformats-officedocument.presentationml.notesSlide+xml"/>
  <Override PartName="/ppt/notesSlides/notesSlide29.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30.xml" ContentType="application/vnd.openxmlformats-officedocument.presentationml.notesSlide+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notesSlides/notesSlide4.xml" ContentType="application/vnd.openxmlformats-officedocument.presentationml.notesSlide+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notesSlides/notesSlide3.xml" ContentType="application/vnd.openxmlformats-officedocument.presentationml.notesSlide+xml"/>
  <Override PartName="/ppt/slideLayouts/slideLayout10.xml" ContentType="application/vnd.openxmlformats-officedocument.presentationml.slideLayout+xml"/>
  <Override PartName="/ppt/notesSlides/notesSlide2.xml" ContentType="application/vnd.openxmlformats-officedocument.presentationml.notesSlide+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16.xml" ContentType="application/vnd.openxmlformats-officedocument.presentationml.slideLayout+xml"/>
  <Override PartName="/ppt/slideLayouts/slideLayout18.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6.xml" ContentType="application/vnd.openxmlformats-officedocument.presentationml.slideLayout+xml"/>
  <Override PartName="/ppt/slideLayouts/slideLayout19.xml" ContentType="application/vnd.openxmlformats-officedocument.presentationml.slideLayout+xml"/>
  <Override PartName="/ppt/notesSlides/notesSlide1.xml" ContentType="application/vnd.openxmlformats-officedocument.presentationml.notesSlid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17.xml" ContentType="application/vnd.openxmlformats-officedocument.presentationml.slideLayout+xml"/>
  <Override PartName="/ppt/slideLayouts/slideLayout2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5.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diagrams/layout1.xml" ContentType="application/vnd.openxmlformats-officedocument.drawingml.diagramLayout+xml"/>
  <Override PartName="/ppt/diagrams/colors1.xml" ContentType="application/vnd.openxmlformats-officedocument.drawingml.diagramColors+xml"/>
  <Override PartName="/ppt/diagrams/drawing1.xml" ContentType="application/vnd.ms-office.drawingml.diagramDrawing+xml"/>
  <Override PartName="/ppt/theme/theme7.xml" ContentType="application/vnd.openxmlformats-officedocument.theme+xml"/>
  <Override PartName="/ppt/theme/theme6.xml" ContentType="application/vnd.openxmlformats-officedocument.theme+xml"/>
  <Override PartName="/ppt/theme/theme1.xml" ContentType="application/vnd.openxmlformats-officedocument.them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theme/theme2.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9.xml" ContentType="application/vnd.openxmlformats-officedocument.theme+xml"/>
  <Override PartName="/ppt/diagrams/quickStyle1.xml" ContentType="application/vnd.openxmlformats-officedocument.drawingml.diagramStyle+xml"/>
  <Override PartName="/ppt/theme/theme8.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tags/tag123.xml" ContentType="application/vnd.openxmlformats-officedocument.presentationml.tags+xml"/>
  <Override PartName="/ppt/tags/tag156.xml" ContentType="application/vnd.openxmlformats-officedocument.presentationml.tags+xml"/>
  <Override PartName="/docProps/custom.xml" ContentType="application/vnd.openxmlformats-officedocument.custom-properties+xml"/>
  <Override PartName="/ppt/tags/tag125.xml" ContentType="application/vnd.openxmlformats-officedocument.presentationml.tags+xml"/>
  <Override PartName="/docProps/app.xml" ContentType="application/vnd.openxmlformats-officedocument.extended-properties+xml"/>
  <Override PartName="/ppt/tags/tag124.xml" ContentType="application/vnd.openxmlformats-officedocument.presentationml.tags+xml"/>
  <Override PartName="/docProps/core.xml" ContentType="application/vnd.openxmlformats-package.core-properties+xml"/>
  <Override PartName="/ppt/tags/tag122.xml" ContentType="application/vnd.openxmlformats-officedocument.presentationml.tags+xml"/>
  <Override PartName="/ppt/tags/tag127.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38.xml" ContentType="application/vnd.openxmlformats-officedocument.presentationml.tags+xml"/>
  <Override PartName="/ppt/tags/tag137.xml" ContentType="application/vnd.openxmlformats-officedocument.presentationml.tags+xml"/>
  <Override PartName="/ppt/tags/tag136.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26.xml" ContentType="application/vnd.openxmlformats-officedocument.presentationml.tags+xml"/>
  <Override PartName="/ppt/tags/tag82.xml" ContentType="application/vnd.openxmlformats-officedocument.presentationml.tags+xml"/>
  <Override PartName="/ppt/tags/tag120.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38.xml" ContentType="application/vnd.openxmlformats-officedocument.presentationml.tags+xml"/>
  <Override PartName="/ppt/tags/tag37.xml" ContentType="application/vnd.openxmlformats-officedocument.presentationml.tags+xml"/>
  <Override PartName="/ppt/tags/tag36.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3.xml" ContentType="application/vnd.openxmlformats-officedocument.presentationml.tags+xml"/>
  <Override PartName="/ppt/tags/tag52.xml" ContentType="application/vnd.openxmlformats-officedocument.presentationml.tags+xml"/>
  <Override PartName="/ppt/tags/tag51.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30.xml" ContentType="application/vnd.openxmlformats-officedocument.presentationml.tags+xml"/>
  <Override PartName="/ppt/tags/tag29.xml" ContentType="application/vnd.openxmlformats-officedocument.presentationml.tags+xml"/>
  <Override PartName="/ppt/tags/tag28.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7.xml" ContentType="application/vnd.openxmlformats-officedocument.presentationml.tags+xml"/>
  <Override PartName="/ppt/tags/tag6.xml" ContentType="application/vnd.openxmlformats-officedocument.presentationml.tags+xml"/>
  <Override PartName="/ppt/tags/tag5.xml" ContentType="application/vnd.openxmlformats-officedocument.presentationml.tag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2.xml" ContentType="application/vnd.openxmlformats-officedocument.presentationml.tags+xml"/>
  <Override PartName="/ppt/tags/tag21.xml" ContentType="application/vnd.openxmlformats-officedocument.presentationml.tags+xml"/>
  <Override PartName="/ppt/tags/tag20.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99.xml" ContentType="application/vnd.openxmlformats-officedocument.presentationml.tags+xml"/>
  <Override PartName="/ppt/tags/tag98.xml" ContentType="application/vnd.openxmlformats-officedocument.presentationml.tags+xml"/>
  <Override PartName="/ppt/tags/tag97.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14.xml" ContentType="application/vnd.openxmlformats-officedocument.presentationml.tags+xml"/>
  <Override PartName="/ppt/tags/tag113.xml" ContentType="application/vnd.openxmlformats-officedocument.presentationml.tags+xml"/>
  <Override PartName="/ppt/tags/tag112.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92.xml" ContentType="application/vnd.openxmlformats-officedocument.presentationml.tags+xml"/>
  <Override PartName="/ppt/tags/tag91.xml" ContentType="application/vnd.openxmlformats-officedocument.presentationml.tags+xml"/>
  <Override PartName="/ppt/tags/tag90.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68.xml" ContentType="application/vnd.openxmlformats-officedocument.presentationml.tags+xml"/>
  <Override PartName="/ppt/tags/tag67.xml" ContentType="application/vnd.openxmlformats-officedocument.presentationml.tags+xml"/>
  <Override PartName="/ppt/tags/tag66.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84.xml" ContentType="application/vnd.openxmlformats-officedocument.presentationml.tags+xml"/>
  <Override PartName="/ppt/tags/tag83.xml" ContentType="application/vnd.openxmlformats-officedocument.presentationml.tags+xml"/>
  <Override PartName="/ppt/tags/tag81.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121.xml" ContentType="application/vnd.openxmlformats-officedocument.presentationml.tags+xml"/>
  <Override PartName="/ppt/tags/tag155.xml" ContentType="application/vnd.openxmlformats-officedocument.presentationml.tags+xml"/>
  <Override PartName="/ppt/tags/tag148.xml" ContentType="application/vnd.openxmlformats-officedocument.presentationml.tags+xml"/>
  <Override PartName="/ppt/tags/tag242.xml" ContentType="application/vnd.openxmlformats-officedocument.presentationml.tags+xml"/>
  <Override PartName="/ppt/tags/tag241.xml" ContentType="application/vnd.openxmlformats-officedocument.presentationml.tags+xml"/>
  <Override PartName="/ppt/tags/tag240.xml" ContentType="application/vnd.openxmlformats-officedocument.presentationml.tags+xml"/>
  <Override PartName="/ppt/tags/tag239.xml" ContentType="application/vnd.openxmlformats-officedocument.presentationml.tags+xml"/>
  <Override PartName="/ppt/tags/tag238.xml" ContentType="application/vnd.openxmlformats-officedocument.presentationml.tags+xml"/>
  <Override PartName="/ppt/tags/tag237.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50.xml" ContentType="application/vnd.openxmlformats-officedocument.presentationml.tags+xml"/>
  <Override PartName="/ppt/tags/tag249.xml" ContentType="application/vnd.openxmlformats-officedocument.presentationml.tags+xml"/>
  <Override PartName="/ppt/tags/tag248.xml" ContentType="application/vnd.openxmlformats-officedocument.presentationml.tags+xml"/>
  <Override PartName="/ppt/tags/tag247.xml" ContentType="application/vnd.openxmlformats-officedocument.presentationml.tags+xml"/>
  <Override PartName="/ppt/tags/tag246.xml" ContentType="application/vnd.openxmlformats-officedocument.presentationml.tags+xml"/>
  <Override PartName="/ppt/tags/tag236.xml" ContentType="application/vnd.openxmlformats-officedocument.presentationml.tags+xml"/>
  <Override PartName="/ppt/tags/tag235.xml" ContentType="application/vnd.openxmlformats-officedocument.presentationml.tags+xml"/>
  <Override PartName="/ppt/tags/tag234.xml" ContentType="application/vnd.openxmlformats-officedocument.presentationml.tags+xml"/>
  <Override PartName="/ppt/tags/tag225.xml" ContentType="application/vnd.openxmlformats-officedocument.presentationml.tags+xml"/>
  <Override PartName="/ppt/tags/tag224.xml" ContentType="application/vnd.openxmlformats-officedocument.presentationml.tags+xml"/>
  <Override PartName="/ppt/tags/tag223.xml" ContentType="application/vnd.openxmlformats-officedocument.presentationml.tags+xml"/>
  <Override PartName="/ppt/tags/tag222.xml" ContentType="application/vnd.openxmlformats-officedocument.presentationml.tags+xml"/>
  <Override PartName="/ppt/tags/tag221.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33.xml" ContentType="application/vnd.openxmlformats-officedocument.presentationml.tags+xml"/>
  <Override PartName="/ppt/tags/tag232.xml" ContentType="application/vnd.openxmlformats-officedocument.presentationml.tags+xml"/>
  <Override PartName="/ppt/tags/tag231.xml" ContentType="application/vnd.openxmlformats-officedocument.presentationml.tags+xml"/>
  <Override PartName="/ppt/tags/tag230.xml" ContentType="application/vnd.openxmlformats-officedocument.presentationml.tags+xml"/>
  <Override PartName="/ppt/tags/tag229.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74.xml" ContentType="application/vnd.openxmlformats-officedocument.presentationml.tags+xml"/>
  <Override PartName="/ppt/tags/tag273.xml" ContentType="application/vnd.openxmlformats-officedocument.presentationml.tags+xml"/>
  <Override PartName="/ppt/tags/tag272.xml" ContentType="application/vnd.openxmlformats-officedocument.presentationml.tags+xml"/>
  <Override PartName="/ppt/tags/tag271.xml" ContentType="application/vnd.openxmlformats-officedocument.presentationml.tags+xml"/>
  <Override PartName="/ppt/tags/tag270.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82.xml" ContentType="application/vnd.openxmlformats-officedocument.presentationml.tags+xml"/>
  <Override PartName="/ppt/tags/tag281.xml" ContentType="application/vnd.openxmlformats-officedocument.presentationml.tags+xml"/>
  <Override PartName="/ppt/tags/tag280.xml" ContentType="application/vnd.openxmlformats-officedocument.presentationml.tags+xml"/>
  <Override PartName="/ppt/tags/tag279.xml" ContentType="application/vnd.openxmlformats-officedocument.presentationml.tags+xml"/>
  <Override PartName="/ppt/tags/tag278.xml" ContentType="application/vnd.openxmlformats-officedocument.presentationml.tags+xml"/>
  <Override PartName="/ppt/tags/tag269.xml" ContentType="application/vnd.openxmlformats-officedocument.presentationml.tags+xml"/>
  <Override PartName="/ppt/tags/tag268.xml" ContentType="application/vnd.openxmlformats-officedocument.presentationml.tags+xml"/>
  <Override PartName="/ppt/tags/tag267.xml" ContentType="application/vnd.openxmlformats-officedocument.presentationml.tags+xml"/>
  <Override PartName="/ppt/tags/tag258.xml" ContentType="application/vnd.openxmlformats-officedocument.presentationml.tags+xml"/>
  <Override PartName="/ppt/tags/tag257.xml" ContentType="application/vnd.openxmlformats-officedocument.presentationml.tags+xml"/>
  <Override PartName="/ppt/tags/tag256.xml" ContentType="application/vnd.openxmlformats-officedocument.presentationml.tags+xml"/>
  <Override PartName="/ppt/tags/tag255.xml" ContentType="application/vnd.openxmlformats-officedocument.presentationml.tags+xml"/>
  <Override PartName="/ppt/tags/tag254.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6.xml" ContentType="application/vnd.openxmlformats-officedocument.presentationml.tags+xml"/>
  <Override PartName="/ppt/tags/tag265.xml" ContentType="application/vnd.openxmlformats-officedocument.presentationml.tags+xml"/>
  <Override PartName="/ppt/tags/tag264.xml" ContentType="application/vnd.openxmlformats-officedocument.presentationml.tags+xml"/>
  <Override PartName="/ppt/tags/tag263.xml" ContentType="application/vnd.openxmlformats-officedocument.presentationml.tags+xml"/>
  <Override PartName="/ppt/tags/tag262.xml" ContentType="application/vnd.openxmlformats-officedocument.presentationml.tags+xml"/>
  <Override PartName="/ppt/tags/tag220.xml" ContentType="application/vnd.openxmlformats-officedocument.presentationml.tags+xml"/>
  <Override PartName="/ppt/tags/tag219.xml" ContentType="application/vnd.openxmlformats-officedocument.presentationml.tags+xml"/>
  <Override PartName="/ppt/tags/tag218.xml" ContentType="application/vnd.openxmlformats-officedocument.presentationml.tags+xml"/>
  <Override PartName="/ppt/tags/tag177.xml" ContentType="application/vnd.openxmlformats-officedocument.presentationml.tags+xml"/>
  <Override PartName="/ppt/tags/tag176.xml" ContentType="application/vnd.openxmlformats-officedocument.presentationml.tags+xml"/>
  <Override PartName="/ppt/tags/tag175.xml" ContentType="application/vnd.openxmlformats-officedocument.presentationml.tags+xml"/>
  <Override PartName="/ppt/tags/tag174.xml" ContentType="application/vnd.openxmlformats-officedocument.presentationml.tags+xml"/>
  <Override PartName="/ppt/tags/tag173.xml" ContentType="application/vnd.openxmlformats-officedocument.presentationml.tags+xml"/>
  <Override PartName="/ppt/tags/tag154.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5.xml" ContentType="application/vnd.openxmlformats-officedocument.presentationml.tags+xml"/>
  <Override PartName="/ppt/tags/tag184.xml" ContentType="application/vnd.openxmlformats-officedocument.presentationml.tags+xml"/>
  <Override PartName="/ppt/tags/tag183.xml" ContentType="application/vnd.openxmlformats-officedocument.presentationml.tags+xml"/>
  <Override PartName="/ppt/tags/tag182.xml" ContentType="application/vnd.openxmlformats-officedocument.presentationml.tags+xml"/>
  <Override PartName="/ppt/tags/tag181.xml" ContentType="application/vnd.openxmlformats-officedocument.presentationml.tags+xml"/>
  <Override PartName="/ppt/tags/tag172.xml" ContentType="application/vnd.openxmlformats-officedocument.presentationml.tags+xml"/>
  <Override PartName="/ppt/tags/tag171.xml" ContentType="application/vnd.openxmlformats-officedocument.presentationml.tags+xml"/>
  <Override PartName="/ppt/tags/tag170.xml" ContentType="application/vnd.openxmlformats-officedocument.presentationml.tags+xml"/>
  <Override PartName="/ppt/tags/tag161.xml" ContentType="application/vnd.openxmlformats-officedocument.presentationml.tags+xml"/>
  <Override PartName="/ppt/tags/tag160.xml" ContentType="application/vnd.openxmlformats-officedocument.presentationml.tags+xml"/>
  <Override PartName="/ppt/tags/tag159.xml" ContentType="application/vnd.openxmlformats-officedocument.presentationml.tags+xml"/>
  <Override PartName="/ppt/tags/tag158.xml" ContentType="application/vnd.openxmlformats-officedocument.presentationml.tags+xml"/>
  <Override PartName="/ppt/tags/tag157.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9.xml" ContentType="application/vnd.openxmlformats-officedocument.presentationml.tags+xml"/>
  <Override PartName="/ppt/tags/tag168.xml" ContentType="application/vnd.openxmlformats-officedocument.presentationml.tags+xml"/>
  <Override PartName="/ppt/tags/tag167.xml" ContentType="application/vnd.openxmlformats-officedocument.presentationml.tags+xml"/>
  <Override PartName="/ppt/tags/tag166.xml" ContentType="application/vnd.openxmlformats-officedocument.presentationml.tags+xml"/>
  <Override PartName="/ppt/tags/tag16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209.xml" ContentType="application/vnd.openxmlformats-officedocument.presentationml.tags+xml"/>
  <Override PartName="/ppt/tags/tag208.xml" ContentType="application/vnd.openxmlformats-officedocument.presentationml.tags+xml"/>
  <Override PartName="/ppt/tags/tag207.xml" ContentType="application/vnd.openxmlformats-officedocument.presentationml.tags+xml"/>
  <Override PartName="/ppt/tags/tag206.xml" ContentType="application/vnd.openxmlformats-officedocument.presentationml.tags+xml"/>
  <Override PartName="/ppt/tags/tag205.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7.xml" ContentType="application/vnd.openxmlformats-officedocument.presentationml.tags+xml"/>
  <Override PartName="/ppt/tags/tag216.xml" ContentType="application/vnd.openxmlformats-officedocument.presentationml.tags+xml"/>
  <Override PartName="/ppt/tags/tag215.xml" ContentType="application/vnd.openxmlformats-officedocument.presentationml.tags+xml"/>
  <Override PartName="/ppt/tags/tag214.xml" ContentType="application/vnd.openxmlformats-officedocument.presentationml.tags+xml"/>
  <Override PartName="/ppt/tags/tag213.xml" ContentType="application/vnd.openxmlformats-officedocument.presentationml.tags+xml"/>
  <Override PartName="/ppt/tags/tag204.xml" ContentType="application/vnd.openxmlformats-officedocument.presentationml.tags+xml"/>
  <Override PartName="/ppt/tags/tag203.xml" ContentType="application/vnd.openxmlformats-officedocument.presentationml.tags+xml"/>
  <Override PartName="/ppt/tags/tag202.xml" ContentType="application/vnd.openxmlformats-officedocument.presentationml.tags+xml"/>
  <Override PartName="/ppt/tags/tag193.xml" ContentType="application/vnd.openxmlformats-officedocument.presentationml.tags+xml"/>
  <Override PartName="/ppt/tags/tag192.xml" ContentType="application/vnd.openxmlformats-officedocument.presentationml.tags+xml"/>
  <Override PartName="/ppt/tags/tag191.xml" ContentType="application/vnd.openxmlformats-officedocument.presentationml.tags+xml"/>
  <Override PartName="/ppt/tags/tag190.xml" ContentType="application/vnd.openxmlformats-officedocument.presentationml.tags+xml"/>
  <Override PartName="/ppt/tags/tag189.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201.xml" ContentType="application/vnd.openxmlformats-officedocument.presentationml.tags+xml"/>
  <Override PartName="/ppt/tags/tag200.xml" ContentType="application/vnd.openxmlformats-officedocument.presentationml.tags+xml"/>
  <Override PartName="/ppt/tags/tag199.xml" ContentType="application/vnd.openxmlformats-officedocument.presentationml.tags+xml"/>
  <Override PartName="/ppt/tags/tag198.xml" ContentType="application/vnd.openxmlformats-officedocument.presentationml.tags+xml"/>
  <Override PartName="/ppt/tags/tag197.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362.xml" ContentType="application/vnd.openxmlformats-officedocument.presentationml.tags+xml"/>
  <Override PartName="/ppt/tags/tag361.xml" ContentType="application/vnd.openxmlformats-officedocument.presentationml.tags+xml"/>
  <Override PartName="/ppt/tags/tag360.xml" ContentType="application/vnd.openxmlformats-officedocument.presentationml.tags+xml"/>
  <Override PartName="/ppt/tags/tag359.xml" ContentType="application/vnd.openxmlformats-officedocument.presentationml.tags+xml"/>
  <Override PartName="/ppt/tags/tag358.xml" ContentType="application/vnd.openxmlformats-officedocument.presentationml.tags+xml"/>
  <Override PartName="/ppt/tags/tag357.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70.xml" ContentType="application/vnd.openxmlformats-officedocument.presentationml.tags+xml"/>
  <Override PartName="/ppt/tags/tag369.xml" ContentType="application/vnd.openxmlformats-officedocument.presentationml.tags+xml"/>
  <Override PartName="/ppt/tags/tag368.xml" ContentType="application/vnd.openxmlformats-officedocument.presentationml.tags+xml"/>
  <Override PartName="/ppt/tags/tag367.xml" ContentType="application/vnd.openxmlformats-officedocument.presentationml.tags+xml"/>
  <Override PartName="/ppt/tags/tag366.xml" ContentType="application/vnd.openxmlformats-officedocument.presentationml.tags+xml"/>
  <Override PartName="/ppt/tags/tag356.xml" ContentType="application/vnd.openxmlformats-officedocument.presentationml.tags+xml"/>
  <Override PartName="/ppt/tags/tag355.xml" ContentType="application/vnd.openxmlformats-officedocument.presentationml.tags+xml"/>
  <Override PartName="/ppt/tags/tag354.xml" ContentType="application/vnd.openxmlformats-officedocument.presentationml.tags+xml"/>
  <Override PartName="/ppt/tags/tag345.xml" ContentType="application/vnd.openxmlformats-officedocument.presentationml.tags+xml"/>
  <Override PartName="/ppt/tags/tag344.xml" ContentType="application/vnd.openxmlformats-officedocument.presentationml.tags+xml"/>
  <Override PartName="/ppt/tags/tag343.xml" ContentType="application/vnd.openxmlformats-officedocument.presentationml.tags+xml"/>
  <Override PartName="/ppt/tags/tag342.xml" ContentType="application/vnd.openxmlformats-officedocument.presentationml.tags+xml"/>
  <Override PartName="/ppt/tags/tag341.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53.xml" ContentType="application/vnd.openxmlformats-officedocument.presentationml.tags+xml"/>
  <Override PartName="/ppt/tags/tag352.xml" ContentType="application/vnd.openxmlformats-officedocument.presentationml.tags+xml"/>
  <Override PartName="/ppt/tags/tag351.xml" ContentType="application/vnd.openxmlformats-officedocument.presentationml.tags+xml"/>
  <Override PartName="/ppt/tags/tag350.xml" ContentType="application/vnd.openxmlformats-officedocument.presentationml.tags+xml"/>
  <Override PartName="/ppt/tags/tag349.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392.xml" ContentType="application/vnd.openxmlformats-officedocument.presentationml.tags+xml"/>
  <Override PartName="/ppt/tags/tag391.xml" ContentType="application/vnd.openxmlformats-officedocument.presentationml.tags+xml"/>
  <Override PartName="/ppt/tags/tag390.xml" ContentType="application/vnd.openxmlformats-officedocument.presentationml.tags+xml"/>
  <Override PartName="/ppt/tags/tag151.xml" ContentType="application/vnd.openxmlformats-officedocument.presentationml.tags+xml"/>
  <Override PartName="/ppt/tags/tag150.xml" ContentType="application/vnd.openxmlformats-officedocument.presentationml.tags+xml"/>
  <Override PartName="/ppt/tags/tag149.xml" ContentType="application/vnd.openxmlformats-officedocument.presentationml.tags+xml"/>
  <Override PartName="/ppt/tags/tag397.xml" ContentType="application/vnd.openxmlformats-officedocument.presentationml.tags+xml"/>
  <Override PartName="/ppt/tags/tag396.xml" ContentType="application/vnd.openxmlformats-officedocument.presentationml.tags+xml"/>
  <Override PartName="/ppt/tags/tag395.xml" ContentType="application/vnd.openxmlformats-officedocument.presentationml.tags+xml"/>
  <Override PartName="/ppt/tags/tag394.xml" ContentType="application/vnd.openxmlformats-officedocument.presentationml.tags+xml"/>
  <Override PartName="/ppt/tags/tag393.xml" ContentType="application/vnd.openxmlformats-officedocument.presentationml.tags+xml"/>
  <Override PartName="/ppt/tags/tag389.xml" ContentType="application/vnd.openxmlformats-officedocument.presentationml.tags+xml"/>
  <Override PartName="/ppt/tags/tag388.xml" ContentType="application/vnd.openxmlformats-officedocument.presentationml.tags+xml"/>
  <Override PartName="/ppt/tags/tag387.xml" ContentType="application/vnd.openxmlformats-officedocument.presentationml.tags+xml"/>
  <Override PartName="/ppt/tags/tag378.xml" ContentType="application/vnd.openxmlformats-officedocument.presentationml.tags+xml"/>
  <Override PartName="/ppt/tags/tag377.xml" ContentType="application/vnd.openxmlformats-officedocument.presentationml.tags+xml"/>
  <Override PartName="/ppt/tags/tag376.xml" ContentType="application/vnd.openxmlformats-officedocument.presentationml.tags+xml"/>
  <Override PartName="/ppt/tags/tag375.xml" ContentType="application/vnd.openxmlformats-officedocument.presentationml.tags+xml"/>
  <Override PartName="/ppt/tags/tag374.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6.xml" ContentType="application/vnd.openxmlformats-officedocument.presentationml.tags+xml"/>
  <Override PartName="/ppt/tags/tag385.xml" ContentType="application/vnd.openxmlformats-officedocument.presentationml.tags+xml"/>
  <Override PartName="/ppt/tags/tag384.xml" ContentType="application/vnd.openxmlformats-officedocument.presentationml.tags+xml"/>
  <Override PartName="/ppt/tags/tag383.xml" ContentType="application/vnd.openxmlformats-officedocument.presentationml.tags+xml"/>
  <Override PartName="/ppt/tags/tag382.xml" ContentType="application/vnd.openxmlformats-officedocument.presentationml.tags+xml"/>
  <Override PartName="/ppt/tags/tag340.xml" ContentType="application/vnd.openxmlformats-officedocument.presentationml.tags+xml"/>
  <Override PartName="/ppt/tags/tag147.xml" ContentType="application/vnd.openxmlformats-officedocument.presentationml.tags+xml"/>
  <Override PartName="/ppt/tags/tag294.xml" ContentType="application/vnd.openxmlformats-officedocument.presentationml.tags+xml"/>
  <Override PartName="/ppt/tags/tag312.xml" ContentType="application/vnd.openxmlformats-officedocument.presentationml.tags+xml"/>
  <Override PartName="/ppt/tags/tag311.xml" ContentType="application/vnd.openxmlformats-officedocument.presentationml.tags+xml"/>
  <Override PartName="/ppt/tags/tag310.xml" ContentType="application/vnd.openxmlformats-officedocument.presentationml.tags+xml"/>
  <Override PartName="/ppt/tags/tag309.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9.xml" ContentType="application/vnd.openxmlformats-officedocument.presentationml.tags+xml"/>
  <Override PartName="/ppt/tags/tag318.xml" ContentType="application/vnd.openxmlformats-officedocument.presentationml.tags+xml"/>
  <Override PartName="/ppt/tags/tag317.xml" ContentType="application/vnd.openxmlformats-officedocument.presentationml.tags+xml"/>
  <Override PartName="/ppt/tags/tag316.xml" ContentType="application/vnd.openxmlformats-officedocument.presentationml.tags+xml"/>
  <Override PartName="/ppt/tags/tag308.xml" ContentType="application/vnd.openxmlformats-officedocument.presentationml.tags+xml"/>
  <Override PartName="/ppt/tags/tag307.xml" ContentType="application/vnd.openxmlformats-officedocument.presentationml.tags+xml"/>
  <Override PartName="/ppt/tags/tag306.xml" ContentType="application/vnd.openxmlformats-officedocument.presentationml.tags+xml"/>
  <Override PartName="/ppt/tags/tag298.xml" ContentType="application/vnd.openxmlformats-officedocument.presentationml.tags+xml"/>
  <Override PartName="/ppt/tags/tag297.xml" ContentType="application/vnd.openxmlformats-officedocument.presentationml.tags+xml"/>
  <Override PartName="/ppt/tags/tag296.xml" ContentType="application/vnd.openxmlformats-officedocument.presentationml.tags+xml"/>
  <Override PartName="/ppt/tags/tag295.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5.xml" ContentType="application/vnd.openxmlformats-officedocument.presentationml.tags+xml"/>
  <Override PartName="/ppt/tags/tag304.xml" ContentType="application/vnd.openxmlformats-officedocument.presentationml.tags+xml"/>
  <Override PartName="/ppt/tags/tag303.xml" ContentType="application/vnd.openxmlformats-officedocument.presentationml.tags+xml"/>
  <Override PartName="/ppt/tags/tag302.xml" ContentType="application/vnd.openxmlformats-officedocument.presentationml.tags+xml"/>
  <Override PartName="/ppt/tags/tag293.xml" ContentType="application/vnd.openxmlformats-officedocument.presentationml.tags+xml"/>
  <Override PartName="/ppt/tags/tag320.xml" ContentType="application/vnd.openxmlformats-officedocument.presentationml.tags+xml"/>
  <Override PartName="/ppt/tags/tag322.xml" ContentType="application/vnd.openxmlformats-officedocument.presentationml.tags+xml"/>
  <Override PartName="/ppt/tags/tag339.xml" ContentType="application/vnd.openxmlformats-officedocument.presentationml.tags+xml"/>
  <Override PartName="/ppt/tags/tag338.xml" ContentType="application/vnd.openxmlformats-officedocument.presentationml.tags+xml"/>
  <Override PartName="/ppt/tags/tag337.xml" ContentType="application/vnd.openxmlformats-officedocument.presentationml.tags+xml"/>
  <Override PartName="/ppt/tags/tag336.xml" ContentType="application/vnd.openxmlformats-officedocument.presentationml.tags+xml"/>
  <Override PartName="/ppt/tags/tag292.xml" ContentType="application/vnd.openxmlformats-officedocument.presentationml.tags+xml"/>
  <Override PartName="/ppt/tags/tag291.xml" ContentType="application/vnd.openxmlformats-officedocument.presentationml.tags+xml"/>
  <Override PartName="/ppt/tags/tag290.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321.xml" ContentType="application/vnd.openxmlformats-officedocument.presentationml.tags+xml"/>
  <Override PartName="/ppt/tags/tag335.xml" ContentType="application/vnd.openxmlformats-officedocument.presentationml.tags+xml"/>
  <Override PartName="/ppt/tags/tag333.xml" ContentType="application/vnd.openxmlformats-officedocument.presentationml.tags+xml"/>
  <Override PartName="/ppt/tags/tag326.xml" ContentType="application/vnd.openxmlformats-officedocument.presentationml.tags+xml"/>
  <Override PartName="/ppt/tags/tag325.xml" ContentType="application/vnd.openxmlformats-officedocument.presentationml.tags+xml"/>
  <Override PartName="/ppt/tags/tag324.xml" ContentType="application/vnd.openxmlformats-officedocument.presentationml.tags+xml"/>
  <Override PartName="/ppt/tags/tag323.xml" ContentType="application/vnd.openxmlformats-officedocument.presentationml.tags+xml"/>
  <Override PartName="/ppt/tags/tag334.xml" ContentType="application/vnd.openxmlformats-officedocument.presentationml.tags+xml"/>
  <Override PartName="/ppt/tags/tag327.xml" ContentType="application/vnd.openxmlformats-officedocument.presentationml.tags+xml"/>
  <Override PartName="/ppt/tags/tag329.xml" ContentType="application/vnd.openxmlformats-officedocument.presentationml.tags+xml"/>
  <Override PartName="/ppt/tags/tag332.xml" ContentType="application/vnd.openxmlformats-officedocument.presentationml.tags+xml"/>
  <Override PartName="/ppt/tags/tag331.xml" ContentType="application/vnd.openxmlformats-officedocument.presentationml.tags+xml"/>
  <Override PartName="/ppt/tags/tag330.xml" ContentType="application/vnd.openxmlformats-officedocument.presentationml.tags+xml"/>
  <Override PartName="/ppt/tags/tag328.xml" ContentType="application/vnd.openxmlformats-officedocument.presentationml.tags+xml"/>
  <Override PartName="/customXml/itemProps3.xml" ContentType="application/vnd.openxmlformats-officedocument.customXml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4.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66" r:id="rId1"/>
    <p:sldMasterId id="2147483779" r:id="rId2"/>
    <p:sldMasterId id="2147483790" r:id="rId3"/>
    <p:sldMasterId id="2147483794" r:id="rId4"/>
    <p:sldMasterId id="2147483798" r:id="rId5"/>
    <p:sldMasterId id="2147483802" r:id="rId6"/>
    <p:sldMasterId id="2147483810" r:id="rId7"/>
  </p:sldMasterIdLst>
  <p:notesMasterIdLst>
    <p:notesMasterId r:id="rId117"/>
  </p:notesMasterIdLst>
  <p:handoutMasterIdLst>
    <p:handoutMasterId r:id="rId118"/>
  </p:handoutMasterIdLst>
  <p:sldIdLst>
    <p:sldId id="6970" r:id="rId8"/>
    <p:sldId id="11089213" r:id="rId9"/>
    <p:sldId id="11089166" r:id="rId10"/>
    <p:sldId id="11088976" r:id="rId11"/>
    <p:sldId id="11088977" r:id="rId12"/>
    <p:sldId id="11088900" r:id="rId13"/>
    <p:sldId id="11088978" r:id="rId14"/>
    <p:sldId id="11088979" r:id="rId15"/>
    <p:sldId id="11088901" r:id="rId16"/>
    <p:sldId id="11088902" r:id="rId17"/>
    <p:sldId id="11088980" r:id="rId18"/>
    <p:sldId id="11088981" r:id="rId19"/>
    <p:sldId id="11088982" r:id="rId20"/>
    <p:sldId id="11088983" r:id="rId21"/>
    <p:sldId id="11088984" r:id="rId22"/>
    <p:sldId id="11088985" r:id="rId23"/>
    <p:sldId id="11089215" r:id="rId24"/>
    <p:sldId id="11089150" r:id="rId25"/>
    <p:sldId id="11089151" r:id="rId26"/>
    <p:sldId id="11089152" r:id="rId27"/>
    <p:sldId id="11089153" r:id="rId28"/>
    <p:sldId id="11089154" r:id="rId29"/>
    <p:sldId id="11089155" r:id="rId30"/>
    <p:sldId id="11089156" r:id="rId31"/>
    <p:sldId id="11089157" r:id="rId32"/>
    <p:sldId id="11089158" r:id="rId33"/>
    <p:sldId id="11089159" r:id="rId34"/>
    <p:sldId id="11089160" r:id="rId35"/>
    <p:sldId id="11089161" r:id="rId36"/>
    <p:sldId id="11089162" r:id="rId37"/>
    <p:sldId id="11089163" r:id="rId38"/>
    <p:sldId id="11089164" r:id="rId39"/>
    <p:sldId id="11089165" r:id="rId40"/>
    <p:sldId id="11089191" r:id="rId41"/>
    <p:sldId id="7443" r:id="rId42"/>
    <p:sldId id="11088966" r:id="rId43"/>
    <p:sldId id="11088950" r:id="rId44"/>
    <p:sldId id="11088967" r:id="rId45"/>
    <p:sldId id="11088968" r:id="rId46"/>
    <p:sldId id="11088975" r:id="rId47"/>
    <p:sldId id="11088995" r:id="rId48"/>
    <p:sldId id="11088971" r:id="rId49"/>
    <p:sldId id="11088998" r:id="rId50"/>
    <p:sldId id="11088999" r:id="rId51"/>
    <p:sldId id="11088962" r:id="rId52"/>
    <p:sldId id="11088963" r:id="rId53"/>
    <p:sldId id="11088973" r:id="rId54"/>
    <p:sldId id="11089111" r:id="rId55"/>
    <p:sldId id="11089112" r:id="rId56"/>
    <p:sldId id="11089001" r:id="rId57"/>
    <p:sldId id="11089113" r:id="rId58"/>
    <p:sldId id="11088964" r:id="rId59"/>
    <p:sldId id="11089216" r:id="rId60"/>
    <p:sldId id="11089180" r:id="rId61"/>
    <p:sldId id="11089181" r:id="rId62"/>
    <p:sldId id="11089182" r:id="rId63"/>
    <p:sldId id="11089183" r:id="rId64"/>
    <p:sldId id="11089184" r:id="rId65"/>
    <p:sldId id="11089185" r:id="rId66"/>
    <p:sldId id="11089186" r:id="rId67"/>
    <p:sldId id="11089187" r:id="rId68"/>
    <p:sldId id="11089188" r:id="rId69"/>
    <p:sldId id="11089189" r:id="rId70"/>
    <p:sldId id="11089190" r:id="rId71"/>
    <p:sldId id="11089217" r:id="rId72"/>
    <p:sldId id="11089218" r:id="rId73"/>
    <p:sldId id="11089219" r:id="rId74"/>
    <p:sldId id="11089220" r:id="rId75"/>
    <p:sldId id="11089238" r:id="rId76"/>
    <p:sldId id="11089221" r:id="rId77"/>
    <p:sldId id="11089222" r:id="rId78"/>
    <p:sldId id="11089223" r:id="rId79"/>
    <p:sldId id="11089224" r:id="rId80"/>
    <p:sldId id="11089225" r:id="rId81"/>
    <p:sldId id="11089226" r:id="rId82"/>
    <p:sldId id="11089227" r:id="rId83"/>
    <p:sldId id="11089228" r:id="rId84"/>
    <p:sldId id="11089229" r:id="rId85"/>
    <p:sldId id="11089230" r:id="rId86"/>
    <p:sldId id="11089231" r:id="rId87"/>
    <p:sldId id="11089232" r:id="rId88"/>
    <p:sldId id="11089233" r:id="rId89"/>
    <p:sldId id="11089234" r:id="rId90"/>
    <p:sldId id="11089235" r:id="rId91"/>
    <p:sldId id="11089236" r:id="rId92"/>
    <p:sldId id="11089237" r:id="rId93"/>
    <p:sldId id="7410" r:id="rId94"/>
    <p:sldId id="7411" r:id="rId95"/>
    <p:sldId id="7412" r:id="rId96"/>
    <p:sldId id="7413" r:id="rId97"/>
    <p:sldId id="7414" r:id="rId98"/>
    <p:sldId id="7415" r:id="rId99"/>
    <p:sldId id="7416" r:id="rId100"/>
    <p:sldId id="7417" r:id="rId101"/>
    <p:sldId id="7418" r:id="rId102"/>
    <p:sldId id="7419" r:id="rId103"/>
    <p:sldId id="7420" r:id="rId104"/>
    <p:sldId id="7421" r:id="rId105"/>
    <p:sldId id="7422" r:id="rId106"/>
    <p:sldId id="7423" r:id="rId107"/>
    <p:sldId id="7424" r:id="rId108"/>
    <p:sldId id="7425" r:id="rId109"/>
    <p:sldId id="7426" r:id="rId110"/>
    <p:sldId id="7427" r:id="rId111"/>
    <p:sldId id="7428" r:id="rId112"/>
    <p:sldId id="11089239" r:id="rId113"/>
    <p:sldId id="11089240" r:id="rId114"/>
    <p:sldId id="11089214" r:id="rId115"/>
    <p:sldId id="364" r:id="rId116"/>
  </p:sldIdLst>
  <p:sldSz cx="12192000" cy="6858000"/>
  <p:notesSz cx="6889750" cy="960755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2">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ng Rong" initials="TR [5]"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68B3"/>
    <a:srgbClr val="55ADDD"/>
    <a:srgbClr val="5AACEC"/>
    <a:srgbClr val="5C9BD5"/>
    <a:srgbClr val="00B0F0"/>
    <a:srgbClr val="0E909A"/>
    <a:srgbClr val="F4F4F4"/>
    <a:srgbClr val="108EC0"/>
    <a:srgbClr val="48C253"/>
    <a:srgbClr val="F1F1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46" autoAdjust="0"/>
    <p:restoredTop sz="95494" autoAdjust="0"/>
  </p:normalViewPr>
  <p:slideViewPr>
    <p:cSldViewPr snapToGrid="0">
      <p:cViewPr varScale="1">
        <p:scale>
          <a:sx n="84" d="100"/>
          <a:sy n="84" d="100"/>
        </p:scale>
        <p:origin x="126" y="66"/>
      </p:cViewPr>
      <p:guideLst>
        <p:guide orient="horz" pos="2132"/>
        <p:guide pos="3840"/>
      </p:guideLst>
    </p:cSldViewPr>
  </p:slideViewPr>
  <p:notesTextViewPr>
    <p:cViewPr>
      <p:scale>
        <a:sx n="1" d="1"/>
        <a:sy n="1" d="1"/>
      </p:scale>
      <p:origin x="0" y="0"/>
    </p:cViewPr>
  </p:notesTextViewPr>
  <p:sorterViewPr>
    <p:cViewPr>
      <p:scale>
        <a:sx n="100" d="100"/>
        <a:sy n="100" d="100"/>
      </p:scale>
      <p:origin x="0" y="-19749"/>
    </p:cViewPr>
  </p:sorterViewPr>
  <p:notesViewPr>
    <p:cSldViewPr snapToGrid="0">
      <p:cViewPr varScale="1">
        <p:scale>
          <a:sx n="66" d="100"/>
          <a:sy n="66" d="100"/>
        </p:scale>
        <p:origin x="2280" y="43"/>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17" Type="http://schemas.openxmlformats.org/officeDocument/2006/relationships/notesMaster" Target="notesMasters/notesMaster1.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slide" Target="slides/slide105.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tableStyles" Target="tableStyles.xml"/><Relationship Id="rId5" Type="http://schemas.openxmlformats.org/officeDocument/2006/relationships/slideMaster" Target="slideMasters/slideMaster5.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slide" Target="slides/slide106.xml"/><Relationship Id="rId118" Type="http://schemas.openxmlformats.org/officeDocument/2006/relationships/handoutMaster" Target="handoutMasters/handoutMaster1.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customXml" Target="../customXml/item1.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commentAuthors" Target="commentAuthors.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presProps" Target="presProps.xml"/><Relationship Id="rId125" Type="http://schemas.openxmlformats.org/officeDocument/2006/relationships/customXml" Target="../customXml/item2.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customXml" Target="../customXml/item3.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viewProps" Target="viewProps.xml"/><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customXml" Target="../customXml/item4.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F0A5EF-ADF2-453F-AAA1-183BE6EE15F2}" type="doc">
      <dgm:prSet loTypeId="urn:microsoft.com/office/officeart/2005/8/layout/cycle8" loCatId="cycle" qsTypeId="urn:microsoft.com/office/officeart/2005/8/quickstyle/simple1" qsCatId="simple" csTypeId="urn:microsoft.com/office/officeart/2005/8/colors/accent1_2" csCatId="accent1" phldr="1"/>
      <dgm:spPr/>
    </dgm:pt>
    <dgm:pt modelId="{743E606B-A721-4D05-8192-508D919006EA}">
      <dgm:prSet phldrT="[文本]" custT="1"/>
      <dgm:spPr/>
      <dgm:t>
        <a:bodyPr/>
        <a:lstStyle/>
        <a:p>
          <a:r>
            <a:rPr lang="zh-CN" altLang="en-US" sz="2000" dirty="0">
              <a:latin typeface="微软雅黑" pitchFamily="34" charset="-122"/>
              <a:ea typeface="微软雅黑" pitchFamily="34" charset="-122"/>
            </a:rPr>
            <a:t>管理元数据</a:t>
          </a:r>
        </a:p>
      </dgm:t>
    </dgm:pt>
    <dgm:pt modelId="{1BA7F73D-42FD-48B7-986E-C05A88BF781A}" type="parTrans" cxnId="{A577D51C-929A-4705-BC40-002321B53C17}">
      <dgm:prSet/>
      <dgm:spPr/>
      <dgm:t>
        <a:bodyPr/>
        <a:lstStyle/>
        <a:p>
          <a:endParaRPr lang="zh-CN" altLang="en-US">
            <a:solidFill>
              <a:schemeClr val="accent6">
                <a:lumMod val="75000"/>
              </a:schemeClr>
            </a:solidFill>
            <a:latin typeface="微软雅黑" pitchFamily="34" charset="-122"/>
            <a:ea typeface="微软雅黑" pitchFamily="34" charset="-122"/>
          </a:endParaRPr>
        </a:p>
      </dgm:t>
    </dgm:pt>
    <dgm:pt modelId="{A0D8AF91-5476-41E1-AED4-2C368E30A2A7}" type="sibTrans" cxnId="{A577D51C-929A-4705-BC40-002321B53C17}">
      <dgm:prSet/>
      <dgm:spPr/>
      <dgm:t>
        <a:bodyPr/>
        <a:lstStyle/>
        <a:p>
          <a:endParaRPr lang="zh-CN" altLang="en-US">
            <a:solidFill>
              <a:schemeClr val="accent6">
                <a:lumMod val="75000"/>
              </a:schemeClr>
            </a:solidFill>
            <a:latin typeface="微软雅黑" pitchFamily="34" charset="-122"/>
            <a:ea typeface="微软雅黑" pitchFamily="34" charset="-122"/>
          </a:endParaRPr>
        </a:p>
      </dgm:t>
    </dgm:pt>
    <dgm:pt modelId="{94BBADC6-2312-4445-96DA-1253128E9194}">
      <dgm:prSet phldrT="[文本]" custT="1"/>
      <dgm:spPr/>
      <dgm:t>
        <a:bodyPr/>
        <a:lstStyle/>
        <a:p>
          <a:r>
            <a:rPr lang="zh-CN" altLang="en-US" sz="2000" dirty="0">
              <a:latin typeface="微软雅黑" pitchFamily="34" charset="-122"/>
              <a:ea typeface="微软雅黑" pitchFamily="34" charset="-122"/>
            </a:rPr>
            <a:t>技术元数据</a:t>
          </a:r>
        </a:p>
      </dgm:t>
    </dgm:pt>
    <dgm:pt modelId="{44996804-F556-4EEF-B00C-85C4E93BDA84}" type="parTrans" cxnId="{24B7EFCC-AA9B-4453-950E-318982F4D4F0}">
      <dgm:prSet/>
      <dgm:spPr/>
      <dgm:t>
        <a:bodyPr/>
        <a:lstStyle/>
        <a:p>
          <a:endParaRPr lang="zh-CN" altLang="en-US">
            <a:solidFill>
              <a:schemeClr val="accent6">
                <a:lumMod val="75000"/>
              </a:schemeClr>
            </a:solidFill>
            <a:latin typeface="微软雅黑" pitchFamily="34" charset="-122"/>
            <a:ea typeface="微软雅黑" pitchFamily="34" charset="-122"/>
          </a:endParaRPr>
        </a:p>
      </dgm:t>
    </dgm:pt>
    <dgm:pt modelId="{5A1F3F72-CB2A-471B-A601-A87174E20D94}" type="sibTrans" cxnId="{24B7EFCC-AA9B-4453-950E-318982F4D4F0}">
      <dgm:prSet/>
      <dgm:spPr/>
      <dgm:t>
        <a:bodyPr/>
        <a:lstStyle/>
        <a:p>
          <a:endParaRPr lang="zh-CN" altLang="en-US">
            <a:solidFill>
              <a:schemeClr val="accent6">
                <a:lumMod val="75000"/>
              </a:schemeClr>
            </a:solidFill>
            <a:latin typeface="微软雅黑" pitchFamily="34" charset="-122"/>
            <a:ea typeface="微软雅黑" pitchFamily="34" charset="-122"/>
          </a:endParaRPr>
        </a:p>
      </dgm:t>
    </dgm:pt>
    <dgm:pt modelId="{487BC725-774B-421C-9260-3365124FD60F}">
      <dgm:prSet phldrT="[文本]" custT="1"/>
      <dgm:spPr/>
      <dgm:t>
        <a:bodyPr/>
        <a:lstStyle/>
        <a:p>
          <a:r>
            <a:rPr lang="zh-CN" altLang="en-US" sz="2000" dirty="0">
              <a:latin typeface="微软雅黑" pitchFamily="34" charset="-122"/>
              <a:ea typeface="微软雅黑" pitchFamily="34" charset="-122"/>
            </a:rPr>
            <a:t>业务元数据</a:t>
          </a:r>
        </a:p>
      </dgm:t>
    </dgm:pt>
    <dgm:pt modelId="{8974BAF7-D20B-41BE-A7F1-BA70FCB94D3F}" type="sibTrans" cxnId="{FE9E8B6B-5675-43CB-890F-A41C93A6C860}">
      <dgm:prSet/>
      <dgm:spPr/>
      <dgm:t>
        <a:bodyPr/>
        <a:lstStyle/>
        <a:p>
          <a:endParaRPr lang="zh-CN" altLang="en-US">
            <a:solidFill>
              <a:schemeClr val="accent6">
                <a:lumMod val="75000"/>
              </a:schemeClr>
            </a:solidFill>
            <a:latin typeface="微软雅黑" pitchFamily="34" charset="-122"/>
            <a:ea typeface="微软雅黑" pitchFamily="34" charset="-122"/>
          </a:endParaRPr>
        </a:p>
      </dgm:t>
    </dgm:pt>
    <dgm:pt modelId="{51361543-2565-4415-9E13-B53849266272}" type="parTrans" cxnId="{FE9E8B6B-5675-43CB-890F-A41C93A6C860}">
      <dgm:prSet/>
      <dgm:spPr/>
      <dgm:t>
        <a:bodyPr/>
        <a:lstStyle/>
        <a:p>
          <a:endParaRPr lang="zh-CN" altLang="en-US">
            <a:solidFill>
              <a:schemeClr val="accent6">
                <a:lumMod val="75000"/>
              </a:schemeClr>
            </a:solidFill>
            <a:latin typeface="微软雅黑" pitchFamily="34" charset="-122"/>
            <a:ea typeface="微软雅黑" pitchFamily="34" charset="-122"/>
          </a:endParaRPr>
        </a:p>
      </dgm:t>
    </dgm:pt>
    <dgm:pt modelId="{A71FEF0F-2A2B-46DA-94AC-5246ED3E65A2}" type="pres">
      <dgm:prSet presAssocID="{04F0A5EF-ADF2-453F-AAA1-183BE6EE15F2}" presName="compositeShape" presStyleCnt="0">
        <dgm:presLayoutVars>
          <dgm:chMax val="7"/>
          <dgm:dir/>
          <dgm:resizeHandles val="exact"/>
        </dgm:presLayoutVars>
      </dgm:prSet>
      <dgm:spPr/>
    </dgm:pt>
    <dgm:pt modelId="{988C40B0-7466-4A2D-ACCF-374E94E2A2D3}" type="pres">
      <dgm:prSet presAssocID="{04F0A5EF-ADF2-453F-AAA1-183BE6EE15F2}" presName="wedge1" presStyleLbl="node1" presStyleIdx="0" presStyleCnt="3"/>
      <dgm:spPr/>
      <dgm:t>
        <a:bodyPr/>
        <a:lstStyle/>
        <a:p>
          <a:endParaRPr lang="zh-CN" altLang="en-US"/>
        </a:p>
      </dgm:t>
    </dgm:pt>
    <dgm:pt modelId="{6806A8D5-56B9-46EA-B2A3-C343758F2872}" type="pres">
      <dgm:prSet presAssocID="{04F0A5EF-ADF2-453F-AAA1-183BE6EE15F2}" presName="dummy1a" presStyleCnt="0"/>
      <dgm:spPr/>
    </dgm:pt>
    <dgm:pt modelId="{D5E305BD-6FD7-45CE-9DFD-AF8C1EB46C79}" type="pres">
      <dgm:prSet presAssocID="{04F0A5EF-ADF2-453F-AAA1-183BE6EE15F2}" presName="dummy1b" presStyleCnt="0"/>
      <dgm:spPr/>
    </dgm:pt>
    <dgm:pt modelId="{00AE68D2-B86B-4A34-B6CE-AF35E3CF7BAC}" type="pres">
      <dgm:prSet presAssocID="{04F0A5EF-ADF2-453F-AAA1-183BE6EE15F2}" presName="wedge1Tx" presStyleLbl="node1" presStyleIdx="0" presStyleCnt="3">
        <dgm:presLayoutVars>
          <dgm:chMax val="0"/>
          <dgm:chPref val="0"/>
          <dgm:bulletEnabled val="1"/>
        </dgm:presLayoutVars>
      </dgm:prSet>
      <dgm:spPr/>
      <dgm:t>
        <a:bodyPr/>
        <a:lstStyle/>
        <a:p>
          <a:endParaRPr lang="zh-CN" altLang="en-US"/>
        </a:p>
      </dgm:t>
    </dgm:pt>
    <dgm:pt modelId="{9973EA6A-1D30-435F-83D7-CAEB313B389B}" type="pres">
      <dgm:prSet presAssocID="{04F0A5EF-ADF2-453F-AAA1-183BE6EE15F2}" presName="wedge2" presStyleLbl="node1" presStyleIdx="1" presStyleCnt="3"/>
      <dgm:spPr/>
      <dgm:t>
        <a:bodyPr/>
        <a:lstStyle/>
        <a:p>
          <a:endParaRPr lang="zh-CN" altLang="en-US"/>
        </a:p>
      </dgm:t>
    </dgm:pt>
    <dgm:pt modelId="{7B6BF5ED-06A9-4873-8171-69953C65A719}" type="pres">
      <dgm:prSet presAssocID="{04F0A5EF-ADF2-453F-AAA1-183BE6EE15F2}" presName="dummy2a" presStyleCnt="0"/>
      <dgm:spPr/>
    </dgm:pt>
    <dgm:pt modelId="{7C7BF07C-1661-4881-AFE4-12F21BE2BFC8}" type="pres">
      <dgm:prSet presAssocID="{04F0A5EF-ADF2-453F-AAA1-183BE6EE15F2}" presName="dummy2b" presStyleCnt="0"/>
      <dgm:spPr/>
    </dgm:pt>
    <dgm:pt modelId="{A64D1D20-4F8F-4380-88F1-7F36E1D9AAF7}" type="pres">
      <dgm:prSet presAssocID="{04F0A5EF-ADF2-453F-AAA1-183BE6EE15F2}" presName="wedge2Tx" presStyleLbl="node1" presStyleIdx="1" presStyleCnt="3">
        <dgm:presLayoutVars>
          <dgm:chMax val="0"/>
          <dgm:chPref val="0"/>
          <dgm:bulletEnabled val="1"/>
        </dgm:presLayoutVars>
      </dgm:prSet>
      <dgm:spPr/>
      <dgm:t>
        <a:bodyPr/>
        <a:lstStyle/>
        <a:p>
          <a:endParaRPr lang="zh-CN" altLang="en-US"/>
        </a:p>
      </dgm:t>
    </dgm:pt>
    <dgm:pt modelId="{E45DF43D-9316-4FA7-920E-B48CB69940C9}" type="pres">
      <dgm:prSet presAssocID="{04F0A5EF-ADF2-453F-AAA1-183BE6EE15F2}" presName="wedge3" presStyleLbl="node1" presStyleIdx="2" presStyleCnt="3"/>
      <dgm:spPr/>
      <dgm:t>
        <a:bodyPr/>
        <a:lstStyle/>
        <a:p>
          <a:endParaRPr lang="zh-CN" altLang="en-US"/>
        </a:p>
      </dgm:t>
    </dgm:pt>
    <dgm:pt modelId="{CB0F77E8-2ABA-474A-93F1-E24305A6BC22}" type="pres">
      <dgm:prSet presAssocID="{04F0A5EF-ADF2-453F-AAA1-183BE6EE15F2}" presName="dummy3a" presStyleCnt="0"/>
      <dgm:spPr/>
    </dgm:pt>
    <dgm:pt modelId="{E416B7A6-630D-4CA6-9852-E2BB60EE76E2}" type="pres">
      <dgm:prSet presAssocID="{04F0A5EF-ADF2-453F-AAA1-183BE6EE15F2}" presName="dummy3b" presStyleCnt="0"/>
      <dgm:spPr/>
    </dgm:pt>
    <dgm:pt modelId="{1FACF702-B97D-4665-AEDB-A2E827A3ACF6}" type="pres">
      <dgm:prSet presAssocID="{04F0A5EF-ADF2-453F-AAA1-183BE6EE15F2}" presName="wedge3Tx" presStyleLbl="node1" presStyleIdx="2" presStyleCnt="3">
        <dgm:presLayoutVars>
          <dgm:chMax val="0"/>
          <dgm:chPref val="0"/>
          <dgm:bulletEnabled val="1"/>
        </dgm:presLayoutVars>
      </dgm:prSet>
      <dgm:spPr/>
      <dgm:t>
        <a:bodyPr/>
        <a:lstStyle/>
        <a:p>
          <a:endParaRPr lang="zh-CN" altLang="en-US"/>
        </a:p>
      </dgm:t>
    </dgm:pt>
    <dgm:pt modelId="{212F284B-85DC-4E36-8D1E-A8E59967CC13}" type="pres">
      <dgm:prSet presAssocID="{A0D8AF91-5476-41E1-AED4-2C368E30A2A7}" presName="arrowWedge1" presStyleLbl="fgSibTrans2D1" presStyleIdx="0" presStyleCnt="3"/>
      <dgm:spPr/>
    </dgm:pt>
    <dgm:pt modelId="{955D1533-99FE-4704-970F-331BF1385050}" type="pres">
      <dgm:prSet presAssocID="{5A1F3F72-CB2A-471B-A601-A87174E20D94}" presName="arrowWedge2" presStyleLbl="fgSibTrans2D1" presStyleIdx="1" presStyleCnt="3"/>
      <dgm:spPr/>
    </dgm:pt>
    <dgm:pt modelId="{07BF24B1-94CB-4310-86A1-D3EA6DBCB5B1}" type="pres">
      <dgm:prSet presAssocID="{8974BAF7-D20B-41BE-A7F1-BA70FCB94D3F}" presName="arrowWedge3" presStyleLbl="fgSibTrans2D1" presStyleIdx="2" presStyleCnt="3"/>
      <dgm:spPr/>
    </dgm:pt>
  </dgm:ptLst>
  <dgm:cxnLst>
    <dgm:cxn modelId="{22DA649F-50E5-4B23-A51A-FBCF8046672D}" type="presOf" srcId="{04F0A5EF-ADF2-453F-AAA1-183BE6EE15F2}" destId="{A71FEF0F-2A2B-46DA-94AC-5246ED3E65A2}" srcOrd="0" destOrd="0" presId="urn:microsoft.com/office/officeart/2005/8/layout/cycle8"/>
    <dgm:cxn modelId="{CD266A46-72FC-4575-8A51-EE3D90F80C55}" type="presOf" srcId="{487BC725-774B-421C-9260-3365124FD60F}" destId="{E45DF43D-9316-4FA7-920E-B48CB69940C9}" srcOrd="0" destOrd="0" presId="urn:microsoft.com/office/officeart/2005/8/layout/cycle8"/>
    <dgm:cxn modelId="{A577D51C-929A-4705-BC40-002321B53C17}" srcId="{04F0A5EF-ADF2-453F-AAA1-183BE6EE15F2}" destId="{743E606B-A721-4D05-8192-508D919006EA}" srcOrd="0" destOrd="0" parTransId="{1BA7F73D-42FD-48B7-986E-C05A88BF781A}" sibTransId="{A0D8AF91-5476-41E1-AED4-2C368E30A2A7}"/>
    <dgm:cxn modelId="{495B4619-2292-49A1-B9EE-53023FAFA645}" type="presOf" srcId="{94BBADC6-2312-4445-96DA-1253128E9194}" destId="{A64D1D20-4F8F-4380-88F1-7F36E1D9AAF7}" srcOrd="1" destOrd="0" presId="urn:microsoft.com/office/officeart/2005/8/layout/cycle8"/>
    <dgm:cxn modelId="{C66FD51E-CEE4-4AD2-99C0-B685ECD5B73F}" type="presOf" srcId="{743E606B-A721-4D05-8192-508D919006EA}" destId="{00AE68D2-B86B-4A34-B6CE-AF35E3CF7BAC}" srcOrd="1" destOrd="0" presId="urn:microsoft.com/office/officeart/2005/8/layout/cycle8"/>
    <dgm:cxn modelId="{317CDA2E-3988-4446-9A1C-47BCB654592D}" type="presOf" srcId="{94BBADC6-2312-4445-96DA-1253128E9194}" destId="{9973EA6A-1D30-435F-83D7-CAEB313B389B}" srcOrd="0" destOrd="0" presId="urn:microsoft.com/office/officeart/2005/8/layout/cycle8"/>
    <dgm:cxn modelId="{FE9E8B6B-5675-43CB-890F-A41C93A6C860}" srcId="{04F0A5EF-ADF2-453F-AAA1-183BE6EE15F2}" destId="{487BC725-774B-421C-9260-3365124FD60F}" srcOrd="2" destOrd="0" parTransId="{51361543-2565-4415-9E13-B53849266272}" sibTransId="{8974BAF7-D20B-41BE-A7F1-BA70FCB94D3F}"/>
    <dgm:cxn modelId="{B0A52C82-B712-4D26-AFDC-CEC0A5881C96}" type="presOf" srcId="{743E606B-A721-4D05-8192-508D919006EA}" destId="{988C40B0-7466-4A2D-ACCF-374E94E2A2D3}" srcOrd="0" destOrd="0" presId="urn:microsoft.com/office/officeart/2005/8/layout/cycle8"/>
    <dgm:cxn modelId="{9FB0A166-8CF2-489C-8D49-374E89D84F75}" type="presOf" srcId="{487BC725-774B-421C-9260-3365124FD60F}" destId="{1FACF702-B97D-4665-AEDB-A2E827A3ACF6}" srcOrd="1" destOrd="0" presId="urn:microsoft.com/office/officeart/2005/8/layout/cycle8"/>
    <dgm:cxn modelId="{24B7EFCC-AA9B-4453-950E-318982F4D4F0}" srcId="{04F0A5EF-ADF2-453F-AAA1-183BE6EE15F2}" destId="{94BBADC6-2312-4445-96DA-1253128E9194}" srcOrd="1" destOrd="0" parTransId="{44996804-F556-4EEF-B00C-85C4E93BDA84}" sibTransId="{5A1F3F72-CB2A-471B-A601-A87174E20D94}"/>
    <dgm:cxn modelId="{ACB0F621-CA53-46A5-8EE1-DFF05F3652F2}" type="presParOf" srcId="{A71FEF0F-2A2B-46DA-94AC-5246ED3E65A2}" destId="{988C40B0-7466-4A2D-ACCF-374E94E2A2D3}" srcOrd="0" destOrd="0" presId="urn:microsoft.com/office/officeart/2005/8/layout/cycle8"/>
    <dgm:cxn modelId="{18823E05-D3F5-4E15-8D84-F2E1B3E79697}" type="presParOf" srcId="{A71FEF0F-2A2B-46DA-94AC-5246ED3E65A2}" destId="{6806A8D5-56B9-46EA-B2A3-C343758F2872}" srcOrd="1" destOrd="0" presId="urn:microsoft.com/office/officeart/2005/8/layout/cycle8"/>
    <dgm:cxn modelId="{30EFAE24-30FD-4398-BC78-BDF6BF144B09}" type="presParOf" srcId="{A71FEF0F-2A2B-46DA-94AC-5246ED3E65A2}" destId="{D5E305BD-6FD7-45CE-9DFD-AF8C1EB46C79}" srcOrd="2" destOrd="0" presId="urn:microsoft.com/office/officeart/2005/8/layout/cycle8"/>
    <dgm:cxn modelId="{DBB60730-1E48-4299-8E3A-A9B9A3294359}" type="presParOf" srcId="{A71FEF0F-2A2B-46DA-94AC-5246ED3E65A2}" destId="{00AE68D2-B86B-4A34-B6CE-AF35E3CF7BAC}" srcOrd="3" destOrd="0" presId="urn:microsoft.com/office/officeart/2005/8/layout/cycle8"/>
    <dgm:cxn modelId="{AEFA0155-F423-40E2-B435-30FAE5ECE33A}" type="presParOf" srcId="{A71FEF0F-2A2B-46DA-94AC-5246ED3E65A2}" destId="{9973EA6A-1D30-435F-83D7-CAEB313B389B}" srcOrd="4" destOrd="0" presId="urn:microsoft.com/office/officeart/2005/8/layout/cycle8"/>
    <dgm:cxn modelId="{20B65EF0-984E-41B4-A36B-29D01C50D966}" type="presParOf" srcId="{A71FEF0F-2A2B-46DA-94AC-5246ED3E65A2}" destId="{7B6BF5ED-06A9-4873-8171-69953C65A719}" srcOrd="5" destOrd="0" presId="urn:microsoft.com/office/officeart/2005/8/layout/cycle8"/>
    <dgm:cxn modelId="{8A590CB5-8CF7-47CA-B84B-57AB9B560897}" type="presParOf" srcId="{A71FEF0F-2A2B-46DA-94AC-5246ED3E65A2}" destId="{7C7BF07C-1661-4881-AFE4-12F21BE2BFC8}" srcOrd="6" destOrd="0" presId="urn:microsoft.com/office/officeart/2005/8/layout/cycle8"/>
    <dgm:cxn modelId="{1B9588B5-D6FB-4CE9-8587-71EC90D356EA}" type="presParOf" srcId="{A71FEF0F-2A2B-46DA-94AC-5246ED3E65A2}" destId="{A64D1D20-4F8F-4380-88F1-7F36E1D9AAF7}" srcOrd="7" destOrd="0" presId="urn:microsoft.com/office/officeart/2005/8/layout/cycle8"/>
    <dgm:cxn modelId="{787416E9-B65C-4FAE-A318-486A0D1248FB}" type="presParOf" srcId="{A71FEF0F-2A2B-46DA-94AC-5246ED3E65A2}" destId="{E45DF43D-9316-4FA7-920E-B48CB69940C9}" srcOrd="8" destOrd="0" presId="urn:microsoft.com/office/officeart/2005/8/layout/cycle8"/>
    <dgm:cxn modelId="{20AC8DF1-023A-450E-8CBE-17CD8924B892}" type="presParOf" srcId="{A71FEF0F-2A2B-46DA-94AC-5246ED3E65A2}" destId="{CB0F77E8-2ABA-474A-93F1-E24305A6BC22}" srcOrd="9" destOrd="0" presId="urn:microsoft.com/office/officeart/2005/8/layout/cycle8"/>
    <dgm:cxn modelId="{76BADCDA-C1D6-42C9-8DC9-71E22AC35CA9}" type="presParOf" srcId="{A71FEF0F-2A2B-46DA-94AC-5246ED3E65A2}" destId="{E416B7A6-630D-4CA6-9852-E2BB60EE76E2}" srcOrd="10" destOrd="0" presId="urn:microsoft.com/office/officeart/2005/8/layout/cycle8"/>
    <dgm:cxn modelId="{DC2540B5-660E-4B44-ACF8-9D4C52D60280}" type="presParOf" srcId="{A71FEF0F-2A2B-46DA-94AC-5246ED3E65A2}" destId="{1FACF702-B97D-4665-AEDB-A2E827A3ACF6}" srcOrd="11" destOrd="0" presId="urn:microsoft.com/office/officeart/2005/8/layout/cycle8"/>
    <dgm:cxn modelId="{068B413E-FB86-40FA-BF4C-82590150F19E}" type="presParOf" srcId="{A71FEF0F-2A2B-46DA-94AC-5246ED3E65A2}" destId="{212F284B-85DC-4E36-8D1E-A8E59967CC13}" srcOrd="12" destOrd="0" presId="urn:microsoft.com/office/officeart/2005/8/layout/cycle8"/>
    <dgm:cxn modelId="{6B588029-7D0C-4BE6-980E-6DAE9DA70B4E}" type="presParOf" srcId="{A71FEF0F-2A2B-46DA-94AC-5246ED3E65A2}" destId="{955D1533-99FE-4704-970F-331BF1385050}" srcOrd="13" destOrd="0" presId="urn:microsoft.com/office/officeart/2005/8/layout/cycle8"/>
    <dgm:cxn modelId="{6F660374-C688-406D-8865-21FE85377783}" type="presParOf" srcId="{A71FEF0F-2A2B-46DA-94AC-5246ED3E65A2}" destId="{07BF24B1-94CB-4310-86A1-D3EA6DBCB5B1}"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8C40B0-7466-4A2D-ACCF-374E94E2A2D3}">
      <dsp:nvSpPr>
        <dsp:cNvPr id="0" name=""/>
        <dsp:cNvSpPr/>
      </dsp:nvSpPr>
      <dsp:spPr>
        <a:xfrm>
          <a:off x="1475862" y="237112"/>
          <a:ext cx="3064223" cy="3064223"/>
        </a:xfrm>
        <a:prstGeom prst="pie">
          <a:avLst>
            <a:gd name="adj1" fmla="val 16200000"/>
            <a:gd name="adj2" fmla="val 1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a:latin typeface="微软雅黑" pitchFamily="34" charset="-122"/>
              <a:ea typeface="微软雅黑" pitchFamily="34" charset="-122"/>
            </a:rPr>
            <a:t>管理元数据</a:t>
          </a:r>
        </a:p>
      </dsp:txBody>
      <dsp:txXfrm>
        <a:off x="3090781" y="886436"/>
        <a:ext cx="1094365" cy="911971"/>
      </dsp:txXfrm>
    </dsp:sp>
    <dsp:sp modelId="{9973EA6A-1D30-435F-83D7-CAEB313B389B}">
      <dsp:nvSpPr>
        <dsp:cNvPr id="0" name=""/>
        <dsp:cNvSpPr/>
      </dsp:nvSpPr>
      <dsp:spPr>
        <a:xfrm>
          <a:off x="1412754" y="346549"/>
          <a:ext cx="3064223" cy="3064223"/>
        </a:xfrm>
        <a:prstGeom prst="pie">
          <a:avLst>
            <a:gd name="adj1" fmla="val 1800000"/>
            <a:gd name="adj2" fmla="val 90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a:latin typeface="微软雅黑" pitchFamily="34" charset="-122"/>
              <a:ea typeface="微软雅黑" pitchFamily="34" charset="-122"/>
            </a:rPr>
            <a:t>技术元数据</a:t>
          </a:r>
        </a:p>
      </dsp:txBody>
      <dsp:txXfrm>
        <a:off x="2142331" y="2334646"/>
        <a:ext cx="1641548" cy="802534"/>
      </dsp:txXfrm>
    </dsp:sp>
    <dsp:sp modelId="{E45DF43D-9316-4FA7-920E-B48CB69940C9}">
      <dsp:nvSpPr>
        <dsp:cNvPr id="0" name=""/>
        <dsp:cNvSpPr/>
      </dsp:nvSpPr>
      <dsp:spPr>
        <a:xfrm>
          <a:off x="1349645" y="237112"/>
          <a:ext cx="3064223" cy="3064223"/>
        </a:xfrm>
        <a:prstGeom prst="pie">
          <a:avLst>
            <a:gd name="adj1" fmla="val 90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a:latin typeface="微软雅黑" pitchFamily="34" charset="-122"/>
              <a:ea typeface="微软雅黑" pitchFamily="34" charset="-122"/>
            </a:rPr>
            <a:t>业务元数据</a:t>
          </a:r>
        </a:p>
      </dsp:txBody>
      <dsp:txXfrm>
        <a:off x="1704585" y="886436"/>
        <a:ext cx="1094365" cy="911971"/>
      </dsp:txXfrm>
    </dsp:sp>
    <dsp:sp modelId="{212F284B-85DC-4E36-8D1E-A8E59967CC13}">
      <dsp:nvSpPr>
        <dsp:cNvPr id="0" name=""/>
        <dsp:cNvSpPr/>
      </dsp:nvSpPr>
      <dsp:spPr>
        <a:xfrm>
          <a:off x="1286425" y="47422"/>
          <a:ext cx="3443603" cy="3443603"/>
        </a:xfrm>
        <a:prstGeom prst="circularArrow">
          <a:avLst>
            <a:gd name="adj1" fmla="val 5085"/>
            <a:gd name="adj2" fmla="val 327528"/>
            <a:gd name="adj3" fmla="val 1472472"/>
            <a:gd name="adj4" fmla="val 1619943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55D1533-99FE-4704-970F-331BF1385050}">
      <dsp:nvSpPr>
        <dsp:cNvPr id="0" name=""/>
        <dsp:cNvSpPr/>
      </dsp:nvSpPr>
      <dsp:spPr>
        <a:xfrm>
          <a:off x="1223064" y="156665"/>
          <a:ext cx="3443603" cy="3443603"/>
        </a:xfrm>
        <a:prstGeom prst="circularArrow">
          <a:avLst>
            <a:gd name="adj1" fmla="val 5085"/>
            <a:gd name="adj2" fmla="val 327528"/>
            <a:gd name="adj3" fmla="val 8671970"/>
            <a:gd name="adj4" fmla="val 180050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7BF24B1-94CB-4310-86A1-D3EA6DBCB5B1}">
      <dsp:nvSpPr>
        <dsp:cNvPr id="0" name=""/>
        <dsp:cNvSpPr/>
      </dsp:nvSpPr>
      <dsp:spPr>
        <a:xfrm>
          <a:off x="1159702" y="47422"/>
          <a:ext cx="3443603" cy="3443603"/>
        </a:xfrm>
        <a:prstGeom prst="circularArrow">
          <a:avLst>
            <a:gd name="adj1" fmla="val 5085"/>
            <a:gd name="adj2" fmla="val 327528"/>
            <a:gd name="adj3" fmla="val 15873039"/>
            <a:gd name="adj4" fmla="val 90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85558" cy="482046"/>
          </a:xfrm>
          <a:prstGeom prst="rect">
            <a:avLst/>
          </a:prstGeom>
        </p:spPr>
        <p:txBody>
          <a:bodyPr vert="horz" lIns="94265" tIns="47133" rIns="94265" bIns="47133" rtlCol="0"/>
          <a:lstStyle>
            <a:lvl1pPr algn="l">
              <a:defRPr sz="1200"/>
            </a:lvl1pPr>
          </a:lstStyle>
          <a:p>
            <a:endParaRPr lang="zh-CN" altLang="en-US"/>
          </a:p>
        </p:txBody>
      </p:sp>
      <p:sp>
        <p:nvSpPr>
          <p:cNvPr id="3" name="日期占位符 2"/>
          <p:cNvSpPr>
            <a:spLocks noGrp="1"/>
          </p:cNvSpPr>
          <p:nvPr>
            <p:ph type="dt" sz="quarter" idx="1"/>
          </p:nvPr>
        </p:nvSpPr>
        <p:spPr>
          <a:xfrm>
            <a:off x="3902597" y="0"/>
            <a:ext cx="2985558" cy="482046"/>
          </a:xfrm>
          <a:prstGeom prst="rect">
            <a:avLst/>
          </a:prstGeom>
        </p:spPr>
        <p:txBody>
          <a:bodyPr vert="horz" lIns="94265" tIns="47133" rIns="94265" bIns="47133" rtlCol="0"/>
          <a:lstStyle>
            <a:lvl1pPr algn="r">
              <a:defRPr sz="1200"/>
            </a:lvl1pPr>
          </a:lstStyle>
          <a:p>
            <a:fld id="{EDD5F259-D7EB-42D1-9107-4EEB96F661A0}" type="datetimeFigureOut">
              <a:rPr lang="zh-CN" altLang="en-US" smtClean="0"/>
              <a:t>2022/07/26</a:t>
            </a:fld>
            <a:endParaRPr lang="zh-CN" altLang="en-US"/>
          </a:p>
        </p:txBody>
      </p:sp>
      <p:sp>
        <p:nvSpPr>
          <p:cNvPr id="4" name="页脚占位符 3"/>
          <p:cNvSpPr>
            <a:spLocks noGrp="1"/>
          </p:cNvSpPr>
          <p:nvPr>
            <p:ph type="ftr" sz="quarter" idx="2"/>
          </p:nvPr>
        </p:nvSpPr>
        <p:spPr>
          <a:xfrm>
            <a:off x="0" y="9125506"/>
            <a:ext cx="2985558" cy="482045"/>
          </a:xfrm>
          <a:prstGeom prst="rect">
            <a:avLst/>
          </a:prstGeom>
        </p:spPr>
        <p:txBody>
          <a:bodyPr vert="horz" lIns="94265" tIns="47133" rIns="94265" bIns="47133"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902597" y="9125506"/>
            <a:ext cx="2985558" cy="482045"/>
          </a:xfrm>
          <a:prstGeom prst="rect">
            <a:avLst/>
          </a:prstGeom>
        </p:spPr>
        <p:txBody>
          <a:bodyPr vert="horz" lIns="94265" tIns="47133" rIns="94265" bIns="47133" rtlCol="0" anchor="b"/>
          <a:lstStyle>
            <a:lvl1pPr algn="r">
              <a:defRPr sz="1200"/>
            </a:lvl1pPr>
          </a:lstStyle>
          <a:p>
            <a:fld id="{B1FAF930-F22D-4FE0-ACBC-5DA8418A6CD3}" type="slidenum">
              <a:rPr lang="zh-CN" altLang="en-US" smtClean="0"/>
              <a:t>‹#›</a:t>
            </a:fld>
            <a:endParaRPr lang="zh-CN" altLang="en-US"/>
          </a:p>
        </p:txBody>
      </p:sp>
    </p:spTree>
    <p:extLst>
      <p:ext uri="{BB962C8B-B14F-4D97-AF65-F5344CB8AC3E}">
        <p14:creationId xmlns:p14="http://schemas.microsoft.com/office/powerpoint/2010/main" val="27091118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85558" cy="482046"/>
          </a:xfrm>
          <a:prstGeom prst="rect">
            <a:avLst/>
          </a:prstGeom>
        </p:spPr>
        <p:txBody>
          <a:bodyPr vert="horz" lIns="94265" tIns="47133" rIns="94265" bIns="47133" rtlCol="0"/>
          <a:lstStyle>
            <a:lvl1pPr algn="l">
              <a:defRPr sz="1200"/>
            </a:lvl1pPr>
          </a:lstStyle>
          <a:p>
            <a:endParaRPr lang="zh-CN" altLang="en-US"/>
          </a:p>
        </p:txBody>
      </p:sp>
      <p:sp>
        <p:nvSpPr>
          <p:cNvPr id="3" name="日期占位符 2"/>
          <p:cNvSpPr>
            <a:spLocks noGrp="1"/>
          </p:cNvSpPr>
          <p:nvPr>
            <p:ph type="dt" idx="1"/>
          </p:nvPr>
        </p:nvSpPr>
        <p:spPr>
          <a:xfrm>
            <a:off x="3902597" y="0"/>
            <a:ext cx="2985558" cy="482046"/>
          </a:xfrm>
          <a:prstGeom prst="rect">
            <a:avLst/>
          </a:prstGeom>
        </p:spPr>
        <p:txBody>
          <a:bodyPr vert="horz" lIns="94265" tIns="47133" rIns="94265" bIns="47133" rtlCol="0"/>
          <a:lstStyle>
            <a:lvl1pPr algn="r">
              <a:defRPr sz="1200"/>
            </a:lvl1pPr>
          </a:lstStyle>
          <a:p>
            <a:fld id="{AE203D52-DA48-43D2-AFFB-B795429A357A}" type="datetimeFigureOut">
              <a:rPr lang="zh-CN" altLang="en-US" smtClean="0"/>
              <a:t>2022/07/26</a:t>
            </a:fld>
            <a:endParaRPr lang="zh-CN" altLang="en-US"/>
          </a:p>
        </p:txBody>
      </p:sp>
      <p:sp>
        <p:nvSpPr>
          <p:cNvPr id="4" name="幻灯片图像占位符 3"/>
          <p:cNvSpPr>
            <a:spLocks noGrp="1" noRot="1" noChangeAspect="1"/>
          </p:cNvSpPr>
          <p:nvPr>
            <p:ph type="sldImg" idx="2"/>
          </p:nvPr>
        </p:nvSpPr>
        <p:spPr>
          <a:xfrm>
            <a:off x="563563" y="1201738"/>
            <a:ext cx="5762625" cy="3241675"/>
          </a:xfrm>
          <a:prstGeom prst="rect">
            <a:avLst/>
          </a:prstGeom>
          <a:noFill/>
          <a:ln w="12700">
            <a:solidFill>
              <a:prstClr val="black"/>
            </a:solidFill>
          </a:ln>
        </p:spPr>
        <p:txBody>
          <a:bodyPr vert="horz" lIns="94265" tIns="47133" rIns="94265" bIns="47133" rtlCol="0" anchor="ctr"/>
          <a:lstStyle/>
          <a:p>
            <a:endParaRPr lang="zh-CN" altLang="en-US"/>
          </a:p>
        </p:txBody>
      </p:sp>
      <p:sp>
        <p:nvSpPr>
          <p:cNvPr id="5" name="备注占位符 4"/>
          <p:cNvSpPr>
            <a:spLocks noGrp="1"/>
          </p:cNvSpPr>
          <p:nvPr>
            <p:ph type="body" sz="quarter" idx="3"/>
          </p:nvPr>
        </p:nvSpPr>
        <p:spPr>
          <a:xfrm>
            <a:off x="688975" y="4623633"/>
            <a:ext cx="5511800" cy="3782973"/>
          </a:xfrm>
          <a:prstGeom prst="rect">
            <a:avLst/>
          </a:prstGeom>
        </p:spPr>
        <p:txBody>
          <a:bodyPr vert="horz" lIns="94265" tIns="47133" rIns="94265" bIns="47133"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125506"/>
            <a:ext cx="2985558" cy="482045"/>
          </a:xfrm>
          <a:prstGeom prst="rect">
            <a:avLst/>
          </a:prstGeom>
        </p:spPr>
        <p:txBody>
          <a:bodyPr vert="horz" lIns="94265" tIns="47133" rIns="94265" bIns="47133"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902597" y="9125506"/>
            <a:ext cx="2985558" cy="482045"/>
          </a:xfrm>
          <a:prstGeom prst="rect">
            <a:avLst/>
          </a:prstGeom>
        </p:spPr>
        <p:txBody>
          <a:bodyPr vert="horz" lIns="94265" tIns="47133" rIns="94265" bIns="47133" rtlCol="0" anchor="b"/>
          <a:lstStyle>
            <a:lvl1pPr algn="r">
              <a:defRPr sz="1200"/>
            </a:lvl1pPr>
          </a:lstStyle>
          <a:p>
            <a:fld id="{E515B0B7-7914-47D5-950B-B0DC25FD0671}" type="slidenum">
              <a:rPr lang="zh-CN" altLang="en-US" smtClean="0"/>
              <a:t>‹#›</a:t>
            </a:fld>
            <a:endParaRPr lang="zh-CN" altLang="en-US"/>
          </a:p>
        </p:txBody>
      </p:sp>
    </p:spTree>
    <p:extLst>
      <p:ext uri="{BB962C8B-B14F-4D97-AF65-F5344CB8AC3E}">
        <p14:creationId xmlns:p14="http://schemas.microsoft.com/office/powerpoint/2010/main" val="1192024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5604386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0" dirty="0">
                <a:latin typeface="微软雅黑" pitchFamily="34" charset="-122"/>
                <a:ea typeface="微软雅黑" pitchFamily="34" charset="-122"/>
              </a:rPr>
              <a:t>一个平台，两个体系的数据底座建设思路。</a:t>
            </a:r>
            <a:endParaRPr lang="en-US" altLang="zh-CN" sz="1200" kern="0" dirty="0">
              <a:latin typeface="微软雅黑" pitchFamily="34" charset="-122"/>
              <a:ea typeface="微软雅黑"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0" dirty="0">
                <a:latin typeface="微软雅黑" pitchFamily="34" charset="-122"/>
                <a:ea typeface="微软雅黑" pitchFamily="34" charset="-122"/>
              </a:rPr>
              <a:t>数据开发体系，是传统的数仓建设方法，从数据的采集到数仓的分层处理，到数据的可视化，然数据可见可得。</a:t>
            </a:r>
            <a:endParaRPr lang="en-US" altLang="zh-CN" sz="1200" kern="0" dirty="0">
              <a:latin typeface="微软雅黑" pitchFamily="34" charset="-122"/>
              <a:ea typeface="微软雅黑"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0" dirty="0">
                <a:latin typeface="微软雅黑" pitchFamily="34" charset="-122"/>
                <a:ea typeface="微软雅黑" pitchFamily="34" charset="-122"/>
              </a:rPr>
              <a:t>数据治理体系，是数据开发体系的平行线，从项目前期的调研，数据资产盘点，结合需求自上而下和业务领域自下而上进行数据模型的设计和数据标准的制定。并依托于设计好的标准和模型，在系统上进行落地</a:t>
            </a:r>
            <a:r>
              <a:rPr lang="en-US" altLang="zh-CN" sz="1200" kern="0" dirty="0">
                <a:latin typeface="微软雅黑" pitchFamily="34" charset="-122"/>
                <a:ea typeface="微软雅黑" pitchFamily="34" charset="-122"/>
              </a:rPr>
              <a:t>(</a:t>
            </a:r>
            <a:r>
              <a:rPr lang="zh-CN" altLang="en-US" sz="1200" kern="0" dirty="0">
                <a:latin typeface="微软雅黑" pitchFamily="34" charset="-122"/>
                <a:ea typeface="微软雅黑" pitchFamily="34" charset="-122"/>
              </a:rPr>
              <a:t>即是数据标准体系建设部分</a:t>
            </a:r>
            <a:r>
              <a:rPr lang="en-US" altLang="zh-CN" sz="1200" kern="0" dirty="0">
                <a:latin typeface="微软雅黑" pitchFamily="34" charset="-122"/>
                <a:ea typeface="微软雅黑" pitchFamily="34" charset="-122"/>
              </a:rPr>
              <a:t>)</a:t>
            </a:r>
            <a:r>
              <a:rPr lang="zh-CN" altLang="en-US" sz="1200" kern="0" dirty="0">
                <a:latin typeface="微软雅黑" pitchFamily="34" charset="-122"/>
                <a:ea typeface="微软雅黑" pitchFamily="34" charset="-122"/>
              </a:rPr>
              <a:t>，然后形成数据资源目录。在数据资源目录中除了数仓中的元数据外，还有业务系统上注册上来的元数据信息，形成统一的企业数据地图。并把数据模型资产化掉，形成中央和基地的模型超市，在资产超市中复用和共享。</a:t>
            </a:r>
            <a:endParaRPr lang="en-US" altLang="zh-CN" sz="1200" kern="0" dirty="0">
              <a:latin typeface="微软雅黑" pitchFamily="34" charset="-122"/>
              <a:ea typeface="微软雅黑"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0" dirty="0">
                <a:latin typeface="微软雅黑" pitchFamily="34" charset="-122"/>
                <a:ea typeface="微软雅黑" pitchFamily="34" charset="-122"/>
              </a:rPr>
              <a:t>数据治理体系和数据的关系就好比，建设高速公路和车辆段关系。</a:t>
            </a:r>
            <a:r>
              <a:rPr lang="zh-CN" altLang="en-US" sz="1200" kern="0" baseline="0" dirty="0">
                <a:latin typeface="微软雅黑" pitchFamily="34" charset="-122"/>
                <a:ea typeface="微软雅黑" pitchFamily="34" charset="-122"/>
              </a:rPr>
              <a:t>数据治理体系把数据高速公路建设好，数据开发体系，把数据接入再高速公司上流转起来，然后进行数据的应用，发挥数据的价值。</a:t>
            </a:r>
            <a:endParaRPr lang="en-US" altLang="zh-CN" sz="1200" kern="0"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E515B0B7-7914-47D5-950B-B0DC25FD0671}" type="slidenum">
              <a:rPr lang="zh-CN" altLang="en-US" smtClean="0">
                <a:solidFill>
                  <a:prstClr val="black"/>
                </a:solidFill>
              </a:rPr>
              <a:pPr/>
              <a:t>66</a:t>
            </a:fld>
            <a:endParaRPr lang="zh-CN" altLang="en-US">
              <a:solidFill>
                <a:prstClr val="black"/>
              </a:solidFill>
            </a:endParaRPr>
          </a:p>
        </p:txBody>
      </p:sp>
    </p:spTree>
    <p:extLst>
      <p:ext uri="{BB962C8B-B14F-4D97-AF65-F5344CB8AC3E}">
        <p14:creationId xmlns:p14="http://schemas.microsoft.com/office/powerpoint/2010/main" val="4025909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此处演示数据的整体流程</a:t>
            </a:r>
          </a:p>
        </p:txBody>
      </p:sp>
      <p:sp>
        <p:nvSpPr>
          <p:cNvPr id="4" name="灯片编号占位符 3"/>
          <p:cNvSpPr>
            <a:spLocks noGrp="1"/>
          </p:cNvSpPr>
          <p:nvPr>
            <p:ph type="sldNum" sz="quarter" idx="5"/>
          </p:nvPr>
        </p:nvSpPr>
        <p:spPr/>
        <p:txBody>
          <a:bodyPr/>
          <a:lstStyle/>
          <a:p>
            <a:fld id="{E515B0B7-7914-47D5-950B-B0DC25FD0671}" type="slidenum">
              <a:rPr lang="zh-CN" altLang="en-US" smtClean="0">
                <a:solidFill>
                  <a:prstClr val="black"/>
                </a:solidFill>
              </a:rPr>
              <a:pPr/>
              <a:t>68</a:t>
            </a:fld>
            <a:endParaRPr lang="zh-CN" altLang="en-US">
              <a:solidFill>
                <a:prstClr val="black"/>
              </a:solidFill>
            </a:endParaRPr>
          </a:p>
        </p:txBody>
      </p:sp>
    </p:spTree>
    <p:extLst>
      <p:ext uri="{BB962C8B-B14F-4D97-AF65-F5344CB8AC3E}">
        <p14:creationId xmlns:p14="http://schemas.microsoft.com/office/powerpoint/2010/main" val="978570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此处演示数据的整体流程</a:t>
            </a:r>
          </a:p>
        </p:txBody>
      </p:sp>
      <p:sp>
        <p:nvSpPr>
          <p:cNvPr id="4" name="灯片编号占位符 3"/>
          <p:cNvSpPr>
            <a:spLocks noGrp="1"/>
          </p:cNvSpPr>
          <p:nvPr>
            <p:ph type="sldNum" sz="quarter" idx="5"/>
          </p:nvPr>
        </p:nvSpPr>
        <p:spPr/>
        <p:txBody>
          <a:bodyPr/>
          <a:lstStyle/>
          <a:p>
            <a:fld id="{E515B0B7-7914-47D5-950B-B0DC25FD0671}" type="slidenum">
              <a:rPr lang="zh-CN" altLang="en-US" smtClean="0">
                <a:solidFill>
                  <a:prstClr val="black"/>
                </a:solidFill>
              </a:rPr>
              <a:pPr/>
              <a:t>69</a:t>
            </a:fld>
            <a:endParaRPr lang="zh-CN" altLang="en-US">
              <a:solidFill>
                <a:prstClr val="black"/>
              </a:solidFill>
            </a:endParaRPr>
          </a:p>
        </p:txBody>
      </p:sp>
    </p:spTree>
    <p:extLst>
      <p:ext uri="{BB962C8B-B14F-4D97-AF65-F5344CB8AC3E}">
        <p14:creationId xmlns:p14="http://schemas.microsoft.com/office/powerpoint/2010/main" val="1894500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0" dirty="0" smtClean="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E515B0B7-7914-47D5-950B-B0DC25FD0671}" type="slidenum">
              <a:rPr lang="zh-CN" altLang="en-US" smtClean="0">
                <a:solidFill>
                  <a:prstClr val="black"/>
                </a:solidFill>
              </a:rPr>
              <a:pPr/>
              <a:t>82</a:t>
            </a:fld>
            <a:endParaRPr lang="zh-CN" altLang="en-US">
              <a:solidFill>
                <a:prstClr val="black"/>
              </a:solidFill>
            </a:endParaRPr>
          </a:p>
        </p:txBody>
      </p:sp>
    </p:spTree>
    <p:extLst>
      <p:ext uri="{BB962C8B-B14F-4D97-AF65-F5344CB8AC3E}">
        <p14:creationId xmlns:p14="http://schemas.microsoft.com/office/powerpoint/2010/main" val="1240184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15B0B7-7914-47D5-950B-B0DC25FD0671}" type="slidenum">
              <a:rPr lang="zh-CN" altLang="en-US" smtClean="0"/>
              <a:t>86</a:t>
            </a:fld>
            <a:endParaRPr lang="zh-CN" altLang="en-US"/>
          </a:p>
        </p:txBody>
      </p:sp>
    </p:spTree>
    <p:extLst>
      <p:ext uri="{BB962C8B-B14F-4D97-AF65-F5344CB8AC3E}">
        <p14:creationId xmlns:p14="http://schemas.microsoft.com/office/powerpoint/2010/main" val="32391115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本次项目的主要目标是通过对</a:t>
            </a:r>
            <a:r>
              <a:rPr kumimoji="1" lang="en-US" altLang="zh-CN" dirty="0"/>
              <a:t>ERP</a:t>
            </a:r>
            <a:r>
              <a:rPr kumimoji="1" lang="zh-CN" altLang="en-US" dirty="0"/>
              <a:t>的基础数据进行梳理、建模，搭建一个统一、规范的基础数据平台，将来能够在这个平台上，长出各种各样的数据应用，比如</a:t>
            </a:r>
            <a:r>
              <a:rPr kumimoji="1" lang="en-US" altLang="zh-CN" dirty="0"/>
              <a:t>xxx</a:t>
            </a:r>
          </a:p>
          <a:p>
            <a:r>
              <a:rPr kumimoji="1" lang="zh-CN" altLang="en-US" dirty="0"/>
              <a:t>本期会基于模型数据，实现一些法定的财务报表，减轻</a:t>
            </a:r>
            <a:r>
              <a:rPr kumimoji="1" lang="en-US" altLang="zh-CN" dirty="0" err="1"/>
              <a:t>erp</a:t>
            </a:r>
            <a:r>
              <a:rPr kumimoji="1" lang="zh-CN" altLang="en-US" dirty="0"/>
              <a:t>系统的负担。</a:t>
            </a:r>
            <a:endParaRPr kumimoji="1" lang="en-US" altLang="zh-CN" dirty="0"/>
          </a:p>
        </p:txBody>
      </p:sp>
      <p:sp>
        <p:nvSpPr>
          <p:cNvPr id="4" name="灯片编号占位符 3"/>
          <p:cNvSpPr>
            <a:spLocks noGrp="1"/>
          </p:cNvSpPr>
          <p:nvPr>
            <p:ph type="sldNum" sz="quarter" idx="5"/>
          </p:nvPr>
        </p:nvSpPr>
        <p:spPr/>
        <p:txBody>
          <a:bodyPr/>
          <a:lstStyle/>
          <a:p>
            <a:fld id="{E515B0B7-7914-47D5-950B-B0DC25FD0671}" type="slidenum">
              <a:rPr lang="zh-CN" altLang="en-US" smtClean="0">
                <a:solidFill>
                  <a:prstClr val="black"/>
                </a:solidFill>
              </a:rPr>
              <a:pPr/>
              <a:t>87</a:t>
            </a:fld>
            <a:endParaRPr lang="zh-CN" altLang="en-US">
              <a:solidFill>
                <a:prstClr val="black"/>
              </a:solidFill>
            </a:endParaRPr>
          </a:p>
        </p:txBody>
      </p:sp>
    </p:spTree>
    <p:extLst>
      <p:ext uri="{BB962C8B-B14F-4D97-AF65-F5344CB8AC3E}">
        <p14:creationId xmlns:p14="http://schemas.microsoft.com/office/powerpoint/2010/main" val="32195839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515B0B7-7914-47D5-950B-B0DC25FD0671}" type="slidenum">
              <a:rPr lang="zh-CN" altLang="en-US" smtClean="0">
                <a:solidFill>
                  <a:prstClr val="black"/>
                </a:solidFill>
              </a:rPr>
              <a:pPr/>
              <a:t>88</a:t>
            </a:fld>
            <a:endParaRPr lang="zh-CN" altLang="en-US">
              <a:solidFill>
                <a:prstClr val="black"/>
              </a:solidFill>
            </a:endParaRPr>
          </a:p>
        </p:txBody>
      </p:sp>
    </p:spTree>
    <p:extLst>
      <p:ext uri="{BB962C8B-B14F-4D97-AF65-F5344CB8AC3E}">
        <p14:creationId xmlns:p14="http://schemas.microsoft.com/office/powerpoint/2010/main" val="42142768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、对业务部门和财务部门进行了系统性调研，在业务域梳理了</a:t>
            </a:r>
            <a:r>
              <a:rPr kumimoji="1" lang="en-US" altLang="zh-CN" dirty="0"/>
              <a:t>25</a:t>
            </a:r>
            <a:r>
              <a:rPr kumimoji="1" lang="zh-CN" altLang="en-US" dirty="0"/>
              <a:t>个关键的业务过程，主要是理清数据现状。</a:t>
            </a:r>
            <a:endParaRPr kumimoji="1" lang="en-US" altLang="zh-CN" dirty="0"/>
          </a:p>
          <a:p>
            <a:r>
              <a:rPr kumimoji="1" lang="zh-CN" altLang="en-US" dirty="0"/>
              <a:t>比如销售过程中，签订销售协议，下达销售订单，挑库发运；采购过程中，提采购申请、供应商报价、下采购订单、费用订单、接收入库等。</a:t>
            </a:r>
            <a:endParaRPr kumimoji="1" lang="en-US" altLang="zh-CN" dirty="0"/>
          </a:p>
          <a:p>
            <a:r>
              <a:rPr kumimoji="1" lang="en-US" altLang="zh-CN" dirty="0"/>
              <a:t>2</a:t>
            </a:r>
            <a:r>
              <a:rPr kumimoji="1" lang="zh-CN" altLang="en-US" dirty="0"/>
              <a:t>、通过这些关键的业务过程，梳理每个业务过程用户关注的对象，以及有哪些基础的数据元素形成，为后续的模型设计提供依据。</a:t>
            </a:r>
            <a:endParaRPr kumimoji="1" lang="en-US" altLang="zh-CN" dirty="0"/>
          </a:p>
          <a:p>
            <a:endParaRPr lang="zh-CN" altLang="en-US" dirty="0"/>
          </a:p>
        </p:txBody>
      </p:sp>
      <p:sp>
        <p:nvSpPr>
          <p:cNvPr id="4" name="灯片编号占位符 3"/>
          <p:cNvSpPr>
            <a:spLocks noGrp="1"/>
          </p:cNvSpPr>
          <p:nvPr>
            <p:ph type="sldNum" sz="quarter" idx="5"/>
          </p:nvPr>
        </p:nvSpPr>
        <p:spPr/>
        <p:txBody>
          <a:bodyPr/>
          <a:lstStyle/>
          <a:p>
            <a:fld id="{E515B0B7-7914-47D5-950B-B0DC25FD0671}" type="slidenum">
              <a:rPr lang="zh-CN" altLang="en-US" smtClean="0">
                <a:solidFill>
                  <a:prstClr val="black"/>
                </a:solidFill>
              </a:rPr>
              <a:pPr/>
              <a:t>89</a:t>
            </a:fld>
            <a:endParaRPr lang="zh-CN" altLang="en-US">
              <a:solidFill>
                <a:prstClr val="black"/>
              </a:solidFill>
            </a:endParaRPr>
          </a:p>
        </p:txBody>
      </p:sp>
    </p:spTree>
    <p:extLst>
      <p:ext uri="{BB962C8B-B14F-4D97-AF65-F5344CB8AC3E}">
        <p14:creationId xmlns:p14="http://schemas.microsoft.com/office/powerpoint/2010/main" val="25994450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515B0B7-7914-47D5-950B-B0DC25FD0671}" type="slidenum">
              <a:rPr lang="zh-CN" altLang="en-US" smtClean="0">
                <a:solidFill>
                  <a:prstClr val="black"/>
                </a:solidFill>
              </a:rPr>
              <a:pPr/>
              <a:t>90</a:t>
            </a:fld>
            <a:endParaRPr lang="zh-CN" altLang="en-US">
              <a:solidFill>
                <a:prstClr val="black"/>
              </a:solidFill>
            </a:endParaRPr>
          </a:p>
        </p:txBody>
      </p:sp>
    </p:spTree>
    <p:extLst>
      <p:ext uri="{BB962C8B-B14F-4D97-AF65-F5344CB8AC3E}">
        <p14:creationId xmlns:p14="http://schemas.microsoft.com/office/powerpoint/2010/main" val="24608060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基础数据整理是将数据从原始的状态，变为一种分门别类的数据资产的过程。</a:t>
            </a:r>
            <a:endParaRPr kumimoji="1" lang="en-US" altLang="zh-CN" dirty="0"/>
          </a:p>
          <a:p>
            <a:r>
              <a:rPr kumimoji="1" lang="zh-CN" altLang="en-US" dirty="0"/>
              <a:t>首先第一步，是将数据从</a:t>
            </a:r>
            <a:r>
              <a:rPr kumimoji="1" lang="en-US" altLang="zh-CN" dirty="0" err="1"/>
              <a:t>erp</a:t>
            </a:r>
            <a:r>
              <a:rPr kumimoji="1" lang="zh-CN" altLang="en-US" dirty="0"/>
              <a:t>中迁移到数据平台</a:t>
            </a:r>
            <a:endParaRPr kumimoji="1" lang="en-US" altLang="zh-CN" dirty="0"/>
          </a:p>
          <a:p>
            <a:r>
              <a:rPr kumimoji="1" lang="zh-CN" altLang="en-US" dirty="0"/>
              <a:t>第二步对原始数据进行企业数仓建模</a:t>
            </a:r>
            <a:endParaRPr kumimoji="1" lang="en-US" altLang="zh-CN" dirty="0"/>
          </a:p>
          <a:p>
            <a:r>
              <a:rPr kumimoji="1" lang="zh-CN" altLang="en-US" dirty="0"/>
              <a:t>第三步是基于模型进行数据应用</a:t>
            </a:r>
            <a:endParaRPr kumimoji="1" lang="en-US" altLang="zh-CN" dirty="0"/>
          </a:p>
          <a:p>
            <a:r>
              <a:rPr kumimoji="1" lang="zh-CN" altLang="en-US" dirty="0"/>
              <a:t>这三步动作是本次项目实施的重点内容</a:t>
            </a:r>
          </a:p>
        </p:txBody>
      </p:sp>
      <p:sp>
        <p:nvSpPr>
          <p:cNvPr id="4" name="灯片编号占位符 3"/>
          <p:cNvSpPr>
            <a:spLocks noGrp="1"/>
          </p:cNvSpPr>
          <p:nvPr>
            <p:ph type="sldNum" sz="quarter" idx="5"/>
          </p:nvPr>
        </p:nvSpPr>
        <p:spPr/>
        <p:txBody>
          <a:bodyPr/>
          <a:lstStyle/>
          <a:p>
            <a:fld id="{E515B0B7-7914-47D5-950B-B0DC25FD0671}" type="slidenum">
              <a:rPr lang="zh-CN" altLang="en-US" smtClean="0">
                <a:solidFill>
                  <a:prstClr val="black"/>
                </a:solidFill>
              </a:rPr>
              <a:pPr/>
              <a:t>91</a:t>
            </a:fld>
            <a:endParaRPr lang="zh-CN" altLang="en-US">
              <a:solidFill>
                <a:prstClr val="black"/>
              </a:solidFill>
            </a:endParaRPr>
          </a:p>
        </p:txBody>
      </p:sp>
    </p:spTree>
    <p:extLst>
      <p:ext uri="{BB962C8B-B14F-4D97-AF65-F5344CB8AC3E}">
        <p14:creationId xmlns:p14="http://schemas.microsoft.com/office/powerpoint/2010/main" val="3187512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15B0B7-7914-47D5-950B-B0DC25FD0671}" type="slidenum">
              <a:rPr lang="zh-CN" altLang="en-US" smtClean="0"/>
              <a:t>2</a:t>
            </a:fld>
            <a:endParaRPr lang="zh-CN" altLang="en-US"/>
          </a:p>
        </p:txBody>
      </p:sp>
    </p:spTree>
    <p:extLst>
      <p:ext uri="{BB962C8B-B14F-4D97-AF65-F5344CB8AC3E}">
        <p14:creationId xmlns:p14="http://schemas.microsoft.com/office/powerpoint/2010/main" val="2064248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同步源表好处：后期模型变动，不用重新修改</a:t>
            </a:r>
            <a:r>
              <a:rPr kumimoji="1" lang="en-US" altLang="zh-CN" dirty="0" err="1"/>
              <a:t>erp</a:t>
            </a:r>
            <a:r>
              <a:rPr kumimoji="1" lang="zh-CN" altLang="en-US" dirty="0"/>
              <a:t>中的视图，直接在数据平台封装</a:t>
            </a:r>
          </a:p>
          <a:p>
            <a:endParaRPr lang="zh-CN" altLang="en-US" dirty="0"/>
          </a:p>
        </p:txBody>
      </p:sp>
      <p:sp>
        <p:nvSpPr>
          <p:cNvPr id="4" name="灯片编号占位符 3"/>
          <p:cNvSpPr>
            <a:spLocks noGrp="1"/>
          </p:cNvSpPr>
          <p:nvPr>
            <p:ph type="sldNum" sz="quarter" idx="5"/>
          </p:nvPr>
        </p:nvSpPr>
        <p:spPr/>
        <p:txBody>
          <a:bodyPr/>
          <a:lstStyle/>
          <a:p>
            <a:fld id="{E515B0B7-7914-47D5-950B-B0DC25FD0671}" type="slidenum">
              <a:rPr lang="zh-CN" altLang="en-US" smtClean="0">
                <a:solidFill>
                  <a:prstClr val="black"/>
                </a:solidFill>
              </a:rPr>
              <a:pPr/>
              <a:t>92</a:t>
            </a:fld>
            <a:endParaRPr lang="zh-CN" altLang="en-US">
              <a:solidFill>
                <a:prstClr val="black"/>
              </a:solidFill>
            </a:endParaRPr>
          </a:p>
        </p:txBody>
      </p:sp>
    </p:spTree>
    <p:extLst>
      <p:ext uri="{BB962C8B-B14F-4D97-AF65-F5344CB8AC3E}">
        <p14:creationId xmlns:p14="http://schemas.microsoft.com/office/powerpoint/2010/main" val="28629899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515B0B7-7914-47D5-950B-B0DC25FD0671}" type="slidenum">
              <a:rPr lang="zh-CN" altLang="en-US" smtClean="0">
                <a:solidFill>
                  <a:prstClr val="black"/>
                </a:solidFill>
              </a:rPr>
              <a:pPr/>
              <a:t>93</a:t>
            </a:fld>
            <a:endParaRPr lang="zh-CN" altLang="en-US">
              <a:solidFill>
                <a:prstClr val="black"/>
              </a:solidFill>
            </a:endParaRPr>
          </a:p>
        </p:txBody>
      </p:sp>
    </p:spTree>
    <p:extLst>
      <p:ext uri="{BB962C8B-B14F-4D97-AF65-F5344CB8AC3E}">
        <p14:creationId xmlns:p14="http://schemas.microsoft.com/office/powerpoint/2010/main" val="823911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515B0B7-7914-47D5-950B-B0DC25FD0671}" type="slidenum">
              <a:rPr lang="zh-CN" altLang="en-US" smtClean="0">
                <a:solidFill>
                  <a:prstClr val="black"/>
                </a:solidFill>
              </a:rPr>
              <a:pPr/>
              <a:t>94</a:t>
            </a:fld>
            <a:endParaRPr lang="zh-CN" altLang="en-US">
              <a:solidFill>
                <a:prstClr val="black"/>
              </a:solidFill>
            </a:endParaRPr>
          </a:p>
        </p:txBody>
      </p:sp>
    </p:spTree>
    <p:extLst>
      <p:ext uri="{BB962C8B-B14F-4D97-AF65-F5344CB8AC3E}">
        <p14:creationId xmlns:p14="http://schemas.microsoft.com/office/powerpoint/2010/main" val="12518147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515B0B7-7914-47D5-950B-B0DC25FD0671}" type="slidenum">
              <a:rPr lang="zh-CN" altLang="en-US" smtClean="0">
                <a:solidFill>
                  <a:prstClr val="black"/>
                </a:solidFill>
              </a:rPr>
              <a:pPr/>
              <a:t>95</a:t>
            </a:fld>
            <a:endParaRPr lang="zh-CN" altLang="en-US">
              <a:solidFill>
                <a:prstClr val="black"/>
              </a:solidFill>
            </a:endParaRPr>
          </a:p>
        </p:txBody>
      </p:sp>
    </p:spTree>
    <p:extLst>
      <p:ext uri="{BB962C8B-B14F-4D97-AF65-F5344CB8AC3E}">
        <p14:creationId xmlns:p14="http://schemas.microsoft.com/office/powerpoint/2010/main" val="8638270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对业务过程做了简化</a:t>
            </a:r>
            <a:endParaRPr kumimoji="1" lang="en-US" altLang="zh-CN" dirty="0"/>
          </a:p>
          <a:p>
            <a:r>
              <a:rPr kumimoji="1" lang="zh-CN" altLang="en-US" dirty="0"/>
              <a:t>追溯粒度分两种：</a:t>
            </a:r>
            <a:endParaRPr kumimoji="1" lang="en-US" altLang="zh-CN" dirty="0"/>
          </a:p>
          <a:p>
            <a:r>
              <a:rPr kumimoji="1" lang="zh-CN" altLang="en-US" dirty="0"/>
              <a:t>保留各业务模块间数据的追溯关系</a:t>
            </a:r>
            <a:endParaRPr kumimoji="1" lang="en-US" altLang="zh-CN" dirty="0"/>
          </a:p>
          <a:p>
            <a:r>
              <a:rPr kumimoji="1" lang="zh-CN" altLang="en-US" dirty="0"/>
              <a:t>一是通过维度进行分析数据的汇总追溯</a:t>
            </a:r>
            <a:endParaRPr kumimoji="1" lang="en-US" altLang="zh-CN" dirty="0"/>
          </a:p>
          <a:p>
            <a:r>
              <a:rPr kumimoji="1" lang="zh-CN" altLang="en-US" dirty="0"/>
              <a:t>二是通过</a:t>
            </a:r>
            <a:r>
              <a:rPr kumimoji="1" lang="en-US" altLang="zh-CN" dirty="0"/>
              <a:t>id</a:t>
            </a:r>
            <a:r>
              <a:rPr kumimoji="1" lang="zh-CN" altLang="en-US" dirty="0"/>
              <a:t>进行的明细追溯</a:t>
            </a:r>
            <a:endParaRPr kumimoji="1" lang="en-US" altLang="zh-CN" dirty="0"/>
          </a:p>
          <a:p>
            <a:endParaRPr kumimoji="1" lang="zh-CN" altLang="en-US" dirty="0"/>
          </a:p>
          <a:p>
            <a:endParaRPr lang="zh-CN" altLang="en-US" dirty="0"/>
          </a:p>
        </p:txBody>
      </p:sp>
      <p:sp>
        <p:nvSpPr>
          <p:cNvPr id="4" name="灯片编号占位符 3"/>
          <p:cNvSpPr>
            <a:spLocks noGrp="1"/>
          </p:cNvSpPr>
          <p:nvPr>
            <p:ph type="sldNum" sz="quarter" idx="5"/>
          </p:nvPr>
        </p:nvSpPr>
        <p:spPr/>
        <p:txBody>
          <a:bodyPr/>
          <a:lstStyle/>
          <a:p>
            <a:fld id="{E515B0B7-7914-47D5-950B-B0DC25FD0671}" type="slidenum">
              <a:rPr lang="zh-CN" altLang="en-US" smtClean="0">
                <a:solidFill>
                  <a:prstClr val="black"/>
                </a:solidFill>
              </a:rPr>
              <a:pPr/>
              <a:t>96</a:t>
            </a:fld>
            <a:endParaRPr lang="zh-CN" altLang="en-US">
              <a:solidFill>
                <a:prstClr val="black"/>
              </a:solidFill>
            </a:endParaRPr>
          </a:p>
        </p:txBody>
      </p:sp>
    </p:spTree>
    <p:extLst>
      <p:ext uri="{BB962C8B-B14F-4D97-AF65-F5344CB8AC3E}">
        <p14:creationId xmlns:p14="http://schemas.microsoft.com/office/powerpoint/2010/main" val="7932097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保留业务到财务数据的追溯关系</a:t>
            </a:r>
          </a:p>
          <a:p>
            <a:endParaRPr lang="zh-CN" altLang="en-US" dirty="0"/>
          </a:p>
        </p:txBody>
      </p:sp>
      <p:sp>
        <p:nvSpPr>
          <p:cNvPr id="4" name="灯片编号占位符 3"/>
          <p:cNvSpPr>
            <a:spLocks noGrp="1"/>
          </p:cNvSpPr>
          <p:nvPr>
            <p:ph type="sldNum" sz="quarter" idx="5"/>
          </p:nvPr>
        </p:nvSpPr>
        <p:spPr/>
        <p:txBody>
          <a:bodyPr/>
          <a:lstStyle/>
          <a:p>
            <a:fld id="{E515B0B7-7914-47D5-950B-B0DC25FD0671}" type="slidenum">
              <a:rPr lang="zh-CN" altLang="en-US" smtClean="0">
                <a:solidFill>
                  <a:prstClr val="black"/>
                </a:solidFill>
              </a:rPr>
              <a:pPr/>
              <a:t>97</a:t>
            </a:fld>
            <a:endParaRPr lang="zh-CN" altLang="en-US">
              <a:solidFill>
                <a:prstClr val="black"/>
              </a:solidFill>
            </a:endParaRPr>
          </a:p>
        </p:txBody>
      </p:sp>
    </p:spTree>
    <p:extLst>
      <p:ext uri="{BB962C8B-B14F-4D97-AF65-F5344CB8AC3E}">
        <p14:creationId xmlns:p14="http://schemas.microsoft.com/office/powerpoint/2010/main" val="3484868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做业务用核算</a:t>
            </a:r>
            <a:r>
              <a:rPr kumimoji="1" lang="en-US" altLang="zh-CN" dirty="0"/>
              <a:t>COA</a:t>
            </a:r>
          </a:p>
          <a:p>
            <a:r>
              <a:rPr kumimoji="1" lang="zh-CN" altLang="en-US" dirty="0"/>
              <a:t>管理帐套暂时没有作为维度</a:t>
            </a:r>
          </a:p>
          <a:p>
            <a:endParaRPr lang="zh-CN" altLang="en-US" dirty="0"/>
          </a:p>
        </p:txBody>
      </p:sp>
      <p:sp>
        <p:nvSpPr>
          <p:cNvPr id="4" name="灯片编号占位符 3"/>
          <p:cNvSpPr>
            <a:spLocks noGrp="1"/>
          </p:cNvSpPr>
          <p:nvPr>
            <p:ph type="sldNum" sz="quarter" idx="5"/>
          </p:nvPr>
        </p:nvSpPr>
        <p:spPr/>
        <p:txBody>
          <a:bodyPr/>
          <a:lstStyle/>
          <a:p>
            <a:fld id="{E515B0B7-7914-47D5-950B-B0DC25FD0671}" type="slidenum">
              <a:rPr lang="zh-CN" altLang="en-US" smtClean="0">
                <a:solidFill>
                  <a:prstClr val="black"/>
                </a:solidFill>
              </a:rPr>
              <a:pPr/>
              <a:t>98</a:t>
            </a:fld>
            <a:endParaRPr lang="zh-CN" altLang="en-US">
              <a:solidFill>
                <a:prstClr val="black"/>
              </a:solidFill>
            </a:endParaRPr>
          </a:p>
        </p:txBody>
      </p:sp>
    </p:spTree>
    <p:extLst>
      <p:ext uri="{BB962C8B-B14F-4D97-AF65-F5344CB8AC3E}">
        <p14:creationId xmlns:p14="http://schemas.microsoft.com/office/powerpoint/2010/main" val="29039446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515B0B7-7914-47D5-950B-B0DC25FD0671}" type="slidenum">
              <a:rPr lang="zh-CN" altLang="en-US" smtClean="0">
                <a:solidFill>
                  <a:prstClr val="black"/>
                </a:solidFill>
              </a:rPr>
              <a:pPr/>
              <a:t>99</a:t>
            </a:fld>
            <a:endParaRPr lang="zh-CN" altLang="en-US">
              <a:solidFill>
                <a:prstClr val="black"/>
              </a:solidFill>
            </a:endParaRPr>
          </a:p>
        </p:txBody>
      </p:sp>
    </p:spTree>
    <p:extLst>
      <p:ext uri="{BB962C8B-B14F-4D97-AF65-F5344CB8AC3E}">
        <p14:creationId xmlns:p14="http://schemas.microsoft.com/office/powerpoint/2010/main" val="7394416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515B0B7-7914-47D5-950B-B0DC25FD0671}" type="slidenum">
              <a:rPr lang="zh-CN" altLang="en-US" smtClean="0">
                <a:solidFill>
                  <a:prstClr val="black"/>
                </a:solidFill>
              </a:rPr>
              <a:pPr/>
              <a:t>100</a:t>
            </a:fld>
            <a:endParaRPr lang="zh-CN" altLang="en-US">
              <a:solidFill>
                <a:prstClr val="black"/>
              </a:solidFill>
            </a:endParaRPr>
          </a:p>
        </p:txBody>
      </p:sp>
    </p:spTree>
    <p:extLst>
      <p:ext uri="{BB962C8B-B14F-4D97-AF65-F5344CB8AC3E}">
        <p14:creationId xmlns:p14="http://schemas.microsoft.com/office/powerpoint/2010/main" val="15055800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515B0B7-7914-47D5-950B-B0DC25FD0671}" type="slidenum">
              <a:rPr lang="zh-CN" altLang="en-US" smtClean="0">
                <a:solidFill>
                  <a:prstClr val="black"/>
                </a:solidFill>
              </a:rPr>
              <a:pPr/>
              <a:t>101</a:t>
            </a:fld>
            <a:endParaRPr lang="zh-CN" altLang="en-US">
              <a:solidFill>
                <a:prstClr val="black"/>
              </a:solidFill>
            </a:endParaRPr>
          </a:p>
        </p:txBody>
      </p:sp>
    </p:spTree>
    <p:extLst>
      <p:ext uri="{BB962C8B-B14F-4D97-AF65-F5344CB8AC3E}">
        <p14:creationId xmlns:p14="http://schemas.microsoft.com/office/powerpoint/2010/main" val="408540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15B0B7-7914-47D5-950B-B0DC25FD0671}" type="slidenum">
              <a:rPr lang="zh-CN" altLang="en-US" smtClean="0"/>
              <a:t>3</a:t>
            </a:fld>
            <a:endParaRPr lang="zh-CN" altLang="en-US"/>
          </a:p>
        </p:txBody>
      </p:sp>
    </p:spTree>
    <p:extLst>
      <p:ext uri="{BB962C8B-B14F-4D97-AF65-F5344CB8AC3E}">
        <p14:creationId xmlns:p14="http://schemas.microsoft.com/office/powerpoint/2010/main" val="2872915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515B0B7-7914-47D5-950B-B0DC25FD0671}" type="slidenum">
              <a:rPr lang="zh-CN" altLang="en-US" smtClean="0">
                <a:solidFill>
                  <a:prstClr val="black"/>
                </a:solidFill>
              </a:rPr>
              <a:pPr/>
              <a:t>102</a:t>
            </a:fld>
            <a:endParaRPr lang="zh-CN" altLang="en-US">
              <a:solidFill>
                <a:prstClr val="black"/>
              </a:solidFill>
            </a:endParaRPr>
          </a:p>
        </p:txBody>
      </p:sp>
    </p:spTree>
    <p:extLst>
      <p:ext uri="{BB962C8B-B14F-4D97-AF65-F5344CB8AC3E}">
        <p14:creationId xmlns:p14="http://schemas.microsoft.com/office/powerpoint/2010/main" val="11367597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515B0B7-7914-47D5-950B-B0DC25FD0671}" type="slidenum">
              <a:rPr lang="zh-CN" altLang="en-US" smtClean="0">
                <a:solidFill>
                  <a:prstClr val="black"/>
                </a:solidFill>
              </a:rPr>
              <a:pPr/>
              <a:t>103</a:t>
            </a:fld>
            <a:endParaRPr lang="zh-CN" altLang="en-US">
              <a:solidFill>
                <a:prstClr val="black"/>
              </a:solidFill>
            </a:endParaRPr>
          </a:p>
        </p:txBody>
      </p:sp>
    </p:spTree>
    <p:extLst>
      <p:ext uri="{BB962C8B-B14F-4D97-AF65-F5344CB8AC3E}">
        <p14:creationId xmlns:p14="http://schemas.microsoft.com/office/powerpoint/2010/main" val="990236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515B0B7-7914-47D5-950B-B0DC25FD0671}" type="slidenum">
              <a:rPr lang="zh-CN" altLang="en-US" smtClean="0">
                <a:solidFill>
                  <a:prstClr val="black"/>
                </a:solidFill>
              </a:rPr>
              <a:pPr/>
              <a:t>104</a:t>
            </a:fld>
            <a:endParaRPr lang="zh-CN" altLang="en-US">
              <a:solidFill>
                <a:prstClr val="black"/>
              </a:solidFill>
            </a:endParaRPr>
          </a:p>
        </p:txBody>
      </p:sp>
    </p:spTree>
    <p:extLst>
      <p:ext uri="{BB962C8B-B14F-4D97-AF65-F5344CB8AC3E}">
        <p14:creationId xmlns:p14="http://schemas.microsoft.com/office/powerpoint/2010/main" val="8343743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515B0B7-7914-47D5-950B-B0DC25FD0671}" type="slidenum">
              <a:rPr lang="zh-CN" altLang="en-US" smtClean="0">
                <a:solidFill>
                  <a:prstClr val="black"/>
                </a:solidFill>
              </a:rPr>
              <a:pPr/>
              <a:t>105</a:t>
            </a:fld>
            <a:endParaRPr lang="zh-CN" altLang="en-US">
              <a:solidFill>
                <a:prstClr val="black"/>
              </a:solidFill>
            </a:endParaRPr>
          </a:p>
        </p:txBody>
      </p:sp>
    </p:spTree>
    <p:extLst>
      <p:ext uri="{BB962C8B-B14F-4D97-AF65-F5344CB8AC3E}">
        <p14:creationId xmlns:p14="http://schemas.microsoft.com/office/powerpoint/2010/main" val="11434490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15B0B7-7914-47D5-950B-B0DC25FD0671}" type="slidenum">
              <a:rPr lang="zh-CN" altLang="en-US" smtClean="0"/>
              <a:t>108</a:t>
            </a:fld>
            <a:endParaRPr lang="zh-CN" altLang="en-US"/>
          </a:p>
        </p:txBody>
      </p:sp>
    </p:spTree>
    <p:extLst>
      <p:ext uri="{BB962C8B-B14F-4D97-AF65-F5344CB8AC3E}">
        <p14:creationId xmlns:p14="http://schemas.microsoft.com/office/powerpoint/2010/main" val="23117362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1DBC56-72D9-4D38-A097-E5122E818B73}" type="slidenum">
              <a:rPr lang="zh-CN" altLang="en-US" smtClean="0"/>
              <a:t>109</a:t>
            </a:fld>
            <a:endParaRPr lang="zh-CN" altLang="en-US"/>
          </a:p>
        </p:txBody>
      </p:sp>
    </p:spTree>
    <p:extLst>
      <p:ext uri="{BB962C8B-B14F-4D97-AF65-F5344CB8AC3E}">
        <p14:creationId xmlns:p14="http://schemas.microsoft.com/office/powerpoint/2010/main" val="3809376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15B0B7-7914-47D5-950B-B0DC25FD0671}" type="slidenum">
              <a:rPr lang="zh-CN" altLang="en-US" smtClean="0"/>
              <a:t>17</a:t>
            </a:fld>
            <a:endParaRPr lang="zh-CN" altLang="en-US"/>
          </a:p>
        </p:txBody>
      </p:sp>
    </p:spTree>
    <p:extLst>
      <p:ext uri="{BB962C8B-B14F-4D97-AF65-F5344CB8AC3E}">
        <p14:creationId xmlns:p14="http://schemas.microsoft.com/office/powerpoint/2010/main" val="268099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15B0B7-7914-47D5-950B-B0DC25FD0671}" type="slidenum">
              <a:rPr lang="zh-CN" altLang="en-US" smtClean="0"/>
              <a:t>34</a:t>
            </a:fld>
            <a:endParaRPr lang="zh-CN" altLang="en-US"/>
          </a:p>
        </p:txBody>
      </p:sp>
    </p:spTree>
    <p:extLst>
      <p:ext uri="{BB962C8B-B14F-4D97-AF65-F5344CB8AC3E}">
        <p14:creationId xmlns:p14="http://schemas.microsoft.com/office/powerpoint/2010/main" val="3215038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15B0B7-7914-47D5-950B-B0DC25FD0671}" type="slidenum">
              <a:rPr lang="zh-CN" altLang="en-US" smtClean="0">
                <a:solidFill>
                  <a:prstClr val="black"/>
                </a:solidFill>
              </a:rPr>
              <a:t>43</a:t>
            </a:fld>
            <a:endParaRPr lang="zh-CN" altLang="en-US">
              <a:solidFill>
                <a:prstClr val="black"/>
              </a:solidFill>
            </a:endParaRPr>
          </a:p>
        </p:txBody>
      </p:sp>
    </p:spTree>
    <p:extLst>
      <p:ext uri="{BB962C8B-B14F-4D97-AF65-F5344CB8AC3E}">
        <p14:creationId xmlns:p14="http://schemas.microsoft.com/office/powerpoint/2010/main" val="3766365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15B0B7-7914-47D5-950B-B0DC25FD0671}" type="slidenum">
              <a:rPr lang="zh-CN" altLang="en-US" smtClean="0">
                <a:solidFill>
                  <a:prstClr val="black"/>
                </a:solidFill>
              </a:rPr>
              <a:t>44</a:t>
            </a:fld>
            <a:endParaRPr lang="zh-CN" altLang="en-US">
              <a:solidFill>
                <a:prstClr val="black"/>
              </a:solidFill>
            </a:endParaRPr>
          </a:p>
        </p:txBody>
      </p:sp>
    </p:spTree>
    <p:extLst>
      <p:ext uri="{BB962C8B-B14F-4D97-AF65-F5344CB8AC3E}">
        <p14:creationId xmlns:p14="http://schemas.microsoft.com/office/powerpoint/2010/main" val="2684086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15B0B7-7914-47D5-950B-B0DC25FD0671}" type="slidenum">
              <a:rPr lang="zh-CN" altLang="en-US" smtClean="0"/>
              <a:t>53</a:t>
            </a:fld>
            <a:endParaRPr lang="zh-CN" altLang="en-US"/>
          </a:p>
        </p:txBody>
      </p:sp>
    </p:spTree>
    <p:extLst>
      <p:ext uri="{BB962C8B-B14F-4D97-AF65-F5344CB8AC3E}">
        <p14:creationId xmlns:p14="http://schemas.microsoft.com/office/powerpoint/2010/main" val="833471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15B0B7-7914-47D5-950B-B0DC25FD0671}" type="slidenum">
              <a:rPr lang="zh-CN" altLang="en-US" smtClean="0"/>
              <a:t>65</a:t>
            </a:fld>
            <a:endParaRPr lang="zh-CN" altLang="en-US"/>
          </a:p>
        </p:txBody>
      </p:sp>
    </p:spTree>
    <p:extLst>
      <p:ext uri="{BB962C8B-B14F-4D97-AF65-F5344CB8AC3E}">
        <p14:creationId xmlns:p14="http://schemas.microsoft.com/office/powerpoint/2010/main" val="10595279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幻灯片首页">
    <p:spTree>
      <p:nvGrpSpPr>
        <p:cNvPr id="1" name=""/>
        <p:cNvGrpSpPr/>
        <p:nvPr/>
      </p:nvGrpSpPr>
      <p:grpSpPr>
        <a:xfrm>
          <a:off x="0" y="0"/>
          <a:ext cx="0" cy="0"/>
          <a:chOff x="0" y="0"/>
          <a:chExt cx="0" cy="0"/>
        </a:xfrm>
      </p:grpSpPr>
      <p:cxnSp>
        <p:nvCxnSpPr>
          <p:cNvPr id="7" name="直接连接符 6"/>
          <p:cNvCxnSpPr/>
          <p:nvPr userDrawn="1"/>
        </p:nvCxnSpPr>
        <p:spPr>
          <a:xfrm>
            <a:off x="238125" y="1238250"/>
            <a:ext cx="11696700" cy="0"/>
          </a:xfrm>
          <a:prstGeom prst="line">
            <a:avLst/>
          </a:prstGeom>
          <a:ln w="158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a:blip r:embed="rId2"/>
          <a:stretch>
            <a:fillRect/>
          </a:stretch>
        </p:blipFill>
        <p:spPr>
          <a:xfrm>
            <a:off x="10092252" y="647701"/>
            <a:ext cx="1842573" cy="498474"/>
          </a:xfrm>
          <a:prstGeom prst="rect">
            <a:avLst/>
          </a:prstGeom>
        </p:spPr>
      </p:pic>
      <p:sp>
        <p:nvSpPr>
          <p:cNvPr id="18" name="标题 1"/>
          <p:cNvSpPr>
            <a:spLocks noGrp="1"/>
          </p:cNvSpPr>
          <p:nvPr>
            <p:ph type="title"/>
          </p:nvPr>
        </p:nvSpPr>
        <p:spPr>
          <a:xfrm>
            <a:off x="838200" y="1902381"/>
            <a:ext cx="10515600" cy="424732"/>
          </a:xfrm>
          <a:prstGeom prst="rect">
            <a:avLst/>
          </a:prstGeom>
          <a:noFill/>
        </p:spPr>
        <p:txBody>
          <a:bodyPr wrap="square" rtlCol="0">
            <a:spAutoFit/>
          </a:bodyPr>
          <a:lstStyle>
            <a:lvl1pPr>
              <a:defRPr lang="zh-CN" altLang="en-US" sz="2400">
                <a:solidFill>
                  <a:schemeClr val="accent5">
                    <a:lumMod val="75000"/>
                  </a:schemeClr>
                </a:solidFill>
                <a:latin typeface="微软雅黑" panose="020B0503020204020204" pitchFamily="34" charset="-122"/>
                <a:ea typeface="微软雅黑" panose="020B0503020204020204" pitchFamily="34" charset="-122"/>
                <a:cs typeface="+mn-cs"/>
              </a:defRPr>
            </a:lvl1pPr>
          </a:lstStyle>
          <a:p>
            <a:pPr marL="0" lvl="0" algn="ctr"/>
            <a:r>
              <a:rPr lang="zh-CN" altLang="en-US" dirty="0"/>
              <a:t>单击此处编辑母版标题样式</a:t>
            </a:r>
          </a:p>
        </p:txBody>
      </p:sp>
    </p:spTree>
    <p:extLst>
      <p:ext uri="{BB962C8B-B14F-4D97-AF65-F5344CB8AC3E}">
        <p14:creationId xmlns:p14="http://schemas.microsoft.com/office/powerpoint/2010/main" val="3480218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幻灯片首页">
    <p:spTree>
      <p:nvGrpSpPr>
        <p:cNvPr id="1" name=""/>
        <p:cNvGrpSpPr/>
        <p:nvPr/>
      </p:nvGrpSpPr>
      <p:grpSpPr>
        <a:xfrm>
          <a:off x="0" y="0"/>
          <a:ext cx="0" cy="0"/>
          <a:chOff x="0" y="0"/>
          <a:chExt cx="0" cy="0"/>
        </a:xfrm>
      </p:grpSpPr>
      <p:cxnSp>
        <p:nvCxnSpPr>
          <p:cNvPr id="7" name="直接连接符 6"/>
          <p:cNvCxnSpPr/>
          <p:nvPr userDrawn="1"/>
        </p:nvCxnSpPr>
        <p:spPr>
          <a:xfrm>
            <a:off x="238125" y="1238250"/>
            <a:ext cx="11696700" cy="0"/>
          </a:xfrm>
          <a:prstGeom prst="line">
            <a:avLst/>
          </a:prstGeom>
          <a:ln w="158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a:blip r:embed="rId2"/>
          <a:stretch>
            <a:fillRect/>
          </a:stretch>
        </p:blipFill>
        <p:spPr>
          <a:xfrm>
            <a:off x="10092252" y="647701"/>
            <a:ext cx="1842573" cy="498474"/>
          </a:xfrm>
          <a:prstGeom prst="rect">
            <a:avLst/>
          </a:prstGeom>
        </p:spPr>
      </p:pic>
      <p:sp>
        <p:nvSpPr>
          <p:cNvPr id="18" name="标题 1"/>
          <p:cNvSpPr>
            <a:spLocks noGrp="1"/>
          </p:cNvSpPr>
          <p:nvPr>
            <p:ph type="title"/>
          </p:nvPr>
        </p:nvSpPr>
        <p:spPr>
          <a:xfrm>
            <a:off x="838200" y="1902381"/>
            <a:ext cx="10515600" cy="424732"/>
          </a:xfrm>
          <a:prstGeom prst="rect">
            <a:avLst/>
          </a:prstGeom>
          <a:noFill/>
        </p:spPr>
        <p:txBody>
          <a:bodyPr wrap="square" rtlCol="0">
            <a:spAutoFit/>
          </a:bodyPr>
          <a:lstStyle>
            <a:lvl1pPr>
              <a:defRPr lang="zh-CN" altLang="en-US" sz="2400">
                <a:solidFill>
                  <a:schemeClr val="accent5">
                    <a:lumMod val="75000"/>
                  </a:schemeClr>
                </a:solidFill>
                <a:latin typeface="微软雅黑" panose="020B0503020204020204" pitchFamily="34" charset="-122"/>
                <a:ea typeface="微软雅黑" panose="020B0503020204020204" pitchFamily="34" charset="-122"/>
                <a:cs typeface="+mn-cs"/>
              </a:defRPr>
            </a:lvl1pPr>
          </a:lstStyle>
          <a:p>
            <a:pPr marL="0" lvl="0" algn="ctr"/>
            <a:r>
              <a:rPr lang="zh-CN" altLang="en-US" dirty="0"/>
              <a:t>单击此处编辑母版标题样式</a:t>
            </a:r>
          </a:p>
        </p:txBody>
      </p:sp>
    </p:spTree>
    <p:extLst>
      <p:ext uri="{BB962C8B-B14F-4D97-AF65-F5344CB8AC3E}">
        <p14:creationId xmlns:p14="http://schemas.microsoft.com/office/powerpoint/2010/main" val="4173116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1_幻灯片首页">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25089" y="338138"/>
            <a:ext cx="1842573" cy="498474"/>
          </a:xfrm>
          <a:prstGeom prst="rect">
            <a:avLst/>
          </a:prstGeom>
        </p:spPr>
      </p:pic>
    </p:spTree>
    <p:extLst>
      <p:ext uri="{BB962C8B-B14F-4D97-AF65-F5344CB8AC3E}">
        <p14:creationId xmlns:p14="http://schemas.microsoft.com/office/powerpoint/2010/main" val="3606912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单标题">
    <p:spTree>
      <p:nvGrpSpPr>
        <p:cNvPr id="1" name=""/>
        <p:cNvGrpSpPr/>
        <p:nvPr/>
      </p:nvGrpSpPr>
      <p:grpSpPr>
        <a:xfrm>
          <a:off x="0" y="0"/>
          <a:ext cx="0" cy="0"/>
          <a:chOff x="0" y="0"/>
          <a:chExt cx="0" cy="0"/>
        </a:xfrm>
      </p:grpSpPr>
      <p:cxnSp>
        <p:nvCxnSpPr>
          <p:cNvPr id="4" name="直接连接符 3"/>
          <p:cNvCxnSpPr/>
          <p:nvPr userDrawn="1"/>
        </p:nvCxnSpPr>
        <p:spPr>
          <a:xfrm>
            <a:off x="247650" y="571500"/>
            <a:ext cx="116967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userDrawn="1"/>
        </p:nvPicPr>
        <p:blipFill>
          <a:blip r:embed="rId2" cstate="screen"/>
          <a:stretch>
            <a:fillRect/>
          </a:stretch>
        </p:blipFill>
        <p:spPr>
          <a:xfrm>
            <a:off x="10830836" y="194059"/>
            <a:ext cx="1113514" cy="301241"/>
          </a:xfrm>
          <a:prstGeom prst="rect">
            <a:avLst/>
          </a:prstGeom>
        </p:spPr>
      </p:pic>
      <p:sp>
        <p:nvSpPr>
          <p:cNvPr id="6" name="标题 2"/>
          <p:cNvSpPr>
            <a:spLocks noGrp="1"/>
          </p:cNvSpPr>
          <p:nvPr>
            <p:ph type="title"/>
          </p:nvPr>
        </p:nvSpPr>
        <p:spPr>
          <a:xfrm>
            <a:off x="247650" y="136998"/>
            <a:ext cx="10583186" cy="383182"/>
          </a:xfrm>
          <a:prstGeom prst="rect">
            <a:avLst/>
          </a:prstGeom>
          <a:noFill/>
        </p:spPr>
        <p:txBody>
          <a:bodyPr wrap="square" rtlCol="0">
            <a:spAutoFit/>
          </a:bodyPr>
          <a:lstStyle>
            <a:lvl1pPr algn="l">
              <a:defRPr lang="zh-CN" altLang="en-US" sz="2100" kern="1200" dirty="0">
                <a:solidFill>
                  <a:schemeClr val="accent5">
                    <a:lumMod val="75000"/>
                  </a:schemeClr>
                </a:solidFill>
                <a:latin typeface="微软雅黑" panose="020B0503020204020204" pitchFamily="34" charset="-122"/>
                <a:ea typeface="微软雅黑" panose="020B0503020204020204" pitchFamily="34" charset="-122"/>
                <a:cs typeface="+mn-cs"/>
              </a:defRPr>
            </a:lvl1pPr>
          </a:lstStyle>
          <a:p>
            <a:pPr marL="0" lvl="0" algn="ctr" defTabSz="914400" rtl="0" eaLnBrk="1" latinLnBrk="0" hangingPunct="1">
              <a:lnSpc>
                <a:spcPct val="90000"/>
              </a:lnSpc>
              <a:spcBef>
                <a:spcPct val="0"/>
              </a:spcBef>
              <a:buNone/>
            </a:pPr>
            <a:r>
              <a:rPr lang="zh-CN" altLang="en-US" dirty="0"/>
              <a:t>单击此处编辑母版标题样式</a:t>
            </a:r>
          </a:p>
        </p:txBody>
      </p:sp>
    </p:spTree>
    <p:extLst>
      <p:ext uri="{BB962C8B-B14F-4D97-AF65-F5344CB8AC3E}">
        <p14:creationId xmlns:p14="http://schemas.microsoft.com/office/powerpoint/2010/main" val="1987431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幻灯片首页">
    <p:spTree>
      <p:nvGrpSpPr>
        <p:cNvPr id="1" name=""/>
        <p:cNvGrpSpPr/>
        <p:nvPr/>
      </p:nvGrpSpPr>
      <p:grpSpPr>
        <a:xfrm>
          <a:off x="0" y="0"/>
          <a:ext cx="0" cy="0"/>
          <a:chOff x="0" y="0"/>
          <a:chExt cx="0" cy="0"/>
        </a:xfrm>
      </p:grpSpPr>
      <p:cxnSp>
        <p:nvCxnSpPr>
          <p:cNvPr id="7" name="直接连接符 6"/>
          <p:cNvCxnSpPr/>
          <p:nvPr userDrawn="1"/>
        </p:nvCxnSpPr>
        <p:spPr>
          <a:xfrm>
            <a:off x="238125" y="1238250"/>
            <a:ext cx="11696700" cy="0"/>
          </a:xfrm>
          <a:prstGeom prst="line">
            <a:avLst/>
          </a:prstGeom>
          <a:ln w="158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a:blip r:embed="rId2"/>
          <a:stretch>
            <a:fillRect/>
          </a:stretch>
        </p:blipFill>
        <p:spPr>
          <a:xfrm>
            <a:off x="10092252" y="647701"/>
            <a:ext cx="1842573" cy="498474"/>
          </a:xfrm>
          <a:prstGeom prst="rect">
            <a:avLst/>
          </a:prstGeom>
        </p:spPr>
      </p:pic>
      <p:sp>
        <p:nvSpPr>
          <p:cNvPr id="18" name="标题 1"/>
          <p:cNvSpPr>
            <a:spLocks noGrp="1"/>
          </p:cNvSpPr>
          <p:nvPr>
            <p:ph type="title"/>
          </p:nvPr>
        </p:nvSpPr>
        <p:spPr>
          <a:xfrm>
            <a:off x="838200" y="1902381"/>
            <a:ext cx="10515600" cy="424732"/>
          </a:xfrm>
          <a:prstGeom prst="rect">
            <a:avLst/>
          </a:prstGeom>
          <a:noFill/>
        </p:spPr>
        <p:txBody>
          <a:bodyPr wrap="square" rtlCol="0">
            <a:spAutoFit/>
          </a:bodyPr>
          <a:lstStyle>
            <a:lvl1pPr>
              <a:defRPr lang="zh-CN" altLang="en-US" sz="2400">
                <a:solidFill>
                  <a:schemeClr val="accent5">
                    <a:lumMod val="75000"/>
                  </a:schemeClr>
                </a:solidFill>
                <a:latin typeface="微软雅黑" panose="020B0503020204020204" pitchFamily="34" charset="-122"/>
                <a:ea typeface="微软雅黑" panose="020B0503020204020204" pitchFamily="34" charset="-122"/>
                <a:cs typeface="+mn-cs"/>
              </a:defRPr>
            </a:lvl1pPr>
          </a:lstStyle>
          <a:p>
            <a:pPr marL="0" lvl="0" algn="ctr"/>
            <a:r>
              <a:rPr lang="zh-CN" altLang="en-US" dirty="0"/>
              <a:t>单击此处编辑母版标题样式</a:t>
            </a:r>
          </a:p>
        </p:txBody>
      </p:sp>
    </p:spTree>
    <p:extLst>
      <p:ext uri="{BB962C8B-B14F-4D97-AF65-F5344CB8AC3E}">
        <p14:creationId xmlns:p14="http://schemas.microsoft.com/office/powerpoint/2010/main" val="85408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幻灯片首页">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25089" y="338138"/>
            <a:ext cx="1842573" cy="498474"/>
          </a:xfrm>
          <a:prstGeom prst="rect">
            <a:avLst/>
          </a:prstGeom>
        </p:spPr>
      </p:pic>
    </p:spTree>
    <p:extLst>
      <p:ext uri="{BB962C8B-B14F-4D97-AF65-F5344CB8AC3E}">
        <p14:creationId xmlns:p14="http://schemas.microsoft.com/office/powerpoint/2010/main" val="3188417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单标题">
    <p:spTree>
      <p:nvGrpSpPr>
        <p:cNvPr id="1" name=""/>
        <p:cNvGrpSpPr/>
        <p:nvPr/>
      </p:nvGrpSpPr>
      <p:grpSpPr>
        <a:xfrm>
          <a:off x="0" y="0"/>
          <a:ext cx="0" cy="0"/>
          <a:chOff x="0" y="0"/>
          <a:chExt cx="0" cy="0"/>
        </a:xfrm>
      </p:grpSpPr>
      <p:cxnSp>
        <p:nvCxnSpPr>
          <p:cNvPr id="4" name="直接连接符 3"/>
          <p:cNvCxnSpPr/>
          <p:nvPr userDrawn="1"/>
        </p:nvCxnSpPr>
        <p:spPr>
          <a:xfrm>
            <a:off x="247650" y="571500"/>
            <a:ext cx="116967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userDrawn="1"/>
        </p:nvPicPr>
        <p:blipFill>
          <a:blip r:embed="rId2" cstate="screen"/>
          <a:stretch>
            <a:fillRect/>
          </a:stretch>
        </p:blipFill>
        <p:spPr>
          <a:xfrm>
            <a:off x="10830836" y="194059"/>
            <a:ext cx="1113514" cy="301241"/>
          </a:xfrm>
          <a:prstGeom prst="rect">
            <a:avLst/>
          </a:prstGeom>
        </p:spPr>
      </p:pic>
      <p:sp>
        <p:nvSpPr>
          <p:cNvPr id="6" name="标题 2"/>
          <p:cNvSpPr>
            <a:spLocks noGrp="1"/>
          </p:cNvSpPr>
          <p:nvPr>
            <p:ph type="title"/>
          </p:nvPr>
        </p:nvSpPr>
        <p:spPr>
          <a:xfrm>
            <a:off x="247650" y="136998"/>
            <a:ext cx="10583186" cy="383182"/>
          </a:xfrm>
          <a:prstGeom prst="rect">
            <a:avLst/>
          </a:prstGeom>
          <a:noFill/>
        </p:spPr>
        <p:txBody>
          <a:bodyPr wrap="square" rtlCol="0">
            <a:spAutoFit/>
          </a:bodyPr>
          <a:lstStyle>
            <a:lvl1pPr algn="l">
              <a:defRPr lang="zh-CN" altLang="en-US" sz="2100" kern="1200" dirty="0">
                <a:solidFill>
                  <a:schemeClr val="accent5">
                    <a:lumMod val="75000"/>
                  </a:schemeClr>
                </a:solidFill>
                <a:latin typeface="微软雅黑" panose="020B0503020204020204" pitchFamily="34" charset="-122"/>
                <a:ea typeface="微软雅黑" panose="020B0503020204020204" pitchFamily="34" charset="-122"/>
                <a:cs typeface="+mn-cs"/>
              </a:defRPr>
            </a:lvl1pPr>
          </a:lstStyle>
          <a:p>
            <a:pPr marL="0" lvl="0" algn="ctr" defTabSz="914400" rtl="0" eaLnBrk="1" latinLnBrk="0" hangingPunct="1">
              <a:lnSpc>
                <a:spcPct val="90000"/>
              </a:lnSpc>
              <a:spcBef>
                <a:spcPct val="0"/>
              </a:spcBef>
              <a:buNone/>
            </a:pPr>
            <a:r>
              <a:rPr lang="zh-CN" altLang="en-US" dirty="0"/>
              <a:t>单击此处编辑母版标题样式</a:t>
            </a:r>
          </a:p>
        </p:txBody>
      </p:sp>
    </p:spTree>
    <p:extLst>
      <p:ext uri="{BB962C8B-B14F-4D97-AF65-F5344CB8AC3E}">
        <p14:creationId xmlns:p14="http://schemas.microsoft.com/office/powerpoint/2010/main" val="255036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幻灯片首页">
    <p:spTree>
      <p:nvGrpSpPr>
        <p:cNvPr id="1" name=""/>
        <p:cNvGrpSpPr/>
        <p:nvPr/>
      </p:nvGrpSpPr>
      <p:grpSpPr>
        <a:xfrm>
          <a:off x="0" y="0"/>
          <a:ext cx="0" cy="0"/>
          <a:chOff x="0" y="0"/>
          <a:chExt cx="0" cy="0"/>
        </a:xfrm>
      </p:grpSpPr>
      <p:cxnSp>
        <p:nvCxnSpPr>
          <p:cNvPr id="7" name="直接连接符 6"/>
          <p:cNvCxnSpPr/>
          <p:nvPr userDrawn="1"/>
        </p:nvCxnSpPr>
        <p:spPr>
          <a:xfrm>
            <a:off x="238125" y="1238250"/>
            <a:ext cx="11696700" cy="0"/>
          </a:xfrm>
          <a:prstGeom prst="line">
            <a:avLst/>
          </a:prstGeom>
          <a:ln w="158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a:blip r:embed="rId2"/>
          <a:stretch>
            <a:fillRect/>
          </a:stretch>
        </p:blipFill>
        <p:spPr>
          <a:xfrm>
            <a:off x="10092252" y="647701"/>
            <a:ext cx="1842573" cy="498474"/>
          </a:xfrm>
          <a:prstGeom prst="rect">
            <a:avLst/>
          </a:prstGeom>
        </p:spPr>
      </p:pic>
      <p:sp>
        <p:nvSpPr>
          <p:cNvPr id="18" name="标题 1"/>
          <p:cNvSpPr>
            <a:spLocks noGrp="1"/>
          </p:cNvSpPr>
          <p:nvPr>
            <p:ph type="title"/>
          </p:nvPr>
        </p:nvSpPr>
        <p:spPr>
          <a:xfrm>
            <a:off x="838200" y="1902381"/>
            <a:ext cx="10515600" cy="424732"/>
          </a:xfrm>
          <a:prstGeom prst="rect">
            <a:avLst/>
          </a:prstGeom>
          <a:noFill/>
        </p:spPr>
        <p:txBody>
          <a:bodyPr wrap="square" rtlCol="0">
            <a:spAutoFit/>
          </a:bodyPr>
          <a:lstStyle>
            <a:lvl1pPr>
              <a:defRPr lang="zh-CN" altLang="en-US" sz="2400">
                <a:solidFill>
                  <a:schemeClr val="accent5">
                    <a:lumMod val="75000"/>
                  </a:schemeClr>
                </a:solidFill>
                <a:latin typeface="微软雅黑" panose="020B0503020204020204" pitchFamily="34" charset="-122"/>
                <a:ea typeface="微软雅黑" panose="020B0503020204020204" pitchFamily="34" charset="-122"/>
                <a:cs typeface="+mn-cs"/>
              </a:defRPr>
            </a:lvl1pPr>
          </a:lstStyle>
          <a:p>
            <a:pPr marL="0" lvl="0" algn="ctr"/>
            <a:r>
              <a:rPr lang="zh-CN" altLang="en-US" dirty="0"/>
              <a:t>单击此处编辑母版标题样式</a:t>
            </a:r>
          </a:p>
        </p:txBody>
      </p:sp>
    </p:spTree>
    <p:extLst>
      <p:ext uri="{BB962C8B-B14F-4D97-AF65-F5344CB8AC3E}">
        <p14:creationId xmlns:p14="http://schemas.microsoft.com/office/powerpoint/2010/main" val="425976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1_幻灯片首页">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25089" y="338138"/>
            <a:ext cx="1842573" cy="498474"/>
          </a:xfrm>
          <a:prstGeom prst="rect">
            <a:avLst/>
          </a:prstGeom>
        </p:spPr>
      </p:pic>
    </p:spTree>
    <p:extLst>
      <p:ext uri="{BB962C8B-B14F-4D97-AF65-F5344CB8AC3E}">
        <p14:creationId xmlns:p14="http://schemas.microsoft.com/office/powerpoint/2010/main" val="3678075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单标题">
    <p:spTree>
      <p:nvGrpSpPr>
        <p:cNvPr id="1" name=""/>
        <p:cNvGrpSpPr/>
        <p:nvPr/>
      </p:nvGrpSpPr>
      <p:grpSpPr>
        <a:xfrm>
          <a:off x="0" y="0"/>
          <a:ext cx="0" cy="0"/>
          <a:chOff x="0" y="0"/>
          <a:chExt cx="0" cy="0"/>
        </a:xfrm>
      </p:grpSpPr>
      <p:cxnSp>
        <p:nvCxnSpPr>
          <p:cNvPr id="4" name="直接连接符 3"/>
          <p:cNvCxnSpPr/>
          <p:nvPr userDrawn="1"/>
        </p:nvCxnSpPr>
        <p:spPr>
          <a:xfrm>
            <a:off x="247650" y="571500"/>
            <a:ext cx="116967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userDrawn="1"/>
        </p:nvPicPr>
        <p:blipFill>
          <a:blip r:embed="rId2" cstate="screen"/>
          <a:stretch>
            <a:fillRect/>
          </a:stretch>
        </p:blipFill>
        <p:spPr>
          <a:xfrm>
            <a:off x="10830836" y="194059"/>
            <a:ext cx="1113514" cy="301241"/>
          </a:xfrm>
          <a:prstGeom prst="rect">
            <a:avLst/>
          </a:prstGeom>
        </p:spPr>
      </p:pic>
      <p:sp>
        <p:nvSpPr>
          <p:cNvPr id="6" name="标题 2"/>
          <p:cNvSpPr>
            <a:spLocks noGrp="1"/>
          </p:cNvSpPr>
          <p:nvPr>
            <p:ph type="title"/>
          </p:nvPr>
        </p:nvSpPr>
        <p:spPr>
          <a:xfrm>
            <a:off x="247650" y="136998"/>
            <a:ext cx="10583186" cy="383182"/>
          </a:xfrm>
          <a:prstGeom prst="rect">
            <a:avLst/>
          </a:prstGeom>
          <a:noFill/>
        </p:spPr>
        <p:txBody>
          <a:bodyPr wrap="square" rtlCol="0">
            <a:spAutoFit/>
          </a:bodyPr>
          <a:lstStyle>
            <a:lvl1pPr algn="l">
              <a:defRPr lang="zh-CN" altLang="en-US" sz="2100" kern="1200" dirty="0">
                <a:solidFill>
                  <a:schemeClr val="accent5">
                    <a:lumMod val="75000"/>
                  </a:schemeClr>
                </a:solidFill>
                <a:latin typeface="微软雅黑" panose="020B0503020204020204" pitchFamily="34" charset="-122"/>
                <a:ea typeface="微软雅黑" panose="020B0503020204020204" pitchFamily="34" charset="-122"/>
                <a:cs typeface="+mn-cs"/>
              </a:defRPr>
            </a:lvl1pPr>
          </a:lstStyle>
          <a:p>
            <a:pPr marL="0" lvl="0" algn="ctr" defTabSz="914400" rtl="0" eaLnBrk="1" latinLnBrk="0" hangingPunct="1">
              <a:lnSpc>
                <a:spcPct val="90000"/>
              </a:lnSpc>
              <a:spcBef>
                <a:spcPct val="0"/>
              </a:spcBef>
              <a:buNone/>
            </a:pPr>
            <a:r>
              <a:rPr lang="zh-CN" altLang="en-US" dirty="0"/>
              <a:t>单击此处编辑母版标题样式</a:t>
            </a:r>
          </a:p>
        </p:txBody>
      </p:sp>
    </p:spTree>
    <p:extLst>
      <p:ext uri="{BB962C8B-B14F-4D97-AF65-F5344CB8AC3E}">
        <p14:creationId xmlns:p14="http://schemas.microsoft.com/office/powerpoint/2010/main" val="271331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幻灯片首页">
    <p:spTree>
      <p:nvGrpSpPr>
        <p:cNvPr id="1" name=""/>
        <p:cNvGrpSpPr/>
        <p:nvPr/>
      </p:nvGrpSpPr>
      <p:grpSpPr>
        <a:xfrm>
          <a:off x="0" y="0"/>
          <a:ext cx="0" cy="0"/>
          <a:chOff x="0" y="0"/>
          <a:chExt cx="0" cy="0"/>
        </a:xfrm>
      </p:grpSpPr>
      <p:cxnSp>
        <p:nvCxnSpPr>
          <p:cNvPr id="7" name="直接连接符 6"/>
          <p:cNvCxnSpPr/>
          <p:nvPr userDrawn="1"/>
        </p:nvCxnSpPr>
        <p:spPr>
          <a:xfrm>
            <a:off x="238125" y="1238250"/>
            <a:ext cx="11696700" cy="0"/>
          </a:xfrm>
          <a:prstGeom prst="line">
            <a:avLst/>
          </a:prstGeom>
          <a:ln w="158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a:blip r:embed="rId2"/>
          <a:stretch>
            <a:fillRect/>
          </a:stretch>
        </p:blipFill>
        <p:spPr>
          <a:xfrm>
            <a:off x="10092252" y="647701"/>
            <a:ext cx="1842573" cy="498474"/>
          </a:xfrm>
          <a:prstGeom prst="rect">
            <a:avLst/>
          </a:prstGeom>
        </p:spPr>
      </p:pic>
      <p:sp>
        <p:nvSpPr>
          <p:cNvPr id="18" name="标题 1"/>
          <p:cNvSpPr>
            <a:spLocks noGrp="1"/>
          </p:cNvSpPr>
          <p:nvPr>
            <p:ph type="title"/>
          </p:nvPr>
        </p:nvSpPr>
        <p:spPr>
          <a:xfrm>
            <a:off x="838200" y="1902381"/>
            <a:ext cx="10515600" cy="424732"/>
          </a:xfrm>
          <a:prstGeom prst="rect">
            <a:avLst/>
          </a:prstGeom>
          <a:noFill/>
        </p:spPr>
        <p:txBody>
          <a:bodyPr wrap="square" rtlCol="0">
            <a:spAutoFit/>
          </a:bodyPr>
          <a:lstStyle>
            <a:lvl1pPr>
              <a:defRPr lang="zh-CN" altLang="en-US" sz="2400">
                <a:solidFill>
                  <a:schemeClr val="accent5">
                    <a:lumMod val="75000"/>
                  </a:schemeClr>
                </a:solidFill>
                <a:latin typeface="微软雅黑" panose="020B0503020204020204" pitchFamily="34" charset="-122"/>
                <a:ea typeface="微软雅黑" panose="020B0503020204020204" pitchFamily="34" charset="-122"/>
                <a:cs typeface="+mn-cs"/>
              </a:defRPr>
            </a:lvl1pPr>
          </a:lstStyle>
          <a:p>
            <a:pPr marL="0" lvl="0" algn="ctr"/>
            <a:r>
              <a:rPr lang="zh-CN" altLang="en-US" dirty="0"/>
              <a:t>单击此处编辑母版标题样式</a:t>
            </a:r>
          </a:p>
        </p:txBody>
      </p:sp>
    </p:spTree>
    <p:extLst>
      <p:ext uri="{BB962C8B-B14F-4D97-AF65-F5344CB8AC3E}">
        <p14:creationId xmlns:p14="http://schemas.microsoft.com/office/powerpoint/2010/main" val="2327393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1_幻灯片首页">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25089" y="338138"/>
            <a:ext cx="1842573" cy="498474"/>
          </a:xfrm>
          <a:prstGeom prst="rect">
            <a:avLst/>
          </a:prstGeom>
        </p:spPr>
      </p:pic>
    </p:spTree>
    <p:extLst>
      <p:ext uri="{BB962C8B-B14F-4D97-AF65-F5344CB8AC3E}">
        <p14:creationId xmlns:p14="http://schemas.microsoft.com/office/powerpoint/2010/main" val="648879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1_幻灯片首页">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25089" y="338138"/>
            <a:ext cx="1842573" cy="498474"/>
          </a:xfrm>
          <a:prstGeom prst="rect">
            <a:avLst/>
          </a:prstGeom>
        </p:spPr>
      </p:pic>
    </p:spTree>
    <p:extLst>
      <p:ext uri="{BB962C8B-B14F-4D97-AF65-F5344CB8AC3E}">
        <p14:creationId xmlns:p14="http://schemas.microsoft.com/office/powerpoint/2010/main" val="775555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单标题">
    <p:spTree>
      <p:nvGrpSpPr>
        <p:cNvPr id="1" name=""/>
        <p:cNvGrpSpPr/>
        <p:nvPr/>
      </p:nvGrpSpPr>
      <p:grpSpPr>
        <a:xfrm>
          <a:off x="0" y="0"/>
          <a:ext cx="0" cy="0"/>
          <a:chOff x="0" y="0"/>
          <a:chExt cx="0" cy="0"/>
        </a:xfrm>
      </p:grpSpPr>
      <p:cxnSp>
        <p:nvCxnSpPr>
          <p:cNvPr id="4" name="直接连接符 3"/>
          <p:cNvCxnSpPr/>
          <p:nvPr userDrawn="1"/>
        </p:nvCxnSpPr>
        <p:spPr>
          <a:xfrm>
            <a:off x="247650" y="571500"/>
            <a:ext cx="116967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userDrawn="1"/>
        </p:nvPicPr>
        <p:blipFill>
          <a:blip r:embed="rId2" cstate="screen"/>
          <a:stretch>
            <a:fillRect/>
          </a:stretch>
        </p:blipFill>
        <p:spPr>
          <a:xfrm>
            <a:off x="10830836" y="194059"/>
            <a:ext cx="1113514" cy="301241"/>
          </a:xfrm>
          <a:prstGeom prst="rect">
            <a:avLst/>
          </a:prstGeom>
        </p:spPr>
      </p:pic>
      <p:sp>
        <p:nvSpPr>
          <p:cNvPr id="6" name="标题 2"/>
          <p:cNvSpPr>
            <a:spLocks noGrp="1"/>
          </p:cNvSpPr>
          <p:nvPr>
            <p:ph type="title"/>
          </p:nvPr>
        </p:nvSpPr>
        <p:spPr>
          <a:xfrm>
            <a:off x="247650" y="136998"/>
            <a:ext cx="10583186" cy="383182"/>
          </a:xfrm>
          <a:prstGeom prst="rect">
            <a:avLst/>
          </a:prstGeom>
          <a:noFill/>
        </p:spPr>
        <p:txBody>
          <a:bodyPr wrap="square" rtlCol="0">
            <a:spAutoFit/>
          </a:bodyPr>
          <a:lstStyle>
            <a:lvl1pPr algn="l">
              <a:defRPr lang="zh-CN" altLang="en-US" sz="2100" kern="1200" dirty="0">
                <a:solidFill>
                  <a:schemeClr val="accent5">
                    <a:lumMod val="75000"/>
                  </a:schemeClr>
                </a:solidFill>
                <a:latin typeface="微软雅黑" panose="020B0503020204020204" pitchFamily="34" charset="-122"/>
                <a:ea typeface="微软雅黑" panose="020B0503020204020204" pitchFamily="34" charset="-122"/>
                <a:cs typeface="+mn-cs"/>
              </a:defRPr>
            </a:lvl1pPr>
          </a:lstStyle>
          <a:p>
            <a:pPr marL="0" lvl="0" algn="ctr" defTabSz="914400" rtl="0" eaLnBrk="1" latinLnBrk="0" hangingPunct="1">
              <a:lnSpc>
                <a:spcPct val="90000"/>
              </a:lnSpc>
              <a:spcBef>
                <a:spcPct val="0"/>
              </a:spcBef>
              <a:buNone/>
            </a:pPr>
            <a:r>
              <a:rPr lang="zh-CN" altLang="en-US" dirty="0"/>
              <a:t>单击此处编辑母版标题样式</a:t>
            </a:r>
          </a:p>
        </p:txBody>
      </p:sp>
    </p:spTree>
    <p:extLst>
      <p:ext uri="{BB962C8B-B14F-4D97-AF65-F5344CB8AC3E}">
        <p14:creationId xmlns:p14="http://schemas.microsoft.com/office/powerpoint/2010/main" val="822177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幻灯片首页">
    <p:spTree>
      <p:nvGrpSpPr>
        <p:cNvPr id="1" name=""/>
        <p:cNvGrpSpPr/>
        <p:nvPr/>
      </p:nvGrpSpPr>
      <p:grpSpPr>
        <a:xfrm>
          <a:off x="0" y="0"/>
          <a:ext cx="0" cy="0"/>
          <a:chOff x="0" y="0"/>
          <a:chExt cx="0" cy="0"/>
        </a:xfrm>
      </p:grpSpPr>
      <p:cxnSp>
        <p:nvCxnSpPr>
          <p:cNvPr id="7" name="直接连接符 6"/>
          <p:cNvCxnSpPr/>
          <p:nvPr userDrawn="1"/>
        </p:nvCxnSpPr>
        <p:spPr>
          <a:xfrm>
            <a:off x="238125" y="1238250"/>
            <a:ext cx="11696700" cy="0"/>
          </a:xfrm>
          <a:prstGeom prst="line">
            <a:avLst/>
          </a:prstGeom>
          <a:ln w="158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a:blip r:embed="rId2"/>
          <a:stretch>
            <a:fillRect/>
          </a:stretch>
        </p:blipFill>
        <p:spPr>
          <a:xfrm>
            <a:off x="10092252" y="647701"/>
            <a:ext cx="1842573" cy="498474"/>
          </a:xfrm>
          <a:prstGeom prst="rect">
            <a:avLst/>
          </a:prstGeom>
        </p:spPr>
      </p:pic>
      <p:sp>
        <p:nvSpPr>
          <p:cNvPr id="18" name="标题 1"/>
          <p:cNvSpPr>
            <a:spLocks noGrp="1"/>
          </p:cNvSpPr>
          <p:nvPr>
            <p:ph type="title"/>
          </p:nvPr>
        </p:nvSpPr>
        <p:spPr>
          <a:xfrm>
            <a:off x="838200" y="1902381"/>
            <a:ext cx="10515600" cy="424732"/>
          </a:xfrm>
          <a:prstGeom prst="rect">
            <a:avLst/>
          </a:prstGeom>
          <a:noFill/>
        </p:spPr>
        <p:txBody>
          <a:bodyPr wrap="square" rtlCol="0">
            <a:spAutoFit/>
          </a:bodyPr>
          <a:lstStyle>
            <a:lvl1pPr>
              <a:defRPr lang="zh-CN" altLang="en-US" sz="2400">
                <a:solidFill>
                  <a:schemeClr val="accent5">
                    <a:lumMod val="75000"/>
                  </a:schemeClr>
                </a:solidFill>
                <a:latin typeface="微软雅黑" panose="020B0503020204020204" pitchFamily="34" charset="-122"/>
                <a:ea typeface="微软雅黑" panose="020B0503020204020204" pitchFamily="34" charset="-122"/>
                <a:cs typeface="+mn-cs"/>
              </a:defRPr>
            </a:lvl1pPr>
          </a:lstStyle>
          <a:p>
            <a:pPr marL="0" lvl="0" algn="ctr"/>
            <a:r>
              <a:rPr lang="zh-CN" altLang="en-US" dirty="0"/>
              <a:t>单击此处编辑母版标题样式</a:t>
            </a:r>
          </a:p>
        </p:txBody>
      </p:sp>
    </p:spTree>
    <p:extLst>
      <p:ext uri="{BB962C8B-B14F-4D97-AF65-F5344CB8AC3E}">
        <p14:creationId xmlns:p14="http://schemas.microsoft.com/office/powerpoint/2010/main" val="3084809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单标题">
    <p:spTree>
      <p:nvGrpSpPr>
        <p:cNvPr id="1" name=""/>
        <p:cNvGrpSpPr/>
        <p:nvPr/>
      </p:nvGrpSpPr>
      <p:grpSpPr>
        <a:xfrm>
          <a:off x="0" y="0"/>
          <a:ext cx="0" cy="0"/>
          <a:chOff x="0" y="0"/>
          <a:chExt cx="0" cy="0"/>
        </a:xfrm>
      </p:grpSpPr>
      <p:cxnSp>
        <p:nvCxnSpPr>
          <p:cNvPr id="4" name="直接连接符 3"/>
          <p:cNvCxnSpPr/>
          <p:nvPr userDrawn="1"/>
        </p:nvCxnSpPr>
        <p:spPr>
          <a:xfrm>
            <a:off x="247650" y="571500"/>
            <a:ext cx="116967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userDrawn="1"/>
        </p:nvPicPr>
        <p:blipFill>
          <a:blip r:embed="rId2" cstate="screen"/>
          <a:stretch>
            <a:fillRect/>
          </a:stretch>
        </p:blipFill>
        <p:spPr>
          <a:xfrm>
            <a:off x="10830836" y="194059"/>
            <a:ext cx="1113514" cy="301241"/>
          </a:xfrm>
          <a:prstGeom prst="rect">
            <a:avLst/>
          </a:prstGeom>
        </p:spPr>
      </p:pic>
      <p:sp>
        <p:nvSpPr>
          <p:cNvPr id="6" name="标题 2"/>
          <p:cNvSpPr>
            <a:spLocks noGrp="1"/>
          </p:cNvSpPr>
          <p:nvPr>
            <p:ph type="title"/>
          </p:nvPr>
        </p:nvSpPr>
        <p:spPr>
          <a:xfrm>
            <a:off x="247650" y="136998"/>
            <a:ext cx="10583186" cy="383182"/>
          </a:xfrm>
          <a:prstGeom prst="rect">
            <a:avLst/>
          </a:prstGeom>
          <a:noFill/>
        </p:spPr>
        <p:txBody>
          <a:bodyPr wrap="square" rtlCol="0">
            <a:spAutoFit/>
          </a:bodyPr>
          <a:lstStyle>
            <a:lvl1pPr algn="l">
              <a:defRPr lang="zh-CN" altLang="en-US" sz="2100" kern="1200" dirty="0">
                <a:solidFill>
                  <a:schemeClr val="accent5">
                    <a:lumMod val="75000"/>
                  </a:schemeClr>
                </a:solidFill>
                <a:latin typeface="微软雅黑" panose="020B0503020204020204" pitchFamily="34" charset="-122"/>
                <a:ea typeface="微软雅黑" panose="020B0503020204020204" pitchFamily="34" charset="-122"/>
                <a:cs typeface="+mn-cs"/>
              </a:defRPr>
            </a:lvl1pPr>
          </a:lstStyle>
          <a:p>
            <a:pPr marL="0" lvl="0" algn="ctr" defTabSz="914400" rtl="0" eaLnBrk="1" latinLnBrk="0" hangingPunct="1">
              <a:lnSpc>
                <a:spcPct val="90000"/>
              </a:lnSpc>
              <a:spcBef>
                <a:spcPct val="0"/>
              </a:spcBef>
              <a:buNone/>
            </a:pPr>
            <a:r>
              <a:rPr lang="zh-CN" altLang="en-US" dirty="0"/>
              <a:t>单击此处编辑母版标题样式</a:t>
            </a:r>
          </a:p>
        </p:txBody>
      </p:sp>
    </p:spTree>
    <p:extLst>
      <p:ext uri="{BB962C8B-B14F-4D97-AF65-F5344CB8AC3E}">
        <p14:creationId xmlns:p14="http://schemas.microsoft.com/office/powerpoint/2010/main" val="4229456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标题">
    <p:spTree>
      <p:nvGrpSpPr>
        <p:cNvPr id="1" name=""/>
        <p:cNvGrpSpPr/>
        <p:nvPr/>
      </p:nvGrpSpPr>
      <p:grpSpPr>
        <a:xfrm>
          <a:off x="0" y="0"/>
          <a:ext cx="0" cy="0"/>
          <a:chOff x="0" y="0"/>
          <a:chExt cx="0" cy="0"/>
        </a:xfrm>
      </p:grpSpPr>
      <p:sp>
        <p:nvSpPr>
          <p:cNvPr id="3" name="标题 2"/>
          <p:cNvSpPr>
            <a:spLocks noGrp="1"/>
          </p:cNvSpPr>
          <p:nvPr>
            <p:ph type="title"/>
          </p:nvPr>
        </p:nvSpPr>
        <p:spPr>
          <a:xfrm>
            <a:off x="247650" y="647701"/>
            <a:ext cx="11696700" cy="383182"/>
          </a:xfrm>
          <a:prstGeom prst="rect">
            <a:avLst/>
          </a:prstGeom>
          <a:noFill/>
        </p:spPr>
        <p:txBody>
          <a:bodyPr wrap="square" rtlCol="0">
            <a:spAutoFit/>
          </a:bodyPr>
          <a:lstStyle>
            <a:lvl1pPr algn="l">
              <a:defRPr lang="zh-CN" altLang="en-US" sz="2100" kern="1200" dirty="0">
                <a:solidFill>
                  <a:schemeClr val="accent5">
                    <a:lumMod val="75000"/>
                  </a:schemeClr>
                </a:solidFill>
                <a:latin typeface="微软雅黑" panose="020B0503020204020204" pitchFamily="34" charset="-122"/>
                <a:ea typeface="微软雅黑" panose="020B0503020204020204" pitchFamily="34" charset="-122"/>
                <a:cs typeface="+mn-cs"/>
              </a:defRPr>
            </a:lvl1pPr>
          </a:lstStyle>
          <a:p>
            <a:pPr marL="0" lvl="0" algn="ctr" defTabSz="914400" rtl="0" eaLnBrk="1" latinLnBrk="0" hangingPunct="1">
              <a:lnSpc>
                <a:spcPct val="90000"/>
              </a:lnSpc>
              <a:spcBef>
                <a:spcPct val="0"/>
              </a:spcBef>
              <a:buNone/>
            </a:pPr>
            <a:r>
              <a:rPr lang="zh-CN" altLang="en-US" dirty="0"/>
              <a:t>单击此处编辑母版标题样式</a:t>
            </a:r>
          </a:p>
        </p:txBody>
      </p:sp>
      <p:cxnSp>
        <p:nvCxnSpPr>
          <p:cNvPr id="4" name="直接连接符 3"/>
          <p:cNvCxnSpPr/>
          <p:nvPr userDrawn="1"/>
        </p:nvCxnSpPr>
        <p:spPr>
          <a:xfrm>
            <a:off x="247650" y="571500"/>
            <a:ext cx="116967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userDrawn="1"/>
        </p:nvPicPr>
        <p:blipFill>
          <a:blip r:embed="rId2" cstate="screen"/>
          <a:stretch>
            <a:fillRect/>
          </a:stretch>
        </p:blipFill>
        <p:spPr>
          <a:xfrm>
            <a:off x="10830836" y="194059"/>
            <a:ext cx="1113514" cy="301241"/>
          </a:xfrm>
          <a:prstGeom prst="rect">
            <a:avLst/>
          </a:prstGeom>
        </p:spPr>
      </p:pic>
    </p:spTree>
    <p:extLst>
      <p:ext uri="{BB962C8B-B14F-4D97-AF65-F5344CB8AC3E}">
        <p14:creationId xmlns:p14="http://schemas.microsoft.com/office/powerpoint/2010/main" val="2750286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cxnSp>
        <p:nvCxnSpPr>
          <p:cNvPr id="10" name="直接连接符 7"/>
          <p:cNvCxnSpPr/>
          <p:nvPr userDrawn="1"/>
        </p:nvCxnSpPr>
        <p:spPr>
          <a:xfrm flipV="1">
            <a:off x="471712" y="1255649"/>
            <a:ext cx="11248575" cy="2898"/>
          </a:xfrm>
          <a:prstGeom prst="line">
            <a:avLst/>
          </a:prstGeom>
          <a:ln w="25400">
            <a:solidFill>
              <a:srgbClr val="00858E"/>
            </a:solidFill>
          </a:ln>
        </p:spPr>
        <p:style>
          <a:lnRef idx="1">
            <a:schemeClr val="accent1"/>
          </a:lnRef>
          <a:fillRef idx="0">
            <a:schemeClr val="accent1"/>
          </a:fillRef>
          <a:effectRef idx="0">
            <a:schemeClr val="accent1"/>
          </a:effectRef>
          <a:fontRef idx="minor">
            <a:schemeClr val="tx1"/>
          </a:fontRef>
        </p:style>
      </p:cxnSp>
      <p:cxnSp>
        <p:nvCxnSpPr>
          <p:cNvPr id="11" name="直接连接符 50"/>
          <p:cNvCxnSpPr/>
          <p:nvPr userDrawn="1"/>
        </p:nvCxnSpPr>
        <p:spPr>
          <a:xfrm flipV="1">
            <a:off x="471712" y="6672974"/>
            <a:ext cx="11248575" cy="2898"/>
          </a:xfrm>
          <a:prstGeom prst="line">
            <a:avLst/>
          </a:prstGeom>
          <a:ln w="12700">
            <a:solidFill>
              <a:srgbClr val="00858E"/>
            </a:solidFill>
          </a:ln>
        </p:spPr>
        <p:style>
          <a:lnRef idx="1">
            <a:schemeClr val="accent1"/>
          </a:lnRef>
          <a:fillRef idx="0">
            <a:schemeClr val="accent1"/>
          </a:fillRef>
          <a:effectRef idx="0">
            <a:schemeClr val="accent1"/>
          </a:effectRef>
          <a:fontRef idx="minor">
            <a:schemeClr val="tx1"/>
          </a:fontRef>
        </p:style>
      </p:cxnSp>
      <p:pic>
        <p:nvPicPr>
          <p:cNvPr id="15" name="图片 14"/>
          <p:cNvPicPr>
            <a:picLocks noChangeAspect="1"/>
          </p:cNvPicPr>
          <p:nvPr userDrawn="1"/>
        </p:nvPicPr>
        <p:blipFill>
          <a:blip r:embed="rId2" cstate="screen"/>
          <a:stretch>
            <a:fillRect/>
          </a:stretch>
        </p:blipFill>
        <p:spPr>
          <a:xfrm>
            <a:off x="9752755" y="0"/>
            <a:ext cx="2298197" cy="1271019"/>
          </a:xfrm>
          <a:prstGeom prst="rect">
            <a:avLst/>
          </a:prstGeom>
        </p:spPr>
      </p:pic>
      <p:sp>
        <p:nvSpPr>
          <p:cNvPr id="16" name="标题 15"/>
          <p:cNvSpPr>
            <a:spLocks noGrp="1"/>
          </p:cNvSpPr>
          <p:nvPr>
            <p:ph type="title"/>
          </p:nvPr>
        </p:nvSpPr>
        <p:spPr>
          <a:xfrm>
            <a:off x="471712" y="188038"/>
            <a:ext cx="9281043" cy="590141"/>
          </a:xfrm>
          <a:prstGeom prst="rect">
            <a:avLst/>
          </a:prstGeom>
        </p:spPr>
        <p:txBody>
          <a:bodyPr/>
          <a:lstStyle>
            <a:lvl1pPr>
              <a:defRPr sz="3200" b="1">
                <a:latin typeface="微软雅黑" panose="020B0503020204020204" pitchFamily="34" charset="-122"/>
                <a:ea typeface="微软雅黑" panose="020B0503020204020204" pitchFamily="34" charset="-122"/>
                <a:cs typeface="微软雅黑" panose="020B0503020204020204" pitchFamily="34" charset="-122"/>
              </a:defRPr>
            </a:lvl1pPr>
          </a:lstStyle>
          <a:p>
            <a:r>
              <a:rPr kumimoji="1" lang="zh-CN" altLang="en-US" dirty="0"/>
              <a:t>单击此处编辑母版标题样式</a:t>
            </a:r>
          </a:p>
        </p:txBody>
      </p:sp>
      <p:sp>
        <p:nvSpPr>
          <p:cNvPr id="18" name="内容占位符 17"/>
          <p:cNvSpPr>
            <a:spLocks noGrp="1"/>
          </p:cNvSpPr>
          <p:nvPr>
            <p:ph sz="quarter" idx="10"/>
          </p:nvPr>
        </p:nvSpPr>
        <p:spPr>
          <a:xfrm>
            <a:off x="471711" y="856103"/>
            <a:ext cx="9281043" cy="325843"/>
          </a:xfrm>
          <a:prstGeom prst="rect">
            <a:avLst/>
          </a:prstGeom>
        </p:spPr>
        <p:txBody>
          <a:bodyPr/>
          <a:lstStyle>
            <a:lvl1pPr marL="0" indent="0" algn="l">
              <a:buFontTx/>
              <a:buNone/>
              <a:defRPr sz="1600">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zh-CN" altLang="en-US" dirty="0"/>
              <a:t>单击此处编辑母版文本样式</a:t>
            </a:r>
          </a:p>
        </p:txBody>
      </p:sp>
      <p:sp>
        <p:nvSpPr>
          <p:cNvPr id="19" name="幻灯片编号占位符 18"/>
          <p:cNvSpPr>
            <a:spLocks noGrp="1"/>
          </p:cNvSpPr>
          <p:nvPr>
            <p:ph type="sldNum" sz="quarter" idx="11"/>
          </p:nvPr>
        </p:nvSpPr>
        <p:spPr>
          <a:xfrm>
            <a:off x="5911436" y="6444828"/>
            <a:ext cx="369126" cy="413172"/>
          </a:xfrm>
          <a:solidFill>
            <a:schemeClr val="bg1"/>
          </a:solidFill>
        </p:spPr>
        <p:txBody>
          <a:bodyPr/>
          <a:lstStyle>
            <a:lvl1pPr algn="ctr">
              <a:defRPr sz="1000">
                <a:latin typeface="微软雅黑" panose="020B0503020204020204" pitchFamily="34" charset="-122"/>
                <a:ea typeface="微软雅黑" panose="020B0503020204020204" pitchFamily="34" charset="-122"/>
                <a:cs typeface="微软雅黑" panose="020B0503020204020204" pitchFamily="34" charset="-122"/>
              </a:defRPr>
            </a:lvl1pPr>
          </a:lstStyle>
          <a:p>
            <a:fld id="{629B06DC-B081-48FF-B3C8-294D2105EA92}" type="slidenum">
              <a:rPr lang="zh-CN" altLang="en-US" smtClean="0">
                <a:solidFill>
                  <a:prstClr val="black"/>
                </a:solidFill>
              </a:rPr>
              <a:pPr/>
              <a:t>‹#›</a:t>
            </a:fld>
            <a:endParaRPr lang="zh-CN" altLang="en-US" dirty="0">
              <a:solidFill>
                <a:prstClr val="black"/>
              </a:solidFill>
            </a:endParaRPr>
          </a:p>
        </p:txBody>
      </p:sp>
    </p:spTree>
    <p:extLst>
      <p:ext uri="{BB962C8B-B14F-4D97-AF65-F5344CB8AC3E}">
        <p14:creationId xmlns:p14="http://schemas.microsoft.com/office/powerpoint/2010/main" val="4020412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p>
        </p:txBody>
      </p:sp>
    </p:spTree>
    <p:extLst>
      <p:ext uri="{BB962C8B-B14F-4D97-AF65-F5344CB8AC3E}">
        <p14:creationId xmlns:p14="http://schemas.microsoft.com/office/powerpoint/2010/main" val="211418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9C9C720-F6F6-774F-A7E0-59BB8E30871A}" type="datetimeFigureOut">
              <a:rPr kumimoji="1" lang="zh-CN" altLang="en-US" smtClean="0">
                <a:solidFill>
                  <a:prstClr val="black"/>
                </a:solidFill>
              </a:rPr>
              <a:pPr/>
              <a:t>2022/07/26</a:t>
            </a:fld>
            <a:endParaRPr kumimoji="1" lang="zh-CN" altLang="en-US">
              <a:solidFill>
                <a:prstClr val="black"/>
              </a:solidFill>
            </a:endParaRPr>
          </a:p>
        </p:txBody>
      </p:sp>
      <p:sp>
        <p:nvSpPr>
          <p:cNvPr id="3" name="页脚占位符 2"/>
          <p:cNvSpPr>
            <a:spLocks noGrp="1"/>
          </p:cNvSpPr>
          <p:nvPr>
            <p:ph type="ftr" sz="quarter" idx="11"/>
          </p:nvPr>
        </p:nvSpPr>
        <p:spPr/>
        <p:txBody>
          <a:bodyPr/>
          <a:lstStyle/>
          <a:p>
            <a:endParaRPr kumimoji="1" lang="zh-CN" altLang="en-US">
              <a:solidFill>
                <a:prstClr val="black"/>
              </a:solidFill>
            </a:endParaRPr>
          </a:p>
        </p:txBody>
      </p:sp>
      <p:sp>
        <p:nvSpPr>
          <p:cNvPr id="4" name="幻灯片编号占位符 3"/>
          <p:cNvSpPr>
            <a:spLocks noGrp="1"/>
          </p:cNvSpPr>
          <p:nvPr>
            <p:ph type="sldNum" sz="quarter" idx="12"/>
          </p:nvPr>
        </p:nvSpPr>
        <p:spPr/>
        <p:txBody>
          <a:bodyPr/>
          <a:lstStyle/>
          <a:p>
            <a:fld id="{D812EE52-8FC2-FD4D-A3F3-6CE448EE5359}" type="slidenum">
              <a:rPr kumimoji="1" lang="zh-CN" altLang="en-US" smtClean="0">
                <a:solidFill>
                  <a:prstClr val="black"/>
                </a:solidFill>
              </a:rPr>
              <a:pPr/>
              <a:t>‹#›</a:t>
            </a:fld>
            <a:endParaRPr kumimoji="1" lang="zh-CN" altLang="en-US">
              <a:solidFill>
                <a:prstClr val="black"/>
              </a:solidFill>
            </a:endParaRPr>
          </a:p>
        </p:txBody>
      </p:sp>
      <p:pic>
        <p:nvPicPr>
          <p:cNvPr id="5" name="图形 4"/>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713739" y="272855"/>
            <a:ext cx="1056104" cy="252870"/>
          </a:xfrm>
          <a:prstGeom prst="rect">
            <a:avLst/>
          </a:prstGeom>
        </p:spPr>
      </p:pic>
      <p:sp>
        <p:nvSpPr>
          <p:cNvPr id="6" name="灯片编号占位符 2"/>
          <p:cNvSpPr txBox="1"/>
          <p:nvPr userDrawn="1"/>
        </p:nvSpPr>
        <p:spPr>
          <a:xfrm>
            <a:off x="8610599" y="6515100"/>
            <a:ext cx="2909888" cy="206381"/>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solidFill>
                  <a:prstClr val="black">
                    <a:tint val="75000"/>
                  </a:prstClr>
                </a:solidFill>
              </a:rPr>
              <a:pPr/>
              <a:t>‹#›</a:t>
            </a:fld>
            <a:endParaRPr lang="zh-CN" altLang="en-US">
              <a:solidFill>
                <a:prstClr val="black">
                  <a:tint val="75000"/>
                </a:prstClr>
              </a:solidFill>
            </a:endParaRPr>
          </a:p>
        </p:txBody>
      </p:sp>
      <p:cxnSp>
        <p:nvCxnSpPr>
          <p:cNvPr id="7" name="直线连接符 4"/>
          <p:cNvCxnSpPr/>
          <p:nvPr userDrawn="1"/>
        </p:nvCxnSpPr>
        <p:spPr>
          <a:xfrm>
            <a:off x="465666" y="703945"/>
            <a:ext cx="11277600" cy="0"/>
          </a:xfrm>
          <a:prstGeom prst="line">
            <a:avLst/>
          </a:prstGeom>
          <a:ln w="15875">
            <a:solidFill>
              <a:schemeClr val="tx1"/>
            </a:solidFill>
          </a:ln>
        </p:spPr>
        <p:style>
          <a:lnRef idx="2">
            <a:schemeClr val="accent3">
              <a:shade val="50000"/>
            </a:schemeClr>
          </a:lnRef>
          <a:fillRef idx="1">
            <a:schemeClr val="accent3"/>
          </a:fillRef>
          <a:effectRef idx="0">
            <a:schemeClr val="accent3"/>
          </a:effectRef>
          <a:fontRef idx="minor">
            <a:schemeClr val="lt1"/>
          </a:fontRef>
        </p:style>
      </p:cxnSp>
    </p:spTree>
    <p:extLst>
      <p:ext uri="{BB962C8B-B14F-4D97-AF65-F5344CB8AC3E}">
        <p14:creationId xmlns:p14="http://schemas.microsoft.com/office/powerpoint/2010/main" val="3547054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幻灯片内容页">
    <p:spTree>
      <p:nvGrpSpPr>
        <p:cNvPr id="1" name=""/>
        <p:cNvGrpSpPr/>
        <p:nvPr/>
      </p:nvGrpSpPr>
      <p:grpSpPr>
        <a:xfrm>
          <a:off x="0" y="0"/>
          <a:ext cx="0" cy="0"/>
          <a:chOff x="0" y="0"/>
          <a:chExt cx="0" cy="0"/>
        </a:xfrm>
      </p:grpSpPr>
      <p:sp>
        <p:nvSpPr>
          <p:cNvPr id="3" name="标题 2"/>
          <p:cNvSpPr>
            <a:spLocks noGrp="1"/>
          </p:cNvSpPr>
          <p:nvPr>
            <p:ph type="title"/>
          </p:nvPr>
        </p:nvSpPr>
        <p:spPr>
          <a:xfrm>
            <a:off x="247650" y="647700"/>
            <a:ext cx="11696700" cy="383310"/>
          </a:xfrm>
          <a:prstGeom prst="rect">
            <a:avLst/>
          </a:prstGeom>
          <a:noFill/>
        </p:spPr>
        <p:txBody>
          <a:bodyPr wrap="square" rtlCol="0">
            <a:spAutoFit/>
          </a:bodyPr>
          <a:lstStyle>
            <a:lvl1pPr algn="l">
              <a:defRPr lang="zh-CN" altLang="en-US" sz="2100" b="0">
                <a:solidFill>
                  <a:schemeClr val="accent1">
                    <a:lumMod val="75000"/>
                  </a:schemeClr>
                </a:solidFill>
                <a:latin typeface="微软雅黑" panose="020B0503020204020204" pitchFamily="34" charset="-122"/>
                <a:ea typeface="微软雅黑" panose="020B0503020204020204" pitchFamily="34" charset="-122"/>
                <a:cs typeface="+mn-cs"/>
              </a:defRPr>
            </a:lvl1pPr>
          </a:lstStyle>
          <a:p>
            <a:pPr marL="0" lvl="0" algn="ctr"/>
            <a:r>
              <a:rPr lang="zh-CN" altLang="en-US"/>
              <a:t>单击此处编辑母版标题样式</a:t>
            </a:r>
          </a:p>
        </p:txBody>
      </p:sp>
      <p:cxnSp>
        <p:nvCxnSpPr>
          <p:cNvPr id="4" name="直接连接符 3"/>
          <p:cNvCxnSpPr/>
          <p:nvPr userDrawn="1"/>
        </p:nvCxnSpPr>
        <p:spPr>
          <a:xfrm>
            <a:off x="247650" y="571500"/>
            <a:ext cx="116967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5991" y="42378"/>
            <a:ext cx="1788359" cy="483816"/>
          </a:xfrm>
          <a:prstGeom prst="rect">
            <a:avLst/>
          </a:prstGeom>
        </p:spPr>
      </p:pic>
      <p:pic>
        <p:nvPicPr>
          <p:cNvPr id="5" name="图片 4"/>
          <p:cNvPicPr>
            <a:picLocks noChangeAspect="1"/>
          </p:cNvPicPr>
          <p:nvPr userDrawn="1"/>
        </p:nvPicPr>
        <p:blipFill>
          <a:blip r:embed="rId3"/>
          <a:stretch>
            <a:fillRect/>
          </a:stretch>
        </p:blipFill>
        <p:spPr>
          <a:xfrm>
            <a:off x="325255" y="110212"/>
            <a:ext cx="1037588" cy="432111"/>
          </a:xfrm>
          <a:prstGeom prst="rect">
            <a:avLst/>
          </a:prstGeom>
        </p:spPr>
      </p:pic>
    </p:spTree>
    <p:extLst>
      <p:ext uri="{BB962C8B-B14F-4D97-AF65-F5344CB8AC3E}">
        <p14:creationId xmlns:p14="http://schemas.microsoft.com/office/powerpoint/2010/main" val="590033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9C9C720-F6F6-774F-A7E0-59BB8E30871A}" type="datetimeFigureOut">
              <a:rPr kumimoji="1" lang="zh-CN" altLang="en-US" smtClean="0">
                <a:solidFill>
                  <a:prstClr val="black"/>
                </a:solidFill>
              </a:rPr>
              <a:pPr/>
              <a:t>2022/07/26</a:t>
            </a:fld>
            <a:endParaRPr kumimoji="1" lang="zh-CN" altLang="en-US">
              <a:solidFill>
                <a:prstClr val="black"/>
              </a:solidFill>
            </a:endParaRPr>
          </a:p>
        </p:txBody>
      </p:sp>
      <p:sp>
        <p:nvSpPr>
          <p:cNvPr id="3" name="页脚占位符 2"/>
          <p:cNvSpPr>
            <a:spLocks noGrp="1"/>
          </p:cNvSpPr>
          <p:nvPr>
            <p:ph type="ftr" sz="quarter" idx="11"/>
          </p:nvPr>
        </p:nvSpPr>
        <p:spPr/>
        <p:txBody>
          <a:bodyPr/>
          <a:lstStyle/>
          <a:p>
            <a:endParaRPr kumimoji="1" lang="zh-CN" altLang="en-US">
              <a:solidFill>
                <a:prstClr val="black"/>
              </a:solidFill>
            </a:endParaRPr>
          </a:p>
        </p:txBody>
      </p:sp>
      <p:sp>
        <p:nvSpPr>
          <p:cNvPr id="4" name="幻灯片编号占位符 3"/>
          <p:cNvSpPr>
            <a:spLocks noGrp="1"/>
          </p:cNvSpPr>
          <p:nvPr>
            <p:ph type="sldNum" sz="quarter" idx="12"/>
          </p:nvPr>
        </p:nvSpPr>
        <p:spPr/>
        <p:txBody>
          <a:bodyPr/>
          <a:lstStyle/>
          <a:p>
            <a:fld id="{D812EE52-8FC2-FD4D-A3F3-6CE448EE5359}" type="slidenum">
              <a:rPr kumimoji="1" lang="zh-CN" altLang="en-US" smtClean="0">
                <a:solidFill>
                  <a:prstClr val="black"/>
                </a:solidFill>
              </a:rPr>
              <a:pPr/>
              <a:t>‹#›</a:t>
            </a:fld>
            <a:endParaRPr kumimoji="1" lang="zh-CN" altLang="en-US">
              <a:solidFill>
                <a:prstClr val="black"/>
              </a:solidFill>
            </a:endParaRPr>
          </a:p>
        </p:txBody>
      </p:sp>
      <p:pic>
        <p:nvPicPr>
          <p:cNvPr id="5" name="图形 4"/>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713739" y="272855"/>
            <a:ext cx="1056104" cy="252870"/>
          </a:xfrm>
          <a:prstGeom prst="rect">
            <a:avLst/>
          </a:prstGeom>
        </p:spPr>
      </p:pic>
      <p:sp>
        <p:nvSpPr>
          <p:cNvPr id="6" name="灯片编号占位符 2"/>
          <p:cNvSpPr txBox="1"/>
          <p:nvPr userDrawn="1"/>
        </p:nvSpPr>
        <p:spPr>
          <a:xfrm>
            <a:off x="8610599" y="6515100"/>
            <a:ext cx="2909888" cy="206381"/>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solidFill>
                  <a:prstClr val="black">
                    <a:tint val="75000"/>
                  </a:prstClr>
                </a:solidFill>
              </a:rPr>
              <a:pPr/>
              <a:t>‹#›</a:t>
            </a:fld>
            <a:endParaRPr lang="zh-CN" altLang="en-US">
              <a:solidFill>
                <a:prstClr val="black">
                  <a:tint val="75000"/>
                </a:prstClr>
              </a:solidFill>
            </a:endParaRPr>
          </a:p>
        </p:txBody>
      </p:sp>
      <p:cxnSp>
        <p:nvCxnSpPr>
          <p:cNvPr id="7" name="直线连接符 4"/>
          <p:cNvCxnSpPr/>
          <p:nvPr userDrawn="1"/>
        </p:nvCxnSpPr>
        <p:spPr>
          <a:xfrm>
            <a:off x="465666" y="703945"/>
            <a:ext cx="11277600" cy="0"/>
          </a:xfrm>
          <a:prstGeom prst="line">
            <a:avLst/>
          </a:prstGeom>
          <a:ln w="15875">
            <a:solidFill>
              <a:schemeClr val="tx1"/>
            </a:solidFill>
          </a:ln>
        </p:spPr>
        <p:style>
          <a:lnRef idx="2">
            <a:schemeClr val="accent3">
              <a:shade val="50000"/>
            </a:schemeClr>
          </a:lnRef>
          <a:fillRef idx="1">
            <a:schemeClr val="accent3"/>
          </a:fillRef>
          <a:effectRef idx="0">
            <a:schemeClr val="accent3"/>
          </a:effectRef>
          <a:fontRef idx="minor">
            <a:schemeClr val="lt1"/>
          </a:fontRef>
        </p:style>
      </p:cxnSp>
    </p:spTree>
    <p:extLst>
      <p:ext uri="{BB962C8B-B14F-4D97-AF65-F5344CB8AC3E}">
        <p14:creationId xmlns:p14="http://schemas.microsoft.com/office/powerpoint/2010/main" val="599914199"/>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单标题">
    <p:spTree>
      <p:nvGrpSpPr>
        <p:cNvPr id="1" name=""/>
        <p:cNvGrpSpPr/>
        <p:nvPr/>
      </p:nvGrpSpPr>
      <p:grpSpPr>
        <a:xfrm>
          <a:off x="0" y="0"/>
          <a:ext cx="0" cy="0"/>
          <a:chOff x="0" y="0"/>
          <a:chExt cx="0" cy="0"/>
        </a:xfrm>
      </p:grpSpPr>
      <p:cxnSp>
        <p:nvCxnSpPr>
          <p:cNvPr id="4" name="直接连接符 3"/>
          <p:cNvCxnSpPr/>
          <p:nvPr userDrawn="1"/>
        </p:nvCxnSpPr>
        <p:spPr>
          <a:xfrm>
            <a:off x="247650" y="571500"/>
            <a:ext cx="116967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userDrawn="1"/>
        </p:nvPicPr>
        <p:blipFill>
          <a:blip r:embed="rId2" cstate="screen"/>
          <a:stretch>
            <a:fillRect/>
          </a:stretch>
        </p:blipFill>
        <p:spPr>
          <a:xfrm>
            <a:off x="10830836" y="194059"/>
            <a:ext cx="1113514" cy="301241"/>
          </a:xfrm>
          <a:prstGeom prst="rect">
            <a:avLst/>
          </a:prstGeom>
        </p:spPr>
      </p:pic>
      <p:sp>
        <p:nvSpPr>
          <p:cNvPr id="6" name="标题 2"/>
          <p:cNvSpPr>
            <a:spLocks noGrp="1"/>
          </p:cNvSpPr>
          <p:nvPr>
            <p:ph type="title"/>
          </p:nvPr>
        </p:nvSpPr>
        <p:spPr>
          <a:xfrm>
            <a:off x="247650" y="136998"/>
            <a:ext cx="10583186" cy="383182"/>
          </a:xfrm>
          <a:prstGeom prst="rect">
            <a:avLst/>
          </a:prstGeom>
          <a:noFill/>
        </p:spPr>
        <p:txBody>
          <a:bodyPr wrap="square" rtlCol="0">
            <a:spAutoFit/>
          </a:bodyPr>
          <a:lstStyle>
            <a:lvl1pPr algn="l">
              <a:defRPr lang="zh-CN" altLang="en-US" sz="2100" kern="1200" dirty="0">
                <a:solidFill>
                  <a:schemeClr val="accent5">
                    <a:lumMod val="75000"/>
                  </a:schemeClr>
                </a:solidFill>
                <a:latin typeface="微软雅黑" panose="020B0503020204020204" pitchFamily="34" charset="-122"/>
                <a:ea typeface="微软雅黑" panose="020B0503020204020204" pitchFamily="34" charset="-122"/>
                <a:cs typeface="+mn-cs"/>
              </a:defRPr>
            </a:lvl1pPr>
          </a:lstStyle>
          <a:p>
            <a:pPr marL="0" lvl="0" algn="ctr" defTabSz="914400" rtl="0" eaLnBrk="1" latinLnBrk="0" hangingPunct="1">
              <a:lnSpc>
                <a:spcPct val="90000"/>
              </a:lnSpc>
              <a:spcBef>
                <a:spcPct val="0"/>
              </a:spcBef>
              <a:buNone/>
            </a:pPr>
            <a:r>
              <a:rPr lang="zh-CN" altLang="en-US" dirty="0"/>
              <a:t>单击此处编辑母版标题样式</a:t>
            </a:r>
          </a:p>
        </p:txBody>
      </p:sp>
    </p:spTree>
    <p:extLst>
      <p:ext uri="{BB962C8B-B14F-4D97-AF65-F5344CB8AC3E}">
        <p14:creationId xmlns:p14="http://schemas.microsoft.com/office/powerpoint/2010/main" val="2599955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cxnSp>
        <p:nvCxnSpPr>
          <p:cNvPr id="10" name="直接连接符 7"/>
          <p:cNvCxnSpPr/>
          <p:nvPr userDrawn="1"/>
        </p:nvCxnSpPr>
        <p:spPr>
          <a:xfrm flipV="1">
            <a:off x="471712" y="1255649"/>
            <a:ext cx="11248575" cy="2898"/>
          </a:xfrm>
          <a:prstGeom prst="line">
            <a:avLst/>
          </a:prstGeom>
          <a:ln w="25400">
            <a:solidFill>
              <a:srgbClr val="00858E"/>
            </a:solidFill>
          </a:ln>
        </p:spPr>
        <p:style>
          <a:lnRef idx="1">
            <a:schemeClr val="accent1"/>
          </a:lnRef>
          <a:fillRef idx="0">
            <a:schemeClr val="accent1"/>
          </a:fillRef>
          <a:effectRef idx="0">
            <a:schemeClr val="accent1"/>
          </a:effectRef>
          <a:fontRef idx="minor">
            <a:schemeClr val="tx1"/>
          </a:fontRef>
        </p:style>
      </p:cxnSp>
      <p:cxnSp>
        <p:nvCxnSpPr>
          <p:cNvPr id="11" name="直接连接符 50"/>
          <p:cNvCxnSpPr/>
          <p:nvPr userDrawn="1"/>
        </p:nvCxnSpPr>
        <p:spPr>
          <a:xfrm flipV="1">
            <a:off x="471712" y="6672974"/>
            <a:ext cx="11248575" cy="2898"/>
          </a:xfrm>
          <a:prstGeom prst="line">
            <a:avLst/>
          </a:prstGeom>
          <a:ln w="12700">
            <a:solidFill>
              <a:srgbClr val="00858E"/>
            </a:solidFill>
          </a:ln>
        </p:spPr>
        <p:style>
          <a:lnRef idx="1">
            <a:schemeClr val="accent1"/>
          </a:lnRef>
          <a:fillRef idx="0">
            <a:schemeClr val="accent1"/>
          </a:fillRef>
          <a:effectRef idx="0">
            <a:schemeClr val="accent1"/>
          </a:effectRef>
          <a:fontRef idx="minor">
            <a:schemeClr val="tx1"/>
          </a:fontRef>
        </p:style>
      </p:cxnSp>
      <p:pic>
        <p:nvPicPr>
          <p:cNvPr id="15" name="图片 14"/>
          <p:cNvPicPr>
            <a:picLocks noChangeAspect="1"/>
          </p:cNvPicPr>
          <p:nvPr userDrawn="1"/>
        </p:nvPicPr>
        <p:blipFill>
          <a:blip r:embed="rId2" cstate="screen"/>
          <a:stretch>
            <a:fillRect/>
          </a:stretch>
        </p:blipFill>
        <p:spPr>
          <a:xfrm>
            <a:off x="9752755" y="0"/>
            <a:ext cx="2298197" cy="1271019"/>
          </a:xfrm>
          <a:prstGeom prst="rect">
            <a:avLst/>
          </a:prstGeom>
        </p:spPr>
      </p:pic>
      <p:sp>
        <p:nvSpPr>
          <p:cNvPr id="16" name="标题 15"/>
          <p:cNvSpPr>
            <a:spLocks noGrp="1"/>
          </p:cNvSpPr>
          <p:nvPr>
            <p:ph type="title"/>
          </p:nvPr>
        </p:nvSpPr>
        <p:spPr>
          <a:xfrm>
            <a:off x="471712" y="188038"/>
            <a:ext cx="9281043" cy="590141"/>
          </a:xfrm>
          <a:prstGeom prst="rect">
            <a:avLst/>
          </a:prstGeom>
        </p:spPr>
        <p:txBody>
          <a:bodyPr/>
          <a:lstStyle>
            <a:lvl1pPr>
              <a:defRPr sz="3200" b="1">
                <a:latin typeface="微软雅黑" panose="020B0503020204020204" pitchFamily="34" charset="-122"/>
                <a:ea typeface="微软雅黑" panose="020B0503020204020204" pitchFamily="34" charset="-122"/>
                <a:cs typeface="微软雅黑" panose="020B0503020204020204" pitchFamily="34" charset="-122"/>
              </a:defRPr>
            </a:lvl1pPr>
          </a:lstStyle>
          <a:p>
            <a:r>
              <a:rPr kumimoji="1" lang="zh-CN" altLang="en-US" dirty="0"/>
              <a:t>单击此处编辑母版标题样式</a:t>
            </a:r>
          </a:p>
        </p:txBody>
      </p:sp>
      <p:sp>
        <p:nvSpPr>
          <p:cNvPr id="18" name="内容占位符 17"/>
          <p:cNvSpPr>
            <a:spLocks noGrp="1"/>
          </p:cNvSpPr>
          <p:nvPr>
            <p:ph sz="quarter" idx="10"/>
          </p:nvPr>
        </p:nvSpPr>
        <p:spPr>
          <a:xfrm>
            <a:off x="471711" y="856103"/>
            <a:ext cx="9281043" cy="325843"/>
          </a:xfrm>
          <a:prstGeom prst="rect">
            <a:avLst/>
          </a:prstGeom>
        </p:spPr>
        <p:txBody>
          <a:bodyPr/>
          <a:lstStyle>
            <a:lvl1pPr marL="0" indent="0" algn="l">
              <a:buFontTx/>
              <a:buNone/>
              <a:defRPr sz="1600">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zh-CN" altLang="en-US" dirty="0"/>
              <a:t>单击此处编辑母版文本样式</a:t>
            </a:r>
          </a:p>
        </p:txBody>
      </p:sp>
      <p:sp>
        <p:nvSpPr>
          <p:cNvPr id="19" name="幻灯片编号占位符 18"/>
          <p:cNvSpPr>
            <a:spLocks noGrp="1"/>
          </p:cNvSpPr>
          <p:nvPr>
            <p:ph type="sldNum" sz="quarter" idx="11"/>
          </p:nvPr>
        </p:nvSpPr>
        <p:spPr>
          <a:xfrm>
            <a:off x="5911436" y="6444828"/>
            <a:ext cx="369126" cy="413172"/>
          </a:xfrm>
          <a:solidFill>
            <a:schemeClr val="bg1"/>
          </a:solidFill>
        </p:spPr>
        <p:txBody>
          <a:bodyPr/>
          <a:lstStyle>
            <a:lvl1pPr algn="ctr">
              <a:defRPr sz="1000">
                <a:latin typeface="微软雅黑" panose="020B0503020204020204" pitchFamily="34" charset="-122"/>
                <a:ea typeface="微软雅黑" panose="020B0503020204020204" pitchFamily="34" charset="-122"/>
                <a:cs typeface="微软雅黑" panose="020B0503020204020204" pitchFamily="34" charset="-122"/>
              </a:defRPr>
            </a:lvl1pPr>
          </a:lstStyle>
          <a:p>
            <a:fld id="{629B06DC-B081-48FF-B3C8-294D2105EA92}" type="slidenum">
              <a:rPr lang="zh-CN" altLang="en-US" smtClean="0"/>
              <a:t>‹#›</a:t>
            </a:fld>
            <a:endParaRPr lang="zh-CN" altLang="en-US" dirty="0"/>
          </a:p>
        </p:txBody>
      </p:sp>
    </p:spTree>
    <p:extLst>
      <p:ext uri="{BB962C8B-B14F-4D97-AF65-F5344CB8AC3E}">
        <p14:creationId xmlns:p14="http://schemas.microsoft.com/office/powerpoint/2010/main" val="378969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幻灯片首页">
    <p:spTree>
      <p:nvGrpSpPr>
        <p:cNvPr id="1" name=""/>
        <p:cNvGrpSpPr/>
        <p:nvPr/>
      </p:nvGrpSpPr>
      <p:grpSpPr>
        <a:xfrm>
          <a:off x="0" y="0"/>
          <a:ext cx="0" cy="0"/>
          <a:chOff x="0" y="0"/>
          <a:chExt cx="0" cy="0"/>
        </a:xfrm>
      </p:grpSpPr>
      <p:cxnSp>
        <p:nvCxnSpPr>
          <p:cNvPr id="7" name="直接连接符 6"/>
          <p:cNvCxnSpPr/>
          <p:nvPr userDrawn="1"/>
        </p:nvCxnSpPr>
        <p:spPr>
          <a:xfrm>
            <a:off x="238125" y="1238250"/>
            <a:ext cx="11696700" cy="0"/>
          </a:xfrm>
          <a:prstGeom prst="line">
            <a:avLst/>
          </a:prstGeom>
          <a:ln w="158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a:blip r:embed="rId2"/>
          <a:stretch>
            <a:fillRect/>
          </a:stretch>
        </p:blipFill>
        <p:spPr>
          <a:xfrm>
            <a:off x="10092252" y="647701"/>
            <a:ext cx="1842573" cy="498474"/>
          </a:xfrm>
          <a:prstGeom prst="rect">
            <a:avLst/>
          </a:prstGeom>
        </p:spPr>
      </p:pic>
      <p:sp>
        <p:nvSpPr>
          <p:cNvPr id="18" name="标题 1"/>
          <p:cNvSpPr>
            <a:spLocks noGrp="1"/>
          </p:cNvSpPr>
          <p:nvPr>
            <p:ph type="title"/>
          </p:nvPr>
        </p:nvSpPr>
        <p:spPr>
          <a:xfrm>
            <a:off x="838200" y="1902381"/>
            <a:ext cx="10515600" cy="424732"/>
          </a:xfrm>
          <a:prstGeom prst="rect">
            <a:avLst/>
          </a:prstGeom>
          <a:noFill/>
        </p:spPr>
        <p:txBody>
          <a:bodyPr wrap="square" rtlCol="0">
            <a:spAutoFit/>
          </a:bodyPr>
          <a:lstStyle>
            <a:lvl1pPr>
              <a:defRPr lang="zh-CN" altLang="en-US" sz="2400">
                <a:solidFill>
                  <a:schemeClr val="accent5">
                    <a:lumMod val="75000"/>
                  </a:schemeClr>
                </a:solidFill>
                <a:latin typeface="微软雅黑" panose="020B0503020204020204" pitchFamily="34" charset="-122"/>
                <a:ea typeface="微软雅黑" panose="020B0503020204020204" pitchFamily="34" charset="-122"/>
                <a:cs typeface="+mn-cs"/>
              </a:defRPr>
            </a:lvl1pPr>
          </a:lstStyle>
          <a:p>
            <a:pPr marL="0" lvl="0" algn="ctr"/>
            <a:r>
              <a:rPr lang="zh-CN" altLang="en-US" dirty="0"/>
              <a:t>单击此处编辑母版标题样式</a:t>
            </a:r>
          </a:p>
        </p:txBody>
      </p:sp>
    </p:spTree>
    <p:extLst>
      <p:ext uri="{BB962C8B-B14F-4D97-AF65-F5344CB8AC3E}">
        <p14:creationId xmlns:p14="http://schemas.microsoft.com/office/powerpoint/2010/main" val="2251990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单标题">
    <p:spTree>
      <p:nvGrpSpPr>
        <p:cNvPr id="1" name=""/>
        <p:cNvGrpSpPr/>
        <p:nvPr/>
      </p:nvGrpSpPr>
      <p:grpSpPr>
        <a:xfrm>
          <a:off x="0" y="0"/>
          <a:ext cx="0" cy="0"/>
          <a:chOff x="0" y="0"/>
          <a:chExt cx="0" cy="0"/>
        </a:xfrm>
      </p:grpSpPr>
      <p:cxnSp>
        <p:nvCxnSpPr>
          <p:cNvPr id="4" name="直接连接符 3"/>
          <p:cNvCxnSpPr/>
          <p:nvPr userDrawn="1"/>
        </p:nvCxnSpPr>
        <p:spPr>
          <a:xfrm>
            <a:off x="247650" y="571500"/>
            <a:ext cx="116967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userDrawn="1"/>
        </p:nvPicPr>
        <p:blipFill>
          <a:blip r:embed="rId2" cstate="screen"/>
          <a:stretch>
            <a:fillRect/>
          </a:stretch>
        </p:blipFill>
        <p:spPr>
          <a:xfrm>
            <a:off x="10830836" y="194059"/>
            <a:ext cx="1113514" cy="301241"/>
          </a:xfrm>
          <a:prstGeom prst="rect">
            <a:avLst/>
          </a:prstGeom>
        </p:spPr>
      </p:pic>
      <p:sp>
        <p:nvSpPr>
          <p:cNvPr id="6" name="标题 2"/>
          <p:cNvSpPr>
            <a:spLocks noGrp="1"/>
          </p:cNvSpPr>
          <p:nvPr>
            <p:ph type="title"/>
          </p:nvPr>
        </p:nvSpPr>
        <p:spPr>
          <a:xfrm>
            <a:off x="247650" y="136998"/>
            <a:ext cx="10583186" cy="383182"/>
          </a:xfrm>
          <a:prstGeom prst="rect">
            <a:avLst/>
          </a:prstGeom>
          <a:noFill/>
        </p:spPr>
        <p:txBody>
          <a:bodyPr wrap="square" rtlCol="0">
            <a:spAutoFit/>
          </a:bodyPr>
          <a:lstStyle>
            <a:lvl1pPr algn="l">
              <a:defRPr lang="zh-CN" altLang="en-US" sz="2100" kern="1200" dirty="0">
                <a:solidFill>
                  <a:schemeClr val="accent5">
                    <a:lumMod val="75000"/>
                  </a:schemeClr>
                </a:solidFill>
                <a:latin typeface="微软雅黑" panose="020B0503020204020204" pitchFamily="34" charset="-122"/>
                <a:ea typeface="微软雅黑" panose="020B0503020204020204" pitchFamily="34" charset="-122"/>
                <a:cs typeface="+mn-cs"/>
              </a:defRPr>
            </a:lvl1pPr>
          </a:lstStyle>
          <a:p>
            <a:pPr marL="0" lvl="0" algn="ctr" defTabSz="914400" rtl="0" eaLnBrk="1" latinLnBrk="0" hangingPunct="1">
              <a:lnSpc>
                <a:spcPct val="90000"/>
              </a:lnSpc>
              <a:spcBef>
                <a:spcPct val="0"/>
              </a:spcBef>
              <a:buNone/>
            </a:pPr>
            <a:r>
              <a:rPr lang="zh-CN" altLang="en-US" dirty="0"/>
              <a:t>单击此处编辑母版标题样式</a:t>
            </a:r>
          </a:p>
        </p:txBody>
      </p:sp>
    </p:spTree>
    <p:extLst>
      <p:ext uri="{BB962C8B-B14F-4D97-AF65-F5344CB8AC3E}">
        <p14:creationId xmlns:p14="http://schemas.microsoft.com/office/powerpoint/2010/main" val="3366835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目录标题">
    <p:spTree>
      <p:nvGrpSpPr>
        <p:cNvPr id="1" name=""/>
        <p:cNvGrpSpPr/>
        <p:nvPr/>
      </p:nvGrpSpPr>
      <p:grpSpPr>
        <a:xfrm>
          <a:off x="0" y="0"/>
          <a:ext cx="0" cy="0"/>
          <a:chOff x="0" y="0"/>
          <a:chExt cx="0" cy="0"/>
        </a:xfrm>
      </p:grpSpPr>
      <p:sp>
        <p:nvSpPr>
          <p:cNvPr id="3" name="标题 2"/>
          <p:cNvSpPr>
            <a:spLocks noGrp="1"/>
          </p:cNvSpPr>
          <p:nvPr>
            <p:ph type="title"/>
          </p:nvPr>
        </p:nvSpPr>
        <p:spPr>
          <a:xfrm>
            <a:off x="247650" y="647701"/>
            <a:ext cx="11696700" cy="383182"/>
          </a:xfrm>
          <a:prstGeom prst="rect">
            <a:avLst/>
          </a:prstGeom>
          <a:noFill/>
        </p:spPr>
        <p:txBody>
          <a:bodyPr wrap="square" rtlCol="0">
            <a:spAutoFit/>
          </a:bodyPr>
          <a:lstStyle>
            <a:lvl1pPr algn="l">
              <a:defRPr lang="zh-CN" altLang="en-US" sz="2100" kern="1200" dirty="0">
                <a:solidFill>
                  <a:schemeClr val="accent5">
                    <a:lumMod val="75000"/>
                  </a:schemeClr>
                </a:solidFill>
                <a:latin typeface="微软雅黑" panose="020B0503020204020204" pitchFamily="34" charset="-122"/>
                <a:ea typeface="微软雅黑" panose="020B0503020204020204" pitchFamily="34" charset="-122"/>
                <a:cs typeface="+mn-cs"/>
              </a:defRPr>
            </a:lvl1pPr>
          </a:lstStyle>
          <a:p>
            <a:pPr marL="0" lvl="0" algn="ctr" defTabSz="914400" rtl="0" eaLnBrk="1" latinLnBrk="0" hangingPunct="1">
              <a:lnSpc>
                <a:spcPct val="90000"/>
              </a:lnSpc>
              <a:spcBef>
                <a:spcPct val="0"/>
              </a:spcBef>
              <a:buNone/>
            </a:pPr>
            <a:r>
              <a:rPr lang="zh-CN" altLang="en-US" dirty="0"/>
              <a:t>单击此处编辑母版标题样式</a:t>
            </a:r>
          </a:p>
        </p:txBody>
      </p:sp>
      <p:cxnSp>
        <p:nvCxnSpPr>
          <p:cNvPr id="4" name="直接连接符 3"/>
          <p:cNvCxnSpPr/>
          <p:nvPr userDrawn="1"/>
        </p:nvCxnSpPr>
        <p:spPr>
          <a:xfrm>
            <a:off x="247650" y="571500"/>
            <a:ext cx="116967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userDrawn="1"/>
        </p:nvPicPr>
        <p:blipFill>
          <a:blip r:embed="rId2" cstate="screen"/>
          <a:stretch>
            <a:fillRect/>
          </a:stretch>
        </p:blipFill>
        <p:spPr>
          <a:xfrm>
            <a:off x="10830836" y="194059"/>
            <a:ext cx="1113514" cy="301241"/>
          </a:xfrm>
          <a:prstGeom prst="rect">
            <a:avLst/>
          </a:prstGeom>
        </p:spPr>
      </p:pic>
    </p:spTree>
    <p:extLst>
      <p:ext uri="{BB962C8B-B14F-4D97-AF65-F5344CB8AC3E}">
        <p14:creationId xmlns:p14="http://schemas.microsoft.com/office/powerpoint/2010/main" val="2651802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幻灯片首页">
    <p:spTree>
      <p:nvGrpSpPr>
        <p:cNvPr id="1" name=""/>
        <p:cNvGrpSpPr/>
        <p:nvPr/>
      </p:nvGrpSpPr>
      <p:grpSpPr>
        <a:xfrm>
          <a:off x="0" y="0"/>
          <a:ext cx="0" cy="0"/>
          <a:chOff x="0" y="0"/>
          <a:chExt cx="0" cy="0"/>
        </a:xfrm>
      </p:grpSpPr>
      <p:pic>
        <p:nvPicPr>
          <p:cNvPr id="8" name="Picture 4" descr="C:\Documents and Settings\IBM\桌面\logo.png"/>
          <p:cNvPicPr>
            <a:picLocks noChangeAspect="1" noChangeArrowheads="1"/>
          </p:cNvPicPr>
          <p:nvPr userDrawn="1"/>
        </p:nvPicPr>
        <p:blipFill>
          <a:blip r:embed="rId2" cstate="screen"/>
          <a:srcRect/>
          <a:stretch>
            <a:fillRect/>
          </a:stretch>
        </p:blipFill>
        <p:spPr bwMode="auto">
          <a:xfrm>
            <a:off x="10691612" y="347530"/>
            <a:ext cx="1331184" cy="316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11"/>
          <p:cNvSpPr txBox="1"/>
          <p:nvPr userDrawn="1"/>
        </p:nvSpPr>
        <p:spPr>
          <a:xfrm>
            <a:off x="360437" y="1366989"/>
            <a:ext cx="1364476" cy="732188"/>
          </a:xfrm>
          <a:prstGeom prst="rect">
            <a:avLst/>
          </a:prstGeom>
          <a:noFill/>
        </p:spPr>
        <p:txBody>
          <a:bodyPr wrap="none" rtlCol="0">
            <a:spAutoFit/>
          </a:bodyPr>
          <a:lstStyle/>
          <a:p>
            <a:r>
              <a:rPr kumimoji="1" lang="en-SG" altLang="zh-CN" sz="4160" b="1" dirty="0">
                <a:solidFill>
                  <a:prstClr val="black">
                    <a:lumMod val="65000"/>
                    <a:lumOff val="35000"/>
                  </a:prstClr>
                </a:solidFill>
                <a:latin typeface="微软雅黑" panose="020B0503020204020204" pitchFamily="34" charset="-122"/>
                <a:ea typeface="微软雅黑" panose="020B0503020204020204" pitchFamily="34" charset="-122"/>
                <a:cs typeface="微软雅黑" panose="020B0503020204020204" pitchFamily="34" charset="-122"/>
              </a:rPr>
              <a:t>Title</a:t>
            </a:r>
          </a:p>
        </p:txBody>
      </p:sp>
      <p:sp>
        <p:nvSpPr>
          <p:cNvPr id="11" name="文本框 1"/>
          <p:cNvSpPr txBox="1"/>
          <p:nvPr userDrawn="1"/>
        </p:nvSpPr>
        <p:spPr>
          <a:xfrm>
            <a:off x="480812" y="2947699"/>
            <a:ext cx="2039865" cy="584775"/>
          </a:xfrm>
          <a:prstGeom prst="rect">
            <a:avLst/>
          </a:prstGeom>
          <a:noFill/>
        </p:spPr>
        <p:txBody>
          <a:bodyPr wrap="square" rtlCol="0">
            <a:spAutoFit/>
          </a:bodyPr>
          <a:lstStyle/>
          <a:p>
            <a:r>
              <a:rPr lang="zh-CN" altLang="en-US" sz="1600" dirty="0">
                <a:solidFill>
                  <a:prstClr val="black"/>
                </a:solidFill>
                <a:latin typeface="微软雅黑" panose="020B0503020204020204" pitchFamily="34" charset="-122"/>
                <a:ea typeface="微软雅黑" panose="020B0503020204020204" pitchFamily="34" charset="-122"/>
              </a:rPr>
              <a:t>作者：汉得</a:t>
            </a:r>
            <a:endParaRPr lang="en-US" altLang="zh-CN" sz="1600" dirty="0">
              <a:solidFill>
                <a:prstClr val="black"/>
              </a:solidFill>
              <a:latin typeface="微软雅黑" panose="020B0503020204020204" pitchFamily="34" charset="-122"/>
              <a:ea typeface="微软雅黑" panose="020B0503020204020204" pitchFamily="34" charset="-122"/>
            </a:endParaRPr>
          </a:p>
          <a:p>
            <a:r>
              <a:rPr lang="zh-CN" altLang="en-US" sz="1600" dirty="0">
                <a:solidFill>
                  <a:prstClr val="black"/>
                </a:solidFill>
                <a:latin typeface="微软雅黑" panose="020B0503020204020204" pitchFamily="34" charset="-122"/>
                <a:ea typeface="微软雅黑" panose="020B0503020204020204" pitchFamily="34" charset="-122"/>
              </a:rPr>
              <a:t>时间：</a:t>
            </a:r>
            <a:r>
              <a:rPr lang="en-US" altLang="zh-CN" sz="1600" dirty="0">
                <a:solidFill>
                  <a:prstClr val="black"/>
                </a:solidFill>
                <a:latin typeface="微软雅黑" panose="020B0503020204020204" pitchFamily="34" charset="-122"/>
                <a:ea typeface="微软雅黑" panose="020B0503020204020204" pitchFamily="34" charset="-122"/>
              </a:rPr>
              <a:t>2019-03</a:t>
            </a:r>
            <a:endParaRPr lang="zh-CN" altLang="en-US"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05695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5" name="Rectangle 9"/>
          <p:cNvSpPr>
            <a:spLocks noChangeArrowheads="1"/>
          </p:cNvSpPr>
          <p:nvPr userDrawn="1"/>
        </p:nvSpPr>
        <p:spPr bwMode="auto">
          <a:xfrm>
            <a:off x="5274453" y="6610809"/>
            <a:ext cx="642937" cy="246221"/>
          </a:xfrm>
          <a:prstGeom prst="rect">
            <a:avLst/>
          </a:prstGeom>
          <a:noFill/>
          <a:ln w="9525">
            <a:noFill/>
            <a:miter lim="800000"/>
          </a:ln>
        </p:spPr>
        <p:txBody>
          <a:bodyPr anchor="ctr">
            <a:spAutoFit/>
          </a:bodyPr>
          <a:lstStyle/>
          <a:p>
            <a:pPr algn="ctr" eaLnBrk="0" hangingPunct="0">
              <a:spcBef>
                <a:spcPct val="50000"/>
              </a:spcBef>
              <a:buClr>
                <a:schemeClr val="accent2"/>
              </a:buClr>
              <a:buSzPct val="60000"/>
              <a:buFont typeface="Wingdings" panose="05000000000000000000" pitchFamily="2" charset="2"/>
              <a:buNone/>
            </a:pPr>
            <a:fld id="{D7625ADF-08DA-43B5-B507-544508C6BF28}" type="slidenum">
              <a:rPr lang="de-DE" altLang="zh-CN" sz="1000" b="0">
                <a:solidFill>
                  <a:schemeClr val="accent1">
                    <a:lumMod val="50000"/>
                  </a:schemeClr>
                </a:solidFill>
                <a:latin typeface="微软雅黑" panose="020B0503020204020204" pitchFamily="34" charset="-122"/>
                <a:ea typeface="微软雅黑" panose="020B0503020204020204" pitchFamily="34" charset="-122"/>
              </a:rPr>
              <a:t>‹#›</a:t>
            </a:fld>
            <a:endParaRPr lang="zh-CN" altLang="en-GB" sz="1000" b="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6" name="Rectangle 9"/>
          <p:cNvSpPr>
            <a:spLocks noChangeArrowheads="1"/>
          </p:cNvSpPr>
          <p:nvPr userDrawn="1"/>
        </p:nvSpPr>
        <p:spPr bwMode="auto">
          <a:xfrm>
            <a:off x="10737670" y="6611778"/>
            <a:ext cx="1454330" cy="246221"/>
          </a:xfrm>
          <a:prstGeom prst="rect">
            <a:avLst/>
          </a:prstGeom>
          <a:noFill/>
          <a:ln w="9525">
            <a:noFill/>
            <a:miter lim="800000"/>
          </a:ln>
        </p:spPr>
        <p:txBody>
          <a:bodyPr wrap="square" anchor="ctr">
            <a:spAutoFit/>
          </a:bodyPr>
          <a:lstStyle/>
          <a:p>
            <a:pPr algn="ctr" eaLnBrk="0" hangingPunct="0">
              <a:spcBef>
                <a:spcPct val="50000"/>
              </a:spcBef>
              <a:buClr>
                <a:schemeClr val="accent2"/>
              </a:buClr>
              <a:buSzPct val="60000"/>
              <a:buFont typeface="Wingdings" panose="05000000000000000000" pitchFamily="2" charset="2"/>
              <a:buNone/>
            </a:pPr>
            <a:r>
              <a:rPr lang="zh-CN" altLang="en-US" sz="1000" b="0" dirty="0">
                <a:solidFill>
                  <a:schemeClr val="accent1">
                    <a:lumMod val="50000"/>
                  </a:schemeClr>
                </a:solidFill>
                <a:latin typeface="微软雅黑" panose="020B0503020204020204" pitchFamily="34" charset="-122"/>
                <a:ea typeface="微软雅黑" panose="020B0503020204020204" pitchFamily="34" charset="-122"/>
              </a:rPr>
              <a:t>汉得公司 版权所有</a:t>
            </a:r>
            <a:endParaRPr lang="zh-CN" altLang="en-GB" sz="1000" b="0" dirty="0">
              <a:solidFill>
                <a:schemeClr val="accent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23257361"/>
      </p:ext>
    </p:extLst>
  </p:cSld>
  <p:clrMap bg1="lt1" tx1="dk1" bg2="lt2" tx2="dk2" accent1="accent1" accent2="accent2" accent3="accent3" accent4="accent4" accent5="accent5" accent6="accent6" hlink="hlink" folHlink="folHlink"/>
  <p:sldLayoutIdLst>
    <p:sldLayoutId id="2147483767" r:id="rId1"/>
    <p:sldLayoutId id="2147483786" r:id="rId2"/>
    <p:sldLayoutId id="2147483787" r:id="rId3"/>
    <p:sldLayoutId id="2147483788" r:id="rId4"/>
    <p:sldLayoutId id="2147483789"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5" name="Rectangle 9"/>
          <p:cNvSpPr>
            <a:spLocks noChangeArrowheads="1"/>
          </p:cNvSpPr>
          <p:nvPr userDrawn="1"/>
        </p:nvSpPr>
        <p:spPr bwMode="auto">
          <a:xfrm>
            <a:off x="5274453" y="6610809"/>
            <a:ext cx="642937" cy="246221"/>
          </a:xfrm>
          <a:prstGeom prst="rect">
            <a:avLst/>
          </a:prstGeom>
          <a:noFill/>
          <a:ln w="9525">
            <a:noFill/>
            <a:miter lim="800000"/>
          </a:ln>
        </p:spPr>
        <p:txBody>
          <a:bodyPr anchor="ctr">
            <a:spAutoFit/>
          </a:bodyPr>
          <a:lstStyle/>
          <a:p>
            <a:pPr algn="ctr" eaLnBrk="0" hangingPunct="0">
              <a:spcBef>
                <a:spcPct val="50000"/>
              </a:spcBef>
              <a:buClr>
                <a:srgbClr val="ED7D31"/>
              </a:buClr>
              <a:buSzPct val="60000"/>
              <a:buFont typeface="Wingdings" panose="05000000000000000000" pitchFamily="2" charset="2"/>
              <a:buNone/>
            </a:pPr>
            <a:fld id="{D7625ADF-08DA-43B5-B507-544508C6BF28}" type="slidenum">
              <a:rPr lang="de-DE" altLang="zh-CN" sz="1000">
                <a:solidFill>
                  <a:srgbClr val="5B9BD5">
                    <a:lumMod val="50000"/>
                  </a:srgbClr>
                </a:solidFill>
                <a:latin typeface="微软雅黑" panose="020B0503020204020204" pitchFamily="34" charset="-122"/>
                <a:ea typeface="微软雅黑" panose="020B0503020204020204" pitchFamily="34" charset="-122"/>
              </a:rPr>
              <a:pPr algn="ctr" eaLnBrk="0" hangingPunct="0">
                <a:spcBef>
                  <a:spcPct val="50000"/>
                </a:spcBef>
                <a:buClr>
                  <a:srgbClr val="ED7D31"/>
                </a:buClr>
                <a:buSzPct val="60000"/>
                <a:buFont typeface="Wingdings" panose="05000000000000000000" pitchFamily="2" charset="2"/>
                <a:buNone/>
              </a:pPr>
              <a:t>‹#›</a:t>
            </a:fld>
            <a:endParaRPr lang="zh-CN" altLang="en-GB" sz="1000" dirty="0">
              <a:solidFill>
                <a:srgbClr val="5B9BD5">
                  <a:lumMod val="50000"/>
                </a:srgbClr>
              </a:solidFill>
              <a:latin typeface="微软雅黑" panose="020B0503020204020204" pitchFamily="34" charset="-122"/>
              <a:ea typeface="微软雅黑" panose="020B0503020204020204" pitchFamily="34" charset="-122"/>
            </a:endParaRPr>
          </a:p>
        </p:txBody>
      </p:sp>
      <p:sp>
        <p:nvSpPr>
          <p:cNvPr id="16" name="Rectangle 9"/>
          <p:cNvSpPr>
            <a:spLocks noChangeArrowheads="1"/>
          </p:cNvSpPr>
          <p:nvPr userDrawn="1"/>
        </p:nvSpPr>
        <p:spPr bwMode="auto">
          <a:xfrm>
            <a:off x="10737670" y="6611778"/>
            <a:ext cx="1454330" cy="246221"/>
          </a:xfrm>
          <a:prstGeom prst="rect">
            <a:avLst/>
          </a:prstGeom>
          <a:noFill/>
          <a:ln w="9525">
            <a:noFill/>
            <a:miter lim="800000"/>
          </a:ln>
        </p:spPr>
        <p:txBody>
          <a:bodyPr wrap="square" anchor="ctr">
            <a:spAutoFit/>
          </a:bodyPr>
          <a:lstStyle/>
          <a:p>
            <a:pPr algn="ctr" eaLnBrk="0" hangingPunct="0">
              <a:spcBef>
                <a:spcPct val="50000"/>
              </a:spcBef>
              <a:buClr>
                <a:srgbClr val="ED7D31"/>
              </a:buClr>
              <a:buSzPct val="60000"/>
              <a:buFont typeface="Wingdings" panose="05000000000000000000" pitchFamily="2" charset="2"/>
              <a:buNone/>
            </a:pPr>
            <a:r>
              <a:rPr lang="zh-CN" altLang="en-US" sz="1000" dirty="0">
                <a:solidFill>
                  <a:srgbClr val="5B9BD5">
                    <a:lumMod val="50000"/>
                  </a:srgbClr>
                </a:solidFill>
                <a:latin typeface="微软雅黑" panose="020B0503020204020204" pitchFamily="34" charset="-122"/>
                <a:ea typeface="微软雅黑" panose="020B0503020204020204" pitchFamily="34" charset="-122"/>
              </a:rPr>
              <a:t>汉得公司 版权所有</a:t>
            </a:r>
            <a:endParaRPr lang="zh-CN" altLang="en-GB" sz="1000" dirty="0">
              <a:solidFill>
                <a:srgbClr val="5B9BD5">
                  <a:lumMod val="50000"/>
                </a:srgb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2372069"/>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Rectangle 9"/>
          <p:cNvSpPr>
            <a:spLocks noChangeArrowheads="1"/>
          </p:cNvSpPr>
          <p:nvPr userDrawn="1"/>
        </p:nvSpPr>
        <p:spPr bwMode="auto">
          <a:xfrm>
            <a:off x="5274453" y="6610809"/>
            <a:ext cx="642937" cy="246221"/>
          </a:xfrm>
          <a:prstGeom prst="rect">
            <a:avLst/>
          </a:prstGeom>
          <a:noFill/>
          <a:ln w="9525">
            <a:noFill/>
            <a:miter lim="800000"/>
          </a:ln>
        </p:spPr>
        <p:txBody>
          <a:bodyPr anchor="ctr">
            <a:spAutoFit/>
          </a:bodyPr>
          <a:lstStyle/>
          <a:p>
            <a:pPr algn="ctr" eaLnBrk="0" hangingPunct="0">
              <a:spcBef>
                <a:spcPct val="50000"/>
              </a:spcBef>
              <a:buClr>
                <a:srgbClr val="3B3E4D"/>
              </a:buClr>
              <a:buSzPct val="60000"/>
              <a:buFont typeface="Wingdings" panose="05000000000000000000" pitchFamily="2" charset="2"/>
              <a:buNone/>
            </a:pPr>
            <a:fld id="{D7625ADF-08DA-43B5-B507-544508C6BF28}" type="slidenum">
              <a:rPr lang="de-DE" altLang="zh-CN" sz="1000">
                <a:solidFill>
                  <a:srgbClr val="007ADD">
                    <a:lumMod val="50000"/>
                  </a:srgbClr>
                </a:solidFill>
                <a:latin typeface="微软雅黑" panose="020B0503020204020204" pitchFamily="34" charset="-122"/>
                <a:ea typeface="微软雅黑" panose="020B0503020204020204" pitchFamily="34" charset="-122"/>
              </a:rPr>
              <a:pPr algn="ctr" eaLnBrk="0" hangingPunct="0">
                <a:spcBef>
                  <a:spcPct val="50000"/>
                </a:spcBef>
                <a:buClr>
                  <a:srgbClr val="3B3E4D"/>
                </a:buClr>
                <a:buSzPct val="60000"/>
                <a:buFont typeface="Wingdings" panose="05000000000000000000" pitchFamily="2" charset="2"/>
                <a:buNone/>
              </a:pPr>
              <a:t>‹#›</a:t>
            </a:fld>
            <a:endParaRPr lang="de-DE" altLang="zh-CN" sz="1000" dirty="0">
              <a:solidFill>
                <a:srgbClr val="007ADD">
                  <a:lumMod val="50000"/>
                </a:srgbClr>
              </a:solidFill>
              <a:latin typeface="微软雅黑" panose="020B0503020204020204" pitchFamily="34" charset="-122"/>
              <a:ea typeface="微软雅黑" panose="020B0503020204020204" pitchFamily="34" charset="-122"/>
            </a:endParaRPr>
          </a:p>
        </p:txBody>
      </p:sp>
      <p:sp>
        <p:nvSpPr>
          <p:cNvPr id="16" name="Rectangle 9"/>
          <p:cNvSpPr>
            <a:spLocks noChangeArrowheads="1"/>
          </p:cNvSpPr>
          <p:nvPr userDrawn="1"/>
        </p:nvSpPr>
        <p:spPr bwMode="auto">
          <a:xfrm>
            <a:off x="10737670" y="6611778"/>
            <a:ext cx="1454330" cy="246221"/>
          </a:xfrm>
          <a:prstGeom prst="rect">
            <a:avLst/>
          </a:prstGeom>
          <a:noFill/>
          <a:ln w="9525">
            <a:noFill/>
            <a:miter lim="800000"/>
          </a:ln>
        </p:spPr>
        <p:txBody>
          <a:bodyPr wrap="square" anchor="ctr">
            <a:spAutoFit/>
          </a:bodyPr>
          <a:lstStyle/>
          <a:p>
            <a:pPr algn="ctr" eaLnBrk="0" hangingPunct="0">
              <a:spcBef>
                <a:spcPct val="50000"/>
              </a:spcBef>
              <a:buClr>
                <a:srgbClr val="3B3E4D"/>
              </a:buClr>
              <a:buSzPct val="60000"/>
              <a:buFont typeface="Wingdings" panose="05000000000000000000" pitchFamily="2" charset="2"/>
              <a:buNone/>
            </a:pPr>
            <a:r>
              <a:rPr lang="zh-CN" altLang="en-US" sz="1000" dirty="0">
                <a:solidFill>
                  <a:srgbClr val="007ADD">
                    <a:lumMod val="50000"/>
                  </a:srgbClr>
                </a:solidFill>
                <a:latin typeface="微软雅黑" panose="020B0503020204020204" pitchFamily="34" charset="-122"/>
                <a:ea typeface="微软雅黑" panose="020B0503020204020204" pitchFamily="34" charset="-122"/>
              </a:rPr>
              <a:t>汉得公司 版权所有</a:t>
            </a:r>
          </a:p>
        </p:txBody>
      </p:sp>
    </p:spTree>
    <p:extLst>
      <p:ext uri="{BB962C8B-B14F-4D97-AF65-F5344CB8AC3E}">
        <p14:creationId xmlns:p14="http://schemas.microsoft.com/office/powerpoint/2010/main" val="856641438"/>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Rectangle 9"/>
          <p:cNvSpPr>
            <a:spLocks noChangeArrowheads="1"/>
          </p:cNvSpPr>
          <p:nvPr userDrawn="1"/>
        </p:nvSpPr>
        <p:spPr bwMode="auto">
          <a:xfrm>
            <a:off x="5274453" y="6610809"/>
            <a:ext cx="642937" cy="246221"/>
          </a:xfrm>
          <a:prstGeom prst="rect">
            <a:avLst/>
          </a:prstGeom>
          <a:noFill/>
          <a:ln w="9525">
            <a:noFill/>
            <a:miter lim="800000"/>
          </a:ln>
        </p:spPr>
        <p:txBody>
          <a:bodyPr anchor="ctr">
            <a:spAutoFit/>
          </a:bodyPr>
          <a:lstStyle/>
          <a:p>
            <a:pPr algn="ctr" eaLnBrk="0" hangingPunct="0">
              <a:spcBef>
                <a:spcPct val="50000"/>
              </a:spcBef>
              <a:buClr>
                <a:srgbClr val="3B3E4D"/>
              </a:buClr>
              <a:buSzPct val="60000"/>
              <a:buFont typeface="Wingdings" panose="05000000000000000000" pitchFamily="2" charset="2"/>
              <a:buNone/>
            </a:pPr>
            <a:fld id="{D7625ADF-08DA-43B5-B507-544508C6BF28}" type="slidenum">
              <a:rPr lang="de-DE" altLang="zh-CN" sz="1000">
                <a:solidFill>
                  <a:srgbClr val="007ADD">
                    <a:lumMod val="50000"/>
                  </a:srgbClr>
                </a:solidFill>
                <a:latin typeface="微软雅黑" panose="020B0503020204020204" pitchFamily="34" charset="-122"/>
                <a:ea typeface="微软雅黑" panose="020B0503020204020204" pitchFamily="34" charset="-122"/>
              </a:rPr>
              <a:pPr algn="ctr" eaLnBrk="0" hangingPunct="0">
                <a:spcBef>
                  <a:spcPct val="50000"/>
                </a:spcBef>
                <a:buClr>
                  <a:srgbClr val="3B3E4D"/>
                </a:buClr>
                <a:buSzPct val="60000"/>
                <a:buFont typeface="Wingdings" panose="05000000000000000000" pitchFamily="2" charset="2"/>
                <a:buNone/>
              </a:pPr>
              <a:t>‹#›</a:t>
            </a:fld>
            <a:endParaRPr lang="de-DE" altLang="zh-CN" sz="1000" dirty="0">
              <a:solidFill>
                <a:srgbClr val="007ADD">
                  <a:lumMod val="50000"/>
                </a:srgbClr>
              </a:solidFill>
              <a:latin typeface="微软雅黑" panose="020B0503020204020204" pitchFamily="34" charset="-122"/>
              <a:ea typeface="微软雅黑" panose="020B0503020204020204" pitchFamily="34" charset="-122"/>
            </a:endParaRPr>
          </a:p>
        </p:txBody>
      </p:sp>
      <p:sp>
        <p:nvSpPr>
          <p:cNvPr id="16" name="Rectangle 9"/>
          <p:cNvSpPr>
            <a:spLocks noChangeArrowheads="1"/>
          </p:cNvSpPr>
          <p:nvPr userDrawn="1"/>
        </p:nvSpPr>
        <p:spPr bwMode="auto">
          <a:xfrm>
            <a:off x="10737670" y="6611778"/>
            <a:ext cx="1454330" cy="246221"/>
          </a:xfrm>
          <a:prstGeom prst="rect">
            <a:avLst/>
          </a:prstGeom>
          <a:noFill/>
          <a:ln w="9525">
            <a:noFill/>
            <a:miter lim="800000"/>
          </a:ln>
        </p:spPr>
        <p:txBody>
          <a:bodyPr wrap="square" anchor="ctr">
            <a:spAutoFit/>
          </a:bodyPr>
          <a:lstStyle/>
          <a:p>
            <a:pPr algn="ctr" eaLnBrk="0" hangingPunct="0">
              <a:spcBef>
                <a:spcPct val="50000"/>
              </a:spcBef>
              <a:buClr>
                <a:srgbClr val="3B3E4D"/>
              </a:buClr>
              <a:buSzPct val="60000"/>
              <a:buFont typeface="Wingdings" panose="05000000000000000000" pitchFamily="2" charset="2"/>
              <a:buNone/>
            </a:pPr>
            <a:r>
              <a:rPr lang="zh-CN" altLang="en-US" sz="1000" dirty="0">
                <a:solidFill>
                  <a:srgbClr val="007ADD">
                    <a:lumMod val="50000"/>
                  </a:srgbClr>
                </a:solidFill>
                <a:latin typeface="微软雅黑" panose="020B0503020204020204" pitchFamily="34" charset="-122"/>
                <a:ea typeface="微软雅黑" panose="020B0503020204020204" pitchFamily="34" charset="-122"/>
              </a:rPr>
              <a:t>汉得公司 版权所有</a:t>
            </a:r>
          </a:p>
        </p:txBody>
      </p:sp>
    </p:spTree>
    <p:extLst>
      <p:ext uri="{BB962C8B-B14F-4D97-AF65-F5344CB8AC3E}">
        <p14:creationId xmlns:p14="http://schemas.microsoft.com/office/powerpoint/2010/main" val="1797852852"/>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Rectangle 9"/>
          <p:cNvSpPr>
            <a:spLocks noChangeArrowheads="1"/>
          </p:cNvSpPr>
          <p:nvPr userDrawn="1"/>
        </p:nvSpPr>
        <p:spPr bwMode="auto">
          <a:xfrm>
            <a:off x="5274453" y="6610809"/>
            <a:ext cx="642937" cy="246221"/>
          </a:xfrm>
          <a:prstGeom prst="rect">
            <a:avLst/>
          </a:prstGeom>
          <a:noFill/>
          <a:ln w="9525">
            <a:noFill/>
            <a:miter lim="800000"/>
          </a:ln>
        </p:spPr>
        <p:txBody>
          <a:bodyPr anchor="ctr">
            <a:spAutoFit/>
          </a:bodyPr>
          <a:lstStyle/>
          <a:p>
            <a:pPr algn="ctr" eaLnBrk="0" hangingPunct="0">
              <a:spcBef>
                <a:spcPct val="50000"/>
              </a:spcBef>
              <a:buClr>
                <a:srgbClr val="3B3E4D"/>
              </a:buClr>
              <a:buSzPct val="60000"/>
              <a:buFont typeface="Wingdings" panose="05000000000000000000" pitchFamily="2" charset="2"/>
              <a:buNone/>
            </a:pPr>
            <a:fld id="{D7625ADF-08DA-43B5-B507-544508C6BF28}" type="slidenum">
              <a:rPr lang="de-DE" altLang="zh-CN" sz="1000">
                <a:solidFill>
                  <a:srgbClr val="007ADD">
                    <a:lumMod val="50000"/>
                  </a:srgbClr>
                </a:solidFill>
                <a:latin typeface="微软雅黑" panose="020B0503020204020204" pitchFamily="34" charset="-122"/>
                <a:ea typeface="微软雅黑" panose="020B0503020204020204" pitchFamily="34" charset="-122"/>
              </a:rPr>
              <a:pPr algn="ctr" eaLnBrk="0" hangingPunct="0">
                <a:spcBef>
                  <a:spcPct val="50000"/>
                </a:spcBef>
                <a:buClr>
                  <a:srgbClr val="3B3E4D"/>
                </a:buClr>
                <a:buSzPct val="60000"/>
                <a:buFont typeface="Wingdings" panose="05000000000000000000" pitchFamily="2" charset="2"/>
                <a:buNone/>
              </a:pPr>
              <a:t>‹#›</a:t>
            </a:fld>
            <a:endParaRPr lang="de-DE" altLang="zh-CN" sz="1000" dirty="0">
              <a:solidFill>
                <a:srgbClr val="007ADD">
                  <a:lumMod val="50000"/>
                </a:srgbClr>
              </a:solidFill>
              <a:latin typeface="微软雅黑" panose="020B0503020204020204" pitchFamily="34" charset="-122"/>
              <a:ea typeface="微软雅黑" panose="020B0503020204020204" pitchFamily="34" charset="-122"/>
            </a:endParaRPr>
          </a:p>
        </p:txBody>
      </p:sp>
      <p:sp>
        <p:nvSpPr>
          <p:cNvPr id="16" name="Rectangle 9"/>
          <p:cNvSpPr>
            <a:spLocks noChangeArrowheads="1"/>
          </p:cNvSpPr>
          <p:nvPr userDrawn="1"/>
        </p:nvSpPr>
        <p:spPr bwMode="auto">
          <a:xfrm>
            <a:off x="10737670" y="6611778"/>
            <a:ext cx="1454330" cy="246221"/>
          </a:xfrm>
          <a:prstGeom prst="rect">
            <a:avLst/>
          </a:prstGeom>
          <a:noFill/>
          <a:ln w="9525">
            <a:noFill/>
            <a:miter lim="800000"/>
          </a:ln>
        </p:spPr>
        <p:txBody>
          <a:bodyPr wrap="square" anchor="ctr">
            <a:spAutoFit/>
          </a:bodyPr>
          <a:lstStyle/>
          <a:p>
            <a:pPr algn="ctr" eaLnBrk="0" hangingPunct="0">
              <a:spcBef>
                <a:spcPct val="50000"/>
              </a:spcBef>
              <a:buClr>
                <a:srgbClr val="3B3E4D"/>
              </a:buClr>
              <a:buSzPct val="60000"/>
              <a:buFont typeface="Wingdings" panose="05000000000000000000" pitchFamily="2" charset="2"/>
              <a:buNone/>
            </a:pPr>
            <a:r>
              <a:rPr lang="zh-CN" altLang="en-US" sz="1000" dirty="0">
                <a:solidFill>
                  <a:srgbClr val="007ADD">
                    <a:lumMod val="50000"/>
                  </a:srgbClr>
                </a:solidFill>
                <a:latin typeface="微软雅黑" panose="020B0503020204020204" pitchFamily="34" charset="-122"/>
                <a:ea typeface="微软雅黑" panose="020B0503020204020204" pitchFamily="34" charset="-122"/>
              </a:rPr>
              <a:t>汉得公司 版权所有</a:t>
            </a:r>
          </a:p>
        </p:txBody>
      </p:sp>
    </p:spTree>
    <p:extLst>
      <p:ext uri="{BB962C8B-B14F-4D97-AF65-F5344CB8AC3E}">
        <p14:creationId xmlns:p14="http://schemas.microsoft.com/office/powerpoint/2010/main" val="3247326029"/>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Rectangle 9"/>
          <p:cNvSpPr>
            <a:spLocks noChangeArrowheads="1"/>
          </p:cNvSpPr>
          <p:nvPr userDrawn="1"/>
        </p:nvSpPr>
        <p:spPr bwMode="auto">
          <a:xfrm>
            <a:off x="5274453" y="6610809"/>
            <a:ext cx="642937" cy="246221"/>
          </a:xfrm>
          <a:prstGeom prst="rect">
            <a:avLst/>
          </a:prstGeom>
          <a:noFill/>
          <a:ln w="9525">
            <a:noFill/>
            <a:miter lim="800000"/>
          </a:ln>
        </p:spPr>
        <p:txBody>
          <a:bodyPr anchor="ctr">
            <a:spAutoFit/>
          </a:bodyPr>
          <a:lstStyle/>
          <a:p>
            <a:pPr algn="ctr" eaLnBrk="0" hangingPunct="0">
              <a:spcBef>
                <a:spcPct val="50000"/>
              </a:spcBef>
              <a:buClr>
                <a:srgbClr val="3B3E4D"/>
              </a:buClr>
              <a:buSzPct val="60000"/>
              <a:buFont typeface="Wingdings" panose="05000000000000000000" pitchFamily="2" charset="2"/>
              <a:buNone/>
            </a:pPr>
            <a:fld id="{D7625ADF-08DA-43B5-B507-544508C6BF28}" type="slidenum">
              <a:rPr lang="de-DE" altLang="zh-CN" sz="1000">
                <a:solidFill>
                  <a:srgbClr val="007ADD">
                    <a:lumMod val="50000"/>
                  </a:srgbClr>
                </a:solidFill>
                <a:latin typeface="微软雅黑" panose="020B0503020204020204" pitchFamily="34" charset="-122"/>
                <a:ea typeface="微软雅黑" panose="020B0503020204020204" pitchFamily="34" charset="-122"/>
              </a:rPr>
              <a:pPr algn="ctr" eaLnBrk="0" hangingPunct="0">
                <a:spcBef>
                  <a:spcPct val="50000"/>
                </a:spcBef>
                <a:buClr>
                  <a:srgbClr val="3B3E4D"/>
                </a:buClr>
                <a:buSzPct val="60000"/>
                <a:buFont typeface="Wingdings" panose="05000000000000000000" pitchFamily="2" charset="2"/>
                <a:buNone/>
              </a:pPr>
              <a:t>‹#›</a:t>
            </a:fld>
            <a:endParaRPr lang="de-DE" altLang="zh-CN" sz="1000" dirty="0">
              <a:solidFill>
                <a:srgbClr val="007ADD">
                  <a:lumMod val="50000"/>
                </a:srgbClr>
              </a:solidFill>
              <a:latin typeface="微软雅黑" panose="020B0503020204020204" pitchFamily="34" charset="-122"/>
              <a:ea typeface="微软雅黑" panose="020B0503020204020204" pitchFamily="34" charset="-122"/>
            </a:endParaRPr>
          </a:p>
        </p:txBody>
      </p:sp>
      <p:sp>
        <p:nvSpPr>
          <p:cNvPr id="16" name="Rectangle 9"/>
          <p:cNvSpPr>
            <a:spLocks noChangeArrowheads="1"/>
          </p:cNvSpPr>
          <p:nvPr userDrawn="1"/>
        </p:nvSpPr>
        <p:spPr bwMode="auto">
          <a:xfrm>
            <a:off x="10737670" y="6611778"/>
            <a:ext cx="1454330" cy="246221"/>
          </a:xfrm>
          <a:prstGeom prst="rect">
            <a:avLst/>
          </a:prstGeom>
          <a:noFill/>
          <a:ln w="9525">
            <a:noFill/>
            <a:miter lim="800000"/>
          </a:ln>
        </p:spPr>
        <p:txBody>
          <a:bodyPr wrap="square" anchor="ctr">
            <a:spAutoFit/>
          </a:bodyPr>
          <a:lstStyle/>
          <a:p>
            <a:pPr algn="ctr" eaLnBrk="0" hangingPunct="0">
              <a:spcBef>
                <a:spcPct val="50000"/>
              </a:spcBef>
              <a:buClr>
                <a:srgbClr val="3B3E4D"/>
              </a:buClr>
              <a:buSzPct val="60000"/>
              <a:buFont typeface="Wingdings" panose="05000000000000000000" pitchFamily="2" charset="2"/>
              <a:buNone/>
            </a:pPr>
            <a:r>
              <a:rPr lang="zh-CN" altLang="en-US" sz="1000" dirty="0">
                <a:solidFill>
                  <a:srgbClr val="007ADD">
                    <a:lumMod val="50000"/>
                  </a:srgbClr>
                </a:solidFill>
                <a:latin typeface="微软雅黑" panose="020B0503020204020204" pitchFamily="34" charset="-122"/>
                <a:ea typeface="微软雅黑" panose="020B0503020204020204" pitchFamily="34" charset="-122"/>
              </a:rPr>
              <a:t>汉得公司 版权所有</a:t>
            </a:r>
          </a:p>
        </p:txBody>
      </p:sp>
    </p:spTree>
    <p:extLst>
      <p:ext uri="{BB962C8B-B14F-4D97-AF65-F5344CB8AC3E}">
        <p14:creationId xmlns:p14="http://schemas.microsoft.com/office/powerpoint/2010/main" val="1978550560"/>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5" name="Rectangle 9"/>
          <p:cNvSpPr>
            <a:spLocks noChangeArrowheads="1"/>
          </p:cNvSpPr>
          <p:nvPr userDrawn="1"/>
        </p:nvSpPr>
        <p:spPr bwMode="auto">
          <a:xfrm>
            <a:off x="5274453" y="6610809"/>
            <a:ext cx="642937" cy="246221"/>
          </a:xfrm>
          <a:prstGeom prst="rect">
            <a:avLst/>
          </a:prstGeom>
          <a:noFill/>
          <a:ln w="9525">
            <a:noFill/>
            <a:miter lim="800000"/>
          </a:ln>
        </p:spPr>
        <p:txBody>
          <a:bodyPr anchor="ctr">
            <a:spAutoFit/>
          </a:bodyPr>
          <a:lstStyle/>
          <a:p>
            <a:pPr algn="ctr" eaLnBrk="0" hangingPunct="0">
              <a:spcBef>
                <a:spcPct val="50000"/>
              </a:spcBef>
              <a:buClr>
                <a:srgbClr val="ED7D31"/>
              </a:buClr>
              <a:buSzPct val="60000"/>
              <a:buFont typeface="Wingdings" panose="05000000000000000000" pitchFamily="2" charset="2"/>
              <a:buNone/>
            </a:pPr>
            <a:fld id="{D7625ADF-08DA-43B5-B507-544508C6BF28}" type="slidenum">
              <a:rPr lang="de-DE" altLang="zh-CN" sz="1000">
                <a:solidFill>
                  <a:srgbClr val="5B9BD5">
                    <a:lumMod val="50000"/>
                  </a:srgbClr>
                </a:solidFill>
                <a:latin typeface="微软雅黑" panose="020B0503020204020204" pitchFamily="34" charset="-122"/>
                <a:ea typeface="微软雅黑" panose="020B0503020204020204" pitchFamily="34" charset="-122"/>
              </a:rPr>
              <a:pPr algn="ctr" eaLnBrk="0" hangingPunct="0">
                <a:spcBef>
                  <a:spcPct val="50000"/>
                </a:spcBef>
                <a:buClr>
                  <a:srgbClr val="ED7D31"/>
                </a:buClr>
                <a:buSzPct val="60000"/>
                <a:buFont typeface="Wingdings" panose="05000000000000000000" pitchFamily="2" charset="2"/>
                <a:buNone/>
              </a:pPr>
              <a:t>‹#›</a:t>
            </a:fld>
            <a:endParaRPr lang="zh-CN" altLang="en-GB" sz="1000" dirty="0">
              <a:solidFill>
                <a:srgbClr val="5B9BD5">
                  <a:lumMod val="50000"/>
                </a:srgbClr>
              </a:solidFill>
              <a:latin typeface="微软雅黑" panose="020B0503020204020204" pitchFamily="34" charset="-122"/>
              <a:ea typeface="微软雅黑" panose="020B0503020204020204" pitchFamily="34" charset="-122"/>
            </a:endParaRPr>
          </a:p>
        </p:txBody>
      </p:sp>
      <p:sp>
        <p:nvSpPr>
          <p:cNvPr id="16" name="Rectangle 9"/>
          <p:cNvSpPr>
            <a:spLocks noChangeArrowheads="1"/>
          </p:cNvSpPr>
          <p:nvPr userDrawn="1"/>
        </p:nvSpPr>
        <p:spPr bwMode="auto">
          <a:xfrm>
            <a:off x="10737670" y="6611778"/>
            <a:ext cx="1454330" cy="246221"/>
          </a:xfrm>
          <a:prstGeom prst="rect">
            <a:avLst/>
          </a:prstGeom>
          <a:noFill/>
          <a:ln w="9525">
            <a:noFill/>
            <a:miter lim="800000"/>
          </a:ln>
        </p:spPr>
        <p:txBody>
          <a:bodyPr wrap="square" anchor="ctr">
            <a:spAutoFit/>
          </a:bodyPr>
          <a:lstStyle/>
          <a:p>
            <a:pPr algn="ctr" eaLnBrk="0" hangingPunct="0">
              <a:spcBef>
                <a:spcPct val="50000"/>
              </a:spcBef>
              <a:buClr>
                <a:srgbClr val="ED7D31"/>
              </a:buClr>
              <a:buSzPct val="60000"/>
              <a:buFont typeface="Wingdings" panose="05000000000000000000" pitchFamily="2" charset="2"/>
              <a:buNone/>
            </a:pPr>
            <a:r>
              <a:rPr lang="zh-CN" altLang="en-US" sz="1000" dirty="0">
                <a:solidFill>
                  <a:srgbClr val="5B9BD5">
                    <a:lumMod val="50000"/>
                  </a:srgbClr>
                </a:solidFill>
                <a:latin typeface="微软雅黑" panose="020B0503020204020204" pitchFamily="34" charset="-122"/>
                <a:ea typeface="微软雅黑" panose="020B0503020204020204" pitchFamily="34" charset="-122"/>
              </a:rPr>
              <a:t>汉得公司 版权所有</a:t>
            </a:r>
            <a:endParaRPr lang="zh-CN" altLang="en-GB" sz="1000" dirty="0">
              <a:solidFill>
                <a:srgbClr val="5B9BD5">
                  <a:lumMod val="50000"/>
                </a:srgb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18825329"/>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3.svg"/><Relationship Id="rId5" Type="http://schemas.openxmlformats.org/officeDocument/2006/relationships/image" Target="../media/image8.png"/><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1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microsoft.com/office/2007/relationships/hdphoto" Target="../media/hdphoto1.wdp"/></Relationships>
</file>

<file path=ppt/slides/_rels/slide10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5.xml"/><Relationship Id="rId1" Type="http://schemas.openxmlformats.org/officeDocument/2006/relationships/slideLayout" Target="../slideLayouts/slideLayout5.xml"/><Relationship Id="rId5" Type="http://schemas.openxmlformats.org/officeDocument/2006/relationships/image" Target="../media/image107.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8" Type="http://schemas.openxmlformats.org/officeDocument/2006/relationships/hyperlink" Target="#_Toc209757709"/><Relationship Id="rId13" Type="http://schemas.openxmlformats.org/officeDocument/2006/relationships/hyperlink" Target="#_Toc209757716"/><Relationship Id="rId3" Type="http://schemas.openxmlformats.org/officeDocument/2006/relationships/slideLayout" Target="../slideLayouts/slideLayout18.xml"/><Relationship Id="rId7" Type="http://schemas.openxmlformats.org/officeDocument/2006/relationships/hyperlink" Target="#_Toc209757708"/><Relationship Id="rId12" Type="http://schemas.openxmlformats.org/officeDocument/2006/relationships/hyperlink" Target="#_Toc209757715"/><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hyperlink" Target="#_Toc209757707"/><Relationship Id="rId11" Type="http://schemas.openxmlformats.org/officeDocument/2006/relationships/hyperlink" Target="#_Toc209757714"/><Relationship Id="rId5" Type="http://schemas.openxmlformats.org/officeDocument/2006/relationships/hyperlink" Target="#_Toc209757706"/><Relationship Id="rId10" Type="http://schemas.openxmlformats.org/officeDocument/2006/relationships/hyperlink" Target="#_Toc209757712"/><Relationship Id="rId4" Type="http://schemas.openxmlformats.org/officeDocument/2006/relationships/hyperlink" Target="#_Toc209757705"/><Relationship Id="rId9" Type="http://schemas.openxmlformats.org/officeDocument/2006/relationships/hyperlink" Target="#_Toc209757711"/><Relationship Id="rId14" Type="http://schemas.openxmlformats.org/officeDocument/2006/relationships/hyperlink" Target="#_Toc209757717"/></Relationships>
</file>

<file path=ppt/slides/_rels/slide14.xml.rels><?xml version="1.0" encoding="UTF-8" standalone="yes"?>
<Relationships xmlns="http://schemas.openxmlformats.org/package/2006/relationships"><Relationship Id="rId3" Type="http://schemas.openxmlformats.org/officeDocument/2006/relationships/tags" Target="../tags/tag158.xml"/><Relationship Id="rId7" Type="http://schemas.openxmlformats.org/officeDocument/2006/relationships/slideLayout" Target="../slideLayouts/slideLayout21.xml"/><Relationship Id="rId2" Type="http://schemas.openxmlformats.org/officeDocument/2006/relationships/tags" Target="../tags/tag157.xml"/><Relationship Id="rId1" Type="http://schemas.openxmlformats.org/officeDocument/2006/relationships/tags" Target="../tags/tag156.xml"/><Relationship Id="rId6" Type="http://schemas.openxmlformats.org/officeDocument/2006/relationships/tags" Target="../tags/tag161.xml"/><Relationship Id="rId5" Type="http://schemas.openxmlformats.org/officeDocument/2006/relationships/tags" Target="../tags/tag160.xml"/><Relationship Id="rId4" Type="http://schemas.openxmlformats.org/officeDocument/2006/relationships/tags" Target="../tags/tag159.xml"/></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tags" Target="../tags/tag164.xml"/><Relationship Id="rId7" Type="http://schemas.openxmlformats.org/officeDocument/2006/relationships/tags" Target="../tags/tag168.xml"/><Relationship Id="rId2" Type="http://schemas.openxmlformats.org/officeDocument/2006/relationships/tags" Target="../tags/tag163.xml"/><Relationship Id="rId1" Type="http://schemas.openxmlformats.org/officeDocument/2006/relationships/tags" Target="../tags/tag162.xml"/><Relationship Id="rId6" Type="http://schemas.openxmlformats.org/officeDocument/2006/relationships/tags" Target="../tags/tag167.xml"/><Relationship Id="rId5" Type="http://schemas.openxmlformats.org/officeDocument/2006/relationships/tags" Target="../tags/tag166.xml"/><Relationship Id="rId4" Type="http://schemas.openxmlformats.org/officeDocument/2006/relationships/tags" Target="../tags/tag165.xml"/></Relationships>
</file>

<file path=ppt/slides/_rels/slide16.xml.rels><?xml version="1.0" encoding="UTF-8" standalone="yes"?>
<Relationships xmlns="http://schemas.openxmlformats.org/package/2006/relationships"><Relationship Id="rId3" Type="http://schemas.openxmlformats.org/officeDocument/2006/relationships/tags" Target="../tags/tag171.xml"/><Relationship Id="rId2" Type="http://schemas.openxmlformats.org/officeDocument/2006/relationships/tags" Target="../tags/tag170.xml"/><Relationship Id="rId1" Type="http://schemas.openxmlformats.org/officeDocument/2006/relationships/tags" Target="../tags/tag169.xml"/><Relationship Id="rId5" Type="http://schemas.openxmlformats.org/officeDocument/2006/relationships/slideLayout" Target="../slideLayouts/slideLayout21.xml"/><Relationship Id="rId4" Type="http://schemas.openxmlformats.org/officeDocument/2006/relationships/tags" Target="../tags/tag17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13" Type="http://schemas.openxmlformats.org/officeDocument/2006/relationships/tags" Target="../tags/tag185.xml"/><Relationship Id="rId18" Type="http://schemas.openxmlformats.org/officeDocument/2006/relationships/tags" Target="../tags/tag190.xml"/><Relationship Id="rId26" Type="http://schemas.openxmlformats.org/officeDocument/2006/relationships/image" Target="../media/image17.png"/><Relationship Id="rId3" Type="http://schemas.openxmlformats.org/officeDocument/2006/relationships/tags" Target="../tags/tag175.xml"/><Relationship Id="rId21" Type="http://schemas.openxmlformats.org/officeDocument/2006/relationships/image" Target="../media/image131.svg"/><Relationship Id="rId34" Type="http://schemas.openxmlformats.org/officeDocument/2006/relationships/hyperlink" Target="https://baike.baidu.com/item/%E5%9B%BD%E9%99%85%E7%94%B5%E4%BF%A1%E8%81%94%E7%9B%9F" TargetMode="External"/><Relationship Id="rId7" Type="http://schemas.openxmlformats.org/officeDocument/2006/relationships/tags" Target="../tags/tag179.xml"/><Relationship Id="rId12" Type="http://schemas.openxmlformats.org/officeDocument/2006/relationships/tags" Target="../tags/tag184.xml"/><Relationship Id="rId17" Type="http://schemas.openxmlformats.org/officeDocument/2006/relationships/tags" Target="../tags/tag189.xml"/><Relationship Id="rId25" Type="http://schemas.openxmlformats.org/officeDocument/2006/relationships/image" Target="../media/image135.svg"/><Relationship Id="rId33" Type="http://schemas.openxmlformats.org/officeDocument/2006/relationships/hyperlink" Target="https://baike.baidu.com/item/%E5%9B%BD%E9%99%85%E7%94%B5%E5%B7%A5%E5%A7%94%E5%91%98%E4%BC%9A/2876390" TargetMode="External"/><Relationship Id="rId2" Type="http://schemas.openxmlformats.org/officeDocument/2006/relationships/tags" Target="../tags/tag174.xml"/><Relationship Id="rId16" Type="http://schemas.openxmlformats.org/officeDocument/2006/relationships/tags" Target="../tags/tag188.xml"/><Relationship Id="rId20" Type="http://schemas.openxmlformats.org/officeDocument/2006/relationships/image" Target="../media/image14.png"/><Relationship Id="rId29" Type="http://schemas.openxmlformats.org/officeDocument/2006/relationships/image" Target="../media/image139.svg"/><Relationship Id="rId1" Type="http://schemas.openxmlformats.org/officeDocument/2006/relationships/tags" Target="../tags/tag173.xml"/><Relationship Id="rId6" Type="http://schemas.openxmlformats.org/officeDocument/2006/relationships/tags" Target="../tags/tag178.xml"/><Relationship Id="rId11" Type="http://schemas.openxmlformats.org/officeDocument/2006/relationships/tags" Target="../tags/tag183.xml"/><Relationship Id="rId24" Type="http://schemas.openxmlformats.org/officeDocument/2006/relationships/image" Target="../media/image16.png"/><Relationship Id="rId32" Type="http://schemas.openxmlformats.org/officeDocument/2006/relationships/hyperlink" Target="https://baike.baidu.com/item/%E5%9B%BD%E9%99%85%E6%A0%87%E5%87%86%E5%8C%96%E7%BB%84%E7%BB%87/779832" TargetMode="External"/><Relationship Id="rId5" Type="http://schemas.openxmlformats.org/officeDocument/2006/relationships/tags" Target="../tags/tag177.xml"/><Relationship Id="rId15" Type="http://schemas.openxmlformats.org/officeDocument/2006/relationships/tags" Target="../tags/tag187.xml"/><Relationship Id="rId23" Type="http://schemas.openxmlformats.org/officeDocument/2006/relationships/image" Target="../media/image133.svg"/><Relationship Id="rId28" Type="http://schemas.openxmlformats.org/officeDocument/2006/relationships/image" Target="../media/image18.png"/><Relationship Id="rId10" Type="http://schemas.openxmlformats.org/officeDocument/2006/relationships/tags" Target="../tags/tag182.xml"/><Relationship Id="rId19" Type="http://schemas.openxmlformats.org/officeDocument/2006/relationships/slideLayout" Target="../slideLayouts/slideLayout21.xml"/><Relationship Id="rId31" Type="http://schemas.openxmlformats.org/officeDocument/2006/relationships/image" Target="../media/image141.svg"/><Relationship Id="rId4" Type="http://schemas.openxmlformats.org/officeDocument/2006/relationships/tags" Target="../tags/tag176.xml"/><Relationship Id="rId9" Type="http://schemas.openxmlformats.org/officeDocument/2006/relationships/tags" Target="../tags/tag181.xml"/><Relationship Id="rId14" Type="http://schemas.openxmlformats.org/officeDocument/2006/relationships/tags" Target="../tags/tag186.xml"/><Relationship Id="rId22" Type="http://schemas.openxmlformats.org/officeDocument/2006/relationships/image" Target="../media/image15.png"/><Relationship Id="rId27" Type="http://schemas.openxmlformats.org/officeDocument/2006/relationships/image" Target="../media/image137.svg"/><Relationship Id="rId30" Type="http://schemas.openxmlformats.org/officeDocument/2006/relationships/image" Target="../media/image19.png"/><Relationship Id="rId8" Type="http://schemas.openxmlformats.org/officeDocument/2006/relationships/tags" Target="../tags/tag180.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oleObject" Target="../embeddings/oleObject6.bin"/><Relationship Id="rId3" Type="http://schemas.openxmlformats.org/officeDocument/2006/relationships/tags" Target="../tags/tag192.xml"/><Relationship Id="rId7" Type="http://schemas.openxmlformats.org/officeDocument/2006/relationships/image" Target="../media/image20.wmf"/><Relationship Id="rId12" Type="http://schemas.openxmlformats.org/officeDocument/2006/relationships/image" Target="../media/image21.png"/><Relationship Id="rId2" Type="http://schemas.openxmlformats.org/officeDocument/2006/relationships/tags" Target="../tags/tag191.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oleObject" Target="../embeddings/oleObject5.bin"/><Relationship Id="rId5" Type="http://schemas.openxmlformats.org/officeDocument/2006/relationships/slideLayout" Target="../slideLayouts/slideLayout21.xml"/><Relationship Id="rId10" Type="http://schemas.openxmlformats.org/officeDocument/2006/relationships/oleObject" Target="../embeddings/oleObject4.bin"/><Relationship Id="rId4" Type="http://schemas.openxmlformats.org/officeDocument/2006/relationships/tags" Target="../tags/tag193.xml"/><Relationship Id="rId9" Type="http://schemas.openxmlformats.org/officeDocument/2006/relationships/oleObject" Target="../embeddings/oleObject3.bin"/></Relationships>
</file>

<file path=ppt/slides/_rels/slide21.xml.rels><?xml version="1.0" encoding="UTF-8" standalone="yes"?>
<Relationships xmlns="http://schemas.openxmlformats.org/package/2006/relationships"><Relationship Id="rId3" Type="http://schemas.openxmlformats.org/officeDocument/2006/relationships/tags" Target="../tags/tag196.xml"/><Relationship Id="rId2" Type="http://schemas.openxmlformats.org/officeDocument/2006/relationships/tags" Target="../tags/tag195.xml"/><Relationship Id="rId1" Type="http://schemas.openxmlformats.org/officeDocument/2006/relationships/tags" Target="../tags/tag194.xml"/><Relationship Id="rId4"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3" Type="http://schemas.openxmlformats.org/officeDocument/2006/relationships/tags" Target="../tags/tag209.xml"/><Relationship Id="rId18" Type="http://schemas.openxmlformats.org/officeDocument/2006/relationships/tags" Target="../tags/tag214.xml"/><Relationship Id="rId26" Type="http://schemas.openxmlformats.org/officeDocument/2006/relationships/tags" Target="../tags/tag222.xml"/><Relationship Id="rId39" Type="http://schemas.openxmlformats.org/officeDocument/2006/relationships/slideLayout" Target="../slideLayouts/slideLayout21.xml"/><Relationship Id="rId21" Type="http://schemas.openxmlformats.org/officeDocument/2006/relationships/tags" Target="../tags/tag217.xml"/><Relationship Id="rId34" Type="http://schemas.openxmlformats.org/officeDocument/2006/relationships/tags" Target="../tags/tag230.xml"/><Relationship Id="rId7" Type="http://schemas.openxmlformats.org/officeDocument/2006/relationships/tags" Target="../tags/tag203.xml"/><Relationship Id="rId12" Type="http://schemas.openxmlformats.org/officeDocument/2006/relationships/tags" Target="../tags/tag208.xml"/><Relationship Id="rId17" Type="http://schemas.openxmlformats.org/officeDocument/2006/relationships/tags" Target="../tags/tag213.xml"/><Relationship Id="rId25" Type="http://schemas.openxmlformats.org/officeDocument/2006/relationships/tags" Target="../tags/tag221.xml"/><Relationship Id="rId33" Type="http://schemas.openxmlformats.org/officeDocument/2006/relationships/tags" Target="../tags/tag229.xml"/><Relationship Id="rId38" Type="http://schemas.openxmlformats.org/officeDocument/2006/relationships/tags" Target="../tags/tag234.xml"/><Relationship Id="rId2" Type="http://schemas.openxmlformats.org/officeDocument/2006/relationships/tags" Target="../tags/tag198.xml"/><Relationship Id="rId16" Type="http://schemas.openxmlformats.org/officeDocument/2006/relationships/tags" Target="../tags/tag212.xml"/><Relationship Id="rId20" Type="http://schemas.openxmlformats.org/officeDocument/2006/relationships/tags" Target="../tags/tag216.xml"/><Relationship Id="rId29" Type="http://schemas.openxmlformats.org/officeDocument/2006/relationships/tags" Target="../tags/tag225.xml"/><Relationship Id="rId1" Type="http://schemas.openxmlformats.org/officeDocument/2006/relationships/tags" Target="../tags/tag197.xml"/><Relationship Id="rId6" Type="http://schemas.openxmlformats.org/officeDocument/2006/relationships/tags" Target="../tags/tag202.xml"/><Relationship Id="rId11" Type="http://schemas.openxmlformats.org/officeDocument/2006/relationships/tags" Target="../tags/tag207.xml"/><Relationship Id="rId24" Type="http://schemas.openxmlformats.org/officeDocument/2006/relationships/tags" Target="../tags/tag220.xml"/><Relationship Id="rId32" Type="http://schemas.openxmlformats.org/officeDocument/2006/relationships/tags" Target="../tags/tag228.xml"/><Relationship Id="rId37" Type="http://schemas.openxmlformats.org/officeDocument/2006/relationships/tags" Target="../tags/tag233.xml"/><Relationship Id="rId5" Type="http://schemas.openxmlformats.org/officeDocument/2006/relationships/tags" Target="../tags/tag201.xml"/><Relationship Id="rId15" Type="http://schemas.openxmlformats.org/officeDocument/2006/relationships/tags" Target="../tags/tag211.xml"/><Relationship Id="rId23" Type="http://schemas.openxmlformats.org/officeDocument/2006/relationships/tags" Target="../tags/tag219.xml"/><Relationship Id="rId28" Type="http://schemas.openxmlformats.org/officeDocument/2006/relationships/tags" Target="../tags/tag224.xml"/><Relationship Id="rId36" Type="http://schemas.openxmlformats.org/officeDocument/2006/relationships/tags" Target="../tags/tag232.xml"/><Relationship Id="rId10" Type="http://schemas.openxmlformats.org/officeDocument/2006/relationships/tags" Target="../tags/tag206.xml"/><Relationship Id="rId19" Type="http://schemas.openxmlformats.org/officeDocument/2006/relationships/tags" Target="../tags/tag215.xml"/><Relationship Id="rId31" Type="http://schemas.openxmlformats.org/officeDocument/2006/relationships/tags" Target="../tags/tag227.xml"/><Relationship Id="rId4" Type="http://schemas.openxmlformats.org/officeDocument/2006/relationships/tags" Target="../tags/tag200.xml"/><Relationship Id="rId9" Type="http://schemas.openxmlformats.org/officeDocument/2006/relationships/tags" Target="../tags/tag205.xml"/><Relationship Id="rId14" Type="http://schemas.openxmlformats.org/officeDocument/2006/relationships/tags" Target="../tags/tag210.xml"/><Relationship Id="rId22" Type="http://schemas.openxmlformats.org/officeDocument/2006/relationships/tags" Target="../tags/tag218.xml"/><Relationship Id="rId27" Type="http://schemas.openxmlformats.org/officeDocument/2006/relationships/tags" Target="../tags/tag223.xml"/><Relationship Id="rId30" Type="http://schemas.openxmlformats.org/officeDocument/2006/relationships/tags" Target="../tags/tag226.xml"/><Relationship Id="rId35" Type="http://schemas.openxmlformats.org/officeDocument/2006/relationships/tags" Target="../tags/tag231.xml"/><Relationship Id="rId8" Type="http://schemas.openxmlformats.org/officeDocument/2006/relationships/tags" Target="../tags/tag204.xml"/><Relationship Id="rId3" Type="http://schemas.openxmlformats.org/officeDocument/2006/relationships/tags" Target="../tags/tag199.xml"/></Relationships>
</file>

<file path=ppt/slides/_rels/slide23.xml.rels><?xml version="1.0" encoding="UTF-8" standalone="yes"?>
<Relationships xmlns="http://schemas.openxmlformats.org/package/2006/relationships"><Relationship Id="rId13" Type="http://schemas.openxmlformats.org/officeDocument/2006/relationships/tags" Target="../tags/tag247.xml"/><Relationship Id="rId18" Type="http://schemas.openxmlformats.org/officeDocument/2006/relationships/tags" Target="../tags/tag252.xml"/><Relationship Id="rId26" Type="http://schemas.openxmlformats.org/officeDocument/2006/relationships/tags" Target="../tags/tag260.xml"/><Relationship Id="rId39" Type="http://schemas.openxmlformats.org/officeDocument/2006/relationships/tags" Target="../tags/tag273.xml"/><Relationship Id="rId21" Type="http://schemas.openxmlformats.org/officeDocument/2006/relationships/tags" Target="../tags/tag255.xml"/><Relationship Id="rId34" Type="http://schemas.openxmlformats.org/officeDocument/2006/relationships/tags" Target="../tags/tag268.xml"/><Relationship Id="rId42" Type="http://schemas.openxmlformats.org/officeDocument/2006/relationships/tags" Target="../tags/tag276.xml"/><Relationship Id="rId47" Type="http://schemas.openxmlformats.org/officeDocument/2006/relationships/tags" Target="../tags/tag281.xml"/><Relationship Id="rId50" Type="http://schemas.openxmlformats.org/officeDocument/2006/relationships/tags" Target="../tags/tag284.xml"/><Relationship Id="rId55" Type="http://schemas.openxmlformats.org/officeDocument/2006/relationships/slideLayout" Target="../slideLayouts/slideLayout21.xml"/><Relationship Id="rId7" Type="http://schemas.openxmlformats.org/officeDocument/2006/relationships/tags" Target="../tags/tag241.xml"/><Relationship Id="rId2" Type="http://schemas.openxmlformats.org/officeDocument/2006/relationships/tags" Target="../tags/tag236.xml"/><Relationship Id="rId16" Type="http://schemas.openxmlformats.org/officeDocument/2006/relationships/tags" Target="../tags/tag250.xml"/><Relationship Id="rId29" Type="http://schemas.openxmlformats.org/officeDocument/2006/relationships/tags" Target="../tags/tag263.xml"/><Relationship Id="rId11" Type="http://schemas.openxmlformats.org/officeDocument/2006/relationships/tags" Target="../tags/tag245.xml"/><Relationship Id="rId24" Type="http://schemas.openxmlformats.org/officeDocument/2006/relationships/tags" Target="../tags/tag258.xml"/><Relationship Id="rId32" Type="http://schemas.openxmlformats.org/officeDocument/2006/relationships/tags" Target="../tags/tag266.xml"/><Relationship Id="rId37" Type="http://schemas.openxmlformats.org/officeDocument/2006/relationships/tags" Target="../tags/tag271.xml"/><Relationship Id="rId40" Type="http://schemas.openxmlformats.org/officeDocument/2006/relationships/tags" Target="../tags/tag274.xml"/><Relationship Id="rId45" Type="http://schemas.openxmlformats.org/officeDocument/2006/relationships/tags" Target="../tags/tag279.xml"/><Relationship Id="rId53" Type="http://schemas.openxmlformats.org/officeDocument/2006/relationships/tags" Target="../tags/tag287.xml"/><Relationship Id="rId5" Type="http://schemas.openxmlformats.org/officeDocument/2006/relationships/tags" Target="../tags/tag239.xml"/><Relationship Id="rId10" Type="http://schemas.openxmlformats.org/officeDocument/2006/relationships/tags" Target="../tags/tag244.xml"/><Relationship Id="rId19" Type="http://schemas.openxmlformats.org/officeDocument/2006/relationships/tags" Target="../tags/tag253.xml"/><Relationship Id="rId31" Type="http://schemas.openxmlformats.org/officeDocument/2006/relationships/tags" Target="../tags/tag265.xml"/><Relationship Id="rId44" Type="http://schemas.openxmlformats.org/officeDocument/2006/relationships/tags" Target="../tags/tag278.xml"/><Relationship Id="rId52" Type="http://schemas.openxmlformats.org/officeDocument/2006/relationships/tags" Target="../tags/tag286.xml"/><Relationship Id="rId4" Type="http://schemas.openxmlformats.org/officeDocument/2006/relationships/tags" Target="../tags/tag238.xml"/><Relationship Id="rId9" Type="http://schemas.openxmlformats.org/officeDocument/2006/relationships/tags" Target="../tags/tag243.xml"/><Relationship Id="rId14" Type="http://schemas.openxmlformats.org/officeDocument/2006/relationships/tags" Target="../tags/tag248.xml"/><Relationship Id="rId22" Type="http://schemas.openxmlformats.org/officeDocument/2006/relationships/tags" Target="../tags/tag256.xml"/><Relationship Id="rId27" Type="http://schemas.openxmlformats.org/officeDocument/2006/relationships/tags" Target="../tags/tag261.xml"/><Relationship Id="rId30" Type="http://schemas.openxmlformats.org/officeDocument/2006/relationships/tags" Target="../tags/tag264.xml"/><Relationship Id="rId35" Type="http://schemas.openxmlformats.org/officeDocument/2006/relationships/tags" Target="../tags/tag269.xml"/><Relationship Id="rId43" Type="http://schemas.openxmlformats.org/officeDocument/2006/relationships/tags" Target="../tags/tag277.xml"/><Relationship Id="rId48" Type="http://schemas.openxmlformats.org/officeDocument/2006/relationships/tags" Target="../tags/tag282.xml"/><Relationship Id="rId8" Type="http://schemas.openxmlformats.org/officeDocument/2006/relationships/tags" Target="../tags/tag242.xml"/><Relationship Id="rId51" Type="http://schemas.openxmlformats.org/officeDocument/2006/relationships/tags" Target="../tags/tag285.xml"/><Relationship Id="rId3" Type="http://schemas.openxmlformats.org/officeDocument/2006/relationships/tags" Target="../tags/tag237.xml"/><Relationship Id="rId12" Type="http://schemas.openxmlformats.org/officeDocument/2006/relationships/tags" Target="../tags/tag246.xml"/><Relationship Id="rId17" Type="http://schemas.openxmlformats.org/officeDocument/2006/relationships/tags" Target="../tags/tag251.xml"/><Relationship Id="rId25" Type="http://schemas.openxmlformats.org/officeDocument/2006/relationships/tags" Target="../tags/tag259.xml"/><Relationship Id="rId33" Type="http://schemas.openxmlformats.org/officeDocument/2006/relationships/tags" Target="../tags/tag267.xml"/><Relationship Id="rId38" Type="http://schemas.openxmlformats.org/officeDocument/2006/relationships/tags" Target="../tags/tag272.xml"/><Relationship Id="rId46" Type="http://schemas.openxmlformats.org/officeDocument/2006/relationships/tags" Target="../tags/tag280.xml"/><Relationship Id="rId20" Type="http://schemas.openxmlformats.org/officeDocument/2006/relationships/tags" Target="../tags/tag254.xml"/><Relationship Id="rId41" Type="http://schemas.openxmlformats.org/officeDocument/2006/relationships/tags" Target="../tags/tag275.xml"/><Relationship Id="rId54" Type="http://schemas.openxmlformats.org/officeDocument/2006/relationships/tags" Target="../tags/tag288.xml"/><Relationship Id="rId1" Type="http://schemas.openxmlformats.org/officeDocument/2006/relationships/tags" Target="../tags/tag235.xml"/><Relationship Id="rId6" Type="http://schemas.openxmlformats.org/officeDocument/2006/relationships/tags" Target="../tags/tag240.xml"/><Relationship Id="rId15" Type="http://schemas.openxmlformats.org/officeDocument/2006/relationships/tags" Target="../tags/tag249.xml"/><Relationship Id="rId23" Type="http://schemas.openxmlformats.org/officeDocument/2006/relationships/tags" Target="../tags/tag257.xml"/><Relationship Id="rId28" Type="http://schemas.openxmlformats.org/officeDocument/2006/relationships/tags" Target="../tags/tag262.xml"/><Relationship Id="rId36" Type="http://schemas.openxmlformats.org/officeDocument/2006/relationships/tags" Target="../tags/tag270.xml"/><Relationship Id="rId49" Type="http://schemas.openxmlformats.org/officeDocument/2006/relationships/tags" Target="../tags/tag283.xml"/></Relationships>
</file>

<file path=ppt/slides/_rels/slide24.xml.rels><?xml version="1.0" encoding="UTF-8" standalone="yes"?>
<Relationships xmlns="http://schemas.openxmlformats.org/package/2006/relationships"><Relationship Id="rId13" Type="http://schemas.openxmlformats.org/officeDocument/2006/relationships/tags" Target="../tags/tag301.xml"/><Relationship Id="rId18" Type="http://schemas.openxmlformats.org/officeDocument/2006/relationships/tags" Target="../tags/tag306.xml"/><Relationship Id="rId26" Type="http://schemas.openxmlformats.org/officeDocument/2006/relationships/tags" Target="../tags/tag314.xml"/><Relationship Id="rId39" Type="http://schemas.openxmlformats.org/officeDocument/2006/relationships/tags" Target="../tags/tag327.xml"/><Relationship Id="rId21" Type="http://schemas.openxmlformats.org/officeDocument/2006/relationships/tags" Target="../tags/tag309.xml"/><Relationship Id="rId34" Type="http://schemas.openxmlformats.org/officeDocument/2006/relationships/tags" Target="../tags/tag322.xml"/><Relationship Id="rId42" Type="http://schemas.openxmlformats.org/officeDocument/2006/relationships/tags" Target="../tags/tag330.xml"/><Relationship Id="rId47" Type="http://schemas.openxmlformats.org/officeDocument/2006/relationships/tags" Target="../tags/tag335.xml"/><Relationship Id="rId50" Type="http://schemas.openxmlformats.org/officeDocument/2006/relationships/tags" Target="../tags/tag338.xml"/><Relationship Id="rId55" Type="http://schemas.openxmlformats.org/officeDocument/2006/relationships/tags" Target="../tags/tag343.xml"/><Relationship Id="rId7" Type="http://schemas.openxmlformats.org/officeDocument/2006/relationships/tags" Target="../tags/tag295.xml"/><Relationship Id="rId2" Type="http://schemas.openxmlformats.org/officeDocument/2006/relationships/tags" Target="../tags/tag290.xml"/><Relationship Id="rId16" Type="http://schemas.openxmlformats.org/officeDocument/2006/relationships/tags" Target="../tags/tag304.xml"/><Relationship Id="rId29" Type="http://schemas.openxmlformats.org/officeDocument/2006/relationships/tags" Target="../tags/tag317.xml"/><Relationship Id="rId11" Type="http://schemas.openxmlformats.org/officeDocument/2006/relationships/tags" Target="../tags/tag299.xml"/><Relationship Id="rId24" Type="http://schemas.openxmlformats.org/officeDocument/2006/relationships/tags" Target="../tags/tag312.xml"/><Relationship Id="rId32" Type="http://schemas.openxmlformats.org/officeDocument/2006/relationships/tags" Target="../tags/tag320.xml"/><Relationship Id="rId37" Type="http://schemas.openxmlformats.org/officeDocument/2006/relationships/tags" Target="../tags/tag325.xml"/><Relationship Id="rId40" Type="http://schemas.openxmlformats.org/officeDocument/2006/relationships/tags" Target="../tags/tag328.xml"/><Relationship Id="rId45" Type="http://schemas.openxmlformats.org/officeDocument/2006/relationships/tags" Target="../tags/tag333.xml"/><Relationship Id="rId53" Type="http://schemas.openxmlformats.org/officeDocument/2006/relationships/tags" Target="../tags/tag341.xml"/><Relationship Id="rId58" Type="http://schemas.openxmlformats.org/officeDocument/2006/relationships/slideLayout" Target="../slideLayouts/slideLayout21.xml"/><Relationship Id="rId5" Type="http://schemas.openxmlformats.org/officeDocument/2006/relationships/tags" Target="../tags/tag293.xml"/><Relationship Id="rId19" Type="http://schemas.openxmlformats.org/officeDocument/2006/relationships/tags" Target="../tags/tag307.xml"/><Relationship Id="rId4" Type="http://schemas.openxmlformats.org/officeDocument/2006/relationships/tags" Target="../tags/tag292.xml"/><Relationship Id="rId9" Type="http://schemas.openxmlformats.org/officeDocument/2006/relationships/tags" Target="../tags/tag297.xml"/><Relationship Id="rId14" Type="http://schemas.openxmlformats.org/officeDocument/2006/relationships/tags" Target="../tags/tag302.xml"/><Relationship Id="rId22" Type="http://schemas.openxmlformats.org/officeDocument/2006/relationships/tags" Target="../tags/tag310.xml"/><Relationship Id="rId27" Type="http://schemas.openxmlformats.org/officeDocument/2006/relationships/tags" Target="../tags/tag315.xml"/><Relationship Id="rId30" Type="http://schemas.openxmlformats.org/officeDocument/2006/relationships/tags" Target="../tags/tag318.xml"/><Relationship Id="rId35" Type="http://schemas.openxmlformats.org/officeDocument/2006/relationships/tags" Target="../tags/tag323.xml"/><Relationship Id="rId43" Type="http://schemas.openxmlformats.org/officeDocument/2006/relationships/tags" Target="../tags/tag331.xml"/><Relationship Id="rId48" Type="http://schemas.openxmlformats.org/officeDocument/2006/relationships/tags" Target="../tags/tag336.xml"/><Relationship Id="rId56" Type="http://schemas.openxmlformats.org/officeDocument/2006/relationships/tags" Target="../tags/tag344.xml"/><Relationship Id="rId8" Type="http://schemas.openxmlformats.org/officeDocument/2006/relationships/tags" Target="../tags/tag296.xml"/><Relationship Id="rId51" Type="http://schemas.openxmlformats.org/officeDocument/2006/relationships/tags" Target="../tags/tag339.xml"/><Relationship Id="rId3" Type="http://schemas.openxmlformats.org/officeDocument/2006/relationships/tags" Target="../tags/tag291.xml"/><Relationship Id="rId12" Type="http://schemas.openxmlformats.org/officeDocument/2006/relationships/tags" Target="../tags/tag300.xml"/><Relationship Id="rId17" Type="http://schemas.openxmlformats.org/officeDocument/2006/relationships/tags" Target="../tags/tag305.xml"/><Relationship Id="rId25" Type="http://schemas.openxmlformats.org/officeDocument/2006/relationships/tags" Target="../tags/tag313.xml"/><Relationship Id="rId33" Type="http://schemas.openxmlformats.org/officeDocument/2006/relationships/tags" Target="../tags/tag321.xml"/><Relationship Id="rId38" Type="http://schemas.openxmlformats.org/officeDocument/2006/relationships/tags" Target="../tags/tag326.xml"/><Relationship Id="rId46" Type="http://schemas.openxmlformats.org/officeDocument/2006/relationships/tags" Target="../tags/tag334.xml"/><Relationship Id="rId20" Type="http://schemas.openxmlformats.org/officeDocument/2006/relationships/tags" Target="../tags/tag308.xml"/><Relationship Id="rId41" Type="http://schemas.openxmlformats.org/officeDocument/2006/relationships/tags" Target="../tags/tag329.xml"/><Relationship Id="rId54" Type="http://schemas.openxmlformats.org/officeDocument/2006/relationships/tags" Target="../tags/tag342.xml"/><Relationship Id="rId1" Type="http://schemas.openxmlformats.org/officeDocument/2006/relationships/tags" Target="../tags/tag289.xml"/><Relationship Id="rId6" Type="http://schemas.openxmlformats.org/officeDocument/2006/relationships/tags" Target="../tags/tag294.xml"/><Relationship Id="rId15" Type="http://schemas.openxmlformats.org/officeDocument/2006/relationships/tags" Target="../tags/tag303.xml"/><Relationship Id="rId23" Type="http://schemas.openxmlformats.org/officeDocument/2006/relationships/tags" Target="../tags/tag311.xml"/><Relationship Id="rId28" Type="http://schemas.openxmlformats.org/officeDocument/2006/relationships/tags" Target="../tags/tag316.xml"/><Relationship Id="rId36" Type="http://schemas.openxmlformats.org/officeDocument/2006/relationships/tags" Target="../tags/tag324.xml"/><Relationship Id="rId49" Type="http://schemas.openxmlformats.org/officeDocument/2006/relationships/tags" Target="../tags/tag337.xml"/><Relationship Id="rId57" Type="http://schemas.openxmlformats.org/officeDocument/2006/relationships/tags" Target="../tags/tag345.xml"/><Relationship Id="rId10" Type="http://schemas.openxmlformats.org/officeDocument/2006/relationships/tags" Target="../tags/tag298.xml"/><Relationship Id="rId31" Type="http://schemas.openxmlformats.org/officeDocument/2006/relationships/tags" Target="../tags/tag319.xml"/><Relationship Id="rId44" Type="http://schemas.openxmlformats.org/officeDocument/2006/relationships/tags" Target="../tags/tag332.xml"/><Relationship Id="rId52" Type="http://schemas.openxmlformats.org/officeDocument/2006/relationships/tags" Target="../tags/tag340.xml"/></Relationships>
</file>

<file path=ppt/slides/_rels/slide25.xml.rels><?xml version="1.0" encoding="UTF-8" standalone="yes"?>
<Relationships xmlns="http://schemas.openxmlformats.org/package/2006/relationships"><Relationship Id="rId3" Type="http://schemas.openxmlformats.org/officeDocument/2006/relationships/tags" Target="../tags/tag348.xml"/><Relationship Id="rId2" Type="http://schemas.openxmlformats.org/officeDocument/2006/relationships/tags" Target="../tags/tag347.xml"/><Relationship Id="rId1" Type="http://schemas.openxmlformats.org/officeDocument/2006/relationships/tags" Target="../tags/tag346.xml"/><Relationship Id="rId6" Type="http://schemas.openxmlformats.org/officeDocument/2006/relationships/slideLayout" Target="../slideLayouts/slideLayout21.xml"/><Relationship Id="rId5" Type="http://schemas.openxmlformats.org/officeDocument/2006/relationships/tags" Target="../tags/tag350.xml"/><Relationship Id="rId4" Type="http://schemas.openxmlformats.org/officeDocument/2006/relationships/tags" Target="../tags/tag349.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8" Type="http://schemas.openxmlformats.org/officeDocument/2006/relationships/tags" Target="../tags/tag358.xml"/><Relationship Id="rId13" Type="http://schemas.openxmlformats.org/officeDocument/2006/relationships/tags" Target="../tags/tag363.xml"/><Relationship Id="rId18" Type="http://schemas.openxmlformats.org/officeDocument/2006/relationships/slideLayout" Target="../slideLayouts/slideLayout21.xml"/><Relationship Id="rId3" Type="http://schemas.openxmlformats.org/officeDocument/2006/relationships/tags" Target="../tags/tag353.xml"/><Relationship Id="rId7" Type="http://schemas.openxmlformats.org/officeDocument/2006/relationships/tags" Target="../tags/tag357.xml"/><Relationship Id="rId12" Type="http://schemas.openxmlformats.org/officeDocument/2006/relationships/tags" Target="../tags/tag362.xml"/><Relationship Id="rId17" Type="http://schemas.openxmlformats.org/officeDocument/2006/relationships/tags" Target="../tags/tag367.xml"/><Relationship Id="rId2" Type="http://schemas.openxmlformats.org/officeDocument/2006/relationships/tags" Target="../tags/tag352.xml"/><Relationship Id="rId16" Type="http://schemas.openxmlformats.org/officeDocument/2006/relationships/tags" Target="../tags/tag366.xml"/><Relationship Id="rId1" Type="http://schemas.openxmlformats.org/officeDocument/2006/relationships/tags" Target="../tags/tag351.xml"/><Relationship Id="rId6" Type="http://schemas.openxmlformats.org/officeDocument/2006/relationships/tags" Target="../tags/tag356.xml"/><Relationship Id="rId11" Type="http://schemas.openxmlformats.org/officeDocument/2006/relationships/tags" Target="../tags/tag361.xml"/><Relationship Id="rId5" Type="http://schemas.openxmlformats.org/officeDocument/2006/relationships/tags" Target="../tags/tag355.xml"/><Relationship Id="rId15" Type="http://schemas.openxmlformats.org/officeDocument/2006/relationships/tags" Target="../tags/tag365.xml"/><Relationship Id="rId10" Type="http://schemas.openxmlformats.org/officeDocument/2006/relationships/tags" Target="../tags/tag360.xml"/><Relationship Id="rId4" Type="http://schemas.openxmlformats.org/officeDocument/2006/relationships/tags" Target="../tags/tag354.xml"/><Relationship Id="rId9" Type="http://schemas.openxmlformats.org/officeDocument/2006/relationships/tags" Target="../tags/tag359.xml"/><Relationship Id="rId14" Type="http://schemas.openxmlformats.org/officeDocument/2006/relationships/tags" Target="../tags/tag36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8" Type="http://schemas.openxmlformats.org/officeDocument/2006/relationships/tags" Target="../tags/tag375.xml"/><Relationship Id="rId13" Type="http://schemas.openxmlformats.org/officeDocument/2006/relationships/tags" Target="../tags/tag380.xml"/><Relationship Id="rId18" Type="http://schemas.openxmlformats.org/officeDocument/2006/relationships/tags" Target="../tags/tag385.xml"/><Relationship Id="rId3" Type="http://schemas.openxmlformats.org/officeDocument/2006/relationships/tags" Target="../tags/tag370.xml"/><Relationship Id="rId21" Type="http://schemas.openxmlformats.org/officeDocument/2006/relationships/tags" Target="../tags/tag388.xml"/><Relationship Id="rId7" Type="http://schemas.openxmlformats.org/officeDocument/2006/relationships/tags" Target="../tags/tag374.xml"/><Relationship Id="rId12" Type="http://schemas.openxmlformats.org/officeDocument/2006/relationships/tags" Target="../tags/tag379.xml"/><Relationship Id="rId17" Type="http://schemas.openxmlformats.org/officeDocument/2006/relationships/tags" Target="../tags/tag384.xml"/><Relationship Id="rId25" Type="http://schemas.openxmlformats.org/officeDocument/2006/relationships/slideLayout" Target="../slideLayouts/slideLayout21.xml"/><Relationship Id="rId2" Type="http://schemas.openxmlformats.org/officeDocument/2006/relationships/tags" Target="../tags/tag369.xml"/><Relationship Id="rId16" Type="http://schemas.openxmlformats.org/officeDocument/2006/relationships/tags" Target="../tags/tag383.xml"/><Relationship Id="rId20" Type="http://schemas.openxmlformats.org/officeDocument/2006/relationships/tags" Target="../tags/tag387.xml"/><Relationship Id="rId1" Type="http://schemas.openxmlformats.org/officeDocument/2006/relationships/tags" Target="../tags/tag368.xml"/><Relationship Id="rId6" Type="http://schemas.openxmlformats.org/officeDocument/2006/relationships/tags" Target="../tags/tag373.xml"/><Relationship Id="rId11" Type="http://schemas.openxmlformats.org/officeDocument/2006/relationships/tags" Target="../tags/tag378.xml"/><Relationship Id="rId24" Type="http://schemas.openxmlformats.org/officeDocument/2006/relationships/tags" Target="../tags/tag391.xml"/><Relationship Id="rId5" Type="http://schemas.openxmlformats.org/officeDocument/2006/relationships/tags" Target="../tags/tag372.xml"/><Relationship Id="rId15" Type="http://schemas.openxmlformats.org/officeDocument/2006/relationships/tags" Target="../tags/tag382.xml"/><Relationship Id="rId23" Type="http://schemas.openxmlformats.org/officeDocument/2006/relationships/tags" Target="../tags/tag390.xml"/><Relationship Id="rId10" Type="http://schemas.openxmlformats.org/officeDocument/2006/relationships/tags" Target="../tags/tag377.xml"/><Relationship Id="rId19" Type="http://schemas.openxmlformats.org/officeDocument/2006/relationships/tags" Target="../tags/tag386.xml"/><Relationship Id="rId4" Type="http://schemas.openxmlformats.org/officeDocument/2006/relationships/tags" Target="../tags/tag371.xml"/><Relationship Id="rId9" Type="http://schemas.openxmlformats.org/officeDocument/2006/relationships/tags" Target="../tags/tag376.xml"/><Relationship Id="rId14" Type="http://schemas.openxmlformats.org/officeDocument/2006/relationships/tags" Target="../tags/tag381.xml"/><Relationship Id="rId22" Type="http://schemas.openxmlformats.org/officeDocument/2006/relationships/tags" Target="../tags/tag389.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1.xml"/><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image" Target="../media/image27.emf"/><Relationship Id="rId7" Type="http://schemas.openxmlformats.org/officeDocument/2006/relationships/image" Target="../media/image31.emf"/><Relationship Id="rId2" Type="http://schemas.openxmlformats.org/officeDocument/2006/relationships/slideLayout" Target="../slideLayouts/slideLayout21.xml"/><Relationship Id="rId1" Type="http://schemas.openxmlformats.org/officeDocument/2006/relationships/tags" Target="../tags/tag392.xml"/><Relationship Id="rId6" Type="http://schemas.openxmlformats.org/officeDocument/2006/relationships/image" Target="../media/image30.emf"/><Relationship Id="rId5" Type="http://schemas.openxmlformats.org/officeDocument/2006/relationships/image" Target="../media/image29.emf"/><Relationship Id="rId10" Type="http://schemas.openxmlformats.org/officeDocument/2006/relationships/image" Target="../media/image34.emf"/><Relationship Id="rId4" Type="http://schemas.openxmlformats.org/officeDocument/2006/relationships/image" Target="../media/image28.emf"/><Relationship Id="rId9" Type="http://schemas.openxmlformats.org/officeDocument/2006/relationships/image" Target="../media/image33.emf"/></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slideLayout" Target="../slideLayouts/slideLayout12.xml"/><Relationship Id="rId3" Type="http://schemas.openxmlformats.org/officeDocument/2006/relationships/tags" Target="../tags/tag4.xml"/><Relationship Id="rId21" Type="http://schemas.openxmlformats.org/officeDocument/2006/relationships/tags" Target="../tags/tag2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tags" Target="../tags/tag26.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29" Type="http://schemas.openxmlformats.org/officeDocument/2006/relationships/image" Target="../media/image11.pn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tags" Target="../tags/tag25.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tags" Target="../tags/tag24.xml"/><Relationship Id="rId28" Type="http://schemas.openxmlformats.org/officeDocument/2006/relationships/image" Target="../media/image119.svg"/><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 Id="rId27" Type="http://schemas.openxmlformats.org/officeDocument/2006/relationships/image" Target="../media/image10.png"/><Relationship Id="rId30"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slideLayout" Target="../slideLayouts/slideLayout12.xml"/><Relationship Id="rId5" Type="http://schemas.openxmlformats.org/officeDocument/2006/relationships/tags" Target="../tags/tag31.xml"/><Relationship Id="rId4" Type="http://schemas.openxmlformats.org/officeDocument/2006/relationships/tags" Target="../tags/tag3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8" Type="http://schemas.openxmlformats.org/officeDocument/2006/relationships/image" Target="../media/image54.tiff"/><Relationship Id="rId3" Type="http://schemas.openxmlformats.org/officeDocument/2006/relationships/image" Target="../media/image49.png"/><Relationship Id="rId7" Type="http://schemas.openxmlformats.org/officeDocument/2006/relationships/image" Target="../media/image53.jpe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tiff"/><Relationship Id="rId5" Type="http://schemas.openxmlformats.org/officeDocument/2006/relationships/image" Target="../media/image51.jpeg"/><Relationship Id="rId4" Type="http://schemas.openxmlformats.org/officeDocument/2006/relationships/image" Target="../media/image50.png"/><Relationship Id="rId9" Type="http://schemas.openxmlformats.org/officeDocument/2006/relationships/image" Target="../media/image55.png"/></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microsoft.com/office/2007/relationships/hdphoto" Target="../media/hdphoto1.wdp"/></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61.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emf"/><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microsoft.com/office/2007/relationships/hdphoto" Target="../media/hdphoto1.wdp"/></Relationships>
</file>

<file path=ppt/slides/_rels/slide6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tags" Target="../tags/tag395.xml"/><Relationship Id="rId7" Type="http://schemas.openxmlformats.org/officeDocument/2006/relationships/notesSlide" Target="../notesSlides/notesSlide11.xml"/><Relationship Id="rId2" Type="http://schemas.openxmlformats.org/officeDocument/2006/relationships/tags" Target="../tags/tag394.xml"/><Relationship Id="rId1" Type="http://schemas.openxmlformats.org/officeDocument/2006/relationships/tags" Target="../tags/tag393.xml"/><Relationship Id="rId6" Type="http://schemas.openxmlformats.org/officeDocument/2006/relationships/slideLayout" Target="../slideLayouts/slideLayout7.xml"/><Relationship Id="rId5" Type="http://schemas.openxmlformats.org/officeDocument/2006/relationships/tags" Target="../tags/tag397.xml"/><Relationship Id="rId4" Type="http://schemas.openxmlformats.org/officeDocument/2006/relationships/tags" Target="../tags/tag396.xml"/></Relationships>
</file>

<file path=ppt/slides/_rels/slide6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7.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tags" Target="../tags/tag44.xml"/><Relationship Id="rId18" Type="http://schemas.openxmlformats.org/officeDocument/2006/relationships/tags" Target="../tags/tag49.xml"/><Relationship Id="rId3" Type="http://schemas.openxmlformats.org/officeDocument/2006/relationships/tags" Target="../tags/tag34.xml"/><Relationship Id="rId21" Type="http://schemas.openxmlformats.org/officeDocument/2006/relationships/tags" Target="../tags/tag52.xml"/><Relationship Id="rId7" Type="http://schemas.openxmlformats.org/officeDocument/2006/relationships/tags" Target="../tags/tag38.xml"/><Relationship Id="rId12" Type="http://schemas.openxmlformats.org/officeDocument/2006/relationships/tags" Target="../tags/tag43.xml"/><Relationship Id="rId17" Type="http://schemas.openxmlformats.org/officeDocument/2006/relationships/tags" Target="../tags/tag48.xml"/><Relationship Id="rId2" Type="http://schemas.openxmlformats.org/officeDocument/2006/relationships/tags" Target="../tags/tag33.xml"/><Relationship Id="rId16" Type="http://schemas.openxmlformats.org/officeDocument/2006/relationships/tags" Target="../tags/tag47.xml"/><Relationship Id="rId20" Type="http://schemas.openxmlformats.org/officeDocument/2006/relationships/tags" Target="../tags/tag51.xml"/><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tags" Target="../tags/tag42.xml"/><Relationship Id="rId5" Type="http://schemas.openxmlformats.org/officeDocument/2006/relationships/tags" Target="../tags/tag36.xml"/><Relationship Id="rId15" Type="http://schemas.openxmlformats.org/officeDocument/2006/relationships/tags" Target="../tags/tag46.xml"/><Relationship Id="rId10" Type="http://schemas.openxmlformats.org/officeDocument/2006/relationships/tags" Target="../tags/tag41.xml"/><Relationship Id="rId19" Type="http://schemas.openxmlformats.org/officeDocument/2006/relationships/tags" Target="../tags/tag50.xml"/><Relationship Id="rId4" Type="http://schemas.openxmlformats.org/officeDocument/2006/relationships/tags" Target="../tags/tag35.xml"/><Relationship Id="rId9" Type="http://schemas.openxmlformats.org/officeDocument/2006/relationships/tags" Target="../tags/tag40.xml"/><Relationship Id="rId14" Type="http://schemas.openxmlformats.org/officeDocument/2006/relationships/tags" Target="../tags/tag45.xml"/><Relationship Id="rId22"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81.png"/></Relationships>
</file>

<file path=ppt/slides/_rels/slide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6" Type="http://schemas.openxmlformats.org/officeDocument/2006/relationships/tags" Target="../tags/tag78.xml"/><Relationship Id="rId21" Type="http://schemas.openxmlformats.org/officeDocument/2006/relationships/tags" Target="../tags/tag73.xml"/><Relationship Id="rId42" Type="http://schemas.openxmlformats.org/officeDocument/2006/relationships/tags" Target="../tags/tag94.xml"/><Relationship Id="rId47" Type="http://schemas.openxmlformats.org/officeDocument/2006/relationships/tags" Target="../tags/tag99.xml"/><Relationship Id="rId63" Type="http://schemas.openxmlformats.org/officeDocument/2006/relationships/tags" Target="../tags/tag115.xml"/><Relationship Id="rId68" Type="http://schemas.openxmlformats.org/officeDocument/2006/relationships/tags" Target="../tags/tag120.xml"/><Relationship Id="rId84" Type="http://schemas.openxmlformats.org/officeDocument/2006/relationships/tags" Target="../tags/tag136.xml"/><Relationship Id="rId89" Type="http://schemas.openxmlformats.org/officeDocument/2006/relationships/tags" Target="../tags/tag141.xml"/><Relationship Id="rId16" Type="http://schemas.openxmlformats.org/officeDocument/2006/relationships/tags" Target="../tags/tag68.xml"/><Relationship Id="rId11" Type="http://schemas.openxmlformats.org/officeDocument/2006/relationships/tags" Target="../tags/tag63.xml"/><Relationship Id="rId32" Type="http://schemas.openxmlformats.org/officeDocument/2006/relationships/tags" Target="../tags/tag84.xml"/><Relationship Id="rId37" Type="http://schemas.openxmlformats.org/officeDocument/2006/relationships/tags" Target="../tags/tag89.xml"/><Relationship Id="rId53" Type="http://schemas.openxmlformats.org/officeDocument/2006/relationships/tags" Target="../tags/tag105.xml"/><Relationship Id="rId58" Type="http://schemas.openxmlformats.org/officeDocument/2006/relationships/tags" Target="../tags/tag110.xml"/><Relationship Id="rId74" Type="http://schemas.openxmlformats.org/officeDocument/2006/relationships/tags" Target="../tags/tag126.xml"/><Relationship Id="rId79" Type="http://schemas.openxmlformats.org/officeDocument/2006/relationships/tags" Target="../tags/tag131.xml"/><Relationship Id="rId102" Type="http://schemas.openxmlformats.org/officeDocument/2006/relationships/slideLayout" Target="../slideLayouts/slideLayout15.xml"/><Relationship Id="rId5" Type="http://schemas.openxmlformats.org/officeDocument/2006/relationships/tags" Target="../tags/tag57.xml"/><Relationship Id="rId90" Type="http://schemas.openxmlformats.org/officeDocument/2006/relationships/tags" Target="../tags/tag142.xml"/><Relationship Id="rId95" Type="http://schemas.openxmlformats.org/officeDocument/2006/relationships/tags" Target="../tags/tag147.xml"/><Relationship Id="rId22" Type="http://schemas.openxmlformats.org/officeDocument/2006/relationships/tags" Target="../tags/tag74.xml"/><Relationship Id="rId27" Type="http://schemas.openxmlformats.org/officeDocument/2006/relationships/tags" Target="../tags/tag79.xml"/><Relationship Id="rId43" Type="http://schemas.openxmlformats.org/officeDocument/2006/relationships/tags" Target="../tags/tag95.xml"/><Relationship Id="rId48" Type="http://schemas.openxmlformats.org/officeDocument/2006/relationships/tags" Target="../tags/tag100.xml"/><Relationship Id="rId64" Type="http://schemas.openxmlformats.org/officeDocument/2006/relationships/tags" Target="../tags/tag116.xml"/><Relationship Id="rId69" Type="http://schemas.openxmlformats.org/officeDocument/2006/relationships/tags" Target="../tags/tag121.xml"/><Relationship Id="rId80" Type="http://schemas.openxmlformats.org/officeDocument/2006/relationships/tags" Target="../tags/tag132.xml"/><Relationship Id="rId85" Type="http://schemas.openxmlformats.org/officeDocument/2006/relationships/tags" Target="../tags/tag137.xml"/><Relationship Id="rId12" Type="http://schemas.openxmlformats.org/officeDocument/2006/relationships/tags" Target="../tags/tag64.xml"/><Relationship Id="rId17" Type="http://schemas.openxmlformats.org/officeDocument/2006/relationships/tags" Target="../tags/tag69.xml"/><Relationship Id="rId25" Type="http://schemas.openxmlformats.org/officeDocument/2006/relationships/tags" Target="../tags/tag77.xml"/><Relationship Id="rId33" Type="http://schemas.openxmlformats.org/officeDocument/2006/relationships/tags" Target="../tags/tag85.xml"/><Relationship Id="rId38" Type="http://schemas.openxmlformats.org/officeDocument/2006/relationships/tags" Target="../tags/tag90.xml"/><Relationship Id="rId46" Type="http://schemas.openxmlformats.org/officeDocument/2006/relationships/tags" Target="../tags/tag98.xml"/><Relationship Id="rId59" Type="http://schemas.openxmlformats.org/officeDocument/2006/relationships/tags" Target="../tags/tag111.xml"/><Relationship Id="rId67" Type="http://schemas.openxmlformats.org/officeDocument/2006/relationships/tags" Target="../tags/tag119.xml"/><Relationship Id="rId20" Type="http://schemas.openxmlformats.org/officeDocument/2006/relationships/tags" Target="../tags/tag72.xml"/><Relationship Id="rId41" Type="http://schemas.openxmlformats.org/officeDocument/2006/relationships/tags" Target="../tags/tag93.xml"/><Relationship Id="rId54" Type="http://schemas.openxmlformats.org/officeDocument/2006/relationships/tags" Target="../tags/tag106.xml"/><Relationship Id="rId62" Type="http://schemas.openxmlformats.org/officeDocument/2006/relationships/tags" Target="../tags/tag114.xml"/><Relationship Id="rId70" Type="http://schemas.openxmlformats.org/officeDocument/2006/relationships/tags" Target="../tags/tag122.xml"/><Relationship Id="rId75" Type="http://schemas.openxmlformats.org/officeDocument/2006/relationships/tags" Target="../tags/tag127.xml"/><Relationship Id="rId83" Type="http://schemas.openxmlformats.org/officeDocument/2006/relationships/tags" Target="../tags/tag135.xml"/><Relationship Id="rId88" Type="http://schemas.openxmlformats.org/officeDocument/2006/relationships/tags" Target="../tags/tag140.xml"/><Relationship Id="rId91" Type="http://schemas.openxmlformats.org/officeDocument/2006/relationships/tags" Target="../tags/tag143.xml"/><Relationship Id="rId96" Type="http://schemas.openxmlformats.org/officeDocument/2006/relationships/tags" Target="../tags/tag148.xml"/><Relationship Id="rId1" Type="http://schemas.openxmlformats.org/officeDocument/2006/relationships/tags" Target="../tags/tag53.xml"/><Relationship Id="rId6" Type="http://schemas.openxmlformats.org/officeDocument/2006/relationships/tags" Target="../tags/tag58.xml"/><Relationship Id="rId15" Type="http://schemas.openxmlformats.org/officeDocument/2006/relationships/tags" Target="../tags/tag67.xml"/><Relationship Id="rId23" Type="http://schemas.openxmlformats.org/officeDocument/2006/relationships/tags" Target="../tags/tag75.xml"/><Relationship Id="rId28" Type="http://schemas.openxmlformats.org/officeDocument/2006/relationships/tags" Target="../tags/tag80.xml"/><Relationship Id="rId36" Type="http://schemas.openxmlformats.org/officeDocument/2006/relationships/tags" Target="../tags/tag88.xml"/><Relationship Id="rId49" Type="http://schemas.openxmlformats.org/officeDocument/2006/relationships/tags" Target="../tags/tag101.xml"/><Relationship Id="rId57" Type="http://schemas.openxmlformats.org/officeDocument/2006/relationships/tags" Target="../tags/tag109.xml"/><Relationship Id="rId10" Type="http://schemas.openxmlformats.org/officeDocument/2006/relationships/tags" Target="../tags/tag62.xml"/><Relationship Id="rId31" Type="http://schemas.openxmlformats.org/officeDocument/2006/relationships/tags" Target="../tags/tag83.xml"/><Relationship Id="rId44" Type="http://schemas.openxmlformats.org/officeDocument/2006/relationships/tags" Target="../tags/tag96.xml"/><Relationship Id="rId52" Type="http://schemas.openxmlformats.org/officeDocument/2006/relationships/tags" Target="../tags/tag104.xml"/><Relationship Id="rId60" Type="http://schemas.openxmlformats.org/officeDocument/2006/relationships/tags" Target="../tags/tag112.xml"/><Relationship Id="rId65" Type="http://schemas.openxmlformats.org/officeDocument/2006/relationships/tags" Target="../tags/tag117.xml"/><Relationship Id="rId73" Type="http://schemas.openxmlformats.org/officeDocument/2006/relationships/tags" Target="../tags/tag125.xml"/><Relationship Id="rId78" Type="http://schemas.openxmlformats.org/officeDocument/2006/relationships/tags" Target="../tags/tag130.xml"/><Relationship Id="rId81" Type="http://schemas.openxmlformats.org/officeDocument/2006/relationships/tags" Target="../tags/tag133.xml"/><Relationship Id="rId86" Type="http://schemas.openxmlformats.org/officeDocument/2006/relationships/tags" Target="../tags/tag138.xml"/><Relationship Id="rId94" Type="http://schemas.openxmlformats.org/officeDocument/2006/relationships/tags" Target="../tags/tag146.xml"/><Relationship Id="rId99" Type="http://schemas.openxmlformats.org/officeDocument/2006/relationships/tags" Target="../tags/tag151.xml"/><Relationship Id="rId101" Type="http://schemas.openxmlformats.org/officeDocument/2006/relationships/tags" Target="../tags/tag153.xml"/><Relationship Id="rId4" Type="http://schemas.openxmlformats.org/officeDocument/2006/relationships/tags" Target="../tags/tag56.xml"/><Relationship Id="rId9" Type="http://schemas.openxmlformats.org/officeDocument/2006/relationships/tags" Target="../tags/tag61.xml"/><Relationship Id="rId13" Type="http://schemas.openxmlformats.org/officeDocument/2006/relationships/tags" Target="../tags/tag65.xml"/><Relationship Id="rId18" Type="http://schemas.openxmlformats.org/officeDocument/2006/relationships/tags" Target="../tags/tag70.xml"/><Relationship Id="rId39" Type="http://schemas.openxmlformats.org/officeDocument/2006/relationships/tags" Target="../tags/tag91.xml"/><Relationship Id="rId34" Type="http://schemas.openxmlformats.org/officeDocument/2006/relationships/tags" Target="../tags/tag86.xml"/><Relationship Id="rId50" Type="http://schemas.openxmlformats.org/officeDocument/2006/relationships/tags" Target="../tags/tag102.xml"/><Relationship Id="rId55" Type="http://schemas.openxmlformats.org/officeDocument/2006/relationships/tags" Target="../tags/tag107.xml"/><Relationship Id="rId76" Type="http://schemas.openxmlformats.org/officeDocument/2006/relationships/tags" Target="../tags/tag128.xml"/><Relationship Id="rId97" Type="http://schemas.openxmlformats.org/officeDocument/2006/relationships/tags" Target="../tags/tag149.xml"/><Relationship Id="rId7" Type="http://schemas.openxmlformats.org/officeDocument/2006/relationships/tags" Target="../tags/tag59.xml"/><Relationship Id="rId71" Type="http://schemas.openxmlformats.org/officeDocument/2006/relationships/tags" Target="../tags/tag123.xml"/><Relationship Id="rId92" Type="http://schemas.openxmlformats.org/officeDocument/2006/relationships/tags" Target="../tags/tag144.xml"/><Relationship Id="rId2" Type="http://schemas.openxmlformats.org/officeDocument/2006/relationships/tags" Target="../tags/tag54.xml"/><Relationship Id="rId29" Type="http://schemas.openxmlformats.org/officeDocument/2006/relationships/tags" Target="../tags/tag81.xml"/><Relationship Id="rId24" Type="http://schemas.openxmlformats.org/officeDocument/2006/relationships/tags" Target="../tags/tag76.xml"/><Relationship Id="rId40" Type="http://schemas.openxmlformats.org/officeDocument/2006/relationships/tags" Target="../tags/tag92.xml"/><Relationship Id="rId45" Type="http://schemas.openxmlformats.org/officeDocument/2006/relationships/tags" Target="../tags/tag97.xml"/><Relationship Id="rId66" Type="http://schemas.openxmlformats.org/officeDocument/2006/relationships/tags" Target="../tags/tag118.xml"/><Relationship Id="rId87" Type="http://schemas.openxmlformats.org/officeDocument/2006/relationships/tags" Target="../tags/tag139.xml"/><Relationship Id="rId61" Type="http://schemas.openxmlformats.org/officeDocument/2006/relationships/tags" Target="../tags/tag113.xml"/><Relationship Id="rId82" Type="http://schemas.openxmlformats.org/officeDocument/2006/relationships/tags" Target="../tags/tag134.xml"/><Relationship Id="rId19" Type="http://schemas.openxmlformats.org/officeDocument/2006/relationships/tags" Target="../tags/tag71.xml"/><Relationship Id="rId14" Type="http://schemas.openxmlformats.org/officeDocument/2006/relationships/tags" Target="../tags/tag66.xml"/><Relationship Id="rId30" Type="http://schemas.openxmlformats.org/officeDocument/2006/relationships/tags" Target="../tags/tag82.xml"/><Relationship Id="rId35" Type="http://schemas.openxmlformats.org/officeDocument/2006/relationships/tags" Target="../tags/tag87.xml"/><Relationship Id="rId56" Type="http://schemas.openxmlformats.org/officeDocument/2006/relationships/tags" Target="../tags/tag108.xml"/><Relationship Id="rId77" Type="http://schemas.openxmlformats.org/officeDocument/2006/relationships/tags" Target="../tags/tag129.xml"/><Relationship Id="rId100" Type="http://schemas.openxmlformats.org/officeDocument/2006/relationships/tags" Target="../tags/tag152.xml"/><Relationship Id="rId8" Type="http://schemas.openxmlformats.org/officeDocument/2006/relationships/tags" Target="../tags/tag60.xml"/><Relationship Id="rId51" Type="http://schemas.openxmlformats.org/officeDocument/2006/relationships/tags" Target="../tags/tag103.xml"/><Relationship Id="rId72" Type="http://schemas.openxmlformats.org/officeDocument/2006/relationships/tags" Target="../tags/tag124.xml"/><Relationship Id="rId93" Type="http://schemas.openxmlformats.org/officeDocument/2006/relationships/tags" Target="../tags/tag145.xml"/><Relationship Id="rId98" Type="http://schemas.openxmlformats.org/officeDocument/2006/relationships/tags" Target="../tags/tag150.xml"/><Relationship Id="rId3" Type="http://schemas.openxmlformats.org/officeDocument/2006/relationships/tags" Target="../tags/tag55.xml"/></Relationships>
</file>

<file path=ppt/slides/_rels/slide8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microsoft.com/office/2007/relationships/hdphoto" Target="../media/hdphoto1.wdp"/></Relationships>
</file>

<file path=ppt/slides/_rels/slide87.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93.jpe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4" cstate="screen"/>
          <a:srcRect t="1" b="7862"/>
          <a:stretch>
            <a:fillRect/>
          </a:stretch>
        </p:blipFill>
        <p:spPr>
          <a:xfrm flipH="1">
            <a:off x="0" y="1064433"/>
            <a:ext cx="12192000" cy="5524499"/>
          </a:xfrm>
          <a:prstGeom prst="rect">
            <a:avLst/>
          </a:prstGeom>
        </p:spPr>
      </p:pic>
      <p:sp>
        <p:nvSpPr>
          <p:cNvPr id="5" name="直角三角形 4"/>
          <p:cNvSpPr/>
          <p:nvPr/>
        </p:nvSpPr>
        <p:spPr>
          <a:xfrm rot="5400000">
            <a:off x="3067554" y="-2269320"/>
            <a:ext cx="6056889" cy="12192003"/>
          </a:xfrm>
          <a:prstGeom prst="rtTriangle">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kumimoji="1" lang="zh-CN" altLang="en-US">
              <a:solidFill>
                <a:prstClr val="white"/>
              </a:solidFill>
              <a:latin typeface="Arial"/>
              <a:ea typeface="Microsoft YaHei"/>
              <a:cs typeface="+mn-ea"/>
              <a:sym typeface="+mn-lt"/>
            </a:endParaRPr>
          </a:p>
        </p:txBody>
      </p:sp>
      <p:sp>
        <p:nvSpPr>
          <p:cNvPr id="10" name="直角三角形 9"/>
          <p:cNvSpPr/>
          <p:nvPr/>
        </p:nvSpPr>
        <p:spPr>
          <a:xfrm rot="5400000" flipH="1">
            <a:off x="1480092" y="3260236"/>
            <a:ext cx="1845729" cy="4805916"/>
          </a:xfrm>
          <a:prstGeom prst="rtTriangle">
            <a:avLst/>
          </a:prstGeom>
          <a:solidFill>
            <a:srgbClr val="C000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kumimoji="1" lang="zh-CN" altLang="en-US">
              <a:solidFill>
                <a:prstClr val="white"/>
              </a:solidFill>
              <a:latin typeface="Arial"/>
              <a:ea typeface="Microsoft YaHei"/>
              <a:cs typeface="+mn-ea"/>
              <a:sym typeface="+mn-lt"/>
            </a:endParaRPr>
          </a:p>
        </p:txBody>
      </p:sp>
      <p:sp>
        <p:nvSpPr>
          <p:cNvPr id="14" name="文本框 13"/>
          <p:cNvSpPr txBox="1"/>
          <p:nvPr/>
        </p:nvSpPr>
        <p:spPr>
          <a:xfrm>
            <a:off x="520700" y="1505068"/>
            <a:ext cx="7787004" cy="646331"/>
          </a:xfrm>
          <a:prstGeom prst="rect">
            <a:avLst/>
          </a:prstGeom>
          <a:noFill/>
        </p:spPr>
        <p:txBody>
          <a:bodyPr wrap="square" rtlCol="0">
            <a:spAutoFit/>
          </a:bodyPr>
          <a:lstStyle/>
          <a:p>
            <a:r>
              <a:rPr lang="zh-CN" altLang="en-US" sz="3600" b="1" dirty="0" smtClean="0">
                <a:solidFill>
                  <a:prstClr val="black"/>
                </a:solidFill>
                <a:latin typeface="微软雅黑" panose="020B0503020204020204" pitchFamily="34" charset="-122"/>
                <a:ea typeface="微软雅黑" panose="020B0503020204020204" pitchFamily="34" charset="-122"/>
                <a:cs typeface="+mn-ea"/>
                <a:sym typeface="+mn-lt"/>
              </a:rPr>
              <a:t>数据底座通识培训</a:t>
            </a:r>
            <a:endParaRPr kumimoji="1" lang="zh-CN" altLang="en-US" sz="2000" dirty="0">
              <a:solidFill>
                <a:prstClr val="black">
                  <a:lumMod val="65000"/>
                  <a:lumOff val="35000"/>
                </a:prstClr>
              </a:solidFill>
              <a:latin typeface="微软雅黑" panose="020B0503020204020204" pitchFamily="34" charset="-122"/>
              <a:ea typeface="微软雅黑" panose="020B0503020204020204" pitchFamily="34" charset="-122"/>
              <a:cs typeface="+mn-ea"/>
              <a:sym typeface="+mn-lt"/>
            </a:endParaRPr>
          </a:p>
        </p:txBody>
      </p:sp>
      <p:sp>
        <p:nvSpPr>
          <p:cNvPr id="15" name="矩形 14"/>
          <p:cNvSpPr/>
          <p:nvPr/>
        </p:nvSpPr>
        <p:spPr>
          <a:xfrm>
            <a:off x="358749" y="5766492"/>
            <a:ext cx="419805" cy="21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kumimoji="1" lang="zh-CN" altLang="en-US">
              <a:solidFill>
                <a:prstClr val="white"/>
              </a:solidFill>
              <a:latin typeface="Arial"/>
              <a:ea typeface="Microsoft YaHei"/>
              <a:cs typeface="+mn-ea"/>
              <a:sym typeface="+mn-lt"/>
            </a:endParaRPr>
          </a:p>
        </p:txBody>
      </p:sp>
      <p:sp>
        <p:nvSpPr>
          <p:cNvPr id="16" name="文本框 15"/>
          <p:cNvSpPr txBox="1"/>
          <p:nvPr/>
        </p:nvSpPr>
        <p:spPr>
          <a:xfrm>
            <a:off x="245079" y="5853383"/>
            <a:ext cx="2343911" cy="547137"/>
          </a:xfrm>
          <a:prstGeom prst="rect">
            <a:avLst/>
          </a:prstGeom>
          <a:noFill/>
        </p:spPr>
        <p:txBody>
          <a:bodyPr wrap="none" rtlCol="0">
            <a:spAutoFit/>
          </a:bodyPr>
          <a:lstStyle/>
          <a:p>
            <a:pPr>
              <a:lnSpc>
                <a:spcPct val="150000"/>
              </a:lnSpc>
              <a:defRPr/>
            </a:pPr>
            <a:r>
              <a:rPr kumimoji="1" lang="zh-CN" altLang="fr-FR" sz="1050" dirty="0">
                <a:solidFill>
                  <a:prstClr val="white"/>
                </a:solidFill>
                <a:latin typeface="Arial"/>
                <a:ea typeface="Microsoft YaHei"/>
                <a:cs typeface="+mn-ea"/>
                <a:sym typeface="+mn-lt"/>
              </a:rPr>
              <a:t>上海汉得信息技术股份有限公司</a:t>
            </a:r>
            <a:br>
              <a:rPr kumimoji="1" lang="zh-CN" altLang="fr-FR" sz="1050" dirty="0">
                <a:solidFill>
                  <a:prstClr val="white"/>
                </a:solidFill>
                <a:latin typeface="Arial"/>
                <a:ea typeface="Microsoft YaHei"/>
                <a:cs typeface="+mn-ea"/>
                <a:sym typeface="+mn-lt"/>
              </a:rPr>
            </a:br>
            <a:r>
              <a:rPr kumimoji="1" lang="fr-FR" altLang="zh-CN" sz="1050" dirty="0">
                <a:solidFill>
                  <a:prstClr val="white"/>
                </a:solidFill>
                <a:latin typeface="Arial"/>
                <a:ea typeface="Microsoft YaHei"/>
                <a:cs typeface="+mn-ea"/>
                <a:sym typeface="+mn-lt"/>
              </a:rPr>
              <a:t>HAND </a:t>
            </a:r>
            <a:r>
              <a:rPr kumimoji="1" lang="fr-FR" altLang="zh-CN" sz="1050" dirty="0" err="1">
                <a:solidFill>
                  <a:prstClr val="white"/>
                </a:solidFill>
                <a:latin typeface="Arial"/>
                <a:ea typeface="Microsoft YaHei"/>
                <a:cs typeface="+mn-ea"/>
                <a:sym typeface="+mn-lt"/>
              </a:rPr>
              <a:t>Enterprises</a:t>
            </a:r>
            <a:r>
              <a:rPr kumimoji="1" lang="fr-FR" altLang="zh-CN" sz="1050" dirty="0">
                <a:solidFill>
                  <a:prstClr val="white"/>
                </a:solidFill>
                <a:latin typeface="Arial"/>
                <a:ea typeface="Microsoft YaHei"/>
                <a:cs typeface="+mn-ea"/>
                <a:sym typeface="+mn-lt"/>
              </a:rPr>
              <a:t> Solutions Co, </a:t>
            </a:r>
            <a:r>
              <a:rPr kumimoji="1" lang="fr-FR" altLang="zh-CN" sz="1050" dirty="0" err="1">
                <a:solidFill>
                  <a:prstClr val="white"/>
                </a:solidFill>
                <a:latin typeface="Arial"/>
                <a:ea typeface="Microsoft YaHei"/>
                <a:cs typeface="+mn-ea"/>
                <a:sym typeface="+mn-lt"/>
              </a:rPr>
              <a:t>ltd</a:t>
            </a:r>
            <a:r>
              <a:rPr kumimoji="1" lang="fr-FR" altLang="zh-CN" sz="1050" dirty="0">
                <a:solidFill>
                  <a:prstClr val="white"/>
                </a:solidFill>
                <a:latin typeface="Arial"/>
                <a:ea typeface="Microsoft YaHei"/>
                <a:cs typeface="+mn-ea"/>
                <a:sym typeface="+mn-lt"/>
              </a:rPr>
              <a:t>.</a:t>
            </a:r>
          </a:p>
        </p:txBody>
      </p:sp>
      <p:sp>
        <p:nvSpPr>
          <p:cNvPr id="18" name="三角形 17"/>
          <p:cNvSpPr/>
          <p:nvPr/>
        </p:nvSpPr>
        <p:spPr>
          <a:xfrm rot="16200000">
            <a:off x="11822820" y="1088953"/>
            <a:ext cx="397935" cy="340424"/>
          </a:xfrm>
          <a:prstGeom prst="triangle">
            <a:avLst>
              <a:gd name="adj" fmla="val 5633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kumimoji="1" lang="zh-CN" altLang="en-US">
              <a:solidFill>
                <a:prstClr val="white"/>
              </a:solidFill>
              <a:latin typeface="Arial"/>
              <a:ea typeface="Microsoft YaHei"/>
              <a:cs typeface="+mn-ea"/>
              <a:sym typeface="+mn-lt"/>
            </a:endParaRPr>
          </a:p>
        </p:txBody>
      </p:sp>
      <p:pic>
        <p:nvPicPr>
          <p:cNvPr id="17" name="图形 16"/>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360930" y="255691"/>
            <a:ext cx="1419344" cy="339843"/>
          </a:xfrm>
          <a:prstGeom prst="rect">
            <a:avLst/>
          </a:prstGeom>
        </p:spPr>
      </p:pic>
      <p:cxnSp>
        <p:nvCxnSpPr>
          <p:cNvPr id="41" name="直接连接符 40"/>
          <p:cNvCxnSpPr/>
          <p:nvPr/>
        </p:nvCxnSpPr>
        <p:spPr>
          <a:xfrm>
            <a:off x="520700" y="2249170"/>
            <a:ext cx="7689215"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677063" y="4476012"/>
            <a:ext cx="3156838" cy="769441"/>
          </a:xfrm>
          <a:prstGeom prst="rect">
            <a:avLst/>
          </a:prstGeom>
          <a:noFill/>
        </p:spPr>
        <p:txBody>
          <a:bodyPr wrap="square" rtlCol="0">
            <a:spAutoFit/>
          </a:bodyPr>
          <a:lstStyle/>
          <a:p>
            <a:pPr algn="ctr"/>
            <a:r>
              <a:rPr kumimoji="1" lang="zh-CN" altLang="en-US" sz="1600" b="1" dirty="0" smtClean="0">
                <a:latin typeface="微软雅黑" panose="020B0503020204020204" pitchFamily="34" charset="-122"/>
                <a:ea typeface="微软雅黑" panose="020B0503020204020204" pitchFamily="34" charset="-122"/>
                <a:cs typeface="+mn-ea"/>
                <a:sym typeface="+mn-lt"/>
              </a:rPr>
              <a:t>管理会计与大数据事业部</a:t>
            </a:r>
            <a:endParaRPr kumimoji="1" lang="en-US" altLang="zh-CN" sz="1600" b="1" dirty="0" smtClean="0">
              <a:latin typeface="微软雅黑" panose="020B0503020204020204" pitchFamily="34" charset="-122"/>
              <a:ea typeface="微软雅黑" panose="020B0503020204020204" pitchFamily="34" charset="-122"/>
              <a:cs typeface="+mn-ea"/>
              <a:sym typeface="+mn-lt"/>
            </a:endParaRPr>
          </a:p>
          <a:p>
            <a:pPr algn="ctr"/>
            <a:r>
              <a:rPr kumimoji="1" lang="zh-CN" altLang="en-US" sz="1400" dirty="0" smtClean="0">
                <a:latin typeface="微软雅黑" panose="020B0503020204020204" pitchFamily="34" charset="-122"/>
                <a:ea typeface="微软雅黑" panose="020B0503020204020204" pitchFamily="34" charset="-122"/>
                <a:cs typeface="+mn-ea"/>
                <a:sym typeface="+mn-lt"/>
              </a:rPr>
              <a:t>曹正炎</a:t>
            </a:r>
            <a:endParaRPr kumimoji="1" lang="en-US" altLang="zh-CN" sz="1400" dirty="0" smtClean="0">
              <a:latin typeface="微软雅黑" panose="020B0503020204020204" pitchFamily="34" charset="-122"/>
              <a:ea typeface="微软雅黑" panose="020B0503020204020204" pitchFamily="34" charset="-122"/>
              <a:cs typeface="+mn-ea"/>
              <a:sym typeface="+mn-lt"/>
            </a:endParaRPr>
          </a:p>
          <a:p>
            <a:pPr algn="ctr"/>
            <a:r>
              <a:rPr kumimoji="1" lang="en-US" altLang="zh-CN" sz="1400" dirty="0" smtClean="0">
                <a:latin typeface="微软雅黑" panose="020B0503020204020204" pitchFamily="34" charset="-122"/>
                <a:ea typeface="微软雅黑" panose="020B0503020204020204" pitchFamily="34" charset="-122"/>
                <a:cs typeface="+mn-ea"/>
                <a:sym typeface="+mn-lt"/>
              </a:rPr>
              <a:t>2022.07</a:t>
            </a:r>
            <a:r>
              <a:rPr kumimoji="1" lang="en-US" altLang="zh-CN" sz="1400" dirty="0" smtClean="0">
                <a:latin typeface="微软雅黑" panose="020B0503020204020204" pitchFamily="34" charset="-122"/>
                <a:ea typeface="微软雅黑" panose="020B0503020204020204" pitchFamily="34" charset="-122"/>
                <a:cs typeface="+mn-ea"/>
                <a:sym typeface="+mn-lt"/>
              </a:rPr>
              <a:t>.27</a:t>
            </a:r>
            <a:endParaRPr kumimoji="1" lang="zh-CN" altLang="en-US" sz="1400" dirty="0">
              <a:latin typeface="微软雅黑" panose="020B0503020204020204" pitchFamily="34" charset="-122"/>
              <a:ea typeface="微软雅黑" panose="020B0503020204020204" pitchFamily="34" charset="-122"/>
              <a:cs typeface="+mn-ea"/>
              <a:sym typeface="+mn-lt"/>
            </a:endParaRPr>
          </a:p>
        </p:txBody>
      </p:sp>
    </p:spTree>
    <p:custDataLst>
      <p:tags r:id="rId1"/>
    </p:custDataLst>
    <p:extLst>
      <p:ext uri="{BB962C8B-B14F-4D97-AF65-F5344CB8AC3E}">
        <p14:creationId xmlns:p14="http://schemas.microsoft.com/office/powerpoint/2010/main" val="17487471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p:spPr>
        <p:txBody>
          <a:bodyPr wrap="square" rtlCol="0">
            <a:spAutoFit/>
          </a:bodyPr>
          <a:lstStyle/>
          <a:p>
            <a:r>
              <a:rPr lang="zh-CN" altLang="en-US" dirty="0"/>
              <a:t>通过评估，发现和总结目前数据管理工作所处区间及改进</a:t>
            </a:r>
            <a:r>
              <a:rPr lang="zh-CN" altLang="en-US" dirty="0" smtClean="0"/>
              <a:t>思路</a:t>
            </a:r>
            <a:r>
              <a:rPr lang="en-US" altLang="zh-CN" dirty="0" smtClean="0"/>
              <a:t>-</a:t>
            </a:r>
            <a:r>
              <a:rPr lang="zh-CN" altLang="en-US" dirty="0" smtClean="0"/>
              <a:t>示例</a:t>
            </a:r>
            <a:endParaRPr lang="zh-CN" altLang="en-US" dirty="0"/>
          </a:p>
        </p:txBody>
      </p:sp>
      <p:sp>
        <p:nvSpPr>
          <p:cNvPr id="34" name="Line 55"/>
          <p:cNvSpPr>
            <a:spLocks noChangeShapeType="1"/>
          </p:cNvSpPr>
          <p:nvPr/>
        </p:nvSpPr>
        <p:spPr bwMode="auto">
          <a:xfrm flipV="1">
            <a:off x="775985" y="973098"/>
            <a:ext cx="28541" cy="5497032"/>
          </a:xfrm>
          <a:prstGeom prst="line">
            <a:avLst/>
          </a:prstGeom>
          <a:noFill/>
          <a:ln w="19050">
            <a:solidFill>
              <a:srgbClr val="727272"/>
            </a:solidFill>
            <a:rou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000">
              <a:solidFill>
                <a:prstClr val="black"/>
              </a:solidFill>
              <a:latin typeface="楷体" panose="02010609060101010101" pitchFamily="49" charset="-122"/>
              <a:ea typeface="楷体" panose="02010609060101010101" pitchFamily="49" charset="-122"/>
            </a:endParaRPr>
          </a:p>
        </p:txBody>
      </p:sp>
      <p:sp>
        <p:nvSpPr>
          <p:cNvPr id="35" name="Line 56"/>
          <p:cNvSpPr>
            <a:spLocks noChangeShapeType="1"/>
          </p:cNvSpPr>
          <p:nvPr/>
        </p:nvSpPr>
        <p:spPr bwMode="auto">
          <a:xfrm>
            <a:off x="799817" y="6454583"/>
            <a:ext cx="10653325" cy="15977"/>
          </a:xfrm>
          <a:prstGeom prst="line">
            <a:avLst/>
          </a:prstGeom>
          <a:noFill/>
          <a:ln w="19050">
            <a:solidFill>
              <a:srgbClr val="727272"/>
            </a:solidFill>
            <a:rou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000">
              <a:solidFill>
                <a:prstClr val="black"/>
              </a:solidFill>
              <a:latin typeface="楷体" panose="02010609060101010101" pitchFamily="49" charset="-122"/>
              <a:ea typeface="楷体" panose="02010609060101010101" pitchFamily="49" charset="-122"/>
            </a:endParaRPr>
          </a:p>
        </p:txBody>
      </p:sp>
      <p:sp>
        <p:nvSpPr>
          <p:cNvPr id="36" name="Text Box 57"/>
          <p:cNvSpPr txBox="1">
            <a:spLocks noChangeArrowheads="1"/>
          </p:cNvSpPr>
          <p:nvPr/>
        </p:nvSpPr>
        <p:spPr bwMode="auto">
          <a:xfrm rot="16200000">
            <a:off x="-291301" y="3649063"/>
            <a:ext cx="1706318" cy="337185"/>
          </a:xfrm>
          <a:prstGeom prst="rect">
            <a:avLst/>
          </a:prstGeom>
          <a:noFill/>
          <a:ln w="6350">
            <a:noFill/>
            <a:miter lim="800000"/>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eaLnBrk="0" fontAlgn="base" hangingPunct="0">
              <a:spcBef>
                <a:spcPct val="0"/>
              </a:spcBef>
              <a:spcAft>
                <a:spcPct val="0"/>
              </a:spcAft>
              <a:buFont typeface="Wingdings" panose="05000000000000000000" pitchFamily="2" charset="2"/>
              <a:buNone/>
            </a:pPr>
            <a:r>
              <a:rPr lang="zh-CN" altLang="en-US" sz="1600" dirty="0">
                <a:solidFill>
                  <a:srgbClr val="000000"/>
                </a:solidFill>
                <a:latin typeface="微软雅黑" charset="0"/>
                <a:ea typeface="微软雅黑" charset="0"/>
                <a:cs typeface="Arial" panose="020B0604020202090204" pitchFamily="34" charset="0"/>
              </a:rPr>
              <a:t>数据的业务价值</a:t>
            </a:r>
          </a:p>
        </p:txBody>
      </p:sp>
      <p:sp>
        <p:nvSpPr>
          <p:cNvPr id="37" name="Text Box 58"/>
          <p:cNvSpPr txBox="1">
            <a:spLocks noChangeArrowheads="1"/>
          </p:cNvSpPr>
          <p:nvPr/>
        </p:nvSpPr>
        <p:spPr bwMode="auto">
          <a:xfrm>
            <a:off x="9953704" y="6110507"/>
            <a:ext cx="1729902" cy="386080"/>
          </a:xfrm>
          <a:prstGeom prst="rect">
            <a:avLst/>
          </a:prstGeom>
          <a:noFill/>
          <a:ln w="6350">
            <a:noFill/>
            <a:miter lim="800000"/>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eaLnBrk="0" fontAlgn="base" hangingPunct="0">
              <a:lnSpc>
                <a:spcPts val="2300"/>
              </a:lnSpc>
              <a:spcBef>
                <a:spcPct val="0"/>
              </a:spcBef>
              <a:spcAft>
                <a:spcPct val="0"/>
              </a:spcAft>
              <a:buFont typeface="Wingdings" panose="05000000000000000000" pitchFamily="2" charset="2"/>
              <a:buNone/>
            </a:pPr>
            <a:r>
              <a:rPr lang="zh-CN" altLang="en-US" sz="1400" dirty="0">
                <a:solidFill>
                  <a:srgbClr val="000000"/>
                </a:solidFill>
                <a:latin typeface="微软雅黑" charset="0"/>
                <a:ea typeface="微软雅黑" charset="0"/>
                <a:cs typeface="Arial" panose="020B0604020202090204" pitchFamily="34" charset="0"/>
              </a:rPr>
              <a:t>数据治理成熟度</a:t>
            </a:r>
          </a:p>
        </p:txBody>
      </p:sp>
      <p:sp>
        <p:nvSpPr>
          <p:cNvPr id="38" name="Text Box 59"/>
          <p:cNvSpPr txBox="1">
            <a:spLocks noChangeArrowheads="1"/>
          </p:cNvSpPr>
          <p:nvPr/>
        </p:nvSpPr>
        <p:spPr bwMode="auto">
          <a:xfrm>
            <a:off x="8816332" y="1086062"/>
            <a:ext cx="2867179" cy="768985"/>
          </a:xfrm>
          <a:prstGeom prst="rect">
            <a:avLst/>
          </a:prstGeom>
          <a:noFill/>
          <a:ln w="9525">
            <a:noFill/>
            <a:miter lim="800000"/>
          </a:ln>
        </p:spPr>
        <p:txBody>
          <a:bodyPr wrap="square" lIns="0" tIns="0" rIns="0" bIns="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70180" indent="-170180" eaLnBrk="0" fontAlgn="base" hangingPunct="0">
              <a:lnSpc>
                <a:spcPts val="1200"/>
              </a:lnSpc>
              <a:spcBef>
                <a:spcPct val="0"/>
              </a:spcBef>
              <a:spcAft>
                <a:spcPct val="0"/>
              </a:spcAft>
              <a:buFontTx/>
              <a:buChar char="•"/>
            </a:pPr>
            <a:r>
              <a:rPr lang="zh-CN" altLang="en-US" sz="1000" b="1" dirty="0">
                <a:solidFill>
                  <a:srgbClr val="000000"/>
                </a:solidFill>
                <a:latin typeface="微软雅黑" charset="0"/>
                <a:ea typeface="微软雅黑" charset="0"/>
                <a:cs typeface="Arial" panose="020B0604020202090204" pitchFamily="34" charset="0"/>
              </a:rPr>
              <a:t>数据</a:t>
            </a:r>
            <a:r>
              <a:rPr lang="zh-CN" altLang="en-US" sz="1000" dirty="0">
                <a:solidFill>
                  <a:srgbClr val="000000"/>
                </a:solidFill>
                <a:latin typeface="微软雅黑" charset="0"/>
                <a:ea typeface="微软雅黑" charset="0"/>
                <a:cs typeface="Arial" panose="020B0604020202090204" pitchFamily="34" charset="0"/>
              </a:rPr>
              <a:t>：所有相关的内部及外部信息无缝连结并且共享的、新增的信息很容易加入</a:t>
            </a:r>
          </a:p>
          <a:p>
            <a:pPr marL="170180" indent="-170180" eaLnBrk="0" fontAlgn="base" hangingPunct="0">
              <a:lnSpc>
                <a:spcPts val="1200"/>
              </a:lnSpc>
              <a:spcBef>
                <a:spcPct val="0"/>
              </a:spcBef>
              <a:spcAft>
                <a:spcPct val="0"/>
              </a:spcAft>
              <a:buFontTx/>
              <a:buChar char="•"/>
            </a:pPr>
            <a:r>
              <a:rPr lang="zh-CN" altLang="en-US" sz="1000" b="1" dirty="0">
                <a:solidFill>
                  <a:srgbClr val="000000"/>
                </a:solidFill>
                <a:latin typeface="微软雅黑" charset="0"/>
                <a:ea typeface="微软雅黑" charset="0"/>
                <a:cs typeface="Arial" panose="020B0604020202090204" pitchFamily="34" charset="0"/>
              </a:rPr>
              <a:t>集成</a:t>
            </a:r>
            <a:r>
              <a:rPr lang="zh-CN" altLang="en-US" sz="1000" dirty="0">
                <a:solidFill>
                  <a:srgbClr val="000000"/>
                </a:solidFill>
                <a:latin typeface="微软雅黑" charset="0"/>
                <a:ea typeface="微软雅黑" charset="0"/>
                <a:cs typeface="Arial" panose="020B0604020202090204" pitchFamily="34" charset="0"/>
              </a:rPr>
              <a:t>：虚拟化的信息服务</a:t>
            </a:r>
          </a:p>
          <a:p>
            <a:pPr marL="170180" indent="-170180" eaLnBrk="0" fontAlgn="base" hangingPunct="0">
              <a:lnSpc>
                <a:spcPts val="1200"/>
              </a:lnSpc>
              <a:spcBef>
                <a:spcPct val="0"/>
              </a:spcBef>
              <a:spcAft>
                <a:spcPct val="0"/>
              </a:spcAft>
              <a:buFontTx/>
              <a:buChar char="•"/>
            </a:pPr>
            <a:r>
              <a:rPr lang="zh-CN" altLang="en-US" sz="1000" b="1" dirty="0">
                <a:solidFill>
                  <a:srgbClr val="000000"/>
                </a:solidFill>
                <a:latin typeface="微软雅黑" charset="0"/>
                <a:ea typeface="微软雅黑" charset="0"/>
                <a:cs typeface="Arial" panose="020B0604020202090204" pitchFamily="34" charset="0"/>
              </a:rPr>
              <a:t>应用系统</a:t>
            </a:r>
            <a:r>
              <a:rPr lang="zh-CN" altLang="en-US" sz="1000" dirty="0">
                <a:solidFill>
                  <a:srgbClr val="000000"/>
                </a:solidFill>
                <a:latin typeface="微软雅黑" charset="0"/>
                <a:ea typeface="微软雅黑" charset="0"/>
                <a:cs typeface="Arial" panose="020B0604020202090204" pitchFamily="34" charset="0"/>
              </a:rPr>
              <a:t>：动态的应用系统组合</a:t>
            </a:r>
          </a:p>
          <a:p>
            <a:pPr marL="170180" indent="-170180" eaLnBrk="0" fontAlgn="base" hangingPunct="0">
              <a:lnSpc>
                <a:spcPts val="1200"/>
              </a:lnSpc>
              <a:spcBef>
                <a:spcPct val="0"/>
              </a:spcBef>
              <a:spcAft>
                <a:spcPct val="0"/>
              </a:spcAft>
              <a:buFontTx/>
              <a:buChar char="•"/>
            </a:pPr>
            <a:r>
              <a:rPr lang="zh-CN" altLang="en-US" sz="1000" b="1" dirty="0">
                <a:solidFill>
                  <a:srgbClr val="000000"/>
                </a:solidFill>
                <a:latin typeface="微软雅黑" charset="0"/>
                <a:ea typeface="微软雅黑" charset="0"/>
                <a:cs typeface="Arial" panose="020B0604020202090204" pitchFamily="34" charset="0"/>
              </a:rPr>
              <a:t>基础架构</a:t>
            </a:r>
            <a:r>
              <a:rPr lang="zh-CN" altLang="en-US" sz="1000" dirty="0">
                <a:solidFill>
                  <a:srgbClr val="000000"/>
                </a:solidFill>
                <a:latin typeface="微软雅黑" charset="0"/>
                <a:ea typeface="微软雅黑" charset="0"/>
                <a:cs typeface="Arial" panose="020B0604020202090204" pitchFamily="34" charset="0"/>
              </a:rPr>
              <a:t>：动态的、可重新配置的、侦测和回应</a:t>
            </a:r>
          </a:p>
        </p:txBody>
      </p:sp>
      <p:sp>
        <p:nvSpPr>
          <p:cNvPr id="39" name="Text Box 60"/>
          <p:cNvSpPr txBox="1">
            <a:spLocks noChangeArrowheads="1"/>
          </p:cNvSpPr>
          <p:nvPr/>
        </p:nvSpPr>
        <p:spPr bwMode="auto">
          <a:xfrm>
            <a:off x="912792" y="1047590"/>
            <a:ext cx="3576858" cy="843105"/>
          </a:xfrm>
          <a:prstGeom prst="rect">
            <a:avLst/>
          </a:prstGeom>
          <a:noFill/>
          <a:ln w="9525">
            <a:noFill/>
            <a:miter lim="800000"/>
          </a:ln>
        </p:spPr>
        <p:txBody>
          <a:bodyPr wrap="square" lIns="108000" tIns="0" rIns="0" bIns="0" anchor="ctr">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70180" indent="-170180" eaLnBrk="0" fontAlgn="base" hangingPunct="0">
              <a:spcBef>
                <a:spcPct val="0"/>
              </a:spcBef>
              <a:spcAft>
                <a:spcPct val="0"/>
              </a:spcAft>
              <a:buFontTx/>
              <a:buChar char="•"/>
            </a:pPr>
            <a:r>
              <a:rPr lang="zh-CN" altLang="en-US" sz="1000" dirty="0">
                <a:solidFill>
                  <a:prstClr val="black"/>
                </a:solidFill>
                <a:latin typeface="微软雅黑" charset="0"/>
                <a:ea typeface="微软雅黑" charset="0"/>
                <a:cs typeface="Arial" panose="020B0604020202090204" pitchFamily="34" charset="0"/>
              </a:rPr>
              <a:t>贯通企业内外的有弹性、具适应力的业务环境</a:t>
            </a:r>
          </a:p>
          <a:p>
            <a:pPr marL="170180" indent="-170180" eaLnBrk="0" fontAlgn="base" hangingPunct="0">
              <a:spcBef>
                <a:spcPct val="0"/>
              </a:spcBef>
              <a:spcAft>
                <a:spcPct val="0"/>
              </a:spcAft>
              <a:buFontTx/>
              <a:buChar char="•"/>
            </a:pPr>
            <a:r>
              <a:rPr lang="zh-CN" altLang="en-US" sz="1000" dirty="0">
                <a:solidFill>
                  <a:prstClr val="black"/>
                </a:solidFill>
                <a:latin typeface="微软雅黑" charset="0"/>
                <a:ea typeface="微软雅黑" charset="0"/>
                <a:cs typeface="Arial" panose="020B0604020202090204" pitchFamily="34" charset="0"/>
              </a:rPr>
              <a:t>战略业务创新的促进能力</a:t>
            </a:r>
          </a:p>
          <a:p>
            <a:pPr marL="170180" indent="-170180" eaLnBrk="0" fontAlgn="base" hangingPunct="0">
              <a:spcBef>
                <a:spcPct val="0"/>
              </a:spcBef>
              <a:spcAft>
                <a:spcPct val="0"/>
              </a:spcAft>
              <a:buFontTx/>
              <a:buChar char="•"/>
            </a:pPr>
            <a:r>
              <a:rPr lang="zh-CN" altLang="en-US" sz="1000" dirty="0">
                <a:solidFill>
                  <a:prstClr val="black"/>
                </a:solidFill>
                <a:latin typeface="微软雅黑" charset="0"/>
                <a:ea typeface="微软雅黑" charset="0"/>
                <a:cs typeface="Arial" panose="020B0604020202090204" pitchFamily="34" charset="0"/>
              </a:rPr>
              <a:t>企业绩效和运营的优化</a:t>
            </a:r>
          </a:p>
          <a:p>
            <a:pPr marL="170180" indent="-170180" eaLnBrk="0" fontAlgn="base" hangingPunct="0">
              <a:spcBef>
                <a:spcPct val="0"/>
              </a:spcBef>
              <a:spcAft>
                <a:spcPct val="0"/>
              </a:spcAft>
              <a:buFontTx/>
              <a:buChar char="•"/>
            </a:pPr>
            <a:r>
              <a:rPr lang="zh-CN" altLang="en-US" sz="1000" dirty="0">
                <a:solidFill>
                  <a:prstClr val="black"/>
                </a:solidFill>
                <a:latin typeface="微软雅黑" charset="0"/>
                <a:ea typeface="微软雅黑" charset="0"/>
                <a:cs typeface="Arial" panose="020B0604020202090204" pitchFamily="34" charset="0"/>
              </a:rPr>
              <a:t>战略洞察力</a:t>
            </a:r>
          </a:p>
          <a:p>
            <a:pPr marL="170180" indent="-170180" eaLnBrk="0" fontAlgn="base" hangingPunct="0">
              <a:spcBef>
                <a:spcPct val="80000"/>
              </a:spcBef>
              <a:spcAft>
                <a:spcPct val="0"/>
              </a:spcAft>
              <a:buClr>
                <a:srgbClr val="7889FB"/>
              </a:buClr>
              <a:buSzPct val="105000"/>
              <a:buFont typeface="Wingdings" panose="05000000000000000000" pitchFamily="2" charset="2"/>
              <a:buChar char="n"/>
            </a:pPr>
            <a:endParaRPr lang="zh-CN" altLang="en-US" sz="1000" dirty="0">
              <a:solidFill>
                <a:prstClr val="black"/>
              </a:solidFill>
              <a:latin typeface="微软雅黑" charset="0"/>
              <a:ea typeface="微软雅黑" charset="0"/>
              <a:cs typeface="Arial" panose="020B0604020202090204" pitchFamily="34" charset="0"/>
            </a:endParaRPr>
          </a:p>
        </p:txBody>
      </p:sp>
      <p:sp>
        <p:nvSpPr>
          <p:cNvPr id="40" name="Text Box 61"/>
          <p:cNvSpPr txBox="1">
            <a:spLocks noChangeArrowheads="1"/>
          </p:cNvSpPr>
          <p:nvPr/>
        </p:nvSpPr>
        <p:spPr bwMode="auto">
          <a:xfrm>
            <a:off x="7964865" y="2191969"/>
            <a:ext cx="3516818" cy="1096461"/>
          </a:xfrm>
          <a:prstGeom prst="rect">
            <a:avLst/>
          </a:prstGeom>
          <a:noFill/>
          <a:ln w="9525">
            <a:noFill/>
            <a:miter lim="800000"/>
          </a:ln>
        </p:spPr>
        <p:txBody>
          <a:bodyPr wrap="square" lIns="0" tIns="0" rIns="0" bIns="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70180" indent="-170180" eaLnBrk="0" fontAlgn="base" hangingPunct="0">
              <a:lnSpc>
                <a:spcPts val="1200"/>
              </a:lnSpc>
              <a:spcBef>
                <a:spcPct val="0"/>
              </a:spcBef>
              <a:spcAft>
                <a:spcPct val="0"/>
              </a:spcAft>
              <a:buFontTx/>
              <a:buChar char="•"/>
            </a:pPr>
            <a:r>
              <a:rPr lang="zh-CN" altLang="en-US" sz="1000" b="1" dirty="0">
                <a:solidFill>
                  <a:srgbClr val="000000"/>
                </a:solidFill>
                <a:latin typeface="微软雅黑" charset="0"/>
                <a:ea typeface="微软雅黑" charset="0"/>
                <a:cs typeface="微软雅黑" charset="0"/>
              </a:rPr>
              <a:t>数据</a:t>
            </a:r>
            <a:r>
              <a:rPr lang="zh-CN" altLang="en-US" sz="1000" dirty="0">
                <a:solidFill>
                  <a:srgbClr val="000000"/>
                </a:solidFill>
                <a:latin typeface="微软雅黑" charset="0"/>
                <a:ea typeface="微软雅黑" charset="0"/>
                <a:cs typeface="微软雅黑" charset="0"/>
              </a:rPr>
              <a:t>：无缝连结并且共享的、信息和流程分离、结构化和非结构化信息完全整合</a:t>
            </a:r>
          </a:p>
          <a:p>
            <a:pPr marL="170180" indent="-170180" eaLnBrk="0" fontAlgn="base" hangingPunct="0">
              <a:lnSpc>
                <a:spcPts val="1200"/>
              </a:lnSpc>
              <a:spcBef>
                <a:spcPct val="0"/>
              </a:spcBef>
              <a:spcAft>
                <a:spcPct val="0"/>
              </a:spcAft>
              <a:buFontTx/>
              <a:buChar char="•"/>
            </a:pPr>
            <a:r>
              <a:rPr lang="zh-CN" altLang="en-US" sz="1000" b="1" dirty="0">
                <a:solidFill>
                  <a:srgbClr val="000000"/>
                </a:solidFill>
                <a:latin typeface="微软雅黑" charset="0"/>
                <a:ea typeface="微软雅黑" charset="0"/>
                <a:cs typeface="微软雅黑" charset="0"/>
              </a:rPr>
              <a:t>集成</a:t>
            </a:r>
            <a:r>
              <a:rPr lang="zh-CN" altLang="en-US" sz="1000" dirty="0">
                <a:solidFill>
                  <a:srgbClr val="000000"/>
                </a:solidFill>
                <a:latin typeface="微软雅黑" charset="0"/>
                <a:ea typeface="微软雅黑" charset="0"/>
                <a:cs typeface="微软雅黑" charset="0"/>
              </a:rPr>
              <a:t>：信息作为一种随时可用的服务</a:t>
            </a:r>
          </a:p>
          <a:p>
            <a:pPr marL="170180" indent="-170180" eaLnBrk="0" fontAlgn="base" hangingPunct="0">
              <a:lnSpc>
                <a:spcPts val="1200"/>
              </a:lnSpc>
              <a:spcBef>
                <a:spcPct val="0"/>
              </a:spcBef>
              <a:spcAft>
                <a:spcPct val="0"/>
              </a:spcAft>
              <a:buFontTx/>
              <a:buChar char="•"/>
            </a:pPr>
            <a:r>
              <a:rPr lang="zh-CN" altLang="en-US" sz="1000" b="1" dirty="0">
                <a:solidFill>
                  <a:srgbClr val="000000"/>
                </a:solidFill>
                <a:latin typeface="微软雅黑" charset="0"/>
                <a:ea typeface="微软雅黑" charset="0"/>
                <a:cs typeface="微软雅黑" charset="0"/>
              </a:rPr>
              <a:t>应用系统</a:t>
            </a:r>
            <a:r>
              <a:rPr lang="zh-CN" altLang="en-US" sz="1000" dirty="0">
                <a:solidFill>
                  <a:srgbClr val="000000"/>
                </a:solidFill>
                <a:latin typeface="微软雅黑" charset="0"/>
                <a:ea typeface="微软雅黑" charset="0"/>
                <a:cs typeface="微软雅黑" charset="0"/>
              </a:rPr>
              <a:t>：流程透过各式服务而集成有序的业务应用系统</a:t>
            </a:r>
          </a:p>
          <a:p>
            <a:pPr marL="170180" indent="-170180" eaLnBrk="0" fontAlgn="base" hangingPunct="0">
              <a:lnSpc>
                <a:spcPts val="1200"/>
              </a:lnSpc>
              <a:spcBef>
                <a:spcPct val="0"/>
              </a:spcBef>
              <a:spcAft>
                <a:spcPct val="0"/>
              </a:spcAft>
              <a:buFontTx/>
              <a:buChar char="•"/>
            </a:pPr>
            <a:r>
              <a:rPr lang="zh-CN" altLang="en-US" sz="1000" b="1" dirty="0">
                <a:solidFill>
                  <a:srgbClr val="000000"/>
                </a:solidFill>
                <a:latin typeface="微软雅黑" charset="0"/>
                <a:ea typeface="微软雅黑" charset="0"/>
                <a:cs typeface="微软雅黑" charset="0"/>
              </a:rPr>
              <a:t>基础架构</a:t>
            </a:r>
            <a:r>
              <a:rPr lang="zh-CN" altLang="en-US" sz="1000" dirty="0">
                <a:solidFill>
                  <a:srgbClr val="000000"/>
                </a:solidFill>
                <a:latin typeface="微软雅黑" charset="0"/>
                <a:ea typeface="微软雅黑" charset="0"/>
                <a:cs typeface="微软雅黑" charset="0"/>
              </a:rPr>
              <a:t>：有随时恢复的能力的</a:t>
            </a:r>
            <a:r>
              <a:rPr lang="en-US" altLang="zh-CN" sz="1000" dirty="0">
                <a:solidFill>
                  <a:srgbClr val="000000"/>
                </a:solidFill>
                <a:latin typeface="微软雅黑" charset="0"/>
                <a:ea typeface="微软雅黑" charset="0"/>
                <a:cs typeface="微软雅黑" charset="0"/>
              </a:rPr>
              <a:t>SOA</a:t>
            </a:r>
            <a:r>
              <a:rPr lang="zh-CN" altLang="en-US" sz="1000" dirty="0">
                <a:solidFill>
                  <a:srgbClr val="000000"/>
                </a:solidFill>
                <a:latin typeface="微软雅黑" charset="0"/>
                <a:ea typeface="微软雅黑" charset="0"/>
                <a:cs typeface="微软雅黑" charset="0"/>
              </a:rPr>
              <a:t>、不限于特定技术的</a:t>
            </a:r>
          </a:p>
        </p:txBody>
      </p:sp>
      <p:sp>
        <p:nvSpPr>
          <p:cNvPr id="41" name="Text Box 62"/>
          <p:cNvSpPr txBox="1">
            <a:spLocks noChangeArrowheads="1"/>
          </p:cNvSpPr>
          <p:nvPr/>
        </p:nvSpPr>
        <p:spPr bwMode="auto">
          <a:xfrm>
            <a:off x="899297" y="2055031"/>
            <a:ext cx="2970606" cy="972000"/>
          </a:xfrm>
          <a:prstGeom prst="rect">
            <a:avLst/>
          </a:prstGeom>
          <a:noFill/>
          <a:ln w="9525">
            <a:noFill/>
            <a:miter lim="800000"/>
          </a:ln>
        </p:spPr>
        <p:txBody>
          <a:bodyPr wrap="square" lIns="108000" tIns="0" rIns="0" bIns="0" anchor="ctr">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70180" indent="-170180" eaLnBrk="0" fontAlgn="base" hangingPunct="0">
              <a:spcBef>
                <a:spcPct val="0"/>
              </a:spcBef>
              <a:spcAft>
                <a:spcPct val="0"/>
              </a:spcAft>
              <a:buFontTx/>
              <a:buChar char="•"/>
            </a:pPr>
            <a:r>
              <a:rPr lang="zh-CN" altLang="en-US" sz="1000" dirty="0">
                <a:solidFill>
                  <a:prstClr val="black"/>
                </a:solidFill>
                <a:latin typeface="微软雅黑" charset="0"/>
                <a:ea typeface="微软雅黑" charset="0"/>
                <a:cs typeface="微软雅黑" charset="0"/>
              </a:rPr>
              <a:t>基于角色的日常工作环境</a:t>
            </a:r>
          </a:p>
          <a:p>
            <a:pPr marL="170180" indent="-170180" eaLnBrk="0" fontAlgn="base" hangingPunct="0">
              <a:spcBef>
                <a:spcPct val="0"/>
              </a:spcBef>
              <a:spcAft>
                <a:spcPct val="0"/>
              </a:spcAft>
              <a:buFontTx/>
              <a:buChar char="•"/>
            </a:pPr>
            <a:r>
              <a:rPr lang="zh-CN" altLang="en-US" sz="1000" dirty="0">
                <a:solidFill>
                  <a:prstClr val="black"/>
                </a:solidFill>
                <a:latin typeface="微软雅黑" charset="0"/>
                <a:ea typeface="微软雅黑" charset="0"/>
                <a:cs typeface="微软雅黑" charset="0"/>
              </a:rPr>
              <a:t>全然融入工作流、流程、和系统的能力</a:t>
            </a:r>
          </a:p>
          <a:p>
            <a:pPr marL="170180" indent="-170180" eaLnBrk="0" fontAlgn="base" hangingPunct="0">
              <a:spcBef>
                <a:spcPct val="0"/>
              </a:spcBef>
              <a:spcAft>
                <a:spcPct val="0"/>
              </a:spcAft>
              <a:buFontTx/>
              <a:buChar char="•"/>
            </a:pPr>
            <a:r>
              <a:rPr lang="zh-CN" altLang="en-US" sz="1000" dirty="0">
                <a:solidFill>
                  <a:prstClr val="black"/>
                </a:solidFill>
                <a:latin typeface="微软雅黑" charset="0"/>
                <a:ea typeface="微软雅黑" charset="0"/>
                <a:cs typeface="微软雅黑" charset="0"/>
              </a:rPr>
              <a:t>信息激发的流程创新</a:t>
            </a:r>
          </a:p>
          <a:p>
            <a:pPr marL="170180" indent="-170180" eaLnBrk="0" fontAlgn="base" hangingPunct="0">
              <a:spcBef>
                <a:spcPct val="0"/>
              </a:spcBef>
              <a:spcAft>
                <a:spcPct val="0"/>
              </a:spcAft>
              <a:buFontTx/>
              <a:buChar char="•"/>
            </a:pPr>
            <a:r>
              <a:rPr lang="zh-CN" altLang="en-US" sz="1000" dirty="0">
                <a:solidFill>
                  <a:prstClr val="black"/>
                </a:solidFill>
                <a:latin typeface="微软雅黑" charset="0"/>
                <a:ea typeface="微软雅黑" charset="0"/>
                <a:cs typeface="微软雅黑" charset="0"/>
              </a:rPr>
              <a:t>增强的业务流程和运营管理</a:t>
            </a:r>
          </a:p>
          <a:p>
            <a:pPr marL="170180" indent="-170180" eaLnBrk="0" fontAlgn="base" hangingPunct="0">
              <a:spcBef>
                <a:spcPct val="0"/>
              </a:spcBef>
              <a:spcAft>
                <a:spcPct val="0"/>
              </a:spcAft>
              <a:buFontTx/>
              <a:buChar char="•"/>
            </a:pPr>
            <a:r>
              <a:rPr lang="zh-CN" altLang="en-US" sz="1000" dirty="0">
                <a:solidFill>
                  <a:prstClr val="black"/>
                </a:solidFill>
                <a:latin typeface="微软雅黑" charset="0"/>
                <a:ea typeface="微软雅黑" charset="0"/>
                <a:cs typeface="微软雅黑" charset="0"/>
              </a:rPr>
              <a:t>前瞻性的视野、具预测性的分析</a:t>
            </a:r>
          </a:p>
        </p:txBody>
      </p:sp>
      <p:sp>
        <p:nvSpPr>
          <p:cNvPr id="42" name="Text Box 63"/>
          <p:cNvSpPr txBox="1">
            <a:spLocks noChangeArrowheads="1"/>
          </p:cNvSpPr>
          <p:nvPr/>
        </p:nvSpPr>
        <p:spPr bwMode="auto">
          <a:xfrm>
            <a:off x="7165368" y="3346527"/>
            <a:ext cx="3372589" cy="615315"/>
          </a:xfrm>
          <a:prstGeom prst="rect">
            <a:avLst/>
          </a:prstGeom>
          <a:noFill/>
          <a:ln w="9525">
            <a:noFill/>
            <a:miter lim="800000"/>
          </a:ln>
        </p:spPr>
        <p:txBody>
          <a:bodyPr wrap="square" lIns="0" tIns="0" rIns="0" bIns="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70180" indent="-170180" eaLnBrk="0" fontAlgn="base" hangingPunct="0">
              <a:lnSpc>
                <a:spcPts val="1200"/>
              </a:lnSpc>
              <a:spcBef>
                <a:spcPct val="0"/>
              </a:spcBef>
              <a:spcAft>
                <a:spcPct val="0"/>
              </a:spcAft>
              <a:buFontTx/>
              <a:buChar char="•"/>
            </a:pPr>
            <a:r>
              <a:rPr lang="zh-CN" altLang="en-US" sz="1000" b="1" dirty="0">
                <a:solidFill>
                  <a:srgbClr val="000000"/>
                </a:solidFill>
                <a:latin typeface="微软雅黑" charset="0"/>
                <a:ea typeface="微软雅黑" charset="0"/>
                <a:cs typeface="微软雅黑" charset="0"/>
              </a:rPr>
              <a:t>数据</a:t>
            </a:r>
            <a:r>
              <a:rPr lang="zh-CN" altLang="en-US" sz="1000" dirty="0">
                <a:solidFill>
                  <a:srgbClr val="000000"/>
                </a:solidFill>
                <a:latin typeface="微软雅黑" charset="0"/>
                <a:ea typeface="微软雅黑" charset="0"/>
                <a:cs typeface="微软雅黑" charset="0"/>
              </a:rPr>
              <a:t>：基于标准的、结构化的、以及部分非结构化的</a:t>
            </a:r>
          </a:p>
          <a:p>
            <a:pPr marL="170180" indent="-170180" eaLnBrk="0" fontAlgn="base" hangingPunct="0">
              <a:lnSpc>
                <a:spcPts val="1200"/>
              </a:lnSpc>
              <a:spcBef>
                <a:spcPct val="0"/>
              </a:spcBef>
              <a:spcAft>
                <a:spcPct val="0"/>
              </a:spcAft>
              <a:buFontTx/>
              <a:buChar char="•"/>
            </a:pPr>
            <a:r>
              <a:rPr lang="zh-CN" altLang="en-US" sz="1000" b="1" dirty="0">
                <a:solidFill>
                  <a:srgbClr val="000000"/>
                </a:solidFill>
                <a:latin typeface="微软雅黑" charset="0"/>
                <a:ea typeface="微软雅黑" charset="0"/>
                <a:cs typeface="微软雅黑" charset="0"/>
              </a:rPr>
              <a:t>集成</a:t>
            </a:r>
            <a:r>
              <a:rPr lang="zh-CN" altLang="en-US" sz="1000" dirty="0">
                <a:solidFill>
                  <a:srgbClr val="000000"/>
                </a:solidFill>
                <a:latin typeface="微软雅黑" charset="0"/>
                <a:ea typeface="微软雅黑" charset="0"/>
                <a:cs typeface="微软雅黑" charset="0"/>
              </a:rPr>
              <a:t>：孤立系统的集成、信息的虚拟化的</a:t>
            </a:r>
          </a:p>
          <a:p>
            <a:pPr marL="170180" indent="-170180" eaLnBrk="0" fontAlgn="base" hangingPunct="0">
              <a:lnSpc>
                <a:spcPts val="1200"/>
              </a:lnSpc>
              <a:spcBef>
                <a:spcPct val="0"/>
              </a:spcBef>
              <a:spcAft>
                <a:spcPct val="0"/>
              </a:spcAft>
              <a:buFontTx/>
              <a:buChar char="•"/>
            </a:pPr>
            <a:r>
              <a:rPr lang="zh-CN" altLang="en-US" sz="1000" b="1" dirty="0">
                <a:solidFill>
                  <a:srgbClr val="000000"/>
                </a:solidFill>
                <a:latin typeface="微软雅黑" charset="0"/>
                <a:ea typeface="微软雅黑" charset="0"/>
                <a:cs typeface="微软雅黑" charset="0"/>
              </a:rPr>
              <a:t>应用系统</a:t>
            </a:r>
            <a:r>
              <a:rPr lang="zh-CN" altLang="en-US" sz="1000" dirty="0">
                <a:solidFill>
                  <a:srgbClr val="000000"/>
                </a:solidFill>
                <a:latin typeface="微软雅黑" charset="0"/>
                <a:ea typeface="微软雅黑" charset="0"/>
                <a:cs typeface="微软雅黑" charset="0"/>
              </a:rPr>
              <a:t>：基于服务的</a:t>
            </a:r>
          </a:p>
          <a:p>
            <a:pPr marL="170180" indent="-170180" eaLnBrk="0" fontAlgn="base" hangingPunct="0">
              <a:lnSpc>
                <a:spcPts val="1200"/>
              </a:lnSpc>
              <a:spcBef>
                <a:spcPct val="0"/>
              </a:spcBef>
              <a:spcAft>
                <a:spcPct val="0"/>
              </a:spcAft>
              <a:buFontTx/>
              <a:buChar char="•"/>
            </a:pPr>
            <a:r>
              <a:rPr lang="zh-CN" altLang="en-US" sz="1000" b="1" dirty="0">
                <a:solidFill>
                  <a:srgbClr val="000000"/>
                </a:solidFill>
                <a:latin typeface="微软雅黑" charset="0"/>
                <a:ea typeface="微软雅黑" charset="0"/>
                <a:cs typeface="微软雅黑" charset="0"/>
              </a:rPr>
              <a:t>基础架构</a:t>
            </a:r>
            <a:r>
              <a:rPr lang="zh-CN" altLang="en-US" sz="1000" dirty="0">
                <a:solidFill>
                  <a:srgbClr val="000000"/>
                </a:solidFill>
                <a:latin typeface="微软雅黑" charset="0"/>
                <a:ea typeface="微软雅黑" charset="0"/>
                <a:cs typeface="微软雅黑" charset="0"/>
              </a:rPr>
              <a:t>：组件式的、</a:t>
            </a:r>
            <a:r>
              <a:rPr lang="en-US" altLang="zh-CN" sz="1000" dirty="0">
                <a:solidFill>
                  <a:srgbClr val="000000"/>
                </a:solidFill>
                <a:latin typeface="微软雅黑" charset="0"/>
                <a:ea typeface="微软雅黑" charset="0"/>
                <a:cs typeface="微软雅黑" charset="0"/>
              </a:rPr>
              <a:t>SOA</a:t>
            </a:r>
            <a:r>
              <a:rPr lang="zh-CN" altLang="en-US" sz="1000" dirty="0">
                <a:solidFill>
                  <a:srgbClr val="000000"/>
                </a:solidFill>
                <a:latin typeface="微软雅黑" charset="0"/>
                <a:ea typeface="微软雅黑" charset="0"/>
                <a:cs typeface="微软雅黑" charset="0"/>
              </a:rPr>
              <a:t>逐步浮现、特定平台的</a:t>
            </a:r>
          </a:p>
        </p:txBody>
      </p:sp>
      <p:sp>
        <p:nvSpPr>
          <p:cNvPr id="43" name="Text Box 64"/>
          <p:cNvSpPr txBox="1">
            <a:spLocks noChangeArrowheads="1"/>
          </p:cNvSpPr>
          <p:nvPr/>
        </p:nvSpPr>
        <p:spPr bwMode="auto">
          <a:xfrm>
            <a:off x="899298" y="3187910"/>
            <a:ext cx="2562626" cy="972000"/>
          </a:xfrm>
          <a:prstGeom prst="rect">
            <a:avLst/>
          </a:prstGeom>
          <a:noFill/>
          <a:ln w="9525">
            <a:noFill/>
            <a:miter lim="800000"/>
          </a:ln>
        </p:spPr>
        <p:txBody>
          <a:bodyPr wrap="square" lIns="108000" tIns="0" rIns="0" bIns="0" anchor="ctr">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70180" indent="-170180" eaLnBrk="0" fontAlgn="base" hangingPunct="0">
              <a:spcBef>
                <a:spcPct val="0"/>
              </a:spcBef>
              <a:spcAft>
                <a:spcPct val="0"/>
              </a:spcAft>
              <a:buFontTx/>
              <a:buChar char="•"/>
            </a:pPr>
            <a:r>
              <a:rPr lang="zh-CN" altLang="en-US" sz="1000" dirty="0">
                <a:solidFill>
                  <a:prstClr val="black"/>
                </a:solidFill>
                <a:latin typeface="微软雅黑" charset="0"/>
                <a:ea typeface="微软雅黑" charset="0"/>
                <a:cs typeface="Arial" panose="020B0604020202090204" pitchFamily="34" charset="0"/>
              </a:rPr>
              <a:t>有脉络的、基于职责的工作环境的导入</a:t>
            </a:r>
          </a:p>
          <a:p>
            <a:pPr marL="170180" indent="-170180" eaLnBrk="0" fontAlgn="base" hangingPunct="0">
              <a:spcBef>
                <a:spcPct val="0"/>
              </a:spcBef>
              <a:spcAft>
                <a:spcPct val="0"/>
              </a:spcAft>
              <a:buFontTx/>
              <a:buChar char="•"/>
            </a:pPr>
            <a:r>
              <a:rPr lang="zh-CN" altLang="en-US" sz="1000" dirty="0">
                <a:solidFill>
                  <a:prstClr val="black"/>
                </a:solidFill>
                <a:latin typeface="微软雅黑" charset="0"/>
                <a:ea typeface="微软雅黑" charset="0"/>
                <a:cs typeface="Arial" panose="020B0604020202090204" pitchFamily="34" charset="0"/>
              </a:rPr>
              <a:t>自动化已提升到一定层级</a:t>
            </a:r>
          </a:p>
          <a:p>
            <a:pPr marL="170180" indent="-170180" eaLnBrk="0" fontAlgn="base" hangingPunct="0">
              <a:spcBef>
                <a:spcPct val="0"/>
              </a:spcBef>
              <a:spcAft>
                <a:spcPct val="0"/>
              </a:spcAft>
              <a:buFontTx/>
              <a:buChar char="•"/>
            </a:pPr>
            <a:r>
              <a:rPr lang="zh-CN" altLang="en-US" sz="1000" dirty="0">
                <a:solidFill>
                  <a:prstClr val="black"/>
                </a:solidFill>
                <a:latin typeface="微软雅黑" charset="0"/>
                <a:ea typeface="微软雅黑" charset="0"/>
                <a:cs typeface="Arial" panose="020B0604020202090204" pitchFamily="34" charset="0"/>
              </a:rPr>
              <a:t>既有的流程和应用系统的增强</a:t>
            </a:r>
          </a:p>
          <a:p>
            <a:pPr marL="170180" indent="-170180" eaLnBrk="0" fontAlgn="base" hangingPunct="0">
              <a:spcBef>
                <a:spcPct val="0"/>
              </a:spcBef>
              <a:spcAft>
                <a:spcPct val="0"/>
              </a:spcAft>
              <a:buFontTx/>
              <a:buChar char="•"/>
            </a:pPr>
            <a:r>
              <a:rPr lang="zh-CN" altLang="en-US" sz="1000" dirty="0">
                <a:solidFill>
                  <a:prstClr val="black"/>
                </a:solidFill>
                <a:latin typeface="微软雅黑" charset="0"/>
                <a:ea typeface="微软雅黑" charset="0"/>
                <a:cs typeface="Arial" panose="020B0604020202090204" pitchFamily="34" charset="0"/>
              </a:rPr>
              <a:t>整合的业务绩效管理</a:t>
            </a:r>
          </a:p>
          <a:p>
            <a:pPr marL="170180" indent="-170180" eaLnBrk="0" fontAlgn="base" hangingPunct="0">
              <a:spcBef>
                <a:spcPct val="0"/>
              </a:spcBef>
              <a:spcAft>
                <a:spcPct val="0"/>
              </a:spcAft>
              <a:buFontTx/>
              <a:buChar char="•"/>
            </a:pPr>
            <a:r>
              <a:rPr lang="zh-CN" altLang="en-US" sz="1000" dirty="0">
                <a:solidFill>
                  <a:prstClr val="black"/>
                </a:solidFill>
                <a:latin typeface="微软雅黑" charset="0"/>
                <a:ea typeface="微软雅黑" charset="0"/>
                <a:cs typeface="Arial" panose="020B0604020202090204" pitchFamily="34" charset="0"/>
              </a:rPr>
              <a:t>唯一版本的真实情况</a:t>
            </a:r>
          </a:p>
          <a:p>
            <a:pPr marL="170180" indent="-170180" eaLnBrk="0" fontAlgn="base" hangingPunct="0">
              <a:spcBef>
                <a:spcPct val="0"/>
              </a:spcBef>
              <a:spcAft>
                <a:spcPct val="0"/>
              </a:spcAft>
              <a:buFontTx/>
              <a:buChar char="•"/>
            </a:pPr>
            <a:r>
              <a:rPr lang="zh-CN" altLang="en-US" sz="1000" dirty="0">
                <a:solidFill>
                  <a:prstClr val="black"/>
                </a:solidFill>
                <a:latin typeface="微软雅黑" charset="0"/>
                <a:ea typeface="微软雅黑" charset="0"/>
                <a:cs typeface="Arial" panose="020B0604020202090204" pitchFamily="34" charset="0"/>
              </a:rPr>
              <a:t>经由分析的、实时性的洞察力</a:t>
            </a:r>
          </a:p>
        </p:txBody>
      </p:sp>
      <p:sp>
        <p:nvSpPr>
          <p:cNvPr id="44" name="Text Box 65"/>
          <p:cNvSpPr txBox="1">
            <a:spLocks noChangeArrowheads="1"/>
          </p:cNvSpPr>
          <p:nvPr/>
        </p:nvSpPr>
        <p:spPr bwMode="auto">
          <a:xfrm>
            <a:off x="6308526" y="4503992"/>
            <a:ext cx="2762173" cy="764769"/>
          </a:xfrm>
          <a:prstGeom prst="rect">
            <a:avLst/>
          </a:prstGeom>
          <a:noFill/>
          <a:ln w="9525">
            <a:noFill/>
            <a:miter lim="800000"/>
          </a:ln>
        </p:spPr>
        <p:txBody>
          <a:bodyPr wrap="square" lIns="0" tIns="0" rIns="0" bIns="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70180" indent="-170180" eaLnBrk="0" fontAlgn="base" hangingPunct="0">
              <a:lnSpc>
                <a:spcPts val="1200"/>
              </a:lnSpc>
              <a:spcBef>
                <a:spcPct val="0"/>
              </a:spcBef>
              <a:spcAft>
                <a:spcPct val="0"/>
              </a:spcAft>
              <a:buFontTx/>
              <a:buChar char="•"/>
            </a:pPr>
            <a:r>
              <a:rPr lang="zh-CN" altLang="en-US" sz="1000" b="1" dirty="0">
                <a:solidFill>
                  <a:srgbClr val="000000"/>
                </a:solidFill>
                <a:latin typeface="微软雅黑" charset="0"/>
                <a:ea typeface="微软雅黑" charset="0"/>
                <a:cs typeface="Arial" panose="020B0604020202090204" pitchFamily="34" charset="0"/>
              </a:rPr>
              <a:t>数据</a:t>
            </a:r>
            <a:r>
              <a:rPr lang="zh-CN" altLang="en-US" sz="1000" dirty="0">
                <a:solidFill>
                  <a:srgbClr val="000000"/>
                </a:solidFill>
                <a:latin typeface="微软雅黑" charset="0"/>
                <a:ea typeface="微软雅黑" charset="0"/>
                <a:cs typeface="Arial" panose="020B0604020202090204" pitchFamily="34" charset="0"/>
              </a:rPr>
              <a:t>：结构化的内容、有组织的</a:t>
            </a:r>
          </a:p>
          <a:p>
            <a:pPr marL="170180" indent="-170180" eaLnBrk="0" fontAlgn="base" hangingPunct="0">
              <a:lnSpc>
                <a:spcPts val="1200"/>
              </a:lnSpc>
              <a:spcBef>
                <a:spcPct val="0"/>
              </a:spcBef>
              <a:spcAft>
                <a:spcPct val="0"/>
              </a:spcAft>
              <a:buFontTx/>
              <a:buChar char="•"/>
            </a:pPr>
            <a:r>
              <a:rPr lang="zh-CN" altLang="en-US" sz="1000" b="1" dirty="0">
                <a:solidFill>
                  <a:srgbClr val="000000"/>
                </a:solidFill>
                <a:latin typeface="微软雅黑" charset="0"/>
                <a:ea typeface="微软雅黑" charset="0"/>
                <a:cs typeface="Arial" panose="020B0604020202090204" pitchFamily="34" charset="0"/>
              </a:rPr>
              <a:t>集成</a:t>
            </a:r>
            <a:r>
              <a:rPr lang="zh-CN" altLang="en-US" sz="1000" dirty="0">
                <a:solidFill>
                  <a:srgbClr val="000000"/>
                </a:solidFill>
                <a:latin typeface="微软雅黑" charset="0"/>
                <a:ea typeface="微软雅黑" charset="0"/>
                <a:cs typeface="Arial" panose="020B0604020202090204" pitchFamily="34" charset="0"/>
              </a:rPr>
              <a:t>：有部分的集成、孤立的情况依然存在</a:t>
            </a:r>
          </a:p>
          <a:p>
            <a:pPr marL="170180" indent="-170180" eaLnBrk="0" fontAlgn="base" hangingPunct="0">
              <a:lnSpc>
                <a:spcPts val="1200"/>
              </a:lnSpc>
              <a:spcBef>
                <a:spcPct val="0"/>
              </a:spcBef>
              <a:spcAft>
                <a:spcPct val="0"/>
              </a:spcAft>
              <a:buFontTx/>
              <a:buChar char="•"/>
            </a:pPr>
            <a:r>
              <a:rPr lang="zh-CN" altLang="en-US" sz="1000" b="1" dirty="0">
                <a:solidFill>
                  <a:srgbClr val="000000"/>
                </a:solidFill>
                <a:latin typeface="微软雅黑" charset="0"/>
                <a:ea typeface="微软雅黑" charset="0"/>
                <a:cs typeface="Arial" panose="020B0604020202090204" pitchFamily="34" charset="0"/>
              </a:rPr>
              <a:t>应用系统</a:t>
            </a:r>
            <a:r>
              <a:rPr lang="zh-CN" altLang="en-US" sz="1000" dirty="0">
                <a:solidFill>
                  <a:srgbClr val="000000"/>
                </a:solidFill>
                <a:latin typeface="微软雅黑" charset="0"/>
                <a:ea typeface="微软雅黑" charset="0"/>
                <a:cs typeface="Arial" panose="020B0604020202090204" pitchFamily="34" charset="0"/>
              </a:rPr>
              <a:t>：基于组件的应用系统</a:t>
            </a:r>
          </a:p>
          <a:p>
            <a:pPr marL="170180" indent="-170180" eaLnBrk="0" fontAlgn="base" hangingPunct="0">
              <a:lnSpc>
                <a:spcPts val="1200"/>
              </a:lnSpc>
              <a:spcBef>
                <a:spcPct val="0"/>
              </a:spcBef>
              <a:spcAft>
                <a:spcPct val="0"/>
              </a:spcAft>
              <a:buFontTx/>
              <a:buChar char="•"/>
            </a:pPr>
            <a:r>
              <a:rPr lang="zh-CN" altLang="en-US" sz="1000" b="1" dirty="0">
                <a:solidFill>
                  <a:srgbClr val="000000"/>
                </a:solidFill>
                <a:latin typeface="微软雅黑" charset="0"/>
                <a:ea typeface="微软雅黑" charset="0"/>
                <a:cs typeface="Arial" panose="020B0604020202090204" pitchFamily="34" charset="0"/>
              </a:rPr>
              <a:t>基础架构</a:t>
            </a:r>
            <a:r>
              <a:rPr lang="zh-CN" altLang="en-US" sz="1000" dirty="0">
                <a:solidFill>
                  <a:srgbClr val="000000"/>
                </a:solidFill>
                <a:latin typeface="微软雅黑" charset="0"/>
                <a:ea typeface="微软雅黑" charset="0"/>
                <a:cs typeface="Arial" panose="020B0604020202090204" pitchFamily="34" charset="0"/>
              </a:rPr>
              <a:t>：层级式的架构、特定平台的</a:t>
            </a:r>
          </a:p>
          <a:p>
            <a:pPr marL="170180" indent="-170180" eaLnBrk="0" fontAlgn="base" hangingPunct="0">
              <a:lnSpc>
                <a:spcPts val="1200"/>
              </a:lnSpc>
              <a:spcBef>
                <a:spcPct val="80000"/>
              </a:spcBef>
              <a:spcAft>
                <a:spcPct val="0"/>
              </a:spcAft>
              <a:buClr>
                <a:srgbClr val="7889FB"/>
              </a:buClr>
              <a:buSzPct val="105000"/>
              <a:buFont typeface="Wingdings" panose="05000000000000000000" pitchFamily="2" charset="2"/>
              <a:buChar char="n"/>
            </a:pPr>
            <a:endParaRPr lang="zh-CN" altLang="en-US" sz="1000" dirty="0">
              <a:solidFill>
                <a:srgbClr val="000000"/>
              </a:solidFill>
              <a:latin typeface="微软雅黑" charset="0"/>
              <a:ea typeface="微软雅黑" charset="0"/>
              <a:cs typeface="Arial" panose="020B0604020202090204" pitchFamily="34" charset="0"/>
            </a:endParaRPr>
          </a:p>
        </p:txBody>
      </p:sp>
      <p:sp>
        <p:nvSpPr>
          <p:cNvPr id="45" name="Text Box 66"/>
          <p:cNvSpPr txBox="1">
            <a:spLocks noChangeArrowheads="1"/>
          </p:cNvSpPr>
          <p:nvPr/>
        </p:nvSpPr>
        <p:spPr bwMode="auto">
          <a:xfrm>
            <a:off x="912792" y="4295471"/>
            <a:ext cx="2163125" cy="982256"/>
          </a:xfrm>
          <a:prstGeom prst="rect">
            <a:avLst/>
          </a:prstGeom>
          <a:noFill/>
          <a:ln w="9525">
            <a:noFill/>
            <a:miter lim="800000"/>
          </a:ln>
        </p:spPr>
        <p:txBody>
          <a:bodyPr wrap="square" lIns="108000" tIns="0" rIns="0" bIns="0" anchor="ctr">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70180" indent="-170180" eaLnBrk="0" fontAlgn="base" hangingPunct="0">
              <a:spcBef>
                <a:spcPct val="0"/>
              </a:spcBef>
              <a:spcAft>
                <a:spcPct val="0"/>
              </a:spcAft>
              <a:buFontTx/>
              <a:buChar char="•"/>
            </a:pPr>
            <a:r>
              <a:rPr lang="zh-CN" altLang="en-US" sz="1000" dirty="0">
                <a:solidFill>
                  <a:prstClr val="black"/>
                </a:solidFill>
                <a:latin typeface="微软雅黑" charset="0"/>
                <a:ea typeface="微软雅黑" charset="0"/>
                <a:cs typeface="Arial" panose="020B0604020202090204" pitchFamily="34" charset="0"/>
              </a:rPr>
              <a:t>基本的探索、查询、报表和分析</a:t>
            </a:r>
          </a:p>
          <a:p>
            <a:pPr marL="170180" indent="-170180" eaLnBrk="0" fontAlgn="base" hangingPunct="0">
              <a:spcBef>
                <a:spcPct val="0"/>
              </a:spcBef>
              <a:spcAft>
                <a:spcPct val="0"/>
              </a:spcAft>
              <a:buFontTx/>
              <a:buChar char="•"/>
            </a:pPr>
            <a:r>
              <a:rPr lang="zh-CN" altLang="en-US" sz="1000" dirty="0">
                <a:solidFill>
                  <a:prstClr val="black"/>
                </a:solidFill>
                <a:latin typeface="微软雅黑" charset="0"/>
                <a:ea typeface="微软雅黑" charset="0"/>
                <a:cs typeface="Arial" panose="020B0604020202090204" pitchFamily="34" charset="0"/>
              </a:rPr>
              <a:t>部分的自动化</a:t>
            </a:r>
          </a:p>
          <a:p>
            <a:pPr marL="170180" indent="-170180" eaLnBrk="0" fontAlgn="base" hangingPunct="0">
              <a:spcBef>
                <a:spcPct val="0"/>
              </a:spcBef>
              <a:spcAft>
                <a:spcPct val="0"/>
              </a:spcAft>
              <a:buFontTx/>
              <a:buChar char="•"/>
            </a:pPr>
            <a:r>
              <a:rPr lang="zh-CN" altLang="en-US" sz="1000" dirty="0">
                <a:solidFill>
                  <a:prstClr val="black"/>
                </a:solidFill>
                <a:latin typeface="微软雅黑" charset="0"/>
                <a:ea typeface="微软雅黑" charset="0"/>
                <a:cs typeface="Arial" panose="020B0604020202090204" pitchFamily="34" charset="0"/>
              </a:rPr>
              <a:t>完全不同的工作环境</a:t>
            </a:r>
          </a:p>
          <a:p>
            <a:pPr marL="170180" indent="-170180" eaLnBrk="0" fontAlgn="base" hangingPunct="0">
              <a:spcBef>
                <a:spcPct val="0"/>
              </a:spcBef>
              <a:spcAft>
                <a:spcPct val="0"/>
              </a:spcAft>
              <a:buFontTx/>
              <a:buChar char="•"/>
            </a:pPr>
            <a:r>
              <a:rPr lang="zh-CN" altLang="en-US" sz="1000" dirty="0">
                <a:solidFill>
                  <a:prstClr val="black"/>
                </a:solidFill>
                <a:latin typeface="微软雅黑" charset="0"/>
                <a:ea typeface="微软雅黑" charset="0"/>
                <a:cs typeface="Arial" panose="020B0604020202090204" pitchFamily="34" charset="0"/>
              </a:rPr>
              <a:t>有限制的企业可视度</a:t>
            </a:r>
          </a:p>
          <a:p>
            <a:pPr marL="170180" indent="-170180" eaLnBrk="0" fontAlgn="base" hangingPunct="0">
              <a:spcBef>
                <a:spcPct val="0"/>
              </a:spcBef>
              <a:spcAft>
                <a:spcPct val="0"/>
              </a:spcAft>
              <a:buFontTx/>
              <a:buChar char="•"/>
            </a:pPr>
            <a:r>
              <a:rPr lang="zh-CN" altLang="en-US" sz="1000" dirty="0">
                <a:solidFill>
                  <a:prstClr val="black"/>
                </a:solidFill>
                <a:latin typeface="微软雅黑" charset="0"/>
                <a:ea typeface="微软雅黑" charset="0"/>
                <a:cs typeface="Arial" panose="020B0604020202090204" pitchFamily="34" charset="0"/>
              </a:rPr>
              <a:t>多种版本的真实情况</a:t>
            </a:r>
          </a:p>
        </p:txBody>
      </p:sp>
      <p:sp>
        <p:nvSpPr>
          <p:cNvPr id="46" name="Text Box 67"/>
          <p:cNvSpPr txBox="1">
            <a:spLocks noChangeArrowheads="1"/>
          </p:cNvSpPr>
          <p:nvPr/>
        </p:nvSpPr>
        <p:spPr bwMode="auto">
          <a:xfrm>
            <a:off x="5199558" y="5528682"/>
            <a:ext cx="2762173" cy="597051"/>
          </a:xfrm>
          <a:prstGeom prst="rect">
            <a:avLst/>
          </a:prstGeom>
          <a:noFill/>
          <a:ln w="9525">
            <a:noFill/>
            <a:miter lim="800000"/>
          </a:ln>
        </p:spPr>
        <p:txBody>
          <a:bodyPr wrap="square" lIns="0" tIns="0" rIns="0" bIns="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70180" indent="-170180" eaLnBrk="0" fontAlgn="base" hangingPunct="0">
              <a:lnSpc>
                <a:spcPts val="1200"/>
              </a:lnSpc>
              <a:spcBef>
                <a:spcPct val="0"/>
              </a:spcBef>
              <a:spcAft>
                <a:spcPct val="0"/>
              </a:spcAft>
              <a:buFontTx/>
              <a:buChar char="•"/>
            </a:pPr>
            <a:r>
              <a:rPr lang="zh-CN" altLang="en-US" sz="1000" b="1" dirty="0">
                <a:solidFill>
                  <a:srgbClr val="000000"/>
                </a:solidFill>
                <a:latin typeface="微软雅黑" charset="0"/>
                <a:ea typeface="微软雅黑" charset="0"/>
                <a:cs typeface="Arial" panose="020B0604020202090204" pitchFamily="34" charset="0"/>
              </a:rPr>
              <a:t>数据</a:t>
            </a:r>
            <a:r>
              <a:rPr lang="zh-CN" altLang="en-US" sz="1000" dirty="0">
                <a:solidFill>
                  <a:srgbClr val="000000"/>
                </a:solidFill>
                <a:latin typeface="微软雅黑" charset="0"/>
                <a:ea typeface="微软雅黑" charset="0"/>
                <a:cs typeface="Arial" panose="020B0604020202090204" pitchFamily="34" charset="0"/>
              </a:rPr>
              <a:t>：结构化的内容、静态的</a:t>
            </a:r>
          </a:p>
          <a:p>
            <a:pPr marL="170180" indent="-170180" eaLnBrk="0" fontAlgn="base" hangingPunct="0">
              <a:lnSpc>
                <a:spcPts val="1200"/>
              </a:lnSpc>
              <a:spcBef>
                <a:spcPct val="0"/>
              </a:spcBef>
              <a:spcAft>
                <a:spcPct val="0"/>
              </a:spcAft>
              <a:buFontTx/>
              <a:buChar char="•"/>
            </a:pPr>
            <a:r>
              <a:rPr lang="zh-CN" altLang="en-US" sz="1000" b="1" dirty="0">
                <a:solidFill>
                  <a:srgbClr val="000000"/>
                </a:solidFill>
                <a:latin typeface="微软雅黑" charset="0"/>
                <a:ea typeface="微软雅黑" charset="0"/>
                <a:cs typeface="Arial" panose="020B0604020202090204" pitchFamily="34" charset="0"/>
              </a:rPr>
              <a:t>集成</a:t>
            </a:r>
            <a:r>
              <a:rPr lang="zh-CN" altLang="en-US" sz="1000" dirty="0">
                <a:solidFill>
                  <a:srgbClr val="000000"/>
                </a:solidFill>
                <a:latin typeface="微软雅黑" charset="0"/>
                <a:ea typeface="微软雅黑" charset="0"/>
                <a:cs typeface="Arial" panose="020B0604020202090204" pitchFamily="34" charset="0"/>
              </a:rPr>
              <a:t>：无连结的、孤立的、非集成的解决方案</a:t>
            </a:r>
          </a:p>
          <a:p>
            <a:pPr marL="170180" indent="-170180" eaLnBrk="0" fontAlgn="base" hangingPunct="0">
              <a:lnSpc>
                <a:spcPts val="1200"/>
              </a:lnSpc>
              <a:spcBef>
                <a:spcPct val="0"/>
              </a:spcBef>
              <a:spcAft>
                <a:spcPct val="0"/>
              </a:spcAft>
              <a:buFontTx/>
              <a:buChar char="•"/>
            </a:pPr>
            <a:r>
              <a:rPr lang="zh-CN" altLang="en-US" sz="1000" b="1" dirty="0">
                <a:solidFill>
                  <a:srgbClr val="000000"/>
                </a:solidFill>
                <a:latin typeface="微软雅黑" charset="0"/>
                <a:ea typeface="微软雅黑" charset="0"/>
                <a:cs typeface="Arial" panose="020B0604020202090204" pitchFamily="34" charset="0"/>
              </a:rPr>
              <a:t>应用系统</a:t>
            </a:r>
            <a:r>
              <a:rPr lang="zh-CN" altLang="en-US" sz="1000" dirty="0">
                <a:solidFill>
                  <a:srgbClr val="000000"/>
                </a:solidFill>
                <a:latin typeface="微软雅黑" charset="0"/>
                <a:ea typeface="微软雅黑" charset="0"/>
                <a:cs typeface="Arial" panose="020B0604020202090204" pitchFamily="34" charset="0"/>
              </a:rPr>
              <a:t>：孤立的模块、依赖于特定应用系统</a:t>
            </a:r>
          </a:p>
          <a:p>
            <a:pPr marL="170180" indent="-170180" eaLnBrk="0" fontAlgn="base" hangingPunct="0">
              <a:lnSpc>
                <a:spcPts val="1200"/>
              </a:lnSpc>
              <a:spcBef>
                <a:spcPct val="0"/>
              </a:spcBef>
              <a:spcAft>
                <a:spcPct val="0"/>
              </a:spcAft>
              <a:buFontTx/>
              <a:buChar char="•"/>
            </a:pPr>
            <a:r>
              <a:rPr lang="zh-CN" altLang="en-US" sz="1000" b="1" dirty="0">
                <a:solidFill>
                  <a:srgbClr val="000000"/>
                </a:solidFill>
                <a:latin typeface="微软雅黑" charset="0"/>
                <a:ea typeface="微软雅黑" charset="0"/>
                <a:cs typeface="Arial" panose="020B0604020202090204" pitchFamily="34" charset="0"/>
              </a:rPr>
              <a:t>基础架构</a:t>
            </a:r>
            <a:r>
              <a:rPr lang="zh-CN" altLang="en-US" sz="1000" dirty="0">
                <a:solidFill>
                  <a:srgbClr val="000000"/>
                </a:solidFill>
                <a:latin typeface="微软雅黑" charset="0"/>
                <a:ea typeface="微软雅黑" charset="0"/>
                <a:cs typeface="Arial" panose="020B0604020202090204" pitchFamily="34" charset="0"/>
              </a:rPr>
              <a:t>：巨大无比的、特定平台的</a:t>
            </a:r>
          </a:p>
        </p:txBody>
      </p:sp>
      <p:sp>
        <p:nvSpPr>
          <p:cNvPr id="47" name="Text Box 68"/>
          <p:cNvSpPr txBox="1">
            <a:spLocks noChangeArrowheads="1"/>
          </p:cNvSpPr>
          <p:nvPr/>
        </p:nvSpPr>
        <p:spPr bwMode="auto">
          <a:xfrm>
            <a:off x="899297" y="5399452"/>
            <a:ext cx="1969414" cy="931823"/>
          </a:xfrm>
          <a:prstGeom prst="rect">
            <a:avLst/>
          </a:prstGeom>
          <a:noFill/>
          <a:ln w="9525">
            <a:noFill/>
            <a:miter lim="800000"/>
          </a:ln>
        </p:spPr>
        <p:txBody>
          <a:bodyPr wrap="square" lIns="108000" tIns="0" rIns="0" bIns="0" anchor="ctr">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70180" indent="-170180" eaLnBrk="0" fontAlgn="base" hangingPunct="0">
              <a:spcBef>
                <a:spcPct val="0"/>
              </a:spcBef>
              <a:spcAft>
                <a:spcPct val="0"/>
              </a:spcAft>
              <a:buFontTx/>
              <a:buChar char="•"/>
            </a:pPr>
            <a:r>
              <a:rPr lang="zh-CN" altLang="en-US" sz="1000" dirty="0">
                <a:solidFill>
                  <a:prstClr val="black"/>
                </a:solidFill>
                <a:latin typeface="微软雅黑" charset="0"/>
                <a:ea typeface="微软雅黑" charset="0"/>
                <a:cs typeface="微软雅黑" charset="0"/>
              </a:rPr>
              <a:t>基本的报表、且基于试算表的</a:t>
            </a:r>
          </a:p>
          <a:p>
            <a:pPr marL="170180" indent="-170180" eaLnBrk="0" fontAlgn="base" hangingPunct="0">
              <a:spcBef>
                <a:spcPct val="0"/>
              </a:spcBef>
              <a:spcAft>
                <a:spcPct val="0"/>
              </a:spcAft>
              <a:buFontTx/>
              <a:buChar char="•"/>
            </a:pPr>
            <a:r>
              <a:rPr lang="zh-CN" altLang="en-US" sz="1000" dirty="0">
                <a:solidFill>
                  <a:prstClr val="black"/>
                </a:solidFill>
                <a:latin typeface="微软雅黑" charset="0"/>
                <a:ea typeface="微软雅黑" charset="0"/>
                <a:cs typeface="微软雅黑" charset="0"/>
              </a:rPr>
              <a:t>手工作业、依赖于特殊查询</a:t>
            </a:r>
          </a:p>
          <a:p>
            <a:pPr marL="170180" indent="-170180" eaLnBrk="0" fontAlgn="base" hangingPunct="0">
              <a:spcBef>
                <a:spcPct val="0"/>
              </a:spcBef>
              <a:spcAft>
                <a:spcPct val="0"/>
              </a:spcAft>
              <a:buFontTx/>
              <a:buChar char="•"/>
            </a:pPr>
            <a:r>
              <a:rPr lang="zh-CN" altLang="en-US" sz="1000" dirty="0">
                <a:solidFill>
                  <a:prstClr val="black"/>
                </a:solidFill>
                <a:latin typeface="微软雅黑" charset="0"/>
                <a:ea typeface="微软雅黑" charset="0"/>
                <a:cs typeface="微软雅黑" charset="0"/>
              </a:rPr>
              <a:t>信息超载</a:t>
            </a:r>
          </a:p>
          <a:p>
            <a:pPr marL="170180" indent="-170180" eaLnBrk="0" fontAlgn="base" hangingPunct="0">
              <a:spcBef>
                <a:spcPct val="0"/>
              </a:spcBef>
              <a:spcAft>
                <a:spcPct val="0"/>
              </a:spcAft>
              <a:buFontTx/>
              <a:buChar char="•"/>
            </a:pPr>
            <a:r>
              <a:rPr lang="zh-CN" altLang="en-US" sz="1000" dirty="0">
                <a:solidFill>
                  <a:prstClr val="black"/>
                </a:solidFill>
                <a:latin typeface="微软雅黑" charset="0"/>
                <a:ea typeface="微软雅黑" charset="0"/>
                <a:cs typeface="微软雅黑" charset="0"/>
              </a:rPr>
              <a:t>未能反映真实情况</a:t>
            </a:r>
          </a:p>
          <a:p>
            <a:pPr marL="170180" indent="-170180" eaLnBrk="0" fontAlgn="base" hangingPunct="0">
              <a:spcBef>
                <a:spcPct val="0"/>
              </a:spcBef>
              <a:spcAft>
                <a:spcPct val="0"/>
              </a:spcAft>
              <a:buFontTx/>
              <a:buChar char="•"/>
            </a:pPr>
            <a:r>
              <a:rPr lang="zh-CN" altLang="en-US" sz="1000" dirty="0">
                <a:solidFill>
                  <a:prstClr val="black"/>
                </a:solidFill>
                <a:latin typeface="微软雅黑" charset="0"/>
                <a:ea typeface="微软雅黑" charset="0"/>
                <a:cs typeface="微软雅黑" charset="0"/>
              </a:rPr>
              <a:t>事后证明的</a:t>
            </a:r>
          </a:p>
        </p:txBody>
      </p:sp>
      <p:sp>
        <p:nvSpPr>
          <p:cNvPr id="48" name="Rectangle 70"/>
          <p:cNvSpPr>
            <a:spLocks noChangeArrowheads="1"/>
          </p:cNvSpPr>
          <p:nvPr/>
        </p:nvSpPr>
        <p:spPr bwMode="auto">
          <a:xfrm>
            <a:off x="6805783" y="1298793"/>
            <a:ext cx="1408023" cy="680286"/>
          </a:xfrm>
          <a:prstGeom prst="rect">
            <a:avLst/>
          </a:prstGeom>
          <a:solidFill>
            <a:srgbClr val="C00000"/>
          </a:solidFill>
          <a:ln w="9525">
            <a:miter lim="800000"/>
          </a:ln>
          <a:scene3d>
            <a:camera prst="legacyObliqueTopRight"/>
            <a:lightRig rig="legacyFlat3" dir="b"/>
          </a:scene3d>
          <a:sp3d extrusionH="711200" prstMaterial="legacyMatte">
            <a:bevelT w="13500" h="13500" prst="angle"/>
            <a:bevelB w="13500" h="13500" prst="angle"/>
            <a:extrusionClr>
              <a:srgbClr val="C00000"/>
            </a:extrusionClr>
          </a:sp3d>
        </p:spPr>
        <p:txBody>
          <a:bodyPr wrap="square" anchor="ctr">
            <a:flatTx/>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eaLnBrk="0" fontAlgn="base" hangingPunct="0">
              <a:spcBef>
                <a:spcPct val="0"/>
              </a:spcBef>
              <a:spcAft>
                <a:spcPct val="0"/>
              </a:spcAft>
              <a:buClr>
                <a:srgbClr val="006699"/>
              </a:buClr>
              <a:buFont typeface="Arial" panose="020B0604020202090204" pitchFamily="34" charset="0"/>
              <a:buNone/>
            </a:pPr>
            <a:r>
              <a:rPr lang="zh-CN" altLang="en-US" sz="1600" b="1" dirty="0">
                <a:solidFill>
                  <a:srgbClr val="FFFFFF"/>
                </a:solidFill>
                <a:latin typeface="微软雅黑" charset="0"/>
                <a:ea typeface="微软雅黑" charset="0"/>
                <a:cs typeface="Arial" panose="020B0604020202090204" pitchFamily="34" charset="0"/>
              </a:rPr>
              <a:t>优化级</a:t>
            </a:r>
          </a:p>
          <a:p>
            <a:pPr algn="ctr" eaLnBrk="0" fontAlgn="base" hangingPunct="0">
              <a:spcBef>
                <a:spcPct val="0"/>
              </a:spcBef>
              <a:spcAft>
                <a:spcPct val="0"/>
              </a:spcAft>
              <a:buClr>
                <a:srgbClr val="006699"/>
              </a:buClr>
              <a:buFont typeface="Arial" panose="020B0604020202090204" pitchFamily="34" charset="0"/>
              <a:buNone/>
            </a:pPr>
            <a:r>
              <a:rPr lang="zh-CN" altLang="en-US" sz="1200" dirty="0">
                <a:solidFill>
                  <a:srgbClr val="FFFFFF"/>
                </a:solidFill>
                <a:latin typeface="微软雅黑" charset="0"/>
                <a:ea typeface="微软雅黑" charset="0"/>
                <a:cs typeface="Arial" panose="020B0604020202090204" pitchFamily="34" charset="0"/>
              </a:rPr>
              <a:t>信息成为企业核心竞争力</a:t>
            </a:r>
          </a:p>
        </p:txBody>
      </p:sp>
      <p:sp>
        <p:nvSpPr>
          <p:cNvPr id="49" name="Rectangle 71"/>
          <p:cNvSpPr>
            <a:spLocks noChangeArrowheads="1"/>
          </p:cNvSpPr>
          <p:nvPr/>
        </p:nvSpPr>
        <p:spPr bwMode="auto">
          <a:xfrm>
            <a:off x="5941625" y="2400541"/>
            <a:ext cx="1408023" cy="670682"/>
          </a:xfrm>
          <a:prstGeom prst="rect">
            <a:avLst/>
          </a:prstGeom>
          <a:solidFill>
            <a:srgbClr val="C55A11"/>
          </a:solidFill>
          <a:ln w="9525">
            <a:miter lim="800000"/>
          </a:ln>
          <a:scene3d>
            <a:camera prst="legacyObliqueTopRight"/>
            <a:lightRig rig="legacyFlat3" dir="b"/>
          </a:scene3d>
          <a:sp3d extrusionH="711200" prstMaterial="legacyMatte">
            <a:bevelT w="13500" h="13500" prst="angle"/>
            <a:bevelB w="13500" h="13500" prst="angle"/>
            <a:extrusionClr>
              <a:srgbClr val="C55A11"/>
            </a:extrusionClr>
          </a:sp3d>
        </p:spPr>
        <p:txBody>
          <a:bodyPr wrap="square" anchor="ctr">
            <a:flatTx/>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eaLnBrk="0" fontAlgn="base" hangingPunct="0">
              <a:spcBef>
                <a:spcPct val="0"/>
              </a:spcBef>
              <a:spcAft>
                <a:spcPct val="0"/>
              </a:spcAft>
              <a:buClr>
                <a:srgbClr val="006699"/>
              </a:buClr>
              <a:buFont typeface="Arial" panose="020B0604020202090204" pitchFamily="34" charset="0"/>
              <a:buNone/>
            </a:pPr>
            <a:r>
              <a:rPr lang="zh-CN" altLang="en-US" sz="1600" b="1" dirty="0">
                <a:solidFill>
                  <a:srgbClr val="FFFFFF"/>
                </a:solidFill>
                <a:latin typeface="微软雅黑" charset="0"/>
                <a:ea typeface="微软雅黑" charset="0"/>
                <a:cs typeface="Arial" panose="020B0604020202090204" pitchFamily="34" charset="0"/>
              </a:rPr>
              <a:t>量化管理级</a:t>
            </a:r>
          </a:p>
          <a:p>
            <a:pPr algn="ctr" eaLnBrk="0" fontAlgn="base" hangingPunct="0">
              <a:spcBef>
                <a:spcPct val="0"/>
              </a:spcBef>
              <a:spcAft>
                <a:spcPct val="0"/>
              </a:spcAft>
              <a:buClr>
                <a:srgbClr val="006699"/>
              </a:buClr>
              <a:buFont typeface="Arial" panose="020B0604020202090204" pitchFamily="34" charset="0"/>
              <a:buNone/>
            </a:pPr>
            <a:r>
              <a:rPr lang="zh-CN" altLang="en-US" sz="1200" dirty="0">
                <a:solidFill>
                  <a:srgbClr val="FFFFFF"/>
                </a:solidFill>
                <a:latin typeface="微软雅黑" charset="0"/>
                <a:ea typeface="微软雅黑" charset="0"/>
                <a:cs typeface="Arial" panose="020B0604020202090204" pitchFamily="34" charset="0"/>
              </a:rPr>
              <a:t>信息促进创新</a:t>
            </a:r>
          </a:p>
        </p:txBody>
      </p:sp>
      <p:sp>
        <p:nvSpPr>
          <p:cNvPr id="50" name="Rectangle 72"/>
          <p:cNvSpPr>
            <a:spLocks noChangeArrowheads="1"/>
          </p:cNvSpPr>
          <p:nvPr/>
        </p:nvSpPr>
        <p:spPr bwMode="auto">
          <a:xfrm>
            <a:off x="5068615" y="3487714"/>
            <a:ext cx="1408023" cy="680286"/>
          </a:xfrm>
          <a:prstGeom prst="rect">
            <a:avLst/>
          </a:prstGeom>
          <a:solidFill>
            <a:srgbClr val="ED7D31"/>
          </a:solidFill>
          <a:ln w="9525">
            <a:miter lim="800000"/>
          </a:ln>
          <a:scene3d>
            <a:camera prst="legacyObliqueTopRight"/>
            <a:lightRig rig="legacyFlat3" dir="b"/>
          </a:scene3d>
          <a:sp3d extrusionH="711200" prstMaterial="legacyMatte">
            <a:bevelT w="13500" h="13500" prst="angle"/>
            <a:bevelB w="13500" h="13500" prst="angle"/>
            <a:extrusionClr>
              <a:srgbClr val="ED7D31"/>
            </a:extrusionClr>
          </a:sp3d>
        </p:spPr>
        <p:txBody>
          <a:bodyPr wrap="square" lIns="72000" rIns="72000" anchor="ctr">
            <a:flatTx/>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eaLnBrk="0" fontAlgn="base" hangingPunct="0">
              <a:spcBef>
                <a:spcPct val="0"/>
              </a:spcBef>
              <a:spcAft>
                <a:spcPct val="0"/>
              </a:spcAft>
              <a:buClr>
                <a:srgbClr val="006699"/>
              </a:buClr>
              <a:buFont typeface="Arial" panose="020B0604020202090204" pitchFamily="34" charset="0"/>
              <a:buNone/>
            </a:pPr>
            <a:r>
              <a:rPr lang="zh-CN" altLang="en-US" sz="1600" b="1" dirty="0">
                <a:solidFill>
                  <a:srgbClr val="FFFFFF"/>
                </a:solidFill>
                <a:latin typeface="微软雅黑" charset="0"/>
                <a:ea typeface="微软雅黑" charset="0"/>
                <a:cs typeface="Arial" panose="020B0604020202090204" pitchFamily="34" charset="0"/>
              </a:rPr>
              <a:t>稳健级</a:t>
            </a:r>
          </a:p>
          <a:p>
            <a:pPr algn="ctr" eaLnBrk="0" fontAlgn="base" hangingPunct="0">
              <a:spcBef>
                <a:spcPct val="0"/>
              </a:spcBef>
              <a:spcAft>
                <a:spcPct val="0"/>
              </a:spcAft>
              <a:buClr>
                <a:srgbClr val="006699"/>
              </a:buClr>
              <a:buFont typeface="Arial" panose="020B0604020202090204" pitchFamily="34" charset="0"/>
              <a:buNone/>
            </a:pPr>
            <a:r>
              <a:rPr lang="zh-CN" altLang="en-US" sz="1200" dirty="0">
                <a:solidFill>
                  <a:srgbClr val="FFFFFF"/>
                </a:solidFill>
                <a:latin typeface="微软雅黑" charset="0"/>
                <a:ea typeface="微软雅黑" charset="0"/>
                <a:cs typeface="Arial" panose="020B0604020202090204" pitchFamily="34" charset="0"/>
              </a:rPr>
              <a:t>信息作为战略资产</a:t>
            </a:r>
          </a:p>
        </p:txBody>
      </p:sp>
      <p:sp>
        <p:nvSpPr>
          <p:cNvPr id="51" name="Rectangle 73"/>
          <p:cNvSpPr>
            <a:spLocks noChangeArrowheads="1"/>
          </p:cNvSpPr>
          <p:nvPr/>
        </p:nvSpPr>
        <p:spPr bwMode="auto">
          <a:xfrm>
            <a:off x="4191303" y="4576472"/>
            <a:ext cx="1427050" cy="661078"/>
          </a:xfrm>
          <a:prstGeom prst="rect">
            <a:avLst/>
          </a:prstGeom>
          <a:solidFill>
            <a:srgbClr val="F4B183"/>
          </a:solidFill>
          <a:ln w="9525">
            <a:miter lim="800000"/>
          </a:ln>
          <a:scene3d>
            <a:camera prst="legacyObliqueTopRight"/>
            <a:lightRig rig="legacyFlat3" dir="b"/>
          </a:scene3d>
          <a:sp3d extrusionH="711200" prstMaterial="legacyMatte">
            <a:bevelT w="13500" h="13500" prst="angle"/>
            <a:bevelB w="13500" h="13500" prst="angle"/>
            <a:extrusionClr>
              <a:srgbClr val="F4B183"/>
            </a:extrusionClr>
          </a:sp3d>
        </p:spPr>
        <p:txBody>
          <a:bodyPr wrap="square" anchor="ctr">
            <a:flatTx/>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eaLnBrk="0" fontAlgn="base" hangingPunct="0">
              <a:spcBef>
                <a:spcPct val="0"/>
              </a:spcBef>
              <a:spcAft>
                <a:spcPct val="0"/>
              </a:spcAft>
              <a:buClr>
                <a:srgbClr val="006699"/>
              </a:buClr>
              <a:buFont typeface="Arial" panose="020B0604020202090204" pitchFamily="34" charset="0"/>
              <a:buNone/>
            </a:pPr>
            <a:r>
              <a:rPr lang="zh-CN" altLang="en-US" sz="1600" b="1" dirty="0">
                <a:solidFill>
                  <a:srgbClr val="FFFFFF"/>
                </a:solidFill>
                <a:latin typeface="微软雅黑" charset="0"/>
                <a:ea typeface="微软雅黑" charset="0"/>
                <a:cs typeface="Arial" panose="020B0604020202090204" pitchFamily="34" charset="0"/>
              </a:rPr>
              <a:t>受管理级</a:t>
            </a:r>
          </a:p>
          <a:p>
            <a:pPr algn="ctr" eaLnBrk="0" fontAlgn="base" hangingPunct="0">
              <a:spcBef>
                <a:spcPct val="0"/>
              </a:spcBef>
              <a:spcAft>
                <a:spcPct val="0"/>
              </a:spcAft>
              <a:buClr>
                <a:srgbClr val="006699"/>
              </a:buClr>
              <a:buFont typeface="Arial" panose="020B0604020202090204" pitchFamily="34" charset="0"/>
              <a:buNone/>
            </a:pPr>
            <a:r>
              <a:rPr lang="zh-CN" altLang="en-US" sz="1200" dirty="0">
                <a:solidFill>
                  <a:srgbClr val="FFFFFF"/>
                </a:solidFill>
                <a:latin typeface="微软雅黑" charset="0"/>
                <a:ea typeface="微软雅黑" charset="0"/>
                <a:cs typeface="Arial" panose="020B0604020202090204" pitchFamily="34" charset="0"/>
              </a:rPr>
              <a:t>信息用来管理业务</a:t>
            </a:r>
          </a:p>
        </p:txBody>
      </p:sp>
      <p:sp>
        <p:nvSpPr>
          <p:cNvPr id="52" name="Rectangle 74"/>
          <p:cNvSpPr>
            <a:spLocks noChangeArrowheads="1"/>
          </p:cNvSpPr>
          <p:nvPr/>
        </p:nvSpPr>
        <p:spPr bwMode="auto">
          <a:xfrm>
            <a:off x="3334880" y="5648919"/>
            <a:ext cx="1398509" cy="680286"/>
          </a:xfrm>
          <a:prstGeom prst="rect">
            <a:avLst/>
          </a:prstGeom>
          <a:solidFill>
            <a:sysClr val="window" lastClr="FFFFFF">
              <a:lumMod val="95000"/>
            </a:sysClr>
          </a:solidFill>
          <a:ln w="9525">
            <a:miter lim="800000"/>
          </a:ln>
          <a:scene3d>
            <a:camera prst="legacyObliqueTopRight"/>
            <a:lightRig rig="legacyFlat3" dir="b"/>
          </a:scene3d>
          <a:sp3d extrusionH="711200" prstMaterial="legacyMatte">
            <a:bevelT w="13500" h="13500" prst="angle"/>
            <a:bevelB w="13500" h="13500" prst="angle"/>
            <a:extrusionClr>
              <a:sysClr val="window" lastClr="FFFFFF">
                <a:lumMod val="95000"/>
              </a:sysClr>
            </a:extrusionClr>
          </a:sp3d>
        </p:spPr>
        <p:txBody>
          <a:bodyPr wrap="square" lIns="72000" rIns="72000" anchor="ctr">
            <a:flatTx/>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0" fontAlgn="base" latinLnBrk="0" hangingPunct="0">
              <a:lnSpc>
                <a:spcPct val="100000"/>
              </a:lnSpc>
              <a:spcBef>
                <a:spcPct val="0"/>
              </a:spcBef>
              <a:spcAft>
                <a:spcPct val="0"/>
              </a:spcAft>
              <a:buClr>
                <a:srgbClr val="006699"/>
              </a:buClr>
              <a:buSzTx/>
              <a:buFont typeface="Arial" panose="020B0604020202090204" pitchFamily="34" charset="0"/>
              <a:buNone/>
              <a:tabLst/>
              <a:defRPr/>
            </a:pPr>
            <a:r>
              <a:rPr kumimoji="0" lang="zh-CN" altLang="en-US" sz="1600" b="1" i="0" u="none" strike="noStrike" kern="0" cap="none" spc="0" normalizeH="0" baseline="0" noProof="0" dirty="0">
                <a:ln>
                  <a:noFill/>
                </a:ln>
                <a:solidFill>
                  <a:srgbClr val="FFFFFF"/>
                </a:solidFill>
                <a:effectLst/>
                <a:uLnTx/>
                <a:uFillTx/>
                <a:latin typeface="微软雅黑" charset="0"/>
                <a:ea typeface="微软雅黑" charset="0"/>
                <a:cs typeface="Arial" panose="020B0604020202090204" pitchFamily="34" charset="0"/>
              </a:rPr>
              <a:t>初始级</a:t>
            </a:r>
          </a:p>
          <a:p>
            <a:pPr marL="0" marR="0" lvl="0" indent="0" algn="ctr" defTabSz="914400" eaLnBrk="0" fontAlgn="base" latinLnBrk="0" hangingPunct="0">
              <a:lnSpc>
                <a:spcPct val="100000"/>
              </a:lnSpc>
              <a:spcBef>
                <a:spcPct val="0"/>
              </a:spcBef>
              <a:spcAft>
                <a:spcPct val="0"/>
              </a:spcAft>
              <a:buClr>
                <a:srgbClr val="006699"/>
              </a:buClr>
              <a:buSzTx/>
              <a:buFont typeface="Arial" panose="020B0604020202090204" pitchFamily="34" charset="0"/>
              <a:buNone/>
              <a:tabLst/>
              <a:defRPr/>
            </a:pPr>
            <a:r>
              <a:rPr kumimoji="0" lang="zh-CN" altLang="en-US" sz="1200" b="0" i="0" u="none" strike="noStrike" kern="0" cap="none" spc="0" normalizeH="0" baseline="0" noProof="0" dirty="0">
                <a:ln>
                  <a:noFill/>
                </a:ln>
                <a:solidFill>
                  <a:srgbClr val="FFFFFF"/>
                </a:solidFill>
                <a:effectLst/>
                <a:uLnTx/>
                <a:uFillTx/>
                <a:latin typeface="微软雅黑" charset="0"/>
                <a:ea typeface="微软雅黑" charset="0"/>
                <a:cs typeface="Arial" panose="020B0604020202090204" pitchFamily="34" charset="0"/>
              </a:rPr>
              <a:t>数据帮助业务运作</a:t>
            </a:r>
          </a:p>
        </p:txBody>
      </p:sp>
      <p:sp>
        <p:nvSpPr>
          <p:cNvPr id="53" name="Text Box 79"/>
          <p:cNvSpPr txBox="1">
            <a:spLocks noChangeArrowheads="1"/>
          </p:cNvSpPr>
          <p:nvPr/>
        </p:nvSpPr>
        <p:spPr bwMode="auto">
          <a:xfrm>
            <a:off x="7219627" y="1004269"/>
            <a:ext cx="813418" cy="337185"/>
          </a:xfrm>
          <a:prstGeom prst="rect">
            <a:avLst/>
          </a:prstGeom>
          <a:noFill/>
          <a:ln w="6350">
            <a:noFill/>
            <a:miter lim="800000"/>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eaLnBrk="0" fontAlgn="base" hangingPunct="0">
              <a:spcBef>
                <a:spcPct val="0"/>
              </a:spcBef>
              <a:spcAft>
                <a:spcPct val="0"/>
              </a:spcAft>
              <a:buFont typeface="Wingdings" panose="05000000000000000000" pitchFamily="2" charset="2"/>
              <a:buNone/>
            </a:pPr>
            <a:r>
              <a:rPr lang="zh-CN" altLang="en-US" sz="1600" b="1" i="1" dirty="0">
                <a:solidFill>
                  <a:prstClr val="white"/>
                </a:solidFill>
                <a:latin typeface="微软雅黑" charset="0"/>
                <a:ea typeface="微软雅黑" charset="0"/>
                <a:cs typeface="微软雅黑" charset="0"/>
              </a:rPr>
              <a:t>第</a:t>
            </a:r>
            <a:r>
              <a:rPr lang="en-US" altLang="zh-CN" sz="1600" b="1" i="1" dirty="0">
                <a:solidFill>
                  <a:prstClr val="white"/>
                </a:solidFill>
                <a:latin typeface="微软雅黑" charset="0"/>
                <a:ea typeface="微软雅黑" charset="0"/>
                <a:cs typeface="微软雅黑" charset="0"/>
              </a:rPr>
              <a:t>5</a:t>
            </a:r>
            <a:r>
              <a:rPr lang="zh-CN" altLang="en-US" sz="1600" b="1" i="1" dirty="0">
                <a:solidFill>
                  <a:prstClr val="white"/>
                </a:solidFill>
                <a:latin typeface="微软雅黑" charset="0"/>
                <a:ea typeface="微软雅黑" charset="0"/>
                <a:cs typeface="微软雅黑" charset="0"/>
              </a:rPr>
              <a:t>级</a:t>
            </a:r>
          </a:p>
        </p:txBody>
      </p:sp>
      <p:sp>
        <p:nvSpPr>
          <p:cNvPr id="54" name="Text Box 79"/>
          <p:cNvSpPr txBox="1">
            <a:spLocks noChangeArrowheads="1"/>
          </p:cNvSpPr>
          <p:nvPr/>
        </p:nvSpPr>
        <p:spPr bwMode="auto">
          <a:xfrm>
            <a:off x="6351950" y="2097928"/>
            <a:ext cx="813418" cy="337185"/>
          </a:xfrm>
          <a:prstGeom prst="rect">
            <a:avLst/>
          </a:prstGeom>
          <a:noFill/>
          <a:ln w="6350">
            <a:noFill/>
            <a:miter lim="800000"/>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eaLnBrk="0" fontAlgn="base" hangingPunct="0">
              <a:spcBef>
                <a:spcPct val="0"/>
              </a:spcBef>
              <a:spcAft>
                <a:spcPct val="0"/>
              </a:spcAft>
              <a:buFont typeface="Wingdings" panose="05000000000000000000" pitchFamily="2" charset="2"/>
              <a:buNone/>
            </a:pPr>
            <a:r>
              <a:rPr lang="zh-CN" altLang="en-US" sz="1600" b="1" i="1" dirty="0">
                <a:solidFill>
                  <a:prstClr val="white"/>
                </a:solidFill>
                <a:latin typeface="微软雅黑" charset="0"/>
                <a:ea typeface="微软雅黑" charset="0"/>
                <a:cs typeface="微软雅黑" charset="0"/>
              </a:rPr>
              <a:t>第</a:t>
            </a:r>
            <a:r>
              <a:rPr lang="en-US" altLang="zh-CN" sz="1600" b="1" i="1" dirty="0">
                <a:solidFill>
                  <a:prstClr val="white"/>
                </a:solidFill>
                <a:latin typeface="微软雅黑" charset="0"/>
                <a:ea typeface="微软雅黑" charset="0"/>
                <a:cs typeface="微软雅黑" charset="0"/>
              </a:rPr>
              <a:t>4</a:t>
            </a:r>
            <a:r>
              <a:rPr lang="zh-CN" altLang="en-US" sz="1600" b="1" i="1" dirty="0">
                <a:solidFill>
                  <a:prstClr val="white"/>
                </a:solidFill>
                <a:latin typeface="微软雅黑" charset="0"/>
                <a:ea typeface="微软雅黑" charset="0"/>
                <a:cs typeface="微软雅黑" charset="0"/>
              </a:rPr>
              <a:t>级</a:t>
            </a:r>
          </a:p>
        </p:txBody>
      </p:sp>
      <p:sp>
        <p:nvSpPr>
          <p:cNvPr id="55" name="Text Box 79"/>
          <p:cNvSpPr txBox="1">
            <a:spLocks noChangeArrowheads="1"/>
          </p:cNvSpPr>
          <p:nvPr/>
        </p:nvSpPr>
        <p:spPr bwMode="auto">
          <a:xfrm>
            <a:off x="5460044" y="3184380"/>
            <a:ext cx="813418" cy="337185"/>
          </a:xfrm>
          <a:prstGeom prst="rect">
            <a:avLst/>
          </a:prstGeom>
          <a:noFill/>
          <a:ln w="6350">
            <a:noFill/>
            <a:miter lim="800000"/>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eaLnBrk="0" fontAlgn="base" hangingPunct="0">
              <a:spcBef>
                <a:spcPct val="0"/>
              </a:spcBef>
              <a:spcAft>
                <a:spcPct val="0"/>
              </a:spcAft>
              <a:buFont typeface="Wingdings" panose="05000000000000000000" pitchFamily="2" charset="2"/>
              <a:buNone/>
            </a:pPr>
            <a:r>
              <a:rPr lang="zh-CN" altLang="en-US" sz="1600" b="1" i="1" dirty="0">
                <a:solidFill>
                  <a:prstClr val="white"/>
                </a:solidFill>
                <a:latin typeface="微软雅黑" charset="0"/>
                <a:ea typeface="微软雅黑" charset="0"/>
                <a:cs typeface="微软雅黑" charset="0"/>
              </a:rPr>
              <a:t>第</a:t>
            </a:r>
            <a:r>
              <a:rPr lang="en-US" altLang="zh-CN" sz="1600" b="1" i="1" dirty="0">
                <a:solidFill>
                  <a:prstClr val="white"/>
                </a:solidFill>
                <a:latin typeface="微软雅黑" charset="0"/>
                <a:ea typeface="微软雅黑" charset="0"/>
                <a:cs typeface="微软雅黑" charset="0"/>
              </a:rPr>
              <a:t>3</a:t>
            </a:r>
            <a:r>
              <a:rPr lang="zh-CN" altLang="en-US" sz="1600" b="1" i="1" dirty="0">
                <a:solidFill>
                  <a:prstClr val="white"/>
                </a:solidFill>
                <a:latin typeface="微软雅黑" charset="0"/>
                <a:ea typeface="微软雅黑" charset="0"/>
                <a:cs typeface="微软雅黑" charset="0"/>
              </a:rPr>
              <a:t>级</a:t>
            </a:r>
          </a:p>
        </p:txBody>
      </p:sp>
      <p:sp>
        <p:nvSpPr>
          <p:cNvPr id="56" name="Text Box 79"/>
          <p:cNvSpPr txBox="1">
            <a:spLocks noChangeArrowheads="1"/>
          </p:cNvSpPr>
          <p:nvPr/>
        </p:nvSpPr>
        <p:spPr bwMode="auto">
          <a:xfrm>
            <a:off x="4568138" y="4270832"/>
            <a:ext cx="813418" cy="337185"/>
          </a:xfrm>
          <a:prstGeom prst="rect">
            <a:avLst/>
          </a:prstGeom>
          <a:noFill/>
          <a:ln w="6350">
            <a:noFill/>
            <a:miter lim="800000"/>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eaLnBrk="0" fontAlgn="base" hangingPunct="0">
              <a:spcBef>
                <a:spcPct val="0"/>
              </a:spcBef>
              <a:spcAft>
                <a:spcPct val="0"/>
              </a:spcAft>
              <a:buFont typeface="Wingdings" panose="05000000000000000000" pitchFamily="2" charset="2"/>
              <a:buNone/>
            </a:pPr>
            <a:r>
              <a:rPr lang="zh-CN" altLang="en-US" sz="1600" b="1" i="1" dirty="0">
                <a:solidFill>
                  <a:prstClr val="white"/>
                </a:solidFill>
                <a:latin typeface="微软雅黑" charset="0"/>
                <a:ea typeface="微软雅黑" charset="0"/>
                <a:cs typeface="微软雅黑" charset="0"/>
              </a:rPr>
              <a:t>第</a:t>
            </a:r>
            <a:r>
              <a:rPr lang="en-US" altLang="zh-CN" sz="1600" b="1" i="1" dirty="0">
                <a:solidFill>
                  <a:prstClr val="white"/>
                </a:solidFill>
                <a:latin typeface="微软雅黑" charset="0"/>
                <a:ea typeface="微软雅黑" charset="0"/>
                <a:cs typeface="微软雅黑" charset="0"/>
              </a:rPr>
              <a:t>2</a:t>
            </a:r>
            <a:r>
              <a:rPr lang="zh-CN" altLang="en-US" sz="1600" b="1" i="1" dirty="0">
                <a:solidFill>
                  <a:prstClr val="white"/>
                </a:solidFill>
                <a:latin typeface="微软雅黑" charset="0"/>
                <a:ea typeface="微软雅黑" charset="0"/>
                <a:cs typeface="微软雅黑" charset="0"/>
              </a:rPr>
              <a:t>级</a:t>
            </a:r>
          </a:p>
        </p:txBody>
      </p:sp>
      <p:sp>
        <p:nvSpPr>
          <p:cNvPr id="57" name="Text Box 79"/>
          <p:cNvSpPr txBox="1">
            <a:spLocks noChangeArrowheads="1"/>
          </p:cNvSpPr>
          <p:nvPr/>
        </p:nvSpPr>
        <p:spPr bwMode="auto">
          <a:xfrm>
            <a:off x="3676232" y="5357284"/>
            <a:ext cx="813418" cy="337185"/>
          </a:xfrm>
          <a:prstGeom prst="rect">
            <a:avLst/>
          </a:prstGeom>
          <a:noFill/>
          <a:ln w="6350">
            <a:noFill/>
            <a:miter lim="800000"/>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eaLnBrk="0" fontAlgn="base" hangingPunct="0">
              <a:spcBef>
                <a:spcPct val="0"/>
              </a:spcBef>
              <a:spcAft>
                <a:spcPct val="0"/>
              </a:spcAft>
              <a:buFont typeface="Wingdings" panose="05000000000000000000" pitchFamily="2" charset="2"/>
              <a:buNone/>
            </a:pPr>
            <a:r>
              <a:rPr lang="zh-CN" altLang="en-US" sz="1600" b="1" i="1" dirty="0">
                <a:solidFill>
                  <a:prstClr val="white"/>
                </a:solidFill>
                <a:latin typeface="微软雅黑" charset="0"/>
                <a:ea typeface="微软雅黑" charset="0"/>
                <a:cs typeface="微软雅黑" charset="0"/>
              </a:rPr>
              <a:t>第</a:t>
            </a:r>
            <a:r>
              <a:rPr lang="en-US" altLang="zh-CN" sz="1600" b="1" i="1" dirty="0">
                <a:solidFill>
                  <a:prstClr val="white"/>
                </a:solidFill>
                <a:latin typeface="微软雅黑" charset="0"/>
                <a:ea typeface="微软雅黑" charset="0"/>
                <a:cs typeface="微软雅黑" charset="0"/>
              </a:rPr>
              <a:t>1</a:t>
            </a:r>
            <a:r>
              <a:rPr lang="zh-CN" altLang="en-US" sz="1600" b="1" i="1" dirty="0">
                <a:solidFill>
                  <a:prstClr val="white"/>
                </a:solidFill>
                <a:latin typeface="微软雅黑" charset="0"/>
                <a:ea typeface="微软雅黑" charset="0"/>
                <a:cs typeface="微软雅黑" charset="0"/>
              </a:rPr>
              <a:t>级</a:t>
            </a:r>
          </a:p>
        </p:txBody>
      </p:sp>
    </p:spTree>
    <p:extLst>
      <p:ext uri="{BB962C8B-B14F-4D97-AF65-F5344CB8AC3E}">
        <p14:creationId xmlns:p14="http://schemas.microsoft.com/office/powerpoint/2010/main" val="29539880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cs typeface="+mn-ea"/>
                <a:sym typeface="+mn-lt"/>
              </a:rPr>
              <a:t>某制造数据中台</a:t>
            </a:r>
            <a:r>
              <a:rPr lang="en-US" altLang="zh-CN" dirty="0" smtClean="0">
                <a:cs typeface="+mn-ea"/>
                <a:sym typeface="+mn-lt"/>
              </a:rPr>
              <a:t>-</a:t>
            </a:r>
            <a:r>
              <a:rPr lang="zh-CN" altLang="en-US" dirty="0">
                <a:latin typeface="+mn-lt"/>
                <a:ea typeface="+mn-ea"/>
                <a:cs typeface="+mn-ea"/>
                <a:sym typeface="+mn-lt"/>
              </a:rPr>
              <a:t>财务域维度矩阵</a:t>
            </a:r>
          </a:p>
        </p:txBody>
      </p:sp>
      <p:graphicFrame>
        <p:nvGraphicFramePr>
          <p:cNvPr id="3" name="表格 2">
            <a:extLst>
              <a:ext uri="{FF2B5EF4-FFF2-40B4-BE49-F238E27FC236}">
                <a16:creationId xmlns="" xmlns:a16="http://schemas.microsoft.com/office/drawing/2014/main" id="{6C1A63FE-4FEA-5349-8C20-814D951845EB}"/>
              </a:ext>
            </a:extLst>
          </p:cNvPr>
          <p:cNvGraphicFramePr>
            <a:graphicFrameLocks noGrp="1"/>
          </p:cNvGraphicFramePr>
          <p:nvPr/>
        </p:nvGraphicFramePr>
        <p:xfrm>
          <a:off x="319912" y="716532"/>
          <a:ext cx="11515287" cy="5305995"/>
        </p:xfrm>
        <a:graphic>
          <a:graphicData uri="http://schemas.openxmlformats.org/drawingml/2006/table">
            <a:tbl>
              <a:tblPr/>
              <a:tblGrid>
                <a:gridCol w="431825">
                  <a:extLst>
                    <a:ext uri="{9D8B030D-6E8A-4147-A177-3AD203B41FA5}">
                      <a16:colId xmlns="" xmlns:a16="http://schemas.microsoft.com/office/drawing/2014/main" val="750062960"/>
                    </a:ext>
                  </a:extLst>
                </a:gridCol>
                <a:gridCol w="446459">
                  <a:extLst>
                    <a:ext uri="{9D8B030D-6E8A-4147-A177-3AD203B41FA5}">
                      <a16:colId xmlns="" xmlns:a16="http://schemas.microsoft.com/office/drawing/2014/main" val="1468145786"/>
                    </a:ext>
                  </a:extLst>
                </a:gridCol>
                <a:gridCol w="1136892">
                  <a:extLst>
                    <a:ext uri="{9D8B030D-6E8A-4147-A177-3AD203B41FA5}">
                      <a16:colId xmlns="" xmlns:a16="http://schemas.microsoft.com/office/drawing/2014/main" val="4137132091"/>
                    </a:ext>
                  </a:extLst>
                </a:gridCol>
                <a:gridCol w="190293">
                  <a:extLst>
                    <a:ext uri="{9D8B030D-6E8A-4147-A177-3AD203B41FA5}">
                      <a16:colId xmlns="" xmlns:a16="http://schemas.microsoft.com/office/drawing/2014/main" val="3555686401"/>
                    </a:ext>
                  </a:extLst>
                </a:gridCol>
                <a:gridCol w="351314">
                  <a:extLst>
                    <a:ext uri="{9D8B030D-6E8A-4147-A177-3AD203B41FA5}">
                      <a16:colId xmlns="" xmlns:a16="http://schemas.microsoft.com/office/drawing/2014/main" val="4041841108"/>
                    </a:ext>
                  </a:extLst>
                </a:gridCol>
                <a:gridCol w="234209">
                  <a:extLst>
                    <a:ext uri="{9D8B030D-6E8A-4147-A177-3AD203B41FA5}">
                      <a16:colId xmlns="" xmlns:a16="http://schemas.microsoft.com/office/drawing/2014/main" val="3442475438"/>
                    </a:ext>
                  </a:extLst>
                </a:gridCol>
                <a:gridCol w="234209">
                  <a:extLst>
                    <a:ext uri="{9D8B030D-6E8A-4147-A177-3AD203B41FA5}">
                      <a16:colId xmlns="" xmlns:a16="http://schemas.microsoft.com/office/drawing/2014/main" val="3308985947"/>
                    </a:ext>
                  </a:extLst>
                </a:gridCol>
                <a:gridCol w="234209">
                  <a:extLst>
                    <a:ext uri="{9D8B030D-6E8A-4147-A177-3AD203B41FA5}">
                      <a16:colId xmlns="" xmlns:a16="http://schemas.microsoft.com/office/drawing/2014/main" val="903272184"/>
                    </a:ext>
                  </a:extLst>
                </a:gridCol>
                <a:gridCol w="351314">
                  <a:extLst>
                    <a:ext uri="{9D8B030D-6E8A-4147-A177-3AD203B41FA5}">
                      <a16:colId xmlns="" xmlns:a16="http://schemas.microsoft.com/office/drawing/2014/main" val="847065511"/>
                    </a:ext>
                  </a:extLst>
                </a:gridCol>
                <a:gridCol w="526971">
                  <a:extLst>
                    <a:ext uri="{9D8B030D-6E8A-4147-A177-3AD203B41FA5}">
                      <a16:colId xmlns="" xmlns:a16="http://schemas.microsoft.com/office/drawing/2014/main" val="2798580996"/>
                    </a:ext>
                  </a:extLst>
                </a:gridCol>
                <a:gridCol w="526971">
                  <a:extLst>
                    <a:ext uri="{9D8B030D-6E8A-4147-A177-3AD203B41FA5}">
                      <a16:colId xmlns="" xmlns:a16="http://schemas.microsoft.com/office/drawing/2014/main" val="201575265"/>
                    </a:ext>
                  </a:extLst>
                </a:gridCol>
                <a:gridCol w="526971">
                  <a:extLst>
                    <a:ext uri="{9D8B030D-6E8A-4147-A177-3AD203B41FA5}">
                      <a16:colId xmlns="" xmlns:a16="http://schemas.microsoft.com/office/drawing/2014/main" val="1936208309"/>
                    </a:ext>
                  </a:extLst>
                </a:gridCol>
                <a:gridCol w="351314">
                  <a:extLst>
                    <a:ext uri="{9D8B030D-6E8A-4147-A177-3AD203B41FA5}">
                      <a16:colId xmlns="" xmlns:a16="http://schemas.microsoft.com/office/drawing/2014/main" val="4059673254"/>
                    </a:ext>
                  </a:extLst>
                </a:gridCol>
                <a:gridCol w="526971">
                  <a:extLst>
                    <a:ext uri="{9D8B030D-6E8A-4147-A177-3AD203B41FA5}">
                      <a16:colId xmlns="" xmlns:a16="http://schemas.microsoft.com/office/drawing/2014/main" val="3303764090"/>
                    </a:ext>
                  </a:extLst>
                </a:gridCol>
                <a:gridCol w="468419">
                  <a:extLst>
                    <a:ext uri="{9D8B030D-6E8A-4147-A177-3AD203B41FA5}">
                      <a16:colId xmlns="" xmlns:a16="http://schemas.microsoft.com/office/drawing/2014/main" val="3845114706"/>
                    </a:ext>
                  </a:extLst>
                </a:gridCol>
                <a:gridCol w="468419">
                  <a:extLst>
                    <a:ext uri="{9D8B030D-6E8A-4147-A177-3AD203B41FA5}">
                      <a16:colId xmlns="" xmlns:a16="http://schemas.microsoft.com/office/drawing/2014/main" val="1426079792"/>
                    </a:ext>
                  </a:extLst>
                </a:gridCol>
                <a:gridCol w="468419">
                  <a:extLst>
                    <a:ext uri="{9D8B030D-6E8A-4147-A177-3AD203B41FA5}">
                      <a16:colId xmlns="" xmlns:a16="http://schemas.microsoft.com/office/drawing/2014/main" val="1100403154"/>
                    </a:ext>
                  </a:extLst>
                </a:gridCol>
                <a:gridCol w="351314">
                  <a:extLst>
                    <a:ext uri="{9D8B030D-6E8A-4147-A177-3AD203B41FA5}">
                      <a16:colId xmlns="" xmlns:a16="http://schemas.microsoft.com/office/drawing/2014/main" val="16263843"/>
                    </a:ext>
                  </a:extLst>
                </a:gridCol>
                <a:gridCol w="468419">
                  <a:extLst>
                    <a:ext uri="{9D8B030D-6E8A-4147-A177-3AD203B41FA5}">
                      <a16:colId xmlns="" xmlns:a16="http://schemas.microsoft.com/office/drawing/2014/main" val="274931962"/>
                    </a:ext>
                  </a:extLst>
                </a:gridCol>
                <a:gridCol w="585522">
                  <a:extLst>
                    <a:ext uri="{9D8B030D-6E8A-4147-A177-3AD203B41FA5}">
                      <a16:colId xmlns="" xmlns:a16="http://schemas.microsoft.com/office/drawing/2014/main" val="1158931734"/>
                    </a:ext>
                  </a:extLst>
                </a:gridCol>
                <a:gridCol w="526971">
                  <a:extLst>
                    <a:ext uri="{9D8B030D-6E8A-4147-A177-3AD203B41FA5}">
                      <a16:colId xmlns="" xmlns:a16="http://schemas.microsoft.com/office/drawing/2014/main" val="856850803"/>
                    </a:ext>
                  </a:extLst>
                </a:gridCol>
                <a:gridCol w="452559">
                  <a:extLst>
                    <a:ext uri="{9D8B030D-6E8A-4147-A177-3AD203B41FA5}">
                      <a16:colId xmlns="" xmlns:a16="http://schemas.microsoft.com/office/drawing/2014/main" val="2505944870"/>
                    </a:ext>
                  </a:extLst>
                </a:gridCol>
                <a:gridCol w="719705">
                  <a:extLst>
                    <a:ext uri="{9D8B030D-6E8A-4147-A177-3AD203B41FA5}">
                      <a16:colId xmlns="" xmlns:a16="http://schemas.microsoft.com/office/drawing/2014/main" val="3629036961"/>
                    </a:ext>
                  </a:extLst>
                </a:gridCol>
                <a:gridCol w="408647">
                  <a:extLst>
                    <a:ext uri="{9D8B030D-6E8A-4147-A177-3AD203B41FA5}">
                      <a16:colId xmlns="" xmlns:a16="http://schemas.microsoft.com/office/drawing/2014/main" val="1923531687"/>
                    </a:ext>
                  </a:extLst>
                </a:gridCol>
                <a:gridCol w="526971">
                  <a:extLst>
                    <a:ext uri="{9D8B030D-6E8A-4147-A177-3AD203B41FA5}">
                      <a16:colId xmlns="" xmlns:a16="http://schemas.microsoft.com/office/drawing/2014/main" val="49100761"/>
                    </a:ext>
                  </a:extLst>
                </a:gridCol>
              </a:tblGrid>
              <a:tr h="378091">
                <a:tc rowSpan="2">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业务域</a:t>
                      </a:r>
                    </a:p>
                  </a:txBody>
                  <a:tcPr marL="6205" marR="6205" marT="6205" marB="0" anchor="ctr">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rowSpan="2">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业务</a:t>
                      </a:r>
                      <a:endParaRPr lang="en-US" altLang="zh-CN" sz="1000" b="1" i="0" u="none" strike="noStrike" dirty="0">
                        <a:solidFill>
                          <a:srgbClr val="000000"/>
                        </a:solidFill>
                        <a:effectLst/>
                        <a:latin typeface="微软雅黑" panose="020B0503020204020204" pitchFamily="34" charset="-122"/>
                        <a:ea typeface="微软雅黑" panose="020B0503020204020204" pitchFamily="34" charset="-122"/>
                      </a:endParaRPr>
                    </a:p>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子域</a:t>
                      </a:r>
                    </a:p>
                  </a:txBody>
                  <a:tcPr marL="6205" marR="6205" marT="6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rowSpan="2">
                  <a:txBody>
                    <a:bodyPr/>
                    <a:lstStyle/>
                    <a:p>
                      <a:pPr algn="l" fontAlgn="ct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                  维度</a:t>
                      </a:r>
                      <a:b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b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    事实   </a:t>
                      </a:r>
                    </a:p>
                  </a:txBody>
                  <a:tcPr marL="6685" marR="6685" marT="66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solidFill>
                      <a:srgbClr val="5B9BD5"/>
                    </a:solidFill>
                  </a:tcPr>
                </a:tc>
                <a:tc gridSpan="5">
                  <a:txBody>
                    <a:bodyPr/>
                    <a:lstStyle/>
                    <a:p>
                      <a:pPr algn="ctr"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日期</a:t>
                      </a:r>
                    </a:p>
                  </a:txBody>
                  <a:tcPr marL="6685" marR="6685" marT="66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10">
                  <a:txBody>
                    <a:bodyPr/>
                    <a:lstStyle/>
                    <a:p>
                      <a:pPr algn="ctr" fontAlgn="ctr"/>
                      <a:r>
                        <a:rPr lang="en-US" altLang="zh-CN" sz="1100" b="1" i="0" u="none" strike="noStrike" dirty="0">
                          <a:solidFill>
                            <a:srgbClr val="000000"/>
                          </a:solidFill>
                          <a:effectLst/>
                          <a:latin typeface="微软雅黑" panose="020B0503020204020204" pitchFamily="34" charset="-122"/>
                          <a:ea typeface="微软雅黑" panose="020B0503020204020204" pitchFamily="34" charset="-122"/>
                        </a:rPr>
                        <a:t>COA</a:t>
                      </a: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维</a:t>
                      </a:r>
                    </a:p>
                  </a:txBody>
                  <a:tcPr marL="6685" marR="6685" marT="66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币种维</a:t>
                      </a:r>
                    </a:p>
                  </a:txBody>
                  <a:tcPr marL="6685" marR="6685" marT="66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供应商维</a:t>
                      </a:r>
                    </a:p>
                  </a:txBody>
                  <a:tcPr marL="6685" marR="6685" marT="66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客户维</a:t>
                      </a:r>
                    </a:p>
                  </a:txBody>
                  <a:tcPr marL="6685" marR="6685" marT="66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物料维</a:t>
                      </a:r>
                    </a:p>
                  </a:txBody>
                  <a:tcPr marL="6685" marR="6685" marT="66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gridSpan="3">
                  <a:txBody>
                    <a:bodyPr/>
                    <a:lstStyle/>
                    <a:p>
                      <a:pPr algn="ctr"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属性维</a:t>
                      </a:r>
                    </a:p>
                  </a:txBody>
                  <a:tcPr marL="6685" marR="6685" marT="6685" marB="0" anchor="ctr">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1732647913"/>
                  </a:ext>
                </a:extLst>
              </a:tr>
              <a:tr h="378091">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年</a:t>
                      </a:r>
                    </a:p>
                  </a:txBody>
                  <a:tcPr marL="6685" marR="6685" marT="66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季度</a:t>
                      </a:r>
                    </a:p>
                  </a:txBody>
                  <a:tcPr marL="6685" marR="6685" marT="66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月</a:t>
                      </a:r>
                    </a:p>
                  </a:txBody>
                  <a:tcPr marL="6685" marR="6685" marT="66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周</a:t>
                      </a:r>
                    </a:p>
                  </a:txBody>
                  <a:tcPr marL="6685" marR="6685" marT="66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日</a:t>
                      </a:r>
                    </a:p>
                  </a:txBody>
                  <a:tcPr marL="6685" marR="6685" marT="66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账套</a:t>
                      </a:r>
                    </a:p>
                  </a:txBody>
                  <a:tcPr marL="6685" marR="6685" marT="66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公司</a:t>
                      </a:r>
                      <a:endParaRPr lang="en-US" altLang="zh-CN" sz="1100" b="1" i="0" u="none" strike="noStrike" dirty="0">
                        <a:solidFill>
                          <a:srgbClr val="000000"/>
                        </a:solidFill>
                        <a:effectLst/>
                        <a:latin typeface="微软雅黑" panose="020B0503020204020204" pitchFamily="34" charset="-122"/>
                        <a:ea typeface="微软雅黑" panose="020B0503020204020204" pitchFamily="34" charset="-122"/>
                      </a:endParaRPr>
                    </a:p>
                  </a:txBody>
                  <a:tcPr marL="6685" marR="6685" marT="66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会计科目</a:t>
                      </a:r>
                    </a:p>
                  </a:txBody>
                  <a:tcPr marL="6685" marR="6685" marT="66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明细科目</a:t>
                      </a:r>
                    </a:p>
                  </a:txBody>
                  <a:tcPr marL="6685" marR="6685" marT="66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部门</a:t>
                      </a:r>
                    </a:p>
                  </a:txBody>
                  <a:tcPr marL="6685" marR="6685" marT="66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责任中心</a:t>
                      </a:r>
                    </a:p>
                  </a:txBody>
                  <a:tcPr marL="6685" marR="6685" marT="66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作业段</a:t>
                      </a:r>
                    </a:p>
                  </a:txBody>
                  <a:tcPr marL="6685" marR="6685" marT="66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关联方</a:t>
                      </a:r>
                    </a:p>
                  </a:txBody>
                  <a:tcPr marL="6685" marR="6685" marT="66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项目段</a:t>
                      </a:r>
                    </a:p>
                  </a:txBody>
                  <a:tcPr marL="6685" marR="6685" marT="66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备用</a:t>
                      </a:r>
                    </a:p>
                  </a:txBody>
                  <a:tcPr marL="6685" marR="6685" marT="66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币种</a:t>
                      </a:r>
                    </a:p>
                  </a:txBody>
                  <a:tcPr marL="6685" marR="6685" marT="66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供应商</a:t>
                      </a:r>
                    </a:p>
                  </a:txBody>
                  <a:tcPr marL="6685" marR="6685" marT="66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客户</a:t>
                      </a:r>
                    </a:p>
                  </a:txBody>
                  <a:tcPr marL="6685" marR="6685" marT="66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物料</a:t>
                      </a:r>
                    </a:p>
                  </a:txBody>
                  <a:tcPr marL="6685" marR="6685" marT="66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订单控制</a:t>
                      </a:r>
                      <a:endParaRPr lang="en-US" altLang="zh-CN" sz="1100" b="1" i="0" u="none" strike="noStrike" dirty="0">
                        <a:solidFill>
                          <a:srgbClr val="000000"/>
                        </a:solidFill>
                        <a:effectLst/>
                        <a:latin typeface="微软雅黑" panose="020B0503020204020204" pitchFamily="34" charset="-122"/>
                        <a:ea typeface="微软雅黑" panose="020B0503020204020204" pitchFamily="34" charset="-122"/>
                      </a:endParaRPr>
                    </a:p>
                  </a:txBody>
                  <a:tcPr marL="6685" marR="6685" marT="66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资产</a:t>
                      </a:r>
                    </a:p>
                  </a:txBody>
                  <a:tcPr marL="6685" marR="6685" marT="66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发票属性</a:t>
                      </a:r>
                    </a:p>
                  </a:txBody>
                  <a:tcPr marL="6685" marR="6685" marT="6685" marB="0" anchor="ctr">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extLst>
                  <a:ext uri="{0D108BD9-81ED-4DB2-BD59-A6C34878D82A}">
                    <a16:rowId xmlns="" xmlns:a16="http://schemas.microsoft.com/office/drawing/2014/main" val="4271094242"/>
                  </a:ext>
                </a:extLst>
              </a:tr>
              <a:tr h="192743">
                <a:tc rowSpan="22">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财务</a:t>
                      </a:r>
                    </a:p>
                  </a:txBody>
                  <a:tcPr marL="6685" marR="6685" marT="6685" marB="0" anchor="ctr">
                    <a:lnL w="25400" cap="flat" cmpd="dbl" algn="ctr">
                      <a:solidFill>
                        <a:srgbClr val="000000"/>
                      </a:solidFill>
                      <a:prstDash val="solid"/>
                      <a:round/>
                      <a:headEnd type="none" w="med" len="med"/>
                      <a:tailEnd type="none" w="med" len="med"/>
                    </a:lnL>
                    <a:lnR w="9525" cap="flat" cmpd="sng" algn="ctr">
                      <a:solidFill>
                        <a:schemeClr val="bg1">
                          <a:lumMod val="75000"/>
                        </a:schemeClr>
                      </a:solidFill>
                      <a:prstDash val="sysDash"/>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rowSpan="5">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法定</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核算</a:t>
                      </a:r>
                    </a:p>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成本</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6350" cap="flat" cmpd="sng" algn="ctr">
                      <a:solidFill>
                        <a:srgbClr val="000000"/>
                      </a:solidFill>
                      <a:prstDash val="solid"/>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项目成本表</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6350" cap="flat" cmpd="sng" algn="ctr">
                      <a:solidFill>
                        <a:srgbClr val="000000"/>
                      </a:solidFill>
                      <a:prstDash val="solid"/>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6350" cap="flat" cmpd="sng" algn="ctr">
                      <a:solidFill>
                        <a:srgbClr val="000000"/>
                      </a:solidFill>
                      <a:prstDash val="solid"/>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6350" cap="flat" cmpd="sng" algn="ctr">
                      <a:solidFill>
                        <a:srgbClr val="000000"/>
                      </a:solidFill>
                      <a:prstDash val="solid"/>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6350" cap="flat" cmpd="sng" algn="ctr">
                      <a:solidFill>
                        <a:srgbClr val="000000"/>
                      </a:solidFill>
                      <a:prstDash val="solid"/>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6350" cap="flat" cmpd="sng" algn="ctr">
                      <a:solidFill>
                        <a:srgbClr val="000000"/>
                      </a:solidFill>
                      <a:prstDash val="solid"/>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6350" cap="flat" cmpd="sng" algn="ctr">
                      <a:solidFill>
                        <a:srgbClr val="000000"/>
                      </a:solidFill>
                      <a:prstDash val="solid"/>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6350" cap="flat" cmpd="sng" algn="ctr">
                      <a:solidFill>
                        <a:srgbClr val="000000"/>
                      </a:solidFill>
                      <a:prstDash val="solid"/>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6350" cap="flat" cmpd="sng" algn="ctr">
                      <a:solidFill>
                        <a:srgbClr val="000000"/>
                      </a:solidFill>
                      <a:prstDash val="solid"/>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6350" cap="flat" cmpd="sng" algn="ctr">
                      <a:solidFill>
                        <a:srgbClr val="000000"/>
                      </a:solidFill>
                      <a:prstDash val="solid"/>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6350" cap="flat" cmpd="sng" algn="ctr">
                      <a:solidFill>
                        <a:srgbClr val="000000"/>
                      </a:solidFill>
                      <a:prstDash val="solid"/>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6350" cap="flat" cmpd="sng" algn="ctr">
                      <a:solidFill>
                        <a:srgbClr val="000000"/>
                      </a:solidFill>
                      <a:prstDash val="solid"/>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6350" cap="flat" cmpd="sng" algn="ctr">
                      <a:solidFill>
                        <a:srgbClr val="000000"/>
                      </a:solidFill>
                      <a:prstDash val="solid"/>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6350" cap="flat" cmpd="sng" algn="ctr">
                      <a:solidFill>
                        <a:srgbClr val="000000"/>
                      </a:solidFill>
                      <a:prstDash val="solid"/>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6350" cap="flat" cmpd="sng" algn="ctr">
                      <a:solidFill>
                        <a:srgbClr val="000000"/>
                      </a:solidFill>
                      <a:prstDash val="solid"/>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6350" cap="flat" cmpd="sng" algn="ctr">
                      <a:solidFill>
                        <a:srgbClr val="000000"/>
                      </a:solidFill>
                      <a:prstDash val="solid"/>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6350" cap="flat" cmpd="sng" algn="ctr">
                      <a:solidFill>
                        <a:srgbClr val="000000"/>
                      </a:solidFill>
                      <a:prstDash val="solid"/>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6350" cap="flat" cmpd="sng" algn="ctr">
                      <a:solidFill>
                        <a:srgbClr val="000000"/>
                      </a:solidFill>
                      <a:prstDash val="solid"/>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6350" cap="flat" cmpd="sng" algn="ctr">
                      <a:solidFill>
                        <a:srgbClr val="000000"/>
                      </a:solidFill>
                      <a:prstDash val="solid"/>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6350" cap="flat" cmpd="sng" algn="ctr">
                      <a:solidFill>
                        <a:srgbClr val="000000"/>
                      </a:solidFill>
                      <a:prstDash val="solid"/>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6350" cap="flat" cmpd="sng" algn="ctr">
                      <a:solidFill>
                        <a:srgbClr val="000000"/>
                      </a:solidFill>
                      <a:prstDash val="solid"/>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6350" cap="flat" cmpd="sng" algn="ctr">
                      <a:solidFill>
                        <a:srgbClr val="000000"/>
                      </a:solidFill>
                      <a:prstDash val="solid"/>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6350" cap="flat" cmpd="sng" algn="ctr">
                      <a:solidFill>
                        <a:srgbClr val="000000"/>
                      </a:solidFill>
                      <a:prstDash val="solid"/>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extLst>
                  <a:ext uri="{0D108BD9-81ED-4DB2-BD59-A6C34878D82A}">
                    <a16:rowId xmlns="" xmlns:a16="http://schemas.microsoft.com/office/drawing/2014/main" val="124419267"/>
                  </a:ext>
                </a:extLst>
              </a:tr>
              <a:tr h="192743">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资源成本表</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25400" cap="flat" cmpd="dbl" algn="ctr">
                      <a:solidFill>
                        <a:srgbClr val="000000"/>
                      </a:solidFill>
                      <a:prstDash val="solid"/>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extLst>
                  <a:ext uri="{0D108BD9-81ED-4DB2-BD59-A6C34878D82A}">
                    <a16:rowId xmlns="" xmlns:a16="http://schemas.microsoft.com/office/drawing/2014/main" val="2119262154"/>
                  </a:ext>
                </a:extLst>
              </a:tr>
              <a:tr h="378091">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批生产成本明细表</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25400" cap="flat" cmpd="dbl" algn="ctr">
                      <a:solidFill>
                        <a:srgbClr val="000000"/>
                      </a:solidFill>
                      <a:prstDash val="solid"/>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extLst>
                  <a:ext uri="{0D108BD9-81ED-4DB2-BD59-A6C34878D82A}">
                    <a16:rowId xmlns="" xmlns:a16="http://schemas.microsoft.com/office/drawing/2014/main" val="892196514"/>
                  </a:ext>
                </a:extLst>
              </a:tr>
              <a:tr h="192743">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成本费用分摊</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25400" cap="flat" cmpd="dbl" algn="ctr">
                      <a:solidFill>
                        <a:srgbClr val="000000"/>
                      </a:solidFill>
                      <a:prstDash val="solid"/>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extLst>
                  <a:ext uri="{0D108BD9-81ED-4DB2-BD59-A6C34878D82A}">
                    <a16:rowId xmlns="" xmlns:a16="http://schemas.microsoft.com/office/drawing/2014/main" val="218257205"/>
                  </a:ext>
                </a:extLst>
              </a:tr>
              <a:tr h="192743">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资源回血明细</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25400" cap="flat" cmpd="dbl" algn="ctr">
                      <a:solidFill>
                        <a:srgbClr val="000000"/>
                      </a:solidFill>
                      <a:prstDash val="solid"/>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extLst>
                  <a:ext uri="{0D108BD9-81ED-4DB2-BD59-A6C34878D82A}">
                    <a16:rowId xmlns="" xmlns:a16="http://schemas.microsoft.com/office/drawing/2014/main" val="459956888"/>
                  </a:ext>
                </a:extLst>
              </a:tr>
              <a:tr h="192743">
                <a:tc vMerge="1">
                  <a:txBody>
                    <a:bodyPr/>
                    <a:lstStyle/>
                    <a:p>
                      <a:endParaRPr lang="zh-CN" altLang="en-US"/>
                    </a:p>
                  </a:txBody>
                  <a:tcPr/>
                </a:tc>
                <a:tc rowSpan="7">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法定</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核算</a:t>
                      </a:r>
                    </a:p>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应付</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发票明细表</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25400" cap="flat" cmpd="dbl" algn="ctr">
                      <a:solidFill>
                        <a:srgbClr val="000000"/>
                      </a:solidFill>
                      <a:prstDash val="solid"/>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extLst>
                  <a:ext uri="{0D108BD9-81ED-4DB2-BD59-A6C34878D82A}">
                    <a16:rowId xmlns="" xmlns:a16="http://schemas.microsoft.com/office/drawing/2014/main" val="3726805970"/>
                  </a:ext>
                </a:extLst>
              </a:tr>
              <a:tr h="192743">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分配明细表</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25400" cap="flat" cmpd="dbl" algn="ctr">
                      <a:solidFill>
                        <a:srgbClr val="000000"/>
                      </a:solidFill>
                      <a:prstDash val="solid"/>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extLst>
                  <a:ext uri="{0D108BD9-81ED-4DB2-BD59-A6C34878D82A}">
                    <a16:rowId xmlns="" xmlns:a16="http://schemas.microsoft.com/office/drawing/2014/main" val="919035256"/>
                  </a:ext>
                </a:extLst>
              </a:tr>
              <a:tr h="192743">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暂挂明细表</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25400" cap="flat" cmpd="dbl" algn="ctr">
                      <a:solidFill>
                        <a:srgbClr val="000000"/>
                      </a:solidFill>
                      <a:prstDash val="solid"/>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extLst>
                  <a:ext uri="{0D108BD9-81ED-4DB2-BD59-A6C34878D82A}">
                    <a16:rowId xmlns="" xmlns:a16="http://schemas.microsoft.com/office/drawing/2014/main" val="395296315"/>
                  </a:ext>
                </a:extLst>
              </a:tr>
              <a:tr h="192743">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付款明细表</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25400" cap="flat" cmpd="dbl" algn="ctr">
                      <a:solidFill>
                        <a:srgbClr val="000000"/>
                      </a:solidFill>
                      <a:prstDash val="solid"/>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extLst>
                  <a:ext uri="{0D108BD9-81ED-4DB2-BD59-A6C34878D82A}">
                    <a16:rowId xmlns="" xmlns:a16="http://schemas.microsoft.com/office/drawing/2014/main" val="1441989523"/>
                  </a:ext>
                </a:extLst>
              </a:tr>
              <a:tr h="192743">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预付款核销</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25400" cap="flat" cmpd="dbl" algn="ctr">
                      <a:solidFill>
                        <a:srgbClr val="000000"/>
                      </a:solidFill>
                      <a:prstDash val="solid"/>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extLst>
                  <a:ext uri="{0D108BD9-81ED-4DB2-BD59-A6C34878D82A}">
                    <a16:rowId xmlns="" xmlns:a16="http://schemas.microsoft.com/office/drawing/2014/main" val="3216219494"/>
                  </a:ext>
                </a:extLst>
              </a:tr>
              <a:tr h="192743">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发票聚合表</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25400" cap="flat" cmpd="dbl" algn="ctr">
                      <a:solidFill>
                        <a:srgbClr val="000000"/>
                      </a:solidFill>
                      <a:prstDash val="solid"/>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extLst>
                  <a:ext uri="{0D108BD9-81ED-4DB2-BD59-A6C34878D82A}">
                    <a16:rowId xmlns="" xmlns:a16="http://schemas.microsoft.com/office/drawing/2014/main" val="183595926"/>
                  </a:ext>
                </a:extLst>
              </a:tr>
              <a:tr h="192743">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应付票据明细表</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25400" cap="flat" cmpd="dbl" algn="ctr">
                      <a:solidFill>
                        <a:srgbClr val="000000"/>
                      </a:solidFill>
                      <a:prstDash val="solid"/>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extLst>
                  <a:ext uri="{0D108BD9-81ED-4DB2-BD59-A6C34878D82A}">
                    <a16:rowId xmlns="" xmlns:a16="http://schemas.microsoft.com/office/drawing/2014/main" val="1607187131"/>
                  </a:ext>
                </a:extLst>
              </a:tr>
              <a:tr h="192743">
                <a:tc vMerge="1">
                  <a:txBody>
                    <a:bodyPr/>
                    <a:lstStyle/>
                    <a:p>
                      <a:endParaRPr lang="zh-CN" altLang="en-US"/>
                    </a:p>
                  </a:txBody>
                  <a:tcPr/>
                </a:tc>
                <a:tc rowSpan="5">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法定</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核算</a:t>
                      </a:r>
                    </a:p>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应收</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应收明细表</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25400" cap="flat" cmpd="dbl" algn="ctr">
                      <a:solidFill>
                        <a:srgbClr val="000000"/>
                      </a:solidFill>
                      <a:prstDash val="solid"/>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extLst>
                  <a:ext uri="{0D108BD9-81ED-4DB2-BD59-A6C34878D82A}">
                    <a16:rowId xmlns="" xmlns:a16="http://schemas.microsoft.com/office/drawing/2014/main" val="3810885464"/>
                  </a:ext>
                </a:extLst>
              </a:tr>
              <a:tr h="192743">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收款明细表</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25400" cap="flat" cmpd="dbl" algn="ctr">
                      <a:solidFill>
                        <a:srgbClr val="000000"/>
                      </a:solidFill>
                      <a:prstDash val="solid"/>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extLst>
                  <a:ext uri="{0D108BD9-81ED-4DB2-BD59-A6C34878D82A}">
                    <a16:rowId xmlns="" xmlns:a16="http://schemas.microsoft.com/office/drawing/2014/main" val="4020842005"/>
                  </a:ext>
                </a:extLst>
              </a:tr>
              <a:tr h="192743">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核销明细表</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25400" cap="flat" cmpd="dbl" algn="ctr">
                      <a:solidFill>
                        <a:srgbClr val="000000"/>
                      </a:solidFill>
                      <a:prstDash val="solid"/>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extLst>
                  <a:ext uri="{0D108BD9-81ED-4DB2-BD59-A6C34878D82A}">
                    <a16:rowId xmlns="" xmlns:a16="http://schemas.microsoft.com/office/drawing/2014/main" val="3392154859"/>
                  </a:ext>
                </a:extLst>
              </a:tr>
              <a:tr h="192743">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核销关系表</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25400" cap="flat" cmpd="dbl" algn="ctr">
                      <a:solidFill>
                        <a:srgbClr val="000000"/>
                      </a:solidFill>
                      <a:prstDash val="solid"/>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extLst>
                  <a:ext uri="{0D108BD9-81ED-4DB2-BD59-A6C34878D82A}">
                    <a16:rowId xmlns="" xmlns:a16="http://schemas.microsoft.com/office/drawing/2014/main" val="3454831104"/>
                  </a:ext>
                </a:extLst>
              </a:tr>
              <a:tr h="192743">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应收票据明细表</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25400" cap="flat" cmpd="dbl" algn="ctr">
                      <a:solidFill>
                        <a:srgbClr val="000000"/>
                      </a:solidFill>
                      <a:prstDash val="solid"/>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extLst>
                  <a:ext uri="{0D108BD9-81ED-4DB2-BD59-A6C34878D82A}">
                    <a16:rowId xmlns="" xmlns:a16="http://schemas.microsoft.com/office/drawing/2014/main" val="1152909891"/>
                  </a:ext>
                </a:extLst>
              </a:tr>
              <a:tr h="192743">
                <a:tc vMerge="1">
                  <a:txBody>
                    <a:bodyPr/>
                    <a:lstStyle/>
                    <a:p>
                      <a:endParaRPr lang="zh-CN" altLang="en-US"/>
                    </a:p>
                  </a:txBody>
                  <a:tcPr/>
                </a:tc>
                <a:tc rowSpan="2">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法定</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核算</a:t>
                      </a:r>
                    </a:p>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总账</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余额</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25400" cap="flat" cmpd="dbl" algn="ctr">
                      <a:solidFill>
                        <a:srgbClr val="000000"/>
                      </a:solidFill>
                      <a:prstDash val="solid"/>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extLst>
                  <a:ext uri="{0D108BD9-81ED-4DB2-BD59-A6C34878D82A}">
                    <a16:rowId xmlns="" xmlns:a16="http://schemas.microsoft.com/office/drawing/2014/main" val="1537326769"/>
                  </a:ext>
                </a:extLst>
              </a:tr>
              <a:tr h="316600">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日记账</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25400" cap="flat" cmpd="dbl" algn="ctr">
                      <a:solidFill>
                        <a:srgbClr val="000000"/>
                      </a:solidFill>
                      <a:prstDash val="solid"/>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extLst>
                  <a:ext uri="{0D108BD9-81ED-4DB2-BD59-A6C34878D82A}">
                    <a16:rowId xmlns="" xmlns:a16="http://schemas.microsoft.com/office/drawing/2014/main" val="1793782537"/>
                  </a:ext>
                </a:extLst>
              </a:tr>
              <a:tr h="192743">
                <a:tc vMerge="1">
                  <a:txBody>
                    <a:bodyPr/>
                    <a:lstStyle/>
                    <a:p>
                      <a:endParaRPr lang="zh-CN" altLang="en-US"/>
                    </a:p>
                  </a:txBody>
                  <a:tcPr/>
                </a:tc>
                <a:tc rowSpan="3">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法定</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核算</a:t>
                      </a:r>
                    </a:p>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资产</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资产账簿明细</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25400" cap="flat" cmpd="dbl" algn="ctr">
                      <a:solidFill>
                        <a:srgbClr val="000000"/>
                      </a:solidFill>
                      <a:prstDash val="solid"/>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extLst>
                  <a:ext uri="{0D108BD9-81ED-4DB2-BD59-A6C34878D82A}">
                    <a16:rowId xmlns="" xmlns:a16="http://schemas.microsoft.com/office/drawing/2014/main" val="430649568"/>
                  </a:ext>
                </a:extLst>
              </a:tr>
              <a:tr h="192743">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资产分配明细</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25400" cap="flat" cmpd="dbl" algn="ctr">
                      <a:solidFill>
                        <a:srgbClr val="000000"/>
                      </a:solidFill>
                      <a:prstDash val="solid"/>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extLst>
                  <a:ext uri="{0D108BD9-81ED-4DB2-BD59-A6C34878D82A}">
                    <a16:rowId xmlns="" xmlns:a16="http://schemas.microsoft.com/office/drawing/2014/main" val="418169297"/>
                  </a:ext>
                </a:extLst>
              </a:tr>
              <a:tr h="192743">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资产事务处理</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a:t>
                      </a:r>
                    </a:p>
                  </a:txBody>
                  <a:tcPr marL="6685" marR="6685" marT="668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685" marR="6685" marT="6685" marB="0" anchor="ctr">
                    <a:lnL w="9525" cap="flat" cmpd="sng" algn="ctr">
                      <a:solidFill>
                        <a:schemeClr val="bg1">
                          <a:lumMod val="75000"/>
                        </a:schemeClr>
                      </a:solidFill>
                      <a:prstDash val="sysDash"/>
                      <a:round/>
                      <a:headEnd type="none" w="med" len="med"/>
                      <a:tailEnd type="none" w="med" len="med"/>
                    </a:lnL>
                    <a:lnR w="25400" cap="flat" cmpd="dbl" algn="ctr">
                      <a:solidFill>
                        <a:srgbClr val="000000"/>
                      </a:solidFill>
                      <a:prstDash val="solid"/>
                      <a:round/>
                      <a:headEnd type="none" w="med" len="med"/>
                      <a:tailEnd type="none" w="med" len="med"/>
                    </a:lnR>
                    <a:lnT w="9525" cap="flat" cmpd="sng" algn="ctr">
                      <a:solidFill>
                        <a:schemeClr val="bg1">
                          <a:lumMod val="75000"/>
                        </a:schemeClr>
                      </a:solidFill>
                      <a:prstDash val="sysDash"/>
                      <a:round/>
                      <a:headEnd type="none" w="med" len="med"/>
                      <a:tailEnd type="none" w="med" len="med"/>
                    </a:lnT>
                    <a:lnB w="25400" cap="flat" cmpd="dbl" algn="ctr">
                      <a:solidFill>
                        <a:srgbClr val="000000"/>
                      </a:solidFill>
                      <a:prstDash val="solid"/>
                      <a:round/>
                      <a:headEnd type="none" w="med" len="med"/>
                      <a:tailEnd type="none" w="med" len="med"/>
                    </a:lnB>
                  </a:tcPr>
                </a:tc>
                <a:extLst>
                  <a:ext uri="{0D108BD9-81ED-4DB2-BD59-A6C34878D82A}">
                    <a16:rowId xmlns="" xmlns:a16="http://schemas.microsoft.com/office/drawing/2014/main" val="91405342"/>
                  </a:ext>
                </a:extLst>
              </a:tr>
            </a:tbl>
          </a:graphicData>
        </a:graphic>
      </p:graphicFrame>
      <p:sp>
        <p:nvSpPr>
          <p:cNvPr id="4" name="文本框 3">
            <a:extLst>
              <a:ext uri="{FF2B5EF4-FFF2-40B4-BE49-F238E27FC236}">
                <a16:creationId xmlns="" xmlns:a16="http://schemas.microsoft.com/office/drawing/2014/main" id="{C144C5C3-964F-1841-8AE9-5B52660BD374}"/>
              </a:ext>
            </a:extLst>
          </p:cNvPr>
          <p:cNvSpPr txBox="1"/>
          <p:nvPr/>
        </p:nvSpPr>
        <p:spPr>
          <a:xfrm>
            <a:off x="247650" y="6073347"/>
            <a:ext cx="3090903" cy="338378"/>
          </a:xfrm>
          <a:prstGeom prst="rect">
            <a:avLst/>
          </a:prstGeom>
          <a:noFill/>
        </p:spPr>
        <p:txBody>
          <a:bodyPr wrap="none" rtlCol="0">
            <a:spAutoFit/>
          </a:bodyPr>
          <a:lstStyle/>
          <a:p>
            <a:pPr fontAlgn="base">
              <a:spcBef>
                <a:spcPct val="0"/>
              </a:spcBef>
              <a:spcAft>
                <a:spcPct val="0"/>
              </a:spcAft>
            </a:pPr>
            <a:r>
              <a:rPr kumimoji="1" lang="zh-CN" altLang="en-US" sz="1599" dirty="0">
                <a:solidFill>
                  <a:prstClr val="black"/>
                </a:solidFill>
                <a:latin typeface="Microsoft YaHei" panose="020B0503020204020204" pitchFamily="34" charset="-122"/>
              </a:rPr>
              <a:t>备注：梳理</a:t>
            </a:r>
            <a:r>
              <a:rPr kumimoji="1" lang="en-US" altLang="zh-CN" sz="1599" dirty="0">
                <a:solidFill>
                  <a:prstClr val="black"/>
                </a:solidFill>
                <a:latin typeface="Microsoft YaHei" panose="020B0503020204020204" pitchFamily="34" charset="-122"/>
              </a:rPr>
              <a:t>29</a:t>
            </a:r>
            <a:r>
              <a:rPr kumimoji="1" lang="zh-CN" altLang="en-US" sz="1599" dirty="0">
                <a:solidFill>
                  <a:prstClr val="black"/>
                </a:solidFill>
                <a:latin typeface="Microsoft YaHei" panose="020B0503020204020204" pitchFamily="34" charset="-122"/>
              </a:rPr>
              <a:t>张财务模块事实表</a:t>
            </a:r>
          </a:p>
        </p:txBody>
      </p:sp>
      <p:grpSp>
        <p:nvGrpSpPr>
          <p:cNvPr id="5" name="组合 4">
            <a:extLst>
              <a:ext uri="{FF2B5EF4-FFF2-40B4-BE49-F238E27FC236}">
                <a16:creationId xmlns="" xmlns:a16="http://schemas.microsoft.com/office/drawing/2014/main" id="{74EF7E3F-9DF8-1442-82FD-46F5BBB160C9}"/>
              </a:ext>
            </a:extLst>
          </p:cNvPr>
          <p:cNvGrpSpPr/>
          <p:nvPr/>
        </p:nvGrpSpPr>
        <p:grpSpPr>
          <a:xfrm>
            <a:off x="7106127" y="6262111"/>
            <a:ext cx="4231146" cy="356214"/>
            <a:chOff x="6775352" y="6254880"/>
            <a:chExt cx="4233350" cy="356400"/>
          </a:xfrm>
        </p:grpSpPr>
        <p:sp>
          <p:nvSpPr>
            <p:cNvPr id="6" name="圆角矩形 36">
              <a:extLst>
                <a:ext uri="{FF2B5EF4-FFF2-40B4-BE49-F238E27FC236}">
                  <a16:creationId xmlns="" xmlns:a16="http://schemas.microsoft.com/office/drawing/2014/main" id="{ADF3D26A-7910-0A4E-A4BD-AFF0A22FF50E}"/>
                </a:ext>
              </a:extLst>
            </p:cNvPr>
            <p:cNvSpPr>
              <a:spLocks noChangeArrowheads="1"/>
            </p:cNvSpPr>
            <p:nvPr/>
          </p:nvSpPr>
          <p:spPr bwMode="auto">
            <a:xfrm>
              <a:off x="6775352" y="6254880"/>
              <a:ext cx="960107" cy="356400"/>
            </a:xfrm>
            <a:prstGeom prst="rect">
              <a:avLst/>
            </a:prstGeom>
            <a:noFill/>
            <a:ln w="12700" cap="flat" cmpd="sng" algn="ctr">
              <a:solidFill>
                <a:srgbClr val="00B0F0"/>
              </a:solidFill>
              <a:prstDash val="solid"/>
              <a:round/>
              <a:headEnd type="none" w="med" len="med"/>
              <a:tailEnd type="none" w="med" len="med"/>
            </a:ln>
          </p:spPr>
          <p:txBody>
            <a:bodyPr vert="horz" wrap="square" lIns="91392" tIns="45696" rIns="91392" bIns="45696" numCol="1" anchor="ctr" anchorCtr="0" compatLnSpc="1">
              <a:noAutofit/>
            </a:bodyPr>
            <a:lstStyle>
              <a:lvl1pPr>
                <a:lnSpc>
                  <a:spcPct val="90000"/>
                </a:lnSpc>
                <a:spcBef>
                  <a:spcPts val="1000"/>
                </a:spcBef>
                <a:buFont typeface="Arial" panose="020B0604020202090204" pitchFamily="34" charset="0"/>
                <a:buChar char="•"/>
                <a:defRPr sz="2800">
                  <a:solidFill>
                    <a:schemeClr val="tx1"/>
                  </a:solidFill>
                  <a:latin typeface="Impact" panose="020B0806030902050204" pitchFamily="34" charset="0"/>
                  <a:ea typeface="微软雅黑" panose="020B0503020204020204" pitchFamily="34" charset="-122"/>
                  <a:sym typeface="Impact" panose="020B0806030902050204" pitchFamily="34" charset="0"/>
                </a:defRPr>
              </a:lvl1pPr>
              <a:lvl2pPr marL="742950" indent="-285750">
                <a:lnSpc>
                  <a:spcPct val="90000"/>
                </a:lnSpc>
                <a:spcBef>
                  <a:spcPts val="500"/>
                </a:spcBef>
                <a:buFont typeface="Arial" panose="020B0604020202090204" pitchFamily="34" charset="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2pPr>
              <a:lvl3pPr marL="1143000" indent="-228600">
                <a:lnSpc>
                  <a:spcPct val="90000"/>
                </a:lnSpc>
                <a:spcBef>
                  <a:spcPts val="500"/>
                </a:spcBef>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3pPr>
              <a:lvl4pPr marL="1600200" indent="-228600">
                <a:lnSpc>
                  <a:spcPct val="90000"/>
                </a:lnSpc>
                <a:spcBef>
                  <a:spcPts val="500"/>
                </a:spcBef>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4pPr>
              <a:lvl5pPr marL="2057400" indent="-228600">
                <a:lnSpc>
                  <a:spcPct val="90000"/>
                </a:lnSpc>
                <a:spcBef>
                  <a:spcPts val="500"/>
                </a:spcBef>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9pPr>
            </a:lstStyle>
            <a:p>
              <a:pPr algn="ctr" fontAlgn="base">
                <a:spcBef>
                  <a:spcPts val="500"/>
                </a:spcBef>
                <a:spcAft>
                  <a:spcPct val="0"/>
                </a:spcAft>
                <a:buFont typeface="Arial" panose="020B0604020202090204" pitchFamily="34" charset="0"/>
                <a:buNone/>
              </a:pPr>
              <a:r>
                <a:rPr lang="zh-CN" altLang="en-US" sz="1399" dirty="0">
                  <a:solidFill>
                    <a:srgbClr val="00B0F0"/>
                  </a:solidFill>
                  <a:latin typeface="微软雅黑" panose="020B0503020204020204" pitchFamily="34" charset="-122"/>
                  <a:sym typeface="+mn-ea"/>
                </a:rPr>
                <a:t>数据采集</a:t>
              </a:r>
            </a:p>
          </p:txBody>
        </p:sp>
        <p:sp>
          <p:nvSpPr>
            <p:cNvPr id="7" name="圆角矩形 36">
              <a:extLst>
                <a:ext uri="{FF2B5EF4-FFF2-40B4-BE49-F238E27FC236}">
                  <a16:creationId xmlns="" xmlns:a16="http://schemas.microsoft.com/office/drawing/2014/main" id="{1318A449-824E-6E42-B0B5-4A4243BABCC3}"/>
                </a:ext>
              </a:extLst>
            </p:cNvPr>
            <p:cNvSpPr>
              <a:spLocks noChangeArrowheads="1"/>
            </p:cNvSpPr>
            <p:nvPr/>
          </p:nvSpPr>
          <p:spPr bwMode="auto">
            <a:xfrm>
              <a:off x="7737732" y="6254880"/>
              <a:ext cx="961200" cy="356400"/>
            </a:xfrm>
            <a:prstGeom prst="rect">
              <a:avLst/>
            </a:prstGeom>
            <a:solidFill>
              <a:srgbClr val="51C4CC"/>
            </a:solidFill>
            <a:ln w="12700" cap="flat" cmpd="sng" algn="ctr">
              <a:solidFill>
                <a:srgbClr val="00B0F0"/>
              </a:solidFill>
              <a:prstDash val="solid"/>
              <a:round/>
              <a:headEnd type="none" w="med" len="med"/>
              <a:tailEnd type="none" w="med" len="med"/>
            </a:ln>
          </p:spPr>
          <p:txBody>
            <a:bodyPr vert="horz" wrap="square" lIns="91392" tIns="45696" rIns="91392" bIns="45696" numCol="1" anchor="ctr" anchorCtr="0" compatLnSpc="1">
              <a:noAutofit/>
            </a:bodyPr>
            <a:lstStyle/>
            <a:p>
              <a:pPr algn="ctr" fontAlgn="base">
                <a:spcBef>
                  <a:spcPts val="500"/>
                </a:spcBef>
                <a:spcAft>
                  <a:spcPct val="0"/>
                </a:spcAft>
              </a:pPr>
              <a:r>
                <a:rPr lang="en" altLang="zh-CN" sz="1399" dirty="0">
                  <a:solidFill>
                    <a:prstClr val="white"/>
                  </a:solidFill>
                  <a:latin typeface="微软雅黑" panose="020B0503020204020204" pitchFamily="34" charset="-122"/>
                  <a:sym typeface="+mn-ea"/>
                </a:rPr>
                <a:t>EDW</a:t>
              </a:r>
              <a:r>
                <a:rPr lang="zh-CN" altLang="en-US" sz="1399" dirty="0">
                  <a:solidFill>
                    <a:prstClr val="white"/>
                  </a:solidFill>
                  <a:latin typeface="微软雅黑" panose="020B0503020204020204" pitchFamily="34" charset="-122"/>
                  <a:sym typeface="+mn-ea"/>
                </a:rPr>
                <a:t>建模</a:t>
              </a:r>
            </a:p>
          </p:txBody>
        </p:sp>
        <p:sp>
          <p:nvSpPr>
            <p:cNvPr id="8" name="圆角矩形 36">
              <a:extLst>
                <a:ext uri="{FF2B5EF4-FFF2-40B4-BE49-F238E27FC236}">
                  <a16:creationId xmlns="" xmlns:a16="http://schemas.microsoft.com/office/drawing/2014/main" id="{8DDFFBCB-D497-B74E-84A6-97E64B256184}"/>
                </a:ext>
              </a:extLst>
            </p:cNvPr>
            <p:cNvSpPr>
              <a:spLocks noChangeArrowheads="1"/>
            </p:cNvSpPr>
            <p:nvPr/>
          </p:nvSpPr>
          <p:spPr bwMode="auto">
            <a:xfrm>
              <a:off x="8698932" y="6254880"/>
              <a:ext cx="1348570" cy="356400"/>
            </a:xfrm>
            <a:prstGeom prst="rect">
              <a:avLst/>
            </a:prstGeom>
            <a:noFill/>
            <a:ln w="12700" cap="flat" cmpd="sng" algn="ctr">
              <a:solidFill>
                <a:srgbClr val="00B0F0"/>
              </a:solidFill>
              <a:prstDash val="solid"/>
              <a:round/>
              <a:headEnd type="none" w="med" len="med"/>
              <a:tailEnd type="none" w="med" len="med"/>
            </a:ln>
          </p:spPr>
          <p:txBody>
            <a:bodyPr vert="horz" wrap="square" lIns="91392" tIns="45696" rIns="91392" bIns="45696" numCol="1" anchor="ctr" anchorCtr="0" compatLnSpc="1">
              <a:noAutofit/>
            </a:bodyPr>
            <a:lstStyle/>
            <a:p>
              <a:pPr algn="ctr" fontAlgn="base">
                <a:spcBef>
                  <a:spcPts val="500"/>
                </a:spcBef>
                <a:spcAft>
                  <a:spcPct val="0"/>
                </a:spcAft>
              </a:pPr>
              <a:r>
                <a:rPr lang="zh-CN" altLang="en-US" sz="1399" dirty="0">
                  <a:solidFill>
                    <a:srgbClr val="00B0F0"/>
                  </a:solidFill>
                  <a:latin typeface="微软雅黑" panose="020B0503020204020204" pitchFamily="34" charset="-122"/>
                  <a:cs typeface="微软雅黑" panose="020B0503020204020204" pitchFamily="34" charset="-122"/>
                  <a:sym typeface="+mn-ea"/>
                </a:rPr>
                <a:t>数据资产目录</a:t>
              </a:r>
            </a:p>
          </p:txBody>
        </p:sp>
        <p:sp>
          <p:nvSpPr>
            <p:cNvPr id="9" name="圆角矩形 36">
              <a:extLst>
                <a:ext uri="{FF2B5EF4-FFF2-40B4-BE49-F238E27FC236}">
                  <a16:creationId xmlns="" xmlns:a16="http://schemas.microsoft.com/office/drawing/2014/main" id="{4239015E-FCF5-024C-85F1-12731A570C79}"/>
                </a:ext>
              </a:extLst>
            </p:cNvPr>
            <p:cNvSpPr>
              <a:spLocks noChangeArrowheads="1"/>
            </p:cNvSpPr>
            <p:nvPr/>
          </p:nvSpPr>
          <p:spPr bwMode="auto">
            <a:xfrm>
              <a:off x="10047502" y="6254880"/>
              <a:ext cx="961200" cy="356400"/>
            </a:xfrm>
            <a:prstGeom prst="rect">
              <a:avLst/>
            </a:prstGeom>
            <a:noFill/>
            <a:ln w="12700" cap="flat" cmpd="sng" algn="ctr">
              <a:solidFill>
                <a:srgbClr val="00B0F0"/>
              </a:solidFill>
              <a:prstDash val="solid"/>
              <a:round/>
              <a:headEnd type="none" w="med" len="med"/>
              <a:tailEnd type="none" w="med" len="med"/>
            </a:ln>
          </p:spPr>
          <p:txBody>
            <a:bodyPr vert="horz" wrap="square" lIns="91392" tIns="45696" rIns="91392" bIns="45696" numCol="1" anchor="ctr" anchorCtr="0" compatLnSpc="1">
              <a:noAutofit/>
            </a:bodyPr>
            <a:lstStyle/>
            <a:p>
              <a:pPr algn="ctr" fontAlgn="base">
                <a:spcBef>
                  <a:spcPts val="500"/>
                </a:spcBef>
                <a:spcAft>
                  <a:spcPct val="0"/>
                </a:spcAft>
              </a:pPr>
              <a:r>
                <a:rPr lang="zh-CN" altLang="en-US" sz="1399" dirty="0">
                  <a:solidFill>
                    <a:srgbClr val="00B0F0"/>
                  </a:solidFill>
                  <a:latin typeface="微软雅黑" panose="020B0503020204020204" pitchFamily="34" charset="-122"/>
                  <a:cs typeface="微软雅黑" panose="020B0503020204020204" pitchFamily="34" charset="-122"/>
                  <a:sym typeface="+mn-ea"/>
                </a:rPr>
                <a:t>数据字典</a:t>
              </a:r>
            </a:p>
          </p:txBody>
        </p:sp>
      </p:grpSp>
    </p:spTree>
    <p:extLst>
      <p:ext uri="{BB962C8B-B14F-4D97-AF65-F5344CB8AC3E}">
        <p14:creationId xmlns:p14="http://schemas.microsoft.com/office/powerpoint/2010/main" val="427934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cs typeface="+mn-ea"/>
                <a:sym typeface="+mn-lt"/>
              </a:rPr>
              <a:t>某制造数据中台</a:t>
            </a:r>
            <a:r>
              <a:rPr lang="en-US" altLang="zh-CN" dirty="0" smtClean="0">
                <a:cs typeface="+mn-ea"/>
                <a:sym typeface="+mn-lt"/>
              </a:rPr>
              <a:t>-</a:t>
            </a:r>
            <a:r>
              <a:rPr lang="zh-CN" altLang="en-US" dirty="0">
                <a:latin typeface="+mn-lt"/>
                <a:ea typeface="+mn-ea"/>
                <a:cs typeface="+mn-ea"/>
                <a:sym typeface="+mn-lt"/>
              </a:rPr>
              <a:t>销售子域模型示例</a:t>
            </a:r>
          </a:p>
        </p:txBody>
      </p:sp>
      <p:grpSp>
        <p:nvGrpSpPr>
          <p:cNvPr id="3" name="组合 2">
            <a:extLst>
              <a:ext uri="{FF2B5EF4-FFF2-40B4-BE49-F238E27FC236}">
                <a16:creationId xmlns="" xmlns:a16="http://schemas.microsoft.com/office/drawing/2014/main" id="{EDDB20B8-DA98-1D4F-A8EF-C1A4F339E3A5}"/>
              </a:ext>
            </a:extLst>
          </p:cNvPr>
          <p:cNvGrpSpPr/>
          <p:nvPr/>
        </p:nvGrpSpPr>
        <p:grpSpPr>
          <a:xfrm>
            <a:off x="3699007" y="2294700"/>
            <a:ext cx="4521323" cy="4215662"/>
            <a:chOff x="3658989" y="1833382"/>
            <a:chExt cx="4523678" cy="4217858"/>
          </a:xfrm>
        </p:grpSpPr>
        <p:sp>
          <p:nvSpPr>
            <p:cNvPr id="4" name="椭圆 3">
              <a:extLst>
                <a:ext uri="{FF2B5EF4-FFF2-40B4-BE49-F238E27FC236}">
                  <a16:creationId xmlns="" xmlns:a16="http://schemas.microsoft.com/office/drawing/2014/main" id="{3D7CAAB1-049A-1A4F-8AAB-DBBD58B9135D}"/>
                </a:ext>
              </a:extLst>
            </p:cNvPr>
            <p:cNvSpPr/>
            <p:nvPr/>
          </p:nvSpPr>
          <p:spPr bwMode="auto">
            <a:xfrm>
              <a:off x="6380087" y="2115122"/>
              <a:ext cx="848947" cy="827137"/>
            </a:xfrm>
            <a:prstGeom prst="ellipse">
              <a:avLst/>
            </a:prstGeom>
            <a:solidFill>
              <a:srgbClr val="CDFFFF"/>
            </a:solidFill>
            <a:ln w="3175">
              <a:solidFill>
                <a:schemeClr val="tx1"/>
              </a:solidFill>
              <a:round/>
              <a:headEnd/>
              <a:tailEnd/>
            </a:ln>
          </p:spPr>
          <p:txBody>
            <a:bodyPr lIns="0" tIns="0" rIns="0" bIns="0" rtlCol="0" anchor="ctr"/>
            <a:lstStyle/>
            <a:p>
              <a:pPr algn="ctr" fontAlgn="base">
                <a:spcBef>
                  <a:spcPct val="0"/>
                </a:spcBef>
                <a:spcAft>
                  <a:spcPct val="0"/>
                </a:spcAft>
              </a:pPr>
              <a:r>
                <a:rPr kumimoji="1" lang="zh-CN" altLang="en-US" sz="1199" dirty="0">
                  <a:solidFill>
                    <a:prstClr val="black"/>
                  </a:solidFill>
                  <a:latin typeface="微软雅黑" pitchFamily="34" charset="-122"/>
                </a:rPr>
                <a:t>日期维</a:t>
              </a:r>
              <a:r>
                <a:rPr kumimoji="1" lang="en-US" altLang="zh-CN" sz="1199" dirty="0">
                  <a:solidFill>
                    <a:prstClr val="black"/>
                  </a:solidFill>
                  <a:latin typeface="微软雅黑" pitchFamily="34" charset="-122"/>
                </a:rPr>
                <a:t>-</a:t>
              </a:r>
              <a:r>
                <a:rPr kumimoji="1" lang="zh-CN" altLang="en-US" sz="1199" dirty="0">
                  <a:solidFill>
                    <a:prstClr val="black"/>
                  </a:solidFill>
                  <a:latin typeface="微软雅黑" pitchFamily="34" charset="-122"/>
                </a:rPr>
                <a:t>申请日期</a:t>
              </a:r>
            </a:p>
          </p:txBody>
        </p:sp>
        <p:sp>
          <p:nvSpPr>
            <p:cNvPr id="5" name="椭圆 4">
              <a:extLst>
                <a:ext uri="{FF2B5EF4-FFF2-40B4-BE49-F238E27FC236}">
                  <a16:creationId xmlns="" xmlns:a16="http://schemas.microsoft.com/office/drawing/2014/main" id="{C4CB3E63-DAEE-3543-B110-7E08EF739BBB}"/>
                </a:ext>
              </a:extLst>
            </p:cNvPr>
            <p:cNvSpPr/>
            <p:nvPr/>
          </p:nvSpPr>
          <p:spPr bwMode="auto">
            <a:xfrm>
              <a:off x="4332150" y="2138494"/>
              <a:ext cx="848947" cy="827137"/>
            </a:xfrm>
            <a:prstGeom prst="ellipse">
              <a:avLst/>
            </a:prstGeom>
            <a:solidFill>
              <a:srgbClr val="CDFFFF"/>
            </a:solidFill>
            <a:ln w="3175">
              <a:solidFill>
                <a:schemeClr val="tx1"/>
              </a:solidFill>
              <a:round/>
              <a:headEnd/>
              <a:tailEnd/>
            </a:ln>
          </p:spPr>
          <p:txBody>
            <a:bodyPr lIns="0" tIns="0" rIns="0" bIns="0" rtlCol="0" anchor="ctr"/>
            <a:lstStyle/>
            <a:p>
              <a:pPr algn="ctr" fontAlgn="base">
                <a:spcBef>
                  <a:spcPct val="0"/>
                </a:spcBef>
                <a:spcAft>
                  <a:spcPct val="0"/>
                </a:spcAft>
              </a:pPr>
              <a:r>
                <a:rPr kumimoji="1" lang="zh-CN" altLang="en-US" sz="1199" dirty="0">
                  <a:solidFill>
                    <a:prstClr val="black"/>
                  </a:solidFill>
                  <a:latin typeface="微软雅黑" pitchFamily="34" charset="-122"/>
                </a:rPr>
                <a:t>维度</a:t>
              </a:r>
              <a:r>
                <a:rPr kumimoji="1" lang="en-US" altLang="zh-CN" sz="1199" dirty="0">
                  <a:solidFill>
                    <a:prstClr val="black"/>
                  </a:solidFill>
                  <a:latin typeface="微软雅黑" pitchFamily="34" charset="-122"/>
                </a:rPr>
                <a:t>-</a:t>
              </a:r>
              <a:r>
                <a:rPr kumimoji="1" lang="zh-CN" altLang="en-US" sz="1199" dirty="0">
                  <a:solidFill>
                    <a:prstClr val="black"/>
                  </a:solidFill>
                  <a:latin typeface="微软雅黑" pitchFamily="34" charset="-122"/>
                </a:rPr>
                <a:t>物料</a:t>
              </a:r>
            </a:p>
          </p:txBody>
        </p:sp>
        <p:sp>
          <p:nvSpPr>
            <p:cNvPr id="6" name="椭圆 5">
              <a:extLst>
                <a:ext uri="{FF2B5EF4-FFF2-40B4-BE49-F238E27FC236}">
                  <a16:creationId xmlns="" xmlns:a16="http://schemas.microsoft.com/office/drawing/2014/main" id="{7CBD2F1B-0F19-4240-B038-5EC05136EF6F}"/>
                </a:ext>
              </a:extLst>
            </p:cNvPr>
            <p:cNvSpPr/>
            <p:nvPr/>
          </p:nvSpPr>
          <p:spPr bwMode="auto">
            <a:xfrm>
              <a:off x="7029016" y="2819463"/>
              <a:ext cx="848947" cy="824183"/>
            </a:xfrm>
            <a:prstGeom prst="ellipse">
              <a:avLst/>
            </a:prstGeom>
            <a:solidFill>
              <a:srgbClr val="CDFFFF"/>
            </a:solidFill>
            <a:ln w="3175">
              <a:solidFill>
                <a:schemeClr val="tx1"/>
              </a:solidFill>
              <a:round/>
              <a:headEnd/>
              <a:tailEnd/>
            </a:ln>
          </p:spPr>
          <p:txBody>
            <a:bodyPr lIns="0" tIns="0" rIns="0" bIns="0" rtlCol="0" anchor="ctr"/>
            <a:lstStyle/>
            <a:p>
              <a:pPr algn="ctr" fontAlgn="base">
                <a:spcBef>
                  <a:spcPct val="0"/>
                </a:spcBef>
                <a:spcAft>
                  <a:spcPct val="0"/>
                </a:spcAft>
              </a:pPr>
              <a:r>
                <a:rPr kumimoji="1" lang="zh-CN" altLang="en-US" sz="1199" dirty="0">
                  <a:solidFill>
                    <a:prstClr val="black"/>
                  </a:solidFill>
                  <a:latin typeface="微软雅黑" pitchFamily="34" charset="-122"/>
                </a:rPr>
                <a:t>日期维</a:t>
              </a:r>
              <a:r>
                <a:rPr kumimoji="1" lang="en-US" altLang="zh-CN" sz="1199" dirty="0">
                  <a:solidFill>
                    <a:prstClr val="black"/>
                  </a:solidFill>
                  <a:latin typeface="微软雅黑" pitchFamily="34" charset="-122"/>
                </a:rPr>
                <a:t>-</a:t>
              </a:r>
              <a:r>
                <a:rPr kumimoji="1" lang="zh-CN" altLang="en-US" sz="1199" dirty="0">
                  <a:solidFill>
                    <a:prstClr val="black"/>
                  </a:solidFill>
                  <a:latin typeface="微软雅黑" pitchFamily="34" charset="-122"/>
                </a:rPr>
                <a:t>创建日期</a:t>
              </a:r>
            </a:p>
          </p:txBody>
        </p:sp>
        <p:sp>
          <p:nvSpPr>
            <p:cNvPr id="7" name="椭圆 6">
              <a:extLst>
                <a:ext uri="{FF2B5EF4-FFF2-40B4-BE49-F238E27FC236}">
                  <a16:creationId xmlns="" xmlns:a16="http://schemas.microsoft.com/office/drawing/2014/main" id="{E5C59261-4718-E34E-BC6D-5C0AE62EADF7}"/>
                </a:ext>
              </a:extLst>
            </p:cNvPr>
            <p:cNvSpPr/>
            <p:nvPr/>
          </p:nvSpPr>
          <p:spPr bwMode="auto">
            <a:xfrm>
              <a:off x="3658989" y="3793427"/>
              <a:ext cx="848947" cy="827137"/>
            </a:xfrm>
            <a:prstGeom prst="ellipse">
              <a:avLst/>
            </a:prstGeom>
            <a:solidFill>
              <a:srgbClr val="CDFFFF"/>
            </a:solidFill>
            <a:ln w="3175">
              <a:solidFill>
                <a:schemeClr val="tx1"/>
              </a:solidFill>
              <a:round/>
              <a:headEnd/>
              <a:tailEnd/>
            </a:ln>
          </p:spPr>
          <p:txBody>
            <a:bodyPr lIns="0" tIns="0" rIns="0" bIns="0" rtlCol="0" anchor="ctr"/>
            <a:lstStyle/>
            <a:p>
              <a:pPr algn="ctr" fontAlgn="base">
                <a:spcBef>
                  <a:spcPct val="0"/>
                </a:spcBef>
                <a:spcAft>
                  <a:spcPct val="0"/>
                </a:spcAft>
              </a:pPr>
              <a:r>
                <a:rPr kumimoji="1" lang="zh-CN" altLang="en-US" sz="1099" dirty="0">
                  <a:solidFill>
                    <a:prstClr val="black"/>
                  </a:solidFill>
                  <a:latin typeface="微软雅黑" pitchFamily="34" charset="-122"/>
                </a:rPr>
                <a:t>维度</a:t>
              </a:r>
              <a:r>
                <a:rPr kumimoji="1" lang="en-US" altLang="zh-CN" sz="1099" dirty="0">
                  <a:solidFill>
                    <a:prstClr val="black"/>
                  </a:solidFill>
                  <a:latin typeface="微软雅黑" pitchFamily="34" charset="-122"/>
                </a:rPr>
                <a:t>-</a:t>
              </a:r>
              <a:r>
                <a:rPr kumimoji="1" lang="zh-CN" altLang="en-US" sz="1099" dirty="0">
                  <a:solidFill>
                    <a:prstClr val="black"/>
                  </a:solidFill>
                  <a:latin typeface="微软雅黑" pitchFamily="34" charset="-122"/>
                </a:rPr>
                <a:t>客户地点用途（收货方）</a:t>
              </a:r>
            </a:p>
          </p:txBody>
        </p:sp>
        <p:sp>
          <p:nvSpPr>
            <p:cNvPr id="8" name="椭圆 7">
              <a:extLst>
                <a:ext uri="{FF2B5EF4-FFF2-40B4-BE49-F238E27FC236}">
                  <a16:creationId xmlns="" xmlns:a16="http://schemas.microsoft.com/office/drawing/2014/main" id="{B347EC18-9A46-3E4C-97CD-1D0CCEF4AD7D}"/>
                </a:ext>
              </a:extLst>
            </p:cNvPr>
            <p:cNvSpPr/>
            <p:nvPr/>
          </p:nvSpPr>
          <p:spPr bwMode="auto">
            <a:xfrm>
              <a:off x="5114202" y="5224103"/>
              <a:ext cx="848947" cy="827137"/>
            </a:xfrm>
            <a:prstGeom prst="ellipse">
              <a:avLst/>
            </a:prstGeom>
            <a:solidFill>
              <a:srgbClr val="CDFFFF"/>
            </a:solidFill>
            <a:ln w="3175">
              <a:solidFill>
                <a:schemeClr val="tx1"/>
              </a:solidFill>
              <a:round/>
              <a:headEnd/>
              <a:tailEnd/>
            </a:ln>
          </p:spPr>
          <p:txBody>
            <a:bodyPr lIns="0" tIns="0" rIns="0" bIns="0" rtlCol="0" anchor="ctr"/>
            <a:lstStyle/>
            <a:p>
              <a:pPr algn="ctr" fontAlgn="base">
                <a:spcBef>
                  <a:spcPct val="0"/>
                </a:spcBef>
                <a:spcAft>
                  <a:spcPct val="0"/>
                </a:spcAft>
              </a:pPr>
              <a:r>
                <a:rPr kumimoji="1" lang="zh-CN" altLang="en-US" sz="1199" dirty="0">
                  <a:solidFill>
                    <a:prstClr val="black"/>
                  </a:solidFill>
                  <a:latin typeface="微软雅黑" pitchFamily="34" charset="-122"/>
                </a:rPr>
                <a:t>维度</a:t>
              </a:r>
              <a:r>
                <a:rPr kumimoji="1" lang="en-US" altLang="zh-CN" sz="1199" dirty="0">
                  <a:solidFill>
                    <a:prstClr val="black"/>
                  </a:solidFill>
                  <a:latin typeface="微软雅黑" pitchFamily="34" charset="-122"/>
                </a:rPr>
                <a:t>-</a:t>
              </a:r>
              <a:r>
                <a:rPr kumimoji="1" lang="zh-CN" altLang="en-US" sz="1199" dirty="0">
                  <a:solidFill>
                    <a:prstClr val="black"/>
                  </a:solidFill>
                  <a:latin typeface="微软雅黑" pitchFamily="34" charset="-122"/>
                </a:rPr>
                <a:t>业务实体</a:t>
              </a:r>
            </a:p>
          </p:txBody>
        </p:sp>
        <p:sp>
          <p:nvSpPr>
            <p:cNvPr id="9" name="椭圆 8">
              <a:extLst>
                <a:ext uri="{FF2B5EF4-FFF2-40B4-BE49-F238E27FC236}">
                  <a16:creationId xmlns="" xmlns:a16="http://schemas.microsoft.com/office/drawing/2014/main" id="{04B7E19D-C24D-6740-BEDD-B6D27B91E89B}"/>
                </a:ext>
              </a:extLst>
            </p:cNvPr>
            <p:cNvSpPr/>
            <p:nvPr/>
          </p:nvSpPr>
          <p:spPr bwMode="auto">
            <a:xfrm>
              <a:off x="6149718" y="5110917"/>
              <a:ext cx="848947" cy="827137"/>
            </a:xfrm>
            <a:prstGeom prst="ellipse">
              <a:avLst/>
            </a:prstGeom>
            <a:solidFill>
              <a:srgbClr val="CDFFFF"/>
            </a:solidFill>
            <a:ln w="3175">
              <a:solidFill>
                <a:schemeClr val="tx1"/>
              </a:solidFill>
              <a:round/>
              <a:headEnd/>
              <a:tailEnd/>
            </a:ln>
          </p:spPr>
          <p:txBody>
            <a:bodyPr lIns="0" tIns="0" rIns="0" bIns="0" rtlCol="0" anchor="ctr"/>
            <a:lstStyle/>
            <a:p>
              <a:pPr algn="ctr" fontAlgn="base">
                <a:spcBef>
                  <a:spcPct val="0"/>
                </a:spcBef>
                <a:spcAft>
                  <a:spcPct val="0"/>
                </a:spcAft>
              </a:pPr>
              <a:r>
                <a:rPr kumimoji="1" lang="zh-CN" altLang="en-US" sz="1199" dirty="0">
                  <a:solidFill>
                    <a:prstClr val="black"/>
                  </a:solidFill>
                  <a:latin typeface="微软雅黑" pitchFamily="34" charset="-122"/>
                </a:rPr>
                <a:t>日期维</a:t>
              </a:r>
              <a:r>
                <a:rPr kumimoji="1" lang="en-US" altLang="zh-CN" sz="1199" dirty="0">
                  <a:solidFill>
                    <a:prstClr val="black"/>
                  </a:solidFill>
                  <a:latin typeface="微软雅黑" pitchFamily="34" charset="-122"/>
                </a:rPr>
                <a:t>-</a:t>
              </a:r>
              <a:r>
                <a:rPr kumimoji="1" lang="zh-CN" altLang="en-US" sz="1199" dirty="0">
                  <a:solidFill>
                    <a:prstClr val="black"/>
                  </a:solidFill>
                  <a:latin typeface="微软雅黑" pitchFamily="34" charset="-122"/>
                </a:rPr>
                <a:t>发运日期</a:t>
              </a:r>
            </a:p>
          </p:txBody>
        </p:sp>
        <p:cxnSp>
          <p:nvCxnSpPr>
            <p:cNvPr id="10" name="直线连接符 114">
              <a:extLst>
                <a:ext uri="{FF2B5EF4-FFF2-40B4-BE49-F238E27FC236}">
                  <a16:creationId xmlns="" xmlns:a16="http://schemas.microsoft.com/office/drawing/2014/main" id="{34228930-0C3A-F14F-B04A-AA37D91045BB}"/>
                </a:ext>
              </a:extLst>
            </p:cNvPr>
            <p:cNvCxnSpPr>
              <a:cxnSpLocks/>
              <a:stCxn id="26" idx="5"/>
              <a:endCxn id="6" idx="3"/>
            </p:cNvCxnSpPr>
            <p:nvPr/>
          </p:nvCxnSpPr>
          <p:spPr>
            <a:xfrm flipV="1">
              <a:off x="6466728" y="3522947"/>
              <a:ext cx="686613" cy="17946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 xmlns:a16="http://schemas.microsoft.com/office/drawing/2014/main" id="{5ECD5D50-28A6-584F-A94F-F8406E538775}"/>
                </a:ext>
              </a:extLst>
            </p:cNvPr>
            <p:cNvSpPr/>
            <p:nvPr/>
          </p:nvSpPr>
          <p:spPr bwMode="auto">
            <a:xfrm>
              <a:off x="7333720" y="3683024"/>
              <a:ext cx="848947" cy="827137"/>
            </a:xfrm>
            <a:prstGeom prst="ellipse">
              <a:avLst/>
            </a:prstGeom>
            <a:solidFill>
              <a:srgbClr val="CDFFFF"/>
            </a:solidFill>
            <a:ln w="3175">
              <a:solidFill>
                <a:schemeClr val="tx1"/>
              </a:solidFill>
              <a:round/>
              <a:headEnd/>
              <a:tailEnd/>
            </a:ln>
          </p:spPr>
          <p:txBody>
            <a:bodyPr lIns="0" tIns="0" rIns="0" bIns="0" rtlCol="0" anchor="ctr"/>
            <a:lstStyle/>
            <a:p>
              <a:pPr algn="ctr" fontAlgn="base">
                <a:spcBef>
                  <a:spcPct val="0"/>
                </a:spcBef>
                <a:spcAft>
                  <a:spcPct val="0"/>
                </a:spcAft>
              </a:pPr>
              <a:r>
                <a:rPr kumimoji="1" lang="zh-CN" altLang="en-US" sz="1199" dirty="0">
                  <a:solidFill>
                    <a:prstClr val="black"/>
                  </a:solidFill>
                  <a:latin typeface="微软雅黑" pitchFamily="34" charset="-122"/>
                </a:rPr>
                <a:t>日期维</a:t>
              </a:r>
              <a:r>
                <a:rPr kumimoji="1" lang="en-US" altLang="zh-CN" sz="1199" dirty="0">
                  <a:solidFill>
                    <a:prstClr val="black"/>
                  </a:solidFill>
                  <a:latin typeface="微软雅黑" pitchFamily="34" charset="-122"/>
                </a:rPr>
                <a:t>-</a:t>
              </a:r>
              <a:r>
                <a:rPr kumimoji="1" lang="zh-CN" altLang="en-US" sz="1199" dirty="0">
                  <a:solidFill>
                    <a:prstClr val="black"/>
                  </a:solidFill>
                  <a:latin typeface="微软雅黑" pitchFamily="34" charset="-122"/>
                </a:rPr>
                <a:t>登记日期</a:t>
              </a:r>
            </a:p>
          </p:txBody>
        </p:sp>
        <p:sp>
          <p:nvSpPr>
            <p:cNvPr id="12" name="椭圆 11">
              <a:extLst>
                <a:ext uri="{FF2B5EF4-FFF2-40B4-BE49-F238E27FC236}">
                  <a16:creationId xmlns="" xmlns:a16="http://schemas.microsoft.com/office/drawing/2014/main" id="{B04087F5-ECED-5B47-A4D2-AE9A76540A2B}"/>
                </a:ext>
              </a:extLst>
            </p:cNvPr>
            <p:cNvSpPr/>
            <p:nvPr/>
          </p:nvSpPr>
          <p:spPr bwMode="auto">
            <a:xfrm>
              <a:off x="7027196" y="4593933"/>
              <a:ext cx="848947" cy="827137"/>
            </a:xfrm>
            <a:prstGeom prst="ellipse">
              <a:avLst/>
            </a:prstGeom>
            <a:solidFill>
              <a:srgbClr val="CDFFFF"/>
            </a:solidFill>
            <a:ln w="3175">
              <a:solidFill>
                <a:schemeClr val="tx1"/>
              </a:solidFill>
              <a:round/>
              <a:headEnd/>
              <a:tailEnd/>
            </a:ln>
          </p:spPr>
          <p:txBody>
            <a:bodyPr lIns="0" tIns="0" rIns="0" bIns="0" rtlCol="0" anchor="ctr"/>
            <a:lstStyle/>
            <a:p>
              <a:pPr algn="ctr" fontAlgn="base">
                <a:spcBef>
                  <a:spcPct val="0"/>
                </a:spcBef>
                <a:spcAft>
                  <a:spcPct val="0"/>
                </a:spcAft>
              </a:pPr>
              <a:r>
                <a:rPr kumimoji="1" lang="zh-CN" altLang="en-US" sz="1199" dirty="0">
                  <a:solidFill>
                    <a:prstClr val="black"/>
                  </a:solidFill>
                  <a:latin typeface="微软雅黑" pitchFamily="34" charset="-122"/>
                </a:rPr>
                <a:t>日期维</a:t>
              </a:r>
              <a:r>
                <a:rPr kumimoji="1" lang="en-US" altLang="zh-CN" sz="1199" dirty="0">
                  <a:solidFill>
                    <a:prstClr val="black"/>
                  </a:solidFill>
                  <a:latin typeface="微软雅黑" pitchFamily="34" charset="-122"/>
                </a:rPr>
                <a:t>-</a:t>
              </a:r>
              <a:r>
                <a:rPr kumimoji="1" lang="zh-CN" altLang="en-US" sz="1199" dirty="0">
                  <a:solidFill>
                    <a:prstClr val="black"/>
                  </a:solidFill>
                  <a:latin typeface="微软雅黑" pitchFamily="34" charset="-122"/>
                </a:rPr>
                <a:t>更新日期</a:t>
              </a:r>
            </a:p>
          </p:txBody>
        </p:sp>
        <p:sp>
          <p:nvSpPr>
            <p:cNvPr id="13" name="椭圆 12">
              <a:extLst>
                <a:ext uri="{FF2B5EF4-FFF2-40B4-BE49-F238E27FC236}">
                  <a16:creationId xmlns="" xmlns:a16="http://schemas.microsoft.com/office/drawing/2014/main" id="{037557D4-5D19-8A4F-8C90-381295847E0D}"/>
                </a:ext>
              </a:extLst>
            </p:cNvPr>
            <p:cNvSpPr/>
            <p:nvPr/>
          </p:nvSpPr>
          <p:spPr bwMode="auto">
            <a:xfrm>
              <a:off x="4112400" y="4715065"/>
              <a:ext cx="848947" cy="827137"/>
            </a:xfrm>
            <a:prstGeom prst="ellipse">
              <a:avLst/>
            </a:prstGeom>
            <a:solidFill>
              <a:srgbClr val="CDFFFF"/>
            </a:solidFill>
            <a:ln w="3175">
              <a:solidFill>
                <a:schemeClr val="tx1"/>
              </a:solidFill>
              <a:round/>
              <a:headEnd/>
              <a:tailEnd/>
            </a:ln>
          </p:spPr>
          <p:txBody>
            <a:bodyPr lIns="0" tIns="0" rIns="0" bIns="0" rtlCol="0" anchor="ctr"/>
            <a:lstStyle/>
            <a:p>
              <a:pPr algn="ctr" fontAlgn="base">
                <a:spcBef>
                  <a:spcPct val="0"/>
                </a:spcBef>
                <a:spcAft>
                  <a:spcPct val="0"/>
                </a:spcAft>
              </a:pPr>
              <a:r>
                <a:rPr kumimoji="1" lang="zh-CN" altLang="en-US" sz="1199" dirty="0">
                  <a:solidFill>
                    <a:prstClr val="black"/>
                  </a:solidFill>
                  <a:latin typeface="微软雅黑" pitchFamily="34" charset="-122"/>
                </a:rPr>
                <a:t>维度</a:t>
              </a:r>
              <a:r>
                <a:rPr kumimoji="1" lang="en-US" altLang="zh-CN" sz="1199" dirty="0">
                  <a:solidFill>
                    <a:prstClr val="black"/>
                  </a:solidFill>
                  <a:latin typeface="微软雅黑" pitchFamily="34" charset="-122"/>
                </a:rPr>
                <a:t>-</a:t>
              </a:r>
              <a:r>
                <a:rPr kumimoji="1" lang="zh-CN" altLang="en-US" sz="1199" dirty="0">
                  <a:solidFill>
                    <a:prstClr val="black"/>
                  </a:solidFill>
                  <a:latin typeface="微软雅黑" pitchFamily="34" charset="-122"/>
                </a:rPr>
                <a:t>库存组织</a:t>
              </a:r>
            </a:p>
          </p:txBody>
        </p:sp>
        <p:sp>
          <p:nvSpPr>
            <p:cNvPr id="14" name="椭圆 13">
              <a:extLst>
                <a:ext uri="{FF2B5EF4-FFF2-40B4-BE49-F238E27FC236}">
                  <a16:creationId xmlns="" xmlns:a16="http://schemas.microsoft.com/office/drawing/2014/main" id="{81196C14-A057-7342-B041-B4CA0E47C5D8}"/>
                </a:ext>
              </a:extLst>
            </p:cNvPr>
            <p:cNvSpPr/>
            <p:nvPr/>
          </p:nvSpPr>
          <p:spPr bwMode="auto">
            <a:xfrm>
              <a:off x="5354325" y="1833382"/>
              <a:ext cx="848947" cy="827137"/>
            </a:xfrm>
            <a:prstGeom prst="ellipse">
              <a:avLst/>
            </a:prstGeom>
            <a:solidFill>
              <a:srgbClr val="CDFFFF"/>
            </a:solidFill>
            <a:ln w="3175">
              <a:solidFill>
                <a:schemeClr val="tx1"/>
              </a:solidFill>
              <a:round/>
              <a:headEnd/>
              <a:tailEnd/>
            </a:ln>
          </p:spPr>
          <p:txBody>
            <a:bodyPr lIns="0" tIns="0" rIns="0" bIns="0" rtlCol="0" anchor="ctr"/>
            <a:lstStyle/>
            <a:p>
              <a:pPr algn="ctr" fontAlgn="base">
                <a:spcBef>
                  <a:spcPct val="0"/>
                </a:spcBef>
                <a:spcAft>
                  <a:spcPct val="0"/>
                </a:spcAft>
              </a:pPr>
              <a:r>
                <a:rPr kumimoji="1" lang="zh-CN" altLang="en-US" sz="1199" dirty="0">
                  <a:solidFill>
                    <a:prstClr val="black"/>
                  </a:solidFill>
                  <a:latin typeface="微软雅黑" pitchFamily="34" charset="-122"/>
                </a:rPr>
                <a:t>日期维</a:t>
              </a:r>
              <a:r>
                <a:rPr kumimoji="1" lang="en-US" altLang="zh-CN" sz="1199" dirty="0">
                  <a:solidFill>
                    <a:prstClr val="black"/>
                  </a:solidFill>
                  <a:latin typeface="微软雅黑" pitchFamily="34" charset="-122"/>
                </a:rPr>
                <a:t>-</a:t>
              </a:r>
              <a:r>
                <a:rPr kumimoji="1" lang="zh-CN" altLang="en-US" sz="1199" dirty="0">
                  <a:solidFill>
                    <a:prstClr val="black"/>
                  </a:solidFill>
                  <a:latin typeface="微软雅黑" pitchFamily="34" charset="-122"/>
                </a:rPr>
                <a:t>订购日期</a:t>
              </a:r>
            </a:p>
          </p:txBody>
        </p:sp>
        <p:sp>
          <p:nvSpPr>
            <p:cNvPr id="15" name="椭圆 14">
              <a:extLst>
                <a:ext uri="{FF2B5EF4-FFF2-40B4-BE49-F238E27FC236}">
                  <a16:creationId xmlns="" xmlns:a16="http://schemas.microsoft.com/office/drawing/2014/main" id="{C90D62ED-6B8C-9C4F-A7CC-2345E9691A33}"/>
                </a:ext>
              </a:extLst>
            </p:cNvPr>
            <p:cNvSpPr/>
            <p:nvPr/>
          </p:nvSpPr>
          <p:spPr bwMode="auto">
            <a:xfrm>
              <a:off x="3709158" y="2816509"/>
              <a:ext cx="848947" cy="827137"/>
            </a:xfrm>
            <a:prstGeom prst="ellipse">
              <a:avLst/>
            </a:prstGeom>
            <a:solidFill>
              <a:srgbClr val="CDFFFF"/>
            </a:solidFill>
            <a:ln w="3175">
              <a:solidFill>
                <a:schemeClr val="tx1"/>
              </a:solidFill>
              <a:round/>
              <a:headEnd/>
              <a:tailEnd/>
            </a:ln>
          </p:spPr>
          <p:txBody>
            <a:bodyPr lIns="0" tIns="0" rIns="0" bIns="0" rtlCol="0" anchor="ctr"/>
            <a:lstStyle/>
            <a:p>
              <a:pPr algn="ctr" fontAlgn="base">
                <a:spcBef>
                  <a:spcPct val="0"/>
                </a:spcBef>
                <a:spcAft>
                  <a:spcPct val="0"/>
                </a:spcAft>
              </a:pPr>
              <a:r>
                <a:rPr kumimoji="1" lang="zh-CN" altLang="en-US" sz="1099" dirty="0">
                  <a:solidFill>
                    <a:prstClr val="black"/>
                  </a:solidFill>
                  <a:latin typeface="微软雅黑" pitchFamily="34" charset="-122"/>
                </a:rPr>
                <a:t>维度</a:t>
              </a:r>
              <a:r>
                <a:rPr kumimoji="1" lang="en-US" altLang="zh-CN" sz="1099" dirty="0">
                  <a:solidFill>
                    <a:prstClr val="black"/>
                  </a:solidFill>
                  <a:latin typeface="微软雅黑" pitchFamily="34" charset="-122"/>
                </a:rPr>
                <a:t>-</a:t>
              </a:r>
              <a:r>
                <a:rPr kumimoji="1" lang="zh-CN" altLang="en-US" sz="1099" dirty="0">
                  <a:solidFill>
                    <a:prstClr val="black"/>
                  </a:solidFill>
                  <a:latin typeface="微软雅黑" pitchFamily="34" charset="-122"/>
                </a:rPr>
                <a:t>客户地点用途（收单方）</a:t>
              </a:r>
            </a:p>
          </p:txBody>
        </p:sp>
        <p:cxnSp>
          <p:nvCxnSpPr>
            <p:cNvPr id="16" name="直线连接符 149">
              <a:extLst>
                <a:ext uri="{FF2B5EF4-FFF2-40B4-BE49-F238E27FC236}">
                  <a16:creationId xmlns="" xmlns:a16="http://schemas.microsoft.com/office/drawing/2014/main" id="{C8C69E5B-2D59-2A4C-85E7-E1E51F034DE0}"/>
                </a:ext>
              </a:extLst>
            </p:cNvPr>
            <p:cNvCxnSpPr>
              <a:cxnSpLocks/>
              <a:stCxn id="26" idx="0"/>
              <a:endCxn id="11" idx="2"/>
            </p:cNvCxnSpPr>
            <p:nvPr/>
          </p:nvCxnSpPr>
          <p:spPr>
            <a:xfrm>
              <a:off x="6466728" y="3966128"/>
              <a:ext cx="866992" cy="13046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线连接符 152">
              <a:extLst>
                <a:ext uri="{FF2B5EF4-FFF2-40B4-BE49-F238E27FC236}">
                  <a16:creationId xmlns="" xmlns:a16="http://schemas.microsoft.com/office/drawing/2014/main" id="{B2A4C1F7-384F-9449-839C-876827EC69C0}"/>
                </a:ext>
              </a:extLst>
            </p:cNvPr>
            <p:cNvCxnSpPr>
              <a:cxnSpLocks/>
              <a:stCxn id="26" idx="1"/>
              <a:endCxn id="12" idx="1"/>
            </p:cNvCxnSpPr>
            <p:nvPr/>
          </p:nvCxnSpPr>
          <p:spPr>
            <a:xfrm>
              <a:off x="6466728" y="4229846"/>
              <a:ext cx="684793" cy="48521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线连接符 155">
              <a:extLst>
                <a:ext uri="{FF2B5EF4-FFF2-40B4-BE49-F238E27FC236}">
                  <a16:creationId xmlns="" xmlns:a16="http://schemas.microsoft.com/office/drawing/2014/main" id="{B3E54BF4-E0A7-A74C-975A-A2D0300E4832}"/>
                </a:ext>
              </a:extLst>
            </p:cNvPr>
            <p:cNvCxnSpPr>
              <a:cxnSpLocks/>
              <a:endCxn id="9" idx="0"/>
            </p:cNvCxnSpPr>
            <p:nvPr/>
          </p:nvCxnSpPr>
          <p:spPr>
            <a:xfrm>
              <a:off x="6121187" y="4130212"/>
              <a:ext cx="453005" cy="98070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线连接符 158">
              <a:extLst>
                <a:ext uri="{FF2B5EF4-FFF2-40B4-BE49-F238E27FC236}">
                  <a16:creationId xmlns="" xmlns:a16="http://schemas.microsoft.com/office/drawing/2014/main" id="{499F8240-831A-E043-BDA8-159845ED6642}"/>
                </a:ext>
              </a:extLst>
            </p:cNvPr>
            <p:cNvCxnSpPr>
              <a:cxnSpLocks/>
              <a:endCxn id="8" idx="0"/>
            </p:cNvCxnSpPr>
            <p:nvPr/>
          </p:nvCxnSpPr>
          <p:spPr>
            <a:xfrm flipH="1">
              <a:off x="5538676" y="4146645"/>
              <a:ext cx="262066" cy="1077458"/>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线连接符 161">
              <a:extLst>
                <a:ext uri="{FF2B5EF4-FFF2-40B4-BE49-F238E27FC236}">
                  <a16:creationId xmlns="" xmlns:a16="http://schemas.microsoft.com/office/drawing/2014/main" id="{47AA9A43-CCF9-0346-AC14-1B51AC608708}"/>
                </a:ext>
              </a:extLst>
            </p:cNvPr>
            <p:cNvCxnSpPr>
              <a:cxnSpLocks/>
              <a:stCxn id="26" idx="2"/>
              <a:endCxn id="13" idx="0"/>
            </p:cNvCxnSpPr>
            <p:nvPr/>
          </p:nvCxnSpPr>
          <p:spPr>
            <a:xfrm flipH="1">
              <a:off x="4536874" y="4229846"/>
              <a:ext cx="717321" cy="48521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线连接符 169">
              <a:extLst>
                <a:ext uri="{FF2B5EF4-FFF2-40B4-BE49-F238E27FC236}">
                  <a16:creationId xmlns="" xmlns:a16="http://schemas.microsoft.com/office/drawing/2014/main" id="{ABBC22E2-06A6-BD47-A4A2-914814956A38}"/>
                </a:ext>
              </a:extLst>
            </p:cNvPr>
            <p:cNvCxnSpPr>
              <a:cxnSpLocks/>
              <a:stCxn id="26" idx="3"/>
              <a:endCxn id="7" idx="6"/>
            </p:cNvCxnSpPr>
            <p:nvPr/>
          </p:nvCxnSpPr>
          <p:spPr>
            <a:xfrm flipH="1">
              <a:off x="4507936" y="3966128"/>
              <a:ext cx="746259" cy="240868"/>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线连接符 172">
              <a:extLst>
                <a:ext uri="{FF2B5EF4-FFF2-40B4-BE49-F238E27FC236}">
                  <a16:creationId xmlns="" xmlns:a16="http://schemas.microsoft.com/office/drawing/2014/main" id="{1B32451C-8B30-5F4C-8AFC-59AE0BA001EB}"/>
                </a:ext>
              </a:extLst>
            </p:cNvPr>
            <p:cNvCxnSpPr>
              <a:cxnSpLocks/>
              <a:stCxn id="26" idx="4"/>
              <a:endCxn id="15" idx="6"/>
            </p:cNvCxnSpPr>
            <p:nvPr/>
          </p:nvCxnSpPr>
          <p:spPr>
            <a:xfrm flipH="1" flipV="1">
              <a:off x="4558105" y="3230078"/>
              <a:ext cx="696090" cy="47233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线连接符 175">
              <a:extLst>
                <a:ext uri="{FF2B5EF4-FFF2-40B4-BE49-F238E27FC236}">
                  <a16:creationId xmlns="" xmlns:a16="http://schemas.microsoft.com/office/drawing/2014/main" id="{33435B9E-51B5-1149-ACC6-3BC7632DC2A8}"/>
                </a:ext>
              </a:extLst>
            </p:cNvPr>
            <p:cNvCxnSpPr>
              <a:cxnSpLocks/>
              <a:endCxn id="5" idx="5"/>
            </p:cNvCxnSpPr>
            <p:nvPr/>
          </p:nvCxnSpPr>
          <p:spPr>
            <a:xfrm flipH="1" flipV="1">
              <a:off x="5056772" y="2844499"/>
              <a:ext cx="437007" cy="87734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线连接符 178">
              <a:extLst>
                <a:ext uri="{FF2B5EF4-FFF2-40B4-BE49-F238E27FC236}">
                  <a16:creationId xmlns="" xmlns:a16="http://schemas.microsoft.com/office/drawing/2014/main" id="{B2F84F48-6D7C-FC45-A707-F142643E6A98}"/>
                </a:ext>
              </a:extLst>
            </p:cNvPr>
            <p:cNvCxnSpPr>
              <a:cxnSpLocks/>
              <a:endCxn id="14" idx="4"/>
            </p:cNvCxnSpPr>
            <p:nvPr/>
          </p:nvCxnSpPr>
          <p:spPr>
            <a:xfrm flipH="1" flipV="1">
              <a:off x="5778799" y="2660519"/>
              <a:ext cx="25290" cy="105907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线连接符 181">
              <a:extLst>
                <a:ext uri="{FF2B5EF4-FFF2-40B4-BE49-F238E27FC236}">
                  <a16:creationId xmlns="" xmlns:a16="http://schemas.microsoft.com/office/drawing/2014/main" id="{2F16C4C1-5ED8-D645-8935-4469FF94163E}"/>
                </a:ext>
              </a:extLst>
            </p:cNvPr>
            <p:cNvCxnSpPr>
              <a:cxnSpLocks/>
              <a:endCxn id="4" idx="3"/>
            </p:cNvCxnSpPr>
            <p:nvPr/>
          </p:nvCxnSpPr>
          <p:spPr>
            <a:xfrm flipV="1">
              <a:off x="6275722" y="2821127"/>
              <a:ext cx="228690" cy="87734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六边形 25">
              <a:extLst>
                <a:ext uri="{FF2B5EF4-FFF2-40B4-BE49-F238E27FC236}">
                  <a16:creationId xmlns="" xmlns:a16="http://schemas.microsoft.com/office/drawing/2014/main" id="{E2BD2DB7-EB18-2545-A1E1-A688BCD2EDDA}"/>
                </a:ext>
              </a:extLst>
            </p:cNvPr>
            <p:cNvSpPr/>
            <p:nvPr/>
          </p:nvSpPr>
          <p:spPr bwMode="auto">
            <a:xfrm>
              <a:off x="5254194" y="3702409"/>
              <a:ext cx="1212533" cy="527437"/>
            </a:xfrm>
            <a:prstGeom prst="hexagon">
              <a:avLst>
                <a:gd name="adj" fmla="val 0"/>
                <a:gd name="vf" fmla="val 115470"/>
              </a:avLst>
            </a:prstGeom>
            <a:solidFill>
              <a:srgbClr val="FFFFCC"/>
            </a:solidFill>
            <a:ln w="3175">
              <a:solidFill>
                <a:schemeClr val="tx1"/>
              </a:solidFill>
              <a:round/>
              <a:headEnd/>
              <a:tailEnd/>
            </a:ln>
            <a:effectLst/>
          </p:spPr>
          <p:txBody>
            <a:bodyPr lIns="0" tIns="0" rIns="0" bIns="0" rtlCol="0" anchor="ctr"/>
            <a:lstStyle/>
            <a:p>
              <a:pPr algn="ctr" fontAlgn="base">
                <a:spcBef>
                  <a:spcPct val="0"/>
                </a:spcBef>
                <a:spcAft>
                  <a:spcPct val="0"/>
                </a:spcAft>
              </a:pPr>
              <a:r>
                <a:rPr kumimoji="1" lang="zh-CN" altLang="en-US" sz="1399" dirty="0">
                  <a:solidFill>
                    <a:prstClr val="black"/>
                  </a:solidFill>
                  <a:latin typeface="微软雅黑" pitchFamily="34" charset="-122"/>
                </a:rPr>
                <a:t>销售订单</a:t>
              </a:r>
            </a:p>
          </p:txBody>
        </p:sp>
      </p:grpSp>
      <p:grpSp>
        <p:nvGrpSpPr>
          <p:cNvPr id="27" name="组合 26">
            <a:extLst>
              <a:ext uri="{FF2B5EF4-FFF2-40B4-BE49-F238E27FC236}">
                <a16:creationId xmlns="" xmlns:a16="http://schemas.microsoft.com/office/drawing/2014/main" id="{F7E2BDA6-B4B1-8A42-AB60-40EF7A699990}"/>
              </a:ext>
            </a:extLst>
          </p:cNvPr>
          <p:cNvGrpSpPr/>
          <p:nvPr/>
        </p:nvGrpSpPr>
        <p:grpSpPr>
          <a:xfrm>
            <a:off x="214245" y="950935"/>
            <a:ext cx="3300583" cy="3339140"/>
            <a:chOff x="77861" y="1123221"/>
            <a:chExt cx="3642576" cy="3672192"/>
          </a:xfrm>
        </p:grpSpPr>
        <p:sp>
          <p:nvSpPr>
            <p:cNvPr id="28" name="六边形 27">
              <a:extLst>
                <a:ext uri="{FF2B5EF4-FFF2-40B4-BE49-F238E27FC236}">
                  <a16:creationId xmlns="" xmlns:a16="http://schemas.microsoft.com/office/drawing/2014/main" id="{61534F16-DD64-324D-A7D8-45D701F8A095}"/>
                </a:ext>
              </a:extLst>
            </p:cNvPr>
            <p:cNvSpPr/>
            <p:nvPr/>
          </p:nvSpPr>
          <p:spPr bwMode="auto">
            <a:xfrm>
              <a:off x="1128261" y="2705674"/>
              <a:ext cx="1439706" cy="505674"/>
            </a:xfrm>
            <a:prstGeom prst="hexagon">
              <a:avLst>
                <a:gd name="adj" fmla="val 0"/>
                <a:gd name="vf" fmla="val 115470"/>
              </a:avLst>
            </a:prstGeom>
            <a:solidFill>
              <a:srgbClr val="FFFFCC"/>
            </a:solidFill>
            <a:ln w="6350">
              <a:solidFill>
                <a:schemeClr val="tx1"/>
              </a:solidFill>
              <a:round/>
              <a:headEnd/>
              <a:tailEnd/>
            </a:ln>
            <a:effectLst/>
          </p:spPr>
          <p:txBody>
            <a:bodyPr lIns="0" tIns="0" rIns="0" bIns="0" rtlCol="0" anchor="ctr"/>
            <a:lstStyle/>
            <a:p>
              <a:pPr algn="ctr" fontAlgn="base">
                <a:spcBef>
                  <a:spcPct val="0"/>
                </a:spcBef>
                <a:spcAft>
                  <a:spcPct val="0"/>
                </a:spcAft>
              </a:pPr>
              <a:r>
                <a:rPr kumimoji="1" lang="zh-CN" altLang="en-US" sz="1399" dirty="0">
                  <a:solidFill>
                    <a:prstClr val="black"/>
                  </a:solidFill>
                  <a:latin typeface="微软雅黑" pitchFamily="34" charset="-122"/>
                </a:rPr>
                <a:t>销售协议</a:t>
              </a:r>
            </a:p>
          </p:txBody>
        </p:sp>
        <p:sp>
          <p:nvSpPr>
            <p:cNvPr id="29" name="椭圆 28">
              <a:extLst>
                <a:ext uri="{FF2B5EF4-FFF2-40B4-BE49-F238E27FC236}">
                  <a16:creationId xmlns="" xmlns:a16="http://schemas.microsoft.com/office/drawing/2014/main" id="{EA556972-3190-884A-9C8F-4E441E1C0841}"/>
                </a:ext>
              </a:extLst>
            </p:cNvPr>
            <p:cNvSpPr/>
            <p:nvPr/>
          </p:nvSpPr>
          <p:spPr bwMode="auto">
            <a:xfrm>
              <a:off x="1326824" y="1123221"/>
              <a:ext cx="1008000" cy="1008000"/>
            </a:xfrm>
            <a:prstGeom prst="ellipse">
              <a:avLst/>
            </a:prstGeom>
            <a:solidFill>
              <a:srgbClr val="CDFFFF"/>
            </a:solidFill>
            <a:ln w="6350">
              <a:solidFill>
                <a:schemeClr val="tx1"/>
              </a:solidFill>
              <a:round/>
              <a:headEnd/>
              <a:tailEnd/>
            </a:ln>
          </p:spPr>
          <p:txBody>
            <a:bodyPr lIns="0" tIns="0" rIns="0" bIns="0" rtlCol="0" anchor="ctr"/>
            <a:lstStyle/>
            <a:p>
              <a:pPr algn="ctr" fontAlgn="base">
                <a:spcBef>
                  <a:spcPct val="0"/>
                </a:spcBef>
                <a:spcAft>
                  <a:spcPct val="0"/>
                </a:spcAft>
              </a:pPr>
              <a:r>
                <a:rPr kumimoji="1" lang="zh-CN" altLang="en-US" sz="1199" dirty="0">
                  <a:solidFill>
                    <a:prstClr val="black"/>
                  </a:solidFill>
                  <a:latin typeface="微软雅黑" pitchFamily="34" charset="-122"/>
                </a:rPr>
                <a:t>日期维</a:t>
              </a:r>
              <a:r>
                <a:rPr kumimoji="1" lang="en-US" altLang="zh-CN" sz="1199" dirty="0">
                  <a:solidFill>
                    <a:prstClr val="black"/>
                  </a:solidFill>
                  <a:latin typeface="微软雅黑" pitchFamily="34" charset="-122"/>
                </a:rPr>
                <a:t>-</a:t>
              </a:r>
              <a:r>
                <a:rPr kumimoji="1" lang="zh-CN" altLang="en-US" sz="1199" dirty="0">
                  <a:solidFill>
                    <a:prstClr val="black"/>
                  </a:solidFill>
                  <a:latin typeface="微软雅黑" pitchFamily="34" charset="-122"/>
                </a:rPr>
                <a:t>开始日期</a:t>
              </a:r>
            </a:p>
          </p:txBody>
        </p:sp>
        <p:sp>
          <p:nvSpPr>
            <p:cNvPr id="30" name="椭圆 29">
              <a:extLst>
                <a:ext uri="{FF2B5EF4-FFF2-40B4-BE49-F238E27FC236}">
                  <a16:creationId xmlns="" xmlns:a16="http://schemas.microsoft.com/office/drawing/2014/main" id="{3F7CCE93-696E-FF4C-90B1-38FE68C4A14F}"/>
                </a:ext>
              </a:extLst>
            </p:cNvPr>
            <p:cNvSpPr/>
            <p:nvPr/>
          </p:nvSpPr>
          <p:spPr bwMode="auto">
            <a:xfrm>
              <a:off x="79464" y="1738966"/>
              <a:ext cx="1008000" cy="1008000"/>
            </a:xfrm>
            <a:prstGeom prst="ellipse">
              <a:avLst/>
            </a:prstGeom>
            <a:solidFill>
              <a:srgbClr val="CDFFFF"/>
            </a:solidFill>
            <a:ln w="6350">
              <a:solidFill>
                <a:schemeClr val="tx1"/>
              </a:solidFill>
              <a:round/>
              <a:headEnd/>
              <a:tailEnd/>
            </a:ln>
          </p:spPr>
          <p:txBody>
            <a:bodyPr lIns="0" tIns="0" rIns="0" bIns="0" rtlCol="0" anchor="ctr"/>
            <a:lstStyle/>
            <a:p>
              <a:pPr algn="ctr" fontAlgn="base">
                <a:spcBef>
                  <a:spcPct val="0"/>
                </a:spcBef>
                <a:spcAft>
                  <a:spcPct val="0"/>
                </a:spcAft>
              </a:pPr>
              <a:r>
                <a:rPr kumimoji="1" lang="zh-CN" altLang="en-US" sz="1199" dirty="0">
                  <a:solidFill>
                    <a:prstClr val="black"/>
                  </a:solidFill>
                  <a:latin typeface="微软雅黑" pitchFamily="34" charset="-122"/>
                </a:rPr>
                <a:t>维度</a:t>
              </a:r>
              <a:r>
                <a:rPr kumimoji="1" lang="en-US" altLang="zh-CN" sz="1199" dirty="0">
                  <a:solidFill>
                    <a:prstClr val="black"/>
                  </a:solidFill>
                  <a:latin typeface="微软雅黑" pitchFamily="34" charset="-122"/>
                </a:rPr>
                <a:t>-</a:t>
              </a:r>
              <a:r>
                <a:rPr kumimoji="1" lang="zh-CN" altLang="en-US" sz="1199" dirty="0">
                  <a:solidFill>
                    <a:prstClr val="black"/>
                  </a:solidFill>
                  <a:latin typeface="微软雅黑" pitchFamily="34" charset="-122"/>
                </a:rPr>
                <a:t>物料</a:t>
              </a:r>
            </a:p>
          </p:txBody>
        </p:sp>
        <p:sp>
          <p:nvSpPr>
            <p:cNvPr id="31" name="椭圆 30">
              <a:extLst>
                <a:ext uri="{FF2B5EF4-FFF2-40B4-BE49-F238E27FC236}">
                  <a16:creationId xmlns="" xmlns:a16="http://schemas.microsoft.com/office/drawing/2014/main" id="{DF99C878-0F1C-A146-863D-5D0F1936EB34}"/>
                </a:ext>
              </a:extLst>
            </p:cNvPr>
            <p:cNvSpPr/>
            <p:nvPr/>
          </p:nvSpPr>
          <p:spPr bwMode="auto">
            <a:xfrm>
              <a:off x="2712437" y="1740512"/>
              <a:ext cx="1008000" cy="1004400"/>
            </a:xfrm>
            <a:prstGeom prst="ellipse">
              <a:avLst/>
            </a:prstGeom>
            <a:solidFill>
              <a:srgbClr val="CDFFFF"/>
            </a:solidFill>
            <a:ln w="6350">
              <a:solidFill>
                <a:schemeClr val="tx1"/>
              </a:solidFill>
              <a:round/>
              <a:headEnd/>
              <a:tailEnd/>
            </a:ln>
          </p:spPr>
          <p:txBody>
            <a:bodyPr lIns="0" tIns="0" rIns="0" bIns="0" rtlCol="0" anchor="ctr"/>
            <a:lstStyle/>
            <a:p>
              <a:pPr algn="ctr" fontAlgn="base">
                <a:spcBef>
                  <a:spcPct val="0"/>
                </a:spcBef>
                <a:spcAft>
                  <a:spcPct val="0"/>
                </a:spcAft>
              </a:pPr>
              <a:r>
                <a:rPr kumimoji="1" lang="zh-CN" altLang="en-US" sz="1199" dirty="0">
                  <a:solidFill>
                    <a:prstClr val="black"/>
                  </a:solidFill>
                  <a:latin typeface="微软雅黑" pitchFamily="34" charset="-122"/>
                </a:rPr>
                <a:t>日期维</a:t>
              </a:r>
              <a:r>
                <a:rPr kumimoji="1" lang="en-US" altLang="zh-CN" sz="1199" dirty="0">
                  <a:solidFill>
                    <a:prstClr val="black"/>
                  </a:solidFill>
                  <a:latin typeface="微软雅黑" pitchFamily="34" charset="-122"/>
                </a:rPr>
                <a:t>-</a:t>
              </a:r>
              <a:r>
                <a:rPr kumimoji="1" lang="zh-CN" altLang="en-US" sz="1199" dirty="0">
                  <a:solidFill>
                    <a:prstClr val="black"/>
                  </a:solidFill>
                  <a:latin typeface="微软雅黑" pitchFamily="34" charset="-122"/>
                </a:rPr>
                <a:t>结束日期</a:t>
              </a:r>
            </a:p>
          </p:txBody>
        </p:sp>
        <p:sp>
          <p:nvSpPr>
            <p:cNvPr id="32" name="椭圆 31">
              <a:extLst>
                <a:ext uri="{FF2B5EF4-FFF2-40B4-BE49-F238E27FC236}">
                  <a16:creationId xmlns="" xmlns:a16="http://schemas.microsoft.com/office/drawing/2014/main" id="{70C78BD7-9C5E-F64D-A1F0-9FA0AB15E2AF}"/>
                </a:ext>
              </a:extLst>
            </p:cNvPr>
            <p:cNvSpPr/>
            <p:nvPr/>
          </p:nvSpPr>
          <p:spPr bwMode="auto">
            <a:xfrm>
              <a:off x="77861" y="3246139"/>
              <a:ext cx="1008000" cy="1008000"/>
            </a:xfrm>
            <a:prstGeom prst="ellipse">
              <a:avLst/>
            </a:prstGeom>
            <a:solidFill>
              <a:srgbClr val="CDFFFF"/>
            </a:solidFill>
            <a:ln w="6350">
              <a:solidFill>
                <a:schemeClr val="tx1"/>
              </a:solidFill>
              <a:round/>
              <a:headEnd/>
              <a:tailEnd/>
            </a:ln>
          </p:spPr>
          <p:txBody>
            <a:bodyPr lIns="0" tIns="0" rIns="0" bIns="0" rtlCol="0" anchor="ctr"/>
            <a:lstStyle/>
            <a:p>
              <a:pPr algn="ctr" fontAlgn="base">
                <a:spcBef>
                  <a:spcPct val="0"/>
                </a:spcBef>
                <a:spcAft>
                  <a:spcPct val="0"/>
                </a:spcAft>
              </a:pPr>
              <a:r>
                <a:rPr kumimoji="1" lang="zh-CN" altLang="en-US" sz="1199" dirty="0">
                  <a:solidFill>
                    <a:prstClr val="black"/>
                  </a:solidFill>
                  <a:latin typeface="微软雅黑" pitchFamily="34" charset="-122"/>
                </a:rPr>
                <a:t>维度</a:t>
              </a:r>
              <a:r>
                <a:rPr kumimoji="1" lang="en-US" altLang="zh-CN" sz="1199" dirty="0">
                  <a:solidFill>
                    <a:prstClr val="black"/>
                  </a:solidFill>
                  <a:latin typeface="微软雅黑" pitchFamily="34" charset="-122"/>
                </a:rPr>
                <a:t>-</a:t>
              </a:r>
              <a:r>
                <a:rPr kumimoji="1" lang="zh-CN" altLang="en-US" sz="1199" dirty="0">
                  <a:solidFill>
                    <a:prstClr val="black"/>
                  </a:solidFill>
                  <a:latin typeface="微软雅黑" pitchFamily="34" charset="-122"/>
                </a:rPr>
                <a:t>客户地点用途（收单方）</a:t>
              </a:r>
            </a:p>
          </p:txBody>
        </p:sp>
        <p:sp>
          <p:nvSpPr>
            <p:cNvPr id="33" name="椭圆 32">
              <a:extLst>
                <a:ext uri="{FF2B5EF4-FFF2-40B4-BE49-F238E27FC236}">
                  <a16:creationId xmlns="" xmlns:a16="http://schemas.microsoft.com/office/drawing/2014/main" id="{1004D8F6-7B76-3F4A-8994-0722D74EBD06}"/>
                </a:ext>
              </a:extLst>
            </p:cNvPr>
            <p:cNvSpPr/>
            <p:nvPr/>
          </p:nvSpPr>
          <p:spPr bwMode="auto">
            <a:xfrm>
              <a:off x="1326824" y="3787413"/>
              <a:ext cx="1008000" cy="1008000"/>
            </a:xfrm>
            <a:prstGeom prst="ellipse">
              <a:avLst/>
            </a:prstGeom>
            <a:solidFill>
              <a:srgbClr val="CDFFFF"/>
            </a:solidFill>
            <a:ln w="6350">
              <a:solidFill>
                <a:schemeClr val="tx1"/>
              </a:solidFill>
              <a:round/>
              <a:headEnd/>
              <a:tailEnd/>
            </a:ln>
          </p:spPr>
          <p:txBody>
            <a:bodyPr lIns="0" tIns="0" rIns="0" bIns="0" rtlCol="0" anchor="ctr"/>
            <a:lstStyle/>
            <a:p>
              <a:pPr algn="ctr" fontAlgn="base">
                <a:spcBef>
                  <a:spcPct val="0"/>
                </a:spcBef>
                <a:spcAft>
                  <a:spcPct val="0"/>
                </a:spcAft>
              </a:pPr>
              <a:r>
                <a:rPr kumimoji="1" lang="zh-CN" altLang="en-US" sz="1199" dirty="0">
                  <a:solidFill>
                    <a:prstClr val="black"/>
                  </a:solidFill>
                  <a:latin typeface="微软雅黑" pitchFamily="34" charset="-122"/>
                </a:rPr>
                <a:t>维度</a:t>
              </a:r>
              <a:r>
                <a:rPr kumimoji="1" lang="en-US" altLang="zh-CN" sz="1199" dirty="0">
                  <a:solidFill>
                    <a:prstClr val="black"/>
                  </a:solidFill>
                  <a:latin typeface="微软雅黑" pitchFamily="34" charset="-122"/>
                </a:rPr>
                <a:t>-</a:t>
              </a:r>
              <a:r>
                <a:rPr kumimoji="1" lang="zh-CN" altLang="en-US" sz="1199" dirty="0">
                  <a:solidFill>
                    <a:prstClr val="black"/>
                  </a:solidFill>
                  <a:latin typeface="微软雅黑" pitchFamily="34" charset="-122"/>
                </a:rPr>
                <a:t>客户地点用途（收货方）</a:t>
              </a:r>
            </a:p>
          </p:txBody>
        </p:sp>
        <p:sp>
          <p:nvSpPr>
            <p:cNvPr id="34" name="椭圆 33">
              <a:extLst>
                <a:ext uri="{FF2B5EF4-FFF2-40B4-BE49-F238E27FC236}">
                  <a16:creationId xmlns="" xmlns:a16="http://schemas.microsoft.com/office/drawing/2014/main" id="{49D59E38-95B5-DD46-93FC-D2EF8EFADC50}"/>
                </a:ext>
              </a:extLst>
            </p:cNvPr>
            <p:cNvSpPr/>
            <p:nvPr/>
          </p:nvSpPr>
          <p:spPr bwMode="auto">
            <a:xfrm>
              <a:off x="2712437" y="3302552"/>
              <a:ext cx="1008000" cy="1008000"/>
            </a:xfrm>
            <a:prstGeom prst="ellipse">
              <a:avLst/>
            </a:prstGeom>
            <a:solidFill>
              <a:srgbClr val="CDFFFF"/>
            </a:solidFill>
            <a:ln w="6350">
              <a:solidFill>
                <a:schemeClr val="tx1"/>
              </a:solidFill>
              <a:round/>
              <a:headEnd/>
              <a:tailEnd/>
            </a:ln>
          </p:spPr>
          <p:txBody>
            <a:bodyPr lIns="0" tIns="0" rIns="0" bIns="0" rtlCol="0" anchor="ctr"/>
            <a:lstStyle/>
            <a:p>
              <a:pPr algn="ctr" fontAlgn="base">
                <a:spcBef>
                  <a:spcPct val="0"/>
                </a:spcBef>
                <a:spcAft>
                  <a:spcPct val="0"/>
                </a:spcAft>
              </a:pPr>
              <a:r>
                <a:rPr kumimoji="1" lang="zh-CN" altLang="en-US" sz="1199" dirty="0">
                  <a:solidFill>
                    <a:prstClr val="black"/>
                  </a:solidFill>
                  <a:latin typeface="微软雅黑" pitchFamily="34" charset="-122"/>
                </a:rPr>
                <a:t>维度</a:t>
              </a:r>
              <a:r>
                <a:rPr kumimoji="1" lang="en-US" altLang="zh-CN" sz="1199" dirty="0">
                  <a:solidFill>
                    <a:prstClr val="black"/>
                  </a:solidFill>
                  <a:latin typeface="微软雅黑" pitchFamily="34" charset="-122"/>
                </a:rPr>
                <a:t>-</a:t>
              </a:r>
              <a:r>
                <a:rPr kumimoji="1" lang="zh-CN" altLang="en-US" sz="1199" dirty="0">
                  <a:solidFill>
                    <a:prstClr val="black"/>
                  </a:solidFill>
                  <a:latin typeface="微软雅黑" pitchFamily="34" charset="-122"/>
                </a:rPr>
                <a:t>业务实体</a:t>
              </a:r>
            </a:p>
          </p:txBody>
        </p:sp>
        <p:cxnSp>
          <p:nvCxnSpPr>
            <p:cNvPr id="35" name="直线连接符 232">
              <a:extLst>
                <a:ext uri="{FF2B5EF4-FFF2-40B4-BE49-F238E27FC236}">
                  <a16:creationId xmlns="" xmlns:a16="http://schemas.microsoft.com/office/drawing/2014/main" id="{21864E63-EE9B-8046-96AA-4C4402E21C81}"/>
                </a:ext>
              </a:extLst>
            </p:cNvPr>
            <p:cNvCxnSpPr>
              <a:cxnSpLocks/>
              <a:endCxn id="29" idx="4"/>
            </p:cNvCxnSpPr>
            <p:nvPr/>
          </p:nvCxnSpPr>
          <p:spPr>
            <a:xfrm flipV="1">
              <a:off x="1830823" y="2131221"/>
              <a:ext cx="0" cy="57445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线连接符 233">
              <a:extLst>
                <a:ext uri="{FF2B5EF4-FFF2-40B4-BE49-F238E27FC236}">
                  <a16:creationId xmlns="" xmlns:a16="http://schemas.microsoft.com/office/drawing/2014/main" id="{BDC4D2D9-B7B2-5B48-BEDF-3D07D746A22D}"/>
                </a:ext>
              </a:extLst>
            </p:cNvPr>
            <p:cNvCxnSpPr>
              <a:cxnSpLocks/>
              <a:stCxn id="28" idx="5"/>
              <a:endCxn id="31" idx="3"/>
            </p:cNvCxnSpPr>
            <p:nvPr/>
          </p:nvCxnSpPr>
          <p:spPr>
            <a:xfrm flipV="1">
              <a:off x="2567967" y="2597821"/>
              <a:ext cx="292088" cy="10785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线连接符 234">
              <a:extLst>
                <a:ext uri="{FF2B5EF4-FFF2-40B4-BE49-F238E27FC236}">
                  <a16:creationId xmlns="" xmlns:a16="http://schemas.microsoft.com/office/drawing/2014/main" id="{0D6F2D62-8E5D-1745-8FBA-BA08288901A6}"/>
                </a:ext>
              </a:extLst>
            </p:cNvPr>
            <p:cNvCxnSpPr>
              <a:cxnSpLocks/>
              <a:stCxn id="30" idx="5"/>
              <a:endCxn id="28" idx="4"/>
            </p:cNvCxnSpPr>
            <p:nvPr/>
          </p:nvCxnSpPr>
          <p:spPr>
            <a:xfrm>
              <a:off x="939846" y="2599348"/>
              <a:ext cx="188415" cy="10632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线连接符 235">
              <a:extLst>
                <a:ext uri="{FF2B5EF4-FFF2-40B4-BE49-F238E27FC236}">
                  <a16:creationId xmlns="" xmlns:a16="http://schemas.microsoft.com/office/drawing/2014/main" id="{A21B18DF-8BF0-534F-9ACA-10A010236FD4}"/>
                </a:ext>
              </a:extLst>
            </p:cNvPr>
            <p:cNvCxnSpPr>
              <a:cxnSpLocks/>
              <a:stCxn id="32" idx="7"/>
              <a:endCxn id="28" idx="2"/>
            </p:cNvCxnSpPr>
            <p:nvPr/>
          </p:nvCxnSpPr>
          <p:spPr>
            <a:xfrm flipV="1">
              <a:off x="938243" y="3211348"/>
              <a:ext cx="190018" cy="18240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线连接符 236">
              <a:extLst>
                <a:ext uri="{FF2B5EF4-FFF2-40B4-BE49-F238E27FC236}">
                  <a16:creationId xmlns="" xmlns:a16="http://schemas.microsoft.com/office/drawing/2014/main" id="{6D8F2568-9497-4242-97BF-4BC1DF5DF88A}"/>
                </a:ext>
              </a:extLst>
            </p:cNvPr>
            <p:cNvCxnSpPr>
              <a:cxnSpLocks/>
              <a:stCxn id="34" idx="1"/>
              <a:endCxn id="28" idx="1"/>
            </p:cNvCxnSpPr>
            <p:nvPr/>
          </p:nvCxnSpPr>
          <p:spPr>
            <a:xfrm flipH="1" flipV="1">
              <a:off x="2567967" y="3211348"/>
              <a:ext cx="292088" cy="23882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线连接符 237">
              <a:extLst>
                <a:ext uri="{FF2B5EF4-FFF2-40B4-BE49-F238E27FC236}">
                  <a16:creationId xmlns="" xmlns:a16="http://schemas.microsoft.com/office/drawing/2014/main" id="{669B9DE7-7804-324B-B0EC-821F795D709E}"/>
                </a:ext>
              </a:extLst>
            </p:cNvPr>
            <p:cNvCxnSpPr>
              <a:cxnSpLocks/>
              <a:stCxn id="33" idx="0"/>
            </p:cNvCxnSpPr>
            <p:nvPr/>
          </p:nvCxnSpPr>
          <p:spPr>
            <a:xfrm flipV="1">
              <a:off x="1830823" y="3211348"/>
              <a:ext cx="6947" cy="57606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1" name="组合 40">
            <a:extLst>
              <a:ext uri="{FF2B5EF4-FFF2-40B4-BE49-F238E27FC236}">
                <a16:creationId xmlns="" xmlns:a16="http://schemas.microsoft.com/office/drawing/2014/main" id="{431E0E52-DA28-D04C-94EA-107ED6F06F6C}"/>
              </a:ext>
            </a:extLst>
          </p:cNvPr>
          <p:cNvGrpSpPr/>
          <p:nvPr/>
        </p:nvGrpSpPr>
        <p:grpSpPr>
          <a:xfrm>
            <a:off x="8146023" y="971913"/>
            <a:ext cx="3978330" cy="3573985"/>
            <a:chOff x="8150266" y="970633"/>
            <a:chExt cx="3980402" cy="3575846"/>
          </a:xfrm>
        </p:grpSpPr>
        <p:sp>
          <p:nvSpPr>
            <p:cNvPr id="42" name="六边形 41">
              <a:extLst>
                <a:ext uri="{FF2B5EF4-FFF2-40B4-BE49-F238E27FC236}">
                  <a16:creationId xmlns="" xmlns:a16="http://schemas.microsoft.com/office/drawing/2014/main" id="{9225915E-1080-7A49-83C9-ADA5604135CC}"/>
                </a:ext>
              </a:extLst>
            </p:cNvPr>
            <p:cNvSpPr/>
            <p:nvPr/>
          </p:nvSpPr>
          <p:spPr bwMode="auto">
            <a:xfrm>
              <a:off x="9547807" y="2479289"/>
              <a:ext cx="1305215" cy="460051"/>
            </a:xfrm>
            <a:prstGeom prst="hexagon">
              <a:avLst>
                <a:gd name="adj" fmla="val 0"/>
                <a:gd name="vf" fmla="val 115470"/>
              </a:avLst>
            </a:prstGeom>
            <a:solidFill>
              <a:srgbClr val="FFFFCC"/>
            </a:solidFill>
            <a:ln w="6350">
              <a:solidFill>
                <a:schemeClr val="tx1"/>
              </a:solidFill>
              <a:round/>
              <a:headEnd/>
              <a:tailEnd/>
            </a:ln>
            <a:effectLst/>
          </p:spPr>
          <p:txBody>
            <a:bodyPr lIns="0" tIns="0" rIns="0" bIns="0" rtlCol="0" anchor="ctr"/>
            <a:lstStyle/>
            <a:p>
              <a:pPr algn="ctr" fontAlgn="base">
                <a:spcBef>
                  <a:spcPct val="0"/>
                </a:spcBef>
                <a:spcAft>
                  <a:spcPct val="0"/>
                </a:spcAft>
              </a:pPr>
              <a:r>
                <a:rPr kumimoji="1" lang="zh-CN" altLang="en-US" sz="1399" dirty="0">
                  <a:solidFill>
                    <a:prstClr val="black"/>
                  </a:solidFill>
                  <a:latin typeface="微软雅黑" pitchFamily="34" charset="-122"/>
                </a:rPr>
                <a:t>发运</a:t>
              </a:r>
            </a:p>
          </p:txBody>
        </p:sp>
        <p:sp>
          <p:nvSpPr>
            <p:cNvPr id="43" name="椭圆 42">
              <a:extLst>
                <a:ext uri="{FF2B5EF4-FFF2-40B4-BE49-F238E27FC236}">
                  <a16:creationId xmlns="" xmlns:a16="http://schemas.microsoft.com/office/drawing/2014/main" id="{3B86BEB4-0FFB-304C-B79C-95CBEE025F85}"/>
                </a:ext>
              </a:extLst>
            </p:cNvPr>
            <p:cNvSpPr/>
            <p:nvPr/>
          </p:nvSpPr>
          <p:spPr bwMode="auto">
            <a:xfrm>
              <a:off x="9743496" y="970633"/>
              <a:ext cx="913837" cy="917056"/>
            </a:xfrm>
            <a:prstGeom prst="ellipse">
              <a:avLst/>
            </a:prstGeom>
            <a:solidFill>
              <a:srgbClr val="CDFFFF"/>
            </a:solidFill>
            <a:ln w="6350">
              <a:solidFill>
                <a:schemeClr val="tx1"/>
              </a:solidFill>
              <a:round/>
              <a:headEnd/>
              <a:tailEnd/>
            </a:ln>
          </p:spPr>
          <p:txBody>
            <a:bodyPr lIns="0" tIns="0" rIns="0" bIns="0" rtlCol="0" anchor="ctr"/>
            <a:lstStyle/>
            <a:p>
              <a:pPr algn="ctr" fontAlgn="base">
                <a:spcBef>
                  <a:spcPct val="0"/>
                </a:spcBef>
                <a:spcAft>
                  <a:spcPct val="0"/>
                </a:spcAft>
              </a:pPr>
              <a:r>
                <a:rPr kumimoji="1" lang="zh-CN" altLang="en-US" sz="1199" dirty="0">
                  <a:solidFill>
                    <a:prstClr val="black"/>
                  </a:solidFill>
                  <a:latin typeface="微软雅黑" pitchFamily="34" charset="-122"/>
                </a:rPr>
                <a:t>日期维</a:t>
              </a:r>
              <a:r>
                <a:rPr kumimoji="1" lang="en-US" altLang="zh-CN" sz="1199" dirty="0">
                  <a:solidFill>
                    <a:prstClr val="black"/>
                  </a:solidFill>
                  <a:latin typeface="微软雅黑" pitchFamily="34" charset="-122"/>
                </a:rPr>
                <a:t>-</a:t>
              </a:r>
              <a:r>
                <a:rPr kumimoji="1" lang="zh-CN" altLang="en-US" sz="1199" dirty="0">
                  <a:solidFill>
                    <a:prstClr val="black"/>
                  </a:solidFill>
                  <a:latin typeface="微软雅黑" pitchFamily="34" charset="-122"/>
                </a:rPr>
                <a:t>物料</a:t>
              </a:r>
            </a:p>
          </p:txBody>
        </p:sp>
        <p:sp>
          <p:nvSpPr>
            <p:cNvPr id="44" name="椭圆 43">
              <a:extLst>
                <a:ext uri="{FF2B5EF4-FFF2-40B4-BE49-F238E27FC236}">
                  <a16:creationId xmlns="" xmlns:a16="http://schemas.microsoft.com/office/drawing/2014/main" id="{874C9BD1-067C-7341-86EB-ECD364D98022}"/>
                </a:ext>
              </a:extLst>
            </p:cNvPr>
            <p:cNvSpPr/>
            <p:nvPr/>
          </p:nvSpPr>
          <p:spPr bwMode="auto">
            <a:xfrm>
              <a:off x="8679192" y="1296088"/>
              <a:ext cx="913837" cy="917056"/>
            </a:xfrm>
            <a:prstGeom prst="ellipse">
              <a:avLst/>
            </a:prstGeom>
            <a:solidFill>
              <a:srgbClr val="CDFFFF"/>
            </a:solidFill>
            <a:ln w="6350">
              <a:solidFill>
                <a:schemeClr val="tx1"/>
              </a:solidFill>
              <a:round/>
              <a:headEnd/>
              <a:tailEnd/>
            </a:ln>
          </p:spPr>
          <p:txBody>
            <a:bodyPr lIns="0" tIns="0" rIns="0" bIns="0" rtlCol="0" anchor="ctr"/>
            <a:lstStyle/>
            <a:p>
              <a:pPr algn="ctr" fontAlgn="base">
                <a:spcBef>
                  <a:spcPct val="0"/>
                </a:spcBef>
                <a:spcAft>
                  <a:spcPct val="0"/>
                </a:spcAft>
              </a:pPr>
              <a:r>
                <a:rPr kumimoji="1" lang="zh-CN" altLang="en-US" sz="1199" dirty="0">
                  <a:solidFill>
                    <a:prstClr val="black"/>
                  </a:solidFill>
                  <a:latin typeface="微软雅黑" pitchFamily="34" charset="-122"/>
                </a:rPr>
                <a:t>维度</a:t>
              </a:r>
              <a:r>
                <a:rPr kumimoji="1" lang="en-US" altLang="zh-CN" sz="1199" dirty="0">
                  <a:solidFill>
                    <a:prstClr val="black"/>
                  </a:solidFill>
                  <a:latin typeface="微软雅黑" pitchFamily="34" charset="-122"/>
                </a:rPr>
                <a:t>-</a:t>
              </a:r>
              <a:r>
                <a:rPr kumimoji="1" lang="zh-CN" altLang="en-US" sz="1199" dirty="0">
                  <a:solidFill>
                    <a:prstClr val="black"/>
                  </a:solidFill>
                  <a:latin typeface="微软雅黑" pitchFamily="34" charset="-122"/>
                </a:rPr>
                <a:t>客户地点用途（收货方）</a:t>
              </a:r>
            </a:p>
          </p:txBody>
        </p:sp>
        <p:sp>
          <p:nvSpPr>
            <p:cNvPr id="45" name="椭圆 44">
              <a:extLst>
                <a:ext uri="{FF2B5EF4-FFF2-40B4-BE49-F238E27FC236}">
                  <a16:creationId xmlns="" xmlns:a16="http://schemas.microsoft.com/office/drawing/2014/main" id="{77E9D81E-5182-3C49-B441-A86E7816FF1E}"/>
                </a:ext>
              </a:extLst>
            </p:cNvPr>
            <p:cNvSpPr/>
            <p:nvPr/>
          </p:nvSpPr>
          <p:spPr bwMode="auto">
            <a:xfrm>
              <a:off x="11216831" y="2252424"/>
              <a:ext cx="913837" cy="913781"/>
            </a:xfrm>
            <a:prstGeom prst="ellipse">
              <a:avLst/>
            </a:prstGeom>
            <a:solidFill>
              <a:srgbClr val="CDFFFF"/>
            </a:solidFill>
            <a:ln w="6350">
              <a:solidFill>
                <a:schemeClr val="tx1"/>
              </a:solidFill>
              <a:round/>
              <a:headEnd/>
              <a:tailEnd/>
            </a:ln>
          </p:spPr>
          <p:txBody>
            <a:bodyPr lIns="0" tIns="0" rIns="0" bIns="0" rtlCol="0" anchor="ctr"/>
            <a:lstStyle/>
            <a:p>
              <a:pPr algn="ctr" fontAlgn="base">
                <a:spcBef>
                  <a:spcPct val="0"/>
                </a:spcBef>
                <a:spcAft>
                  <a:spcPct val="0"/>
                </a:spcAft>
              </a:pPr>
              <a:r>
                <a:rPr kumimoji="1" lang="zh-CN" altLang="en-US" sz="1199" dirty="0">
                  <a:solidFill>
                    <a:prstClr val="black"/>
                  </a:solidFill>
                  <a:latin typeface="微软雅黑" pitchFamily="34" charset="-122"/>
                </a:rPr>
                <a:t>日期维</a:t>
              </a:r>
              <a:r>
                <a:rPr kumimoji="1" lang="en-US" altLang="zh-CN" sz="1199" dirty="0">
                  <a:solidFill>
                    <a:prstClr val="black"/>
                  </a:solidFill>
                  <a:latin typeface="微软雅黑" pitchFamily="34" charset="-122"/>
                </a:rPr>
                <a:t>-</a:t>
              </a:r>
              <a:r>
                <a:rPr kumimoji="1" lang="zh-CN" altLang="en-US" sz="1199" dirty="0">
                  <a:solidFill>
                    <a:prstClr val="black"/>
                  </a:solidFill>
                  <a:latin typeface="微软雅黑" pitchFamily="34" charset="-122"/>
                </a:rPr>
                <a:t>计划到货日期</a:t>
              </a:r>
            </a:p>
          </p:txBody>
        </p:sp>
        <p:sp>
          <p:nvSpPr>
            <p:cNvPr id="46" name="椭圆 45">
              <a:extLst>
                <a:ext uri="{FF2B5EF4-FFF2-40B4-BE49-F238E27FC236}">
                  <a16:creationId xmlns="" xmlns:a16="http://schemas.microsoft.com/office/drawing/2014/main" id="{162C2013-4523-B74D-8375-2672994BC6AA}"/>
                </a:ext>
              </a:extLst>
            </p:cNvPr>
            <p:cNvSpPr/>
            <p:nvPr/>
          </p:nvSpPr>
          <p:spPr bwMode="auto">
            <a:xfrm>
              <a:off x="8785738" y="3243127"/>
              <a:ext cx="913837" cy="917056"/>
            </a:xfrm>
            <a:prstGeom prst="ellipse">
              <a:avLst/>
            </a:prstGeom>
            <a:solidFill>
              <a:srgbClr val="CDFFFF"/>
            </a:solidFill>
            <a:ln w="6350">
              <a:solidFill>
                <a:schemeClr val="tx1"/>
              </a:solidFill>
              <a:round/>
              <a:headEnd/>
              <a:tailEnd/>
            </a:ln>
          </p:spPr>
          <p:txBody>
            <a:bodyPr lIns="0" tIns="0" rIns="0" bIns="0" rtlCol="0" anchor="ctr"/>
            <a:lstStyle/>
            <a:p>
              <a:pPr algn="ctr" fontAlgn="base">
                <a:spcBef>
                  <a:spcPct val="0"/>
                </a:spcBef>
                <a:spcAft>
                  <a:spcPct val="0"/>
                </a:spcAft>
              </a:pPr>
              <a:r>
                <a:rPr kumimoji="1" lang="zh-CN" altLang="en-US" sz="1199" dirty="0">
                  <a:solidFill>
                    <a:prstClr val="black"/>
                  </a:solidFill>
                  <a:latin typeface="微软雅黑" pitchFamily="34" charset="-122"/>
                </a:rPr>
                <a:t>维度</a:t>
              </a:r>
              <a:r>
                <a:rPr kumimoji="1" lang="en-US" altLang="zh-CN" sz="1199" dirty="0">
                  <a:solidFill>
                    <a:prstClr val="black"/>
                  </a:solidFill>
                  <a:latin typeface="微软雅黑" pitchFamily="34" charset="-122"/>
                </a:rPr>
                <a:t>-</a:t>
              </a:r>
              <a:r>
                <a:rPr kumimoji="1" lang="zh-CN" altLang="en-US" sz="1199" dirty="0">
                  <a:solidFill>
                    <a:prstClr val="black"/>
                  </a:solidFill>
                  <a:latin typeface="微软雅黑" pitchFamily="34" charset="-122"/>
                </a:rPr>
                <a:t>业务实体</a:t>
              </a:r>
            </a:p>
          </p:txBody>
        </p:sp>
        <p:sp>
          <p:nvSpPr>
            <p:cNvPr id="47" name="椭圆 46">
              <a:extLst>
                <a:ext uri="{FF2B5EF4-FFF2-40B4-BE49-F238E27FC236}">
                  <a16:creationId xmlns="" xmlns:a16="http://schemas.microsoft.com/office/drawing/2014/main" id="{24D104D7-2623-6046-A08C-F6D3BB438FB0}"/>
                </a:ext>
              </a:extLst>
            </p:cNvPr>
            <p:cNvSpPr/>
            <p:nvPr/>
          </p:nvSpPr>
          <p:spPr bwMode="auto">
            <a:xfrm>
              <a:off x="9743496" y="3629423"/>
              <a:ext cx="913837" cy="917056"/>
            </a:xfrm>
            <a:prstGeom prst="ellipse">
              <a:avLst/>
            </a:prstGeom>
            <a:solidFill>
              <a:srgbClr val="CDFFFF"/>
            </a:solidFill>
            <a:ln w="6350">
              <a:solidFill>
                <a:schemeClr val="tx1"/>
              </a:solidFill>
              <a:round/>
              <a:headEnd/>
              <a:tailEnd/>
            </a:ln>
          </p:spPr>
          <p:txBody>
            <a:bodyPr lIns="0" tIns="0" rIns="0" bIns="0" rtlCol="0" anchor="ctr"/>
            <a:lstStyle/>
            <a:p>
              <a:pPr algn="ctr" fontAlgn="base">
                <a:spcBef>
                  <a:spcPct val="0"/>
                </a:spcBef>
                <a:spcAft>
                  <a:spcPct val="0"/>
                </a:spcAft>
              </a:pPr>
              <a:r>
                <a:rPr kumimoji="1" lang="zh-CN" altLang="en-US" sz="1199" dirty="0">
                  <a:solidFill>
                    <a:prstClr val="black"/>
                  </a:solidFill>
                  <a:latin typeface="微软雅黑" pitchFamily="34" charset="-122"/>
                </a:rPr>
                <a:t>维度</a:t>
              </a:r>
              <a:r>
                <a:rPr kumimoji="1" lang="en-US" altLang="zh-CN" sz="1199" dirty="0">
                  <a:solidFill>
                    <a:prstClr val="black"/>
                  </a:solidFill>
                  <a:latin typeface="微软雅黑" pitchFamily="34" charset="-122"/>
                </a:rPr>
                <a:t>-</a:t>
              </a:r>
              <a:r>
                <a:rPr kumimoji="1" lang="zh-CN" altLang="en-US" sz="1199" dirty="0">
                  <a:solidFill>
                    <a:prstClr val="black"/>
                  </a:solidFill>
                  <a:latin typeface="微软雅黑" pitchFamily="34" charset="-122"/>
                </a:rPr>
                <a:t>子库存</a:t>
              </a:r>
            </a:p>
          </p:txBody>
        </p:sp>
        <p:sp>
          <p:nvSpPr>
            <p:cNvPr id="48" name="椭圆 47">
              <a:extLst>
                <a:ext uri="{FF2B5EF4-FFF2-40B4-BE49-F238E27FC236}">
                  <a16:creationId xmlns="" xmlns:a16="http://schemas.microsoft.com/office/drawing/2014/main" id="{22591057-13DB-664C-B8F4-AD96493968D8}"/>
                </a:ext>
              </a:extLst>
            </p:cNvPr>
            <p:cNvSpPr/>
            <p:nvPr/>
          </p:nvSpPr>
          <p:spPr bwMode="auto">
            <a:xfrm>
              <a:off x="10707687" y="3235218"/>
              <a:ext cx="913837" cy="917056"/>
            </a:xfrm>
            <a:prstGeom prst="ellipse">
              <a:avLst/>
            </a:prstGeom>
            <a:solidFill>
              <a:srgbClr val="CDFFFF"/>
            </a:solidFill>
            <a:ln w="6350">
              <a:solidFill>
                <a:schemeClr val="tx1"/>
              </a:solidFill>
              <a:round/>
              <a:headEnd/>
              <a:tailEnd/>
            </a:ln>
          </p:spPr>
          <p:txBody>
            <a:bodyPr lIns="0" tIns="0" rIns="0" bIns="0" rtlCol="0" anchor="ctr"/>
            <a:lstStyle/>
            <a:p>
              <a:pPr algn="ctr" fontAlgn="base">
                <a:spcBef>
                  <a:spcPct val="0"/>
                </a:spcBef>
                <a:spcAft>
                  <a:spcPct val="0"/>
                </a:spcAft>
              </a:pPr>
              <a:r>
                <a:rPr kumimoji="1" lang="zh-CN" altLang="en-US" sz="1199" dirty="0">
                  <a:solidFill>
                    <a:prstClr val="black"/>
                  </a:solidFill>
                  <a:latin typeface="微软雅黑" pitchFamily="34" charset="-122"/>
                </a:rPr>
                <a:t>维度</a:t>
              </a:r>
              <a:r>
                <a:rPr kumimoji="1" lang="en-US" altLang="zh-CN" sz="1199" dirty="0">
                  <a:solidFill>
                    <a:prstClr val="black"/>
                  </a:solidFill>
                  <a:latin typeface="微软雅黑" pitchFamily="34" charset="-122"/>
                </a:rPr>
                <a:t>-</a:t>
              </a:r>
              <a:r>
                <a:rPr kumimoji="1" lang="zh-CN" altLang="en-US" sz="1199" dirty="0">
                  <a:solidFill>
                    <a:prstClr val="black"/>
                  </a:solidFill>
                  <a:latin typeface="微软雅黑" pitchFamily="34" charset="-122"/>
                </a:rPr>
                <a:t>实际到货日期</a:t>
              </a:r>
            </a:p>
          </p:txBody>
        </p:sp>
        <p:sp>
          <p:nvSpPr>
            <p:cNvPr id="49" name="椭圆 48">
              <a:extLst>
                <a:ext uri="{FF2B5EF4-FFF2-40B4-BE49-F238E27FC236}">
                  <a16:creationId xmlns="" xmlns:a16="http://schemas.microsoft.com/office/drawing/2014/main" id="{66994307-E3C7-334A-A9C1-DC506AE511D0}"/>
                </a:ext>
              </a:extLst>
            </p:cNvPr>
            <p:cNvSpPr/>
            <p:nvPr/>
          </p:nvSpPr>
          <p:spPr bwMode="auto">
            <a:xfrm>
              <a:off x="8150266" y="2250786"/>
              <a:ext cx="913837" cy="917056"/>
            </a:xfrm>
            <a:prstGeom prst="ellipse">
              <a:avLst/>
            </a:prstGeom>
            <a:solidFill>
              <a:srgbClr val="CDFFFF"/>
            </a:solidFill>
            <a:ln w="6350">
              <a:solidFill>
                <a:schemeClr val="tx1"/>
              </a:solidFill>
              <a:round/>
              <a:headEnd/>
              <a:tailEnd/>
            </a:ln>
          </p:spPr>
          <p:txBody>
            <a:bodyPr lIns="0" tIns="0" rIns="0" bIns="0" rtlCol="0" anchor="ctr"/>
            <a:lstStyle/>
            <a:p>
              <a:pPr algn="ctr" fontAlgn="base">
                <a:spcBef>
                  <a:spcPct val="0"/>
                </a:spcBef>
                <a:spcAft>
                  <a:spcPct val="0"/>
                </a:spcAft>
              </a:pPr>
              <a:r>
                <a:rPr kumimoji="1" lang="zh-CN" altLang="en-US" sz="1199" dirty="0">
                  <a:solidFill>
                    <a:prstClr val="black"/>
                  </a:solidFill>
                  <a:latin typeface="微软雅黑" pitchFamily="34" charset="-122"/>
                </a:rPr>
                <a:t>维度</a:t>
              </a:r>
              <a:r>
                <a:rPr kumimoji="1" lang="en-US" altLang="zh-CN" sz="1199" dirty="0">
                  <a:solidFill>
                    <a:prstClr val="black"/>
                  </a:solidFill>
                  <a:latin typeface="微软雅黑" pitchFamily="34" charset="-122"/>
                </a:rPr>
                <a:t>-</a:t>
              </a:r>
              <a:r>
                <a:rPr kumimoji="1" lang="zh-CN" altLang="en-US" sz="1199" dirty="0">
                  <a:solidFill>
                    <a:prstClr val="black"/>
                  </a:solidFill>
                  <a:latin typeface="微软雅黑" pitchFamily="34" charset="-122"/>
                </a:rPr>
                <a:t>客户地点用途（收单方）</a:t>
              </a:r>
            </a:p>
          </p:txBody>
        </p:sp>
        <p:sp>
          <p:nvSpPr>
            <p:cNvPr id="50" name="椭圆 49">
              <a:extLst>
                <a:ext uri="{FF2B5EF4-FFF2-40B4-BE49-F238E27FC236}">
                  <a16:creationId xmlns="" xmlns:a16="http://schemas.microsoft.com/office/drawing/2014/main" id="{DA9E265D-EAAD-7842-92BC-BD6726DC41F7}"/>
                </a:ext>
              </a:extLst>
            </p:cNvPr>
            <p:cNvSpPr/>
            <p:nvPr/>
          </p:nvSpPr>
          <p:spPr bwMode="auto">
            <a:xfrm>
              <a:off x="10707687" y="1296088"/>
              <a:ext cx="913837" cy="917056"/>
            </a:xfrm>
            <a:prstGeom prst="ellipse">
              <a:avLst/>
            </a:prstGeom>
            <a:solidFill>
              <a:srgbClr val="CDFFFF"/>
            </a:solidFill>
            <a:ln w="6350">
              <a:solidFill>
                <a:schemeClr val="tx1"/>
              </a:solidFill>
              <a:round/>
              <a:headEnd/>
              <a:tailEnd/>
            </a:ln>
          </p:spPr>
          <p:txBody>
            <a:bodyPr lIns="0" tIns="0" rIns="0" bIns="0" rtlCol="0" anchor="ctr"/>
            <a:lstStyle/>
            <a:p>
              <a:pPr algn="ctr" fontAlgn="base">
                <a:spcBef>
                  <a:spcPct val="0"/>
                </a:spcBef>
                <a:spcAft>
                  <a:spcPct val="0"/>
                </a:spcAft>
              </a:pPr>
              <a:r>
                <a:rPr kumimoji="1" lang="zh-CN" altLang="en-US" sz="1199" dirty="0">
                  <a:solidFill>
                    <a:prstClr val="black"/>
                  </a:solidFill>
                  <a:latin typeface="微软雅黑" pitchFamily="34" charset="-122"/>
                </a:rPr>
                <a:t>日期维</a:t>
              </a:r>
              <a:r>
                <a:rPr kumimoji="1" lang="en-US" altLang="zh-CN" sz="1199" dirty="0">
                  <a:solidFill>
                    <a:prstClr val="black"/>
                  </a:solidFill>
                  <a:latin typeface="微软雅黑" pitchFamily="34" charset="-122"/>
                </a:rPr>
                <a:t>-</a:t>
              </a:r>
              <a:r>
                <a:rPr kumimoji="1" lang="zh-CN" altLang="en-US" sz="1199" dirty="0">
                  <a:solidFill>
                    <a:prstClr val="black"/>
                  </a:solidFill>
                  <a:latin typeface="微软雅黑" pitchFamily="34" charset="-122"/>
                </a:rPr>
                <a:t>挑库日期</a:t>
              </a:r>
            </a:p>
          </p:txBody>
        </p:sp>
        <p:cxnSp>
          <p:nvCxnSpPr>
            <p:cNvPr id="51" name="直线连接符 252">
              <a:extLst>
                <a:ext uri="{FF2B5EF4-FFF2-40B4-BE49-F238E27FC236}">
                  <a16:creationId xmlns="" xmlns:a16="http://schemas.microsoft.com/office/drawing/2014/main" id="{D4D44039-3661-C541-BC92-4C0E509D25C1}"/>
                </a:ext>
              </a:extLst>
            </p:cNvPr>
            <p:cNvCxnSpPr>
              <a:stCxn id="43" idx="4"/>
            </p:cNvCxnSpPr>
            <p:nvPr/>
          </p:nvCxnSpPr>
          <p:spPr>
            <a:xfrm flipH="1">
              <a:off x="10200414" y="1887689"/>
              <a:ext cx="1" cy="591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线连接符 253">
              <a:extLst>
                <a:ext uri="{FF2B5EF4-FFF2-40B4-BE49-F238E27FC236}">
                  <a16:creationId xmlns="" xmlns:a16="http://schemas.microsoft.com/office/drawing/2014/main" id="{F970E4F2-90C3-1E43-A7C0-77B895D56A33}"/>
                </a:ext>
              </a:extLst>
            </p:cNvPr>
            <p:cNvCxnSpPr>
              <a:cxnSpLocks/>
              <a:stCxn id="50" idx="4"/>
              <a:endCxn id="42" idx="5"/>
            </p:cNvCxnSpPr>
            <p:nvPr/>
          </p:nvCxnSpPr>
          <p:spPr>
            <a:xfrm flipH="1">
              <a:off x="10853022" y="2213144"/>
              <a:ext cx="311584" cy="2661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线连接符 256">
              <a:extLst>
                <a:ext uri="{FF2B5EF4-FFF2-40B4-BE49-F238E27FC236}">
                  <a16:creationId xmlns="" xmlns:a16="http://schemas.microsoft.com/office/drawing/2014/main" id="{DEB1FE18-5A45-444E-9E77-FC06055914C4}"/>
                </a:ext>
              </a:extLst>
            </p:cNvPr>
            <p:cNvCxnSpPr>
              <a:cxnSpLocks/>
              <a:stCxn id="45" idx="2"/>
              <a:endCxn id="42" idx="0"/>
            </p:cNvCxnSpPr>
            <p:nvPr/>
          </p:nvCxnSpPr>
          <p:spPr>
            <a:xfrm flipH="1">
              <a:off x="10853022" y="2709315"/>
              <a:ext cx="3638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线连接符 259">
              <a:extLst>
                <a:ext uri="{FF2B5EF4-FFF2-40B4-BE49-F238E27FC236}">
                  <a16:creationId xmlns="" xmlns:a16="http://schemas.microsoft.com/office/drawing/2014/main" id="{EB0B31CF-EF42-0648-8399-E697B32AD634}"/>
                </a:ext>
              </a:extLst>
            </p:cNvPr>
            <p:cNvCxnSpPr>
              <a:cxnSpLocks/>
              <a:stCxn id="48" idx="0"/>
              <a:endCxn id="42" idx="1"/>
            </p:cNvCxnSpPr>
            <p:nvPr/>
          </p:nvCxnSpPr>
          <p:spPr>
            <a:xfrm flipH="1" flipV="1">
              <a:off x="10853022" y="2939340"/>
              <a:ext cx="311584" cy="2958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线连接符 262">
              <a:extLst>
                <a:ext uri="{FF2B5EF4-FFF2-40B4-BE49-F238E27FC236}">
                  <a16:creationId xmlns="" xmlns:a16="http://schemas.microsoft.com/office/drawing/2014/main" id="{3548D2DB-88F2-1849-A301-FABF2C0AE814}"/>
                </a:ext>
              </a:extLst>
            </p:cNvPr>
            <p:cNvCxnSpPr>
              <a:cxnSpLocks/>
              <a:endCxn id="47" idx="0"/>
            </p:cNvCxnSpPr>
            <p:nvPr/>
          </p:nvCxnSpPr>
          <p:spPr>
            <a:xfrm>
              <a:off x="10200415" y="2958013"/>
              <a:ext cx="0" cy="6714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线连接符 266">
              <a:extLst>
                <a:ext uri="{FF2B5EF4-FFF2-40B4-BE49-F238E27FC236}">
                  <a16:creationId xmlns="" xmlns:a16="http://schemas.microsoft.com/office/drawing/2014/main" id="{77BD70D3-1550-4447-ACB0-7680028F23F6}"/>
                </a:ext>
              </a:extLst>
            </p:cNvPr>
            <p:cNvCxnSpPr>
              <a:cxnSpLocks/>
              <a:stCxn id="42" idx="2"/>
              <a:endCxn id="46" idx="0"/>
            </p:cNvCxnSpPr>
            <p:nvPr/>
          </p:nvCxnSpPr>
          <p:spPr>
            <a:xfrm flipH="1">
              <a:off x="9242657" y="2939340"/>
              <a:ext cx="305150" cy="3037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线连接符 269">
              <a:extLst>
                <a:ext uri="{FF2B5EF4-FFF2-40B4-BE49-F238E27FC236}">
                  <a16:creationId xmlns="" xmlns:a16="http://schemas.microsoft.com/office/drawing/2014/main" id="{FBC7A93B-21C3-664E-8D03-1D5A0A3CDFB6}"/>
                </a:ext>
              </a:extLst>
            </p:cNvPr>
            <p:cNvCxnSpPr>
              <a:cxnSpLocks/>
              <a:stCxn id="42" idx="3"/>
              <a:endCxn id="49" idx="6"/>
            </p:cNvCxnSpPr>
            <p:nvPr/>
          </p:nvCxnSpPr>
          <p:spPr>
            <a:xfrm flipH="1" flipV="1">
              <a:off x="9064103" y="2709314"/>
              <a:ext cx="483704"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线连接符 272">
              <a:extLst>
                <a:ext uri="{FF2B5EF4-FFF2-40B4-BE49-F238E27FC236}">
                  <a16:creationId xmlns="" xmlns:a16="http://schemas.microsoft.com/office/drawing/2014/main" id="{078AAED4-7BF8-E746-B43B-6BC9812AB3A4}"/>
                </a:ext>
              </a:extLst>
            </p:cNvPr>
            <p:cNvCxnSpPr>
              <a:cxnSpLocks/>
              <a:stCxn id="42" idx="4"/>
              <a:endCxn id="44" idx="4"/>
            </p:cNvCxnSpPr>
            <p:nvPr/>
          </p:nvCxnSpPr>
          <p:spPr>
            <a:xfrm flipH="1" flipV="1">
              <a:off x="9136111" y="2213144"/>
              <a:ext cx="411696" cy="2661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9" name="组合 58">
            <a:extLst>
              <a:ext uri="{FF2B5EF4-FFF2-40B4-BE49-F238E27FC236}">
                <a16:creationId xmlns="" xmlns:a16="http://schemas.microsoft.com/office/drawing/2014/main" id="{74EF7E3F-9DF8-1442-82FD-46F5BBB160C9}"/>
              </a:ext>
            </a:extLst>
          </p:cNvPr>
          <p:cNvGrpSpPr/>
          <p:nvPr/>
        </p:nvGrpSpPr>
        <p:grpSpPr>
          <a:xfrm>
            <a:off x="7106127" y="6262111"/>
            <a:ext cx="4231146" cy="356214"/>
            <a:chOff x="6775352" y="6254880"/>
            <a:chExt cx="4233350" cy="356400"/>
          </a:xfrm>
        </p:grpSpPr>
        <p:sp>
          <p:nvSpPr>
            <p:cNvPr id="60" name="圆角矩形 36">
              <a:extLst>
                <a:ext uri="{FF2B5EF4-FFF2-40B4-BE49-F238E27FC236}">
                  <a16:creationId xmlns="" xmlns:a16="http://schemas.microsoft.com/office/drawing/2014/main" id="{ADF3D26A-7910-0A4E-A4BD-AFF0A22FF50E}"/>
                </a:ext>
              </a:extLst>
            </p:cNvPr>
            <p:cNvSpPr>
              <a:spLocks noChangeArrowheads="1"/>
            </p:cNvSpPr>
            <p:nvPr/>
          </p:nvSpPr>
          <p:spPr bwMode="auto">
            <a:xfrm>
              <a:off x="6775352" y="6254880"/>
              <a:ext cx="960107" cy="356400"/>
            </a:xfrm>
            <a:prstGeom prst="rect">
              <a:avLst/>
            </a:prstGeom>
            <a:noFill/>
            <a:ln w="12700" cap="flat" cmpd="sng" algn="ctr">
              <a:solidFill>
                <a:srgbClr val="00B0F0"/>
              </a:solidFill>
              <a:prstDash val="solid"/>
              <a:round/>
              <a:headEnd type="none" w="med" len="med"/>
              <a:tailEnd type="none" w="med" len="med"/>
            </a:ln>
          </p:spPr>
          <p:txBody>
            <a:bodyPr vert="horz" wrap="square" lIns="91392" tIns="45696" rIns="91392" bIns="45696" numCol="1" anchor="ctr" anchorCtr="0" compatLnSpc="1">
              <a:noAutofit/>
            </a:bodyPr>
            <a:lstStyle>
              <a:lvl1pPr>
                <a:lnSpc>
                  <a:spcPct val="90000"/>
                </a:lnSpc>
                <a:spcBef>
                  <a:spcPts val="1000"/>
                </a:spcBef>
                <a:buFont typeface="Arial" panose="020B0604020202090204" pitchFamily="34" charset="0"/>
                <a:buChar char="•"/>
                <a:defRPr sz="2800">
                  <a:solidFill>
                    <a:schemeClr val="tx1"/>
                  </a:solidFill>
                  <a:latin typeface="Impact" panose="020B0806030902050204" pitchFamily="34" charset="0"/>
                  <a:ea typeface="微软雅黑" panose="020B0503020204020204" pitchFamily="34" charset="-122"/>
                  <a:sym typeface="Impact" panose="020B0806030902050204" pitchFamily="34" charset="0"/>
                </a:defRPr>
              </a:lvl1pPr>
              <a:lvl2pPr marL="742950" indent="-285750">
                <a:lnSpc>
                  <a:spcPct val="90000"/>
                </a:lnSpc>
                <a:spcBef>
                  <a:spcPts val="500"/>
                </a:spcBef>
                <a:buFont typeface="Arial" panose="020B0604020202090204" pitchFamily="34" charset="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2pPr>
              <a:lvl3pPr marL="1143000" indent="-228600">
                <a:lnSpc>
                  <a:spcPct val="90000"/>
                </a:lnSpc>
                <a:spcBef>
                  <a:spcPts val="500"/>
                </a:spcBef>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3pPr>
              <a:lvl4pPr marL="1600200" indent="-228600">
                <a:lnSpc>
                  <a:spcPct val="90000"/>
                </a:lnSpc>
                <a:spcBef>
                  <a:spcPts val="500"/>
                </a:spcBef>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4pPr>
              <a:lvl5pPr marL="2057400" indent="-228600">
                <a:lnSpc>
                  <a:spcPct val="90000"/>
                </a:lnSpc>
                <a:spcBef>
                  <a:spcPts val="500"/>
                </a:spcBef>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9pPr>
            </a:lstStyle>
            <a:p>
              <a:pPr algn="ctr" fontAlgn="base">
                <a:spcBef>
                  <a:spcPts val="500"/>
                </a:spcBef>
                <a:spcAft>
                  <a:spcPct val="0"/>
                </a:spcAft>
                <a:buFont typeface="Arial" panose="020B0604020202090204" pitchFamily="34" charset="0"/>
                <a:buNone/>
              </a:pPr>
              <a:r>
                <a:rPr lang="zh-CN" altLang="en-US" sz="1399" dirty="0">
                  <a:solidFill>
                    <a:srgbClr val="00B0F0"/>
                  </a:solidFill>
                  <a:latin typeface="微软雅黑" panose="020B0503020204020204" pitchFamily="34" charset="-122"/>
                  <a:sym typeface="+mn-ea"/>
                </a:rPr>
                <a:t>数据采集</a:t>
              </a:r>
            </a:p>
          </p:txBody>
        </p:sp>
        <p:sp>
          <p:nvSpPr>
            <p:cNvPr id="61" name="圆角矩形 36">
              <a:extLst>
                <a:ext uri="{FF2B5EF4-FFF2-40B4-BE49-F238E27FC236}">
                  <a16:creationId xmlns="" xmlns:a16="http://schemas.microsoft.com/office/drawing/2014/main" id="{1318A449-824E-6E42-B0B5-4A4243BABCC3}"/>
                </a:ext>
              </a:extLst>
            </p:cNvPr>
            <p:cNvSpPr>
              <a:spLocks noChangeArrowheads="1"/>
            </p:cNvSpPr>
            <p:nvPr/>
          </p:nvSpPr>
          <p:spPr bwMode="auto">
            <a:xfrm>
              <a:off x="7737732" y="6254880"/>
              <a:ext cx="961200" cy="356400"/>
            </a:xfrm>
            <a:prstGeom prst="rect">
              <a:avLst/>
            </a:prstGeom>
            <a:solidFill>
              <a:srgbClr val="51C4CC"/>
            </a:solidFill>
            <a:ln w="12700" cap="flat" cmpd="sng" algn="ctr">
              <a:solidFill>
                <a:srgbClr val="00B0F0"/>
              </a:solidFill>
              <a:prstDash val="solid"/>
              <a:round/>
              <a:headEnd type="none" w="med" len="med"/>
              <a:tailEnd type="none" w="med" len="med"/>
            </a:ln>
          </p:spPr>
          <p:txBody>
            <a:bodyPr vert="horz" wrap="square" lIns="91392" tIns="45696" rIns="91392" bIns="45696" numCol="1" anchor="ctr" anchorCtr="0" compatLnSpc="1">
              <a:noAutofit/>
            </a:bodyPr>
            <a:lstStyle/>
            <a:p>
              <a:pPr algn="ctr" fontAlgn="base">
                <a:spcBef>
                  <a:spcPts val="500"/>
                </a:spcBef>
                <a:spcAft>
                  <a:spcPct val="0"/>
                </a:spcAft>
              </a:pPr>
              <a:r>
                <a:rPr lang="en" altLang="zh-CN" sz="1399" dirty="0">
                  <a:solidFill>
                    <a:prstClr val="white"/>
                  </a:solidFill>
                  <a:latin typeface="微软雅黑" panose="020B0503020204020204" pitchFamily="34" charset="-122"/>
                  <a:sym typeface="+mn-ea"/>
                </a:rPr>
                <a:t>EDW</a:t>
              </a:r>
              <a:r>
                <a:rPr lang="zh-CN" altLang="en-US" sz="1399" dirty="0">
                  <a:solidFill>
                    <a:prstClr val="white"/>
                  </a:solidFill>
                  <a:latin typeface="微软雅黑" panose="020B0503020204020204" pitchFamily="34" charset="-122"/>
                  <a:sym typeface="+mn-ea"/>
                </a:rPr>
                <a:t>建模</a:t>
              </a:r>
            </a:p>
          </p:txBody>
        </p:sp>
        <p:sp>
          <p:nvSpPr>
            <p:cNvPr id="62" name="圆角矩形 36">
              <a:extLst>
                <a:ext uri="{FF2B5EF4-FFF2-40B4-BE49-F238E27FC236}">
                  <a16:creationId xmlns="" xmlns:a16="http://schemas.microsoft.com/office/drawing/2014/main" id="{8DDFFBCB-D497-B74E-84A6-97E64B256184}"/>
                </a:ext>
              </a:extLst>
            </p:cNvPr>
            <p:cNvSpPr>
              <a:spLocks noChangeArrowheads="1"/>
            </p:cNvSpPr>
            <p:nvPr/>
          </p:nvSpPr>
          <p:spPr bwMode="auto">
            <a:xfrm>
              <a:off x="8698932" y="6254880"/>
              <a:ext cx="1348570" cy="356400"/>
            </a:xfrm>
            <a:prstGeom prst="rect">
              <a:avLst/>
            </a:prstGeom>
            <a:noFill/>
            <a:ln w="12700" cap="flat" cmpd="sng" algn="ctr">
              <a:solidFill>
                <a:srgbClr val="00B0F0"/>
              </a:solidFill>
              <a:prstDash val="solid"/>
              <a:round/>
              <a:headEnd type="none" w="med" len="med"/>
              <a:tailEnd type="none" w="med" len="med"/>
            </a:ln>
          </p:spPr>
          <p:txBody>
            <a:bodyPr vert="horz" wrap="square" lIns="91392" tIns="45696" rIns="91392" bIns="45696" numCol="1" anchor="ctr" anchorCtr="0" compatLnSpc="1">
              <a:noAutofit/>
            </a:bodyPr>
            <a:lstStyle/>
            <a:p>
              <a:pPr algn="ctr" fontAlgn="base">
                <a:spcBef>
                  <a:spcPts val="500"/>
                </a:spcBef>
                <a:spcAft>
                  <a:spcPct val="0"/>
                </a:spcAft>
              </a:pPr>
              <a:r>
                <a:rPr lang="zh-CN" altLang="en-US" sz="1399" dirty="0">
                  <a:solidFill>
                    <a:srgbClr val="00B0F0"/>
                  </a:solidFill>
                  <a:latin typeface="微软雅黑" panose="020B0503020204020204" pitchFamily="34" charset="-122"/>
                  <a:cs typeface="微软雅黑" panose="020B0503020204020204" pitchFamily="34" charset="-122"/>
                  <a:sym typeface="+mn-ea"/>
                </a:rPr>
                <a:t>数据资产目录</a:t>
              </a:r>
            </a:p>
          </p:txBody>
        </p:sp>
        <p:sp>
          <p:nvSpPr>
            <p:cNvPr id="63" name="圆角矩形 36">
              <a:extLst>
                <a:ext uri="{FF2B5EF4-FFF2-40B4-BE49-F238E27FC236}">
                  <a16:creationId xmlns="" xmlns:a16="http://schemas.microsoft.com/office/drawing/2014/main" id="{4239015E-FCF5-024C-85F1-12731A570C79}"/>
                </a:ext>
              </a:extLst>
            </p:cNvPr>
            <p:cNvSpPr>
              <a:spLocks noChangeArrowheads="1"/>
            </p:cNvSpPr>
            <p:nvPr/>
          </p:nvSpPr>
          <p:spPr bwMode="auto">
            <a:xfrm>
              <a:off x="10047502" y="6254880"/>
              <a:ext cx="961200" cy="356400"/>
            </a:xfrm>
            <a:prstGeom prst="rect">
              <a:avLst/>
            </a:prstGeom>
            <a:noFill/>
            <a:ln w="12700" cap="flat" cmpd="sng" algn="ctr">
              <a:solidFill>
                <a:srgbClr val="00B0F0"/>
              </a:solidFill>
              <a:prstDash val="solid"/>
              <a:round/>
              <a:headEnd type="none" w="med" len="med"/>
              <a:tailEnd type="none" w="med" len="med"/>
            </a:ln>
          </p:spPr>
          <p:txBody>
            <a:bodyPr vert="horz" wrap="square" lIns="91392" tIns="45696" rIns="91392" bIns="45696" numCol="1" anchor="ctr" anchorCtr="0" compatLnSpc="1">
              <a:noAutofit/>
            </a:bodyPr>
            <a:lstStyle/>
            <a:p>
              <a:pPr algn="ctr" fontAlgn="base">
                <a:spcBef>
                  <a:spcPts val="500"/>
                </a:spcBef>
                <a:spcAft>
                  <a:spcPct val="0"/>
                </a:spcAft>
              </a:pPr>
              <a:r>
                <a:rPr lang="zh-CN" altLang="en-US" sz="1399" dirty="0">
                  <a:solidFill>
                    <a:srgbClr val="00B0F0"/>
                  </a:solidFill>
                  <a:latin typeface="微软雅黑" panose="020B0503020204020204" pitchFamily="34" charset="-122"/>
                  <a:cs typeface="微软雅黑" panose="020B0503020204020204" pitchFamily="34" charset="-122"/>
                  <a:sym typeface="+mn-ea"/>
                </a:rPr>
                <a:t>数据字典</a:t>
              </a:r>
            </a:p>
          </p:txBody>
        </p:sp>
      </p:grpSp>
    </p:spTree>
    <p:extLst>
      <p:ext uri="{BB962C8B-B14F-4D97-AF65-F5344CB8AC3E}">
        <p14:creationId xmlns:p14="http://schemas.microsoft.com/office/powerpoint/2010/main" val="1211288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cs typeface="+mn-ea"/>
                <a:sym typeface="+mn-lt"/>
              </a:rPr>
              <a:t>某制造数据中台</a:t>
            </a:r>
            <a:r>
              <a:rPr lang="en-US" altLang="zh-CN" dirty="0" smtClean="0">
                <a:cs typeface="+mn-ea"/>
                <a:sym typeface="+mn-lt"/>
              </a:rPr>
              <a:t>-</a:t>
            </a:r>
            <a:r>
              <a:rPr lang="zh-CN" altLang="en-US" dirty="0">
                <a:latin typeface="+mn-lt"/>
                <a:ea typeface="+mn-ea"/>
                <a:cs typeface="+mn-ea"/>
                <a:sym typeface="+mn-lt"/>
              </a:rPr>
              <a:t>总账子域模型示例</a:t>
            </a:r>
          </a:p>
        </p:txBody>
      </p:sp>
      <p:grpSp>
        <p:nvGrpSpPr>
          <p:cNvPr id="3" name="组合 2">
            <a:extLst>
              <a:ext uri="{FF2B5EF4-FFF2-40B4-BE49-F238E27FC236}">
                <a16:creationId xmlns="" xmlns:a16="http://schemas.microsoft.com/office/drawing/2014/main" id="{74EF7E3F-9DF8-1442-82FD-46F5BBB160C9}"/>
              </a:ext>
            </a:extLst>
          </p:cNvPr>
          <p:cNvGrpSpPr/>
          <p:nvPr/>
        </p:nvGrpSpPr>
        <p:grpSpPr>
          <a:xfrm>
            <a:off x="7106127" y="6262111"/>
            <a:ext cx="4231146" cy="356214"/>
            <a:chOff x="6775352" y="6254880"/>
            <a:chExt cx="4233350" cy="356400"/>
          </a:xfrm>
        </p:grpSpPr>
        <p:sp>
          <p:nvSpPr>
            <p:cNvPr id="4" name="圆角矩形 36">
              <a:extLst>
                <a:ext uri="{FF2B5EF4-FFF2-40B4-BE49-F238E27FC236}">
                  <a16:creationId xmlns="" xmlns:a16="http://schemas.microsoft.com/office/drawing/2014/main" id="{ADF3D26A-7910-0A4E-A4BD-AFF0A22FF50E}"/>
                </a:ext>
              </a:extLst>
            </p:cNvPr>
            <p:cNvSpPr>
              <a:spLocks noChangeArrowheads="1"/>
            </p:cNvSpPr>
            <p:nvPr/>
          </p:nvSpPr>
          <p:spPr bwMode="auto">
            <a:xfrm>
              <a:off x="6775352" y="6254880"/>
              <a:ext cx="960107" cy="356400"/>
            </a:xfrm>
            <a:prstGeom prst="rect">
              <a:avLst/>
            </a:prstGeom>
            <a:noFill/>
            <a:ln w="12700" cap="flat" cmpd="sng" algn="ctr">
              <a:solidFill>
                <a:srgbClr val="00B0F0"/>
              </a:solidFill>
              <a:prstDash val="solid"/>
              <a:round/>
              <a:headEnd type="none" w="med" len="med"/>
              <a:tailEnd type="none" w="med" len="med"/>
            </a:ln>
          </p:spPr>
          <p:txBody>
            <a:bodyPr vert="horz" wrap="square" lIns="91392" tIns="45696" rIns="91392" bIns="45696" numCol="1" anchor="ctr" anchorCtr="0" compatLnSpc="1">
              <a:noAutofit/>
            </a:bodyPr>
            <a:lstStyle>
              <a:lvl1pPr>
                <a:lnSpc>
                  <a:spcPct val="90000"/>
                </a:lnSpc>
                <a:spcBef>
                  <a:spcPts val="1000"/>
                </a:spcBef>
                <a:buFont typeface="Arial" panose="020B0604020202090204" pitchFamily="34" charset="0"/>
                <a:buChar char="•"/>
                <a:defRPr sz="2800">
                  <a:solidFill>
                    <a:schemeClr val="tx1"/>
                  </a:solidFill>
                  <a:latin typeface="Impact" panose="020B0806030902050204" pitchFamily="34" charset="0"/>
                  <a:ea typeface="微软雅黑" panose="020B0503020204020204" pitchFamily="34" charset="-122"/>
                  <a:sym typeface="Impact" panose="020B0806030902050204" pitchFamily="34" charset="0"/>
                </a:defRPr>
              </a:lvl1pPr>
              <a:lvl2pPr marL="742950" indent="-285750">
                <a:lnSpc>
                  <a:spcPct val="90000"/>
                </a:lnSpc>
                <a:spcBef>
                  <a:spcPts val="500"/>
                </a:spcBef>
                <a:buFont typeface="Arial" panose="020B0604020202090204" pitchFamily="34" charset="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2pPr>
              <a:lvl3pPr marL="1143000" indent="-228600">
                <a:lnSpc>
                  <a:spcPct val="90000"/>
                </a:lnSpc>
                <a:spcBef>
                  <a:spcPts val="500"/>
                </a:spcBef>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3pPr>
              <a:lvl4pPr marL="1600200" indent="-228600">
                <a:lnSpc>
                  <a:spcPct val="90000"/>
                </a:lnSpc>
                <a:spcBef>
                  <a:spcPts val="500"/>
                </a:spcBef>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4pPr>
              <a:lvl5pPr marL="2057400" indent="-228600">
                <a:lnSpc>
                  <a:spcPct val="90000"/>
                </a:lnSpc>
                <a:spcBef>
                  <a:spcPts val="500"/>
                </a:spcBef>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9pPr>
            </a:lstStyle>
            <a:p>
              <a:pPr algn="ctr" fontAlgn="base">
                <a:spcBef>
                  <a:spcPts val="500"/>
                </a:spcBef>
                <a:spcAft>
                  <a:spcPct val="0"/>
                </a:spcAft>
                <a:buFont typeface="Arial" panose="020B0604020202090204" pitchFamily="34" charset="0"/>
                <a:buNone/>
              </a:pPr>
              <a:r>
                <a:rPr lang="zh-CN" altLang="en-US" sz="1399" dirty="0">
                  <a:solidFill>
                    <a:srgbClr val="00B0F0"/>
                  </a:solidFill>
                  <a:latin typeface="微软雅黑" panose="020B0503020204020204" pitchFamily="34" charset="-122"/>
                  <a:sym typeface="+mn-ea"/>
                </a:rPr>
                <a:t>数据采集</a:t>
              </a:r>
            </a:p>
          </p:txBody>
        </p:sp>
        <p:sp>
          <p:nvSpPr>
            <p:cNvPr id="5" name="圆角矩形 36">
              <a:extLst>
                <a:ext uri="{FF2B5EF4-FFF2-40B4-BE49-F238E27FC236}">
                  <a16:creationId xmlns="" xmlns:a16="http://schemas.microsoft.com/office/drawing/2014/main" id="{1318A449-824E-6E42-B0B5-4A4243BABCC3}"/>
                </a:ext>
              </a:extLst>
            </p:cNvPr>
            <p:cNvSpPr>
              <a:spLocks noChangeArrowheads="1"/>
            </p:cNvSpPr>
            <p:nvPr/>
          </p:nvSpPr>
          <p:spPr bwMode="auto">
            <a:xfrm>
              <a:off x="7737732" y="6254880"/>
              <a:ext cx="961200" cy="356400"/>
            </a:xfrm>
            <a:prstGeom prst="rect">
              <a:avLst/>
            </a:prstGeom>
            <a:solidFill>
              <a:srgbClr val="51C4CC"/>
            </a:solidFill>
            <a:ln w="12700" cap="flat" cmpd="sng" algn="ctr">
              <a:solidFill>
                <a:srgbClr val="00B0F0"/>
              </a:solidFill>
              <a:prstDash val="solid"/>
              <a:round/>
              <a:headEnd type="none" w="med" len="med"/>
              <a:tailEnd type="none" w="med" len="med"/>
            </a:ln>
          </p:spPr>
          <p:txBody>
            <a:bodyPr vert="horz" wrap="square" lIns="91392" tIns="45696" rIns="91392" bIns="45696" numCol="1" anchor="ctr" anchorCtr="0" compatLnSpc="1">
              <a:noAutofit/>
            </a:bodyPr>
            <a:lstStyle/>
            <a:p>
              <a:pPr algn="ctr" fontAlgn="base">
                <a:spcBef>
                  <a:spcPts val="500"/>
                </a:spcBef>
                <a:spcAft>
                  <a:spcPct val="0"/>
                </a:spcAft>
              </a:pPr>
              <a:r>
                <a:rPr lang="en" altLang="zh-CN" sz="1399" dirty="0">
                  <a:solidFill>
                    <a:prstClr val="white"/>
                  </a:solidFill>
                  <a:latin typeface="微软雅黑" panose="020B0503020204020204" pitchFamily="34" charset="-122"/>
                  <a:sym typeface="+mn-ea"/>
                </a:rPr>
                <a:t>EDW</a:t>
              </a:r>
              <a:r>
                <a:rPr lang="zh-CN" altLang="en-US" sz="1399" dirty="0">
                  <a:solidFill>
                    <a:prstClr val="white"/>
                  </a:solidFill>
                  <a:latin typeface="微软雅黑" panose="020B0503020204020204" pitchFamily="34" charset="-122"/>
                  <a:sym typeface="+mn-ea"/>
                </a:rPr>
                <a:t>建模</a:t>
              </a:r>
            </a:p>
          </p:txBody>
        </p:sp>
        <p:sp>
          <p:nvSpPr>
            <p:cNvPr id="6" name="圆角矩形 36">
              <a:extLst>
                <a:ext uri="{FF2B5EF4-FFF2-40B4-BE49-F238E27FC236}">
                  <a16:creationId xmlns="" xmlns:a16="http://schemas.microsoft.com/office/drawing/2014/main" id="{8DDFFBCB-D497-B74E-84A6-97E64B256184}"/>
                </a:ext>
              </a:extLst>
            </p:cNvPr>
            <p:cNvSpPr>
              <a:spLocks noChangeArrowheads="1"/>
            </p:cNvSpPr>
            <p:nvPr/>
          </p:nvSpPr>
          <p:spPr bwMode="auto">
            <a:xfrm>
              <a:off x="8698932" y="6254880"/>
              <a:ext cx="1348570" cy="356400"/>
            </a:xfrm>
            <a:prstGeom prst="rect">
              <a:avLst/>
            </a:prstGeom>
            <a:noFill/>
            <a:ln w="12700" cap="flat" cmpd="sng" algn="ctr">
              <a:solidFill>
                <a:srgbClr val="00B0F0"/>
              </a:solidFill>
              <a:prstDash val="solid"/>
              <a:round/>
              <a:headEnd type="none" w="med" len="med"/>
              <a:tailEnd type="none" w="med" len="med"/>
            </a:ln>
          </p:spPr>
          <p:txBody>
            <a:bodyPr vert="horz" wrap="square" lIns="91392" tIns="45696" rIns="91392" bIns="45696" numCol="1" anchor="ctr" anchorCtr="0" compatLnSpc="1">
              <a:noAutofit/>
            </a:bodyPr>
            <a:lstStyle/>
            <a:p>
              <a:pPr algn="ctr" fontAlgn="base">
                <a:spcBef>
                  <a:spcPts val="500"/>
                </a:spcBef>
                <a:spcAft>
                  <a:spcPct val="0"/>
                </a:spcAft>
              </a:pPr>
              <a:r>
                <a:rPr lang="zh-CN" altLang="en-US" sz="1399" dirty="0">
                  <a:solidFill>
                    <a:srgbClr val="00B0F0"/>
                  </a:solidFill>
                  <a:latin typeface="微软雅黑" panose="020B0503020204020204" pitchFamily="34" charset="-122"/>
                  <a:cs typeface="微软雅黑" panose="020B0503020204020204" pitchFamily="34" charset="-122"/>
                  <a:sym typeface="+mn-ea"/>
                </a:rPr>
                <a:t>数据资产目录</a:t>
              </a:r>
            </a:p>
          </p:txBody>
        </p:sp>
        <p:sp>
          <p:nvSpPr>
            <p:cNvPr id="7" name="圆角矩形 36">
              <a:extLst>
                <a:ext uri="{FF2B5EF4-FFF2-40B4-BE49-F238E27FC236}">
                  <a16:creationId xmlns="" xmlns:a16="http://schemas.microsoft.com/office/drawing/2014/main" id="{4239015E-FCF5-024C-85F1-12731A570C79}"/>
                </a:ext>
              </a:extLst>
            </p:cNvPr>
            <p:cNvSpPr>
              <a:spLocks noChangeArrowheads="1"/>
            </p:cNvSpPr>
            <p:nvPr/>
          </p:nvSpPr>
          <p:spPr bwMode="auto">
            <a:xfrm>
              <a:off x="10047502" y="6254880"/>
              <a:ext cx="961200" cy="356400"/>
            </a:xfrm>
            <a:prstGeom prst="rect">
              <a:avLst/>
            </a:prstGeom>
            <a:noFill/>
            <a:ln w="12700" cap="flat" cmpd="sng" algn="ctr">
              <a:solidFill>
                <a:srgbClr val="00B0F0"/>
              </a:solidFill>
              <a:prstDash val="solid"/>
              <a:round/>
              <a:headEnd type="none" w="med" len="med"/>
              <a:tailEnd type="none" w="med" len="med"/>
            </a:ln>
          </p:spPr>
          <p:txBody>
            <a:bodyPr vert="horz" wrap="square" lIns="91392" tIns="45696" rIns="91392" bIns="45696" numCol="1" anchor="ctr" anchorCtr="0" compatLnSpc="1">
              <a:noAutofit/>
            </a:bodyPr>
            <a:lstStyle/>
            <a:p>
              <a:pPr algn="ctr" fontAlgn="base">
                <a:spcBef>
                  <a:spcPts val="500"/>
                </a:spcBef>
                <a:spcAft>
                  <a:spcPct val="0"/>
                </a:spcAft>
              </a:pPr>
              <a:r>
                <a:rPr lang="zh-CN" altLang="en-US" sz="1399" dirty="0">
                  <a:solidFill>
                    <a:srgbClr val="00B0F0"/>
                  </a:solidFill>
                  <a:latin typeface="微软雅黑" panose="020B0503020204020204" pitchFamily="34" charset="-122"/>
                  <a:cs typeface="微软雅黑" panose="020B0503020204020204" pitchFamily="34" charset="-122"/>
                  <a:sym typeface="+mn-ea"/>
                </a:rPr>
                <a:t>数据字典</a:t>
              </a:r>
            </a:p>
          </p:txBody>
        </p:sp>
      </p:grpSp>
      <p:grpSp>
        <p:nvGrpSpPr>
          <p:cNvPr id="8" name="组合 7">
            <a:extLst>
              <a:ext uri="{FF2B5EF4-FFF2-40B4-BE49-F238E27FC236}">
                <a16:creationId xmlns="" xmlns:a16="http://schemas.microsoft.com/office/drawing/2014/main" id="{9514291C-FC88-DD48-8F19-DBA6A7D9D43B}"/>
              </a:ext>
            </a:extLst>
          </p:cNvPr>
          <p:cNvGrpSpPr/>
          <p:nvPr/>
        </p:nvGrpSpPr>
        <p:grpSpPr>
          <a:xfrm>
            <a:off x="657645" y="816526"/>
            <a:ext cx="5503673" cy="5317525"/>
            <a:chOff x="687500" y="1068745"/>
            <a:chExt cx="5506539" cy="5320295"/>
          </a:xfrm>
        </p:grpSpPr>
        <p:sp>
          <p:nvSpPr>
            <p:cNvPr id="9" name="椭圆 8">
              <a:extLst>
                <a:ext uri="{FF2B5EF4-FFF2-40B4-BE49-F238E27FC236}">
                  <a16:creationId xmlns="" xmlns:a16="http://schemas.microsoft.com/office/drawing/2014/main" id="{5BDA00B8-8F2B-B746-BCED-F4A8A4C26A61}"/>
                </a:ext>
              </a:extLst>
            </p:cNvPr>
            <p:cNvSpPr/>
            <p:nvPr/>
          </p:nvSpPr>
          <p:spPr bwMode="auto">
            <a:xfrm>
              <a:off x="5345092" y="2940065"/>
              <a:ext cx="848947" cy="827137"/>
            </a:xfrm>
            <a:prstGeom prst="ellipse">
              <a:avLst/>
            </a:prstGeom>
            <a:solidFill>
              <a:srgbClr val="CDFFFF"/>
            </a:solidFill>
            <a:ln w="3175">
              <a:solidFill>
                <a:schemeClr val="tx1"/>
              </a:solidFill>
              <a:round/>
              <a:headEnd/>
              <a:tailEnd/>
            </a:ln>
          </p:spPr>
          <p:txBody>
            <a:bodyPr lIns="0" tIns="0" rIns="0" bIns="0" rtlCol="0" anchor="ctr"/>
            <a:lstStyle/>
            <a:p>
              <a:pPr algn="ctr" fontAlgn="base">
                <a:spcBef>
                  <a:spcPct val="0"/>
                </a:spcBef>
                <a:spcAft>
                  <a:spcPct val="0"/>
                </a:spcAft>
              </a:pPr>
              <a:r>
                <a:rPr kumimoji="1" lang="zh-CN" altLang="en-US" sz="1199" dirty="0">
                  <a:solidFill>
                    <a:prstClr val="black"/>
                  </a:solidFill>
                  <a:latin typeface="微软雅黑" pitchFamily="34" charset="-122"/>
                </a:rPr>
                <a:t>维度</a:t>
              </a:r>
              <a:r>
                <a:rPr kumimoji="1" lang="en-US" altLang="zh-CN" sz="1199" dirty="0">
                  <a:solidFill>
                    <a:prstClr val="black"/>
                  </a:solidFill>
                  <a:latin typeface="微软雅黑" pitchFamily="34" charset="-122"/>
                </a:rPr>
                <a:t>-GCC</a:t>
              </a:r>
              <a:endParaRPr kumimoji="1" lang="zh-CN" altLang="en-US" sz="1199" dirty="0">
                <a:solidFill>
                  <a:prstClr val="black"/>
                </a:solidFill>
                <a:latin typeface="微软雅黑" pitchFamily="34" charset="-122"/>
              </a:endParaRPr>
            </a:p>
          </p:txBody>
        </p:sp>
        <p:sp>
          <p:nvSpPr>
            <p:cNvPr id="10" name="椭圆 9">
              <a:extLst>
                <a:ext uri="{FF2B5EF4-FFF2-40B4-BE49-F238E27FC236}">
                  <a16:creationId xmlns="" xmlns:a16="http://schemas.microsoft.com/office/drawing/2014/main" id="{F647A3B2-E4C2-2A42-A83C-941C54DAAD77}"/>
                </a:ext>
              </a:extLst>
            </p:cNvPr>
            <p:cNvSpPr/>
            <p:nvPr/>
          </p:nvSpPr>
          <p:spPr bwMode="auto">
            <a:xfrm>
              <a:off x="932421" y="2112928"/>
              <a:ext cx="848947" cy="827137"/>
            </a:xfrm>
            <a:prstGeom prst="ellipse">
              <a:avLst/>
            </a:prstGeom>
            <a:solidFill>
              <a:srgbClr val="CDFFFF"/>
            </a:solidFill>
            <a:ln w="3175">
              <a:solidFill>
                <a:schemeClr val="tx1"/>
              </a:solidFill>
              <a:round/>
              <a:headEnd/>
              <a:tailEnd/>
            </a:ln>
          </p:spPr>
          <p:txBody>
            <a:bodyPr lIns="0" tIns="0" rIns="0" bIns="0" rtlCol="0" anchor="ctr"/>
            <a:lstStyle/>
            <a:p>
              <a:pPr algn="ctr" fontAlgn="base">
                <a:spcBef>
                  <a:spcPct val="0"/>
                </a:spcBef>
                <a:spcAft>
                  <a:spcPct val="0"/>
                </a:spcAft>
              </a:pPr>
              <a:r>
                <a:rPr kumimoji="1" lang="zh-CN" altLang="en-US" sz="1199" dirty="0">
                  <a:solidFill>
                    <a:prstClr val="black"/>
                  </a:solidFill>
                  <a:latin typeface="微软雅黑" pitchFamily="34" charset="-122"/>
                </a:rPr>
                <a:t>维度</a:t>
              </a:r>
              <a:r>
                <a:rPr kumimoji="1" lang="en-US" altLang="zh-CN" sz="1199" dirty="0">
                  <a:solidFill>
                    <a:prstClr val="black"/>
                  </a:solidFill>
                  <a:latin typeface="微软雅黑" pitchFamily="34" charset="-122"/>
                </a:rPr>
                <a:t>-</a:t>
              </a:r>
              <a:r>
                <a:rPr kumimoji="1" lang="zh-CN" altLang="en-US" sz="1199" dirty="0">
                  <a:solidFill>
                    <a:prstClr val="black"/>
                  </a:solidFill>
                  <a:latin typeface="微软雅黑" pitchFamily="34" charset="-122"/>
                </a:rPr>
                <a:t>项目</a:t>
              </a:r>
            </a:p>
          </p:txBody>
        </p:sp>
        <p:sp>
          <p:nvSpPr>
            <p:cNvPr id="11" name="椭圆 10">
              <a:extLst>
                <a:ext uri="{FF2B5EF4-FFF2-40B4-BE49-F238E27FC236}">
                  <a16:creationId xmlns="" xmlns:a16="http://schemas.microsoft.com/office/drawing/2014/main" id="{A4F1D58C-B4EB-284B-8F49-D31899033659}"/>
                </a:ext>
              </a:extLst>
            </p:cNvPr>
            <p:cNvSpPr/>
            <p:nvPr/>
          </p:nvSpPr>
          <p:spPr bwMode="auto">
            <a:xfrm>
              <a:off x="5222997" y="3956222"/>
              <a:ext cx="848947" cy="824183"/>
            </a:xfrm>
            <a:prstGeom prst="ellipse">
              <a:avLst/>
            </a:prstGeom>
            <a:solidFill>
              <a:srgbClr val="CDFFFF"/>
            </a:solidFill>
            <a:ln w="3175">
              <a:solidFill>
                <a:schemeClr val="tx1"/>
              </a:solidFill>
              <a:round/>
              <a:headEnd/>
              <a:tailEnd/>
            </a:ln>
          </p:spPr>
          <p:txBody>
            <a:bodyPr lIns="0" tIns="0" rIns="0" bIns="0" rtlCol="0" anchor="ctr"/>
            <a:lstStyle/>
            <a:p>
              <a:pPr algn="ctr" fontAlgn="base">
                <a:spcBef>
                  <a:spcPct val="0"/>
                </a:spcBef>
                <a:spcAft>
                  <a:spcPct val="0"/>
                </a:spcAft>
              </a:pPr>
              <a:r>
                <a:rPr kumimoji="1" lang="zh-CN" altLang="en-US" sz="1199" dirty="0">
                  <a:solidFill>
                    <a:prstClr val="black"/>
                  </a:solidFill>
                  <a:latin typeface="微软雅黑" pitchFamily="34" charset="-122"/>
                </a:rPr>
                <a:t>维度</a:t>
              </a:r>
              <a:r>
                <a:rPr kumimoji="1" lang="en-US" altLang="zh-CN" sz="1199" dirty="0">
                  <a:solidFill>
                    <a:prstClr val="black"/>
                  </a:solidFill>
                  <a:latin typeface="微软雅黑" pitchFamily="34" charset="-122"/>
                </a:rPr>
                <a:t>-</a:t>
              </a:r>
              <a:r>
                <a:rPr kumimoji="1" lang="zh-CN" altLang="en-US" sz="1199" dirty="0">
                  <a:solidFill>
                    <a:prstClr val="black"/>
                  </a:solidFill>
                  <a:latin typeface="微软雅黑" pitchFamily="34" charset="-122"/>
                </a:rPr>
                <a:t>公司（机构）</a:t>
              </a:r>
            </a:p>
          </p:txBody>
        </p:sp>
        <p:sp>
          <p:nvSpPr>
            <p:cNvPr id="12" name="椭圆 11">
              <a:extLst>
                <a:ext uri="{FF2B5EF4-FFF2-40B4-BE49-F238E27FC236}">
                  <a16:creationId xmlns="" xmlns:a16="http://schemas.microsoft.com/office/drawing/2014/main" id="{FD6B3E1A-F734-CC44-B457-7CD2A5375E0B}"/>
                </a:ext>
              </a:extLst>
            </p:cNvPr>
            <p:cNvSpPr/>
            <p:nvPr/>
          </p:nvSpPr>
          <p:spPr bwMode="auto">
            <a:xfrm>
              <a:off x="742551" y="3901285"/>
              <a:ext cx="848947" cy="827137"/>
            </a:xfrm>
            <a:prstGeom prst="ellipse">
              <a:avLst/>
            </a:prstGeom>
            <a:solidFill>
              <a:srgbClr val="CDFFFF"/>
            </a:solidFill>
            <a:ln w="3175">
              <a:solidFill>
                <a:schemeClr val="tx1"/>
              </a:solidFill>
              <a:round/>
              <a:headEnd/>
              <a:tailEnd/>
            </a:ln>
          </p:spPr>
          <p:txBody>
            <a:bodyPr lIns="0" tIns="0" rIns="0" bIns="0" rtlCol="0" anchor="ctr"/>
            <a:lstStyle/>
            <a:p>
              <a:pPr algn="ctr" fontAlgn="base">
                <a:spcBef>
                  <a:spcPct val="0"/>
                </a:spcBef>
                <a:spcAft>
                  <a:spcPct val="0"/>
                </a:spcAft>
              </a:pPr>
              <a:r>
                <a:rPr kumimoji="1" lang="zh-CN" altLang="en-US" sz="1199" dirty="0">
                  <a:solidFill>
                    <a:prstClr val="black"/>
                  </a:solidFill>
                  <a:latin typeface="微软雅黑" pitchFamily="34" charset="-122"/>
                </a:rPr>
                <a:t>维度</a:t>
              </a:r>
              <a:r>
                <a:rPr kumimoji="1" lang="en-US" altLang="zh-CN" sz="1199" dirty="0">
                  <a:solidFill>
                    <a:prstClr val="black"/>
                  </a:solidFill>
                  <a:latin typeface="微软雅黑" pitchFamily="34" charset="-122"/>
                </a:rPr>
                <a:t>-</a:t>
              </a:r>
              <a:r>
                <a:rPr kumimoji="1" lang="zh-CN" altLang="en-US" sz="1199" dirty="0">
                  <a:solidFill>
                    <a:prstClr val="black"/>
                  </a:solidFill>
                  <a:latin typeface="微软雅黑" pitchFamily="34" charset="-122"/>
                </a:rPr>
                <a:t>作业</a:t>
              </a:r>
            </a:p>
          </p:txBody>
        </p:sp>
        <p:sp>
          <p:nvSpPr>
            <p:cNvPr id="13" name="椭圆 12">
              <a:extLst>
                <a:ext uri="{FF2B5EF4-FFF2-40B4-BE49-F238E27FC236}">
                  <a16:creationId xmlns="" xmlns:a16="http://schemas.microsoft.com/office/drawing/2014/main" id="{CDD26953-2051-7E4E-A7FA-645FB569197A}"/>
                </a:ext>
              </a:extLst>
            </p:cNvPr>
            <p:cNvSpPr/>
            <p:nvPr/>
          </p:nvSpPr>
          <p:spPr bwMode="auto">
            <a:xfrm>
              <a:off x="2039124" y="5385571"/>
              <a:ext cx="848947" cy="827137"/>
            </a:xfrm>
            <a:prstGeom prst="ellipse">
              <a:avLst/>
            </a:prstGeom>
            <a:solidFill>
              <a:srgbClr val="CDFFFF"/>
            </a:solidFill>
            <a:ln w="3175">
              <a:solidFill>
                <a:schemeClr val="tx1"/>
              </a:solidFill>
              <a:round/>
              <a:headEnd/>
              <a:tailEnd/>
            </a:ln>
          </p:spPr>
          <p:txBody>
            <a:bodyPr lIns="0" tIns="0" rIns="0" bIns="0" rtlCol="0" anchor="ctr"/>
            <a:lstStyle/>
            <a:p>
              <a:pPr algn="ctr" fontAlgn="base">
                <a:spcBef>
                  <a:spcPct val="0"/>
                </a:spcBef>
                <a:spcAft>
                  <a:spcPct val="0"/>
                </a:spcAft>
              </a:pPr>
              <a:r>
                <a:rPr kumimoji="1" lang="zh-CN" altLang="en-US" sz="1199" dirty="0">
                  <a:solidFill>
                    <a:prstClr val="black"/>
                  </a:solidFill>
                  <a:latin typeface="微软雅黑" pitchFamily="34" charset="-122"/>
                </a:rPr>
                <a:t>维度</a:t>
              </a:r>
              <a:r>
                <a:rPr kumimoji="1" lang="en-US" altLang="zh-CN" sz="1199" dirty="0">
                  <a:solidFill>
                    <a:prstClr val="black"/>
                  </a:solidFill>
                  <a:latin typeface="微软雅黑" pitchFamily="34" charset="-122"/>
                </a:rPr>
                <a:t>-</a:t>
              </a:r>
              <a:r>
                <a:rPr kumimoji="1" lang="zh-CN" altLang="en-US" sz="1199" dirty="0">
                  <a:solidFill>
                    <a:prstClr val="black"/>
                  </a:solidFill>
                  <a:latin typeface="微软雅黑" pitchFamily="34" charset="-122"/>
                </a:rPr>
                <a:t>责任中心</a:t>
              </a:r>
            </a:p>
          </p:txBody>
        </p:sp>
        <p:sp>
          <p:nvSpPr>
            <p:cNvPr id="14" name="椭圆 13">
              <a:extLst>
                <a:ext uri="{FF2B5EF4-FFF2-40B4-BE49-F238E27FC236}">
                  <a16:creationId xmlns="" xmlns:a16="http://schemas.microsoft.com/office/drawing/2014/main" id="{C15E323F-BB36-994E-96EF-DD18BA59DDE7}"/>
                </a:ext>
              </a:extLst>
            </p:cNvPr>
            <p:cNvSpPr/>
            <p:nvPr/>
          </p:nvSpPr>
          <p:spPr bwMode="auto">
            <a:xfrm>
              <a:off x="3047943" y="5561903"/>
              <a:ext cx="848947" cy="827137"/>
            </a:xfrm>
            <a:prstGeom prst="ellipse">
              <a:avLst/>
            </a:prstGeom>
            <a:solidFill>
              <a:srgbClr val="CDFFFF"/>
            </a:solidFill>
            <a:ln w="3175">
              <a:solidFill>
                <a:schemeClr val="tx1"/>
              </a:solidFill>
              <a:round/>
              <a:headEnd/>
              <a:tailEnd/>
            </a:ln>
          </p:spPr>
          <p:txBody>
            <a:bodyPr lIns="0" tIns="0" rIns="0" bIns="0" rtlCol="0" anchor="ctr"/>
            <a:lstStyle/>
            <a:p>
              <a:pPr algn="ctr" fontAlgn="base">
                <a:spcBef>
                  <a:spcPct val="0"/>
                </a:spcBef>
                <a:spcAft>
                  <a:spcPct val="0"/>
                </a:spcAft>
              </a:pPr>
              <a:r>
                <a:rPr kumimoji="1" lang="zh-CN" altLang="en-US" sz="1199" dirty="0">
                  <a:solidFill>
                    <a:prstClr val="black"/>
                  </a:solidFill>
                  <a:latin typeface="微软雅黑" pitchFamily="34" charset="-122"/>
                </a:rPr>
                <a:t>维度</a:t>
              </a:r>
              <a:r>
                <a:rPr kumimoji="1" lang="en-US" altLang="zh-CN" sz="1199" dirty="0">
                  <a:solidFill>
                    <a:prstClr val="black"/>
                  </a:solidFill>
                  <a:latin typeface="微软雅黑" pitchFamily="34" charset="-122"/>
                </a:rPr>
                <a:t>-</a:t>
              </a:r>
              <a:r>
                <a:rPr kumimoji="1" lang="zh-CN" altLang="en-US" sz="1199" dirty="0">
                  <a:solidFill>
                    <a:prstClr val="black"/>
                  </a:solidFill>
                  <a:latin typeface="微软雅黑" pitchFamily="34" charset="-122"/>
                </a:rPr>
                <a:t>产品</a:t>
              </a:r>
            </a:p>
          </p:txBody>
        </p:sp>
        <p:sp>
          <p:nvSpPr>
            <p:cNvPr id="15" name="椭圆 14">
              <a:extLst>
                <a:ext uri="{FF2B5EF4-FFF2-40B4-BE49-F238E27FC236}">
                  <a16:creationId xmlns="" xmlns:a16="http://schemas.microsoft.com/office/drawing/2014/main" id="{F5E8687D-E5F9-F94D-A884-C2EB88E7B044}"/>
                </a:ext>
              </a:extLst>
            </p:cNvPr>
            <p:cNvSpPr/>
            <p:nvPr/>
          </p:nvSpPr>
          <p:spPr bwMode="auto">
            <a:xfrm>
              <a:off x="4808578" y="4782983"/>
              <a:ext cx="848947" cy="827137"/>
            </a:xfrm>
            <a:prstGeom prst="ellipse">
              <a:avLst/>
            </a:prstGeom>
            <a:solidFill>
              <a:srgbClr val="CDFFFF"/>
            </a:solidFill>
            <a:ln w="3175">
              <a:solidFill>
                <a:schemeClr val="tx1"/>
              </a:solidFill>
              <a:round/>
              <a:headEnd/>
              <a:tailEnd/>
            </a:ln>
          </p:spPr>
          <p:txBody>
            <a:bodyPr lIns="0" tIns="0" rIns="0" bIns="0" rtlCol="0" anchor="ctr"/>
            <a:lstStyle/>
            <a:p>
              <a:pPr algn="ctr" fontAlgn="base">
                <a:spcBef>
                  <a:spcPct val="0"/>
                </a:spcBef>
                <a:spcAft>
                  <a:spcPct val="0"/>
                </a:spcAft>
              </a:pPr>
              <a:r>
                <a:rPr kumimoji="1" lang="zh-CN" altLang="en-US" sz="1199" dirty="0">
                  <a:solidFill>
                    <a:prstClr val="black"/>
                  </a:solidFill>
                  <a:latin typeface="微软雅黑" pitchFamily="34" charset="-122"/>
                </a:rPr>
                <a:t>维度</a:t>
              </a:r>
              <a:r>
                <a:rPr kumimoji="1" lang="en-US" altLang="zh-CN" sz="1199" dirty="0">
                  <a:solidFill>
                    <a:prstClr val="black"/>
                  </a:solidFill>
                  <a:latin typeface="微软雅黑" pitchFamily="34" charset="-122"/>
                </a:rPr>
                <a:t>-</a:t>
              </a:r>
              <a:r>
                <a:rPr kumimoji="1" lang="zh-CN" altLang="en-US" sz="1199" dirty="0">
                  <a:solidFill>
                    <a:prstClr val="black"/>
                  </a:solidFill>
                  <a:latin typeface="微软雅黑" pitchFamily="34" charset="-122"/>
                </a:rPr>
                <a:t>科目</a:t>
              </a:r>
            </a:p>
          </p:txBody>
        </p:sp>
        <p:sp>
          <p:nvSpPr>
            <p:cNvPr id="16" name="椭圆 15">
              <a:extLst>
                <a:ext uri="{FF2B5EF4-FFF2-40B4-BE49-F238E27FC236}">
                  <a16:creationId xmlns="" xmlns:a16="http://schemas.microsoft.com/office/drawing/2014/main" id="{40D096F7-9449-604A-B1EB-71D66365D85E}"/>
                </a:ext>
              </a:extLst>
            </p:cNvPr>
            <p:cNvSpPr/>
            <p:nvPr/>
          </p:nvSpPr>
          <p:spPr bwMode="auto">
            <a:xfrm>
              <a:off x="4056762" y="5385571"/>
              <a:ext cx="848947" cy="827137"/>
            </a:xfrm>
            <a:prstGeom prst="ellipse">
              <a:avLst/>
            </a:prstGeom>
            <a:solidFill>
              <a:srgbClr val="CDFFFF"/>
            </a:solidFill>
            <a:ln w="3175">
              <a:solidFill>
                <a:schemeClr val="tx1"/>
              </a:solidFill>
              <a:round/>
              <a:headEnd/>
              <a:tailEnd/>
            </a:ln>
          </p:spPr>
          <p:txBody>
            <a:bodyPr lIns="0" tIns="0" rIns="0" bIns="0" rtlCol="0" anchor="ctr"/>
            <a:lstStyle/>
            <a:p>
              <a:pPr algn="ctr" fontAlgn="base">
                <a:spcBef>
                  <a:spcPct val="0"/>
                </a:spcBef>
                <a:spcAft>
                  <a:spcPct val="0"/>
                </a:spcAft>
              </a:pPr>
              <a:r>
                <a:rPr kumimoji="1" lang="zh-CN" altLang="en-US" sz="1199" dirty="0">
                  <a:solidFill>
                    <a:prstClr val="black"/>
                  </a:solidFill>
                  <a:latin typeface="微软雅黑" pitchFamily="34" charset="-122"/>
                </a:rPr>
                <a:t>维度</a:t>
              </a:r>
              <a:r>
                <a:rPr kumimoji="1" lang="en-US" altLang="zh-CN" sz="1199" dirty="0">
                  <a:solidFill>
                    <a:prstClr val="black"/>
                  </a:solidFill>
                  <a:latin typeface="微软雅黑" pitchFamily="34" charset="-122"/>
                </a:rPr>
                <a:t>-</a:t>
              </a:r>
              <a:r>
                <a:rPr kumimoji="1" lang="zh-CN" altLang="en-US" sz="1199" dirty="0">
                  <a:solidFill>
                    <a:prstClr val="black"/>
                  </a:solidFill>
                  <a:latin typeface="微软雅黑" pitchFamily="34" charset="-122"/>
                </a:rPr>
                <a:t>明细科目</a:t>
              </a:r>
            </a:p>
          </p:txBody>
        </p:sp>
        <p:sp>
          <p:nvSpPr>
            <p:cNvPr id="17" name="椭圆 16">
              <a:extLst>
                <a:ext uri="{FF2B5EF4-FFF2-40B4-BE49-F238E27FC236}">
                  <a16:creationId xmlns="" xmlns:a16="http://schemas.microsoft.com/office/drawing/2014/main" id="{0DE1AB41-999D-354A-A3BD-E3619253EC42}"/>
                </a:ext>
              </a:extLst>
            </p:cNvPr>
            <p:cNvSpPr/>
            <p:nvPr/>
          </p:nvSpPr>
          <p:spPr bwMode="auto">
            <a:xfrm>
              <a:off x="1279147" y="4748684"/>
              <a:ext cx="848947" cy="827137"/>
            </a:xfrm>
            <a:prstGeom prst="ellipse">
              <a:avLst/>
            </a:prstGeom>
            <a:solidFill>
              <a:srgbClr val="CDFFFF"/>
            </a:solidFill>
            <a:ln w="3175">
              <a:solidFill>
                <a:schemeClr val="tx1"/>
              </a:solidFill>
              <a:round/>
              <a:headEnd/>
              <a:tailEnd/>
            </a:ln>
          </p:spPr>
          <p:txBody>
            <a:bodyPr lIns="0" tIns="0" rIns="0" bIns="0" rtlCol="0" anchor="ctr"/>
            <a:lstStyle/>
            <a:p>
              <a:pPr algn="ctr" fontAlgn="base">
                <a:spcBef>
                  <a:spcPct val="0"/>
                </a:spcBef>
                <a:spcAft>
                  <a:spcPct val="0"/>
                </a:spcAft>
              </a:pPr>
              <a:r>
                <a:rPr kumimoji="1" lang="zh-CN" altLang="en-US" sz="1199" dirty="0">
                  <a:solidFill>
                    <a:prstClr val="black"/>
                  </a:solidFill>
                  <a:latin typeface="微软雅黑" pitchFamily="34" charset="-122"/>
                </a:rPr>
                <a:t>维度</a:t>
              </a:r>
              <a:r>
                <a:rPr kumimoji="1" lang="en-US" altLang="zh-CN" sz="1199" dirty="0">
                  <a:solidFill>
                    <a:prstClr val="black"/>
                  </a:solidFill>
                  <a:latin typeface="微软雅黑" pitchFamily="34" charset="-122"/>
                </a:rPr>
                <a:t>-</a:t>
              </a:r>
              <a:r>
                <a:rPr kumimoji="1" lang="zh-CN" altLang="en-US" sz="1199" dirty="0">
                  <a:solidFill>
                    <a:prstClr val="black"/>
                  </a:solidFill>
                  <a:latin typeface="微软雅黑" pitchFamily="34" charset="-122"/>
                </a:rPr>
                <a:t>地区</a:t>
              </a:r>
            </a:p>
          </p:txBody>
        </p:sp>
        <p:sp>
          <p:nvSpPr>
            <p:cNvPr id="18" name="椭圆 17">
              <a:extLst>
                <a:ext uri="{FF2B5EF4-FFF2-40B4-BE49-F238E27FC236}">
                  <a16:creationId xmlns="" xmlns:a16="http://schemas.microsoft.com/office/drawing/2014/main" id="{4E79D4A6-93B3-E646-833D-2534D6717E19}"/>
                </a:ext>
              </a:extLst>
            </p:cNvPr>
            <p:cNvSpPr/>
            <p:nvPr/>
          </p:nvSpPr>
          <p:spPr bwMode="auto">
            <a:xfrm>
              <a:off x="5065838" y="2075017"/>
              <a:ext cx="848947" cy="827137"/>
            </a:xfrm>
            <a:prstGeom prst="ellipse">
              <a:avLst/>
            </a:prstGeom>
            <a:solidFill>
              <a:srgbClr val="CDFFFF"/>
            </a:solidFill>
            <a:ln w="3175">
              <a:solidFill>
                <a:schemeClr val="tx1"/>
              </a:solidFill>
              <a:round/>
              <a:headEnd/>
              <a:tailEnd/>
            </a:ln>
          </p:spPr>
          <p:txBody>
            <a:bodyPr lIns="0" tIns="0" rIns="0" bIns="0" rtlCol="0" anchor="ctr"/>
            <a:lstStyle/>
            <a:p>
              <a:pPr algn="ctr" fontAlgn="base">
                <a:spcBef>
                  <a:spcPct val="0"/>
                </a:spcBef>
                <a:spcAft>
                  <a:spcPct val="0"/>
                </a:spcAft>
              </a:pPr>
              <a:r>
                <a:rPr kumimoji="1" lang="zh-CN" altLang="en-US" sz="1199" dirty="0">
                  <a:solidFill>
                    <a:prstClr val="black"/>
                  </a:solidFill>
                  <a:latin typeface="微软雅黑" pitchFamily="34" charset="-122"/>
                </a:rPr>
                <a:t>维度</a:t>
              </a:r>
              <a:r>
                <a:rPr kumimoji="1" lang="en-US" altLang="zh-CN" sz="1199" dirty="0">
                  <a:solidFill>
                    <a:prstClr val="black"/>
                  </a:solidFill>
                  <a:latin typeface="微软雅黑" pitchFamily="34" charset="-122"/>
                </a:rPr>
                <a:t>-</a:t>
              </a:r>
              <a:r>
                <a:rPr kumimoji="1" lang="zh-CN" altLang="en-US" sz="1199" dirty="0">
                  <a:solidFill>
                    <a:prstClr val="black"/>
                  </a:solidFill>
                  <a:latin typeface="微软雅黑" pitchFamily="34" charset="-122"/>
                </a:rPr>
                <a:t>帐套</a:t>
              </a:r>
            </a:p>
          </p:txBody>
        </p:sp>
        <p:sp>
          <p:nvSpPr>
            <p:cNvPr id="19" name="椭圆 18">
              <a:extLst>
                <a:ext uri="{FF2B5EF4-FFF2-40B4-BE49-F238E27FC236}">
                  <a16:creationId xmlns="" xmlns:a16="http://schemas.microsoft.com/office/drawing/2014/main" id="{85B4526A-E93E-1147-A289-6033BAB2B482}"/>
                </a:ext>
              </a:extLst>
            </p:cNvPr>
            <p:cNvSpPr/>
            <p:nvPr/>
          </p:nvSpPr>
          <p:spPr bwMode="auto">
            <a:xfrm>
              <a:off x="687500" y="2991289"/>
              <a:ext cx="848947" cy="827137"/>
            </a:xfrm>
            <a:prstGeom prst="ellipse">
              <a:avLst/>
            </a:prstGeom>
            <a:solidFill>
              <a:srgbClr val="CDFFFF"/>
            </a:solidFill>
            <a:ln w="3175">
              <a:solidFill>
                <a:schemeClr val="tx1"/>
              </a:solidFill>
              <a:round/>
              <a:headEnd/>
              <a:tailEnd/>
            </a:ln>
          </p:spPr>
          <p:txBody>
            <a:bodyPr lIns="0" tIns="0" rIns="0" bIns="0" rtlCol="0" anchor="ctr"/>
            <a:lstStyle/>
            <a:p>
              <a:pPr algn="ctr" fontAlgn="base">
                <a:spcBef>
                  <a:spcPct val="0"/>
                </a:spcBef>
                <a:spcAft>
                  <a:spcPct val="0"/>
                </a:spcAft>
              </a:pPr>
              <a:r>
                <a:rPr kumimoji="1" lang="zh-CN" altLang="en-US" sz="1199" dirty="0">
                  <a:solidFill>
                    <a:prstClr val="black"/>
                  </a:solidFill>
                  <a:latin typeface="微软雅黑" pitchFamily="34" charset="-122"/>
                </a:rPr>
                <a:t>维度</a:t>
              </a:r>
              <a:r>
                <a:rPr kumimoji="1" lang="en-US" altLang="zh-CN" sz="1199" dirty="0">
                  <a:solidFill>
                    <a:prstClr val="black"/>
                  </a:solidFill>
                  <a:latin typeface="微软雅黑" pitchFamily="34" charset="-122"/>
                </a:rPr>
                <a:t>-</a:t>
              </a:r>
              <a:r>
                <a:rPr kumimoji="1" lang="zh-CN" altLang="en-US" sz="1199" dirty="0">
                  <a:solidFill>
                    <a:prstClr val="black"/>
                  </a:solidFill>
                  <a:latin typeface="微软雅黑" pitchFamily="34" charset="-122"/>
                </a:rPr>
                <a:t>关联方</a:t>
              </a:r>
            </a:p>
          </p:txBody>
        </p:sp>
        <p:sp>
          <p:nvSpPr>
            <p:cNvPr id="20" name="椭圆 19">
              <a:extLst>
                <a:ext uri="{FF2B5EF4-FFF2-40B4-BE49-F238E27FC236}">
                  <a16:creationId xmlns="" xmlns:a16="http://schemas.microsoft.com/office/drawing/2014/main" id="{495C2BE6-6980-B640-9356-AC0A333346A7}"/>
                </a:ext>
              </a:extLst>
            </p:cNvPr>
            <p:cNvSpPr/>
            <p:nvPr/>
          </p:nvSpPr>
          <p:spPr bwMode="auto">
            <a:xfrm>
              <a:off x="1614650" y="1392613"/>
              <a:ext cx="848947" cy="827137"/>
            </a:xfrm>
            <a:prstGeom prst="ellipse">
              <a:avLst/>
            </a:prstGeom>
            <a:solidFill>
              <a:srgbClr val="CDFFFF"/>
            </a:solidFill>
            <a:ln w="3175">
              <a:solidFill>
                <a:schemeClr val="tx1"/>
              </a:solidFill>
              <a:round/>
              <a:headEnd/>
              <a:tailEnd/>
            </a:ln>
          </p:spPr>
          <p:txBody>
            <a:bodyPr lIns="0" tIns="0" rIns="0" bIns="0" rtlCol="0" anchor="ctr"/>
            <a:lstStyle/>
            <a:p>
              <a:pPr algn="ctr" fontAlgn="base">
                <a:spcBef>
                  <a:spcPct val="0"/>
                </a:spcBef>
                <a:spcAft>
                  <a:spcPct val="0"/>
                </a:spcAft>
              </a:pPr>
              <a:r>
                <a:rPr kumimoji="1" lang="zh-CN" altLang="en-US" sz="1199" dirty="0">
                  <a:solidFill>
                    <a:prstClr val="black"/>
                  </a:solidFill>
                  <a:latin typeface="微软雅黑" pitchFamily="34" charset="-122"/>
                </a:rPr>
                <a:t>维度</a:t>
              </a:r>
              <a:r>
                <a:rPr kumimoji="1" lang="en-US" altLang="zh-CN" sz="1199" dirty="0">
                  <a:solidFill>
                    <a:prstClr val="black"/>
                  </a:solidFill>
                  <a:latin typeface="微软雅黑" pitchFamily="34" charset="-122"/>
                </a:rPr>
                <a:t>-</a:t>
              </a:r>
              <a:r>
                <a:rPr kumimoji="1" lang="zh-CN" altLang="en-US" sz="1199" dirty="0">
                  <a:solidFill>
                    <a:prstClr val="black"/>
                  </a:solidFill>
                  <a:latin typeface="微软雅黑" pitchFamily="34" charset="-122"/>
                </a:rPr>
                <a:t>备用</a:t>
              </a:r>
            </a:p>
          </p:txBody>
        </p:sp>
        <p:sp>
          <p:nvSpPr>
            <p:cNvPr id="21" name="椭圆 20">
              <a:extLst>
                <a:ext uri="{FF2B5EF4-FFF2-40B4-BE49-F238E27FC236}">
                  <a16:creationId xmlns="" xmlns:a16="http://schemas.microsoft.com/office/drawing/2014/main" id="{8DFFA553-B199-8D40-914D-9D60D5402204}"/>
                </a:ext>
              </a:extLst>
            </p:cNvPr>
            <p:cNvSpPr/>
            <p:nvPr/>
          </p:nvSpPr>
          <p:spPr bwMode="auto">
            <a:xfrm>
              <a:off x="2592840" y="1117931"/>
              <a:ext cx="848947" cy="827137"/>
            </a:xfrm>
            <a:prstGeom prst="ellipse">
              <a:avLst/>
            </a:prstGeom>
            <a:solidFill>
              <a:srgbClr val="CDFFFF"/>
            </a:solidFill>
            <a:ln w="3175">
              <a:solidFill>
                <a:schemeClr val="tx1"/>
              </a:solidFill>
              <a:round/>
              <a:headEnd/>
              <a:tailEnd/>
            </a:ln>
          </p:spPr>
          <p:txBody>
            <a:bodyPr lIns="0" tIns="0" rIns="0" bIns="0" rtlCol="0" anchor="ctr"/>
            <a:lstStyle/>
            <a:p>
              <a:pPr algn="ctr" fontAlgn="base">
                <a:spcBef>
                  <a:spcPct val="0"/>
                </a:spcBef>
                <a:spcAft>
                  <a:spcPct val="0"/>
                </a:spcAft>
              </a:pPr>
              <a:r>
                <a:rPr kumimoji="1" lang="zh-CN" altLang="en-US" sz="1199" dirty="0">
                  <a:solidFill>
                    <a:prstClr val="black"/>
                  </a:solidFill>
                  <a:latin typeface="微软雅黑" pitchFamily="34" charset="-122"/>
                </a:rPr>
                <a:t>维度</a:t>
              </a:r>
              <a:r>
                <a:rPr kumimoji="1" lang="en-US" altLang="zh-CN" sz="1199" dirty="0">
                  <a:solidFill>
                    <a:prstClr val="black"/>
                  </a:solidFill>
                  <a:latin typeface="微软雅黑" pitchFamily="34" charset="-122"/>
                </a:rPr>
                <a:t>-</a:t>
              </a:r>
              <a:r>
                <a:rPr kumimoji="1" lang="zh-CN" altLang="en-US" sz="1199" dirty="0">
                  <a:solidFill>
                    <a:prstClr val="black"/>
                  </a:solidFill>
                  <a:latin typeface="微软雅黑" pitchFamily="34" charset="-122"/>
                </a:rPr>
                <a:t>月份</a:t>
              </a:r>
            </a:p>
          </p:txBody>
        </p:sp>
        <p:sp>
          <p:nvSpPr>
            <p:cNvPr id="22" name="椭圆 21">
              <a:extLst>
                <a:ext uri="{FF2B5EF4-FFF2-40B4-BE49-F238E27FC236}">
                  <a16:creationId xmlns="" xmlns:a16="http://schemas.microsoft.com/office/drawing/2014/main" id="{B7E512EE-A424-DB49-9B09-477A16E8A5DA}"/>
                </a:ext>
              </a:extLst>
            </p:cNvPr>
            <p:cNvSpPr/>
            <p:nvPr/>
          </p:nvSpPr>
          <p:spPr bwMode="auto">
            <a:xfrm>
              <a:off x="3524698" y="1068745"/>
              <a:ext cx="848947" cy="827137"/>
            </a:xfrm>
            <a:prstGeom prst="ellipse">
              <a:avLst/>
            </a:prstGeom>
            <a:solidFill>
              <a:srgbClr val="CDFFFF"/>
            </a:solidFill>
            <a:ln w="3175">
              <a:solidFill>
                <a:schemeClr val="tx1"/>
              </a:solidFill>
              <a:round/>
              <a:headEnd/>
              <a:tailEnd/>
            </a:ln>
          </p:spPr>
          <p:txBody>
            <a:bodyPr lIns="0" tIns="0" rIns="0" bIns="0" rtlCol="0" anchor="ctr"/>
            <a:lstStyle/>
            <a:p>
              <a:pPr algn="ctr" fontAlgn="base">
                <a:spcBef>
                  <a:spcPct val="0"/>
                </a:spcBef>
                <a:spcAft>
                  <a:spcPct val="0"/>
                </a:spcAft>
              </a:pPr>
              <a:r>
                <a:rPr kumimoji="1" lang="zh-CN" altLang="en-US" sz="1199" dirty="0">
                  <a:solidFill>
                    <a:prstClr val="black"/>
                  </a:solidFill>
                  <a:latin typeface="微软雅黑" pitchFamily="34" charset="-122"/>
                </a:rPr>
                <a:t>维度</a:t>
              </a:r>
              <a:r>
                <a:rPr kumimoji="1" lang="en-US" altLang="zh-CN" sz="1199" dirty="0">
                  <a:solidFill>
                    <a:prstClr val="black"/>
                  </a:solidFill>
                  <a:latin typeface="微软雅黑" pitchFamily="34" charset="-122"/>
                </a:rPr>
                <a:t>-</a:t>
              </a:r>
              <a:r>
                <a:rPr kumimoji="1" lang="zh-CN" altLang="en-US" sz="1199" dirty="0">
                  <a:solidFill>
                    <a:prstClr val="black"/>
                  </a:solidFill>
                  <a:latin typeface="微软雅黑" pitchFamily="34" charset="-122"/>
                </a:rPr>
                <a:t>原币</a:t>
              </a:r>
            </a:p>
          </p:txBody>
        </p:sp>
        <p:sp>
          <p:nvSpPr>
            <p:cNvPr id="23" name="椭圆 22">
              <a:extLst>
                <a:ext uri="{FF2B5EF4-FFF2-40B4-BE49-F238E27FC236}">
                  <a16:creationId xmlns="" xmlns:a16="http://schemas.microsoft.com/office/drawing/2014/main" id="{DA25E55A-FBE3-C847-871A-90AEB1DA8696}"/>
                </a:ext>
              </a:extLst>
            </p:cNvPr>
            <p:cNvSpPr/>
            <p:nvPr/>
          </p:nvSpPr>
          <p:spPr bwMode="auto">
            <a:xfrm>
              <a:off x="4456556" y="1376003"/>
              <a:ext cx="848947" cy="827137"/>
            </a:xfrm>
            <a:prstGeom prst="ellipse">
              <a:avLst/>
            </a:prstGeom>
            <a:solidFill>
              <a:srgbClr val="CDFFFF"/>
            </a:solidFill>
            <a:ln w="3175">
              <a:solidFill>
                <a:schemeClr val="tx1"/>
              </a:solidFill>
              <a:round/>
              <a:headEnd/>
              <a:tailEnd/>
            </a:ln>
          </p:spPr>
          <p:txBody>
            <a:bodyPr lIns="0" tIns="0" rIns="0" bIns="0" rtlCol="0" anchor="ctr"/>
            <a:lstStyle/>
            <a:p>
              <a:pPr algn="ctr" fontAlgn="base">
                <a:spcBef>
                  <a:spcPct val="0"/>
                </a:spcBef>
                <a:spcAft>
                  <a:spcPct val="0"/>
                </a:spcAft>
              </a:pPr>
              <a:r>
                <a:rPr kumimoji="1" lang="zh-CN" altLang="en-US" sz="1199" dirty="0">
                  <a:solidFill>
                    <a:prstClr val="black"/>
                  </a:solidFill>
                  <a:latin typeface="微软雅黑" pitchFamily="34" charset="-122"/>
                </a:rPr>
                <a:t>维度</a:t>
              </a:r>
              <a:r>
                <a:rPr kumimoji="1" lang="en-US" altLang="zh-CN" sz="1199" dirty="0">
                  <a:solidFill>
                    <a:prstClr val="black"/>
                  </a:solidFill>
                  <a:latin typeface="微软雅黑" pitchFamily="34" charset="-122"/>
                </a:rPr>
                <a:t>-</a:t>
              </a:r>
              <a:r>
                <a:rPr kumimoji="1" lang="zh-CN" altLang="en-US" sz="1199" dirty="0">
                  <a:solidFill>
                    <a:prstClr val="black"/>
                  </a:solidFill>
                  <a:latin typeface="微软雅黑" pitchFamily="34" charset="-122"/>
                </a:rPr>
                <a:t>人民币</a:t>
              </a:r>
            </a:p>
          </p:txBody>
        </p:sp>
        <p:cxnSp>
          <p:nvCxnSpPr>
            <p:cNvPr id="24" name="直线连接符 56">
              <a:extLst>
                <a:ext uri="{FF2B5EF4-FFF2-40B4-BE49-F238E27FC236}">
                  <a16:creationId xmlns="" xmlns:a16="http://schemas.microsoft.com/office/drawing/2014/main" id="{71750DB1-CC2E-EF42-932A-CC955C427F8C}"/>
                </a:ext>
              </a:extLst>
            </p:cNvPr>
            <p:cNvCxnSpPr>
              <a:cxnSpLocks/>
              <a:stCxn id="21" idx="4"/>
            </p:cNvCxnSpPr>
            <p:nvPr/>
          </p:nvCxnSpPr>
          <p:spPr>
            <a:xfrm>
              <a:off x="3017314" y="1945068"/>
              <a:ext cx="406777" cy="1631148"/>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线连接符 60">
              <a:extLst>
                <a:ext uri="{FF2B5EF4-FFF2-40B4-BE49-F238E27FC236}">
                  <a16:creationId xmlns="" xmlns:a16="http://schemas.microsoft.com/office/drawing/2014/main" id="{FBCC03CC-25E2-5F4D-8F2A-C2DA1F3B3C5C}"/>
                </a:ext>
              </a:extLst>
            </p:cNvPr>
            <p:cNvCxnSpPr>
              <a:cxnSpLocks/>
              <a:stCxn id="22" idx="4"/>
            </p:cNvCxnSpPr>
            <p:nvPr/>
          </p:nvCxnSpPr>
          <p:spPr>
            <a:xfrm flipH="1">
              <a:off x="3436870" y="1895882"/>
              <a:ext cx="512302" cy="168033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线连接符 64">
              <a:extLst>
                <a:ext uri="{FF2B5EF4-FFF2-40B4-BE49-F238E27FC236}">
                  <a16:creationId xmlns="" xmlns:a16="http://schemas.microsoft.com/office/drawing/2014/main" id="{0F7D301B-26DE-ED4C-975F-73544C5E8245}"/>
                </a:ext>
              </a:extLst>
            </p:cNvPr>
            <p:cNvCxnSpPr>
              <a:cxnSpLocks/>
              <a:stCxn id="23" idx="3"/>
            </p:cNvCxnSpPr>
            <p:nvPr/>
          </p:nvCxnSpPr>
          <p:spPr>
            <a:xfrm flipH="1">
              <a:off x="3416192" y="2082009"/>
              <a:ext cx="1164689" cy="153534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线连接符 67">
              <a:extLst>
                <a:ext uri="{FF2B5EF4-FFF2-40B4-BE49-F238E27FC236}">
                  <a16:creationId xmlns="" xmlns:a16="http://schemas.microsoft.com/office/drawing/2014/main" id="{F762103A-BC4B-6F42-873E-368770E63DD6}"/>
                </a:ext>
              </a:extLst>
            </p:cNvPr>
            <p:cNvCxnSpPr>
              <a:cxnSpLocks/>
              <a:stCxn id="18" idx="3"/>
            </p:cNvCxnSpPr>
            <p:nvPr/>
          </p:nvCxnSpPr>
          <p:spPr>
            <a:xfrm flipH="1">
              <a:off x="3436870" y="2781023"/>
              <a:ext cx="1753293" cy="80171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线连接符 70">
              <a:extLst>
                <a:ext uri="{FF2B5EF4-FFF2-40B4-BE49-F238E27FC236}">
                  <a16:creationId xmlns="" xmlns:a16="http://schemas.microsoft.com/office/drawing/2014/main" id="{0ADFF417-DD0B-C249-B370-9D54FE65230B}"/>
                </a:ext>
              </a:extLst>
            </p:cNvPr>
            <p:cNvCxnSpPr>
              <a:cxnSpLocks/>
              <a:stCxn id="9" idx="2"/>
            </p:cNvCxnSpPr>
            <p:nvPr/>
          </p:nvCxnSpPr>
          <p:spPr>
            <a:xfrm flipH="1">
              <a:off x="3445975" y="3353634"/>
              <a:ext cx="1899117" cy="27542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线连接符 73">
              <a:extLst>
                <a:ext uri="{FF2B5EF4-FFF2-40B4-BE49-F238E27FC236}">
                  <a16:creationId xmlns="" xmlns:a16="http://schemas.microsoft.com/office/drawing/2014/main" id="{49A2CA54-5A51-1A47-914E-EFF33EB78768}"/>
                </a:ext>
              </a:extLst>
            </p:cNvPr>
            <p:cNvCxnSpPr>
              <a:cxnSpLocks/>
              <a:stCxn id="11" idx="2"/>
            </p:cNvCxnSpPr>
            <p:nvPr/>
          </p:nvCxnSpPr>
          <p:spPr>
            <a:xfrm flipH="1" flipV="1">
              <a:off x="3436870" y="3582739"/>
              <a:ext cx="1786127" cy="78557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线连接符 76">
              <a:extLst>
                <a:ext uri="{FF2B5EF4-FFF2-40B4-BE49-F238E27FC236}">
                  <a16:creationId xmlns="" xmlns:a16="http://schemas.microsoft.com/office/drawing/2014/main" id="{DC81551A-86D9-7B46-B78A-EB4351BF1B07}"/>
                </a:ext>
              </a:extLst>
            </p:cNvPr>
            <p:cNvCxnSpPr>
              <a:cxnSpLocks/>
              <a:stCxn id="15" idx="1"/>
            </p:cNvCxnSpPr>
            <p:nvPr/>
          </p:nvCxnSpPr>
          <p:spPr>
            <a:xfrm flipH="1" flipV="1">
              <a:off x="3479718" y="3628386"/>
              <a:ext cx="1453185" cy="1275728"/>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线连接符 79">
              <a:extLst>
                <a:ext uri="{FF2B5EF4-FFF2-40B4-BE49-F238E27FC236}">
                  <a16:creationId xmlns="" xmlns:a16="http://schemas.microsoft.com/office/drawing/2014/main" id="{6845924E-B532-704A-B370-5DCA4AF94611}"/>
                </a:ext>
              </a:extLst>
            </p:cNvPr>
            <p:cNvCxnSpPr>
              <a:cxnSpLocks/>
              <a:stCxn id="16" idx="1"/>
            </p:cNvCxnSpPr>
            <p:nvPr/>
          </p:nvCxnSpPr>
          <p:spPr>
            <a:xfrm flipH="1" flipV="1">
              <a:off x="3479718" y="3623876"/>
              <a:ext cx="701369" cy="188282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线连接符 82">
              <a:extLst>
                <a:ext uri="{FF2B5EF4-FFF2-40B4-BE49-F238E27FC236}">
                  <a16:creationId xmlns="" xmlns:a16="http://schemas.microsoft.com/office/drawing/2014/main" id="{5652C729-3FF7-CD42-8518-436DFA2B8BC8}"/>
                </a:ext>
              </a:extLst>
            </p:cNvPr>
            <p:cNvCxnSpPr>
              <a:cxnSpLocks/>
              <a:stCxn id="14" idx="0"/>
            </p:cNvCxnSpPr>
            <p:nvPr/>
          </p:nvCxnSpPr>
          <p:spPr>
            <a:xfrm flipH="1" flipV="1">
              <a:off x="3456777" y="3623876"/>
              <a:ext cx="15640" cy="193802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线连接符 86">
              <a:extLst>
                <a:ext uri="{FF2B5EF4-FFF2-40B4-BE49-F238E27FC236}">
                  <a16:creationId xmlns="" xmlns:a16="http://schemas.microsoft.com/office/drawing/2014/main" id="{6D3EAEE6-8B0A-1140-B0EB-6B8F0D61D89B}"/>
                </a:ext>
              </a:extLst>
            </p:cNvPr>
            <p:cNvCxnSpPr>
              <a:cxnSpLocks/>
              <a:stCxn id="13" idx="0"/>
            </p:cNvCxnSpPr>
            <p:nvPr/>
          </p:nvCxnSpPr>
          <p:spPr>
            <a:xfrm flipV="1">
              <a:off x="2463598" y="3617353"/>
              <a:ext cx="993179" cy="1768218"/>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线连接符 89">
              <a:extLst>
                <a:ext uri="{FF2B5EF4-FFF2-40B4-BE49-F238E27FC236}">
                  <a16:creationId xmlns="" xmlns:a16="http://schemas.microsoft.com/office/drawing/2014/main" id="{5D80E39A-A4CC-154D-9DB0-65C4512E2402}"/>
                </a:ext>
              </a:extLst>
            </p:cNvPr>
            <p:cNvCxnSpPr>
              <a:cxnSpLocks/>
              <a:stCxn id="17" idx="7"/>
            </p:cNvCxnSpPr>
            <p:nvPr/>
          </p:nvCxnSpPr>
          <p:spPr>
            <a:xfrm flipV="1">
              <a:off x="2003769" y="3613563"/>
              <a:ext cx="1433101" cy="125625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线连接符 92">
              <a:extLst>
                <a:ext uri="{FF2B5EF4-FFF2-40B4-BE49-F238E27FC236}">
                  <a16:creationId xmlns="" xmlns:a16="http://schemas.microsoft.com/office/drawing/2014/main" id="{1B2A7A61-2706-6E4D-A438-8E7AEF8BB835}"/>
                </a:ext>
              </a:extLst>
            </p:cNvPr>
            <p:cNvCxnSpPr>
              <a:cxnSpLocks/>
              <a:stCxn id="12" idx="7"/>
            </p:cNvCxnSpPr>
            <p:nvPr/>
          </p:nvCxnSpPr>
          <p:spPr>
            <a:xfrm flipV="1">
              <a:off x="1467173" y="3617353"/>
              <a:ext cx="1969697" cy="40506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线连接符 95">
              <a:extLst>
                <a:ext uri="{FF2B5EF4-FFF2-40B4-BE49-F238E27FC236}">
                  <a16:creationId xmlns="" xmlns:a16="http://schemas.microsoft.com/office/drawing/2014/main" id="{6FCF9D8A-6292-1E44-80E6-EBBCA7DBE877}"/>
                </a:ext>
              </a:extLst>
            </p:cNvPr>
            <p:cNvCxnSpPr>
              <a:cxnSpLocks/>
              <a:stCxn id="19" idx="6"/>
            </p:cNvCxnSpPr>
            <p:nvPr/>
          </p:nvCxnSpPr>
          <p:spPr>
            <a:xfrm>
              <a:off x="1536447" y="3404858"/>
              <a:ext cx="1920330" cy="20865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线连接符 99">
              <a:extLst>
                <a:ext uri="{FF2B5EF4-FFF2-40B4-BE49-F238E27FC236}">
                  <a16:creationId xmlns="" xmlns:a16="http://schemas.microsoft.com/office/drawing/2014/main" id="{F8C3B806-2BF1-624D-B691-65D14A4F0492}"/>
                </a:ext>
              </a:extLst>
            </p:cNvPr>
            <p:cNvCxnSpPr>
              <a:cxnSpLocks/>
              <a:stCxn id="10" idx="5"/>
            </p:cNvCxnSpPr>
            <p:nvPr/>
          </p:nvCxnSpPr>
          <p:spPr>
            <a:xfrm>
              <a:off x="1657043" y="2818934"/>
              <a:ext cx="1779827" cy="76380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线连接符 102">
              <a:extLst>
                <a:ext uri="{FF2B5EF4-FFF2-40B4-BE49-F238E27FC236}">
                  <a16:creationId xmlns="" xmlns:a16="http://schemas.microsoft.com/office/drawing/2014/main" id="{62B707B4-2DE0-1B42-BE0E-C8E0784AEF44}"/>
                </a:ext>
              </a:extLst>
            </p:cNvPr>
            <p:cNvCxnSpPr>
              <a:cxnSpLocks/>
              <a:stCxn id="20" idx="5"/>
            </p:cNvCxnSpPr>
            <p:nvPr/>
          </p:nvCxnSpPr>
          <p:spPr>
            <a:xfrm>
              <a:off x="2339272" y="2098619"/>
              <a:ext cx="1084819" cy="148827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六边形 38">
              <a:extLst>
                <a:ext uri="{FF2B5EF4-FFF2-40B4-BE49-F238E27FC236}">
                  <a16:creationId xmlns="" xmlns:a16="http://schemas.microsoft.com/office/drawing/2014/main" id="{001AAE3F-9FEC-DA42-A5D0-F5DDA322A943}"/>
                </a:ext>
              </a:extLst>
            </p:cNvPr>
            <p:cNvSpPr/>
            <p:nvPr/>
          </p:nvSpPr>
          <p:spPr bwMode="auto">
            <a:xfrm>
              <a:off x="2888071" y="3329582"/>
              <a:ext cx="1212533" cy="527437"/>
            </a:xfrm>
            <a:prstGeom prst="hexagon">
              <a:avLst>
                <a:gd name="adj" fmla="val 0"/>
                <a:gd name="vf" fmla="val 115470"/>
              </a:avLst>
            </a:prstGeom>
            <a:solidFill>
              <a:srgbClr val="FFFFCC"/>
            </a:solidFill>
            <a:ln w="3175">
              <a:solidFill>
                <a:schemeClr val="tx1"/>
              </a:solidFill>
              <a:round/>
              <a:headEnd/>
              <a:tailEnd/>
            </a:ln>
            <a:effectLst/>
          </p:spPr>
          <p:txBody>
            <a:bodyPr lIns="0" tIns="0" rIns="0" bIns="0" rtlCol="0" anchor="ctr"/>
            <a:lstStyle/>
            <a:p>
              <a:pPr algn="ctr" fontAlgn="base">
                <a:spcBef>
                  <a:spcPct val="0"/>
                </a:spcBef>
                <a:spcAft>
                  <a:spcPct val="0"/>
                </a:spcAft>
              </a:pPr>
              <a:r>
                <a:rPr kumimoji="1" lang="zh-CN" altLang="en-US" sz="1399" dirty="0">
                  <a:solidFill>
                    <a:prstClr val="black"/>
                  </a:solidFill>
                  <a:latin typeface="微软雅黑" pitchFamily="34" charset="-122"/>
                </a:rPr>
                <a:t>科目余额</a:t>
              </a:r>
            </a:p>
          </p:txBody>
        </p:sp>
      </p:grpSp>
      <p:grpSp>
        <p:nvGrpSpPr>
          <p:cNvPr id="40" name="组合 39">
            <a:extLst>
              <a:ext uri="{FF2B5EF4-FFF2-40B4-BE49-F238E27FC236}">
                <a16:creationId xmlns="" xmlns:a16="http://schemas.microsoft.com/office/drawing/2014/main" id="{C9DC83E1-BDCF-904B-9ADA-59762DF9F37E}"/>
              </a:ext>
            </a:extLst>
          </p:cNvPr>
          <p:cNvGrpSpPr/>
          <p:nvPr/>
        </p:nvGrpSpPr>
        <p:grpSpPr>
          <a:xfrm>
            <a:off x="6380226" y="732383"/>
            <a:ext cx="5503673" cy="5317525"/>
            <a:chOff x="687500" y="1068745"/>
            <a:chExt cx="5506539" cy="5320295"/>
          </a:xfrm>
        </p:grpSpPr>
        <p:sp>
          <p:nvSpPr>
            <p:cNvPr id="41" name="椭圆 40">
              <a:extLst>
                <a:ext uri="{FF2B5EF4-FFF2-40B4-BE49-F238E27FC236}">
                  <a16:creationId xmlns="" xmlns:a16="http://schemas.microsoft.com/office/drawing/2014/main" id="{355FB1CE-D005-FB48-AABB-5A0A34F1F991}"/>
                </a:ext>
              </a:extLst>
            </p:cNvPr>
            <p:cNvSpPr/>
            <p:nvPr/>
          </p:nvSpPr>
          <p:spPr bwMode="auto">
            <a:xfrm>
              <a:off x="5345092" y="2940065"/>
              <a:ext cx="848947" cy="827137"/>
            </a:xfrm>
            <a:prstGeom prst="ellipse">
              <a:avLst/>
            </a:prstGeom>
            <a:solidFill>
              <a:srgbClr val="CDFFFF"/>
            </a:solidFill>
            <a:ln w="3175">
              <a:solidFill>
                <a:schemeClr val="tx1"/>
              </a:solidFill>
              <a:round/>
              <a:headEnd/>
              <a:tailEnd/>
            </a:ln>
          </p:spPr>
          <p:txBody>
            <a:bodyPr lIns="0" tIns="0" rIns="0" bIns="0" rtlCol="0" anchor="ctr"/>
            <a:lstStyle/>
            <a:p>
              <a:pPr algn="ctr" fontAlgn="base">
                <a:spcBef>
                  <a:spcPct val="0"/>
                </a:spcBef>
                <a:spcAft>
                  <a:spcPct val="0"/>
                </a:spcAft>
              </a:pPr>
              <a:r>
                <a:rPr kumimoji="1" lang="zh-CN" altLang="en-US" sz="1199" dirty="0">
                  <a:solidFill>
                    <a:prstClr val="black"/>
                  </a:solidFill>
                  <a:latin typeface="微软雅黑" pitchFamily="34" charset="-122"/>
                </a:rPr>
                <a:t>维度</a:t>
              </a:r>
              <a:r>
                <a:rPr kumimoji="1" lang="en-US" altLang="zh-CN" sz="1199" dirty="0">
                  <a:solidFill>
                    <a:prstClr val="black"/>
                  </a:solidFill>
                  <a:latin typeface="微软雅黑" pitchFamily="34" charset="-122"/>
                </a:rPr>
                <a:t>-GCC</a:t>
              </a:r>
              <a:endParaRPr kumimoji="1" lang="zh-CN" altLang="en-US" sz="1199" dirty="0">
                <a:solidFill>
                  <a:prstClr val="black"/>
                </a:solidFill>
                <a:latin typeface="微软雅黑" pitchFamily="34" charset="-122"/>
              </a:endParaRPr>
            </a:p>
          </p:txBody>
        </p:sp>
        <p:sp>
          <p:nvSpPr>
            <p:cNvPr id="42" name="椭圆 41">
              <a:extLst>
                <a:ext uri="{FF2B5EF4-FFF2-40B4-BE49-F238E27FC236}">
                  <a16:creationId xmlns="" xmlns:a16="http://schemas.microsoft.com/office/drawing/2014/main" id="{92841A43-796F-FB4A-8D31-B30AED075D7C}"/>
                </a:ext>
              </a:extLst>
            </p:cNvPr>
            <p:cNvSpPr/>
            <p:nvPr/>
          </p:nvSpPr>
          <p:spPr bwMode="auto">
            <a:xfrm>
              <a:off x="932421" y="2112928"/>
              <a:ext cx="848947" cy="827137"/>
            </a:xfrm>
            <a:prstGeom prst="ellipse">
              <a:avLst/>
            </a:prstGeom>
            <a:solidFill>
              <a:srgbClr val="CDFFFF"/>
            </a:solidFill>
            <a:ln w="3175">
              <a:solidFill>
                <a:schemeClr val="tx1"/>
              </a:solidFill>
              <a:round/>
              <a:headEnd/>
              <a:tailEnd/>
            </a:ln>
          </p:spPr>
          <p:txBody>
            <a:bodyPr lIns="0" tIns="0" rIns="0" bIns="0" rtlCol="0" anchor="ctr"/>
            <a:lstStyle/>
            <a:p>
              <a:pPr algn="ctr" fontAlgn="base">
                <a:spcBef>
                  <a:spcPct val="0"/>
                </a:spcBef>
                <a:spcAft>
                  <a:spcPct val="0"/>
                </a:spcAft>
              </a:pPr>
              <a:r>
                <a:rPr kumimoji="1" lang="zh-CN" altLang="en-US" sz="1199" dirty="0">
                  <a:solidFill>
                    <a:prstClr val="black"/>
                  </a:solidFill>
                  <a:latin typeface="微软雅黑" pitchFamily="34" charset="-122"/>
                </a:rPr>
                <a:t>维度</a:t>
              </a:r>
              <a:r>
                <a:rPr kumimoji="1" lang="en-US" altLang="zh-CN" sz="1199" dirty="0">
                  <a:solidFill>
                    <a:prstClr val="black"/>
                  </a:solidFill>
                  <a:latin typeface="微软雅黑" pitchFamily="34" charset="-122"/>
                </a:rPr>
                <a:t>-</a:t>
              </a:r>
              <a:r>
                <a:rPr kumimoji="1" lang="zh-CN" altLang="en-US" sz="1199" dirty="0">
                  <a:solidFill>
                    <a:prstClr val="black"/>
                  </a:solidFill>
                  <a:latin typeface="微软雅黑" pitchFamily="34" charset="-122"/>
                </a:rPr>
                <a:t>项目</a:t>
              </a:r>
            </a:p>
          </p:txBody>
        </p:sp>
        <p:sp>
          <p:nvSpPr>
            <p:cNvPr id="43" name="椭圆 42">
              <a:extLst>
                <a:ext uri="{FF2B5EF4-FFF2-40B4-BE49-F238E27FC236}">
                  <a16:creationId xmlns="" xmlns:a16="http://schemas.microsoft.com/office/drawing/2014/main" id="{AE151E01-5272-E942-B0E0-BBF6C4AD723E}"/>
                </a:ext>
              </a:extLst>
            </p:cNvPr>
            <p:cNvSpPr/>
            <p:nvPr/>
          </p:nvSpPr>
          <p:spPr bwMode="auto">
            <a:xfrm>
              <a:off x="5222997" y="3956222"/>
              <a:ext cx="848947" cy="824183"/>
            </a:xfrm>
            <a:prstGeom prst="ellipse">
              <a:avLst/>
            </a:prstGeom>
            <a:solidFill>
              <a:srgbClr val="CDFFFF"/>
            </a:solidFill>
            <a:ln w="3175">
              <a:solidFill>
                <a:schemeClr val="tx1"/>
              </a:solidFill>
              <a:round/>
              <a:headEnd/>
              <a:tailEnd/>
            </a:ln>
          </p:spPr>
          <p:txBody>
            <a:bodyPr lIns="0" tIns="0" rIns="0" bIns="0" rtlCol="0" anchor="ctr"/>
            <a:lstStyle/>
            <a:p>
              <a:pPr algn="ctr" fontAlgn="base">
                <a:spcBef>
                  <a:spcPct val="0"/>
                </a:spcBef>
                <a:spcAft>
                  <a:spcPct val="0"/>
                </a:spcAft>
              </a:pPr>
              <a:r>
                <a:rPr kumimoji="1" lang="zh-CN" altLang="en-US" sz="1199" dirty="0">
                  <a:solidFill>
                    <a:prstClr val="black"/>
                  </a:solidFill>
                  <a:latin typeface="微软雅黑" pitchFamily="34" charset="-122"/>
                </a:rPr>
                <a:t>维度</a:t>
              </a:r>
              <a:r>
                <a:rPr kumimoji="1" lang="en-US" altLang="zh-CN" sz="1199" dirty="0">
                  <a:solidFill>
                    <a:prstClr val="black"/>
                  </a:solidFill>
                  <a:latin typeface="微软雅黑" pitchFamily="34" charset="-122"/>
                </a:rPr>
                <a:t>-</a:t>
              </a:r>
              <a:r>
                <a:rPr kumimoji="1" lang="zh-CN" altLang="en-US" sz="1199" dirty="0">
                  <a:solidFill>
                    <a:prstClr val="black"/>
                  </a:solidFill>
                  <a:latin typeface="微软雅黑" pitchFamily="34" charset="-122"/>
                </a:rPr>
                <a:t>公司（机构）</a:t>
              </a:r>
            </a:p>
          </p:txBody>
        </p:sp>
        <p:sp>
          <p:nvSpPr>
            <p:cNvPr id="44" name="椭圆 43">
              <a:extLst>
                <a:ext uri="{FF2B5EF4-FFF2-40B4-BE49-F238E27FC236}">
                  <a16:creationId xmlns="" xmlns:a16="http://schemas.microsoft.com/office/drawing/2014/main" id="{A8D035BC-A12A-5848-A192-79F265669E02}"/>
                </a:ext>
              </a:extLst>
            </p:cNvPr>
            <p:cNvSpPr/>
            <p:nvPr/>
          </p:nvSpPr>
          <p:spPr bwMode="auto">
            <a:xfrm>
              <a:off x="742551" y="3901285"/>
              <a:ext cx="848947" cy="827137"/>
            </a:xfrm>
            <a:prstGeom prst="ellipse">
              <a:avLst/>
            </a:prstGeom>
            <a:solidFill>
              <a:srgbClr val="CDFFFF"/>
            </a:solidFill>
            <a:ln w="3175">
              <a:solidFill>
                <a:schemeClr val="tx1"/>
              </a:solidFill>
              <a:round/>
              <a:headEnd/>
              <a:tailEnd/>
            </a:ln>
          </p:spPr>
          <p:txBody>
            <a:bodyPr lIns="0" tIns="0" rIns="0" bIns="0" rtlCol="0" anchor="ctr"/>
            <a:lstStyle/>
            <a:p>
              <a:pPr algn="ctr" fontAlgn="base">
                <a:spcBef>
                  <a:spcPct val="0"/>
                </a:spcBef>
                <a:spcAft>
                  <a:spcPct val="0"/>
                </a:spcAft>
              </a:pPr>
              <a:r>
                <a:rPr kumimoji="1" lang="zh-CN" altLang="en-US" sz="1199" dirty="0">
                  <a:solidFill>
                    <a:prstClr val="black"/>
                  </a:solidFill>
                  <a:latin typeface="微软雅黑" pitchFamily="34" charset="-122"/>
                </a:rPr>
                <a:t>维度</a:t>
              </a:r>
              <a:r>
                <a:rPr kumimoji="1" lang="en-US" altLang="zh-CN" sz="1199" dirty="0">
                  <a:solidFill>
                    <a:prstClr val="black"/>
                  </a:solidFill>
                  <a:latin typeface="微软雅黑" pitchFamily="34" charset="-122"/>
                </a:rPr>
                <a:t>-</a:t>
              </a:r>
              <a:r>
                <a:rPr kumimoji="1" lang="zh-CN" altLang="en-US" sz="1199" dirty="0">
                  <a:solidFill>
                    <a:prstClr val="black"/>
                  </a:solidFill>
                  <a:latin typeface="微软雅黑" pitchFamily="34" charset="-122"/>
                </a:rPr>
                <a:t>作业</a:t>
              </a:r>
            </a:p>
          </p:txBody>
        </p:sp>
        <p:sp>
          <p:nvSpPr>
            <p:cNvPr id="45" name="椭圆 44">
              <a:extLst>
                <a:ext uri="{FF2B5EF4-FFF2-40B4-BE49-F238E27FC236}">
                  <a16:creationId xmlns="" xmlns:a16="http://schemas.microsoft.com/office/drawing/2014/main" id="{E1B68D8E-9969-924A-A0B7-4B654B7322FB}"/>
                </a:ext>
              </a:extLst>
            </p:cNvPr>
            <p:cNvSpPr/>
            <p:nvPr/>
          </p:nvSpPr>
          <p:spPr bwMode="auto">
            <a:xfrm>
              <a:off x="2039124" y="5385571"/>
              <a:ext cx="848947" cy="827137"/>
            </a:xfrm>
            <a:prstGeom prst="ellipse">
              <a:avLst/>
            </a:prstGeom>
            <a:solidFill>
              <a:srgbClr val="CDFFFF"/>
            </a:solidFill>
            <a:ln w="3175">
              <a:solidFill>
                <a:schemeClr val="tx1"/>
              </a:solidFill>
              <a:round/>
              <a:headEnd/>
              <a:tailEnd/>
            </a:ln>
          </p:spPr>
          <p:txBody>
            <a:bodyPr lIns="0" tIns="0" rIns="0" bIns="0" rtlCol="0" anchor="ctr"/>
            <a:lstStyle/>
            <a:p>
              <a:pPr algn="ctr" fontAlgn="base">
                <a:spcBef>
                  <a:spcPct val="0"/>
                </a:spcBef>
                <a:spcAft>
                  <a:spcPct val="0"/>
                </a:spcAft>
              </a:pPr>
              <a:r>
                <a:rPr kumimoji="1" lang="zh-CN" altLang="en-US" sz="1199" dirty="0">
                  <a:solidFill>
                    <a:prstClr val="black"/>
                  </a:solidFill>
                  <a:latin typeface="微软雅黑" pitchFamily="34" charset="-122"/>
                </a:rPr>
                <a:t>维度</a:t>
              </a:r>
              <a:r>
                <a:rPr kumimoji="1" lang="en-US" altLang="zh-CN" sz="1199" dirty="0">
                  <a:solidFill>
                    <a:prstClr val="black"/>
                  </a:solidFill>
                  <a:latin typeface="微软雅黑" pitchFamily="34" charset="-122"/>
                </a:rPr>
                <a:t>-</a:t>
              </a:r>
              <a:r>
                <a:rPr kumimoji="1" lang="zh-CN" altLang="en-US" sz="1199" dirty="0">
                  <a:solidFill>
                    <a:prstClr val="black"/>
                  </a:solidFill>
                  <a:latin typeface="微软雅黑" pitchFamily="34" charset="-122"/>
                </a:rPr>
                <a:t>责任中心</a:t>
              </a:r>
            </a:p>
          </p:txBody>
        </p:sp>
        <p:sp>
          <p:nvSpPr>
            <p:cNvPr id="46" name="椭圆 45">
              <a:extLst>
                <a:ext uri="{FF2B5EF4-FFF2-40B4-BE49-F238E27FC236}">
                  <a16:creationId xmlns="" xmlns:a16="http://schemas.microsoft.com/office/drawing/2014/main" id="{EF6B9810-0CAD-634A-A86A-BD3609577D4F}"/>
                </a:ext>
              </a:extLst>
            </p:cNvPr>
            <p:cNvSpPr/>
            <p:nvPr/>
          </p:nvSpPr>
          <p:spPr bwMode="auto">
            <a:xfrm>
              <a:off x="3047943" y="5561903"/>
              <a:ext cx="848947" cy="827137"/>
            </a:xfrm>
            <a:prstGeom prst="ellipse">
              <a:avLst/>
            </a:prstGeom>
            <a:solidFill>
              <a:srgbClr val="CDFFFF"/>
            </a:solidFill>
            <a:ln w="3175">
              <a:solidFill>
                <a:schemeClr val="tx1"/>
              </a:solidFill>
              <a:round/>
              <a:headEnd/>
              <a:tailEnd/>
            </a:ln>
          </p:spPr>
          <p:txBody>
            <a:bodyPr lIns="0" tIns="0" rIns="0" bIns="0" rtlCol="0" anchor="ctr"/>
            <a:lstStyle/>
            <a:p>
              <a:pPr algn="ctr" fontAlgn="base">
                <a:spcBef>
                  <a:spcPct val="0"/>
                </a:spcBef>
                <a:spcAft>
                  <a:spcPct val="0"/>
                </a:spcAft>
              </a:pPr>
              <a:r>
                <a:rPr kumimoji="1" lang="zh-CN" altLang="en-US" sz="1199" dirty="0">
                  <a:solidFill>
                    <a:prstClr val="black"/>
                  </a:solidFill>
                  <a:latin typeface="微软雅黑" pitchFamily="34" charset="-122"/>
                </a:rPr>
                <a:t>维度</a:t>
              </a:r>
              <a:r>
                <a:rPr kumimoji="1" lang="en-US" altLang="zh-CN" sz="1199" dirty="0">
                  <a:solidFill>
                    <a:prstClr val="black"/>
                  </a:solidFill>
                  <a:latin typeface="微软雅黑" pitchFamily="34" charset="-122"/>
                </a:rPr>
                <a:t>-</a:t>
              </a:r>
              <a:r>
                <a:rPr kumimoji="1" lang="zh-CN" altLang="en-US" sz="1199" dirty="0">
                  <a:solidFill>
                    <a:prstClr val="black"/>
                  </a:solidFill>
                  <a:latin typeface="微软雅黑" pitchFamily="34" charset="-122"/>
                </a:rPr>
                <a:t>产品</a:t>
              </a:r>
            </a:p>
          </p:txBody>
        </p:sp>
        <p:sp>
          <p:nvSpPr>
            <p:cNvPr id="47" name="椭圆 46">
              <a:extLst>
                <a:ext uri="{FF2B5EF4-FFF2-40B4-BE49-F238E27FC236}">
                  <a16:creationId xmlns="" xmlns:a16="http://schemas.microsoft.com/office/drawing/2014/main" id="{60E46050-AFAF-404B-949C-7069E0D9E63F}"/>
                </a:ext>
              </a:extLst>
            </p:cNvPr>
            <p:cNvSpPr/>
            <p:nvPr/>
          </p:nvSpPr>
          <p:spPr bwMode="auto">
            <a:xfrm>
              <a:off x="4808578" y="4782983"/>
              <a:ext cx="848947" cy="827137"/>
            </a:xfrm>
            <a:prstGeom prst="ellipse">
              <a:avLst/>
            </a:prstGeom>
            <a:solidFill>
              <a:srgbClr val="CDFFFF"/>
            </a:solidFill>
            <a:ln w="3175">
              <a:solidFill>
                <a:schemeClr val="tx1"/>
              </a:solidFill>
              <a:round/>
              <a:headEnd/>
              <a:tailEnd/>
            </a:ln>
          </p:spPr>
          <p:txBody>
            <a:bodyPr lIns="0" tIns="0" rIns="0" bIns="0" rtlCol="0" anchor="ctr"/>
            <a:lstStyle/>
            <a:p>
              <a:pPr algn="ctr" fontAlgn="base">
                <a:spcBef>
                  <a:spcPct val="0"/>
                </a:spcBef>
                <a:spcAft>
                  <a:spcPct val="0"/>
                </a:spcAft>
              </a:pPr>
              <a:r>
                <a:rPr kumimoji="1" lang="zh-CN" altLang="en-US" sz="1199" dirty="0">
                  <a:solidFill>
                    <a:prstClr val="black"/>
                  </a:solidFill>
                  <a:latin typeface="微软雅黑" pitchFamily="34" charset="-122"/>
                </a:rPr>
                <a:t>维度</a:t>
              </a:r>
              <a:r>
                <a:rPr kumimoji="1" lang="en-US" altLang="zh-CN" sz="1199" dirty="0">
                  <a:solidFill>
                    <a:prstClr val="black"/>
                  </a:solidFill>
                  <a:latin typeface="微软雅黑" pitchFamily="34" charset="-122"/>
                </a:rPr>
                <a:t>-</a:t>
              </a:r>
              <a:r>
                <a:rPr kumimoji="1" lang="zh-CN" altLang="en-US" sz="1199" dirty="0">
                  <a:solidFill>
                    <a:prstClr val="black"/>
                  </a:solidFill>
                  <a:latin typeface="微软雅黑" pitchFamily="34" charset="-122"/>
                </a:rPr>
                <a:t>科目</a:t>
              </a:r>
            </a:p>
          </p:txBody>
        </p:sp>
        <p:sp>
          <p:nvSpPr>
            <p:cNvPr id="48" name="椭圆 47">
              <a:extLst>
                <a:ext uri="{FF2B5EF4-FFF2-40B4-BE49-F238E27FC236}">
                  <a16:creationId xmlns="" xmlns:a16="http://schemas.microsoft.com/office/drawing/2014/main" id="{373F1B0F-9035-894C-BF0F-06CAFFAFE055}"/>
                </a:ext>
              </a:extLst>
            </p:cNvPr>
            <p:cNvSpPr/>
            <p:nvPr/>
          </p:nvSpPr>
          <p:spPr bwMode="auto">
            <a:xfrm>
              <a:off x="4056762" y="5385571"/>
              <a:ext cx="848947" cy="827137"/>
            </a:xfrm>
            <a:prstGeom prst="ellipse">
              <a:avLst/>
            </a:prstGeom>
            <a:solidFill>
              <a:srgbClr val="CDFFFF"/>
            </a:solidFill>
            <a:ln w="3175">
              <a:solidFill>
                <a:schemeClr val="tx1"/>
              </a:solidFill>
              <a:round/>
              <a:headEnd/>
              <a:tailEnd/>
            </a:ln>
          </p:spPr>
          <p:txBody>
            <a:bodyPr lIns="0" tIns="0" rIns="0" bIns="0" rtlCol="0" anchor="ctr"/>
            <a:lstStyle/>
            <a:p>
              <a:pPr algn="ctr" fontAlgn="base">
                <a:spcBef>
                  <a:spcPct val="0"/>
                </a:spcBef>
                <a:spcAft>
                  <a:spcPct val="0"/>
                </a:spcAft>
              </a:pPr>
              <a:r>
                <a:rPr kumimoji="1" lang="zh-CN" altLang="en-US" sz="1199" dirty="0">
                  <a:solidFill>
                    <a:prstClr val="black"/>
                  </a:solidFill>
                  <a:latin typeface="微软雅黑" pitchFamily="34" charset="-122"/>
                </a:rPr>
                <a:t>维度</a:t>
              </a:r>
              <a:r>
                <a:rPr kumimoji="1" lang="en-US" altLang="zh-CN" sz="1199" dirty="0">
                  <a:solidFill>
                    <a:prstClr val="black"/>
                  </a:solidFill>
                  <a:latin typeface="微软雅黑" pitchFamily="34" charset="-122"/>
                </a:rPr>
                <a:t>-</a:t>
              </a:r>
              <a:r>
                <a:rPr kumimoji="1" lang="zh-CN" altLang="en-US" sz="1199" dirty="0">
                  <a:solidFill>
                    <a:prstClr val="black"/>
                  </a:solidFill>
                  <a:latin typeface="微软雅黑" pitchFamily="34" charset="-122"/>
                </a:rPr>
                <a:t>明细科目</a:t>
              </a:r>
            </a:p>
          </p:txBody>
        </p:sp>
        <p:sp>
          <p:nvSpPr>
            <p:cNvPr id="49" name="椭圆 48">
              <a:extLst>
                <a:ext uri="{FF2B5EF4-FFF2-40B4-BE49-F238E27FC236}">
                  <a16:creationId xmlns="" xmlns:a16="http://schemas.microsoft.com/office/drawing/2014/main" id="{85D4CE37-DF5A-2C4C-A8C0-AEF3AFA5BE01}"/>
                </a:ext>
              </a:extLst>
            </p:cNvPr>
            <p:cNvSpPr/>
            <p:nvPr/>
          </p:nvSpPr>
          <p:spPr bwMode="auto">
            <a:xfrm>
              <a:off x="1279147" y="4748684"/>
              <a:ext cx="848947" cy="827137"/>
            </a:xfrm>
            <a:prstGeom prst="ellipse">
              <a:avLst/>
            </a:prstGeom>
            <a:solidFill>
              <a:srgbClr val="CDFFFF"/>
            </a:solidFill>
            <a:ln w="3175">
              <a:solidFill>
                <a:schemeClr val="tx1"/>
              </a:solidFill>
              <a:round/>
              <a:headEnd/>
              <a:tailEnd/>
            </a:ln>
          </p:spPr>
          <p:txBody>
            <a:bodyPr lIns="0" tIns="0" rIns="0" bIns="0" rtlCol="0" anchor="ctr"/>
            <a:lstStyle/>
            <a:p>
              <a:pPr algn="ctr" fontAlgn="base">
                <a:spcBef>
                  <a:spcPct val="0"/>
                </a:spcBef>
                <a:spcAft>
                  <a:spcPct val="0"/>
                </a:spcAft>
              </a:pPr>
              <a:r>
                <a:rPr kumimoji="1" lang="zh-CN" altLang="en-US" sz="1199" dirty="0">
                  <a:solidFill>
                    <a:prstClr val="black"/>
                  </a:solidFill>
                  <a:latin typeface="微软雅黑" pitchFamily="34" charset="-122"/>
                </a:rPr>
                <a:t>维度</a:t>
              </a:r>
              <a:r>
                <a:rPr kumimoji="1" lang="en-US" altLang="zh-CN" sz="1199" dirty="0">
                  <a:solidFill>
                    <a:prstClr val="black"/>
                  </a:solidFill>
                  <a:latin typeface="微软雅黑" pitchFamily="34" charset="-122"/>
                </a:rPr>
                <a:t>-</a:t>
              </a:r>
              <a:r>
                <a:rPr kumimoji="1" lang="zh-CN" altLang="en-US" sz="1199" dirty="0">
                  <a:solidFill>
                    <a:prstClr val="black"/>
                  </a:solidFill>
                  <a:latin typeface="微软雅黑" pitchFamily="34" charset="-122"/>
                </a:rPr>
                <a:t>地区</a:t>
              </a:r>
            </a:p>
          </p:txBody>
        </p:sp>
        <p:sp>
          <p:nvSpPr>
            <p:cNvPr id="50" name="椭圆 49">
              <a:extLst>
                <a:ext uri="{FF2B5EF4-FFF2-40B4-BE49-F238E27FC236}">
                  <a16:creationId xmlns="" xmlns:a16="http://schemas.microsoft.com/office/drawing/2014/main" id="{C5C63916-28B4-4F47-84FF-C39C2E75E9BE}"/>
                </a:ext>
              </a:extLst>
            </p:cNvPr>
            <p:cNvSpPr/>
            <p:nvPr/>
          </p:nvSpPr>
          <p:spPr bwMode="auto">
            <a:xfrm>
              <a:off x="5065838" y="2075017"/>
              <a:ext cx="848947" cy="827137"/>
            </a:xfrm>
            <a:prstGeom prst="ellipse">
              <a:avLst/>
            </a:prstGeom>
            <a:solidFill>
              <a:srgbClr val="CDFFFF"/>
            </a:solidFill>
            <a:ln w="3175">
              <a:solidFill>
                <a:schemeClr val="tx1"/>
              </a:solidFill>
              <a:round/>
              <a:headEnd/>
              <a:tailEnd/>
            </a:ln>
          </p:spPr>
          <p:txBody>
            <a:bodyPr lIns="0" tIns="0" rIns="0" bIns="0" rtlCol="0" anchor="ctr"/>
            <a:lstStyle/>
            <a:p>
              <a:pPr algn="ctr" fontAlgn="base">
                <a:spcBef>
                  <a:spcPct val="0"/>
                </a:spcBef>
                <a:spcAft>
                  <a:spcPct val="0"/>
                </a:spcAft>
              </a:pPr>
              <a:r>
                <a:rPr kumimoji="1" lang="zh-CN" altLang="en-US" sz="1199" dirty="0">
                  <a:solidFill>
                    <a:prstClr val="black"/>
                  </a:solidFill>
                  <a:latin typeface="微软雅黑" pitchFamily="34" charset="-122"/>
                </a:rPr>
                <a:t>维度</a:t>
              </a:r>
              <a:r>
                <a:rPr kumimoji="1" lang="en-US" altLang="zh-CN" sz="1199" dirty="0">
                  <a:solidFill>
                    <a:prstClr val="black"/>
                  </a:solidFill>
                  <a:latin typeface="微软雅黑" pitchFamily="34" charset="-122"/>
                </a:rPr>
                <a:t>-</a:t>
              </a:r>
              <a:r>
                <a:rPr kumimoji="1" lang="zh-CN" altLang="en-US" sz="1199" dirty="0">
                  <a:solidFill>
                    <a:prstClr val="black"/>
                  </a:solidFill>
                  <a:latin typeface="微软雅黑" pitchFamily="34" charset="-122"/>
                </a:rPr>
                <a:t>帐套</a:t>
              </a:r>
            </a:p>
          </p:txBody>
        </p:sp>
        <p:sp>
          <p:nvSpPr>
            <p:cNvPr id="51" name="椭圆 50">
              <a:extLst>
                <a:ext uri="{FF2B5EF4-FFF2-40B4-BE49-F238E27FC236}">
                  <a16:creationId xmlns="" xmlns:a16="http://schemas.microsoft.com/office/drawing/2014/main" id="{D75B9DC2-E6C2-2E43-BD17-FC648FC901F1}"/>
                </a:ext>
              </a:extLst>
            </p:cNvPr>
            <p:cNvSpPr/>
            <p:nvPr/>
          </p:nvSpPr>
          <p:spPr bwMode="auto">
            <a:xfrm>
              <a:off x="687500" y="2991289"/>
              <a:ext cx="848947" cy="827137"/>
            </a:xfrm>
            <a:prstGeom prst="ellipse">
              <a:avLst/>
            </a:prstGeom>
            <a:solidFill>
              <a:srgbClr val="CDFFFF"/>
            </a:solidFill>
            <a:ln w="3175">
              <a:solidFill>
                <a:schemeClr val="tx1"/>
              </a:solidFill>
              <a:round/>
              <a:headEnd/>
              <a:tailEnd/>
            </a:ln>
          </p:spPr>
          <p:txBody>
            <a:bodyPr lIns="0" tIns="0" rIns="0" bIns="0" rtlCol="0" anchor="ctr"/>
            <a:lstStyle/>
            <a:p>
              <a:pPr algn="ctr" fontAlgn="base">
                <a:spcBef>
                  <a:spcPct val="0"/>
                </a:spcBef>
                <a:spcAft>
                  <a:spcPct val="0"/>
                </a:spcAft>
              </a:pPr>
              <a:r>
                <a:rPr kumimoji="1" lang="zh-CN" altLang="en-US" sz="1199" dirty="0">
                  <a:solidFill>
                    <a:prstClr val="black"/>
                  </a:solidFill>
                  <a:latin typeface="微软雅黑" pitchFamily="34" charset="-122"/>
                </a:rPr>
                <a:t>维度</a:t>
              </a:r>
              <a:r>
                <a:rPr kumimoji="1" lang="en-US" altLang="zh-CN" sz="1199" dirty="0">
                  <a:solidFill>
                    <a:prstClr val="black"/>
                  </a:solidFill>
                  <a:latin typeface="微软雅黑" pitchFamily="34" charset="-122"/>
                </a:rPr>
                <a:t>-</a:t>
              </a:r>
              <a:r>
                <a:rPr kumimoji="1" lang="zh-CN" altLang="en-US" sz="1199" dirty="0">
                  <a:solidFill>
                    <a:prstClr val="black"/>
                  </a:solidFill>
                  <a:latin typeface="微软雅黑" pitchFamily="34" charset="-122"/>
                </a:rPr>
                <a:t>关联方</a:t>
              </a:r>
            </a:p>
          </p:txBody>
        </p:sp>
        <p:sp>
          <p:nvSpPr>
            <p:cNvPr id="52" name="椭圆 51">
              <a:extLst>
                <a:ext uri="{FF2B5EF4-FFF2-40B4-BE49-F238E27FC236}">
                  <a16:creationId xmlns="" xmlns:a16="http://schemas.microsoft.com/office/drawing/2014/main" id="{2B404D14-BA9E-B549-98FC-1A596DC6699B}"/>
                </a:ext>
              </a:extLst>
            </p:cNvPr>
            <p:cNvSpPr/>
            <p:nvPr/>
          </p:nvSpPr>
          <p:spPr bwMode="auto">
            <a:xfrm>
              <a:off x="1614650" y="1392613"/>
              <a:ext cx="848947" cy="827137"/>
            </a:xfrm>
            <a:prstGeom prst="ellipse">
              <a:avLst/>
            </a:prstGeom>
            <a:solidFill>
              <a:srgbClr val="CDFFFF"/>
            </a:solidFill>
            <a:ln w="3175">
              <a:solidFill>
                <a:schemeClr val="tx1"/>
              </a:solidFill>
              <a:round/>
              <a:headEnd/>
              <a:tailEnd/>
            </a:ln>
          </p:spPr>
          <p:txBody>
            <a:bodyPr lIns="0" tIns="0" rIns="0" bIns="0" rtlCol="0" anchor="ctr"/>
            <a:lstStyle/>
            <a:p>
              <a:pPr algn="ctr" fontAlgn="base">
                <a:spcBef>
                  <a:spcPct val="0"/>
                </a:spcBef>
                <a:spcAft>
                  <a:spcPct val="0"/>
                </a:spcAft>
              </a:pPr>
              <a:r>
                <a:rPr kumimoji="1" lang="zh-CN" altLang="en-US" sz="1199" dirty="0">
                  <a:solidFill>
                    <a:prstClr val="black"/>
                  </a:solidFill>
                  <a:latin typeface="微软雅黑" pitchFamily="34" charset="-122"/>
                </a:rPr>
                <a:t>维度</a:t>
              </a:r>
              <a:r>
                <a:rPr kumimoji="1" lang="en-US" altLang="zh-CN" sz="1199" dirty="0">
                  <a:solidFill>
                    <a:prstClr val="black"/>
                  </a:solidFill>
                  <a:latin typeface="微软雅黑" pitchFamily="34" charset="-122"/>
                </a:rPr>
                <a:t>-</a:t>
              </a:r>
              <a:r>
                <a:rPr kumimoji="1" lang="zh-CN" altLang="en-US" sz="1199" dirty="0">
                  <a:solidFill>
                    <a:prstClr val="black"/>
                  </a:solidFill>
                  <a:latin typeface="微软雅黑" pitchFamily="34" charset="-122"/>
                </a:rPr>
                <a:t>备用</a:t>
              </a:r>
            </a:p>
          </p:txBody>
        </p:sp>
        <p:sp>
          <p:nvSpPr>
            <p:cNvPr id="53" name="椭圆 52">
              <a:extLst>
                <a:ext uri="{FF2B5EF4-FFF2-40B4-BE49-F238E27FC236}">
                  <a16:creationId xmlns="" xmlns:a16="http://schemas.microsoft.com/office/drawing/2014/main" id="{48DF64E9-4987-604E-B5C1-827FFB130D5B}"/>
                </a:ext>
              </a:extLst>
            </p:cNvPr>
            <p:cNvSpPr/>
            <p:nvPr/>
          </p:nvSpPr>
          <p:spPr bwMode="auto">
            <a:xfrm>
              <a:off x="2592840" y="1117931"/>
              <a:ext cx="848947" cy="827137"/>
            </a:xfrm>
            <a:prstGeom prst="ellipse">
              <a:avLst/>
            </a:prstGeom>
            <a:solidFill>
              <a:srgbClr val="CDFFFF"/>
            </a:solidFill>
            <a:ln w="3175">
              <a:solidFill>
                <a:schemeClr val="tx1"/>
              </a:solidFill>
              <a:round/>
              <a:headEnd/>
              <a:tailEnd/>
            </a:ln>
          </p:spPr>
          <p:txBody>
            <a:bodyPr lIns="0" tIns="0" rIns="0" bIns="0" rtlCol="0" anchor="ctr"/>
            <a:lstStyle/>
            <a:p>
              <a:pPr algn="ctr" fontAlgn="base">
                <a:spcBef>
                  <a:spcPct val="0"/>
                </a:spcBef>
                <a:spcAft>
                  <a:spcPct val="0"/>
                </a:spcAft>
              </a:pPr>
              <a:r>
                <a:rPr kumimoji="1" lang="zh-CN" altLang="en-US" sz="1199" dirty="0">
                  <a:solidFill>
                    <a:prstClr val="black"/>
                  </a:solidFill>
                  <a:latin typeface="微软雅黑" pitchFamily="34" charset="-122"/>
                </a:rPr>
                <a:t>维度</a:t>
              </a:r>
              <a:r>
                <a:rPr kumimoji="1" lang="en-US" altLang="zh-CN" sz="1199" dirty="0">
                  <a:solidFill>
                    <a:prstClr val="black"/>
                  </a:solidFill>
                  <a:latin typeface="微软雅黑" pitchFamily="34" charset="-122"/>
                </a:rPr>
                <a:t>-</a:t>
              </a:r>
              <a:r>
                <a:rPr kumimoji="1" lang="zh-CN" altLang="en-US" sz="1199" dirty="0">
                  <a:solidFill>
                    <a:prstClr val="black"/>
                  </a:solidFill>
                  <a:latin typeface="微软雅黑" pitchFamily="34" charset="-122"/>
                </a:rPr>
                <a:t>月份</a:t>
              </a:r>
            </a:p>
          </p:txBody>
        </p:sp>
        <p:sp>
          <p:nvSpPr>
            <p:cNvPr id="54" name="椭圆 53">
              <a:extLst>
                <a:ext uri="{FF2B5EF4-FFF2-40B4-BE49-F238E27FC236}">
                  <a16:creationId xmlns="" xmlns:a16="http://schemas.microsoft.com/office/drawing/2014/main" id="{BF11E0C5-B10E-2645-9F16-236A2857C1E0}"/>
                </a:ext>
              </a:extLst>
            </p:cNvPr>
            <p:cNvSpPr/>
            <p:nvPr/>
          </p:nvSpPr>
          <p:spPr bwMode="auto">
            <a:xfrm>
              <a:off x="3524698" y="1068745"/>
              <a:ext cx="848947" cy="827137"/>
            </a:xfrm>
            <a:prstGeom prst="ellipse">
              <a:avLst/>
            </a:prstGeom>
            <a:solidFill>
              <a:srgbClr val="CDFFFF"/>
            </a:solidFill>
            <a:ln w="3175">
              <a:solidFill>
                <a:schemeClr val="tx1"/>
              </a:solidFill>
              <a:round/>
              <a:headEnd/>
              <a:tailEnd/>
            </a:ln>
          </p:spPr>
          <p:txBody>
            <a:bodyPr lIns="0" tIns="0" rIns="0" bIns="0" rtlCol="0" anchor="ctr"/>
            <a:lstStyle/>
            <a:p>
              <a:pPr algn="ctr" fontAlgn="base">
                <a:spcBef>
                  <a:spcPct val="0"/>
                </a:spcBef>
                <a:spcAft>
                  <a:spcPct val="0"/>
                </a:spcAft>
              </a:pPr>
              <a:r>
                <a:rPr kumimoji="1" lang="zh-CN" altLang="en-US" sz="1199" dirty="0">
                  <a:solidFill>
                    <a:prstClr val="black"/>
                  </a:solidFill>
                  <a:latin typeface="微软雅黑" pitchFamily="34" charset="-122"/>
                </a:rPr>
                <a:t>维度</a:t>
              </a:r>
              <a:r>
                <a:rPr kumimoji="1" lang="en-US" altLang="zh-CN" sz="1199" dirty="0">
                  <a:solidFill>
                    <a:prstClr val="black"/>
                  </a:solidFill>
                  <a:latin typeface="微软雅黑" pitchFamily="34" charset="-122"/>
                </a:rPr>
                <a:t>-</a:t>
              </a:r>
              <a:r>
                <a:rPr kumimoji="1" lang="zh-CN" altLang="en-US" sz="1199" dirty="0">
                  <a:solidFill>
                    <a:prstClr val="black"/>
                  </a:solidFill>
                  <a:latin typeface="微软雅黑" pitchFamily="34" charset="-122"/>
                </a:rPr>
                <a:t>人民币</a:t>
              </a:r>
            </a:p>
          </p:txBody>
        </p:sp>
        <p:sp>
          <p:nvSpPr>
            <p:cNvPr id="55" name="椭圆 54">
              <a:extLst>
                <a:ext uri="{FF2B5EF4-FFF2-40B4-BE49-F238E27FC236}">
                  <a16:creationId xmlns="" xmlns:a16="http://schemas.microsoft.com/office/drawing/2014/main" id="{5F0EC63A-F1B0-5D48-8A49-C880D0F9C950}"/>
                </a:ext>
              </a:extLst>
            </p:cNvPr>
            <p:cNvSpPr/>
            <p:nvPr/>
          </p:nvSpPr>
          <p:spPr bwMode="auto">
            <a:xfrm>
              <a:off x="4456556" y="1376003"/>
              <a:ext cx="848947" cy="827137"/>
            </a:xfrm>
            <a:prstGeom prst="ellipse">
              <a:avLst/>
            </a:prstGeom>
            <a:solidFill>
              <a:srgbClr val="CDFFFF"/>
            </a:solidFill>
            <a:ln w="3175">
              <a:solidFill>
                <a:schemeClr val="tx1"/>
              </a:solidFill>
              <a:round/>
              <a:headEnd/>
              <a:tailEnd/>
            </a:ln>
          </p:spPr>
          <p:txBody>
            <a:bodyPr lIns="0" tIns="0" rIns="0" bIns="0" rtlCol="0" anchor="ctr"/>
            <a:lstStyle/>
            <a:p>
              <a:pPr algn="ctr" fontAlgn="base">
                <a:spcBef>
                  <a:spcPct val="0"/>
                </a:spcBef>
                <a:spcAft>
                  <a:spcPct val="0"/>
                </a:spcAft>
              </a:pPr>
              <a:r>
                <a:rPr kumimoji="1" lang="zh-CN" altLang="en-US" sz="1199" dirty="0">
                  <a:solidFill>
                    <a:prstClr val="black"/>
                  </a:solidFill>
                  <a:latin typeface="微软雅黑" pitchFamily="34" charset="-122"/>
                </a:rPr>
                <a:t>维度</a:t>
              </a:r>
              <a:r>
                <a:rPr kumimoji="1" lang="en-US" altLang="zh-CN" sz="1199" dirty="0">
                  <a:solidFill>
                    <a:prstClr val="black"/>
                  </a:solidFill>
                  <a:latin typeface="微软雅黑" pitchFamily="34" charset="-122"/>
                </a:rPr>
                <a:t>-</a:t>
              </a:r>
              <a:r>
                <a:rPr kumimoji="1" lang="zh-CN" altLang="en-US" sz="1199" dirty="0">
                  <a:solidFill>
                    <a:prstClr val="black"/>
                  </a:solidFill>
                  <a:latin typeface="微软雅黑" pitchFamily="34" charset="-122"/>
                </a:rPr>
                <a:t>原币</a:t>
              </a:r>
            </a:p>
          </p:txBody>
        </p:sp>
        <p:cxnSp>
          <p:nvCxnSpPr>
            <p:cNvPr id="56" name="直线连接符 137">
              <a:extLst>
                <a:ext uri="{FF2B5EF4-FFF2-40B4-BE49-F238E27FC236}">
                  <a16:creationId xmlns="" xmlns:a16="http://schemas.microsoft.com/office/drawing/2014/main" id="{221F6167-CD64-1448-8F15-56DB1D6D5E3C}"/>
                </a:ext>
              </a:extLst>
            </p:cNvPr>
            <p:cNvCxnSpPr>
              <a:cxnSpLocks/>
              <a:stCxn id="53" idx="4"/>
            </p:cNvCxnSpPr>
            <p:nvPr/>
          </p:nvCxnSpPr>
          <p:spPr>
            <a:xfrm>
              <a:off x="3017314" y="1945068"/>
              <a:ext cx="406777" cy="1631148"/>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线连接符 138">
              <a:extLst>
                <a:ext uri="{FF2B5EF4-FFF2-40B4-BE49-F238E27FC236}">
                  <a16:creationId xmlns="" xmlns:a16="http://schemas.microsoft.com/office/drawing/2014/main" id="{ACD35593-CFB6-E24D-94F0-E3AE35A54791}"/>
                </a:ext>
              </a:extLst>
            </p:cNvPr>
            <p:cNvCxnSpPr>
              <a:cxnSpLocks/>
              <a:stCxn id="54" idx="4"/>
            </p:cNvCxnSpPr>
            <p:nvPr/>
          </p:nvCxnSpPr>
          <p:spPr>
            <a:xfrm flipH="1">
              <a:off x="3436870" y="1895882"/>
              <a:ext cx="512302" cy="168033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线连接符 139">
              <a:extLst>
                <a:ext uri="{FF2B5EF4-FFF2-40B4-BE49-F238E27FC236}">
                  <a16:creationId xmlns="" xmlns:a16="http://schemas.microsoft.com/office/drawing/2014/main" id="{13096470-8067-0D4E-B944-84AEB87311FF}"/>
                </a:ext>
              </a:extLst>
            </p:cNvPr>
            <p:cNvCxnSpPr>
              <a:cxnSpLocks/>
              <a:stCxn id="55" idx="3"/>
            </p:cNvCxnSpPr>
            <p:nvPr/>
          </p:nvCxnSpPr>
          <p:spPr>
            <a:xfrm flipH="1">
              <a:off x="3416192" y="2082009"/>
              <a:ext cx="1164689" cy="153534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线连接符 140">
              <a:extLst>
                <a:ext uri="{FF2B5EF4-FFF2-40B4-BE49-F238E27FC236}">
                  <a16:creationId xmlns="" xmlns:a16="http://schemas.microsoft.com/office/drawing/2014/main" id="{B8F5E37A-90B5-DC47-9F73-9F304956F667}"/>
                </a:ext>
              </a:extLst>
            </p:cNvPr>
            <p:cNvCxnSpPr>
              <a:cxnSpLocks/>
              <a:stCxn id="50" idx="3"/>
            </p:cNvCxnSpPr>
            <p:nvPr/>
          </p:nvCxnSpPr>
          <p:spPr>
            <a:xfrm flipH="1">
              <a:off x="3436870" y="2781023"/>
              <a:ext cx="1753293" cy="80171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线连接符 141">
              <a:extLst>
                <a:ext uri="{FF2B5EF4-FFF2-40B4-BE49-F238E27FC236}">
                  <a16:creationId xmlns="" xmlns:a16="http://schemas.microsoft.com/office/drawing/2014/main" id="{215157B6-D96E-E041-B1DA-0E85A2E3B7C9}"/>
                </a:ext>
              </a:extLst>
            </p:cNvPr>
            <p:cNvCxnSpPr>
              <a:cxnSpLocks/>
              <a:stCxn id="41" idx="2"/>
            </p:cNvCxnSpPr>
            <p:nvPr/>
          </p:nvCxnSpPr>
          <p:spPr>
            <a:xfrm flipH="1">
              <a:off x="3445975" y="3353634"/>
              <a:ext cx="1899117" cy="27542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线连接符 142">
              <a:extLst>
                <a:ext uri="{FF2B5EF4-FFF2-40B4-BE49-F238E27FC236}">
                  <a16:creationId xmlns="" xmlns:a16="http://schemas.microsoft.com/office/drawing/2014/main" id="{9C12CAF0-3110-3844-8741-93E8A4E1DB71}"/>
                </a:ext>
              </a:extLst>
            </p:cNvPr>
            <p:cNvCxnSpPr>
              <a:cxnSpLocks/>
              <a:stCxn id="43" idx="2"/>
            </p:cNvCxnSpPr>
            <p:nvPr/>
          </p:nvCxnSpPr>
          <p:spPr>
            <a:xfrm flipH="1" flipV="1">
              <a:off x="3436870" y="3582739"/>
              <a:ext cx="1786127" cy="78557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线连接符 143">
              <a:extLst>
                <a:ext uri="{FF2B5EF4-FFF2-40B4-BE49-F238E27FC236}">
                  <a16:creationId xmlns="" xmlns:a16="http://schemas.microsoft.com/office/drawing/2014/main" id="{BEC713CB-1861-FB45-8D4C-19A422967125}"/>
                </a:ext>
              </a:extLst>
            </p:cNvPr>
            <p:cNvCxnSpPr>
              <a:cxnSpLocks/>
              <a:stCxn id="47" idx="1"/>
            </p:cNvCxnSpPr>
            <p:nvPr/>
          </p:nvCxnSpPr>
          <p:spPr>
            <a:xfrm flipH="1" flipV="1">
              <a:off x="3479718" y="3628386"/>
              <a:ext cx="1453185" cy="1275728"/>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线连接符 144">
              <a:extLst>
                <a:ext uri="{FF2B5EF4-FFF2-40B4-BE49-F238E27FC236}">
                  <a16:creationId xmlns="" xmlns:a16="http://schemas.microsoft.com/office/drawing/2014/main" id="{E67292B3-FC23-3243-A514-EB42E3EC6199}"/>
                </a:ext>
              </a:extLst>
            </p:cNvPr>
            <p:cNvCxnSpPr>
              <a:cxnSpLocks/>
              <a:stCxn id="48" idx="1"/>
            </p:cNvCxnSpPr>
            <p:nvPr/>
          </p:nvCxnSpPr>
          <p:spPr>
            <a:xfrm flipH="1" flipV="1">
              <a:off x="3479718" y="3623876"/>
              <a:ext cx="701369" cy="188282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线连接符 145">
              <a:extLst>
                <a:ext uri="{FF2B5EF4-FFF2-40B4-BE49-F238E27FC236}">
                  <a16:creationId xmlns="" xmlns:a16="http://schemas.microsoft.com/office/drawing/2014/main" id="{46F96580-4264-0B48-BF9B-712F28B9AFD8}"/>
                </a:ext>
              </a:extLst>
            </p:cNvPr>
            <p:cNvCxnSpPr>
              <a:cxnSpLocks/>
              <a:stCxn id="46" idx="0"/>
            </p:cNvCxnSpPr>
            <p:nvPr/>
          </p:nvCxnSpPr>
          <p:spPr>
            <a:xfrm flipH="1" flipV="1">
              <a:off x="3456777" y="3623876"/>
              <a:ext cx="15640" cy="193802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线连接符 146">
              <a:extLst>
                <a:ext uri="{FF2B5EF4-FFF2-40B4-BE49-F238E27FC236}">
                  <a16:creationId xmlns="" xmlns:a16="http://schemas.microsoft.com/office/drawing/2014/main" id="{6CA3E730-38C7-8249-B877-258CE8EDA2A5}"/>
                </a:ext>
              </a:extLst>
            </p:cNvPr>
            <p:cNvCxnSpPr>
              <a:cxnSpLocks/>
              <a:stCxn id="45" idx="0"/>
            </p:cNvCxnSpPr>
            <p:nvPr/>
          </p:nvCxnSpPr>
          <p:spPr>
            <a:xfrm flipV="1">
              <a:off x="2463598" y="3617353"/>
              <a:ext cx="993179" cy="1768218"/>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线连接符 147">
              <a:extLst>
                <a:ext uri="{FF2B5EF4-FFF2-40B4-BE49-F238E27FC236}">
                  <a16:creationId xmlns="" xmlns:a16="http://schemas.microsoft.com/office/drawing/2014/main" id="{0C387B89-4C56-164E-A91F-86B82CAD2C9C}"/>
                </a:ext>
              </a:extLst>
            </p:cNvPr>
            <p:cNvCxnSpPr>
              <a:cxnSpLocks/>
              <a:stCxn id="49" idx="7"/>
            </p:cNvCxnSpPr>
            <p:nvPr/>
          </p:nvCxnSpPr>
          <p:spPr>
            <a:xfrm flipV="1">
              <a:off x="2003769" y="3613563"/>
              <a:ext cx="1433101" cy="125625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线连接符 148">
              <a:extLst>
                <a:ext uri="{FF2B5EF4-FFF2-40B4-BE49-F238E27FC236}">
                  <a16:creationId xmlns="" xmlns:a16="http://schemas.microsoft.com/office/drawing/2014/main" id="{961B090C-58B9-0A4A-B281-33AA9745ABC3}"/>
                </a:ext>
              </a:extLst>
            </p:cNvPr>
            <p:cNvCxnSpPr>
              <a:cxnSpLocks/>
              <a:stCxn id="44" idx="7"/>
            </p:cNvCxnSpPr>
            <p:nvPr/>
          </p:nvCxnSpPr>
          <p:spPr>
            <a:xfrm flipV="1">
              <a:off x="1467173" y="3617353"/>
              <a:ext cx="1969697" cy="40506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线连接符 149">
              <a:extLst>
                <a:ext uri="{FF2B5EF4-FFF2-40B4-BE49-F238E27FC236}">
                  <a16:creationId xmlns="" xmlns:a16="http://schemas.microsoft.com/office/drawing/2014/main" id="{89E0A399-11CF-9549-A19C-176C60E08965}"/>
                </a:ext>
              </a:extLst>
            </p:cNvPr>
            <p:cNvCxnSpPr>
              <a:cxnSpLocks/>
              <a:stCxn id="51" idx="6"/>
            </p:cNvCxnSpPr>
            <p:nvPr/>
          </p:nvCxnSpPr>
          <p:spPr>
            <a:xfrm>
              <a:off x="1536447" y="3404858"/>
              <a:ext cx="1920330" cy="20865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线连接符 150">
              <a:extLst>
                <a:ext uri="{FF2B5EF4-FFF2-40B4-BE49-F238E27FC236}">
                  <a16:creationId xmlns="" xmlns:a16="http://schemas.microsoft.com/office/drawing/2014/main" id="{E183584E-9A42-364C-9E4F-0C419265762C}"/>
                </a:ext>
              </a:extLst>
            </p:cNvPr>
            <p:cNvCxnSpPr>
              <a:cxnSpLocks/>
              <a:stCxn id="42" idx="5"/>
            </p:cNvCxnSpPr>
            <p:nvPr/>
          </p:nvCxnSpPr>
          <p:spPr>
            <a:xfrm>
              <a:off x="1657043" y="2818934"/>
              <a:ext cx="1779827" cy="76380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线连接符 151">
              <a:extLst>
                <a:ext uri="{FF2B5EF4-FFF2-40B4-BE49-F238E27FC236}">
                  <a16:creationId xmlns="" xmlns:a16="http://schemas.microsoft.com/office/drawing/2014/main" id="{A1E9F2DC-DB02-6E46-9BD4-6493421FC90C}"/>
                </a:ext>
              </a:extLst>
            </p:cNvPr>
            <p:cNvCxnSpPr>
              <a:cxnSpLocks/>
              <a:stCxn id="52" idx="5"/>
            </p:cNvCxnSpPr>
            <p:nvPr/>
          </p:nvCxnSpPr>
          <p:spPr>
            <a:xfrm>
              <a:off x="2339272" y="2098619"/>
              <a:ext cx="1084819" cy="148827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六边形 70">
              <a:extLst>
                <a:ext uri="{FF2B5EF4-FFF2-40B4-BE49-F238E27FC236}">
                  <a16:creationId xmlns="" xmlns:a16="http://schemas.microsoft.com/office/drawing/2014/main" id="{F5792E4D-02E9-F44E-A84D-144B69D9ED9B}"/>
                </a:ext>
              </a:extLst>
            </p:cNvPr>
            <p:cNvSpPr/>
            <p:nvPr/>
          </p:nvSpPr>
          <p:spPr bwMode="auto">
            <a:xfrm>
              <a:off x="2888071" y="3329582"/>
              <a:ext cx="1212533" cy="527437"/>
            </a:xfrm>
            <a:prstGeom prst="hexagon">
              <a:avLst>
                <a:gd name="adj" fmla="val 0"/>
                <a:gd name="vf" fmla="val 115470"/>
              </a:avLst>
            </a:prstGeom>
            <a:solidFill>
              <a:srgbClr val="FFFFCC"/>
            </a:solidFill>
            <a:ln w="3175">
              <a:solidFill>
                <a:schemeClr val="tx1"/>
              </a:solidFill>
              <a:round/>
              <a:headEnd/>
              <a:tailEnd/>
            </a:ln>
            <a:effectLst/>
          </p:spPr>
          <p:txBody>
            <a:bodyPr lIns="0" tIns="0" rIns="0" bIns="0" rtlCol="0" anchor="ctr"/>
            <a:lstStyle/>
            <a:p>
              <a:pPr algn="ctr" fontAlgn="base">
                <a:spcBef>
                  <a:spcPct val="0"/>
                </a:spcBef>
                <a:spcAft>
                  <a:spcPct val="0"/>
                </a:spcAft>
              </a:pPr>
              <a:r>
                <a:rPr kumimoji="1" lang="zh-CN" altLang="en-US" sz="1399" dirty="0">
                  <a:solidFill>
                    <a:prstClr val="black"/>
                  </a:solidFill>
                  <a:latin typeface="微软雅黑" pitchFamily="34" charset="-122"/>
                </a:rPr>
                <a:t>日记账明细</a:t>
              </a:r>
            </a:p>
          </p:txBody>
        </p:sp>
      </p:grpSp>
    </p:spTree>
    <p:extLst>
      <p:ext uri="{BB962C8B-B14F-4D97-AF65-F5344CB8AC3E}">
        <p14:creationId xmlns:p14="http://schemas.microsoft.com/office/powerpoint/2010/main" val="2286397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cs typeface="+mn-ea"/>
                <a:sym typeface="+mn-lt"/>
              </a:rPr>
              <a:t>某制造数据中台</a:t>
            </a:r>
            <a:r>
              <a:rPr lang="en-US" altLang="zh-CN" dirty="0" smtClean="0">
                <a:cs typeface="+mn-ea"/>
                <a:sym typeface="+mn-lt"/>
              </a:rPr>
              <a:t>-</a:t>
            </a:r>
            <a:r>
              <a:rPr lang="zh-CN" altLang="en-US" dirty="0">
                <a:latin typeface="+mn-lt"/>
                <a:ea typeface="+mn-ea"/>
                <a:cs typeface="+mn-ea"/>
                <a:sym typeface="+mn-lt"/>
              </a:rPr>
              <a:t>数据资产目录划分</a:t>
            </a:r>
          </a:p>
        </p:txBody>
      </p:sp>
      <p:grpSp>
        <p:nvGrpSpPr>
          <p:cNvPr id="3" name="组合 2">
            <a:extLst>
              <a:ext uri="{FF2B5EF4-FFF2-40B4-BE49-F238E27FC236}">
                <a16:creationId xmlns="" xmlns:a16="http://schemas.microsoft.com/office/drawing/2014/main" id="{74EF7E3F-9DF8-1442-82FD-46F5BBB160C9}"/>
              </a:ext>
            </a:extLst>
          </p:cNvPr>
          <p:cNvGrpSpPr/>
          <p:nvPr/>
        </p:nvGrpSpPr>
        <p:grpSpPr>
          <a:xfrm>
            <a:off x="7106127" y="6365347"/>
            <a:ext cx="4231146" cy="356214"/>
            <a:chOff x="6775352" y="6254880"/>
            <a:chExt cx="4233350" cy="356400"/>
          </a:xfrm>
        </p:grpSpPr>
        <p:sp>
          <p:nvSpPr>
            <p:cNvPr id="4" name="圆角矩形 36">
              <a:extLst>
                <a:ext uri="{FF2B5EF4-FFF2-40B4-BE49-F238E27FC236}">
                  <a16:creationId xmlns="" xmlns:a16="http://schemas.microsoft.com/office/drawing/2014/main" id="{ADF3D26A-7910-0A4E-A4BD-AFF0A22FF50E}"/>
                </a:ext>
              </a:extLst>
            </p:cNvPr>
            <p:cNvSpPr>
              <a:spLocks noChangeArrowheads="1"/>
            </p:cNvSpPr>
            <p:nvPr/>
          </p:nvSpPr>
          <p:spPr bwMode="auto">
            <a:xfrm>
              <a:off x="6775352" y="6254880"/>
              <a:ext cx="960107" cy="356400"/>
            </a:xfrm>
            <a:prstGeom prst="rect">
              <a:avLst/>
            </a:prstGeom>
            <a:noFill/>
            <a:ln w="12700" cap="flat" cmpd="sng" algn="ctr">
              <a:solidFill>
                <a:srgbClr val="00B0F0"/>
              </a:solidFill>
              <a:prstDash val="solid"/>
              <a:round/>
              <a:headEnd type="none" w="med" len="med"/>
              <a:tailEnd type="none" w="med" len="med"/>
            </a:ln>
          </p:spPr>
          <p:txBody>
            <a:bodyPr vert="horz" wrap="square" lIns="91392" tIns="45696" rIns="91392" bIns="45696" numCol="1" anchor="ctr" anchorCtr="0" compatLnSpc="1">
              <a:noAutofit/>
            </a:bodyPr>
            <a:lstStyle>
              <a:lvl1pPr>
                <a:lnSpc>
                  <a:spcPct val="90000"/>
                </a:lnSpc>
                <a:spcBef>
                  <a:spcPts val="1000"/>
                </a:spcBef>
                <a:buFont typeface="Arial" panose="020B0604020202090204" pitchFamily="34" charset="0"/>
                <a:buChar char="•"/>
                <a:defRPr sz="2800">
                  <a:solidFill>
                    <a:schemeClr val="tx1"/>
                  </a:solidFill>
                  <a:latin typeface="Impact" panose="020B0806030902050204" pitchFamily="34" charset="0"/>
                  <a:ea typeface="微软雅黑" panose="020B0503020204020204" pitchFamily="34" charset="-122"/>
                  <a:sym typeface="Impact" panose="020B0806030902050204" pitchFamily="34" charset="0"/>
                </a:defRPr>
              </a:lvl1pPr>
              <a:lvl2pPr marL="742950" indent="-285750">
                <a:lnSpc>
                  <a:spcPct val="90000"/>
                </a:lnSpc>
                <a:spcBef>
                  <a:spcPts val="500"/>
                </a:spcBef>
                <a:buFont typeface="Arial" panose="020B0604020202090204" pitchFamily="34" charset="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2pPr>
              <a:lvl3pPr marL="1143000" indent="-228600">
                <a:lnSpc>
                  <a:spcPct val="90000"/>
                </a:lnSpc>
                <a:spcBef>
                  <a:spcPts val="500"/>
                </a:spcBef>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3pPr>
              <a:lvl4pPr marL="1600200" indent="-228600">
                <a:lnSpc>
                  <a:spcPct val="90000"/>
                </a:lnSpc>
                <a:spcBef>
                  <a:spcPts val="500"/>
                </a:spcBef>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4pPr>
              <a:lvl5pPr marL="2057400" indent="-228600">
                <a:lnSpc>
                  <a:spcPct val="90000"/>
                </a:lnSpc>
                <a:spcBef>
                  <a:spcPts val="500"/>
                </a:spcBef>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9pPr>
            </a:lstStyle>
            <a:p>
              <a:pPr algn="ctr" fontAlgn="base">
                <a:spcBef>
                  <a:spcPts val="500"/>
                </a:spcBef>
                <a:spcAft>
                  <a:spcPct val="0"/>
                </a:spcAft>
                <a:buFont typeface="Arial" panose="020B0604020202090204" pitchFamily="34" charset="0"/>
                <a:buNone/>
              </a:pPr>
              <a:r>
                <a:rPr lang="zh-CN" altLang="en-US" sz="1399" dirty="0">
                  <a:solidFill>
                    <a:srgbClr val="00B0F0"/>
                  </a:solidFill>
                  <a:latin typeface="微软雅黑" panose="020B0503020204020204" pitchFamily="34" charset="-122"/>
                  <a:sym typeface="+mn-ea"/>
                </a:rPr>
                <a:t>数据采集</a:t>
              </a:r>
            </a:p>
          </p:txBody>
        </p:sp>
        <p:sp>
          <p:nvSpPr>
            <p:cNvPr id="5" name="圆角矩形 36">
              <a:extLst>
                <a:ext uri="{FF2B5EF4-FFF2-40B4-BE49-F238E27FC236}">
                  <a16:creationId xmlns="" xmlns:a16="http://schemas.microsoft.com/office/drawing/2014/main" id="{1318A449-824E-6E42-B0B5-4A4243BABCC3}"/>
                </a:ext>
              </a:extLst>
            </p:cNvPr>
            <p:cNvSpPr>
              <a:spLocks noChangeArrowheads="1"/>
            </p:cNvSpPr>
            <p:nvPr/>
          </p:nvSpPr>
          <p:spPr bwMode="auto">
            <a:xfrm>
              <a:off x="7737732" y="6254880"/>
              <a:ext cx="961200" cy="356400"/>
            </a:xfrm>
            <a:prstGeom prst="rect">
              <a:avLst/>
            </a:prstGeom>
            <a:noFill/>
            <a:ln w="12700" cap="flat" cmpd="sng" algn="ctr">
              <a:solidFill>
                <a:srgbClr val="00B0F0"/>
              </a:solidFill>
              <a:prstDash val="solid"/>
              <a:round/>
              <a:headEnd type="none" w="med" len="med"/>
              <a:tailEnd type="none" w="med" len="med"/>
            </a:ln>
          </p:spPr>
          <p:txBody>
            <a:bodyPr vert="horz" wrap="square" lIns="91392" tIns="45696" rIns="91392" bIns="45696" numCol="1" anchor="ctr" anchorCtr="0" compatLnSpc="1">
              <a:noAutofit/>
            </a:bodyPr>
            <a:lstStyle/>
            <a:p>
              <a:pPr algn="ctr" fontAlgn="base">
                <a:lnSpc>
                  <a:spcPct val="90000"/>
                </a:lnSpc>
                <a:spcBef>
                  <a:spcPts val="500"/>
                </a:spcBef>
                <a:spcAft>
                  <a:spcPct val="0"/>
                </a:spcAft>
                <a:buFont typeface="Arial" panose="020B0604020202090204" pitchFamily="34" charset="0"/>
                <a:buNone/>
              </a:pPr>
              <a:r>
                <a:rPr lang="en" altLang="zh-CN" sz="1399" dirty="0">
                  <a:solidFill>
                    <a:srgbClr val="00B0F0"/>
                  </a:solidFill>
                  <a:latin typeface="微软雅黑" panose="020B0503020204020204" pitchFamily="34" charset="-122"/>
                  <a:ea typeface="微软雅黑" panose="020B0503020204020204" pitchFamily="34" charset="-122"/>
                  <a:sym typeface="+mn-ea"/>
                </a:rPr>
                <a:t>EDW</a:t>
              </a:r>
              <a:r>
                <a:rPr lang="zh-CN" altLang="en-US" sz="1399" dirty="0">
                  <a:solidFill>
                    <a:srgbClr val="00B0F0"/>
                  </a:solidFill>
                  <a:latin typeface="微软雅黑" panose="020B0503020204020204" pitchFamily="34" charset="-122"/>
                  <a:ea typeface="微软雅黑" panose="020B0503020204020204" pitchFamily="34" charset="-122"/>
                  <a:sym typeface="+mn-ea"/>
                </a:rPr>
                <a:t>建模</a:t>
              </a:r>
            </a:p>
          </p:txBody>
        </p:sp>
        <p:sp>
          <p:nvSpPr>
            <p:cNvPr id="6" name="圆角矩形 36">
              <a:extLst>
                <a:ext uri="{FF2B5EF4-FFF2-40B4-BE49-F238E27FC236}">
                  <a16:creationId xmlns="" xmlns:a16="http://schemas.microsoft.com/office/drawing/2014/main" id="{8DDFFBCB-D497-B74E-84A6-97E64B256184}"/>
                </a:ext>
              </a:extLst>
            </p:cNvPr>
            <p:cNvSpPr>
              <a:spLocks noChangeArrowheads="1"/>
            </p:cNvSpPr>
            <p:nvPr/>
          </p:nvSpPr>
          <p:spPr bwMode="auto">
            <a:xfrm>
              <a:off x="8698932" y="6254880"/>
              <a:ext cx="1348570" cy="356400"/>
            </a:xfrm>
            <a:prstGeom prst="rect">
              <a:avLst/>
            </a:prstGeom>
            <a:solidFill>
              <a:srgbClr val="51C4CC"/>
            </a:solidFill>
            <a:ln w="12700" cap="flat" cmpd="sng" algn="ctr">
              <a:solidFill>
                <a:srgbClr val="00B0F0"/>
              </a:solidFill>
              <a:prstDash val="solid"/>
              <a:round/>
              <a:headEnd type="none" w="med" len="med"/>
              <a:tailEnd type="none" w="med" len="med"/>
            </a:ln>
          </p:spPr>
          <p:txBody>
            <a:bodyPr vert="horz" wrap="square" lIns="91392" tIns="45696" rIns="91392" bIns="45696" numCol="1" anchor="ctr" anchorCtr="0" compatLnSpc="1">
              <a:noAutofit/>
            </a:bodyPr>
            <a:lstStyle/>
            <a:p>
              <a:pPr algn="ctr" fontAlgn="base">
                <a:spcBef>
                  <a:spcPts val="500"/>
                </a:spcBef>
                <a:spcAft>
                  <a:spcPct val="0"/>
                </a:spcAft>
              </a:pPr>
              <a:r>
                <a:rPr lang="zh-CN" altLang="en-US" sz="1399" dirty="0">
                  <a:solidFill>
                    <a:prstClr val="white"/>
                  </a:solidFill>
                  <a:latin typeface="微软雅黑" panose="020B0503020204020204" pitchFamily="34" charset="-122"/>
                  <a:sym typeface="+mn-ea"/>
                </a:rPr>
                <a:t>数据资产目录</a:t>
              </a:r>
            </a:p>
          </p:txBody>
        </p:sp>
        <p:sp>
          <p:nvSpPr>
            <p:cNvPr id="7" name="圆角矩形 36">
              <a:extLst>
                <a:ext uri="{FF2B5EF4-FFF2-40B4-BE49-F238E27FC236}">
                  <a16:creationId xmlns="" xmlns:a16="http://schemas.microsoft.com/office/drawing/2014/main" id="{4239015E-FCF5-024C-85F1-12731A570C79}"/>
                </a:ext>
              </a:extLst>
            </p:cNvPr>
            <p:cNvSpPr>
              <a:spLocks noChangeArrowheads="1"/>
            </p:cNvSpPr>
            <p:nvPr/>
          </p:nvSpPr>
          <p:spPr bwMode="auto">
            <a:xfrm>
              <a:off x="10047502" y="6254880"/>
              <a:ext cx="961200" cy="356400"/>
            </a:xfrm>
            <a:prstGeom prst="rect">
              <a:avLst/>
            </a:prstGeom>
            <a:noFill/>
            <a:ln w="12700" cap="flat" cmpd="sng" algn="ctr">
              <a:solidFill>
                <a:srgbClr val="00B0F0"/>
              </a:solidFill>
              <a:prstDash val="solid"/>
              <a:round/>
              <a:headEnd type="none" w="med" len="med"/>
              <a:tailEnd type="none" w="med" len="med"/>
            </a:ln>
          </p:spPr>
          <p:txBody>
            <a:bodyPr vert="horz" wrap="square" lIns="91392" tIns="45696" rIns="91392" bIns="45696" numCol="1" anchor="ctr" anchorCtr="0" compatLnSpc="1">
              <a:noAutofit/>
            </a:bodyPr>
            <a:lstStyle/>
            <a:p>
              <a:pPr algn="ctr" fontAlgn="base">
                <a:spcBef>
                  <a:spcPts val="500"/>
                </a:spcBef>
                <a:spcAft>
                  <a:spcPct val="0"/>
                </a:spcAft>
              </a:pPr>
              <a:r>
                <a:rPr lang="zh-CN" altLang="en-US" sz="1399" dirty="0">
                  <a:solidFill>
                    <a:srgbClr val="00B0F0"/>
                  </a:solidFill>
                  <a:latin typeface="微软雅黑" panose="020B0503020204020204" pitchFamily="34" charset="-122"/>
                  <a:cs typeface="微软雅黑" panose="020B0503020204020204" pitchFamily="34" charset="-122"/>
                  <a:sym typeface="+mn-ea"/>
                </a:rPr>
                <a:t>数据字典</a:t>
              </a:r>
            </a:p>
          </p:txBody>
        </p:sp>
      </p:grpSp>
      <p:sp>
        <p:nvSpPr>
          <p:cNvPr id="8" name="圆角矩形 7">
            <a:extLst>
              <a:ext uri="{FF2B5EF4-FFF2-40B4-BE49-F238E27FC236}">
                <a16:creationId xmlns="" xmlns:a16="http://schemas.microsoft.com/office/drawing/2014/main" id="{9EC8A5FB-084D-9447-B185-61B876E1BB6F}"/>
              </a:ext>
            </a:extLst>
          </p:cNvPr>
          <p:cNvSpPr/>
          <p:nvPr/>
        </p:nvSpPr>
        <p:spPr bwMode="auto">
          <a:xfrm>
            <a:off x="1218223" y="1320113"/>
            <a:ext cx="10185223" cy="317287"/>
          </a:xfrm>
          <a:prstGeom prst="roundRect">
            <a:avLst>
              <a:gd name="adj" fmla="val 0"/>
            </a:avLst>
          </a:prstGeom>
          <a:solidFill>
            <a:srgbClr val="5B9BD5"/>
          </a:solidFill>
          <a:ln w="12700">
            <a:noFill/>
            <a:round/>
            <a:headEnd/>
            <a:tailEnd/>
          </a:ln>
        </p:spPr>
        <p:txBody>
          <a:bodyPr lIns="0" tIns="0" rIns="0" bIns="0" rtlCol="0" anchor="ctr"/>
          <a:lstStyle/>
          <a:p>
            <a:pPr algn="ctr" fontAlgn="base">
              <a:spcBef>
                <a:spcPct val="0"/>
              </a:spcBef>
              <a:spcAft>
                <a:spcPct val="0"/>
              </a:spcAft>
              <a:defRPr/>
            </a:pPr>
            <a:r>
              <a:rPr kumimoji="1" lang="zh-CN" altLang="en-US" sz="1599" b="1" dirty="0">
                <a:solidFill>
                  <a:prstClr val="white"/>
                </a:solidFill>
                <a:latin typeface="微软雅黑" pitchFamily="34" charset="-122"/>
              </a:rPr>
              <a:t>数据字典示意图</a:t>
            </a:r>
          </a:p>
        </p:txBody>
      </p:sp>
      <p:sp>
        <p:nvSpPr>
          <p:cNvPr id="9" name="矩形 8">
            <a:extLst>
              <a:ext uri="{FF2B5EF4-FFF2-40B4-BE49-F238E27FC236}">
                <a16:creationId xmlns="" xmlns:a16="http://schemas.microsoft.com/office/drawing/2014/main" id="{980E524D-9CFF-CB4D-BD59-4F275F7A1E57}"/>
              </a:ext>
            </a:extLst>
          </p:cNvPr>
          <p:cNvSpPr/>
          <p:nvPr/>
        </p:nvSpPr>
        <p:spPr bwMode="auto">
          <a:xfrm>
            <a:off x="1211611" y="1818072"/>
            <a:ext cx="503738" cy="323122"/>
          </a:xfrm>
          <a:prstGeom prst="rect">
            <a:avLst/>
          </a:prstGeom>
          <a:solidFill>
            <a:srgbClr val="51C4CC"/>
          </a:solidFill>
          <a:ln w="12700">
            <a:noFill/>
            <a:round/>
            <a:headEnd/>
            <a:tailEnd/>
          </a:ln>
        </p:spPr>
        <p:txBody>
          <a:bodyPr lIns="0" tIns="0" rIns="0" bIns="0" rtlCol="0" anchor="ctr"/>
          <a:lstStyle/>
          <a:p>
            <a:pPr algn="ctr" fontAlgn="base">
              <a:spcBef>
                <a:spcPct val="0"/>
              </a:spcBef>
              <a:spcAft>
                <a:spcPct val="0"/>
              </a:spcAft>
              <a:defRPr/>
            </a:pPr>
            <a:r>
              <a:rPr kumimoji="1" lang="zh-CN" altLang="en-US" sz="1599" b="1" dirty="0">
                <a:solidFill>
                  <a:prstClr val="white"/>
                </a:solidFill>
                <a:latin typeface="微软雅黑" pitchFamily="34" charset="-122"/>
              </a:rPr>
              <a:t>研发</a:t>
            </a:r>
          </a:p>
        </p:txBody>
      </p:sp>
      <p:sp>
        <p:nvSpPr>
          <p:cNvPr id="10" name="矩形 9">
            <a:extLst>
              <a:ext uri="{FF2B5EF4-FFF2-40B4-BE49-F238E27FC236}">
                <a16:creationId xmlns="" xmlns:a16="http://schemas.microsoft.com/office/drawing/2014/main" id="{DE867838-DE86-BC47-8D61-719B184E3E5C}"/>
              </a:ext>
            </a:extLst>
          </p:cNvPr>
          <p:cNvSpPr/>
          <p:nvPr/>
        </p:nvSpPr>
        <p:spPr bwMode="auto">
          <a:xfrm>
            <a:off x="1750856" y="1818072"/>
            <a:ext cx="2561667" cy="323122"/>
          </a:xfrm>
          <a:prstGeom prst="rect">
            <a:avLst/>
          </a:prstGeom>
          <a:solidFill>
            <a:srgbClr val="51C4CC"/>
          </a:solidFill>
          <a:ln w="12700">
            <a:noFill/>
            <a:round/>
            <a:headEnd/>
            <a:tailEnd/>
          </a:ln>
        </p:spPr>
        <p:txBody>
          <a:bodyPr lIns="0" tIns="0" rIns="0" bIns="0" rtlCol="0" anchor="ctr"/>
          <a:lstStyle/>
          <a:p>
            <a:pPr algn="ctr" fontAlgn="base">
              <a:spcBef>
                <a:spcPct val="0"/>
              </a:spcBef>
              <a:spcAft>
                <a:spcPct val="0"/>
              </a:spcAft>
              <a:defRPr/>
            </a:pPr>
            <a:r>
              <a:rPr kumimoji="1" lang="zh-CN" altLang="en-US" sz="1599" b="1" dirty="0">
                <a:solidFill>
                  <a:prstClr val="white"/>
                </a:solidFill>
                <a:latin typeface="微软雅黑" pitchFamily="34" charset="-122"/>
              </a:rPr>
              <a:t>生产</a:t>
            </a:r>
          </a:p>
        </p:txBody>
      </p:sp>
      <p:sp>
        <p:nvSpPr>
          <p:cNvPr id="11" name="矩形 10">
            <a:extLst>
              <a:ext uri="{FF2B5EF4-FFF2-40B4-BE49-F238E27FC236}">
                <a16:creationId xmlns="" xmlns:a16="http://schemas.microsoft.com/office/drawing/2014/main" id="{5EA04FF3-4D1B-4F45-A4CA-710685A0F5EF}"/>
              </a:ext>
            </a:extLst>
          </p:cNvPr>
          <p:cNvSpPr/>
          <p:nvPr/>
        </p:nvSpPr>
        <p:spPr bwMode="auto">
          <a:xfrm>
            <a:off x="4355405" y="1818072"/>
            <a:ext cx="2555837" cy="323122"/>
          </a:xfrm>
          <a:prstGeom prst="rect">
            <a:avLst/>
          </a:prstGeom>
          <a:solidFill>
            <a:srgbClr val="51C4CC"/>
          </a:solidFill>
          <a:ln w="12700">
            <a:noFill/>
            <a:round/>
            <a:headEnd/>
            <a:tailEnd/>
          </a:ln>
        </p:spPr>
        <p:txBody>
          <a:bodyPr lIns="0" tIns="0" rIns="0" bIns="0" rtlCol="0" anchor="ctr"/>
          <a:lstStyle/>
          <a:p>
            <a:pPr algn="ctr" fontAlgn="base">
              <a:spcBef>
                <a:spcPct val="0"/>
              </a:spcBef>
              <a:spcAft>
                <a:spcPct val="0"/>
              </a:spcAft>
              <a:defRPr/>
            </a:pPr>
            <a:r>
              <a:rPr kumimoji="1" lang="zh-CN" altLang="en-US" sz="1599" b="1" dirty="0">
                <a:solidFill>
                  <a:prstClr val="white"/>
                </a:solidFill>
                <a:latin typeface="微软雅黑" pitchFamily="34" charset="-122"/>
              </a:rPr>
              <a:t>供应链</a:t>
            </a:r>
          </a:p>
        </p:txBody>
      </p:sp>
      <p:sp>
        <p:nvSpPr>
          <p:cNvPr id="12" name="矩形 11">
            <a:extLst>
              <a:ext uri="{FF2B5EF4-FFF2-40B4-BE49-F238E27FC236}">
                <a16:creationId xmlns="" xmlns:a16="http://schemas.microsoft.com/office/drawing/2014/main" id="{A8CB74D2-E364-A742-B26C-C53723B54BC5}"/>
              </a:ext>
            </a:extLst>
          </p:cNvPr>
          <p:cNvSpPr/>
          <p:nvPr/>
        </p:nvSpPr>
        <p:spPr bwMode="auto">
          <a:xfrm>
            <a:off x="6954124" y="1818072"/>
            <a:ext cx="1194214" cy="323122"/>
          </a:xfrm>
          <a:prstGeom prst="rect">
            <a:avLst/>
          </a:prstGeom>
          <a:solidFill>
            <a:srgbClr val="51C4CC"/>
          </a:solidFill>
          <a:ln w="12700">
            <a:noFill/>
            <a:round/>
            <a:headEnd/>
            <a:tailEnd/>
          </a:ln>
        </p:spPr>
        <p:txBody>
          <a:bodyPr lIns="0" tIns="0" rIns="0" bIns="0" rtlCol="0" anchor="ctr"/>
          <a:lstStyle/>
          <a:p>
            <a:pPr algn="ctr" fontAlgn="base">
              <a:spcBef>
                <a:spcPct val="0"/>
              </a:spcBef>
              <a:spcAft>
                <a:spcPct val="0"/>
              </a:spcAft>
              <a:defRPr/>
            </a:pPr>
            <a:r>
              <a:rPr kumimoji="1" lang="zh-CN" altLang="en-US" sz="1599" b="1" dirty="0">
                <a:solidFill>
                  <a:prstClr val="white"/>
                </a:solidFill>
                <a:latin typeface="微软雅黑" pitchFamily="34" charset="-122"/>
              </a:rPr>
              <a:t>营销</a:t>
            </a:r>
          </a:p>
        </p:txBody>
      </p:sp>
      <p:sp>
        <p:nvSpPr>
          <p:cNvPr id="13" name="矩形 12">
            <a:extLst>
              <a:ext uri="{FF2B5EF4-FFF2-40B4-BE49-F238E27FC236}">
                <a16:creationId xmlns="" xmlns:a16="http://schemas.microsoft.com/office/drawing/2014/main" id="{3D4A77B5-C420-DA4E-A369-F12589B30EDD}"/>
              </a:ext>
            </a:extLst>
          </p:cNvPr>
          <p:cNvSpPr/>
          <p:nvPr/>
        </p:nvSpPr>
        <p:spPr bwMode="auto">
          <a:xfrm>
            <a:off x="8191221" y="1818072"/>
            <a:ext cx="2665606" cy="323122"/>
          </a:xfrm>
          <a:prstGeom prst="rect">
            <a:avLst/>
          </a:prstGeom>
          <a:solidFill>
            <a:srgbClr val="51C4CC"/>
          </a:solidFill>
          <a:ln w="12700">
            <a:noFill/>
            <a:round/>
            <a:headEnd/>
            <a:tailEnd/>
          </a:ln>
        </p:spPr>
        <p:txBody>
          <a:bodyPr lIns="0" tIns="0" rIns="0" bIns="0" rtlCol="0" anchor="ctr"/>
          <a:lstStyle/>
          <a:p>
            <a:pPr algn="ctr" fontAlgn="base">
              <a:spcBef>
                <a:spcPct val="0"/>
              </a:spcBef>
              <a:spcAft>
                <a:spcPct val="0"/>
              </a:spcAft>
              <a:defRPr/>
            </a:pPr>
            <a:r>
              <a:rPr kumimoji="1" lang="zh-CN" altLang="en-US" sz="1599" b="1" dirty="0">
                <a:solidFill>
                  <a:prstClr val="white"/>
                </a:solidFill>
                <a:latin typeface="微软雅黑" pitchFamily="34" charset="-122"/>
              </a:rPr>
              <a:t>财务</a:t>
            </a:r>
          </a:p>
        </p:txBody>
      </p:sp>
      <p:cxnSp>
        <p:nvCxnSpPr>
          <p:cNvPr id="14" name="肘形连接符 13">
            <a:extLst>
              <a:ext uri="{FF2B5EF4-FFF2-40B4-BE49-F238E27FC236}">
                <a16:creationId xmlns="" xmlns:a16="http://schemas.microsoft.com/office/drawing/2014/main" id="{FA1DD5F1-55DD-734D-9C31-98441D1E9275}"/>
              </a:ext>
            </a:extLst>
          </p:cNvPr>
          <p:cNvCxnSpPr>
            <a:cxnSpLocks/>
            <a:stCxn id="8" idx="2"/>
            <a:endCxn id="11" idx="0"/>
          </p:cNvCxnSpPr>
          <p:nvPr/>
        </p:nvCxnSpPr>
        <p:spPr>
          <a:xfrm rot="5400000">
            <a:off x="5881743" y="1388981"/>
            <a:ext cx="180672" cy="677511"/>
          </a:xfrm>
          <a:prstGeom prst="bentConnector3">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肘形连接符 14">
            <a:extLst>
              <a:ext uri="{FF2B5EF4-FFF2-40B4-BE49-F238E27FC236}">
                <a16:creationId xmlns="" xmlns:a16="http://schemas.microsoft.com/office/drawing/2014/main" id="{275F1E57-F790-5549-BBDF-4F7214595601}"/>
              </a:ext>
            </a:extLst>
          </p:cNvPr>
          <p:cNvCxnSpPr>
            <a:cxnSpLocks/>
            <a:stCxn id="8" idx="2"/>
            <a:endCxn id="9" idx="0"/>
          </p:cNvCxnSpPr>
          <p:nvPr/>
        </p:nvCxnSpPr>
        <p:spPr>
          <a:xfrm rot="5400000">
            <a:off x="3796821" y="-695940"/>
            <a:ext cx="180672" cy="4847354"/>
          </a:xfrm>
          <a:prstGeom prst="bentConnector3">
            <a:avLst>
              <a:gd name="adj1" fmla="val 50000"/>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肘形连接符 15">
            <a:extLst>
              <a:ext uri="{FF2B5EF4-FFF2-40B4-BE49-F238E27FC236}">
                <a16:creationId xmlns="" xmlns:a16="http://schemas.microsoft.com/office/drawing/2014/main" id="{E674A465-3392-3148-92C0-11C8873BF192}"/>
              </a:ext>
            </a:extLst>
          </p:cNvPr>
          <p:cNvCxnSpPr>
            <a:cxnSpLocks/>
            <a:stCxn id="8" idx="2"/>
            <a:endCxn id="10" idx="0"/>
          </p:cNvCxnSpPr>
          <p:nvPr/>
        </p:nvCxnSpPr>
        <p:spPr>
          <a:xfrm rot="5400000">
            <a:off x="4580926" y="88165"/>
            <a:ext cx="180672" cy="3279145"/>
          </a:xfrm>
          <a:prstGeom prst="bentConnector3">
            <a:avLst>
              <a:gd name="adj1" fmla="val 50000"/>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肘形连接符 16">
            <a:extLst>
              <a:ext uri="{FF2B5EF4-FFF2-40B4-BE49-F238E27FC236}">
                <a16:creationId xmlns="" xmlns:a16="http://schemas.microsoft.com/office/drawing/2014/main" id="{1F502109-54B9-D04E-BD52-F7605153ADCF}"/>
              </a:ext>
            </a:extLst>
          </p:cNvPr>
          <p:cNvCxnSpPr>
            <a:cxnSpLocks/>
            <a:stCxn id="8" idx="2"/>
            <a:endCxn id="12" idx="0"/>
          </p:cNvCxnSpPr>
          <p:nvPr/>
        </p:nvCxnSpPr>
        <p:spPr>
          <a:xfrm rot="16200000" flipH="1">
            <a:off x="6840696" y="1107538"/>
            <a:ext cx="180672" cy="1240397"/>
          </a:xfrm>
          <a:prstGeom prst="bentConnector3">
            <a:avLst>
              <a:gd name="adj1" fmla="val 50000"/>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肘形连接符 17">
            <a:extLst>
              <a:ext uri="{FF2B5EF4-FFF2-40B4-BE49-F238E27FC236}">
                <a16:creationId xmlns="" xmlns:a16="http://schemas.microsoft.com/office/drawing/2014/main" id="{F0F3D222-CE5B-614E-8DC2-54CFE0397D2E}"/>
              </a:ext>
            </a:extLst>
          </p:cNvPr>
          <p:cNvCxnSpPr>
            <a:cxnSpLocks/>
            <a:stCxn id="8" idx="2"/>
            <a:endCxn id="13" idx="0"/>
          </p:cNvCxnSpPr>
          <p:nvPr/>
        </p:nvCxnSpPr>
        <p:spPr>
          <a:xfrm rot="16200000" flipH="1">
            <a:off x="7827092" y="121142"/>
            <a:ext cx="180672" cy="3213189"/>
          </a:xfrm>
          <a:prstGeom prst="bentConnector3">
            <a:avLst>
              <a:gd name="adj1" fmla="val 50000"/>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 xmlns:a16="http://schemas.microsoft.com/office/drawing/2014/main" id="{C84337A3-E1B3-D445-83CB-99FEA7C1C191}"/>
              </a:ext>
            </a:extLst>
          </p:cNvPr>
          <p:cNvSpPr/>
          <p:nvPr/>
        </p:nvSpPr>
        <p:spPr bwMode="auto">
          <a:xfrm>
            <a:off x="1865977" y="2288627"/>
            <a:ext cx="503738" cy="603493"/>
          </a:xfrm>
          <a:prstGeom prst="rect">
            <a:avLst/>
          </a:prstGeom>
          <a:solidFill>
            <a:srgbClr val="51C4CC"/>
          </a:solidFill>
          <a:ln w="12700">
            <a:noFill/>
            <a:round/>
            <a:headEnd/>
            <a:tailEnd/>
          </a:ln>
        </p:spPr>
        <p:txBody>
          <a:bodyPr lIns="0" tIns="0" rIns="0" bIns="0" rtlCol="0" anchor="ctr"/>
          <a:lstStyle/>
          <a:p>
            <a:pPr algn="ctr" fontAlgn="base">
              <a:spcBef>
                <a:spcPct val="0"/>
              </a:spcBef>
              <a:spcAft>
                <a:spcPct val="0"/>
              </a:spcAft>
              <a:defRPr/>
            </a:pPr>
            <a:r>
              <a:rPr kumimoji="1" lang="zh-CN" altLang="en-US" sz="1399" b="1" dirty="0">
                <a:solidFill>
                  <a:prstClr val="white"/>
                </a:solidFill>
                <a:latin typeface="微软雅黑" pitchFamily="34" charset="-122"/>
              </a:rPr>
              <a:t>配</a:t>
            </a:r>
            <a:endParaRPr kumimoji="1" lang="en-US" altLang="zh-CN" sz="1399" b="1" dirty="0">
              <a:solidFill>
                <a:prstClr val="white"/>
              </a:solidFill>
              <a:latin typeface="微软雅黑" pitchFamily="34" charset="-122"/>
            </a:endParaRPr>
          </a:p>
          <a:p>
            <a:pPr algn="ctr" fontAlgn="base">
              <a:spcBef>
                <a:spcPct val="0"/>
              </a:spcBef>
              <a:spcAft>
                <a:spcPct val="0"/>
              </a:spcAft>
              <a:defRPr/>
            </a:pPr>
            <a:r>
              <a:rPr kumimoji="1" lang="zh-CN" altLang="en-US" sz="1399" b="1" dirty="0">
                <a:solidFill>
                  <a:prstClr val="white"/>
                </a:solidFill>
                <a:latin typeface="微软雅黑" pitchFamily="34" charset="-122"/>
              </a:rPr>
              <a:t>方</a:t>
            </a:r>
          </a:p>
        </p:txBody>
      </p:sp>
      <p:sp>
        <p:nvSpPr>
          <p:cNvPr id="20" name="矩形 19">
            <a:extLst>
              <a:ext uri="{FF2B5EF4-FFF2-40B4-BE49-F238E27FC236}">
                <a16:creationId xmlns="" xmlns:a16="http://schemas.microsoft.com/office/drawing/2014/main" id="{779BD875-F335-A343-8940-F2A53BE6A85E}"/>
              </a:ext>
            </a:extLst>
          </p:cNvPr>
          <p:cNvSpPr/>
          <p:nvPr/>
        </p:nvSpPr>
        <p:spPr bwMode="auto">
          <a:xfrm>
            <a:off x="2511104" y="2288627"/>
            <a:ext cx="503738" cy="603493"/>
          </a:xfrm>
          <a:prstGeom prst="rect">
            <a:avLst/>
          </a:prstGeom>
          <a:solidFill>
            <a:srgbClr val="51C4CC"/>
          </a:solidFill>
          <a:ln w="12700">
            <a:noFill/>
            <a:round/>
            <a:headEnd/>
            <a:tailEnd/>
          </a:ln>
        </p:spPr>
        <p:txBody>
          <a:bodyPr lIns="0" tIns="0" rIns="0" bIns="0" rtlCol="0" anchor="ctr"/>
          <a:lstStyle/>
          <a:p>
            <a:pPr algn="ctr" fontAlgn="base">
              <a:spcBef>
                <a:spcPct val="0"/>
              </a:spcBef>
              <a:spcAft>
                <a:spcPct val="0"/>
              </a:spcAft>
              <a:defRPr/>
            </a:pPr>
            <a:r>
              <a:rPr kumimoji="1" lang="zh-CN" altLang="en-US" sz="1399" b="1" dirty="0">
                <a:solidFill>
                  <a:prstClr val="white"/>
                </a:solidFill>
                <a:latin typeface="微软雅黑" pitchFamily="34" charset="-122"/>
              </a:rPr>
              <a:t>生</a:t>
            </a:r>
            <a:endParaRPr kumimoji="1" lang="en-US" altLang="zh-CN" sz="1399" b="1" dirty="0">
              <a:solidFill>
                <a:prstClr val="white"/>
              </a:solidFill>
              <a:latin typeface="微软雅黑" pitchFamily="34" charset="-122"/>
            </a:endParaRPr>
          </a:p>
          <a:p>
            <a:pPr algn="ctr" fontAlgn="base">
              <a:spcBef>
                <a:spcPct val="0"/>
              </a:spcBef>
              <a:spcAft>
                <a:spcPct val="0"/>
              </a:spcAft>
              <a:defRPr/>
            </a:pPr>
            <a:r>
              <a:rPr kumimoji="1" lang="zh-CN" altLang="en-US" sz="1399" b="1" dirty="0">
                <a:solidFill>
                  <a:prstClr val="white"/>
                </a:solidFill>
                <a:latin typeface="微软雅黑" pitchFamily="34" charset="-122"/>
              </a:rPr>
              <a:t>产</a:t>
            </a:r>
          </a:p>
        </p:txBody>
      </p:sp>
      <p:sp>
        <p:nvSpPr>
          <p:cNvPr id="21" name="矩形 20">
            <a:extLst>
              <a:ext uri="{FF2B5EF4-FFF2-40B4-BE49-F238E27FC236}">
                <a16:creationId xmlns="" xmlns:a16="http://schemas.microsoft.com/office/drawing/2014/main" id="{110E5D46-2E1F-5445-8A20-25C2B09D85B5}"/>
              </a:ext>
            </a:extLst>
          </p:cNvPr>
          <p:cNvSpPr/>
          <p:nvPr/>
        </p:nvSpPr>
        <p:spPr bwMode="auto">
          <a:xfrm>
            <a:off x="3156231" y="2288627"/>
            <a:ext cx="503738" cy="603493"/>
          </a:xfrm>
          <a:prstGeom prst="rect">
            <a:avLst/>
          </a:prstGeom>
          <a:solidFill>
            <a:srgbClr val="51C4CC"/>
          </a:solidFill>
          <a:ln w="12700">
            <a:noFill/>
            <a:round/>
            <a:headEnd/>
            <a:tailEnd/>
          </a:ln>
        </p:spPr>
        <p:txBody>
          <a:bodyPr lIns="0" tIns="0" rIns="0" bIns="0" rtlCol="0" anchor="ctr"/>
          <a:lstStyle/>
          <a:p>
            <a:pPr algn="ctr" fontAlgn="base">
              <a:spcBef>
                <a:spcPct val="0"/>
              </a:spcBef>
              <a:spcAft>
                <a:spcPct val="0"/>
              </a:spcAft>
              <a:defRPr/>
            </a:pPr>
            <a:r>
              <a:rPr kumimoji="1" lang="zh-CN" altLang="en-US" sz="1399" b="1" dirty="0">
                <a:solidFill>
                  <a:prstClr val="white"/>
                </a:solidFill>
                <a:latin typeface="微软雅黑" pitchFamily="34" charset="-122"/>
              </a:rPr>
              <a:t>质</a:t>
            </a:r>
            <a:endParaRPr kumimoji="1" lang="en-US" altLang="zh-CN" sz="1399" b="1" dirty="0">
              <a:solidFill>
                <a:prstClr val="white"/>
              </a:solidFill>
              <a:latin typeface="微软雅黑" pitchFamily="34" charset="-122"/>
            </a:endParaRPr>
          </a:p>
          <a:p>
            <a:pPr algn="ctr" fontAlgn="base">
              <a:spcBef>
                <a:spcPct val="0"/>
              </a:spcBef>
              <a:spcAft>
                <a:spcPct val="0"/>
              </a:spcAft>
              <a:defRPr/>
            </a:pPr>
            <a:r>
              <a:rPr kumimoji="1" lang="zh-CN" altLang="en-US" sz="1399" b="1" dirty="0">
                <a:solidFill>
                  <a:prstClr val="white"/>
                </a:solidFill>
                <a:latin typeface="微软雅黑" pitchFamily="34" charset="-122"/>
              </a:rPr>
              <a:t>量</a:t>
            </a:r>
          </a:p>
        </p:txBody>
      </p:sp>
      <p:sp>
        <p:nvSpPr>
          <p:cNvPr id="22" name="矩形 21">
            <a:extLst>
              <a:ext uri="{FF2B5EF4-FFF2-40B4-BE49-F238E27FC236}">
                <a16:creationId xmlns="" xmlns:a16="http://schemas.microsoft.com/office/drawing/2014/main" id="{99C6BC7E-6646-8445-A035-112D9D9B8F3B}"/>
              </a:ext>
            </a:extLst>
          </p:cNvPr>
          <p:cNvSpPr/>
          <p:nvPr/>
        </p:nvSpPr>
        <p:spPr bwMode="auto">
          <a:xfrm>
            <a:off x="3801358" y="2288627"/>
            <a:ext cx="503738" cy="603493"/>
          </a:xfrm>
          <a:prstGeom prst="rect">
            <a:avLst/>
          </a:prstGeom>
          <a:solidFill>
            <a:srgbClr val="51C4CC"/>
          </a:solidFill>
          <a:ln w="12700">
            <a:noFill/>
            <a:round/>
            <a:headEnd/>
            <a:tailEnd/>
          </a:ln>
        </p:spPr>
        <p:txBody>
          <a:bodyPr lIns="0" tIns="0" rIns="0" bIns="0" rtlCol="0" anchor="ctr"/>
          <a:lstStyle/>
          <a:p>
            <a:pPr algn="ctr" fontAlgn="base">
              <a:spcBef>
                <a:spcPct val="0"/>
              </a:spcBef>
              <a:spcAft>
                <a:spcPct val="0"/>
              </a:spcAft>
              <a:defRPr/>
            </a:pPr>
            <a:r>
              <a:rPr kumimoji="1" lang="zh-CN" altLang="en-US" sz="1399" b="1" dirty="0">
                <a:solidFill>
                  <a:prstClr val="white"/>
                </a:solidFill>
                <a:latin typeface="微软雅黑" pitchFamily="34" charset="-122"/>
              </a:rPr>
              <a:t>设</a:t>
            </a:r>
            <a:endParaRPr kumimoji="1" lang="en-US" altLang="zh-CN" sz="1399" b="1" dirty="0">
              <a:solidFill>
                <a:prstClr val="white"/>
              </a:solidFill>
              <a:latin typeface="微软雅黑" pitchFamily="34" charset="-122"/>
            </a:endParaRPr>
          </a:p>
          <a:p>
            <a:pPr algn="ctr" fontAlgn="base">
              <a:spcBef>
                <a:spcPct val="0"/>
              </a:spcBef>
              <a:spcAft>
                <a:spcPct val="0"/>
              </a:spcAft>
              <a:defRPr/>
            </a:pPr>
            <a:r>
              <a:rPr kumimoji="1" lang="zh-CN" altLang="en-US" sz="1399" b="1" dirty="0">
                <a:solidFill>
                  <a:prstClr val="white"/>
                </a:solidFill>
                <a:latin typeface="微软雅黑" pitchFamily="34" charset="-122"/>
              </a:rPr>
              <a:t>备</a:t>
            </a:r>
          </a:p>
        </p:txBody>
      </p:sp>
      <p:sp>
        <p:nvSpPr>
          <p:cNvPr id="23" name="矩形 22">
            <a:extLst>
              <a:ext uri="{FF2B5EF4-FFF2-40B4-BE49-F238E27FC236}">
                <a16:creationId xmlns="" xmlns:a16="http://schemas.microsoft.com/office/drawing/2014/main" id="{916D929C-190C-DE40-99E9-F247C644F520}"/>
              </a:ext>
            </a:extLst>
          </p:cNvPr>
          <p:cNvSpPr/>
          <p:nvPr/>
        </p:nvSpPr>
        <p:spPr bwMode="auto">
          <a:xfrm>
            <a:off x="4446485" y="2288627"/>
            <a:ext cx="503738" cy="603493"/>
          </a:xfrm>
          <a:prstGeom prst="rect">
            <a:avLst/>
          </a:prstGeom>
          <a:solidFill>
            <a:srgbClr val="51C4CC"/>
          </a:solidFill>
          <a:ln w="12700">
            <a:noFill/>
            <a:round/>
            <a:headEnd/>
            <a:tailEnd/>
          </a:ln>
        </p:spPr>
        <p:txBody>
          <a:bodyPr lIns="0" tIns="0" rIns="0" bIns="0" rtlCol="0" anchor="ctr"/>
          <a:lstStyle/>
          <a:p>
            <a:pPr algn="ctr" fontAlgn="base">
              <a:spcBef>
                <a:spcPct val="0"/>
              </a:spcBef>
              <a:spcAft>
                <a:spcPct val="0"/>
              </a:spcAft>
              <a:defRPr/>
            </a:pPr>
            <a:r>
              <a:rPr kumimoji="1" lang="zh-CN" altLang="en-US" sz="1399" b="1" dirty="0">
                <a:solidFill>
                  <a:prstClr val="white"/>
                </a:solidFill>
                <a:latin typeface="微软雅黑" pitchFamily="34" charset="-122"/>
              </a:rPr>
              <a:t>计</a:t>
            </a:r>
            <a:endParaRPr kumimoji="1" lang="en-US" altLang="zh-CN" sz="1399" b="1" dirty="0">
              <a:solidFill>
                <a:prstClr val="white"/>
              </a:solidFill>
              <a:latin typeface="微软雅黑" pitchFamily="34" charset="-122"/>
            </a:endParaRPr>
          </a:p>
          <a:p>
            <a:pPr algn="ctr" fontAlgn="base">
              <a:spcBef>
                <a:spcPct val="0"/>
              </a:spcBef>
              <a:spcAft>
                <a:spcPct val="0"/>
              </a:spcAft>
              <a:defRPr/>
            </a:pPr>
            <a:r>
              <a:rPr kumimoji="1" lang="zh-CN" altLang="en-US" sz="1399" b="1" dirty="0">
                <a:solidFill>
                  <a:prstClr val="white"/>
                </a:solidFill>
                <a:latin typeface="微软雅黑" pitchFamily="34" charset="-122"/>
              </a:rPr>
              <a:t>划</a:t>
            </a:r>
          </a:p>
        </p:txBody>
      </p:sp>
      <p:sp>
        <p:nvSpPr>
          <p:cNvPr id="24" name="矩形 23">
            <a:extLst>
              <a:ext uri="{FF2B5EF4-FFF2-40B4-BE49-F238E27FC236}">
                <a16:creationId xmlns="" xmlns:a16="http://schemas.microsoft.com/office/drawing/2014/main" id="{BD73D32A-1956-7345-91A5-01B562D33134}"/>
              </a:ext>
            </a:extLst>
          </p:cNvPr>
          <p:cNvSpPr/>
          <p:nvPr/>
        </p:nvSpPr>
        <p:spPr bwMode="auto">
          <a:xfrm>
            <a:off x="5091612" y="2288627"/>
            <a:ext cx="503738" cy="603493"/>
          </a:xfrm>
          <a:prstGeom prst="rect">
            <a:avLst/>
          </a:prstGeom>
          <a:solidFill>
            <a:srgbClr val="478C7E"/>
          </a:solidFill>
          <a:ln w="19050">
            <a:solidFill>
              <a:srgbClr val="FF0000"/>
            </a:solidFill>
            <a:prstDash val="dash"/>
            <a:round/>
            <a:headEnd/>
            <a:tailEnd/>
          </a:ln>
        </p:spPr>
        <p:txBody>
          <a:bodyPr lIns="0" tIns="0" rIns="0" bIns="0" rtlCol="0" anchor="ctr"/>
          <a:lstStyle/>
          <a:p>
            <a:pPr algn="ctr" fontAlgn="base">
              <a:spcBef>
                <a:spcPct val="0"/>
              </a:spcBef>
              <a:spcAft>
                <a:spcPct val="0"/>
              </a:spcAft>
              <a:defRPr/>
            </a:pPr>
            <a:r>
              <a:rPr kumimoji="1" lang="zh-CN" altLang="en-US" sz="1399" b="1" dirty="0">
                <a:solidFill>
                  <a:prstClr val="white"/>
                </a:solidFill>
                <a:latin typeface="微软雅黑" pitchFamily="34" charset="-122"/>
              </a:rPr>
              <a:t>采</a:t>
            </a:r>
            <a:endParaRPr kumimoji="1" lang="en-US" altLang="zh-CN" sz="1399" b="1" dirty="0">
              <a:solidFill>
                <a:prstClr val="white"/>
              </a:solidFill>
              <a:latin typeface="微软雅黑" pitchFamily="34" charset="-122"/>
            </a:endParaRPr>
          </a:p>
          <a:p>
            <a:pPr algn="ctr" fontAlgn="base">
              <a:spcBef>
                <a:spcPct val="0"/>
              </a:spcBef>
              <a:spcAft>
                <a:spcPct val="0"/>
              </a:spcAft>
              <a:defRPr/>
            </a:pPr>
            <a:r>
              <a:rPr kumimoji="1" lang="zh-CN" altLang="en-US" sz="1399" b="1" dirty="0">
                <a:solidFill>
                  <a:prstClr val="white"/>
                </a:solidFill>
                <a:latin typeface="微软雅黑" pitchFamily="34" charset="-122"/>
              </a:rPr>
              <a:t>购</a:t>
            </a:r>
          </a:p>
        </p:txBody>
      </p:sp>
      <p:sp>
        <p:nvSpPr>
          <p:cNvPr id="25" name="矩形 24">
            <a:extLst>
              <a:ext uri="{FF2B5EF4-FFF2-40B4-BE49-F238E27FC236}">
                <a16:creationId xmlns="" xmlns:a16="http://schemas.microsoft.com/office/drawing/2014/main" id="{13DEE917-FAE2-0744-B065-EEB83EF6A154}"/>
              </a:ext>
            </a:extLst>
          </p:cNvPr>
          <p:cNvSpPr/>
          <p:nvPr/>
        </p:nvSpPr>
        <p:spPr bwMode="auto">
          <a:xfrm>
            <a:off x="5736739" y="2288627"/>
            <a:ext cx="503738" cy="603493"/>
          </a:xfrm>
          <a:prstGeom prst="rect">
            <a:avLst/>
          </a:prstGeom>
          <a:solidFill>
            <a:srgbClr val="51C4CC"/>
          </a:solidFill>
          <a:ln w="12700">
            <a:noFill/>
            <a:round/>
            <a:headEnd/>
            <a:tailEnd/>
          </a:ln>
        </p:spPr>
        <p:txBody>
          <a:bodyPr lIns="0" tIns="0" rIns="0" bIns="0" rtlCol="0" anchor="ctr"/>
          <a:lstStyle/>
          <a:p>
            <a:pPr algn="ctr" fontAlgn="base">
              <a:spcBef>
                <a:spcPct val="0"/>
              </a:spcBef>
              <a:spcAft>
                <a:spcPct val="0"/>
              </a:spcAft>
              <a:defRPr/>
            </a:pPr>
            <a:r>
              <a:rPr kumimoji="1" lang="zh-CN" altLang="en-US" sz="1399" b="1" dirty="0">
                <a:solidFill>
                  <a:prstClr val="white"/>
                </a:solidFill>
                <a:latin typeface="微软雅黑" pitchFamily="34" charset="-122"/>
              </a:rPr>
              <a:t>库</a:t>
            </a:r>
            <a:endParaRPr kumimoji="1" lang="en-US" altLang="zh-CN" sz="1399" b="1" dirty="0">
              <a:solidFill>
                <a:prstClr val="white"/>
              </a:solidFill>
              <a:latin typeface="微软雅黑" pitchFamily="34" charset="-122"/>
            </a:endParaRPr>
          </a:p>
          <a:p>
            <a:pPr algn="ctr" fontAlgn="base">
              <a:spcBef>
                <a:spcPct val="0"/>
              </a:spcBef>
              <a:spcAft>
                <a:spcPct val="0"/>
              </a:spcAft>
              <a:defRPr/>
            </a:pPr>
            <a:r>
              <a:rPr kumimoji="1" lang="zh-CN" altLang="en-US" sz="1399" b="1" dirty="0">
                <a:solidFill>
                  <a:prstClr val="white"/>
                </a:solidFill>
                <a:latin typeface="微软雅黑" pitchFamily="34" charset="-122"/>
              </a:rPr>
              <a:t>存</a:t>
            </a:r>
          </a:p>
        </p:txBody>
      </p:sp>
      <p:sp>
        <p:nvSpPr>
          <p:cNvPr id="26" name="矩形 25">
            <a:extLst>
              <a:ext uri="{FF2B5EF4-FFF2-40B4-BE49-F238E27FC236}">
                <a16:creationId xmlns="" xmlns:a16="http://schemas.microsoft.com/office/drawing/2014/main" id="{5347A448-5770-B744-AAB0-0C6DC8C97101}"/>
              </a:ext>
            </a:extLst>
          </p:cNvPr>
          <p:cNvSpPr/>
          <p:nvPr/>
        </p:nvSpPr>
        <p:spPr bwMode="auto">
          <a:xfrm>
            <a:off x="6381866" y="2288627"/>
            <a:ext cx="503738" cy="603493"/>
          </a:xfrm>
          <a:prstGeom prst="rect">
            <a:avLst/>
          </a:prstGeom>
          <a:solidFill>
            <a:srgbClr val="51C4CC"/>
          </a:solidFill>
          <a:ln w="12700">
            <a:noFill/>
            <a:round/>
            <a:headEnd/>
            <a:tailEnd/>
          </a:ln>
        </p:spPr>
        <p:txBody>
          <a:bodyPr lIns="0" tIns="0" rIns="0" bIns="0" rtlCol="0" anchor="ctr"/>
          <a:lstStyle/>
          <a:p>
            <a:pPr algn="ctr" fontAlgn="base">
              <a:spcBef>
                <a:spcPct val="0"/>
              </a:spcBef>
              <a:spcAft>
                <a:spcPct val="0"/>
              </a:spcAft>
              <a:defRPr/>
            </a:pPr>
            <a:r>
              <a:rPr kumimoji="1" lang="zh-CN" altLang="en-US" sz="1399" b="1" dirty="0">
                <a:solidFill>
                  <a:prstClr val="white"/>
                </a:solidFill>
                <a:latin typeface="微软雅黑" pitchFamily="34" charset="-122"/>
              </a:rPr>
              <a:t>物</a:t>
            </a:r>
            <a:endParaRPr kumimoji="1" lang="en-US" altLang="zh-CN" sz="1399" b="1" dirty="0">
              <a:solidFill>
                <a:prstClr val="white"/>
              </a:solidFill>
              <a:latin typeface="微软雅黑" pitchFamily="34" charset="-122"/>
            </a:endParaRPr>
          </a:p>
          <a:p>
            <a:pPr algn="ctr" fontAlgn="base">
              <a:spcBef>
                <a:spcPct val="0"/>
              </a:spcBef>
              <a:spcAft>
                <a:spcPct val="0"/>
              </a:spcAft>
              <a:defRPr/>
            </a:pPr>
            <a:r>
              <a:rPr kumimoji="1" lang="zh-CN" altLang="en-US" sz="1399" b="1" dirty="0">
                <a:solidFill>
                  <a:prstClr val="white"/>
                </a:solidFill>
                <a:latin typeface="微软雅黑" pitchFamily="34" charset="-122"/>
              </a:rPr>
              <a:t>流</a:t>
            </a:r>
          </a:p>
        </p:txBody>
      </p:sp>
      <p:sp>
        <p:nvSpPr>
          <p:cNvPr id="27" name="矩形 26">
            <a:extLst>
              <a:ext uri="{FF2B5EF4-FFF2-40B4-BE49-F238E27FC236}">
                <a16:creationId xmlns="" xmlns:a16="http://schemas.microsoft.com/office/drawing/2014/main" id="{8D39FAE0-0730-5347-BDB4-03D5056586B5}"/>
              </a:ext>
            </a:extLst>
          </p:cNvPr>
          <p:cNvSpPr/>
          <p:nvPr/>
        </p:nvSpPr>
        <p:spPr bwMode="auto">
          <a:xfrm>
            <a:off x="7026993" y="2288627"/>
            <a:ext cx="503738" cy="603493"/>
          </a:xfrm>
          <a:prstGeom prst="rect">
            <a:avLst/>
          </a:prstGeom>
          <a:solidFill>
            <a:srgbClr val="51C4CC"/>
          </a:solidFill>
          <a:ln w="12700">
            <a:noFill/>
            <a:round/>
            <a:headEnd/>
            <a:tailEnd/>
          </a:ln>
        </p:spPr>
        <p:txBody>
          <a:bodyPr lIns="0" tIns="0" rIns="0" bIns="0" rtlCol="0" anchor="ctr"/>
          <a:lstStyle/>
          <a:p>
            <a:pPr algn="ctr" fontAlgn="base">
              <a:spcBef>
                <a:spcPct val="0"/>
              </a:spcBef>
              <a:spcAft>
                <a:spcPct val="0"/>
              </a:spcAft>
              <a:defRPr/>
            </a:pPr>
            <a:r>
              <a:rPr kumimoji="1" lang="zh-CN" altLang="en-US" sz="1399" b="1" dirty="0">
                <a:solidFill>
                  <a:prstClr val="white"/>
                </a:solidFill>
                <a:latin typeface="微软雅黑" pitchFamily="34" charset="-122"/>
              </a:rPr>
              <a:t>销</a:t>
            </a:r>
            <a:endParaRPr kumimoji="1" lang="en-US" altLang="zh-CN" sz="1399" b="1" dirty="0">
              <a:solidFill>
                <a:prstClr val="white"/>
              </a:solidFill>
              <a:latin typeface="微软雅黑" pitchFamily="34" charset="-122"/>
            </a:endParaRPr>
          </a:p>
          <a:p>
            <a:pPr algn="ctr" fontAlgn="base">
              <a:spcBef>
                <a:spcPct val="0"/>
              </a:spcBef>
              <a:spcAft>
                <a:spcPct val="0"/>
              </a:spcAft>
              <a:defRPr/>
            </a:pPr>
            <a:r>
              <a:rPr kumimoji="1" lang="zh-CN" altLang="en-US" sz="1399" b="1" dirty="0">
                <a:solidFill>
                  <a:prstClr val="white"/>
                </a:solidFill>
                <a:latin typeface="微软雅黑" pitchFamily="34" charset="-122"/>
              </a:rPr>
              <a:t>售</a:t>
            </a:r>
          </a:p>
        </p:txBody>
      </p:sp>
      <p:sp>
        <p:nvSpPr>
          <p:cNvPr id="28" name="矩形 27">
            <a:extLst>
              <a:ext uri="{FF2B5EF4-FFF2-40B4-BE49-F238E27FC236}">
                <a16:creationId xmlns="" xmlns:a16="http://schemas.microsoft.com/office/drawing/2014/main" id="{FCF8E69E-5877-B141-8E14-7DAAE3EFF2A9}"/>
              </a:ext>
            </a:extLst>
          </p:cNvPr>
          <p:cNvSpPr/>
          <p:nvPr/>
        </p:nvSpPr>
        <p:spPr bwMode="auto">
          <a:xfrm>
            <a:off x="7672120" y="2288627"/>
            <a:ext cx="503738" cy="603493"/>
          </a:xfrm>
          <a:prstGeom prst="rect">
            <a:avLst/>
          </a:prstGeom>
          <a:solidFill>
            <a:srgbClr val="51C4CC"/>
          </a:solidFill>
          <a:ln w="12700">
            <a:noFill/>
            <a:round/>
            <a:headEnd/>
            <a:tailEnd/>
          </a:ln>
        </p:spPr>
        <p:txBody>
          <a:bodyPr lIns="0" tIns="0" rIns="0" bIns="0" rtlCol="0" anchor="ctr"/>
          <a:lstStyle/>
          <a:p>
            <a:pPr algn="ctr" fontAlgn="base">
              <a:spcBef>
                <a:spcPct val="0"/>
              </a:spcBef>
              <a:spcAft>
                <a:spcPct val="0"/>
              </a:spcAft>
              <a:defRPr/>
            </a:pPr>
            <a:r>
              <a:rPr kumimoji="1" lang="zh-CN" altLang="en-US" sz="1399" b="1" dirty="0">
                <a:solidFill>
                  <a:prstClr val="white"/>
                </a:solidFill>
                <a:latin typeface="微软雅黑" pitchFamily="34" charset="-122"/>
              </a:rPr>
              <a:t>市</a:t>
            </a:r>
            <a:endParaRPr kumimoji="1" lang="en-US" altLang="zh-CN" sz="1399" b="1" dirty="0">
              <a:solidFill>
                <a:prstClr val="white"/>
              </a:solidFill>
              <a:latin typeface="微软雅黑" pitchFamily="34" charset="-122"/>
            </a:endParaRPr>
          </a:p>
          <a:p>
            <a:pPr algn="ctr" fontAlgn="base">
              <a:spcBef>
                <a:spcPct val="0"/>
              </a:spcBef>
              <a:spcAft>
                <a:spcPct val="0"/>
              </a:spcAft>
              <a:defRPr/>
            </a:pPr>
            <a:r>
              <a:rPr kumimoji="1" lang="zh-CN" altLang="en-US" sz="1399" b="1" dirty="0">
                <a:solidFill>
                  <a:prstClr val="white"/>
                </a:solidFill>
                <a:latin typeface="微软雅黑" pitchFamily="34" charset="-122"/>
              </a:rPr>
              <a:t>场</a:t>
            </a:r>
          </a:p>
        </p:txBody>
      </p:sp>
      <p:sp>
        <p:nvSpPr>
          <p:cNvPr id="29" name="矩形 28">
            <a:extLst>
              <a:ext uri="{FF2B5EF4-FFF2-40B4-BE49-F238E27FC236}">
                <a16:creationId xmlns="" xmlns:a16="http://schemas.microsoft.com/office/drawing/2014/main" id="{CDEFE3C5-97F1-B649-AD58-7E1DCF7AF588}"/>
              </a:ext>
            </a:extLst>
          </p:cNvPr>
          <p:cNvSpPr/>
          <p:nvPr/>
        </p:nvSpPr>
        <p:spPr bwMode="auto">
          <a:xfrm>
            <a:off x="8317247" y="2288627"/>
            <a:ext cx="503738" cy="603493"/>
          </a:xfrm>
          <a:prstGeom prst="rect">
            <a:avLst/>
          </a:prstGeom>
          <a:solidFill>
            <a:srgbClr val="51C4CC"/>
          </a:solidFill>
          <a:ln w="12700">
            <a:noFill/>
            <a:round/>
            <a:headEnd/>
            <a:tailEnd/>
          </a:ln>
        </p:spPr>
        <p:txBody>
          <a:bodyPr lIns="0" tIns="0" rIns="0" bIns="0" rtlCol="0" anchor="ctr"/>
          <a:lstStyle/>
          <a:p>
            <a:pPr algn="ctr" fontAlgn="base">
              <a:spcBef>
                <a:spcPct val="0"/>
              </a:spcBef>
              <a:spcAft>
                <a:spcPct val="0"/>
              </a:spcAft>
              <a:defRPr/>
            </a:pPr>
            <a:r>
              <a:rPr kumimoji="1" lang="zh-CN" altLang="en-US" sz="1399" b="1" dirty="0">
                <a:solidFill>
                  <a:prstClr val="white"/>
                </a:solidFill>
                <a:latin typeface="微软雅黑" pitchFamily="34" charset="-122"/>
              </a:rPr>
              <a:t>法定核算</a:t>
            </a:r>
          </a:p>
        </p:txBody>
      </p:sp>
      <p:sp>
        <p:nvSpPr>
          <p:cNvPr id="30" name="矩形 29">
            <a:extLst>
              <a:ext uri="{FF2B5EF4-FFF2-40B4-BE49-F238E27FC236}">
                <a16:creationId xmlns="" xmlns:a16="http://schemas.microsoft.com/office/drawing/2014/main" id="{ACF449AA-76EF-594B-B7AB-2F458A12BE90}"/>
              </a:ext>
            </a:extLst>
          </p:cNvPr>
          <p:cNvSpPr/>
          <p:nvPr/>
        </p:nvSpPr>
        <p:spPr bwMode="auto">
          <a:xfrm>
            <a:off x="8962374" y="2288627"/>
            <a:ext cx="503738" cy="603493"/>
          </a:xfrm>
          <a:prstGeom prst="rect">
            <a:avLst/>
          </a:prstGeom>
          <a:solidFill>
            <a:srgbClr val="51C4CC"/>
          </a:solidFill>
          <a:ln w="12700">
            <a:noFill/>
            <a:round/>
            <a:headEnd/>
            <a:tailEnd/>
          </a:ln>
        </p:spPr>
        <p:txBody>
          <a:bodyPr lIns="0" tIns="0" rIns="0" bIns="0" rtlCol="0" anchor="ctr"/>
          <a:lstStyle/>
          <a:p>
            <a:pPr algn="ctr" fontAlgn="base">
              <a:spcBef>
                <a:spcPct val="0"/>
              </a:spcBef>
              <a:spcAft>
                <a:spcPct val="0"/>
              </a:spcAft>
              <a:defRPr/>
            </a:pPr>
            <a:r>
              <a:rPr kumimoji="1" lang="zh-CN" altLang="en-US" sz="1399" b="1" dirty="0">
                <a:solidFill>
                  <a:prstClr val="white"/>
                </a:solidFill>
                <a:latin typeface="微软雅黑" pitchFamily="34" charset="-122"/>
              </a:rPr>
              <a:t>运营管理</a:t>
            </a:r>
          </a:p>
        </p:txBody>
      </p:sp>
      <p:sp>
        <p:nvSpPr>
          <p:cNvPr id="31" name="矩形 30">
            <a:extLst>
              <a:ext uri="{FF2B5EF4-FFF2-40B4-BE49-F238E27FC236}">
                <a16:creationId xmlns="" xmlns:a16="http://schemas.microsoft.com/office/drawing/2014/main" id="{46D5FC86-840F-E545-8510-06574AFEF00F}"/>
              </a:ext>
            </a:extLst>
          </p:cNvPr>
          <p:cNvSpPr/>
          <p:nvPr/>
        </p:nvSpPr>
        <p:spPr bwMode="auto">
          <a:xfrm>
            <a:off x="9607501" y="2288627"/>
            <a:ext cx="503738" cy="603493"/>
          </a:xfrm>
          <a:prstGeom prst="rect">
            <a:avLst/>
          </a:prstGeom>
          <a:solidFill>
            <a:srgbClr val="51C4CC"/>
          </a:solidFill>
          <a:ln w="12700">
            <a:noFill/>
            <a:round/>
            <a:headEnd/>
            <a:tailEnd/>
          </a:ln>
        </p:spPr>
        <p:txBody>
          <a:bodyPr lIns="0" tIns="0" rIns="0" bIns="0" rtlCol="0" anchor="ctr"/>
          <a:lstStyle/>
          <a:p>
            <a:pPr algn="ctr" fontAlgn="base">
              <a:spcBef>
                <a:spcPct val="0"/>
              </a:spcBef>
              <a:spcAft>
                <a:spcPct val="0"/>
              </a:spcAft>
              <a:defRPr/>
            </a:pPr>
            <a:r>
              <a:rPr kumimoji="1" lang="zh-CN" altLang="en-US" sz="1399" b="1" dirty="0">
                <a:solidFill>
                  <a:prstClr val="white"/>
                </a:solidFill>
                <a:latin typeface="微软雅黑" pitchFamily="34" charset="-122"/>
              </a:rPr>
              <a:t>资</a:t>
            </a:r>
            <a:endParaRPr kumimoji="1" lang="en-US" altLang="zh-CN" sz="1399" b="1" dirty="0">
              <a:solidFill>
                <a:prstClr val="white"/>
              </a:solidFill>
              <a:latin typeface="微软雅黑" pitchFamily="34" charset="-122"/>
            </a:endParaRPr>
          </a:p>
          <a:p>
            <a:pPr algn="ctr" fontAlgn="base">
              <a:spcBef>
                <a:spcPct val="0"/>
              </a:spcBef>
              <a:spcAft>
                <a:spcPct val="0"/>
              </a:spcAft>
              <a:defRPr/>
            </a:pPr>
            <a:r>
              <a:rPr kumimoji="1" lang="zh-CN" altLang="en-US" sz="1399" b="1" dirty="0">
                <a:solidFill>
                  <a:prstClr val="white"/>
                </a:solidFill>
                <a:latin typeface="微软雅黑" pitchFamily="34" charset="-122"/>
              </a:rPr>
              <a:t>金</a:t>
            </a:r>
          </a:p>
        </p:txBody>
      </p:sp>
      <p:sp>
        <p:nvSpPr>
          <p:cNvPr id="32" name="矩形 31">
            <a:extLst>
              <a:ext uri="{FF2B5EF4-FFF2-40B4-BE49-F238E27FC236}">
                <a16:creationId xmlns="" xmlns:a16="http://schemas.microsoft.com/office/drawing/2014/main" id="{0F101CC9-FE41-9142-BA4A-0877E6DAB682}"/>
              </a:ext>
            </a:extLst>
          </p:cNvPr>
          <p:cNvSpPr/>
          <p:nvPr/>
        </p:nvSpPr>
        <p:spPr bwMode="auto">
          <a:xfrm>
            <a:off x="10252628" y="2288627"/>
            <a:ext cx="503738" cy="603493"/>
          </a:xfrm>
          <a:prstGeom prst="rect">
            <a:avLst/>
          </a:prstGeom>
          <a:solidFill>
            <a:srgbClr val="51C4CC"/>
          </a:solidFill>
          <a:ln w="12700">
            <a:noFill/>
            <a:round/>
            <a:headEnd/>
            <a:tailEnd/>
          </a:ln>
        </p:spPr>
        <p:txBody>
          <a:bodyPr lIns="0" tIns="0" rIns="0" bIns="0" rtlCol="0" anchor="ctr"/>
          <a:lstStyle/>
          <a:p>
            <a:pPr algn="ctr" fontAlgn="base">
              <a:spcBef>
                <a:spcPct val="0"/>
              </a:spcBef>
              <a:spcAft>
                <a:spcPct val="0"/>
              </a:spcAft>
              <a:defRPr/>
            </a:pPr>
            <a:r>
              <a:rPr kumimoji="1" lang="zh-CN" altLang="en-US" sz="1399" b="1" dirty="0">
                <a:solidFill>
                  <a:prstClr val="white"/>
                </a:solidFill>
                <a:latin typeface="微软雅黑" pitchFamily="34" charset="-122"/>
              </a:rPr>
              <a:t>税</a:t>
            </a:r>
            <a:endParaRPr kumimoji="1" lang="en-US" altLang="zh-CN" sz="1399" b="1" dirty="0">
              <a:solidFill>
                <a:prstClr val="white"/>
              </a:solidFill>
              <a:latin typeface="微软雅黑" pitchFamily="34" charset="-122"/>
            </a:endParaRPr>
          </a:p>
          <a:p>
            <a:pPr algn="ctr" fontAlgn="base">
              <a:spcBef>
                <a:spcPct val="0"/>
              </a:spcBef>
              <a:spcAft>
                <a:spcPct val="0"/>
              </a:spcAft>
              <a:defRPr/>
            </a:pPr>
            <a:r>
              <a:rPr kumimoji="1" lang="zh-CN" altLang="en-US" sz="1399" b="1" dirty="0">
                <a:solidFill>
                  <a:prstClr val="white"/>
                </a:solidFill>
                <a:latin typeface="微软雅黑" pitchFamily="34" charset="-122"/>
              </a:rPr>
              <a:t>务</a:t>
            </a:r>
          </a:p>
        </p:txBody>
      </p:sp>
      <p:sp>
        <p:nvSpPr>
          <p:cNvPr id="33" name="矩形 32">
            <a:extLst>
              <a:ext uri="{FF2B5EF4-FFF2-40B4-BE49-F238E27FC236}">
                <a16:creationId xmlns="" xmlns:a16="http://schemas.microsoft.com/office/drawing/2014/main" id="{6A971482-5EDE-534D-9206-697F19392BC4}"/>
              </a:ext>
            </a:extLst>
          </p:cNvPr>
          <p:cNvSpPr/>
          <p:nvPr/>
        </p:nvSpPr>
        <p:spPr bwMode="auto">
          <a:xfrm>
            <a:off x="1202372" y="2288627"/>
            <a:ext cx="522216" cy="603493"/>
          </a:xfrm>
          <a:prstGeom prst="rect">
            <a:avLst/>
          </a:prstGeom>
          <a:solidFill>
            <a:srgbClr val="51C4CC"/>
          </a:solidFill>
          <a:ln w="12700">
            <a:noFill/>
            <a:round/>
            <a:headEnd/>
            <a:tailEnd/>
          </a:ln>
        </p:spPr>
        <p:txBody>
          <a:bodyPr lIns="0" tIns="0" rIns="0" bIns="0" rtlCol="0" anchor="ctr"/>
          <a:lstStyle/>
          <a:p>
            <a:pPr algn="ctr" fontAlgn="base">
              <a:spcBef>
                <a:spcPct val="0"/>
              </a:spcBef>
              <a:spcAft>
                <a:spcPct val="0"/>
              </a:spcAft>
              <a:defRPr/>
            </a:pPr>
            <a:r>
              <a:rPr kumimoji="1" lang="zh-CN" altLang="en-US" sz="1399" b="1" dirty="0">
                <a:solidFill>
                  <a:prstClr val="white"/>
                </a:solidFill>
                <a:latin typeface="微软雅黑" pitchFamily="34" charset="-122"/>
              </a:rPr>
              <a:t>研</a:t>
            </a:r>
            <a:endParaRPr kumimoji="1" lang="en-US" altLang="zh-CN" sz="1399" b="1" dirty="0">
              <a:solidFill>
                <a:prstClr val="white"/>
              </a:solidFill>
              <a:latin typeface="微软雅黑" pitchFamily="34" charset="-122"/>
            </a:endParaRPr>
          </a:p>
          <a:p>
            <a:pPr algn="ctr" fontAlgn="base">
              <a:spcBef>
                <a:spcPct val="0"/>
              </a:spcBef>
              <a:spcAft>
                <a:spcPct val="0"/>
              </a:spcAft>
              <a:defRPr/>
            </a:pPr>
            <a:r>
              <a:rPr kumimoji="1" lang="zh-CN" altLang="en-US" sz="1399" b="1" dirty="0">
                <a:solidFill>
                  <a:prstClr val="white"/>
                </a:solidFill>
                <a:latin typeface="微软雅黑" pitchFamily="34" charset="-122"/>
              </a:rPr>
              <a:t>发</a:t>
            </a:r>
          </a:p>
        </p:txBody>
      </p:sp>
      <p:cxnSp>
        <p:nvCxnSpPr>
          <p:cNvPr id="34" name="肘形连接符 33">
            <a:extLst>
              <a:ext uri="{FF2B5EF4-FFF2-40B4-BE49-F238E27FC236}">
                <a16:creationId xmlns="" xmlns:a16="http://schemas.microsoft.com/office/drawing/2014/main" id="{825D2B27-4B45-CD40-98DE-2DDE7D91EBDE}"/>
              </a:ext>
            </a:extLst>
          </p:cNvPr>
          <p:cNvCxnSpPr>
            <a:cxnSpLocks/>
            <a:stCxn id="10" idx="2"/>
            <a:endCxn id="19" idx="0"/>
          </p:cNvCxnSpPr>
          <p:nvPr/>
        </p:nvCxnSpPr>
        <p:spPr>
          <a:xfrm rot="5400000">
            <a:off x="2501052" y="1757990"/>
            <a:ext cx="147433" cy="913843"/>
          </a:xfrm>
          <a:prstGeom prst="bentConnector3">
            <a:avLst>
              <a:gd name="adj1" fmla="val 50000"/>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肘形连接符 34">
            <a:extLst>
              <a:ext uri="{FF2B5EF4-FFF2-40B4-BE49-F238E27FC236}">
                <a16:creationId xmlns="" xmlns:a16="http://schemas.microsoft.com/office/drawing/2014/main" id="{4DE9EEA6-7460-2C48-8FA7-C4CB95FD6702}"/>
              </a:ext>
            </a:extLst>
          </p:cNvPr>
          <p:cNvCxnSpPr>
            <a:cxnSpLocks/>
            <a:stCxn id="10" idx="2"/>
            <a:endCxn id="20" idx="0"/>
          </p:cNvCxnSpPr>
          <p:nvPr/>
        </p:nvCxnSpPr>
        <p:spPr>
          <a:xfrm rot="5400000">
            <a:off x="2823615" y="2080552"/>
            <a:ext cx="147433" cy="268716"/>
          </a:xfrm>
          <a:prstGeom prst="bentConnector3">
            <a:avLst>
              <a:gd name="adj1" fmla="val 50000"/>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肘形连接符 35">
            <a:extLst>
              <a:ext uri="{FF2B5EF4-FFF2-40B4-BE49-F238E27FC236}">
                <a16:creationId xmlns="" xmlns:a16="http://schemas.microsoft.com/office/drawing/2014/main" id="{991B2A2D-8796-3145-8C52-61DD21AB8A7D}"/>
              </a:ext>
            </a:extLst>
          </p:cNvPr>
          <p:cNvCxnSpPr>
            <a:cxnSpLocks/>
            <a:stCxn id="10" idx="2"/>
            <a:endCxn id="21" idx="0"/>
          </p:cNvCxnSpPr>
          <p:nvPr/>
        </p:nvCxnSpPr>
        <p:spPr>
          <a:xfrm rot="16200000" flipH="1">
            <a:off x="3146178" y="2026705"/>
            <a:ext cx="147433" cy="376411"/>
          </a:xfrm>
          <a:prstGeom prst="bentConnector3">
            <a:avLst>
              <a:gd name="adj1" fmla="val 50000"/>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肘形连接符 36">
            <a:extLst>
              <a:ext uri="{FF2B5EF4-FFF2-40B4-BE49-F238E27FC236}">
                <a16:creationId xmlns="" xmlns:a16="http://schemas.microsoft.com/office/drawing/2014/main" id="{14805B11-6FA2-C14E-B931-3928CA8D8A77}"/>
              </a:ext>
            </a:extLst>
          </p:cNvPr>
          <p:cNvCxnSpPr>
            <a:cxnSpLocks/>
            <a:stCxn id="10" idx="2"/>
            <a:endCxn id="22" idx="0"/>
          </p:cNvCxnSpPr>
          <p:nvPr/>
        </p:nvCxnSpPr>
        <p:spPr>
          <a:xfrm rot="16200000" flipH="1">
            <a:off x="3468742" y="1704141"/>
            <a:ext cx="147433" cy="1021538"/>
          </a:xfrm>
          <a:prstGeom prst="bentConnector3">
            <a:avLst>
              <a:gd name="adj1" fmla="val 50000"/>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肘形连接符 37">
            <a:extLst>
              <a:ext uri="{FF2B5EF4-FFF2-40B4-BE49-F238E27FC236}">
                <a16:creationId xmlns="" xmlns:a16="http://schemas.microsoft.com/office/drawing/2014/main" id="{DDFDAEC7-E017-9740-8B85-ECF6EF4A80D5}"/>
              </a:ext>
            </a:extLst>
          </p:cNvPr>
          <p:cNvCxnSpPr>
            <a:cxnSpLocks/>
            <a:stCxn id="11" idx="2"/>
            <a:endCxn id="23" idx="0"/>
          </p:cNvCxnSpPr>
          <p:nvPr/>
        </p:nvCxnSpPr>
        <p:spPr>
          <a:xfrm rot="5400000">
            <a:off x="5092122" y="1747426"/>
            <a:ext cx="147433" cy="934969"/>
          </a:xfrm>
          <a:prstGeom prst="bentConnector3">
            <a:avLst>
              <a:gd name="adj1" fmla="val 50000"/>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肘形连接符 38">
            <a:extLst>
              <a:ext uri="{FF2B5EF4-FFF2-40B4-BE49-F238E27FC236}">
                <a16:creationId xmlns="" xmlns:a16="http://schemas.microsoft.com/office/drawing/2014/main" id="{9963F9FA-F763-674E-809B-6B344555C09E}"/>
              </a:ext>
            </a:extLst>
          </p:cNvPr>
          <p:cNvCxnSpPr>
            <a:cxnSpLocks/>
            <a:stCxn id="11" idx="2"/>
            <a:endCxn id="24" idx="0"/>
          </p:cNvCxnSpPr>
          <p:nvPr/>
        </p:nvCxnSpPr>
        <p:spPr>
          <a:xfrm rot="5400000">
            <a:off x="5414686" y="2069990"/>
            <a:ext cx="147433" cy="289842"/>
          </a:xfrm>
          <a:prstGeom prst="bentConnector3">
            <a:avLst>
              <a:gd name="adj1" fmla="val 50000"/>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肘形连接符 39">
            <a:extLst>
              <a:ext uri="{FF2B5EF4-FFF2-40B4-BE49-F238E27FC236}">
                <a16:creationId xmlns="" xmlns:a16="http://schemas.microsoft.com/office/drawing/2014/main" id="{CFD18F93-C19E-6F4C-A1BF-24B5298EBAAC}"/>
              </a:ext>
            </a:extLst>
          </p:cNvPr>
          <p:cNvCxnSpPr>
            <a:cxnSpLocks/>
            <a:stCxn id="11" idx="2"/>
            <a:endCxn id="25" idx="0"/>
          </p:cNvCxnSpPr>
          <p:nvPr/>
        </p:nvCxnSpPr>
        <p:spPr>
          <a:xfrm rot="16200000" flipH="1">
            <a:off x="5737249" y="2037268"/>
            <a:ext cx="147433" cy="355285"/>
          </a:xfrm>
          <a:prstGeom prst="bentConnector3">
            <a:avLst>
              <a:gd name="adj1" fmla="val 50000"/>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肘形连接符 40">
            <a:extLst>
              <a:ext uri="{FF2B5EF4-FFF2-40B4-BE49-F238E27FC236}">
                <a16:creationId xmlns="" xmlns:a16="http://schemas.microsoft.com/office/drawing/2014/main" id="{7FA0C4ED-3A69-CE41-AF23-E5A1704BB94D}"/>
              </a:ext>
            </a:extLst>
          </p:cNvPr>
          <p:cNvCxnSpPr>
            <a:cxnSpLocks/>
            <a:stCxn id="11" idx="2"/>
            <a:endCxn id="26" idx="0"/>
          </p:cNvCxnSpPr>
          <p:nvPr/>
        </p:nvCxnSpPr>
        <p:spPr>
          <a:xfrm rot="16200000" flipH="1">
            <a:off x="6059812" y="1714704"/>
            <a:ext cx="147433" cy="1000412"/>
          </a:xfrm>
          <a:prstGeom prst="bentConnector3">
            <a:avLst>
              <a:gd name="adj1" fmla="val 50000"/>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肘形连接符 41">
            <a:extLst>
              <a:ext uri="{FF2B5EF4-FFF2-40B4-BE49-F238E27FC236}">
                <a16:creationId xmlns="" xmlns:a16="http://schemas.microsoft.com/office/drawing/2014/main" id="{F75183CB-C2C3-BA49-A7EE-712A654D44A2}"/>
              </a:ext>
            </a:extLst>
          </p:cNvPr>
          <p:cNvCxnSpPr>
            <a:cxnSpLocks/>
            <a:stCxn id="12" idx="2"/>
            <a:endCxn id="27" idx="0"/>
          </p:cNvCxnSpPr>
          <p:nvPr/>
        </p:nvCxnSpPr>
        <p:spPr>
          <a:xfrm rot="5400000">
            <a:off x="7341331" y="2078727"/>
            <a:ext cx="147433" cy="272369"/>
          </a:xfrm>
          <a:prstGeom prst="bentConnector3">
            <a:avLst>
              <a:gd name="adj1" fmla="val 50000"/>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肘形连接符 42">
            <a:extLst>
              <a:ext uri="{FF2B5EF4-FFF2-40B4-BE49-F238E27FC236}">
                <a16:creationId xmlns="" xmlns:a16="http://schemas.microsoft.com/office/drawing/2014/main" id="{1293D928-4C1D-B742-AED8-66397203196E}"/>
              </a:ext>
            </a:extLst>
          </p:cNvPr>
          <p:cNvCxnSpPr>
            <a:cxnSpLocks/>
            <a:stCxn id="12" idx="2"/>
            <a:endCxn id="28" idx="0"/>
          </p:cNvCxnSpPr>
          <p:nvPr/>
        </p:nvCxnSpPr>
        <p:spPr>
          <a:xfrm rot="16200000" flipH="1">
            <a:off x="7663894" y="2028531"/>
            <a:ext cx="147433" cy="372758"/>
          </a:xfrm>
          <a:prstGeom prst="bentConnector3">
            <a:avLst>
              <a:gd name="adj1" fmla="val 50000"/>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肘形连接符 43">
            <a:extLst>
              <a:ext uri="{FF2B5EF4-FFF2-40B4-BE49-F238E27FC236}">
                <a16:creationId xmlns="" xmlns:a16="http://schemas.microsoft.com/office/drawing/2014/main" id="{3F89AD26-5DF7-D64C-BF67-CFE6F66A48F9}"/>
              </a:ext>
            </a:extLst>
          </p:cNvPr>
          <p:cNvCxnSpPr>
            <a:cxnSpLocks/>
            <a:stCxn id="13" idx="2"/>
            <a:endCxn id="29" idx="0"/>
          </p:cNvCxnSpPr>
          <p:nvPr/>
        </p:nvCxnSpPr>
        <p:spPr>
          <a:xfrm rot="5400000">
            <a:off x="8972854" y="1737457"/>
            <a:ext cx="147433" cy="954908"/>
          </a:xfrm>
          <a:prstGeom prst="bentConnector3">
            <a:avLst>
              <a:gd name="adj1" fmla="val 50000"/>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肘形连接符 44">
            <a:extLst>
              <a:ext uri="{FF2B5EF4-FFF2-40B4-BE49-F238E27FC236}">
                <a16:creationId xmlns="" xmlns:a16="http://schemas.microsoft.com/office/drawing/2014/main" id="{EBB68FBD-1360-C546-A1D2-226FEF5CAF6A}"/>
              </a:ext>
            </a:extLst>
          </p:cNvPr>
          <p:cNvCxnSpPr>
            <a:cxnSpLocks/>
            <a:stCxn id="13" idx="2"/>
            <a:endCxn id="30" idx="0"/>
          </p:cNvCxnSpPr>
          <p:nvPr/>
        </p:nvCxnSpPr>
        <p:spPr>
          <a:xfrm rot="5400000">
            <a:off x="9295417" y="2060020"/>
            <a:ext cx="147433" cy="309781"/>
          </a:xfrm>
          <a:prstGeom prst="bentConnector3">
            <a:avLst>
              <a:gd name="adj1" fmla="val 50000"/>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肘形连接符 45">
            <a:extLst>
              <a:ext uri="{FF2B5EF4-FFF2-40B4-BE49-F238E27FC236}">
                <a16:creationId xmlns="" xmlns:a16="http://schemas.microsoft.com/office/drawing/2014/main" id="{3C192019-A1B8-7F49-A465-E7EA1AC64646}"/>
              </a:ext>
            </a:extLst>
          </p:cNvPr>
          <p:cNvCxnSpPr>
            <a:cxnSpLocks/>
            <a:stCxn id="13" idx="2"/>
            <a:endCxn id="32" idx="0"/>
          </p:cNvCxnSpPr>
          <p:nvPr/>
        </p:nvCxnSpPr>
        <p:spPr>
          <a:xfrm rot="16200000" flipH="1">
            <a:off x="9940544" y="1724674"/>
            <a:ext cx="147433" cy="980473"/>
          </a:xfrm>
          <a:prstGeom prst="bentConnector3">
            <a:avLst>
              <a:gd name="adj1" fmla="val 50000"/>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肘形连接符 46">
            <a:extLst>
              <a:ext uri="{FF2B5EF4-FFF2-40B4-BE49-F238E27FC236}">
                <a16:creationId xmlns="" xmlns:a16="http://schemas.microsoft.com/office/drawing/2014/main" id="{21CAADC3-7D92-6246-AB4D-1BF10555965D}"/>
              </a:ext>
            </a:extLst>
          </p:cNvPr>
          <p:cNvCxnSpPr>
            <a:cxnSpLocks/>
            <a:stCxn id="13" idx="2"/>
            <a:endCxn id="31" idx="0"/>
          </p:cNvCxnSpPr>
          <p:nvPr/>
        </p:nvCxnSpPr>
        <p:spPr>
          <a:xfrm rot="16200000" flipH="1">
            <a:off x="9617980" y="2047237"/>
            <a:ext cx="147433" cy="335346"/>
          </a:xfrm>
          <a:prstGeom prst="bentConnector3">
            <a:avLst>
              <a:gd name="adj1" fmla="val 50000"/>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 xmlns:a16="http://schemas.microsoft.com/office/drawing/2014/main" id="{B1ABC59D-3C3E-9C4E-AA2B-8D2FE7D8062A}"/>
              </a:ext>
            </a:extLst>
          </p:cNvPr>
          <p:cNvSpPr txBox="1"/>
          <p:nvPr/>
        </p:nvSpPr>
        <p:spPr>
          <a:xfrm>
            <a:off x="249432" y="2288627"/>
            <a:ext cx="719625" cy="603492"/>
          </a:xfrm>
          <a:prstGeom prst="rect">
            <a:avLst/>
          </a:prstGeom>
          <a:noFill/>
        </p:spPr>
        <p:txBody>
          <a:bodyPr wrap="square" rtlCol="0" anchor="ctr">
            <a:noAutofit/>
          </a:bodyPr>
          <a:lstStyle/>
          <a:p>
            <a:pPr algn="ctr" fontAlgn="base">
              <a:spcBef>
                <a:spcPct val="0"/>
              </a:spcBef>
              <a:spcAft>
                <a:spcPct val="0"/>
              </a:spcAft>
              <a:defRPr/>
            </a:pPr>
            <a:r>
              <a:rPr kumimoji="1" lang="zh-CN" altLang="en-US" sz="1199" dirty="0">
                <a:solidFill>
                  <a:srgbClr val="262573"/>
                </a:solidFill>
                <a:latin typeface="Microsoft YaHei" panose="020B0503020204020204" pitchFamily="34" charset="-122"/>
              </a:rPr>
              <a:t>业务</a:t>
            </a:r>
            <a:endParaRPr kumimoji="1" lang="en-US" altLang="zh-CN" sz="1199" dirty="0">
              <a:solidFill>
                <a:srgbClr val="262573"/>
              </a:solidFill>
              <a:latin typeface="Microsoft YaHei" panose="020B0503020204020204" pitchFamily="34" charset="-122"/>
            </a:endParaRPr>
          </a:p>
          <a:p>
            <a:pPr algn="ctr" fontAlgn="base">
              <a:spcBef>
                <a:spcPct val="0"/>
              </a:spcBef>
              <a:spcAft>
                <a:spcPct val="0"/>
              </a:spcAft>
              <a:defRPr/>
            </a:pPr>
            <a:r>
              <a:rPr kumimoji="1" lang="zh-CN" altLang="en-US" sz="1199" dirty="0">
                <a:solidFill>
                  <a:srgbClr val="262573"/>
                </a:solidFill>
                <a:latin typeface="Microsoft YaHei" panose="020B0503020204020204" pitchFamily="34" charset="-122"/>
              </a:rPr>
              <a:t>子域</a:t>
            </a:r>
          </a:p>
        </p:txBody>
      </p:sp>
      <p:sp>
        <p:nvSpPr>
          <p:cNvPr id="49" name="矩形 48">
            <a:extLst>
              <a:ext uri="{FF2B5EF4-FFF2-40B4-BE49-F238E27FC236}">
                <a16:creationId xmlns="" xmlns:a16="http://schemas.microsoft.com/office/drawing/2014/main" id="{6E0E112F-9749-324B-A8E5-2BA671679F1A}"/>
              </a:ext>
            </a:extLst>
          </p:cNvPr>
          <p:cNvSpPr/>
          <p:nvPr/>
        </p:nvSpPr>
        <p:spPr bwMode="auto">
          <a:xfrm>
            <a:off x="1200267" y="3868348"/>
            <a:ext cx="503738" cy="580432"/>
          </a:xfrm>
          <a:prstGeom prst="rect">
            <a:avLst/>
          </a:prstGeom>
          <a:solidFill>
            <a:schemeClr val="accent6"/>
          </a:solidFill>
          <a:ln w="12700">
            <a:noFill/>
            <a:round/>
            <a:headEnd/>
            <a:tailEnd/>
          </a:ln>
        </p:spPr>
        <p:txBody>
          <a:bodyPr lIns="0" tIns="0" rIns="0" bIns="0" rtlCol="0" anchor="ctr"/>
          <a:lstStyle/>
          <a:p>
            <a:pPr algn="ctr" fontAlgn="base">
              <a:spcBef>
                <a:spcPct val="0"/>
              </a:spcBef>
              <a:spcAft>
                <a:spcPct val="0"/>
              </a:spcAft>
              <a:defRPr/>
            </a:pPr>
            <a:r>
              <a:rPr kumimoji="1" lang="zh-CN" altLang="en-US" sz="1199" b="1" dirty="0">
                <a:solidFill>
                  <a:prstClr val="white"/>
                </a:solidFill>
                <a:latin typeface="微软雅黑" pitchFamily="34" charset="-122"/>
              </a:rPr>
              <a:t>采购计划</a:t>
            </a:r>
          </a:p>
        </p:txBody>
      </p:sp>
      <p:sp>
        <p:nvSpPr>
          <p:cNvPr id="50" name="矩形 49">
            <a:extLst>
              <a:ext uri="{FF2B5EF4-FFF2-40B4-BE49-F238E27FC236}">
                <a16:creationId xmlns="" xmlns:a16="http://schemas.microsoft.com/office/drawing/2014/main" id="{AA2814DF-D221-5143-A7B5-6FD70B401595}"/>
              </a:ext>
            </a:extLst>
          </p:cNvPr>
          <p:cNvSpPr/>
          <p:nvPr/>
        </p:nvSpPr>
        <p:spPr bwMode="auto">
          <a:xfrm>
            <a:off x="1968247" y="3865910"/>
            <a:ext cx="503738" cy="585309"/>
          </a:xfrm>
          <a:prstGeom prst="rect">
            <a:avLst/>
          </a:prstGeom>
          <a:solidFill>
            <a:schemeClr val="accent6"/>
          </a:solidFill>
          <a:ln w="12700">
            <a:noFill/>
            <a:round/>
            <a:headEnd/>
            <a:tailEnd/>
          </a:ln>
        </p:spPr>
        <p:txBody>
          <a:bodyPr lIns="0" tIns="0" rIns="0" bIns="0" rtlCol="0" anchor="ctr"/>
          <a:lstStyle/>
          <a:p>
            <a:pPr algn="ctr" fontAlgn="base">
              <a:spcBef>
                <a:spcPct val="0"/>
              </a:spcBef>
              <a:spcAft>
                <a:spcPct val="0"/>
              </a:spcAft>
              <a:defRPr/>
            </a:pPr>
            <a:r>
              <a:rPr kumimoji="1" lang="zh-CN" altLang="en-US" sz="1199" b="1" dirty="0">
                <a:solidFill>
                  <a:prstClr val="white"/>
                </a:solidFill>
                <a:latin typeface="微软雅黑" pitchFamily="34" charset="-122"/>
              </a:rPr>
              <a:t>采购申请单</a:t>
            </a:r>
          </a:p>
        </p:txBody>
      </p:sp>
      <p:sp>
        <p:nvSpPr>
          <p:cNvPr id="51" name="矩形 50">
            <a:extLst>
              <a:ext uri="{FF2B5EF4-FFF2-40B4-BE49-F238E27FC236}">
                <a16:creationId xmlns="" xmlns:a16="http://schemas.microsoft.com/office/drawing/2014/main" id="{A615B086-DCC8-554B-B241-B33AF1F62F72}"/>
              </a:ext>
            </a:extLst>
          </p:cNvPr>
          <p:cNvSpPr/>
          <p:nvPr/>
        </p:nvSpPr>
        <p:spPr bwMode="auto">
          <a:xfrm>
            <a:off x="2671337" y="3865910"/>
            <a:ext cx="503738" cy="585309"/>
          </a:xfrm>
          <a:prstGeom prst="rect">
            <a:avLst/>
          </a:prstGeom>
          <a:solidFill>
            <a:schemeClr val="accent6"/>
          </a:solidFill>
          <a:ln w="12700">
            <a:noFill/>
            <a:round/>
            <a:headEnd/>
            <a:tailEnd/>
          </a:ln>
        </p:spPr>
        <p:txBody>
          <a:bodyPr lIns="0" tIns="0" rIns="0" bIns="0" rtlCol="0" anchor="ctr"/>
          <a:lstStyle/>
          <a:p>
            <a:pPr algn="ctr" fontAlgn="base">
              <a:spcBef>
                <a:spcPct val="0"/>
              </a:spcBef>
              <a:spcAft>
                <a:spcPct val="0"/>
              </a:spcAft>
              <a:defRPr/>
            </a:pPr>
            <a:r>
              <a:rPr kumimoji="1" lang="zh-CN" altLang="en-US" sz="1199" b="1" dirty="0">
                <a:solidFill>
                  <a:prstClr val="white"/>
                </a:solidFill>
                <a:latin typeface="微软雅黑" pitchFamily="34" charset="-122"/>
              </a:rPr>
              <a:t>报价单</a:t>
            </a:r>
          </a:p>
        </p:txBody>
      </p:sp>
      <p:sp>
        <p:nvSpPr>
          <p:cNvPr id="52" name="矩形 51">
            <a:extLst>
              <a:ext uri="{FF2B5EF4-FFF2-40B4-BE49-F238E27FC236}">
                <a16:creationId xmlns="" xmlns:a16="http://schemas.microsoft.com/office/drawing/2014/main" id="{6CCCC6DC-4FA6-9A41-B815-AEBEF6541552}"/>
              </a:ext>
            </a:extLst>
          </p:cNvPr>
          <p:cNvSpPr/>
          <p:nvPr/>
        </p:nvSpPr>
        <p:spPr bwMode="auto">
          <a:xfrm>
            <a:off x="3372112" y="3865910"/>
            <a:ext cx="503738" cy="585309"/>
          </a:xfrm>
          <a:prstGeom prst="rect">
            <a:avLst/>
          </a:prstGeom>
          <a:solidFill>
            <a:schemeClr val="accent6"/>
          </a:solidFill>
          <a:ln w="12700">
            <a:noFill/>
            <a:round/>
            <a:headEnd/>
            <a:tailEnd/>
          </a:ln>
        </p:spPr>
        <p:txBody>
          <a:bodyPr lIns="0" tIns="0" rIns="0" bIns="0" rtlCol="0" anchor="ctr"/>
          <a:lstStyle/>
          <a:p>
            <a:pPr algn="ctr" fontAlgn="base">
              <a:spcBef>
                <a:spcPct val="0"/>
              </a:spcBef>
              <a:spcAft>
                <a:spcPct val="0"/>
              </a:spcAft>
              <a:defRPr/>
            </a:pPr>
            <a:r>
              <a:rPr kumimoji="1" lang="zh-CN" altLang="en-US" sz="1199" b="1" dirty="0">
                <a:solidFill>
                  <a:prstClr val="white"/>
                </a:solidFill>
                <a:latin typeface="微软雅黑" pitchFamily="34" charset="-122"/>
              </a:rPr>
              <a:t>供应商列表</a:t>
            </a:r>
          </a:p>
        </p:txBody>
      </p:sp>
      <p:sp>
        <p:nvSpPr>
          <p:cNvPr id="53" name="矩形 52">
            <a:extLst>
              <a:ext uri="{FF2B5EF4-FFF2-40B4-BE49-F238E27FC236}">
                <a16:creationId xmlns="" xmlns:a16="http://schemas.microsoft.com/office/drawing/2014/main" id="{6095960D-0817-8F44-BABD-16CF70B53827}"/>
              </a:ext>
            </a:extLst>
          </p:cNvPr>
          <p:cNvSpPr/>
          <p:nvPr/>
        </p:nvSpPr>
        <p:spPr bwMode="auto">
          <a:xfrm>
            <a:off x="4072887" y="3865910"/>
            <a:ext cx="503738" cy="585309"/>
          </a:xfrm>
          <a:prstGeom prst="rect">
            <a:avLst/>
          </a:prstGeom>
          <a:solidFill>
            <a:srgbClr val="00B0F0"/>
          </a:solidFill>
          <a:ln w="12700">
            <a:solidFill>
              <a:srgbClr val="FF0000"/>
            </a:solidFill>
            <a:prstDash val="dash"/>
            <a:round/>
            <a:headEnd/>
            <a:tailEnd/>
          </a:ln>
        </p:spPr>
        <p:txBody>
          <a:bodyPr lIns="0" tIns="0" rIns="0" bIns="0" rtlCol="0" anchor="ctr"/>
          <a:lstStyle/>
          <a:p>
            <a:pPr algn="ctr" fontAlgn="base">
              <a:spcBef>
                <a:spcPct val="0"/>
              </a:spcBef>
              <a:spcAft>
                <a:spcPct val="0"/>
              </a:spcAft>
              <a:defRPr/>
            </a:pPr>
            <a:r>
              <a:rPr kumimoji="1" lang="zh-CN" altLang="en-US" sz="1199" b="1" dirty="0">
                <a:solidFill>
                  <a:prstClr val="white"/>
                </a:solidFill>
                <a:latin typeface="微软雅黑" pitchFamily="34" charset="-122"/>
              </a:rPr>
              <a:t>采购订单</a:t>
            </a:r>
          </a:p>
        </p:txBody>
      </p:sp>
      <p:sp>
        <p:nvSpPr>
          <p:cNvPr id="54" name="矩形 53">
            <a:extLst>
              <a:ext uri="{FF2B5EF4-FFF2-40B4-BE49-F238E27FC236}">
                <a16:creationId xmlns="" xmlns:a16="http://schemas.microsoft.com/office/drawing/2014/main" id="{AF70A4A6-A6B9-A044-98C0-15858FA28ABA}"/>
              </a:ext>
            </a:extLst>
          </p:cNvPr>
          <p:cNvSpPr/>
          <p:nvPr/>
        </p:nvSpPr>
        <p:spPr bwMode="auto">
          <a:xfrm>
            <a:off x="4773662" y="3865910"/>
            <a:ext cx="503738" cy="585309"/>
          </a:xfrm>
          <a:prstGeom prst="rect">
            <a:avLst/>
          </a:prstGeom>
          <a:solidFill>
            <a:schemeClr val="accent6"/>
          </a:solidFill>
          <a:ln w="12700">
            <a:noFill/>
            <a:round/>
            <a:headEnd/>
            <a:tailEnd/>
          </a:ln>
        </p:spPr>
        <p:txBody>
          <a:bodyPr lIns="0" tIns="0" rIns="0" bIns="0" rtlCol="0" anchor="ctr"/>
          <a:lstStyle/>
          <a:p>
            <a:pPr algn="ctr" fontAlgn="base">
              <a:spcBef>
                <a:spcPct val="0"/>
              </a:spcBef>
              <a:spcAft>
                <a:spcPct val="0"/>
              </a:spcAft>
              <a:defRPr/>
            </a:pPr>
            <a:r>
              <a:rPr kumimoji="1" lang="zh-CN" altLang="en-US" sz="1199" b="1" dirty="0">
                <a:solidFill>
                  <a:prstClr val="white"/>
                </a:solidFill>
                <a:latin typeface="微软雅黑" pitchFamily="34" charset="-122"/>
              </a:rPr>
              <a:t>费用订单</a:t>
            </a:r>
          </a:p>
        </p:txBody>
      </p:sp>
      <p:sp>
        <p:nvSpPr>
          <p:cNvPr id="55" name="矩形 54">
            <a:extLst>
              <a:ext uri="{FF2B5EF4-FFF2-40B4-BE49-F238E27FC236}">
                <a16:creationId xmlns="" xmlns:a16="http://schemas.microsoft.com/office/drawing/2014/main" id="{3DD6CFFE-6A9A-A943-BC8E-DC4C4295AA61}"/>
              </a:ext>
            </a:extLst>
          </p:cNvPr>
          <p:cNvSpPr/>
          <p:nvPr/>
        </p:nvSpPr>
        <p:spPr bwMode="auto">
          <a:xfrm>
            <a:off x="5474435" y="3865910"/>
            <a:ext cx="503738" cy="585309"/>
          </a:xfrm>
          <a:prstGeom prst="rect">
            <a:avLst/>
          </a:prstGeom>
          <a:solidFill>
            <a:schemeClr val="accent6"/>
          </a:solidFill>
          <a:ln w="12700">
            <a:noFill/>
            <a:round/>
            <a:headEnd/>
            <a:tailEnd/>
          </a:ln>
        </p:spPr>
        <p:txBody>
          <a:bodyPr lIns="0" tIns="0" rIns="0" bIns="0" rtlCol="0" anchor="ctr"/>
          <a:lstStyle/>
          <a:p>
            <a:pPr algn="ctr" fontAlgn="base">
              <a:spcBef>
                <a:spcPct val="0"/>
              </a:spcBef>
              <a:spcAft>
                <a:spcPct val="0"/>
              </a:spcAft>
              <a:defRPr/>
            </a:pPr>
            <a:r>
              <a:rPr kumimoji="1" lang="zh-CN" altLang="en-US" sz="1199" b="1" dirty="0">
                <a:solidFill>
                  <a:prstClr val="white"/>
                </a:solidFill>
                <a:latin typeface="微软雅黑" pitchFamily="34" charset="-122"/>
              </a:rPr>
              <a:t>接收事务</a:t>
            </a:r>
          </a:p>
        </p:txBody>
      </p:sp>
      <p:sp>
        <p:nvSpPr>
          <p:cNvPr id="56" name="矩形 55">
            <a:extLst>
              <a:ext uri="{FF2B5EF4-FFF2-40B4-BE49-F238E27FC236}">
                <a16:creationId xmlns="" xmlns:a16="http://schemas.microsoft.com/office/drawing/2014/main" id="{F7FD4380-7BC3-324C-B28A-2C480F0CD912}"/>
              </a:ext>
            </a:extLst>
          </p:cNvPr>
          <p:cNvSpPr/>
          <p:nvPr/>
        </p:nvSpPr>
        <p:spPr bwMode="auto">
          <a:xfrm>
            <a:off x="6470120" y="3865910"/>
            <a:ext cx="503738" cy="585309"/>
          </a:xfrm>
          <a:prstGeom prst="rect">
            <a:avLst/>
          </a:prstGeom>
          <a:solidFill>
            <a:schemeClr val="accent6"/>
          </a:solidFill>
          <a:ln w="12700">
            <a:noFill/>
            <a:round/>
            <a:headEnd/>
            <a:tailEnd/>
          </a:ln>
        </p:spPr>
        <p:txBody>
          <a:bodyPr lIns="0" tIns="0" rIns="0" bIns="0" rtlCol="0" anchor="ctr"/>
          <a:lstStyle/>
          <a:p>
            <a:pPr algn="ctr" fontAlgn="base">
              <a:spcBef>
                <a:spcPct val="0"/>
              </a:spcBef>
              <a:spcAft>
                <a:spcPct val="0"/>
              </a:spcAft>
              <a:defRPr/>
            </a:pPr>
            <a:r>
              <a:rPr kumimoji="1" lang="zh-CN" altLang="en-US" sz="1199" b="1" dirty="0">
                <a:solidFill>
                  <a:prstClr val="white"/>
                </a:solidFill>
                <a:latin typeface="微软雅黑" pitchFamily="34" charset="-122"/>
              </a:rPr>
              <a:t>价目表</a:t>
            </a:r>
          </a:p>
        </p:txBody>
      </p:sp>
      <p:sp>
        <p:nvSpPr>
          <p:cNvPr id="57" name="矩形 56">
            <a:extLst>
              <a:ext uri="{FF2B5EF4-FFF2-40B4-BE49-F238E27FC236}">
                <a16:creationId xmlns="" xmlns:a16="http://schemas.microsoft.com/office/drawing/2014/main" id="{A3F1524A-0136-B140-8A8F-75028F03295C}"/>
              </a:ext>
            </a:extLst>
          </p:cNvPr>
          <p:cNvSpPr/>
          <p:nvPr/>
        </p:nvSpPr>
        <p:spPr bwMode="auto">
          <a:xfrm>
            <a:off x="7366411" y="3865910"/>
            <a:ext cx="503738" cy="585309"/>
          </a:xfrm>
          <a:prstGeom prst="rect">
            <a:avLst/>
          </a:prstGeom>
          <a:solidFill>
            <a:schemeClr val="accent6"/>
          </a:solidFill>
          <a:ln w="12700">
            <a:noFill/>
            <a:round/>
            <a:headEnd/>
            <a:tailEnd/>
          </a:ln>
        </p:spPr>
        <p:txBody>
          <a:bodyPr lIns="0" tIns="0" rIns="0" bIns="0" rtlCol="0" anchor="ctr"/>
          <a:lstStyle/>
          <a:p>
            <a:pPr algn="ctr" fontAlgn="base">
              <a:spcBef>
                <a:spcPct val="0"/>
              </a:spcBef>
              <a:spcAft>
                <a:spcPct val="0"/>
              </a:spcAft>
              <a:defRPr/>
            </a:pPr>
            <a:r>
              <a:rPr kumimoji="1" lang="zh-CN" altLang="en-US" sz="1199" b="1" dirty="0">
                <a:solidFill>
                  <a:prstClr val="white"/>
                </a:solidFill>
                <a:latin typeface="微软雅黑" pitchFamily="34" charset="-122"/>
              </a:rPr>
              <a:t>销售协议</a:t>
            </a:r>
          </a:p>
        </p:txBody>
      </p:sp>
      <p:sp>
        <p:nvSpPr>
          <p:cNvPr id="58" name="矩形 57">
            <a:extLst>
              <a:ext uri="{FF2B5EF4-FFF2-40B4-BE49-F238E27FC236}">
                <a16:creationId xmlns="" xmlns:a16="http://schemas.microsoft.com/office/drawing/2014/main" id="{61F91FBA-1E90-504E-BC78-BCEA1B6104DB}"/>
              </a:ext>
            </a:extLst>
          </p:cNvPr>
          <p:cNvSpPr/>
          <p:nvPr/>
        </p:nvSpPr>
        <p:spPr bwMode="auto">
          <a:xfrm>
            <a:off x="8262702" y="3865910"/>
            <a:ext cx="503738" cy="585309"/>
          </a:xfrm>
          <a:prstGeom prst="rect">
            <a:avLst/>
          </a:prstGeom>
          <a:solidFill>
            <a:schemeClr val="accent6"/>
          </a:solidFill>
          <a:ln w="12700">
            <a:noFill/>
            <a:round/>
            <a:headEnd/>
            <a:tailEnd/>
          </a:ln>
        </p:spPr>
        <p:txBody>
          <a:bodyPr lIns="0" tIns="0" rIns="0" bIns="0" rtlCol="0" anchor="ctr"/>
          <a:lstStyle/>
          <a:p>
            <a:pPr algn="ctr" fontAlgn="base">
              <a:spcBef>
                <a:spcPct val="0"/>
              </a:spcBef>
              <a:spcAft>
                <a:spcPct val="0"/>
              </a:spcAft>
              <a:defRPr/>
            </a:pPr>
            <a:r>
              <a:rPr kumimoji="1" lang="zh-CN" altLang="en-US" sz="1199" b="1" dirty="0">
                <a:solidFill>
                  <a:prstClr val="white"/>
                </a:solidFill>
                <a:latin typeface="微软雅黑" pitchFamily="34" charset="-122"/>
              </a:rPr>
              <a:t>销售订单</a:t>
            </a:r>
          </a:p>
        </p:txBody>
      </p:sp>
      <p:sp>
        <p:nvSpPr>
          <p:cNvPr id="59" name="矩形 58">
            <a:extLst>
              <a:ext uri="{FF2B5EF4-FFF2-40B4-BE49-F238E27FC236}">
                <a16:creationId xmlns="" xmlns:a16="http://schemas.microsoft.com/office/drawing/2014/main" id="{D3078D30-64C0-7E48-9BD0-6D02925B59CD}"/>
              </a:ext>
            </a:extLst>
          </p:cNvPr>
          <p:cNvSpPr/>
          <p:nvPr/>
        </p:nvSpPr>
        <p:spPr bwMode="auto">
          <a:xfrm>
            <a:off x="9158994" y="3865910"/>
            <a:ext cx="503738" cy="585309"/>
          </a:xfrm>
          <a:prstGeom prst="rect">
            <a:avLst/>
          </a:prstGeom>
          <a:solidFill>
            <a:schemeClr val="accent6"/>
          </a:solidFill>
          <a:ln w="12700">
            <a:noFill/>
            <a:round/>
            <a:headEnd/>
            <a:tailEnd/>
          </a:ln>
        </p:spPr>
        <p:txBody>
          <a:bodyPr lIns="0" tIns="0" rIns="0" bIns="0" rtlCol="0" anchor="ctr"/>
          <a:lstStyle/>
          <a:p>
            <a:pPr algn="ctr" fontAlgn="base">
              <a:spcBef>
                <a:spcPct val="0"/>
              </a:spcBef>
              <a:spcAft>
                <a:spcPct val="0"/>
              </a:spcAft>
              <a:defRPr/>
            </a:pPr>
            <a:r>
              <a:rPr kumimoji="1" lang="zh-CN" altLang="en-US" sz="1199" b="1" dirty="0">
                <a:solidFill>
                  <a:prstClr val="white"/>
                </a:solidFill>
                <a:latin typeface="微软雅黑" pitchFamily="34" charset="-122"/>
              </a:rPr>
              <a:t>订单控制表</a:t>
            </a:r>
          </a:p>
        </p:txBody>
      </p:sp>
      <p:sp>
        <p:nvSpPr>
          <p:cNvPr id="60" name="矩形 59">
            <a:extLst>
              <a:ext uri="{FF2B5EF4-FFF2-40B4-BE49-F238E27FC236}">
                <a16:creationId xmlns="" xmlns:a16="http://schemas.microsoft.com/office/drawing/2014/main" id="{0C97B4C0-8267-2E4C-97F0-4D2851C0B74D}"/>
              </a:ext>
            </a:extLst>
          </p:cNvPr>
          <p:cNvSpPr/>
          <p:nvPr/>
        </p:nvSpPr>
        <p:spPr bwMode="auto">
          <a:xfrm>
            <a:off x="10900684" y="3876112"/>
            <a:ext cx="503738" cy="564907"/>
          </a:xfrm>
          <a:prstGeom prst="rect">
            <a:avLst/>
          </a:prstGeom>
          <a:solidFill>
            <a:schemeClr val="accent6"/>
          </a:solidFill>
          <a:ln w="12700">
            <a:noFill/>
            <a:round/>
            <a:headEnd/>
            <a:tailEnd/>
          </a:ln>
        </p:spPr>
        <p:txBody>
          <a:bodyPr lIns="0" tIns="0" rIns="0" bIns="0" rtlCol="0" anchor="ctr"/>
          <a:lstStyle/>
          <a:p>
            <a:pPr algn="ctr" fontAlgn="base">
              <a:spcBef>
                <a:spcPct val="0"/>
              </a:spcBef>
              <a:spcAft>
                <a:spcPct val="0"/>
              </a:spcAft>
              <a:defRPr/>
            </a:pPr>
            <a:r>
              <a:rPr kumimoji="1" lang="en-US" altLang="zh-CN" sz="1399" b="1" dirty="0">
                <a:solidFill>
                  <a:prstClr val="white"/>
                </a:solidFill>
                <a:latin typeface="微软雅黑" pitchFamily="34" charset="-122"/>
              </a:rPr>
              <a:t>…</a:t>
            </a:r>
            <a:endParaRPr kumimoji="1" lang="zh-CN" altLang="en-US" sz="1399" b="1" dirty="0">
              <a:solidFill>
                <a:prstClr val="white"/>
              </a:solidFill>
              <a:latin typeface="微软雅黑" pitchFamily="34" charset="-122"/>
            </a:endParaRPr>
          </a:p>
        </p:txBody>
      </p:sp>
      <p:sp>
        <p:nvSpPr>
          <p:cNvPr id="61" name="矩形 60">
            <a:extLst>
              <a:ext uri="{FF2B5EF4-FFF2-40B4-BE49-F238E27FC236}">
                <a16:creationId xmlns="" xmlns:a16="http://schemas.microsoft.com/office/drawing/2014/main" id="{35943AB4-703F-1D4B-9DA4-8C42CFDC7EB4}"/>
              </a:ext>
            </a:extLst>
          </p:cNvPr>
          <p:cNvSpPr/>
          <p:nvPr/>
        </p:nvSpPr>
        <p:spPr bwMode="auto">
          <a:xfrm>
            <a:off x="8015288" y="5076105"/>
            <a:ext cx="1262942" cy="684014"/>
          </a:xfrm>
          <a:prstGeom prst="rect">
            <a:avLst/>
          </a:prstGeom>
          <a:solidFill>
            <a:srgbClr val="398C30"/>
          </a:solidFill>
          <a:ln w="12700">
            <a:noFill/>
            <a:round/>
            <a:headEnd/>
            <a:tailEnd/>
          </a:ln>
        </p:spPr>
        <p:txBody>
          <a:bodyPr lIns="0" tIns="0" rIns="0" bIns="0" rtlCol="0" anchor="ctr"/>
          <a:lstStyle/>
          <a:p>
            <a:pPr algn="ctr" fontAlgn="base">
              <a:spcBef>
                <a:spcPct val="0"/>
              </a:spcBef>
              <a:spcAft>
                <a:spcPct val="0"/>
              </a:spcAft>
              <a:defRPr/>
            </a:pPr>
            <a:r>
              <a:rPr kumimoji="1" lang="zh-CN" altLang="en-US" sz="1099" b="1" dirty="0">
                <a:solidFill>
                  <a:prstClr val="white"/>
                </a:solidFill>
                <a:latin typeface="Microsoft YaHei"/>
              </a:rPr>
              <a:t>退货数量</a:t>
            </a:r>
            <a:endParaRPr kumimoji="1" lang="en-US" altLang="zh-CN" sz="1099" b="1" dirty="0">
              <a:solidFill>
                <a:prstClr val="white"/>
              </a:solidFill>
              <a:latin typeface="Microsoft YaHei"/>
            </a:endParaRPr>
          </a:p>
          <a:p>
            <a:pPr algn="ctr" fontAlgn="base">
              <a:spcBef>
                <a:spcPct val="0"/>
              </a:spcBef>
              <a:spcAft>
                <a:spcPct val="0"/>
              </a:spcAft>
              <a:defRPr/>
            </a:pPr>
            <a:r>
              <a:rPr kumimoji="1" lang="zh-CN" altLang="en-US" sz="1099" b="1" dirty="0">
                <a:solidFill>
                  <a:prstClr val="white"/>
                </a:solidFill>
                <a:latin typeface="Microsoft YaHei"/>
              </a:rPr>
              <a:t>退货金额</a:t>
            </a:r>
            <a:endParaRPr kumimoji="1" lang="en-US" altLang="zh-CN" sz="1099" b="1" dirty="0">
              <a:solidFill>
                <a:prstClr val="white"/>
              </a:solidFill>
              <a:latin typeface="Microsoft YaHei"/>
            </a:endParaRPr>
          </a:p>
          <a:p>
            <a:pPr algn="ctr" fontAlgn="base">
              <a:spcBef>
                <a:spcPct val="0"/>
              </a:spcBef>
              <a:spcAft>
                <a:spcPct val="0"/>
              </a:spcAft>
              <a:defRPr/>
            </a:pPr>
            <a:r>
              <a:rPr kumimoji="1" lang="en-US" altLang="zh-CN" sz="1099" b="1" dirty="0">
                <a:solidFill>
                  <a:prstClr val="white"/>
                </a:solidFill>
                <a:latin typeface="Microsoft YaHei"/>
              </a:rPr>
              <a:t>…</a:t>
            </a:r>
          </a:p>
        </p:txBody>
      </p:sp>
      <p:sp>
        <p:nvSpPr>
          <p:cNvPr id="62" name="矩形 61">
            <a:extLst>
              <a:ext uri="{FF2B5EF4-FFF2-40B4-BE49-F238E27FC236}">
                <a16:creationId xmlns="" xmlns:a16="http://schemas.microsoft.com/office/drawing/2014/main" id="{AFD7C960-89FC-FC48-8B16-6BDE6536F8CA}"/>
              </a:ext>
            </a:extLst>
          </p:cNvPr>
          <p:cNvSpPr/>
          <p:nvPr/>
        </p:nvSpPr>
        <p:spPr bwMode="auto">
          <a:xfrm>
            <a:off x="1205194" y="5076105"/>
            <a:ext cx="1262942" cy="684014"/>
          </a:xfrm>
          <a:prstGeom prst="rect">
            <a:avLst/>
          </a:prstGeom>
          <a:solidFill>
            <a:srgbClr val="398C30"/>
          </a:solidFill>
          <a:ln w="12700">
            <a:noFill/>
            <a:round/>
            <a:headEnd/>
            <a:tailEnd/>
          </a:ln>
        </p:spPr>
        <p:txBody>
          <a:bodyPr lIns="0" tIns="0" rIns="0" bIns="0" rtlCol="0" anchor="ctr"/>
          <a:lstStyle/>
          <a:p>
            <a:pPr algn="ctr" fontAlgn="base">
              <a:spcBef>
                <a:spcPct val="0"/>
              </a:spcBef>
              <a:spcAft>
                <a:spcPct val="0"/>
              </a:spcAft>
              <a:defRPr/>
            </a:pPr>
            <a:r>
              <a:rPr kumimoji="1" lang="zh-CN" altLang="en-US" sz="1099" b="1" dirty="0">
                <a:solidFill>
                  <a:prstClr val="white"/>
                </a:solidFill>
                <a:latin typeface="Microsoft YaHei"/>
              </a:rPr>
              <a:t>供应商名称</a:t>
            </a:r>
            <a:endParaRPr kumimoji="1" lang="en-US" altLang="zh-CN" sz="1099" b="1" dirty="0">
              <a:solidFill>
                <a:prstClr val="white"/>
              </a:solidFill>
              <a:latin typeface="Microsoft YaHei"/>
            </a:endParaRPr>
          </a:p>
          <a:p>
            <a:pPr algn="ctr" fontAlgn="base">
              <a:spcBef>
                <a:spcPct val="0"/>
              </a:spcBef>
              <a:spcAft>
                <a:spcPct val="0"/>
              </a:spcAft>
              <a:defRPr/>
            </a:pPr>
            <a:r>
              <a:rPr kumimoji="1" lang="zh-CN" altLang="en-US" sz="1099" b="1" dirty="0">
                <a:solidFill>
                  <a:prstClr val="white"/>
                </a:solidFill>
                <a:latin typeface="Microsoft YaHei"/>
              </a:rPr>
              <a:t>供应商地点</a:t>
            </a:r>
            <a:endParaRPr kumimoji="1" lang="en-US" altLang="zh-CN" sz="1099" b="1" dirty="0">
              <a:solidFill>
                <a:prstClr val="white"/>
              </a:solidFill>
              <a:latin typeface="Microsoft YaHei"/>
            </a:endParaRPr>
          </a:p>
          <a:p>
            <a:pPr algn="ctr" fontAlgn="base">
              <a:spcBef>
                <a:spcPct val="0"/>
              </a:spcBef>
              <a:spcAft>
                <a:spcPct val="0"/>
              </a:spcAft>
              <a:defRPr/>
            </a:pPr>
            <a:r>
              <a:rPr kumimoji="1" lang="zh-CN" altLang="en-US" sz="1099" b="1" dirty="0">
                <a:solidFill>
                  <a:prstClr val="white"/>
                </a:solidFill>
                <a:latin typeface="Microsoft YaHei"/>
              </a:rPr>
              <a:t>供应商联系人</a:t>
            </a:r>
            <a:endParaRPr kumimoji="1" lang="en-US" altLang="zh-CN" sz="1099" b="1" dirty="0">
              <a:solidFill>
                <a:prstClr val="white"/>
              </a:solidFill>
              <a:latin typeface="Microsoft YaHei"/>
            </a:endParaRPr>
          </a:p>
          <a:p>
            <a:pPr algn="ctr" fontAlgn="base">
              <a:spcBef>
                <a:spcPct val="0"/>
              </a:spcBef>
              <a:spcAft>
                <a:spcPct val="0"/>
              </a:spcAft>
              <a:defRPr/>
            </a:pPr>
            <a:r>
              <a:rPr kumimoji="1" lang="en-US" altLang="zh-CN" sz="1099" b="1" dirty="0">
                <a:solidFill>
                  <a:prstClr val="white"/>
                </a:solidFill>
                <a:latin typeface="Microsoft YaHei"/>
              </a:rPr>
              <a:t>…</a:t>
            </a:r>
          </a:p>
        </p:txBody>
      </p:sp>
      <p:sp>
        <p:nvSpPr>
          <p:cNvPr id="63" name="矩形 62">
            <a:extLst>
              <a:ext uri="{FF2B5EF4-FFF2-40B4-BE49-F238E27FC236}">
                <a16:creationId xmlns="" xmlns:a16="http://schemas.microsoft.com/office/drawing/2014/main" id="{32BC6808-6ADC-1E45-A72B-5D8D46D3E2D5}"/>
              </a:ext>
            </a:extLst>
          </p:cNvPr>
          <p:cNvSpPr/>
          <p:nvPr/>
        </p:nvSpPr>
        <p:spPr bwMode="auto">
          <a:xfrm>
            <a:off x="9377306" y="5076105"/>
            <a:ext cx="1262942" cy="684014"/>
          </a:xfrm>
          <a:prstGeom prst="rect">
            <a:avLst/>
          </a:prstGeom>
          <a:solidFill>
            <a:srgbClr val="398C30"/>
          </a:solidFill>
          <a:ln w="12700">
            <a:noFill/>
            <a:round/>
            <a:headEnd/>
            <a:tailEnd/>
          </a:ln>
        </p:spPr>
        <p:txBody>
          <a:bodyPr lIns="0" tIns="0" rIns="0" bIns="0" rtlCol="0" anchor="ctr"/>
          <a:lstStyle/>
          <a:p>
            <a:pPr algn="ctr" fontAlgn="base">
              <a:spcBef>
                <a:spcPct val="0"/>
              </a:spcBef>
              <a:spcAft>
                <a:spcPct val="0"/>
              </a:spcAft>
              <a:defRPr/>
            </a:pPr>
            <a:r>
              <a:rPr kumimoji="1" lang="zh-CN" altLang="en-US" sz="1099" b="1" dirty="0">
                <a:solidFill>
                  <a:prstClr val="white"/>
                </a:solidFill>
                <a:latin typeface="Microsoft YaHei"/>
              </a:rPr>
              <a:t>单据编号</a:t>
            </a:r>
            <a:endParaRPr kumimoji="1" lang="en-US" altLang="zh-CN" sz="1099" b="1" dirty="0">
              <a:solidFill>
                <a:prstClr val="white"/>
              </a:solidFill>
              <a:latin typeface="Microsoft YaHei"/>
            </a:endParaRPr>
          </a:p>
          <a:p>
            <a:pPr algn="ctr" fontAlgn="base">
              <a:spcBef>
                <a:spcPct val="0"/>
              </a:spcBef>
              <a:spcAft>
                <a:spcPct val="0"/>
              </a:spcAft>
              <a:defRPr/>
            </a:pPr>
            <a:r>
              <a:rPr kumimoji="1" lang="zh-CN" altLang="en-US" sz="1099" b="1" dirty="0">
                <a:solidFill>
                  <a:prstClr val="white"/>
                </a:solidFill>
                <a:latin typeface="Microsoft YaHei"/>
              </a:rPr>
              <a:t>订单状态</a:t>
            </a:r>
            <a:endParaRPr kumimoji="1" lang="en-US" altLang="zh-CN" sz="1099" b="1" dirty="0">
              <a:solidFill>
                <a:prstClr val="white"/>
              </a:solidFill>
              <a:latin typeface="Microsoft YaHei"/>
            </a:endParaRPr>
          </a:p>
          <a:p>
            <a:pPr algn="ctr" fontAlgn="base">
              <a:spcBef>
                <a:spcPct val="0"/>
              </a:spcBef>
              <a:spcAft>
                <a:spcPct val="0"/>
              </a:spcAft>
              <a:defRPr/>
            </a:pPr>
            <a:r>
              <a:rPr kumimoji="1" lang="en-US" altLang="zh-CN" sz="1099" b="1" dirty="0">
                <a:solidFill>
                  <a:prstClr val="white"/>
                </a:solidFill>
                <a:latin typeface="Microsoft YaHei"/>
              </a:rPr>
              <a:t>…</a:t>
            </a:r>
          </a:p>
        </p:txBody>
      </p:sp>
      <p:sp>
        <p:nvSpPr>
          <p:cNvPr id="64" name="矩形 63">
            <a:extLst>
              <a:ext uri="{FF2B5EF4-FFF2-40B4-BE49-F238E27FC236}">
                <a16:creationId xmlns="" xmlns:a16="http://schemas.microsoft.com/office/drawing/2014/main" id="{B5B533BA-78D9-A140-8F33-2B02B7EE0D7D}"/>
              </a:ext>
            </a:extLst>
          </p:cNvPr>
          <p:cNvSpPr/>
          <p:nvPr/>
        </p:nvSpPr>
        <p:spPr bwMode="auto">
          <a:xfrm>
            <a:off x="2567213" y="5076105"/>
            <a:ext cx="1262942" cy="684014"/>
          </a:xfrm>
          <a:prstGeom prst="rect">
            <a:avLst/>
          </a:prstGeom>
          <a:solidFill>
            <a:srgbClr val="398C30"/>
          </a:solidFill>
          <a:ln w="12700">
            <a:noFill/>
            <a:round/>
            <a:headEnd/>
            <a:tailEnd/>
          </a:ln>
        </p:spPr>
        <p:txBody>
          <a:bodyPr lIns="0" tIns="0" rIns="0" bIns="0" rtlCol="0" anchor="ctr"/>
          <a:lstStyle/>
          <a:p>
            <a:pPr algn="ctr" fontAlgn="base">
              <a:spcBef>
                <a:spcPct val="0"/>
              </a:spcBef>
              <a:spcAft>
                <a:spcPct val="0"/>
              </a:spcAft>
              <a:defRPr/>
            </a:pPr>
            <a:r>
              <a:rPr kumimoji="1" lang="zh-CN" altLang="en-US" sz="1099" b="1" dirty="0">
                <a:solidFill>
                  <a:prstClr val="white"/>
                </a:solidFill>
                <a:latin typeface="Microsoft YaHei"/>
              </a:rPr>
              <a:t>产品编码</a:t>
            </a:r>
            <a:endParaRPr kumimoji="1" lang="en-US" altLang="zh-CN" sz="1099" b="1" dirty="0">
              <a:solidFill>
                <a:prstClr val="white"/>
              </a:solidFill>
              <a:latin typeface="Microsoft YaHei"/>
            </a:endParaRPr>
          </a:p>
          <a:p>
            <a:pPr algn="ctr" fontAlgn="base">
              <a:spcBef>
                <a:spcPct val="0"/>
              </a:spcBef>
              <a:spcAft>
                <a:spcPct val="0"/>
              </a:spcAft>
              <a:defRPr/>
            </a:pPr>
            <a:r>
              <a:rPr kumimoji="1" lang="zh-CN" altLang="en-US" sz="1099" b="1" dirty="0">
                <a:solidFill>
                  <a:prstClr val="white"/>
                </a:solidFill>
                <a:latin typeface="Microsoft YaHei"/>
              </a:rPr>
              <a:t>产品版本</a:t>
            </a:r>
            <a:endParaRPr kumimoji="1" lang="en-US" altLang="zh-CN" sz="1099" b="1" dirty="0">
              <a:solidFill>
                <a:prstClr val="white"/>
              </a:solidFill>
              <a:latin typeface="Microsoft YaHei"/>
            </a:endParaRPr>
          </a:p>
          <a:p>
            <a:pPr algn="ctr" fontAlgn="base">
              <a:spcBef>
                <a:spcPct val="0"/>
              </a:spcBef>
              <a:spcAft>
                <a:spcPct val="0"/>
              </a:spcAft>
              <a:defRPr/>
            </a:pPr>
            <a:r>
              <a:rPr kumimoji="1" lang="zh-CN" altLang="en-US" sz="1099" b="1" dirty="0">
                <a:solidFill>
                  <a:prstClr val="white"/>
                </a:solidFill>
                <a:latin typeface="Microsoft YaHei"/>
              </a:rPr>
              <a:t>产品单位</a:t>
            </a:r>
            <a:endParaRPr kumimoji="1" lang="en-US" altLang="zh-CN" sz="1099" b="1" dirty="0">
              <a:solidFill>
                <a:prstClr val="white"/>
              </a:solidFill>
              <a:latin typeface="Microsoft YaHei"/>
            </a:endParaRPr>
          </a:p>
          <a:p>
            <a:pPr algn="ctr" fontAlgn="base">
              <a:spcBef>
                <a:spcPct val="0"/>
              </a:spcBef>
              <a:spcAft>
                <a:spcPct val="0"/>
              </a:spcAft>
              <a:defRPr/>
            </a:pPr>
            <a:r>
              <a:rPr kumimoji="1" lang="en-US" altLang="zh-CN" sz="1099" b="1" dirty="0">
                <a:solidFill>
                  <a:prstClr val="white"/>
                </a:solidFill>
                <a:latin typeface="Microsoft YaHei"/>
              </a:rPr>
              <a:t>…</a:t>
            </a:r>
          </a:p>
        </p:txBody>
      </p:sp>
      <p:sp>
        <p:nvSpPr>
          <p:cNvPr id="65" name="矩形 64">
            <a:extLst>
              <a:ext uri="{FF2B5EF4-FFF2-40B4-BE49-F238E27FC236}">
                <a16:creationId xmlns="" xmlns:a16="http://schemas.microsoft.com/office/drawing/2014/main" id="{C9F89928-1536-EF4D-AFB7-8FF45B93BADA}"/>
              </a:ext>
            </a:extLst>
          </p:cNvPr>
          <p:cNvSpPr/>
          <p:nvPr/>
        </p:nvSpPr>
        <p:spPr bwMode="auto">
          <a:xfrm>
            <a:off x="5289956" y="5077063"/>
            <a:ext cx="1262942" cy="684014"/>
          </a:xfrm>
          <a:prstGeom prst="rect">
            <a:avLst/>
          </a:prstGeom>
          <a:solidFill>
            <a:srgbClr val="398C30"/>
          </a:solidFill>
          <a:ln w="12700">
            <a:noFill/>
            <a:round/>
            <a:headEnd/>
            <a:tailEnd/>
          </a:ln>
        </p:spPr>
        <p:txBody>
          <a:bodyPr lIns="0" tIns="0" rIns="0" bIns="0" rtlCol="0" anchor="ctr"/>
          <a:lstStyle/>
          <a:p>
            <a:pPr algn="ctr" fontAlgn="base">
              <a:spcBef>
                <a:spcPct val="0"/>
              </a:spcBef>
              <a:spcAft>
                <a:spcPct val="0"/>
              </a:spcAft>
              <a:defRPr/>
            </a:pPr>
            <a:r>
              <a:rPr kumimoji="1" lang="zh-CN" altLang="en-US" sz="1099" b="1" dirty="0">
                <a:solidFill>
                  <a:prstClr val="white"/>
                </a:solidFill>
                <a:latin typeface="Microsoft YaHei"/>
              </a:rPr>
              <a:t>收货方</a:t>
            </a:r>
            <a:endParaRPr kumimoji="1" lang="en-US" altLang="zh-CN" sz="1099" b="1" dirty="0">
              <a:solidFill>
                <a:prstClr val="white"/>
              </a:solidFill>
              <a:latin typeface="Microsoft YaHei"/>
            </a:endParaRPr>
          </a:p>
          <a:p>
            <a:pPr algn="ctr" fontAlgn="base">
              <a:spcBef>
                <a:spcPct val="0"/>
              </a:spcBef>
              <a:spcAft>
                <a:spcPct val="0"/>
              </a:spcAft>
              <a:defRPr/>
            </a:pPr>
            <a:r>
              <a:rPr kumimoji="1" lang="zh-CN" altLang="en-US" sz="1099" b="1" dirty="0">
                <a:solidFill>
                  <a:prstClr val="white"/>
                </a:solidFill>
                <a:latin typeface="Microsoft YaHei"/>
              </a:rPr>
              <a:t>收单方</a:t>
            </a:r>
            <a:endParaRPr kumimoji="1" lang="en-US" altLang="zh-CN" sz="1099" b="1" dirty="0">
              <a:solidFill>
                <a:prstClr val="white"/>
              </a:solidFill>
              <a:latin typeface="Microsoft YaHei"/>
            </a:endParaRPr>
          </a:p>
          <a:p>
            <a:pPr algn="ctr" fontAlgn="base">
              <a:spcBef>
                <a:spcPct val="0"/>
              </a:spcBef>
              <a:spcAft>
                <a:spcPct val="0"/>
              </a:spcAft>
              <a:defRPr/>
            </a:pPr>
            <a:r>
              <a:rPr kumimoji="1" lang="en-US" altLang="zh-CN" sz="1099" b="1" dirty="0">
                <a:solidFill>
                  <a:prstClr val="white"/>
                </a:solidFill>
                <a:latin typeface="Microsoft YaHei"/>
              </a:rPr>
              <a:t>…</a:t>
            </a:r>
          </a:p>
        </p:txBody>
      </p:sp>
      <p:sp>
        <p:nvSpPr>
          <p:cNvPr id="66" name="矩形 65">
            <a:extLst>
              <a:ext uri="{FF2B5EF4-FFF2-40B4-BE49-F238E27FC236}">
                <a16:creationId xmlns="" xmlns:a16="http://schemas.microsoft.com/office/drawing/2014/main" id="{B95F16BB-4F05-FA4B-8234-C6A45B520773}"/>
              </a:ext>
            </a:extLst>
          </p:cNvPr>
          <p:cNvSpPr/>
          <p:nvPr/>
        </p:nvSpPr>
        <p:spPr bwMode="auto">
          <a:xfrm>
            <a:off x="3904913" y="5073891"/>
            <a:ext cx="1262942" cy="684014"/>
          </a:xfrm>
          <a:prstGeom prst="rect">
            <a:avLst/>
          </a:prstGeom>
          <a:solidFill>
            <a:srgbClr val="398C30"/>
          </a:solidFill>
          <a:ln w="12700">
            <a:noFill/>
            <a:round/>
            <a:headEnd/>
            <a:tailEnd/>
          </a:ln>
        </p:spPr>
        <p:txBody>
          <a:bodyPr lIns="0" tIns="0" rIns="0" bIns="0" rtlCol="0" anchor="ctr"/>
          <a:lstStyle/>
          <a:p>
            <a:pPr algn="ctr" fontAlgn="base">
              <a:spcBef>
                <a:spcPct val="0"/>
              </a:spcBef>
              <a:spcAft>
                <a:spcPct val="0"/>
              </a:spcAft>
              <a:defRPr/>
            </a:pPr>
            <a:r>
              <a:rPr kumimoji="1" lang="zh-CN" altLang="en-US" sz="1099" b="1" dirty="0">
                <a:solidFill>
                  <a:prstClr val="white"/>
                </a:solidFill>
                <a:latin typeface="Microsoft YaHei"/>
              </a:rPr>
              <a:t>合同号</a:t>
            </a:r>
            <a:endParaRPr kumimoji="1" lang="en-US" altLang="zh-CN" sz="1099" b="1" dirty="0">
              <a:solidFill>
                <a:prstClr val="white"/>
              </a:solidFill>
              <a:latin typeface="Microsoft YaHei"/>
            </a:endParaRPr>
          </a:p>
          <a:p>
            <a:pPr algn="ctr" fontAlgn="base">
              <a:spcBef>
                <a:spcPct val="0"/>
              </a:spcBef>
              <a:spcAft>
                <a:spcPct val="0"/>
              </a:spcAft>
              <a:defRPr/>
            </a:pPr>
            <a:r>
              <a:rPr kumimoji="1" lang="zh-CN" altLang="en-US" sz="1099" b="1" dirty="0">
                <a:solidFill>
                  <a:prstClr val="white"/>
                </a:solidFill>
                <a:latin typeface="Microsoft YaHei"/>
              </a:rPr>
              <a:t>付款条件</a:t>
            </a:r>
            <a:endParaRPr kumimoji="1" lang="en-US" altLang="zh-CN" sz="1099" b="1" dirty="0">
              <a:solidFill>
                <a:prstClr val="white"/>
              </a:solidFill>
              <a:latin typeface="Microsoft YaHei"/>
            </a:endParaRPr>
          </a:p>
          <a:p>
            <a:pPr algn="ctr" fontAlgn="base">
              <a:spcBef>
                <a:spcPct val="0"/>
              </a:spcBef>
              <a:spcAft>
                <a:spcPct val="0"/>
              </a:spcAft>
              <a:defRPr/>
            </a:pPr>
            <a:r>
              <a:rPr kumimoji="1" lang="zh-CN" altLang="en-US" sz="1099" b="1" dirty="0">
                <a:solidFill>
                  <a:prstClr val="white"/>
                </a:solidFill>
                <a:latin typeface="Microsoft YaHei"/>
              </a:rPr>
              <a:t>采购数量</a:t>
            </a:r>
            <a:endParaRPr kumimoji="1" lang="en-US" altLang="zh-CN" sz="1099" b="1" dirty="0">
              <a:solidFill>
                <a:prstClr val="white"/>
              </a:solidFill>
              <a:latin typeface="Microsoft YaHei"/>
            </a:endParaRPr>
          </a:p>
          <a:p>
            <a:pPr algn="ctr" fontAlgn="base">
              <a:spcBef>
                <a:spcPct val="0"/>
              </a:spcBef>
              <a:spcAft>
                <a:spcPct val="0"/>
              </a:spcAft>
              <a:defRPr/>
            </a:pPr>
            <a:r>
              <a:rPr kumimoji="1" lang="en-US" altLang="zh-CN" sz="1099" b="1" dirty="0">
                <a:solidFill>
                  <a:prstClr val="white"/>
                </a:solidFill>
                <a:latin typeface="Microsoft YaHei"/>
              </a:rPr>
              <a:t>…</a:t>
            </a:r>
          </a:p>
        </p:txBody>
      </p:sp>
      <p:sp>
        <p:nvSpPr>
          <p:cNvPr id="67" name="矩形 66">
            <a:extLst>
              <a:ext uri="{FF2B5EF4-FFF2-40B4-BE49-F238E27FC236}">
                <a16:creationId xmlns="" xmlns:a16="http://schemas.microsoft.com/office/drawing/2014/main" id="{C078AE4D-096D-304E-A7F0-D99347B69B5E}"/>
              </a:ext>
            </a:extLst>
          </p:cNvPr>
          <p:cNvSpPr/>
          <p:nvPr/>
        </p:nvSpPr>
        <p:spPr bwMode="auto">
          <a:xfrm>
            <a:off x="6653269" y="5076105"/>
            <a:ext cx="1262942" cy="684014"/>
          </a:xfrm>
          <a:prstGeom prst="rect">
            <a:avLst/>
          </a:prstGeom>
          <a:solidFill>
            <a:srgbClr val="398C30"/>
          </a:solidFill>
          <a:ln w="12700">
            <a:noFill/>
            <a:round/>
            <a:headEnd/>
            <a:tailEnd/>
          </a:ln>
        </p:spPr>
        <p:txBody>
          <a:bodyPr lIns="0" tIns="0" rIns="0" bIns="0" rtlCol="0" anchor="ctr"/>
          <a:lstStyle/>
          <a:p>
            <a:pPr algn="ctr" fontAlgn="base">
              <a:spcBef>
                <a:spcPct val="0"/>
              </a:spcBef>
              <a:spcAft>
                <a:spcPct val="0"/>
              </a:spcAft>
              <a:defRPr/>
            </a:pPr>
            <a:r>
              <a:rPr kumimoji="1" lang="zh-CN" altLang="en-US" sz="1099" b="1" dirty="0">
                <a:solidFill>
                  <a:prstClr val="white"/>
                </a:solidFill>
                <a:latin typeface="Microsoft YaHei"/>
              </a:rPr>
              <a:t>入库数量</a:t>
            </a:r>
            <a:endParaRPr kumimoji="1" lang="en-US" altLang="zh-CN" sz="1099" b="1" dirty="0">
              <a:solidFill>
                <a:prstClr val="white"/>
              </a:solidFill>
              <a:latin typeface="Microsoft YaHei"/>
            </a:endParaRPr>
          </a:p>
          <a:p>
            <a:pPr algn="ctr" fontAlgn="base">
              <a:spcBef>
                <a:spcPct val="0"/>
              </a:spcBef>
              <a:spcAft>
                <a:spcPct val="0"/>
              </a:spcAft>
              <a:defRPr/>
            </a:pPr>
            <a:r>
              <a:rPr kumimoji="1" lang="zh-CN" altLang="en-US" sz="1099" b="1" dirty="0">
                <a:solidFill>
                  <a:prstClr val="white"/>
                </a:solidFill>
                <a:latin typeface="Microsoft YaHei"/>
              </a:rPr>
              <a:t>入库金额</a:t>
            </a:r>
            <a:endParaRPr kumimoji="1" lang="en-US" altLang="zh-CN" sz="1099" b="1" dirty="0">
              <a:solidFill>
                <a:prstClr val="white"/>
              </a:solidFill>
              <a:latin typeface="Microsoft YaHei"/>
            </a:endParaRPr>
          </a:p>
          <a:p>
            <a:pPr algn="ctr" fontAlgn="base">
              <a:spcBef>
                <a:spcPct val="0"/>
              </a:spcBef>
              <a:spcAft>
                <a:spcPct val="0"/>
              </a:spcAft>
              <a:defRPr/>
            </a:pPr>
            <a:r>
              <a:rPr kumimoji="1" lang="en-US" altLang="zh-CN" sz="1099" b="1" dirty="0">
                <a:solidFill>
                  <a:prstClr val="white"/>
                </a:solidFill>
                <a:latin typeface="Microsoft YaHei"/>
              </a:rPr>
              <a:t>…</a:t>
            </a:r>
          </a:p>
        </p:txBody>
      </p:sp>
      <p:sp>
        <p:nvSpPr>
          <p:cNvPr id="68" name="矩形 67">
            <a:extLst>
              <a:ext uri="{FF2B5EF4-FFF2-40B4-BE49-F238E27FC236}">
                <a16:creationId xmlns="" xmlns:a16="http://schemas.microsoft.com/office/drawing/2014/main" id="{43CF3F9B-C702-6342-9750-FEED172F4855}"/>
              </a:ext>
            </a:extLst>
          </p:cNvPr>
          <p:cNvSpPr/>
          <p:nvPr/>
        </p:nvSpPr>
        <p:spPr bwMode="auto">
          <a:xfrm>
            <a:off x="8010650" y="5955611"/>
            <a:ext cx="1262942" cy="359813"/>
          </a:xfrm>
          <a:prstGeom prst="rect">
            <a:avLst/>
          </a:prstGeom>
          <a:solidFill>
            <a:srgbClr val="BBD200"/>
          </a:solidFill>
          <a:ln w="12700">
            <a:noFill/>
            <a:round/>
            <a:headEnd/>
            <a:tailEnd/>
          </a:ln>
        </p:spPr>
        <p:txBody>
          <a:bodyPr lIns="0" tIns="0" rIns="0" bIns="0" rtlCol="0" anchor="ctr"/>
          <a:lstStyle/>
          <a:p>
            <a:pPr algn="ctr" fontAlgn="base">
              <a:spcBef>
                <a:spcPct val="0"/>
              </a:spcBef>
              <a:spcAft>
                <a:spcPct val="0"/>
              </a:spcAft>
              <a:defRPr/>
            </a:pPr>
            <a:r>
              <a:rPr kumimoji="1" lang="zh-CN" altLang="en-US" sz="1199" dirty="0">
                <a:solidFill>
                  <a:prstClr val="white"/>
                </a:solidFill>
                <a:latin typeface="微软雅黑" pitchFamily="34" charset="-122"/>
              </a:rPr>
              <a:t>退货数量</a:t>
            </a:r>
            <a:endParaRPr kumimoji="1" lang="en-US" altLang="zh-CN" sz="1199" dirty="0">
              <a:solidFill>
                <a:prstClr val="white"/>
              </a:solidFill>
              <a:latin typeface="微软雅黑" pitchFamily="34" charset="-122"/>
            </a:endParaRPr>
          </a:p>
          <a:p>
            <a:pPr algn="ctr" fontAlgn="base">
              <a:spcBef>
                <a:spcPct val="0"/>
              </a:spcBef>
              <a:spcAft>
                <a:spcPct val="0"/>
              </a:spcAft>
              <a:defRPr/>
            </a:pPr>
            <a:r>
              <a:rPr kumimoji="1" lang="en-US" altLang="zh-CN" sz="1199" dirty="0">
                <a:solidFill>
                  <a:prstClr val="white"/>
                </a:solidFill>
                <a:latin typeface="微软雅黑" pitchFamily="34" charset="-122"/>
              </a:rPr>
              <a:t>…</a:t>
            </a:r>
            <a:endParaRPr kumimoji="1" lang="zh-CN" altLang="en-US" sz="1199" dirty="0">
              <a:solidFill>
                <a:prstClr val="white"/>
              </a:solidFill>
              <a:latin typeface="微软雅黑" pitchFamily="34" charset="-122"/>
            </a:endParaRPr>
          </a:p>
        </p:txBody>
      </p:sp>
      <p:sp>
        <p:nvSpPr>
          <p:cNvPr id="69" name="矩形 68">
            <a:extLst>
              <a:ext uri="{FF2B5EF4-FFF2-40B4-BE49-F238E27FC236}">
                <a16:creationId xmlns="" xmlns:a16="http://schemas.microsoft.com/office/drawing/2014/main" id="{E91087B9-C884-FF4F-82DC-3E6D8C6A3209}"/>
              </a:ext>
            </a:extLst>
          </p:cNvPr>
          <p:cNvSpPr/>
          <p:nvPr/>
        </p:nvSpPr>
        <p:spPr bwMode="auto">
          <a:xfrm>
            <a:off x="1218223" y="5955611"/>
            <a:ext cx="1262942" cy="359813"/>
          </a:xfrm>
          <a:prstGeom prst="rect">
            <a:avLst/>
          </a:prstGeom>
          <a:solidFill>
            <a:srgbClr val="BBD200"/>
          </a:solidFill>
          <a:ln w="12700">
            <a:noFill/>
            <a:round/>
            <a:headEnd/>
            <a:tailEnd/>
          </a:ln>
        </p:spPr>
        <p:txBody>
          <a:bodyPr lIns="0" tIns="0" rIns="0" bIns="0" rtlCol="0" anchor="ctr"/>
          <a:lstStyle/>
          <a:p>
            <a:pPr algn="ctr" fontAlgn="base">
              <a:spcBef>
                <a:spcPct val="0"/>
              </a:spcBef>
              <a:spcAft>
                <a:spcPct val="0"/>
              </a:spcAft>
              <a:defRPr/>
            </a:pPr>
            <a:r>
              <a:rPr kumimoji="1" lang="zh-CN" altLang="en-US" sz="1199" dirty="0">
                <a:solidFill>
                  <a:prstClr val="white"/>
                </a:solidFill>
                <a:latin typeface="微软雅黑" pitchFamily="34" charset="-122"/>
              </a:rPr>
              <a:t>供应商地点</a:t>
            </a:r>
            <a:endParaRPr kumimoji="1" lang="en-US" altLang="zh-CN" sz="1199" dirty="0">
              <a:solidFill>
                <a:prstClr val="white"/>
              </a:solidFill>
              <a:latin typeface="微软雅黑" pitchFamily="34" charset="-122"/>
            </a:endParaRPr>
          </a:p>
          <a:p>
            <a:pPr algn="ctr" fontAlgn="base">
              <a:spcBef>
                <a:spcPct val="0"/>
              </a:spcBef>
              <a:spcAft>
                <a:spcPct val="0"/>
              </a:spcAft>
              <a:defRPr/>
            </a:pPr>
            <a:r>
              <a:rPr kumimoji="1" lang="en-US" altLang="zh-CN" sz="1199" dirty="0">
                <a:solidFill>
                  <a:prstClr val="white"/>
                </a:solidFill>
                <a:latin typeface="微软雅黑" pitchFamily="34" charset="-122"/>
              </a:rPr>
              <a:t>…</a:t>
            </a:r>
            <a:endParaRPr kumimoji="1" lang="zh-CN" altLang="en-US" sz="1199" dirty="0">
              <a:solidFill>
                <a:prstClr val="white"/>
              </a:solidFill>
              <a:latin typeface="微软雅黑" pitchFamily="34" charset="-122"/>
            </a:endParaRPr>
          </a:p>
        </p:txBody>
      </p:sp>
      <p:sp>
        <p:nvSpPr>
          <p:cNvPr id="70" name="矩形 69">
            <a:extLst>
              <a:ext uri="{FF2B5EF4-FFF2-40B4-BE49-F238E27FC236}">
                <a16:creationId xmlns="" xmlns:a16="http://schemas.microsoft.com/office/drawing/2014/main" id="{1F7A01E2-F923-4640-BFF9-4814E260526A}"/>
              </a:ext>
            </a:extLst>
          </p:cNvPr>
          <p:cNvSpPr/>
          <p:nvPr/>
        </p:nvSpPr>
        <p:spPr bwMode="auto">
          <a:xfrm>
            <a:off x="9369133" y="5941847"/>
            <a:ext cx="1262942" cy="359813"/>
          </a:xfrm>
          <a:prstGeom prst="rect">
            <a:avLst/>
          </a:prstGeom>
          <a:solidFill>
            <a:srgbClr val="BBD200"/>
          </a:solidFill>
          <a:ln w="12700">
            <a:noFill/>
            <a:round/>
            <a:headEnd/>
            <a:tailEnd/>
          </a:ln>
        </p:spPr>
        <p:txBody>
          <a:bodyPr lIns="0" tIns="0" rIns="0" bIns="0" rtlCol="0" anchor="ctr"/>
          <a:lstStyle/>
          <a:p>
            <a:pPr algn="ctr" fontAlgn="base">
              <a:spcBef>
                <a:spcPct val="0"/>
              </a:spcBef>
              <a:spcAft>
                <a:spcPct val="0"/>
              </a:spcAft>
              <a:defRPr/>
            </a:pPr>
            <a:r>
              <a:rPr kumimoji="1" lang="zh-CN" altLang="en-US" sz="1199" dirty="0">
                <a:solidFill>
                  <a:prstClr val="white"/>
                </a:solidFill>
                <a:latin typeface="微软雅黑" pitchFamily="34" charset="-122"/>
              </a:rPr>
              <a:t>单据编号</a:t>
            </a:r>
            <a:endParaRPr kumimoji="1" lang="en-US" altLang="zh-CN" sz="1199" dirty="0">
              <a:solidFill>
                <a:prstClr val="white"/>
              </a:solidFill>
              <a:latin typeface="微软雅黑" pitchFamily="34" charset="-122"/>
            </a:endParaRPr>
          </a:p>
          <a:p>
            <a:pPr algn="ctr" fontAlgn="base">
              <a:spcBef>
                <a:spcPct val="0"/>
              </a:spcBef>
              <a:spcAft>
                <a:spcPct val="0"/>
              </a:spcAft>
              <a:defRPr/>
            </a:pPr>
            <a:r>
              <a:rPr kumimoji="1" lang="en-US" altLang="zh-CN" sz="1199" dirty="0">
                <a:solidFill>
                  <a:prstClr val="white"/>
                </a:solidFill>
                <a:latin typeface="微软雅黑" pitchFamily="34" charset="-122"/>
              </a:rPr>
              <a:t>…</a:t>
            </a:r>
            <a:endParaRPr kumimoji="1" lang="zh-CN" altLang="en-US" sz="1199" dirty="0">
              <a:solidFill>
                <a:prstClr val="white"/>
              </a:solidFill>
              <a:latin typeface="微软雅黑" pitchFamily="34" charset="-122"/>
            </a:endParaRPr>
          </a:p>
        </p:txBody>
      </p:sp>
      <p:sp>
        <p:nvSpPr>
          <p:cNvPr id="71" name="矩形 70">
            <a:extLst>
              <a:ext uri="{FF2B5EF4-FFF2-40B4-BE49-F238E27FC236}">
                <a16:creationId xmlns="" xmlns:a16="http://schemas.microsoft.com/office/drawing/2014/main" id="{9E7EC80C-2660-9B4E-9D49-C85E4C107181}"/>
              </a:ext>
            </a:extLst>
          </p:cNvPr>
          <p:cNvSpPr/>
          <p:nvPr/>
        </p:nvSpPr>
        <p:spPr bwMode="auto">
          <a:xfrm>
            <a:off x="2576708" y="5955612"/>
            <a:ext cx="1262942" cy="359813"/>
          </a:xfrm>
          <a:prstGeom prst="rect">
            <a:avLst/>
          </a:prstGeom>
          <a:solidFill>
            <a:srgbClr val="BBD200"/>
          </a:solidFill>
          <a:ln w="12700">
            <a:noFill/>
            <a:round/>
            <a:headEnd/>
            <a:tailEnd/>
          </a:ln>
        </p:spPr>
        <p:txBody>
          <a:bodyPr lIns="0" tIns="0" rIns="0" bIns="0" rtlCol="0" anchor="ctr"/>
          <a:lstStyle/>
          <a:p>
            <a:pPr algn="ctr" fontAlgn="base">
              <a:spcBef>
                <a:spcPct val="0"/>
              </a:spcBef>
              <a:spcAft>
                <a:spcPct val="0"/>
              </a:spcAft>
              <a:defRPr/>
            </a:pPr>
            <a:r>
              <a:rPr kumimoji="1" lang="zh-CN" altLang="en-US" sz="1199" dirty="0">
                <a:solidFill>
                  <a:prstClr val="white"/>
                </a:solidFill>
                <a:latin typeface="微软雅黑" pitchFamily="34" charset="-122"/>
              </a:rPr>
              <a:t>产品编码</a:t>
            </a:r>
            <a:endParaRPr kumimoji="1" lang="en-US" altLang="zh-CN" sz="1199" dirty="0">
              <a:solidFill>
                <a:prstClr val="white"/>
              </a:solidFill>
              <a:latin typeface="微软雅黑" pitchFamily="34" charset="-122"/>
            </a:endParaRPr>
          </a:p>
          <a:p>
            <a:pPr algn="ctr" fontAlgn="base">
              <a:spcBef>
                <a:spcPct val="0"/>
              </a:spcBef>
              <a:spcAft>
                <a:spcPct val="0"/>
              </a:spcAft>
              <a:defRPr/>
            </a:pPr>
            <a:r>
              <a:rPr kumimoji="1" lang="en-US" altLang="zh-CN" sz="1199" dirty="0">
                <a:solidFill>
                  <a:prstClr val="white"/>
                </a:solidFill>
                <a:latin typeface="微软雅黑" pitchFamily="34" charset="-122"/>
              </a:rPr>
              <a:t>…</a:t>
            </a:r>
            <a:endParaRPr kumimoji="1" lang="zh-CN" altLang="en-US" sz="1199" dirty="0">
              <a:solidFill>
                <a:prstClr val="white"/>
              </a:solidFill>
              <a:latin typeface="微软雅黑" pitchFamily="34" charset="-122"/>
            </a:endParaRPr>
          </a:p>
        </p:txBody>
      </p:sp>
      <p:sp>
        <p:nvSpPr>
          <p:cNvPr id="72" name="矩形 71">
            <a:extLst>
              <a:ext uri="{FF2B5EF4-FFF2-40B4-BE49-F238E27FC236}">
                <a16:creationId xmlns="" xmlns:a16="http://schemas.microsoft.com/office/drawing/2014/main" id="{E6B2EB05-2114-A54E-B34C-FB02AEE7500D}"/>
              </a:ext>
            </a:extLst>
          </p:cNvPr>
          <p:cNvSpPr/>
          <p:nvPr/>
        </p:nvSpPr>
        <p:spPr bwMode="auto">
          <a:xfrm>
            <a:off x="3935194" y="5955612"/>
            <a:ext cx="1262942" cy="359813"/>
          </a:xfrm>
          <a:prstGeom prst="rect">
            <a:avLst/>
          </a:prstGeom>
          <a:solidFill>
            <a:srgbClr val="BBD200"/>
          </a:solidFill>
          <a:ln w="12700">
            <a:noFill/>
            <a:round/>
            <a:headEnd/>
            <a:tailEnd/>
          </a:ln>
        </p:spPr>
        <p:txBody>
          <a:bodyPr lIns="0" tIns="0" rIns="0" bIns="0" rtlCol="0" anchor="ctr"/>
          <a:lstStyle/>
          <a:p>
            <a:pPr algn="ctr" fontAlgn="base">
              <a:spcBef>
                <a:spcPct val="0"/>
              </a:spcBef>
              <a:spcAft>
                <a:spcPct val="0"/>
              </a:spcAft>
              <a:defRPr/>
            </a:pPr>
            <a:r>
              <a:rPr kumimoji="1" lang="zh-CN" altLang="en-US" sz="1199" dirty="0">
                <a:solidFill>
                  <a:prstClr val="white"/>
                </a:solidFill>
                <a:latin typeface="微软雅黑" pitchFamily="34" charset="-122"/>
              </a:rPr>
              <a:t>收货方</a:t>
            </a:r>
            <a:endParaRPr kumimoji="1" lang="en-US" altLang="zh-CN" sz="1199" dirty="0">
              <a:solidFill>
                <a:prstClr val="white"/>
              </a:solidFill>
              <a:latin typeface="微软雅黑" pitchFamily="34" charset="-122"/>
            </a:endParaRPr>
          </a:p>
          <a:p>
            <a:pPr algn="ctr" fontAlgn="base">
              <a:spcBef>
                <a:spcPct val="0"/>
              </a:spcBef>
              <a:spcAft>
                <a:spcPct val="0"/>
              </a:spcAft>
              <a:defRPr/>
            </a:pPr>
            <a:r>
              <a:rPr kumimoji="1" lang="en-US" altLang="zh-CN" sz="1199" dirty="0">
                <a:solidFill>
                  <a:prstClr val="white"/>
                </a:solidFill>
                <a:latin typeface="微软雅黑" pitchFamily="34" charset="-122"/>
              </a:rPr>
              <a:t>…</a:t>
            </a:r>
            <a:endParaRPr kumimoji="1" lang="zh-CN" altLang="en-US" sz="1199" dirty="0">
              <a:solidFill>
                <a:prstClr val="white"/>
              </a:solidFill>
              <a:latin typeface="微软雅黑" pitchFamily="34" charset="-122"/>
            </a:endParaRPr>
          </a:p>
        </p:txBody>
      </p:sp>
      <p:sp>
        <p:nvSpPr>
          <p:cNvPr id="73" name="矩形 72">
            <a:extLst>
              <a:ext uri="{FF2B5EF4-FFF2-40B4-BE49-F238E27FC236}">
                <a16:creationId xmlns="" xmlns:a16="http://schemas.microsoft.com/office/drawing/2014/main" id="{E791D2D8-50C0-B249-A773-78940884D315}"/>
              </a:ext>
            </a:extLst>
          </p:cNvPr>
          <p:cNvSpPr/>
          <p:nvPr/>
        </p:nvSpPr>
        <p:spPr bwMode="auto">
          <a:xfrm>
            <a:off x="5293679" y="5955612"/>
            <a:ext cx="1262942" cy="359813"/>
          </a:xfrm>
          <a:prstGeom prst="rect">
            <a:avLst/>
          </a:prstGeom>
          <a:solidFill>
            <a:srgbClr val="BBD200"/>
          </a:solidFill>
          <a:ln w="12700">
            <a:noFill/>
            <a:round/>
            <a:headEnd/>
            <a:tailEnd/>
          </a:ln>
        </p:spPr>
        <p:txBody>
          <a:bodyPr lIns="0" tIns="0" rIns="0" bIns="0" rtlCol="0" anchor="ctr"/>
          <a:lstStyle/>
          <a:p>
            <a:pPr algn="ctr" fontAlgn="base">
              <a:spcBef>
                <a:spcPct val="0"/>
              </a:spcBef>
              <a:spcAft>
                <a:spcPct val="0"/>
              </a:spcAft>
              <a:defRPr/>
            </a:pPr>
            <a:r>
              <a:rPr kumimoji="1" lang="zh-CN" altLang="en-US" sz="1199" dirty="0">
                <a:solidFill>
                  <a:prstClr val="white"/>
                </a:solidFill>
                <a:latin typeface="微软雅黑" pitchFamily="34" charset="-122"/>
              </a:rPr>
              <a:t>合同号</a:t>
            </a:r>
            <a:endParaRPr kumimoji="1" lang="en-US" altLang="zh-CN" sz="1199" dirty="0">
              <a:solidFill>
                <a:prstClr val="white"/>
              </a:solidFill>
              <a:latin typeface="微软雅黑" pitchFamily="34" charset="-122"/>
            </a:endParaRPr>
          </a:p>
          <a:p>
            <a:pPr algn="ctr" fontAlgn="base">
              <a:spcBef>
                <a:spcPct val="0"/>
              </a:spcBef>
              <a:spcAft>
                <a:spcPct val="0"/>
              </a:spcAft>
              <a:defRPr/>
            </a:pPr>
            <a:r>
              <a:rPr kumimoji="1" lang="en-US" altLang="zh-CN" sz="1199" dirty="0">
                <a:solidFill>
                  <a:prstClr val="white"/>
                </a:solidFill>
                <a:latin typeface="微软雅黑" pitchFamily="34" charset="-122"/>
              </a:rPr>
              <a:t>…</a:t>
            </a:r>
            <a:endParaRPr kumimoji="1" lang="zh-CN" altLang="en-US" sz="1199" dirty="0">
              <a:solidFill>
                <a:prstClr val="white"/>
              </a:solidFill>
              <a:latin typeface="微软雅黑" pitchFamily="34" charset="-122"/>
            </a:endParaRPr>
          </a:p>
        </p:txBody>
      </p:sp>
      <p:sp>
        <p:nvSpPr>
          <p:cNvPr id="74" name="矩形 73">
            <a:extLst>
              <a:ext uri="{FF2B5EF4-FFF2-40B4-BE49-F238E27FC236}">
                <a16:creationId xmlns="" xmlns:a16="http://schemas.microsoft.com/office/drawing/2014/main" id="{9F3774C8-54E1-3A40-BA00-448E1DE75B2C}"/>
              </a:ext>
            </a:extLst>
          </p:cNvPr>
          <p:cNvSpPr/>
          <p:nvPr/>
        </p:nvSpPr>
        <p:spPr bwMode="auto">
          <a:xfrm>
            <a:off x="6652164" y="5955612"/>
            <a:ext cx="1262942" cy="359813"/>
          </a:xfrm>
          <a:prstGeom prst="rect">
            <a:avLst/>
          </a:prstGeom>
          <a:solidFill>
            <a:srgbClr val="BBD200"/>
          </a:solidFill>
          <a:ln w="12700">
            <a:noFill/>
            <a:round/>
            <a:headEnd/>
            <a:tailEnd/>
          </a:ln>
        </p:spPr>
        <p:txBody>
          <a:bodyPr lIns="0" tIns="0" rIns="0" bIns="0" rtlCol="0" anchor="ctr"/>
          <a:lstStyle/>
          <a:p>
            <a:pPr algn="ctr" fontAlgn="base">
              <a:spcBef>
                <a:spcPct val="0"/>
              </a:spcBef>
              <a:spcAft>
                <a:spcPct val="0"/>
              </a:spcAft>
              <a:defRPr/>
            </a:pPr>
            <a:r>
              <a:rPr kumimoji="1" lang="zh-CN" altLang="en-US" sz="1199" dirty="0">
                <a:solidFill>
                  <a:prstClr val="white"/>
                </a:solidFill>
                <a:latin typeface="微软雅黑" pitchFamily="34" charset="-122"/>
              </a:rPr>
              <a:t>入库数量</a:t>
            </a:r>
            <a:endParaRPr kumimoji="1" lang="en-US" altLang="zh-CN" sz="1199" dirty="0">
              <a:solidFill>
                <a:prstClr val="white"/>
              </a:solidFill>
              <a:latin typeface="微软雅黑" pitchFamily="34" charset="-122"/>
            </a:endParaRPr>
          </a:p>
          <a:p>
            <a:pPr algn="ctr" fontAlgn="base">
              <a:spcBef>
                <a:spcPct val="0"/>
              </a:spcBef>
              <a:spcAft>
                <a:spcPct val="0"/>
              </a:spcAft>
              <a:defRPr/>
            </a:pPr>
            <a:r>
              <a:rPr kumimoji="1" lang="en-US" altLang="zh-CN" sz="1199" dirty="0">
                <a:solidFill>
                  <a:prstClr val="white"/>
                </a:solidFill>
                <a:latin typeface="微软雅黑" pitchFamily="34" charset="-122"/>
              </a:rPr>
              <a:t>…</a:t>
            </a:r>
            <a:endParaRPr kumimoji="1" lang="zh-CN" altLang="en-US" sz="1199" dirty="0">
              <a:solidFill>
                <a:prstClr val="white"/>
              </a:solidFill>
              <a:latin typeface="微软雅黑" pitchFamily="34" charset="-122"/>
            </a:endParaRPr>
          </a:p>
        </p:txBody>
      </p:sp>
      <p:sp>
        <p:nvSpPr>
          <p:cNvPr id="75" name="矩形 74">
            <a:extLst>
              <a:ext uri="{FF2B5EF4-FFF2-40B4-BE49-F238E27FC236}">
                <a16:creationId xmlns="" xmlns:a16="http://schemas.microsoft.com/office/drawing/2014/main" id="{7F7C6FE6-4E6B-BA41-BD8A-0311754BF61B}"/>
              </a:ext>
            </a:extLst>
          </p:cNvPr>
          <p:cNvSpPr/>
          <p:nvPr/>
        </p:nvSpPr>
        <p:spPr bwMode="auto">
          <a:xfrm>
            <a:off x="10900684" y="5941847"/>
            <a:ext cx="503738" cy="359813"/>
          </a:xfrm>
          <a:prstGeom prst="rect">
            <a:avLst/>
          </a:prstGeom>
          <a:solidFill>
            <a:srgbClr val="BBD200"/>
          </a:solidFill>
          <a:ln w="12700">
            <a:noFill/>
            <a:round/>
            <a:headEnd/>
            <a:tailEnd/>
          </a:ln>
        </p:spPr>
        <p:txBody>
          <a:bodyPr lIns="0" tIns="0" rIns="0" bIns="0" rtlCol="0" anchor="ctr"/>
          <a:lstStyle/>
          <a:p>
            <a:pPr algn="ctr" fontAlgn="base">
              <a:spcBef>
                <a:spcPct val="0"/>
              </a:spcBef>
              <a:spcAft>
                <a:spcPct val="0"/>
              </a:spcAft>
              <a:defRPr/>
            </a:pPr>
            <a:r>
              <a:rPr kumimoji="1" lang="en-US" altLang="zh-CN" sz="1199" b="1" dirty="0">
                <a:solidFill>
                  <a:prstClr val="white"/>
                </a:solidFill>
                <a:latin typeface="微软雅黑" pitchFamily="34" charset="-122"/>
              </a:rPr>
              <a:t>…</a:t>
            </a:r>
            <a:endParaRPr kumimoji="1" lang="zh-CN" altLang="en-US" sz="1199" b="1" dirty="0">
              <a:solidFill>
                <a:prstClr val="white"/>
              </a:solidFill>
              <a:latin typeface="微软雅黑" pitchFamily="34" charset="-122"/>
            </a:endParaRPr>
          </a:p>
        </p:txBody>
      </p:sp>
      <p:sp>
        <p:nvSpPr>
          <p:cNvPr id="76" name="文本框 75">
            <a:extLst>
              <a:ext uri="{FF2B5EF4-FFF2-40B4-BE49-F238E27FC236}">
                <a16:creationId xmlns="" xmlns:a16="http://schemas.microsoft.com/office/drawing/2014/main" id="{DD473EAA-BC4E-834E-A8D7-D9570E3FF95A}"/>
              </a:ext>
            </a:extLst>
          </p:cNvPr>
          <p:cNvSpPr txBox="1"/>
          <p:nvPr/>
        </p:nvSpPr>
        <p:spPr>
          <a:xfrm>
            <a:off x="249432" y="5260541"/>
            <a:ext cx="719625" cy="490682"/>
          </a:xfrm>
          <a:prstGeom prst="rect">
            <a:avLst/>
          </a:prstGeom>
          <a:noFill/>
        </p:spPr>
        <p:txBody>
          <a:bodyPr wrap="square" rtlCol="0" anchor="ctr">
            <a:noAutofit/>
          </a:bodyPr>
          <a:lstStyle/>
          <a:p>
            <a:pPr algn="ctr" fontAlgn="base">
              <a:spcBef>
                <a:spcPct val="0"/>
              </a:spcBef>
              <a:spcAft>
                <a:spcPct val="0"/>
              </a:spcAft>
              <a:defRPr/>
            </a:pPr>
            <a:r>
              <a:rPr kumimoji="1" lang="zh-CN" altLang="en-US" sz="1199" dirty="0">
                <a:solidFill>
                  <a:srgbClr val="262573"/>
                </a:solidFill>
                <a:latin typeface="Microsoft YaHei" panose="020B0503020204020204" pitchFamily="34" charset="-122"/>
              </a:rPr>
              <a:t>数据项</a:t>
            </a:r>
          </a:p>
        </p:txBody>
      </p:sp>
      <p:sp>
        <p:nvSpPr>
          <p:cNvPr id="77" name="文本框 76">
            <a:extLst>
              <a:ext uri="{FF2B5EF4-FFF2-40B4-BE49-F238E27FC236}">
                <a16:creationId xmlns="" xmlns:a16="http://schemas.microsoft.com/office/drawing/2014/main" id="{2DF3A9C7-AE63-9C4C-BC45-DF99E3F56A0B}"/>
              </a:ext>
            </a:extLst>
          </p:cNvPr>
          <p:cNvSpPr txBox="1"/>
          <p:nvPr/>
        </p:nvSpPr>
        <p:spPr>
          <a:xfrm>
            <a:off x="249432" y="5902788"/>
            <a:ext cx="719625" cy="484667"/>
          </a:xfrm>
          <a:prstGeom prst="rect">
            <a:avLst/>
          </a:prstGeom>
          <a:noFill/>
        </p:spPr>
        <p:txBody>
          <a:bodyPr wrap="square" rtlCol="0" anchor="ctr">
            <a:noAutofit/>
          </a:bodyPr>
          <a:lstStyle/>
          <a:p>
            <a:pPr algn="ctr" fontAlgn="base">
              <a:spcBef>
                <a:spcPct val="0"/>
              </a:spcBef>
              <a:spcAft>
                <a:spcPct val="0"/>
              </a:spcAft>
              <a:defRPr/>
            </a:pPr>
            <a:r>
              <a:rPr kumimoji="1" lang="zh-CN" altLang="en-US" sz="1199" dirty="0">
                <a:solidFill>
                  <a:srgbClr val="262573"/>
                </a:solidFill>
                <a:latin typeface="Microsoft YaHei" panose="020B0503020204020204" pitchFamily="34" charset="-122"/>
              </a:rPr>
              <a:t>数据</a:t>
            </a:r>
            <a:endParaRPr kumimoji="1" lang="en-US" altLang="zh-CN" sz="1199" dirty="0">
              <a:solidFill>
                <a:srgbClr val="262573"/>
              </a:solidFill>
              <a:latin typeface="Microsoft YaHei" panose="020B0503020204020204" pitchFamily="34" charset="-122"/>
            </a:endParaRPr>
          </a:p>
          <a:p>
            <a:pPr algn="ctr" fontAlgn="base">
              <a:spcBef>
                <a:spcPct val="0"/>
              </a:spcBef>
              <a:spcAft>
                <a:spcPct val="0"/>
              </a:spcAft>
              <a:defRPr/>
            </a:pPr>
            <a:r>
              <a:rPr kumimoji="1" lang="zh-CN" altLang="en-US" sz="1199" dirty="0">
                <a:solidFill>
                  <a:srgbClr val="262573"/>
                </a:solidFill>
                <a:latin typeface="Microsoft YaHei" panose="020B0503020204020204" pitchFamily="34" charset="-122"/>
              </a:rPr>
              <a:t>标准</a:t>
            </a:r>
          </a:p>
        </p:txBody>
      </p:sp>
      <p:sp>
        <p:nvSpPr>
          <p:cNvPr id="78" name="文本框 77">
            <a:extLst>
              <a:ext uri="{FF2B5EF4-FFF2-40B4-BE49-F238E27FC236}">
                <a16:creationId xmlns="" xmlns:a16="http://schemas.microsoft.com/office/drawing/2014/main" id="{A564655C-CE34-8144-BA64-B5E342CE483A}"/>
              </a:ext>
            </a:extLst>
          </p:cNvPr>
          <p:cNvSpPr txBox="1"/>
          <p:nvPr/>
        </p:nvSpPr>
        <p:spPr>
          <a:xfrm>
            <a:off x="249432" y="3861173"/>
            <a:ext cx="719625" cy="594782"/>
          </a:xfrm>
          <a:prstGeom prst="rect">
            <a:avLst/>
          </a:prstGeom>
          <a:noFill/>
        </p:spPr>
        <p:txBody>
          <a:bodyPr wrap="square" rtlCol="0" anchor="ctr">
            <a:noAutofit/>
          </a:bodyPr>
          <a:lstStyle/>
          <a:p>
            <a:pPr algn="ctr" fontAlgn="base">
              <a:spcBef>
                <a:spcPct val="0"/>
              </a:spcBef>
              <a:spcAft>
                <a:spcPct val="0"/>
              </a:spcAft>
              <a:defRPr/>
            </a:pPr>
            <a:r>
              <a:rPr kumimoji="1" lang="zh-CN" altLang="en-US" sz="1199" dirty="0">
                <a:solidFill>
                  <a:srgbClr val="262573"/>
                </a:solidFill>
                <a:latin typeface="Microsoft YaHei" panose="020B0503020204020204" pitchFamily="34" charset="-122"/>
              </a:rPr>
              <a:t>业务</a:t>
            </a:r>
            <a:endParaRPr kumimoji="1" lang="en-US" altLang="zh-CN" sz="1199" dirty="0">
              <a:solidFill>
                <a:srgbClr val="262573"/>
              </a:solidFill>
              <a:latin typeface="Microsoft YaHei" panose="020B0503020204020204" pitchFamily="34" charset="-122"/>
            </a:endParaRPr>
          </a:p>
          <a:p>
            <a:pPr algn="ctr" fontAlgn="base">
              <a:spcBef>
                <a:spcPct val="0"/>
              </a:spcBef>
              <a:spcAft>
                <a:spcPct val="0"/>
              </a:spcAft>
              <a:defRPr/>
            </a:pPr>
            <a:r>
              <a:rPr kumimoji="1" lang="zh-CN" altLang="en-US" sz="1199" dirty="0">
                <a:solidFill>
                  <a:srgbClr val="262573"/>
                </a:solidFill>
                <a:latin typeface="Microsoft YaHei" panose="020B0503020204020204" pitchFamily="34" charset="-122"/>
              </a:rPr>
              <a:t>对象</a:t>
            </a:r>
            <a:endParaRPr kumimoji="1" lang="en-US" altLang="zh-CN" sz="1199" dirty="0">
              <a:solidFill>
                <a:srgbClr val="262573"/>
              </a:solidFill>
              <a:latin typeface="Microsoft YaHei" panose="020B0503020204020204" pitchFamily="34" charset="-122"/>
            </a:endParaRPr>
          </a:p>
        </p:txBody>
      </p:sp>
      <p:sp>
        <p:nvSpPr>
          <p:cNvPr id="79" name="矩形 78">
            <a:extLst>
              <a:ext uri="{FF2B5EF4-FFF2-40B4-BE49-F238E27FC236}">
                <a16:creationId xmlns="" xmlns:a16="http://schemas.microsoft.com/office/drawing/2014/main" id="{4EF85E70-2034-4948-8B32-5A7253163F7F}"/>
              </a:ext>
            </a:extLst>
          </p:cNvPr>
          <p:cNvSpPr/>
          <p:nvPr/>
        </p:nvSpPr>
        <p:spPr>
          <a:xfrm>
            <a:off x="247650" y="1822773"/>
            <a:ext cx="723189" cy="318420"/>
          </a:xfrm>
          <a:prstGeom prst="rect">
            <a:avLst/>
          </a:prstGeom>
          <a:noFill/>
        </p:spPr>
        <p:txBody>
          <a:bodyPr wrap="square" anchor="ctr">
            <a:noAutofit/>
          </a:bodyPr>
          <a:lstStyle/>
          <a:p>
            <a:pPr algn="ctr" fontAlgn="base">
              <a:spcBef>
                <a:spcPct val="0"/>
              </a:spcBef>
              <a:spcAft>
                <a:spcPct val="0"/>
              </a:spcAft>
              <a:defRPr/>
            </a:pPr>
            <a:r>
              <a:rPr kumimoji="1" lang="zh-CN" altLang="en-US" sz="1199" dirty="0">
                <a:solidFill>
                  <a:srgbClr val="262573"/>
                </a:solidFill>
                <a:latin typeface="Microsoft YaHei" panose="020B0503020204020204" pitchFamily="34" charset="-122"/>
              </a:rPr>
              <a:t>业务域</a:t>
            </a:r>
            <a:endParaRPr kumimoji="1" lang="en-US" altLang="zh-CN" sz="1199" dirty="0">
              <a:solidFill>
                <a:srgbClr val="262573"/>
              </a:solidFill>
              <a:latin typeface="Microsoft YaHei" panose="020B0503020204020204" pitchFamily="34" charset="-122"/>
            </a:endParaRPr>
          </a:p>
        </p:txBody>
      </p:sp>
      <p:cxnSp>
        <p:nvCxnSpPr>
          <p:cNvPr id="80" name="直线连接符 12">
            <a:extLst>
              <a:ext uri="{FF2B5EF4-FFF2-40B4-BE49-F238E27FC236}">
                <a16:creationId xmlns="" xmlns:a16="http://schemas.microsoft.com/office/drawing/2014/main" id="{402D693B-46B8-8F4D-AAF3-85669E9B292D}"/>
              </a:ext>
            </a:extLst>
          </p:cNvPr>
          <p:cNvCxnSpPr>
            <a:cxnSpLocks/>
          </p:cNvCxnSpPr>
          <p:nvPr/>
        </p:nvCxnSpPr>
        <p:spPr>
          <a:xfrm>
            <a:off x="609245" y="2085594"/>
            <a:ext cx="0" cy="203033"/>
          </a:xfrm>
          <a:prstGeom prst="line">
            <a:avLst/>
          </a:prstGeom>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 xmlns:a16="http://schemas.microsoft.com/office/drawing/2014/main" id="{AD3D1C81-F2E4-6049-8F1E-33DB8D215ED7}"/>
              </a:ext>
            </a:extLst>
          </p:cNvPr>
          <p:cNvSpPr/>
          <p:nvPr/>
        </p:nvSpPr>
        <p:spPr bwMode="auto">
          <a:xfrm>
            <a:off x="10900684" y="1818072"/>
            <a:ext cx="503738" cy="323122"/>
          </a:xfrm>
          <a:prstGeom prst="rect">
            <a:avLst/>
          </a:prstGeom>
          <a:solidFill>
            <a:srgbClr val="51C4CC"/>
          </a:solidFill>
          <a:ln w="12700">
            <a:noFill/>
            <a:round/>
            <a:headEnd/>
            <a:tailEnd/>
          </a:ln>
        </p:spPr>
        <p:txBody>
          <a:bodyPr lIns="0" tIns="0" rIns="0" bIns="0" rtlCol="0" anchor="ctr"/>
          <a:lstStyle/>
          <a:p>
            <a:pPr algn="ctr" fontAlgn="base">
              <a:spcBef>
                <a:spcPct val="0"/>
              </a:spcBef>
              <a:spcAft>
                <a:spcPct val="0"/>
              </a:spcAft>
              <a:defRPr/>
            </a:pPr>
            <a:r>
              <a:rPr kumimoji="1" lang="zh-CN" altLang="en-US" sz="1599" b="1" dirty="0">
                <a:solidFill>
                  <a:prstClr val="white"/>
                </a:solidFill>
                <a:latin typeface="微软雅黑" pitchFamily="34" charset="-122"/>
              </a:rPr>
              <a:t>人力</a:t>
            </a:r>
          </a:p>
        </p:txBody>
      </p:sp>
      <p:sp>
        <p:nvSpPr>
          <p:cNvPr id="82" name="矩形 81">
            <a:extLst>
              <a:ext uri="{FF2B5EF4-FFF2-40B4-BE49-F238E27FC236}">
                <a16:creationId xmlns="" xmlns:a16="http://schemas.microsoft.com/office/drawing/2014/main" id="{86BE8008-6C16-B84F-B500-89E958181E21}"/>
              </a:ext>
            </a:extLst>
          </p:cNvPr>
          <p:cNvSpPr/>
          <p:nvPr/>
        </p:nvSpPr>
        <p:spPr bwMode="auto">
          <a:xfrm>
            <a:off x="10900684" y="2288627"/>
            <a:ext cx="503738" cy="603493"/>
          </a:xfrm>
          <a:prstGeom prst="rect">
            <a:avLst/>
          </a:prstGeom>
          <a:solidFill>
            <a:srgbClr val="51C4CC"/>
          </a:solidFill>
          <a:ln w="12700">
            <a:noFill/>
            <a:round/>
            <a:headEnd/>
            <a:tailEnd/>
          </a:ln>
        </p:spPr>
        <p:txBody>
          <a:bodyPr lIns="0" tIns="0" rIns="0" bIns="0" rtlCol="0" anchor="ctr"/>
          <a:lstStyle/>
          <a:p>
            <a:pPr algn="ctr" fontAlgn="base">
              <a:spcBef>
                <a:spcPct val="0"/>
              </a:spcBef>
              <a:spcAft>
                <a:spcPct val="0"/>
              </a:spcAft>
              <a:defRPr/>
            </a:pPr>
            <a:r>
              <a:rPr kumimoji="1" lang="zh-CN" altLang="en-US" sz="1399" b="1" dirty="0">
                <a:solidFill>
                  <a:prstClr val="white"/>
                </a:solidFill>
                <a:latin typeface="微软雅黑" pitchFamily="34" charset="-122"/>
              </a:rPr>
              <a:t>人</a:t>
            </a:r>
            <a:endParaRPr kumimoji="1" lang="en-US" altLang="zh-CN" sz="1399" b="1" dirty="0">
              <a:solidFill>
                <a:prstClr val="white"/>
              </a:solidFill>
              <a:latin typeface="微软雅黑" pitchFamily="34" charset="-122"/>
            </a:endParaRPr>
          </a:p>
          <a:p>
            <a:pPr algn="ctr" fontAlgn="base">
              <a:spcBef>
                <a:spcPct val="0"/>
              </a:spcBef>
              <a:spcAft>
                <a:spcPct val="0"/>
              </a:spcAft>
              <a:defRPr/>
            </a:pPr>
            <a:r>
              <a:rPr kumimoji="1" lang="zh-CN" altLang="en-US" sz="1399" b="1" dirty="0">
                <a:solidFill>
                  <a:prstClr val="white"/>
                </a:solidFill>
                <a:latin typeface="微软雅黑" pitchFamily="34" charset="-122"/>
              </a:rPr>
              <a:t>力</a:t>
            </a:r>
          </a:p>
        </p:txBody>
      </p:sp>
      <p:cxnSp>
        <p:nvCxnSpPr>
          <p:cNvPr id="83" name="肘形连接符 82">
            <a:extLst>
              <a:ext uri="{FF2B5EF4-FFF2-40B4-BE49-F238E27FC236}">
                <a16:creationId xmlns="" xmlns:a16="http://schemas.microsoft.com/office/drawing/2014/main" id="{7F527133-7831-1046-A82F-F1691839D882}"/>
              </a:ext>
            </a:extLst>
          </p:cNvPr>
          <p:cNvCxnSpPr>
            <a:cxnSpLocks/>
          </p:cNvCxnSpPr>
          <p:nvPr/>
        </p:nvCxnSpPr>
        <p:spPr>
          <a:xfrm rot="5400000">
            <a:off x="11078837" y="2214911"/>
            <a:ext cx="147433" cy="1"/>
          </a:xfrm>
          <a:prstGeom prst="bentConnector3">
            <a:avLst>
              <a:gd name="adj1" fmla="val 50000"/>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肘形连接符 244">
            <a:extLst>
              <a:ext uri="{FF2B5EF4-FFF2-40B4-BE49-F238E27FC236}">
                <a16:creationId xmlns="" xmlns:a16="http://schemas.microsoft.com/office/drawing/2014/main" id="{1F460E47-3EFB-214F-847B-0B54CB81A1FA}"/>
              </a:ext>
            </a:extLst>
          </p:cNvPr>
          <p:cNvCxnSpPr>
            <a:cxnSpLocks/>
            <a:stCxn id="9" idx="2"/>
            <a:endCxn id="33" idx="0"/>
          </p:cNvCxnSpPr>
          <p:nvPr/>
        </p:nvCxnSpPr>
        <p:spPr>
          <a:xfrm>
            <a:off x="1463480" y="2141194"/>
            <a:ext cx="0" cy="147433"/>
          </a:xfrm>
          <a:prstGeom prst="straightConnector1">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5" name="文本框 84">
            <a:extLst>
              <a:ext uri="{FF2B5EF4-FFF2-40B4-BE49-F238E27FC236}">
                <a16:creationId xmlns="" xmlns:a16="http://schemas.microsoft.com/office/drawing/2014/main" id="{A3FAB5B9-7CE1-AA49-91A6-02BCDEFC2A5E}"/>
              </a:ext>
            </a:extLst>
          </p:cNvPr>
          <p:cNvSpPr txBox="1"/>
          <p:nvPr/>
        </p:nvSpPr>
        <p:spPr>
          <a:xfrm>
            <a:off x="249432" y="3126423"/>
            <a:ext cx="719625" cy="623577"/>
          </a:xfrm>
          <a:prstGeom prst="rect">
            <a:avLst/>
          </a:prstGeom>
          <a:noFill/>
        </p:spPr>
        <p:txBody>
          <a:bodyPr wrap="square" rtlCol="0" anchor="ctr">
            <a:noAutofit/>
          </a:bodyPr>
          <a:lstStyle/>
          <a:p>
            <a:pPr algn="ctr" fontAlgn="base">
              <a:spcBef>
                <a:spcPct val="0"/>
              </a:spcBef>
              <a:spcAft>
                <a:spcPct val="0"/>
              </a:spcAft>
              <a:defRPr/>
            </a:pPr>
            <a:r>
              <a:rPr kumimoji="1" lang="zh-CN" altLang="en-US" sz="1199" dirty="0">
                <a:solidFill>
                  <a:srgbClr val="262573"/>
                </a:solidFill>
                <a:latin typeface="Microsoft YaHei" panose="020B0503020204020204" pitchFamily="34" charset="-122"/>
              </a:rPr>
              <a:t>业务</a:t>
            </a:r>
            <a:endParaRPr kumimoji="1" lang="en-US" altLang="zh-CN" sz="1199" dirty="0">
              <a:solidFill>
                <a:srgbClr val="262573"/>
              </a:solidFill>
              <a:latin typeface="Microsoft YaHei" panose="020B0503020204020204" pitchFamily="34" charset="-122"/>
            </a:endParaRPr>
          </a:p>
          <a:p>
            <a:pPr algn="ctr" fontAlgn="base">
              <a:spcBef>
                <a:spcPct val="0"/>
              </a:spcBef>
              <a:spcAft>
                <a:spcPct val="0"/>
              </a:spcAft>
              <a:defRPr/>
            </a:pPr>
            <a:r>
              <a:rPr kumimoji="1" lang="zh-CN" altLang="en-US" sz="1199" dirty="0">
                <a:solidFill>
                  <a:srgbClr val="262573"/>
                </a:solidFill>
                <a:latin typeface="Microsoft YaHei" panose="020B0503020204020204" pitchFamily="34" charset="-122"/>
              </a:rPr>
              <a:t>过程</a:t>
            </a:r>
          </a:p>
        </p:txBody>
      </p:sp>
      <p:sp>
        <p:nvSpPr>
          <p:cNvPr id="86" name="矩形 85">
            <a:extLst>
              <a:ext uri="{FF2B5EF4-FFF2-40B4-BE49-F238E27FC236}">
                <a16:creationId xmlns="" xmlns:a16="http://schemas.microsoft.com/office/drawing/2014/main" id="{E1EF7C4B-E115-2E4A-B037-2295C0542C44}"/>
              </a:ext>
            </a:extLst>
          </p:cNvPr>
          <p:cNvSpPr/>
          <p:nvPr/>
        </p:nvSpPr>
        <p:spPr bwMode="auto">
          <a:xfrm>
            <a:off x="1203756" y="3115785"/>
            <a:ext cx="503738" cy="644855"/>
          </a:xfrm>
          <a:prstGeom prst="rect">
            <a:avLst/>
          </a:prstGeom>
          <a:solidFill>
            <a:srgbClr val="488C7E"/>
          </a:solidFill>
          <a:ln w="12700">
            <a:noFill/>
            <a:round/>
            <a:headEnd/>
            <a:tailEnd/>
          </a:ln>
        </p:spPr>
        <p:txBody>
          <a:bodyPr lIns="0" tIns="0" rIns="0" bIns="0" rtlCol="0" anchor="ctr"/>
          <a:lstStyle/>
          <a:p>
            <a:pPr algn="ctr" fontAlgn="base">
              <a:spcBef>
                <a:spcPct val="0"/>
              </a:spcBef>
              <a:spcAft>
                <a:spcPct val="0"/>
              </a:spcAft>
              <a:defRPr/>
            </a:pPr>
            <a:r>
              <a:rPr kumimoji="1" lang="zh-CN" altLang="en-US" sz="1199" b="1" dirty="0">
                <a:solidFill>
                  <a:prstClr val="white"/>
                </a:solidFill>
                <a:latin typeface="微软雅黑" pitchFamily="34" charset="-122"/>
              </a:rPr>
              <a:t>制定采购计划</a:t>
            </a:r>
          </a:p>
        </p:txBody>
      </p:sp>
      <p:sp>
        <p:nvSpPr>
          <p:cNvPr id="87" name="矩形 86">
            <a:extLst>
              <a:ext uri="{FF2B5EF4-FFF2-40B4-BE49-F238E27FC236}">
                <a16:creationId xmlns="" xmlns:a16="http://schemas.microsoft.com/office/drawing/2014/main" id="{D0BC2ABE-3D58-9343-9D53-56C5C2AA022C}"/>
              </a:ext>
            </a:extLst>
          </p:cNvPr>
          <p:cNvSpPr/>
          <p:nvPr/>
        </p:nvSpPr>
        <p:spPr bwMode="auto">
          <a:xfrm>
            <a:off x="1968247" y="3115785"/>
            <a:ext cx="503738" cy="644855"/>
          </a:xfrm>
          <a:prstGeom prst="rect">
            <a:avLst/>
          </a:prstGeom>
          <a:solidFill>
            <a:schemeClr val="accent5">
              <a:lumMod val="50000"/>
            </a:schemeClr>
          </a:solidFill>
          <a:ln w="12700">
            <a:noFill/>
            <a:round/>
            <a:headEnd/>
            <a:tailEnd/>
          </a:ln>
        </p:spPr>
        <p:txBody>
          <a:bodyPr lIns="0" tIns="0" rIns="0" bIns="0" rtlCol="0" anchor="ctr"/>
          <a:lstStyle/>
          <a:p>
            <a:pPr algn="ctr" fontAlgn="base">
              <a:spcBef>
                <a:spcPct val="0"/>
              </a:spcBef>
              <a:spcAft>
                <a:spcPct val="0"/>
              </a:spcAft>
              <a:defRPr/>
            </a:pPr>
            <a:r>
              <a:rPr kumimoji="1" lang="zh-CN" altLang="en-US" sz="1199" b="1" dirty="0">
                <a:solidFill>
                  <a:prstClr val="white"/>
                </a:solidFill>
                <a:latin typeface="微软雅黑" pitchFamily="34" charset="-122"/>
              </a:rPr>
              <a:t>提交采购申请</a:t>
            </a:r>
          </a:p>
        </p:txBody>
      </p:sp>
      <p:sp>
        <p:nvSpPr>
          <p:cNvPr id="88" name="矩形 87">
            <a:extLst>
              <a:ext uri="{FF2B5EF4-FFF2-40B4-BE49-F238E27FC236}">
                <a16:creationId xmlns="" xmlns:a16="http://schemas.microsoft.com/office/drawing/2014/main" id="{923DBEDD-7316-8041-ADD1-63C3DBC255FD}"/>
              </a:ext>
            </a:extLst>
          </p:cNvPr>
          <p:cNvSpPr/>
          <p:nvPr/>
        </p:nvSpPr>
        <p:spPr bwMode="auto">
          <a:xfrm>
            <a:off x="2847188" y="3115785"/>
            <a:ext cx="503738" cy="644855"/>
          </a:xfrm>
          <a:prstGeom prst="rect">
            <a:avLst/>
          </a:prstGeom>
          <a:solidFill>
            <a:schemeClr val="accent5">
              <a:lumMod val="50000"/>
            </a:schemeClr>
          </a:solidFill>
          <a:ln w="12700">
            <a:noFill/>
            <a:round/>
            <a:headEnd/>
            <a:tailEnd/>
          </a:ln>
        </p:spPr>
        <p:txBody>
          <a:bodyPr lIns="0" tIns="0" rIns="0" bIns="0" rtlCol="0" anchor="ctr"/>
          <a:lstStyle/>
          <a:p>
            <a:pPr algn="ctr" fontAlgn="base">
              <a:spcBef>
                <a:spcPct val="0"/>
              </a:spcBef>
              <a:spcAft>
                <a:spcPct val="0"/>
              </a:spcAft>
              <a:defRPr/>
            </a:pPr>
            <a:r>
              <a:rPr kumimoji="1" lang="zh-CN" altLang="en-US" sz="1199" b="1" dirty="0">
                <a:solidFill>
                  <a:prstClr val="white"/>
                </a:solidFill>
                <a:latin typeface="微软雅黑" pitchFamily="34" charset="-122"/>
              </a:rPr>
              <a:t>供应商提交报价</a:t>
            </a:r>
          </a:p>
        </p:txBody>
      </p:sp>
      <p:sp>
        <p:nvSpPr>
          <p:cNvPr id="89" name="矩形 88">
            <a:extLst>
              <a:ext uri="{FF2B5EF4-FFF2-40B4-BE49-F238E27FC236}">
                <a16:creationId xmlns="" xmlns:a16="http://schemas.microsoft.com/office/drawing/2014/main" id="{58854D2C-842B-C940-909C-1194EC41E003}"/>
              </a:ext>
            </a:extLst>
          </p:cNvPr>
          <p:cNvSpPr/>
          <p:nvPr/>
        </p:nvSpPr>
        <p:spPr bwMode="auto">
          <a:xfrm>
            <a:off x="3728443" y="3115785"/>
            <a:ext cx="503738" cy="644855"/>
          </a:xfrm>
          <a:prstGeom prst="rect">
            <a:avLst/>
          </a:prstGeom>
          <a:solidFill>
            <a:schemeClr val="accent5">
              <a:lumMod val="50000"/>
            </a:schemeClr>
          </a:solidFill>
          <a:ln w="12700">
            <a:noFill/>
            <a:round/>
            <a:headEnd/>
            <a:tailEnd/>
          </a:ln>
        </p:spPr>
        <p:txBody>
          <a:bodyPr lIns="0" tIns="0" rIns="0" bIns="0" rtlCol="0" anchor="ctr"/>
          <a:lstStyle/>
          <a:p>
            <a:pPr algn="ctr" fontAlgn="base">
              <a:spcBef>
                <a:spcPct val="0"/>
              </a:spcBef>
              <a:spcAft>
                <a:spcPct val="0"/>
              </a:spcAft>
              <a:defRPr/>
            </a:pPr>
            <a:r>
              <a:rPr kumimoji="1" lang="zh-CN" altLang="en-US" sz="1199" b="1" dirty="0">
                <a:solidFill>
                  <a:prstClr val="white"/>
                </a:solidFill>
                <a:latin typeface="微软雅黑" pitchFamily="34" charset="-122"/>
              </a:rPr>
              <a:t>下采购订单</a:t>
            </a:r>
          </a:p>
        </p:txBody>
      </p:sp>
      <p:sp>
        <p:nvSpPr>
          <p:cNvPr id="90" name="矩形 89">
            <a:extLst>
              <a:ext uri="{FF2B5EF4-FFF2-40B4-BE49-F238E27FC236}">
                <a16:creationId xmlns="" xmlns:a16="http://schemas.microsoft.com/office/drawing/2014/main" id="{28C2C258-AB4F-3B4B-8425-2834C81EC62C}"/>
              </a:ext>
            </a:extLst>
          </p:cNvPr>
          <p:cNvSpPr/>
          <p:nvPr/>
        </p:nvSpPr>
        <p:spPr bwMode="auto">
          <a:xfrm>
            <a:off x="4609698" y="3115785"/>
            <a:ext cx="503738" cy="644855"/>
          </a:xfrm>
          <a:prstGeom prst="rect">
            <a:avLst/>
          </a:prstGeom>
          <a:solidFill>
            <a:schemeClr val="accent5">
              <a:lumMod val="50000"/>
            </a:schemeClr>
          </a:solidFill>
          <a:ln w="12700">
            <a:noFill/>
            <a:round/>
            <a:headEnd/>
            <a:tailEnd/>
          </a:ln>
        </p:spPr>
        <p:txBody>
          <a:bodyPr lIns="0" tIns="0" rIns="0" bIns="0" rtlCol="0" anchor="ctr"/>
          <a:lstStyle/>
          <a:p>
            <a:pPr algn="ctr" fontAlgn="base">
              <a:spcBef>
                <a:spcPct val="0"/>
              </a:spcBef>
              <a:spcAft>
                <a:spcPct val="0"/>
              </a:spcAft>
              <a:defRPr/>
            </a:pPr>
            <a:r>
              <a:rPr kumimoji="1" lang="zh-CN" altLang="en-US" sz="1199" b="1" dirty="0">
                <a:solidFill>
                  <a:prstClr val="white"/>
                </a:solidFill>
                <a:latin typeface="微软雅黑" pitchFamily="34" charset="-122"/>
              </a:rPr>
              <a:t>下达费用订单</a:t>
            </a:r>
          </a:p>
        </p:txBody>
      </p:sp>
      <p:sp>
        <p:nvSpPr>
          <p:cNvPr id="91" name="矩形 90">
            <a:extLst>
              <a:ext uri="{FF2B5EF4-FFF2-40B4-BE49-F238E27FC236}">
                <a16:creationId xmlns="" xmlns:a16="http://schemas.microsoft.com/office/drawing/2014/main" id="{9B0A068B-0E80-F443-B813-F8A713412CEF}"/>
              </a:ext>
            </a:extLst>
          </p:cNvPr>
          <p:cNvSpPr/>
          <p:nvPr/>
        </p:nvSpPr>
        <p:spPr bwMode="auto">
          <a:xfrm>
            <a:off x="5474435" y="3115785"/>
            <a:ext cx="503738" cy="644855"/>
          </a:xfrm>
          <a:prstGeom prst="rect">
            <a:avLst/>
          </a:prstGeom>
          <a:solidFill>
            <a:schemeClr val="accent5">
              <a:lumMod val="50000"/>
            </a:schemeClr>
          </a:solidFill>
          <a:ln w="12700">
            <a:noFill/>
            <a:round/>
            <a:headEnd/>
            <a:tailEnd/>
          </a:ln>
        </p:spPr>
        <p:txBody>
          <a:bodyPr lIns="0" tIns="0" rIns="0" bIns="0" rtlCol="0" anchor="ctr"/>
          <a:lstStyle/>
          <a:p>
            <a:pPr algn="ctr" fontAlgn="base">
              <a:spcBef>
                <a:spcPct val="0"/>
              </a:spcBef>
              <a:spcAft>
                <a:spcPct val="0"/>
              </a:spcAft>
              <a:defRPr/>
            </a:pPr>
            <a:r>
              <a:rPr kumimoji="1" lang="zh-CN" altLang="en-US" sz="1199" b="1" dirty="0">
                <a:solidFill>
                  <a:prstClr val="white"/>
                </a:solidFill>
                <a:latin typeface="微软雅黑" pitchFamily="34" charset="-122"/>
              </a:rPr>
              <a:t>采购接收入库</a:t>
            </a:r>
          </a:p>
        </p:txBody>
      </p:sp>
      <p:sp>
        <p:nvSpPr>
          <p:cNvPr id="92" name="矩形 91">
            <a:extLst>
              <a:ext uri="{FF2B5EF4-FFF2-40B4-BE49-F238E27FC236}">
                <a16:creationId xmlns="" xmlns:a16="http://schemas.microsoft.com/office/drawing/2014/main" id="{3C34830A-ED5A-F546-B154-5F3271C95FC0}"/>
              </a:ext>
            </a:extLst>
          </p:cNvPr>
          <p:cNvSpPr/>
          <p:nvPr/>
        </p:nvSpPr>
        <p:spPr bwMode="auto">
          <a:xfrm>
            <a:off x="6470120" y="3115785"/>
            <a:ext cx="503738" cy="644855"/>
          </a:xfrm>
          <a:prstGeom prst="rect">
            <a:avLst/>
          </a:prstGeom>
          <a:solidFill>
            <a:srgbClr val="488C7E"/>
          </a:solidFill>
          <a:ln w="12700">
            <a:noFill/>
            <a:round/>
            <a:headEnd/>
            <a:tailEnd/>
          </a:ln>
        </p:spPr>
        <p:txBody>
          <a:bodyPr lIns="0" tIns="0" rIns="0" bIns="0" rtlCol="0" anchor="ctr"/>
          <a:lstStyle/>
          <a:p>
            <a:pPr algn="ctr" fontAlgn="base">
              <a:spcBef>
                <a:spcPct val="0"/>
              </a:spcBef>
              <a:spcAft>
                <a:spcPct val="0"/>
              </a:spcAft>
              <a:defRPr/>
            </a:pPr>
            <a:r>
              <a:rPr kumimoji="1" lang="zh-CN" altLang="en-US" sz="1199" b="1" dirty="0">
                <a:solidFill>
                  <a:prstClr val="white"/>
                </a:solidFill>
                <a:latin typeface="微软雅黑" pitchFamily="34" charset="-122"/>
              </a:rPr>
              <a:t>销售定价</a:t>
            </a:r>
          </a:p>
        </p:txBody>
      </p:sp>
      <p:sp>
        <p:nvSpPr>
          <p:cNvPr id="93" name="矩形 92">
            <a:extLst>
              <a:ext uri="{FF2B5EF4-FFF2-40B4-BE49-F238E27FC236}">
                <a16:creationId xmlns="" xmlns:a16="http://schemas.microsoft.com/office/drawing/2014/main" id="{BBF1490F-C5FA-3A47-A402-DA390F30B792}"/>
              </a:ext>
            </a:extLst>
          </p:cNvPr>
          <p:cNvSpPr/>
          <p:nvPr/>
        </p:nvSpPr>
        <p:spPr bwMode="auto">
          <a:xfrm>
            <a:off x="7364487" y="3115785"/>
            <a:ext cx="503738" cy="644855"/>
          </a:xfrm>
          <a:prstGeom prst="rect">
            <a:avLst/>
          </a:prstGeom>
          <a:solidFill>
            <a:srgbClr val="488C7E"/>
          </a:solidFill>
          <a:ln w="12700">
            <a:noFill/>
            <a:round/>
            <a:headEnd/>
            <a:tailEnd/>
          </a:ln>
        </p:spPr>
        <p:txBody>
          <a:bodyPr lIns="0" tIns="0" rIns="0" bIns="0" rtlCol="0" anchor="ctr"/>
          <a:lstStyle/>
          <a:p>
            <a:pPr algn="ctr" fontAlgn="base">
              <a:spcBef>
                <a:spcPct val="0"/>
              </a:spcBef>
              <a:spcAft>
                <a:spcPct val="0"/>
              </a:spcAft>
              <a:defRPr/>
            </a:pPr>
            <a:r>
              <a:rPr kumimoji="1" lang="zh-CN" altLang="en-US" sz="1199" b="1" dirty="0">
                <a:solidFill>
                  <a:prstClr val="white"/>
                </a:solidFill>
                <a:latin typeface="微软雅黑" pitchFamily="34" charset="-122"/>
              </a:rPr>
              <a:t>签订销售协议</a:t>
            </a:r>
          </a:p>
        </p:txBody>
      </p:sp>
      <p:sp>
        <p:nvSpPr>
          <p:cNvPr id="94" name="矩形 93">
            <a:extLst>
              <a:ext uri="{FF2B5EF4-FFF2-40B4-BE49-F238E27FC236}">
                <a16:creationId xmlns="" xmlns:a16="http://schemas.microsoft.com/office/drawing/2014/main" id="{FAE0FF80-DE79-5441-8D03-C2BF09FF31C0}"/>
              </a:ext>
            </a:extLst>
          </p:cNvPr>
          <p:cNvSpPr/>
          <p:nvPr/>
        </p:nvSpPr>
        <p:spPr bwMode="auto">
          <a:xfrm>
            <a:off x="8258854" y="3115785"/>
            <a:ext cx="503738" cy="644855"/>
          </a:xfrm>
          <a:prstGeom prst="rect">
            <a:avLst/>
          </a:prstGeom>
          <a:solidFill>
            <a:srgbClr val="488C7E"/>
          </a:solidFill>
          <a:ln w="12700">
            <a:noFill/>
            <a:round/>
            <a:headEnd/>
            <a:tailEnd/>
          </a:ln>
        </p:spPr>
        <p:txBody>
          <a:bodyPr lIns="0" tIns="0" rIns="0" bIns="0" rtlCol="0" anchor="ctr"/>
          <a:lstStyle/>
          <a:p>
            <a:pPr algn="ctr" fontAlgn="base">
              <a:spcBef>
                <a:spcPct val="0"/>
              </a:spcBef>
              <a:spcAft>
                <a:spcPct val="0"/>
              </a:spcAft>
              <a:defRPr/>
            </a:pPr>
            <a:r>
              <a:rPr kumimoji="1" lang="zh-CN" altLang="en-US" sz="1199" b="1" dirty="0">
                <a:solidFill>
                  <a:prstClr val="white"/>
                </a:solidFill>
                <a:latin typeface="微软雅黑" pitchFamily="34" charset="-122"/>
              </a:rPr>
              <a:t>下达销售订单</a:t>
            </a:r>
          </a:p>
        </p:txBody>
      </p:sp>
      <p:sp>
        <p:nvSpPr>
          <p:cNvPr id="95" name="矩形 94">
            <a:extLst>
              <a:ext uri="{FF2B5EF4-FFF2-40B4-BE49-F238E27FC236}">
                <a16:creationId xmlns="" xmlns:a16="http://schemas.microsoft.com/office/drawing/2014/main" id="{17954568-6286-2949-8E38-EBEE6CA3F9D7}"/>
              </a:ext>
            </a:extLst>
          </p:cNvPr>
          <p:cNvSpPr/>
          <p:nvPr/>
        </p:nvSpPr>
        <p:spPr bwMode="auto">
          <a:xfrm>
            <a:off x="9153222" y="3115785"/>
            <a:ext cx="503738" cy="644855"/>
          </a:xfrm>
          <a:prstGeom prst="rect">
            <a:avLst/>
          </a:prstGeom>
          <a:solidFill>
            <a:srgbClr val="488C7E"/>
          </a:solidFill>
          <a:ln w="12700">
            <a:noFill/>
            <a:round/>
            <a:headEnd/>
            <a:tailEnd/>
          </a:ln>
        </p:spPr>
        <p:txBody>
          <a:bodyPr lIns="0" tIns="0" rIns="0" bIns="0" rtlCol="0" anchor="ctr"/>
          <a:lstStyle/>
          <a:p>
            <a:pPr algn="ctr" fontAlgn="base">
              <a:spcBef>
                <a:spcPct val="0"/>
              </a:spcBef>
              <a:spcAft>
                <a:spcPct val="0"/>
              </a:spcAft>
              <a:defRPr/>
            </a:pPr>
            <a:r>
              <a:rPr kumimoji="1" lang="zh-CN" altLang="en-US" sz="1199" b="1" dirty="0">
                <a:solidFill>
                  <a:prstClr val="white"/>
                </a:solidFill>
                <a:latin typeface="微软雅黑" pitchFamily="34" charset="-122"/>
              </a:rPr>
              <a:t>控制销售订单发运</a:t>
            </a:r>
          </a:p>
        </p:txBody>
      </p:sp>
      <p:sp>
        <p:nvSpPr>
          <p:cNvPr id="96" name="矩形 95">
            <a:extLst>
              <a:ext uri="{FF2B5EF4-FFF2-40B4-BE49-F238E27FC236}">
                <a16:creationId xmlns="" xmlns:a16="http://schemas.microsoft.com/office/drawing/2014/main" id="{60F1D092-D7D1-4943-A032-AB7F8AFFDA65}"/>
              </a:ext>
            </a:extLst>
          </p:cNvPr>
          <p:cNvSpPr/>
          <p:nvPr/>
        </p:nvSpPr>
        <p:spPr bwMode="auto">
          <a:xfrm>
            <a:off x="10047590" y="3115785"/>
            <a:ext cx="503738" cy="644855"/>
          </a:xfrm>
          <a:prstGeom prst="rect">
            <a:avLst/>
          </a:prstGeom>
          <a:solidFill>
            <a:srgbClr val="488C7E"/>
          </a:solidFill>
          <a:ln w="12700">
            <a:noFill/>
            <a:round/>
            <a:headEnd/>
            <a:tailEnd/>
          </a:ln>
        </p:spPr>
        <p:txBody>
          <a:bodyPr lIns="0" tIns="0" rIns="0" bIns="0" rtlCol="0" anchor="ctr"/>
          <a:lstStyle/>
          <a:p>
            <a:pPr algn="ctr" fontAlgn="base">
              <a:spcBef>
                <a:spcPct val="0"/>
              </a:spcBef>
              <a:spcAft>
                <a:spcPct val="0"/>
              </a:spcAft>
              <a:defRPr/>
            </a:pPr>
            <a:r>
              <a:rPr kumimoji="1" lang="zh-CN" altLang="en-US" sz="1199" b="1" dirty="0">
                <a:solidFill>
                  <a:prstClr val="white"/>
                </a:solidFill>
                <a:latin typeface="微软雅黑" pitchFamily="34" charset="-122"/>
              </a:rPr>
              <a:t>发运</a:t>
            </a:r>
          </a:p>
        </p:txBody>
      </p:sp>
      <p:sp>
        <p:nvSpPr>
          <p:cNvPr id="97" name="文本框 96">
            <a:extLst>
              <a:ext uri="{FF2B5EF4-FFF2-40B4-BE49-F238E27FC236}">
                <a16:creationId xmlns="" xmlns:a16="http://schemas.microsoft.com/office/drawing/2014/main" id="{B5EBA7CC-C4DB-EB4F-A086-105E521F2E97}"/>
              </a:ext>
            </a:extLst>
          </p:cNvPr>
          <p:cNvSpPr txBox="1"/>
          <p:nvPr/>
        </p:nvSpPr>
        <p:spPr>
          <a:xfrm>
            <a:off x="249432" y="4679312"/>
            <a:ext cx="719625" cy="357873"/>
          </a:xfrm>
          <a:prstGeom prst="rect">
            <a:avLst/>
          </a:prstGeom>
          <a:noFill/>
        </p:spPr>
        <p:txBody>
          <a:bodyPr wrap="square" rtlCol="0" anchor="ctr">
            <a:noAutofit/>
          </a:bodyPr>
          <a:lstStyle/>
          <a:p>
            <a:pPr algn="ctr" fontAlgn="base">
              <a:spcBef>
                <a:spcPct val="0"/>
              </a:spcBef>
              <a:spcAft>
                <a:spcPct val="0"/>
              </a:spcAft>
              <a:defRPr/>
            </a:pPr>
            <a:r>
              <a:rPr kumimoji="1" lang="zh-CN" altLang="en-US" sz="1199" dirty="0">
                <a:solidFill>
                  <a:srgbClr val="262573"/>
                </a:solidFill>
                <a:latin typeface="Microsoft YaHei" panose="020B0503020204020204" pitchFamily="34" charset="-122"/>
              </a:rPr>
              <a:t>属性组</a:t>
            </a:r>
          </a:p>
        </p:txBody>
      </p:sp>
      <p:sp>
        <p:nvSpPr>
          <p:cNvPr id="98" name="矩形 97">
            <a:extLst>
              <a:ext uri="{FF2B5EF4-FFF2-40B4-BE49-F238E27FC236}">
                <a16:creationId xmlns="" xmlns:a16="http://schemas.microsoft.com/office/drawing/2014/main" id="{0B888436-6968-BA4B-8091-BCE6B290DF89}"/>
              </a:ext>
            </a:extLst>
          </p:cNvPr>
          <p:cNvSpPr/>
          <p:nvPr/>
        </p:nvSpPr>
        <p:spPr bwMode="auto">
          <a:xfrm>
            <a:off x="10900684" y="3126423"/>
            <a:ext cx="503738" cy="623577"/>
          </a:xfrm>
          <a:prstGeom prst="rect">
            <a:avLst/>
          </a:prstGeom>
          <a:solidFill>
            <a:srgbClr val="488C7E"/>
          </a:solidFill>
          <a:ln w="12700">
            <a:noFill/>
            <a:round/>
            <a:headEnd/>
            <a:tailEnd/>
          </a:ln>
        </p:spPr>
        <p:txBody>
          <a:bodyPr lIns="0" tIns="0" rIns="0" bIns="0" rtlCol="0" anchor="ctr"/>
          <a:lstStyle/>
          <a:p>
            <a:pPr algn="ctr" fontAlgn="base">
              <a:spcBef>
                <a:spcPct val="0"/>
              </a:spcBef>
              <a:spcAft>
                <a:spcPct val="0"/>
              </a:spcAft>
              <a:defRPr/>
            </a:pPr>
            <a:r>
              <a:rPr kumimoji="1" lang="en-US" altLang="zh-CN" sz="1199" b="1" dirty="0">
                <a:solidFill>
                  <a:prstClr val="white"/>
                </a:solidFill>
                <a:latin typeface="微软雅黑" pitchFamily="34" charset="-122"/>
              </a:rPr>
              <a:t>…</a:t>
            </a:r>
            <a:endParaRPr kumimoji="1" lang="zh-CN" altLang="en-US" sz="1199" b="1" dirty="0">
              <a:solidFill>
                <a:prstClr val="white"/>
              </a:solidFill>
              <a:latin typeface="微软雅黑" pitchFamily="34" charset="-122"/>
            </a:endParaRPr>
          </a:p>
        </p:txBody>
      </p:sp>
      <p:sp>
        <p:nvSpPr>
          <p:cNvPr id="99" name="矩形 98">
            <a:extLst>
              <a:ext uri="{FF2B5EF4-FFF2-40B4-BE49-F238E27FC236}">
                <a16:creationId xmlns="" xmlns:a16="http://schemas.microsoft.com/office/drawing/2014/main" id="{84A622EB-DF23-5F41-B7B3-FCE5AEBAF7BF}"/>
              </a:ext>
            </a:extLst>
          </p:cNvPr>
          <p:cNvSpPr/>
          <p:nvPr/>
        </p:nvSpPr>
        <p:spPr bwMode="auto">
          <a:xfrm>
            <a:off x="10055286" y="3865910"/>
            <a:ext cx="503738" cy="585309"/>
          </a:xfrm>
          <a:prstGeom prst="rect">
            <a:avLst/>
          </a:prstGeom>
          <a:solidFill>
            <a:schemeClr val="accent6"/>
          </a:solidFill>
          <a:ln w="12700">
            <a:noFill/>
            <a:round/>
            <a:headEnd/>
            <a:tailEnd/>
          </a:ln>
        </p:spPr>
        <p:txBody>
          <a:bodyPr lIns="0" tIns="0" rIns="0" bIns="0" rtlCol="0" anchor="ctr"/>
          <a:lstStyle/>
          <a:p>
            <a:pPr algn="ctr" fontAlgn="base">
              <a:spcBef>
                <a:spcPct val="0"/>
              </a:spcBef>
              <a:spcAft>
                <a:spcPct val="0"/>
              </a:spcAft>
              <a:defRPr/>
            </a:pPr>
            <a:r>
              <a:rPr kumimoji="1" lang="zh-CN" altLang="en-US" sz="1199" b="1" dirty="0">
                <a:solidFill>
                  <a:prstClr val="white"/>
                </a:solidFill>
                <a:latin typeface="微软雅黑" pitchFamily="34" charset="-122"/>
              </a:rPr>
              <a:t>发运</a:t>
            </a:r>
          </a:p>
        </p:txBody>
      </p:sp>
      <p:cxnSp>
        <p:nvCxnSpPr>
          <p:cNvPr id="100" name="直线连接符 453">
            <a:extLst>
              <a:ext uri="{FF2B5EF4-FFF2-40B4-BE49-F238E27FC236}">
                <a16:creationId xmlns="" xmlns:a16="http://schemas.microsoft.com/office/drawing/2014/main" id="{CAC5544D-8CBC-944D-9E17-A80E3EC6E4FC}"/>
              </a:ext>
            </a:extLst>
          </p:cNvPr>
          <p:cNvCxnSpPr>
            <a:cxnSpLocks/>
            <a:stCxn id="86" idx="2"/>
            <a:endCxn id="49" idx="0"/>
          </p:cNvCxnSpPr>
          <p:nvPr/>
        </p:nvCxnSpPr>
        <p:spPr>
          <a:xfrm flipH="1">
            <a:off x="1452136" y="3760640"/>
            <a:ext cx="3489" cy="107709"/>
          </a:xfrm>
          <a:prstGeom prst="straightConnector1">
            <a:avLst/>
          </a:prstGeom>
          <a:ln w="12700">
            <a:solidFill>
              <a:srgbClr val="478C7F"/>
            </a:solidFill>
          </a:ln>
        </p:spPr>
        <p:style>
          <a:lnRef idx="1">
            <a:schemeClr val="accent1"/>
          </a:lnRef>
          <a:fillRef idx="0">
            <a:schemeClr val="accent1"/>
          </a:fillRef>
          <a:effectRef idx="0">
            <a:schemeClr val="accent1"/>
          </a:effectRef>
          <a:fontRef idx="minor">
            <a:schemeClr val="tx1"/>
          </a:fontRef>
        </p:style>
      </p:cxnSp>
      <p:cxnSp>
        <p:nvCxnSpPr>
          <p:cNvPr id="101" name="直线连接符 453">
            <a:extLst>
              <a:ext uri="{FF2B5EF4-FFF2-40B4-BE49-F238E27FC236}">
                <a16:creationId xmlns="" xmlns:a16="http://schemas.microsoft.com/office/drawing/2014/main" id="{A163E665-D852-914F-81D4-084A39A44EAE}"/>
              </a:ext>
            </a:extLst>
          </p:cNvPr>
          <p:cNvCxnSpPr>
            <a:cxnSpLocks/>
            <a:stCxn id="87" idx="2"/>
            <a:endCxn id="50" idx="0"/>
          </p:cNvCxnSpPr>
          <p:nvPr/>
        </p:nvCxnSpPr>
        <p:spPr>
          <a:xfrm>
            <a:off x="2220116" y="3760640"/>
            <a:ext cx="0" cy="105270"/>
          </a:xfrm>
          <a:prstGeom prst="straightConnector1">
            <a:avLst/>
          </a:prstGeom>
          <a:ln w="12700">
            <a:solidFill>
              <a:srgbClr val="478C7E"/>
            </a:solidFill>
          </a:ln>
        </p:spPr>
        <p:style>
          <a:lnRef idx="1">
            <a:schemeClr val="accent1"/>
          </a:lnRef>
          <a:fillRef idx="0">
            <a:schemeClr val="accent1"/>
          </a:fillRef>
          <a:effectRef idx="0">
            <a:schemeClr val="accent1"/>
          </a:effectRef>
          <a:fontRef idx="minor">
            <a:schemeClr val="tx1"/>
          </a:fontRef>
        </p:style>
      </p:cxnSp>
      <p:cxnSp>
        <p:nvCxnSpPr>
          <p:cNvPr id="102" name="直线连接符 453">
            <a:extLst>
              <a:ext uri="{FF2B5EF4-FFF2-40B4-BE49-F238E27FC236}">
                <a16:creationId xmlns="" xmlns:a16="http://schemas.microsoft.com/office/drawing/2014/main" id="{D152D4A5-68FA-144C-B4F6-EEF8B4458EF4}"/>
              </a:ext>
            </a:extLst>
          </p:cNvPr>
          <p:cNvCxnSpPr>
            <a:cxnSpLocks/>
            <a:stCxn id="88" idx="2"/>
            <a:endCxn id="51" idx="0"/>
          </p:cNvCxnSpPr>
          <p:nvPr/>
        </p:nvCxnSpPr>
        <p:spPr>
          <a:xfrm rot="5400000">
            <a:off x="2958498" y="3725349"/>
            <a:ext cx="105270" cy="175851"/>
          </a:xfrm>
          <a:prstGeom prst="bentConnector3">
            <a:avLst>
              <a:gd name="adj1" fmla="val 50000"/>
            </a:avLst>
          </a:prstGeom>
          <a:ln w="12700">
            <a:solidFill>
              <a:srgbClr val="478C7E"/>
            </a:solidFill>
          </a:ln>
        </p:spPr>
        <p:style>
          <a:lnRef idx="1">
            <a:schemeClr val="accent1"/>
          </a:lnRef>
          <a:fillRef idx="0">
            <a:schemeClr val="accent1"/>
          </a:fillRef>
          <a:effectRef idx="0">
            <a:schemeClr val="accent1"/>
          </a:effectRef>
          <a:fontRef idx="minor">
            <a:schemeClr val="tx1"/>
          </a:fontRef>
        </p:style>
      </p:cxnSp>
      <p:cxnSp>
        <p:nvCxnSpPr>
          <p:cNvPr id="103" name="直线连接符 453">
            <a:extLst>
              <a:ext uri="{FF2B5EF4-FFF2-40B4-BE49-F238E27FC236}">
                <a16:creationId xmlns="" xmlns:a16="http://schemas.microsoft.com/office/drawing/2014/main" id="{981829D5-4816-F245-899F-BA49A8473A7F}"/>
              </a:ext>
            </a:extLst>
          </p:cNvPr>
          <p:cNvCxnSpPr>
            <a:cxnSpLocks/>
            <a:stCxn id="89" idx="2"/>
            <a:endCxn id="52" idx="0"/>
          </p:cNvCxnSpPr>
          <p:nvPr/>
        </p:nvCxnSpPr>
        <p:spPr>
          <a:xfrm rot="5400000">
            <a:off x="3749513" y="3635109"/>
            <a:ext cx="105270" cy="356331"/>
          </a:xfrm>
          <a:prstGeom prst="bentConnector3">
            <a:avLst/>
          </a:prstGeom>
          <a:ln w="12700">
            <a:solidFill>
              <a:srgbClr val="478C7E"/>
            </a:solidFill>
          </a:ln>
        </p:spPr>
        <p:style>
          <a:lnRef idx="1">
            <a:schemeClr val="accent1"/>
          </a:lnRef>
          <a:fillRef idx="0">
            <a:schemeClr val="accent1"/>
          </a:fillRef>
          <a:effectRef idx="0">
            <a:schemeClr val="accent1"/>
          </a:effectRef>
          <a:fontRef idx="minor">
            <a:schemeClr val="tx1"/>
          </a:fontRef>
        </p:style>
      </p:cxnSp>
      <p:cxnSp>
        <p:nvCxnSpPr>
          <p:cNvPr id="104" name="直线连接符 453">
            <a:extLst>
              <a:ext uri="{FF2B5EF4-FFF2-40B4-BE49-F238E27FC236}">
                <a16:creationId xmlns="" xmlns:a16="http://schemas.microsoft.com/office/drawing/2014/main" id="{33BAE16F-A175-074E-A985-90BD1654183F}"/>
              </a:ext>
            </a:extLst>
          </p:cNvPr>
          <p:cNvCxnSpPr>
            <a:cxnSpLocks/>
            <a:stCxn id="89" idx="2"/>
            <a:endCxn id="53" idx="0"/>
          </p:cNvCxnSpPr>
          <p:nvPr/>
        </p:nvCxnSpPr>
        <p:spPr>
          <a:xfrm rot="16200000" flipH="1">
            <a:off x="4099899" y="3641052"/>
            <a:ext cx="105270" cy="344444"/>
          </a:xfrm>
          <a:prstGeom prst="bentConnector3">
            <a:avLst>
              <a:gd name="adj1" fmla="val 50000"/>
            </a:avLst>
          </a:prstGeom>
          <a:ln w="12700">
            <a:solidFill>
              <a:srgbClr val="478C7E"/>
            </a:solidFill>
          </a:ln>
        </p:spPr>
        <p:style>
          <a:lnRef idx="1">
            <a:schemeClr val="accent1"/>
          </a:lnRef>
          <a:fillRef idx="0">
            <a:schemeClr val="accent1"/>
          </a:fillRef>
          <a:effectRef idx="0">
            <a:schemeClr val="accent1"/>
          </a:effectRef>
          <a:fontRef idx="minor">
            <a:schemeClr val="tx1"/>
          </a:fontRef>
        </p:style>
      </p:cxnSp>
      <p:cxnSp>
        <p:nvCxnSpPr>
          <p:cNvPr id="105" name="直线连接符 453">
            <a:extLst>
              <a:ext uri="{FF2B5EF4-FFF2-40B4-BE49-F238E27FC236}">
                <a16:creationId xmlns="" xmlns:a16="http://schemas.microsoft.com/office/drawing/2014/main" id="{553BF198-DCEA-CD47-BE02-C5398502285B}"/>
              </a:ext>
            </a:extLst>
          </p:cNvPr>
          <p:cNvCxnSpPr>
            <a:cxnSpLocks/>
            <a:stCxn id="90" idx="2"/>
            <a:endCxn id="54" idx="0"/>
          </p:cNvCxnSpPr>
          <p:nvPr/>
        </p:nvCxnSpPr>
        <p:spPr>
          <a:xfrm rot="16200000" flipH="1">
            <a:off x="4890914" y="3731292"/>
            <a:ext cx="105270" cy="163964"/>
          </a:xfrm>
          <a:prstGeom prst="bentConnector3">
            <a:avLst>
              <a:gd name="adj1" fmla="val 50000"/>
            </a:avLst>
          </a:prstGeom>
          <a:ln w="12700">
            <a:solidFill>
              <a:srgbClr val="478C7E"/>
            </a:solidFill>
          </a:ln>
        </p:spPr>
        <p:style>
          <a:lnRef idx="1">
            <a:schemeClr val="accent1"/>
          </a:lnRef>
          <a:fillRef idx="0">
            <a:schemeClr val="accent1"/>
          </a:fillRef>
          <a:effectRef idx="0">
            <a:schemeClr val="accent1"/>
          </a:effectRef>
          <a:fontRef idx="minor">
            <a:schemeClr val="tx1"/>
          </a:fontRef>
        </p:style>
      </p:cxnSp>
      <p:cxnSp>
        <p:nvCxnSpPr>
          <p:cNvPr id="106" name="直线连接符 453">
            <a:extLst>
              <a:ext uri="{FF2B5EF4-FFF2-40B4-BE49-F238E27FC236}">
                <a16:creationId xmlns="" xmlns:a16="http://schemas.microsoft.com/office/drawing/2014/main" id="{77C0A365-A3FA-8C42-944B-D61C430EF9CE}"/>
              </a:ext>
            </a:extLst>
          </p:cNvPr>
          <p:cNvCxnSpPr>
            <a:cxnSpLocks/>
            <a:stCxn id="91" idx="2"/>
            <a:endCxn id="55" idx="0"/>
          </p:cNvCxnSpPr>
          <p:nvPr/>
        </p:nvCxnSpPr>
        <p:spPr>
          <a:xfrm>
            <a:off x="5726304" y="3760640"/>
            <a:ext cx="0" cy="105270"/>
          </a:xfrm>
          <a:prstGeom prst="straightConnector1">
            <a:avLst/>
          </a:prstGeom>
          <a:ln w="12700">
            <a:solidFill>
              <a:srgbClr val="478C7E"/>
            </a:solidFill>
          </a:ln>
        </p:spPr>
        <p:style>
          <a:lnRef idx="1">
            <a:schemeClr val="accent1"/>
          </a:lnRef>
          <a:fillRef idx="0">
            <a:schemeClr val="accent1"/>
          </a:fillRef>
          <a:effectRef idx="0">
            <a:schemeClr val="accent1"/>
          </a:effectRef>
          <a:fontRef idx="minor">
            <a:schemeClr val="tx1"/>
          </a:fontRef>
        </p:style>
      </p:cxnSp>
      <p:cxnSp>
        <p:nvCxnSpPr>
          <p:cNvPr id="107" name="直线连接符 453">
            <a:extLst>
              <a:ext uri="{FF2B5EF4-FFF2-40B4-BE49-F238E27FC236}">
                <a16:creationId xmlns="" xmlns:a16="http://schemas.microsoft.com/office/drawing/2014/main" id="{5F1ACD02-69B9-CF45-94E3-DC4EA99331A2}"/>
              </a:ext>
            </a:extLst>
          </p:cNvPr>
          <p:cNvCxnSpPr>
            <a:cxnSpLocks/>
            <a:stCxn id="23" idx="2"/>
            <a:endCxn id="86" idx="0"/>
          </p:cNvCxnSpPr>
          <p:nvPr/>
        </p:nvCxnSpPr>
        <p:spPr>
          <a:xfrm rot="5400000">
            <a:off x="2965158" y="1382587"/>
            <a:ext cx="223665" cy="3242729"/>
          </a:xfrm>
          <a:prstGeom prst="bentConnector3">
            <a:avLst>
              <a:gd name="adj1" fmla="val 500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直线连接符 453">
            <a:extLst>
              <a:ext uri="{FF2B5EF4-FFF2-40B4-BE49-F238E27FC236}">
                <a16:creationId xmlns="" xmlns:a16="http://schemas.microsoft.com/office/drawing/2014/main" id="{E17FC22E-308C-0848-ADE4-82130FF79898}"/>
              </a:ext>
            </a:extLst>
          </p:cNvPr>
          <p:cNvCxnSpPr>
            <a:cxnSpLocks/>
            <a:stCxn id="24" idx="2"/>
            <a:endCxn id="110" idx="0"/>
          </p:cNvCxnSpPr>
          <p:nvPr/>
        </p:nvCxnSpPr>
        <p:spPr>
          <a:xfrm rot="5400000">
            <a:off x="4566714" y="2281925"/>
            <a:ext cx="166574" cy="1386962"/>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直线连接符 453">
            <a:extLst>
              <a:ext uri="{FF2B5EF4-FFF2-40B4-BE49-F238E27FC236}">
                <a16:creationId xmlns="" xmlns:a16="http://schemas.microsoft.com/office/drawing/2014/main" id="{19A4A69C-A6EE-6447-ADBB-AE11BD7DB978}"/>
              </a:ext>
            </a:extLst>
          </p:cNvPr>
          <p:cNvCxnSpPr>
            <a:cxnSpLocks/>
            <a:stCxn id="27" idx="2"/>
            <a:endCxn id="111" idx="0"/>
          </p:cNvCxnSpPr>
          <p:nvPr/>
        </p:nvCxnSpPr>
        <p:spPr>
          <a:xfrm rot="16200000" flipH="1">
            <a:off x="7795733" y="2375248"/>
            <a:ext cx="166574" cy="1200316"/>
          </a:xfrm>
          <a:prstGeom prst="bentConnector3">
            <a:avLst>
              <a:gd name="adj1" fmla="val 50000"/>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0" name="圆角矩形 109">
            <a:extLst>
              <a:ext uri="{FF2B5EF4-FFF2-40B4-BE49-F238E27FC236}">
                <a16:creationId xmlns="" xmlns:a16="http://schemas.microsoft.com/office/drawing/2014/main" id="{EBA8B0BC-8EA4-354C-8695-35C94B3E26AC}"/>
              </a:ext>
            </a:extLst>
          </p:cNvPr>
          <p:cNvSpPr/>
          <p:nvPr/>
        </p:nvSpPr>
        <p:spPr bwMode="auto">
          <a:xfrm>
            <a:off x="1821369" y="3058694"/>
            <a:ext cx="4270300" cy="1446122"/>
          </a:xfrm>
          <a:prstGeom prst="roundRect">
            <a:avLst>
              <a:gd name="adj" fmla="val 3519"/>
            </a:avLst>
          </a:prstGeom>
          <a:noFill/>
          <a:ln w="19050">
            <a:solidFill>
              <a:srgbClr val="FF0000"/>
            </a:solidFill>
            <a:prstDash val="dash"/>
            <a:round/>
            <a:headEnd/>
            <a:tailEnd/>
          </a:ln>
        </p:spPr>
        <p:txBody>
          <a:bodyPr lIns="0" tIns="0" rIns="0" bIns="0" rtlCol="0" anchor="ctr"/>
          <a:lstStyle/>
          <a:p>
            <a:pPr algn="ctr" fontAlgn="base">
              <a:spcBef>
                <a:spcPct val="0"/>
              </a:spcBef>
              <a:spcAft>
                <a:spcPct val="0"/>
              </a:spcAft>
            </a:pPr>
            <a:endParaRPr kumimoji="1" lang="zh-CN" altLang="en-US" sz="800" b="1" dirty="0">
              <a:solidFill>
                <a:srgbClr val="C00000"/>
              </a:solidFill>
              <a:latin typeface="微软雅黑" pitchFamily="34" charset="-122"/>
            </a:endParaRPr>
          </a:p>
        </p:txBody>
      </p:sp>
      <p:sp>
        <p:nvSpPr>
          <p:cNvPr id="111" name="圆角矩形 110">
            <a:extLst>
              <a:ext uri="{FF2B5EF4-FFF2-40B4-BE49-F238E27FC236}">
                <a16:creationId xmlns="" xmlns:a16="http://schemas.microsoft.com/office/drawing/2014/main" id="{65114640-CD24-E940-910C-59D2C9481A7B}"/>
              </a:ext>
            </a:extLst>
          </p:cNvPr>
          <p:cNvSpPr/>
          <p:nvPr/>
        </p:nvSpPr>
        <p:spPr bwMode="auto">
          <a:xfrm>
            <a:off x="6244657" y="3058694"/>
            <a:ext cx="4469041" cy="1453905"/>
          </a:xfrm>
          <a:prstGeom prst="roundRect">
            <a:avLst>
              <a:gd name="adj" fmla="val 3519"/>
            </a:avLst>
          </a:prstGeom>
          <a:noFill/>
          <a:ln w="19050">
            <a:solidFill>
              <a:schemeClr val="bg1">
                <a:lumMod val="85000"/>
              </a:schemeClr>
            </a:solidFill>
            <a:prstDash val="dash"/>
            <a:round/>
            <a:headEnd/>
            <a:tailEnd/>
          </a:ln>
        </p:spPr>
        <p:txBody>
          <a:bodyPr lIns="0" tIns="0" rIns="0" bIns="0" rtlCol="0" anchor="ctr"/>
          <a:lstStyle/>
          <a:p>
            <a:pPr algn="ctr" fontAlgn="base">
              <a:spcBef>
                <a:spcPct val="0"/>
              </a:spcBef>
              <a:spcAft>
                <a:spcPct val="0"/>
              </a:spcAft>
            </a:pPr>
            <a:endParaRPr kumimoji="1" lang="zh-CN" altLang="en-US" sz="800" b="1" dirty="0">
              <a:solidFill>
                <a:srgbClr val="C00000"/>
              </a:solidFill>
              <a:latin typeface="微软雅黑" pitchFamily="34" charset="-122"/>
            </a:endParaRPr>
          </a:p>
        </p:txBody>
      </p:sp>
      <p:sp>
        <p:nvSpPr>
          <p:cNvPr id="112" name="文本框 111">
            <a:extLst>
              <a:ext uri="{FF2B5EF4-FFF2-40B4-BE49-F238E27FC236}">
                <a16:creationId xmlns="" xmlns:a16="http://schemas.microsoft.com/office/drawing/2014/main" id="{D49894AB-C1D2-A447-AF05-AF4332403D63}"/>
              </a:ext>
            </a:extLst>
          </p:cNvPr>
          <p:cNvSpPr txBox="1"/>
          <p:nvPr/>
        </p:nvSpPr>
        <p:spPr>
          <a:xfrm>
            <a:off x="1200267" y="4673172"/>
            <a:ext cx="1262942" cy="370151"/>
          </a:xfrm>
          <a:prstGeom prst="rect">
            <a:avLst/>
          </a:prstGeom>
          <a:solidFill>
            <a:srgbClr val="00B0F0"/>
          </a:solidFill>
        </p:spPr>
        <p:txBody>
          <a:bodyPr wrap="square" rtlCol="0" anchor="ctr">
            <a:noAutofit/>
          </a:bodyPr>
          <a:lstStyle/>
          <a:p>
            <a:pPr algn="ctr" fontAlgn="base">
              <a:spcBef>
                <a:spcPct val="0"/>
              </a:spcBef>
              <a:spcAft>
                <a:spcPct val="0"/>
              </a:spcAft>
              <a:defRPr/>
            </a:pPr>
            <a:r>
              <a:rPr kumimoji="1" lang="zh-CN" altLang="en-US" sz="1199" b="1" dirty="0">
                <a:solidFill>
                  <a:prstClr val="white"/>
                </a:solidFill>
                <a:latin typeface="Microsoft YaHei" panose="020B0503020204020204" pitchFamily="34" charset="-122"/>
              </a:rPr>
              <a:t>供应商</a:t>
            </a:r>
          </a:p>
        </p:txBody>
      </p:sp>
      <p:sp>
        <p:nvSpPr>
          <p:cNvPr id="113" name="文本框 112">
            <a:extLst>
              <a:ext uri="{FF2B5EF4-FFF2-40B4-BE49-F238E27FC236}">
                <a16:creationId xmlns="" xmlns:a16="http://schemas.microsoft.com/office/drawing/2014/main" id="{A28746E5-2D0A-6943-818D-F886E3F0201F}"/>
              </a:ext>
            </a:extLst>
          </p:cNvPr>
          <p:cNvSpPr txBox="1"/>
          <p:nvPr/>
        </p:nvSpPr>
        <p:spPr>
          <a:xfrm>
            <a:off x="2566106" y="4673604"/>
            <a:ext cx="1259344" cy="369288"/>
          </a:xfrm>
          <a:prstGeom prst="rect">
            <a:avLst/>
          </a:prstGeom>
          <a:solidFill>
            <a:srgbClr val="00B0F0"/>
          </a:solidFill>
        </p:spPr>
        <p:txBody>
          <a:bodyPr wrap="square" rtlCol="0" anchor="ctr">
            <a:noAutofit/>
          </a:bodyPr>
          <a:lstStyle/>
          <a:p>
            <a:pPr algn="ctr" fontAlgn="base">
              <a:spcBef>
                <a:spcPct val="0"/>
              </a:spcBef>
              <a:spcAft>
                <a:spcPct val="0"/>
              </a:spcAft>
              <a:defRPr/>
            </a:pPr>
            <a:r>
              <a:rPr kumimoji="1" lang="zh-CN" altLang="en-US" sz="1199" b="1" dirty="0">
                <a:solidFill>
                  <a:prstClr val="white"/>
                </a:solidFill>
                <a:latin typeface="Microsoft YaHei" panose="020B0503020204020204" pitchFamily="34" charset="-122"/>
              </a:rPr>
              <a:t>产品</a:t>
            </a:r>
          </a:p>
        </p:txBody>
      </p:sp>
      <p:sp>
        <p:nvSpPr>
          <p:cNvPr id="114" name="文本框 113">
            <a:extLst>
              <a:ext uri="{FF2B5EF4-FFF2-40B4-BE49-F238E27FC236}">
                <a16:creationId xmlns="" xmlns:a16="http://schemas.microsoft.com/office/drawing/2014/main" id="{0F098773-22C0-554E-8B34-50394BFAC319}"/>
              </a:ext>
            </a:extLst>
          </p:cNvPr>
          <p:cNvSpPr txBox="1"/>
          <p:nvPr/>
        </p:nvSpPr>
        <p:spPr>
          <a:xfrm>
            <a:off x="5289070" y="4674561"/>
            <a:ext cx="1259344" cy="369288"/>
          </a:xfrm>
          <a:prstGeom prst="rect">
            <a:avLst/>
          </a:prstGeom>
          <a:solidFill>
            <a:srgbClr val="00B0F0"/>
          </a:solidFill>
        </p:spPr>
        <p:txBody>
          <a:bodyPr wrap="square" rtlCol="0" anchor="ctr">
            <a:noAutofit/>
          </a:bodyPr>
          <a:lstStyle/>
          <a:p>
            <a:pPr algn="ctr" fontAlgn="base">
              <a:spcBef>
                <a:spcPct val="0"/>
              </a:spcBef>
              <a:spcAft>
                <a:spcPct val="0"/>
              </a:spcAft>
              <a:defRPr/>
            </a:pPr>
            <a:r>
              <a:rPr kumimoji="1" lang="zh-CN" altLang="en-US" sz="1199" b="1" dirty="0">
                <a:solidFill>
                  <a:prstClr val="white"/>
                </a:solidFill>
                <a:latin typeface="Microsoft YaHei" panose="020B0503020204020204" pitchFamily="34" charset="-122"/>
              </a:rPr>
              <a:t>发运</a:t>
            </a:r>
          </a:p>
        </p:txBody>
      </p:sp>
      <p:sp>
        <p:nvSpPr>
          <p:cNvPr id="115" name="文本框 114">
            <a:extLst>
              <a:ext uri="{FF2B5EF4-FFF2-40B4-BE49-F238E27FC236}">
                <a16:creationId xmlns="" xmlns:a16="http://schemas.microsoft.com/office/drawing/2014/main" id="{834477A2-AFD6-B045-9CC5-B8696EB36F5F}"/>
              </a:ext>
            </a:extLst>
          </p:cNvPr>
          <p:cNvSpPr txBox="1"/>
          <p:nvPr/>
        </p:nvSpPr>
        <p:spPr>
          <a:xfrm>
            <a:off x="3904250" y="4671390"/>
            <a:ext cx="1259344" cy="369288"/>
          </a:xfrm>
          <a:prstGeom prst="rect">
            <a:avLst/>
          </a:prstGeom>
          <a:solidFill>
            <a:srgbClr val="00B0F0"/>
          </a:solidFill>
        </p:spPr>
        <p:txBody>
          <a:bodyPr wrap="square" rtlCol="0" anchor="ctr">
            <a:noAutofit/>
          </a:bodyPr>
          <a:lstStyle/>
          <a:p>
            <a:pPr algn="ctr" fontAlgn="base">
              <a:spcBef>
                <a:spcPct val="0"/>
              </a:spcBef>
              <a:spcAft>
                <a:spcPct val="0"/>
              </a:spcAft>
              <a:defRPr/>
            </a:pPr>
            <a:r>
              <a:rPr kumimoji="1" lang="zh-CN" altLang="en-US" sz="1199" b="1" dirty="0">
                <a:solidFill>
                  <a:prstClr val="white"/>
                </a:solidFill>
                <a:latin typeface="Microsoft YaHei" panose="020B0503020204020204" pitchFamily="34" charset="-122"/>
              </a:rPr>
              <a:t>合同</a:t>
            </a:r>
          </a:p>
        </p:txBody>
      </p:sp>
      <p:sp>
        <p:nvSpPr>
          <p:cNvPr id="116" name="文本框 115">
            <a:extLst>
              <a:ext uri="{FF2B5EF4-FFF2-40B4-BE49-F238E27FC236}">
                <a16:creationId xmlns="" xmlns:a16="http://schemas.microsoft.com/office/drawing/2014/main" id="{5C74AF25-061C-FF49-8FB9-B88BDC860B44}"/>
              </a:ext>
            </a:extLst>
          </p:cNvPr>
          <p:cNvSpPr txBox="1"/>
          <p:nvPr/>
        </p:nvSpPr>
        <p:spPr>
          <a:xfrm>
            <a:off x="6652827" y="4673604"/>
            <a:ext cx="1259344" cy="369288"/>
          </a:xfrm>
          <a:prstGeom prst="rect">
            <a:avLst/>
          </a:prstGeom>
          <a:solidFill>
            <a:srgbClr val="00B0F0"/>
          </a:solidFill>
        </p:spPr>
        <p:txBody>
          <a:bodyPr wrap="square" rtlCol="0" anchor="ctr">
            <a:noAutofit/>
          </a:bodyPr>
          <a:lstStyle/>
          <a:p>
            <a:pPr algn="ctr" fontAlgn="base">
              <a:spcBef>
                <a:spcPct val="0"/>
              </a:spcBef>
              <a:spcAft>
                <a:spcPct val="0"/>
              </a:spcAft>
              <a:defRPr/>
            </a:pPr>
            <a:r>
              <a:rPr kumimoji="1" lang="zh-CN" altLang="en-US" sz="1199" b="1" dirty="0">
                <a:solidFill>
                  <a:prstClr val="white"/>
                </a:solidFill>
                <a:latin typeface="Microsoft YaHei" panose="020B0503020204020204" pitchFamily="34" charset="-122"/>
              </a:rPr>
              <a:t>接收</a:t>
            </a:r>
          </a:p>
        </p:txBody>
      </p:sp>
      <p:sp>
        <p:nvSpPr>
          <p:cNvPr id="117" name="文本框 116">
            <a:extLst>
              <a:ext uri="{FF2B5EF4-FFF2-40B4-BE49-F238E27FC236}">
                <a16:creationId xmlns="" xmlns:a16="http://schemas.microsoft.com/office/drawing/2014/main" id="{D1B4D500-26CA-F041-8F21-D482C015CF7F}"/>
              </a:ext>
            </a:extLst>
          </p:cNvPr>
          <p:cNvSpPr txBox="1"/>
          <p:nvPr/>
        </p:nvSpPr>
        <p:spPr>
          <a:xfrm>
            <a:off x="8015068" y="4673604"/>
            <a:ext cx="1259344" cy="369288"/>
          </a:xfrm>
          <a:prstGeom prst="rect">
            <a:avLst/>
          </a:prstGeom>
          <a:solidFill>
            <a:srgbClr val="00B0F0"/>
          </a:solidFill>
        </p:spPr>
        <p:txBody>
          <a:bodyPr wrap="square" rtlCol="0" anchor="ctr">
            <a:noAutofit/>
          </a:bodyPr>
          <a:lstStyle/>
          <a:p>
            <a:pPr algn="ctr" fontAlgn="base">
              <a:spcBef>
                <a:spcPct val="0"/>
              </a:spcBef>
              <a:spcAft>
                <a:spcPct val="0"/>
              </a:spcAft>
              <a:defRPr/>
            </a:pPr>
            <a:r>
              <a:rPr kumimoji="1" lang="zh-CN" altLang="en-US" sz="1199" b="1" dirty="0">
                <a:solidFill>
                  <a:prstClr val="white"/>
                </a:solidFill>
                <a:latin typeface="Microsoft YaHei" panose="020B0503020204020204" pitchFamily="34" charset="-122"/>
              </a:rPr>
              <a:t>退货</a:t>
            </a:r>
          </a:p>
        </p:txBody>
      </p:sp>
      <p:sp>
        <p:nvSpPr>
          <p:cNvPr id="118" name="文本框 117">
            <a:extLst>
              <a:ext uri="{FF2B5EF4-FFF2-40B4-BE49-F238E27FC236}">
                <a16:creationId xmlns="" xmlns:a16="http://schemas.microsoft.com/office/drawing/2014/main" id="{6128FD1C-2FEE-5B4E-A0B3-1AF67506AEFB}"/>
              </a:ext>
            </a:extLst>
          </p:cNvPr>
          <p:cNvSpPr txBox="1"/>
          <p:nvPr/>
        </p:nvSpPr>
        <p:spPr>
          <a:xfrm>
            <a:off x="9377306" y="4673604"/>
            <a:ext cx="1259344" cy="369288"/>
          </a:xfrm>
          <a:prstGeom prst="rect">
            <a:avLst/>
          </a:prstGeom>
          <a:solidFill>
            <a:srgbClr val="00B0F0"/>
          </a:solidFill>
        </p:spPr>
        <p:txBody>
          <a:bodyPr wrap="square" rtlCol="0" anchor="ctr">
            <a:noAutofit/>
          </a:bodyPr>
          <a:lstStyle/>
          <a:p>
            <a:pPr algn="ctr" fontAlgn="base">
              <a:spcBef>
                <a:spcPct val="0"/>
              </a:spcBef>
              <a:spcAft>
                <a:spcPct val="0"/>
              </a:spcAft>
              <a:defRPr/>
            </a:pPr>
            <a:r>
              <a:rPr kumimoji="1" lang="zh-CN" altLang="en-US" sz="1199" b="1" dirty="0">
                <a:solidFill>
                  <a:prstClr val="white"/>
                </a:solidFill>
                <a:latin typeface="Microsoft YaHei" panose="020B0503020204020204" pitchFamily="34" charset="-122"/>
              </a:rPr>
              <a:t>单据</a:t>
            </a:r>
          </a:p>
        </p:txBody>
      </p:sp>
      <p:cxnSp>
        <p:nvCxnSpPr>
          <p:cNvPr id="119" name="直线连接符 453">
            <a:extLst>
              <a:ext uri="{FF2B5EF4-FFF2-40B4-BE49-F238E27FC236}">
                <a16:creationId xmlns="" xmlns:a16="http://schemas.microsoft.com/office/drawing/2014/main" id="{AD78D94A-C3E2-8F4F-A3A1-4AEADEAEDA57}"/>
              </a:ext>
            </a:extLst>
          </p:cNvPr>
          <p:cNvCxnSpPr>
            <a:cxnSpLocks/>
            <a:stCxn id="92" idx="2"/>
            <a:endCxn id="56" idx="0"/>
          </p:cNvCxnSpPr>
          <p:nvPr/>
        </p:nvCxnSpPr>
        <p:spPr>
          <a:xfrm>
            <a:off x="6721989" y="3760640"/>
            <a:ext cx="0" cy="105270"/>
          </a:xfrm>
          <a:prstGeom prst="straightConnector1">
            <a:avLst/>
          </a:prstGeom>
          <a:ln w="12700">
            <a:solidFill>
              <a:srgbClr val="478C7E"/>
            </a:solidFill>
          </a:ln>
        </p:spPr>
        <p:style>
          <a:lnRef idx="1">
            <a:schemeClr val="accent1"/>
          </a:lnRef>
          <a:fillRef idx="0">
            <a:schemeClr val="accent1"/>
          </a:fillRef>
          <a:effectRef idx="0">
            <a:schemeClr val="accent1"/>
          </a:effectRef>
          <a:fontRef idx="minor">
            <a:schemeClr val="tx1"/>
          </a:fontRef>
        </p:style>
      </p:cxnSp>
      <p:cxnSp>
        <p:nvCxnSpPr>
          <p:cNvPr id="120" name="直线连接符 453">
            <a:extLst>
              <a:ext uri="{FF2B5EF4-FFF2-40B4-BE49-F238E27FC236}">
                <a16:creationId xmlns="" xmlns:a16="http://schemas.microsoft.com/office/drawing/2014/main" id="{E26E35F1-7ECB-1943-901E-A6F031AAE184}"/>
              </a:ext>
            </a:extLst>
          </p:cNvPr>
          <p:cNvCxnSpPr>
            <a:cxnSpLocks/>
            <a:stCxn id="93" idx="2"/>
            <a:endCxn id="57" idx="0"/>
          </p:cNvCxnSpPr>
          <p:nvPr/>
        </p:nvCxnSpPr>
        <p:spPr>
          <a:xfrm>
            <a:off x="7616357" y="3760640"/>
            <a:ext cx="1924" cy="105270"/>
          </a:xfrm>
          <a:prstGeom prst="straightConnector1">
            <a:avLst/>
          </a:prstGeom>
          <a:ln w="12700">
            <a:solidFill>
              <a:srgbClr val="478C7E"/>
            </a:solidFill>
          </a:ln>
        </p:spPr>
        <p:style>
          <a:lnRef idx="1">
            <a:schemeClr val="accent1"/>
          </a:lnRef>
          <a:fillRef idx="0">
            <a:schemeClr val="accent1"/>
          </a:fillRef>
          <a:effectRef idx="0">
            <a:schemeClr val="accent1"/>
          </a:effectRef>
          <a:fontRef idx="minor">
            <a:schemeClr val="tx1"/>
          </a:fontRef>
        </p:style>
      </p:cxnSp>
      <p:cxnSp>
        <p:nvCxnSpPr>
          <p:cNvPr id="121" name="直线连接符 453">
            <a:extLst>
              <a:ext uri="{FF2B5EF4-FFF2-40B4-BE49-F238E27FC236}">
                <a16:creationId xmlns="" xmlns:a16="http://schemas.microsoft.com/office/drawing/2014/main" id="{E15BD1A6-62F9-0C4F-ABCA-35F810AD83B9}"/>
              </a:ext>
            </a:extLst>
          </p:cNvPr>
          <p:cNvCxnSpPr>
            <a:cxnSpLocks/>
            <a:stCxn id="94" idx="2"/>
            <a:endCxn id="58" idx="0"/>
          </p:cNvCxnSpPr>
          <p:nvPr/>
        </p:nvCxnSpPr>
        <p:spPr>
          <a:xfrm>
            <a:off x="8510723" y="3760640"/>
            <a:ext cx="3848" cy="105270"/>
          </a:xfrm>
          <a:prstGeom prst="straightConnector1">
            <a:avLst/>
          </a:prstGeom>
          <a:ln w="12700">
            <a:solidFill>
              <a:srgbClr val="478C7E"/>
            </a:solidFill>
          </a:ln>
        </p:spPr>
        <p:style>
          <a:lnRef idx="1">
            <a:schemeClr val="accent1"/>
          </a:lnRef>
          <a:fillRef idx="0">
            <a:schemeClr val="accent1"/>
          </a:fillRef>
          <a:effectRef idx="0">
            <a:schemeClr val="accent1"/>
          </a:effectRef>
          <a:fontRef idx="minor">
            <a:schemeClr val="tx1"/>
          </a:fontRef>
        </p:style>
      </p:cxnSp>
      <p:cxnSp>
        <p:nvCxnSpPr>
          <p:cNvPr id="122" name="直线连接符 453">
            <a:extLst>
              <a:ext uri="{FF2B5EF4-FFF2-40B4-BE49-F238E27FC236}">
                <a16:creationId xmlns="" xmlns:a16="http://schemas.microsoft.com/office/drawing/2014/main" id="{1A055758-EE7C-E443-8D70-AF858EFC5CC0}"/>
              </a:ext>
            </a:extLst>
          </p:cNvPr>
          <p:cNvCxnSpPr>
            <a:cxnSpLocks/>
            <a:stCxn id="95" idx="2"/>
            <a:endCxn id="59" idx="0"/>
          </p:cNvCxnSpPr>
          <p:nvPr/>
        </p:nvCxnSpPr>
        <p:spPr>
          <a:xfrm>
            <a:off x="9405091" y="3760640"/>
            <a:ext cx="5772" cy="105270"/>
          </a:xfrm>
          <a:prstGeom prst="straightConnector1">
            <a:avLst/>
          </a:prstGeom>
          <a:ln w="12700">
            <a:solidFill>
              <a:srgbClr val="478C7E"/>
            </a:solidFill>
          </a:ln>
        </p:spPr>
        <p:style>
          <a:lnRef idx="1">
            <a:schemeClr val="accent1"/>
          </a:lnRef>
          <a:fillRef idx="0">
            <a:schemeClr val="accent1"/>
          </a:fillRef>
          <a:effectRef idx="0">
            <a:schemeClr val="accent1"/>
          </a:effectRef>
          <a:fontRef idx="minor">
            <a:schemeClr val="tx1"/>
          </a:fontRef>
        </p:style>
      </p:cxnSp>
      <p:cxnSp>
        <p:nvCxnSpPr>
          <p:cNvPr id="123" name="直线连接符 453">
            <a:extLst>
              <a:ext uri="{FF2B5EF4-FFF2-40B4-BE49-F238E27FC236}">
                <a16:creationId xmlns="" xmlns:a16="http://schemas.microsoft.com/office/drawing/2014/main" id="{40E637C9-E871-AC40-8CAC-90FDA405563F}"/>
              </a:ext>
            </a:extLst>
          </p:cNvPr>
          <p:cNvCxnSpPr>
            <a:cxnSpLocks/>
            <a:stCxn id="96" idx="2"/>
            <a:endCxn id="99" idx="0"/>
          </p:cNvCxnSpPr>
          <p:nvPr/>
        </p:nvCxnSpPr>
        <p:spPr>
          <a:xfrm>
            <a:off x="10299459" y="3760640"/>
            <a:ext cx="7696" cy="105270"/>
          </a:xfrm>
          <a:prstGeom prst="straightConnector1">
            <a:avLst/>
          </a:prstGeom>
          <a:ln w="12700">
            <a:solidFill>
              <a:srgbClr val="478C7E"/>
            </a:solidFill>
          </a:ln>
        </p:spPr>
        <p:style>
          <a:lnRef idx="1">
            <a:schemeClr val="accent1"/>
          </a:lnRef>
          <a:fillRef idx="0">
            <a:schemeClr val="accent1"/>
          </a:fillRef>
          <a:effectRef idx="0">
            <a:schemeClr val="accent1"/>
          </a:effectRef>
          <a:fontRef idx="minor">
            <a:schemeClr val="tx1"/>
          </a:fontRef>
        </p:style>
      </p:cxnSp>
      <p:sp>
        <p:nvSpPr>
          <p:cNvPr id="124" name="圆角矩形 123">
            <a:extLst>
              <a:ext uri="{FF2B5EF4-FFF2-40B4-BE49-F238E27FC236}">
                <a16:creationId xmlns="" xmlns:a16="http://schemas.microsoft.com/office/drawing/2014/main" id="{9E6E6968-5A75-F541-A273-2F651E5A84F5}"/>
              </a:ext>
            </a:extLst>
          </p:cNvPr>
          <p:cNvSpPr/>
          <p:nvPr/>
        </p:nvSpPr>
        <p:spPr bwMode="auto">
          <a:xfrm>
            <a:off x="1092395" y="4622445"/>
            <a:ext cx="9663966" cy="1189246"/>
          </a:xfrm>
          <a:prstGeom prst="roundRect">
            <a:avLst>
              <a:gd name="adj" fmla="val 3519"/>
            </a:avLst>
          </a:prstGeom>
          <a:noFill/>
          <a:ln w="19050">
            <a:solidFill>
              <a:srgbClr val="FF0000"/>
            </a:solidFill>
            <a:prstDash val="dash"/>
            <a:round/>
            <a:headEnd/>
            <a:tailEnd/>
          </a:ln>
        </p:spPr>
        <p:txBody>
          <a:bodyPr lIns="0" tIns="0" rIns="0" bIns="0" rtlCol="0" anchor="ctr"/>
          <a:lstStyle/>
          <a:p>
            <a:pPr algn="ctr" fontAlgn="base">
              <a:spcBef>
                <a:spcPct val="0"/>
              </a:spcBef>
              <a:spcAft>
                <a:spcPct val="0"/>
              </a:spcAft>
            </a:pPr>
            <a:endParaRPr kumimoji="1" lang="zh-CN" altLang="en-US" sz="800" b="1" dirty="0">
              <a:solidFill>
                <a:srgbClr val="C00000"/>
              </a:solidFill>
              <a:latin typeface="微软雅黑" pitchFamily="34" charset="-122"/>
            </a:endParaRPr>
          </a:p>
        </p:txBody>
      </p:sp>
      <p:cxnSp>
        <p:nvCxnSpPr>
          <p:cNvPr id="125" name="直线连接符 453">
            <a:extLst>
              <a:ext uri="{FF2B5EF4-FFF2-40B4-BE49-F238E27FC236}">
                <a16:creationId xmlns="" xmlns:a16="http://schemas.microsoft.com/office/drawing/2014/main" id="{EFEFAD86-27AC-824E-ADE4-BDFA70367151}"/>
              </a:ext>
            </a:extLst>
          </p:cNvPr>
          <p:cNvCxnSpPr>
            <a:cxnSpLocks/>
            <a:stCxn id="53" idx="2"/>
            <a:endCxn id="124" idx="0"/>
          </p:cNvCxnSpPr>
          <p:nvPr/>
        </p:nvCxnSpPr>
        <p:spPr>
          <a:xfrm rot="16200000" flipH="1">
            <a:off x="5038955" y="3737020"/>
            <a:ext cx="171226" cy="1599623"/>
          </a:xfrm>
          <a:prstGeom prst="bentConnector3">
            <a:avLst>
              <a:gd name="adj1" fmla="val 675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26" name="矩形 125">
            <a:extLst>
              <a:ext uri="{FF2B5EF4-FFF2-40B4-BE49-F238E27FC236}">
                <a16:creationId xmlns="" xmlns:a16="http://schemas.microsoft.com/office/drawing/2014/main" id="{537CC895-C429-B844-8C2E-621A3592A53F}"/>
              </a:ext>
            </a:extLst>
          </p:cNvPr>
          <p:cNvSpPr/>
          <p:nvPr/>
        </p:nvSpPr>
        <p:spPr bwMode="auto">
          <a:xfrm>
            <a:off x="10900684" y="5085002"/>
            <a:ext cx="503738" cy="666222"/>
          </a:xfrm>
          <a:prstGeom prst="rect">
            <a:avLst/>
          </a:prstGeom>
          <a:solidFill>
            <a:srgbClr val="398C30"/>
          </a:solidFill>
          <a:ln w="12700">
            <a:noFill/>
            <a:round/>
            <a:headEnd/>
            <a:tailEnd/>
          </a:ln>
        </p:spPr>
        <p:txBody>
          <a:bodyPr lIns="0" tIns="0" rIns="0" bIns="0" rtlCol="0" anchor="ctr"/>
          <a:lstStyle/>
          <a:p>
            <a:pPr algn="ctr" fontAlgn="base">
              <a:spcBef>
                <a:spcPct val="0"/>
              </a:spcBef>
              <a:spcAft>
                <a:spcPct val="0"/>
              </a:spcAft>
              <a:defRPr/>
            </a:pPr>
            <a:r>
              <a:rPr kumimoji="1" lang="en-US" altLang="zh-CN" sz="1199" b="1" dirty="0">
                <a:solidFill>
                  <a:prstClr val="white"/>
                </a:solidFill>
                <a:latin typeface="Microsoft YaHei"/>
              </a:rPr>
              <a:t>…</a:t>
            </a:r>
            <a:endParaRPr kumimoji="1" lang="zh-CN" altLang="en-US" sz="1199" b="1" dirty="0">
              <a:solidFill>
                <a:prstClr val="white"/>
              </a:solidFill>
              <a:latin typeface="Microsoft YaHei"/>
            </a:endParaRPr>
          </a:p>
        </p:txBody>
      </p:sp>
      <p:sp>
        <p:nvSpPr>
          <p:cNvPr id="127" name="矩形 126">
            <a:extLst>
              <a:ext uri="{FF2B5EF4-FFF2-40B4-BE49-F238E27FC236}">
                <a16:creationId xmlns="" xmlns:a16="http://schemas.microsoft.com/office/drawing/2014/main" id="{C72C46C5-EFC8-4E48-A13B-E9D3B5E3E1E4}"/>
              </a:ext>
            </a:extLst>
          </p:cNvPr>
          <p:cNvSpPr/>
          <p:nvPr/>
        </p:nvSpPr>
        <p:spPr bwMode="auto">
          <a:xfrm>
            <a:off x="10900684" y="4672648"/>
            <a:ext cx="503738" cy="371202"/>
          </a:xfrm>
          <a:prstGeom prst="rect">
            <a:avLst/>
          </a:prstGeom>
          <a:solidFill>
            <a:srgbClr val="00B0F0"/>
          </a:solidFill>
          <a:ln w="12700">
            <a:noFill/>
            <a:round/>
            <a:headEnd/>
            <a:tailEnd/>
          </a:ln>
        </p:spPr>
        <p:txBody>
          <a:bodyPr lIns="0" tIns="0" rIns="0" bIns="0" rtlCol="0" anchor="ctr"/>
          <a:lstStyle/>
          <a:p>
            <a:pPr algn="ctr" fontAlgn="base">
              <a:spcBef>
                <a:spcPct val="0"/>
              </a:spcBef>
              <a:spcAft>
                <a:spcPct val="0"/>
              </a:spcAft>
              <a:defRPr/>
            </a:pPr>
            <a:r>
              <a:rPr kumimoji="1" lang="en-US" altLang="zh-CN" sz="1199" b="1" dirty="0">
                <a:solidFill>
                  <a:prstClr val="white"/>
                </a:solidFill>
                <a:latin typeface="微软雅黑" pitchFamily="34" charset="-122"/>
              </a:rPr>
              <a:t>…</a:t>
            </a:r>
            <a:endParaRPr kumimoji="1" lang="zh-CN" altLang="en-US" sz="1199" b="1" dirty="0">
              <a:solidFill>
                <a:prstClr val="white"/>
              </a:solidFill>
              <a:latin typeface="微软雅黑" pitchFamily="34" charset="-122"/>
            </a:endParaRPr>
          </a:p>
        </p:txBody>
      </p:sp>
      <p:cxnSp>
        <p:nvCxnSpPr>
          <p:cNvPr id="128" name="直线连接符 765">
            <a:extLst>
              <a:ext uri="{FF2B5EF4-FFF2-40B4-BE49-F238E27FC236}">
                <a16:creationId xmlns="" xmlns:a16="http://schemas.microsoft.com/office/drawing/2014/main" id="{258402E6-65AE-674A-8D1C-D767FDC48ED7}"/>
              </a:ext>
            </a:extLst>
          </p:cNvPr>
          <p:cNvCxnSpPr>
            <a:cxnSpLocks/>
            <a:stCxn id="48" idx="2"/>
            <a:endCxn id="85" idx="0"/>
          </p:cNvCxnSpPr>
          <p:nvPr/>
        </p:nvCxnSpPr>
        <p:spPr>
          <a:xfrm>
            <a:off x="609245" y="2892119"/>
            <a:ext cx="0" cy="2343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直线连接符 768">
            <a:extLst>
              <a:ext uri="{FF2B5EF4-FFF2-40B4-BE49-F238E27FC236}">
                <a16:creationId xmlns="" xmlns:a16="http://schemas.microsoft.com/office/drawing/2014/main" id="{801B83F1-A7B5-0D4D-A0A2-CCEADE69C4A8}"/>
              </a:ext>
            </a:extLst>
          </p:cNvPr>
          <p:cNvCxnSpPr>
            <a:cxnSpLocks/>
            <a:stCxn id="85" idx="2"/>
            <a:endCxn id="78" idx="0"/>
          </p:cNvCxnSpPr>
          <p:nvPr/>
        </p:nvCxnSpPr>
        <p:spPr>
          <a:xfrm>
            <a:off x="609245" y="3750000"/>
            <a:ext cx="0" cy="11117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直线连接符 771">
            <a:extLst>
              <a:ext uri="{FF2B5EF4-FFF2-40B4-BE49-F238E27FC236}">
                <a16:creationId xmlns="" xmlns:a16="http://schemas.microsoft.com/office/drawing/2014/main" id="{F7D7EE68-C22D-4349-BA7E-410EA99EBC0C}"/>
              </a:ext>
            </a:extLst>
          </p:cNvPr>
          <p:cNvCxnSpPr>
            <a:cxnSpLocks/>
            <a:stCxn id="78" idx="2"/>
            <a:endCxn id="97" idx="0"/>
          </p:cNvCxnSpPr>
          <p:nvPr/>
        </p:nvCxnSpPr>
        <p:spPr>
          <a:xfrm>
            <a:off x="609245" y="4455956"/>
            <a:ext cx="0" cy="2233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直线连接符 781">
            <a:extLst>
              <a:ext uri="{FF2B5EF4-FFF2-40B4-BE49-F238E27FC236}">
                <a16:creationId xmlns="" xmlns:a16="http://schemas.microsoft.com/office/drawing/2014/main" id="{2782CAD2-474D-3A40-85DC-107E813A18E0}"/>
              </a:ext>
            </a:extLst>
          </p:cNvPr>
          <p:cNvCxnSpPr>
            <a:cxnSpLocks/>
            <a:stCxn id="76" idx="2"/>
            <a:endCxn id="77" idx="0"/>
          </p:cNvCxnSpPr>
          <p:nvPr/>
        </p:nvCxnSpPr>
        <p:spPr>
          <a:xfrm>
            <a:off x="609245" y="5751224"/>
            <a:ext cx="0" cy="151564"/>
          </a:xfrm>
          <a:prstGeom prst="line">
            <a:avLst/>
          </a:prstGeom>
        </p:spPr>
        <p:style>
          <a:lnRef idx="1">
            <a:schemeClr val="accent1"/>
          </a:lnRef>
          <a:fillRef idx="0">
            <a:schemeClr val="accent1"/>
          </a:fillRef>
          <a:effectRef idx="0">
            <a:schemeClr val="accent1"/>
          </a:effectRef>
          <a:fontRef idx="minor">
            <a:schemeClr val="tx1"/>
          </a:fontRef>
        </p:style>
      </p:cxnSp>
      <p:sp>
        <p:nvSpPr>
          <p:cNvPr id="132" name="圆角矩形 131">
            <a:extLst>
              <a:ext uri="{FF2B5EF4-FFF2-40B4-BE49-F238E27FC236}">
                <a16:creationId xmlns="" xmlns:a16="http://schemas.microsoft.com/office/drawing/2014/main" id="{CF10EF9A-516D-5142-9434-4F2283CAB6CE}"/>
              </a:ext>
            </a:extLst>
          </p:cNvPr>
          <p:cNvSpPr/>
          <p:nvPr/>
        </p:nvSpPr>
        <p:spPr bwMode="auto">
          <a:xfrm>
            <a:off x="1092395" y="5905316"/>
            <a:ext cx="9663966" cy="434761"/>
          </a:xfrm>
          <a:prstGeom prst="roundRect">
            <a:avLst>
              <a:gd name="adj" fmla="val 3519"/>
            </a:avLst>
          </a:prstGeom>
          <a:noFill/>
          <a:ln w="19050">
            <a:solidFill>
              <a:srgbClr val="FF0000"/>
            </a:solidFill>
            <a:prstDash val="dash"/>
            <a:round/>
            <a:headEnd/>
            <a:tailEnd/>
          </a:ln>
        </p:spPr>
        <p:txBody>
          <a:bodyPr lIns="0" tIns="0" rIns="0" bIns="0" rtlCol="0" anchor="ctr"/>
          <a:lstStyle/>
          <a:p>
            <a:pPr algn="ctr" fontAlgn="base">
              <a:spcBef>
                <a:spcPct val="0"/>
              </a:spcBef>
              <a:spcAft>
                <a:spcPct val="0"/>
              </a:spcAft>
            </a:pPr>
            <a:endParaRPr kumimoji="1" lang="zh-CN" altLang="en-US" sz="800" b="1" dirty="0">
              <a:solidFill>
                <a:srgbClr val="C00000"/>
              </a:solidFill>
              <a:latin typeface="微软雅黑" pitchFamily="34" charset="-122"/>
            </a:endParaRPr>
          </a:p>
        </p:txBody>
      </p:sp>
      <p:cxnSp>
        <p:nvCxnSpPr>
          <p:cNvPr id="133" name="直线连接符 804">
            <a:extLst>
              <a:ext uri="{FF2B5EF4-FFF2-40B4-BE49-F238E27FC236}">
                <a16:creationId xmlns="" xmlns:a16="http://schemas.microsoft.com/office/drawing/2014/main" id="{DDE6A3FA-B8A1-8541-AF05-26EF4653B53F}"/>
              </a:ext>
            </a:extLst>
          </p:cNvPr>
          <p:cNvCxnSpPr>
            <a:cxnSpLocks/>
            <a:stCxn id="97" idx="2"/>
            <a:endCxn id="76" idx="0"/>
          </p:cNvCxnSpPr>
          <p:nvPr/>
        </p:nvCxnSpPr>
        <p:spPr>
          <a:xfrm>
            <a:off x="609245" y="5037185"/>
            <a:ext cx="0" cy="223357"/>
          </a:xfrm>
          <a:prstGeom prst="line">
            <a:avLst/>
          </a:prstGeom>
        </p:spPr>
        <p:style>
          <a:lnRef idx="1">
            <a:schemeClr val="accent1"/>
          </a:lnRef>
          <a:fillRef idx="0">
            <a:schemeClr val="accent1"/>
          </a:fillRef>
          <a:effectRef idx="0">
            <a:schemeClr val="accent1"/>
          </a:effectRef>
          <a:fontRef idx="minor">
            <a:schemeClr val="tx1"/>
          </a:fontRef>
        </p:style>
      </p:cxnSp>
      <p:sp>
        <p:nvSpPr>
          <p:cNvPr id="134" name="文本框 133">
            <a:extLst>
              <a:ext uri="{FF2B5EF4-FFF2-40B4-BE49-F238E27FC236}">
                <a16:creationId xmlns="" xmlns:a16="http://schemas.microsoft.com/office/drawing/2014/main" id="{7B95D93C-9AB6-AD49-8ED0-8A1316C99782}"/>
              </a:ext>
            </a:extLst>
          </p:cNvPr>
          <p:cNvSpPr txBox="1"/>
          <p:nvPr/>
        </p:nvSpPr>
        <p:spPr>
          <a:xfrm>
            <a:off x="1218222" y="636587"/>
            <a:ext cx="2230838" cy="622476"/>
          </a:xfrm>
          <a:prstGeom prst="rect">
            <a:avLst/>
          </a:prstGeom>
          <a:solidFill>
            <a:srgbClr val="488C7E"/>
          </a:solidFill>
        </p:spPr>
        <p:txBody>
          <a:bodyPr wrap="square" rtlCol="0" anchor="ctr">
            <a:noAutofit/>
          </a:bodyPr>
          <a:lstStyle/>
          <a:p>
            <a:pPr algn="ctr" fontAlgn="base">
              <a:spcBef>
                <a:spcPct val="0"/>
              </a:spcBef>
              <a:spcAft>
                <a:spcPct val="0"/>
              </a:spcAft>
              <a:defRPr/>
            </a:pPr>
            <a:r>
              <a:rPr kumimoji="1" lang="zh-CN" altLang="en-US" sz="1399" dirty="0">
                <a:solidFill>
                  <a:prstClr val="white"/>
                </a:solidFill>
                <a:latin typeface="Microsoft YaHei" panose="020B0503020204020204" pitchFamily="34" charset="-122"/>
              </a:rPr>
              <a:t>基于</a:t>
            </a:r>
            <a:r>
              <a:rPr kumimoji="1" lang="en-US" altLang="zh-CN" sz="1399" dirty="0">
                <a:solidFill>
                  <a:prstClr val="white"/>
                </a:solidFill>
                <a:latin typeface="Microsoft YaHei" panose="020B0503020204020204" pitchFamily="34" charset="-122"/>
              </a:rPr>
              <a:t>41</a:t>
            </a:r>
            <a:r>
              <a:rPr kumimoji="1" lang="zh-CN" altLang="en-US" sz="1399" dirty="0">
                <a:solidFill>
                  <a:prstClr val="white"/>
                </a:solidFill>
                <a:latin typeface="Microsoft YaHei" panose="020B0503020204020204" pitchFamily="34" charset="-122"/>
              </a:rPr>
              <a:t>个</a:t>
            </a:r>
            <a:endParaRPr kumimoji="1" lang="en-US" altLang="zh-CN" sz="1399" dirty="0">
              <a:solidFill>
                <a:prstClr val="white"/>
              </a:solidFill>
              <a:latin typeface="Microsoft YaHei" panose="020B0503020204020204" pitchFamily="34" charset="-122"/>
            </a:endParaRPr>
          </a:p>
          <a:p>
            <a:pPr algn="ctr" fontAlgn="base">
              <a:spcBef>
                <a:spcPct val="0"/>
              </a:spcBef>
              <a:spcAft>
                <a:spcPct val="0"/>
              </a:spcAft>
              <a:defRPr/>
            </a:pPr>
            <a:r>
              <a:rPr kumimoji="1" lang="zh-CN" altLang="en-US" sz="1399" dirty="0">
                <a:solidFill>
                  <a:prstClr val="white"/>
                </a:solidFill>
                <a:latin typeface="Microsoft YaHei" panose="020B0503020204020204" pitchFamily="34" charset="-122"/>
              </a:rPr>
              <a:t>业务过程</a:t>
            </a:r>
            <a:endParaRPr kumimoji="1" lang="en-US" altLang="zh-CN" sz="1399" dirty="0">
              <a:solidFill>
                <a:prstClr val="white"/>
              </a:solidFill>
              <a:latin typeface="Microsoft YaHei" panose="020B0503020204020204" pitchFamily="34" charset="-122"/>
            </a:endParaRPr>
          </a:p>
        </p:txBody>
      </p:sp>
      <p:sp>
        <p:nvSpPr>
          <p:cNvPr id="135" name="文本框 134">
            <a:extLst>
              <a:ext uri="{FF2B5EF4-FFF2-40B4-BE49-F238E27FC236}">
                <a16:creationId xmlns="" xmlns:a16="http://schemas.microsoft.com/office/drawing/2014/main" id="{DE886982-8DA5-274D-AAA0-EDEEBF293F87}"/>
              </a:ext>
            </a:extLst>
          </p:cNvPr>
          <p:cNvSpPr txBox="1"/>
          <p:nvPr/>
        </p:nvSpPr>
        <p:spPr>
          <a:xfrm>
            <a:off x="3869684" y="636037"/>
            <a:ext cx="2230838" cy="623577"/>
          </a:xfrm>
          <a:prstGeom prst="rect">
            <a:avLst/>
          </a:prstGeom>
          <a:solidFill>
            <a:srgbClr val="6993B0"/>
          </a:solidFill>
        </p:spPr>
        <p:txBody>
          <a:bodyPr wrap="square" rtlCol="0" anchor="ctr">
            <a:noAutofit/>
          </a:bodyPr>
          <a:lstStyle/>
          <a:p>
            <a:pPr algn="ctr" fontAlgn="base">
              <a:spcBef>
                <a:spcPct val="0"/>
              </a:spcBef>
              <a:spcAft>
                <a:spcPct val="0"/>
              </a:spcAft>
              <a:defRPr/>
            </a:pPr>
            <a:r>
              <a:rPr kumimoji="1" lang="zh-CN" altLang="en-US" sz="1399" dirty="0">
                <a:solidFill>
                  <a:prstClr val="white"/>
                </a:solidFill>
                <a:latin typeface="Microsoft YaHei" panose="020B0503020204020204" pitchFamily="34" charset="-122"/>
              </a:rPr>
              <a:t>梳理</a:t>
            </a:r>
            <a:r>
              <a:rPr kumimoji="1" lang="en-US" altLang="zh-CN" sz="1399" dirty="0">
                <a:solidFill>
                  <a:prstClr val="white"/>
                </a:solidFill>
                <a:latin typeface="Microsoft YaHei" panose="020B0503020204020204" pitchFamily="34" charset="-122"/>
              </a:rPr>
              <a:t>73</a:t>
            </a:r>
            <a:r>
              <a:rPr kumimoji="1" lang="zh-CN" altLang="en-US" sz="1399" dirty="0">
                <a:solidFill>
                  <a:prstClr val="white"/>
                </a:solidFill>
                <a:latin typeface="Microsoft YaHei" panose="020B0503020204020204" pitchFamily="34" charset="-122"/>
              </a:rPr>
              <a:t>个</a:t>
            </a:r>
            <a:endParaRPr kumimoji="1" lang="en-US" altLang="zh-CN" sz="1399" dirty="0">
              <a:solidFill>
                <a:prstClr val="white"/>
              </a:solidFill>
              <a:latin typeface="Microsoft YaHei" panose="020B0503020204020204" pitchFamily="34" charset="-122"/>
            </a:endParaRPr>
          </a:p>
          <a:p>
            <a:pPr algn="ctr" fontAlgn="base">
              <a:spcBef>
                <a:spcPct val="0"/>
              </a:spcBef>
              <a:spcAft>
                <a:spcPct val="0"/>
              </a:spcAft>
              <a:defRPr/>
            </a:pPr>
            <a:r>
              <a:rPr kumimoji="1" lang="zh-CN" altLang="en-US" sz="1399" dirty="0">
                <a:solidFill>
                  <a:prstClr val="white"/>
                </a:solidFill>
                <a:latin typeface="Microsoft YaHei" panose="020B0503020204020204" pitchFamily="34" charset="-122"/>
              </a:rPr>
              <a:t>业务对象</a:t>
            </a:r>
          </a:p>
        </p:txBody>
      </p:sp>
      <p:sp>
        <p:nvSpPr>
          <p:cNvPr id="136" name="文本框 135">
            <a:extLst>
              <a:ext uri="{FF2B5EF4-FFF2-40B4-BE49-F238E27FC236}">
                <a16:creationId xmlns="" xmlns:a16="http://schemas.microsoft.com/office/drawing/2014/main" id="{F0DC354F-01D4-4141-B8FF-F8DF06F73E78}"/>
              </a:ext>
            </a:extLst>
          </p:cNvPr>
          <p:cNvSpPr txBox="1"/>
          <p:nvPr/>
        </p:nvSpPr>
        <p:spPr>
          <a:xfrm>
            <a:off x="6521146" y="636037"/>
            <a:ext cx="2230838" cy="623577"/>
          </a:xfrm>
          <a:prstGeom prst="rect">
            <a:avLst/>
          </a:prstGeom>
          <a:solidFill>
            <a:srgbClr val="398C30"/>
          </a:solidFill>
        </p:spPr>
        <p:txBody>
          <a:bodyPr wrap="square" rtlCol="0" anchor="ctr">
            <a:noAutofit/>
          </a:bodyPr>
          <a:lstStyle/>
          <a:p>
            <a:pPr algn="ctr" fontAlgn="base">
              <a:spcBef>
                <a:spcPct val="0"/>
              </a:spcBef>
              <a:spcAft>
                <a:spcPct val="0"/>
              </a:spcAft>
              <a:defRPr/>
            </a:pPr>
            <a:r>
              <a:rPr kumimoji="1" lang="zh-CN" altLang="en-US" sz="1399" dirty="0">
                <a:solidFill>
                  <a:prstClr val="white"/>
                </a:solidFill>
                <a:latin typeface="Microsoft YaHei" panose="020B0503020204020204" pitchFamily="34" charset="-122"/>
              </a:rPr>
              <a:t>筛选</a:t>
            </a:r>
            <a:r>
              <a:rPr kumimoji="1" lang="en-US" altLang="zh-CN" sz="1399" dirty="0">
                <a:solidFill>
                  <a:prstClr val="white"/>
                </a:solidFill>
                <a:latin typeface="Microsoft YaHei" panose="020B0503020204020204" pitchFamily="34" charset="-122"/>
              </a:rPr>
              <a:t>2162</a:t>
            </a:r>
            <a:r>
              <a:rPr kumimoji="1" lang="zh-CN" altLang="en-US" sz="1399" dirty="0">
                <a:solidFill>
                  <a:prstClr val="white"/>
                </a:solidFill>
                <a:latin typeface="Microsoft YaHei" panose="020B0503020204020204" pitchFamily="34" charset="-122"/>
              </a:rPr>
              <a:t>个</a:t>
            </a:r>
            <a:endParaRPr kumimoji="1" lang="en-US" altLang="zh-CN" sz="1399" dirty="0">
              <a:solidFill>
                <a:prstClr val="white"/>
              </a:solidFill>
              <a:latin typeface="Microsoft YaHei" panose="020B0503020204020204" pitchFamily="34" charset="-122"/>
            </a:endParaRPr>
          </a:p>
          <a:p>
            <a:pPr algn="ctr" fontAlgn="base">
              <a:spcBef>
                <a:spcPct val="0"/>
              </a:spcBef>
              <a:spcAft>
                <a:spcPct val="0"/>
              </a:spcAft>
              <a:defRPr/>
            </a:pPr>
            <a:r>
              <a:rPr kumimoji="1" lang="zh-CN" altLang="en-US" sz="1399" dirty="0">
                <a:solidFill>
                  <a:prstClr val="white"/>
                </a:solidFill>
                <a:latin typeface="Microsoft YaHei" panose="020B0503020204020204" pitchFamily="34" charset="-122"/>
              </a:rPr>
              <a:t>数据项</a:t>
            </a:r>
            <a:endParaRPr kumimoji="1" lang="en-US" altLang="zh-CN" sz="1399" dirty="0">
              <a:solidFill>
                <a:prstClr val="white"/>
              </a:solidFill>
              <a:latin typeface="Microsoft YaHei" panose="020B0503020204020204" pitchFamily="34" charset="-122"/>
            </a:endParaRPr>
          </a:p>
        </p:txBody>
      </p:sp>
      <p:sp>
        <p:nvSpPr>
          <p:cNvPr id="137" name="文本框 136">
            <a:extLst>
              <a:ext uri="{FF2B5EF4-FFF2-40B4-BE49-F238E27FC236}">
                <a16:creationId xmlns="" xmlns:a16="http://schemas.microsoft.com/office/drawing/2014/main" id="{AA6256F9-208E-C947-A515-8CFD20FA3F74}"/>
              </a:ext>
            </a:extLst>
          </p:cNvPr>
          <p:cNvSpPr txBox="1"/>
          <p:nvPr/>
        </p:nvSpPr>
        <p:spPr>
          <a:xfrm>
            <a:off x="9172608" y="637461"/>
            <a:ext cx="2230838" cy="623577"/>
          </a:xfrm>
          <a:prstGeom prst="rect">
            <a:avLst/>
          </a:prstGeom>
          <a:solidFill>
            <a:srgbClr val="BBD200"/>
          </a:solidFill>
        </p:spPr>
        <p:txBody>
          <a:bodyPr wrap="square" rtlCol="0" anchor="ctr">
            <a:noAutofit/>
          </a:bodyPr>
          <a:lstStyle/>
          <a:p>
            <a:pPr algn="ctr" fontAlgn="base">
              <a:spcBef>
                <a:spcPct val="0"/>
              </a:spcBef>
              <a:spcAft>
                <a:spcPct val="0"/>
              </a:spcAft>
              <a:defRPr/>
            </a:pPr>
            <a:r>
              <a:rPr kumimoji="1" lang="zh-CN" altLang="en-US" sz="1399" dirty="0">
                <a:solidFill>
                  <a:prstClr val="white"/>
                </a:solidFill>
                <a:latin typeface="Microsoft YaHei" panose="020B0503020204020204" pitchFamily="34" charset="-122"/>
              </a:rPr>
              <a:t>总计</a:t>
            </a:r>
            <a:r>
              <a:rPr kumimoji="1" lang="en-US" altLang="zh-CN" sz="1399" dirty="0">
                <a:solidFill>
                  <a:prstClr val="white"/>
                </a:solidFill>
                <a:latin typeface="Microsoft YaHei" panose="020B0503020204020204" pitchFamily="34" charset="-122"/>
              </a:rPr>
              <a:t>195</a:t>
            </a:r>
            <a:r>
              <a:rPr kumimoji="1" lang="zh-CN" altLang="en-US" sz="1399" dirty="0">
                <a:solidFill>
                  <a:prstClr val="white"/>
                </a:solidFill>
                <a:latin typeface="Microsoft YaHei" panose="020B0503020204020204" pitchFamily="34" charset="-122"/>
              </a:rPr>
              <a:t>个</a:t>
            </a:r>
            <a:endParaRPr kumimoji="1" lang="en-US" altLang="zh-CN" sz="1399" dirty="0">
              <a:solidFill>
                <a:prstClr val="white"/>
              </a:solidFill>
              <a:latin typeface="Microsoft YaHei" panose="020B0503020204020204" pitchFamily="34" charset="-122"/>
            </a:endParaRPr>
          </a:p>
          <a:p>
            <a:pPr algn="ctr" fontAlgn="base">
              <a:spcBef>
                <a:spcPct val="0"/>
              </a:spcBef>
              <a:spcAft>
                <a:spcPct val="0"/>
              </a:spcAft>
              <a:defRPr/>
            </a:pPr>
            <a:r>
              <a:rPr kumimoji="1" lang="zh-CN" altLang="en-US" sz="1399" dirty="0">
                <a:solidFill>
                  <a:prstClr val="white"/>
                </a:solidFill>
                <a:latin typeface="Microsoft YaHei" panose="020B0503020204020204" pitchFamily="34" charset="-122"/>
              </a:rPr>
              <a:t>数据标准</a:t>
            </a:r>
          </a:p>
        </p:txBody>
      </p:sp>
      <p:cxnSp>
        <p:nvCxnSpPr>
          <p:cNvPr id="138" name="直线连接符 453">
            <a:extLst>
              <a:ext uri="{FF2B5EF4-FFF2-40B4-BE49-F238E27FC236}">
                <a16:creationId xmlns="" xmlns:a16="http://schemas.microsoft.com/office/drawing/2014/main" id="{9D53D48C-6F3C-7642-9B98-7FAF2BC83CFA}"/>
              </a:ext>
            </a:extLst>
          </p:cNvPr>
          <p:cNvCxnSpPr>
            <a:cxnSpLocks/>
          </p:cNvCxnSpPr>
          <p:nvPr/>
        </p:nvCxnSpPr>
        <p:spPr>
          <a:xfrm flipH="1">
            <a:off x="11149867" y="2898467"/>
            <a:ext cx="5374" cy="227957"/>
          </a:xfrm>
          <a:prstGeom prst="straightConnector1">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9" name="直线连接符 453">
            <a:extLst>
              <a:ext uri="{FF2B5EF4-FFF2-40B4-BE49-F238E27FC236}">
                <a16:creationId xmlns="" xmlns:a16="http://schemas.microsoft.com/office/drawing/2014/main" id="{0EC17750-078D-7B4A-904C-B9F7A655C07F}"/>
              </a:ext>
            </a:extLst>
          </p:cNvPr>
          <p:cNvCxnSpPr>
            <a:cxnSpLocks/>
          </p:cNvCxnSpPr>
          <p:nvPr/>
        </p:nvCxnSpPr>
        <p:spPr>
          <a:xfrm>
            <a:off x="11152553" y="3750001"/>
            <a:ext cx="0" cy="126111"/>
          </a:xfrm>
          <a:prstGeom prst="straightConnector1">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0" name="直线连接符 453">
            <a:extLst>
              <a:ext uri="{FF2B5EF4-FFF2-40B4-BE49-F238E27FC236}">
                <a16:creationId xmlns="" xmlns:a16="http://schemas.microsoft.com/office/drawing/2014/main" id="{836D11F4-4C64-A142-9BA7-9F005072F03C}"/>
              </a:ext>
            </a:extLst>
          </p:cNvPr>
          <p:cNvCxnSpPr>
            <a:cxnSpLocks/>
          </p:cNvCxnSpPr>
          <p:nvPr/>
        </p:nvCxnSpPr>
        <p:spPr>
          <a:xfrm>
            <a:off x="11152553" y="4441018"/>
            <a:ext cx="0" cy="231629"/>
          </a:xfrm>
          <a:prstGeom prst="straightConnector1">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1" name="直线连接符 453">
            <a:extLst>
              <a:ext uri="{FF2B5EF4-FFF2-40B4-BE49-F238E27FC236}">
                <a16:creationId xmlns="" xmlns:a16="http://schemas.microsoft.com/office/drawing/2014/main" id="{24EDCF29-0800-8C47-8DB1-1DD050261D58}"/>
              </a:ext>
            </a:extLst>
          </p:cNvPr>
          <p:cNvCxnSpPr>
            <a:cxnSpLocks/>
          </p:cNvCxnSpPr>
          <p:nvPr/>
        </p:nvCxnSpPr>
        <p:spPr>
          <a:xfrm flipV="1">
            <a:off x="11146207" y="5050195"/>
            <a:ext cx="12693" cy="41153"/>
          </a:xfrm>
          <a:prstGeom prst="straightConnector1">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2" name="直线连接符 453">
            <a:extLst>
              <a:ext uri="{FF2B5EF4-FFF2-40B4-BE49-F238E27FC236}">
                <a16:creationId xmlns="" xmlns:a16="http://schemas.microsoft.com/office/drawing/2014/main" id="{37DF50CD-51AF-C04E-BB99-8EDB85524A33}"/>
              </a:ext>
            </a:extLst>
          </p:cNvPr>
          <p:cNvCxnSpPr>
            <a:cxnSpLocks/>
          </p:cNvCxnSpPr>
          <p:nvPr/>
        </p:nvCxnSpPr>
        <p:spPr>
          <a:xfrm flipH="1">
            <a:off x="11149867" y="5757571"/>
            <a:ext cx="5373" cy="184277"/>
          </a:xfrm>
          <a:prstGeom prst="straightConnector1">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3" name="直线箭头连接符 60">
            <a:extLst>
              <a:ext uri="{FF2B5EF4-FFF2-40B4-BE49-F238E27FC236}">
                <a16:creationId xmlns="" xmlns:a16="http://schemas.microsoft.com/office/drawing/2014/main" id="{7127A7FF-5C7D-874F-94A6-2D0AC3352D54}"/>
              </a:ext>
            </a:extLst>
          </p:cNvPr>
          <p:cNvCxnSpPr>
            <a:endCxn id="87" idx="1"/>
          </p:cNvCxnSpPr>
          <p:nvPr/>
        </p:nvCxnSpPr>
        <p:spPr>
          <a:xfrm>
            <a:off x="1715349" y="3436663"/>
            <a:ext cx="252898" cy="1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直线箭头连接符 171">
            <a:extLst>
              <a:ext uri="{FF2B5EF4-FFF2-40B4-BE49-F238E27FC236}">
                <a16:creationId xmlns="" xmlns:a16="http://schemas.microsoft.com/office/drawing/2014/main" id="{8EDF384A-EB99-0048-9706-A1362F2512D7}"/>
              </a:ext>
            </a:extLst>
          </p:cNvPr>
          <p:cNvCxnSpPr>
            <a:cxnSpLocks/>
            <a:stCxn id="87" idx="3"/>
            <a:endCxn id="88" idx="1"/>
          </p:cNvCxnSpPr>
          <p:nvPr/>
        </p:nvCxnSpPr>
        <p:spPr>
          <a:xfrm>
            <a:off x="2471985" y="3438212"/>
            <a:ext cx="3752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直线箭头连接符 174">
            <a:extLst>
              <a:ext uri="{FF2B5EF4-FFF2-40B4-BE49-F238E27FC236}">
                <a16:creationId xmlns="" xmlns:a16="http://schemas.microsoft.com/office/drawing/2014/main" id="{80352939-BE51-314F-8CF8-49138BDD1D91}"/>
              </a:ext>
            </a:extLst>
          </p:cNvPr>
          <p:cNvCxnSpPr>
            <a:cxnSpLocks/>
            <a:stCxn id="88" idx="3"/>
            <a:endCxn id="89" idx="1"/>
          </p:cNvCxnSpPr>
          <p:nvPr/>
        </p:nvCxnSpPr>
        <p:spPr>
          <a:xfrm>
            <a:off x="3350926" y="3438212"/>
            <a:ext cx="3775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直线箭头连接符 177">
            <a:extLst>
              <a:ext uri="{FF2B5EF4-FFF2-40B4-BE49-F238E27FC236}">
                <a16:creationId xmlns="" xmlns:a16="http://schemas.microsoft.com/office/drawing/2014/main" id="{264DB2AA-58AE-D646-9D90-903E29DF71EA}"/>
              </a:ext>
            </a:extLst>
          </p:cNvPr>
          <p:cNvCxnSpPr>
            <a:cxnSpLocks/>
            <a:stCxn id="89" idx="3"/>
            <a:endCxn id="90" idx="1"/>
          </p:cNvCxnSpPr>
          <p:nvPr/>
        </p:nvCxnSpPr>
        <p:spPr>
          <a:xfrm>
            <a:off x="4232181" y="3438212"/>
            <a:ext cx="3775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7" name="直线箭头连接符 180">
            <a:extLst>
              <a:ext uri="{FF2B5EF4-FFF2-40B4-BE49-F238E27FC236}">
                <a16:creationId xmlns="" xmlns:a16="http://schemas.microsoft.com/office/drawing/2014/main" id="{6310D0E9-61E7-454A-987A-2D3EF92F7D0B}"/>
              </a:ext>
            </a:extLst>
          </p:cNvPr>
          <p:cNvCxnSpPr>
            <a:cxnSpLocks/>
            <a:stCxn id="90" idx="3"/>
            <a:endCxn id="91" idx="1"/>
          </p:cNvCxnSpPr>
          <p:nvPr/>
        </p:nvCxnSpPr>
        <p:spPr>
          <a:xfrm>
            <a:off x="5113436" y="3438212"/>
            <a:ext cx="3609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肘形连接符 147">
            <a:extLst>
              <a:ext uri="{FF2B5EF4-FFF2-40B4-BE49-F238E27FC236}">
                <a16:creationId xmlns="" xmlns:a16="http://schemas.microsoft.com/office/drawing/2014/main" id="{9B15AD33-C385-0248-8B25-E47B3C994C1C}"/>
              </a:ext>
            </a:extLst>
          </p:cNvPr>
          <p:cNvCxnSpPr>
            <a:cxnSpLocks/>
            <a:stCxn id="8" idx="2"/>
            <a:endCxn id="81" idx="0"/>
          </p:cNvCxnSpPr>
          <p:nvPr/>
        </p:nvCxnSpPr>
        <p:spPr>
          <a:xfrm rot="16200000" flipH="1">
            <a:off x="8641357" y="-693123"/>
            <a:ext cx="180672" cy="4841719"/>
          </a:xfrm>
          <a:prstGeom prst="bentConnector3">
            <a:avLst>
              <a:gd name="adj1" fmla="val 50000"/>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56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cs typeface="+mn-ea"/>
                <a:sym typeface="+mn-lt"/>
              </a:rPr>
              <a:t>某制造数据中台</a:t>
            </a:r>
            <a:r>
              <a:rPr lang="en-US" altLang="zh-CN" dirty="0" smtClean="0">
                <a:cs typeface="+mn-ea"/>
                <a:sym typeface="+mn-lt"/>
              </a:rPr>
              <a:t>-</a:t>
            </a:r>
            <a:r>
              <a:rPr lang="zh-CN" altLang="en-US" dirty="0">
                <a:latin typeface="+mn-lt"/>
                <a:ea typeface="+mn-ea"/>
                <a:cs typeface="+mn-ea"/>
                <a:sym typeface="+mn-lt"/>
              </a:rPr>
              <a:t>数据项定义</a:t>
            </a:r>
          </a:p>
        </p:txBody>
      </p:sp>
      <p:graphicFrame>
        <p:nvGraphicFramePr>
          <p:cNvPr id="3" name="图示 2">
            <a:extLst>
              <a:ext uri="{FF2B5EF4-FFF2-40B4-BE49-F238E27FC236}">
                <a16:creationId xmlns="" xmlns:a16="http://schemas.microsoft.com/office/drawing/2014/main" id="{D415ADF8-9E27-C142-A8D6-1B738F8C96B7}"/>
              </a:ext>
            </a:extLst>
          </p:cNvPr>
          <p:cNvGraphicFramePr/>
          <p:nvPr/>
        </p:nvGraphicFramePr>
        <p:xfrm>
          <a:off x="3413923" y="910032"/>
          <a:ext cx="5889732" cy="36478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圆角矩形 3">
            <a:extLst>
              <a:ext uri="{FF2B5EF4-FFF2-40B4-BE49-F238E27FC236}">
                <a16:creationId xmlns="" xmlns:a16="http://schemas.microsoft.com/office/drawing/2014/main" id="{C9CEA1CE-46EB-3A4B-A201-B02DB122C0F2}"/>
              </a:ext>
            </a:extLst>
          </p:cNvPr>
          <p:cNvSpPr/>
          <p:nvPr/>
        </p:nvSpPr>
        <p:spPr bwMode="auto">
          <a:xfrm>
            <a:off x="251701" y="1254016"/>
            <a:ext cx="3608920" cy="4777066"/>
          </a:xfrm>
          <a:prstGeom prst="roundRect">
            <a:avLst>
              <a:gd name="adj" fmla="val 7344"/>
            </a:avLst>
          </a:prstGeom>
          <a:noFill/>
          <a:ln w="9525" cap="flat" cmpd="sng" algn="ctr">
            <a:solidFill>
              <a:schemeClr val="bg1">
                <a:lumMod val="85000"/>
              </a:schemeClr>
            </a:solidFill>
            <a:prstDash val="solid"/>
            <a:round/>
            <a:headEnd type="none" w="med" len="med"/>
            <a:tailEnd type="none" w="med" len="med"/>
          </a:ln>
        </p:spPr>
        <p:txBody>
          <a:bodyPr vert="horz" wrap="square" lIns="91392" tIns="45696" rIns="91392" bIns="45696" numCol="1" rtlCol="0" anchor="ctr" anchorCtr="0" compatLnSpc="1"/>
          <a:lstStyle/>
          <a:p>
            <a:pPr marL="263644" indent="-263644" fontAlgn="base">
              <a:lnSpc>
                <a:spcPct val="120000"/>
              </a:lnSpc>
              <a:spcBef>
                <a:spcPts val="277"/>
              </a:spcBef>
              <a:spcAft>
                <a:spcPct val="0"/>
              </a:spcAft>
              <a:buClr>
                <a:srgbClr val="5B9BD5"/>
              </a:buClr>
              <a:buFont typeface="Wingdings" pitchFamily="2" charset="2"/>
              <a:buChar char="n"/>
              <a:defRPr/>
            </a:pPr>
            <a:r>
              <a:rPr lang="zh-CN" altLang="en-US" sz="1291" b="1" dirty="0">
                <a:solidFill>
                  <a:prstClr val="black"/>
                </a:solidFill>
                <a:latin typeface="微软雅黑" pitchFamily="34" charset="-122"/>
              </a:rPr>
              <a:t>业务域：</a:t>
            </a:r>
            <a:r>
              <a:rPr lang="zh-CN" altLang="en-US" sz="1291" dirty="0">
                <a:solidFill>
                  <a:prstClr val="black"/>
                </a:solidFill>
                <a:latin typeface="微软雅黑" pitchFamily="34" charset="-122"/>
              </a:rPr>
              <a:t>数据项所对应的业务模块名称 。</a:t>
            </a:r>
          </a:p>
          <a:p>
            <a:pPr marL="263644" indent="-263644" fontAlgn="base">
              <a:lnSpc>
                <a:spcPct val="120000"/>
              </a:lnSpc>
              <a:spcBef>
                <a:spcPts val="277"/>
              </a:spcBef>
              <a:spcAft>
                <a:spcPct val="0"/>
              </a:spcAft>
              <a:buClr>
                <a:srgbClr val="5B9BD5"/>
              </a:buClr>
              <a:buFont typeface="Wingdings" pitchFamily="2" charset="2"/>
              <a:buChar char="n"/>
              <a:defRPr/>
            </a:pPr>
            <a:r>
              <a:rPr lang="zh-CN" altLang="en-US" sz="1291" b="1" dirty="0">
                <a:solidFill>
                  <a:prstClr val="black"/>
                </a:solidFill>
                <a:latin typeface="微软雅黑" pitchFamily="34" charset="-122"/>
              </a:rPr>
              <a:t>业务子域：</a:t>
            </a:r>
            <a:r>
              <a:rPr lang="zh-CN" altLang="en-US" sz="1291" dirty="0">
                <a:solidFill>
                  <a:prstClr val="black"/>
                </a:solidFill>
                <a:latin typeface="微软雅黑" pitchFamily="34" charset="-122"/>
              </a:rPr>
              <a:t>数据项所对应的业务子模块名称 。</a:t>
            </a:r>
            <a:endParaRPr lang="en-US" altLang="zh-CN" sz="1291" dirty="0">
              <a:solidFill>
                <a:prstClr val="black"/>
              </a:solidFill>
              <a:latin typeface="微软雅黑" pitchFamily="34" charset="-122"/>
            </a:endParaRPr>
          </a:p>
          <a:p>
            <a:pPr marL="263644" indent="-263644" fontAlgn="base">
              <a:lnSpc>
                <a:spcPct val="120000"/>
              </a:lnSpc>
              <a:spcBef>
                <a:spcPts val="277"/>
              </a:spcBef>
              <a:spcAft>
                <a:spcPct val="0"/>
              </a:spcAft>
              <a:buClr>
                <a:srgbClr val="5B9BD5"/>
              </a:buClr>
              <a:buFont typeface="Wingdings" pitchFamily="2" charset="2"/>
              <a:buChar char="n"/>
              <a:defRPr/>
            </a:pPr>
            <a:r>
              <a:rPr lang="zh-CN" altLang="en-US" sz="1291" b="1" dirty="0">
                <a:solidFill>
                  <a:prstClr val="black"/>
                </a:solidFill>
                <a:latin typeface="微软雅黑" pitchFamily="34" charset="-122"/>
              </a:rPr>
              <a:t>业务对象：</a:t>
            </a:r>
            <a:r>
              <a:rPr lang="zh-CN" altLang="en-US" sz="1291" dirty="0">
                <a:solidFill>
                  <a:prstClr val="black"/>
                </a:solidFill>
                <a:latin typeface="微软雅黑" pitchFamily="34" charset="-122"/>
              </a:rPr>
              <a:t>该数据项所属的业务对象。</a:t>
            </a:r>
            <a:endParaRPr lang="en-US" altLang="zh-CN" sz="1291" dirty="0">
              <a:solidFill>
                <a:prstClr val="black"/>
              </a:solidFill>
              <a:latin typeface="微软雅黑" pitchFamily="34" charset="-122"/>
            </a:endParaRPr>
          </a:p>
          <a:p>
            <a:pPr marL="263644" indent="-263644" fontAlgn="base">
              <a:lnSpc>
                <a:spcPct val="120000"/>
              </a:lnSpc>
              <a:spcBef>
                <a:spcPts val="277"/>
              </a:spcBef>
              <a:spcAft>
                <a:spcPct val="0"/>
              </a:spcAft>
              <a:buClr>
                <a:srgbClr val="5B9BD5"/>
              </a:buClr>
              <a:buFont typeface="Wingdings" pitchFamily="2" charset="2"/>
              <a:buChar char="n"/>
              <a:defRPr/>
            </a:pPr>
            <a:r>
              <a:rPr lang="zh-CN" altLang="en-US" sz="1291" b="1" dirty="0">
                <a:solidFill>
                  <a:prstClr val="black"/>
                </a:solidFill>
                <a:latin typeface="微软雅黑" pitchFamily="34" charset="-122"/>
              </a:rPr>
              <a:t>来源系统：</a:t>
            </a:r>
            <a:r>
              <a:rPr lang="zh-CN" altLang="en-US" sz="1291" dirty="0">
                <a:solidFill>
                  <a:prstClr val="black"/>
                </a:solidFill>
                <a:latin typeface="微软雅黑" pitchFamily="34" charset="-122"/>
              </a:rPr>
              <a:t>数据项的来源系统名称。</a:t>
            </a:r>
            <a:endParaRPr lang="en-US" altLang="zh-CN" sz="1291" dirty="0">
              <a:solidFill>
                <a:prstClr val="black"/>
              </a:solidFill>
              <a:latin typeface="微软雅黑" pitchFamily="34" charset="-122"/>
            </a:endParaRPr>
          </a:p>
          <a:p>
            <a:pPr marL="263644" indent="-263644" fontAlgn="base">
              <a:lnSpc>
                <a:spcPct val="120000"/>
              </a:lnSpc>
              <a:spcBef>
                <a:spcPts val="277"/>
              </a:spcBef>
              <a:spcAft>
                <a:spcPct val="0"/>
              </a:spcAft>
              <a:buClr>
                <a:srgbClr val="5B9BD5"/>
              </a:buClr>
              <a:buFont typeface="Wingdings" pitchFamily="2" charset="2"/>
              <a:buChar char="n"/>
              <a:defRPr/>
            </a:pPr>
            <a:r>
              <a:rPr lang="zh-CN" altLang="en-US" sz="1291" b="1" dirty="0">
                <a:solidFill>
                  <a:prstClr val="black"/>
                </a:solidFill>
                <a:latin typeface="微软雅黑" pitchFamily="34" charset="-122"/>
              </a:rPr>
              <a:t>业务描述：</a:t>
            </a:r>
            <a:r>
              <a:rPr lang="zh-CN" altLang="en-US" sz="1291" dirty="0">
                <a:solidFill>
                  <a:prstClr val="black"/>
                </a:solidFill>
                <a:latin typeface="微软雅黑" pitchFamily="34" charset="-122"/>
              </a:rPr>
              <a:t>数据项在日常业务中被普遍认可的含义及指标计算公式。 </a:t>
            </a:r>
          </a:p>
          <a:p>
            <a:pPr marL="263644" indent="-263644" fontAlgn="base">
              <a:lnSpc>
                <a:spcPct val="120000"/>
              </a:lnSpc>
              <a:spcBef>
                <a:spcPts val="277"/>
              </a:spcBef>
              <a:spcAft>
                <a:spcPct val="0"/>
              </a:spcAft>
              <a:buClr>
                <a:srgbClr val="5B9BD5"/>
              </a:buClr>
              <a:buFont typeface="Wingdings" pitchFamily="2" charset="2"/>
              <a:buChar char="n"/>
              <a:defRPr/>
            </a:pPr>
            <a:r>
              <a:rPr lang="zh-CN" altLang="en-US" sz="1291" b="1" dirty="0">
                <a:solidFill>
                  <a:prstClr val="black"/>
                </a:solidFill>
                <a:latin typeface="微软雅黑" pitchFamily="34" charset="-122"/>
              </a:rPr>
              <a:t>参考标准：</a:t>
            </a:r>
            <a:r>
              <a:rPr lang="zh-CN" altLang="en-US" sz="1291" dirty="0">
                <a:solidFill>
                  <a:prstClr val="black"/>
                </a:solidFill>
                <a:latin typeface="微软雅黑" pitchFamily="34" charset="-122"/>
              </a:rPr>
              <a:t>该数据项的定义所引用的国家或行业参考标准。 </a:t>
            </a:r>
            <a:endParaRPr lang="zh-CN" altLang="en-US" sz="1291" dirty="0">
              <a:solidFill>
                <a:srgbClr val="FF0000"/>
              </a:solidFill>
              <a:latin typeface="微软雅黑" pitchFamily="34" charset="-122"/>
            </a:endParaRPr>
          </a:p>
          <a:p>
            <a:pPr marL="263644" indent="-263644" fontAlgn="base">
              <a:lnSpc>
                <a:spcPct val="120000"/>
              </a:lnSpc>
              <a:spcBef>
                <a:spcPts val="277"/>
              </a:spcBef>
              <a:spcAft>
                <a:spcPct val="0"/>
              </a:spcAft>
              <a:buClr>
                <a:srgbClr val="5B9BD5"/>
              </a:buClr>
              <a:buFont typeface="Wingdings" pitchFamily="2" charset="2"/>
              <a:buChar char="n"/>
              <a:defRPr/>
            </a:pPr>
            <a:r>
              <a:rPr lang="zh-CN" altLang="en-US" sz="1291" b="1" dirty="0">
                <a:solidFill>
                  <a:prstClr val="black"/>
                </a:solidFill>
                <a:latin typeface="微软雅黑" pitchFamily="34" charset="-122"/>
              </a:rPr>
              <a:t>单位：</a:t>
            </a:r>
            <a:r>
              <a:rPr lang="zh-CN" altLang="en-US" sz="1291" dirty="0">
                <a:solidFill>
                  <a:prstClr val="black"/>
                </a:solidFill>
                <a:latin typeface="微软雅黑" pitchFamily="34" charset="-122"/>
              </a:rPr>
              <a:t>指标类数据项所采用的度量名称，例如</a:t>
            </a:r>
            <a:r>
              <a:rPr lang="en-US" altLang="zh-CN" sz="1291" dirty="0">
                <a:solidFill>
                  <a:prstClr val="black"/>
                </a:solidFill>
                <a:latin typeface="微软雅黑" pitchFamily="34" charset="-122"/>
              </a:rPr>
              <a:t>:</a:t>
            </a:r>
            <a:r>
              <a:rPr lang="zh-CN" altLang="en-US" sz="1291" dirty="0">
                <a:solidFill>
                  <a:prstClr val="black"/>
                </a:solidFill>
                <a:latin typeface="微软雅黑" pitchFamily="34" charset="-122"/>
              </a:rPr>
              <a:t>万元、盒等。</a:t>
            </a:r>
            <a:endParaRPr lang="en-US" altLang="zh-CN" sz="1291" dirty="0">
              <a:solidFill>
                <a:prstClr val="black"/>
              </a:solidFill>
              <a:latin typeface="微软雅黑" pitchFamily="34" charset="-122"/>
            </a:endParaRPr>
          </a:p>
          <a:p>
            <a:pPr marL="263644" indent="-263644" fontAlgn="base">
              <a:lnSpc>
                <a:spcPct val="120000"/>
              </a:lnSpc>
              <a:spcBef>
                <a:spcPts val="277"/>
              </a:spcBef>
              <a:spcAft>
                <a:spcPct val="0"/>
              </a:spcAft>
              <a:buClr>
                <a:srgbClr val="5B9BD5"/>
              </a:buClr>
              <a:buFont typeface="Wingdings" pitchFamily="2" charset="2"/>
              <a:buChar char="n"/>
              <a:defRPr/>
            </a:pPr>
            <a:r>
              <a:rPr lang="zh-CN" altLang="en-US" sz="1291" b="1" dirty="0">
                <a:solidFill>
                  <a:prstClr val="black"/>
                </a:solidFill>
                <a:latin typeface="微软雅黑" pitchFamily="34" charset="-122"/>
              </a:rPr>
              <a:t>字段是否可信：</a:t>
            </a:r>
            <a:r>
              <a:rPr lang="zh-CN" altLang="en-US" sz="1291" dirty="0">
                <a:solidFill>
                  <a:prstClr val="black"/>
                </a:solidFill>
                <a:latin typeface="微软雅黑" pitchFamily="34" charset="-122"/>
              </a:rPr>
              <a:t>标记该数据项是否是物理世界真实发生存在的，不以人的意志为转移的信息。</a:t>
            </a:r>
            <a:endParaRPr lang="zh-CN" altLang="en-US" sz="1399" dirty="0">
              <a:solidFill>
                <a:prstClr val="black"/>
              </a:solidFill>
              <a:latin typeface="Times New Roman" pitchFamily="18" charset="0"/>
              <a:ea typeface="宋体" pitchFamily="2" charset="-122"/>
            </a:endParaRPr>
          </a:p>
        </p:txBody>
      </p:sp>
      <p:sp>
        <p:nvSpPr>
          <p:cNvPr id="5" name="圆角矩形 4">
            <a:extLst>
              <a:ext uri="{FF2B5EF4-FFF2-40B4-BE49-F238E27FC236}">
                <a16:creationId xmlns="" xmlns:a16="http://schemas.microsoft.com/office/drawing/2014/main" id="{BB795DF6-D5B6-7340-833C-67528F94DB62}"/>
              </a:ext>
            </a:extLst>
          </p:cNvPr>
          <p:cNvSpPr/>
          <p:nvPr/>
        </p:nvSpPr>
        <p:spPr bwMode="auto">
          <a:xfrm>
            <a:off x="4080826" y="4540011"/>
            <a:ext cx="4897112" cy="1491071"/>
          </a:xfrm>
          <a:prstGeom prst="roundRect">
            <a:avLst>
              <a:gd name="adj" fmla="val 7344"/>
            </a:avLst>
          </a:prstGeom>
          <a:noFill/>
          <a:ln w="9525" cap="flat" cmpd="sng" algn="ctr">
            <a:solidFill>
              <a:schemeClr val="bg1">
                <a:lumMod val="85000"/>
              </a:schemeClr>
            </a:solidFill>
            <a:prstDash val="solid"/>
            <a:round/>
            <a:headEnd type="none" w="med" len="med"/>
            <a:tailEnd type="none" w="med" len="med"/>
          </a:ln>
        </p:spPr>
        <p:txBody>
          <a:bodyPr vert="horz" wrap="square" lIns="91392" tIns="45696" rIns="91392" bIns="45696" numCol="1" rtlCol="0" anchor="ctr" anchorCtr="0" compatLnSpc="1"/>
          <a:lstStyle/>
          <a:p>
            <a:pPr marL="263644" indent="-263644" fontAlgn="base">
              <a:lnSpc>
                <a:spcPct val="120000"/>
              </a:lnSpc>
              <a:spcBef>
                <a:spcPts val="277"/>
              </a:spcBef>
              <a:spcAft>
                <a:spcPct val="0"/>
              </a:spcAft>
              <a:buClr>
                <a:srgbClr val="5B9BD5"/>
              </a:buClr>
              <a:buFont typeface="Wingdings" pitchFamily="2" charset="2"/>
              <a:buChar char="n"/>
              <a:defRPr/>
            </a:pPr>
            <a:r>
              <a:rPr lang="zh-CN" altLang="en-US" sz="1291" b="1" dirty="0">
                <a:solidFill>
                  <a:prstClr val="black"/>
                </a:solidFill>
                <a:latin typeface="微软雅黑" pitchFamily="34" charset="-122"/>
              </a:rPr>
              <a:t>数据类型：</a:t>
            </a:r>
            <a:r>
              <a:rPr lang="zh-CN" altLang="en-US" sz="1291" dirty="0">
                <a:solidFill>
                  <a:prstClr val="black"/>
                </a:solidFill>
                <a:latin typeface="微软雅黑" pitchFamily="34" charset="-122"/>
              </a:rPr>
              <a:t>该数据项的数据类型，如文本类、比例类、数值类、日期类等。</a:t>
            </a:r>
            <a:endParaRPr lang="en-US" altLang="zh-CN" sz="1291" dirty="0">
              <a:solidFill>
                <a:prstClr val="black"/>
              </a:solidFill>
              <a:latin typeface="微软雅黑" pitchFamily="34" charset="-122"/>
            </a:endParaRPr>
          </a:p>
          <a:p>
            <a:pPr marL="263644" indent="-263644" fontAlgn="base">
              <a:lnSpc>
                <a:spcPct val="120000"/>
              </a:lnSpc>
              <a:spcBef>
                <a:spcPts val="277"/>
              </a:spcBef>
              <a:spcAft>
                <a:spcPct val="0"/>
              </a:spcAft>
              <a:buClr>
                <a:srgbClr val="5B9BD5"/>
              </a:buClr>
              <a:buFont typeface="Wingdings" pitchFamily="2" charset="2"/>
              <a:buChar char="n"/>
              <a:defRPr/>
            </a:pPr>
            <a:r>
              <a:rPr lang="zh-CN" altLang="en-US" sz="1291" b="1" dirty="0">
                <a:solidFill>
                  <a:prstClr val="black"/>
                </a:solidFill>
                <a:latin typeface="微软雅黑" pitchFamily="34" charset="-122"/>
              </a:rPr>
              <a:t>数据精度：</a:t>
            </a:r>
            <a:r>
              <a:rPr lang="zh-CN" altLang="en-US" sz="1291" dirty="0">
                <a:solidFill>
                  <a:prstClr val="black"/>
                </a:solidFill>
                <a:latin typeface="微软雅黑" pitchFamily="34" charset="-122"/>
              </a:rPr>
              <a:t>数值型数据小数位后保留的数字位数。</a:t>
            </a:r>
          </a:p>
        </p:txBody>
      </p:sp>
      <p:sp>
        <p:nvSpPr>
          <p:cNvPr id="6" name="圆角矩形 5">
            <a:extLst>
              <a:ext uri="{FF2B5EF4-FFF2-40B4-BE49-F238E27FC236}">
                <a16:creationId xmlns="" xmlns:a16="http://schemas.microsoft.com/office/drawing/2014/main" id="{193F48BF-C444-6040-85D5-E0D8DD669E5F}"/>
              </a:ext>
            </a:extLst>
          </p:cNvPr>
          <p:cNvSpPr/>
          <p:nvPr/>
        </p:nvSpPr>
        <p:spPr bwMode="auto">
          <a:xfrm>
            <a:off x="9046790" y="1254016"/>
            <a:ext cx="2893509" cy="3346845"/>
          </a:xfrm>
          <a:prstGeom prst="roundRect">
            <a:avLst>
              <a:gd name="adj" fmla="val 7344"/>
            </a:avLst>
          </a:prstGeom>
          <a:noFill/>
          <a:ln w="9525" cap="flat" cmpd="sng" algn="ctr">
            <a:solidFill>
              <a:schemeClr val="bg1">
                <a:lumMod val="85000"/>
              </a:schemeClr>
            </a:solidFill>
            <a:prstDash val="solid"/>
            <a:round/>
            <a:headEnd type="none" w="med" len="med"/>
            <a:tailEnd type="none" w="med" len="med"/>
          </a:ln>
        </p:spPr>
        <p:txBody>
          <a:bodyPr vert="horz" wrap="square" lIns="91392" tIns="45696" rIns="91392" bIns="45696" numCol="1" rtlCol="0" anchor="ctr" anchorCtr="0" compatLnSpc="1"/>
          <a:lstStyle/>
          <a:p>
            <a:pPr marL="263644" indent="-263644" fontAlgn="base">
              <a:lnSpc>
                <a:spcPct val="120000"/>
              </a:lnSpc>
              <a:spcBef>
                <a:spcPts val="277"/>
              </a:spcBef>
              <a:spcAft>
                <a:spcPct val="0"/>
              </a:spcAft>
              <a:buClr>
                <a:srgbClr val="5B9BD5"/>
              </a:buClr>
              <a:buFont typeface="Wingdings" pitchFamily="2" charset="2"/>
              <a:buChar char="n"/>
              <a:defRPr/>
            </a:pPr>
            <a:r>
              <a:rPr lang="zh-CN" altLang="en-US" sz="1291" b="1" dirty="0">
                <a:solidFill>
                  <a:prstClr val="black"/>
                </a:solidFill>
                <a:latin typeface="微软雅黑" pitchFamily="34" charset="-122"/>
              </a:rPr>
              <a:t>数据责任部门：</a:t>
            </a:r>
            <a:r>
              <a:rPr lang="zh-CN" altLang="en-US" sz="1291" dirty="0">
                <a:solidFill>
                  <a:prstClr val="black"/>
                </a:solidFill>
                <a:latin typeface="微软雅黑" pitchFamily="34" charset="-122"/>
              </a:rPr>
              <a:t>数据提供的责任部门，负责数据基本信息的维护 </a:t>
            </a:r>
            <a:endParaRPr lang="en-US" altLang="zh-CN" sz="1291" dirty="0">
              <a:solidFill>
                <a:prstClr val="black"/>
              </a:solidFill>
              <a:latin typeface="微软雅黑" pitchFamily="34" charset="-122"/>
            </a:endParaRPr>
          </a:p>
          <a:p>
            <a:pPr marL="263644" indent="-263644" fontAlgn="base">
              <a:lnSpc>
                <a:spcPct val="120000"/>
              </a:lnSpc>
              <a:spcBef>
                <a:spcPts val="277"/>
              </a:spcBef>
              <a:spcAft>
                <a:spcPct val="0"/>
              </a:spcAft>
              <a:buClr>
                <a:srgbClr val="5B9BD5"/>
              </a:buClr>
              <a:buFont typeface="Wingdings" pitchFamily="2" charset="2"/>
              <a:buChar char="n"/>
              <a:defRPr/>
            </a:pPr>
            <a:r>
              <a:rPr lang="zh-CN" altLang="en-US" sz="1291" b="1" dirty="0">
                <a:solidFill>
                  <a:prstClr val="black"/>
                </a:solidFill>
                <a:latin typeface="微软雅黑" pitchFamily="34" charset="-122"/>
              </a:rPr>
              <a:t>变动频度：</a:t>
            </a:r>
            <a:r>
              <a:rPr lang="zh-CN" altLang="en-US" sz="1291" dirty="0">
                <a:solidFill>
                  <a:prstClr val="black"/>
                </a:solidFill>
                <a:latin typeface="微软雅黑" pitchFamily="34" charset="-122"/>
              </a:rPr>
              <a:t>该数据项更新的时间频度，包括</a:t>
            </a:r>
            <a:r>
              <a:rPr lang="en-US" altLang="zh-CN" sz="1291" dirty="0">
                <a:solidFill>
                  <a:prstClr val="black"/>
                </a:solidFill>
                <a:latin typeface="微软雅黑" pitchFamily="34" charset="-122"/>
              </a:rPr>
              <a:t>:</a:t>
            </a:r>
            <a:r>
              <a:rPr lang="zh-CN" altLang="en-US" sz="1291" dirty="0">
                <a:solidFill>
                  <a:prstClr val="black"/>
                </a:solidFill>
                <a:latin typeface="微软雅黑" pitchFamily="34" charset="-122"/>
              </a:rPr>
              <a:t>月、季、年等。</a:t>
            </a:r>
          </a:p>
          <a:p>
            <a:pPr marL="263644" indent="-263644" fontAlgn="base">
              <a:lnSpc>
                <a:spcPct val="120000"/>
              </a:lnSpc>
              <a:spcBef>
                <a:spcPts val="277"/>
              </a:spcBef>
              <a:spcAft>
                <a:spcPct val="0"/>
              </a:spcAft>
              <a:buClr>
                <a:srgbClr val="FFC000"/>
              </a:buClr>
              <a:buFont typeface="Wingdings" pitchFamily="2" charset="2"/>
              <a:buChar char="n"/>
              <a:defRPr/>
            </a:pPr>
            <a:endParaRPr lang="en-US" altLang="zh-CN" sz="1291" dirty="0">
              <a:solidFill>
                <a:prstClr val="black"/>
              </a:solidFill>
              <a:latin typeface="微软雅黑" pitchFamily="34" charset="-122"/>
            </a:endParaRPr>
          </a:p>
        </p:txBody>
      </p:sp>
      <p:cxnSp>
        <p:nvCxnSpPr>
          <p:cNvPr id="7" name="直线连接符 14">
            <a:extLst>
              <a:ext uri="{FF2B5EF4-FFF2-40B4-BE49-F238E27FC236}">
                <a16:creationId xmlns="" xmlns:a16="http://schemas.microsoft.com/office/drawing/2014/main" id="{3623CF2B-5AD4-4343-8914-0BFEB4414317}"/>
              </a:ext>
            </a:extLst>
          </p:cNvPr>
          <p:cNvCxnSpPr>
            <a:cxnSpLocks/>
          </p:cNvCxnSpPr>
          <p:nvPr/>
        </p:nvCxnSpPr>
        <p:spPr>
          <a:xfrm flipH="1">
            <a:off x="3860622" y="2272925"/>
            <a:ext cx="867939"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直线连接符 15">
            <a:extLst>
              <a:ext uri="{FF2B5EF4-FFF2-40B4-BE49-F238E27FC236}">
                <a16:creationId xmlns="" xmlns:a16="http://schemas.microsoft.com/office/drawing/2014/main" id="{96E33600-C616-F340-A463-E24C598B84AA}"/>
              </a:ext>
            </a:extLst>
          </p:cNvPr>
          <p:cNvCxnSpPr>
            <a:cxnSpLocks/>
          </p:cNvCxnSpPr>
          <p:nvPr/>
        </p:nvCxnSpPr>
        <p:spPr>
          <a:xfrm flipH="1">
            <a:off x="7967234" y="2272926"/>
            <a:ext cx="1079557" cy="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直线连接符 20">
            <a:extLst>
              <a:ext uri="{FF2B5EF4-FFF2-40B4-BE49-F238E27FC236}">
                <a16:creationId xmlns="" xmlns:a16="http://schemas.microsoft.com/office/drawing/2014/main" id="{2A5D1FDF-4F89-9042-BA03-D22D6E36B7C9}"/>
              </a:ext>
            </a:extLst>
          </p:cNvPr>
          <p:cNvCxnSpPr>
            <a:cxnSpLocks/>
          </p:cNvCxnSpPr>
          <p:nvPr/>
        </p:nvCxnSpPr>
        <p:spPr>
          <a:xfrm flipV="1">
            <a:off x="6383882" y="4375760"/>
            <a:ext cx="0" cy="16425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 xmlns:a16="http://schemas.microsoft.com/office/drawing/2014/main" id="{74EF7E3F-9DF8-1442-82FD-46F5BBB160C9}"/>
              </a:ext>
            </a:extLst>
          </p:cNvPr>
          <p:cNvGrpSpPr/>
          <p:nvPr/>
        </p:nvGrpSpPr>
        <p:grpSpPr>
          <a:xfrm>
            <a:off x="7106127" y="6262111"/>
            <a:ext cx="4231146" cy="356214"/>
            <a:chOff x="6775352" y="6254880"/>
            <a:chExt cx="4233350" cy="356400"/>
          </a:xfrm>
        </p:grpSpPr>
        <p:sp>
          <p:nvSpPr>
            <p:cNvPr id="11" name="圆角矩形 36">
              <a:extLst>
                <a:ext uri="{FF2B5EF4-FFF2-40B4-BE49-F238E27FC236}">
                  <a16:creationId xmlns="" xmlns:a16="http://schemas.microsoft.com/office/drawing/2014/main" id="{ADF3D26A-7910-0A4E-A4BD-AFF0A22FF50E}"/>
                </a:ext>
              </a:extLst>
            </p:cNvPr>
            <p:cNvSpPr>
              <a:spLocks noChangeArrowheads="1"/>
            </p:cNvSpPr>
            <p:nvPr/>
          </p:nvSpPr>
          <p:spPr bwMode="auto">
            <a:xfrm>
              <a:off x="6775352" y="6254880"/>
              <a:ext cx="960107" cy="356400"/>
            </a:xfrm>
            <a:prstGeom prst="rect">
              <a:avLst/>
            </a:prstGeom>
            <a:noFill/>
            <a:ln w="12700" cap="flat" cmpd="sng" algn="ctr">
              <a:solidFill>
                <a:srgbClr val="00B0F0"/>
              </a:solidFill>
              <a:prstDash val="solid"/>
              <a:round/>
              <a:headEnd type="none" w="med" len="med"/>
              <a:tailEnd type="none" w="med" len="med"/>
            </a:ln>
          </p:spPr>
          <p:txBody>
            <a:bodyPr vert="horz" wrap="square" lIns="91392" tIns="45696" rIns="91392" bIns="45696" numCol="1" anchor="ctr" anchorCtr="0" compatLnSpc="1">
              <a:noAutofit/>
            </a:bodyPr>
            <a:lstStyle>
              <a:lvl1pPr>
                <a:lnSpc>
                  <a:spcPct val="90000"/>
                </a:lnSpc>
                <a:spcBef>
                  <a:spcPts val="1000"/>
                </a:spcBef>
                <a:buFont typeface="Arial" panose="020B0604020202090204" pitchFamily="34" charset="0"/>
                <a:buChar char="•"/>
                <a:defRPr sz="2800">
                  <a:solidFill>
                    <a:schemeClr val="tx1"/>
                  </a:solidFill>
                  <a:latin typeface="Impact" panose="020B0806030902050204" pitchFamily="34" charset="0"/>
                  <a:ea typeface="微软雅黑" panose="020B0503020204020204" pitchFamily="34" charset="-122"/>
                  <a:sym typeface="Impact" panose="020B0806030902050204" pitchFamily="34" charset="0"/>
                </a:defRPr>
              </a:lvl1pPr>
              <a:lvl2pPr marL="742950" indent="-285750">
                <a:lnSpc>
                  <a:spcPct val="90000"/>
                </a:lnSpc>
                <a:spcBef>
                  <a:spcPts val="500"/>
                </a:spcBef>
                <a:buFont typeface="Arial" panose="020B0604020202090204" pitchFamily="34" charset="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2pPr>
              <a:lvl3pPr marL="1143000" indent="-228600">
                <a:lnSpc>
                  <a:spcPct val="90000"/>
                </a:lnSpc>
                <a:spcBef>
                  <a:spcPts val="500"/>
                </a:spcBef>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3pPr>
              <a:lvl4pPr marL="1600200" indent="-228600">
                <a:lnSpc>
                  <a:spcPct val="90000"/>
                </a:lnSpc>
                <a:spcBef>
                  <a:spcPts val="500"/>
                </a:spcBef>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4pPr>
              <a:lvl5pPr marL="2057400" indent="-228600">
                <a:lnSpc>
                  <a:spcPct val="90000"/>
                </a:lnSpc>
                <a:spcBef>
                  <a:spcPts val="500"/>
                </a:spcBef>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9pPr>
            </a:lstStyle>
            <a:p>
              <a:pPr algn="ctr" fontAlgn="base">
                <a:spcBef>
                  <a:spcPts val="500"/>
                </a:spcBef>
                <a:spcAft>
                  <a:spcPct val="0"/>
                </a:spcAft>
                <a:buFont typeface="Arial" panose="020B0604020202090204" pitchFamily="34" charset="0"/>
                <a:buNone/>
              </a:pPr>
              <a:r>
                <a:rPr lang="zh-CN" altLang="en-US" sz="1399" dirty="0">
                  <a:solidFill>
                    <a:srgbClr val="00B0F0"/>
                  </a:solidFill>
                  <a:latin typeface="微软雅黑" panose="020B0503020204020204" pitchFamily="34" charset="-122"/>
                  <a:sym typeface="+mn-ea"/>
                </a:rPr>
                <a:t>数据采集</a:t>
              </a:r>
            </a:p>
          </p:txBody>
        </p:sp>
        <p:sp>
          <p:nvSpPr>
            <p:cNvPr id="12" name="圆角矩形 36">
              <a:extLst>
                <a:ext uri="{FF2B5EF4-FFF2-40B4-BE49-F238E27FC236}">
                  <a16:creationId xmlns="" xmlns:a16="http://schemas.microsoft.com/office/drawing/2014/main" id="{1318A449-824E-6E42-B0B5-4A4243BABCC3}"/>
                </a:ext>
              </a:extLst>
            </p:cNvPr>
            <p:cNvSpPr>
              <a:spLocks noChangeArrowheads="1"/>
            </p:cNvSpPr>
            <p:nvPr/>
          </p:nvSpPr>
          <p:spPr bwMode="auto">
            <a:xfrm>
              <a:off x="7737732" y="6254880"/>
              <a:ext cx="961200" cy="356400"/>
            </a:xfrm>
            <a:prstGeom prst="rect">
              <a:avLst/>
            </a:prstGeom>
            <a:noFill/>
            <a:ln w="12700" cap="flat" cmpd="sng" algn="ctr">
              <a:solidFill>
                <a:srgbClr val="00B0F0"/>
              </a:solidFill>
              <a:prstDash val="solid"/>
              <a:round/>
              <a:headEnd type="none" w="med" len="med"/>
              <a:tailEnd type="none" w="med" len="med"/>
            </a:ln>
          </p:spPr>
          <p:txBody>
            <a:bodyPr vert="horz" wrap="square" lIns="91392" tIns="45696" rIns="91392" bIns="45696" numCol="1" anchor="ctr" anchorCtr="0" compatLnSpc="1">
              <a:noAutofit/>
            </a:bodyPr>
            <a:lstStyle/>
            <a:p>
              <a:pPr algn="ctr" fontAlgn="base">
                <a:lnSpc>
                  <a:spcPct val="90000"/>
                </a:lnSpc>
                <a:spcBef>
                  <a:spcPts val="500"/>
                </a:spcBef>
                <a:spcAft>
                  <a:spcPct val="0"/>
                </a:spcAft>
                <a:buFont typeface="Arial" panose="020B0604020202090204" pitchFamily="34" charset="0"/>
                <a:buNone/>
              </a:pPr>
              <a:r>
                <a:rPr lang="en" altLang="zh-CN" sz="1399" dirty="0">
                  <a:solidFill>
                    <a:srgbClr val="00B0F0"/>
                  </a:solidFill>
                  <a:latin typeface="微软雅黑" panose="020B0503020204020204" pitchFamily="34" charset="-122"/>
                  <a:ea typeface="微软雅黑" panose="020B0503020204020204" pitchFamily="34" charset="-122"/>
                  <a:sym typeface="+mn-ea"/>
                </a:rPr>
                <a:t>EDW</a:t>
              </a:r>
              <a:r>
                <a:rPr lang="zh-CN" altLang="en-US" sz="1399" dirty="0">
                  <a:solidFill>
                    <a:srgbClr val="00B0F0"/>
                  </a:solidFill>
                  <a:latin typeface="微软雅黑" panose="020B0503020204020204" pitchFamily="34" charset="-122"/>
                  <a:ea typeface="微软雅黑" panose="020B0503020204020204" pitchFamily="34" charset="-122"/>
                  <a:sym typeface="+mn-ea"/>
                </a:rPr>
                <a:t>建模</a:t>
              </a:r>
            </a:p>
          </p:txBody>
        </p:sp>
        <p:sp>
          <p:nvSpPr>
            <p:cNvPr id="13" name="圆角矩形 36">
              <a:extLst>
                <a:ext uri="{FF2B5EF4-FFF2-40B4-BE49-F238E27FC236}">
                  <a16:creationId xmlns="" xmlns:a16="http://schemas.microsoft.com/office/drawing/2014/main" id="{8DDFFBCB-D497-B74E-84A6-97E64B256184}"/>
                </a:ext>
              </a:extLst>
            </p:cNvPr>
            <p:cNvSpPr>
              <a:spLocks noChangeArrowheads="1"/>
            </p:cNvSpPr>
            <p:nvPr/>
          </p:nvSpPr>
          <p:spPr bwMode="auto">
            <a:xfrm>
              <a:off x="8698932" y="6254880"/>
              <a:ext cx="1348570" cy="356400"/>
            </a:xfrm>
            <a:prstGeom prst="rect">
              <a:avLst/>
            </a:prstGeom>
            <a:noFill/>
            <a:ln w="12700" cap="flat" cmpd="sng" algn="ctr">
              <a:solidFill>
                <a:srgbClr val="00B0F0"/>
              </a:solidFill>
              <a:prstDash val="solid"/>
              <a:round/>
              <a:headEnd type="none" w="med" len="med"/>
              <a:tailEnd type="none" w="med" len="med"/>
            </a:ln>
          </p:spPr>
          <p:txBody>
            <a:bodyPr vert="horz" wrap="square" lIns="91392" tIns="45696" rIns="91392" bIns="45696" numCol="1" anchor="ctr" anchorCtr="0" compatLnSpc="1">
              <a:noAutofit/>
            </a:bodyPr>
            <a:lstStyle/>
            <a:p>
              <a:pPr algn="ctr" fontAlgn="base">
                <a:spcBef>
                  <a:spcPts val="500"/>
                </a:spcBef>
                <a:spcAft>
                  <a:spcPct val="0"/>
                </a:spcAft>
              </a:pPr>
              <a:r>
                <a:rPr lang="zh-CN" altLang="en-US" sz="1399" dirty="0">
                  <a:solidFill>
                    <a:srgbClr val="00B0F0"/>
                  </a:solidFill>
                  <a:latin typeface="微软雅黑" panose="020B0503020204020204" pitchFamily="34" charset="-122"/>
                  <a:cs typeface="微软雅黑" panose="020B0503020204020204" pitchFamily="34" charset="-122"/>
                  <a:sym typeface="+mn-ea"/>
                </a:rPr>
                <a:t>数据资产目录</a:t>
              </a:r>
            </a:p>
          </p:txBody>
        </p:sp>
        <p:sp>
          <p:nvSpPr>
            <p:cNvPr id="14" name="圆角矩形 36">
              <a:extLst>
                <a:ext uri="{FF2B5EF4-FFF2-40B4-BE49-F238E27FC236}">
                  <a16:creationId xmlns="" xmlns:a16="http://schemas.microsoft.com/office/drawing/2014/main" id="{4239015E-FCF5-024C-85F1-12731A570C79}"/>
                </a:ext>
              </a:extLst>
            </p:cNvPr>
            <p:cNvSpPr>
              <a:spLocks noChangeArrowheads="1"/>
            </p:cNvSpPr>
            <p:nvPr/>
          </p:nvSpPr>
          <p:spPr bwMode="auto">
            <a:xfrm>
              <a:off x="10047502" y="6254880"/>
              <a:ext cx="961200" cy="356400"/>
            </a:xfrm>
            <a:prstGeom prst="rect">
              <a:avLst/>
            </a:prstGeom>
            <a:solidFill>
              <a:srgbClr val="51C4CC"/>
            </a:solidFill>
            <a:ln w="12700" cap="flat" cmpd="sng" algn="ctr">
              <a:solidFill>
                <a:srgbClr val="00B0F0"/>
              </a:solidFill>
              <a:prstDash val="solid"/>
              <a:round/>
              <a:headEnd type="none" w="med" len="med"/>
              <a:tailEnd type="none" w="med" len="med"/>
            </a:ln>
          </p:spPr>
          <p:txBody>
            <a:bodyPr vert="horz" wrap="square" lIns="91392" tIns="45696" rIns="91392" bIns="45696" numCol="1" anchor="ctr" anchorCtr="0" compatLnSpc="1">
              <a:noAutofit/>
            </a:bodyPr>
            <a:lstStyle/>
            <a:p>
              <a:pPr algn="ctr" fontAlgn="base">
                <a:spcBef>
                  <a:spcPts val="500"/>
                </a:spcBef>
                <a:spcAft>
                  <a:spcPct val="0"/>
                </a:spcAft>
              </a:pPr>
              <a:r>
                <a:rPr lang="zh-CN" altLang="en-US" sz="1399" dirty="0">
                  <a:solidFill>
                    <a:prstClr val="white"/>
                  </a:solidFill>
                  <a:latin typeface="微软雅黑" panose="020B0503020204020204" pitchFamily="34" charset="-122"/>
                  <a:sym typeface="+mn-ea"/>
                </a:rPr>
                <a:t>数据字典</a:t>
              </a:r>
            </a:p>
          </p:txBody>
        </p:sp>
      </p:grpSp>
    </p:spTree>
    <p:extLst>
      <p:ext uri="{BB962C8B-B14F-4D97-AF65-F5344CB8AC3E}">
        <p14:creationId xmlns:p14="http://schemas.microsoft.com/office/powerpoint/2010/main" val="677840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cs typeface="+mn-ea"/>
                <a:sym typeface="+mn-lt"/>
              </a:rPr>
              <a:t>某制造数据中台</a:t>
            </a:r>
            <a:r>
              <a:rPr lang="en-US" altLang="zh-CN" dirty="0" smtClean="0">
                <a:cs typeface="+mn-ea"/>
                <a:sym typeface="+mn-lt"/>
              </a:rPr>
              <a:t>-</a:t>
            </a:r>
            <a:r>
              <a:rPr lang="zh-CN" altLang="en-US" dirty="0">
                <a:latin typeface="+mn-lt"/>
                <a:ea typeface="+mn-ea"/>
                <a:cs typeface="+mn-ea"/>
                <a:sym typeface="+mn-lt"/>
              </a:rPr>
              <a:t>数据字典沉淀</a:t>
            </a:r>
          </a:p>
        </p:txBody>
      </p:sp>
      <p:graphicFrame>
        <p:nvGraphicFramePr>
          <p:cNvPr id="3" name="表格 2">
            <a:extLst>
              <a:ext uri="{FF2B5EF4-FFF2-40B4-BE49-F238E27FC236}">
                <a16:creationId xmlns="" xmlns:a16="http://schemas.microsoft.com/office/drawing/2014/main" id="{4C56413B-203F-D646-8CA8-8D61B4BAD91F}"/>
              </a:ext>
            </a:extLst>
          </p:cNvPr>
          <p:cNvGraphicFramePr>
            <a:graphicFrameLocks noGrp="1"/>
          </p:cNvGraphicFramePr>
          <p:nvPr/>
        </p:nvGraphicFramePr>
        <p:xfrm>
          <a:off x="247651" y="1183817"/>
          <a:ext cx="11645998" cy="4578656"/>
        </p:xfrm>
        <a:graphic>
          <a:graphicData uri="http://schemas.openxmlformats.org/drawingml/2006/table">
            <a:tbl>
              <a:tblPr/>
              <a:tblGrid>
                <a:gridCol w="431823">
                  <a:extLst>
                    <a:ext uri="{9D8B030D-6E8A-4147-A177-3AD203B41FA5}">
                      <a16:colId xmlns="" xmlns:a16="http://schemas.microsoft.com/office/drawing/2014/main" val="3472717732"/>
                    </a:ext>
                  </a:extLst>
                </a:gridCol>
                <a:gridCol w="359853">
                  <a:extLst>
                    <a:ext uri="{9D8B030D-6E8A-4147-A177-3AD203B41FA5}">
                      <a16:colId xmlns="" xmlns:a16="http://schemas.microsoft.com/office/drawing/2014/main" val="2971800303"/>
                    </a:ext>
                  </a:extLst>
                </a:gridCol>
                <a:gridCol w="425211">
                  <a:extLst>
                    <a:ext uri="{9D8B030D-6E8A-4147-A177-3AD203B41FA5}">
                      <a16:colId xmlns="" xmlns:a16="http://schemas.microsoft.com/office/drawing/2014/main" val="1309329143"/>
                    </a:ext>
                  </a:extLst>
                </a:gridCol>
                <a:gridCol w="719705">
                  <a:extLst>
                    <a:ext uri="{9D8B030D-6E8A-4147-A177-3AD203B41FA5}">
                      <a16:colId xmlns="" xmlns:a16="http://schemas.microsoft.com/office/drawing/2014/main" val="3197151529"/>
                    </a:ext>
                  </a:extLst>
                </a:gridCol>
                <a:gridCol w="589917">
                  <a:extLst>
                    <a:ext uri="{9D8B030D-6E8A-4147-A177-3AD203B41FA5}">
                      <a16:colId xmlns="" xmlns:a16="http://schemas.microsoft.com/office/drawing/2014/main" val="3963710337"/>
                    </a:ext>
                  </a:extLst>
                </a:gridCol>
                <a:gridCol w="669352">
                  <a:extLst>
                    <a:ext uri="{9D8B030D-6E8A-4147-A177-3AD203B41FA5}">
                      <a16:colId xmlns="" xmlns:a16="http://schemas.microsoft.com/office/drawing/2014/main" val="1223503214"/>
                    </a:ext>
                  </a:extLst>
                </a:gridCol>
                <a:gridCol w="180141">
                  <a:extLst>
                    <a:ext uri="{9D8B030D-6E8A-4147-A177-3AD203B41FA5}">
                      <a16:colId xmlns="" xmlns:a16="http://schemas.microsoft.com/office/drawing/2014/main" val="1836680137"/>
                    </a:ext>
                  </a:extLst>
                </a:gridCol>
                <a:gridCol w="139010">
                  <a:extLst>
                    <a:ext uri="{9D8B030D-6E8A-4147-A177-3AD203B41FA5}">
                      <a16:colId xmlns="" xmlns:a16="http://schemas.microsoft.com/office/drawing/2014/main" val="2541587099"/>
                    </a:ext>
                  </a:extLst>
                </a:gridCol>
                <a:gridCol w="148872">
                  <a:extLst>
                    <a:ext uri="{9D8B030D-6E8A-4147-A177-3AD203B41FA5}">
                      <a16:colId xmlns="" xmlns:a16="http://schemas.microsoft.com/office/drawing/2014/main" val="971565618"/>
                    </a:ext>
                  </a:extLst>
                </a:gridCol>
                <a:gridCol w="582555">
                  <a:extLst>
                    <a:ext uri="{9D8B030D-6E8A-4147-A177-3AD203B41FA5}">
                      <a16:colId xmlns="" xmlns:a16="http://schemas.microsoft.com/office/drawing/2014/main" val="2556253908"/>
                    </a:ext>
                  </a:extLst>
                </a:gridCol>
                <a:gridCol w="1056376">
                  <a:extLst>
                    <a:ext uri="{9D8B030D-6E8A-4147-A177-3AD203B41FA5}">
                      <a16:colId xmlns="" xmlns:a16="http://schemas.microsoft.com/office/drawing/2014/main" val="4070206675"/>
                    </a:ext>
                  </a:extLst>
                </a:gridCol>
                <a:gridCol w="2182119">
                  <a:extLst>
                    <a:ext uri="{9D8B030D-6E8A-4147-A177-3AD203B41FA5}">
                      <a16:colId xmlns="" xmlns:a16="http://schemas.microsoft.com/office/drawing/2014/main" val="1990785536"/>
                    </a:ext>
                  </a:extLst>
                </a:gridCol>
                <a:gridCol w="282650">
                  <a:extLst>
                    <a:ext uri="{9D8B030D-6E8A-4147-A177-3AD203B41FA5}">
                      <a16:colId xmlns="" xmlns:a16="http://schemas.microsoft.com/office/drawing/2014/main" val="1023761447"/>
                    </a:ext>
                  </a:extLst>
                </a:gridCol>
                <a:gridCol w="418345">
                  <a:extLst>
                    <a:ext uri="{9D8B030D-6E8A-4147-A177-3AD203B41FA5}">
                      <a16:colId xmlns="" xmlns:a16="http://schemas.microsoft.com/office/drawing/2014/main" val="2525986206"/>
                    </a:ext>
                  </a:extLst>
                </a:gridCol>
                <a:gridCol w="418345">
                  <a:extLst>
                    <a:ext uri="{9D8B030D-6E8A-4147-A177-3AD203B41FA5}">
                      <a16:colId xmlns="" xmlns:a16="http://schemas.microsoft.com/office/drawing/2014/main" val="355419410"/>
                    </a:ext>
                  </a:extLst>
                </a:gridCol>
                <a:gridCol w="392041">
                  <a:extLst>
                    <a:ext uri="{9D8B030D-6E8A-4147-A177-3AD203B41FA5}">
                      <a16:colId xmlns="" xmlns:a16="http://schemas.microsoft.com/office/drawing/2014/main" val="1829322101"/>
                    </a:ext>
                  </a:extLst>
                </a:gridCol>
                <a:gridCol w="431823">
                  <a:extLst>
                    <a:ext uri="{9D8B030D-6E8A-4147-A177-3AD203B41FA5}">
                      <a16:colId xmlns="" xmlns:a16="http://schemas.microsoft.com/office/drawing/2014/main" val="3392074087"/>
                    </a:ext>
                  </a:extLst>
                </a:gridCol>
                <a:gridCol w="647735">
                  <a:extLst>
                    <a:ext uri="{9D8B030D-6E8A-4147-A177-3AD203B41FA5}">
                      <a16:colId xmlns="" xmlns:a16="http://schemas.microsoft.com/office/drawing/2014/main" val="1374266949"/>
                    </a:ext>
                  </a:extLst>
                </a:gridCol>
                <a:gridCol w="503794">
                  <a:extLst>
                    <a:ext uri="{9D8B030D-6E8A-4147-A177-3AD203B41FA5}">
                      <a16:colId xmlns="" xmlns:a16="http://schemas.microsoft.com/office/drawing/2014/main" val="572498468"/>
                    </a:ext>
                  </a:extLst>
                </a:gridCol>
                <a:gridCol w="575764">
                  <a:extLst>
                    <a:ext uri="{9D8B030D-6E8A-4147-A177-3AD203B41FA5}">
                      <a16:colId xmlns="" xmlns:a16="http://schemas.microsoft.com/office/drawing/2014/main" val="1976978397"/>
                    </a:ext>
                  </a:extLst>
                </a:gridCol>
                <a:gridCol w="490567">
                  <a:extLst>
                    <a:ext uri="{9D8B030D-6E8A-4147-A177-3AD203B41FA5}">
                      <a16:colId xmlns="" xmlns:a16="http://schemas.microsoft.com/office/drawing/2014/main" val="3803853618"/>
                    </a:ext>
                  </a:extLst>
                </a:gridCol>
              </a:tblGrid>
              <a:tr h="247262">
                <a:tc gridSpan="7">
                  <a:txBody>
                    <a:bodyPr/>
                    <a:lstStyle/>
                    <a:p>
                      <a:pPr algn="ctr" rtl="0" fontAlgn="ct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基础信息</a:t>
                      </a: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lnL w="9525" cap="flat" cmpd="sng" algn="ctr">
                      <a:solidFill>
                        <a:schemeClr val="tx1"/>
                      </a:solidFill>
                      <a:prstDash val="solid"/>
                      <a:round/>
                      <a:headEnd type="none" w="med" len="med"/>
                      <a:tailEnd type="none" w="med" len="med"/>
                    </a:lnL>
                  </a:tcPr>
                </a:tc>
                <a:tc hMerge="1">
                  <a:txBody>
                    <a:bodyPr/>
                    <a:lstStyle/>
                    <a:p>
                      <a:endParaRPr lang="zh-CN" altLang="en-US"/>
                    </a:p>
                  </a:txBody>
                  <a:tcPr>
                    <a:lnL w="9525" cap="flat" cmpd="sng" algn="ctr">
                      <a:solidFill>
                        <a:schemeClr val="tx1"/>
                      </a:solidFill>
                      <a:prstDash val="solid"/>
                      <a:round/>
                      <a:headEnd type="none" w="med" len="med"/>
                      <a:tailEnd type="none" w="med" len="med"/>
                    </a:lnL>
                  </a:tcPr>
                </a:tc>
                <a:tc hMerge="1">
                  <a:txBody>
                    <a:bodyPr/>
                    <a:lstStyle/>
                    <a:p>
                      <a:pPr algn="ctr" rtl="0"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英文名称</a:t>
                      </a:r>
                    </a:p>
                  </a:txBody>
                  <a:tcPr marL="0" marR="0" marT="0" marB="0" anchor="ctr">
                    <a:lnL w="952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2"/>
                    </a:solidFill>
                  </a:tcPr>
                </a:tc>
                <a:tc hMerge="1">
                  <a:txBody>
                    <a:bodyPr/>
                    <a:lstStyle/>
                    <a:p>
                      <a:pPr algn="ct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业务信息</a:t>
                      </a:r>
                      <a:endParaRPr lang="zh-CN" altLang="en-US" sz="1600" dirty="0"/>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C003"/>
                    </a:solidFill>
                  </a:tcPr>
                </a:tc>
                <a:tc gridSpan="7">
                  <a:txBody>
                    <a:bodyPr/>
                    <a:lstStyle/>
                    <a:p>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业务信息</a:t>
                      </a:r>
                      <a:endParaRPr lang="zh-CN" altLang="en-US" sz="1800" dirty="0"/>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hMerge="1">
                  <a:txBody>
                    <a:bodyPr/>
                    <a:lstStyle/>
                    <a:p>
                      <a:pPr algn="ctr" rtl="0"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标准类型</a:t>
                      </a:r>
                    </a:p>
                  </a:txBody>
                  <a:tcPr marL="0" marR="0" marT="0" marB="0" anchor="ctr"/>
                </a:tc>
                <a:tc hMerge="1">
                  <a:txBody>
                    <a:bodyPr/>
                    <a:lstStyle/>
                    <a:p>
                      <a:endParaRPr lang="zh-CN" altLang="en-US"/>
                    </a:p>
                  </a:txBody>
                  <a:tcPr/>
                </a:tc>
                <a:tc hMerge="1">
                  <a:txBody>
                    <a:bodyPr/>
                    <a:lstStyle/>
                    <a:p>
                      <a:pPr algn="ctr" rtl="0"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业务描述</a:t>
                      </a:r>
                    </a:p>
                  </a:txBody>
                  <a:tcPr marL="0" marR="0" marT="0" marB="0" anchor="ctr"/>
                </a:tc>
                <a:tc hMerge="1">
                  <a:txBody>
                    <a:bodyPr/>
                    <a:lstStyle/>
                    <a:p>
                      <a:pPr algn="ctr" rtl="0"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业务规则</a:t>
                      </a:r>
                    </a:p>
                  </a:txBody>
                  <a:tcPr marL="0" marR="0" marT="0" marB="0" anchor="ctr"/>
                </a:tc>
                <a:tc hMerge="1">
                  <a:txBody>
                    <a:bodyPr/>
                    <a:lstStyle/>
                    <a:p>
                      <a:endParaRPr lang="zh-CN" altLang="en-US"/>
                    </a:p>
                  </a:txBody>
                  <a:tcPr>
                    <a:lnL w="9525" cap="flat" cmpd="sng" algn="ctr">
                      <a:solidFill>
                        <a:schemeClr val="tx1"/>
                      </a:solidFill>
                      <a:prstDash val="solid"/>
                      <a:round/>
                      <a:headEnd type="none" w="med" len="med"/>
                      <a:tailEnd type="none" w="med" len="med"/>
                    </a:lnL>
                  </a:tcPr>
                </a:tc>
                <a:tc hMerge="1">
                  <a:txBody>
                    <a:bodyPr/>
                    <a:lstStyle/>
                    <a:p>
                      <a:pPr algn="ctr" rtl="0" fontAlgn="ct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技术信息</a:t>
                      </a: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C003"/>
                    </a:solidFill>
                  </a:tcPr>
                </a:tc>
                <a:tc gridSpan="3">
                  <a:txBody>
                    <a:bodyPr/>
                    <a:lstStyle/>
                    <a:p>
                      <a:pPr algn="ctr" rtl="0" fontAlgn="ct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技术信息</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hMerge="1">
                  <a:txBody>
                    <a:bodyPr/>
                    <a:lstStyle/>
                    <a:p>
                      <a:pPr algn="ctr" rtl="0"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频度</a:t>
                      </a:r>
                    </a:p>
                  </a:txBody>
                  <a:tcPr marL="0" marR="0" marT="0" marB="0" anchor="ctr">
                    <a:lnL w="9525" cap="flat" cmpd="sng" algn="ctr">
                      <a:solidFill>
                        <a:schemeClr val="tx1"/>
                      </a:solidFill>
                      <a:prstDash val="solid"/>
                      <a:round/>
                      <a:headEnd type="none" w="med" len="med"/>
                      <a:tailEnd type="none" w="med" len="med"/>
                    </a:lnL>
                  </a:tcPr>
                </a:tc>
                <a:tc hMerge="1">
                  <a:txBody>
                    <a:bodyPr/>
                    <a:lstStyle/>
                    <a:p>
                      <a:endParaRPr lang="zh-CN" altLang="en-US"/>
                    </a:p>
                  </a:txBody>
                  <a:tcPr/>
                </a:tc>
                <a:tc gridSpan="4">
                  <a:txBody>
                    <a:bodyPr/>
                    <a:lstStyle/>
                    <a:p>
                      <a:pPr algn="ct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管理信息</a:t>
                      </a:r>
                      <a:endParaRPr lang="zh-CN" altLang="en-US" sz="1600" dirty="0"/>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hMerge="1">
                  <a:txBody>
                    <a:bodyPr/>
                    <a:lstStyle/>
                    <a:p>
                      <a:endParaRPr lang="zh-CN" altLang="en-US"/>
                    </a:p>
                  </a:txBody>
                  <a:tcPr>
                    <a:lnL w="9525" cap="flat" cmpd="sng" algn="ctr">
                      <a:solidFill>
                        <a:schemeClr val="tx1"/>
                      </a:solidFill>
                      <a:prstDash val="solid"/>
                      <a:round/>
                      <a:headEnd type="none" w="med" len="med"/>
                      <a:tailEnd type="none" w="med" len="med"/>
                    </a:lnL>
                  </a:tcPr>
                </a:tc>
                <a:tc hMerge="1">
                  <a:txBody>
                    <a:bodyPr/>
                    <a:lstStyle/>
                    <a:p>
                      <a:endParaRPr lang="zh-CN" altLang="en-US"/>
                    </a:p>
                  </a:txBody>
                  <a:tcPr>
                    <a:lnL w="9525" cap="flat" cmpd="sng" algn="ctr">
                      <a:solidFill>
                        <a:schemeClr val="tx1"/>
                      </a:solidFill>
                      <a:prstDash val="solid"/>
                      <a:round/>
                      <a:headEnd type="none" w="med" len="med"/>
                      <a:tailEnd type="none" w="med" len="med"/>
                    </a:lnL>
                  </a:tcPr>
                </a:tc>
                <a:tc hMerge="1">
                  <a:txBody>
                    <a:bodyPr/>
                    <a:lstStyle/>
                    <a:p>
                      <a:pPr algn="ctr" rtl="0" fontAlgn="ctr"/>
                      <a:endParaRPr lang="zh-CN" altLang="en-US" sz="1100" b="1"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C003"/>
                    </a:solidFill>
                  </a:tcPr>
                </a:tc>
                <a:extLst>
                  <a:ext uri="{0D108BD9-81ED-4DB2-BD59-A6C34878D82A}">
                    <a16:rowId xmlns="" xmlns:a16="http://schemas.microsoft.com/office/drawing/2014/main" val="3232103225"/>
                  </a:ext>
                </a:extLst>
              </a:tr>
              <a:tr h="544413">
                <a:tc>
                  <a:txBody>
                    <a:bodyPr/>
                    <a:lstStyle/>
                    <a:p>
                      <a:pPr algn="ctr" rtl="0"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业务域</a:t>
                      </a: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algn="ctr" rtl="0"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业务子域</a:t>
                      </a: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algn="ctr" rtl="0"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业务</a:t>
                      </a:r>
                      <a:endParaRPr lang="en-US" altLang="zh-CN" sz="1000" b="1" i="0" u="none" strike="noStrike" dirty="0">
                        <a:solidFill>
                          <a:srgbClr val="000000"/>
                        </a:solidFill>
                        <a:effectLst/>
                        <a:latin typeface="微软雅黑" panose="020B0503020204020204" pitchFamily="34" charset="-122"/>
                        <a:ea typeface="微软雅黑" panose="020B0503020204020204" pitchFamily="34" charset="-122"/>
                      </a:endParaRPr>
                    </a:p>
                    <a:p>
                      <a:pPr algn="ctr" rtl="0"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对象</a:t>
                      </a: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编码</a:t>
                      </a:r>
                      <a:endParaRPr lang="zh-CN" altLang="en-US" sz="1800"/>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algn="ct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中文名称</a:t>
                      </a:r>
                      <a:endParaRPr lang="zh-CN" altLang="en-US" sz="1600" dirty="0"/>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gridSpan="2">
                  <a:txBody>
                    <a:bodyPr/>
                    <a:lstStyle/>
                    <a:p>
                      <a:pPr algn="ctr" rtl="0" fontAlgn="ct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英文名称</a:t>
                      </a: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hMerge="1">
                  <a:txBody>
                    <a:bodyPr/>
                    <a:lstStyle/>
                    <a:p>
                      <a:pPr algn="ctr" rtl="0" fontAlgn="ct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来源系统</a:t>
                      </a: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2"/>
                    </a:solidFill>
                  </a:tcPr>
                </a:tc>
                <a:tc gridSpan="2">
                  <a:txBody>
                    <a:bodyPr/>
                    <a:lstStyle/>
                    <a:p>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来源系统</a:t>
                      </a:r>
                      <a:endParaRPr lang="zh-CN" altLang="en-US" sz="1800" dirty="0"/>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hMerge="1">
                  <a:txBody>
                    <a:bodyPr/>
                    <a:lstStyle/>
                    <a:p>
                      <a:pPr algn="ctr" rtl="0" fontAlgn="ct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标准类型</a:t>
                      </a: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2"/>
                    </a:solidFill>
                  </a:tcPr>
                </a:tc>
                <a:tc>
                  <a:txBody>
                    <a:bodyPr/>
                    <a:lstStyle/>
                    <a:p>
                      <a:pPr algn="ctr" rtl="0" fontAlgn="ct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标准类型</a:t>
                      </a: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algn="ctr" rtl="0" fontAlgn="ct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业务描述</a:t>
                      </a: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algn="ctr" rtl="0" fontAlgn="ct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业务规则</a:t>
                      </a: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algn="ctr" rtl="0"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参考标准</a:t>
                      </a:r>
                      <a:endParaRPr lang="zh-CN" altLang="en-US" sz="1100" b="1"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algn="ctr" rtl="0" fontAlgn="ct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单位</a:t>
                      </a: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algn="ctr" rtl="0"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数据类型</a:t>
                      </a:r>
                      <a:endParaRPr lang="zh-CN" altLang="en-US" sz="1100" b="1"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algn="ctr" rtl="0" fontAlgn="ct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数据精度</a:t>
                      </a: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algn="ct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频度</a:t>
                      </a:r>
                      <a:endParaRPr lang="zh-CN" altLang="en-US" sz="1600" dirty="0"/>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algn="ct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数据责任部门</a:t>
                      </a:r>
                      <a:endParaRPr lang="zh-CN" altLang="en-US" sz="1600" dirty="0"/>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algn="ct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数据</a:t>
                      </a:r>
                      <a:r>
                        <a:rPr lang="en" sz="1100" b="1" i="0" u="none" strike="noStrike" dirty="0">
                          <a:solidFill>
                            <a:srgbClr val="000000"/>
                          </a:solidFill>
                          <a:effectLst/>
                          <a:latin typeface="微软雅黑" panose="020B0503020204020204" pitchFamily="34" charset="-122"/>
                          <a:ea typeface="微软雅黑" panose="020B0503020204020204" pitchFamily="34" charset="-122"/>
                        </a:rPr>
                        <a:t>owner</a:t>
                      </a:r>
                      <a:endParaRPr lang="zh-CN" altLang="en-US" sz="1600" dirty="0"/>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algn="ct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修订时间</a:t>
                      </a:r>
                      <a:endParaRPr lang="zh-CN" altLang="en-US" sz="1600" dirty="0"/>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algn="ctr" rtl="0" fontAlgn="ct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修订人</a:t>
                      </a: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 xmlns:a16="http://schemas.microsoft.com/office/drawing/2014/main" val="536148209"/>
                  </a:ext>
                </a:extLst>
              </a:tr>
              <a:tr h="304641">
                <a:tc rowSpan="7">
                  <a:txBody>
                    <a:bodyPr/>
                    <a:lstStyle/>
                    <a:p>
                      <a:pPr algn="ctr" font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供应链</a:t>
                      </a: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rgbClr val="7E7E7E"/>
                      </a:solidFill>
                      <a:prstDash val="sysDash"/>
                      <a:round/>
                      <a:headEnd type="none" w="med" len="med"/>
                      <a:tailEnd type="none" w="med" len="med"/>
                    </a:lnB>
                  </a:tcPr>
                </a:tc>
                <a:tc rowSpan="5">
                  <a:txBody>
                    <a:bodyPr/>
                    <a:lstStyle/>
                    <a:p>
                      <a:pPr algn="ctr" font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采购</a:t>
                      </a: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报价单</a:t>
                      </a: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r>
                        <a:rPr lang="en" sz="1000" b="0" i="0" u="none" strike="noStrike">
                          <a:solidFill>
                            <a:srgbClr val="000000"/>
                          </a:solidFill>
                          <a:effectLst/>
                          <a:latin typeface="Microsoft YaHei" panose="020B0503020204020204" pitchFamily="34" charset="-122"/>
                          <a:ea typeface="Microsoft YaHei" panose="020B0503020204020204" pitchFamily="34" charset="-122"/>
                        </a:rPr>
                        <a:t>BD03020002</a:t>
                      </a:r>
                      <a:endParaRPr lang="zh-CN" altLang="en-US" sz="1800"/>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algn="ctr"/>
                      <a:r>
                        <a:rPr lang="zh-CN" altLang="en-US" sz="1000" b="0" i="0" u="none" strike="noStrike">
                          <a:solidFill>
                            <a:srgbClr val="000000"/>
                          </a:solidFill>
                          <a:effectLst/>
                          <a:latin typeface="Microsoft YaHei" panose="020B0503020204020204" pitchFamily="34" charset="-122"/>
                          <a:ea typeface="Microsoft YaHei" panose="020B0503020204020204" pitchFamily="34" charset="-122"/>
                        </a:rPr>
                        <a:t>报价号</a:t>
                      </a:r>
                      <a:endParaRPr lang="zh-CN" altLang="en-US" sz="1000" dirty="0">
                        <a:latin typeface="Microsoft YaHei" panose="020B0503020204020204" pitchFamily="34" charset="-122"/>
                        <a:ea typeface="Microsoft YaHei" panose="020B0503020204020204" pitchFamily="34" charset="-122"/>
                      </a:endParaRP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rgbClr val="7F7F7F"/>
                      </a:solidFill>
                      <a:prstDash val="sysDash"/>
                      <a:round/>
                      <a:headEnd type="none" w="med" len="med"/>
                      <a:tailEnd type="none" w="med" len="med"/>
                    </a:lnB>
                  </a:tcPr>
                </a:tc>
                <a:tc gridSpan="2">
                  <a:txBody>
                    <a:bodyPr/>
                    <a:lstStyle/>
                    <a:p>
                      <a:pPr algn="l" fontAlgn="ctr"/>
                      <a:r>
                        <a:rPr lang="en" sz="1000" b="0" i="0" u="none" strike="noStrike">
                          <a:solidFill>
                            <a:srgbClr val="000000"/>
                          </a:solidFill>
                          <a:effectLst/>
                          <a:latin typeface="Microsoft YaHei" panose="020B0503020204020204" pitchFamily="34" charset="-122"/>
                          <a:ea typeface="Microsoft YaHei" panose="020B0503020204020204" pitchFamily="34" charset="-122"/>
                        </a:rPr>
                        <a:t>Quotation</a:t>
                      </a: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rgbClr val="7F7F7F"/>
                      </a:solidFill>
                      <a:prstDash val="sysDash"/>
                      <a:round/>
                      <a:headEnd type="none" w="med" len="med"/>
                      <a:tailEnd type="none" w="med" len="med"/>
                    </a:lnB>
                  </a:tcPr>
                </a:tc>
                <a:tc hMerge="1">
                  <a:txBody>
                    <a:bodyPr/>
                    <a:lstStyle/>
                    <a:p>
                      <a:pPr algn="ctr" fontAlgn="ctr"/>
                      <a:r>
                        <a:rPr lang="en" sz="1000" b="0" i="0" u="none" strike="noStrike" dirty="0">
                          <a:solidFill>
                            <a:srgbClr val="000000"/>
                          </a:solidFill>
                          <a:effectLst/>
                          <a:latin typeface="Microsoft YaHei" panose="020B0503020204020204" pitchFamily="34" charset="-122"/>
                          <a:ea typeface="Microsoft YaHei" panose="020B0503020204020204" pitchFamily="34" charset="-122"/>
                        </a:rPr>
                        <a:t>ERP</a:t>
                      </a: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rgbClr val="7F7F7F"/>
                      </a:solidFill>
                      <a:prstDash val="sysDash"/>
                      <a:round/>
                      <a:headEnd type="none" w="med" len="med"/>
                      <a:tailEnd type="none" w="med" len="med"/>
                    </a:lnB>
                  </a:tcPr>
                </a:tc>
                <a:tc gridSpan="2">
                  <a:txBody>
                    <a:bodyPr/>
                    <a:lstStyle/>
                    <a:p>
                      <a:r>
                        <a:rPr lang="en" sz="1000" b="0" i="0" u="none" strike="noStrike">
                          <a:solidFill>
                            <a:srgbClr val="000000"/>
                          </a:solidFill>
                          <a:effectLst/>
                          <a:latin typeface="Microsoft YaHei" panose="020B0503020204020204" pitchFamily="34" charset="-122"/>
                          <a:ea typeface="Microsoft YaHei" panose="020B0503020204020204" pitchFamily="34" charset="-122"/>
                        </a:rPr>
                        <a:t>ERP</a:t>
                      </a:r>
                      <a:endParaRPr lang="zh-CN" altLang="en-US" sz="1800"/>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rgbClr val="7F7F7F"/>
                      </a:solidFill>
                      <a:prstDash val="sysDash"/>
                      <a:round/>
                      <a:headEnd type="none" w="med" len="med"/>
                      <a:tailEnd type="none" w="med" len="med"/>
                    </a:lnB>
                  </a:tcPr>
                </a:tc>
                <a:tc hMerge="1">
                  <a:txBody>
                    <a:bodyPr/>
                    <a:lstStyle/>
                    <a:p>
                      <a:pPr algn="ctr" font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基础数据</a:t>
                      </a: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Microsoft YaHei" panose="020B0503020204020204" pitchFamily="34" charset="-122"/>
                          <a:ea typeface="Microsoft YaHei" panose="020B0503020204020204" pitchFamily="34" charset="-122"/>
                        </a:rPr>
                        <a:t>基础数据</a:t>
                      </a:r>
                      <a:endPar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algn="l" font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报价单编号</a:t>
                      </a: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algn="l" font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按照流水号，不同的业务实体有不同流水号规则</a:t>
                      </a: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algn="ctr" fontAlgn="ctr"/>
                      <a:r>
                        <a:rPr lang="en-US" altLang="zh-CN" sz="1000" b="0" i="0" u="none" strike="noStrike" dirty="0">
                          <a:solidFill>
                            <a:srgbClr val="000000"/>
                          </a:solidFill>
                          <a:effectLst/>
                          <a:latin typeface="Microsoft YaHei" panose="020B0503020204020204" pitchFamily="34" charset="-122"/>
                          <a:ea typeface="Microsoft YaHei" panose="020B0503020204020204" pitchFamily="34" charset="-122"/>
                        </a:rPr>
                        <a:t>-</a:t>
                      </a:r>
                      <a:endPar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algn="ctr" fontAlgn="ctr"/>
                      <a:r>
                        <a:rPr lang="en-US" altLang="zh-CN" sz="1000" b="0" i="0" u="none" strike="noStrike" dirty="0">
                          <a:solidFill>
                            <a:srgbClr val="000000"/>
                          </a:solidFill>
                          <a:effectLst/>
                          <a:latin typeface="Microsoft YaHei" panose="020B0503020204020204" pitchFamily="34" charset="-122"/>
                          <a:ea typeface="Microsoft YaHei" panose="020B0503020204020204" pitchFamily="34" charset="-122"/>
                        </a:rPr>
                        <a:t>-</a:t>
                      </a:r>
                      <a:endPar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Microsoft YaHei" panose="020B0503020204020204" pitchFamily="34" charset="-122"/>
                          <a:ea typeface="Microsoft YaHei" panose="020B0503020204020204" pitchFamily="34" charset="-122"/>
                        </a:rPr>
                        <a:t>自定义</a:t>
                      </a:r>
                      <a:endParaRPr lang="en-US" altLang="zh-CN" sz="10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algn="ctr" fontAlgn="ctr"/>
                      <a:r>
                        <a:rPr lang="en-US" altLang="zh-CN" sz="1000" b="0" i="0" u="none" strike="noStrike">
                          <a:solidFill>
                            <a:srgbClr val="000000"/>
                          </a:solidFill>
                          <a:effectLst/>
                          <a:latin typeface="Microsoft YaHei" panose="020B0503020204020204" pitchFamily="34" charset="-122"/>
                          <a:ea typeface="Microsoft YaHei" panose="020B0503020204020204" pitchFamily="34" charset="-122"/>
                        </a:rPr>
                        <a:t>-</a:t>
                      </a:r>
                      <a:endParaRPr lang="zh-CN" altLang="en-US" sz="1000" b="0" i="0" u="none" strike="noStrike">
                        <a:solidFill>
                          <a:srgbClr val="000000"/>
                        </a:solidFill>
                        <a:effectLst/>
                        <a:latin typeface="Microsoft YaHei" panose="020B0503020204020204" pitchFamily="34" charset="-122"/>
                        <a:ea typeface="Microsoft YaHei" panose="020B0503020204020204" pitchFamily="34" charset="-122"/>
                      </a:endParaRP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天</a:t>
                      </a:r>
                      <a:endParaRPr lang="zh-CN" altLang="en-US" sz="1800" dirty="0"/>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　</a:t>
                      </a:r>
                      <a:endParaRPr lang="zh-CN" altLang="en-US" sz="1800" dirty="0"/>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r>
                        <a:rPr lang="zh-CN" altLang="en-US" sz="1000" b="0" i="0" u="none" strike="noStrike">
                          <a:solidFill>
                            <a:srgbClr val="000000"/>
                          </a:solidFill>
                          <a:effectLst/>
                          <a:latin typeface="Microsoft YaHei" panose="020B0503020204020204" pitchFamily="34" charset="-122"/>
                          <a:ea typeface="Microsoft YaHei" panose="020B0503020204020204" pitchFamily="34" charset="-122"/>
                        </a:rPr>
                        <a:t>　</a:t>
                      </a:r>
                      <a:endParaRPr lang="zh-CN" altLang="en-US" sz="1800"/>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algn="l"/>
                      <a:r>
                        <a:rPr lang="en-US" altLang="zh-CN" sz="1000" b="0" i="0" u="none" strike="noStrike" dirty="0">
                          <a:solidFill>
                            <a:srgbClr val="000000"/>
                          </a:solidFill>
                          <a:effectLst/>
                          <a:latin typeface="Microsoft YaHei" panose="020B0503020204020204" pitchFamily="34" charset="-122"/>
                          <a:ea typeface="Microsoft YaHei" panose="020B0503020204020204" pitchFamily="34" charset="-122"/>
                        </a:rPr>
                        <a:t>2020-11-01</a:t>
                      </a:r>
                      <a:endParaRPr lang="zh-CN" altLang="en-US" sz="1800" dirty="0"/>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algn="l" fontAlgn="ctr"/>
                      <a:r>
                        <a:rPr lang="zh-CN" altLang="en-US" sz="1000" b="0" i="0" u="none" strike="noStrike">
                          <a:solidFill>
                            <a:srgbClr val="000000"/>
                          </a:solidFill>
                          <a:effectLst/>
                          <a:latin typeface="Microsoft YaHei" panose="020B0503020204020204" pitchFamily="34" charset="-122"/>
                          <a:ea typeface="Microsoft YaHei" panose="020B0503020204020204" pitchFamily="34" charset="-122"/>
                        </a:rPr>
                        <a:t>　</a:t>
                      </a:r>
                      <a:endPar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rgbClr val="7F7F7F"/>
                      </a:solidFill>
                      <a:prstDash val="sysDash"/>
                      <a:round/>
                      <a:headEnd type="none" w="med" len="med"/>
                      <a:tailEnd type="none" w="med" len="med"/>
                    </a:lnB>
                  </a:tcPr>
                </a:tc>
                <a:extLst>
                  <a:ext uri="{0D108BD9-81ED-4DB2-BD59-A6C34878D82A}">
                    <a16:rowId xmlns="" xmlns:a16="http://schemas.microsoft.com/office/drawing/2014/main" val="2389197535"/>
                  </a:ext>
                </a:extLst>
              </a:tr>
              <a:tr h="456962">
                <a:tc vMerge="1">
                  <a:txBody>
                    <a:bodyPr/>
                    <a:lstStyle/>
                    <a:p>
                      <a:endParaRPr lang="zh-CN" altLang="en-US"/>
                    </a:p>
                  </a:txBody>
                  <a:tcPr>
                    <a:lnL w="25400" cap="flat" cmpd="dbl" algn="ctr">
                      <a:solidFill>
                        <a:srgbClr val="000000"/>
                      </a:solidFill>
                      <a:prstDash val="solid"/>
                      <a:round/>
                      <a:headEnd type="none" w="med" len="med"/>
                      <a:tailEnd type="none" w="med" len="med"/>
                    </a:lnL>
                    <a:lnR w="9525" cap="flat" cmpd="sng" algn="ctr">
                      <a:solidFill>
                        <a:schemeClr val="tx1">
                          <a:lumMod val="50000"/>
                          <a:lumOff val="50000"/>
                        </a:schemeClr>
                      </a:solidFill>
                      <a:prstDash val="sysDash"/>
                      <a:round/>
                      <a:headEnd type="none" w="med" len="med"/>
                      <a:tailEnd type="none" w="med" len="med"/>
                    </a:lnR>
                    <a:lnT w="9525" cap="flat" cmpd="sng" algn="ctr">
                      <a:solidFill>
                        <a:schemeClr val="tx1">
                          <a:lumMod val="50000"/>
                          <a:lumOff val="50000"/>
                        </a:schemeClr>
                      </a:solidFill>
                      <a:prstDash val="sysDash"/>
                      <a:round/>
                      <a:headEnd type="none" w="med" len="med"/>
                      <a:tailEnd type="none" w="med" len="med"/>
                    </a:lnT>
                    <a:lnB w="9525" cap="flat" cmpd="sng" algn="ctr">
                      <a:solidFill>
                        <a:schemeClr val="tx1">
                          <a:lumMod val="50000"/>
                          <a:lumOff val="50000"/>
                        </a:schemeClr>
                      </a:solidFill>
                      <a:prstDash val="sysDash"/>
                      <a:round/>
                      <a:headEnd type="none" w="med" len="med"/>
                      <a:tailEnd type="none" w="med" len="med"/>
                    </a:lnB>
                  </a:tcPr>
                </a:tc>
                <a:tc vMerge="1">
                  <a:txBody>
                    <a:bodyPr/>
                    <a:lstStyle/>
                    <a:p>
                      <a:endParaRPr lang="zh-CN" altLang="en-US"/>
                    </a:p>
                  </a:txBody>
                  <a:tcPr/>
                </a:tc>
                <a:tc>
                  <a:txBody>
                    <a:bodyPr/>
                    <a:lstStyle/>
                    <a:p>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采购订单</a:t>
                      </a:r>
                      <a:endParaRPr lang="zh-CN" altLang="en-US" sz="1800" dirty="0"/>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r>
                        <a:rPr lang="en" sz="1000" b="0" i="0" u="none" strike="noStrike">
                          <a:solidFill>
                            <a:srgbClr val="000000"/>
                          </a:solidFill>
                          <a:effectLst/>
                          <a:latin typeface="Microsoft YaHei" panose="020B0503020204020204" pitchFamily="34" charset="-122"/>
                          <a:ea typeface="Microsoft YaHei" panose="020B0503020204020204" pitchFamily="34" charset="-122"/>
                        </a:rPr>
                        <a:t>BD03020004</a:t>
                      </a:r>
                      <a:endParaRPr lang="zh-CN" altLang="en-US" sz="1800"/>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algn="ctr"/>
                      <a:r>
                        <a:rPr lang="zh-CN" altLang="en-US" sz="1000" b="0" i="0" u="none" strike="noStrike">
                          <a:solidFill>
                            <a:srgbClr val="000000"/>
                          </a:solidFill>
                          <a:effectLst/>
                          <a:latin typeface="Microsoft YaHei" panose="020B0503020204020204" pitchFamily="34" charset="-122"/>
                          <a:ea typeface="Microsoft YaHei" panose="020B0503020204020204" pitchFamily="34" charset="-122"/>
                        </a:rPr>
                        <a:t>采购订单类型</a:t>
                      </a:r>
                      <a:endParaRPr lang="zh-CN" altLang="en-US" sz="1000">
                        <a:latin typeface="Microsoft YaHei" panose="020B0503020204020204" pitchFamily="34" charset="-122"/>
                        <a:ea typeface="Microsoft YaHei" panose="020B0503020204020204" pitchFamily="34" charset="-122"/>
                      </a:endParaRP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gridSpan="2">
                  <a:txBody>
                    <a:bodyPr/>
                    <a:lstStyle/>
                    <a:p>
                      <a:pPr algn="l" fontAlgn="ctr"/>
                      <a:r>
                        <a:rPr lang="en" sz="1000" b="0" i="0" u="none" strike="noStrike">
                          <a:solidFill>
                            <a:srgbClr val="000000"/>
                          </a:solidFill>
                          <a:effectLst/>
                          <a:latin typeface="Microsoft YaHei" panose="020B0503020204020204" pitchFamily="34" charset="-122"/>
                          <a:ea typeface="Microsoft YaHei" panose="020B0503020204020204" pitchFamily="34" charset="-122"/>
                        </a:rPr>
                        <a:t>Purchasing Order Type</a:t>
                      </a: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hMerge="1">
                  <a:txBody>
                    <a:bodyPr/>
                    <a:lstStyle/>
                    <a:p>
                      <a:pPr algn="ctr" fontAlgn="ctr"/>
                      <a:r>
                        <a:rPr lang="en" sz="1000" b="0" i="0" u="none" strike="noStrike">
                          <a:solidFill>
                            <a:srgbClr val="000000"/>
                          </a:solidFill>
                          <a:effectLst/>
                          <a:latin typeface="Microsoft YaHei" panose="020B0503020204020204" pitchFamily="34" charset="-122"/>
                          <a:ea typeface="Microsoft YaHei" panose="020B0503020204020204" pitchFamily="34" charset="-122"/>
                        </a:rPr>
                        <a:t>ERP</a:t>
                      </a: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gridSpan="2">
                  <a:txBody>
                    <a:bodyPr/>
                    <a:lstStyle/>
                    <a:p>
                      <a:r>
                        <a:rPr lang="en" sz="1000" b="0" i="0" u="none" strike="noStrike">
                          <a:solidFill>
                            <a:srgbClr val="000000"/>
                          </a:solidFill>
                          <a:effectLst/>
                          <a:latin typeface="Microsoft YaHei" panose="020B0503020204020204" pitchFamily="34" charset="-122"/>
                          <a:ea typeface="Microsoft YaHei" panose="020B0503020204020204" pitchFamily="34" charset="-122"/>
                        </a:rPr>
                        <a:t>ERP</a:t>
                      </a:r>
                      <a:endParaRPr lang="zh-CN" altLang="en-US" sz="1800"/>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hMerge="1">
                  <a:txBody>
                    <a:bodyPr/>
                    <a:lstStyle/>
                    <a:p>
                      <a:pPr algn="ctr" font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基础数据</a:t>
                      </a: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Microsoft YaHei" panose="020B0503020204020204" pitchFamily="34" charset="-122"/>
                          <a:ea typeface="Microsoft YaHei" panose="020B0503020204020204" pitchFamily="34" charset="-122"/>
                        </a:rPr>
                        <a:t>基础数据</a:t>
                      </a:r>
                      <a:endPar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algn="l" font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采购订单的类型</a:t>
                      </a: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algn="l" font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区分不同种类的采购订单，包括有标准采购订单，一揽子采购协议，合同采购订单</a:t>
                      </a: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algn="ctr" fontAlgn="ctr"/>
                      <a:r>
                        <a:rPr lang="en-US" altLang="zh-CN" sz="1000" b="0" i="0" u="none" strike="noStrike" dirty="0">
                          <a:solidFill>
                            <a:srgbClr val="000000"/>
                          </a:solidFill>
                          <a:effectLst/>
                          <a:latin typeface="Microsoft YaHei" panose="020B0503020204020204" pitchFamily="34" charset="-122"/>
                          <a:ea typeface="Microsoft YaHei" panose="020B0503020204020204" pitchFamily="34" charset="-122"/>
                        </a:rPr>
                        <a:t>-</a:t>
                      </a:r>
                      <a:endPar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algn="ctr" fontAlgn="ctr"/>
                      <a:r>
                        <a:rPr lang="en-US" altLang="zh-CN" sz="1000" b="0" i="0" u="none" strike="noStrike" dirty="0">
                          <a:solidFill>
                            <a:srgbClr val="000000"/>
                          </a:solidFill>
                          <a:effectLst/>
                          <a:latin typeface="Microsoft YaHei" panose="020B0503020204020204" pitchFamily="34" charset="-122"/>
                          <a:ea typeface="Microsoft YaHei" panose="020B0503020204020204" pitchFamily="34" charset="-122"/>
                        </a:rPr>
                        <a:t>-</a:t>
                      </a:r>
                      <a:endPar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Microsoft YaHei" panose="020B0503020204020204" pitchFamily="34" charset="-122"/>
                          <a:ea typeface="Microsoft YaHei" panose="020B0503020204020204" pitchFamily="34" charset="-122"/>
                        </a:rPr>
                        <a:t>限定值</a:t>
                      </a:r>
                      <a:endParaRPr lang="en-US" altLang="zh-CN" sz="1000" b="0" i="0" u="none" strike="noStrike">
                        <a:solidFill>
                          <a:srgbClr val="000000"/>
                        </a:solidFill>
                        <a:effectLst/>
                        <a:latin typeface="Microsoft YaHei" panose="020B0503020204020204" pitchFamily="34" charset="-122"/>
                        <a:ea typeface="Microsoft YaHei" panose="020B0503020204020204" pitchFamily="34" charset="-122"/>
                      </a:endParaRP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algn="ctr" fontAlgn="ctr"/>
                      <a:r>
                        <a:rPr lang="en-US" altLang="zh-CN" sz="1000" b="0" i="0" u="none" strike="noStrike">
                          <a:solidFill>
                            <a:srgbClr val="000000"/>
                          </a:solidFill>
                          <a:effectLst/>
                          <a:latin typeface="Microsoft YaHei" panose="020B0503020204020204" pitchFamily="34" charset="-122"/>
                          <a:ea typeface="Microsoft YaHei" panose="020B0503020204020204" pitchFamily="34" charset="-122"/>
                        </a:rPr>
                        <a:t>-</a:t>
                      </a:r>
                      <a:endParaRPr lang="zh-CN" altLang="en-US" sz="1000" b="0" i="0" u="none" strike="noStrike">
                        <a:solidFill>
                          <a:srgbClr val="000000"/>
                        </a:solidFill>
                        <a:effectLst/>
                        <a:latin typeface="Microsoft YaHei" panose="020B0503020204020204" pitchFamily="34" charset="-122"/>
                        <a:ea typeface="Microsoft YaHei" panose="020B0503020204020204" pitchFamily="34" charset="-122"/>
                      </a:endParaRP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天</a:t>
                      </a:r>
                      <a:endParaRPr lang="zh-CN" altLang="en-US" sz="1800" dirty="0"/>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r>
                        <a:rPr lang="zh-CN" altLang="en-US" sz="1000" b="0" i="0" u="none" strike="noStrike">
                          <a:solidFill>
                            <a:srgbClr val="000000"/>
                          </a:solidFill>
                          <a:effectLst/>
                          <a:latin typeface="Microsoft YaHei" panose="020B0503020204020204" pitchFamily="34" charset="-122"/>
                          <a:ea typeface="Microsoft YaHei" panose="020B0503020204020204" pitchFamily="34" charset="-122"/>
                        </a:rPr>
                        <a:t>　</a:t>
                      </a:r>
                      <a:endParaRPr lang="zh-CN" altLang="en-US" sz="1800"/>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r>
                        <a:rPr lang="zh-CN" altLang="en-US" sz="1000" b="0" i="0" u="none" strike="noStrike">
                          <a:solidFill>
                            <a:srgbClr val="000000"/>
                          </a:solidFill>
                          <a:effectLst/>
                          <a:latin typeface="Microsoft YaHei" panose="020B0503020204020204" pitchFamily="34" charset="-122"/>
                          <a:ea typeface="Microsoft YaHei" panose="020B0503020204020204" pitchFamily="34" charset="-122"/>
                        </a:rPr>
                        <a:t>　</a:t>
                      </a:r>
                      <a:endParaRPr lang="zh-CN" altLang="en-US" sz="1800"/>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algn="l"/>
                      <a:r>
                        <a:rPr kumimoji="0" lang="en-US" altLang="zh-CN" sz="1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2020-11-01</a:t>
                      </a:r>
                      <a:endParaRPr lang="zh-CN" altLang="en-US" sz="1800" dirty="0"/>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algn="l" fontAlgn="ctr"/>
                      <a:r>
                        <a:rPr lang="zh-CN" altLang="en-US" sz="1000" b="0" i="0" u="none" strike="noStrike">
                          <a:solidFill>
                            <a:srgbClr val="000000"/>
                          </a:solidFill>
                          <a:effectLst/>
                          <a:latin typeface="Microsoft YaHei" panose="020B0503020204020204" pitchFamily="34" charset="-122"/>
                          <a:ea typeface="Microsoft YaHei" panose="020B0503020204020204" pitchFamily="34" charset="-122"/>
                        </a:rPr>
                        <a:t>　</a:t>
                      </a:r>
                      <a:endPar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extLst>
                  <a:ext uri="{0D108BD9-81ED-4DB2-BD59-A6C34878D82A}">
                    <a16:rowId xmlns="" xmlns:a16="http://schemas.microsoft.com/office/drawing/2014/main" val="691894820"/>
                  </a:ext>
                </a:extLst>
              </a:tr>
              <a:tr h="339319">
                <a:tc vMerge="1">
                  <a:txBody>
                    <a:bodyPr/>
                    <a:lstStyle/>
                    <a:p>
                      <a:endParaRPr lang="zh-CN" altLang="en-US"/>
                    </a:p>
                  </a:txBody>
                  <a:tcPr>
                    <a:lnL w="25400" cap="flat" cmpd="dbl" algn="ctr">
                      <a:solidFill>
                        <a:srgbClr val="000000"/>
                      </a:solidFill>
                      <a:prstDash val="solid"/>
                      <a:round/>
                      <a:headEnd type="none" w="med" len="med"/>
                      <a:tailEnd type="none" w="med" len="med"/>
                    </a:lnL>
                    <a:lnR w="9525" cap="flat" cmpd="sng" algn="ctr">
                      <a:solidFill>
                        <a:schemeClr val="tx1">
                          <a:lumMod val="50000"/>
                          <a:lumOff val="50000"/>
                        </a:schemeClr>
                      </a:solidFill>
                      <a:prstDash val="sysDash"/>
                      <a:round/>
                      <a:headEnd type="none" w="med" len="med"/>
                      <a:tailEnd type="none" w="med" len="med"/>
                    </a:lnR>
                    <a:lnT w="9525" cap="flat" cmpd="sng" algn="ctr">
                      <a:solidFill>
                        <a:schemeClr val="tx1">
                          <a:lumMod val="50000"/>
                          <a:lumOff val="50000"/>
                        </a:schemeClr>
                      </a:solidFill>
                      <a:prstDash val="sysDash"/>
                      <a:round/>
                      <a:headEnd type="none" w="med" len="med"/>
                      <a:tailEnd type="none" w="med" len="med"/>
                    </a:lnT>
                    <a:lnB w="9525" cap="flat" cmpd="sng" algn="ctr">
                      <a:solidFill>
                        <a:schemeClr val="tx1">
                          <a:lumMod val="50000"/>
                          <a:lumOff val="50000"/>
                        </a:schemeClr>
                      </a:solidFill>
                      <a:prstDash val="sysDash"/>
                      <a:round/>
                      <a:headEnd type="none" w="med" len="med"/>
                      <a:tailEnd type="none" w="med" len="med"/>
                    </a:lnB>
                  </a:tcPr>
                </a:tc>
                <a:tc vMerge="1">
                  <a:txBody>
                    <a:bodyPr/>
                    <a:lstStyle/>
                    <a:p>
                      <a:endParaRPr lang="zh-CN" altLang="en-US"/>
                    </a:p>
                  </a:txBody>
                  <a:tcPr/>
                </a:tc>
                <a:tc>
                  <a:txBody>
                    <a:bodyPr/>
                    <a:lstStyle/>
                    <a:p>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费用订单</a:t>
                      </a:r>
                      <a:endParaRPr lang="zh-CN" altLang="en-US" sz="1800" dirty="0"/>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r>
                        <a:rPr lang="en" sz="1000" b="0" i="0" u="none" strike="noStrike">
                          <a:solidFill>
                            <a:srgbClr val="000000"/>
                          </a:solidFill>
                          <a:effectLst/>
                          <a:latin typeface="Microsoft YaHei" panose="020B0503020204020204" pitchFamily="34" charset="-122"/>
                          <a:ea typeface="Microsoft YaHei" panose="020B0503020204020204" pitchFamily="34" charset="-122"/>
                        </a:rPr>
                        <a:t>BD03020005</a:t>
                      </a:r>
                      <a:endParaRPr lang="zh-CN" altLang="en-US" sz="1800"/>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algn="ctr"/>
                      <a:r>
                        <a:rPr lang="zh-CN" altLang="en-US" sz="1000" b="0" i="0" u="none" strike="noStrike">
                          <a:solidFill>
                            <a:srgbClr val="000000"/>
                          </a:solidFill>
                          <a:effectLst/>
                          <a:latin typeface="Microsoft YaHei" panose="020B0503020204020204" pitchFamily="34" charset="-122"/>
                          <a:ea typeface="Microsoft YaHei" panose="020B0503020204020204" pitchFamily="34" charset="-122"/>
                        </a:rPr>
                        <a:t>费用订单属性</a:t>
                      </a:r>
                      <a:endParaRPr lang="zh-CN" altLang="en-US" sz="1000" dirty="0">
                        <a:latin typeface="Microsoft YaHei" panose="020B0503020204020204" pitchFamily="34" charset="-122"/>
                        <a:ea typeface="Microsoft YaHei" panose="020B0503020204020204" pitchFamily="34" charset="-122"/>
                      </a:endParaRP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gridSpan="2">
                  <a:txBody>
                    <a:bodyPr/>
                    <a:lstStyle/>
                    <a:p>
                      <a:pPr algn="l" fontAlgn="ctr"/>
                      <a:r>
                        <a:rPr lang="en" sz="1000" b="0" i="0" u="none" strike="noStrike">
                          <a:solidFill>
                            <a:srgbClr val="000000"/>
                          </a:solidFill>
                          <a:effectLst/>
                          <a:latin typeface="Microsoft YaHei" panose="020B0503020204020204" pitchFamily="34" charset="-122"/>
                          <a:ea typeface="Microsoft YaHei" panose="020B0503020204020204" pitchFamily="34" charset="-122"/>
                        </a:rPr>
                        <a:t>Charge Order Properties</a:t>
                      </a: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hMerge="1">
                  <a:txBody>
                    <a:bodyPr/>
                    <a:lstStyle/>
                    <a:p>
                      <a:pPr algn="ctr" fontAlgn="ctr"/>
                      <a:r>
                        <a:rPr lang="en" sz="1000" b="0" i="0" u="none" strike="noStrike">
                          <a:solidFill>
                            <a:srgbClr val="000000"/>
                          </a:solidFill>
                          <a:effectLst/>
                          <a:latin typeface="Microsoft YaHei" panose="020B0503020204020204" pitchFamily="34" charset="-122"/>
                          <a:ea typeface="Microsoft YaHei" panose="020B0503020204020204" pitchFamily="34" charset="-122"/>
                        </a:rPr>
                        <a:t>ERP</a:t>
                      </a: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gridSpan="2">
                  <a:txBody>
                    <a:bodyPr/>
                    <a:lstStyle/>
                    <a:p>
                      <a:r>
                        <a:rPr lang="en" sz="1000" b="0" i="0" u="none" strike="noStrike">
                          <a:solidFill>
                            <a:srgbClr val="000000"/>
                          </a:solidFill>
                          <a:effectLst/>
                          <a:latin typeface="Microsoft YaHei" panose="020B0503020204020204" pitchFamily="34" charset="-122"/>
                          <a:ea typeface="Microsoft YaHei" panose="020B0503020204020204" pitchFamily="34" charset="-122"/>
                        </a:rPr>
                        <a:t>ERP</a:t>
                      </a:r>
                      <a:endParaRPr lang="zh-CN" altLang="en-US" sz="1800"/>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hMerge="1">
                  <a:txBody>
                    <a:bodyPr/>
                    <a:lstStyle/>
                    <a:p>
                      <a:pPr algn="ctr" font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基础数据</a:t>
                      </a: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Microsoft YaHei" panose="020B0503020204020204" pitchFamily="34" charset="-122"/>
                          <a:ea typeface="Microsoft YaHei" panose="020B0503020204020204" pitchFamily="34" charset="-122"/>
                        </a:rPr>
                        <a:t>基础数据</a:t>
                      </a:r>
                      <a:endPar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algn="l" font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费用订单管理科目属性</a:t>
                      </a: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algn="l" fontAlgn="ctr"/>
                      <a:r>
                        <a:rPr lang="zh-CN" altLang="en-US" sz="1000" b="0" i="0" u="none" strike="noStrike">
                          <a:solidFill>
                            <a:srgbClr val="000000"/>
                          </a:solidFill>
                          <a:effectLst/>
                          <a:latin typeface="Microsoft YaHei" panose="020B0503020204020204" pitchFamily="34" charset="-122"/>
                          <a:ea typeface="Microsoft YaHei" panose="020B0503020204020204" pitchFamily="34" charset="-122"/>
                        </a:rPr>
                        <a:t>按照不同的科目维护对应的费用，分摊时会对该科目下的所有作业点进行分摊</a:t>
                      </a: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algn="ctr" fontAlgn="ctr"/>
                      <a:r>
                        <a:rPr lang="en-US" altLang="zh-CN" sz="1000" b="0" i="0" u="none" strike="noStrike" dirty="0">
                          <a:solidFill>
                            <a:srgbClr val="000000"/>
                          </a:solidFill>
                          <a:effectLst/>
                          <a:latin typeface="Microsoft YaHei" panose="020B0503020204020204" pitchFamily="34" charset="-122"/>
                          <a:ea typeface="Microsoft YaHei" panose="020B0503020204020204" pitchFamily="34" charset="-122"/>
                        </a:rPr>
                        <a:t>-</a:t>
                      </a:r>
                      <a:endPar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algn="ctr" fontAlgn="ctr"/>
                      <a:r>
                        <a:rPr lang="en-US" altLang="zh-CN" sz="1000" b="0" i="0" u="none" strike="noStrike" dirty="0">
                          <a:solidFill>
                            <a:srgbClr val="000000"/>
                          </a:solidFill>
                          <a:effectLst/>
                          <a:latin typeface="Microsoft YaHei" panose="020B0503020204020204" pitchFamily="34" charset="-122"/>
                          <a:ea typeface="Microsoft YaHei" panose="020B0503020204020204" pitchFamily="34" charset="-122"/>
                        </a:rPr>
                        <a:t>-</a:t>
                      </a:r>
                      <a:endPar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Microsoft YaHei" panose="020B0503020204020204" pitchFamily="34" charset="-122"/>
                          <a:ea typeface="Microsoft YaHei" panose="020B0503020204020204" pitchFamily="34" charset="-122"/>
                        </a:rPr>
                        <a:t>限定值</a:t>
                      </a:r>
                      <a:endParaRPr lang="en-US" altLang="zh-CN" sz="1000" b="0" i="0" u="none" strike="noStrike">
                        <a:solidFill>
                          <a:srgbClr val="000000"/>
                        </a:solidFill>
                        <a:effectLst/>
                        <a:latin typeface="Microsoft YaHei" panose="020B0503020204020204" pitchFamily="34" charset="-122"/>
                        <a:ea typeface="Microsoft YaHei" panose="020B0503020204020204" pitchFamily="34" charset="-122"/>
                      </a:endParaRP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algn="ctr" fontAlgn="ctr"/>
                      <a:r>
                        <a:rPr lang="en-US" altLang="zh-CN" sz="1000" b="0" i="0" u="none" strike="noStrike">
                          <a:solidFill>
                            <a:srgbClr val="000000"/>
                          </a:solidFill>
                          <a:effectLst/>
                          <a:latin typeface="Microsoft YaHei" panose="020B0503020204020204" pitchFamily="34" charset="-122"/>
                          <a:ea typeface="Microsoft YaHei" panose="020B0503020204020204" pitchFamily="34" charset="-122"/>
                        </a:rPr>
                        <a:t>-</a:t>
                      </a:r>
                      <a:endParaRPr lang="zh-CN" altLang="en-US" sz="1000" b="0" i="0" u="none" strike="noStrike">
                        <a:solidFill>
                          <a:srgbClr val="000000"/>
                        </a:solidFill>
                        <a:effectLst/>
                        <a:latin typeface="Microsoft YaHei" panose="020B0503020204020204" pitchFamily="34" charset="-122"/>
                        <a:ea typeface="Microsoft YaHei" panose="020B0503020204020204" pitchFamily="34" charset="-122"/>
                      </a:endParaRP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algn="ctr"/>
                      <a:r>
                        <a:rPr lang="zh-CN" altLang="en-US" sz="1000" b="0" i="0" u="none" strike="noStrike">
                          <a:solidFill>
                            <a:srgbClr val="000000"/>
                          </a:solidFill>
                          <a:effectLst/>
                          <a:latin typeface="Microsoft YaHei" panose="020B0503020204020204" pitchFamily="34" charset="-122"/>
                          <a:ea typeface="Microsoft YaHei" panose="020B0503020204020204" pitchFamily="34" charset="-122"/>
                        </a:rPr>
                        <a:t>天</a:t>
                      </a:r>
                      <a:endParaRPr lang="zh-CN" altLang="en-US" sz="1800"/>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r>
                        <a:rPr lang="zh-CN" altLang="en-US" sz="1000" b="0" i="0" u="none" strike="noStrike">
                          <a:solidFill>
                            <a:srgbClr val="000000"/>
                          </a:solidFill>
                          <a:effectLst/>
                          <a:latin typeface="Microsoft YaHei" panose="020B0503020204020204" pitchFamily="34" charset="-122"/>
                          <a:ea typeface="Microsoft YaHei" panose="020B0503020204020204" pitchFamily="34" charset="-122"/>
                        </a:rPr>
                        <a:t>　</a:t>
                      </a:r>
                      <a:endParaRPr lang="zh-CN" altLang="en-US" sz="1800"/>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r>
                        <a:rPr lang="zh-CN" altLang="en-US" sz="1000" b="0" i="0" u="none" strike="noStrike">
                          <a:solidFill>
                            <a:srgbClr val="000000"/>
                          </a:solidFill>
                          <a:effectLst/>
                          <a:latin typeface="Microsoft YaHei" panose="020B0503020204020204" pitchFamily="34" charset="-122"/>
                          <a:ea typeface="Microsoft YaHei" panose="020B0503020204020204" pitchFamily="34" charset="-122"/>
                        </a:rPr>
                        <a:t>　</a:t>
                      </a:r>
                      <a:endParaRPr lang="zh-CN" altLang="en-US" sz="1800"/>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algn="l"/>
                      <a:r>
                        <a:rPr kumimoji="0" lang="en-US" altLang="zh-CN" sz="10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t>2020-11-01</a:t>
                      </a:r>
                      <a:endParaRPr lang="zh-CN" altLang="en-US" sz="1800"/>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algn="l" fontAlgn="ctr"/>
                      <a:r>
                        <a:rPr lang="zh-CN" altLang="en-US" sz="1000" b="0" i="0" u="none" strike="noStrike">
                          <a:solidFill>
                            <a:srgbClr val="000000"/>
                          </a:solidFill>
                          <a:effectLst/>
                          <a:latin typeface="Microsoft YaHei" panose="020B0503020204020204" pitchFamily="34" charset="-122"/>
                          <a:ea typeface="Microsoft YaHei" panose="020B0503020204020204" pitchFamily="34" charset="-122"/>
                        </a:rPr>
                        <a:t>　</a:t>
                      </a: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extLst>
                  <a:ext uri="{0D108BD9-81ED-4DB2-BD59-A6C34878D82A}">
                    <a16:rowId xmlns="" xmlns:a16="http://schemas.microsoft.com/office/drawing/2014/main" val="2655356822"/>
                  </a:ext>
                </a:extLst>
              </a:tr>
              <a:tr h="304641">
                <a:tc vMerge="1">
                  <a:txBody>
                    <a:bodyPr/>
                    <a:lstStyle/>
                    <a:p>
                      <a:endParaRPr lang="zh-CN" altLang="en-US"/>
                    </a:p>
                  </a:txBody>
                  <a:tcPr>
                    <a:lnL w="25400" cap="flat" cmpd="dbl" algn="ctr">
                      <a:solidFill>
                        <a:srgbClr val="000000"/>
                      </a:solidFill>
                      <a:prstDash val="solid"/>
                      <a:round/>
                      <a:headEnd type="none" w="med" len="med"/>
                      <a:tailEnd type="none" w="med" len="med"/>
                    </a:lnL>
                    <a:lnR w="9525" cap="flat" cmpd="sng" algn="ctr">
                      <a:solidFill>
                        <a:schemeClr val="tx1">
                          <a:lumMod val="50000"/>
                          <a:lumOff val="50000"/>
                        </a:schemeClr>
                      </a:solidFill>
                      <a:prstDash val="sysDash"/>
                      <a:round/>
                      <a:headEnd type="none" w="med" len="med"/>
                      <a:tailEnd type="none" w="med" len="med"/>
                    </a:lnR>
                    <a:lnT w="9525" cap="flat" cmpd="sng" algn="ctr">
                      <a:solidFill>
                        <a:schemeClr val="tx1">
                          <a:lumMod val="50000"/>
                          <a:lumOff val="50000"/>
                        </a:schemeClr>
                      </a:solidFill>
                      <a:prstDash val="sysDash"/>
                      <a:round/>
                      <a:headEnd type="none" w="med" len="med"/>
                      <a:tailEnd type="none" w="med" len="med"/>
                    </a:lnT>
                    <a:lnB w="9525" cap="flat" cmpd="sng" algn="ctr">
                      <a:solidFill>
                        <a:schemeClr val="tx1">
                          <a:lumMod val="50000"/>
                          <a:lumOff val="50000"/>
                        </a:schemeClr>
                      </a:solidFill>
                      <a:prstDash val="sysDash"/>
                      <a:round/>
                      <a:headEnd type="none" w="med" len="med"/>
                      <a:tailEnd type="none" w="med" len="med"/>
                    </a:lnB>
                  </a:tcPr>
                </a:tc>
                <a:tc vMerge="1">
                  <a:txBody>
                    <a:bodyPr/>
                    <a:lstStyle/>
                    <a:p>
                      <a:endParaRPr lang="zh-CN" altLang="en-US"/>
                    </a:p>
                  </a:txBody>
                  <a:tcPr/>
                </a:tc>
                <a:tc>
                  <a:txBody>
                    <a:bodyPr/>
                    <a:lstStyle/>
                    <a:p>
                      <a:r>
                        <a:rPr lang="zh-CN" altLang="en-US" sz="1000" b="0" i="0" u="none" strike="noStrike" dirty="0">
                          <a:solidFill>
                            <a:schemeClr val="tx1"/>
                          </a:solidFill>
                          <a:effectLst/>
                          <a:highlight>
                            <a:srgbClr val="FFFF00"/>
                          </a:highlight>
                          <a:latin typeface="Microsoft YaHei" panose="020B0503020204020204" pitchFamily="34" charset="-122"/>
                          <a:ea typeface="Microsoft YaHei" panose="020B0503020204020204" pitchFamily="34" charset="-122"/>
                        </a:rPr>
                        <a:t>采购接收</a:t>
                      </a:r>
                      <a:r>
                        <a:rPr lang="zh-CN" altLang="en-US" sz="1000" b="0" i="0" u="none" strike="sngStrike" baseline="0" dirty="0">
                          <a:solidFill>
                            <a:schemeClr val="tx1"/>
                          </a:solidFill>
                          <a:effectLst/>
                          <a:highlight>
                            <a:srgbClr val="FFFF00"/>
                          </a:highlight>
                          <a:latin typeface="Microsoft YaHei" panose="020B0503020204020204" pitchFamily="34" charset="-122"/>
                          <a:ea typeface="Microsoft YaHei" panose="020B0503020204020204" pitchFamily="34" charset="-122"/>
                        </a:rPr>
                        <a:t>事务</a:t>
                      </a:r>
                      <a:endParaRPr lang="zh-CN" altLang="en-US" sz="1800" strike="sngStrike" baseline="0" dirty="0">
                        <a:solidFill>
                          <a:schemeClr val="tx1"/>
                        </a:solidFill>
                        <a:highlight>
                          <a:srgbClr val="FFFF00"/>
                        </a:highlight>
                      </a:endParaRP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r>
                        <a:rPr lang="en" sz="1000" b="0" i="0" u="none" strike="noStrike" dirty="0">
                          <a:solidFill>
                            <a:srgbClr val="000000"/>
                          </a:solidFill>
                          <a:effectLst/>
                          <a:latin typeface="Microsoft YaHei" panose="020B0503020204020204" pitchFamily="34" charset="-122"/>
                          <a:ea typeface="Microsoft YaHei" panose="020B0503020204020204" pitchFamily="34" charset="-122"/>
                        </a:rPr>
                        <a:t>BD03020006</a:t>
                      </a:r>
                      <a:endParaRPr lang="zh-CN" altLang="en-US" sz="1800" dirty="0"/>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algn="ctr"/>
                      <a:r>
                        <a:rPr lang="zh-CN" altLang="en-US" sz="1000" b="0" i="0" u="none" strike="noStrike">
                          <a:solidFill>
                            <a:srgbClr val="000000"/>
                          </a:solidFill>
                          <a:effectLst/>
                          <a:latin typeface="Microsoft YaHei" panose="020B0503020204020204" pitchFamily="34" charset="-122"/>
                          <a:ea typeface="Microsoft YaHei" panose="020B0503020204020204" pitchFamily="34" charset="-122"/>
                        </a:rPr>
                        <a:t>接收号</a:t>
                      </a:r>
                      <a:endParaRPr lang="zh-CN" altLang="en-US" sz="1000" dirty="0">
                        <a:latin typeface="Microsoft YaHei" panose="020B0503020204020204" pitchFamily="34" charset="-122"/>
                        <a:ea typeface="Microsoft YaHei" panose="020B0503020204020204" pitchFamily="34" charset="-122"/>
                      </a:endParaRP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gridSpan="2">
                  <a:txBody>
                    <a:bodyPr/>
                    <a:lstStyle/>
                    <a:p>
                      <a:pPr algn="l" fontAlgn="ctr"/>
                      <a:r>
                        <a:rPr lang="en" sz="1000" b="0" i="0" u="none" strike="noStrike">
                          <a:solidFill>
                            <a:srgbClr val="000000"/>
                          </a:solidFill>
                          <a:effectLst/>
                          <a:latin typeface="Microsoft YaHei" panose="020B0503020204020204" pitchFamily="34" charset="-122"/>
                          <a:ea typeface="Microsoft YaHei" panose="020B0503020204020204" pitchFamily="34" charset="-122"/>
                        </a:rPr>
                        <a:t>Receiving Number</a:t>
                      </a: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hMerge="1">
                  <a:txBody>
                    <a:bodyPr/>
                    <a:lstStyle/>
                    <a:p>
                      <a:pPr algn="ctr" fontAlgn="ctr"/>
                      <a:r>
                        <a:rPr lang="en" sz="1000" b="0" i="0" u="none" strike="noStrike">
                          <a:solidFill>
                            <a:srgbClr val="000000"/>
                          </a:solidFill>
                          <a:effectLst/>
                          <a:latin typeface="Microsoft YaHei" panose="020B0503020204020204" pitchFamily="34" charset="-122"/>
                          <a:ea typeface="Microsoft YaHei" panose="020B0503020204020204" pitchFamily="34" charset="-122"/>
                        </a:rPr>
                        <a:t>ERP</a:t>
                      </a: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gridSpan="2">
                  <a:txBody>
                    <a:bodyPr/>
                    <a:lstStyle/>
                    <a:p>
                      <a:r>
                        <a:rPr lang="en" sz="1000" b="0" i="0" u="none" strike="noStrike">
                          <a:solidFill>
                            <a:srgbClr val="000000"/>
                          </a:solidFill>
                          <a:effectLst/>
                          <a:latin typeface="Microsoft YaHei" panose="020B0503020204020204" pitchFamily="34" charset="-122"/>
                          <a:ea typeface="Microsoft YaHei" panose="020B0503020204020204" pitchFamily="34" charset="-122"/>
                        </a:rPr>
                        <a:t>ERP</a:t>
                      </a:r>
                      <a:endParaRPr lang="zh-CN" altLang="en-US" sz="1800"/>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hMerge="1">
                  <a:txBody>
                    <a:bodyPr/>
                    <a:lstStyle/>
                    <a:p>
                      <a:pPr algn="ctr" font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基础数据</a:t>
                      </a: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Microsoft YaHei" panose="020B0503020204020204" pitchFamily="34" charset="-122"/>
                          <a:ea typeface="Microsoft YaHei" panose="020B0503020204020204" pitchFamily="34" charset="-122"/>
                        </a:rPr>
                        <a:t>基础数据</a:t>
                      </a:r>
                      <a:endPar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algn="l" font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采购接收的单据号</a:t>
                      </a: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algn="l" fontAlgn="ctr"/>
                      <a:r>
                        <a:rPr lang="zh-CN" altLang="en-US" sz="1000" b="0" i="0" u="none" strike="noStrike">
                          <a:solidFill>
                            <a:srgbClr val="000000"/>
                          </a:solidFill>
                          <a:effectLst/>
                          <a:latin typeface="Microsoft YaHei" panose="020B0503020204020204" pitchFamily="34" charset="-122"/>
                          <a:ea typeface="Microsoft YaHei" panose="020B0503020204020204" pitchFamily="34" charset="-122"/>
                        </a:rPr>
                        <a:t>按照流水号，不同的业务实体有不同流水号规则</a:t>
                      </a: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algn="ctr" fontAlgn="ctr"/>
                      <a:r>
                        <a:rPr lang="en-US" altLang="zh-CN" sz="1000" b="0" i="0" u="none" strike="noStrike" dirty="0">
                          <a:solidFill>
                            <a:srgbClr val="000000"/>
                          </a:solidFill>
                          <a:effectLst/>
                          <a:latin typeface="Microsoft YaHei" panose="020B0503020204020204" pitchFamily="34" charset="-122"/>
                          <a:ea typeface="Microsoft YaHei" panose="020B0503020204020204" pitchFamily="34" charset="-122"/>
                        </a:rPr>
                        <a:t>-</a:t>
                      </a:r>
                      <a:endPar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algn="ctr" fontAlgn="ctr"/>
                      <a:r>
                        <a:rPr lang="en-US" altLang="zh-CN" sz="1000" b="0" i="0" u="none" strike="noStrike" dirty="0">
                          <a:solidFill>
                            <a:srgbClr val="000000"/>
                          </a:solidFill>
                          <a:effectLst/>
                          <a:latin typeface="Microsoft YaHei" panose="020B0503020204020204" pitchFamily="34" charset="-122"/>
                          <a:ea typeface="Microsoft YaHei" panose="020B0503020204020204" pitchFamily="34" charset="-122"/>
                        </a:rPr>
                        <a:t>-</a:t>
                      </a:r>
                      <a:endPar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Microsoft YaHei" panose="020B0503020204020204" pitchFamily="34" charset="-122"/>
                          <a:ea typeface="Microsoft YaHei" panose="020B0503020204020204" pitchFamily="34" charset="-122"/>
                        </a:rPr>
                        <a:t>自定义</a:t>
                      </a:r>
                      <a:endParaRPr lang="en-US" altLang="zh-CN" sz="10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algn="ctr" fontAlgn="ctr"/>
                      <a:r>
                        <a:rPr lang="en-US" altLang="zh-CN" sz="1000" b="0" i="0" u="none" strike="noStrike">
                          <a:solidFill>
                            <a:srgbClr val="000000"/>
                          </a:solidFill>
                          <a:effectLst/>
                          <a:latin typeface="Microsoft YaHei" panose="020B0503020204020204" pitchFamily="34" charset="-122"/>
                          <a:ea typeface="Microsoft YaHei" panose="020B0503020204020204" pitchFamily="34" charset="-122"/>
                        </a:rPr>
                        <a:t>-</a:t>
                      </a:r>
                      <a:endParaRPr lang="zh-CN" altLang="en-US" sz="1000" b="0" i="0" u="none" strike="noStrike">
                        <a:solidFill>
                          <a:srgbClr val="000000"/>
                        </a:solidFill>
                        <a:effectLst/>
                        <a:latin typeface="Microsoft YaHei" panose="020B0503020204020204" pitchFamily="34" charset="-122"/>
                        <a:ea typeface="Microsoft YaHei" panose="020B0503020204020204" pitchFamily="34" charset="-122"/>
                      </a:endParaRP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algn="ctr"/>
                      <a:r>
                        <a:rPr lang="zh-CN" altLang="en-US" sz="1000" b="0" i="0" u="none" strike="noStrike">
                          <a:solidFill>
                            <a:srgbClr val="000000"/>
                          </a:solidFill>
                          <a:effectLst/>
                          <a:latin typeface="Microsoft YaHei" panose="020B0503020204020204" pitchFamily="34" charset="-122"/>
                          <a:ea typeface="Microsoft YaHei" panose="020B0503020204020204" pitchFamily="34" charset="-122"/>
                        </a:rPr>
                        <a:t>天</a:t>
                      </a:r>
                      <a:endParaRPr lang="zh-CN" altLang="en-US" sz="1800"/>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r>
                        <a:rPr lang="zh-CN" altLang="en-US" sz="1000" b="0" i="0" u="none" strike="noStrike">
                          <a:solidFill>
                            <a:srgbClr val="000000"/>
                          </a:solidFill>
                          <a:effectLst/>
                          <a:latin typeface="Microsoft YaHei" panose="020B0503020204020204" pitchFamily="34" charset="-122"/>
                          <a:ea typeface="Microsoft YaHei" panose="020B0503020204020204" pitchFamily="34" charset="-122"/>
                        </a:rPr>
                        <a:t>　</a:t>
                      </a:r>
                      <a:endParaRPr lang="zh-CN" altLang="en-US" sz="1800"/>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r>
                        <a:rPr lang="zh-CN" altLang="en-US" sz="1000" b="0" i="0" u="none" strike="noStrike">
                          <a:solidFill>
                            <a:srgbClr val="000000"/>
                          </a:solidFill>
                          <a:effectLst/>
                          <a:latin typeface="Microsoft YaHei" panose="020B0503020204020204" pitchFamily="34" charset="-122"/>
                          <a:ea typeface="Microsoft YaHei" panose="020B0503020204020204" pitchFamily="34" charset="-122"/>
                        </a:rPr>
                        <a:t>　</a:t>
                      </a:r>
                      <a:endParaRPr lang="zh-CN" altLang="en-US" sz="1800"/>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algn="l"/>
                      <a:r>
                        <a:rPr kumimoji="0" lang="en-US" altLang="zh-CN" sz="1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2020-11-01</a:t>
                      </a:r>
                      <a:endParaRPr lang="zh-CN" altLang="en-US" sz="1800" dirty="0"/>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algn="l" fontAlgn="ctr"/>
                      <a:r>
                        <a:rPr lang="zh-CN" altLang="en-US" sz="1000" b="0" i="0" u="none" strike="noStrike">
                          <a:solidFill>
                            <a:srgbClr val="000000"/>
                          </a:solidFill>
                          <a:effectLst/>
                          <a:latin typeface="Microsoft YaHei" panose="020B0503020204020204" pitchFamily="34" charset="-122"/>
                          <a:ea typeface="Microsoft YaHei" panose="020B0503020204020204" pitchFamily="34" charset="-122"/>
                        </a:rPr>
                        <a:t>　</a:t>
                      </a: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extLst>
                  <a:ext uri="{0D108BD9-81ED-4DB2-BD59-A6C34878D82A}">
                    <a16:rowId xmlns="" xmlns:a16="http://schemas.microsoft.com/office/drawing/2014/main" val="2176917148"/>
                  </a:ext>
                </a:extLst>
              </a:tr>
              <a:tr h="456962">
                <a:tc vMerge="1">
                  <a:txBody>
                    <a:bodyPr/>
                    <a:lstStyle/>
                    <a:p>
                      <a:endParaRPr lang="zh-CN" altLang="en-US"/>
                    </a:p>
                  </a:txBody>
                  <a:tcPr>
                    <a:lnL w="25400" cap="flat" cmpd="dbl" algn="ctr">
                      <a:solidFill>
                        <a:srgbClr val="000000"/>
                      </a:solidFill>
                      <a:prstDash val="solid"/>
                      <a:round/>
                      <a:headEnd type="none" w="med" len="med"/>
                      <a:tailEnd type="none" w="med" len="med"/>
                    </a:lnL>
                    <a:lnR w="9525" cap="flat" cmpd="sng" algn="ctr">
                      <a:solidFill>
                        <a:schemeClr val="tx1">
                          <a:lumMod val="50000"/>
                          <a:lumOff val="50000"/>
                        </a:schemeClr>
                      </a:solidFill>
                      <a:prstDash val="sysDash"/>
                      <a:round/>
                      <a:headEnd type="none" w="med" len="med"/>
                      <a:tailEnd type="none" w="med" len="med"/>
                    </a:lnR>
                    <a:lnT w="9525" cap="flat" cmpd="sng" algn="ctr">
                      <a:solidFill>
                        <a:schemeClr val="tx1">
                          <a:lumMod val="50000"/>
                          <a:lumOff val="50000"/>
                        </a:schemeClr>
                      </a:solidFill>
                      <a:prstDash val="sysDash"/>
                      <a:round/>
                      <a:headEnd type="none" w="med" len="med"/>
                      <a:tailEnd type="none" w="med" len="med"/>
                    </a:lnT>
                    <a:lnB w="9525" cap="flat" cmpd="sng" algn="ctr">
                      <a:solidFill>
                        <a:schemeClr val="tx1">
                          <a:lumMod val="50000"/>
                          <a:lumOff val="50000"/>
                        </a:schemeClr>
                      </a:solidFill>
                      <a:prstDash val="sysDash"/>
                      <a:round/>
                      <a:headEnd type="none" w="med" len="med"/>
                      <a:tailEnd type="none" w="med" len="med"/>
                    </a:lnB>
                  </a:tcPr>
                </a:tc>
                <a:tc vMerge="1">
                  <a:txBody>
                    <a:bodyPr/>
                    <a:lstStyle/>
                    <a:p>
                      <a:endParaRPr lang="zh-CN" altLang="en-US"/>
                    </a:p>
                  </a:txBody>
                  <a:tcPr/>
                </a:tc>
                <a:tc>
                  <a:txBody>
                    <a:bodyPr/>
                    <a:lstStyle/>
                    <a:p>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接收事务</a:t>
                      </a:r>
                      <a:endParaRPr lang="zh-CN" altLang="en-US" sz="1800" dirty="0"/>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r>
                        <a:rPr lang="en" sz="1000" b="0" i="0" u="none" strike="noStrike">
                          <a:solidFill>
                            <a:srgbClr val="000000"/>
                          </a:solidFill>
                          <a:effectLst/>
                          <a:latin typeface="Microsoft YaHei" panose="020B0503020204020204" pitchFamily="34" charset="-122"/>
                          <a:ea typeface="Microsoft YaHei" panose="020B0503020204020204" pitchFamily="34" charset="-122"/>
                        </a:rPr>
                        <a:t>BD03020007</a:t>
                      </a:r>
                      <a:endParaRPr lang="zh-CN" altLang="en-US" sz="1800"/>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algn="ctr"/>
                      <a:r>
                        <a:rPr lang="zh-CN" altLang="en-US" sz="1000" b="0" i="0" u="none" strike="noStrike">
                          <a:solidFill>
                            <a:srgbClr val="000000"/>
                          </a:solidFill>
                          <a:effectLst/>
                          <a:latin typeface="Microsoft YaHei" panose="020B0503020204020204" pitchFamily="34" charset="-122"/>
                          <a:ea typeface="Microsoft YaHei" panose="020B0503020204020204" pitchFamily="34" charset="-122"/>
                        </a:rPr>
                        <a:t>接收事务处理类型</a:t>
                      </a:r>
                      <a:endParaRPr lang="zh-CN" altLang="en-US" sz="1000" dirty="0">
                        <a:latin typeface="Microsoft YaHei" panose="020B0503020204020204" pitchFamily="34" charset="-122"/>
                        <a:ea typeface="Microsoft YaHei" panose="020B0503020204020204" pitchFamily="34" charset="-122"/>
                      </a:endParaRP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gridSpan="2">
                  <a:txBody>
                    <a:bodyPr/>
                    <a:lstStyle/>
                    <a:p>
                      <a:pPr algn="l" fontAlgn="ctr"/>
                      <a:r>
                        <a:rPr lang="en" sz="1000" b="0" i="0" u="none" strike="noStrike" dirty="0">
                          <a:solidFill>
                            <a:srgbClr val="000000"/>
                          </a:solidFill>
                          <a:effectLst/>
                          <a:latin typeface="Microsoft YaHei" panose="020B0503020204020204" pitchFamily="34" charset="-122"/>
                          <a:ea typeface="Microsoft YaHei" panose="020B0503020204020204" pitchFamily="34" charset="-122"/>
                        </a:rPr>
                        <a:t>Receiving Transaction Type</a:t>
                      </a: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hMerge="1">
                  <a:txBody>
                    <a:bodyPr/>
                    <a:lstStyle/>
                    <a:p>
                      <a:pPr algn="ctr" fontAlgn="ctr"/>
                      <a:r>
                        <a:rPr lang="en" sz="1000" b="0" i="0" u="none" strike="noStrike" dirty="0">
                          <a:solidFill>
                            <a:srgbClr val="000000"/>
                          </a:solidFill>
                          <a:effectLst/>
                          <a:latin typeface="Microsoft YaHei" panose="020B0503020204020204" pitchFamily="34" charset="-122"/>
                          <a:ea typeface="Microsoft YaHei" panose="020B0503020204020204" pitchFamily="34" charset="-122"/>
                        </a:rPr>
                        <a:t>ERP</a:t>
                      </a: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gridSpan="2">
                  <a:txBody>
                    <a:bodyPr/>
                    <a:lstStyle/>
                    <a:p>
                      <a:r>
                        <a:rPr lang="en" sz="1000" b="0" i="0" u="none" strike="noStrike">
                          <a:solidFill>
                            <a:srgbClr val="000000"/>
                          </a:solidFill>
                          <a:effectLst/>
                          <a:latin typeface="Microsoft YaHei" panose="020B0503020204020204" pitchFamily="34" charset="-122"/>
                          <a:ea typeface="Microsoft YaHei" panose="020B0503020204020204" pitchFamily="34" charset="-122"/>
                        </a:rPr>
                        <a:t>ERP</a:t>
                      </a:r>
                      <a:endParaRPr lang="zh-CN" altLang="en-US" sz="1800"/>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hMerge="1">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t>基础数据</a:t>
                      </a:r>
                      <a:endParaRPr kumimoji="0" lang="zh-CN" altLang="en-US" sz="1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t>基础数据</a:t>
                      </a:r>
                      <a:endParaRPr kumimoji="0" lang="zh-CN" altLang="en-US" sz="1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algn="l" font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接收事务处理的类型</a:t>
                      </a: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algn="l" font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区分不同的接收事务处理，包括有：接收，接受，入库，退回给供应商等</a:t>
                      </a: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algn="ctr" fontAlgn="ctr"/>
                      <a:r>
                        <a:rPr lang="en-US" altLang="zh-CN" sz="1000" b="0" i="0" u="none" strike="noStrike" dirty="0">
                          <a:solidFill>
                            <a:srgbClr val="000000"/>
                          </a:solidFill>
                          <a:effectLst/>
                          <a:latin typeface="Microsoft YaHei" panose="020B0503020204020204" pitchFamily="34" charset="-122"/>
                          <a:ea typeface="Microsoft YaHei" panose="020B0503020204020204" pitchFamily="34" charset="-122"/>
                        </a:rPr>
                        <a:t>-</a:t>
                      </a:r>
                      <a:endPar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algn="ctr" fontAlgn="ctr"/>
                      <a:r>
                        <a:rPr lang="en-US" altLang="zh-CN" sz="1000" b="0" i="0" u="none" strike="noStrike" dirty="0">
                          <a:solidFill>
                            <a:srgbClr val="000000"/>
                          </a:solidFill>
                          <a:effectLst/>
                          <a:latin typeface="Microsoft YaHei" panose="020B0503020204020204" pitchFamily="34" charset="-122"/>
                          <a:ea typeface="Microsoft YaHei" panose="020B0503020204020204" pitchFamily="34" charset="-122"/>
                        </a:rPr>
                        <a:t>-</a:t>
                      </a:r>
                      <a:endPar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lang="zh-CN" altLang="en-US" sz="1000" b="0" i="0" u="none" strike="noStrike">
                          <a:solidFill>
                            <a:srgbClr val="000000"/>
                          </a:solidFill>
                          <a:effectLst/>
                          <a:latin typeface="Microsoft YaHei" panose="020B0503020204020204" pitchFamily="34" charset="-122"/>
                          <a:ea typeface="Microsoft YaHei" panose="020B0503020204020204" pitchFamily="34" charset="-122"/>
                        </a:rPr>
                        <a:t>限定值</a:t>
                      </a:r>
                      <a:endParaRPr kumimoji="0" lang="en-US" altLang="zh-CN" sz="1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algn="ctr" fontAlgn="ctr"/>
                      <a:r>
                        <a:rPr kumimoji="0" lang="en-US" altLang="zh-CN" sz="10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t>-</a:t>
                      </a:r>
                      <a:endPar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天</a:t>
                      </a:r>
                      <a:endParaRPr lang="zh-CN" altLang="en-US" sz="1800" dirty="0"/>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r>
                        <a:rPr lang="zh-CN" altLang="en-US" sz="1000" b="0" i="0" u="none" strike="noStrike">
                          <a:solidFill>
                            <a:srgbClr val="000000"/>
                          </a:solidFill>
                          <a:effectLst/>
                          <a:latin typeface="Microsoft YaHei" panose="020B0503020204020204" pitchFamily="34" charset="-122"/>
                          <a:ea typeface="Microsoft YaHei" panose="020B0503020204020204" pitchFamily="34" charset="-122"/>
                        </a:rPr>
                        <a:t>　</a:t>
                      </a:r>
                      <a:endParaRPr lang="zh-CN" altLang="en-US" sz="1800"/>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r>
                        <a:rPr lang="zh-CN" altLang="en-US" sz="1000" b="0" i="0" u="none" strike="noStrike">
                          <a:solidFill>
                            <a:srgbClr val="000000"/>
                          </a:solidFill>
                          <a:effectLst/>
                          <a:latin typeface="Microsoft YaHei" panose="020B0503020204020204" pitchFamily="34" charset="-122"/>
                          <a:ea typeface="Microsoft YaHei" panose="020B0503020204020204" pitchFamily="34" charset="-122"/>
                        </a:rPr>
                        <a:t>　</a:t>
                      </a:r>
                      <a:endParaRPr lang="zh-CN" altLang="en-US" sz="1800"/>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algn="l"/>
                      <a:r>
                        <a:rPr kumimoji="0" lang="en-US" altLang="zh-CN" sz="10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t>2020-11-01</a:t>
                      </a:r>
                      <a:endParaRPr lang="zh-CN" altLang="en-US" sz="1800"/>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algn="l" fontAlgn="ctr"/>
                      <a:r>
                        <a:rPr lang="zh-CN" altLang="en-US" sz="1000" b="0" i="0" u="none" strike="noStrike">
                          <a:solidFill>
                            <a:srgbClr val="000000"/>
                          </a:solidFill>
                          <a:effectLst/>
                          <a:latin typeface="Microsoft YaHei" panose="020B0503020204020204" pitchFamily="34" charset="-122"/>
                          <a:ea typeface="Microsoft YaHei" panose="020B0503020204020204" pitchFamily="34" charset="-122"/>
                        </a:rPr>
                        <a:t>　</a:t>
                      </a: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extLst>
                  <a:ext uri="{0D108BD9-81ED-4DB2-BD59-A6C34878D82A}">
                    <a16:rowId xmlns="" xmlns:a16="http://schemas.microsoft.com/office/drawing/2014/main" val="622984779"/>
                  </a:ext>
                </a:extLst>
              </a:tr>
              <a:tr h="456962">
                <a:tc vMerge="1">
                  <a:txBody>
                    <a:bodyPr/>
                    <a:lstStyle/>
                    <a:p>
                      <a:endParaRPr lang="zh-CN" altLang="en-US"/>
                    </a:p>
                  </a:txBody>
                  <a:tcPr>
                    <a:lnL w="25400" cap="flat" cmpd="dbl" algn="ctr">
                      <a:solidFill>
                        <a:srgbClr val="000000"/>
                      </a:solidFill>
                      <a:prstDash val="solid"/>
                      <a:round/>
                      <a:headEnd type="none" w="med" len="med"/>
                      <a:tailEnd type="none" w="med" len="med"/>
                    </a:lnL>
                    <a:lnR w="9525" cap="flat" cmpd="sng" algn="ctr">
                      <a:solidFill>
                        <a:schemeClr val="tx1">
                          <a:lumMod val="50000"/>
                          <a:lumOff val="50000"/>
                        </a:schemeClr>
                      </a:solidFill>
                      <a:prstDash val="sysDash"/>
                      <a:round/>
                      <a:headEnd type="none" w="med" len="med"/>
                      <a:tailEnd type="none" w="med" len="med"/>
                    </a:lnR>
                    <a:lnT w="9525" cap="flat" cmpd="sng" algn="ctr">
                      <a:solidFill>
                        <a:schemeClr val="tx1">
                          <a:lumMod val="50000"/>
                          <a:lumOff val="50000"/>
                        </a:schemeClr>
                      </a:solidFill>
                      <a:prstDash val="sysDash"/>
                      <a:round/>
                      <a:headEnd type="none" w="med" len="med"/>
                      <a:tailEnd type="none" w="med" len="med"/>
                    </a:lnT>
                    <a:lnB w="9525" cap="flat" cmpd="sng" algn="ctr">
                      <a:solidFill>
                        <a:schemeClr val="tx1">
                          <a:lumMod val="50000"/>
                          <a:lumOff val="50000"/>
                        </a:schemeClr>
                      </a:solidFill>
                      <a:prstDash val="sysDash"/>
                      <a:round/>
                      <a:headEnd type="none" w="med" len="med"/>
                      <a:tailEnd type="none" w="med" len="med"/>
                    </a:lnB>
                  </a:tcPr>
                </a:tc>
                <a:tc rowSpan="2">
                  <a:txBody>
                    <a:bodyPr/>
                    <a:lstStyle/>
                    <a:p>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库存</a:t>
                      </a:r>
                      <a:endParaRPr lang="zh-CN" altLang="en-US" sz="1000" dirty="0">
                        <a:latin typeface="Microsoft YaHei" panose="020B0503020204020204" pitchFamily="34" charset="-122"/>
                        <a:ea typeface="Microsoft YaHei" panose="020B0503020204020204" pitchFamily="34" charset="-122"/>
                      </a:endParaRP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E7E7E"/>
                      </a:solidFill>
                      <a:prstDash val="sysDash"/>
                      <a:round/>
                      <a:headEnd type="none" w="med" len="med"/>
                      <a:tailEnd type="none" w="med" len="med"/>
                    </a:lnB>
                  </a:tcPr>
                </a:tc>
                <a:tc>
                  <a:txBody>
                    <a:bodyPr/>
                    <a:lstStyle/>
                    <a:p>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库存事务</a:t>
                      </a:r>
                      <a:endParaRPr lang="zh-CN" altLang="en-US" sz="1000" dirty="0">
                        <a:latin typeface="Microsoft YaHei" panose="020B0503020204020204" pitchFamily="34" charset="-122"/>
                        <a:ea typeface="Microsoft YaHei" panose="020B0503020204020204" pitchFamily="34" charset="-122"/>
                      </a:endParaRP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r>
                        <a:rPr lang="en" sz="1000" b="0" i="0" u="none" strike="noStrike">
                          <a:solidFill>
                            <a:srgbClr val="000000"/>
                          </a:solidFill>
                          <a:effectLst/>
                          <a:latin typeface="Microsoft YaHei" panose="020B0503020204020204" pitchFamily="34" charset="-122"/>
                          <a:ea typeface="Microsoft YaHei" panose="020B0503020204020204" pitchFamily="34" charset="-122"/>
                        </a:rPr>
                        <a:t>BD03030002</a:t>
                      </a:r>
                      <a:endParaRPr lang="zh-CN" altLang="en-US" sz="1800"/>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库存事务处理类型</a:t>
                      </a:r>
                      <a:endParaRPr lang="zh-CN" altLang="en-US" sz="1000" dirty="0">
                        <a:latin typeface="Microsoft YaHei" panose="020B0503020204020204" pitchFamily="34" charset="-122"/>
                        <a:ea typeface="Microsoft YaHei" panose="020B0503020204020204" pitchFamily="34" charset="-122"/>
                      </a:endParaRP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gridSpan="2">
                  <a:txBody>
                    <a:bodyPr/>
                    <a:lstStyle/>
                    <a:p>
                      <a:pPr algn="l" fontAlgn="ctr"/>
                      <a:r>
                        <a:rPr lang="en" sz="1000" b="0" i="0" u="none" strike="noStrike">
                          <a:solidFill>
                            <a:srgbClr val="000000"/>
                          </a:solidFill>
                          <a:effectLst/>
                          <a:latin typeface="Microsoft YaHei" panose="020B0503020204020204" pitchFamily="34" charset="-122"/>
                          <a:ea typeface="Microsoft YaHei" panose="020B0503020204020204" pitchFamily="34" charset="-122"/>
                        </a:rPr>
                        <a:t>INV Transaction Type</a:t>
                      </a: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hMerge="1">
                  <a:txBody>
                    <a:bodyPr/>
                    <a:lstStyle/>
                    <a:p>
                      <a:pPr algn="ctr" fontAlgn="ctr"/>
                      <a:r>
                        <a:rPr lang="en" sz="1000" b="0" i="0" u="none" strike="noStrike" dirty="0">
                          <a:solidFill>
                            <a:srgbClr val="000000"/>
                          </a:solidFill>
                          <a:effectLst/>
                          <a:latin typeface="Microsoft YaHei" panose="020B0503020204020204" pitchFamily="34" charset="-122"/>
                          <a:ea typeface="Microsoft YaHei" panose="020B0503020204020204" pitchFamily="34" charset="-122"/>
                        </a:rPr>
                        <a:t>ERP</a:t>
                      </a: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gridSpan="2">
                  <a:txBody>
                    <a:bodyPr/>
                    <a:lstStyle/>
                    <a:p>
                      <a:r>
                        <a:rPr lang="en" sz="1000" b="0" i="0" u="none" strike="noStrike">
                          <a:solidFill>
                            <a:srgbClr val="000000"/>
                          </a:solidFill>
                          <a:effectLst/>
                          <a:latin typeface="Microsoft YaHei" panose="020B0503020204020204" pitchFamily="34" charset="-122"/>
                          <a:ea typeface="Microsoft YaHei" panose="020B0503020204020204" pitchFamily="34" charset="-122"/>
                        </a:rPr>
                        <a:t>ERP</a:t>
                      </a:r>
                      <a:endParaRPr lang="zh-CN" altLang="en-US" sz="1800"/>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hMerge="1">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基础数据</a:t>
                      </a: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t>基础数据</a:t>
                      </a:r>
                      <a:endParaRPr kumimoji="0" lang="zh-CN" altLang="en-US" sz="1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algn="l" font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事务处理的类型</a:t>
                      </a: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algn="l" font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区分不同的事务处理，包括有采购入库，销售挑库销售发运等</a:t>
                      </a: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algn="ctr" fontAlgn="ctr"/>
                      <a:r>
                        <a:rPr lang="en-US" altLang="zh-CN" sz="1000" b="0" i="0" u="none" strike="noStrike" dirty="0">
                          <a:solidFill>
                            <a:srgbClr val="000000"/>
                          </a:solidFill>
                          <a:effectLst/>
                          <a:latin typeface="Microsoft YaHei" panose="020B0503020204020204" pitchFamily="34" charset="-122"/>
                          <a:ea typeface="Microsoft YaHei" panose="020B0503020204020204" pitchFamily="34" charset="-122"/>
                        </a:rPr>
                        <a:t>-</a:t>
                      </a:r>
                      <a:endPar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algn="ctr" fontAlgn="ctr"/>
                      <a:r>
                        <a:rPr lang="en-US" altLang="zh-CN" sz="1000" b="0" i="0" u="none" strike="noStrike" dirty="0">
                          <a:solidFill>
                            <a:srgbClr val="000000"/>
                          </a:solidFill>
                          <a:effectLst/>
                          <a:latin typeface="Microsoft YaHei" panose="020B0503020204020204" pitchFamily="34" charset="-122"/>
                          <a:ea typeface="Microsoft YaHei" panose="020B0503020204020204" pitchFamily="34" charset="-122"/>
                        </a:rPr>
                        <a:t>-</a:t>
                      </a:r>
                      <a:endPar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lang="zh-CN" altLang="en-US" sz="1000" b="0" i="0" u="none" strike="noStrike">
                          <a:solidFill>
                            <a:srgbClr val="000000"/>
                          </a:solidFill>
                          <a:effectLst/>
                          <a:latin typeface="Microsoft YaHei" panose="020B0503020204020204" pitchFamily="34" charset="-122"/>
                          <a:ea typeface="Microsoft YaHei" panose="020B0503020204020204" pitchFamily="34" charset="-122"/>
                        </a:rPr>
                        <a:t>限定值</a:t>
                      </a:r>
                      <a:endParaRPr kumimoji="0" lang="en-US" altLang="zh-CN" sz="1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algn="ctr" fontAlgn="ctr"/>
                      <a:r>
                        <a:rPr kumimoji="0" lang="en-US" altLang="zh-CN" sz="10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t>-</a:t>
                      </a:r>
                      <a:endPar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天</a:t>
                      </a:r>
                      <a:endParaRPr lang="zh-CN" altLang="en-US" sz="1800" dirty="0"/>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r>
                        <a:rPr lang="zh-CN" altLang="en-US" sz="1000" b="0" i="0" u="none" strike="noStrike">
                          <a:solidFill>
                            <a:srgbClr val="000000"/>
                          </a:solidFill>
                          <a:effectLst/>
                          <a:latin typeface="Microsoft YaHei" panose="020B0503020204020204" pitchFamily="34" charset="-122"/>
                          <a:ea typeface="Microsoft YaHei" panose="020B0503020204020204" pitchFamily="34" charset="-122"/>
                        </a:rPr>
                        <a:t>　</a:t>
                      </a:r>
                      <a:endParaRPr lang="zh-CN" altLang="en-US" sz="1800"/>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r>
                        <a:rPr lang="zh-CN" altLang="en-US" sz="1000" b="0" i="0" u="none" strike="noStrike">
                          <a:solidFill>
                            <a:srgbClr val="000000"/>
                          </a:solidFill>
                          <a:effectLst/>
                          <a:latin typeface="Microsoft YaHei" panose="020B0503020204020204" pitchFamily="34" charset="-122"/>
                          <a:ea typeface="Microsoft YaHei" panose="020B0503020204020204" pitchFamily="34" charset="-122"/>
                        </a:rPr>
                        <a:t>　</a:t>
                      </a:r>
                      <a:endParaRPr lang="zh-CN" altLang="en-US" sz="1800"/>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algn="l"/>
                      <a:r>
                        <a:rPr kumimoji="0" lang="en-US" altLang="zh-CN" sz="1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2020-11-01</a:t>
                      </a:r>
                      <a:endParaRPr lang="zh-CN" altLang="en-US" sz="1800" dirty="0"/>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tc>
                  <a:txBody>
                    <a:bodyPr/>
                    <a:lstStyle/>
                    <a:p>
                      <a:pPr algn="l" fontAlgn="ctr"/>
                      <a:r>
                        <a:rPr lang="zh-CN" altLang="en-US" sz="1000" b="0" i="0" u="none" strike="noStrike">
                          <a:solidFill>
                            <a:srgbClr val="000000"/>
                          </a:solidFill>
                          <a:effectLst/>
                          <a:latin typeface="Microsoft YaHei" panose="020B0503020204020204" pitchFamily="34" charset="-122"/>
                          <a:ea typeface="Microsoft YaHei" panose="020B0503020204020204" pitchFamily="34" charset="-122"/>
                        </a:rPr>
                        <a:t>　</a:t>
                      </a:r>
                      <a:endPar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F7F7F"/>
                      </a:solidFill>
                      <a:prstDash val="sysDash"/>
                      <a:round/>
                      <a:headEnd type="none" w="med" len="med"/>
                      <a:tailEnd type="none" w="med" len="med"/>
                    </a:lnB>
                  </a:tcPr>
                </a:tc>
                <a:extLst>
                  <a:ext uri="{0D108BD9-81ED-4DB2-BD59-A6C34878D82A}">
                    <a16:rowId xmlns="" xmlns:a16="http://schemas.microsoft.com/office/drawing/2014/main" val="3663995095"/>
                  </a:ext>
                </a:extLst>
              </a:tr>
              <a:tr h="304641">
                <a:tc vMerge="1">
                  <a:txBody>
                    <a:bodyPr/>
                    <a:lstStyle/>
                    <a:p>
                      <a:endParaRPr lang="zh-CN" altLang="en-US"/>
                    </a:p>
                  </a:txBody>
                  <a:tcPr>
                    <a:lnL w="25400" cap="flat" cmpd="dbl" algn="ctr">
                      <a:solidFill>
                        <a:srgbClr val="000000"/>
                      </a:solidFill>
                      <a:prstDash val="solid"/>
                      <a:round/>
                      <a:headEnd type="none" w="med" len="med"/>
                      <a:tailEnd type="none" w="med" len="med"/>
                    </a:lnL>
                    <a:lnR w="9525" cap="flat" cmpd="sng" algn="ctr">
                      <a:solidFill>
                        <a:schemeClr val="tx1">
                          <a:lumMod val="50000"/>
                          <a:lumOff val="50000"/>
                        </a:schemeClr>
                      </a:solidFill>
                      <a:prstDash val="sysDash"/>
                      <a:round/>
                      <a:headEnd type="none" w="med" len="med"/>
                      <a:tailEnd type="none" w="med" len="med"/>
                    </a:lnR>
                    <a:lnT w="9525" cap="flat" cmpd="sng" algn="ctr">
                      <a:solidFill>
                        <a:schemeClr val="tx1">
                          <a:lumMod val="50000"/>
                          <a:lumOff val="50000"/>
                        </a:schemeClr>
                      </a:solidFill>
                      <a:prstDash val="sysDash"/>
                      <a:round/>
                      <a:headEnd type="none" w="med" len="med"/>
                      <a:tailEnd type="none" w="med" len="med"/>
                    </a:lnT>
                    <a:lnB w="9525" cap="flat" cmpd="sng" algn="ctr">
                      <a:solidFill>
                        <a:schemeClr val="tx1">
                          <a:lumMod val="50000"/>
                          <a:lumOff val="50000"/>
                        </a:schemeClr>
                      </a:solidFill>
                      <a:prstDash val="sysDash"/>
                      <a:round/>
                      <a:headEnd type="none" w="med" len="med"/>
                      <a:tailEnd type="none" w="med" len="med"/>
                    </a:lnB>
                  </a:tcPr>
                </a:tc>
                <a:tc vMerge="1">
                  <a:txBody>
                    <a:bodyPr/>
                    <a:lstStyle/>
                    <a:p>
                      <a:endParaRPr lang="zh-CN" altLang="en-US"/>
                    </a:p>
                  </a:txBody>
                  <a:tcPr/>
                </a:tc>
                <a:tc>
                  <a:txBody>
                    <a:bodyPr/>
                    <a:lstStyle/>
                    <a:p>
                      <a:pPr marL="0" algn="l" defTabSz="893277" rtl="0" eaLnBrk="1" latinLnBrk="0" hangingPunct="1"/>
                      <a:r>
                        <a:rPr lang="zh-CN" altLang="en-US" sz="10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库存事务</a:t>
                      </a: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E7E7E"/>
                      </a:solidFill>
                      <a:prstDash val="sysDash"/>
                      <a:round/>
                      <a:headEnd type="none" w="med" len="med"/>
                      <a:tailEnd type="none" w="med" len="med"/>
                    </a:lnB>
                  </a:tcPr>
                </a:tc>
                <a:tc>
                  <a:txBody>
                    <a:bodyPr/>
                    <a:lstStyle/>
                    <a:p>
                      <a:r>
                        <a:rPr lang="en" sz="1000" b="0" i="0" u="none" strike="noStrike" dirty="0">
                          <a:solidFill>
                            <a:srgbClr val="000000"/>
                          </a:solidFill>
                          <a:effectLst/>
                          <a:latin typeface="Microsoft YaHei" panose="020B0503020204020204" pitchFamily="34" charset="-122"/>
                          <a:ea typeface="Microsoft YaHei" panose="020B0503020204020204" pitchFamily="34" charset="-122"/>
                        </a:rPr>
                        <a:t>BD03030003</a:t>
                      </a:r>
                      <a:endParaRPr lang="zh-CN" altLang="en-US" sz="1800" dirty="0"/>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E7E7E"/>
                      </a:solidFill>
                      <a:prstDash val="sysDash"/>
                      <a:round/>
                      <a:headEnd type="none" w="med" len="med"/>
                      <a:tailEnd type="none" w="med" len="med"/>
                    </a:lnB>
                  </a:tcPr>
                </a:tc>
                <a:tc>
                  <a:txBody>
                    <a:bodyPr/>
                    <a:lstStyle/>
                    <a:p>
                      <a:pPr 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调拨单号</a:t>
                      </a:r>
                      <a:endParaRPr lang="zh-CN" altLang="en-US" sz="1000" dirty="0">
                        <a:latin typeface="Microsoft YaHei" panose="020B0503020204020204" pitchFamily="34" charset="-122"/>
                        <a:ea typeface="Microsoft YaHei" panose="020B0503020204020204" pitchFamily="34" charset="-122"/>
                      </a:endParaRP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E7E7E"/>
                      </a:solidFill>
                      <a:prstDash val="sysDash"/>
                      <a:round/>
                      <a:headEnd type="none" w="med" len="med"/>
                      <a:tailEnd type="none" w="med" len="med"/>
                    </a:lnB>
                  </a:tcPr>
                </a:tc>
                <a:tc gridSpan="2">
                  <a:txBody>
                    <a:bodyPr/>
                    <a:lstStyle/>
                    <a:p>
                      <a:pPr algn="l" fontAlgn="ctr"/>
                      <a:r>
                        <a:rPr lang="en" sz="1000" b="0" i="0" u="none" strike="noStrike" dirty="0">
                          <a:solidFill>
                            <a:srgbClr val="000000"/>
                          </a:solidFill>
                          <a:effectLst/>
                          <a:latin typeface="Microsoft YaHei" panose="020B0503020204020204" pitchFamily="34" charset="-122"/>
                          <a:ea typeface="Microsoft YaHei" panose="020B0503020204020204" pitchFamily="34" charset="-122"/>
                        </a:rPr>
                        <a:t>Move Order Number</a:t>
                      </a: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E7E7E"/>
                      </a:solidFill>
                      <a:prstDash val="sysDash"/>
                      <a:round/>
                      <a:headEnd type="none" w="med" len="med"/>
                      <a:tailEnd type="none" w="med" len="med"/>
                    </a:lnB>
                  </a:tcPr>
                </a:tc>
                <a:tc hMerge="1">
                  <a:txBody>
                    <a:bodyPr/>
                    <a:lstStyle/>
                    <a:p>
                      <a:pPr algn="ctr" fontAlgn="ctr"/>
                      <a:r>
                        <a:rPr lang="en" sz="1000" b="0" i="0" u="none" strike="noStrike" dirty="0">
                          <a:solidFill>
                            <a:srgbClr val="000000"/>
                          </a:solidFill>
                          <a:effectLst/>
                          <a:latin typeface="Microsoft YaHei" panose="020B0503020204020204" pitchFamily="34" charset="-122"/>
                          <a:ea typeface="Microsoft YaHei" panose="020B0503020204020204" pitchFamily="34" charset="-122"/>
                        </a:rPr>
                        <a:t>ERP</a:t>
                      </a: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E7E7E"/>
                      </a:solidFill>
                      <a:prstDash val="sysDash"/>
                      <a:round/>
                      <a:headEnd type="none" w="med" len="med"/>
                      <a:tailEnd type="none" w="med" len="med"/>
                    </a:lnB>
                  </a:tcPr>
                </a:tc>
                <a:tc gridSpan="2">
                  <a:txBody>
                    <a:bodyPr/>
                    <a:lstStyle/>
                    <a:p>
                      <a:r>
                        <a:rPr lang="en" sz="1000" b="0" i="0" u="none" strike="noStrike" dirty="0">
                          <a:solidFill>
                            <a:srgbClr val="000000"/>
                          </a:solidFill>
                          <a:effectLst/>
                          <a:latin typeface="Microsoft YaHei" panose="020B0503020204020204" pitchFamily="34" charset="-122"/>
                          <a:ea typeface="Microsoft YaHei" panose="020B0503020204020204" pitchFamily="34" charset="-122"/>
                        </a:rPr>
                        <a:t>ERP</a:t>
                      </a:r>
                      <a:endParaRPr lang="zh-CN" altLang="en-US" sz="1800" dirty="0"/>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E7E7E"/>
                      </a:solidFill>
                      <a:prstDash val="sysDash"/>
                      <a:round/>
                      <a:headEnd type="none" w="med" len="med"/>
                      <a:tailEnd type="none" w="med" len="med"/>
                    </a:lnB>
                  </a:tcPr>
                </a:tc>
                <a:tc hMerge="1">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基础数据</a:t>
                      </a: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E7E7E"/>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基础数据</a:t>
                      </a: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E7E7E"/>
                      </a:solidFill>
                      <a:prstDash val="sysDash"/>
                      <a:round/>
                      <a:headEnd type="none" w="med" len="med"/>
                      <a:tailEnd type="none" w="med" len="med"/>
                    </a:lnB>
                  </a:tcPr>
                </a:tc>
                <a:tc>
                  <a:txBody>
                    <a:bodyPr/>
                    <a:lstStyle/>
                    <a:p>
                      <a:pPr algn="l" font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物料搬运单的单号</a:t>
                      </a: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E7E7E"/>
                      </a:solidFill>
                      <a:prstDash val="sysDash"/>
                      <a:round/>
                      <a:headEnd type="none" w="med" len="med"/>
                      <a:tailEnd type="none" w="med" len="med"/>
                    </a:lnB>
                  </a:tcPr>
                </a:tc>
                <a:tc>
                  <a:txBody>
                    <a:bodyPr/>
                    <a:lstStyle/>
                    <a:p>
                      <a:pPr algn="l" font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按照流水号，不同的业务实体有不同流水号规则</a:t>
                      </a: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E7E7E"/>
                      </a:solidFill>
                      <a:prstDash val="sysDash"/>
                      <a:round/>
                      <a:headEnd type="none" w="med" len="med"/>
                      <a:tailEnd type="none" w="med" len="med"/>
                    </a:lnB>
                  </a:tcPr>
                </a:tc>
                <a:tc>
                  <a:txBody>
                    <a:bodyPr/>
                    <a:lstStyle/>
                    <a:p>
                      <a:pPr algn="ctr" fontAlgn="ctr"/>
                      <a:r>
                        <a:rPr lang="en-US" altLang="zh-CN" sz="1000" b="0" i="0" u="none" strike="noStrike" dirty="0">
                          <a:solidFill>
                            <a:srgbClr val="000000"/>
                          </a:solidFill>
                          <a:effectLst/>
                          <a:latin typeface="Microsoft YaHei" panose="020B0503020204020204" pitchFamily="34" charset="-122"/>
                          <a:ea typeface="Microsoft YaHei" panose="020B0503020204020204" pitchFamily="34" charset="-122"/>
                        </a:rPr>
                        <a:t>-</a:t>
                      </a:r>
                      <a:endPar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E7E7E"/>
                      </a:solidFill>
                      <a:prstDash val="sysDash"/>
                      <a:round/>
                      <a:headEnd type="none" w="med" len="med"/>
                      <a:tailEnd type="none" w="med" len="med"/>
                    </a:lnB>
                  </a:tcPr>
                </a:tc>
                <a:tc>
                  <a:txBody>
                    <a:bodyPr/>
                    <a:lstStyle/>
                    <a:p>
                      <a:pPr algn="ctr" fontAlgn="ctr"/>
                      <a:r>
                        <a:rPr lang="en-US" altLang="zh-CN" sz="1000" b="0" i="0" u="none" strike="noStrike" dirty="0">
                          <a:solidFill>
                            <a:srgbClr val="000000"/>
                          </a:solidFill>
                          <a:effectLst/>
                          <a:latin typeface="Microsoft YaHei" panose="020B0503020204020204" pitchFamily="34" charset="-122"/>
                          <a:ea typeface="Microsoft YaHei" panose="020B0503020204020204" pitchFamily="34" charset="-122"/>
                        </a:rPr>
                        <a:t>-</a:t>
                      </a:r>
                      <a:endPar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E7E7E"/>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自定义</a:t>
                      </a:r>
                      <a:endParaRPr kumimoji="0" lang="en-US" altLang="zh-CN" sz="1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E7E7E"/>
                      </a:solidFill>
                      <a:prstDash val="sysDash"/>
                      <a:round/>
                      <a:headEnd type="none" w="med" len="med"/>
                      <a:tailEnd type="none" w="med" len="med"/>
                    </a:lnB>
                  </a:tcPr>
                </a:tc>
                <a:tc>
                  <a:txBody>
                    <a:bodyPr/>
                    <a:lstStyle/>
                    <a:p>
                      <a:pPr algn="ctr" fontAlgn="ctr"/>
                      <a:r>
                        <a:rPr kumimoji="0" lang="en-US" altLang="zh-CN" sz="1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a:t>
                      </a:r>
                      <a:endPar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E7E7E"/>
                      </a:solidFill>
                      <a:prstDash val="sysDash"/>
                      <a:round/>
                      <a:headEnd type="none" w="med" len="med"/>
                      <a:tailEnd type="none" w="med" len="med"/>
                    </a:lnB>
                  </a:tcPr>
                </a:tc>
                <a:tc>
                  <a:txBody>
                    <a:bodyPr/>
                    <a:lstStyle/>
                    <a:p>
                      <a:pPr 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天</a:t>
                      </a:r>
                      <a:endParaRPr lang="zh-CN" altLang="en-US" sz="1800" dirty="0"/>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E7E7E"/>
                      </a:solidFill>
                      <a:prstDash val="sysDash"/>
                      <a:round/>
                      <a:headEnd type="none" w="med" len="med"/>
                      <a:tailEnd type="none" w="med" len="med"/>
                    </a:lnB>
                  </a:tcPr>
                </a:tc>
                <a:tc>
                  <a:txBody>
                    <a:bodyPr/>
                    <a:lstStyle/>
                    <a:p>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　</a:t>
                      </a:r>
                      <a:endParaRPr lang="zh-CN" altLang="en-US" sz="1800" dirty="0"/>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E7E7E"/>
                      </a:solidFill>
                      <a:prstDash val="sysDash"/>
                      <a:round/>
                      <a:headEnd type="none" w="med" len="med"/>
                      <a:tailEnd type="none" w="med" len="med"/>
                    </a:lnB>
                  </a:tcPr>
                </a:tc>
                <a:tc>
                  <a:txBody>
                    <a:bodyPr/>
                    <a:lstStyle/>
                    <a:p>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　</a:t>
                      </a:r>
                      <a:endParaRPr lang="zh-CN" altLang="en-US" sz="1800" dirty="0"/>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E7E7E"/>
                      </a:solidFill>
                      <a:prstDash val="sysDash"/>
                      <a:round/>
                      <a:headEnd type="none" w="med" len="med"/>
                      <a:tailEnd type="none" w="med" len="med"/>
                    </a:lnB>
                  </a:tcPr>
                </a:tc>
                <a:tc>
                  <a:txBody>
                    <a:bodyPr/>
                    <a:lstStyle/>
                    <a:p>
                      <a:pPr algn="l"/>
                      <a:r>
                        <a:rPr kumimoji="0" lang="en-US" altLang="zh-CN" sz="1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2020-11-01</a:t>
                      </a:r>
                      <a:endParaRPr lang="zh-CN" altLang="en-US" sz="1800" dirty="0"/>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E7E7E"/>
                      </a:solidFill>
                      <a:prstDash val="sysDash"/>
                      <a:round/>
                      <a:headEnd type="none" w="med" len="med"/>
                      <a:tailEnd type="none" w="med" len="med"/>
                    </a:lnB>
                  </a:tcPr>
                </a:tc>
                <a:tc>
                  <a:txBody>
                    <a:bodyPr/>
                    <a:lstStyle/>
                    <a:p>
                      <a:pPr algn="l" font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　</a:t>
                      </a:r>
                    </a:p>
                  </a:txBody>
                  <a:tcPr marL="0" marR="0" marT="0" marB="0" anchor="ctr">
                    <a:lnL w="9525" cap="flat" cmpd="sng" algn="ctr">
                      <a:solidFill>
                        <a:srgbClr val="7F7F7F"/>
                      </a:solidFill>
                      <a:prstDash val="sysDash"/>
                      <a:round/>
                      <a:headEnd type="none" w="med" len="med"/>
                      <a:tailEnd type="none" w="med" len="med"/>
                    </a:lnL>
                    <a:lnR w="9525" cap="flat" cmpd="sng" algn="ctr">
                      <a:solidFill>
                        <a:srgbClr val="7F7F7F"/>
                      </a:solidFill>
                      <a:prstDash val="sysDash"/>
                      <a:round/>
                      <a:headEnd type="none" w="med" len="med"/>
                      <a:tailEnd type="none" w="med" len="med"/>
                    </a:lnR>
                    <a:lnT w="9525" cap="flat" cmpd="sng" algn="ctr">
                      <a:solidFill>
                        <a:srgbClr val="7F7F7F"/>
                      </a:solidFill>
                      <a:prstDash val="sysDash"/>
                      <a:round/>
                      <a:headEnd type="none" w="med" len="med"/>
                      <a:tailEnd type="none" w="med" len="med"/>
                    </a:lnT>
                    <a:lnB w="9525" cap="flat" cmpd="sng" algn="ctr">
                      <a:solidFill>
                        <a:srgbClr val="7E7E7E"/>
                      </a:solidFill>
                      <a:prstDash val="sysDash"/>
                      <a:round/>
                      <a:headEnd type="none" w="med" len="med"/>
                      <a:tailEnd type="none" w="med" len="med"/>
                    </a:lnB>
                  </a:tcPr>
                </a:tc>
                <a:extLst>
                  <a:ext uri="{0D108BD9-81ED-4DB2-BD59-A6C34878D82A}">
                    <a16:rowId xmlns="" xmlns:a16="http://schemas.microsoft.com/office/drawing/2014/main" val="3287402126"/>
                  </a:ext>
                </a:extLst>
              </a:tr>
              <a:tr h="247262">
                <a:tc gridSpan="21">
                  <a:txBody>
                    <a:bodyPr/>
                    <a:lstStyle/>
                    <a:p>
                      <a:pPr algn="ctr" fontAlgn="ctr"/>
                      <a:r>
                        <a:rPr lang="zh-CN" altLang="en-US" sz="1200" b="0" i="0" u="none" strike="noStrike" dirty="0">
                          <a:solidFill>
                            <a:srgbClr val="FF0000"/>
                          </a:solidFill>
                          <a:effectLst/>
                          <a:latin typeface="Microsoft YaHei" panose="020B0503020204020204" pitchFamily="34" charset="-122"/>
                          <a:ea typeface="Microsoft YaHei" panose="020B0503020204020204" pitchFamily="34" charset="-122"/>
                        </a:rPr>
                        <a:t>当前已梳理</a:t>
                      </a:r>
                      <a:r>
                        <a:rPr lang="en-US" altLang="zh-CN" sz="1200" b="0" i="0" u="none" strike="noStrike" dirty="0">
                          <a:solidFill>
                            <a:srgbClr val="FF0000"/>
                          </a:solidFill>
                          <a:effectLst/>
                          <a:latin typeface="Microsoft YaHei" panose="020B0503020204020204" pitchFamily="34" charset="-122"/>
                          <a:ea typeface="Microsoft YaHei" panose="020B0503020204020204" pitchFamily="34" charset="-122"/>
                        </a:rPr>
                        <a:t>195</a:t>
                      </a:r>
                      <a:r>
                        <a:rPr lang="zh-CN" altLang="en-US" sz="1200" b="0" i="0" u="none" strike="noStrike" dirty="0">
                          <a:solidFill>
                            <a:srgbClr val="FF0000"/>
                          </a:solidFill>
                          <a:effectLst/>
                          <a:latin typeface="Microsoft YaHei" panose="020B0503020204020204" pitchFamily="34" charset="-122"/>
                          <a:ea typeface="Microsoft YaHei" panose="020B0503020204020204" pitchFamily="34" charset="-122"/>
                        </a:rPr>
                        <a:t>项数据标准</a:t>
                      </a:r>
                    </a:p>
                  </a:txBody>
                  <a:tcPr marL="0" marR="0" marT="0" marB="0" anchor="ctr">
                    <a:lnL w="9525" cap="flat" cmpd="sng" algn="ctr">
                      <a:solidFill>
                        <a:srgbClr val="7E7E7E"/>
                      </a:solidFill>
                      <a:prstDash val="sysDash"/>
                      <a:round/>
                      <a:headEnd type="none" w="med" len="med"/>
                      <a:tailEnd type="none" w="med" len="med"/>
                    </a:lnL>
                    <a:lnR w="9525" cap="flat" cmpd="sng" algn="ctr">
                      <a:solidFill>
                        <a:srgbClr val="7E7E7E"/>
                      </a:solidFill>
                      <a:prstDash val="sysDash"/>
                      <a:round/>
                      <a:headEnd type="none" w="med" len="med"/>
                      <a:tailEnd type="none" w="med" len="med"/>
                    </a:lnR>
                    <a:lnT w="9525" cap="flat" cmpd="sng" algn="ctr">
                      <a:solidFill>
                        <a:srgbClr val="7E7E7E"/>
                      </a:solidFill>
                      <a:prstDash val="sysDash"/>
                      <a:round/>
                      <a:headEnd type="none" w="med" len="med"/>
                      <a:tailEnd type="none" w="med" len="med"/>
                    </a:lnT>
                    <a:lnB w="9525" cap="flat" cmpd="sng" algn="ctr">
                      <a:solidFill>
                        <a:srgbClr val="7E7E7E"/>
                      </a:solidFill>
                      <a:prstDash val="sysDash"/>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lnL w="9525" cap="flat" cmpd="sng" algn="ctr">
                      <a:solidFill>
                        <a:srgbClr val="7E7E7E"/>
                      </a:solidFill>
                      <a:prstDash val="sysDash"/>
                      <a:round/>
                      <a:headEnd type="none" w="med" len="med"/>
                      <a:tailEnd type="none" w="med" len="med"/>
                    </a:lnL>
                    <a:lnT w="9525" cap="flat" cmpd="sng" algn="ctr">
                      <a:solidFill>
                        <a:srgbClr val="7E7E7E"/>
                      </a:solidFill>
                      <a:prstDash val="sysDash"/>
                      <a:round/>
                      <a:headEnd type="none" w="med" len="med"/>
                      <a:tailEnd type="none" w="med" len="med"/>
                    </a:lnT>
                  </a:tcPr>
                </a:tc>
                <a:tc hMerge="1">
                  <a:txBody>
                    <a:bodyPr/>
                    <a:lstStyle/>
                    <a:p>
                      <a:endParaRPr lang="zh-CN" altLang="en-US"/>
                    </a:p>
                  </a:txBody>
                  <a:tcPr>
                    <a:lnL w="9525" cap="flat" cmpd="sng" algn="ctr">
                      <a:solidFill>
                        <a:srgbClr val="7E7E7E"/>
                      </a:solidFill>
                      <a:prstDash val="sysDash"/>
                      <a:round/>
                      <a:headEnd type="none" w="med" len="med"/>
                      <a:tailEnd type="none" w="med" len="med"/>
                    </a:lnL>
                    <a:lnT w="9525" cap="flat" cmpd="sng" algn="ctr">
                      <a:solidFill>
                        <a:srgbClr val="7E7E7E"/>
                      </a:solidFill>
                      <a:prstDash val="sysDash"/>
                      <a:round/>
                      <a:headEnd type="none" w="med" len="med"/>
                      <a:tailEnd type="none" w="med" len="med"/>
                    </a:lnT>
                  </a:tcPr>
                </a:tc>
                <a:tc hMerge="1">
                  <a:txBody>
                    <a:bodyPr/>
                    <a:lstStyle/>
                    <a:p>
                      <a:pPr algn="ctr" fontAlgn="ctr"/>
                      <a:r>
                        <a:rPr lang="zh-CN" altLang="en-US" sz="900" b="0" i="0" u="none" strike="noStrike">
                          <a:solidFill>
                            <a:srgbClr val="000000"/>
                          </a:solidFill>
                          <a:effectLst/>
                          <a:latin typeface="Microsoft YaHei" panose="020B0503020204020204" pitchFamily="34" charset="-122"/>
                          <a:ea typeface="Microsoft YaHei" panose="020B0503020204020204" pitchFamily="34" charset="-122"/>
                        </a:rPr>
                        <a:t>财务</a:t>
                      </a:r>
                    </a:p>
                  </a:txBody>
                  <a:tcPr marL="0" marR="0" marT="0" marB="0" anchor="ctr">
                    <a:lnL w="9525" cap="flat" cmpd="sng" algn="ctr">
                      <a:solidFill>
                        <a:srgbClr val="7E7E7E"/>
                      </a:solidFill>
                      <a:prstDash val="sysDash"/>
                      <a:round/>
                      <a:headEnd type="none" w="med" len="med"/>
                      <a:tailEnd type="none" w="med" len="med"/>
                    </a:lnL>
                    <a:lnR w="9525" cap="flat" cmpd="sng" algn="ctr">
                      <a:solidFill>
                        <a:schemeClr val="tx1">
                          <a:lumMod val="50000"/>
                          <a:lumOff val="50000"/>
                        </a:schemeClr>
                      </a:solidFill>
                      <a:prstDash val="sysDash"/>
                      <a:round/>
                      <a:headEnd type="none" w="med" len="med"/>
                      <a:tailEnd type="none" w="med" len="med"/>
                    </a:lnR>
                    <a:lnT w="9525" cap="flat" cmpd="sng" algn="ctr">
                      <a:solidFill>
                        <a:srgbClr val="7E7E7E"/>
                      </a:solidFill>
                      <a:prstDash val="sysDash"/>
                      <a:round/>
                      <a:headEnd type="none" w="med" len="med"/>
                      <a:tailEnd type="none" w="med" len="med"/>
                    </a:lnT>
                    <a:lnB w="9525" cap="flat" cmpd="sng" algn="ctr">
                      <a:solidFill>
                        <a:schemeClr val="tx1">
                          <a:lumMod val="50000"/>
                          <a:lumOff val="50000"/>
                        </a:schemeClr>
                      </a:solidFill>
                      <a:prstDash val="sysDash"/>
                      <a:round/>
                      <a:headEnd type="none" w="med" len="med"/>
                      <a:tailEnd type="none" w="med" len="med"/>
                    </a:lnB>
                  </a:tcPr>
                </a:tc>
                <a:tc hMerge="1">
                  <a:txBody>
                    <a:bodyPr/>
                    <a:lstStyle/>
                    <a:p>
                      <a:endParaRPr lang="zh-CN" altLang="en-US"/>
                    </a:p>
                  </a:txBody>
                  <a:tcPr>
                    <a:lnL w="6350" cap="flat" cmpd="sng" algn="ctr">
                      <a:solidFill>
                        <a:srgbClr val="000000"/>
                      </a:solidFill>
                      <a:prstDash val="solid"/>
                      <a:round/>
                      <a:headEnd type="none" w="med" len="med"/>
                      <a:tailEnd type="none" w="med" len="med"/>
                    </a:lnL>
                    <a:lnT w="9525" cap="flat" cmpd="sng" algn="ctr">
                      <a:solidFill>
                        <a:schemeClr val="tx1">
                          <a:lumMod val="50000"/>
                          <a:lumOff val="50000"/>
                        </a:schemeClr>
                      </a:solidFill>
                      <a:prstDash val="sysDash"/>
                      <a:round/>
                      <a:headEnd type="none" w="med" len="med"/>
                      <a:tailEnd type="none" w="med" len="med"/>
                    </a:lnT>
                  </a:tcPr>
                </a:tc>
                <a:tc hMerge="1">
                  <a:txBody>
                    <a:bodyPr/>
                    <a:lstStyle/>
                    <a:p>
                      <a:endParaRPr lang="zh-CN" altLang="en-US"/>
                    </a:p>
                  </a:txBody>
                  <a:tcPr/>
                </a:tc>
                <a:tc hMerge="1">
                  <a:txBody>
                    <a:bodyPr/>
                    <a:lstStyle/>
                    <a:p>
                      <a:pPr algn="l" fontAlgn="ctr"/>
                      <a:r>
                        <a:rPr lang="zh-CN" altLang="en-US" sz="900" b="0" i="0" u="none" strike="noStrike">
                          <a:solidFill>
                            <a:srgbClr val="000000"/>
                          </a:solidFill>
                          <a:effectLst/>
                          <a:latin typeface="Microsoft YaHei" panose="020B0503020204020204" pitchFamily="34" charset="-122"/>
                          <a:ea typeface="Microsoft YaHei" panose="020B0503020204020204" pitchFamily="34" charset="-122"/>
                        </a:rPr>
                        <a:t>固定资产，资产类别，类别</a:t>
                      </a:r>
                    </a:p>
                  </a:txBody>
                  <a:tcPr marL="0" marR="0" marT="0" marB="0" anchor="ctr">
                    <a:lnL w="9525" cap="flat" cmpd="sng" algn="ctr">
                      <a:solidFill>
                        <a:schemeClr val="tx1">
                          <a:lumMod val="50000"/>
                          <a:lumOff val="50000"/>
                        </a:schemeClr>
                      </a:solidFill>
                      <a:prstDash val="sysDash"/>
                      <a:round/>
                      <a:headEnd type="none" w="med" len="med"/>
                      <a:tailEnd type="none" w="med" len="med"/>
                    </a:lnL>
                    <a:lnR w="9525" cap="flat" cmpd="sng" algn="ctr">
                      <a:solidFill>
                        <a:schemeClr val="tx1">
                          <a:lumMod val="50000"/>
                          <a:lumOff val="50000"/>
                        </a:schemeClr>
                      </a:solidFill>
                      <a:prstDash val="sysDash"/>
                      <a:round/>
                      <a:headEnd type="none" w="med" len="med"/>
                      <a:tailEnd type="none" w="med" len="med"/>
                    </a:lnR>
                    <a:lnT w="9525" cap="flat" cmpd="sng" algn="ctr">
                      <a:solidFill>
                        <a:schemeClr val="tx1">
                          <a:lumMod val="50000"/>
                          <a:lumOff val="50000"/>
                        </a:schemeClr>
                      </a:solidFill>
                      <a:prstDash val="sysDash"/>
                      <a:round/>
                      <a:headEnd type="none" w="med" len="med"/>
                      <a:tailEnd type="none" w="med" len="med"/>
                    </a:lnT>
                    <a:lnB w="9525" cap="flat" cmpd="sng" algn="ctr">
                      <a:solidFill>
                        <a:schemeClr val="tx1">
                          <a:lumMod val="50000"/>
                          <a:lumOff val="50000"/>
                        </a:schemeClr>
                      </a:solidFill>
                      <a:prstDash val="sysDash"/>
                      <a:round/>
                      <a:headEnd type="none" w="med" len="med"/>
                      <a:tailEnd type="none" w="med" len="med"/>
                    </a:lnB>
                  </a:tcPr>
                </a:tc>
                <a:tc hMerge="1">
                  <a:txBody>
                    <a:bodyPr/>
                    <a:lstStyle/>
                    <a:p>
                      <a:endParaRPr lang="zh-CN" altLang="en-US"/>
                    </a:p>
                  </a:txBody>
                  <a:tcPr/>
                </a:tc>
                <a:tc hMerge="1">
                  <a:txBody>
                    <a:bodyPr/>
                    <a:lstStyle/>
                    <a:p>
                      <a:pPr algn="l" fontAlgn="ctr"/>
                      <a:r>
                        <a:rPr lang="zh-CN" altLang="en-US" sz="900" b="0" i="0" u="none" strike="noStrike">
                          <a:solidFill>
                            <a:srgbClr val="000000"/>
                          </a:solidFill>
                          <a:effectLst/>
                          <a:latin typeface="Microsoft YaHei" panose="020B0503020204020204" pitchFamily="34" charset="-122"/>
                          <a:ea typeface="Microsoft YaHei" panose="020B0503020204020204" pitchFamily="34" charset="-122"/>
                        </a:rPr>
                        <a:t>对资产类别的划分，为集团大类、利润中心、增加类型等的组合</a:t>
                      </a:r>
                    </a:p>
                  </a:txBody>
                  <a:tcPr marL="0" marR="0" marT="0" marB="0" anchor="ctr">
                    <a:lnL w="9525" cap="flat" cmpd="sng" algn="ctr">
                      <a:solidFill>
                        <a:schemeClr val="tx1">
                          <a:lumMod val="50000"/>
                          <a:lumOff val="50000"/>
                        </a:schemeClr>
                      </a:solidFill>
                      <a:prstDash val="sysDash"/>
                      <a:round/>
                      <a:headEnd type="none" w="med" len="med"/>
                      <a:tailEnd type="none" w="med" len="med"/>
                    </a:lnL>
                    <a:lnR w="9525" cap="flat" cmpd="sng" algn="ctr">
                      <a:solidFill>
                        <a:schemeClr val="tx1">
                          <a:lumMod val="50000"/>
                          <a:lumOff val="50000"/>
                        </a:schemeClr>
                      </a:solidFill>
                      <a:prstDash val="sysDash"/>
                      <a:round/>
                      <a:headEnd type="none" w="med" len="med"/>
                      <a:tailEnd type="none" w="med" len="med"/>
                    </a:lnR>
                    <a:lnT w="9525" cap="flat" cmpd="sng" algn="ctr">
                      <a:solidFill>
                        <a:schemeClr val="tx1">
                          <a:lumMod val="50000"/>
                          <a:lumOff val="50000"/>
                        </a:schemeClr>
                      </a:solidFill>
                      <a:prstDash val="sysDash"/>
                      <a:round/>
                      <a:headEnd type="none" w="med" len="med"/>
                      <a:tailEnd type="none" w="med" len="med"/>
                    </a:lnT>
                    <a:lnB w="9525" cap="flat" cmpd="sng" algn="ctr">
                      <a:solidFill>
                        <a:schemeClr val="tx1">
                          <a:lumMod val="50000"/>
                          <a:lumOff val="50000"/>
                        </a:schemeClr>
                      </a:solidFill>
                      <a:prstDash val="sysDash"/>
                      <a:round/>
                      <a:headEnd type="none" w="med" len="med"/>
                      <a:tailEnd type="none" w="med" len="med"/>
                    </a:lnB>
                  </a:tcPr>
                </a:tc>
                <a:tc hMerge="1">
                  <a:txBody>
                    <a:bodyPr/>
                    <a:lstStyle/>
                    <a:p>
                      <a:pPr algn="l" fontAlgn="ctr"/>
                      <a:r>
                        <a:rPr lang="zh-CN" altLang="en-US" sz="900" b="0" i="0" u="none" strike="noStrike" dirty="0">
                          <a:solidFill>
                            <a:srgbClr val="000000"/>
                          </a:solidFill>
                          <a:effectLst/>
                          <a:latin typeface="Microsoft YaHei" panose="020B0503020204020204" pitchFamily="34" charset="-122"/>
                          <a:ea typeface="Microsoft YaHei" panose="020B0503020204020204" pitchFamily="34" charset="-122"/>
                        </a:rPr>
                        <a:t>按实际业务情况设置</a:t>
                      </a:r>
                    </a:p>
                  </a:txBody>
                  <a:tcPr marL="0" marR="0" marT="0" marB="0" anchor="ctr">
                    <a:lnL w="9525" cap="flat" cmpd="sng" algn="ctr">
                      <a:solidFill>
                        <a:schemeClr val="tx1">
                          <a:lumMod val="50000"/>
                          <a:lumOff val="50000"/>
                        </a:schemeClr>
                      </a:solidFill>
                      <a:prstDash val="sysDash"/>
                      <a:round/>
                      <a:headEnd type="none" w="med" len="med"/>
                      <a:tailEnd type="none" w="med" len="med"/>
                    </a:lnL>
                    <a:lnR w="9525" cap="flat" cmpd="sng" algn="ctr">
                      <a:solidFill>
                        <a:schemeClr val="tx1">
                          <a:lumMod val="50000"/>
                          <a:lumOff val="50000"/>
                        </a:schemeClr>
                      </a:solidFill>
                      <a:prstDash val="sysDash"/>
                      <a:round/>
                      <a:headEnd type="none" w="med" len="med"/>
                      <a:tailEnd type="none" w="med" len="med"/>
                    </a:lnR>
                    <a:lnT w="9525" cap="flat" cmpd="sng" algn="ctr">
                      <a:solidFill>
                        <a:schemeClr val="tx1">
                          <a:lumMod val="50000"/>
                          <a:lumOff val="50000"/>
                        </a:schemeClr>
                      </a:solidFill>
                      <a:prstDash val="sysDash"/>
                      <a:round/>
                      <a:headEnd type="none" w="med" len="med"/>
                      <a:tailEnd type="none" w="med" len="med"/>
                    </a:lnT>
                    <a:lnB w="9525" cap="flat" cmpd="sng" algn="ctr">
                      <a:solidFill>
                        <a:schemeClr val="tx1">
                          <a:lumMod val="50000"/>
                          <a:lumOff val="50000"/>
                        </a:schemeClr>
                      </a:solidFill>
                      <a:prstDash val="sysDash"/>
                      <a:round/>
                      <a:headEnd type="none" w="med" len="med"/>
                      <a:tailEnd type="none" w="med" len="med"/>
                    </a:lnB>
                  </a:tcPr>
                </a:tc>
                <a:tc hMerge="1">
                  <a:txBody>
                    <a:bodyPr/>
                    <a:lstStyle/>
                    <a:p>
                      <a:endParaRPr lang="zh-CN" altLang="en-US"/>
                    </a:p>
                  </a:txBody>
                  <a:tcPr>
                    <a:lnL w="9525" cap="flat" cmpd="sng" algn="ctr">
                      <a:solidFill>
                        <a:srgbClr val="7E7E7E"/>
                      </a:solidFill>
                      <a:prstDash val="sysDash"/>
                      <a:round/>
                      <a:headEnd type="none" w="med" len="med"/>
                      <a:tailEnd type="none" w="med" len="med"/>
                    </a:lnL>
                    <a:lnT w="9525" cap="flat" cmpd="sng" algn="ctr">
                      <a:solidFill>
                        <a:srgbClr val="7E7E7E"/>
                      </a:solidFill>
                      <a:prstDash val="sysDash"/>
                      <a:round/>
                      <a:headEnd type="none" w="med" len="med"/>
                      <a:tailEnd type="none" w="med" len="med"/>
                    </a:lnT>
                  </a:tcPr>
                </a:tc>
                <a:tc hMerge="1">
                  <a:txBody>
                    <a:bodyPr/>
                    <a:lstStyle/>
                    <a:p>
                      <a:pPr algn="ctr" fontAlgn="ctr"/>
                      <a:r>
                        <a:rPr lang="zh-CN" altLang="en-US" sz="900" b="0" i="0" u="none" strike="noStrike">
                          <a:solidFill>
                            <a:srgbClr val="000000"/>
                          </a:solidFill>
                          <a:effectLst/>
                          <a:latin typeface="Microsoft YaHei" panose="020B0503020204020204" pitchFamily="34" charset="-122"/>
                          <a:ea typeface="Microsoft YaHei" panose="020B0503020204020204" pitchFamily="34" charset="-122"/>
                        </a:rPr>
                        <a:t>财务部</a:t>
                      </a:r>
                    </a:p>
                  </a:txBody>
                  <a:tcPr marL="0" marR="0" marT="0" marB="0" anchor="ctr">
                    <a:lnL w="9525" cap="flat" cmpd="sng" algn="ctr">
                      <a:solidFill>
                        <a:srgbClr val="7E7E7E"/>
                      </a:solidFill>
                      <a:prstDash val="sysDash"/>
                      <a:round/>
                      <a:headEnd type="none" w="med" len="med"/>
                      <a:tailEnd type="none" w="med" len="med"/>
                    </a:lnL>
                    <a:lnR w="9525" cap="flat" cmpd="sng" algn="ctr">
                      <a:solidFill>
                        <a:schemeClr val="tx1">
                          <a:lumMod val="50000"/>
                          <a:lumOff val="50000"/>
                        </a:schemeClr>
                      </a:solidFill>
                      <a:prstDash val="sysDash"/>
                      <a:round/>
                      <a:headEnd type="none" w="med" len="med"/>
                      <a:tailEnd type="none" w="med" len="med"/>
                    </a:lnR>
                    <a:lnT w="9525" cap="flat" cmpd="sng" algn="ctr">
                      <a:solidFill>
                        <a:srgbClr val="7E7E7E"/>
                      </a:solidFill>
                      <a:prstDash val="sysDash"/>
                      <a:round/>
                      <a:headEnd type="none" w="med" len="med"/>
                      <a:tailEnd type="none" w="med" len="med"/>
                    </a:lnT>
                    <a:lnB w="9525" cap="flat" cmpd="sng" algn="ctr">
                      <a:solidFill>
                        <a:schemeClr val="tx1">
                          <a:lumMod val="50000"/>
                          <a:lumOff val="50000"/>
                        </a:schemeClr>
                      </a:solidFill>
                      <a:prstDash val="sysDash"/>
                      <a:round/>
                      <a:headEnd type="none" w="med" len="med"/>
                      <a:tailEnd type="none" w="med" len="med"/>
                    </a:lnB>
                  </a:tcPr>
                </a:tc>
                <a:tc hMerge="1">
                  <a:txBody>
                    <a:bodyPr/>
                    <a:lstStyle/>
                    <a:p>
                      <a:pPr algn="ctr" fontAlgn="ctr"/>
                      <a:r>
                        <a:rPr lang="en" sz="900" b="0" i="0" u="none" strike="noStrike" dirty="0">
                          <a:solidFill>
                            <a:srgbClr val="000000"/>
                          </a:solidFill>
                          <a:effectLst/>
                          <a:latin typeface="Microsoft YaHei" panose="020B0503020204020204" pitchFamily="34" charset="-122"/>
                          <a:ea typeface="Microsoft YaHei" panose="020B0503020204020204" pitchFamily="34" charset="-122"/>
                        </a:rPr>
                        <a:t>BD05030004</a:t>
                      </a:r>
                    </a:p>
                  </a:txBody>
                  <a:tcPr marL="0" marR="0" marT="0" marB="0" anchor="ctr">
                    <a:lnL w="9525" cap="flat" cmpd="sng" algn="ctr">
                      <a:solidFill>
                        <a:schemeClr val="tx1">
                          <a:lumMod val="50000"/>
                          <a:lumOff val="50000"/>
                        </a:schemeClr>
                      </a:solidFill>
                      <a:prstDash val="sysDash"/>
                      <a:round/>
                      <a:headEnd type="none" w="med" len="med"/>
                      <a:tailEnd type="none" w="med" len="med"/>
                    </a:lnL>
                    <a:lnR w="9525" cap="flat" cmpd="sng" algn="ctr">
                      <a:solidFill>
                        <a:schemeClr val="tx1">
                          <a:lumMod val="50000"/>
                          <a:lumOff val="50000"/>
                        </a:schemeClr>
                      </a:solidFill>
                      <a:prstDash val="sysDash"/>
                      <a:round/>
                      <a:headEnd type="none" w="med" len="med"/>
                      <a:tailEnd type="none" w="med" len="med"/>
                    </a:lnR>
                    <a:lnT w="9525" cap="flat" cmpd="sng" algn="ctr">
                      <a:solidFill>
                        <a:schemeClr val="tx1">
                          <a:lumMod val="50000"/>
                          <a:lumOff val="50000"/>
                        </a:schemeClr>
                      </a:solidFill>
                      <a:prstDash val="sysDash"/>
                      <a:round/>
                      <a:headEnd type="none" w="med" len="med"/>
                      <a:tailEnd type="none" w="med" len="med"/>
                    </a:lnT>
                    <a:lnB w="9525" cap="flat" cmpd="sng" algn="ctr">
                      <a:solidFill>
                        <a:schemeClr val="tx1">
                          <a:lumMod val="50000"/>
                          <a:lumOff val="50000"/>
                        </a:schemeClr>
                      </a:solidFill>
                      <a:prstDash val="sysDash"/>
                      <a:round/>
                      <a:headEnd type="none" w="med" len="med"/>
                      <a:tailEnd type="none" w="med" len="med"/>
                    </a:lnB>
                  </a:tcPr>
                </a:tc>
                <a:tc hMerge="1">
                  <a:txBody>
                    <a:bodyPr/>
                    <a:lstStyle/>
                    <a:p>
                      <a:pPr algn="l" fontAlgn="ctr"/>
                      <a:r>
                        <a:rPr lang="zh-CN" altLang="en-US" sz="900" b="0" i="0" u="none" strike="noStrike">
                          <a:solidFill>
                            <a:srgbClr val="000000"/>
                          </a:solidFill>
                          <a:effectLst/>
                          <a:latin typeface="Microsoft YaHei" panose="020B0503020204020204" pitchFamily="34" charset="-122"/>
                          <a:ea typeface="Microsoft YaHei" panose="020B0503020204020204" pitchFamily="34" charset="-122"/>
                        </a:rPr>
                        <a:t>资产类别</a:t>
                      </a:r>
                    </a:p>
                  </a:txBody>
                  <a:tcPr marL="0" marR="0" marT="0" marB="0" anchor="ctr">
                    <a:lnL w="9525" cap="flat" cmpd="sng" algn="ctr">
                      <a:solidFill>
                        <a:srgbClr val="7E7E7E"/>
                      </a:solidFill>
                      <a:prstDash val="sysDash"/>
                      <a:round/>
                      <a:headEnd type="none" w="med" len="med"/>
                      <a:tailEnd type="none" w="med" len="med"/>
                    </a:lnL>
                    <a:lnR w="9525" cap="flat" cmpd="sng" algn="ctr">
                      <a:solidFill>
                        <a:schemeClr val="tx1">
                          <a:lumMod val="50000"/>
                          <a:lumOff val="50000"/>
                        </a:schemeClr>
                      </a:solidFill>
                      <a:prstDash val="sysDash"/>
                      <a:round/>
                      <a:headEnd type="none" w="med" len="med"/>
                      <a:tailEnd type="none" w="med" len="med"/>
                    </a:lnR>
                    <a:lnT w="9525" cap="flat" cmpd="sng" algn="ctr">
                      <a:solidFill>
                        <a:srgbClr val="7E7E7E"/>
                      </a:solidFill>
                      <a:prstDash val="sysDash"/>
                      <a:round/>
                      <a:headEnd type="none" w="med" len="med"/>
                      <a:tailEnd type="none" w="med" len="med"/>
                    </a:lnT>
                    <a:lnB w="9525" cap="flat" cmpd="sng" algn="ctr">
                      <a:solidFill>
                        <a:schemeClr val="tx1">
                          <a:lumMod val="50000"/>
                          <a:lumOff val="50000"/>
                        </a:schemeClr>
                      </a:solidFill>
                      <a:prstDash val="sysDash"/>
                      <a:round/>
                      <a:headEnd type="none" w="med" len="med"/>
                      <a:tailEnd type="none" w="med" len="med"/>
                    </a:lnB>
                  </a:tcPr>
                </a:tc>
                <a:tc hMerge="1">
                  <a:txBody>
                    <a:bodyPr/>
                    <a:lstStyle/>
                    <a:p>
                      <a:endParaRPr lang="zh-CN" altLang="en-US"/>
                    </a:p>
                  </a:txBody>
                  <a:tcPr/>
                </a:tc>
                <a:tc hMerge="1">
                  <a:txBody>
                    <a:bodyPr/>
                    <a:lstStyle/>
                    <a:p>
                      <a:endParaRPr lang="zh-CN" altLang="en-US"/>
                    </a:p>
                  </a:txBody>
                  <a:tcPr>
                    <a:lnL w="9525" cap="flat" cmpd="sng" algn="ctr">
                      <a:solidFill>
                        <a:srgbClr val="7E7E7E"/>
                      </a:solidFill>
                      <a:prstDash val="sysDash"/>
                      <a:round/>
                      <a:headEnd type="none" w="med" len="med"/>
                      <a:tailEnd type="none" w="med" len="med"/>
                    </a:lnL>
                    <a:lnT w="9525" cap="flat" cmpd="sng" algn="ctr">
                      <a:solidFill>
                        <a:srgbClr val="7E7E7E"/>
                      </a:solidFill>
                      <a:prstDash val="sysDash"/>
                      <a:round/>
                      <a:headEnd type="none" w="med" len="med"/>
                      <a:tailEnd type="none" w="med" len="med"/>
                    </a:lnT>
                  </a:tcPr>
                </a:tc>
                <a:tc hMerge="1">
                  <a:txBody>
                    <a:bodyPr/>
                    <a:lstStyle/>
                    <a:p>
                      <a:endParaRPr lang="zh-CN" altLang="en-US"/>
                    </a:p>
                  </a:txBody>
                  <a:tcPr>
                    <a:lnL w="9525" cap="flat" cmpd="sng" algn="ctr">
                      <a:solidFill>
                        <a:srgbClr val="7E7E7E"/>
                      </a:solidFill>
                      <a:prstDash val="sysDash"/>
                      <a:round/>
                      <a:headEnd type="none" w="med" len="med"/>
                      <a:tailEnd type="none" w="med" len="med"/>
                    </a:lnL>
                    <a:lnT w="9525" cap="flat" cmpd="sng" algn="ctr">
                      <a:solidFill>
                        <a:srgbClr val="7E7E7E"/>
                      </a:solidFill>
                      <a:prstDash val="sysDash"/>
                      <a:round/>
                      <a:headEnd type="none" w="med" len="med"/>
                      <a:tailEnd type="none" w="med" len="med"/>
                    </a:lnT>
                  </a:tcPr>
                </a:tc>
                <a:tc hMerge="1">
                  <a:txBody>
                    <a:bodyPr/>
                    <a:lstStyle/>
                    <a:p>
                      <a:endParaRPr lang="zh-CN" altLang="en-US"/>
                    </a:p>
                  </a:txBody>
                  <a:tcPr>
                    <a:lnL w="9525" cap="flat" cmpd="sng" algn="ctr">
                      <a:solidFill>
                        <a:srgbClr val="7E7E7E"/>
                      </a:solidFill>
                      <a:prstDash val="sysDash"/>
                      <a:round/>
                      <a:headEnd type="none" w="med" len="med"/>
                      <a:tailEnd type="none" w="med" len="med"/>
                    </a:lnL>
                    <a:lnT w="9525" cap="flat" cmpd="sng" algn="ctr">
                      <a:solidFill>
                        <a:srgbClr val="7E7E7E"/>
                      </a:solidFill>
                      <a:prstDash val="sysDash"/>
                      <a:round/>
                      <a:headEnd type="none" w="med" len="med"/>
                      <a:tailEnd type="none" w="med" len="med"/>
                    </a:lnT>
                  </a:tcPr>
                </a:tc>
                <a:tc hMerge="1">
                  <a:txBody>
                    <a:bodyPr/>
                    <a:lstStyle/>
                    <a:p>
                      <a:pPr algn="ctr" fontAlgn="ctr"/>
                      <a:endPar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0" marR="0" marT="0" marB="0" anchor="ctr">
                    <a:lnL w="9525" cap="flat" cmpd="sng" algn="ctr">
                      <a:solidFill>
                        <a:srgbClr val="7E7E7E"/>
                      </a:solidFill>
                      <a:prstDash val="sysDash"/>
                      <a:round/>
                      <a:headEnd type="none" w="med" len="med"/>
                      <a:tailEnd type="none" w="med" len="med"/>
                    </a:lnL>
                    <a:lnR w="9525" cap="flat" cmpd="sng" algn="ctr">
                      <a:solidFill>
                        <a:srgbClr val="7E7E7E"/>
                      </a:solidFill>
                      <a:prstDash val="sysDash"/>
                      <a:round/>
                      <a:headEnd type="none" w="med" len="med"/>
                      <a:tailEnd type="none" w="med" len="med"/>
                    </a:lnR>
                    <a:lnT w="9525" cap="flat" cmpd="sng" algn="ctr">
                      <a:solidFill>
                        <a:srgbClr val="7E7E7E"/>
                      </a:solidFill>
                      <a:prstDash val="sysDash"/>
                      <a:round/>
                      <a:headEnd type="none" w="med" len="med"/>
                      <a:tailEnd type="none" w="med" len="med"/>
                    </a:lnT>
                    <a:lnB w="9525" cap="flat" cmpd="sng" algn="ctr">
                      <a:solidFill>
                        <a:srgbClr val="7E7E7E"/>
                      </a:solidFill>
                      <a:prstDash val="sysDash"/>
                      <a:round/>
                      <a:headEnd type="none" w="med" len="med"/>
                      <a:tailEnd type="none" w="med" len="med"/>
                    </a:lnB>
                  </a:tcPr>
                </a:tc>
                <a:extLst>
                  <a:ext uri="{0D108BD9-81ED-4DB2-BD59-A6C34878D82A}">
                    <a16:rowId xmlns="" xmlns:a16="http://schemas.microsoft.com/office/drawing/2014/main" val="2892694005"/>
                  </a:ext>
                </a:extLst>
              </a:tr>
              <a:tr h="913924">
                <a:tc>
                  <a:txBody>
                    <a:bodyPr/>
                    <a:lstStyle/>
                    <a:p>
                      <a:pPr algn="ctr" font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财务</a:t>
                      </a:r>
                    </a:p>
                  </a:txBody>
                  <a:tcPr marL="0" marR="0" marT="0" marB="0" anchor="ctr">
                    <a:lnL w="9525" cap="flat" cmpd="sng" algn="ctr">
                      <a:solidFill>
                        <a:srgbClr val="7E7E7E"/>
                      </a:solidFill>
                      <a:prstDash val="sysDash"/>
                      <a:round/>
                      <a:headEnd type="none" w="med" len="med"/>
                      <a:tailEnd type="none" w="med" len="med"/>
                    </a:lnL>
                    <a:lnR w="9525" cap="flat" cmpd="sng" algn="ctr">
                      <a:solidFill>
                        <a:srgbClr val="7E7E7E"/>
                      </a:solidFill>
                      <a:prstDash val="sysDash"/>
                      <a:round/>
                      <a:headEnd type="none" w="med" len="med"/>
                      <a:tailEnd type="none" w="med" len="med"/>
                    </a:lnR>
                    <a:lnT w="9525" cap="flat" cmpd="sng" algn="ctr">
                      <a:solidFill>
                        <a:srgbClr val="7E7E7E"/>
                      </a:solidFill>
                      <a:prstDash val="sysDash"/>
                      <a:round/>
                      <a:headEnd type="none" w="med" len="med"/>
                      <a:tailEnd type="none" w="med" len="med"/>
                    </a:lnT>
                    <a:lnB w="9525" cap="flat" cmpd="sng" algn="ctr">
                      <a:solidFill>
                        <a:srgbClr val="7E7E7E"/>
                      </a:solidFill>
                      <a:prstDash val="sysDash"/>
                      <a:round/>
                      <a:headEnd type="none" w="med" len="med"/>
                      <a:tailEnd type="none" w="med" len="med"/>
                    </a:lnB>
                  </a:tcPr>
                </a:tc>
                <a:tc>
                  <a:txBody>
                    <a:bodyPr/>
                    <a:lstStyle/>
                    <a:p>
                      <a:r>
                        <a:rPr lang="zh-CN" altLang="en-US" sz="1000" dirty="0">
                          <a:latin typeface="Microsoft YaHei" panose="020B0503020204020204" pitchFamily="34" charset="-122"/>
                          <a:ea typeface="Microsoft YaHei" panose="020B0503020204020204" pitchFamily="34" charset="-122"/>
                        </a:rPr>
                        <a:t>法定核算</a:t>
                      </a:r>
                    </a:p>
                  </a:txBody>
                  <a:tcPr marL="0" marR="0" marT="0" marB="0" anchor="ctr">
                    <a:lnL w="9525" cap="flat" cmpd="sng" algn="ctr">
                      <a:solidFill>
                        <a:srgbClr val="7E7E7E"/>
                      </a:solidFill>
                      <a:prstDash val="sysDash"/>
                      <a:round/>
                      <a:headEnd type="none" w="med" len="med"/>
                      <a:tailEnd type="none" w="med" len="med"/>
                    </a:lnL>
                    <a:lnR w="9525" cap="flat" cmpd="sng" algn="ctr">
                      <a:solidFill>
                        <a:schemeClr val="tx1">
                          <a:lumMod val="50000"/>
                          <a:lumOff val="50000"/>
                        </a:schemeClr>
                      </a:solidFill>
                      <a:prstDash val="sysDash"/>
                      <a:round/>
                      <a:headEnd type="none" w="med" len="med"/>
                      <a:tailEnd type="none" w="med" len="med"/>
                    </a:lnR>
                    <a:lnT w="9525" cap="flat" cmpd="sng" algn="ctr">
                      <a:solidFill>
                        <a:srgbClr val="7E7E7E"/>
                      </a:solidFill>
                      <a:prstDash val="sysDash"/>
                      <a:round/>
                      <a:headEnd type="none" w="med" len="med"/>
                      <a:tailEnd type="none" w="med" len="med"/>
                    </a:lnT>
                    <a:lnB w="9525" cap="flat" cmpd="sng" algn="ctr">
                      <a:solidFill>
                        <a:schemeClr val="tx1">
                          <a:lumMod val="50000"/>
                          <a:lumOff val="50000"/>
                        </a:schemeClr>
                      </a:solidFill>
                      <a:prstDash val="sysDash"/>
                      <a:round/>
                      <a:headEnd type="none" w="med" len="med"/>
                      <a:tailEnd type="none" w="med" len="med"/>
                    </a:lnB>
                  </a:tcPr>
                </a:tc>
                <a:tc>
                  <a:txBody>
                    <a:bodyPr/>
                    <a:lstStyle/>
                    <a:p>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应付票据</a:t>
                      </a:r>
                      <a:endParaRPr lang="zh-CN" altLang="en-US" sz="1000" dirty="0">
                        <a:latin typeface="Microsoft YaHei" panose="020B0503020204020204" pitchFamily="34" charset="-122"/>
                        <a:ea typeface="Microsoft YaHei" panose="020B0503020204020204" pitchFamily="34" charset="-122"/>
                      </a:endParaRPr>
                    </a:p>
                  </a:txBody>
                  <a:tcPr marL="0" marR="0" marT="0" marB="0" anchor="ctr">
                    <a:lnL w="9525" cap="flat" cmpd="sng" algn="ctr">
                      <a:solidFill>
                        <a:schemeClr val="tx1">
                          <a:lumMod val="50000"/>
                          <a:lumOff val="50000"/>
                        </a:schemeClr>
                      </a:solidFill>
                      <a:prstDash val="sysDash"/>
                      <a:round/>
                      <a:headEnd type="none" w="med" len="med"/>
                      <a:tailEnd type="none" w="med" len="med"/>
                    </a:lnL>
                    <a:lnR w="9525" cap="flat" cmpd="sng" algn="ctr">
                      <a:solidFill>
                        <a:schemeClr val="tx1">
                          <a:lumMod val="50000"/>
                          <a:lumOff val="50000"/>
                        </a:schemeClr>
                      </a:solidFill>
                      <a:prstDash val="sysDash"/>
                      <a:round/>
                      <a:headEnd type="none" w="med" len="med"/>
                      <a:tailEnd type="none" w="med" len="med"/>
                    </a:lnR>
                    <a:lnT w="9525" cap="flat" cmpd="sng" algn="ctr">
                      <a:solidFill>
                        <a:srgbClr val="7E7E7E"/>
                      </a:solidFill>
                      <a:prstDash val="sysDash"/>
                      <a:round/>
                      <a:headEnd type="none" w="med" len="med"/>
                      <a:tailEnd type="none" w="med" len="med"/>
                    </a:lnT>
                    <a:lnB w="9525" cap="flat" cmpd="sng" algn="ctr">
                      <a:solidFill>
                        <a:schemeClr val="tx1">
                          <a:lumMod val="50000"/>
                          <a:lumOff val="50000"/>
                        </a:schemeClr>
                      </a:solidFill>
                      <a:prstDash val="sysDash"/>
                      <a:round/>
                      <a:headEnd type="none" w="med" len="med"/>
                      <a:tailEnd type="none" w="med" len="med"/>
                    </a:lnB>
                  </a:tcPr>
                </a:tc>
                <a:tc>
                  <a:txBody>
                    <a:bodyPr/>
                    <a:lstStyle/>
                    <a:p>
                      <a:pPr algn="ctr" fontAlgn="ctr"/>
                      <a:r>
                        <a:rPr lang="en" sz="1000" b="0" i="0" u="none" strike="noStrike" dirty="0">
                          <a:solidFill>
                            <a:srgbClr val="000000"/>
                          </a:solidFill>
                          <a:effectLst/>
                          <a:latin typeface="Microsoft YaHei" panose="020B0503020204020204" pitchFamily="34" charset="-122"/>
                          <a:ea typeface="Microsoft YaHei" panose="020B0503020204020204" pitchFamily="34" charset="-122"/>
                        </a:rPr>
                        <a:t>BD05010008</a:t>
                      </a:r>
                      <a:endParaRPr lang="en-US" altLang="zh-CN" sz="10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0" marR="0" marT="0" marB="0" anchor="ctr">
                    <a:lnL w="9525" cap="flat" cmpd="sng" algn="ctr">
                      <a:solidFill>
                        <a:schemeClr val="tx1">
                          <a:lumMod val="50000"/>
                          <a:lumOff val="50000"/>
                        </a:schemeClr>
                      </a:solidFill>
                      <a:prstDash val="sysDash"/>
                      <a:round/>
                      <a:headEnd type="none" w="med" len="med"/>
                      <a:tailEnd type="none" w="med" len="med"/>
                    </a:lnL>
                    <a:lnR w="9525" cap="flat" cmpd="sng" algn="ctr">
                      <a:solidFill>
                        <a:srgbClr val="7E7E7E"/>
                      </a:solidFill>
                      <a:prstDash val="sysDash"/>
                      <a:round/>
                      <a:headEnd type="none" w="med" len="med"/>
                      <a:tailEnd type="none" w="med" len="med"/>
                    </a:lnR>
                    <a:lnB w="9525" cap="flat" cmpd="sng" algn="ctr">
                      <a:solidFill>
                        <a:schemeClr val="tx1">
                          <a:lumMod val="50000"/>
                          <a:lumOff val="50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票据状态</a:t>
                      </a:r>
                      <a:endParaRPr lang="en" sz="10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0" marR="0" marT="0" marB="0" anchor="ctr">
                    <a:lnL w="9525" cap="flat" cmpd="sng" algn="ctr">
                      <a:solidFill>
                        <a:srgbClr val="7E7E7E"/>
                      </a:solidFill>
                      <a:prstDash val="sysDash"/>
                      <a:round/>
                      <a:headEnd type="none" w="med" len="med"/>
                      <a:tailEnd type="none" w="med" len="med"/>
                    </a:lnL>
                    <a:lnR w="9525" cap="flat" cmpd="sng" algn="ctr">
                      <a:solidFill>
                        <a:srgbClr val="7E7E7E"/>
                      </a:solidFill>
                      <a:prstDash val="sysDash"/>
                      <a:round/>
                      <a:headEnd type="none" w="med" len="med"/>
                      <a:tailEnd type="none" w="med" len="med"/>
                    </a:lnR>
                    <a:lnB w="9525" cap="flat" cmpd="sng" algn="ctr">
                      <a:solidFill>
                        <a:srgbClr val="7E7E7E"/>
                      </a:solidFill>
                      <a:prstDash val="sysDash"/>
                      <a:round/>
                      <a:headEnd type="none" w="med" len="med"/>
                      <a:tailEnd type="none" w="med" len="med"/>
                    </a:lnB>
                  </a:tcPr>
                </a:tc>
                <a:tc>
                  <a:txBody>
                    <a:bodyPr/>
                    <a:lstStyle/>
                    <a:p>
                      <a:pPr algn="l" fontAlgn="ctr"/>
                      <a:r>
                        <a:rPr lang="en" sz="1000" b="0" i="0" u="none" strike="noStrike" dirty="0">
                          <a:solidFill>
                            <a:srgbClr val="000000"/>
                          </a:solidFill>
                          <a:effectLst/>
                          <a:latin typeface="Microsoft YaHei" panose="020B0503020204020204" pitchFamily="34" charset="-122"/>
                          <a:ea typeface="Microsoft YaHei" panose="020B0503020204020204" pitchFamily="34" charset="-122"/>
                        </a:rPr>
                        <a:t>Bill Receivable Status</a:t>
                      </a:r>
                    </a:p>
                  </a:txBody>
                  <a:tcPr marL="0" marR="0" marT="0" marB="0" anchor="ctr">
                    <a:lnL w="9525" cap="flat" cmpd="sng" algn="ctr">
                      <a:solidFill>
                        <a:srgbClr val="7E7E7E"/>
                      </a:solidFill>
                      <a:prstDash val="sysDash"/>
                      <a:round/>
                      <a:headEnd type="none" w="med" len="med"/>
                      <a:tailEnd type="none" w="med" len="med"/>
                    </a:lnL>
                    <a:lnR w="9525" cap="flat" cmpd="sng" algn="ctr">
                      <a:solidFill>
                        <a:srgbClr val="7E7E7E"/>
                      </a:solidFill>
                      <a:prstDash val="sysDash"/>
                      <a:round/>
                      <a:headEnd type="none" w="med" len="med"/>
                      <a:tailEnd type="none" w="med" len="med"/>
                    </a:lnR>
                    <a:lnT w="9525" cap="flat" cmpd="sng" algn="ctr">
                      <a:solidFill>
                        <a:schemeClr val="tx1">
                          <a:lumMod val="50000"/>
                          <a:lumOff val="50000"/>
                        </a:schemeClr>
                      </a:solidFill>
                      <a:prstDash val="sysDash"/>
                      <a:round/>
                      <a:headEnd type="none" w="med" len="med"/>
                      <a:tailEnd type="none" w="med" len="med"/>
                    </a:lnT>
                    <a:lnB w="9525" cap="flat" cmpd="sng" algn="ctr">
                      <a:solidFill>
                        <a:schemeClr val="tx1">
                          <a:lumMod val="50000"/>
                          <a:lumOff val="50000"/>
                        </a:schemeClr>
                      </a:solidFill>
                      <a:prstDash val="sysDash"/>
                      <a:round/>
                      <a:headEnd type="none" w="med" len="med"/>
                      <a:tailEnd type="none" w="med" len="med"/>
                    </a:lnB>
                  </a:tcPr>
                </a:tc>
                <a:tc gridSpan="2">
                  <a:txBody>
                    <a:bodyPr/>
                    <a:lstStyle/>
                    <a:p>
                      <a:pPr algn="ctr" fontAlgn="ctr"/>
                      <a:r>
                        <a:rPr lang="en" sz="1000" b="0" i="0" u="none" strike="noStrike" dirty="0">
                          <a:solidFill>
                            <a:srgbClr val="000000"/>
                          </a:solidFill>
                          <a:effectLst/>
                          <a:latin typeface="Microsoft YaHei" panose="020B0503020204020204" pitchFamily="34" charset="-122"/>
                          <a:ea typeface="Microsoft YaHei" panose="020B0503020204020204" pitchFamily="34" charset="-122"/>
                        </a:rPr>
                        <a:t>ERP</a:t>
                      </a:r>
                    </a:p>
                  </a:txBody>
                  <a:tcPr marL="0" marR="0" marT="0" marB="0" anchor="ctr">
                    <a:lnL w="9525" cap="flat" cmpd="sng" algn="ctr">
                      <a:solidFill>
                        <a:srgbClr val="7E7E7E"/>
                      </a:solidFill>
                      <a:prstDash val="sysDash"/>
                      <a:round/>
                      <a:headEnd type="none" w="med" len="med"/>
                      <a:tailEnd type="none" w="med" len="med"/>
                    </a:lnL>
                    <a:lnR w="9525" cap="flat" cmpd="sng" algn="ctr">
                      <a:solidFill>
                        <a:srgbClr val="7E7E7E"/>
                      </a:solidFill>
                      <a:prstDash val="sysDash"/>
                      <a:round/>
                      <a:headEnd type="none" w="med" len="med"/>
                      <a:tailEnd type="none" w="med" len="med"/>
                    </a:lnR>
                    <a:lnT w="9525" cap="flat" cmpd="sng" algn="ctr">
                      <a:solidFill>
                        <a:srgbClr val="7E7E7E"/>
                      </a:solidFill>
                      <a:prstDash val="sysDash"/>
                      <a:round/>
                      <a:headEnd type="none" w="med" len="med"/>
                      <a:tailEnd type="none" w="med" len="med"/>
                    </a:lnT>
                    <a:lnB w="9525" cap="flat" cmpd="sng" algn="ctr">
                      <a:solidFill>
                        <a:srgbClr val="7E7E7E"/>
                      </a:solidFill>
                      <a:prstDash val="sysDash"/>
                      <a:round/>
                      <a:headEnd type="none" w="med" len="med"/>
                      <a:tailEnd type="none" w="med" len="med"/>
                    </a:lnB>
                  </a:tcPr>
                </a:tc>
                <a:tc hMerge="1">
                  <a:txBody>
                    <a:bodyPr/>
                    <a:lstStyle/>
                    <a:p>
                      <a:pPr algn="ctr" fontAlgn="ctr"/>
                      <a:endParaRPr lang="en" sz="10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0" marR="0" marT="0" marB="0" anchor="ctr">
                    <a:lnL w="9525" cap="flat" cmpd="sng" algn="ctr">
                      <a:solidFill>
                        <a:srgbClr val="7E7E7E"/>
                      </a:solidFill>
                      <a:prstDash val="sysDash"/>
                      <a:round/>
                      <a:headEnd type="none" w="med" len="med"/>
                      <a:tailEnd type="none" w="med" len="med"/>
                    </a:lnL>
                    <a:lnR w="9525" cap="flat" cmpd="sng" algn="ctr">
                      <a:solidFill>
                        <a:srgbClr val="7E7E7E"/>
                      </a:solidFill>
                      <a:prstDash val="sysDash"/>
                      <a:round/>
                      <a:headEnd type="none" w="med" len="med"/>
                      <a:tailEnd type="none" w="med" len="med"/>
                    </a:lnR>
                    <a:lnT w="9525" cap="flat" cmpd="sng" algn="ctr">
                      <a:solidFill>
                        <a:srgbClr val="7E7E7E"/>
                      </a:solidFill>
                      <a:prstDash val="sysDash"/>
                      <a:round/>
                      <a:headEnd type="none" w="med" len="med"/>
                      <a:tailEnd type="none" w="med" len="med"/>
                    </a:lnT>
                    <a:lnB w="9525" cap="flat" cmpd="sng" algn="ctr">
                      <a:solidFill>
                        <a:srgbClr val="7E7E7E"/>
                      </a:solidFill>
                      <a:prstDash val="sysDash"/>
                      <a:round/>
                      <a:headEnd type="none" w="med" len="med"/>
                      <a:tailEnd type="none" w="med" len="med"/>
                    </a:lnB>
                  </a:tcPr>
                </a:tc>
                <a:tc gridSpan="2">
                  <a:txBody>
                    <a:bodyPr/>
                    <a:lstStyle/>
                    <a:p>
                      <a:pPr algn="ctr" fontAlgn="ctr"/>
                      <a:r>
                        <a:rPr lang="zh-CN" altLang="en-US" sz="1000" b="0" i="0" u="none" strike="noStrike">
                          <a:solidFill>
                            <a:srgbClr val="000000"/>
                          </a:solidFill>
                          <a:effectLst/>
                          <a:latin typeface="Microsoft YaHei" panose="020B0503020204020204" pitchFamily="34" charset="-122"/>
                          <a:ea typeface="Microsoft YaHei" panose="020B0503020204020204" pitchFamily="34" charset="-122"/>
                        </a:rPr>
                        <a:t>基础数据</a:t>
                      </a:r>
                    </a:p>
                  </a:txBody>
                  <a:tcPr marL="0" marR="0" marT="0" marB="0" anchor="ctr">
                    <a:lnL w="9525" cap="flat" cmpd="sng" algn="ctr">
                      <a:solidFill>
                        <a:srgbClr val="7E7E7E"/>
                      </a:solidFill>
                      <a:prstDash val="sysDash"/>
                      <a:round/>
                      <a:headEnd type="none" w="med" len="med"/>
                      <a:tailEnd type="none" w="med" len="med"/>
                    </a:lnL>
                    <a:lnR w="9525" cap="flat" cmpd="sng" algn="ctr">
                      <a:solidFill>
                        <a:schemeClr val="tx1">
                          <a:lumMod val="50000"/>
                          <a:lumOff val="50000"/>
                        </a:schemeClr>
                      </a:solidFill>
                      <a:prstDash val="sysDash"/>
                      <a:round/>
                      <a:headEnd type="none" w="med" len="med"/>
                      <a:tailEnd type="none" w="med" len="med"/>
                    </a:lnR>
                    <a:lnT w="9525" cap="flat" cmpd="sng" algn="ctr">
                      <a:solidFill>
                        <a:srgbClr val="7E7E7E"/>
                      </a:solidFill>
                      <a:prstDash val="sysDash"/>
                      <a:round/>
                      <a:headEnd type="none" w="med" len="med"/>
                      <a:tailEnd type="none" w="med" len="med"/>
                    </a:lnT>
                    <a:lnB w="9525" cap="flat" cmpd="sng" algn="ctr">
                      <a:solidFill>
                        <a:schemeClr val="tx1">
                          <a:lumMod val="50000"/>
                          <a:lumOff val="50000"/>
                        </a:schemeClr>
                      </a:solidFill>
                      <a:prstDash val="sysDash"/>
                      <a:round/>
                      <a:headEnd type="none" w="med" len="med"/>
                      <a:tailEnd type="none" w="med" len="med"/>
                    </a:lnB>
                  </a:tcPr>
                </a:tc>
                <a:tc hMerge="1">
                  <a:txBody>
                    <a:bodyPr/>
                    <a:lstStyle/>
                    <a:p>
                      <a:pPr algn="ctr" fontAlgn="ctr"/>
                      <a:endParaRPr lang="zh-CN" altLang="en-US" sz="1000" b="0" i="0" u="none" strike="noStrike">
                        <a:solidFill>
                          <a:srgbClr val="000000"/>
                        </a:solidFill>
                        <a:effectLst/>
                        <a:latin typeface="Microsoft YaHei" panose="020B0503020204020204" pitchFamily="34" charset="-122"/>
                        <a:ea typeface="Microsoft YaHei" panose="020B0503020204020204" pitchFamily="34" charset="-122"/>
                      </a:endParaRPr>
                    </a:p>
                  </a:txBody>
                  <a:tcPr marL="0" marR="0" marT="0" marB="0" anchor="ctr">
                    <a:lnL w="9525" cap="flat" cmpd="sng" algn="ctr">
                      <a:solidFill>
                        <a:schemeClr val="tx1">
                          <a:lumMod val="50000"/>
                          <a:lumOff val="50000"/>
                        </a:schemeClr>
                      </a:solidFill>
                      <a:prstDash val="sysDash"/>
                      <a:round/>
                      <a:headEnd type="none" w="med" len="med"/>
                      <a:tailEnd type="none" w="med" len="med"/>
                    </a:lnL>
                    <a:lnR w="9525" cap="flat" cmpd="sng" algn="ctr">
                      <a:solidFill>
                        <a:schemeClr val="tx1">
                          <a:lumMod val="50000"/>
                          <a:lumOff val="50000"/>
                        </a:schemeClr>
                      </a:solidFill>
                      <a:prstDash val="sysDash"/>
                      <a:round/>
                      <a:headEnd type="none" w="med" len="med"/>
                      <a:tailEnd type="none" w="med" len="med"/>
                    </a:lnR>
                    <a:lnT w="9525" cap="flat" cmpd="sng" algn="ctr">
                      <a:solidFill>
                        <a:srgbClr val="7E7E7E"/>
                      </a:solidFill>
                      <a:prstDash val="sysDash"/>
                      <a:round/>
                      <a:headEnd type="none" w="med" len="med"/>
                      <a:tailEnd type="none" w="med" len="med"/>
                    </a:lnT>
                    <a:lnB w="9525" cap="flat" cmpd="sng" algn="ctr">
                      <a:solidFill>
                        <a:schemeClr val="tx1">
                          <a:lumMod val="50000"/>
                          <a:lumOff val="50000"/>
                        </a:schemeClr>
                      </a:solidFill>
                      <a:prstDash val="sysDash"/>
                      <a:round/>
                      <a:headEnd type="none" w="med" len="med"/>
                      <a:tailEnd type="none" w="med" len="med"/>
                    </a:lnB>
                  </a:tcPr>
                </a:tc>
                <a:tc>
                  <a:txBody>
                    <a:bodyPr/>
                    <a:lstStyle/>
                    <a:p>
                      <a:pPr algn="l" fontAlgn="ctr"/>
                      <a:r>
                        <a:rPr lang="zh-CN" altLang="en-US" sz="1000" b="0" i="0" u="none" strike="noStrike">
                          <a:solidFill>
                            <a:srgbClr val="000000"/>
                          </a:solidFill>
                          <a:effectLst/>
                          <a:latin typeface="Microsoft YaHei" panose="020B0503020204020204" pitchFamily="34" charset="-122"/>
                          <a:ea typeface="Microsoft YaHei" panose="020B0503020204020204" pitchFamily="34" charset="-122"/>
                        </a:rPr>
                        <a:t>票据状态，如已背书、已承兑、已收到等</a:t>
                      </a:r>
                    </a:p>
                  </a:txBody>
                  <a:tcPr marL="0" marR="0" marT="0" marB="0" anchor="ctr">
                    <a:lnL w="9525" cap="flat" cmpd="sng" algn="ctr">
                      <a:solidFill>
                        <a:schemeClr val="tx1">
                          <a:lumMod val="50000"/>
                          <a:lumOff val="50000"/>
                        </a:schemeClr>
                      </a:solidFill>
                      <a:prstDash val="sysDash"/>
                      <a:round/>
                      <a:headEnd type="none" w="med" len="med"/>
                      <a:tailEnd type="none" w="med" len="med"/>
                    </a:lnL>
                    <a:lnR w="9525" cap="flat" cmpd="sng" algn="ctr">
                      <a:solidFill>
                        <a:schemeClr val="tx1">
                          <a:lumMod val="50000"/>
                          <a:lumOff val="50000"/>
                        </a:schemeClr>
                      </a:solidFill>
                      <a:prstDash val="sysDash"/>
                      <a:round/>
                      <a:headEnd type="none" w="med" len="med"/>
                      <a:tailEnd type="none" w="med" len="med"/>
                    </a:lnR>
                    <a:lnT w="9525" cap="flat" cmpd="sng" algn="ctr">
                      <a:solidFill>
                        <a:srgbClr val="7E7E7E"/>
                      </a:solidFill>
                      <a:prstDash val="sysDash"/>
                      <a:round/>
                      <a:headEnd type="none" w="med" len="med"/>
                      <a:tailEnd type="none" w="med" len="med"/>
                    </a:lnT>
                    <a:lnB w="9525" cap="flat" cmpd="sng" algn="ctr">
                      <a:solidFill>
                        <a:schemeClr val="tx1">
                          <a:lumMod val="50000"/>
                          <a:lumOff val="50000"/>
                        </a:schemeClr>
                      </a:solidFill>
                      <a:prstDash val="sysDash"/>
                      <a:round/>
                      <a:headEnd type="none" w="med" len="med"/>
                      <a:tailEnd type="none" w="med" len="med"/>
                    </a:lnB>
                  </a:tcPr>
                </a:tc>
                <a:tc>
                  <a:txBody>
                    <a:bodyPr/>
                    <a:lstStyle/>
                    <a:p>
                      <a:pPr algn="l" font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按实际业务情况更新状态，如已登记：从支付通道</a:t>
                      </a:r>
                      <a:r>
                        <a:rPr lang="en-US" altLang="zh-CN" sz="1000" b="0" i="0" u="none" strike="noStrike" dirty="0">
                          <a:solidFill>
                            <a:srgbClr val="000000"/>
                          </a:solidFill>
                          <a:effectLst/>
                          <a:latin typeface="Microsoft YaHei" panose="020B0503020204020204" pitchFamily="34" charset="-122"/>
                          <a:ea typeface="Microsoft YaHei" panose="020B0503020204020204" pitchFamily="34" charset="-122"/>
                        </a:rPr>
                        <a:t>-</a:t>
                      </a: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电票接口初始导入、未确认客户信息或其他时，处于已登记状态；已收到：确认票据信息无误后，销售会计手工修改其状态为已收到；（待背书、已背书、已承兑等均为出纳修改状态）</a:t>
                      </a:r>
                    </a:p>
                  </a:txBody>
                  <a:tcPr marL="0" marR="0" marT="0" marB="0" anchor="ctr">
                    <a:lnL w="9525" cap="flat" cmpd="sng" algn="ctr">
                      <a:solidFill>
                        <a:schemeClr val="tx1">
                          <a:lumMod val="50000"/>
                          <a:lumOff val="50000"/>
                        </a:schemeClr>
                      </a:solidFill>
                      <a:prstDash val="sysDash"/>
                      <a:round/>
                      <a:headEnd type="none" w="med" len="med"/>
                      <a:tailEnd type="none" w="med" len="med"/>
                    </a:lnL>
                    <a:lnR w="9525" cap="flat" cmpd="sng" algn="ctr">
                      <a:solidFill>
                        <a:srgbClr val="7E7E7E"/>
                      </a:solidFill>
                      <a:prstDash val="sysDash"/>
                      <a:round/>
                      <a:headEnd type="none" w="med" len="med"/>
                      <a:tailEnd type="none" w="med" len="med"/>
                    </a:lnR>
                    <a:lnT w="9525" cap="flat" cmpd="sng" algn="ctr">
                      <a:solidFill>
                        <a:srgbClr val="7E7E7E"/>
                      </a:solidFill>
                      <a:prstDash val="sysDash"/>
                      <a:round/>
                      <a:headEnd type="none" w="med" len="med"/>
                      <a:tailEnd type="none" w="med" len="med"/>
                    </a:lnT>
                    <a:lnB w="9525" cap="flat" cmpd="sng" algn="ctr">
                      <a:solidFill>
                        <a:schemeClr val="tx1">
                          <a:lumMod val="50000"/>
                          <a:lumOff val="50000"/>
                        </a:schemeClr>
                      </a:solidFill>
                      <a:prstDash val="sysDash"/>
                      <a:round/>
                      <a:headEnd type="none" w="med" len="med"/>
                      <a:tailEnd type="none" w="med" len="med"/>
                    </a:lnB>
                  </a:tcPr>
                </a:tc>
                <a:tc>
                  <a:txBody>
                    <a:bodyPr/>
                    <a:lstStyle/>
                    <a:p>
                      <a:pPr algn="ctr" fontAlgn="ctr"/>
                      <a:r>
                        <a:rPr lang="en-US" altLang="zh-CN" sz="1000" b="0" i="0" u="none" strike="noStrike" dirty="0">
                          <a:solidFill>
                            <a:srgbClr val="000000"/>
                          </a:solidFill>
                          <a:effectLst/>
                          <a:latin typeface="Microsoft YaHei" panose="020B0503020204020204" pitchFamily="34" charset="-122"/>
                          <a:ea typeface="Microsoft YaHei" panose="020B0503020204020204" pitchFamily="34" charset="-122"/>
                        </a:rPr>
                        <a:t>-</a:t>
                      </a:r>
                    </a:p>
                  </a:txBody>
                  <a:tcPr marL="0" marR="0" marT="0" marB="0" anchor="ctr">
                    <a:lnL w="9525" cap="flat" cmpd="sng" algn="ctr">
                      <a:solidFill>
                        <a:srgbClr val="7E7E7E"/>
                      </a:solidFill>
                      <a:prstDash val="sysDash"/>
                      <a:round/>
                      <a:headEnd type="none" w="med" len="med"/>
                      <a:tailEnd type="none" w="med" len="med"/>
                    </a:lnL>
                    <a:lnR w="9525" cap="flat" cmpd="sng" algn="ctr">
                      <a:solidFill>
                        <a:srgbClr val="7E7E7E"/>
                      </a:solidFill>
                      <a:prstDash val="sysDash"/>
                      <a:round/>
                      <a:headEnd type="none" w="med" len="med"/>
                      <a:tailEnd type="none" w="med" len="med"/>
                    </a:lnR>
                    <a:lnT w="9525" cap="flat" cmpd="sng" algn="ctr">
                      <a:solidFill>
                        <a:srgbClr val="7E7E7E"/>
                      </a:solidFill>
                      <a:prstDash val="sysDash"/>
                      <a:round/>
                      <a:headEnd type="none" w="med" len="med"/>
                      <a:tailEnd type="none" w="med" len="med"/>
                    </a:lnT>
                    <a:lnB w="9525" cap="flat" cmpd="sng" algn="ctr">
                      <a:solidFill>
                        <a:srgbClr val="7E7E7E"/>
                      </a:solidFill>
                      <a:prstDash val="sysDash"/>
                      <a:round/>
                      <a:headEnd type="none" w="med" len="med"/>
                      <a:tailEnd type="none" w="med" len="med"/>
                    </a:lnB>
                  </a:tcPr>
                </a:tc>
                <a:tc>
                  <a:txBody>
                    <a:bodyPr/>
                    <a:lstStyle/>
                    <a:p>
                      <a:pPr algn="ctr" fontAlgn="ctr"/>
                      <a:r>
                        <a:rPr lang="en-US" altLang="zh-CN" sz="1000" b="0" i="0" u="none" strike="noStrike" dirty="0">
                          <a:solidFill>
                            <a:srgbClr val="000000"/>
                          </a:solidFill>
                          <a:effectLst/>
                          <a:latin typeface="Microsoft YaHei" panose="020B0503020204020204" pitchFamily="34" charset="-122"/>
                          <a:ea typeface="Microsoft YaHei" panose="020B0503020204020204" pitchFamily="34" charset="-122"/>
                        </a:rPr>
                        <a:t>-</a:t>
                      </a:r>
                      <a:endPar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0" marR="0" marT="0" marB="0" anchor="ctr">
                    <a:lnL w="9525" cap="flat" cmpd="sng" algn="ctr">
                      <a:solidFill>
                        <a:srgbClr val="7E7E7E"/>
                      </a:solidFill>
                      <a:prstDash val="sysDash"/>
                      <a:round/>
                      <a:headEnd type="none" w="med" len="med"/>
                      <a:tailEnd type="none" w="med" len="med"/>
                    </a:lnL>
                    <a:lnR w="9525" cap="flat" cmpd="sng" algn="ctr">
                      <a:solidFill>
                        <a:srgbClr val="7E7E7E"/>
                      </a:solidFill>
                      <a:prstDash val="sysDash"/>
                      <a:round/>
                      <a:headEnd type="none" w="med" len="med"/>
                      <a:tailEnd type="none" w="med" len="med"/>
                    </a:lnR>
                    <a:lnT w="9525" cap="flat" cmpd="sng" algn="ctr">
                      <a:solidFill>
                        <a:srgbClr val="7E7E7E"/>
                      </a:solidFill>
                      <a:prstDash val="sysDash"/>
                      <a:round/>
                      <a:headEnd type="none" w="med" len="med"/>
                      <a:tailEnd type="none" w="med" len="med"/>
                    </a:lnT>
                    <a:lnB w="9525" cap="flat" cmpd="sng" algn="ctr">
                      <a:solidFill>
                        <a:srgbClr val="7E7E7E"/>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限定值</a:t>
                      </a:r>
                    </a:p>
                  </a:txBody>
                  <a:tcPr marL="0" marR="0" marT="0" marB="0" anchor="ctr">
                    <a:lnL w="9525" cap="flat" cmpd="sng" algn="ctr">
                      <a:solidFill>
                        <a:srgbClr val="7E7E7E"/>
                      </a:solidFill>
                      <a:prstDash val="sysDash"/>
                      <a:round/>
                      <a:headEnd type="none" w="med" len="med"/>
                      <a:tailEnd type="none" w="med" len="med"/>
                    </a:lnL>
                    <a:lnR w="9525" cap="flat" cmpd="sng" algn="ctr">
                      <a:solidFill>
                        <a:srgbClr val="7E7E7E"/>
                      </a:solidFill>
                      <a:prstDash val="sysDash"/>
                      <a:round/>
                      <a:headEnd type="none" w="med" len="med"/>
                      <a:tailEnd type="none" w="med" len="med"/>
                    </a:lnR>
                    <a:lnT w="9525" cap="flat" cmpd="sng" algn="ctr">
                      <a:solidFill>
                        <a:srgbClr val="7E7E7E"/>
                      </a:solidFill>
                      <a:prstDash val="sysDash"/>
                      <a:round/>
                      <a:headEnd type="none" w="med" len="med"/>
                      <a:tailEnd type="none" w="med" len="med"/>
                    </a:lnT>
                    <a:lnB w="9525" cap="flat" cmpd="sng" algn="ctr">
                      <a:solidFill>
                        <a:srgbClr val="7E7E7E"/>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　</a:t>
                      </a:r>
                      <a:endParaRPr lang="en-US" altLang="zh-CN" sz="10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0" marR="0" marT="0" marB="0" anchor="ctr">
                    <a:lnL w="9525" cap="flat" cmpd="sng" algn="ctr">
                      <a:solidFill>
                        <a:srgbClr val="7E7E7E"/>
                      </a:solidFill>
                      <a:prstDash val="sysDash"/>
                      <a:round/>
                      <a:headEnd type="none" w="med" len="med"/>
                      <a:tailEnd type="none" w="med" len="med"/>
                    </a:lnL>
                    <a:lnR w="9525" cap="flat" cmpd="sng" algn="ctr">
                      <a:solidFill>
                        <a:srgbClr val="7E7E7E"/>
                      </a:solidFill>
                      <a:prstDash val="sysDash"/>
                      <a:round/>
                      <a:headEnd type="none" w="med" len="med"/>
                      <a:tailEnd type="none" w="med" len="med"/>
                    </a:lnR>
                    <a:lnT w="9525" cap="flat" cmpd="sng" algn="ctr">
                      <a:solidFill>
                        <a:srgbClr val="7E7E7E"/>
                      </a:solidFill>
                      <a:prstDash val="sysDash"/>
                      <a:round/>
                      <a:headEnd type="none" w="med" len="med"/>
                      <a:tailEnd type="none" w="med" len="med"/>
                    </a:lnT>
                    <a:lnB w="9525" cap="flat" cmpd="sng" algn="ctr">
                      <a:solidFill>
                        <a:srgbClr val="7E7E7E"/>
                      </a:solidFill>
                      <a:prstDash val="sysDash"/>
                      <a:round/>
                      <a:headEnd type="none" w="med" len="med"/>
                      <a:tailEnd type="none" w="med" len="med"/>
                    </a:lnB>
                  </a:tcPr>
                </a:tc>
                <a:tc>
                  <a:txBody>
                    <a:bodyPr/>
                    <a:lstStyle/>
                    <a:p>
                      <a:pPr algn="ctr" fontAlgn="ctr"/>
                      <a:r>
                        <a:rPr lang="en-US" altLang="zh-CN" sz="1000" b="0" i="0" u="none" strike="noStrike" dirty="0">
                          <a:solidFill>
                            <a:srgbClr val="000000"/>
                          </a:solidFill>
                          <a:effectLst/>
                          <a:latin typeface="Microsoft YaHei" panose="020B0503020204020204" pitchFamily="34" charset="-122"/>
                          <a:ea typeface="Microsoft YaHei" panose="020B0503020204020204" pitchFamily="34" charset="-122"/>
                        </a:rPr>
                        <a:t>-</a:t>
                      </a:r>
                    </a:p>
                  </a:txBody>
                  <a:tcPr marL="0" marR="0" marT="0" marB="0" anchor="ctr">
                    <a:lnL w="9525" cap="flat" cmpd="sng" algn="ctr">
                      <a:solidFill>
                        <a:srgbClr val="7E7E7E"/>
                      </a:solidFill>
                      <a:prstDash val="sysDash"/>
                      <a:round/>
                      <a:headEnd type="none" w="med" len="med"/>
                      <a:tailEnd type="none" w="med" len="med"/>
                    </a:lnL>
                    <a:lnR w="9525" cap="flat" cmpd="sng" algn="ctr">
                      <a:solidFill>
                        <a:srgbClr val="7E7E7E"/>
                      </a:solidFill>
                      <a:prstDash val="sysDash"/>
                      <a:round/>
                      <a:headEnd type="none" w="med" len="med"/>
                      <a:tailEnd type="none" w="med" len="med"/>
                    </a:lnR>
                    <a:lnT w="9525" cap="flat" cmpd="sng" algn="ctr">
                      <a:solidFill>
                        <a:srgbClr val="7E7E7E"/>
                      </a:solidFill>
                      <a:prstDash val="sysDash"/>
                      <a:round/>
                      <a:headEnd type="none" w="med" len="med"/>
                      <a:tailEnd type="none" w="med" len="med"/>
                    </a:lnT>
                    <a:lnB w="9525" cap="flat" cmpd="sng" algn="ctr">
                      <a:solidFill>
                        <a:srgbClr val="7E7E7E"/>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　</a:t>
                      </a:r>
                    </a:p>
                  </a:txBody>
                  <a:tcPr marL="0" marR="0" marT="0" marB="0" anchor="ctr">
                    <a:lnL w="9525" cap="flat" cmpd="sng" algn="ctr">
                      <a:solidFill>
                        <a:srgbClr val="7E7E7E"/>
                      </a:solidFill>
                      <a:prstDash val="sysDash"/>
                      <a:round/>
                      <a:headEnd type="none" w="med" len="med"/>
                      <a:tailEnd type="none" w="med" len="med"/>
                    </a:lnL>
                    <a:lnR w="9525" cap="flat" cmpd="sng" algn="ctr">
                      <a:solidFill>
                        <a:srgbClr val="7E7E7E"/>
                      </a:solidFill>
                      <a:prstDash val="sysDash"/>
                      <a:round/>
                      <a:headEnd type="none" w="med" len="med"/>
                      <a:tailEnd type="none" w="med" len="med"/>
                    </a:lnR>
                    <a:lnT w="9525" cap="flat" cmpd="sng" algn="ctr">
                      <a:solidFill>
                        <a:srgbClr val="7E7E7E"/>
                      </a:solidFill>
                      <a:prstDash val="sysDash"/>
                      <a:round/>
                      <a:headEnd type="none" w="med" len="med"/>
                      <a:tailEnd type="none" w="med" len="med"/>
                    </a:lnT>
                    <a:lnB w="9525" cap="flat" cmpd="sng" algn="ctr">
                      <a:solidFill>
                        <a:srgbClr val="7E7E7E"/>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财务部</a:t>
                      </a:r>
                    </a:p>
                  </a:txBody>
                  <a:tcPr marL="0" marR="0" marT="0" marB="0" anchor="ctr">
                    <a:lnL w="9525" cap="flat" cmpd="sng" algn="ctr">
                      <a:solidFill>
                        <a:srgbClr val="7E7E7E"/>
                      </a:solidFill>
                      <a:prstDash val="sysDash"/>
                      <a:round/>
                      <a:headEnd type="none" w="med" len="med"/>
                      <a:tailEnd type="none" w="med" len="med"/>
                    </a:lnL>
                    <a:lnR w="9525" cap="flat" cmpd="sng" algn="ctr">
                      <a:solidFill>
                        <a:srgbClr val="7E7E7E"/>
                      </a:solidFill>
                      <a:prstDash val="sysDash"/>
                      <a:round/>
                      <a:headEnd type="none" w="med" len="med"/>
                      <a:tailEnd type="none" w="med" len="med"/>
                    </a:lnR>
                    <a:lnT w="9525" cap="flat" cmpd="sng" algn="ctr">
                      <a:solidFill>
                        <a:srgbClr val="7E7E7E"/>
                      </a:solidFill>
                      <a:prstDash val="sysDash"/>
                      <a:round/>
                      <a:headEnd type="none" w="med" len="med"/>
                      <a:tailEnd type="none" w="med" len="med"/>
                    </a:lnT>
                    <a:lnB w="9525" cap="flat" cmpd="sng" algn="ctr">
                      <a:solidFill>
                        <a:srgbClr val="7E7E7E"/>
                      </a:solidFill>
                      <a:prstDash val="sysDash"/>
                      <a:round/>
                      <a:headEnd type="none" w="med" len="med"/>
                      <a:tailEnd type="none" w="med" len="med"/>
                    </a:lnB>
                  </a:tcPr>
                </a:tc>
                <a:tc>
                  <a:txBody>
                    <a:bodyPr/>
                    <a:lstStyle/>
                    <a:p>
                      <a:pPr algn="l" font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　</a:t>
                      </a:r>
                    </a:p>
                  </a:txBody>
                  <a:tcPr marL="0" marR="0" marT="0" marB="0" anchor="ctr">
                    <a:lnL w="9525" cap="flat" cmpd="sng" algn="ctr">
                      <a:solidFill>
                        <a:srgbClr val="7E7E7E"/>
                      </a:solidFill>
                      <a:prstDash val="sysDash"/>
                      <a:round/>
                      <a:headEnd type="none" w="med" len="med"/>
                      <a:tailEnd type="none" w="med" len="med"/>
                    </a:lnL>
                    <a:lnR w="9525" cap="flat" cmpd="sng" algn="ctr">
                      <a:solidFill>
                        <a:srgbClr val="7E7E7E"/>
                      </a:solidFill>
                      <a:prstDash val="sysDash"/>
                      <a:round/>
                      <a:headEnd type="none" w="med" len="med"/>
                      <a:tailEnd type="none" w="med" len="med"/>
                    </a:lnR>
                    <a:lnT w="9525" cap="flat" cmpd="sng" algn="ctr">
                      <a:solidFill>
                        <a:srgbClr val="7E7E7E"/>
                      </a:solidFill>
                      <a:prstDash val="sysDash"/>
                      <a:round/>
                      <a:headEnd type="none" w="med" len="med"/>
                      <a:tailEnd type="none" w="med" len="med"/>
                    </a:lnT>
                    <a:lnB w="9525" cap="flat" cmpd="sng" algn="ctr">
                      <a:solidFill>
                        <a:srgbClr val="7E7E7E"/>
                      </a:solidFill>
                      <a:prstDash val="sysDash"/>
                      <a:round/>
                      <a:headEnd type="none" w="med" len="med"/>
                      <a:tailEnd type="none" w="med" len="med"/>
                    </a:lnB>
                  </a:tcPr>
                </a:tc>
                <a:tc>
                  <a:txBody>
                    <a:bodyPr/>
                    <a:lstStyle/>
                    <a:p>
                      <a:pPr algn="l" fontAlgn="ctr"/>
                      <a:r>
                        <a:rPr lang="zh-CN" altLang="en-US" sz="1000" b="0" i="0" u="none" strike="noStrike" dirty="0">
                          <a:solidFill>
                            <a:srgbClr val="000000"/>
                          </a:solidFill>
                          <a:effectLst/>
                          <a:latin typeface="Microsoft YaHei" panose="020B0503020204020204" pitchFamily="34" charset="-122"/>
                          <a:ea typeface="Microsoft YaHei" panose="020B0503020204020204" pitchFamily="34" charset="-122"/>
                        </a:rPr>
                        <a:t>　</a:t>
                      </a:r>
                    </a:p>
                  </a:txBody>
                  <a:tcPr marL="0" marR="0" marT="0" marB="0" anchor="ctr">
                    <a:lnL w="9525" cap="flat" cmpd="sng" algn="ctr">
                      <a:solidFill>
                        <a:srgbClr val="7E7E7E"/>
                      </a:solidFill>
                      <a:prstDash val="sysDash"/>
                      <a:round/>
                      <a:headEnd type="none" w="med" len="med"/>
                      <a:tailEnd type="none" w="med" len="med"/>
                    </a:lnL>
                    <a:lnR w="9525" cap="flat" cmpd="sng" algn="ctr">
                      <a:solidFill>
                        <a:srgbClr val="7E7E7E"/>
                      </a:solidFill>
                      <a:prstDash val="sysDash"/>
                      <a:round/>
                      <a:headEnd type="none" w="med" len="med"/>
                      <a:tailEnd type="none" w="med" len="med"/>
                    </a:lnR>
                    <a:lnT w="9525" cap="flat" cmpd="sng" algn="ctr">
                      <a:solidFill>
                        <a:srgbClr val="7E7E7E"/>
                      </a:solidFill>
                      <a:prstDash val="sysDash"/>
                      <a:round/>
                      <a:headEnd type="none" w="med" len="med"/>
                      <a:tailEnd type="none" w="med" len="med"/>
                    </a:lnT>
                    <a:lnB w="9525" cap="flat" cmpd="sng" algn="ctr">
                      <a:solidFill>
                        <a:srgbClr val="7E7E7E"/>
                      </a:solidFill>
                      <a:prstDash val="sysDash"/>
                      <a:round/>
                      <a:headEnd type="none" w="med" len="med"/>
                      <a:tailEnd type="none" w="med" len="med"/>
                    </a:lnB>
                  </a:tcPr>
                </a:tc>
                <a:extLst>
                  <a:ext uri="{0D108BD9-81ED-4DB2-BD59-A6C34878D82A}">
                    <a16:rowId xmlns="" xmlns:a16="http://schemas.microsoft.com/office/drawing/2014/main" val="2244420859"/>
                  </a:ext>
                </a:extLst>
              </a:tr>
            </a:tbl>
          </a:graphicData>
        </a:graphic>
      </p:graphicFrame>
      <p:sp>
        <p:nvSpPr>
          <p:cNvPr id="4" name="标题 1">
            <a:extLst>
              <a:ext uri="{FF2B5EF4-FFF2-40B4-BE49-F238E27FC236}">
                <a16:creationId xmlns="" xmlns:a16="http://schemas.microsoft.com/office/drawing/2014/main" id="{225BC8AD-6D67-774C-97B8-CF2B0C817843}"/>
              </a:ext>
            </a:extLst>
          </p:cNvPr>
          <p:cNvSpPr txBox="1">
            <a:spLocks/>
          </p:cNvSpPr>
          <p:nvPr/>
        </p:nvSpPr>
        <p:spPr>
          <a:xfrm>
            <a:off x="247650" y="736771"/>
            <a:ext cx="11293550" cy="353761"/>
          </a:xfrm>
          <a:prstGeom prst="rect">
            <a:avLst/>
          </a:prstGeom>
        </p:spPr>
        <p:txBody>
          <a:bodyPr vert="horz" lIns="0" tIns="0" rIns="0" bIns="0" rtlCol="0" anchor="ctr">
            <a:normAutofit fontScale="97500"/>
          </a:bodyPr>
          <a:lstStyle>
            <a:lvl1pPr algn="l" defTabSz="914400" rtl="0" eaLnBrk="1" latinLnBrk="0" hangingPunct="1">
              <a:lnSpc>
                <a:spcPct val="90000"/>
              </a:lnSpc>
              <a:spcBef>
                <a:spcPct val="0"/>
              </a:spcBef>
              <a:buNone/>
              <a:defRPr sz="1800" b="1" kern="1200">
                <a:solidFill>
                  <a:schemeClr val="tx1"/>
                </a:solidFill>
                <a:latin typeface="微软雅黑" panose="020B0503020204020204" pitchFamily="34" charset="-122"/>
                <a:ea typeface="微软雅黑" panose="020B0503020204020204" pitchFamily="34" charset="-122"/>
                <a:cs typeface="+mj-cs"/>
              </a:defRPr>
            </a:lvl1pPr>
          </a:lstStyle>
          <a:p>
            <a:pPr>
              <a:defRPr/>
            </a:pPr>
            <a:r>
              <a:rPr lang="zh-CN" altLang="en-US" sz="1799" b="0" dirty="0">
                <a:solidFill>
                  <a:srgbClr val="000000"/>
                </a:solidFill>
              </a:rPr>
              <a:t>根据对当前系统流程及报表调研结果，梳理数据标准清单，与各业务部门核对后发布。</a:t>
            </a:r>
          </a:p>
        </p:txBody>
      </p:sp>
      <p:grpSp>
        <p:nvGrpSpPr>
          <p:cNvPr id="5" name="组合 4">
            <a:extLst>
              <a:ext uri="{FF2B5EF4-FFF2-40B4-BE49-F238E27FC236}">
                <a16:creationId xmlns="" xmlns:a16="http://schemas.microsoft.com/office/drawing/2014/main" id="{74EF7E3F-9DF8-1442-82FD-46F5BBB160C9}"/>
              </a:ext>
            </a:extLst>
          </p:cNvPr>
          <p:cNvGrpSpPr/>
          <p:nvPr/>
        </p:nvGrpSpPr>
        <p:grpSpPr>
          <a:xfrm>
            <a:off x="7106127" y="6262111"/>
            <a:ext cx="4231146" cy="356214"/>
            <a:chOff x="6775352" y="6254880"/>
            <a:chExt cx="4233350" cy="356400"/>
          </a:xfrm>
        </p:grpSpPr>
        <p:sp>
          <p:nvSpPr>
            <p:cNvPr id="6" name="圆角矩形 36">
              <a:extLst>
                <a:ext uri="{FF2B5EF4-FFF2-40B4-BE49-F238E27FC236}">
                  <a16:creationId xmlns="" xmlns:a16="http://schemas.microsoft.com/office/drawing/2014/main" id="{ADF3D26A-7910-0A4E-A4BD-AFF0A22FF50E}"/>
                </a:ext>
              </a:extLst>
            </p:cNvPr>
            <p:cNvSpPr>
              <a:spLocks noChangeArrowheads="1"/>
            </p:cNvSpPr>
            <p:nvPr/>
          </p:nvSpPr>
          <p:spPr bwMode="auto">
            <a:xfrm>
              <a:off x="6775352" y="6254880"/>
              <a:ext cx="960107" cy="356400"/>
            </a:xfrm>
            <a:prstGeom prst="rect">
              <a:avLst/>
            </a:prstGeom>
            <a:noFill/>
            <a:ln w="12700" cap="flat" cmpd="sng" algn="ctr">
              <a:solidFill>
                <a:srgbClr val="00B0F0"/>
              </a:solidFill>
              <a:prstDash val="solid"/>
              <a:round/>
              <a:headEnd type="none" w="med" len="med"/>
              <a:tailEnd type="none" w="med" len="med"/>
            </a:ln>
          </p:spPr>
          <p:txBody>
            <a:bodyPr vert="horz" wrap="square" lIns="91392" tIns="45696" rIns="91392" bIns="45696" numCol="1" anchor="ctr" anchorCtr="0" compatLnSpc="1">
              <a:noAutofit/>
            </a:bodyPr>
            <a:lstStyle>
              <a:lvl1pPr>
                <a:lnSpc>
                  <a:spcPct val="90000"/>
                </a:lnSpc>
                <a:spcBef>
                  <a:spcPts val="1000"/>
                </a:spcBef>
                <a:buFont typeface="Arial" panose="020B0604020202090204" pitchFamily="34" charset="0"/>
                <a:buChar char="•"/>
                <a:defRPr sz="2800">
                  <a:solidFill>
                    <a:schemeClr val="tx1"/>
                  </a:solidFill>
                  <a:latin typeface="Impact" panose="020B0806030902050204" pitchFamily="34" charset="0"/>
                  <a:ea typeface="微软雅黑" panose="020B0503020204020204" pitchFamily="34" charset="-122"/>
                  <a:sym typeface="Impact" panose="020B0806030902050204" pitchFamily="34" charset="0"/>
                </a:defRPr>
              </a:lvl1pPr>
              <a:lvl2pPr marL="742950" indent="-285750">
                <a:lnSpc>
                  <a:spcPct val="90000"/>
                </a:lnSpc>
                <a:spcBef>
                  <a:spcPts val="500"/>
                </a:spcBef>
                <a:buFont typeface="Arial" panose="020B0604020202090204" pitchFamily="34" charset="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2pPr>
              <a:lvl3pPr marL="1143000" indent="-228600">
                <a:lnSpc>
                  <a:spcPct val="90000"/>
                </a:lnSpc>
                <a:spcBef>
                  <a:spcPts val="500"/>
                </a:spcBef>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3pPr>
              <a:lvl4pPr marL="1600200" indent="-228600">
                <a:lnSpc>
                  <a:spcPct val="90000"/>
                </a:lnSpc>
                <a:spcBef>
                  <a:spcPts val="500"/>
                </a:spcBef>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4pPr>
              <a:lvl5pPr marL="2057400" indent="-228600">
                <a:lnSpc>
                  <a:spcPct val="90000"/>
                </a:lnSpc>
                <a:spcBef>
                  <a:spcPts val="500"/>
                </a:spcBef>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9pPr>
            </a:lstStyle>
            <a:p>
              <a:pPr algn="ctr" fontAlgn="base">
                <a:spcBef>
                  <a:spcPts val="500"/>
                </a:spcBef>
                <a:spcAft>
                  <a:spcPct val="0"/>
                </a:spcAft>
                <a:buFont typeface="Arial" panose="020B0604020202090204" pitchFamily="34" charset="0"/>
                <a:buNone/>
              </a:pPr>
              <a:r>
                <a:rPr lang="zh-CN" altLang="en-US" sz="1399" dirty="0">
                  <a:solidFill>
                    <a:srgbClr val="00B0F0"/>
                  </a:solidFill>
                  <a:latin typeface="微软雅黑" panose="020B0503020204020204" pitchFamily="34" charset="-122"/>
                  <a:sym typeface="+mn-ea"/>
                </a:rPr>
                <a:t>数据采集</a:t>
              </a:r>
            </a:p>
          </p:txBody>
        </p:sp>
        <p:sp>
          <p:nvSpPr>
            <p:cNvPr id="7" name="圆角矩形 36">
              <a:extLst>
                <a:ext uri="{FF2B5EF4-FFF2-40B4-BE49-F238E27FC236}">
                  <a16:creationId xmlns="" xmlns:a16="http://schemas.microsoft.com/office/drawing/2014/main" id="{1318A449-824E-6E42-B0B5-4A4243BABCC3}"/>
                </a:ext>
              </a:extLst>
            </p:cNvPr>
            <p:cNvSpPr>
              <a:spLocks noChangeArrowheads="1"/>
            </p:cNvSpPr>
            <p:nvPr/>
          </p:nvSpPr>
          <p:spPr bwMode="auto">
            <a:xfrm>
              <a:off x="7737732" y="6254880"/>
              <a:ext cx="961200" cy="356400"/>
            </a:xfrm>
            <a:prstGeom prst="rect">
              <a:avLst/>
            </a:prstGeom>
            <a:noFill/>
            <a:ln w="12700" cap="flat" cmpd="sng" algn="ctr">
              <a:solidFill>
                <a:srgbClr val="00B0F0"/>
              </a:solidFill>
              <a:prstDash val="solid"/>
              <a:round/>
              <a:headEnd type="none" w="med" len="med"/>
              <a:tailEnd type="none" w="med" len="med"/>
            </a:ln>
          </p:spPr>
          <p:txBody>
            <a:bodyPr vert="horz" wrap="square" lIns="91392" tIns="45696" rIns="91392" bIns="45696" numCol="1" anchor="ctr" anchorCtr="0" compatLnSpc="1">
              <a:noAutofit/>
            </a:bodyPr>
            <a:lstStyle/>
            <a:p>
              <a:pPr algn="ctr" fontAlgn="base">
                <a:lnSpc>
                  <a:spcPct val="90000"/>
                </a:lnSpc>
                <a:spcBef>
                  <a:spcPts val="500"/>
                </a:spcBef>
                <a:spcAft>
                  <a:spcPct val="0"/>
                </a:spcAft>
                <a:buFont typeface="Arial" panose="020B0604020202090204" pitchFamily="34" charset="0"/>
                <a:buNone/>
              </a:pPr>
              <a:r>
                <a:rPr lang="en" altLang="zh-CN" sz="1399" dirty="0">
                  <a:solidFill>
                    <a:srgbClr val="00B0F0"/>
                  </a:solidFill>
                  <a:latin typeface="微软雅黑" panose="020B0503020204020204" pitchFamily="34" charset="-122"/>
                  <a:ea typeface="微软雅黑" panose="020B0503020204020204" pitchFamily="34" charset="-122"/>
                  <a:sym typeface="+mn-ea"/>
                </a:rPr>
                <a:t>EDW</a:t>
              </a:r>
              <a:r>
                <a:rPr lang="zh-CN" altLang="en-US" sz="1399" dirty="0">
                  <a:solidFill>
                    <a:srgbClr val="00B0F0"/>
                  </a:solidFill>
                  <a:latin typeface="微软雅黑" panose="020B0503020204020204" pitchFamily="34" charset="-122"/>
                  <a:ea typeface="微软雅黑" panose="020B0503020204020204" pitchFamily="34" charset="-122"/>
                  <a:sym typeface="+mn-ea"/>
                </a:rPr>
                <a:t>建模</a:t>
              </a:r>
            </a:p>
          </p:txBody>
        </p:sp>
        <p:sp>
          <p:nvSpPr>
            <p:cNvPr id="8" name="圆角矩形 36">
              <a:extLst>
                <a:ext uri="{FF2B5EF4-FFF2-40B4-BE49-F238E27FC236}">
                  <a16:creationId xmlns="" xmlns:a16="http://schemas.microsoft.com/office/drawing/2014/main" id="{8DDFFBCB-D497-B74E-84A6-97E64B256184}"/>
                </a:ext>
              </a:extLst>
            </p:cNvPr>
            <p:cNvSpPr>
              <a:spLocks noChangeArrowheads="1"/>
            </p:cNvSpPr>
            <p:nvPr/>
          </p:nvSpPr>
          <p:spPr bwMode="auto">
            <a:xfrm>
              <a:off x="8698932" y="6254880"/>
              <a:ext cx="1348570" cy="356400"/>
            </a:xfrm>
            <a:prstGeom prst="rect">
              <a:avLst/>
            </a:prstGeom>
            <a:noFill/>
            <a:ln w="12700" cap="flat" cmpd="sng" algn="ctr">
              <a:solidFill>
                <a:srgbClr val="00B0F0"/>
              </a:solidFill>
              <a:prstDash val="solid"/>
              <a:round/>
              <a:headEnd type="none" w="med" len="med"/>
              <a:tailEnd type="none" w="med" len="med"/>
            </a:ln>
          </p:spPr>
          <p:txBody>
            <a:bodyPr vert="horz" wrap="square" lIns="91392" tIns="45696" rIns="91392" bIns="45696" numCol="1" anchor="ctr" anchorCtr="0" compatLnSpc="1">
              <a:noAutofit/>
            </a:bodyPr>
            <a:lstStyle/>
            <a:p>
              <a:pPr algn="ctr" fontAlgn="base">
                <a:spcBef>
                  <a:spcPts val="500"/>
                </a:spcBef>
                <a:spcAft>
                  <a:spcPct val="0"/>
                </a:spcAft>
              </a:pPr>
              <a:r>
                <a:rPr lang="zh-CN" altLang="en-US" sz="1399" dirty="0">
                  <a:solidFill>
                    <a:srgbClr val="00B0F0"/>
                  </a:solidFill>
                  <a:latin typeface="微软雅黑" panose="020B0503020204020204" pitchFamily="34" charset="-122"/>
                  <a:cs typeface="微软雅黑" panose="020B0503020204020204" pitchFamily="34" charset="-122"/>
                  <a:sym typeface="+mn-ea"/>
                </a:rPr>
                <a:t>数据资产目录</a:t>
              </a:r>
            </a:p>
          </p:txBody>
        </p:sp>
        <p:sp>
          <p:nvSpPr>
            <p:cNvPr id="9" name="圆角矩形 36">
              <a:extLst>
                <a:ext uri="{FF2B5EF4-FFF2-40B4-BE49-F238E27FC236}">
                  <a16:creationId xmlns="" xmlns:a16="http://schemas.microsoft.com/office/drawing/2014/main" id="{4239015E-FCF5-024C-85F1-12731A570C79}"/>
                </a:ext>
              </a:extLst>
            </p:cNvPr>
            <p:cNvSpPr>
              <a:spLocks noChangeArrowheads="1"/>
            </p:cNvSpPr>
            <p:nvPr/>
          </p:nvSpPr>
          <p:spPr bwMode="auto">
            <a:xfrm>
              <a:off x="10047502" y="6254880"/>
              <a:ext cx="961200" cy="356400"/>
            </a:xfrm>
            <a:prstGeom prst="rect">
              <a:avLst/>
            </a:prstGeom>
            <a:solidFill>
              <a:srgbClr val="51C4CC"/>
            </a:solidFill>
            <a:ln w="12700" cap="flat" cmpd="sng" algn="ctr">
              <a:solidFill>
                <a:srgbClr val="00B0F0"/>
              </a:solidFill>
              <a:prstDash val="solid"/>
              <a:round/>
              <a:headEnd type="none" w="med" len="med"/>
              <a:tailEnd type="none" w="med" len="med"/>
            </a:ln>
          </p:spPr>
          <p:txBody>
            <a:bodyPr vert="horz" wrap="square" lIns="91392" tIns="45696" rIns="91392" bIns="45696" numCol="1" anchor="ctr" anchorCtr="0" compatLnSpc="1">
              <a:noAutofit/>
            </a:bodyPr>
            <a:lstStyle/>
            <a:p>
              <a:pPr algn="ctr" fontAlgn="base">
                <a:spcBef>
                  <a:spcPts val="500"/>
                </a:spcBef>
                <a:spcAft>
                  <a:spcPct val="0"/>
                </a:spcAft>
              </a:pPr>
              <a:r>
                <a:rPr lang="zh-CN" altLang="en-US" sz="1399" dirty="0">
                  <a:solidFill>
                    <a:prstClr val="white"/>
                  </a:solidFill>
                  <a:latin typeface="微软雅黑" panose="020B0503020204020204" pitchFamily="34" charset="-122"/>
                  <a:sym typeface="+mn-ea"/>
                </a:rPr>
                <a:t>数据字典</a:t>
              </a:r>
            </a:p>
          </p:txBody>
        </p:sp>
      </p:grpSp>
    </p:spTree>
    <p:extLst>
      <p:ext uri="{BB962C8B-B14F-4D97-AF65-F5344CB8AC3E}">
        <p14:creationId xmlns:p14="http://schemas.microsoft.com/office/powerpoint/2010/main" val="1390699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cs typeface="+mn-ea"/>
                <a:sym typeface="+mn-lt"/>
              </a:rPr>
              <a:t>某制造数据中台</a:t>
            </a:r>
            <a:r>
              <a:rPr lang="en-US" altLang="zh-CN" dirty="0">
                <a:cs typeface="+mn-ea"/>
                <a:sym typeface="+mn-lt"/>
              </a:rPr>
              <a:t>-</a:t>
            </a:r>
            <a:r>
              <a:rPr lang="zh-CN" altLang="en-US" dirty="0" smtClean="0">
                <a:cs typeface="+mn-ea"/>
                <a:sym typeface="+mn-lt"/>
              </a:rPr>
              <a:t>数据</a:t>
            </a:r>
            <a:r>
              <a:rPr lang="zh-CN" altLang="en-US" dirty="0" smtClean="0">
                <a:cs typeface="+mn-ea"/>
                <a:sym typeface="+mn-lt"/>
              </a:rPr>
              <a:t>资产元素周期表</a:t>
            </a:r>
            <a:endParaRPr lang="zh-CN" altLang="en-US" dirty="0"/>
          </a:p>
        </p:txBody>
      </p:sp>
      <p:grpSp>
        <p:nvGrpSpPr>
          <p:cNvPr id="3" name="组合 2"/>
          <p:cNvGrpSpPr/>
          <p:nvPr/>
        </p:nvGrpSpPr>
        <p:grpSpPr>
          <a:xfrm>
            <a:off x="247650" y="726482"/>
            <a:ext cx="11498873" cy="5871266"/>
            <a:chOff x="434926" y="726482"/>
            <a:chExt cx="10872521" cy="5769711"/>
          </a:xfrm>
        </p:grpSpPr>
        <p:sp>
          <p:nvSpPr>
            <p:cNvPr id="291" name="文本框 290">
              <a:extLst>
                <a:ext uri="{FF2B5EF4-FFF2-40B4-BE49-F238E27FC236}">
                  <a16:creationId xmlns="" xmlns:a16="http://schemas.microsoft.com/office/drawing/2014/main" id="{377D3816-910D-AB48-931C-FFE24C4D4290}"/>
                </a:ext>
              </a:extLst>
            </p:cNvPr>
            <p:cNvSpPr txBox="1"/>
            <p:nvPr/>
          </p:nvSpPr>
          <p:spPr>
            <a:xfrm>
              <a:off x="1340650" y="1077312"/>
              <a:ext cx="3788518" cy="356400"/>
            </a:xfrm>
            <a:prstGeom prst="rect">
              <a:avLst/>
            </a:prstGeom>
            <a:solidFill>
              <a:srgbClr val="6D5A54"/>
            </a:solidFill>
          </p:spPr>
          <p:txBody>
            <a:bodyPr wrap="square" rtlCol="0" anchor="ctr">
              <a:noAutofit/>
            </a:bodyPr>
            <a:lstStyle/>
            <a:p>
              <a:pPr algn="ctr" fontAlgn="base">
                <a:spcBef>
                  <a:spcPct val="0"/>
                </a:spcBef>
                <a:spcAft>
                  <a:spcPct val="0"/>
                </a:spcAft>
                <a:defRPr/>
              </a:pPr>
              <a:r>
                <a:rPr kumimoji="1" lang="zh-CN" altLang="en-US" sz="1200" i="1" dirty="0">
                  <a:solidFill>
                    <a:prstClr val="white"/>
                  </a:solidFill>
                  <a:latin typeface="+mn-ea"/>
                </a:rPr>
                <a:t>供应链</a:t>
              </a:r>
              <a:endParaRPr kumimoji="1" lang="en-US" altLang="zh-CN" sz="1200" i="1" dirty="0">
                <a:solidFill>
                  <a:prstClr val="white"/>
                </a:solidFill>
                <a:latin typeface="+mn-ea"/>
              </a:endParaRPr>
            </a:p>
          </p:txBody>
        </p:sp>
        <p:sp>
          <p:nvSpPr>
            <p:cNvPr id="292" name="文本框 291">
              <a:extLst>
                <a:ext uri="{FF2B5EF4-FFF2-40B4-BE49-F238E27FC236}">
                  <a16:creationId xmlns="" xmlns:a16="http://schemas.microsoft.com/office/drawing/2014/main" id="{4A88F260-6CE6-C24B-8D01-33975D74ACD9}"/>
                </a:ext>
              </a:extLst>
            </p:cNvPr>
            <p:cNvSpPr txBox="1"/>
            <p:nvPr/>
          </p:nvSpPr>
          <p:spPr>
            <a:xfrm>
              <a:off x="5154408" y="1077312"/>
              <a:ext cx="2279771" cy="356400"/>
            </a:xfrm>
            <a:prstGeom prst="rect">
              <a:avLst/>
            </a:prstGeom>
            <a:solidFill>
              <a:srgbClr val="6D5A54"/>
            </a:solidFill>
          </p:spPr>
          <p:txBody>
            <a:bodyPr wrap="square" rtlCol="0" anchor="ctr">
              <a:noAutofit/>
            </a:bodyPr>
            <a:lstStyle/>
            <a:p>
              <a:pPr algn="ctr" fontAlgn="base">
                <a:spcBef>
                  <a:spcPct val="0"/>
                </a:spcBef>
                <a:spcAft>
                  <a:spcPct val="0"/>
                </a:spcAft>
                <a:defRPr/>
              </a:pPr>
              <a:r>
                <a:rPr kumimoji="1" lang="zh-CN" altLang="en-US" sz="1200" i="1" dirty="0">
                  <a:solidFill>
                    <a:prstClr val="white"/>
                  </a:solidFill>
                  <a:latin typeface="+mn-ea"/>
                </a:rPr>
                <a:t>营销</a:t>
              </a:r>
            </a:p>
          </p:txBody>
        </p:sp>
        <p:sp>
          <p:nvSpPr>
            <p:cNvPr id="293" name="文本框 292">
              <a:extLst>
                <a:ext uri="{FF2B5EF4-FFF2-40B4-BE49-F238E27FC236}">
                  <a16:creationId xmlns="" xmlns:a16="http://schemas.microsoft.com/office/drawing/2014/main" id="{239637E7-47AC-E247-8FCC-4EA487648199}"/>
                </a:ext>
              </a:extLst>
            </p:cNvPr>
            <p:cNvSpPr txBox="1"/>
            <p:nvPr/>
          </p:nvSpPr>
          <p:spPr>
            <a:xfrm>
              <a:off x="7464723" y="1077312"/>
              <a:ext cx="3026942" cy="356400"/>
            </a:xfrm>
            <a:prstGeom prst="rect">
              <a:avLst/>
            </a:prstGeom>
            <a:solidFill>
              <a:srgbClr val="6D5A54"/>
            </a:solidFill>
          </p:spPr>
          <p:txBody>
            <a:bodyPr wrap="square" rtlCol="0" anchor="ctr">
              <a:noAutofit/>
            </a:bodyPr>
            <a:lstStyle/>
            <a:p>
              <a:pPr algn="ctr" fontAlgn="base">
                <a:spcBef>
                  <a:spcPct val="0"/>
                </a:spcBef>
                <a:spcAft>
                  <a:spcPct val="0"/>
                </a:spcAft>
                <a:defRPr/>
              </a:pPr>
              <a:r>
                <a:rPr kumimoji="1" lang="zh-CN" altLang="en-US" sz="1200" i="1" dirty="0">
                  <a:solidFill>
                    <a:prstClr val="white"/>
                  </a:solidFill>
                  <a:latin typeface="+mn-ea"/>
                </a:rPr>
                <a:t>财务</a:t>
              </a:r>
              <a:endParaRPr kumimoji="1" lang="en-US" altLang="zh-CN" sz="1200" i="1" dirty="0">
                <a:solidFill>
                  <a:prstClr val="white"/>
                </a:solidFill>
                <a:latin typeface="+mn-ea"/>
              </a:endParaRPr>
            </a:p>
          </p:txBody>
        </p:sp>
        <p:sp>
          <p:nvSpPr>
            <p:cNvPr id="294" name="文本框 293">
              <a:extLst>
                <a:ext uri="{FF2B5EF4-FFF2-40B4-BE49-F238E27FC236}">
                  <a16:creationId xmlns="" xmlns:a16="http://schemas.microsoft.com/office/drawing/2014/main" id="{C7A5F3E3-17AD-BC41-9E9F-5D3E5EC734D6}"/>
                </a:ext>
              </a:extLst>
            </p:cNvPr>
            <p:cNvSpPr txBox="1"/>
            <p:nvPr/>
          </p:nvSpPr>
          <p:spPr>
            <a:xfrm>
              <a:off x="10525745" y="1077312"/>
              <a:ext cx="746299" cy="356400"/>
            </a:xfrm>
            <a:prstGeom prst="rect">
              <a:avLst/>
            </a:prstGeom>
            <a:solidFill>
              <a:srgbClr val="6D5A54"/>
            </a:solidFill>
          </p:spPr>
          <p:txBody>
            <a:bodyPr wrap="square" rtlCol="0" anchor="ctr">
              <a:noAutofit/>
            </a:bodyPr>
            <a:lstStyle/>
            <a:p>
              <a:pPr algn="ctr" fontAlgn="base">
                <a:spcBef>
                  <a:spcPct val="0"/>
                </a:spcBef>
                <a:spcAft>
                  <a:spcPct val="0"/>
                </a:spcAft>
                <a:defRPr/>
              </a:pPr>
              <a:r>
                <a:rPr kumimoji="1" lang="zh-CN" altLang="en-US" sz="1200" i="1" dirty="0">
                  <a:solidFill>
                    <a:prstClr val="white"/>
                  </a:solidFill>
                  <a:latin typeface="+mn-ea"/>
                </a:rPr>
                <a:t>人力</a:t>
              </a:r>
            </a:p>
          </p:txBody>
        </p:sp>
        <p:sp>
          <p:nvSpPr>
            <p:cNvPr id="295" name="文本框 294">
              <a:extLst>
                <a:ext uri="{FF2B5EF4-FFF2-40B4-BE49-F238E27FC236}">
                  <a16:creationId xmlns="" xmlns:a16="http://schemas.microsoft.com/office/drawing/2014/main" id="{2DD11A7D-FD38-B843-826C-7BB859882D29}"/>
                </a:ext>
              </a:extLst>
            </p:cNvPr>
            <p:cNvSpPr txBox="1"/>
            <p:nvPr/>
          </p:nvSpPr>
          <p:spPr>
            <a:xfrm>
              <a:off x="573809" y="1077312"/>
              <a:ext cx="741600" cy="356400"/>
            </a:xfrm>
            <a:prstGeom prst="rect">
              <a:avLst/>
            </a:prstGeom>
            <a:solidFill>
              <a:srgbClr val="6D5A54"/>
            </a:solidFill>
          </p:spPr>
          <p:txBody>
            <a:bodyPr wrap="square" rtlCol="0" anchor="ctr">
              <a:noAutofit/>
            </a:bodyPr>
            <a:lstStyle/>
            <a:p>
              <a:pPr algn="ctr">
                <a:defRPr/>
              </a:pPr>
              <a:r>
                <a:rPr kumimoji="1" lang="zh-CN" altLang="en-US" sz="1200" i="1" dirty="0">
                  <a:solidFill>
                    <a:prstClr val="white"/>
                  </a:solidFill>
                  <a:latin typeface="+mn-ea"/>
                </a:rPr>
                <a:t>研发</a:t>
              </a:r>
              <a:endParaRPr kumimoji="1" lang="en-US" altLang="zh-CN" sz="1200" i="1" dirty="0">
                <a:solidFill>
                  <a:prstClr val="white"/>
                </a:solidFill>
                <a:latin typeface="+mn-ea"/>
              </a:endParaRPr>
            </a:p>
          </p:txBody>
        </p:sp>
        <p:sp>
          <p:nvSpPr>
            <p:cNvPr id="296" name="矩形 295">
              <a:extLst>
                <a:ext uri="{FF2B5EF4-FFF2-40B4-BE49-F238E27FC236}">
                  <a16:creationId xmlns="" xmlns:a16="http://schemas.microsoft.com/office/drawing/2014/main" id="{7BFDBF9A-5388-8F48-99FC-C989FCB21448}"/>
                </a:ext>
              </a:extLst>
            </p:cNvPr>
            <p:cNvSpPr/>
            <p:nvPr/>
          </p:nvSpPr>
          <p:spPr bwMode="auto">
            <a:xfrm>
              <a:off x="573809" y="1443887"/>
              <a:ext cx="741600" cy="356400"/>
            </a:xfrm>
            <a:prstGeom prst="rect">
              <a:avLst/>
            </a:prstGeom>
            <a:solidFill>
              <a:schemeClr val="bg1">
                <a:lumMod val="65000"/>
              </a:schemeClr>
            </a:solidFill>
            <a:ln w="12700">
              <a:noFill/>
              <a:round/>
              <a:headEnd/>
              <a:tailEnd/>
            </a:ln>
          </p:spPr>
          <p:txBody>
            <a:bodyPr lIns="0" tIns="0" rIns="0" bIns="0" rtlCol="0" anchor="ctr"/>
            <a:lstStyle/>
            <a:p>
              <a:pPr algn="ctr" fontAlgn="base">
                <a:spcBef>
                  <a:spcPct val="0"/>
                </a:spcBef>
                <a:spcAft>
                  <a:spcPct val="0"/>
                </a:spcAft>
                <a:defRPr/>
              </a:pPr>
              <a:r>
                <a:rPr kumimoji="1" lang="zh-CN" altLang="en-US" sz="1200" dirty="0">
                  <a:solidFill>
                    <a:prstClr val="black"/>
                  </a:solidFill>
                  <a:latin typeface="+mn-ea"/>
                </a:rPr>
                <a:t>研发</a:t>
              </a:r>
            </a:p>
          </p:txBody>
        </p:sp>
        <p:sp>
          <p:nvSpPr>
            <p:cNvPr id="297" name="文本框 296">
              <a:extLst>
                <a:ext uri="{FF2B5EF4-FFF2-40B4-BE49-F238E27FC236}">
                  <a16:creationId xmlns="" xmlns:a16="http://schemas.microsoft.com/office/drawing/2014/main" id="{CD380A03-DDD7-E142-B2AB-C937C514983E}"/>
                </a:ext>
              </a:extLst>
            </p:cNvPr>
            <p:cNvSpPr txBox="1"/>
            <p:nvPr/>
          </p:nvSpPr>
          <p:spPr>
            <a:xfrm>
              <a:off x="4300645" y="726482"/>
              <a:ext cx="2254143" cy="307777"/>
            </a:xfrm>
            <a:prstGeom prst="rect">
              <a:avLst/>
            </a:prstGeom>
            <a:noFill/>
          </p:spPr>
          <p:txBody>
            <a:bodyPr wrap="none" rtlCol="0">
              <a:spAutoFit/>
            </a:bodyPr>
            <a:lstStyle/>
            <a:p>
              <a:r>
                <a:rPr kumimoji="1" lang="zh-CN" altLang="en-US" sz="1400" i="1" dirty="0">
                  <a:solidFill>
                    <a:prstClr val="black">
                      <a:lumMod val="65000"/>
                      <a:lumOff val="35000"/>
                    </a:prstClr>
                  </a:solidFill>
                  <a:latin typeface="+mn-ea"/>
                </a:rPr>
                <a:t>数据资产</a:t>
              </a:r>
              <a:r>
                <a:rPr kumimoji="1" lang="en-US" altLang="zh-CN" sz="1400" i="1" dirty="0">
                  <a:solidFill>
                    <a:prstClr val="black">
                      <a:lumMod val="65000"/>
                      <a:lumOff val="35000"/>
                    </a:prstClr>
                  </a:solidFill>
                  <a:latin typeface="+mn-ea"/>
                </a:rPr>
                <a:t>-</a:t>
              </a:r>
              <a:r>
                <a:rPr kumimoji="1" lang="zh-CN" altLang="en-US" sz="1400" i="1" dirty="0">
                  <a:solidFill>
                    <a:prstClr val="black">
                      <a:lumMod val="65000"/>
                      <a:lumOff val="35000"/>
                    </a:prstClr>
                  </a:solidFill>
                  <a:latin typeface="+mn-ea"/>
                </a:rPr>
                <a:t>元素周期表</a:t>
              </a:r>
              <a:r>
                <a:rPr kumimoji="1" lang="en-US" altLang="zh-CN" sz="1400" i="1" dirty="0">
                  <a:solidFill>
                    <a:prstClr val="black">
                      <a:lumMod val="65000"/>
                      <a:lumOff val="35000"/>
                    </a:prstClr>
                  </a:solidFill>
                  <a:latin typeface="+mn-ea"/>
                </a:rPr>
                <a:t>V1.0</a:t>
              </a:r>
              <a:endParaRPr kumimoji="1" lang="zh-CN" altLang="en-US" sz="1400" i="1" dirty="0">
                <a:solidFill>
                  <a:prstClr val="black">
                    <a:lumMod val="65000"/>
                    <a:lumOff val="35000"/>
                  </a:prstClr>
                </a:solidFill>
                <a:latin typeface="+mn-ea"/>
              </a:endParaRPr>
            </a:p>
          </p:txBody>
        </p:sp>
        <p:grpSp>
          <p:nvGrpSpPr>
            <p:cNvPr id="298" name="组合 297">
              <a:extLst>
                <a:ext uri="{FF2B5EF4-FFF2-40B4-BE49-F238E27FC236}">
                  <a16:creationId xmlns="" xmlns:a16="http://schemas.microsoft.com/office/drawing/2014/main" id="{BE4638D8-546D-FA46-9F2C-5563D54EBF26}"/>
                </a:ext>
              </a:extLst>
            </p:cNvPr>
            <p:cNvGrpSpPr/>
            <p:nvPr/>
          </p:nvGrpSpPr>
          <p:grpSpPr>
            <a:xfrm>
              <a:off x="8825938" y="5236274"/>
              <a:ext cx="2481509" cy="1259919"/>
              <a:chOff x="8725532" y="4936321"/>
              <a:chExt cx="2079608" cy="1674555"/>
            </a:xfrm>
          </p:grpSpPr>
          <p:grpSp>
            <p:nvGrpSpPr>
              <p:cNvPr id="299" name="组合 298">
                <a:extLst>
                  <a:ext uri="{FF2B5EF4-FFF2-40B4-BE49-F238E27FC236}">
                    <a16:creationId xmlns="" xmlns:a16="http://schemas.microsoft.com/office/drawing/2014/main" id="{9CDD48D6-FBBA-FF4E-B20B-903E9F2C3F60}"/>
                  </a:ext>
                </a:extLst>
              </p:cNvPr>
              <p:cNvGrpSpPr/>
              <p:nvPr/>
            </p:nvGrpSpPr>
            <p:grpSpPr>
              <a:xfrm>
                <a:off x="9530896" y="5080337"/>
                <a:ext cx="892262" cy="1217700"/>
                <a:chOff x="9473741" y="5229200"/>
                <a:chExt cx="892262" cy="1217700"/>
              </a:xfrm>
            </p:grpSpPr>
            <p:sp>
              <p:nvSpPr>
                <p:cNvPr id="311" name="文本框 310">
                  <a:extLst>
                    <a:ext uri="{FF2B5EF4-FFF2-40B4-BE49-F238E27FC236}">
                      <a16:creationId xmlns="" xmlns:a16="http://schemas.microsoft.com/office/drawing/2014/main" id="{86728BE0-F2A0-6249-B1BC-72E7CEA3F25A}"/>
                    </a:ext>
                  </a:extLst>
                </p:cNvPr>
                <p:cNvSpPr txBox="1"/>
                <p:nvPr/>
              </p:nvSpPr>
              <p:spPr>
                <a:xfrm>
                  <a:off x="9473742" y="5229200"/>
                  <a:ext cx="892261" cy="346415"/>
                </a:xfrm>
                <a:prstGeom prst="rect">
                  <a:avLst/>
                </a:prstGeom>
                <a:solidFill>
                  <a:srgbClr val="6D5A54"/>
                </a:solidFill>
              </p:spPr>
              <p:txBody>
                <a:bodyPr wrap="square" rtlCol="0" anchor="ctr">
                  <a:noAutofit/>
                </a:bodyPr>
                <a:lstStyle/>
                <a:p>
                  <a:pPr algn="ctr" fontAlgn="base">
                    <a:spcBef>
                      <a:spcPct val="0"/>
                    </a:spcBef>
                    <a:spcAft>
                      <a:spcPct val="0"/>
                    </a:spcAft>
                    <a:defRPr/>
                  </a:pPr>
                  <a:r>
                    <a:rPr kumimoji="1" lang="zh-CN" altLang="en-US" sz="1200" dirty="0">
                      <a:solidFill>
                        <a:prstClr val="white"/>
                      </a:solidFill>
                      <a:latin typeface="+mn-ea"/>
                    </a:rPr>
                    <a:t>供应链</a:t>
                  </a:r>
                </a:p>
              </p:txBody>
            </p:sp>
            <p:sp>
              <p:nvSpPr>
                <p:cNvPr id="312" name="矩形 311">
                  <a:extLst>
                    <a:ext uri="{FF2B5EF4-FFF2-40B4-BE49-F238E27FC236}">
                      <a16:creationId xmlns="" xmlns:a16="http://schemas.microsoft.com/office/drawing/2014/main" id="{2E94DDC3-61DD-EA45-9B95-FAB36A639CDE}"/>
                    </a:ext>
                  </a:extLst>
                </p:cNvPr>
                <p:cNvSpPr/>
                <p:nvPr/>
              </p:nvSpPr>
              <p:spPr bwMode="auto">
                <a:xfrm>
                  <a:off x="9473741" y="5575615"/>
                  <a:ext cx="892261" cy="346415"/>
                </a:xfrm>
                <a:prstGeom prst="rect">
                  <a:avLst/>
                </a:prstGeom>
                <a:solidFill>
                  <a:srgbClr val="AFA76F"/>
                </a:solidFill>
                <a:ln w="12700">
                  <a:noFill/>
                  <a:round/>
                  <a:headEnd/>
                  <a:tailEnd/>
                </a:ln>
              </p:spPr>
              <p:txBody>
                <a:bodyPr lIns="0" tIns="0" rIns="0" bIns="0" rtlCol="0" anchor="ctr"/>
                <a:lstStyle/>
                <a:p>
                  <a:pPr algn="ctr" fontAlgn="base">
                    <a:spcBef>
                      <a:spcPct val="0"/>
                    </a:spcBef>
                    <a:spcAft>
                      <a:spcPct val="0"/>
                    </a:spcAft>
                    <a:defRPr/>
                  </a:pPr>
                  <a:r>
                    <a:rPr kumimoji="1" lang="zh-CN" altLang="en-US" sz="1200" dirty="0">
                      <a:solidFill>
                        <a:prstClr val="black"/>
                      </a:solidFill>
                      <a:latin typeface="+mn-ea"/>
                    </a:rPr>
                    <a:t>生产</a:t>
                  </a:r>
                </a:p>
              </p:txBody>
            </p:sp>
            <p:sp>
              <p:nvSpPr>
                <p:cNvPr id="313" name="矩形 312">
                  <a:extLst>
                    <a:ext uri="{FF2B5EF4-FFF2-40B4-BE49-F238E27FC236}">
                      <a16:creationId xmlns="" xmlns:a16="http://schemas.microsoft.com/office/drawing/2014/main" id="{0C0FA551-76BA-7F41-9999-788A937DB3AA}"/>
                    </a:ext>
                  </a:extLst>
                </p:cNvPr>
                <p:cNvSpPr/>
                <p:nvPr/>
              </p:nvSpPr>
              <p:spPr bwMode="auto">
                <a:xfrm>
                  <a:off x="9473741" y="5922029"/>
                  <a:ext cx="892261" cy="524871"/>
                </a:xfrm>
                <a:prstGeom prst="rect">
                  <a:avLst/>
                </a:prstGeom>
                <a:solidFill>
                  <a:srgbClr val="AFA76F">
                    <a:alpha val="40000"/>
                  </a:srgbClr>
                </a:solidFill>
                <a:ln w="12700">
                  <a:noFill/>
                  <a:round/>
                  <a:headEnd/>
                  <a:tailEnd/>
                </a:ln>
              </p:spPr>
              <p:txBody>
                <a:bodyPr lIns="0" tIns="0" rIns="0" bIns="0" rtlCol="0" anchor="ctr"/>
                <a:lstStyle/>
                <a:p>
                  <a:pPr algn="ctr" fontAlgn="base">
                    <a:spcBef>
                      <a:spcPct val="0"/>
                    </a:spcBef>
                    <a:spcAft>
                      <a:spcPct val="0"/>
                    </a:spcAft>
                    <a:defRPr/>
                  </a:pPr>
                  <a:r>
                    <a:rPr kumimoji="1" lang="zh-CN" altLang="en-US" sz="1000" dirty="0">
                      <a:solidFill>
                        <a:prstClr val="black"/>
                      </a:solidFill>
                      <a:latin typeface="+mn-ea"/>
                    </a:rPr>
                    <a:t>生产指令</a:t>
                  </a:r>
                  <a:endParaRPr kumimoji="1" lang="en-US" altLang="zh-CN" sz="1000" dirty="0">
                    <a:solidFill>
                      <a:prstClr val="black"/>
                    </a:solidFill>
                    <a:latin typeface="+mn-ea"/>
                  </a:endParaRPr>
                </a:p>
                <a:p>
                  <a:pPr algn="ctr" fontAlgn="base">
                    <a:lnSpc>
                      <a:spcPct val="150000"/>
                    </a:lnSpc>
                    <a:spcBef>
                      <a:spcPct val="0"/>
                    </a:spcBef>
                    <a:spcAft>
                      <a:spcPct val="0"/>
                    </a:spcAft>
                    <a:defRPr/>
                  </a:pPr>
                  <a:r>
                    <a:rPr kumimoji="1" lang="en-US" altLang="zh-CN" sz="1000" dirty="0">
                      <a:solidFill>
                        <a:srgbClr val="FF0000"/>
                      </a:solidFill>
                      <a:latin typeface="+mn-ea"/>
                    </a:rPr>
                    <a:t>3</a:t>
                  </a:r>
                  <a:r>
                    <a:rPr kumimoji="1" lang="zh-CN" altLang="en-US" sz="1000" dirty="0">
                      <a:solidFill>
                        <a:prstClr val="black"/>
                      </a:solidFill>
                      <a:latin typeface="+mn-ea"/>
                    </a:rPr>
                    <a:t>｜</a:t>
                  </a:r>
                  <a:r>
                    <a:rPr kumimoji="1" lang="en-US" altLang="zh-CN" sz="1000" dirty="0">
                      <a:solidFill>
                        <a:srgbClr val="FF0000"/>
                      </a:solidFill>
                      <a:latin typeface="+mn-ea"/>
                    </a:rPr>
                    <a:t>103</a:t>
                  </a:r>
                  <a:endParaRPr kumimoji="1" lang="zh-CN" altLang="en-US" sz="1000" dirty="0">
                    <a:solidFill>
                      <a:srgbClr val="FF0000"/>
                    </a:solidFill>
                    <a:latin typeface="+mn-ea"/>
                  </a:endParaRPr>
                </a:p>
              </p:txBody>
            </p:sp>
          </p:grpSp>
          <p:sp>
            <p:nvSpPr>
              <p:cNvPr id="300" name="圆角矩形 299">
                <a:extLst>
                  <a:ext uri="{FF2B5EF4-FFF2-40B4-BE49-F238E27FC236}">
                    <a16:creationId xmlns="" xmlns:a16="http://schemas.microsoft.com/office/drawing/2014/main" id="{D5622FBA-27E2-9944-95B5-590FBC5DD513}"/>
                  </a:ext>
                </a:extLst>
              </p:cNvPr>
              <p:cNvSpPr/>
              <p:nvPr/>
            </p:nvSpPr>
            <p:spPr bwMode="auto">
              <a:xfrm>
                <a:off x="8725532" y="4936321"/>
                <a:ext cx="2073142" cy="1656184"/>
              </a:xfrm>
              <a:prstGeom prst="roundRect">
                <a:avLst>
                  <a:gd name="adj" fmla="val 7806"/>
                </a:avLst>
              </a:prstGeom>
              <a:noFill/>
              <a:ln w="12700">
                <a:solidFill>
                  <a:schemeClr val="tx2"/>
                </a:solidFill>
                <a:round/>
                <a:headEnd/>
                <a:tailEnd/>
              </a:ln>
            </p:spPr>
            <p:txBody>
              <a:bodyPr lIns="0" tIns="0" rIns="0" bIns="0" rtlCol="0" anchor="ctr"/>
              <a:lstStyle/>
              <a:p>
                <a:pPr algn="ctr"/>
                <a:endParaRPr kumimoji="1" lang="zh-CN" altLang="en-US" sz="800" b="1" dirty="0">
                  <a:solidFill>
                    <a:srgbClr val="C00000"/>
                  </a:solidFill>
                  <a:latin typeface="微软雅黑" pitchFamily="34" charset="-122"/>
                  <a:ea typeface="微软雅黑" pitchFamily="34" charset="-122"/>
                </a:endParaRPr>
              </a:p>
            </p:txBody>
          </p:sp>
          <p:sp>
            <p:nvSpPr>
              <p:cNvPr id="301" name="文本框 300">
                <a:extLst>
                  <a:ext uri="{FF2B5EF4-FFF2-40B4-BE49-F238E27FC236}">
                    <a16:creationId xmlns="" xmlns:a16="http://schemas.microsoft.com/office/drawing/2014/main" id="{DA6987E9-3147-0C4B-AEA2-39E4282A890B}"/>
                  </a:ext>
                </a:extLst>
              </p:cNvPr>
              <p:cNvSpPr txBox="1"/>
              <p:nvPr/>
            </p:nvSpPr>
            <p:spPr>
              <a:xfrm>
                <a:off x="8734524" y="5131671"/>
                <a:ext cx="530915" cy="230832"/>
              </a:xfrm>
              <a:prstGeom prst="rect">
                <a:avLst/>
              </a:prstGeom>
              <a:noFill/>
            </p:spPr>
            <p:txBody>
              <a:bodyPr wrap="none" rtlCol="0" anchor="ctr">
                <a:spAutoFit/>
              </a:bodyPr>
              <a:lstStyle/>
              <a:p>
                <a:r>
                  <a:rPr kumimoji="1" lang="zh-CN" altLang="en-US" sz="900" dirty="0">
                    <a:solidFill>
                      <a:prstClr val="black"/>
                    </a:solidFill>
                    <a:latin typeface="+mn-ea"/>
                  </a:rPr>
                  <a:t>业务域</a:t>
                </a:r>
              </a:p>
            </p:txBody>
          </p:sp>
          <p:sp>
            <p:nvSpPr>
              <p:cNvPr id="302" name="文本框 301">
                <a:extLst>
                  <a:ext uri="{FF2B5EF4-FFF2-40B4-BE49-F238E27FC236}">
                    <a16:creationId xmlns="" xmlns:a16="http://schemas.microsoft.com/office/drawing/2014/main" id="{C9AC09EC-B521-F249-B86F-58F7BA3D7D77}"/>
                  </a:ext>
                </a:extLst>
              </p:cNvPr>
              <p:cNvSpPr txBox="1"/>
              <p:nvPr/>
            </p:nvSpPr>
            <p:spPr>
              <a:xfrm>
                <a:off x="8745037" y="5489437"/>
                <a:ext cx="646331" cy="230832"/>
              </a:xfrm>
              <a:prstGeom prst="rect">
                <a:avLst/>
              </a:prstGeom>
              <a:noFill/>
            </p:spPr>
            <p:txBody>
              <a:bodyPr wrap="none" rtlCol="0" anchor="ctr">
                <a:spAutoFit/>
              </a:bodyPr>
              <a:lstStyle/>
              <a:p>
                <a:r>
                  <a:rPr kumimoji="1" lang="zh-CN" altLang="en-US" sz="900" dirty="0">
                    <a:solidFill>
                      <a:prstClr val="black"/>
                    </a:solidFill>
                    <a:latin typeface="+mn-ea"/>
                  </a:rPr>
                  <a:t>业务子域</a:t>
                </a:r>
              </a:p>
            </p:txBody>
          </p:sp>
          <p:sp>
            <p:nvSpPr>
              <p:cNvPr id="303" name="文本框 302">
                <a:extLst>
                  <a:ext uri="{FF2B5EF4-FFF2-40B4-BE49-F238E27FC236}">
                    <a16:creationId xmlns="" xmlns:a16="http://schemas.microsoft.com/office/drawing/2014/main" id="{CAF3BA94-8C4A-EA43-B032-F63DA51B2238}"/>
                  </a:ext>
                </a:extLst>
              </p:cNvPr>
              <p:cNvSpPr txBox="1"/>
              <p:nvPr/>
            </p:nvSpPr>
            <p:spPr>
              <a:xfrm>
                <a:off x="8745037" y="5920185"/>
                <a:ext cx="646331" cy="230832"/>
              </a:xfrm>
              <a:prstGeom prst="rect">
                <a:avLst/>
              </a:prstGeom>
              <a:noFill/>
            </p:spPr>
            <p:txBody>
              <a:bodyPr wrap="none" rtlCol="0" anchor="ctr">
                <a:spAutoFit/>
              </a:bodyPr>
              <a:lstStyle/>
              <a:p>
                <a:r>
                  <a:rPr kumimoji="1" lang="zh-CN" altLang="en-US" sz="900" dirty="0">
                    <a:solidFill>
                      <a:prstClr val="black"/>
                    </a:solidFill>
                    <a:latin typeface="+mn-ea"/>
                  </a:rPr>
                  <a:t>业务过程</a:t>
                </a:r>
              </a:p>
            </p:txBody>
          </p:sp>
          <p:sp>
            <p:nvSpPr>
              <p:cNvPr id="304" name="文本框 303">
                <a:extLst>
                  <a:ext uri="{FF2B5EF4-FFF2-40B4-BE49-F238E27FC236}">
                    <a16:creationId xmlns="" xmlns:a16="http://schemas.microsoft.com/office/drawing/2014/main" id="{458BE76B-2D9A-EC4B-99EF-CDA766162FE4}"/>
                  </a:ext>
                </a:extLst>
              </p:cNvPr>
              <p:cNvSpPr txBox="1"/>
              <p:nvPr/>
            </p:nvSpPr>
            <p:spPr>
              <a:xfrm>
                <a:off x="9026840" y="6291873"/>
                <a:ext cx="928547" cy="306798"/>
              </a:xfrm>
              <a:prstGeom prst="rect">
                <a:avLst/>
              </a:prstGeom>
              <a:noFill/>
            </p:spPr>
            <p:txBody>
              <a:bodyPr wrap="none" rtlCol="0" anchor="ctr">
                <a:spAutoFit/>
              </a:bodyPr>
              <a:lstStyle/>
              <a:p>
                <a:r>
                  <a:rPr kumimoji="1" lang="zh-CN" altLang="en-US" sz="900" dirty="0">
                    <a:solidFill>
                      <a:prstClr val="black"/>
                    </a:solidFill>
                    <a:latin typeface="+mn-ea"/>
                  </a:rPr>
                  <a:t>包含业务对象个数</a:t>
                </a:r>
              </a:p>
            </p:txBody>
          </p:sp>
          <p:sp>
            <p:nvSpPr>
              <p:cNvPr id="305" name="文本框 304">
                <a:extLst>
                  <a:ext uri="{FF2B5EF4-FFF2-40B4-BE49-F238E27FC236}">
                    <a16:creationId xmlns="" xmlns:a16="http://schemas.microsoft.com/office/drawing/2014/main" id="{EDC4D487-133A-074F-8580-1763F7A599DA}"/>
                  </a:ext>
                </a:extLst>
              </p:cNvPr>
              <p:cNvSpPr txBox="1"/>
              <p:nvPr/>
            </p:nvSpPr>
            <p:spPr>
              <a:xfrm>
                <a:off x="9973318" y="6304078"/>
                <a:ext cx="831822" cy="306798"/>
              </a:xfrm>
              <a:prstGeom prst="rect">
                <a:avLst/>
              </a:prstGeom>
              <a:noFill/>
            </p:spPr>
            <p:txBody>
              <a:bodyPr wrap="none" rtlCol="0" anchor="ctr">
                <a:spAutoFit/>
              </a:bodyPr>
              <a:lstStyle/>
              <a:p>
                <a:r>
                  <a:rPr kumimoji="1" lang="zh-CN" altLang="en-US" sz="900" dirty="0">
                    <a:solidFill>
                      <a:prstClr val="black"/>
                    </a:solidFill>
                    <a:latin typeface="+mn-ea"/>
                  </a:rPr>
                  <a:t>包含数据项个数</a:t>
                </a:r>
              </a:p>
            </p:txBody>
          </p:sp>
          <p:sp>
            <p:nvSpPr>
              <p:cNvPr id="306" name="左大括号 305">
                <a:extLst>
                  <a:ext uri="{FF2B5EF4-FFF2-40B4-BE49-F238E27FC236}">
                    <a16:creationId xmlns="" xmlns:a16="http://schemas.microsoft.com/office/drawing/2014/main" id="{FEC73477-CAB1-1546-A560-1A711EE48E5B}"/>
                  </a:ext>
                </a:extLst>
              </p:cNvPr>
              <p:cNvSpPr/>
              <p:nvPr/>
            </p:nvSpPr>
            <p:spPr>
              <a:xfrm>
                <a:off x="9355938" y="5086251"/>
                <a:ext cx="144016" cy="321673"/>
              </a:xfrm>
              <a:prstGeom prst="leftBrace">
                <a:avLst>
                  <a:gd name="adj1" fmla="val 31113"/>
                  <a:gd name="adj2" fmla="val 50000"/>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prstClr val="black"/>
                  </a:solidFill>
                </a:endParaRPr>
              </a:p>
            </p:txBody>
          </p:sp>
          <p:sp>
            <p:nvSpPr>
              <p:cNvPr id="307" name="左大括号 306">
                <a:extLst>
                  <a:ext uri="{FF2B5EF4-FFF2-40B4-BE49-F238E27FC236}">
                    <a16:creationId xmlns="" xmlns:a16="http://schemas.microsoft.com/office/drawing/2014/main" id="{5C80958F-CD87-C24A-83C9-A1092FBEA824}"/>
                  </a:ext>
                </a:extLst>
              </p:cNvPr>
              <p:cNvSpPr/>
              <p:nvPr/>
            </p:nvSpPr>
            <p:spPr>
              <a:xfrm>
                <a:off x="9355938" y="5434166"/>
                <a:ext cx="144016" cy="321673"/>
              </a:xfrm>
              <a:prstGeom prst="leftBrace">
                <a:avLst>
                  <a:gd name="adj1" fmla="val 31113"/>
                  <a:gd name="adj2" fmla="val 50000"/>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prstClr val="black"/>
                  </a:solidFill>
                </a:endParaRPr>
              </a:p>
            </p:txBody>
          </p:sp>
          <p:sp>
            <p:nvSpPr>
              <p:cNvPr id="308" name="左大括号 307">
                <a:extLst>
                  <a:ext uri="{FF2B5EF4-FFF2-40B4-BE49-F238E27FC236}">
                    <a16:creationId xmlns="" xmlns:a16="http://schemas.microsoft.com/office/drawing/2014/main" id="{452A0B6F-9ADF-6C44-9CC6-F67A654CE246}"/>
                  </a:ext>
                </a:extLst>
              </p:cNvPr>
              <p:cNvSpPr/>
              <p:nvPr/>
            </p:nvSpPr>
            <p:spPr>
              <a:xfrm>
                <a:off x="9350302" y="5773166"/>
                <a:ext cx="144016" cy="524871"/>
              </a:xfrm>
              <a:prstGeom prst="leftBrace">
                <a:avLst>
                  <a:gd name="adj1" fmla="val 31113"/>
                  <a:gd name="adj2" fmla="val 50000"/>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prstClr val="black"/>
                  </a:solidFill>
                </a:endParaRPr>
              </a:p>
            </p:txBody>
          </p:sp>
          <p:cxnSp>
            <p:nvCxnSpPr>
              <p:cNvPr id="309" name="肘形连接符 308">
                <a:extLst>
                  <a:ext uri="{FF2B5EF4-FFF2-40B4-BE49-F238E27FC236}">
                    <a16:creationId xmlns="" xmlns:a16="http://schemas.microsoft.com/office/drawing/2014/main" id="{739ACC12-AD65-9E4E-9C99-6BF129330C65}"/>
                  </a:ext>
                </a:extLst>
              </p:cNvPr>
              <p:cNvCxnSpPr>
                <a:cxnSpLocks/>
              </p:cNvCxnSpPr>
              <p:nvPr/>
            </p:nvCxnSpPr>
            <p:spPr>
              <a:xfrm rot="5400000">
                <a:off x="9761202" y="6298938"/>
                <a:ext cx="83291" cy="81488"/>
              </a:xfrm>
              <a:prstGeom prst="bentConnector3">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0" name="肘形连接符 309">
                <a:extLst>
                  <a:ext uri="{FF2B5EF4-FFF2-40B4-BE49-F238E27FC236}">
                    <a16:creationId xmlns="" xmlns:a16="http://schemas.microsoft.com/office/drawing/2014/main" id="{B65CEB16-14D9-CB42-981C-A84B370141D4}"/>
                  </a:ext>
                </a:extLst>
              </p:cNvPr>
              <p:cNvCxnSpPr>
                <a:cxnSpLocks/>
              </p:cNvCxnSpPr>
              <p:nvPr/>
            </p:nvCxnSpPr>
            <p:spPr>
              <a:xfrm rot="16200000" flipH="1">
                <a:off x="10094039" y="6303579"/>
                <a:ext cx="83292" cy="72205"/>
              </a:xfrm>
              <a:prstGeom prst="bentConnector3">
                <a:avLst>
                  <a:gd name="adj1" fmla="val 50000"/>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14" name="矩形 313">
              <a:extLst>
                <a:ext uri="{FF2B5EF4-FFF2-40B4-BE49-F238E27FC236}">
                  <a16:creationId xmlns="" xmlns:a16="http://schemas.microsoft.com/office/drawing/2014/main" id="{C4780AED-B20D-304A-908A-9DC3CE05CF38}"/>
                </a:ext>
              </a:extLst>
            </p:cNvPr>
            <p:cNvSpPr/>
            <p:nvPr/>
          </p:nvSpPr>
          <p:spPr bwMode="auto">
            <a:xfrm>
              <a:off x="10530444" y="1443887"/>
              <a:ext cx="741600" cy="356400"/>
            </a:xfrm>
            <a:prstGeom prst="rect">
              <a:avLst/>
            </a:prstGeom>
            <a:solidFill>
              <a:schemeClr val="bg1">
                <a:lumMod val="65000"/>
                <a:alpha val="70000"/>
              </a:schemeClr>
            </a:solidFill>
            <a:ln w="12700">
              <a:noFill/>
              <a:round/>
              <a:headEnd/>
              <a:tailEnd/>
            </a:ln>
          </p:spPr>
          <p:txBody>
            <a:bodyPr lIns="0" tIns="0" rIns="0" bIns="0" rtlCol="0" anchor="ctr"/>
            <a:lstStyle/>
            <a:p>
              <a:pPr algn="ctr" fontAlgn="base">
                <a:spcBef>
                  <a:spcPct val="0"/>
                </a:spcBef>
                <a:spcAft>
                  <a:spcPct val="0"/>
                </a:spcAft>
                <a:defRPr/>
              </a:pPr>
              <a:r>
                <a:rPr kumimoji="1" lang="zh-CN" altLang="en-US" sz="1200" dirty="0">
                  <a:solidFill>
                    <a:prstClr val="black"/>
                  </a:solidFill>
                  <a:latin typeface="+mn-ea"/>
                </a:rPr>
                <a:t>人力</a:t>
              </a:r>
            </a:p>
          </p:txBody>
        </p:sp>
        <p:sp>
          <p:nvSpPr>
            <p:cNvPr id="315" name="矩形 314">
              <a:extLst>
                <a:ext uri="{FF2B5EF4-FFF2-40B4-BE49-F238E27FC236}">
                  <a16:creationId xmlns="" xmlns:a16="http://schemas.microsoft.com/office/drawing/2014/main" id="{B8358B51-1A2E-5949-A9A0-666842BD6821}"/>
                </a:ext>
              </a:extLst>
            </p:cNvPr>
            <p:cNvSpPr/>
            <p:nvPr/>
          </p:nvSpPr>
          <p:spPr bwMode="auto">
            <a:xfrm>
              <a:off x="10530444" y="1835912"/>
              <a:ext cx="741600" cy="540000"/>
            </a:xfrm>
            <a:prstGeom prst="rect">
              <a:avLst/>
            </a:prstGeom>
            <a:solidFill>
              <a:schemeClr val="bg1">
                <a:lumMod val="65000"/>
                <a:alpha val="40000"/>
              </a:scheme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组织管理</a:t>
              </a:r>
            </a:p>
          </p:txBody>
        </p:sp>
        <p:sp>
          <p:nvSpPr>
            <p:cNvPr id="316" name="矩形 315">
              <a:extLst>
                <a:ext uri="{FF2B5EF4-FFF2-40B4-BE49-F238E27FC236}">
                  <a16:creationId xmlns="" xmlns:a16="http://schemas.microsoft.com/office/drawing/2014/main" id="{CDC66C08-0216-044D-A125-06E849A02BEB}"/>
                </a:ext>
              </a:extLst>
            </p:cNvPr>
            <p:cNvSpPr/>
            <p:nvPr/>
          </p:nvSpPr>
          <p:spPr bwMode="auto">
            <a:xfrm>
              <a:off x="10530444" y="2400934"/>
              <a:ext cx="741600" cy="540000"/>
            </a:xfrm>
            <a:prstGeom prst="rect">
              <a:avLst/>
            </a:prstGeom>
            <a:solidFill>
              <a:schemeClr val="bg1">
                <a:lumMod val="65000"/>
                <a:alpha val="40000"/>
              </a:scheme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薪酬福利</a:t>
              </a:r>
            </a:p>
          </p:txBody>
        </p:sp>
        <p:sp>
          <p:nvSpPr>
            <p:cNvPr id="317" name="矩形 316">
              <a:extLst>
                <a:ext uri="{FF2B5EF4-FFF2-40B4-BE49-F238E27FC236}">
                  <a16:creationId xmlns="" xmlns:a16="http://schemas.microsoft.com/office/drawing/2014/main" id="{915C0B65-E6BE-844E-AC3A-A85EA4D8F8D8}"/>
                </a:ext>
              </a:extLst>
            </p:cNvPr>
            <p:cNvSpPr/>
            <p:nvPr/>
          </p:nvSpPr>
          <p:spPr bwMode="auto">
            <a:xfrm>
              <a:off x="10530444" y="2962538"/>
              <a:ext cx="741600" cy="540000"/>
            </a:xfrm>
            <a:prstGeom prst="rect">
              <a:avLst/>
            </a:prstGeom>
            <a:solidFill>
              <a:schemeClr val="bg1">
                <a:lumMod val="65000"/>
                <a:alpha val="40000"/>
              </a:scheme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员工关系</a:t>
              </a:r>
              <a:endParaRPr kumimoji="1" lang="en-US" altLang="zh-CN" sz="1000" dirty="0">
                <a:solidFill>
                  <a:prstClr val="black"/>
                </a:solidFill>
                <a:latin typeface="+mn-ea"/>
              </a:endParaRPr>
            </a:p>
            <a:p>
              <a:pPr algn="ctr">
                <a:lnSpc>
                  <a:spcPct val="150000"/>
                </a:lnSpc>
                <a:defRPr/>
              </a:pPr>
              <a:r>
                <a:rPr kumimoji="1" lang="en-US" altLang="zh-CN" sz="1000" dirty="0">
                  <a:solidFill>
                    <a:srgbClr val="FF0000"/>
                  </a:solidFill>
                  <a:latin typeface="+mn-ea"/>
                </a:rPr>
                <a:t>1</a:t>
              </a:r>
              <a:r>
                <a:rPr kumimoji="1" lang="zh-CN" altLang="en-US" sz="1000" dirty="0">
                  <a:solidFill>
                    <a:prstClr val="black"/>
                  </a:solidFill>
                  <a:latin typeface="+mn-ea"/>
                </a:rPr>
                <a:t>｜</a:t>
              </a:r>
              <a:r>
                <a:rPr kumimoji="1" lang="en-US" altLang="zh-CN" sz="1000" dirty="0">
                  <a:solidFill>
                    <a:srgbClr val="FF0000"/>
                  </a:solidFill>
                  <a:latin typeface="+mn-ea"/>
                </a:rPr>
                <a:t>14</a:t>
              </a:r>
              <a:endParaRPr kumimoji="1" lang="zh-CN" altLang="en-US" sz="1000" dirty="0">
                <a:solidFill>
                  <a:prstClr val="black"/>
                </a:solidFill>
                <a:latin typeface="+mn-ea"/>
              </a:endParaRPr>
            </a:p>
          </p:txBody>
        </p:sp>
        <p:sp>
          <p:nvSpPr>
            <p:cNvPr id="318" name="矩形 317">
              <a:extLst>
                <a:ext uri="{FF2B5EF4-FFF2-40B4-BE49-F238E27FC236}">
                  <a16:creationId xmlns="" xmlns:a16="http://schemas.microsoft.com/office/drawing/2014/main" id="{FC2AE78E-8E72-7C4A-9636-4864E0CDFE32}"/>
                </a:ext>
              </a:extLst>
            </p:cNvPr>
            <p:cNvSpPr/>
            <p:nvPr/>
          </p:nvSpPr>
          <p:spPr bwMode="auto">
            <a:xfrm>
              <a:off x="10530444" y="3526399"/>
              <a:ext cx="741600" cy="540000"/>
            </a:xfrm>
            <a:prstGeom prst="rect">
              <a:avLst/>
            </a:prstGeom>
            <a:solidFill>
              <a:schemeClr val="bg1">
                <a:lumMod val="65000"/>
                <a:alpha val="40000"/>
              </a:scheme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招聘管理</a:t>
              </a:r>
            </a:p>
          </p:txBody>
        </p:sp>
        <p:sp>
          <p:nvSpPr>
            <p:cNvPr id="319" name="矩形 318">
              <a:extLst>
                <a:ext uri="{FF2B5EF4-FFF2-40B4-BE49-F238E27FC236}">
                  <a16:creationId xmlns="" xmlns:a16="http://schemas.microsoft.com/office/drawing/2014/main" id="{B69838E8-3A77-7740-ADF3-F903875A2B13}"/>
                </a:ext>
              </a:extLst>
            </p:cNvPr>
            <p:cNvSpPr/>
            <p:nvPr/>
          </p:nvSpPr>
          <p:spPr bwMode="auto">
            <a:xfrm>
              <a:off x="10530444" y="4089553"/>
              <a:ext cx="741600" cy="540000"/>
            </a:xfrm>
            <a:prstGeom prst="rect">
              <a:avLst/>
            </a:prstGeom>
            <a:solidFill>
              <a:schemeClr val="bg1">
                <a:lumMod val="65000"/>
                <a:alpha val="40000"/>
              </a:scheme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绩效管理</a:t>
              </a:r>
            </a:p>
          </p:txBody>
        </p:sp>
        <p:sp>
          <p:nvSpPr>
            <p:cNvPr id="320" name="矩形 319">
              <a:extLst>
                <a:ext uri="{FF2B5EF4-FFF2-40B4-BE49-F238E27FC236}">
                  <a16:creationId xmlns="" xmlns:a16="http://schemas.microsoft.com/office/drawing/2014/main" id="{B17E9174-1877-7041-89AB-3A22EBAC2D47}"/>
                </a:ext>
              </a:extLst>
            </p:cNvPr>
            <p:cNvSpPr/>
            <p:nvPr/>
          </p:nvSpPr>
          <p:spPr bwMode="auto">
            <a:xfrm>
              <a:off x="10530444" y="4650545"/>
              <a:ext cx="741600" cy="540000"/>
            </a:xfrm>
            <a:prstGeom prst="rect">
              <a:avLst/>
            </a:prstGeom>
            <a:solidFill>
              <a:schemeClr val="bg1">
                <a:lumMod val="65000"/>
                <a:alpha val="40000"/>
              </a:scheme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能力发展</a:t>
              </a:r>
            </a:p>
          </p:txBody>
        </p:sp>
        <p:sp>
          <p:nvSpPr>
            <p:cNvPr id="321" name="矩形 320">
              <a:extLst>
                <a:ext uri="{FF2B5EF4-FFF2-40B4-BE49-F238E27FC236}">
                  <a16:creationId xmlns="" xmlns:a16="http://schemas.microsoft.com/office/drawing/2014/main" id="{9BCE296F-78CA-7F44-AF4A-63CEE4CCF6EE}"/>
                </a:ext>
              </a:extLst>
            </p:cNvPr>
            <p:cNvSpPr/>
            <p:nvPr/>
          </p:nvSpPr>
          <p:spPr bwMode="auto">
            <a:xfrm>
              <a:off x="2098109" y="1443887"/>
              <a:ext cx="743094" cy="356400"/>
            </a:xfrm>
            <a:prstGeom prst="rect">
              <a:avLst/>
            </a:prstGeom>
            <a:solidFill>
              <a:srgbClr val="FFB97E"/>
            </a:solidFill>
            <a:ln w="12700">
              <a:noFill/>
              <a:round/>
              <a:headEnd/>
              <a:tailEnd/>
            </a:ln>
          </p:spPr>
          <p:txBody>
            <a:bodyPr lIns="0" tIns="0" rIns="0" bIns="0" rtlCol="0" anchor="ctr"/>
            <a:lstStyle/>
            <a:p>
              <a:pPr algn="ctr" fontAlgn="base">
                <a:spcBef>
                  <a:spcPct val="0"/>
                </a:spcBef>
                <a:spcAft>
                  <a:spcPct val="0"/>
                </a:spcAft>
                <a:defRPr/>
              </a:pPr>
              <a:r>
                <a:rPr kumimoji="1" lang="zh-CN" altLang="en-US" sz="1200" dirty="0">
                  <a:solidFill>
                    <a:prstClr val="black"/>
                  </a:solidFill>
                  <a:latin typeface="+mn-ea"/>
                </a:rPr>
                <a:t>设备</a:t>
              </a:r>
            </a:p>
          </p:txBody>
        </p:sp>
        <p:sp>
          <p:nvSpPr>
            <p:cNvPr id="322" name="矩形 321">
              <a:extLst>
                <a:ext uri="{FF2B5EF4-FFF2-40B4-BE49-F238E27FC236}">
                  <a16:creationId xmlns="" xmlns:a16="http://schemas.microsoft.com/office/drawing/2014/main" id="{642E0BE0-BE37-824F-AD6B-A37877A0A1A6}"/>
                </a:ext>
              </a:extLst>
            </p:cNvPr>
            <p:cNvSpPr/>
            <p:nvPr/>
          </p:nvSpPr>
          <p:spPr bwMode="auto">
            <a:xfrm>
              <a:off x="2859654" y="1443887"/>
              <a:ext cx="743094" cy="356400"/>
            </a:xfrm>
            <a:prstGeom prst="rect">
              <a:avLst/>
            </a:prstGeom>
            <a:solidFill>
              <a:srgbClr val="CBC59E"/>
            </a:solidFill>
            <a:ln w="12700">
              <a:noFill/>
              <a:round/>
              <a:headEnd/>
              <a:tailEnd/>
            </a:ln>
          </p:spPr>
          <p:txBody>
            <a:bodyPr lIns="0" tIns="0" rIns="0" bIns="0" rtlCol="0" anchor="ctr"/>
            <a:lstStyle/>
            <a:p>
              <a:pPr algn="ctr" fontAlgn="base">
                <a:spcBef>
                  <a:spcPct val="0"/>
                </a:spcBef>
                <a:spcAft>
                  <a:spcPct val="0"/>
                </a:spcAft>
                <a:defRPr/>
              </a:pPr>
              <a:r>
                <a:rPr kumimoji="1" lang="zh-CN" altLang="en-US" sz="1200" dirty="0">
                  <a:solidFill>
                    <a:prstClr val="black"/>
                  </a:solidFill>
                  <a:latin typeface="+mn-ea"/>
                </a:rPr>
                <a:t>采购</a:t>
              </a:r>
            </a:p>
          </p:txBody>
        </p:sp>
        <p:sp>
          <p:nvSpPr>
            <p:cNvPr id="323" name="矩形 322">
              <a:extLst>
                <a:ext uri="{FF2B5EF4-FFF2-40B4-BE49-F238E27FC236}">
                  <a16:creationId xmlns="" xmlns:a16="http://schemas.microsoft.com/office/drawing/2014/main" id="{661857BB-5B42-6347-8EAA-F5D0231FF3EE}"/>
                </a:ext>
              </a:extLst>
            </p:cNvPr>
            <p:cNvSpPr/>
            <p:nvPr/>
          </p:nvSpPr>
          <p:spPr bwMode="auto">
            <a:xfrm>
              <a:off x="1341962" y="1443887"/>
              <a:ext cx="743094" cy="356400"/>
            </a:xfrm>
            <a:prstGeom prst="rect">
              <a:avLst/>
            </a:prstGeom>
            <a:solidFill>
              <a:srgbClr val="AFA76F"/>
            </a:solidFill>
            <a:ln w="12700">
              <a:noFill/>
              <a:round/>
              <a:headEnd/>
              <a:tailEnd/>
            </a:ln>
          </p:spPr>
          <p:txBody>
            <a:bodyPr lIns="0" tIns="0" rIns="0" bIns="0" rtlCol="0" anchor="ctr"/>
            <a:lstStyle/>
            <a:p>
              <a:pPr algn="ctr" fontAlgn="base">
                <a:spcBef>
                  <a:spcPct val="0"/>
                </a:spcBef>
                <a:spcAft>
                  <a:spcPct val="0"/>
                </a:spcAft>
                <a:defRPr/>
              </a:pPr>
              <a:r>
                <a:rPr kumimoji="1" lang="zh-CN" altLang="en-US" sz="1200" dirty="0">
                  <a:solidFill>
                    <a:prstClr val="black"/>
                  </a:solidFill>
                  <a:latin typeface="+mn-ea"/>
                </a:rPr>
                <a:t>生产</a:t>
              </a:r>
            </a:p>
          </p:txBody>
        </p:sp>
        <p:sp>
          <p:nvSpPr>
            <p:cNvPr id="324" name="矩形 323">
              <a:extLst>
                <a:ext uri="{FF2B5EF4-FFF2-40B4-BE49-F238E27FC236}">
                  <a16:creationId xmlns="" xmlns:a16="http://schemas.microsoft.com/office/drawing/2014/main" id="{5E4D21BA-49A7-5945-A952-59BBE6CAA50C}"/>
                </a:ext>
              </a:extLst>
            </p:cNvPr>
            <p:cNvSpPr/>
            <p:nvPr/>
          </p:nvSpPr>
          <p:spPr bwMode="auto">
            <a:xfrm>
              <a:off x="3621892" y="1443887"/>
              <a:ext cx="743094" cy="356400"/>
            </a:xfrm>
            <a:prstGeom prst="rect">
              <a:avLst/>
            </a:prstGeom>
            <a:solidFill>
              <a:srgbClr val="91A7CF"/>
            </a:solidFill>
            <a:ln w="12700">
              <a:noFill/>
              <a:round/>
              <a:headEnd/>
              <a:tailEnd/>
            </a:ln>
          </p:spPr>
          <p:txBody>
            <a:bodyPr lIns="0" tIns="0" rIns="0" bIns="0" rtlCol="0" anchor="ctr"/>
            <a:lstStyle/>
            <a:p>
              <a:pPr algn="ctr" fontAlgn="base">
                <a:spcBef>
                  <a:spcPct val="0"/>
                </a:spcBef>
                <a:spcAft>
                  <a:spcPct val="0"/>
                </a:spcAft>
                <a:defRPr/>
              </a:pPr>
              <a:r>
                <a:rPr kumimoji="1" lang="zh-CN" altLang="en-US" sz="1200" dirty="0">
                  <a:solidFill>
                    <a:prstClr val="black"/>
                  </a:solidFill>
                  <a:latin typeface="+mn-ea"/>
                </a:rPr>
                <a:t>仓储物流</a:t>
              </a:r>
            </a:p>
          </p:txBody>
        </p:sp>
        <p:sp>
          <p:nvSpPr>
            <p:cNvPr id="325" name="矩形 324">
              <a:extLst>
                <a:ext uri="{FF2B5EF4-FFF2-40B4-BE49-F238E27FC236}">
                  <a16:creationId xmlns="" xmlns:a16="http://schemas.microsoft.com/office/drawing/2014/main" id="{F1FDCFC2-624C-E241-A013-213C3E078FF6}"/>
                </a:ext>
              </a:extLst>
            </p:cNvPr>
            <p:cNvSpPr/>
            <p:nvPr/>
          </p:nvSpPr>
          <p:spPr bwMode="auto">
            <a:xfrm>
              <a:off x="4386074" y="1443887"/>
              <a:ext cx="743094" cy="356400"/>
            </a:xfrm>
            <a:prstGeom prst="rect">
              <a:avLst/>
            </a:prstGeom>
            <a:solidFill>
              <a:srgbClr val="929292"/>
            </a:solidFill>
            <a:ln w="19050">
              <a:noFill/>
              <a:prstDash val="dash"/>
              <a:round/>
              <a:headEnd/>
              <a:tailEnd/>
            </a:ln>
          </p:spPr>
          <p:txBody>
            <a:bodyPr lIns="0" tIns="0" rIns="0" bIns="0" rtlCol="0" anchor="ctr"/>
            <a:lstStyle/>
            <a:p>
              <a:pPr algn="ctr" fontAlgn="base">
                <a:spcBef>
                  <a:spcPct val="0"/>
                </a:spcBef>
                <a:spcAft>
                  <a:spcPct val="0"/>
                </a:spcAft>
                <a:defRPr/>
              </a:pPr>
              <a:r>
                <a:rPr kumimoji="1" lang="zh-CN" altLang="en-US" sz="1200" dirty="0">
                  <a:solidFill>
                    <a:prstClr val="black"/>
                  </a:solidFill>
                  <a:latin typeface="+mn-ea"/>
                </a:rPr>
                <a:t>质量</a:t>
              </a:r>
            </a:p>
          </p:txBody>
        </p:sp>
        <p:sp>
          <p:nvSpPr>
            <p:cNvPr id="326" name="矩形 325">
              <a:extLst>
                <a:ext uri="{FF2B5EF4-FFF2-40B4-BE49-F238E27FC236}">
                  <a16:creationId xmlns="" xmlns:a16="http://schemas.microsoft.com/office/drawing/2014/main" id="{9B63B4EB-9014-EF46-A750-E07E23E21D71}"/>
                </a:ext>
              </a:extLst>
            </p:cNvPr>
            <p:cNvSpPr/>
            <p:nvPr/>
          </p:nvSpPr>
          <p:spPr bwMode="auto">
            <a:xfrm>
              <a:off x="5929541" y="1443887"/>
              <a:ext cx="743094" cy="356400"/>
            </a:xfrm>
            <a:prstGeom prst="rect">
              <a:avLst/>
            </a:prstGeom>
            <a:solidFill>
              <a:srgbClr val="548687"/>
            </a:solidFill>
            <a:ln w="12700">
              <a:noFill/>
              <a:round/>
              <a:headEnd/>
              <a:tailEnd/>
            </a:ln>
          </p:spPr>
          <p:txBody>
            <a:bodyPr lIns="0" tIns="0" rIns="0" bIns="0" rtlCol="0" anchor="ctr"/>
            <a:lstStyle/>
            <a:p>
              <a:pPr algn="ctr" fontAlgn="base">
                <a:spcBef>
                  <a:spcPct val="0"/>
                </a:spcBef>
                <a:spcAft>
                  <a:spcPct val="0"/>
                </a:spcAft>
                <a:defRPr/>
              </a:pPr>
              <a:r>
                <a:rPr kumimoji="1" lang="zh-CN" altLang="en-US" sz="1200" dirty="0">
                  <a:solidFill>
                    <a:prstClr val="black"/>
                  </a:solidFill>
                  <a:latin typeface="+mn-ea"/>
                </a:rPr>
                <a:t>销售</a:t>
              </a:r>
            </a:p>
          </p:txBody>
        </p:sp>
        <p:sp>
          <p:nvSpPr>
            <p:cNvPr id="327" name="矩形 326">
              <a:extLst>
                <a:ext uri="{FF2B5EF4-FFF2-40B4-BE49-F238E27FC236}">
                  <a16:creationId xmlns="" xmlns:a16="http://schemas.microsoft.com/office/drawing/2014/main" id="{4DE962B8-0544-3143-B0D4-1F5452635F19}"/>
                </a:ext>
              </a:extLst>
            </p:cNvPr>
            <p:cNvSpPr/>
            <p:nvPr/>
          </p:nvSpPr>
          <p:spPr bwMode="auto">
            <a:xfrm>
              <a:off x="5159711" y="1443857"/>
              <a:ext cx="743094" cy="356400"/>
            </a:xfrm>
            <a:prstGeom prst="rect">
              <a:avLst/>
            </a:prstGeom>
            <a:solidFill>
              <a:srgbClr val="8EBD95"/>
            </a:solidFill>
            <a:ln w="12700">
              <a:noFill/>
              <a:round/>
              <a:headEnd/>
              <a:tailEnd/>
            </a:ln>
          </p:spPr>
          <p:txBody>
            <a:bodyPr lIns="0" tIns="0" rIns="0" bIns="0" rtlCol="0" anchor="ctr"/>
            <a:lstStyle/>
            <a:p>
              <a:pPr algn="ctr" fontAlgn="base">
                <a:spcBef>
                  <a:spcPct val="0"/>
                </a:spcBef>
                <a:spcAft>
                  <a:spcPct val="0"/>
                </a:spcAft>
                <a:defRPr/>
              </a:pPr>
              <a:r>
                <a:rPr kumimoji="1" lang="zh-CN" altLang="en-US" sz="1200" dirty="0">
                  <a:solidFill>
                    <a:prstClr val="black"/>
                  </a:solidFill>
                  <a:latin typeface="+mn-ea"/>
                </a:rPr>
                <a:t>市场</a:t>
              </a:r>
            </a:p>
          </p:txBody>
        </p:sp>
        <p:sp>
          <p:nvSpPr>
            <p:cNvPr id="328" name="矩形 327">
              <a:extLst>
                <a:ext uri="{FF2B5EF4-FFF2-40B4-BE49-F238E27FC236}">
                  <a16:creationId xmlns="" xmlns:a16="http://schemas.microsoft.com/office/drawing/2014/main" id="{81C5F57C-C0DD-2F49-8767-274667D69B39}"/>
                </a:ext>
              </a:extLst>
            </p:cNvPr>
            <p:cNvSpPr/>
            <p:nvPr/>
          </p:nvSpPr>
          <p:spPr bwMode="auto">
            <a:xfrm>
              <a:off x="7464723" y="1443887"/>
              <a:ext cx="743094" cy="356400"/>
            </a:xfrm>
            <a:prstGeom prst="rect">
              <a:avLst/>
            </a:prstGeom>
            <a:solidFill>
              <a:schemeClr val="accent4">
                <a:lumMod val="40000"/>
                <a:lumOff val="60000"/>
              </a:schemeClr>
            </a:solidFill>
            <a:ln w="12700">
              <a:noFill/>
              <a:round/>
              <a:headEnd/>
              <a:tailEnd/>
            </a:ln>
          </p:spPr>
          <p:txBody>
            <a:bodyPr lIns="0" tIns="0" rIns="0" bIns="0" rtlCol="0" anchor="ctr"/>
            <a:lstStyle/>
            <a:p>
              <a:pPr algn="ctr">
                <a:defRPr/>
              </a:pPr>
              <a:r>
                <a:rPr kumimoji="1" lang="zh-CN" altLang="en-US" sz="1200" dirty="0">
                  <a:solidFill>
                    <a:prstClr val="black"/>
                  </a:solidFill>
                  <a:latin typeface="+mn-ea"/>
                </a:rPr>
                <a:t>法定核算</a:t>
              </a:r>
            </a:p>
          </p:txBody>
        </p:sp>
        <p:sp>
          <p:nvSpPr>
            <p:cNvPr id="329" name="矩形 328">
              <a:extLst>
                <a:ext uri="{FF2B5EF4-FFF2-40B4-BE49-F238E27FC236}">
                  <a16:creationId xmlns="" xmlns:a16="http://schemas.microsoft.com/office/drawing/2014/main" id="{10BDC2C1-792A-D947-9B0A-D6399DA23E4A}"/>
                </a:ext>
              </a:extLst>
            </p:cNvPr>
            <p:cNvSpPr/>
            <p:nvPr/>
          </p:nvSpPr>
          <p:spPr bwMode="auto">
            <a:xfrm>
              <a:off x="8987026" y="1443887"/>
              <a:ext cx="743094" cy="356400"/>
            </a:xfrm>
            <a:prstGeom prst="rect">
              <a:avLst/>
            </a:prstGeom>
            <a:solidFill>
              <a:srgbClr val="FDD693"/>
            </a:solidFill>
            <a:ln w="12700">
              <a:noFill/>
              <a:round/>
              <a:headEnd/>
              <a:tailEnd/>
            </a:ln>
          </p:spPr>
          <p:txBody>
            <a:bodyPr lIns="0" tIns="0" rIns="0" bIns="0" rtlCol="0" anchor="ctr"/>
            <a:lstStyle/>
            <a:p>
              <a:pPr algn="ctr">
                <a:defRPr/>
              </a:pPr>
              <a:r>
                <a:rPr kumimoji="1" lang="zh-CN" altLang="en-US" sz="1200" dirty="0">
                  <a:solidFill>
                    <a:prstClr val="black"/>
                  </a:solidFill>
                  <a:latin typeface="+mn-ea"/>
                </a:rPr>
                <a:t>预算</a:t>
              </a:r>
            </a:p>
          </p:txBody>
        </p:sp>
        <p:sp>
          <p:nvSpPr>
            <p:cNvPr id="330" name="矩形 329">
              <a:extLst>
                <a:ext uri="{FF2B5EF4-FFF2-40B4-BE49-F238E27FC236}">
                  <a16:creationId xmlns="" xmlns:a16="http://schemas.microsoft.com/office/drawing/2014/main" id="{13400483-77DE-E745-A38A-A3F86C6BDBF8}"/>
                </a:ext>
              </a:extLst>
            </p:cNvPr>
            <p:cNvSpPr/>
            <p:nvPr/>
          </p:nvSpPr>
          <p:spPr bwMode="auto">
            <a:xfrm>
              <a:off x="9748571" y="1443887"/>
              <a:ext cx="743094" cy="356400"/>
            </a:xfrm>
            <a:prstGeom prst="rect">
              <a:avLst/>
            </a:prstGeom>
            <a:solidFill>
              <a:schemeClr val="accent1">
                <a:lumMod val="60000"/>
                <a:lumOff val="40000"/>
              </a:schemeClr>
            </a:solidFill>
            <a:ln w="12700">
              <a:noFill/>
              <a:round/>
              <a:headEnd/>
              <a:tailEnd/>
            </a:ln>
          </p:spPr>
          <p:txBody>
            <a:bodyPr lIns="0" tIns="0" rIns="0" bIns="0" rtlCol="0" anchor="ctr"/>
            <a:lstStyle/>
            <a:p>
              <a:pPr algn="ctr">
                <a:defRPr/>
              </a:pPr>
              <a:r>
                <a:rPr kumimoji="1" lang="zh-CN" altLang="en-US" sz="1200" dirty="0">
                  <a:solidFill>
                    <a:prstClr val="black"/>
                  </a:solidFill>
                  <a:latin typeface="+mn-ea"/>
                </a:rPr>
                <a:t>资金</a:t>
              </a:r>
            </a:p>
          </p:txBody>
        </p:sp>
        <p:sp>
          <p:nvSpPr>
            <p:cNvPr id="331" name="矩形 330">
              <a:extLst>
                <a:ext uri="{FF2B5EF4-FFF2-40B4-BE49-F238E27FC236}">
                  <a16:creationId xmlns="" xmlns:a16="http://schemas.microsoft.com/office/drawing/2014/main" id="{D042FD86-6FFB-274A-8E32-1828F8B8B8B9}"/>
                </a:ext>
              </a:extLst>
            </p:cNvPr>
            <p:cNvSpPr/>
            <p:nvPr/>
          </p:nvSpPr>
          <p:spPr bwMode="auto">
            <a:xfrm>
              <a:off x="8225481" y="1443887"/>
              <a:ext cx="743094" cy="356400"/>
            </a:xfrm>
            <a:prstGeom prst="rect">
              <a:avLst/>
            </a:prstGeom>
            <a:solidFill>
              <a:schemeClr val="accent3">
                <a:lumMod val="20000"/>
                <a:lumOff val="80000"/>
              </a:schemeClr>
            </a:solidFill>
            <a:ln w="12700">
              <a:noFill/>
              <a:round/>
              <a:headEnd/>
              <a:tailEnd/>
            </a:ln>
          </p:spPr>
          <p:txBody>
            <a:bodyPr lIns="0" tIns="0" rIns="0" bIns="0" rtlCol="0" anchor="ctr"/>
            <a:lstStyle/>
            <a:p>
              <a:pPr algn="ctr">
                <a:defRPr/>
              </a:pPr>
              <a:r>
                <a:rPr kumimoji="1" lang="zh-CN" altLang="en-US" sz="1200" dirty="0">
                  <a:solidFill>
                    <a:prstClr val="black"/>
                  </a:solidFill>
                  <a:latin typeface="+mn-ea"/>
                </a:rPr>
                <a:t>税务</a:t>
              </a:r>
            </a:p>
          </p:txBody>
        </p:sp>
        <p:sp>
          <p:nvSpPr>
            <p:cNvPr id="332" name="矩形 331">
              <a:extLst>
                <a:ext uri="{FF2B5EF4-FFF2-40B4-BE49-F238E27FC236}">
                  <a16:creationId xmlns="" xmlns:a16="http://schemas.microsoft.com/office/drawing/2014/main" id="{2AA70139-F712-AC40-909E-D2073E94A362}"/>
                </a:ext>
              </a:extLst>
            </p:cNvPr>
            <p:cNvSpPr/>
            <p:nvPr/>
          </p:nvSpPr>
          <p:spPr bwMode="auto">
            <a:xfrm>
              <a:off x="1333193" y="1825737"/>
              <a:ext cx="743094" cy="540000"/>
            </a:xfrm>
            <a:prstGeom prst="rect">
              <a:avLst/>
            </a:prstGeom>
            <a:solidFill>
              <a:schemeClr val="tx2">
                <a:lumMod val="20000"/>
                <a:lumOff val="80000"/>
              </a:scheme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工艺维护</a:t>
              </a:r>
              <a:endParaRPr kumimoji="1" lang="en-US" altLang="zh-CN" sz="1000" dirty="0">
                <a:solidFill>
                  <a:prstClr val="black"/>
                </a:solidFill>
                <a:latin typeface="+mn-ea"/>
              </a:endParaRPr>
            </a:p>
            <a:p>
              <a:pPr algn="ctr">
                <a:lnSpc>
                  <a:spcPct val="150000"/>
                </a:lnSpc>
                <a:defRPr/>
              </a:pPr>
              <a:r>
                <a:rPr kumimoji="1" lang="en-US" altLang="zh-CN" sz="1000" dirty="0">
                  <a:solidFill>
                    <a:srgbClr val="FF0000"/>
                  </a:solidFill>
                  <a:latin typeface="+mn-ea"/>
                </a:rPr>
                <a:t>5</a:t>
              </a:r>
              <a:r>
                <a:rPr kumimoji="1" lang="zh-CN" altLang="en-US" sz="1000" dirty="0">
                  <a:solidFill>
                    <a:srgbClr val="FF0000"/>
                  </a:solidFill>
                  <a:latin typeface="+mn-ea"/>
                </a:rPr>
                <a:t>｜</a:t>
              </a:r>
              <a:r>
                <a:rPr kumimoji="1" lang="en-US" altLang="zh-CN" sz="1000" dirty="0">
                  <a:solidFill>
                    <a:srgbClr val="FF0000"/>
                  </a:solidFill>
                  <a:latin typeface="+mn-ea"/>
                </a:rPr>
                <a:t>105</a:t>
              </a:r>
              <a:endParaRPr kumimoji="1" lang="zh-CN" altLang="en-US" sz="1000" dirty="0">
                <a:solidFill>
                  <a:srgbClr val="FF0000"/>
                </a:solidFill>
                <a:latin typeface="+mn-ea"/>
              </a:endParaRPr>
            </a:p>
          </p:txBody>
        </p:sp>
        <p:sp>
          <p:nvSpPr>
            <p:cNvPr id="333" name="矩形 332">
              <a:extLst>
                <a:ext uri="{FF2B5EF4-FFF2-40B4-BE49-F238E27FC236}">
                  <a16:creationId xmlns="" xmlns:a16="http://schemas.microsoft.com/office/drawing/2014/main" id="{9D4B35D9-43AA-8645-AF20-54BA95E5646B}"/>
                </a:ext>
              </a:extLst>
            </p:cNvPr>
            <p:cNvSpPr/>
            <p:nvPr/>
          </p:nvSpPr>
          <p:spPr bwMode="auto">
            <a:xfrm>
              <a:off x="2098109" y="1835912"/>
              <a:ext cx="743094" cy="540000"/>
            </a:xfrm>
            <a:prstGeom prst="rect">
              <a:avLst/>
            </a:prstGeom>
            <a:solidFill>
              <a:srgbClr val="FFB97E">
                <a:alpha val="40000"/>
              </a:srgb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设备设计</a:t>
              </a:r>
            </a:p>
          </p:txBody>
        </p:sp>
        <p:sp>
          <p:nvSpPr>
            <p:cNvPr id="334" name="矩形 333">
              <a:extLst>
                <a:ext uri="{FF2B5EF4-FFF2-40B4-BE49-F238E27FC236}">
                  <a16:creationId xmlns="" xmlns:a16="http://schemas.microsoft.com/office/drawing/2014/main" id="{BD21BB24-3686-8141-B757-1D3D9D0F5813}"/>
                </a:ext>
              </a:extLst>
            </p:cNvPr>
            <p:cNvSpPr/>
            <p:nvPr/>
          </p:nvSpPr>
          <p:spPr bwMode="auto">
            <a:xfrm>
              <a:off x="2098109" y="2400934"/>
              <a:ext cx="743094" cy="540000"/>
            </a:xfrm>
            <a:prstGeom prst="rect">
              <a:avLst/>
            </a:prstGeom>
            <a:solidFill>
              <a:srgbClr val="FFB97E">
                <a:alpha val="40000"/>
              </a:srgb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设备制造</a:t>
              </a:r>
            </a:p>
          </p:txBody>
        </p:sp>
        <p:sp>
          <p:nvSpPr>
            <p:cNvPr id="335" name="矩形 334">
              <a:extLst>
                <a:ext uri="{FF2B5EF4-FFF2-40B4-BE49-F238E27FC236}">
                  <a16:creationId xmlns="" xmlns:a16="http://schemas.microsoft.com/office/drawing/2014/main" id="{71771460-986F-F24A-A08E-7F7AA9A1E0DB}"/>
                </a:ext>
              </a:extLst>
            </p:cNvPr>
            <p:cNvSpPr/>
            <p:nvPr/>
          </p:nvSpPr>
          <p:spPr bwMode="auto">
            <a:xfrm>
              <a:off x="2098109" y="3525175"/>
              <a:ext cx="743094" cy="540000"/>
            </a:xfrm>
            <a:prstGeom prst="rect">
              <a:avLst/>
            </a:prstGeom>
            <a:solidFill>
              <a:srgbClr val="FFB97E">
                <a:alpha val="40000"/>
              </a:srgb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设备使用</a:t>
              </a:r>
            </a:p>
          </p:txBody>
        </p:sp>
        <p:sp>
          <p:nvSpPr>
            <p:cNvPr id="336" name="矩形 335">
              <a:extLst>
                <a:ext uri="{FF2B5EF4-FFF2-40B4-BE49-F238E27FC236}">
                  <a16:creationId xmlns="" xmlns:a16="http://schemas.microsoft.com/office/drawing/2014/main" id="{A7F1B379-0661-7D43-8651-AD5A1C788BD5}"/>
                </a:ext>
              </a:extLst>
            </p:cNvPr>
            <p:cNvSpPr/>
            <p:nvPr/>
          </p:nvSpPr>
          <p:spPr bwMode="auto">
            <a:xfrm>
              <a:off x="2098109" y="4089036"/>
              <a:ext cx="743094" cy="540000"/>
            </a:xfrm>
            <a:prstGeom prst="rect">
              <a:avLst/>
            </a:prstGeom>
            <a:solidFill>
              <a:srgbClr val="FFB97E">
                <a:alpha val="40000"/>
              </a:srgb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设备维修</a:t>
              </a:r>
              <a:endParaRPr kumimoji="1" lang="en-US" altLang="zh-CN" sz="1000" dirty="0">
                <a:solidFill>
                  <a:prstClr val="black"/>
                </a:solidFill>
                <a:latin typeface="+mn-ea"/>
              </a:endParaRPr>
            </a:p>
            <a:p>
              <a:pPr algn="ctr">
                <a:lnSpc>
                  <a:spcPct val="150000"/>
                </a:lnSpc>
                <a:defRPr/>
              </a:pPr>
              <a:r>
                <a:rPr kumimoji="1" lang="en-US" altLang="zh-CN" sz="1000" dirty="0">
                  <a:solidFill>
                    <a:srgbClr val="FF0000"/>
                  </a:solidFill>
                  <a:latin typeface="+mn-ea"/>
                </a:rPr>
                <a:t>1</a:t>
              </a:r>
              <a:r>
                <a:rPr kumimoji="1" lang="zh-CN" altLang="en-US" sz="1000" dirty="0">
                  <a:solidFill>
                    <a:prstClr val="black"/>
                  </a:solidFill>
                  <a:latin typeface="+mn-ea"/>
                </a:rPr>
                <a:t>｜</a:t>
              </a:r>
              <a:r>
                <a:rPr kumimoji="1" lang="en-US" altLang="zh-CN" sz="1000" dirty="0">
                  <a:solidFill>
                    <a:srgbClr val="FF0000"/>
                  </a:solidFill>
                  <a:latin typeface="+mn-ea"/>
                </a:rPr>
                <a:t>32</a:t>
              </a:r>
              <a:endParaRPr kumimoji="1" lang="zh-CN" altLang="en-US" sz="1000" dirty="0">
                <a:solidFill>
                  <a:srgbClr val="FF0000"/>
                </a:solidFill>
                <a:latin typeface="+mn-ea"/>
              </a:endParaRPr>
            </a:p>
          </p:txBody>
        </p:sp>
        <p:sp>
          <p:nvSpPr>
            <p:cNvPr id="337" name="矩形 336">
              <a:extLst>
                <a:ext uri="{FF2B5EF4-FFF2-40B4-BE49-F238E27FC236}">
                  <a16:creationId xmlns="" xmlns:a16="http://schemas.microsoft.com/office/drawing/2014/main" id="{5231BA34-BFC5-D342-920B-A650A5BDF0CB}"/>
                </a:ext>
              </a:extLst>
            </p:cNvPr>
            <p:cNvSpPr/>
            <p:nvPr/>
          </p:nvSpPr>
          <p:spPr bwMode="auto">
            <a:xfrm>
              <a:off x="2098109" y="4652190"/>
              <a:ext cx="743094" cy="540000"/>
            </a:xfrm>
            <a:prstGeom prst="rect">
              <a:avLst/>
            </a:prstGeom>
            <a:solidFill>
              <a:srgbClr val="FFB97E">
                <a:alpha val="40000"/>
              </a:srgb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设备改造</a:t>
              </a:r>
            </a:p>
          </p:txBody>
        </p:sp>
        <p:sp>
          <p:nvSpPr>
            <p:cNvPr id="338" name="矩形 337">
              <a:extLst>
                <a:ext uri="{FF2B5EF4-FFF2-40B4-BE49-F238E27FC236}">
                  <a16:creationId xmlns="" xmlns:a16="http://schemas.microsoft.com/office/drawing/2014/main" id="{A877FD8A-DA20-8C4C-9A46-8A557A8C67A1}"/>
                </a:ext>
              </a:extLst>
            </p:cNvPr>
            <p:cNvSpPr/>
            <p:nvPr/>
          </p:nvSpPr>
          <p:spPr bwMode="auto">
            <a:xfrm>
              <a:off x="2098109" y="5213182"/>
              <a:ext cx="743094" cy="540000"/>
            </a:xfrm>
            <a:prstGeom prst="rect">
              <a:avLst/>
            </a:prstGeom>
            <a:solidFill>
              <a:srgbClr val="FFB97E">
                <a:alpha val="40000"/>
              </a:srgb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设备退役</a:t>
              </a:r>
            </a:p>
          </p:txBody>
        </p:sp>
        <p:sp>
          <p:nvSpPr>
            <p:cNvPr id="339" name="矩形 338">
              <a:extLst>
                <a:ext uri="{FF2B5EF4-FFF2-40B4-BE49-F238E27FC236}">
                  <a16:creationId xmlns="" xmlns:a16="http://schemas.microsoft.com/office/drawing/2014/main" id="{66998437-4308-2443-9BEF-0B7FB65CCBDA}"/>
                </a:ext>
              </a:extLst>
            </p:cNvPr>
            <p:cNvSpPr/>
            <p:nvPr/>
          </p:nvSpPr>
          <p:spPr bwMode="auto">
            <a:xfrm>
              <a:off x="2859654" y="1835912"/>
              <a:ext cx="743094" cy="540000"/>
            </a:xfrm>
            <a:prstGeom prst="rect">
              <a:avLst/>
            </a:prstGeom>
            <a:solidFill>
              <a:srgbClr val="CBC69E">
                <a:alpha val="40000"/>
              </a:srgb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供应商管理</a:t>
              </a:r>
              <a:endParaRPr kumimoji="1" lang="en-US" altLang="zh-CN" sz="1000" dirty="0">
                <a:solidFill>
                  <a:prstClr val="black"/>
                </a:solidFill>
                <a:latin typeface="+mn-ea"/>
              </a:endParaRPr>
            </a:p>
            <a:p>
              <a:pPr algn="ctr">
                <a:lnSpc>
                  <a:spcPct val="150000"/>
                </a:lnSpc>
                <a:defRPr/>
              </a:pPr>
              <a:r>
                <a:rPr kumimoji="1" lang="en-US" altLang="zh-CN" sz="1000" dirty="0">
                  <a:solidFill>
                    <a:srgbClr val="FF0000"/>
                  </a:solidFill>
                  <a:latin typeface="+mn-ea"/>
                </a:rPr>
                <a:t>2</a:t>
              </a:r>
              <a:r>
                <a:rPr kumimoji="1" lang="zh-CN" altLang="en-US" sz="1000" dirty="0">
                  <a:solidFill>
                    <a:prstClr val="black"/>
                  </a:solidFill>
                  <a:latin typeface="+mn-ea"/>
                </a:rPr>
                <a:t>｜</a:t>
              </a:r>
              <a:r>
                <a:rPr kumimoji="1" lang="en-US" altLang="zh-CN" sz="1000" dirty="0">
                  <a:solidFill>
                    <a:srgbClr val="FF0000"/>
                  </a:solidFill>
                  <a:latin typeface="+mn-ea"/>
                </a:rPr>
                <a:t>40</a:t>
              </a:r>
              <a:endParaRPr kumimoji="1" lang="zh-CN" altLang="en-US" sz="1000" dirty="0">
                <a:solidFill>
                  <a:prstClr val="black"/>
                </a:solidFill>
                <a:latin typeface="+mn-ea"/>
              </a:endParaRPr>
            </a:p>
          </p:txBody>
        </p:sp>
        <p:sp>
          <p:nvSpPr>
            <p:cNvPr id="340" name="矩形 339">
              <a:extLst>
                <a:ext uri="{FF2B5EF4-FFF2-40B4-BE49-F238E27FC236}">
                  <a16:creationId xmlns="" xmlns:a16="http://schemas.microsoft.com/office/drawing/2014/main" id="{94C3D7DB-85EF-8941-A08A-A6D3768D5E80}"/>
                </a:ext>
              </a:extLst>
            </p:cNvPr>
            <p:cNvSpPr/>
            <p:nvPr/>
          </p:nvSpPr>
          <p:spPr bwMode="auto">
            <a:xfrm>
              <a:off x="2859654" y="2400934"/>
              <a:ext cx="743094" cy="540000"/>
            </a:xfrm>
            <a:prstGeom prst="rect">
              <a:avLst/>
            </a:prstGeom>
            <a:solidFill>
              <a:srgbClr val="CBC69E">
                <a:alpha val="40000"/>
              </a:srgb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采购计划</a:t>
              </a:r>
            </a:p>
          </p:txBody>
        </p:sp>
        <p:sp>
          <p:nvSpPr>
            <p:cNvPr id="341" name="矩形 340">
              <a:extLst>
                <a:ext uri="{FF2B5EF4-FFF2-40B4-BE49-F238E27FC236}">
                  <a16:creationId xmlns="" xmlns:a16="http://schemas.microsoft.com/office/drawing/2014/main" id="{21DC3F0D-140A-F744-B42E-0158BD695EB4}"/>
                </a:ext>
              </a:extLst>
            </p:cNvPr>
            <p:cNvSpPr/>
            <p:nvPr/>
          </p:nvSpPr>
          <p:spPr bwMode="auto">
            <a:xfrm>
              <a:off x="2859654" y="2962538"/>
              <a:ext cx="743094" cy="540000"/>
            </a:xfrm>
            <a:prstGeom prst="rect">
              <a:avLst/>
            </a:prstGeom>
            <a:solidFill>
              <a:srgbClr val="CBC69E">
                <a:alpha val="40000"/>
              </a:srgb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采购策略</a:t>
              </a:r>
            </a:p>
          </p:txBody>
        </p:sp>
        <p:sp>
          <p:nvSpPr>
            <p:cNvPr id="342" name="矩形 341">
              <a:extLst>
                <a:ext uri="{FF2B5EF4-FFF2-40B4-BE49-F238E27FC236}">
                  <a16:creationId xmlns="" xmlns:a16="http://schemas.microsoft.com/office/drawing/2014/main" id="{3993C143-24FA-B544-B3BE-A7C379A49053}"/>
                </a:ext>
              </a:extLst>
            </p:cNvPr>
            <p:cNvSpPr/>
            <p:nvPr/>
          </p:nvSpPr>
          <p:spPr bwMode="auto">
            <a:xfrm>
              <a:off x="2859654" y="3526399"/>
              <a:ext cx="743094" cy="540000"/>
            </a:xfrm>
            <a:prstGeom prst="rect">
              <a:avLst/>
            </a:prstGeom>
            <a:solidFill>
              <a:srgbClr val="CBC69E">
                <a:alpha val="40000"/>
              </a:srgb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采购寻源</a:t>
              </a:r>
            </a:p>
          </p:txBody>
        </p:sp>
        <p:sp>
          <p:nvSpPr>
            <p:cNvPr id="343" name="矩形 342">
              <a:extLst>
                <a:ext uri="{FF2B5EF4-FFF2-40B4-BE49-F238E27FC236}">
                  <a16:creationId xmlns="" xmlns:a16="http://schemas.microsoft.com/office/drawing/2014/main" id="{8071048C-5676-6A41-B24E-25938274BAAF}"/>
                </a:ext>
              </a:extLst>
            </p:cNvPr>
            <p:cNvSpPr/>
            <p:nvPr/>
          </p:nvSpPr>
          <p:spPr bwMode="auto">
            <a:xfrm>
              <a:off x="2859654" y="4089553"/>
              <a:ext cx="743094" cy="540000"/>
            </a:xfrm>
            <a:prstGeom prst="rect">
              <a:avLst/>
            </a:prstGeom>
            <a:solidFill>
              <a:srgbClr val="CBC69E">
                <a:alpha val="40000"/>
              </a:srgb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采购执行</a:t>
              </a:r>
              <a:endParaRPr kumimoji="1" lang="en-US" altLang="zh-CN" sz="1000" dirty="0">
                <a:solidFill>
                  <a:prstClr val="black"/>
                </a:solidFill>
                <a:latin typeface="+mn-ea"/>
              </a:endParaRPr>
            </a:p>
            <a:p>
              <a:pPr algn="ctr">
                <a:lnSpc>
                  <a:spcPct val="150000"/>
                </a:lnSpc>
                <a:defRPr/>
              </a:pPr>
              <a:r>
                <a:rPr kumimoji="1" lang="en-US" altLang="zh-CN" sz="1000" dirty="0">
                  <a:solidFill>
                    <a:srgbClr val="FF0000"/>
                  </a:solidFill>
                  <a:latin typeface="+mn-ea"/>
                </a:rPr>
                <a:t>5</a:t>
              </a:r>
              <a:r>
                <a:rPr kumimoji="1" lang="zh-CN" altLang="en-US" sz="1000" dirty="0">
                  <a:solidFill>
                    <a:prstClr val="black"/>
                  </a:solidFill>
                  <a:latin typeface="+mn-ea"/>
                </a:rPr>
                <a:t>｜</a:t>
              </a:r>
              <a:r>
                <a:rPr kumimoji="1" lang="en-US" altLang="zh-CN" sz="1000" dirty="0">
                  <a:solidFill>
                    <a:srgbClr val="FF0000"/>
                  </a:solidFill>
                  <a:latin typeface="+mn-ea"/>
                </a:rPr>
                <a:t>138</a:t>
              </a:r>
              <a:endParaRPr kumimoji="1" lang="zh-CN" altLang="en-US" sz="1000" dirty="0">
                <a:solidFill>
                  <a:prstClr val="black"/>
                </a:solidFill>
                <a:latin typeface="+mn-ea"/>
              </a:endParaRPr>
            </a:p>
          </p:txBody>
        </p:sp>
        <p:sp>
          <p:nvSpPr>
            <p:cNvPr id="344" name="矩形 343">
              <a:extLst>
                <a:ext uri="{FF2B5EF4-FFF2-40B4-BE49-F238E27FC236}">
                  <a16:creationId xmlns="" xmlns:a16="http://schemas.microsoft.com/office/drawing/2014/main" id="{2944099D-AD1C-FB47-A3A8-6830FECF9B33}"/>
                </a:ext>
              </a:extLst>
            </p:cNvPr>
            <p:cNvSpPr/>
            <p:nvPr/>
          </p:nvSpPr>
          <p:spPr bwMode="auto">
            <a:xfrm>
              <a:off x="2859654" y="4650545"/>
              <a:ext cx="743094" cy="540000"/>
            </a:xfrm>
            <a:prstGeom prst="rect">
              <a:avLst/>
            </a:prstGeom>
            <a:solidFill>
              <a:srgbClr val="CBC69E">
                <a:alpha val="40000"/>
              </a:srgb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采购评价</a:t>
              </a:r>
            </a:p>
          </p:txBody>
        </p:sp>
        <p:sp>
          <p:nvSpPr>
            <p:cNvPr id="345" name="矩形 344">
              <a:extLst>
                <a:ext uri="{FF2B5EF4-FFF2-40B4-BE49-F238E27FC236}">
                  <a16:creationId xmlns="" xmlns:a16="http://schemas.microsoft.com/office/drawing/2014/main" id="{4ABD4437-C603-2F48-A8F4-7CA67B502B2D}"/>
                </a:ext>
              </a:extLst>
            </p:cNvPr>
            <p:cNvSpPr/>
            <p:nvPr/>
          </p:nvSpPr>
          <p:spPr bwMode="auto">
            <a:xfrm>
              <a:off x="1341962" y="2381962"/>
              <a:ext cx="743094" cy="540000"/>
            </a:xfrm>
            <a:prstGeom prst="rect">
              <a:avLst/>
            </a:prstGeom>
            <a:solidFill>
              <a:schemeClr val="tx2">
                <a:lumMod val="20000"/>
                <a:lumOff val="80000"/>
              </a:scheme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生产计划</a:t>
              </a:r>
            </a:p>
          </p:txBody>
        </p:sp>
        <p:sp>
          <p:nvSpPr>
            <p:cNvPr id="346" name="矩形 345">
              <a:extLst>
                <a:ext uri="{FF2B5EF4-FFF2-40B4-BE49-F238E27FC236}">
                  <a16:creationId xmlns="" xmlns:a16="http://schemas.microsoft.com/office/drawing/2014/main" id="{D25CF292-EB3E-F043-A80A-BD702378ED70}"/>
                </a:ext>
              </a:extLst>
            </p:cNvPr>
            <p:cNvSpPr/>
            <p:nvPr/>
          </p:nvSpPr>
          <p:spPr bwMode="auto">
            <a:xfrm>
              <a:off x="1341962" y="2946984"/>
              <a:ext cx="743094" cy="540000"/>
            </a:xfrm>
            <a:prstGeom prst="rect">
              <a:avLst/>
            </a:prstGeom>
            <a:solidFill>
              <a:schemeClr val="tx2">
                <a:lumMod val="20000"/>
                <a:lumOff val="80000"/>
              </a:scheme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生产排班</a:t>
              </a:r>
            </a:p>
          </p:txBody>
        </p:sp>
        <p:sp>
          <p:nvSpPr>
            <p:cNvPr id="347" name="矩形 346">
              <a:extLst>
                <a:ext uri="{FF2B5EF4-FFF2-40B4-BE49-F238E27FC236}">
                  <a16:creationId xmlns="" xmlns:a16="http://schemas.microsoft.com/office/drawing/2014/main" id="{67AEC0BA-A7AB-2F45-9639-A6FC768E2E3E}"/>
                </a:ext>
              </a:extLst>
            </p:cNvPr>
            <p:cNvSpPr/>
            <p:nvPr/>
          </p:nvSpPr>
          <p:spPr bwMode="auto">
            <a:xfrm>
              <a:off x="1341962" y="3508588"/>
              <a:ext cx="743094" cy="540000"/>
            </a:xfrm>
            <a:prstGeom prst="rect">
              <a:avLst/>
            </a:prstGeom>
            <a:solidFill>
              <a:schemeClr val="tx2">
                <a:lumMod val="20000"/>
                <a:lumOff val="80000"/>
              </a:scheme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生产指令</a:t>
              </a:r>
              <a:endParaRPr kumimoji="1" lang="en-US" altLang="zh-CN" sz="1000" dirty="0">
                <a:solidFill>
                  <a:prstClr val="black"/>
                </a:solidFill>
                <a:latin typeface="+mn-ea"/>
              </a:endParaRPr>
            </a:p>
            <a:p>
              <a:pPr algn="ctr">
                <a:lnSpc>
                  <a:spcPct val="150000"/>
                </a:lnSpc>
                <a:defRPr/>
              </a:pPr>
              <a:r>
                <a:rPr kumimoji="1" lang="en-US" altLang="zh-CN" sz="1000" dirty="0">
                  <a:solidFill>
                    <a:srgbClr val="FF0000"/>
                  </a:solidFill>
                  <a:latin typeface="+mn-ea"/>
                </a:rPr>
                <a:t>3</a:t>
              </a:r>
              <a:r>
                <a:rPr kumimoji="1" lang="zh-CN" altLang="en-US" sz="1000" dirty="0">
                  <a:solidFill>
                    <a:prstClr val="black"/>
                  </a:solidFill>
                  <a:latin typeface="+mn-ea"/>
                </a:rPr>
                <a:t>｜</a:t>
              </a:r>
              <a:r>
                <a:rPr kumimoji="1" lang="en-US" altLang="zh-CN" sz="1000" dirty="0">
                  <a:solidFill>
                    <a:srgbClr val="FF0000"/>
                  </a:solidFill>
                  <a:latin typeface="+mn-ea"/>
                </a:rPr>
                <a:t>103</a:t>
              </a:r>
              <a:endParaRPr kumimoji="1" lang="zh-CN" altLang="en-US" sz="1000" dirty="0">
                <a:solidFill>
                  <a:prstClr val="black"/>
                </a:solidFill>
                <a:latin typeface="+mn-ea"/>
              </a:endParaRPr>
            </a:p>
          </p:txBody>
        </p:sp>
        <p:sp>
          <p:nvSpPr>
            <p:cNvPr id="348" name="矩形 347">
              <a:extLst>
                <a:ext uri="{FF2B5EF4-FFF2-40B4-BE49-F238E27FC236}">
                  <a16:creationId xmlns="" xmlns:a16="http://schemas.microsoft.com/office/drawing/2014/main" id="{75EA8214-E7BA-3442-9AE9-06A1D6FFAD87}"/>
                </a:ext>
              </a:extLst>
            </p:cNvPr>
            <p:cNvSpPr/>
            <p:nvPr/>
          </p:nvSpPr>
          <p:spPr bwMode="auto">
            <a:xfrm>
              <a:off x="1341962" y="4072449"/>
              <a:ext cx="743094" cy="540000"/>
            </a:xfrm>
            <a:prstGeom prst="rect">
              <a:avLst/>
            </a:prstGeom>
            <a:solidFill>
              <a:schemeClr val="tx2">
                <a:lumMod val="20000"/>
                <a:lumOff val="80000"/>
              </a:scheme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生产领料</a:t>
              </a:r>
              <a:endParaRPr kumimoji="1" lang="en-US" altLang="zh-CN" sz="1000" dirty="0">
                <a:solidFill>
                  <a:prstClr val="black"/>
                </a:solidFill>
                <a:latin typeface="+mn-ea"/>
              </a:endParaRPr>
            </a:p>
            <a:p>
              <a:pPr algn="ctr">
                <a:lnSpc>
                  <a:spcPct val="150000"/>
                </a:lnSpc>
                <a:defRPr/>
              </a:pPr>
              <a:r>
                <a:rPr kumimoji="1" lang="en-US" altLang="zh-CN" sz="1000" dirty="0">
                  <a:solidFill>
                    <a:srgbClr val="FF0000"/>
                  </a:solidFill>
                  <a:latin typeface="+mn-ea"/>
                </a:rPr>
                <a:t>1</a:t>
              </a:r>
              <a:r>
                <a:rPr kumimoji="1" lang="zh-CN" altLang="en-US" sz="1000" dirty="0">
                  <a:solidFill>
                    <a:prstClr val="black"/>
                  </a:solidFill>
                  <a:latin typeface="+mn-ea"/>
                </a:rPr>
                <a:t>｜</a:t>
              </a:r>
              <a:r>
                <a:rPr kumimoji="1" lang="en-US" altLang="zh-CN" sz="1000" dirty="0">
                  <a:solidFill>
                    <a:srgbClr val="FF0000"/>
                  </a:solidFill>
                  <a:latin typeface="+mn-ea"/>
                </a:rPr>
                <a:t>20</a:t>
              </a:r>
              <a:endParaRPr kumimoji="1" lang="zh-CN" altLang="en-US" sz="1000" dirty="0">
                <a:solidFill>
                  <a:prstClr val="black"/>
                </a:solidFill>
                <a:latin typeface="+mn-ea"/>
              </a:endParaRPr>
            </a:p>
          </p:txBody>
        </p:sp>
        <p:sp>
          <p:nvSpPr>
            <p:cNvPr id="349" name="矩形 348">
              <a:extLst>
                <a:ext uri="{FF2B5EF4-FFF2-40B4-BE49-F238E27FC236}">
                  <a16:creationId xmlns="" xmlns:a16="http://schemas.microsoft.com/office/drawing/2014/main" id="{9A4F6024-6F02-3943-A75D-704D6DD9CDD0}"/>
                </a:ext>
              </a:extLst>
            </p:cNvPr>
            <p:cNvSpPr/>
            <p:nvPr/>
          </p:nvSpPr>
          <p:spPr bwMode="auto">
            <a:xfrm>
              <a:off x="1341962" y="4635603"/>
              <a:ext cx="743094" cy="540000"/>
            </a:xfrm>
            <a:prstGeom prst="rect">
              <a:avLst/>
            </a:prstGeom>
            <a:solidFill>
              <a:schemeClr val="tx2">
                <a:lumMod val="20000"/>
                <a:lumOff val="80000"/>
              </a:scheme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生产投料</a:t>
              </a:r>
              <a:endParaRPr kumimoji="1" lang="en-US" altLang="zh-CN" sz="1000" dirty="0">
                <a:solidFill>
                  <a:prstClr val="black"/>
                </a:solidFill>
                <a:latin typeface="+mn-ea"/>
              </a:endParaRPr>
            </a:p>
            <a:p>
              <a:pPr algn="ctr">
                <a:lnSpc>
                  <a:spcPct val="150000"/>
                </a:lnSpc>
                <a:defRPr/>
              </a:pPr>
              <a:r>
                <a:rPr kumimoji="1" lang="en-US" altLang="zh-CN" sz="1000" dirty="0">
                  <a:solidFill>
                    <a:srgbClr val="FF0000"/>
                  </a:solidFill>
                  <a:latin typeface="+mn-ea"/>
                </a:rPr>
                <a:t>2</a:t>
              </a:r>
              <a:r>
                <a:rPr kumimoji="1" lang="zh-CN" altLang="en-US" sz="1000" dirty="0">
                  <a:solidFill>
                    <a:prstClr val="black"/>
                  </a:solidFill>
                  <a:latin typeface="+mn-ea"/>
                </a:rPr>
                <a:t>｜</a:t>
              </a:r>
              <a:r>
                <a:rPr kumimoji="1" lang="en-US" altLang="zh-CN" sz="1000" dirty="0">
                  <a:solidFill>
                    <a:srgbClr val="FF0000"/>
                  </a:solidFill>
                  <a:latin typeface="+mn-ea"/>
                </a:rPr>
                <a:t>28</a:t>
              </a:r>
              <a:endParaRPr kumimoji="1" lang="zh-CN" altLang="en-US" sz="1000" dirty="0">
                <a:solidFill>
                  <a:prstClr val="black"/>
                </a:solidFill>
                <a:latin typeface="+mn-ea"/>
              </a:endParaRPr>
            </a:p>
          </p:txBody>
        </p:sp>
        <p:sp>
          <p:nvSpPr>
            <p:cNvPr id="350" name="矩形 349">
              <a:extLst>
                <a:ext uri="{FF2B5EF4-FFF2-40B4-BE49-F238E27FC236}">
                  <a16:creationId xmlns="" xmlns:a16="http://schemas.microsoft.com/office/drawing/2014/main" id="{F6D46131-61EF-734F-A0D2-3313A324C7E0}"/>
                </a:ext>
              </a:extLst>
            </p:cNvPr>
            <p:cNvSpPr/>
            <p:nvPr/>
          </p:nvSpPr>
          <p:spPr bwMode="auto">
            <a:xfrm>
              <a:off x="1341962" y="5196595"/>
              <a:ext cx="743094" cy="540000"/>
            </a:xfrm>
            <a:prstGeom prst="rect">
              <a:avLst/>
            </a:prstGeom>
            <a:solidFill>
              <a:schemeClr val="tx2">
                <a:lumMod val="20000"/>
                <a:lumOff val="80000"/>
              </a:scheme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生产完工</a:t>
              </a:r>
              <a:endParaRPr kumimoji="1" lang="en-US" altLang="zh-CN" sz="1000" dirty="0">
                <a:solidFill>
                  <a:prstClr val="black"/>
                </a:solidFill>
                <a:latin typeface="+mn-ea"/>
              </a:endParaRPr>
            </a:p>
            <a:p>
              <a:pPr algn="ctr">
                <a:lnSpc>
                  <a:spcPct val="150000"/>
                </a:lnSpc>
                <a:defRPr/>
              </a:pPr>
              <a:r>
                <a:rPr kumimoji="1" lang="en-US" altLang="zh-CN" sz="1000" dirty="0">
                  <a:solidFill>
                    <a:srgbClr val="FF0000"/>
                  </a:solidFill>
                  <a:latin typeface="+mn-ea"/>
                </a:rPr>
                <a:t>2</a:t>
              </a:r>
              <a:r>
                <a:rPr kumimoji="1" lang="zh-CN" altLang="en-US" sz="1000" dirty="0">
                  <a:solidFill>
                    <a:prstClr val="black"/>
                  </a:solidFill>
                  <a:latin typeface="+mn-ea"/>
                </a:rPr>
                <a:t>｜</a:t>
              </a:r>
              <a:r>
                <a:rPr kumimoji="1" lang="en-US" altLang="zh-CN" sz="1000" dirty="0">
                  <a:solidFill>
                    <a:srgbClr val="FF0000"/>
                  </a:solidFill>
                  <a:latin typeface="+mn-ea"/>
                </a:rPr>
                <a:t>43</a:t>
              </a:r>
              <a:endParaRPr kumimoji="1" lang="zh-CN" altLang="en-US" sz="1000" dirty="0">
                <a:solidFill>
                  <a:prstClr val="black"/>
                </a:solidFill>
                <a:latin typeface="+mn-ea"/>
              </a:endParaRPr>
            </a:p>
          </p:txBody>
        </p:sp>
        <p:sp>
          <p:nvSpPr>
            <p:cNvPr id="351" name="矩形 350">
              <a:extLst>
                <a:ext uri="{FF2B5EF4-FFF2-40B4-BE49-F238E27FC236}">
                  <a16:creationId xmlns="" xmlns:a16="http://schemas.microsoft.com/office/drawing/2014/main" id="{117B2DCE-B813-1C4C-8913-BAB9EC620C90}"/>
                </a:ext>
              </a:extLst>
            </p:cNvPr>
            <p:cNvSpPr/>
            <p:nvPr/>
          </p:nvSpPr>
          <p:spPr bwMode="auto">
            <a:xfrm>
              <a:off x="3624529" y="1835912"/>
              <a:ext cx="743094" cy="540000"/>
            </a:xfrm>
            <a:prstGeom prst="rect">
              <a:avLst/>
            </a:prstGeom>
            <a:solidFill>
              <a:srgbClr val="91A7CF">
                <a:alpha val="40000"/>
              </a:srgb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仓储规划</a:t>
              </a:r>
            </a:p>
          </p:txBody>
        </p:sp>
        <p:sp>
          <p:nvSpPr>
            <p:cNvPr id="352" name="矩形 351">
              <a:extLst>
                <a:ext uri="{FF2B5EF4-FFF2-40B4-BE49-F238E27FC236}">
                  <a16:creationId xmlns="" xmlns:a16="http://schemas.microsoft.com/office/drawing/2014/main" id="{98546860-961F-B245-935E-25B5EC55745B}"/>
                </a:ext>
              </a:extLst>
            </p:cNvPr>
            <p:cNvSpPr/>
            <p:nvPr/>
          </p:nvSpPr>
          <p:spPr bwMode="auto">
            <a:xfrm>
              <a:off x="3620787" y="4085398"/>
              <a:ext cx="743094" cy="540000"/>
            </a:xfrm>
            <a:prstGeom prst="rect">
              <a:avLst/>
            </a:prstGeom>
            <a:solidFill>
              <a:srgbClr val="91A7CF">
                <a:alpha val="40000"/>
              </a:srgb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主数据维护</a:t>
              </a:r>
              <a:endParaRPr kumimoji="1" lang="en-US" altLang="zh-CN" sz="1000" dirty="0">
                <a:solidFill>
                  <a:prstClr val="black"/>
                </a:solidFill>
                <a:latin typeface="+mn-ea"/>
              </a:endParaRPr>
            </a:p>
            <a:p>
              <a:pPr algn="ctr">
                <a:lnSpc>
                  <a:spcPct val="150000"/>
                </a:lnSpc>
                <a:defRPr/>
              </a:pPr>
              <a:r>
                <a:rPr kumimoji="1" lang="en-US" altLang="zh-CN" sz="1000" dirty="0">
                  <a:solidFill>
                    <a:srgbClr val="FF0000"/>
                  </a:solidFill>
                  <a:latin typeface="+mn-ea"/>
                </a:rPr>
                <a:t>5</a:t>
              </a:r>
              <a:r>
                <a:rPr kumimoji="1" lang="zh-CN" altLang="en-US" sz="1000" dirty="0">
                  <a:solidFill>
                    <a:prstClr val="black"/>
                  </a:solidFill>
                  <a:latin typeface="+mn-ea"/>
                </a:rPr>
                <a:t>｜</a:t>
              </a:r>
              <a:r>
                <a:rPr kumimoji="1" lang="en-US" altLang="zh-CN" sz="1000" dirty="0">
                  <a:solidFill>
                    <a:srgbClr val="FF0000"/>
                  </a:solidFill>
                  <a:latin typeface="+mn-ea"/>
                </a:rPr>
                <a:t>97</a:t>
              </a:r>
              <a:endParaRPr kumimoji="1" lang="zh-CN" altLang="en-US" sz="1000" dirty="0">
                <a:solidFill>
                  <a:prstClr val="black"/>
                </a:solidFill>
                <a:latin typeface="+mn-ea"/>
              </a:endParaRPr>
            </a:p>
          </p:txBody>
        </p:sp>
        <p:sp>
          <p:nvSpPr>
            <p:cNvPr id="353" name="矩形 352">
              <a:extLst>
                <a:ext uri="{FF2B5EF4-FFF2-40B4-BE49-F238E27FC236}">
                  <a16:creationId xmlns="" xmlns:a16="http://schemas.microsoft.com/office/drawing/2014/main" id="{158F691E-0C7A-2E45-9AE4-6652C707A498}"/>
                </a:ext>
              </a:extLst>
            </p:cNvPr>
            <p:cNvSpPr/>
            <p:nvPr/>
          </p:nvSpPr>
          <p:spPr bwMode="auto">
            <a:xfrm>
              <a:off x="3624896" y="2395229"/>
              <a:ext cx="743094" cy="540000"/>
            </a:xfrm>
            <a:prstGeom prst="rect">
              <a:avLst/>
            </a:prstGeom>
            <a:solidFill>
              <a:srgbClr val="91A7CF">
                <a:alpha val="40000"/>
              </a:srgb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入库管理</a:t>
              </a:r>
              <a:endParaRPr kumimoji="1" lang="en-US" altLang="zh-CN" sz="1000" dirty="0">
                <a:solidFill>
                  <a:prstClr val="black"/>
                </a:solidFill>
                <a:latin typeface="+mn-ea"/>
              </a:endParaRPr>
            </a:p>
            <a:p>
              <a:pPr algn="ctr">
                <a:lnSpc>
                  <a:spcPct val="150000"/>
                </a:lnSpc>
                <a:defRPr/>
              </a:pPr>
              <a:r>
                <a:rPr kumimoji="1" lang="en-US" altLang="zh-CN" sz="1000" dirty="0">
                  <a:solidFill>
                    <a:srgbClr val="FF0000"/>
                  </a:solidFill>
                  <a:latin typeface="+mn-ea"/>
                </a:rPr>
                <a:t>1</a:t>
              </a:r>
              <a:r>
                <a:rPr kumimoji="1" lang="zh-CN" altLang="en-US" sz="1000" dirty="0">
                  <a:solidFill>
                    <a:prstClr val="black"/>
                  </a:solidFill>
                  <a:latin typeface="+mn-ea"/>
                </a:rPr>
                <a:t>｜</a:t>
              </a:r>
              <a:r>
                <a:rPr kumimoji="1" lang="en-US" altLang="zh-CN" sz="1000" dirty="0">
                  <a:solidFill>
                    <a:srgbClr val="FF0000"/>
                  </a:solidFill>
                  <a:latin typeface="+mn-ea"/>
                </a:rPr>
                <a:t>21</a:t>
              </a:r>
              <a:endParaRPr kumimoji="1" lang="zh-CN" altLang="en-US" sz="1000" dirty="0">
                <a:solidFill>
                  <a:prstClr val="black"/>
                </a:solidFill>
                <a:latin typeface="+mn-ea"/>
              </a:endParaRPr>
            </a:p>
          </p:txBody>
        </p:sp>
        <p:sp>
          <p:nvSpPr>
            <p:cNvPr id="354" name="矩形 353">
              <a:extLst>
                <a:ext uri="{FF2B5EF4-FFF2-40B4-BE49-F238E27FC236}">
                  <a16:creationId xmlns="" xmlns:a16="http://schemas.microsoft.com/office/drawing/2014/main" id="{3D84EA3C-FD1D-2E4B-99CE-5D4E22BEA657}"/>
                </a:ext>
              </a:extLst>
            </p:cNvPr>
            <p:cNvSpPr/>
            <p:nvPr/>
          </p:nvSpPr>
          <p:spPr bwMode="auto">
            <a:xfrm>
              <a:off x="3624896" y="2959090"/>
              <a:ext cx="743094" cy="540000"/>
            </a:xfrm>
            <a:prstGeom prst="rect">
              <a:avLst/>
            </a:prstGeom>
            <a:solidFill>
              <a:srgbClr val="91A7CF">
                <a:alpha val="40000"/>
              </a:srgb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储存管理</a:t>
              </a:r>
              <a:endParaRPr kumimoji="1" lang="en-US" altLang="zh-CN" sz="1000" dirty="0">
                <a:solidFill>
                  <a:prstClr val="black"/>
                </a:solidFill>
                <a:latin typeface="+mn-ea"/>
              </a:endParaRPr>
            </a:p>
            <a:p>
              <a:pPr algn="ctr">
                <a:lnSpc>
                  <a:spcPct val="150000"/>
                </a:lnSpc>
                <a:defRPr/>
              </a:pPr>
              <a:r>
                <a:rPr kumimoji="1" lang="en-US" altLang="zh-CN" sz="1000" dirty="0">
                  <a:solidFill>
                    <a:srgbClr val="FF0000"/>
                  </a:solidFill>
                  <a:latin typeface="+mn-ea"/>
                </a:rPr>
                <a:t>3</a:t>
              </a:r>
              <a:r>
                <a:rPr kumimoji="1" lang="zh-CN" altLang="en-US" sz="1000" dirty="0">
                  <a:solidFill>
                    <a:prstClr val="black"/>
                  </a:solidFill>
                  <a:latin typeface="+mn-ea"/>
                </a:rPr>
                <a:t>｜</a:t>
              </a:r>
              <a:r>
                <a:rPr kumimoji="1" lang="en-US" altLang="zh-CN" sz="1000" dirty="0">
                  <a:solidFill>
                    <a:srgbClr val="FF0000"/>
                  </a:solidFill>
                  <a:latin typeface="+mn-ea"/>
                </a:rPr>
                <a:t>53</a:t>
              </a:r>
              <a:endParaRPr kumimoji="1" lang="zh-CN" altLang="en-US" sz="1000" dirty="0">
                <a:solidFill>
                  <a:prstClr val="black"/>
                </a:solidFill>
                <a:latin typeface="+mn-ea"/>
              </a:endParaRPr>
            </a:p>
          </p:txBody>
        </p:sp>
        <p:sp>
          <p:nvSpPr>
            <p:cNvPr id="355" name="矩形 354">
              <a:extLst>
                <a:ext uri="{FF2B5EF4-FFF2-40B4-BE49-F238E27FC236}">
                  <a16:creationId xmlns="" xmlns:a16="http://schemas.microsoft.com/office/drawing/2014/main" id="{CCC8E46E-5E93-6D40-B878-D6629E004A31}"/>
                </a:ext>
              </a:extLst>
            </p:cNvPr>
            <p:cNvSpPr/>
            <p:nvPr/>
          </p:nvSpPr>
          <p:spPr bwMode="auto">
            <a:xfrm>
              <a:off x="3624896" y="3522244"/>
              <a:ext cx="743094" cy="540000"/>
            </a:xfrm>
            <a:prstGeom prst="rect">
              <a:avLst/>
            </a:prstGeom>
            <a:solidFill>
              <a:srgbClr val="91A7CF">
                <a:alpha val="40000"/>
              </a:srgbClr>
            </a:solidFill>
            <a:ln w="12700">
              <a:noFill/>
              <a:round/>
              <a:headEnd/>
              <a:tailEnd/>
            </a:ln>
          </p:spPr>
          <p:txBody>
            <a:bodyPr lIns="0" tIns="0" rIns="0" bIns="0" rtlCol="0" anchor="ctr"/>
            <a:lstStyle/>
            <a:p>
              <a:pPr algn="ctr">
                <a:lnSpc>
                  <a:spcPct val="150000"/>
                </a:lnSpc>
                <a:defRPr/>
              </a:pPr>
              <a:r>
                <a:rPr kumimoji="1" lang="zh-CN" altLang="en-US" sz="1000" dirty="0">
                  <a:solidFill>
                    <a:prstClr val="black"/>
                  </a:solidFill>
                  <a:latin typeface="+mn-ea"/>
                </a:rPr>
                <a:t>出库管理</a:t>
              </a:r>
              <a:endParaRPr kumimoji="1" lang="en-US" altLang="zh-CN" sz="1000" dirty="0">
                <a:solidFill>
                  <a:prstClr val="black"/>
                </a:solidFill>
                <a:latin typeface="+mn-ea"/>
              </a:endParaRPr>
            </a:p>
            <a:p>
              <a:pPr algn="ctr">
                <a:lnSpc>
                  <a:spcPct val="150000"/>
                </a:lnSpc>
                <a:defRPr/>
              </a:pPr>
              <a:r>
                <a:rPr kumimoji="1" lang="en-US" altLang="zh-CN" sz="1000" dirty="0">
                  <a:solidFill>
                    <a:srgbClr val="FF0000"/>
                  </a:solidFill>
                  <a:latin typeface="+mn-ea"/>
                </a:rPr>
                <a:t>1</a:t>
              </a:r>
              <a:r>
                <a:rPr kumimoji="1" lang="zh-CN" altLang="en-US" sz="1000" dirty="0">
                  <a:solidFill>
                    <a:prstClr val="black"/>
                  </a:solidFill>
                  <a:latin typeface="+mn-ea"/>
                </a:rPr>
                <a:t>｜</a:t>
              </a:r>
              <a:r>
                <a:rPr kumimoji="1" lang="en-US" altLang="zh-CN" sz="1000" dirty="0">
                  <a:solidFill>
                    <a:srgbClr val="FF0000"/>
                  </a:solidFill>
                  <a:latin typeface="+mn-ea"/>
                </a:rPr>
                <a:t>22</a:t>
              </a:r>
              <a:endParaRPr kumimoji="1" lang="zh-CN" altLang="en-US" sz="1000" dirty="0">
                <a:solidFill>
                  <a:prstClr val="black"/>
                </a:solidFill>
                <a:latin typeface="+mn-ea"/>
              </a:endParaRPr>
            </a:p>
          </p:txBody>
        </p:sp>
        <p:sp>
          <p:nvSpPr>
            <p:cNvPr id="356" name="矩形 355">
              <a:extLst>
                <a:ext uri="{FF2B5EF4-FFF2-40B4-BE49-F238E27FC236}">
                  <a16:creationId xmlns="" xmlns:a16="http://schemas.microsoft.com/office/drawing/2014/main" id="{48EC1D35-137E-874D-9331-E48AC4F3899F}"/>
                </a:ext>
              </a:extLst>
            </p:cNvPr>
            <p:cNvSpPr/>
            <p:nvPr/>
          </p:nvSpPr>
          <p:spPr bwMode="auto">
            <a:xfrm>
              <a:off x="3624730" y="4653481"/>
              <a:ext cx="743094" cy="540000"/>
            </a:xfrm>
            <a:prstGeom prst="rect">
              <a:avLst/>
            </a:prstGeom>
            <a:solidFill>
              <a:srgbClr val="91A7CF">
                <a:alpha val="40000"/>
              </a:srgbClr>
            </a:solidFill>
            <a:ln w="12700">
              <a:noFill/>
              <a:round/>
              <a:headEnd/>
              <a:tailEnd/>
            </a:ln>
          </p:spPr>
          <p:txBody>
            <a:bodyPr lIns="0" tIns="0" rIns="0" bIns="0" rtlCol="0" anchor="ctr"/>
            <a:lstStyle/>
            <a:p>
              <a:pPr algn="ctr">
                <a:lnSpc>
                  <a:spcPct val="150000"/>
                </a:lnSpc>
                <a:defRPr/>
              </a:pPr>
              <a:r>
                <a:rPr kumimoji="1" lang="zh-CN" altLang="en-US" sz="1000" dirty="0">
                  <a:solidFill>
                    <a:prstClr val="black"/>
                  </a:solidFill>
                  <a:latin typeface="+mn-ea"/>
                </a:rPr>
                <a:t>运输管理</a:t>
              </a:r>
            </a:p>
          </p:txBody>
        </p:sp>
        <p:sp>
          <p:nvSpPr>
            <p:cNvPr id="357" name="矩形 356">
              <a:extLst>
                <a:ext uri="{FF2B5EF4-FFF2-40B4-BE49-F238E27FC236}">
                  <a16:creationId xmlns="" xmlns:a16="http://schemas.microsoft.com/office/drawing/2014/main" id="{1E340ED3-28C7-2B48-9817-865A6A33B29E}"/>
                </a:ext>
              </a:extLst>
            </p:cNvPr>
            <p:cNvSpPr/>
            <p:nvPr/>
          </p:nvSpPr>
          <p:spPr bwMode="auto">
            <a:xfrm>
              <a:off x="3624730" y="5213182"/>
              <a:ext cx="743094" cy="540000"/>
            </a:xfrm>
            <a:prstGeom prst="rect">
              <a:avLst/>
            </a:prstGeom>
            <a:solidFill>
              <a:srgbClr val="91A7CF">
                <a:alpha val="40000"/>
              </a:srgb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投诉建议</a:t>
              </a:r>
            </a:p>
          </p:txBody>
        </p:sp>
        <p:sp>
          <p:nvSpPr>
            <p:cNvPr id="358" name="矩形 357">
              <a:extLst>
                <a:ext uri="{FF2B5EF4-FFF2-40B4-BE49-F238E27FC236}">
                  <a16:creationId xmlns="" xmlns:a16="http://schemas.microsoft.com/office/drawing/2014/main" id="{34BC4584-1989-D444-9178-411EE9952F6D}"/>
                </a:ext>
              </a:extLst>
            </p:cNvPr>
            <p:cNvSpPr/>
            <p:nvPr/>
          </p:nvSpPr>
          <p:spPr bwMode="auto">
            <a:xfrm>
              <a:off x="4386074" y="1835912"/>
              <a:ext cx="743094" cy="540000"/>
            </a:xfrm>
            <a:prstGeom prst="rect">
              <a:avLst/>
            </a:prstGeom>
            <a:solidFill>
              <a:srgbClr val="929292">
                <a:alpha val="40000"/>
              </a:srgb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资质管理</a:t>
              </a:r>
              <a:endParaRPr kumimoji="1" lang="en-US" altLang="zh-CN" sz="1000" dirty="0">
                <a:solidFill>
                  <a:prstClr val="black"/>
                </a:solidFill>
                <a:latin typeface="+mn-ea"/>
              </a:endParaRPr>
            </a:p>
            <a:p>
              <a:pPr algn="ctr">
                <a:lnSpc>
                  <a:spcPct val="150000"/>
                </a:lnSpc>
                <a:defRPr/>
              </a:pPr>
              <a:r>
                <a:rPr kumimoji="1" lang="en-US" altLang="zh-CN" sz="1000" dirty="0">
                  <a:solidFill>
                    <a:srgbClr val="FF0000"/>
                  </a:solidFill>
                  <a:latin typeface="+mn-ea"/>
                </a:rPr>
                <a:t>5</a:t>
              </a:r>
              <a:r>
                <a:rPr kumimoji="1" lang="zh-CN" altLang="en-US" sz="1000" dirty="0">
                  <a:solidFill>
                    <a:prstClr val="black"/>
                  </a:solidFill>
                  <a:latin typeface="+mn-ea"/>
                </a:rPr>
                <a:t>｜</a:t>
              </a:r>
              <a:r>
                <a:rPr kumimoji="1" lang="en-US" altLang="zh-CN" sz="1000" dirty="0">
                  <a:solidFill>
                    <a:srgbClr val="FF0000"/>
                  </a:solidFill>
                  <a:latin typeface="+mn-ea"/>
                </a:rPr>
                <a:t>72</a:t>
              </a:r>
              <a:endParaRPr kumimoji="1" lang="zh-CN" altLang="en-US" sz="1000" dirty="0">
                <a:solidFill>
                  <a:prstClr val="black"/>
                </a:solidFill>
                <a:latin typeface="+mn-ea"/>
              </a:endParaRPr>
            </a:p>
          </p:txBody>
        </p:sp>
        <p:sp>
          <p:nvSpPr>
            <p:cNvPr id="359" name="矩形 358">
              <a:extLst>
                <a:ext uri="{FF2B5EF4-FFF2-40B4-BE49-F238E27FC236}">
                  <a16:creationId xmlns="" xmlns:a16="http://schemas.microsoft.com/office/drawing/2014/main" id="{E75057C2-9F15-714D-B9F2-0228F2C0F456}"/>
                </a:ext>
              </a:extLst>
            </p:cNvPr>
            <p:cNvSpPr/>
            <p:nvPr/>
          </p:nvSpPr>
          <p:spPr bwMode="auto">
            <a:xfrm>
              <a:off x="4386074" y="2400934"/>
              <a:ext cx="743094" cy="540000"/>
            </a:xfrm>
            <a:prstGeom prst="rect">
              <a:avLst/>
            </a:prstGeom>
            <a:solidFill>
              <a:srgbClr val="929292">
                <a:alpha val="40000"/>
              </a:srgb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实验室管理</a:t>
              </a:r>
            </a:p>
          </p:txBody>
        </p:sp>
        <p:sp>
          <p:nvSpPr>
            <p:cNvPr id="360" name="矩形 359">
              <a:extLst>
                <a:ext uri="{FF2B5EF4-FFF2-40B4-BE49-F238E27FC236}">
                  <a16:creationId xmlns="" xmlns:a16="http://schemas.microsoft.com/office/drawing/2014/main" id="{3748FA17-F463-6C47-9D8C-7E6C1B9EDFC0}"/>
                </a:ext>
              </a:extLst>
            </p:cNvPr>
            <p:cNvSpPr/>
            <p:nvPr/>
          </p:nvSpPr>
          <p:spPr bwMode="auto">
            <a:xfrm>
              <a:off x="4386074" y="2962538"/>
              <a:ext cx="743094" cy="540000"/>
            </a:xfrm>
            <a:prstGeom prst="rect">
              <a:avLst/>
            </a:prstGeom>
            <a:solidFill>
              <a:srgbClr val="929292">
                <a:alpha val="40000"/>
              </a:srgb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质量控制</a:t>
              </a:r>
              <a:endParaRPr kumimoji="1" lang="en-US" altLang="zh-CN" sz="1000" dirty="0">
                <a:solidFill>
                  <a:prstClr val="black"/>
                </a:solidFill>
                <a:latin typeface="+mn-ea"/>
              </a:endParaRPr>
            </a:p>
            <a:p>
              <a:pPr algn="ctr">
                <a:lnSpc>
                  <a:spcPct val="150000"/>
                </a:lnSpc>
                <a:defRPr/>
              </a:pPr>
              <a:r>
                <a:rPr kumimoji="1" lang="en-US" altLang="zh-CN" sz="1000" dirty="0">
                  <a:solidFill>
                    <a:srgbClr val="FF0000"/>
                  </a:solidFill>
                  <a:latin typeface="+mn-ea"/>
                </a:rPr>
                <a:t>4</a:t>
              </a:r>
              <a:r>
                <a:rPr kumimoji="1" lang="zh-CN" altLang="en-US" sz="1000" dirty="0">
                  <a:solidFill>
                    <a:prstClr val="black"/>
                  </a:solidFill>
                  <a:latin typeface="+mn-ea"/>
                </a:rPr>
                <a:t>｜</a:t>
              </a:r>
              <a:r>
                <a:rPr kumimoji="1" lang="en-US" altLang="zh-CN" sz="1000" dirty="0">
                  <a:solidFill>
                    <a:srgbClr val="FF0000"/>
                  </a:solidFill>
                  <a:latin typeface="+mn-ea"/>
                </a:rPr>
                <a:t>181</a:t>
              </a:r>
              <a:endParaRPr kumimoji="1" lang="zh-CN" altLang="en-US" sz="1000" dirty="0">
                <a:solidFill>
                  <a:prstClr val="black"/>
                </a:solidFill>
                <a:latin typeface="+mn-ea"/>
              </a:endParaRPr>
            </a:p>
          </p:txBody>
        </p:sp>
        <p:sp>
          <p:nvSpPr>
            <p:cNvPr id="361" name="矩形 360">
              <a:extLst>
                <a:ext uri="{FF2B5EF4-FFF2-40B4-BE49-F238E27FC236}">
                  <a16:creationId xmlns="" xmlns:a16="http://schemas.microsoft.com/office/drawing/2014/main" id="{510BD7F8-3F62-7546-A961-28FB02FFE554}"/>
                </a:ext>
              </a:extLst>
            </p:cNvPr>
            <p:cNvSpPr/>
            <p:nvPr/>
          </p:nvSpPr>
          <p:spPr bwMode="auto">
            <a:xfrm>
              <a:off x="4386074" y="3526399"/>
              <a:ext cx="743094" cy="540000"/>
            </a:xfrm>
            <a:prstGeom prst="rect">
              <a:avLst/>
            </a:prstGeom>
            <a:solidFill>
              <a:srgbClr val="929292">
                <a:alpha val="40000"/>
              </a:srgb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委托企业管理</a:t>
              </a:r>
            </a:p>
          </p:txBody>
        </p:sp>
        <p:sp>
          <p:nvSpPr>
            <p:cNvPr id="362" name="矩形 361">
              <a:extLst>
                <a:ext uri="{FF2B5EF4-FFF2-40B4-BE49-F238E27FC236}">
                  <a16:creationId xmlns="" xmlns:a16="http://schemas.microsoft.com/office/drawing/2014/main" id="{02D3D221-75F0-E744-902B-5C8B5F50ABF9}"/>
                </a:ext>
              </a:extLst>
            </p:cNvPr>
            <p:cNvSpPr/>
            <p:nvPr/>
          </p:nvSpPr>
          <p:spPr bwMode="auto">
            <a:xfrm>
              <a:off x="4386074" y="4089553"/>
              <a:ext cx="743094" cy="540000"/>
            </a:xfrm>
            <a:prstGeom prst="rect">
              <a:avLst/>
            </a:prstGeom>
            <a:solidFill>
              <a:srgbClr val="929292">
                <a:alpha val="40000"/>
              </a:srgb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监管管理</a:t>
              </a:r>
            </a:p>
          </p:txBody>
        </p:sp>
        <p:sp>
          <p:nvSpPr>
            <p:cNvPr id="363" name="矩形 362">
              <a:extLst>
                <a:ext uri="{FF2B5EF4-FFF2-40B4-BE49-F238E27FC236}">
                  <a16:creationId xmlns="" xmlns:a16="http://schemas.microsoft.com/office/drawing/2014/main" id="{B71B3505-FE43-6947-A4EE-C50AC6B01132}"/>
                </a:ext>
              </a:extLst>
            </p:cNvPr>
            <p:cNvSpPr/>
            <p:nvPr/>
          </p:nvSpPr>
          <p:spPr bwMode="auto">
            <a:xfrm>
              <a:off x="5151987" y="1835912"/>
              <a:ext cx="743094" cy="540000"/>
            </a:xfrm>
            <a:prstGeom prst="rect">
              <a:avLst/>
            </a:prstGeom>
            <a:solidFill>
              <a:srgbClr val="8EBD95">
                <a:alpha val="40000"/>
              </a:srgb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市场活动</a:t>
              </a:r>
              <a:endParaRPr kumimoji="1" lang="en-US" altLang="zh-CN" sz="1000" dirty="0">
                <a:solidFill>
                  <a:prstClr val="black"/>
                </a:solidFill>
                <a:latin typeface="+mn-ea"/>
              </a:endParaRPr>
            </a:p>
            <a:p>
              <a:pPr algn="ctr" fontAlgn="base">
                <a:lnSpc>
                  <a:spcPct val="150000"/>
                </a:lnSpc>
                <a:spcBef>
                  <a:spcPct val="0"/>
                </a:spcBef>
                <a:spcAft>
                  <a:spcPct val="0"/>
                </a:spcAft>
                <a:defRPr/>
              </a:pPr>
              <a:r>
                <a:rPr kumimoji="1" lang="zh-CN" altLang="en-US" sz="1000" dirty="0">
                  <a:solidFill>
                    <a:prstClr val="black"/>
                  </a:solidFill>
                  <a:latin typeface="+mn-ea"/>
                </a:rPr>
                <a:t>管理</a:t>
              </a:r>
            </a:p>
          </p:txBody>
        </p:sp>
        <p:sp>
          <p:nvSpPr>
            <p:cNvPr id="364" name="矩形 363">
              <a:extLst>
                <a:ext uri="{FF2B5EF4-FFF2-40B4-BE49-F238E27FC236}">
                  <a16:creationId xmlns="" xmlns:a16="http://schemas.microsoft.com/office/drawing/2014/main" id="{BE58C9DB-3D5F-8444-A6AD-1F55E97902E0}"/>
                </a:ext>
              </a:extLst>
            </p:cNvPr>
            <p:cNvSpPr/>
            <p:nvPr/>
          </p:nvSpPr>
          <p:spPr bwMode="auto">
            <a:xfrm>
              <a:off x="5929541" y="1835912"/>
              <a:ext cx="743094" cy="540000"/>
            </a:xfrm>
            <a:prstGeom prst="rect">
              <a:avLst/>
            </a:prstGeom>
            <a:solidFill>
              <a:srgbClr val="548687">
                <a:alpha val="40000"/>
              </a:srgb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客户管理</a:t>
              </a:r>
              <a:endParaRPr kumimoji="1" lang="en-US" altLang="zh-CN" sz="1000" dirty="0">
                <a:solidFill>
                  <a:prstClr val="black"/>
                </a:solidFill>
                <a:latin typeface="+mn-ea"/>
              </a:endParaRPr>
            </a:p>
            <a:p>
              <a:pPr algn="ctr">
                <a:lnSpc>
                  <a:spcPct val="150000"/>
                </a:lnSpc>
                <a:defRPr/>
              </a:pPr>
              <a:r>
                <a:rPr kumimoji="1" lang="en-US" altLang="zh-CN" sz="1000" dirty="0">
                  <a:solidFill>
                    <a:srgbClr val="FF0000"/>
                  </a:solidFill>
                  <a:latin typeface="+mn-ea"/>
                </a:rPr>
                <a:t>1</a:t>
              </a:r>
              <a:r>
                <a:rPr kumimoji="1" lang="zh-CN" altLang="en-US" sz="1000" dirty="0">
                  <a:solidFill>
                    <a:prstClr val="black"/>
                  </a:solidFill>
                  <a:latin typeface="+mn-ea"/>
                </a:rPr>
                <a:t>｜</a:t>
              </a:r>
              <a:r>
                <a:rPr kumimoji="1" lang="en-US" altLang="zh-CN" sz="1000" dirty="0">
                  <a:solidFill>
                    <a:srgbClr val="FF0000"/>
                  </a:solidFill>
                  <a:latin typeface="+mn-ea"/>
                </a:rPr>
                <a:t>29</a:t>
              </a:r>
              <a:endParaRPr kumimoji="1" lang="zh-CN" altLang="en-US" sz="1000" dirty="0">
                <a:solidFill>
                  <a:prstClr val="black"/>
                </a:solidFill>
                <a:latin typeface="+mn-ea"/>
              </a:endParaRPr>
            </a:p>
          </p:txBody>
        </p:sp>
        <p:sp>
          <p:nvSpPr>
            <p:cNvPr id="365" name="矩形 364">
              <a:extLst>
                <a:ext uri="{FF2B5EF4-FFF2-40B4-BE49-F238E27FC236}">
                  <a16:creationId xmlns="" xmlns:a16="http://schemas.microsoft.com/office/drawing/2014/main" id="{7EDA05D5-4C72-D047-A89A-C9D9554EB792}"/>
                </a:ext>
              </a:extLst>
            </p:cNvPr>
            <p:cNvSpPr/>
            <p:nvPr/>
          </p:nvSpPr>
          <p:spPr bwMode="auto">
            <a:xfrm>
              <a:off x="5929541" y="2400934"/>
              <a:ext cx="743094" cy="540000"/>
            </a:xfrm>
            <a:prstGeom prst="rect">
              <a:avLst/>
            </a:prstGeom>
            <a:solidFill>
              <a:srgbClr val="548687">
                <a:alpha val="40000"/>
              </a:srgb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销售计划</a:t>
              </a:r>
            </a:p>
          </p:txBody>
        </p:sp>
        <p:sp>
          <p:nvSpPr>
            <p:cNvPr id="366" name="矩形 365">
              <a:extLst>
                <a:ext uri="{FF2B5EF4-FFF2-40B4-BE49-F238E27FC236}">
                  <a16:creationId xmlns="" xmlns:a16="http://schemas.microsoft.com/office/drawing/2014/main" id="{52F820B8-D62D-7F45-8124-D4662BD7F253}"/>
                </a:ext>
              </a:extLst>
            </p:cNvPr>
            <p:cNvSpPr/>
            <p:nvPr/>
          </p:nvSpPr>
          <p:spPr bwMode="auto">
            <a:xfrm>
              <a:off x="5929541" y="2962538"/>
              <a:ext cx="743094" cy="540000"/>
            </a:xfrm>
            <a:prstGeom prst="rect">
              <a:avLst/>
            </a:prstGeom>
            <a:solidFill>
              <a:srgbClr val="548687">
                <a:alpha val="40000"/>
              </a:srgb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销售执行</a:t>
              </a:r>
              <a:endParaRPr kumimoji="1" lang="en-US" altLang="zh-CN" sz="1000" dirty="0">
                <a:solidFill>
                  <a:prstClr val="black"/>
                </a:solidFill>
                <a:latin typeface="+mn-ea"/>
              </a:endParaRPr>
            </a:p>
            <a:p>
              <a:pPr algn="ctr">
                <a:lnSpc>
                  <a:spcPct val="150000"/>
                </a:lnSpc>
                <a:defRPr/>
              </a:pPr>
              <a:r>
                <a:rPr kumimoji="1" lang="en-US" altLang="zh-CN" sz="1000" dirty="0">
                  <a:solidFill>
                    <a:srgbClr val="FF0000"/>
                  </a:solidFill>
                  <a:latin typeface="+mn-ea"/>
                </a:rPr>
                <a:t>3</a:t>
              </a:r>
              <a:r>
                <a:rPr kumimoji="1" lang="zh-CN" altLang="en-US" sz="1000" dirty="0">
                  <a:solidFill>
                    <a:prstClr val="black"/>
                  </a:solidFill>
                  <a:latin typeface="+mn-ea"/>
                </a:rPr>
                <a:t>｜</a:t>
              </a:r>
              <a:r>
                <a:rPr kumimoji="1" lang="en-US" altLang="zh-CN" sz="1000" dirty="0">
                  <a:solidFill>
                    <a:srgbClr val="FF0000"/>
                  </a:solidFill>
                  <a:latin typeface="+mn-ea"/>
                </a:rPr>
                <a:t>102</a:t>
              </a:r>
              <a:endParaRPr kumimoji="1" lang="zh-CN" altLang="en-US" sz="1000" dirty="0">
                <a:solidFill>
                  <a:prstClr val="black"/>
                </a:solidFill>
                <a:latin typeface="+mn-ea"/>
              </a:endParaRPr>
            </a:p>
          </p:txBody>
        </p:sp>
        <p:sp>
          <p:nvSpPr>
            <p:cNvPr id="367" name="矩形 366">
              <a:extLst>
                <a:ext uri="{FF2B5EF4-FFF2-40B4-BE49-F238E27FC236}">
                  <a16:creationId xmlns="" xmlns:a16="http://schemas.microsoft.com/office/drawing/2014/main" id="{65D16CF7-B101-C243-81B3-FEC718AA6B37}"/>
                </a:ext>
              </a:extLst>
            </p:cNvPr>
            <p:cNvSpPr/>
            <p:nvPr/>
          </p:nvSpPr>
          <p:spPr bwMode="auto">
            <a:xfrm>
              <a:off x="7464723" y="1835912"/>
              <a:ext cx="743094" cy="540000"/>
            </a:xfrm>
            <a:prstGeom prst="rect">
              <a:avLst/>
            </a:prstGeom>
            <a:solidFill>
              <a:schemeClr val="accent3">
                <a:lumMod val="60000"/>
                <a:lumOff val="40000"/>
                <a:alpha val="60000"/>
              </a:schemeClr>
            </a:solidFill>
            <a:ln w="12700">
              <a:noFill/>
              <a:round/>
              <a:headEnd/>
              <a:tailEnd/>
            </a:ln>
          </p:spPr>
          <p:txBody>
            <a:bodyPr lIns="0" tIns="0" rIns="0" bIns="0" rtlCol="0" anchor="ctr"/>
            <a:lstStyle/>
            <a:p>
              <a:pPr algn="ctr">
                <a:defRPr/>
              </a:pPr>
              <a:r>
                <a:rPr kumimoji="1" lang="zh-CN" altLang="en-US" sz="1000" dirty="0">
                  <a:solidFill>
                    <a:prstClr val="black"/>
                  </a:solidFill>
                  <a:latin typeface="+mn-ea"/>
                </a:rPr>
                <a:t>销售与回款</a:t>
              </a:r>
            </a:p>
            <a:p>
              <a:pPr algn="ctr">
                <a:lnSpc>
                  <a:spcPct val="150000"/>
                </a:lnSpc>
                <a:defRPr/>
              </a:pPr>
              <a:r>
                <a:rPr kumimoji="1" lang="en-US" altLang="zh-CN" sz="1000" dirty="0">
                  <a:solidFill>
                    <a:srgbClr val="FF0000"/>
                  </a:solidFill>
                  <a:latin typeface="+mn-ea"/>
                </a:rPr>
                <a:t>5</a:t>
              </a:r>
              <a:r>
                <a:rPr kumimoji="1" lang="zh-CN" altLang="en-US" sz="1000" dirty="0">
                  <a:solidFill>
                    <a:prstClr val="black"/>
                  </a:solidFill>
                  <a:latin typeface="+mn-ea"/>
                </a:rPr>
                <a:t>｜</a:t>
              </a:r>
              <a:r>
                <a:rPr kumimoji="1" lang="en-US" altLang="zh-CN" sz="1000" dirty="0">
                  <a:solidFill>
                    <a:srgbClr val="FF0000"/>
                  </a:solidFill>
                  <a:latin typeface="+mn-ea"/>
                </a:rPr>
                <a:t>188</a:t>
              </a:r>
              <a:endParaRPr kumimoji="1" lang="zh-CN" altLang="en-US" sz="1000" dirty="0">
                <a:solidFill>
                  <a:prstClr val="black"/>
                </a:solidFill>
                <a:latin typeface="+mn-ea"/>
              </a:endParaRPr>
            </a:p>
          </p:txBody>
        </p:sp>
        <p:sp>
          <p:nvSpPr>
            <p:cNvPr id="368" name="矩形 367">
              <a:extLst>
                <a:ext uri="{FF2B5EF4-FFF2-40B4-BE49-F238E27FC236}">
                  <a16:creationId xmlns="" xmlns:a16="http://schemas.microsoft.com/office/drawing/2014/main" id="{F4456E29-1438-C648-BD64-98D43521D613}"/>
                </a:ext>
              </a:extLst>
            </p:cNvPr>
            <p:cNvSpPr/>
            <p:nvPr/>
          </p:nvSpPr>
          <p:spPr bwMode="auto">
            <a:xfrm>
              <a:off x="7464723" y="2400934"/>
              <a:ext cx="743094" cy="540000"/>
            </a:xfrm>
            <a:prstGeom prst="rect">
              <a:avLst/>
            </a:prstGeom>
            <a:solidFill>
              <a:schemeClr val="accent3">
                <a:lumMod val="60000"/>
                <a:lumOff val="40000"/>
                <a:alpha val="60000"/>
              </a:schemeClr>
            </a:solidFill>
            <a:ln w="12700">
              <a:noFill/>
              <a:round/>
              <a:headEnd/>
              <a:tailEnd/>
            </a:ln>
          </p:spPr>
          <p:txBody>
            <a:bodyPr lIns="0" tIns="0" rIns="0" bIns="0" rtlCol="0" anchor="ctr"/>
            <a:lstStyle/>
            <a:p>
              <a:pPr algn="ctr">
                <a:defRPr/>
              </a:pPr>
              <a:r>
                <a:rPr kumimoji="1" lang="zh-CN" altLang="en-US" sz="1000" dirty="0">
                  <a:solidFill>
                    <a:prstClr val="black"/>
                  </a:solidFill>
                  <a:latin typeface="+mn-ea"/>
                </a:rPr>
                <a:t>采购与付款</a:t>
              </a:r>
            </a:p>
            <a:p>
              <a:pPr algn="ctr">
                <a:lnSpc>
                  <a:spcPct val="150000"/>
                </a:lnSpc>
                <a:defRPr/>
              </a:pPr>
              <a:r>
                <a:rPr kumimoji="1" lang="en-US" altLang="zh-CN" sz="1000" dirty="0">
                  <a:solidFill>
                    <a:srgbClr val="FF0000"/>
                  </a:solidFill>
                  <a:latin typeface="+mn-ea"/>
                </a:rPr>
                <a:t>7</a:t>
              </a:r>
              <a:r>
                <a:rPr kumimoji="1" lang="zh-CN" altLang="en-US" sz="1000" dirty="0">
                  <a:solidFill>
                    <a:prstClr val="black"/>
                  </a:solidFill>
                  <a:latin typeface="+mn-ea"/>
                </a:rPr>
                <a:t>｜</a:t>
              </a:r>
              <a:r>
                <a:rPr kumimoji="1" lang="en-US" altLang="zh-CN" sz="1000" dirty="0">
                  <a:solidFill>
                    <a:srgbClr val="FF0000"/>
                  </a:solidFill>
                  <a:latin typeface="+mn-ea"/>
                </a:rPr>
                <a:t>276</a:t>
              </a:r>
              <a:endParaRPr kumimoji="1" lang="zh-CN" altLang="en-US" sz="1000" dirty="0">
                <a:solidFill>
                  <a:prstClr val="black"/>
                </a:solidFill>
                <a:latin typeface="+mn-ea"/>
              </a:endParaRPr>
            </a:p>
          </p:txBody>
        </p:sp>
        <p:sp>
          <p:nvSpPr>
            <p:cNvPr id="369" name="矩形 368">
              <a:extLst>
                <a:ext uri="{FF2B5EF4-FFF2-40B4-BE49-F238E27FC236}">
                  <a16:creationId xmlns="" xmlns:a16="http://schemas.microsoft.com/office/drawing/2014/main" id="{76F06C60-CBB2-0149-BB69-E6B665E3E873}"/>
                </a:ext>
              </a:extLst>
            </p:cNvPr>
            <p:cNvSpPr/>
            <p:nvPr/>
          </p:nvSpPr>
          <p:spPr bwMode="auto">
            <a:xfrm>
              <a:off x="7464723" y="2962538"/>
              <a:ext cx="743094" cy="540000"/>
            </a:xfrm>
            <a:prstGeom prst="rect">
              <a:avLst/>
            </a:prstGeom>
            <a:solidFill>
              <a:schemeClr val="accent3">
                <a:lumMod val="60000"/>
                <a:lumOff val="40000"/>
                <a:alpha val="60000"/>
              </a:scheme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成本</a:t>
              </a:r>
              <a:endParaRPr kumimoji="1" lang="en-US" altLang="zh-CN" sz="1000" dirty="0">
                <a:solidFill>
                  <a:prstClr val="black"/>
                </a:solidFill>
                <a:latin typeface="+mn-ea"/>
              </a:endParaRPr>
            </a:p>
            <a:p>
              <a:pPr algn="ctr" fontAlgn="base">
                <a:lnSpc>
                  <a:spcPct val="150000"/>
                </a:lnSpc>
                <a:spcBef>
                  <a:spcPct val="0"/>
                </a:spcBef>
                <a:spcAft>
                  <a:spcPct val="0"/>
                </a:spcAft>
                <a:defRPr/>
              </a:pPr>
              <a:r>
                <a:rPr kumimoji="1" lang="en-US" altLang="zh-CN" sz="1000" dirty="0">
                  <a:solidFill>
                    <a:srgbClr val="FF0000"/>
                  </a:solidFill>
                  <a:latin typeface="+mn-ea"/>
                </a:rPr>
                <a:t>7</a:t>
              </a:r>
              <a:r>
                <a:rPr kumimoji="1" lang="zh-CN" altLang="en-US" sz="1000" dirty="0">
                  <a:solidFill>
                    <a:prstClr val="black"/>
                  </a:solidFill>
                  <a:latin typeface="+mn-ea"/>
                </a:rPr>
                <a:t>｜</a:t>
              </a:r>
              <a:r>
                <a:rPr kumimoji="1" lang="en-US" altLang="zh-CN" sz="1000" dirty="0">
                  <a:solidFill>
                    <a:srgbClr val="FF0000"/>
                  </a:solidFill>
                  <a:latin typeface="+mn-ea"/>
                </a:rPr>
                <a:t>135</a:t>
              </a:r>
              <a:endParaRPr kumimoji="1" lang="zh-CN" altLang="en-US" sz="1000" dirty="0">
                <a:solidFill>
                  <a:prstClr val="black"/>
                </a:solidFill>
                <a:latin typeface="+mn-ea"/>
              </a:endParaRPr>
            </a:p>
          </p:txBody>
        </p:sp>
        <p:sp>
          <p:nvSpPr>
            <p:cNvPr id="370" name="矩形 369">
              <a:extLst>
                <a:ext uri="{FF2B5EF4-FFF2-40B4-BE49-F238E27FC236}">
                  <a16:creationId xmlns="" xmlns:a16="http://schemas.microsoft.com/office/drawing/2014/main" id="{3C17A60E-8A4F-F841-9BE0-90C837CF8BD9}"/>
                </a:ext>
              </a:extLst>
            </p:cNvPr>
            <p:cNvSpPr/>
            <p:nvPr/>
          </p:nvSpPr>
          <p:spPr bwMode="auto">
            <a:xfrm>
              <a:off x="7464723" y="3526399"/>
              <a:ext cx="743094" cy="540000"/>
            </a:xfrm>
            <a:prstGeom prst="rect">
              <a:avLst/>
            </a:prstGeom>
            <a:solidFill>
              <a:schemeClr val="accent3">
                <a:lumMod val="60000"/>
                <a:lumOff val="40000"/>
                <a:alpha val="60000"/>
              </a:scheme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资产</a:t>
              </a:r>
              <a:endParaRPr kumimoji="1" lang="en-US" altLang="zh-CN" sz="1000" dirty="0">
                <a:solidFill>
                  <a:prstClr val="black"/>
                </a:solidFill>
                <a:latin typeface="+mn-ea"/>
              </a:endParaRPr>
            </a:p>
            <a:p>
              <a:pPr algn="ctr" fontAlgn="base">
                <a:lnSpc>
                  <a:spcPct val="150000"/>
                </a:lnSpc>
                <a:spcBef>
                  <a:spcPct val="0"/>
                </a:spcBef>
                <a:spcAft>
                  <a:spcPct val="0"/>
                </a:spcAft>
                <a:defRPr/>
              </a:pPr>
              <a:r>
                <a:rPr kumimoji="1" lang="en-US" altLang="zh-CN" sz="1000" dirty="0">
                  <a:solidFill>
                    <a:srgbClr val="FF0000"/>
                  </a:solidFill>
                  <a:latin typeface="+mn-ea"/>
                </a:rPr>
                <a:t>4</a:t>
              </a:r>
              <a:r>
                <a:rPr kumimoji="1" lang="zh-CN" altLang="en-US" sz="1000" dirty="0">
                  <a:solidFill>
                    <a:prstClr val="black"/>
                  </a:solidFill>
                  <a:latin typeface="+mn-ea"/>
                </a:rPr>
                <a:t>｜</a:t>
              </a:r>
              <a:r>
                <a:rPr kumimoji="1" lang="en-US" altLang="zh-CN" sz="1000" dirty="0">
                  <a:solidFill>
                    <a:srgbClr val="FF0000"/>
                  </a:solidFill>
                  <a:latin typeface="+mn-ea"/>
                </a:rPr>
                <a:t>101</a:t>
              </a:r>
              <a:endParaRPr kumimoji="1" lang="zh-CN" altLang="en-US" sz="1000" dirty="0">
                <a:solidFill>
                  <a:prstClr val="black"/>
                </a:solidFill>
                <a:latin typeface="+mn-ea"/>
              </a:endParaRPr>
            </a:p>
          </p:txBody>
        </p:sp>
        <p:sp>
          <p:nvSpPr>
            <p:cNvPr id="371" name="矩形 370">
              <a:extLst>
                <a:ext uri="{FF2B5EF4-FFF2-40B4-BE49-F238E27FC236}">
                  <a16:creationId xmlns="" xmlns:a16="http://schemas.microsoft.com/office/drawing/2014/main" id="{F65BA494-36C7-8746-BD51-47843FB50196}"/>
                </a:ext>
              </a:extLst>
            </p:cNvPr>
            <p:cNvSpPr/>
            <p:nvPr/>
          </p:nvSpPr>
          <p:spPr bwMode="auto">
            <a:xfrm>
              <a:off x="7464723" y="4089553"/>
              <a:ext cx="743094" cy="540000"/>
            </a:xfrm>
            <a:prstGeom prst="rect">
              <a:avLst/>
            </a:prstGeom>
            <a:solidFill>
              <a:schemeClr val="accent3">
                <a:lumMod val="60000"/>
                <a:lumOff val="40000"/>
                <a:alpha val="60000"/>
              </a:scheme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总账</a:t>
              </a:r>
              <a:endParaRPr kumimoji="1" lang="en-US" altLang="zh-CN" sz="1000" dirty="0">
                <a:solidFill>
                  <a:prstClr val="black"/>
                </a:solidFill>
                <a:latin typeface="+mn-ea"/>
              </a:endParaRPr>
            </a:p>
            <a:p>
              <a:pPr algn="ctr" fontAlgn="base">
                <a:lnSpc>
                  <a:spcPct val="150000"/>
                </a:lnSpc>
                <a:spcBef>
                  <a:spcPct val="0"/>
                </a:spcBef>
                <a:spcAft>
                  <a:spcPct val="0"/>
                </a:spcAft>
                <a:defRPr/>
              </a:pPr>
              <a:r>
                <a:rPr kumimoji="1" lang="en-US" altLang="zh-CN" sz="900" dirty="0">
                  <a:solidFill>
                    <a:srgbClr val="FF0000"/>
                  </a:solidFill>
                  <a:latin typeface="+mn-ea"/>
                </a:rPr>
                <a:t>17</a:t>
              </a:r>
              <a:r>
                <a:rPr kumimoji="1" lang="zh-CN" altLang="en-US" sz="900" dirty="0">
                  <a:solidFill>
                    <a:prstClr val="black"/>
                  </a:solidFill>
                  <a:latin typeface="+mn-ea"/>
                </a:rPr>
                <a:t>｜</a:t>
              </a:r>
              <a:r>
                <a:rPr kumimoji="1" lang="en-US" altLang="zh-CN" sz="900" dirty="0">
                  <a:solidFill>
                    <a:srgbClr val="FF0000"/>
                  </a:solidFill>
                  <a:latin typeface="+mn-ea"/>
                </a:rPr>
                <a:t>278</a:t>
              </a:r>
              <a:endParaRPr kumimoji="1" lang="zh-CN" altLang="en-US" sz="900" dirty="0">
                <a:solidFill>
                  <a:prstClr val="black"/>
                </a:solidFill>
                <a:latin typeface="+mn-ea"/>
              </a:endParaRPr>
            </a:p>
          </p:txBody>
        </p:sp>
        <p:sp>
          <p:nvSpPr>
            <p:cNvPr id="372" name="矩形 371">
              <a:extLst>
                <a:ext uri="{FF2B5EF4-FFF2-40B4-BE49-F238E27FC236}">
                  <a16:creationId xmlns="" xmlns:a16="http://schemas.microsoft.com/office/drawing/2014/main" id="{1F78DB0D-F04A-D548-8E12-1B2F038738FB}"/>
                </a:ext>
              </a:extLst>
            </p:cNvPr>
            <p:cNvSpPr/>
            <p:nvPr/>
          </p:nvSpPr>
          <p:spPr bwMode="auto">
            <a:xfrm>
              <a:off x="5929541" y="3538650"/>
              <a:ext cx="743094" cy="540000"/>
            </a:xfrm>
            <a:prstGeom prst="rect">
              <a:avLst/>
            </a:prstGeom>
            <a:solidFill>
              <a:srgbClr val="548687">
                <a:alpha val="40000"/>
              </a:srgb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信用检查</a:t>
              </a:r>
              <a:endParaRPr kumimoji="1" lang="en-US" altLang="zh-CN" sz="1000" dirty="0">
                <a:solidFill>
                  <a:prstClr val="black"/>
                </a:solidFill>
                <a:latin typeface="+mn-ea"/>
              </a:endParaRPr>
            </a:p>
            <a:p>
              <a:pPr algn="ctr">
                <a:lnSpc>
                  <a:spcPct val="150000"/>
                </a:lnSpc>
                <a:defRPr/>
              </a:pPr>
              <a:r>
                <a:rPr kumimoji="1" lang="en-US" altLang="zh-CN" sz="1000" dirty="0">
                  <a:solidFill>
                    <a:srgbClr val="FF0000"/>
                  </a:solidFill>
                  <a:latin typeface="+mn-ea"/>
                </a:rPr>
                <a:t>1</a:t>
              </a:r>
              <a:r>
                <a:rPr kumimoji="1" lang="zh-CN" altLang="en-US" sz="1000" dirty="0">
                  <a:solidFill>
                    <a:prstClr val="black"/>
                  </a:solidFill>
                  <a:latin typeface="+mn-ea"/>
                </a:rPr>
                <a:t>｜</a:t>
              </a:r>
              <a:r>
                <a:rPr kumimoji="1" lang="en-US" altLang="zh-CN" sz="1000" dirty="0">
                  <a:solidFill>
                    <a:srgbClr val="FF0000"/>
                  </a:solidFill>
                  <a:latin typeface="+mn-ea"/>
                </a:rPr>
                <a:t>46</a:t>
              </a:r>
              <a:endParaRPr kumimoji="1" lang="zh-CN" altLang="en-US" sz="1000" dirty="0">
                <a:solidFill>
                  <a:prstClr val="black"/>
                </a:solidFill>
                <a:latin typeface="+mn-ea"/>
              </a:endParaRPr>
            </a:p>
          </p:txBody>
        </p:sp>
        <p:sp>
          <p:nvSpPr>
            <p:cNvPr id="373" name="矩形 372">
              <a:extLst>
                <a:ext uri="{FF2B5EF4-FFF2-40B4-BE49-F238E27FC236}">
                  <a16:creationId xmlns="" xmlns:a16="http://schemas.microsoft.com/office/drawing/2014/main" id="{BFAE7262-0229-3C41-9489-CA4BE622DD1F}"/>
                </a:ext>
              </a:extLst>
            </p:cNvPr>
            <p:cNvSpPr/>
            <p:nvPr/>
          </p:nvSpPr>
          <p:spPr bwMode="auto">
            <a:xfrm>
              <a:off x="5929541" y="4105937"/>
              <a:ext cx="743094" cy="540000"/>
            </a:xfrm>
            <a:prstGeom prst="rect">
              <a:avLst/>
            </a:prstGeom>
            <a:solidFill>
              <a:srgbClr val="548687">
                <a:alpha val="40000"/>
              </a:srgb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销售发货</a:t>
              </a:r>
              <a:endParaRPr kumimoji="1" lang="en-US" altLang="zh-CN" sz="1000" dirty="0">
                <a:solidFill>
                  <a:prstClr val="black"/>
                </a:solidFill>
                <a:latin typeface="+mn-ea"/>
              </a:endParaRPr>
            </a:p>
            <a:p>
              <a:pPr algn="ctr">
                <a:lnSpc>
                  <a:spcPct val="150000"/>
                </a:lnSpc>
                <a:defRPr/>
              </a:pPr>
              <a:r>
                <a:rPr kumimoji="1" lang="en-US" altLang="zh-CN" sz="1000" dirty="0">
                  <a:solidFill>
                    <a:srgbClr val="FF0000"/>
                  </a:solidFill>
                  <a:latin typeface="+mn-ea"/>
                </a:rPr>
                <a:t>1</a:t>
              </a:r>
              <a:r>
                <a:rPr kumimoji="1" lang="zh-CN" altLang="en-US" sz="1000" dirty="0">
                  <a:solidFill>
                    <a:prstClr val="black"/>
                  </a:solidFill>
                  <a:latin typeface="+mn-ea"/>
                </a:rPr>
                <a:t>｜</a:t>
              </a:r>
              <a:r>
                <a:rPr kumimoji="1" lang="en-US" altLang="zh-CN" sz="1000" dirty="0">
                  <a:solidFill>
                    <a:srgbClr val="FF0000"/>
                  </a:solidFill>
                  <a:latin typeface="+mn-ea"/>
                </a:rPr>
                <a:t>29</a:t>
              </a:r>
              <a:endParaRPr kumimoji="1" lang="zh-CN" altLang="en-US" sz="1000" dirty="0">
                <a:solidFill>
                  <a:prstClr val="black"/>
                </a:solidFill>
                <a:latin typeface="+mn-ea"/>
              </a:endParaRPr>
            </a:p>
          </p:txBody>
        </p:sp>
        <p:sp>
          <p:nvSpPr>
            <p:cNvPr id="374" name="矩形 373">
              <a:extLst>
                <a:ext uri="{FF2B5EF4-FFF2-40B4-BE49-F238E27FC236}">
                  <a16:creationId xmlns="" xmlns:a16="http://schemas.microsoft.com/office/drawing/2014/main" id="{104A7788-3EE6-994F-996F-E14E77FB95FD}"/>
                </a:ext>
              </a:extLst>
            </p:cNvPr>
            <p:cNvSpPr/>
            <p:nvPr/>
          </p:nvSpPr>
          <p:spPr bwMode="auto">
            <a:xfrm>
              <a:off x="573809" y="1835912"/>
              <a:ext cx="741600" cy="540000"/>
            </a:xfrm>
            <a:prstGeom prst="rect">
              <a:avLst/>
            </a:prstGeom>
            <a:solidFill>
              <a:schemeClr val="bg1">
                <a:lumMod val="65000"/>
                <a:alpha val="60000"/>
              </a:scheme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产品规划</a:t>
              </a:r>
            </a:p>
          </p:txBody>
        </p:sp>
        <p:sp>
          <p:nvSpPr>
            <p:cNvPr id="375" name="矩形 374">
              <a:extLst>
                <a:ext uri="{FF2B5EF4-FFF2-40B4-BE49-F238E27FC236}">
                  <a16:creationId xmlns="" xmlns:a16="http://schemas.microsoft.com/office/drawing/2014/main" id="{01F37951-F7A5-1E47-B2D6-3244E2C543C8}"/>
                </a:ext>
              </a:extLst>
            </p:cNvPr>
            <p:cNvSpPr/>
            <p:nvPr/>
          </p:nvSpPr>
          <p:spPr bwMode="auto">
            <a:xfrm>
              <a:off x="573809" y="2400934"/>
              <a:ext cx="741600" cy="540000"/>
            </a:xfrm>
            <a:prstGeom prst="rect">
              <a:avLst/>
            </a:prstGeom>
            <a:solidFill>
              <a:schemeClr val="bg1">
                <a:lumMod val="65000"/>
                <a:alpha val="60000"/>
              </a:scheme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产品开发</a:t>
              </a:r>
            </a:p>
          </p:txBody>
        </p:sp>
        <p:sp>
          <p:nvSpPr>
            <p:cNvPr id="376" name="矩形 375">
              <a:extLst>
                <a:ext uri="{FF2B5EF4-FFF2-40B4-BE49-F238E27FC236}">
                  <a16:creationId xmlns="" xmlns:a16="http://schemas.microsoft.com/office/drawing/2014/main" id="{8192ADD2-EDA8-374A-A3AD-EB8660BCA48E}"/>
                </a:ext>
              </a:extLst>
            </p:cNvPr>
            <p:cNvSpPr/>
            <p:nvPr/>
          </p:nvSpPr>
          <p:spPr bwMode="auto">
            <a:xfrm>
              <a:off x="573809" y="2962538"/>
              <a:ext cx="741600" cy="540000"/>
            </a:xfrm>
            <a:prstGeom prst="rect">
              <a:avLst/>
            </a:prstGeom>
            <a:solidFill>
              <a:schemeClr val="bg1">
                <a:lumMod val="65000"/>
                <a:alpha val="60000"/>
              </a:scheme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产品上市</a:t>
              </a:r>
            </a:p>
          </p:txBody>
        </p:sp>
        <p:sp>
          <p:nvSpPr>
            <p:cNvPr id="377" name="矩形 376">
              <a:extLst>
                <a:ext uri="{FF2B5EF4-FFF2-40B4-BE49-F238E27FC236}">
                  <a16:creationId xmlns="" xmlns:a16="http://schemas.microsoft.com/office/drawing/2014/main" id="{D9F4B3A3-03D0-5342-B5D9-428F196985F8}"/>
                </a:ext>
              </a:extLst>
            </p:cNvPr>
            <p:cNvSpPr/>
            <p:nvPr/>
          </p:nvSpPr>
          <p:spPr bwMode="auto">
            <a:xfrm>
              <a:off x="573809" y="3526399"/>
              <a:ext cx="741600" cy="540000"/>
            </a:xfrm>
            <a:prstGeom prst="rect">
              <a:avLst/>
            </a:prstGeom>
            <a:solidFill>
              <a:schemeClr val="bg1">
                <a:lumMod val="65000"/>
                <a:alpha val="60000"/>
              </a:scheme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产品优化</a:t>
              </a:r>
            </a:p>
          </p:txBody>
        </p:sp>
        <p:sp>
          <p:nvSpPr>
            <p:cNvPr id="378" name="文本框 377">
              <a:extLst>
                <a:ext uri="{FF2B5EF4-FFF2-40B4-BE49-F238E27FC236}">
                  <a16:creationId xmlns="" xmlns:a16="http://schemas.microsoft.com/office/drawing/2014/main" id="{01EEAAF4-71D7-AB4D-961D-13D7613A7341}"/>
                </a:ext>
              </a:extLst>
            </p:cNvPr>
            <p:cNvSpPr txBox="1"/>
            <p:nvPr/>
          </p:nvSpPr>
          <p:spPr>
            <a:xfrm>
              <a:off x="434926" y="5936845"/>
              <a:ext cx="5089855" cy="307777"/>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sz="1400" dirty="0">
                  <a:solidFill>
                    <a:prstClr val="black"/>
                  </a:solidFill>
                  <a:latin typeface="+mn-ea"/>
                </a:rPr>
                <a:t>当前共梳理</a:t>
              </a:r>
              <a:r>
                <a:rPr kumimoji="1" lang="en-US" altLang="zh-CN" sz="1400" dirty="0">
                  <a:solidFill>
                    <a:srgbClr val="FF0000"/>
                  </a:solidFill>
                  <a:latin typeface="+mn-ea"/>
                </a:rPr>
                <a:t>14</a:t>
              </a:r>
              <a:r>
                <a:rPr kumimoji="1" lang="zh-CN" altLang="en-US" sz="1400" dirty="0">
                  <a:solidFill>
                    <a:prstClr val="black"/>
                  </a:solidFill>
                  <a:latin typeface="+mn-ea"/>
                </a:rPr>
                <a:t>个业务子域，</a:t>
              </a:r>
              <a:r>
                <a:rPr kumimoji="1" lang="en-US" altLang="zh-CN" sz="1400" dirty="0">
                  <a:solidFill>
                    <a:srgbClr val="FF0000"/>
                  </a:solidFill>
                  <a:latin typeface="+mn-ea"/>
                </a:rPr>
                <a:t>87</a:t>
              </a:r>
              <a:r>
                <a:rPr kumimoji="1" lang="zh-CN" altLang="en-US" sz="1400" dirty="0">
                  <a:solidFill>
                    <a:prstClr val="black"/>
                  </a:solidFill>
                  <a:latin typeface="+mn-ea"/>
                </a:rPr>
                <a:t>个业务对象，</a:t>
              </a:r>
              <a:r>
                <a:rPr kumimoji="1" lang="en-US" altLang="zh-CN" sz="1400" dirty="0">
                  <a:solidFill>
                    <a:srgbClr val="FF0000"/>
                  </a:solidFill>
                  <a:latin typeface="+mn-ea"/>
                </a:rPr>
                <a:t>2141</a:t>
              </a:r>
              <a:r>
                <a:rPr kumimoji="1" lang="zh-CN" altLang="en-US" sz="1400" dirty="0">
                  <a:solidFill>
                    <a:prstClr val="black"/>
                  </a:solidFill>
                  <a:latin typeface="+mn-ea"/>
                </a:rPr>
                <a:t>个数据项</a:t>
              </a:r>
            </a:p>
          </p:txBody>
        </p:sp>
        <p:sp>
          <p:nvSpPr>
            <p:cNvPr id="379" name="矩形 378">
              <a:extLst>
                <a:ext uri="{FF2B5EF4-FFF2-40B4-BE49-F238E27FC236}">
                  <a16:creationId xmlns="" xmlns:a16="http://schemas.microsoft.com/office/drawing/2014/main" id="{3239F5E1-9BD9-4A44-8EDA-05F32DAEEFD0}"/>
                </a:ext>
              </a:extLst>
            </p:cNvPr>
            <p:cNvSpPr/>
            <p:nvPr/>
          </p:nvSpPr>
          <p:spPr bwMode="auto">
            <a:xfrm>
              <a:off x="2104630" y="2960153"/>
              <a:ext cx="743094" cy="540000"/>
            </a:xfrm>
            <a:prstGeom prst="rect">
              <a:avLst/>
            </a:prstGeom>
            <a:solidFill>
              <a:srgbClr val="FFB97E">
                <a:alpha val="40000"/>
              </a:srgb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设备验收</a:t>
              </a:r>
            </a:p>
          </p:txBody>
        </p:sp>
        <p:sp>
          <p:nvSpPr>
            <p:cNvPr id="380" name="矩形 379">
              <a:extLst>
                <a:ext uri="{FF2B5EF4-FFF2-40B4-BE49-F238E27FC236}">
                  <a16:creationId xmlns="" xmlns:a16="http://schemas.microsoft.com/office/drawing/2014/main" id="{B8358B51-1A2E-5949-A9A0-666842BD6821}"/>
                </a:ext>
              </a:extLst>
            </p:cNvPr>
            <p:cNvSpPr/>
            <p:nvPr/>
          </p:nvSpPr>
          <p:spPr bwMode="auto">
            <a:xfrm>
              <a:off x="9751733" y="1848163"/>
              <a:ext cx="741600" cy="540000"/>
            </a:xfrm>
            <a:prstGeom prst="rect">
              <a:avLst/>
            </a:prstGeom>
            <a:solidFill>
              <a:schemeClr val="accent4">
                <a:lumMod val="50000"/>
                <a:alpha val="40000"/>
              </a:scheme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现金管理</a:t>
              </a:r>
            </a:p>
          </p:txBody>
        </p:sp>
        <p:sp>
          <p:nvSpPr>
            <p:cNvPr id="381" name="矩形 380">
              <a:extLst>
                <a:ext uri="{FF2B5EF4-FFF2-40B4-BE49-F238E27FC236}">
                  <a16:creationId xmlns="" xmlns:a16="http://schemas.microsoft.com/office/drawing/2014/main" id="{CDC66C08-0216-044D-A125-06E849A02BEB}"/>
                </a:ext>
              </a:extLst>
            </p:cNvPr>
            <p:cNvSpPr/>
            <p:nvPr/>
          </p:nvSpPr>
          <p:spPr bwMode="auto">
            <a:xfrm>
              <a:off x="9751733" y="2413185"/>
              <a:ext cx="741600" cy="540000"/>
            </a:xfrm>
            <a:prstGeom prst="rect">
              <a:avLst/>
            </a:prstGeom>
            <a:solidFill>
              <a:schemeClr val="accent4">
                <a:lumMod val="50000"/>
                <a:alpha val="40000"/>
              </a:scheme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资金集中</a:t>
              </a:r>
              <a:endParaRPr kumimoji="1" lang="en-US" altLang="zh-CN" sz="1000" dirty="0">
                <a:solidFill>
                  <a:prstClr val="black"/>
                </a:solidFill>
                <a:latin typeface="+mn-ea"/>
              </a:endParaRPr>
            </a:p>
            <a:p>
              <a:pPr algn="ctr" fontAlgn="base">
                <a:lnSpc>
                  <a:spcPct val="150000"/>
                </a:lnSpc>
                <a:spcBef>
                  <a:spcPct val="0"/>
                </a:spcBef>
                <a:spcAft>
                  <a:spcPct val="0"/>
                </a:spcAft>
                <a:defRPr/>
              </a:pPr>
              <a:r>
                <a:rPr kumimoji="1" lang="zh-CN" altLang="en-US" sz="1000" dirty="0">
                  <a:solidFill>
                    <a:prstClr val="black"/>
                  </a:solidFill>
                  <a:latin typeface="+mn-ea"/>
                </a:rPr>
                <a:t>管理</a:t>
              </a:r>
            </a:p>
          </p:txBody>
        </p:sp>
        <p:sp>
          <p:nvSpPr>
            <p:cNvPr id="382" name="矩形 381">
              <a:extLst>
                <a:ext uri="{FF2B5EF4-FFF2-40B4-BE49-F238E27FC236}">
                  <a16:creationId xmlns="" xmlns:a16="http://schemas.microsoft.com/office/drawing/2014/main" id="{915C0B65-E6BE-844E-AC3A-A85EA4D8F8D8}"/>
                </a:ext>
              </a:extLst>
            </p:cNvPr>
            <p:cNvSpPr/>
            <p:nvPr/>
          </p:nvSpPr>
          <p:spPr bwMode="auto">
            <a:xfrm>
              <a:off x="9751733" y="2974789"/>
              <a:ext cx="741600" cy="540000"/>
            </a:xfrm>
            <a:prstGeom prst="rect">
              <a:avLst/>
            </a:prstGeom>
            <a:solidFill>
              <a:schemeClr val="accent4">
                <a:lumMod val="50000"/>
                <a:alpha val="40000"/>
              </a:scheme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融资与担保管理</a:t>
              </a:r>
            </a:p>
          </p:txBody>
        </p:sp>
        <p:sp>
          <p:nvSpPr>
            <p:cNvPr id="383" name="矩形 382">
              <a:extLst>
                <a:ext uri="{FF2B5EF4-FFF2-40B4-BE49-F238E27FC236}">
                  <a16:creationId xmlns="" xmlns:a16="http://schemas.microsoft.com/office/drawing/2014/main" id="{FC2AE78E-8E72-7C4A-9636-4864E0CDFE32}"/>
                </a:ext>
              </a:extLst>
            </p:cNvPr>
            <p:cNvSpPr/>
            <p:nvPr/>
          </p:nvSpPr>
          <p:spPr bwMode="auto">
            <a:xfrm>
              <a:off x="9751733" y="3538650"/>
              <a:ext cx="741600" cy="540000"/>
            </a:xfrm>
            <a:prstGeom prst="rect">
              <a:avLst/>
            </a:prstGeom>
            <a:solidFill>
              <a:schemeClr val="accent4">
                <a:lumMod val="50000"/>
                <a:alpha val="40000"/>
              </a:scheme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资金系统</a:t>
              </a:r>
              <a:endParaRPr kumimoji="1" lang="en-US" altLang="zh-CN" sz="1000" dirty="0">
                <a:solidFill>
                  <a:prstClr val="black"/>
                </a:solidFill>
                <a:latin typeface="+mn-ea"/>
              </a:endParaRPr>
            </a:p>
            <a:p>
              <a:pPr algn="ctr" fontAlgn="base">
                <a:lnSpc>
                  <a:spcPct val="150000"/>
                </a:lnSpc>
                <a:spcBef>
                  <a:spcPct val="0"/>
                </a:spcBef>
                <a:spcAft>
                  <a:spcPct val="0"/>
                </a:spcAft>
                <a:defRPr/>
              </a:pPr>
              <a:r>
                <a:rPr kumimoji="1" lang="zh-CN" altLang="en-US" sz="1000" dirty="0">
                  <a:solidFill>
                    <a:prstClr val="black"/>
                  </a:solidFill>
                  <a:latin typeface="+mn-ea"/>
                </a:rPr>
                <a:t>管理</a:t>
              </a:r>
            </a:p>
          </p:txBody>
        </p:sp>
        <p:sp>
          <p:nvSpPr>
            <p:cNvPr id="384" name="矩形 383">
              <a:extLst>
                <a:ext uri="{FF2B5EF4-FFF2-40B4-BE49-F238E27FC236}">
                  <a16:creationId xmlns="" xmlns:a16="http://schemas.microsoft.com/office/drawing/2014/main" id="{B8358B51-1A2E-5949-A9A0-666842BD6821}"/>
                </a:ext>
              </a:extLst>
            </p:cNvPr>
            <p:cNvSpPr/>
            <p:nvPr/>
          </p:nvSpPr>
          <p:spPr bwMode="auto">
            <a:xfrm>
              <a:off x="8986990" y="1848163"/>
              <a:ext cx="741600" cy="540000"/>
            </a:xfrm>
            <a:prstGeom prst="rect">
              <a:avLst/>
            </a:prstGeom>
            <a:solidFill>
              <a:schemeClr val="accent4">
                <a:lumMod val="75000"/>
                <a:alpha val="40000"/>
              </a:scheme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预算编制</a:t>
              </a:r>
            </a:p>
          </p:txBody>
        </p:sp>
        <p:sp>
          <p:nvSpPr>
            <p:cNvPr id="385" name="矩形 384">
              <a:extLst>
                <a:ext uri="{FF2B5EF4-FFF2-40B4-BE49-F238E27FC236}">
                  <a16:creationId xmlns="" xmlns:a16="http://schemas.microsoft.com/office/drawing/2014/main" id="{CDC66C08-0216-044D-A125-06E849A02BEB}"/>
                </a:ext>
              </a:extLst>
            </p:cNvPr>
            <p:cNvSpPr/>
            <p:nvPr/>
          </p:nvSpPr>
          <p:spPr bwMode="auto">
            <a:xfrm>
              <a:off x="8986990" y="2413185"/>
              <a:ext cx="741600" cy="540000"/>
            </a:xfrm>
            <a:prstGeom prst="rect">
              <a:avLst/>
            </a:prstGeom>
            <a:solidFill>
              <a:schemeClr val="accent4">
                <a:lumMod val="75000"/>
                <a:alpha val="40000"/>
              </a:scheme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预算控制</a:t>
              </a:r>
            </a:p>
          </p:txBody>
        </p:sp>
        <p:sp>
          <p:nvSpPr>
            <p:cNvPr id="386" name="矩形 385">
              <a:extLst>
                <a:ext uri="{FF2B5EF4-FFF2-40B4-BE49-F238E27FC236}">
                  <a16:creationId xmlns="" xmlns:a16="http://schemas.microsoft.com/office/drawing/2014/main" id="{915C0B65-E6BE-844E-AC3A-A85EA4D8F8D8}"/>
                </a:ext>
              </a:extLst>
            </p:cNvPr>
            <p:cNvSpPr/>
            <p:nvPr/>
          </p:nvSpPr>
          <p:spPr bwMode="auto">
            <a:xfrm>
              <a:off x="8986990" y="2974789"/>
              <a:ext cx="741600" cy="540000"/>
            </a:xfrm>
            <a:prstGeom prst="rect">
              <a:avLst/>
            </a:prstGeom>
            <a:solidFill>
              <a:schemeClr val="accent4">
                <a:lumMod val="75000"/>
                <a:alpha val="40000"/>
              </a:scheme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滚动预测</a:t>
              </a:r>
            </a:p>
          </p:txBody>
        </p:sp>
        <p:sp>
          <p:nvSpPr>
            <p:cNvPr id="387" name="矩形 386">
              <a:extLst>
                <a:ext uri="{FF2B5EF4-FFF2-40B4-BE49-F238E27FC236}">
                  <a16:creationId xmlns="" xmlns:a16="http://schemas.microsoft.com/office/drawing/2014/main" id="{FC2AE78E-8E72-7C4A-9636-4864E0CDFE32}"/>
                </a:ext>
              </a:extLst>
            </p:cNvPr>
            <p:cNvSpPr/>
            <p:nvPr/>
          </p:nvSpPr>
          <p:spPr bwMode="auto">
            <a:xfrm>
              <a:off x="8986990" y="3538650"/>
              <a:ext cx="741600" cy="540000"/>
            </a:xfrm>
            <a:prstGeom prst="rect">
              <a:avLst/>
            </a:prstGeom>
            <a:solidFill>
              <a:schemeClr val="accent4">
                <a:lumMod val="75000"/>
                <a:alpha val="40000"/>
              </a:scheme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预算调整</a:t>
              </a:r>
            </a:p>
          </p:txBody>
        </p:sp>
        <p:sp>
          <p:nvSpPr>
            <p:cNvPr id="388" name="矩形 387">
              <a:extLst>
                <a:ext uri="{FF2B5EF4-FFF2-40B4-BE49-F238E27FC236}">
                  <a16:creationId xmlns="" xmlns:a16="http://schemas.microsoft.com/office/drawing/2014/main" id="{B69838E8-3A77-7740-ADF3-F903875A2B13}"/>
                </a:ext>
              </a:extLst>
            </p:cNvPr>
            <p:cNvSpPr/>
            <p:nvPr/>
          </p:nvSpPr>
          <p:spPr bwMode="auto">
            <a:xfrm>
              <a:off x="8986990" y="4101804"/>
              <a:ext cx="741600" cy="540000"/>
            </a:xfrm>
            <a:prstGeom prst="rect">
              <a:avLst/>
            </a:prstGeom>
            <a:solidFill>
              <a:schemeClr val="accent4">
                <a:lumMod val="75000"/>
                <a:alpha val="40000"/>
              </a:scheme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预算评价</a:t>
              </a:r>
            </a:p>
          </p:txBody>
        </p:sp>
        <p:sp>
          <p:nvSpPr>
            <p:cNvPr id="389" name="矩形 388">
              <a:extLst>
                <a:ext uri="{FF2B5EF4-FFF2-40B4-BE49-F238E27FC236}">
                  <a16:creationId xmlns="" xmlns:a16="http://schemas.microsoft.com/office/drawing/2014/main" id="{B8358B51-1A2E-5949-A9A0-666842BD6821}"/>
                </a:ext>
              </a:extLst>
            </p:cNvPr>
            <p:cNvSpPr/>
            <p:nvPr/>
          </p:nvSpPr>
          <p:spPr bwMode="auto">
            <a:xfrm>
              <a:off x="8216422" y="1848163"/>
              <a:ext cx="741600" cy="540000"/>
            </a:xfrm>
            <a:prstGeom prst="rect">
              <a:avLst/>
            </a:prstGeom>
            <a:solidFill>
              <a:schemeClr val="accent1">
                <a:lumMod val="60000"/>
                <a:lumOff val="40000"/>
                <a:alpha val="40000"/>
              </a:scheme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税务风险</a:t>
              </a:r>
              <a:endParaRPr kumimoji="1" lang="en-US" altLang="zh-CN" sz="1000" dirty="0">
                <a:solidFill>
                  <a:prstClr val="black"/>
                </a:solidFill>
                <a:latin typeface="+mn-ea"/>
              </a:endParaRPr>
            </a:p>
            <a:p>
              <a:pPr algn="ctr" fontAlgn="base">
                <a:lnSpc>
                  <a:spcPct val="150000"/>
                </a:lnSpc>
                <a:spcBef>
                  <a:spcPct val="0"/>
                </a:spcBef>
                <a:spcAft>
                  <a:spcPct val="0"/>
                </a:spcAft>
                <a:defRPr/>
              </a:pPr>
              <a:r>
                <a:rPr kumimoji="1" lang="zh-CN" altLang="en-US" sz="1000" dirty="0">
                  <a:solidFill>
                    <a:prstClr val="black"/>
                  </a:solidFill>
                  <a:latin typeface="+mn-ea"/>
                </a:rPr>
                <a:t>管理</a:t>
              </a:r>
            </a:p>
          </p:txBody>
        </p:sp>
        <p:sp>
          <p:nvSpPr>
            <p:cNvPr id="390" name="矩形 389">
              <a:extLst>
                <a:ext uri="{FF2B5EF4-FFF2-40B4-BE49-F238E27FC236}">
                  <a16:creationId xmlns="" xmlns:a16="http://schemas.microsoft.com/office/drawing/2014/main" id="{CDC66C08-0216-044D-A125-06E849A02BEB}"/>
                </a:ext>
              </a:extLst>
            </p:cNvPr>
            <p:cNvSpPr/>
            <p:nvPr/>
          </p:nvSpPr>
          <p:spPr bwMode="auto">
            <a:xfrm>
              <a:off x="8216422" y="2413185"/>
              <a:ext cx="741600" cy="540000"/>
            </a:xfrm>
            <a:prstGeom prst="rect">
              <a:avLst/>
            </a:prstGeom>
            <a:solidFill>
              <a:schemeClr val="accent1">
                <a:lumMod val="60000"/>
                <a:lumOff val="40000"/>
                <a:alpha val="40000"/>
              </a:scheme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税务合规</a:t>
              </a:r>
              <a:endParaRPr kumimoji="1" lang="en-US" altLang="zh-CN" sz="1000" dirty="0">
                <a:solidFill>
                  <a:prstClr val="black"/>
                </a:solidFill>
                <a:latin typeface="+mn-ea"/>
              </a:endParaRPr>
            </a:p>
            <a:p>
              <a:pPr algn="ctr" fontAlgn="base">
                <a:lnSpc>
                  <a:spcPct val="150000"/>
                </a:lnSpc>
                <a:spcBef>
                  <a:spcPct val="0"/>
                </a:spcBef>
                <a:spcAft>
                  <a:spcPct val="0"/>
                </a:spcAft>
                <a:defRPr/>
              </a:pPr>
              <a:r>
                <a:rPr kumimoji="1" lang="zh-CN" altLang="en-US" sz="1000" dirty="0">
                  <a:solidFill>
                    <a:prstClr val="black"/>
                  </a:solidFill>
                  <a:latin typeface="+mn-ea"/>
                </a:rPr>
                <a:t>管理</a:t>
              </a:r>
            </a:p>
          </p:txBody>
        </p:sp>
        <p:sp>
          <p:nvSpPr>
            <p:cNvPr id="391" name="矩形 390">
              <a:extLst>
                <a:ext uri="{FF2B5EF4-FFF2-40B4-BE49-F238E27FC236}">
                  <a16:creationId xmlns="" xmlns:a16="http://schemas.microsoft.com/office/drawing/2014/main" id="{915C0B65-E6BE-844E-AC3A-A85EA4D8F8D8}"/>
                </a:ext>
              </a:extLst>
            </p:cNvPr>
            <p:cNvSpPr/>
            <p:nvPr/>
          </p:nvSpPr>
          <p:spPr bwMode="auto">
            <a:xfrm>
              <a:off x="8216422" y="2974789"/>
              <a:ext cx="741600" cy="540000"/>
            </a:xfrm>
            <a:prstGeom prst="rect">
              <a:avLst/>
            </a:prstGeom>
            <a:solidFill>
              <a:schemeClr val="accent1">
                <a:lumMod val="60000"/>
                <a:lumOff val="40000"/>
                <a:alpha val="40000"/>
              </a:scheme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税务信息化</a:t>
              </a:r>
            </a:p>
          </p:txBody>
        </p:sp>
        <p:sp>
          <p:nvSpPr>
            <p:cNvPr id="392" name="矩形 391">
              <a:extLst>
                <a:ext uri="{FF2B5EF4-FFF2-40B4-BE49-F238E27FC236}">
                  <a16:creationId xmlns="" xmlns:a16="http://schemas.microsoft.com/office/drawing/2014/main" id="{FC2AE78E-8E72-7C4A-9636-4864E0CDFE32}"/>
                </a:ext>
              </a:extLst>
            </p:cNvPr>
            <p:cNvSpPr/>
            <p:nvPr/>
          </p:nvSpPr>
          <p:spPr bwMode="auto">
            <a:xfrm>
              <a:off x="8216422" y="3538650"/>
              <a:ext cx="741600" cy="540000"/>
            </a:xfrm>
            <a:prstGeom prst="rect">
              <a:avLst/>
            </a:prstGeom>
            <a:solidFill>
              <a:schemeClr val="accent1">
                <a:lumMod val="60000"/>
                <a:lumOff val="40000"/>
                <a:alpha val="40000"/>
              </a:scheme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税务筹划</a:t>
              </a:r>
            </a:p>
          </p:txBody>
        </p:sp>
        <p:sp>
          <p:nvSpPr>
            <p:cNvPr id="393" name="矩形 392">
              <a:extLst>
                <a:ext uri="{FF2B5EF4-FFF2-40B4-BE49-F238E27FC236}">
                  <a16:creationId xmlns="" xmlns:a16="http://schemas.microsoft.com/office/drawing/2014/main" id="{F65BA494-36C7-8746-BD51-47843FB50196}"/>
                </a:ext>
              </a:extLst>
            </p:cNvPr>
            <p:cNvSpPr/>
            <p:nvPr/>
          </p:nvSpPr>
          <p:spPr bwMode="auto">
            <a:xfrm>
              <a:off x="7464723" y="4658049"/>
              <a:ext cx="743094" cy="540000"/>
            </a:xfrm>
            <a:prstGeom prst="rect">
              <a:avLst/>
            </a:prstGeom>
            <a:solidFill>
              <a:schemeClr val="accent3">
                <a:lumMod val="60000"/>
                <a:lumOff val="40000"/>
                <a:alpha val="60000"/>
              </a:scheme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合并</a:t>
              </a:r>
              <a:endParaRPr kumimoji="1" lang="en-US" altLang="zh-CN" sz="1000" dirty="0">
                <a:solidFill>
                  <a:prstClr val="black"/>
                </a:solidFill>
                <a:latin typeface="+mn-ea"/>
              </a:endParaRPr>
            </a:p>
          </p:txBody>
        </p:sp>
        <p:sp>
          <p:nvSpPr>
            <p:cNvPr id="394" name="矩形 393">
              <a:extLst>
                <a:ext uri="{FF2B5EF4-FFF2-40B4-BE49-F238E27FC236}">
                  <a16:creationId xmlns="" xmlns:a16="http://schemas.microsoft.com/office/drawing/2014/main" id="{4DE962B8-0544-3143-B0D4-1F5452635F19}"/>
                </a:ext>
              </a:extLst>
            </p:cNvPr>
            <p:cNvSpPr/>
            <p:nvPr/>
          </p:nvSpPr>
          <p:spPr bwMode="auto">
            <a:xfrm>
              <a:off x="6691086" y="1433712"/>
              <a:ext cx="743094" cy="356400"/>
            </a:xfrm>
            <a:prstGeom prst="rect">
              <a:avLst/>
            </a:prstGeom>
            <a:solidFill>
              <a:srgbClr val="8EBD95"/>
            </a:solidFill>
            <a:ln w="12700">
              <a:noFill/>
              <a:round/>
              <a:headEnd/>
              <a:tailEnd/>
            </a:ln>
          </p:spPr>
          <p:txBody>
            <a:bodyPr lIns="0" tIns="0" rIns="0" bIns="0" rtlCol="0" anchor="ctr"/>
            <a:lstStyle/>
            <a:p>
              <a:pPr algn="ctr" fontAlgn="base">
                <a:spcBef>
                  <a:spcPct val="0"/>
                </a:spcBef>
                <a:spcAft>
                  <a:spcPct val="0"/>
                </a:spcAft>
                <a:defRPr/>
              </a:pPr>
              <a:r>
                <a:rPr kumimoji="1" lang="zh-CN" altLang="en-US" sz="1200" dirty="0">
                  <a:solidFill>
                    <a:prstClr val="black"/>
                  </a:solidFill>
                  <a:latin typeface="+mn-ea"/>
                </a:rPr>
                <a:t>服务</a:t>
              </a:r>
            </a:p>
          </p:txBody>
        </p:sp>
        <p:sp>
          <p:nvSpPr>
            <p:cNvPr id="395" name="矩形 394">
              <a:extLst>
                <a:ext uri="{FF2B5EF4-FFF2-40B4-BE49-F238E27FC236}">
                  <a16:creationId xmlns="" xmlns:a16="http://schemas.microsoft.com/office/drawing/2014/main" id="{B71B3505-FE43-6947-A4EE-C50AC6B01132}"/>
                </a:ext>
              </a:extLst>
            </p:cNvPr>
            <p:cNvSpPr/>
            <p:nvPr/>
          </p:nvSpPr>
          <p:spPr bwMode="auto">
            <a:xfrm>
              <a:off x="6695903" y="1825737"/>
              <a:ext cx="743094" cy="540000"/>
            </a:xfrm>
            <a:prstGeom prst="rect">
              <a:avLst/>
            </a:prstGeom>
            <a:solidFill>
              <a:srgbClr val="8EBD95">
                <a:alpha val="40000"/>
              </a:srgb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客服</a:t>
              </a:r>
            </a:p>
          </p:txBody>
        </p:sp>
        <p:sp>
          <p:nvSpPr>
            <p:cNvPr id="396" name="矩形 395">
              <a:extLst>
                <a:ext uri="{FF2B5EF4-FFF2-40B4-BE49-F238E27FC236}">
                  <a16:creationId xmlns="" xmlns:a16="http://schemas.microsoft.com/office/drawing/2014/main" id="{B71B3505-FE43-6947-A4EE-C50AC6B01132}"/>
                </a:ext>
              </a:extLst>
            </p:cNvPr>
            <p:cNvSpPr/>
            <p:nvPr/>
          </p:nvSpPr>
          <p:spPr bwMode="auto">
            <a:xfrm>
              <a:off x="5156406" y="2411886"/>
              <a:ext cx="743094" cy="540000"/>
            </a:xfrm>
            <a:prstGeom prst="rect">
              <a:avLst/>
            </a:prstGeom>
            <a:solidFill>
              <a:srgbClr val="8EBD95">
                <a:alpha val="40000"/>
              </a:srgb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营销费用</a:t>
              </a:r>
              <a:endParaRPr kumimoji="1" lang="en-US" altLang="zh-CN" sz="1000" dirty="0">
                <a:solidFill>
                  <a:prstClr val="black"/>
                </a:solidFill>
                <a:latin typeface="+mn-ea"/>
              </a:endParaRPr>
            </a:p>
            <a:p>
              <a:pPr algn="ctr" fontAlgn="base">
                <a:lnSpc>
                  <a:spcPct val="150000"/>
                </a:lnSpc>
                <a:spcBef>
                  <a:spcPct val="0"/>
                </a:spcBef>
                <a:spcAft>
                  <a:spcPct val="0"/>
                </a:spcAft>
                <a:defRPr/>
              </a:pPr>
              <a:r>
                <a:rPr kumimoji="1" lang="zh-CN" altLang="en-US" sz="1000" dirty="0">
                  <a:solidFill>
                    <a:prstClr val="black"/>
                  </a:solidFill>
                  <a:latin typeface="+mn-ea"/>
                </a:rPr>
                <a:t>管理</a:t>
              </a:r>
            </a:p>
          </p:txBody>
        </p:sp>
        <p:sp>
          <p:nvSpPr>
            <p:cNvPr id="397" name="矩形 396">
              <a:extLst>
                <a:ext uri="{FF2B5EF4-FFF2-40B4-BE49-F238E27FC236}">
                  <a16:creationId xmlns="" xmlns:a16="http://schemas.microsoft.com/office/drawing/2014/main" id="{B71B3505-FE43-6947-A4EE-C50AC6B01132}"/>
                </a:ext>
              </a:extLst>
            </p:cNvPr>
            <p:cNvSpPr/>
            <p:nvPr/>
          </p:nvSpPr>
          <p:spPr bwMode="auto">
            <a:xfrm>
              <a:off x="5163550" y="2971924"/>
              <a:ext cx="743094" cy="540000"/>
            </a:xfrm>
            <a:prstGeom prst="rect">
              <a:avLst/>
            </a:prstGeom>
            <a:solidFill>
              <a:srgbClr val="8EBD95">
                <a:alpha val="40000"/>
              </a:srgb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客户关系</a:t>
              </a:r>
              <a:endParaRPr kumimoji="1" lang="en-US" altLang="zh-CN" sz="1000" dirty="0">
                <a:solidFill>
                  <a:prstClr val="black"/>
                </a:solidFill>
                <a:latin typeface="+mn-ea"/>
              </a:endParaRPr>
            </a:p>
            <a:p>
              <a:pPr algn="ctr" fontAlgn="base">
                <a:lnSpc>
                  <a:spcPct val="150000"/>
                </a:lnSpc>
                <a:spcBef>
                  <a:spcPct val="0"/>
                </a:spcBef>
                <a:spcAft>
                  <a:spcPct val="0"/>
                </a:spcAft>
                <a:defRPr/>
              </a:pPr>
              <a:r>
                <a:rPr kumimoji="1" lang="zh-CN" altLang="en-US" sz="1000" dirty="0">
                  <a:solidFill>
                    <a:prstClr val="black"/>
                  </a:solidFill>
                  <a:latin typeface="+mn-ea"/>
                </a:rPr>
                <a:t>管理</a:t>
              </a:r>
            </a:p>
          </p:txBody>
        </p:sp>
        <p:sp>
          <p:nvSpPr>
            <p:cNvPr id="398" name="矩形 397">
              <a:extLst>
                <a:ext uri="{FF2B5EF4-FFF2-40B4-BE49-F238E27FC236}">
                  <a16:creationId xmlns="" xmlns:a16="http://schemas.microsoft.com/office/drawing/2014/main" id="{B71B3505-FE43-6947-A4EE-C50AC6B01132}"/>
                </a:ext>
              </a:extLst>
            </p:cNvPr>
            <p:cNvSpPr/>
            <p:nvPr/>
          </p:nvSpPr>
          <p:spPr bwMode="auto">
            <a:xfrm>
              <a:off x="5932448" y="4658049"/>
              <a:ext cx="743094" cy="540000"/>
            </a:xfrm>
            <a:prstGeom prst="rect">
              <a:avLst/>
            </a:prstGeom>
            <a:solidFill>
              <a:srgbClr val="548687">
                <a:alpha val="40000"/>
              </a:srgbClr>
            </a:solidFill>
            <a:ln w="12700">
              <a:noFill/>
              <a:round/>
              <a:headEnd/>
              <a:tailEnd/>
            </a:ln>
          </p:spPr>
          <p:txBody>
            <a:bodyPr lIns="0" tIns="0" rIns="0" bIns="0" rtlCol="0" anchor="ctr"/>
            <a:lstStyle/>
            <a:p>
              <a:pPr algn="ctr">
                <a:lnSpc>
                  <a:spcPct val="150000"/>
                </a:lnSpc>
              </a:pPr>
              <a:r>
                <a:rPr kumimoji="1" lang="zh-CN" altLang="en-US" sz="1000" dirty="0">
                  <a:solidFill>
                    <a:prstClr val="black"/>
                  </a:solidFill>
                  <a:latin typeface="+mn-ea"/>
                </a:rPr>
                <a:t>渠道管理</a:t>
              </a:r>
            </a:p>
          </p:txBody>
        </p:sp>
        <p:sp>
          <p:nvSpPr>
            <p:cNvPr id="399" name="矩形 398">
              <a:extLst>
                <a:ext uri="{FF2B5EF4-FFF2-40B4-BE49-F238E27FC236}">
                  <a16:creationId xmlns="" xmlns:a16="http://schemas.microsoft.com/office/drawing/2014/main" id="{B71B3505-FE43-6947-A4EE-C50AC6B01132}"/>
                </a:ext>
              </a:extLst>
            </p:cNvPr>
            <p:cNvSpPr/>
            <p:nvPr/>
          </p:nvSpPr>
          <p:spPr bwMode="auto">
            <a:xfrm>
              <a:off x="5163035" y="3549298"/>
              <a:ext cx="743094" cy="540000"/>
            </a:xfrm>
            <a:prstGeom prst="rect">
              <a:avLst/>
            </a:prstGeom>
            <a:solidFill>
              <a:srgbClr val="8EBD95">
                <a:alpha val="40000"/>
              </a:srgbClr>
            </a:solidFill>
            <a:ln w="12700">
              <a:noFill/>
              <a:round/>
              <a:headEnd/>
              <a:tailEnd/>
            </a:ln>
          </p:spPr>
          <p:txBody>
            <a:bodyPr lIns="0" tIns="0" rIns="0" bIns="0" rtlCol="0" anchor="ctr"/>
            <a:lstStyle/>
            <a:p>
              <a:pPr algn="ctr" fontAlgn="base">
                <a:lnSpc>
                  <a:spcPct val="150000"/>
                </a:lnSpc>
                <a:spcBef>
                  <a:spcPct val="0"/>
                </a:spcBef>
                <a:spcAft>
                  <a:spcPct val="0"/>
                </a:spcAft>
                <a:defRPr/>
              </a:pPr>
              <a:r>
                <a:rPr kumimoji="1" lang="zh-CN" altLang="en-US" sz="1000" dirty="0">
                  <a:solidFill>
                    <a:prstClr val="black"/>
                  </a:solidFill>
                  <a:latin typeface="+mn-ea"/>
                </a:rPr>
                <a:t>绩效评价</a:t>
              </a:r>
            </a:p>
          </p:txBody>
        </p:sp>
      </p:grpSp>
    </p:spTree>
    <p:extLst>
      <p:ext uri="{BB962C8B-B14F-4D97-AF65-F5344CB8AC3E}">
        <p14:creationId xmlns:p14="http://schemas.microsoft.com/office/powerpoint/2010/main" val="3957747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cs typeface="+mn-ea"/>
                <a:sym typeface="+mn-lt"/>
              </a:rPr>
              <a:t>某制造数据中台</a:t>
            </a:r>
            <a:r>
              <a:rPr lang="en-US" altLang="zh-CN" dirty="0">
                <a:cs typeface="+mn-ea"/>
                <a:sym typeface="+mn-lt"/>
              </a:rPr>
              <a:t>-</a:t>
            </a:r>
            <a:r>
              <a:rPr lang="zh-CN" altLang="en-US" dirty="0" smtClean="0">
                <a:cs typeface="+mn-ea"/>
                <a:sym typeface="+mn-lt"/>
              </a:rPr>
              <a:t>数据</a:t>
            </a:r>
            <a:r>
              <a:rPr lang="zh-CN" altLang="en-US" dirty="0" smtClean="0">
                <a:cs typeface="+mn-ea"/>
                <a:sym typeface="+mn-lt"/>
              </a:rPr>
              <a:t>资产</a:t>
            </a:r>
            <a:r>
              <a:rPr lang="zh-CN" altLang="en-US" dirty="0">
                <a:cs typeface="+mn-ea"/>
                <a:sym typeface="+mn-lt"/>
              </a:rPr>
              <a:t>白皮书</a:t>
            </a:r>
            <a:endParaRPr lang="zh-CN" altLang="en-US" dirty="0"/>
          </a:p>
        </p:txBody>
      </p:sp>
      <p:sp>
        <p:nvSpPr>
          <p:cNvPr id="113" name="矩形 112">
            <a:extLst>
              <a:ext uri="{FF2B5EF4-FFF2-40B4-BE49-F238E27FC236}">
                <a16:creationId xmlns="" xmlns:a16="http://schemas.microsoft.com/office/drawing/2014/main" id="{FA6D845C-1BD8-1144-9DBB-1B22C149A2F3}"/>
              </a:ext>
            </a:extLst>
          </p:cNvPr>
          <p:cNvSpPr/>
          <p:nvPr/>
        </p:nvSpPr>
        <p:spPr bwMode="auto">
          <a:xfrm>
            <a:off x="470062" y="771919"/>
            <a:ext cx="10713502" cy="360040"/>
          </a:xfrm>
          <a:prstGeom prst="rect">
            <a:avLst/>
          </a:prstGeom>
          <a:solidFill>
            <a:srgbClr val="02B4F1"/>
          </a:solidFill>
          <a:ln w="12700">
            <a:solidFill>
              <a:schemeClr val="bg1">
                <a:lumMod val="75000"/>
              </a:schemeClr>
            </a:solidFill>
            <a:round/>
            <a:headEnd/>
            <a:tailEnd/>
          </a:ln>
        </p:spPr>
        <p:txBody>
          <a:bodyPr lIns="0" tIns="0" rIns="0" bIns="0" rtlCol="0" anchor="ctr"/>
          <a:lstStyle/>
          <a:p>
            <a:pPr algn="ctr"/>
            <a:r>
              <a:rPr kumimoji="1" lang="zh-CN" altLang="en-US" sz="1400" b="1" dirty="0">
                <a:solidFill>
                  <a:prstClr val="white"/>
                </a:solidFill>
                <a:latin typeface="微软雅黑" pitchFamily="34" charset="-122"/>
                <a:ea typeface="微软雅黑" pitchFamily="34" charset="-122"/>
              </a:rPr>
              <a:t>数据资产白皮书</a:t>
            </a:r>
          </a:p>
        </p:txBody>
      </p:sp>
      <p:sp>
        <p:nvSpPr>
          <p:cNvPr id="114" name="矩形 113">
            <a:extLst>
              <a:ext uri="{FF2B5EF4-FFF2-40B4-BE49-F238E27FC236}">
                <a16:creationId xmlns="" xmlns:a16="http://schemas.microsoft.com/office/drawing/2014/main" id="{54FA544D-313C-E847-B43F-D2EE0A79EACD}"/>
              </a:ext>
            </a:extLst>
          </p:cNvPr>
          <p:cNvSpPr/>
          <p:nvPr/>
        </p:nvSpPr>
        <p:spPr bwMode="auto">
          <a:xfrm>
            <a:off x="468483" y="1131959"/>
            <a:ext cx="10713501" cy="2966898"/>
          </a:xfrm>
          <a:prstGeom prst="rect">
            <a:avLst/>
          </a:prstGeom>
          <a:noFill/>
          <a:ln w="12700">
            <a:solidFill>
              <a:schemeClr val="bg1">
                <a:lumMod val="85000"/>
              </a:schemeClr>
            </a:solidFill>
            <a:round/>
            <a:headEnd/>
            <a:tailEnd/>
          </a:ln>
        </p:spPr>
        <p:txBody>
          <a:bodyPr lIns="0" tIns="0" rIns="0" bIns="0" rtlCol="0" anchor="ctr"/>
          <a:lstStyle/>
          <a:p>
            <a:pPr algn="ctr"/>
            <a:endParaRPr kumimoji="1" lang="zh-CN" altLang="en-US" sz="800" b="1" dirty="0">
              <a:solidFill>
                <a:srgbClr val="C00000"/>
              </a:solidFill>
              <a:latin typeface="微软雅黑" pitchFamily="34" charset="-122"/>
              <a:ea typeface="微软雅黑" pitchFamily="34" charset="-122"/>
            </a:endParaRPr>
          </a:p>
        </p:txBody>
      </p:sp>
      <p:pic>
        <p:nvPicPr>
          <p:cNvPr id="115" name="图片 114"/>
          <p:cNvPicPr>
            <a:picLocks noChangeAspect="1"/>
          </p:cNvPicPr>
          <p:nvPr/>
        </p:nvPicPr>
        <p:blipFill>
          <a:blip r:embed="rId2"/>
          <a:stretch>
            <a:fillRect/>
          </a:stretch>
        </p:blipFill>
        <p:spPr>
          <a:xfrm>
            <a:off x="4846860" y="1191126"/>
            <a:ext cx="2118886" cy="2855890"/>
          </a:xfrm>
          <a:prstGeom prst="rect">
            <a:avLst/>
          </a:prstGeom>
        </p:spPr>
      </p:pic>
      <p:pic>
        <p:nvPicPr>
          <p:cNvPr id="117" name="图片 116"/>
          <p:cNvPicPr>
            <a:picLocks noChangeAspect="1"/>
          </p:cNvPicPr>
          <p:nvPr/>
        </p:nvPicPr>
        <p:blipFill>
          <a:blip r:embed="rId3"/>
          <a:stretch>
            <a:fillRect/>
          </a:stretch>
        </p:blipFill>
        <p:spPr>
          <a:xfrm>
            <a:off x="9063459" y="1198822"/>
            <a:ext cx="2120105" cy="2911394"/>
          </a:xfrm>
          <a:prstGeom prst="rect">
            <a:avLst/>
          </a:prstGeom>
        </p:spPr>
      </p:pic>
      <p:pic>
        <p:nvPicPr>
          <p:cNvPr id="118" name="图片 117"/>
          <p:cNvPicPr>
            <a:picLocks noChangeAspect="1"/>
          </p:cNvPicPr>
          <p:nvPr/>
        </p:nvPicPr>
        <p:blipFill>
          <a:blip r:embed="rId4"/>
          <a:stretch>
            <a:fillRect/>
          </a:stretch>
        </p:blipFill>
        <p:spPr>
          <a:xfrm>
            <a:off x="6950815" y="1191126"/>
            <a:ext cx="2021699" cy="2874757"/>
          </a:xfrm>
          <a:prstGeom prst="rect">
            <a:avLst/>
          </a:prstGeom>
        </p:spPr>
      </p:pic>
      <p:pic>
        <p:nvPicPr>
          <p:cNvPr id="119" name="图片 118"/>
          <p:cNvPicPr>
            <a:picLocks noChangeAspect="1"/>
          </p:cNvPicPr>
          <p:nvPr/>
        </p:nvPicPr>
        <p:blipFill>
          <a:blip r:embed="rId5"/>
          <a:stretch>
            <a:fillRect/>
          </a:stretch>
        </p:blipFill>
        <p:spPr>
          <a:xfrm>
            <a:off x="2859670" y="1198822"/>
            <a:ext cx="2078546" cy="2871996"/>
          </a:xfrm>
          <a:prstGeom prst="rect">
            <a:avLst/>
          </a:prstGeom>
        </p:spPr>
      </p:pic>
      <p:sp>
        <p:nvSpPr>
          <p:cNvPr id="120" name="矩形 119">
            <a:extLst>
              <a:ext uri="{FF2B5EF4-FFF2-40B4-BE49-F238E27FC236}">
                <a16:creationId xmlns="" xmlns:a16="http://schemas.microsoft.com/office/drawing/2014/main" id="{E5D082A5-E619-AD4E-931B-3E77F1AF4993}"/>
              </a:ext>
            </a:extLst>
          </p:cNvPr>
          <p:cNvSpPr/>
          <p:nvPr/>
        </p:nvSpPr>
        <p:spPr bwMode="auto">
          <a:xfrm>
            <a:off x="468484" y="4196794"/>
            <a:ext cx="2319945" cy="360040"/>
          </a:xfrm>
          <a:prstGeom prst="rect">
            <a:avLst/>
          </a:prstGeom>
          <a:solidFill>
            <a:srgbClr val="0070C0"/>
          </a:solidFill>
          <a:ln w="12700">
            <a:solidFill>
              <a:schemeClr val="bg1">
                <a:lumMod val="85000"/>
              </a:schemeClr>
            </a:solidFill>
            <a:round/>
            <a:headEnd/>
            <a:tailEnd/>
          </a:ln>
        </p:spPr>
        <p:txBody>
          <a:bodyPr lIns="0" tIns="0" rIns="0" bIns="0" rtlCol="0" anchor="ctr"/>
          <a:lstStyle/>
          <a:p>
            <a:pPr algn="ctr"/>
            <a:r>
              <a:rPr kumimoji="1" lang="zh-CN" altLang="en-US" sz="1400" b="1" dirty="0">
                <a:solidFill>
                  <a:prstClr val="white"/>
                </a:solidFill>
                <a:latin typeface="微软雅黑" pitchFamily="34" charset="-122"/>
                <a:ea typeface="微软雅黑" pitchFamily="34" charset="-122"/>
              </a:rPr>
              <a:t>业务对象清单</a:t>
            </a:r>
          </a:p>
        </p:txBody>
      </p:sp>
      <p:sp>
        <p:nvSpPr>
          <p:cNvPr id="121" name="矩形 120">
            <a:extLst>
              <a:ext uri="{FF2B5EF4-FFF2-40B4-BE49-F238E27FC236}">
                <a16:creationId xmlns="" xmlns:a16="http://schemas.microsoft.com/office/drawing/2014/main" id="{8A838319-B979-9C43-B43A-2E668E232840}"/>
              </a:ext>
            </a:extLst>
          </p:cNvPr>
          <p:cNvSpPr/>
          <p:nvPr/>
        </p:nvSpPr>
        <p:spPr bwMode="auto">
          <a:xfrm>
            <a:off x="2788430" y="4196794"/>
            <a:ext cx="8395133" cy="360040"/>
          </a:xfrm>
          <a:prstGeom prst="rect">
            <a:avLst/>
          </a:prstGeom>
          <a:solidFill>
            <a:srgbClr val="0070C0"/>
          </a:solidFill>
          <a:ln w="12700">
            <a:solidFill>
              <a:schemeClr val="bg1">
                <a:lumMod val="85000"/>
              </a:schemeClr>
            </a:solidFill>
            <a:round/>
            <a:headEnd/>
            <a:tailEnd/>
          </a:ln>
        </p:spPr>
        <p:txBody>
          <a:bodyPr lIns="0" tIns="0" rIns="0" bIns="0" rtlCol="0" anchor="ctr"/>
          <a:lstStyle/>
          <a:p>
            <a:pPr algn="ctr"/>
            <a:r>
              <a:rPr kumimoji="1" lang="zh-CN" altLang="en-US" sz="1400" b="1" dirty="0">
                <a:solidFill>
                  <a:prstClr val="white"/>
                </a:solidFill>
                <a:latin typeface="微软雅黑" pitchFamily="34" charset="-122"/>
                <a:ea typeface="微软雅黑" pitchFamily="34" charset="-122"/>
              </a:rPr>
              <a:t>数据项清单</a:t>
            </a:r>
          </a:p>
        </p:txBody>
      </p:sp>
      <p:sp>
        <p:nvSpPr>
          <p:cNvPr id="122" name="矩形 121">
            <a:extLst>
              <a:ext uri="{FF2B5EF4-FFF2-40B4-BE49-F238E27FC236}">
                <a16:creationId xmlns="" xmlns:a16="http://schemas.microsoft.com/office/drawing/2014/main" id="{962C1ADB-AD40-9E4A-B79D-A6A21CA010B8}"/>
              </a:ext>
            </a:extLst>
          </p:cNvPr>
          <p:cNvSpPr/>
          <p:nvPr/>
        </p:nvSpPr>
        <p:spPr bwMode="auto">
          <a:xfrm>
            <a:off x="468484" y="4567543"/>
            <a:ext cx="2319945" cy="1918937"/>
          </a:xfrm>
          <a:prstGeom prst="rect">
            <a:avLst/>
          </a:prstGeom>
          <a:noFill/>
          <a:ln w="12700">
            <a:solidFill>
              <a:schemeClr val="bg1">
                <a:lumMod val="85000"/>
              </a:schemeClr>
            </a:solidFill>
            <a:round/>
            <a:headEnd/>
            <a:tailEnd/>
          </a:ln>
        </p:spPr>
        <p:txBody>
          <a:bodyPr lIns="0" tIns="0" rIns="0" bIns="0" rtlCol="0" anchor="ctr"/>
          <a:lstStyle/>
          <a:p>
            <a:pPr algn="ctr"/>
            <a:endParaRPr kumimoji="1" lang="zh-CN" altLang="en-US" sz="800" b="1" dirty="0">
              <a:solidFill>
                <a:srgbClr val="C00000"/>
              </a:solidFill>
              <a:latin typeface="微软雅黑" pitchFamily="34" charset="-122"/>
              <a:ea typeface="微软雅黑" pitchFamily="34" charset="-122"/>
            </a:endParaRPr>
          </a:p>
        </p:txBody>
      </p:sp>
      <p:sp>
        <p:nvSpPr>
          <p:cNvPr id="123" name="矩形 122">
            <a:extLst>
              <a:ext uri="{FF2B5EF4-FFF2-40B4-BE49-F238E27FC236}">
                <a16:creationId xmlns="" xmlns:a16="http://schemas.microsoft.com/office/drawing/2014/main" id="{33B9F8AB-2926-4447-A3C3-4B937211ABB5}"/>
              </a:ext>
            </a:extLst>
          </p:cNvPr>
          <p:cNvSpPr/>
          <p:nvPr/>
        </p:nvSpPr>
        <p:spPr bwMode="auto">
          <a:xfrm>
            <a:off x="2788429" y="4567542"/>
            <a:ext cx="8393555" cy="1918937"/>
          </a:xfrm>
          <a:prstGeom prst="rect">
            <a:avLst/>
          </a:prstGeom>
          <a:noFill/>
          <a:ln w="12700">
            <a:solidFill>
              <a:schemeClr val="bg1">
                <a:lumMod val="85000"/>
              </a:schemeClr>
            </a:solidFill>
            <a:round/>
            <a:headEnd/>
            <a:tailEnd/>
          </a:ln>
        </p:spPr>
        <p:txBody>
          <a:bodyPr lIns="0" tIns="0" rIns="0" bIns="0" rtlCol="0" anchor="ctr"/>
          <a:lstStyle/>
          <a:p>
            <a:pPr algn="ctr"/>
            <a:endParaRPr kumimoji="1" lang="zh-CN" altLang="en-US" sz="800" b="1" dirty="0">
              <a:solidFill>
                <a:srgbClr val="C00000"/>
              </a:solidFill>
              <a:latin typeface="微软雅黑" pitchFamily="34" charset="-122"/>
              <a:ea typeface="微软雅黑" pitchFamily="34" charset="-122"/>
            </a:endParaRPr>
          </a:p>
        </p:txBody>
      </p:sp>
      <p:pic>
        <p:nvPicPr>
          <p:cNvPr id="124" name="图片 123">
            <a:extLst>
              <a:ext uri="{FF2B5EF4-FFF2-40B4-BE49-F238E27FC236}">
                <a16:creationId xmlns="" xmlns:a16="http://schemas.microsoft.com/office/drawing/2014/main" id="{AE524BB2-D78F-D042-9E18-F4FD619342FF}"/>
              </a:ext>
            </a:extLst>
          </p:cNvPr>
          <p:cNvPicPr>
            <a:picLocks noChangeAspect="1"/>
          </p:cNvPicPr>
          <p:nvPr/>
        </p:nvPicPr>
        <p:blipFill>
          <a:blip r:embed="rId6"/>
          <a:stretch>
            <a:fillRect/>
          </a:stretch>
        </p:blipFill>
        <p:spPr>
          <a:xfrm>
            <a:off x="627948" y="4605607"/>
            <a:ext cx="1984471" cy="1800724"/>
          </a:xfrm>
          <a:prstGeom prst="rect">
            <a:avLst/>
          </a:prstGeom>
        </p:spPr>
      </p:pic>
      <p:pic>
        <p:nvPicPr>
          <p:cNvPr id="125" name="图片 124">
            <a:extLst>
              <a:ext uri="{FF2B5EF4-FFF2-40B4-BE49-F238E27FC236}">
                <a16:creationId xmlns="" xmlns:a16="http://schemas.microsoft.com/office/drawing/2014/main" id="{D2BDEAF3-42F0-1745-8034-AC8B8FB1ECA3}"/>
              </a:ext>
            </a:extLst>
          </p:cNvPr>
          <p:cNvPicPr>
            <a:picLocks noChangeAspect="1"/>
          </p:cNvPicPr>
          <p:nvPr/>
        </p:nvPicPr>
        <p:blipFill>
          <a:blip r:embed="rId7"/>
          <a:stretch>
            <a:fillRect/>
          </a:stretch>
        </p:blipFill>
        <p:spPr>
          <a:xfrm>
            <a:off x="6689650" y="4673030"/>
            <a:ext cx="3978646" cy="1730969"/>
          </a:xfrm>
          <a:prstGeom prst="rect">
            <a:avLst/>
          </a:prstGeom>
        </p:spPr>
      </p:pic>
      <p:pic>
        <p:nvPicPr>
          <p:cNvPr id="126" name="图片 125">
            <a:extLst>
              <a:ext uri="{FF2B5EF4-FFF2-40B4-BE49-F238E27FC236}">
                <a16:creationId xmlns="" xmlns:a16="http://schemas.microsoft.com/office/drawing/2014/main" id="{28ACDA4D-77BE-E344-BDA2-BCE4567A4D0C}"/>
              </a:ext>
            </a:extLst>
          </p:cNvPr>
          <p:cNvPicPr>
            <a:picLocks noChangeAspect="1"/>
          </p:cNvPicPr>
          <p:nvPr/>
        </p:nvPicPr>
        <p:blipFill>
          <a:blip r:embed="rId8"/>
          <a:stretch>
            <a:fillRect/>
          </a:stretch>
        </p:blipFill>
        <p:spPr>
          <a:xfrm>
            <a:off x="3201272" y="4673030"/>
            <a:ext cx="3312368" cy="1676300"/>
          </a:xfrm>
          <a:prstGeom prst="rect">
            <a:avLst/>
          </a:prstGeom>
        </p:spPr>
      </p:pic>
      <p:sp>
        <p:nvSpPr>
          <p:cNvPr id="127" name="右箭头 126">
            <a:extLst>
              <a:ext uri="{FF2B5EF4-FFF2-40B4-BE49-F238E27FC236}">
                <a16:creationId xmlns="" xmlns:a16="http://schemas.microsoft.com/office/drawing/2014/main" id="{8872F6DB-DD8D-A24A-8AB3-2050A27B97CD}"/>
              </a:ext>
            </a:extLst>
          </p:cNvPr>
          <p:cNvSpPr/>
          <p:nvPr/>
        </p:nvSpPr>
        <p:spPr bwMode="auto">
          <a:xfrm rot="16200000">
            <a:off x="5758997" y="4024325"/>
            <a:ext cx="504056" cy="360040"/>
          </a:xfrm>
          <a:prstGeom prst="rightArrow">
            <a:avLst/>
          </a:prstGeom>
          <a:solidFill>
            <a:schemeClr val="accent6">
              <a:alpha val="47000"/>
            </a:schemeClr>
          </a:solidFill>
          <a:ln w="12700">
            <a:noFill/>
            <a:round/>
            <a:headEnd/>
            <a:tailEnd/>
          </a:ln>
        </p:spPr>
        <p:txBody>
          <a:bodyPr lIns="0" tIns="0" rIns="0" bIns="0" rtlCol="0" anchor="ctr"/>
          <a:lstStyle/>
          <a:p>
            <a:pPr algn="ctr"/>
            <a:endParaRPr kumimoji="1" lang="zh-CN" altLang="en-US" sz="800" b="1" dirty="0">
              <a:solidFill>
                <a:srgbClr val="C00000"/>
              </a:solidFill>
              <a:latin typeface="微软雅黑" pitchFamily="34" charset="-122"/>
              <a:ea typeface="微软雅黑" pitchFamily="34" charset="-122"/>
            </a:endParaRPr>
          </a:p>
        </p:txBody>
      </p:sp>
      <p:sp>
        <p:nvSpPr>
          <p:cNvPr id="128" name="圆角矩形 127">
            <a:extLst>
              <a:ext uri="{FF2B5EF4-FFF2-40B4-BE49-F238E27FC236}">
                <a16:creationId xmlns="" xmlns:a16="http://schemas.microsoft.com/office/drawing/2014/main" id="{06F741D0-AB65-4D4C-A261-37E1EB55AF1D}"/>
              </a:ext>
            </a:extLst>
          </p:cNvPr>
          <p:cNvSpPr/>
          <p:nvPr/>
        </p:nvSpPr>
        <p:spPr bwMode="auto">
          <a:xfrm>
            <a:off x="2672159" y="3265756"/>
            <a:ext cx="2132001" cy="360636"/>
          </a:xfrm>
          <a:prstGeom prst="roundRect">
            <a:avLst>
              <a:gd name="adj" fmla="val 4071"/>
            </a:avLst>
          </a:prstGeom>
          <a:solidFill>
            <a:srgbClr val="FFE4CC">
              <a:alpha val="50000"/>
            </a:srgbClr>
          </a:solidFill>
          <a:ln w="12700">
            <a:noFill/>
            <a:round/>
            <a:headEnd/>
            <a:tailEnd/>
          </a:ln>
        </p:spPr>
        <p:txBody>
          <a:bodyPr lIns="0" tIns="0" rIns="0" bIns="0" rtlCol="0" anchor="ctr"/>
          <a:lstStyle/>
          <a:p>
            <a:pPr algn="ctr"/>
            <a:r>
              <a:rPr kumimoji="1" lang="zh-CN" altLang="en-US" sz="1600" b="1" dirty="0">
                <a:solidFill>
                  <a:prstClr val="white">
                    <a:lumMod val="50000"/>
                  </a:prstClr>
                </a:solidFill>
                <a:latin typeface="微软雅黑" pitchFamily="34" charset="-122"/>
                <a:ea typeface="微软雅黑" pitchFamily="34" charset="-122"/>
              </a:rPr>
              <a:t>端到端业务过程</a:t>
            </a:r>
          </a:p>
        </p:txBody>
      </p:sp>
      <p:sp>
        <p:nvSpPr>
          <p:cNvPr id="129" name="圆角矩形 128">
            <a:extLst>
              <a:ext uri="{FF2B5EF4-FFF2-40B4-BE49-F238E27FC236}">
                <a16:creationId xmlns="" xmlns:a16="http://schemas.microsoft.com/office/drawing/2014/main" id="{949B4069-F5E9-F948-BA5F-63E6702503F6}"/>
              </a:ext>
            </a:extLst>
          </p:cNvPr>
          <p:cNvSpPr/>
          <p:nvPr/>
        </p:nvSpPr>
        <p:spPr bwMode="auto">
          <a:xfrm>
            <a:off x="5029161" y="3065802"/>
            <a:ext cx="2078546" cy="360636"/>
          </a:xfrm>
          <a:prstGeom prst="roundRect">
            <a:avLst>
              <a:gd name="adj" fmla="val 4071"/>
            </a:avLst>
          </a:prstGeom>
          <a:solidFill>
            <a:srgbClr val="FFE4CC">
              <a:alpha val="50000"/>
            </a:srgbClr>
          </a:solidFill>
          <a:ln w="12700">
            <a:noFill/>
            <a:round/>
            <a:headEnd/>
            <a:tailEnd/>
          </a:ln>
        </p:spPr>
        <p:txBody>
          <a:bodyPr lIns="0" tIns="0" rIns="0" bIns="0" rtlCol="0" anchor="ctr"/>
          <a:lstStyle/>
          <a:p>
            <a:pPr algn="ctr"/>
            <a:r>
              <a:rPr kumimoji="1" lang="zh-CN" altLang="en-US" sz="1600" b="1" dirty="0">
                <a:solidFill>
                  <a:prstClr val="white">
                    <a:lumMod val="50000"/>
                  </a:prstClr>
                </a:solidFill>
                <a:latin typeface="微软雅黑" pitchFamily="34" charset="-122"/>
                <a:ea typeface="微软雅黑" pitchFamily="34" charset="-122"/>
              </a:rPr>
              <a:t>数据资产目录</a:t>
            </a:r>
          </a:p>
        </p:txBody>
      </p:sp>
      <p:sp>
        <p:nvSpPr>
          <p:cNvPr id="130" name="圆角矩形 129">
            <a:extLst>
              <a:ext uri="{FF2B5EF4-FFF2-40B4-BE49-F238E27FC236}">
                <a16:creationId xmlns="" xmlns:a16="http://schemas.microsoft.com/office/drawing/2014/main" id="{3CE7D81E-03DF-B14E-9997-5CAA2D26172B}"/>
              </a:ext>
            </a:extLst>
          </p:cNvPr>
          <p:cNvSpPr/>
          <p:nvPr/>
        </p:nvSpPr>
        <p:spPr bwMode="auto">
          <a:xfrm>
            <a:off x="7063323" y="2505688"/>
            <a:ext cx="1908233" cy="360636"/>
          </a:xfrm>
          <a:prstGeom prst="roundRect">
            <a:avLst>
              <a:gd name="adj" fmla="val 4071"/>
            </a:avLst>
          </a:prstGeom>
          <a:solidFill>
            <a:srgbClr val="FFE4CC">
              <a:alpha val="50000"/>
            </a:srgbClr>
          </a:solidFill>
          <a:ln w="12700">
            <a:noFill/>
            <a:round/>
            <a:headEnd/>
            <a:tailEnd/>
          </a:ln>
        </p:spPr>
        <p:txBody>
          <a:bodyPr lIns="0" tIns="0" rIns="0" bIns="0" rtlCol="0" anchor="ctr"/>
          <a:lstStyle/>
          <a:p>
            <a:pPr algn="ctr"/>
            <a:r>
              <a:rPr kumimoji="1" lang="zh-CN" altLang="en-US" sz="1600" b="1" dirty="0">
                <a:solidFill>
                  <a:prstClr val="white">
                    <a:lumMod val="50000"/>
                  </a:prstClr>
                </a:solidFill>
                <a:latin typeface="微软雅黑" pitchFamily="34" charset="-122"/>
                <a:ea typeface="微软雅黑" pitchFamily="34" charset="-122"/>
              </a:rPr>
              <a:t>业务域、子域含义</a:t>
            </a:r>
          </a:p>
        </p:txBody>
      </p:sp>
      <p:sp>
        <p:nvSpPr>
          <p:cNvPr id="131" name="圆角矩形 130">
            <a:extLst>
              <a:ext uri="{FF2B5EF4-FFF2-40B4-BE49-F238E27FC236}">
                <a16:creationId xmlns="" xmlns:a16="http://schemas.microsoft.com/office/drawing/2014/main" id="{1A38F86D-423D-8A4D-8A5F-5E6F036F35D0}"/>
              </a:ext>
            </a:extLst>
          </p:cNvPr>
          <p:cNvSpPr/>
          <p:nvPr/>
        </p:nvSpPr>
        <p:spPr bwMode="auto">
          <a:xfrm>
            <a:off x="9169394" y="2325370"/>
            <a:ext cx="1815719" cy="360636"/>
          </a:xfrm>
          <a:prstGeom prst="roundRect">
            <a:avLst>
              <a:gd name="adj" fmla="val 4071"/>
            </a:avLst>
          </a:prstGeom>
          <a:solidFill>
            <a:srgbClr val="FFE4CC">
              <a:alpha val="50000"/>
            </a:srgbClr>
          </a:solidFill>
          <a:ln w="12700">
            <a:noFill/>
            <a:round/>
            <a:headEnd/>
            <a:tailEnd/>
          </a:ln>
        </p:spPr>
        <p:txBody>
          <a:bodyPr lIns="0" tIns="0" rIns="0" bIns="0" rtlCol="0" anchor="ctr"/>
          <a:lstStyle/>
          <a:p>
            <a:pPr algn="ctr"/>
            <a:r>
              <a:rPr kumimoji="1" lang="zh-CN" altLang="en-US" sz="1600" b="1" dirty="0">
                <a:solidFill>
                  <a:prstClr val="white">
                    <a:lumMod val="50000"/>
                  </a:prstClr>
                </a:solidFill>
                <a:latin typeface="微软雅黑" pitchFamily="34" charset="-122"/>
                <a:ea typeface="微软雅黑" pitchFamily="34" charset="-122"/>
              </a:rPr>
              <a:t>数据项解释</a:t>
            </a:r>
          </a:p>
        </p:txBody>
      </p:sp>
      <p:pic>
        <p:nvPicPr>
          <p:cNvPr id="132" name="图片 131"/>
          <p:cNvPicPr>
            <a:picLocks noChangeAspect="1"/>
          </p:cNvPicPr>
          <p:nvPr/>
        </p:nvPicPr>
        <p:blipFill>
          <a:blip r:embed="rId9"/>
          <a:stretch>
            <a:fillRect/>
          </a:stretch>
        </p:blipFill>
        <p:spPr>
          <a:xfrm>
            <a:off x="511022" y="1160320"/>
            <a:ext cx="2159558" cy="2886696"/>
          </a:xfrm>
          <a:prstGeom prst="rect">
            <a:avLst/>
          </a:prstGeom>
        </p:spPr>
      </p:pic>
    </p:spTree>
    <p:extLst>
      <p:ext uri="{BB962C8B-B14F-4D97-AF65-F5344CB8AC3E}">
        <p14:creationId xmlns:p14="http://schemas.microsoft.com/office/powerpoint/2010/main" val="2962438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9" grpId="0" animBg="1"/>
      <p:bldP spid="130" grpId="0" animBg="1"/>
      <p:bldP spid="131"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189719" y="2414713"/>
            <a:ext cx="685800" cy="5048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accent5">
                    <a:lumMod val="75000"/>
                  </a:schemeClr>
                </a:solidFill>
                <a:latin typeface="微软雅黑" panose="020B0503020204020204" pitchFamily="34" charset="-122"/>
                <a:ea typeface="微软雅黑" panose="020B0503020204020204" pitchFamily="34" charset="-122"/>
                <a:cs typeface="+mn-ea"/>
                <a:sym typeface="+mn-lt"/>
              </a:rPr>
              <a:t>2</a:t>
            </a:r>
            <a:endParaRPr lang="zh-CN" altLang="en-US" dirty="0">
              <a:solidFill>
                <a:schemeClr val="accent5">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7" name="矩形 6"/>
          <p:cNvSpPr/>
          <p:nvPr/>
        </p:nvSpPr>
        <p:spPr>
          <a:xfrm>
            <a:off x="5151743" y="2414713"/>
            <a:ext cx="5223976" cy="5048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accent5">
                    <a:lumMod val="75000"/>
                  </a:schemeClr>
                </a:solidFill>
                <a:latin typeface="微软雅黑" panose="020B0503020204020204" pitchFamily="34" charset="-122"/>
                <a:ea typeface="微软雅黑" panose="020B0503020204020204" pitchFamily="34" charset="-122"/>
                <a:cs typeface="+mn-ea"/>
                <a:sym typeface="+mn-lt"/>
              </a:rPr>
              <a:t>数据中台建设体系交流</a:t>
            </a:r>
            <a:endParaRPr lang="zh-CN" altLang="en-US" dirty="0">
              <a:solidFill>
                <a:schemeClr val="accent5">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8" name="矩形 7"/>
          <p:cNvSpPr/>
          <p:nvPr/>
        </p:nvSpPr>
        <p:spPr>
          <a:xfrm>
            <a:off x="4189719" y="1718525"/>
            <a:ext cx="685800" cy="5048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5">
                    <a:lumMod val="75000"/>
                  </a:schemeClr>
                </a:solidFill>
                <a:latin typeface="微软雅黑" panose="020B0503020204020204" pitchFamily="34" charset="-122"/>
                <a:ea typeface="微软雅黑" panose="020B0503020204020204" pitchFamily="34" charset="-122"/>
                <a:cs typeface="+mn-ea"/>
                <a:sym typeface="+mn-lt"/>
              </a:rPr>
              <a:t>1</a:t>
            </a:r>
            <a:endParaRPr lang="zh-CN" altLang="en-US" dirty="0">
              <a:solidFill>
                <a:schemeClr val="accent5">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10" name="矩形 9"/>
          <p:cNvSpPr/>
          <p:nvPr/>
        </p:nvSpPr>
        <p:spPr>
          <a:xfrm>
            <a:off x="5151743" y="1718525"/>
            <a:ext cx="5223976" cy="5048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accent5">
                    <a:lumMod val="75000"/>
                  </a:schemeClr>
                </a:solidFill>
                <a:latin typeface="微软雅黑" panose="020B0503020204020204" pitchFamily="34" charset="-122"/>
                <a:ea typeface="微软雅黑" panose="020B0503020204020204" pitchFamily="34" charset="-122"/>
                <a:cs typeface="+mn-ea"/>
                <a:sym typeface="+mn-lt"/>
              </a:rPr>
              <a:t>数据治理</a:t>
            </a:r>
            <a:r>
              <a:rPr lang="zh-CN" altLang="en-US" dirty="0" smtClean="0">
                <a:solidFill>
                  <a:schemeClr val="accent5">
                    <a:lumMod val="75000"/>
                  </a:schemeClr>
                </a:solidFill>
                <a:latin typeface="微软雅黑" panose="020B0503020204020204" pitchFamily="34" charset="-122"/>
                <a:ea typeface="微软雅黑" panose="020B0503020204020204" pitchFamily="34" charset="-122"/>
                <a:cs typeface="+mn-ea"/>
                <a:sym typeface="+mn-lt"/>
              </a:rPr>
              <a:t>体系交流</a:t>
            </a:r>
            <a:endParaRPr lang="zh-CN" altLang="en-US" dirty="0">
              <a:solidFill>
                <a:schemeClr val="accent5">
                  <a:lumMod val="75000"/>
                </a:schemeClr>
              </a:solidFill>
              <a:latin typeface="微软雅黑" panose="020B0503020204020204" pitchFamily="34" charset="-122"/>
              <a:ea typeface="微软雅黑" panose="020B0503020204020204" pitchFamily="34" charset="-122"/>
              <a:cs typeface="+mn-ea"/>
              <a:sym typeface="+mn-lt"/>
            </a:endParaRPr>
          </a:p>
        </p:txBody>
      </p:sp>
      <p:pic>
        <p:nvPicPr>
          <p:cNvPr id="18" name="图片 17"/>
          <p:cNvPicPr>
            <a:picLocks noChangeAspect="1"/>
          </p:cNvPicPr>
          <p:nvPr/>
        </p:nvPicPr>
        <p:blipFill rotWithShape="1">
          <a:blip r:embed="rId3" cstate="screen">
            <a:duotone>
              <a:prstClr val="black"/>
              <a:schemeClr val="tx2">
                <a:tint val="45000"/>
                <a:satMod val="400000"/>
              </a:schemeClr>
            </a:duotone>
            <a:extLst>
              <a:ext uri="{BEBA8EAE-BF5A-486C-A8C5-ECC9F3942E4B}">
                <a14:imgProps xmlns:a14="http://schemas.microsoft.com/office/drawing/2010/main">
                  <a14:imgLayer r:embed="rId4">
                    <a14:imgEffect>
                      <a14:brightnessContrast bright="40000" contrast="21000"/>
                    </a14:imgEffect>
                    <a14:imgEffect>
                      <a14:colorTemperature colorTemp="4684"/>
                    </a14:imgEffect>
                  </a14:imgLayer>
                </a14:imgProps>
              </a:ext>
            </a:extLst>
          </a:blip>
          <a:srcRect t="-278"/>
          <a:stretch>
            <a:fillRect/>
          </a:stretch>
        </p:blipFill>
        <p:spPr>
          <a:xfrm>
            <a:off x="-7287" y="-29980"/>
            <a:ext cx="3304391" cy="6887980"/>
          </a:xfrm>
          <a:prstGeom prst="rect">
            <a:avLst/>
          </a:prstGeom>
          <a:effectLst>
            <a:outerShdw blurRad="50800" dist="50800" dir="5400000" algn="ctr" rotWithShape="0">
              <a:srgbClr val="000000"/>
            </a:outerShdw>
          </a:effectLst>
        </p:spPr>
      </p:pic>
      <p:sp>
        <p:nvSpPr>
          <p:cNvPr id="9" name="矩形 8"/>
          <p:cNvSpPr/>
          <p:nvPr/>
        </p:nvSpPr>
        <p:spPr>
          <a:xfrm>
            <a:off x="4189719" y="3710551"/>
            <a:ext cx="685800" cy="5048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accent5">
                    <a:lumMod val="75000"/>
                  </a:schemeClr>
                </a:solidFill>
                <a:latin typeface="微软雅黑" panose="020B0503020204020204" pitchFamily="34" charset="-122"/>
                <a:ea typeface="微软雅黑" panose="020B0503020204020204" pitchFamily="34" charset="-122"/>
                <a:cs typeface="+mn-ea"/>
                <a:sym typeface="+mn-lt"/>
              </a:rPr>
              <a:t>4</a:t>
            </a:r>
            <a:endParaRPr lang="zh-CN" altLang="en-US" dirty="0">
              <a:solidFill>
                <a:schemeClr val="accent5">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13" name="矩形 12"/>
          <p:cNvSpPr/>
          <p:nvPr/>
        </p:nvSpPr>
        <p:spPr>
          <a:xfrm>
            <a:off x="5151743" y="3710551"/>
            <a:ext cx="5223976" cy="5048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accent5">
                    <a:lumMod val="75000"/>
                  </a:schemeClr>
                </a:solidFill>
                <a:latin typeface="微软雅黑" panose="020B0503020204020204" pitchFamily="34" charset="-122"/>
                <a:ea typeface="微软雅黑" panose="020B0503020204020204" pitchFamily="34" charset="-122"/>
                <a:cs typeface="+mn-ea"/>
                <a:sym typeface="+mn-lt"/>
              </a:rPr>
              <a:t>案例介绍</a:t>
            </a:r>
          </a:p>
        </p:txBody>
      </p:sp>
      <p:sp>
        <p:nvSpPr>
          <p:cNvPr id="14" name="矩形 13"/>
          <p:cNvSpPr/>
          <p:nvPr/>
        </p:nvSpPr>
        <p:spPr>
          <a:xfrm>
            <a:off x="4189719" y="4406739"/>
            <a:ext cx="685800" cy="50482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anose="020B0503020204020204" pitchFamily="34" charset="-122"/>
                <a:ea typeface="微软雅黑" panose="020B0503020204020204" pitchFamily="34" charset="-122"/>
                <a:cs typeface="+mn-ea"/>
                <a:sym typeface="+mn-lt"/>
              </a:rPr>
              <a:t>5</a:t>
            </a:r>
            <a:endParaRPr lang="zh-CN" altLang="en-US"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5" name="矩形 14"/>
          <p:cNvSpPr/>
          <p:nvPr/>
        </p:nvSpPr>
        <p:spPr>
          <a:xfrm>
            <a:off x="5151743" y="4406739"/>
            <a:ext cx="5223976" cy="50482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cs typeface="+mn-ea"/>
                <a:sym typeface="+mn-lt"/>
              </a:rPr>
              <a:t>Q&amp;A</a:t>
            </a:r>
            <a:r>
              <a:rPr lang="zh-CN" altLang="en-US" dirty="0">
                <a:cs typeface="+mn-ea"/>
                <a:sym typeface="+mn-lt"/>
              </a:rPr>
              <a:t>环节</a:t>
            </a:r>
          </a:p>
        </p:txBody>
      </p:sp>
      <p:sp>
        <p:nvSpPr>
          <p:cNvPr id="19" name="矩形 18"/>
          <p:cNvSpPr/>
          <p:nvPr/>
        </p:nvSpPr>
        <p:spPr>
          <a:xfrm>
            <a:off x="4189719" y="3062632"/>
            <a:ext cx="685800" cy="5048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accent5">
                    <a:lumMod val="75000"/>
                  </a:schemeClr>
                </a:solidFill>
                <a:latin typeface="微软雅黑" panose="020B0503020204020204" pitchFamily="34" charset="-122"/>
                <a:ea typeface="微软雅黑" panose="020B0503020204020204" pitchFamily="34" charset="-122"/>
                <a:cs typeface="+mn-ea"/>
                <a:sym typeface="+mn-lt"/>
              </a:rPr>
              <a:t>3</a:t>
            </a:r>
            <a:endParaRPr lang="zh-CN" altLang="en-US" dirty="0">
              <a:solidFill>
                <a:schemeClr val="accent5">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20" name="矩形 19"/>
          <p:cNvSpPr/>
          <p:nvPr/>
        </p:nvSpPr>
        <p:spPr>
          <a:xfrm>
            <a:off x="5151743" y="3062632"/>
            <a:ext cx="5223976" cy="5048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accent5">
                    <a:lumMod val="75000"/>
                  </a:schemeClr>
                </a:solidFill>
                <a:latin typeface="微软雅黑" panose="020B0503020204020204" pitchFamily="34" charset="-122"/>
                <a:ea typeface="微软雅黑" panose="020B0503020204020204" pitchFamily="34" charset="-122"/>
                <a:cs typeface="+mn-ea"/>
                <a:sym typeface="+mn-lt"/>
              </a:rPr>
              <a:t>数据治理建设落地交流</a:t>
            </a:r>
            <a:endParaRPr lang="zh-CN" altLang="en-US" dirty="0">
              <a:solidFill>
                <a:schemeClr val="accent5">
                  <a:lumMod val="75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04355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5000"/>
                    </a14:imgEffect>
                    <a14:imgEffect>
                      <a14:colorTemperature colorTemp="5284"/>
                    </a14:imgEffect>
                    <a14:imgEffect>
                      <a14:saturation sat="46000"/>
                    </a14:imgEffect>
                  </a14:imgLayer>
                </a14:imgProps>
              </a:ext>
            </a:extLst>
          </a:blip>
          <a:srcRect/>
          <a:stretch>
            <a:fillRect/>
          </a:stretch>
        </p:blipFill>
        <p:spPr>
          <a:xfrm>
            <a:off x="-14993" y="1933456"/>
            <a:ext cx="12282465" cy="3383281"/>
          </a:xfrm>
          <a:prstGeom prst="rect">
            <a:avLst/>
          </a:prstGeom>
          <a:noFill/>
          <a:effectLst>
            <a:outerShdw blurRad="127000" dist="12700" dir="5400000" algn="ctr" rotWithShape="0">
              <a:srgbClr val="00858E">
                <a:alpha val="20000"/>
              </a:srgbClr>
            </a:outerShdw>
          </a:effectLst>
        </p:spPr>
      </p:pic>
      <p:sp>
        <p:nvSpPr>
          <p:cNvPr id="12" name="矩形 11"/>
          <p:cNvSpPr/>
          <p:nvPr/>
        </p:nvSpPr>
        <p:spPr>
          <a:xfrm>
            <a:off x="1869488" y="1603371"/>
            <a:ext cx="8513498" cy="4043450"/>
          </a:xfrm>
          <a:prstGeom prst="rect">
            <a:avLst/>
          </a:prstGeom>
          <a:solidFill>
            <a:schemeClr val="bg1">
              <a:alpha val="92000"/>
            </a:schemeClr>
          </a:solidFill>
          <a:ln>
            <a:noFill/>
          </a:ln>
          <a:effectLst>
            <a:outerShdw blurRad="381000" dist="12700" dir="5400000" sx="99000" sy="99000" algn="ctr" rotWithShape="0">
              <a:schemeClr val="tx1">
                <a:lumMod val="50000"/>
                <a:lumOff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13" name="组合 12"/>
          <p:cNvGrpSpPr/>
          <p:nvPr/>
        </p:nvGrpSpPr>
        <p:grpSpPr>
          <a:xfrm>
            <a:off x="3844075" y="2807574"/>
            <a:ext cx="4872976" cy="1635041"/>
            <a:chOff x="1546370" y="1761301"/>
            <a:chExt cx="2827215" cy="948622"/>
          </a:xfrm>
        </p:grpSpPr>
        <p:pic>
          <p:nvPicPr>
            <p:cNvPr id="14" name="图片 13"/>
            <p:cNvPicPr>
              <a:picLocks noChangeAspect="1"/>
            </p:cNvPicPr>
            <p:nvPr/>
          </p:nvPicPr>
          <p:blipFill>
            <a:blip r:embed="rId5"/>
            <a:stretch>
              <a:fillRect/>
            </a:stretch>
          </p:blipFill>
          <p:spPr>
            <a:xfrm>
              <a:off x="1546370" y="1761301"/>
              <a:ext cx="2827215" cy="948622"/>
            </a:xfrm>
            <a:prstGeom prst="rect">
              <a:avLst/>
            </a:prstGeom>
            <a:effectLst>
              <a:outerShdw blurRad="381000" dist="12700" dir="5400000" sx="90000" sy="90000" algn="ctr" rotWithShape="0">
                <a:srgbClr val="00858E">
                  <a:alpha val="50000"/>
                </a:srgbClr>
              </a:outerShdw>
            </a:effectLst>
          </p:spPr>
        </p:pic>
        <p:sp>
          <p:nvSpPr>
            <p:cNvPr id="15" name="文本框 14"/>
            <p:cNvSpPr txBox="1"/>
            <p:nvPr/>
          </p:nvSpPr>
          <p:spPr>
            <a:xfrm>
              <a:off x="2302096" y="2012403"/>
              <a:ext cx="1136688" cy="446416"/>
            </a:xfrm>
            <a:prstGeom prst="rect">
              <a:avLst/>
            </a:prstGeom>
            <a:noFill/>
          </p:spPr>
          <p:txBody>
            <a:bodyPr wrap="none"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cs typeface="Mangal" panose="02040503050203030202" pitchFamily="18" charset="0"/>
                </a:rPr>
                <a:t>Q &amp; A</a:t>
              </a:r>
              <a:endParaRPr lang="zh-CN" altLang="en-US" sz="4400" b="1" dirty="0">
                <a:solidFill>
                  <a:schemeClr val="bg1"/>
                </a:solidFill>
                <a:latin typeface="微软雅黑" panose="020B0503020204020204" pitchFamily="34" charset="-122"/>
                <a:ea typeface="微软雅黑" panose="020B0503020204020204" pitchFamily="34" charset="-122"/>
                <a:cs typeface="Mangal" panose="02040503050203030202" pitchFamily="18" charset="0"/>
              </a:endParaRPr>
            </a:p>
          </p:txBody>
        </p:sp>
        <p:sp>
          <p:nvSpPr>
            <p:cNvPr id="16" name="文本框 15"/>
            <p:cNvSpPr txBox="1"/>
            <p:nvPr/>
          </p:nvSpPr>
          <p:spPr>
            <a:xfrm>
              <a:off x="1666207" y="1914191"/>
              <a:ext cx="2587541" cy="642840"/>
            </a:xfrm>
            <a:prstGeom prst="rect">
              <a:avLst/>
            </a:prstGeom>
            <a:noFill/>
          </p:spPr>
          <p:txBody>
            <a:bodyPr wrap="none" rtlCol="0">
              <a:spAutoFit/>
            </a:bodyPr>
            <a:lstStyle/>
            <a:p>
              <a:r>
                <a:rPr lang="zh-CN" altLang="en-US" sz="6600" dirty="0">
                  <a:solidFill>
                    <a:schemeClr val="bg1">
                      <a:alpha val="30000"/>
                    </a:schemeClr>
                  </a:solidFill>
                  <a:latin typeface="微软雅黑" panose="020B0503020204020204" pitchFamily="34" charset="-122"/>
                  <a:ea typeface="微软雅黑" panose="020B0503020204020204" pitchFamily="34" charset="-122"/>
                </a:rPr>
                <a:t>讨论与交流</a:t>
              </a:r>
              <a:endParaRPr lang="en-US" altLang="zh-CN" sz="6600" dirty="0">
                <a:solidFill>
                  <a:schemeClr val="bg1">
                    <a:alpha val="30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p:spPr>
        <p:txBody>
          <a:bodyPr wrap="square" rtlCol="0">
            <a:spAutoFit/>
          </a:bodyPr>
          <a:lstStyle/>
          <a:p>
            <a:r>
              <a:rPr lang="zh-CN" altLang="en-US" dirty="0"/>
              <a:t>结合数据中台建设规划，明确开展数据管理的总体思路</a:t>
            </a:r>
          </a:p>
        </p:txBody>
      </p:sp>
      <p:sp>
        <p:nvSpPr>
          <p:cNvPr id="194" name="矩形 193"/>
          <p:cNvSpPr/>
          <p:nvPr/>
        </p:nvSpPr>
        <p:spPr>
          <a:xfrm>
            <a:off x="419718" y="763808"/>
            <a:ext cx="8095629" cy="682238"/>
          </a:xfrm>
          <a:prstGeom prst="rect">
            <a:avLst/>
          </a:prstGeom>
        </p:spPr>
        <p:txBody>
          <a:bodyPr wrap="square">
            <a:spAutoFit/>
          </a:bodyPr>
          <a:lstStyle/>
          <a:p>
            <a:pPr marL="285750" indent="-285750" algn="just">
              <a:lnSpc>
                <a:spcPts val="2300"/>
              </a:lnSpc>
              <a:buClr>
                <a:srgbClr val="BB2740"/>
              </a:buClr>
              <a:buFont typeface="Arial" panose="020B0604020202020204" pitchFamily="34" charset="0"/>
              <a:buChar char="•"/>
            </a:pPr>
            <a:r>
              <a:rPr lang="zh-CN" altLang="en-US" sz="1600" dirty="0">
                <a:solidFill>
                  <a:srgbClr val="000000"/>
                </a:solidFill>
                <a:latin typeface="微软雅黑" panose="020B0503020204020204" pitchFamily="34" charset="-122"/>
                <a:ea typeface="微软雅黑" panose="020B0503020204020204" pitchFamily="34" charset="-122"/>
              </a:rPr>
              <a:t>加强源头管控，优化数据定义、录入、管理和应用的各个关键环节，提升数据质量；</a:t>
            </a:r>
            <a:endParaRPr lang="en-US" altLang="zh-CN" sz="1600" dirty="0">
              <a:solidFill>
                <a:srgbClr val="000000"/>
              </a:solidFill>
              <a:latin typeface="微软雅黑" panose="020B0503020204020204" pitchFamily="34" charset="-122"/>
              <a:ea typeface="微软雅黑" panose="020B0503020204020204" pitchFamily="34" charset="-122"/>
            </a:endParaRPr>
          </a:p>
          <a:p>
            <a:pPr marL="285750" indent="-285750" algn="just">
              <a:lnSpc>
                <a:spcPts val="2300"/>
              </a:lnSpc>
              <a:buClr>
                <a:srgbClr val="BB2740"/>
              </a:buClr>
              <a:buFont typeface="Arial" panose="020B0604020202020204" pitchFamily="34" charset="0"/>
              <a:buChar char="•"/>
            </a:pPr>
            <a:r>
              <a:rPr lang="zh-CN" altLang="en-US" sz="1600" dirty="0">
                <a:solidFill>
                  <a:srgbClr val="000000"/>
                </a:solidFill>
                <a:latin typeface="微软雅黑" panose="020B0503020204020204" pitchFamily="34" charset="-122"/>
                <a:ea typeface="微软雅黑" panose="020B0503020204020204" pitchFamily="34" charset="-122"/>
              </a:rPr>
              <a:t>逐步形成以组织、制度、技术工具和专项考核等手段相结合的数据质量保障机制；</a:t>
            </a:r>
          </a:p>
        </p:txBody>
      </p:sp>
      <p:sp>
        <p:nvSpPr>
          <p:cNvPr id="196" name="Right Arrow 278"/>
          <p:cNvSpPr>
            <a:spLocks noChangeArrowheads="1"/>
          </p:cNvSpPr>
          <p:nvPr/>
        </p:nvSpPr>
        <p:spPr bwMode="auto">
          <a:xfrm>
            <a:off x="3561080" y="2698750"/>
            <a:ext cx="413385" cy="133350"/>
          </a:xfrm>
          <a:prstGeom prst="rightArrow">
            <a:avLst>
              <a:gd name="adj1" fmla="val 50000"/>
              <a:gd name="adj2" fmla="val 49996"/>
            </a:avLst>
          </a:prstGeom>
          <a:solidFill>
            <a:srgbClr val="1D6CC3"/>
          </a:solidFill>
          <a:ln w="9525">
            <a:noFill/>
            <a:miter lim="800000"/>
          </a:ln>
          <a:effectLst/>
        </p:spPr>
        <p:txBody>
          <a:bodyPr anchor="ctr"/>
          <a:lstStyle/>
          <a:p>
            <a:pPr algn="ctr">
              <a:defRPr/>
            </a:pPr>
            <a:endParaRPr lang="en-US" sz="900" kern="0"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197" name="Right Arrow 431"/>
          <p:cNvSpPr>
            <a:spLocks noChangeArrowheads="1"/>
          </p:cNvSpPr>
          <p:nvPr/>
        </p:nvSpPr>
        <p:spPr bwMode="auto">
          <a:xfrm flipH="1">
            <a:off x="3539490" y="2846705"/>
            <a:ext cx="413385" cy="133350"/>
          </a:xfrm>
          <a:prstGeom prst="rightArrow">
            <a:avLst>
              <a:gd name="adj1" fmla="val 50000"/>
              <a:gd name="adj2" fmla="val 49997"/>
            </a:avLst>
          </a:prstGeom>
          <a:solidFill>
            <a:srgbClr val="1D6CC3"/>
          </a:solidFill>
          <a:ln w="9525">
            <a:noFill/>
            <a:miter lim="800000"/>
          </a:ln>
          <a:effectLst/>
        </p:spPr>
        <p:txBody>
          <a:bodyPr anchor="ctr"/>
          <a:lstStyle/>
          <a:p>
            <a:pPr algn="ctr">
              <a:defRPr/>
            </a:pPr>
            <a:endParaRPr lang="en-US" sz="900" kern="0"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198" name="TextBox 12"/>
          <p:cNvSpPr txBox="1">
            <a:spLocks noChangeArrowheads="1"/>
          </p:cNvSpPr>
          <p:nvPr/>
        </p:nvSpPr>
        <p:spPr bwMode="auto">
          <a:xfrm>
            <a:off x="3413760" y="2540000"/>
            <a:ext cx="646430" cy="231140"/>
          </a:xfrm>
          <a:prstGeom prst="rect">
            <a:avLst/>
          </a:prstGeom>
          <a:noFill/>
          <a:ln w="9525">
            <a:noFill/>
            <a:miter lim="800000"/>
          </a:ln>
        </p:spPr>
        <p:txBody>
          <a:bodyPr wrap="none">
            <a:spAutoFit/>
          </a:bodyPr>
          <a:lstStyle/>
          <a:p>
            <a:pPr algn="ctr">
              <a:defRPr/>
            </a:pPr>
            <a:r>
              <a:rPr lang="zh-CN" altLang="en-US" sz="900" kern="0" dirty="0">
                <a:solidFill>
                  <a:prstClr val="black"/>
                </a:solidFill>
                <a:latin typeface="微软雅黑" panose="020B0503020204020204" pitchFamily="34" charset="-122"/>
                <a:ea typeface="微软雅黑" panose="020B0503020204020204" pitchFamily="34" charset="-122"/>
                <a:cs typeface="+mn-ea"/>
                <a:sym typeface="+mn-lt"/>
              </a:rPr>
              <a:t>预警事件</a:t>
            </a:r>
          </a:p>
        </p:txBody>
      </p:sp>
      <p:sp>
        <p:nvSpPr>
          <p:cNvPr id="199" name="TextBox 12"/>
          <p:cNvSpPr txBox="1">
            <a:spLocks noChangeArrowheads="1"/>
          </p:cNvSpPr>
          <p:nvPr/>
        </p:nvSpPr>
        <p:spPr bwMode="auto">
          <a:xfrm>
            <a:off x="3396615" y="3004185"/>
            <a:ext cx="646430" cy="231140"/>
          </a:xfrm>
          <a:prstGeom prst="rect">
            <a:avLst/>
          </a:prstGeom>
          <a:noFill/>
          <a:ln w="9525">
            <a:noFill/>
            <a:miter lim="800000"/>
          </a:ln>
        </p:spPr>
        <p:txBody>
          <a:bodyPr wrap="none">
            <a:spAutoFit/>
          </a:bodyPr>
          <a:lstStyle/>
          <a:p>
            <a:pPr algn="ctr">
              <a:defRPr/>
            </a:pPr>
            <a:r>
              <a:rPr lang="zh-CN" altLang="en-US" sz="900" kern="0" dirty="0">
                <a:solidFill>
                  <a:prstClr val="black"/>
                </a:solidFill>
                <a:latin typeface="微软雅黑" panose="020B0503020204020204" pitchFamily="34" charset="-122"/>
                <a:ea typeface="微软雅黑" panose="020B0503020204020204" pitchFamily="34" charset="-122"/>
                <a:cs typeface="+mn-ea"/>
                <a:sym typeface="+mn-lt"/>
              </a:rPr>
              <a:t>信息提醒</a:t>
            </a:r>
          </a:p>
        </p:txBody>
      </p:sp>
      <p:sp>
        <p:nvSpPr>
          <p:cNvPr id="200" name="Right Arrow 278"/>
          <p:cNvSpPr>
            <a:spLocks noChangeArrowheads="1"/>
          </p:cNvSpPr>
          <p:nvPr/>
        </p:nvSpPr>
        <p:spPr bwMode="auto">
          <a:xfrm>
            <a:off x="3562350" y="4025900"/>
            <a:ext cx="413385" cy="133350"/>
          </a:xfrm>
          <a:prstGeom prst="rightArrow">
            <a:avLst>
              <a:gd name="adj1" fmla="val 50000"/>
              <a:gd name="adj2" fmla="val 49996"/>
            </a:avLst>
          </a:prstGeom>
          <a:solidFill>
            <a:srgbClr val="1D6CC3"/>
          </a:solidFill>
          <a:ln w="9525">
            <a:noFill/>
            <a:miter lim="800000"/>
          </a:ln>
          <a:effectLst/>
        </p:spPr>
        <p:txBody>
          <a:bodyPr anchor="ctr"/>
          <a:lstStyle/>
          <a:p>
            <a:pPr algn="ctr">
              <a:defRPr/>
            </a:pPr>
            <a:endParaRPr lang="en-US" sz="900" kern="0"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01" name="Right Arrow 431"/>
          <p:cNvSpPr>
            <a:spLocks noChangeArrowheads="1"/>
          </p:cNvSpPr>
          <p:nvPr/>
        </p:nvSpPr>
        <p:spPr bwMode="auto">
          <a:xfrm flipH="1">
            <a:off x="3540760" y="4173855"/>
            <a:ext cx="413385" cy="133350"/>
          </a:xfrm>
          <a:prstGeom prst="rightArrow">
            <a:avLst>
              <a:gd name="adj1" fmla="val 50000"/>
              <a:gd name="adj2" fmla="val 49997"/>
            </a:avLst>
          </a:prstGeom>
          <a:solidFill>
            <a:srgbClr val="1D6CC3"/>
          </a:solidFill>
          <a:ln w="9525">
            <a:noFill/>
            <a:miter lim="800000"/>
          </a:ln>
          <a:effectLst/>
        </p:spPr>
        <p:txBody>
          <a:bodyPr anchor="ctr"/>
          <a:lstStyle/>
          <a:p>
            <a:pPr algn="ctr">
              <a:defRPr/>
            </a:pPr>
            <a:endParaRPr lang="en-US" sz="900" kern="0"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02" name="TextBox 12"/>
          <p:cNvSpPr txBox="1">
            <a:spLocks noChangeArrowheads="1"/>
          </p:cNvSpPr>
          <p:nvPr/>
        </p:nvSpPr>
        <p:spPr bwMode="auto">
          <a:xfrm>
            <a:off x="3415030" y="3867150"/>
            <a:ext cx="646430" cy="231140"/>
          </a:xfrm>
          <a:prstGeom prst="rect">
            <a:avLst/>
          </a:prstGeom>
          <a:noFill/>
          <a:ln w="9525">
            <a:noFill/>
            <a:miter lim="800000"/>
          </a:ln>
        </p:spPr>
        <p:txBody>
          <a:bodyPr wrap="none">
            <a:spAutoFit/>
          </a:bodyPr>
          <a:lstStyle/>
          <a:p>
            <a:pPr algn="ctr">
              <a:defRPr/>
            </a:pPr>
            <a:r>
              <a:rPr lang="zh-CN" altLang="en-US" sz="900" kern="0" dirty="0">
                <a:solidFill>
                  <a:prstClr val="black"/>
                </a:solidFill>
                <a:latin typeface="微软雅黑" panose="020B0503020204020204" pitchFamily="34" charset="-122"/>
                <a:ea typeface="微软雅黑" panose="020B0503020204020204" pitchFamily="34" charset="-122"/>
                <a:cs typeface="+mn-ea"/>
                <a:sym typeface="+mn-lt"/>
              </a:rPr>
              <a:t>数据流入</a:t>
            </a:r>
          </a:p>
        </p:txBody>
      </p:sp>
      <p:sp>
        <p:nvSpPr>
          <p:cNvPr id="203" name="TextBox 12"/>
          <p:cNvSpPr txBox="1">
            <a:spLocks noChangeArrowheads="1"/>
          </p:cNvSpPr>
          <p:nvPr/>
        </p:nvSpPr>
        <p:spPr bwMode="auto">
          <a:xfrm>
            <a:off x="3397885" y="4331335"/>
            <a:ext cx="646430" cy="231140"/>
          </a:xfrm>
          <a:prstGeom prst="rect">
            <a:avLst/>
          </a:prstGeom>
          <a:noFill/>
          <a:ln w="9525">
            <a:noFill/>
            <a:miter lim="800000"/>
          </a:ln>
        </p:spPr>
        <p:txBody>
          <a:bodyPr wrap="none">
            <a:spAutoFit/>
          </a:bodyPr>
          <a:lstStyle/>
          <a:p>
            <a:pPr algn="ctr">
              <a:defRPr/>
            </a:pPr>
            <a:r>
              <a:rPr lang="zh-CN" altLang="en-US" sz="900" kern="0" dirty="0">
                <a:solidFill>
                  <a:prstClr val="black"/>
                </a:solidFill>
                <a:latin typeface="微软雅黑" panose="020B0503020204020204" pitchFamily="34" charset="-122"/>
                <a:ea typeface="微软雅黑" panose="020B0503020204020204" pitchFamily="34" charset="-122"/>
                <a:cs typeface="+mn-ea"/>
                <a:sym typeface="+mn-lt"/>
              </a:rPr>
              <a:t>数据流出</a:t>
            </a:r>
          </a:p>
        </p:txBody>
      </p:sp>
      <p:grpSp>
        <p:nvGrpSpPr>
          <p:cNvPr id="204" name="组合 203"/>
          <p:cNvGrpSpPr/>
          <p:nvPr/>
        </p:nvGrpSpPr>
        <p:grpSpPr>
          <a:xfrm>
            <a:off x="8935663" y="2626332"/>
            <a:ext cx="697627" cy="2048669"/>
            <a:chOff x="8862996" y="2951424"/>
            <a:chExt cx="557463" cy="1880892"/>
          </a:xfrm>
        </p:grpSpPr>
        <p:sp>
          <p:nvSpPr>
            <p:cNvPr id="205" name="Right Arrow 431"/>
            <p:cNvSpPr>
              <a:spLocks noChangeArrowheads="1"/>
            </p:cNvSpPr>
            <p:nvPr/>
          </p:nvSpPr>
          <p:spPr bwMode="auto">
            <a:xfrm flipH="1">
              <a:off x="8931136" y="2951424"/>
              <a:ext cx="390111" cy="186686"/>
            </a:xfrm>
            <a:prstGeom prst="leftRightArrow">
              <a:avLst/>
            </a:prstGeom>
            <a:solidFill>
              <a:srgbClr val="1D6CC3"/>
            </a:solidFill>
            <a:ln w="9525">
              <a:solidFill>
                <a:sysClr val="window" lastClr="FFFFFF"/>
              </a:solidFill>
              <a:miter lim="800000"/>
            </a:ln>
            <a:effectLst/>
          </p:spPr>
          <p:txBody>
            <a:bodyPr anchor="ctr"/>
            <a:lstStyle/>
            <a:p>
              <a:pPr algn="ctr">
                <a:defRPr/>
              </a:pPr>
              <a:endParaRPr lang="en-US" kern="0"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06" name="TextBox 12"/>
            <p:cNvSpPr txBox="1">
              <a:spLocks noChangeArrowheads="1"/>
            </p:cNvSpPr>
            <p:nvPr/>
          </p:nvSpPr>
          <p:spPr bwMode="auto">
            <a:xfrm>
              <a:off x="8862996" y="3138793"/>
              <a:ext cx="557463" cy="226057"/>
            </a:xfrm>
            <a:prstGeom prst="rect">
              <a:avLst/>
            </a:prstGeom>
            <a:noFill/>
            <a:ln w="9525">
              <a:noFill/>
              <a:miter lim="800000"/>
            </a:ln>
          </p:spPr>
          <p:txBody>
            <a:bodyPr wrap="none">
              <a:spAutoFit/>
            </a:bodyPr>
            <a:lstStyle/>
            <a:p>
              <a:pPr algn="ctr">
                <a:defRPr/>
              </a:pPr>
              <a:r>
                <a:rPr lang="zh-CN" altLang="en-US" sz="1000" kern="0" dirty="0">
                  <a:solidFill>
                    <a:prstClr val="black"/>
                  </a:solidFill>
                  <a:latin typeface="微软雅黑" panose="020B0503020204020204" pitchFamily="34" charset="-122"/>
                  <a:ea typeface="微软雅黑" panose="020B0503020204020204" pitchFamily="34" charset="-122"/>
                  <a:cs typeface="+mn-ea"/>
                  <a:sym typeface="+mn-lt"/>
                </a:rPr>
                <a:t>搜索查询</a:t>
              </a:r>
            </a:p>
          </p:txBody>
        </p:sp>
        <p:sp>
          <p:nvSpPr>
            <p:cNvPr id="207" name="Right Arrow 431"/>
            <p:cNvSpPr>
              <a:spLocks noChangeArrowheads="1"/>
            </p:cNvSpPr>
            <p:nvPr/>
          </p:nvSpPr>
          <p:spPr bwMode="auto">
            <a:xfrm flipH="1">
              <a:off x="8912179" y="4460494"/>
              <a:ext cx="390111" cy="185924"/>
            </a:xfrm>
            <a:prstGeom prst="leftRightArrow">
              <a:avLst/>
            </a:prstGeom>
            <a:solidFill>
              <a:srgbClr val="1D6CC3"/>
            </a:solidFill>
            <a:ln w="9525">
              <a:solidFill>
                <a:sysClr val="window" lastClr="FFFFFF"/>
              </a:solidFill>
              <a:miter lim="800000"/>
            </a:ln>
            <a:effectLst/>
          </p:spPr>
          <p:txBody>
            <a:bodyPr anchor="ctr"/>
            <a:lstStyle/>
            <a:p>
              <a:pPr algn="ctr">
                <a:defRPr/>
              </a:pPr>
              <a:endParaRPr lang="en-US" kern="0"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08" name="TextBox 12"/>
            <p:cNvSpPr txBox="1">
              <a:spLocks noChangeArrowheads="1"/>
            </p:cNvSpPr>
            <p:nvPr/>
          </p:nvSpPr>
          <p:spPr bwMode="auto">
            <a:xfrm>
              <a:off x="8978959" y="4606259"/>
              <a:ext cx="352513" cy="226057"/>
            </a:xfrm>
            <a:prstGeom prst="rect">
              <a:avLst/>
            </a:prstGeom>
            <a:noFill/>
            <a:ln w="9525">
              <a:noFill/>
              <a:miter lim="800000"/>
            </a:ln>
          </p:spPr>
          <p:txBody>
            <a:bodyPr wrap="none">
              <a:spAutoFit/>
            </a:bodyPr>
            <a:lstStyle/>
            <a:p>
              <a:pPr algn="ctr">
                <a:defRPr/>
              </a:pPr>
              <a:r>
                <a:rPr lang="zh-CN" altLang="en-US" sz="1000" kern="0" dirty="0">
                  <a:solidFill>
                    <a:prstClr val="black"/>
                  </a:solidFill>
                  <a:latin typeface="微软雅黑" panose="020B0503020204020204" pitchFamily="34" charset="-122"/>
                  <a:ea typeface="微软雅黑" panose="020B0503020204020204" pitchFamily="34" charset="-122"/>
                  <a:cs typeface="+mn-ea"/>
                  <a:sym typeface="+mn-lt"/>
                </a:rPr>
                <a:t>接入</a:t>
              </a:r>
            </a:p>
          </p:txBody>
        </p:sp>
      </p:grpSp>
      <p:sp>
        <p:nvSpPr>
          <p:cNvPr id="209" name="Rounded Rectangle 197"/>
          <p:cNvSpPr>
            <a:spLocks noChangeArrowheads="1"/>
          </p:cNvSpPr>
          <p:nvPr/>
        </p:nvSpPr>
        <p:spPr bwMode="auto">
          <a:xfrm>
            <a:off x="9551915" y="2079486"/>
            <a:ext cx="2018403" cy="3298010"/>
          </a:xfrm>
          <a:prstGeom prst="roundRect">
            <a:avLst>
              <a:gd name="adj" fmla="val 7907"/>
            </a:avLst>
          </a:prstGeom>
          <a:solidFill>
            <a:srgbClr val="0087D5">
              <a:alpha val="7000"/>
            </a:srgbClr>
          </a:solidFill>
          <a:ln w="9525">
            <a:noFill/>
            <a:round/>
          </a:ln>
        </p:spPr>
        <p:txBody>
          <a:bodyPr lIns="36000" tIns="36000" rIns="36000" bIns="36000"/>
          <a:lstStyle/>
          <a:p>
            <a:pPr algn="ctr" defTabSz="457200" fontAlgn="base">
              <a:spcBef>
                <a:spcPct val="0"/>
              </a:spcBef>
              <a:spcAft>
                <a:spcPct val="0"/>
              </a:spcAft>
              <a:defRPr/>
            </a:pPr>
            <a:r>
              <a:rPr lang="zh-CN" altLang="en-US" sz="1400" b="1" kern="0">
                <a:solidFill>
                  <a:prstClr val="black"/>
                </a:solidFill>
                <a:latin typeface="微软雅黑" panose="020B0503020204020204" pitchFamily="34" charset="-122"/>
                <a:ea typeface="微软雅黑" panose="020B0503020204020204" pitchFamily="34" charset="-122"/>
                <a:cs typeface="+mn-ea"/>
                <a:sym typeface="+mn-lt"/>
              </a:rPr>
              <a:t>数据用户</a:t>
            </a:r>
            <a:endParaRPr lang="zh-CN" altLang="en-US" sz="1400" b="1" kern="0"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10" name="TextBox 123"/>
          <p:cNvSpPr txBox="1"/>
          <p:nvPr/>
        </p:nvSpPr>
        <p:spPr>
          <a:xfrm>
            <a:off x="9847038" y="2622200"/>
            <a:ext cx="1447923" cy="504000"/>
          </a:xfrm>
          <a:prstGeom prst="roundRect">
            <a:avLst/>
          </a:prstGeom>
          <a:solidFill>
            <a:sysClr val="window" lastClr="FFFFFF"/>
          </a:solidFill>
          <a:ln w="12700" cap="flat" cmpd="sng" algn="ctr">
            <a:noFill/>
            <a:prstDash val="solid"/>
            <a:miter lim="800000"/>
          </a:ln>
          <a:effectLst/>
        </p:spPr>
        <p:txBody>
          <a:bodyPr lIns="0" tIns="0" rIns="0" bIns="0" anchor="ctr"/>
          <a:lstStyle>
            <a:defPPr>
              <a:defRPr lang="zh-CN"/>
            </a:defPPr>
            <a:lvl1pPr marR="0" lvl="0" indent="0" algn="ctr" defTabSz="457200" fontAlgn="base">
              <a:lnSpc>
                <a:spcPts val="1100"/>
              </a:lnSpc>
              <a:spcBef>
                <a:spcPct val="0"/>
              </a:spcBef>
              <a:spcAft>
                <a:spcPct val="0"/>
              </a:spcAft>
              <a:buClrTx/>
              <a:buSzTx/>
              <a:buFontTx/>
              <a:buNone/>
              <a:defRPr kumimoji="0" sz="1000" b="1" i="0" u="none" strike="noStrike" kern="0" cap="none" spc="0" normalizeH="0" baseline="0">
                <a:ln>
                  <a:noFill/>
                </a:ln>
                <a:effectLst/>
                <a:uLnTx/>
                <a:uFillTx/>
                <a:latin typeface="楷体" panose="02010609060101010101" pitchFamily="49" charset="-122"/>
                <a:ea typeface="楷体" panose="02010609060101010101" pitchFamily="49" charset="-122"/>
                <a:cs typeface="+mn-ea"/>
              </a:defRPr>
            </a:lvl1pPr>
          </a:lstStyle>
          <a:p>
            <a:pPr>
              <a:defRPr/>
            </a:pPr>
            <a:r>
              <a:rPr lang="zh-CN" altLang="en-US" sz="1200" b="0" dirty="0">
                <a:solidFill>
                  <a:prstClr val="black"/>
                </a:solidFill>
                <a:latin typeface="微软雅黑" panose="020B0503020204020204" pitchFamily="34" charset="-122"/>
                <a:ea typeface="微软雅黑" panose="020B0503020204020204" pitchFamily="34" charset="-122"/>
                <a:sym typeface="+mn-lt"/>
              </a:rPr>
              <a:t>业务用户</a:t>
            </a:r>
          </a:p>
        </p:txBody>
      </p:sp>
      <p:sp>
        <p:nvSpPr>
          <p:cNvPr id="211" name="TextBox 123"/>
          <p:cNvSpPr txBox="1"/>
          <p:nvPr/>
        </p:nvSpPr>
        <p:spPr>
          <a:xfrm>
            <a:off x="9847038" y="3268509"/>
            <a:ext cx="1447923" cy="504000"/>
          </a:xfrm>
          <a:prstGeom prst="roundRect">
            <a:avLst/>
          </a:prstGeom>
          <a:solidFill>
            <a:sysClr val="window" lastClr="FFFFFF"/>
          </a:solidFill>
          <a:ln w="12700" cap="flat" cmpd="sng" algn="ctr">
            <a:noFill/>
            <a:prstDash val="solid"/>
            <a:miter lim="800000"/>
          </a:ln>
          <a:effectLst/>
        </p:spPr>
        <p:txBody>
          <a:bodyPr lIns="0" tIns="0" rIns="0" bIns="0" anchor="ctr"/>
          <a:lstStyle>
            <a:defPPr>
              <a:defRPr lang="zh-CN"/>
            </a:defPPr>
            <a:lvl1pPr marR="0" lvl="0" indent="0" algn="ctr" defTabSz="457200" fontAlgn="base">
              <a:lnSpc>
                <a:spcPts val="1100"/>
              </a:lnSpc>
              <a:spcBef>
                <a:spcPct val="0"/>
              </a:spcBef>
              <a:spcAft>
                <a:spcPct val="0"/>
              </a:spcAft>
              <a:buClrTx/>
              <a:buSzTx/>
              <a:buFontTx/>
              <a:buNone/>
              <a:defRPr kumimoji="0" sz="1000" b="1" i="0" u="none" strike="noStrike" kern="0" cap="none" spc="0" normalizeH="0" baseline="0">
                <a:ln>
                  <a:noFill/>
                </a:ln>
                <a:effectLst/>
                <a:uLnTx/>
                <a:uFillTx/>
                <a:latin typeface="楷体" panose="02010609060101010101" pitchFamily="49" charset="-122"/>
                <a:ea typeface="楷体" panose="02010609060101010101" pitchFamily="49" charset="-122"/>
                <a:cs typeface="+mn-ea"/>
              </a:defRPr>
            </a:lvl1pPr>
          </a:lstStyle>
          <a:p>
            <a:pPr>
              <a:defRPr/>
            </a:pPr>
            <a:r>
              <a:rPr lang="zh-CN" altLang="en-US" sz="1200" b="0" dirty="0">
                <a:solidFill>
                  <a:prstClr val="black"/>
                </a:solidFill>
                <a:latin typeface="微软雅黑" panose="020B0503020204020204" pitchFamily="34" charset="-122"/>
                <a:ea typeface="微软雅黑" panose="020B0503020204020204" pitchFamily="34" charset="-122"/>
                <a:sym typeface="+mn-lt"/>
              </a:rPr>
              <a:t>应用系统</a:t>
            </a:r>
          </a:p>
        </p:txBody>
      </p:sp>
      <p:sp>
        <p:nvSpPr>
          <p:cNvPr id="212" name="TextBox 123"/>
          <p:cNvSpPr txBox="1"/>
          <p:nvPr/>
        </p:nvSpPr>
        <p:spPr>
          <a:xfrm>
            <a:off x="9832149" y="3914818"/>
            <a:ext cx="1447923" cy="504000"/>
          </a:xfrm>
          <a:prstGeom prst="roundRect">
            <a:avLst/>
          </a:prstGeom>
          <a:solidFill>
            <a:sysClr val="window" lastClr="FFFFFF"/>
          </a:solidFill>
          <a:ln w="12700" cap="flat" cmpd="sng" algn="ctr">
            <a:noFill/>
            <a:prstDash val="solid"/>
            <a:miter lim="800000"/>
          </a:ln>
          <a:effectLst/>
        </p:spPr>
        <p:txBody>
          <a:bodyPr lIns="0" tIns="0" rIns="0" bIns="0" anchor="ctr"/>
          <a:lstStyle>
            <a:defPPr>
              <a:defRPr lang="zh-CN"/>
            </a:defPPr>
            <a:lvl1pPr marR="0" lvl="0" indent="0" algn="ctr" defTabSz="457200" fontAlgn="base">
              <a:lnSpc>
                <a:spcPts val="1100"/>
              </a:lnSpc>
              <a:spcBef>
                <a:spcPct val="0"/>
              </a:spcBef>
              <a:spcAft>
                <a:spcPct val="0"/>
              </a:spcAft>
              <a:buClrTx/>
              <a:buSzTx/>
              <a:buFontTx/>
              <a:buNone/>
              <a:defRPr kumimoji="0" sz="1000" b="1" i="0" u="none" strike="noStrike" kern="0" cap="none" spc="0" normalizeH="0" baseline="0">
                <a:ln>
                  <a:noFill/>
                </a:ln>
                <a:effectLst/>
                <a:uLnTx/>
                <a:uFillTx/>
                <a:latin typeface="楷体" panose="02010609060101010101" pitchFamily="49" charset="-122"/>
                <a:ea typeface="楷体" panose="02010609060101010101" pitchFamily="49" charset="-122"/>
                <a:cs typeface="+mn-ea"/>
              </a:defRPr>
            </a:lvl1pPr>
          </a:lstStyle>
          <a:p>
            <a:pPr>
              <a:defRPr/>
            </a:pPr>
            <a:r>
              <a:rPr lang="zh-CN" altLang="en-US" sz="1200" b="0" dirty="0">
                <a:solidFill>
                  <a:prstClr val="black"/>
                </a:solidFill>
                <a:latin typeface="微软雅黑" panose="020B0503020204020204" pitchFamily="34" charset="-122"/>
                <a:ea typeface="微软雅黑" panose="020B0503020204020204" pitchFamily="34" charset="-122"/>
                <a:sym typeface="+mn-lt"/>
              </a:rPr>
              <a:t>各板块数据仓库系统</a:t>
            </a:r>
          </a:p>
        </p:txBody>
      </p:sp>
      <p:sp>
        <p:nvSpPr>
          <p:cNvPr id="213" name="TextBox 123"/>
          <p:cNvSpPr txBox="1"/>
          <p:nvPr/>
        </p:nvSpPr>
        <p:spPr>
          <a:xfrm>
            <a:off x="9840568" y="4579569"/>
            <a:ext cx="1447923" cy="504000"/>
          </a:xfrm>
          <a:prstGeom prst="roundRect">
            <a:avLst/>
          </a:prstGeom>
          <a:solidFill>
            <a:sysClr val="window" lastClr="FFFFFF"/>
          </a:solidFill>
          <a:ln w="12700" cap="flat" cmpd="sng" algn="ctr">
            <a:noFill/>
            <a:prstDash val="solid"/>
            <a:miter lim="800000"/>
          </a:ln>
          <a:effectLst/>
        </p:spPr>
        <p:txBody>
          <a:bodyPr lIns="0" tIns="0" rIns="0" bIns="0" anchor="ctr"/>
          <a:lstStyle>
            <a:defPPr>
              <a:defRPr lang="zh-CN"/>
            </a:defPPr>
            <a:lvl1pPr marR="0" lvl="0" indent="0" algn="ctr" defTabSz="457200" fontAlgn="base">
              <a:lnSpc>
                <a:spcPts val="1100"/>
              </a:lnSpc>
              <a:spcBef>
                <a:spcPct val="0"/>
              </a:spcBef>
              <a:spcAft>
                <a:spcPct val="0"/>
              </a:spcAft>
              <a:buClrTx/>
              <a:buSzTx/>
              <a:buFontTx/>
              <a:buNone/>
              <a:defRPr kumimoji="0" sz="1000" b="1" i="0" u="none" strike="noStrike" kern="0" cap="none" spc="0" normalizeH="0" baseline="0">
                <a:ln>
                  <a:noFill/>
                </a:ln>
                <a:effectLst/>
                <a:uLnTx/>
                <a:uFillTx/>
                <a:latin typeface="楷体" panose="02010609060101010101" pitchFamily="49" charset="-122"/>
                <a:ea typeface="楷体" panose="02010609060101010101" pitchFamily="49" charset="-122"/>
                <a:cs typeface="+mn-ea"/>
              </a:defRPr>
            </a:lvl1pPr>
          </a:lstStyle>
          <a:p>
            <a:pPr>
              <a:defRPr/>
            </a:pPr>
            <a:r>
              <a:rPr lang="zh-CN" altLang="en-US" sz="1200" b="0" dirty="0">
                <a:solidFill>
                  <a:prstClr val="black"/>
                </a:solidFill>
                <a:latin typeface="微软雅黑" panose="020B0503020204020204" pitchFamily="34" charset="-122"/>
                <a:ea typeface="微软雅黑" panose="020B0503020204020204" pitchFamily="34" charset="-122"/>
                <a:sym typeface="+mn-lt"/>
              </a:rPr>
              <a:t>外部</a:t>
            </a:r>
            <a:r>
              <a:rPr lang="zh-CN" altLang="en-US" sz="1200" b="0">
                <a:solidFill>
                  <a:prstClr val="black"/>
                </a:solidFill>
                <a:latin typeface="微软雅黑" panose="020B0503020204020204" pitchFamily="34" charset="-122"/>
                <a:ea typeface="微软雅黑" panose="020B0503020204020204" pitchFamily="34" charset="-122"/>
                <a:sym typeface="+mn-lt"/>
              </a:rPr>
              <a:t>监管用户</a:t>
            </a:r>
            <a:endParaRPr lang="zh-CN" altLang="en-US" sz="1200" b="0" dirty="0">
              <a:solidFill>
                <a:prstClr val="black"/>
              </a:solidFill>
              <a:latin typeface="微软雅黑" panose="020B0503020204020204" pitchFamily="34" charset="-122"/>
              <a:ea typeface="微软雅黑" panose="020B0503020204020204" pitchFamily="34" charset="-122"/>
              <a:sym typeface="+mn-lt"/>
            </a:endParaRPr>
          </a:p>
        </p:txBody>
      </p:sp>
      <p:sp>
        <p:nvSpPr>
          <p:cNvPr id="214" name="Rounded Rectangle 60"/>
          <p:cNvSpPr>
            <a:spLocks noChangeArrowheads="1"/>
          </p:cNvSpPr>
          <p:nvPr/>
        </p:nvSpPr>
        <p:spPr bwMode="auto">
          <a:xfrm>
            <a:off x="4111698" y="2079487"/>
            <a:ext cx="4765768" cy="3298010"/>
          </a:xfrm>
          <a:prstGeom prst="roundRect">
            <a:avLst>
              <a:gd name="adj" fmla="val 4199"/>
            </a:avLst>
          </a:prstGeom>
          <a:solidFill>
            <a:srgbClr val="0087D5">
              <a:alpha val="7000"/>
            </a:srgbClr>
          </a:solidFill>
          <a:ln w="12700">
            <a:noFill/>
            <a:round/>
          </a:ln>
        </p:spPr>
        <p:txBody>
          <a:bodyPr lIns="36000" tIns="36000" rIns="36000" bIns="36000" anchor="b"/>
          <a:lstStyle/>
          <a:p>
            <a:pPr algn="ctr" defTabSz="457200" fontAlgn="base">
              <a:spcBef>
                <a:spcPct val="0"/>
              </a:spcBef>
              <a:spcAft>
                <a:spcPct val="0"/>
              </a:spcAft>
              <a:defRPr/>
            </a:pPr>
            <a:endParaRPr lang="en-GB" altLang="en-US" sz="900" kern="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15" name="Rounded Rectangle 197"/>
          <p:cNvSpPr>
            <a:spLocks noChangeArrowheads="1"/>
          </p:cNvSpPr>
          <p:nvPr/>
        </p:nvSpPr>
        <p:spPr bwMode="auto">
          <a:xfrm>
            <a:off x="7313816" y="2191324"/>
            <a:ext cx="679037" cy="682876"/>
          </a:xfrm>
          <a:prstGeom prst="roundRect">
            <a:avLst>
              <a:gd name="adj" fmla="val 11542"/>
            </a:avLst>
          </a:prstGeom>
          <a:solidFill>
            <a:sysClr val="window" lastClr="FFFFFF"/>
          </a:solidFill>
          <a:ln w="9525">
            <a:noFill/>
            <a:round/>
          </a:ln>
        </p:spPr>
        <p:txBody>
          <a:bodyPr lIns="36000" tIns="36000" rIns="36000" bIns="36000" anchor="ctr"/>
          <a:lstStyle/>
          <a:p>
            <a:pPr algn="r" defTabSz="457200" fontAlgn="base">
              <a:spcBef>
                <a:spcPct val="0"/>
              </a:spcBef>
              <a:spcAft>
                <a:spcPct val="0"/>
              </a:spcAft>
              <a:defRPr/>
            </a:pPr>
            <a:endParaRPr lang="en-GB" altLang="en-US" sz="500" kern="0"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16" name="Rounded Rectangle 197"/>
          <p:cNvSpPr>
            <a:spLocks noChangeArrowheads="1"/>
          </p:cNvSpPr>
          <p:nvPr/>
        </p:nvSpPr>
        <p:spPr bwMode="auto">
          <a:xfrm rot="5400000">
            <a:off x="5682062" y="2403607"/>
            <a:ext cx="1666682" cy="3014793"/>
          </a:xfrm>
          <a:prstGeom prst="roundRect">
            <a:avLst>
              <a:gd name="adj" fmla="val 4028"/>
            </a:avLst>
          </a:prstGeom>
          <a:solidFill>
            <a:sysClr val="window" lastClr="FFFFFF">
              <a:alpha val="85000"/>
            </a:sysClr>
          </a:solidFill>
          <a:ln w="9525">
            <a:noFill/>
            <a:round/>
          </a:ln>
        </p:spPr>
        <p:txBody>
          <a:bodyPr lIns="36000" tIns="36000" rIns="36000" bIns="36000"/>
          <a:lstStyle/>
          <a:p>
            <a:pPr algn="ctr" defTabSz="457200" fontAlgn="base">
              <a:spcBef>
                <a:spcPct val="0"/>
              </a:spcBef>
              <a:spcAft>
                <a:spcPct val="0"/>
              </a:spcAft>
              <a:defRPr/>
            </a:pPr>
            <a:endParaRPr lang="en-GB" altLang="en-US" sz="600" kern="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17" name="Rounded Rectangle 197"/>
          <p:cNvSpPr>
            <a:spLocks noChangeArrowheads="1"/>
          </p:cNvSpPr>
          <p:nvPr/>
        </p:nvSpPr>
        <p:spPr bwMode="auto">
          <a:xfrm>
            <a:off x="5006256" y="2191624"/>
            <a:ext cx="2146935" cy="672729"/>
          </a:xfrm>
          <a:prstGeom prst="roundRect">
            <a:avLst>
              <a:gd name="adj" fmla="val 11542"/>
            </a:avLst>
          </a:prstGeom>
          <a:solidFill>
            <a:sysClr val="window" lastClr="FFFFFF">
              <a:alpha val="85000"/>
            </a:sysClr>
          </a:solidFill>
          <a:ln w="9525">
            <a:noFill/>
            <a:round/>
          </a:ln>
        </p:spPr>
        <p:txBody>
          <a:bodyPr lIns="36000" tIns="36000" rIns="36000" bIns="36000" anchor="ctr"/>
          <a:lstStyle/>
          <a:p>
            <a:pPr defTabSz="457200" fontAlgn="base">
              <a:spcBef>
                <a:spcPct val="0"/>
              </a:spcBef>
              <a:spcAft>
                <a:spcPct val="0"/>
              </a:spcAft>
              <a:defRPr/>
            </a:pPr>
            <a:endParaRPr lang="en-GB" altLang="en-US" sz="700" kern="0"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18" name="Left-Right Arrow 317"/>
          <p:cNvSpPr>
            <a:spLocks noChangeArrowheads="1"/>
          </p:cNvSpPr>
          <p:nvPr/>
        </p:nvSpPr>
        <p:spPr bwMode="auto">
          <a:xfrm rot="5400000">
            <a:off x="5239086" y="2914345"/>
            <a:ext cx="180927" cy="127089"/>
          </a:xfrm>
          <a:prstGeom prst="leftRightArrow">
            <a:avLst>
              <a:gd name="adj1" fmla="val 50000"/>
              <a:gd name="adj2" fmla="val 49998"/>
            </a:avLst>
          </a:prstGeom>
          <a:solidFill>
            <a:srgbClr val="1D6CC3"/>
          </a:solidFill>
          <a:ln w="9525">
            <a:noFill/>
            <a:miter lim="800000"/>
          </a:ln>
          <a:effectLst>
            <a:outerShdw blurRad="40000" dist="23000" dir="5400000" rotWithShape="0">
              <a:srgbClr val="808080">
                <a:alpha val="34999"/>
              </a:srgbClr>
            </a:outerShdw>
          </a:effectLst>
        </p:spPr>
        <p:txBody>
          <a:bodyPr anchor="ctr"/>
          <a:lstStyle/>
          <a:p>
            <a:pPr algn="ctr" defTabSz="457200" fontAlgn="base">
              <a:spcBef>
                <a:spcPct val="0"/>
              </a:spcBef>
              <a:spcAft>
                <a:spcPct val="0"/>
              </a:spcAft>
              <a:defRPr/>
            </a:pPr>
            <a:endParaRPr lang="en-US" sz="1100" kern="0"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19" name="Rounded Rectangle 197"/>
          <p:cNvSpPr>
            <a:spLocks noChangeArrowheads="1"/>
          </p:cNvSpPr>
          <p:nvPr/>
        </p:nvSpPr>
        <p:spPr bwMode="auto">
          <a:xfrm>
            <a:off x="4191254" y="2183408"/>
            <a:ext cx="695011" cy="2570026"/>
          </a:xfrm>
          <a:prstGeom prst="roundRect">
            <a:avLst>
              <a:gd name="adj" fmla="val 7907"/>
            </a:avLst>
          </a:prstGeom>
          <a:solidFill>
            <a:sysClr val="window" lastClr="FFFFFF">
              <a:alpha val="85000"/>
            </a:sysClr>
          </a:solidFill>
          <a:ln w="9525">
            <a:noFill/>
            <a:round/>
          </a:ln>
        </p:spPr>
        <p:txBody>
          <a:bodyPr lIns="36000" tIns="36000" rIns="36000" bIns="36000"/>
          <a:lstStyle/>
          <a:p>
            <a:pPr algn="ctr" defTabSz="457200" fontAlgn="base">
              <a:spcBef>
                <a:spcPct val="0"/>
              </a:spcBef>
              <a:spcAft>
                <a:spcPct val="0"/>
              </a:spcAft>
              <a:defRPr/>
            </a:pPr>
            <a:r>
              <a:rPr lang="zh-CN" altLang="en-US" sz="1100" kern="0" dirty="0">
                <a:solidFill>
                  <a:prstClr val="black"/>
                </a:solidFill>
                <a:latin typeface="微软雅黑" panose="020B0503020204020204" pitchFamily="34" charset="-122"/>
                <a:ea typeface="微软雅黑" panose="020B0503020204020204" pitchFamily="34" charset="-122"/>
                <a:cs typeface="+mn-ea"/>
                <a:sym typeface="+mn-lt"/>
              </a:rPr>
              <a:t>数据抽取</a:t>
            </a:r>
          </a:p>
        </p:txBody>
      </p:sp>
      <p:sp>
        <p:nvSpPr>
          <p:cNvPr id="220" name="Left-Right Arrow 412"/>
          <p:cNvSpPr>
            <a:spLocks noChangeArrowheads="1"/>
          </p:cNvSpPr>
          <p:nvPr/>
        </p:nvSpPr>
        <p:spPr bwMode="auto">
          <a:xfrm>
            <a:off x="8030598" y="4276567"/>
            <a:ext cx="132178" cy="94323"/>
          </a:xfrm>
          <a:prstGeom prst="leftRightArrow">
            <a:avLst>
              <a:gd name="adj1" fmla="val 50000"/>
              <a:gd name="adj2" fmla="val 50002"/>
            </a:avLst>
          </a:prstGeom>
          <a:solidFill>
            <a:srgbClr val="1D6CC3"/>
          </a:solidFill>
          <a:ln w="9525">
            <a:noFill/>
            <a:miter lim="800000"/>
          </a:ln>
          <a:effectLst>
            <a:outerShdw blurRad="40000" dist="23000" dir="5400000" rotWithShape="0">
              <a:srgbClr val="808080">
                <a:alpha val="34999"/>
              </a:srgbClr>
            </a:outerShdw>
          </a:effectLst>
        </p:spPr>
        <p:txBody>
          <a:bodyPr anchor="ctr"/>
          <a:lstStyle/>
          <a:p>
            <a:pPr algn="ctr" defTabSz="457200" fontAlgn="base">
              <a:spcBef>
                <a:spcPct val="0"/>
              </a:spcBef>
              <a:spcAft>
                <a:spcPct val="0"/>
              </a:spcAft>
              <a:defRPr/>
            </a:pPr>
            <a:endParaRPr lang="en-US" sz="1100" kern="0"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21" name="Rounded Rectangle 197"/>
          <p:cNvSpPr>
            <a:spLocks noChangeArrowheads="1"/>
          </p:cNvSpPr>
          <p:nvPr/>
        </p:nvSpPr>
        <p:spPr bwMode="auto">
          <a:xfrm>
            <a:off x="4191254" y="4870336"/>
            <a:ext cx="4485476" cy="380289"/>
          </a:xfrm>
          <a:prstGeom prst="roundRect">
            <a:avLst>
              <a:gd name="adj" fmla="val 6778"/>
            </a:avLst>
          </a:prstGeom>
          <a:solidFill>
            <a:sysClr val="window" lastClr="FFFFFF">
              <a:alpha val="85000"/>
            </a:sysClr>
          </a:solidFill>
          <a:ln w="9525">
            <a:noFill/>
            <a:round/>
          </a:ln>
        </p:spPr>
        <p:txBody>
          <a:bodyPr lIns="36000" tIns="36000" rIns="36000" bIns="36000" anchor="ctr"/>
          <a:lstStyle/>
          <a:p>
            <a:pPr algn="r" defTabSz="457200" fontAlgn="base">
              <a:spcBef>
                <a:spcPct val="0"/>
              </a:spcBef>
              <a:spcAft>
                <a:spcPct val="0"/>
              </a:spcAft>
              <a:defRPr/>
            </a:pPr>
            <a:endParaRPr lang="en-GB" altLang="en-US" sz="900" kern="0"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22" name="Left-Right Arrow 510"/>
          <p:cNvSpPr>
            <a:spLocks noChangeArrowheads="1"/>
          </p:cNvSpPr>
          <p:nvPr/>
        </p:nvSpPr>
        <p:spPr bwMode="auto">
          <a:xfrm rot="5400000">
            <a:off x="6411135" y="4787516"/>
            <a:ext cx="139392" cy="88808"/>
          </a:xfrm>
          <a:prstGeom prst="leftRightArrow">
            <a:avLst>
              <a:gd name="adj1" fmla="val 50000"/>
              <a:gd name="adj2" fmla="val 49998"/>
            </a:avLst>
          </a:prstGeom>
          <a:solidFill>
            <a:srgbClr val="1D6CC3"/>
          </a:solidFill>
          <a:ln w="9525">
            <a:noFill/>
            <a:miter lim="800000"/>
          </a:ln>
          <a:effectLst>
            <a:outerShdw blurRad="40000" dist="23000" dir="5400000" rotWithShape="0">
              <a:srgbClr val="808080">
                <a:alpha val="34999"/>
              </a:srgbClr>
            </a:outerShdw>
          </a:effectLst>
        </p:spPr>
        <p:txBody>
          <a:bodyPr anchor="ctr"/>
          <a:lstStyle/>
          <a:p>
            <a:pPr algn="ctr" defTabSz="457200" fontAlgn="base">
              <a:spcBef>
                <a:spcPct val="0"/>
              </a:spcBef>
              <a:spcAft>
                <a:spcPct val="0"/>
              </a:spcAft>
              <a:defRPr/>
            </a:pPr>
            <a:endParaRPr lang="en-US" sz="1100" kern="0"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23" name="Left-Right Arrow 517"/>
          <p:cNvSpPr>
            <a:spLocks noChangeArrowheads="1"/>
          </p:cNvSpPr>
          <p:nvPr/>
        </p:nvSpPr>
        <p:spPr bwMode="auto">
          <a:xfrm rot="5400000">
            <a:off x="8406817" y="4790090"/>
            <a:ext cx="139392" cy="88808"/>
          </a:xfrm>
          <a:prstGeom prst="leftRightArrow">
            <a:avLst>
              <a:gd name="adj1" fmla="val 50000"/>
              <a:gd name="adj2" fmla="val 49998"/>
            </a:avLst>
          </a:prstGeom>
          <a:solidFill>
            <a:srgbClr val="1D6CC3"/>
          </a:solidFill>
          <a:ln w="9525">
            <a:noFill/>
            <a:miter lim="800000"/>
          </a:ln>
          <a:effectLst>
            <a:outerShdw blurRad="40000" dist="23000" dir="5400000" rotWithShape="0">
              <a:srgbClr val="808080">
                <a:alpha val="34999"/>
              </a:srgbClr>
            </a:outerShdw>
          </a:effectLst>
        </p:spPr>
        <p:txBody>
          <a:bodyPr anchor="ctr"/>
          <a:lstStyle/>
          <a:p>
            <a:pPr algn="ctr" defTabSz="457200" fontAlgn="base">
              <a:spcBef>
                <a:spcPct val="0"/>
              </a:spcBef>
              <a:spcAft>
                <a:spcPct val="0"/>
              </a:spcAft>
              <a:defRPr/>
            </a:pPr>
            <a:endParaRPr lang="en-US" sz="1100" kern="0"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24" name="Rectangle 7"/>
          <p:cNvSpPr>
            <a:spLocks noChangeArrowheads="1"/>
          </p:cNvSpPr>
          <p:nvPr/>
        </p:nvSpPr>
        <p:spPr bwMode="auto">
          <a:xfrm>
            <a:off x="5866384" y="3927451"/>
            <a:ext cx="1400741" cy="276999"/>
          </a:xfrm>
          <a:prstGeom prst="rect">
            <a:avLst/>
          </a:prstGeom>
          <a:noFill/>
          <a:ln w="9525">
            <a:noFill/>
            <a:miter lim="800000"/>
          </a:ln>
        </p:spPr>
        <p:txBody>
          <a:bodyPr>
            <a:spAutoFit/>
          </a:bodyPr>
          <a:lstStyle/>
          <a:p>
            <a:pPr algn="ctr" defTabSz="457200" fontAlgn="base">
              <a:spcBef>
                <a:spcPct val="0"/>
              </a:spcBef>
              <a:spcAft>
                <a:spcPct val="0"/>
              </a:spcAft>
              <a:defRPr/>
            </a:pPr>
            <a:r>
              <a:rPr lang="zh-CN" altLang="en-US" sz="1200" kern="0" dirty="0">
                <a:solidFill>
                  <a:prstClr val="black"/>
                </a:solidFill>
                <a:latin typeface="微软雅黑" panose="020B0503020204020204" pitchFamily="34" charset="-122"/>
                <a:ea typeface="微软雅黑" panose="020B0503020204020204" pitchFamily="34" charset="-122"/>
                <a:cs typeface="+mn-ea"/>
                <a:sym typeface="+mn-lt"/>
              </a:rPr>
              <a:t>数据存储</a:t>
            </a:r>
          </a:p>
        </p:txBody>
      </p:sp>
      <p:sp>
        <p:nvSpPr>
          <p:cNvPr id="225" name="TextBox 96"/>
          <p:cNvSpPr txBox="1"/>
          <p:nvPr/>
        </p:nvSpPr>
        <p:spPr>
          <a:xfrm>
            <a:off x="4311614" y="2429921"/>
            <a:ext cx="460291" cy="220467"/>
          </a:xfrm>
          <a:prstGeom prst="roundRect">
            <a:avLst/>
          </a:prstGeom>
          <a:solidFill>
            <a:srgbClr val="1D6CC3">
              <a:alpha val="41000"/>
            </a:srgbClr>
          </a:solidFill>
          <a:ln w="12700" algn="ctr">
            <a:noFill/>
            <a:round/>
          </a:ln>
        </p:spPr>
        <p:txBody>
          <a:bodyPr lIns="0" tIns="0" rIns="0" bIns="0" anchor="ctr" anchorCtr="1"/>
          <a:lstStyle>
            <a:defPPr>
              <a:defRPr lang="zh-CN"/>
            </a:defPPr>
            <a:lvl1pPr marR="0" lvl="0" indent="0" algn="ctr" defTabSz="457200" fontAlgn="base">
              <a:lnSpc>
                <a:spcPct val="97000"/>
              </a:lnSpc>
              <a:spcBef>
                <a:spcPct val="0"/>
              </a:spcBef>
              <a:spcAft>
                <a:spcPct val="0"/>
              </a:spcAft>
              <a:buClr>
                <a:srgbClr val="000600"/>
              </a:buClr>
              <a:buSzTx/>
              <a:buFont typeface="Arial" panose="020B0604020202020204" pitchFamily="34" charset="0"/>
              <a:buNone/>
              <a:defRPr kumimoji="0" sz="800" b="0" i="0" u="none" strike="noStrike" cap="none" spc="0" normalizeH="0" baseline="0">
                <a:ln>
                  <a:noFill/>
                </a:ln>
                <a:effectLst/>
                <a:uLnTx/>
                <a:uFillTx/>
                <a:cs typeface="+mn-ea"/>
              </a:defRPr>
            </a:lvl1pPr>
          </a:lstStyle>
          <a:p>
            <a:r>
              <a:rPr lang="zh-CN" altLang="en-US" sz="900" b="1" dirty="0">
                <a:solidFill>
                  <a:srgbClr val="000000"/>
                </a:solidFill>
                <a:latin typeface="微软雅黑" panose="020B0503020204020204" pitchFamily="34" charset="-122"/>
                <a:ea typeface="微软雅黑" panose="020B0503020204020204" pitchFamily="34" charset="-122"/>
                <a:sym typeface="+mn-lt"/>
              </a:rPr>
              <a:t>传感数据</a:t>
            </a:r>
          </a:p>
        </p:txBody>
      </p:sp>
      <p:sp>
        <p:nvSpPr>
          <p:cNvPr id="226" name="Rounded Rectangle 120"/>
          <p:cNvSpPr>
            <a:spLocks noChangeArrowheads="1"/>
          </p:cNvSpPr>
          <p:nvPr/>
        </p:nvSpPr>
        <p:spPr bwMode="auto">
          <a:xfrm>
            <a:off x="4301865" y="3880285"/>
            <a:ext cx="471997" cy="830244"/>
          </a:xfrm>
          <a:prstGeom prst="roundRect">
            <a:avLst>
              <a:gd name="adj" fmla="val 16667"/>
            </a:avLst>
          </a:prstGeom>
          <a:solidFill>
            <a:srgbClr val="1D6CC3">
              <a:alpha val="41000"/>
            </a:srgbClr>
          </a:solidFill>
          <a:ln w="12700" algn="ctr">
            <a:solidFill>
              <a:sysClr val="window" lastClr="FFFFFF"/>
            </a:solidFill>
            <a:prstDash val="solid"/>
            <a:round/>
          </a:ln>
        </p:spPr>
        <p:txBody>
          <a:bodyPr lIns="0" tIns="0" rIns="0" bIns="0" anchor="ctr" anchorCtr="1"/>
          <a:lstStyle/>
          <a:p>
            <a:pPr algn="ctr" defTabSz="457200" fontAlgn="base">
              <a:lnSpc>
                <a:spcPct val="97000"/>
              </a:lnSpc>
              <a:spcBef>
                <a:spcPct val="0"/>
              </a:spcBef>
              <a:spcAft>
                <a:spcPct val="0"/>
              </a:spcAft>
              <a:buClr>
                <a:srgbClr val="000600"/>
              </a:buClr>
              <a:defRPr/>
            </a:pPr>
            <a:r>
              <a:rPr lang="zh-CN" altLang="en-US" sz="900" b="1" kern="0">
                <a:solidFill>
                  <a:srgbClr val="000000"/>
                </a:solidFill>
                <a:latin typeface="微软雅黑" panose="020B0503020204020204" pitchFamily="34" charset="-122"/>
                <a:ea typeface="微软雅黑" panose="020B0503020204020204" pitchFamily="34" charset="-122"/>
                <a:cs typeface="+mn-ea"/>
                <a:sym typeface="+mn-lt"/>
              </a:rPr>
              <a:t>数据集成</a:t>
            </a:r>
            <a:endParaRPr lang="zh-CN" altLang="en-US" sz="900" b="1" kern="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27" name="TextBox 123"/>
          <p:cNvSpPr txBox="1"/>
          <p:nvPr/>
        </p:nvSpPr>
        <p:spPr>
          <a:xfrm>
            <a:off x="4311614" y="2752569"/>
            <a:ext cx="462248" cy="264482"/>
          </a:xfrm>
          <a:prstGeom prst="roundRect">
            <a:avLst/>
          </a:prstGeom>
          <a:solidFill>
            <a:srgbClr val="1D6CC3">
              <a:alpha val="41000"/>
            </a:srgbClr>
          </a:solidFill>
          <a:ln w="12700" algn="ctr">
            <a:noFill/>
            <a:round/>
          </a:ln>
        </p:spPr>
        <p:txBody>
          <a:bodyPr lIns="0" tIns="0" rIns="0" bIns="0" anchor="ctr" anchorCtr="1"/>
          <a:lstStyle>
            <a:defPPr>
              <a:defRPr lang="zh-CN"/>
            </a:defPPr>
            <a:lvl1pPr marR="0" lvl="0" indent="0" algn="ctr" defTabSz="457200" fontAlgn="base">
              <a:lnSpc>
                <a:spcPct val="97000"/>
              </a:lnSpc>
              <a:spcBef>
                <a:spcPct val="0"/>
              </a:spcBef>
              <a:spcAft>
                <a:spcPct val="0"/>
              </a:spcAft>
              <a:buClr>
                <a:srgbClr val="000600"/>
              </a:buClr>
              <a:buSzTx/>
              <a:buFont typeface="Arial" panose="020B0604020202020204" pitchFamily="34" charset="0"/>
              <a:buNone/>
              <a:defRPr kumimoji="0" sz="800" b="0" i="0" u="none" strike="noStrike" cap="none" spc="0" normalizeH="0" baseline="0">
                <a:ln>
                  <a:noFill/>
                </a:ln>
                <a:effectLst/>
                <a:uLnTx/>
                <a:uFillTx/>
                <a:cs typeface="+mn-ea"/>
              </a:defRPr>
            </a:lvl1pPr>
          </a:lstStyle>
          <a:p>
            <a:r>
              <a:rPr lang="zh-CN" altLang="en-US" sz="900" b="1" dirty="0">
                <a:solidFill>
                  <a:srgbClr val="000000"/>
                </a:solidFill>
                <a:latin typeface="微软雅黑" panose="020B0503020204020204" pitchFamily="34" charset="-122"/>
                <a:ea typeface="微软雅黑" panose="020B0503020204020204" pitchFamily="34" charset="-122"/>
                <a:sym typeface="+mn-lt"/>
              </a:rPr>
              <a:t>流</a:t>
            </a:r>
            <a:r>
              <a:rPr lang="zh-CN" altLang="en-US" sz="900" b="1">
                <a:solidFill>
                  <a:srgbClr val="000000"/>
                </a:solidFill>
                <a:latin typeface="微软雅黑" panose="020B0503020204020204" pitchFamily="34" charset="-122"/>
                <a:ea typeface="微软雅黑" panose="020B0503020204020204" pitchFamily="34" charset="-122"/>
                <a:sym typeface="+mn-lt"/>
              </a:rPr>
              <a:t>数据处理</a:t>
            </a:r>
            <a:endParaRPr lang="zh-CN" altLang="en-US" sz="900" b="1" dirty="0">
              <a:solidFill>
                <a:srgbClr val="000000"/>
              </a:solidFill>
              <a:latin typeface="微软雅黑" panose="020B0503020204020204" pitchFamily="34" charset="-122"/>
              <a:ea typeface="微软雅黑" panose="020B0503020204020204" pitchFamily="34" charset="-122"/>
              <a:sym typeface="+mn-lt"/>
            </a:endParaRPr>
          </a:p>
        </p:txBody>
      </p:sp>
      <p:sp>
        <p:nvSpPr>
          <p:cNvPr id="228" name="TextBox 124"/>
          <p:cNvSpPr txBox="1"/>
          <p:nvPr/>
        </p:nvSpPr>
        <p:spPr>
          <a:xfrm>
            <a:off x="4308094" y="3119230"/>
            <a:ext cx="463810" cy="667199"/>
          </a:xfrm>
          <a:prstGeom prst="roundRect">
            <a:avLst/>
          </a:prstGeom>
          <a:solidFill>
            <a:srgbClr val="1D6CC3">
              <a:alpha val="41000"/>
            </a:srgbClr>
          </a:solidFill>
          <a:ln w="12700" algn="ctr">
            <a:noFill/>
            <a:round/>
          </a:ln>
        </p:spPr>
        <p:txBody>
          <a:bodyPr lIns="0" tIns="0" rIns="0" bIns="0" anchor="ctr" anchorCtr="1"/>
          <a:lstStyle>
            <a:defPPr>
              <a:defRPr lang="zh-CN"/>
            </a:defPPr>
            <a:lvl1pPr marR="0" lvl="0" indent="0" algn="ctr" defTabSz="457200" fontAlgn="base">
              <a:lnSpc>
                <a:spcPct val="97000"/>
              </a:lnSpc>
              <a:spcBef>
                <a:spcPct val="0"/>
              </a:spcBef>
              <a:spcAft>
                <a:spcPct val="0"/>
              </a:spcAft>
              <a:buClr>
                <a:srgbClr val="000600"/>
              </a:buClr>
              <a:buSzTx/>
              <a:buFont typeface="Arial" panose="020B0604020202020204" pitchFamily="34" charset="0"/>
              <a:buNone/>
              <a:defRPr kumimoji="0" sz="800" b="0" i="0" u="none" strike="noStrike" cap="none" spc="0" normalizeH="0" baseline="0">
                <a:ln>
                  <a:noFill/>
                </a:ln>
                <a:effectLst/>
                <a:uLnTx/>
                <a:uFillTx/>
                <a:cs typeface="+mn-ea"/>
              </a:defRPr>
            </a:lvl1pPr>
          </a:lstStyle>
          <a:p>
            <a:r>
              <a:rPr lang="zh-CN" altLang="en-US" sz="900" b="1" dirty="0">
                <a:solidFill>
                  <a:srgbClr val="000000"/>
                </a:solidFill>
                <a:latin typeface="微软雅黑" panose="020B0503020204020204" pitchFamily="34" charset="-122"/>
                <a:ea typeface="微软雅黑" panose="020B0503020204020204" pitchFamily="34" charset="-122"/>
                <a:sym typeface="+mn-lt"/>
              </a:rPr>
              <a:t>非结构化数据处理</a:t>
            </a:r>
          </a:p>
        </p:txBody>
      </p:sp>
      <p:sp>
        <p:nvSpPr>
          <p:cNvPr id="229" name="文本框 198"/>
          <p:cNvSpPr txBox="1"/>
          <p:nvPr/>
        </p:nvSpPr>
        <p:spPr>
          <a:xfrm>
            <a:off x="5529819" y="2187182"/>
            <a:ext cx="1107996" cy="276999"/>
          </a:xfrm>
          <a:prstGeom prst="rect">
            <a:avLst/>
          </a:prstGeom>
          <a:noFill/>
          <a:ln>
            <a:noFill/>
          </a:ln>
        </p:spPr>
        <p:txBody>
          <a:bodyPr wrap="none" rtlCol="0">
            <a:spAutoFit/>
          </a:bodyPr>
          <a:lstStyle/>
          <a:p>
            <a:pPr>
              <a:defRPr/>
            </a:pPr>
            <a:r>
              <a:rPr kumimoji="1" lang="zh-CN" altLang="en-US" sz="1200" kern="0" dirty="0">
                <a:solidFill>
                  <a:prstClr val="black"/>
                </a:solidFill>
                <a:latin typeface="微软雅黑" panose="020B0503020204020204" pitchFamily="34" charset="-122"/>
                <a:ea typeface="微软雅黑" panose="020B0503020204020204" pitchFamily="34" charset="-122"/>
                <a:cs typeface="+mn-ea"/>
                <a:sym typeface="+mn-lt"/>
              </a:rPr>
              <a:t>数据计算应用</a:t>
            </a:r>
          </a:p>
        </p:txBody>
      </p:sp>
      <p:sp>
        <p:nvSpPr>
          <p:cNvPr id="230" name="TextBox 111"/>
          <p:cNvSpPr txBox="1"/>
          <p:nvPr/>
        </p:nvSpPr>
        <p:spPr>
          <a:xfrm>
            <a:off x="5092950" y="2490386"/>
            <a:ext cx="309793" cy="325705"/>
          </a:xfrm>
          <a:prstGeom prst="roundRect">
            <a:avLst/>
          </a:prstGeom>
          <a:solidFill>
            <a:srgbClr val="1D6CC3">
              <a:alpha val="41000"/>
            </a:srgbClr>
          </a:solidFill>
          <a:ln w="12700" algn="ctr">
            <a:noFill/>
            <a:round/>
          </a:ln>
        </p:spPr>
        <p:txBody>
          <a:bodyPr lIns="0" tIns="0" rIns="0" bIns="0" anchor="ctr" anchorCtr="1"/>
          <a:lstStyle>
            <a:defPPr>
              <a:defRPr lang="zh-CN"/>
            </a:defPPr>
            <a:lvl1pPr marR="0" lvl="0" indent="0" algn="ctr" defTabSz="457200" fontAlgn="base">
              <a:lnSpc>
                <a:spcPct val="97000"/>
              </a:lnSpc>
              <a:spcBef>
                <a:spcPct val="0"/>
              </a:spcBef>
              <a:spcAft>
                <a:spcPct val="0"/>
              </a:spcAft>
              <a:buClr>
                <a:srgbClr val="000600"/>
              </a:buClr>
              <a:buSzTx/>
              <a:buFont typeface="Arial" panose="020B0604020202020204" pitchFamily="34" charset="0"/>
              <a:buNone/>
              <a:defRPr kumimoji="0" sz="800" b="0" i="0" u="none" strike="noStrike" kern="0" cap="none" spc="0" normalizeH="0" baseline="0">
                <a:ln>
                  <a:noFill/>
                </a:ln>
                <a:effectLst/>
                <a:uLnTx/>
                <a:uFillTx/>
                <a:cs typeface="+mn-ea"/>
              </a:defRPr>
            </a:lvl1pPr>
          </a:lstStyle>
          <a:p>
            <a:r>
              <a:rPr lang="zh-CN" altLang="en-US" sz="900" b="1" dirty="0">
                <a:solidFill>
                  <a:srgbClr val="000000"/>
                </a:solidFill>
                <a:latin typeface="微软雅黑" panose="020B0503020204020204" pitchFamily="34" charset="-122"/>
                <a:ea typeface="微软雅黑" panose="020B0503020204020204" pitchFamily="34" charset="-122"/>
                <a:sym typeface="+mn-lt"/>
              </a:rPr>
              <a:t>流计算</a:t>
            </a:r>
          </a:p>
        </p:txBody>
      </p:sp>
      <p:sp>
        <p:nvSpPr>
          <p:cNvPr id="231" name="TextBox 128"/>
          <p:cNvSpPr txBox="1"/>
          <p:nvPr/>
        </p:nvSpPr>
        <p:spPr>
          <a:xfrm>
            <a:off x="5495918" y="2490385"/>
            <a:ext cx="309793" cy="325433"/>
          </a:xfrm>
          <a:prstGeom prst="roundRect">
            <a:avLst/>
          </a:prstGeom>
          <a:solidFill>
            <a:srgbClr val="1D6CC3">
              <a:alpha val="41000"/>
            </a:srgbClr>
          </a:solidFill>
          <a:ln w="12700" cap="flat" cmpd="sng" algn="ctr">
            <a:noFill/>
            <a:prstDash val="solid"/>
            <a:miter lim="800000"/>
          </a:ln>
          <a:effectLst/>
        </p:spPr>
        <p:txBody>
          <a:bodyPr lIns="0" tIns="0" rIns="0" bIns="0" anchor="ctr"/>
          <a:lstStyle>
            <a:defPPr>
              <a:defRPr lang="en-US"/>
            </a:defPPr>
            <a:lvl1pPr algn="ctr">
              <a:lnSpc>
                <a:spcPts val="1100"/>
              </a:lnSpc>
              <a:defRPr sz="900">
                <a:solidFill>
                  <a:schemeClr val="bg1"/>
                </a:solidFill>
              </a:defRPr>
            </a:lvl1pPr>
          </a:lstStyle>
          <a:p>
            <a:pPr defTabSz="457200" fontAlgn="base">
              <a:spcBef>
                <a:spcPct val="0"/>
              </a:spcBef>
              <a:spcAft>
                <a:spcPct val="0"/>
              </a:spcAft>
              <a:defRPr/>
            </a:pPr>
            <a:r>
              <a:rPr lang="zh-CN" altLang="en-US" b="1" kern="0" dirty="0">
                <a:solidFill>
                  <a:srgbClr val="000000"/>
                </a:solidFill>
                <a:latin typeface="微软雅黑" panose="020B0503020204020204" pitchFamily="34" charset="-122"/>
                <a:ea typeface="微软雅黑" panose="020B0503020204020204" pitchFamily="34" charset="-122"/>
                <a:cs typeface="+mn-ea"/>
                <a:sym typeface="+mn-lt"/>
              </a:rPr>
              <a:t>批量</a:t>
            </a:r>
            <a:endParaRPr lang="en-US" altLang="zh-CN" b="1" kern="0" dirty="0">
              <a:solidFill>
                <a:srgbClr val="000000"/>
              </a:solidFill>
              <a:latin typeface="微软雅黑" panose="020B0503020204020204" pitchFamily="34" charset="-122"/>
              <a:ea typeface="微软雅黑" panose="020B0503020204020204" pitchFamily="34" charset="-122"/>
              <a:cs typeface="+mn-ea"/>
              <a:sym typeface="+mn-lt"/>
            </a:endParaRPr>
          </a:p>
          <a:p>
            <a:pPr defTabSz="457200" fontAlgn="base">
              <a:spcBef>
                <a:spcPct val="0"/>
              </a:spcBef>
              <a:spcAft>
                <a:spcPct val="0"/>
              </a:spcAft>
              <a:defRPr/>
            </a:pPr>
            <a:r>
              <a:rPr lang="zh-CN" altLang="en-US" b="1" kern="0" dirty="0">
                <a:solidFill>
                  <a:srgbClr val="000000"/>
                </a:solidFill>
                <a:latin typeface="微软雅黑" panose="020B0503020204020204" pitchFamily="34" charset="-122"/>
                <a:ea typeface="微软雅黑" panose="020B0503020204020204" pitchFamily="34" charset="-122"/>
                <a:cs typeface="+mn-ea"/>
                <a:sym typeface="+mn-lt"/>
              </a:rPr>
              <a:t>计算</a:t>
            </a:r>
          </a:p>
        </p:txBody>
      </p:sp>
      <p:sp>
        <p:nvSpPr>
          <p:cNvPr id="232" name="Rectangle 7"/>
          <p:cNvSpPr>
            <a:spLocks noChangeArrowheads="1"/>
          </p:cNvSpPr>
          <p:nvPr/>
        </p:nvSpPr>
        <p:spPr bwMode="auto">
          <a:xfrm>
            <a:off x="7247174" y="2212345"/>
            <a:ext cx="800641" cy="400110"/>
          </a:xfrm>
          <a:prstGeom prst="rect">
            <a:avLst/>
          </a:prstGeom>
          <a:noFill/>
          <a:ln w="9525">
            <a:noFill/>
            <a:miter lim="800000"/>
          </a:ln>
        </p:spPr>
        <p:txBody>
          <a:bodyPr wrap="square">
            <a:spAutoFit/>
          </a:bodyPr>
          <a:lstStyle/>
          <a:p>
            <a:pPr algn="ctr" defTabSz="457200" fontAlgn="base">
              <a:spcBef>
                <a:spcPct val="0"/>
              </a:spcBef>
              <a:spcAft>
                <a:spcPct val="0"/>
              </a:spcAft>
              <a:defRPr/>
            </a:pPr>
            <a:r>
              <a:rPr lang="zh-CN" altLang="en-US" sz="1000" kern="0" dirty="0">
                <a:solidFill>
                  <a:prstClr val="black"/>
                </a:solidFill>
                <a:latin typeface="微软雅黑" panose="020B0503020204020204" pitchFamily="34" charset="-122"/>
                <a:ea typeface="微软雅黑" panose="020B0503020204020204" pitchFamily="34" charset="-122"/>
                <a:cs typeface="+mn-ea"/>
                <a:sym typeface="+mn-lt"/>
              </a:rPr>
              <a:t>服务目录接口</a:t>
            </a:r>
          </a:p>
        </p:txBody>
      </p:sp>
      <p:sp>
        <p:nvSpPr>
          <p:cNvPr id="233" name="Rectangle 7"/>
          <p:cNvSpPr>
            <a:spLocks noChangeArrowheads="1"/>
          </p:cNvSpPr>
          <p:nvPr/>
        </p:nvSpPr>
        <p:spPr bwMode="auto">
          <a:xfrm>
            <a:off x="4159806" y="4852892"/>
            <a:ext cx="964140" cy="430887"/>
          </a:xfrm>
          <a:prstGeom prst="rect">
            <a:avLst/>
          </a:prstGeom>
          <a:noFill/>
          <a:ln w="9525">
            <a:noFill/>
            <a:miter lim="800000"/>
          </a:ln>
        </p:spPr>
        <p:txBody>
          <a:bodyPr wrap="square">
            <a:spAutoFit/>
          </a:bodyPr>
          <a:lstStyle/>
          <a:p>
            <a:pPr algn="ctr" defTabSz="457200" fontAlgn="base">
              <a:spcBef>
                <a:spcPct val="0"/>
              </a:spcBef>
              <a:spcAft>
                <a:spcPct val="0"/>
              </a:spcAft>
              <a:defRPr/>
            </a:pPr>
            <a:r>
              <a:rPr lang="zh-CN" altLang="en-US" sz="1100" kern="0" dirty="0">
                <a:solidFill>
                  <a:prstClr val="black"/>
                </a:solidFill>
                <a:latin typeface="微软雅黑" panose="020B0503020204020204" pitchFamily="34" charset="-122"/>
                <a:ea typeface="微软雅黑" panose="020B0503020204020204" pitchFamily="34" charset="-122"/>
                <a:cs typeface="+mn-ea"/>
                <a:sym typeface="+mn-lt"/>
              </a:rPr>
              <a:t>数据资产管理平台</a:t>
            </a:r>
          </a:p>
        </p:txBody>
      </p:sp>
      <p:sp>
        <p:nvSpPr>
          <p:cNvPr id="234" name="Rounded Rectangle 197"/>
          <p:cNvSpPr>
            <a:spLocks noChangeArrowheads="1"/>
          </p:cNvSpPr>
          <p:nvPr/>
        </p:nvSpPr>
        <p:spPr bwMode="auto">
          <a:xfrm>
            <a:off x="8179842" y="2203122"/>
            <a:ext cx="496888" cy="2552209"/>
          </a:xfrm>
          <a:prstGeom prst="roundRect">
            <a:avLst>
              <a:gd name="adj" fmla="val 7907"/>
            </a:avLst>
          </a:prstGeom>
          <a:solidFill>
            <a:sysClr val="window" lastClr="FFFFFF">
              <a:alpha val="85000"/>
            </a:sysClr>
          </a:solidFill>
          <a:ln w="9525">
            <a:noFill/>
            <a:round/>
          </a:ln>
        </p:spPr>
        <p:txBody>
          <a:bodyPr lIns="36000" tIns="36000" rIns="36000" bIns="36000"/>
          <a:lstStyle/>
          <a:p>
            <a:pPr algn="ctr" defTabSz="457200" fontAlgn="base">
              <a:spcBef>
                <a:spcPct val="0"/>
              </a:spcBef>
              <a:spcAft>
                <a:spcPct val="0"/>
              </a:spcAft>
              <a:defRPr/>
            </a:pPr>
            <a:endParaRPr lang="en-GB" altLang="en-US" sz="500" kern="0"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35" name="TextBox 125"/>
          <p:cNvSpPr txBox="1"/>
          <p:nvPr/>
        </p:nvSpPr>
        <p:spPr>
          <a:xfrm>
            <a:off x="8225033" y="2732995"/>
            <a:ext cx="413521" cy="518666"/>
          </a:xfrm>
          <a:prstGeom prst="roundRect">
            <a:avLst/>
          </a:prstGeom>
          <a:solidFill>
            <a:srgbClr val="1D6CC3">
              <a:alpha val="41000"/>
            </a:srgbClr>
          </a:solidFill>
          <a:ln w="12700" cap="flat" cmpd="sng" algn="ctr">
            <a:solidFill>
              <a:sysClr val="window" lastClr="FFFFFF"/>
            </a:solidFill>
            <a:prstDash val="solid"/>
            <a:miter lim="800000"/>
          </a:ln>
          <a:effectLst/>
        </p:spPr>
        <p:txBody>
          <a:bodyPr lIns="0" tIns="0" rIns="0" bIns="0" anchor="ctr"/>
          <a:lstStyle>
            <a:defPPr>
              <a:defRPr lang="en-US"/>
            </a:defPPr>
            <a:lvl1pPr algn="ctr">
              <a:lnSpc>
                <a:spcPts val="1100"/>
              </a:lnSpc>
              <a:defRPr sz="900">
                <a:solidFill>
                  <a:schemeClr val="bg1"/>
                </a:solidFill>
              </a:defRPr>
            </a:lvl1pPr>
          </a:lstStyle>
          <a:p>
            <a:pPr defTabSz="457200" fontAlgn="base">
              <a:spcBef>
                <a:spcPct val="0"/>
              </a:spcBef>
              <a:spcAft>
                <a:spcPct val="0"/>
              </a:spcAft>
              <a:defRPr/>
            </a:pPr>
            <a:r>
              <a:rPr lang="zh-CN" altLang="en-GB" b="1" kern="0" dirty="0">
                <a:solidFill>
                  <a:srgbClr val="000000"/>
                </a:solidFill>
                <a:latin typeface="微软雅黑" panose="020B0503020204020204" pitchFamily="34" charset="-122"/>
                <a:ea typeface="微软雅黑" panose="020B0503020204020204" pitchFamily="34" charset="-122"/>
                <a:cs typeface="+mn-ea"/>
                <a:sym typeface="+mn-lt"/>
              </a:rPr>
              <a:t>管理</a:t>
            </a:r>
            <a:endParaRPr lang="en-US" altLang="zh-CN" b="1" kern="0" dirty="0">
              <a:solidFill>
                <a:srgbClr val="000000"/>
              </a:solidFill>
              <a:latin typeface="微软雅黑" panose="020B0503020204020204" pitchFamily="34" charset="-122"/>
              <a:ea typeface="微软雅黑" panose="020B0503020204020204" pitchFamily="34" charset="-122"/>
              <a:cs typeface="+mn-ea"/>
              <a:sym typeface="+mn-lt"/>
            </a:endParaRPr>
          </a:p>
          <a:p>
            <a:pPr defTabSz="457200" fontAlgn="base">
              <a:spcBef>
                <a:spcPct val="0"/>
              </a:spcBef>
              <a:spcAft>
                <a:spcPct val="0"/>
              </a:spcAft>
              <a:defRPr/>
            </a:pPr>
            <a:r>
              <a:rPr lang="zh-CN" altLang="en-US" b="1" kern="0" dirty="0">
                <a:solidFill>
                  <a:srgbClr val="000000"/>
                </a:solidFill>
                <a:latin typeface="微软雅黑" panose="020B0503020204020204" pitchFamily="34" charset="-122"/>
                <a:ea typeface="微软雅黑" panose="020B0503020204020204" pitchFamily="34" charset="-122"/>
                <a:cs typeface="+mn-ea"/>
                <a:sym typeface="+mn-lt"/>
              </a:rPr>
              <a:t>驾驶舱</a:t>
            </a:r>
          </a:p>
        </p:txBody>
      </p:sp>
      <p:sp>
        <p:nvSpPr>
          <p:cNvPr id="236" name="Rectangle 7"/>
          <p:cNvSpPr>
            <a:spLocks noChangeArrowheads="1"/>
          </p:cNvSpPr>
          <p:nvPr/>
        </p:nvSpPr>
        <p:spPr bwMode="auto">
          <a:xfrm>
            <a:off x="8163760" y="2245588"/>
            <a:ext cx="529346" cy="461665"/>
          </a:xfrm>
          <a:prstGeom prst="rect">
            <a:avLst/>
          </a:prstGeom>
          <a:noFill/>
          <a:ln w="9525">
            <a:noFill/>
            <a:miter lim="800000"/>
          </a:ln>
        </p:spPr>
        <p:txBody>
          <a:bodyPr wrap="square">
            <a:spAutoFit/>
          </a:bodyPr>
          <a:lstStyle/>
          <a:p>
            <a:pPr algn="ctr" defTabSz="457200" fontAlgn="base">
              <a:spcBef>
                <a:spcPct val="0"/>
              </a:spcBef>
              <a:spcAft>
                <a:spcPct val="0"/>
              </a:spcAft>
              <a:defRPr/>
            </a:pPr>
            <a:r>
              <a:rPr lang="zh-CN" altLang="en-US" sz="1200" kern="0" dirty="0">
                <a:solidFill>
                  <a:prstClr val="black"/>
                </a:solidFill>
                <a:latin typeface="微软雅黑" panose="020B0503020204020204" pitchFamily="34" charset="-122"/>
                <a:ea typeface="微软雅黑" panose="020B0503020204020204" pitchFamily="34" charset="-122"/>
                <a:cs typeface="+mn-ea"/>
                <a:sym typeface="+mn-lt"/>
              </a:rPr>
              <a:t>应用交互</a:t>
            </a:r>
          </a:p>
        </p:txBody>
      </p:sp>
      <p:sp>
        <p:nvSpPr>
          <p:cNvPr id="237" name="TextBox 125"/>
          <p:cNvSpPr txBox="1"/>
          <p:nvPr/>
        </p:nvSpPr>
        <p:spPr>
          <a:xfrm>
            <a:off x="8231597" y="3313479"/>
            <a:ext cx="413521" cy="520542"/>
          </a:xfrm>
          <a:prstGeom prst="roundRect">
            <a:avLst/>
          </a:prstGeom>
          <a:solidFill>
            <a:srgbClr val="1D6CC3">
              <a:alpha val="41000"/>
            </a:srgbClr>
          </a:solidFill>
          <a:ln w="12700" cap="flat" cmpd="sng" algn="ctr">
            <a:solidFill>
              <a:sysClr val="window" lastClr="FFFFFF"/>
            </a:solidFill>
            <a:prstDash val="solid"/>
            <a:miter lim="800000"/>
          </a:ln>
          <a:effectLst/>
        </p:spPr>
        <p:txBody>
          <a:bodyPr lIns="0" tIns="0" rIns="0" bIns="0" anchor="ctr"/>
          <a:lstStyle>
            <a:defPPr>
              <a:defRPr lang="zh-CN"/>
            </a:defPPr>
            <a:lvl1pPr marR="0" lvl="0" indent="0" algn="ctr" defTabSz="457200" fontAlgn="base">
              <a:lnSpc>
                <a:spcPts val="1100"/>
              </a:lnSpc>
              <a:spcBef>
                <a:spcPct val="0"/>
              </a:spcBef>
              <a:spcAft>
                <a:spcPct val="0"/>
              </a:spcAft>
              <a:buClrTx/>
              <a:buSzTx/>
              <a:buFontTx/>
              <a:buNone/>
              <a:defRPr kumimoji="0" sz="800" b="0" i="0" u="none" strike="noStrike" kern="0" cap="none" spc="0" normalizeH="0" baseline="0">
                <a:ln>
                  <a:noFill/>
                </a:ln>
                <a:solidFill>
                  <a:schemeClr val="bg1"/>
                </a:solidFill>
                <a:effectLst/>
                <a:uLnTx/>
                <a:uFillTx/>
                <a:latin typeface="楷体" panose="02010609060101010101" pitchFamily="49" charset="-122"/>
                <a:ea typeface="楷体" panose="02010609060101010101" pitchFamily="49" charset="-122"/>
                <a:cs typeface="+mn-ea"/>
              </a:defRPr>
            </a:lvl1pPr>
          </a:lstStyle>
          <a:p>
            <a:pPr>
              <a:defRPr/>
            </a:pPr>
            <a:r>
              <a:rPr lang="zh-CN" altLang="en-US" sz="900" b="1" dirty="0">
                <a:solidFill>
                  <a:srgbClr val="000000"/>
                </a:solidFill>
                <a:latin typeface="微软雅黑" panose="020B0503020204020204" pitchFamily="34" charset="-122"/>
                <a:ea typeface="微软雅黑" panose="020B0503020204020204" pitchFamily="34" charset="-122"/>
                <a:sym typeface="+mn-lt"/>
              </a:rPr>
              <a:t>内部</a:t>
            </a:r>
            <a:r>
              <a:rPr lang="zh-CN" altLang="en-US" sz="900" b="1">
                <a:solidFill>
                  <a:srgbClr val="000000"/>
                </a:solidFill>
                <a:latin typeface="微软雅黑" panose="020B0503020204020204" pitchFamily="34" charset="-122"/>
                <a:ea typeface="微软雅黑" panose="020B0503020204020204" pitchFamily="34" charset="-122"/>
                <a:sym typeface="+mn-lt"/>
              </a:rPr>
              <a:t>系统接口</a:t>
            </a:r>
            <a:endParaRPr lang="zh-CN" altLang="en-US" sz="900" b="1" dirty="0">
              <a:solidFill>
                <a:srgbClr val="000000"/>
              </a:solidFill>
              <a:latin typeface="微软雅黑" panose="020B0503020204020204" pitchFamily="34" charset="-122"/>
              <a:ea typeface="微软雅黑" panose="020B0503020204020204" pitchFamily="34" charset="-122"/>
              <a:sym typeface="+mn-lt"/>
            </a:endParaRPr>
          </a:p>
        </p:txBody>
      </p:sp>
      <p:sp>
        <p:nvSpPr>
          <p:cNvPr id="238" name="Rounded Rectangle 120"/>
          <p:cNvSpPr>
            <a:spLocks noChangeArrowheads="1"/>
          </p:cNvSpPr>
          <p:nvPr/>
        </p:nvSpPr>
        <p:spPr bwMode="auto">
          <a:xfrm>
            <a:off x="7386045" y="2562796"/>
            <a:ext cx="526019" cy="217800"/>
          </a:xfrm>
          <a:prstGeom prst="roundRect">
            <a:avLst>
              <a:gd name="adj" fmla="val 16667"/>
            </a:avLst>
          </a:prstGeom>
          <a:solidFill>
            <a:srgbClr val="1D6CC3">
              <a:alpha val="41000"/>
            </a:srgbClr>
          </a:solidFill>
          <a:ln w="12700" algn="ctr">
            <a:noFill/>
            <a:round/>
          </a:ln>
        </p:spPr>
        <p:txBody>
          <a:bodyPr lIns="0" tIns="0" rIns="0" bIns="0" anchor="ctr" anchorCtr="1"/>
          <a:lstStyle/>
          <a:p>
            <a:pPr algn="ctr" defTabSz="457200" fontAlgn="base">
              <a:lnSpc>
                <a:spcPct val="97000"/>
              </a:lnSpc>
              <a:spcBef>
                <a:spcPct val="0"/>
              </a:spcBef>
              <a:spcAft>
                <a:spcPct val="0"/>
              </a:spcAft>
              <a:buClr>
                <a:srgbClr val="000600"/>
              </a:buClr>
            </a:pPr>
            <a:r>
              <a:rPr lang="zh-CN" altLang="en-US" sz="900" b="1" kern="0" dirty="0">
                <a:solidFill>
                  <a:srgbClr val="000000"/>
                </a:solidFill>
                <a:latin typeface="微软雅黑" panose="020B0503020204020204" pitchFamily="34" charset="-122"/>
                <a:ea typeface="微软雅黑" panose="020B0503020204020204" pitchFamily="34" charset="-122"/>
                <a:cs typeface="+mn-ea"/>
                <a:sym typeface="+mn-lt"/>
              </a:rPr>
              <a:t>数据目录</a:t>
            </a:r>
          </a:p>
        </p:txBody>
      </p:sp>
      <p:sp>
        <p:nvSpPr>
          <p:cNvPr id="239" name="TextBox 128"/>
          <p:cNvSpPr txBox="1"/>
          <p:nvPr/>
        </p:nvSpPr>
        <p:spPr>
          <a:xfrm>
            <a:off x="6301854" y="2490385"/>
            <a:ext cx="309793" cy="325433"/>
          </a:xfrm>
          <a:prstGeom prst="roundRect">
            <a:avLst/>
          </a:prstGeom>
          <a:solidFill>
            <a:srgbClr val="1D6CC3">
              <a:alpha val="41000"/>
            </a:srgbClr>
          </a:solidFill>
          <a:ln w="12700" algn="ctr">
            <a:noFill/>
            <a:round/>
          </a:ln>
        </p:spPr>
        <p:txBody>
          <a:bodyPr lIns="0" tIns="0" rIns="0" bIns="0" anchor="ctr" anchorCtr="1"/>
          <a:lstStyle>
            <a:defPPr>
              <a:defRPr lang="zh-CN"/>
            </a:defPPr>
            <a:lvl1pPr marR="0" lvl="0" indent="0" algn="ctr" defTabSz="457200" fontAlgn="base">
              <a:lnSpc>
                <a:spcPct val="97000"/>
              </a:lnSpc>
              <a:spcBef>
                <a:spcPct val="0"/>
              </a:spcBef>
              <a:spcAft>
                <a:spcPct val="0"/>
              </a:spcAft>
              <a:buClr>
                <a:srgbClr val="000600"/>
              </a:buClr>
              <a:buSzTx/>
              <a:buFont typeface="Arial" panose="020B0604020202020204" pitchFamily="34" charset="0"/>
              <a:buNone/>
              <a:defRPr kumimoji="0" sz="800" b="0" i="0" u="none" strike="noStrike" kern="0" cap="none" spc="0" normalizeH="0" baseline="0">
                <a:ln>
                  <a:noFill/>
                </a:ln>
                <a:solidFill>
                  <a:schemeClr val="bg1"/>
                </a:solidFill>
                <a:effectLst/>
                <a:uLnTx/>
                <a:uFillTx/>
                <a:latin typeface="楷体" panose="02010609060101010101" pitchFamily="49" charset="-122"/>
                <a:ea typeface="楷体" panose="02010609060101010101" pitchFamily="49" charset="-122"/>
                <a:cs typeface="+mn-ea"/>
              </a:defRPr>
            </a:lvl1pPr>
          </a:lstStyle>
          <a:p>
            <a:r>
              <a:rPr lang="zh-CN" altLang="en-US" sz="900" b="1" dirty="0">
                <a:solidFill>
                  <a:srgbClr val="000000"/>
                </a:solidFill>
                <a:latin typeface="微软雅黑" panose="020B0503020204020204" pitchFamily="34" charset="-122"/>
                <a:ea typeface="微软雅黑" panose="020B0503020204020204" pitchFamily="34" charset="-122"/>
                <a:sym typeface="+mn-lt"/>
              </a:rPr>
              <a:t>统计</a:t>
            </a:r>
            <a:endParaRPr lang="en-US" altLang="zh-CN" sz="900" b="1" dirty="0">
              <a:solidFill>
                <a:srgbClr val="000000"/>
              </a:solidFill>
              <a:latin typeface="微软雅黑" panose="020B0503020204020204" pitchFamily="34" charset="-122"/>
              <a:ea typeface="微软雅黑" panose="020B0503020204020204" pitchFamily="34" charset="-122"/>
              <a:sym typeface="+mn-lt"/>
            </a:endParaRPr>
          </a:p>
          <a:p>
            <a:r>
              <a:rPr lang="zh-CN" altLang="en-US" sz="900" b="1" dirty="0">
                <a:solidFill>
                  <a:srgbClr val="000000"/>
                </a:solidFill>
                <a:latin typeface="微软雅黑" panose="020B0503020204020204" pitchFamily="34" charset="-122"/>
                <a:ea typeface="微软雅黑" panose="020B0503020204020204" pitchFamily="34" charset="-122"/>
                <a:sym typeface="+mn-lt"/>
              </a:rPr>
              <a:t>分析</a:t>
            </a:r>
          </a:p>
        </p:txBody>
      </p:sp>
      <p:sp>
        <p:nvSpPr>
          <p:cNvPr id="240" name="TextBox 128"/>
          <p:cNvSpPr txBox="1"/>
          <p:nvPr/>
        </p:nvSpPr>
        <p:spPr>
          <a:xfrm>
            <a:off x="6704821" y="2490385"/>
            <a:ext cx="309793" cy="325433"/>
          </a:xfrm>
          <a:prstGeom prst="roundRect">
            <a:avLst/>
          </a:prstGeom>
          <a:solidFill>
            <a:srgbClr val="1D6CC3">
              <a:alpha val="41000"/>
            </a:srgbClr>
          </a:solidFill>
          <a:ln w="12700" algn="ctr">
            <a:noFill/>
            <a:round/>
          </a:ln>
        </p:spPr>
        <p:txBody>
          <a:bodyPr lIns="0" tIns="0" rIns="0" bIns="0" anchor="ctr" anchorCtr="1"/>
          <a:lstStyle>
            <a:defPPr>
              <a:defRPr lang="zh-CN"/>
            </a:defPPr>
            <a:lvl1pPr marR="0" lvl="0" indent="0" algn="ctr" defTabSz="457200" fontAlgn="base">
              <a:lnSpc>
                <a:spcPct val="97000"/>
              </a:lnSpc>
              <a:spcBef>
                <a:spcPct val="0"/>
              </a:spcBef>
              <a:spcAft>
                <a:spcPct val="0"/>
              </a:spcAft>
              <a:buClr>
                <a:srgbClr val="000600"/>
              </a:buClr>
              <a:buSzTx/>
              <a:buFont typeface="Arial" panose="020B0604020202020204" pitchFamily="34" charset="0"/>
              <a:buNone/>
              <a:defRPr kumimoji="0" sz="800" b="0" i="0" u="none" strike="noStrike" kern="0" cap="none" spc="0" normalizeH="0" baseline="0">
                <a:ln>
                  <a:noFill/>
                </a:ln>
                <a:effectLst/>
                <a:uLnTx/>
                <a:uFillTx/>
                <a:cs typeface="+mn-ea"/>
              </a:defRPr>
            </a:lvl1pPr>
          </a:lstStyle>
          <a:p>
            <a:r>
              <a:rPr lang="zh-CN" altLang="en-US" sz="900" b="1" dirty="0">
                <a:solidFill>
                  <a:srgbClr val="000000"/>
                </a:solidFill>
                <a:latin typeface="微软雅黑" panose="020B0503020204020204" pitchFamily="34" charset="-122"/>
                <a:ea typeface="微软雅黑" panose="020B0503020204020204" pitchFamily="34" charset="-122"/>
                <a:sym typeface="+mn-lt"/>
              </a:rPr>
              <a:t>内容</a:t>
            </a:r>
            <a:endParaRPr lang="en-US" altLang="zh-CN" sz="900" b="1" dirty="0">
              <a:solidFill>
                <a:srgbClr val="000000"/>
              </a:solidFill>
              <a:latin typeface="微软雅黑" panose="020B0503020204020204" pitchFamily="34" charset="-122"/>
              <a:ea typeface="微软雅黑" panose="020B0503020204020204" pitchFamily="34" charset="-122"/>
              <a:sym typeface="+mn-lt"/>
            </a:endParaRPr>
          </a:p>
          <a:p>
            <a:r>
              <a:rPr lang="zh-CN" altLang="en-US" sz="900" b="1" dirty="0">
                <a:solidFill>
                  <a:srgbClr val="000000"/>
                </a:solidFill>
                <a:latin typeface="微软雅黑" panose="020B0503020204020204" pitchFamily="34" charset="-122"/>
                <a:ea typeface="微软雅黑" panose="020B0503020204020204" pitchFamily="34" charset="-122"/>
                <a:sym typeface="+mn-lt"/>
              </a:rPr>
              <a:t>分析</a:t>
            </a:r>
          </a:p>
        </p:txBody>
      </p:sp>
      <p:sp>
        <p:nvSpPr>
          <p:cNvPr id="241" name="TextBox 128"/>
          <p:cNvSpPr txBox="1"/>
          <p:nvPr/>
        </p:nvSpPr>
        <p:spPr>
          <a:xfrm>
            <a:off x="5898886" y="2490385"/>
            <a:ext cx="309793" cy="325433"/>
          </a:xfrm>
          <a:prstGeom prst="roundRect">
            <a:avLst/>
          </a:prstGeom>
          <a:solidFill>
            <a:srgbClr val="1D6CC3">
              <a:alpha val="41000"/>
            </a:srgbClr>
          </a:solidFill>
          <a:ln w="12700" algn="ctr">
            <a:noFill/>
            <a:round/>
          </a:ln>
        </p:spPr>
        <p:txBody>
          <a:bodyPr lIns="0" tIns="0" rIns="0" bIns="0" anchor="ctr" anchorCtr="1"/>
          <a:lstStyle>
            <a:defPPr>
              <a:defRPr lang="zh-CN"/>
            </a:defPPr>
            <a:lvl1pPr marR="0" lvl="0" indent="0" algn="ctr" defTabSz="457200" fontAlgn="base">
              <a:lnSpc>
                <a:spcPct val="97000"/>
              </a:lnSpc>
              <a:spcBef>
                <a:spcPct val="0"/>
              </a:spcBef>
              <a:spcAft>
                <a:spcPct val="0"/>
              </a:spcAft>
              <a:buClr>
                <a:srgbClr val="000600"/>
              </a:buClr>
              <a:buSzTx/>
              <a:buFont typeface="Arial" panose="020B0604020202020204" pitchFamily="34" charset="0"/>
              <a:buNone/>
              <a:defRPr kumimoji="0" sz="800" b="0" i="0" u="none" strike="noStrike" kern="0" cap="none" spc="0" normalizeH="0" baseline="0">
                <a:ln>
                  <a:noFill/>
                </a:ln>
                <a:effectLst/>
                <a:uLnTx/>
                <a:uFillTx/>
                <a:cs typeface="+mn-ea"/>
              </a:defRPr>
            </a:lvl1pPr>
          </a:lstStyle>
          <a:p>
            <a:r>
              <a:rPr lang="zh-CN" altLang="en-US" sz="900" b="1" dirty="0">
                <a:solidFill>
                  <a:srgbClr val="000000"/>
                </a:solidFill>
                <a:latin typeface="微软雅黑" panose="020B0503020204020204" pitchFamily="34" charset="-122"/>
                <a:ea typeface="微软雅黑" panose="020B0503020204020204" pitchFamily="34" charset="-122"/>
                <a:sym typeface="+mn-lt"/>
              </a:rPr>
              <a:t>数据</a:t>
            </a:r>
            <a:endParaRPr lang="en-US" altLang="zh-CN" sz="900" b="1" dirty="0">
              <a:solidFill>
                <a:srgbClr val="000000"/>
              </a:solidFill>
              <a:latin typeface="微软雅黑" panose="020B0503020204020204" pitchFamily="34" charset="-122"/>
              <a:ea typeface="微软雅黑" panose="020B0503020204020204" pitchFamily="34" charset="-122"/>
              <a:sym typeface="+mn-lt"/>
            </a:endParaRPr>
          </a:p>
          <a:p>
            <a:r>
              <a:rPr lang="zh-CN" altLang="en-US" sz="900" b="1" dirty="0">
                <a:solidFill>
                  <a:srgbClr val="000000"/>
                </a:solidFill>
                <a:latin typeface="微软雅黑" panose="020B0503020204020204" pitchFamily="34" charset="-122"/>
                <a:ea typeface="微软雅黑" panose="020B0503020204020204" pitchFamily="34" charset="-122"/>
                <a:sym typeface="+mn-lt"/>
              </a:rPr>
              <a:t>探索</a:t>
            </a:r>
          </a:p>
        </p:txBody>
      </p:sp>
      <p:sp>
        <p:nvSpPr>
          <p:cNvPr id="242" name="Left-Right Arrow 346"/>
          <p:cNvSpPr>
            <a:spLocks noChangeArrowheads="1"/>
          </p:cNvSpPr>
          <p:nvPr/>
        </p:nvSpPr>
        <p:spPr bwMode="auto">
          <a:xfrm>
            <a:off x="4876127" y="4280957"/>
            <a:ext cx="132678" cy="94325"/>
          </a:xfrm>
          <a:prstGeom prst="leftRightArrow">
            <a:avLst>
              <a:gd name="adj1" fmla="val 50000"/>
              <a:gd name="adj2" fmla="val 50002"/>
            </a:avLst>
          </a:prstGeom>
          <a:solidFill>
            <a:srgbClr val="1D6CC3"/>
          </a:solidFill>
          <a:ln w="9525">
            <a:noFill/>
            <a:miter lim="800000"/>
          </a:ln>
          <a:effectLst>
            <a:outerShdw blurRad="40000" dist="23000" dir="5400000" rotWithShape="0">
              <a:srgbClr val="808080">
                <a:alpha val="34999"/>
              </a:srgbClr>
            </a:outerShdw>
          </a:effectLst>
        </p:spPr>
        <p:txBody>
          <a:bodyPr anchor="ctr"/>
          <a:lstStyle/>
          <a:p>
            <a:pPr algn="ctr" defTabSz="457200" fontAlgn="base">
              <a:spcBef>
                <a:spcPct val="0"/>
              </a:spcBef>
              <a:spcAft>
                <a:spcPct val="0"/>
              </a:spcAft>
              <a:defRPr/>
            </a:pPr>
            <a:endParaRPr lang="en-US" sz="1100" kern="0"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43" name="Left-Right Arrow 346"/>
          <p:cNvSpPr>
            <a:spLocks noChangeArrowheads="1"/>
          </p:cNvSpPr>
          <p:nvPr/>
        </p:nvSpPr>
        <p:spPr bwMode="auto">
          <a:xfrm>
            <a:off x="4876127" y="2429511"/>
            <a:ext cx="132678" cy="94325"/>
          </a:xfrm>
          <a:prstGeom prst="leftRightArrow">
            <a:avLst>
              <a:gd name="adj1" fmla="val 50000"/>
              <a:gd name="adj2" fmla="val 50002"/>
            </a:avLst>
          </a:prstGeom>
          <a:solidFill>
            <a:srgbClr val="1D6CC3"/>
          </a:solidFill>
          <a:ln w="9525">
            <a:noFill/>
            <a:miter lim="800000"/>
          </a:ln>
          <a:effectLst>
            <a:outerShdw blurRad="40000" dist="23000" dir="5400000" rotWithShape="0">
              <a:srgbClr val="808080">
                <a:alpha val="34999"/>
              </a:srgbClr>
            </a:outerShdw>
          </a:effectLst>
        </p:spPr>
        <p:txBody>
          <a:bodyPr anchor="ctr"/>
          <a:lstStyle/>
          <a:p>
            <a:pPr algn="ctr" defTabSz="457200" fontAlgn="base">
              <a:spcBef>
                <a:spcPct val="0"/>
              </a:spcBef>
              <a:spcAft>
                <a:spcPct val="0"/>
              </a:spcAft>
              <a:defRPr/>
            </a:pPr>
            <a:endParaRPr lang="en-US" sz="1100" kern="0"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44" name="Left-Right Arrow 346"/>
          <p:cNvSpPr>
            <a:spLocks noChangeArrowheads="1"/>
          </p:cNvSpPr>
          <p:nvPr/>
        </p:nvSpPr>
        <p:spPr bwMode="auto">
          <a:xfrm>
            <a:off x="7155611" y="2429511"/>
            <a:ext cx="132678" cy="94325"/>
          </a:xfrm>
          <a:prstGeom prst="leftRightArrow">
            <a:avLst>
              <a:gd name="adj1" fmla="val 50000"/>
              <a:gd name="adj2" fmla="val 50002"/>
            </a:avLst>
          </a:prstGeom>
          <a:solidFill>
            <a:srgbClr val="1D6CC3"/>
          </a:solidFill>
          <a:ln w="9525">
            <a:noFill/>
            <a:miter lim="800000"/>
          </a:ln>
          <a:effectLst>
            <a:outerShdw blurRad="40000" dist="23000" dir="5400000" rotWithShape="0">
              <a:srgbClr val="808080">
                <a:alpha val="34999"/>
              </a:srgbClr>
            </a:outerShdw>
          </a:effectLst>
        </p:spPr>
        <p:txBody>
          <a:bodyPr anchor="ctr"/>
          <a:lstStyle/>
          <a:p>
            <a:pPr algn="ctr" defTabSz="457200" fontAlgn="base">
              <a:spcBef>
                <a:spcPct val="0"/>
              </a:spcBef>
              <a:spcAft>
                <a:spcPct val="0"/>
              </a:spcAft>
              <a:defRPr/>
            </a:pPr>
            <a:endParaRPr lang="en-US" sz="1100" kern="0"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45" name="TextBox 125"/>
          <p:cNvSpPr txBox="1"/>
          <p:nvPr/>
        </p:nvSpPr>
        <p:spPr>
          <a:xfrm>
            <a:off x="8225033" y="3887584"/>
            <a:ext cx="413521" cy="520542"/>
          </a:xfrm>
          <a:prstGeom prst="roundRect">
            <a:avLst/>
          </a:prstGeom>
          <a:solidFill>
            <a:srgbClr val="1D6CC3">
              <a:alpha val="41000"/>
            </a:srgbClr>
          </a:solidFill>
          <a:ln w="12700" cap="flat" cmpd="sng" algn="ctr">
            <a:solidFill>
              <a:sysClr val="window" lastClr="FFFFFF"/>
            </a:solidFill>
            <a:prstDash val="solid"/>
            <a:miter lim="800000"/>
          </a:ln>
          <a:effectLst/>
        </p:spPr>
        <p:txBody>
          <a:bodyPr lIns="0" tIns="0" rIns="0" bIns="0" anchor="ctr"/>
          <a:lstStyle>
            <a:defPPr>
              <a:defRPr lang="zh-CN"/>
            </a:defPPr>
            <a:lvl1pPr marR="0" lvl="0" indent="0" algn="ctr" defTabSz="457200" fontAlgn="base">
              <a:lnSpc>
                <a:spcPts val="1100"/>
              </a:lnSpc>
              <a:spcBef>
                <a:spcPct val="0"/>
              </a:spcBef>
              <a:spcAft>
                <a:spcPct val="0"/>
              </a:spcAft>
              <a:buClrTx/>
              <a:buSzTx/>
              <a:buFontTx/>
              <a:buNone/>
              <a:defRPr kumimoji="0" sz="800" b="0" i="0" u="none" strike="noStrike" kern="0" cap="none" spc="0" normalizeH="0" baseline="0">
                <a:ln>
                  <a:noFill/>
                </a:ln>
                <a:solidFill>
                  <a:schemeClr val="bg1"/>
                </a:solidFill>
                <a:effectLst/>
                <a:uLnTx/>
                <a:uFillTx/>
                <a:latin typeface="楷体" panose="02010609060101010101" pitchFamily="49" charset="-122"/>
                <a:ea typeface="楷体" panose="02010609060101010101" pitchFamily="49" charset="-122"/>
                <a:cs typeface="+mn-ea"/>
              </a:defRPr>
            </a:lvl1pPr>
          </a:lstStyle>
          <a:p>
            <a:pPr>
              <a:defRPr/>
            </a:pPr>
            <a:r>
              <a:rPr lang="zh-CN" altLang="en-US" sz="900" b="1" dirty="0">
                <a:solidFill>
                  <a:srgbClr val="000000"/>
                </a:solidFill>
                <a:latin typeface="微软雅黑" panose="020B0503020204020204" pitchFamily="34" charset="-122"/>
                <a:ea typeface="微软雅黑" panose="020B0503020204020204" pitchFamily="34" charset="-122"/>
                <a:sym typeface="+mn-lt"/>
              </a:rPr>
              <a:t>基于主题交互</a:t>
            </a:r>
          </a:p>
        </p:txBody>
      </p:sp>
      <p:sp>
        <p:nvSpPr>
          <p:cNvPr id="246" name="Left-Right Arrow 346"/>
          <p:cNvSpPr>
            <a:spLocks noChangeArrowheads="1"/>
          </p:cNvSpPr>
          <p:nvPr/>
        </p:nvSpPr>
        <p:spPr bwMode="auto">
          <a:xfrm>
            <a:off x="8022769" y="2429511"/>
            <a:ext cx="132678" cy="94325"/>
          </a:xfrm>
          <a:prstGeom prst="leftRightArrow">
            <a:avLst>
              <a:gd name="adj1" fmla="val 50000"/>
              <a:gd name="adj2" fmla="val 50002"/>
            </a:avLst>
          </a:prstGeom>
          <a:solidFill>
            <a:srgbClr val="1D6CC3"/>
          </a:solidFill>
          <a:ln w="9525">
            <a:noFill/>
            <a:miter lim="800000"/>
          </a:ln>
          <a:effectLst>
            <a:outerShdw blurRad="40000" dist="23000" dir="5400000" rotWithShape="0">
              <a:srgbClr val="808080">
                <a:alpha val="34999"/>
              </a:srgbClr>
            </a:outerShdw>
          </a:effectLst>
        </p:spPr>
        <p:txBody>
          <a:bodyPr anchor="ctr"/>
          <a:lstStyle/>
          <a:p>
            <a:pPr algn="ctr" defTabSz="457200" fontAlgn="base">
              <a:spcBef>
                <a:spcPct val="0"/>
              </a:spcBef>
              <a:spcAft>
                <a:spcPct val="0"/>
              </a:spcAft>
              <a:defRPr/>
            </a:pPr>
            <a:endParaRPr lang="en-US" sz="1100" kern="0"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47" name="文本框 14"/>
          <p:cNvSpPr txBox="1"/>
          <p:nvPr/>
        </p:nvSpPr>
        <p:spPr>
          <a:xfrm>
            <a:off x="6157760" y="3108499"/>
            <a:ext cx="661330" cy="142936"/>
          </a:xfrm>
          <a:prstGeom prst="rect">
            <a:avLst/>
          </a:prstGeom>
          <a:noFill/>
          <a:ln>
            <a:noFill/>
          </a:ln>
        </p:spPr>
        <p:txBody>
          <a:bodyPr wrap="none" lIns="36000" tIns="36000" rIns="36000" bIns="36000" rtlCol="0">
            <a:noAutofit/>
          </a:bodyPr>
          <a:lstStyle/>
          <a:p>
            <a:pPr>
              <a:spcBef>
                <a:spcPts val="900"/>
              </a:spcBef>
              <a:defRPr/>
            </a:pPr>
            <a:r>
              <a:rPr kumimoji="1" lang="zh-CN" altLang="en-US" sz="1200" b="1" dirty="0">
                <a:solidFill>
                  <a:prstClr val="black"/>
                </a:solidFill>
                <a:latin typeface="微软雅黑" panose="020B0503020204020204" pitchFamily="34" charset="-122"/>
                <a:ea typeface="微软雅黑" panose="020B0503020204020204" pitchFamily="34" charset="-122"/>
                <a:cs typeface="+mn-ea"/>
                <a:sym typeface="+mn-lt"/>
              </a:rPr>
              <a:t>数据分析</a:t>
            </a:r>
          </a:p>
        </p:txBody>
      </p:sp>
      <p:sp>
        <p:nvSpPr>
          <p:cNvPr id="248" name="Left-Right Arrow 317"/>
          <p:cNvSpPr>
            <a:spLocks noChangeArrowheads="1"/>
          </p:cNvSpPr>
          <p:nvPr/>
        </p:nvSpPr>
        <p:spPr bwMode="auto">
          <a:xfrm rot="5400000">
            <a:off x="7618654" y="2918999"/>
            <a:ext cx="180927" cy="127089"/>
          </a:xfrm>
          <a:prstGeom prst="leftRightArrow">
            <a:avLst>
              <a:gd name="adj1" fmla="val 50000"/>
              <a:gd name="adj2" fmla="val 49998"/>
            </a:avLst>
          </a:prstGeom>
          <a:solidFill>
            <a:srgbClr val="1D6CC3"/>
          </a:solidFill>
          <a:ln w="9525">
            <a:noFill/>
            <a:miter lim="800000"/>
          </a:ln>
          <a:effectLst>
            <a:outerShdw blurRad="40000" dist="23000" dir="5400000" rotWithShape="0">
              <a:srgbClr val="808080">
                <a:alpha val="34999"/>
              </a:srgbClr>
            </a:outerShdw>
          </a:effectLst>
        </p:spPr>
        <p:txBody>
          <a:bodyPr anchor="ctr"/>
          <a:lstStyle/>
          <a:p>
            <a:pPr algn="ctr" defTabSz="457200" fontAlgn="base">
              <a:spcBef>
                <a:spcPct val="0"/>
              </a:spcBef>
              <a:spcAft>
                <a:spcPct val="0"/>
              </a:spcAft>
              <a:defRPr/>
            </a:pPr>
            <a:endParaRPr lang="en-US" sz="1100" kern="0"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49" name="Left-Right Arrow 513"/>
          <p:cNvSpPr>
            <a:spLocks noChangeArrowheads="1"/>
          </p:cNvSpPr>
          <p:nvPr/>
        </p:nvSpPr>
        <p:spPr bwMode="auto">
          <a:xfrm rot="5400000">
            <a:off x="4504262" y="4790091"/>
            <a:ext cx="139392" cy="88808"/>
          </a:xfrm>
          <a:prstGeom prst="leftRightArrow">
            <a:avLst>
              <a:gd name="adj1" fmla="val 50000"/>
              <a:gd name="adj2" fmla="val 49998"/>
            </a:avLst>
          </a:prstGeom>
          <a:solidFill>
            <a:srgbClr val="1D6CC3"/>
          </a:solidFill>
          <a:ln w="9525">
            <a:noFill/>
            <a:miter lim="800000"/>
          </a:ln>
          <a:effectLst>
            <a:outerShdw blurRad="40000" dist="23000" dir="5400000" rotWithShape="0">
              <a:srgbClr val="808080">
                <a:alpha val="34999"/>
              </a:srgbClr>
            </a:outerShdw>
          </a:effectLst>
        </p:spPr>
        <p:txBody>
          <a:bodyPr anchor="ctr"/>
          <a:lstStyle/>
          <a:p>
            <a:pPr algn="ctr" defTabSz="457200" fontAlgn="base">
              <a:spcBef>
                <a:spcPct val="0"/>
              </a:spcBef>
              <a:spcAft>
                <a:spcPct val="0"/>
              </a:spcAft>
              <a:defRPr/>
            </a:pPr>
            <a:endParaRPr lang="en-US" sz="1100" kern="0"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50" name="Rounded Rectangle 133"/>
          <p:cNvSpPr>
            <a:spLocks noChangeArrowheads="1"/>
          </p:cNvSpPr>
          <p:nvPr/>
        </p:nvSpPr>
        <p:spPr bwMode="auto">
          <a:xfrm>
            <a:off x="5110808" y="4124391"/>
            <a:ext cx="1342437" cy="539456"/>
          </a:xfrm>
          <a:prstGeom prst="roundRect">
            <a:avLst>
              <a:gd name="adj" fmla="val 16667"/>
            </a:avLst>
          </a:prstGeom>
          <a:solidFill>
            <a:srgbClr val="1D6CC3">
              <a:alpha val="41000"/>
            </a:srgbClr>
          </a:solidFill>
          <a:ln w="12700" algn="ctr">
            <a:solidFill>
              <a:sysClr val="window" lastClr="FFFFFF"/>
            </a:solidFill>
            <a:prstDash val="solid"/>
            <a:round/>
          </a:ln>
        </p:spPr>
        <p:txBody>
          <a:bodyPr lIns="0" tIns="0" rIns="0" bIns="0" anchor="ctr" anchorCtr="1"/>
          <a:lstStyle/>
          <a:p>
            <a:pPr algn="ctr" defTabSz="457200" fontAlgn="base">
              <a:lnSpc>
                <a:spcPct val="97000"/>
              </a:lnSpc>
              <a:spcBef>
                <a:spcPct val="0"/>
              </a:spcBef>
              <a:spcAft>
                <a:spcPct val="0"/>
              </a:spcAft>
              <a:buClr>
                <a:srgbClr val="000600"/>
              </a:buClr>
              <a:defRPr/>
            </a:pPr>
            <a:r>
              <a:rPr lang="zh-CN" altLang="en-US" sz="1050" b="1" kern="0" dirty="0">
                <a:solidFill>
                  <a:srgbClr val="000000"/>
                </a:solidFill>
                <a:latin typeface="微软雅黑" panose="020B0503020204020204" pitchFamily="34" charset="-122"/>
                <a:ea typeface="微软雅黑" panose="020B0503020204020204" pitchFamily="34" charset="-122"/>
                <a:cs typeface="+mn-ea"/>
                <a:sym typeface="+mn-lt"/>
              </a:rPr>
              <a:t>数据仓库</a:t>
            </a:r>
          </a:p>
        </p:txBody>
      </p:sp>
      <p:sp>
        <p:nvSpPr>
          <p:cNvPr id="251" name="TextBox 114"/>
          <p:cNvSpPr txBox="1"/>
          <p:nvPr/>
        </p:nvSpPr>
        <p:spPr>
          <a:xfrm>
            <a:off x="6605044" y="4143340"/>
            <a:ext cx="1340881" cy="532632"/>
          </a:xfrm>
          <a:prstGeom prst="roundRect">
            <a:avLst/>
          </a:prstGeom>
          <a:solidFill>
            <a:srgbClr val="1D6CC3">
              <a:alpha val="41000"/>
            </a:srgbClr>
          </a:solidFill>
          <a:ln w="12700" cap="flat" cmpd="sng" algn="ctr">
            <a:solidFill>
              <a:sysClr val="window" lastClr="FFFFFF"/>
            </a:solidFill>
            <a:prstDash val="solid"/>
            <a:miter lim="800000"/>
          </a:ln>
          <a:effectLst/>
        </p:spPr>
        <p:txBody>
          <a:bodyPr lIns="0" tIns="0" rIns="0" bIns="0" anchor="ctr"/>
          <a:lstStyle>
            <a:defPPr>
              <a:defRPr lang="zh-CN"/>
            </a:defPPr>
            <a:lvl1pPr marR="0" lvl="0" indent="0" algn="ctr" defTabSz="457200" fontAlgn="base">
              <a:lnSpc>
                <a:spcPts val="1100"/>
              </a:lnSpc>
              <a:spcBef>
                <a:spcPct val="0"/>
              </a:spcBef>
              <a:spcAft>
                <a:spcPct val="0"/>
              </a:spcAft>
              <a:buClrTx/>
              <a:buSzTx/>
              <a:buFontTx/>
              <a:buNone/>
              <a:defRPr kumimoji="0" sz="900" b="0" i="0" u="none" strike="noStrike" kern="0" cap="none" spc="0" normalizeH="0" baseline="0">
                <a:ln>
                  <a:noFill/>
                </a:ln>
                <a:solidFill>
                  <a:schemeClr val="bg1"/>
                </a:solidFill>
                <a:effectLst/>
                <a:uLnTx/>
                <a:uFillTx/>
                <a:cs typeface="+mn-ea"/>
              </a:defRPr>
            </a:lvl1pPr>
          </a:lstStyle>
          <a:p>
            <a:pPr>
              <a:defRPr/>
            </a:pPr>
            <a:r>
              <a:rPr lang="zh-CN" altLang="en-US" sz="1050" b="1" dirty="0">
                <a:solidFill>
                  <a:srgbClr val="000000"/>
                </a:solidFill>
                <a:latin typeface="微软雅黑" panose="020B0503020204020204" pitchFamily="34" charset="-122"/>
                <a:ea typeface="微软雅黑" panose="020B0503020204020204" pitchFamily="34" charset="-122"/>
                <a:sym typeface="+mn-lt"/>
              </a:rPr>
              <a:t>大数据</a:t>
            </a:r>
            <a:r>
              <a:rPr lang="en-US" altLang="zh-CN" sz="1050" b="1" dirty="0">
                <a:solidFill>
                  <a:srgbClr val="000000"/>
                </a:solidFill>
                <a:latin typeface="微软雅黑" panose="020B0503020204020204" pitchFamily="34" charset="-122"/>
                <a:ea typeface="微软雅黑" panose="020B0503020204020204" pitchFamily="34" charset="-122"/>
                <a:sym typeface="+mn-lt"/>
              </a:rPr>
              <a:t>Hadoop</a:t>
            </a:r>
            <a:r>
              <a:rPr lang="zh-CN" altLang="en-US" sz="1050" b="1" dirty="0">
                <a:solidFill>
                  <a:srgbClr val="000000"/>
                </a:solidFill>
                <a:latin typeface="微软雅黑" panose="020B0503020204020204" pitchFamily="34" charset="-122"/>
                <a:ea typeface="微软雅黑" panose="020B0503020204020204" pitchFamily="34" charset="-122"/>
                <a:sym typeface="+mn-lt"/>
              </a:rPr>
              <a:t>环境</a:t>
            </a:r>
          </a:p>
        </p:txBody>
      </p:sp>
      <p:sp>
        <p:nvSpPr>
          <p:cNvPr id="252" name="圆角矩形 18"/>
          <p:cNvSpPr/>
          <p:nvPr/>
        </p:nvSpPr>
        <p:spPr>
          <a:xfrm>
            <a:off x="5092745" y="3361881"/>
            <a:ext cx="1161948" cy="543477"/>
          </a:xfrm>
          <a:prstGeom prst="roundRect">
            <a:avLst/>
          </a:prstGeom>
          <a:solidFill>
            <a:sysClr val="window" lastClr="FFFFFF">
              <a:lumMod val="95000"/>
            </a:sysClr>
          </a:solidFill>
          <a:ln w="12700" cap="flat" cmpd="sng" algn="ctr">
            <a:solidFill>
              <a:sysClr val="window" lastClr="FFFFFF">
                <a:lumMod val="65000"/>
              </a:sysClr>
            </a:solidFill>
            <a:prstDash val="dash"/>
            <a:miter lim="800000"/>
          </a:ln>
          <a:effectLst/>
        </p:spPr>
        <p:txBody>
          <a:bodyPr rot="0" spcFirstLastPara="0" vertOverflow="overflow" horzOverflow="overflow" vert="horz" wrap="square" lIns="36000" tIns="36000" rIns="36000" bIns="36000" numCol="1" spcCol="0" rtlCol="0" fromWordArt="0" anchor="ctr" anchorCtr="0" forceAA="0" compatLnSpc="1">
            <a:noAutofit/>
          </a:bodyPr>
          <a:lstStyle/>
          <a:p>
            <a:pPr algn="ctr">
              <a:defRPr/>
            </a:pPr>
            <a:endParaRPr kumimoji="1" lang="zh-CN" altLang="en-US" sz="1200" kern="0"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53" name="文本框 310"/>
          <p:cNvSpPr txBox="1"/>
          <p:nvPr/>
        </p:nvSpPr>
        <p:spPr>
          <a:xfrm>
            <a:off x="5238711" y="3403880"/>
            <a:ext cx="800220" cy="215444"/>
          </a:xfrm>
          <a:prstGeom prst="rect">
            <a:avLst/>
          </a:prstGeom>
          <a:noFill/>
          <a:ln>
            <a:noFill/>
          </a:ln>
        </p:spPr>
        <p:txBody>
          <a:bodyPr wrap="none" rtlCol="0">
            <a:spAutoFit/>
          </a:bodyPr>
          <a:lstStyle/>
          <a:p>
            <a:pPr algn="ctr">
              <a:defRPr/>
            </a:pPr>
            <a:r>
              <a:rPr lang="zh-CN" altLang="en-US" sz="800" kern="0" dirty="0">
                <a:solidFill>
                  <a:prstClr val="black"/>
                </a:solidFill>
                <a:latin typeface="微软雅黑" panose="020B0503020204020204" pitchFamily="34" charset="-122"/>
                <a:ea typeface="微软雅黑" panose="020B0503020204020204" pitchFamily="34" charset="-122"/>
                <a:cs typeface="+mn-ea"/>
                <a:sym typeface="+mn-lt"/>
              </a:rPr>
              <a:t>公司数据分析</a:t>
            </a:r>
          </a:p>
        </p:txBody>
      </p:sp>
      <p:sp>
        <p:nvSpPr>
          <p:cNvPr id="254" name="圆角矩形 311"/>
          <p:cNvSpPr/>
          <p:nvPr/>
        </p:nvSpPr>
        <p:spPr>
          <a:xfrm>
            <a:off x="6347625" y="3361881"/>
            <a:ext cx="1588879" cy="563983"/>
          </a:xfrm>
          <a:prstGeom prst="roundRect">
            <a:avLst/>
          </a:prstGeom>
          <a:solidFill>
            <a:sysClr val="window" lastClr="FFFFFF">
              <a:lumMod val="95000"/>
            </a:sysClr>
          </a:solidFill>
          <a:ln w="12700" cap="flat" cmpd="sng" algn="ctr">
            <a:solidFill>
              <a:sysClr val="window" lastClr="FFFFFF">
                <a:lumMod val="65000"/>
              </a:sysClr>
            </a:solidFill>
            <a:prstDash val="dash"/>
            <a:miter lim="800000"/>
          </a:ln>
          <a:effectLst/>
        </p:spPr>
        <p:txBody>
          <a:bodyPr rot="0" spcFirstLastPara="0" vertOverflow="overflow" horzOverflow="overflow" vert="horz" wrap="square" lIns="36000" tIns="36000" rIns="36000" bIns="36000" numCol="1" spcCol="0" rtlCol="0" fromWordArt="0" anchor="ctr" anchorCtr="0" forceAA="0" compatLnSpc="1">
            <a:noAutofit/>
          </a:bodyPr>
          <a:lstStyle/>
          <a:p>
            <a:pPr algn="ctr">
              <a:defRPr/>
            </a:pPr>
            <a:endParaRPr kumimoji="1" lang="zh-CN" altLang="en-US" sz="1200" kern="0"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55" name="文本框 312"/>
          <p:cNvSpPr txBox="1"/>
          <p:nvPr/>
        </p:nvSpPr>
        <p:spPr>
          <a:xfrm>
            <a:off x="6630352" y="3405670"/>
            <a:ext cx="1107997" cy="215444"/>
          </a:xfrm>
          <a:prstGeom prst="rect">
            <a:avLst/>
          </a:prstGeom>
          <a:noFill/>
          <a:ln>
            <a:noFill/>
          </a:ln>
        </p:spPr>
        <p:txBody>
          <a:bodyPr wrap="none" rtlCol="0">
            <a:spAutoFit/>
          </a:bodyPr>
          <a:lstStyle/>
          <a:p>
            <a:pPr algn="ctr">
              <a:defRPr/>
            </a:pPr>
            <a:r>
              <a:rPr lang="zh-CN" altLang="en-US" sz="800" kern="0" dirty="0">
                <a:solidFill>
                  <a:prstClr val="black"/>
                </a:solidFill>
                <a:latin typeface="微软雅黑" panose="020B0503020204020204" pitchFamily="34" charset="-122"/>
                <a:ea typeface="微软雅黑" panose="020B0503020204020204" pitchFamily="34" charset="-122"/>
                <a:cs typeface="+mn-ea"/>
                <a:sym typeface="+mn-lt"/>
              </a:rPr>
              <a:t>板块个性化决策分析</a:t>
            </a:r>
          </a:p>
        </p:txBody>
      </p:sp>
      <p:sp>
        <p:nvSpPr>
          <p:cNvPr id="256" name="Rectangle 39"/>
          <p:cNvSpPr/>
          <p:nvPr/>
        </p:nvSpPr>
        <p:spPr>
          <a:xfrm>
            <a:off x="5227795" y="4979772"/>
            <a:ext cx="806322" cy="186205"/>
          </a:xfrm>
          <a:prstGeom prst="rect">
            <a:avLst/>
          </a:prstGeom>
          <a:solidFill>
            <a:srgbClr val="1D6CC3">
              <a:alpha val="41000"/>
            </a:srgbClr>
          </a:solidFill>
          <a:ln w="2857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900" b="1" kern="0" dirty="0">
                <a:solidFill>
                  <a:srgbClr val="000000"/>
                </a:solidFill>
                <a:latin typeface="微软雅黑" panose="020B0503020204020204" pitchFamily="34" charset="-122"/>
                <a:ea typeface="微软雅黑" panose="020B0503020204020204" pitchFamily="34" charset="-122"/>
                <a:cs typeface="+mn-ea"/>
                <a:sym typeface="+mn-lt"/>
              </a:rPr>
              <a:t>数据标准</a:t>
            </a:r>
          </a:p>
        </p:txBody>
      </p:sp>
      <p:sp>
        <p:nvSpPr>
          <p:cNvPr id="257" name="Rectangle 39"/>
          <p:cNvSpPr/>
          <p:nvPr/>
        </p:nvSpPr>
        <p:spPr>
          <a:xfrm>
            <a:off x="6137966" y="4979772"/>
            <a:ext cx="744233" cy="186205"/>
          </a:xfrm>
          <a:prstGeom prst="rect">
            <a:avLst/>
          </a:prstGeom>
          <a:solidFill>
            <a:srgbClr val="1D6CC3">
              <a:alpha val="41000"/>
            </a:srgbClr>
          </a:solidFill>
          <a:ln w="12700" algn="ctr">
            <a:noFill/>
            <a:round/>
          </a:ln>
        </p:spPr>
        <p:txBody>
          <a:bodyPr lIns="0" tIns="0" rIns="0" bIns="0" anchor="ctr" anchorCtr="1"/>
          <a:lstStyle/>
          <a:p>
            <a:pPr algn="ctr" defTabSz="457200" fontAlgn="base">
              <a:lnSpc>
                <a:spcPct val="97000"/>
              </a:lnSpc>
              <a:spcBef>
                <a:spcPct val="0"/>
              </a:spcBef>
              <a:spcAft>
                <a:spcPct val="0"/>
              </a:spcAft>
              <a:buClr>
                <a:srgbClr val="000600"/>
              </a:buClr>
            </a:pPr>
            <a:r>
              <a:rPr lang="zh-CN" altLang="en-US" sz="900" b="1" kern="0" dirty="0">
                <a:solidFill>
                  <a:srgbClr val="000000"/>
                </a:solidFill>
                <a:latin typeface="微软雅黑" panose="020B0503020204020204" pitchFamily="34" charset="-122"/>
                <a:ea typeface="微软雅黑" panose="020B0503020204020204" pitchFamily="34" charset="-122"/>
                <a:cs typeface="+mn-ea"/>
                <a:sym typeface="+mn-lt"/>
              </a:rPr>
              <a:t>数据质量</a:t>
            </a:r>
          </a:p>
        </p:txBody>
      </p:sp>
      <p:sp>
        <p:nvSpPr>
          <p:cNvPr id="258" name="Rectangle 39"/>
          <p:cNvSpPr/>
          <p:nvPr/>
        </p:nvSpPr>
        <p:spPr>
          <a:xfrm>
            <a:off x="6986047" y="4979772"/>
            <a:ext cx="744233" cy="186205"/>
          </a:xfrm>
          <a:prstGeom prst="rect">
            <a:avLst/>
          </a:prstGeom>
          <a:solidFill>
            <a:srgbClr val="1D6CC3">
              <a:alpha val="41000"/>
            </a:srgbClr>
          </a:solidFill>
          <a:ln w="12700" algn="ctr">
            <a:noFill/>
            <a:round/>
          </a:ln>
        </p:spPr>
        <p:txBody>
          <a:bodyPr lIns="0" tIns="0" rIns="0" bIns="0" anchor="ctr" anchorCtr="1"/>
          <a:lstStyle/>
          <a:p>
            <a:pPr algn="ctr" defTabSz="457200" fontAlgn="base">
              <a:lnSpc>
                <a:spcPct val="97000"/>
              </a:lnSpc>
              <a:spcBef>
                <a:spcPct val="0"/>
              </a:spcBef>
              <a:spcAft>
                <a:spcPct val="0"/>
              </a:spcAft>
              <a:buClr>
                <a:srgbClr val="000600"/>
              </a:buClr>
            </a:pPr>
            <a:r>
              <a:rPr lang="zh-CN" altLang="en-US" sz="900" b="1" kern="0" dirty="0">
                <a:solidFill>
                  <a:srgbClr val="000000"/>
                </a:solidFill>
                <a:latin typeface="微软雅黑" panose="020B0503020204020204" pitchFamily="34" charset="-122"/>
                <a:ea typeface="微软雅黑" panose="020B0503020204020204" pitchFamily="34" charset="-122"/>
                <a:cs typeface="+mn-ea"/>
                <a:sym typeface="+mn-lt"/>
              </a:rPr>
              <a:t>元数据</a:t>
            </a:r>
          </a:p>
        </p:txBody>
      </p:sp>
      <p:sp>
        <p:nvSpPr>
          <p:cNvPr id="259" name="Rectangle 39"/>
          <p:cNvSpPr/>
          <p:nvPr/>
        </p:nvSpPr>
        <p:spPr>
          <a:xfrm>
            <a:off x="7834129" y="4975727"/>
            <a:ext cx="810989" cy="190249"/>
          </a:xfrm>
          <a:prstGeom prst="rect">
            <a:avLst/>
          </a:prstGeom>
          <a:solidFill>
            <a:srgbClr val="1D6CC3">
              <a:alpha val="41000"/>
            </a:srgbClr>
          </a:solidFill>
          <a:ln w="12700" algn="ctr">
            <a:noFill/>
            <a:round/>
          </a:ln>
        </p:spPr>
        <p:txBody>
          <a:bodyPr lIns="0" tIns="0" rIns="0" bIns="0" anchor="ctr" anchorCtr="1"/>
          <a:lstStyle/>
          <a:p>
            <a:pPr algn="ctr" defTabSz="457200" fontAlgn="base">
              <a:lnSpc>
                <a:spcPct val="97000"/>
              </a:lnSpc>
              <a:spcBef>
                <a:spcPct val="0"/>
              </a:spcBef>
              <a:spcAft>
                <a:spcPct val="0"/>
              </a:spcAft>
              <a:buClr>
                <a:srgbClr val="000600"/>
              </a:buClr>
            </a:pPr>
            <a:r>
              <a:rPr lang="zh-CN" altLang="en-US" sz="900" b="1" kern="0" dirty="0">
                <a:solidFill>
                  <a:srgbClr val="000000"/>
                </a:solidFill>
                <a:latin typeface="微软雅黑" panose="020B0503020204020204" pitchFamily="34" charset="-122"/>
                <a:ea typeface="微软雅黑" panose="020B0503020204020204" pitchFamily="34" charset="-122"/>
                <a:cs typeface="+mn-ea"/>
                <a:sym typeface="+mn-lt"/>
              </a:rPr>
              <a:t>数据安全</a:t>
            </a:r>
          </a:p>
        </p:txBody>
      </p:sp>
      <p:sp>
        <p:nvSpPr>
          <p:cNvPr id="260" name="TextBox 104"/>
          <p:cNvSpPr txBox="1"/>
          <p:nvPr/>
        </p:nvSpPr>
        <p:spPr>
          <a:xfrm>
            <a:off x="6396825" y="3589867"/>
            <a:ext cx="272432" cy="229856"/>
          </a:xfrm>
          <a:prstGeom prst="roundRect">
            <a:avLst/>
          </a:prstGeom>
          <a:solidFill>
            <a:srgbClr val="1D6CC3"/>
          </a:solidFill>
          <a:ln w="12700" cap="flat" cmpd="sng" algn="ctr">
            <a:noFill/>
            <a:prstDash val="solid"/>
            <a:miter lim="800000"/>
          </a:ln>
          <a:effectLst/>
        </p:spPr>
        <p:txBody>
          <a:bodyPr lIns="0" tIns="0" rIns="0" bIns="0" anchor="ctr"/>
          <a:lstStyle>
            <a:defPPr>
              <a:defRPr lang="en-US"/>
            </a:defPPr>
            <a:lvl1pPr algn="ctr">
              <a:defRPr sz="1200">
                <a:solidFill>
                  <a:srgbClr val="0070C0"/>
                </a:solidFill>
              </a:defRPr>
            </a:lvl1pPr>
          </a:lstStyle>
          <a:p>
            <a:pPr defTabSz="457200" fontAlgn="base">
              <a:spcBef>
                <a:spcPct val="0"/>
              </a:spcBef>
              <a:spcAft>
                <a:spcPct val="0"/>
              </a:spcAft>
              <a:defRPr/>
            </a:pPr>
            <a:r>
              <a:rPr lang="zh-CN" altLang="en-US" sz="700" kern="0" dirty="0">
                <a:solidFill>
                  <a:prstClr val="white"/>
                </a:solidFill>
                <a:latin typeface="微软雅黑" panose="020B0503020204020204" pitchFamily="34" charset="-122"/>
                <a:ea typeface="微软雅黑" panose="020B0503020204020204" pitchFamily="34" charset="-122"/>
                <a:cs typeface="+mn-ea"/>
                <a:sym typeface="+mn-lt"/>
              </a:rPr>
              <a:t>地产</a:t>
            </a:r>
            <a:endParaRPr lang="en-US" altLang="zh-CN" sz="700" kern="0" dirty="0">
              <a:solidFill>
                <a:prstClr val="white"/>
              </a:solidFill>
              <a:latin typeface="微软雅黑" panose="020B0503020204020204" pitchFamily="34" charset="-122"/>
              <a:ea typeface="微软雅黑" panose="020B0503020204020204" pitchFamily="34" charset="-122"/>
              <a:cs typeface="+mn-ea"/>
              <a:sym typeface="+mn-lt"/>
            </a:endParaRPr>
          </a:p>
          <a:p>
            <a:pPr defTabSz="457200" fontAlgn="base">
              <a:spcBef>
                <a:spcPct val="0"/>
              </a:spcBef>
              <a:spcAft>
                <a:spcPct val="0"/>
              </a:spcAft>
              <a:defRPr/>
            </a:pPr>
            <a:r>
              <a:rPr lang="zh-CN" altLang="en-GB" sz="700" kern="0" dirty="0">
                <a:solidFill>
                  <a:prstClr val="white"/>
                </a:solidFill>
                <a:latin typeface="微软雅黑" panose="020B0503020204020204" pitchFamily="34" charset="-122"/>
                <a:ea typeface="微软雅黑" panose="020B0503020204020204" pitchFamily="34" charset="-122"/>
                <a:cs typeface="+mn-ea"/>
                <a:sym typeface="+mn-lt"/>
              </a:rPr>
              <a:t>仓库</a:t>
            </a:r>
          </a:p>
        </p:txBody>
      </p:sp>
      <p:sp>
        <p:nvSpPr>
          <p:cNvPr id="261" name="TextBox 104"/>
          <p:cNvSpPr txBox="1"/>
          <p:nvPr/>
        </p:nvSpPr>
        <p:spPr>
          <a:xfrm>
            <a:off x="6707368" y="3589867"/>
            <a:ext cx="272432" cy="229856"/>
          </a:xfrm>
          <a:prstGeom prst="roundRect">
            <a:avLst/>
          </a:prstGeom>
          <a:solidFill>
            <a:srgbClr val="1D6CC3"/>
          </a:solidFill>
          <a:ln w="12700" cap="flat" cmpd="sng" algn="ctr">
            <a:noFill/>
            <a:prstDash val="solid"/>
            <a:miter lim="800000"/>
          </a:ln>
          <a:effectLst/>
        </p:spPr>
        <p:txBody>
          <a:bodyPr lIns="0" tIns="0" rIns="0" bIns="0" anchor="ctr"/>
          <a:lstStyle>
            <a:defPPr>
              <a:defRPr lang="en-US"/>
            </a:defPPr>
            <a:lvl1pPr algn="ctr">
              <a:defRPr sz="1200">
                <a:solidFill>
                  <a:srgbClr val="0070C0"/>
                </a:solidFill>
              </a:defRPr>
            </a:lvl1pPr>
          </a:lstStyle>
          <a:p>
            <a:pPr defTabSz="457200" fontAlgn="base">
              <a:spcBef>
                <a:spcPct val="0"/>
              </a:spcBef>
              <a:spcAft>
                <a:spcPct val="0"/>
              </a:spcAft>
              <a:defRPr/>
            </a:pPr>
            <a:r>
              <a:rPr lang="zh-CN" altLang="en-US" sz="700" kern="0" dirty="0">
                <a:solidFill>
                  <a:prstClr val="white"/>
                </a:solidFill>
                <a:latin typeface="微软雅黑" panose="020B0503020204020204" pitchFamily="34" charset="-122"/>
                <a:ea typeface="微软雅黑" panose="020B0503020204020204" pitchFamily="34" charset="-122"/>
                <a:cs typeface="+mn-ea"/>
                <a:sym typeface="+mn-lt"/>
              </a:rPr>
              <a:t>金控</a:t>
            </a:r>
            <a:endParaRPr lang="en-US" altLang="zh-CN" sz="700" kern="0" dirty="0">
              <a:solidFill>
                <a:prstClr val="white"/>
              </a:solidFill>
              <a:latin typeface="微软雅黑" panose="020B0503020204020204" pitchFamily="34" charset="-122"/>
              <a:ea typeface="微软雅黑" panose="020B0503020204020204" pitchFamily="34" charset="-122"/>
              <a:cs typeface="+mn-ea"/>
              <a:sym typeface="+mn-lt"/>
            </a:endParaRPr>
          </a:p>
          <a:p>
            <a:pPr defTabSz="457200" fontAlgn="base">
              <a:spcBef>
                <a:spcPct val="0"/>
              </a:spcBef>
              <a:spcAft>
                <a:spcPct val="0"/>
              </a:spcAft>
              <a:defRPr/>
            </a:pPr>
            <a:r>
              <a:rPr lang="zh-CN" altLang="en-US" sz="700" kern="0" dirty="0">
                <a:solidFill>
                  <a:prstClr val="white"/>
                </a:solidFill>
                <a:latin typeface="微软雅黑" panose="020B0503020204020204" pitchFamily="34" charset="-122"/>
                <a:ea typeface="微软雅黑" panose="020B0503020204020204" pitchFamily="34" charset="-122"/>
                <a:cs typeface="+mn-ea"/>
                <a:sym typeface="+mn-lt"/>
              </a:rPr>
              <a:t>仓库</a:t>
            </a:r>
          </a:p>
        </p:txBody>
      </p:sp>
      <p:sp>
        <p:nvSpPr>
          <p:cNvPr id="262" name="TextBox 104"/>
          <p:cNvSpPr txBox="1"/>
          <p:nvPr/>
        </p:nvSpPr>
        <p:spPr>
          <a:xfrm>
            <a:off x="7017912" y="3589867"/>
            <a:ext cx="272432" cy="229856"/>
          </a:xfrm>
          <a:prstGeom prst="roundRect">
            <a:avLst/>
          </a:prstGeom>
          <a:solidFill>
            <a:srgbClr val="1D6CC3"/>
          </a:solidFill>
          <a:ln w="12700" cap="flat" cmpd="sng" algn="ctr">
            <a:noFill/>
            <a:prstDash val="solid"/>
            <a:miter lim="800000"/>
          </a:ln>
          <a:effectLst/>
        </p:spPr>
        <p:txBody>
          <a:bodyPr lIns="0" tIns="0" rIns="0" bIns="0" anchor="ctr"/>
          <a:lstStyle>
            <a:defPPr>
              <a:defRPr lang="en-US"/>
            </a:defPPr>
            <a:lvl1pPr algn="ctr">
              <a:defRPr sz="1200">
                <a:solidFill>
                  <a:srgbClr val="0070C0"/>
                </a:solidFill>
              </a:defRPr>
            </a:lvl1pPr>
          </a:lstStyle>
          <a:p>
            <a:pPr defTabSz="457200" fontAlgn="base">
              <a:spcBef>
                <a:spcPct val="0"/>
              </a:spcBef>
              <a:spcAft>
                <a:spcPct val="0"/>
              </a:spcAft>
              <a:defRPr/>
            </a:pPr>
            <a:r>
              <a:rPr lang="zh-CN" altLang="en-GB" sz="700" kern="0" dirty="0">
                <a:solidFill>
                  <a:prstClr val="white"/>
                </a:solidFill>
                <a:latin typeface="微软雅黑" panose="020B0503020204020204" pitchFamily="34" charset="-122"/>
                <a:ea typeface="微软雅黑" panose="020B0503020204020204" pitchFamily="34" charset="-122"/>
                <a:cs typeface="+mn-ea"/>
                <a:sym typeface="+mn-lt"/>
              </a:rPr>
              <a:t>交通</a:t>
            </a:r>
            <a:endParaRPr lang="en-US" altLang="zh-CN" sz="700" kern="0" dirty="0">
              <a:solidFill>
                <a:prstClr val="white"/>
              </a:solidFill>
              <a:latin typeface="微软雅黑" panose="020B0503020204020204" pitchFamily="34" charset="-122"/>
              <a:ea typeface="微软雅黑" panose="020B0503020204020204" pitchFamily="34" charset="-122"/>
              <a:cs typeface="+mn-ea"/>
              <a:sym typeface="+mn-lt"/>
            </a:endParaRPr>
          </a:p>
          <a:p>
            <a:pPr defTabSz="457200" fontAlgn="base">
              <a:spcBef>
                <a:spcPct val="0"/>
              </a:spcBef>
              <a:spcAft>
                <a:spcPct val="0"/>
              </a:spcAft>
              <a:defRPr/>
            </a:pPr>
            <a:r>
              <a:rPr lang="zh-CN" altLang="en-US" sz="700" kern="0" dirty="0">
                <a:solidFill>
                  <a:prstClr val="white"/>
                </a:solidFill>
                <a:latin typeface="微软雅黑" panose="020B0503020204020204" pitchFamily="34" charset="-122"/>
                <a:ea typeface="微软雅黑" panose="020B0503020204020204" pitchFamily="34" charset="-122"/>
                <a:cs typeface="+mn-ea"/>
                <a:sym typeface="+mn-lt"/>
              </a:rPr>
              <a:t>主题</a:t>
            </a:r>
          </a:p>
        </p:txBody>
      </p:sp>
      <p:sp>
        <p:nvSpPr>
          <p:cNvPr id="263" name="TextBox 104"/>
          <p:cNvSpPr txBox="1"/>
          <p:nvPr/>
        </p:nvSpPr>
        <p:spPr>
          <a:xfrm>
            <a:off x="7328454" y="3598326"/>
            <a:ext cx="272432" cy="229856"/>
          </a:xfrm>
          <a:prstGeom prst="roundRect">
            <a:avLst/>
          </a:prstGeom>
          <a:solidFill>
            <a:srgbClr val="1D6CC3"/>
          </a:solidFill>
          <a:ln w="12700" cap="flat" cmpd="sng" algn="ctr">
            <a:noFill/>
            <a:prstDash val="solid"/>
            <a:miter lim="800000"/>
          </a:ln>
          <a:effectLst/>
        </p:spPr>
        <p:txBody>
          <a:bodyPr lIns="0" tIns="0" rIns="0" bIns="0" anchor="ctr"/>
          <a:lstStyle>
            <a:defPPr>
              <a:defRPr lang="en-US"/>
            </a:defPPr>
            <a:lvl1pPr algn="ctr">
              <a:defRPr sz="1200">
                <a:solidFill>
                  <a:srgbClr val="0070C0"/>
                </a:solidFill>
              </a:defRPr>
            </a:lvl1pPr>
          </a:lstStyle>
          <a:p>
            <a:pPr defTabSz="457200" fontAlgn="base">
              <a:spcBef>
                <a:spcPct val="0"/>
              </a:spcBef>
              <a:spcAft>
                <a:spcPct val="0"/>
              </a:spcAft>
              <a:defRPr/>
            </a:pPr>
            <a:r>
              <a:rPr lang="zh-CN" altLang="en-US" sz="700" kern="0" dirty="0">
                <a:solidFill>
                  <a:prstClr val="white"/>
                </a:solidFill>
                <a:latin typeface="微软雅黑" panose="020B0503020204020204" pitchFamily="34" charset="-122"/>
                <a:ea typeface="微软雅黑" panose="020B0503020204020204" pitchFamily="34" charset="-122"/>
                <a:cs typeface="+mn-ea"/>
                <a:sym typeface="+mn-lt"/>
              </a:rPr>
              <a:t>发展</a:t>
            </a:r>
            <a:endParaRPr lang="en-US" altLang="zh-CN" sz="700" kern="0" dirty="0">
              <a:solidFill>
                <a:prstClr val="white"/>
              </a:solidFill>
              <a:latin typeface="微软雅黑" panose="020B0503020204020204" pitchFamily="34" charset="-122"/>
              <a:ea typeface="微软雅黑" panose="020B0503020204020204" pitchFamily="34" charset="-122"/>
              <a:cs typeface="+mn-ea"/>
              <a:sym typeface="+mn-lt"/>
            </a:endParaRPr>
          </a:p>
          <a:p>
            <a:pPr defTabSz="457200" fontAlgn="base">
              <a:spcBef>
                <a:spcPct val="0"/>
              </a:spcBef>
              <a:spcAft>
                <a:spcPct val="0"/>
              </a:spcAft>
              <a:defRPr/>
            </a:pPr>
            <a:r>
              <a:rPr lang="zh-CN" altLang="en-US" sz="700" kern="0" dirty="0">
                <a:solidFill>
                  <a:prstClr val="white"/>
                </a:solidFill>
                <a:latin typeface="微软雅黑" panose="020B0503020204020204" pitchFamily="34" charset="-122"/>
                <a:ea typeface="微软雅黑" panose="020B0503020204020204" pitchFamily="34" charset="-122"/>
                <a:cs typeface="+mn-ea"/>
                <a:sym typeface="+mn-lt"/>
              </a:rPr>
              <a:t>主题</a:t>
            </a:r>
          </a:p>
        </p:txBody>
      </p:sp>
      <p:sp>
        <p:nvSpPr>
          <p:cNvPr id="264" name="TextBox 104"/>
          <p:cNvSpPr txBox="1"/>
          <p:nvPr/>
        </p:nvSpPr>
        <p:spPr>
          <a:xfrm>
            <a:off x="7638087" y="3599875"/>
            <a:ext cx="272432" cy="229856"/>
          </a:xfrm>
          <a:prstGeom prst="roundRect">
            <a:avLst/>
          </a:prstGeom>
          <a:solidFill>
            <a:srgbClr val="1D6CC3"/>
          </a:solidFill>
          <a:ln w="12700" cap="flat" cmpd="sng" algn="ctr">
            <a:noFill/>
            <a:prstDash val="solid"/>
            <a:miter lim="800000"/>
          </a:ln>
          <a:effectLst/>
        </p:spPr>
        <p:txBody>
          <a:bodyPr lIns="0" tIns="0" rIns="0" bIns="0" anchor="ctr"/>
          <a:lstStyle>
            <a:defPPr>
              <a:defRPr lang="en-US"/>
            </a:defPPr>
            <a:lvl1pPr algn="ctr">
              <a:defRPr sz="1200">
                <a:solidFill>
                  <a:srgbClr val="0070C0"/>
                </a:solidFill>
              </a:defRPr>
            </a:lvl1pPr>
          </a:lstStyle>
          <a:p>
            <a:pPr defTabSz="457200" fontAlgn="base">
              <a:spcBef>
                <a:spcPct val="0"/>
              </a:spcBef>
              <a:spcAft>
                <a:spcPct val="0"/>
              </a:spcAft>
              <a:defRPr/>
            </a:pPr>
            <a:r>
              <a:rPr lang="zh-CN" altLang="en-GB" sz="700" kern="0" dirty="0">
                <a:solidFill>
                  <a:prstClr val="white"/>
                </a:solidFill>
                <a:latin typeface="微软雅黑" panose="020B0503020204020204" pitchFamily="34" charset="-122"/>
                <a:ea typeface="微软雅黑" panose="020B0503020204020204" pitchFamily="34" charset="-122"/>
                <a:cs typeface="+mn-ea"/>
                <a:sym typeface="+mn-lt"/>
              </a:rPr>
              <a:t>农业</a:t>
            </a:r>
            <a:endParaRPr lang="en-US" altLang="zh-CN" sz="700" kern="0" dirty="0">
              <a:solidFill>
                <a:prstClr val="white"/>
              </a:solidFill>
              <a:latin typeface="微软雅黑" panose="020B0503020204020204" pitchFamily="34" charset="-122"/>
              <a:ea typeface="微软雅黑" panose="020B0503020204020204" pitchFamily="34" charset="-122"/>
              <a:cs typeface="+mn-ea"/>
              <a:sym typeface="+mn-lt"/>
            </a:endParaRPr>
          </a:p>
          <a:p>
            <a:pPr defTabSz="457200" fontAlgn="base">
              <a:spcBef>
                <a:spcPct val="0"/>
              </a:spcBef>
              <a:spcAft>
                <a:spcPct val="0"/>
              </a:spcAft>
              <a:defRPr/>
            </a:pPr>
            <a:r>
              <a:rPr lang="zh-CN" altLang="en-US" sz="700" kern="0" dirty="0">
                <a:solidFill>
                  <a:prstClr val="white"/>
                </a:solidFill>
                <a:latin typeface="微软雅黑" panose="020B0503020204020204" pitchFamily="34" charset="-122"/>
                <a:ea typeface="微软雅黑" panose="020B0503020204020204" pitchFamily="34" charset="-122"/>
                <a:cs typeface="+mn-ea"/>
                <a:sym typeface="+mn-lt"/>
              </a:rPr>
              <a:t>主题</a:t>
            </a:r>
          </a:p>
        </p:txBody>
      </p:sp>
      <p:sp>
        <p:nvSpPr>
          <p:cNvPr id="265" name="TextBox 104"/>
          <p:cNvSpPr txBox="1"/>
          <p:nvPr/>
        </p:nvSpPr>
        <p:spPr>
          <a:xfrm>
            <a:off x="5124636" y="3591913"/>
            <a:ext cx="199363" cy="229856"/>
          </a:xfrm>
          <a:prstGeom prst="roundRect">
            <a:avLst/>
          </a:prstGeom>
          <a:solidFill>
            <a:srgbClr val="1D6CC3"/>
          </a:solidFill>
          <a:ln w="12700" cap="flat" cmpd="sng" algn="ctr">
            <a:noFill/>
            <a:prstDash val="solid"/>
            <a:miter lim="800000"/>
          </a:ln>
          <a:effectLst/>
        </p:spPr>
        <p:txBody>
          <a:bodyPr lIns="0" tIns="0" rIns="0" bIns="0" anchor="ctr"/>
          <a:lstStyle>
            <a:defPPr>
              <a:defRPr lang="en-US"/>
            </a:defPPr>
            <a:lvl1pPr algn="ctr">
              <a:defRPr sz="1200">
                <a:solidFill>
                  <a:srgbClr val="0070C0"/>
                </a:solidFill>
              </a:defRPr>
            </a:lvl1pPr>
          </a:lstStyle>
          <a:p>
            <a:pPr defTabSz="457200" fontAlgn="base">
              <a:spcBef>
                <a:spcPct val="0"/>
              </a:spcBef>
              <a:spcAft>
                <a:spcPct val="0"/>
              </a:spcAft>
              <a:defRPr/>
            </a:pPr>
            <a:r>
              <a:rPr lang="zh-CN" altLang="en-US" sz="700" kern="0" dirty="0">
                <a:solidFill>
                  <a:prstClr val="white"/>
                </a:solidFill>
                <a:latin typeface="微软雅黑" panose="020B0503020204020204" pitchFamily="34" charset="-122"/>
                <a:ea typeface="微软雅黑" panose="020B0503020204020204" pitchFamily="34" charset="-122"/>
                <a:cs typeface="+mn-ea"/>
                <a:sym typeface="+mn-lt"/>
              </a:rPr>
              <a:t>经营</a:t>
            </a:r>
            <a:endParaRPr lang="en-US" altLang="zh-CN" sz="700" kern="0" dirty="0">
              <a:solidFill>
                <a:prstClr val="white"/>
              </a:solidFill>
              <a:latin typeface="微软雅黑" panose="020B0503020204020204" pitchFamily="34" charset="-122"/>
              <a:ea typeface="微软雅黑" panose="020B0503020204020204" pitchFamily="34" charset="-122"/>
              <a:cs typeface="+mn-ea"/>
              <a:sym typeface="+mn-lt"/>
            </a:endParaRPr>
          </a:p>
          <a:p>
            <a:pPr defTabSz="457200" fontAlgn="base">
              <a:spcBef>
                <a:spcPct val="0"/>
              </a:spcBef>
              <a:spcAft>
                <a:spcPct val="0"/>
              </a:spcAft>
              <a:defRPr/>
            </a:pPr>
            <a:r>
              <a:rPr lang="zh-CN" altLang="en-GB" sz="700" kern="0" dirty="0">
                <a:solidFill>
                  <a:prstClr val="white"/>
                </a:solidFill>
                <a:latin typeface="微软雅黑" panose="020B0503020204020204" pitchFamily="34" charset="-122"/>
                <a:ea typeface="微软雅黑" panose="020B0503020204020204" pitchFamily="34" charset="-122"/>
                <a:cs typeface="+mn-ea"/>
                <a:sym typeface="+mn-lt"/>
              </a:rPr>
              <a:t>集市</a:t>
            </a:r>
          </a:p>
        </p:txBody>
      </p:sp>
      <p:sp>
        <p:nvSpPr>
          <p:cNvPr id="266" name="TextBox 104"/>
          <p:cNvSpPr txBox="1"/>
          <p:nvPr/>
        </p:nvSpPr>
        <p:spPr>
          <a:xfrm>
            <a:off x="5351889" y="3591913"/>
            <a:ext cx="199363" cy="229856"/>
          </a:xfrm>
          <a:prstGeom prst="roundRect">
            <a:avLst/>
          </a:prstGeom>
          <a:solidFill>
            <a:srgbClr val="1D6CC3"/>
          </a:solidFill>
          <a:ln w="12700" cap="flat" cmpd="sng" algn="ctr">
            <a:noFill/>
            <a:prstDash val="solid"/>
            <a:miter lim="800000"/>
          </a:ln>
          <a:effectLst/>
        </p:spPr>
        <p:txBody>
          <a:bodyPr lIns="0" tIns="0" rIns="0" bIns="0" anchor="ctr"/>
          <a:lstStyle>
            <a:defPPr>
              <a:defRPr lang="en-US"/>
            </a:defPPr>
            <a:lvl1pPr algn="ctr">
              <a:defRPr sz="1200">
                <a:solidFill>
                  <a:srgbClr val="0070C0"/>
                </a:solidFill>
              </a:defRPr>
            </a:lvl1pPr>
          </a:lstStyle>
          <a:p>
            <a:pPr defTabSz="457200" fontAlgn="base">
              <a:spcBef>
                <a:spcPct val="0"/>
              </a:spcBef>
              <a:spcAft>
                <a:spcPct val="0"/>
              </a:spcAft>
              <a:defRPr/>
            </a:pPr>
            <a:r>
              <a:rPr lang="zh-CN" altLang="en-US" sz="700" kern="0" dirty="0">
                <a:solidFill>
                  <a:prstClr val="white"/>
                </a:solidFill>
                <a:latin typeface="微软雅黑" panose="020B0503020204020204" pitchFamily="34" charset="-122"/>
                <a:ea typeface="微软雅黑" panose="020B0503020204020204" pitchFamily="34" charset="-122"/>
                <a:cs typeface="+mn-ea"/>
                <a:sym typeface="+mn-lt"/>
              </a:rPr>
              <a:t>风险</a:t>
            </a:r>
            <a:endParaRPr lang="en-US" altLang="zh-CN" sz="700" kern="0" dirty="0">
              <a:solidFill>
                <a:prstClr val="white"/>
              </a:solidFill>
              <a:latin typeface="微软雅黑" panose="020B0503020204020204" pitchFamily="34" charset="-122"/>
              <a:ea typeface="微软雅黑" panose="020B0503020204020204" pitchFamily="34" charset="-122"/>
              <a:cs typeface="+mn-ea"/>
              <a:sym typeface="+mn-lt"/>
            </a:endParaRPr>
          </a:p>
          <a:p>
            <a:pPr defTabSz="457200" fontAlgn="base">
              <a:spcBef>
                <a:spcPct val="0"/>
              </a:spcBef>
              <a:spcAft>
                <a:spcPct val="0"/>
              </a:spcAft>
              <a:defRPr/>
            </a:pPr>
            <a:r>
              <a:rPr lang="zh-CN" altLang="en-US" sz="700" kern="0" dirty="0">
                <a:solidFill>
                  <a:prstClr val="white"/>
                </a:solidFill>
                <a:latin typeface="微软雅黑" panose="020B0503020204020204" pitchFamily="34" charset="-122"/>
                <a:ea typeface="微软雅黑" panose="020B0503020204020204" pitchFamily="34" charset="-122"/>
                <a:cs typeface="+mn-ea"/>
                <a:sym typeface="+mn-lt"/>
              </a:rPr>
              <a:t>集市</a:t>
            </a:r>
          </a:p>
        </p:txBody>
      </p:sp>
      <p:sp>
        <p:nvSpPr>
          <p:cNvPr id="267" name="TextBox 104"/>
          <p:cNvSpPr txBox="1"/>
          <p:nvPr/>
        </p:nvSpPr>
        <p:spPr>
          <a:xfrm>
            <a:off x="5579142" y="3591913"/>
            <a:ext cx="199363" cy="229856"/>
          </a:xfrm>
          <a:prstGeom prst="roundRect">
            <a:avLst/>
          </a:prstGeom>
          <a:solidFill>
            <a:srgbClr val="1D6CC3"/>
          </a:solidFill>
          <a:ln w="12700" cap="flat" cmpd="sng" algn="ctr">
            <a:noFill/>
            <a:prstDash val="solid"/>
            <a:miter lim="800000"/>
          </a:ln>
          <a:effectLst/>
        </p:spPr>
        <p:txBody>
          <a:bodyPr lIns="0" tIns="0" rIns="0" bIns="0" anchor="ctr"/>
          <a:lstStyle>
            <a:defPPr>
              <a:defRPr lang="en-US"/>
            </a:defPPr>
            <a:lvl1pPr algn="ctr">
              <a:defRPr sz="1200">
                <a:solidFill>
                  <a:srgbClr val="0070C0"/>
                </a:solidFill>
              </a:defRPr>
            </a:lvl1pPr>
          </a:lstStyle>
          <a:p>
            <a:pPr defTabSz="457200" fontAlgn="base">
              <a:spcBef>
                <a:spcPct val="0"/>
              </a:spcBef>
              <a:spcAft>
                <a:spcPct val="0"/>
              </a:spcAft>
              <a:defRPr/>
            </a:pPr>
            <a:r>
              <a:rPr lang="zh-CN" altLang="en-US" sz="700" kern="0" dirty="0">
                <a:solidFill>
                  <a:prstClr val="white"/>
                </a:solidFill>
                <a:latin typeface="微软雅黑" panose="020B0503020204020204" pitchFamily="34" charset="-122"/>
                <a:ea typeface="微软雅黑" panose="020B0503020204020204" pitchFamily="34" charset="-122"/>
                <a:cs typeface="+mn-ea"/>
                <a:sym typeface="+mn-lt"/>
              </a:rPr>
              <a:t>人力</a:t>
            </a:r>
            <a:endParaRPr lang="en-US" altLang="zh-CN" sz="700" kern="0" dirty="0">
              <a:solidFill>
                <a:prstClr val="white"/>
              </a:solidFill>
              <a:latin typeface="微软雅黑" panose="020B0503020204020204" pitchFamily="34" charset="-122"/>
              <a:ea typeface="微软雅黑" panose="020B0503020204020204" pitchFamily="34" charset="-122"/>
              <a:cs typeface="+mn-ea"/>
              <a:sym typeface="+mn-lt"/>
            </a:endParaRPr>
          </a:p>
          <a:p>
            <a:pPr defTabSz="457200" fontAlgn="base">
              <a:spcBef>
                <a:spcPct val="0"/>
              </a:spcBef>
              <a:spcAft>
                <a:spcPct val="0"/>
              </a:spcAft>
              <a:defRPr/>
            </a:pPr>
            <a:r>
              <a:rPr lang="zh-CN" altLang="en-US" sz="700" kern="0" dirty="0">
                <a:solidFill>
                  <a:prstClr val="white"/>
                </a:solidFill>
                <a:latin typeface="微软雅黑" panose="020B0503020204020204" pitchFamily="34" charset="-122"/>
                <a:ea typeface="微软雅黑" panose="020B0503020204020204" pitchFamily="34" charset="-122"/>
                <a:cs typeface="+mn-ea"/>
                <a:sym typeface="+mn-lt"/>
              </a:rPr>
              <a:t>集市</a:t>
            </a:r>
          </a:p>
        </p:txBody>
      </p:sp>
      <p:sp>
        <p:nvSpPr>
          <p:cNvPr id="268" name="TextBox 104"/>
          <p:cNvSpPr txBox="1"/>
          <p:nvPr/>
        </p:nvSpPr>
        <p:spPr>
          <a:xfrm>
            <a:off x="5806394" y="3591913"/>
            <a:ext cx="199363" cy="229856"/>
          </a:xfrm>
          <a:prstGeom prst="roundRect">
            <a:avLst/>
          </a:prstGeom>
          <a:solidFill>
            <a:srgbClr val="1D6CC3"/>
          </a:solidFill>
          <a:ln w="12700" cap="flat" cmpd="sng" algn="ctr">
            <a:noFill/>
            <a:prstDash val="solid"/>
            <a:miter lim="800000"/>
          </a:ln>
          <a:effectLst/>
        </p:spPr>
        <p:txBody>
          <a:bodyPr lIns="0" tIns="0" rIns="0" bIns="0" anchor="ctr"/>
          <a:lstStyle>
            <a:defPPr>
              <a:defRPr lang="en-US"/>
            </a:defPPr>
            <a:lvl1pPr algn="ctr">
              <a:defRPr sz="1200">
                <a:solidFill>
                  <a:srgbClr val="0070C0"/>
                </a:solidFill>
              </a:defRPr>
            </a:lvl1pPr>
          </a:lstStyle>
          <a:p>
            <a:pPr defTabSz="457200" fontAlgn="base">
              <a:spcBef>
                <a:spcPct val="0"/>
              </a:spcBef>
              <a:spcAft>
                <a:spcPct val="0"/>
              </a:spcAft>
              <a:defRPr/>
            </a:pPr>
            <a:r>
              <a:rPr lang="zh-CN" altLang="en-US" sz="700" kern="0" dirty="0">
                <a:solidFill>
                  <a:prstClr val="white"/>
                </a:solidFill>
                <a:latin typeface="微软雅黑" panose="020B0503020204020204" pitchFamily="34" charset="-122"/>
                <a:ea typeface="微软雅黑" panose="020B0503020204020204" pitchFamily="34" charset="-122"/>
                <a:cs typeface="+mn-ea"/>
                <a:sym typeface="+mn-lt"/>
              </a:rPr>
              <a:t>财务</a:t>
            </a:r>
            <a:endParaRPr lang="en-US" altLang="zh-CN" sz="700" kern="0" dirty="0">
              <a:solidFill>
                <a:prstClr val="white"/>
              </a:solidFill>
              <a:latin typeface="微软雅黑" panose="020B0503020204020204" pitchFamily="34" charset="-122"/>
              <a:ea typeface="微软雅黑" panose="020B0503020204020204" pitchFamily="34" charset="-122"/>
              <a:cs typeface="+mn-ea"/>
              <a:sym typeface="+mn-lt"/>
            </a:endParaRPr>
          </a:p>
          <a:p>
            <a:pPr defTabSz="457200" fontAlgn="base">
              <a:spcBef>
                <a:spcPct val="0"/>
              </a:spcBef>
              <a:spcAft>
                <a:spcPct val="0"/>
              </a:spcAft>
              <a:defRPr/>
            </a:pPr>
            <a:r>
              <a:rPr lang="zh-CN" altLang="en-US" sz="700" kern="0" dirty="0">
                <a:solidFill>
                  <a:prstClr val="white"/>
                </a:solidFill>
                <a:latin typeface="微软雅黑" panose="020B0503020204020204" pitchFamily="34" charset="-122"/>
                <a:ea typeface="微软雅黑" panose="020B0503020204020204" pitchFamily="34" charset="-122"/>
                <a:cs typeface="+mn-ea"/>
                <a:sym typeface="+mn-lt"/>
              </a:rPr>
              <a:t>集市</a:t>
            </a:r>
          </a:p>
        </p:txBody>
      </p:sp>
      <p:sp>
        <p:nvSpPr>
          <p:cNvPr id="269" name="TextBox 104"/>
          <p:cNvSpPr txBox="1"/>
          <p:nvPr/>
        </p:nvSpPr>
        <p:spPr>
          <a:xfrm>
            <a:off x="6032981" y="3591913"/>
            <a:ext cx="199363" cy="229856"/>
          </a:xfrm>
          <a:prstGeom prst="roundRect">
            <a:avLst/>
          </a:prstGeom>
          <a:solidFill>
            <a:srgbClr val="1D6CC3"/>
          </a:solidFill>
          <a:ln w="12700" cap="flat" cmpd="sng" algn="ctr">
            <a:noFill/>
            <a:prstDash val="solid"/>
            <a:miter lim="800000"/>
          </a:ln>
          <a:effectLst/>
        </p:spPr>
        <p:txBody>
          <a:bodyPr lIns="0" tIns="0" rIns="0" bIns="0" anchor="ctr"/>
          <a:lstStyle>
            <a:defPPr>
              <a:defRPr lang="en-US"/>
            </a:defPPr>
            <a:lvl1pPr algn="ctr">
              <a:defRPr sz="1200">
                <a:solidFill>
                  <a:srgbClr val="0070C0"/>
                </a:solidFill>
              </a:defRPr>
            </a:lvl1pPr>
          </a:lstStyle>
          <a:p>
            <a:pPr defTabSz="457200" fontAlgn="base">
              <a:spcBef>
                <a:spcPct val="0"/>
              </a:spcBef>
              <a:spcAft>
                <a:spcPct val="0"/>
              </a:spcAft>
              <a:defRPr/>
            </a:pPr>
            <a:r>
              <a:rPr lang="en-US" sz="700" kern="0" dirty="0">
                <a:solidFill>
                  <a:prstClr val="white"/>
                </a:solidFill>
                <a:latin typeface="微软雅黑" panose="020B0503020204020204" pitchFamily="34" charset="-122"/>
                <a:ea typeface="微软雅黑" panose="020B0503020204020204" pitchFamily="34" charset="-122"/>
                <a:cs typeface="+mn-ea"/>
                <a:sym typeface="+mn-lt"/>
              </a:rPr>
              <a:t>….</a:t>
            </a:r>
          </a:p>
        </p:txBody>
      </p:sp>
      <p:sp>
        <p:nvSpPr>
          <p:cNvPr id="270" name="Left-Right Arrow 317"/>
          <p:cNvSpPr>
            <a:spLocks noChangeArrowheads="1"/>
          </p:cNvSpPr>
          <p:nvPr/>
        </p:nvSpPr>
        <p:spPr bwMode="auto">
          <a:xfrm rot="5400000">
            <a:off x="5751526" y="3934622"/>
            <a:ext cx="180927" cy="127089"/>
          </a:xfrm>
          <a:prstGeom prst="leftRightArrow">
            <a:avLst>
              <a:gd name="adj1" fmla="val 50000"/>
              <a:gd name="adj2" fmla="val 49998"/>
            </a:avLst>
          </a:prstGeom>
          <a:solidFill>
            <a:srgbClr val="1D6CC3"/>
          </a:solidFill>
          <a:ln w="9525">
            <a:noFill/>
            <a:miter lim="800000"/>
          </a:ln>
          <a:effectLst>
            <a:outerShdw blurRad="40000" dist="23000" dir="5400000" rotWithShape="0">
              <a:srgbClr val="808080">
                <a:alpha val="34999"/>
              </a:srgbClr>
            </a:outerShdw>
          </a:effectLst>
        </p:spPr>
        <p:txBody>
          <a:bodyPr anchor="ctr"/>
          <a:lstStyle/>
          <a:p>
            <a:pPr algn="ctr" defTabSz="457200" fontAlgn="base">
              <a:spcBef>
                <a:spcPct val="0"/>
              </a:spcBef>
              <a:spcAft>
                <a:spcPct val="0"/>
              </a:spcAft>
              <a:defRPr/>
            </a:pPr>
            <a:endParaRPr lang="en-US" sz="1100" kern="0"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71" name="Left-Right Arrow 317"/>
          <p:cNvSpPr>
            <a:spLocks noChangeArrowheads="1"/>
          </p:cNvSpPr>
          <p:nvPr/>
        </p:nvSpPr>
        <p:spPr bwMode="auto">
          <a:xfrm rot="10800000">
            <a:off x="6243924" y="3633619"/>
            <a:ext cx="171563" cy="134025"/>
          </a:xfrm>
          <a:prstGeom prst="leftRightArrow">
            <a:avLst>
              <a:gd name="adj1" fmla="val 50000"/>
              <a:gd name="adj2" fmla="val 49998"/>
            </a:avLst>
          </a:prstGeom>
          <a:solidFill>
            <a:srgbClr val="1D6CC3"/>
          </a:solidFill>
          <a:ln w="9525">
            <a:noFill/>
            <a:miter lim="800000"/>
          </a:ln>
          <a:effectLst>
            <a:outerShdw blurRad="40000" dist="23000" dir="5400000" rotWithShape="0">
              <a:srgbClr val="808080">
                <a:alpha val="34999"/>
              </a:srgbClr>
            </a:outerShdw>
          </a:effectLst>
        </p:spPr>
        <p:txBody>
          <a:bodyPr anchor="ctr"/>
          <a:lstStyle/>
          <a:p>
            <a:pPr algn="ctr" defTabSz="457200" fontAlgn="base">
              <a:spcBef>
                <a:spcPct val="0"/>
              </a:spcBef>
              <a:spcAft>
                <a:spcPct val="0"/>
              </a:spcAft>
              <a:defRPr/>
            </a:pPr>
            <a:endParaRPr lang="en-US" sz="1100" kern="0"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72" name="Left-Right Arrow 346"/>
          <p:cNvSpPr>
            <a:spLocks noChangeArrowheads="1"/>
          </p:cNvSpPr>
          <p:nvPr/>
        </p:nvSpPr>
        <p:spPr bwMode="auto">
          <a:xfrm>
            <a:off x="6467418" y="4274012"/>
            <a:ext cx="132678" cy="94325"/>
          </a:xfrm>
          <a:prstGeom prst="leftRightArrow">
            <a:avLst>
              <a:gd name="adj1" fmla="val 50000"/>
              <a:gd name="adj2" fmla="val 50002"/>
            </a:avLst>
          </a:prstGeom>
          <a:solidFill>
            <a:srgbClr val="1D6CC3"/>
          </a:solidFill>
          <a:ln w="9525">
            <a:noFill/>
            <a:miter lim="800000"/>
          </a:ln>
          <a:effectLst>
            <a:outerShdw blurRad="40000" dist="23000" dir="5400000" rotWithShape="0">
              <a:srgbClr val="808080">
                <a:alpha val="34999"/>
              </a:srgbClr>
            </a:outerShdw>
          </a:effectLst>
        </p:spPr>
        <p:txBody>
          <a:bodyPr anchor="ctr"/>
          <a:lstStyle/>
          <a:p>
            <a:pPr algn="ctr" defTabSz="457200" fontAlgn="base">
              <a:spcBef>
                <a:spcPct val="0"/>
              </a:spcBef>
              <a:spcAft>
                <a:spcPct val="0"/>
              </a:spcAft>
              <a:defRPr/>
            </a:pPr>
            <a:endParaRPr lang="en-US" sz="1100" kern="0"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73" name="Rounded Rectangle 197"/>
          <p:cNvSpPr>
            <a:spLocks noChangeArrowheads="1"/>
          </p:cNvSpPr>
          <p:nvPr/>
        </p:nvSpPr>
        <p:spPr bwMode="auto">
          <a:xfrm>
            <a:off x="1100317" y="2079487"/>
            <a:ext cx="2285218" cy="3267001"/>
          </a:xfrm>
          <a:prstGeom prst="roundRect">
            <a:avLst>
              <a:gd name="adj" fmla="val 7907"/>
            </a:avLst>
          </a:prstGeom>
          <a:solidFill>
            <a:srgbClr val="0087D5">
              <a:alpha val="7000"/>
            </a:srgbClr>
          </a:solidFill>
          <a:ln w="9525">
            <a:noFill/>
            <a:round/>
          </a:ln>
        </p:spPr>
        <p:txBody>
          <a:bodyPr lIns="36000" tIns="36000" rIns="36000" bIns="36000"/>
          <a:lstStyle/>
          <a:p>
            <a:pPr algn="ctr" defTabSz="457200" fontAlgn="base">
              <a:spcBef>
                <a:spcPct val="0"/>
              </a:spcBef>
              <a:spcAft>
                <a:spcPct val="0"/>
              </a:spcAft>
              <a:defRPr/>
            </a:pPr>
            <a:r>
              <a:rPr lang="zh-CN" altLang="en-US" sz="1400" b="1" kern="0" dirty="0">
                <a:solidFill>
                  <a:prstClr val="black"/>
                </a:solidFill>
                <a:latin typeface="微软雅黑" panose="020B0503020204020204" pitchFamily="34" charset="-122"/>
                <a:ea typeface="微软雅黑" panose="020B0503020204020204" pitchFamily="34" charset="-122"/>
                <a:cs typeface="+mn-ea"/>
                <a:sym typeface="+mn-lt"/>
              </a:rPr>
              <a:t>数据来源</a:t>
            </a:r>
          </a:p>
        </p:txBody>
      </p:sp>
      <p:sp>
        <p:nvSpPr>
          <p:cNvPr id="274" name="TextBox 123"/>
          <p:cNvSpPr txBox="1"/>
          <p:nvPr/>
        </p:nvSpPr>
        <p:spPr>
          <a:xfrm>
            <a:off x="1354512" y="2502383"/>
            <a:ext cx="1743218" cy="899396"/>
          </a:xfrm>
          <a:prstGeom prst="roundRect">
            <a:avLst/>
          </a:prstGeom>
          <a:solidFill>
            <a:sysClr val="window" lastClr="FFFFFF"/>
          </a:solidFill>
          <a:ln w="12700" cap="flat" cmpd="sng" algn="ctr">
            <a:noFill/>
            <a:prstDash val="solid"/>
            <a:miter lim="800000"/>
          </a:ln>
          <a:effectLst/>
        </p:spPr>
        <p:txBody>
          <a:bodyPr lIns="0" tIns="0" rIns="0" bIns="0" anchor="t"/>
          <a:lstStyle>
            <a:defPPr>
              <a:defRPr lang="en-US"/>
            </a:defPPr>
            <a:lvl1pPr algn="ctr">
              <a:lnSpc>
                <a:spcPts val="1100"/>
              </a:lnSpc>
              <a:defRPr sz="900">
                <a:solidFill>
                  <a:schemeClr val="bg1"/>
                </a:solidFill>
              </a:defRPr>
            </a:lvl1pPr>
          </a:lstStyle>
          <a:p>
            <a:pPr defTabSz="457200" fontAlgn="base">
              <a:lnSpc>
                <a:spcPct val="100000"/>
              </a:lnSpc>
              <a:spcBef>
                <a:spcPct val="0"/>
              </a:spcBef>
              <a:spcAft>
                <a:spcPct val="0"/>
              </a:spcAft>
              <a:defRPr/>
            </a:pPr>
            <a:r>
              <a:rPr lang="zh-CN" altLang="en-US" sz="1100" kern="0" dirty="0">
                <a:solidFill>
                  <a:prstClr val="black"/>
                </a:solidFill>
                <a:latin typeface="微软雅黑" panose="020B0503020204020204" pitchFamily="34" charset="-122"/>
                <a:ea typeface="微软雅黑" panose="020B0503020204020204" pitchFamily="34" charset="-122"/>
                <a:cs typeface="+mn-ea"/>
                <a:sym typeface="+mn-lt"/>
              </a:rPr>
              <a:t>源数据系统</a:t>
            </a:r>
          </a:p>
        </p:txBody>
      </p:sp>
      <p:sp>
        <p:nvSpPr>
          <p:cNvPr id="275" name="TextBox 123"/>
          <p:cNvSpPr txBox="1"/>
          <p:nvPr/>
        </p:nvSpPr>
        <p:spPr>
          <a:xfrm>
            <a:off x="1354512" y="3522682"/>
            <a:ext cx="1774424" cy="859393"/>
          </a:xfrm>
          <a:prstGeom prst="roundRect">
            <a:avLst/>
          </a:prstGeom>
          <a:solidFill>
            <a:sysClr val="window" lastClr="FFFFFF"/>
          </a:solidFill>
          <a:ln w="12700" cap="flat" cmpd="sng" algn="ctr">
            <a:noFill/>
            <a:prstDash val="solid"/>
            <a:miter lim="800000"/>
          </a:ln>
          <a:effectLst/>
        </p:spPr>
        <p:txBody>
          <a:bodyPr lIns="0" tIns="0" rIns="0" bIns="0" anchor="t"/>
          <a:lstStyle>
            <a:defPPr>
              <a:defRPr lang="en-US"/>
            </a:defPPr>
            <a:lvl1pPr algn="ctr">
              <a:lnSpc>
                <a:spcPts val="1100"/>
              </a:lnSpc>
              <a:defRPr sz="900">
                <a:solidFill>
                  <a:schemeClr val="bg1"/>
                </a:solidFill>
              </a:defRPr>
            </a:lvl1pPr>
          </a:lstStyle>
          <a:p>
            <a:pPr defTabSz="457200" fontAlgn="base">
              <a:lnSpc>
                <a:spcPct val="100000"/>
              </a:lnSpc>
              <a:spcBef>
                <a:spcPct val="0"/>
              </a:spcBef>
              <a:spcAft>
                <a:spcPct val="0"/>
              </a:spcAft>
              <a:defRPr/>
            </a:pPr>
            <a:r>
              <a:rPr lang="zh-CN" altLang="en-US" sz="1200" kern="0" dirty="0">
                <a:solidFill>
                  <a:prstClr val="black"/>
                </a:solidFill>
                <a:latin typeface="微软雅黑" panose="020B0503020204020204" pitchFamily="34" charset="-122"/>
                <a:ea typeface="微软雅黑" panose="020B0503020204020204" pitchFamily="34" charset="-122"/>
                <a:cs typeface="+mn-ea"/>
                <a:sym typeface="+mn-lt"/>
              </a:rPr>
              <a:t>其他源数据系统</a:t>
            </a:r>
          </a:p>
        </p:txBody>
      </p:sp>
      <p:sp>
        <p:nvSpPr>
          <p:cNvPr id="276" name="TextBox 123"/>
          <p:cNvSpPr txBox="1"/>
          <p:nvPr/>
        </p:nvSpPr>
        <p:spPr>
          <a:xfrm>
            <a:off x="1354512" y="4530503"/>
            <a:ext cx="1754830" cy="620869"/>
          </a:xfrm>
          <a:prstGeom prst="roundRect">
            <a:avLst/>
          </a:prstGeom>
          <a:solidFill>
            <a:sysClr val="window" lastClr="FFFFFF"/>
          </a:solidFill>
          <a:ln w="12700" cap="flat" cmpd="sng" algn="ctr">
            <a:noFill/>
            <a:prstDash val="solid"/>
            <a:miter lim="800000"/>
          </a:ln>
          <a:effectLst/>
        </p:spPr>
        <p:txBody>
          <a:bodyPr lIns="0" tIns="0" rIns="0" bIns="0" anchor="ctr"/>
          <a:lstStyle>
            <a:defPPr>
              <a:defRPr lang="en-US"/>
            </a:defPPr>
            <a:lvl1pPr algn="ctr">
              <a:lnSpc>
                <a:spcPts val="1100"/>
              </a:lnSpc>
              <a:defRPr sz="900">
                <a:solidFill>
                  <a:schemeClr val="bg1"/>
                </a:solidFill>
              </a:defRPr>
            </a:lvl1pPr>
          </a:lstStyle>
          <a:p>
            <a:pPr defTabSz="457200" fontAlgn="base">
              <a:lnSpc>
                <a:spcPct val="100000"/>
              </a:lnSpc>
              <a:spcBef>
                <a:spcPct val="0"/>
              </a:spcBef>
              <a:spcAft>
                <a:spcPct val="0"/>
              </a:spcAft>
              <a:defRPr/>
            </a:pPr>
            <a:r>
              <a:rPr lang="zh-CN" altLang="en-US" sz="1200" kern="0" dirty="0">
                <a:solidFill>
                  <a:prstClr val="black"/>
                </a:solidFill>
                <a:latin typeface="微软雅黑" panose="020B0503020204020204" pitchFamily="34" charset="-122"/>
                <a:ea typeface="微软雅黑" panose="020B0503020204020204" pitchFamily="34" charset="-122"/>
                <a:cs typeface="+mn-ea"/>
                <a:sym typeface="+mn-lt"/>
              </a:rPr>
              <a:t>外部数据</a:t>
            </a:r>
          </a:p>
        </p:txBody>
      </p:sp>
      <p:grpSp>
        <p:nvGrpSpPr>
          <p:cNvPr id="277" name="组合 276"/>
          <p:cNvGrpSpPr/>
          <p:nvPr/>
        </p:nvGrpSpPr>
        <p:grpSpPr>
          <a:xfrm>
            <a:off x="1623865" y="3851856"/>
            <a:ext cx="1284098" cy="393999"/>
            <a:chOff x="1529020" y="4492879"/>
            <a:chExt cx="1391757" cy="915278"/>
          </a:xfrm>
        </p:grpSpPr>
        <p:sp>
          <p:nvSpPr>
            <p:cNvPr id="278" name="圆角矩形 163"/>
            <p:cNvSpPr/>
            <p:nvPr/>
          </p:nvSpPr>
          <p:spPr bwMode="auto">
            <a:xfrm>
              <a:off x="2494653" y="4492879"/>
              <a:ext cx="426124" cy="406618"/>
            </a:xfrm>
            <a:prstGeom prst="roundRect">
              <a:avLst/>
            </a:prstGeom>
            <a:solidFill>
              <a:srgbClr val="0087D5"/>
            </a:solidFill>
            <a:ln w="9525" cap="flat" cmpd="sng" algn="ctr">
              <a:noFill/>
              <a:prstDash val="solid"/>
            </a:ln>
            <a:effectLst>
              <a:outerShdw blurRad="40000" dist="23000" dir="5400000" rotWithShape="0">
                <a:srgbClr val="000000">
                  <a:alpha val="35000"/>
                </a:srgbClr>
              </a:outerShdw>
            </a:effectLst>
          </p:spPr>
          <p:txBody>
            <a:bodyPr anchor="ctr"/>
            <a:lstStyle/>
            <a:p>
              <a:pPr algn="ctr">
                <a:defRPr/>
              </a:pPr>
              <a:endParaRPr lang="zh-CN" altLang="en-US" sz="900" kern="0" dirty="0">
                <a:solidFill>
                  <a:prstClr val="black"/>
                </a:solidFill>
                <a:latin typeface="微软雅黑" panose="020B0503020204020204" pitchFamily="34" charset="-122"/>
                <a:ea typeface="微软雅黑" panose="020B0503020204020204" pitchFamily="34" charset="-122"/>
                <a:cs typeface="华文楷体" panose="02010600040101010101" charset="-122"/>
              </a:endParaRPr>
            </a:p>
          </p:txBody>
        </p:sp>
        <p:sp>
          <p:nvSpPr>
            <p:cNvPr id="279" name="圆角矩形 122"/>
            <p:cNvSpPr/>
            <p:nvPr/>
          </p:nvSpPr>
          <p:spPr bwMode="auto">
            <a:xfrm>
              <a:off x="1529020" y="4492891"/>
              <a:ext cx="426124" cy="406618"/>
            </a:xfrm>
            <a:prstGeom prst="roundRect">
              <a:avLst/>
            </a:prstGeom>
            <a:solidFill>
              <a:srgbClr val="0087D5"/>
            </a:solidFill>
            <a:ln w="9525" cap="flat" cmpd="sng" algn="ctr">
              <a:noFill/>
              <a:prstDash val="solid"/>
            </a:ln>
            <a:effectLst>
              <a:outerShdw blurRad="40000" dist="23000" dir="5400000" rotWithShape="0">
                <a:srgbClr val="000000">
                  <a:alpha val="35000"/>
                </a:srgbClr>
              </a:outerShdw>
            </a:effectLst>
          </p:spPr>
          <p:txBody>
            <a:bodyPr anchor="ctr"/>
            <a:lstStyle/>
            <a:p>
              <a:pPr algn="ctr">
                <a:defRPr/>
              </a:pPr>
              <a:endParaRPr lang="zh-CN" altLang="en-US" sz="900" kern="0" dirty="0">
                <a:solidFill>
                  <a:prstClr val="black"/>
                </a:solidFill>
                <a:latin typeface="微软雅黑" panose="020B0503020204020204" pitchFamily="34" charset="-122"/>
                <a:ea typeface="微软雅黑" panose="020B0503020204020204" pitchFamily="34" charset="-122"/>
                <a:cs typeface="华文楷体" panose="02010600040101010101" charset="-122"/>
              </a:endParaRPr>
            </a:p>
          </p:txBody>
        </p:sp>
        <p:sp>
          <p:nvSpPr>
            <p:cNvPr id="280" name="圆角矩形 122"/>
            <p:cNvSpPr/>
            <p:nvPr/>
          </p:nvSpPr>
          <p:spPr bwMode="auto">
            <a:xfrm>
              <a:off x="2023930" y="4492879"/>
              <a:ext cx="426124" cy="406618"/>
            </a:xfrm>
            <a:prstGeom prst="roundRect">
              <a:avLst/>
            </a:prstGeom>
            <a:solidFill>
              <a:srgbClr val="0087D5"/>
            </a:solidFill>
            <a:ln w="9525" cap="flat" cmpd="sng" algn="ctr">
              <a:noFill/>
              <a:prstDash val="solid"/>
            </a:ln>
            <a:effectLst>
              <a:outerShdw blurRad="40000" dist="23000" dir="5400000" rotWithShape="0">
                <a:srgbClr val="000000">
                  <a:alpha val="35000"/>
                </a:srgbClr>
              </a:outerShdw>
            </a:effectLst>
          </p:spPr>
          <p:txBody>
            <a:bodyPr anchor="ctr"/>
            <a:lstStyle/>
            <a:p>
              <a:pPr algn="ctr">
                <a:defRPr/>
              </a:pPr>
              <a:endParaRPr lang="zh-CN" altLang="en-US" sz="900" kern="0" dirty="0">
                <a:solidFill>
                  <a:prstClr val="black"/>
                </a:solidFill>
                <a:latin typeface="微软雅黑" panose="020B0503020204020204" pitchFamily="34" charset="-122"/>
                <a:ea typeface="微软雅黑" panose="020B0503020204020204" pitchFamily="34" charset="-122"/>
                <a:cs typeface="华文楷体" panose="02010600040101010101" charset="-122"/>
              </a:endParaRPr>
            </a:p>
          </p:txBody>
        </p:sp>
        <p:sp>
          <p:nvSpPr>
            <p:cNvPr id="281" name="圆角矩形 122"/>
            <p:cNvSpPr/>
            <p:nvPr/>
          </p:nvSpPr>
          <p:spPr bwMode="auto">
            <a:xfrm>
              <a:off x="1529020" y="5001538"/>
              <a:ext cx="426123" cy="406619"/>
            </a:xfrm>
            <a:prstGeom prst="roundRect">
              <a:avLst/>
            </a:prstGeom>
            <a:solidFill>
              <a:srgbClr val="0087D5"/>
            </a:solidFill>
            <a:ln w="9525" cap="flat" cmpd="sng" algn="ctr">
              <a:noFill/>
              <a:prstDash val="solid"/>
            </a:ln>
            <a:effectLst>
              <a:outerShdw blurRad="40000" dist="23000" dir="5400000" rotWithShape="0">
                <a:srgbClr val="000000">
                  <a:alpha val="35000"/>
                </a:srgbClr>
              </a:outerShdw>
            </a:effectLst>
          </p:spPr>
          <p:txBody>
            <a:bodyPr anchor="ctr"/>
            <a:lstStyle/>
            <a:p>
              <a:pPr algn="ctr">
                <a:defRPr/>
              </a:pPr>
              <a:endParaRPr lang="zh-CN" altLang="en-US" sz="900" kern="0" dirty="0">
                <a:solidFill>
                  <a:prstClr val="black"/>
                </a:solidFill>
                <a:latin typeface="微软雅黑" panose="020B0503020204020204" pitchFamily="34" charset="-122"/>
                <a:ea typeface="微软雅黑" panose="020B0503020204020204" pitchFamily="34" charset="-122"/>
                <a:cs typeface="华文楷体" panose="02010600040101010101" charset="-122"/>
              </a:endParaRPr>
            </a:p>
          </p:txBody>
        </p:sp>
        <p:sp>
          <p:nvSpPr>
            <p:cNvPr id="282" name="圆角矩形 122"/>
            <p:cNvSpPr/>
            <p:nvPr/>
          </p:nvSpPr>
          <p:spPr bwMode="auto">
            <a:xfrm>
              <a:off x="2023930" y="5001538"/>
              <a:ext cx="426123" cy="406619"/>
            </a:xfrm>
            <a:prstGeom prst="roundRect">
              <a:avLst/>
            </a:prstGeom>
            <a:solidFill>
              <a:srgbClr val="0087D5"/>
            </a:solidFill>
            <a:ln w="9525" cap="flat" cmpd="sng" algn="ctr">
              <a:noFill/>
              <a:prstDash val="solid"/>
            </a:ln>
            <a:effectLst>
              <a:outerShdw blurRad="40000" dist="23000" dir="5400000" rotWithShape="0">
                <a:srgbClr val="000000">
                  <a:alpha val="35000"/>
                </a:srgbClr>
              </a:outerShdw>
            </a:effectLst>
          </p:spPr>
          <p:txBody>
            <a:bodyPr anchor="ctr"/>
            <a:lstStyle/>
            <a:p>
              <a:pPr algn="ctr">
                <a:defRPr/>
              </a:pPr>
              <a:endParaRPr lang="zh-CN" altLang="en-US" sz="900" kern="0" dirty="0">
                <a:solidFill>
                  <a:prstClr val="black"/>
                </a:solidFill>
                <a:latin typeface="微软雅黑" panose="020B0503020204020204" pitchFamily="34" charset="-122"/>
                <a:ea typeface="微软雅黑" panose="020B0503020204020204" pitchFamily="34" charset="-122"/>
                <a:cs typeface="华文楷体" panose="02010600040101010101" charset="-122"/>
              </a:endParaRPr>
            </a:p>
          </p:txBody>
        </p:sp>
        <p:sp>
          <p:nvSpPr>
            <p:cNvPr id="283" name="圆角矩形 122"/>
            <p:cNvSpPr/>
            <p:nvPr/>
          </p:nvSpPr>
          <p:spPr bwMode="auto">
            <a:xfrm>
              <a:off x="2494654" y="5001538"/>
              <a:ext cx="426123" cy="406619"/>
            </a:xfrm>
            <a:prstGeom prst="roundRect">
              <a:avLst/>
            </a:prstGeom>
            <a:solidFill>
              <a:srgbClr val="0087D5"/>
            </a:solidFill>
            <a:ln w="9525" cap="flat" cmpd="sng" algn="ctr">
              <a:noFill/>
              <a:prstDash val="solid"/>
            </a:ln>
            <a:effectLst>
              <a:outerShdw blurRad="40000" dist="23000" dir="5400000" rotWithShape="0">
                <a:srgbClr val="000000">
                  <a:alpha val="35000"/>
                </a:srgbClr>
              </a:outerShdw>
            </a:effectLst>
          </p:spPr>
          <p:txBody>
            <a:bodyPr anchor="ctr"/>
            <a:lstStyle/>
            <a:p>
              <a:pPr algn="ctr">
                <a:defRPr/>
              </a:pPr>
              <a:endParaRPr lang="zh-CN" altLang="en-US" sz="900" kern="0" dirty="0">
                <a:solidFill>
                  <a:prstClr val="black"/>
                </a:solidFill>
                <a:latin typeface="微软雅黑" panose="020B0503020204020204" pitchFamily="34" charset="-122"/>
                <a:ea typeface="微软雅黑" panose="020B0503020204020204" pitchFamily="34" charset="-122"/>
                <a:cs typeface="华文楷体" panose="02010600040101010101" charset="-122"/>
              </a:endParaRPr>
            </a:p>
          </p:txBody>
        </p:sp>
      </p:grpSp>
      <p:grpSp>
        <p:nvGrpSpPr>
          <p:cNvPr id="284" name="组合 283"/>
          <p:cNvGrpSpPr/>
          <p:nvPr/>
        </p:nvGrpSpPr>
        <p:grpSpPr>
          <a:xfrm>
            <a:off x="1623865" y="2748042"/>
            <a:ext cx="1291151" cy="565437"/>
            <a:chOff x="7804529" y="1052760"/>
            <a:chExt cx="1399402" cy="1320257"/>
          </a:xfrm>
        </p:grpSpPr>
        <p:sp>
          <p:nvSpPr>
            <p:cNvPr id="285" name="圆角矩形 164"/>
            <p:cNvSpPr/>
            <p:nvPr/>
          </p:nvSpPr>
          <p:spPr bwMode="auto">
            <a:xfrm>
              <a:off x="8299439" y="1052760"/>
              <a:ext cx="426123" cy="406619"/>
            </a:xfrm>
            <a:prstGeom prst="roundRect">
              <a:avLst/>
            </a:prstGeom>
            <a:solidFill>
              <a:srgbClr val="0087D5"/>
            </a:solidFill>
            <a:ln w="9525" cap="flat" cmpd="sng" algn="ctr">
              <a:noFill/>
              <a:prstDash val="solid"/>
            </a:ln>
            <a:effectLst>
              <a:outerShdw blurRad="40000" dist="23000" dir="5400000" rotWithShape="0">
                <a:srgbClr val="000000">
                  <a:alpha val="35000"/>
                </a:srgbClr>
              </a:outerShdw>
            </a:effectLst>
          </p:spPr>
          <p:txBody>
            <a:bodyPr lIns="0" tIns="36000" rIns="0" bIns="36000" anchor="ctr"/>
            <a:lstStyle/>
            <a:p>
              <a:pPr algn="ctr">
                <a:defRPr/>
              </a:pPr>
              <a:r>
                <a:rPr lang="zh-CN" altLang="en-US" sz="800" kern="0" dirty="0">
                  <a:solidFill>
                    <a:srgbClr val="FFFFFF"/>
                  </a:solidFill>
                  <a:latin typeface="微软雅黑" panose="020B0503020204020204" pitchFamily="34" charset="-122"/>
                  <a:ea typeface="微软雅黑" panose="020B0503020204020204" pitchFamily="34" charset="-122"/>
                  <a:cs typeface="华文楷体" panose="02010600040101010101" charset="-122"/>
                </a:rPr>
                <a:t>财务共享</a:t>
              </a:r>
            </a:p>
          </p:txBody>
        </p:sp>
        <p:sp>
          <p:nvSpPr>
            <p:cNvPr id="286" name="圆角矩形 165"/>
            <p:cNvSpPr/>
            <p:nvPr/>
          </p:nvSpPr>
          <p:spPr bwMode="auto">
            <a:xfrm>
              <a:off x="8299440" y="1509578"/>
              <a:ext cx="422542" cy="406619"/>
            </a:xfrm>
            <a:prstGeom prst="roundRect">
              <a:avLst/>
            </a:prstGeom>
            <a:solidFill>
              <a:srgbClr val="0087D5"/>
            </a:solidFill>
            <a:ln w="9525" cap="flat" cmpd="sng" algn="ctr">
              <a:noFill/>
              <a:prstDash val="solid"/>
            </a:ln>
            <a:effectLst>
              <a:outerShdw blurRad="40000" dist="23000" dir="5400000" rotWithShape="0">
                <a:srgbClr val="000000">
                  <a:alpha val="35000"/>
                </a:srgbClr>
              </a:outerShdw>
            </a:effectLst>
          </p:spPr>
          <p:txBody>
            <a:bodyPr lIns="0" tIns="36000" rIns="0" bIns="36000" anchor="ctr"/>
            <a:lstStyle/>
            <a:p>
              <a:pPr algn="ctr">
                <a:defRPr/>
              </a:pPr>
              <a:r>
                <a:rPr lang="en-US" altLang="zh-CN" sz="800" kern="0" dirty="0">
                  <a:solidFill>
                    <a:srgbClr val="FFFFFF"/>
                  </a:solidFill>
                  <a:latin typeface="微软雅黑" panose="020B0503020204020204" pitchFamily="34" charset="-122"/>
                  <a:ea typeface="微软雅黑" panose="020B0503020204020204" pitchFamily="34" charset="-122"/>
                  <a:cs typeface="华文楷体" panose="02010600040101010101" charset="-122"/>
                </a:rPr>
                <a:t>TMS</a:t>
              </a:r>
              <a:endParaRPr lang="zh-CN" altLang="en-US" sz="800" kern="0" dirty="0">
                <a:solidFill>
                  <a:srgbClr val="FFFFFF"/>
                </a:solidFill>
                <a:latin typeface="微软雅黑" panose="020B0503020204020204" pitchFamily="34" charset="-122"/>
                <a:ea typeface="微软雅黑" panose="020B0503020204020204" pitchFamily="34" charset="-122"/>
                <a:cs typeface="华文楷体" panose="02010600040101010101" charset="-122"/>
              </a:endParaRPr>
            </a:p>
          </p:txBody>
        </p:sp>
        <p:sp>
          <p:nvSpPr>
            <p:cNvPr id="287" name="圆角矩形 166"/>
            <p:cNvSpPr/>
            <p:nvPr/>
          </p:nvSpPr>
          <p:spPr bwMode="auto">
            <a:xfrm>
              <a:off x="7804529" y="1966398"/>
              <a:ext cx="426123" cy="406619"/>
            </a:xfrm>
            <a:prstGeom prst="roundRect">
              <a:avLst/>
            </a:prstGeom>
            <a:solidFill>
              <a:srgbClr val="0087D5"/>
            </a:solidFill>
            <a:ln w="9525" cap="flat" cmpd="sng" algn="ctr">
              <a:noFill/>
              <a:prstDash val="solid"/>
            </a:ln>
            <a:effectLst>
              <a:outerShdw blurRad="40000" dist="23000" dir="5400000" rotWithShape="0">
                <a:srgbClr val="000000">
                  <a:alpha val="35000"/>
                </a:srgbClr>
              </a:outerShdw>
            </a:effectLst>
          </p:spPr>
          <p:txBody>
            <a:bodyPr lIns="0" tIns="36000" rIns="0" bIns="36000" anchor="ctr"/>
            <a:lstStyle/>
            <a:p>
              <a:pPr algn="ctr">
                <a:defRPr/>
              </a:pPr>
              <a:r>
                <a:rPr lang="en-US" altLang="zh-CN" sz="800" kern="0" dirty="0">
                  <a:solidFill>
                    <a:srgbClr val="FFFFFF"/>
                  </a:solidFill>
                  <a:latin typeface="微软雅黑" panose="020B0503020204020204" pitchFamily="34" charset="-122"/>
                  <a:ea typeface="微软雅黑" panose="020B0503020204020204" pitchFamily="34" charset="-122"/>
                  <a:cs typeface="华文楷体" panose="02010600040101010101" charset="-122"/>
                </a:rPr>
                <a:t>MDM</a:t>
              </a:r>
              <a:endParaRPr lang="zh-CN" altLang="en-US" sz="800" kern="0" dirty="0">
                <a:solidFill>
                  <a:srgbClr val="FFFFFF"/>
                </a:solidFill>
                <a:latin typeface="微软雅黑" panose="020B0503020204020204" pitchFamily="34" charset="-122"/>
                <a:ea typeface="微软雅黑" panose="020B0503020204020204" pitchFamily="34" charset="-122"/>
                <a:cs typeface="华文楷体" panose="02010600040101010101" charset="-122"/>
              </a:endParaRPr>
            </a:p>
          </p:txBody>
        </p:sp>
        <p:sp>
          <p:nvSpPr>
            <p:cNvPr id="288" name="圆角矩形 167"/>
            <p:cNvSpPr/>
            <p:nvPr/>
          </p:nvSpPr>
          <p:spPr bwMode="auto">
            <a:xfrm>
              <a:off x="7804529" y="1509578"/>
              <a:ext cx="426123" cy="406619"/>
            </a:xfrm>
            <a:prstGeom prst="roundRect">
              <a:avLst/>
            </a:prstGeom>
            <a:solidFill>
              <a:srgbClr val="0087D5"/>
            </a:solidFill>
            <a:ln w="9525" cap="flat" cmpd="sng" algn="ctr">
              <a:noFill/>
              <a:prstDash val="solid"/>
            </a:ln>
            <a:effectLst>
              <a:outerShdw blurRad="40000" dist="23000" dir="5400000" rotWithShape="0">
                <a:srgbClr val="000000">
                  <a:alpha val="35000"/>
                </a:srgbClr>
              </a:outerShdw>
            </a:effectLst>
          </p:spPr>
          <p:txBody>
            <a:bodyPr lIns="0" tIns="36000" rIns="0" bIns="36000" anchor="ctr"/>
            <a:lstStyle/>
            <a:p>
              <a:pPr algn="ctr">
                <a:defRPr/>
              </a:pPr>
              <a:r>
                <a:rPr lang="en-US" altLang="zh-CN" sz="800" kern="0" dirty="0">
                  <a:solidFill>
                    <a:srgbClr val="FFFFFF"/>
                  </a:solidFill>
                  <a:latin typeface="微软雅黑" panose="020B0503020204020204" pitchFamily="34" charset="-122"/>
                  <a:ea typeface="微软雅黑" panose="020B0503020204020204" pitchFamily="34" charset="-122"/>
                  <a:cs typeface="华文楷体" panose="02010600040101010101" charset="-122"/>
                </a:rPr>
                <a:t>DCS</a:t>
              </a:r>
              <a:endParaRPr lang="zh-CN" altLang="en-US" sz="800" kern="0" dirty="0">
                <a:solidFill>
                  <a:srgbClr val="FFFFFF"/>
                </a:solidFill>
                <a:latin typeface="微软雅黑" panose="020B0503020204020204" pitchFamily="34" charset="-122"/>
                <a:ea typeface="微软雅黑" panose="020B0503020204020204" pitchFamily="34" charset="-122"/>
                <a:cs typeface="华文楷体" panose="02010600040101010101" charset="-122"/>
              </a:endParaRPr>
            </a:p>
          </p:txBody>
        </p:sp>
        <p:sp>
          <p:nvSpPr>
            <p:cNvPr id="289" name="圆角矩形 168"/>
            <p:cNvSpPr/>
            <p:nvPr/>
          </p:nvSpPr>
          <p:spPr bwMode="auto">
            <a:xfrm>
              <a:off x="8299439" y="1966398"/>
              <a:ext cx="426123" cy="406619"/>
            </a:xfrm>
            <a:prstGeom prst="roundRect">
              <a:avLst/>
            </a:prstGeom>
            <a:solidFill>
              <a:srgbClr val="0087D5"/>
            </a:solidFill>
            <a:ln w="9525" cap="flat" cmpd="sng" algn="ctr">
              <a:noFill/>
              <a:prstDash val="solid"/>
            </a:ln>
            <a:effectLst>
              <a:outerShdw blurRad="40000" dist="23000" dir="5400000" rotWithShape="0">
                <a:srgbClr val="000000">
                  <a:alpha val="35000"/>
                </a:srgbClr>
              </a:outerShdw>
            </a:effectLst>
          </p:spPr>
          <p:txBody>
            <a:bodyPr lIns="0" tIns="36000" rIns="0" bIns="36000" anchor="ctr"/>
            <a:lstStyle/>
            <a:p>
              <a:pPr algn="ctr">
                <a:defRPr/>
              </a:pPr>
              <a:r>
                <a:rPr lang="en-US" altLang="zh-CN" sz="800" kern="0" dirty="0">
                  <a:solidFill>
                    <a:srgbClr val="FFFFFF"/>
                  </a:solidFill>
                  <a:latin typeface="微软雅黑" panose="020B0503020204020204" pitchFamily="34" charset="-122"/>
                  <a:ea typeface="微软雅黑" panose="020B0503020204020204" pitchFamily="34" charset="-122"/>
                  <a:cs typeface="华文楷体" panose="02010600040101010101" charset="-122"/>
                </a:rPr>
                <a:t>OA</a:t>
              </a:r>
            </a:p>
          </p:txBody>
        </p:sp>
        <p:sp>
          <p:nvSpPr>
            <p:cNvPr id="290" name="圆角矩形 120"/>
            <p:cNvSpPr/>
            <p:nvPr/>
          </p:nvSpPr>
          <p:spPr bwMode="auto">
            <a:xfrm>
              <a:off x="7804529" y="1052760"/>
              <a:ext cx="426123" cy="406619"/>
            </a:xfrm>
            <a:prstGeom prst="roundRect">
              <a:avLst/>
            </a:prstGeom>
            <a:solidFill>
              <a:srgbClr val="0087D5"/>
            </a:solidFill>
            <a:ln w="9525" cap="flat" cmpd="sng" algn="ctr">
              <a:noFill/>
              <a:prstDash val="solid"/>
            </a:ln>
            <a:effectLst>
              <a:outerShdw blurRad="40000" dist="23000" dir="5400000" rotWithShape="0">
                <a:srgbClr val="000000">
                  <a:alpha val="35000"/>
                </a:srgbClr>
              </a:outerShdw>
            </a:effectLst>
          </p:spPr>
          <p:txBody>
            <a:bodyPr lIns="0" tIns="36000" rIns="0" bIns="36000" anchor="ctr"/>
            <a:lstStyle/>
            <a:p>
              <a:pPr algn="ctr">
                <a:defRPr/>
              </a:pPr>
              <a:r>
                <a:rPr lang="en-US" altLang="zh-CN" sz="800" kern="0" dirty="0">
                  <a:solidFill>
                    <a:srgbClr val="FFFFFF"/>
                  </a:solidFill>
                  <a:latin typeface="微软雅黑" panose="020B0503020204020204" pitchFamily="34" charset="-122"/>
                  <a:ea typeface="微软雅黑" panose="020B0503020204020204" pitchFamily="34" charset="-122"/>
                  <a:cs typeface="华文楷体" panose="02010600040101010101" charset="-122"/>
                </a:rPr>
                <a:t>ERP</a:t>
              </a:r>
              <a:endParaRPr lang="zh-CN" altLang="en-US" sz="800" kern="0" dirty="0">
                <a:solidFill>
                  <a:srgbClr val="FFFFFF"/>
                </a:solidFill>
                <a:latin typeface="微软雅黑" panose="020B0503020204020204" pitchFamily="34" charset="-122"/>
                <a:ea typeface="微软雅黑" panose="020B0503020204020204" pitchFamily="34" charset="-122"/>
                <a:cs typeface="华文楷体" panose="02010600040101010101" charset="-122"/>
              </a:endParaRPr>
            </a:p>
          </p:txBody>
        </p:sp>
        <p:sp>
          <p:nvSpPr>
            <p:cNvPr id="291" name="圆角矩形 122"/>
            <p:cNvSpPr/>
            <p:nvPr/>
          </p:nvSpPr>
          <p:spPr bwMode="auto">
            <a:xfrm>
              <a:off x="8770163" y="1509578"/>
              <a:ext cx="426123" cy="406619"/>
            </a:xfrm>
            <a:prstGeom prst="roundRect">
              <a:avLst/>
            </a:prstGeom>
            <a:solidFill>
              <a:srgbClr val="0087D5"/>
            </a:solidFill>
            <a:ln w="9525" cap="flat" cmpd="sng" algn="ctr">
              <a:noFill/>
              <a:prstDash val="solid"/>
            </a:ln>
            <a:effectLst>
              <a:outerShdw blurRad="40000" dist="23000" dir="5400000" rotWithShape="0">
                <a:srgbClr val="000000">
                  <a:alpha val="35000"/>
                </a:srgbClr>
              </a:outerShdw>
            </a:effectLst>
          </p:spPr>
          <p:txBody>
            <a:bodyPr lIns="0" tIns="36000" rIns="0" bIns="36000" anchor="ctr"/>
            <a:lstStyle/>
            <a:p>
              <a:pPr algn="ctr">
                <a:defRPr/>
              </a:pPr>
              <a:r>
                <a:rPr lang="en-US" altLang="zh-CN" sz="800" kern="0" dirty="0">
                  <a:solidFill>
                    <a:srgbClr val="FFFFFF"/>
                  </a:solidFill>
                  <a:latin typeface="微软雅黑" panose="020B0503020204020204" pitchFamily="34" charset="-122"/>
                  <a:ea typeface="微软雅黑" panose="020B0503020204020204" pitchFamily="34" charset="-122"/>
                  <a:cs typeface="华文楷体" panose="02010600040101010101" charset="-122"/>
                </a:rPr>
                <a:t>SRM</a:t>
              </a:r>
              <a:endParaRPr lang="zh-CN" altLang="en-US" sz="800" kern="0" dirty="0">
                <a:solidFill>
                  <a:srgbClr val="FFFFFF"/>
                </a:solidFill>
                <a:latin typeface="微软雅黑" panose="020B0503020204020204" pitchFamily="34" charset="-122"/>
                <a:ea typeface="微软雅黑" panose="020B0503020204020204" pitchFamily="34" charset="-122"/>
                <a:cs typeface="华文楷体" panose="02010600040101010101" charset="-122"/>
              </a:endParaRPr>
            </a:p>
          </p:txBody>
        </p:sp>
        <p:sp>
          <p:nvSpPr>
            <p:cNvPr id="292" name="圆角矩形 122"/>
            <p:cNvSpPr/>
            <p:nvPr/>
          </p:nvSpPr>
          <p:spPr bwMode="auto">
            <a:xfrm>
              <a:off x="8770163" y="1966398"/>
              <a:ext cx="426123" cy="406619"/>
            </a:xfrm>
            <a:prstGeom prst="roundRect">
              <a:avLst/>
            </a:prstGeom>
            <a:solidFill>
              <a:srgbClr val="0087D5"/>
            </a:solidFill>
            <a:ln w="9525" cap="flat" cmpd="sng" algn="ctr">
              <a:noFill/>
              <a:prstDash val="solid"/>
            </a:ln>
            <a:effectLst>
              <a:outerShdw blurRad="40000" dist="23000" dir="5400000" rotWithShape="0">
                <a:srgbClr val="000000">
                  <a:alpha val="35000"/>
                </a:srgbClr>
              </a:outerShdw>
            </a:effectLst>
          </p:spPr>
          <p:txBody>
            <a:bodyPr lIns="0" tIns="36000" rIns="0" bIns="36000" anchor="ctr"/>
            <a:lstStyle/>
            <a:p>
              <a:pPr algn="ctr">
                <a:defRPr/>
              </a:pPr>
              <a:r>
                <a:rPr lang="en-US" altLang="zh-CN" sz="800" kern="0" dirty="0">
                  <a:solidFill>
                    <a:srgbClr val="FFFFFF"/>
                  </a:solidFill>
                  <a:latin typeface="微软雅黑" panose="020B0503020204020204" pitchFamily="34" charset="-122"/>
                  <a:ea typeface="微软雅黑" panose="020B0503020204020204" pitchFamily="34" charset="-122"/>
                  <a:cs typeface="华文楷体" panose="02010600040101010101" charset="-122"/>
                </a:rPr>
                <a:t>…</a:t>
              </a:r>
            </a:p>
          </p:txBody>
        </p:sp>
        <p:sp>
          <p:nvSpPr>
            <p:cNvPr id="293" name="圆角矩形 197"/>
            <p:cNvSpPr/>
            <p:nvPr/>
          </p:nvSpPr>
          <p:spPr bwMode="auto">
            <a:xfrm>
              <a:off x="8770163" y="1052760"/>
              <a:ext cx="433768" cy="406619"/>
            </a:xfrm>
            <a:prstGeom prst="roundRect">
              <a:avLst/>
            </a:prstGeom>
            <a:solidFill>
              <a:srgbClr val="0087D5"/>
            </a:solidFill>
            <a:ln w="9525" cap="flat" cmpd="sng" algn="ctr">
              <a:noFill/>
              <a:prstDash val="solid"/>
            </a:ln>
            <a:effectLst>
              <a:outerShdw blurRad="40000" dist="23000" dir="5400000" rotWithShape="0">
                <a:srgbClr val="000000">
                  <a:alpha val="35000"/>
                </a:srgbClr>
              </a:outerShdw>
            </a:effectLst>
          </p:spPr>
          <p:txBody>
            <a:bodyPr lIns="0" tIns="36000" rIns="0" bIns="36000" anchor="ctr"/>
            <a:lstStyle/>
            <a:p>
              <a:pPr algn="ctr">
                <a:defRPr/>
              </a:pPr>
              <a:r>
                <a:rPr lang="zh-CN" altLang="en-US" sz="800" kern="0" dirty="0">
                  <a:solidFill>
                    <a:srgbClr val="FFFFFF"/>
                  </a:solidFill>
                  <a:latin typeface="微软雅黑" panose="020B0503020204020204" pitchFamily="34" charset="-122"/>
                  <a:ea typeface="微软雅黑" panose="020B0503020204020204" pitchFamily="34" charset="-122"/>
                  <a:cs typeface="华文楷体" panose="02010600040101010101" charset="-122"/>
                </a:rPr>
                <a:t>能源</a:t>
              </a:r>
            </a:p>
          </p:txBody>
        </p:sp>
      </p:grpSp>
      <p:sp>
        <p:nvSpPr>
          <p:cNvPr id="294" name="AutoShape 33"/>
          <p:cNvSpPr>
            <a:spLocks noChangeArrowheads="1"/>
          </p:cNvSpPr>
          <p:nvPr/>
        </p:nvSpPr>
        <p:spPr bwMode="gray">
          <a:xfrm rot="10800000" flipH="1" flipV="1">
            <a:off x="4070361" y="1601156"/>
            <a:ext cx="4765768" cy="329902"/>
          </a:xfrm>
          <a:prstGeom prst="chevron">
            <a:avLst>
              <a:gd name="adj" fmla="val 34975"/>
            </a:avLst>
          </a:prstGeom>
          <a:solidFill>
            <a:srgbClr val="1D6CC3"/>
          </a:solidFill>
          <a:ln w="9525">
            <a:solidFill>
              <a:sysClr val="window" lastClr="FFFFFF"/>
            </a:solidFill>
            <a:miter lim="800000"/>
          </a:ln>
          <a:effectLst/>
        </p:spPr>
        <p:txBody>
          <a:bodyPr wrap="none" lIns="101721" tIns="50860" rIns="101721" bIns="50860" anchor="ctr"/>
          <a:lstStyle/>
          <a:p>
            <a:pPr algn="ctr">
              <a:defRPr/>
            </a:pPr>
            <a:r>
              <a:rPr lang="zh-CN" altLang="en-US" sz="1400" b="1" kern="0" dirty="0">
                <a:solidFill>
                  <a:prstClr val="white"/>
                </a:solidFill>
                <a:latin typeface="微软雅黑" panose="020B0503020204020204" pitchFamily="34" charset="-122"/>
                <a:ea typeface="微软雅黑" panose="020B0503020204020204" pitchFamily="34" charset="-122"/>
              </a:rPr>
              <a:t>数据管理（监测、分析、改进和评估）</a:t>
            </a:r>
          </a:p>
        </p:txBody>
      </p:sp>
      <p:sp>
        <p:nvSpPr>
          <p:cNvPr id="295" name="AutoShape 34"/>
          <p:cNvSpPr>
            <a:spLocks noChangeArrowheads="1"/>
          </p:cNvSpPr>
          <p:nvPr/>
        </p:nvSpPr>
        <p:spPr bwMode="gray">
          <a:xfrm rot="10800000" flipH="1" flipV="1">
            <a:off x="924959" y="1594409"/>
            <a:ext cx="3006354" cy="336649"/>
          </a:xfrm>
          <a:prstGeom prst="chevron">
            <a:avLst>
              <a:gd name="adj" fmla="val 34975"/>
            </a:avLst>
          </a:prstGeom>
          <a:solidFill>
            <a:srgbClr val="1D6CC3"/>
          </a:solidFill>
          <a:ln w="9525">
            <a:solidFill>
              <a:sysClr val="window" lastClr="FFFFFF"/>
            </a:solidFill>
            <a:miter lim="800000"/>
          </a:ln>
          <a:effectLst/>
        </p:spPr>
        <p:txBody>
          <a:bodyPr wrap="none" lIns="101721" tIns="50860" rIns="101721" bIns="50860" anchor="ctr"/>
          <a:lstStyle/>
          <a:p>
            <a:pPr algn="ctr">
              <a:defRPr/>
            </a:pPr>
            <a:r>
              <a:rPr lang="zh-CN" altLang="en-US" sz="1400" b="1" kern="0" dirty="0">
                <a:solidFill>
                  <a:prstClr val="white"/>
                </a:solidFill>
                <a:latin typeface="微软雅黑" panose="020B0503020204020204" pitchFamily="34" charset="-122"/>
                <a:ea typeface="微软雅黑" panose="020B0503020204020204" pitchFamily="34" charset="-122"/>
              </a:rPr>
              <a:t>数据入口（定义、录入）</a:t>
            </a:r>
          </a:p>
        </p:txBody>
      </p:sp>
      <p:sp>
        <p:nvSpPr>
          <p:cNvPr id="296" name="AutoShape 33"/>
          <p:cNvSpPr>
            <a:spLocks noChangeArrowheads="1"/>
          </p:cNvSpPr>
          <p:nvPr/>
        </p:nvSpPr>
        <p:spPr bwMode="gray">
          <a:xfrm rot="10800000" flipH="1" flipV="1">
            <a:off x="8975177" y="1601746"/>
            <a:ext cx="2725648" cy="333252"/>
          </a:xfrm>
          <a:prstGeom prst="chevron">
            <a:avLst>
              <a:gd name="adj" fmla="val 34975"/>
            </a:avLst>
          </a:prstGeom>
          <a:solidFill>
            <a:srgbClr val="1D6CC3"/>
          </a:solidFill>
          <a:ln w="9525">
            <a:solidFill>
              <a:sysClr val="window" lastClr="FFFFFF"/>
            </a:solidFill>
            <a:miter lim="800000"/>
          </a:ln>
          <a:effectLst/>
        </p:spPr>
        <p:txBody>
          <a:bodyPr wrap="none" lIns="101721" tIns="50860" rIns="101721" bIns="50860" anchor="ctr"/>
          <a:lstStyle/>
          <a:p>
            <a:pPr algn="ctr">
              <a:defRPr/>
            </a:pPr>
            <a:r>
              <a:rPr lang="zh-CN" altLang="en-US" sz="1400" b="1" kern="0" dirty="0">
                <a:solidFill>
                  <a:prstClr val="white"/>
                </a:solidFill>
                <a:latin typeface="微软雅黑" panose="020B0503020204020204" pitchFamily="34" charset="-122"/>
                <a:ea typeface="微软雅黑" panose="020B0503020204020204" pitchFamily="34" charset="-122"/>
              </a:rPr>
              <a:t>数据出口（应用）</a:t>
            </a:r>
          </a:p>
        </p:txBody>
      </p:sp>
      <p:sp>
        <p:nvSpPr>
          <p:cNvPr id="297" name="文本框 1"/>
          <p:cNvSpPr txBox="1"/>
          <p:nvPr/>
        </p:nvSpPr>
        <p:spPr>
          <a:xfrm>
            <a:off x="459222" y="5448171"/>
            <a:ext cx="382107" cy="935848"/>
          </a:xfrm>
          <a:prstGeom prst="rect">
            <a:avLst/>
          </a:prstGeom>
          <a:solidFill>
            <a:sysClr val="window" lastClr="FFFFFF"/>
          </a:solidFill>
          <a:ln w="3175" cap="flat" cmpd="sng" algn="ctr">
            <a:solidFill>
              <a:srgbClr val="00AFA1"/>
            </a:solidFill>
            <a:prstDash val="solid"/>
            <a:miter lim="800000"/>
          </a:ln>
          <a:effectLst/>
        </p:spPr>
        <p:txBody>
          <a:bodyPr vert="eaVert" lIns="36000" tIns="36000" rIns="36000" bIns="36000" anchor="ctr"/>
          <a:lstStyle>
            <a:defPPr>
              <a:defRPr lang="zh-CN"/>
            </a:defPPr>
            <a:lvl1pPr algn="ctr">
              <a:defRPr sz="12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defRPr/>
            </a:pPr>
            <a:r>
              <a:rPr lang="zh-CN" altLang="en-US" kern="0" dirty="0"/>
              <a:t>数据治理</a:t>
            </a:r>
          </a:p>
        </p:txBody>
      </p:sp>
      <p:sp>
        <p:nvSpPr>
          <p:cNvPr id="298" name="等腰三角形 84"/>
          <p:cNvSpPr/>
          <p:nvPr/>
        </p:nvSpPr>
        <p:spPr bwMode="auto">
          <a:xfrm>
            <a:off x="1715167" y="5366701"/>
            <a:ext cx="1204768" cy="154095"/>
          </a:xfrm>
          <a:prstGeom prst="triangle">
            <a:avLst/>
          </a:prstGeom>
          <a:solidFill>
            <a:srgbClr val="009ECA"/>
          </a:solidFill>
          <a:ln w="9525" cap="flat" cmpd="sng" algn="ctr">
            <a:solidFill>
              <a:sysClr val="window" lastClr="FFFFFF">
                <a:lumMod val="95000"/>
              </a:sysClr>
            </a:solidFill>
            <a:prstDash val="solid"/>
            <a:miter lim="800000"/>
          </a:ln>
          <a:effectLst/>
        </p:spPr>
        <p:txBody>
          <a:bodyPr rtlCol="0" anchor="t" anchorCtr="0"/>
          <a:lstStyle/>
          <a:p>
            <a:pPr algn="ctr">
              <a:defRPr/>
            </a:pPr>
            <a:endParaRPr lang="zh-CN" altLang="en-US" sz="1200" kern="0" dirty="0">
              <a:solidFill>
                <a:prstClr val="white"/>
              </a:solidFill>
              <a:latin typeface="微软雅黑" panose="020B0503020204020204" pitchFamily="34" charset="-122"/>
              <a:ea typeface="微软雅黑" panose="020B0503020204020204" pitchFamily="34" charset="-122"/>
            </a:endParaRPr>
          </a:p>
        </p:txBody>
      </p:sp>
      <p:sp>
        <p:nvSpPr>
          <p:cNvPr id="299" name="Rectangle 87"/>
          <p:cNvSpPr/>
          <p:nvPr/>
        </p:nvSpPr>
        <p:spPr bwMode="auto">
          <a:xfrm>
            <a:off x="1100317" y="5991200"/>
            <a:ext cx="10594632" cy="392819"/>
          </a:xfrm>
          <a:prstGeom prst="rect">
            <a:avLst/>
          </a:prstGeom>
          <a:solidFill>
            <a:srgbClr val="009ECA"/>
          </a:solidFill>
          <a:ln w="9525">
            <a:noFill/>
            <a:miter lim="800000"/>
          </a:ln>
          <a:effectLst/>
        </p:spPr>
        <p:txBody>
          <a:bodyPr wrap="none" lIns="101721" tIns="50860" rIns="101721" bIns="50860" anchor="ctr"/>
          <a:lstStyle/>
          <a:p>
            <a:pPr algn="ctr">
              <a:defRPr/>
            </a:pPr>
            <a:r>
              <a:rPr lang="zh-CN" altLang="en-US" sz="1400" b="1" kern="0" dirty="0">
                <a:solidFill>
                  <a:srgbClr val="FFFFFF"/>
                </a:solidFill>
                <a:latin typeface="微软雅黑" panose="020B0503020204020204" pitchFamily="34" charset="-122"/>
                <a:ea typeface="微软雅黑" panose="020B0503020204020204" pitchFamily="34" charset="-122"/>
              </a:rPr>
              <a:t>形成以组织、制度、技术工具和专项考核等手段相结合的风险数据质量保障机制</a:t>
            </a:r>
          </a:p>
        </p:txBody>
      </p:sp>
      <p:sp>
        <p:nvSpPr>
          <p:cNvPr id="300" name="矩形 299"/>
          <p:cNvSpPr/>
          <p:nvPr/>
        </p:nvSpPr>
        <p:spPr bwMode="auto">
          <a:xfrm>
            <a:off x="1100317" y="5564717"/>
            <a:ext cx="2477693" cy="370999"/>
          </a:xfrm>
          <a:prstGeom prst="rect">
            <a:avLst/>
          </a:prstGeom>
          <a:solidFill>
            <a:srgbClr val="0087D5"/>
          </a:solidFill>
          <a:ln w="3175" cap="flat" cmpd="sng" algn="ctr">
            <a:noFill/>
            <a:prstDash val="solid"/>
            <a:miter lim="800000"/>
          </a:ln>
          <a:effectLst/>
        </p:spPr>
        <p:txBody>
          <a:bodyPr lIns="36000" tIns="36000" rIns="36000" bIns="36000" anchor="ctr"/>
          <a:lstStyle/>
          <a:p>
            <a:pPr algn="ctr">
              <a:defRPr/>
            </a:pPr>
            <a:r>
              <a:rPr lang="zh-CN" altLang="en-US" sz="1400" b="1" kern="0" dirty="0">
                <a:solidFill>
                  <a:srgbClr val="FFFFFF"/>
                </a:solidFill>
                <a:latin typeface="微软雅黑" panose="020B0503020204020204" pitchFamily="34" charset="-122"/>
                <a:ea typeface="微软雅黑" panose="020B0503020204020204" pitchFamily="34" charset="-122"/>
              </a:rPr>
              <a:t>加强源头管控</a:t>
            </a:r>
          </a:p>
        </p:txBody>
      </p:sp>
      <p:sp>
        <p:nvSpPr>
          <p:cNvPr id="301" name="矩形 300"/>
          <p:cNvSpPr/>
          <p:nvPr/>
        </p:nvSpPr>
        <p:spPr bwMode="auto">
          <a:xfrm>
            <a:off x="3960385" y="5564717"/>
            <a:ext cx="4917081" cy="370999"/>
          </a:xfrm>
          <a:prstGeom prst="rect">
            <a:avLst/>
          </a:prstGeom>
          <a:solidFill>
            <a:srgbClr val="0087D5"/>
          </a:solidFill>
          <a:ln w="3175" cap="flat" cmpd="sng" algn="ctr">
            <a:noFill/>
            <a:prstDash val="solid"/>
            <a:miter lim="800000"/>
          </a:ln>
          <a:effectLst/>
        </p:spPr>
        <p:txBody>
          <a:bodyPr lIns="36000" tIns="36000" rIns="36000" bIns="36000" anchor="ctr"/>
          <a:lstStyle/>
          <a:p>
            <a:pPr algn="ctr">
              <a:defRPr/>
            </a:pPr>
            <a:r>
              <a:rPr lang="zh-CN" altLang="en-US" sz="1400" b="1" kern="0" dirty="0">
                <a:solidFill>
                  <a:srgbClr val="FFFFFF"/>
                </a:solidFill>
                <a:latin typeface="微软雅黑" panose="020B0503020204020204" pitchFamily="34" charset="-122"/>
                <a:ea typeface="微软雅黑" panose="020B0503020204020204" pitchFamily="34" charset="-122"/>
              </a:rPr>
              <a:t>优化数据质量的监测、分析、改进和评估机制</a:t>
            </a:r>
          </a:p>
        </p:txBody>
      </p:sp>
      <p:sp>
        <p:nvSpPr>
          <p:cNvPr id="302" name="矩形 301"/>
          <p:cNvSpPr/>
          <p:nvPr/>
        </p:nvSpPr>
        <p:spPr bwMode="auto">
          <a:xfrm>
            <a:off x="9170335" y="5564717"/>
            <a:ext cx="2524613" cy="370999"/>
          </a:xfrm>
          <a:prstGeom prst="rect">
            <a:avLst/>
          </a:prstGeom>
          <a:solidFill>
            <a:srgbClr val="0087D5"/>
          </a:solidFill>
          <a:ln w="3175" cap="flat" cmpd="sng" algn="ctr">
            <a:noFill/>
            <a:prstDash val="solid"/>
            <a:miter lim="800000"/>
          </a:ln>
          <a:effectLst/>
        </p:spPr>
        <p:txBody>
          <a:bodyPr lIns="36000" tIns="36000" rIns="36000" bIns="36000" anchor="ctr"/>
          <a:lstStyle/>
          <a:p>
            <a:pPr algn="ctr">
              <a:defRPr/>
            </a:pPr>
            <a:r>
              <a:rPr lang="zh-CN" altLang="en-US" sz="1400" b="1" kern="0" dirty="0">
                <a:solidFill>
                  <a:srgbClr val="FFFFFF"/>
                </a:solidFill>
                <a:latin typeface="微软雅黑" panose="020B0503020204020204" pitchFamily="34" charset="-122"/>
                <a:ea typeface="微软雅黑" panose="020B0503020204020204" pitchFamily="34" charset="-122"/>
              </a:rPr>
              <a:t>优化报告、报表数据</a:t>
            </a:r>
          </a:p>
        </p:txBody>
      </p:sp>
      <p:sp>
        <p:nvSpPr>
          <p:cNvPr id="303" name="椭圆 302"/>
          <p:cNvSpPr/>
          <p:nvPr/>
        </p:nvSpPr>
        <p:spPr bwMode="auto">
          <a:xfrm>
            <a:off x="1029153" y="5422408"/>
            <a:ext cx="298800" cy="298800"/>
          </a:xfrm>
          <a:prstGeom prst="ellipse">
            <a:avLst/>
          </a:prstGeom>
          <a:solidFill>
            <a:srgbClr val="C00000"/>
          </a:solidFill>
          <a:ln w="28575" cap="flat" cmpd="sng" algn="ctr">
            <a:solidFill>
              <a:sysClr val="window" lastClr="FFFFFF"/>
            </a:solidFill>
            <a:prstDash val="solid"/>
            <a:round/>
            <a:headEnd type="none" w="med" len="med"/>
            <a:tailEnd type="none" w="med" len="med"/>
          </a:ln>
          <a:effectLst/>
        </p:spPr>
        <p:txBody>
          <a:bodyPr vert="horz" wrap="square" lIns="91440" tIns="90000" rIns="91440" bIns="45720" numCol="1" rtlCol="0" anchor="ctr" anchorCtr="0" compatLnSpc="1"/>
          <a:lstStyle/>
          <a:p>
            <a:pPr algn="ctr">
              <a:lnSpc>
                <a:spcPts val="1500"/>
              </a:lnSpc>
              <a:defRPr/>
            </a:pPr>
            <a:r>
              <a:rPr lang="en-US" altLang="zh-CN" b="1" kern="0" dirty="0">
                <a:solidFill>
                  <a:prstClr val="white"/>
                </a:solidFill>
                <a:latin typeface="微软雅黑" panose="020B0503020204020204" pitchFamily="34" charset="-122"/>
                <a:ea typeface="微软雅黑" panose="020B0503020204020204" pitchFamily="34" charset="-122"/>
              </a:rPr>
              <a:t>1</a:t>
            </a:r>
          </a:p>
        </p:txBody>
      </p:sp>
      <p:sp>
        <p:nvSpPr>
          <p:cNvPr id="304" name="椭圆 303"/>
          <p:cNvSpPr/>
          <p:nvPr/>
        </p:nvSpPr>
        <p:spPr bwMode="auto">
          <a:xfrm>
            <a:off x="3861006" y="5437267"/>
            <a:ext cx="298800" cy="298800"/>
          </a:xfrm>
          <a:prstGeom prst="ellipse">
            <a:avLst/>
          </a:prstGeom>
          <a:solidFill>
            <a:srgbClr val="C00000"/>
          </a:solidFill>
          <a:ln w="28575" cap="flat" cmpd="sng" algn="ctr">
            <a:solidFill>
              <a:sysClr val="window" lastClr="FFFFFF"/>
            </a:solidFill>
            <a:prstDash val="solid"/>
            <a:round/>
            <a:headEnd type="none" w="med" len="med"/>
            <a:tailEnd type="none" w="med" len="med"/>
          </a:ln>
          <a:effectLst/>
        </p:spPr>
        <p:txBody>
          <a:bodyPr vert="horz" wrap="square" lIns="91440" tIns="90000" rIns="91440" bIns="45720" numCol="1" rtlCol="0" anchor="ctr" anchorCtr="0" compatLnSpc="1"/>
          <a:lstStyle/>
          <a:p>
            <a:pPr algn="ctr">
              <a:lnSpc>
                <a:spcPts val="1500"/>
              </a:lnSpc>
              <a:defRPr/>
            </a:pPr>
            <a:r>
              <a:rPr lang="en-US" altLang="zh-CN" b="1" kern="0" dirty="0">
                <a:solidFill>
                  <a:prstClr val="white"/>
                </a:solidFill>
                <a:latin typeface="微软雅黑" panose="020B0503020204020204" pitchFamily="34" charset="-122"/>
                <a:ea typeface="微软雅黑" panose="020B0503020204020204" pitchFamily="34" charset="-122"/>
              </a:rPr>
              <a:t>2</a:t>
            </a:r>
          </a:p>
        </p:txBody>
      </p:sp>
      <p:sp>
        <p:nvSpPr>
          <p:cNvPr id="305" name="椭圆 304"/>
          <p:cNvSpPr/>
          <p:nvPr/>
        </p:nvSpPr>
        <p:spPr bwMode="auto">
          <a:xfrm>
            <a:off x="9020936" y="5422408"/>
            <a:ext cx="298800" cy="298800"/>
          </a:xfrm>
          <a:prstGeom prst="ellipse">
            <a:avLst/>
          </a:prstGeom>
          <a:solidFill>
            <a:srgbClr val="C00000"/>
          </a:solidFill>
          <a:ln w="28575" cap="flat" cmpd="sng" algn="ctr">
            <a:solidFill>
              <a:sysClr val="window" lastClr="FFFFFF"/>
            </a:solidFill>
            <a:prstDash val="solid"/>
            <a:round/>
            <a:headEnd type="none" w="med" len="med"/>
            <a:tailEnd type="none" w="med" len="med"/>
          </a:ln>
          <a:effectLst/>
        </p:spPr>
        <p:txBody>
          <a:bodyPr vert="horz" wrap="square" lIns="91440" tIns="90000" rIns="91440" bIns="45720" numCol="1" rtlCol="0" anchor="ctr" anchorCtr="0" compatLnSpc="1"/>
          <a:lstStyle/>
          <a:p>
            <a:pPr algn="ctr">
              <a:lnSpc>
                <a:spcPts val="1500"/>
              </a:lnSpc>
              <a:defRPr/>
            </a:pPr>
            <a:r>
              <a:rPr lang="en-US" altLang="zh-CN" b="1" kern="0" dirty="0">
                <a:solidFill>
                  <a:prstClr val="white"/>
                </a:solidFill>
                <a:latin typeface="微软雅黑" panose="020B0503020204020204" pitchFamily="34" charset="-122"/>
                <a:ea typeface="微软雅黑" panose="020B0503020204020204" pitchFamily="34" charset="-122"/>
              </a:rPr>
              <a:t>3</a:t>
            </a:r>
          </a:p>
        </p:txBody>
      </p:sp>
      <p:sp>
        <p:nvSpPr>
          <p:cNvPr id="306" name="文本框 1"/>
          <p:cNvSpPr txBox="1"/>
          <p:nvPr/>
        </p:nvSpPr>
        <p:spPr>
          <a:xfrm>
            <a:off x="459222" y="2079485"/>
            <a:ext cx="382107" cy="3204293"/>
          </a:xfrm>
          <a:prstGeom prst="rect">
            <a:avLst/>
          </a:prstGeom>
          <a:solidFill>
            <a:sysClr val="window" lastClr="FFFFFF"/>
          </a:solidFill>
          <a:ln w="3175" cap="flat" cmpd="sng" algn="ctr">
            <a:solidFill>
              <a:srgbClr val="00AFA1"/>
            </a:solidFill>
            <a:prstDash val="solid"/>
            <a:miter lim="800000"/>
          </a:ln>
          <a:effectLst/>
        </p:spPr>
        <p:txBody>
          <a:bodyPr vert="eaVert" lIns="36000" tIns="36000" rIns="36000" bIns="36000" anchor="ctr"/>
          <a:lstStyle>
            <a:defPPr>
              <a:defRPr lang="zh-CN"/>
            </a:defPPr>
            <a:lvl1pPr algn="ctr">
              <a:defRPr sz="1200" b="1">
                <a:solidFill>
                  <a:srgbClr val="000000"/>
                </a:solidFill>
                <a:latin typeface="微软雅黑" panose="020B0503020204020204" pitchFamily="34" charset="-122"/>
                <a:ea typeface="微软雅黑" panose="020B0503020204020204" pitchFamily="34" charset="-122"/>
                <a:cs typeface="Arial" panose="020B0604020202020204" pitchFamily="34" charset="0"/>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defRPr/>
            </a:pPr>
            <a:r>
              <a:rPr lang="zh-CN" altLang="en-US" kern="0" dirty="0"/>
              <a:t>数据中台建设</a:t>
            </a:r>
          </a:p>
        </p:txBody>
      </p:sp>
      <p:sp>
        <p:nvSpPr>
          <p:cNvPr id="307" name="等腰三角形 84"/>
          <p:cNvSpPr/>
          <p:nvPr/>
        </p:nvSpPr>
        <p:spPr bwMode="auto">
          <a:xfrm>
            <a:off x="5886041" y="5366701"/>
            <a:ext cx="1204768" cy="154095"/>
          </a:xfrm>
          <a:prstGeom prst="triangle">
            <a:avLst/>
          </a:prstGeom>
          <a:solidFill>
            <a:srgbClr val="009ECA"/>
          </a:solidFill>
          <a:ln w="9525" cap="flat" cmpd="sng" algn="ctr">
            <a:solidFill>
              <a:sysClr val="window" lastClr="FFFFFF">
                <a:lumMod val="95000"/>
              </a:sysClr>
            </a:solidFill>
            <a:prstDash val="solid"/>
            <a:miter lim="800000"/>
          </a:ln>
          <a:effectLst/>
        </p:spPr>
        <p:txBody>
          <a:bodyPr rtlCol="0" anchor="t" anchorCtr="0"/>
          <a:lstStyle/>
          <a:p>
            <a:pPr algn="ctr">
              <a:defRPr/>
            </a:pPr>
            <a:endParaRPr lang="zh-CN" altLang="en-US" sz="1200" kern="0" dirty="0">
              <a:solidFill>
                <a:prstClr val="white"/>
              </a:solidFill>
              <a:latin typeface="微软雅黑" panose="020B0503020204020204" pitchFamily="34" charset="-122"/>
              <a:ea typeface="微软雅黑" panose="020B0503020204020204" pitchFamily="34" charset="-122"/>
            </a:endParaRPr>
          </a:p>
        </p:txBody>
      </p:sp>
      <p:sp>
        <p:nvSpPr>
          <p:cNvPr id="308" name="等腰三角形 84"/>
          <p:cNvSpPr/>
          <p:nvPr/>
        </p:nvSpPr>
        <p:spPr bwMode="auto">
          <a:xfrm>
            <a:off x="9851592" y="5366701"/>
            <a:ext cx="1204768" cy="154095"/>
          </a:xfrm>
          <a:prstGeom prst="triangle">
            <a:avLst/>
          </a:prstGeom>
          <a:solidFill>
            <a:srgbClr val="009ECA"/>
          </a:solidFill>
          <a:ln w="9525" cap="flat" cmpd="sng" algn="ctr">
            <a:solidFill>
              <a:sysClr val="window" lastClr="FFFFFF">
                <a:lumMod val="95000"/>
              </a:sysClr>
            </a:solidFill>
            <a:prstDash val="solid"/>
            <a:miter lim="800000"/>
          </a:ln>
          <a:effectLst/>
        </p:spPr>
        <p:txBody>
          <a:bodyPr rtlCol="0" anchor="t" anchorCtr="0"/>
          <a:lstStyle/>
          <a:p>
            <a:pPr algn="ctr">
              <a:defRPr/>
            </a:pPr>
            <a:endParaRPr lang="zh-CN" altLang="en-US" sz="1200" kern="0"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93257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p:spPr>
        <p:txBody>
          <a:bodyPr wrap="square" rtlCol="0">
            <a:spAutoFit/>
          </a:bodyPr>
          <a:lstStyle/>
          <a:p>
            <a:r>
              <a:rPr lang="zh-CN" altLang="en-US" dirty="0"/>
              <a:t>数据治理保障机制</a:t>
            </a:r>
            <a:r>
              <a:rPr lang="en-US" altLang="zh-CN" dirty="0"/>
              <a:t>-</a:t>
            </a:r>
            <a:r>
              <a:rPr lang="zh-CN" altLang="en-US" dirty="0"/>
              <a:t>组织</a:t>
            </a:r>
          </a:p>
        </p:txBody>
      </p:sp>
      <p:grpSp>
        <p:nvGrpSpPr>
          <p:cNvPr id="185" name="组合 184"/>
          <p:cNvGrpSpPr/>
          <p:nvPr/>
        </p:nvGrpSpPr>
        <p:grpSpPr>
          <a:xfrm>
            <a:off x="570900" y="1202291"/>
            <a:ext cx="5715663" cy="936515"/>
            <a:chOff x="605624" y="1329607"/>
            <a:chExt cx="5715663" cy="1188720"/>
          </a:xfrm>
        </p:grpSpPr>
        <p:sp>
          <p:nvSpPr>
            <p:cNvPr id="186" name="AutoShape 5"/>
            <p:cNvSpPr>
              <a:spLocks noChangeArrowheads="1"/>
            </p:cNvSpPr>
            <p:nvPr/>
          </p:nvSpPr>
          <p:spPr bwMode="auto">
            <a:xfrm>
              <a:off x="605624" y="1329607"/>
              <a:ext cx="1500122" cy="1188720"/>
            </a:xfrm>
            <a:prstGeom prst="homePlate">
              <a:avLst>
                <a:gd name="adj" fmla="val 15006"/>
              </a:avLst>
            </a:prstGeom>
            <a:solidFill>
              <a:srgbClr val="1D6CC3"/>
            </a:solidFill>
            <a:ln w="6350">
              <a:solidFill>
                <a:srgbClr val="E7E6E6"/>
              </a:solidFill>
              <a:miter lim="800000"/>
            </a:ln>
            <a:effectLst/>
          </p:spPr>
          <p:txBody>
            <a:bodyPr lIns="0" tIns="0" rIns="0" bIns="0" anchor="ctr">
              <a:noAutofit/>
            </a:bodyPr>
            <a:lstStyle/>
            <a:p>
              <a:pPr algn="ctr">
                <a:defRPr/>
              </a:pPr>
              <a:r>
                <a:rPr lang="zh-CN" altLang="en-US" sz="1600" b="1" kern="0" dirty="0">
                  <a:solidFill>
                    <a:prstClr val="white"/>
                  </a:solidFill>
                  <a:latin typeface="微软雅黑" panose="020B0503020204020204" pitchFamily="34" charset="-122"/>
                  <a:ea typeface="微软雅黑" panose="020B0503020204020204" pitchFamily="34" charset="-122"/>
                  <a:cs typeface="+mn-ea"/>
                  <a:sym typeface="+mn-lt"/>
                </a:rPr>
                <a:t>决策层</a:t>
              </a:r>
              <a:endParaRPr lang="en-US" altLang="zh-CN" sz="1600" b="1" kern="0" dirty="0">
                <a:solidFill>
                  <a:prstClr val="white"/>
                </a:solidFill>
                <a:latin typeface="微软雅黑" panose="020B0503020204020204" pitchFamily="34" charset="-122"/>
                <a:ea typeface="微软雅黑" panose="020B0503020204020204" pitchFamily="34" charset="-122"/>
                <a:cs typeface="+mn-ea"/>
                <a:sym typeface="+mn-lt"/>
              </a:endParaRPr>
            </a:p>
            <a:p>
              <a:pPr algn="ctr">
                <a:defRPr/>
              </a:pPr>
              <a:r>
                <a:rPr lang="zh-CN" altLang="en-US" sz="1600" b="1" kern="0" dirty="0">
                  <a:solidFill>
                    <a:prstClr val="white"/>
                  </a:solidFill>
                  <a:latin typeface="微软雅黑" panose="020B0503020204020204" pitchFamily="34" charset="-122"/>
                  <a:ea typeface="微软雅黑" panose="020B0503020204020204" pitchFamily="34" charset="-122"/>
                  <a:cs typeface="+mn-ea"/>
                  <a:sym typeface="+mn-lt"/>
                </a:rPr>
                <a:t>（愿景）</a:t>
              </a:r>
            </a:p>
          </p:txBody>
        </p:sp>
        <p:sp>
          <p:nvSpPr>
            <p:cNvPr id="187" name="Freeform 7"/>
            <p:cNvSpPr/>
            <p:nvPr/>
          </p:nvSpPr>
          <p:spPr bwMode="auto">
            <a:xfrm>
              <a:off x="2034132" y="1329607"/>
              <a:ext cx="4287155" cy="1188720"/>
            </a:xfrm>
            <a:custGeom>
              <a:avLst/>
              <a:gdLst>
                <a:gd name="T0" fmla="*/ 7204075 w 4538"/>
                <a:gd name="T1" fmla="*/ 0 h 1080"/>
                <a:gd name="T2" fmla="*/ 0 w 4538"/>
                <a:gd name="T3" fmla="*/ 0 h 1080"/>
                <a:gd name="T4" fmla="*/ 166687 w 4538"/>
                <a:gd name="T5" fmla="*/ 551883 h 1080"/>
                <a:gd name="T6" fmla="*/ 0 w 4538"/>
                <a:gd name="T7" fmla="*/ 1101725 h 1080"/>
                <a:gd name="T8" fmla="*/ 7204075 w 4538"/>
                <a:gd name="T9" fmla="*/ 1101725 h 1080"/>
                <a:gd name="T10" fmla="*/ 7204075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noFill/>
            <a:ln w="6350" cmpd="sng">
              <a:solidFill>
                <a:srgbClr val="E7E6E6"/>
              </a:solidFill>
              <a:prstDash val="solid"/>
              <a:round/>
            </a:ln>
          </p:spPr>
          <p:txBody>
            <a:bodyPr lIns="365760" rIns="365760" anchor="ctr">
              <a:noAutofit/>
            </a:bodyPr>
            <a:lstStyle/>
            <a:p>
              <a:pPr>
                <a:defRPr/>
              </a:pPr>
              <a:r>
                <a:rPr lang="zh-CN" altLang="en-US" sz="1400" kern="0" dirty="0">
                  <a:solidFill>
                    <a:prstClr val="black"/>
                  </a:solidFill>
                  <a:latin typeface="微软雅黑" panose="020B0503020204020204" pitchFamily="34" charset="-122"/>
                  <a:ea typeface="微软雅黑" panose="020B0503020204020204" pitchFamily="34" charset="-122"/>
                  <a:cs typeface="+mn-ea"/>
                  <a:sym typeface="+mn-lt"/>
                </a:rPr>
                <a:t>承接公司数据战略，确立数据治理的远景和目标，指明数据治理策略，明确数据治理相关部门的职责，从战略层面把控共享数据的价值与意义</a:t>
              </a:r>
            </a:p>
          </p:txBody>
        </p:sp>
      </p:grpSp>
      <p:grpSp>
        <p:nvGrpSpPr>
          <p:cNvPr id="188" name="组合 187"/>
          <p:cNvGrpSpPr/>
          <p:nvPr/>
        </p:nvGrpSpPr>
        <p:grpSpPr>
          <a:xfrm>
            <a:off x="570900" y="2356410"/>
            <a:ext cx="5715663" cy="904694"/>
            <a:chOff x="605624" y="3232991"/>
            <a:chExt cx="5715663" cy="1188720"/>
          </a:xfrm>
        </p:grpSpPr>
        <p:sp>
          <p:nvSpPr>
            <p:cNvPr id="189" name="AutoShape 5"/>
            <p:cNvSpPr>
              <a:spLocks noChangeArrowheads="1"/>
            </p:cNvSpPr>
            <p:nvPr/>
          </p:nvSpPr>
          <p:spPr bwMode="auto">
            <a:xfrm>
              <a:off x="605624" y="3232991"/>
              <a:ext cx="1500122" cy="1188720"/>
            </a:xfrm>
            <a:prstGeom prst="homePlate">
              <a:avLst>
                <a:gd name="adj" fmla="val 15006"/>
              </a:avLst>
            </a:prstGeom>
            <a:solidFill>
              <a:srgbClr val="0087D5"/>
            </a:solidFill>
            <a:ln w="6350">
              <a:solidFill>
                <a:srgbClr val="E7E6E6"/>
              </a:solidFill>
              <a:miter lim="800000"/>
            </a:ln>
            <a:effectLst/>
          </p:spPr>
          <p:txBody>
            <a:bodyPr lIns="0" tIns="0" rIns="0" bIns="0" anchor="ctr">
              <a:noAutofit/>
            </a:bodyPr>
            <a:lstStyle/>
            <a:p>
              <a:pPr algn="ctr">
                <a:defRPr/>
              </a:pPr>
              <a:r>
                <a:rPr lang="zh-CN" altLang="en-US" sz="1600" b="1" kern="0" dirty="0">
                  <a:solidFill>
                    <a:prstClr val="white"/>
                  </a:solidFill>
                  <a:latin typeface="微软雅黑" panose="020B0503020204020204" pitchFamily="34" charset="-122"/>
                  <a:ea typeface="微软雅黑" panose="020B0503020204020204" pitchFamily="34" charset="-122"/>
                  <a:cs typeface="+mn-ea"/>
                  <a:sym typeface="+mn-lt"/>
                </a:rPr>
                <a:t>管理层</a:t>
              </a:r>
              <a:endParaRPr lang="en-US" altLang="zh-CN" sz="1600" b="1" kern="0" dirty="0">
                <a:solidFill>
                  <a:prstClr val="white"/>
                </a:solidFill>
                <a:latin typeface="微软雅黑" panose="020B0503020204020204" pitchFamily="34" charset="-122"/>
                <a:ea typeface="微软雅黑" panose="020B0503020204020204" pitchFamily="34" charset="-122"/>
                <a:cs typeface="+mn-ea"/>
                <a:sym typeface="+mn-lt"/>
              </a:endParaRPr>
            </a:p>
            <a:p>
              <a:pPr algn="ctr">
                <a:defRPr/>
              </a:pPr>
              <a:r>
                <a:rPr lang="zh-CN" altLang="en-US" sz="1600" b="1" kern="0" dirty="0">
                  <a:solidFill>
                    <a:prstClr val="white"/>
                  </a:solidFill>
                  <a:latin typeface="微软雅黑" panose="020B0503020204020204" pitchFamily="34" charset="-122"/>
                  <a:ea typeface="微软雅黑" panose="020B0503020204020204" pitchFamily="34" charset="-122"/>
                  <a:cs typeface="+mn-ea"/>
                  <a:sym typeface="+mn-lt"/>
                </a:rPr>
                <a:t>（关注）</a:t>
              </a:r>
            </a:p>
          </p:txBody>
        </p:sp>
        <p:sp>
          <p:nvSpPr>
            <p:cNvPr id="190" name="Freeform 7"/>
            <p:cNvSpPr/>
            <p:nvPr/>
          </p:nvSpPr>
          <p:spPr bwMode="auto">
            <a:xfrm>
              <a:off x="2034132" y="3232991"/>
              <a:ext cx="4287155" cy="1188720"/>
            </a:xfrm>
            <a:custGeom>
              <a:avLst/>
              <a:gdLst>
                <a:gd name="T0" fmla="*/ 7204075 w 4538"/>
                <a:gd name="T1" fmla="*/ 0 h 1080"/>
                <a:gd name="T2" fmla="*/ 0 w 4538"/>
                <a:gd name="T3" fmla="*/ 0 h 1080"/>
                <a:gd name="T4" fmla="*/ 166687 w 4538"/>
                <a:gd name="T5" fmla="*/ 551883 h 1080"/>
                <a:gd name="T6" fmla="*/ 0 w 4538"/>
                <a:gd name="T7" fmla="*/ 1101725 h 1080"/>
                <a:gd name="T8" fmla="*/ 7204075 w 4538"/>
                <a:gd name="T9" fmla="*/ 1101725 h 1080"/>
                <a:gd name="T10" fmla="*/ 7204075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noFill/>
            <a:ln w="6350" cmpd="sng">
              <a:solidFill>
                <a:srgbClr val="E7E6E6"/>
              </a:solidFill>
              <a:prstDash val="solid"/>
              <a:round/>
            </a:ln>
          </p:spPr>
          <p:txBody>
            <a:bodyPr lIns="365760" rIns="365760" anchor="ctr">
              <a:noAutofit/>
            </a:bodyPr>
            <a:lstStyle/>
            <a:p>
              <a:pPr>
                <a:defRPr/>
              </a:pPr>
              <a:r>
                <a:rPr lang="zh-CN" altLang="en-US" sz="1400" kern="0" dirty="0">
                  <a:solidFill>
                    <a:prstClr val="black"/>
                  </a:solidFill>
                  <a:latin typeface="微软雅黑" panose="020B0503020204020204" pitchFamily="34" charset="-122"/>
                  <a:ea typeface="微软雅黑" panose="020B0503020204020204" pitchFamily="34" charset="-122"/>
                  <a:cs typeface="+mn-ea"/>
                  <a:sym typeface="+mn-lt"/>
                </a:rPr>
                <a:t>负责数据治理事务的运作和团队管理，为公司共享数据的执行、监督和报告提供支持</a:t>
              </a:r>
            </a:p>
          </p:txBody>
        </p:sp>
      </p:grpSp>
      <p:grpSp>
        <p:nvGrpSpPr>
          <p:cNvPr id="191" name="组合 190"/>
          <p:cNvGrpSpPr/>
          <p:nvPr/>
        </p:nvGrpSpPr>
        <p:grpSpPr>
          <a:xfrm>
            <a:off x="570900" y="3621812"/>
            <a:ext cx="5715663" cy="2296519"/>
            <a:chOff x="605624" y="4695918"/>
            <a:chExt cx="5715663" cy="2296519"/>
          </a:xfrm>
        </p:grpSpPr>
        <p:sp>
          <p:nvSpPr>
            <p:cNvPr id="192" name="AutoShape 5"/>
            <p:cNvSpPr>
              <a:spLocks noChangeArrowheads="1"/>
            </p:cNvSpPr>
            <p:nvPr/>
          </p:nvSpPr>
          <p:spPr bwMode="auto">
            <a:xfrm>
              <a:off x="605624" y="4695919"/>
              <a:ext cx="1500122" cy="2296518"/>
            </a:xfrm>
            <a:prstGeom prst="homePlate">
              <a:avLst>
                <a:gd name="adj" fmla="val 15006"/>
              </a:avLst>
            </a:prstGeom>
            <a:solidFill>
              <a:srgbClr val="009ECA"/>
            </a:solidFill>
            <a:ln w="6350">
              <a:solidFill>
                <a:srgbClr val="E7E6E6"/>
              </a:solidFill>
              <a:miter lim="800000"/>
            </a:ln>
            <a:effectLst/>
          </p:spPr>
          <p:txBody>
            <a:bodyPr lIns="0" tIns="0" rIns="0" bIns="0" anchor="ctr">
              <a:noAutofit/>
            </a:bodyPr>
            <a:lstStyle/>
            <a:p>
              <a:pPr algn="ctr">
                <a:defRPr/>
              </a:pPr>
              <a:r>
                <a:rPr lang="zh-CN" altLang="en-US" sz="1600" b="1" kern="0" dirty="0">
                  <a:solidFill>
                    <a:prstClr val="white"/>
                  </a:solidFill>
                  <a:latin typeface="微软雅黑" panose="020B0503020204020204" pitchFamily="34" charset="-122"/>
                  <a:ea typeface="微软雅黑" panose="020B0503020204020204" pitchFamily="34" charset="-122"/>
                  <a:cs typeface="+mn-ea"/>
                  <a:sym typeface="+mn-lt"/>
                </a:rPr>
                <a:t>执行层</a:t>
              </a:r>
              <a:endParaRPr lang="en-US" altLang="zh-CN" sz="1600" b="1" kern="0" dirty="0">
                <a:solidFill>
                  <a:prstClr val="white"/>
                </a:solidFill>
                <a:latin typeface="微软雅黑" panose="020B0503020204020204" pitchFamily="34" charset="-122"/>
                <a:ea typeface="微软雅黑" panose="020B0503020204020204" pitchFamily="34" charset="-122"/>
                <a:cs typeface="+mn-ea"/>
                <a:sym typeface="+mn-lt"/>
              </a:endParaRPr>
            </a:p>
            <a:p>
              <a:pPr algn="ctr">
                <a:defRPr/>
              </a:pPr>
              <a:r>
                <a:rPr lang="zh-CN" altLang="en-US" sz="1600" b="1" kern="0" dirty="0">
                  <a:solidFill>
                    <a:prstClr val="white"/>
                  </a:solidFill>
                  <a:latin typeface="微软雅黑" panose="020B0503020204020204" pitchFamily="34" charset="-122"/>
                  <a:ea typeface="微软雅黑" panose="020B0503020204020204" pitchFamily="34" charset="-122"/>
                  <a:cs typeface="+mn-ea"/>
                  <a:sym typeface="+mn-lt"/>
                </a:rPr>
                <a:t>（责任）</a:t>
              </a:r>
            </a:p>
          </p:txBody>
        </p:sp>
        <p:sp>
          <p:nvSpPr>
            <p:cNvPr id="193" name="Freeform 7"/>
            <p:cNvSpPr/>
            <p:nvPr/>
          </p:nvSpPr>
          <p:spPr bwMode="auto">
            <a:xfrm>
              <a:off x="2034132" y="4695918"/>
              <a:ext cx="4287155" cy="2296517"/>
            </a:xfrm>
            <a:custGeom>
              <a:avLst/>
              <a:gdLst>
                <a:gd name="T0" fmla="*/ 7204075 w 4538"/>
                <a:gd name="T1" fmla="*/ 0 h 1080"/>
                <a:gd name="T2" fmla="*/ 0 w 4538"/>
                <a:gd name="T3" fmla="*/ 0 h 1080"/>
                <a:gd name="T4" fmla="*/ 166687 w 4538"/>
                <a:gd name="T5" fmla="*/ 551883 h 1080"/>
                <a:gd name="T6" fmla="*/ 0 w 4538"/>
                <a:gd name="T7" fmla="*/ 1101725 h 1080"/>
                <a:gd name="T8" fmla="*/ 7204075 w 4538"/>
                <a:gd name="T9" fmla="*/ 1101725 h 1080"/>
                <a:gd name="T10" fmla="*/ 7204075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noFill/>
            <a:ln w="6350" cmpd="sng">
              <a:solidFill>
                <a:srgbClr val="E7E6E6"/>
              </a:solidFill>
              <a:prstDash val="solid"/>
              <a:round/>
            </a:ln>
          </p:spPr>
          <p:txBody>
            <a:bodyPr lIns="365760" rIns="365760" anchor="ctr">
              <a:noAutofit/>
            </a:bodyPr>
            <a:lstStyle/>
            <a:p>
              <a:pPr>
                <a:defRPr/>
              </a:pPr>
              <a:r>
                <a:rPr lang="zh-CN" altLang="en-US" sz="1400" kern="0" dirty="0">
                  <a:solidFill>
                    <a:prstClr val="black"/>
                  </a:solidFill>
                  <a:latin typeface="微软雅黑" panose="020B0503020204020204" pitchFamily="34" charset="-122"/>
                  <a:ea typeface="微软雅黑" panose="020B0503020204020204" pitchFamily="34" charset="-122"/>
                  <a:cs typeface="+mn-ea"/>
                  <a:sym typeface="+mn-lt"/>
                </a:rPr>
                <a:t>数据日常治理责任人，处理各个业务板块、系统开发和维护过程中日常的、具体的数据问题</a:t>
              </a:r>
            </a:p>
          </p:txBody>
        </p:sp>
      </p:grpSp>
      <p:sp>
        <p:nvSpPr>
          <p:cNvPr id="194" name="TextBox 14"/>
          <p:cNvSpPr txBox="1"/>
          <p:nvPr/>
        </p:nvSpPr>
        <p:spPr>
          <a:xfrm>
            <a:off x="7940490" y="1434934"/>
            <a:ext cx="2254103" cy="393344"/>
          </a:xfrm>
          <a:prstGeom prst="rect">
            <a:avLst/>
          </a:prstGeom>
          <a:solidFill>
            <a:srgbClr val="72C7E7"/>
          </a:solidFill>
          <a:ln>
            <a:noFill/>
          </a:ln>
        </p:spPr>
        <p:txBody>
          <a:bodyPr wrap="square" lIns="36000" tIns="36000" rIns="36000" bIns="36000" rtlCol="0" anchor="ctr">
            <a:noAutofit/>
          </a:bodyPr>
          <a:lstStyle>
            <a:defPPr>
              <a:defRPr lang="zh-CN"/>
            </a:defPPr>
            <a:lvl1pPr marR="0" lvl="0" indent="0" algn="ctr" fontAlgn="auto">
              <a:lnSpc>
                <a:spcPct val="100000"/>
              </a:lnSpc>
              <a:spcBef>
                <a:spcPts val="900"/>
              </a:spcBef>
              <a:spcAft>
                <a:spcPts val="0"/>
              </a:spcAft>
              <a:buClrTx/>
              <a:buSzTx/>
              <a:buFontTx/>
              <a:buNone/>
              <a:defRPr kumimoji="0" sz="1400" b="0" i="0" u="none" strike="noStrike" cap="none" spc="0" normalizeH="0" baseline="0">
                <a:ln>
                  <a:noFill/>
                </a:ln>
                <a:solidFill>
                  <a:srgbClr val="FFFFFF"/>
                </a:solidFill>
                <a:effectLst/>
                <a:uLnTx/>
                <a:uFillTx/>
                <a:latin typeface="Arial" panose="020B0604020202020204" pitchFamily="34" charset="0"/>
                <a:ea typeface="楷体" panose="02010609060101010101" pitchFamily="49" charset="-122"/>
                <a:cs typeface="Arial" panose="020B0604020202020204" pitchFamily="34" charset="0"/>
              </a:defRPr>
            </a:lvl1pPr>
          </a:lstStyle>
          <a:p>
            <a:pPr>
              <a:defRPr/>
            </a:pPr>
            <a:r>
              <a:rPr lang="zh-CN" altLang="en-US" b="1" kern="0" dirty="0">
                <a:solidFill>
                  <a:prstClr val="black"/>
                </a:solidFill>
                <a:latin typeface="微软雅黑" panose="020B0503020204020204" pitchFamily="34" charset="-122"/>
                <a:ea typeface="微软雅黑" panose="020B0503020204020204" pitchFamily="34" charset="-122"/>
                <a:sym typeface="+mn-lt"/>
              </a:rPr>
              <a:t>公司数据治理委员会</a:t>
            </a:r>
          </a:p>
        </p:txBody>
      </p:sp>
      <p:sp>
        <p:nvSpPr>
          <p:cNvPr id="195" name="矩形 194"/>
          <p:cNvSpPr/>
          <p:nvPr/>
        </p:nvSpPr>
        <p:spPr>
          <a:xfrm>
            <a:off x="8025887" y="837784"/>
            <a:ext cx="1800493" cy="369332"/>
          </a:xfrm>
          <a:prstGeom prst="rect">
            <a:avLst/>
          </a:prstGeom>
        </p:spPr>
        <p:txBody>
          <a:bodyPr wrap="none">
            <a:spAutoFit/>
          </a:bodyPr>
          <a:lstStyle/>
          <a:p>
            <a:r>
              <a:rPr lang="zh-CN" altLang="en-US" b="1" dirty="0">
                <a:solidFill>
                  <a:prstClr val="black"/>
                </a:solidFill>
                <a:latin typeface="微软雅黑" panose="020B0503020204020204" pitchFamily="34" charset="-122"/>
                <a:ea typeface="微软雅黑" panose="020B0503020204020204" pitchFamily="34" charset="-122"/>
                <a:cs typeface="+mn-ea"/>
                <a:sym typeface="+mn-lt"/>
              </a:rPr>
              <a:t>建议的组织形式</a:t>
            </a:r>
          </a:p>
        </p:txBody>
      </p:sp>
      <p:sp>
        <p:nvSpPr>
          <p:cNvPr id="196" name="TextBox 132"/>
          <p:cNvSpPr txBox="1"/>
          <p:nvPr/>
        </p:nvSpPr>
        <p:spPr>
          <a:xfrm>
            <a:off x="9749403" y="2498891"/>
            <a:ext cx="1439780" cy="393344"/>
          </a:xfrm>
          <a:prstGeom prst="rect">
            <a:avLst/>
          </a:prstGeom>
          <a:solidFill>
            <a:srgbClr val="0070C0">
              <a:alpha val="56000"/>
            </a:srgbClr>
          </a:solidFill>
          <a:ln>
            <a:noFill/>
          </a:ln>
        </p:spPr>
        <p:txBody>
          <a:bodyPr wrap="square" lIns="36000" tIns="36000" rIns="36000" bIns="36000" rtlCol="0" anchor="ctr">
            <a:noAutofit/>
          </a:bodyPr>
          <a:lstStyle>
            <a:defPPr>
              <a:defRPr lang="zh-CN"/>
            </a:defPPr>
            <a:lvl1pPr marR="0" lvl="0" indent="0" algn="ctr" fontAlgn="auto">
              <a:lnSpc>
                <a:spcPct val="100000"/>
              </a:lnSpc>
              <a:spcBef>
                <a:spcPts val="900"/>
              </a:spcBef>
              <a:spcAft>
                <a:spcPts val="0"/>
              </a:spcAft>
              <a:buClrTx/>
              <a:buSzTx/>
              <a:buFontTx/>
              <a:buNone/>
              <a:defRPr kumimoji="0" b="1" i="0" u="none" strike="noStrike" cap="none" spc="0" normalizeH="0" baseline="0">
                <a:ln>
                  <a:noFill/>
                </a:ln>
                <a:effectLst/>
                <a:uLnTx/>
                <a:uFillTx/>
                <a:latin typeface="楷体" panose="02010609060101010101" pitchFamily="49" charset="-122"/>
                <a:ea typeface="楷体" panose="02010609060101010101" pitchFamily="49" charset="-122"/>
                <a:cs typeface="Arial" panose="020B0604020202020204" pitchFamily="34" charset="0"/>
              </a:defRPr>
            </a:lvl1pPr>
          </a:lstStyle>
          <a:p>
            <a:pPr>
              <a:defRPr/>
            </a:pPr>
            <a:r>
              <a:rPr lang="zh-CN" altLang="en-US" sz="1200" kern="0" dirty="0">
                <a:solidFill>
                  <a:prstClr val="black"/>
                </a:solidFill>
                <a:latin typeface="微软雅黑" panose="020B0503020204020204" pitchFamily="34" charset="-122"/>
                <a:ea typeface="微软雅黑" panose="020B0503020204020204" pitchFamily="34" charset="-122"/>
              </a:rPr>
              <a:t>数据专家团队</a:t>
            </a:r>
          </a:p>
        </p:txBody>
      </p:sp>
      <p:sp>
        <p:nvSpPr>
          <p:cNvPr id="197" name="TextBox 132"/>
          <p:cNvSpPr txBox="1"/>
          <p:nvPr/>
        </p:nvSpPr>
        <p:spPr>
          <a:xfrm>
            <a:off x="8042626" y="2498891"/>
            <a:ext cx="1566734" cy="393344"/>
          </a:xfrm>
          <a:prstGeom prst="rect">
            <a:avLst/>
          </a:prstGeom>
          <a:solidFill>
            <a:srgbClr val="0070C0">
              <a:alpha val="56000"/>
            </a:srgbClr>
          </a:solidFill>
          <a:ln>
            <a:noFill/>
          </a:ln>
        </p:spPr>
        <p:txBody>
          <a:bodyPr wrap="square" lIns="36000" tIns="36000" rIns="36000" bIns="36000" rtlCol="0" anchor="ctr">
            <a:noAutofit/>
          </a:bodyPr>
          <a:lstStyle>
            <a:defPPr>
              <a:defRPr lang="zh-CN"/>
            </a:defPPr>
            <a:lvl1pPr marR="0" lvl="0" indent="0" algn="ctr" fontAlgn="auto">
              <a:lnSpc>
                <a:spcPct val="100000"/>
              </a:lnSpc>
              <a:spcBef>
                <a:spcPts val="900"/>
              </a:spcBef>
              <a:spcAft>
                <a:spcPts val="0"/>
              </a:spcAft>
              <a:buClrTx/>
              <a:buSzTx/>
              <a:buFontTx/>
              <a:buNone/>
              <a:defRPr kumimoji="0" b="1" i="0" u="none" strike="noStrike" cap="none" spc="0" normalizeH="0" baseline="0">
                <a:ln>
                  <a:noFill/>
                </a:ln>
                <a:effectLst/>
                <a:uLnTx/>
                <a:uFillTx/>
                <a:latin typeface="楷体" panose="02010609060101010101" pitchFamily="49" charset="-122"/>
                <a:ea typeface="楷体" panose="02010609060101010101" pitchFamily="49" charset="-122"/>
                <a:cs typeface="Arial" panose="020B0604020202020204" pitchFamily="34" charset="0"/>
              </a:defRPr>
            </a:lvl1pPr>
          </a:lstStyle>
          <a:p>
            <a:pPr>
              <a:defRPr/>
            </a:pPr>
            <a:r>
              <a:rPr lang="zh-CN" altLang="en-US" sz="1200" kern="0" dirty="0">
                <a:solidFill>
                  <a:prstClr val="black"/>
                </a:solidFill>
                <a:latin typeface="微软雅黑" panose="020B0503020204020204" pitchFamily="34" charset="-122"/>
                <a:ea typeface="微软雅黑" panose="020B0503020204020204" pitchFamily="34" charset="-122"/>
              </a:rPr>
              <a:t>数据管理运营团队</a:t>
            </a:r>
          </a:p>
        </p:txBody>
      </p:sp>
      <p:sp>
        <p:nvSpPr>
          <p:cNvPr id="198" name="矩形 197"/>
          <p:cNvSpPr/>
          <p:nvPr/>
        </p:nvSpPr>
        <p:spPr>
          <a:xfrm>
            <a:off x="9158343" y="6060055"/>
            <a:ext cx="591060" cy="276999"/>
          </a:xfrm>
          <a:prstGeom prst="rect">
            <a:avLst/>
          </a:prstGeom>
        </p:spPr>
        <p:txBody>
          <a:bodyPr wrap="square">
            <a:spAutoFit/>
          </a:bodyPr>
          <a:lstStyle/>
          <a:p>
            <a:pPr algn="ctr"/>
            <a:r>
              <a:rPr lang="zh-CN" altLang="en-US" sz="1200" dirty="0">
                <a:solidFill>
                  <a:prstClr val="black"/>
                </a:solidFill>
                <a:latin typeface="微软雅黑" panose="020B0503020204020204" pitchFamily="34" charset="-122"/>
                <a:ea typeface="微软雅黑" panose="020B0503020204020204" pitchFamily="34" charset="-122"/>
              </a:rPr>
              <a:t>领域</a:t>
            </a:r>
            <a:r>
              <a:rPr lang="en-US" altLang="zh-CN" sz="1200" dirty="0">
                <a:solidFill>
                  <a:prstClr val="black"/>
                </a:solidFill>
                <a:latin typeface="微软雅黑" panose="020B0503020204020204" pitchFamily="34" charset="-122"/>
                <a:ea typeface="微软雅黑" panose="020B0503020204020204" pitchFamily="34" charset="-122"/>
              </a:rPr>
              <a:t>1</a:t>
            </a:r>
          </a:p>
        </p:txBody>
      </p:sp>
      <p:sp>
        <p:nvSpPr>
          <p:cNvPr id="199" name="矩形 198"/>
          <p:cNvSpPr/>
          <p:nvPr/>
        </p:nvSpPr>
        <p:spPr>
          <a:xfrm>
            <a:off x="9774924" y="6060055"/>
            <a:ext cx="582211" cy="276999"/>
          </a:xfrm>
          <a:prstGeom prst="rect">
            <a:avLst/>
          </a:prstGeom>
        </p:spPr>
        <p:txBody>
          <a:bodyPr wrap="none">
            <a:spAutoFit/>
          </a:bodyPr>
          <a:lstStyle/>
          <a:p>
            <a:pPr algn="ctr"/>
            <a:r>
              <a:rPr lang="zh-CN" altLang="en-US" sz="1200" dirty="0">
                <a:solidFill>
                  <a:prstClr val="black"/>
                </a:solidFill>
                <a:latin typeface="微软雅黑" panose="020B0503020204020204" pitchFamily="34" charset="-122"/>
                <a:ea typeface="微软雅黑" panose="020B0503020204020204" pitchFamily="34" charset="-122"/>
              </a:rPr>
              <a:t>领域</a:t>
            </a:r>
            <a:r>
              <a:rPr lang="en-US" altLang="zh-CN" sz="1200" dirty="0">
                <a:solidFill>
                  <a:prstClr val="black"/>
                </a:solidFill>
                <a:latin typeface="微软雅黑" panose="020B0503020204020204" pitchFamily="34" charset="-122"/>
                <a:ea typeface="微软雅黑" panose="020B0503020204020204" pitchFamily="34" charset="-122"/>
              </a:rPr>
              <a:t>2</a:t>
            </a:r>
          </a:p>
        </p:txBody>
      </p:sp>
      <p:sp>
        <p:nvSpPr>
          <p:cNvPr id="200" name="矩形 199"/>
          <p:cNvSpPr/>
          <p:nvPr/>
        </p:nvSpPr>
        <p:spPr>
          <a:xfrm>
            <a:off x="10348580" y="6053629"/>
            <a:ext cx="582211" cy="276999"/>
          </a:xfrm>
          <a:prstGeom prst="rect">
            <a:avLst/>
          </a:prstGeom>
        </p:spPr>
        <p:txBody>
          <a:bodyPr wrap="none">
            <a:spAutoFit/>
          </a:bodyPr>
          <a:lstStyle/>
          <a:p>
            <a:pPr algn="ctr"/>
            <a:r>
              <a:rPr lang="zh-CN" altLang="en-US" sz="1200" dirty="0">
                <a:solidFill>
                  <a:prstClr val="black"/>
                </a:solidFill>
                <a:latin typeface="微软雅黑" panose="020B0503020204020204" pitchFamily="34" charset="-122"/>
                <a:ea typeface="微软雅黑" panose="020B0503020204020204" pitchFamily="34" charset="-122"/>
              </a:rPr>
              <a:t>领域</a:t>
            </a:r>
            <a:r>
              <a:rPr lang="en-US" altLang="zh-CN" sz="1200" dirty="0">
                <a:solidFill>
                  <a:prstClr val="black"/>
                </a:solidFill>
                <a:latin typeface="微软雅黑" panose="020B0503020204020204" pitchFamily="34" charset="-122"/>
                <a:ea typeface="微软雅黑" panose="020B0503020204020204" pitchFamily="34" charset="-122"/>
              </a:rPr>
              <a:t>3</a:t>
            </a:r>
          </a:p>
        </p:txBody>
      </p:sp>
      <p:sp>
        <p:nvSpPr>
          <p:cNvPr id="201" name="矩形 200"/>
          <p:cNvSpPr/>
          <p:nvPr/>
        </p:nvSpPr>
        <p:spPr>
          <a:xfrm>
            <a:off x="10982265" y="6060055"/>
            <a:ext cx="569387" cy="276999"/>
          </a:xfrm>
          <a:prstGeom prst="rect">
            <a:avLst/>
          </a:prstGeom>
        </p:spPr>
        <p:txBody>
          <a:bodyPr wrap="none">
            <a:spAutoFit/>
          </a:bodyPr>
          <a:lstStyle/>
          <a:p>
            <a:pPr algn="ctr"/>
            <a:r>
              <a:rPr lang="zh-CN" altLang="en-US" sz="1200" dirty="0">
                <a:solidFill>
                  <a:prstClr val="black"/>
                </a:solidFill>
                <a:latin typeface="微软雅黑" panose="020B0503020204020204" pitchFamily="34" charset="-122"/>
                <a:ea typeface="微软雅黑" panose="020B0503020204020204" pitchFamily="34" charset="-122"/>
              </a:rPr>
              <a:t>领域</a:t>
            </a:r>
            <a:r>
              <a:rPr lang="en-US" altLang="zh-CN" sz="1200" dirty="0">
                <a:solidFill>
                  <a:prstClr val="black"/>
                </a:solidFill>
                <a:latin typeface="微软雅黑" panose="020B0503020204020204" pitchFamily="34" charset="-122"/>
                <a:ea typeface="微软雅黑" panose="020B0503020204020204" pitchFamily="34" charset="-122"/>
              </a:rPr>
              <a:t>x</a:t>
            </a:r>
          </a:p>
        </p:txBody>
      </p:sp>
      <p:grpSp>
        <p:nvGrpSpPr>
          <p:cNvPr id="202" name="组合 201"/>
          <p:cNvGrpSpPr/>
          <p:nvPr/>
        </p:nvGrpSpPr>
        <p:grpSpPr>
          <a:xfrm>
            <a:off x="6831251" y="3538872"/>
            <a:ext cx="2063556" cy="2625473"/>
            <a:chOff x="7171769" y="3631587"/>
            <a:chExt cx="2063556" cy="2719295"/>
          </a:xfrm>
        </p:grpSpPr>
        <p:sp>
          <p:nvSpPr>
            <p:cNvPr id="203" name="TextBox 95"/>
            <p:cNvSpPr txBox="1"/>
            <p:nvPr/>
          </p:nvSpPr>
          <p:spPr>
            <a:xfrm>
              <a:off x="8274265" y="4965574"/>
              <a:ext cx="948580" cy="528980"/>
            </a:xfrm>
            <a:prstGeom prst="rect">
              <a:avLst/>
            </a:prstGeom>
            <a:solidFill>
              <a:srgbClr val="0070C0">
                <a:alpha val="56000"/>
              </a:srgbClr>
            </a:solidFill>
            <a:ln>
              <a:noFill/>
            </a:ln>
          </p:spPr>
          <p:txBody>
            <a:bodyPr wrap="square" lIns="36000" tIns="36000" rIns="36000" bIns="36000" rtlCol="0" anchor="ctr">
              <a:noAutofit/>
            </a:bodyPr>
            <a:lstStyle>
              <a:defPPr>
                <a:defRPr lang="zh-CN"/>
              </a:defPPr>
              <a:lvl1pPr marR="0" lvl="0" indent="0" algn="ctr" fontAlgn="auto">
                <a:lnSpc>
                  <a:spcPct val="100000"/>
                </a:lnSpc>
                <a:spcBef>
                  <a:spcPts val="900"/>
                </a:spcBef>
                <a:spcAft>
                  <a:spcPts val="0"/>
                </a:spcAft>
                <a:buClrTx/>
                <a:buSzTx/>
                <a:buFontTx/>
                <a:buNone/>
                <a:defRPr kumimoji="0" b="1" i="0" u="none" strike="noStrike" cap="none" spc="0" normalizeH="0" baseline="0">
                  <a:ln>
                    <a:noFill/>
                  </a:ln>
                  <a:effectLst/>
                  <a:uLnTx/>
                  <a:uFillTx/>
                  <a:latin typeface="楷体" panose="02010609060101010101" pitchFamily="49" charset="-122"/>
                  <a:ea typeface="楷体" panose="02010609060101010101" pitchFamily="49" charset="-122"/>
                  <a:cs typeface="Arial" panose="020B0604020202020204" pitchFamily="34" charset="0"/>
                </a:defRPr>
              </a:lvl1pPr>
            </a:lstStyle>
            <a:p>
              <a:pPr>
                <a:lnSpc>
                  <a:spcPts val="1500"/>
                </a:lnSpc>
                <a:spcBef>
                  <a:spcPts val="0"/>
                </a:spcBef>
                <a:defRPr/>
              </a:pPr>
              <a:r>
                <a:rPr lang="zh-CN" altLang="en-US" sz="1200" kern="0" dirty="0">
                  <a:solidFill>
                    <a:prstClr val="black"/>
                  </a:solidFill>
                  <a:latin typeface="微软雅黑" panose="020B0503020204020204" pitchFamily="34" charset="-122"/>
                  <a:ea typeface="微软雅黑" panose="020B0503020204020204" pitchFamily="34" charset="-122"/>
                  <a:sym typeface="+mn-lt"/>
                </a:rPr>
                <a:t>板块</a:t>
              </a:r>
              <a:endParaRPr lang="en-US" altLang="zh-CN" sz="1200" kern="0" dirty="0">
                <a:solidFill>
                  <a:prstClr val="black"/>
                </a:solidFill>
                <a:latin typeface="微软雅黑" panose="020B0503020204020204" pitchFamily="34" charset="-122"/>
                <a:ea typeface="微软雅黑" panose="020B0503020204020204" pitchFamily="34" charset="-122"/>
                <a:sym typeface="+mn-lt"/>
              </a:endParaRPr>
            </a:p>
            <a:p>
              <a:pPr>
                <a:lnSpc>
                  <a:spcPts val="1500"/>
                </a:lnSpc>
                <a:spcBef>
                  <a:spcPts val="0"/>
                </a:spcBef>
                <a:defRPr/>
              </a:pPr>
              <a:r>
                <a:rPr lang="en-US" altLang="zh-CN" sz="1200" kern="0" dirty="0">
                  <a:solidFill>
                    <a:prstClr val="black"/>
                  </a:solidFill>
                  <a:latin typeface="微软雅黑" panose="020B0503020204020204" pitchFamily="34" charset="-122"/>
                  <a:ea typeface="微软雅黑" panose="020B0503020204020204" pitchFamily="34" charset="-122"/>
                  <a:sym typeface="+mn-lt"/>
                </a:rPr>
                <a:t>IT</a:t>
              </a:r>
              <a:r>
                <a:rPr lang="zh-CN" altLang="en-US" sz="1200" kern="0" dirty="0">
                  <a:solidFill>
                    <a:prstClr val="black"/>
                  </a:solidFill>
                  <a:latin typeface="微软雅黑" panose="020B0503020204020204" pitchFamily="34" charset="-122"/>
                  <a:ea typeface="微软雅黑" panose="020B0503020204020204" pitchFamily="34" charset="-122"/>
                  <a:sym typeface="+mn-lt"/>
                </a:rPr>
                <a:t>部门</a:t>
              </a:r>
            </a:p>
          </p:txBody>
        </p:sp>
        <p:sp>
          <p:nvSpPr>
            <p:cNvPr id="204" name="TextBox 95"/>
            <p:cNvSpPr txBox="1"/>
            <p:nvPr/>
          </p:nvSpPr>
          <p:spPr>
            <a:xfrm>
              <a:off x="8274265" y="3640714"/>
              <a:ext cx="948580" cy="609586"/>
            </a:xfrm>
            <a:prstGeom prst="rect">
              <a:avLst/>
            </a:prstGeom>
            <a:solidFill>
              <a:srgbClr val="0070C0">
                <a:alpha val="56000"/>
              </a:srgbClr>
            </a:solidFill>
            <a:ln>
              <a:noFill/>
            </a:ln>
          </p:spPr>
          <p:txBody>
            <a:bodyPr wrap="square" lIns="36000" tIns="36000" rIns="36000" bIns="36000" rtlCol="0" anchor="ctr">
              <a:noAutofit/>
            </a:bodyPr>
            <a:lstStyle>
              <a:defPPr>
                <a:defRPr lang="zh-CN"/>
              </a:defPPr>
              <a:lvl1pPr marR="0" lvl="0" indent="0" algn="ctr" fontAlgn="auto">
                <a:lnSpc>
                  <a:spcPct val="100000"/>
                </a:lnSpc>
                <a:spcBef>
                  <a:spcPts val="900"/>
                </a:spcBef>
                <a:spcAft>
                  <a:spcPts val="0"/>
                </a:spcAft>
                <a:buClrTx/>
                <a:buSzTx/>
                <a:buFontTx/>
                <a:buNone/>
                <a:defRPr kumimoji="0" b="1" i="0" u="none" strike="noStrike" cap="none" spc="0" normalizeH="0" baseline="0">
                  <a:ln>
                    <a:noFill/>
                  </a:ln>
                  <a:effectLst/>
                  <a:uLnTx/>
                  <a:uFillTx/>
                  <a:latin typeface="楷体" panose="02010609060101010101" pitchFamily="49" charset="-122"/>
                  <a:ea typeface="楷体" panose="02010609060101010101" pitchFamily="49" charset="-122"/>
                  <a:cs typeface="Arial" panose="020B0604020202020204" pitchFamily="34" charset="0"/>
                </a:defRPr>
              </a:lvl1pPr>
            </a:lstStyle>
            <a:p>
              <a:pPr>
                <a:lnSpc>
                  <a:spcPts val="1500"/>
                </a:lnSpc>
                <a:spcBef>
                  <a:spcPts val="0"/>
                </a:spcBef>
                <a:defRPr/>
              </a:pPr>
              <a:r>
                <a:rPr lang="zh-CN" altLang="en-US" sz="1200" kern="0" dirty="0">
                  <a:solidFill>
                    <a:prstClr val="black"/>
                  </a:solidFill>
                  <a:latin typeface="微软雅黑" panose="020B0503020204020204" pitchFamily="34" charset="-122"/>
                  <a:ea typeface="微软雅黑" panose="020B0503020204020204" pitchFamily="34" charset="-122"/>
                  <a:sym typeface="+mn-lt"/>
                </a:rPr>
                <a:t>总部</a:t>
              </a:r>
              <a:endParaRPr lang="en-US" altLang="zh-CN" sz="1200" kern="0" dirty="0">
                <a:solidFill>
                  <a:prstClr val="black"/>
                </a:solidFill>
                <a:latin typeface="微软雅黑" panose="020B0503020204020204" pitchFamily="34" charset="-122"/>
                <a:ea typeface="微软雅黑" panose="020B0503020204020204" pitchFamily="34" charset="-122"/>
                <a:sym typeface="+mn-lt"/>
              </a:endParaRPr>
            </a:p>
            <a:p>
              <a:pPr>
                <a:lnSpc>
                  <a:spcPts val="1500"/>
                </a:lnSpc>
                <a:spcBef>
                  <a:spcPts val="0"/>
                </a:spcBef>
                <a:defRPr/>
              </a:pPr>
              <a:r>
                <a:rPr lang="en-US" altLang="zh-CN" sz="1200" kern="0" dirty="0">
                  <a:solidFill>
                    <a:prstClr val="black"/>
                  </a:solidFill>
                  <a:latin typeface="微软雅黑" panose="020B0503020204020204" pitchFamily="34" charset="-122"/>
                  <a:ea typeface="微软雅黑" panose="020B0503020204020204" pitchFamily="34" charset="-122"/>
                  <a:sym typeface="+mn-lt"/>
                </a:rPr>
                <a:t>IT</a:t>
              </a:r>
              <a:r>
                <a:rPr lang="zh-CN" altLang="en-US" sz="1200" kern="0" dirty="0">
                  <a:solidFill>
                    <a:prstClr val="black"/>
                  </a:solidFill>
                  <a:latin typeface="微软雅黑" panose="020B0503020204020204" pitchFamily="34" charset="-122"/>
                  <a:ea typeface="微软雅黑" panose="020B0503020204020204" pitchFamily="34" charset="-122"/>
                  <a:sym typeface="+mn-lt"/>
                </a:rPr>
                <a:t>部门</a:t>
              </a:r>
            </a:p>
          </p:txBody>
        </p:sp>
        <p:sp>
          <p:nvSpPr>
            <p:cNvPr id="205" name="TextBox 95"/>
            <p:cNvSpPr txBox="1"/>
            <p:nvPr/>
          </p:nvSpPr>
          <p:spPr>
            <a:xfrm>
              <a:off x="7176780" y="4965574"/>
              <a:ext cx="948578" cy="528980"/>
            </a:xfrm>
            <a:prstGeom prst="rect">
              <a:avLst/>
            </a:prstGeom>
            <a:solidFill>
              <a:srgbClr val="0070C0">
                <a:alpha val="56000"/>
              </a:srgbClr>
            </a:solidFill>
            <a:ln>
              <a:noFill/>
            </a:ln>
          </p:spPr>
          <p:txBody>
            <a:bodyPr wrap="square" lIns="36000" tIns="36000" rIns="36000" bIns="36000" rtlCol="0" anchor="ctr">
              <a:noAutofit/>
            </a:bodyPr>
            <a:lstStyle>
              <a:defPPr>
                <a:defRPr lang="zh-CN"/>
              </a:defPPr>
              <a:lvl1pPr marR="0" lvl="0" indent="0" algn="ctr" fontAlgn="auto">
                <a:lnSpc>
                  <a:spcPct val="100000"/>
                </a:lnSpc>
                <a:spcBef>
                  <a:spcPts val="900"/>
                </a:spcBef>
                <a:spcAft>
                  <a:spcPts val="0"/>
                </a:spcAft>
                <a:buClrTx/>
                <a:buSzTx/>
                <a:buFontTx/>
                <a:buNone/>
                <a:defRPr kumimoji="0" b="1" i="0" u="none" strike="noStrike" cap="none" spc="0" normalizeH="0" baseline="0">
                  <a:ln>
                    <a:noFill/>
                  </a:ln>
                  <a:effectLst/>
                  <a:uLnTx/>
                  <a:uFillTx/>
                  <a:latin typeface="楷体" panose="02010609060101010101" pitchFamily="49" charset="-122"/>
                  <a:ea typeface="楷体" panose="02010609060101010101" pitchFamily="49" charset="-122"/>
                  <a:cs typeface="Arial" panose="020B0604020202020204" pitchFamily="34" charset="0"/>
                </a:defRPr>
              </a:lvl1pPr>
            </a:lstStyle>
            <a:p>
              <a:pPr>
                <a:lnSpc>
                  <a:spcPts val="1500"/>
                </a:lnSpc>
                <a:spcBef>
                  <a:spcPts val="0"/>
                </a:spcBef>
                <a:defRPr/>
              </a:pPr>
              <a:r>
                <a:rPr lang="zh-CN" altLang="en-US" sz="1200" kern="0" dirty="0">
                  <a:solidFill>
                    <a:prstClr val="black"/>
                  </a:solidFill>
                  <a:latin typeface="微软雅黑" panose="020B0503020204020204" pitchFamily="34" charset="-122"/>
                  <a:ea typeface="微软雅黑" panose="020B0503020204020204" pitchFamily="34" charset="-122"/>
                  <a:sym typeface="+mn-lt"/>
                </a:rPr>
                <a:t>板块</a:t>
              </a:r>
              <a:endParaRPr lang="en-US" altLang="zh-CN" sz="1200" kern="0" dirty="0">
                <a:solidFill>
                  <a:prstClr val="black"/>
                </a:solidFill>
                <a:latin typeface="微软雅黑" panose="020B0503020204020204" pitchFamily="34" charset="-122"/>
                <a:ea typeface="微软雅黑" panose="020B0503020204020204" pitchFamily="34" charset="-122"/>
                <a:sym typeface="+mn-lt"/>
              </a:endParaRPr>
            </a:p>
            <a:p>
              <a:pPr>
                <a:lnSpc>
                  <a:spcPts val="1500"/>
                </a:lnSpc>
                <a:spcBef>
                  <a:spcPts val="0"/>
                </a:spcBef>
                <a:defRPr/>
              </a:pPr>
              <a:r>
                <a:rPr lang="zh-CN" altLang="en-US" sz="1200" kern="0" dirty="0">
                  <a:solidFill>
                    <a:prstClr val="black"/>
                  </a:solidFill>
                  <a:latin typeface="微软雅黑" panose="020B0503020204020204" pitchFamily="34" charset="-122"/>
                  <a:ea typeface="微软雅黑" panose="020B0503020204020204" pitchFamily="34" charset="-122"/>
                  <a:sym typeface="+mn-lt"/>
                </a:rPr>
                <a:t>业务部门</a:t>
              </a:r>
            </a:p>
          </p:txBody>
        </p:sp>
        <p:sp>
          <p:nvSpPr>
            <p:cNvPr id="206" name="TextBox 95"/>
            <p:cNvSpPr txBox="1"/>
            <p:nvPr/>
          </p:nvSpPr>
          <p:spPr>
            <a:xfrm>
              <a:off x="7176780" y="3631587"/>
              <a:ext cx="948580" cy="609586"/>
            </a:xfrm>
            <a:prstGeom prst="rect">
              <a:avLst/>
            </a:prstGeom>
            <a:solidFill>
              <a:srgbClr val="0070C0">
                <a:alpha val="56000"/>
              </a:srgbClr>
            </a:solidFill>
            <a:ln>
              <a:noFill/>
            </a:ln>
          </p:spPr>
          <p:txBody>
            <a:bodyPr wrap="square" lIns="36000" tIns="36000" rIns="36000" bIns="36000" rtlCol="0" anchor="ctr">
              <a:noAutofit/>
            </a:bodyPr>
            <a:lstStyle>
              <a:defPPr>
                <a:defRPr lang="zh-CN"/>
              </a:defPPr>
              <a:lvl1pPr marR="0" lvl="0" indent="0" algn="ctr" fontAlgn="auto">
                <a:lnSpc>
                  <a:spcPct val="100000"/>
                </a:lnSpc>
                <a:spcBef>
                  <a:spcPts val="900"/>
                </a:spcBef>
                <a:spcAft>
                  <a:spcPts val="0"/>
                </a:spcAft>
                <a:buClrTx/>
                <a:buSzTx/>
                <a:buFontTx/>
                <a:buNone/>
                <a:defRPr kumimoji="0" b="1" i="0" u="none" strike="noStrike" cap="none" spc="0" normalizeH="0" baseline="0">
                  <a:ln>
                    <a:noFill/>
                  </a:ln>
                  <a:effectLst/>
                  <a:uLnTx/>
                  <a:uFillTx/>
                  <a:latin typeface="楷体" panose="02010609060101010101" pitchFamily="49" charset="-122"/>
                  <a:ea typeface="楷体" panose="02010609060101010101" pitchFamily="49" charset="-122"/>
                  <a:cs typeface="Arial" panose="020B0604020202020204" pitchFamily="34" charset="0"/>
                </a:defRPr>
              </a:lvl1pPr>
            </a:lstStyle>
            <a:p>
              <a:pPr>
                <a:lnSpc>
                  <a:spcPts val="1500"/>
                </a:lnSpc>
                <a:spcBef>
                  <a:spcPts val="0"/>
                </a:spcBef>
                <a:defRPr/>
              </a:pPr>
              <a:r>
                <a:rPr lang="zh-CN" altLang="en-US" sz="1200" kern="0" dirty="0">
                  <a:solidFill>
                    <a:prstClr val="black"/>
                  </a:solidFill>
                  <a:latin typeface="微软雅黑" panose="020B0503020204020204" pitchFamily="34" charset="-122"/>
                  <a:ea typeface="微软雅黑" panose="020B0503020204020204" pitchFamily="34" charset="-122"/>
                  <a:sym typeface="+mn-lt"/>
                </a:rPr>
                <a:t>总部</a:t>
              </a:r>
              <a:endParaRPr lang="en-US" altLang="zh-CN" sz="1200" kern="0" dirty="0">
                <a:solidFill>
                  <a:prstClr val="black"/>
                </a:solidFill>
                <a:latin typeface="微软雅黑" panose="020B0503020204020204" pitchFamily="34" charset="-122"/>
                <a:ea typeface="微软雅黑" panose="020B0503020204020204" pitchFamily="34" charset="-122"/>
                <a:sym typeface="+mn-lt"/>
              </a:endParaRPr>
            </a:p>
            <a:p>
              <a:pPr>
                <a:lnSpc>
                  <a:spcPts val="1500"/>
                </a:lnSpc>
                <a:spcBef>
                  <a:spcPts val="0"/>
                </a:spcBef>
                <a:defRPr/>
              </a:pPr>
              <a:r>
                <a:rPr lang="zh-CN" altLang="en-US" sz="1200" kern="0" dirty="0">
                  <a:solidFill>
                    <a:prstClr val="black"/>
                  </a:solidFill>
                  <a:latin typeface="微软雅黑" panose="020B0503020204020204" pitchFamily="34" charset="-122"/>
                  <a:ea typeface="微软雅黑" panose="020B0503020204020204" pitchFamily="34" charset="-122"/>
                  <a:sym typeface="+mn-lt"/>
                </a:rPr>
                <a:t>业务部门</a:t>
              </a:r>
            </a:p>
          </p:txBody>
        </p:sp>
        <p:sp>
          <p:nvSpPr>
            <p:cNvPr id="207" name="TextBox 95"/>
            <p:cNvSpPr txBox="1"/>
            <p:nvPr/>
          </p:nvSpPr>
          <p:spPr>
            <a:xfrm>
              <a:off x="7176780" y="5741296"/>
              <a:ext cx="2046065" cy="609586"/>
            </a:xfrm>
            <a:prstGeom prst="rect">
              <a:avLst/>
            </a:prstGeom>
            <a:solidFill>
              <a:srgbClr val="0070C0">
                <a:alpha val="56000"/>
              </a:srgbClr>
            </a:solidFill>
            <a:ln>
              <a:noFill/>
            </a:ln>
          </p:spPr>
          <p:txBody>
            <a:bodyPr wrap="square" lIns="36000" tIns="36000" rIns="36000" bIns="36000" rtlCol="0" anchor="ctr">
              <a:noAutofit/>
            </a:bodyPr>
            <a:lstStyle>
              <a:defPPr>
                <a:defRPr lang="zh-CN"/>
              </a:defPPr>
              <a:lvl1pPr marR="0" lvl="0" indent="0" algn="ctr" fontAlgn="auto">
                <a:lnSpc>
                  <a:spcPct val="100000"/>
                </a:lnSpc>
                <a:spcBef>
                  <a:spcPts val="900"/>
                </a:spcBef>
                <a:spcAft>
                  <a:spcPts val="0"/>
                </a:spcAft>
                <a:buClrTx/>
                <a:buSzTx/>
                <a:buFontTx/>
                <a:buNone/>
                <a:defRPr kumimoji="0" b="1" i="0" u="none" strike="noStrike" cap="none" spc="0" normalizeH="0" baseline="0">
                  <a:ln>
                    <a:noFill/>
                  </a:ln>
                  <a:effectLst/>
                  <a:uLnTx/>
                  <a:uFillTx/>
                  <a:latin typeface="楷体" panose="02010609060101010101" pitchFamily="49" charset="-122"/>
                  <a:ea typeface="楷体" panose="02010609060101010101" pitchFamily="49" charset="-122"/>
                  <a:cs typeface="Arial" panose="020B0604020202020204" pitchFamily="34" charset="0"/>
                </a:defRPr>
              </a:lvl1pPr>
            </a:lstStyle>
            <a:p>
              <a:pPr>
                <a:lnSpc>
                  <a:spcPts val="1500"/>
                </a:lnSpc>
                <a:spcBef>
                  <a:spcPts val="0"/>
                </a:spcBef>
                <a:defRPr/>
              </a:pPr>
              <a:r>
                <a:rPr lang="zh-CN" altLang="en-US" sz="1200" kern="0" dirty="0">
                  <a:solidFill>
                    <a:prstClr val="black"/>
                  </a:solidFill>
                  <a:latin typeface="微软雅黑" panose="020B0503020204020204" pitchFamily="34" charset="-122"/>
                  <a:ea typeface="微软雅黑" panose="020B0503020204020204" pitchFamily="34" charset="-122"/>
                  <a:sym typeface="+mn-lt"/>
                </a:rPr>
                <a:t>基地</a:t>
              </a:r>
              <a:endParaRPr lang="en-US" altLang="zh-CN" sz="1200" kern="0" dirty="0">
                <a:solidFill>
                  <a:prstClr val="black"/>
                </a:solidFill>
                <a:latin typeface="微软雅黑" panose="020B0503020204020204" pitchFamily="34" charset="-122"/>
                <a:ea typeface="微软雅黑" panose="020B0503020204020204" pitchFamily="34" charset="-122"/>
                <a:sym typeface="+mn-lt"/>
              </a:endParaRPr>
            </a:p>
            <a:p>
              <a:pPr>
                <a:lnSpc>
                  <a:spcPts val="1500"/>
                </a:lnSpc>
                <a:spcBef>
                  <a:spcPts val="0"/>
                </a:spcBef>
                <a:defRPr/>
              </a:pPr>
              <a:r>
                <a:rPr lang="zh-CN" altLang="en-US" sz="1100" b="0" kern="0" dirty="0">
                  <a:solidFill>
                    <a:prstClr val="black"/>
                  </a:solidFill>
                  <a:latin typeface="微软雅黑" panose="020B0503020204020204" pitchFamily="34" charset="-122"/>
                  <a:ea typeface="微软雅黑" panose="020B0503020204020204" pitchFamily="34" charset="-122"/>
                  <a:sym typeface="+mn-lt"/>
                </a:rPr>
                <a:t>（板块视情况设置）</a:t>
              </a:r>
            </a:p>
          </p:txBody>
        </p:sp>
        <p:sp>
          <p:nvSpPr>
            <p:cNvPr id="208" name="TextBox 95"/>
            <p:cNvSpPr txBox="1"/>
            <p:nvPr/>
          </p:nvSpPr>
          <p:spPr>
            <a:xfrm>
              <a:off x="7171769" y="4394208"/>
              <a:ext cx="2063556" cy="489584"/>
            </a:xfrm>
            <a:prstGeom prst="rect">
              <a:avLst/>
            </a:prstGeom>
            <a:solidFill>
              <a:srgbClr val="0070C0">
                <a:alpha val="56000"/>
              </a:srgbClr>
            </a:solidFill>
            <a:ln>
              <a:noFill/>
            </a:ln>
          </p:spPr>
          <p:txBody>
            <a:bodyPr wrap="square" lIns="36000" tIns="36000" rIns="36000" bIns="36000" rtlCol="0" anchor="ctr">
              <a:noAutofit/>
            </a:bodyPr>
            <a:lstStyle>
              <a:defPPr>
                <a:defRPr lang="zh-CN"/>
              </a:defPPr>
              <a:lvl1pPr marR="0" lvl="0" indent="0" algn="ctr" fontAlgn="auto">
                <a:lnSpc>
                  <a:spcPct val="100000"/>
                </a:lnSpc>
                <a:spcBef>
                  <a:spcPts val="900"/>
                </a:spcBef>
                <a:spcAft>
                  <a:spcPts val="0"/>
                </a:spcAft>
                <a:buClrTx/>
                <a:buSzTx/>
                <a:buFontTx/>
                <a:buNone/>
                <a:defRPr kumimoji="0" b="1" i="0" u="none" strike="noStrike" cap="none" spc="0" normalizeH="0" baseline="0">
                  <a:ln>
                    <a:noFill/>
                  </a:ln>
                  <a:effectLst/>
                  <a:uLnTx/>
                  <a:uFillTx/>
                  <a:latin typeface="楷体" panose="02010609060101010101" pitchFamily="49" charset="-122"/>
                  <a:ea typeface="楷体" panose="02010609060101010101" pitchFamily="49" charset="-122"/>
                  <a:cs typeface="Arial" panose="020B0604020202020204" pitchFamily="34" charset="0"/>
                </a:defRPr>
              </a:lvl1pPr>
            </a:lstStyle>
            <a:p>
              <a:pPr>
                <a:lnSpc>
                  <a:spcPts val="1500"/>
                </a:lnSpc>
                <a:spcBef>
                  <a:spcPts val="0"/>
                </a:spcBef>
                <a:defRPr/>
              </a:pPr>
              <a:r>
                <a:rPr lang="zh-CN" altLang="en-US" sz="1200" kern="0" dirty="0">
                  <a:solidFill>
                    <a:prstClr val="black"/>
                  </a:solidFill>
                  <a:latin typeface="微软雅黑" panose="020B0503020204020204" pitchFamily="34" charset="-122"/>
                  <a:ea typeface="微软雅黑" panose="020B0503020204020204" pitchFamily="34" charset="-122"/>
                  <a:sym typeface="+mn-lt"/>
                </a:rPr>
                <a:t>板块数据管理团队</a:t>
              </a:r>
            </a:p>
          </p:txBody>
        </p:sp>
      </p:grpSp>
      <p:cxnSp>
        <p:nvCxnSpPr>
          <p:cNvPr id="209" name="直接连接符 208"/>
          <p:cNvCxnSpPr/>
          <p:nvPr/>
        </p:nvCxnSpPr>
        <p:spPr>
          <a:xfrm>
            <a:off x="9440883" y="4029698"/>
            <a:ext cx="0" cy="1961707"/>
          </a:xfrm>
          <a:prstGeom prst="line">
            <a:avLst/>
          </a:prstGeom>
          <a:noFill/>
          <a:ln w="28575" cap="flat" cmpd="sng" algn="ctr">
            <a:solidFill>
              <a:sysClr val="window" lastClr="FFFFFF">
                <a:lumMod val="75000"/>
              </a:sysClr>
            </a:solidFill>
            <a:prstDash val="solid"/>
            <a:miter lim="800000"/>
          </a:ln>
          <a:effectLst/>
        </p:spPr>
      </p:cxnSp>
      <p:cxnSp>
        <p:nvCxnSpPr>
          <p:cNvPr id="210" name="直接连接符 209"/>
          <p:cNvCxnSpPr/>
          <p:nvPr/>
        </p:nvCxnSpPr>
        <p:spPr>
          <a:xfrm>
            <a:off x="10044929" y="4029698"/>
            <a:ext cx="0" cy="1961707"/>
          </a:xfrm>
          <a:prstGeom prst="line">
            <a:avLst/>
          </a:prstGeom>
          <a:noFill/>
          <a:ln w="28575" cap="flat" cmpd="sng" algn="ctr">
            <a:solidFill>
              <a:sysClr val="window" lastClr="FFFFFF">
                <a:lumMod val="75000"/>
              </a:sysClr>
            </a:solidFill>
            <a:prstDash val="solid"/>
            <a:miter lim="800000"/>
          </a:ln>
          <a:effectLst/>
        </p:spPr>
      </p:cxnSp>
      <p:cxnSp>
        <p:nvCxnSpPr>
          <p:cNvPr id="211" name="直接连接符 210"/>
          <p:cNvCxnSpPr/>
          <p:nvPr/>
        </p:nvCxnSpPr>
        <p:spPr>
          <a:xfrm>
            <a:off x="10655763" y="4029698"/>
            <a:ext cx="0" cy="1961707"/>
          </a:xfrm>
          <a:prstGeom prst="line">
            <a:avLst/>
          </a:prstGeom>
          <a:noFill/>
          <a:ln w="28575" cap="flat" cmpd="sng" algn="ctr">
            <a:solidFill>
              <a:sysClr val="window" lastClr="FFFFFF">
                <a:lumMod val="75000"/>
              </a:sysClr>
            </a:solidFill>
            <a:prstDash val="solid"/>
            <a:miter lim="800000"/>
          </a:ln>
          <a:effectLst/>
        </p:spPr>
      </p:cxnSp>
      <p:cxnSp>
        <p:nvCxnSpPr>
          <p:cNvPr id="212" name="直接连接符 211"/>
          <p:cNvCxnSpPr/>
          <p:nvPr/>
        </p:nvCxnSpPr>
        <p:spPr>
          <a:xfrm>
            <a:off x="11251890" y="4029698"/>
            <a:ext cx="0" cy="1961707"/>
          </a:xfrm>
          <a:prstGeom prst="line">
            <a:avLst/>
          </a:prstGeom>
          <a:noFill/>
          <a:ln w="28575" cap="flat" cmpd="sng" algn="ctr">
            <a:solidFill>
              <a:sysClr val="window" lastClr="FFFFFF">
                <a:lumMod val="75000"/>
              </a:sysClr>
            </a:solidFill>
            <a:prstDash val="solid"/>
            <a:miter lim="800000"/>
          </a:ln>
          <a:effectLst/>
        </p:spPr>
      </p:cxnSp>
      <p:cxnSp>
        <p:nvCxnSpPr>
          <p:cNvPr id="213" name="直接连接符 212"/>
          <p:cNvCxnSpPr/>
          <p:nvPr/>
        </p:nvCxnSpPr>
        <p:spPr>
          <a:xfrm>
            <a:off x="9149040" y="3943718"/>
            <a:ext cx="2402612" cy="0"/>
          </a:xfrm>
          <a:prstGeom prst="line">
            <a:avLst/>
          </a:prstGeom>
          <a:noFill/>
          <a:ln w="28575" cap="flat" cmpd="sng" algn="ctr">
            <a:solidFill>
              <a:sysClr val="window" lastClr="FFFFFF">
                <a:lumMod val="75000"/>
              </a:sysClr>
            </a:solidFill>
            <a:prstDash val="dash"/>
            <a:miter lim="800000"/>
          </a:ln>
          <a:effectLst/>
        </p:spPr>
      </p:cxnSp>
      <p:cxnSp>
        <p:nvCxnSpPr>
          <p:cNvPr id="214" name="直接连接符 213"/>
          <p:cNvCxnSpPr/>
          <p:nvPr/>
        </p:nvCxnSpPr>
        <p:spPr>
          <a:xfrm>
            <a:off x="9149040" y="4834253"/>
            <a:ext cx="2402612" cy="0"/>
          </a:xfrm>
          <a:prstGeom prst="line">
            <a:avLst/>
          </a:prstGeom>
          <a:noFill/>
          <a:ln w="28575" cap="flat" cmpd="sng" algn="ctr">
            <a:solidFill>
              <a:sysClr val="window" lastClr="FFFFFF">
                <a:lumMod val="75000"/>
              </a:sysClr>
            </a:solidFill>
            <a:prstDash val="dash"/>
            <a:miter lim="800000"/>
          </a:ln>
          <a:effectLst/>
        </p:spPr>
      </p:cxnSp>
      <p:cxnSp>
        <p:nvCxnSpPr>
          <p:cNvPr id="215" name="直接连接符 214"/>
          <p:cNvCxnSpPr/>
          <p:nvPr/>
        </p:nvCxnSpPr>
        <p:spPr>
          <a:xfrm>
            <a:off x="9149040" y="5702993"/>
            <a:ext cx="2402612" cy="0"/>
          </a:xfrm>
          <a:prstGeom prst="line">
            <a:avLst/>
          </a:prstGeom>
          <a:noFill/>
          <a:ln w="28575" cap="flat" cmpd="sng" algn="ctr">
            <a:solidFill>
              <a:sysClr val="window" lastClr="FFFFFF">
                <a:lumMod val="75000"/>
              </a:sysClr>
            </a:solidFill>
            <a:prstDash val="dash"/>
            <a:miter lim="800000"/>
          </a:ln>
          <a:effectLst/>
        </p:spPr>
      </p:cxnSp>
      <p:grpSp>
        <p:nvGrpSpPr>
          <p:cNvPr id="216" name="组合 215"/>
          <p:cNvGrpSpPr/>
          <p:nvPr/>
        </p:nvGrpSpPr>
        <p:grpSpPr>
          <a:xfrm>
            <a:off x="11087348" y="3781807"/>
            <a:ext cx="345619" cy="345619"/>
            <a:chOff x="5477579" y="4432465"/>
            <a:chExt cx="691200" cy="691200"/>
          </a:xfrm>
        </p:grpSpPr>
        <p:sp>
          <p:nvSpPr>
            <p:cNvPr id="217" name="Oval 79"/>
            <p:cNvSpPr/>
            <p:nvPr/>
          </p:nvSpPr>
          <p:spPr>
            <a:xfrm>
              <a:off x="5477579" y="4432465"/>
              <a:ext cx="691200" cy="691200"/>
            </a:xfrm>
            <a:prstGeom prst="ellipse">
              <a:avLst/>
            </a:prstGeom>
            <a:solidFill>
              <a:srgbClr val="FFFFFF"/>
            </a:solidFill>
            <a:ln w="9525" cap="flat" cmpd="sng" algn="ctr">
              <a:solidFill>
                <a:srgbClr val="0070C0"/>
              </a:solidFill>
              <a:prstDash val="solid"/>
            </a:ln>
            <a:effectLst>
              <a:outerShdw blurRad="40000" dist="20000" dir="5400000" rotWithShape="0">
                <a:srgbClr val="000000">
                  <a:alpha val="38000"/>
                </a:srgbClr>
              </a:outerShdw>
            </a:effectLst>
          </p:spPr>
          <p:txBody>
            <a:bodyPr rtlCol="0" anchor="ctr"/>
            <a:lstStyle/>
            <a:p>
              <a:pPr algn="ctr">
                <a:defRPr/>
              </a:pPr>
              <a:endParaRPr lang="en-US" kern="0">
                <a:solidFill>
                  <a:srgbClr val="FFFFFF"/>
                </a:solidFill>
                <a:latin typeface="微软雅黑" panose="020B0503020204020204" pitchFamily="34" charset="-122"/>
                <a:ea typeface="微软雅黑" panose="020B0503020204020204" pitchFamily="34" charset="-122"/>
              </a:endParaRPr>
            </a:p>
          </p:txBody>
        </p:sp>
        <p:pic>
          <p:nvPicPr>
            <p:cNvPr id="218" name="Picture 12" descr="C:\Users\jsauvageau\Desktop\4.png"/>
            <p:cNvPicPr>
              <a:picLocks noChangeAspect="1" noChangeArrowheads="1"/>
            </p:cNvPicPr>
            <p:nvPr/>
          </p:nvPicPr>
          <p:blipFill>
            <a:blip r:embed="rId2" cstate="email"/>
            <a:srcRect/>
            <a:stretch>
              <a:fillRect/>
            </a:stretch>
          </p:blipFill>
          <p:spPr bwMode="auto">
            <a:xfrm>
              <a:off x="5578371" y="4594859"/>
              <a:ext cx="489616" cy="36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9" name="组合 218"/>
          <p:cNvGrpSpPr/>
          <p:nvPr/>
        </p:nvGrpSpPr>
        <p:grpSpPr>
          <a:xfrm>
            <a:off x="10495379" y="3781807"/>
            <a:ext cx="345619" cy="345619"/>
            <a:chOff x="5477579" y="4432465"/>
            <a:chExt cx="691200" cy="691200"/>
          </a:xfrm>
        </p:grpSpPr>
        <p:sp>
          <p:nvSpPr>
            <p:cNvPr id="220" name="Oval 79"/>
            <p:cNvSpPr/>
            <p:nvPr/>
          </p:nvSpPr>
          <p:spPr>
            <a:xfrm>
              <a:off x="5477579" y="4432465"/>
              <a:ext cx="691200" cy="691200"/>
            </a:xfrm>
            <a:prstGeom prst="ellipse">
              <a:avLst/>
            </a:prstGeom>
            <a:solidFill>
              <a:srgbClr val="FFFFFF"/>
            </a:solidFill>
            <a:ln w="9525" cap="flat" cmpd="sng" algn="ctr">
              <a:solidFill>
                <a:srgbClr val="0070C0"/>
              </a:solidFill>
              <a:prstDash val="solid"/>
            </a:ln>
            <a:effectLst>
              <a:outerShdw blurRad="40000" dist="20000" dir="5400000" rotWithShape="0">
                <a:srgbClr val="000000">
                  <a:alpha val="38000"/>
                </a:srgbClr>
              </a:outerShdw>
            </a:effectLst>
          </p:spPr>
          <p:txBody>
            <a:bodyPr rtlCol="0" anchor="ctr"/>
            <a:lstStyle/>
            <a:p>
              <a:pPr algn="ctr">
                <a:defRPr/>
              </a:pPr>
              <a:endParaRPr lang="en-US" kern="0">
                <a:solidFill>
                  <a:srgbClr val="FFFFFF"/>
                </a:solidFill>
                <a:latin typeface="微软雅黑" panose="020B0503020204020204" pitchFamily="34" charset="-122"/>
                <a:ea typeface="微软雅黑" panose="020B0503020204020204" pitchFamily="34" charset="-122"/>
              </a:endParaRPr>
            </a:p>
          </p:txBody>
        </p:sp>
        <p:pic>
          <p:nvPicPr>
            <p:cNvPr id="221" name="Picture 12" descr="C:\Users\jsauvageau\Desktop\4.png"/>
            <p:cNvPicPr>
              <a:picLocks noChangeAspect="1" noChangeArrowheads="1"/>
            </p:cNvPicPr>
            <p:nvPr/>
          </p:nvPicPr>
          <p:blipFill>
            <a:blip r:embed="rId2" cstate="email"/>
            <a:srcRect/>
            <a:stretch>
              <a:fillRect/>
            </a:stretch>
          </p:blipFill>
          <p:spPr bwMode="auto">
            <a:xfrm>
              <a:off x="5578371" y="4594859"/>
              <a:ext cx="489616" cy="36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2" name="组合 221"/>
          <p:cNvGrpSpPr/>
          <p:nvPr/>
        </p:nvGrpSpPr>
        <p:grpSpPr>
          <a:xfrm>
            <a:off x="9889365" y="3781807"/>
            <a:ext cx="345619" cy="345619"/>
            <a:chOff x="5477579" y="4432465"/>
            <a:chExt cx="691200" cy="691200"/>
          </a:xfrm>
        </p:grpSpPr>
        <p:sp>
          <p:nvSpPr>
            <p:cNvPr id="223" name="Oval 79"/>
            <p:cNvSpPr/>
            <p:nvPr/>
          </p:nvSpPr>
          <p:spPr>
            <a:xfrm>
              <a:off x="5477579" y="4432465"/>
              <a:ext cx="691200" cy="691200"/>
            </a:xfrm>
            <a:prstGeom prst="ellipse">
              <a:avLst/>
            </a:prstGeom>
            <a:solidFill>
              <a:srgbClr val="FFFFFF"/>
            </a:solidFill>
            <a:ln w="9525" cap="flat" cmpd="sng" algn="ctr">
              <a:solidFill>
                <a:srgbClr val="0070C0"/>
              </a:solidFill>
              <a:prstDash val="solid"/>
            </a:ln>
            <a:effectLst>
              <a:outerShdw blurRad="40000" dist="20000" dir="5400000" rotWithShape="0">
                <a:srgbClr val="000000">
                  <a:alpha val="38000"/>
                </a:srgbClr>
              </a:outerShdw>
            </a:effectLst>
          </p:spPr>
          <p:txBody>
            <a:bodyPr rtlCol="0" anchor="ctr"/>
            <a:lstStyle/>
            <a:p>
              <a:pPr algn="ctr">
                <a:defRPr/>
              </a:pPr>
              <a:endParaRPr lang="en-US" kern="0">
                <a:solidFill>
                  <a:srgbClr val="FFFFFF"/>
                </a:solidFill>
                <a:latin typeface="微软雅黑" panose="020B0503020204020204" pitchFamily="34" charset="-122"/>
                <a:ea typeface="微软雅黑" panose="020B0503020204020204" pitchFamily="34" charset="-122"/>
              </a:endParaRPr>
            </a:p>
          </p:txBody>
        </p:sp>
        <p:pic>
          <p:nvPicPr>
            <p:cNvPr id="224" name="Picture 12" descr="C:\Users\jsauvageau\Desktop\4.png"/>
            <p:cNvPicPr>
              <a:picLocks noChangeAspect="1" noChangeArrowheads="1"/>
            </p:cNvPicPr>
            <p:nvPr/>
          </p:nvPicPr>
          <p:blipFill>
            <a:blip r:embed="rId2" cstate="email"/>
            <a:srcRect/>
            <a:stretch>
              <a:fillRect/>
            </a:stretch>
          </p:blipFill>
          <p:spPr bwMode="auto">
            <a:xfrm>
              <a:off x="5578371" y="4594859"/>
              <a:ext cx="489616" cy="36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5" name="组合 224"/>
          <p:cNvGrpSpPr/>
          <p:nvPr/>
        </p:nvGrpSpPr>
        <p:grpSpPr>
          <a:xfrm>
            <a:off x="9275993" y="3781807"/>
            <a:ext cx="345619" cy="345619"/>
            <a:chOff x="5477579" y="4432465"/>
            <a:chExt cx="691200" cy="691200"/>
          </a:xfrm>
        </p:grpSpPr>
        <p:sp>
          <p:nvSpPr>
            <p:cNvPr id="226" name="Oval 79"/>
            <p:cNvSpPr/>
            <p:nvPr/>
          </p:nvSpPr>
          <p:spPr>
            <a:xfrm>
              <a:off x="5477579" y="4432465"/>
              <a:ext cx="691200" cy="691200"/>
            </a:xfrm>
            <a:prstGeom prst="ellipse">
              <a:avLst/>
            </a:prstGeom>
            <a:solidFill>
              <a:srgbClr val="FFFFFF"/>
            </a:solidFill>
            <a:ln w="9525" cap="flat" cmpd="sng" algn="ctr">
              <a:solidFill>
                <a:srgbClr val="0070C0"/>
              </a:solidFill>
              <a:prstDash val="solid"/>
            </a:ln>
            <a:effectLst>
              <a:outerShdw blurRad="40000" dist="20000" dir="5400000" rotWithShape="0">
                <a:srgbClr val="000000">
                  <a:alpha val="38000"/>
                </a:srgbClr>
              </a:outerShdw>
            </a:effectLst>
          </p:spPr>
          <p:txBody>
            <a:bodyPr rtlCol="0" anchor="ctr"/>
            <a:lstStyle/>
            <a:p>
              <a:pPr algn="ctr">
                <a:defRPr/>
              </a:pPr>
              <a:endParaRPr lang="en-US" kern="0">
                <a:solidFill>
                  <a:srgbClr val="FFFFFF"/>
                </a:solidFill>
                <a:latin typeface="微软雅黑" panose="020B0503020204020204" pitchFamily="34" charset="-122"/>
                <a:ea typeface="微软雅黑" panose="020B0503020204020204" pitchFamily="34" charset="-122"/>
              </a:endParaRPr>
            </a:p>
          </p:txBody>
        </p:sp>
        <p:pic>
          <p:nvPicPr>
            <p:cNvPr id="227" name="Picture 12" descr="C:\Users\jsauvageau\Desktop\4.png"/>
            <p:cNvPicPr>
              <a:picLocks noChangeAspect="1" noChangeArrowheads="1"/>
            </p:cNvPicPr>
            <p:nvPr/>
          </p:nvPicPr>
          <p:blipFill>
            <a:blip r:embed="rId2" cstate="email"/>
            <a:srcRect/>
            <a:stretch>
              <a:fillRect/>
            </a:stretch>
          </p:blipFill>
          <p:spPr bwMode="auto">
            <a:xfrm>
              <a:off x="5578371" y="4594859"/>
              <a:ext cx="489616" cy="36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8" name="组合 227"/>
          <p:cNvGrpSpPr/>
          <p:nvPr/>
        </p:nvGrpSpPr>
        <p:grpSpPr>
          <a:xfrm>
            <a:off x="11087348" y="4661443"/>
            <a:ext cx="345619" cy="345619"/>
            <a:chOff x="5477579" y="4432465"/>
            <a:chExt cx="691200" cy="691200"/>
          </a:xfrm>
        </p:grpSpPr>
        <p:sp>
          <p:nvSpPr>
            <p:cNvPr id="229" name="Oval 79"/>
            <p:cNvSpPr/>
            <p:nvPr/>
          </p:nvSpPr>
          <p:spPr>
            <a:xfrm>
              <a:off x="5477579" y="4432465"/>
              <a:ext cx="691200" cy="691200"/>
            </a:xfrm>
            <a:prstGeom prst="ellipse">
              <a:avLst/>
            </a:prstGeom>
            <a:solidFill>
              <a:srgbClr val="FFFFFF"/>
            </a:solidFill>
            <a:ln w="9525" cap="flat" cmpd="sng" algn="ctr">
              <a:solidFill>
                <a:srgbClr val="0070C0"/>
              </a:solidFill>
              <a:prstDash val="solid"/>
            </a:ln>
            <a:effectLst>
              <a:outerShdw blurRad="40000" dist="20000" dir="5400000" rotWithShape="0">
                <a:srgbClr val="000000">
                  <a:alpha val="38000"/>
                </a:srgbClr>
              </a:outerShdw>
            </a:effectLst>
          </p:spPr>
          <p:txBody>
            <a:bodyPr rtlCol="0" anchor="ctr"/>
            <a:lstStyle/>
            <a:p>
              <a:pPr algn="ctr">
                <a:defRPr/>
              </a:pPr>
              <a:endParaRPr lang="en-US" kern="0">
                <a:solidFill>
                  <a:srgbClr val="FFFFFF"/>
                </a:solidFill>
                <a:latin typeface="微软雅黑" panose="020B0503020204020204" pitchFamily="34" charset="-122"/>
                <a:ea typeface="微软雅黑" panose="020B0503020204020204" pitchFamily="34" charset="-122"/>
              </a:endParaRPr>
            </a:p>
          </p:txBody>
        </p:sp>
        <p:pic>
          <p:nvPicPr>
            <p:cNvPr id="230" name="Picture 12" descr="C:\Users\jsauvageau\Desktop\4.png"/>
            <p:cNvPicPr>
              <a:picLocks noChangeAspect="1" noChangeArrowheads="1"/>
            </p:cNvPicPr>
            <p:nvPr/>
          </p:nvPicPr>
          <p:blipFill>
            <a:blip r:embed="rId2" cstate="email"/>
            <a:srcRect/>
            <a:stretch>
              <a:fillRect/>
            </a:stretch>
          </p:blipFill>
          <p:spPr bwMode="auto">
            <a:xfrm>
              <a:off x="5578371" y="4594859"/>
              <a:ext cx="489616" cy="36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1" name="组合 230"/>
          <p:cNvGrpSpPr/>
          <p:nvPr/>
        </p:nvGrpSpPr>
        <p:grpSpPr>
          <a:xfrm>
            <a:off x="10495379" y="4661443"/>
            <a:ext cx="345619" cy="345619"/>
            <a:chOff x="5477579" y="4432465"/>
            <a:chExt cx="691200" cy="691200"/>
          </a:xfrm>
        </p:grpSpPr>
        <p:sp>
          <p:nvSpPr>
            <p:cNvPr id="232" name="Oval 79"/>
            <p:cNvSpPr/>
            <p:nvPr/>
          </p:nvSpPr>
          <p:spPr>
            <a:xfrm>
              <a:off x="5477579" y="4432465"/>
              <a:ext cx="691200" cy="691200"/>
            </a:xfrm>
            <a:prstGeom prst="ellipse">
              <a:avLst/>
            </a:prstGeom>
            <a:solidFill>
              <a:srgbClr val="FFFFFF"/>
            </a:solidFill>
            <a:ln w="9525" cap="flat" cmpd="sng" algn="ctr">
              <a:solidFill>
                <a:srgbClr val="0070C0"/>
              </a:solidFill>
              <a:prstDash val="solid"/>
            </a:ln>
            <a:effectLst>
              <a:outerShdw blurRad="40000" dist="20000" dir="5400000" rotWithShape="0">
                <a:srgbClr val="000000">
                  <a:alpha val="38000"/>
                </a:srgbClr>
              </a:outerShdw>
            </a:effectLst>
          </p:spPr>
          <p:txBody>
            <a:bodyPr rtlCol="0" anchor="ctr"/>
            <a:lstStyle/>
            <a:p>
              <a:pPr algn="ctr">
                <a:defRPr/>
              </a:pPr>
              <a:endParaRPr lang="en-US" kern="0">
                <a:solidFill>
                  <a:srgbClr val="FFFFFF"/>
                </a:solidFill>
                <a:latin typeface="微软雅黑" panose="020B0503020204020204" pitchFamily="34" charset="-122"/>
                <a:ea typeface="微软雅黑" panose="020B0503020204020204" pitchFamily="34" charset="-122"/>
              </a:endParaRPr>
            </a:p>
          </p:txBody>
        </p:sp>
        <p:pic>
          <p:nvPicPr>
            <p:cNvPr id="233" name="Picture 12" descr="C:\Users\jsauvageau\Desktop\4.png"/>
            <p:cNvPicPr>
              <a:picLocks noChangeAspect="1" noChangeArrowheads="1"/>
            </p:cNvPicPr>
            <p:nvPr/>
          </p:nvPicPr>
          <p:blipFill>
            <a:blip r:embed="rId2" cstate="email"/>
            <a:srcRect/>
            <a:stretch>
              <a:fillRect/>
            </a:stretch>
          </p:blipFill>
          <p:spPr bwMode="auto">
            <a:xfrm>
              <a:off x="5578371" y="4594859"/>
              <a:ext cx="489616" cy="36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4" name="组合 233"/>
          <p:cNvGrpSpPr/>
          <p:nvPr/>
        </p:nvGrpSpPr>
        <p:grpSpPr>
          <a:xfrm>
            <a:off x="9889365" y="4661443"/>
            <a:ext cx="345619" cy="345619"/>
            <a:chOff x="5477579" y="4432465"/>
            <a:chExt cx="691200" cy="691200"/>
          </a:xfrm>
        </p:grpSpPr>
        <p:sp>
          <p:nvSpPr>
            <p:cNvPr id="235" name="Oval 79"/>
            <p:cNvSpPr/>
            <p:nvPr/>
          </p:nvSpPr>
          <p:spPr>
            <a:xfrm>
              <a:off x="5477579" y="4432465"/>
              <a:ext cx="691200" cy="691200"/>
            </a:xfrm>
            <a:prstGeom prst="ellipse">
              <a:avLst/>
            </a:prstGeom>
            <a:solidFill>
              <a:srgbClr val="FFFFFF"/>
            </a:solidFill>
            <a:ln w="9525" cap="flat" cmpd="sng" algn="ctr">
              <a:solidFill>
                <a:srgbClr val="0070C0"/>
              </a:solidFill>
              <a:prstDash val="solid"/>
            </a:ln>
            <a:effectLst>
              <a:outerShdw blurRad="40000" dist="20000" dir="5400000" rotWithShape="0">
                <a:srgbClr val="000000">
                  <a:alpha val="38000"/>
                </a:srgbClr>
              </a:outerShdw>
            </a:effectLst>
          </p:spPr>
          <p:txBody>
            <a:bodyPr rtlCol="0" anchor="ctr"/>
            <a:lstStyle/>
            <a:p>
              <a:pPr algn="ctr">
                <a:defRPr/>
              </a:pPr>
              <a:endParaRPr lang="en-US" kern="0">
                <a:solidFill>
                  <a:srgbClr val="FFFFFF"/>
                </a:solidFill>
                <a:latin typeface="微软雅黑" panose="020B0503020204020204" pitchFamily="34" charset="-122"/>
                <a:ea typeface="微软雅黑" panose="020B0503020204020204" pitchFamily="34" charset="-122"/>
              </a:endParaRPr>
            </a:p>
          </p:txBody>
        </p:sp>
        <p:pic>
          <p:nvPicPr>
            <p:cNvPr id="236" name="Picture 12" descr="C:\Users\jsauvageau\Desktop\4.png"/>
            <p:cNvPicPr>
              <a:picLocks noChangeAspect="1" noChangeArrowheads="1"/>
            </p:cNvPicPr>
            <p:nvPr/>
          </p:nvPicPr>
          <p:blipFill>
            <a:blip r:embed="rId2" cstate="email"/>
            <a:srcRect/>
            <a:stretch>
              <a:fillRect/>
            </a:stretch>
          </p:blipFill>
          <p:spPr bwMode="auto">
            <a:xfrm>
              <a:off x="5578371" y="4594859"/>
              <a:ext cx="489616" cy="36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7" name="组合 236"/>
          <p:cNvGrpSpPr/>
          <p:nvPr/>
        </p:nvGrpSpPr>
        <p:grpSpPr>
          <a:xfrm>
            <a:off x="9275993" y="4661443"/>
            <a:ext cx="345619" cy="345619"/>
            <a:chOff x="5477579" y="4432465"/>
            <a:chExt cx="691200" cy="691200"/>
          </a:xfrm>
        </p:grpSpPr>
        <p:sp>
          <p:nvSpPr>
            <p:cNvPr id="238" name="Oval 79"/>
            <p:cNvSpPr/>
            <p:nvPr/>
          </p:nvSpPr>
          <p:spPr>
            <a:xfrm>
              <a:off x="5477579" y="4432465"/>
              <a:ext cx="691200" cy="691200"/>
            </a:xfrm>
            <a:prstGeom prst="ellipse">
              <a:avLst/>
            </a:prstGeom>
            <a:solidFill>
              <a:srgbClr val="FFFFFF"/>
            </a:solidFill>
            <a:ln w="9525" cap="flat" cmpd="sng" algn="ctr">
              <a:solidFill>
                <a:srgbClr val="0070C0"/>
              </a:solidFill>
              <a:prstDash val="solid"/>
            </a:ln>
            <a:effectLst>
              <a:outerShdw blurRad="40000" dist="20000" dir="5400000" rotWithShape="0">
                <a:srgbClr val="000000">
                  <a:alpha val="38000"/>
                </a:srgbClr>
              </a:outerShdw>
            </a:effectLst>
          </p:spPr>
          <p:txBody>
            <a:bodyPr rtlCol="0" anchor="ctr"/>
            <a:lstStyle/>
            <a:p>
              <a:pPr algn="ctr">
                <a:defRPr/>
              </a:pPr>
              <a:endParaRPr lang="en-US" kern="0">
                <a:solidFill>
                  <a:srgbClr val="FFFFFF"/>
                </a:solidFill>
                <a:latin typeface="微软雅黑" panose="020B0503020204020204" pitchFamily="34" charset="-122"/>
                <a:ea typeface="微软雅黑" panose="020B0503020204020204" pitchFamily="34" charset="-122"/>
              </a:endParaRPr>
            </a:p>
          </p:txBody>
        </p:sp>
        <p:pic>
          <p:nvPicPr>
            <p:cNvPr id="239" name="Picture 12" descr="C:\Users\jsauvageau\Desktop\4.png"/>
            <p:cNvPicPr>
              <a:picLocks noChangeAspect="1" noChangeArrowheads="1"/>
            </p:cNvPicPr>
            <p:nvPr/>
          </p:nvPicPr>
          <p:blipFill>
            <a:blip r:embed="rId2" cstate="email"/>
            <a:srcRect/>
            <a:stretch>
              <a:fillRect/>
            </a:stretch>
          </p:blipFill>
          <p:spPr bwMode="auto">
            <a:xfrm>
              <a:off x="5578371" y="4594859"/>
              <a:ext cx="489616" cy="36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0" name="Oval 79"/>
          <p:cNvSpPr/>
          <p:nvPr/>
        </p:nvSpPr>
        <p:spPr>
          <a:xfrm>
            <a:off x="11087348" y="5504867"/>
            <a:ext cx="345619" cy="345619"/>
          </a:xfrm>
          <a:prstGeom prst="ellipse">
            <a:avLst/>
          </a:prstGeom>
          <a:solidFill>
            <a:srgbClr val="FFFFFF"/>
          </a:soli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endParaRPr lang="en-US" kern="0">
              <a:solidFill>
                <a:srgbClr val="FFFFFF"/>
              </a:solidFill>
              <a:latin typeface="微软雅黑" panose="020B0503020204020204" pitchFamily="34" charset="-122"/>
              <a:ea typeface="微软雅黑" panose="020B0503020204020204" pitchFamily="34" charset="-122"/>
            </a:endParaRPr>
          </a:p>
        </p:txBody>
      </p:sp>
      <p:pic>
        <p:nvPicPr>
          <p:cNvPr id="241" name="Picture 12" descr="C:\Users\jsauvageau\Desktop\4.png"/>
          <p:cNvPicPr>
            <a:picLocks noChangeAspect="1" noChangeArrowheads="1"/>
          </p:cNvPicPr>
          <p:nvPr/>
        </p:nvPicPr>
        <p:blipFill>
          <a:blip r:embed="rId2" cstate="email"/>
          <a:srcRect/>
          <a:stretch>
            <a:fillRect/>
          </a:stretch>
        </p:blipFill>
        <p:spPr bwMode="auto">
          <a:xfrm>
            <a:off x="11137747" y="5586068"/>
            <a:ext cx="244821" cy="183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2" name="Oval 79"/>
          <p:cNvSpPr/>
          <p:nvPr/>
        </p:nvSpPr>
        <p:spPr>
          <a:xfrm>
            <a:off x="10495379" y="5504867"/>
            <a:ext cx="345619" cy="345619"/>
          </a:xfrm>
          <a:prstGeom prst="ellipse">
            <a:avLst/>
          </a:prstGeom>
          <a:solidFill>
            <a:srgbClr val="FFFFFF"/>
          </a:soli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endParaRPr lang="en-US" kern="0">
              <a:solidFill>
                <a:srgbClr val="FFFFFF"/>
              </a:solidFill>
              <a:latin typeface="微软雅黑" panose="020B0503020204020204" pitchFamily="34" charset="-122"/>
              <a:ea typeface="微软雅黑" panose="020B0503020204020204" pitchFamily="34" charset="-122"/>
            </a:endParaRPr>
          </a:p>
        </p:txBody>
      </p:sp>
      <p:pic>
        <p:nvPicPr>
          <p:cNvPr id="243" name="Picture 12" descr="C:\Users\jsauvageau\Desktop\4.png"/>
          <p:cNvPicPr>
            <a:picLocks noChangeAspect="1" noChangeArrowheads="1"/>
          </p:cNvPicPr>
          <p:nvPr/>
        </p:nvPicPr>
        <p:blipFill>
          <a:blip r:embed="rId2" cstate="email"/>
          <a:srcRect/>
          <a:stretch>
            <a:fillRect/>
          </a:stretch>
        </p:blipFill>
        <p:spPr bwMode="auto">
          <a:xfrm>
            <a:off x="10545778" y="5586068"/>
            <a:ext cx="244821" cy="183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4" name="Oval 79"/>
          <p:cNvSpPr/>
          <p:nvPr/>
        </p:nvSpPr>
        <p:spPr>
          <a:xfrm>
            <a:off x="9889365" y="5504867"/>
            <a:ext cx="345619" cy="345619"/>
          </a:xfrm>
          <a:prstGeom prst="ellipse">
            <a:avLst/>
          </a:prstGeom>
          <a:solidFill>
            <a:srgbClr val="FFFFFF"/>
          </a:soli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endParaRPr lang="en-US" kern="0">
              <a:solidFill>
                <a:srgbClr val="FFFFFF"/>
              </a:solidFill>
              <a:latin typeface="微软雅黑" panose="020B0503020204020204" pitchFamily="34" charset="-122"/>
              <a:ea typeface="微软雅黑" panose="020B0503020204020204" pitchFamily="34" charset="-122"/>
            </a:endParaRPr>
          </a:p>
        </p:txBody>
      </p:sp>
      <p:pic>
        <p:nvPicPr>
          <p:cNvPr id="245" name="Picture 12" descr="C:\Users\jsauvageau\Desktop\4.png"/>
          <p:cNvPicPr>
            <a:picLocks noChangeAspect="1" noChangeArrowheads="1"/>
          </p:cNvPicPr>
          <p:nvPr/>
        </p:nvPicPr>
        <p:blipFill>
          <a:blip r:embed="rId2" cstate="email"/>
          <a:srcRect/>
          <a:stretch>
            <a:fillRect/>
          </a:stretch>
        </p:blipFill>
        <p:spPr bwMode="auto">
          <a:xfrm>
            <a:off x="9939764" y="5586068"/>
            <a:ext cx="244821" cy="183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 name="Oval 79"/>
          <p:cNvSpPr/>
          <p:nvPr/>
        </p:nvSpPr>
        <p:spPr>
          <a:xfrm>
            <a:off x="9275993" y="5504867"/>
            <a:ext cx="345619" cy="345619"/>
          </a:xfrm>
          <a:prstGeom prst="ellipse">
            <a:avLst/>
          </a:prstGeom>
          <a:solidFill>
            <a:srgbClr val="FFFFFF"/>
          </a:soli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endParaRPr lang="en-US" kern="0">
              <a:solidFill>
                <a:srgbClr val="FFFFFF"/>
              </a:solidFill>
              <a:latin typeface="微软雅黑" panose="020B0503020204020204" pitchFamily="34" charset="-122"/>
              <a:ea typeface="微软雅黑" panose="020B0503020204020204" pitchFamily="34" charset="-122"/>
            </a:endParaRPr>
          </a:p>
        </p:txBody>
      </p:sp>
      <p:pic>
        <p:nvPicPr>
          <p:cNvPr id="247" name="Picture 12" descr="C:\Users\jsauvageau\Desktop\4.png"/>
          <p:cNvPicPr>
            <a:picLocks noChangeAspect="1" noChangeArrowheads="1"/>
          </p:cNvPicPr>
          <p:nvPr/>
        </p:nvPicPr>
        <p:blipFill>
          <a:blip r:embed="rId2" cstate="email"/>
          <a:srcRect/>
          <a:stretch>
            <a:fillRect/>
          </a:stretch>
        </p:blipFill>
        <p:spPr bwMode="auto">
          <a:xfrm>
            <a:off x="9326392" y="5586068"/>
            <a:ext cx="244821" cy="183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8" name="矩形 247"/>
          <p:cNvSpPr/>
          <p:nvPr/>
        </p:nvSpPr>
        <p:spPr>
          <a:xfrm>
            <a:off x="9303376" y="3404223"/>
            <a:ext cx="2017229" cy="307777"/>
          </a:xfrm>
          <a:prstGeom prst="rect">
            <a:avLst/>
          </a:prstGeom>
        </p:spPr>
        <p:txBody>
          <a:bodyPr wrap="square">
            <a:spAutoFit/>
          </a:bodyPr>
          <a:lstStyle/>
          <a:p>
            <a:pPr algn="ctr"/>
            <a:r>
              <a:rPr lang="zh-CN" altLang="en-US" sz="1400" b="1" dirty="0">
                <a:solidFill>
                  <a:prstClr val="black"/>
                </a:solidFill>
                <a:latin typeface="微软雅黑" panose="020B0503020204020204" pitchFamily="34" charset="-122"/>
                <a:ea typeface="微软雅黑" panose="020B0503020204020204" pitchFamily="34" charset="-122"/>
              </a:rPr>
              <a:t>数据管理领域责任矩阵</a:t>
            </a:r>
          </a:p>
        </p:txBody>
      </p:sp>
      <p:cxnSp>
        <p:nvCxnSpPr>
          <p:cNvPr id="249" name="连接符: 肘形 127"/>
          <p:cNvCxnSpPr>
            <a:stCxn id="194" idx="2"/>
            <a:endCxn id="197" idx="0"/>
          </p:cNvCxnSpPr>
          <p:nvPr/>
        </p:nvCxnSpPr>
        <p:spPr>
          <a:xfrm rot="5400000">
            <a:off x="8611462" y="2042810"/>
            <a:ext cx="670613" cy="241549"/>
          </a:xfrm>
          <a:prstGeom prst="bentConnector3">
            <a:avLst>
              <a:gd name="adj1" fmla="val 50000"/>
            </a:avLst>
          </a:prstGeom>
          <a:noFill/>
          <a:ln w="28575" cap="flat" cmpd="sng" algn="ctr">
            <a:solidFill>
              <a:sysClr val="window" lastClr="FFFFFF">
                <a:lumMod val="85000"/>
              </a:sysClr>
            </a:solidFill>
            <a:prstDash val="solid"/>
            <a:miter lim="800000"/>
          </a:ln>
          <a:effectLst/>
        </p:spPr>
      </p:cxnSp>
      <p:cxnSp>
        <p:nvCxnSpPr>
          <p:cNvPr id="250" name="连接符: 肘形 128"/>
          <p:cNvCxnSpPr>
            <a:stCxn id="194" idx="2"/>
            <a:endCxn id="196" idx="0"/>
          </p:cNvCxnSpPr>
          <p:nvPr/>
        </p:nvCxnSpPr>
        <p:spPr>
          <a:xfrm rot="16200000" flipH="1">
            <a:off x="9433111" y="1462708"/>
            <a:ext cx="670613" cy="1401751"/>
          </a:xfrm>
          <a:prstGeom prst="bentConnector3">
            <a:avLst>
              <a:gd name="adj1" fmla="val 50000"/>
            </a:avLst>
          </a:prstGeom>
          <a:noFill/>
          <a:ln w="28575" cap="flat" cmpd="sng" algn="ctr">
            <a:solidFill>
              <a:sysClr val="window" lastClr="FFFFFF">
                <a:lumMod val="85000"/>
              </a:sysClr>
            </a:solidFill>
            <a:prstDash val="solid"/>
            <a:miter lim="800000"/>
          </a:ln>
          <a:effectLst/>
        </p:spPr>
      </p:cxnSp>
      <p:grpSp>
        <p:nvGrpSpPr>
          <p:cNvPr id="251" name="组合 250"/>
          <p:cNvGrpSpPr/>
          <p:nvPr/>
        </p:nvGrpSpPr>
        <p:grpSpPr>
          <a:xfrm>
            <a:off x="8354812" y="2944157"/>
            <a:ext cx="1854197" cy="413289"/>
            <a:chOff x="8670906" y="2426929"/>
            <a:chExt cx="1854197" cy="413289"/>
          </a:xfrm>
        </p:grpSpPr>
        <p:cxnSp>
          <p:nvCxnSpPr>
            <p:cNvPr id="252" name="连接符: 肘形 130"/>
            <p:cNvCxnSpPr/>
            <p:nvPr/>
          </p:nvCxnSpPr>
          <p:spPr>
            <a:xfrm rot="5400000">
              <a:off x="8929656" y="2168180"/>
              <a:ext cx="413288" cy="930787"/>
            </a:xfrm>
            <a:prstGeom prst="bentConnector3">
              <a:avLst/>
            </a:prstGeom>
            <a:noFill/>
            <a:ln w="28575" cap="flat" cmpd="sng" algn="ctr">
              <a:solidFill>
                <a:sysClr val="window" lastClr="FFFFFF">
                  <a:lumMod val="85000"/>
                </a:sysClr>
              </a:solidFill>
              <a:prstDash val="solid"/>
              <a:miter lim="800000"/>
            </a:ln>
            <a:effectLst/>
          </p:spPr>
        </p:cxnSp>
        <p:cxnSp>
          <p:nvCxnSpPr>
            <p:cNvPr id="253" name="连接符: 肘形 131"/>
            <p:cNvCxnSpPr/>
            <p:nvPr/>
          </p:nvCxnSpPr>
          <p:spPr>
            <a:xfrm rot="16200000" flipH="1">
              <a:off x="9856754" y="2171868"/>
              <a:ext cx="413288" cy="923410"/>
            </a:xfrm>
            <a:prstGeom prst="bentConnector3">
              <a:avLst>
                <a:gd name="adj1" fmla="val 50000"/>
              </a:avLst>
            </a:prstGeom>
            <a:noFill/>
            <a:ln w="28575" cap="flat" cmpd="sng" algn="ctr">
              <a:solidFill>
                <a:sysClr val="window" lastClr="FFFFFF">
                  <a:lumMod val="85000"/>
                </a:sysClr>
              </a:solidFill>
              <a:prstDash val="solid"/>
              <a:miter lim="800000"/>
            </a:ln>
            <a:effectLst/>
          </p:spPr>
        </p:cxnSp>
      </p:grpSp>
      <p:sp>
        <p:nvSpPr>
          <p:cNvPr id="254" name="TextBox 14"/>
          <p:cNvSpPr txBox="1"/>
          <p:nvPr/>
        </p:nvSpPr>
        <p:spPr>
          <a:xfrm>
            <a:off x="6616715" y="2495742"/>
            <a:ext cx="937683" cy="588555"/>
          </a:xfrm>
          <a:prstGeom prst="rect">
            <a:avLst/>
          </a:prstGeom>
          <a:solidFill>
            <a:srgbClr val="72C7E7"/>
          </a:solidFill>
          <a:ln>
            <a:noFill/>
          </a:ln>
        </p:spPr>
        <p:txBody>
          <a:bodyPr wrap="square" lIns="36000" tIns="36000" rIns="36000" bIns="36000" rtlCol="0" anchor="ctr">
            <a:noAutofit/>
          </a:bodyPr>
          <a:lstStyle>
            <a:defPPr>
              <a:defRPr lang="zh-CN"/>
            </a:defPPr>
            <a:lvl1pPr marR="0" lvl="0" indent="0" algn="ctr" fontAlgn="auto">
              <a:lnSpc>
                <a:spcPct val="100000"/>
              </a:lnSpc>
              <a:spcBef>
                <a:spcPts val="900"/>
              </a:spcBef>
              <a:spcAft>
                <a:spcPts val="0"/>
              </a:spcAft>
              <a:buClrTx/>
              <a:buSzTx/>
              <a:buFontTx/>
              <a:buNone/>
              <a:defRPr kumimoji="0" sz="1400" b="0" i="0" u="none" strike="noStrike" cap="none" spc="0" normalizeH="0" baseline="0">
                <a:ln>
                  <a:noFill/>
                </a:ln>
                <a:solidFill>
                  <a:srgbClr val="FFFFFF"/>
                </a:solidFill>
                <a:effectLst/>
                <a:uLnTx/>
                <a:uFillTx/>
                <a:latin typeface="Arial" panose="020B0604020202020204" pitchFamily="34" charset="0"/>
                <a:ea typeface="楷体" panose="02010609060101010101" pitchFamily="49" charset="-122"/>
                <a:cs typeface="Arial" panose="020B0604020202020204" pitchFamily="34" charset="0"/>
              </a:defRPr>
            </a:lvl1pPr>
          </a:lstStyle>
          <a:p>
            <a:pPr>
              <a:defRPr/>
            </a:pPr>
            <a:r>
              <a:rPr lang="zh-CN" altLang="en-US" sz="1200" b="1" kern="0" dirty="0">
                <a:solidFill>
                  <a:prstClr val="black"/>
                </a:solidFill>
                <a:latin typeface="微软雅黑" panose="020B0503020204020204" pitchFamily="34" charset="-122"/>
                <a:ea typeface="微软雅黑" panose="020B0503020204020204" pitchFamily="34" charset="-122"/>
                <a:sym typeface="+mn-lt"/>
              </a:rPr>
              <a:t>板块数据治理委员会</a:t>
            </a:r>
          </a:p>
        </p:txBody>
      </p:sp>
      <p:cxnSp>
        <p:nvCxnSpPr>
          <p:cNvPr id="255" name="连接符: 肘形 89"/>
          <p:cNvCxnSpPr>
            <a:stCxn id="194" idx="2"/>
            <a:endCxn id="254" idx="0"/>
          </p:cNvCxnSpPr>
          <p:nvPr/>
        </p:nvCxnSpPr>
        <p:spPr>
          <a:xfrm rot="5400000">
            <a:off x="7742818" y="1171018"/>
            <a:ext cx="667464" cy="1981985"/>
          </a:xfrm>
          <a:prstGeom prst="bentConnector3">
            <a:avLst>
              <a:gd name="adj1" fmla="val 50000"/>
            </a:avLst>
          </a:prstGeom>
          <a:noFill/>
          <a:ln w="28575" cap="flat" cmpd="sng" algn="ctr">
            <a:solidFill>
              <a:sysClr val="window" lastClr="FFFFFF">
                <a:lumMod val="85000"/>
              </a:sysClr>
            </a:solidFill>
            <a:prstDash val="solid"/>
            <a:miter lim="800000"/>
          </a:ln>
          <a:effectLst/>
        </p:spPr>
      </p:cxnSp>
      <p:cxnSp>
        <p:nvCxnSpPr>
          <p:cNvPr id="256" name="连接符: 肘形 92"/>
          <p:cNvCxnSpPr>
            <a:stCxn id="254" idx="2"/>
            <a:endCxn id="208" idx="1"/>
          </p:cNvCxnSpPr>
          <p:nvPr/>
        </p:nvCxnSpPr>
        <p:spPr>
          <a:xfrm rot="5400000">
            <a:off x="6244789" y="3670759"/>
            <a:ext cx="1427230" cy="254306"/>
          </a:xfrm>
          <a:prstGeom prst="bentConnector4">
            <a:avLst>
              <a:gd name="adj1" fmla="val 17466"/>
              <a:gd name="adj2" fmla="val 189892"/>
            </a:avLst>
          </a:prstGeom>
          <a:noFill/>
          <a:ln w="28575" cap="flat" cmpd="sng" algn="ctr">
            <a:solidFill>
              <a:sysClr val="window" lastClr="FFFFFF">
                <a:lumMod val="85000"/>
              </a:sysClr>
            </a:solidFill>
            <a:prstDash val="solid"/>
            <a:miter lim="800000"/>
          </a:ln>
          <a:effectLst/>
        </p:spPr>
      </p:cxnSp>
      <p:sp>
        <p:nvSpPr>
          <p:cNvPr id="258" name="标题 1"/>
          <p:cNvSpPr txBox="1"/>
          <p:nvPr/>
        </p:nvSpPr>
        <p:spPr>
          <a:xfrm>
            <a:off x="301317" y="617259"/>
            <a:ext cx="10583186" cy="313932"/>
          </a:xfrm>
          <a:prstGeom prst="rect">
            <a:avLst/>
          </a:prstGeom>
          <a:noFill/>
        </p:spPr>
        <p:txBody>
          <a:bodyPr wrap="square" rtlCol="0">
            <a:spAutoFit/>
          </a:bodyPr>
          <a:lstStyle>
            <a:lvl1pPr algn="l" defTabSz="914400" rtl="0" eaLnBrk="1" latinLnBrk="0" hangingPunct="1">
              <a:lnSpc>
                <a:spcPct val="90000"/>
              </a:lnSpc>
              <a:spcBef>
                <a:spcPct val="0"/>
              </a:spcBef>
              <a:buNone/>
              <a:defRPr lang="zh-CN" altLang="en-US" sz="2100" kern="1200" dirty="0">
                <a:solidFill>
                  <a:schemeClr val="accent5">
                    <a:lumMod val="75000"/>
                  </a:schemeClr>
                </a:solidFill>
                <a:latin typeface="微软雅黑" panose="020B0503020204020204" pitchFamily="34" charset="-122"/>
                <a:ea typeface="微软雅黑" panose="020B0503020204020204" pitchFamily="34" charset="-122"/>
                <a:cs typeface="+mn-cs"/>
              </a:defRPr>
            </a:lvl1pPr>
          </a:lstStyle>
          <a:p>
            <a:r>
              <a:rPr sz="1600">
                <a:solidFill>
                  <a:srgbClr val="000000"/>
                </a:solidFill>
              </a:rPr>
              <a:t>建议设计联邦式的数据管理组织。</a:t>
            </a:r>
          </a:p>
        </p:txBody>
      </p:sp>
    </p:spTree>
    <p:extLst>
      <p:ext uri="{BB962C8B-B14F-4D97-AF65-F5344CB8AC3E}">
        <p14:creationId xmlns:p14="http://schemas.microsoft.com/office/powerpoint/2010/main" val="1678379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1214888" cy="383182"/>
          </a:xfrm>
          <a:noFill/>
        </p:spPr>
        <p:txBody>
          <a:bodyPr wrap="square" rtlCol="0">
            <a:spAutoFit/>
          </a:bodyPr>
          <a:lstStyle/>
          <a:p>
            <a:r>
              <a:rPr lang="zh-CN" altLang="en-US" dirty="0"/>
              <a:t>建立数据治理政策体系</a:t>
            </a:r>
          </a:p>
        </p:txBody>
      </p:sp>
      <p:sp>
        <p:nvSpPr>
          <p:cNvPr id="122" name="Rectangle 2"/>
          <p:cNvSpPr/>
          <p:nvPr/>
        </p:nvSpPr>
        <p:spPr>
          <a:xfrm>
            <a:off x="478477" y="1374209"/>
            <a:ext cx="1249974" cy="414142"/>
          </a:xfrm>
          <a:prstGeom prst="rect">
            <a:avLst/>
          </a:prstGeom>
          <a:solidFill>
            <a:sysClr val="window" lastClr="FFFFFF">
              <a:lumMod val="85000"/>
            </a:sysClr>
          </a:solidFill>
          <a:ln w="25400" cap="flat" cmpd="sng" algn="ctr">
            <a:noFill/>
            <a:prstDash val="solid"/>
          </a:ln>
          <a:effectLst/>
        </p:spPr>
        <p:txBody>
          <a:bodyPr rtlCol="0" anchor="ctr"/>
          <a:lstStyle/>
          <a:p>
            <a:pPr algn="ctr">
              <a:defRPr/>
            </a:pPr>
            <a:r>
              <a:rPr lang="zh-CN" altLang="en-US" sz="1200" b="1" kern="0" dirty="0" smtClean="0">
                <a:solidFill>
                  <a:srgbClr val="131313"/>
                </a:solidFill>
                <a:latin typeface="微软雅黑" panose="020B0503020204020204" pitchFamily="34" charset="-122"/>
                <a:ea typeface="微软雅黑" panose="020B0503020204020204" pitchFamily="34" charset="-122"/>
              </a:rPr>
              <a:t>符合企业</a:t>
            </a:r>
            <a:endParaRPr lang="en-US" altLang="zh-CN" sz="1200" b="1" kern="0" dirty="0">
              <a:solidFill>
                <a:srgbClr val="131313"/>
              </a:solidFill>
              <a:latin typeface="微软雅黑" panose="020B0503020204020204" pitchFamily="34" charset="-122"/>
              <a:ea typeface="微软雅黑" panose="020B0503020204020204" pitchFamily="34" charset="-122"/>
            </a:endParaRPr>
          </a:p>
          <a:p>
            <a:pPr algn="ctr">
              <a:defRPr/>
            </a:pPr>
            <a:r>
              <a:rPr lang="zh-CN" altLang="en-US" sz="1200" b="1" kern="0" dirty="0">
                <a:solidFill>
                  <a:srgbClr val="131313"/>
                </a:solidFill>
                <a:latin typeface="微软雅黑" panose="020B0503020204020204" pitchFamily="34" charset="-122"/>
                <a:ea typeface="微软雅黑" panose="020B0503020204020204" pitchFamily="34" charset="-122"/>
              </a:rPr>
              <a:t>制度管理体系</a:t>
            </a:r>
          </a:p>
        </p:txBody>
      </p:sp>
      <p:sp>
        <p:nvSpPr>
          <p:cNvPr id="123" name="Rectangle 3"/>
          <p:cNvSpPr/>
          <p:nvPr/>
        </p:nvSpPr>
        <p:spPr>
          <a:xfrm>
            <a:off x="1836168" y="1374209"/>
            <a:ext cx="2652714" cy="360000"/>
          </a:xfrm>
          <a:prstGeom prst="rect">
            <a:avLst/>
          </a:prstGeom>
          <a:solidFill>
            <a:srgbClr val="1D6CC3"/>
          </a:solidFill>
          <a:ln w="25400" cap="flat" cmpd="sng" algn="ctr">
            <a:noFill/>
            <a:prstDash val="solid"/>
          </a:ln>
          <a:effectLst/>
        </p:spPr>
        <p:txBody>
          <a:bodyPr rtlCol="0" anchor="ctr"/>
          <a:lstStyle/>
          <a:p>
            <a:pPr algn="ctr">
              <a:defRPr/>
            </a:pPr>
            <a:r>
              <a:rPr lang="zh-CN" altLang="en-US" sz="1200" b="1" kern="0" dirty="0">
                <a:solidFill>
                  <a:prstClr val="white"/>
                </a:solidFill>
                <a:latin typeface="微软雅黑" panose="020B0503020204020204" pitchFamily="34" charset="-122"/>
                <a:ea typeface="微软雅黑" panose="020B0503020204020204" pitchFamily="34" charset="-122"/>
              </a:rPr>
              <a:t>管控模式</a:t>
            </a:r>
          </a:p>
        </p:txBody>
      </p:sp>
      <p:sp>
        <p:nvSpPr>
          <p:cNvPr id="124" name="Rectangle 4"/>
          <p:cNvSpPr/>
          <p:nvPr/>
        </p:nvSpPr>
        <p:spPr>
          <a:xfrm>
            <a:off x="4529253" y="1374209"/>
            <a:ext cx="2968379" cy="360000"/>
          </a:xfrm>
          <a:prstGeom prst="rect">
            <a:avLst/>
          </a:prstGeom>
          <a:solidFill>
            <a:srgbClr val="0087D5"/>
          </a:solidFill>
          <a:ln w="25400" cap="flat" cmpd="sng" algn="ctr">
            <a:noFill/>
            <a:prstDash val="solid"/>
          </a:ln>
          <a:effectLst/>
        </p:spPr>
        <p:txBody>
          <a:bodyPr rtlCol="0" anchor="ctr"/>
          <a:lstStyle/>
          <a:p>
            <a:pPr algn="ctr"/>
            <a:r>
              <a:rPr lang="zh-CN" altLang="en-US" sz="1200" b="1" kern="0" dirty="0">
                <a:solidFill>
                  <a:prstClr val="white"/>
                </a:solidFill>
                <a:latin typeface="微软雅黑" panose="020B0503020204020204" pitchFamily="34" charset="-122"/>
                <a:ea typeface="微软雅黑" panose="020B0503020204020204" pitchFamily="34" charset="-122"/>
              </a:rPr>
              <a:t>职能</a:t>
            </a:r>
          </a:p>
        </p:txBody>
      </p:sp>
      <p:cxnSp>
        <p:nvCxnSpPr>
          <p:cNvPr id="125" name="Straight Connector 5"/>
          <p:cNvCxnSpPr/>
          <p:nvPr/>
        </p:nvCxnSpPr>
        <p:spPr bwMode="auto">
          <a:xfrm>
            <a:off x="1864055" y="1041536"/>
            <a:ext cx="0" cy="304800"/>
          </a:xfrm>
          <a:prstGeom prst="line">
            <a:avLst/>
          </a:prstGeom>
          <a:solidFill>
            <a:srgbClr val="808080"/>
          </a:solidFill>
          <a:ln w="9525" cap="flat" cmpd="sng" algn="ctr">
            <a:solidFill>
              <a:srgbClr val="000000"/>
            </a:solidFill>
            <a:prstDash val="solid"/>
            <a:round/>
            <a:headEnd type="none" w="med" len="med"/>
            <a:tailEnd type="none" w="med" len="med"/>
          </a:ln>
          <a:effectLst/>
        </p:spPr>
      </p:cxnSp>
      <p:cxnSp>
        <p:nvCxnSpPr>
          <p:cNvPr id="126" name="Straight Arrow Connector 7"/>
          <p:cNvCxnSpPr/>
          <p:nvPr/>
        </p:nvCxnSpPr>
        <p:spPr bwMode="auto">
          <a:xfrm>
            <a:off x="1937277" y="1193936"/>
            <a:ext cx="2533820" cy="0"/>
          </a:xfrm>
          <a:prstGeom prst="straightConnector1">
            <a:avLst/>
          </a:prstGeom>
          <a:solidFill>
            <a:srgbClr val="808080"/>
          </a:solidFill>
          <a:ln w="9525" cap="flat" cmpd="sng" algn="ctr">
            <a:solidFill>
              <a:srgbClr val="000000"/>
            </a:solidFill>
            <a:prstDash val="solid"/>
            <a:round/>
            <a:headEnd type="triangle" w="med" len="med"/>
            <a:tailEnd type="triangle"/>
          </a:ln>
          <a:effectLst/>
        </p:spPr>
      </p:cxnSp>
      <p:cxnSp>
        <p:nvCxnSpPr>
          <p:cNvPr id="127" name="Straight Arrow Connector 8"/>
          <p:cNvCxnSpPr/>
          <p:nvPr/>
        </p:nvCxnSpPr>
        <p:spPr bwMode="auto">
          <a:xfrm>
            <a:off x="4704407" y="1221809"/>
            <a:ext cx="2691015" cy="0"/>
          </a:xfrm>
          <a:prstGeom prst="straightConnector1">
            <a:avLst/>
          </a:prstGeom>
          <a:solidFill>
            <a:srgbClr val="808080"/>
          </a:solidFill>
          <a:ln w="9525" cap="flat" cmpd="sng" algn="ctr">
            <a:solidFill>
              <a:srgbClr val="000000"/>
            </a:solidFill>
            <a:prstDash val="solid"/>
            <a:round/>
            <a:headEnd type="triangle" w="med" len="med"/>
            <a:tailEnd type="triangle"/>
          </a:ln>
          <a:effectLst/>
        </p:spPr>
      </p:cxnSp>
      <p:sp>
        <p:nvSpPr>
          <p:cNvPr id="128" name="Rectangle 9"/>
          <p:cNvSpPr/>
          <p:nvPr/>
        </p:nvSpPr>
        <p:spPr bwMode="auto">
          <a:xfrm>
            <a:off x="2574903" y="950818"/>
            <a:ext cx="1264130" cy="3600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lstStyle/>
          <a:p>
            <a:pPr algn="ctr" fontAlgn="base">
              <a:spcBef>
                <a:spcPct val="0"/>
              </a:spcBef>
              <a:spcAft>
                <a:spcPct val="0"/>
              </a:spcAft>
              <a:defRPr/>
            </a:pPr>
            <a:r>
              <a:rPr lang="zh-CN" altLang="en-US" sz="1400" b="1" kern="0" dirty="0">
                <a:solidFill>
                  <a:srgbClr val="000000">
                    <a:lumMod val="75000"/>
                    <a:lumOff val="25000"/>
                  </a:srgbClr>
                </a:solidFill>
                <a:latin typeface="微软雅黑" panose="020B0503020204020204" pitchFamily="34" charset="-122"/>
                <a:ea typeface="微软雅黑" panose="020B0503020204020204" pitchFamily="34" charset="-122"/>
              </a:rPr>
              <a:t>数据管理办法（总制度）</a:t>
            </a:r>
          </a:p>
        </p:txBody>
      </p:sp>
      <p:sp>
        <p:nvSpPr>
          <p:cNvPr id="129" name="Rectangle 10"/>
          <p:cNvSpPr/>
          <p:nvPr/>
        </p:nvSpPr>
        <p:spPr bwMode="auto">
          <a:xfrm>
            <a:off x="5338312" y="947586"/>
            <a:ext cx="1525716" cy="3600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lstStyle/>
          <a:p>
            <a:pPr algn="ctr" fontAlgn="base">
              <a:spcBef>
                <a:spcPct val="0"/>
              </a:spcBef>
              <a:spcAft>
                <a:spcPct val="0"/>
              </a:spcAft>
              <a:defRPr/>
            </a:pPr>
            <a:r>
              <a:rPr lang="zh-CN" altLang="en-US" sz="1400" b="1" kern="0" dirty="0">
                <a:solidFill>
                  <a:srgbClr val="000000">
                    <a:lumMod val="75000"/>
                    <a:lumOff val="25000"/>
                  </a:srgbClr>
                </a:solidFill>
                <a:latin typeface="微软雅黑" panose="020B0503020204020204" pitchFamily="34" charset="-122"/>
                <a:ea typeface="微软雅黑" panose="020B0503020204020204" pitchFamily="34" charset="-122"/>
              </a:rPr>
              <a:t>各领域管理办法</a:t>
            </a:r>
          </a:p>
        </p:txBody>
      </p:sp>
      <p:sp>
        <p:nvSpPr>
          <p:cNvPr id="130" name="Rectangle 28"/>
          <p:cNvSpPr/>
          <p:nvPr/>
        </p:nvSpPr>
        <p:spPr bwMode="auto">
          <a:xfrm>
            <a:off x="1836168" y="1769692"/>
            <a:ext cx="2652714" cy="4114800"/>
          </a:xfrm>
          <a:prstGeom prst="rect">
            <a:avLst/>
          </a:prstGeom>
          <a:noFill/>
          <a:ln w="19050" cap="flat" cmpd="sng" algn="ctr">
            <a:solidFill>
              <a:sysClr val="window" lastClr="FFFFFF">
                <a:lumMod val="85000"/>
              </a:sysClr>
            </a:solidFill>
            <a:prstDash val="solid"/>
          </a:ln>
          <a:effectLst/>
        </p:spPr>
        <p:txBody>
          <a:bodyPr rtlCol="0" anchor="ctr"/>
          <a:lstStyle/>
          <a:p>
            <a:pPr algn="ctr">
              <a:defRPr/>
            </a:pPr>
            <a:endParaRPr lang="en-US" sz="1200" u="sng" kern="0">
              <a:solidFill>
                <a:srgbClr val="FFFFFF"/>
              </a:solidFill>
              <a:latin typeface="微软雅黑" panose="020B0503020204020204" pitchFamily="34" charset="-122"/>
              <a:ea typeface="微软雅黑" panose="020B0503020204020204" pitchFamily="34" charset="-122"/>
            </a:endParaRPr>
          </a:p>
        </p:txBody>
      </p:sp>
      <p:sp>
        <p:nvSpPr>
          <p:cNvPr id="131" name="Rectangle 29"/>
          <p:cNvSpPr/>
          <p:nvPr/>
        </p:nvSpPr>
        <p:spPr bwMode="auto">
          <a:xfrm>
            <a:off x="4564243" y="1769692"/>
            <a:ext cx="2920919" cy="4114800"/>
          </a:xfrm>
          <a:prstGeom prst="rect">
            <a:avLst/>
          </a:prstGeom>
          <a:noFill/>
          <a:ln w="19050" cap="flat" cmpd="sng" algn="ctr">
            <a:solidFill>
              <a:sysClr val="window" lastClr="FFFFFF">
                <a:lumMod val="85000"/>
              </a:sysClr>
            </a:solidFill>
            <a:prstDash val="solid"/>
          </a:ln>
          <a:effectLst/>
        </p:spPr>
        <p:txBody>
          <a:bodyPr rtlCol="0" anchor="ctr"/>
          <a:lstStyle/>
          <a:p>
            <a:pPr algn="ctr">
              <a:defRPr/>
            </a:pPr>
            <a:endParaRPr lang="en-US" sz="1200" u="sng" kern="0">
              <a:solidFill>
                <a:srgbClr val="FFFFFF"/>
              </a:solidFill>
              <a:latin typeface="微软雅黑" panose="020B0503020204020204" pitchFamily="34" charset="-122"/>
              <a:ea typeface="微软雅黑" panose="020B0503020204020204" pitchFamily="34" charset="-122"/>
            </a:endParaRPr>
          </a:p>
        </p:txBody>
      </p:sp>
      <p:sp>
        <p:nvSpPr>
          <p:cNvPr id="132" name="Rectangle 31"/>
          <p:cNvSpPr/>
          <p:nvPr/>
        </p:nvSpPr>
        <p:spPr>
          <a:xfrm>
            <a:off x="8948708" y="1374209"/>
            <a:ext cx="1393113" cy="360000"/>
          </a:xfrm>
          <a:prstGeom prst="rect">
            <a:avLst/>
          </a:prstGeom>
          <a:solidFill>
            <a:srgbClr val="009ECA"/>
          </a:solidFill>
          <a:ln w="25400" cap="flat" cmpd="sng" algn="ctr">
            <a:noFill/>
            <a:prstDash val="solid"/>
          </a:ln>
          <a:effectLst/>
        </p:spPr>
        <p:txBody>
          <a:bodyPr rtlCol="0" anchor="ctr"/>
          <a:lstStyle/>
          <a:p>
            <a:pPr algn="ctr"/>
            <a:r>
              <a:rPr lang="zh-CN" altLang="en-US" sz="1200" b="1" kern="0">
                <a:solidFill>
                  <a:prstClr val="white"/>
                </a:solidFill>
                <a:latin typeface="微软雅黑" panose="020B0503020204020204" pitchFamily="34" charset="-122"/>
                <a:ea typeface="微软雅黑" panose="020B0503020204020204" pitchFamily="34" charset="-122"/>
              </a:rPr>
              <a:t>数据</a:t>
            </a:r>
            <a:endParaRPr lang="zh-CN" altLang="en-US" sz="1200" b="1" kern="0" dirty="0">
              <a:solidFill>
                <a:prstClr val="white"/>
              </a:solidFill>
              <a:latin typeface="微软雅黑" panose="020B0503020204020204" pitchFamily="34" charset="-122"/>
              <a:ea typeface="微软雅黑" panose="020B0503020204020204" pitchFamily="34" charset="-122"/>
            </a:endParaRPr>
          </a:p>
        </p:txBody>
      </p:sp>
      <p:sp>
        <p:nvSpPr>
          <p:cNvPr id="133" name="Rectangle 32"/>
          <p:cNvSpPr/>
          <p:nvPr/>
        </p:nvSpPr>
        <p:spPr>
          <a:xfrm>
            <a:off x="7605350" y="1374209"/>
            <a:ext cx="1274220" cy="360000"/>
          </a:xfrm>
          <a:prstGeom prst="rect">
            <a:avLst/>
          </a:prstGeom>
          <a:solidFill>
            <a:srgbClr val="009ECA"/>
          </a:solidFill>
          <a:ln w="25400" cap="flat" cmpd="sng" algn="ctr">
            <a:noFill/>
            <a:prstDash val="solid"/>
          </a:ln>
          <a:effectLst/>
        </p:spPr>
        <p:txBody>
          <a:bodyPr rtlCol="0" anchor="ctr"/>
          <a:lstStyle/>
          <a:p>
            <a:pPr algn="ctr"/>
            <a:r>
              <a:rPr lang="zh-CN" altLang="en-US" sz="1200" b="1" kern="0" dirty="0">
                <a:solidFill>
                  <a:prstClr val="white"/>
                </a:solidFill>
                <a:latin typeface="微软雅黑" panose="020B0503020204020204" pitchFamily="34" charset="-122"/>
                <a:ea typeface="微软雅黑" panose="020B0503020204020204" pitchFamily="34" charset="-122"/>
              </a:rPr>
              <a:t>流程</a:t>
            </a:r>
          </a:p>
        </p:txBody>
      </p:sp>
      <p:sp>
        <p:nvSpPr>
          <p:cNvPr id="134" name="Rectangle 33"/>
          <p:cNvSpPr/>
          <p:nvPr/>
        </p:nvSpPr>
        <p:spPr>
          <a:xfrm>
            <a:off x="10410957" y="1374209"/>
            <a:ext cx="1205081" cy="360000"/>
          </a:xfrm>
          <a:prstGeom prst="rect">
            <a:avLst/>
          </a:prstGeom>
          <a:solidFill>
            <a:srgbClr val="009ECA"/>
          </a:solidFill>
          <a:ln w="25400" cap="flat" cmpd="sng" algn="ctr">
            <a:noFill/>
            <a:prstDash val="solid"/>
          </a:ln>
          <a:effectLst/>
        </p:spPr>
        <p:txBody>
          <a:bodyPr rtlCol="0" anchor="ctr"/>
          <a:lstStyle/>
          <a:p>
            <a:pPr algn="ctr"/>
            <a:r>
              <a:rPr lang="zh-CN" altLang="en-US" sz="1200" b="1" kern="0">
                <a:solidFill>
                  <a:prstClr val="white"/>
                </a:solidFill>
                <a:latin typeface="微软雅黑" panose="020B0503020204020204" pitchFamily="34" charset="-122"/>
                <a:ea typeface="微软雅黑" panose="020B0503020204020204" pitchFamily="34" charset="-122"/>
              </a:rPr>
              <a:t>系统</a:t>
            </a:r>
            <a:endParaRPr lang="zh-CN" altLang="en-US" sz="1200" b="1" kern="0" dirty="0">
              <a:solidFill>
                <a:prstClr val="white"/>
              </a:solidFill>
              <a:latin typeface="微软雅黑" panose="020B0503020204020204" pitchFamily="34" charset="-122"/>
              <a:ea typeface="微软雅黑" panose="020B0503020204020204" pitchFamily="34" charset="-122"/>
            </a:endParaRPr>
          </a:p>
        </p:txBody>
      </p:sp>
      <p:cxnSp>
        <p:nvCxnSpPr>
          <p:cNvPr id="135" name="Straight Connector 34"/>
          <p:cNvCxnSpPr/>
          <p:nvPr/>
        </p:nvCxnSpPr>
        <p:spPr bwMode="auto">
          <a:xfrm>
            <a:off x="7548639" y="1094291"/>
            <a:ext cx="0" cy="304800"/>
          </a:xfrm>
          <a:prstGeom prst="line">
            <a:avLst/>
          </a:prstGeom>
          <a:solidFill>
            <a:srgbClr val="808080"/>
          </a:solidFill>
          <a:ln w="9525" cap="flat" cmpd="sng" algn="ctr">
            <a:solidFill>
              <a:srgbClr val="000000"/>
            </a:solidFill>
            <a:prstDash val="solid"/>
            <a:round/>
            <a:headEnd type="none" w="med" len="med"/>
            <a:tailEnd type="none" w="med" len="med"/>
          </a:ln>
          <a:effectLst/>
        </p:spPr>
      </p:cxnSp>
      <p:cxnSp>
        <p:nvCxnSpPr>
          <p:cNvPr id="136" name="Straight Connector 35"/>
          <p:cNvCxnSpPr/>
          <p:nvPr/>
        </p:nvCxnSpPr>
        <p:spPr bwMode="auto">
          <a:xfrm>
            <a:off x="11616038" y="1094291"/>
            <a:ext cx="0" cy="304800"/>
          </a:xfrm>
          <a:prstGeom prst="line">
            <a:avLst/>
          </a:prstGeom>
          <a:solidFill>
            <a:srgbClr val="808080"/>
          </a:solidFill>
          <a:ln w="9525" cap="flat" cmpd="sng" algn="ctr">
            <a:solidFill>
              <a:srgbClr val="000000"/>
            </a:solidFill>
            <a:prstDash val="solid"/>
            <a:round/>
            <a:headEnd type="none" w="med" len="med"/>
            <a:tailEnd type="none" w="med" len="med"/>
          </a:ln>
          <a:effectLst/>
        </p:spPr>
      </p:cxnSp>
      <p:cxnSp>
        <p:nvCxnSpPr>
          <p:cNvPr id="137" name="Straight Arrow Connector 36"/>
          <p:cNvCxnSpPr/>
          <p:nvPr/>
        </p:nvCxnSpPr>
        <p:spPr bwMode="auto">
          <a:xfrm>
            <a:off x="7605350" y="1221809"/>
            <a:ext cx="4010687" cy="0"/>
          </a:xfrm>
          <a:prstGeom prst="straightConnector1">
            <a:avLst/>
          </a:prstGeom>
          <a:solidFill>
            <a:srgbClr val="808080"/>
          </a:solidFill>
          <a:ln w="9525" cap="flat" cmpd="sng" algn="ctr">
            <a:solidFill>
              <a:srgbClr val="000000"/>
            </a:solidFill>
            <a:prstDash val="solid"/>
            <a:round/>
            <a:headEnd type="triangle" w="med" len="med"/>
            <a:tailEnd type="triangle"/>
          </a:ln>
          <a:effectLst/>
        </p:spPr>
      </p:cxnSp>
      <p:sp>
        <p:nvSpPr>
          <p:cNvPr id="138" name="Rectangle 37"/>
          <p:cNvSpPr/>
          <p:nvPr/>
        </p:nvSpPr>
        <p:spPr bwMode="auto">
          <a:xfrm>
            <a:off x="8935422" y="978691"/>
            <a:ext cx="1397396" cy="3600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lstStyle/>
          <a:p>
            <a:pPr algn="ctr" fontAlgn="base">
              <a:spcBef>
                <a:spcPct val="0"/>
              </a:spcBef>
              <a:spcAft>
                <a:spcPct val="0"/>
              </a:spcAft>
              <a:defRPr/>
            </a:pPr>
            <a:r>
              <a:rPr lang="zh-CN" altLang="en-US" sz="1400" b="1" kern="0" dirty="0">
                <a:solidFill>
                  <a:srgbClr val="000000">
                    <a:lumMod val="75000"/>
                    <a:lumOff val="25000"/>
                  </a:srgbClr>
                </a:solidFill>
                <a:latin typeface="微软雅黑" panose="020B0503020204020204" pitchFamily="34" charset="-122"/>
                <a:ea typeface="微软雅黑" panose="020B0503020204020204" pitchFamily="34" charset="-122"/>
              </a:rPr>
              <a:t>细则</a:t>
            </a:r>
            <a:r>
              <a:rPr lang="en-US" altLang="zh-CN" sz="1400" b="1" kern="0" dirty="0">
                <a:solidFill>
                  <a:srgbClr val="000000">
                    <a:lumMod val="75000"/>
                    <a:lumOff val="25000"/>
                  </a:srgbClr>
                </a:solidFill>
                <a:latin typeface="微软雅黑" panose="020B0503020204020204" pitchFamily="34" charset="-122"/>
                <a:ea typeface="微软雅黑" panose="020B0503020204020204" pitchFamily="34" charset="-122"/>
              </a:rPr>
              <a:t>/</a:t>
            </a:r>
            <a:r>
              <a:rPr lang="zh-CN" altLang="en-US" sz="1400" b="1" kern="0" dirty="0">
                <a:solidFill>
                  <a:srgbClr val="000000">
                    <a:lumMod val="75000"/>
                    <a:lumOff val="25000"/>
                  </a:srgbClr>
                </a:solidFill>
                <a:latin typeface="微软雅黑" panose="020B0503020204020204" pitchFamily="34" charset="-122"/>
                <a:ea typeface="微软雅黑" panose="020B0503020204020204" pitchFamily="34" charset="-122"/>
              </a:rPr>
              <a:t>操作规范</a:t>
            </a:r>
          </a:p>
        </p:txBody>
      </p:sp>
      <p:sp>
        <p:nvSpPr>
          <p:cNvPr id="139" name="Rectangle 38"/>
          <p:cNvSpPr/>
          <p:nvPr/>
        </p:nvSpPr>
        <p:spPr bwMode="auto">
          <a:xfrm>
            <a:off x="7560524" y="1769692"/>
            <a:ext cx="4055514" cy="4114800"/>
          </a:xfrm>
          <a:prstGeom prst="rect">
            <a:avLst/>
          </a:prstGeom>
          <a:noFill/>
          <a:ln w="19050" cap="flat" cmpd="sng" algn="ctr">
            <a:solidFill>
              <a:sysClr val="window" lastClr="FFFFFF">
                <a:lumMod val="85000"/>
              </a:sysClr>
            </a:solidFill>
            <a:prstDash val="solid"/>
          </a:ln>
          <a:effectLst/>
        </p:spPr>
        <p:txBody>
          <a:bodyPr rtlCol="0" anchor="ctr"/>
          <a:lstStyle/>
          <a:p>
            <a:pPr algn="ctr">
              <a:defRPr/>
            </a:pPr>
            <a:endParaRPr lang="en-US" sz="1200" u="sng" kern="0">
              <a:solidFill>
                <a:srgbClr val="FFFFFF"/>
              </a:solidFill>
              <a:latin typeface="微软雅黑" panose="020B0503020204020204" pitchFamily="34" charset="-122"/>
              <a:ea typeface="微软雅黑" panose="020B0503020204020204" pitchFamily="34" charset="-122"/>
            </a:endParaRPr>
          </a:p>
        </p:txBody>
      </p:sp>
      <p:sp>
        <p:nvSpPr>
          <p:cNvPr id="140" name="Rectangle 1"/>
          <p:cNvSpPr>
            <a:spLocks noChangeArrowheads="1"/>
          </p:cNvSpPr>
          <p:nvPr/>
        </p:nvSpPr>
        <p:spPr bwMode="auto">
          <a:xfrm>
            <a:off x="9467670" y="2268832"/>
            <a:ext cx="2186049"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eaLnBrk="0" fontAlgn="base" hangingPunct="0">
              <a:spcBef>
                <a:spcPct val="0"/>
              </a:spcBef>
              <a:spcAft>
                <a:spcPct val="0"/>
              </a:spcAft>
              <a:tabLst>
                <a:tab pos="889000" algn="l"/>
                <a:tab pos="6115050" algn="r"/>
              </a:tabLst>
              <a:defRPr>
                <a:solidFill>
                  <a:schemeClr val="tx1"/>
                </a:solidFill>
                <a:latin typeface="Arial" panose="020B0604020202020204" pitchFamily="34" charset="0"/>
              </a:defRPr>
            </a:lvl1pPr>
            <a:lvl2pPr eaLnBrk="0" fontAlgn="base" hangingPunct="0">
              <a:spcBef>
                <a:spcPct val="0"/>
              </a:spcBef>
              <a:spcAft>
                <a:spcPct val="0"/>
              </a:spcAft>
              <a:tabLst>
                <a:tab pos="889000" algn="l"/>
                <a:tab pos="6115050" algn="r"/>
              </a:tabLst>
              <a:defRPr>
                <a:solidFill>
                  <a:schemeClr val="tx1"/>
                </a:solidFill>
                <a:latin typeface="Arial" panose="020B0604020202020204" pitchFamily="34" charset="0"/>
              </a:defRPr>
            </a:lvl2pPr>
            <a:lvl3pPr eaLnBrk="0" fontAlgn="base" hangingPunct="0">
              <a:spcBef>
                <a:spcPct val="0"/>
              </a:spcBef>
              <a:spcAft>
                <a:spcPct val="0"/>
              </a:spcAft>
              <a:tabLst>
                <a:tab pos="889000" algn="l"/>
                <a:tab pos="6115050" algn="r"/>
              </a:tabLst>
              <a:defRPr>
                <a:solidFill>
                  <a:schemeClr val="tx1"/>
                </a:solidFill>
                <a:latin typeface="Arial" panose="020B0604020202020204" pitchFamily="34" charset="0"/>
              </a:defRPr>
            </a:lvl3pPr>
            <a:lvl4pPr eaLnBrk="0" fontAlgn="base" hangingPunct="0">
              <a:spcBef>
                <a:spcPct val="0"/>
              </a:spcBef>
              <a:spcAft>
                <a:spcPct val="0"/>
              </a:spcAft>
              <a:tabLst>
                <a:tab pos="889000" algn="l"/>
                <a:tab pos="6115050" algn="r"/>
              </a:tabLst>
              <a:defRPr>
                <a:solidFill>
                  <a:schemeClr val="tx1"/>
                </a:solidFill>
                <a:latin typeface="Arial" panose="020B0604020202020204" pitchFamily="34" charset="0"/>
              </a:defRPr>
            </a:lvl4pPr>
            <a:lvl5pPr eaLnBrk="0" fontAlgn="base" hangingPunct="0">
              <a:spcBef>
                <a:spcPct val="0"/>
              </a:spcBef>
              <a:spcAft>
                <a:spcPct val="0"/>
              </a:spcAft>
              <a:tabLst>
                <a:tab pos="889000" algn="l"/>
                <a:tab pos="6115050" algn="r"/>
              </a:tabLst>
              <a:defRPr>
                <a:solidFill>
                  <a:schemeClr val="tx1"/>
                </a:solidFill>
                <a:latin typeface="Arial" panose="020B0604020202020204" pitchFamily="34" charset="0"/>
              </a:defRPr>
            </a:lvl5pPr>
            <a:lvl6pPr eaLnBrk="0" fontAlgn="base" hangingPunct="0">
              <a:spcBef>
                <a:spcPct val="0"/>
              </a:spcBef>
              <a:spcAft>
                <a:spcPct val="0"/>
              </a:spcAft>
              <a:tabLst>
                <a:tab pos="889000" algn="l"/>
                <a:tab pos="6115050" algn="r"/>
              </a:tabLst>
              <a:defRPr>
                <a:solidFill>
                  <a:schemeClr val="tx1"/>
                </a:solidFill>
                <a:latin typeface="Arial" panose="020B0604020202020204" pitchFamily="34" charset="0"/>
              </a:defRPr>
            </a:lvl6pPr>
            <a:lvl7pPr eaLnBrk="0" fontAlgn="base" hangingPunct="0">
              <a:spcBef>
                <a:spcPct val="0"/>
              </a:spcBef>
              <a:spcAft>
                <a:spcPct val="0"/>
              </a:spcAft>
              <a:tabLst>
                <a:tab pos="889000" algn="l"/>
                <a:tab pos="6115050" algn="r"/>
              </a:tabLst>
              <a:defRPr>
                <a:solidFill>
                  <a:schemeClr val="tx1"/>
                </a:solidFill>
                <a:latin typeface="Arial" panose="020B0604020202020204" pitchFamily="34" charset="0"/>
              </a:defRPr>
            </a:lvl7pPr>
            <a:lvl8pPr eaLnBrk="0" fontAlgn="base" hangingPunct="0">
              <a:spcBef>
                <a:spcPct val="0"/>
              </a:spcBef>
              <a:spcAft>
                <a:spcPct val="0"/>
              </a:spcAft>
              <a:tabLst>
                <a:tab pos="889000" algn="l"/>
                <a:tab pos="6115050" algn="r"/>
              </a:tabLst>
              <a:defRPr>
                <a:solidFill>
                  <a:schemeClr val="tx1"/>
                </a:solidFill>
                <a:latin typeface="Arial" panose="020B0604020202020204" pitchFamily="34" charset="0"/>
              </a:defRPr>
            </a:lvl8pPr>
            <a:lvl9pPr eaLnBrk="0" fontAlgn="base" hangingPunct="0">
              <a:spcBef>
                <a:spcPct val="0"/>
              </a:spcBef>
              <a:spcAft>
                <a:spcPct val="0"/>
              </a:spcAft>
              <a:tabLst>
                <a:tab pos="889000" algn="l"/>
                <a:tab pos="6115050" algn="r"/>
              </a:tabLst>
              <a:defRPr>
                <a:solidFill>
                  <a:schemeClr val="tx1"/>
                </a:solidFill>
                <a:latin typeface="Arial" panose="020B0604020202020204" pitchFamily="34" charset="0"/>
              </a:defRPr>
            </a:lvl9pPr>
          </a:lstStyle>
          <a:p>
            <a:pPr eaLnBrk="1" hangingPunct="1">
              <a:lnSpc>
                <a:spcPct val="150000"/>
              </a:lnSpc>
            </a:pPr>
            <a:r>
              <a:rPr lang="zh-CN" altLang="en-US" sz="1100" b="1" dirty="0">
                <a:solidFill>
                  <a:prstClr val="black"/>
                </a:solidFill>
                <a:latin typeface="微软雅黑" panose="020B0503020204020204" pitchFamily="34" charset="-122"/>
                <a:ea typeface="微软雅黑" panose="020B0503020204020204" pitchFamily="34" charset="-122"/>
                <a:hlinkClick r:id="rId4"/>
              </a:rPr>
              <a:t>总体说明</a:t>
            </a:r>
            <a:endParaRPr lang="zh-CN" altLang="en-US" sz="1100" b="1" dirty="0">
              <a:solidFill>
                <a:prstClr val="black"/>
              </a:solidFill>
              <a:latin typeface="微软雅黑" panose="020B0503020204020204" pitchFamily="34" charset="-122"/>
              <a:ea typeface="微软雅黑" panose="020B0503020204020204" pitchFamily="34" charset="-122"/>
            </a:endParaRPr>
          </a:p>
          <a:p>
            <a:pPr marL="360045" lvl="1" indent="-144145" eaLnBrk="1" hangingPunct="1">
              <a:lnSpc>
                <a:spcPct val="150000"/>
              </a:lnSpc>
              <a:buFont typeface="Arial" panose="020B0604020202020204" pitchFamily="34" charset="0"/>
              <a:buChar char="•"/>
            </a:pPr>
            <a:r>
              <a:rPr lang="zh-CN" altLang="en-US" sz="1100" dirty="0">
                <a:solidFill>
                  <a:prstClr val="black"/>
                </a:solidFill>
                <a:latin typeface="微软雅黑" panose="020B0503020204020204" pitchFamily="34" charset="-122"/>
                <a:ea typeface="微软雅黑" panose="020B0503020204020204" pitchFamily="34" charset="-122"/>
                <a:hlinkClick r:id="rId5"/>
              </a:rPr>
              <a:t>目的</a:t>
            </a:r>
            <a:endParaRPr lang="zh-CN" altLang="en-US" sz="1100" dirty="0">
              <a:solidFill>
                <a:prstClr val="black"/>
              </a:solidFill>
              <a:latin typeface="微软雅黑" panose="020B0503020204020204" pitchFamily="34" charset="-122"/>
              <a:ea typeface="微软雅黑" panose="020B0503020204020204" pitchFamily="34" charset="-122"/>
            </a:endParaRPr>
          </a:p>
          <a:p>
            <a:pPr marL="360045" lvl="1" indent="-144145" eaLnBrk="1" hangingPunct="1">
              <a:lnSpc>
                <a:spcPct val="150000"/>
              </a:lnSpc>
              <a:buFont typeface="Arial" panose="020B0604020202020204" pitchFamily="34" charset="0"/>
              <a:buChar char="•"/>
            </a:pPr>
            <a:r>
              <a:rPr lang="zh-CN" altLang="en-US" sz="1100" dirty="0">
                <a:solidFill>
                  <a:prstClr val="black"/>
                </a:solidFill>
                <a:latin typeface="微软雅黑" panose="020B0503020204020204" pitchFamily="34" charset="-122"/>
                <a:ea typeface="微软雅黑" panose="020B0503020204020204" pitchFamily="34" charset="-122"/>
                <a:hlinkClick r:id="rId6"/>
              </a:rPr>
              <a:t>适用范围</a:t>
            </a:r>
            <a:endParaRPr lang="zh-CN" altLang="en-US" sz="1100" dirty="0">
              <a:solidFill>
                <a:prstClr val="black"/>
              </a:solidFill>
              <a:latin typeface="微软雅黑" panose="020B0503020204020204" pitchFamily="34" charset="-122"/>
              <a:ea typeface="微软雅黑" panose="020B0503020204020204" pitchFamily="34" charset="-122"/>
            </a:endParaRPr>
          </a:p>
          <a:p>
            <a:pPr marL="360045" lvl="1" indent="-144145" eaLnBrk="1" hangingPunct="1">
              <a:lnSpc>
                <a:spcPct val="150000"/>
              </a:lnSpc>
              <a:buFont typeface="Arial" panose="020B0604020202020204" pitchFamily="34" charset="0"/>
              <a:buChar char="•"/>
            </a:pPr>
            <a:r>
              <a:rPr lang="zh-CN" altLang="en-US" sz="1100" dirty="0">
                <a:solidFill>
                  <a:prstClr val="black"/>
                </a:solidFill>
                <a:latin typeface="微软雅黑" panose="020B0503020204020204" pitchFamily="34" charset="-122"/>
                <a:ea typeface="微软雅黑" panose="020B0503020204020204" pitchFamily="34" charset="-122"/>
                <a:hlinkClick r:id="rId7"/>
              </a:rPr>
              <a:t>专用名词定义</a:t>
            </a:r>
            <a:endParaRPr lang="zh-CN" altLang="en-US" sz="1100" dirty="0">
              <a:solidFill>
                <a:prstClr val="black"/>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sz="1100" b="1" dirty="0">
                <a:solidFill>
                  <a:prstClr val="black"/>
                </a:solidFill>
                <a:latin typeface="微软雅黑" panose="020B0503020204020204" pitchFamily="34" charset="-122"/>
                <a:ea typeface="微软雅黑" panose="020B0503020204020204" pitchFamily="34" charset="-122"/>
                <a:hlinkClick r:id="rId8"/>
              </a:rPr>
              <a:t>流程说明</a:t>
            </a:r>
            <a:endParaRPr lang="zh-CN" altLang="en-US" sz="1100" b="1" dirty="0">
              <a:solidFill>
                <a:prstClr val="black"/>
              </a:solidFill>
              <a:latin typeface="微软雅黑" panose="020B0503020204020204" pitchFamily="34" charset="-122"/>
              <a:ea typeface="微软雅黑" panose="020B0503020204020204" pitchFamily="34" charset="-122"/>
            </a:endParaRPr>
          </a:p>
          <a:p>
            <a:pPr marL="360045" lvl="1" indent="-144145" eaLnBrk="1" hangingPunct="1">
              <a:lnSpc>
                <a:spcPct val="150000"/>
              </a:lnSpc>
              <a:buFont typeface="Arial" panose="020B0604020202020204" pitchFamily="34" charset="0"/>
              <a:buChar char="•"/>
            </a:pPr>
            <a:r>
              <a:rPr lang="zh-CN" altLang="en-US" sz="1100" dirty="0">
                <a:solidFill>
                  <a:prstClr val="black"/>
                </a:solidFill>
                <a:latin typeface="微软雅黑" panose="020B0503020204020204" pitchFamily="34" charset="-122"/>
                <a:ea typeface="微软雅黑" panose="020B0503020204020204" pitchFamily="34" charset="-122"/>
                <a:hlinkClick r:id="rId9"/>
              </a:rPr>
              <a:t>业务说明</a:t>
            </a:r>
            <a:endParaRPr lang="zh-CN" altLang="en-US" sz="1100" dirty="0">
              <a:solidFill>
                <a:prstClr val="black"/>
              </a:solidFill>
              <a:latin typeface="微软雅黑" panose="020B0503020204020204" pitchFamily="34" charset="-122"/>
              <a:ea typeface="微软雅黑" panose="020B0503020204020204" pitchFamily="34" charset="-122"/>
            </a:endParaRPr>
          </a:p>
          <a:p>
            <a:pPr marL="360045" lvl="1" indent="-144145" eaLnBrk="1" hangingPunct="1">
              <a:lnSpc>
                <a:spcPct val="150000"/>
              </a:lnSpc>
              <a:buFont typeface="Arial" panose="020B0604020202020204" pitchFamily="34" charset="0"/>
              <a:buChar char="•"/>
            </a:pPr>
            <a:r>
              <a:rPr lang="zh-CN" altLang="en-US" sz="1100" dirty="0">
                <a:solidFill>
                  <a:prstClr val="black"/>
                </a:solidFill>
                <a:latin typeface="微软雅黑" panose="020B0503020204020204" pitchFamily="34" charset="-122"/>
                <a:ea typeface="微软雅黑" panose="020B0503020204020204" pitchFamily="34" charset="-122"/>
                <a:hlinkClick r:id="rId10"/>
              </a:rPr>
              <a:t>相关岗位职责说明</a:t>
            </a:r>
            <a:endParaRPr lang="zh-CN" altLang="en-US" sz="1100" dirty="0">
              <a:solidFill>
                <a:prstClr val="black"/>
              </a:solidFill>
              <a:latin typeface="微软雅黑" panose="020B0503020204020204" pitchFamily="34" charset="-122"/>
              <a:ea typeface="微软雅黑" panose="020B0503020204020204" pitchFamily="34" charset="-122"/>
            </a:endParaRPr>
          </a:p>
          <a:p>
            <a:pPr marL="360045" lvl="1" indent="-144145" eaLnBrk="1" hangingPunct="1">
              <a:lnSpc>
                <a:spcPct val="150000"/>
              </a:lnSpc>
              <a:buFont typeface="Arial" panose="020B0604020202020204" pitchFamily="34" charset="0"/>
              <a:buChar char="•"/>
            </a:pPr>
            <a:r>
              <a:rPr lang="zh-CN" altLang="en-US" sz="1100" dirty="0">
                <a:solidFill>
                  <a:prstClr val="black"/>
                </a:solidFill>
                <a:latin typeface="微软雅黑" panose="020B0503020204020204" pitchFamily="34" charset="-122"/>
                <a:ea typeface="微软雅黑" panose="020B0503020204020204" pitchFamily="34" charset="-122"/>
                <a:hlinkClick r:id="rId11"/>
              </a:rPr>
              <a:t>流程图和操作步骤说明</a:t>
            </a:r>
            <a:endParaRPr lang="zh-CN" altLang="en-US" sz="1100" dirty="0">
              <a:solidFill>
                <a:prstClr val="black"/>
              </a:solidFill>
              <a:latin typeface="微软雅黑" panose="020B0503020204020204" pitchFamily="34" charset="-122"/>
              <a:ea typeface="微软雅黑" panose="020B0503020204020204" pitchFamily="34" charset="-122"/>
            </a:endParaRPr>
          </a:p>
          <a:p>
            <a:pPr marL="720090" lvl="2" indent="-171450" eaLnBrk="1" hangingPunct="1">
              <a:lnSpc>
                <a:spcPct val="150000"/>
              </a:lnSpc>
              <a:buFont typeface="Arial" panose="020B0604020202020204" pitchFamily="34" charset="0"/>
              <a:buChar char="•"/>
            </a:pPr>
            <a:r>
              <a:rPr lang="zh-CN" altLang="en-US" sz="1100" dirty="0">
                <a:solidFill>
                  <a:prstClr val="black"/>
                </a:solidFill>
                <a:latin typeface="微软雅黑" panose="020B0503020204020204" pitchFamily="34" charset="-122"/>
                <a:ea typeface="微软雅黑" panose="020B0503020204020204" pitchFamily="34" charset="-122"/>
                <a:hlinkClick r:id="rId12"/>
              </a:rPr>
              <a:t>流程图</a:t>
            </a:r>
            <a:endParaRPr lang="zh-CN" altLang="en-US" sz="1100" dirty="0">
              <a:solidFill>
                <a:prstClr val="black"/>
              </a:solidFill>
              <a:latin typeface="微软雅黑" panose="020B0503020204020204" pitchFamily="34" charset="-122"/>
              <a:ea typeface="微软雅黑" panose="020B0503020204020204" pitchFamily="34" charset="-122"/>
            </a:endParaRPr>
          </a:p>
          <a:p>
            <a:pPr marL="720090" lvl="2" indent="-171450" eaLnBrk="1" hangingPunct="1">
              <a:lnSpc>
                <a:spcPct val="150000"/>
              </a:lnSpc>
              <a:buFont typeface="Arial" panose="020B0604020202020204" pitchFamily="34" charset="0"/>
              <a:buChar char="•"/>
            </a:pPr>
            <a:r>
              <a:rPr lang="zh-CN" altLang="en-US" sz="1100" dirty="0">
                <a:solidFill>
                  <a:prstClr val="black"/>
                </a:solidFill>
                <a:latin typeface="微软雅黑" panose="020B0503020204020204" pitchFamily="34" charset="-122"/>
                <a:ea typeface="微软雅黑" panose="020B0503020204020204" pitchFamily="34" charset="-122"/>
                <a:hlinkClick r:id="rId13"/>
              </a:rPr>
              <a:t>流程说明</a:t>
            </a:r>
            <a:endParaRPr lang="zh-CN" altLang="en-US" sz="1100" dirty="0">
              <a:solidFill>
                <a:prstClr val="black"/>
              </a:solidFill>
              <a:latin typeface="微软雅黑" panose="020B0503020204020204" pitchFamily="34" charset="-122"/>
              <a:ea typeface="微软雅黑" panose="020B0503020204020204" pitchFamily="34" charset="-122"/>
            </a:endParaRPr>
          </a:p>
          <a:p>
            <a:pPr marL="720090" lvl="2" indent="-171450" eaLnBrk="1" hangingPunct="1">
              <a:lnSpc>
                <a:spcPct val="150000"/>
              </a:lnSpc>
              <a:buFont typeface="Arial" panose="020B0604020202020204" pitchFamily="34" charset="0"/>
              <a:buChar char="•"/>
            </a:pPr>
            <a:r>
              <a:rPr lang="zh-CN" altLang="en-US" sz="1100" dirty="0">
                <a:solidFill>
                  <a:prstClr val="black"/>
                </a:solidFill>
                <a:latin typeface="微软雅黑" panose="020B0503020204020204" pitchFamily="34" charset="-122"/>
                <a:ea typeface="微软雅黑" panose="020B0503020204020204" pitchFamily="34" charset="-122"/>
                <a:hlinkClick r:id="rId14"/>
              </a:rPr>
              <a:t>具体业务处理</a:t>
            </a:r>
            <a:endParaRPr lang="zh-CN" altLang="en-US" sz="1100" dirty="0">
              <a:solidFill>
                <a:prstClr val="black"/>
              </a:solidFill>
              <a:latin typeface="微软雅黑" panose="020B0503020204020204" pitchFamily="34" charset="-122"/>
              <a:ea typeface="微软雅黑" panose="020B0503020204020204" pitchFamily="34" charset="-122"/>
              <a:hlinkClick r:id="" action="ppaction://noaction"/>
            </a:endParaRPr>
          </a:p>
          <a:p>
            <a:pPr marL="720090" lvl="2" indent="-171450" eaLnBrk="1" hangingPunct="1">
              <a:lnSpc>
                <a:spcPct val="150000"/>
              </a:lnSpc>
              <a:buFont typeface="Arial" panose="020B0604020202020204" pitchFamily="34" charset="0"/>
              <a:buChar char="•"/>
            </a:pPr>
            <a:r>
              <a:rPr lang="zh-CN" altLang="en-US" sz="1100" dirty="0">
                <a:solidFill>
                  <a:prstClr val="black"/>
                </a:solidFill>
                <a:latin typeface="微软雅黑" panose="020B0503020204020204" pitchFamily="34" charset="-122"/>
                <a:ea typeface="微软雅黑" panose="020B0503020204020204" pitchFamily="34" charset="-122"/>
              </a:rPr>
              <a:t>系统操作手册</a:t>
            </a:r>
          </a:p>
        </p:txBody>
      </p:sp>
      <p:sp>
        <p:nvSpPr>
          <p:cNvPr id="141" name="Rectangle 41"/>
          <p:cNvSpPr/>
          <p:nvPr/>
        </p:nvSpPr>
        <p:spPr>
          <a:xfrm>
            <a:off x="7932511" y="2230673"/>
            <a:ext cx="1454972" cy="295200"/>
          </a:xfrm>
          <a:prstGeom prst="rect">
            <a:avLst/>
          </a:prstGeom>
          <a:solidFill>
            <a:srgbClr val="009ECA">
              <a:alpha val="40000"/>
            </a:srgbClr>
          </a:solidFill>
          <a:ln>
            <a:noFill/>
          </a:ln>
          <a:effectLst/>
        </p:spPr>
        <p:txBody>
          <a:bodyPr lIns="0" rIns="0" rtlCol="0" anchor="ctr"/>
          <a:lstStyle/>
          <a:p>
            <a:pPr>
              <a:defRPr/>
            </a:pPr>
            <a:r>
              <a:rPr lang="en-US" altLang="zh-CN" sz="1100" kern="0" dirty="0">
                <a:solidFill>
                  <a:prstClr val="black"/>
                </a:solidFill>
                <a:latin typeface="微软雅黑" panose="020B0503020204020204" pitchFamily="34" charset="-122"/>
                <a:ea typeface="微软雅黑" panose="020B0503020204020204" pitchFamily="34" charset="-122"/>
              </a:rPr>
              <a:t>《</a:t>
            </a:r>
            <a:r>
              <a:rPr lang="zh-CN" altLang="en-US" sz="1100" kern="0" dirty="0">
                <a:solidFill>
                  <a:prstClr val="black"/>
                </a:solidFill>
                <a:latin typeface="微软雅黑" panose="020B0503020204020204" pitchFamily="34" charset="-122"/>
                <a:ea typeface="微软雅黑" panose="020B0503020204020204" pitchFamily="34" charset="-122"/>
              </a:rPr>
              <a:t>指标执行监控细则</a:t>
            </a:r>
            <a:r>
              <a:rPr lang="en-US" altLang="zh-CN" sz="1100" kern="0" dirty="0">
                <a:solidFill>
                  <a:prstClr val="black"/>
                </a:solidFill>
                <a:latin typeface="微软雅黑" panose="020B0503020204020204" pitchFamily="34" charset="-122"/>
                <a:ea typeface="微软雅黑" panose="020B0503020204020204" pitchFamily="34" charset="-122"/>
              </a:rPr>
              <a:t>》</a:t>
            </a:r>
          </a:p>
        </p:txBody>
      </p:sp>
      <p:sp>
        <p:nvSpPr>
          <p:cNvPr id="142" name="Rectangle 42"/>
          <p:cNvSpPr/>
          <p:nvPr/>
        </p:nvSpPr>
        <p:spPr>
          <a:xfrm>
            <a:off x="7932511" y="3078067"/>
            <a:ext cx="1465594" cy="295200"/>
          </a:xfrm>
          <a:prstGeom prst="rect">
            <a:avLst/>
          </a:prstGeom>
          <a:solidFill>
            <a:srgbClr val="009ECA">
              <a:alpha val="40000"/>
            </a:srgbClr>
          </a:solidFill>
          <a:ln>
            <a:noFill/>
          </a:ln>
          <a:effectLst/>
        </p:spPr>
        <p:txBody>
          <a:bodyPr lIns="0" rIns="0" rtlCol="0" anchor="ctr"/>
          <a:lstStyle/>
          <a:p>
            <a:pPr>
              <a:defRPr/>
            </a:pPr>
            <a:r>
              <a:rPr lang="en-US" altLang="zh-CN" sz="1100" kern="0" dirty="0">
                <a:solidFill>
                  <a:prstClr val="black"/>
                </a:solidFill>
                <a:latin typeface="微软雅黑" panose="020B0503020204020204" pitchFamily="34" charset="-122"/>
                <a:ea typeface="微软雅黑" panose="020B0503020204020204" pitchFamily="34" charset="-122"/>
              </a:rPr>
              <a:t>《</a:t>
            </a:r>
            <a:r>
              <a:rPr lang="zh-CN" altLang="en-US" sz="1100" kern="0" dirty="0">
                <a:solidFill>
                  <a:prstClr val="black"/>
                </a:solidFill>
                <a:latin typeface="微软雅黑" panose="020B0503020204020204" pitchFamily="34" charset="-122"/>
                <a:ea typeface="微软雅黑" panose="020B0503020204020204" pitchFamily="34" charset="-122"/>
              </a:rPr>
              <a:t>数据质量规则指引</a:t>
            </a:r>
            <a:r>
              <a:rPr lang="en-US" altLang="zh-CN" sz="1100" kern="0" dirty="0">
                <a:solidFill>
                  <a:prstClr val="black"/>
                </a:solidFill>
                <a:latin typeface="微软雅黑" panose="020B0503020204020204" pitchFamily="34" charset="-122"/>
                <a:ea typeface="微软雅黑" panose="020B0503020204020204" pitchFamily="34" charset="-122"/>
              </a:rPr>
              <a:t>》</a:t>
            </a:r>
          </a:p>
        </p:txBody>
      </p:sp>
      <p:sp>
        <p:nvSpPr>
          <p:cNvPr id="143" name="Rectangle 43"/>
          <p:cNvSpPr/>
          <p:nvPr/>
        </p:nvSpPr>
        <p:spPr>
          <a:xfrm>
            <a:off x="7932511" y="3925461"/>
            <a:ext cx="1465593" cy="295200"/>
          </a:xfrm>
          <a:prstGeom prst="rect">
            <a:avLst/>
          </a:prstGeom>
          <a:solidFill>
            <a:srgbClr val="009ECA">
              <a:alpha val="40000"/>
            </a:srgbClr>
          </a:solidFill>
          <a:ln>
            <a:noFill/>
          </a:ln>
          <a:effectLst/>
        </p:spPr>
        <p:txBody>
          <a:bodyPr lIns="0" rIns="0" rtlCol="0" anchor="ctr"/>
          <a:lstStyle/>
          <a:p>
            <a:pPr>
              <a:defRPr/>
            </a:pPr>
            <a:r>
              <a:rPr lang="en-US" altLang="zh-CN" sz="1100" kern="0" dirty="0">
                <a:solidFill>
                  <a:prstClr val="black"/>
                </a:solidFill>
                <a:latin typeface="微软雅黑" panose="020B0503020204020204" pitchFamily="34" charset="-122"/>
                <a:ea typeface="微软雅黑" panose="020B0503020204020204" pitchFamily="34" charset="-122"/>
              </a:rPr>
              <a:t>《</a:t>
            </a:r>
            <a:r>
              <a:rPr lang="zh-CN" altLang="en-US" sz="1100" kern="0" dirty="0">
                <a:solidFill>
                  <a:prstClr val="black"/>
                </a:solidFill>
                <a:latin typeface="微软雅黑" panose="020B0503020204020204" pitchFamily="34" charset="-122"/>
                <a:ea typeface="微软雅黑" panose="020B0503020204020204" pitchFamily="34" charset="-122"/>
              </a:rPr>
              <a:t>数据质量评估细则</a:t>
            </a:r>
            <a:r>
              <a:rPr lang="en-US" altLang="zh-CN" sz="1100" kern="0" dirty="0">
                <a:solidFill>
                  <a:prstClr val="black"/>
                </a:solidFill>
                <a:latin typeface="微软雅黑" panose="020B0503020204020204" pitchFamily="34" charset="-122"/>
                <a:ea typeface="微软雅黑" panose="020B0503020204020204" pitchFamily="34" charset="-122"/>
              </a:rPr>
              <a:t>》</a:t>
            </a:r>
          </a:p>
        </p:txBody>
      </p:sp>
      <p:sp>
        <p:nvSpPr>
          <p:cNvPr id="144" name="Rectangle 44"/>
          <p:cNvSpPr/>
          <p:nvPr/>
        </p:nvSpPr>
        <p:spPr>
          <a:xfrm>
            <a:off x="7932511" y="3501764"/>
            <a:ext cx="1465593" cy="295200"/>
          </a:xfrm>
          <a:prstGeom prst="rect">
            <a:avLst/>
          </a:prstGeom>
          <a:solidFill>
            <a:srgbClr val="009ECA">
              <a:alpha val="40000"/>
            </a:srgbClr>
          </a:solidFill>
          <a:ln>
            <a:noFill/>
          </a:ln>
          <a:effectLst/>
        </p:spPr>
        <p:txBody>
          <a:bodyPr lIns="0" rIns="0" rtlCol="0" anchor="ctr"/>
          <a:lstStyle/>
          <a:p>
            <a:pPr>
              <a:defRPr/>
            </a:pPr>
            <a:r>
              <a:rPr lang="en-US" altLang="zh-CN" sz="1100" kern="0" dirty="0">
                <a:solidFill>
                  <a:prstClr val="black"/>
                </a:solidFill>
                <a:latin typeface="微软雅黑" panose="020B0503020204020204" pitchFamily="34" charset="-122"/>
                <a:ea typeface="微软雅黑" panose="020B0503020204020204" pitchFamily="34" charset="-122"/>
              </a:rPr>
              <a:t>《</a:t>
            </a:r>
            <a:r>
              <a:rPr lang="zh-CN" altLang="en-US" sz="1100" kern="0" dirty="0">
                <a:solidFill>
                  <a:prstClr val="black"/>
                </a:solidFill>
                <a:latin typeface="微软雅黑" panose="020B0503020204020204" pitchFamily="34" charset="-122"/>
                <a:ea typeface="微软雅黑" panose="020B0503020204020204" pitchFamily="34" charset="-122"/>
              </a:rPr>
              <a:t>数据质量检核细则</a:t>
            </a:r>
            <a:r>
              <a:rPr lang="en-US" altLang="zh-CN" sz="1100" kern="0" dirty="0">
                <a:solidFill>
                  <a:prstClr val="black"/>
                </a:solidFill>
                <a:latin typeface="微软雅黑" panose="020B0503020204020204" pitchFamily="34" charset="-122"/>
                <a:ea typeface="微软雅黑" panose="020B0503020204020204" pitchFamily="34" charset="-122"/>
              </a:rPr>
              <a:t>》</a:t>
            </a:r>
          </a:p>
        </p:txBody>
      </p:sp>
      <p:sp>
        <p:nvSpPr>
          <p:cNvPr id="145" name="Rectangle 46"/>
          <p:cNvSpPr/>
          <p:nvPr/>
        </p:nvSpPr>
        <p:spPr>
          <a:xfrm>
            <a:off x="7932511" y="2654370"/>
            <a:ext cx="1464248" cy="295200"/>
          </a:xfrm>
          <a:prstGeom prst="rect">
            <a:avLst/>
          </a:prstGeom>
          <a:solidFill>
            <a:srgbClr val="009ECA">
              <a:alpha val="40000"/>
            </a:srgbClr>
          </a:solidFill>
          <a:ln>
            <a:noFill/>
          </a:ln>
          <a:effectLst/>
        </p:spPr>
        <p:txBody>
          <a:bodyPr lIns="0" rIns="0" rtlCol="0" anchor="ctr"/>
          <a:lstStyle/>
          <a:p>
            <a:pPr>
              <a:defRPr/>
            </a:pPr>
            <a:r>
              <a:rPr lang="en-US" altLang="zh-CN" sz="1100" kern="0" dirty="0">
                <a:solidFill>
                  <a:prstClr val="black"/>
                </a:solidFill>
                <a:latin typeface="微软雅黑" panose="020B0503020204020204" pitchFamily="34" charset="-122"/>
                <a:ea typeface="微软雅黑" panose="020B0503020204020204" pitchFamily="34" charset="-122"/>
              </a:rPr>
              <a:t>《</a:t>
            </a:r>
            <a:r>
              <a:rPr lang="zh-CN" altLang="en-US" sz="1100" kern="0" dirty="0">
                <a:solidFill>
                  <a:prstClr val="black"/>
                </a:solidFill>
                <a:latin typeface="微软雅黑" panose="020B0503020204020204" pitchFamily="34" charset="-122"/>
                <a:ea typeface="微软雅黑" panose="020B0503020204020204" pitchFamily="34" charset="-122"/>
              </a:rPr>
              <a:t>数据采集标准细则</a:t>
            </a:r>
            <a:r>
              <a:rPr lang="en-US" altLang="zh-CN" sz="1100" kern="0" dirty="0">
                <a:solidFill>
                  <a:prstClr val="black"/>
                </a:solidFill>
                <a:latin typeface="微软雅黑" panose="020B0503020204020204" pitchFamily="34" charset="-122"/>
                <a:ea typeface="微软雅黑" panose="020B0503020204020204" pitchFamily="34" charset="-122"/>
              </a:rPr>
              <a:t>》</a:t>
            </a:r>
          </a:p>
        </p:txBody>
      </p:sp>
      <p:sp>
        <p:nvSpPr>
          <p:cNvPr id="176" name="Rectangle 51"/>
          <p:cNvSpPr/>
          <p:nvPr/>
        </p:nvSpPr>
        <p:spPr>
          <a:xfrm>
            <a:off x="4729967" y="2742177"/>
            <a:ext cx="1152000" cy="360000"/>
          </a:xfrm>
          <a:prstGeom prst="rect">
            <a:avLst/>
          </a:prstGeom>
          <a:solidFill>
            <a:srgbClr val="0087D5">
              <a:alpha val="50000"/>
            </a:srgbClr>
          </a:solidFill>
          <a:ln>
            <a:noFill/>
          </a:ln>
          <a:effectLst/>
        </p:spPr>
        <p:txBody>
          <a:bodyPr rtlCol="0" anchor="ctr"/>
          <a:lstStyle/>
          <a:p>
            <a:pPr algn="ctr">
              <a:defRPr/>
            </a:pPr>
            <a:r>
              <a:rPr lang="zh-CN" altLang="en-US" sz="1200" kern="0" dirty="0">
                <a:solidFill>
                  <a:prstClr val="black"/>
                </a:solidFill>
                <a:latin typeface="微软雅黑" panose="020B0503020204020204" pitchFamily="34" charset="-122"/>
                <a:ea typeface="微软雅黑" panose="020B0503020204020204" pitchFamily="34" charset="-122"/>
              </a:rPr>
              <a:t>数据标准管理</a:t>
            </a:r>
          </a:p>
        </p:txBody>
      </p:sp>
      <p:sp>
        <p:nvSpPr>
          <p:cNvPr id="179" name="Rectangle 52"/>
          <p:cNvSpPr/>
          <p:nvPr/>
        </p:nvSpPr>
        <p:spPr>
          <a:xfrm>
            <a:off x="4729967" y="3172101"/>
            <a:ext cx="1152000" cy="360000"/>
          </a:xfrm>
          <a:prstGeom prst="rect">
            <a:avLst/>
          </a:prstGeom>
          <a:solidFill>
            <a:srgbClr val="0087D5">
              <a:alpha val="50000"/>
            </a:srgbClr>
          </a:solidFill>
          <a:ln w="12700">
            <a:noFill/>
          </a:ln>
          <a:effectLst/>
        </p:spPr>
        <p:txBody>
          <a:bodyPr rtlCol="0" anchor="ctr"/>
          <a:lstStyle/>
          <a:p>
            <a:pPr algn="ctr">
              <a:defRPr/>
            </a:pPr>
            <a:r>
              <a:rPr lang="zh-CN" altLang="en-US" sz="1200" kern="0" dirty="0">
                <a:solidFill>
                  <a:prstClr val="black"/>
                </a:solidFill>
                <a:latin typeface="微软雅黑" panose="020B0503020204020204" pitchFamily="34" charset="-122"/>
                <a:ea typeface="微软雅黑" panose="020B0503020204020204" pitchFamily="34" charset="-122"/>
              </a:rPr>
              <a:t>数据质量管理</a:t>
            </a:r>
          </a:p>
        </p:txBody>
      </p:sp>
      <p:sp>
        <p:nvSpPr>
          <p:cNvPr id="180" name="Rectangle 53"/>
          <p:cNvSpPr/>
          <p:nvPr/>
        </p:nvSpPr>
        <p:spPr>
          <a:xfrm>
            <a:off x="4729967" y="4442805"/>
            <a:ext cx="1152000" cy="360000"/>
          </a:xfrm>
          <a:prstGeom prst="rect">
            <a:avLst/>
          </a:prstGeom>
          <a:solidFill>
            <a:srgbClr val="0087D5">
              <a:alpha val="50000"/>
            </a:srgbClr>
          </a:solidFill>
          <a:ln>
            <a:noFill/>
          </a:ln>
          <a:effectLst/>
        </p:spPr>
        <p:txBody>
          <a:bodyPr rtlCol="0" anchor="ctr"/>
          <a:lstStyle/>
          <a:p>
            <a:pPr algn="ctr">
              <a:defRPr/>
            </a:pPr>
            <a:r>
              <a:rPr lang="zh-CN" altLang="en-US" sz="1200" kern="0" dirty="0">
                <a:solidFill>
                  <a:prstClr val="black"/>
                </a:solidFill>
                <a:latin typeface="微软雅黑" panose="020B0503020204020204" pitchFamily="34" charset="-122"/>
                <a:ea typeface="微软雅黑" panose="020B0503020204020204" pitchFamily="34" charset="-122"/>
              </a:rPr>
              <a:t>元数据管理</a:t>
            </a:r>
          </a:p>
        </p:txBody>
      </p:sp>
      <p:sp>
        <p:nvSpPr>
          <p:cNvPr id="181" name="Rectangle 54"/>
          <p:cNvSpPr/>
          <p:nvPr/>
        </p:nvSpPr>
        <p:spPr>
          <a:xfrm>
            <a:off x="4729967" y="4017573"/>
            <a:ext cx="1152000" cy="360000"/>
          </a:xfrm>
          <a:prstGeom prst="rect">
            <a:avLst/>
          </a:prstGeom>
          <a:solidFill>
            <a:srgbClr val="0087D5">
              <a:alpha val="50000"/>
            </a:srgbClr>
          </a:solidFill>
          <a:ln>
            <a:noFill/>
          </a:ln>
          <a:effectLst/>
        </p:spPr>
        <p:txBody>
          <a:bodyPr rtlCol="0" anchor="ctr"/>
          <a:lstStyle/>
          <a:p>
            <a:pPr algn="ctr">
              <a:defRPr/>
            </a:pPr>
            <a:r>
              <a:rPr lang="zh-CN" altLang="en-US" sz="1200" kern="0" dirty="0">
                <a:solidFill>
                  <a:prstClr val="black"/>
                </a:solidFill>
                <a:latin typeface="微软雅黑" panose="020B0503020204020204" pitchFamily="34" charset="-122"/>
                <a:ea typeface="微软雅黑" panose="020B0503020204020204" pitchFamily="34" charset="-122"/>
              </a:rPr>
              <a:t>数据安全管理</a:t>
            </a:r>
          </a:p>
        </p:txBody>
      </p:sp>
      <p:sp>
        <p:nvSpPr>
          <p:cNvPr id="182" name="Rectangle 55"/>
          <p:cNvSpPr/>
          <p:nvPr/>
        </p:nvSpPr>
        <p:spPr>
          <a:xfrm>
            <a:off x="4729967" y="3594914"/>
            <a:ext cx="1152000" cy="360000"/>
          </a:xfrm>
          <a:prstGeom prst="rect">
            <a:avLst/>
          </a:prstGeom>
          <a:solidFill>
            <a:srgbClr val="0087D5">
              <a:alpha val="50000"/>
            </a:srgbClr>
          </a:solidFill>
          <a:ln>
            <a:noFill/>
          </a:ln>
          <a:effectLst/>
        </p:spPr>
        <p:txBody>
          <a:bodyPr rtlCol="0" anchor="ctr"/>
          <a:lstStyle/>
          <a:p>
            <a:pPr algn="ctr">
              <a:defRPr/>
            </a:pPr>
            <a:r>
              <a:rPr lang="zh-CN" altLang="en-US" sz="1200" kern="0" dirty="0">
                <a:solidFill>
                  <a:prstClr val="black"/>
                </a:solidFill>
                <a:latin typeface="微软雅黑" panose="020B0503020204020204" pitchFamily="34" charset="-122"/>
                <a:ea typeface="微软雅黑" panose="020B0503020204020204" pitchFamily="34" charset="-122"/>
              </a:rPr>
              <a:t>主数据管理</a:t>
            </a:r>
          </a:p>
        </p:txBody>
      </p:sp>
      <p:sp>
        <p:nvSpPr>
          <p:cNvPr id="183" name="Rectangle 56"/>
          <p:cNvSpPr/>
          <p:nvPr/>
        </p:nvSpPr>
        <p:spPr>
          <a:xfrm>
            <a:off x="6161359" y="2332733"/>
            <a:ext cx="1152000" cy="360000"/>
          </a:xfrm>
          <a:prstGeom prst="rect">
            <a:avLst/>
          </a:prstGeom>
          <a:solidFill>
            <a:srgbClr val="0087D5">
              <a:alpha val="30000"/>
            </a:srgbClr>
          </a:solidFill>
          <a:ln>
            <a:noFill/>
          </a:ln>
          <a:effectLst/>
        </p:spPr>
        <p:txBody>
          <a:bodyPr rtlCol="0" anchor="ctr"/>
          <a:lstStyle/>
          <a:p>
            <a:pPr algn="ctr">
              <a:defRPr/>
            </a:pPr>
            <a:r>
              <a:rPr lang="zh-CN" altLang="en-US" sz="1200" kern="0" dirty="0">
                <a:solidFill>
                  <a:prstClr val="black"/>
                </a:solidFill>
                <a:latin typeface="微软雅黑" panose="020B0503020204020204" pitchFamily="34" charset="-122"/>
                <a:ea typeface="微软雅黑" panose="020B0503020204020204" pitchFamily="34" charset="-122"/>
              </a:rPr>
              <a:t>总则</a:t>
            </a:r>
          </a:p>
        </p:txBody>
      </p:sp>
      <p:sp>
        <p:nvSpPr>
          <p:cNvPr id="184" name="Rectangle 57"/>
          <p:cNvSpPr/>
          <p:nvPr/>
        </p:nvSpPr>
        <p:spPr>
          <a:xfrm>
            <a:off x="6161359" y="2774168"/>
            <a:ext cx="1152000" cy="360000"/>
          </a:xfrm>
          <a:prstGeom prst="rect">
            <a:avLst/>
          </a:prstGeom>
          <a:solidFill>
            <a:srgbClr val="0087D5">
              <a:alpha val="30000"/>
            </a:srgbClr>
          </a:solidFill>
          <a:ln>
            <a:noFill/>
          </a:ln>
          <a:effectLst/>
        </p:spPr>
        <p:txBody>
          <a:bodyPr rtlCol="0" anchor="ctr"/>
          <a:lstStyle/>
          <a:p>
            <a:pPr algn="ctr">
              <a:defRPr/>
            </a:pPr>
            <a:r>
              <a:rPr lang="zh-CN" altLang="en-US" sz="1200" kern="0" dirty="0">
                <a:solidFill>
                  <a:prstClr val="black"/>
                </a:solidFill>
                <a:latin typeface="微软雅黑" panose="020B0503020204020204" pitchFamily="34" charset="-122"/>
                <a:ea typeface="微软雅黑" panose="020B0503020204020204" pitchFamily="34" charset="-122"/>
              </a:rPr>
              <a:t>范围和内容</a:t>
            </a:r>
          </a:p>
        </p:txBody>
      </p:sp>
      <p:sp>
        <p:nvSpPr>
          <p:cNvPr id="185" name="Rectangle 58"/>
          <p:cNvSpPr/>
          <p:nvPr/>
        </p:nvSpPr>
        <p:spPr>
          <a:xfrm>
            <a:off x="6161359" y="3232576"/>
            <a:ext cx="1152000" cy="360000"/>
          </a:xfrm>
          <a:prstGeom prst="rect">
            <a:avLst/>
          </a:prstGeom>
          <a:solidFill>
            <a:srgbClr val="0087D5">
              <a:alpha val="30000"/>
            </a:srgbClr>
          </a:solidFill>
          <a:ln>
            <a:noFill/>
          </a:ln>
          <a:effectLst/>
        </p:spPr>
        <p:txBody>
          <a:bodyPr rtlCol="0" anchor="ctr"/>
          <a:lstStyle/>
          <a:p>
            <a:pPr algn="ctr">
              <a:defRPr/>
            </a:pPr>
            <a:r>
              <a:rPr lang="zh-CN" altLang="en-US" sz="1200" kern="0" dirty="0">
                <a:solidFill>
                  <a:prstClr val="black"/>
                </a:solidFill>
                <a:latin typeface="微软雅黑" panose="020B0503020204020204" pitchFamily="34" charset="-122"/>
                <a:ea typeface="微软雅黑" panose="020B0503020204020204" pitchFamily="34" charset="-122"/>
              </a:rPr>
              <a:t>组织机构</a:t>
            </a:r>
          </a:p>
        </p:txBody>
      </p:sp>
      <p:sp>
        <p:nvSpPr>
          <p:cNvPr id="186" name="Rectangle 59"/>
          <p:cNvSpPr/>
          <p:nvPr/>
        </p:nvSpPr>
        <p:spPr>
          <a:xfrm>
            <a:off x="6168437" y="4129984"/>
            <a:ext cx="1152000" cy="360000"/>
          </a:xfrm>
          <a:prstGeom prst="rect">
            <a:avLst/>
          </a:prstGeom>
          <a:solidFill>
            <a:srgbClr val="0087D5">
              <a:alpha val="30000"/>
            </a:srgbClr>
          </a:solidFill>
          <a:ln>
            <a:noFill/>
          </a:ln>
          <a:effectLst/>
        </p:spPr>
        <p:txBody>
          <a:bodyPr rtlCol="0" anchor="ctr"/>
          <a:lstStyle/>
          <a:p>
            <a:pPr algn="ctr">
              <a:defRPr/>
            </a:pPr>
            <a:r>
              <a:rPr lang="zh-CN" altLang="en-US" sz="1200" kern="0" dirty="0">
                <a:solidFill>
                  <a:prstClr val="black"/>
                </a:solidFill>
                <a:latin typeface="微软雅黑" panose="020B0503020204020204" pitchFamily="34" charset="-122"/>
                <a:ea typeface="微软雅黑" panose="020B0503020204020204" pitchFamily="34" charset="-122"/>
              </a:rPr>
              <a:t>责任体系</a:t>
            </a:r>
          </a:p>
        </p:txBody>
      </p:sp>
      <p:sp>
        <p:nvSpPr>
          <p:cNvPr id="187" name="Rectangle 60"/>
          <p:cNvSpPr/>
          <p:nvPr/>
        </p:nvSpPr>
        <p:spPr>
          <a:xfrm>
            <a:off x="6161359" y="4578549"/>
            <a:ext cx="1152000" cy="360000"/>
          </a:xfrm>
          <a:prstGeom prst="rect">
            <a:avLst/>
          </a:prstGeom>
          <a:solidFill>
            <a:srgbClr val="0087D5">
              <a:alpha val="30000"/>
            </a:srgbClr>
          </a:solidFill>
          <a:ln>
            <a:noFill/>
          </a:ln>
          <a:effectLst/>
        </p:spPr>
        <p:txBody>
          <a:bodyPr rtlCol="0" anchor="ctr"/>
          <a:lstStyle/>
          <a:p>
            <a:pPr algn="ctr">
              <a:defRPr/>
            </a:pPr>
            <a:r>
              <a:rPr lang="zh-CN" altLang="en-US" sz="1200" kern="0" dirty="0">
                <a:solidFill>
                  <a:prstClr val="black"/>
                </a:solidFill>
                <a:latin typeface="微软雅黑" panose="020B0503020204020204" pitchFamily="34" charset="-122"/>
                <a:ea typeface="微软雅黑" panose="020B0503020204020204" pitchFamily="34" charset="-122"/>
              </a:rPr>
              <a:t>附则</a:t>
            </a:r>
          </a:p>
        </p:txBody>
      </p:sp>
      <p:cxnSp>
        <p:nvCxnSpPr>
          <p:cNvPr id="188" name="Elbow Connector 65"/>
          <p:cNvCxnSpPr>
            <a:stCxn id="179" idx="3"/>
            <a:endCxn id="187" idx="1"/>
          </p:cNvCxnSpPr>
          <p:nvPr/>
        </p:nvCxnSpPr>
        <p:spPr bwMode="auto">
          <a:xfrm>
            <a:off x="5881967" y="3352101"/>
            <a:ext cx="279392" cy="1406448"/>
          </a:xfrm>
          <a:prstGeom prst="bentConnector3">
            <a:avLst>
              <a:gd name="adj1" fmla="val 50000"/>
            </a:avLst>
          </a:prstGeom>
          <a:solidFill>
            <a:srgbClr val="808080"/>
          </a:solidFill>
          <a:ln w="9525" cap="flat" cmpd="sng" algn="ctr">
            <a:solidFill>
              <a:srgbClr val="C00000"/>
            </a:solidFill>
            <a:prstDash val="solid"/>
            <a:round/>
            <a:headEnd type="none" w="med" len="med"/>
            <a:tailEnd type="none" w="med" len="med"/>
          </a:ln>
          <a:effectLst/>
        </p:spPr>
      </p:cxnSp>
      <p:cxnSp>
        <p:nvCxnSpPr>
          <p:cNvPr id="189" name="Elbow Connector 67"/>
          <p:cNvCxnSpPr>
            <a:stCxn id="187" idx="3"/>
            <a:endCxn id="141" idx="1"/>
          </p:cNvCxnSpPr>
          <p:nvPr/>
        </p:nvCxnSpPr>
        <p:spPr bwMode="auto">
          <a:xfrm flipV="1">
            <a:off x="7313359" y="2378273"/>
            <a:ext cx="619152" cy="2380276"/>
          </a:xfrm>
          <a:prstGeom prst="bentConnector3">
            <a:avLst>
              <a:gd name="adj1" fmla="val 50000"/>
            </a:avLst>
          </a:prstGeom>
          <a:solidFill>
            <a:srgbClr val="808080"/>
          </a:solidFill>
          <a:ln w="9525" cap="flat" cmpd="sng" algn="ctr">
            <a:solidFill>
              <a:srgbClr val="C00000"/>
            </a:solidFill>
            <a:prstDash val="solid"/>
            <a:round/>
            <a:headEnd type="none" w="med" len="med"/>
            <a:tailEnd type="none" w="med" len="med"/>
          </a:ln>
          <a:effectLst/>
        </p:spPr>
      </p:cxnSp>
      <p:cxnSp>
        <p:nvCxnSpPr>
          <p:cNvPr id="190" name="Elbow Connector 68"/>
          <p:cNvCxnSpPr>
            <a:stCxn id="187" idx="3"/>
            <a:endCxn id="145" idx="1"/>
          </p:cNvCxnSpPr>
          <p:nvPr/>
        </p:nvCxnSpPr>
        <p:spPr bwMode="auto">
          <a:xfrm flipV="1">
            <a:off x="7313359" y="2801970"/>
            <a:ext cx="619152" cy="1956579"/>
          </a:xfrm>
          <a:prstGeom prst="bentConnector3">
            <a:avLst>
              <a:gd name="adj1" fmla="val 50000"/>
            </a:avLst>
          </a:prstGeom>
          <a:solidFill>
            <a:srgbClr val="808080"/>
          </a:solidFill>
          <a:ln w="9525" cap="flat" cmpd="sng" algn="ctr">
            <a:solidFill>
              <a:srgbClr val="C00000"/>
            </a:solidFill>
            <a:prstDash val="solid"/>
            <a:round/>
            <a:headEnd type="none" w="med" len="med"/>
            <a:tailEnd type="none" w="med" len="med"/>
          </a:ln>
          <a:effectLst/>
        </p:spPr>
      </p:cxnSp>
      <p:cxnSp>
        <p:nvCxnSpPr>
          <p:cNvPr id="191" name="Elbow Connector 69"/>
          <p:cNvCxnSpPr>
            <a:stCxn id="187" idx="3"/>
            <a:endCxn id="142" idx="1"/>
          </p:cNvCxnSpPr>
          <p:nvPr/>
        </p:nvCxnSpPr>
        <p:spPr bwMode="auto">
          <a:xfrm flipV="1">
            <a:off x="7313359" y="3225667"/>
            <a:ext cx="619152" cy="1532882"/>
          </a:xfrm>
          <a:prstGeom prst="bentConnector3">
            <a:avLst>
              <a:gd name="adj1" fmla="val 50000"/>
            </a:avLst>
          </a:prstGeom>
          <a:solidFill>
            <a:srgbClr val="808080"/>
          </a:solidFill>
          <a:ln w="9525" cap="flat" cmpd="sng" algn="ctr">
            <a:solidFill>
              <a:srgbClr val="C00000"/>
            </a:solidFill>
            <a:prstDash val="solid"/>
            <a:round/>
            <a:headEnd type="none" w="med" len="med"/>
            <a:tailEnd type="none" w="med" len="med"/>
          </a:ln>
          <a:effectLst/>
        </p:spPr>
      </p:cxnSp>
      <p:cxnSp>
        <p:nvCxnSpPr>
          <p:cNvPr id="192" name="Elbow Connector 70"/>
          <p:cNvCxnSpPr>
            <a:stCxn id="187" idx="3"/>
            <a:endCxn id="144" idx="1"/>
          </p:cNvCxnSpPr>
          <p:nvPr/>
        </p:nvCxnSpPr>
        <p:spPr bwMode="auto">
          <a:xfrm flipV="1">
            <a:off x="7313359" y="3649364"/>
            <a:ext cx="619152" cy="1109185"/>
          </a:xfrm>
          <a:prstGeom prst="bentConnector3">
            <a:avLst>
              <a:gd name="adj1" fmla="val 50000"/>
            </a:avLst>
          </a:prstGeom>
          <a:solidFill>
            <a:srgbClr val="808080"/>
          </a:solidFill>
          <a:ln w="9525" cap="flat" cmpd="sng" algn="ctr">
            <a:solidFill>
              <a:srgbClr val="C00000"/>
            </a:solidFill>
            <a:prstDash val="solid"/>
            <a:round/>
            <a:headEnd type="none" w="med" len="med"/>
            <a:tailEnd type="none" w="med" len="med"/>
          </a:ln>
          <a:effectLst/>
        </p:spPr>
      </p:cxnSp>
      <p:cxnSp>
        <p:nvCxnSpPr>
          <p:cNvPr id="193" name="Elbow Connector 71"/>
          <p:cNvCxnSpPr>
            <a:stCxn id="187" idx="3"/>
            <a:endCxn id="143" idx="1"/>
          </p:cNvCxnSpPr>
          <p:nvPr/>
        </p:nvCxnSpPr>
        <p:spPr bwMode="auto">
          <a:xfrm flipV="1">
            <a:off x="7313359" y="4073061"/>
            <a:ext cx="619152" cy="685488"/>
          </a:xfrm>
          <a:prstGeom prst="bentConnector3">
            <a:avLst>
              <a:gd name="adj1" fmla="val 50000"/>
            </a:avLst>
          </a:prstGeom>
          <a:solidFill>
            <a:srgbClr val="808080"/>
          </a:solidFill>
          <a:ln w="9525" cap="flat" cmpd="sng" algn="ctr">
            <a:solidFill>
              <a:srgbClr val="C00000"/>
            </a:solidFill>
            <a:prstDash val="solid"/>
            <a:round/>
            <a:headEnd type="none" w="med" len="med"/>
            <a:tailEnd type="none" w="med" len="med"/>
          </a:ln>
          <a:effectLst/>
        </p:spPr>
      </p:cxnSp>
      <p:sp>
        <p:nvSpPr>
          <p:cNvPr id="194" name="Rectangle 73"/>
          <p:cNvSpPr/>
          <p:nvPr/>
        </p:nvSpPr>
        <p:spPr bwMode="auto">
          <a:xfrm>
            <a:off x="478477" y="1788351"/>
            <a:ext cx="1252214" cy="4114800"/>
          </a:xfrm>
          <a:prstGeom prst="rect">
            <a:avLst/>
          </a:prstGeom>
          <a:noFill/>
          <a:ln w="19050" cap="flat" cmpd="sng" algn="ctr">
            <a:solidFill>
              <a:sysClr val="window" lastClr="FFFFFF">
                <a:lumMod val="85000"/>
              </a:sysClr>
            </a:solidFill>
            <a:prstDash val="solid"/>
          </a:ln>
          <a:effectLst/>
        </p:spPr>
        <p:txBody>
          <a:bodyPr rtlCol="0" anchor="ctr"/>
          <a:lstStyle/>
          <a:p>
            <a:pPr algn="ctr">
              <a:defRPr/>
            </a:pPr>
            <a:endParaRPr lang="en-US" sz="1200" u="sng" kern="0">
              <a:solidFill>
                <a:srgbClr val="FFFFFF"/>
              </a:solidFill>
              <a:latin typeface="微软雅黑" panose="020B0503020204020204" pitchFamily="34" charset="-122"/>
              <a:ea typeface="微软雅黑" panose="020B0503020204020204" pitchFamily="34" charset="-122"/>
            </a:endParaRPr>
          </a:p>
        </p:txBody>
      </p:sp>
      <p:sp>
        <p:nvSpPr>
          <p:cNvPr id="195" name="Rectangle 74"/>
          <p:cNvSpPr/>
          <p:nvPr/>
        </p:nvSpPr>
        <p:spPr>
          <a:xfrm>
            <a:off x="556707" y="2088824"/>
            <a:ext cx="1077132" cy="360000"/>
          </a:xfrm>
          <a:prstGeom prst="rect">
            <a:avLst/>
          </a:prstGeom>
          <a:solidFill>
            <a:srgbClr val="1D6CC3"/>
          </a:solidFill>
          <a:ln>
            <a:noFill/>
          </a:ln>
          <a:effectLst/>
        </p:spPr>
        <p:txBody>
          <a:bodyPr rtlCol="0" anchor="ctr"/>
          <a:lstStyle/>
          <a:p>
            <a:pPr algn="ctr">
              <a:defRPr/>
            </a:pPr>
            <a:r>
              <a:rPr lang="zh-CN" altLang="en-US" sz="1200" kern="0" dirty="0">
                <a:solidFill>
                  <a:srgbClr val="FFFFFF"/>
                </a:solidFill>
                <a:latin typeface="微软雅黑" panose="020B0503020204020204" pitchFamily="34" charset="-122"/>
                <a:ea typeface="微软雅黑" panose="020B0503020204020204" pitchFamily="34" charset="-122"/>
              </a:rPr>
              <a:t>制度</a:t>
            </a:r>
          </a:p>
        </p:txBody>
      </p:sp>
      <p:sp>
        <p:nvSpPr>
          <p:cNvPr id="196" name="Rectangle 75"/>
          <p:cNvSpPr/>
          <p:nvPr/>
        </p:nvSpPr>
        <p:spPr>
          <a:xfrm>
            <a:off x="549649" y="3108825"/>
            <a:ext cx="1077132" cy="360000"/>
          </a:xfrm>
          <a:prstGeom prst="rect">
            <a:avLst/>
          </a:prstGeom>
          <a:solidFill>
            <a:srgbClr val="0087D5"/>
          </a:solidFill>
          <a:ln>
            <a:noFill/>
          </a:ln>
          <a:effectLst/>
        </p:spPr>
        <p:txBody>
          <a:bodyPr rtlCol="0" anchor="ctr"/>
          <a:lstStyle/>
          <a:p>
            <a:pPr algn="ctr">
              <a:defRPr/>
            </a:pPr>
            <a:r>
              <a:rPr lang="zh-CN" altLang="en-US" sz="1200" kern="0" dirty="0">
                <a:solidFill>
                  <a:srgbClr val="FFFFFF"/>
                </a:solidFill>
                <a:latin typeface="微软雅黑" panose="020B0503020204020204" pitchFamily="34" charset="-122"/>
                <a:ea typeface="微软雅黑" panose="020B0503020204020204" pitchFamily="34" charset="-122"/>
              </a:rPr>
              <a:t>办法</a:t>
            </a:r>
          </a:p>
        </p:txBody>
      </p:sp>
      <p:sp>
        <p:nvSpPr>
          <p:cNvPr id="197" name="Rectangle 76"/>
          <p:cNvSpPr/>
          <p:nvPr/>
        </p:nvSpPr>
        <p:spPr>
          <a:xfrm>
            <a:off x="559698" y="4076078"/>
            <a:ext cx="1077132" cy="360000"/>
          </a:xfrm>
          <a:prstGeom prst="rect">
            <a:avLst/>
          </a:prstGeom>
          <a:solidFill>
            <a:srgbClr val="009ECA"/>
          </a:solidFill>
          <a:ln>
            <a:noFill/>
          </a:ln>
          <a:effectLst/>
        </p:spPr>
        <p:txBody>
          <a:bodyPr rtlCol="0" anchor="ctr"/>
          <a:lstStyle/>
          <a:p>
            <a:pPr algn="ctr">
              <a:defRPr/>
            </a:pPr>
            <a:r>
              <a:rPr lang="zh-CN" altLang="en-US" sz="1200" kern="0" dirty="0">
                <a:solidFill>
                  <a:srgbClr val="FFFFFF"/>
                </a:solidFill>
                <a:latin typeface="微软雅黑" panose="020B0503020204020204" pitchFamily="34" charset="-122"/>
                <a:ea typeface="微软雅黑" panose="020B0503020204020204" pitchFamily="34" charset="-122"/>
              </a:rPr>
              <a:t>细则</a:t>
            </a:r>
          </a:p>
        </p:txBody>
      </p:sp>
      <p:sp>
        <p:nvSpPr>
          <p:cNvPr id="198" name="Down Arrow 77"/>
          <p:cNvSpPr/>
          <p:nvPr/>
        </p:nvSpPr>
        <p:spPr bwMode="auto">
          <a:xfrm>
            <a:off x="926936" y="2674056"/>
            <a:ext cx="304800" cy="304177"/>
          </a:xfrm>
          <a:prstGeom prst="downArrow">
            <a:avLst/>
          </a:prstGeom>
          <a:solidFill>
            <a:srgbClr val="99999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fontAlgn="base">
              <a:spcBef>
                <a:spcPct val="0"/>
              </a:spcBef>
              <a:spcAft>
                <a:spcPct val="0"/>
              </a:spcAft>
              <a:defRPr/>
            </a:pPr>
            <a:endParaRPr lang="en-US" sz="1200" kern="0">
              <a:solidFill>
                <a:srgbClr val="FFFFFF"/>
              </a:solidFill>
              <a:latin typeface="微软雅黑" panose="020B0503020204020204" pitchFamily="34" charset="-122"/>
              <a:ea typeface="微软雅黑" panose="020B0503020204020204" pitchFamily="34" charset="-122"/>
            </a:endParaRPr>
          </a:p>
        </p:txBody>
      </p:sp>
      <p:sp>
        <p:nvSpPr>
          <p:cNvPr id="199" name="Down Arrow 78"/>
          <p:cNvSpPr/>
          <p:nvPr/>
        </p:nvSpPr>
        <p:spPr bwMode="auto">
          <a:xfrm>
            <a:off x="926936" y="3653167"/>
            <a:ext cx="304800" cy="304177"/>
          </a:xfrm>
          <a:prstGeom prst="downArrow">
            <a:avLst/>
          </a:prstGeom>
          <a:solidFill>
            <a:srgbClr val="99999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fontAlgn="base">
              <a:spcBef>
                <a:spcPct val="0"/>
              </a:spcBef>
              <a:spcAft>
                <a:spcPct val="0"/>
              </a:spcAft>
              <a:defRPr/>
            </a:pPr>
            <a:endParaRPr lang="en-US" sz="1200" kern="0">
              <a:solidFill>
                <a:srgbClr val="FFFFFF"/>
              </a:solidFill>
              <a:latin typeface="微软雅黑" panose="020B0503020204020204" pitchFamily="34" charset="-122"/>
              <a:ea typeface="微软雅黑" panose="020B0503020204020204" pitchFamily="34" charset="-122"/>
            </a:endParaRPr>
          </a:p>
        </p:txBody>
      </p:sp>
      <p:sp>
        <p:nvSpPr>
          <p:cNvPr id="200" name="Rectangle 106"/>
          <p:cNvSpPr/>
          <p:nvPr/>
        </p:nvSpPr>
        <p:spPr>
          <a:xfrm>
            <a:off x="4729967" y="4868037"/>
            <a:ext cx="1152000" cy="360000"/>
          </a:xfrm>
          <a:prstGeom prst="rect">
            <a:avLst/>
          </a:prstGeom>
          <a:solidFill>
            <a:srgbClr val="0087D5">
              <a:alpha val="50000"/>
            </a:srgbClr>
          </a:solidFill>
          <a:ln>
            <a:noFill/>
          </a:ln>
          <a:effectLst/>
        </p:spPr>
        <p:txBody>
          <a:bodyPr rtlCol="0" anchor="ctr"/>
          <a:lstStyle/>
          <a:p>
            <a:pPr algn="ctr">
              <a:defRPr/>
            </a:pPr>
            <a:r>
              <a:rPr lang="zh-CN" altLang="en-US" sz="1200" kern="0" dirty="0">
                <a:solidFill>
                  <a:prstClr val="black"/>
                </a:solidFill>
                <a:latin typeface="微软雅黑" panose="020B0503020204020204" pitchFamily="34" charset="-122"/>
                <a:ea typeface="微软雅黑" panose="020B0503020204020204" pitchFamily="34" charset="-122"/>
              </a:rPr>
              <a:t>数据生命周期管理</a:t>
            </a:r>
          </a:p>
        </p:txBody>
      </p:sp>
      <p:sp>
        <p:nvSpPr>
          <p:cNvPr id="201" name="Rectangle 118"/>
          <p:cNvSpPr/>
          <p:nvPr/>
        </p:nvSpPr>
        <p:spPr>
          <a:xfrm>
            <a:off x="4664668" y="3113491"/>
            <a:ext cx="1269170" cy="487893"/>
          </a:xfrm>
          <a:prstGeom prst="rect">
            <a:avLst/>
          </a:prstGeom>
          <a:noFill/>
          <a:ln w="22225" cap="flat" cmpd="sng" algn="ctr">
            <a:solidFill>
              <a:srgbClr val="C00000"/>
            </a:solidFill>
            <a:prstDash val="sysDash"/>
          </a:ln>
          <a:effectLst/>
        </p:spPr>
        <p:txBody>
          <a:bodyPr rtlCol="0" anchor="ctr" anchorCtr="0"/>
          <a:lstStyle/>
          <a:p>
            <a:pPr algn="ctr">
              <a:defRPr/>
            </a:pPr>
            <a:endParaRPr lang="en-US" sz="1400" kern="0" dirty="0" err="1">
              <a:solidFill>
                <a:srgbClr val="000000"/>
              </a:solidFill>
              <a:latin typeface="微软雅黑" panose="020B0503020204020204" pitchFamily="34" charset="-122"/>
              <a:ea typeface="微软雅黑" panose="020B0503020204020204" pitchFamily="34" charset="-122"/>
            </a:endParaRPr>
          </a:p>
        </p:txBody>
      </p:sp>
      <p:cxnSp>
        <p:nvCxnSpPr>
          <p:cNvPr id="202" name="连接符: 肘形 84"/>
          <p:cNvCxnSpPr>
            <a:stCxn id="179" idx="3"/>
            <a:endCxn id="184" idx="1"/>
          </p:cNvCxnSpPr>
          <p:nvPr/>
        </p:nvCxnSpPr>
        <p:spPr>
          <a:xfrm flipV="1">
            <a:off x="5881967" y="2954168"/>
            <a:ext cx="279392" cy="397933"/>
          </a:xfrm>
          <a:prstGeom prst="bentConnector3">
            <a:avLst/>
          </a:prstGeom>
          <a:noFill/>
          <a:ln w="9525" cap="flat" cmpd="sng" algn="ctr">
            <a:solidFill>
              <a:srgbClr val="C00000"/>
            </a:solidFill>
            <a:prstDash val="solid"/>
            <a:tailEnd type="none"/>
          </a:ln>
          <a:effectLst/>
        </p:spPr>
      </p:cxnSp>
      <p:cxnSp>
        <p:nvCxnSpPr>
          <p:cNvPr id="203" name="连接符: 肘形 85"/>
          <p:cNvCxnSpPr>
            <a:stCxn id="179" idx="3"/>
            <a:endCxn id="183" idx="1"/>
          </p:cNvCxnSpPr>
          <p:nvPr/>
        </p:nvCxnSpPr>
        <p:spPr>
          <a:xfrm flipV="1">
            <a:off x="5881967" y="2512733"/>
            <a:ext cx="279392" cy="839368"/>
          </a:xfrm>
          <a:prstGeom prst="bentConnector3">
            <a:avLst/>
          </a:prstGeom>
          <a:noFill/>
          <a:ln w="9525" cap="flat" cmpd="sng" algn="ctr">
            <a:solidFill>
              <a:srgbClr val="C00000"/>
            </a:solidFill>
            <a:prstDash val="solid"/>
            <a:tailEnd type="none"/>
          </a:ln>
          <a:effectLst/>
        </p:spPr>
      </p:cxnSp>
      <p:cxnSp>
        <p:nvCxnSpPr>
          <p:cNvPr id="204" name="连接符: 肘形 86"/>
          <p:cNvCxnSpPr>
            <a:stCxn id="179" idx="3"/>
            <a:endCxn id="185" idx="1"/>
          </p:cNvCxnSpPr>
          <p:nvPr/>
        </p:nvCxnSpPr>
        <p:spPr>
          <a:xfrm>
            <a:off x="5881967" y="3352101"/>
            <a:ext cx="279392" cy="60475"/>
          </a:xfrm>
          <a:prstGeom prst="bentConnector3">
            <a:avLst/>
          </a:prstGeom>
          <a:noFill/>
          <a:ln w="9525" cap="flat" cmpd="sng" algn="ctr">
            <a:solidFill>
              <a:srgbClr val="C00000"/>
            </a:solidFill>
            <a:prstDash val="solid"/>
            <a:tailEnd type="none"/>
          </a:ln>
          <a:effectLst/>
        </p:spPr>
      </p:cxnSp>
      <p:cxnSp>
        <p:nvCxnSpPr>
          <p:cNvPr id="205" name="连接符: 肘形 87"/>
          <p:cNvCxnSpPr>
            <a:stCxn id="179" idx="3"/>
            <a:endCxn id="186" idx="1"/>
          </p:cNvCxnSpPr>
          <p:nvPr/>
        </p:nvCxnSpPr>
        <p:spPr>
          <a:xfrm>
            <a:off x="5881967" y="3352101"/>
            <a:ext cx="286470" cy="957883"/>
          </a:xfrm>
          <a:prstGeom prst="bentConnector3">
            <a:avLst/>
          </a:prstGeom>
          <a:noFill/>
          <a:ln w="9525" cap="flat" cmpd="sng" algn="ctr">
            <a:solidFill>
              <a:srgbClr val="C00000"/>
            </a:solidFill>
            <a:prstDash val="solid"/>
            <a:tailEnd type="none"/>
          </a:ln>
          <a:effectLst/>
        </p:spPr>
      </p:cxnSp>
      <p:sp>
        <p:nvSpPr>
          <p:cNvPr id="206" name="Rectangle 43"/>
          <p:cNvSpPr/>
          <p:nvPr/>
        </p:nvSpPr>
        <p:spPr>
          <a:xfrm>
            <a:off x="7932511" y="4349158"/>
            <a:ext cx="1465593" cy="295200"/>
          </a:xfrm>
          <a:prstGeom prst="rect">
            <a:avLst/>
          </a:prstGeom>
          <a:solidFill>
            <a:srgbClr val="009ECA">
              <a:alpha val="40000"/>
            </a:srgbClr>
          </a:solidFill>
          <a:ln>
            <a:noFill/>
          </a:ln>
          <a:effectLst/>
        </p:spPr>
        <p:txBody>
          <a:bodyPr lIns="0" rIns="0" rtlCol="0" anchor="ctr"/>
          <a:lstStyle/>
          <a:p>
            <a:pPr>
              <a:defRPr/>
            </a:pPr>
            <a:r>
              <a:rPr lang="en-US" altLang="zh-CN" sz="1100" kern="0" dirty="0">
                <a:solidFill>
                  <a:prstClr val="black"/>
                </a:solidFill>
                <a:latin typeface="微软雅黑" panose="020B0503020204020204" pitchFamily="34" charset="-122"/>
                <a:ea typeface="微软雅黑" panose="020B0503020204020204" pitchFamily="34" charset="-122"/>
              </a:rPr>
              <a:t>《</a:t>
            </a:r>
            <a:r>
              <a:rPr lang="zh-CN" altLang="en-US" sz="1100" kern="0" dirty="0">
                <a:solidFill>
                  <a:prstClr val="black"/>
                </a:solidFill>
                <a:latin typeface="微软雅黑" panose="020B0503020204020204" pitchFamily="34" charset="-122"/>
                <a:ea typeface="微软雅黑" panose="020B0503020204020204" pitchFamily="34" charset="-122"/>
              </a:rPr>
              <a:t>数据质量整改细则</a:t>
            </a:r>
            <a:r>
              <a:rPr lang="en-US" altLang="zh-CN" sz="1100" kern="0" dirty="0">
                <a:solidFill>
                  <a:prstClr val="black"/>
                </a:solidFill>
                <a:latin typeface="微软雅黑" panose="020B0503020204020204" pitchFamily="34" charset="-122"/>
                <a:ea typeface="微软雅黑" panose="020B0503020204020204" pitchFamily="34" charset="-122"/>
              </a:rPr>
              <a:t>》</a:t>
            </a:r>
          </a:p>
        </p:txBody>
      </p:sp>
      <p:sp>
        <p:nvSpPr>
          <p:cNvPr id="207" name="Rectangle 43"/>
          <p:cNvSpPr/>
          <p:nvPr/>
        </p:nvSpPr>
        <p:spPr>
          <a:xfrm>
            <a:off x="7932511" y="4772856"/>
            <a:ext cx="1465593" cy="414274"/>
          </a:xfrm>
          <a:prstGeom prst="rect">
            <a:avLst/>
          </a:prstGeom>
          <a:solidFill>
            <a:srgbClr val="009ECA">
              <a:alpha val="40000"/>
            </a:srgbClr>
          </a:solidFill>
          <a:ln>
            <a:noFill/>
          </a:ln>
          <a:effectLst/>
        </p:spPr>
        <p:txBody>
          <a:bodyPr lIns="0" rIns="0" rtlCol="0" anchor="ctr"/>
          <a:lstStyle/>
          <a:p>
            <a:pPr>
              <a:defRPr/>
            </a:pPr>
            <a:r>
              <a:rPr lang="en-US" altLang="zh-CN" sz="1100" kern="0" dirty="0">
                <a:solidFill>
                  <a:prstClr val="black"/>
                </a:solidFill>
                <a:latin typeface="微软雅黑" panose="020B0503020204020204" pitchFamily="34" charset="-122"/>
                <a:ea typeface="微软雅黑" panose="020B0503020204020204" pitchFamily="34" charset="-122"/>
              </a:rPr>
              <a:t>《</a:t>
            </a:r>
            <a:r>
              <a:rPr lang="zh-CN" altLang="en-US" sz="1100" kern="0" dirty="0">
                <a:solidFill>
                  <a:prstClr val="black"/>
                </a:solidFill>
                <a:latin typeface="微软雅黑" panose="020B0503020204020204" pitchFamily="34" charset="-122"/>
                <a:ea typeface="微软雅黑" panose="020B0503020204020204" pitchFamily="34" charset="-122"/>
              </a:rPr>
              <a:t>数据质量知识库管理细则</a:t>
            </a:r>
            <a:r>
              <a:rPr lang="en-US" altLang="zh-CN" sz="1100" kern="0" dirty="0">
                <a:solidFill>
                  <a:prstClr val="black"/>
                </a:solidFill>
                <a:latin typeface="微软雅黑" panose="020B0503020204020204" pitchFamily="34" charset="-122"/>
                <a:ea typeface="微软雅黑" panose="020B0503020204020204" pitchFamily="34" charset="-122"/>
              </a:rPr>
              <a:t>》</a:t>
            </a:r>
          </a:p>
        </p:txBody>
      </p:sp>
      <p:cxnSp>
        <p:nvCxnSpPr>
          <p:cNvPr id="208" name="连接符: 肘形 90"/>
          <p:cNvCxnSpPr>
            <a:stCxn id="187" idx="3"/>
            <a:endCxn id="206" idx="1"/>
          </p:cNvCxnSpPr>
          <p:nvPr/>
        </p:nvCxnSpPr>
        <p:spPr>
          <a:xfrm flipV="1">
            <a:off x="7313359" y="4496758"/>
            <a:ext cx="619152" cy="261791"/>
          </a:xfrm>
          <a:prstGeom prst="bentConnector3">
            <a:avLst>
              <a:gd name="adj1" fmla="val 50000"/>
            </a:avLst>
          </a:prstGeom>
          <a:noFill/>
          <a:ln w="9525" cap="flat" cmpd="sng" algn="ctr">
            <a:solidFill>
              <a:srgbClr val="C00000"/>
            </a:solidFill>
            <a:prstDash val="solid"/>
            <a:tailEnd type="none"/>
          </a:ln>
          <a:effectLst/>
        </p:spPr>
      </p:cxnSp>
      <p:cxnSp>
        <p:nvCxnSpPr>
          <p:cNvPr id="209" name="连接符: 肘形 91"/>
          <p:cNvCxnSpPr>
            <a:stCxn id="187" idx="3"/>
            <a:endCxn id="207" idx="1"/>
          </p:cNvCxnSpPr>
          <p:nvPr/>
        </p:nvCxnSpPr>
        <p:spPr>
          <a:xfrm>
            <a:off x="7313359" y="4758549"/>
            <a:ext cx="619152" cy="221444"/>
          </a:xfrm>
          <a:prstGeom prst="bentConnector3">
            <a:avLst>
              <a:gd name="adj1" fmla="val 50000"/>
            </a:avLst>
          </a:prstGeom>
          <a:noFill/>
          <a:ln w="9525" cap="flat" cmpd="sng" algn="ctr">
            <a:solidFill>
              <a:srgbClr val="C00000"/>
            </a:solidFill>
            <a:prstDash val="solid"/>
            <a:tailEnd type="none"/>
          </a:ln>
          <a:effectLst/>
        </p:spPr>
      </p:cxnSp>
      <p:sp>
        <p:nvSpPr>
          <p:cNvPr id="210" name="矩形 209"/>
          <p:cNvSpPr/>
          <p:nvPr/>
        </p:nvSpPr>
        <p:spPr>
          <a:xfrm>
            <a:off x="507153" y="4868037"/>
            <a:ext cx="1195551" cy="600164"/>
          </a:xfrm>
          <a:prstGeom prst="rect">
            <a:avLst/>
          </a:prstGeom>
        </p:spPr>
        <p:txBody>
          <a:bodyPr wrap="square">
            <a:spAutoFit/>
          </a:bodyPr>
          <a:lstStyle/>
          <a:p>
            <a:r>
              <a:rPr lang="zh-CN" altLang="en-US" sz="1100" kern="0" dirty="0">
                <a:solidFill>
                  <a:srgbClr val="000000">
                    <a:lumMod val="75000"/>
                    <a:lumOff val="25000"/>
                  </a:srgbClr>
                </a:solidFill>
                <a:latin typeface="微软雅黑" panose="020B0503020204020204" pitchFamily="34" charset="-122"/>
                <a:ea typeface="微软雅黑" panose="020B0503020204020204" pitchFamily="34" charset="-122"/>
              </a:rPr>
              <a:t>符合</a:t>
            </a:r>
            <a:r>
              <a:rPr lang="en-US" altLang="zh-CN" sz="1100" kern="0" dirty="0" smtClean="0">
                <a:solidFill>
                  <a:srgbClr val="000000">
                    <a:lumMod val="75000"/>
                    <a:lumOff val="25000"/>
                  </a:srgbClr>
                </a:solidFill>
                <a:latin typeface="微软雅黑" panose="020B0503020204020204" pitchFamily="34" charset="-122"/>
                <a:ea typeface="微软雅黑" panose="020B0503020204020204" pitchFamily="34" charset="-122"/>
              </a:rPr>
              <a:t>《</a:t>
            </a:r>
            <a:r>
              <a:rPr lang="zh-CN" altLang="en-US" sz="1100" kern="0" dirty="0" smtClean="0">
                <a:solidFill>
                  <a:srgbClr val="000000">
                    <a:lumMod val="75000"/>
                    <a:lumOff val="25000"/>
                  </a:srgbClr>
                </a:solidFill>
                <a:latin typeface="微软雅黑" panose="020B0503020204020204" pitchFamily="34" charset="-122"/>
                <a:ea typeface="微软雅黑" panose="020B0503020204020204" pitchFamily="34" charset="-122"/>
              </a:rPr>
              <a:t>企业制度</a:t>
            </a:r>
            <a:r>
              <a:rPr lang="zh-CN" altLang="en-US" sz="1100" kern="0" dirty="0">
                <a:solidFill>
                  <a:srgbClr val="000000">
                    <a:lumMod val="75000"/>
                    <a:lumOff val="25000"/>
                  </a:srgbClr>
                </a:solidFill>
                <a:latin typeface="微软雅黑" panose="020B0503020204020204" pitchFamily="34" charset="-122"/>
                <a:ea typeface="微软雅黑" panose="020B0503020204020204" pitchFamily="34" charset="-122"/>
              </a:rPr>
              <a:t>管理办法</a:t>
            </a:r>
            <a:r>
              <a:rPr lang="en-US" altLang="zh-CN" sz="1100" kern="0" dirty="0">
                <a:solidFill>
                  <a:srgbClr val="000000">
                    <a:lumMod val="75000"/>
                    <a:lumOff val="25000"/>
                  </a:srgbClr>
                </a:solidFill>
                <a:latin typeface="微软雅黑" panose="020B0503020204020204" pitchFamily="34" charset="-122"/>
                <a:ea typeface="微软雅黑" panose="020B0503020204020204" pitchFamily="34" charset="-122"/>
              </a:rPr>
              <a:t>》</a:t>
            </a:r>
            <a:r>
              <a:rPr lang="zh-CN" altLang="en-US" sz="1100" kern="0" dirty="0">
                <a:solidFill>
                  <a:srgbClr val="000000">
                    <a:lumMod val="75000"/>
                    <a:lumOff val="25000"/>
                  </a:srgbClr>
                </a:solidFill>
                <a:latin typeface="微软雅黑" panose="020B0503020204020204" pitchFamily="34" charset="-122"/>
                <a:ea typeface="微软雅黑" panose="020B0503020204020204" pitchFamily="34" charset="-122"/>
              </a:rPr>
              <a:t>相关要求</a:t>
            </a:r>
          </a:p>
        </p:txBody>
      </p:sp>
      <p:cxnSp>
        <p:nvCxnSpPr>
          <p:cNvPr id="211" name="Straight Connector 34"/>
          <p:cNvCxnSpPr/>
          <p:nvPr/>
        </p:nvCxnSpPr>
        <p:spPr bwMode="auto">
          <a:xfrm>
            <a:off x="4529253" y="1094291"/>
            <a:ext cx="0" cy="304800"/>
          </a:xfrm>
          <a:prstGeom prst="line">
            <a:avLst/>
          </a:prstGeom>
          <a:solidFill>
            <a:srgbClr val="808080"/>
          </a:solidFill>
          <a:ln w="9525" cap="flat" cmpd="sng" algn="ctr">
            <a:solidFill>
              <a:srgbClr val="000000"/>
            </a:solidFill>
            <a:prstDash val="solid"/>
            <a:round/>
            <a:headEnd type="none" w="med" len="med"/>
            <a:tailEnd type="none" w="med" len="med"/>
          </a:ln>
          <a:effectLst/>
        </p:spPr>
      </p:cxnSp>
      <p:grpSp>
        <p:nvGrpSpPr>
          <p:cNvPr id="212" name="组合 211"/>
          <p:cNvGrpSpPr/>
          <p:nvPr/>
        </p:nvGrpSpPr>
        <p:grpSpPr>
          <a:xfrm>
            <a:off x="1895569" y="1868790"/>
            <a:ext cx="2411750" cy="1408596"/>
            <a:chOff x="2725108" y="1026848"/>
            <a:chExt cx="3203920" cy="1817414"/>
          </a:xfrm>
        </p:grpSpPr>
        <p:sp>
          <p:nvSpPr>
            <p:cNvPr id="213" name="Rectangle 3"/>
            <p:cNvSpPr>
              <a:spLocks noChangeArrowheads="1"/>
            </p:cNvSpPr>
            <p:nvPr/>
          </p:nvSpPr>
          <p:spPr bwMode="gray">
            <a:xfrm>
              <a:off x="2725108" y="1026848"/>
              <a:ext cx="1304926" cy="675903"/>
            </a:xfrm>
            <a:prstGeom prst="rect">
              <a:avLst/>
            </a:prstGeom>
            <a:noFill/>
            <a:ln w="9525">
              <a:noFill/>
              <a:miter lim="800000"/>
            </a:ln>
          </p:spPr>
          <p:txBody>
            <a:bodyPr lIns="92075" tIns="46038" rIns="92075" bIns="46038">
              <a:spAutoFit/>
            </a:bodyPr>
            <a:lstStyle/>
            <a:p>
              <a:pPr algn="ctr" eaLnBrk="0" hangingPunct="0">
                <a:defRPr/>
              </a:pPr>
              <a:r>
                <a:rPr lang="zh-CN" altLang="en-US" sz="1400" b="1" kern="0" dirty="0">
                  <a:solidFill>
                    <a:prstClr val="black"/>
                  </a:solidFill>
                  <a:latin typeface="微软雅黑" panose="020B0503020204020204" pitchFamily="34" charset="-122"/>
                  <a:ea typeface="微软雅黑" panose="020B0503020204020204" pitchFamily="34" charset="-122"/>
                </a:rPr>
                <a:t>联邦式</a:t>
              </a:r>
              <a:endParaRPr lang="en-US" altLang="zh-CN" sz="1400" b="1" kern="0" dirty="0">
                <a:solidFill>
                  <a:prstClr val="black"/>
                </a:solidFill>
                <a:latin typeface="微软雅黑" panose="020B0503020204020204" pitchFamily="34" charset="-122"/>
                <a:ea typeface="微软雅黑" panose="020B0503020204020204" pitchFamily="34" charset="-122"/>
              </a:endParaRPr>
            </a:p>
            <a:p>
              <a:pPr algn="ctr" eaLnBrk="0" hangingPunct="0">
                <a:defRPr/>
              </a:pPr>
              <a:r>
                <a:rPr lang="zh-CN" altLang="en-US" sz="1400" b="1" kern="0" dirty="0">
                  <a:solidFill>
                    <a:prstClr val="black"/>
                  </a:solidFill>
                  <a:latin typeface="微软雅黑" panose="020B0503020204020204" pitchFamily="34" charset="-122"/>
                  <a:ea typeface="微软雅黑" panose="020B0503020204020204" pitchFamily="34" charset="-122"/>
                </a:rPr>
                <a:t>管理</a:t>
              </a:r>
            </a:p>
          </p:txBody>
        </p:sp>
        <p:sp>
          <p:nvSpPr>
            <p:cNvPr id="214" name="矩形 89"/>
            <p:cNvSpPr/>
            <p:nvPr/>
          </p:nvSpPr>
          <p:spPr>
            <a:xfrm>
              <a:off x="3984816" y="1116070"/>
              <a:ext cx="576064" cy="360040"/>
            </a:xfrm>
            <a:prstGeom prst="rect">
              <a:avLst/>
            </a:prstGeom>
            <a:solidFill>
              <a:sysClr val="window" lastClr="FFFFFF"/>
            </a:solidFill>
            <a:ln w="12700" cap="flat" cmpd="sng" algn="ctr">
              <a:solidFill>
                <a:srgbClr val="00AFA1"/>
              </a:solidFill>
              <a:prstDash val="solid"/>
              <a:miter lim="800000"/>
            </a:ln>
            <a:effectLst/>
          </p:spPr>
          <p:txBody>
            <a:bodyPr lIns="90000" tIns="46800" rIns="90000" bIns="46800" rtlCol="0" anchor="ctr" anchorCtr="1"/>
            <a:lstStyle/>
            <a:p>
              <a:pPr algn="ctr">
                <a:defRPr/>
              </a:pPr>
              <a:r>
                <a:rPr lang="zh-CN" altLang="en-US" sz="900" kern="0" dirty="0" smtClean="0">
                  <a:solidFill>
                    <a:prstClr val="black"/>
                  </a:solidFill>
                  <a:latin typeface="微软雅黑" panose="020B0503020204020204" pitchFamily="34" charset="-122"/>
                  <a:ea typeface="微软雅黑" panose="020B0503020204020204" pitchFamily="34" charset="-122"/>
                </a:rPr>
                <a:t>企业</a:t>
              </a:r>
              <a:endParaRPr lang="zh-CN" altLang="en-US" sz="900" kern="0" dirty="0">
                <a:solidFill>
                  <a:prstClr val="black"/>
                </a:solidFill>
                <a:latin typeface="微软雅黑" panose="020B0503020204020204" pitchFamily="34" charset="-122"/>
                <a:ea typeface="微软雅黑" panose="020B0503020204020204" pitchFamily="34" charset="-122"/>
              </a:endParaRPr>
            </a:p>
          </p:txBody>
        </p:sp>
        <p:sp>
          <p:nvSpPr>
            <p:cNvPr id="215" name="矩形 90"/>
            <p:cNvSpPr/>
            <p:nvPr/>
          </p:nvSpPr>
          <p:spPr>
            <a:xfrm>
              <a:off x="4776907" y="1332094"/>
              <a:ext cx="720080" cy="360040"/>
            </a:xfrm>
            <a:prstGeom prst="rect">
              <a:avLst/>
            </a:prstGeom>
            <a:solidFill>
              <a:sysClr val="window" lastClr="FFFFFF"/>
            </a:solidFill>
            <a:ln w="12700" cap="flat" cmpd="sng" algn="ctr">
              <a:solidFill>
                <a:srgbClr val="00AFA1"/>
              </a:solidFill>
              <a:prstDash val="solid"/>
              <a:miter lim="800000"/>
            </a:ln>
            <a:effectLst/>
          </p:spPr>
          <p:txBody>
            <a:bodyPr lIns="90000" tIns="46800" rIns="90000" bIns="46800" rtlCol="0" anchor="ctr" anchorCtr="1"/>
            <a:lstStyle/>
            <a:p>
              <a:pPr algn="ctr">
                <a:defRPr/>
              </a:pPr>
              <a:r>
                <a:rPr lang="zh-CN" altLang="en-US" sz="800" kern="0" dirty="0">
                  <a:solidFill>
                    <a:prstClr val="black"/>
                  </a:solidFill>
                  <a:latin typeface="微软雅黑" panose="020B0503020204020204" pitchFamily="34" charset="-122"/>
                  <a:ea typeface="微软雅黑" panose="020B0503020204020204" pitchFamily="34" charset="-122"/>
                </a:rPr>
                <a:t>数据管理部门</a:t>
              </a:r>
            </a:p>
          </p:txBody>
        </p:sp>
        <p:sp>
          <p:nvSpPr>
            <p:cNvPr id="216" name="矩形 91"/>
            <p:cNvSpPr/>
            <p:nvPr/>
          </p:nvSpPr>
          <p:spPr>
            <a:xfrm>
              <a:off x="3120719" y="2052174"/>
              <a:ext cx="576064" cy="360040"/>
            </a:xfrm>
            <a:prstGeom prst="rect">
              <a:avLst/>
            </a:prstGeom>
            <a:solidFill>
              <a:sysClr val="window" lastClr="FFFFFF"/>
            </a:solidFill>
            <a:ln w="12700" cap="flat" cmpd="sng" algn="ctr">
              <a:solidFill>
                <a:srgbClr val="00AFA1"/>
              </a:solidFill>
              <a:prstDash val="solid"/>
              <a:miter lim="800000"/>
            </a:ln>
            <a:effectLst/>
          </p:spPr>
          <p:txBody>
            <a:bodyPr lIns="90000" tIns="46800" rIns="90000" bIns="46800" rtlCol="0" anchor="ctr" anchorCtr="1"/>
            <a:lstStyle/>
            <a:p>
              <a:pPr algn="ctr">
                <a:defRPr/>
              </a:pPr>
              <a:r>
                <a:rPr lang="zh-CN" altLang="en-US" sz="800" kern="0" dirty="0">
                  <a:solidFill>
                    <a:prstClr val="black"/>
                  </a:solidFill>
                  <a:latin typeface="微软雅黑" panose="020B0503020204020204" pitchFamily="34" charset="-122"/>
                  <a:ea typeface="微软雅黑" panose="020B0503020204020204" pitchFamily="34" charset="-122"/>
                </a:rPr>
                <a:t>板块</a:t>
              </a:r>
              <a:r>
                <a:rPr lang="en-US" altLang="zh-CN" sz="800" kern="0" dirty="0">
                  <a:solidFill>
                    <a:prstClr val="black"/>
                  </a:solidFill>
                  <a:latin typeface="微软雅黑" panose="020B0503020204020204" pitchFamily="34" charset="-122"/>
                  <a:ea typeface="微软雅黑" panose="020B0503020204020204" pitchFamily="34" charset="-122"/>
                </a:rPr>
                <a:t>1</a:t>
              </a:r>
            </a:p>
          </p:txBody>
        </p:sp>
        <p:sp>
          <p:nvSpPr>
            <p:cNvPr id="217" name="矩形 92"/>
            <p:cNvSpPr/>
            <p:nvPr/>
          </p:nvSpPr>
          <p:spPr>
            <a:xfrm>
              <a:off x="3984816" y="2052174"/>
              <a:ext cx="576064" cy="360040"/>
            </a:xfrm>
            <a:prstGeom prst="rect">
              <a:avLst/>
            </a:prstGeom>
            <a:solidFill>
              <a:sysClr val="window" lastClr="FFFFFF"/>
            </a:solidFill>
            <a:ln w="12700" cap="flat" cmpd="sng" algn="ctr">
              <a:solidFill>
                <a:srgbClr val="00AFA1"/>
              </a:solidFill>
              <a:prstDash val="solid"/>
              <a:miter lim="800000"/>
            </a:ln>
            <a:effectLst/>
          </p:spPr>
          <p:txBody>
            <a:bodyPr lIns="90000" tIns="46800" rIns="90000" bIns="46800" rtlCol="0" anchor="ctr" anchorCtr="1"/>
            <a:lstStyle/>
            <a:p>
              <a:pPr algn="ctr">
                <a:defRPr/>
              </a:pPr>
              <a:r>
                <a:rPr lang="zh-CN" altLang="en-US" sz="800" kern="0" dirty="0">
                  <a:solidFill>
                    <a:prstClr val="black"/>
                  </a:solidFill>
                  <a:latin typeface="微软雅黑" panose="020B0503020204020204" pitchFamily="34" charset="-122"/>
                  <a:ea typeface="微软雅黑" panose="020B0503020204020204" pitchFamily="34" charset="-122"/>
                </a:rPr>
                <a:t>板块</a:t>
              </a:r>
              <a:r>
                <a:rPr lang="en-US" altLang="zh-CN" sz="800" kern="0" dirty="0">
                  <a:solidFill>
                    <a:prstClr val="black"/>
                  </a:solidFill>
                  <a:latin typeface="微软雅黑" panose="020B0503020204020204" pitchFamily="34" charset="-122"/>
                  <a:ea typeface="微软雅黑" panose="020B0503020204020204" pitchFamily="34" charset="-122"/>
                </a:rPr>
                <a:t>2</a:t>
              </a:r>
            </a:p>
          </p:txBody>
        </p:sp>
        <p:sp>
          <p:nvSpPr>
            <p:cNvPr id="218" name="矩形 93"/>
            <p:cNvSpPr/>
            <p:nvPr/>
          </p:nvSpPr>
          <p:spPr>
            <a:xfrm>
              <a:off x="4848913" y="2052174"/>
              <a:ext cx="576064" cy="360040"/>
            </a:xfrm>
            <a:prstGeom prst="rect">
              <a:avLst/>
            </a:prstGeom>
            <a:solidFill>
              <a:sysClr val="window" lastClr="FFFFFF"/>
            </a:solidFill>
            <a:ln w="12700" cap="flat" cmpd="sng" algn="ctr">
              <a:solidFill>
                <a:srgbClr val="00AFA1"/>
              </a:solidFill>
              <a:prstDash val="solid"/>
              <a:miter lim="800000"/>
            </a:ln>
            <a:effectLst/>
          </p:spPr>
          <p:txBody>
            <a:bodyPr lIns="90000" tIns="46800" rIns="90000" bIns="46800" rtlCol="0" anchor="ctr" anchorCtr="1"/>
            <a:lstStyle/>
            <a:p>
              <a:pPr algn="ctr">
                <a:defRPr/>
              </a:pPr>
              <a:r>
                <a:rPr lang="zh-CN" altLang="en-US" sz="800" kern="0" dirty="0">
                  <a:solidFill>
                    <a:prstClr val="black"/>
                  </a:solidFill>
                  <a:latin typeface="微软雅黑" panose="020B0503020204020204" pitchFamily="34" charset="-122"/>
                  <a:ea typeface="微软雅黑" panose="020B0503020204020204" pitchFamily="34" charset="-122"/>
                </a:rPr>
                <a:t>板块</a:t>
              </a:r>
              <a:r>
                <a:rPr lang="en-US" altLang="zh-CN" sz="800" kern="0" dirty="0">
                  <a:solidFill>
                    <a:prstClr val="black"/>
                  </a:solidFill>
                  <a:latin typeface="微软雅黑" panose="020B0503020204020204" pitchFamily="34" charset="-122"/>
                  <a:ea typeface="微软雅黑" panose="020B0503020204020204" pitchFamily="34" charset="-122"/>
                </a:rPr>
                <a:t>n</a:t>
              </a:r>
            </a:p>
          </p:txBody>
        </p:sp>
        <p:sp>
          <p:nvSpPr>
            <p:cNvPr id="219" name="矩形 94"/>
            <p:cNvSpPr/>
            <p:nvPr/>
          </p:nvSpPr>
          <p:spPr>
            <a:xfrm>
              <a:off x="3552764" y="2484222"/>
              <a:ext cx="648072" cy="360040"/>
            </a:xfrm>
            <a:prstGeom prst="rect">
              <a:avLst/>
            </a:prstGeom>
            <a:solidFill>
              <a:sysClr val="window" lastClr="FFFFFF"/>
            </a:solidFill>
            <a:ln w="12700" cap="flat" cmpd="sng" algn="ctr">
              <a:solidFill>
                <a:srgbClr val="00AFA1"/>
              </a:solidFill>
              <a:prstDash val="solid"/>
              <a:miter lim="800000"/>
            </a:ln>
            <a:effectLst/>
          </p:spPr>
          <p:txBody>
            <a:bodyPr lIns="90000" tIns="46800" rIns="90000" bIns="46800" rtlCol="0" anchor="ctr" anchorCtr="1"/>
            <a:lstStyle/>
            <a:p>
              <a:pPr algn="ctr">
                <a:defRPr/>
              </a:pPr>
              <a:r>
                <a:rPr lang="zh-CN" altLang="en-US" sz="800" kern="0" dirty="0">
                  <a:solidFill>
                    <a:prstClr val="black"/>
                  </a:solidFill>
                  <a:latin typeface="微软雅黑" panose="020B0503020204020204" pitchFamily="34" charset="-122"/>
                  <a:ea typeface="微软雅黑" panose="020B0503020204020204" pitchFamily="34" charset="-122"/>
                </a:rPr>
                <a:t>数据管理部门</a:t>
              </a:r>
            </a:p>
          </p:txBody>
        </p:sp>
        <p:sp>
          <p:nvSpPr>
            <p:cNvPr id="220" name="矩形 95"/>
            <p:cNvSpPr/>
            <p:nvPr/>
          </p:nvSpPr>
          <p:spPr>
            <a:xfrm>
              <a:off x="5280956" y="2484222"/>
              <a:ext cx="648072" cy="360040"/>
            </a:xfrm>
            <a:prstGeom prst="rect">
              <a:avLst/>
            </a:prstGeom>
            <a:solidFill>
              <a:sysClr val="window" lastClr="FFFFFF"/>
            </a:solidFill>
            <a:ln w="12700" cap="flat" cmpd="sng" algn="ctr">
              <a:solidFill>
                <a:srgbClr val="00AFA1"/>
              </a:solidFill>
              <a:prstDash val="solid"/>
              <a:miter lim="800000"/>
            </a:ln>
            <a:effectLst/>
          </p:spPr>
          <p:txBody>
            <a:bodyPr lIns="90000" tIns="46800" rIns="90000" bIns="46800" rtlCol="0" anchor="ctr" anchorCtr="1"/>
            <a:lstStyle/>
            <a:p>
              <a:pPr algn="ctr">
                <a:defRPr/>
              </a:pPr>
              <a:r>
                <a:rPr lang="zh-CN" altLang="en-US" sz="800" kern="0" dirty="0">
                  <a:solidFill>
                    <a:prstClr val="black"/>
                  </a:solidFill>
                  <a:latin typeface="微软雅黑" panose="020B0503020204020204" pitchFamily="34" charset="-122"/>
                  <a:ea typeface="微软雅黑" panose="020B0503020204020204" pitchFamily="34" charset="-122"/>
                </a:rPr>
                <a:t>数据管理部门</a:t>
              </a:r>
            </a:p>
          </p:txBody>
        </p:sp>
        <p:sp>
          <p:nvSpPr>
            <p:cNvPr id="221" name="矩形 96"/>
            <p:cNvSpPr/>
            <p:nvPr/>
          </p:nvSpPr>
          <p:spPr>
            <a:xfrm>
              <a:off x="4416860" y="2484222"/>
              <a:ext cx="648072" cy="360040"/>
            </a:xfrm>
            <a:prstGeom prst="rect">
              <a:avLst/>
            </a:prstGeom>
            <a:solidFill>
              <a:sysClr val="window" lastClr="FFFFFF"/>
            </a:solidFill>
            <a:ln w="12700" cap="flat" cmpd="sng" algn="ctr">
              <a:solidFill>
                <a:srgbClr val="00AFA1"/>
              </a:solidFill>
              <a:prstDash val="solid"/>
              <a:miter lim="800000"/>
            </a:ln>
            <a:effectLst/>
          </p:spPr>
          <p:txBody>
            <a:bodyPr lIns="90000" tIns="46800" rIns="90000" bIns="46800" rtlCol="0" anchor="ctr" anchorCtr="1"/>
            <a:lstStyle/>
            <a:p>
              <a:pPr algn="ctr">
                <a:defRPr/>
              </a:pPr>
              <a:r>
                <a:rPr lang="zh-CN" altLang="en-US" sz="800" kern="0" dirty="0">
                  <a:solidFill>
                    <a:prstClr val="black"/>
                  </a:solidFill>
                  <a:latin typeface="微软雅黑" panose="020B0503020204020204" pitchFamily="34" charset="-122"/>
                  <a:ea typeface="微软雅黑" panose="020B0503020204020204" pitchFamily="34" charset="-122"/>
                </a:rPr>
                <a:t>数据管理部门</a:t>
              </a:r>
            </a:p>
          </p:txBody>
        </p:sp>
        <p:cxnSp>
          <p:nvCxnSpPr>
            <p:cNvPr id="222" name="肘形连接符 97"/>
            <p:cNvCxnSpPr>
              <a:stCxn id="216" idx="0"/>
              <a:endCxn id="214" idx="2"/>
            </p:cNvCxnSpPr>
            <p:nvPr/>
          </p:nvCxnSpPr>
          <p:spPr>
            <a:xfrm rot="5400000" flipH="1" flipV="1">
              <a:off x="3552767" y="1332094"/>
              <a:ext cx="576064" cy="864097"/>
            </a:xfrm>
            <a:prstGeom prst="bentConnector3">
              <a:avLst>
                <a:gd name="adj1" fmla="val 50000"/>
              </a:avLst>
            </a:prstGeom>
            <a:noFill/>
            <a:ln w="6350" cap="flat" cmpd="sng" algn="ctr">
              <a:solidFill>
                <a:srgbClr val="70AD47">
                  <a:lumMod val="75000"/>
                </a:srgbClr>
              </a:solidFill>
              <a:prstDash val="solid"/>
              <a:miter lim="800000"/>
            </a:ln>
            <a:effectLst/>
          </p:spPr>
        </p:cxnSp>
        <p:cxnSp>
          <p:nvCxnSpPr>
            <p:cNvPr id="223" name="肘形连接符 98"/>
            <p:cNvCxnSpPr>
              <a:stCxn id="217" idx="0"/>
              <a:endCxn id="214" idx="2"/>
            </p:cNvCxnSpPr>
            <p:nvPr/>
          </p:nvCxnSpPr>
          <p:spPr>
            <a:xfrm rot="5400000" flipH="1" flipV="1">
              <a:off x="3984812" y="1764142"/>
              <a:ext cx="576064" cy="1588"/>
            </a:xfrm>
            <a:prstGeom prst="bentConnector3">
              <a:avLst>
                <a:gd name="adj1" fmla="val 50000"/>
              </a:avLst>
            </a:prstGeom>
            <a:noFill/>
            <a:ln w="6350" cap="flat" cmpd="sng" algn="ctr">
              <a:solidFill>
                <a:srgbClr val="70AD47">
                  <a:lumMod val="75000"/>
                </a:srgbClr>
              </a:solidFill>
              <a:prstDash val="solid"/>
              <a:miter lim="800000"/>
            </a:ln>
            <a:effectLst/>
          </p:spPr>
        </p:cxnSp>
        <p:cxnSp>
          <p:nvCxnSpPr>
            <p:cNvPr id="224" name="肘形连接符 99"/>
            <p:cNvCxnSpPr>
              <a:stCxn id="218" idx="0"/>
              <a:endCxn id="214" idx="2"/>
            </p:cNvCxnSpPr>
            <p:nvPr/>
          </p:nvCxnSpPr>
          <p:spPr>
            <a:xfrm rot="16200000" flipV="1">
              <a:off x="4416865" y="1332094"/>
              <a:ext cx="576064" cy="864097"/>
            </a:xfrm>
            <a:prstGeom prst="bentConnector3">
              <a:avLst>
                <a:gd name="adj1" fmla="val 50000"/>
              </a:avLst>
            </a:prstGeom>
            <a:noFill/>
            <a:ln w="6350" cap="flat" cmpd="sng" algn="ctr">
              <a:solidFill>
                <a:srgbClr val="70AD47">
                  <a:lumMod val="75000"/>
                </a:srgbClr>
              </a:solidFill>
              <a:prstDash val="solid"/>
              <a:miter lim="800000"/>
            </a:ln>
            <a:effectLst/>
          </p:spPr>
        </p:cxnSp>
        <p:cxnSp>
          <p:nvCxnSpPr>
            <p:cNvPr id="225" name="肘形连接符 75"/>
            <p:cNvCxnSpPr/>
            <p:nvPr/>
          </p:nvCxnSpPr>
          <p:spPr>
            <a:xfrm rot="10800000">
              <a:off x="4272849" y="1503820"/>
              <a:ext cx="504059" cy="36004"/>
            </a:xfrm>
            <a:prstGeom prst="bentConnector2">
              <a:avLst/>
            </a:prstGeom>
            <a:noFill/>
            <a:ln w="6350" cap="flat" cmpd="sng" algn="ctr">
              <a:solidFill>
                <a:srgbClr val="70AD47">
                  <a:lumMod val="75000"/>
                </a:srgbClr>
              </a:solidFill>
              <a:prstDash val="solid"/>
              <a:miter lim="800000"/>
            </a:ln>
            <a:effectLst/>
          </p:spPr>
        </p:cxnSp>
        <p:cxnSp>
          <p:nvCxnSpPr>
            <p:cNvPr id="226" name="肘形连接符 78"/>
            <p:cNvCxnSpPr>
              <a:stCxn id="219" idx="1"/>
              <a:endCxn id="216" idx="2"/>
            </p:cNvCxnSpPr>
            <p:nvPr/>
          </p:nvCxnSpPr>
          <p:spPr>
            <a:xfrm rot="10800000">
              <a:off x="3408748" y="2412214"/>
              <a:ext cx="144016" cy="252028"/>
            </a:xfrm>
            <a:prstGeom prst="bentConnector2">
              <a:avLst/>
            </a:prstGeom>
            <a:noFill/>
            <a:ln w="6350" cap="flat" cmpd="sng" algn="ctr">
              <a:solidFill>
                <a:srgbClr val="70AD47">
                  <a:lumMod val="75000"/>
                </a:srgbClr>
              </a:solidFill>
              <a:prstDash val="solid"/>
              <a:miter lim="800000"/>
            </a:ln>
            <a:effectLst/>
          </p:spPr>
        </p:cxnSp>
        <p:cxnSp>
          <p:nvCxnSpPr>
            <p:cNvPr id="227" name="肘形连接符 81"/>
            <p:cNvCxnSpPr>
              <a:stCxn id="221" idx="1"/>
              <a:endCxn id="217" idx="2"/>
            </p:cNvCxnSpPr>
            <p:nvPr/>
          </p:nvCxnSpPr>
          <p:spPr>
            <a:xfrm rot="10800000">
              <a:off x="4272844" y="2412214"/>
              <a:ext cx="144016" cy="252028"/>
            </a:xfrm>
            <a:prstGeom prst="bentConnector2">
              <a:avLst/>
            </a:prstGeom>
            <a:noFill/>
            <a:ln w="6350" cap="flat" cmpd="sng" algn="ctr">
              <a:solidFill>
                <a:srgbClr val="70AD47">
                  <a:lumMod val="75000"/>
                </a:srgbClr>
              </a:solidFill>
              <a:prstDash val="solid"/>
              <a:miter lim="800000"/>
            </a:ln>
            <a:effectLst/>
          </p:spPr>
        </p:cxnSp>
        <p:cxnSp>
          <p:nvCxnSpPr>
            <p:cNvPr id="228" name="肘形连接符 84"/>
            <p:cNvCxnSpPr>
              <a:stCxn id="220" idx="1"/>
              <a:endCxn id="218" idx="2"/>
            </p:cNvCxnSpPr>
            <p:nvPr/>
          </p:nvCxnSpPr>
          <p:spPr>
            <a:xfrm rot="10800000">
              <a:off x="5136940" y="2412214"/>
              <a:ext cx="144016" cy="252028"/>
            </a:xfrm>
            <a:prstGeom prst="bentConnector2">
              <a:avLst/>
            </a:prstGeom>
            <a:noFill/>
            <a:ln w="6350" cap="flat" cmpd="sng" algn="ctr">
              <a:solidFill>
                <a:srgbClr val="70AD47">
                  <a:lumMod val="75000"/>
                </a:srgbClr>
              </a:solidFill>
              <a:prstDash val="solid"/>
              <a:miter lim="800000"/>
            </a:ln>
            <a:effectLst/>
          </p:spPr>
        </p:cxnSp>
        <p:cxnSp>
          <p:nvCxnSpPr>
            <p:cNvPr id="229" name="肘形连接符 107"/>
            <p:cNvCxnSpPr>
              <a:stCxn id="215" idx="2"/>
              <a:endCxn id="219" idx="0"/>
            </p:cNvCxnSpPr>
            <p:nvPr/>
          </p:nvCxnSpPr>
          <p:spPr>
            <a:xfrm rot="5400000">
              <a:off x="4110830" y="1458105"/>
              <a:ext cx="792088" cy="1260147"/>
            </a:xfrm>
            <a:prstGeom prst="bentConnector3">
              <a:avLst>
                <a:gd name="adj1" fmla="val 50000"/>
              </a:avLst>
            </a:prstGeom>
            <a:noFill/>
            <a:ln w="6350" cap="flat" cmpd="sng" algn="ctr">
              <a:solidFill>
                <a:srgbClr val="70AD47">
                  <a:lumMod val="75000"/>
                </a:srgbClr>
              </a:solidFill>
              <a:prstDash val="dash"/>
              <a:miter lim="800000"/>
            </a:ln>
            <a:effectLst/>
          </p:spPr>
        </p:cxnSp>
        <p:cxnSp>
          <p:nvCxnSpPr>
            <p:cNvPr id="230" name="肘形连接符 111"/>
            <p:cNvCxnSpPr>
              <a:stCxn id="215" idx="2"/>
              <a:endCxn id="221" idx="0"/>
            </p:cNvCxnSpPr>
            <p:nvPr/>
          </p:nvCxnSpPr>
          <p:spPr>
            <a:xfrm rot="5400000">
              <a:off x="4542878" y="1890153"/>
              <a:ext cx="792088" cy="396051"/>
            </a:xfrm>
            <a:prstGeom prst="bentConnector3">
              <a:avLst>
                <a:gd name="adj1" fmla="val 50000"/>
              </a:avLst>
            </a:prstGeom>
            <a:noFill/>
            <a:ln w="6350" cap="flat" cmpd="sng" algn="ctr">
              <a:solidFill>
                <a:srgbClr val="70AD47">
                  <a:lumMod val="75000"/>
                </a:srgbClr>
              </a:solidFill>
              <a:prstDash val="dash"/>
              <a:miter lim="800000"/>
            </a:ln>
            <a:effectLst/>
          </p:spPr>
        </p:cxnSp>
        <p:cxnSp>
          <p:nvCxnSpPr>
            <p:cNvPr id="231" name="肘形连接符 114"/>
            <p:cNvCxnSpPr>
              <a:stCxn id="215" idx="2"/>
              <a:endCxn id="220" idx="0"/>
            </p:cNvCxnSpPr>
            <p:nvPr>
              <p:custDataLst>
                <p:tags r:id="rId2"/>
              </p:custDataLst>
            </p:nvPr>
          </p:nvCxnSpPr>
          <p:spPr>
            <a:xfrm rot="16200000" flipH="1">
              <a:off x="4974925" y="1854155"/>
              <a:ext cx="792088" cy="468045"/>
            </a:xfrm>
            <a:prstGeom prst="bentConnector3">
              <a:avLst>
                <a:gd name="adj1" fmla="val 50000"/>
              </a:avLst>
            </a:prstGeom>
            <a:noFill/>
            <a:ln w="6350" cap="flat" cmpd="sng" algn="ctr">
              <a:solidFill>
                <a:schemeClr val="dk1"/>
              </a:solidFill>
              <a:prstDash val="dash"/>
              <a:miter lim="800000"/>
            </a:ln>
            <a:effectLst/>
          </p:spPr>
        </p:cxnSp>
      </p:grpSp>
      <p:sp>
        <p:nvSpPr>
          <p:cNvPr id="232" name="矩形 231"/>
          <p:cNvSpPr/>
          <p:nvPr/>
        </p:nvSpPr>
        <p:spPr>
          <a:xfrm>
            <a:off x="1948810" y="3408684"/>
            <a:ext cx="2427429" cy="2354491"/>
          </a:xfrm>
          <a:prstGeom prst="rect">
            <a:avLst/>
          </a:prstGeom>
        </p:spPr>
        <p:txBody>
          <a:bodyPr wrap="square">
            <a:spAutoFit/>
          </a:bodyPr>
          <a:lstStyle/>
          <a:p>
            <a:pPr marL="171450" indent="-171450">
              <a:spcAft>
                <a:spcPts val="600"/>
              </a:spcAft>
              <a:buClr>
                <a:srgbClr val="ED7D31"/>
              </a:buClr>
              <a:buFont typeface="Wingdings" panose="05000000000000000000" pitchFamily="2" charset="2"/>
              <a:buChar char="l"/>
            </a:pPr>
            <a:r>
              <a:rPr lang="zh-CN" altLang="en-US" sz="1200" kern="0" dirty="0">
                <a:solidFill>
                  <a:srgbClr val="131313"/>
                </a:solidFill>
                <a:latin typeface="微软雅黑" panose="020B0503020204020204" pitchFamily="34" charset="-122"/>
                <a:ea typeface="微软雅黑" panose="020B0503020204020204" pitchFamily="34" charset="-122"/>
              </a:rPr>
              <a:t>公司和板块分别建立自己的数据整理组织，公司与板块明确分工，协同配合</a:t>
            </a:r>
            <a:endParaRPr lang="en-US" altLang="zh-CN" sz="1200" kern="0" dirty="0">
              <a:solidFill>
                <a:srgbClr val="131313"/>
              </a:solidFill>
              <a:latin typeface="微软雅黑" panose="020B0503020204020204" pitchFamily="34" charset="-122"/>
              <a:ea typeface="微软雅黑" panose="020B0503020204020204" pitchFamily="34" charset="-122"/>
            </a:endParaRPr>
          </a:p>
          <a:p>
            <a:pPr marL="171450" indent="-171450">
              <a:spcAft>
                <a:spcPts val="600"/>
              </a:spcAft>
              <a:buClr>
                <a:srgbClr val="ED7D31"/>
              </a:buClr>
              <a:buFont typeface="Wingdings" panose="05000000000000000000" pitchFamily="2" charset="2"/>
              <a:buChar char="l"/>
            </a:pPr>
            <a:r>
              <a:rPr lang="zh-CN" altLang="en-US" sz="1200" kern="0" dirty="0">
                <a:solidFill>
                  <a:srgbClr val="131313"/>
                </a:solidFill>
                <a:latin typeface="微软雅黑" panose="020B0503020204020204" pitchFamily="34" charset="-122"/>
                <a:ea typeface="微软雅黑" panose="020B0503020204020204" pitchFamily="34" charset="-122"/>
              </a:rPr>
              <a:t>公司与各板块共同制定关键的数据流程，在关键数据节点进行协同</a:t>
            </a:r>
            <a:endParaRPr lang="en-US" altLang="zh-CN" sz="1200" kern="0" dirty="0">
              <a:solidFill>
                <a:srgbClr val="131313"/>
              </a:solidFill>
              <a:latin typeface="微软雅黑" panose="020B0503020204020204" pitchFamily="34" charset="-122"/>
              <a:ea typeface="微软雅黑" panose="020B0503020204020204" pitchFamily="34" charset="-122"/>
            </a:endParaRPr>
          </a:p>
          <a:p>
            <a:pPr marL="171450" indent="-171450">
              <a:spcAft>
                <a:spcPts val="600"/>
              </a:spcAft>
              <a:buClr>
                <a:srgbClr val="ED7D31"/>
              </a:buClr>
              <a:buFont typeface="Wingdings" panose="05000000000000000000" pitchFamily="2" charset="2"/>
              <a:buChar char="l"/>
            </a:pPr>
            <a:r>
              <a:rPr lang="zh-CN" altLang="en-US" sz="1200" kern="0" dirty="0">
                <a:solidFill>
                  <a:srgbClr val="131313"/>
                </a:solidFill>
                <a:latin typeface="微软雅黑" panose="020B0503020204020204" pitchFamily="34" charset="-122"/>
                <a:ea typeface="微软雅黑" panose="020B0503020204020204" pitchFamily="34" charset="-122"/>
              </a:rPr>
              <a:t>公司与板块共同制定数据标准，在一定层级之上需要满足公司规定</a:t>
            </a:r>
            <a:endParaRPr lang="en-US" altLang="zh-CN" sz="1200" kern="0" dirty="0">
              <a:solidFill>
                <a:srgbClr val="131313"/>
              </a:solidFill>
              <a:latin typeface="微软雅黑" panose="020B0503020204020204" pitchFamily="34" charset="-122"/>
              <a:ea typeface="微软雅黑" panose="020B0503020204020204" pitchFamily="34" charset="-122"/>
            </a:endParaRPr>
          </a:p>
          <a:p>
            <a:pPr marL="171450" indent="-171450">
              <a:spcAft>
                <a:spcPts val="600"/>
              </a:spcAft>
              <a:buClr>
                <a:srgbClr val="ED7D31"/>
              </a:buClr>
              <a:buFont typeface="Wingdings" panose="05000000000000000000" pitchFamily="2" charset="2"/>
              <a:buChar char="l"/>
            </a:pPr>
            <a:r>
              <a:rPr lang="zh-CN" altLang="en-US" sz="1200" kern="0" dirty="0">
                <a:solidFill>
                  <a:srgbClr val="131313"/>
                </a:solidFill>
                <a:latin typeface="微软雅黑" panose="020B0503020204020204" pitchFamily="34" charset="-122"/>
                <a:ea typeface="微软雅黑" panose="020B0503020204020204" pitchFamily="34" charset="-122"/>
              </a:rPr>
              <a:t>明确公司和板块系统建设界面，统一平台与个性化系统相结合</a:t>
            </a:r>
          </a:p>
        </p:txBody>
      </p:sp>
      <p:sp>
        <p:nvSpPr>
          <p:cNvPr id="233" name="Rectangle 51"/>
          <p:cNvSpPr/>
          <p:nvPr/>
        </p:nvSpPr>
        <p:spPr>
          <a:xfrm>
            <a:off x="4729967" y="1873476"/>
            <a:ext cx="1152000" cy="360000"/>
          </a:xfrm>
          <a:prstGeom prst="rect">
            <a:avLst/>
          </a:prstGeom>
          <a:solidFill>
            <a:srgbClr val="0087D5">
              <a:alpha val="50000"/>
            </a:srgbClr>
          </a:solidFill>
          <a:ln>
            <a:noFill/>
          </a:ln>
          <a:effectLst/>
        </p:spPr>
        <p:txBody>
          <a:bodyPr rtlCol="0" anchor="ctr"/>
          <a:lstStyle/>
          <a:p>
            <a:pPr algn="ctr">
              <a:defRPr/>
            </a:pPr>
            <a:r>
              <a:rPr lang="zh-CN" altLang="en-US" sz="1200" kern="0" dirty="0">
                <a:solidFill>
                  <a:prstClr val="black"/>
                </a:solidFill>
                <a:latin typeface="微软雅黑" panose="020B0503020204020204" pitchFamily="34" charset="-122"/>
                <a:ea typeface="微软雅黑" panose="020B0503020204020204" pitchFamily="34" charset="-122"/>
              </a:rPr>
              <a:t>数据架构管理</a:t>
            </a:r>
          </a:p>
        </p:txBody>
      </p:sp>
      <p:sp>
        <p:nvSpPr>
          <p:cNvPr id="235" name="Rectangle 51"/>
          <p:cNvSpPr/>
          <p:nvPr/>
        </p:nvSpPr>
        <p:spPr>
          <a:xfrm>
            <a:off x="4729967" y="2317395"/>
            <a:ext cx="1152000" cy="360000"/>
          </a:xfrm>
          <a:prstGeom prst="rect">
            <a:avLst/>
          </a:prstGeom>
          <a:solidFill>
            <a:srgbClr val="0087D5">
              <a:alpha val="50000"/>
            </a:srgbClr>
          </a:solidFill>
          <a:ln>
            <a:noFill/>
          </a:ln>
          <a:effectLst/>
        </p:spPr>
        <p:txBody>
          <a:bodyPr rtlCol="0" anchor="ctr"/>
          <a:lstStyle/>
          <a:p>
            <a:pPr algn="ctr">
              <a:defRPr/>
            </a:pPr>
            <a:r>
              <a:rPr lang="zh-CN" altLang="en-US" sz="1200" kern="0" dirty="0">
                <a:solidFill>
                  <a:prstClr val="black"/>
                </a:solidFill>
                <a:latin typeface="微软雅黑" panose="020B0503020204020204" pitchFamily="34" charset="-122"/>
                <a:ea typeface="微软雅黑" panose="020B0503020204020204" pitchFamily="34" charset="-122"/>
              </a:rPr>
              <a:t>数据模型管理</a:t>
            </a:r>
          </a:p>
        </p:txBody>
      </p:sp>
      <p:sp>
        <p:nvSpPr>
          <p:cNvPr id="236" name="Rectangle 106"/>
          <p:cNvSpPr/>
          <p:nvPr/>
        </p:nvSpPr>
        <p:spPr>
          <a:xfrm>
            <a:off x="4729967" y="5268633"/>
            <a:ext cx="1152000" cy="360000"/>
          </a:xfrm>
          <a:prstGeom prst="rect">
            <a:avLst/>
          </a:prstGeom>
          <a:solidFill>
            <a:srgbClr val="0087D5">
              <a:alpha val="50000"/>
            </a:srgbClr>
          </a:solidFill>
          <a:ln>
            <a:noFill/>
          </a:ln>
          <a:effectLst/>
        </p:spPr>
        <p:txBody>
          <a:bodyPr rtlCol="0" anchor="ctr"/>
          <a:lstStyle/>
          <a:p>
            <a:pPr algn="ctr">
              <a:defRPr/>
            </a:pPr>
            <a:r>
              <a:rPr lang="zh-CN" altLang="en-US" sz="1200" kern="0" dirty="0">
                <a:solidFill>
                  <a:prstClr val="black"/>
                </a:solidFill>
                <a:latin typeface="微软雅黑" panose="020B0503020204020204" pitchFamily="34" charset="-122"/>
                <a:ea typeface="微软雅黑" panose="020B0503020204020204" pitchFamily="34" charset="-122"/>
              </a:rPr>
              <a:t>数据共享管理</a:t>
            </a:r>
          </a:p>
        </p:txBody>
      </p:sp>
      <p:sp>
        <p:nvSpPr>
          <p:cNvPr id="237" name="Rectangle 59"/>
          <p:cNvSpPr/>
          <p:nvPr/>
        </p:nvSpPr>
        <p:spPr>
          <a:xfrm>
            <a:off x="6161359" y="3679041"/>
            <a:ext cx="1159078" cy="360000"/>
          </a:xfrm>
          <a:prstGeom prst="rect">
            <a:avLst/>
          </a:prstGeom>
          <a:solidFill>
            <a:srgbClr val="0087D5">
              <a:alpha val="30000"/>
            </a:srgbClr>
          </a:solidFill>
          <a:ln>
            <a:noFill/>
          </a:ln>
          <a:effectLst/>
        </p:spPr>
        <p:txBody>
          <a:bodyPr rtlCol="0" anchor="ctr"/>
          <a:lstStyle/>
          <a:p>
            <a:pPr algn="ctr">
              <a:defRPr/>
            </a:pPr>
            <a:r>
              <a:rPr lang="zh-CN" altLang="en-US" sz="1200" kern="0" dirty="0">
                <a:solidFill>
                  <a:prstClr val="black"/>
                </a:solidFill>
                <a:latin typeface="微软雅黑" panose="020B0503020204020204" pitchFamily="34" charset="-122"/>
                <a:ea typeface="微软雅黑" panose="020B0503020204020204" pitchFamily="34" charset="-122"/>
              </a:rPr>
              <a:t>流程体系</a:t>
            </a:r>
          </a:p>
        </p:txBody>
      </p:sp>
      <p:cxnSp>
        <p:nvCxnSpPr>
          <p:cNvPr id="238" name="连接符: 肘形 171"/>
          <p:cNvCxnSpPr>
            <a:stCxn id="179" idx="3"/>
            <a:endCxn id="237" idx="1"/>
          </p:cNvCxnSpPr>
          <p:nvPr/>
        </p:nvCxnSpPr>
        <p:spPr>
          <a:xfrm>
            <a:off x="5881967" y="3352101"/>
            <a:ext cx="279392" cy="506940"/>
          </a:xfrm>
          <a:prstGeom prst="bentConnector3">
            <a:avLst>
              <a:gd name="adj1" fmla="val 50000"/>
            </a:avLst>
          </a:prstGeom>
          <a:noFill/>
          <a:ln w="9525" cap="flat" cmpd="sng" algn="ctr">
            <a:solidFill>
              <a:srgbClr val="C00000"/>
            </a:solidFill>
            <a:prstDash val="solid"/>
            <a:tailEnd type="none"/>
          </a:ln>
          <a:effectLst/>
        </p:spPr>
      </p:cxnSp>
      <p:sp>
        <p:nvSpPr>
          <p:cNvPr id="239" name="矩形 28"/>
          <p:cNvSpPr>
            <a:spLocks noChangeArrowheads="1"/>
          </p:cNvSpPr>
          <p:nvPr/>
        </p:nvSpPr>
        <p:spPr bwMode="auto">
          <a:xfrm>
            <a:off x="6651688" y="5507680"/>
            <a:ext cx="743734" cy="311208"/>
          </a:xfrm>
          <a:prstGeom prst="rect">
            <a:avLst/>
          </a:prstGeom>
          <a:solidFill>
            <a:sysClr val="window" lastClr="FFFFFF"/>
          </a:solidFill>
          <a:ln w="38100" algn="ctr">
            <a:solidFill>
              <a:srgbClr val="FF0000"/>
            </a:solidFill>
            <a:miter lim="800000"/>
          </a:ln>
        </p:spPr>
        <p:txBody>
          <a:bodyPr anchor="ctr"/>
          <a:lstStyle>
            <a:lvl1pPr>
              <a:defRPr sz="1100"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1pPr>
            <a:lvl2pPr marL="742950" indent="-285750">
              <a:defRPr sz="1100"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2pPr>
            <a:lvl3pPr marL="1143000" indent="-228600">
              <a:defRPr sz="1100"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3pPr>
            <a:lvl4pPr marL="1600200" indent="-228600">
              <a:defRPr sz="1100"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4pPr>
            <a:lvl5pPr marL="2057400" indent="-228600">
              <a:defRPr sz="1100"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5pPr>
            <a:lvl6pPr marL="2514600" indent="-228600" eaLnBrk="0" fontAlgn="base" hangingPunct="0">
              <a:spcBef>
                <a:spcPct val="0"/>
              </a:spcBef>
              <a:spcAft>
                <a:spcPct val="0"/>
              </a:spcAft>
              <a:defRPr sz="1100"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6pPr>
            <a:lvl7pPr marL="2971800" indent="-228600" eaLnBrk="0" fontAlgn="base" hangingPunct="0">
              <a:spcBef>
                <a:spcPct val="0"/>
              </a:spcBef>
              <a:spcAft>
                <a:spcPct val="0"/>
              </a:spcAft>
              <a:defRPr sz="1100"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7pPr>
            <a:lvl8pPr marL="3429000" indent="-228600" eaLnBrk="0" fontAlgn="base" hangingPunct="0">
              <a:spcBef>
                <a:spcPct val="0"/>
              </a:spcBef>
              <a:spcAft>
                <a:spcPct val="0"/>
              </a:spcAft>
              <a:defRPr sz="1100"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8pPr>
            <a:lvl9pPr marL="3886200" indent="-228600" eaLnBrk="0" fontAlgn="base" hangingPunct="0">
              <a:spcBef>
                <a:spcPct val="0"/>
              </a:spcBef>
              <a:spcAft>
                <a:spcPct val="0"/>
              </a:spcAft>
              <a:defRPr sz="1100"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9pPr>
          </a:lstStyle>
          <a:p>
            <a:pPr algn="ctr">
              <a:defRPr/>
            </a:pPr>
            <a:r>
              <a:rPr lang="zh-CN" altLang="en-US" sz="1400" ker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示 例</a:t>
            </a:r>
          </a:p>
        </p:txBody>
      </p:sp>
      <p:sp>
        <p:nvSpPr>
          <p:cNvPr id="240" name="矩形 28"/>
          <p:cNvSpPr>
            <a:spLocks noChangeArrowheads="1"/>
          </p:cNvSpPr>
          <p:nvPr/>
        </p:nvSpPr>
        <p:spPr bwMode="auto">
          <a:xfrm>
            <a:off x="10718804" y="5507680"/>
            <a:ext cx="743734" cy="311208"/>
          </a:xfrm>
          <a:prstGeom prst="rect">
            <a:avLst/>
          </a:prstGeom>
          <a:solidFill>
            <a:sysClr val="window" lastClr="FFFFFF"/>
          </a:solidFill>
          <a:ln w="38100" algn="ctr">
            <a:solidFill>
              <a:srgbClr val="FF0000"/>
            </a:solidFill>
            <a:miter lim="800000"/>
          </a:ln>
        </p:spPr>
        <p:txBody>
          <a:bodyPr anchor="ctr"/>
          <a:lstStyle>
            <a:lvl1pPr>
              <a:defRPr sz="1100"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1pPr>
            <a:lvl2pPr marL="742950" indent="-285750">
              <a:defRPr sz="1100"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2pPr>
            <a:lvl3pPr marL="1143000" indent="-228600">
              <a:defRPr sz="1100"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3pPr>
            <a:lvl4pPr marL="1600200" indent="-228600">
              <a:defRPr sz="1100"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4pPr>
            <a:lvl5pPr marL="2057400" indent="-228600">
              <a:defRPr sz="1100"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5pPr>
            <a:lvl6pPr marL="2514600" indent="-228600" eaLnBrk="0" fontAlgn="base" hangingPunct="0">
              <a:spcBef>
                <a:spcPct val="0"/>
              </a:spcBef>
              <a:spcAft>
                <a:spcPct val="0"/>
              </a:spcAft>
              <a:defRPr sz="1100"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6pPr>
            <a:lvl7pPr marL="2971800" indent="-228600" eaLnBrk="0" fontAlgn="base" hangingPunct="0">
              <a:spcBef>
                <a:spcPct val="0"/>
              </a:spcBef>
              <a:spcAft>
                <a:spcPct val="0"/>
              </a:spcAft>
              <a:defRPr sz="1100"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7pPr>
            <a:lvl8pPr marL="3429000" indent="-228600" eaLnBrk="0" fontAlgn="base" hangingPunct="0">
              <a:spcBef>
                <a:spcPct val="0"/>
              </a:spcBef>
              <a:spcAft>
                <a:spcPct val="0"/>
              </a:spcAft>
              <a:defRPr sz="1100"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8pPr>
            <a:lvl9pPr marL="3886200" indent="-228600" eaLnBrk="0" fontAlgn="base" hangingPunct="0">
              <a:spcBef>
                <a:spcPct val="0"/>
              </a:spcBef>
              <a:spcAft>
                <a:spcPct val="0"/>
              </a:spcAft>
              <a:defRPr sz="1100" b="1">
                <a:solidFill>
                  <a:schemeClr val="tx1"/>
                </a:solidFill>
                <a:latin typeface="Arial" panose="020B0604020202020204" pitchFamily="34" charset="0"/>
                <a:ea typeface="Arial Unicode MS" panose="020B0604020202020204" pitchFamily="34" charset="-122"/>
                <a:cs typeface="Arial Unicode MS" panose="020B0604020202020204" pitchFamily="34" charset="-122"/>
              </a:defRPr>
            </a:lvl9pPr>
          </a:lstStyle>
          <a:p>
            <a:pPr algn="ctr">
              <a:defRPr/>
            </a:pPr>
            <a:r>
              <a:rPr lang="zh-CN" altLang="en-US" sz="1400" ker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示 例</a:t>
            </a:r>
          </a:p>
        </p:txBody>
      </p:sp>
      <p:sp>
        <p:nvSpPr>
          <p:cNvPr id="241" name="标题 1"/>
          <p:cNvSpPr txBox="1"/>
          <p:nvPr>
            <p:custDataLst>
              <p:tags r:id="rId1"/>
            </p:custDataLst>
          </p:nvPr>
        </p:nvSpPr>
        <p:spPr>
          <a:xfrm>
            <a:off x="301317" y="617259"/>
            <a:ext cx="10583186" cy="313932"/>
          </a:xfrm>
          <a:prstGeom prst="rect">
            <a:avLst/>
          </a:prstGeom>
          <a:noFill/>
        </p:spPr>
        <p:txBody>
          <a:bodyPr wrap="square" rtlCol="0">
            <a:spAutoFit/>
          </a:bodyPr>
          <a:lstStyle>
            <a:lvl1pPr algn="l" defTabSz="914400" rtl="0" eaLnBrk="1" latinLnBrk="0" hangingPunct="1">
              <a:lnSpc>
                <a:spcPct val="90000"/>
              </a:lnSpc>
              <a:spcBef>
                <a:spcPct val="0"/>
              </a:spcBef>
              <a:buNone/>
              <a:defRPr lang="zh-CN" altLang="en-US" sz="2100" kern="1200" dirty="0">
                <a:solidFill>
                  <a:schemeClr val="accent5">
                    <a:lumMod val="75000"/>
                  </a:schemeClr>
                </a:solidFill>
                <a:latin typeface="微软雅黑" panose="020B0503020204020204" pitchFamily="34" charset="-122"/>
                <a:ea typeface="微软雅黑" panose="020B0503020204020204" pitchFamily="34" charset="-122"/>
                <a:cs typeface="+mn-cs"/>
              </a:defRPr>
            </a:lvl1pPr>
          </a:lstStyle>
          <a:p>
            <a:r>
              <a:rPr sz="1600">
                <a:solidFill>
                  <a:srgbClr val="007ADD">
                    <a:lumMod val="75000"/>
                  </a:srgbClr>
                </a:solidFill>
              </a:rPr>
              <a:t>规范数据治理的工作内容和工作目标，为数据治理工作提供政策依据。</a:t>
            </a:r>
          </a:p>
        </p:txBody>
      </p:sp>
    </p:spTree>
    <p:extLst>
      <p:ext uri="{BB962C8B-B14F-4D97-AF65-F5344CB8AC3E}">
        <p14:creationId xmlns:p14="http://schemas.microsoft.com/office/powerpoint/2010/main" val="3366910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3182"/>
          </a:xfrm>
          <a:noFill/>
        </p:spPr>
        <p:txBody>
          <a:bodyPr wrap="square" rtlCol="0">
            <a:spAutoFit/>
          </a:bodyPr>
          <a:lstStyle/>
          <a:p>
            <a:r>
              <a:rPr lang="zh-CN" altLang="en-US" dirty="0"/>
              <a:t>数据治理流程框架</a:t>
            </a:r>
          </a:p>
        </p:txBody>
      </p:sp>
      <p:sp>
        <p:nvSpPr>
          <p:cNvPr id="136" name="矩形 135"/>
          <p:cNvSpPr/>
          <p:nvPr/>
        </p:nvSpPr>
        <p:spPr bwMode="auto">
          <a:xfrm>
            <a:off x="6775449" y="1735452"/>
            <a:ext cx="1203325" cy="3430277"/>
          </a:xfrm>
          <a:prstGeom prst="rect">
            <a:avLst/>
          </a:prstGeom>
          <a:solidFill>
            <a:srgbClr val="1C6BC0">
              <a:alpha val="20000"/>
            </a:srgbClr>
          </a:solidFill>
          <a:ln w="12700" cap="flat" cmpd="sng" algn="ctr">
            <a:solidFill>
              <a:srgbClr val="4472C4">
                <a:alpha val="90000"/>
                <a:tint val="40000"/>
                <a:hueOff val="0"/>
                <a:satOff val="0"/>
                <a:lumOff val="0"/>
                <a:alphaOff val="0"/>
              </a:srgbClr>
            </a:solidFill>
            <a:prstDash val="solid"/>
            <a:miter lim="800000"/>
          </a:ln>
          <a:effectLst/>
        </p:spPr>
      </p:sp>
      <p:sp>
        <p:nvSpPr>
          <p:cNvPr id="137" name="矩形 20"/>
          <p:cNvSpPr/>
          <p:nvPr/>
        </p:nvSpPr>
        <p:spPr bwMode="auto">
          <a:xfrm>
            <a:off x="4207706" y="1234808"/>
            <a:ext cx="1203325" cy="501107"/>
          </a:xfrm>
          <a:prstGeom prst="snip1Rect">
            <a:avLst/>
          </a:prstGeom>
          <a:solidFill>
            <a:srgbClr val="0070C0"/>
          </a:solidFill>
          <a:ln w="12700" cap="flat" cmpd="sng" algn="ctr">
            <a:solidFill>
              <a:srgbClr val="44546A">
                <a:lumMod val="20000"/>
                <a:lumOff val="80000"/>
              </a:srgbClr>
            </a:solidFill>
            <a:prstDash val="solid"/>
            <a:miter lim="800000"/>
          </a:ln>
          <a:effectLst/>
        </p:spPr>
      </p:sp>
      <p:sp>
        <p:nvSpPr>
          <p:cNvPr id="138" name="矩形 21"/>
          <p:cNvSpPr/>
          <p:nvPr/>
        </p:nvSpPr>
        <p:spPr bwMode="auto">
          <a:xfrm>
            <a:off x="4207706" y="1234808"/>
            <a:ext cx="1203325" cy="501107"/>
          </a:xfrm>
          <a:prstGeom prst="snip1Rect">
            <a:avLst/>
          </a:prstGeom>
          <a:solidFill>
            <a:srgbClr val="1C6BC0"/>
          </a:solidFill>
          <a:ln>
            <a:solidFill>
              <a:srgbClr val="44546A">
                <a:lumMod val="20000"/>
                <a:lumOff val="80000"/>
              </a:srgbClr>
            </a:solidFill>
          </a:ln>
          <a:effectLst/>
        </p:spPr>
        <p:txBody>
          <a:bodyPr lIns="106680" tIns="60960" rIns="106680" bIns="60960" spcCol="1270" anchor="ctr"/>
          <a:lstStyle/>
          <a:p>
            <a:pPr algn="ctr" defTabSz="666750">
              <a:lnSpc>
                <a:spcPct val="90000"/>
              </a:lnSpc>
              <a:spcAft>
                <a:spcPct val="35000"/>
              </a:spcAft>
              <a:defRPr/>
            </a:pPr>
            <a:r>
              <a:rPr lang="zh-CN" altLang="en-US" sz="1200" kern="0">
                <a:solidFill>
                  <a:prstClr val="white"/>
                </a:solidFill>
                <a:latin typeface="楷体" panose="02010609060101010101" pitchFamily="49" charset="-122"/>
                <a:ea typeface="楷体" panose="02010609060101010101" pitchFamily="49" charset="-122"/>
              </a:rPr>
              <a:t>数据质量</a:t>
            </a:r>
          </a:p>
        </p:txBody>
      </p:sp>
      <p:sp>
        <p:nvSpPr>
          <p:cNvPr id="139" name="矩形 138"/>
          <p:cNvSpPr/>
          <p:nvPr/>
        </p:nvSpPr>
        <p:spPr bwMode="auto">
          <a:xfrm>
            <a:off x="4207706" y="1735452"/>
            <a:ext cx="1203325" cy="3432006"/>
          </a:xfrm>
          <a:prstGeom prst="rect">
            <a:avLst/>
          </a:prstGeom>
          <a:solidFill>
            <a:srgbClr val="1C6BC0">
              <a:alpha val="20000"/>
            </a:srgbClr>
          </a:solidFill>
          <a:ln w="12700" cap="flat" cmpd="sng" algn="ctr">
            <a:solidFill>
              <a:srgbClr val="4472C4">
                <a:alpha val="90000"/>
                <a:tint val="40000"/>
                <a:hueOff val="0"/>
                <a:satOff val="0"/>
                <a:lumOff val="0"/>
                <a:alphaOff val="0"/>
              </a:srgbClr>
            </a:solidFill>
            <a:prstDash val="solid"/>
            <a:miter lim="800000"/>
          </a:ln>
          <a:effectLst/>
        </p:spPr>
      </p:sp>
      <p:sp>
        <p:nvSpPr>
          <p:cNvPr id="141" name="矩形 140"/>
          <p:cNvSpPr/>
          <p:nvPr/>
        </p:nvSpPr>
        <p:spPr bwMode="auto">
          <a:xfrm>
            <a:off x="4275969" y="1814865"/>
            <a:ext cx="1060450" cy="569699"/>
          </a:xfrm>
          <a:prstGeom prst="rect">
            <a:avLst/>
          </a:prstGeom>
          <a:solidFill>
            <a:sysClr val="window" lastClr="FFFFFF"/>
          </a:solidFill>
          <a:ln w="12700" cap="flat" cmpd="sng" algn="ctr">
            <a:solidFill>
              <a:srgbClr val="1C6BC0"/>
            </a:solidFill>
            <a:prstDash val="solid"/>
            <a:miter lim="800000"/>
            <a:headEnd type="none" w="med" len="med"/>
            <a:tailEnd type="none" w="med" len="med"/>
          </a:ln>
          <a:effectLst/>
        </p:spPr>
        <p:txBody>
          <a:bodyPr lIns="0" rIns="0" anchor="ctr" anchorCtr="1"/>
          <a:lstStyle/>
          <a:p>
            <a:pPr algn="ctr">
              <a:defRPr/>
            </a:pPr>
            <a:r>
              <a:rPr lang="zh-CN" altLang="en-US" sz="1200" kern="0">
                <a:solidFill>
                  <a:prstClr val="black"/>
                </a:solidFill>
                <a:latin typeface="楷体" panose="02010609060101010101" pitchFamily="49" charset="-122"/>
                <a:ea typeface="楷体" panose="02010609060101010101" pitchFamily="49" charset="-122"/>
              </a:rPr>
              <a:t>数据质量规则定义、变更</a:t>
            </a:r>
          </a:p>
        </p:txBody>
      </p:sp>
      <p:sp>
        <p:nvSpPr>
          <p:cNvPr id="142" name="矩形 141"/>
          <p:cNvSpPr/>
          <p:nvPr/>
        </p:nvSpPr>
        <p:spPr bwMode="auto">
          <a:xfrm>
            <a:off x="4275969" y="2482966"/>
            <a:ext cx="1060450" cy="569699"/>
          </a:xfrm>
          <a:prstGeom prst="rect">
            <a:avLst/>
          </a:prstGeom>
          <a:solidFill>
            <a:sysClr val="window" lastClr="FFFFFF"/>
          </a:solidFill>
          <a:ln w="12700" cap="flat" cmpd="sng" algn="ctr">
            <a:solidFill>
              <a:srgbClr val="1C6BC0"/>
            </a:solidFill>
            <a:prstDash val="solid"/>
            <a:miter lim="800000"/>
            <a:headEnd type="none" w="med" len="med"/>
            <a:tailEnd type="none" w="med" len="med"/>
          </a:ln>
          <a:effectLst/>
        </p:spPr>
        <p:txBody>
          <a:bodyPr lIns="0" rIns="0" anchor="ctr" anchorCtr="1"/>
          <a:lstStyle/>
          <a:p>
            <a:pPr algn="ctr">
              <a:defRPr/>
            </a:pPr>
            <a:r>
              <a:rPr lang="zh-CN" altLang="en-US" sz="1200" kern="0">
                <a:solidFill>
                  <a:prstClr val="black"/>
                </a:solidFill>
                <a:latin typeface="楷体" panose="02010609060101010101" pitchFamily="49" charset="-122"/>
                <a:ea typeface="楷体" panose="02010609060101010101" pitchFamily="49" charset="-122"/>
              </a:rPr>
              <a:t>数据质量检查</a:t>
            </a:r>
          </a:p>
        </p:txBody>
      </p:sp>
      <p:sp>
        <p:nvSpPr>
          <p:cNvPr id="143" name="矩形 142"/>
          <p:cNvSpPr/>
          <p:nvPr/>
        </p:nvSpPr>
        <p:spPr bwMode="auto">
          <a:xfrm>
            <a:off x="4275969" y="3140710"/>
            <a:ext cx="1060450" cy="569699"/>
          </a:xfrm>
          <a:prstGeom prst="rect">
            <a:avLst/>
          </a:prstGeom>
          <a:solidFill>
            <a:sysClr val="window" lastClr="FFFFFF"/>
          </a:solidFill>
          <a:ln w="12700" cap="flat" cmpd="sng" algn="ctr">
            <a:solidFill>
              <a:srgbClr val="1C6BC0"/>
            </a:solidFill>
            <a:prstDash val="solid"/>
            <a:miter lim="800000"/>
            <a:headEnd type="none" w="med" len="med"/>
            <a:tailEnd type="none" w="med" len="med"/>
          </a:ln>
          <a:effectLst/>
        </p:spPr>
        <p:txBody>
          <a:bodyPr lIns="0" rIns="0" anchor="ctr" anchorCtr="1"/>
          <a:lstStyle/>
          <a:p>
            <a:pPr algn="ctr">
              <a:defRPr/>
            </a:pPr>
            <a:r>
              <a:rPr lang="zh-CN" altLang="en-US" sz="1200" kern="0" dirty="0">
                <a:solidFill>
                  <a:prstClr val="black"/>
                </a:solidFill>
                <a:latin typeface="楷体" panose="02010609060101010101" pitchFamily="49" charset="-122"/>
                <a:ea typeface="楷体" panose="02010609060101010101" pitchFamily="49" charset="-122"/>
              </a:rPr>
              <a:t>数据质量问题根因分析</a:t>
            </a:r>
          </a:p>
        </p:txBody>
      </p:sp>
      <p:sp>
        <p:nvSpPr>
          <p:cNvPr id="144" name="矩形 143"/>
          <p:cNvSpPr/>
          <p:nvPr/>
        </p:nvSpPr>
        <p:spPr bwMode="auto">
          <a:xfrm>
            <a:off x="4275969" y="3803632"/>
            <a:ext cx="1060450" cy="569699"/>
          </a:xfrm>
          <a:prstGeom prst="rect">
            <a:avLst/>
          </a:prstGeom>
          <a:solidFill>
            <a:sysClr val="window" lastClr="FFFFFF"/>
          </a:solidFill>
          <a:ln w="12700" cap="flat" cmpd="sng" algn="ctr">
            <a:solidFill>
              <a:srgbClr val="1C6BC0"/>
            </a:solidFill>
            <a:prstDash val="solid"/>
            <a:miter lim="800000"/>
            <a:headEnd type="none" w="med" len="med"/>
            <a:tailEnd type="none" w="med" len="med"/>
          </a:ln>
          <a:effectLst/>
        </p:spPr>
        <p:txBody>
          <a:bodyPr lIns="0" rIns="0" anchor="ctr" anchorCtr="1"/>
          <a:lstStyle/>
          <a:p>
            <a:pPr algn="ctr">
              <a:defRPr/>
            </a:pPr>
            <a:r>
              <a:rPr lang="zh-CN" altLang="en-US" sz="1200" kern="0">
                <a:solidFill>
                  <a:prstClr val="black"/>
                </a:solidFill>
                <a:latin typeface="楷体" panose="02010609060101010101" pitchFamily="49" charset="-122"/>
                <a:ea typeface="楷体" panose="02010609060101010101" pitchFamily="49" charset="-122"/>
              </a:rPr>
              <a:t>数据质量问题整改</a:t>
            </a:r>
          </a:p>
        </p:txBody>
      </p:sp>
      <p:sp>
        <p:nvSpPr>
          <p:cNvPr id="145" name="矩形 144"/>
          <p:cNvSpPr/>
          <p:nvPr/>
        </p:nvSpPr>
        <p:spPr bwMode="auto">
          <a:xfrm>
            <a:off x="4275969" y="4480365"/>
            <a:ext cx="1060450" cy="569699"/>
          </a:xfrm>
          <a:prstGeom prst="rect">
            <a:avLst/>
          </a:prstGeom>
          <a:solidFill>
            <a:sysClr val="window" lastClr="FFFFFF"/>
          </a:solidFill>
          <a:ln w="12700" cap="flat" cmpd="sng" algn="ctr">
            <a:solidFill>
              <a:srgbClr val="1C6BC0"/>
            </a:solidFill>
            <a:prstDash val="solid"/>
            <a:miter lim="800000"/>
            <a:headEnd type="none" w="med" len="med"/>
            <a:tailEnd type="none" w="med" len="med"/>
          </a:ln>
          <a:effectLst/>
        </p:spPr>
        <p:txBody>
          <a:bodyPr lIns="0" rIns="0" anchor="ctr" anchorCtr="1"/>
          <a:lstStyle/>
          <a:p>
            <a:pPr algn="ctr">
              <a:defRPr/>
            </a:pPr>
            <a:r>
              <a:rPr lang="zh-CN" altLang="en-US" sz="1200" kern="0">
                <a:solidFill>
                  <a:prstClr val="black"/>
                </a:solidFill>
                <a:latin typeface="楷体" panose="02010609060101010101" pitchFamily="49" charset="-122"/>
                <a:ea typeface="楷体" panose="02010609060101010101" pitchFamily="49" charset="-122"/>
              </a:rPr>
              <a:t>数据质量评估</a:t>
            </a:r>
          </a:p>
        </p:txBody>
      </p:sp>
      <p:sp>
        <p:nvSpPr>
          <p:cNvPr id="146" name="单圆角矩形 105"/>
          <p:cNvSpPr/>
          <p:nvPr/>
        </p:nvSpPr>
        <p:spPr bwMode="auto">
          <a:xfrm>
            <a:off x="1643251" y="1234808"/>
            <a:ext cx="1203325" cy="500644"/>
          </a:xfrm>
          <a:prstGeom prst="snipRoundRect">
            <a:avLst/>
          </a:prstGeom>
          <a:solidFill>
            <a:srgbClr val="1C6BC0"/>
          </a:solidFill>
          <a:ln w="12700" cap="flat" cmpd="sng" algn="ctr">
            <a:solidFill>
              <a:srgbClr val="44546A">
                <a:lumMod val="20000"/>
                <a:lumOff val="80000"/>
              </a:srgbClr>
            </a:solidFill>
            <a:prstDash val="solid"/>
            <a:miter lim="800000"/>
          </a:ln>
          <a:effectLst/>
        </p:spPr>
      </p:sp>
      <p:sp>
        <p:nvSpPr>
          <p:cNvPr id="147" name="矩形 146"/>
          <p:cNvSpPr/>
          <p:nvPr/>
        </p:nvSpPr>
        <p:spPr bwMode="auto">
          <a:xfrm>
            <a:off x="1643251" y="1234808"/>
            <a:ext cx="1203325" cy="500644"/>
          </a:xfrm>
          <a:prstGeom prst="rect">
            <a:avLst/>
          </a:prstGeom>
          <a:noFill/>
          <a:ln>
            <a:noFill/>
          </a:ln>
          <a:effectLst/>
        </p:spPr>
        <p:txBody>
          <a:bodyPr lIns="106680" tIns="60960" rIns="106680" bIns="60960" spcCol="1270" anchor="ctr"/>
          <a:lstStyle/>
          <a:p>
            <a:pPr algn="ctr" defTabSz="666750">
              <a:lnSpc>
                <a:spcPct val="90000"/>
              </a:lnSpc>
              <a:spcAft>
                <a:spcPct val="35000"/>
              </a:spcAft>
              <a:defRPr/>
            </a:pPr>
            <a:r>
              <a:rPr lang="zh-CN" altLang="en-US" sz="1200" kern="0">
                <a:solidFill>
                  <a:prstClr val="white"/>
                </a:solidFill>
                <a:latin typeface="楷体" panose="02010609060101010101" pitchFamily="49" charset="-122"/>
                <a:ea typeface="楷体" panose="02010609060101010101" pitchFamily="49" charset="-122"/>
              </a:rPr>
              <a:t>数据模型</a:t>
            </a:r>
          </a:p>
        </p:txBody>
      </p:sp>
      <p:sp>
        <p:nvSpPr>
          <p:cNvPr id="148" name="矩形 147"/>
          <p:cNvSpPr/>
          <p:nvPr/>
        </p:nvSpPr>
        <p:spPr bwMode="auto">
          <a:xfrm>
            <a:off x="1643251" y="1735452"/>
            <a:ext cx="1203325" cy="3430277"/>
          </a:xfrm>
          <a:prstGeom prst="rect">
            <a:avLst/>
          </a:prstGeom>
          <a:solidFill>
            <a:srgbClr val="1C6BC0">
              <a:alpha val="20000"/>
            </a:srgbClr>
          </a:solidFill>
          <a:ln w="12700" cap="flat" cmpd="sng" algn="ctr">
            <a:solidFill>
              <a:srgbClr val="4472C4">
                <a:alpha val="90000"/>
                <a:tint val="40000"/>
                <a:hueOff val="0"/>
                <a:satOff val="0"/>
                <a:lumOff val="0"/>
                <a:alphaOff val="0"/>
              </a:srgbClr>
            </a:solidFill>
            <a:prstDash val="solid"/>
            <a:miter lim="800000"/>
          </a:ln>
          <a:effectLst/>
        </p:spPr>
      </p:sp>
      <p:sp>
        <p:nvSpPr>
          <p:cNvPr id="149" name="矩形 148"/>
          <p:cNvSpPr/>
          <p:nvPr/>
        </p:nvSpPr>
        <p:spPr bwMode="auto">
          <a:xfrm>
            <a:off x="1643251" y="1735452"/>
            <a:ext cx="1203325" cy="600773"/>
          </a:xfrm>
          <a:prstGeom prst="rect">
            <a:avLst/>
          </a:prstGeom>
          <a:noFill/>
          <a:ln>
            <a:noFill/>
          </a:ln>
          <a:effectLst/>
        </p:spPr>
        <p:txBody>
          <a:bodyPr lIns="80010" tIns="80010" rIns="106680" bIns="120015" spcCol="1270"/>
          <a:lstStyle/>
          <a:p>
            <a:pPr marL="114300" lvl="1" indent="-114300" defTabSz="666750">
              <a:lnSpc>
                <a:spcPct val="90000"/>
              </a:lnSpc>
              <a:spcAft>
                <a:spcPct val="15000"/>
              </a:spcAft>
              <a:buFontTx/>
              <a:buChar char="•"/>
              <a:defRPr/>
            </a:pPr>
            <a:endParaRPr lang="zh-CN" altLang="en-US" sz="1200" kern="0">
              <a:solidFill>
                <a:prstClr val="black">
                  <a:hueOff val="0"/>
                  <a:satOff val="0"/>
                  <a:lumOff val="0"/>
                  <a:alphaOff val="0"/>
                </a:prstClr>
              </a:solidFill>
              <a:latin typeface="楷体" panose="02010609060101010101" pitchFamily="49" charset="-122"/>
              <a:ea typeface="楷体" panose="02010609060101010101" pitchFamily="49" charset="-122"/>
            </a:endParaRPr>
          </a:p>
          <a:p>
            <a:pPr marL="114300" lvl="1" indent="-114300" defTabSz="666750">
              <a:lnSpc>
                <a:spcPct val="90000"/>
              </a:lnSpc>
              <a:spcAft>
                <a:spcPct val="15000"/>
              </a:spcAft>
              <a:buFontTx/>
              <a:buChar char="•"/>
              <a:defRPr/>
            </a:pPr>
            <a:endParaRPr lang="zh-CN" altLang="en-US" sz="1200" kern="0">
              <a:solidFill>
                <a:prstClr val="black">
                  <a:hueOff val="0"/>
                  <a:satOff val="0"/>
                  <a:lumOff val="0"/>
                  <a:alphaOff val="0"/>
                </a:prstClr>
              </a:solidFill>
              <a:latin typeface="楷体" panose="02010609060101010101" pitchFamily="49" charset="-122"/>
              <a:ea typeface="楷体" panose="02010609060101010101" pitchFamily="49" charset="-122"/>
            </a:endParaRPr>
          </a:p>
        </p:txBody>
      </p:sp>
      <p:sp>
        <p:nvSpPr>
          <p:cNvPr id="150" name="矩形 149"/>
          <p:cNvSpPr/>
          <p:nvPr/>
        </p:nvSpPr>
        <p:spPr bwMode="auto">
          <a:xfrm>
            <a:off x="1692463" y="1814865"/>
            <a:ext cx="1060450" cy="569699"/>
          </a:xfrm>
          <a:prstGeom prst="rect">
            <a:avLst/>
          </a:prstGeom>
          <a:solidFill>
            <a:sysClr val="window" lastClr="FFFFFF"/>
          </a:solidFill>
          <a:ln w="12700" cap="flat" cmpd="sng" algn="ctr">
            <a:solidFill>
              <a:srgbClr val="1C6BC0"/>
            </a:solidFill>
            <a:prstDash val="solid"/>
            <a:miter lim="800000"/>
            <a:headEnd type="none" w="med" len="med"/>
            <a:tailEnd type="none" w="med" len="med"/>
          </a:ln>
          <a:effectLst/>
        </p:spPr>
        <p:txBody>
          <a:bodyPr lIns="0" rIns="0" anchor="ctr" anchorCtr="1"/>
          <a:lstStyle/>
          <a:p>
            <a:pPr algn="ctr">
              <a:defRPr/>
            </a:pPr>
            <a:r>
              <a:rPr lang="zh-CN" altLang="en-US" sz="1200" kern="0">
                <a:solidFill>
                  <a:prstClr val="black"/>
                </a:solidFill>
                <a:latin typeface="楷体" panose="02010609060101010101" pitchFamily="49" charset="-122"/>
                <a:ea typeface="楷体" panose="02010609060101010101" pitchFamily="49" charset="-122"/>
              </a:rPr>
              <a:t>数据模型建立</a:t>
            </a:r>
          </a:p>
        </p:txBody>
      </p:sp>
      <p:sp>
        <p:nvSpPr>
          <p:cNvPr id="151" name="矩形 150"/>
          <p:cNvSpPr/>
          <p:nvPr/>
        </p:nvSpPr>
        <p:spPr bwMode="auto">
          <a:xfrm>
            <a:off x="1692463" y="2482966"/>
            <a:ext cx="1060450" cy="569699"/>
          </a:xfrm>
          <a:prstGeom prst="rect">
            <a:avLst/>
          </a:prstGeom>
          <a:solidFill>
            <a:sysClr val="window" lastClr="FFFFFF"/>
          </a:solidFill>
          <a:ln w="12700" cap="flat" cmpd="sng" algn="ctr">
            <a:solidFill>
              <a:srgbClr val="1C6BC0"/>
            </a:solidFill>
            <a:prstDash val="solid"/>
            <a:miter lim="800000"/>
            <a:headEnd type="none" w="med" len="med"/>
            <a:tailEnd type="none" w="med" len="med"/>
          </a:ln>
          <a:effectLst/>
        </p:spPr>
        <p:txBody>
          <a:bodyPr lIns="0" rIns="0" anchor="ctr" anchorCtr="1"/>
          <a:lstStyle/>
          <a:p>
            <a:pPr algn="ctr">
              <a:defRPr/>
            </a:pPr>
            <a:r>
              <a:rPr lang="zh-CN" altLang="en-US" sz="1200" kern="0">
                <a:solidFill>
                  <a:prstClr val="black"/>
                </a:solidFill>
                <a:latin typeface="楷体" panose="02010609060101010101" pitchFamily="49" charset="-122"/>
                <a:ea typeface="楷体" panose="02010609060101010101" pitchFamily="49" charset="-122"/>
              </a:rPr>
              <a:t>数据模型变更</a:t>
            </a:r>
          </a:p>
        </p:txBody>
      </p:sp>
      <p:sp>
        <p:nvSpPr>
          <p:cNvPr id="152" name="矩形 151"/>
          <p:cNvSpPr/>
          <p:nvPr/>
        </p:nvSpPr>
        <p:spPr bwMode="auto">
          <a:xfrm>
            <a:off x="1692463" y="3140710"/>
            <a:ext cx="1060450" cy="567972"/>
          </a:xfrm>
          <a:prstGeom prst="rect">
            <a:avLst/>
          </a:prstGeom>
          <a:solidFill>
            <a:sysClr val="window" lastClr="FFFFFF"/>
          </a:solidFill>
          <a:ln w="12700" cap="flat" cmpd="sng" algn="ctr">
            <a:solidFill>
              <a:srgbClr val="1C6BC0"/>
            </a:solidFill>
            <a:prstDash val="solid"/>
            <a:miter lim="800000"/>
            <a:headEnd type="none" w="med" len="med"/>
            <a:tailEnd type="none" w="med" len="med"/>
          </a:ln>
          <a:effectLst/>
        </p:spPr>
        <p:txBody>
          <a:bodyPr lIns="0" rIns="0" anchor="ctr" anchorCtr="1"/>
          <a:lstStyle/>
          <a:p>
            <a:pPr algn="ctr">
              <a:defRPr/>
            </a:pPr>
            <a:r>
              <a:rPr lang="zh-CN" altLang="en-US" sz="1200" kern="0">
                <a:solidFill>
                  <a:prstClr val="black"/>
                </a:solidFill>
                <a:latin typeface="楷体" panose="02010609060101010101" pitchFamily="49" charset="-122"/>
                <a:ea typeface="楷体" panose="02010609060101010101" pitchFamily="49" charset="-122"/>
              </a:rPr>
              <a:t>数据模型部署</a:t>
            </a:r>
          </a:p>
        </p:txBody>
      </p:sp>
      <p:sp>
        <p:nvSpPr>
          <p:cNvPr id="153" name="矩形 16"/>
          <p:cNvSpPr/>
          <p:nvPr/>
        </p:nvSpPr>
        <p:spPr bwMode="auto">
          <a:xfrm>
            <a:off x="8064311" y="1234808"/>
            <a:ext cx="1203325" cy="500913"/>
          </a:xfrm>
          <a:prstGeom prst="snip1Rect">
            <a:avLst/>
          </a:prstGeom>
          <a:solidFill>
            <a:srgbClr val="0070C0"/>
          </a:solidFill>
          <a:ln w="12700" cap="flat" cmpd="sng" algn="ctr">
            <a:solidFill>
              <a:srgbClr val="44546A">
                <a:lumMod val="20000"/>
                <a:lumOff val="80000"/>
              </a:srgbClr>
            </a:solidFill>
            <a:prstDash val="solid"/>
            <a:miter lim="800000"/>
          </a:ln>
          <a:effectLst/>
        </p:spPr>
      </p:sp>
      <p:sp>
        <p:nvSpPr>
          <p:cNvPr id="154" name="矩形 17"/>
          <p:cNvSpPr/>
          <p:nvPr/>
        </p:nvSpPr>
        <p:spPr bwMode="auto">
          <a:xfrm>
            <a:off x="8064311" y="1234808"/>
            <a:ext cx="1203325" cy="500913"/>
          </a:xfrm>
          <a:prstGeom prst="snip1Rect">
            <a:avLst/>
          </a:prstGeom>
          <a:solidFill>
            <a:srgbClr val="1C6BC0"/>
          </a:solidFill>
          <a:ln>
            <a:solidFill>
              <a:srgbClr val="44546A">
                <a:lumMod val="20000"/>
                <a:lumOff val="80000"/>
              </a:srgbClr>
            </a:solidFill>
          </a:ln>
          <a:effectLst/>
        </p:spPr>
        <p:txBody>
          <a:bodyPr lIns="106680" tIns="60960" rIns="106680" bIns="60960" spcCol="1270" anchor="ctr"/>
          <a:lstStyle/>
          <a:p>
            <a:pPr algn="ctr" defTabSz="666750">
              <a:lnSpc>
                <a:spcPct val="90000"/>
              </a:lnSpc>
              <a:spcAft>
                <a:spcPct val="35000"/>
              </a:spcAft>
              <a:defRPr/>
            </a:pPr>
            <a:r>
              <a:rPr lang="zh-CN" altLang="en-US" sz="1200" kern="0">
                <a:solidFill>
                  <a:prstClr val="white"/>
                </a:solidFill>
                <a:latin typeface="楷体" panose="02010609060101010101" pitchFamily="49" charset="-122"/>
                <a:ea typeface="楷体" panose="02010609060101010101" pitchFamily="49" charset="-122"/>
              </a:rPr>
              <a:t>元数据</a:t>
            </a:r>
          </a:p>
        </p:txBody>
      </p:sp>
      <p:sp>
        <p:nvSpPr>
          <p:cNvPr id="155" name="矩形 154"/>
          <p:cNvSpPr/>
          <p:nvPr/>
        </p:nvSpPr>
        <p:spPr bwMode="auto">
          <a:xfrm>
            <a:off x="8064311" y="1735452"/>
            <a:ext cx="1203325" cy="3430277"/>
          </a:xfrm>
          <a:prstGeom prst="rect">
            <a:avLst/>
          </a:prstGeom>
          <a:solidFill>
            <a:srgbClr val="1C6BC0">
              <a:alpha val="20000"/>
            </a:srgbClr>
          </a:solidFill>
          <a:ln w="12700" cap="flat" cmpd="sng" algn="ctr">
            <a:solidFill>
              <a:srgbClr val="4472C4">
                <a:alpha val="90000"/>
                <a:tint val="40000"/>
                <a:hueOff val="0"/>
                <a:satOff val="0"/>
                <a:lumOff val="0"/>
                <a:alphaOff val="0"/>
              </a:srgbClr>
            </a:solidFill>
            <a:prstDash val="solid"/>
            <a:miter lim="800000"/>
          </a:ln>
          <a:effectLst/>
        </p:spPr>
      </p:sp>
      <p:sp>
        <p:nvSpPr>
          <p:cNvPr id="156" name="矩形 155"/>
          <p:cNvSpPr/>
          <p:nvPr/>
        </p:nvSpPr>
        <p:spPr bwMode="auto">
          <a:xfrm>
            <a:off x="8113523" y="1814865"/>
            <a:ext cx="1060450" cy="569699"/>
          </a:xfrm>
          <a:prstGeom prst="rect">
            <a:avLst/>
          </a:prstGeom>
          <a:solidFill>
            <a:sysClr val="window" lastClr="FFFFFF"/>
          </a:solidFill>
          <a:ln w="12700" cap="flat" cmpd="sng" algn="ctr">
            <a:solidFill>
              <a:srgbClr val="1C6BC0"/>
            </a:solidFill>
            <a:prstDash val="solid"/>
            <a:miter lim="800000"/>
            <a:headEnd type="none" w="med" len="med"/>
            <a:tailEnd type="none" w="med" len="med"/>
          </a:ln>
          <a:effectLst/>
        </p:spPr>
        <p:txBody>
          <a:bodyPr lIns="0" rIns="0" anchor="ctr" anchorCtr="1"/>
          <a:lstStyle/>
          <a:p>
            <a:pPr algn="ctr">
              <a:defRPr/>
            </a:pPr>
            <a:r>
              <a:rPr lang="zh-CN" altLang="en-US" sz="1200" kern="0">
                <a:solidFill>
                  <a:prstClr val="black"/>
                </a:solidFill>
                <a:latin typeface="楷体" panose="02010609060101010101" pitchFamily="49" charset="-122"/>
                <a:ea typeface="楷体" panose="02010609060101010101" pitchFamily="49" charset="-122"/>
              </a:rPr>
              <a:t>元数据获取</a:t>
            </a:r>
          </a:p>
        </p:txBody>
      </p:sp>
      <p:sp>
        <p:nvSpPr>
          <p:cNvPr id="157" name="矩形 156"/>
          <p:cNvSpPr/>
          <p:nvPr/>
        </p:nvSpPr>
        <p:spPr bwMode="auto">
          <a:xfrm>
            <a:off x="8113523" y="2482966"/>
            <a:ext cx="1060450" cy="569699"/>
          </a:xfrm>
          <a:prstGeom prst="rect">
            <a:avLst/>
          </a:prstGeom>
          <a:solidFill>
            <a:sysClr val="window" lastClr="FFFFFF"/>
          </a:solidFill>
          <a:ln w="12700" cap="flat" cmpd="sng" algn="ctr">
            <a:solidFill>
              <a:srgbClr val="1C6BC0"/>
            </a:solidFill>
            <a:prstDash val="solid"/>
            <a:miter lim="800000"/>
            <a:headEnd type="none" w="med" len="med"/>
            <a:tailEnd type="none" w="med" len="med"/>
          </a:ln>
          <a:effectLst/>
        </p:spPr>
        <p:txBody>
          <a:bodyPr lIns="0" rIns="0" anchor="ctr" anchorCtr="1"/>
          <a:lstStyle/>
          <a:p>
            <a:pPr algn="ctr">
              <a:defRPr/>
            </a:pPr>
            <a:r>
              <a:rPr lang="zh-CN" altLang="en-US" sz="1200" kern="0">
                <a:solidFill>
                  <a:prstClr val="black"/>
                </a:solidFill>
                <a:latin typeface="楷体" panose="02010609060101010101" pitchFamily="49" charset="-122"/>
                <a:ea typeface="楷体" panose="02010609060101010101" pitchFamily="49" charset="-122"/>
              </a:rPr>
              <a:t>元数据变更</a:t>
            </a:r>
          </a:p>
        </p:txBody>
      </p:sp>
      <p:sp>
        <p:nvSpPr>
          <p:cNvPr id="158" name="矩形 157"/>
          <p:cNvSpPr/>
          <p:nvPr/>
        </p:nvSpPr>
        <p:spPr bwMode="auto">
          <a:xfrm>
            <a:off x="8118286" y="3140710"/>
            <a:ext cx="1060450" cy="567972"/>
          </a:xfrm>
          <a:prstGeom prst="rect">
            <a:avLst/>
          </a:prstGeom>
          <a:solidFill>
            <a:sysClr val="window" lastClr="FFFFFF"/>
          </a:solidFill>
          <a:ln w="12700" cap="flat" cmpd="sng" algn="ctr">
            <a:solidFill>
              <a:srgbClr val="1C6BC0"/>
            </a:solidFill>
            <a:prstDash val="solid"/>
            <a:miter lim="800000"/>
            <a:headEnd type="none" w="med" len="med"/>
            <a:tailEnd type="none" w="med" len="med"/>
          </a:ln>
          <a:effectLst/>
        </p:spPr>
        <p:txBody>
          <a:bodyPr lIns="0" rIns="0" anchor="ctr" anchorCtr="1"/>
          <a:lstStyle/>
          <a:p>
            <a:pPr algn="ctr">
              <a:defRPr/>
            </a:pPr>
            <a:r>
              <a:rPr lang="zh-CN" altLang="en-US" sz="1200" kern="0">
                <a:solidFill>
                  <a:prstClr val="black"/>
                </a:solidFill>
                <a:latin typeface="楷体" panose="02010609060101010101" pitchFamily="49" charset="-122"/>
                <a:ea typeface="楷体" panose="02010609060101010101" pitchFamily="49" charset="-122"/>
              </a:rPr>
              <a:t>元数据注销</a:t>
            </a:r>
          </a:p>
        </p:txBody>
      </p:sp>
      <p:sp>
        <p:nvSpPr>
          <p:cNvPr id="159" name="矩形 14"/>
          <p:cNvSpPr/>
          <p:nvPr/>
        </p:nvSpPr>
        <p:spPr bwMode="auto">
          <a:xfrm>
            <a:off x="9339906" y="1234808"/>
            <a:ext cx="1203325" cy="500913"/>
          </a:xfrm>
          <a:prstGeom prst="snip1Rect">
            <a:avLst/>
          </a:prstGeom>
          <a:solidFill>
            <a:srgbClr val="0070C0"/>
          </a:solidFill>
          <a:ln w="12700" cap="flat" cmpd="sng" algn="ctr">
            <a:solidFill>
              <a:srgbClr val="44546A">
                <a:lumMod val="20000"/>
                <a:lumOff val="80000"/>
              </a:srgbClr>
            </a:solidFill>
            <a:prstDash val="solid"/>
            <a:miter lim="800000"/>
          </a:ln>
          <a:effectLst/>
        </p:spPr>
      </p:sp>
      <p:sp>
        <p:nvSpPr>
          <p:cNvPr id="160" name="矩形 15"/>
          <p:cNvSpPr/>
          <p:nvPr/>
        </p:nvSpPr>
        <p:spPr bwMode="auto">
          <a:xfrm>
            <a:off x="9339904" y="1234808"/>
            <a:ext cx="1203325" cy="500913"/>
          </a:xfrm>
          <a:prstGeom prst="snip1Rect">
            <a:avLst/>
          </a:prstGeom>
          <a:solidFill>
            <a:srgbClr val="1C6BC0"/>
          </a:solidFill>
          <a:ln>
            <a:solidFill>
              <a:srgbClr val="44546A">
                <a:lumMod val="20000"/>
                <a:lumOff val="80000"/>
              </a:srgbClr>
            </a:solidFill>
          </a:ln>
          <a:effectLst/>
        </p:spPr>
        <p:txBody>
          <a:bodyPr lIns="106680" tIns="60960" rIns="106680" bIns="60960" spcCol="1270" anchor="ctr"/>
          <a:lstStyle/>
          <a:p>
            <a:pPr algn="ctr" defTabSz="666750">
              <a:lnSpc>
                <a:spcPct val="90000"/>
              </a:lnSpc>
              <a:spcAft>
                <a:spcPct val="35000"/>
              </a:spcAft>
              <a:defRPr/>
            </a:pPr>
            <a:r>
              <a:rPr lang="zh-CN" altLang="en-US" sz="1200" kern="0" dirty="0">
                <a:solidFill>
                  <a:prstClr val="white"/>
                </a:solidFill>
                <a:latin typeface="楷体" panose="02010609060101010101" pitchFamily="49" charset="-122"/>
                <a:ea typeface="楷体" panose="02010609060101010101" pitchFamily="49" charset="-122"/>
              </a:rPr>
              <a:t>数据生命周期</a:t>
            </a:r>
          </a:p>
        </p:txBody>
      </p:sp>
      <p:sp>
        <p:nvSpPr>
          <p:cNvPr id="161" name="矩形 160"/>
          <p:cNvSpPr/>
          <p:nvPr/>
        </p:nvSpPr>
        <p:spPr bwMode="auto">
          <a:xfrm>
            <a:off x="9339904" y="1735452"/>
            <a:ext cx="1203325" cy="3430277"/>
          </a:xfrm>
          <a:prstGeom prst="rect">
            <a:avLst/>
          </a:prstGeom>
          <a:solidFill>
            <a:srgbClr val="1C6BC0">
              <a:alpha val="20000"/>
            </a:srgbClr>
          </a:solidFill>
          <a:ln w="12700" cap="flat" cmpd="sng" algn="ctr">
            <a:solidFill>
              <a:srgbClr val="4472C4">
                <a:alpha val="90000"/>
                <a:tint val="40000"/>
                <a:hueOff val="0"/>
                <a:satOff val="0"/>
                <a:lumOff val="0"/>
                <a:alphaOff val="0"/>
              </a:srgbClr>
            </a:solidFill>
            <a:prstDash val="solid"/>
            <a:miter lim="800000"/>
          </a:ln>
          <a:effectLst/>
        </p:spPr>
      </p:sp>
      <p:sp>
        <p:nvSpPr>
          <p:cNvPr id="162" name="矩形 161"/>
          <p:cNvSpPr/>
          <p:nvPr/>
        </p:nvSpPr>
        <p:spPr bwMode="auto">
          <a:xfrm>
            <a:off x="9382767" y="3140710"/>
            <a:ext cx="1062037" cy="567972"/>
          </a:xfrm>
          <a:prstGeom prst="rect">
            <a:avLst/>
          </a:prstGeom>
          <a:solidFill>
            <a:sysClr val="window" lastClr="FFFFFF"/>
          </a:solidFill>
          <a:ln w="12700" cap="flat" cmpd="sng" algn="ctr">
            <a:solidFill>
              <a:srgbClr val="1C6BC0"/>
            </a:solidFill>
            <a:prstDash val="solid"/>
            <a:miter lim="800000"/>
            <a:headEnd type="none" w="med" len="med"/>
            <a:tailEnd type="none" w="med" len="med"/>
          </a:ln>
          <a:effectLst/>
        </p:spPr>
        <p:txBody>
          <a:bodyPr lIns="0" rIns="0" anchor="ctr" anchorCtr="1"/>
          <a:lstStyle/>
          <a:p>
            <a:pPr algn="ctr">
              <a:defRPr/>
            </a:pPr>
            <a:r>
              <a:rPr lang="zh-CN" altLang="en-US" sz="1200" kern="0">
                <a:solidFill>
                  <a:prstClr val="black"/>
                </a:solidFill>
                <a:latin typeface="楷体" panose="02010609060101010101" pitchFamily="49" charset="-122"/>
                <a:ea typeface="楷体" panose="02010609060101010101" pitchFamily="49" charset="-122"/>
              </a:rPr>
              <a:t>数据生命周期专项管控</a:t>
            </a:r>
          </a:p>
        </p:txBody>
      </p:sp>
      <p:sp>
        <p:nvSpPr>
          <p:cNvPr id="163" name="矩形 162"/>
          <p:cNvSpPr/>
          <p:nvPr/>
        </p:nvSpPr>
        <p:spPr bwMode="auto">
          <a:xfrm>
            <a:off x="9385942" y="1814865"/>
            <a:ext cx="1062037" cy="569699"/>
          </a:xfrm>
          <a:prstGeom prst="rect">
            <a:avLst/>
          </a:prstGeom>
          <a:solidFill>
            <a:sysClr val="window" lastClr="FFFFFF"/>
          </a:solidFill>
          <a:ln w="12700" cap="flat" cmpd="sng" algn="ctr">
            <a:solidFill>
              <a:srgbClr val="1C6BC0"/>
            </a:solidFill>
            <a:prstDash val="solid"/>
            <a:miter lim="800000"/>
            <a:headEnd type="none" w="med" len="med"/>
            <a:tailEnd type="none" w="med" len="med"/>
          </a:ln>
          <a:effectLst/>
        </p:spPr>
        <p:txBody>
          <a:bodyPr lIns="0" rIns="0" anchor="ctr" anchorCtr="1"/>
          <a:lstStyle/>
          <a:p>
            <a:pPr algn="ctr">
              <a:defRPr/>
            </a:pPr>
            <a:r>
              <a:rPr lang="zh-CN" altLang="en-US" sz="1200" kern="0" dirty="0">
                <a:solidFill>
                  <a:prstClr val="black"/>
                </a:solidFill>
                <a:latin typeface="楷体" panose="02010609060101010101" pitchFamily="49" charset="-122"/>
                <a:ea typeface="楷体" panose="02010609060101010101" pitchFamily="49" charset="-122"/>
              </a:rPr>
              <a:t>数据生命周期管理策略设计</a:t>
            </a:r>
          </a:p>
        </p:txBody>
      </p:sp>
      <p:sp>
        <p:nvSpPr>
          <p:cNvPr id="164" name="矩形 163"/>
          <p:cNvSpPr/>
          <p:nvPr/>
        </p:nvSpPr>
        <p:spPr bwMode="auto">
          <a:xfrm>
            <a:off x="9395467" y="3801905"/>
            <a:ext cx="1060450" cy="569699"/>
          </a:xfrm>
          <a:prstGeom prst="rect">
            <a:avLst/>
          </a:prstGeom>
          <a:solidFill>
            <a:sysClr val="window" lastClr="FFFFFF"/>
          </a:solidFill>
          <a:ln w="12700" cap="flat" cmpd="sng" algn="ctr">
            <a:solidFill>
              <a:srgbClr val="1C6BC0"/>
            </a:solidFill>
            <a:prstDash val="solid"/>
            <a:miter lim="800000"/>
            <a:headEnd type="none" w="med" len="med"/>
            <a:tailEnd type="none" w="med" len="med"/>
          </a:ln>
          <a:effectLst/>
        </p:spPr>
        <p:txBody>
          <a:bodyPr lIns="0" rIns="0" anchor="ctr" anchorCtr="1"/>
          <a:lstStyle/>
          <a:p>
            <a:pPr algn="ctr">
              <a:defRPr/>
            </a:pPr>
            <a:r>
              <a:rPr lang="zh-CN" altLang="en-US" sz="1200" kern="0">
                <a:solidFill>
                  <a:prstClr val="black"/>
                </a:solidFill>
                <a:latin typeface="楷体" panose="02010609060101010101" pitchFamily="49" charset="-122"/>
                <a:ea typeface="楷体" panose="02010609060101010101" pitchFamily="49" charset="-122"/>
              </a:rPr>
              <a:t>数据生命周期管理评估</a:t>
            </a:r>
          </a:p>
        </p:txBody>
      </p:sp>
      <p:sp>
        <p:nvSpPr>
          <p:cNvPr id="165" name="矩形 164"/>
          <p:cNvSpPr/>
          <p:nvPr/>
        </p:nvSpPr>
        <p:spPr bwMode="auto">
          <a:xfrm>
            <a:off x="9404992" y="2482966"/>
            <a:ext cx="1062037" cy="569699"/>
          </a:xfrm>
          <a:prstGeom prst="rect">
            <a:avLst/>
          </a:prstGeom>
          <a:solidFill>
            <a:sysClr val="window" lastClr="FFFFFF"/>
          </a:solidFill>
          <a:ln w="12700" cap="flat" cmpd="sng" algn="ctr">
            <a:solidFill>
              <a:srgbClr val="1C6BC0"/>
            </a:solidFill>
            <a:prstDash val="solid"/>
            <a:miter lim="800000"/>
            <a:headEnd type="none" w="med" len="med"/>
            <a:tailEnd type="none" w="med" len="med"/>
          </a:ln>
          <a:effectLst/>
        </p:spPr>
        <p:txBody>
          <a:bodyPr lIns="0" rIns="0" anchor="ctr" anchorCtr="1"/>
          <a:lstStyle/>
          <a:p>
            <a:pPr algn="ctr">
              <a:defRPr/>
            </a:pPr>
            <a:r>
              <a:rPr lang="zh-CN" altLang="en-US" sz="1200" kern="0">
                <a:solidFill>
                  <a:prstClr val="black"/>
                </a:solidFill>
                <a:latin typeface="楷体" panose="02010609060101010101" pitchFamily="49" charset="-122"/>
                <a:ea typeface="楷体" panose="02010609060101010101" pitchFamily="49" charset="-122"/>
              </a:rPr>
              <a:t>数据生命周期管理策略部署</a:t>
            </a:r>
          </a:p>
        </p:txBody>
      </p:sp>
      <p:sp>
        <p:nvSpPr>
          <p:cNvPr id="166" name="矩形 24"/>
          <p:cNvSpPr/>
          <p:nvPr/>
        </p:nvSpPr>
        <p:spPr bwMode="auto">
          <a:xfrm>
            <a:off x="2924363" y="1234808"/>
            <a:ext cx="1203325" cy="501107"/>
          </a:xfrm>
          <a:prstGeom prst="snip1Rect">
            <a:avLst/>
          </a:prstGeom>
          <a:solidFill>
            <a:srgbClr val="0070C0"/>
          </a:solidFill>
          <a:ln w="12700" cap="flat" cmpd="sng" algn="ctr">
            <a:solidFill>
              <a:srgbClr val="44546A">
                <a:lumMod val="20000"/>
                <a:lumOff val="80000"/>
              </a:srgbClr>
            </a:solidFill>
            <a:prstDash val="solid"/>
            <a:miter lim="800000"/>
          </a:ln>
          <a:effectLst/>
        </p:spPr>
      </p:sp>
      <p:sp>
        <p:nvSpPr>
          <p:cNvPr id="167" name="矩形 25"/>
          <p:cNvSpPr/>
          <p:nvPr/>
        </p:nvSpPr>
        <p:spPr bwMode="auto">
          <a:xfrm>
            <a:off x="2924363" y="1234808"/>
            <a:ext cx="1203325" cy="501107"/>
          </a:xfrm>
          <a:prstGeom prst="snip1Rect">
            <a:avLst/>
          </a:prstGeom>
          <a:solidFill>
            <a:srgbClr val="1C6BC0"/>
          </a:solidFill>
          <a:ln>
            <a:solidFill>
              <a:srgbClr val="44546A">
                <a:lumMod val="20000"/>
                <a:lumOff val="80000"/>
              </a:srgbClr>
            </a:solidFill>
          </a:ln>
          <a:effectLst/>
        </p:spPr>
        <p:txBody>
          <a:bodyPr lIns="106680" tIns="60960" rIns="106680" bIns="60960" spcCol="1270" anchor="ctr"/>
          <a:lstStyle/>
          <a:p>
            <a:pPr algn="ctr" defTabSz="666750">
              <a:lnSpc>
                <a:spcPct val="90000"/>
              </a:lnSpc>
              <a:spcAft>
                <a:spcPct val="35000"/>
              </a:spcAft>
              <a:defRPr/>
            </a:pPr>
            <a:r>
              <a:rPr lang="zh-CN" altLang="en-US" sz="1200" kern="0">
                <a:solidFill>
                  <a:prstClr val="white"/>
                </a:solidFill>
                <a:latin typeface="楷体" panose="02010609060101010101" pitchFamily="49" charset="-122"/>
                <a:ea typeface="楷体" panose="02010609060101010101" pitchFamily="49" charset="-122"/>
              </a:rPr>
              <a:t>数据标准</a:t>
            </a:r>
          </a:p>
        </p:txBody>
      </p:sp>
      <p:sp>
        <p:nvSpPr>
          <p:cNvPr id="168" name="矩形 167"/>
          <p:cNvSpPr/>
          <p:nvPr/>
        </p:nvSpPr>
        <p:spPr bwMode="auto">
          <a:xfrm>
            <a:off x="2924363" y="1735452"/>
            <a:ext cx="1203325" cy="3432006"/>
          </a:xfrm>
          <a:prstGeom prst="rect">
            <a:avLst/>
          </a:prstGeom>
          <a:solidFill>
            <a:srgbClr val="1C6BC0">
              <a:alpha val="20000"/>
            </a:srgbClr>
          </a:solidFill>
          <a:ln w="12700" cap="flat" cmpd="sng" algn="ctr">
            <a:solidFill>
              <a:srgbClr val="4472C4">
                <a:alpha val="90000"/>
                <a:tint val="40000"/>
                <a:hueOff val="0"/>
                <a:satOff val="0"/>
                <a:lumOff val="0"/>
                <a:alphaOff val="0"/>
              </a:srgbClr>
            </a:solidFill>
            <a:prstDash val="solid"/>
            <a:miter lim="800000"/>
          </a:ln>
          <a:effectLst/>
        </p:spPr>
      </p:sp>
      <p:sp>
        <p:nvSpPr>
          <p:cNvPr id="169" name="矩形 168"/>
          <p:cNvSpPr/>
          <p:nvPr/>
        </p:nvSpPr>
        <p:spPr bwMode="auto">
          <a:xfrm>
            <a:off x="2924363" y="1735452"/>
            <a:ext cx="1203325" cy="3642620"/>
          </a:xfrm>
          <a:prstGeom prst="rect">
            <a:avLst/>
          </a:prstGeom>
          <a:noFill/>
          <a:ln>
            <a:noFill/>
          </a:ln>
          <a:effectLst/>
        </p:spPr>
        <p:txBody>
          <a:bodyPr lIns="80010" tIns="80010" rIns="106680" bIns="120015" spcCol="1270"/>
          <a:lstStyle/>
          <a:p>
            <a:pPr marL="114300" lvl="1" indent="-114300" defTabSz="666750">
              <a:lnSpc>
                <a:spcPct val="90000"/>
              </a:lnSpc>
              <a:spcAft>
                <a:spcPct val="15000"/>
              </a:spcAft>
              <a:buFontTx/>
              <a:buChar char="•"/>
              <a:defRPr/>
            </a:pPr>
            <a:endParaRPr lang="zh-CN" altLang="en-US" sz="1200" kern="0">
              <a:solidFill>
                <a:prstClr val="black">
                  <a:hueOff val="0"/>
                  <a:satOff val="0"/>
                  <a:lumOff val="0"/>
                  <a:alphaOff val="0"/>
                </a:prstClr>
              </a:solidFill>
              <a:latin typeface="楷体" panose="02010609060101010101" pitchFamily="49" charset="-122"/>
              <a:ea typeface="楷体" panose="02010609060101010101" pitchFamily="49" charset="-122"/>
            </a:endParaRPr>
          </a:p>
          <a:p>
            <a:pPr marL="114300" lvl="1" indent="-114300" defTabSz="666750">
              <a:lnSpc>
                <a:spcPct val="90000"/>
              </a:lnSpc>
              <a:spcAft>
                <a:spcPct val="15000"/>
              </a:spcAft>
              <a:buFontTx/>
              <a:buChar char="•"/>
              <a:defRPr/>
            </a:pPr>
            <a:endParaRPr lang="zh-CN" altLang="en-US" sz="1200" kern="0">
              <a:solidFill>
                <a:prstClr val="black">
                  <a:hueOff val="0"/>
                  <a:satOff val="0"/>
                  <a:lumOff val="0"/>
                  <a:alphaOff val="0"/>
                </a:prstClr>
              </a:solidFill>
              <a:latin typeface="楷体" panose="02010609060101010101" pitchFamily="49" charset="-122"/>
              <a:ea typeface="楷体" panose="02010609060101010101" pitchFamily="49" charset="-122"/>
            </a:endParaRPr>
          </a:p>
        </p:txBody>
      </p:sp>
      <p:sp>
        <p:nvSpPr>
          <p:cNvPr id="170" name="矩形 169"/>
          <p:cNvSpPr/>
          <p:nvPr/>
        </p:nvSpPr>
        <p:spPr bwMode="auto">
          <a:xfrm>
            <a:off x="2973576" y="1814865"/>
            <a:ext cx="1060450" cy="569699"/>
          </a:xfrm>
          <a:prstGeom prst="rect">
            <a:avLst/>
          </a:prstGeom>
          <a:solidFill>
            <a:sysClr val="window" lastClr="FFFFFF"/>
          </a:solidFill>
          <a:ln w="12700" cap="flat" cmpd="sng" algn="ctr">
            <a:solidFill>
              <a:srgbClr val="1C6BC0"/>
            </a:solidFill>
            <a:prstDash val="solid"/>
            <a:miter lim="800000"/>
            <a:headEnd type="none" w="med" len="med"/>
            <a:tailEnd type="none" w="med" len="med"/>
          </a:ln>
          <a:effectLst/>
        </p:spPr>
        <p:txBody>
          <a:bodyPr lIns="0" rIns="0" anchor="ctr" anchorCtr="1"/>
          <a:lstStyle/>
          <a:p>
            <a:pPr algn="ctr">
              <a:defRPr/>
            </a:pPr>
            <a:r>
              <a:rPr lang="zh-CN" altLang="en-US" sz="1200" kern="0">
                <a:solidFill>
                  <a:prstClr val="black"/>
                </a:solidFill>
                <a:latin typeface="楷体" panose="02010609060101010101" pitchFamily="49" charset="-122"/>
                <a:ea typeface="楷体" panose="02010609060101010101" pitchFamily="49" charset="-122"/>
              </a:rPr>
              <a:t>数据标准建立</a:t>
            </a:r>
          </a:p>
        </p:txBody>
      </p:sp>
      <p:sp>
        <p:nvSpPr>
          <p:cNvPr id="171" name="矩形 170"/>
          <p:cNvSpPr/>
          <p:nvPr/>
        </p:nvSpPr>
        <p:spPr bwMode="auto">
          <a:xfrm>
            <a:off x="2973576" y="2482966"/>
            <a:ext cx="1060450" cy="569699"/>
          </a:xfrm>
          <a:prstGeom prst="rect">
            <a:avLst/>
          </a:prstGeom>
          <a:solidFill>
            <a:sysClr val="window" lastClr="FFFFFF"/>
          </a:solidFill>
          <a:ln w="12700" cap="flat" cmpd="sng" algn="ctr">
            <a:solidFill>
              <a:srgbClr val="1C6BC0"/>
            </a:solidFill>
            <a:prstDash val="solid"/>
            <a:miter lim="800000"/>
            <a:headEnd type="none" w="med" len="med"/>
            <a:tailEnd type="none" w="med" len="med"/>
          </a:ln>
          <a:effectLst/>
        </p:spPr>
        <p:txBody>
          <a:bodyPr lIns="0" rIns="0" anchor="ctr" anchorCtr="1"/>
          <a:lstStyle/>
          <a:p>
            <a:pPr algn="ctr">
              <a:defRPr/>
            </a:pPr>
            <a:r>
              <a:rPr lang="zh-CN" altLang="en-US" sz="1200" kern="0">
                <a:solidFill>
                  <a:prstClr val="black"/>
                </a:solidFill>
                <a:latin typeface="楷体" panose="02010609060101010101" pitchFamily="49" charset="-122"/>
                <a:ea typeface="楷体" panose="02010609060101010101" pitchFamily="49" charset="-122"/>
              </a:rPr>
              <a:t>数据标准变更</a:t>
            </a:r>
          </a:p>
        </p:txBody>
      </p:sp>
      <p:sp>
        <p:nvSpPr>
          <p:cNvPr id="172" name="矩形 171"/>
          <p:cNvSpPr/>
          <p:nvPr/>
        </p:nvSpPr>
        <p:spPr bwMode="auto">
          <a:xfrm>
            <a:off x="2973576" y="3140710"/>
            <a:ext cx="1060450" cy="569699"/>
          </a:xfrm>
          <a:prstGeom prst="rect">
            <a:avLst/>
          </a:prstGeom>
          <a:solidFill>
            <a:sysClr val="window" lastClr="FFFFFF"/>
          </a:solidFill>
          <a:ln w="12700" cap="flat" cmpd="sng" algn="ctr">
            <a:solidFill>
              <a:srgbClr val="1C6BC0"/>
            </a:solidFill>
            <a:prstDash val="solid"/>
            <a:miter lim="800000"/>
            <a:headEnd type="none" w="med" len="med"/>
            <a:tailEnd type="none" w="med" len="med"/>
          </a:ln>
          <a:effectLst/>
        </p:spPr>
        <p:txBody>
          <a:bodyPr lIns="0" rIns="0" anchor="ctr" anchorCtr="1"/>
          <a:lstStyle/>
          <a:p>
            <a:pPr algn="ctr">
              <a:defRPr/>
            </a:pPr>
            <a:r>
              <a:rPr lang="zh-CN" altLang="en-US" sz="1200" kern="0">
                <a:solidFill>
                  <a:prstClr val="black"/>
                </a:solidFill>
                <a:latin typeface="楷体" panose="02010609060101010101" pitchFamily="49" charset="-122"/>
                <a:ea typeface="楷体" panose="02010609060101010101" pitchFamily="49" charset="-122"/>
              </a:rPr>
              <a:t>数据标准复审</a:t>
            </a:r>
          </a:p>
        </p:txBody>
      </p:sp>
      <p:sp>
        <p:nvSpPr>
          <p:cNvPr id="173" name="矩形 172"/>
          <p:cNvSpPr/>
          <p:nvPr/>
        </p:nvSpPr>
        <p:spPr bwMode="auto">
          <a:xfrm>
            <a:off x="2973576" y="3846791"/>
            <a:ext cx="1060450" cy="569699"/>
          </a:xfrm>
          <a:prstGeom prst="rect">
            <a:avLst/>
          </a:prstGeom>
          <a:solidFill>
            <a:sysClr val="window" lastClr="FFFFFF"/>
          </a:solidFill>
          <a:ln w="12700" cap="flat" cmpd="sng" algn="ctr">
            <a:solidFill>
              <a:srgbClr val="1C6BC0"/>
            </a:solidFill>
            <a:prstDash val="solid"/>
            <a:miter lim="800000"/>
            <a:headEnd type="none" w="med" len="med"/>
            <a:tailEnd type="none" w="med" len="med"/>
          </a:ln>
          <a:effectLst/>
        </p:spPr>
        <p:txBody>
          <a:bodyPr lIns="0" rIns="0" anchor="ctr" anchorCtr="1"/>
          <a:lstStyle/>
          <a:p>
            <a:pPr algn="ctr">
              <a:defRPr/>
            </a:pPr>
            <a:r>
              <a:rPr lang="zh-CN" altLang="en-US" sz="1200" kern="0">
                <a:solidFill>
                  <a:prstClr val="black"/>
                </a:solidFill>
                <a:latin typeface="楷体" panose="02010609060101010101" pitchFamily="49" charset="-122"/>
                <a:ea typeface="楷体" panose="02010609060101010101" pitchFamily="49" charset="-122"/>
              </a:rPr>
              <a:t>数据标准执行</a:t>
            </a:r>
          </a:p>
        </p:txBody>
      </p:sp>
      <p:sp>
        <p:nvSpPr>
          <p:cNvPr id="174" name="矩形 24"/>
          <p:cNvSpPr/>
          <p:nvPr/>
        </p:nvSpPr>
        <p:spPr bwMode="auto">
          <a:xfrm>
            <a:off x="362139" y="1234808"/>
            <a:ext cx="1203325" cy="501107"/>
          </a:xfrm>
          <a:prstGeom prst="snip1Rect">
            <a:avLst/>
          </a:prstGeom>
          <a:solidFill>
            <a:srgbClr val="0070C0"/>
          </a:solidFill>
          <a:ln w="12700" cap="flat" cmpd="sng" algn="ctr">
            <a:solidFill>
              <a:srgbClr val="44546A">
                <a:lumMod val="20000"/>
                <a:lumOff val="80000"/>
              </a:srgbClr>
            </a:solidFill>
            <a:prstDash val="solid"/>
            <a:miter lim="800000"/>
          </a:ln>
          <a:effectLst/>
        </p:spPr>
      </p:sp>
      <p:sp>
        <p:nvSpPr>
          <p:cNvPr id="175" name="矩形 25"/>
          <p:cNvSpPr/>
          <p:nvPr/>
        </p:nvSpPr>
        <p:spPr bwMode="auto">
          <a:xfrm>
            <a:off x="362139" y="1234808"/>
            <a:ext cx="1203325" cy="501107"/>
          </a:xfrm>
          <a:prstGeom prst="snip1Rect">
            <a:avLst/>
          </a:prstGeom>
          <a:solidFill>
            <a:srgbClr val="1C6BC0"/>
          </a:solidFill>
          <a:ln>
            <a:solidFill>
              <a:srgbClr val="44546A">
                <a:lumMod val="20000"/>
                <a:lumOff val="80000"/>
              </a:srgbClr>
            </a:solidFill>
          </a:ln>
          <a:effectLst/>
        </p:spPr>
        <p:txBody>
          <a:bodyPr lIns="106680" tIns="60960" rIns="106680" bIns="60960" spcCol="1270" anchor="ctr"/>
          <a:lstStyle/>
          <a:p>
            <a:pPr algn="ctr" defTabSz="666750">
              <a:lnSpc>
                <a:spcPct val="90000"/>
              </a:lnSpc>
              <a:spcAft>
                <a:spcPct val="35000"/>
              </a:spcAft>
              <a:defRPr/>
            </a:pPr>
            <a:r>
              <a:rPr lang="zh-CN" altLang="en-US" sz="1200" kern="0" dirty="0">
                <a:solidFill>
                  <a:prstClr val="white"/>
                </a:solidFill>
                <a:latin typeface="楷体" panose="02010609060101010101" pitchFamily="49" charset="-122"/>
                <a:ea typeface="楷体" panose="02010609060101010101" pitchFamily="49" charset="-122"/>
              </a:rPr>
              <a:t>数据架构</a:t>
            </a:r>
          </a:p>
        </p:txBody>
      </p:sp>
      <p:sp>
        <p:nvSpPr>
          <p:cNvPr id="176" name="矩形 175"/>
          <p:cNvSpPr/>
          <p:nvPr/>
        </p:nvSpPr>
        <p:spPr bwMode="auto">
          <a:xfrm>
            <a:off x="362139" y="1735452"/>
            <a:ext cx="1203325" cy="3432006"/>
          </a:xfrm>
          <a:prstGeom prst="rect">
            <a:avLst/>
          </a:prstGeom>
          <a:solidFill>
            <a:srgbClr val="1C6BC0">
              <a:alpha val="20000"/>
            </a:srgbClr>
          </a:solidFill>
          <a:ln w="12700" cap="flat" cmpd="sng" algn="ctr">
            <a:solidFill>
              <a:srgbClr val="4472C4">
                <a:alpha val="90000"/>
                <a:tint val="40000"/>
                <a:hueOff val="0"/>
                <a:satOff val="0"/>
                <a:lumOff val="0"/>
                <a:alphaOff val="0"/>
              </a:srgbClr>
            </a:solidFill>
            <a:prstDash val="solid"/>
            <a:miter lim="800000"/>
          </a:ln>
          <a:effectLst/>
        </p:spPr>
      </p:sp>
      <p:sp>
        <p:nvSpPr>
          <p:cNvPr id="177" name="矩形 176"/>
          <p:cNvSpPr/>
          <p:nvPr/>
        </p:nvSpPr>
        <p:spPr bwMode="auto">
          <a:xfrm>
            <a:off x="362139" y="1735452"/>
            <a:ext cx="1203325" cy="3642620"/>
          </a:xfrm>
          <a:prstGeom prst="rect">
            <a:avLst/>
          </a:prstGeom>
          <a:noFill/>
          <a:ln>
            <a:noFill/>
          </a:ln>
          <a:effectLst/>
        </p:spPr>
        <p:txBody>
          <a:bodyPr lIns="80010" tIns="80010" rIns="106680" bIns="120015" spcCol="1270"/>
          <a:lstStyle/>
          <a:p>
            <a:pPr marL="114300" lvl="1" indent="-114300" defTabSz="666750">
              <a:lnSpc>
                <a:spcPct val="90000"/>
              </a:lnSpc>
              <a:spcAft>
                <a:spcPct val="15000"/>
              </a:spcAft>
              <a:buFontTx/>
              <a:buChar char="•"/>
              <a:defRPr/>
            </a:pPr>
            <a:endParaRPr lang="zh-CN" altLang="en-US" sz="1200" kern="0">
              <a:solidFill>
                <a:prstClr val="black">
                  <a:hueOff val="0"/>
                  <a:satOff val="0"/>
                  <a:lumOff val="0"/>
                  <a:alphaOff val="0"/>
                </a:prstClr>
              </a:solidFill>
              <a:latin typeface="楷体" panose="02010609060101010101" pitchFamily="49" charset="-122"/>
              <a:ea typeface="楷体" panose="02010609060101010101" pitchFamily="49" charset="-122"/>
            </a:endParaRPr>
          </a:p>
          <a:p>
            <a:pPr marL="114300" lvl="1" indent="-114300" defTabSz="666750">
              <a:lnSpc>
                <a:spcPct val="90000"/>
              </a:lnSpc>
              <a:spcAft>
                <a:spcPct val="15000"/>
              </a:spcAft>
              <a:buFontTx/>
              <a:buChar char="•"/>
              <a:defRPr/>
            </a:pPr>
            <a:endParaRPr lang="zh-CN" altLang="en-US" sz="1200" kern="0">
              <a:solidFill>
                <a:prstClr val="black">
                  <a:hueOff val="0"/>
                  <a:satOff val="0"/>
                  <a:lumOff val="0"/>
                  <a:alphaOff val="0"/>
                </a:prstClr>
              </a:solidFill>
              <a:latin typeface="楷体" panose="02010609060101010101" pitchFamily="49" charset="-122"/>
              <a:ea typeface="楷体" panose="02010609060101010101" pitchFamily="49" charset="-122"/>
            </a:endParaRPr>
          </a:p>
        </p:txBody>
      </p:sp>
      <p:sp>
        <p:nvSpPr>
          <p:cNvPr id="178" name="矩形 177"/>
          <p:cNvSpPr/>
          <p:nvPr/>
        </p:nvSpPr>
        <p:spPr bwMode="auto">
          <a:xfrm>
            <a:off x="411352" y="1814865"/>
            <a:ext cx="1060450" cy="569699"/>
          </a:xfrm>
          <a:prstGeom prst="rect">
            <a:avLst/>
          </a:prstGeom>
          <a:solidFill>
            <a:sysClr val="window" lastClr="FFFFFF"/>
          </a:solidFill>
          <a:ln w="12700" cap="flat" cmpd="sng" algn="ctr">
            <a:solidFill>
              <a:srgbClr val="1C6BC0"/>
            </a:solidFill>
            <a:prstDash val="solid"/>
            <a:miter lim="800000"/>
            <a:headEnd type="none" w="med" len="med"/>
            <a:tailEnd type="none" w="med" len="med"/>
          </a:ln>
          <a:effectLst/>
        </p:spPr>
        <p:txBody>
          <a:bodyPr lIns="0" rIns="0" anchor="ctr" anchorCtr="1"/>
          <a:lstStyle/>
          <a:p>
            <a:pPr algn="ctr">
              <a:defRPr/>
            </a:pPr>
            <a:r>
              <a:rPr lang="zh-CN" altLang="en-US" sz="1200" kern="0">
                <a:solidFill>
                  <a:prstClr val="black"/>
                </a:solidFill>
                <a:latin typeface="楷体" panose="02010609060101010101" pitchFamily="49" charset="-122"/>
                <a:ea typeface="楷体" panose="02010609060101010101" pitchFamily="49" charset="-122"/>
              </a:rPr>
              <a:t>数据架构制定</a:t>
            </a:r>
          </a:p>
        </p:txBody>
      </p:sp>
      <p:sp>
        <p:nvSpPr>
          <p:cNvPr id="179" name="矩形 178"/>
          <p:cNvSpPr/>
          <p:nvPr/>
        </p:nvSpPr>
        <p:spPr bwMode="auto">
          <a:xfrm>
            <a:off x="411352" y="2482966"/>
            <a:ext cx="1060450" cy="569699"/>
          </a:xfrm>
          <a:prstGeom prst="rect">
            <a:avLst/>
          </a:prstGeom>
          <a:solidFill>
            <a:sysClr val="window" lastClr="FFFFFF"/>
          </a:solidFill>
          <a:ln w="12700" cap="flat" cmpd="sng" algn="ctr">
            <a:solidFill>
              <a:srgbClr val="1C6BC0"/>
            </a:solidFill>
            <a:prstDash val="solid"/>
            <a:miter lim="800000"/>
            <a:headEnd type="none" w="med" len="med"/>
            <a:tailEnd type="none" w="med" len="med"/>
          </a:ln>
          <a:effectLst/>
        </p:spPr>
        <p:txBody>
          <a:bodyPr lIns="0" rIns="0" anchor="ctr" anchorCtr="1"/>
          <a:lstStyle/>
          <a:p>
            <a:pPr algn="ctr">
              <a:defRPr/>
            </a:pPr>
            <a:r>
              <a:rPr lang="zh-CN" altLang="en-US" sz="1200" kern="0" dirty="0">
                <a:solidFill>
                  <a:prstClr val="black"/>
                </a:solidFill>
                <a:latin typeface="楷体" panose="02010609060101010101" pitchFamily="49" charset="-122"/>
                <a:ea typeface="楷体" panose="02010609060101010101" pitchFamily="49" charset="-122"/>
              </a:rPr>
              <a:t>数据架构变更</a:t>
            </a:r>
          </a:p>
        </p:txBody>
      </p:sp>
      <p:sp>
        <p:nvSpPr>
          <p:cNvPr id="180" name="矩形 179"/>
          <p:cNvSpPr/>
          <p:nvPr/>
        </p:nvSpPr>
        <p:spPr bwMode="auto">
          <a:xfrm>
            <a:off x="411352" y="3140710"/>
            <a:ext cx="1060450" cy="569699"/>
          </a:xfrm>
          <a:prstGeom prst="rect">
            <a:avLst/>
          </a:prstGeom>
          <a:solidFill>
            <a:sysClr val="window" lastClr="FFFFFF"/>
          </a:solidFill>
          <a:ln w="12700" cap="flat" cmpd="sng" algn="ctr">
            <a:solidFill>
              <a:srgbClr val="1C6BC0"/>
            </a:solidFill>
            <a:prstDash val="solid"/>
            <a:miter lim="800000"/>
            <a:headEnd type="none" w="med" len="med"/>
            <a:tailEnd type="none" w="med" len="med"/>
          </a:ln>
          <a:effectLst/>
        </p:spPr>
        <p:txBody>
          <a:bodyPr lIns="0" rIns="0" anchor="ctr" anchorCtr="1"/>
          <a:lstStyle/>
          <a:p>
            <a:pPr algn="ctr">
              <a:defRPr/>
            </a:pPr>
            <a:r>
              <a:rPr lang="zh-CN" altLang="en-US" sz="1200" kern="0">
                <a:solidFill>
                  <a:prstClr val="black"/>
                </a:solidFill>
                <a:latin typeface="楷体" panose="02010609060101010101" pitchFamily="49" charset="-122"/>
                <a:ea typeface="楷体" panose="02010609060101010101" pitchFamily="49" charset="-122"/>
              </a:rPr>
              <a:t>数据架构执行</a:t>
            </a:r>
          </a:p>
        </p:txBody>
      </p:sp>
      <p:grpSp>
        <p:nvGrpSpPr>
          <p:cNvPr id="181" name="组合 180"/>
          <p:cNvGrpSpPr/>
          <p:nvPr/>
        </p:nvGrpSpPr>
        <p:grpSpPr bwMode="auto">
          <a:xfrm>
            <a:off x="6776403" y="1234808"/>
            <a:ext cx="1203325" cy="501107"/>
            <a:chOff x="1689639" y="1805840"/>
            <a:chExt cx="1478756" cy="460800"/>
          </a:xfrm>
          <a:solidFill>
            <a:srgbClr val="1C6BC0"/>
          </a:solidFill>
        </p:grpSpPr>
        <p:sp>
          <p:nvSpPr>
            <p:cNvPr id="182" name="矩形 24"/>
            <p:cNvSpPr/>
            <p:nvPr/>
          </p:nvSpPr>
          <p:spPr>
            <a:xfrm>
              <a:off x="1689639" y="1805840"/>
              <a:ext cx="1478756" cy="460800"/>
            </a:xfrm>
            <a:prstGeom prst="snip1Rect">
              <a:avLst/>
            </a:prstGeom>
            <a:grpFill/>
            <a:ln w="12700" cap="flat" cmpd="sng" algn="ctr">
              <a:solidFill>
                <a:srgbClr val="44546A">
                  <a:lumMod val="20000"/>
                  <a:lumOff val="80000"/>
                </a:srgbClr>
              </a:solidFill>
              <a:prstDash val="solid"/>
              <a:miter lim="800000"/>
            </a:ln>
            <a:effectLst/>
          </p:spPr>
        </p:sp>
        <p:sp>
          <p:nvSpPr>
            <p:cNvPr id="183" name="矩形 25"/>
            <p:cNvSpPr/>
            <p:nvPr/>
          </p:nvSpPr>
          <p:spPr>
            <a:xfrm>
              <a:off x="1689639" y="1805840"/>
              <a:ext cx="1478756" cy="460800"/>
            </a:xfrm>
            <a:prstGeom prst="snip1Rect">
              <a:avLst/>
            </a:prstGeom>
            <a:grpFill/>
            <a:ln>
              <a:solidFill>
                <a:srgbClr val="44546A">
                  <a:lumMod val="20000"/>
                  <a:lumOff val="80000"/>
                </a:srgbClr>
              </a:solidFill>
            </a:ln>
            <a:effectLst/>
          </p:spPr>
          <p:txBody>
            <a:bodyPr lIns="106680" tIns="60960" rIns="106680" bIns="60960" spcCol="1270" anchor="ctr"/>
            <a:lstStyle/>
            <a:p>
              <a:pPr algn="ctr" defTabSz="666750">
                <a:lnSpc>
                  <a:spcPct val="90000"/>
                </a:lnSpc>
                <a:spcAft>
                  <a:spcPct val="35000"/>
                </a:spcAft>
                <a:defRPr/>
              </a:pPr>
              <a:r>
                <a:rPr lang="zh-CN" altLang="en-US" sz="1200" kern="0">
                  <a:solidFill>
                    <a:prstClr val="white"/>
                  </a:solidFill>
                  <a:latin typeface="楷体" panose="02010609060101010101" pitchFamily="49" charset="-122"/>
                  <a:ea typeface="楷体" panose="02010609060101010101" pitchFamily="49" charset="-122"/>
                </a:rPr>
                <a:t>数据安全</a:t>
              </a:r>
            </a:p>
          </p:txBody>
        </p:sp>
      </p:grpSp>
      <p:sp>
        <p:nvSpPr>
          <p:cNvPr id="184" name="矩形 183"/>
          <p:cNvSpPr/>
          <p:nvPr/>
        </p:nvSpPr>
        <p:spPr bwMode="auto">
          <a:xfrm>
            <a:off x="6825615" y="1814865"/>
            <a:ext cx="1060450" cy="569699"/>
          </a:xfrm>
          <a:prstGeom prst="rect">
            <a:avLst/>
          </a:prstGeom>
          <a:solidFill>
            <a:sysClr val="window" lastClr="FFFFFF"/>
          </a:solidFill>
          <a:ln w="12700" cap="flat" cmpd="sng" algn="ctr">
            <a:solidFill>
              <a:srgbClr val="1C6BC0"/>
            </a:solidFill>
            <a:prstDash val="solid"/>
            <a:miter lim="800000"/>
            <a:headEnd type="none" w="med" len="med"/>
            <a:tailEnd type="none" w="med" len="med"/>
          </a:ln>
          <a:effectLst/>
        </p:spPr>
        <p:txBody>
          <a:bodyPr lIns="0" rIns="0" anchor="ctr" anchorCtr="1"/>
          <a:lstStyle/>
          <a:p>
            <a:pPr algn="ctr">
              <a:defRPr/>
            </a:pPr>
            <a:r>
              <a:rPr lang="zh-CN" altLang="en-US" sz="1200" kern="0">
                <a:solidFill>
                  <a:prstClr val="black"/>
                </a:solidFill>
                <a:latin typeface="楷体" panose="02010609060101010101" pitchFamily="49" charset="-122"/>
                <a:ea typeface="楷体" panose="02010609060101010101" pitchFamily="49" charset="-122"/>
              </a:rPr>
              <a:t>数据安全定义</a:t>
            </a:r>
            <a:r>
              <a:rPr lang="en-US" altLang="zh-CN" sz="1200" kern="0">
                <a:solidFill>
                  <a:prstClr val="black"/>
                </a:solidFill>
                <a:latin typeface="楷体" panose="02010609060101010101" pitchFamily="49" charset="-122"/>
                <a:ea typeface="楷体" panose="02010609060101010101" pitchFamily="49" charset="-122"/>
              </a:rPr>
              <a:t>/</a:t>
            </a:r>
            <a:r>
              <a:rPr lang="zh-CN" altLang="en-US" sz="1200" kern="0">
                <a:solidFill>
                  <a:prstClr val="black"/>
                </a:solidFill>
                <a:latin typeface="楷体" panose="02010609060101010101" pitchFamily="49" charset="-122"/>
                <a:ea typeface="楷体" panose="02010609060101010101" pitchFamily="49" charset="-122"/>
              </a:rPr>
              <a:t>变更</a:t>
            </a:r>
          </a:p>
        </p:txBody>
      </p:sp>
      <p:sp>
        <p:nvSpPr>
          <p:cNvPr id="185" name="矩形 184"/>
          <p:cNvSpPr/>
          <p:nvPr/>
        </p:nvSpPr>
        <p:spPr bwMode="auto">
          <a:xfrm>
            <a:off x="6825615" y="2482966"/>
            <a:ext cx="1060450" cy="569699"/>
          </a:xfrm>
          <a:prstGeom prst="rect">
            <a:avLst/>
          </a:prstGeom>
          <a:solidFill>
            <a:sysClr val="window" lastClr="FFFFFF"/>
          </a:solidFill>
          <a:ln w="12700" cap="flat" cmpd="sng" algn="ctr">
            <a:solidFill>
              <a:srgbClr val="1C6BC0"/>
            </a:solidFill>
            <a:prstDash val="solid"/>
            <a:miter lim="800000"/>
            <a:headEnd type="none" w="med" len="med"/>
            <a:tailEnd type="none" w="med" len="med"/>
          </a:ln>
          <a:effectLst/>
        </p:spPr>
        <p:txBody>
          <a:bodyPr lIns="0" rIns="0" anchor="ctr" anchorCtr="1"/>
          <a:lstStyle/>
          <a:p>
            <a:pPr algn="ctr">
              <a:defRPr/>
            </a:pPr>
            <a:r>
              <a:rPr lang="zh-CN" altLang="en-US" sz="1200" kern="0" dirty="0">
                <a:solidFill>
                  <a:prstClr val="black"/>
                </a:solidFill>
                <a:latin typeface="楷体" panose="02010609060101010101" pitchFamily="49" charset="-122"/>
                <a:ea typeface="楷体" panose="02010609060101010101" pitchFamily="49" charset="-122"/>
              </a:rPr>
              <a:t>数据安全检查与控制</a:t>
            </a:r>
          </a:p>
        </p:txBody>
      </p:sp>
      <p:sp>
        <p:nvSpPr>
          <p:cNvPr id="186" name="矩形 185"/>
          <p:cNvSpPr/>
          <p:nvPr/>
        </p:nvSpPr>
        <p:spPr bwMode="auto">
          <a:xfrm>
            <a:off x="6825615" y="3140710"/>
            <a:ext cx="1060450" cy="569699"/>
          </a:xfrm>
          <a:prstGeom prst="rect">
            <a:avLst/>
          </a:prstGeom>
          <a:solidFill>
            <a:sysClr val="window" lastClr="FFFFFF"/>
          </a:solidFill>
          <a:ln w="12700" cap="flat" cmpd="sng" algn="ctr">
            <a:solidFill>
              <a:srgbClr val="1C6BC0"/>
            </a:solidFill>
            <a:prstDash val="solid"/>
            <a:miter lim="800000"/>
            <a:headEnd type="none" w="med" len="med"/>
            <a:tailEnd type="none" w="med" len="med"/>
          </a:ln>
          <a:effectLst/>
        </p:spPr>
        <p:txBody>
          <a:bodyPr lIns="0" rIns="0" anchor="ctr" anchorCtr="1"/>
          <a:lstStyle/>
          <a:p>
            <a:pPr algn="ctr">
              <a:defRPr/>
            </a:pPr>
            <a:r>
              <a:rPr lang="zh-CN" altLang="en-US" sz="1200" kern="0" dirty="0">
                <a:solidFill>
                  <a:prstClr val="black"/>
                </a:solidFill>
                <a:latin typeface="楷体" panose="02010609060101010101" pitchFamily="49" charset="-122"/>
                <a:ea typeface="楷体" panose="02010609060101010101" pitchFamily="49" charset="-122"/>
              </a:rPr>
              <a:t>数据安全根因分析</a:t>
            </a:r>
          </a:p>
        </p:txBody>
      </p:sp>
      <p:sp>
        <p:nvSpPr>
          <p:cNvPr id="187" name="矩形 186"/>
          <p:cNvSpPr/>
          <p:nvPr/>
        </p:nvSpPr>
        <p:spPr bwMode="auto">
          <a:xfrm>
            <a:off x="6846253" y="3803632"/>
            <a:ext cx="1060450" cy="569699"/>
          </a:xfrm>
          <a:prstGeom prst="rect">
            <a:avLst/>
          </a:prstGeom>
          <a:solidFill>
            <a:sysClr val="window" lastClr="FFFFFF"/>
          </a:solidFill>
          <a:ln w="12700" cap="flat" cmpd="sng" algn="ctr">
            <a:solidFill>
              <a:srgbClr val="1C6BC0"/>
            </a:solidFill>
            <a:prstDash val="solid"/>
            <a:miter lim="800000"/>
            <a:headEnd type="none" w="med" len="med"/>
            <a:tailEnd type="none" w="med" len="med"/>
          </a:ln>
          <a:effectLst/>
        </p:spPr>
        <p:txBody>
          <a:bodyPr lIns="0" rIns="0" anchor="ctr" anchorCtr="1"/>
          <a:lstStyle/>
          <a:p>
            <a:pPr algn="ctr">
              <a:defRPr/>
            </a:pPr>
            <a:r>
              <a:rPr lang="zh-CN" altLang="en-US" sz="1200" kern="0">
                <a:solidFill>
                  <a:prstClr val="black"/>
                </a:solidFill>
                <a:latin typeface="楷体" panose="02010609060101010101" pitchFamily="49" charset="-122"/>
                <a:ea typeface="楷体" panose="02010609060101010101" pitchFamily="49" charset="-122"/>
              </a:rPr>
              <a:t>数据安全问题整改</a:t>
            </a:r>
          </a:p>
        </p:txBody>
      </p:sp>
      <p:sp>
        <p:nvSpPr>
          <p:cNvPr id="188" name="矩形 187"/>
          <p:cNvSpPr/>
          <p:nvPr/>
        </p:nvSpPr>
        <p:spPr bwMode="auto">
          <a:xfrm>
            <a:off x="6846253" y="4480365"/>
            <a:ext cx="1060450" cy="569699"/>
          </a:xfrm>
          <a:prstGeom prst="rect">
            <a:avLst/>
          </a:prstGeom>
          <a:solidFill>
            <a:sysClr val="window" lastClr="FFFFFF"/>
          </a:solidFill>
          <a:ln w="12700" cap="flat" cmpd="sng" algn="ctr">
            <a:solidFill>
              <a:srgbClr val="1C6BC0"/>
            </a:solidFill>
            <a:prstDash val="solid"/>
            <a:miter lim="800000"/>
            <a:headEnd type="none" w="med" len="med"/>
            <a:tailEnd type="none" w="med" len="med"/>
          </a:ln>
          <a:effectLst/>
        </p:spPr>
        <p:txBody>
          <a:bodyPr lIns="0" rIns="0" anchor="ctr" anchorCtr="1"/>
          <a:lstStyle/>
          <a:p>
            <a:pPr algn="ctr">
              <a:defRPr/>
            </a:pPr>
            <a:r>
              <a:rPr lang="zh-CN" altLang="en-US" sz="1200" kern="0">
                <a:solidFill>
                  <a:prstClr val="black"/>
                </a:solidFill>
                <a:latin typeface="楷体" panose="02010609060101010101" pitchFamily="49" charset="-122"/>
                <a:ea typeface="楷体" panose="02010609060101010101" pitchFamily="49" charset="-122"/>
              </a:rPr>
              <a:t>数据安全评估</a:t>
            </a:r>
          </a:p>
        </p:txBody>
      </p:sp>
      <p:sp>
        <p:nvSpPr>
          <p:cNvPr id="189" name="矩形 14"/>
          <p:cNvSpPr/>
          <p:nvPr/>
        </p:nvSpPr>
        <p:spPr bwMode="auto">
          <a:xfrm>
            <a:off x="10620066" y="1234808"/>
            <a:ext cx="1203325" cy="500913"/>
          </a:xfrm>
          <a:prstGeom prst="snip1Rect">
            <a:avLst/>
          </a:prstGeom>
          <a:solidFill>
            <a:srgbClr val="0070C0"/>
          </a:solidFill>
          <a:ln w="12700" cap="flat" cmpd="sng" algn="ctr">
            <a:solidFill>
              <a:srgbClr val="44546A">
                <a:lumMod val="20000"/>
                <a:lumOff val="80000"/>
              </a:srgbClr>
            </a:solidFill>
            <a:prstDash val="solid"/>
            <a:miter lim="800000"/>
          </a:ln>
          <a:effectLst/>
        </p:spPr>
      </p:sp>
      <p:sp>
        <p:nvSpPr>
          <p:cNvPr id="190" name="矩形 15"/>
          <p:cNvSpPr/>
          <p:nvPr/>
        </p:nvSpPr>
        <p:spPr bwMode="auto">
          <a:xfrm>
            <a:off x="10620064" y="1234808"/>
            <a:ext cx="1203325" cy="500913"/>
          </a:xfrm>
          <a:prstGeom prst="snip1Rect">
            <a:avLst/>
          </a:prstGeom>
          <a:solidFill>
            <a:srgbClr val="1C6BC0"/>
          </a:solidFill>
          <a:ln>
            <a:solidFill>
              <a:srgbClr val="44546A">
                <a:lumMod val="20000"/>
                <a:lumOff val="80000"/>
              </a:srgbClr>
            </a:solidFill>
          </a:ln>
          <a:effectLst/>
        </p:spPr>
        <p:txBody>
          <a:bodyPr lIns="106680" tIns="60960" rIns="106680" bIns="60960" spcCol="1270" anchor="ctr"/>
          <a:lstStyle/>
          <a:p>
            <a:pPr algn="ctr" defTabSz="666750">
              <a:lnSpc>
                <a:spcPct val="90000"/>
              </a:lnSpc>
              <a:spcAft>
                <a:spcPct val="35000"/>
              </a:spcAft>
              <a:defRPr/>
            </a:pPr>
            <a:r>
              <a:rPr lang="zh-CN" altLang="en-US" sz="1200" kern="0" dirty="0">
                <a:solidFill>
                  <a:prstClr val="white"/>
                </a:solidFill>
                <a:latin typeface="楷体" panose="02010609060101010101" pitchFamily="49" charset="-122"/>
                <a:ea typeface="楷体" panose="02010609060101010101" pitchFamily="49" charset="-122"/>
              </a:rPr>
              <a:t>数据共享</a:t>
            </a:r>
          </a:p>
        </p:txBody>
      </p:sp>
      <p:sp>
        <p:nvSpPr>
          <p:cNvPr id="191" name="矩形 190"/>
          <p:cNvSpPr/>
          <p:nvPr/>
        </p:nvSpPr>
        <p:spPr bwMode="auto">
          <a:xfrm>
            <a:off x="10620064" y="1735452"/>
            <a:ext cx="1203325" cy="3430277"/>
          </a:xfrm>
          <a:prstGeom prst="rect">
            <a:avLst/>
          </a:prstGeom>
          <a:solidFill>
            <a:srgbClr val="1C6BC0">
              <a:alpha val="20000"/>
            </a:srgbClr>
          </a:solidFill>
          <a:ln w="12700" cap="flat" cmpd="sng" algn="ctr">
            <a:solidFill>
              <a:srgbClr val="4472C4">
                <a:alpha val="90000"/>
                <a:tint val="40000"/>
                <a:hueOff val="0"/>
                <a:satOff val="0"/>
                <a:lumOff val="0"/>
                <a:alphaOff val="0"/>
              </a:srgbClr>
            </a:solidFill>
            <a:prstDash val="solid"/>
            <a:miter lim="800000"/>
          </a:ln>
          <a:effectLst/>
        </p:spPr>
      </p:sp>
      <p:sp>
        <p:nvSpPr>
          <p:cNvPr id="192" name="矩形 191"/>
          <p:cNvSpPr/>
          <p:nvPr/>
        </p:nvSpPr>
        <p:spPr bwMode="auto">
          <a:xfrm>
            <a:off x="10681977" y="3140710"/>
            <a:ext cx="1042987" cy="567972"/>
          </a:xfrm>
          <a:prstGeom prst="rect">
            <a:avLst/>
          </a:prstGeom>
          <a:solidFill>
            <a:sysClr val="window" lastClr="FFFFFF"/>
          </a:solidFill>
          <a:ln w="12700" cap="flat" cmpd="sng" algn="ctr">
            <a:solidFill>
              <a:srgbClr val="1C6BC0"/>
            </a:solidFill>
            <a:prstDash val="solid"/>
            <a:miter lim="800000"/>
            <a:headEnd type="none" w="med" len="med"/>
            <a:tailEnd type="none" w="med" len="med"/>
          </a:ln>
          <a:effectLst/>
        </p:spPr>
        <p:txBody>
          <a:bodyPr lIns="0" rIns="0" anchor="ctr" anchorCtr="1"/>
          <a:lstStyle/>
          <a:p>
            <a:pPr algn="ctr">
              <a:defRPr/>
            </a:pPr>
            <a:endParaRPr lang="zh-CN" altLang="en-US" sz="1200" kern="0" dirty="0">
              <a:solidFill>
                <a:prstClr val="black"/>
              </a:solidFill>
              <a:latin typeface="楷体" panose="02010609060101010101" pitchFamily="49" charset="-122"/>
              <a:ea typeface="楷体" panose="02010609060101010101" pitchFamily="49" charset="-122"/>
            </a:endParaRPr>
          </a:p>
        </p:txBody>
      </p:sp>
      <p:sp>
        <p:nvSpPr>
          <p:cNvPr id="193" name="矩形 192"/>
          <p:cNvSpPr/>
          <p:nvPr>
            <p:custDataLst>
              <p:tags r:id="rId1"/>
            </p:custDataLst>
          </p:nvPr>
        </p:nvSpPr>
        <p:spPr bwMode="auto">
          <a:xfrm>
            <a:off x="10685152" y="1814865"/>
            <a:ext cx="1042987" cy="569699"/>
          </a:xfrm>
          <a:prstGeom prst="rect">
            <a:avLst/>
          </a:prstGeom>
          <a:solidFill>
            <a:sysClr val="window" lastClr="FFFFFF"/>
          </a:solidFill>
          <a:ln w="12700" cap="flat" cmpd="sng" algn="ctr">
            <a:solidFill>
              <a:srgbClr val="1C6BC0"/>
            </a:solidFill>
            <a:prstDash val="solid"/>
            <a:miter lim="800000"/>
            <a:headEnd type="none" w="med" len="med"/>
            <a:tailEnd type="none" w="med" len="med"/>
          </a:ln>
          <a:effectLst/>
        </p:spPr>
        <p:txBody>
          <a:bodyPr lIns="0" rIns="0" anchor="ctr" anchorCtr="1"/>
          <a:lstStyle/>
          <a:p>
            <a:pPr algn="ctr">
              <a:defRPr/>
            </a:pPr>
            <a:endParaRPr lang="zh-CN" altLang="en-US" sz="1200" kern="0" dirty="0">
              <a:solidFill>
                <a:srgbClr val="000000"/>
              </a:solidFill>
              <a:latin typeface="楷体" panose="02010609060101010101" pitchFamily="49" charset="-122"/>
              <a:ea typeface="楷体" panose="02010609060101010101" pitchFamily="49" charset="-122"/>
            </a:endParaRPr>
          </a:p>
        </p:txBody>
      </p:sp>
      <p:sp>
        <p:nvSpPr>
          <p:cNvPr id="194" name="矩形 193"/>
          <p:cNvSpPr/>
          <p:nvPr/>
        </p:nvSpPr>
        <p:spPr bwMode="auto">
          <a:xfrm>
            <a:off x="10675627" y="3801905"/>
            <a:ext cx="1060450" cy="569699"/>
          </a:xfrm>
          <a:prstGeom prst="rect">
            <a:avLst/>
          </a:prstGeom>
          <a:solidFill>
            <a:sysClr val="window" lastClr="FFFFFF"/>
          </a:solidFill>
          <a:ln w="12700" cap="flat" cmpd="sng" algn="ctr">
            <a:solidFill>
              <a:srgbClr val="1C6BC0"/>
            </a:solidFill>
            <a:prstDash val="solid"/>
            <a:miter lim="800000"/>
            <a:headEnd type="none" w="med" len="med"/>
            <a:tailEnd type="none" w="med" len="med"/>
          </a:ln>
          <a:effectLst/>
        </p:spPr>
        <p:txBody>
          <a:bodyPr lIns="0" rIns="0" anchor="ctr" anchorCtr="1"/>
          <a:lstStyle/>
          <a:p>
            <a:pPr algn="ctr">
              <a:defRPr/>
            </a:pPr>
            <a:endParaRPr lang="zh-CN" altLang="en-US" sz="1200" kern="0" dirty="0">
              <a:solidFill>
                <a:prstClr val="black"/>
              </a:solidFill>
              <a:latin typeface="楷体" panose="02010609060101010101" pitchFamily="49" charset="-122"/>
              <a:ea typeface="楷体" panose="02010609060101010101" pitchFamily="49" charset="-122"/>
            </a:endParaRPr>
          </a:p>
        </p:txBody>
      </p:sp>
      <p:sp>
        <p:nvSpPr>
          <p:cNvPr id="195" name="矩形 194"/>
          <p:cNvSpPr/>
          <p:nvPr/>
        </p:nvSpPr>
        <p:spPr bwMode="auto">
          <a:xfrm>
            <a:off x="10685153" y="2493126"/>
            <a:ext cx="1039812" cy="569699"/>
          </a:xfrm>
          <a:prstGeom prst="rect">
            <a:avLst/>
          </a:prstGeom>
          <a:solidFill>
            <a:sysClr val="window" lastClr="FFFFFF"/>
          </a:solidFill>
          <a:ln w="12700" cap="flat" cmpd="sng" algn="ctr">
            <a:solidFill>
              <a:srgbClr val="1C6BC0"/>
            </a:solidFill>
            <a:prstDash val="solid"/>
            <a:miter lim="800000"/>
            <a:headEnd type="none" w="med" len="med"/>
            <a:tailEnd type="none" w="med" len="med"/>
          </a:ln>
          <a:effectLst/>
        </p:spPr>
        <p:txBody>
          <a:bodyPr lIns="0" rIns="0" anchor="ctr" anchorCtr="1"/>
          <a:lstStyle/>
          <a:p>
            <a:pPr algn="ctr">
              <a:defRPr/>
            </a:pPr>
            <a:endParaRPr lang="zh-CN" altLang="en-US" sz="1200" kern="0" dirty="0">
              <a:solidFill>
                <a:prstClr val="black"/>
              </a:solidFill>
              <a:latin typeface="楷体" panose="02010609060101010101" pitchFamily="49" charset="-122"/>
              <a:ea typeface="楷体" panose="02010609060101010101" pitchFamily="49" charset="-122"/>
            </a:endParaRPr>
          </a:p>
        </p:txBody>
      </p:sp>
      <p:grpSp>
        <p:nvGrpSpPr>
          <p:cNvPr id="196" name="组合 195"/>
          <p:cNvGrpSpPr/>
          <p:nvPr/>
        </p:nvGrpSpPr>
        <p:grpSpPr>
          <a:xfrm>
            <a:off x="357059" y="5284850"/>
            <a:ext cx="11466330" cy="583510"/>
            <a:chOff x="892946" y="5562564"/>
            <a:chExt cx="10175242" cy="583510"/>
          </a:xfrm>
          <a:solidFill>
            <a:srgbClr val="1C6BC0">
              <a:alpha val="20000"/>
            </a:srgbClr>
          </a:solidFill>
        </p:grpSpPr>
        <p:sp>
          <p:nvSpPr>
            <p:cNvPr id="197" name="矩形 196"/>
            <p:cNvSpPr/>
            <p:nvPr/>
          </p:nvSpPr>
          <p:spPr bwMode="auto">
            <a:xfrm rot="16200000">
              <a:off x="5688812" y="766698"/>
              <a:ext cx="583510" cy="10175242"/>
            </a:xfrm>
            <a:prstGeom prst="rect">
              <a:avLst/>
            </a:prstGeom>
            <a:grpFill/>
            <a:ln w="12700" cap="flat" cmpd="sng" algn="ctr">
              <a:solidFill>
                <a:srgbClr val="4472C4">
                  <a:alpha val="90000"/>
                  <a:tint val="40000"/>
                  <a:hueOff val="0"/>
                  <a:satOff val="0"/>
                  <a:lumOff val="0"/>
                  <a:alphaOff val="0"/>
                </a:srgbClr>
              </a:solidFill>
              <a:prstDash val="solid"/>
              <a:miter lim="800000"/>
            </a:ln>
            <a:effectLst/>
          </p:spPr>
        </p:sp>
        <p:sp>
          <p:nvSpPr>
            <p:cNvPr id="199" name="文本框 198"/>
            <p:cNvSpPr txBox="1"/>
            <p:nvPr>
              <p:custDataLst>
                <p:tags r:id="rId4"/>
              </p:custDataLst>
            </p:nvPr>
          </p:nvSpPr>
          <p:spPr>
            <a:xfrm>
              <a:off x="4628650" y="5685134"/>
              <a:ext cx="2787650" cy="367714"/>
            </a:xfrm>
            <a:prstGeom prst="rect">
              <a:avLst/>
            </a:prstGeom>
            <a:solidFill>
              <a:schemeClr val="lt1"/>
            </a:solidFill>
            <a:ln w="12700" cap="flat" cmpd="sng" algn="ctr">
              <a:solidFill>
                <a:srgbClr val="1C6BC0"/>
              </a:solidFill>
              <a:prstDash val="solid"/>
              <a:miter lim="800000"/>
              <a:headEnd type="none" w="med" len="med"/>
              <a:tailEnd type="none" w="med" len="med"/>
            </a:ln>
            <a:effectLst/>
          </p:spPr>
          <p:txBody>
            <a:bodyPr lIns="0" rIns="0" anchor="ctr" anchorCtr="1"/>
            <a:lstStyle>
              <a:defPPr>
                <a:defRPr lang="zh-CN"/>
              </a:defPPr>
              <a:lvl1pPr marL="0" marR="0" indent="0" algn="ctr" defTabSz="914400" eaLnBrk="1" latinLnBrk="0" hangingPunct="1">
                <a:lnSpc>
                  <a:spcPct val="100000"/>
                </a:lnSpc>
                <a:buClrTx/>
                <a:buSzTx/>
                <a:buFontTx/>
                <a:buNone/>
                <a:defRPr sz="1600">
                  <a:solidFill>
                    <a:schemeClr val="tx1"/>
                  </a:solidFill>
                  <a:latin typeface="微软雅黑" panose="020B0503020204020204" pitchFamily="34" charset="-122"/>
                  <a:ea typeface="微软雅黑" panose="020B0503020204020204" pitchFamily="34" charset="-122"/>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defRPr/>
              </a:pPr>
              <a:r>
                <a:rPr lang="zh-CN" altLang="en-US" sz="1400" kern="0">
                  <a:solidFill>
                    <a:prstClr val="black"/>
                  </a:solidFill>
                  <a:latin typeface="楷体" panose="02010609060101010101" pitchFamily="49" charset="-122"/>
                  <a:ea typeface="楷体" panose="02010609060101010101" pitchFamily="49" charset="-122"/>
                </a:rPr>
                <a:t>宣贯、推广流程</a:t>
              </a:r>
            </a:p>
          </p:txBody>
        </p:sp>
        <p:sp>
          <p:nvSpPr>
            <p:cNvPr id="200" name="文本框 199"/>
            <p:cNvSpPr txBox="1"/>
            <p:nvPr>
              <p:custDataLst>
                <p:tags r:id="rId5"/>
              </p:custDataLst>
            </p:nvPr>
          </p:nvSpPr>
          <p:spPr>
            <a:xfrm>
              <a:off x="1298075" y="5685134"/>
              <a:ext cx="2787650" cy="367714"/>
            </a:xfrm>
            <a:prstGeom prst="rect">
              <a:avLst/>
            </a:prstGeom>
            <a:solidFill>
              <a:schemeClr val="lt1"/>
            </a:solidFill>
            <a:ln w="12700" cap="flat" cmpd="sng" algn="ctr">
              <a:solidFill>
                <a:srgbClr val="1C6BC0"/>
              </a:solidFill>
              <a:prstDash val="solid"/>
              <a:miter lim="800000"/>
              <a:headEnd type="none" w="med" len="med"/>
              <a:tailEnd type="none" w="med" len="med"/>
            </a:ln>
            <a:effectLst/>
          </p:spPr>
          <p:txBody>
            <a:bodyPr lIns="0" rIns="0" anchor="ctr" anchorCtr="1"/>
            <a:lstStyle>
              <a:defPPr>
                <a:defRPr lang="zh-CN"/>
              </a:defPPr>
              <a:lvl1pPr marL="0" marR="0" indent="0" algn="ctr" defTabSz="914400" eaLnBrk="1" latinLnBrk="0" hangingPunct="1">
                <a:lnSpc>
                  <a:spcPct val="100000"/>
                </a:lnSpc>
                <a:buClrTx/>
                <a:buSzTx/>
                <a:buFontTx/>
                <a:buNone/>
                <a:defRPr sz="1600">
                  <a:solidFill>
                    <a:schemeClr val="tx1"/>
                  </a:solidFill>
                  <a:latin typeface="微软雅黑" panose="020B0503020204020204" pitchFamily="34" charset="-122"/>
                  <a:ea typeface="微软雅黑" panose="020B0503020204020204" pitchFamily="34" charset="-122"/>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defRPr/>
              </a:pPr>
              <a:r>
                <a:rPr lang="zh-CN" altLang="en-US" sz="1400" kern="0">
                  <a:solidFill>
                    <a:prstClr val="black"/>
                  </a:solidFill>
                  <a:latin typeface="楷体" panose="02010609060101010101" pitchFamily="49" charset="-122"/>
                  <a:ea typeface="楷体" panose="02010609060101010101" pitchFamily="49" charset="-122"/>
                </a:rPr>
                <a:t>发布流程</a:t>
              </a:r>
            </a:p>
          </p:txBody>
        </p:sp>
        <p:sp>
          <p:nvSpPr>
            <p:cNvPr id="201" name="文本框 200"/>
            <p:cNvSpPr txBox="1"/>
            <p:nvPr>
              <p:custDataLst>
                <p:tags r:id="rId6"/>
              </p:custDataLst>
            </p:nvPr>
          </p:nvSpPr>
          <p:spPr>
            <a:xfrm>
              <a:off x="7959225" y="5685134"/>
              <a:ext cx="2787650" cy="367714"/>
            </a:xfrm>
            <a:prstGeom prst="rect">
              <a:avLst/>
            </a:prstGeom>
            <a:solidFill>
              <a:schemeClr val="lt1"/>
            </a:solidFill>
            <a:ln w="12700" cap="flat" cmpd="sng" algn="ctr">
              <a:solidFill>
                <a:srgbClr val="1C6BC0"/>
              </a:solidFill>
              <a:prstDash val="solid"/>
              <a:miter lim="800000"/>
              <a:headEnd type="none" w="med" len="med"/>
              <a:tailEnd type="none" w="med" len="med"/>
            </a:ln>
            <a:effectLst/>
          </p:spPr>
          <p:txBody>
            <a:bodyPr lIns="0" rIns="0" anchor="ctr" anchorCtr="1"/>
            <a:lstStyle>
              <a:defPPr>
                <a:defRPr lang="zh-CN"/>
              </a:defPPr>
              <a:lvl1pPr marL="0" marR="0" indent="0" algn="ctr" defTabSz="914400" eaLnBrk="1" latinLnBrk="0" hangingPunct="1">
                <a:lnSpc>
                  <a:spcPct val="100000"/>
                </a:lnSpc>
                <a:buClrTx/>
                <a:buSzTx/>
                <a:buFontTx/>
                <a:buNone/>
                <a:defRPr sz="1600">
                  <a:solidFill>
                    <a:schemeClr val="tx1"/>
                  </a:solidFill>
                  <a:latin typeface="微软雅黑" panose="020B0503020204020204" pitchFamily="34" charset="-122"/>
                  <a:ea typeface="微软雅黑" panose="020B0503020204020204" pitchFamily="34" charset="-122"/>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defRPr/>
              </a:pPr>
              <a:r>
                <a:rPr lang="zh-CN" altLang="en-US" sz="1400" kern="0" dirty="0">
                  <a:solidFill>
                    <a:prstClr val="black"/>
                  </a:solidFill>
                  <a:latin typeface="楷体" panose="02010609060101010101" pitchFamily="49" charset="-122"/>
                  <a:ea typeface="楷体" panose="02010609060101010101" pitchFamily="49" charset="-122"/>
                </a:rPr>
                <a:t>考核流程</a:t>
              </a:r>
            </a:p>
          </p:txBody>
        </p:sp>
      </p:grpSp>
      <p:grpSp>
        <p:nvGrpSpPr>
          <p:cNvPr id="202" name="组合 201"/>
          <p:cNvGrpSpPr/>
          <p:nvPr/>
        </p:nvGrpSpPr>
        <p:grpSpPr>
          <a:xfrm>
            <a:off x="5494337" y="1233079"/>
            <a:ext cx="1203325" cy="3932650"/>
            <a:chOff x="6030224" y="1510793"/>
            <a:chExt cx="1066877" cy="3932650"/>
          </a:xfrm>
          <a:solidFill>
            <a:srgbClr val="1C6BC0">
              <a:alpha val="20000"/>
            </a:srgbClr>
          </a:solidFill>
        </p:grpSpPr>
        <p:sp>
          <p:nvSpPr>
            <p:cNvPr id="203" name="矩形 20"/>
            <p:cNvSpPr/>
            <p:nvPr/>
          </p:nvSpPr>
          <p:spPr bwMode="auto">
            <a:xfrm>
              <a:off x="6030224" y="1510793"/>
              <a:ext cx="1066877" cy="501107"/>
            </a:xfrm>
            <a:prstGeom prst="snip1Rect">
              <a:avLst/>
            </a:prstGeom>
            <a:grpFill/>
            <a:ln w="12700" cap="flat" cmpd="sng" algn="ctr">
              <a:solidFill>
                <a:srgbClr val="44546A">
                  <a:lumMod val="20000"/>
                  <a:lumOff val="80000"/>
                </a:srgbClr>
              </a:solidFill>
              <a:prstDash val="solid"/>
              <a:miter lim="800000"/>
            </a:ln>
            <a:effectLst/>
          </p:spPr>
        </p:sp>
        <p:sp>
          <p:nvSpPr>
            <p:cNvPr id="204" name="矩形 21"/>
            <p:cNvSpPr/>
            <p:nvPr/>
          </p:nvSpPr>
          <p:spPr bwMode="auto">
            <a:xfrm>
              <a:off x="6030224" y="1510793"/>
              <a:ext cx="1066877" cy="501107"/>
            </a:xfrm>
            <a:prstGeom prst="snip1Rect">
              <a:avLst/>
            </a:prstGeom>
            <a:solidFill>
              <a:srgbClr val="1C6BC0"/>
            </a:solidFill>
            <a:ln>
              <a:solidFill>
                <a:srgbClr val="44546A">
                  <a:lumMod val="20000"/>
                  <a:lumOff val="80000"/>
                </a:srgbClr>
              </a:solidFill>
            </a:ln>
            <a:effectLst/>
          </p:spPr>
          <p:txBody>
            <a:bodyPr lIns="106680" tIns="60960" rIns="106680" bIns="60960" spcCol="1270" anchor="ctr"/>
            <a:lstStyle/>
            <a:p>
              <a:pPr algn="ctr" defTabSz="666750">
                <a:lnSpc>
                  <a:spcPct val="90000"/>
                </a:lnSpc>
                <a:spcAft>
                  <a:spcPct val="35000"/>
                </a:spcAft>
                <a:defRPr/>
              </a:pPr>
              <a:r>
                <a:rPr lang="zh-CN" altLang="en-US" sz="1200" kern="0" dirty="0">
                  <a:solidFill>
                    <a:prstClr val="white"/>
                  </a:solidFill>
                  <a:latin typeface="楷体" panose="02010609060101010101" pitchFamily="49" charset="-122"/>
                  <a:ea typeface="楷体" panose="02010609060101010101" pitchFamily="49" charset="-122"/>
                </a:rPr>
                <a:t>主数据</a:t>
              </a:r>
            </a:p>
          </p:txBody>
        </p:sp>
        <p:sp>
          <p:nvSpPr>
            <p:cNvPr id="205" name="矩形 204"/>
            <p:cNvSpPr/>
            <p:nvPr/>
          </p:nvSpPr>
          <p:spPr bwMode="auto">
            <a:xfrm>
              <a:off x="6030224" y="2011437"/>
              <a:ext cx="1066877" cy="3432006"/>
            </a:xfrm>
            <a:prstGeom prst="rect">
              <a:avLst/>
            </a:prstGeom>
            <a:grpFill/>
            <a:ln w="12700" cap="flat" cmpd="sng" algn="ctr">
              <a:solidFill>
                <a:srgbClr val="4472C4">
                  <a:alpha val="90000"/>
                  <a:tint val="40000"/>
                  <a:hueOff val="0"/>
                  <a:satOff val="0"/>
                  <a:lumOff val="0"/>
                  <a:alphaOff val="0"/>
                </a:srgbClr>
              </a:solidFill>
              <a:prstDash val="solid"/>
              <a:miter lim="800000"/>
            </a:ln>
            <a:effectLst/>
          </p:spPr>
        </p:sp>
        <p:sp>
          <p:nvSpPr>
            <p:cNvPr id="206" name="矩形 205"/>
            <p:cNvSpPr/>
            <p:nvPr>
              <p:custDataLst>
                <p:tags r:id="rId3"/>
              </p:custDataLst>
            </p:nvPr>
          </p:nvSpPr>
          <p:spPr bwMode="auto">
            <a:xfrm>
              <a:off x="6090747" y="2090850"/>
              <a:ext cx="940203" cy="569699"/>
            </a:xfrm>
            <a:prstGeom prst="rect">
              <a:avLst/>
            </a:prstGeom>
            <a:solidFill>
              <a:schemeClr val="lt1"/>
            </a:solidFill>
            <a:ln w="12700" cap="flat" cmpd="sng" algn="ctr">
              <a:solidFill>
                <a:srgbClr val="1C6BC0"/>
              </a:solidFill>
              <a:prstDash val="solid"/>
              <a:miter lim="800000"/>
              <a:headEnd type="none" w="med" len="med"/>
              <a:tailEnd type="none" w="med" len="med"/>
            </a:ln>
            <a:effectLst/>
          </p:spPr>
          <p:txBody>
            <a:bodyPr lIns="0" rIns="0" anchor="ctr" anchorCtr="1"/>
            <a:lstStyle/>
            <a:p>
              <a:pPr algn="ctr">
                <a:defRPr/>
              </a:pPr>
              <a:r>
                <a:rPr lang="zh-CN" altLang="en-US" sz="1200" kern="0" dirty="0">
                  <a:solidFill>
                    <a:prstClr val="black"/>
                  </a:solidFill>
                  <a:latin typeface="楷体" panose="02010609060101010101" pitchFamily="49" charset="-122"/>
                  <a:ea typeface="楷体" panose="02010609060101010101" pitchFamily="49" charset="-122"/>
                </a:rPr>
                <a:t>主数据操作流程</a:t>
              </a:r>
            </a:p>
          </p:txBody>
        </p:sp>
      </p:grpSp>
      <p:sp>
        <p:nvSpPr>
          <p:cNvPr id="207" name="标题 1"/>
          <p:cNvSpPr txBox="1"/>
          <p:nvPr>
            <p:custDataLst>
              <p:tags r:id="rId2"/>
            </p:custDataLst>
          </p:nvPr>
        </p:nvSpPr>
        <p:spPr>
          <a:xfrm>
            <a:off x="356038" y="698040"/>
            <a:ext cx="10583186" cy="313932"/>
          </a:xfrm>
          <a:prstGeom prst="rect">
            <a:avLst/>
          </a:prstGeom>
          <a:noFill/>
        </p:spPr>
        <p:txBody>
          <a:bodyPr wrap="square" rtlCol="0">
            <a:spAutoFit/>
          </a:bodyPr>
          <a:lstStyle>
            <a:lvl1pPr algn="l" defTabSz="914400" rtl="0" eaLnBrk="1" latinLnBrk="0" hangingPunct="1">
              <a:lnSpc>
                <a:spcPct val="90000"/>
              </a:lnSpc>
              <a:spcBef>
                <a:spcPct val="0"/>
              </a:spcBef>
              <a:buNone/>
              <a:defRPr lang="zh-CN" altLang="en-US" sz="2100" kern="1200" dirty="0">
                <a:solidFill>
                  <a:schemeClr val="accent5">
                    <a:lumMod val="75000"/>
                  </a:schemeClr>
                </a:solidFill>
                <a:latin typeface="微软雅黑" panose="020B0503020204020204" pitchFamily="34" charset="-122"/>
                <a:ea typeface="微软雅黑" panose="020B0503020204020204" pitchFamily="34" charset="-122"/>
                <a:cs typeface="+mn-cs"/>
              </a:defRPr>
            </a:lvl1pPr>
          </a:lstStyle>
          <a:p>
            <a:r>
              <a:rPr sz="1600">
                <a:solidFill>
                  <a:srgbClr val="007ADD">
                    <a:lumMod val="75000"/>
                  </a:srgbClr>
                </a:solidFill>
              </a:rPr>
              <a:t>未来需逐步理清各领域工作重点、人员职责、工作参考文档，为具体制定管控工作提供方法参考</a:t>
            </a:r>
          </a:p>
        </p:txBody>
      </p:sp>
    </p:spTree>
    <p:extLst>
      <p:ext uri="{BB962C8B-B14F-4D97-AF65-F5344CB8AC3E}">
        <p14:creationId xmlns:p14="http://schemas.microsoft.com/office/powerpoint/2010/main" val="1002983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p:spPr>
        <p:txBody>
          <a:bodyPr wrap="square" rtlCol="0">
            <a:spAutoFit/>
          </a:bodyPr>
          <a:lstStyle/>
          <a:p>
            <a:r>
              <a:rPr lang="zh-CN" altLang="en-US" dirty="0"/>
              <a:t>数据治理各领域工作，需要多种技术工具协同配合</a:t>
            </a:r>
          </a:p>
        </p:txBody>
      </p:sp>
      <p:sp>
        <p:nvSpPr>
          <p:cNvPr id="115" name="矩形: 圆角 163"/>
          <p:cNvSpPr/>
          <p:nvPr/>
        </p:nvSpPr>
        <p:spPr>
          <a:xfrm>
            <a:off x="5489732" y="4746963"/>
            <a:ext cx="1326728" cy="391597"/>
          </a:xfrm>
          <a:prstGeom prst="roundRect">
            <a:avLst/>
          </a:prstGeom>
          <a:solidFill>
            <a:sysClr val="window" lastClr="FFFFFF">
              <a:lumMod val="95000"/>
              <a:alpha val="50000"/>
            </a:sysClr>
          </a:solidFill>
        </p:spPr>
        <p:txBody>
          <a:bodyPr wrap="square" lIns="36000" rIns="36000">
            <a:spAutoFit/>
          </a:bodyPr>
          <a:lstStyle/>
          <a:p>
            <a:pPr algn="ctr">
              <a:buClr>
                <a:srgbClr val="ED7D31"/>
              </a:buClr>
              <a:defRPr/>
            </a:pPr>
            <a:r>
              <a:rPr lang="zh-CN" altLang="en-US" sz="1700" b="1" kern="0" dirty="0">
                <a:solidFill>
                  <a:prstClr val="black"/>
                </a:solidFill>
                <a:latin typeface="微软雅黑" panose="020B0503020204020204" pitchFamily="34" charset="-122"/>
                <a:ea typeface="微软雅黑" panose="020B0503020204020204" pitchFamily="34" charset="-122"/>
              </a:rPr>
              <a:t>平台类</a:t>
            </a:r>
          </a:p>
        </p:txBody>
      </p:sp>
      <p:sp>
        <p:nvSpPr>
          <p:cNvPr id="116" name="椭圆 115"/>
          <p:cNvSpPr/>
          <p:nvPr/>
        </p:nvSpPr>
        <p:spPr>
          <a:xfrm>
            <a:off x="772850" y="2639595"/>
            <a:ext cx="211239" cy="147891"/>
          </a:xfrm>
          <a:prstGeom prst="ellipse">
            <a:avLst/>
          </a:prstGeom>
          <a:solidFill>
            <a:sysClr val="window" lastClr="FFFFFF"/>
          </a:solidFill>
          <a:ln w="12700" cap="flat" cmpd="sng" algn="ctr">
            <a:noFill/>
            <a:prstDash val="solid"/>
            <a:miter lim="800000"/>
          </a:ln>
          <a:effectLst/>
        </p:spPr>
        <p:txBody>
          <a:bodyPr wrap="square" rtlCol="0" anchor="ctr">
            <a:noAutofit/>
          </a:bodyPr>
          <a:lstStyle/>
          <a:p>
            <a:pPr>
              <a:defRPr/>
            </a:pPr>
            <a:endParaRPr lang="zh-CN" altLang="en-US" sz="1600" kern="0" dirty="0">
              <a:solidFill>
                <a:prstClr val="black"/>
              </a:solidFill>
              <a:latin typeface="微软雅黑" panose="020B0503020204020204" pitchFamily="34" charset="-122"/>
              <a:ea typeface="微软雅黑" panose="020B0503020204020204" pitchFamily="34" charset="-122"/>
            </a:endParaRPr>
          </a:p>
        </p:txBody>
      </p:sp>
      <p:grpSp>
        <p:nvGrpSpPr>
          <p:cNvPr id="117" name="组合 116"/>
          <p:cNvGrpSpPr/>
          <p:nvPr/>
        </p:nvGrpSpPr>
        <p:grpSpPr>
          <a:xfrm>
            <a:off x="556034" y="1056939"/>
            <a:ext cx="3182468" cy="593940"/>
            <a:chOff x="5632761" y="1671499"/>
            <a:chExt cx="2419417" cy="628500"/>
          </a:xfrm>
        </p:grpSpPr>
        <p:sp>
          <p:nvSpPr>
            <p:cNvPr id="118" name="矩形 117"/>
            <p:cNvSpPr/>
            <p:nvPr/>
          </p:nvSpPr>
          <p:spPr>
            <a:xfrm>
              <a:off x="5632761" y="1671499"/>
              <a:ext cx="2419417" cy="314250"/>
            </a:xfrm>
            <a:prstGeom prst="rect">
              <a:avLst/>
            </a:prstGeom>
            <a:solidFill>
              <a:srgbClr val="1C6BC0"/>
            </a:solidFill>
            <a:ln w="6350" cap="flat" cmpd="sng" algn="ctr">
              <a:noFill/>
              <a:prstDash val="solid"/>
              <a:miter lim="800000"/>
            </a:ln>
            <a:effectLst/>
          </p:spPr>
          <p:txBody>
            <a:bodyPr wrap="square" anchor="ctr">
              <a:noAutofit/>
            </a:bodyPr>
            <a:lstStyle/>
            <a:p>
              <a:pPr algn="ctr">
                <a:defRPr/>
              </a:pPr>
              <a:r>
                <a:rPr lang="zh-CN" altLang="en-US" sz="1400" b="1" kern="0" dirty="0">
                  <a:solidFill>
                    <a:prstClr val="white"/>
                  </a:solidFill>
                  <a:latin typeface="微软雅黑" panose="020B0503020204020204" pitchFamily="34" charset="-122"/>
                  <a:ea typeface="微软雅黑" panose="020B0503020204020204" pitchFamily="34" charset="-122"/>
                </a:rPr>
                <a:t>数据架构与模型</a:t>
              </a:r>
            </a:p>
          </p:txBody>
        </p:sp>
        <p:sp>
          <p:nvSpPr>
            <p:cNvPr id="119" name="矩形 118"/>
            <p:cNvSpPr/>
            <p:nvPr/>
          </p:nvSpPr>
          <p:spPr>
            <a:xfrm>
              <a:off x="5632761" y="1985749"/>
              <a:ext cx="2419417" cy="314250"/>
            </a:xfrm>
            <a:prstGeom prst="rect">
              <a:avLst/>
            </a:prstGeom>
            <a:solidFill>
              <a:sysClr val="window" lastClr="FFFFFF">
                <a:lumMod val="95000"/>
              </a:sysClr>
            </a:solidFill>
            <a:ln w="6350" cap="flat" cmpd="sng" algn="ctr">
              <a:noFill/>
              <a:prstDash val="solid"/>
              <a:miter lim="800000"/>
            </a:ln>
            <a:effectLst/>
          </p:spPr>
          <p:txBody>
            <a:bodyPr wrap="square" anchor="ctr">
              <a:noAutofit/>
            </a:bodyPr>
            <a:lstStyle/>
            <a:p>
              <a:pPr algn="ctr">
                <a:defRPr/>
              </a:pPr>
              <a:r>
                <a:rPr lang="zh-CN" altLang="en-US" sz="1100" kern="0" dirty="0">
                  <a:solidFill>
                    <a:prstClr val="black"/>
                  </a:solidFill>
                  <a:latin typeface="微软雅黑" panose="020B0503020204020204" pitchFamily="34" charset="-122"/>
                  <a:ea typeface="微软雅黑" panose="020B0503020204020204" pitchFamily="34" charset="-122"/>
                </a:rPr>
                <a:t>主题域模型 企业级数据模型 数据分布与流转</a:t>
              </a:r>
            </a:p>
          </p:txBody>
        </p:sp>
      </p:grpSp>
      <p:grpSp>
        <p:nvGrpSpPr>
          <p:cNvPr id="120" name="组合 119"/>
          <p:cNvGrpSpPr/>
          <p:nvPr/>
        </p:nvGrpSpPr>
        <p:grpSpPr>
          <a:xfrm>
            <a:off x="556034" y="2112729"/>
            <a:ext cx="3198118" cy="593940"/>
            <a:chOff x="5632761" y="1671499"/>
            <a:chExt cx="2419417" cy="628500"/>
          </a:xfrm>
        </p:grpSpPr>
        <p:sp>
          <p:nvSpPr>
            <p:cNvPr id="121" name="矩形 120"/>
            <p:cNvSpPr/>
            <p:nvPr/>
          </p:nvSpPr>
          <p:spPr>
            <a:xfrm>
              <a:off x="5632761" y="1671499"/>
              <a:ext cx="2419417" cy="314250"/>
            </a:xfrm>
            <a:prstGeom prst="rect">
              <a:avLst/>
            </a:prstGeom>
            <a:solidFill>
              <a:srgbClr val="1C6BC0"/>
            </a:solidFill>
            <a:ln w="6350" cap="flat" cmpd="sng" algn="ctr">
              <a:noFill/>
              <a:prstDash val="solid"/>
              <a:miter lim="800000"/>
            </a:ln>
            <a:effectLst/>
          </p:spPr>
          <p:txBody>
            <a:bodyPr wrap="square" anchor="ctr">
              <a:noAutofit/>
            </a:bodyPr>
            <a:lstStyle/>
            <a:p>
              <a:pPr algn="ctr">
                <a:defRPr/>
              </a:pPr>
              <a:r>
                <a:rPr lang="zh-CN" altLang="en-US" sz="1400" b="1" kern="0" dirty="0">
                  <a:solidFill>
                    <a:prstClr val="white"/>
                  </a:solidFill>
                  <a:latin typeface="微软雅黑" panose="020B0503020204020204" pitchFamily="34" charset="-122"/>
                  <a:ea typeface="微软雅黑" panose="020B0503020204020204" pitchFamily="34" charset="-122"/>
                </a:rPr>
                <a:t>数据标准</a:t>
              </a:r>
            </a:p>
          </p:txBody>
        </p:sp>
        <p:sp>
          <p:nvSpPr>
            <p:cNvPr id="122" name="矩形 121"/>
            <p:cNvSpPr/>
            <p:nvPr/>
          </p:nvSpPr>
          <p:spPr>
            <a:xfrm>
              <a:off x="5632761" y="1985749"/>
              <a:ext cx="2419417" cy="314250"/>
            </a:xfrm>
            <a:prstGeom prst="rect">
              <a:avLst/>
            </a:prstGeom>
            <a:solidFill>
              <a:sysClr val="window" lastClr="FFFFFF">
                <a:lumMod val="95000"/>
              </a:sysClr>
            </a:solidFill>
            <a:ln w="6350" cap="flat" cmpd="sng" algn="ctr">
              <a:noFill/>
              <a:prstDash val="solid"/>
              <a:miter lim="800000"/>
            </a:ln>
            <a:effectLst/>
          </p:spPr>
          <p:txBody>
            <a:bodyPr wrap="square" anchor="ctr">
              <a:noAutofit/>
            </a:bodyPr>
            <a:lstStyle/>
            <a:p>
              <a:pPr algn="ctr">
                <a:defRPr/>
              </a:pPr>
              <a:r>
                <a:rPr lang="zh-CN" altLang="en-US" sz="1100" kern="0" dirty="0">
                  <a:solidFill>
                    <a:prstClr val="black"/>
                  </a:solidFill>
                  <a:latin typeface="微软雅黑" panose="020B0503020204020204" pitchFamily="34" charset="-122"/>
                  <a:ea typeface="微软雅黑" panose="020B0503020204020204" pitchFamily="34" charset="-122"/>
                </a:rPr>
                <a:t>业务数据标准   主数据标准   指标数据标准</a:t>
              </a:r>
            </a:p>
          </p:txBody>
        </p:sp>
      </p:grpSp>
      <p:sp>
        <p:nvSpPr>
          <p:cNvPr id="123" name="矩形 122"/>
          <p:cNvSpPr/>
          <p:nvPr/>
        </p:nvSpPr>
        <p:spPr>
          <a:xfrm>
            <a:off x="1425243" y="3203905"/>
            <a:ext cx="1969788" cy="383885"/>
          </a:xfrm>
          <a:prstGeom prst="rect">
            <a:avLst/>
          </a:prstGeom>
          <a:solidFill>
            <a:srgbClr val="1C6BC0"/>
          </a:solidFill>
          <a:ln w="6350" cap="flat" cmpd="sng" algn="ctr">
            <a:noFill/>
            <a:prstDash val="solid"/>
            <a:miter lim="800000"/>
          </a:ln>
          <a:effectLst/>
        </p:spPr>
        <p:txBody>
          <a:bodyPr wrap="square" anchor="b">
            <a:noAutofit/>
          </a:bodyPr>
          <a:lstStyle/>
          <a:p>
            <a:pPr algn="ctr">
              <a:defRPr/>
            </a:pPr>
            <a:r>
              <a:rPr lang="zh-CN" altLang="en-US" sz="1400" b="1" kern="0" dirty="0">
                <a:solidFill>
                  <a:prstClr val="white"/>
                </a:solidFill>
                <a:latin typeface="微软雅黑" panose="020B0503020204020204" pitchFamily="34" charset="-122"/>
                <a:ea typeface="微软雅黑" panose="020B0503020204020204" pitchFamily="34" charset="-122"/>
              </a:rPr>
              <a:t>主数据</a:t>
            </a:r>
          </a:p>
        </p:txBody>
      </p:sp>
      <p:sp>
        <p:nvSpPr>
          <p:cNvPr id="124" name="矩形 123"/>
          <p:cNvSpPr/>
          <p:nvPr/>
        </p:nvSpPr>
        <p:spPr>
          <a:xfrm>
            <a:off x="1425244" y="3701081"/>
            <a:ext cx="1969788" cy="383885"/>
          </a:xfrm>
          <a:prstGeom prst="rect">
            <a:avLst/>
          </a:prstGeom>
          <a:solidFill>
            <a:srgbClr val="1C6BC0"/>
          </a:solidFill>
          <a:ln w="6350" cap="flat" cmpd="sng" algn="ctr">
            <a:noFill/>
            <a:prstDash val="solid"/>
            <a:miter lim="800000"/>
          </a:ln>
          <a:effectLst/>
        </p:spPr>
        <p:txBody>
          <a:bodyPr wrap="square" anchor="b">
            <a:noAutofit/>
          </a:bodyPr>
          <a:lstStyle/>
          <a:p>
            <a:pPr algn="ctr">
              <a:defRPr/>
            </a:pPr>
            <a:r>
              <a:rPr lang="zh-CN" altLang="en-US" sz="1400" b="1" kern="0" dirty="0">
                <a:solidFill>
                  <a:prstClr val="white"/>
                </a:solidFill>
                <a:latin typeface="微软雅黑" panose="020B0503020204020204" pitchFamily="34" charset="-122"/>
                <a:ea typeface="微软雅黑" panose="020B0503020204020204" pitchFamily="34" charset="-122"/>
              </a:rPr>
              <a:t>数据质量</a:t>
            </a:r>
          </a:p>
        </p:txBody>
      </p:sp>
      <p:sp>
        <p:nvSpPr>
          <p:cNvPr id="125" name="矩形 124"/>
          <p:cNvSpPr/>
          <p:nvPr/>
        </p:nvSpPr>
        <p:spPr>
          <a:xfrm>
            <a:off x="1425243" y="4783616"/>
            <a:ext cx="1969788" cy="383884"/>
          </a:xfrm>
          <a:prstGeom prst="rect">
            <a:avLst/>
          </a:prstGeom>
          <a:solidFill>
            <a:srgbClr val="1C6BC0"/>
          </a:solidFill>
          <a:ln w="6350" cap="flat" cmpd="sng" algn="ctr">
            <a:noFill/>
            <a:prstDash val="solid"/>
            <a:miter lim="800000"/>
          </a:ln>
          <a:effectLst/>
        </p:spPr>
        <p:txBody>
          <a:bodyPr wrap="square" anchor="b">
            <a:noAutofit/>
          </a:bodyPr>
          <a:lstStyle/>
          <a:p>
            <a:pPr algn="ctr">
              <a:defRPr/>
            </a:pPr>
            <a:r>
              <a:rPr lang="zh-CN" altLang="en-US" sz="1400" b="1" kern="0" dirty="0">
                <a:solidFill>
                  <a:prstClr val="white"/>
                </a:solidFill>
                <a:latin typeface="微软雅黑" panose="020B0503020204020204" pitchFamily="34" charset="-122"/>
                <a:ea typeface="微软雅黑" panose="020B0503020204020204" pitchFamily="34" charset="-122"/>
              </a:rPr>
              <a:t>元数据</a:t>
            </a:r>
          </a:p>
        </p:txBody>
      </p:sp>
      <p:sp>
        <p:nvSpPr>
          <p:cNvPr id="126" name="矩形 125"/>
          <p:cNvSpPr/>
          <p:nvPr/>
        </p:nvSpPr>
        <p:spPr>
          <a:xfrm>
            <a:off x="1425243" y="5255176"/>
            <a:ext cx="1969788" cy="383883"/>
          </a:xfrm>
          <a:prstGeom prst="rect">
            <a:avLst/>
          </a:prstGeom>
          <a:solidFill>
            <a:srgbClr val="1C6BC0"/>
          </a:solidFill>
          <a:ln w="6350" cap="flat" cmpd="sng" algn="ctr">
            <a:noFill/>
            <a:prstDash val="solid"/>
            <a:miter lim="800000"/>
          </a:ln>
          <a:effectLst/>
        </p:spPr>
        <p:txBody>
          <a:bodyPr wrap="square" anchor="b">
            <a:noAutofit/>
          </a:bodyPr>
          <a:lstStyle/>
          <a:p>
            <a:pPr algn="ctr">
              <a:defRPr/>
            </a:pPr>
            <a:r>
              <a:rPr lang="zh-CN" altLang="en-US" sz="1400" b="1" kern="0" dirty="0">
                <a:solidFill>
                  <a:prstClr val="white"/>
                </a:solidFill>
                <a:latin typeface="微软雅黑" panose="020B0503020204020204" pitchFamily="34" charset="-122"/>
                <a:ea typeface="微软雅黑" panose="020B0503020204020204" pitchFamily="34" charset="-122"/>
              </a:rPr>
              <a:t>  数据生命周期</a:t>
            </a:r>
          </a:p>
        </p:txBody>
      </p:sp>
      <p:cxnSp>
        <p:nvCxnSpPr>
          <p:cNvPr id="127" name="直接箭头连接符 126"/>
          <p:cNvCxnSpPr>
            <a:stCxn id="119" idx="2"/>
            <a:endCxn id="121" idx="0"/>
          </p:cNvCxnSpPr>
          <p:nvPr/>
        </p:nvCxnSpPr>
        <p:spPr>
          <a:xfrm>
            <a:off x="2147268" y="1650880"/>
            <a:ext cx="7825" cy="461849"/>
          </a:xfrm>
          <a:prstGeom prst="straightConnector1">
            <a:avLst/>
          </a:prstGeom>
          <a:noFill/>
          <a:ln w="28575" cap="flat" cmpd="sng" algn="ctr">
            <a:solidFill>
              <a:sysClr val="window" lastClr="FFFFFF">
                <a:lumMod val="65000"/>
              </a:sysClr>
            </a:solidFill>
            <a:prstDash val="solid"/>
            <a:miter lim="800000"/>
            <a:tailEnd type="triangle"/>
          </a:ln>
          <a:effectLst/>
        </p:spPr>
      </p:cxnSp>
      <p:sp>
        <p:nvSpPr>
          <p:cNvPr id="128" name="矩形 127"/>
          <p:cNvSpPr/>
          <p:nvPr/>
        </p:nvSpPr>
        <p:spPr>
          <a:xfrm>
            <a:off x="1704741" y="1761278"/>
            <a:ext cx="1454244" cy="261610"/>
          </a:xfrm>
          <a:prstGeom prst="rect">
            <a:avLst/>
          </a:prstGeom>
          <a:solidFill>
            <a:sysClr val="window" lastClr="FFFFFF"/>
          </a:solidFill>
        </p:spPr>
        <p:txBody>
          <a:bodyPr wrap="none">
            <a:spAutoFit/>
          </a:bodyPr>
          <a:lstStyle/>
          <a:p>
            <a:pPr>
              <a:defRPr/>
            </a:pPr>
            <a:r>
              <a:rPr lang="zh-CN" altLang="en-US" sz="1100" kern="0" dirty="0">
                <a:solidFill>
                  <a:prstClr val="black"/>
                </a:solidFill>
                <a:latin typeface="微软雅黑" panose="020B0503020204020204" pitchFamily="34" charset="-122"/>
                <a:ea typeface="微软雅黑" panose="020B0503020204020204" pitchFamily="34" charset="-122"/>
              </a:rPr>
              <a:t>对象识别、分类依据</a:t>
            </a:r>
          </a:p>
        </p:txBody>
      </p:sp>
      <p:cxnSp>
        <p:nvCxnSpPr>
          <p:cNvPr id="129" name="直接箭头连接符 128"/>
          <p:cNvCxnSpPr/>
          <p:nvPr/>
        </p:nvCxnSpPr>
        <p:spPr>
          <a:xfrm>
            <a:off x="2429188" y="2710135"/>
            <a:ext cx="0" cy="461849"/>
          </a:xfrm>
          <a:prstGeom prst="straightConnector1">
            <a:avLst/>
          </a:prstGeom>
          <a:noFill/>
          <a:ln w="28575" cap="flat" cmpd="sng" algn="ctr">
            <a:solidFill>
              <a:sysClr val="window" lastClr="FFFFFF">
                <a:lumMod val="65000"/>
              </a:sysClr>
            </a:solidFill>
            <a:prstDash val="solid"/>
            <a:miter lim="800000"/>
            <a:tailEnd type="triangle"/>
          </a:ln>
          <a:effectLst/>
        </p:spPr>
      </p:cxnSp>
      <p:sp>
        <p:nvSpPr>
          <p:cNvPr id="130" name="矩形 129"/>
          <p:cNvSpPr/>
          <p:nvPr/>
        </p:nvSpPr>
        <p:spPr>
          <a:xfrm>
            <a:off x="1425244" y="4183472"/>
            <a:ext cx="1969788" cy="383885"/>
          </a:xfrm>
          <a:prstGeom prst="rect">
            <a:avLst/>
          </a:prstGeom>
          <a:solidFill>
            <a:srgbClr val="1C6BC0"/>
          </a:solidFill>
          <a:ln w="6350" cap="flat" cmpd="sng" algn="ctr">
            <a:noFill/>
            <a:prstDash val="solid"/>
            <a:miter lim="800000"/>
          </a:ln>
          <a:effectLst/>
        </p:spPr>
        <p:txBody>
          <a:bodyPr wrap="square" anchor="b">
            <a:noAutofit/>
          </a:bodyPr>
          <a:lstStyle/>
          <a:p>
            <a:pPr algn="ctr">
              <a:defRPr/>
            </a:pPr>
            <a:r>
              <a:rPr lang="zh-CN" altLang="en-US" sz="1400" b="1" kern="0" dirty="0">
                <a:solidFill>
                  <a:prstClr val="white"/>
                </a:solidFill>
                <a:latin typeface="微软雅黑" panose="020B0503020204020204" pitchFamily="34" charset="-122"/>
                <a:ea typeface="微软雅黑" panose="020B0503020204020204" pitchFamily="34" charset="-122"/>
              </a:rPr>
              <a:t>数据安全</a:t>
            </a:r>
          </a:p>
        </p:txBody>
      </p:sp>
      <p:sp>
        <p:nvSpPr>
          <p:cNvPr id="131" name="矩形 130"/>
          <p:cNvSpPr/>
          <p:nvPr/>
        </p:nvSpPr>
        <p:spPr>
          <a:xfrm>
            <a:off x="2035675" y="2825057"/>
            <a:ext cx="748923" cy="261610"/>
          </a:xfrm>
          <a:prstGeom prst="rect">
            <a:avLst/>
          </a:prstGeom>
          <a:solidFill>
            <a:sysClr val="window" lastClr="FFFFFF"/>
          </a:solidFill>
          <a:ln w="28575">
            <a:noFill/>
          </a:ln>
        </p:spPr>
        <p:txBody>
          <a:bodyPr wrap="none">
            <a:spAutoFit/>
          </a:bodyPr>
          <a:lstStyle/>
          <a:p>
            <a:pPr>
              <a:defRPr/>
            </a:pPr>
            <a:r>
              <a:rPr lang="zh-CN" altLang="en-US" sz="1100" kern="0" dirty="0">
                <a:solidFill>
                  <a:prstClr val="black"/>
                </a:solidFill>
                <a:latin typeface="微软雅黑" panose="020B0503020204020204" pitchFamily="34" charset="-122"/>
                <a:ea typeface="微软雅黑" panose="020B0503020204020204" pitchFamily="34" charset="-122"/>
              </a:rPr>
              <a:t>规则制定</a:t>
            </a:r>
          </a:p>
        </p:txBody>
      </p:sp>
      <p:sp>
        <p:nvSpPr>
          <p:cNvPr id="132" name="矩形 131"/>
          <p:cNvSpPr/>
          <p:nvPr/>
        </p:nvSpPr>
        <p:spPr>
          <a:xfrm>
            <a:off x="1425242" y="5762274"/>
            <a:ext cx="1969788" cy="383883"/>
          </a:xfrm>
          <a:prstGeom prst="rect">
            <a:avLst/>
          </a:prstGeom>
          <a:solidFill>
            <a:srgbClr val="1C6BC0"/>
          </a:solidFill>
          <a:ln w="6350" cap="flat" cmpd="sng" algn="ctr">
            <a:noFill/>
            <a:prstDash val="solid"/>
            <a:miter lim="800000"/>
          </a:ln>
          <a:effectLst/>
        </p:spPr>
        <p:txBody>
          <a:bodyPr wrap="square" anchor="b">
            <a:noAutofit/>
          </a:bodyPr>
          <a:lstStyle/>
          <a:p>
            <a:pPr algn="ctr">
              <a:defRPr/>
            </a:pPr>
            <a:r>
              <a:rPr lang="zh-CN" altLang="en-US" sz="1400" b="1" kern="0" dirty="0">
                <a:solidFill>
                  <a:prstClr val="white"/>
                </a:solidFill>
                <a:latin typeface="微软雅黑" panose="020B0503020204020204" pitchFamily="34" charset="-122"/>
                <a:ea typeface="微软雅黑" panose="020B0503020204020204" pitchFamily="34" charset="-122"/>
              </a:rPr>
              <a:t>数据共享</a:t>
            </a:r>
          </a:p>
        </p:txBody>
      </p:sp>
      <p:cxnSp>
        <p:nvCxnSpPr>
          <p:cNvPr id="133" name="连接符: 肘形 170"/>
          <p:cNvCxnSpPr>
            <a:stCxn id="116" idx="4"/>
            <a:endCxn id="123" idx="1"/>
          </p:cNvCxnSpPr>
          <p:nvPr/>
        </p:nvCxnSpPr>
        <p:spPr>
          <a:xfrm rot="16200000" flipH="1">
            <a:off x="847675" y="2818279"/>
            <a:ext cx="608362" cy="546773"/>
          </a:xfrm>
          <a:prstGeom prst="bentConnector2">
            <a:avLst/>
          </a:prstGeom>
          <a:noFill/>
          <a:ln w="19050" cap="flat" cmpd="sng" algn="ctr">
            <a:solidFill>
              <a:sysClr val="window" lastClr="FFFFFF">
                <a:lumMod val="75000"/>
              </a:sysClr>
            </a:solidFill>
            <a:prstDash val="solid"/>
            <a:miter lim="800000"/>
            <a:tailEnd type="triangle"/>
          </a:ln>
          <a:effectLst/>
        </p:spPr>
      </p:cxnSp>
      <p:cxnSp>
        <p:nvCxnSpPr>
          <p:cNvPr id="134" name="连接符: 肘形 172"/>
          <p:cNvCxnSpPr>
            <a:stCxn id="116" idx="4"/>
            <a:endCxn id="124" idx="1"/>
          </p:cNvCxnSpPr>
          <p:nvPr/>
        </p:nvCxnSpPr>
        <p:spPr>
          <a:xfrm rot="16200000" flipH="1">
            <a:off x="599088" y="3066868"/>
            <a:ext cx="1105538" cy="546774"/>
          </a:xfrm>
          <a:prstGeom prst="bentConnector2">
            <a:avLst/>
          </a:prstGeom>
          <a:noFill/>
          <a:ln w="19050" cap="flat" cmpd="sng" algn="ctr">
            <a:solidFill>
              <a:sysClr val="window" lastClr="FFFFFF">
                <a:lumMod val="75000"/>
              </a:sysClr>
            </a:solidFill>
            <a:prstDash val="solid"/>
            <a:miter lim="800000"/>
            <a:tailEnd type="triangle"/>
          </a:ln>
          <a:effectLst/>
        </p:spPr>
      </p:cxnSp>
      <p:cxnSp>
        <p:nvCxnSpPr>
          <p:cNvPr id="135" name="连接符: 肘形 174"/>
          <p:cNvCxnSpPr>
            <a:stCxn id="116" idx="4"/>
            <a:endCxn id="130" idx="1"/>
          </p:cNvCxnSpPr>
          <p:nvPr/>
        </p:nvCxnSpPr>
        <p:spPr>
          <a:xfrm rot="16200000" flipH="1">
            <a:off x="357893" y="3308063"/>
            <a:ext cx="1587929" cy="546774"/>
          </a:xfrm>
          <a:prstGeom prst="bentConnector2">
            <a:avLst/>
          </a:prstGeom>
          <a:noFill/>
          <a:ln w="19050" cap="flat" cmpd="sng" algn="ctr">
            <a:solidFill>
              <a:sysClr val="window" lastClr="FFFFFF">
                <a:lumMod val="75000"/>
              </a:sysClr>
            </a:solidFill>
            <a:prstDash val="solid"/>
            <a:miter lim="800000"/>
            <a:tailEnd type="triangle"/>
          </a:ln>
          <a:effectLst/>
        </p:spPr>
      </p:cxnSp>
      <p:cxnSp>
        <p:nvCxnSpPr>
          <p:cNvPr id="136" name="连接符: 肘形 177"/>
          <p:cNvCxnSpPr>
            <a:stCxn id="116" idx="4"/>
            <a:endCxn id="125" idx="1"/>
          </p:cNvCxnSpPr>
          <p:nvPr/>
        </p:nvCxnSpPr>
        <p:spPr>
          <a:xfrm rot="16200000" flipH="1">
            <a:off x="57820" y="3608135"/>
            <a:ext cx="2188073" cy="546773"/>
          </a:xfrm>
          <a:prstGeom prst="bentConnector2">
            <a:avLst/>
          </a:prstGeom>
          <a:noFill/>
          <a:ln w="19050" cap="flat" cmpd="sng" algn="ctr">
            <a:solidFill>
              <a:sysClr val="window" lastClr="FFFFFF">
                <a:lumMod val="75000"/>
              </a:sysClr>
            </a:solidFill>
            <a:prstDash val="solid"/>
            <a:miter lim="800000"/>
            <a:tailEnd type="triangle"/>
          </a:ln>
          <a:effectLst/>
        </p:spPr>
      </p:cxnSp>
      <p:cxnSp>
        <p:nvCxnSpPr>
          <p:cNvPr id="137" name="连接符: 肘形 180"/>
          <p:cNvCxnSpPr>
            <a:stCxn id="116" idx="4"/>
            <a:endCxn id="126" idx="1"/>
          </p:cNvCxnSpPr>
          <p:nvPr/>
        </p:nvCxnSpPr>
        <p:spPr>
          <a:xfrm rot="16200000" flipH="1">
            <a:off x="-177960" y="3843914"/>
            <a:ext cx="2659631" cy="546773"/>
          </a:xfrm>
          <a:prstGeom prst="bentConnector2">
            <a:avLst/>
          </a:prstGeom>
          <a:noFill/>
          <a:ln w="19050" cap="flat" cmpd="sng" algn="ctr">
            <a:solidFill>
              <a:sysClr val="window" lastClr="FFFFFF">
                <a:lumMod val="75000"/>
              </a:sysClr>
            </a:solidFill>
            <a:prstDash val="solid"/>
            <a:miter lim="800000"/>
            <a:tailEnd type="triangle"/>
          </a:ln>
          <a:effectLst/>
        </p:spPr>
      </p:cxnSp>
      <p:cxnSp>
        <p:nvCxnSpPr>
          <p:cNvPr id="138" name="连接符: 肘形 183"/>
          <p:cNvCxnSpPr>
            <a:stCxn id="116" idx="4"/>
            <a:endCxn id="132" idx="1"/>
          </p:cNvCxnSpPr>
          <p:nvPr/>
        </p:nvCxnSpPr>
        <p:spPr>
          <a:xfrm rot="16200000" flipH="1">
            <a:off x="-431508" y="4097464"/>
            <a:ext cx="3166730" cy="546772"/>
          </a:xfrm>
          <a:prstGeom prst="bentConnector2">
            <a:avLst/>
          </a:prstGeom>
          <a:noFill/>
          <a:ln w="19050" cap="flat" cmpd="sng" algn="ctr">
            <a:solidFill>
              <a:sysClr val="window" lastClr="FFFFFF">
                <a:lumMod val="75000"/>
              </a:sysClr>
            </a:solidFill>
            <a:prstDash val="solid"/>
            <a:miter lim="800000"/>
            <a:tailEnd type="triangle"/>
          </a:ln>
          <a:effectLst/>
        </p:spPr>
      </p:cxnSp>
      <p:sp>
        <p:nvSpPr>
          <p:cNvPr id="139" name="矩形 138"/>
          <p:cNvSpPr/>
          <p:nvPr/>
        </p:nvSpPr>
        <p:spPr>
          <a:xfrm>
            <a:off x="487319" y="3175979"/>
            <a:ext cx="330464" cy="769441"/>
          </a:xfrm>
          <a:prstGeom prst="rect">
            <a:avLst/>
          </a:prstGeom>
          <a:solidFill>
            <a:sysClr val="window" lastClr="FFFFFF"/>
          </a:solidFill>
          <a:ln w="28575">
            <a:noFill/>
          </a:ln>
        </p:spPr>
        <p:txBody>
          <a:bodyPr wrap="square">
            <a:spAutoFit/>
          </a:bodyPr>
          <a:lstStyle/>
          <a:p>
            <a:pPr>
              <a:defRPr/>
            </a:pPr>
            <a:r>
              <a:rPr lang="zh-CN" altLang="en-US" sz="1100" kern="0" dirty="0">
                <a:solidFill>
                  <a:prstClr val="black"/>
                </a:solidFill>
                <a:latin typeface="微软雅黑" panose="020B0503020204020204" pitchFamily="34" charset="-122"/>
                <a:ea typeface="微软雅黑" panose="020B0503020204020204" pitchFamily="34" charset="-122"/>
              </a:rPr>
              <a:t>规则制定</a:t>
            </a:r>
          </a:p>
        </p:txBody>
      </p:sp>
      <p:sp>
        <p:nvSpPr>
          <p:cNvPr id="140" name="矩形: 圆角 101"/>
          <p:cNvSpPr/>
          <p:nvPr/>
        </p:nvSpPr>
        <p:spPr>
          <a:xfrm>
            <a:off x="5489733" y="1243642"/>
            <a:ext cx="1295854" cy="391597"/>
          </a:xfrm>
          <a:prstGeom prst="roundRect">
            <a:avLst/>
          </a:prstGeom>
          <a:solidFill>
            <a:sysClr val="window" lastClr="FFFFFF">
              <a:lumMod val="95000"/>
              <a:alpha val="50000"/>
            </a:sysClr>
          </a:solidFill>
        </p:spPr>
        <p:txBody>
          <a:bodyPr wrap="square" lIns="36000" rIns="36000">
            <a:spAutoFit/>
          </a:bodyPr>
          <a:lstStyle/>
          <a:p>
            <a:pPr algn="ctr">
              <a:buClr>
                <a:srgbClr val="ED7D31"/>
              </a:buClr>
              <a:defRPr/>
            </a:pPr>
            <a:r>
              <a:rPr lang="zh-CN" altLang="en-US" sz="1700" b="1" kern="0" dirty="0">
                <a:solidFill>
                  <a:prstClr val="black"/>
                </a:solidFill>
                <a:latin typeface="微软雅黑" panose="020B0503020204020204" pitchFamily="34" charset="-122"/>
                <a:ea typeface="微软雅黑" panose="020B0503020204020204" pitchFamily="34" charset="-122"/>
              </a:rPr>
              <a:t>产品类</a:t>
            </a:r>
          </a:p>
        </p:txBody>
      </p:sp>
      <p:sp>
        <p:nvSpPr>
          <p:cNvPr id="141" name="矩形: 圆角 102"/>
          <p:cNvSpPr/>
          <p:nvPr/>
        </p:nvSpPr>
        <p:spPr>
          <a:xfrm>
            <a:off x="5489731" y="2464710"/>
            <a:ext cx="1326729" cy="391597"/>
          </a:xfrm>
          <a:prstGeom prst="roundRect">
            <a:avLst/>
          </a:prstGeom>
          <a:solidFill>
            <a:sysClr val="window" lastClr="FFFFFF">
              <a:lumMod val="95000"/>
              <a:alpha val="50000"/>
            </a:sysClr>
          </a:solidFill>
        </p:spPr>
        <p:txBody>
          <a:bodyPr wrap="square" lIns="36000" rIns="36000">
            <a:spAutoFit/>
          </a:bodyPr>
          <a:lstStyle/>
          <a:p>
            <a:pPr algn="ctr">
              <a:buClr>
                <a:srgbClr val="ED7D31"/>
              </a:buClr>
              <a:defRPr/>
            </a:pPr>
            <a:r>
              <a:rPr lang="zh-CN" altLang="en-US" sz="1700" b="1" kern="0" dirty="0">
                <a:solidFill>
                  <a:prstClr val="black"/>
                </a:solidFill>
                <a:latin typeface="微软雅黑" panose="020B0503020204020204" pitchFamily="34" charset="-122"/>
                <a:ea typeface="微软雅黑" panose="020B0503020204020204" pitchFamily="34" charset="-122"/>
              </a:rPr>
              <a:t>工具类</a:t>
            </a:r>
          </a:p>
        </p:txBody>
      </p:sp>
      <p:grpSp>
        <p:nvGrpSpPr>
          <p:cNvPr id="142" name="组合 141"/>
          <p:cNvGrpSpPr/>
          <p:nvPr/>
        </p:nvGrpSpPr>
        <p:grpSpPr>
          <a:xfrm>
            <a:off x="6884663" y="3906293"/>
            <a:ext cx="4871827" cy="2414137"/>
            <a:chOff x="2987580" y="2872875"/>
            <a:chExt cx="4396696" cy="2096393"/>
          </a:xfrm>
        </p:grpSpPr>
        <p:sp>
          <p:nvSpPr>
            <p:cNvPr id="143" name="矩形 120"/>
            <p:cNvSpPr/>
            <p:nvPr/>
          </p:nvSpPr>
          <p:spPr bwMode="auto">
            <a:xfrm>
              <a:off x="3300189" y="3935891"/>
              <a:ext cx="4084087" cy="552257"/>
            </a:xfrm>
            <a:prstGeom prst="rect">
              <a:avLst/>
            </a:prstGeom>
            <a:solidFill>
              <a:srgbClr val="00AFA1">
                <a:alpha val="30000"/>
              </a:srgbClr>
            </a:solidFill>
            <a:ln w="9525" cap="flat" cmpd="sng" algn="ctr">
              <a:noFill/>
              <a:prstDash val="solid"/>
              <a:round/>
              <a:headEnd type="none" w="med" len="med"/>
              <a:tailEnd type="none" w="med" len="med"/>
            </a:ln>
            <a:effectLst/>
          </p:spPr>
          <p:txBody>
            <a:bodyPr vert="horz" wrap="square" lIns="0" tIns="0" rIns="0" bIns="0" numCol="1" rtlCol="0" anchor="t" anchorCtr="0" compatLnSpc="1"/>
            <a:lstStyle/>
            <a:p>
              <a:pPr defTabSz="1219200" fontAlgn="base">
                <a:lnSpc>
                  <a:spcPct val="90000"/>
                </a:lnSpc>
                <a:spcBef>
                  <a:spcPct val="0"/>
                </a:spcBef>
                <a:spcAft>
                  <a:spcPct val="0"/>
                </a:spcAft>
                <a:defRPr/>
              </a:pPr>
              <a:endParaRPr lang="zh-CN" altLang="en-US" sz="900" kern="0" dirty="0">
                <a:solidFill>
                  <a:srgbClr val="191919"/>
                </a:solidFill>
                <a:latin typeface="微软雅黑" panose="020B0503020204020204" pitchFamily="34" charset="-122"/>
                <a:ea typeface="微软雅黑" panose="020B0503020204020204" pitchFamily="34" charset="-122"/>
              </a:endParaRPr>
            </a:p>
          </p:txBody>
        </p:sp>
        <p:sp>
          <p:nvSpPr>
            <p:cNvPr id="144" name="矩形 120"/>
            <p:cNvSpPr/>
            <p:nvPr/>
          </p:nvSpPr>
          <p:spPr bwMode="auto">
            <a:xfrm>
              <a:off x="3451450" y="3411770"/>
              <a:ext cx="3205035" cy="480371"/>
            </a:xfrm>
            <a:prstGeom prst="rect">
              <a:avLst/>
            </a:prstGeom>
            <a:solidFill>
              <a:srgbClr val="0087D5">
                <a:alpha val="30000"/>
              </a:srgbClr>
            </a:solidFill>
            <a:ln w="9525" cap="flat" cmpd="sng" algn="ctr">
              <a:noFill/>
              <a:prstDash val="solid"/>
              <a:round/>
              <a:headEnd type="none" w="med" len="med"/>
              <a:tailEnd type="none" w="med" len="med"/>
            </a:ln>
            <a:effectLst/>
          </p:spPr>
          <p:txBody>
            <a:bodyPr vert="horz" wrap="square" lIns="0" tIns="0" rIns="0" bIns="0" numCol="1" rtlCol="0" anchor="t" anchorCtr="0" compatLnSpc="1"/>
            <a:lstStyle/>
            <a:p>
              <a:pPr defTabSz="1219200" fontAlgn="base">
                <a:lnSpc>
                  <a:spcPct val="90000"/>
                </a:lnSpc>
                <a:spcBef>
                  <a:spcPct val="0"/>
                </a:spcBef>
                <a:spcAft>
                  <a:spcPct val="0"/>
                </a:spcAft>
                <a:defRPr/>
              </a:pPr>
              <a:endParaRPr lang="zh-CN" altLang="en-US" sz="900" kern="0" dirty="0">
                <a:solidFill>
                  <a:srgbClr val="191919"/>
                </a:solidFill>
                <a:latin typeface="微软雅黑" panose="020B0503020204020204" pitchFamily="34" charset="-122"/>
                <a:ea typeface="微软雅黑" panose="020B0503020204020204" pitchFamily="34" charset="-122"/>
              </a:endParaRPr>
            </a:p>
          </p:txBody>
        </p:sp>
        <p:sp>
          <p:nvSpPr>
            <p:cNvPr id="145" name="Rectangle: Rounded Corners 194"/>
            <p:cNvSpPr/>
            <p:nvPr/>
          </p:nvSpPr>
          <p:spPr bwMode="auto">
            <a:xfrm>
              <a:off x="5232931" y="3584070"/>
              <a:ext cx="474612" cy="578408"/>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lstStyle/>
            <a:p>
              <a:pPr defTabSz="1219200" fontAlgn="base">
                <a:lnSpc>
                  <a:spcPct val="90000"/>
                </a:lnSpc>
                <a:spcBef>
                  <a:spcPct val="0"/>
                </a:spcBef>
                <a:spcAft>
                  <a:spcPct val="0"/>
                </a:spcAft>
                <a:defRPr/>
              </a:pPr>
              <a:endParaRPr lang="en-US" sz="900" kern="0">
                <a:solidFill>
                  <a:srgbClr val="191919"/>
                </a:solidFill>
                <a:latin typeface="微软雅黑" panose="020B0503020204020204" pitchFamily="34" charset="-122"/>
                <a:ea typeface="微软雅黑" panose="020B0503020204020204" pitchFamily="34" charset="-122"/>
              </a:endParaRPr>
            </a:p>
          </p:txBody>
        </p:sp>
        <p:sp>
          <p:nvSpPr>
            <p:cNvPr id="146" name="Rectangle: Rounded Corners 171"/>
            <p:cNvSpPr/>
            <p:nvPr>
              <p:custDataLst>
                <p:tags r:id="rId7"/>
              </p:custDataLst>
            </p:nvPr>
          </p:nvSpPr>
          <p:spPr bwMode="auto">
            <a:xfrm>
              <a:off x="3562930" y="3996541"/>
              <a:ext cx="3120579" cy="411931"/>
            </a:xfrm>
            <a:prstGeom prst="rect">
              <a:avLst/>
            </a:prstGeom>
            <a:solidFill>
              <a:schemeClr val="lt1"/>
            </a:solidFill>
            <a:ln w="9525" cap="flat" cmpd="sng" algn="ctr">
              <a:noFill/>
              <a:prstDash val="solid"/>
              <a:round/>
              <a:headEnd type="none" w="med" len="med"/>
              <a:tailEnd type="none" w="med" len="med"/>
            </a:ln>
            <a:effectLst/>
          </p:spPr>
          <p:txBody>
            <a:bodyPr vert="horz" wrap="square" lIns="0" tIns="0" rIns="0" bIns="0" numCol="1" rtlCol="0" anchor="t" anchorCtr="0" compatLnSpc="1"/>
            <a:lstStyle/>
            <a:p>
              <a:pPr defTabSz="1219200" fontAlgn="base">
                <a:lnSpc>
                  <a:spcPct val="90000"/>
                </a:lnSpc>
                <a:spcBef>
                  <a:spcPct val="0"/>
                </a:spcBef>
                <a:spcAft>
                  <a:spcPct val="0"/>
                </a:spcAft>
                <a:defRPr/>
              </a:pPr>
              <a:endParaRPr lang="en-US" sz="900" kern="0">
                <a:solidFill>
                  <a:srgbClr val="191919"/>
                </a:solidFill>
                <a:latin typeface="微软雅黑" panose="020B0503020204020204" pitchFamily="34" charset="-122"/>
                <a:ea typeface="微软雅黑" panose="020B0503020204020204" pitchFamily="34" charset="-122"/>
              </a:endParaRPr>
            </a:p>
          </p:txBody>
        </p:sp>
        <p:sp>
          <p:nvSpPr>
            <p:cNvPr id="147" name="文本框 316"/>
            <p:cNvSpPr txBox="1"/>
            <p:nvPr/>
          </p:nvSpPr>
          <p:spPr>
            <a:xfrm>
              <a:off x="3438868" y="3989496"/>
              <a:ext cx="473207" cy="347448"/>
            </a:xfrm>
            <a:prstGeom prst="rect">
              <a:avLst/>
            </a:prstGeom>
            <a:noFill/>
            <a:effectLst/>
          </p:spPr>
          <p:txBody>
            <a:bodyPr wrap="square" rtlCol="0">
              <a:spAutoFit/>
            </a:bodyPr>
            <a:lstStyle>
              <a:defPPr>
                <a:defRPr lang="en-US"/>
              </a:defPPr>
              <a:lvl1pPr algn="ctr">
                <a:lnSpc>
                  <a:spcPct val="100000"/>
                </a:lnSpc>
                <a:defRPr sz="1100" b="1">
                  <a:solidFill>
                    <a:srgbClr val="C00000"/>
                  </a:solidFill>
                  <a:latin typeface="微软雅黑" panose="020B0503020204020204" pitchFamily="34" charset="-122"/>
                  <a:ea typeface="微软雅黑" panose="020B0503020204020204" pitchFamily="34" charset="-122"/>
                </a:defRPr>
              </a:lvl1pPr>
            </a:lstStyle>
            <a:p>
              <a:pPr defTabSz="1219200">
                <a:defRPr/>
              </a:pPr>
              <a:r>
                <a:rPr lang="zh-CN" altLang="en-US" sz="1000" b="0" kern="0" dirty="0">
                  <a:solidFill>
                    <a:prstClr val="black"/>
                  </a:solidFill>
                </a:rPr>
                <a:t>数据流程</a:t>
              </a:r>
            </a:p>
          </p:txBody>
        </p:sp>
        <p:sp>
          <p:nvSpPr>
            <p:cNvPr id="148" name="Rectangle: Rounded Corners 170"/>
            <p:cNvSpPr/>
            <p:nvPr/>
          </p:nvSpPr>
          <p:spPr bwMode="auto">
            <a:xfrm>
              <a:off x="6727316" y="3998480"/>
              <a:ext cx="627650" cy="409992"/>
            </a:xfrm>
            <a:prstGeom prst="rect">
              <a:avLst/>
            </a:prstGeom>
            <a:solidFill>
              <a:srgbClr val="59A2D6"/>
            </a:solidFill>
            <a:ln w="9525" cap="flat" cmpd="sng" algn="ctr">
              <a:noFill/>
              <a:prstDash val="solid"/>
              <a:round/>
              <a:headEnd type="none" w="med" len="med"/>
              <a:tailEnd type="none" w="med" len="med"/>
            </a:ln>
            <a:effectLst/>
          </p:spPr>
          <p:txBody>
            <a:bodyPr vert="horz" wrap="square" lIns="0" tIns="0" rIns="0" bIns="0" numCol="1" rtlCol="0" anchor="t" anchorCtr="0" compatLnSpc="1"/>
            <a:lstStyle/>
            <a:p>
              <a:pPr defTabSz="1219200" fontAlgn="base">
                <a:lnSpc>
                  <a:spcPct val="90000"/>
                </a:lnSpc>
                <a:spcBef>
                  <a:spcPct val="0"/>
                </a:spcBef>
                <a:spcAft>
                  <a:spcPct val="0"/>
                </a:spcAft>
                <a:defRPr/>
              </a:pPr>
              <a:endParaRPr lang="en-US" sz="900" kern="0">
                <a:solidFill>
                  <a:srgbClr val="191919"/>
                </a:solidFill>
                <a:latin typeface="微软雅黑" panose="020B0503020204020204" pitchFamily="34" charset="-122"/>
                <a:ea typeface="微软雅黑" panose="020B0503020204020204" pitchFamily="34" charset="-122"/>
              </a:endParaRPr>
            </a:p>
          </p:txBody>
        </p:sp>
        <p:sp>
          <p:nvSpPr>
            <p:cNvPr id="149" name="Arrow: Up 287"/>
            <p:cNvSpPr/>
            <p:nvPr/>
          </p:nvSpPr>
          <p:spPr>
            <a:xfrm>
              <a:off x="5070230" y="3915632"/>
              <a:ext cx="162700" cy="76408"/>
            </a:xfrm>
            <a:prstGeom prst="upArrow">
              <a:avLst/>
            </a:prstGeom>
            <a:solidFill>
              <a:srgbClr val="F8CBAD"/>
            </a:solidFill>
            <a:ln w="6350" cap="flat" cmpd="sng" algn="ctr">
              <a:noFill/>
              <a:prstDash val="solid"/>
            </a:ln>
            <a:effectLst/>
          </p:spPr>
          <p:txBody>
            <a:bodyPr rot="0" spcFirstLastPara="0" vertOverflow="overflow" horzOverflow="overflow" vert="horz" wrap="square" lIns="48000" tIns="48000" rIns="48000" bIns="48000" numCol="1" spcCol="0" rtlCol="0" fromWordArt="0" anchor="ctr" anchorCtr="0" forceAA="0" compatLnSpc="1">
              <a:noAutofit/>
            </a:bodyPr>
            <a:lstStyle/>
            <a:p>
              <a:pPr algn="ctr" defTabSz="1219200">
                <a:defRPr/>
              </a:pPr>
              <a:endParaRPr lang="zh-CN" altLang="en-US" sz="1400" kern="0" dirty="0">
                <a:solidFill>
                  <a:srgbClr val="FFFFFF"/>
                </a:solidFill>
                <a:latin typeface="微软雅黑" panose="020B0503020204020204" pitchFamily="34" charset="-122"/>
                <a:ea typeface="微软雅黑" panose="020B0503020204020204" pitchFamily="34" charset="-122"/>
              </a:endParaRPr>
            </a:p>
          </p:txBody>
        </p:sp>
        <p:sp>
          <p:nvSpPr>
            <p:cNvPr id="150" name="Arrow: Up 287"/>
            <p:cNvSpPr/>
            <p:nvPr/>
          </p:nvSpPr>
          <p:spPr>
            <a:xfrm>
              <a:off x="6306128" y="3915632"/>
              <a:ext cx="162700" cy="76408"/>
            </a:xfrm>
            <a:prstGeom prst="upArrow">
              <a:avLst/>
            </a:prstGeom>
            <a:solidFill>
              <a:srgbClr val="F8CBAD"/>
            </a:solidFill>
            <a:ln w="6350" cap="flat" cmpd="sng" algn="ctr">
              <a:noFill/>
              <a:prstDash val="solid"/>
            </a:ln>
            <a:effectLst/>
          </p:spPr>
          <p:txBody>
            <a:bodyPr rot="0" spcFirstLastPara="0" vertOverflow="overflow" horzOverflow="overflow" vert="horz" wrap="square" lIns="48000" tIns="48000" rIns="48000" bIns="48000" numCol="1" spcCol="0" rtlCol="0" fromWordArt="0" anchor="ctr" anchorCtr="0" forceAA="0" compatLnSpc="1">
              <a:noAutofit/>
            </a:bodyPr>
            <a:lstStyle/>
            <a:p>
              <a:pPr algn="ctr" defTabSz="1219200">
                <a:defRPr/>
              </a:pPr>
              <a:endParaRPr lang="zh-CN" altLang="en-US" sz="1400" kern="0" dirty="0">
                <a:solidFill>
                  <a:srgbClr val="FFFFFF"/>
                </a:solidFill>
                <a:latin typeface="微软雅黑" panose="020B0503020204020204" pitchFamily="34" charset="-122"/>
                <a:ea typeface="微软雅黑" panose="020B0503020204020204" pitchFamily="34" charset="-122"/>
              </a:endParaRPr>
            </a:p>
          </p:txBody>
        </p:sp>
        <p:sp>
          <p:nvSpPr>
            <p:cNvPr id="151" name="Arrow: Up 287"/>
            <p:cNvSpPr/>
            <p:nvPr/>
          </p:nvSpPr>
          <p:spPr>
            <a:xfrm>
              <a:off x="6958904" y="3915632"/>
              <a:ext cx="162700" cy="76408"/>
            </a:xfrm>
            <a:prstGeom prst="upArrow">
              <a:avLst/>
            </a:prstGeom>
            <a:solidFill>
              <a:srgbClr val="0070C0"/>
            </a:solidFill>
            <a:ln w="6350" cap="flat" cmpd="sng" algn="ctr">
              <a:noFill/>
              <a:prstDash val="solid"/>
            </a:ln>
            <a:effectLst/>
          </p:spPr>
          <p:txBody>
            <a:bodyPr rot="0" spcFirstLastPara="0" vertOverflow="overflow" horzOverflow="overflow" vert="horz" wrap="square" lIns="48000" tIns="48000" rIns="48000" bIns="48000" numCol="1" spcCol="0" rtlCol="0" fromWordArt="0" anchor="ctr" anchorCtr="0" forceAA="0" compatLnSpc="1">
              <a:noAutofit/>
            </a:bodyPr>
            <a:lstStyle/>
            <a:p>
              <a:pPr algn="ctr" defTabSz="1219200">
                <a:defRPr/>
              </a:pPr>
              <a:endParaRPr lang="zh-CN" altLang="en-US" sz="1400" kern="0" dirty="0">
                <a:solidFill>
                  <a:srgbClr val="FFFFFF"/>
                </a:solidFill>
                <a:latin typeface="微软雅黑" panose="020B0503020204020204" pitchFamily="34" charset="-122"/>
                <a:ea typeface="微软雅黑" panose="020B0503020204020204" pitchFamily="34" charset="-122"/>
              </a:endParaRPr>
            </a:p>
          </p:txBody>
        </p:sp>
        <p:sp>
          <p:nvSpPr>
            <p:cNvPr id="152" name="Rectangle: Rounded Corners 199"/>
            <p:cNvSpPr/>
            <p:nvPr/>
          </p:nvSpPr>
          <p:spPr bwMode="auto">
            <a:xfrm>
              <a:off x="3478474" y="3436143"/>
              <a:ext cx="371816" cy="295610"/>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lstStyle/>
            <a:p>
              <a:pPr algn="ctr" defTabSz="1219200" fontAlgn="base">
                <a:lnSpc>
                  <a:spcPct val="90000"/>
                </a:lnSpc>
                <a:spcBef>
                  <a:spcPct val="0"/>
                </a:spcBef>
                <a:spcAft>
                  <a:spcPct val="0"/>
                </a:spcAft>
                <a:defRPr/>
              </a:pPr>
              <a:r>
                <a:rPr lang="zh-CN" altLang="en-US" sz="1000" kern="0" dirty="0">
                  <a:solidFill>
                    <a:prstClr val="black"/>
                  </a:solidFill>
                  <a:latin typeface="微软雅黑" panose="020B0503020204020204" pitchFamily="34" charset="-122"/>
                  <a:ea typeface="微软雅黑" panose="020B0503020204020204" pitchFamily="34" charset="-122"/>
                </a:rPr>
                <a:t>数据</a:t>
              </a:r>
              <a:endParaRPr lang="en-US" altLang="zh-CN" sz="1000" kern="0" dirty="0">
                <a:solidFill>
                  <a:prstClr val="black"/>
                </a:solidFill>
                <a:latin typeface="微软雅黑" panose="020B0503020204020204" pitchFamily="34" charset="-122"/>
                <a:ea typeface="微软雅黑" panose="020B0503020204020204" pitchFamily="34" charset="-122"/>
              </a:endParaRPr>
            </a:p>
            <a:p>
              <a:pPr algn="ctr" defTabSz="1219200" fontAlgn="base">
                <a:lnSpc>
                  <a:spcPct val="90000"/>
                </a:lnSpc>
                <a:spcBef>
                  <a:spcPct val="0"/>
                </a:spcBef>
                <a:spcAft>
                  <a:spcPct val="0"/>
                </a:spcAft>
                <a:defRPr/>
              </a:pPr>
              <a:r>
                <a:rPr lang="zh-CN" altLang="en-US" sz="1000" kern="0" dirty="0">
                  <a:solidFill>
                    <a:prstClr val="black"/>
                  </a:solidFill>
                  <a:latin typeface="微软雅黑" panose="020B0503020204020204" pitchFamily="34" charset="-122"/>
                  <a:ea typeface="微软雅黑" panose="020B0503020204020204" pitchFamily="34" charset="-122"/>
                </a:rPr>
                <a:t>分析</a:t>
              </a:r>
              <a:r>
                <a:rPr lang="en-US" altLang="zh-CN" sz="1000" kern="0" dirty="0">
                  <a:solidFill>
                    <a:prstClr val="black"/>
                  </a:solidFill>
                  <a:latin typeface="微软雅黑" panose="020B0503020204020204" pitchFamily="34" charset="-122"/>
                  <a:ea typeface="微软雅黑" panose="020B0503020204020204" pitchFamily="34" charset="-122"/>
                </a:rPr>
                <a:t>/</a:t>
              </a:r>
              <a:r>
                <a:rPr lang="zh-CN" altLang="en-US" sz="1000" kern="0" dirty="0">
                  <a:solidFill>
                    <a:prstClr val="black"/>
                  </a:solidFill>
                  <a:latin typeface="微软雅黑" panose="020B0503020204020204" pitchFamily="34" charset="-122"/>
                  <a:ea typeface="微软雅黑" panose="020B0503020204020204" pitchFamily="34" charset="-122"/>
                </a:rPr>
                <a:t>报表</a:t>
              </a:r>
            </a:p>
          </p:txBody>
        </p:sp>
        <p:sp>
          <p:nvSpPr>
            <p:cNvPr id="153" name="Rectangle: Rounded Corners 199"/>
            <p:cNvSpPr/>
            <p:nvPr/>
          </p:nvSpPr>
          <p:spPr bwMode="auto">
            <a:xfrm>
              <a:off x="6853439" y="4044431"/>
              <a:ext cx="435793" cy="138956"/>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lstStyle/>
            <a:p>
              <a:pPr defTabSz="1219200" fontAlgn="base">
                <a:lnSpc>
                  <a:spcPct val="90000"/>
                </a:lnSpc>
                <a:spcBef>
                  <a:spcPct val="0"/>
                </a:spcBef>
                <a:spcAft>
                  <a:spcPct val="0"/>
                </a:spcAft>
                <a:defRPr/>
              </a:pPr>
              <a:r>
                <a:rPr lang="zh-CN" altLang="en-US" sz="1000" b="1" kern="0" dirty="0">
                  <a:solidFill>
                    <a:prstClr val="black"/>
                  </a:solidFill>
                  <a:latin typeface="微软雅黑" panose="020B0503020204020204" pitchFamily="34" charset="-122"/>
                  <a:ea typeface="微软雅黑" panose="020B0503020204020204" pitchFamily="34" charset="-122"/>
                </a:rPr>
                <a:t>数据资源管理</a:t>
              </a:r>
              <a:endParaRPr lang="en-US" altLang="zh-CN" sz="1000" b="1" kern="0" dirty="0">
                <a:solidFill>
                  <a:prstClr val="black"/>
                </a:solidFill>
                <a:latin typeface="微软雅黑" panose="020B0503020204020204" pitchFamily="34" charset="-122"/>
                <a:ea typeface="微软雅黑" panose="020B0503020204020204" pitchFamily="34" charset="-122"/>
              </a:endParaRPr>
            </a:p>
            <a:p>
              <a:pPr defTabSz="1219200" fontAlgn="base">
                <a:lnSpc>
                  <a:spcPct val="90000"/>
                </a:lnSpc>
                <a:spcBef>
                  <a:spcPct val="0"/>
                </a:spcBef>
                <a:spcAft>
                  <a:spcPct val="0"/>
                </a:spcAft>
                <a:defRPr/>
              </a:pPr>
              <a:endParaRPr lang="en-US" altLang="zh-CN" sz="1000" b="1" kern="0" dirty="0">
                <a:solidFill>
                  <a:prstClr val="black"/>
                </a:solidFill>
                <a:latin typeface="微软雅黑" panose="020B0503020204020204" pitchFamily="34" charset="-122"/>
                <a:ea typeface="微软雅黑" panose="020B0503020204020204" pitchFamily="34" charset="-122"/>
              </a:endParaRPr>
            </a:p>
          </p:txBody>
        </p:sp>
        <p:grpSp>
          <p:nvGrpSpPr>
            <p:cNvPr id="154" name="组合 153"/>
            <p:cNvGrpSpPr/>
            <p:nvPr/>
          </p:nvGrpSpPr>
          <p:grpSpPr>
            <a:xfrm>
              <a:off x="3298787" y="2875033"/>
              <a:ext cx="3357697" cy="507505"/>
              <a:chOff x="3293883" y="2875033"/>
              <a:chExt cx="3763887" cy="507505"/>
            </a:xfrm>
          </p:grpSpPr>
          <p:sp>
            <p:nvSpPr>
              <p:cNvPr id="177" name="矩形 5"/>
              <p:cNvSpPr/>
              <p:nvPr/>
            </p:nvSpPr>
            <p:spPr bwMode="auto">
              <a:xfrm>
                <a:off x="3293883" y="2875033"/>
                <a:ext cx="3763887" cy="507505"/>
              </a:xfrm>
              <a:prstGeom prst="rect">
                <a:avLst/>
              </a:prstGeom>
              <a:solidFill>
                <a:srgbClr val="0070C0">
                  <a:alpha val="30000"/>
                </a:srgbClr>
              </a:solidFill>
              <a:ln w="9525" cap="flat" cmpd="sng" algn="ctr">
                <a:noFill/>
                <a:prstDash val="solid"/>
                <a:headEnd type="none" w="med" len="med"/>
                <a:tailEnd type="none" w="med" len="med"/>
              </a:ln>
              <a:effectLst/>
            </p:spPr>
            <p:txBody>
              <a:bodyPr vert="horz" wrap="square" lIns="0" tIns="0" rIns="0" bIns="0" numCol="1" rtlCol="0" anchor="t" anchorCtr="0" compatLnSpc="1"/>
              <a:lstStyle/>
              <a:p>
                <a:pPr defTabSz="1219200" fontAlgn="base">
                  <a:lnSpc>
                    <a:spcPct val="90000"/>
                  </a:lnSpc>
                  <a:spcBef>
                    <a:spcPct val="0"/>
                  </a:spcBef>
                  <a:spcAft>
                    <a:spcPct val="0"/>
                  </a:spcAft>
                  <a:defRPr/>
                </a:pPr>
                <a:endParaRPr lang="zh-CN" altLang="en-US" sz="900" kern="0">
                  <a:solidFill>
                    <a:srgbClr val="191919"/>
                  </a:solidFill>
                  <a:latin typeface="微软雅黑" panose="020B0503020204020204" pitchFamily="34" charset="-122"/>
                  <a:ea typeface="微软雅黑" panose="020B0503020204020204" pitchFamily="34" charset="-122"/>
                </a:endParaRPr>
              </a:p>
            </p:txBody>
          </p:sp>
          <p:sp>
            <p:nvSpPr>
              <p:cNvPr id="178" name="Rectangle: Rounded Corners 169"/>
              <p:cNvSpPr/>
              <p:nvPr/>
            </p:nvSpPr>
            <p:spPr bwMode="auto">
              <a:xfrm>
                <a:off x="4372171" y="2921729"/>
                <a:ext cx="439267" cy="433105"/>
              </a:xfrm>
              <a:prstGeom prst="rect">
                <a:avLst/>
              </a:prstGeom>
              <a:solidFill>
                <a:srgbClr val="0070C0">
                  <a:alpha val="50000"/>
                </a:srgbClr>
              </a:solidFill>
              <a:ln w="9525" cap="flat" cmpd="sng" algn="ctr">
                <a:noFill/>
                <a:prstDash val="solid"/>
                <a:round/>
                <a:headEnd type="none" w="med" len="med"/>
                <a:tailEnd type="none" w="med" len="med"/>
              </a:ln>
              <a:effectLst/>
            </p:spPr>
            <p:txBody>
              <a:bodyPr vert="horz" wrap="square" lIns="0" tIns="0" rIns="0" bIns="0" numCol="1" rtlCol="0" anchor="t" anchorCtr="0" compatLnSpc="1"/>
              <a:lstStyle/>
              <a:p>
                <a:pPr defTabSz="1219200" fontAlgn="base">
                  <a:lnSpc>
                    <a:spcPct val="90000"/>
                  </a:lnSpc>
                  <a:spcBef>
                    <a:spcPct val="0"/>
                  </a:spcBef>
                  <a:spcAft>
                    <a:spcPct val="0"/>
                  </a:spcAft>
                  <a:defRPr/>
                </a:pPr>
                <a:endParaRPr lang="en-US" sz="900" kern="0" dirty="0">
                  <a:solidFill>
                    <a:srgbClr val="191919"/>
                  </a:solidFill>
                  <a:latin typeface="微软雅黑" panose="020B0503020204020204" pitchFamily="34" charset="-122"/>
                  <a:ea typeface="微软雅黑" panose="020B0503020204020204" pitchFamily="34" charset="-122"/>
                </a:endParaRPr>
              </a:p>
            </p:txBody>
          </p:sp>
          <p:sp>
            <p:nvSpPr>
              <p:cNvPr id="179" name="Rectangle: Rounded Corners 173"/>
              <p:cNvSpPr/>
              <p:nvPr/>
            </p:nvSpPr>
            <p:spPr bwMode="auto">
              <a:xfrm>
                <a:off x="3725544" y="2927373"/>
                <a:ext cx="574542" cy="433105"/>
              </a:xfrm>
              <a:prstGeom prst="rect">
                <a:avLst/>
              </a:prstGeom>
              <a:solidFill>
                <a:srgbClr val="0070C0">
                  <a:alpha val="50000"/>
                </a:srgbClr>
              </a:solidFill>
              <a:ln w="9525" cap="flat" cmpd="sng" algn="ctr">
                <a:noFill/>
                <a:prstDash val="solid"/>
                <a:round/>
                <a:headEnd type="none" w="med" len="med"/>
                <a:tailEnd type="none" w="med" len="med"/>
              </a:ln>
              <a:effectLst/>
            </p:spPr>
            <p:txBody>
              <a:bodyPr vert="horz" wrap="square" lIns="0" tIns="0" rIns="0" bIns="0" numCol="1" rtlCol="0" anchor="t" anchorCtr="0" compatLnSpc="1"/>
              <a:lstStyle/>
              <a:p>
                <a:pPr defTabSz="1219200" fontAlgn="base">
                  <a:lnSpc>
                    <a:spcPct val="90000"/>
                  </a:lnSpc>
                  <a:spcBef>
                    <a:spcPct val="0"/>
                  </a:spcBef>
                  <a:spcAft>
                    <a:spcPct val="0"/>
                  </a:spcAft>
                  <a:defRPr/>
                </a:pPr>
                <a:endParaRPr lang="en-US" sz="900" kern="0" dirty="0">
                  <a:solidFill>
                    <a:srgbClr val="191919"/>
                  </a:solidFill>
                  <a:latin typeface="微软雅黑" panose="020B0503020204020204" pitchFamily="34" charset="-122"/>
                  <a:ea typeface="微软雅黑" panose="020B0503020204020204" pitchFamily="34" charset="-122"/>
                </a:endParaRPr>
              </a:p>
            </p:txBody>
          </p:sp>
          <p:sp>
            <p:nvSpPr>
              <p:cNvPr id="180" name="TextBox 191"/>
              <p:cNvSpPr txBox="1"/>
              <p:nvPr/>
            </p:nvSpPr>
            <p:spPr>
              <a:xfrm>
                <a:off x="3664126" y="2935490"/>
                <a:ext cx="743440" cy="200450"/>
              </a:xfrm>
              <a:prstGeom prst="rect">
                <a:avLst/>
              </a:prstGeom>
              <a:noFill/>
              <a:effectLst/>
            </p:spPr>
            <p:txBody>
              <a:bodyPr wrap="square" rtlCol="0">
                <a:spAutoFit/>
              </a:bodyPr>
              <a:lstStyle/>
              <a:p>
                <a:pPr defTabSz="1219200">
                  <a:defRPr/>
                </a:pPr>
                <a:r>
                  <a:rPr lang="zh-CN" altLang="en-US" sz="900" b="1" kern="0" dirty="0">
                    <a:solidFill>
                      <a:prstClr val="black"/>
                    </a:solidFill>
                    <a:latin typeface="微软雅黑" panose="020B0503020204020204" pitchFamily="34" charset="-122"/>
                    <a:ea typeface="微软雅黑" panose="020B0503020204020204" pitchFamily="34" charset="-122"/>
                  </a:rPr>
                  <a:t>查询检索</a:t>
                </a:r>
              </a:p>
            </p:txBody>
          </p:sp>
          <p:sp>
            <p:nvSpPr>
              <p:cNvPr id="181" name="TextBox 212"/>
              <p:cNvSpPr txBox="1"/>
              <p:nvPr/>
            </p:nvSpPr>
            <p:spPr>
              <a:xfrm>
                <a:off x="4324490" y="2935490"/>
                <a:ext cx="483390" cy="200450"/>
              </a:xfrm>
              <a:prstGeom prst="rect">
                <a:avLst/>
              </a:prstGeom>
              <a:noFill/>
              <a:effectLst/>
            </p:spPr>
            <p:txBody>
              <a:bodyPr wrap="square" rtlCol="0">
                <a:spAutoFit/>
              </a:bodyPr>
              <a:lstStyle/>
              <a:p>
                <a:pPr defTabSz="1219200">
                  <a:defRPr/>
                </a:pPr>
                <a:r>
                  <a:rPr lang="zh-CN" altLang="en-US" sz="900" b="1" kern="0" dirty="0">
                    <a:solidFill>
                      <a:prstClr val="black"/>
                    </a:solidFill>
                    <a:latin typeface="微软雅黑" panose="020B0503020204020204" pitchFamily="34" charset="-122"/>
                    <a:ea typeface="微软雅黑" panose="020B0503020204020204" pitchFamily="34" charset="-122"/>
                  </a:rPr>
                  <a:t>导航</a:t>
                </a:r>
              </a:p>
            </p:txBody>
          </p:sp>
          <p:sp>
            <p:nvSpPr>
              <p:cNvPr id="182" name="Rectangle: Rounded Corners 215"/>
              <p:cNvSpPr/>
              <p:nvPr/>
            </p:nvSpPr>
            <p:spPr bwMode="auto">
              <a:xfrm>
                <a:off x="4869312" y="2919453"/>
                <a:ext cx="606381" cy="433105"/>
              </a:xfrm>
              <a:prstGeom prst="rect">
                <a:avLst/>
              </a:prstGeom>
              <a:solidFill>
                <a:srgbClr val="0070C0">
                  <a:alpha val="50000"/>
                </a:srgbClr>
              </a:solidFill>
              <a:ln w="9525" cap="flat" cmpd="sng" algn="ctr">
                <a:noFill/>
                <a:prstDash val="solid"/>
                <a:round/>
                <a:headEnd type="none" w="med" len="med"/>
                <a:tailEnd type="none" w="med" len="med"/>
              </a:ln>
              <a:effectLst/>
            </p:spPr>
            <p:txBody>
              <a:bodyPr vert="horz" wrap="square" lIns="0" tIns="0" rIns="0" bIns="0" numCol="1" rtlCol="0" anchor="t" anchorCtr="0" compatLnSpc="1"/>
              <a:lstStyle/>
              <a:p>
                <a:pPr defTabSz="1219200" fontAlgn="base">
                  <a:lnSpc>
                    <a:spcPct val="90000"/>
                  </a:lnSpc>
                  <a:spcBef>
                    <a:spcPct val="0"/>
                  </a:spcBef>
                  <a:spcAft>
                    <a:spcPct val="0"/>
                  </a:spcAft>
                  <a:defRPr/>
                </a:pPr>
                <a:endParaRPr lang="en-US" sz="900" kern="0" dirty="0">
                  <a:solidFill>
                    <a:srgbClr val="191919"/>
                  </a:solidFill>
                  <a:latin typeface="微软雅黑" panose="020B0503020204020204" pitchFamily="34" charset="-122"/>
                  <a:ea typeface="微软雅黑" panose="020B0503020204020204" pitchFamily="34" charset="-122"/>
                </a:endParaRPr>
              </a:p>
            </p:txBody>
          </p:sp>
          <p:sp>
            <p:nvSpPr>
              <p:cNvPr id="183" name="TextBox 216"/>
              <p:cNvSpPr txBox="1"/>
              <p:nvPr/>
            </p:nvSpPr>
            <p:spPr>
              <a:xfrm>
                <a:off x="4791933" y="2942884"/>
                <a:ext cx="744653" cy="200450"/>
              </a:xfrm>
              <a:prstGeom prst="rect">
                <a:avLst/>
              </a:prstGeom>
              <a:noFill/>
              <a:effectLst/>
            </p:spPr>
            <p:txBody>
              <a:bodyPr wrap="square" rtlCol="0">
                <a:spAutoFit/>
              </a:bodyPr>
              <a:lstStyle/>
              <a:p>
                <a:pPr defTabSz="1219200">
                  <a:defRPr/>
                </a:pPr>
                <a:r>
                  <a:rPr lang="zh-CN" altLang="en-US" sz="900" b="1" kern="0" dirty="0">
                    <a:solidFill>
                      <a:prstClr val="black"/>
                    </a:solidFill>
                    <a:latin typeface="微软雅黑" panose="020B0503020204020204" pitchFamily="34" charset="-122"/>
                    <a:ea typeface="微软雅黑" panose="020B0503020204020204" pitchFamily="34" charset="-122"/>
                  </a:rPr>
                  <a:t>通用功能</a:t>
                </a:r>
              </a:p>
            </p:txBody>
          </p:sp>
          <p:sp>
            <p:nvSpPr>
              <p:cNvPr id="184" name="Rectangle: Rounded Corners 223"/>
              <p:cNvSpPr/>
              <p:nvPr/>
            </p:nvSpPr>
            <p:spPr bwMode="auto">
              <a:xfrm>
                <a:off x="5548611" y="2914210"/>
                <a:ext cx="606381" cy="431657"/>
              </a:xfrm>
              <a:prstGeom prst="rect">
                <a:avLst/>
              </a:prstGeom>
              <a:solidFill>
                <a:srgbClr val="0070C0">
                  <a:alpha val="50000"/>
                </a:srgbClr>
              </a:solidFill>
              <a:ln w="9525" cap="flat" cmpd="sng" algn="ctr">
                <a:noFill/>
                <a:prstDash val="solid"/>
                <a:round/>
                <a:headEnd type="none" w="med" len="med"/>
                <a:tailEnd type="none" w="med" len="med"/>
              </a:ln>
              <a:effectLst/>
            </p:spPr>
            <p:txBody>
              <a:bodyPr vert="horz" wrap="square" lIns="0" tIns="0" rIns="0" bIns="0" numCol="1" rtlCol="0" anchor="t" anchorCtr="0" compatLnSpc="1"/>
              <a:lstStyle/>
              <a:p>
                <a:pPr defTabSz="1219200" fontAlgn="base">
                  <a:lnSpc>
                    <a:spcPct val="90000"/>
                  </a:lnSpc>
                  <a:spcBef>
                    <a:spcPct val="0"/>
                  </a:spcBef>
                  <a:spcAft>
                    <a:spcPct val="0"/>
                  </a:spcAft>
                  <a:defRPr/>
                </a:pPr>
                <a:endParaRPr lang="en-US" sz="900" kern="0" dirty="0">
                  <a:solidFill>
                    <a:srgbClr val="191919"/>
                  </a:solidFill>
                  <a:latin typeface="微软雅黑" panose="020B0503020204020204" pitchFamily="34" charset="-122"/>
                  <a:ea typeface="微软雅黑" panose="020B0503020204020204" pitchFamily="34" charset="-122"/>
                </a:endParaRPr>
              </a:p>
            </p:txBody>
          </p:sp>
          <p:sp>
            <p:nvSpPr>
              <p:cNvPr id="185" name="TextBox 225"/>
              <p:cNvSpPr txBox="1"/>
              <p:nvPr/>
            </p:nvSpPr>
            <p:spPr>
              <a:xfrm>
                <a:off x="5491368" y="2942884"/>
                <a:ext cx="760271" cy="200450"/>
              </a:xfrm>
              <a:prstGeom prst="rect">
                <a:avLst/>
              </a:prstGeom>
              <a:noFill/>
              <a:effectLst/>
            </p:spPr>
            <p:txBody>
              <a:bodyPr wrap="square" rtlCol="0">
                <a:spAutoFit/>
              </a:bodyPr>
              <a:lstStyle/>
              <a:p>
                <a:pPr defTabSz="1219200">
                  <a:defRPr/>
                </a:pPr>
                <a:r>
                  <a:rPr lang="zh-CN" altLang="en-US" sz="900" b="1" kern="0" dirty="0">
                    <a:solidFill>
                      <a:prstClr val="black"/>
                    </a:solidFill>
                    <a:latin typeface="微软雅黑" panose="020B0503020204020204" pitchFamily="34" charset="-122"/>
                    <a:ea typeface="微软雅黑" panose="020B0503020204020204" pitchFamily="34" charset="-122"/>
                  </a:rPr>
                  <a:t>系统管理</a:t>
                </a:r>
              </a:p>
            </p:txBody>
          </p:sp>
          <p:sp>
            <p:nvSpPr>
              <p:cNvPr id="186" name="Rectangle: Rounded Corners 240"/>
              <p:cNvSpPr/>
              <p:nvPr/>
            </p:nvSpPr>
            <p:spPr bwMode="auto">
              <a:xfrm>
                <a:off x="6216424" y="2919356"/>
                <a:ext cx="662664" cy="428834"/>
              </a:xfrm>
              <a:prstGeom prst="rect">
                <a:avLst/>
              </a:prstGeom>
              <a:solidFill>
                <a:srgbClr val="0070C0">
                  <a:alpha val="50000"/>
                </a:srgbClr>
              </a:solidFill>
              <a:ln w="9525" cap="flat" cmpd="sng" algn="ctr">
                <a:noFill/>
                <a:prstDash val="solid"/>
                <a:round/>
                <a:headEnd type="none" w="med" len="med"/>
                <a:tailEnd type="none" w="med" len="med"/>
              </a:ln>
              <a:effectLst/>
            </p:spPr>
            <p:txBody>
              <a:bodyPr vert="horz" wrap="square" lIns="0" tIns="0" rIns="0" bIns="0" numCol="1" rtlCol="0" anchor="t" anchorCtr="0" compatLnSpc="1"/>
              <a:lstStyle/>
              <a:p>
                <a:pPr defTabSz="1219200" fontAlgn="base">
                  <a:lnSpc>
                    <a:spcPct val="90000"/>
                  </a:lnSpc>
                  <a:spcBef>
                    <a:spcPct val="0"/>
                  </a:spcBef>
                  <a:spcAft>
                    <a:spcPct val="0"/>
                  </a:spcAft>
                  <a:defRPr/>
                </a:pPr>
                <a:endParaRPr lang="en-US" sz="900" kern="0" dirty="0">
                  <a:solidFill>
                    <a:srgbClr val="191919"/>
                  </a:solidFill>
                  <a:latin typeface="微软雅黑" panose="020B0503020204020204" pitchFamily="34" charset="-122"/>
                  <a:ea typeface="微软雅黑" panose="020B0503020204020204" pitchFamily="34" charset="-122"/>
                </a:endParaRPr>
              </a:p>
            </p:txBody>
          </p:sp>
          <p:sp>
            <p:nvSpPr>
              <p:cNvPr id="187" name="TextBox 241"/>
              <p:cNvSpPr txBox="1"/>
              <p:nvPr/>
            </p:nvSpPr>
            <p:spPr>
              <a:xfrm>
                <a:off x="6212292" y="2941755"/>
                <a:ext cx="724624" cy="199615"/>
              </a:xfrm>
              <a:prstGeom prst="rect">
                <a:avLst/>
              </a:prstGeom>
              <a:noFill/>
              <a:effectLst/>
              <a:extLst>
                <a:ext uri="{909E8E84-426E-40DD-AFC4-6F175D3DCCD1}">
                  <a14:hiddenFill xmlns:a14="http://schemas.microsoft.com/office/drawing/2010/main">
                    <a:solidFill>
                      <a:srgbClr val="0070C0">
                        <a:alpha val="50000"/>
                      </a:srgbClr>
                    </a:solidFill>
                  </a14:hiddenFill>
                </a:ext>
              </a:extLst>
            </p:spPr>
            <p:txBody>
              <a:bodyPr wrap="square" rtlCol="0">
                <a:spAutoFit/>
              </a:bodyPr>
              <a:lstStyle/>
              <a:p>
                <a:pPr defTabSz="1219200">
                  <a:defRPr/>
                </a:pPr>
                <a:r>
                  <a:rPr lang="zh-CN" altLang="en-US" sz="900" b="1" kern="0" dirty="0">
                    <a:solidFill>
                      <a:prstClr val="black"/>
                    </a:solidFill>
                    <a:latin typeface="微软雅黑" panose="020B0503020204020204" pitchFamily="34" charset="-122"/>
                    <a:ea typeface="微软雅黑" panose="020B0503020204020204" pitchFamily="34" charset="-122"/>
                  </a:rPr>
                  <a:t>交流平台</a:t>
                </a:r>
              </a:p>
            </p:txBody>
          </p:sp>
        </p:grpSp>
        <p:sp>
          <p:nvSpPr>
            <p:cNvPr id="155" name="矩形 5"/>
            <p:cNvSpPr/>
            <p:nvPr/>
          </p:nvSpPr>
          <p:spPr>
            <a:xfrm>
              <a:off x="2989497" y="2872875"/>
              <a:ext cx="461954" cy="509351"/>
            </a:xfrm>
            <a:prstGeom prst="rect">
              <a:avLst/>
            </a:prstGeom>
            <a:solidFill>
              <a:srgbClr val="0070C0"/>
            </a:solidFill>
            <a:ln w="12700" cap="flat" cmpd="sng" algn="ctr">
              <a:noFill/>
              <a:prstDash val="solid"/>
              <a:miter lim="800000"/>
            </a:ln>
            <a:effectLst/>
          </p:spPr>
          <p:txBody>
            <a:bodyPr lIns="36000" tIns="36000" rIns="36000" bIns="36000" rtlCol="0" anchor="ctr"/>
            <a:lstStyle/>
            <a:p>
              <a:pPr algn="ctr">
                <a:defRPr/>
              </a:pPr>
              <a:r>
                <a:rPr lang="zh-CN" altLang="en-US" sz="1050" b="1" kern="0" dirty="0">
                  <a:solidFill>
                    <a:prstClr val="white"/>
                  </a:solidFill>
                  <a:latin typeface="微软雅黑" panose="020B0503020204020204" pitchFamily="34" charset="-122"/>
                  <a:ea typeface="微软雅黑" panose="020B0503020204020204" pitchFamily="34" charset="-122"/>
                </a:rPr>
                <a:t>数据</a:t>
              </a:r>
              <a:endParaRPr lang="en-US" altLang="zh-CN" sz="1050" b="1" kern="0" dirty="0">
                <a:solidFill>
                  <a:prstClr val="white"/>
                </a:solidFill>
                <a:latin typeface="微软雅黑" panose="020B0503020204020204" pitchFamily="34" charset="-122"/>
                <a:ea typeface="微软雅黑" panose="020B0503020204020204" pitchFamily="34" charset="-122"/>
              </a:endParaRPr>
            </a:p>
            <a:p>
              <a:pPr algn="ctr">
                <a:defRPr/>
              </a:pPr>
              <a:r>
                <a:rPr lang="zh-CN" altLang="en-US" sz="1050" b="1" kern="0" dirty="0">
                  <a:solidFill>
                    <a:prstClr val="white"/>
                  </a:solidFill>
                  <a:latin typeface="微软雅黑" panose="020B0503020204020204" pitchFamily="34" charset="-122"/>
                  <a:ea typeface="微软雅黑" panose="020B0503020204020204" pitchFamily="34" charset="-122"/>
                </a:rPr>
                <a:t>交互</a:t>
              </a:r>
            </a:p>
          </p:txBody>
        </p:sp>
        <p:sp>
          <p:nvSpPr>
            <p:cNvPr id="156" name="矩形 107"/>
            <p:cNvSpPr/>
            <p:nvPr/>
          </p:nvSpPr>
          <p:spPr>
            <a:xfrm>
              <a:off x="2989419" y="3410254"/>
              <a:ext cx="462031" cy="481887"/>
            </a:xfrm>
            <a:prstGeom prst="rect">
              <a:avLst/>
            </a:prstGeom>
            <a:solidFill>
              <a:srgbClr val="0087D5"/>
            </a:solidFill>
            <a:ln w="12700" cap="flat" cmpd="sng" algn="ctr">
              <a:noFill/>
              <a:prstDash val="solid"/>
              <a:miter lim="800000"/>
            </a:ln>
            <a:effectLst/>
          </p:spPr>
          <p:txBody>
            <a:bodyPr lIns="36000" tIns="36000" rIns="36000" bIns="36000" rtlCol="0" anchor="ctr"/>
            <a:lstStyle/>
            <a:p>
              <a:pPr algn="ctr">
                <a:defRPr/>
              </a:pPr>
              <a:r>
                <a:rPr lang="zh-CN" altLang="en-US" sz="1050" b="1" kern="0" dirty="0">
                  <a:solidFill>
                    <a:prstClr val="white"/>
                  </a:solidFill>
                  <a:latin typeface="微软雅黑" panose="020B0503020204020204" pitchFamily="34" charset="-122"/>
                  <a:ea typeface="微软雅黑" panose="020B0503020204020204" pitchFamily="34" charset="-122"/>
                </a:rPr>
                <a:t>分析</a:t>
              </a:r>
              <a:endParaRPr lang="en-US" altLang="zh-CN" sz="1050" b="1" kern="0" dirty="0">
                <a:solidFill>
                  <a:prstClr val="white"/>
                </a:solidFill>
                <a:latin typeface="微软雅黑" panose="020B0503020204020204" pitchFamily="34" charset="-122"/>
                <a:ea typeface="微软雅黑" panose="020B0503020204020204" pitchFamily="34" charset="-122"/>
              </a:endParaRPr>
            </a:p>
            <a:p>
              <a:pPr algn="ctr">
                <a:defRPr/>
              </a:pPr>
              <a:r>
                <a:rPr lang="zh-CN" altLang="en-US" sz="1050" b="1" kern="0" dirty="0">
                  <a:solidFill>
                    <a:prstClr val="white"/>
                  </a:solidFill>
                  <a:latin typeface="微软雅黑" panose="020B0503020204020204" pitchFamily="34" charset="-122"/>
                  <a:ea typeface="微软雅黑" panose="020B0503020204020204" pitchFamily="34" charset="-122"/>
                </a:rPr>
                <a:t>应用</a:t>
              </a:r>
            </a:p>
          </p:txBody>
        </p:sp>
        <p:sp>
          <p:nvSpPr>
            <p:cNvPr id="157" name="矩形 113"/>
            <p:cNvSpPr/>
            <p:nvPr/>
          </p:nvSpPr>
          <p:spPr>
            <a:xfrm>
              <a:off x="2987607" y="3913943"/>
              <a:ext cx="463870" cy="578407"/>
            </a:xfrm>
            <a:prstGeom prst="rect">
              <a:avLst/>
            </a:prstGeom>
            <a:solidFill>
              <a:srgbClr val="009ECA"/>
            </a:solidFill>
            <a:ln w="12700" cap="flat" cmpd="sng" algn="ctr">
              <a:noFill/>
              <a:prstDash val="solid"/>
              <a:miter lim="800000"/>
            </a:ln>
            <a:effectLst/>
          </p:spPr>
          <p:txBody>
            <a:bodyPr lIns="36000" tIns="36000" rIns="36000" bIns="36000" rtlCol="0" anchor="ctr"/>
            <a:lstStyle/>
            <a:p>
              <a:pPr algn="ctr">
                <a:defRPr/>
              </a:pPr>
              <a:r>
                <a:rPr lang="zh-CN" altLang="en-US" sz="1050" b="1" kern="0" dirty="0">
                  <a:solidFill>
                    <a:prstClr val="white"/>
                  </a:solidFill>
                  <a:latin typeface="微软雅黑" panose="020B0503020204020204" pitchFamily="34" charset="-122"/>
                  <a:ea typeface="微软雅黑" panose="020B0503020204020204" pitchFamily="34" charset="-122"/>
                </a:rPr>
                <a:t>数据</a:t>
              </a:r>
              <a:endParaRPr lang="en-US" altLang="zh-CN" sz="1050" b="1" kern="0" dirty="0">
                <a:solidFill>
                  <a:prstClr val="white"/>
                </a:solidFill>
                <a:latin typeface="微软雅黑" panose="020B0503020204020204" pitchFamily="34" charset="-122"/>
                <a:ea typeface="微软雅黑" panose="020B0503020204020204" pitchFamily="34" charset="-122"/>
              </a:endParaRPr>
            </a:p>
            <a:p>
              <a:pPr algn="ctr">
                <a:defRPr/>
              </a:pPr>
              <a:r>
                <a:rPr lang="zh-CN" altLang="en-US" sz="1050" b="1" kern="0" dirty="0">
                  <a:solidFill>
                    <a:prstClr val="white"/>
                  </a:solidFill>
                  <a:latin typeface="微软雅黑" panose="020B0503020204020204" pitchFamily="34" charset="-122"/>
                  <a:ea typeface="微软雅黑" panose="020B0503020204020204" pitchFamily="34" charset="-122"/>
                </a:rPr>
                <a:t>管理</a:t>
              </a:r>
            </a:p>
          </p:txBody>
        </p:sp>
        <p:grpSp>
          <p:nvGrpSpPr>
            <p:cNvPr id="158" name="组合 157"/>
            <p:cNvGrpSpPr/>
            <p:nvPr/>
          </p:nvGrpSpPr>
          <p:grpSpPr>
            <a:xfrm>
              <a:off x="2987580" y="4483546"/>
              <a:ext cx="4396696" cy="485722"/>
              <a:chOff x="2989012" y="4507015"/>
              <a:chExt cx="4982686" cy="485722"/>
            </a:xfrm>
          </p:grpSpPr>
          <p:sp>
            <p:nvSpPr>
              <p:cNvPr id="169" name="矩形 120"/>
              <p:cNvSpPr/>
              <p:nvPr/>
            </p:nvSpPr>
            <p:spPr bwMode="auto">
              <a:xfrm>
                <a:off x="3298787" y="4583048"/>
                <a:ext cx="4672911" cy="409689"/>
              </a:xfrm>
              <a:prstGeom prst="rect">
                <a:avLst/>
              </a:prstGeom>
              <a:solidFill>
                <a:srgbClr val="00AFA1">
                  <a:alpha val="30000"/>
                </a:srgbClr>
              </a:solidFill>
              <a:ln w="9525" cap="flat" cmpd="sng" algn="ctr">
                <a:noFill/>
                <a:prstDash val="solid"/>
                <a:round/>
                <a:headEnd type="none" w="med" len="med"/>
                <a:tailEnd type="none" w="med" len="med"/>
              </a:ln>
              <a:effectLst/>
            </p:spPr>
            <p:txBody>
              <a:bodyPr vert="horz" wrap="square" lIns="0" tIns="0" rIns="0" bIns="0" numCol="1" rtlCol="0" anchor="t" anchorCtr="0" compatLnSpc="1"/>
              <a:lstStyle/>
              <a:p>
                <a:pPr defTabSz="1219200" fontAlgn="base">
                  <a:lnSpc>
                    <a:spcPct val="90000"/>
                  </a:lnSpc>
                  <a:spcBef>
                    <a:spcPct val="0"/>
                  </a:spcBef>
                  <a:spcAft>
                    <a:spcPct val="0"/>
                  </a:spcAft>
                  <a:defRPr/>
                </a:pPr>
                <a:r>
                  <a:rPr lang="en-US" altLang="zh-CN" sz="900" kern="0" dirty="0">
                    <a:solidFill>
                      <a:srgbClr val="FFFFFF"/>
                    </a:solidFill>
                    <a:latin typeface="微软雅黑" panose="020B0503020204020204" pitchFamily="34" charset="-122"/>
                    <a:ea typeface="微软雅黑" panose="020B0503020204020204" pitchFamily="34" charset="-122"/>
                  </a:rPr>
                  <a:t>7</a:t>
                </a:r>
              </a:p>
            </p:txBody>
          </p:sp>
          <p:sp>
            <p:nvSpPr>
              <p:cNvPr id="170" name="Rectangle: Rounded Corners 171"/>
              <p:cNvSpPr/>
              <p:nvPr/>
            </p:nvSpPr>
            <p:spPr bwMode="auto">
              <a:xfrm>
                <a:off x="3668819" y="4639360"/>
                <a:ext cx="1879289" cy="274448"/>
              </a:xfrm>
              <a:prstGeom prst="rect">
                <a:avLst/>
              </a:prstGeom>
              <a:solidFill>
                <a:sysClr val="window" lastClr="FFFFFF"/>
              </a:solidFill>
              <a:ln w="9525" cap="flat" cmpd="sng" algn="ctr">
                <a:noFill/>
                <a:prstDash val="solid"/>
                <a:round/>
                <a:headEnd type="none" w="med" len="med"/>
                <a:tailEnd type="none" w="med" len="med"/>
              </a:ln>
              <a:effectLst/>
            </p:spPr>
            <p:txBody>
              <a:bodyPr vert="horz" wrap="square" lIns="0" tIns="0" rIns="0" bIns="0" numCol="1" rtlCol="0" anchor="t" anchorCtr="0" compatLnSpc="1"/>
              <a:lstStyle/>
              <a:p>
                <a:pPr defTabSz="1219200" fontAlgn="base">
                  <a:lnSpc>
                    <a:spcPct val="90000"/>
                  </a:lnSpc>
                  <a:spcBef>
                    <a:spcPct val="0"/>
                  </a:spcBef>
                  <a:spcAft>
                    <a:spcPct val="0"/>
                  </a:spcAft>
                  <a:defRPr/>
                </a:pPr>
                <a:endParaRPr lang="en-US" sz="900" kern="0">
                  <a:solidFill>
                    <a:srgbClr val="191919"/>
                  </a:solidFill>
                  <a:latin typeface="微软雅黑" panose="020B0503020204020204" pitchFamily="34" charset="-122"/>
                  <a:ea typeface="微软雅黑" panose="020B0503020204020204" pitchFamily="34" charset="-122"/>
                </a:endParaRPr>
              </a:p>
            </p:txBody>
          </p:sp>
          <p:sp>
            <p:nvSpPr>
              <p:cNvPr id="171" name="文本框 316"/>
              <p:cNvSpPr txBox="1"/>
              <p:nvPr/>
            </p:nvSpPr>
            <p:spPr>
              <a:xfrm>
                <a:off x="4088733" y="4692845"/>
                <a:ext cx="950056" cy="200450"/>
              </a:xfrm>
              <a:prstGeom prst="rect">
                <a:avLst/>
              </a:prstGeom>
              <a:noFill/>
              <a:effectLst/>
            </p:spPr>
            <p:txBody>
              <a:bodyPr wrap="square" rtlCol="0">
                <a:spAutoFit/>
              </a:bodyPr>
              <a:lstStyle>
                <a:defPPr>
                  <a:defRPr lang="en-US"/>
                </a:defPPr>
                <a:lvl1pPr algn="ctr">
                  <a:lnSpc>
                    <a:spcPct val="100000"/>
                  </a:lnSpc>
                  <a:defRPr sz="1100" b="1">
                    <a:solidFill>
                      <a:srgbClr val="C00000"/>
                    </a:solidFill>
                    <a:latin typeface="微软雅黑" panose="020B0503020204020204" pitchFamily="34" charset="-122"/>
                    <a:ea typeface="微软雅黑" panose="020B0503020204020204" pitchFamily="34" charset="-122"/>
                  </a:defRPr>
                </a:lvl1pPr>
              </a:lstStyle>
              <a:p>
                <a:pPr defTabSz="1219200">
                  <a:defRPr/>
                </a:pPr>
                <a:r>
                  <a:rPr lang="zh-CN" altLang="en-US" sz="900" b="0" kern="0" dirty="0">
                    <a:solidFill>
                      <a:prstClr val="black"/>
                    </a:solidFill>
                  </a:rPr>
                  <a:t>数据采集</a:t>
                </a:r>
              </a:p>
            </p:txBody>
          </p:sp>
          <p:sp>
            <p:nvSpPr>
              <p:cNvPr id="172" name="Rectangle: Rounded Corners 171"/>
              <p:cNvSpPr/>
              <p:nvPr/>
            </p:nvSpPr>
            <p:spPr bwMode="auto">
              <a:xfrm>
                <a:off x="5982163" y="4638271"/>
                <a:ext cx="1735137" cy="280513"/>
              </a:xfrm>
              <a:prstGeom prst="rect">
                <a:avLst/>
              </a:prstGeom>
              <a:solidFill>
                <a:sysClr val="window" lastClr="FFFFFF"/>
              </a:solidFill>
              <a:ln w="9525" cap="flat" cmpd="sng" algn="ctr">
                <a:noFill/>
                <a:prstDash val="solid"/>
                <a:round/>
                <a:headEnd type="none" w="med" len="med"/>
                <a:tailEnd type="none" w="med" len="med"/>
              </a:ln>
              <a:effectLst/>
            </p:spPr>
            <p:txBody>
              <a:bodyPr vert="horz" wrap="square" lIns="0" tIns="0" rIns="0" bIns="0" numCol="1" rtlCol="0" anchor="t" anchorCtr="0" compatLnSpc="1"/>
              <a:lstStyle/>
              <a:p>
                <a:pPr defTabSz="1219200" fontAlgn="base">
                  <a:lnSpc>
                    <a:spcPct val="90000"/>
                  </a:lnSpc>
                  <a:spcBef>
                    <a:spcPct val="0"/>
                  </a:spcBef>
                  <a:spcAft>
                    <a:spcPct val="0"/>
                  </a:spcAft>
                  <a:defRPr/>
                </a:pPr>
                <a:endParaRPr lang="en-US" sz="900" kern="0">
                  <a:solidFill>
                    <a:srgbClr val="191919"/>
                  </a:solidFill>
                  <a:latin typeface="微软雅黑" panose="020B0503020204020204" pitchFamily="34" charset="-122"/>
                  <a:ea typeface="微软雅黑" panose="020B0503020204020204" pitchFamily="34" charset="-122"/>
                </a:endParaRPr>
              </a:p>
            </p:txBody>
          </p:sp>
          <p:sp>
            <p:nvSpPr>
              <p:cNvPr id="173" name="文本框 316"/>
              <p:cNvSpPr txBox="1"/>
              <p:nvPr/>
            </p:nvSpPr>
            <p:spPr>
              <a:xfrm>
                <a:off x="6191997" y="4694417"/>
                <a:ext cx="1192279" cy="200450"/>
              </a:xfrm>
              <a:prstGeom prst="rect">
                <a:avLst/>
              </a:prstGeom>
              <a:noFill/>
              <a:effectLst/>
            </p:spPr>
            <p:txBody>
              <a:bodyPr wrap="square" rtlCol="0">
                <a:spAutoFit/>
              </a:bodyPr>
              <a:lstStyle>
                <a:defPPr>
                  <a:defRPr lang="en-US"/>
                </a:defPPr>
                <a:lvl1pPr algn="ctr">
                  <a:lnSpc>
                    <a:spcPct val="100000"/>
                  </a:lnSpc>
                  <a:defRPr sz="1100" b="1">
                    <a:solidFill>
                      <a:srgbClr val="C00000"/>
                    </a:solidFill>
                    <a:latin typeface="微软雅黑" panose="020B0503020204020204" pitchFamily="34" charset="-122"/>
                    <a:ea typeface="微软雅黑" panose="020B0503020204020204" pitchFamily="34" charset="-122"/>
                  </a:defRPr>
                </a:lvl1pPr>
              </a:lstStyle>
              <a:p>
                <a:pPr defTabSz="1219200">
                  <a:defRPr/>
                </a:pPr>
                <a:r>
                  <a:rPr lang="zh-CN" altLang="en-US" sz="900" b="0" kern="0" dirty="0">
                    <a:solidFill>
                      <a:prstClr val="black"/>
                    </a:solidFill>
                  </a:rPr>
                  <a:t>数据分类</a:t>
                </a:r>
              </a:p>
            </p:txBody>
          </p:sp>
          <p:sp>
            <p:nvSpPr>
              <p:cNvPr id="174" name="Arrow: Up 287"/>
              <p:cNvSpPr/>
              <p:nvPr/>
            </p:nvSpPr>
            <p:spPr>
              <a:xfrm>
                <a:off x="4696899" y="4507015"/>
                <a:ext cx="162700" cy="57167"/>
              </a:xfrm>
              <a:prstGeom prst="upArrow">
                <a:avLst/>
              </a:prstGeom>
              <a:solidFill>
                <a:srgbClr val="0070C0"/>
              </a:solidFill>
              <a:ln w="6350" cap="flat" cmpd="sng" algn="ctr">
                <a:noFill/>
                <a:prstDash val="solid"/>
              </a:ln>
              <a:effectLst/>
            </p:spPr>
            <p:txBody>
              <a:bodyPr rot="0" spcFirstLastPara="0" vertOverflow="overflow" horzOverflow="overflow" vert="horz" wrap="square" lIns="48000" tIns="48000" rIns="48000" bIns="48000" numCol="1" spcCol="0" rtlCol="0" fromWordArt="0" anchor="ctr" anchorCtr="0" forceAA="0" compatLnSpc="1">
                <a:noAutofit/>
              </a:bodyPr>
              <a:lstStyle/>
              <a:p>
                <a:pPr algn="ctr" defTabSz="1219200">
                  <a:defRPr/>
                </a:pPr>
                <a:endParaRPr lang="zh-CN" altLang="en-US" sz="1400" kern="0" dirty="0">
                  <a:solidFill>
                    <a:srgbClr val="FFFFFF"/>
                  </a:solidFill>
                  <a:latin typeface="微软雅黑" panose="020B0503020204020204" pitchFamily="34" charset="-122"/>
                  <a:ea typeface="微软雅黑" panose="020B0503020204020204" pitchFamily="34" charset="-122"/>
                </a:endParaRPr>
              </a:p>
            </p:txBody>
          </p:sp>
          <p:sp>
            <p:nvSpPr>
              <p:cNvPr id="175" name="Arrow: Up 287"/>
              <p:cNvSpPr/>
              <p:nvPr/>
            </p:nvSpPr>
            <p:spPr>
              <a:xfrm>
                <a:off x="6949221" y="4507015"/>
                <a:ext cx="162700" cy="57167"/>
              </a:xfrm>
              <a:prstGeom prst="upArrow">
                <a:avLst/>
              </a:prstGeom>
              <a:solidFill>
                <a:srgbClr val="0070C0"/>
              </a:solidFill>
              <a:ln w="6350" cap="flat" cmpd="sng" algn="ctr">
                <a:noFill/>
                <a:prstDash val="solid"/>
              </a:ln>
              <a:effectLst/>
            </p:spPr>
            <p:txBody>
              <a:bodyPr rot="0" spcFirstLastPara="0" vertOverflow="overflow" horzOverflow="overflow" vert="horz" wrap="square" lIns="48000" tIns="48000" rIns="48000" bIns="48000" numCol="1" spcCol="0" rtlCol="0" fromWordArt="0" anchor="ctr" anchorCtr="0" forceAA="0" compatLnSpc="1">
                <a:noAutofit/>
              </a:bodyPr>
              <a:lstStyle/>
              <a:p>
                <a:pPr algn="ctr" defTabSz="1219200">
                  <a:defRPr/>
                </a:pPr>
                <a:endParaRPr lang="zh-CN" altLang="en-US" sz="1400" kern="0" dirty="0">
                  <a:solidFill>
                    <a:srgbClr val="FFFFFF"/>
                  </a:solidFill>
                  <a:latin typeface="微软雅黑" panose="020B0503020204020204" pitchFamily="34" charset="-122"/>
                  <a:ea typeface="微软雅黑" panose="020B0503020204020204" pitchFamily="34" charset="-122"/>
                </a:endParaRPr>
              </a:p>
            </p:txBody>
          </p:sp>
          <p:sp>
            <p:nvSpPr>
              <p:cNvPr id="176" name="矩形 114"/>
              <p:cNvSpPr/>
              <p:nvPr/>
            </p:nvSpPr>
            <p:spPr>
              <a:xfrm>
                <a:off x="2989012" y="4581681"/>
                <a:ext cx="525694" cy="409689"/>
              </a:xfrm>
              <a:prstGeom prst="rect">
                <a:avLst/>
              </a:prstGeom>
              <a:solidFill>
                <a:srgbClr val="00AFA1"/>
              </a:solidFill>
              <a:ln w="12700" cap="flat" cmpd="sng" algn="ctr">
                <a:noFill/>
                <a:prstDash val="solid"/>
                <a:miter lim="800000"/>
              </a:ln>
              <a:effectLst/>
            </p:spPr>
            <p:txBody>
              <a:bodyPr lIns="36000" tIns="36000" rIns="36000" bIns="36000" rtlCol="0" anchor="ctr"/>
              <a:lstStyle/>
              <a:p>
                <a:pPr algn="ctr">
                  <a:defRPr/>
                </a:pPr>
                <a:r>
                  <a:rPr lang="zh-CN" altLang="en-US" sz="1050" b="1" kern="0" dirty="0">
                    <a:solidFill>
                      <a:prstClr val="white"/>
                    </a:solidFill>
                    <a:latin typeface="微软雅黑" panose="020B0503020204020204" pitchFamily="34" charset="-122"/>
                    <a:ea typeface="微软雅黑" panose="020B0503020204020204" pitchFamily="34" charset="-122"/>
                  </a:rPr>
                  <a:t>数据</a:t>
                </a:r>
                <a:endParaRPr lang="en-US" altLang="zh-CN" sz="1050" b="1" kern="0" dirty="0">
                  <a:solidFill>
                    <a:prstClr val="white"/>
                  </a:solidFill>
                  <a:latin typeface="微软雅黑" panose="020B0503020204020204" pitchFamily="34" charset="-122"/>
                  <a:ea typeface="微软雅黑" panose="020B0503020204020204" pitchFamily="34" charset="-122"/>
                </a:endParaRPr>
              </a:p>
              <a:p>
                <a:pPr algn="ctr">
                  <a:defRPr/>
                </a:pPr>
                <a:r>
                  <a:rPr lang="zh-CN" altLang="en-US" sz="1050" b="1" kern="0" dirty="0">
                    <a:solidFill>
                      <a:prstClr val="white"/>
                    </a:solidFill>
                    <a:latin typeface="微软雅黑" panose="020B0503020204020204" pitchFamily="34" charset="-122"/>
                    <a:ea typeface="微软雅黑" panose="020B0503020204020204" pitchFamily="34" charset="-122"/>
                  </a:rPr>
                  <a:t>获取</a:t>
                </a:r>
              </a:p>
            </p:txBody>
          </p:sp>
        </p:grpSp>
        <p:sp>
          <p:nvSpPr>
            <p:cNvPr id="159" name="Rectangle: Rounded Corners 171"/>
            <p:cNvSpPr/>
            <p:nvPr/>
          </p:nvSpPr>
          <p:spPr bwMode="auto">
            <a:xfrm>
              <a:off x="3913578" y="3460295"/>
              <a:ext cx="494640" cy="885425"/>
            </a:xfrm>
            <a:prstGeom prst="roundRect">
              <a:avLst/>
            </a:prstGeom>
            <a:solidFill>
              <a:sysClr val="window" lastClr="FFFFFF">
                <a:alpha val="78000"/>
              </a:sysClr>
            </a:solidFill>
            <a:ln w="19050" cap="flat" cmpd="sng" algn="ctr">
              <a:solidFill>
                <a:srgbClr val="1C6BC0"/>
              </a:solidFill>
              <a:prstDash val="solid"/>
              <a:round/>
              <a:headEnd type="none" w="med" len="med"/>
              <a:tailEnd type="none" w="med" len="med"/>
            </a:ln>
            <a:effectLst/>
          </p:spPr>
          <p:txBody>
            <a:bodyPr vert="horz" wrap="square" lIns="0" tIns="0" rIns="0" bIns="0" numCol="1" rtlCol="0" anchor="ctr" anchorCtr="0" compatLnSpc="1"/>
            <a:lstStyle/>
            <a:p>
              <a:pPr algn="ctr" defTabSz="1219200" fontAlgn="base">
                <a:lnSpc>
                  <a:spcPct val="90000"/>
                </a:lnSpc>
                <a:spcBef>
                  <a:spcPct val="0"/>
                </a:spcBef>
                <a:spcAft>
                  <a:spcPct val="0"/>
                </a:spcAft>
                <a:defRPr/>
              </a:pPr>
              <a:r>
                <a:rPr lang="zh-CN" altLang="en-US" sz="1400" kern="0" dirty="0">
                  <a:solidFill>
                    <a:srgbClr val="191919"/>
                  </a:solidFill>
                  <a:latin typeface="微软雅黑" panose="020B0503020204020204" pitchFamily="34" charset="-122"/>
                  <a:ea typeface="微软雅黑" panose="020B0503020204020204" pitchFamily="34" charset="-122"/>
                </a:rPr>
                <a:t>数据</a:t>
              </a:r>
              <a:endParaRPr lang="en-US" altLang="zh-CN" sz="1400" kern="0" dirty="0">
                <a:solidFill>
                  <a:srgbClr val="191919"/>
                </a:solidFill>
                <a:latin typeface="微软雅黑" panose="020B0503020204020204" pitchFamily="34" charset="-122"/>
                <a:ea typeface="微软雅黑" panose="020B0503020204020204" pitchFamily="34" charset="-122"/>
              </a:endParaRPr>
            </a:p>
            <a:p>
              <a:pPr algn="ctr" defTabSz="1219200" fontAlgn="base">
                <a:lnSpc>
                  <a:spcPct val="90000"/>
                </a:lnSpc>
                <a:spcBef>
                  <a:spcPct val="0"/>
                </a:spcBef>
                <a:spcAft>
                  <a:spcPct val="0"/>
                </a:spcAft>
                <a:defRPr/>
              </a:pPr>
              <a:r>
                <a:rPr lang="zh-CN" altLang="en-US" sz="1400" kern="0" dirty="0">
                  <a:solidFill>
                    <a:srgbClr val="191919"/>
                  </a:solidFill>
                  <a:latin typeface="微软雅黑" panose="020B0503020204020204" pitchFamily="34" charset="-122"/>
                  <a:ea typeface="微软雅黑" panose="020B0503020204020204" pitchFamily="34" charset="-122"/>
                </a:rPr>
                <a:t>标准</a:t>
              </a:r>
              <a:endParaRPr lang="en-US" altLang="zh-CN" sz="1400" kern="0" dirty="0">
                <a:solidFill>
                  <a:srgbClr val="191919"/>
                </a:solidFill>
                <a:latin typeface="微软雅黑" panose="020B0503020204020204" pitchFamily="34" charset="-122"/>
                <a:ea typeface="微软雅黑" panose="020B0503020204020204" pitchFamily="34" charset="-122"/>
              </a:endParaRPr>
            </a:p>
            <a:p>
              <a:pPr algn="ctr" defTabSz="1219200" fontAlgn="base">
                <a:lnSpc>
                  <a:spcPct val="90000"/>
                </a:lnSpc>
                <a:spcBef>
                  <a:spcPct val="0"/>
                </a:spcBef>
                <a:spcAft>
                  <a:spcPct val="0"/>
                </a:spcAft>
                <a:defRPr/>
              </a:pPr>
              <a:r>
                <a:rPr lang="zh-CN" altLang="en-US" sz="1400" kern="0" dirty="0">
                  <a:solidFill>
                    <a:srgbClr val="191919"/>
                  </a:solidFill>
                  <a:latin typeface="微软雅黑" panose="020B0503020204020204" pitchFamily="34" charset="-122"/>
                  <a:ea typeface="微软雅黑" panose="020B0503020204020204" pitchFamily="34" charset="-122"/>
                </a:rPr>
                <a:t>管理</a:t>
              </a:r>
            </a:p>
          </p:txBody>
        </p:sp>
        <p:sp>
          <p:nvSpPr>
            <p:cNvPr id="160" name="Rectangle: Rounded Corners 170"/>
            <p:cNvSpPr/>
            <p:nvPr/>
          </p:nvSpPr>
          <p:spPr bwMode="auto">
            <a:xfrm>
              <a:off x="6725838" y="2875089"/>
              <a:ext cx="623316" cy="1009138"/>
            </a:xfrm>
            <a:prstGeom prst="rect">
              <a:avLst/>
            </a:prstGeom>
            <a:solidFill>
              <a:srgbClr val="0070C0">
                <a:alpha val="50000"/>
              </a:srgbClr>
            </a:solidFill>
            <a:ln w="9525" cap="flat" cmpd="sng" algn="ctr">
              <a:noFill/>
              <a:prstDash val="solid"/>
              <a:round/>
              <a:headEnd type="none" w="med" len="med"/>
              <a:tailEnd type="none" w="med" len="med"/>
            </a:ln>
            <a:effectLst/>
          </p:spPr>
          <p:txBody>
            <a:bodyPr vert="horz" wrap="square" lIns="0" tIns="0" rIns="0" bIns="0" numCol="1" rtlCol="0" anchor="t" anchorCtr="0" compatLnSpc="1"/>
            <a:lstStyle/>
            <a:p>
              <a:pPr defTabSz="1219200" fontAlgn="base">
                <a:lnSpc>
                  <a:spcPct val="90000"/>
                </a:lnSpc>
                <a:spcBef>
                  <a:spcPct val="0"/>
                </a:spcBef>
                <a:spcAft>
                  <a:spcPct val="0"/>
                </a:spcAft>
                <a:defRPr/>
              </a:pPr>
              <a:endParaRPr lang="en-US" sz="900" kern="0">
                <a:solidFill>
                  <a:srgbClr val="191919"/>
                </a:solidFill>
                <a:latin typeface="微软雅黑" panose="020B0503020204020204" pitchFamily="34" charset="-122"/>
                <a:ea typeface="微软雅黑" panose="020B0503020204020204" pitchFamily="34" charset="-122"/>
              </a:endParaRPr>
            </a:p>
          </p:txBody>
        </p:sp>
        <p:sp>
          <p:nvSpPr>
            <p:cNvPr id="161" name="Rectangle: Rounded Corners 199"/>
            <p:cNvSpPr/>
            <p:nvPr/>
          </p:nvSpPr>
          <p:spPr bwMode="auto">
            <a:xfrm>
              <a:off x="6913361" y="2921039"/>
              <a:ext cx="435793" cy="263059"/>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lstStyle/>
            <a:p>
              <a:pPr defTabSz="1219200" fontAlgn="base">
                <a:lnSpc>
                  <a:spcPct val="90000"/>
                </a:lnSpc>
                <a:spcBef>
                  <a:spcPct val="0"/>
                </a:spcBef>
                <a:spcAft>
                  <a:spcPct val="0"/>
                </a:spcAft>
                <a:defRPr/>
              </a:pPr>
              <a:r>
                <a:rPr lang="zh-CN" altLang="en-US" sz="1000" b="1" kern="0" dirty="0">
                  <a:solidFill>
                    <a:prstClr val="black"/>
                  </a:solidFill>
                  <a:latin typeface="微软雅黑" panose="020B0503020204020204" pitchFamily="34" charset="-122"/>
                  <a:ea typeface="微软雅黑" panose="020B0503020204020204" pitchFamily="34" charset="-122"/>
                </a:rPr>
                <a:t>数据</a:t>
              </a:r>
              <a:endParaRPr lang="en-US" altLang="zh-CN" sz="1000" b="1" kern="0" dirty="0">
                <a:solidFill>
                  <a:prstClr val="black"/>
                </a:solidFill>
                <a:latin typeface="微软雅黑" panose="020B0503020204020204" pitchFamily="34" charset="-122"/>
                <a:ea typeface="微软雅黑" panose="020B0503020204020204" pitchFamily="34" charset="-122"/>
              </a:endParaRPr>
            </a:p>
            <a:p>
              <a:pPr defTabSz="1219200" fontAlgn="base">
                <a:lnSpc>
                  <a:spcPct val="90000"/>
                </a:lnSpc>
                <a:spcBef>
                  <a:spcPct val="0"/>
                </a:spcBef>
                <a:spcAft>
                  <a:spcPct val="0"/>
                </a:spcAft>
                <a:defRPr/>
              </a:pPr>
              <a:r>
                <a:rPr lang="zh-CN" altLang="en-US" sz="1000" b="1" kern="0" dirty="0">
                  <a:solidFill>
                    <a:prstClr val="black"/>
                  </a:solidFill>
                  <a:latin typeface="微软雅黑" panose="020B0503020204020204" pitchFamily="34" charset="-122"/>
                  <a:ea typeface="微软雅黑" panose="020B0503020204020204" pitchFamily="34" charset="-122"/>
                </a:rPr>
                <a:t>服务</a:t>
              </a:r>
            </a:p>
          </p:txBody>
        </p:sp>
        <p:sp>
          <p:nvSpPr>
            <p:cNvPr id="162" name="文本框 316"/>
            <p:cNvSpPr txBox="1"/>
            <p:nvPr/>
          </p:nvSpPr>
          <p:spPr>
            <a:xfrm>
              <a:off x="6788900" y="3251477"/>
              <a:ext cx="457926" cy="213814"/>
            </a:xfrm>
            <a:prstGeom prst="rect">
              <a:avLst/>
            </a:prstGeom>
            <a:solidFill>
              <a:sysClr val="window" lastClr="FFFFFF"/>
            </a:solidFill>
            <a:effectLst/>
          </p:spPr>
          <p:txBody>
            <a:bodyPr wrap="square" lIns="0" tIns="0" rIns="0" bIns="0" rtlCol="0">
              <a:spAutoFit/>
            </a:bodyPr>
            <a:lstStyle>
              <a:defPPr>
                <a:defRPr lang="en-US"/>
              </a:defPPr>
              <a:lvl1pPr algn="ctr">
                <a:lnSpc>
                  <a:spcPct val="100000"/>
                </a:lnSpc>
                <a:defRPr sz="1100" b="1">
                  <a:solidFill>
                    <a:srgbClr val="C00000"/>
                  </a:solidFill>
                  <a:latin typeface="微软雅黑" panose="020B0503020204020204" pitchFamily="34" charset="-122"/>
                  <a:ea typeface="微软雅黑" panose="020B0503020204020204" pitchFamily="34" charset="-122"/>
                </a:defRPr>
              </a:lvl1pPr>
            </a:lstStyle>
            <a:p>
              <a:pPr defTabSz="1219200">
                <a:defRPr/>
              </a:pPr>
              <a:r>
                <a:rPr lang="zh-CN" altLang="en-US" sz="800" b="0" kern="0" dirty="0">
                  <a:solidFill>
                    <a:prstClr val="black"/>
                  </a:solidFill>
                </a:rPr>
                <a:t>分析数据接口</a:t>
              </a:r>
            </a:p>
          </p:txBody>
        </p:sp>
        <p:sp>
          <p:nvSpPr>
            <p:cNvPr id="163" name="文本框 316"/>
            <p:cNvSpPr txBox="1"/>
            <p:nvPr/>
          </p:nvSpPr>
          <p:spPr>
            <a:xfrm>
              <a:off x="6788900" y="3585511"/>
              <a:ext cx="457926" cy="213814"/>
            </a:xfrm>
            <a:prstGeom prst="rect">
              <a:avLst/>
            </a:prstGeom>
            <a:solidFill>
              <a:sysClr val="window" lastClr="FFFFFF"/>
            </a:solidFill>
            <a:effectLst/>
          </p:spPr>
          <p:txBody>
            <a:bodyPr wrap="square" lIns="0" tIns="0" rIns="0" bIns="0" rtlCol="0">
              <a:spAutoFit/>
            </a:bodyPr>
            <a:lstStyle>
              <a:defPPr>
                <a:defRPr lang="en-US"/>
              </a:defPPr>
              <a:lvl1pPr algn="ctr">
                <a:lnSpc>
                  <a:spcPct val="100000"/>
                </a:lnSpc>
                <a:defRPr sz="1100" b="1">
                  <a:solidFill>
                    <a:srgbClr val="C00000"/>
                  </a:solidFill>
                  <a:latin typeface="微软雅黑" panose="020B0503020204020204" pitchFamily="34" charset="-122"/>
                  <a:ea typeface="微软雅黑" panose="020B0503020204020204" pitchFamily="34" charset="-122"/>
                </a:defRPr>
              </a:lvl1pPr>
            </a:lstStyle>
            <a:p>
              <a:pPr defTabSz="1219200">
                <a:defRPr/>
              </a:pPr>
              <a:r>
                <a:rPr lang="zh-CN" altLang="en-US" sz="800" b="0" kern="0" dirty="0">
                  <a:solidFill>
                    <a:prstClr val="black"/>
                  </a:solidFill>
                </a:rPr>
                <a:t>明细数据接口</a:t>
              </a:r>
            </a:p>
          </p:txBody>
        </p:sp>
        <p:sp>
          <p:nvSpPr>
            <p:cNvPr id="164" name="Rectangle: Rounded Corners 171"/>
            <p:cNvSpPr/>
            <p:nvPr/>
          </p:nvSpPr>
          <p:spPr bwMode="auto">
            <a:xfrm>
              <a:off x="4469580" y="3460295"/>
              <a:ext cx="494640" cy="885425"/>
            </a:xfrm>
            <a:prstGeom prst="roundRect">
              <a:avLst/>
            </a:prstGeom>
            <a:solidFill>
              <a:sysClr val="window" lastClr="FFFFFF">
                <a:alpha val="78000"/>
              </a:sysClr>
            </a:solidFill>
            <a:ln w="19050" cap="flat" cmpd="sng" algn="ctr">
              <a:solidFill>
                <a:srgbClr val="1C6BC0"/>
              </a:solidFill>
              <a:prstDash val="solid"/>
              <a:round/>
              <a:headEnd type="none" w="med" len="med"/>
              <a:tailEnd type="none" w="med" len="med"/>
            </a:ln>
            <a:effectLst/>
          </p:spPr>
          <p:txBody>
            <a:bodyPr vert="horz" wrap="square" lIns="0" tIns="0" rIns="0" bIns="0" numCol="1" rtlCol="0" anchor="ctr" anchorCtr="0" compatLnSpc="1"/>
            <a:lstStyle/>
            <a:p>
              <a:pPr algn="ctr" defTabSz="1219200" fontAlgn="base">
                <a:lnSpc>
                  <a:spcPct val="90000"/>
                </a:lnSpc>
                <a:spcBef>
                  <a:spcPct val="0"/>
                </a:spcBef>
                <a:spcAft>
                  <a:spcPct val="0"/>
                </a:spcAft>
                <a:defRPr/>
              </a:pPr>
              <a:r>
                <a:rPr lang="zh-CN" altLang="en-US" sz="1400" kern="0" dirty="0">
                  <a:solidFill>
                    <a:srgbClr val="191919"/>
                  </a:solidFill>
                  <a:latin typeface="微软雅黑" panose="020B0503020204020204" pitchFamily="34" charset="-122"/>
                  <a:ea typeface="微软雅黑" panose="020B0503020204020204" pitchFamily="34" charset="-122"/>
                </a:rPr>
                <a:t>数据</a:t>
              </a:r>
              <a:endParaRPr lang="en-US" altLang="zh-CN" sz="1400" kern="0" dirty="0">
                <a:solidFill>
                  <a:srgbClr val="191919"/>
                </a:solidFill>
                <a:latin typeface="微软雅黑" panose="020B0503020204020204" pitchFamily="34" charset="-122"/>
                <a:ea typeface="微软雅黑" panose="020B0503020204020204" pitchFamily="34" charset="-122"/>
              </a:endParaRPr>
            </a:p>
            <a:p>
              <a:pPr algn="ctr" defTabSz="1219200" fontAlgn="base">
                <a:lnSpc>
                  <a:spcPct val="90000"/>
                </a:lnSpc>
                <a:spcBef>
                  <a:spcPct val="0"/>
                </a:spcBef>
                <a:spcAft>
                  <a:spcPct val="0"/>
                </a:spcAft>
                <a:defRPr/>
              </a:pPr>
              <a:r>
                <a:rPr lang="zh-CN" altLang="en-US" sz="1400" kern="0" dirty="0">
                  <a:solidFill>
                    <a:srgbClr val="191919"/>
                  </a:solidFill>
                  <a:latin typeface="微软雅黑" panose="020B0503020204020204" pitchFamily="34" charset="-122"/>
                  <a:ea typeface="微软雅黑" panose="020B0503020204020204" pitchFamily="34" charset="-122"/>
                </a:rPr>
                <a:t>质量</a:t>
              </a:r>
              <a:endParaRPr lang="en-US" altLang="zh-CN" sz="1400" kern="0" dirty="0">
                <a:solidFill>
                  <a:srgbClr val="191919"/>
                </a:solidFill>
                <a:latin typeface="微软雅黑" panose="020B0503020204020204" pitchFamily="34" charset="-122"/>
                <a:ea typeface="微软雅黑" panose="020B0503020204020204" pitchFamily="34" charset="-122"/>
              </a:endParaRPr>
            </a:p>
            <a:p>
              <a:pPr algn="ctr" defTabSz="1219200" fontAlgn="base">
                <a:lnSpc>
                  <a:spcPct val="90000"/>
                </a:lnSpc>
                <a:spcBef>
                  <a:spcPct val="0"/>
                </a:spcBef>
                <a:spcAft>
                  <a:spcPct val="0"/>
                </a:spcAft>
                <a:defRPr/>
              </a:pPr>
              <a:r>
                <a:rPr lang="zh-CN" altLang="en-US" sz="1400" kern="0" dirty="0">
                  <a:solidFill>
                    <a:srgbClr val="191919"/>
                  </a:solidFill>
                  <a:latin typeface="微软雅黑" panose="020B0503020204020204" pitchFamily="34" charset="-122"/>
                  <a:ea typeface="微软雅黑" panose="020B0503020204020204" pitchFamily="34" charset="-122"/>
                </a:rPr>
                <a:t>管理</a:t>
              </a:r>
            </a:p>
          </p:txBody>
        </p:sp>
        <p:sp>
          <p:nvSpPr>
            <p:cNvPr id="165" name="Rectangle: Rounded Corners 171"/>
            <p:cNvSpPr/>
            <p:nvPr/>
          </p:nvSpPr>
          <p:spPr bwMode="auto">
            <a:xfrm>
              <a:off x="5024864" y="3460295"/>
              <a:ext cx="494640" cy="885425"/>
            </a:xfrm>
            <a:prstGeom prst="roundRect">
              <a:avLst/>
            </a:prstGeom>
            <a:solidFill>
              <a:sysClr val="window" lastClr="FFFFFF">
                <a:alpha val="78000"/>
              </a:sysClr>
            </a:solidFill>
            <a:ln w="19050" cap="flat" cmpd="sng" algn="ctr">
              <a:solidFill>
                <a:srgbClr val="1C6BC0"/>
              </a:solidFill>
              <a:prstDash val="solid"/>
              <a:round/>
              <a:headEnd type="none" w="med" len="med"/>
              <a:tailEnd type="none" w="med" len="med"/>
            </a:ln>
            <a:effectLst/>
          </p:spPr>
          <p:txBody>
            <a:bodyPr vert="horz" wrap="square" lIns="0" tIns="0" rIns="0" bIns="0" numCol="1" rtlCol="0" anchor="ctr" anchorCtr="0" compatLnSpc="1"/>
            <a:lstStyle/>
            <a:p>
              <a:pPr algn="ctr" defTabSz="1219200" fontAlgn="base">
                <a:lnSpc>
                  <a:spcPct val="90000"/>
                </a:lnSpc>
                <a:spcBef>
                  <a:spcPct val="0"/>
                </a:spcBef>
                <a:spcAft>
                  <a:spcPct val="0"/>
                </a:spcAft>
                <a:defRPr/>
              </a:pPr>
              <a:r>
                <a:rPr lang="zh-CN" altLang="en-US" sz="1400" kern="0" dirty="0">
                  <a:solidFill>
                    <a:srgbClr val="191919"/>
                  </a:solidFill>
                  <a:latin typeface="微软雅黑" panose="020B0503020204020204" pitchFamily="34" charset="-122"/>
                  <a:ea typeface="微软雅黑" panose="020B0503020204020204" pitchFamily="34" charset="-122"/>
                </a:rPr>
                <a:t>数据</a:t>
              </a:r>
              <a:endParaRPr lang="en-US" altLang="zh-CN" sz="1400" kern="0" dirty="0">
                <a:solidFill>
                  <a:srgbClr val="191919"/>
                </a:solidFill>
                <a:latin typeface="微软雅黑" panose="020B0503020204020204" pitchFamily="34" charset="-122"/>
                <a:ea typeface="微软雅黑" panose="020B0503020204020204" pitchFamily="34" charset="-122"/>
              </a:endParaRPr>
            </a:p>
            <a:p>
              <a:pPr algn="ctr" defTabSz="1219200" fontAlgn="base">
                <a:lnSpc>
                  <a:spcPct val="90000"/>
                </a:lnSpc>
                <a:spcBef>
                  <a:spcPct val="0"/>
                </a:spcBef>
                <a:spcAft>
                  <a:spcPct val="0"/>
                </a:spcAft>
                <a:defRPr/>
              </a:pPr>
              <a:r>
                <a:rPr lang="zh-CN" altLang="en-US" sz="1400" kern="0" dirty="0">
                  <a:solidFill>
                    <a:srgbClr val="191919"/>
                  </a:solidFill>
                  <a:latin typeface="微软雅黑" panose="020B0503020204020204" pitchFamily="34" charset="-122"/>
                  <a:ea typeface="微软雅黑" panose="020B0503020204020204" pitchFamily="34" charset="-122"/>
                </a:rPr>
                <a:t>生命</a:t>
              </a:r>
              <a:endParaRPr lang="en-US" altLang="zh-CN" sz="1400" kern="0" dirty="0">
                <a:solidFill>
                  <a:srgbClr val="191919"/>
                </a:solidFill>
                <a:latin typeface="微软雅黑" panose="020B0503020204020204" pitchFamily="34" charset="-122"/>
                <a:ea typeface="微软雅黑" panose="020B0503020204020204" pitchFamily="34" charset="-122"/>
              </a:endParaRPr>
            </a:p>
            <a:p>
              <a:pPr algn="ctr" defTabSz="1219200" fontAlgn="base">
                <a:lnSpc>
                  <a:spcPct val="90000"/>
                </a:lnSpc>
                <a:spcBef>
                  <a:spcPct val="0"/>
                </a:spcBef>
                <a:spcAft>
                  <a:spcPct val="0"/>
                </a:spcAft>
                <a:defRPr/>
              </a:pPr>
              <a:r>
                <a:rPr lang="zh-CN" altLang="en-US" sz="1400" kern="0" dirty="0">
                  <a:solidFill>
                    <a:srgbClr val="191919"/>
                  </a:solidFill>
                  <a:latin typeface="微软雅黑" panose="020B0503020204020204" pitchFamily="34" charset="-122"/>
                  <a:ea typeface="微软雅黑" panose="020B0503020204020204" pitchFamily="34" charset="-122"/>
                </a:rPr>
                <a:t>周期</a:t>
              </a:r>
              <a:endParaRPr lang="en-US" altLang="zh-CN" sz="1400" kern="0" dirty="0">
                <a:solidFill>
                  <a:srgbClr val="191919"/>
                </a:solidFill>
                <a:latin typeface="微软雅黑" panose="020B0503020204020204" pitchFamily="34" charset="-122"/>
                <a:ea typeface="微软雅黑" panose="020B0503020204020204" pitchFamily="34" charset="-122"/>
              </a:endParaRPr>
            </a:p>
            <a:p>
              <a:pPr algn="ctr" defTabSz="1219200" fontAlgn="base">
                <a:lnSpc>
                  <a:spcPct val="90000"/>
                </a:lnSpc>
                <a:spcBef>
                  <a:spcPct val="0"/>
                </a:spcBef>
                <a:spcAft>
                  <a:spcPct val="0"/>
                </a:spcAft>
                <a:defRPr/>
              </a:pPr>
              <a:r>
                <a:rPr lang="zh-CN" altLang="en-US" sz="1400" kern="0" dirty="0">
                  <a:solidFill>
                    <a:srgbClr val="191919"/>
                  </a:solidFill>
                  <a:latin typeface="微软雅黑" panose="020B0503020204020204" pitchFamily="34" charset="-122"/>
                  <a:ea typeface="微软雅黑" panose="020B0503020204020204" pitchFamily="34" charset="-122"/>
                </a:rPr>
                <a:t>管理</a:t>
              </a:r>
            </a:p>
          </p:txBody>
        </p:sp>
        <p:sp>
          <p:nvSpPr>
            <p:cNvPr id="166" name="Rectangle: Rounded Corners 171"/>
            <p:cNvSpPr/>
            <p:nvPr/>
          </p:nvSpPr>
          <p:spPr bwMode="auto">
            <a:xfrm>
              <a:off x="6100843" y="3460295"/>
              <a:ext cx="494640" cy="885425"/>
            </a:xfrm>
            <a:prstGeom prst="roundRect">
              <a:avLst/>
            </a:prstGeom>
            <a:solidFill>
              <a:sysClr val="window" lastClr="FFFFFF">
                <a:alpha val="78000"/>
              </a:sysClr>
            </a:solidFill>
            <a:ln w="19050" cap="flat" cmpd="sng" algn="ctr">
              <a:solidFill>
                <a:srgbClr val="1C6BC0"/>
              </a:solidFill>
              <a:prstDash val="solid"/>
              <a:round/>
              <a:headEnd type="none" w="med" len="med"/>
              <a:tailEnd type="none" w="med" len="med"/>
            </a:ln>
            <a:effectLst/>
          </p:spPr>
          <p:txBody>
            <a:bodyPr vert="horz" wrap="square" lIns="0" tIns="0" rIns="0" bIns="0" numCol="1" rtlCol="0" anchor="ctr" anchorCtr="0" compatLnSpc="1"/>
            <a:lstStyle/>
            <a:p>
              <a:pPr algn="ctr" defTabSz="1219200" fontAlgn="base">
                <a:lnSpc>
                  <a:spcPct val="90000"/>
                </a:lnSpc>
                <a:spcBef>
                  <a:spcPct val="0"/>
                </a:spcBef>
                <a:spcAft>
                  <a:spcPct val="0"/>
                </a:spcAft>
                <a:defRPr/>
              </a:pPr>
              <a:r>
                <a:rPr lang="zh-CN" altLang="en-US" sz="1400" kern="0" dirty="0">
                  <a:solidFill>
                    <a:srgbClr val="191919"/>
                  </a:solidFill>
                  <a:latin typeface="微软雅黑" panose="020B0503020204020204" pitchFamily="34" charset="-122"/>
                  <a:ea typeface="微软雅黑" panose="020B0503020204020204" pitchFamily="34" charset="-122"/>
                </a:rPr>
                <a:t>数据</a:t>
              </a:r>
              <a:endParaRPr lang="en-US" altLang="zh-CN" sz="1400" kern="0" dirty="0">
                <a:solidFill>
                  <a:srgbClr val="191919"/>
                </a:solidFill>
                <a:latin typeface="微软雅黑" panose="020B0503020204020204" pitchFamily="34" charset="-122"/>
                <a:ea typeface="微软雅黑" panose="020B0503020204020204" pitchFamily="34" charset="-122"/>
              </a:endParaRPr>
            </a:p>
            <a:p>
              <a:pPr algn="ctr" defTabSz="1219200" fontAlgn="base">
                <a:lnSpc>
                  <a:spcPct val="90000"/>
                </a:lnSpc>
                <a:spcBef>
                  <a:spcPct val="0"/>
                </a:spcBef>
                <a:spcAft>
                  <a:spcPct val="0"/>
                </a:spcAft>
                <a:defRPr/>
              </a:pPr>
              <a:r>
                <a:rPr lang="zh-CN" altLang="en-US" sz="1400" kern="0" dirty="0">
                  <a:solidFill>
                    <a:srgbClr val="191919"/>
                  </a:solidFill>
                  <a:latin typeface="微软雅黑" panose="020B0503020204020204" pitchFamily="34" charset="-122"/>
                  <a:ea typeface="微软雅黑" panose="020B0503020204020204" pitchFamily="34" charset="-122"/>
                </a:rPr>
                <a:t>共享</a:t>
              </a:r>
              <a:endParaRPr lang="en-US" altLang="zh-CN" sz="1400" kern="0" dirty="0">
                <a:solidFill>
                  <a:srgbClr val="191919"/>
                </a:solidFill>
                <a:latin typeface="微软雅黑" panose="020B0503020204020204" pitchFamily="34" charset="-122"/>
                <a:ea typeface="微软雅黑" panose="020B0503020204020204" pitchFamily="34" charset="-122"/>
              </a:endParaRPr>
            </a:p>
            <a:p>
              <a:pPr algn="ctr" defTabSz="1219200" fontAlgn="base">
                <a:lnSpc>
                  <a:spcPct val="90000"/>
                </a:lnSpc>
                <a:spcBef>
                  <a:spcPct val="0"/>
                </a:spcBef>
                <a:spcAft>
                  <a:spcPct val="0"/>
                </a:spcAft>
                <a:defRPr/>
              </a:pPr>
              <a:r>
                <a:rPr lang="zh-CN" altLang="en-US" sz="1400" kern="0" dirty="0">
                  <a:solidFill>
                    <a:srgbClr val="191919"/>
                  </a:solidFill>
                  <a:latin typeface="微软雅黑" panose="020B0503020204020204" pitchFamily="34" charset="-122"/>
                  <a:ea typeface="微软雅黑" panose="020B0503020204020204" pitchFamily="34" charset="-122"/>
                </a:rPr>
                <a:t>管理</a:t>
              </a:r>
            </a:p>
          </p:txBody>
        </p:sp>
        <p:sp>
          <p:nvSpPr>
            <p:cNvPr id="167" name="Arrow: Up 287"/>
            <p:cNvSpPr/>
            <p:nvPr/>
          </p:nvSpPr>
          <p:spPr>
            <a:xfrm rot="5400000">
              <a:off x="6598702" y="3628657"/>
              <a:ext cx="162700" cy="76408"/>
            </a:xfrm>
            <a:prstGeom prst="upArrow">
              <a:avLst/>
            </a:prstGeom>
            <a:solidFill>
              <a:srgbClr val="0070C0"/>
            </a:solidFill>
            <a:ln w="6350" cap="flat" cmpd="sng" algn="ctr">
              <a:noFill/>
              <a:prstDash val="solid"/>
            </a:ln>
            <a:effectLst/>
          </p:spPr>
          <p:txBody>
            <a:bodyPr rot="0" spcFirstLastPara="0" vertOverflow="overflow" horzOverflow="overflow" vert="horz" wrap="square" lIns="48000" tIns="48000" rIns="48000" bIns="48000" numCol="1" spcCol="0" rtlCol="0" fromWordArt="0" anchor="ctr" anchorCtr="0" forceAA="0" compatLnSpc="1">
              <a:noAutofit/>
            </a:bodyPr>
            <a:lstStyle/>
            <a:p>
              <a:pPr algn="ctr" defTabSz="1219200">
                <a:defRPr/>
              </a:pPr>
              <a:endParaRPr lang="zh-CN" altLang="en-US" sz="1400" kern="0" dirty="0">
                <a:solidFill>
                  <a:srgbClr val="FFFFFF"/>
                </a:solidFill>
                <a:latin typeface="微软雅黑" panose="020B0503020204020204" pitchFamily="34" charset="-122"/>
                <a:ea typeface="微软雅黑" panose="020B0503020204020204" pitchFamily="34" charset="-122"/>
              </a:endParaRPr>
            </a:p>
          </p:txBody>
        </p:sp>
        <p:sp>
          <p:nvSpPr>
            <p:cNvPr id="168" name="Rectangle: Rounded Corners 171"/>
            <p:cNvSpPr/>
            <p:nvPr/>
          </p:nvSpPr>
          <p:spPr bwMode="auto">
            <a:xfrm>
              <a:off x="5560377" y="3460295"/>
              <a:ext cx="494640" cy="885425"/>
            </a:xfrm>
            <a:prstGeom prst="roundRect">
              <a:avLst/>
            </a:prstGeom>
            <a:solidFill>
              <a:sysClr val="window" lastClr="FFFFFF">
                <a:alpha val="78000"/>
              </a:sysClr>
            </a:solidFill>
            <a:ln w="19050" cap="flat" cmpd="sng" algn="ctr">
              <a:solidFill>
                <a:srgbClr val="1C6BC0"/>
              </a:solidFill>
              <a:prstDash val="solid"/>
              <a:round/>
              <a:headEnd type="none" w="med" len="med"/>
              <a:tailEnd type="none" w="med" len="med"/>
            </a:ln>
            <a:effectLst/>
          </p:spPr>
          <p:txBody>
            <a:bodyPr vert="horz" wrap="square" lIns="0" tIns="0" rIns="0" bIns="0" numCol="1" rtlCol="0" anchor="ctr" anchorCtr="0" compatLnSpc="1"/>
            <a:lstStyle/>
            <a:p>
              <a:pPr algn="ctr" defTabSz="1219200" fontAlgn="base">
                <a:lnSpc>
                  <a:spcPct val="90000"/>
                </a:lnSpc>
                <a:spcBef>
                  <a:spcPct val="0"/>
                </a:spcBef>
                <a:spcAft>
                  <a:spcPct val="0"/>
                </a:spcAft>
                <a:defRPr/>
              </a:pPr>
              <a:r>
                <a:rPr lang="zh-CN" altLang="en-US" sz="1400" kern="0" dirty="0">
                  <a:solidFill>
                    <a:srgbClr val="191919"/>
                  </a:solidFill>
                  <a:latin typeface="微软雅黑" panose="020B0503020204020204" pitchFamily="34" charset="-122"/>
                  <a:ea typeface="微软雅黑" panose="020B0503020204020204" pitchFamily="34" charset="-122"/>
                </a:rPr>
                <a:t>元数据管理</a:t>
              </a:r>
            </a:p>
          </p:txBody>
        </p:sp>
      </p:grpSp>
      <p:sp>
        <p:nvSpPr>
          <p:cNvPr id="188" name="文本框 316"/>
          <p:cNvSpPr txBox="1"/>
          <p:nvPr/>
        </p:nvSpPr>
        <p:spPr>
          <a:xfrm>
            <a:off x="8547646" y="3620414"/>
            <a:ext cx="1621368" cy="307777"/>
          </a:xfrm>
          <a:prstGeom prst="rect">
            <a:avLst/>
          </a:prstGeom>
          <a:noFill/>
          <a:effectLst/>
        </p:spPr>
        <p:txBody>
          <a:bodyPr wrap="square" rtlCol="0">
            <a:spAutoFit/>
          </a:bodyPr>
          <a:lstStyle>
            <a:defPPr>
              <a:defRPr lang="en-US"/>
            </a:defPPr>
            <a:lvl1pPr algn="ctr">
              <a:lnSpc>
                <a:spcPct val="100000"/>
              </a:lnSpc>
              <a:defRPr sz="1100" b="1">
                <a:solidFill>
                  <a:srgbClr val="C00000"/>
                </a:solidFill>
                <a:latin typeface="微软雅黑" panose="020B0503020204020204" pitchFamily="34" charset="-122"/>
                <a:ea typeface="微软雅黑" panose="020B0503020204020204" pitchFamily="34" charset="-122"/>
              </a:defRPr>
            </a:lvl1pPr>
          </a:lstStyle>
          <a:p>
            <a:pPr defTabSz="1219200">
              <a:defRPr/>
            </a:pPr>
            <a:r>
              <a:rPr lang="zh-CN" altLang="en-US" sz="1400" kern="0" dirty="0">
                <a:solidFill>
                  <a:prstClr val="black"/>
                </a:solidFill>
              </a:rPr>
              <a:t>数据资产管理平台</a:t>
            </a:r>
          </a:p>
        </p:txBody>
      </p:sp>
      <p:sp>
        <p:nvSpPr>
          <p:cNvPr id="191" name="文本框 316"/>
          <p:cNvSpPr txBox="1"/>
          <p:nvPr>
            <p:custDataLst>
              <p:tags r:id="rId1"/>
            </p:custDataLst>
          </p:nvPr>
        </p:nvSpPr>
        <p:spPr>
          <a:xfrm>
            <a:off x="8950972" y="1143018"/>
            <a:ext cx="1365816" cy="423890"/>
          </a:xfrm>
          <a:prstGeom prst="rect">
            <a:avLst/>
          </a:prstGeom>
          <a:solidFill>
            <a:srgbClr val="0087D5"/>
          </a:solidFill>
          <a:effectLst/>
        </p:spPr>
        <p:txBody>
          <a:bodyPr wrap="square" rtlCol="0" anchor="ctr">
            <a:noAutofit/>
          </a:bodyPr>
          <a:lstStyle>
            <a:defPPr>
              <a:defRPr lang="en-US"/>
            </a:defPPr>
            <a:lvl1pPr algn="ctr">
              <a:lnSpc>
                <a:spcPct val="100000"/>
              </a:lnSpc>
              <a:defRPr sz="1100" b="1">
                <a:solidFill>
                  <a:srgbClr val="C00000"/>
                </a:solidFill>
                <a:latin typeface="微软雅黑" panose="020B0503020204020204" pitchFamily="34" charset="-122"/>
                <a:ea typeface="微软雅黑" panose="020B0503020204020204" pitchFamily="34" charset="-122"/>
              </a:defRPr>
            </a:lvl1pPr>
          </a:lstStyle>
          <a:p>
            <a:pPr defTabSz="1219200">
              <a:defRPr/>
            </a:pPr>
            <a:r>
              <a:rPr lang="en-US" altLang="zh-CN" sz="1200" kern="0" dirty="0">
                <a:solidFill>
                  <a:srgbClr val="FFFFFF"/>
                </a:solidFill>
              </a:rPr>
              <a:t>BI</a:t>
            </a:r>
            <a:r>
              <a:rPr lang="zh-CN" altLang="en-US" sz="1200" kern="0" dirty="0">
                <a:solidFill>
                  <a:srgbClr val="FFFFFF"/>
                </a:solidFill>
              </a:rPr>
              <a:t>指标管理模块</a:t>
            </a:r>
          </a:p>
        </p:txBody>
      </p:sp>
      <p:sp>
        <p:nvSpPr>
          <p:cNvPr id="193" name="Rectangle: Rounded Corners 171"/>
          <p:cNvSpPr/>
          <p:nvPr/>
        </p:nvSpPr>
        <p:spPr bwMode="auto">
          <a:xfrm>
            <a:off x="8950972" y="1601504"/>
            <a:ext cx="1365816" cy="344900"/>
          </a:xfrm>
          <a:prstGeom prst="roundRect">
            <a:avLst/>
          </a:prstGeom>
          <a:solidFill>
            <a:sysClr val="window" lastClr="FFFFFF">
              <a:alpha val="80000"/>
            </a:sysClr>
          </a:solidFill>
          <a:ln w="19050" cap="flat" cmpd="sng" algn="ctr">
            <a:solidFill>
              <a:srgbClr val="1D6CC3"/>
            </a:solidFill>
            <a:prstDash val="solid"/>
            <a:round/>
            <a:headEnd type="none" w="med" len="med"/>
            <a:tailEnd type="none" w="med" len="med"/>
          </a:ln>
          <a:effectLst/>
        </p:spPr>
        <p:txBody>
          <a:bodyPr vert="horz" wrap="square" lIns="0" tIns="0" rIns="0" bIns="0" numCol="1" rtlCol="0" anchor="ctr" anchorCtr="0" compatLnSpc="1"/>
          <a:lstStyle/>
          <a:p>
            <a:pPr algn="ctr" defTabSz="1219200" fontAlgn="base">
              <a:lnSpc>
                <a:spcPct val="90000"/>
              </a:lnSpc>
              <a:spcBef>
                <a:spcPct val="0"/>
              </a:spcBef>
              <a:spcAft>
                <a:spcPct val="0"/>
              </a:spcAft>
              <a:defRPr/>
            </a:pPr>
            <a:r>
              <a:rPr lang="zh-CN" altLang="en-US" sz="1400" kern="0" dirty="0">
                <a:solidFill>
                  <a:srgbClr val="191919"/>
                </a:solidFill>
                <a:latin typeface="微软雅黑" panose="020B0503020204020204" pitchFamily="34" charset="-122"/>
                <a:ea typeface="微软雅黑" panose="020B0503020204020204" pitchFamily="34" charset="-122"/>
              </a:rPr>
              <a:t>指标数据标准</a:t>
            </a:r>
          </a:p>
        </p:txBody>
      </p:sp>
      <p:sp>
        <p:nvSpPr>
          <p:cNvPr id="194" name="Rectangle: Rounded Corners 171"/>
          <p:cNvSpPr/>
          <p:nvPr/>
        </p:nvSpPr>
        <p:spPr bwMode="auto">
          <a:xfrm>
            <a:off x="6912594" y="1622629"/>
            <a:ext cx="1804705" cy="333561"/>
          </a:xfrm>
          <a:prstGeom prst="roundRect">
            <a:avLst/>
          </a:prstGeom>
          <a:solidFill>
            <a:sysClr val="window" lastClr="FFFFFF">
              <a:alpha val="80000"/>
            </a:sysClr>
          </a:solidFill>
          <a:ln w="19050" cap="flat" cmpd="sng" algn="ctr">
            <a:solidFill>
              <a:srgbClr val="1D6CC3"/>
            </a:solidFill>
            <a:prstDash val="solid"/>
            <a:round/>
            <a:headEnd type="none" w="med" len="med"/>
            <a:tailEnd type="none" w="med" len="med"/>
          </a:ln>
          <a:effectLst/>
        </p:spPr>
        <p:txBody>
          <a:bodyPr vert="horz" wrap="square" lIns="0" tIns="0" rIns="0" bIns="0" numCol="1" rtlCol="0" anchor="ctr" anchorCtr="0" compatLnSpc="1"/>
          <a:lstStyle/>
          <a:p>
            <a:pPr algn="ctr" defTabSz="1219200" fontAlgn="base">
              <a:lnSpc>
                <a:spcPct val="90000"/>
              </a:lnSpc>
              <a:spcBef>
                <a:spcPct val="0"/>
              </a:spcBef>
              <a:spcAft>
                <a:spcPct val="0"/>
              </a:spcAft>
              <a:defRPr/>
            </a:pPr>
            <a:r>
              <a:rPr lang="zh-CN" altLang="en-US" sz="1400" kern="0" dirty="0">
                <a:solidFill>
                  <a:srgbClr val="191919"/>
                </a:solidFill>
                <a:latin typeface="微软雅黑" panose="020B0503020204020204" pitchFamily="34" charset="-122"/>
                <a:ea typeface="微软雅黑" panose="020B0503020204020204" pitchFamily="34" charset="-122"/>
              </a:rPr>
              <a:t>主数据管理</a:t>
            </a:r>
          </a:p>
        </p:txBody>
      </p:sp>
      <p:sp>
        <p:nvSpPr>
          <p:cNvPr id="195" name="文本框 316"/>
          <p:cNvSpPr txBox="1"/>
          <p:nvPr>
            <p:custDataLst>
              <p:tags r:id="rId2"/>
            </p:custDataLst>
          </p:nvPr>
        </p:nvSpPr>
        <p:spPr>
          <a:xfrm>
            <a:off x="7022081" y="2480847"/>
            <a:ext cx="937836" cy="423890"/>
          </a:xfrm>
          <a:prstGeom prst="rect">
            <a:avLst/>
          </a:prstGeom>
          <a:solidFill>
            <a:srgbClr val="0087D5"/>
          </a:solidFill>
          <a:effectLst/>
        </p:spPr>
        <p:txBody>
          <a:bodyPr wrap="square" rtlCol="0" anchor="ctr">
            <a:noAutofit/>
          </a:bodyPr>
          <a:lstStyle>
            <a:defPPr>
              <a:defRPr lang="en-US"/>
            </a:defPPr>
            <a:lvl1pPr algn="ctr">
              <a:lnSpc>
                <a:spcPct val="100000"/>
              </a:lnSpc>
              <a:defRPr sz="1100" b="1">
                <a:solidFill>
                  <a:srgbClr val="C00000"/>
                </a:solidFill>
                <a:latin typeface="微软雅黑" panose="020B0503020204020204" pitchFamily="34" charset="-122"/>
                <a:ea typeface="微软雅黑" panose="020B0503020204020204" pitchFamily="34" charset="-122"/>
              </a:defRPr>
            </a:lvl1pPr>
          </a:lstStyle>
          <a:p>
            <a:pPr defTabSz="1219200">
              <a:defRPr/>
            </a:pPr>
            <a:r>
              <a:rPr lang="zh-CN" altLang="en-US" sz="1200" kern="0" dirty="0">
                <a:solidFill>
                  <a:srgbClr val="FFFFFF"/>
                </a:solidFill>
              </a:rPr>
              <a:t>数据脱敏</a:t>
            </a:r>
          </a:p>
        </p:txBody>
      </p:sp>
      <p:sp>
        <p:nvSpPr>
          <p:cNvPr id="196" name="文本框 316"/>
          <p:cNvSpPr txBox="1"/>
          <p:nvPr>
            <p:custDataLst>
              <p:tags r:id="rId3"/>
            </p:custDataLst>
          </p:nvPr>
        </p:nvSpPr>
        <p:spPr>
          <a:xfrm>
            <a:off x="8043536" y="2480847"/>
            <a:ext cx="1126235" cy="423890"/>
          </a:xfrm>
          <a:prstGeom prst="rect">
            <a:avLst/>
          </a:prstGeom>
          <a:solidFill>
            <a:srgbClr val="0087D5"/>
          </a:solidFill>
          <a:effectLst/>
        </p:spPr>
        <p:txBody>
          <a:bodyPr wrap="square" rtlCol="0" anchor="ctr">
            <a:noAutofit/>
          </a:bodyPr>
          <a:lstStyle>
            <a:defPPr>
              <a:defRPr lang="en-US"/>
            </a:defPPr>
            <a:lvl1pPr algn="ctr">
              <a:lnSpc>
                <a:spcPct val="100000"/>
              </a:lnSpc>
              <a:defRPr sz="1100" b="1">
                <a:solidFill>
                  <a:srgbClr val="C00000"/>
                </a:solidFill>
                <a:latin typeface="微软雅黑" panose="020B0503020204020204" pitchFamily="34" charset="-122"/>
                <a:ea typeface="微软雅黑" panose="020B0503020204020204" pitchFamily="34" charset="-122"/>
              </a:defRPr>
            </a:lvl1pPr>
          </a:lstStyle>
          <a:p>
            <a:pPr defTabSz="1219200">
              <a:defRPr/>
            </a:pPr>
            <a:r>
              <a:rPr lang="zh-CN" altLang="en-US" sz="1200" kern="0" dirty="0">
                <a:solidFill>
                  <a:srgbClr val="FFFFFF"/>
                </a:solidFill>
              </a:rPr>
              <a:t>数据库加密</a:t>
            </a:r>
          </a:p>
        </p:txBody>
      </p:sp>
      <p:sp>
        <p:nvSpPr>
          <p:cNvPr id="197" name="文本框 316"/>
          <p:cNvSpPr txBox="1"/>
          <p:nvPr>
            <p:custDataLst>
              <p:tags r:id="rId4"/>
            </p:custDataLst>
          </p:nvPr>
        </p:nvSpPr>
        <p:spPr>
          <a:xfrm>
            <a:off x="10468531" y="1128422"/>
            <a:ext cx="1287960" cy="423890"/>
          </a:xfrm>
          <a:prstGeom prst="rect">
            <a:avLst/>
          </a:prstGeom>
          <a:solidFill>
            <a:srgbClr val="0087D5"/>
          </a:solidFill>
          <a:effectLst/>
        </p:spPr>
        <p:txBody>
          <a:bodyPr wrap="square" rtlCol="0" anchor="ctr">
            <a:noAutofit/>
          </a:bodyPr>
          <a:lstStyle>
            <a:defPPr>
              <a:defRPr lang="en-US"/>
            </a:defPPr>
            <a:lvl1pPr algn="ctr">
              <a:lnSpc>
                <a:spcPct val="100000"/>
              </a:lnSpc>
              <a:defRPr sz="1100" b="1">
                <a:solidFill>
                  <a:srgbClr val="C00000"/>
                </a:solidFill>
                <a:latin typeface="微软雅黑" panose="020B0503020204020204" pitchFamily="34" charset="-122"/>
                <a:ea typeface="微软雅黑" panose="020B0503020204020204" pitchFamily="34" charset="-122"/>
              </a:defRPr>
            </a:lvl1pPr>
          </a:lstStyle>
          <a:p>
            <a:pPr defTabSz="1219200">
              <a:defRPr/>
            </a:pPr>
            <a:r>
              <a:rPr lang="zh-CN" altLang="en-US" sz="1200" kern="0" dirty="0">
                <a:solidFill>
                  <a:srgbClr val="FFFFFF"/>
                </a:solidFill>
              </a:rPr>
              <a:t>知识库</a:t>
            </a:r>
          </a:p>
        </p:txBody>
      </p:sp>
      <p:sp>
        <p:nvSpPr>
          <p:cNvPr id="198" name="Rectangle: Rounded Corners 171"/>
          <p:cNvSpPr/>
          <p:nvPr/>
        </p:nvSpPr>
        <p:spPr bwMode="auto">
          <a:xfrm>
            <a:off x="10466536" y="1593429"/>
            <a:ext cx="1289955" cy="352976"/>
          </a:xfrm>
          <a:prstGeom prst="roundRect">
            <a:avLst/>
          </a:prstGeom>
          <a:solidFill>
            <a:sysClr val="window" lastClr="FFFFFF">
              <a:alpha val="80000"/>
            </a:sysClr>
          </a:solidFill>
          <a:ln w="19050" cap="flat" cmpd="sng" algn="ctr">
            <a:solidFill>
              <a:srgbClr val="1D6CC3"/>
            </a:solidFill>
            <a:prstDash val="solid"/>
            <a:round/>
            <a:headEnd type="none" w="med" len="med"/>
            <a:tailEnd type="none" w="med" len="med"/>
          </a:ln>
          <a:effectLst/>
        </p:spPr>
        <p:txBody>
          <a:bodyPr vert="horz" wrap="square" lIns="0" tIns="0" rIns="0" bIns="0" numCol="1" rtlCol="0" anchor="ctr" anchorCtr="0" compatLnSpc="1"/>
          <a:lstStyle/>
          <a:p>
            <a:pPr algn="ctr" defTabSz="1219200" fontAlgn="base">
              <a:lnSpc>
                <a:spcPct val="90000"/>
              </a:lnSpc>
              <a:spcBef>
                <a:spcPct val="0"/>
              </a:spcBef>
              <a:spcAft>
                <a:spcPct val="0"/>
              </a:spcAft>
              <a:defRPr/>
            </a:pPr>
            <a:r>
              <a:rPr lang="zh-CN" altLang="en-US" sz="1400" kern="0" dirty="0">
                <a:solidFill>
                  <a:srgbClr val="191919"/>
                </a:solidFill>
                <a:latin typeface="微软雅黑" panose="020B0503020204020204" pitchFamily="34" charset="-122"/>
                <a:ea typeface="微软雅黑" panose="020B0503020204020204" pitchFamily="34" charset="-122"/>
              </a:rPr>
              <a:t>标准 规范 文档</a:t>
            </a:r>
          </a:p>
        </p:txBody>
      </p:sp>
      <p:sp>
        <p:nvSpPr>
          <p:cNvPr id="199" name="Rectangle: Rounded Corners 171"/>
          <p:cNvSpPr/>
          <p:nvPr/>
        </p:nvSpPr>
        <p:spPr bwMode="auto">
          <a:xfrm>
            <a:off x="7026750" y="2962329"/>
            <a:ext cx="2143021" cy="332862"/>
          </a:xfrm>
          <a:prstGeom prst="roundRect">
            <a:avLst/>
          </a:prstGeom>
          <a:solidFill>
            <a:sysClr val="window" lastClr="FFFFFF">
              <a:alpha val="80000"/>
            </a:sysClr>
          </a:solidFill>
          <a:ln w="19050" cap="flat" cmpd="sng" algn="ctr">
            <a:solidFill>
              <a:srgbClr val="1D6CC3"/>
            </a:solidFill>
            <a:prstDash val="solid"/>
            <a:round/>
            <a:headEnd type="none" w="med" len="med"/>
            <a:tailEnd type="none" w="med" len="med"/>
          </a:ln>
          <a:effectLst/>
        </p:spPr>
        <p:txBody>
          <a:bodyPr vert="horz" wrap="square" lIns="0" tIns="0" rIns="0" bIns="0" numCol="1" rtlCol="0" anchor="ctr" anchorCtr="0" compatLnSpc="1"/>
          <a:lstStyle/>
          <a:p>
            <a:pPr algn="ctr" defTabSz="1219200" fontAlgn="base">
              <a:lnSpc>
                <a:spcPct val="90000"/>
              </a:lnSpc>
              <a:spcBef>
                <a:spcPct val="0"/>
              </a:spcBef>
              <a:spcAft>
                <a:spcPct val="0"/>
              </a:spcAft>
              <a:defRPr/>
            </a:pPr>
            <a:r>
              <a:rPr lang="zh-CN" altLang="en-US" sz="1400" kern="0" dirty="0">
                <a:solidFill>
                  <a:srgbClr val="191919"/>
                </a:solidFill>
                <a:latin typeface="微软雅黑" panose="020B0503020204020204" pitchFamily="34" charset="-122"/>
                <a:ea typeface="微软雅黑" panose="020B0503020204020204" pitchFamily="34" charset="-122"/>
              </a:rPr>
              <a:t>数据安全</a:t>
            </a:r>
          </a:p>
        </p:txBody>
      </p:sp>
      <p:sp>
        <p:nvSpPr>
          <p:cNvPr id="200" name="文本框 316"/>
          <p:cNvSpPr txBox="1"/>
          <p:nvPr>
            <p:custDataLst>
              <p:tags r:id="rId5"/>
            </p:custDataLst>
          </p:nvPr>
        </p:nvSpPr>
        <p:spPr>
          <a:xfrm>
            <a:off x="9533251" y="2480847"/>
            <a:ext cx="1485246" cy="423890"/>
          </a:xfrm>
          <a:prstGeom prst="rect">
            <a:avLst/>
          </a:prstGeom>
          <a:solidFill>
            <a:srgbClr val="0087D5"/>
          </a:solidFill>
          <a:effectLst/>
        </p:spPr>
        <p:txBody>
          <a:bodyPr wrap="square" rtlCol="0" anchor="ctr">
            <a:noAutofit/>
          </a:bodyPr>
          <a:lstStyle>
            <a:defPPr>
              <a:defRPr lang="en-US"/>
            </a:defPPr>
            <a:lvl1pPr algn="ctr">
              <a:lnSpc>
                <a:spcPct val="100000"/>
              </a:lnSpc>
              <a:defRPr sz="1100" b="1">
                <a:solidFill>
                  <a:srgbClr val="C00000"/>
                </a:solidFill>
                <a:latin typeface="微软雅黑" panose="020B0503020204020204" pitchFamily="34" charset="-122"/>
                <a:ea typeface="微软雅黑" panose="020B0503020204020204" pitchFamily="34" charset="-122"/>
              </a:defRPr>
            </a:lvl1pPr>
          </a:lstStyle>
          <a:p>
            <a:pPr defTabSz="1219200">
              <a:defRPr/>
            </a:pPr>
            <a:r>
              <a:rPr lang="en-US" altLang="zh-CN" dirty="0" err="1">
                <a:solidFill>
                  <a:srgbClr val="FFFFFF"/>
                </a:solidFill>
              </a:rPr>
              <a:t>PowerDesigner</a:t>
            </a:r>
            <a:r>
              <a:rPr lang="en-US" altLang="zh-CN" dirty="0">
                <a:solidFill>
                  <a:srgbClr val="FFFFFF"/>
                </a:solidFill>
              </a:rPr>
              <a:t>/ER</a:t>
            </a:r>
            <a:r>
              <a:rPr lang="zh-CN" altLang="en-US" dirty="0">
                <a:solidFill>
                  <a:srgbClr val="FFFFFF"/>
                </a:solidFill>
              </a:rPr>
              <a:t>等</a:t>
            </a:r>
            <a:endParaRPr lang="zh-CN" altLang="en-US" sz="1200" kern="0" dirty="0">
              <a:solidFill>
                <a:srgbClr val="FFFFFF"/>
              </a:solidFill>
            </a:endParaRPr>
          </a:p>
        </p:txBody>
      </p:sp>
      <p:sp>
        <p:nvSpPr>
          <p:cNvPr id="201" name="Rectangle: Rounded Corners 171"/>
          <p:cNvSpPr/>
          <p:nvPr/>
        </p:nvSpPr>
        <p:spPr bwMode="auto">
          <a:xfrm>
            <a:off x="9547810" y="2962329"/>
            <a:ext cx="1479088" cy="332862"/>
          </a:xfrm>
          <a:prstGeom prst="roundRect">
            <a:avLst/>
          </a:prstGeom>
          <a:solidFill>
            <a:sysClr val="window" lastClr="FFFFFF">
              <a:alpha val="80000"/>
            </a:sysClr>
          </a:solidFill>
          <a:ln w="19050" cap="flat" cmpd="sng" algn="ctr">
            <a:solidFill>
              <a:srgbClr val="1D6CC3"/>
            </a:solidFill>
            <a:prstDash val="solid"/>
            <a:round/>
            <a:headEnd type="none" w="med" len="med"/>
            <a:tailEnd type="none" w="med" len="med"/>
          </a:ln>
          <a:effectLst/>
        </p:spPr>
        <p:txBody>
          <a:bodyPr vert="horz" wrap="square" lIns="0" tIns="0" rIns="0" bIns="0" numCol="1" rtlCol="0" anchor="ctr" anchorCtr="0" compatLnSpc="1"/>
          <a:lstStyle/>
          <a:p>
            <a:pPr algn="ctr" defTabSz="1219200" fontAlgn="base">
              <a:lnSpc>
                <a:spcPct val="90000"/>
              </a:lnSpc>
              <a:spcBef>
                <a:spcPct val="0"/>
              </a:spcBef>
              <a:spcAft>
                <a:spcPct val="0"/>
              </a:spcAft>
              <a:defRPr/>
            </a:pPr>
            <a:r>
              <a:rPr lang="zh-CN" altLang="en-US" sz="1400" kern="0" dirty="0">
                <a:solidFill>
                  <a:srgbClr val="191919"/>
                </a:solidFill>
                <a:latin typeface="微软雅黑" panose="020B0503020204020204" pitchFamily="34" charset="-122"/>
                <a:ea typeface="微软雅黑" panose="020B0503020204020204" pitchFamily="34" charset="-122"/>
              </a:rPr>
              <a:t>数据架构</a:t>
            </a:r>
            <a:r>
              <a:rPr lang="en-US" altLang="zh-CN" sz="1400" kern="0" dirty="0">
                <a:solidFill>
                  <a:srgbClr val="191919"/>
                </a:solidFill>
                <a:latin typeface="微软雅黑" panose="020B0503020204020204" pitchFamily="34" charset="-122"/>
                <a:ea typeface="微软雅黑" panose="020B0503020204020204" pitchFamily="34" charset="-122"/>
              </a:rPr>
              <a:t>/</a:t>
            </a:r>
            <a:r>
              <a:rPr lang="zh-CN" altLang="en-US" sz="1400" kern="0" dirty="0">
                <a:solidFill>
                  <a:srgbClr val="191919"/>
                </a:solidFill>
                <a:latin typeface="微软雅黑" panose="020B0503020204020204" pitchFamily="34" charset="-122"/>
                <a:ea typeface="微软雅黑" panose="020B0503020204020204" pitchFamily="34" charset="-122"/>
              </a:rPr>
              <a:t>模型</a:t>
            </a:r>
          </a:p>
        </p:txBody>
      </p:sp>
      <p:cxnSp>
        <p:nvCxnSpPr>
          <p:cNvPr id="202" name="连接符: 曲线 13"/>
          <p:cNvCxnSpPr>
            <a:endCxn id="141" idx="1"/>
          </p:cNvCxnSpPr>
          <p:nvPr/>
        </p:nvCxnSpPr>
        <p:spPr>
          <a:xfrm>
            <a:off x="3759898" y="1541585"/>
            <a:ext cx="1729833" cy="1118924"/>
          </a:xfrm>
          <a:prstGeom prst="curvedConnector3">
            <a:avLst>
              <a:gd name="adj1" fmla="val 50000"/>
            </a:avLst>
          </a:prstGeom>
          <a:noFill/>
          <a:ln w="6350" cap="flat" cmpd="sng" algn="ctr">
            <a:solidFill>
              <a:sysClr val="window" lastClr="FFFFFF">
                <a:lumMod val="50000"/>
              </a:sysClr>
            </a:solidFill>
            <a:prstDash val="solid"/>
            <a:miter lim="800000"/>
          </a:ln>
          <a:effectLst/>
        </p:spPr>
      </p:cxnSp>
      <p:cxnSp>
        <p:nvCxnSpPr>
          <p:cNvPr id="203" name="连接符: 曲线 200"/>
          <p:cNvCxnSpPr>
            <a:stCxn id="122" idx="3"/>
            <a:endCxn id="140" idx="1"/>
          </p:cNvCxnSpPr>
          <p:nvPr/>
        </p:nvCxnSpPr>
        <p:spPr>
          <a:xfrm flipV="1">
            <a:off x="3754152" y="1439441"/>
            <a:ext cx="1735581" cy="1118743"/>
          </a:xfrm>
          <a:prstGeom prst="curvedConnector3">
            <a:avLst>
              <a:gd name="adj1" fmla="val 38687"/>
            </a:avLst>
          </a:prstGeom>
          <a:noFill/>
          <a:ln w="6350" cap="flat" cmpd="sng" algn="ctr">
            <a:solidFill>
              <a:sysClr val="window" lastClr="FFFFFF">
                <a:lumMod val="50000"/>
              </a:sysClr>
            </a:solidFill>
            <a:prstDash val="solid"/>
            <a:miter lim="800000"/>
          </a:ln>
          <a:effectLst/>
        </p:spPr>
      </p:cxnSp>
      <p:cxnSp>
        <p:nvCxnSpPr>
          <p:cNvPr id="204" name="连接符: 曲线 201"/>
          <p:cNvCxnSpPr>
            <a:stCxn id="123" idx="3"/>
            <a:endCxn id="140" idx="1"/>
          </p:cNvCxnSpPr>
          <p:nvPr/>
        </p:nvCxnSpPr>
        <p:spPr>
          <a:xfrm flipV="1">
            <a:off x="3395031" y="1439441"/>
            <a:ext cx="2094702" cy="1956407"/>
          </a:xfrm>
          <a:prstGeom prst="curvedConnector3">
            <a:avLst>
              <a:gd name="adj1" fmla="val 64997"/>
            </a:avLst>
          </a:prstGeom>
          <a:noFill/>
          <a:ln w="6350" cap="flat" cmpd="sng" algn="ctr">
            <a:solidFill>
              <a:sysClr val="window" lastClr="FFFFFF">
                <a:lumMod val="50000"/>
              </a:sysClr>
            </a:solidFill>
            <a:prstDash val="solid"/>
            <a:miter lim="800000"/>
          </a:ln>
          <a:effectLst/>
        </p:spPr>
      </p:cxnSp>
      <p:cxnSp>
        <p:nvCxnSpPr>
          <p:cNvPr id="205" name="连接符: 曲线 202"/>
          <p:cNvCxnSpPr>
            <a:stCxn id="130" idx="3"/>
            <a:endCxn id="115" idx="1"/>
          </p:cNvCxnSpPr>
          <p:nvPr/>
        </p:nvCxnSpPr>
        <p:spPr>
          <a:xfrm>
            <a:off x="3395032" y="4375415"/>
            <a:ext cx="2094700" cy="567347"/>
          </a:xfrm>
          <a:prstGeom prst="curvedConnector3">
            <a:avLst>
              <a:gd name="adj1" fmla="val 50000"/>
            </a:avLst>
          </a:prstGeom>
          <a:noFill/>
          <a:ln w="6350" cap="flat" cmpd="sng" algn="ctr">
            <a:solidFill>
              <a:sysClr val="window" lastClr="FFFFFF">
                <a:lumMod val="50000"/>
              </a:sysClr>
            </a:solidFill>
            <a:prstDash val="solid"/>
            <a:miter lim="800000"/>
          </a:ln>
          <a:effectLst/>
        </p:spPr>
      </p:cxnSp>
      <p:cxnSp>
        <p:nvCxnSpPr>
          <p:cNvPr id="206" name="连接符: 曲线 203"/>
          <p:cNvCxnSpPr>
            <a:stCxn id="125" idx="3"/>
            <a:endCxn id="115" idx="1"/>
          </p:cNvCxnSpPr>
          <p:nvPr/>
        </p:nvCxnSpPr>
        <p:spPr>
          <a:xfrm flipV="1">
            <a:off x="3395031" y="4942762"/>
            <a:ext cx="2094701" cy="32796"/>
          </a:xfrm>
          <a:prstGeom prst="curvedConnector3">
            <a:avLst>
              <a:gd name="adj1" fmla="val 50000"/>
            </a:avLst>
          </a:prstGeom>
          <a:noFill/>
          <a:ln w="6350" cap="flat" cmpd="sng" algn="ctr">
            <a:solidFill>
              <a:sysClr val="window" lastClr="FFFFFF">
                <a:lumMod val="50000"/>
              </a:sysClr>
            </a:solidFill>
            <a:prstDash val="solid"/>
            <a:miter lim="800000"/>
          </a:ln>
          <a:effectLst/>
        </p:spPr>
      </p:cxnSp>
      <p:cxnSp>
        <p:nvCxnSpPr>
          <p:cNvPr id="207" name="连接符: 曲线 204"/>
          <p:cNvCxnSpPr>
            <a:stCxn id="126" idx="3"/>
            <a:endCxn id="115" idx="1"/>
          </p:cNvCxnSpPr>
          <p:nvPr/>
        </p:nvCxnSpPr>
        <p:spPr>
          <a:xfrm flipV="1">
            <a:off x="3395031" y="4942762"/>
            <a:ext cx="2094701" cy="504356"/>
          </a:xfrm>
          <a:prstGeom prst="curvedConnector3">
            <a:avLst>
              <a:gd name="adj1" fmla="val 50000"/>
            </a:avLst>
          </a:prstGeom>
          <a:noFill/>
          <a:ln w="6350" cap="flat" cmpd="sng" algn="ctr">
            <a:solidFill>
              <a:sysClr val="window" lastClr="FFFFFF">
                <a:lumMod val="50000"/>
              </a:sysClr>
            </a:solidFill>
            <a:prstDash val="solid"/>
            <a:miter lim="800000"/>
          </a:ln>
          <a:effectLst/>
        </p:spPr>
      </p:cxnSp>
      <p:cxnSp>
        <p:nvCxnSpPr>
          <p:cNvPr id="208" name="连接符: 曲线 205"/>
          <p:cNvCxnSpPr>
            <a:stCxn id="132" idx="3"/>
            <a:endCxn id="115" idx="1"/>
          </p:cNvCxnSpPr>
          <p:nvPr/>
        </p:nvCxnSpPr>
        <p:spPr>
          <a:xfrm flipV="1">
            <a:off x="3395030" y="4942762"/>
            <a:ext cx="2094702" cy="1011454"/>
          </a:xfrm>
          <a:prstGeom prst="curvedConnector3">
            <a:avLst>
              <a:gd name="adj1" fmla="val 50000"/>
            </a:avLst>
          </a:prstGeom>
          <a:noFill/>
          <a:ln w="6350" cap="flat" cmpd="sng" algn="ctr">
            <a:solidFill>
              <a:sysClr val="window" lastClr="FFFFFF">
                <a:lumMod val="50000"/>
              </a:sysClr>
            </a:solidFill>
            <a:prstDash val="solid"/>
            <a:miter lim="800000"/>
          </a:ln>
          <a:effectLst/>
        </p:spPr>
      </p:cxnSp>
      <p:cxnSp>
        <p:nvCxnSpPr>
          <p:cNvPr id="209" name="连接符: 曲线 206"/>
          <p:cNvCxnSpPr>
            <a:stCxn id="130" idx="3"/>
            <a:endCxn id="141" idx="1"/>
          </p:cNvCxnSpPr>
          <p:nvPr/>
        </p:nvCxnSpPr>
        <p:spPr>
          <a:xfrm flipV="1">
            <a:off x="3395032" y="2660509"/>
            <a:ext cx="2094699" cy="1714906"/>
          </a:xfrm>
          <a:prstGeom prst="curvedConnector3">
            <a:avLst>
              <a:gd name="adj1" fmla="val 50000"/>
            </a:avLst>
          </a:prstGeom>
          <a:noFill/>
          <a:ln w="6350" cap="flat" cmpd="sng" algn="ctr">
            <a:solidFill>
              <a:sysClr val="window" lastClr="FFFFFF">
                <a:lumMod val="50000"/>
              </a:sysClr>
            </a:solidFill>
            <a:prstDash val="solid"/>
            <a:miter lim="800000"/>
          </a:ln>
          <a:effectLst/>
        </p:spPr>
      </p:cxnSp>
      <p:sp>
        <p:nvSpPr>
          <p:cNvPr id="210" name="椭圆 209"/>
          <p:cNvSpPr/>
          <p:nvPr/>
        </p:nvSpPr>
        <p:spPr>
          <a:xfrm>
            <a:off x="5433628" y="1159004"/>
            <a:ext cx="333912" cy="333912"/>
          </a:xfrm>
          <a:prstGeom prst="ellipse">
            <a:avLst/>
          </a:prstGeom>
          <a:solidFill>
            <a:sysClr val="window" lastClr="FFFFFF"/>
          </a:solidFill>
          <a:ln w="12700" cap="flat" cmpd="sng" algn="ctr">
            <a:solidFill>
              <a:sysClr val="window" lastClr="FFFFFF">
                <a:lumMod val="75000"/>
              </a:sysClr>
            </a:solidFill>
            <a:prstDash val="solid"/>
            <a:miter lim="800000"/>
          </a:ln>
          <a:effectLst>
            <a:outerShdw blurRad="50800" dist="38100" dir="2700000" algn="tl" rotWithShape="0">
              <a:prstClr val="black">
                <a:alpha val="40000"/>
              </a:prstClr>
            </a:outerShdw>
          </a:effectLst>
        </p:spPr>
        <p:txBody>
          <a:bodyPr wrap="square" lIns="54000" rtlCol="0" anchor="ctr">
            <a:noAutofit/>
          </a:bodyPr>
          <a:lstStyle/>
          <a:p>
            <a:pPr>
              <a:defRPr/>
            </a:pPr>
            <a:r>
              <a:rPr lang="en-US" altLang="zh-CN" sz="1600" b="1"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1</a:t>
            </a:r>
          </a:p>
        </p:txBody>
      </p:sp>
      <p:sp>
        <p:nvSpPr>
          <p:cNvPr id="211" name="椭圆 210"/>
          <p:cNvSpPr/>
          <p:nvPr/>
        </p:nvSpPr>
        <p:spPr>
          <a:xfrm>
            <a:off x="5433628" y="2391477"/>
            <a:ext cx="333912" cy="333912"/>
          </a:xfrm>
          <a:prstGeom prst="ellipse">
            <a:avLst/>
          </a:prstGeom>
          <a:solidFill>
            <a:sysClr val="window" lastClr="FFFFFF"/>
          </a:solidFill>
          <a:ln w="12700" cap="flat" cmpd="sng" algn="ctr">
            <a:solidFill>
              <a:sysClr val="window" lastClr="FFFFFF">
                <a:lumMod val="75000"/>
              </a:sysClr>
            </a:solidFill>
            <a:prstDash val="solid"/>
            <a:miter lim="800000"/>
          </a:ln>
          <a:effectLst>
            <a:outerShdw blurRad="50800" dist="38100" dir="2700000" algn="tl" rotWithShape="0">
              <a:prstClr val="black">
                <a:alpha val="40000"/>
              </a:prstClr>
            </a:outerShdw>
          </a:effectLst>
        </p:spPr>
        <p:txBody>
          <a:bodyPr wrap="square" lIns="54000" rtlCol="0" anchor="ctr">
            <a:noAutofit/>
          </a:bodyPr>
          <a:lstStyle/>
          <a:p>
            <a:pPr>
              <a:defRPr/>
            </a:pPr>
            <a:r>
              <a:rPr lang="en-US" altLang="zh-CN" sz="1600" b="1"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2</a:t>
            </a:r>
          </a:p>
        </p:txBody>
      </p:sp>
      <p:sp>
        <p:nvSpPr>
          <p:cNvPr id="212" name="椭圆 211"/>
          <p:cNvSpPr/>
          <p:nvPr/>
        </p:nvSpPr>
        <p:spPr>
          <a:xfrm>
            <a:off x="5419491" y="4604679"/>
            <a:ext cx="333912" cy="333912"/>
          </a:xfrm>
          <a:prstGeom prst="ellipse">
            <a:avLst/>
          </a:prstGeom>
          <a:solidFill>
            <a:sysClr val="window" lastClr="FFFFFF"/>
          </a:solidFill>
          <a:ln w="12700" cap="flat" cmpd="sng" algn="ctr">
            <a:solidFill>
              <a:sysClr val="window" lastClr="FFFFFF">
                <a:lumMod val="75000"/>
              </a:sysClr>
            </a:solidFill>
            <a:prstDash val="solid"/>
            <a:miter lim="800000"/>
          </a:ln>
          <a:effectLst>
            <a:outerShdw blurRad="50800" dist="38100" dir="2700000" algn="tl" rotWithShape="0">
              <a:prstClr val="black">
                <a:alpha val="40000"/>
              </a:prstClr>
            </a:outerShdw>
          </a:effectLst>
        </p:spPr>
        <p:txBody>
          <a:bodyPr wrap="square" lIns="54000" rtlCol="0" anchor="ctr">
            <a:noAutofit/>
          </a:bodyPr>
          <a:lstStyle/>
          <a:p>
            <a:pPr>
              <a:defRPr/>
            </a:pPr>
            <a:r>
              <a:rPr lang="en-US" altLang="zh-CN" sz="1600" b="1"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3</a:t>
            </a:r>
          </a:p>
        </p:txBody>
      </p:sp>
      <p:cxnSp>
        <p:nvCxnSpPr>
          <p:cNvPr id="213" name="连接符: 曲线 221"/>
          <p:cNvCxnSpPr>
            <a:stCxn id="124" idx="3"/>
            <a:endCxn id="115" idx="1"/>
          </p:cNvCxnSpPr>
          <p:nvPr/>
        </p:nvCxnSpPr>
        <p:spPr>
          <a:xfrm>
            <a:off x="3395032" y="3893024"/>
            <a:ext cx="2094700" cy="1049738"/>
          </a:xfrm>
          <a:prstGeom prst="curvedConnector3">
            <a:avLst>
              <a:gd name="adj1" fmla="val 50000"/>
            </a:avLst>
          </a:prstGeom>
          <a:noFill/>
          <a:ln w="6350" cap="flat" cmpd="sng" algn="ctr">
            <a:solidFill>
              <a:sysClr val="window" lastClr="FFFFFF">
                <a:lumMod val="50000"/>
              </a:sysClr>
            </a:solidFill>
            <a:prstDash val="solid"/>
            <a:miter lim="800000"/>
          </a:ln>
          <a:effectLst/>
        </p:spPr>
      </p:cxnSp>
      <p:cxnSp>
        <p:nvCxnSpPr>
          <p:cNvPr id="214" name="连接符: 曲线 122"/>
          <p:cNvCxnSpPr>
            <a:stCxn id="122" idx="3"/>
            <a:endCxn id="115" idx="1"/>
          </p:cNvCxnSpPr>
          <p:nvPr/>
        </p:nvCxnSpPr>
        <p:spPr>
          <a:xfrm>
            <a:off x="3754152" y="2558184"/>
            <a:ext cx="1735580" cy="2384578"/>
          </a:xfrm>
          <a:prstGeom prst="curvedConnector3">
            <a:avLst>
              <a:gd name="adj1" fmla="val 50000"/>
            </a:avLst>
          </a:prstGeom>
          <a:noFill/>
          <a:ln w="6350" cap="flat" cmpd="sng" algn="ctr">
            <a:solidFill>
              <a:sysClr val="window" lastClr="FFFFFF">
                <a:lumMod val="50000"/>
              </a:sysClr>
            </a:solidFill>
            <a:prstDash val="solid"/>
            <a:miter lim="800000"/>
          </a:ln>
          <a:effectLst/>
        </p:spPr>
      </p:cxnSp>
      <p:sp>
        <p:nvSpPr>
          <p:cNvPr id="215" name="椭圆 214"/>
          <p:cNvSpPr/>
          <p:nvPr/>
        </p:nvSpPr>
        <p:spPr>
          <a:xfrm>
            <a:off x="694384" y="888111"/>
            <a:ext cx="250468" cy="250468"/>
          </a:xfrm>
          <a:prstGeom prst="ellipse">
            <a:avLst/>
          </a:prstGeom>
          <a:solidFill>
            <a:srgbClr val="1C6BC0"/>
          </a:solidFill>
          <a:ln w="6350" cap="flat" cmpd="sng" algn="ctr">
            <a:solidFill>
              <a:sysClr val="window" lastClr="FFFFFF"/>
            </a:solidFill>
            <a:prstDash val="solid"/>
            <a:miter lim="800000"/>
          </a:ln>
          <a:effectLst/>
        </p:spPr>
        <p:txBody>
          <a:bodyPr rtlCol="0" anchor="ctr"/>
          <a:lstStyle/>
          <a:p>
            <a:pPr algn="ctr">
              <a:defRPr/>
            </a:pPr>
            <a:r>
              <a:rPr lang="zh-CN" altLang="en-US" sz="1400" kern="0" dirty="0">
                <a:solidFill>
                  <a:prstClr val="white"/>
                </a:solidFill>
                <a:latin typeface="微软雅黑" panose="020B0503020204020204" pitchFamily="34" charset="-122"/>
                <a:ea typeface="微软雅黑" panose="020B0503020204020204" pitchFamily="34" charset="-122"/>
              </a:rPr>
              <a:t>高</a:t>
            </a:r>
          </a:p>
        </p:txBody>
      </p:sp>
      <p:sp>
        <p:nvSpPr>
          <p:cNvPr id="216" name="椭圆 215"/>
          <p:cNvSpPr/>
          <p:nvPr/>
        </p:nvSpPr>
        <p:spPr>
          <a:xfrm>
            <a:off x="510688" y="886619"/>
            <a:ext cx="250468" cy="250468"/>
          </a:xfrm>
          <a:prstGeom prst="ellipse">
            <a:avLst/>
          </a:prstGeom>
          <a:solidFill>
            <a:srgbClr val="00BC68"/>
          </a:solidFill>
          <a:ln w="12700" cap="flat" cmpd="sng" algn="ctr">
            <a:solidFill>
              <a:sysClr val="window" lastClr="FFFFFF"/>
            </a:solidFill>
            <a:prstDash val="solid"/>
            <a:miter lim="800000"/>
          </a:ln>
          <a:effectLst/>
        </p:spPr>
        <p:txBody>
          <a:bodyPr rtlCol="0" anchor="ctr"/>
          <a:lstStyle/>
          <a:p>
            <a:pPr algn="ctr">
              <a:defRPr/>
            </a:pPr>
            <a:r>
              <a:rPr lang="zh-CN" altLang="en-US" sz="1400" kern="0" dirty="0">
                <a:solidFill>
                  <a:prstClr val="white"/>
                </a:solidFill>
                <a:latin typeface="微软雅黑" panose="020B0503020204020204" pitchFamily="34" charset="-122"/>
                <a:ea typeface="微软雅黑" panose="020B0503020204020204" pitchFamily="34" charset="-122"/>
              </a:rPr>
              <a:t>中</a:t>
            </a:r>
          </a:p>
        </p:txBody>
      </p:sp>
      <p:sp>
        <p:nvSpPr>
          <p:cNvPr id="217" name="椭圆 216"/>
          <p:cNvSpPr/>
          <p:nvPr/>
        </p:nvSpPr>
        <p:spPr>
          <a:xfrm>
            <a:off x="510688" y="1944842"/>
            <a:ext cx="250468" cy="250468"/>
          </a:xfrm>
          <a:prstGeom prst="ellipse">
            <a:avLst/>
          </a:prstGeom>
          <a:solidFill>
            <a:srgbClr val="1C6BC0"/>
          </a:solidFill>
          <a:ln w="6350" cap="flat" cmpd="sng" algn="ctr">
            <a:solidFill>
              <a:sysClr val="window" lastClr="FFFFFF"/>
            </a:solidFill>
            <a:prstDash val="solid"/>
            <a:miter lim="800000"/>
          </a:ln>
          <a:effectLst/>
        </p:spPr>
        <p:txBody>
          <a:bodyPr rtlCol="0" anchor="ctr"/>
          <a:lstStyle/>
          <a:p>
            <a:pPr algn="ctr">
              <a:defRPr/>
            </a:pPr>
            <a:r>
              <a:rPr lang="zh-CN" altLang="en-US" sz="1400" kern="0" dirty="0">
                <a:solidFill>
                  <a:prstClr val="white"/>
                </a:solidFill>
                <a:latin typeface="微软雅黑" panose="020B0503020204020204" pitchFamily="34" charset="-122"/>
                <a:ea typeface="微软雅黑" panose="020B0503020204020204" pitchFamily="34" charset="-122"/>
              </a:rPr>
              <a:t>高</a:t>
            </a:r>
          </a:p>
        </p:txBody>
      </p:sp>
      <p:sp>
        <p:nvSpPr>
          <p:cNvPr id="218" name="椭圆 217"/>
          <p:cNvSpPr/>
          <p:nvPr/>
        </p:nvSpPr>
        <p:spPr>
          <a:xfrm>
            <a:off x="1344031" y="3106573"/>
            <a:ext cx="250468" cy="250468"/>
          </a:xfrm>
          <a:prstGeom prst="ellipse">
            <a:avLst/>
          </a:prstGeom>
          <a:solidFill>
            <a:srgbClr val="1C6BC0"/>
          </a:solidFill>
          <a:ln w="6350" cap="flat" cmpd="sng" algn="ctr">
            <a:solidFill>
              <a:sysClr val="window" lastClr="FFFFFF"/>
            </a:solidFill>
            <a:prstDash val="solid"/>
            <a:miter lim="800000"/>
          </a:ln>
          <a:effectLst/>
        </p:spPr>
        <p:txBody>
          <a:bodyPr rtlCol="0" anchor="ctr"/>
          <a:lstStyle/>
          <a:p>
            <a:pPr algn="ctr">
              <a:defRPr/>
            </a:pPr>
            <a:r>
              <a:rPr lang="zh-CN" altLang="en-US" sz="1400" kern="0" dirty="0">
                <a:solidFill>
                  <a:prstClr val="white"/>
                </a:solidFill>
                <a:latin typeface="微软雅黑" panose="020B0503020204020204" pitchFamily="34" charset="-122"/>
                <a:ea typeface="微软雅黑" panose="020B0503020204020204" pitchFamily="34" charset="-122"/>
              </a:rPr>
              <a:t>高</a:t>
            </a:r>
          </a:p>
        </p:txBody>
      </p:sp>
      <p:sp>
        <p:nvSpPr>
          <p:cNvPr id="219" name="椭圆 218"/>
          <p:cNvSpPr/>
          <p:nvPr/>
        </p:nvSpPr>
        <p:spPr>
          <a:xfrm>
            <a:off x="1329545" y="4709002"/>
            <a:ext cx="250468" cy="250468"/>
          </a:xfrm>
          <a:prstGeom prst="ellipse">
            <a:avLst/>
          </a:prstGeom>
          <a:solidFill>
            <a:srgbClr val="A5A5A5"/>
          </a:solidFill>
          <a:ln w="12700" cap="flat" cmpd="sng" algn="ctr">
            <a:solidFill>
              <a:sysClr val="window" lastClr="FFFFFF"/>
            </a:solidFill>
            <a:prstDash val="solid"/>
            <a:miter lim="800000"/>
          </a:ln>
          <a:effectLst/>
        </p:spPr>
        <p:txBody>
          <a:bodyPr rtlCol="0" anchor="ctr"/>
          <a:lstStyle/>
          <a:p>
            <a:pPr algn="ctr">
              <a:defRPr/>
            </a:pPr>
            <a:r>
              <a:rPr lang="zh-CN" altLang="en-US" sz="1400" kern="0" dirty="0">
                <a:solidFill>
                  <a:prstClr val="white"/>
                </a:solidFill>
                <a:latin typeface="微软雅黑" panose="020B0503020204020204" pitchFamily="34" charset="-122"/>
                <a:ea typeface="微软雅黑" panose="020B0503020204020204" pitchFamily="34" charset="-122"/>
              </a:rPr>
              <a:t>低</a:t>
            </a:r>
          </a:p>
        </p:txBody>
      </p:sp>
      <p:sp>
        <p:nvSpPr>
          <p:cNvPr id="220" name="椭圆 219"/>
          <p:cNvSpPr/>
          <p:nvPr/>
        </p:nvSpPr>
        <p:spPr>
          <a:xfrm>
            <a:off x="1354334" y="3596565"/>
            <a:ext cx="250468" cy="250468"/>
          </a:xfrm>
          <a:prstGeom prst="ellipse">
            <a:avLst/>
          </a:prstGeom>
          <a:solidFill>
            <a:srgbClr val="1C6BC0"/>
          </a:solidFill>
          <a:ln w="6350" cap="flat" cmpd="sng" algn="ctr">
            <a:solidFill>
              <a:sysClr val="window" lastClr="FFFFFF"/>
            </a:solidFill>
            <a:prstDash val="solid"/>
            <a:miter lim="800000"/>
          </a:ln>
          <a:effectLst/>
        </p:spPr>
        <p:txBody>
          <a:bodyPr rtlCol="0" anchor="ctr"/>
          <a:lstStyle/>
          <a:p>
            <a:pPr algn="ctr">
              <a:defRPr/>
            </a:pPr>
            <a:r>
              <a:rPr lang="zh-CN" altLang="en-US" sz="1400" kern="0" dirty="0">
                <a:solidFill>
                  <a:prstClr val="white"/>
                </a:solidFill>
                <a:latin typeface="微软雅黑" panose="020B0503020204020204" pitchFamily="34" charset="-122"/>
                <a:ea typeface="微软雅黑" panose="020B0503020204020204" pitchFamily="34" charset="-122"/>
              </a:rPr>
              <a:t>高</a:t>
            </a:r>
          </a:p>
        </p:txBody>
      </p:sp>
      <p:grpSp>
        <p:nvGrpSpPr>
          <p:cNvPr id="221" name="组合 220"/>
          <p:cNvGrpSpPr/>
          <p:nvPr/>
        </p:nvGrpSpPr>
        <p:grpSpPr>
          <a:xfrm>
            <a:off x="1353166" y="4152216"/>
            <a:ext cx="434164" cy="251960"/>
            <a:chOff x="729054" y="1168558"/>
            <a:chExt cx="434164" cy="251960"/>
          </a:xfrm>
          <a:solidFill>
            <a:srgbClr val="1C6BC0"/>
          </a:solidFill>
        </p:grpSpPr>
        <p:sp>
          <p:nvSpPr>
            <p:cNvPr id="222" name="椭圆 221"/>
            <p:cNvSpPr/>
            <p:nvPr/>
          </p:nvSpPr>
          <p:spPr>
            <a:xfrm>
              <a:off x="912750" y="1170050"/>
              <a:ext cx="250468" cy="250468"/>
            </a:xfrm>
            <a:prstGeom prst="ellipse">
              <a:avLst/>
            </a:prstGeom>
            <a:grpFill/>
            <a:ln w="6350" cap="flat" cmpd="sng" algn="ctr">
              <a:solidFill>
                <a:sysClr val="window" lastClr="FFFFFF"/>
              </a:solidFill>
              <a:prstDash val="solid"/>
              <a:miter lim="800000"/>
            </a:ln>
            <a:effectLst/>
          </p:spPr>
          <p:txBody>
            <a:bodyPr rtlCol="0" anchor="ctr"/>
            <a:lstStyle/>
            <a:p>
              <a:pPr algn="ctr">
                <a:defRPr/>
              </a:pPr>
              <a:r>
                <a:rPr lang="zh-CN" altLang="en-US" sz="1400" kern="0" dirty="0">
                  <a:solidFill>
                    <a:prstClr val="white"/>
                  </a:solidFill>
                  <a:latin typeface="微软雅黑" panose="020B0503020204020204" pitchFamily="34" charset="-122"/>
                  <a:ea typeface="微软雅黑" panose="020B0503020204020204" pitchFamily="34" charset="-122"/>
                </a:rPr>
                <a:t>高</a:t>
              </a:r>
            </a:p>
          </p:txBody>
        </p:sp>
        <p:sp>
          <p:nvSpPr>
            <p:cNvPr id="223" name="椭圆 222"/>
            <p:cNvSpPr/>
            <p:nvPr/>
          </p:nvSpPr>
          <p:spPr>
            <a:xfrm>
              <a:off x="729054" y="1168558"/>
              <a:ext cx="250468" cy="250468"/>
            </a:xfrm>
            <a:prstGeom prst="ellipse">
              <a:avLst/>
            </a:prstGeom>
            <a:solidFill>
              <a:srgbClr val="00BC68"/>
            </a:solidFill>
            <a:ln w="12700" cap="flat" cmpd="sng" algn="ctr">
              <a:solidFill>
                <a:sysClr val="window" lastClr="FFFFFF"/>
              </a:solidFill>
              <a:prstDash val="solid"/>
              <a:miter lim="800000"/>
            </a:ln>
            <a:effectLst/>
          </p:spPr>
          <p:txBody>
            <a:bodyPr rtlCol="0" anchor="ctr"/>
            <a:lstStyle/>
            <a:p>
              <a:pPr algn="ctr">
                <a:defRPr/>
              </a:pPr>
              <a:r>
                <a:rPr lang="zh-CN" altLang="en-US" sz="1400" kern="0" dirty="0">
                  <a:solidFill>
                    <a:prstClr val="white"/>
                  </a:solidFill>
                  <a:latin typeface="微软雅黑" panose="020B0503020204020204" pitchFamily="34" charset="-122"/>
                  <a:ea typeface="微软雅黑" panose="020B0503020204020204" pitchFamily="34" charset="-122"/>
                </a:rPr>
                <a:t>中</a:t>
              </a:r>
            </a:p>
          </p:txBody>
        </p:sp>
      </p:grpSp>
      <p:sp>
        <p:nvSpPr>
          <p:cNvPr id="224" name="椭圆 223"/>
          <p:cNvSpPr/>
          <p:nvPr/>
        </p:nvSpPr>
        <p:spPr>
          <a:xfrm>
            <a:off x="1326665" y="5243942"/>
            <a:ext cx="250468" cy="250468"/>
          </a:xfrm>
          <a:prstGeom prst="ellipse">
            <a:avLst/>
          </a:prstGeom>
          <a:solidFill>
            <a:srgbClr val="A5A5A5"/>
          </a:solidFill>
          <a:ln w="12700" cap="flat" cmpd="sng" algn="ctr">
            <a:solidFill>
              <a:sysClr val="window" lastClr="FFFFFF"/>
            </a:solidFill>
            <a:prstDash val="solid"/>
            <a:miter lim="800000"/>
          </a:ln>
          <a:effectLst/>
        </p:spPr>
        <p:txBody>
          <a:bodyPr rtlCol="0" anchor="ctr"/>
          <a:lstStyle/>
          <a:p>
            <a:pPr algn="ctr">
              <a:defRPr/>
            </a:pPr>
            <a:r>
              <a:rPr lang="zh-CN" altLang="en-US" sz="1400" kern="0" dirty="0">
                <a:solidFill>
                  <a:prstClr val="white"/>
                </a:solidFill>
                <a:latin typeface="微软雅黑" panose="020B0503020204020204" pitchFamily="34" charset="-122"/>
                <a:ea typeface="微软雅黑" panose="020B0503020204020204" pitchFamily="34" charset="-122"/>
              </a:rPr>
              <a:t>低</a:t>
            </a:r>
          </a:p>
        </p:txBody>
      </p:sp>
      <p:sp>
        <p:nvSpPr>
          <p:cNvPr id="225" name="椭圆 224"/>
          <p:cNvSpPr/>
          <p:nvPr/>
        </p:nvSpPr>
        <p:spPr>
          <a:xfrm>
            <a:off x="1365770" y="5746376"/>
            <a:ext cx="250468" cy="250468"/>
          </a:xfrm>
          <a:prstGeom prst="ellipse">
            <a:avLst/>
          </a:prstGeom>
          <a:solidFill>
            <a:srgbClr val="00BC68"/>
          </a:solidFill>
          <a:ln w="12700" cap="flat" cmpd="sng" algn="ctr">
            <a:solidFill>
              <a:sysClr val="window" lastClr="FFFFFF"/>
            </a:solidFill>
            <a:prstDash val="solid"/>
            <a:miter lim="800000"/>
          </a:ln>
          <a:effectLst/>
        </p:spPr>
        <p:txBody>
          <a:bodyPr rtlCol="0" anchor="ctr"/>
          <a:lstStyle/>
          <a:p>
            <a:pPr algn="ctr">
              <a:defRPr/>
            </a:pPr>
            <a:r>
              <a:rPr lang="zh-CN" altLang="en-US" sz="1400" kern="0" dirty="0">
                <a:solidFill>
                  <a:prstClr val="white"/>
                </a:solidFill>
                <a:latin typeface="微软雅黑" panose="020B0503020204020204" pitchFamily="34" charset="-122"/>
                <a:ea typeface="微软雅黑" panose="020B0503020204020204" pitchFamily="34" charset="-122"/>
              </a:rPr>
              <a:t>中</a:t>
            </a:r>
          </a:p>
        </p:txBody>
      </p:sp>
      <p:sp>
        <p:nvSpPr>
          <p:cNvPr id="226" name="椭圆 225"/>
          <p:cNvSpPr/>
          <p:nvPr/>
        </p:nvSpPr>
        <p:spPr>
          <a:xfrm>
            <a:off x="1504426" y="5263898"/>
            <a:ext cx="250468" cy="250468"/>
          </a:xfrm>
          <a:prstGeom prst="ellipse">
            <a:avLst/>
          </a:prstGeom>
          <a:solidFill>
            <a:srgbClr val="00BC68"/>
          </a:solidFill>
          <a:ln w="12700" cap="flat" cmpd="sng" algn="ctr">
            <a:solidFill>
              <a:sysClr val="window" lastClr="FFFFFF"/>
            </a:solidFill>
            <a:prstDash val="solid"/>
            <a:miter lim="800000"/>
          </a:ln>
          <a:effectLst/>
        </p:spPr>
        <p:txBody>
          <a:bodyPr rtlCol="0" anchor="ctr"/>
          <a:lstStyle/>
          <a:p>
            <a:pPr algn="ctr">
              <a:defRPr/>
            </a:pPr>
            <a:r>
              <a:rPr lang="zh-CN" altLang="en-US" sz="1400" kern="0" dirty="0">
                <a:solidFill>
                  <a:prstClr val="white"/>
                </a:solidFill>
                <a:latin typeface="微软雅黑" panose="020B0503020204020204" pitchFamily="34" charset="-122"/>
                <a:ea typeface="微软雅黑" panose="020B0503020204020204" pitchFamily="34" charset="-122"/>
              </a:rPr>
              <a:t>中</a:t>
            </a:r>
          </a:p>
        </p:txBody>
      </p:sp>
      <p:sp>
        <p:nvSpPr>
          <p:cNvPr id="227" name="文本框 316"/>
          <p:cNvSpPr txBox="1"/>
          <p:nvPr>
            <p:custDataLst>
              <p:tags r:id="rId6"/>
            </p:custDataLst>
          </p:nvPr>
        </p:nvSpPr>
        <p:spPr>
          <a:xfrm>
            <a:off x="7102267" y="1167326"/>
            <a:ext cx="1365816" cy="423890"/>
          </a:xfrm>
          <a:prstGeom prst="rect">
            <a:avLst/>
          </a:prstGeom>
          <a:solidFill>
            <a:srgbClr val="0087D5"/>
          </a:solidFill>
          <a:effectLst/>
        </p:spPr>
        <p:txBody>
          <a:bodyPr wrap="square" rtlCol="0" anchor="ctr">
            <a:noAutofit/>
          </a:bodyPr>
          <a:lstStyle>
            <a:defPPr>
              <a:defRPr lang="en-US"/>
            </a:defPPr>
            <a:lvl1pPr algn="ctr">
              <a:lnSpc>
                <a:spcPct val="100000"/>
              </a:lnSpc>
              <a:defRPr sz="1100" b="1">
                <a:solidFill>
                  <a:srgbClr val="C00000"/>
                </a:solidFill>
                <a:latin typeface="微软雅黑" panose="020B0503020204020204" pitchFamily="34" charset="-122"/>
                <a:ea typeface="微软雅黑" panose="020B0503020204020204" pitchFamily="34" charset="-122"/>
              </a:defRPr>
            </a:lvl1pPr>
          </a:lstStyle>
          <a:p>
            <a:pPr defTabSz="1219200">
              <a:defRPr/>
            </a:pPr>
            <a:r>
              <a:rPr lang="zh-CN" altLang="en-US" sz="1200" kern="0" dirty="0">
                <a:solidFill>
                  <a:srgbClr val="FFFFFF"/>
                </a:solidFill>
              </a:rPr>
              <a:t>主数据管理模块</a:t>
            </a:r>
          </a:p>
        </p:txBody>
      </p:sp>
    </p:spTree>
    <p:extLst>
      <p:ext uri="{BB962C8B-B14F-4D97-AF65-F5344CB8AC3E}">
        <p14:creationId xmlns:p14="http://schemas.microsoft.com/office/powerpoint/2010/main" val="2995456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p:spPr>
        <p:txBody>
          <a:bodyPr wrap="square" rtlCol="0">
            <a:spAutoFit/>
          </a:bodyPr>
          <a:lstStyle/>
          <a:p>
            <a:r>
              <a:rPr lang="zh-CN" altLang="en-US" dirty="0"/>
              <a:t>依托数据资产管理平台，实现数据资产可视化，最大限度挖掘数据资产价值</a:t>
            </a:r>
          </a:p>
        </p:txBody>
      </p:sp>
      <p:sp>
        <p:nvSpPr>
          <p:cNvPr id="92" name="Rectangle 6"/>
          <p:cNvSpPr/>
          <p:nvPr>
            <p:custDataLst>
              <p:tags r:id="rId1"/>
            </p:custDataLst>
          </p:nvPr>
        </p:nvSpPr>
        <p:spPr>
          <a:xfrm>
            <a:off x="247650" y="637369"/>
            <a:ext cx="11410088" cy="535531"/>
          </a:xfrm>
          <a:prstGeom prst="rect">
            <a:avLst/>
          </a:prstGeom>
          <a:noFill/>
        </p:spPr>
        <p:txBody>
          <a:bodyPr wrap="square" rtlCol="0">
            <a:spAutoFit/>
          </a:bodyPr>
          <a:lstStyle/>
          <a:p>
            <a:pPr>
              <a:lnSpc>
                <a:spcPct val="90000"/>
              </a:lnSpc>
              <a:spcBef>
                <a:spcPct val="0"/>
              </a:spcBef>
            </a:pPr>
            <a:r>
              <a:rPr lang="zh-CN" altLang="en-US" sz="1600" dirty="0">
                <a:solidFill>
                  <a:srgbClr val="007ADD">
                    <a:lumMod val="75000"/>
                  </a:srgbClr>
                </a:solidFill>
                <a:latin typeface="微软雅黑" panose="020B0503020204020204" pitchFamily="34" charset="-122"/>
                <a:ea typeface="微软雅黑" panose="020B0503020204020204" pitchFamily="34" charset="-122"/>
                <a:sym typeface="+mn-ea"/>
              </a:rPr>
              <a:t>数据管理平台将成为数据管理者和</a:t>
            </a:r>
            <a:r>
              <a:rPr lang="en-US" altLang="zh-CN" sz="1600" dirty="0">
                <a:solidFill>
                  <a:srgbClr val="007ADD">
                    <a:lumMod val="75000"/>
                  </a:srgbClr>
                </a:solidFill>
                <a:latin typeface="微软雅黑" panose="020B0503020204020204" pitchFamily="34" charset="-122"/>
                <a:ea typeface="微软雅黑" panose="020B0503020204020204" pitchFamily="34" charset="-122"/>
                <a:sym typeface="+mn-ea"/>
              </a:rPr>
              <a:t>IT</a:t>
            </a:r>
            <a:r>
              <a:rPr lang="zh-CN" altLang="en-US" sz="1600" dirty="0">
                <a:solidFill>
                  <a:srgbClr val="007ADD">
                    <a:lumMod val="75000"/>
                  </a:srgbClr>
                </a:solidFill>
                <a:latin typeface="微软雅黑" panose="020B0503020204020204" pitchFamily="34" charset="-122"/>
                <a:ea typeface="微软雅黑" panose="020B0503020204020204" pitchFamily="34" charset="-122"/>
                <a:sym typeface="+mn-ea"/>
              </a:rPr>
              <a:t>人员工作的统一工作门户。通过该平台，数据管理的相关资产都能被统一应用；数据管理的相关流程都能被统一执行；数据管理的相关工作都能被统一管理。</a:t>
            </a:r>
          </a:p>
        </p:txBody>
      </p:sp>
      <p:sp>
        <p:nvSpPr>
          <p:cNvPr id="93" name="矩形 120"/>
          <p:cNvSpPr/>
          <p:nvPr>
            <p:custDataLst>
              <p:tags r:id="rId2"/>
            </p:custDataLst>
          </p:nvPr>
        </p:nvSpPr>
        <p:spPr bwMode="auto">
          <a:xfrm>
            <a:off x="356061" y="3796325"/>
            <a:ext cx="10756144" cy="1145522"/>
          </a:xfrm>
          <a:prstGeom prst="rect">
            <a:avLst/>
          </a:prstGeom>
          <a:solidFill>
            <a:schemeClr val="accent1">
              <a:lumMod val="20000"/>
              <a:lumOff val="80000"/>
              <a:alpha val="70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lstStyle/>
          <a:p>
            <a:pPr defTabSz="1219200" fontAlgn="base">
              <a:lnSpc>
                <a:spcPct val="90000"/>
              </a:lnSpc>
              <a:spcBef>
                <a:spcPct val="0"/>
              </a:spcBef>
              <a:spcAft>
                <a:spcPct val="0"/>
              </a:spcAft>
              <a:defRPr/>
            </a:pPr>
            <a:endParaRPr lang="zh-CN" altLang="en-US" sz="1065" kern="0" dirty="0">
              <a:solidFill>
                <a:srgbClr val="191919"/>
              </a:solidFill>
              <a:latin typeface="微软雅黑" panose="020B0503020204020204" pitchFamily="34" charset="-122"/>
              <a:ea typeface="微软雅黑" panose="020B0503020204020204" pitchFamily="34" charset="-122"/>
            </a:endParaRPr>
          </a:p>
        </p:txBody>
      </p:sp>
      <p:sp>
        <p:nvSpPr>
          <p:cNvPr id="94" name="矩形 120"/>
          <p:cNvSpPr/>
          <p:nvPr>
            <p:custDataLst>
              <p:tags r:id="rId3"/>
            </p:custDataLst>
          </p:nvPr>
        </p:nvSpPr>
        <p:spPr bwMode="auto">
          <a:xfrm>
            <a:off x="357189" y="5004856"/>
            <a:ext cx="10756144" cy="1260434"/>
          </a:xfrm>
          <a:prstGeom prst="rect">
            <a:avLst/>
          </a:prstGeom>
          <a:solidFill>
            <a:schemeClr val="accent1">
              <a:lumMod val="20000"/>
              <a:lumOff val="80000"/>
              <a:alpha val="70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lstStyle/>
          <a:p>
            <a:pPr defTabSz="1219200" fontAlgn="base">
              <a:lnSpc>
                <a:spcPct val="90000"/>
              </a:lnSpc>
              <a:spcBef>
                <a:spcPct val="0"/>
              </a:spcBef>
              <a:spcAft>
                <a:spcPct val="0"/>
              </a:spcAft>
              <a:defRPr/>
            </a:pPr>
            <a:endParaRPr lang="zh-CN" altLang="en-US" sz="1065" kern="0" dirty="0">
              <a:solidFill>
                <a:srgbClr val="191919"/>
              </a:solidFill>
              <a:latin typeface="微软雅黑" panose="020B0503020204020204" pitchFamily="34" charset="-122"/>
              <a:ea typeface="微软雅黑" panose="020B0503020204020204" pitchFamily="34" charset="-122"/>
            </a:endParaRPr>
          </a:p>
        </p:txBody>
      </p:sp>
      <p:sp>
        <p:nvSpPr>
          <p:cNvPr id="95" name="矩形 120"/>
          <p:cNvSpPr/>
          <p:nvPr>
            <p:custDataLst>
              <p:tags r:id="rId4"/>
            </p:custDataLst>
          </p:nvPr>
        </p:nvSpPr>
        <p:spPr bwMode="auto">
          <a:xfrm>
            <a:off x="354933" y="2626208"/>
            <a:ext cx="10747112" cy="1105722"/>
          </a:xfrm>
          <a:prstGeom prst="rect">
            <a:avLst/>
          </a:prstGeom>
          <a:solidFill>
            <a:schemeClr val="accent1">
              <a:lumMod val="20000"/>
              <a:lumOff val="80000"/>
              <a:alpha val="70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lstStyle/>
          <a:p>
            <a:pPr defTabSz="1219200" fontAlgn="base">
              <a:lnSpc>
                <a:spcPct val="90000"/>
              </a:lnSpc>
              <a:spcBef>
                <a:spcPct val="0"/>
              </a:spcBef>
              <a:spcAft>
                <a:spcPct val="0"/>
              </a:spcAft>
              <a:defRPr/>
            </a:pPr>
            <a:endParaRPr lang="zh-CN" altLang="en-US" sz="1065" kern="0" dirty="0">
              <a:solidFill>
                <a:srgbClr val="191919"/>
              </a:solidFill>
              <a:latin typeface="微软雅黑" panose="020B0503020204020204" pitchFamily="34" charset="-122"/>
              <a:ea typeface="微软雅黑" panose="020B0503020204020204" pitchFamily="34" charset="-122"/>
            </a:endParaRPr>
          </a:p>
        </p:txBody>
      </p:sp>
      <p:sp>
        <p:nvSpPr>
          <p:cNvPr id="96" name="Rectangle: Rounded Corners 171"/>
          <p:cNvSpPr/>
          <p:nvPr/>
        </p:nvSpPr>
        <p:spPr bwMode="auto">
          <a:xfrm>
            <a:off x="902993" y="5178105"/>
            <a:ext cx="6005115" cy="844356"/>
          </a:xfrm>
          <a:prstGeom prst="rect">
            <a:avLst/>
          </a:prstGeom>
          <a:solidFill>
            <a:srgbClr val="009DCA">
              <a:alpha val="70000"/>
            </a:srgbClr>
          </a:solidFill>
          <a:ln w="9525" cap="flat" cmpd="sng" algn="ctr">
            <a:noFill/>
            <a:prstDash val="solid"/>
            <a:round/>
            <a:headEnd type="none" w="med" len="med"/>
            <a:tailEnd type="none" w="med" len="med"/>
          </a:ln>
          <a:effectLst/>
        </p:spPr>
        <p:txBody>
          <a:bodyPr vert="horz" wrap="square" lIns="0" tIns="0" rIns="0" bIns="0" numCol="1" rtlCol="0" anchor="t" anchorCtr="0" compatLnSpc="1"/>
          <a:lstStyle/>
          <a:p>
            <a:pPr defTabSz="1219200" fontAlgn="base">
              <a:lnSpc>
                <a:spcPct val="90000"/>
              </a:lnSpc>
              <a:spcBef>
                <a:spcPct val="0"/>
              </a:spcBef>
              <a:spcAft>
                <a:spcPct val="0"/>
              </a:spcAft>
              <a:defRPr/>
            </a:pPr>
            <a:endParaRPr lang="en-US" sz="1065" kern="0">
              <a:solidFill>
                <a:srgbClr val="191919"/>
              </a:solidFill>
              <a:latin typeface="微软雅黑" panose="020B0503020204020204" pitchFamily="34" charset="-122"/>
              <a:ea typeface="微软雅黑" panose="020B0503020204020204" pitchFamily="34" charset="-122"/>
            </a:endParaRPr>
          </a:p>
        </p:txBody>
      </p:sp>
      <p:sp>
        <p:nvSpPr>
          <p:cNvPr id="97" name="Rectangle: Rounded Corners 194"/>
          <p:cNvSpPr/>
          <p:nvPr/>
        </p:nvSpPr>
        <p:spPr bwMode="auto">
          <a:xfrm>
            <a:off x="4809217" y="3022808"/>
            <a:ext cx="1092465" cy="1331384"/>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lstStyle/>
          <a:p>
            <a:pPr defTabSz="1219200" fontAlgn="base">
              <a:lnSpc>
                <a:spcPct val="90000"/>
              </a:lnSpc>
              <a:spcBef>
                <a:spcPct val="0"/>
              </a:spcBef>
              <a:spcAft>
                <a:spcPct val="0"/>
              </a:spcAft>
              <a:defRPr/>
            </a:pPr>
            <a:endParaRPr lang="en-US" sz="1065">
              <a:solidFill>
                <a:srgbClr val="191919"/>
              </a:solidFill>
              <a:latin typeface="微软雅黑" panose="020B0503020204020204" pitchFamily="34" charset="-122"/>
              <a:ea typeface="微软雅黑" panose="020B0503020204020204" pitchFamily="34" charset="-122"/>
            </a:endParaRPr>
          </a:p>
        </p:txBody>
      </p:sp>
      <p:sp>
        <p:nvSpPr>
          <p:cNvPr id="98" name="Rectangle: Rounded Corners 171"/>
          <p:cNvSpPr/>
          <p:nvPr/>
        </p:nvSpPr>
        <p:spPr bwMode="auto">
          <a:xfrm>
            <a:off x="902993" y="3972237"/>
            <a:ext cx="7132637" cy="809372"/>
          </a:xfrm>
          <a:prstGeom prst="rect">
            <a:avLst/>
          </a:prstGeom>
          <a:solidFill>
            <a:srgbClr val="009DCA">
              <a:alpha val="70000"/>
            </a:srgbClr>
          </a:solidFill>
          <a:ln w="9525" cap="flat" cmpd="sng" algn="ctr">
            <a:noFill/>
            <a:prstDash val="solid"/>
            <a:round/>
            <a:headEnd type="none" w="med" len="med"/>
            <a:tailEnd type="none" w="med" len="med"/>
          </a:ln>
          <a:effectLst/>
        </p:spPr>
        <p:txBody>
          <a:bodyPr vert="horz" wrap="square" lIns="0" tIns="0" rIns="0" bIns="0" numCol="1" rtlCol="0" anchor="t" anchorCtr="0" compatLnSpc="1"/>
          <a:lstStyle/>
          <a:p>
            <a:pPr defTabSz="1219200" fontAlgn="base">
              <a:lnSpc>
                <a:spcPct val="90000"/>
              </a:lnSpc>
              <a:spcBef>
                <a:spcPct val="0"/>
              </a:spcBef>
              <a:spcAft>
                <a:spcPct val="0"/>
              </a:spcAft>
              <a:defRPr/>
            </a:pPr>
            <a:endParaRPr lang="en-US" sz="1065" kern="0">
              <a:solidFill>
                <a:srgbClr val="191919"/>
              </a:solidFill>
              <a:latin typeface="微软雅黑" panose="020B0503020204020204" pitchFamily="34" charset="-122"/>
              <a:ea typeface="微软雅黑" panose="020B0503020204020204" pitchFamily="34" charset="-122"/>
            </a:endParaRPr>
          </a:p>
        </p:txBody>
      </p:sp>
      <p:sp>
        <p:nvSpPr>
          <p:cNvPr id="99" name="文本框 316"/>
          <p:cNvSpPr txBox="1"/>
          <p:nvPr/>
        </p:nvSpPr>
        <p:spPr>
          <a:xfrm>
            <a:off x="942149" y="4176045"/>
            <a:ext cx="634561" cy="461665"/>
          </a:xfrm>
          <a:prstGeom prst="rect">
            <a:avLst/>
          </a:prstGeom>
          <a:noFill/>
          <a:effectLst/>
        </p:spPr>
        <p:txBody>
          <a:bodyPr wrap="square" rtlCol="0">
            <a:spAutoFit/>
          </a:bodyPr>
          <a:lstStyle>
            <a:defPPr>
              <a:defRPr lang="en-US"/>
            </a:defPPr>
            <a:lvl1pPr algn="ctr">
              <a:lnSpc>
                <a:spcPct val="100000"/>
              </a:lnSpc>
              <a:defRPr sz="1100" b="1">
                <a:solidFill>
                  <a:srgbClr val="C00000"/>
                </a:solidFill>
                <a:latin typeface="微软雅黑" panose="020B0503020204020204" pitchFamily="34" charset="-122"/>
                <a:ea typeface="微软雅黑" panose="020B0503020204020204" pitchFamily="34" charset="-122"/>
              </a:defRPr>
            </a:lvl1pPr>
          </a:lstStyle>
          <a:p>
            <a:pPr defTabSz="1219200">
              <a:defRPr/>
            </a:pPr>
            <a:r>
              <a:rPr lang="zh-CN" altLang="en-US" sz="1200" kern="0" dirty="0">
                <a:solidFill>
                  <a:prstClr val="black"/>
                </a:solidFill>
              </a:rPr>
              <a:t>数据管控</a:t>
            </a:r>
          </a:p>
        </p:txBody>
      </p:sp>
      <p:sp>
        <p:nvSpPr>
          <p:cNvPr id="100" name="文本框 316"/>
          <p:cNvSpPr txBox="1"/>
          <p:nvPr/>
        </p:nvSpPr>
        <p:spPr>
          <a:xfrm>
            <a:off x="960985" y="5430516"/>
            <a:ext cx="623131" cy="461665"/>
          </a:xfrm>
          <a:prstGeom prst="rect">
            <a:avLst/>
          </a:prstGeom>
          <a:noFill/>
          <a:effectLst/>
        </p:spPr>
        <p:txBody>
          <a:bodyPr wrap="square" rtlCol="0">
            <a:spAutoFit/>
          </a:bodyPr>
          <a:lstStyle>
            <a:defPPr>
              <a:defRPr lang="en-US"/>
            </a:defPPr>
            <a:lvl1pPr algn="ctr">
              <a:lnSpc>
                <a:spcPct val="100000"/>
              </a:lnSpc>
              <a:defRPr sz="1100" b="1">
                <a:solidFill>
                  <a:srgbClr val="C00000"/>
                </a:solidFill>
                <a:latin typeface="微软雅黑" panose="020B0503020204020204" pitchFamily="34" charset="-122"/>
                <a:ea typeface="微软雅黑" panose="020B0503020204020204" pitchFamily="34" charset="-122"/>
              </a:defRPr>
            </a:lvl1pPr>
          </a:lstStyle>
          <a:p>
            <a:pPr defTabSz="1219200">
              <a:defRPr/>
            </a:pPr>
            <a:r>
              <a:rPr lang="zh-CN" altLang="en-US" sz="1200" kern="0" dirty="0">
                <a:solidFill>
                  <a:prstClr val="black"/>
                </a:solidFill>
              </a:rPr>
              <a:t>数据采集</a:t>
            </a:r>
          </a:p>
        </p:txBody>
      </p:sp>
      <p:sp>
        <p:nvSpPr>
          <p:cNvPr id="101" name="Rectangle: Rounded Corners 171"/>
          <p:cNvSpPr/>
          <p:nvPr/>
        </p:nvSpPr>
        <p:spPr bwMode="auto">
          <a:xfrm>
            <a:off x="6988078" y="5174755"/>
            <a:ext cx="3993952" cy="863014"/>
          </a:xfrm>
          <a:prstGeom prst="rect">
            <a:avLst/>
          </a:prstGeom>
          <a:solidFill>
            <a:srgbClr val="009DCA">
              <a:alpha val="70000"/>
            </a:srgbClr>
          </a:solidFill>
          <a:ln w="9525" cap="flat" cmpd="sng" algn="ctr">
            <a:noFill/>
            <a:prstDash val="solid"/>
            <a:round/>
            <a:headEnd type="none" w="med" len="med"/>
            <a:tailEnd type="none" w="med" len="med"/>
          </a:ln>
          <a:effectLst/>
        </p:spPr>
        <p:txBody>
          <a:bodyPr vert="horz" wrap="square" lIns="0" tIns="0" rIns="0" bIns="0" numCol="1" rtlCol="0" anchor="t" anchorCtr="0" compatLnSpc="1"/>
          <a:lstStyle/>
          <a:p>
            <a:pPr defTabSz="1219200" fontAlgn="base">
              <a:lnSpc>
                <a:spcPct val="90000"/>
              </a:lnSpc>
              <a:spcBef>
                <a:spcPct val="0"/>
              </a:spcBef>
              <a:spcAft>
                <a:spcPct val="0"/>
              </a:spcAft>
              <a:defRPr/>
            </a:pPr>
            <a:endParaRPr lang="en-US" sz="1065" kern="0">
              <a:solidFill>
                <a:srgbClr val="191919"/>
              </a:solidFill>
              <a:latin typeface="微软雅黑" panose="020B0503020204020204" pitchFamily="34" charset="-122"/>
              <a:ea typeface="微软雅黑" panose="020B0503020204020204" pitchFamily="34" charset="-122"/>
            </a:endParaRPr>
          </a:p>
        </p:txBody>
      </p:sp>
      <p:sp>
        <p:nvSpPr>
          <p:cNvPr id="102" name="文本框 316"/>
          <p:cNvSpPr txBox="1"/>
          <p:nvPr/>
        </p:nvSpPr>
        <p:spPr>
          <a:xfrm>
            <a:off x="7019631" y="5430516"/>
            <a:ext cx="647605" cy="461665"/>
          </a:xfrm>
          <a:prstGeom prst="rect">
            <a:avLst/>
          </a:prstGeom>
          <a:noFill/>
          <a:effectLst/>
        </p:spPr>
        <p:txBody>
          <a:bodyPr wrap="square" rtlCol="0">
            <a:spAutoFit/>
          </a:bodyPr>
          <a:lstStyle>
            <a:defPPr>
              <a:defRPr lang="en-US"/>
            </a:defPPr>
            <a:lvl1pPr algn="ctr">
              <a:lnSpc>
                <a:spcPct val="100000"/>
              </a:lnSpc>
              <a:defRPr sz="1100" b="1">
                <a:solidFill>
                  <a:srgbClr val="C00000"/>
                </a:solidFill>
                <a:latin typeface="微软雅黑" panose="020B0503020204020204" pitchFamily="34" charset="-122"/>
                <a:ea typeface="微软雅黑" panose="020B0503020204020204" pitchFamily="34" charset="-122"/>
              </a:defRPr>
            </a:lvl1pPr>
          </a:lstStyle>
          <a:p>
            <a:pPr defTabSz="1219200">
              <a:defRPr/>
            </a:pPr>
            <a:r>
              <a:rPr lang="zh-CN" altLang="en-US" sz="1200" kern="0" dirty="0">
                <a:solidFill>
                  <a:prstClr val="black"/>
                </a:solidFill>
              </a:rPr>
              <a:t>数据</a:t>
            </a:r>
            <a:endParaRPr lang="en-US" altLang="zh-CN" sz="1200" kern="0" dirty="0">
              <a:solidFill>
                <a:prstClr val="black"/>
              </a:solidFill>
            </a:endParaRPr>
          </a:p>
          <a:p>
            <a:pPr defTabSz="1219200">
              <a:defRPr/>
            </a:pPr>
            <a:r>
              <a:rPr lang="zh-CN" altLang="en-US" sz="1200" kern="0" dirty="0">
                <a:solidFill>
                  <a:prstClr val="black"/>
                </a:solidFill>
              </a:rPr>
              <a:t>分类</a:t>
            </a:r>
          </a:p>
        </p:txBody>
      </p:sp>
      <p:sp>
        <p:nvSpPr>
          <p:cNvPr id="103" name="圆角矩形 111"/>
          <p:cNvSpPr/>
          <p:nvPr/>
        </p:nvSpPr>
        <p:spPr>
          <a:xfrm>
            <a:off x="2622282" y="5436645"/>
            <a:ext cx="960000" cy="447197"/>
          </a:xfrm>
          <a:prstGeom prst="roundRect">
            <a:avLst/>
          </a:prstGeom>
          <a:solidFill>
            <a:srgbClr val="FFFFFF"/>
          </a:solidFill>
          <a:ln w="9525" cap="flat" cmpd="sng" algn="ctr">
            <a:noFill/>
            <a:prstDash val="lgDashDot"/>
          </a:ln>
          <a:effectLst>
            <a:outerShdw blurRad="38100" dist="12700" dir="5400000" algn="tl" rotWithShape="0">
              <a:prstClr val="black">
                <a:alpha val="40000"/>
              </a:prstClr>
            </a:outerShdw>
          </a:effectLst>
        </p:spPr>
        <p:txBody>
          <a:bodyPr rot="0" spcFirstLastPara="0" vertOverflow="overflow" horzOverflow="overflow" vert="horz" wrap="square" lIns="48000" tIns="60960" rIns="48000" bIns="60960" numCol="1" spcCol="0" rtlCol="0" fromWordArt="0" anchor="ctr" anchorCtr="0" forceAA="0" compatLnSpc="1">
            <a:noAutofit/>
          </a:bodyPr>
          <a:lstStyle/>
          <a:p>
            <a:pPr algn="ctr" defTabSz="1219200">
              <a:defRPr/>
            </a:pPr>
            <a:r>
              <a:rPr kumimoji="1" lang="zh-CN" altLang="en-US" sz="1065" kern="0" dirty="0">
                <a:solidFill>
                  <a:srgbClr val="000000"/>
                </a:solidFill>
                <a:latin typeface="微软雅黑" panose="020B0503020204020204" pitchFamily="34" charset="-122"/>
                <a:ea typeface="微软雅黑" panose="020B0503020204020204" pitchFamily="34" charset="-122"/>
              </a:rPr>
              <a:t>数据源管理</a:t>
            </a:r>
          </a:p>
        </p:txBody>
      </p:sp>
      <p:sp>
        <p:nvSpPr>
          <p:cNvPr id="104" name="圆角矩形 109"/>
          <p:cNvSpPr/>
          <p:nvPr/>
        </p:nvSpPr>
        <p:spPr>
          <a:xfrm>
            <a:off x="4706444" y="5436645"/>
            <a:ext cx="960000" cy="458499"/>
          </a:xfrm>
          <a:prstGeom prst="roundRect">
            <a:avLst/>
          </a:prstGeom>
          <a:solidFill>
            <a:srgbClr val="FFFFFF"/>
          </a:solidFill>
          <a:ln w="9525" cap="flat" cmpd="sng" algn="ctr">
            <a:noFill/>
            <a:prstDash val="lgDashDot"/>
          </a:ln>
          <a:effectLst>
            <a:outerShdw blurRad="38100" dist="12700" dir="5400000" algn="tl" rotWithShape="0">
              <a:prstClr val="black">
                <a:alpha val="40000"/>
              </a:prstClr>
            </a:outerShdw>
          </a:effectLst>
        </p:spPr>
        <p:txBody>
          <a:bodyPr rot="0" spcFirstLastPara="0" vertOverflow="overflow" horzOverflow="overflow" vert="horz" wrap="square" lIns="48000" tIns="60960" rIns="48000" bIns="60960" numCol="1" spcCol="0" rtlCol="0" fromWordArt="0" anchor="ctr" anchorCtr="0" forceAA="0" compatLnSpc="1">
            <a:noAutofit/>
          </a:bodyPr>
          <a:lstStyle/>
          <a:p>
            <a:pPr algn="ctr" defTabSz="1219200">
              <a:defRPr/>
            </a:pPr>
            <a:r>
              <a:rPr kumimoji="1" lang="zh-CN" altLang="en-US" sz="1065" kern="0" dirty="0">
                <a:solidFill>
                  <a:srgbClr val="000000"/>
                </a:solidFill>
                <a:latin typeface="微软雅黑" panose="020B0503020204020204" pitchFamily="34" charset="-122"/>
                <a:ea typeface="微软雅黑" panose="020B0503020204020204" pitchFamily="34" charset="-122"/>
              </a:rPr>
              <a:t>采集调度</a:t>
            </a:r>
          </a:p>
        </p:txBody>
      </p:sp>
      <p:sp>
        <p:nvSpPr>
          <p:cNvPr id="105" name="圆角矩形 111"/>
          <p:cNvSpPr/>
          <p:nvPr/>
        </p:nvSpPr>
        <p:spPr>
          <a:xfrm>
            <a:off x="1586532" y="5436644"/>
            <a:ext cx="960000" cy="461558"/>
          </a:xfrm>
          <a:prstGeom prst="roundRect">
            <a:avLst/>
          </a:prstGeom>
          <a:solidFill>
            <a:srgbClr val="FFFFFF"/>
          </a:solidFill>
          <a:ln w="9525" cap="flat" cmpd="sng" algn="ctr">
            <a:noFill/>
            <a:prstDash val="lgDashDot"/>
          </a:ln>
          <a:effectLst>
            <a:outerShdw blurRad="38100" dist="12700" dir="5400000" algn="tl" rotWithShape="0">
              <a:prstClr val="black">
                <a:alpha val="40000"/>
              </a:prstClr>
            </a:outerShdw>
          </a:effectLst>
        </p:spPr>
        <p:txBody>
          <a:bodyPr rot="0" spcFirstLastPara="0" vertOverflow="overflow" horzOverflow="overflow" vert="horz" wrap="square" lIns="48000" tIns="60960" rIns="48000" bIns="60960" numCol="1" spcCol="0" rtlCol="0" fromWordArt="0" anchor="ctr" anchorCtr="0" forceAA="0" compatLnSpc="1">
            <a:noAutofit/>
          </a:bodyPr>
          <a:lstStyle/>
          <a:p>
            <a:pPr algn="ctr" defTabSz="1219200">
              <a:defRPr/>
            </a:pPr>
            <a:r>
              <a:rPr kumimoji="1" lang="zh-CN" altLang="en-US" sz="1065" kern="0" dirty="0">
                <a:solidFill>
                  <a:srgbClr val="000000"/>
                </a:solidFill>
                <a:latin typeface="微软雅黑" panose="020B0503020204020204" pitchFamily="34" charset="-122"/>
                <a:ea typeface="微软雅黑" panose="020B0503020204020204" pitchFamily="34" charset="-122"/>
              </a:rPr>
              <a:t>采集适配</a:t>
            </a:r>
          </a:p>
        </p:txBody>
      </p:sp>
      <p:sp>
        <p:nvSpPr>
          <p:cNvPr id="106" name="圆角矩形 111"/>
          <p:cNvSpPr/>
          <p:nvPr/>
        </p:nvSpPr>
        <p:spPr>
          <a:xfrm>
            <a:off x="3662253" y="5436645"/>
            <a:ext cx="960000" cy="456473"/>
          </a:xfrm>
          <a:prstGeom prst="roundRect">
            <a:avLst/>
          </a:prstGeom>
          <a:solidFill>
            <a:srgbClr val="FFFFFF"/>
          </a:solidFill>
          <a:ln w="9525" cap="flat" cmpd="sng" algn="ctr">
            <a:noFill/>
            <a:prstDash val="lgDashDot"/>
          </a:ln>
          <a:effectLst>
            <a:outerShdw blurRad="38100" dist="12700" dir="5400000" algn="tl" rotWithShape="0">
              <a:prstClr val="black">
                <a:alpha val="40000"/>
              </a:prstClr>
            </a:outerShdw>
          </a:effectLst>
        </p:spPr>
        <p:txBody>
          <a:bodyPr rot="0" spcFirstLastPara="0" vertOverflow="overflow" horzOverflow="overflow" vert="horz" wrap="square" lIns="48000" tIns="60960" rIns="48000" bIns="60960" numCol="1" spcCol="0" rtlCol="0" fromWordArt="0" anchor="ctr" anchorCtr="0" forceAA="0" compatLnSpc="1">
            <a:noAutofit/>
          </a:bodyPr>
          <a:lstStyle/>
          <a:p>
            <a:pPr algn="ctr" defTabSz="1219200">
              <a:defRPr/>
            </a:pPr>
            <a:r>
              <a:rPr kumimoji="1" lang="zh-CN" altLang="en-US" sz="1065" kern="0" dirty="0">
                <a:solidFill>
                  <a:srgbClr val="000000"/>
                </a:solidFill>
                <a:latin typeface="微软雅黑" panose="020B0503020204020204" pitchFamily="34" charset="-122"/>
                <a:ea typeface="微软雅黑" panose="020B0503020204020204" pitchFamily="34" charset="-122"/>
              </a:rPr>
              <a:t>采集任务管理</a:t>
            </a:r>
          </a:p>
        </p:txBody>
      </p:sp>
      <p:sp>
        <p:nvSpPr>
          <p:cNvPr id="107" name="圆角矩形 109"/>
          <p:cNvSpPr/>
          <p:nvPr/>
        </p:nvSpPr>
        <p:spPr>
          <a:xfrm>
            <a:off x="5742196" y="5436645"/>
            <a:ext cx="960000" cy="458499"/>
          </a:xfrm>
          <a:prstGeom prst="roundRect">
            <a:avLst/>
          </a:prstGeom>
          <a:solidFill>
            <a:srgbClr val="FFFFFF"/>
          </a:solidFill>
          <a:ln w="9525" cap="flat" cmpd="sng" algn="ctr">
            <a:noFill/>
            <a:prstDash val="lgDashDot"/>
          </a:ln>
          <a:effectLst>
            <a:outerShdw blurRad="38100" dist="12700" dir="5400000" algn="tl" rotWithShape="0">
              <a:prstClr val="black">
                <a:alpha val="40000"/>
              </a:prstClr>
            </a:outerShdw>
          </a:effectLst>
        </p:spPr>
        <p:txBody>
          <a:bodyPr rot="0" spcFirstLastPara="0" vertOverflow="overflow" horzOverflow="overflow" vert="horz" wrap="square" lIns="48000" tIns="60960" rIns="48000" bIns="60960" numCol="1" spcCol="0" rtlCol="0" fromWordArt="0" anchor="ctr" anchorCtr="0" forceAA="0" compatLnSpc="1">
            <a:noAutofit/>
          </a:bodyPr>
          <a:lstStyle/>
          <a:p>
            <a:pPr algn="ctr" defTabSz="1219200">
              <a:defRPr/>
            </a:pPr>
            <a:r>
              <a:rPr kumimoji="1" lang="zh-CN" altLang="en-US" sz="1065" kern="0" dirty="0">
                <a:solidFill>
                  <a:srgbClr val="000000"/>
                </a:solidFill>
                <a:latin typeface="微软雅黑" panose="020B0503020204020204" pitchFamily="34" charset="-122"/>
                <a:ea typeface="微软雅黑" panose="020B0503020204020204" pitchFamily="34" charset="-122"/>
              </a:rPr>
              <a:t>采集进度</a:t>
            </a:r>
          </a:p>
        </p:txBody>
      </p:sp>
      <p:sp>
        <p:nvSpPr>
          <p:cNvPr id="108" name="圆角矩形 111"/>
          <p:cNvSpPr/>
          <p:nvPr/>
        </p:nvSpPr>
        <p:spPr>
          <a:xfrm>
            <a:off x="8742972" y="5423853"/>
            <a:ext cx="960000" cy="447197"/>
          </a:xfrm>
          <a:prstGeom prst="roundRect">
            <a:avLst/>
          </a:prstGeom>
          <a:solidFill>
            <a:srgbClr val="FFFFFF"/>
          </a:solidFill>
          <a:ln w="9525" cap="flat" cmpd="sng" algn="ctr">
            <a:noFill/>
            <a:prstDash val="lgDashDot"/>
          </a:ln>
          <a:effectLst>
            <a:outerShdw blurRad="38100" dist="12700" dir="5400000" algn="tl" rotWithShape="0">
              <a:prstClr val="black">
                <a:alpha val="40000"/>
              </a:prstClr>
            </a:outerShdw>
          </a:effectLst>
        </p:spPr>
        <p:txBody>
          <a:bodyPr rot="0" spcFirstLastPara="0" vertOverflow="overflow" horzOverflow="overflow" vert="horz" wrap="square" lIns="48000" tIns="60960" rIns="48000" bIns="60960" numCol="1" spcCol="0" rtlCol="0" fromWordArt="0" anchor="ctr" anchorCtr="0" forceAA="0" compatLnSpc="1">
            <a:noAutofit/>
          </a:bodyPr>
          <a:lstStyle/>
          <a:p>
            <a:pPr algn="ctr" defTabSz="1219200">
              <a:defRPr/>
            </a:pPr>
            <a:r>
              <a:rPr kumimoji="1" lang="zh-CN" altLang="en-US" sz="1065" kern="0" dirty="0">
                <a:solidFill>
                  <a:srgbClr val="000000"/>
                </a:solidFill>
                <a:latin typeface="微软雅黑" panose="020B0503020204020204" pitchFamily="34" charset="-122"/>
                <a:ea typeface="微软雅黑" panose="020B0503020204020204" pitchFamily="34" charset="-122"/>
              </a:rPr>
              <a:t>读取元数据</a:t>
            </a:r>
          </a:p>
        </p:txBody>
      </p:sp>
      <p:sp>
        <p:nvSpPr>
          <p:cNvPr id="109" name="圆角矩形 111"/>
          <p:cNvSpPr/>
          <p:nvPr/>
        </p:nvSpPr>
        <p:spPr>
          <a:xfrm>
            <a:off x="7707221" y="5423852"/>
            <a:ext cx="960000" cy="461558"/>
          </a:xfrm>
          <a:prstGeom prst="roundRect">
            <a:avLst/>
          </a:prstGeom>
          <a:solidFill>
            <a:srgbClr val="FFFFFF"/>
          </a:solidFill>
          <a:ln w="9525" cap="flat" cmpd="sng" algn="ctr">
            <a:noFill/>
            <a:prstDash val="lgDashDot"/>
          </a:ln>
          <a:effectLst>
            <a:outerShdw blurRad="38100" dist="12700" dir="5400000" algn="tl" rotWithShape="0">
              <a:prstClr val="black">
                <a:alpha val="40000"/>
              </a:prstClr>
            </a:outerShdw>
          </a:effectLst>
        </p:spPr>
        <p:txBody>
          <a:bodyPr rot="0" spcFirstLastPara="0" vertOverflow="overflow" horzOverflow="overflow" vert="horz" wrap="square" lIns="48000" tIns="60960" rIns="48000" bIns="60960" numCol="1" spcCol="0" rtlCol="0" fromWordArt="0" anchor="ctr" anchorCtr="0" forceAA="0" compatLnSpc="1">
            <a:noAutofit/>
          </a:bodyPr>
          <a:lstStyle/>
          <a:p>
            <a:pPr algn="ctr" defTabSz="1219200">
              <a:defRPr/>
            </a:pPr>
            <a:r>
              <a:rPr kumimoji="1" lang="zh-CN" altLang="en-US" sz="1065" kern="0" dirty="0">
                <a:solidFill>
                  <a:srgbClr val="000000"/>
                </a:solidFill>
                <a:latin typeface="微软雅黑" panose="020B0503020204020204" pitchFamily="34" charset="-122"/>
                <a:ea typeface="微软雅黑" panose="020B0503020204020204" pitchFamily="34" charset="-122"/>
              </a:rPr>
              <a:t>自动分类</a:t>
            </a:r>
          </a:p>
        </p:txBody>
      </p:sp>
      <p:sp>
        <p:nvSpPr>
          <p:cNvPr id="110" name="圆角矩形 111"/>
          <p:cNvSpPr/>
          <p:nvPr/>
        </p:nvSpPr>
        <p:spPr>
          <a:xfrm>
            <a:off x="9782942" y="5423853"/>
            <a:ext cx="960000" cy="456473"/>
          </a:xfrm>
          <a:prstGeom prst="roundRect">
            <a:avLst/>
          </a:prstGeom>
          <a:solidFill>
            <a:srgbClr val="FFFFFF"/>
          </a:solidFill>
          <a:ln w="9525" cap="flat" cmpd="sng" algn="ctr">
            <a:noFill/>
            <a:prstDash val="lgDashDot"/>
          </a:ln>
          <a:effectLst>
            <a:outerShdw blurRad="38100" dist="12700" dir="5400000" algn="tl" rotWithShape="0">
              <a:prstClr val="black">
                <a:alpha val="40000"/>
              </a:prstClr>
            </a:outerShdw>
          </a:effectLst>
        </p:spPr>
        <p:txBody>
          <a:bodyPr rot="0" spcFirstLastPara="0" vertOverflow="overflow" horzOverflow="overflow" vert="horz" wrap="square" lIns="48000" tIns="60960" rIns="48000" bIns="60960" numCol="1" spcCol="0" rtlCol="0" fromWordArt="0" anchor="ctr" anchorCtr="0" forceAA="0" compatLnSpc="1">
            <a:noAutofit/>
          </a:bodyPr>
          <a:lstStyle/>
          <a:p>
            <a:pPr algn="ctr" defTabSz="1219200">
              <a:defRPr/>
            </a:pPr>
            <a:r>
              <a:rPr kumimoji="1" lang="zh-CN" altLang="en-US" sz="1065" kern="0" dirty="0">
                <a:solidFill>
                  <a:srgbClr val="000000"/>
                </a:solidFill>
                <a:latin typeface="微软雅黑" panose="020B0503020204020204" pitchFamily="34" charset="-122"/>
                <a:ea typeface="微软雅黑" panose="020B0503020204020204" pitchFamily="34" charset="-122"/>
              </a:rPr>
              <a:t>分配关键词</a:t>
            </a:r>
          </a:p>
        </p:txBody>
      </p:sp>
      <p:grpSp>
        <p:nvGrpSpPr>
          <p:cNvPr id="111" name="组合 1"/>
          <p:cNvGrpSpPr/>
          <p:nvPr/>
        </p:nvGrpSpPr>
        <p:grpSpPr>
          <a:xfrm>
            <a:off x="8114178" y="3976701"/>
            <a:ext cx="2887360" cy="804396"/>
            <a:chOff x="6078711" y="3108822"/>
            <a:chExt cx="2165520" cy="773009"/>
          </a:xfrm>
          <a:effectLst/>
        </p:grpSpPr>
        <p:sp>
          <p:nvSpPr>
            <p:cNvPr id="112" name="Rectangle: Rounded Corners 170"/>
            <p:cNvSpPr/>
            <p:nvPr/>
          </p:nvSpPr>
          <p:spPr bwMode="auto">
            <a:xfrm>
              <a:off x="6078711" y="3108822"/>
              <a:ext cx="2165520" cy="773009"/>
            </a:xfrm>
            <a:prstGeom prst="rect">
              <a:avLst/>
            </a:prstGeom>
            <a:solidFill>
              <a:srgbClr val="00AFA1"/>
            </a:solidFill>
            <a:ln w="9525" cap="flat" cmpd="sng" algn="ctr">
              <a:noFill/>
              <a:prstDash val="solid"/>
              <a:round/>
              <a:headEnd type="none" w="med" len="med"/>
              <a:tailEnd type="none" w="med" len="med"/>
            </a:ln>
            <a:effectLst/>
          </p:spPr>
          <p:txBody>
            <a:bodyPr vert="horz" wrap="square" lIns="0" tIns="0" rIns="0" bIns="0" numCol="1" rtlCol="0" anchor="t" anchorCtr="0" compatLnSpc="1"/>
            <a:lstStyle/>
            <a:p>
              <a:pPr defTabSz="1219200" fontAlgn="base">
                <a:lnSpc>
                  <a:spcPct val="90000"/>
                </a:lnSpc>
                <a:spcBef>
                  <a:spcPct val="0"/>
                </a:spcBef>
                <a:spcAft>
                  <a:spcPct val="0"/>
                </a:spcAft>
                <a:defRPr/>
              </a:pPr>
              <a:endParaRPr lang="en-US" sz="1065" kern="0">
                <a:solidFill>
                  <a:srgbClr val="191919"/>
                </a:solidFill>
                <a:latin typeface="微软雅黑" panose="020B0503020204020204" pitchFamily="34" charset="-122"/>
                <a:ea typeface="微软雅黑" panose="020B0503020204020204" pitchFamily="34" charset="-122"/>
              </a:endParaRPr>
            </a:p>
          </p:txBody>
        </p:sp>
        <p:sp>
          <p:nvSpPr>
            <p:cNvPr id="113" name="圆角矩形 108"/>
            <p:cNvSpPr/>
            <p:nvPr/>
          </p:nvSpPr>
          <p:spPr>
            <a:xfrm>
              <a:off x="7362998" y="3176987"/>
              <a:ext cx="720000" cy="277808"/>
            </a:xfrm>
            <a:prstGeom prst="roundRect">
              <a:avLst/>
            </a:prstGeom>
            <a:solidFill>
              <a:srgbClr val="FFFFFF"/>
            </a:solidFill>
            <a:ln w="9525" cap="flat" cmpd="sng" algn="ctr">
              <a:noFill/>
              <a:prstDash val="lgDashDot"/>
            </a:ln>
            <a:effectLst>
              <a:outerShdw blurRad="40000" dist="20000" dir="5400000" rotWithShape="0">
                <a:srgbClr val="000000">
                  <a:alpha val="38000"/>
                </a:srgbClr>
              </a:outerShdw>
            </a:effectLst>
          </p:spPr>
          <p:txBody>
            <a:bodyPr rot="0" spcFirstLastPara="0" vertOverflow="overflow" horzOverflow="overflow" vert="horz" wrap="square" lIns="121920" tIns="60960" rIns="121920" bIns="60960" numCol="1" spcCol="0" rtlCol="0" fromWordArt="0" anchor="ctr" anchorCtr="0" forceAA="0" compatLnSpc="1">
              <a:noAutofit/>
            </a:bodyPr>
            <a:lstStyle/>
            <a:p>
              <a:pPr algn="ctr" defTabSz="1219200">
                <a:defRPr/>
              </a:pPr>
              <a:r>
                <a:rPr kumimoji="1" lang="zh-CN" altLang="en-US" sz="1065" kern="0" dirty="0">
                  <a:solidFill>
                    <a:srgbClr val="000000"/>
                  </a:solidFill>
                  <a:latin typeface="微软雅黑" panose="020B0503020204020204" pitchFamily="34" charset="-122"/>
                  <a:ea typeface="微软雅黑" panose="020B0503020204020204" pitchFamily="34" charset="-122"/>
                </a:rPr>
                <a:t>用户分配</a:t>
              </a:r>
            </a:p>
          </p:txBody>
        </p:sp>
        <p:sp>
          <p:nvSpPr>
            <p:cNvPr id="114" name="圆角矩形 108"/>
            <p:cNvSpPr/>
            <p:nvPr/>
          </p:nvSpPr>
          <p:spPr>
            <a:xfrm>
              <a:off x="6589553" y="3175439"/>
              <a:ext cx="720000" cy="277808"/>
            </a:xfrm>
            <a:prstGeom prst="roundRect">
              <a:avLst/>
            </a:prstGeom>
            <a:solidFill>
              <a:srgbClr val="FFFFFF"/>
            </a:solidFill>
            <a:ln w="9525" cap="flat" cmpd="sng" algn="ctr">
              <a:noFill/>
              <a:prstDash val="lgDashDot"/>
            </a:ln>
            <a:effectLst>
              <a:outerShdw blurRad="40000" dist="20000" dir="5400000" rotWithShape="0">
                <a:srgbClr val="000000">
                  <a:alpha val="38000"/>
                </a:srgbClr>
              </a:outerShdw>
            </a:effectLst>
          </p:spPr>
          <p:txBody>
            <a:bodyPr rot="0" spcFirstLastPara="0" vertOverflow="overflow" horzOverflow="overflow" vert="horz" wrap="square" lIns="121920" tIns="60960" rIns="121920" bIns="60960" numCol="1" spcCol="0" rtlCol="0" fromWordArt="0" anchor="ctr" anchorCtr="0" forceAA="0" compatLnSpc="1">
              <a:noAutofit/>
            </a:bodyPr>
            <a:lstStyle/>
            <a:p>
              <a:pPr algn="ctr" defTabSz="1219200">
                <a:defRPr/>
              </a:pPr>
              <a:r>
                <a:rPr kumimoji="1" lang="zh-CN" altLang="en-US" sz="1065" kern="0" dirty="0">
                  <a:solidFill>
                    <a:srgbClr val="000000"/>
                  </a:solidFill>
                  <a:latin typeface="微软雅黑" panose="020B0503020204020204" pitchFamily="34" charset="-122"/>
                  <a:ea typeface="微软雅黑" panose="020B0503020204020204" pitchFamily="34" charset="-122"/>
                </a:rPr>
                <a:t>项目管理</a:t>
              </a:r>
            </a:p>
          </p:txBody>
        </p:sp>
        <p:sp>
          <p:nvSpPr>
            <p:cNvPr id="115" name="圆角矩形 108"/>
            <p:cNvSpPr/>
            <p:nvPr/>
          </p:nvSpPr>
          <p:spPr>
            <a:xfrm>
              <a:off x="6596991" y="3546351"/>
              <a:ext cx="720000" cy="277808"/>
            </a:xfrm>
            <a:prstGeom prst="roundRect">
              <a:avLst/>
            </a:prstGeom>
            <a:solidFill>
              <a:srgbClr val="FFFFFF"/>
            </a:solidFill>
            <a:ln w="9525" cap="flat" cmpd="sng" algn="ctr">
              <a:noFill/>
              <a:prstDash val="lgDashDot"/>
            </a:ln>
            <a:effectLst>
              <a:outerShdw blurRad="40000" dist="20000" dir="5400000" rotWithShape="0">
                <a:srgbClr val="000000">
                  <a:alpha val="38000"/>
                </a:srgbClr>
              </a:outerShdw>
            </a:effectLst>
          </p:spPr>
          <p:txBody>
            <a:bodyPr rot="0" spcFirstLastPara="0" vertOverflow="overflow" horzOverflow="overflow" vert="horz" wrap="square" lIns="121920" tIns="60960" rIns="121920" bIns="60960" numCol="1" spcCol="0" rtlCol="0" fromWordArt="0" anchor="ctr" anchorCtr="0" forceAA="0" compatLnSpc="1">
              <a:noAutofit/>
            </a:bodyPr>
            <a:lstStyle/>
            <a:p>
              <a:pPr algn="ctr" defTabSz="1219200">
                <a:defRPr/>
              </a:pPr>
              <a:r>
                <a:rPr kumimoji="1" lang="zh-CN" altLang="en-US" sz="1065" kern="0" dirty="0">
                  <a:solidFill>
                    <a:srgbClr val="000000"/>
                  </a:solidFill>
                  <a:latin typeface="微软雅黑" panose="020B0503020204020204" pitchFamily="34" charset="-122"/>
                  <a:ea typeface="微软雅黑" panose="020B0503020204020204" pitchFamily="34" charset="-122"/>
                </a:rPr>
                <a:t>资源配置</a:t>
              </a:r>
            </a:p>
          </p:txBody>
        </p:sp>
        <p:sp>
          <p:nvSpPr>
            <p:cNvPr id="116" name="圆角矩形 108"/>
            <p:cNvSpPr/>
            <p:nvPr/>
          </p:nvSpPr>
          <p:spPr>
            <a:xfrm>
              <a:off x="7374296" y="3561462"/>
              <a:ext cx="720000" cy="277808"/>
            </a:xfrm>
            <a:prstGeom prst="roundRect">
              <a:avLst/>
            </a:prstGeom>
            <a:solidFill>
              <a:srgbClr val="FFFFFF"/>
            </a:solidFill>
            <a:ln w="9525" cap="flat" cmpd="sng" algn="ctr">
              <a:noFill/>
              <a:prstDash val="lgDashDot"/>
            </a:ln>
            <a:effectLst>
              <a:outerShdw blurRad="40000" dist="20000" dir="5400000" rotWithShape="0">
                <a:srgbClr val="000000">
                  <a:alpha val="38000"/>
                </a:srgbClr>
              </a:outerShdw>
            </a:effectLst>
          </p:spPr>
          <p:txBody>
            <a:bodyPr rot="0" spcFirstLastPara="0" vertOverflow="overflow" horzOverflow="overflow" vert="horz" wrap="square" lIns="121920" tIns="60960" rIns="121920" bIns="60960" numCol="1" spcCol="0" rtlCol="0" fromWordArt="0" anchor="ctr" anchorCtr="0" forceAA="0" compatLnSpc="1">
              <a:noAutofit/>
            </a:bodyPr>
            <a:lstStyle/>
            <a:p>
              <a:pPr algn="ctr" defTabSz="1219200">
                <a:defRPr/>
              </a:pPr>
              <a:r>
                <a:rPr kumimoji="1" lang="zh-CN" altLang="en-US" sz="1065" kern="0" dirty="0">
                  <a:solidFill>
                    <a:srgbClr val="000000"/>
                  </a:solidFill>
                  <a:latin typeface="微软雅黑" panose="020B0503020204020204" pitchFamily="34" charset="-122"/>
                  <a:ea typeface="微软雅黑" panose="020B0503020204020204" pitchFamily="34" charset="-122"/>
                </a:rPr>
                <a:t>权限设置</a:t>
              </a:r>
            </a:p>
          </p:txBody>
        </p:sp>
      </p:grpSp>
      <p:sp>
        <p:nvSpPr>
          <p:cNvPr id="117" name="Rectangle: Rounded Corners 170"/>
          <p:cNvSpPr/>
          <p:nvPr/>
        </p:nvSpPr>
        <p:spPr bwMode="auto">
          <a:xfrm>
            <a:off x="8530782" y="2698052"/>
            <a:ext cx="2451249" cy="939525"/>
          </a:xfrm>
          <a:prstGeom prst="rect">
            <a:avLst/>
          </a:prstGeom>
          <a:solidFill>
            <a:srgbClr val="009DCA">
              <a:alpha val="70000"/>
            </a:srgbClr>
          </a:solidFill>
          <a:ln w="9525" cap="flat" cmpd="sng" algn="ctr">
            <a:noFill/>
            <a:prstDash val="solid"/>
            <a:round/>
            <a:headEnd type="none" w="med" len="med"/>
            <a:tailEnd type="none" w="med" len="med"/>
          </a:ln>
          <a:effectLst/>
        </p:spPr>
        <p:txBody>
          <a:bodyPr vert="horz" wrap="square" lIns="0" tIns="0" rIns="0" bIns="0" numCol="1" rtlCol="0" anchor="t" anchorCtr="0" compatLnSpc="1"/>
          <a:lstStyle/>
          <a:p>
            <a:pPr defTabSz="1219200" fontAlgn="base">
              <a:lnSpc>
                <a:spcPct val="90000"/>
              </a:lnSpc>
              <a:spcBef>
                <a:spcPct val="0"/>
              </a:spcBef>
              <a:spcAft>
                <a:spcPct val="0"/>
              </a:spcAft>
              <a:defRPr/>
            </a:pPr>
            <a:endParaRPr lang="en-US" sz="1065" kern="0">
              <a:solidFill>
                <a:srgbClr val="191919"/>
              </a:solidFill>
              <a:latin typeface="微软雅黑" panose="020B0503020204020204" pitchFamily="34" charset="-122"/>
              <a:ea typeface="微软雅黑" panose="020B0503020204020204" pitchFamily="34" charset="-122"/>
            </a:endParaRPr>
          </a:p>
        </p:txBody>
      </p:sp>
      <p:sp>
        <p:nvSpPr>
          <p:cNvPr id="118" name="Rectangle: Rounded Corners 199"/>
          <p:cNvSpPr/>
          <p:nvPr/>
        </p:nvSpPr>
        <p:spPr bwMode="auto">
          <a:xfrm>
            <a:off x="8614577" y="3048593"/>
            <a:ext cx="969280" cy="352796"/>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lstStyle/>
          <a:p>
            <a:pPr defTabSz="1219200" fontAlgn="base">
              <a:lnSpc>
                <a:spcPct val="90000"/>
              </a:lnSpc>
              <a:spcBef>
                <a:spcPct val="0"/>
              </a:spcBef>
              <a:spcAft>
                <a:spcPct val="0"/>
              </a:spcAft>
              <a:defRPr/>
            </a:pPr>
            <a:r>
              <a:rPr lang="zh-CN" altLang="en-US" sz="1200" b="1" dirty="0">
                <a:solidFill>
                  <a:prstClr val="black"/>
                </a:solidFill>
                <a:latin typeface="微软雅黑" panose="020B0503020204020204" pitchFamily="34" charset="-122"/>
                <a:ea typeface="微软雅黑" panose="020B0503020204020204" pitchFamily="34" charset="-122"/>
              </a:rPr>
              <a:t>统计</a:t>
            </a:r>
            <a:endParaRPr lang="en-US" altLang="zh-CN" sz="1200" b="1" dirty="0">
              <a:solidFill>
                <a:prstClr val="black"/>
              </a:solidFill>
              <a:latin typeface="微软雅黑" panose="020B0503020204020204" pitchFamily="34" charset="-122"/>
              <a:ea typeface="微软雅黑" panose="020B0503020204020204" pitchFamily="34" charset="-122"/>
            </a:endParaRPr>
          </a:p>
          <a:p>
            <a:pPr defTabSz="1219200" fontAlgn="base">
              <a:lnSpc>
                <a:spcPct val="90000"/>
              </a:lnSpc>
              <a:spcBef>
                <a:spcPct val="0"/>
              </a:spcBef>
              <a:spcAft>
                <a:spcPct val="0"/>
              </a:spcAft>
              <a:defRPr/>
            </a:pPr>
            <a:r>
              <a:rPr lang="zh-CN" altLang="en-US" sz="1200" b="1" dirty="0">
                <a:solidFill>
                  <a:prstClr val="black"/>
                </a:solidFill>
                <a:latin typeface="微软雅黑" panose="020B0503020204020204" pitchFamily="34" charset="-122"/>
                <a:ea typeface="微软雅黑" panose="020B0503020204020204" pitchFamily="34" charset="-122"/>
              </a:rPr>
              <a:t>报告</a:t>
            </a:r>
          </a:p>
        </p:txBody>
      </p:sp>
      <p:sp>
        <p:nvSpPr>
          <p:cNvPr id="119" name="圆角矩形 108"/>
          <p:cNvSpPr/>
          <p:nvPr/>
        </p:nvSpPr>
        <p:spPr>
          <a:xfrm>
            <a:off x="9159179" y="2796131"/>
            <a:ext cx="1148791" cy="337651"/>
          </a:xfrm>
          <a:prstGeom prst="roundRect">
            <a:avLst/>
          </a:prstGeom>
          <a:solidFill>
            <a:srgbClr val="FFFFFF"/>
          </a:solidFill>
          <a:ln w="9525" cap="flat" cmpd="sng" algn="ctr">
            <a:noFill/>
            <a:prstDash val="lgDashDot"/>
          </a:ln>
          <a:effectLst>
            <a:outerShdw blurRad="40000" dist="20000" dir="5400000" rotWithShape="0">
              <a:srgbClr val="000000">
                <a:alpha val="38000"/>
              </a:srgbClr>
            </a:outerShdw>
          </a:effectLst>
        </p:spPr>
        <p:txBody>
          <a:bodyPr rot="0" spcFirstLastPara="0" vertOverflow="overflow" horzOverflow="overflow" vert="horz" wrap="square" lIns="48000" tIns="60960" rIns="48000" bIns="60960" numCol="1" spcCol="0" rtlCol="0" fromWordArt="0" anchor="ctr" anchorCtr="0" forceAA="0" compatLnSpc="1">
            <a:noAutofit/>
          </a:bodyPr>
          <a:lstStyle/>
          <a:p>
            <a:pPr algn="ctr" defTabSz="1219200"/>
            <a:r>
              <a:rPr kumimoji="1" lang="zh-CN" altLang="en-US" sz="1065" kern="0" dirty="0">
                <a:solidFill>
                  <a:srgbClr val="000000"/>
                </a:solidFill>
                <a:latin typeface="微软雅黑" panose="020B0503020204020204" pitchFamily="34" charset="-122"/>
                <a:ea typeface="微软雅黑" panose="020B0503020204020204" pitchFamily="34" charset="-122"/>
              </a:rPr>
              <a:t>统计分析</a:t>
            </a:r>
          </a:p>
        </p:txBody>
      </p:sp>
      <p:sp>
        <p:nvSpPr>
          <p:cNvPr id="120" name="圆角矩形 108"/>
          <p:cNvSpPr/>
          <p:nvPr/>
        </p:nvSpPr>
        <p:spPr>
          <a:xfrm>
            <a:off x="9159179" y="3249634"/>
            <a:ext cx="1148791" cy="337651"/>
          </a:xfrm>
          <a:prstGeom prst="roundRect">
            <a:avLst/>
          </a:prstGeom>
          <a:solidFill>
            <a:srgbClr val="FFFFFF"/>
          </a:solidFill>
          <a:ln w="9525" cap="flat" cmpd="sng" algn="ctr">
            <a:noFill/>
            <a:prstDash val="lgDashDot"/>
          </a:ln>
          <a:effectLst>
            <a:outerShdw blurRad="40000" dist="20000" dir="5400000" rotWithShape="0">
              <a:srgbClr val="000000">
                <a:alpha val="38000"/>
              </a:srgbClr>
            </a:outerShdw>
          </a:effectLst>
        </p:spPr>
        <p:txBody>
          <a:bodyPr rot="0" spcFirstLastPara="0" vertOverflow="overflow" horzOverflow="overflow" vert="horz" wrap="square" lIns="48000" tIns="60960" rIns="48000" bIns="60960" numCol="1" spcCol="0" rtlCol="0" fromWordArt="0" anchor="ctr" anchorCtr="0" forceAA="0" compatLnSpc="1">
            <a:noAutofit/>
          </a:bodyPr>
          <a:lstStyle/>
          <a:p>
            <a:pPr algn="ctr" defTabSz="1219200"/>
            <a:r>
              <a:rPr kumimoji="1" lang="zh-CN" altLang="en-US" sz="1065" kern="0">
                <a:solidFill>
                  <a:srgbClr val="000000"/>
                </a:solidFill>
                <a:latin typeface="微软雅黑" panose="020B0503020204020204" pitchFamily="34" charset="-122"/>
                <a:ea typeface="微软雅黑" panose="020B0503020204020204" pitchFamily="34" charset="-122"/>
              </a:rPr>
              <a:t>业务报告</a:t>
            </a:r>
            <a:endParaRPr kumimoji="1" lang="zh-CN" altLang="en-US" sz="1065" kern="0" dirty="0">
              <a:solidFill>
                <a:srgbClr val="000000"/>
              </a:solidFill>
              <a:latin typeface="微软雅黑" panose="020B0503020204020204" pitchFamily="34" charset="-122"/>
              <a:ea typeface="微软雅黑" panose="020B0503020204020204" pitchFamily="34" charset="-122"/>
            </a:endParaRPr>
          </a:p>
        </p:txBody>
      </p:sp>
      <p:sp>
        <p:nvSpPr>
          <p:cNvPr id="121" name="Arrow: Up 287"/>
          <p:cNvSpPr/>
          <p:nvPr/>
        </p:nvSpPr>
        <p:spPr>
          <a:xfrm>
            <a:off x="3575376" y="4770937"/>
            <a:ext cx="374505" cy="175877"/>
          </a:xfrm>
          <a:prstGeom prst="upArrow">
            <a:avLst/>
          </a:prstGeom>
          <a:solidFill>
            <a:srgbClr val="1D6CC1"/>
          </a:solidFill>
          <a:ln w="6350" cap="flat" cmpd="sng" algn="ctr">
            <a:noFill/>
            <a:prstDash val="solid"/>
          </a:ln>
          <a:effectLst/>
        </p:spPr>
        <p:txBody>
          <a:bodyPr rot="0" spcFirstLastPara="0" vertOverflow="overflow" horzOverflow="overflow" vert="horz" wrap="square" lIns="48000" tIns="48000" rIns="48000" bIns="48000" numCol="1" spcCol="0" rtlCol="0" fromWordArt="0" anchor="ctr" anchorCtr="0" forceAA="0" compatLnSpc="1">
            <a:noAutofit/>
          </a:bodyPr>
          <a:lstStyle/>
          <a:p>
            <a:pPr algn="ctr" defTabSz="1219200">
              <a:defRPr/>
            </a:pPr>
            <a:endParaRPr lang="zh-CN" altLang="en-US" sz="1865" kern="0" dirty="0">
              <a:solidFill>
                <a:srgbClr val="FFFFFF"/>
              </a:solidFill>
              <a:latin typeface="微软雅黑" panose="020B0503020204020204" pitchFamily="34" charset="-122"/>
              <a:ea typeface="微软雅黑" panose="020B0503020204020204" pitchFamily="34" charset="-122"/>
            </a:endParaRPr>
          </a:p>
        </p:txBody>
      </p:sp>
      <p:sp>
        <p:nvSpPr>
          <p:cNvPr id="122" name="Arrow: Up 287"/>
          <p:cNvSpPr/>
          <p:nvPr/>
        </p:nvSpPr>
        <p:spPr>
          <a:xfrm>
            <a:off x="8759788" y="4770937"/>
            <a:ext cx="374505" cy="175877"/>
          </a:xfrm>
          <a:prstGeom prst="upArrow">
            <a:avLst/>
          </a:prstGeom>
          <a:solidFill>
            <a:srgbClr val="1D6CC1"/>
          </a:solidFill>
          <a:ln w="6350" cap="flat" cmpd="sng" algn="ctr">
            <a:noFill/>
            <a:prstDash val="solid"/>
          </a:ln>
          <a:effectLst/>
        </p:spPr>
        <p:txBody>
          <a:bodyPr rot="0" spcFirstLastPara="0" vertOverflow="overflow" horzOverflow="overflow" vert="horz" wrap="square" lIns="48000" tIns="48000" rIns="48000" bIns="48000" numCol="1" spcCol="0" rtlCol="0" fromWordArt="0" anchor="ctr" anchorCtr="0" forceAA="0" compatLnSpc="1">
            <a:noAutofit/>
          </a:bodyPr>
          <a:lstStyle/>
          <a:p>
            <a:pPr algn="ctr" defTabSz="1219200">
              <a:defRPr/>
            </a:pPr>
            <a:endParaRPr lang="zh-CN" altLang="en-US" sz="1865" kern="0" dirty="0">
              <a:solidFill>
                <a:srgbClr val="FFFFFF"/>
              </a:solidFill>
              <a:latin typeface="微软雅黑" panose="020B0503020204020204" pitchFamily="34" charset="-122"/>
              <a:ea typeface="微软雅黑" panose="020B0503020204020204" pitchFamily="34" charset="-122"/>
            </a:endParaRPr>
          </a:p>
        </p:txBody>
      </p:sp>
      <p:sp>
        <p:nvSpPr>
          <p:cNvPr id="123" name="Arrow: Up 287"/>
          <p:cNvSpPr/>
          <p:nvPr/>
        </p:nvSpPr>
        <p:spPr>
          <a:xfrm>
            <a:off x="4434712" y="3786002"/>
            <a:ext cx="374505" cy="175877"/>
          </a:xfrm>
          <a:prstGeom prst="upArrow">
            <a:avLst/>
          </a:prstGeom>
          <a:solidFill>
            <a:srgbClr val="1D6CC1"/>
          </a:solidFill>
          <a:ln w="6350" cap="flat" cmpd="sng" algn="ctr">
            <a:noFill/>
            <a:prstDash val="solid"/>
          </a:ln>
          <a:effectLst/>
        </p:spPr>
        <p:txBody>
          <a:bodyPr rot="0" spcFirstLastPara="0" vertOverflow="overflow" horzOverflow="overflow" vert="horz" wrap="square" lIns="48000" tIns="48000" rIns="48000" bIns="48000" numCol="1" spcCol="0" rtlCol="0" fromWordArt="0" anchor="ctr" anchorCtr="0" forceAA="0" compatLnSpc="1">
            <a:noAutofit/>
          </a:bodyPr>
          <a:lstStyle/>
          <a:p>
            <a:pPr algn="ctr" defTabSz="1219200">
              <a:defRPr/>
            </a:pPr>
            <a:endParaRPr lang="zh-CN" altLang="en-US" sz="1865" kern="0" dirty="0">
              <a:solidFill>
                <a:srgbClr val="FFFFFF"/>
              </a:solidFill>
              <a:latin typeface="微软雅黑" panose="020B0503020204020204" pitchFamily="34" charset="-122"/>
              <a:ea typeface="微软雅黑" panose="020B0503020204020204" pitchFamily="34" charset="-122"/>
            </a:endParaRPr>
          </a:p>
        </p:txBody>
      </p:sp>
      <p:sp>
        <p:nvSpPr>
          <p:cNvPr id="124" name="Arrow: Up 287"/>
          <p:cNvSpPr/>
          <p:nvPr/>
        </p:nvSpPr>
        <p:spPr>
          <a:xfrm>
            <a:off x="7279512" y="3786002"/>
            <a:ext cx="374505" cy="175877"/>
          </a:xfrm>
          <a:prstGeom prst="upArrow">
            <a:avLst/>
          </a:prstGeom>
          <a:solidFill>
            <a:srgbClr val="1D6CC1"/>
          </a:solidFill>
          <a:ln w="6350" cap="flat" cmpd="sng" algn="ctr">
            <a:noFill/>
            <a:prstDash val="solid"/>
          </a:ln>
          <a:effectLst/>
        </p:spPr>
        <p:txBody>
          <a:bodyPr rot="0" spcFirstLastPara="0" vertOverflow="overflow" horzOverflow="overflow" vert="horz" wrap="square" lIns="48000" tIns="48000" rIns="48000" bIns="48000" numCol="1" spcCol="0" rtlCol="0" fromWordArt="0" anchor="ctr" anchorCtr="0" forceAA="0" compatLnSpc="1">
            <a:noAutofit/>
          </a:bodyPr>
          <a:lstStyle/>
          <a:p>
            <a:pPr algn="ctr" defTabSz="1219200">
              <a:defRPr/>
            </a:pPr>
            <a:endParaRPr lang="zh-CN" altLang="en-US" sz="1865" kern="0" dirty="0">
              <a:solidFill>
                <a:srgbClr val="FFFFFF"/>
              </a:solidFill>
              <a:latin typeface="微软雅黑" panose="020B0503020204020204" pitchFamily="34" charset="-122"/>
              <a:ea typeface="微软雅黑" panose="020B0503020204020204" pitchFamily="34" charset="-122"/>
            </a:endParaRPr>
          </a:p>
        </p:txBody>
      </p:sp>
      <p:sp>
        <p:nvSpPr>
          <p:cNvPr id="125" name="Arrow: Up 287"/>
          <p:cNvSpPr/>
          <p:nvPr/>
        </p:nvSpPr>
        <p:spPr>
          <a:xfrm>
            <a:off x="9514712" y="3786002"/>
            <a:ext cx="374505" cy="175877"/>
          </a:xfrm>
          <a:prstGeom prst="upArrow">
            <a:avLst/>
          </a:prstGeom>
          <a:solidFill>
            <a:srgbClr val="1D6CC1"/>
          </a:solidFill>
          <a:ln w="6350" cap="flat" cmpd="sng" algn="ctr">
            <a:noFill/>
            <a:prstDash val="solid"/>
          </a:ln>
          <a:effectLst/>
        </p:spPr>
        <p:txBody>
          <a:bodyPr rot="0" spcFirstLastPara="0" vertOverflow="overflow" horzOverflow="overflow" vert="horz" wrap="square" lIns="48000" tIns="48000" rIns="48000" bIns="48000" numCol="1" spcCol="0" rtlCol="0" fromWordArt="0" anchor="ctr" anchorCtr="0" forceAA="0" compatLnSpc="1">
            <a:noAutofit/>
          </a:bodyPr>
          <a:lstStyle/>
          <a:p>
            <a:pPr algn="ctr" defTabSz="1219200">
              <a:defRPr/>
            </a:pPr>
            <a:endParaRPr lang="zh-CN" altLang="en-US" sz="1865" kern="0" dirty="0">
              <a:solidFill>
                <a:srgbClr val="FFFFFF"/>
              </a:solidFill>
              <a:latin typeface="微软雅黑" panose="020B0503020204020204" pitchFamily="34" charset="-122"/>
              <a:ea typeface="微软雅黑" panose="020B0503020204020204" pitchFamily="34" charset="-122"/>
            </a:endParaRPr>
          </a:p>
        </p:txBody>
      </p:sp>
      <p:sp>
        <p:nvSpPr>
          <p:cNvPr id="126" name="Rectangle: Rounded Corners 170"/>
          <p:cNvSpPr/>
          <p:nvPr/>
        </p:nvSpPr>
        <p:spPr bwMode="auto">
          <a:xfrm>
            <a:off x="902993" y="2707368"/>
            <a:ext cx="7375864" cy="939525"/>
          </a:xfrm>
          <a:prstGeom prst="rect">
            <a:avLst/>
          </a:prstGeom>
          <a:solidFill>
            <a:srgbClr val="009DCA">
              <a:alpha val="70000"/>
            </a:srgbClr>
          </a:solidFill>
          <a:ln w="9525" cap="flat" cmpd="sng" algn="ctr">
            <a:noFill/>
            <a:prstDash val="solid"/>
            <a:round/>
            <a:headEnd type="none" w="med" len="med"/>
            <a:tailEnd type="none" w="med" len="med"/>
          </a:ln>
          <a:effectLst/>
        </p:spPr>
        <p:txBody>
          <a:bodyPr vert="horz" wrap="square" lIns="0" tIns="0" rIns="0" bIns="0" numCol="1" rtlCol="0" anchor="t" anchorCtr="0" compatLnSpc="1"/>
          <a:lstStyle/>
          <a:p>
            <a:pPr defTabSz="1219200" fontAlgn="base">
              <a:lnSpc>
                <a:spcPct val="90000"/>
              </a:lnSpc>
              <a:spcBef>
                <a:spcPct val="0"/>
              </a:spcBef>
              <a:spcAft>
                <a:spcPct val="0"/>
              </a:spcAft>
              <a:defRPr/>
            </a:pPr>
            <a:endParaRPr lang="en-US" sz="1065" kern="0">
              <a:solidFill>
                <a:prstClr val="black"/>
              </a:solidFill>
              <a:latin typeface="微软雅黑" panose="020B0503020204020204" pitchFamily="34" charset="-122"/>
              <a:ea typeface="微软雅黑" panose="020B0503020204020204" pitchFamily="34" charset="-122"/>
            </a:endParaRPr>
          </a:p>
        </p:txBody>
      </p:sp>
      <p:sp>
        <p:nvSpPr>
          <p:cNvPr id="127" name="圆角矩形 108"/>
          <p:cNvSpPr/>
          <p:nvPr/>
        </p:nvSpPr>
        <p:spPr>
          <a:xfrm>
            <a:off x="5431578" y="2799548"/>
            <a:ext cx="1147815" cy="330816"/>
          </a:xfrm>
          <a:prstGeom prst="roundRect">
            <a:avLst/>
          </a:prstGeom>
          <a:solidFill>
            <a:srgbClr val="FFFFFF"/>
          </a:solidFill>
          <a:ln w="9525" cap="flat" cmpd="sng" algn="ctr">
            <a:noFill/>
            <a:prstDash val="lgDashDot"/>
          </a:ln>
          <a:effectLst>
            <a:outerShdw blurRad="40000" dist="20000" dir="5400000" rotWithShape="0">
              <a:srgbClr val="000000">
                <a:alpha val="38000"/>
              </a:srgbClr>
            </a:outerShdw>
          </a:effectLst>
        </p:spPr>
        <p:txBody>
          <a:bodyPr rot="0" spcFirstLastPara="0" vertOverflow="overflow" horzOverflow="overflow" vert="horz" wrap="square" lIns="48000" tIns="60960" rIns="48000" bIns="60960" numCol="1" spcCol="0" rtlCol="0" fromWordArt="0" anchor="ctr" anchorCtr="0" forceAA="0" compatLnSpc="1">
            <a:noAutofit/>
          </a:bodyPr>
          <a:lstStyle/>
          <a:p>
            <a:pPr algn="ctr" defTabSz="1219200"/>
            <a:r>
              <a:rPr kumimoji="1" lang="zh-CN" altLang="en-US" sz="1065" kern="0" dirty="0">
                <a:solidFill>
                  <a:srgbClr val="000000"/>
                </a:solidFill>
                <a:latin typeface="微软雅黑" panose="020B0503020204020204" pitchFamily="34" charset="-122"/>
                <a:ea typeface="微软雅黑" panose="020B0503020204020204" pitchFamily="34" charset="-122"/>
              </a:rPr>
              <a:t>一致性分析</a:t>
            </a:r>
          </a:p>
        </p:txBody>
      </p:sp>
      <p:sp>
        <p:nvSpPr>
          <p:cNvPr id="128" name="圆角矩形 108"/>
          <p:cNvSpPr/>
          <p:nvPr/>
        </p:nvSpPr>
        <p:spPr>
          <a:xfrm>
            <a:off x="2959393" y="2796131"/>
            <a:ext cx="1147815" cy="337651"/>
          </a:xfrm>
          <a:prstGeom prst="roundRect">
            <a:avLst/>
          </a:prstGeom>
          <a:solidFill>
            <a:srgbClr val="FFFFFF"/>
          </a:solidFill>
          <a:ln w="9525" cap="flat" cmpd="sng" algn="ctr">
            <a:noFill/>
            <a:prstDash val="lgDashDot"/>
          </a:ln>
          <a:effectLst>
            <a:outerShdw blurRad="40000" dist="20000" dir="5400000" rotWithShape="0">
              <a:srgbClr val="000000">
                <a:alpha val="38000"/>
              </a:srgbClr>
            </a:outerShdw>
          </a:effectLst>
        </p:spPr>
        <p:txBody>
          <a:bodyPr rot="0" spcFirstLastPara="0" vertOverflow="overflow" horzOverflow="overflow" vert="horz" wrap="square" lIns="48000" tIns="60960" rIns="48000" bIns="60960" numCol="1" spcCol="0" rtlCol="0" fromWordArt="0" anchor="ctr" anchorCtr="0" forceAA="0" compatLnSpc="1">
            <a:noAutofit/>
          </a:bodyPr>
          <a:lstStyle/>
          <a:p>
            <a:pPr algn="ctr" defTabSz="1219200"/>
            <a:r>
              <a:rPr kumimoji="1" lang="zh-CN" altLang="en-US" sz="1065" kern="0">
                <a:solidFill>
                  <a:srgbClr val="000000"/>
                </a:solidFill>
                <a:latin typeface="微软雅黑" panose="020B0503020204020204" pitchFamily="34" charset="-122"/>
                <a:ea typeface="微软雅黑" panose="020B0503020204020204" pitchFamily="34" charset="-122"/>
              </a:rPr>
              <a:t>影响分析</a:t>
            </a:r>
            <a:endParaRPr kumimoji="1" lang="zh-CN" altLang="en-US" sz="1065" kern="0" dirty="0">
              <a:solidFill>
                <a:srgbClr val="000000"/>
              </a:solidFill>
              <a:latin typeface="微软雅黑" panose="020B0503020204020204" pitchFamily="34" charset="-122"/>
              <a:ea typeface="微软雅黑" panose="020B0503020204020204" pitchFamily="34" charset="-122"/>
            </a:endParaRPr>
          </a:p>
        </p:txBody>
      </p:sp>
      <p:sp>
        <p:nvSpPr>
          <p:cNvPr id="129" name="圆角矩形 108"/>
          <p:cNvSpPr/>
          <p:nvPr/>
        </p:nvSpPr>
        <p:spPr>
          <a:xfrm>
            <a:off x="4195486" y="2796131"/>
            <a:ext cx="1147815" cy="337651"/>
          </a:xfrm>
          <a:prstGeom prst="roundRect">
            <a:avLst/>
          </a:prstGeom>
          <a:solidFill>
            <a:srgbClr val="FFFFFF"/>
          </a:solidFill>
          <a:ln w="9525" cap="flat" cmpd="sng" algn="ctr">
            <a:noFill/>
            <a:prstDash val="lgDashDot"/>
          </a:ln>
          <a:effectLst>
            <a:outerShdw blurRad="40000" dist="20000" dir="5400000" rotWithShape="0">
              <a:srgbClr val="000000">
                <a:alpha val="38000"/>
              </a:srgbClr>
            </a:outerShdw>
          </a:effectLst>
        </p:spPr>
        <p:txBody>
          <a:bodyPr rot="0" spcFirstLastPara="0" vertOverflow="overflow" horzOverflow="overflow" vert="horz" wrap="square" lIns="48000" tIns="60960" rIns="48000" bIns="60960" numCol="1" spcCol="0" rtlCol="0" fromWordArt="0" anchor="ctr" anchorCtr="0" forceAA="0" compatLnSpc="1">
            <a:noAutofit/>
          </a:bodyPr>
          <a:lstStyle/>
          <a:p>
            <a:pPr algn="ctr" defTabSz="1219200"/>
            <a:r>
              <a:rPr kumimoji="1" lang="zh-CN" altLang="en-US" sz="1065" kern="0">
                <a:solidFill>
                  <a:srgbClr val="000000"/>
                </a:solidFill>
                <a:latin typeface="微软雅黑" panose="020B0503020204020204" pitchFamily="34" charset="-122"/>
                <a:ea typeface="微软雅黑" panose="020B0503020204020204" pitchFamily="34" charset="-122"/>
              </a:rPr>
              <a:t>血缘分析</a:t>
            </a:r>
            <a:endParaRPr kumimoji="1" lang="zh-CN" altLang="en-US" sz="1065" kern="0" dirty="0">
              <a:solidFill>
                <a:srgbClr val="000000"/>
              </a:solidFill>
              <a:latin typeface="微软雅黑" panose="020B0503020204020204" pitchFamily="34" charset="-122"/>
              <a:ea typeface="微软雅黑" panose="020B0503020204020204" pitchFamily="34" charset="-122"/>
            </a:endParaRPr>
          </a:p>
        </p:txBody>
      </p:sp>
      <p:sp>
        <p:nvSpPr>
          <p:cNvPr id="130" name="Rectangle: Rounded Corners 199"/>
          <p:cNvSpPr/>
          <p:nvPr/>
        </p:nvSpPr>
        <p:spPr bwMode="auto">
          <a:xfrm>
            <a:off x="951002" y="3016497"/>
            <a:ext cx="695251" cy="360685"/>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lstStyle/>
          <a:p>
            <a:pPr algn="ctr" defTabSz="1219200" fontAlgn="base">
              <a:lnSpc>
                <a:spcPct val="90000"/>
              </a:lnSpc>
              <a:spcBef>
                <a:spcPct val="0"/>
              </a:spcBef>
              <a:spcAft>
                <a:spcPct val="0"/>
              </a:spcAft>
              <a:defRPr/>
            </a:pPr>
            <a:r>
              <a:rPr lang="zh-CN" altLang="en-US" sz="1200" b="1" dirty="0">
                <a:solidFill>
                  <a:prstClr val="black"/>
                </a:solidFill>
                <a:latin typeface="微软雅黑" panose="020B0503020204020204" pitchFamily="34" charset="-122"/>
                <a:ea typeface="微软雅黑" panose="020B0503020204020204" pitchFamily="34" charset="-122"/>
              </a:rPr>
              <a:t>数据资产</a:t>
            </a:r>
            <a:endParaRPr lang="en-US" altLang="zh-CN" sz="1200" b="1" dirty="0">
              <a:solidFill>
                <a:prstClr val="black"/>
              </a:solidFill>
              <a:latin typeface="微软雅黑" panose="020B0503020204020204" pitchFamily="34" charset="-122"/>
              <a:ea typeface="微软雅黑" panose="020B0503020204020204" pitchFamily="34" charset="-122"/>
            </a:endParaRPr>
          </a:p>
          <a:p>
            <a:pPr algn="ctr" defTabSz="1219200" fontAlgn="base">
              <a:lnSpc>
                <a:spcPct val="90000"/>
              </a:lnSpc>
              <a:spcBef>
                <a:spcPct val="0"/>
              </a:spcBef>
              <a:spcAft>
                <a:spcPct val="0"/>
              </a:spcAft>
              <a:defRPr/>
            </a:pPr>
            <a:r>
              <a:rPr lang="zh-CN" altLang="en-US" sz="1200" b="1" dirty="0">
                <a:solidFill>
                  <a:prstClr val="black"/>
                </a:solidFill>
                <a:latin typeface="微软雅黑" panose="020B0503020204020204" pitchFamily="34" charset="-122"/>
                <a:ea typeface="微软雅黑" panose="020B0503020204020204" pitchFamily="34" charset="-122"/>
              </a:rPr>
              <a:t>分析</a:t>
            </a:r>
          </a:p>
        </p:txBody>
      </p:sp>
      <p:sp>
        <p:nvSpPr>
          <p:cNvPr id="131" name="圆角矩形 108"/>
          <p:cNvSpPr/>
          <p:nvPr/>
        </p:nvSpPr>
        <p:spPr>
          <a:xfrm>
            <a:off x="1723300" y="2796131"/>
            <a:ext cx="1147815" cy="337651"/>
          </a:xfrm>
          <a:prstGeom prst="roundRect">
            <a:avLst/>
          </a:prstGeom>
          <a:solidFill>
            <a:srgbClr val="FFFFFF"/>
          </a:solidFill>
          <a:ln w="9525" cap="flat" cmpd="sng" algn="ctr">
            <a:noFill/>
            <a:prstDash val="lgDashDot"/>
          </a:ln>
          <a:effectLst>
            <a:outerShdw blurRad="40000" dist="20000" dir="5400000" rotWithShape="0">
              <a:srgbClr val="000000">
                <a:alpha val="38000"/>
              </a:srgbClr>
            </a:outerShdw>
          </a:effectLst>
        </p:spPr>
        <p:txBody>
          <a:bodyPr rot="0" spcFirstLastPara="0" vertOverflow="overflow" horzOverflow="overflow" vert="horz" wrap="square" lIns="48000" tIns="60960" rIns="48000" bIns="60960" numCol="1" spcCol="0" rtlCol="0" fromWordArt="0" anchor="ctr" anchorCtr="0" forceAA="0" compatLnSpc="1">
            <a:noAutofit/>
          </a:bodyPr>
          <a:lstStyle/>
          <a:p>
            <a:pPr algn="ctr" defTabSz="1219200"/>
            <a:r>
              <a:rPr kumimoji="1" lang="zh-CN" altLang="en-US" sz="1065" kern="0" dirty="0">
                <a:solidFill>
                  <a:srgbClr val="000000"/>
                </a:solidFill>
                <a:latin typeface="微软雅黑" panose="020B0503020204020204" pitchFamily="34" charset="-122"/>
                <a:ea typeface="微软雅黑" panose="020B0503020204020204" pitchFamily="34" charset="-122"/>
              </a:rPr>
              <a:t>数据地图</a:t>
            </a:r>
          </a:p>
        </p:txBody>
      </p:sp>
      <p:sp>
        <p:nvSpPr>
          <p:cNvPr id="132" name="圆角矩形 108"/>
          <p:cNvSpPr/>
          <p:nvPr/>
        </p:nvSpPr>
        <p:spPr>
          <a:xfrm>
            <a:off x="1723300" y="3249634"/>
            <a:ext cx="1147815" cy="337651"/>
          </a:xfrm>
          <a:prstGeom prst="roundRect">
            <a:avLst/>
          </a:prstGeom>
          <a:solidFill>
            <a:srgbClr val="FFFFFF"/>
          </a:solidFill>
          <a:ln w="9525" cap="flat" cmpd="sng" algn="ctr">
            <a:noFill/>
            <a:prstDash val="lgDashDot"/>
          </a:ln>
          <a:effectLst>
            <a:outerShdw blurRad="40000" dist="20000" dir="5400000" rotWithShape="0">
              <a:srgbClr val="000000">
                <a:alpha val="38000"/>
              </a:srgbClr>
            </a:outerShdw>
          </a:effectLst>
        </p:spPr>
        <p:txBody>
          <a:bodyPr rot="0" spcFirstLastPara="0" vertOverflow="overflow" horzOverflow="overflow" vert="horz" wrap="square" lIns="48000" tIns="60960" rIns="48000" bIns="60960" numCol="1" spcCol="0" rtlCol="0" fromWordArt="0" anchor="ctr" anchorCtr="0" forceAA="0" compatLnSpc="1">
            <a:noAutofit/>
          </a:bodyPr>
          <a:lstStyle/>
          <a:p>
            <a:pPr algn="ctr" defTabSz="1219200"/>
            <a:r>
              <a:rPr kumimoji="1" lang="zh-CN" altLang="en-US" sz="1065" kern="0" dirty="0">
                <a:solidFill>
                  <a:srgbClr val="000000"/>
                </a:solidFill>
                <a:latin typeface="微软雅黑" panose="020B0503020204020204" pitchFamily="34" charset="-122"/>
                <a:ea typeface="微软雅黑" panose="020B0503020204020204" pitchFamily="34" charset="-122"/>
              </a:rPr>
              <a:t>版本比对分析</a:t>
            </a:r>
          </a:p>
        </p:txBody>
      </p:sp>
      <p:sp>
        <p:nvSpPr>
          <p:cNvPr id="133" name="圆角矩形 108"/>
          <p:cNvSpPr/>
          <p:nvPr/>
        </p:nvSpPr>
        <p:spPr>
          <a:xfrm>
            <a:off x="2959393" y="3249634"/>
            <a:ext cx="1147815" cy="337651"/>
          </a:xfrm>
          <a:prstGeom prst="roundRect">
            <a:avLst/>
          </a:prstGeom>
          <a:solidFill>
            <a:srgbClr val="FFFFFF"/>
          </a:solidFill>
          <a:ln w="9525" cap="flat" cmpd="sng" algn="ctr">
            <a:noFill/>
            <a:prstDash val="lgDashDot"/>
          </a:ln>
          <a:effectLst>
            <a:outerShdw blurRad="40000" dist="20000" dir="5400000" rotWithShape="0">
              <a:srgbClr val="000000">
                <a:alpha val="38000"/>
              </a:srgbClr>
            </a:outerShdw>
          </a:effectLst>
        </p:spPr>
        <p:txBody>
          <a:bodyPr rot="0" spcFirstLastPara="0" vertOverflow="overflow" horzOverflow="overflow" vert="horz" wrap="square" lIns="48000" tIns="60960" rIns="48000" bIns="60960" numCol="1" spcCol="0" rtlCol="0" fromWordArt="0" anchor="ctr" anchorCtr="0" forceAA="0" compatLnSpc="1">
            <a:noAutofit/>
          </a:bodyPr>
          <a:lstStyle/>
          <a:p>
            <a:pPr algn="ctr" defTabSz="1219200"/>
            <a:r>
              <a:rPr kumimoji="1" lang="zh-CN" altLang="en-US" sz="1065" kern="0" dirty="0">
                <a:solidFill>
                  <a:srgbClr val="000000"/>
                </a:solidFill>
                <a:latin typeface="微软雅黑" panose="020B0503020204020204" pitchFamily="34" charset="-122"/>
                <a:ea typeface="微软雅黑" panose="020B0503020204020204" pitchFamily="34" charset="-122"/>
              </a:rPr>
              <a:t>孤立对象分析</a:t>
            </a:r>
          </a:p>
        </p:txBody>
      </p:sp>
      <p:sp>
        <p:nvSpPr>
          <p:cNvPr id="134" name="圆角矩形 108"/>
          <p:cNvSpPr/>
          <p:nvPr/>
        </p:nvSpPr>
        <p:spPr>
          <a:xfrm>
            <a:off x="4195486" y="3249634"/>
            <a:ext cx="1147815" cy="337651"/>
          </a:xfrm>
          <a:prstGeom prst="roundRect">
            <a:avLst/>
          </a:prstGeom>
          <a:solidFill>
            <a:srgbClr val="FFFFFF"/>
          </a:solidFill>
          <a:ln w="9525" cap="flat" cmpd="sng" algn="ctr">
            <a:noFill/>
            <a:prstDash val="lgDashDot"/>
          </a:ln>
          <a:effectLst>
            <a:outerShdw blurRad="40000" dist="20000" dir="5400000" rotWithShape="0">
              <a:srgbClr val="000000">
                <a:alpha val="38000"/>
              </a:srgbClr>
            </a:outerShdw>
          </a:effectLst>
        </p:spPr>
        <p:txBody>
          <a:bodyPr rot="0" spcFirstLastPara="0" vertOverflow="overflow" horzOverflow="overflow" vert="horz" wrap="square" lIns="48000" tIns="60960" rIns="48000" bIns="60960" numCol="1" spcCol="0" rtlCol="0" fromWordArt="0" anchor="ctr" anchorCtr="0" forceAA="0" compatLnSpc="1">
            <a:noAutofit/>
          </a:bodyPr>
          <a:lstStyle/>
          <a:p>
            <a:pPr algn="ctr" defTabSz="1219200"/>
            <a:r>
              <a:rPr kumimoji="1" lang="zh-CN" altLang="en-US" sz="1065" kern="0">
                <a:solidFill>
                  <a:srgbClr val="000000"/>
                </a:solidFill>
                <a:latin typeface="微软雅黑" panose="020B0503020204020204" pitchFamily="34" charset="-122"/>
                <a:ea typeface="微软雅黑" panose="020B0503020204020204" pitchFamily="34" charset="-122"/>
              </a:rPr>
              <a:t>活力分析</a:t>
            </a:r>
            <a:endParaRPr kumimoji="1" lang="zh-CN" altLang="en-US" sz="1065" kern="0" dirty="0">
              <a:solidFill>
                <a:srgbClr val="000000"/>
              </a:solidFill>
              <a:latin typeface="微软雅黑" panose="020B0503020204020204" pitchFamily="34" charset="-122"/>
              <a:ea typeface="微软雅黑" panose="020B0503020204020204" pitchFamily="34" charset="-122"/>
            </a:endParaRPr>
          </a:p>
        </p:txBody>
      </p:sp>
      <p:sp>
        <p:nvSpPr>
          <p:cNvPr id="135" name="圆角矩形 108"/>
          <p:cNvSpPr/>
          <p:nvPr/>
        </p:nvSpPr>
        <p:spPr>
          <a:xfrm>
            <a:off x="5431578" y="3249634"/>
            <a:ext cx="1147815" cy="337651"/>
          </a:xfrm>
          <a:prstGeom prst="roundRect">
            <a:avLst/>
          </a:prstGeom>
          <a:solidFill>
            <a:srgbClr val="FFFFFF"/>
          </a:solidFill>
          <a:ln w="9525" cap="flat" cmpd="sng" algn="ctr">
            <a:noFill/>
            <a:prstDash val="lgDashDot"/>
          </a:ln>
          <a:effectLst>
            <a:outerShdw blurRad="40000" dist="20000" dir="5400000" rotWithShape="0">
              <a:srgbClr val="000000">
                <a:alpha val="38000"/>
              </a:srgbClr>
            </a:outerShdw>
          </a:effectLst>
        </p:spPr>
        <p:txBody>
          <a:bodyPr rot="0" spcFirstLastPara="0" vertOverflow="overflow" horzOverflow="overflow" vert="horz" wrap="square" lIns="48000" tIns="60960" rIns="48000" bIns="60960" numCol="1" spcCol="0" rtlCol="0" fromWordArt="0" anchor="ctr" anchorCtr="0" forceAA="0" compatLnSpc="1">
            <a:noAutofit/>
          </a:bodyPr>
          <a:lstStyle/>
          <a:p>
            <a:pPr algn="ctr" defTabSz="1219200"/>
            <a:r>
              <a:rPr kumimoji="1" lang="zh-CN" altLang="en-US" sz="1065" kern="0" dirty="0">
                <a:solidFill>
                  <a:srgbClr val="000000"/>
                </a:solidFill>
                <a:latin typeface="微软雅黑" panose="020B0503020204020204" pitchFamily="34" charset="-122"/>
                <a:ea typeface="微软雅黑" panose="020B0503020204020204" pitchFamily="34" charset="-122"/>
              </a:rPr>
              <a:t>数据深度剖析</a:t>
            </a:r>
          </a:p>
        </p:txBody>
      </p:sp>
      <p:sp>
        <p:nvSpPr>
          <p:cNvPr id="136" name="圆角矩形 111"/>
          <p:cNvSpPr/>
          <p:nvPr/>
        </p:nvSpPr>
        <p:spPr>
          <a:xfrm>
            <a:off x="6685853" y="3246399"/>
            <a:ext cx="1147815" cy="344121"/>
          </a:xfrm>
          <a:prstGeom prst="roundRect">
            <a:avLst/>
          </a:prstGeom>
          <a:solidFill>
            <a:srgbClr val="FFFFFF"/>
          </a:solidFill>
          <a:ln w="9525" cap="flat" cmpd="sng" algn="ctr">
            <a:noFill/>
            <a:prstDash val="lgDashDot"/>
          </a:ln>
          <a:effectLst>
            <a:outerShdw blurRad="40000" dist="20000" dir="5400000" rotWithShape="0">
              <a:srgbClr val="000000">
                <a:alpha val="38000"/>
              </a:srgbClr>
            </a:outerShdw>
          </a:effectLst>
        </p:spPr>
        <p:txBody>
          <a:bodyPr rot="0" spcFirstLastPara="0" vertOverflow="overflow" horzOverflow="overflow" vert="horz" wrap="square" lIns="48000" tIns="60960" rIns="48000" bIns="60960" numCol="1" spcCol="0" rtlCol="0" fromWordArt="0" anchor="ctr" anchorCtr="0" forceAA="0" compatLnSpc="1">
            <a:noAutofit/>
          </a:bodyPr>
          <a:lstStyle/>
          <a:p>
            <a:pPr algn="ctr" defTabSz="1219200"/>
            <a:r>
              <a:rPr kumimoji="1" lang="zh-CN" altLang="en-US" sz="1065" kern="0" dirty="0">
                <a:solidFill>
                  <a:srgbClr val="000000"/>
                </a:solidFill>
                <a:latin typeface="微软雅黑" panose="020B0503020204020204" pitchFamily="34" charset="-122"/>
                <a:ea typeface="微软雅黑" panose="020B0503020204020204" pitchFamily="34" charset="-122"/>
              </a:rPr>
              <a:t>数据评价</a:t>
            </a:r>
          </a:p>
        </p:txBody>
      </p:sp>
      <p:sp>
        <p:nvSpPr>
          <p:cNvPr id="137" name="圆角矩形 111"/>
          <p:cNvSpPr/>
          <p:nvPr/>
        </p:nvSpPr>
        <p:spPr>
          <a:xfrm>
            <a:off x="6685853" y="2803776"/>
            <a:ext cx="1147815" cy="322361"/>
          </a:xfrm>
          <a:prstGeom prst="roundRect">
            <a:avLst/>
          </a:prstGeom>
          <a:solidFill>
            <a:srgbClr val="FFFFFF"/>
          </a:solidFill>
          <a:ln w="9525" cap="flat" cmpd="sng" algn="ctr">
            <a:noFill/>
            <a:prstDash val="lgDashDot"/>
          </a:ln>
          <a:effectLst>
            <a:outerShdw blurRad="40000" dist="20000" dir="5400000" rotWithShape="0">
              <a:srgbClr val="000000">
                <a:alpha val="38000"/>
              </a:srgbClr>
            </a:outerShdw>
          </a:effectLst>
        </p:spPr>
        <p:txBody>
          <a:bodyPr rot="0" spcFirstLastPara="0" vertOverflow="overflow" horzOverflow="overflow" vert="horz" wrap="square" lIns="48000" tIns="60960" rIns="48000" bIns="60960" numCol="1" spcCol="0" rtlCol="0" fromWordArt="0" anchor="ctr" anchorCtr="0" forceAA="0" compatLnSpc="1">
            <a:noAutofit/>
          </a:bodyPr>
          <a:lstStyle/>
          <a:p>
            <a:pPr algn="ctr" defTabSz="1219200"/>
            <a:r>
              <a:rPr kumimoji="1" lang="zh-CN" altLang="en-US" sz="1065" kern="0" dirty="0">
                <a:solidFill>
                  <a:srgbClr val="000000"/>
                </a:solidFill>
                <a:latin typeface="微软雅黑" panose="020B0503020204020204" pitchFamily="34" charset="-122"/>
                <a:ea typeface="微软雅黑" panose="020B0503020204020204" pitchFamily="34" charset="-122"/>
              </a:rPr>
              <a:t>合标分析</a:t>
            </a:r>
          </a:p>
        </p:txBody>
      </p:sp>
      <p:sp>
        <p:nvSpPr>
          <p:cNvPr id="138" name="Rectangle: Rounded Corners 199"/>
          <p:cNvSpPr/>
          <p:nvPr/>
        </p:nvSpPr>
        <p:spPr bwMode="auto">
          <a:xfrm>
            <a:off x="8238210" y="4246953"/>
            <a:ext cx="1003112" cy="319849"/>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lstStyle/>
          <a:p>
            <a:pPr defTabSz="1219200" fontAlgn="base">
              <a:lnSpc>
                <a:spcPct val="90000"/>
              </a:lnSpc>
              <a:spcBef>
                <a:spcPct val="0"/>
              </a:spcBef>
              <a:spcAft>
                <a:spcPct val="0"/>
              </a:spcAft>
              <a:defRPr/>
            </a:pPr>
            <a:r>
              <a:rPr lang="zh-CN" altLang="en-US" sz="1200" b="1" dirty="0">
                <a:solidFill>
                  <a:srgbClr val="FFFFFF"/>
                </a:solidFill>
                <a:latin typeface="微软雅黑" panose="020B0503020204020204" pitchFamily="34" charset="-122"/>
                <a:ea typeface="微软雅黑" panose="020B0503020204020204" pitchFamily="34" charset="-122"/>
              </a:rPr>
              <a:t>数据资</a:t>
            </a:r>
            <a:endParaRPr lang="en-US" altLang="zh-CN" sz="1200" b="1" dirty="0">
              <a:solidFill>
                <a:srgbClr val="FFFFFF"/>
              </a:solidFill>
              <a:latin typeface="微软雅黑" panose="020B0503020204020204" pitchFamily="34" charset="-122"/>
              <a:ea typeface="微软雅黑" panose="020B0503020204020204" pitchFamily="34" charset="-122"/>
            </a:endParaRPr>
          </a:p>
          <a:p>
            <a:pPr defTabSz="1219200" fontAlgn="base">
              <a:lnSpc>
                <a:spcPct val="90000"/>
              </a:lnSpc>
              <a:spcBef>
                <a:spcPct val="0"/>
              </a:spcBef>
              <a:spcAft>
                <a:spcPct val="0"/>
              </a:spcAft>
              <a:defRPr/>
            </a:pPr>
            <a:r>
              <a:rPr lang="zh-CN" altLang="en-US" sz="1200" b="1" dirty="0">
                <a:solidFill>
                  <a:srgbClr val="FFFFFF"/>
                </a:solidFill>
                <a:latin typeface="微软雅黑" panose="020B0503020204020204" pitchFamily="34" charset="-122"/>
                <a:ea typeface="微软雅黑" panose="020B0503020204020204" pitchFamily="34" charset="-122"/>
              </a:rPr>
              <a:t>源管理</a:t>
            </a:r>
            <a:endParaRPr lang="en-US" altLang="zh-CN" sz="1200" b="1" dirty="0">
              <a:solidFill>
                <a:srgbClr val="FFFFFF"/>
              </a:solidFill>
              <a:latin typeface="微软雅黑" panose="020B0503020204020204" pitchFamily="34" charset="-122"/>
              <a:ea typeface="微软雅黑" panose="020B0503020204020204" pitchFamily="34" charset="-122"/>
            </a:endParaRPr>
          </a:p>
          <a:p>
            <a:pPr defTabSz="1219200" fontAlgn="base">
              <a:lnSpc>
                <a:spcPct val="90000"/>
              </a:lnSpc>
              <a:spcBef>
                <a:spcPct val="0"/>
              </a:spcBef>
              <a:spcAft>
                <a:spcPct val="0"/>
              </a:spcAft>
              <a:defRPr/>
            </a:pPr>
            <a:endParaRPr lang="en-US" altLang="zh-CN" sz="1200" b="1" dirty="0">
              <a:solidFill>
                <a:srgbClr val="FFFFFF"/>
              </a:solidFill>
              <a:latin typeface="微软雅黑" panose="020B0503020204020204" pitchFamily="34" charset="-122"/>
              <a:ea typeface="微软雅黑" panose="020B0503020204020204" pitchFamily="34" charset="-122"/>
            </a:endParaRPr>
          </a:p>
        </p:txBody>
      </p:sp>
      <p:grpSp>
        <p:nvGrpSpPr>
          <p:cNvPr id="139" name="组合 4"/>
          <p:cNvGrpSpPr/>
          <p:nvPr/>
        </p:nvGrpSpPr>
        <p:grpSpPr>
          <a:xfrm>
            <a:off x="1586072" y="4184388"/>
            <a:ext cx="6247540" cy="461559"/>
            <a:chOff x="1182631" y="3279700"/>
            <a:chExt cx="3985063" cy="379755"/>
          </a:xfrm>
          <a:effectLst/>
        </p:grpSpPr>
        <p:grpSp>
          <p:nvGrpSpPr>
            <p:cNvPr id="140" name="组合 2"/>
            <p:cNvGrpSpPr/>
            <p:nvPr/>
          </p:nvGrpSpPr>
          <p:grpSpPr>
            <a:xfrm>
              <a:off x="1182631" y="3279700"/>
              <a:ext cx="3298567" cy="379755"/>
              <a:chOff x="1182631" y="3279700"/>
              <a:chExt cx="3836748" cy="379755"/>
            </a:xfrm>
          </p:grpSpPr>
          <p:sp>
            <p:nvSpPr>
              <p:cNvPr id="142" name="圆角矩形 111"/>
              <p:cNvSpPr/>
              <p:nvPr/>
            </p:nvSpPr>
            <p:spPr>
              <a:xfrm>
                <a:off x="1959444" y="3279701"/>
                <a:ext cx="720000" cy="367939"/>
              </a:xfrm>
              <a:prstGeom prst="roundRect">
                <a:avLst/>
              </a:prstGeom>
              <a:solidFill>
                <a:srgbClr val="FFFFFF"/>
              </a:solidFill>
              <a:ln w="9525" cap="flat" cmpd="sng" algn="ctr">
                <a:noFill/>
                <a:prstDash val="lgDashDot"/>
              </a:ln>
              <a:effectLst>
                <a:outerShdw blurRad="40000" dist="20000" dir="5400000" rotWithShape="0">
                  <a:srgbClr val="000000">
                    <a:alpha val="38000"/>
                  </a:srgbClr>
                </a:outerShdw>
              </a:effectLst>
            </p:spPr>
            <p:txBody>
              <a:bodyPr rot="0" spcFirstLastPara="0" vertOverflow="overflow" horzOverflow="overflow" vert="horz" wrap="square" lIns="48000" tIns="60960" rIns="48000" bIns="60960" numCol="1" spcCol="0" rtlCol="0" fromWordArt="0" anchor="ctr" anchorCtr="0" forceAA="0" compatLnSpc="1">
                <a:noAutofit/>
              </a:bodyPr>
              <a:lstStyle/>
              <a:p>
                <a:pPr algn="ctr" defTabSz="1219200">
                  <a:defRPr/>
                </a:pPr>
                <a:r>
                  <a:rPr kumimoji="1" lang="zh-CN" altLang="en-US" sz="1065" kern="0" dirty="0">
                    <a:solidFill>
                      <a:srgbClr val="000000"/>
                    </a:solidFill>
                    <a:latin typeface="微软雅黑" panose="020B0503020204020204" pitchFamily="34" charset="-122"/>
                    <a:ea typeface="微软雅黑" panose="020B0503020204020204" pitchFamily="34" charset="-122"/>
                  </a:rPr>
                  <a:t>质量检核</a:t>
                </a:r>
              </a:p>
            </p:txBody>
          </p:sp>
          <p:sp>
            <p:nvSpPr>
              <p:cNvPr id="143" name="圆角矩形 109"/>
              <p:cNvSpPr/>
              <p:nvPr/>
            </p:nvSpPr>
            <p:spPr>
              <a:xfrm>
                <a:off x="3522565" y="3279701"/>
                <a:ext cx="720000" cy="377237"/>
              </a:xfrm>
              <a:prstGeom prst="roundRect">
                <a:avLst/>
              </a:prstGeom>
              <a:solidFill>
                <a:srgbClr val="FFFFFF"/>
              </a:solidFill>
              <a:ln w="9525" cap="flat" cmpd="sng" algn="ctr">
                <a:noFill/>
                <a:prstDash val="lgDashDot"/>
              </a:ln>
              <a:effectLst>
                <a:outerShdw blurRad="40000" dist="20000" dir="5400000" rotWithShape="0">
                  <a:srgbClr val="000000">
                    <a:alpha val="38000"/>
                  </a:srgbClr>
                </a:outerShdw>
              </a:effectLst>
            </p:spPr>
            <p:txBody>
              <a:bodyPr rot="0" spcFirstLastPara="0" vertOverflow="overflow" horzOverflow="overflow" vert="horz" wrap="square" lIns="48000" tIns="60960" rIns="48000" bIns="60960" numCol="1" spcCol="0" rtlCol="0" fromWordArt="0" anchor="ctr" anchorCtr="0" forceAA="0" compatLnSpc="1">
                <a:noAutofit/>
              </a:bodyPr>
              <a:lstStyle/>
              <a:p>
                <a:pPr algn="ctr" defTabSz="1219200">
                  <a:defRPr/>
                </a:pPr>
                <a:r>
                  <a:rPr kumimoji="1" lang="zh-CN" altLang="en-US" sz="1065" kern="0" dirty="0">
                    <a:solidFill>
                      <a:srgbClr val="000000"/>
                    </a:solidFill>
                    <a:latin typeface="微软雅黑" panose="020B0503020204020204" pitchFamily="34" charset="-122"/>
                    <a:ea typeface="微软雅黑" panose="020B0503020204020204" pitchFamily="34" charset="-122"/>
                  </a:rPr>
                  <a:t>安全访问</a:t>
                </a:r>
              </a:p>
            </p:txBody>
          </p:sp>
          <p:sp>
            <p:nvSpPr>
              <p:cNvPr id="144" name="圆角矩形 111"/>
              <p:cNvSpPr/>
              <p:nvPr/>
            </p:nvSpPr>
            <p:spPr>
              <a:xfrm>
                <a:off x="1182631" y="3279701"/>
                <a:ext cx="720000" cy="379754"/>
              </a:xfrm>
              <a:prstGeom prst="roundRect">
                <a:avLst/>
              </a:prstGeom>
              <a:solidFill>
                <a:srgbClr val="FFFFFF"/>
              </a:solidFill>
              <a:ln w="9525" cap="flat" cmpd="sng" algn="ctr">
                <a:noFill/>
                <a:prstDash val="lgDashDot"/>
              </a:ln>
              <a:effectLst>
                <a:outerShdw blurRad="40000" dist="20000" dir="5400000" rotWithShape="0">
                  <a:srgbClr val="000000">
                    <a:alpha val="38000"/>
                  </a:srgbClr>
                </a:outerShdw>
              </a:effectLst>
            </p:spPr>
            <p:txBody>
              <a:bodyPr rot="0" spcFirstLastPara="0" vertOverflow="overflow" horzOverflow="overflow" vert="horz" wrap="square" lIns="48000" tIns="60960" rIns="48000" bIns="60960" numCol="1" spcCol="0" rtlCol="0" fromWordArt="0" anchor="ctr" anchorCtr="0" forceAA="0" compatLnSpc="1">
                <a:noAutofit/>
              </a:bodyPr>
              <a:lstStyle/>
              <a:p>
                <a:pPr algn="ctr" defTabSz="1219200">
                  <a:defRPr/>
                </a:pPr>
                <a:r>
                  <a:rPr kumimoji="1" lang="zh-CN" altLang="en-US" sz="1065" kern="0" dirty="0">
                    <a:solidFill>
                      <a:srgbClr val="000000"/>
                    </a:solidFill>
                    <a:latin typeface="微软雅黑" panose="020B0503020204020204" pitchFamily="34" charset="-122"/>
                    <a:ea typeface="微软雅黑" panose="020B0503020204020204" pitchFamily="34" charset="-122"/>
                  </a:rPr>
                  <a:t>数据标准</a:t>
                </a:r>
              </a:p>
            </p:txBody>
          </p:sp>
          <p:sp>
            <p:nvSpPr>
              <p:cNvPr id="145" name="圆角矩形 109"/>
              <p:cNvSpPr/>
              <p:nvPr/>
            </p:nvSpPr>
            <p:spPr>
              <a:xfrm>
                <a:off x="4299379" y="3279701"/>
                <a:ext cx="720000" cy="377237"/>
              </a:xfrm>
              <a:prstGeom prst="roundRect">
                <a:avLst/>
              </a:prstGeom>
              <a:solidFill>
                <a:srgbClr val="FFFFFF"/>
              </a:solidFill>
              <a:ln w="9525" cap="flat" cmpd="sng" algn="ctr">
                <a:noFill/>
                <a:prstDash val="lgDashDot"/>
              </a:ln>
              <a:effectLst>
                <a:outerShdw blurRad="40000" dist="20000" dir="5400000" rotWithShape="0">
                  <a:srgbClr val="000000">
                    <a:alpha val="38000"/>
                  </a:srgbClr>
                </a:outerShdw>
              </a:effectLst>
            </p:spPr>
            <p:txBody>
              <a:bodyPr rot="0" spcFirstLastPara="0" vertOverflow="overflow" horzOverflow="overflow" vert="horz" wrap="square" lIns="48000" tIns="60960" rIns="48000" bIns="60960" numCol="1" spcCol="0" rtlCol="0" fromWordArt="0" anchor="ctr" anchorCtr="0" forceAA="0" compatLnSpc="1">
                <a:noAutofit/>
              </a:bodyPr>
              <a:lstStyle/>
              <a:p>
                <a:pPr algn="ctr" defTabSz="1219200">
                  <a:defRPr/>
                </a:pPr>
                <a:r>
                  <a:rPr kumimoji="1" lang="zh-CN" altLang="en-US" sz="1065" kern="0" dirty="0">
                    <a:solidFill>
                      <a:srgbClr val="000000"/>
                    </a:solidFill>
                    <a:latin typeface="微软雅黑" panose="020B0503020204020204" pitchFamily="34" charset="-122"/>
                    <a:ea typeface="微软雅黑" panose="020B0503020204020204" pitchFamily="34" charset="-122"/>
                  </a:rPr>
                  <a:t>政策合规</a:t>
                </a:r>
              </a:p>
            </p:txBody>
          </p:sp>
          <p:sp>
            <p:nvSpPr>
              <p:cNvPr id="146" name="圆角矩形 111"/>
              <p:cNvSpPr/>
              <p:nvPr/>
            </p:nvSpPr>
            <p:spPr>
              <a:xfrm>
                <a:off x="2728019" y="3279700"/>
                <a:ext cx="719999" cy="367939"/>
              </a:xfrm>
              <a:prstGeom prst="roundRect">
                <a:avLst/>
              </a:prstGeom>
              <a:solidFill>
                <a:srgbClr val="FFFFFF"/>
              </a:solidFill>
              <a:ln w="9525" cap="flat" cmpd="sng" algn="ctr">
                <a:noFill/>
                <a:prstDash val="lgDashDot"/>
              </a:ln>
              <a:effectLst>
                <a:outerShdw blurRad="40000" dist="20000" dir="5400000" rotWithShape="0">
                  <a:srgbClr val="000000">
                    <a:alpha val="38000"/>
                  </a:srgbClr>
                </a:outerShdw>
              </a:effectLst>
            </p:spPr>
            <p:txBody>
              <a:bodyPr rot="0" spcFirstLastPara="0" vertOverflow="overflow" horzOverflow="overflow" vert="horz" wrap="square" lIns="48000" tIns="60960" rIns="48000" bIns="60960" numCol="1" spcCol="0" rtlCol="0" fromWordArt="0" anchor="ctr" anchorCtr="0" forceAA="0" compatLnSpc="1">
                <a:noAutofit/>
              </a:bodyPr>
              <a:lstStyle/>
              <a:p>
                <a:pPr algn="ctr" defTabSz="1219200">
                  <a:defRPr/>
                </a:pPr>
                <a:r>
                  <a:rPr kumimoji="1" lang="zh-CN" altLang="en-US" sz="1065" kern="0" dirty="0">
                    <a:solidFill>
                      <a:srgbClr val="000000"/>
                    </a:solidFill>
                    <a:latin typeface="微软雅黑" panose="020B0503020204020204" pitchFamily="34" charset="-122"/>
                    <a:ea typeface="微软雅黑" panose="020B0503020204020204" pitchFamily="34" charset="-122"/>
                  </a:rPr>
                  <a:t>生命周期策略</a:t>
                </a:r>
              </a:p>
            </p:txBody>
          </p:sp>
        </p:grpSp>
        <p:sp>
          <p:nvSpPr>
            <p:cNvPr id="141" name="圆角矩形 111"/>
            <p:cNvSpPr/>
            <p:nvPr/>
          </p:nvSpPr>
          <p:spPr>
            <a:xfrm>
              <a:off x="4548689" y="3286110"/>
              <a:ext cx="619005" cy="367939"/>
            </a:xfrm>
            <a:prstGeom prst="roundRect">
              <a:avLst/>
            </a:prstGeom>
            <a:solidFill>
              <a:srgbClr val="FFFFFF"/>
            </a:solidFill>
            <a:ln w="9525" cap="flat" cmpd="sng" algn="ctr">
              <a:noFill/>
              <a:prstDash val="lgDashDot"/>
            </a:ln>
            <a:effectLst>
              <a:outerShdw blurRad="40000" dist="20000" dir="5400000" rotWithShape="0">
                <a:srgbClr val="000000">
                  <a:alpha val="38000"/>
                </a:srgbClr>
              </a:outerShdw>
            </a:effectLst>
          </p:spPr>
          <p:txBody>
            <a:bodyPr rot="0" spcFirstLastPara="0" vertOverflow="overflow" horzOverflow="overflow" vert="horz" wrap="square" lIns="48000" tIns="60960" rIns="48000" bIns="60960" numCol="1" spcCol="0" rtlCol="0" fromWordArt="0" anchor="ctr" anchorCtr="0" forceAA="0" compatLnSpc="1">
              <a:noAutofit/>
            </a:bodyPr>
            <a:lstStyle/>
            <a:p>
              <a:pPr algn="ctr" defTabSz="1219200">
                <a:defRPr/>
              </a:pPr>
              <a:r>
                <a:rPr kumimoji="1" lang="zh-CN" altLang="en-US" sz="1065" kern="0" dirty="0">
                  <a:solidFill>
                    <a:srgbClr val="000000"/>
                  </a:solidFill>
                  <a:latin typeface="微软雅黑" panose="020B0503020204020204" pitchFamily="34" charset="-122"/>
                  <a:ea typeface="微软雅黑" panose="020B0503020204020204" pitchFamily="34" charset="-122"/>
                </a:rPr>
                <a:t>信息目录</a:t>
              </a:r>
            </a:p>
          </p:txBody>
        </p:sp>
      </p:grpSp>
      <p:grpSp>
        <p:nvGrpSpPr>
          <p:cNvPr id="147" name="组合 146"/>
          <p:cNvGrpSpPr/>
          <p:nvPr/>
        </p:nvGrpSpPr>
        <p:grpSpPr>
          <a:xfrm>
            <a:off x="345901" y="1385775"/>
            <a:ext cx="10756144" cy="1173147"/>
            <a:chOff x="713368" y="1688551"/>
            <a:chExt cx="10756144" cy="1387603"/>
          </a:xfrm>
        </p:grpSpPr>
        <p:sp>
          <p:nvSpPr>
            <p:cNvPr id="148" name="矩形 5"/>
            <p:cNvSpPr/>
            <p:nvPr/>
          </p:nvSpPr>
          <p:spPr bwMode="auto">
            <a:xfrm>
              <a:off x="713368" y="1694426"/>
              <a:ext cx="10756144" cy="1381728"/>
            </a:xfrm>
            <a:prstGeom prst="rect">
              <a:avLst/>
            </a:prstGeom>
            <a:solidFill>
              <a:srgbClr val="1D6CC1">
                <a:alpha val="30000"/>
              </a:srgbClr>
            </a:solidFill>
            <a:ln w="9525" cap="flat" cmpd="sng" algn="ctr">
              <a:noFill/>
              <a:prstDash val="solid"/>
              <a:headEnd type="none" w="med" len="med"/>
              <a:tailEnd type="none" w="med" len="med"/>
            </a:ln>
            <a:effectLst/>
          </p:spPr>
          <p:txBody>
            <a:bodyPr vert="horz" wrap="square" lIns="0" tIns="0" rIns="0" bIns="0" numCol="1" rtlCol="0" anchor="t" anchorCtr="0" compatLnSpc="1"/>
            <a:lstStyle/>
            <a:p>
              <a:pPr defTabSz="1219200" fontAlgn="base">
                <a:lnSpc>
                  <a:spcPct val="90000"/>
                </a:lnSpc>
                <a:spcBef>
                  <a:spcPct val="0"/>
                </a:spcBef>
                <a:spcAft>
                  <a:spcPct val="0"/>
                </a:spcAft>
                <a:defRPr/>
              </a:pPr>
              <a:endParaRPr lang="zh-CN" altLang="en-US" sz="1065" kern="0">
                <a:solidFill>
                  <a:srgbClr val="191919"/>
                </a:solidFill>
                <a:latin typeface="微软雅黑" panose="020B0503020204020204" pitchFamily="34" charset="-122"/>
                <a:ea typeface="微软雅黑" panose="020B0503020204020204" pitchFamily="34" charset="-122"/>
              </a:endParaRPr>
            </a:p>
          </p:txBody>
        </p:sp>
        <p:sp>
          <p:nvSpPr>
            <p:cNvPr id="149" name="Rectangle: Rounded Corners 169"/>
            <p:cNvSpPr/>
            <p:nvPr/>
          </p:nvSpPr>
          <p:spPr bwMode="auto">
            <a:xfrm>
              <a:off x="3195382" y="1821561"/>
              <a:ext cx="1621945" cy="1179168"/>
            </a:xfrm>
            <a:prstGeom prst="rect">
              <a:avLst/>
            </a:prstGeom>
            <a:solidFill>
              <a:srgbClr val="1D6CC1">
                <a:alpha val="70000"/>
              </a:srgbClr>
            </a:solidFill>
            <a:ln w="9525" cap="flat" cmpd="sng" algn="ctr">
              <a:noFill/>
              <a:prstDash val="solid"/>
              <a:round/>
              <a:headEnd type="none" w="med" len="med"/>
              <a:tailEnd type="none" w="med" len="med"/>
            </a:ln>
            <a:effectLst/>
          </p:spPr>
          <p:txBody>
            <a:bodyPr vert="horz" wrap="square" lIns="0" tIns="0" rIns="0" bIns="0" numCol="1" rtlCol="0" anchor="t" anchorCtr="0" compatLnSpc="1"/>
            <a:lstStyle/>
            <a:p>
              <a:pPr defTabSz="1219200" fontAlgn="base">
                <a:lnSpc>
                  <a:spcPct val="90000"/>
                </a:lnSpc>
                <a:spcBef>
                  <a:spcPct val="0"/>
                </a:spcBef>
                <a:spcAft>
                  <a:spcPct val="0"/>
                </a:spcAft>
                <a:defRPr/>
              </a:pPr>
              <a:endParaRPr lang="en-US" sz="1065" kern="0" dirty="0">
                <a:solidFill>
                  <a:srgbClr val="191919"/>
                </a:solidFill>
                <a:latin typeface="微软雅黑" panose="020B0503020204020204" pitchFamily="34" charset="-122"/>
                <a:ea typeface="微软雅黑" panose="020B0503020204020204" pitchFamily="34" charset="-122"/>
              </a:endParaRPr>
            </a:p>
          </p:txBody>
        </p:sp>
        <p:sp>
          <p:nvSpPr>
            <p:cNvPr id="150" name="Rectangle: Rounded Corners 173"/>
            <p:cNvSpPr/>
            <p:nvPr/>
          </p:nvSpPr>
          <p:spPr bwMode="auto">
            <a:xfrm>
              <a:off x="1270461" y="1817583"/>
              <a:ext cx="1711257" cy="1179168"/>
            </a:xfrm>
            <a:prstGeom prst="rect">
              <a:avLst/>
            </a:prstGeom>
            <a:solidFill>
              <a:srgbClr val="1D6CC1">
                <a:alpha val="70000"/>
              </a:srgbClr>
            </a:solidFill>
            <a:ln w="9525" cap="flat" cmpd="sng" algn="ctr">
              <a:noFill/>
              <a:prstDash val="solid"/>
              <a:round/>
              <a:headEnd type="none" w="med" len="med"/>
              <a:tailEnd type="none" w="med" len="med"/>
            </a:ln>
            <a:effectLst/>
          </p:spPr>
          <p:txBody>
            <a:bodyPr vert="horz" wrap="square" lIns="0" tIns="0" rIns="0" bIns="0" numCol="1" rtlCol="0" anchor="t" anchorCtr="0" compatLnSpc="1"/>
            <a:lstStyle/>
            <a:p>
              <a:pPr defTabSz="1219200" fontAlgn="base">
                <a:lnSpc>
                  <a:spcPct val="90000"/>
                </a:lnSpc>
                <a:spcBef>
                  <a:spcPct val="0"/>
                </a:spcBef>
                <a:spcAft>
                  <a:spcPct val="0"/>
                </a:spcAft>
                <a:defRPr/>
              </a:pPr>
              <a:endParaRPr lang="en-US" sz="1065" kern="0" dirty="0">
                <a:solidFill>
                  <a:srgbClr val="191919"/>
                </a:solidFill>
                <a:latin typeface="微软雅黑" panose="020B0503020204020204" pitchFamily="34" charset="-122"/>
                <a:ea typeface="微软雅黑" panose="020B0503020204020204" pitchFamily="34" charset="-122"/>
              </a:endParaRPr>
            </a:p>
          </p:txBody>
        </p:sp>
        <p:sp>
          <p:nvSpPr>
            <p:cNvPr id="151" name="圆角矩形 108"/>
            <p:cNvSpPr/>
            <p:nvPr/>
          </p:nvSpPr>
          <p:spPr>
            <a:xfrm>
              <a:off x="1569309" y="1879534"/>
              <a:ext cx="1218007" cy="294276"/>
            </a:xfrm>
            <a:prstGeom prst="roundRect">
              <a:avLst/>
            </a:prstGeom>
            <a:solidFill>
              <a:srgbClr val="FFFFFF"/>
            </a:solidFill>
            <a:ln w="9525" cap="flat" cmpd="sng" algn="ctr">
              <a:noFill/>
              <a:prstDash val="lgDashDot"/>
            </a:ln>
            <a:effectLst>
              <a:outerShdw blurRad="38100" dist="12700" dir="5400000" algn="tl" rotWithShape="0">
                <a:prstClr val="black">
                  <a:alpha val="40000"/>
                </a:prstClr>
              </a:outerShdw>
            </a:effectLst>
          </p:spPr>
          <p:txBody>
            <a:bodyPr rot="0" spcFirstLastPara="0" vertOverflow="overflow" horzOverflow="overflow" vert="horz" wrap="square" lIns="121920" tIns="60960" rIns="121920" bIns="60960" numCol="1" spcCol="0" rtlCol="0" fromWordArt="0" anchor="ctr" anchorCtr="0" forceAA="0" compatLnSpc="1">
              <a:noAutofit/>
            </a:bodyPr>
            <a:lstStyle/>
            <a:p>
              <a:pPr algn="ctr" defTabSz="1219200">
                <a:defRPr/>
              </a:pPr>
              <a:r>
                <a:rPr kumimoji="1" lang="zh-CN" altLang="en-US" sz="1065" kern="0" dirty="0">
                  <a:solidFill>
                    <a:srgbClr val="1F497D"/>
                  </a:solidFill>
                  <a:latin typeface="微软雅黑" panose="020B0503020204020204" pitchFamily="34" charset="-122"/>
                  <a:ea typeface="微软雅黑" panose="020B0503020204020204" pitchFamily="34" charset="-122"/>
                </a:rPr>
                <a:t>通用查询</a:t>
              </a:r>
            </a:p>
          </p:txBody>
        </p:sp>
        <p:sp>
          <p:nvSpPr>
            <p:cNvPr id="152" name="TextBox 191"/>
            <p:cNvSpPr txBox="1"/>
            <p:nvPr/>
          </p:nvSpPr>
          <p:spPr>
            <a:xfrm>
              <a:off x="1235182" y="2013360"/>
              <a:ext cx="402508" cy="886132"/>
            </a:xfrm>
            <a:prstGeom prst="rect">
              <a:avLst/>
            </a:prstGeom>
            <a:noFill/>
            <a:effectLst/>
          </p:spPr>
          <p:txBody>
            <a:bodyPr wrap="square" rtlCol="0">
              <a:spAutoFit/>
            </a:bodyPr>
            <a:lstStyle/>
            <a:p>
              <a:pPr defTabSz="1219200">
                <a:defRPr/>
              </a:pPr>
              <a:r>
                <a:rPr lang="zh-CN" altLang="en-US" sz="1065" b="1" kern="0" dirty="0">
                  <a:solidFill>
                    <a:srgbClr val="FFFFFF"/>
                  </a:solidFill>
                  <a:latin typeface="微软雅黑" panose="020B0503020204020204" pitchFamily="34" charset="-122"/>
                  <a:ea typeface="微软雅黑" panose="020B0503020204020204" pitchFamily="34" charset="-122"/>
                </a:rPr>
                <a:t>查询检索</a:t>
              </a:r>
            </a:p>
          </p:txBody>
        </p:sp>
        <p:sp>
          <p:nvSpPr>
            <p:cNvPr id="153" name="圆角矩形 108"/>
            <p:cNvSpPr/>
            <p:nvPr/>
          </p:nvSpPr>
          <p:spPr>
            <a:xfrm>
              <a:off x="3469290" y="1856699"/>
              <a:ext cx="1166117" cy="337651"/>
            </a:xfrm>
            <a:prstGeom prst="roundRect">
              <a:avLst/>
            </a:prstGeom>
            <a:solidFill>
              <a:srgbClr val="FFFFFF"/>
            </a:solidFill>
            <a:ln w="9525" cap="flat" cmpd="sng" algn="ctr">
              <a:noFill/>
              <a:prstDash val="lgDashDot"/>
            </a:ln>
            <a:effectLst>
              <a:outerShdw blurRad="38100" dist="12700" dir="5400000" algn="tl" rotWithShape="0">
                <a:prstClr val="black">
                  <a:alpha val="40000"/>
                </a:prstClr>
              </a:outerShdw>
            </a:effectLst>
          </p:spPr>
          <p:txBody>
            <a:bodyPr rot="0" spcFirstLastPara="0" vertOverflow="overflow" horzOverflow="overflow" vert="horz" wrap="square" lIns="121920" tIns="60960" rIns="121920" bIns="60960" numCol="1" spcCol="0" rtlCol="0" fromWordArt="0" anchor="ctr" anchorCtr="0" forceAA="0" compatLnSpc="1">
              <a:noAutofit/>
            </a:bodyPr>
            <a:lstStyle/>
            <a:p>
              <a:pPr algn="ctr" defTabSz="1219200">
                <a:defRPr/>
              </a:pPr>
              <a:r>
                <a:rPr kumimoji="1" lang="zh-CN" altLang="en-US" sz="1065" kern="0" dirty="0">
                  <a:solidFill>
                    <a:srgbClr val="1F497D"/>
                  </a:solidFill>
                  <a:latin typeface="微软雅黑" panose="020B0503020204020204" pitchFamily="34" charset="-122"/>
                  <a:ea typeface="微软雅黑" panose="020B0503020204020204" pitchFamily="34" charset="-122"/>
                </a:rPr>
                <a:t>功能导航</a:t>
              </a:r>
            </a:p>
          </p:txBody>
        </p:sp>
        <p:sp>
          <p:nvSpPr>
            <p:cNvPr id="154" name="圆角矩形 108"/>
            <p:cNvSpPr/>
            <p:nvPr/>
          </p:nvSpPr>
          <p:spPr>
            <a:xfrm>
              <a:off x="1569308" y="2224612"/>
              <a:ext cx="1205429" cy="337651"/>
            </a:xfrm>
            <a:prstGeom prst="roundRect">
              <a:avLst/>
            </a:prstGeom>
            <a:solidFill>
              <a:srgbClr val="FFFFFF"/>
            </a:solidFill>
            <a:ln w="9525" cap="flat" cmpd="sng" algn="ctr">
              <a:noFill/>
              <a:prstDash val="lgDashDot"/>
            </a:ln>
            <a:effectLst>
              <a:outerShdw blurRad="38100" dist="12700" dir="5400000" algn="tl" rotWithShape="0">
                <a:prstClr val="black">
                  <a:alpha val="40000"/>
                </a:prstClr>
              </a:outerShdw>
            </a:effectLst>
          </p:spPr>
          <p:txBody>
            <a:bodyPr rot="0" spcFirstLastPara="0" vertOverflow="overflow" horzOverflow="overflow" vert="horz" wrap="square" lIns="121920" tIns="60960" rIns="121920" bIns="60960" numCol="1" spcCol="0" rtlCol="0" fromWordArt="0" anchor="ctr" anchorCtr="0" forceAA="0" compatLnSpc="1">
              <a:noAutofit/>
            </a:bodyPr>
            <a:lstStyle/>
            <a:p>
              <a:pPr algn="ctr" defTabSz="1219200">
                <a:defRPr/>
              </a:pPr>
              <a:r>
                <a:rPr kumimoji="1" lang="zh-CN" altLang="en-US" sz="1065" kern="0" dirty="0">
                  <a:solidFill>
                    <a:srgbClr val="1F497D"/>
                  </a:solidFill>
                  <a:latin typeface="微软雅黑" panose="020B0503020204020204" pitchFamily="34" charset="-122"/>
                  <a:ea typeface="微软雅黑" panose="020B0503020204020204" pitchFamily="34" charset="-122"/>
                </a:rPr>
                <a:t>高级查询</a:t>
              </a:r>
            </a:p>
          </p:txBody>
        </p:sp>
        <p:sp>
          <p:nvSpPr>
            <p:cNvPr id="155" name="TextBox 212"/>
            <p:cNvSpPr txBox="1"/>
            <p:nvPr/>
          </p:nvSpPr>
          <p:spPr>
            <a:xfrm>
              <a:off x="3145985" y="2177571"/>
              <a:ext cx="402508" cy="497672"/>
            </a:xfrm>
            <a:prstGeom prst="rect">
              <a:avLst/>
            </a:prstGeom>
            <a:noFill/>
            <a:effectLst/>
          </p:spPr>
          <p:txBody>
            <a:bodyPr wrap="square" rtlCol="0">
              <a:spAutoFit/>
            </a:bodyPr>
            <a:lstStyle/>
            <a:p>
              <a:pPr defTabSz="1219200">
                <a:defRPr/>
              </a:pPr>
              <a:r>
                <a:rPr lang="zh-CN" altLang="en-US" sz="1065" b="1" kern="0" dirty="0">
                  <a:solidFill>
                    <a:srgbClr val="FFFFFF"/>
                  </a:solidFill>
                  <a:latin typeface="微软雅黑" panose="020B0503020204020204" pitchFamily="34" charset="-122"/>
                  <a:ea typeface="微软雅黑" panose="020B0503020204020204" pitchFamily="34" charset="-122"/>
                </a:rPr>
                <a:t>导航</a:t>
              </a:r>
            </a:p>
          </p:txBody>
        </p:sp>
        <p:sp>
          <p:nvSpPr>
            <p:cNvPr id="156" name="圆角矩形 108"/>
            <p:cNvSpPr/>
            <p:nvPr/>
          </p:nvSpPr>
          <p:spPr>
            <a:xfrm>
              <a:off x="3469290" y="2239898"/>
              <a:ext cx="1166117" cy="337651"/>
            </a:xfrm>
            <a:prstGeom prst="roundRect">
              <a:avLst/>
            </a:prstGeom>
            <a:solidFill>
              <a:srgbClr val="FFFFFF"/>
            </a:solidFill>
            <a:ln w="9525" cap="flat" cmpd="sng" algn="ctr">
              <a:noFill/>
              <a:prstDash val="lgDashDot"/>
            </a:ln>
            <a:effectLst>
              <a:outerShdw blurRad="38100" dist="12700" dir="5400000" algn="tl" rotWithShape="0">
                <a:prstClr val="black">
                  <a:alpha val="40000"/>
                </a:prstClr>
              </a:outerShdw>
            </a:effectLst>
          </p:spPr>
          <p:txBody>
            <a:bodyPr rot="0" spcFirstLastPara="0" vertOverflow="overflow" horzOverflow="overflow" vert="horz" wrap="square" lIns="121920" tIns="60960" rIns="121920" bIns="60960" numCol="1" spcCol="0" rtlCol="0" fromWordArt="0" anchor="ctr" anchorCtr="0" forceAA="0" compatLnSpc="1">
              <a:noAutofit/>
            </a:bodyPr>
            <a:lstStyle/>
            <a:p>
              <a:pPr algn="ctr" defTabSz="1219200">
                <a:defRPr/>
              </a:pPr>
              <a:r>
                <a:rPr kumimoji="1" lang="zh-CN" altLang="en-US" sz="1065" kern="0" dirty="0">
                  <a:solidFill>
                    <a:srgbClr val="1F497D"/>
                  </a:solidFill>
                  <a:latin typeface="微软雅黑" panose="020B0503020204020204" pitchFamily="34" charset="-122"/>
                  <a:ea typeface="微软雅黑" panose="020B0503020204020204" pitchFamily="34" charset="-122"/>
                </a:rPr>
                <a:t>分类导航</a:t>
              </a:r>
            </a:p>
          </p:txBody>
        </p:sp>
        <p:sp>
          <p:nvSpPr>
            <p:cNvPr id="157" name="圆角矩形 108"/>
            <p:cNvSpPr/>
            <p:nvPr/>
          </p:nvSpPr>
          <p:spPr>
            <a:xfrm>
              <a:off x="3469290" y="2611449"/>
              <a:ext cx="1166117" cy="337651"/>
            </a:xfrm>
            <a:prstGeom prst="roundRect">
              <a:avLst/>
            </a:prstGeom>
            <a:solidFill>
              <a:srgbClr val="FFFFFF"/>
            </a:solidFill>
            <a:ln w="9525" cap="flat" cmpd="sng" algn="ctr">
              <a:noFill/>
              <a:prstDash val="lgDashDot"/>
            </a:ln>
            <a:effectLst>
              <a:outerShdw blurRad="38100" dist="12700" dir="5400000" algn="tl" rotWithShape="0">
                <a:prstClr val="black">
                  <a:alpha val="40000"/>
                </a:prstClr>
              </a:outerShdw>
            </a:effectLst>
          </p:spPr>
          <p:txBody>
            <a:bodyPr rot="0" spcFirstLastPara="0" vertOverflow="overflow" horzOverflow="overflow" vert="horz" wrap="square" lIns="121920" tIns="60960" rIns="121920" bIns="60960" numCol="1" spcCol="0" rtlCol="0" fromWordArt="0" anchor="ctr" anchorCtr="0" forceAA="0" compatLnSpc="1">
              <a:noAutofit/>
            </a:bodyPr>
            <a:lstStyle/>
            <a:p>
              <a:pPr algn="ctr" defTabSz="1219200">
                <a:defRPr/>
              </a:pPr>
              <a:r>
                <a:rPr kumimoji="1" lang="zh-CN" altLang="en-US" sz="1065" kern="0" dirty="0">
                  <a:solidFill>
                    <a:srgbClr val="1F497D"/>
                  </a:solidFill>
                  <a:latin typeface="微软雅黑" panose="020B0503020204020204" pitchFamily="34" charset="-122"/>
                  <a:ea typeface="微软雅黑" panose="020B0503020204020204" pitchFamily="34" charset="-122"/>
                </a:rPr>
                <a:t>角色导航</a:t>
              </a:r>
            </a:p>
          </p:txBody>
        </p:sp>
        <p:sp>
          <p:nvSpPr>
            <p:cNvPr id="158" name="Rectangle: Rounded Corners 215"/>
            <p:cNvSpPr/>
            <p:nvPr/>
          </p:nvSpPr>
          <p:spPr bwMode="auto">
            <a:xfrm>
              <a:off x="5107127" y="1815226"/>
              <a:ext cx="2426069" cy="1179168"/>
            </a:xfrm>
            <a:prstGeom prst="rect">
              <a:avLst/>
            </a:prstGeom>
            <a:solidFill>
              <a:srgbClr val="1D6CC1">
                <a:alpha val="70000"/>
              </a:srgbClr>
            </a:solidFill>
            <a:ln w="9525" cap="flat" cmpd="sng" algn="ctr">
              <a:noFill/>
              <a:prstDash val="solid"/>
              <a:round/>
              <a:headEnd type="none" w="med" len="med"/>
              <a:tailEnd type="none" w="med" len="med"/>
            </a:ln>
            <a:effectLst/>
          </p:spPr>
          <p:txBody>
            <a:bodyPr vert="horz" wrap="square" lIns="0" tIns="0" rIns="0" bIns="0" numCol="1" rtlCol="0" anchor="t" anchorCtr="0" compatLnSpc="1"/>
            <a:lstStyle/>
            <a:p>
              <a:pPr defTabSz="1219200" fontAlgn="base">
                <a:lnSpc>
                  <a:spcPct val="90000"/>
                </a:lnSpc>
                <a:spcBef>
                  <a:spcPct val="0"/>
                </a:spcBef>
                <a:spcAft>
                  <a:spcPct val="0"/>
                </a:spcAft>
                <a:defRPr/>
              </a:pPr>
              <a:endParaRPr lang="en-US" sz="1065" kern="0" dirty="0">
                <a:solidFill>
                  <a:srgbClr val="191919"/>
                </a:solidFill>
                <a:latin typeface="微软雅黑" panose="020B0503020204020204" pitchFamily="34" charset="-122"/>
                <a:ea typeface="微软雅黑" panose="020B0503020204020204" pitchFamily="34" charset="-122"/>
              </a:endParaRPr>
            </a:p>
          </p:txBody>
        </p:sp>
        <p:sp>
          <p:nvSpPr>
            <p:cNvPr id="159" name="TextBox 216"/>
            <p:cNvSpPr txBox="1"/>
            <p:nvPr/>
          </p:nvSpPr>
          <p:spPr>
            <a:xfrm>
              <a:off x="5064439" y="2013360"/>
              <a:ext cx="402508" cy="886132"/>
            </a:xfrm>
            <a:prstGeom prst="rect">
              <a:avLst/>
            </a:prstGeom>
            <a:noFill/>
            <a:effectLst/>
          </p:spPr>
          <p:txBody>
            <a:bodyPr wrap="square" rtlCol="0">
              <a:spAutoFit/>
            </a:bodyPr>
            <a:lstStyle/>
            <a:p>
              <a:pPr defTabSz="1219200">
                <a:defRPr/>
              </a:pPr>
              <a:r>
                <a:rPr lang="zh-CN" altLang="en-US" sz="1065" b="1" kern="0" dirty="0">
                  <a:solidFill>
                    <a:srgbClr val="FFFFFF"/>
                  </a:solidFill>
                  <a:latin typeface="微软雅黑" panose="020B0503020204020204" pitchFamily="34" charset="-122"/>
                  <a:ea typeface="微软雅黑" panose="020B0503020204020204" pitchFamily="34" charset="-122"/>
                </a:rPr>
                <a:t>通用功能</a:t>
              </a:r>
            </a:p>
          </p:txBody>
        </p:sp>
        <p:sp>
          <p:nvSpPr>
            <p:cNvPr id="160" name="圆角矩形 108"/>
            <p:cNvSpPr/>
            <p:nvPr/>
          </p:nvSpPr>
          <p:spPr>
            <a:xfrm>
              <a:off x="6399169" y="2239898"/>
              <a:ext cx="960760" cy="337651"/>
            </a:xfrm>
            <a:prstGeom prst="roundRect">
              <a:avLst/>
            </a:prstGeom>
            <a:solidFill>
              <a:srgbClr val="FFFFFF"/>
            </a:solidFill>
            <a:ln w="9525" cap="flat" cmpd="sng" algn="ctr">
              <a:noFill/>
              <a:prstDash val="lgDashDot"/>
            </a:ln>
            <a:effectLst>
              <a:outerShdw blurRad="38100" dist="12700" dir="5400000" algn="tl" rotWithShape="0">
                <a:prstClr val="black">
                  <a:alpha val="40000"/>
                </a:prstClr>
              </a:outerShdw>
            </a:effectLst>
          </p:spPr>
          <p:txBody>
            <a:bodyPr rot="0" spcFirstLastPara="0" vertOverflow="overflow" horzOverflow="overflow" vert="horz" wrap="square" lIns="121920" tIns="60960" rIns="121920" bIns="60960" numCol="1" spcCol="0" rtlCol="0" fromWordArt="0" anchor="ctr" anchorCtr="0" forceAA="0" compatLnSpc="1">
              <a:noAutofit/>
            </a:bodyPr>
            <a:lstStyle/>
            <a:p>
              <a:pPr algn="ctr" defTabSz="1219200">
                <a:defRPr/>
              </a:pPr>
              <a:r>
                <a:rPr kumimoji="1" lang="zh-CN" altLang="en-US" sz="1065" kern="0" dirty="0">
                  <a:solidFill>
                    <a:srgbClr val="1F497D"/>
                  </a:solidFill>
                  <a:latin typeface="微软雅黑" panose="020B0503020204020204" pitchFamily="34" charset="-122"/>
                  <a:ea typeface="微软雅黑" panose="020B0503020204020204" pitchFamily="34" charset="-122"/>
                </a:rPr>
                <a:t>待办事项</a:t>
              </a:r>
            </a:p>
          </p:txBody>
        </p:sp>
        <p:sp>
          <p:nvSpPr>
            <p:cNvPr id="161" name="圆角矩形 108"/>
            <p:cNvSpPr/>
            <p:nvPr/>
          </p:nvSpPr>
          <p:spPr>
            <a:xfrm>
              <a:off x="5383815" y="2611449"/>
              <a:ext cx="913807" cy="337651"/>
            </a:xfrm>
            <a:prstGeom prst="roundRect">
              <a:avLst/>
            </a:prstGeom>
            <a:solidFill>
              <a:srgbClr val="FFFFFF"/>
            </a:solidFill>
            <a:ln w="9525" cap="flat" cmpd="sng" algn="ctr">
              <a:noFill/>
              <a:prstDash val="lgDashDot"/>
            </a:ln>
            <a:effectLst>
              <a:outerShdw blurRad="38100" dist="12700" dir="5400000" algn="tl" rotWithShape="0">
                <a:prstClr val="black">
                  <a:alpha val="40000"/>
                </a:prstClr>
              </a:outerShdw>
            </a:effectLst>
          </p:spPr>
          <p:txBody>
            <a:bodyPr rot="0" spcFirstLastPara="0" vertOverflow="overflow" horzOverflow="overflow" vert="horz" wrap="square" lIns="121920" tIns="60960" rIns="121920" bIns="60960" numCol="1" spcCol="0" rtlCol="0" fromWordArt="0" anchor="ctr" anchorCtr="0" forceAA="0" compatLnSpc="1">
              <a:noAutofit/>
            </a:bodyPr>
            <a:lstStyle/>
            <a:p>
              <a:pPr algn="ctr" defTabSz="1219200">
                <a:defRPr/>
              </a:pPr>
              <a:r>
                <a:rPr kumimoji="1" lang="zh-CN" altLang="en-US" sz="1065" kern="0" dirty="0">
                  <a:solidFill>
                    <a:srgbClr val="1F497D"/>
                  </a:solidFill>
                  <a:latin typeface="微软雅黑" panose="020B0503020204020204" pitchFamily="34" charset="-122"/>
                  <a:ea typeface="微软雅黑" panose="020B0503020204020204" pitchFamily="34" charset="-122"/>
                </a:rPr>
                <a:t>收藏夹</a:t>
              </a:r>
            </a:p>
          </p:txBody>
        </p:sp>
        <p:sp>
          <p:nvSpPr>
            <p:cNvPr id="162" name="圆角矩形 108"/>
            <p:cNvSpPr/>
            <p:nvPr/>
          </p:nvSpPr>
          <p:spPr>
            <a:xfrm>
              <a:off x="5383815" y="1856699"/>
              <a:ext cx="913807" cy="337651"/>
            </a:xfrm>
            <a:prstGeom prst="roundRect">
              <a:avLst/>
            </a:prstGeom>
            <a:solidFill>
              <a:srgbClr val="FFFFFF"/>
            </a:solidFill>
            <a:ln w="9525" cap="flat" cmpd="sng" algn="ctr">
              <a:noFill/>
              <a:prstDash val="lgDashDot"/>
            </a:ln>
            <a:effectLst>
              <a:outerShdw blurRad="38100" dist="12700" dir="5400000" algn="tl" rotWithShape="0">
                <a:prstClr val="black">
                  <a:alpha val="40000"/>
                </a:prstClr>
              </a:outerShdw>
            </a:effectLst>
          </p:spPr>
          <p:txBody>
            <a:bodyPr rot="0" spcFirstLastPara="0" vertOverflow="overflow" horzOverflow="overflow" vert="horz" wrap="square" lIns="121920" tIns="60960" rIns="121920" bIns="60960" numCol="1" spcCol="0" rtlCol="0" fromWordArt="0" anchor="ctr" anchorCtr="0" forceAA="0" compatLnSpc="1">
              <a:noAutofit/>
            </a:bodyPr>
            <a:lstStyle/>
            <a:p>
              <a:pPr algn="ctr" defTabSz="1219200">
                <a:defRPr/>
              </a:pPr>
              <a:r>
                <a:rPr kumimoji="1" lang="zh-CN" altLang="en-US" sz="1065" kern="0" dirty="0">
                  <a:solidFill>
                    <a:srgbClr val="1F497D"/>
                  </a:solidFill>
                  <a:latin typeface="微软雅黑" panose="020B0503020204020204" pitchFamily="34" charset="-122"/>
                  <a:ea typeface="微软雅黑" panose="020B0503020204020204" pitchFamily="34" charset="-122"/>
                </a:rPr>
                <a:t>公告板</a:t>
              </a:r>
            </a:p>
          </p:txBody>
        </p:sp>
        <p:sp>
          <p:nvSpPr>
            <p:cNvPr id="163" name="圆角矩形 108"/>
            <p:cNvSpPr/>
            <p:nvPr/>
          </p:nvSpPr>
          <p:spPr>
            <a:xfrm>
              <a:off x="5383816" y="2239898"/>
              <a:ext cx="909601" cy="337651"/>
            </a:xfrm>
            <a:prstGeom prst="roundRect">
              <a:avLst/>
            </a:prstGeom>
            <a:solidFill>
              <a:srgbClr val="FFFFFF"/>
            </a:solidFill>
            <a:ln w="9525" cap="flat" cmpd="sng" algn="ctr">
              <a:noFill/>
              <a:prstDash val="lgDashDot"/>
            </a:ln>
            <a:effectLst>
              <a:outerShdw blurRad="38100" dist="12700" dir="5400000" algn="tl" rotWithShape="0">
                <a:prstClr val="black">
                  <a:alpha val="40000"/>
                </a:prstClr>
              </a:outerShdw>
            </a:effectLst>
          </p:spPr>
          <p:txBody>
            <a:bodyPr rot="0" spcFirstLastPara="0" vertOverflow="overflow" horzOverflow="overflow" vert="horz" wrap="square" lIns="121920" tIns="60960" rIns="121920" bIns="60960" numCol="1" spcCol="0" rtlCol="0" fromWordArt="0" anchor="ctr" anchorCtr="0" forceAA="0" compatLnSpc="1">
              <a:noAutofit/>
            </a:bodyPr>
            <a:lstStyle/>
            <a:p>
              <a:pPr algn="ctr" defTabSz="1219200">
                <a:defRPr/>
              </a:pPr>
              <a:r>
                <a:rPr kumimoji="1" lang="zh-CN" altLang="en-US" sz="1065" kern="0" dirty="0">
                  <a:solidFill>
                    <a:srgbClr val="1F497D"/>
                  </a:solidFill>
                  <a:latin typeface="微软雅黑" panose="020B0503020204020204" pitchFamily="34" charset="-122"/>
                  <a:ea typeface="微软雅黑" panose="020B0503020204020204" pitchFamily="34" charset="-122"/>
                </a:rPr>
                <a:t>订阅服务</a:t>
              </a:r>
            </a:p>
          </p:txBody>
        </p:sp>
        <p:sp>
          <p:nvSpPr>
            <p:cNvPr id="164" name="圆角矩形 108"/>
            <p:cNvSpPr/>
            <p:nvPr/>
          </p:nvSpPr>
          <p:spPr>
            <a:xfrm>
              <a:off x="6406921" y="1856699"/>
              <a:ext cx="953009" cy="337651"/>
            </a:xfrm>
            <a:prstGeom prst="roundRect">
              <a:avLst/>
            </a:prstGeom>
            <a:solidFill>
              <a:srgbClr val="FFFFFF"/>
            </a:solidFill>
            <a:ln w="9525" cap="flat" cmpd="sng" algn="ctr">
              <a:noFill/>
              <a:prstDash val="lgDashDot"/>
            </a:ln>
            <a:effectLst>
              <a:outerShdw blurRad="38100" dist="12700" dir="5400000" algn="tl" rotWithShape="0">
                <a:prstClr val="black">
                  <a:alpha val="40000"/>
                </a:prstClr>
              </a:outerShdw>
            </a:effectLst>
          </p:spPr>
          <p:txBody>
            <a:bodyPr rot="0" spcFirstLastPara="0" vertOverflow="overflow" horzOverflow="overflow" vert="horz" wrap="square" lIns="121920" tIns="60960" rIns="121920" bIns="60960" numCol="1" spcCol="0" rtlCol="0" fromWordArt="0" anchor="ctr" anchorCtr="0" forceAA="0" compatLnSpc="1">
              <a:noAutofit/>
            </a:bodyPr>
            <a:lstStyle/>
            <a:p>
              <a:pPr algn="ctr" defTabSz="1219200">
                <a:defRPr/>
              </a:pPr>
              <a:r>
                <a:rPr kumimoji="1" lang="zh-CN" altLang="en-US" sz="1065" kern="0" dirty="0">
                  <a:solidFill>
                    <a:srgbClr val="1F497D"/>
                  </a:solidFill>
                  <a:latin typeface="微软雅黑" panose="020B0503020204020204" pitchFamily="34" charset="-122"/>
                  <a:ea typeface="微软雅黑" panose="020B0503020204020204" pitchFamily="34" charset="-122"/>
                </a:rPr>
                <a:t>消息通知</a:t>
              </a:r>
            </a:p>
          </p:txBody>
        </p:sp>
        <p:sp>
          <p:nvSpPr>
            <p:cNvPr id="165" name="圆角矩形 108"/>
            <p:cNvSpPr/>
            <p:nvPr/>
          </p:nvSpPr>
          <p:spPr>
            <a:xfrm>
              <a:off x="1569308" y="2612284"/>
              <a:ext cx="1205429" cy="337651"/>
            </a:xfrm>
            <a:prstGeom prst="roundRect">
              <a:avLst/>
            </a:prstGeom>
            <a:solidFill>
              <a:srgbClr val="FFFFFF"/>
            </a:solidFill>
            <a:ln w="9525" cap="flat" cmpd="sng" algn="ctr">
              <a:noFill/>
              <a:prstDash val="lgDashDot"/>
            </a:ln>
            <a:effectLst>
              <a:outerShdw blurRad="38100" dist="12700" dir="5400000" algn="tl" rotWithShape="0">
                <a:prstClr val="black">
                  <a:alpha val="40000"/>
                </a:prstClr>
              </a:outerShdw>
            </a:effectLst>
          </p:spPr>
          <p:txBody>
            <a:bodyPr rot="0" spcFirstLastPara="0" vertOverflow="overflow" horzOverflow="overflow" vert="horz" wrap="square" lIns="121920" tIns="60960" rIns="121920" bIns="60960" numCol="1" spcCol="0" rtlCol="0" fromWordArt="0" anchor="ctr" anchorCtr="0" forceAA="0" compatLnSpc="1">
              <a:noAutofit/>
            </a:bodyPr>
            <a:lstStyle/>
            <a:p>
              <a:pPr algn="ctr" defTabSz="1219200">
                <a:defRPr/>
              </a:pPr>
              <a:r>
                <a:rPr kumimoji="1" lang="zh-CN" altLang="en-US" sz="1065" kern="0" dirty="0">
                  <a:solidFill>
                    <a:srgbClr val="1F497D"/>
                  </a:solidFill>
                  <a:latin typeface="微软雅黑" panose="020B0503020204020204" pitchFamily="34" charset="-122"/>
                  <a:ea typeface="微软雅黑" panose="020B0503020204020204" pitchFamily="34" charset="-122"/>
                </a:rPr>
                <a:t>查询导出</a:t>
              </a:r>
            </a:p>
          </p:txBody>
        </p:sp>
        <p:sp>
          <p:nvSpPr>
            <p:cNvPr id="166" name="Rectangle: Rounded Corners 223"/>
            <p:cNvSpPr/>
            <p:nvPr/>
          </p:nvSpPr>
          <p:spPr bwMode="auto">
            <a:xfrm>
              <a:off x="7834900" y="1801088"/>
              <a:ext cx="1556944" cy="1175226"/>
            </a:xfrm>
            <a:prstGeom prst="rect">
              <a:avLst/>
            </a:prstGeom>
            <a:solidFill>
              <a:srgbClr val="1D6CC1">
                <a:alpha val="70000"/>
              </a:srgbClr>
            </a:solidFill>
            <a:ln w="9525" cap="flat" cmpd="sng" algn="ctr">
              <a:noFill/>
              <a:prstDash val="solid"/>
              <a:round/>
              <a:headEnd type="none" w="med" len="med"/>
              <a:tailEnd type="none" w="med" len="med"/>
            </a:ln>
            <a:effectLst/>
          </p:spPr>
          <p:txBody>
            <a:bodyPr vert="horz" wrap="square" lIns="0" tIns="0" rIns="0" bIns="0" numCol="1" rtlCol="0" anchor="t" anchorCtr="0" compatLnSpc="1"/>
            <a:lstStyle/>
            <a:p>
              <a:pPr defTabSz="1219200" fontAlgn="base">
                <a:lnSpc>
                  <a:spcPct val="90000"/>
                </a:lnSpc>
                <a:spcBef>
                  <a:spcPct val="0"/>
                </a:spcBef>
                <a:spcAft>
                  <a:spcPct val="0"/>
                </a:spcAft>
                <a:defRPr/>
              </a:pPr>
              <a:endParaRPr lang="en-US" sz="1065" kern="0" dirty="0">
                <a:solidFill>
                  <a:srgbClr val="191919"/>
                </a:solidFill>
                <a:latin typeface="微软雅黑" panose="020B0503020204020204" pitchFamily="34" charset="-122"/>
                <a:ea typeface="微软雅黑" panose="020B0503020204020204" pitchFamily="34" charset="-122"/>
              </a:endParaRPr>
            </a:p>
          </p:txBody>
        </p:sp>
        <p:sp>
          <p:nvSpPr>
            <p:cNvPr id="167" name="圆角矩形 108"/>
            <p:cNvSpPr/>
            <p:nvPr/>
          </p:nvSpPr>
          <p:spPr>
            <a:xfrm>
              <a:off x="8134405" y="2004985"/>
              <a:ext cx="1086745" cy="337651"/>
            </a:xfrm>
            <a:prstGeom prst="roundRect">
              <a:avLst/>
            </a:prstGeom>
            <a:solidFill>
              <a:srgbClr val="FFFFFF"/>
            </a:solidFill>
            <a:ln w="9525" cap="flat" cmpd="sng" algn="ctr">
              <a:noFill/>
              <a:prstDash val="lgDashDot"/>
            </a:ln>
            <a:effectLst>
              <a:outerShdw blurRad="38100" dist="12700" dir="5400000" algn="tl" rotWithShape="0">
                <a:prstClr val="black">
                  <a:alpha val="40000"/>
                </a:prstClr>
              </a:outerShdw>
            </a:effectLst>
          </p:spPr>
          <p:txBody>
            <a:bodyPr rot="0" spcFirstLastPara="0" vertOverflow="overflow" horzOverflow="overflow" vert="horz" wrap="square" lIns="121920" tIns="60960" rIns="121920" bIns="60960" numCol="1" spcCol="0" rtlCol="0" fromWordArt="0" anchor="ctr" anchorCtr="0" forceAA="0" compatLnSpc="1">
              <a:noAutofit/>
            </a:bodyPr>
            <a:lstStyle/>
            <a:p>
              <a:pPr algn="ctr" defTabSz="1219200">
                <a:defRPr/>
              </a:pPr>
              <a:r>
                <a:rPr kumimoji="1" lang="zh-CN" altLang="en-US" sz="1065" kern="0" dirty="0">
                  <a:solidFill>
                    <a:srgbClr val="1F497D"/>
                  </a:solidFill>
                  <a:latin typeface="微软雅黑" panose="020B0503020204020204" pitchFamily="34" charset="-122"/>
                  <a:ea typeface="微软雅黑" panose="020B0503020204020204" pitchFamily="34" charset="-122"/>
                </a:rPr>
                <a:t>版本管理</a:t>
              </a:r>
            </a:p>
          </p:txBody>
        </p:sp>
        <p:sp>
          <p:nvSpPr>
            <p:cNvPr id="168" name="TextBox 225"/>
            <p:cNvSpPr txBox="1"/>
            <p:nvPr/>
          </p:nvSpPr>
          <p:spPr>
            <a:xfrm>
              <a:off x="7813143" y="2013360"/>
              <a:ext cx="402508" cy="886132"/>
            </a:xfrm>
            <a:prstGeom prst="rect">
              <a:avLst/>
            </a:prstGeom>
            <a:noFill/>
            <a:effectLst/>
          </p:spPr>
          <p:txBody>
            <a:bodyPr wrap="square" rtlCol="0">
              <a:spAutoFit/>
            </a:bodyPr>
            <a:lstStyle/>
            <a:p>
              <a:pPr defTabSz="1219200">
                <a:defRPr/>
              </a:pPr>
              <a:r>
                <a:rPr lang="zh-CN" altLang="en-US" sz="1065" b="1" kern="0" dirty="0">
                  <a:solidFill>
                    <a:srgbClr val="FFFFFF"/>
                  </a:solidFill>
                  <a:latin typeface="微软雅黑" panose="020B0503020204020204" pitchFamily="34" charset="-122"/>
                  <a:ea typeface="微软雅黑" panose="020B0503020204020204" pitchFamily="34" charset="-122"/>
                </a:rPr>
                <a:t>系统管理</a:t>
              </a:r>
            </a:p>
          </p:txBody>
        </p:sp>
        <p:sp>
          <p:nvSpPr>
            <p:cNvPr id="169" name="圆角矩形 108"/>
            <p:cNvSpPr/>
            <p:nvPr/>
          </p:nvSpPr>
          <p:spPr>
            <a:xfrm>
              <a:off x="8134407" y="2448666"/>
              <a:ext cx="1086743" cy="337651"/>
            </a:xfrm>
            <a:prstGeom prst="roundRect">
              <a:avLst/>
            </a:prstGeom>
            <a:solidFill>
              <a:srgbClr val="FFFFFF"/>
            </a:solidFill>
            <a:ln w="9525" cap="flat" cmpd="sng" algn="ctr">
              <a:noFill/>
              <a:prstDash val="lgDashDot"/>
            </a:ln>
            <a:effectLst>
              <a:outerShdw blurRad="38100" dist="12700" dir="5400000" algn="tl" rotWithShape="0">
                <a:prstClr val="black">
                  <a:alpha val="40000"/>
                </a:prstClr>
              </a:outerShdw>
            </a:effectLst>
          </p:spPr>
          <p:txBody>
            <a:bodyPr rot="0" spcFirstLastPara="0" vertOverflow="overflow" horzOverflow="overflow" vert="horz" wrap="square" lIns="121920" tIns="60960" rIns="121920" bIns="60960" numCol="1" spcCol="0" rtlCol="0" fromWordArt="0" anchor="ctr" anchorCtr="0" forceAA="0" compatLnSpc="1">
              <a:noAutofit/>
            </a:bodyPr>
            <a:lstStyle/>
            <a:p>
              <a:pPr algn="ctr" defTabSz="1219200">
                <a:defRPr/>
              </a:pPr>
              <a:r>
                <a:rPr kumimoji="1" lang="zh-CN" altLang="en-US" sz="1065" kern="0" dirty="0">
                  <a:solidFill>
                    <a:srgbClr val="1F497D"/>
                  </a:solidFill>
                  <a:latin typeface="微软雅黑" panose="020B0503020204020204" pitchFamily="34" charset="-122"/>
                  <a:ea typeface="微软雅黑" panose="020B0503020204020204" pitchFamily="34" charset="-122"/>
                </a:rPr>
                <a:t>用户管理</a:t>
              </a:r>
            </a:p>
          </p:txBody>
        </p:sp>
        <p:sp>
          <p:nvSpPr>
            <p:cNvPr id="170" name="Rectangle: Rounded Corners 240"/>
            <p:cNvSpPr/>
            <p:nvPr/>
          </p:nvSpPr>
          <p:spPr bwMode="auto">
            <a:xfrm>
              <a:off x="9719230" y="1821178"/>
              <a:ext cx="1630268" cy="1167539"/>
            </a:xfrm>
            <a:prstGeom prst="rect">
              <a:avLst/>
            </a:prstGeom>
            <a:solidFill>
              <a:srgbClr val="1D6CC1">
                <a:alpha val="70000"/>
              </a:srgbClr>
            </a:solidFill>
            <a:ln w="9525" cap="flat" cmpd="sng" algn="ctr">
              <a:noFill/>
              <a:prstDash val="solid"/>
              <a:round/>
              <a:headEnd type="none" w="med" len="med"/>
              <a:tailEnd type="none" w="med" len="med"/>
            </a:ln>
            <a:effectLst/>
          </p:spPr>
          <p:txBody>
            <a:bodyPr vert="horz" wrap="square" lIns="0" tIns="0" rIns="0" bIns="0" numCol="1" rtlCol="0" anchor="t" anchorCtr="0" compatLnSpc="1"/>
            <a:lstStyle/>
            <a:p>
              <a:pPr defTabSz="1219200" fontAlgn="base">
                <a:lnSpc>
                  <a:spcPct val="90000"/>
                </a:lnSpc>
                <a:spcBef>
                  <a:spcPct val="0"/>
                </a:spcBef>
                <a:spcAft>
                  <a:spcPct val="0"/>
                </a:spcAft>
                <a:defRPr/>
              </a:pPr>
              <a:endParaRPr lang="en-US" sz="1065" kern="0" dirty="0">
                <a:solidFill>
                  <a:srgbClr val="191919"/>
                </a:solidFill>
                <a:latin typeface="微软雅黑" panose="020B0503020204020204" pitchFamily="34" charset="-122"/>
                <a:ea typeface="微软雅黑" panose="020B0503020204020204" pitchFamily="34" charset="-122"/>
              </a:endParaRPr>
            </a:p>
          </p:txBody>
        </p:sp>
        <p:sp>
          <p:nvSpPr>
            <p:cNvPr id="171" name="TextBox 241"/>
            <p:cNvSpPr txBox="1"/>
            <p:nvPr/>
          </p:nvSpPr>
          <p:spPr>
            <a:xfrm>
              <a:off x="9683153" y="2013360"/>
              <a:ext cx="402508" cy="886132"/>
            </a:xfrm>
            <a:prstGeom prst="rect">
              <a:avLst/>
            </a:prstGeom>
            <a:noFill/>
            <a:effectLst/>
          </p:spPr>
          <p:txBody>
            <a:bodyPr wrap="square" rtlCol="0">
              <a:spAutoFit/>
            </a:bodyPr>
            <a:lstStyle/>
            <a:p>
              <a:pPr defTabSz="1219200">
                <a:defRPr/>
              </a:pPr>
              <a:r>
                <a:rPr lang="zh-CN" altLang="en-US" sz="1065" b="1" kern="0" dirty="0">
                  <a:solidFill>
                    <a:srgbClr val="FFFFFF"/>
                  </a:solidFill>
                  <a:latin typeface="微软雅黑" panose="020B0503020204020204" pitchFamily="34" charset="-122"/>
                  <a:ea typeface="微软雅黑" panose="020B0503020204020204" pitchFamily="34" charset="-122"/>
                </a:rPr>
                <a:t>交流平台</a:t>
              </a:r>
            </a:p>
          </p:txBody>
        </p:sp>
        <p:sp>
          <p:nvSpPr>
            <p:cNvPr id="172" name="圆角矩形 171"/>
            <p:cNvSpPr/>
            <p:nvPr/>
          </p:nvSpPr>
          <p:spPr>
            <a:xfrm>
              <a:off x="10006393" y="1876267"/>
              <a:ext cx="1125635" cy="247240"/>
            </a:xfrm>
            <a:prstGeom prst="roundRect">
              <a:avLst/>
            </a:prstGeom>
            <a:solidFill>
              <a:srgbClr val="FFFFFF"/>
            </a:solidFill>
            <a:ln w="9525" cap="flat" cmpd="sng" algn="ctr">
              <a:noFill/>
              <a:prstDash val="lgDashDot"/>
            </a:ln>
            <a:effectLst>
              <a:outerShdw blurRad="38100" dist="12700" dir="5400000" algn="tl" rotWithShape="0">
                <a:prstClr val="black">
                  <a:alpha val="40000"/>
                </a:prstClr>
              </a:outerShdw>
            </a:effectLst>
          </p:spPr>
          <p:txBody>
            <a:bodyPr rot="0" spcFirstLastPara="0" vertOverflow="overflow" horzOverflow="overflow" vert="horz" wrap="square" lIns="121920" tIns="60960" rIns="121920" bIns="60960" numCol="1" spcCol="0" rtlCol="0" fromWordArt="0" anchor="ctr" anchorCtr="0" forceAA="0" compatLnSpc="1">
              <a:noAutofit/>
            </a:bodyPr>
            <a:lstStyle/>
            <a:p>
              <a:pPr algn="ctr" defTabSz="1219200">
                <a:defRPr/>
              </a:pPr>
              <a:r>
                <a:rPr kumimoji="1" lang="zh-CN" altLang="en-US" sz="1065" kern="0" dirty="0">
                  <a:solidFill>
                    <a:srgbClr val="1F497D"/>
                  </a:solidFill>
                  <a:latin typeface="微软雅黑" panose="020B0503020204020204" pitchFamily="34" charset="-122"/>
                  <a:ea typeface="微软雅黑" panose="020B0503020204020204" pitchFamily="34" charset="-122"/>
                </a:rPr>
                <a:t>问题交流</a:t>
              </a:r>
            </a:p>
          </p:txBody>
        </p:sp>
        <p:sp>
          <p:nvSpPr>
            <p:cNvPr id="173" name="圆角矩形 108"/>
            <p:cNvSpPr/>
            <p:nvPr/>
          </p:nvSpPr>
          <p:spPr>
            <a:xfrm>
              <a:off x="9997193" y="2179105"/>
              <a:ext cx="1125635" cy="225611"/>
            </a:xfrm>
            <a:prstGeom prst="roundRect">
              <a:avLst/>
            </a:prstGeom>
            <a:solidFill>
              <a:srgbClr val="FFFFFF"/>
            </a:solidFill>
            <a:ln w="9525" cap="flat" cmpd="sng" algn="ctr">
              <a:noFill/>
              <a:prstDash val="lgDashDot"/>
            </a:ln>
            <a:effectLst>
              <a:outerShdw blurRad="38100" dist="12700" dir="5400000" algn="tl" rotWithShape="0">
                <a:prstClr val="black">
                  <a:alpha val="40000"/>
                </a:prstClr>
              </a:outerShdw>
            </a:effectLst>
          </p:spPr>
          <p:txBody>
            <a:bodyPr rot="0" spcFirstLastPara="0" vertOverflow="overflow" horzOverflow="overflow" vert="horz" wrap="square" lIns="121920" tIns="60960" rIns="121920" bIns="60960" numCol="1" spcCol="0" rtlCol="0" fromWordArt="0" anchor="ctr" anchorCtr="0" forceAA="0" compatLnSpc="1">
              <a:noAutofit/>
            </a:bodyPr>
            <a:lstStyle/>
            <a:p>
              <a:pPr algn="ctr" defTabSz="1219200">
                <a:defRPr/>
              </a:pPr>
              <a:r>
                <a:rPr kumimoji="1" lang="zh-CN" altLang="en-US" sz="1065" kern="0" dirty="0">
                  <a:solidFill>
                    <a:srgbClr val="1F497D"/>
                  </a:solidFill>
                  <a:latin typeface="微软雅黑" panose="020B0503020204020204" pitchFamily="34" charset="-122"/>
                  <a:ea typeface="微软雅黑" panose="020B0503020204020204" pitchFamily="34" charset="-122"/>
                </a:rPr>
                <a:t>需求交流</a:t>
              </a:r>
            </a:p>
          </p:txBody>
        </p:sp>
        <p:sp>
          <p:nvSpPr>
            <p:cNvPr id="174" name="圆角矩形 108"/>
            <p:cNvSpPr/>
            <p:nvPr/>
          </p:nvSpPr>
          <p:spPr>
            <a:xfrm>
              <a:off x="10006393" y="2443830"/>
              <a:ext cx="1125635" cy="223132"/>
            </a:xfrm>
            <a:prstGeom prst="roundRect">
              <a:avLst/>
            </a:prstGeom>
            <a:solidFill>
              <a:srgbClr val="FFFFFF"/>
            </a:solidFill>
            <a:ln w="9525" cap="flat" cmpd="sng" algn="ctr">
              <a:noFill/>
              <a:prstDash val="lgDashDot"/>
            </a:ln>
            <a:effectLst>
              <a:outerShdw blurRad="38100" dist="12700" dir="5400000" algn="tl" rotWithShape="0">
                <a:prstClr val="black">
                  <a:alpha val="40000"/>
                </a:prstClr>
              </a:outerShdw>
            </a:effectLst>
          </p:spPr>
          <p:txBody>
            <a:bodyPr rot="0" spcFirstLastPara="0" vertOverflow="overflow" horzOverflow="overflow" vert="horz" wrap="square" lIns="121920" tIns="60960" rIns="121920" bIns="60960" numCol="1" spcCol="0" rtlCol="0" fromWordArt="0" anchor="ctr" anchorCtr="0" forceAA="0" compatLnSpc="1">
              <a:noAutofit/>
            </a:bodyPr>
            <a:lstStyle/>
            <a:p>
              <a:pPr algn="ctr" defTabSz="1219200">
                <a:defRPr/>
              </a:pPr>
              <a:r>
                <a:rPr kumimoji="1" lang="zh-CN" altLang="en-US" sz="1065" kern="0" dirty="0">
                  <a:solidFill>
                    <a:srgbClr val="1F497D"/>
                  </a:solidFill>
                  <a:latin typeface="微软雅黑" panose="020B0503020204020204" pitchFamily="34" charset="-122"/>
                  <a:ea typeface="微软雅黑" panose="020B0503020204020204" pitchFamily="34" charset="-122"/>
                </a:rPr>
                <a:t>经验交流</a:t>
              </a:r>
            </a:p>
          </p:txBody>
        </p:sp>
        <p:sp>
          <p:nvSpPr>
            <p:cNvPr id="175" name="圆角矩形 108"/>
            <p:cNvSpPr/>
            <p:nvPr/>
          </p:nvSpPr>
          <p:spPr>
            <a:xfrm>
              <a:off x="6394785" y="2611449"/>
              <a:ext cx="960760" cy="337651"/>
            </a:xfrm>
            <a:prstGeom prst="roundRect">
              <a:avLst/>
            </a:prstGeom>
            <a:solidFill>
              <a:srgbClr val="FFFFFF"/>
            </a:solidFill>
            <a:ln w="9525" cap="flat" cmpd="sng" algn="ctr">
              <a:noFill/>
              <a:prstDash val="lgDashDot"/>
            </a:ln>
            <a:effectLst>
              <a:outerShdw blurRad="38100" dist="12700" dir="5400000" algn="tl" rotWithShape="0">
                <a:prstClr val="black">
                  <a:alpha val="40000"/>
                </a:prstClr>
              </a:outerShdw>
            </a:effectLst>
          </p:spPr>
          <p:txBody>
            <a:bodyPr rot="0" spcFirstLastPara="0" vertOverflow="overflow" horzOverflow="overflow" vert="horz" wrap="square" lIns="121920" tIns="60960" rIns="121920" bIns="60960" numCol="1" spcCol="0" rtlCol="0" fromWordArt="0" anchor="ctr" anchorCtr="0" forceAA="0" compatLnSpc="1">
              <a:noAutofit/>
            </a:bodyPr>
            <a:lstStyle/>
            <a:p>
              <a:pPr algn="ctr" defTabSz="1219200">
                <a:defRPr/>
              </a:pPr>
              <a:r>
                <a:rPr kumimoji="1" lang="zh-CN" altLang="en-US" sz="1065" kern="0" dirty="0">
                  <a:solidFill>
                    <a:srgbClr val="1F497D"/>
                  </a:solidFill>
                  <a:latin typeface="微软雅黑" panose="020B0503020204020204" pitchFamily="34" charset="-122"/>
                  <a:ea typeface="微软雅黑" panose="020B0503020204020204" pitchFamily="34" charset="-122"/>
                </a:rPr>
                <a:t>我的收藏</a:t>
              </a:r>
            </a:p>
          </p:txBody>
        </p:sp>
        <p:sp>
          <p:nvSpPr>
            <p:cNvPr id="176" name="圆角矩形 108"/>
            <p:cNvSpPr/>
            <p:nvPr/>
          </p:nvSpPr>
          <p:spPr>
            <a:xfrm>
              <a:off x="10008367" y="2720211"/>
              <a:ext cx="1125635" cy="223132"/>
            </a:xfrm>
            <a:prstGeom prst="roundRect">
              <a:avLst/>
            </a:prstGeom>
            <a:solidFill>
              <a:srgbClr val="FFFFFF"/>
            </a:solidFill>
            <a:ln w="9525" cap="flat" cmpd="sng" algn="ctr">
              <a:noFill/>
              <a:prstDash val="lgDashDot"/>
            </a:ln>
            <a:effectLst>
              <a:outerShdw blurRad="38100" dist="12700" dir="5400000" algn="tl" rotWithShape="0">
                <a:prstClr val="black">
                  <a:alpha val="40000"/>
                </a:prstClr>
              </a:outerShdw>
            </a:effectLst>
          </p:spPr>
          <p:txBody>
            <a:bodyPr rot="0" spcFirstLastPara="0" vertOverflow="overflow" horzOverflow="overflow" vert="horz" wrap="square" lIns="121920" tIns="60960" rIns="121920" bIns="60960" numCol="1" spcCol="0" rtlCol="0" fromWordArt="0" anchor="ctr" anchorCtr="0" forceAA="0" compatLnSpc="1">
              <a:noAutofit/>
            </a:bodyPr>
            <a:lstStyle/>
            <a:p>
              <a:pPr algn="ctr" defTabSz="1219200">
                <a:defRPr/>
              </a:pPr>
              <a:r>
                <a:rPr kumimoji="1" lang="zh-CN" altLang="en-US" sz="1065" kern="0" dirty="0">
                  <a:solidFill>
                    <a:srgbClr val="1F497D"/>
                  </a:solidFill>
                  <a:latin typeface="微软雅黑" panose="020B0503020204020204" pitchFamily="34" charset="-122"/>
                  <a:ea typeface="微软雅黑" panose="020B0503020204020204" pitchFamily="34" charset="-122"/>
                </a:rPr>
                <a:t>创意交流</a:t>
              </a:r>
            </a:p>
          </p:txBody>
        </p:sp>
        <p:sp>
          <p:nvSpPr>
            <p:cNvPr id="177" name="矩形 5"/>
            <p:cNvSpPr/>
            <p:nvPr/>
          </p:nvSpPr>
          <p:spPr>
            <a:xfrm>
              <a:off x="724657" y="1688551"/>
              <a:ext cx="351402" cy="1386754"/>
            </a:xfrm>
            <a:prstGeom prst="rect">
              <a:avLst/>
            </a:prstGeom>
            <a:solidFill>
              <a:srgbClr val="0070C0"/>
            </a:solidFill>
            <a:ln w="12700" cap="flat" cmpd="sng" algn="ctr">
              <a:noFill/>
              <a:prstDash val="solid"/>
              <a:miter lim="800000"/>
            </a:ln>
            <a:effectLst/>
          </p:spPr>
          <p:txBody>
            <a:bodyPr rtlCol="0" anchor="ctr"/>
            <a:lstStyle/>
            <a:p>
              <a:pPr algn="ctr">
                <a:defRPr/>
              </a:pPr>
              <a:r>
                <a:rPr lang="zh-CN" altLang="en-US" sz="1400" b="1" kern="0" dirty="0">
                  <a:solidFill>
                    <a:prstClr val="white"/>
                  </a:solidFill>
                  <a:latin typeface="微软雅黑" panose="020B0503020204020204" pitchFamily="34" charset="-122"/>
                  <a:ea typeface="微软雅黑" panose="020B0503020204020204" pitchFamily="34" charset="-122"/>
                </a:rPr>
                <a:t>数据展现</a:t>
              </a:r>
            </a:p>
          </p:txBody>
        </p:sp>
      </p:grpSp>
      <p:sp>
        <p:nvSpPr>
          <p:cNvPr id="178" name="矩形 107"/>
          <p:cNvSpPr/>
          <p:nvPr/>
        </p:nvSpPr>
        <p:spPr>
          <a:xfrm>
            <a:off x="357190" y="2622719"/>
            <a:ext cx="351402" cy="1109211"/>
          </a:xfrm>
          <a:prstGeom prst="rect">
            <a:avLst/>
          </a:prstGeom>
          <a:solidFill>
            <a:srgbClr val="0087D5"/>
          </a:solidFill>
          <a:ln w="12700" cap="flat" cmpd="sng" algn="ctr">
            <a:noFill/>
            <a:prstDash val="solid"/>
            <a:miter lim="800000"/>
          </a:ln>
          <a:effectLst/>
        </p:spPr>
        <p:txBody>
          <a:bodyPr rtlCol="0" anchor="ctr"/>
          <a:lstStyle/>
          <a:p>
            <a:pPr algn="ctr">
              <a:defRPr/>
            </a:pPr>
            <a:r>
              <a:rPr lang="zh-CN" altLang="en-US" sz="1400" b="1" kern="0" dirty="0">
                <a:solidFill>
                  <a:prstClr val="white"/>
                </a:solidFill>
                <a:latin typeface="微软雅黑" panose="020B0503020204020204" pitchFamily="34" charset="-122"/>
                <a:ea typeface="微软雅黑" panose="020B0503020204020204" pitchFamily="34" charset="-122"/>
              </a:rPr>
              <a:t>数据应用</a:t>
            </a:r>
          </a:p>
        </p:txBody>
      </p:sp>
      <p:sp>
        <p:nvSpPr>
          <p:cNvPr id="179" name="矩形 113"/>
          <p:cNvSpPr/>
          <p:nvPr/>
        </p:nvSpPr>
        <p:spPr>
          <a:xfrm>
            <a:off x="356612" y="3782116"/>
            <a:ext cx="352043" cy="1141587"/>
          </a:xfrm>
          <a:prstGeom prst="rect">
            <a:avLst/>
          </a:prstGeom>
          <a:solidFill>
            <a:srgbClr val="009ECA"/>
          </a:solidFill>
          <a:ln w="12700" cap="flat" cmpd="sng" algn="ctr">
            <a:noFill/>
            <a:prstDash val="solid"/>
            <a:miter lim="800000"/>
          </a:ln>
          <a:effectLst/>
        </p:spPr>
        <p:txBody>
          <a:bodyPr rtlCol="0" anchor="ctr"/>
          <a:lstStyle/>
          <a:p>
            <a:pPr algn="ctr">
              <a:defRPr/>
            </a:pPr>
            <a:r>
              <a:rPr lang="zh-CN" altLang="en-US" sz="1400" b="1" kern="0" dirty="0" smtClean="0">
                <a:solidFill>
                  <a:prstClr val="white"/>
                </a:solidFill>
                <a:latin typeface="微软雅黑" panose="020B0503020204020204" pitchFamily="34" charset="-122"/>
                <a:ea typeface="微软雅黑" panose="020B0503020204020204" pitchFamily="34" charset="-122"/>
              </a:rPr>
              <a:t>数据</a:t>
            </a:r>
            <a:r>
              <a:rPr lang="zh-CN" altLang="en-US" sz="1400" b="1" kern="0" dirty="0">
                <a:solidFill>
                  <a:prstClr val="white"/>
                </a:solidFill>
                <a:latin typeface="微软雅黑" panose="020B0503020204020204" pitchFamily="34" charset="-122"/>
                <a:ea typeface="微软雅黑" panose="020B0503020204020204" pitchFamily="34" charset="-122"/>
              </a:rPr>
              <a:t>治理</a:t>
            </a:r>
          </a:p>
        </p:txBody>
      </p:sp>
      <p:sp>
        <p:nvSpPr>
          <p:cNvPr id="180" name="矩形 114"/>
          <p:cNvSpPr/>
          <p:nvPr/>
        </p:nvSpPr>
        <p:spPr>
          <a:xfrm>
            <a:off x="357190" y="5000651"/>
            <a:ext cx="351402" cy="1260434"/>
          </a:xfrm>
          <a:prstGeom prst="rect">
            <a:avLst/>
          </a:prstGeom>
          <a:solidFill>
            <a:srgbClr val="00AFA1"/>
          </a:solidFill>
          <a:ln w="12700" cap="flat" cmpd="sng" algn="ctr">
            <a:noFill/>
            <a:prstDash val="solid"/>
            <a:miter lim="800000"/>
          </a:ln>
          <a:effectLst/>
        </p:spPr>
        <p:txBody>
          <a:bodyPr rtlCol="0" anchor="ctr"/>
          <a:lstStyle/>
          <a:p>
            <a:pPr algn="ctr">
              <a:defRPr/>
            </a:pPr>
            <a:r>
              <a:rPr lang="zh-CN" altLang="en-US" sz="1400" b="1" kern="0" dirty="0">
                <a:solidFill>
                  <a:prstClr val="white"/>
                </a:solidFill>
                <a:latin typeface="微软雅黑" panose="020B0503020204020204" pitchFamily="34" charset="-122"/>
                <a:ea typeface="微软雅黑" panose="020B0503020204020204" pitchFamily="34" charset="-122"/>
              </a:rPr>
              <a:t>数据获取</a:t>
            </a:r>
          </a:p>
        </p:txBody>
      </p:sp>
    </p:spTree>
    <p:extLst>
      <p:ext uri="{BB962C8B-B14F-4D97-AF65-F5344CB8AC3E}">
        <p14:creationId xmlns:p14="http://schemas.microsoft.com/office/powerpoint/2010/main" val="574173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166570" y="1940151"/>
            <a:ext cx="685800" cy="50482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anose="020B0503020204020204" pitchFamily="34" charset="-122"/>
                <a:ea typeface="微软雅黑" panose="020B0503020204020204" pitchFamily="34" charset="-122"/>
                <a:cs typeface="+mn-ea"/>
                <a:sym typeface="+mn-lt"/>
              </a:rPr>
              <a:t>1</a:t>
            </a:r>
            <a:endParaRPr lang="zh-CN" altLang="en-US"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7" name="矩形 6"/>
          <p:cNvSpPr/>
          <p:nvPr/>
        </p:nvSpPr>
        <p:spPr>
          <a:xfrm>
            <a:off x="5128594" y="1940151"/>
            <a:ext cx="5223976" cy="50482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cs typeface="+mn-ea"/>
                <a:sym typeface="+mn-lt"/>
              </a:rPr>
              <a:t>数据治理</a:t>
            </a:r>
            <a:r>
              <a:rPr lang="zh-CN" altLang="en-US" dirty="0" smtClean="0">
                <a:cs typeface="+mn-ea"/>
                <a:sym typeface="+mn-lt"/>
              </a:rPr>
              <a:t>体系</a:t>
            </a:r>
            <a:r>
              <a:rPr lang="zh-CN" altLang="en-US" dirty="0">
                <a:cs typeface="+mn-ea"/>
                <a:sym typeface="+mn-lt"/>
              </a:rPr>
              <a:t>交流</a:t>
            </a:r>
            <a:endParaRPr lang="zh-CN" altLang="en-US" dirty="0">
              <a:cs typeface="+mn-ea"/>
              <a:sym typeface="+mn-lt"/>
            </a:endParaRPr>
          </a:p>
        </p:txBody>
      </p:sp>
      <p:pic>
        <p:nvPicPr>
          <p:cNvPr id="18" name="图片 17"/>
          <p:cNvPicPr>
            <a:picLocks noChangeAspect="1"/>
          </p:cNvPicPr>
          <p:nvPr/>
        </p:nvPicPr>
        <p:blipFill rotWithShape="1">
          <a:blip r:embed="rId3" cstate="screen">
            <a:duotone>
              <a:prstClr val="black"/>
              <a:schemeClr val="tx2">
                <a:tint val="45000"/>
                <a:satMod val="400000"/>
              </a:schemeClr>
            </a:duotone>
            <a:extLst>
              <a:ext uri="{BEBA8EAE-BF5A-486C-A8C5-ECC9F3942E4B}">
                <a14:imgProps xmlns:a14="http://schemas.microsoft.com/office/drawing/2010/main">
                  <a14:imgLayer r:embed="rId4">
                    <a14:imgEffect>
                      <a14:brightnessContrast bright="40000" contrast="21000"/>
                    </a14:imgEffect>
                    <a14:imgEffect>
                      <a14:colorTemperature colorTemp="4684"/>
                    </a14:imgEffect>
                  </a14:imgLayer>
                </a14:imgProps>
              </a:ext>
            </a:extLst>
          </a:blip>
          <a:srcRect t="-278"/>
          <a:stretch>
            <a:fillRect/>
          </a:stretch>
        </p:blipFill>
        <p:spPr>
          <a:xfrm>
            <a:off x="-7287" y="-29980"/>
            <a:ext cx="3304391" cy="6887980"/>
          </a:xfrm>
          <a:prstGeom prst="rect">
            <a:avLst/>
          </a:prstGeom>
          <a:effectLst>
            <a:outerShdw blurRad="50800" dist="50800" dir="5400000" algn="ctr" rotWithShape="0">
              <a:srgbClr val="000000"/>
            </a:outerShdw>
          </a:effectLst>
        </p:spPr>
      </p:pic>
      <p:sp>
        <p:nvSpPr>
          <p:cNvPr id="21" name="矩形 20"/>
          <p:cNvSpPr/>
          <p:nvPr/>
        </p:nvSpPr>
        <p:spPr>
          <a:xfrm>
            <a:off x="4354958" y="2510258"/>
            <a:ext cx="504000" cy="360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accent5">
                    <a:lumMod val="75000"/>
                  </a:schemeClr>
                </a:solidFill>
                <a:latin typeface="微软雅黑" panose="020B0503020204020204" pitchFamily="34" charset="-122"/>
                <a:ea typeface="微软雅黑" panose="020B0503020204020204" pitchFamily="34" charset="-122"/>
                <a:cs typeface="+mn-ea"/>
                <a:sym typeface="+mn-lt"/>
              </a:rPr>
              <a:t>1</a:t>
            </a:r>
            <a:r>
              <a:rPr lang="en-US" altLang="zh-CN" sz="1600" dirty="0">
                <a:solidFill>
                  <a:schemeClr val="accent5">
                    <a:lumMod val="75000"/>
                  </a:schemeClr>
                </a:solidFill>
                <a:latin typeface="微软雅黑" panose="020B0503020204020204" pitchFamily="34" charset="-122"/>
                <a:ea typeface="微软雅黑" panose="020B0503020204020204" pitchFamily="34" charset="-122"/>
                <a:cs typeface="+mn-ea"/>
                <a:sym typeface="+mn-lt"/>
              </a:rPr>
              <a:t>.1</a:t>
            </a:r>
            <a:endParaRPr lang="zh-CN" altLang="en-US" sz="1600" dirty="0">
              <a:solidFill>
                <a:schemeClr val="accent5">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22" name="矩形 21"/>
          <p:cNvSpPr/>
          <p:nvPr/>
        </p:nvSpPr>
        <p:spPr>
          <a:xfrm>
            <a:off x="5143834" y="2510259"/>
            <a:ext cx="4680000" cy="360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accent5">
                    <a:lumMod val="75000"/>
                  </a:schemeClr>
                </a:solidFill>
                <a:latin typeface="微软雅黑" panose="020B0503020204020204" pitchFamily="34" charset="-122"/>
                <a:ea typeface="微软雅黑" panose="020B0503020204020204" pitchFamily="34" charset="-122"/>
                <a:cs typeface="+mn-ea"/>
                <a:sym typeface="+mn-lt"/>
              </a:rPr>
              <a:t>数据管理体系</a:t>
            </a:r>
            <a:r>
              <a:rPr lang="zh-CN" altLang="en-US" sz="1600" dirty="0">
                <a:solidFill>
                  <a:schemeClr val="accent5">
                    <a:lumMod val="75000"/>
                  </a:schemeClr>
                </a:solidFill>
                <a:latin typeface="微软雅黑" panose="020B0503020204020204" pitchFamily="34" charset="-122"/>
                <a:ea typeface="微软雅黑" panose="020B0503020204020204" pitchFamily="34" charset="-122"/>
                <a:cs typeface="+mn-ea"/>
                <a:sym typeface="+mn-lt"/>
              </a:rPr>
              <a:t>建设交流</a:t>
            </a:r>
            <a:endParaRPr lang="zh-CN" altLang="en-US" sz="1600" dirty="0">
              <a:solidFill>
                <a:schemeClr val="accent5">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23" name="矩形 22"/>
          <p:cNvSpPr/>
          <p:nvPr/>
        </p:nvSpPr>
        <p:spPr>
          <a:xfrm>
            <a:off x="4354958" y="2932823"/>
            <a:ext cx="504000" cy="360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1</a:t>
            </a: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.2</a:t>
            </a:r>
            <a:endParaRPr lang="zh-CN" altLang="en-US" sz="16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4" name="矩形 23"/>
          <p:cNvSpPr/>
          <p:nvPr/>
        </p:nvSpPr>
        <p:spPr>
          <a:xfrm>
            <a:off x="5143834" y="2932824"/>
            <a:ext cx="4680000" cy="360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数据标准</a:t>
            </a: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建设交流</a:t>
            </a:r>
            <a:endParaRPr lang="zh-CN" altLang="en-US" sz="1600" dirty="0">
              <a:solidFill>
                <a:schemeClr val="bg1"/>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560078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p:spPr>
        <p:txBody>
          <a:bodyPr wrap="square" rtlCol="0">
            <a:spAutoFit/>
          </a:bodyPr>
          <a:lstStyle/>
          <a:p>
            <a:r>
              <a:rPr lang="zh-CN" altLang="en-US" dirty="0"/>
              <a:t>数据标准主要分类</a:t>
            </a:r>
          </a:p>
        </p:txBody>
      </p:sp>
      <p:sp>
        <p:nvSpPr>
          <p:cNvPr id="106" name="Freeform 5">
            <a:extLst>
              <a:ext uri="{FF2B5EF4-FFF2-40B4-BE49-F238E27FC236}">
                <a16:creationId xmlns="" xmlns:a16="http://schemas.microsoft.com/office/drawing/2014/main" id="{A28FFACD-6D6F-427C-8420-DF4070E7F404}"/>
              </a:ext>
            </a:extLst>
          </p:cNvPr>
          <p:cNvSpPr>
            <a:spLocks/>
          </p:cNvSpPr>
          <p:nvPr/>
        </p:nvSpPr>
        <p:spPr bwMode="auto">
          <a:xfrm>
            <a:off x="1419359" y="1347539"/>
            <a:ext cx="1639943" cy="1670273"/>
          </a:xfrm>
          <a:custGeom>
            <a:avLst/>
            <a:gdLst>
              <a:gd name="T0" fmla="*/ 60 w 864"/>
              <a:gd name="T1" fmla="*/ 577 h 949"/>
              <a:gd name="T2" fmla="*/ 0 w 864"/>
              <a:gd name="T3" fmla="*/ 432 h 949"/>
              <a:gd name="T4" fmla="*/ 60 w 864"/>
              <a:gd name="T5" fmla="*/ 287 h 949"/>
              <a:gd name="T6" fmla="*/ 287 w 864"/>
              <a:gd name="T7" fmla="*/ 60 h 949"/>
              <a:gd name="T8" fmla="*/ 432 w 864"/>
              <a:gd name="T9" fmla="*/ 0 h 949"/>
              <a:gd name="T10" fmla="*/ 577 w 864"/>
              <a:gd name="T11" fmla="*/ 60 h 949"/>
              <a:gd name="T12" fmla="*/ 804 w 864"/>
              <a:gd name="T13" fmla="*/ 287 h 949"/>
              <a:gd name="T14" fmla="*/ 864 w 864"/>
              <a:gd name="T15" fmla="*/ 432 h 949"/>
              <a:gd name="T16" fmla="*/ 804 w 864"/>
              <a:gd name="T17" fmla="*/ 577 h 949"/>
              <a:gd name="T18" fmla="*/ 432 w 864"/>
              <a:gd name="T19" fmla="*/ 949 h 949"/>
              <a:gd name="T20" fmla="*/ 60 w 864"/>
              <a:gd name="T21" fmla="*/ 577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4" h="949">
                <a:moveTo>
                  <a:pt x="60" y="577"/>
                </a:moveTo>
                <a:cubicBezTo>
                  <a:pt x="22" y="539"/>
                  <a:pt x="0" y="487"/>
                  <a:pt x="0" y="432"/>
                </a:cubicBezTo>
                <a:cubicBezTo>
                  <a:pt x="0" y="377"/>
                  <a:pt x="22" y="325"/>
                  <a:pt x="60" y="287"/>
                </a:cubicBezTo>
                <a:cubicBezTo>
                  <a:pt x="287" y="60"/>
                  <a:pt x="287" y="60"/>
                  <a:pt x="287" y="60"/>
                </a:cubicBezTo>
                <a:cubicBezTo>
                  <a:pt x="325" y="22"/>
                  <a:pt x="377" y="0"/>
                  <a:pt x="432" y="0"/>
                </a:cubicBezTo>
                <a:cubicBezTo>
                  <a:pt x="487" y="0"/>
                  <a:pt x="539" y="22"/>
                  <a:pt x="577" y="60"/>
                </a:cubicBezTo>
                <a:cubicBezTo>
                  <a:pt x="804" y="287"/>
                  <a:pt x="804" y="287"/>
                  <a:pt x="804" y="287"/>
                </a:cubicBezTo>
                <a:cubicBezTo>
                  <a:pt x="842" y="325"/>
                  <a:pt x="864" y="377"/>
                  <a:pt x="864" y="432"/>
                </a:cubicBezTo>
                <a:cubicBezTo>
                  <a:pt x="864" y="487"/>
                  <a:pt x="842" y="539"/>
                  <a:pt x="804" y="577"/>
                </a:cubicBezTo>
                <a:cubicBezTo>
                  <a:pt x="432" y="949"/>
                  <a:pt x="432" y="949"/>
                  <a:pt x="432" y="949"/>
                </a:cubicBezTo>
                <a:lnTo>
                  <a:pt x="60" y="577"/>
                </a:lnTo>
                <a:close/>
              </a:path>
            </a:pathLst>
          </a:custGeom>
          <a:solidFill>
            <a:srgbClr val="1368B3"/>
          </a:solidFill>
          <a:ln>
            <a:noFill/>
          </a:ln>
        </p:spPr>
        <p:txBody>
          <a:bodyPr vert="horz" wrap="square" lIns="91416" tIns="45708" rIns="91416" bIns="45708" numCol="1" anchor="t" anchorCtr="0" compatLnSpc="1">
            <a:prstTxWarp prst="textNoShape">
              <a:avLst/>
            </a:prstTxWarp>
          </a:bodyPr>
          <a:lstStyle/>
          <a:p>
            <a:pPr defTabSz="1218804" eaLnBrk="0" fontAlgn="base" hangingPunct="0">
              <a:spcBef>
                <a:spcPct val="0"/>
              </a:spcBef>
              <a:spcAft>
                <a:spcPct val="0"/>
              </a:spcAft>
            </a:pPr>
            <a:endParaRPr lang="zh-CN" altLang="en-US" sz="2000">
              <a:solidFill>
                <a:srgbClr val="44546A"/>
              </a:solidFill>
              <a:latin typeface="楷体" panose="02010609060101010101" pitchFamily="49" charset="-122"/>
              <a:ea typeface="楷体" panose="02010609060101010101" pitchFamily="49" charset="-122"/>
            </a:endParaRPr>
          </a:p>
        </p:txBody>
      </p:sp>
      <p:sp>
        <p:nvSpPr>
          <p:cNvPr id="107" name="Freeform 9">
            <a:extLst>
              <a:ext uri="{FF2B5EF4-FFF2-40B4-BE49-F238E27FC236}">
                <a16:creationId xmlns="" xmlns:a16="http://schemas.microsoft.com/office/drawing/2014/main" id="{F606721D-2035-4FBD-AC73-00358FAC55D0}"/>
              </a:ext>
            </a:extLst>
          </p:cNvPr>
          <p:cNvSpPr>
            <a:spLocks/>
          </p:cNvSpPr>
          <p:nvPr/>
        </p:nvSpPr>
        <p:spPr bwMode="auto">
          <a:xfrm>
            <a:off x="4689970" y="1347539"/>
            <a:ext cx="1639943" cy="1670273"/>
          </a:xfrm>
          <a:custGeom>
            <a:avLst/>
            <a:gdLst>
              <a:gd name="T0" fmla="*/ 60 w 864"/>
              <a:gd name="T1" fmla="*/ 577 h 949"/>
              <a:gd name="T2" fmla="*/ 0 w 864"/>
              <a:gd name="T3" fmla="*/ 432 h 949"/>
              <a:gd name="T4" fmla="*/ 60 w 864"/>
              <a:gd name="T5" fmla="*/ 287 h 949"/>
              <a:gd name="T6" fmla="*/ 287 w 864"/>
              <a:gd name="T7" fmla="*/ 60 h 949"/>
              <a:gd name="T8" fmla="*/ 432 w 864"/>
              <a:gd name="T9" fmla="*/ 0 h 949"/>
              <a:gd name="T10" fmla="*/ 577 w 864"/>
              <a:gd name="T11" fmla="*/ 60 h 949"/>
              <a:gd name="T12" fmla="*/ 804 w 864"/>
              <a:gd name="T13" fmla="*/ 287 h 949"/>
              <a:gd name="T14" fmla="*/ 864 w 864"/>
              <a:gd name="T15" fmla="*/ 432 h 949"/>
              <a:gd name="T16" fmla="*/ 804 w 864"/>
              <a:gd name="T17" fmla="*/ 577 h 949"/>
              <a:gd name="T18" fmla="*/ 432 w 864"/>
              <a:gd name="T19" fmla="*/ 949 h 949"/>
              <a:gd name="T20" fmla="*/ 60 w 864"/>
              <a:gd name="T21" fmla="*/ 577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4" h="949">
                <a:moveTo>
                  <a:pt x="60" y="577"/>
                </a:moveTo>
                <a:cubicBezTo>
                  <a:pt x="22" y="539"/>
                  <a:pt x="0" y="487"/>
                  <a:pt x="0" y="432"/>
                </a:cubicBezTo>
                <a:cubicBezTo>
                  <a:pt x="0" y="377"/>
                  <a:pt x="22" y="325"/>
                  <a:pt x="60" y="287"/>
                </a:cubicBezTo>
                <a:cubicBezTo>
                  <a:pt x="287" y="60"/>
                  <a:pt x="287" y="60"/>
                  <a:pt x="287" y="60"/>
                </a:cubicBezTo>
                <a:cubicBezTo>
                  <a:pt x="325" y="22"/>
                  <a:pt x="377" y="0"/>
                  <a:pt x="432" y="0"/>
                </a:cubicBezTo>
                <a:cubicBezTo>
                  <a:pt x="487" y="0"/>
                  <a:pt x="539" y="22"/>
                  <a:pt x="577" y="60"/>
                </a:cubicBezTo>
                <a:cubicBezTo>
                  <a:pt x="804" y="287"/>
                  <a:pt x="804" y="287"/>
                  <a:pt x="804" y="287"/>
                </a:cubicBezTo>
                <a:cubicBezTo>
                  <a:pt x="842" y="325"/>
                  <a:pt x="864" y="377"/>
                  <a:pt x="864" y="432"/>
                </a:cubicBezTo>
                <a:cubicBezTo>
                  <a:pt x="864" y="487"/>
                  <a:pt x="842" y="539"/>
                  <a:pt x="804" y="577"/>
                </a:cubicBezTo>
                <a:cubicBezTo>
                  <a:pt x="432" y="949"/>
                  <a:pt x="432" y="949"/>
                  <a:pt x="432" y="949"/>
                </a:cubicBezTo>
                <a:lnTo>
                  <a:pt x="60" y="577"/>
                </a:lnTo>
                <a:close/>
              </a:path>
            </a:pathLst>
          </a:custGeom>
          <a:solidFill>
            <a:srgbClr val="5AACEC"/>
          </a:solidFill>
          <a:ln>
            <a:noFill/>
          </a:ln>
        </p:spPr>
        <p:txBody>
          <a:bodyPr vert="horz" wrap="square" lIns="91416" tIns="45708" rIns="91416" bIns="45708" numCol="1" anchor="t" anchorCtr="0" compatLnSpc="1">
            <a:prstTxWarp prst="textNoShape">
              <a:avLst/>
            </a:prstTxWarp>
          </a:bodyPr>
          <a:lstStyle/>
          <a:p>
            <a:pPr defTabSz="1218804" eaLnBrk="0" fontAlgn="base" hangingPunct="0">
              <a:spcBef>
                <a:spcPct val="0"/>
              </a:spcBef>
              <a:spcAft>
                <a:spcPct val="0"/>
              </a:spcAft>
            </a:pPr>
            <a:endParaRPr lang="zh-CN" altLang="en-US" sz="2000">
              <a:solidFill>
                <a:srgbClr val="44546A"/>
              </a:solidFill>
              <a:latin typeface="楷体" panose="02010609060101010101" pitchFamily="49" charset="-122"/>
              <a:ea typeface="楷体" panose="02010609060101010101" pitchFamily="49" charset="-122"/>
            </a:endParaRPr>
          </a:p>
        </p:txBody>
      </p:sp>
      <p:sp>
        <p:nvSpPr>
          <p:cNvPr id="108" name="Freeform 10">
            <a:extLst>
              <a:ext uri="{FF2B5EF4-FFF2-40B4-BE49-F238E27FC236}">
                <a16:creationId xmlns="" xmlns:a16="http://schemas.microsoft.com/office/drawing/2014/main" id="{5A0BA073-C5AF-489E-ABD1-B11DD481BBCC}"/>
              </a:ext>
            </a:extLst>
          </p:cNvPr>
          <p:cNvSpPr>
            <a:spLocks/>
          </p:cNvSpPr>
          <p:nvPr/>
        </p:nvSpPr>
        <p:spPr bwMode="auto">
          <a:xfrm>
            <a:off x="7959289" y="1347539"/>
            <a:ext cx="1641022" cy="1670273"/>
          </a:xfrm>
          <a:custGeom>
            <a:avLst/>
            <a:gdLst>
              <a:gd name="T0" fmla="*/ 60 w 864"/>
              <a:gd name="T1" fmla="*/ 577 h 949"/>
              <a:gd name="T2" fmla="*/ 0 w 864"/>
              <a:gd name="T3" fmla="*/ 432 h 949"/>
              <a:gd name="T4" fmla="*/ 60 w 864"/>
              <a:gd name="T5" fmla="*/ 287 h 949"/>
              <a:gd name="T6" fmla="*/ 287 w 864"/>
              <a:gd name="T7" fmla="*/ 60 h 949"/>
              <a:gd name="T8" fmla="*/ 432 w 864"/>
              <a:gd name="T9" fmla="*/ 0 h 949"/>
              <a:gd name="T10" fmla="*/ 577 w 864"/>
              <a:gd name="T11" fmla="*/ 60 h 949"/>
              <a:gd name="T12" fmla="*/ 804 w 864"/>
              <a:gd name="T13" fmla="*/ 287 h 949"/>
              <a:gd name="T14" fmla="*/ 864 w 864"/>
              <a:gd name="T15" fmla="*/ 432 h 949"/>
              <a:gd name="T16" fmla="*/ 804 w 864"/>
              <a:gd name="T17" fmla="*/ 577 h 949"/>
              <a:gd name="T18" fmla="*/ 432 w 864"/>
              <a:gd name="T19" fmla="*/ 949 h 949"/>
              <a:gd name="T20" fmla="*/ 60 w 864"/>
              <a:gd name="T21" fmla="*/ 577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4" h="949">
                <a:moveTo>
                  <a:pt x="60" y="577"/>
                </a:moveTo>
                <a:cubicBezTo>
                  <a:pt x="22" y="539"/>
                  <a:pt x="0" y="487"/>
                  <a:pt x="0" y="432"/>
                </a:cubicBezTo>
                <a:cubicBezTo>
                  <a:pt x="0" y="377"/>
                  <a:pt x="22" y="325"/>
                  <a:pt x="60" y="287"/>
                </a:cubicBezTo>
                <a:cubicBezTo>
                  <a:pt x="287" y="60"/>
                  <a:pt x="287" y="60"/>
                  <a:pt x="287" y="60"/>
                </a:cubicBezTo>
                <a:cubicBezTo>
                  <a:pt x="325" y="22"/>
                  <a:pt x="377" y="0"/>
                  <a:pt x="432" y="0"/>
                </a:cubicBezTo>
                <a:cubicBezTo>
                  <a:pt x="487" y="0"/>
                  <a:pt x="539" y="22"/>
                  <a:pt x="577" y="60"/>
                </a:cubicBezTo>
                <a:cubicBezTo>
                  <a:pt x="804" y="287"/>
                  <a:pt x="804" y="287"/>
                  <a:pt x="804" y="287"/>
                </a:cubicBezTo>
                <a:cubicBezTo>
                  <a:pt x="842" y="325"/>
                  <a:pt x="864" y="377"/>
                  <a:pt x="864" y="432"/>
                </a:cubicBezTo>
                <a:cubicBezTo>
                  <a:pt x="864" y="487"/>
                  <a:pt x="842" y="539"/>
                  <a:pt x="804" y="577"/>
                </a:cubicBezTo>
                <a:cubicBezTo>
                  <a:pt x="432" y="949"/>
                  <a:pt x="432" y="949"/>
                  <a:pt x="432" y="949"/>
                </a:cubicBezTo>
                <a:lnTo>
                  <a:pt x="60" y="577"/>
                </a:lnTo>
                <a:close/>
              </a:path>
            </a:pathLst>
          </a:custGeom>
          <a:solidFill>
            <a:srgbClr val="79D1F1"/>
          </a:solidFill>
          <a:ln>
            <a:noFill/>
          </a:ln>
        </p:spPr>
        <p:txBody>
          <a:bodyPr vert="horz" wrap="square" lIns="91416" tIns="45708" rIns="91416" bIns="45708" numCol="1" anchor="t" anchorCtr="0" compatLnSpc="1">
            <a:prstTxWarp prst="textNoShape">
              <a:avLst/>
            </a:prstTxWarp>
          </a:bodyPr>
          <a:lstStyle/>
          <a:p>
            <a:pPr defTabSz="1218804" eaLnBrk="0" fontAlgn="base" hangingPunct="0">
              <a:spcBef>
                <a:spcPct val="0"/>
              </a:spcBef>
              <a:spcAft>
                <a:spcPct val="0"/>
              </a:spcAft>
            </a:pPr>
            <a:endParaRPr lang="zh-CN" altLang="en-US" sz="2000" dirty="0">
              <a:solidFill>
                <a:srgbClr val="44546A"/>
              </a:solidFill>
              <a:latin typeface="楷体" panose="02010609060101010101" pitchFamily="49" charset="-122"/>
              <a:ea typeface="楷体" panose="02010609060101010101" pitchFamily="49" charset="-122"/>
            </a:endParaRPr>
          </a:p>
        </p:txBody>
      </p:sp>
      <p:sp>
        <p:nvSpPr>
          <p:cNvPr id="109" name="文本框 108">
            <a:extLst>
              <a:ext uri="{FF2B5EF4-FFF2-40B4-BE49-F238E27FC236}">
                <a16:creationId xmlns="" xmlns:a16="http://schemas.microsoft.com/office/drawing/2014/main" id="{7F8DABDB-E0CA-4B3B-B967-25014F6C24DF}"/>
              </a:ext>
            </a:extLst>
          </p:cNvPr>
          <p:cNvSpPr txBox="1"/>
          <p:nvPr/>
        </p:nvSpPr>
        <p:spPr>
          <a:xfrm>
            <a:off x="1711239" y="1858333"/>
            <a:ext cx="1401481" cy="369332"/>
          </a:xfrm>
          <a:prstGeom prst="rect">
            <a:avLst/>
          </a:prstGeom>
          <a:noFill/>
        </p:spPr>
        <p:txBody>
          <a:bodyPr wrap="square" rtlCol="0">
            <a:spAutoFit/>
          </a:bodyPr>
          <a:lstStyle/>
          <a:p>
            <a:pPr defTabSz="1218804" eaLnBrk="0" fontAlgn="base" hangingPunct="0">
              <a:spcBef>
                <a:spcPct val="0"/>
              </a:spcBef>
              <a:spcAft>
                <a:spcPct val="0"/>
              </a:spcAft>
            </a:pPr>
            <a:r>
              <a:rPr lang="zh-CN" altLang="en-US" dirty="0">
                <a:solidFill>
                  <a:prstClr val="white"/>
                </a:solidFill>
                <a:latin typeface="楷体" panose="02010609060101010101" pitchFamily="49" charset="-122"/>
                <a:ea typeface="楷体" panose="02010609060101010101" pitchFamily="49" charset="-122"/>
                <a:cs typeface="Arial" panose="020B0604020202020204" pitchFamily="34" charset="0"/>
              </a:rPr>
              <a:t>主数据</a:t>
            </a:r>
          </a:p>
        </p:txBody>
      </p:sp>
      <p:sp>
        <p:nvSpPr>
          <p:cNvPr id="110" name="文本框 109">
            <a:extLst>
              <a:ext uri="{FF2B5EF4-FFF2-40B4-BE49-F238E27FC236}">
                <a16:creationId xmlns="" xmlns:a16="http://schemas.microsoft.com/office/drawing/2014/main" id="{6D3000A8-4410-458A-82E1-0600C2A9AAFC}"/>
              </a:ext>
            </a:extLst>
          </p:cNvPr>
          <p:cNvSpPr txBox="1"/>
          <p:nvPr/>
        </p:nvSpPr>
        <p:spPr>
          <a:xfrm>
            <a:off x="4962278" y="1858333"/>
            <a:ext cx="1813683" cy="369332"/>
          </a:xfrm>
          <a:prstGeom prst="rect">
            <a:avLst/>
          </a:prstGeom>
          <a:noFill/>
        </p:spPr>
        <p:txBody>
          <a:bodyPr wrap="square" rtlCol="0">
            <a:spAutoFit/>
          </a:bodyPr>
          <a:lstStyle/>
          <a:p>
            <a:pPr defTabSz="1218804" eaLnBrk="0" fontAlgn="base" hangingPunct="0">
              <a:spcBef>
                <a:spcPct val="0"/>
              </a:spcBef>
              <a:spcAft>
                <a:spcPct val="0"/>
              </a:spcAft>
            </a:pPr>
            <a:r>
              <a:rPr lang="zh-CN" altLang="en-US" dirty="0">
                <a:solidFill>
                  <a:prstClr val="white"/>
                </a:solidFill>
                <a:latin typeface="楷体" panose="02010609060101010101" pitchFamily="49" charset="-122"/>
                <a:ea typeface="楷体" panose="02010609060101010101" pitchFamily="49" charset="-122"/>
                <a:cs typeface="Arial" panose="020B0604020202020204" pitchFamily="34" charset="0"/>
              </a:rPr>
              <a:t>指标数据</a:t>
            </a:r>
          </a:p>
        </p:txBody>
      </p:sp>
      <p:sp>
        <p:nvSpPr>
          <p:cNvPr id="111" name="文本框 110">
            <a:extLst>
              <a:ext uri="{FF2B5EF4-FFF2-40B4-BE49-F238E27FC236}">
                <a16:creationId xmlns="" xmlns:a16="http://schemas.microsoft.com/office/drawing/2014/main" id="{0F53F854-283E-4775-BF1D-2262C48C661D}"/>
              </a:ext>
            </a:extLst>
          </p:cNvPr>
          <p:cNvSpPr txBox="1"/>
          <p:nvPr/>
        </p:nvSpPr>
        <p:spPr>
          <a:xfrm>
            <a:off x="8247418" y="1835995"/>
            <a:ext cx="1813683" cy="369332"/>
          </a:xfrm>
          <a:prstGeom prst="rect">
            <a:avLst/>
          </a:prstGeom>
          <a:noFill/>
        </p:spPr>
        <p:txBody>
          <a:bodyPr wrap="square" rtlCol="0">
            <a:spAutoFit/>
          </a:bodyPr>
          <a:lstStyle/>
          <a:p>
            <a:pPr defTabSz="1218804" eaLnBrk="0" fontAlgn="base" hangingPunct="0">
              <a:spcBef>
                <a:spcPct val="0"/>
              </a:spcBef>
              <a:spcAft>
                <a:spcPct val="0"/>
              </a:spcAft>
            </a:pPr>
            <a:r>
              <a:rPr lang="zh-CN" altLang="en-US" dirty="0">
                <a:solidFill>
                  <a:prstClr val="white"/>
                </a:solidFill>
                <a:latin typeface="楷体" panose="02010609060101010101" pitchFamily="49" charset="-122"/>
                <a:ea typeface="楷体" panose="02010609060101010101" pitchFamily="49" charset="-122"/>
                <a:cs typeface="Arial" panose="020B0604020202020204" pitchFamily="34" charset="0"/>
              </a:rPr>
              <a:t>基础数据</a:t>
            </a:r>
          </a:p>
        </p:txBody>
      </p:sp>
      <p:sp>
        <p:nvSpPr>
          <p:cNvPr id="112" name="矩形 111">
            <a:extLst>
              <a:ext uri="{FF2B5EF4-FFF2-40B4-BE49-F238E27FC236}">
                <a16:creationId xmlns="" xmlns:a16="http://schemas.microsoft.com/office/drawing/2014/main" id="{0C2C8D75-EE61-47B7-AA6A-0069B163A190}"/>
              </a:ext>
            </a:extLst>
          </p:cNvPr>
          <p:cNvSpPr/>
          <p:nvPr/>
        </p:nvSpPr>
        <p:spPr>
          <a:xfrm>
            <a:off x="1007374" y="3015849"/>
            <a:ext cx="2492990" cy="276999"/>
          </a:xfrm>
          <a:prstGeom prst="rect">
            <a:avLst/>
          </a:prstGeom>
        </p:spPr>
        <p:txBody>
          <a:bodyPr wrap="none">
            <a:spAutoFit/>
          </a:bodyPr>
          <a:lstStyle/>
          <a:p>
            <a:r>
              <a:rPr lang="zh-CN" altLang="en-US" sz="1200" dirty="0">
                <a:solidFill>
                  <a:prstClr val="black"/>
                </a:solidFill>
                <a:latin typeface="楷体" panose="02010609060101010101" pitchFamily="49" charset="-122"/>
                <a:ea typeface="楷体" panose="02010609060101010101" pitchFamily="49" charset="-122"/>
              </a:rPr>
              <a:t>数据标准、字典、接口卡、</a:t>
            </a:r>
            <a:r>
              <a:rPr lang="en-US" altLang="zh-CN" sz="1200" dirty="0">
                <a:solidFill>
                  <a:prstClr val="black"/>
                </a:solidFill>
                <a:latin typeface="楷体" panose="02010609060101010101" pitchFamily="49" charset="-122"/>
                <a:ea typeface="楷体" panose="02010609060101010101" pitchFamily="49" charset="-122"/>
              </a:rPr>
              <a:t>PO</a:t>
            </a:r>
            <a:r>
              <a:rPr lang="zh-CN" altLang="en-US" sz="1200" dirty="0">
                <a:solidFill>
                  <a:prstClr val="black"/>
                </a:solidFill>
                <a:latin typeface="楷体" panose="02010609060101010101" pitchFamily="49" charset="-122"/>
                <a:ea typeface="楷体" panose="02010609060101010101" pitchFamily="49" charset="-122"/>
              </a:rPr>
              <a:t>服务</a:t>
            </a:r>
          </a:p>
        </p:txBody>
      </p:sp>
      <p:sp>
        <p:nvSpPr>
          <p:cNvPr id="113" name="矩形 112">
            <a:extLst>
              <a:ext uri="{FF2B5EF4-FFF2-40B4-BE49-F238E27FC236}">
                <a16:creationId xmlns="" xmlns:a16="http://schemas.microsoft.com/office/drawing/2014/main" id="{06776DE4-0EAD-464F-808F-29DB23957F8F}"/>
              </a:ext>
            </a:extLst>
          </p:cNvPr>
          <p:cNvSpPr/>
          <p:nvPr/>
        </p:nvSpPr>
        <p:spPr>
          <a:xfrm>
            <a:off x="4494278" y="3015849"/>
            <a:ext cx="2031325" cy="276999"/>
          </a:xfrm>
          <a:prstGeom prst="rect">
            <a:avLst/>
          </a:prstGeom>
        </p:spPr>
        <p:txBody>
          <a:bodyPr wrap="none">
            <a:spAutoFit/>
          </a:bodyPr>
          <a:lstStyle/>
          <a:p>
            <a:r>
              <a:rPr lang="zh-CN" altLang="en-US" sz="1200" dirty="0">
                <a:solidFill>
                  <a:prstClr val="black"/>
                </a:solidFill>
                <a:latin typeface="楷体" panose="02010609060101010101" pitchFamily="49" charset="-122"/>
                <a:ea typeface="楷体" panose="02010609060101010101" pitchFamily="49" charset="-122"/>
              </a:rPr>
              <a:t>指标卡片、字典、统计口径</a:t>
            </a:r>
          </a:p>
        </p:txBody>
      </p:sp>
      <p:sp>
        <p:nvSpPr>
          <p:cNvPr id="114" name="矩形 113">
            <a:extLst>
              <a:ext uri="{FF2B5EF4-FFF2-40B4-BE49-F238E27FC236}">
                <a16:creationId xmlns="" xmlns:a16="http://schemas.microsoft.com/office/drawing/2014/main" id="{EE8D6B51-DAF8-48E4-AA9A-FCBA9E2DE83A}"/>
              </a:ext>
            </a:extLst>
          </p:cNvPr>
          <p:cNvSpPr/>
          <p:nvPr/>
        </p:nvSpPr>
        <p:spPr>
          <a:xfrm>
            <a:off x="7597398" y="3015849"/>
            <a:ext cx="3233438" cy="276999"/>
          </a:xfrm>
          <a:prstGeom prst="rect">
            <a:avLst/>
          </a:prstGeom>
          <a:noFill/>
        </p:spPr>
        <p:txBody>
          <a:bodyPr wrap="square" rtlCol="0">
            <a:spAutoFit/>
          </a:bodyPr>
          <a:lstStyle/>
          <a:p>
            <a:pPr>
              <a:spcBef>
                <a:spcPct val="20000"/>
              </a:spcBef>
            </a:pPr>
            <a:r>
              <a:rPr lang="zh-CN" altLang="en-US" sz="1200" dirty="0">
                <a:solidFill>
                  <a:prstClr val="black"/>
                </a:solidFill>
                <a:latin typeface="楷体" panose="02010609060101010101" pitchFamily="49" charset="-122"/>
                <a:ea typeface="楷体" panose="02010609060101010101" pitchFamily="49" charset="-122"/>
              </a:rPr>
              <a:t>数据标准、字典、接口卡、</a:t>
            </a:r>
            <a:r>
              <a:rPr lang="en-US" altLang="zh-CN" sz="1200" dirty="0">
                <a:solidFill>
                  <a:prstClr val="black"/>
                </a:solidFill>
                <a:latin typeface="楷体" panose="02010609060101010101" pitchFamily="49" charset="-122"/>
                <a:ea typeface="楷体" panose="02010609060101010101" pitchFamily="49" charset="-122"/>
              </a:rPr>
              <a:t>PO</a:t>
            </a:r>
            <a:r>
              <a:rPr lang="zh-CN" altLang="en-US" sz="1200" dirty="0">
                <a:solidFill>
                  <a:prstClr val="black"/>
                </a:solidFill>
                <a:latin typeface="楷体" panose="02010609060101010101" pitchFamily="49" charset="-122"/>
                <a:ea typeface="楷体" panose="02010609060101010101" pitchFamily="49" charset="-122"/>
              </a:rPr>
              <a:t>服务</a:t>
            </a:r>
          </a:p>
        </p:txBody>
      </p:sp>
      <p:sp>
        <p:nvSpPr>
          <p:cNvPr id="115" name="文本1">
            <a:extLst>
              <a:ext uri="{FF2B5EF4-FFF2-40B4-BE49-F238E27FC236}">
                <a16:creationId xmlns="" xmlns:a16="http://schemas.microsoft.com/office/drawing/2014/main" id="{84976F91-444C-4741-9EC1-4BE2CFBDC3D9}"/>
              </a:ext>
            </a:extLst>
          </p:cNvPr>
          <p:cNvSpPr>
            <a:spLocks noChangeArrowheads="1"/>
          </p:cNvSpPr>
          <p:nvPr/>
        </p:nvSpPr>
        <p:spPr bwMode="gray">
          <a:xfrm>
            <a:off x="1692123" y="3529345"/>
            <a:ext cx="1866970" cy="431241"/>
          </a:xfrm>
          <a:prstGeom prst="roundRect">
            <a:avLst>
              <a:gd name="adj" fmla="val 11505"/>
            </a:avLst>
          </a:prstGeom>
          <a:noFill/>
          <a:ln w="12700" cap="flat" cmpd="sng" algn="ctr">
            <a:solidFill>
              <a:sysClr val="window" lastClr="FFFFFF">
                <a:lumMod val="75000"/>
              </a:sysClr>
            </a:solid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srgbClr val="314865"/>
                </a:solidFill>
                <a:effectLst/>
                <a:uLnTx/>
                <a:uFillTx/>
                <a:latin typeface="楷体" panose="02010609060101010101" pitchFamily="49" charset="-122"/>
                <a:ea typeface="楷体" panose="02010609060101010101" pitchFamily="49" charset="-122"/>
              </a:rPr>
              <a:t>行政架构、综合架构</a:t>
            </a:r>
            <a:endParaRPr kumimoji="0" lang="en-US" altLang="zh-CN" sz="1400" b="0" i="0" u="none" strike="noStrike" kern="1200" cap="none" spc="0" normalizeH="0" baseline="0" noProof="0" dirty="0">
              <a:ln>
                <a:noFill/>
              </a:ln>
              <a:solidFill>
                <a:srgbClr val="314865"/>
              </a:solidFill>
              <a:effectLst/>
              <a:uLnTx/>
              <a:uFillTx/>
              <a:latin typeface="楷体" panose="02010609060101010101" pitchFamily="49" charset="-122"/>
              <a:ea typeface="楷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srgbClr val="314865"/>
                </a:solidFill>
                <a:effectLst/>
                <a:uLnTx/>
                <a:uFillTx/>
                <a:latin typeface="楷体" panose="02010609060101010101" pitchFamily="49" charset="-122"/>
                <a:ea typeface="楷体" panose="02010609060101010101" pitchFamily="49" charset="-122"/>
              </a:rPr>
              <a:t>组织、岗位、员工</a:t>
            </a:r>
            <a:endParaRPr kumimoji="0" lang="zh-CN" altLang="zh-CN" sz="1400" b="0" i="0" u="none" strike="noStrike" kern="1200" cap="none" spc="0" normalizeH="0" baseline="0" noProof="0" dirty="0">
              <a:ln>
                <a:noFill/>
              </a:ln>
              <a:solidFill>
                <a:srgbClr val="314865"/>
              </a:solidFill>
              <a:effectLst/>
              <a:uLnTx/>
              <a:uFillTx/>
              <a:latin typeface="楷体" panose="02010609060101010101" pitchFamily="49" charset="-122"/>
              <a:ea typeface="楷体" panose="02010609060101010101" pitchFamily="49" charset="-122"/>
            </a:endParaRPr>
          </a:p>
        </p:txBody>
      </p:sp>
      <p:sp>
        <p:nvSpPr>
          <p:cNvPr id="116" name="标题1">
            <a:extLst>
              <a:ext uri="{FF2B5EF4-FFF2-40B4-BE49-F238E27FC236}">
                <a16:creationId xmlns="" xmlns:a16="http://schemas.microsoft.com/office/drawing/2014/main" id="{C663224F-2EB7-4E7B-A65D-8463BC32B7E0}"/>
              </a:ext>
            </a:extLst>
          </p:cNvPr>
          <p:cNvSpPr>
            <a:spLocks noChangeArrowheads="1"/>
          </p:cNvSpPr>
          <p:nvPr/>
        </p:nvSpPr>
        <p:spPr bwMode="gray">
          <a:xfrm>
            <a:off x="959529" y="3527138"/>
            <a:ext cx="732594" cy="433448"/>
          </a:xfrm>
          <a:prstGeom prst="roundRect">
            <a:avLst>
              <a:gd name="adj" fmla="val 11921"/>
            </a:avLst>
          </a:prstGeom>
          <a:solidFill>
            <a:srgbClr val="5C9BD5"/>
          </a:solidFill>
          <a:ln w="25400" cap="flat" cmpd="sng" algn="ctr">
            <a:no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1200" b="1" i="0" u="none" strike="noStrike" kern="1200" cap="none" spc="0" normalizeH="0" baseline="0" noProof="0" dirty="0">
                <a:ln>
                  <a:noFill/>
                </a:ln>
                <a:solidFill>
                  <a:sysClr val="window" lastClr="FFFFFF">
                    <a:lumMod val="95000"/>
                  </a:sysClr>
                </a:solidFill>
                <a:effectLst/>
                <a:uLnTx/>
                <a:uFillTx/>
                <a:latin typeface="楷体" panose="02010609060101010101" pitchFamily="49" charset="-122"/>
                <a:ea typeface="楷体" panose="02010609060101010101" pitchFamily="49" charset="-122"/>
              </a:rPr>
              <a:t>人力域</a:t>
            </a:r>
            <a:endParaRPr kumimoji="0" lang="zh-CN" altLang="zh-CN" sz="1200" b="1" i="0" u="none" strike="noStrike" kern="1200" cap="none" spc="0" normalizeH="0" baseline="0" noProof="0" dirty="0">
              <a:ln>
                <a:noFill/>
              </a:ln>
              <a:solidFill>
                <a:sysClr val="window" lastClr="FFFFFF">
                  <a:lumMod val="95000"/>
                </a:sysClr>
              </a:solidFill>
              <a:effectLst/>
              <a:uLnTx/>
              <a:uFillTx/>
              <a:latin typeface="楷体" panose="02010609060101010101" pitchFamily="49" charset="-122"/>
              <a:ea typeface="楷体" panose="02010609060101010101" pitchFamily="49" charset="-122"/>
            </a:endParaRPr>
          </a:p>
        </p:txBody>
      </p:sp>
      <p:sp>
        <p:nvSpPr>
          <p:cNvPr id="117" name="文本2">
            <a:extLst>
              <a:ext uri="{FF2B5EF4-FFF2-40B4-BE49-F238E27FC236}">
                <a16:creationId xmlns="" xmlns:a16="http://schemas.microsoft.com/office/drawing/2014/main" id="{138F14C4-88B7-47C6-A7BE-F1BA88FAF5CC}"/>
              </a:ext>
            </a:extLst>
          </p:cNvPr>
          <p:cNvSpPr>
            <a:spLocks noChangeArrowheads="1"/>
          </p:cNvSpPr>
          <p:nvPr/>
        </p:nvSpPr>
        <p:spPr bwMode="gray">
          <a:xfrm>
            <a:off x="1692123" y="4001452"/>
            <a:ext cx="1866970" cy="429815"/>
          </a:xfrm>
          <a:prstGeom prst="roundRect">
            <a:avLst>
              <a:gd name="adj" fmla="val 11505"/>
            </a:avLst>
          </a:prstGeom>
          <a:noFill/>
          <a:ln w="12700" cap="flat" cmpd="sng" algn="ctr">
            <a:solidFill>
              <a:sysClr val="window" lastClr="FFFFFF">
                <a:lumMod val="75000"/>
              </a:sysClr>
            </a:solid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srgbClr val="314865"/>
                </a:solidFill>
                <a:effectLst/>
                <a:uLnTx/>
                <a:uFillTx/>
                <a:latin typeface="楷体" panose="02010609060101010101" pitchFamily="49" charset="-122"/>
                <a:ea typeface="楷体" panose="02010609060101010101" pitchFamily="49" charset="-122"/>
              </a:rPr>
              <a:t>会计科目、成本中心、利润中心、银行机构</a:t>
            </a:r>
            <a:endParaRPr kumimoji="0" lang="zh-CN" altLang="zh-CN" sz="1400" b="0" i="0" u="none" strike="noStrike" kern="1200" cap="none" spc="0" normalizeH="0" baseline="0" noProof="0" dirty="0">
              <a:ln>
                <a:noFill/>
              </a:ln>
              <a:solidFill>
                <a:srgbClr val="314865"/>
              </a:solidFill>
              <a:effectLst/>
              <a:uLnTx/>
              <a:uFillTx/>
              <a:latin typeface="楷体" panose="02010609060101010101" pitchFamily="49" charset="-122"/>
              <a:ea typeface="楷体" panose="02010609060101010101" pitchFamily="49" charset="-122"/>
            </a:endParaRPr>
          </a:p>
        </p:txBody>
      </p:sp>
      <p:sp>
        <p:nvSpPr>
          <p:cNvPr id="118" name="标题2">
            <a:extLst>
              <a:ext uri="{FF2B5EF4-FFF2-40B4-BE49-F238E27FC236}">
                <a16:creationId xmlns="" xmlns:a16="http://schemas.microsoft.com/office/drawing/2014/main" id="{0466446C-0E0B-42CB-A65D-7CD324CB022B}"/>
              </a:ext>
            </a:extLst>
          </p:cNvPr>
          <p:cNvSpPr>
            <a:spLocks noChangeArrowheads="1"/>
          </p:cNvSpPr>
          <p:nvPr/>
        </p:nvSpPr>
        <p:spPr bwMode="gray">
          <a:xfrm>
            <a:off x="959528" y="4001452"/>
            <a:ext cx="732595" cy="429815"/>
          </a:xfrm>
          <a:prstGeom prst="roundRect">
            <a:avLst>
              <a:gd name="adj" fmla="val 11921"/>
            </a:avLst>
          </a:prstGeom>
          <a:solidFill>
            <a:srgbClr val="5C9BD5"/>
          </a:solidFill>
          <a:ln w="25400" cap="flat" cmpd="sng" algn="ctr">
            <a:no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1200" b="1" i="0" u="none" strike="noStrike" kern="1200" cap="none" spc="0" normalizeH="0" baseline="0" noProof="0" dirty="0">
                <a:ln>
                  <a:noFill/>
                </a:ln>
                <a:solidFill>
                  <a:sysClr val="window" lastClr="FFFFFF">
                    <a:lumMod val="95000"/>
                  </a:sysClr>
                </a:solidFill>
                <a:effectLst/>
                <a:uLnTx/>
                <a:uFillTx/>
                <a:latin typeface="楷体" panose="02010609060101010101" pitchFamily="49" charset="-122"/>
                <a:ea typeface="楷体" panose="02010609060101010101" pitchFamily="49" charset="-122"/>
              </a:rPr>
              <a:t>财务域</a:t>
            </a:r>
            <a:endParaRPr kumimoji="0" lang="zh-CN" altLang="zh-CN" sz="1200" b="1" i="0" u="none" strike="noStrike" kern="1200" cap="none" spc="0" normalizeH="0" baseline="0" noProof="0" dirty="0">
              <a:ln>
                <a:noFill/>
              </a:ln>
              <a:solidFill>
                <a:sysClr val="window" lastClr="FFFFFF">
                  <a:lumMod val="95000"/>
                </a:sysClr>
              </a:solidFill>
              <a:effectLst/>
              <a:uLnTx/>
              <a:uFillTx/>
              <a:latin typeface="楷体" panose="02010609060101010101" pitchFamily="49" charset="-122"/>
              <a:ea typeface="楷体" panose="02010609060101010101" pitchFamily="49" charset="-122"/>
            </a:endParaRPr>
          </a:p>
        </p:txBody>
      </p:sp>
      <p:sp>
        <p:nvSpPr>
          <p:cNvPr id="119" name="文本3">
            <a:extLst>
              <a:ext uri="{FF2B5EF4-FFF2-40B4-BE49-F238E27FC236}">
                <a16:creationId xmlns="" xmlns:a16="http://schemas.microsoft.com/office/drawing/2014/main" id="{9BF44A68-31CD-4761-B958-755DF7444F68}"/>
              </a:ext>
            </a:extLst>
          </p:cNvPr>
          <p:cNvSpPr>
            <a:spLocks noChangeArrowheads="1"/>
          </p:cNvSpPr>
          <p:nvPr/>
        </p:nvSpPr>
        <p:spPr bwMode="ltGray">
          <a:xfrm>
            <a:off x="1692123" y="4468461"/>
            <a:ext cx="1866970" cy="425980"/>
          </a:xfrm>
          <a:prstGeom prst="roundRect">
            <a:avLst>
              <a:gd name="adj" fmla="val 11505"/>
            </a:avLst>
          </a:prstGeom>
          <a:noFill/>
          <a:ln w="12700" cap="flat" cmpd="sng" algn="ctr">
            <a:solidFill>
              <a:sysClr val="window" lastClr="FFFFFF">
                <a:lumMod val="75000"/>
              </a:sysClr>
            </a:solid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srgbClr val="314865"/>
                </a:solidFill>
                <a:effectLst/>
                <a:uLnTx/>
                <a:uFillTx/>
                <a:latin typeface="楷体" panose="02010609060101010101" pitchFamily="49" charset="-122"/>
                <a:ea typeface="楷体" panose="02010609060101010101" pitchFamily="49" charset="-122"/>
              </a:rPr>
              <a:t>公司代码、产权</a:t>
            </a:r>
            <a:endParaRPr kumimoji="0" lang="zh-CN" altLang="zh-CN" sz="1400" b="0" i="0" u="none" strike="noStrike" kern="1200" cap="none" spc="0" normalizeH="0" baseline="0" noProof="0" dirty="0">
              <a:ln>
                <a:noFill/>
              </a:ln>
              <a:solidFill>
                <a:srgbClr val="314865"/>
              </a:solidFill>
              <a:effectLst/>
              <a:uLnTx/>
              <a:uFillTx/>
              <a:latin typeface="楷体" panose="02010609060101010101" pitchFamily="49" charset="-122"/>
              <a:ea typeface="楷体" panose="02010609060101010101" pitchFamily="49" charset="-122"/>
            </a:endParaRPr>
          </a:p>
        </p:txBody>
      </p:sp>
      <p:sp>
        <p:nvSpPr>
          <p:cNvPr id="120" name="标题3">
            <a:extLst>
              <a:ext uri="{FF2B5EF4-FFF2-40B4-BE49-F238E27FC236}">
                <a16:creationId xmlns="" xmlns:a16="http://schemas.microsoft.com/office/drawing/2014/main" id="{DA8714D2-1BD3-4BD7-8B16-F407E8DA4A25}"/>
              </a:ext>
            </a:extLst>
          </p:cNvPr>
          <p:cNvSpPr>
            <a:spLocks noChangeArrowheads="1"/>
          </p:cNvSpPr>
          <p:nvPr/>
        </p:nvSpPr>
        <p:spPr bwMode="gray">
          <a:xfrm>
            <a:off x="959529" y="4468460"/>
            <a:ext cx="732594" cy="425981"/>
          </a:xfrm>
          <a:prstGeom prst="roundRect">
            <a:avLst>
              <a:gd name="adj" fmla="val 11921"/>
            </a:avLst>
          </a:prstGeom>
          <a:solidFill>
            <a:srgbClr val="5C9BD5"/>
          </a:solidFill>
          <a:ln w="25400" cap="flat" cmpd="sng" algn="ctr">
            <a:no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1200" b="1" i="0" u="none" strike="noStrike" kern="1200" cap="none" spc="0" normalizeH="0" baseline="0" noProof="0" dirty="0">
                <a:ln>
                  <a:noFill/>
                </a:ln>
                <a:solidFill>
                  <a:sysClr val="window" lastClr="FFFFFF">
                    <a:lumMod val="95000"/>
                  </a:sysClr>
                </a:solidFill>
                <a:effectLst/>
                <a:uLnTx/>
                <a:uFillTx/>
                <a:latin typeface="楷体" panose="02010609060101010101" pitchFamily="49" charset="-122"/>
                <a:ea typeface="楷体" panose="02010609060101010101" pitchFamily="49" charset="-122"/>
              </a:rPr>
              <a:t>组织域</a:t>
            </a:r>
            <a:endParaRPr kumimoji="0" lang="zh-CN" altLang="zh-CN" sz="1200" b="1" i="0" u="none" strike="noStrike" kern="1200" cap="none" spc="0" normalizeH="0" baseline="0" noProof="0" dirty="0">
              <a:ln>
                <a:noFill/>
              </a:ln>
              <a:solidFill>
                <a:sysClr val="window" lastClr="FFFFFF">
                  <a:lumMod val="95000"/>
                </a:sysClr>
              </a:solidFill>
              <a:effectLst/>
              <a:uLnTx/>
              <a:uFillTx/>
              <a:latin typeface="楷体" panose="02010609060101010101" pitchFamily="49" charset="-122"/>
              <a:ea typeface="楷体" panose="02010609060101010101" pitchFamily="49" charset="-122"/>
            </a:endParaRPr>
          </a:p>
        </p:txBody>
      </p:sp>
      <p:sp>
        <p:nvSpPr>
          <p:cNvPr id="121" name="文本2">
            <a:extLst>
              <a:ext uri="{FF2B5EF4-FFF2-40B4-BE49-F238E27FC236}">
                <a16:creationId xmlns="" xmlns:a16="http://schemas.microsoft.com/office/drawing/2014/main" id="{F2F7690B-8695-4991-AFA7-96966A6082B8}"/>
              </a:ext>
            </a:extLst>
          </p:cNvPr>
          <p:cNvSpPr>
            <a:spLocks noChangeArrowheads="1"/>
          </p:cNvSpPr>
          <p:nvPr/>
        </p:nvSpPr>
        <p:spPr bwMode="gray">
          <a:xfrm>
            <a:off x="1692123" y="4929723"/>
            <a:ext cx="1866970" cy="429815"/>
          </a:xfrm>
          <a:prstGeom prst="roundRect">
            <a:avLst>
              <a:gd name="adj" fmla="val 11505"/>
            </a:avLst>
          </a:prstGeom>
          <a:noFill/>
          <a:ln w="12700" cap="flat" cmpd="sng" algn="ctr">
            <a:solidFill>
              <a:sysClr val="window" lastClr="FFFFFF">
                <a:lumMod val="75000"/>
              </a:sysClr>
            </a:solid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srgbClr val="314865"/>
                </a:solidFill>
                <a:effectLst/>
                <a:uLnTx/>
                <a:uFillTx/>
                <a:latin typeface="楷体" panose="02010609060101010101" pitchFamily="49" charset="-122"/>
                <a:ea typeface="楷体" panose="02010609060101010101" pitchFamily="49" charset="-122"/>
              </a:rPr>
              <a:t>客户</a:t>
            </a:r>
            <a:endParaRPr kumimoji="0" lang="zh-CN" altLang="zh-CN" sz="1400" b="0" i="0" u="none" strike="noStrike" kern="1200" cap="none" spc="0" normalizeH="0" baseline="0" noProof="0" dirty="0">
              <a:ln>
                <a:noFill/>
              </a:ln>
              <a:solidFill>
                <a:srgbClr val="314865"/>
              </a:solidFill>
              <a:effectLst/>
              <a:uLnTx/>
              <a:uFillTx/>
              <a:latin typeface="楷体" panose="02010609060101010101" pitchFamily="49" charset="-122"/>
              <a:ea typeface="楷体" panose="02010609060101010101" pitchFamily="49" charset="-122"/>
            </a:endParaRPr>
          </a:p>
        </p:txBody>
      </p:sp>
      <p:sp>
        <p:nvSpPr>
          <p:cNvPr id="122" name="标题2">
            <a:extLst>
              <a:ext uri="{FF2B5EF4-FFF2-40B4-BE49-F238E27FC236}">
                <a16:creationId xmlns="" xmlns:a16="http://schemas.microsoft.com/office/drawing/2014/main" id="{49E8CECE-0D60-411C-BE8A-A1568B0A5FA4}"/>
              </a:ext>
            </a:extLst>
          </p:cNvPr>
          <p:cNvSpPr>
            <a:spLocks noChangeArrowheads="1"/>
          </p:cNvSpPr>
          <p:nvPr/>
        </p:nvSpPr>
        <p:spPr bwMode="gray">
          <a:xfrm>
            <a:off x="959528" y="4929723"/>
            <a:ext cx="732595" cy="429815"/>
          </a:xfrm>
          <a:prstGeom prst="roundRect">
            <a:avLst>
              <a:gd name="adj" fmla="val 11921"/>
            </a:avLst>
          </a:prstGeom>
          <a:solidFill>
            <a:srgbClr val="5C9BD5"/>
          </a:solidFill>
          <a:ln w="25400" cap="flat" cmpd="sng" algn="ctr">
            <a:no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1200" b="1" i="0" u="none" strike="noStrike" kern="1200" cap="none" spc="0" normalizeH="0" baseline="0" noProof="0" dirty="0">
                <a:ln>
                  <a:noFill/>
                </a:ln>
                <a:solidFill>
                  <a:sysClr val="window" lastClr="FFFFFF">
                    <a:lumMod val="95000"/>
                  </a:sysClr>
                </a:solidFill>
                <a:effectLst/>
                <a:uLnTx/>
                <a:uFillTx/>
                <a:latin typeface="楷体" panose="02010609060101010101" pitchFamily="49" charset="-122"/>
                <a:ea typeface="楷体" panose="02010609060101010101" pitchFamily="49" charset="-122"/>
              </a:rPr>
              <a:t>客户域</a:t>
            </a:r>
            <a:endParaRPr kumimoji="0" lang="zh-CN" altLang="zh-CN" sz="1200" b="1" i="0" u="none" strike="noStrike" kern="1200" cap="none" spc="0" normalizeH="0" baseline="0" noProof="0" dirty="0">
              <a:ln>
                <a:noFill/>
              </a:ln>
              <a:solidFill>
                <a:sysClr val="window" lastClr="FFFFFF">
                  <a:lumMod val="95000"/>
                </a:sysClr>
              </a:solidFill>
              <a:effectLst/>
              <a:uLnTx/>
              <a:uFillTx/>
              <a:latin typeface="楷体" panose="02010609060101010101" pitchFamily="49" charset="-122"/>
              <a:ea typeface="楷体" panose="02010609060101010101" pitchFamily="49" charset="-122"/>
            </a:endParaRPr>
          </a:p>
        </p:txBody>
      </p:sp>
      <p:sp>
        <p:nvSpPr>
          <p:cNvPr id="123" name="文本3">
            <a:extLst>
              <a:ext uri="{FF2B5EF4-FFF2-40B4-BE49-F238E27FC236}">
                <a16:creationId xmlns="" xmlns:a16="http://schemas.microsoft.com/office/drawing/2014/main" id="{E512B61D-6A52-4DBF-863B-A40BC205A307}"/>
              </a:ext>
            </a:extLst>
          </p:cNvPr>
          <p:cNvSpPr>
            <a:spLocks noChangeArrowheads="1"/>
          </p:cNvSpPr>
          <p:nvPr/>
        </p:nvSpPr>
        <p:spPr bwMode="ltGray">
          <a:xfrm>
            <a:off x="1692123" y="5394819"/>
            <a:ext cx="1866970" cy="425980"/>
          </a:xfrm>
          <a:prstGeom prst="roundRect">
            <a:avLst>
              <a:gd name="adj" fmla="val 11505"/>
            </a:avLst>
          </a:prstGeom>
          <a:noFill/>
          <a:ln w="12700" cap="flat" cmpd="sng" algn="ctr">
            <a:solidFill>
              <a:sysClr val="window" lastClr="FFFFFF">
                <a:lumMod val="75000"/>
              </a:sysClr>
            </a:solid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srgbClr val="314865"/>
                </a:solidFill>
                <a:effectLst/>
                <a:uLnTx/>
                <a:uFillTx/>
                <a:latin typeface="楷体" panose="02010609060101010101" pitchFamily="49" charset="-122"/>
                <a:ea typeface="楷体" panose="02010609060101010101" pitchFamily="49" charset="-122"/>
              </a:rPr>
              <a:t>供应商</a:t>
            </a:r>
            <a:endParaRPr kumimoji="0" lang="zh-CN" altLang="zh-CN" sz="1400" b="0" i="0" u="none" strike="noStrike" kern="1200" cap="none" spc="0" normalizeH="0" baseline="0" noProof="0" dirty="0">
              <a:ln>
                <a:noFill/>
              </a:ln>
              <a:solidFill>
                <a:srgbClr val="314865"/>
              </a:solidFill>
              <a:effectLst/>
              <a:uLnTx/>
              <a:uFillTx/>
              <a:latin typeface="楷体" panose="02010609060101010101" pitchFamily="49" charset="-122"/>
              <a:ea typeface="楷体" panose="02010609060101010101" pitchFamily="49" charset="-122"/>
            </a:endParaRPr>
          </a:p>
        </p:txBody>
      </p:sp>
      <p:sp>
        <p:nvSpPr>
          <p:cNvPr id="124" name="标题3">
            <a:extLst>
              <a:ext uri="{FF2B5EF4-FFF2-40B4-BE49-F238E27FC236}">
                <a16:creationId xmlns="" xmlns:a16="http://schemas.microsoft.com/office/drawing/2014/main" id="{2E7B68EE-1CE0-4F46-BABE-F82F42609500}"/>
              </a:ext>
            </a:extLst>
          </p:cNvPr>
          <p:cNvSpPr>
            <a:spLocks noChangeArrowheads="1"/>
          </p:cNvSpPr>
          <p:nvPr/>
        </p:nvSpPr>
        <p:spPr bwMode="gray">
          <a:xfrm>
            <a:off x="959529" y="5394818"/>
            <a:ext cx="732594" cy="425981"/>
          </a:xfrm>
          <a:prstGeom prst="roundRect">
            <a:avLst>
              <a:gd name="adj" fmla="val 11921"/>
            </a:avLst>
          </a:prstGeom>
          <a:solidFill>
            <a:srgbClr val="5C9BD5"/>
          </a:solidFill>
          <a:ln w="25400" cap="flat" cmpd="sng" algn="ctr">
            <a:no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1200" b="1" i="0" u="none" strike="noStrike" kern="1200" cap="none" spc="0" normalizeH="0" baseline="0" noProof="0" dirty="0">
                <a:ln>
                  <a:noFill/>
                </a:ln>
                <a:solidFill>
                  <a:sysClr val="window" lastClr="FFFFFF">
                    <a:lumMod val="95000"/>
                  </a:sysClr>
                </a:solidFill>
                <a:effectLst/>
                <a:uLnTx/>
                <a:uFillTx/>
                <a:latin typeface="楷体" panose="02010609060101010101" pitchFamily="49" charset="-122"/>
                <a:ea typeface="楷体" panose="02010609060101010101" pitchFamily="49" charset="-122"/>
              </a:rPr>
              <a:t>供应商</a:t>
            </a:r>
            <a:endParaRPr kumimoji="0" lang="zh-CN" altLang="zh-CN" sz="1200" b="1" i="0" u="none" strike="noStrike" kern="1200" cap="none" spc="0" normalizeH="0" baseline="0" noProof="0" dirty="0">
              <a:ln>
                <a:noFill/>
              </a:ln>
              <a:solidFill>
                <a:sysClr val="window" lastClr="FFFFFF">
                  <a:lumMod val="95000"/>
                </a:sysClr>
              </a:solidFill>
              <a:effectLst/>
              <a:uLnTx/>
              <a:uFillTx/>
              <a:latin typeface="楷体" panose="02010609060101010101" pitchFamily="49" charset="-122"/>
              <a:ea typeface="楷体" panose="02010609060101010101" pitchFamily="49" charset="-122"/>
            </a:endParaRPr>
          </a:p>
        </p:txBody>
      </p:sp>
      <p:sp>
        <p:nvSpPr>
          <p:cNvPr id="125" name="文本1">
            <a:extLst>
              <a:ext uri="{FF2B5EF4-FFF2-40B4-BE49-F238E27FC236}">
                <a16:creationId xmlns="" xmlns:a16="http://schemas.microsoft.com/office/drawing/2014/main" id="{75E57041-D380-45F1-B269-5DDAA2D9E192}"/>
              </a:ext>
            </a:extLst>
          </p:cNvPr>
          <p:cNvSpPr>
            <a:spLocks noChangeArrowheads="1"/>
          </p:cNvSpPr>
          <p:nvPr/>
        </p:nvSpPr>
        <p:spPr bwMode="gray">
          <a:xfrm>
            <a:off x="8278705" y="3484094"/>
            <a:ext cx="1866970" cy="431241"/>
          </a:xfrm>
          <a:prstGeom prst="roundRect">
            <a:avLst>
              <a:gd name="adj" fmla="val 11505"/>
            </a:avLst>
          </a:prstGeom>
          <a:noFill/>
          <a:ln w="12700" cap="flat" cmpd="sng" algn="ctr">
            <a:solidFill>
              <a:sysClr val="window" lastClr="FFFFFF">
                <a:lumMod val="75000"/>
              </a:sysClr>
            </a:solid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srgbClr val="314865"/>
                </a:solidFill>
                <a:effectLst/>
                <a:uLnTx/>
                <a:uFillTx/>
                <a:latin typeface="楷体" panose="02010609060101010101" pitchFamily="49" charset="-122"/>
                <a:ea typeface="楷体" panose="02010609060101010101" pitchFamily="49" charset="-122"/>
              </a:rPr>
              <a:t>国家、省、市、区、户籍、籍贯</a:t>
            </a:r>
            <a:endParaRPr kumimoji="0" lang="zh-CN" altLang="zh-CN" sz="1400" b="0" i="0" u="none" strike="noStrike" kern="1200" cap="none" spc="0" normalizeH="0" baseline="0" noProof="0" dirty="0">
              <a:ln>
                <a:noFill/>
              </a:ln>
              <a:solidFill>
                <a:srgbClr val="314865"/>
              </a:solidFill>
              <a:effectLst/>
              <a:uLnTx/>
              <a:uFillTx/>
              <a:latin typeface="楷体" panose="02010609060101010101" pitchFamily="49" charset="-122"/>
              <a:ea typeface="楷体" panose="02010609060101010101" pitchFamily="49" charset="-122"/>
            </a:endParaRPr>
          </a:p>
        </p:txBody>
      </p:sp>
      <p:sp>
        <p:nvSpPr>
          <p:cNvPr id="126" name="标题1">
            <a:extLst>
              <a:ext uri="{FF2B5EF4-FFF2-40B4-BE49-F238E27FC236}">
                <a16:creationId xmlns="" xmlns:a16="http://schemas.microsoft.com/office/drawing/2014/main" id="{7AD3B5B4-E6B9-4B66-B4A0-97D0BA95D0CE}"/>
              </a:ext>
            </a:extLst>
          </p:cNvPr>
          <p:cNvSpPr>
            <a:spLocks noChangeArrowheads="1"/>
          </p:cNvSpPr>
          <p:nvPr/>
        </p:nvSpPr>
        <p:spPr bwMode="gray">
          <a:xfrm>
            <a:off x="7546111" y="3498701"/>
            <a:ext cx="732594" cy="433448"/>
          </a:xfrm>
          <a:prstGeom prst="roundRect">
            <a:avLst>
              <a:gd name="adj" fmla="val 11921"/>
            </a:avLst>
          </a:prstGeom>
          <a:solidFill>
            <a:srgbClr val="00B0F0"/>
          </a:solidFill>
          <a:ln w="25400" cap="flat" cmpd="sng" algn="ctr">
            <a:no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zh-CN" altLang="en-US" sz="1200" b="1" dirty="0">
                <a:solidFill>
                  <a:sysClr val="window" lastClr="FFFFFF">
                    <a:lumMod val="95000"/>
                  </a:sysClr>
                </a:solidFill>
                <a:latin typeface="楷体" panose="02010609060101010101" pitchFamily="49" charset="-122"/>
                <a:ea typeface="楷体" panose="02010609060101010101" pitchFamily="49" charset="-122"/>
              </a:rPr>
              <a:t>省市</a:t>
            </a:r>
            <a:endParaRPr lang="zh-CN" altLang="zh-CN" sz="1200" b="1" dirty="0">
              <a:solidFill>
                <a:sysClr val="window" lastClr="FFFFFF">
                  <a:lumMod val="95000"/>
                </a:sysClr>
              </a:solidFill>
              <a:latin typeface="楷体" panose="02010609060101010101" pitchFamily="49" charset="-122"/>
              <a:ea typeface="楷体" panose="02010609060101010101" pitchFamily="49" charset="-122"/>
            </a:endParaRPr>
          </a:p>
        </p:txBody>
      </p:sp>
      <p:sp>
        <p:nvSpPr>
          <p:cNvPr id="127" name="文本2">
            <a:extLst>
              <a:ext uri="{FF2B5EF4-FFF2-40B4-BE49-F238E27FC236}">
                <a16:creationId xmlns="" xmlns:a16="http://schemas.microsoft.com/office/drawing/2014/main" id="{2B47DEBA-A86A-4D7D-99F7-23624A3720FA}"/>
              </a:ext>
            </a:extLst>
          </p:cNvPr>
          <p:cNvSpPr>
            <a:spLocks noChangeArrowheads="1"/>
          </p:cNvSpPr>
          <p:nvPr/>
        </p:nvSpPr>
        <p:spPr bwMode="gray">
          <a:xfrm>
            <a:off x="8278705" y="3956202"/>
            <a:ext cx="1866970" cy="429815"/>
          </a:xfrm>
          <a:prstGeom prst="roundRect">
            <a:avLst>
              <a:gd name="adj" fmla="val 11505"/>
            </a:avLst>
          </a:prstGeom>
          <a:noFill/>
          <a:ln w="12700" cap="flat" cmpd="sng" algn="ctr">
            <a:solidFill>
              <a:sysClr val="window" lastClr="FFFFFF">
                <a:lumMod val="75000"/>
              </a:sysClr>
            </a:solid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srgbClr val="314865"/>
                </a:solidFill>
                <a:effectLst/>
                <a:uLnTx/>
                <a:uFillTx/>
                <a:latin typeface="楷体" panose="02010609060101010101" pitchFamily="49" charset="-122"/>
                <a:ea typeface="楷体" panose="02010609060101010101" pitchFamily="49" charset="-122"/>
              </a:rPr>
              <a:t>公司层级、人员层级</a:t>
            </a:r>
            <a:endParaRPr kumimoji="0" lang="zh-CN" altLang="zh-CN" sz="1400" b="0" i="0" u="none" strike="noStrike" kern="1200" cap="none" spc="0" normalizeH="0" baseline="0" noProof="0" dirty="0">
              <a:ln>
                <a:noFill/>
              </a:ln>
              <a:solidFill>
                <a:srgbClr val="314865"/>
              </a:solidFill>
              <a:effectLst/>
              <a:uLnTx/>
              <a:uFillTx/>
              <a:latin typeface="楷体" panose="02010609060101010101" pitchFamily="49" charset="-122"/>
              <a:ea typeface="楷体" panose="02010609060101010101" pitchFamily="49" charset="-122"/>
            </a:endParaRPr>
          </a:p>
        </p:txBody>
      </p:sp>
      <p:sp>
        <p:nvSpPr>
          <p:cNvPr id="128" name="标题2">
            <a:extLst>
              <a:ext uri="{FF2B5EF4-FFF2-40B4-BE49-F238E27FC236}">
                <a16:creationId xmlns="" xmlns:a16="http://schemas.microsoft.com/office/drawing/2014/main" id="{17E04CB1-C24B-4D66-9E57-7F2F7ED8C559}"/>
              </a:ext>
            </a:extLst>
          </p:cNvPr>
          <p:cNvSpPr>
            <a:spLocks noChangeArrowheads="1"/>
          </p:cNvSpPr>
          <p:nvPr/>
        </p:nvSpPr>
        <p:spPr bwMode="gray">
          <a:xfrm>
            <a:off x="7546110" y="3973016"/>
            <a:ext cx="732595" cy="429815"/>
          </a:xfrm>
          <a:prstGeom prst="roundRect">
            <a:avLst>
              <a:gd name="adj" fmla="val 11921"/>
            </a:avLst>
          </a:prstGeom>
          <a:solidFill>
            <a:srgbClr val="00B0F0"/>
          </a:solidFill>
          <a:ln w="25400" cap="flat" cmpd="sng" algn="ctr">
            <a:no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zh-CN" altLang="en-US" sz="1200" b="1" dirty="0">
                <a:solidFill>
                  <a:sysClr val="window" lastClr="FFFFFF">
                    <a:lumMod val="95000"/>
                  </a:sysClr>
                </a:solidFill>
                <a:latin typeface="楷体" panose="02010609060101010101" pitchFamily="49" charset="-122"/>
                <a:ea typeface="楷体" panose="02010609060101010101" pitchFamily="49" charset="-122"/>
              </a:rPr>
              <a:t>层级</a:t>
            </a:r>
            <a:endParaRPr lang="zh-CN" altLang="zh-CN" sz="1200" b="1" dirty="0">
              <a:solidFill>
                <a:sysClr val="window" lastClr="FFFFFF">
                  <a:lumMod val="95000"/>
                </a:sysClr>
              </a:solidFill>
              <a:latin typeface="楷体" panose="02010609060101010101" pitchFamily="49" charset="-122"/>
              <a:ea typeface="楷体" panose="02010609060101010101" pitchFamily="49" charset="-122"/>
            </a:endParaRPr>
          </a:p>
        </p:txBody>
      </p:sp>
      <p:sp>
        <p:nvSpPr>
          <p:cNvPr id="129" name="文本3">
            <a:extLst>
              <a:ext uri="{FF2B5EF4-FFF2-40B4-BE49-F238E27FC236}">
                <a16:creationId xmlns="" xmlns:a16="http://schemas.microsoft.com/office/drawing/2014/main" id="{40F02C48-1F55-4BF5-BB7F-E2D0EB463BA1}"/>
              </a:ext>
            </a:extLst>
          </p:cNvPr>
          <p:cNvSpPr>
            <a:spLocks noChangeArrowheads="1"/>
          </p:cNvSpPr>
          <p:nvPr/>
        </p:nvSpPr>
        <p:spPr bwMode="ltGray">
          <a:xfrm>
            <a:off x="8278705" y="4430791"/>
            <a:ext cx="1866970" cy="425980"/>
          </a:xfrm>
          <a:prstGeom prst="roundRect">
            <a:avLst>
              <a:gd name="adj" fmla="val 11505"/>
            </a:avLst>
          </a:prstGeom>
          <a:noFill/>
          <a:ln w="12700" cap="flat" cmpd="sng" algn="ctr">
            <a:solidFill>
              <a:sysClr val="window" lastClr="FFFFFF">
                <a:lumMod val="75000"/>
              </a:sysClr>
            </a:solid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srgbClr val="314865"/>
                </a:solidFill>
                <a:effectLst/>
                <a:uLnTx/>
                <a:uFillTx/>
                <a:latin typeface="楷体" panose="02010609060101010101" pitchFamily="49" charset="-122"/>
                <a:ea typeface="楷体" panose="02010609060101010101" pitchFamily="49" charset="-122"/>
              </a:rPr>
              <a:t>公司代码、产权</a:t>
            </a:r>
            <a:endParaRPr kumimoji="0" lang="zh-CN" altLang="zh-CN" sz="1400" b="0" i="0" u="none" strike="noStrike" kern="1200" cap="none" spc="0" normalizeH="0" baseline="0" noProof="0" dirty="0">
              <a:ln>
                <a:noFill/>
              </a:ln>
              <a:solidFill>
                <a:srgbClr val="314865"/>
              </a:solidFill>
              <a:effectLst/>
              <a:uLnTx/>
              <a:uFillTx/>
              <a:latin typeface="楷体" panose="02010609060101010101" pitchFamily="49" charset="-122"/>
              <a:ea typeface="楷体" panose="02010609060101010101" pitchFamily="49" charset="-122"/>
            </a:endParaRPr>
          </a:p>
        </p:txBody>
      </p:sp>
      <p:sp>
        <p:nvSpPr>
          <p:cNvPr id="130" name="标题3">
            <a:extLst>
              <a:ext uri="{FF2B5EF4-FFF2-40B4-BE49-F238E27FC236}">
                <a16:creationId xmlns="" xmlns:a16="http://schemas.microsoft.com/office/drawing/2014/main" id="{E35D47DF-3DFF-44C6-AF62-C9E04321FAB6}"/>
              </a:ext>
            </a:extLst>
          </p:cNvPr>
          <p:cNvSpPr>
            <a:spLocks noChangeArrowheads="1"/>
          </p:cNvSpPr>
          <p:nvPr/>
        </p:nvSpPr>
        <p:spPr bwMode="gray">
          <a:xfrm>
            <a:off x="7546111" y="4440024"/>
            <a:ext cx="732594" cy="425981"/>
          </a:xfrm>
          <a:prstGeom prst="roundRect">
            <a:avLst>
              <a:gd name="adj" fmla="val 11921"/>
            </a:avLst>
          </a:prstGeom>
          <a:solidFill>
            <a:srgbClr val="00B0F0"/>
          </a:solidFill>
          <a:ln w="25400" cap="flat" cmpd="sng" algn="ctr">
            <a:no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zh-CN" altLang="en-US" sz="1200" b="1" dirty="0">
                <a:solidFill>
                  <a:sysClr val="window" lastClr="FFFFFF">
                    <a:lumMod val="95000"/>
                  </a:sysClr>
                </a:solidFill>
                <a:latin typeface="楷体" panose="02010609060101010101" pitchFamily="49" charset="-122"/>
                <a:ea typeface="楷体" panose="02010609060101010101" pitchFamily="49" charset="-122"/>
              </a:rPr>
              <a:t>币种</a:t>
            </a:r>
            <a:endParaRPr lang="zh-CN" altLang="zh-CN" sz="1200" b="1" dirty="0">
              <a:solidFill>
                <a:sysClr val="window" lastClr="FFFFFF">
                  <a:lumMod val="95000"/>
                </a:sysClr>
              </a:solidFill>
              <a:latin typeface="楷体" panose="02010609060101010101" pitchFamily="49" charset="-122"/>
              <a:ea typeface="楷体" panose="02010609060101010101" pitchFamily="49" charset="-122"/>
            </a:endParaRPr>
          </a:p>
        </p:txBody>
      </p:sp>
      <p:sp>
        <p:nvSpPr>
          <p:cNvPr id="131" name="文本2">
            <a:extLst>
              <a:ext uri="{FF2B5EF4-FFF2-40B4-BE49-F238E27FC236}">
                <a16:creationId xmlns="" xmlns:a16="http://schemas.microsoft.com/office/drawing/2014/main" id="{93D48D4C-D777-4620-B4AC-E51A8819B72D}"/>
              </a:ext>
            </a:extLst>
          </p:cNvPr>
          <p:cNvSpPr>
            <a:spLocks noChangeArrowheads="1"/>
          </p:cNvSpPr>
          <p:nvPr/>
        </p:nvSpPr>
        <p:spPr bwMode="gray">
          <a:xfrm>
            <a:off x="8278705" y="4884472"/>
            <a:ext cx="1866970" cy="429815"/>
          </a:xfrm>
          <a:prstGeom prst="roundRect">
            <a:avLst>
              <a:gd name="adj" fmla="val 11505"/>
            </a:avLst>
          </a:prstGeom>
          <a:noFill/>
          <a:ln w="12700" cap="flat" cmpd="sng" algn="ctr">
            <a:solidFill>
              <a:sysClr val="window" lastClr="FFFFFF">
                <a:lumMod val="75000"/>
              </a:sysClr>
            </a:solid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srgbClr val="314865"/>
                </a:solidFill>
                <a:effectLst/>
                <a:uLnTx/>
                <a:uFillTx/>
                <a:latin typeface="楷体" panose="02010609060101010101" pitchFamily="49" charset="-122"/>
                <a:ea typeface="楷体" panose="02010609060101010101" pitchFamily="49" charset="-122"/>
              </a:rPr>
              <a:t>学历、学位</a:t>
            </a:r>
            <a:endParaRPr kumimoji="0" lang="zh-CN" altLang="zh-CN" sz="1400" b="0" i="0" u="none" strike="noStrike" kern="1200" cap="none" spc="0" normalizeH="0" baseline="0" noProof="0" dirty="0">
              <a:ln>
                <a:noFill/>
              </a:ln>
              <a:solidFill>
                <a:srgbClr val="314865"/>
              </a:solidFill>
              <a:effectLst/>
              <a:uLnTx/>
              <a:uFillTx/>
              <a:latin typeface="楷体" panose="02010609060101010101" pitchFamily="49" charset="-122"/>
              <a:ea typeface="楷体" panose="02010609060101010101" pitchFamily="49" charset="-122"/>
            </a:endParaRPr>
          </a:p>
        </p:txBody>
      </p:sp>
      <p:sp>
        <p:nvSpPr>
          <p:cNvPr id="132" name="标题2">
            <a:extLst>
              <a:ext uri="{FF2B5EF4-FFF2-40B4-BE49-F238E27FC236}">
                <a16:creationId xmlns="" xmlns:a16="http://schemas.microsoft.com/office/drawing/2014/main" id="{495319E0-957A-4EE8-A5C7-8002BF7B968D}"/>
              </a:ext>
            </a:extLst>
          </p:cNvPr>
          <p:cNvSpPr>
            <a:spLocks noChangeArrowheads="1"/>
          </p:cNvSpPr>
          <p:nvPr/>
        </p:nvSpPr>
        <p:spPr bwMode="gray">
          <a:xfrm>
            <a:off x="7546110" y="4892053"/>
            <a:ext cx="732595" cy="429815"/>
          </a:xfrm>
          <a:prstGeom prst="roundRect">
            <a:avLst>
              <a:gd name="adj" fmla="val 11921"/>
            </a:avLst>
          </a:prstGeom>
          <a:solidFill>
            <a:srgbClr val="00B0F0"/>
          </a:solidFill>
          <a:ln w="25400" cap="flat" cmpd="sng" algn="ctr">
            <a:no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zh-CN" altLang="en-US" sz="1200" b="1" dirty="0">
                <a:solidFill>
                  <a:sysClr val="window" lastClr="FFFFFF">
                    <a:lumMod val="95000"/>
                  </a:sysClr>
                </a:solidFill>
                <a:latin typeface="楷体" panose="02010609060101010101" pitchFamily="49" charset="-122"/>
                <a:ea typeface="楷体" panose="02010609060101010101" pitchFamily="49" charset="-122"/>
              </a:rPr>
              <a:t>学历</a:t>
            </a:r>
            <a:endParaRPr lang="zh-CN" altLang="zh-CN" sz="1200" b="1" dirty="0">
              <a:solidFill>
                <a:sysClr val="window" lastClr="FFFFFF">
                  <a:lumMod val="95000"/>
                </a:sysClr>
              </a:solidFill>
              <a:latin typeface="楷体" panose="02010609060101010101" pitchFamily="49" charset="-122"/>
              <a:ea typeface="楷体" panose="02010609060101010101" pitchFamily="49" charset="-122"/>
            </a:endParaRPr>
          </a:p>
        </p:txBody>
      </p:sp>
      <p:sp>
        <p:nvSpPr>
          <p:cNvPr id="133" name="文本3">
            <a:extLst>
              <a:ext uri="{FF2B5EF4-FFF2-40B4-BE49-F238E27FC236}">
                <a16:creationId xmlns="" xmlns:a16="http://schemas.microsoft.com/office/drawing/2014/main" id="{BDBF58DF-9064-4627-A8FD-BDC9D5C3976E}"/>
              </a:ext>
            </a:extLst>
          </p:cNvPr>
          <p:cNvSpPr>
            <a:spLocks noChangeArrowheads="1"/>
          </p:cNvSpPr>
          <p:nvPr/>
        </p:nvSpPr>
        <p:spPr bwMode="ltGray">
          <a:xfrm>
            <a:off x="8278705" y="5349568"/>
            <a:ext cx="1866970" cy="425980"/>
          </a:xfrm>
          <a:prstGeom prst="roundRect">
            <a:avLst>
              <a:gd name="adj" fmla="val 11505"/>
            </a:avLst>
          </a:prstGeom>
          <a:noFill/>
          <a:ln w="12700" cap="flat" cmpd="sng" algn="ctr">
            <a:solidFill>
              <a:sysClr val="window" lastClr="FFFFFF">
                <a:lumMod val="75000"/>
              </a:sysClr>
            </a:solid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314865"/>
                </a:solidFill>
                <a:effectLst/>
                <a:uLnTx/>
                <a:uFillTx/>
                <a:latin typeface="楷体" panose="02010609060101010101" pitchFamily="49" charset="-122"/>
                <a:ea typeface="楷体" panose="02010609060101010101" pitchFamily="49" charset="-122"/>
              </a:rPr>
              <a:t>……</a:t>
            </a:r>
          </a:p>
        </p:txBody>
      </p:sp>
      <p:sp>
        <p:nvSpPr>
          <p:cNvPr id="134" name="标题3">
            <a:extLst>
              <a:ext uri="{FF2B5EF4-FFF2-40B4-BE49-F238E27FC236}">
                <a16:creationId xmlns="" xmlns:a16="http://schemas.microsoft.com/office/drawing/2014/main" id="{33CF73D4-8F0C-4887-ABF5-5394AEB39341}"/>
              </a:ext>
            </a:extLst>
          </p:cNvPr>
          <p:cNvSpPr>
            <a:spLocks noChangeArrowheads="1"/>
          </p:cNvSpPr>
          <p:nvPr/>
        </p:nvSpPr>
        <p:spPr bwMode="gray">
          <a:xfrm>
            <a:off x="7546111" y="5357148"/>
            <a:ext cx="732594" cy="425981"/>
          </a:xfrm>
          <a:prstGeom prst="roundRect">
            <a:avLst>
              <a:gd name="adj" fmla="val 11921"/>
            </a:avLst>
          </a:prstGeom>
          <a:solidFill>
            <a:srgbClr val="00B0F0"/>
          </a:solidFill>
          <a:ln w="25400" cap="flat" cmpd="sng" algn="ctr">
            <a:no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en-US" altLang="zh-CN" sz="1200" b="1" dirty="0">
                <a:solidFill>
                  <a:sysClr val="window" lastClr="FFFFFF">
                    <a:lumMod val="95000"/>
                  </a:sysClr>
                </a:solidFill>
                <a:latin typeface="楷体" panose="02010609060101010101" pitchFamily="49" charset="-122"/>
                <a:ea typeface="楷体" panose="02010609060101010101" pitchFamily="49" charset="-122"/>
              </a:rPr>
              <a:t>…</a:t>
            </a:r>
            <a:endParaRPr lang="zh-CN" altLang="zh-CN" sz="1200" b="1" dirty="0">
              <a:solidFill>
                <a:sysClr val="window" lastClr="FFFFFF">
                  <a:lumMod val="95000"/>
                </a:sysClr>
              </a:solidFill>
              <a:latin typeface="楷体" panose="02010609060101010101" pitchFamily="49" charset="-122"/>
              <a:ea typeface="楷体" panose="02010609060101010101" pitchFamily="49" charset="-122"/>
            </a:endParaRPr>
          </a:p>
        </p:txBody>
      </p:sp>
      <p:sp>
        <p:nvSpPr>
          <p:cNvPr id="135" name="文本1">
            <a:extLst>
              <a:ext uri="{FF2B5EF4-FFF2-40B4-BE49-F238E27FC236}">
                <a16:creationId xmlns="" xmlns:a16="http://schemas.microsoft.com/office/drawing/2014/main" id="{350CF3F3-15E6-4A5F-B10A-45560C27F65D}"/>
              </a:ext>
            </a:extLst>
          </p:cNvPr>
          <p:cNvSpPr>
            <a:spLocks noChangeArrowheads="1"/>
          </p:cNvSpPr>
          <p:nvPr/>
        </p:nvSpPr>
        <p:spPr bwMode="gray">
          <a:xfrm>
            <a:off x="4978923" y="3527764"/>
            <a:ext cx="1866970" cy="431241"/>
          </a:xfrm>
          <a:prstGeom prst="roundRect">
            <a:avLst>
              <a:gd name="adj" fmla="val 11505"/>
            </a:avLst>
          </a:prstGeom>
          <a:noFill/>
          <a:ln w="12700" cap="flat" cmpd="sng" algn="ctr">
            <a:solidFill>
              <a:sysClr val="window" lastClr="FFFFFF">
                <a:lumMod val="75000"/>
              </a:sysClr>
            </a:solid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srgbClr val="314865"/>
                </a:solidFill>
                <a:effectLst/>
                <a:uLnTx/>
                <a:uFillTx/>
                <a:latin typeface="楷体" panose="02010609060101010101" pitchFamily="49" charset="-122"/>
                <a:ea typeface="楷体" panose="02010609060101010101" pitchFamily="49" charset="-122"/>
              </a:rPr>
              <a:t>业务分类、业务标准、管控标准、技术标准</a:t>
            </a:r>
            <a:endParaRPr kumimoji="0" lang="en-US" altLang="zh-CN" sz="1400" b="0" i="0" u="none" strike="noStrike" kern="1200" cap="none" spc="0" normalizeH="0" baseline="0" noProof="0" dirty="0">
              <a:ln>
                <a:noFill/>
              </a:ln>
              <a:solidFill>
                <a:srgbClr val="314865"/>
              </a:solidFill>
              <a:effectLst/>
              <a:uLnTx/>
              <a:uFillTx/>
              <a:latin typeface="楷体" panose="02010609060101010101" pitchFamily="49" charset="-122"/>
              <a:ea typeface="楷体" panose="02010609060101010101" pitchFamily="49" charset="-122"/>
            </a:endParaRPr>
          </a:p>
        </p:txBody>
      </p:sp>
      <p:sp>
        <p:nvSpPr>
          <p:cNvPr id="136" name="标题1">
            <a:extLst>
              <a:ext uri="{FF2B5EF4-FFF2-40B4-BE49-F238E27FC236}">
                <a16:creationId xmlns="" xmlns:a16="http://schemas.microsoft.com/office/drawing/2014/main" id="{8C072B19-FBFA-480E-A2F9-F83174FD65B6}"/>
              </a:ext>
            </a:extLst>
          </p:cNvPr>
          <p:cNvSpPr>
            <a:spLocks noChangeArrowheads="1"/>
          </p:cNvSpPr>
          <p:nvPr/>
        </p:nvSpPr>
        <p:spPr bwMode="gray">
          <a:xfrm>
            <a:off x="4246328" y="3525558"/>
            <a:ext cx="732595" cy="433448"/>
          </a:xfrm>
          <a:prstGeom prst="roundRect">
            <a:avLst>
              <a:gd name="adj" fmla="val 11921"/>
            </a:avLst>
          </a:prstGeom>
          <a:solidFill>
            <a:srgbClr val="55ADDD"/>
          </a:solidFill>
          <a:ln w="25400" cap="flat" cmpd="sng" algn="ctr">
            <a:no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zh-CN" altLang="en-US" sz="1200" b="1" dirty="0">
                <a:solidFill>
                  <a:sysClr val="window" lastClr="FFFFFF">
                    <a:lumMod val="95000"/>
                  </a:sysClr>
                </a:solidFill>
                <a:latin typeface="楷体" panose="02010609060101010101" pitchFamily="49" charset="-122"/>
                <a:ea typeface="楷体" panose="02010609060101010101" pitchFamily="49" charset="-122"/>
              </a:rPr>
              <a:t>人力分析指标</a:t>
            </a:r>
            <a:endParaRPr lang="zh-CN" altLang="zh-CN" sz="1200" b="1" dirty="0">
              <a:solidFill>
                <a:sysClr val="window" lastClr="FFFFFF">
                  <a:lumMod val="95000"/>
                </a:sysClr>
              </a:solidFill>
              <a:latin typeface="楷体" panose="02010609060101010101" pitchFamily="49" charset="-122"/>
              <a:ea typeface="楷体" panose="02010609060101010101" pitchFamily="49" charset="-122"/>
            </a:endParaRPr>
          </a:p>
        </p:txBody>
      </p:sp>
      <p:sp>
        <p:nvSpPr>
          <p:cNvPr id="137" name="文本2">
            <a:extLst>
              <a:ext uri="{FF2B5EF4-FFF2-40B4-BE49-F238E27FC236}">
                <a16:creationId xmlns="" xmlns:a16="http://schemas.microsoft.com/office/drawing/2014/main" id="{D743117D-2023-4F42-BC00-93AA207952E9}"/>
              </a:ext>
            </a:extLst>
          </p:cNvPr>
          <p:cNvSpPr>
            <a:spLocks noChangeArrowheads="1"/>
          </p:cNvSpPr>
          <p:nvPr/>
        </p:nvSpPr>
        <p:spPr bwMode="gray">
          <a:xfrm>
            <a:off x="4978923" y="3999873"/>
            <a:ext cx="1866970" cy="429815"/>
          </a:xfrm>
          <a:prstGeom prst="roundRect">
            <a:avLst>
              <a:gd name="adj" fmla="val 11505"/>
            </a:avLst>
          </a:prstGeom>
          <a:noFill/>
          <a:ln w="12700" cap="flat" cmpd="sng" algn="ctr">
            <a:solidFill>
              <a:sysClr val="window" lastClr="FFFFFF">
                <a:lumMod val="75000"/>
              </a:sysClr>
            </a:solid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srgbClr val="314865"/>
                </a:solidFill>
                <a:effectLst/>
                <a:uLnTx/>
                <a:uFillTx/>
                <a:latin typeface="楷体" panose="02010609060101010101" pitchFamily="49" charset="-122"/>
                <a:ea typeface="楷体" panose="02010609060101010101" pitchFamily="49" charset="-122"/>
              </a:rPr>
              <a:t>业务分类、业务标准、管控标准、技术标准</a:t>
            </a:r>
            <a:endParaRPr kumimoji="0" lang="en-US" altLang="zh-CN" sz="1400" b="0" i="0" u="none" strike="noStrike" kern="1200" cap="none" spc="0" normalizeH="0" baseline="0" noProof="0" dirty="0">
              <a:ln>
                <a:noFill/>
              </a:ln>
              <a:solidFill>
                <a:srgbClr val="314865"/>
              </a:solidFill>
              <a:effectLst/>
              <a:uLnTx/>
              <a:uFillTx/>
              <a:latin typeface="楷体" panose="02010609060101010101" pitchFamily="49" charset="-122"/>
              <a:ea typeface="楷体" panose="02010609060101010101" pitchFamily="49" charset="-122"/>
            </a:endParaRPr>
          </a:p>
        </p:txBody>
      </p:sp>
      <p:sp>
        <p:nvSpPr>
          <p:cNvPr id="138" name="标题2">
            <a:extLst>
              <a:ext uri="{FF2B5EF4-FFF2-40B4-BE49-F238E27FC236}">
                <a16:creationId xmlns="" xmlns:a16="http://schemas.microsoft.com/office/drawing/2014/main" id="{D133C84E-87CD-4D9B-9D6B-FE5C2281022A}"/>
              </a:ext>
            </a:extLst>
          </p:cNvPr>
          <p:cNvSpPr>
            <a:spLocks noChangeArrowheads="1"/>
          </p:cNvSpPr>
          <p:nvPr/>
        </p:nvSpPr>
        <p:spPr bwMode="gray">
          <a:xfrm>
            <a:off x="4246327" y="3999873"/>
            <a:ext cx="732596" cy="429815"/>
          </a:xfrm>
          <a:prstGeom prst="roundRect">
            <a:avLst>
              <a:gd name="adj" fmla="val 11921"/>
            </a:avLst>
          </a:prstGeom>
          <a:solidFill>
            <a:srgbClr val="55ADDD"/>
          </a:solidFill>
          <a:ln w="25400" cap="flat" cmpd="sng" algn="ctr">
            <a:no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zh-CN" altLang="en-US" sz="1200" b="1" dirty="0">
                <a:solidFill>
                  <a:sysClr val="window" lastClr="FFFFFF">
                    <a:lumMod val="95000"/>
                  </a:sysClr>
                </a:solidFill>
                <a:latin typeface="楷体" panose="02010609060101010101" pitchFamily="49" charset="-122"/>
                <a:ea typeface="楷体" panose="02010609060101010101" pitchFamily="49" charset="-122"/>
              </a:rPr>
              <a:t>经营分析指标</a:t>
            </a:r>
            <a:endParaRPr lang="zh-CN" altLang="zh-CN" sz="1200" b="1" dirty="0">
              <a:solidFill>
                <a:sysClr val="window" lastClr="FFFFFF">
                  <a:lumMod val="95000"/>
                </a:sysClr>
              </a:solidFill>
              <a:latin typeface="楷体" panose="02010609060101010101" pitchFamily="49" charset="-122"/>
              <a:ea typeface="楷体" panose="02010609060101010101" pitchFamily="49" charset="-122"/>
            </a:endParaRPr>
          </a:p>
        </p:txBody>
      </p:sp>
      <p:sp>
        <p:nvSpPr>
          <p:cNvPr id="139" name="文本3">
            <a:extLst>
              <a:ext uri="{FF2B5EF4-FFF2-40B4-BE49-F238E27FC236}">
                <a16:creationId xmlns="" xmlns:a16="http://schemas.microsoft.com/office/drawing/2014/main" id="{05FA5A2A-4332-4C7C-930E-256BE4172379}"/>
              </a:ext>
            </a:extLst>
          </p:cNvPr>
          <p:cNvSpPr>
            <a:spLocks noChangeArrowheads="1"/>
          </p:cNvSpPr>
          <p:nvPr/>
        </p:nvSpPr>
        <p:spPr bwMode="ltGray">
          <a:xfrm>
            <a:off x="4978923" y="4466881"/>
            <a:ext cx="1866970" cy="425980"/>
          </a:xfrm>
          <a:prstGeom prst="roundRect">
            <a:avLst>
              <a:gd name="adj" fmla="val 11505"/>
            </a:avLst>
          </a:prstGeom>
          <a:noFill/>
          <a:ln w="12700" cap="flat" cmpd="sng" algn="ctr">
            <a:solidFill>
              <a:sysClr val="window" lastClr="FFFFFF">
                <a:lumMod val="75000"/>
              </a:sysClr>
            </a:solid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srgbClr val="314865"/>
                </a:solidFill>
                <a:effectLst/>
                <a:uLnTx/>
                <a:uFillTx/>
                <a:latin typeface="楷体" panose="02010609060101010101" pitchFamily="49" charset="-122"/>
                <a:ea typeface="楷体" panose="02010609060101010101" pitchFamily="49" charset="-122"/>
              </a:rPr>
              <a:t>业务分类、业务标准、管控标准、技术标准</a:t>
            </a:r>
            <a:endParaRPr kumimoji="0" lang="en-US" altLang="zh-CN" sz="1400" b="0" i="0" u="none" strike="noStrike" kern="1200" cap="none" spc="0" normalizeH="0" baseline="0" noProof="0" dirty="0">
              <a:ln>
                <a:noFill/>
              </a:ln>
              <a:solidFill>
                <a:srgbClr val="314865"/>
              </a:solidFill>
              <a:effectLst/>
              <a:uLnTx/>
              <a:uFillTx/>
              <a:latin typeface="楷体" panose="02010609060101010101" pitchFamily="49" charset="-122"/>
              <a:ea typeface="楷体" panose="02010609060101010101" pitchFamily="49" charset="-122"/>
            </a:endParaRPr>
          </a:p>
        </p:txBody>
      </p:sp>
      <p:sp>
        <p:nvSpPr>
          <p:cNvPr id="140" name="标题3">
            <a:extLst>
              <a:ext uri="{FF2B5EF4-FFF2-40B4-BE49-F238E27FC236}">
                <a16:creationId xmlns="" xmlns:a16="http://schemas.microsoft.com/office/drawing/2014/main" id="{7767563A-A880-40EF-8392-13415C85D9C6}"/>
              </a:ext>
            </a:extLst>
          </p:cNvPr>
          <p:cNvSpPr>
            <a:spLocks noChangeArrowheads="1"/>
          </p:cNvSpPr>
          <p:nvPr/>
        </p:nvSpPr>
        <p:spPr bwMode="gray">
          <a:xfrm>
            <a:off x="4246328" y="4466880"/>
            <a:ext cx="732595" cy="425981"/>
          </a:xfrm>
          <a:prstGeom prst="roundRect">
            <a:avLst>
              <a:gd name="adj" fmla="val 11921"/>
            </a:avLst>
          </a:prstGeom>
          <a:solidFill>
            <a:srgbClr val="55ADDD"/>
          </a:solidFill>
          <a:ln w="25400" cap="flat" cmpd="sng" algn="ctr">
            <a:no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zh-CN" altLang="en-US" sz="1200" b="1" dirty="0">
                <a:solidFill>
                  <a:sysClr val="window" lastClr="FFFFFF">
                    <a:lumMod val="95000"/>
                  </a:sysClr>
                </a:solidFill>
                <a:latin typeface="楷体" panose="02010609060101010101" pitchFamily="49" charset="-122"/>
                <a:ea typeface="楷体" panose="02010609060101010101" pitchFamily="49" charset="-122"/>
              </a:rPr>
              <a:t>风险分析指标</a:t>
            </a:r>
            <a:endParaRPr lang="zh-CN" altLang="zh-CN" sz="1200" b="1" dirty="0">
              <a:solidFill>
                <a:sysClr val="window" lastClr="FFFFFF">
                  <a:lumMod val="95000"/>
                </a:sysClr>
              </a:solidFill>
              <a:latin typeface="楷体" panose="02010609060101010101" pitchFamily="49" charset="-122"/>
              <a:ea typeface="楷体" panose="02010609060101010101" pitchFamily="49" charset="-122"/>
            </a:endParaRPr>
          </a:p>
        </p:txBody>
      </p:sp>
      <p:sp>
        <p:nvSpPr>
          <p:cNvPr id="141" name="矩形 140">
            <a:extLst>
              <a:ext uri="{FF2B5EF4-FFF2-40B4-BE49-F238E27FC236}">
                <a16:creationId xmlns="" xmlns:a16="http://schemas.microsoft.com/office/drawing/2014/main" id="{93D583E2-622D-455D-A462-EC28B2E556C7}"/>
              </a:ext>
            </a:extLst>
          </p:cNvPr>
          <p:cNvSpPr/>
          <p:nvPr/>
        </p:nvSpPr>
        <p:spPr>
          <a:xfrm>
            <a:off x="8405337" y="2205327"/>
            <a:ext cx="748923" cy="471604"/>
          </a:xfrm>
          <a:prstGeom prst="rect">
            <a:avLst/>
          </a:prstGeom>
        </p:spPr>
        <p:txBody>
          <a:bodyPr wrap="none">
            <a:spAutoFit/>
          </a:bodyPr>
          <a:lstStyle/>
          <a:p>
            <a:pPr algn="ctr" fontAlgn="base">
              <a:lnSpc>
                <a:spcPct val="120000"/>
              </a:lnSpc>
              <a:spcBef>
                <a:spcPct val="0"/>
              </a:spcBef>
              <a:spcAft>
                <a:spcPct val="0"/>
              </a:spcAft>
              <a:defRPr/>
            </a:pPr>
            <a:r>
              <a:rPr lang="zh-CN" altLang="en-US" sz="1100" b="1" dirty="0">
                <a:solidFill>
                  <a:sysClr val="window" lastClr="FFFFFF">
                    <a:lumMod val="95000"/>
                  </a:sysClr>
                </a:solidFill>
                <a:latin typeface="楷体" panose="02010609060101010101" pitchFamily="49" charset="-122"/>
                <a:ea typeface="楷体" panose="02010609060101010101" pitchFamily="49" charset="-122"/>
              </a:rPr>
              <a:t>公共代码</a:t>
            </a:r>
            <a:endParaRPr lang="en-US" altLang="zh-CN" sz="1100" b="1" dirty="0">
              <a:solidFill>
                <a:sysClr val="window" lastClr="FFFFFF">
                  <a:lumMod val="95000"/>
                </a:sysClr>
              </a:solidFill>
              <a:latin typeface="楷体" panose="02010609060101010101" pitchFamily="49" charset="-122"/>
              <a:ea typeface="楷体" panose="02010609060101010101" pitchFamily="49" charset="-122"/>
            </a:endParaRPr>
          </a:p>
          <a:p>
            <a:pPr algn="ctr" fontAlgn="base">
              <a:lnSpc>
                <a:spcPct val="120000"/>
              </a:lnSpc>
              <a:spcBef>
                <a:spcPct val="0"/>
              </a:spcBef>
              <a:spcAft>
                <a:spcPct val="0"/>
              </a:spcAft>
              <a:defRPr/>
            </a:pPr>
            <a:r>
              <a:rPr lang="zh-CN" altLang="en-US" sz="1100" b="1" dirty="0">
                <a:solidFill>
                  <a:sysClr val="window" lastClr="FFFFFF">
                    <a:lumMod val="95000"/>
                  </a:sysClr>
                </a:solidFill>
                <a:latin typeface="楷体" panose="02010609060101010101" pitchFamily="49" charset="-122"/>
                <a:ea typeface="楷体" panose="02010609060101010101" pitchFamily="49" charset="-122"/>
              </a:rPr>
              <a:t>维度数据</a:t>
            </a:r>
            <a:endParaRPr lang="zh-CN" altLang="zh-CN" sz="1100" b="1" dirty="0">
              <a:solidFill>
                <a:sysClr val="window" lastClr="FFFFFF">
                  <a:lumMod val="95000"/>
                </a:sysClr>
              </a:solidFill>
              <a:latin typeface="楷体" panose="02010609060101010101" pitchFamily="49" charset="-122"/>
              <a:ea typeface="楷体" panose="02010609060101010101" pitchFamily="49" charset="-122"/>
            </a:endParaRPr>
          </a:p>
        </p:txBody>
      </p:sp>
      <p:sp>
        <p:nvSpPr>
          <p:cNvPr id="142" name="矩形 141">
            <a:extLst>
              <a:ext uri="{FF2B5EF4-FFF2-40B4-BE49-F238E27FC236}">
                <a16:creationId xmlns="" xmlns:a16="http://schemas.microsoft.com/office/drawing/2014/main" id="{23DDC6ED-9861-4ED3-8890-D6735BB29CA1}"/>
              </a:ext>
            </a:extLst>
          </p:cNvPr>
          <p:cNvSpPr/>
          <p:nvPr/>
        </p:nvSpPr>
        <p:spPr>
          <a:xfrm>
            <a:off x="1159774" y="3168249"/>
            <a:ext cx="2492990" cy="276999"/>
          </a:xfrm>
          <a:prstGeom prst="rect">
            <a:avLst/>
          </a:prstGeom>
        </p:spPr>
        <p:txBody>
          <a:bodyPr wrap="none">
            <a:spAutoFit/>
          </a:bodyPr>
          <a:lstStyle/>
          <a:p>
            <a:r>
              <a:rPr lang="zh-CN" altLang="en-US" sz="1200" dirty="0">
                <a:solidFill>
                  <a:prstClr val="black"/>
                </a:solidFill>
                <a:latin typeface="楷体" panose="02010609060101010101" pitchFamily="49" charset="-122"/>
                <a:ea typeface="楷体" panose="02010609060101010101" pitchFamily="49" charset="-122"/>
              </a:rPr>
              <a:t>数据标准、字典、接口卡、</a:t>
            </a:r>
            <a:r>
              <a:rPr lang="en-US" altLang="zh-CN" sz="1200" dirty="0">
                <a:solidFill>
                  <a:prstClr val="black"/>
                </a:solidFill>
                <a:latin typeface="楷体" panose="02010609060101010101" pitchFamily="49" charset="-122"/>
                <a:ea typeface="楷体" panose="02010609060101010101" pitchFamily="49" charset="-122"/>
              </a:rPr>
              <a:t>PO</a:t>
            </a:r>
            <a:r>
              <a:rPr lang="zh-CN" altLang="en-US" sz="1200" dirty="0">
                <a:solidFill>
                  <a:prstClr val="black"/>
                </a:solidFill>
                <a:latin typeface="楷体" panose="02010609060101010101" pitchFamily="49" charset="-122"/>
                <a:ea typeface="楷体" panose="02010609060101010101" pitchFamily="49" charset="-122"/>
              </a:rPr>
              <a:t>服务</a:t>
            </a:r>
          </a:p>
        </p:txBody>
      </p:sp>
    </p:spTree>
    <p:extLst>
      <p:ext uri="{BB962C8B-B14F-4D97-AF65-F5344CB8AC3E}">
        <p14:creationId xmlns:p14="http://schemas.microsoft.com/office/powerpoint/2010/main" val="7516096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p:spPr>
        <p:txBody>
          <a:bodyPr wrap="square" rtlCol="0">
            <a:spAutoFit/>
          </a:bodyPr>
          <a:lstStyle/>
          <a:p>
            <a:r>
              <a:rPr lang="zh-CN" altLang="en-US" dirty="0"/>
              <a:t>数据标准制定来源及依据</a:t>
            </a:r>
          </a:p>
        </p:txBody>
      </p:sp>
      <p:sp>
        <p:nvSpPr>
          <p:cNvPr id="3" name="矩形 2"/>
          <p:cNvSpPr/>
          <p:nvPr/>
        </p:nvSpPr>
        <p:spPr>
          <a:xfrm>
            <a:off x="133502" y="624182"/>
            <a:ext cx="5329749" cy="341632"/>
          </a:xfrm>
          <a:prstGeom prst="rect">
            <a:avLst/>
          </a:prstGeom>
          <a:noFill/>
        </p:spPr>
        <p:txBody>
          <a:bodyPr wrap="square" rtlCol="0">
            <a:spAutoFit/>
          </a:bodyPr>
          <a:lstStyle/>
          <a:p>
            <a:pPr>
              <a:lnSpc>
                <a:spcPct val="90000"/>
              </a:lnSpc>
              <a:spcBef>
                <a:spcPct val="0"/>
              </a:spcBef>
            </a:pPr>
            <a:r>
              <a:rPr lang="zh-CN" altLang="en-US" dirty="0">
                <a:solidFill>
                  <a:schemeClr val="accent5">
                    <a:lumMod val="75000"/>
                  </a:schemeClr>
                </a:solidFill>
                <a:latin typeface="微软雅黑" panose="020B0503020204020204" pitchFamily="34" charset="-122"/>
                <a:ea typeface="微软雅黑" panose="020B0503020204020204" pitchFamily="34" charset="-122"/>
              </a:rPr>
              <a:t>数据标准需要依照内外部规则，有依据的标准化</a:t>
            </a:r>
          </a:p>
        </p:txBody>
      </p:sp>
      <p:sp>
        <p:nvSpPr>
          <p:cNvPr id="36" name="Freeform 5"/>
          <p:cNvSpPr/>
          <p:nvPr>
            <p:custDataLst>
              <p:tags r:id="rId1"/>
            </p:custDataLst>
          </p:nvPr>
        </p:nvSpPr>
        <p:spPr bwMode="auto">
          <a:xfrm>
            <a:off x="4598644" y="2227422"/>
            <a:ext cx="1562100" cy="1804987"/>
          </a:xfrm>
          <a:custGeom>
            <a:avLst/>
            <a:gdLst>
              <a:gd name="T0" fmla="*/ 0 w 789"/>
              <a:gd name="T1" fmla="*/ 2147483646 h 912"/>
              <a:gd name="T2" fmla="*/ 2147483646 w 789"/>
              <a:gd name="T3" fmla="*/ 0 h 912"/>
              <a:gd name="T4" fmla="*/ 2147483646 w 789"/>
              <a:gd name="T5" fmla="*/ 2147483646 h 912"/>
              <a:gd name="T6" fmla="*/ 2147483646 w 789"/>
              <a:gd name="T7" fmla="*/ 2147483646 h 912"/>
              <a:gd name="T8" fmla="*/ 2147483646 w 789"/>
              <a:gd name="T9" fmla="*/ 2147483646 h 912"/>
              <a:gd name="T10" fmla="*/ 0 w 789"/>
              <a:gd name="T11" fmla="*/ 2147483646 h 912"/>
              <a:gd name="T12" fmla="*/ 0 w 789"/>
              <a:gd name="T13" fmla="*/ 2147483646 h 9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89" h="912">
                <a:moveTo>
                  <a:pt x="0" y="227"/>
                </a:moveTo>
                <a:lnTo>
                  <a:pt x="396" y="0"/>
                </a:lnTo>
                <a:lnTo>
                  <a:pt x="789" y="227"/>
                </a:lnTo>
                <a:lnTo>
                  <a:pt x="789" y="682"/>
                </a:lnTo>
                <a:lnTo>
                  <a:pt x="396" y="912"/>
                </a:lnTo>
                <a:lnTo>
                  <a:pt x="0" y="682"/>
                </a:lnTo>
                <a:lnTo>
                  <a:pt x="0" y="227"/>
                </a:lnTo>
                <a:close/>
              </a:path>
            </a:pathLst>
          </a:custGeom>
          <a:solidFill>
            <a:srgbClr val="1D6DC2"/>
          </a:solidFill>
          <a:ln>
            <a:noFill/>
          </a:ln>
          <a:extLst>
            <a:ext uri="{91240B29-F687-4F45-9708-019B960494DF}">
              <a14:hiddenLine xmlns:a14="http://schemas.microsoft.com/office/drawing/2010/main" w="9525">
                <a:solidFill>
                  <a:srgbClr val="000000"/>
                </a:solidFill>
                <a:round/>
              </a14:hiddenLine>
            </a:ext>
          </a:extLst>
        </p:spPr>
        <p:txBody>
          <a:bodyPr anchor="ctr" anchorCtr="0">
            <a:normAutofit/>
          </a:bodyPr>
          <a:lstStyle/>
          <a:p>
            <a:pPr eaLnBrk="0" fontAlgn="base" hangingPunct="0">
              <a:lnSpc>
                <a:spcPct val="120000"/>
              </a:lnSpc>
              <a:spcBef>
                <a:spcPct val="0"/>
              </a:spcBef>
              <a:spcAft>
                <a:spcPct val="0"/>
              </a:spcAft>
            </a:pPr>
            <a:endParaRPr lang="zh-CN" altLang="en-US">
              <a:solidFill>
                <a:prstClr val="black"/>
              </a:solidFill>
              <a:latin typeface="Arial" panose="020B0604020202090204" pitchFamily="34" charset="0"/>
              <a:ea typeface="微软雅黑" panose="020B0503020204020204" pitchFamily="34" charset="-122"/>
              <a:sym typeface="Arial" panose="020B0604020202090204" pitchFamily="34" charset="0"/>
            </a:endParaRPr>
          </a:p>
        </p:txBody>
      </p:sp>
      <p:sp>
        <p:nvSpPr>
          <p:cNvPr id="37" name="Freeform 6"/>
          <p:cNvSpPr/>
          <p:nvPr>
            <p:custDataLst>
              <p:tags r:id="rId2"/>
            </p:custDataLst>
          </p:nvPr>
        </p:nvSpPr>
        <p:spPr bwMode="auto">
          <a:xfrm>
            <a:off x="6595719" y="3110072"/>
            <a:ext cx="1403350" cy="1616075"/>
          </a:xfrm>
          <a:custGeom>
            <a:avLst/>
            <a:gdLst>
              <a:gd name="T0" fmla="*/ 0 w 709"/>
              <a:gd name="T1" fmla="*/ 2147483646 h 816"/>
              <a:gd name="T2" fmla="*/ 2147483646 w 709"/>
              <a:gd name="T3" fmla="*/ 0 h 816"/>
              <a:gd name="T4" fmla="*/ 2147483646 w 709"/>
              <a:gd name="T5" fmla="*/ 2147483646 h 816"/>
              <a:gd name="T6" fmla="*/ 2147483646 w 709"/>
              <a:gd name="T7" fmla="*/ 2147483646 h 816"/>
              <a:gd name="T8" fmla="*/ 2147483646 w 709"/>
              <a:gd name="T9" fmla="*/ 2147483646 h 816"/>
              <a:gd name="T10" fmla="*/ 0 w 709"/>
              <a:gd name="T11" fmla="*/ 2147483646 h 816"/>
              <a:gd name="T12" fmla="*/ 0 w 709"/>
              <a:gd name="T13" fmla="*/ 2147483646 h 8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09" h="816">
                <a:moveTo>
                  <a:pt x="0" y="205"/>
                </a:moveTo>
                <a:lnTo>
                  <a:pt x="354" y="0"/>
                </a:lnTo>
                <a:lnTo>
                  <a:pt x="709" y="205"/>
                </a:lnTo>
                <a:lnTo>
                  <a:pt x="709" y="614"/>
                </a:lnTo>
                <a:lnTo>
                  <a:pt x="354" y="816"/>
                </a:lnTo>
                <a:lnTo>
                  <a:pt x="0" y="614"/>
                </a:lnTo>
                <a:lnTo>
                  <a:pt x="0" y="205"/>
                </a:lnTo>
                <a:close/>
              </a:path>
            </a:pathLst>
          </a:custGeom>
          <a:solidFill>
            <a:srgbClr val="0088D5"/>
          </a:solidFill>
          <a:ln>
            <a:noFill/>
          </a:ln>
          <a:extLst>
            <a:ext uri="{91240B29-F687-4F45-9708-019B960494DF}">
              <a14:hiddenLine xmlns:a14="http://schemas.microsoft.com/office/drawing/2010/main" w="9525">
                <a:solidFill>
                  <a:srgbClr val="000000"/>
                </a:solidFill>
                <a:round/>
              </a14:hiddenLine>
            </a:ext>
          </a:extLst>
        </p:spPr>
        <p:txBody>
          <a:bodyPr anchor="ctr" anchorCtr="0">
            <a:normAutofit/>
          </a:bodyPr>
          <a:lstStyle/>
          <a:p>
            <a:pPr eaLnBrk="0" fontAlgn="base" hangingPunct="0">
              <a:lnSpc>
                <a:spcPct val="120000"/>
              </a:lnSpc>
              <a:spcBef>
                <a:spcPct val="0"/>
              </a:spcBef>
              <a:spcAft>
                <a:spcPct val="0"/>
              </a:spcAft>
            </a:pPr>
            <a:endParaRPr lang="zh-CN" altLang="en-US">
              <a:solidFill>
                <a:prstClr val="black"/>
              </a:solidFill>
              <a:latin typeface="Arial" panose="020B0604020202090204" pitchFamily="34" charset="0"/>
              <a:ea typeface="微软雅黑" panose="020B0503020204020204" pitchFamily="34" charset="-122"/>
              <a:sym typeface="Arial" panose="020B0604020202090204" pitchFamily="34" charset="0"/>
            </a:endParaRPr>
          </a:p>
        </p:txBody>
      </p:sp>
      <p:sp>
        <p:nvSpPr>
          <p:cNvPr id="38" name="Freeform 7"/>
          <p:cNvSpPr/>
          <p:nvPr>
            <p:custDataLst>
              <p:tags r:id="rId3"/>
            </p:custDataLst>
          </p:nvPr>
        </p:nvSpPr>
        <p:spPr bwMode="auto">
          <a:xfrm>
            <a:off x="8094319" y="3470434"/>
            <a:ext cx="809625" cy="935038"/>
          </a:xfrm>
          <a:custGeom>
            <a:avLst/>
            <a:gdLst>
              <a:gd name="T0" fmla="*/ 0 w 409"/>
              <a:gd name="T1" fmla="*/ 2147483646 h 472"/>
              <a:gd name="T2" fmla="*/ 2147483646 w 409"/>
              <a:gd name="T3" fmla="*/ 0 h 472"/>
              <a:gd name="T4" fmla="*/ 2147483646 w 409"/>
              <a:gd name="T5" fmla="*/ 2147483646 h 472"/>
              <a:gd name="T6" fmla="*/ 2147483646 w 409"/>
              <a:gd name="T7" fmla="*/ 2147483646 h 472"/>
              <a:gd name="T8" fmla="*/ 2147483646 w 409"/>
              <a:gd name="T9" fmla="*/ 2147483646 h 472"/>
              <a:gd name="T10" fmla="*/ 0 w 409"/>
              <a:gd name="T11" fmla="*/ 2147483646 h 472"/>
              <a:gd name="T12" fmla="*/ 0 w 409"/>
              <a:gd name="T13" fmla="*/ 2147483646 h 4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9" h="472">
                <a:moveTo>
                  <a:pt x="0" y="116"/>
                </a:moveTo>
                <a:lnTo>
                  <a:pt x="204" y="0"/>
                </a:lnTo>
                <a:lnTo>
                  <a:pt x="409" y="116"/>
                </a:lnTo>
                <a:lnTo>
                  <a:pt x="409" y="353"/>
                </a:lnTo>
                <a:lnTo>
                  <a:pt x="204" y="472"/>
                </a:lnTo>
                <a:lnTo>
                  <a:pt x="0" y="353"/>
                </a:lnTo>
                <a:lnTo>
                  <a:pt x="0" y="116"/>
                </a:lnTo>
                <a:close/>
              </a:path>
            </a:pathLst>
          </a:custGeom>
          <a:solidFill>
            <a:srgbClr val="1D6DC2"/>
          </a:solidFill>
          <a:ln>
            <a:noFill/>
          </a:ln>
          <a:extLst>
            <a:ext uri="{91240B29-F687-4F45-9708-019B960494DF}">
              <a14:hiddenLine xmlns:a14="http://schemas.microsoft.com/office/drawing/2010/main" w="9525">
                <a:solidFill>
                  <a:srgbClr val="000000"/>
                </a:solidFill>
                <a:round/>
              </a14:hiddenLine>
            </a:ext>
          </a:extLst>
        </p:spPr>
        <p:txBody>
          <a:bodyPr anchor="ctr" anchorCtr="0">
            <a:normAutofit/>
          </a:bodyPr>
          <a:lstStyle/>
          <a:p>
            <a:pPr eaLnBrk="0" fontAlgn="base" hangingPunct="0">
              <a:lnSpc>
                <a:spcPct val="120000"/>
              </a:lnSpc>
              <a:spcBef>
                <a:spcPct val="0"/>
              </a:spcBef>
              <a:spcAft>
                <a:spcPct val="0"/>
              </a:spcAft>
            </a:pPr>
            <a:endParaRPr lang="zh-CN" altLang="en-US">
              <a:solidFill>
                <a:prstClr val="black"/>
              </a:solidFill>
              <a:latin typeface="Arial" panose="020B0604020202090204" pitchFamily="34" charset="0"/>
              <a:ea typeface="微软雅黑" panose="020B0503020204020204" pitchFamily="34" charset="-122"/>
              <a:sym typeface="Arial" panose="020B0604020202090204" pitchFamily="34" charset="0"/>
            </a:endParaRPr>
          </a:p>
        </p:txBody>
      </p:sp>
      <p:sp>
        <p:nvSpPr>
          <p:cNvPr id="39" name="Freeform 8"/>
          <p:cNvSpPr/>
          <p:nvPr>
            <p:custDataLst>
              <p:tags r:id="rId4"/>
            </p:custDataLst>
          </p:nvPr>
        </p:nvSpPr>
        <p:spPr bwMode="auto">
          <a:xfrm>
            <a:off x="3717581" y="3164047"/>
            <a:ext cx="785813" cy="908050"/>
          </a:xfrm>
          <a:custGeom>
            <a:avLst/>
            <a:gdLst>
              <a:gd name="T0" fmla="*/ 0 w 397"/>
              <a:gd name="T1" fmla="*/ 2147483646 h 459"/>
              <a:gd name="T2" fmla="*/ 2147483646 w 397"/>
              <a:gd name="T3" fmla="*/ 0 h 459"/>
              <a:gd name="T4" fmla="*/ 2147483646 w 397"/>
              <a:gd name="T5" fmla="*/ 2147483646 h 459"/>
              <a:gd name="T6" fmla="*/ 2147483646 w 397"/>
              <a:gd name="T7" fmla="*/ 2147483646 h 459"/>
              <a:gd name="T8" fmla="*/ 2147483646 w 397"/>
              <a:gd name="T9" fmla="*/ 2147483646 h 459"/>
              <a:gd name="T10" fmla="*/ 0 w 397"/>
              <a:gd name="T11" fmla="*/ 2147483646 h 459"/>
              <a:gd name="T12" fmla="*/ 0 w 397"/>
              <a:gd name="T13" fmla="*/ 2147483646 h 4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7" h="459">
                <a:moveTo>
                  <a:pt x="0" y="115"/>
                </a:moveTo>
                <a:lnTo>
                  <a:pt x="198" y="0"/>
                </a:lnTo>
                <a:lnTo>
                  <a:pt x="397" y="115"/>
                </a:lnTo>
                <a:lnTo>
                  <a:pt x="397" y="344"/>
                </a:lnTo>
                <a:lnTo>
                  <a:pt x="198" y="459"/>
                </a:lnTo>
                <a:lnTo>
                  <a:pt x="0" y="344"/>
                </a:lnTo>
                <a:lnTo>
                  <a:pt x="0" y="115"/>
                </a:lnTo>
                <a:close/>
              </a:path>
            </a:pathLst>
          </a:custGeom>
          <a:solidFill>
            <a:srgbClr val="1D6DC2"/>
          </a:solidFill>
          <a:ln>
            <a:noFill/>
          </a:ln>
          <a:extLst>
            <a:ext uri="{91240B29-F687-4F45-9708-019B960494DF}">
              <a14:hiddenLine xmlns:a14="http://schemas.microsoft.com/office/drawing/2010/main" w="9525">
                <a:solidFill>
                  <a:srgbClr val="000000"/>
                </a:solidFill>
                <a:round/>
              </a14:hiddenLine>
            </a:ext>
          </a:extLst>
        </p:spPr>
        <p:txBody>
          <a:bodyPr anchor="ctr" anchorCtr="0">
            <a:normAutofit/>
          </a:bodyPr>
          <a:lstStyle/>
          <a:p>
            <a:pPr eaLnBrk="0" fontAlgn="base" hangingPunct="0">
              <a:lnSpc>
                <a:spcPct val="120000"/>
              </a:lnSpc>
              <a:spcBef>
                <a:spcPct val="0"/>
              </a:spcBef>
              <a:spcAft>
                <a:spcPct val="0"/>
              </a:spcAft>
            </a:pPr>
            <a:endParaRPr lang="zh-CN" altLang="en-US">
              <a:solidFill>
                <a:prstClr val="black"/>
              </a:solidFill>
              <a:latin typeface="Arial" panose="020B0604020202090204" pitchFamily="34" charset="0"/>
              <a:ea typeface="微软雅黑" panose="020B0503020204020204" pitchFamily="34" charset="-122"/>
              <a:sym typeface="Arial" panose="020B0604020202090204" pitchFamily="34" charset="0"/>
            </a:endParaRPr>
          </a:p>
        </p:txBody>
      </p:sp>
      <p:sp>
        <p:nvSpPr>
          <p:cNvPr id="40" name="Freeform 9"/>
          <p:cNvSpPr/>
          <p:nvPr>
            <p:custDataLst>
              <p:tags r:id="rId5"/>
            </p:custDataLst>
          </p:nvPr>
        </p:nvSpPr>
        <p:spPr bwMode="auto">
          <a:xfrm>
            <a:off x="6259169" y="2370297"/>
            <a:ext cx="850900" cy="981075"/>
          </a:xfrm>
          <a:custGeom>
            <a:avLst/>
            <a:gdLst>
              <a:gd name="T0" fmla="*/ 0 w 430"/>
              <a:gd name="T1" fmla="*/ 2147483646 h 496"/>
              <a:gd name="T2" fmla="*/ 2147483646 w 430"/>
              <a:gd name="T3" fmla="*/ 0 h 496"/>
              <a:gd name="T4" fmla="*/ 2147483646 w 430"/>
              <a:gd name="T5" fmla="*/ 2147483646 h 496"/>
              <a:gd name="T6" fmla="*/ 2147483646 w 430"/>
              <a:gd name="T7" fmla="*/ 2147483646 h 496"/>
              <a:gd name="T8" fmla="*/ 2147483646 w 430"/>
              <a:gd name="T9" fmla="*/ 2147483646 h 496"/>
              <a:gd name="T10" fmla="*/ 0 w 430"/>
              <a:gd name="T11" fmla="*/ 2147483646 h 496"/>
              <a:gd name="T12" fmla="*/ 0 w 430"/>
              <a:gd name="T13" fmla="*/ 2147483646 h 4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30" h="496">
                <a:moveTo>
                  <a:pt x="0" y="124"/>
                </a:moveTo>
                <a:lnTo>
                  <a:pt x="214" y="0"/>
                </a:lnTo>
                <a:lnTo>
                  <a:pt x="430" y="124"/>
                </a:lnTo>
                <a:lnTo>
                  <a:pt x="430" y="372"/>
                </a:lnTo>
                <a:lnTo>
                  <a:pt x="214" y="496"/>
                </a:lnTo>
                <a:lnTo>
                  <a:pt x="0" y="372"/>
                </a:lnTo>
                <a:lnTo>
                  <a:pt x="0" y="124"/>
                </a:lnTo>
                <a:close/>
              </a:path>
            </a:pathLst>
          </a:custGeom>
          <a:solidFill>
            <a:srgbClr val="0088D5"/>
          </a:solidFill>
          <a:ln>
            <a:noFill/>
          </a:ln>
          <a:extLst>
            <a:ext uri="{91240B29-F687-4F45-9708-019B960494DF}">
              <a14:hiddenLine xmlns:a14="http://schemas.microsoft.com/office/drawing/2010/main" w="9525">
                <a:solidFill>
                  <a:srgbClr val="000000"/>
                </a:solidFill>
                <a:round/>
              </a14:hiddenLine>
            </a:ext>
          </a:extLst>
        </p:spPr>
        <p:txBody>
          <a:bodyPr anchor="ctr" anchorCtr="0">
            <a:normAutofit/>
          </a:bodyPr>
          <a:lstStyle/>
          <a:p>
            <a:pPr eaLnBrk="0" fontAlgn="base" hangingPunct="0">
              <a:lnSpc>
                <a:spcPct val="120000"/>
              </a:lnSpc>
              <a:spcBef>
                <a:spcPct val="0"/>
              </a:spcBef>
              <a:spcAft>
                <a:spcPct val="0"/>
              </a:spcAft>
            </a:pPr>
            <a:endParaRPr lang="zh-CN" altLang="en-US">
              <a:solidFill>
                <a:prstClr val="black"/>
              </a:solidFill>
              <a:latin typeface="Arial" panose="020B0604020202090204" pitchFamily="34" charset="0"/>
              <a:ea typeface="微软雅黑" panose="020B0503020204020204" pitchFamily="34" charset="-122"/>
              <a:sym typeface="Arial" panose="020B0604020202090204" pitchFamily="34" charset="0"/>
            </a:endParaRPr>
          </a:p>
        </p:txBody>
      </p:sp>
      <p:sp>
        <p:nvSpPr>
          <p:cNvPr id="41" name="Freeform 10"/>
          <p:cNvSpPr/>
          <p:nvPr>
            <p:custDataLst>
              <p:tags r:id="rId6"/>
            </p:custDataLst>
          </p:nvPr>
        </p:nvSpPr>
        <p:spPr bwMode="auto">
          <a:xfrm>
            <a:off x="4233519" y="3799047"/>
            <a:ext cx="1079500" cy="1244600"/>
          </a:xfrm>
          <a:custGeom>
            <a:avLst/>
            <a:gdLst>
              <a:gd name="T0" fmla="*/ 0 w 545"/>
              <a:gd name="T1" fmla="*/ 2147483646 h 629"/>
              <a:gd name="T2" fmla="*/ 2147483646 w 545"/>
              <a:gd name="T3" fmla="*/ 0 h 629"/>
              <a:gd name="T4" fmla="*/ 2147483646 w 545"/>
              <a:gd name="T5" fmla="*/ 2147483646 h 629"/>
              <a:gd name="T6" fmla="*/ 2147483646 w 545"/>
              <a:gd name="T7" fmla="*/ 2147483646 h 629"/>
              <a:gd name="T8" fmla="*/ 2147483646 w 545"/>
              <a:gd name="T9" fmla="*/ 2147483646 h 629"/>
              <a:gd name="T10" fmla="*/ 0 w 545"/>
              <a:gd name="T11" fmla="*/ 2147483646 h 629"/>
              <a:gd name="T12" fmla="*/ 0 w 545"/>
              <a:gd name="T13" fmla="*/ 2147483646 h 6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45" h="629">
                <a:moveTo>
                  <a:pt x="0" y="157"/>
                </a:moveTo>
                <a:lnTo>
                  <a:pt x="274" y="0"/>
                </a:lnTo>
                <a:lnTo>
                  <a:pt x="545" y="157"/>
                </a:lnTo>
                <a:lnTo>
                  <a:pt x="545" y="472"/>
                </a:lnTo>
                <a:lnTo>
                  <a:pt x="274" y="629"/>
                </a:lnTo>
                <a:lnTo>
                  <a:pt x="0" y="472"/>
                </a:lnTo>
                <a:lnTo>
                  <a:pt x="0" y="157"/>
                </a:lnTo>
                <a:close/>
              </a:path>
            </a:pathLst>
          </a:custGeom>
          <a:solidFill>
            <a:srgbClr val="0088D5"/>
          </a:solidFill>
          <a:ln>
            <a:noFill/>
          </a:ln>
          <a:extLst>
            <a:ext uri="{91240B29-F687-4F45-9708-019B960494DF}">
              <a14:hiddenLine xmlns:a14="http://schemas.microsoft.com/office/drawing/2010/main" w="9525">
                <a:solidFill>
                  <a:srgbClr val="000000"/>
                </a:solidFill>
                <a:round/>
              </a14:hiddenLine>
            </a:ext>
          </a:extLst>
        </p:spPr>
        <p:txBody>
          <a:bodyPr anchor="ctr" anchorCtr="0">
            <a:normAutofit/>
          </a:bodyPr>
          <a:lstStyle/>
          <a:p>
            <a:pPr eaLnBrk="0" fontAlgn="base" hangingPunct="0">
              <a:lnSpc>
                <a:spcPct val="120000"/>
              </a:lnSpc>
              <a:spcBef>
                <a:spcPct val="0"/>
              </a:spcBef>
              <a:spcAft>
                <a:spcPct val="0"/>
              </a:spcAft>
            </a:pPr>
            <a:endParaRPr lang="zh-CN" altLang="en-US">
              <a:solidFill>
                <a:prstClr val="black"/>
              </a:solidFill>
              <a:latin typeface="Arial" panose="020B0604020202090204" pitchFamily="34" charset="0"/>
              <a:ea typeface="微软雅黑" panose="020B0503020204020204" pitchFamily="34" charset="-122"/>
              <a:sym typeface="Arial" panose="020B0604020202090204" pitchFamily="34" charset="0"/>
            </a:endParaRPr>
          </a:p>
        </p:txBody>
      </p:sp>
      <p:sp>
        <p:nvSpPr>
          <p:cNvPr id="42" name="Freeform 34"/>
          <p:cNvSpPr/>
          <p:nvPr>
            <p:custDataLst>
              <p:tags r:id="rId7"/>
            </p:custDataLst>
          </p:nvPr>
        </p:nvSpPr>
        <p:spPr bwMode="auto">
          <a:xfrm>
            <a:off x="4503394" y="1971834"/>
            <a:ext cx="879475" cy="258763"/>
          </a:xfrm>
          <a:custGeom>
            <a:avLst/>
            <a:gdLst>
              <a:gd name="T0" fmla="*/ 2147483646 w 444"/>
              <a:gd name="T1" fmla="*/ 2147483646 h 130"/>
              <a:gd name="T2" fmla="*/ 2147483646 w 444"/>
              <a:gd name="T3" fmla="*/ 0 h 130"/>
              <a:gd name="T4" fmla="*/ 0 w 444"/>
              <a:gd name="T5" fmla="*/ 0 h 130"/>
              <a:gd name="T6" fmla="*/ 0 60000 65536"/>
              <a:gd name="T7" fmla="*/ 0 60000 65536"/>
              <a:gd name="T8" fmla="*/ 0 60000 65536"/>
            </a:gdLst>
            <a:ahLst/>
            <a:cxnLst>
              <a:cxn ang="T6">
                <a:pos x="T0" y="T1"/>
              </a:cxn>
              <a:cxn ang="T7">
                <a:pos x="T2" y="T3"/>
              </a:cxn>
              <a:cxn ang="T8">
                <a:pos x="T4" y="T5"/>
              </a:cxn>
            </a:cxnLst>
            <a:rect l="0" t="0" r="r" b="b"/>
            <a:pathLst>
              <a:path w="444" h="130">
                <a:moveTo>
                  <a:pt x="444" y="130"/>
                </a:moveTo>
                <a:lnTo>
                  <a:pt x="444" y="0"/>
                </a:lnTo>
                <a:lnTo>
                  <a:pt x="0" y="0"/>
                </a:lnTo>
              </a:path>
            </a:pathLst>
          </a:custGeom>
          <a:noFill/>
          <a:ln w="6350" cap="flat" cmpd="sng">
            <a:solidFill>
              <a:srgbClr val="1D6DC2"/>
            </a:solidFill>
            <a:round/>
          </a:ln>
          <a:extLst>
            <a:ext uri="{909E8E84-426E-40DD-AFC4-6F175D3DCCD1}">
              <a14:hiddenFill xmlns:a14="http://schemas.microsoft.com/office/drawing/2010/main">
                <a:solidFill>
                  <a:srgbClr val="FFFFFF"/>
                </a:solidFill>
              </a14:hiddenFill>
            </a:ext>
          </a:extLst>
        </p:spPr>
        <p:txBody>
          <a:bodyPr anchor="ctr" anchorCtr="0">
            <a:normAutofit fontScale="52500" lnSpcReduction="20000"/>
          </a:bodyPr>
          <a:lstStyle/>
          <a:p>
            <a:pPr eaLnBrk="0" fontAlgn="base" hangingPunct="0">
              <a:lnSpc>
                <a:spcPct val="140000"/>
              </a:lnSpc>
              <a:spcBef>
                <a:spcPct val="0"/>
              </a:spcBef>
              <a:spcAft>
                <a:spcPct val="0"/>
              </a:spcAft>
            </a:pPr>
            <a:endParaRPr lang="zh-CN" altLang="en-US">
              <a:solidFill>
                <a:prstClr val="black"/>
              </a:solidFill>
              <a:latin typeface="Arial" panose="020B0604020202090204" pitchFamily="34" charset="0"/>
              <a:ea typeface="微软雅黑" panose="020B0503020204020204" pitchFamily="34" charset="-122"/>
              <a:sym typeface="Arial" panose="020B0604020202090204" pitchFamily="34" charset="0"/>
            </a:endParaRPr>
          </a:p>
        </p:txBody>
      </p:sp>
      <p:sp>
        <p:nvSpPr>
          <p:cNvPr id="43" name="Freeform 35"/>
          <p:cNvSpPr/>
          <p:nvPr>
            <p:custDataLst>
              <p:tags r:id="rId8"/>
            </p:custDataLst>
          </p:nvPr>
        </p:nvSpPr>
        <p:spPr bwMode="auto">
          <a:xfrm>
            <a:off x="6683031" y="1971834"/>
            <a:ext cx="846138" cy="398463"/>
          </a:xfrm>
          <a:custGeom>
            <a:avLst/>
            <a:gdLst>
              <a:gd name="T0" fmla="*/ 0 w 428"/>
              <a:gd name="T1" fmla="*/ 2147483646 h 201"/>
              <a:gd name="T2" fmla="*/ 0 w 428"/>
              <a:gd name="T3" fmla="*/ 0 h 201"/>
              <a:gd name="T4" fmla="*/ 2147483646 w 428"/>
              <a:gd name="T5" fmla="*/ 0 h 201"/>
              <a:gd name="T6" fmla="*/ 0 60000 65536"/>
              <a:gd name="T7" fmla="*/ 0 60000 65536"/>
              <a:gd name="T8" fmla="*/ 0 60000 65536"/>
            </a:gdLst>
            <a:ahLst/>
            <a:cxnLst>
              <a:cxn ang="T6">
                <a:pos x="T0" y="T1"/>
              </a:cxn>
              <a:cxn ang="T7">
                <a:pos x="T2" y="T3"/>
              </a:cxn>
              <a:cxn ang="T8">
                <a:pos x="T4" y="T5"/>
              </a:cxn>
            </a:cxnLst>
            <a:rect l="0" t="0" r="r" b="b"/>
            <a:pathLst>
              <a:path w="428" h="201">
                <a:moveTo>
                  <a:pt x="0" y="201"/>
                </a:moveTo>
                <a:lnTo>
                  <a:pt x="0" y="0"/>
                </a:lnTo>
                <a:lnTo>
                  <a:pt x="428" y="0"/>
                </a:lnTo>
              </a:path>
            </a:pathLst>
          </a:custGeom>
          <a:noFill/>
          <a:ln w="6350" cap="flat" cmpd="sng">
            <a:solidFill>
              <a:srgbClr val="0088D5"/>
            </a:solidFill>
            <a:round/>
          </a:ln>
          <a:extLst>
            <a:ext uri="{909E8E84-426E-40DD-AFC4-6F175D3DCCD1}">
              <a14:hiddenFill xmlns:a14="http://schemas.microsoft.com/office/drawing/2010/main">
                <a:solidFill>
                  <a:srgbClr val="FFFFFF"/>
                </a:solidFill>
              </a14:hiddenFill>
            </a:ext>
          </a:extLst>
        </p:spPr>
        <p:txBody>
          <a:bodyPr anchor="ctr" anchorCtr="0">
            <a:normAutofit lnSpcReduction="10000"/>
          </a:bodyPr>
          <a:lstStyle/>
          <a:p>
            <a:pPr eaLnBrk="0" fontAlgn="base" hangingPunct="0">
              <a:lnSpc>
                <a:spcPct val="120000"/>
              </a:lnSpc>
              <a:spcBef>
                <a:spcPct val="0"/>
              </a:spcBef>
              <a:spcAft>
                <a:spcPct val="0"/>
              </a:spcAft>
            </a:pPr>
            <a:endParaRPr lang="zh-CN" altLang="en-US">
              <a:solidFill>
                <a:prstClr val="black"/>
              </a:solidFill>
              <a:latin typeface="Arial" panose="020B0604020202090204" pitchFamily="34" charset="0"/>
              <a:ea typeface="微软雅黑" panose="020B0503020204020204" pitchFamily="34" charset="-122"/>
              <a:sym typeface="Arial" panose="020B0604020202090204" pitchFamily="34" charset="0"/>
            </a:endParaRPr>
          </a:p>
        </p:txBody>
      </p:sp>
      <p:sp>
        <p:nvSpPr>
          <p:cNvPr id="44" name="Freeform 36"/>
          <p:cNvSpPr/>
          <p:nvPr>
            <p:custDataLst>
              <p:tags r:id="rId9"/>
            </p:custDataLst>
          </p:nvPr>
        </p:nvSpPr>
        <p:spPr bwMode="auto">
          <a:xfrm>
            <a:off x="8497570" y="3016250"/>
            <a:ext cx="1676400" cy="454025"/>
          </a:xfrm>
          <a:custGeom>
            <a:avLst/>
            <a:gdLst>
              <a:gd name="T0" fmla="*/ 0 w 847"/>
              <a:gd name="T1" fmla="*/ 2147483646 h 308"/>
              <a:gd name="T2" fmla="*/ 0 w 847"/>
              <a:gd name="T3" fmla="*/ 0 h 308"/>
              <a:gd name="T4" fmla="*/ 2147483646 w 847"/>
              <a:gd name="T5" fmla="*/ 0 h 308"/>
              <a:gd name="T6" fmla="*/ 2147483646 w 847"/>
              <a:gd name="T7" fmla="*/ 2147483646 h 3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47" h="308">
                <a:moveTo>
                  <a:pt x="0" y="308"/>
                </a:moveTo>
                <a:lnTo>
                  <a:pt x="0" y="0"/>
                </a:lnTo>
                <a:lnTo>
                  <a:pt x="847" y="0"/>
                </a:lnTo>
                <a:lnTo>
                  <a:pt x="847" y="105"/>
                </a:lnTo>
              </a:path>
            </a:pathLst>
          </a:custGeom>
          <a:noFill/>
          <a:ln w="6350" cap="flat" cmpd="sng">
            <a:solidFill>
              <a:srgbClr val="1D6DC2"/>
            </a:solidFill>
            <a:round/>
          </a:ln>
          <a:extLst>
            <a:ext uri="{909E8E84-426E-40DD-AFC4-6F175D3DCCD1}">
              <a14:hiddenFill xmlns:a14="http://schemas.microsoft.com/office/drawing/2010/main">
                <a:solidFill>
                  <a:srgbClr val="FFFFFF"/>
                </a:solidFill>
              </a14:hiddenFill>
            </a:ext>
          </a:extLst>
        </p:spPr>
        <p:txBody>
          <a:bodyPr anchor="ctr" anchorCtr="0">
            <a:normAutofit/>
          </a:bodyPr>
          <a:lstStyle/>
          <a:p>
            <a:pPr eaLnBrk="0" fontAlgn="base" hangingPunct="0">
              <a:lnSpc>
                <a:spcPct val="120000"/>
              </a:lnSpc>
              <a:spcBef>
                <a:spcPct val="0"/>
              </a:spcBef>
              <a:spcAft>
                <a:spcPct val="0"/>
              </a:spcAft>
            </a:pPr>
            <a:endParaRPr lang="zh-CN" altLang="en-US">
              <a:solidFill>
                <a:prstClr val="black"/>
              </a:solidFill>
              <a:latin typeface="Arial" panose="020B0604020202090204" pitchFamily="34" charset="0"/>
              <a:ea typeface="微软雅黑" panose="020B0503020204020204" pitchFamily="34" charset="-122"/>
              <a:sym typeface="Arial" panose="020B0604020202090204" pitchFamily="34" charset="0"/>
            </a:endParaRPr>
          </a:p>
        </p:txBody>
      </p:sp>
      <p:sp>
        <p:nvSpPr>
          <p:cNvPr id="45" name="Freeform 37"/>
          <p:cNvSpPr/>
          <p:nvPr>
            <p:custDataLst>
              <p:tags r:id="rId10"/>
            </p:custDataLst>
          </p:nvPr>
        </p:nvSpPr>
        <p:spPr bwMode="auto">
          <a:xfrm>
            <a:off x="2265019" y="2860834"/>
            <a:ext cx="1844675" cy="303213"/>
          </a:xfrm>
          <a:custGeom>
            <a:avLst/>
            <a:gdLst>
              <a:gd name="T0" fmla="*/ 2147483646 w 932"/>
              <a:gd name="T1" fmla="*/ 2147483646 h 153"/>
              <a:gd name="T2" fmla="*/ 2147483646 w 932"/>
              <a:gd name="T3" fmla="*/ 0 h 153"/>
              <a:gd name="T4" fmla="*/ 0 w 932"/>
              <a:gd name="T5" fmla="*/ 0 h 153"/>
              <a:gd name="T6" fmla="*/ 0 w 932"/>
              <a:gd name="T7" fmla="*/ 2147483646 h 15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32" h="153">
                <a:moveTo>
                  <a:pt x="932" y="153"/>
                </a:moveTo>
                <a:lnTo>
                  <a:pt x="932" y="0"/>
                </a:lnTo>
                <a:lnTo>
                  <a:pt x="0" y="0"/>
                </a:lnTo>
                <a:lnTo>
                  <a:pt x="0" y="105"/>
                </a:lnTo>
              </a:path>
            </a:pathLst>
          </a:custGeom>
          <a:noFill/>
          <a:ln w="6350" cap="flat" cmpd="sng">
            <a:solidFill>
              <a:srgbClr val="1D6DC2"/>
            </a:solidFill>
            <a:round/>
          </a:ln>
          <a:extLst>
            <a:ext uri="{909E8E84-426E-40DD-AFC4-6F175D3DCCD1}">
              <a14:hiddenFill xmlns:a14="http://schemas.microsoft.com/office/drawing/2010/main">
                <a:solidFill>
                  <a:srgbClr val="FFFFFF"/>
                </a:solidFill>
              </a14:hiddenFill>
            </a:ext>
          </a:extLst>
        </p:spPr>
        <p:txBody>
          <a:bodyPr anchor="ctr" anchorCtr="0">
            <a:normAutofit fontScale="62500" lnSpcReduction="20000"/>
          </a:bodyPr>
          <a:lstStyle/>
          <a:p>
            <a:pPr eaLnBrk="0" fontAlgn="base" hangingPunct="0">
              <a:lnSpc>
                <a:spcPct val="140000"/>
              </a:lnSpc>
              <a:spcBef>
                <a:spcPct val="0"/>
              </a:spcBef>
              <a:spcAft>
                <a:spcPct val="0"/>
              </a:spcAft>
            </a:pPr>
            <a:endParaRPr lang="zh-CN" altLang="en-US">
              <a:solidFill>
                <a:prstClr val="black"/>
              </a:solidFill>
              <a:latin typeface="Arial" panose="020B0604020202090204" pitchFamily="34" charset="0"/>
              <a:ea typeface="微软雅黑" panose="020B0503020204020204" pitchFamily="34" charset="-122"/>
              <a:sym typeface="Arial" panose="020B0604020202090204" pitchFamily="34" charset="0"/>
            </a:endParaRPr>
          </a:p>
        </p:txBody>
      </p:sp>
      <p:sp>
        <p:nvSpPr>
          <p:cNvPr id="46" name="Freeform 38"/>
          <p:cNvSpPr/>
          <p:nvPr>
            <p:custDataLst>
              <p:tags r:id="rId11"/>
            </p:custDataLst>
          </p:nvPr>
        </p:nvSpPr>
        <p:spPr bwMode="auto">
          <a:xfrm>
            <a:off x="4371631" y="4734084"/>
            <a:ext cx="1231900" cy="555625"/>
          </a:xfrm>
          <a:custGeom>
            <a:avLst/>
            <a:gdLst>
              <a:gd name="T0" fmla="*/ 2147483646 w 623"/>
              <a:gd name="T1" fmla="*/ 0 h 281"/>
              <a:gd name="T2" fmla="*/ 2147483646 w 623"/>
              <a:gd name="T3" fmla="*/ 0 h 281"/>
              <a:gd name="T4" fmla="*/ 2147483646 w 623"/>
              <a:gd name="T5" fmla="*/ 2147483646 h 281"/>
              <a:gd name="T6" fmla="*/ 0 w 623"/>
              <a:gd name="T7" fmla="*/ 2147483646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3" h="281">
                <a:moveTo>
                  <a:pt x="476" y="0"/>
                </a:moveTo>
                <a:lnTo>
                  <a:pt x="623" y="0"/>
                </a:lnTo>
                <a:lnTo>
                  <a:pt x="623" y="281"/>
                </a:lnTo>
                <a:lnTo>
                  <a:pt x="0" y="281"/>
                </a:lnTo>
              </a:path>
            </a:pathLst>
          </a:custGeom>
          <a:noFill/>
          <a:ln w="6350" cap="flat" cmpd="sng">
            <a:solidFill>
              <a:srgbClr val="0088D5"/>
            </a:solidFill>
            <a:round/>
          </a:ln>
          <a:extLst>
            <a:ext uri="{909E8E84-426E-40DD-AFC4-6F175D3DCCD1}">
              <a14:hiddenFill xmlns:a14="http://schemas.microsoft.com/office/drawing/2010/main">
                <a:solidFill>
                  <a:srgbClr val="FFFFFF"/>
                </a:solidFill>
              </a14:hiddenFill>
            </a:ext>
          </a:extLst>
        </p:spPr>
        <p:txBody>
          <a:bodyPr anchor="ctr" anchorCtr="0">
            <a:normAutofit/>
          </a:bodyPr>
          <a:lstStyle/>
          <a:p>
            <a:pPr eaLnBrk="0" fontAlgn="base" hangingPunct="0">
              <a:lnSpc>
                <a:spcPct val="120000"/>
              </a:lnSpc>
              <a:spcBef>
                <a:spcPct val="0"/>
              </a:spcBef>
              <a:spcAft>
                <a:spcPct val="0"/>
              </a:spcAft>
            </a:pPr>
            <a:endParaRPr lang="zh-CN" altLang="en-US">
              <a:solidFill>
                <a:prstClr val="black"/>
              </a:solidFill>
              <a:latin typeface="Arial" panose="020B0604020202090204" pitchFamily="34" charset="0"/>
              <a:ea typeface="微软雅黑" panose="020B0503020204020204" pitchFamily="34" charset="-122"/>
              <a:sym typeface="Arial" panose="020B0604020202090204" pitchFamily="34" charset="0"/>
            </a:endParaRPr>
          </a:p>
        </p:txBody>
      </p:sp>
      <p:sp>
        <p:nvSpPr>
          <p:cNvPr id="47" name="Freeform 39"/>
          <p:cNvSpPr/>
          <p:nvPr>
            <p:custDataLst>
              <p:tags r:id="rId12"/>
            </p:custDataLst>
          </p:nvPr>
        </p:nvSpPr>
        <p:spPr bwMode="auto">
          <a:xfrm>
            <a:off x="6281394" y="4326097"/>
            <a:ext cx="1443037" cy="963612"/>
          </a:xfrm>
          <a:custGeom>
            <a:avLst/>
            <a:gdLst>
              <a:gd name="T0" fmla="*/ 2147483646 w 729"/>
              <a:gd name="T1" fmla="*/ 0 h 487"/>
              <a:gd name="T2" fmla="*/ 0 w 729"/>
              <a:gd name="T3" fmla="*/ 0 h 487"/>
              <a:gd name="T4" fmla="*/ 0 w 729"/>
              <a:gd name="T5" fmla="*/ 2147483646 h 487"/>
              <a:gd name="T6" fmla="*/ 2147483646 w 729"/>
              <a:gd name="T7" fmla="*/ 2147483646 h 48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29" h="487">
                <a:moveTo>
                  <a:pt x="159" y="0"/>
                </a:moveTo>
                <a:lnTo>
                  <a:pt x="0" y="0"/>
                </a:lnTo>
                <a:lnTo>
                  <a:pt x="0" y="487"/>
                </a:lnTo>
                <a:lnTo>
                  <a:pt x="729" y="487"/>
                </a:lnTo>
              </a:path>
            </a:pathLst>
          </a:custGeom>
          <a:noFill/>
          <a:ln w="6350" cap="flat" cmpd="sng">
            <a:solidFill>
              <a:srgbClr val="0088D5"/>
            </a:solidFill>
            <a:round/>
          </a:ln>
          <a:extLst>
            <a:ext uri="{909E8E84-426E-40DD-AFC4-6F175D3DCCD1}">
              <a14:hiddenFill xmlns:a14="http://schemas.microsoft.com/office/drawing/2010/main">
                <a:solidFill>
                  <a:srgbClr val="FFFFFF"/>
                </a:solidFill>
              </a14:hiddenFill>
            </a:ext>
          </a:extLst>
        </p:spPr>
        <p:txBody>
          <a:bodyPr anchor="ctr" anchorCtr="0">
            <a:normAutofit/>
          </a:bodyPr>
          <a:lstStyle/>
          <a:p>
            <a:pPr eaLnBrk="0" fontAlgn="base" hangingPunct="0">
              <a:lnSpc>
                <a:spcPct val="120000"/>
              </a:lnSpc>
              <a:spcBef>
                <a:spcPct val="0"/>
              </a:spcBef>
              <a:spcAft>
                <a:spcPct val="0"/>
              </a:spcAft>
            </a:pPr>
            <a:endParaRPr lang="zh-CN" altLang="en-US">
              <a:solidFill>
                <a:prstClr val="black"/>
              </a:solidFill>
              <a:latin typeface="Arial" panose="020B0604020202090204" pitchFamily="34" charset="0"/>
              <a:ea typeface="微软雅黑" panose="020B0503020204020204" pitchFamily="34" charset="-122"/>
              <a:sym typeface="Arial" panose="020B0604020202090204" pitchFamily="34" charset="0"/>
            </a:endParaRPr>
          </a:p>
        </p:txBody>
      </p:sp>
      <p:pic>
        <p:nvPicPr>
          <p:cNvPr id="48" name="图形 2"/>
          <p:cNvPicPr>
            <a:picLocks noChangeAspect="1"/>
          </p:cNvPicPr>
          <p:nvPr>
            <p:custDataLst>
              <p:tags r:id="rId13"/>
            </p:custDataLst>
          </p:nvPr>
        </p:nvPicPr>
        <p:blipFill>
          <a:blip r:embed="rId20" cstate="print">
            <a:extLst>
              <a:ext uri="{28A0092B-C50C-407E-A947-70E740481C1C}">
                <a14:useLocalDpi xmlns:a14="http://schemas.microsoft.com/office/drawing/2010/main" val="0"/>
              </a:ext>
              <a:ext uri="{96DAC541-7B7A-43D3-8B79-37D633B846F1}">
                <asvg:svgBlip xmlns="" xmlns:asvg="http://schemas.microsoft.com/office/drawing/2016/SVG/main" r:embed="rId21"/>
              </a:ext>
            </a:extLst>
          </a:blip>
          <a:stretch>
            <a:fillRect/>
          </a:stretch>
        </p:blipFill>
        <p:spPr>
          <a:xfrm>
            <a:off x="6463751" y="2613354"/>
            <a:ext cx="438559" cy="438559"/>
          </a:xfrm>
          <a:prstGeom prst="rect">
            <a:avLst/>
          </a:prstGeom>
        </p:spPr>
      </p:pic>
      <p:pic>
        <p:nvPicPr>
          <p:cNvPr id="49" name="图形 6"/>
          <p:cNvPicPr>
            <a:picLocks noChangeAspect="1"/>
          </p:cNvPicPr>
          <p:nvPr>
            <p:custDataLst>
              <p:tags r:id="rId14"/>
            </p:custDataLst>
          </p:nvPr>
        </p:nvPicPr>
        <p:blipFill>
          <a:blip r:embed="rId22" cstate="print">
            <a:extLst>
              <a:ext uri="{28A0092B-C50C-407E-A947-70E740481C1C}">
                <a14:useLocalDpi xmlns:a14="http://schemas.microsoft.com/office/drawing/2010/main" val="0"/>
              </a:ext>
              <a:ext uri="{96DAC541-7B7A-43D3-8B79-37D633B846F1}">
                <asvg:svgBlip xmlns="" xmlns:asvg="http://schemas.microsoft.com/office/drawing/2016/SVG/main" r:embed="rId23"/>
              </a:ext>
            </a:extLst>
          </a:blip>
          <a:stretch>
            <a:fillRect/>
          </a:stretch>
        </p:blipFill>
        <p:spPr>
          <a:xfrm>
            <a:off x="8278264" y="3738481"/>
            <a:ext cx="438559" cy="438559"/>
          </a:xfrm>
          <a:prstGeom prst="rect">
            <a:avLst/>
          </a:prstGeom>
        </p:spPr>
      </p:pic>
      <p:pic>
        <p:nvPicPr>
          <p:cNvPr id="50" name="图形 8"/>
          <p:cNvPicPr>
            <a:picLocks noChangeAspect="1"/>
          </p:cNvPicPr>
          <p:nvPr>
            <p:custDataLst>
              <p:tags r:id="rId15"/>
            </p:custDataLst>
          </p:nvPr>
        </p:nvPicPr>
        <p:blipFill>
          <a:blip r:embed="rId24" cstate="print">
            <a:extLst>
              <a:ext uri="{28A0092B-C50C-407E-A947-70E740481C1C}">
                <a14:useLocalDpi xmlns:a14="http://schemas.microsoft.com/office/drawing/2010/main" val="0"/>
              </a:ext>
              <a:ext uri="{96DAC541-7B7A-43D3-8B79-37D633B846F1}">
                <asvg:svgBlip xmlns="" xmlns:asvg="http://schemas.microsoft.com/office/drawing/2016/SVG/main" r:embed="rId25"/>
              </a:ext>
            </a:extLst>
          </a:blip>
          <a:stretch>
            <a:fillRect/>
          </a:stretch>
        </p:blipFill>
        <p:spPr>
          <a:xfrm>
            <a:off x="3880889" y="3410834"/>
            <a:ext cx="438559" cy="438559"/>
          </a:xfrm>
          <a:prstGeom prst="rect">
            <a:avLst/>
          </a:prstGeom>
        </p:spPr>
      </p:pic>
      <p:pic>
        <p:nvPicPr>
          <p:cNvPr id="51" name="图形 16"/>
          <p:cNvPicPr>
            <a:picLocks noChangeAspect="1"/>
          </p:cNvPicPr>
          <p:nvPr>
            <p:custDataLst>
              <p:tags r:id="rId16"/>
            </p:custDataLst>
          </p:nvPr>
        </p:nvPicPr>
        <p:blipFill>
          <a:blip r:embed="rId26" cstate="print">
            <a:extLst>
              <a:ext uri="{28A0092B-C50C-407E-A947-70E740481C1C}">
                <a14:useLocalDpi xmlns:a14="http://schemas.microsoft.com/office/drawing/2010/main" val="0"/>
              </a:ext>
              <a:ext uri="{96DAC541-7B7A-43D3-8B79-37D633B846F1}">
                <asvg:svgBlip xmlns="" xmlns:asvg="http://schemas.microsoft.com/office/drawing/2016/SVG/main" r:embed="rId27"/>
              </a:ext>
            </a:extLst>
          </a:blip>
          <a:stretch>
            <a:fillRect/>
          </a:stretch>
        </p:blipFill>
        <p:spPr>
          <a:xfrm>
            <a:off x="4448445" y="4208639"/>
            <a:ext cx="539136" cy="539136"/>
          </a:xfrm>
          <a:prstGeom prst="rect">
            <a:avLst/>
          </a:prstGeom>
        </p:spPr>
      </p:pic>
      <p:pic>
        <p:nvPicPr>
          <p:cNvPr id="52" name="图形 20"/>
          <p:cNvPicPr>
            <a:picLocks noChangeAspect="1"/>
          </p:cNvPicPr>
          <p:nvPr>
            <p:custDataLst>
              <p:tags r:id="rId17"/>
            </p:custDataLst>
          </p:nvPr>
        </p:nvPicPr>
        <p:blipFill>
          <a:blip r:embed="rId28" cstate="print">
            <a:extLst>
              <a:ext uri="{28A0092B-C50C-407E-A947-70E740481C1C}">
                <a14:useLocalDpi xmlns:a14="http://schemas.microsoft.com/office/drawing/2010/main" val="0"/>
              </a:ext>
              <a:ext uri="{96DAC541-7B7A-43D3-8B79-37D633B846F1}">
                <asvg:svgBlip xmlns="" xmlns:asvg="http://schemas.microsoft.com/office/drawing/2016/SVG/main" r:embed="rId29"/>
              </a:ext>
            </a:extLst>
          </a:blip>
          <a:stretch>
            <a:fillRect/>
          </a:stretch>
        </p:blipFill>
        <p:spPr>
          <a:xfrm>
            <a:off x="7020650" y="3654990"/>
            <a:ext cx="602439" cy="602439"/>
          </a:xfrm>
          <a:prstGeom prst="rect">
            <a:avLst/>
          </a:prstGeom>
        </p:spPr>
      </p:pic>
      <p:pic>
        <p:nvPicPr>
          <p:cNvPr id="53" name="图形 24"/>
          <p:cNvPicPr>
            <a:picLocks noChangeAspect="1"/>
          </p:cNvPicPr>
          <p:nvPr>
            <p:custDataLst>
              <p:tags r:id="rId18"/>
            </p:custDataLst>
          </p:nvPr>
        </p:nvPicPr>
        <p:blipFill>
          <a:blip r:embed="rId30" cstate="print">
            <a:extLst>
              <a:ext uri="{28A0092B-C50C-407E-A947-70E740481C1C}">
                <a14:useLocalDpi xmlns:a14="http://schemas.microsoft.com/office/drawing/2010/main" val="0"/>
              </a:ext>
              <a:ext uri="{96DAC541-7B7A-43D3-8B79-37D633B846F1}">
                <asvg:svgBlip xmlns="" xmlns:asvg="http://schemas.microsoft.com/office/drawing/2016/SVG/main" r:embed="rId31"/>
              </a:ext>
            </a:extLst>
          </a:blip>
          <a:stretch>
            <a:fillRect/>
          </a:stretch>
        </p:blipFill>
        <p:spPr>
          <a:xfrm>
            <a:off x="5014234" y="2767630"/>
            <a:ext cx="730921" cy="730921"/>
          </a:xfrm>
          <a:prstGeom prst="rect">
            <a:avLst/>
          </a:prstGeom>
        </p:spPr>
      </p:pic>
      <p:sp>
        <p:nvSpPr>
          <p:cNvPr id="54" name="išľíďè"/>
          <p:cNvSpPr/>
          <p:nvPr/>
        </p:nvSpPr>
        <p:spPr bwMode="auto">
          <a:xfrm>
            <a:off x="2409476" y="1206425"/>
            <a:ext cx="2393939" cy="1595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defTabSz="913765" eaLnBrk="0" fontAlgn="base" hangingPunct="0">
              <a:lnSpc>
                <a:spcPct val="120000"/>
              </a:lnSpc>
              <a:spcBef>
                <a:spcPct val="0"/>
              </a:spcBef>
              <a:spcAft>
                <a:spcPct val="0"/>
              </a:spcAft>
              <a:defRPr/>
            </a:pPr>
            <a:r>
              <a:rPr lang="zh-CN" altLang="en-US" sz="1200" kern="0" dirty="0">
                <a:solidFill>
                  <a:srgbClr val="000000"/>
                </a:solidFill>
                <a:latin typeface="微软雅黑" charset="0"/>
                <a:ea typeface="微软雅黑" charset="0"/>
                <a:cs typeface="微软雅黑" charset="0"/>
              </a:rPr>
              <a:t>遵从已有的国际标准，有利于与业界主流系统的对接，以及更易于满足国际化的要求</a:t>
            </a:r>
            <a:endParaRPr lang="en-US" altLang="zh-CN" sz="1200" kern="0" dirty="0">
              <a:solidFill>
                <a:srgbClr val="000000"/>
              </a:solidFill>
              <a:latin typeface="微软雅黑" charset="0"/>
              <a:ea typeface="微软雅黑" charset="0"/>
              <a:cs typeface="微软雅黑" charset="0"/>
            </a:endParaRPr>
          </a:p>
          <a:p>
            <a:pPr defTabSz="913765" eaLnBrk="0" fontAlgn="base" hangingPunct="0">
              <a:lnSpc>
                <a:spcPct val="120000"/>
              </a:lnSpc>
              <a:spcBef>
                <a:spcPct val="0"/>
              </a:spcBef>
              <a:spcAft>
                <a:spcPct val="0"/>
              </a:spcAft>
              <a:defRPr/>
            </a:pPr>
            <a:r>
              <a:rPr lang="zh-CN" altLang="en-US" sz="1200" dirty="0">
                <a:solidFill>
                  <a:srgbClr val="333333"/>
                </a:solidFill>
                <a:latin typeface="微软雅黑" charset="0"/>
                <a:ea typeface="微软雅黑" charset="0"/>
                <a:cs typeface="微软雅黑" charset="0"/>
                <a:hlinkClick r:id="rId32"/>
              </a:rPr>
              <a:t>国际标准化组织</a:t>
            </a:r>
            <a:r>
              <a:rPr lang="zh-CN" altLang="en-US" sz="1200" dirty="0">
                <a:solidFill>
                  <a:srgbClr val="333333"/>
                </a:solidFill>
                <a:latin typeface="微软雅黑" charset="0"/>
                <a:ea typeface="微软雅黑" charset="0"/>
                <a:cs typeface="微软雅黑" charset="0"/>
              </a:rPr>
              <a:t>（</a:t>
            </a:r>
            <a:r>
              <a:rPr lang="en-US" altLang="zh-CN" sz="1200" dirty="0">
                <a:solidFill>
                  <a:srgbClr val="333333"/>
                </a:solidFill>
                <a:latin typeface="微软雅黑" charset="0"/>
                <a:ea typeface="微软雅黑" charset="0"/>
                <a:cs typeface="微软雅黑" charset="0"/>
              </a:rPr>
              <a:t>ISO</a:t>
            </a:r>
            <a:r>
              <a:rPr lang="zh-CN" altLang="en-US" sz="1200" dirty="0">
                <a:solidFill>
                  <a:srgbClr val="333333"/>
                </a:solidFill>
                <a:latin typeface="微软雅黑" charset="0"/>
                <a:ea typeface="微软雅黑" charset="0"/>
                <a:cs typeface="微软雅黑" charset="0"/>
              </a:rPr>
              <a:t>）</a:t>
            </a:r>
            <a:endParaRPr lang="en-US" altLang="zh-CN" sz="1200" dirty="0">
              <a:solidFill>
                <a:srgbClr val="333333"/>
              </a:solidFill>
              <a:latin typeface="微软雅黑" charset="0"/>
              <a:ea typeface="微软雅黑" charset="0"/>
              <a:cs typeface="微软雅黑" charset="0"/>
            </a:endParaRPr>
          </a:p>
          <a:p>
            <a:pPr defTabSz="913765" eaLnBrk="0" fontAlgn="base" hangingPunct="0">
              <a:lnSpc>
                <a:spcPct val="120000"/>
              </a:lnSpc>
              <a:spcBef>
                <a:spcPct val="0"/>
              </a:spcBef>
              <a:spcAft>
                <a:spcPct val="0"/>
              </a:spcAft>
              <a:defRPr/>
            </a:pPr>
            <a:r>
              <a:rPr lang="zh-CN" altLang="en-US" sz="1200" dirty="0">
                <a:solidFill>
                  <a:srgbClr val="333333"/>
                </a:solidFill>
                <a:latin typeface="微软雅黑" charset="0"/>
                <a:ea typeface="微软雅黑" charset="0"/>
                <a:cs typeface="微软雅黑" charset="0"/>
                <a:hlinkClick r:id="rId33"/>
              </a:rPr>
              <a:t>国际电工委员会</a:t>
            </a:r>
            <a:r>
              <a:rPr lang="zh-CN" altLang="en-US" sz="1200" dirty="0">
                <a:solidFill>
                  <a:srgbClr val="333333"/>
                </a:solidFill>
                <a:latin typeface="微软雅黑" charset="0"/>
                <a:ea typeface="微软雅黑" charset="0"/>
                <a:cs typeface="微软雅黑" charset="0"/>
              </a:rPr>
              <a:t>（</a:t>
            </a:r>
            <a:r>
              <a:rPr lang="en-US" altLang="zh-CN" sz="1200" dirty="0">
                <a:solidFill>
                  <a:srgbClr val="333333"/>
                </a:solidFill>
                <a:latin typeface="微软雅黑" charset="0"/>
                <a:ea typeface="微软雅黑" charset="0"/>
                <a:cs typeface="微软雅黑" charset="0"/>
              </a:rPr>
              <a:t>IEC</a:t>
            </a:r>
            <a:r>
              <a:rPr lang="zh-CN" altLang="en-US" sz="1200" dirty="0">
                <a:solidFill>
                  <a:srgbClr val="333333"/>
                </a:solidFill>
                <a:latin typeface="微软雅黑" charset="0"/>
                <a:ea typeface="微软雅黑" charset="0"/>
                <a:cs typeface="微软雅黑" charset="0"/>
              </a:rPr>
              <a:t>）</a:t>
            </a:r>
            <a:endParaRPr lang="en-US" altLang="zh-CN" sz="1200" dirty="0">
              <a:solidFill>
                <a:srgbClr val="333333"/>
              </a:solidFill>
              <a:latin typeface="微软雅黑" charset="0"/>
              <a:ea typeface="微软雅黑" charset="0"/>
              <a:cs typeface="微软雅黑" charset="0"/>
            </a:endParaRPr>
          </a:p>
          <a:p>
            <a:pPr defTabSz="913765" eaLnBrk="0" fontAlgn="base" hangingPunct="0">
              <a:lnSpc>
                <a:spcPct val="120000"/>
              </a:lnSpc>
              <a:spcBef>
                <a:spcPct val="0"/>
              </a:spcBef>
              <a:spcAft>
                <a:spcPct val="0"/>
              </a:spcAft>
              <a:defRPr/>
            </a:pPr>
            <a:r>
              <a:rPr lang="zh-CN" altLang="en-US" sz="1200" dirty="0">
                <a:solidFill>
                  <a:srgbClr val="333333"/>
                </a:solidFill>
                <a:latin typeface="微软雅黑" charset="0"/>
                <a:ea typeface="微软雅黑" charset="0"/>
                <a:cs typeface="微软雅黑" charset="0"/>
                <a:hlinkClick r:id="rId34"/>
              </a:rPr>
              <a:t>国际电信联盟</a:t>
            </a:r>
            <a:r>
              <a:rPr lang="zh-CN" altLang="en-US" sz="1200" dirty="0">
                <a:solidFill>
                  <a:srgbClr val="333333"/>
                </a:solidFill>
                <a:latin typeface="微软雅黑" charset="0"/>
                <a:ea typeface="微软雅黑" charset="0"/>
                <a:cs typeface="微软雅黑" charset="0"/>
              </a:rPr>
              <a:t>（</a:t>
            </a:r>
            <a:r>
              <a:rPr lang="en-US" altLang="zh-CN" sz="1200" dirty="0">
                <a:solidFill>
                  <a:srgbClr val="333333"/>
                </a:solidFill>
                <a:latin typeface="微软雅黑" charset="0"/>
                <a:ea typeface="微软雅黑" charset="0"/>
                <a:cs typeface="微软雅黑" charset="0"/>
              </a:rPr>
              <a:t>ITU</a:t>
            </a:r>
            <a:r>
              <a:rPr lang="zh-CN" altLang="en-US" sz="1200" dirty="0">
                <a:solidFill>
                  <a:srgbClr val="333333"/>
                </a:solidFill>
                <a:latin typeface="微软雅黑" charset="0"/>
                <a:ea typeface="微软雅黑" charset="0"/>
                <a:cs typeface="微软雅黑" charset="0"/>
              </a:rPr>
              <a:t>）</a:t>
            </a:r>
            <a:endParaRPr lang="en-US" altLang="zh-CN" sz="1200" dirty="0">
              <a:solidFill>
                <a:srgbClr val="333333"/>
              </a:solidFill>
              <a:latin typeface="微软雅黑" charset="0"/>
              <a:ea typeface="微软雅黑" charset="0"/>
              <a:cs typeface="微软雅黑" charset="0"/>
            </a:endParaRPr>
          </a:p>
        </p:txBody>
      </p:sp>
      <p:sp>
        <p:nvSpPr>
          <p:cNvPr id="55" name="iSlíďè"/>
          <p:cNvSpPr txBox="1"/>
          <p:nvPr/>
        </p:nvSpPr>
        <p:spPr bwMode="auto">
          <a:xfrm>
            <a:off x="2408900" y="892531"/>
            <a:ext cx="2061357" cy="329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p>
            <a:pPr defTabSz="913765" eaLnBrk="0" fontAlgn="base" hangingPunct="0">
              <a:spcBef>
                <a:spcPct val="0"/>
              </a:spcBef>
              <a:spcAft>
                <a:spcPct val="0"/>
              </a:spcAft>
              <a:defRPr/>
            </a:pPr>
            <a:r>
              <a:rPr lang="zh-CN" altLang="en-US" b="1" dirty="0">
                <a:solidFill>
                  <a:srgbClr val="333333"/>
                </a:solidFill>
                <a:latin typeface="微软雅黑" charset="0"/>
                <a:ea typeface="微软雅黑" charset="0"/>
              </a:rPr>
              <a:t>国际标准</a:t>
            </a:r>
          </a:p>
        </p:txBody>
      </p:sp>
      <p:sp>
        <p:nvSpPr>
          <p:cNvPr id="56" name="TextBox 13"/>
          <p:cNvSpPr txBox="1"/>
          <p:nvPr/>
        </p:nvSpPr>
        <p:spPr>
          <a:xfrm>
            <a:off x="652016" y="3051830"/>
            <a:ext cx="1828675" cy="329689"/>
          </a:xfrm>
          <a:prstGeom prst="rect">
            <a:avLst/>
          </a:prstGeom>
          <a:noFill/>
        </p:spPr>
        <p:txBody>
          <a:bodyPr wrap="none" anchor="b">
            <a:noAutofit/>
          </a:bodyPr>
          <a:lstStyle/>
          <a:p>
            <a:pPr algn="ctr" eaLnBrk="0" fontAlgn="base" hangingPunct="0">
              <a:spcBef>
                <a:spcPct val="0"/>
              </a:spcBef>
              <a:spcAft>
                <a:spcPct val="0"/>
              </a:spcAft>
            </a:pPr>
            <a:r>
              <a:rPr lang="zh-CN" altLang="en-US" b="1" dirty="0">
                <a:solidFill>
                  <a:srgbClr val="333333"/>
                </a:solidFill>
                <a:latin typeface="微软雅黑" charset="0"/>
                <a:ea typeface="微软雅黑" charset="0"/>
              </a:rPr>
              <a:t>行业标准</a:t>
            </a:r>
            <a:endParaRPr lang="zh-CN" altLang="en-US" b="1" dirty="0">
              <a:solidFill>
                <a:srgbClr val="333333"/>
              </a:solidFill>
              <a:latin typeface="微软雅黑" charset="0"/>
              <a:ea typeface="微软雅黑" charset="0"/>
              <a:cs typeface="+mn-ea"/>
              <a:sym typeface="+mn-lt"/>
            </a:endParaRPr>
          </a:p>
        </p:txBody>
      </p:sp>
      <p:sp>
        <p:nvSpPr>
          <p:cNvPr id="57" name="TextBox 36"/>
          <p:cNvSpPr txBox="1"/>
          <p:nvPr/>
        </p:nvSpPr>
        <p:spPr>
          <a:xfrm>
            <a:off x="735139" y="3282962"/>
            <a:ext cx="2055974" cy="1283628"/>
          </a:xfrm>
          <a:prstGeom prst="rect">
            <a:avLst/>
          </a:prstGeom>
          <a:noFill/>
        </p:spPr>
        <p:txBody>
          <a:bodyPr wrap="square" lIns="0" tIns="0" rIns="0" bIns="0">
            <a:noAutofit/>
          </a:bodyPr>
          <a:lstStyle/>
          <a:p>
            <a:pPr eaLnBrk="0" fontAlgn="base" hangingPunct="0">
              <a:lnSpc>
                <a:spcPct val="120000"/>
              </a:lnSpc>
              <a:spcBef>
                <a:spcPct val="0"/>
              </a:spcBef>
              <a:spcAft>
                <a:spcPct val="0"/>
              </a:spcAft>
            </a:pPr>
            <a:r>
              <a:rPr lang="zh-CN" altLang="en-US" sz="1200" kern="0" dirty="0">
                <a:solidFill>
                  <a:srgbClr val="000000"/>
                </a:solidFill>
                <a:latin typeface="微软雅黑" charset="0"/>
                <a:ea typeface="微软雅黑" charset="0"/>
                <a:cs typeface="微软雅黑" charset="0"/>
              </a:rPr>
              <a:t>遵从已有的行业标准，有利于与行业公共标准保持一致，便于进行行业对标</a:t>
            </a:r>
            <a:r>
              <a:rPr lang="en-US" altLang="zh-CN" sz="1200" kern="0" dirty="0">
                <a:solidFill>
                  <a:srgbClr val="000000"/>
                </a:solidFill>
                <a:latin typeface="微软雅黑" charset="0"/>
                <a:ea typeface="微软雅黑" charset="0"/>
                <a:cs typeface="微软雅黑" charset="0"/>
              </a:rPr>
              <a:t>.</a:t>
            </a:r>
            <a:r>
              <a:rPr lang="zh-CN" altLang="en-US" sz="1200" dirty="0">
                <a:solidFill>
                  <a:prstClr val="black"/>
                </a:solidFill>
                <a:latin typeface="微软雅黑" charset="0"/>
                <a:ea typeface="微软雅黑" charset="0"/>
                <a:cs typeface="微软雅黑" charset="0"/>
              </a:rPr>
              <a:t>比如：</a:t>
            </a:r>
            <a:endParaRPr lang="en-US" altLang="zh-CN" sz="1200" dirty="0">
              <a:solidFill>
                <a:prstClr val="black"/>
              </a:solidFill>
              <a:latin typeface="微软雅黑" charset="0"/>
              <a:ea typeface="微软雅黑" charset="0"/>
              <a:cs typeface="微软雅黑" charset="0"/>
            </a:endParaRPr>
          </a:p>
          <a:p>
            <a:pPr eaLnBrk="0" fontAlgn="base" hangingPunct="0">
              <a:lnSpc>
                <a:spcPct val="120000"/>
              </a:lnSpc>
              <a:spcBef>
                <a:spcPct val="0"/>
              </a:spcBef>
              <a:spcAft>
                <a:spcPct val="0"/>
              </a:spcAft>
            </a:pPr>
            <a:r>
              <a:rPr lang="zh-CN" altLang="en-US" sz="1200" dirty="0">
                <a:solidFill>
                  <a:prstClr val="black"/>
                </a:solidFill>
                <a:latin typeface="微软雅黑" charset="0"/>
                <a:ea typeface="微软雅黑" charset="0"/>
                <a:cs typeface="微软雅黑" charset="0"/>
              </a:rPr>
              <a:t>NY农业标准</a:t>
            </a:r>
          </a:p>
          <a:p>
            <a:pPr eaLnBrk="0" fontAlgn="base" hangingPunct="0">
              <a:lnSpc>
                <a:spcPct val="120000"/>
              </a:lnSpc>
              <a:spcBef>
                <a:spcPct val="0"/>
              </a:spcBef>
              <a:spcAft>
                <a:spcPct val="0"/>
              </a:spcAft>
            </a:pPr>
            <a:endParaRPr lang="en-US" altLang="zh-CN" sz="1200" dirty="0">
              <a:solidFill>
                <a:prstClr val="black"/>
              </a:solidFill>
              <a:latin typeface="微软雅黑" charset="0"/>
              <a:ea typeface="微软雅黑" charset="0"/>
              <a:cs typeface="微软雅黑" charset="0"/>
            </a:endParaRPr>
          </a:p>
          <a:p>
            <a:pPr eaLnBrk="0" fontAlgn="base" hangingPunct="0">
              <a:lnSpc>
                <a:spcPct val="120000"/>
              </a:lnSpc>
              <a:spcBef>
                <a:spcPct val="0"/>
              </a:spcBef>
              <a:spcAft>
                <a:spcPct val="0"/>
              </a:spcAft>
            </a:pPr>
            <a:r>
              <a:rPr lang="zh-CN" altLang="en-US" sz="1200" dirty="0">
                <a:solidFill>
                  <a:prstClr val="black"/>
                </a:solidFill>
                <a:latin typeface="微软雅黑" charset="0"/>
                <a:ea typeface="微软雅黑" charset="0"/>
                <a:cs typeface="微软雅黑" charset="0"/>
              </a:rPr>
              <a:t>SB商业标准</a:t>
            </a:r>
            <a:endParaRPr lang="zh-CN" altLang="en-US" sz="1200" dirty="0">
              <a:solidFill>
                <a:prstClr val="black">
                  <a:lumMod val="100000"/>
                </a:prstClr>
              </a:solidFill>
              <a:latin typeface="微软雅黑" charset="0"/>
              <a:ea typeface="微软雅黑" charset="0"/>
              <a:cs typeface="微软雅黑" charset="0"/>
              <a:sym typeface="+mn-lt"/>
            </a:endParaRPr>
          </a:p>
        </p:txBody>
      </p:sp>
      <p:sp>
        <p:nvSpPr>
          <p:cNvPr id="58" name="文本框 36"/>
          <p:cNvSpPr txBox="1"/>
          <p:nvPr/>
        </p:nvSpPr>
        <p:spPr>
          <a:xfrm>
            <a:off x="596493" y="4499612"/>
            <a:ext cx="1828962" cy="433393"/>
          </a:xfrm>
          <a:prstGeom prst="rect">
            <a:avLst/>
          </a:prstGeom>
          <a:noFill/>
        </p:spPr>
        <p:txBody>
          <a:bodyPr wrap="square" rtlCol="0">
            <a:spAutoFit/>
          </a:bodyPr>
          <a:lstStyle/>
          <a:p>
            <a:pPr marL="171450" indent="-171450" eaLnBrk="0" fontAlgn="base" hangingPunct="0">
              <a:spcBef>
                <a:spcPct val="0"/>
              </a:spcBef>
              <a:spcAft>
                <a:spcPct val="0"/>
              </a:spcAft>
              <a:buFont typeface="微软雅黑" panose="020B0503020204020204" pitchFamily="34" charset="-122"/>
              <a:buChar char="-"/>
            </a:pPr>
            <a:r>
              <a:rPr lang="zh-CN" altLang="en-US" sz="1100" dirty="0">
                <a:solidFill>
                  <a:srgbClr val="000000"/>
                </a:solidFill>
                <a:latin typeface="微软雅黑" charset="0"/>
                <a:ea typeface="微软雅黑" charset="0"/>
              </a:rPr>
              <a:t>会计科目编码</a:t>
            </a:r>
            <a:endParaRPr lang="en-US" altLang="zh-CN" sz="1100" dirty="0">
              <a:solidFill>
                <a:srgbClr val="000000"/>
              </a:solidFill>
              <a:latin typeface="微软雅黑" charset="0"/>
              <a:ea typeface="微软雅黑" charset="0"/>
            </a:endParaRPr>
          </a:p>
          <a:p>
            <a:pPr marL="171450" indent="-171450" eaLnBrk="0" fontAlgn="base" hangingPunct="0">
              <a:spcBef>
                <a:spcPct val="0"/>
              </a:spcBef>
              <a:spcAft>
                <a:spcPct val="0"/>
              </a:spcAft>
              <a:buFont typeface="微软雅黑" panose="020B0503020204020204" pitchFamily="34" charset="-122"/>
              <a:buChar char="-"/>
            </a:pPr>
            <a:r>
              <a:rPr lang="zh-CN" altLang="en-US" sz="1100" dirty="0">
                <a:solidFill>
                  <a:srgbClr val="000000"/>
                </a:solidFill>
                <a:latin typeface="微软雅黑" charset="0"/>
                <a:ea typeface="微软雅黑" charset="0"/>
              </a:rPr>
              <a:t>银行机构代码</a:t>
            </a:r>
            <a:endParaRPr lang="en-US" altLang="zh-CN" sz="1100" dirty="0">
              <a:solidFill>
                <a:srgbClr val="000000"/>
              </a:solidFill>
              <a:latin typeface="微软雅黑" charset="0"/>
              <a:ea typeface="微软雅黑" charset="0"/>
            </a:endParaRPr>
          </a:p>
        </p:txBody>
      </p:sp>
      <p:sp>
        <p:nvSpPr>
          <p:cNvPr id="59" name="iSlíďè"/>
          <p:cNvSpPr txBox="1"/>
          <p:nvPr/>
        </p:nvSpPr>
        <p:spPr bwMode="auto">
          <a:xfrm>
            <a:off x="2309776" y="5121993"/>
            <a:ext cx="2061357" cy="329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p>
            <a:pPr algn="r" defTabSz="913765" eaLnBrk="0" fontAlgn="base" hangingPunct="0">
              <a:spcBef>
                <a:spcPct val="0"/>
              </a:spcBef>
              <a:spcAft>
                <a:spcPct val="0"/>
              </a:spcAft>
              <a:defRPr/>
            </a:pPr>
            <a:r>
              <a:rPr lang="zh-CN" altLang="en-US" b="1" dirty="0">
                <a:solidFill>
                  <a:srgbClr val="333333"/>
                </a:solidFill>
                <a:latin typeface="微软雅黑" charset="0"/>
                <a:ea typeface="微软雅黑" charset="0"/>
              </a:rPr>
              <a:t>企业标准</a:t>
            </a:r>
          </a:p>
        </p:txBody>
      </p:sp>
      <p:sp>
        <p:nvSpPr>
          <p:cNvPr id="60" name="文本框 35"/>
          <p:cNvSpPr txBox="1"/>
          <p:nvPr/>
        </p:nvSpPr>
        <p:spPr>
          <a:xfrm>
            <a:off x="3341375" y="5529284"/>
            <a:ext cx="1828962" cy="953464"/>
          </a:xfrm>
          <a:prstGeom prst="rect">
            <a:avLst/>
          </a:prstGeom>
          <a:noFill/>
        </p:spPr>
        <p:txBody>
          <a:bodyPr wrap="square" rtlCol="0">
            <a:spAutoFit/>
          </a:bodyPr>
          <a:lstStyle/>
          <a:p>
            <a:pPr marL="171450" indent="-171450" eaLnBrk="0" fontAlgn="base" hangingPunct="0">
              <a:spcBef>
                <a:spcPct val="0"/>
              </a:spcBef>
              <a:spcAft>
                <a:spcPct val="0"/>
              </a:spcAft>
              <a:buFont typeface="微软雅黑" panose="020B0503020204020204" pitchFamily="34" charset="-122"/>
              <a:buChar char="-"/>
            </a:pPr>
            <a:r>
              <a:rPr lang="zh-CN" altLang="en-US" sz="1100" dirty="0">
                <a:solidFill>
                  <a:srgbClr val="000000"/>
                </a:solidFill>
                <a:latin typeface="微软雅黑" charset="0"/>
                <a:ea typeface="微软雅黑" charset="0"/>
              </a:rPr>
              <a:t>客户编码</a:t>
            </a:r>
            <a:endParaRPr lang="en-US" altLang="zh-CN" sz="1100" dirty="0">
              <a:solidFill>
                <a:srgbClr val="000000"/>
              </a:solidFill>
              <a:latin typeface="微软雅黑" charset="0"/>
              <a:ea typeface="微软雅黑" charset="0"/>
            </a:endParaRPr>
          </a:p>
          <a:p>
            <a:pPr marL="171450" indent="-171450" eaLnBrk="0" fontAlgn="base" hangingPunct="0">
              <a:spcBef>
                <a:spcPct val="0"/>
              </a:spcBef>
              <a:spcAft>
                <a:spcPct val="0"/>
              </a:spcAft>
              <a:buFont typeface="微软雅黑" panose="020B0503020204020204" pitchFamily="34" charset="-122"/>
              <a:buChar char="-"/>
            </a:pPr>
            <a:r>
              <a:rPr lang="zh-CN" altLang="en-US" sz="1100" dirty="0">
                <a:solidFill>
                  <a:srgbClr val="000000"/>
                </a:solidFill>
                <a:latin typeface="微软雅黑" charset="0"/>
                <a:ea typeface="微软雅黑" charset="0"/>
              </a:rPr>
              <a:t>供应商编码</a:t>
            </a:r>
            <a:endParaRPr lang="en-US" altLang="zh-CN" sz="1100" dirty="0">
              <a:solidFill>
                <a:srgbClr val="000000"/>
              </a:solidFill>
              <a:latin typeface="微软雅黑" charset="0"/>
              <a:ea typeface="微软雅黑" charset="0"/>
            </a:endParaRPr>
          </a:p>
          <a:p>
            <a:pPr marL="171450" indent="-171450" eaLnBrk="0" fontAlgn="base" hangingPunct="0">
              <a:spcBef>
                <a:spcPct val="0"/>
              </a:spcBef>
              <a:spcAft>
                <a:spcPct val="0"/>
              </a:spcAft>
              <a:buFont typeface="微软雅黑" panose="020B0503020204020204" pitchFamily="34" charset="-122"/>
              <a:buChar char="-"/>
            </a:pPr>
            <a:r>
              <a:rPr lang="zh-CN" altLang="en-US" sz="1100" dirty="0">
                <a:solidFill>
                  <a:srgbClr val="000000"/>
                </a:solidFill>
                <a:latin typeface="微软雅黑" charset="0"/>
                <a:ea typeface="微软雅黑" charset="0"/>
              </a:rPr>
              <a:t>会计科目编码</a:t>
            </a:r>
            <a:endParaRPr lang="en-US" altLang="zh-CN" sz="1100" dirty="0">
              <a:solidFill>
                <a:srgbClr val="000000"/>
              </a:solidFill>
              <a:latin typeface="微软雅黑" charset="0"/>
              <a:ea typeface="微软雅黑" charset="0"/>
            </a:endParaRPr>
          </a:p>
          <a:p>
            <a:pPr marL="171450" indent="-171450" eaLnBrk="0" fontAlgn="base" hangingPunct="0">
              <a:spcBef>
                <a:spcPct val="0"/>
              </a:spcBef>
              <a:spcAft>
                <a:spcPct val="0"/>
              </a:spcAft>
              <a:buFont typeface="微软雅黑" panose="020B0503020204020204" pitchFamily="34" charset="-122"/>
              <a:buChar char="-"/>
            </a:pPr>
            <a:r>
              <a:rPr lang="zh-CN" altLang="en-US" sz="1100" dirty="0">
                <a:solidFill>
                  <a:srgbClr val="000000"/>
                </a:solidFill>
                <a:latin typeface="微软雅黑" charset="0"/>
                <a:ea typeface="微软雅黑" charset="0"/>
              </a:rPr>
              <a:t>组织机构编码</a:t>
            </a:r>
            <a:endParaRPr lang="en-US" altLang="zh-CN" sz="1100" dirty="0">
              <a:solidFill>
                <a:srgbClr val="000000"/>
              </a:solidFill>
              <a:latin typeface="微软雅黑" charset="0"/>
              <a:ea typeface="微软雅黑" charset="0"/>
            </a:endParaRPr>
          </a:p>
          <a:p>
            <a:pPr marL="171450" indent="-171450" eaLnBrk="0" fontAlgn="base" hangingPunct="0">
              <a:spcBef>
                <a:spcPct val="0"/>
              </a:spcBef>
              <a:spcAft>
                <a:spcPct val="0"/>
              </a:spcAft>
              <a:buFont typeface="微软雅黑" panose="020B0503020204020204" pitchFamily="34" charset="-122"/>
              <a:buChar char="-"/>
            </a:pPr>
            <a:r>
              <a:rPr lang="zh-CN" altLang="en-US" sz="1100" dirty="0">
                <a:solidFill>
                  <a:srgbClr val="000000"/>
                </a:solidFill>
                <a:latin typeface="微软雅黑" charset="0"/>
                <a:ea typeface="微软雅黑" charset="0"/>
              </a:rPr>
              <a:t>员工编码</a:t>
            </a:r>
            <a:endParaRPr lang="en-US" altLang="zh-CN" sz="1100" dirty="0">
              <a:solidFill>
                <a:srgbClr val="000000"/>
              </a:solidFill>
              <a:latin typeface="微软雅黑" charset="0"/>
              <a:ea typeface="微软雅黑" charset="0"/>
            </a:endParaRPr>
          </a:p>
        </p:txBody>
      </p:sp>
      <p:sp>
        <p:nvSpPr>
          <p:cNvPr id="61" name="išľíďè"/>
          <p:cNvSpPr/>
          <p:nvPr/>
        </p:nvSpPr>
        <p:spPr bwMode="auto">
          <a:xfrm>
            <a:off x="7699909" y="1338786"/>
            <a:ext cx="2701235" cy="1240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eaLnBrk="0" fontAlgn="base" hangingPunct="0">
              <a:spcBef>
                <a:spcPct val="0"/>
              </a:spcBef>
              <a:spcAft>
                <a:spcPct val="0"/>
              </a:spcAft>
            </a:pPr>
            <a:r>
              <a:rPr lang="zh-CN" altLang="en-US" sz="1200" kern="0" dirty="0">
                <a:solidFill>
                  <a:srgbClr val="000000"/>
                </a:solidFill>
                <a:latin typeface="微软雅黑" charset="0"/>
                <a:ea typeface="微软雅黑" charset="0"/>
                <a:cs typeface="微软雅黑" charset="0"/>
              </a:rPr>
              <a:t>遵从已有的国家标准，有利于与国家公共标准保持一致，提高编码的规范性和科学性</a:t>
            </a:r>
            <a:endParaRPr lang="en-US" altLang="zh-CN" sz="1200" kern="0" dirty="0">
              <a:solidFill>
                <a:srgbClr val="000000"/>
              </a:solidFill>
              <a:latin typeface="微软雅黑" charset="0"/>
              <a:ea typeface="微软雅黑" charset="0"/>
              <a:cs typeface="微软雅黑" charset="0"/>
            </a:endParaRPr>
          </a:p>
          <a:p>
            <a:pPr eaLnBrk="0" fontAlgn="base" hangingPunct="0">
              <a:spcBef>
                <a:spcPct val="0"/>
              </a:spcBef>
              <a:spcAft>
                <a:spcPct val="0"/>
              </a:spcAft>
            </a:pPr>
            <a:r>
              <a:rPr lang="zh-CN" altLang="en-US" sz="1200" dirty="0">
                <a:solidFill>
                  <a:srgbClr val="333333"/>
                </a:solidFill>
                <a:latin typeface="微软雅黑" charset="0"/>
                <a:ea typeface="微软雅黑" charset="0"/>
                <a:cs typeface="微软雅黑" charset="0"/>
              </a:rPr>
              <a:t>强制性国家标准 （</a:t>
            </a:r>
            <a:r>
              <a:rPr lang="en-US" altLang="zh-CN" sz="1200" dirty="0">
                <a:solidFill>
                  <a:srgbClr val="333333"/>
                </a:solidFill>
                <a:latin typeface="微软雅黑" charset="0"/>
                <a:ea typeface="微软雅黑" charset="0"/>
                <a:cs typeface="微软雅黑" charset="0"/>
              </a:rPr>
              <a:t>GB</a:t>
            </a:r>
            <a:r>
              <a:rPr lang="zh-CN" altLang="en-US" sz="1200" dirty="0">
                <a:solidFill>
                  <a:srgbClr val="333333"/>
                </a:solidFill>
                <a:latin typeface="微软雅黑" charset="0"/>
                <a:ea typeface="微软雅黑" charset="0"/>
                <a:cs typeface="微软雅黑" charset="0"/>
              </a:rPr>
              <a:t>）</a:t>
            </a:r>
          </a:p>
          <a:p>
            <a:pPr eaLnBrk="0" fontAlgn="base" hangingPunct="0">
              <a:spcBef>
                <a:spcPct val="0"/>
              </a:spcBef>
              <a:spcAft>
                <a:spcPct val="0"/>
              </a:spcAft>
            </a:pPr>
            <a:endParaRPr lang="en-US" altLang="zh-CN" sz="1200" dirty="0">
              <a:solidFill>
                <a:srgbClr val="333333"/>
              </a:solidFill>
              <a:latin typeface="微软雅黑" charset="0"/>
              <a:ea typeface="微软雅黑" charset="0"/>
              <a:cs typeface="微软雅黑" charset="0"/>
            </a:endParaRPr>
          </a:p>
          <a:p>
            <a:pPr eaLnBrk="0" fontAlgn="base" hangingPunct="0">
              <a:spcBef>
                <a:spcPct val="0"/>
              </a:spcBef>
              <a:spcAft>
                <a:spcPct val="0"/>
              </a:spcAft>
            </a:pPr>
            <a:r>
              <a:rPr lang="zh-CN" altLang="en-US" sz="1200" dirty="0">
                <a:solidFill>
                  <a:srgbClr val="333333"/>
                </a:solidFill>
                <a:latin typeface="微软雅黑" charset="0"/>
                <a:ea typeface="微软雅黑" charset="0"/>
                <a:cs typeface="微软雅黑" charset="0"/>
              </a:rPr>
              <a:t>推荐性国家标准 （</a:t>
            </a:r>
            <a:r>
              <a:rPr lang="en-US" altLang="zh-CN" sz="1200" dirty="0">
                <a:solidFill>
                  <a:srgbClr val="333333"/>
                </a:solidFill>
                <a:latin typeface="微软雅黑" charset="0"/>
                <a:ea typeface="微软雅黑" charset="0"/>
                <a:cs typeface="微软雅黑" charset="0"/>
              </a:rPr>
              <a:t>GB/T</a:t>
            </a:r>
            <a:r>
              <a:rPr lang="zh-CN" altLang="en-US" sz="1200" dirty="0">
                <a:solidFill>
                  <a:srgbClr val="333333"/>
                </a:solidFill>
                <a:latin typeface="微软雅黑" charset="0"/>
                <a:ea typeface="微软雅黑" charset="0"/>
                <a:cs typeface="微软雅黑" charset="0"/>
              </a:rPr>
              <a:t>）</a:t>
            </a:r>
            <a:endParaRPr lang="en-US" altLang="zh-CN" sz="1200" dirty="0">
              <a:solidFill>
                <a:srgbClr val="333333"/>
              </a:solidFill>
              <a:latin typeface="微软雅黑" charset="0"/>
              <a:ea typeface="微软雅黑" charset="0"/>
              <a:cs typeface="微软雅黑" charset="0"/>
            </a:endParaRPr>
          </a:p>
          <a:p>
            <a:pPr eaLnBrk="0" fontAlgn="base" hangingPunct="0">
              <a:spcBef>
                <a:spcPct val="0"/>
              </a:spcBef>
              <a:spcAft>
                <a:spcPct val="0"/>
              </a:spcAft>
            </a:pPr>
            <a:r>
              <a:rPr lang="zh-CN" altLang="en-US" sz="1200" dirty="0">
                <a:solidFill>
                  <a:srgbClr val="333333"/>
                </a:solidFill>
                <a:latin typeface="微软雅黑" charset="0"/>
                <a:ea typeface="微软雅黑" charset="0"/>
                <a:cs typeface="微软雅黑" charset="0"/>
              </a:rPr>
              <a:t>国家标准指导性技术文件</a:t>
            </a:r>
            <a:r>
              <a:rPr lang="en-US" altLang="zh-CN" sz="1200" dirty="0">
                <a:solidFill>
                  <a:srgbClr val="333333"/>
                </a:solidFill>
                <a:latin typeface="微软雅黑" charset="0"/>
                <a:ea typeface="微软雅黑" charset="0"/>
                <a:cs typeface="微软雅黑" charset="0"/>
              </a:rPr>
              <a:t>GB/Z</a:t>
            </a:r>
          </a:p>
        </p:txBody>
      </p:sp>
      <p:sp>
        <p:nvSpPr>
          <p:cNvPr id="62" name="iSlíďè"/>
          <p:cNvSpPr txBox="1"/>
          <p:nvPr/>
        </p:nvSpPr>
        <p:spPr bwMode="auto">
          <a:xfrm>
            <a:off x="7700096" y="1024891"/>
            <a:ext cx="1300200" cy="329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p>
            <a:pPr defTabSz="913765" eaLnBrk="0" fontAlgn="base" hangingPunct="0">
              <a:spcBef>
                <a:spcPct val="0"/>
              </a:spcBef>
              <a:spcAft>
                <a:spcPct val="0"/>
              </a:spcAft>
              <a:defRPr/>
            </a:pPr>
            <a:r>
              <a:rPr lang="zh-CN" altLang="en-US" b="1" dirty="0">
                <a:solidFill>
                  <a:srgbClr val="333333"/>
                </a:solidFill>
                <a:latin typeface="微软雅黑" charset="0"/>
                <a:ea typeface="微软雅黑" charset="0"/>
              </a:rPr>
              <a:t>国家标准</a:t>
            </a:r>
          </a:p>
        </p:txBody>
      </p:sp>
      <p:sp>
        <p:nvSpPr>
          <p:cNvPr id="63" name="文本框 34"/>
          <p:cNvSpPr txBox="1"/>
          <p:nvPr/>
        </p:nvSpPr>
        <p:spPr>
          <a:xfrm>
            <a:off x="7723874" y="2500219"/>
            <a:ext cx="1828962" cy="433393"/>
          </a:xfrm>
          <a:prstGeom prst="rect">
            <a:avLst/>
          </a:prstGeom>
          <a:noFill/>
        </p:spPr>
        <p:txBody>
          <a:bodyPr wrap="square" rtlCol="0">
            <a:spAutoFit/>
          </a:bodyPr>
          <a:lstStyle/>
          <a:p>
            <a:pPr marL="171450" indent="-171450" eaLnBrk="0" fontAlgn="base" hangingPunct="0">
              <a:spcBef>
                <a:spcPct val="0"/>
              </a:spcBef>
              <a:spcAft>
                <a:spcPct val="0"/>
              </a:spcAft>
              <a:buFont typeface="微软雅黑" panose="020B0503020204020204" pitchFamily="34" charset="-122"/>
              <a:buChar char="-"/>
            </a:pPr>
            <a:r>
              <a:rPr lang="zh-CN" altLang="en-US" sz="1100" dirty="0">
                <a:solidFill>
                  <a:srgbClr val="000000"/>
                </a:solidFill>
                <a:latin typeface="微软雅黑" charset="0"/>
                <a:ea typeface="微软雅黑" charset="0"/>
              </a:rPr>
              <a:t>居民身份证号</a:t>
            </a:r>
            <a:endParaRPr lang="en-US" altLang="zh-CN" sz="1100" dirty="0">
              <a:solidFill>
                <a:srgbClr val="000000"/>
              </a:solidFill>
              <a:latin typeface="微软雅黑" charset="0"/>
              <a:ea typeface="微软雅黑" charset="0"/>
            </a:endParaRPr>
          </a:p>
          <a:p>
            <a:pPr marL="171450" indent="-171450" eaLnBrk="0" fontAlgn="base" hangingPunct="0">
              <a:spcBef>
                <a:spcPct val="0"/>
              </a:spcBef>
              <a:spcAft>
                <a:spcPct val="0"/>
              </a:spcAft>
              <a:buFont typeface="微软雅黑" panose="020B0503020204020204" pitchFamily="34" charset="-122"/>
              <a:buChar char="-"/>
            </a:pPr>
            <a:r>
              <a:rPr lang="zh-CN" altLang="en-US" sz="1100" dirty="0">
                <a:solidFill>
                  <a:srgbClr val="000000"/>
                </a:solidFill>
                <a:latin typeface="微软雅黑" charset="0"/>
                <a:ea typeface="微软雅黑" charset="0"/>
              </a:rPr>
              <a:t>统一社会信用代码</a:t>
            </a:r>
            <a:endParaRPr lang="en-US" altLang="zh-CN" sz="1100" dirty="0">
              <a:solidFill>
                <a:srgbClr val="000000"/>
              </a:solidFill>
              <a:latin typeface="微软雅黑" charset="0"/>
              <a:ea typeface="微软雅黑" charset="0"/>
            </a:endParaRPr>
          </a:p>
        </p:txBody>
      </p:sp>
      <p:sp>
        <p:nvSpPr>
          <p:cNvPr id="64" name="išľíďè"/>
          <p:cNvSpPr/>
          <p:nvPr/>
        </p:nvSpPr>
        <p:spPr bwMode="auto">
          <a:xfrm>
            <a:off x="6282820" y="5624236"/>
            <a:ext cx="2381296" cy="523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defTabSz="913765" eaLnBrk="0" fontAlgn="base" hangingPunct="0">
              <a:lnSpc>
                <a:spcPct val="120000"/>
              </a:lnSpc>
              <a:spcBef>
                <a:spcPct val="0"/>
              </a:spcBef>
              <a:spcAft>
                <a:spcPct val="0"/>
              </a:spcAft>
              <a:defRPr/>
            </a:pPr>
            <a:r>
              <a:rPr lang="en-US" altLang="zh-CN" sz="1200" dirty="0">
                <a:solidFill>
                  <a:srgbClr val="333333"/>
                </a:solidFill>
                <a:latin typeface="微软雅黑" charset="0"/>
                <a:ea typeface="微软雅黑" charset="0"/>
                <a:cs typeface="微软雅黑" charset="0"/>
              </a:rPr>
              <a:t>DB</a:t>
            </a:r>
            <a:r>
              <a:rPr lang="zh-CN" altLang="en-US" sz="1200" dirty="0">
                <a:solidFill>
                  <a:prstClr val="black"/>
                </a:solidFill>
                <a:latin typeface="微软雅黑" charset="0"/>
                <a:ea typeface="微软雅黑" charset="0"/>
                <a:cs typeface="微软雅黑" charset="0"/>
              </a:rPr>
              <a:t>在某个省、自治区、直辖市范围内需要统一的标准。</a:t>
            </a:r>
            <a:endParaRPr lang="zh-CN" altLang="en-US" sz="1200" dirty="0">
              <a:solidFill>
                <a:srgbClr val="E7E6E6">
                  <a:lumMod val="10000"/>
                </a:srgbClr>
              </a:solidFill>
              <a:latin typeface="微软雅黑" charset="0"/>
              <a:ea typeface="微软雅黑" charset="0"/>
              <a:cs typeface="微软雅黑" charset="0"/>
            </a:endParaRPr>
          </a:p>
        </p:txBody>
      </p:sp>
      <p:sp>
        <p:nvSpPr>
          <p:cNvPr id="65" name="iSlíďè"/>
          <p:cNvSpPr txBox="1"/>
          <p:nvPr/>
        </p:nvSpPr>
        <p:spPr bwMode="auto">
          <a:xfrm>
            <a:off x="6291009" y="5295723"/>
            <a:ext cx="2061357" cy="329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p>
            <a:pPr defTabSz="913765" eaLnBrk="0" fontAlgn="base" hangingPunct="0">
              <a:spcBef>
                <a:spcPct val="0"/>
              </a:spcBef>
              <a:spcAft>
                <a:spcPct val="0"/>
              </a:spcAft>
              <a:defRPr/>
            </a:pPr>
            <a:r>
              <a:rPr lang="zh-CN" altLang="en-US" b="1" dirty="0">
                <a:solidFill>
                  <a:srgbClr val="333333"/>
                </a:solidFill>
                <a:latin typeface="微软雅黑" charset="0"/>
                <a:ea typeface="微软雅黑" charset="0"/>
              </a:rPr>
              <a:t>地方标准</a:t>
            </a:r>
          </a:p>
        </p:txBody>
      </p:sp>
      <p:sp>
        <p:nvSpPr>
          <p:cNvPr id="66" name="矩形 65"/>
          <p:cNvSpPr/>
          <p:nvPr/>
        </p:nvSpPr>
        <p:spPr>
          <a:xfrm>
            <a:off x="9399011" y="3654948"/>
            <a:ext cx="2381297" cy="2122805"/>
          </a:xfrm>
          <a:prstGeom prst="rect">
            <a:avLst/>
          </a:prstGeom>
        </p:spPr>
        <p:txBody>
          <a:bodyPr wrap="square">
            <a:spAutoFit/>
          </a:bodyPr>
          <a:lstStyle/>
          <a:p>
            <a:pPr marL="285750" indent="-285750" eaLnBrk="0" fontAlgn="base" hangingPunct="0">
              <a:spcBef>
                <a:spcPct val="0"/>
              </a:spcBef>
              <a:spcAft>
                <a:spcPct val="0"/>
              </a:spcAft>
              <a:buFont typeface="Arial" panose="020B0604020202090204" pitchFamily="34" charset="0"/>
              <a:buChar char="•"/>
            </a:pPr>
            <a:r>
              <a:rPr lang="en-US" altLang="zh-CN" sz="1200" dirty="0">
                <a:solidFill>
                  <a:prstClr val="black"/>
                </a:solidFill>
                <a:latin typeface="微软雅黑" charset="0"/>
                <a:ea typeface="微软雅黑" charset="0"/>
                <a:cs typeface="微软雅黑" charset="0"/>
              </a:rPr>
              <a:t>GB∕T34960.5-2018</a:t>
            </a:r>
            <a:r>
              <a:rPr lang="zh-CN" altLang="en-US" sz="1200" dirty="0">
                <a:solidFill>
                  <a:prstClr val="black"/>
                </a:solidFill>
                <a:latin typeface="微软雅黑" charset="0"/>
                <a:ea typeface="微软雅黑" charset="0"/>
                <a:cs typeface="微软雅黑" charset="0"/>
              </a:rPr>
              <a:t>信息技术服务治理第</a:t>
            </a:r>
            <a:r>
              <a:rPr lang="en-US" altLang="zh-CN" sz="1200" dirty="0">
                <a:solidFill>
                  <a:prstClr val="black"/>
                </a:solidFill>
                <a:latin typeface="微软雅黑" charset="0"/>
                <a:ea typeface="微软雅黑" charset="0"/>
                <a:cs typeface="微软雅黑" charset="0"/>
              </a:rPr>
              <a:t>5</a:t>
            </a:r>
            <a:r>
              <a:rPr lang="zh-CN" altLang="en-US" sz="1200" dirty="0">
                <a:solidFill>
                  <a:prstClr val="black"/>
                </a:solidFill>
                <a:latin typeface="微软雅黑" charset="0"/>
                <a:ea typeface="微软雅黑" charset="0"/>
                <a:cs typeface="微软雅黑" charset="0"/>
              </a:rPr>
              <a:t>部分：数据治理规范</a:t>
            </a:r>
            <a:endParaRPr lang="en-US" altLang="zh-CN" sz="1200" dirty="0">
              <a:solidFill>
                <a:prstClr val="black"/>
              </a:solidFill>
              <a:latin typeface="微软雅黑" charset="0"/>
              <a:ea typeface="微软雅黑" charset="0"/>
              <a:cs typeface="微软雅黑" charset="0"/>
            </a:endParaRPr>
          </a:p>
          <a:p>
            <a:pPr marL="285750" indent="-285750" eaLnBrk="0" fontAlgn="base" hangingPunct="0">
              <a:spcBef>
                <a:spcPct val="0"/>
              </a:spcBef>
              <a:spcAft>
                <a:spcPct val="0"/>
              </a:spcAft>
              <a:buFont typeface="Arial" panose="020B0604020202090204" pitchFamily="34" charset="0"/>
              <a:buChar char="•"/>
            </a:pPr>
            <a:r>
              <a:rPr lang="zh-CN" altLang="en-US" sz="1200" dirty="0">
                <a:solidFill>
                  <a:prstClr val="black"/>
                </a:solidFill>
                <a:latin typeface="微软雅黑" charset="0"/>
                <a:ea typeface="微软雅黑" charset="0"/>
                <a:cs typeface="微软雅黑" charset="0"/>
              </a:rPr>
              <a:t>大数据标准化白皮书</a:t>
            </a:r>
            <a:r>
              <a:rPr lang="en-US" altLang="zh-CN" sz="1200" dirty="0">
                <a:solidFill>
                  <a:prstClr val="black"/>
                </a:solidFill>
                <a:latin typeface="微软雅黑" charset="0"/>
                <a:ea typeface="微软雅黑" charset="0"/>
                <a:cs typeface="微软雅黑" charset="0"/>
              </a:rPr>
              <a:t>(2018</a:t>
            </a:r>
            <a:r>
              <a:rPr lang="zh-CN" altLang="en-US" sz="1200" dirty="0">
                <a:solidFill>
                  <a:prstClr val="black"/>
                </a:solidFill>
                <a:latin typeface="微软雅黑" charset="0"/>
                <a:ea typeface="微软雅黑" charset="0"/>
                <a:cs typeface="微软雅黑" charset="0"/>
              </a:rPr>
              <a:t>版</a:t>
            </a:r>
            <a:r>
              <a:rPr lang="en-US" altLang="zh-CN" sz="1200" dirty="0">
                <a:solidFill>
                  <a:prstClr val="black"/>
                </a:solidFill>
                <a:latin typeface="微软雅黑" charset="0"/>
                <a:ea typeface="微软雅黑" charset="0"/>
                <a:cs typeface="微软雅黑" charset="0"/>
              </a:rPr>
              <a:t>)-</a:t>
            </a:r>
            <a:r>
              <a:rPr lang="zh-CN" altLang="en-US" sz="1200" dirty="0">
                <a:solidFill>
                  <a:prstClr val="black"/>
                </a:solidFill>
                <a:latin typeface="微软雅黑" charset="0"/>
                <a:ea typeface="微软雅黑" charset="0"/>
                <a:cs typeface="微软雅黑" charset="0"/>
              </a:rPr>
              <a:t>中国电子技术标准化研究院</a:t>
            </a:r>
          </a:p>
          <a:p>
            <a:pPr marL="285750" indent="-285750" eaLnBrk="0" fontAlgn="base" hangingPunct="0">
              <a:spcBef>
                <a:spcPct val="0"/>
              </a:spcBef>
              <a:spcAft>
                <a:spcPct val="0"/>
              </a:spcAft>
              <a:buFont typeface="Arial" panose="020B0604020202090204" pitchFamily="34" charset="0"/>
              <a:buChar char="•"/>
            </a:pPr>
            <a:endParaRPr lang="en-US" altLang="zh-CN" sz="1200" dirty="0">
              <a:solidFill>
                <a:prstClr val="black"/>
              </a:solidFill>
              <a:latin typeface="微软雅黑" charset="0"/>
              <a:ea typeface="微软雅黑" charset="0"/>
              <a:cs typeface="微软雅黑" charset="0"/>
            </a:endParaRPr>
          </a:p>
          <a:p>
            <a:pPr marL="285750" indent="-285750" eaLnBrk="0" fontAlgn="base" hangingPunct="0">
              <a:spcBef>
                <a:spcPct val="0"/>
              </a:spcBef>
              <a:spcAft>
                <a:spcPct val="0"/>
              </a:spcAft>
              <a:buFont typeface="Arial" panose="020B0604020202090204" pitchFamily="34" charset="0"/>
              <a:buChar char="•"/>
            </a:pPr>
            <a:r>
              <a:rPr lang="zh-CN" altLang="en-US" sz="1200" dirty="0">
                <a:solidFill>
                  <a:prstClr val="black"/>
                </a:solidFill>
                <a:latin typeface="微软雅黑" charset="0"/>
                <a:ea typeface="微软雅黑" charset="0"/>
                <a:cs typeface="微软雅黑" charset="0"/>
              </a:rPr>
              <a:t>数据资产管理实践白皮书</a:t>
            </a:r>
            <a:endParaRPr lang="en-US" altLang="zh-CN" sz="1200" dirty="0">
              <a:solidFill>
                <a:prstClr val="black"/>
              </a:solidFill>
              <a:latin typeface="微软雅黑" charset="0"/>
              <a:ea typeface="微软雅黑" charset="0"/>
              <a:cs typeface="微软雅黑" charset="0"/>
            </a:endParaRPr>
          </a:p>
          <a:p>
            <a:pPr marL="285750" indent="-285750" eaLnBrk="0" fontAlgn="base" hangingPunct="0">
              <a:spcBef>
                <a:spcPct val="0"/>
              </a:spcBef>
              <a:spcAft>
                <a:spcPct val="0"/>
              </a:spcAft>
              <a:buFont typeface="Arial" panose="020B0604020202090204" pitchFamily="34" charset="0"/>
              <a:buChar char="•"/>
            </a:pPr>
            <a:r>
              <a:rPr lang="zh-CN" altLang="en-US" sz="1200" dirty="0">
                <a:solidFill>
                  <a:prstClr val="black"/>
                </a:solidFill>
                <a:latin typeface="微软雅黑" charset="0"/>
                <a:ea typeface="微软雅黑" charset="0"/>
                <a:cs typeface="微软雅黑" charset="0"/>
              </a:rPr>
              <a:t>数据标准管理实践白皮书</a:t>
            </a:r>
          </a:p>
          <a:p>
            <a:pPr marL="285750" indent="-285750" eaLnBrk="0" fontAlgn="base" hangingPunct="0">
              <a:spcBef>
                <a:spcPct val="0"/>
              </a:spcBef>
              <a:spcAft>
                <a:spcPct val="0"/>
              </a:spcAft>
              <a:buFont typeface="Arial" panose="020B0604020202090204" pitchFamily="34" charset="0"/>
              <a:buChar char="•"/>
            </a:pPr>
            <a:r>
              <a:rPr lang="zh-CN" altLang="en-US" sz="1200" dirty="0">
                <a:solidFill>
                  <a:prstClr val="black"/>
                </a:solidFill>
                <a:latin typeface="微软雅黑" charset="0"/>
                <a:ea typeface="微软雅黑" charset="0"/>
                <a:cs typeface="微软雅黑" charset="0"/>
              </a:rPr>
              <a:t>广东大数据标准体系规划与路线图</a:t>
            </a:r>
            <a:r>
              <a:rPr lang="en-US" altLang="zh-CN" sz="1200" dirty="0">
                <a:solidFill>
                  <a:prstClr val="black"/>
                </a:solidFill>
                <a:latin typeface="微软雅黑" charset="0"/>
                <a:ea typeface="微软雅黑" charset="0"/>
                <a:cs typeface="微软雅黑" charset="0"/>
              </a:rPr>
              <a:t>-</a:t>
            </a:r>
            <a:r>
              <a:rPr lang="zh-CN" altLang="zh-CN" sz="1200" dirty="0">
                <a:solidFill>
                  <a:prstClr val="black"/>
                </a:solidFill>
                <a:latin typeface="微软雅黑" charset="0"/>
                <a:ea typeface="微软雅黑" charset="0"/>
                <a:cs typeface="微软雅黑" charset="0"/>
              </a:rPr>
              <a:t>广东省工业和信息化厅</a:t>
            </a:r>
            <a:endParaRPr lang="en-US" altLang="zh-CN" sz="1200" dirty="0">
              <a:solidFill>
                <a:prstClr val="black"/>
              </a:solidFill>
              <a:latin typeface="微软雅黑" charset="0"/>
              <a:ea typeface="微软雅黑" charset="0"/>
              <a:cs typeface="微软雅黑" charset="0"/>
            </a:endParaRPr>
          </a:p>
        </p:txBody>
      </p:sp>
      <p:sp>
        <p:nvSpPr>
          <p:cNvPr id="67" name="矩形 66"/>
          <p:cNvSpPr/>
          <p:nvPr/>
        </p:nvSpPr>
        <p:spPr>
          <a:xfrm>
            <a:off x="8999950" y="3098545"/>
            <a:ext cx="2771048" cy="666958"/>
          </a:xfrm>
          <a:prstGeom prst="rect">
            <a:avLst/>
          </a:prstGeom>
          <a:no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ysClr val="windowText" lastClr="000000"/>
                </a:solidFill>
                <a:effectLst/>
                <a:uLnTx/>
                <a:uFillTx/>
                <a:latin typeface="微软雅黑" charset="0"/>
                <a:ea typeface="微软雅黑" charset="0"/>
                <a:cs typeface="微软雅黑" charset="0"/>
              </a:rPr>
              <a:t>IT</a:t>
            </a:r>
            <a:r>
              <a:rPr kumimoji="0" lang="zh-CN" altLang="en-US" sz="1600" b="1" i="0" u="none" strike="noStrike" kern="0" cap="none" spc="0" normalizeH="0" baseline="0" noProof="0" dirty="0">
                <a:ln>
                  <a:noFill/>
                </a:ln>
                <a:solidFill>
                  <a:sysClr val="windowText" lastClr="000000"/>
                </a:solidFill>
                <a:effectLst/>
                <a:uLnTx/>
                <a:uFillTx/>
                <a:latin typeface="微软雅黑" charset="0"/>
                <a:ea typeface="微软雅黑" charset="0"/>
                <a:cs typeface="微软雅黑" charset="0"/>
              </a:rPr>
              <a:t>应用数据标准</a:t>
            </a:r>
          </a:p>
        </p:txBody>
      </p:sp>
    </p:spTree>
    <p:extLst>
      <p:ext uri="{BB962C8B-B14F-4D97-AF65-F5344CB8AC3E}">
        <p14:creationId xmlns:p14="http://schemas.microsoft.com/office/powerpoint/2010/main" val="2379428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189719" y="2414713"/>
            <a:ext cx="685800" cy="5048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accent5">
                    <a:lumMod val="75000"/>
                  </a:schemeClr>
                </a:solidFill>
                <a:latin typeface="微软雅黑" panose="020B0503020204020204" pitchFamily="34" charset="-122"/>
                <a:ea typeface="微软雅黑" panose="020B0503020204020204" pitchFamily="34" charset="-122"/>
                <a:cs typeface="+mn-ea"/>
                <a:sym typeface="+mn-lt"/>
              </a:rPr>
              <a:t>2</a:t>
            </a:r>
            <a:endParaRPr lang="zh-CN" altLang="en-US" dirty="0">
              <a:solidFill>
                <a:schemeClr val="accent5">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7" name="矩形 6"/>
          <p:cNvSpPr/>
          <p:nvPr/>
        </p:nvSpPr>
        <p:spPr>
          <a:xfrm>
            <a:off x="5151743" y="2414713"/>
            <a:ext cx="5223976" cy="5048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accent5">
                    <a:lumMod val="75000"/>
                  </a:schemeClr>
                </a:solidFill>
                <a:latin typeface="微软雅黑" panose="020B0503020204020204" pitchFamily="34" charset="-122"/>
                <a:ea typeface="微软雅黑" panose="020B0503020204020204" pitchFamily="34" charset="-122"/>
                <a:cs typeface="+mn-ea"/>
                <a:sym typeface="+mn-lt"/>
              </a:rPr>
              <a:t>数据中台建设体系交流</a:t>
            </a:r>
            <a:endParaRPr lang="zh-CN" altLang="en-US" dirty="0">
              <a:solidFill>
                <a:schemeClr val="accent5">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8" name="矩形 7"/>
          <p:cNvSpPr/>
          <p:nvPr/>
        </p:nvSpPr>
        <p:spPr>
          <a:xfrm>
            <a:off x="4189719" y="1718525"/>
            <a:ext cx="685800" cy="5048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5">
                    <a:lumMod val="75000"/>
                  </a:schemeClr>
                </a:solidFill>
                <a:latin typeface="微软雅黑" panose="020B0503020204020204" pitchFamily="34" charset="-122"/>
                <a:ea typeface="微软雅黑" panose="020B0503020204020204" pitchFamily="34" charset="-122"/>
                <a:cs typeface="+mn-ea"/>
                <a:sym typeface="+mn-lt"/>
              </a:rPr>
              <a:t>1</a:t>
            </a:r>
            <a:endParaRPr lang="zh-CN" altLang="en-US" dirty="0">
              <a:solidFill>
                <a:schemeClr val="accent5">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10" name="矩形 9"/>
          <p:cNvSpPr/>
          <p:nvPr/>
        </p:nvSpPr>
        <p:spPr>
          <a:xfrm>
            <a:off x="5151743" y="1718525"/>
            <a:ext cx="5223976" cy="5048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accent5">
                    <a:lumMod val="75000"/>
                  </a:schemeClr>
                </a:solidFill>
                <a:latin typeface="微软雅黑" panose="020B0503020204020204" pitchFamily="34" charset="-122"/>
                <a:ea typeface="微软雅黑" panose="020B0503020204020204" pitchFamily="34" charset="-122"/>
                <a:cs typeface="+mn-ea"/>
                <a:sym typeface="+mn-lt"/>
              </a:rPr>
              <a:t>数据治理</a:t>
            </a:r>
            <a:r>
              <a:rPr lang="zh-CN" altLang="en-US" dirty="0" smtClean="0">
                <a:solidFill>
                  <a:schemeClr val="accent5">
                    <a:lumMod val="75000"/>
                  </a:schemeClr>
                </a:solidFill>
                <a:latin typeface="微软雅黑" panose="020B0503020204020204" pitchFamily="34" charset="-122"/>
                <a:ea typeface="微软雅黑" panose="020B0503020204020204" pitchFamily="34" charset="-122"/>
                <a:cs typeface="+mn-ea"/>
                <a:sym typeface="+mn-lt"/>
              </a:rPr>
              <a:t>体系交流</a:t>
            </a:r>
            <a:endParaRPr lang="zh-CN" altLang="en-US" dirty="0">
              <a:solidFill>
                <a:schemeClr val="accent5">
                  <a:lumMod val="75000"/>
                </a:schemeClr>
              </a:solidFill>
              <a:latin typeface="微软雅黑" panose="020B0503020204020204" pitchFamily="34" charset="-122"/>
              <a:ea typeface="微软雅黑" panose="020B0503020204020204" pitchFamily="34" charset="-122"/>
              <a:cs typeface="+mn-ea"/>
              <a:sym typeface="+mn-lt"/>
            </a:endParaRPr>
          </a:p>
        </p:txBody>
      </p:sp>
      <p:pic>
        <p:nvPicPr>
          <p:cNvPr id="18" name="图片 17"/>
          <p:cNvPicPr>
            <a:picLocks noChangeAspect="1"/>
          </p:cNvPicPr>
          <p:nvPr/>
        </p:nvPicPr>
        <p:blipFill rotWithShape="1">
          <a:blip r:embed="rId3" cstate="screen">
            <a:duotone>
              <a:prstClr val="black"/>
              <a:schemeClr val="tx2">
                <a:tint val="45000"/>
                <a:satMod val="400000"/>
              </a:schemeClr>
            </a:duotone>
            <a:extLst>
              <a:ext uri="{BEBA8EAE-BF5A-486C-A8C5-ECC9F3942E4B}">
                <a14:imgProps xmlns:a14="http://schemas.microsoft.com/office/drawing/2010/main">
                  <a14:imgLayer r:embed="rId4">
                    <a14:imgEffect>
                      <a14:brightnessContrast bright="40000" contrast="21000"/>
                    </a14:imgEffect>
                    <a14:imgEffect>
                      <a14:colorTemperature colorTemp="4684"/>
                    </a14:imgEffect>
                  </a14:imgLayer>
                </a14:imgProps>
              </a:ext>
            </a:extLst>
          </a:blip>
          <a:srcRect t="-278"/>
          <a:stretch>
            <a:fillRect/>
          </a:stretch>
        </p:blipFill>
        <p:spPr>
          <a:xfrm>
            <a:off x="-7287" y="-29980"/>
            <a:ext cx="3304391" cy="6887980"/>
          </a:xfrm>
          <a:prstGeom prst="rect">
            <a:avLst/>
          </a:prstGeom>
          <a:effectLst>
            <a:outerShdw blurRad="50800" dist="50800" dir="5400000" algn="ctr" rotWithShape="0">
              <a:srgbClr val="000000"/>
            </a:outerShdw>
          </a:effectLst>
        </p:spPr>
      </p:pic>
      <p:sp>
        <p:nvSpPr>
          <p:cNvPr id="9" name="矩形 8"/>
          <p:cNvSpPr/>
          <p:nvPr/>
        </p:nvSpPr>
        <p:spPr>
          <a:xfrm>
            <a:off x="4189719" y="3710551"/>
            <a:ext cx="685800" cy="5048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accent5">
                    <a:lumMod val="75000"/>
                  </a:schemeClr>
                </a:solidFill>
                <a:latin typeface="微软雅黑" panose="020B0503020204020204" pitchFamily="34" charset="-122"/>
                <a:ea typeface="微软雅黑" panose="020B0503020204020204" pitchFamily="34" charset="-122"/>
                <a:cs typeface="+mn-ea"/>
                <a:sym typeface="+mn-lt"/>
              </a:rPr>
              <a:t>4</a:t>
            </a:r>
            <a:endParaRPr lang="zh-CN" altLang="en-US" dirty="0">
              <a:solidFill>
                <a:schemeClr val="accent5">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13" name="矩形 12"/>
          <p:cNvSpPr/>
          <p:nvPr/>
        </p:nvSpPr>
        <p:spPr>
          <a:xfrm>
            <a:off x="5151743" y="3710551"/>
            <a:ext cx="5223976" cy="5048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accent5">
                    <a:lumMod val="75000"/>
                  </a:schemeClr>
                </a:solidFill>
                <a:latin typeface="微软雅黑" panose="020B0503020204020204" pitchFamily="34" charset="-122"/>
                <a:ea typeface="微软雅黑" panose="020B0503020204020204" pitchFamily="34" charset="-122"/>
                <a:cs typeface="+mn-ea"/>
                <a:sym typeface="+mn-lt"/>
              </a:rPr>
              <a:t>案例介绍</a:t>
            </a:r>
          </a:p>
        </p:txBody>
      </p:sp>
      <p:sp>
        <p:nvSpPr>
          <p:cNvPr id="14" name="矩形 13"/>
          <p:cNvSpPr/>
          <p:nvPr/>
        </p:nvSpPr>
        <p:spPr>
          <a:xfrm>
            <a:off x="4189719" y="4406739"/>
            <a:ext cx="685800" cy="5048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5">
                    <a:lumMod val="75000"/>
                  </a:schemeClr>
                </a:solidFill>
                <a:latin typeface="微软雅黑" panose="020B0503020204020204" pitchFamily="34" charset="-122"/>
                <a:ea typeface="微软雅黑" panose="020B0503020204020204" pitchFamily="34" charset="-122"/>
                <a:cs typeface="+mn-ea"/>
                <a:sym typeface="+mn-lt"/>
              </a:rPr>
              <a:t>5</a:t>
            </a:r>
            <a:endParaRPr lang="zh-CN" altLang="en-US" dirty="0">
              <a:solidFill>
                <a:schemeClr val="accent5">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15" name="矩形 14"/>
          <p:cNvSpPr/>
          <p:nvPr/>
        </p:nvSpPr>
        <p:spPr>
          <a:xfrm>
            <a:off x="5151743" y="4406739"/>
            <a:ext cx="5223976" cy="5048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accent5">
                    <a:lumMod val="75000"/>
                  </a:schemeClr>
                </a:solidFill>
                <a:latin typeface="微软雅黑" panose="020B0503020204020204" pitchFamily="34" charset="-122"/>
                <a:ea typeface="微软雅黑" panose="020B0503020204020204" pitchFamily="34" charset="-122"/>
                <a:cs typeface="+mn-ea"/>
                <a:sym typeface="+mn-lt"/>
              </a:rPr>
              <a:t>Q&amp;A</a:t>
            </a:r>
            <a:r>
              <a:rPr lang="zh-CN" altLang="en-US" dirty="0">
                <a:solidFill>
                  <a:schemeClr val="accent5">
                    <a:lumMod val="75000"/>
                  </a:schemeClr>
                </a:solidFill>
                <a:latin typeface="微软雅黑" panose="020B0503020204020204" pitchFamily="34" charset="-122"/>
                <a:ea typeface="微软雅黑" panose="020B0503020204020204" pitchFamily="34" charset="-122"/>
                <a:cs typeface="+mn-ea"/>
                <a:sym typeface="+mn-lt"/>
              </a:rPr>
              <a:t>环节</a:t>
            </a:r>
          </a:p>
        </p:txBody>
      </p:sp>
      <p:sp>
        <p:nvSpPr>
          <p:cNvPr id="19" name="矩形 18"/>
          <p:cNvSpPr/>
          <p:nvPr/>
        </p:nvSpPr>
        <p:spPr>
          <a:xfrm>
            <a:off x="4189719" y="3062632"/>
            <a:ext cx="685800" cy="5048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accent5">
                    <a:lumMod val="75000"/>
                  </a:schemeClr>
                </a:solidFill>
                <a:latin typeface="微软雅黑" panose="020B0503020204020204" pitchFamily="34" charset="-122"/>
                <a:ea typeface="微软雅黑" panose="020B0503020204020204" pitchFamily="34" charset="-122"/>
                <a:cs typeface="+mn-ea"/>
                <a:sym typeface="+mn-lt"/>
              </a:rPr>
              <a:t>3</a:t>
            </a:r>
            <a:endParaRPr lang="zh-CN" altLang="en-US" dirty="0">
              <a:solidFill>
                <a:schemeClr val="accent5">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20" name="矩形 19"/>
          <p:cNvSpPr/>
          <p:nvPr/>
        </p:nvSpPr>
        <p:spPr>
          <a:xfrm>
            <a:off x="5151743" y="3062632"/>
            <a:ext cx="5223976" cy="5048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accent5">
                    <a:lumMod val="75000"/>
                  </a:schemeClr>
                </a:solidFill>
                <a:latin typeface="微软雅黑" panose="020B0503020204020204" pitchFamily="34" charset="-122"/>
                <a:ea typeface="微软雅黑" panose="020B0503020204020204" pitchFamily="34" charset="-122"/>
                <a:cs typeface="+mn-ea"/>
                <a:sym typeface="+mn-lt"/>
              </a:rPr>
              <a:t>数据治理建设落地交流</a:t>
            </a:r>
            <a:endParaRPr lang="zh-CN" altLang="en-US" dirty="0">
              <a:solidFill>
                <a:schemeClr val="accent5">
                  <a:lumMod val="75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27456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3182"/>
          </a:xfrm>
          <a:noFill/>
        </p:spPr>
        <p:txBody>
          <a:bodyPr wrap="square" rtlCol="0">
            <a:spAutoFit/>
          </a:bodyPr>
          <a:lstStyle/>
          <a:p>
            <a:r>
              <a:rPr lang="zh-CN" altLang="en-US" dirty="0"/>
              <a:t>数据</a:t>
            </a:r>
            <a:r>
              <a:rPr lang="zh-CN" altLang="en-US" dirty="0" smtClean="0"/>
              <a:t>标准</a:t>
            </a:r>
            <a:r>
              <a:rPr lang="en-US" altLang="zh-CN" dirty="0" smtClean="0"/>
              <a:t>-</a:t>
            </a:r>
            <a:r>
              <a:rPr lang="zh-CN" altLang="en-US" dirty="0" smtClean="0"/>
              <a:t>统一</a:t>
            </a:r>
            <a:r>
              <a:rPr lang="zh-CN" altLang="en-US" dirty="0"/>
              <a:t>数据表达方式</a:t>
            </a:r>
            <a:r>
              <a:rPr lang="en-US" altLang="zh-CN" dirty="0"/>
              <a:t>,</a:t>
            </a:r>
            <a:r>
              <a:rPr lang="zh-CN" altLang="en-US" dirty="0"/>
              <a:t>提升数据价值</a:t>
            </a:r>
          </a:p>
        </p:txBody>
      </p:sp>
      <p:sp>
        <p:nvSpPr>
          <p:cNvPr id="69" name="TextBox 1"/>
          <p:cNvSpPr txBox="1"/>
          <p:nvPr/>
        </p:nvSpPr>
        <p:spPr>
          <a:xfrm>
            <a:off x="318223" y="800873"/>
            <a:ext cx="5166073" cy="369332"/>
          </a:xfrm>
          <a:prstGeom prst="rect">
            <a:avLst/>
          </a:prstGeom>
          <a:noFill/>
        </p:spPr>
        <p:txBody>
          <a:bodyPr wrap="square" rtlCol="0">
            <a:spAutoFit/>
          </a:bodyPr>
          <a:lstStyle/>
          <a:p>
            <a:pPr marL="285750" indent="-285750">
              <a:buFont typeface="Wingdings" panose="05000000000000000000" pitchFamily="2" charset="2"/>
              <a:buChar char="q"/>
            </a:pPr>
            <a:r>
              <a:rPr lang="zh-CN" altLang="en-US" dirty="0">
                <a:solidFill>
                  <a:prstClr val="black"/>
                </a:solidFill>
                <a:latin typeface="微软雅黑" panose="020B0503020204020204" pitchFamily="34" charset="-122"/>
                <a:ea typeface="微软雅黑" panose="020B0503020204020204" pitchFamily="34" charset="-122"/>
              </a:rPr>
              <a:t>多元化公司化企业通常面临以下问题：</a:t>
            </a:r>
          </a:p>
        </p:txBody>
      </p:sp>
      <p:sp>
        <p:nvSpPr>
          <p:cNvPr id="70" name="Rectangle 4"/>
          <p:cNvSpPr/>
          <p:nvPr/>
        </p:nvSpPr>
        <p:spPr>
          <a:xfrm>
            <a:off x="4271350" y="1460115"/>
            <a:ext cx="1168400" cy="1086520"/>
          </a:xfrm>
          <a:prstGeom prst="rect">
            <a:avLst/>
          </a:prstGeom>
          <a:solidFill>
            <a:srgbClr val="1368B3"/>
          </a:solidFill>
          <a:ln w="12700" cap="flat" cmpd="sng" algn="ctr">
            <a:noFill/>
            <a:prstDash val="solid"/>
            <a:miter lim="800000"/>
          </a:ln>
          <a:effectLst/>
        </p:spPr>
        <p:txBody>
          <a:bodyPr rtlCol="0" anchor="ctr"/>
          <a:lstStyle/>
          <a:p>
            <a:pPr algn="ctr">
              <a:defRPr/>
            </a:pPr>
            <a:r>
              <a:rPr lang="zh-CN" altLang="en-US" kern="0" dirty="0">
                <a:solidFill>
                  <a:prstClr val="white"/>
                </a:solidFill>
                <a:latin typeface="微软雅黑" panose="020B0503020204020204" pitchFamily="34" charset="-122"/>
                <a:ea typeface="微软雅黑" panose="020B0503020204020204" pitchFamily="34" charset="-122"/>
              </a:rPr>
              <a:t>建立数据标准管理体系</a:t>
            </a:r>
          </a:p>
        </p:txBody>
      </p:sp>
      <p:sp>
        <p:nvSpPr>
          <p:cNvPr id="71" name="Right Arrow 5"/>
          <p:cNvSpPr/>
          <p:nvPr/>
        </p:nvSpPr>
        <p:spPr>
          <a:xfrm>
            <a:off x="5407066" y="1702103"/>
            <a:ext cx="254000" cy="568960"/>
          </a:xfrm>
          <a:prstGeom prst="rightArrow">
            <a:avLst/>
          </a:prstGeom>
          <a:solidFill>
            <a:srgbClr val="1368B3"/>
          </a:solidFill>
          <a:ln w="12700" cap="flat" cmpd="sng" algn="ctr">
            <a:noFill/>
            <a:prstDash val="solid"/>
            <a:miter lim="800000"/>
          </a:ln>
          <a:effectLst/>
        </p:spPr>
        <p:txBody>
          <a:bodyPr rtlCol="0" anchor="ctr"/>
          <a:lstStyle/>
          <a:p>
            <a:pPr algn="ctr">
              <a:defRPr/>
            </a:pPr>
            <a:endParaRPr lang="en-US" kern="0">
              <a:solidFill>
                <a:prstClr val="white"/>
              </a:solidFill>
              <a:latin typeface="微软雅黑" panose="020B0503020204020204" pitchFamily="34" charset="-122"/>
              <a:ea typeface="微软雅黑" panose="020B0503020204020204" pitchFamily="34" charset="-122"/>
            </a:endParaRPr>
          </a:p>
        </p:txBody>
      </p:sp>
      <p:sp>
        <p:nvSpPr>
          <p:cNvPr id="72" name="矩形 71"/>
          <p:cNvSpPr/>
          <p:nvPr/>
        </p:nvSpPr>
        <p:spPr>
          <a:xfrm>
            <a:off x="247650" y="1170205"/>
            <a:ext cx="3623450" cy="1908215"/>
          </a:xfrm>
          <a:prstGeom prst="rect">
            <a:avLst/>
          </a:prstGeom>
        </p:spPr>
        <p:txBody>
          <a:bodyPr wrap="square">
            <a:spAutoFit/>
          </a:bodyPr>
          <a:lstStyle/>
          <a:p>
            <a:pPr marL="285750" indent="-285750">
              <a:spcBef>
                <a:spcPts val="600"/>
              </a:spcBef>
              <a:buFont typeface="Wingdings" panose="05000000000000000000" pitchFamily="2" charset="2"/>
              <a:buChar char="l"/>
            </a:pPr>
            <a:r>
              <a:rPr lang="zh-CN" altLang="en-US" sz="1200" dirty="0">
                <a:solidFill>
                  <a:prstClr val="black"/>
                </a:solidFill>
                <a:latin typeface="微软雅黑" panose="020B0503020204020204" pitchFamily="34" charset="-122"/>
                <a:ea typeface="微软雅黑" panose="020B0503020204020204" pitchFamily="34" charset="-122"/>
              </a:rPr>
              <a:t>下属二三级部门众多，成立时间有早晚，软件系统各自成体系；</a:t>
            </a:r>
          </a:p>
          <a:p>
            <a:pPr marL="285750" indent="-285750">
              <a:spcBef>
                <a:spcPts val="600"/>
              </a:spcBef>
              <a:buFont typeface="Wingdings" panose="05000000000000000000" pitchFamily="2" charset="2"/>
              <a:buChar char="l"/>
            </a:pPr>
            <a:r>
              <a:rPr lang="zh-CN" altLang="en-US" sz="1200" dirty="0">
                <a:solidFill>
                  <a:prstClr val="black"/>
                </a:solidFill>
                <a:latin typeface="微软雅黑" panose="020B0503020204020204" pitchFamily="34" charset="-122"/>
                <a:ea typeface="微软雅黑" panose="020B0503020204020204" pitchFamily="34" charset="-122"/>
              </a:rPr>
              <a:t>同一种供应商可能出现不同的企业内，由于名称不同、编码不同、规则不同而各不相同，很难形成发挥集中采购数据的优势，达到降本增效的效果；</a:t>
            </a:r>
          </a:p>
          <a:p>
            <a:pPr marL="285750" indent="-285750">
              <a:spcBef>
                <a:spcPts val="600"/>
              </a:spcBef>
              <a:buFont typeface="Wingdings" panose="05000000000000000000" pitchFamily="2" charset="2"/>
              <a:buChar char="l"/>
            </a:pPr>
            <a:r>
              <a:rPr lang="zh-CN" altLang="en-US" sz="1200" dirty="0">
                <a:solidFill>
                  <a:prstClr val="black"/>
                </a:solidFill>
                <a:latin typeface="微软雅黑" panose="020B0503020204020204" pitchFamily="34" charset="-122"/>
                <a:ea typeface="微软雅黑" panose="020B0503020204020204" pitchFamily="34" charset="-122"/>
              </a:rPr>
              <a:t>由于数据分类与编码的不一致，导致从各个职能部门上报的同一类报表统计数据也各不相同，数据矛盾互相打架。</a:t>
            </a:r>
          </a:p>
        </p:txBody>
      </p:sp>
      <p:grpSp>
        <p:nvGrpSpPr>
          <p:cNvPr id="73" name="组合 72"/>
          <p:cNvGrpSpPr/>
          <p:nvPr/>
        </p:nvGrpSpPr>
        <p:grpSpPr>
          <a:xfrm>
            <a:off x="781567" y="4440954"/>
            <a:ext cx="10110598" cy="2043298"/>
            <a:chOff x="910266" y="4183975"/>
            <a:chExt cx="10110598" cy="2566495"/>
          </a:xfrm>
        </p:grpSpPr>
        <p:sp>
          <p:nvSpPr>
            <p:cNvPr id="74" name="Rectangle 40"/>
            <p:cNvSpPr/>
            <p:nvPr/>
          </p:nvSpPr>
          <p:spPr>
            <a:xfrm>
              <a:off x="979478" y="4183975"/>
              <a:ext cx="10041386" cy="2509139"/>
            </a:xfrm>
            <a:prstGeom prst="rect">
              <a:avLst/>
            </a:prstGeom>
            <a:noFill/>
            <a:ln w="12700" cap="flat" cmpd="sng" algn="ctr">
              <a:solidFill>
                <a:sysClr val="windowText" lastClr="000000">
                  <a:lumMod val="50000"/>
                  <a:lumOff val="50000"/>
                </a:sysClr>
              </a:solidFill>
              <a:prstDash val="solid"/>
              <a:miter lim="800000"/>
            </a:ln>
            <a:effectLst/>
          </p:spPr>
          <p:txBody>
            <a:bodyPr rtlCol="0" anchor="ctr"/>
            <a:lstStyle/>
            <a:p>
              <a:pPr algn="ctr">
                <a:defRPr/>
              </a:pPr>
              <a:endParaRPr lang="en-US" sz="1600" kern="0">
                <a:solidFill>
                  <a:sysClr val="windowText" lastClr="000000"/>
                </a:solidFill>
                <a:latin typeface="微软雅黑" panose="020B0503020204020204" pitchFamily="34" charset="-122"/>
                <a:ea typeface="微软雅黑" panose="020B0503020204020204" pitchFamily="34" charset="-122"/>
              </a:endParaRPr>
            </a:p>
          </p:txBody>
        </p:sp>
        <p:cxnSp>
          <p:nvCxnSpPr>
            <p:cNvPr id="75" name="直接箭头连接符 99"/>
            <p:cNvCxnSpPr/>
            <p:nvPr/>
          </p:nvCxnSpPr>
          <p:spPr bwMode="auto">
            <a:xfrm flipV="1">
              <a:off x="910266" y="4638895"/>
              <a:ext cx="9340603" cy="330332"/>
            </a:xfrm>
            <a:prstGeom prst="straightConnector1">
              <a:avLst/>
            </a:prstGeom>
            <a:gradFill rotWithShape="1">
              <a:gsLst>
                <a:gs pos="0">
                  <a:srgbClr val="E7E6E6"/>
                </a:gs>
                <a:gs pos="100000">
                  <a:srgbClr val="E7E6E6">
                    <a:gamma/>
                    <a:shade val="46275"/>
                    <a:invGamma/>
                  </a:srgbClr>
                </a:gs>
              </a:gsLst>
              <a:lin ang="5400000" scaled="1"/>
            </a:gradFill>
            <a:ln w="19050" cap="flat" cmpd="sng" algn="ctr">
              <a:noFill/>
              <a:prstDash val="solid"/>
              <a:round/>
              <a:headEnd type="none" w="med" len="med"/>
              <a:tailEnd type="arrow"/>
            </a:ln>
            <a:effectLst/>
          </p:spPr>
        </p:cxnSp>
        <p:sp>
          <p:nvSpPr>
            <p:cNvPr id="76" name="Text Box 49"/>
            <p:cNvSpPr txBox="1">
              <a:spLocks noChangeArrowheads="1"/>
            </p:cNvSpPr>
            <p:nvPr/>
          </p:nvSpPr>
          <p:spPr bwMode="auto">
            <a:xfrm>
              <a:off x="3526025" y="4850060"/>
              <a:ext cx="637608" cy="231951"/>
            </a:xfrm>
            <a:prstGeom prst="rect">
              <a:avLst/>
            </a:prstGeom>
            <a:noFill/>
            <a:ln w="19050">
              <a:noFill/>
              <a:miter lim="800000"/>
            </a:ln>
          </p:spPr>
          <p:txBody>
            <a:bodyPr wrap="square" lIns="0" tIns="0" rIns="0" bIns="0" anchor="ctr">
              <a:spAutoFit/>
            </a:bodyPr>
            <a:lstStyle/>
            <a:p>
              <a:pPr defTabSz="1219200">
                <a:buClr>
                  <a:prstClr val="black"/>
                </a:buClr>
                <a:defRPr/>
              </a:pPr>
              <a:r>
                <a:rPr lang="zh-CN" altLang="en-US" sz="1200" kern="0" dirty="0">
                  <a:solidFill>
                    <a:prstClr val="black"/>
                  </a:solidFill>
                  <a:latin typeface="微软雅黑" panose="020B0503020204020204" pitchFamily="34" charset="-122"/>
                  <a:ea typeface="微软雅黑" panose="020B0503020204020204" pitchFamily="34" charset="-122"/>
                </a:rPr>
                <a:t>业务人员</a:t>
              </a:r>
            </a:p>
          </p:txBody>
        </p:sp>
        <p:graphicFrame>
          <p:nvGraphicFramePr>
            <p:cNvPr id="77" name="Object 27"/>
            <p:cNvGraphicFramePr/>
            <p:nvPr/>
          </p:nvGraphicFramePr>
          <p:xfrm>
            <a:off x="4130903" y="4833863"/>
            <a:ext cx="477148" cy="390266"/>
          </p:xfrm>
          <a:graphic>
            <a:graphicData uri="http://schemas.openxmlformats.org/presentationml/2006/ole">
              <mc:AlternateContent xmlns:mc="http://schemas.openxmlformats.org/markup-compatibility/2006">
                <mc:Choice xmlns:v="urn:schemas-microsoft-com:vml" Requires="v">
                  <p:oleObj spid="_x0000_s16734" name="Clip" r:id="rId6" imgW="6137910" imgH="5120640" progId="">
                    <p:embed/>
                  </p:oleObj>
                </mc:Choice>
                <mc:Fallback>
                  <p:oleObj name="Clip" r:id="rId6" imgW="6137910" imgH="5120640" progId="">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0903" y="4833863"/>
                          <a:ext cx="477148" cy="390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 name="Text Box 47"/>
            <p:cNvSpPr txBox="1">
              <a:spLocks noChangeArrowheads="1"/>
            </p:cNvSpPr>
            <p:nvPr/>
          </p:nvSpPr>
          <p:spPr bwMode="auto">
            <a:xfrm>
              <a:off x="1521949" y="4902412"/>
              <a:ext cx="660918" cy="231951"/>
            </a:xfrm>
            <a:prstGeom prst="rect">
              <a:avLst/>
            </a:prstGeom>
            <a:noFill/>
            <a:ln w="19050">
              <a:noFill/>
              <a:miter lim="800000"/>
            </a:ln>
          </p:spPr>
          <p:txBody>
            <a:bodyPr wrap="square" lIns="0" tIns="0" rIns="0" bIns="0" anchor="ctr">
              <a:spAutoFit/>
            </a:bodyPr>
            <a:lstStyle/>
            <a:p>
              <a:pPr defTabSz="1219200">
                <a:buClr>
                  <a:prstClr val="black"/>
                </a:buClr>
                <a:defRPr/>
              </a:pPr>
              <a:r>
                <a:rPr lang="zh-CN" altLang="en-US" sz="1200" kern="0" dirty="0">
                  <a:solidFill>
                    <a:prstClr val="black"/>
                  </a:solidFill>
                  <a:latin typeface="微软雅黑" panose="020B0503020204020204" pitchFamily="34" charset="-122"/>
                  <a:ea typeface="微软雅黑" panose="020B0503020204020204" pitchFamily="34" charset="-122"/>
                </a:rPr>
                <a:t>业务人员</a:t>
              </a:r>
            </a:p>
          </p:txBody>
        </p:sp>
        <p:graphicFrame>
          <p:nvGraphicFramePr>
            <p:cNvPr id="79" name="Object 75"/>
            <p:cNvGraphicFramePr/>
            <p:nvPr/>
          </p:nvGraphicFramePr>
          <p:xfrm>
            <a:off x="2222517" y="4820448"/>
            <a:ext cx="477041" cy="390266"/>
          </p:xfrm>
          <a:graphic>
            <a:graphicData uri="http://schemas.openxmlformats.org/presentationml/2006/ole">
              <mc:AlternateContent xmlns:mc="http://schemas.openxmlformats.org/markup-compatibility/2006">
                <mc:Choice xmlns:v="urn:schemas-microsoft-com:vml" Requires="v">
                  <p:oleObj spid="_x0000_s16735" name="Clip" r:id="rId8" imgW="6137910" imgH="5120640" progId="">
                    <p:embed/>
                  </p:oleObj>
                </mc:Choice>
                <mc:Fallback>
                  <p:oleObj name="Clip" r:id="rId8" imgW="6137910" imgH="5120640" progId="">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22517" y="4820448"/>
                          <a:ext cx="477041" cy="390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0" name="AutoShape 85"/>
            <p:cNvSpPr>
              <a:spLocks noChangeArrowheads="1"/>
            </p:cNvSpPr>
            <p:nvPr/>
          </p:nvSpPr>
          <p:spPr bwMode="auto">
            <a:xfrm>
              <a:off x="1251467" y="4324121"/>
              <a:ext cx="1560036" cy="345571"/>
            </a:xfrm>
            <a:prstGeom prst="roundRect">
              <a:avLst>
                <a:gd name="adj" fmla="val 16667"/>
              </a:avLst>
            </a:prstGeom>
            <a:solidFill>
              <a:srgbClr val="79D1F1"/>
            </a:solidFill>
            <a:ln w="38100">
              <a:noFill/>
              <a:round/>
            </a:ln>
            <a:effectLst/>
          </p:spPr>
          <p:txBody>
            <a:bodyPr wrap="none" anchor="ctr"/>
            <a:lstStyle/>
            <a:p>
              <a:pPr algn="ctr" defTabSz="1219200">
                <a:defRPr/>
              </a:pPr>
              <a:r>
                <a:rPr lang="en-US" altLang="zh-CN" sz="1400" b="1" kern="0" dirty="0">
                  <a:solidFill>
                    <a:srgbClr val="000000"/>
                  </a:solidFill>
                  <a:latin typeface="微软雅黑" panose="020B0503020204020204" pitchFamily="34" charset="-122"/>
                  <a:ea typeface="微软雅黑" panose="020B0503020204020204" pitchFamily="34" charset="-122"/>
                </a:rPr>
                <a:t>ERP</a:t>
              </a:r>
              <a:endParaRPr lang="zh-CN" altLang="en-US" sz="1400" b="1" kern="0" dirty="0">
                <a:solidFill>
                  <a:srgbClr val="000000"/>
                </a:solidFill>
                <a:latin typeface="微软雅黑" panose="020B0503020204020204" pitchFamily="34" charset="-122"/>
                <a:ea typeface="微软雅黑" panose="020B0503020204020204" pitchFamily="34" charset="-122"/>
              </a:endParaRPr>
            </a:p>
          </p:txBody>
        </p:sp>
        <p:sp>
          <p:nvSpPr>
            <p:cNvPr id="81" name="AutoShape 85"/>
            <p:cNvSpPr>
              <a:spLocks noChangeArrowheads="1"/>
            </p:cNvSpPr>
            <p:nvPr/>
          </p:nvSpPr>
          <p:spPr bwMode="auto">
            <a:xfrm>
              <a:off x="3395882" y="4327459"/>
              <a:ext cx="1404220" cy="337978"/>
            </a:xfrm>
            <a:prstGeom prst="roundRect">
              <a:avLst>
                <a:gd name="adj" fmla="val 16667"/>
              </a:avLst>
            </a:prstGeom>
            <a:solidFill>
              <a:srgbClr val="79D1F1"/>
            </a:solidFill>
            <a:ln w="38100">
              <a:noFill/>
              <a:round/>
            </a:ln>
            <a:effectLst/>
          </p:spPr>
          <p:txBody>
            <a:bodyPr wrap="none" anchor="ctr"/>
            <a:lstStyle/>
            <a:p>
              <a:pPr algn="ctr" defTabSz="1219200">
                <a:defRPr/>
              </a:pPr>
              <a:r>
                <a:rPr lang="zh-CN" altLang="en-US" sz="1400" b="1" kern="0" dirty="0">
                  <a:solidFill>
                    <a:srgbClr val="000000"/>
                  </a:solidFill>
                  <a:latin typeface="微软雅黑" panose="020B0503020204020204" pitchFamily="34" charset="-122"/>
                  <a:ea typeface="微软雅黑" panose="020B0503020204020204" pitchFamily="34" charset="-122"/>
                </a:rPr>
                <a:t>财务共享</a:t>
              </a:r>
            </a:p>
          </p:txBody>
        </p:sp>
        <p:sp>
          <p:nvSpPr>
            <p:cNvPr id="82" name="AutoShape 85"/>
            <p:cNvSpPr>
              <a:spLocks noChangeArrowheads="1"/>
            </p:cNvSpPr>
            <p:nvPr/>
          </p:nvSpPr>
          <p:spPr bwMode="auto">
            <a:xfrm>
              <a:off x="5318287" y="4338297"/>
              <a:ext cx="1404220" cy="337978"/>
            </a:xfrm>
            <a:prstGeom prst="roundRect">
              <a:avLst>
                <a:gd name="adj" fmla="val 16667"/>
              </a:avLst>
            </a:prstGeom>
            <a:solidFill>
              <a:srgbClr val="79D1F1"/>
            </a:solidFill>
            <a:ln w="38100">
              <a:noFill/>
              <a:round/>
            </a:ln>
            <a:effectLst/>
          </p:spPr>
          <p:txBody>
            <a:bodyPr wrap="none" anchor="ctr"/>
            <a:lstStyle/>
            <a:p>
              <a:pPr algn="ctr" defTabSz="1219200">
                <a:defRPr/>
              </a:pPr>
              <a:r>
                <a:rPr lang="en-US" altLang="zh-CN" sz="1400" b="1" kern="0" dirty="0">
                  <a:solidFill>
                    <a:srgbClr val="000000"/>
                  </a:solidFill>
                  <a:latin typeface="微软雅黑" panose="020B0503020204020204" pitchFamily="34" charset="-122"/>
                  <a:ea typeface="微软雅黑" panose="020B0503020204020204" pitchFamily="34" charset="-122"/>
                </a:rPr>
                <a:t>SRM</a:t>
              </a:r>
              <a:endParaRPr lang="zh-CN" altLang="en-US" sz="1400" b="1" kern="0" dirty="0">
                <a:solidFill>
                  <a:srgbClr val="000000"/>
                </a:solidFill>
                <a:latin typeface="微软雅黑" panose="020B0503020204020204" pitchFamily="34" charset="-122"/>
                <a:ea typeface="微软雅黑" panose="020B0503020204020204" pitchFamily="34" charset="-122"/>
              </a:endParaRPr>
            </a:p>
          </p:txBody>
        </p:sp>
        <p:graphicFrame>
          <p:nvGraphicFramePr>
            <p:cNvPr id="83" name="Object 27"/>
            <p:cNvGraphicFramePr/>
            <p:nvPr/>
          </p:nvGraphicFramePr>
          <p:xfrm>
            <a:off x="6099395" y="4833863"/>
            <a:ext cx="477148" cy="390266"/>
          </p:xfrm>
          <a:graphic>
            <a:graphicData uri="http://schemas.openxmlformats.org/presentationml/2006/ole">
              <mc:AlternateContent xmlns:mc="http://schemas.openxmlformats.org/markup-compatibility/2006">
                <mc:Choice xmlns:v="urn:schemas-microsoft-com:vml" Requires="v">
                  <p:oleObj spid="_x0000_s16736" name="Clip" r:id="rId9" imgW="6137910" imgH="5120640" progId="">
                    <p:embed/>
                  </p:oleObj>
                </mc:Choice>
                <mc:Fallback>
                  <p:oleObj name="Clip" r:id="rId9" imgW="6137910" imgH="5120640" progId="">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9395" y="4833863"/>
                          <a:ext cx="477148" cy="390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4" name="AutoShape 85"/>
            <p:cNvSpPr>
              <a:spLocks noChangeArrowheads="1"/>
            </p:cNvSpPr>
            <p:nvPr/>
          </p:nvSpPr>
          <p:spPr bwMode="auto">
            <a:xfrm>
              <a:off x="7285922" y="4338297"/>
              <a:ext cx="1404220" cy="337978"/>
            </a:xfrm>
            <a:prstGeom prst="roundRect">
              <a:avLst>
                <a:gd name="adj" fmla="val 16667"/>
              </a:avLst>
            </a:prstGeom>
            <a:solidFill>
              <a:srgbClr val="79D1F1"/>
            </a:solidFill>
            <a:ln w="38100">
              <a:noFill/>
              <a:round/>
            </a:ln>
            <a:effectLst/>
          </p:spPr>
          <p:txBody>
            <a:bodyPr wrap="none" anchor="ctr"/>
            <a:lstStyle/>
            <a:p>
              <a:pPr algn="ctr" defTabSz="1219200">
                <a:defRPr/>
              </a:pPr>
              <a:r>
                <a:rPr lang="en-US" altLang="zh-CN" sz="1400" b="1" kern="0" dirty="0">
                  <a:solidFill>
                    <a:srgbClr val="000000"/>
                  </a:solidFill>
                  <a:latin typeface="微软雅黑" panose="020B0503020204020204" pitchFamily="34" charset="-122"/>
                  <a:ea typeface="微软雅黑" panose="020B0503020204020204" pitchFamily="34" charset="-122"/>
                </a:rPr>
                <a:t>EHR</a:t>
              </a:r>
              <a:endParaRPr lang="zh-CN" altLang="en-US" sz="1400" b="1" kern="0" dirty="0">
                <a:solidFill>
                  <a:srgbClr val="000000"/>
                </a:solidFill>
                <a:latin typeface="微软雅黑" panose="020B0503020204020204" pitchFamily="34" charset="-122"/>
                <a:ea typeface="微软雅黑" panose="020B0503020204020204" pitchFamily="34" charset="-122"/>
              </a:endParaRPr>
            </a:p>
          </p:txBody>
        </p:sp>
        <p:graphicFrame>
          <p:nvGraphicFramePr>
            <p:cNvPr id="85" name="Object 27"/>
            <p:cNvGraphicFramePr/>
            <p:nvPr/>
          </p:nvGraphicFramePr>
          <p:xfrm>
            <a:off x="8067029" y="4833863"/>
            <a:ext cx="477148" cy="390266"/>
          </p:xfrm>
          <a:graphic>
            <a:graphicData uri="http://schemas.openxmlformats.org/presentationml/2006/ole">
              <mc:AlternateContent xmlns:mc="http://schemas.openxmlformats.org/markup-compatibility/2006">
                <mc:Choice xmlns:v="urn:schemas-microsoft-com:vml" Requires="v">
                  <p:oleObj spid="_x0000_s16737" name="Clip" r:id="rId10" imgW="6137910" imgH="5120640" progId="">
                    <p:embed/>
                  </p:oleObj>
                </mc:Choice>
                <mc:Fallback>
                  <p:oleObj name="Clip" r:id="rId10" imgW="6137910" imgH="5120640" progId="">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67029" y="4833863"/>
                          <a:ext cx="477148" cy="390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6" name="AutoShape 85"/>
            <p:cNvSpPr>
              <a:spLocks noChangeArrowheads="1"/>
            </p:cNvSpPr>
            <p:nvPr/>
          </p:nvSpPr>
          <p:spPr bwMode="auto">
            <a:xfrm>
              <a:off x="9310058" y="4338297"/>
              <a:ext cx="1404220" cy="337978"/>
            </a:xfrm>
            <a:prstGeom prst="roundRect">
              <a:avLst>
                <a:gd name="adj" fmla="val 16667"/>
              </a:avLst>
            </a:prstGeom>
            <a:solidFill>
              <a:srgbClr val="79D1F1"/>
            </a:solidFill>
            <a:ln w="38100">
              <a:noFill/>
              <a:round/>
            </a:ln>
            <a:effectLst/>
          </p:spPr>
          <p:txBody>
            <a:bodyPr wrap="none" anchor="ctr"/>
            <a:lstStyle/>
            <a:p>
              <a:pPr algn="ctr" defTabSz="1219200">
                <a:defRPr/>
              </a:pPr>
              <a:r>
                <a:rPr lang="en-US" altLang="zh-CN" sz="1400" b="1" kern="0" dirty="0">
                  <a:solidFill>
                    <a:srgbClr val="000000"/>
                  </a:solidFill>
                  <a:latin typeface="微软雅黑" panose="020B0503020204020204" pitchFamily="34" charset="-122"/>
                  <a:ea typeface="微软雅黑" panose="020B0503020204020204" pitchFamily="34" charset="-122"/>
                </a:rPr>
                <a:t>……</a:t>
              </a:r>
            </a:p>
          </p:txBody>
        </p:sp>
        <p:graphicFrame>
          <p:nvGraphicFramePr>
            <p:cNvPr id="87" name="Object 27"/>
            <p:cNvGraphicFramePr/>
            <p:nvPr/>
          </p:nvGraphicFramePr>
          <p:xfrm>
            <a:off x="10091166" y="4833863"/>
            <a:ext cx="477148" cy="390266"/>
          </p:xfrm>
          <a:graphic>
            <a:graphicData uri="http://schemas.openxmlformats.org/presentationml/2006/ole">
              <mc:AlternateContent xmlns:mc="http://schemas.openxmlformats.org/markup-compatibility/2006">
                <mc:Choice xmlns:v="urn:schemas-microsoft-com:vml" Requires="v">
                  <p:oleObj spid="_x0000_s16738" name="Clip" r:id="rId11" imgW="6137910" imgH="5120640" progId="">
                    <p:embed/>
                  </p:oleObj>
                </mc:Choice>
                <mc:Fallback>
                  <p:oleObj name="Clip" r:id="rId11" imgW="6137910" imgH="5120640" progId="">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1166" y="4833863"/>
                          <a:ext cx="477148" cy="390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8" name="Text Box 49"/>
            <p:cNvSpPr txBox="1">
              <a:spLocks noChangeArrowheads="1"/>
            </p:cNvSpPr>
            <p:nvPr/>
          </p:nvSpPr>
          <p:spPr bwMode="auto">
            <a:xfrm>
              <a:off x="5413908" y="4834452"/>
              <a:ext cx="637608" cy="231951"/>
            </a:xfrm>
            <a:prstGeom prst="rect">
              <a:avLst/>
            </a:prstGeom>
            <a:noFill/>
            <a:ln w="19050">
              <a:noFill/>
              <a:miter lim="800000"/>
            </a:ln>
          </p:spPr>
          <p:txBody>
            <a:bodyPr wrap="square" lIns="0" tIns="0" rIns="0" bIns="0" anchor="ctr">
              <a:spAutoFit/>
            </a:bodyPr>
            <a:lstStyle/>
            <a:p>
              <a:pPr defTabSz="1219200">
                <a:buClr>
                  <a:prstClr val="black"/>
                </a:buClr>
                <a:defRPr/>
              </a:pPr>
              <a:r>
                <a:rPr lang="zh-CN" altLang="en-US" sz="1200" kern="0" dirty="0">
                  <a:solidFill>
                    <a:prstClr val="black"/>
                  </a:solidFill>
                  <a:latin typeface="微软雅黑" panose="020B0503020204020204" pitchFamily="34" charset="-122"/>
                  <a:ea typeface="微软雅黑" panose="020B0503020204020204" pitchFamily="34" charset="-122"/>
                </a:rPr>
                <a:t>业务人员</a:t>
              </a:r>
            </a:p>
          </p:txBody>
        </p:sp>
        <p:sp>
          <p:nvSpPr>
            <p:cNvPr id="89" name="Text Box 49"/>
            <p:cNvSpPr txBox="1">
              <a:spLocks noChangeArrowheads="1"/>
            </p:cNvSpPr>
            <p:nvPr/>
          </p:nvSpPr>
          <p:spPr bwMode="auto">
            <a:xfrm>
              <a:off x="7301791" y="4818844"/>
              <a:ext cx="637608" cy="231951"/>
            </a:xfrm>
            <a:prstGeom prst="rect">
              <a:avLst/>
            </a:prstGeom>
            <a:noFill/>
            <a:ln w="19050">
              <a:noFill/>
              <a:miter lim="800000"/>
            </a:ln>
          </p:spPr>
          <p:txBody>
            <a:bodyPr wrap="square" lIns="0" tIns="0" rIns="0" bIns="0" anchor="ctr">
              <a:spAutoFit/>
            </a:bodyPr>
            <a:lstStyle/>
            <a:p>
              <a:pPr defTabSz="1219200">
                <a:buClr>
                  <a:prstClr val="black"/>
                </a:buClr>
                <a:defRPr/>
              </a:pPr>
              <a:r>
                <a:rPr lang="zh-CN" altLang="en-US" sz="1200" kern="0" dirty="0">
                  <a:solidFill>
                    <a:prstClr val="black"/>
                  </a:solidFill>
                  <a:latin typeface="微软雅黑" panose="020B0503020204020204" pitchFamily="34" charset="-122"/>
                  <a:ea typeface="微软雅黑" panose="020B0503020204020204" pitchFamily="34" charset="-122"/>
                </a:rPr>
                <a:t>业务人员</a:t>
              </a:r>
            </a:p>
          </p:txBody>
        </p:sp>
        <p:sp>
          <p:nvSpPr>
            <p:cNvPr id="90" name="Text Box 49"/>
            <p:cNvSpPr txBox="1">
              <a:spLocks noChangeArrowheads="1"/>
            </p:cNvSpPr>
            <p:nvPr/>
          </p:nvSpPr>
          <p:spPr bwMode="auto">
            <a:xfrm>
              <a:off x="9374560" y="4812011"/>
              <a:ext cx="637608" cy="231951"/>
            </a:xfrm>
            <a:prstGeom prst="rect">
              <a:avLst/>
            </a:prstGeom>
            <a:noFill/>
            <a:ln w="19050">
              <a:noFill/>
              <a:miter lim="800000"/>
            </a:ln>
          </p:spPr>
          <p:txBody>
            <a:bodyPr wrap="square" lIns="0" tIns="0" rIns="0" bIns="0" anchor="ctr">
              <a:spAutoFit/>
            </a:bodyPr>
            <a:lstStyle/>
            <a:p>
              <a:pPr defTabSz="1219200">
                <a:buClr>
                  <a:prstClr val="black"/>
                </a:buClr>
                <a:defRPr/>
              </a:pPr>
              <a:r>
                <a:rPr lang="zh-CN" altLang="en-US" sz="1200" kern="0" dirty="0">
                  <a:solidFill>
                    <a:prstClr val="black"/>
                  </a:solidFill>
                  <a:latin typeface="微软雅黑" panose="020B0503020204020204" pitchFamily="34" charset="-122"/>
                  <a:ea typeface="微软雅黑" panose="020B0503020204020204" pitchFamily="34" charset="-122"/>
                </a:rPr>
                <a:t>业务人员</a:t>
              </a:r>
            </a:p>
          </p:txBody>
        </p:sp>
        <p:grpSp>
          <p:nvGrpSpPr>
            <p:cNvPr id="91" name="组合 90"/>
            <p:cNvGrpSpPr/>
            <p:nvPr/>
          </p:nvGrpSpPr>
          <p:grpSpPr>
            <a:xfrm>
              <a:off x="1517567" y="5159965"/>
              <a:ext cx="1027835" cy="1480098"/>
              <a:chOff x="841706" y="5167936"/>
              <a:chExt cx="1027835" cy="1480098"/>
            </a:xfrm>
          </p:grpSpPr>
          <p:sp>
            <p:nvSpPr>
              <p:cNvPr id="122" name="Rectangle 12"/>
              <p:cNvSpPr>
                <a:spLocks noChangeArrowheads="1"/>
              </p:cNvSpPr>
              <p:nvPr/>
            </p:nvSpPr>
            <p:spPr bwMode="auto">
              <a:xfrm>
                <a:off x="841706" y="5167936"/>
                <a:ext cx="1027835" cy="266675"/>
              </a:xfrm>
              <a:prstGeom prst="rect">
                <a:avLst/>
              </a:prstGeom>
              <a:solidFill>
                <a:sysClr val="window" lastClr="FFFFFF">
                  <a:lumMod val="85000"/>
                </a:sysClr>
              </a:solidFill>
              <a:ln w="9525" algn="ctr">
                <a:solidFill>
                  <a:sysClr val="window" lastClr="FFFFFF"/>
                </a:solidFill>
                <a:miter lim="800000"/>
              </a:ln>
              <a:effectLst/>
            </p:spPr>
            <p:txBody>
              <a:bodyPr wrap="none" lIns="0" tIns="0" rIns="0" bIns="0" anchor="ctr"/>
              <a:lstStyle/>
              <a:p>
                <a:pPr marL="342900" indent="-342900" algn="ctr" defTabSz="1219200">
                  <a:lnSpc>
                    <a:spcPct val="80000"/>
                  </a:lnSpc>
                  <a:spcBef>
                    <a:spcPct val="20000"/>
                  </a:spcBef>
                  <a:spcAft>
                    <a:spcPct val="25000"/>
                  </a:spcAft>
                  <a:buClr>
                    <a:srgbClr val="800080"/>
                  </a:buClr>
                  <a:buSzPct val="90000"/>
                  <a:defRPr/>
                </a:pPr>
                <a:r>
                  <a:rPr kumimoji="1" lang="zh-CN" altLang="en-US" sz="1100" kern="0" dirty="0">
                    <a:solidFill>
                      <a:prstClr val="black"/>
                    </a:solidFill>
                    <a:latin typeface="微软雅黑" panose="020B0503020204020204" pitchFamily="34" charset="-122"/>
                    <a:ea typeface="微软雅黑" panose="020B0503020204020204" pitchFamily="34" charset="-122"/>
                  </a:rPr>
                  <a:t>组织</a:t>
                </a:r>
              </a:p>
            </p:txBody>
          </p:sp>
          <p:sp>
            <p:nvSpPr>
              <p:cNvPr id="123" name="Rectangle 12"/>
              <p:cNvSpPr>
                <a:spLocks noChangeArrowheads="1"/>
              </p:cNvSpPr>
              <p:nvPr/>
            </p:nvSpPr>
            <p:spPr bwMode="auto">
              <a:xfrm>
                <a:off x="841706" y="5471292"/>
                <a:ext cx="1027835" cy="266675"/>
              </a:xfrm>
              <a:prstGeom prst="rect">
                <a:avLst/>
              </a:prstGeom>
              <a:solidFill>
                <a:sysClr val="window" lastClr="FFFFFF">
                  <a:lumMod val="85000"/>
                </a:sysClr>
              </a:solidFill>
              <a:ln w="9525" algn="ctr">
                <a:solidFill>
                  <a:sysClr val="window" lastClr="FFFFFF"/>
                </a:solidFill>
                <a:miter lim="800000"/>
              </a:ln>
              <a:effectLst/>
            </p:spPr>
            <p:txBody>
              <a:bodyPr wrap="none" lIns="0" tIns="0" rIns="0" bIns="0" anchor="ctr"/>
              <a:lstStyle/>
              <a:p>
                <a:pPr marL="342900" indent="-342900" algn="ctr" defTabSz="1219200">
                  <a:lnSpc>
                    <a:spcPct val="80000"/>
                  </a:lnSpc>
                  <a:spcBef>
                    <a:spcPct val="20000"/>
                  </a:spcBef>
                  <a:spcAft>
                    <a:spcPct val="25000"/>
                  </a:spcAft>
                  <a:buClr>
                    <a:srgbClr val="800080"/>
                  </a:buClr>
                  <a:buSzPct val="90000"/>
                  <a:defRPr/>
                </a:pPr>
                <a:r>
                  <a:rPr kumimoji="1" lang="zh-CN" altLang="en-US" sz="1100" kern="0" dirty="0">
                    <a:solidFill>
                      <a:prstClr val="black"/>
                    </a:solidFill>
                    <a:latin typeface="微软雅黑" panose="020B0503020204020204" pitchFamily="34" charset="-122"/>
                    <a:ea typeface="微软雅黑" panose="020B0503020204020204" pitchFamily="34" charset="-122"/>
                  </a:rPr>
                  <a:t>员工</a:t>
                </a:r>
              </a:p>
            </p:txBody>
          </p:sp>
          <p:sp>
            <p:nvSpPr>
              <p:cNvPr id="124" name="Rectangle 12"/>
              <p:cNvSpPr>
                <a:spLocks noChangeArrowheads="1"/>
              </p:cNvSpPr>
              <p:nvPr/>
            </p:nvSpPr>
            <p:spPr bwMode="auto">
              <a:xfrm>
                <a:off x="841706" y="5774648"/>
                <a:ext cx="1027835" cy="266675"/>
              </a:xfrm>
              <a:prstGeom prst="rect">
                <a:avLst/>
              </a:prstGeom>
              <a:solidFill>
                <a:sysClr val="window" lastClr="FFFFFF">
                  <a:lumMod val="85000"/>
                </a:sysClr>
              </a:solidFill>
              <a:ln w="9525" algn="ctr">
                <a:solidFill>
                  <a:sysClr val="window" lastClr="FFFFFF"/>
                </a:solidFill>
                <a:miter lim="800000"/>
              </a:ln>
              <a:effectLst/>
            </p:spPr>
            <p:txBody>
              <a:bodyPr wrap="none" lIns="0" tIns="0" rIns="0" bIns="0" anchor="ctr"/>
              <a:lstStyle/>
              <a:p>
                <a:pPr marL="342900" indent="-342900" algn="ctr" defTabSz="1219200">
                  <a:lnSpc>
                    <a:spcPct val="80000"/>
                  </a:lnSpc>
                  <a:spcBef>
                    <a:spcPct val="20000"/>
                  </a:spcBef>
                  <a:spcAft>
                    <a:spcPct val="25000"/>
                  </a:spcAft>
                  <a:buClr>
                    <a:srgbClr val="800080"/>
                  </a:buClr>
                  <a:buSzPct val="90000"/>
                  <a:defRPr/>
                </a:pPr>
                <a:r>
                  <a:rPr kumimoji="1" lang="zh-CN" altLang="en-US" sz="1100" kern="0" dirty="0">
                    <a:solidFill>
                      <a:prstClr val="black"/>
                    </a:solidFill>
                    <a:latin typeface="微软雅黑" panose="020B0503020204020204" pitchFamily="34" charset="-122"/>
                    <a:ea typeface="微软雅黑" panose="020B0503020204020204" pitchFamily="34" charset="-122"/>
                  </a:rPr>
                  <a:t>科目</a:t>
                </a:r>
              </a:p>
            </p:txBody>
          </p:sp>
          <p:sp>
            <p:nvSpPr>
              <p:cNvPr id="125" name="Rectangle 12"/>
              <p:cNvSpPr>
                <a:spLocks noChangeArrowheads="1"/>
              </p:cNvSpPr>
              <p:nvPr/>
            </p:nvSpPr>
            <p:spPr bwMode="auto">
              <a:xfrm>
                <a:off x="841706" y="6078004"/>
                <a:ext cx="1027835" cy="266675"/>
              </a:xfrm>
              <a:prstGeom prst="rect">
                <a:avLst/>
              </a:prstGeom>
              <a:solidFill>
                <a:sysClr val="window" lastClr="FFFFFF">
                  <a:lumMod val="85000"/>
                </a:sysClr>
              </a:solidFill>
              <a:ln w="9525" algn="ctr">
                <a:solidFill>
                  <a:sysClr val="window" lastClr="FFFFFF"/>
                </a:solidFill>
                <a:miter lim="800000"/>
              </a:ln>
              <a:effectLst/>
            </p:spPr>
            <p:txBody>
              <a:bodyPr wrap="none" lIns="0" tIns="0" rIns="0" bIns="0" anchor="ctr"/>
              <a:lstStyle/>
              <a:p>
                <a:pPr marL="342900" indent="-342900" algn="ctr" defTabSz="1219200">
                  <a:lnSpc>
                    <a:spcPct val="80000"/>
                  </a:lnSpc>
                  <a:spcBef>
                    <a:spcPct val="20000"/>
                  </a:spcBef>
                  <a:spcAft>
                    <a:spcPct val="25000"/>
                  </a:spcAft>
                  <a:buClr>
                    <a:srgbClr val="800080"/>
                  </a:buClr>
                  <a:buSzPct val="90000"/>
                  <a:defRPr/>
                </a:pPr>
                <a:r>
                  <a:rPr kumimoji="1" lang="zh-CN" altLang="en-US" sz="1100" kern="0" dirty="0">
                    <a:solidFill>
                      <a:prstClr val="black"/>
                    </a:solidFill>
                    <a:latin typeface="微软雅黑" panose="020B0503020204020204" pitchFamily="34" charset="-122"/>
                    <a:ea typeface="微软雅黑" panose="020B0503020204020204" pitchFamily="34" charset="-122"/>
                  </a:rPr>
                  <a:t>客户</a:t>
                </a:r>
              </a:p>
            </p:txBody>
          </p:sp>
          <p:sp>
            <p:nvSpPr>
              <p:cNvPr id="126" name="Rectangle 12"/>
              <p:cNvSpPr>
                <a:spLocks noChangeArrowheads="1"/>
              </p:cNvSpPr>
              <p:nvPr/>
            </p:nvSpPr>
            <p:spPr bwMode="auto">
              <a:xfrm>
                <a:off x="841706" y="6381359"/>
                <a:ext cx="1027835" cy="266675"/>
              </a:xfrm>
              <a:prstGeom prst="rect">
                <a:avLst/>
              </a:prstGeom>
              <a:solidFill>
                <a:sysClr val="window" lastClr="FFFFFF">
                  <a:lumMod val="85000"/>
                </a:sysClr>
              </a:solidFill>
              <a:ln w="9525" algn="ctr">
                <a:solidFill>
                  <a:sysClr val="window" lastClr="FFFFFF"/>
                </a:solidFill>
                <a:miter lim="800000"/>
              </a:ln>
              <a:effectLst/>
            </p:spPr>
            <p:txBody>
              <a:bodyPr wrap="none" lIns="0" tIns="0" rIns="0" bIns="0" anchor="ctr"/>
              <a:lstStyle/>
              <a:p>
                <a:pPr marL="342900" indent="-342900" algn="ctr" defTabSz="1219200">
                  <a:lnSpc>
                    <a:spcPct val="80000"/>
                  </a:lnSpc>
                  <a:spcBef>
                    <a:spcPct val="20000"/>
                  </a:spcBef>
                  <a:spcAft>
                    <a:spcPct val="25000"/>
                  </a:spcAft>
                  <a:buClr>
                    <a:srgbClr val="800080"/>
                  </a:buClr>
                  <a:buSzPct val="90000"/>
                  <a:defRPr/>
                </a:pPr>
                <a:r>
                  <a:rPr kumimoji="1" lang="zh-CN" altLang="en-US" sz="1100" kern="0" dirty="0">
                    <a:solidFill>
                      <a:prstClr val="black"/>
                    </a:solidFill>
                    <a:latin typeface="微软雅黑" panose="020B0503020204020204" pitchFamily="34" charset="-122"/>
                    <a:ea typeface="微软雅黑" panose="020B0503020204020204" pitchFamily="34" charset="-122"/>
                  </a:rPr>
                  <a:t>供应商</a:t>
                </a:r>
              </a:p>
            </p:txBody>
          </p:sp>
        </p:grpSp>
        <p:sp>
          <p:nvSpPr>
            <p:cNvPr id="92" name="Rectangle 58"/>
            <p:cNvSpPr/>
            <p:nvPr/>
          </p:nvSpPr>
          <p:spPr>
            <a:xfrm>
              <a:off x="2880190" y="4378673"/>
              <a:ext cx="490184" cy="2371797"/>
            </a:xfrm>
            <a:prstGeom prst="rect">
              <a:avLst/>
            </a:prstGeom>
            <a:blipFill>
              <a:blip r:embed="rId12"/>
              <a:stretch>
                <a:fillRect/>
              </a:stretch>
            </a:blipFill>
            <a:ln w="12700" cap="flat" cmpd="sng" algn="ctr">
              <a:noFill/>
              <a:prstDash val="solid"/>
              <a:miter lim="800000"/>
            </a:ln>
            <a:effectLst/>
            <a:scene3d>
              <a:camera prst="isometricOffAxis1Left"/>
              <a:lightRig rig="threePt" dir="t"/>
            </a:scene3d>
          </p:spPr>
          <p:txBody>
            <a:bodyPr rtlCol="0" anchor="ctr"/>
            <a:lstStyle/>
            <a:p>
              <a:pPr algn="ctr">
                <a:defRPr/>
              </a:pPr>
              <a:endParaRPr lang="en-US" sz="1600" kern="0">
                <a:solidFill>
                  <a:sysClr val="windowText" lastClr="000000"/>
                </a:solidFill>
                <a:latin typeface="微软雅黑" panose="020B0503020204020204" pitchFamily="34" charset="-122"/>
                <a:ea typeface="微软雅黑" panose="020B0503020204020204" pitchFamily="34" charset="-122"/>
              </a:endParaRPr>
            </a:p>
          </p:txBody>
        </p:sp>
        <p:sp>
          <p:nvSpPr>
            <p:cNvPr id="93" name="Rectangle 59"/>
            <p:cNvSpPr/>
            <p:nvPr/>
          </p:nvSpPr>
          <p:spPr>
            <a:xfrm>
              <a:off x="4930245" y="4378673"/>
              <a:ext cx="490184" cy="2371797"/>
            </a:xfrm>
            <a:prstGeom prst="rect">
              <a:avLst/>
            </a:prstGeom>
            <a:blipFill>
              <a:blip r:embed="rId12"/>
              <a:stretch>
                <a:fillRect/>
              </a:stretch>
            </a:blipFill>
            <a:ln w="12700" cap="flat" cmpd="sng" algn="ctr">
              <a:noFill/>
              <a:prstDash val="solid"/>
              <a:miter lim="800000"/>
            </a:ln>
            <a:effectLst/>
            <a:scene3d>
              <a:camera prst="isometricOffAxis1Left"/>
              <a:lightRig rig="threePt" dir="t"/>
            </a:scene3d>
          </p:spPr>
          <p:txBody>
            <a:bodyPr rtlCol="0" anchor="ctr"/>
            <a:lstStyle/>
            <a:p>
              <a:pPr algn="ctr">
                <a:defRPr/>
              </a:pPr>
              <a:endParaRPr lang="en-US" sz="1600" kern="0">
                <a:solidFill>
                  <a:sysClr val="windowText" lastClr="000000"/>
                </a:solidFill>
                <a:latin typeface="微软雅黑" panose="020B0503020204020204" pitchFamily="34" charset="-122"/>
                <a:ea typeface="微软雅黑" panose="020B0503020204020204" pitchFamily="34" charset="-122"/>
              </a:endParaRPr>
            </a:p>
          </p:txBody>
        </p:sp>
        <p:sp>
          <p:nvSpPr>
            <p:cNvPr id="94" name="Rectangle 60"/>
            <p:cNvSpPr/>
            <p:nvPr/>
          </p:nvSpPr>
          <p:spPr>
            <a:xfrm>
              <a:off x="6837245" y="4378673"/>
              <a:ext cx="490184" cy="2371797"/>
            </a:xfrm>
            <a:prstGeom prst="rect">
              <a:avLst/>
            </a:prstGeom>
            <a:blipFill>
              <a:blip r:embed="rId12"/>
              <a:stretch>
                <a:fillRect/>
              </a:stretch>
            </a:blipFill>
            <a:ln w="12700" cap="flat" cmpd="sng" algn="ctr">
              <a:noFill/>
              <a:prstDash val="solid"/>
              <a:miter lim="800000"/>
            </a:ln>
            <a:effectLst/>
            <a:scene3d>
              <a:camera prst="isometricOffAxis1Left"/>
              <a:lightRig rig="threePt" dir="t"/>
            </a:scene3d>
          </p:spPr>
          <p:txBody>
            <a:bodyPr rtlCol="0" anchor="ctr"/>
            <a:lstStyle/>
            <a:p>
              <a:pPr algn="ctr">
                <a:defRPr/>
              </a:pPr>
              <a:endParaRPr lang="en-US" sz="1600" kern="0">
                <a:solidFill>
                  <a:sysClr val="windowText" lastClr="000000"/>
                </a:solidFill>
                <a:latin typeface="微软雅黑" panose="020B0503020204020204" pitchFamily="34" charset="-122"/>
                <a:ea typeface="微软雅黑" panose="020B0503020204020204" pitchFamily="34" charset="-122"/>
              </a:endParaRPr>
            </a:p>
          </p:txBody>
        </p:sp>
        <p:sp>
          <p:nvSpPr>
            <p:cNvPr id="95" name="Rectangle 61"/>
            <p:cNvSpPr/>
            <p:nvPr/>
          </p:nvSpPr>
          <p:spPr>
            <a:xfrm>
              <a:off x="8829459" y="4378673"/>
              <a:ext cx="490184" cy="2371797"/>
            </a:xfrm>
            <a:prstGeom prst="rect">
              <a:avLst/>
            </a:prstGeom>
            <a:blipFill>
              <a:blip r:embed="rId12"/>
              <a:stretch>
                <a:fillRect/>
              </a:stretch>
            </a:blipFill>
            <a:ln w="12700" cap="flat" cmpd="sng" algn="ctr">
              <a:noFill/>
              <a:prstDash val="solid"/>
              <a:miter lim="800000"/>
            </a:ln>
            <a:effectLst/>
            <a:scene3d>
              <a:camera prst="isometricOffAxis1Left"/>
              <a:lightRig rig="threePt" dir="t"/>
            </a:scene3d>
          </p:spPr>
          <p:txBody>
            <a:bodyPr rtlCol="0" anchor="ctr"/>
            <a:lstStyle/>
            <a:p>
              <a:pPr algn="ctr">
                <a:defRPr/>
              </a:pPr>
              <a:endParaRPr lang="en-US" sz="1600" kern="0">
                <a:solidFill>
                  <a:sysClr val="windowText" lastClr="000000"/>
                </a:solidFill>
                <a:latin typeface="微软雅黑" panose="020B0503020204020204" pitchFamily="34" charset="-122"/>
                <a:ea typeface="微软雅黑" panose="020B0503020204020204" pitchFamily="34" charset="-122"/>
              </a:endParaRPr>
            </a:p>
          </p:txBody>
        </p:sp>
        <p:grpSp>
          <p:nvGrpSpPr>
            <p:cNvPr id="96" name="组合 95"/>
            <p:cNvGrpSpPr/>
            <p:nvPr/>
          </p:nvGrpSpPr>
          <p:grpSpPr>
            <a:xfrm>
              <a:off x="3569530" y="5159965"/>
              <a:ext cx="1027835" cy="1480098"/>
              <a:chOff x="841706" y="5167936"/>
              <a:chExt cx="1027835" cy="1480098"/>
            </a:xfrm>
          </p:grpSpPr>
          <p:sp>
            <p:nvSpPr>
              <p:cNvPr id="117" name="Rectangle 12"/>
              <p:cNvSpPr>
                <a:spLocks noChangeArrowheads="1"/>
              </p:cNvSpPr>
              <p:nvPr/>
            </p:nvSpPr>
            <p:spPr bwMode="auto">
              <a:xfrm>
                <a:off x="841706" y="5167936"/>
                <a:ext cx="1027835" cy="266675"/>
              </a:xfrm>
              <a:prstGeom prst="rect">
                <a:avLst/>
              </a:prstGeom>
              <a:solidFill>
                <a:sysClr val="window" lastClr="FFFFFF">
                  <a:lumMod val="85000"/>
                </a:sysClr>
              </a:solidFill>
              <a:ln w="9525" algn="ctr">
                <a:solidFill>
                  <a:sysClr val="window" lastClr="FFFFFF"/>
                </a:solidFill>
                <a:miter lim="800000"/>
              </a:ln>
              <a:effectLst/>
            </p:spPr>
            <p:txBody>
              <a:bodyPr wrap="none" lIns="0" tIns="0" rIns="0" bIns="0" anchor="ctr"/>
              <a:lstStyle/>
              <a:p>
                <a:pPr marL="342900" indent="-342900" algn="ctr" defTabSz="1219200">
                  <a:lnSpc>
                    <a:spcPct val="80000"/>
                  </a:lnSpc>
                  <a:spcBef>
                    <a:spcPct val="20000"/>
                  </a:spcBef>
                  <a:spcAft>
                    <a:spcPct val="25000"/>
                  </a:spcAft>
                  <a:buClr>
                    <a:srgbClr val="800080"/>
                  </a:buClr>
                  <a:buSzPct val="90000"/>
                  <a:defRPr/>
                </a:pPr>
                <a:r>
                  <a:rPr kumimoji="1" lang="zh-CN" altLang="en-US" sz="1100" kern="0" dirty="0">
                    <a:solidFill>
                      <a:prstClr val="black"/>
                    </a:solidFill>
                    <a:latin typeface="微软雅黑" panose="020B0503020204020204" pitchFamily="34" charset="-122"/>
                    <a:ea typeface="微软雅黑" panose="020B0503020204020204" pitchFamily="34" charset="-122"/>
                  </a:rPr>
                  <a:t>组织</a:t>
                </a:r>
              </a:p>
            </p:txBody>
          </p:sp>
          <p:sp>
            <p:nvSpPr>
              <p:cNvPr id="118" name="Rectangle 12"/>
              <p:cNvSpPr>
                <a:spLocks noChangeArrowheads="1"/>
              </p:cNvSpPr>
              <p:nvPr/>
            </p:nvSpPr>
            <p:spPr bwMode="auto">
              <a:xfrm>
                <a:off x="841706" y="5471292"/>
                <a:ext cx="1027835" cy="266675"/>
              </a:xfrm>
              <a:prstGeom prst="rect">
                <a:avLst/>
              </a:prstGeom>
              <a:solidFill>
                <a:sysClr val="window" lastClr="FFFFFF">
                  <a:lumMod val="85000"/>
                </a:sysClr>
              </a:solidFill>
              <a:ln w="9525" algn="ctr">
                <a:solidFill>
                  <a:sysClr val="window" lastClr="FFFFFF"/>
                </a:solidFill>
                <a:miter lim="800000"/>
              </a:ln>
              <a:effectLst/>
            </p:spPr>
            <p:txBody>
              <a:bodyPr wrap="none" lIns="0" tIns="0" rIns="0" bIns="0" anchor="ctr"/>
              <a:lstStyle/>
              <a:p>
                <a:pPr marL="342900" indent="-342900" algn="ctr" defTabSz="1219200">
                  <a:lnSpc>
                    <a:spcPct val="80000"/>
                  </a:lnSpc>
                  <a:spcBef>
                    <a:spcPct val="20000"/>
                  </a:spcBef>
                  <a:spcAft>
                    <a:spcPct val="25000"/>
                  </a:spcAft>
                  <a:buClr>
                    <a:srgbClr val="800080"/>
                  </a:buClr>
                  <a:buSzPct val="90000"/>
                  <a:defRPr/>
                </a:pPr>
                <a:r>
                  <a:rPr kumimoji="1" lang="zh-CN" altLang="en-US" sz="1100" kern="0" dirty="0">
                    <a:solidFill>
                      <a:prstClr val="black"/>
                    </a:solidFill>
                    <a:latin typeface="微软雅黑" panose="020B0503020204020204" pitchFamily="34" charset="-122"/>
                    <a:ea typeface="微软雅黑" panose="020B0503020204020204" pitchFamily="34" charset="-122"/>
                  </a:rPr>
                  <a:t>员工</a:t>
                </a:r>
              </a:p>
            </p:txBody>
          </p:sp>
          <p:sp>
            <p:nvSpPr>
              <p:cNvPr id="119" name="Rectangle 12"/>
              <p:cNvSpPr>
                <a:spLocks noChangeArrowheads="1"/>
              </p:cNvSpPr>
              <p:nvPr/>
            </p:nvSpPr>
            <p:spPr bwMode="auto">
              <a:xfrm>
                <a:off x="841706" y="5774648"/>
                <a:ext cx="1027835" cy="266675"/>
              </a:xfrm>
              <a:prstGeom prst="rect">
                <a:avLst/>
              </a:prstGeom>
              <a:solidFill>
                <a:sysClr val="window" lastClr="FFFFFF">
                  <a:lumMod val="85000"/>
                </a:sysClr>
              </a:solidFill>
              <a:ln w="9525" algn="ctr">
                <a:solidFill>
                  <a:sysClr val="window" lastClr="FFFFFF"/>
                </a:solidFill>
                <a:miter lim="800000"/>
              </a:ln>
              <a:effectLst/>
            </p:spPr>
            <p:txBody>
              <a:bodyPr wrap="none" lIns="0" tIns="0" rIns="0" bIns="0" anchor="ctr"/>
              <a:lstStyle/>
              <a:p>
                <a:pPr marL="342900" indent="-342900" algn="ctr" defTabSz="1219200">
                  <a:lnSpc>
                    <a:spcPct val="80000"/>
                  </a:lnSpc>
                  <a:spcBef>
                    <a:spcPct val="20000"/>
                  </a:spcBef>
                  <a:spcAft>
                    <a:spcPct val="25000"/>
                  </a:spcAft>
                  <a:buClr>
                    <a:srgbClr val="800080"/>
                  </a:buClr>
                  <a:buSzPct val="90000"/>
                  <a:defRPr/>
                </a:pPr>
                <a:r>
                  <a:rPr kumimoji="1" lang="zh-CN" altLang="en-US" sz="1100" kern="0" dirty="0">
                    <a:solidFill>
                      <a:prstClr val="black"/>
                    </a:solidFill>
                    <a:latin typeface="微软雅黑" panose="020B0503020204020204" pitchFamily="34" charset="-122"/>
                    <a:ea typeface="微软雅黑" panose="020B0503020204020204" pitchFamily="34" charset="-122"/>
                  </a:rPr>
                  <a:t>科目</a:t>
                </a:r>
              </a:p>
            </p:txBody>
          </p:sp>
          <p:sp>
            <p:nvSpPr>
              <p:cNvPr id="120" name="Rectangle 12"/>
              <p:cNvSpPr>
                <a:spLocks noChangeArrowheads="1"/>
              </p:cNvSpPr>
              <p:nvPr/>
            </p:nvSpPr>
            <p:spPr bwMode="auto">
              <a:xfrm>
                <a:off x="841706" y="6078004"/>
                <a:ext cx="1027835" cy="266675"/>
              </a:xfrm>
              <a:prstGeom prst="rect">
                <a:avLst/>
              </a:prstGeom>
              <a:solidFill>
                <a:sysClr val="window" lastClr="FFFFFF">
                  <a:lumMod val="85000"/>
                </a:sysClr>
              </a:solidFill>
              <a:ln w="9525" algn="ctr">
                <a:solidFill>
                  <a:sysClr val="window" lastClr="FFFFFF"/>
                </a:solidFill>
                <a:miter lim="800000"/>
              </a:ln>
              <a:effectLst/>
            </p:spPr>
            <p:txBody>
              <a:bodyPr wrap="none" lIns="0" tIns="0" rIns="0" bIns="0" anchor="ctr"/>
              <a:lstStyle/>
              <a:p>
                <a:pPr marL="342900" indent="-342900" algn="ctr" defTabSz="1219200">
                  <a:lnSpc>
                    <a:spcPct val="80000"/>
                  </a:lnSpc>
                  <a:spcBef>
                    <a:spcPct val="20000"/>
                  </a:spcBef>
                  <a:spcAft>
                    <a:spcPct val="25000"/>
                  </a:spcAft>
                  <a:buClr>
                    <a:srgbClr val="800080"/>
                  </a:buClr>
                  <a:buSzPct val="90000"/>
                  <a:defRPr/>
                </a:pPr>
                <a:r>
                  <a:rPr kumimoji="1" lang="zh-CN" altLang="en-US" sz="1100" kern="0" dirty="0">
                    <a:solidFill>
                      <a:prstClr val="black"/>
                    </a:solidFill>
                    <a:latin typeface="微软雅黑" panose="020B0503020204020204" pitchFamily="34" charset="-122"/>
                    <a:ea typeface="微软雅黑" panose="020B0503020204020204" pitchFamily="34" charset="-122"/>
                  </a:rPr>
                  <a:t>客户</a:t>
                </a:r>
              </a:p>
            </p:txBody>
          </p:sp>
          <p:sp>
            <p:nvSpPr>
              <p:cNvPr id="121" name="Rectangle 12"/>
              <p:cNvSpPr>
                <a:spLocks noChangeArrowheads="1"/>
              </p:cNvSpPr>
              <p:nvPr/>
            </p:nvSpPr>
            <p:spPr bwMode="auto">
              <a:xfrm>
                <a:off x="841706" y="6381359"/>
                <a:ext cx="1027835" cy="266675"/>
              </a:xfrm>
              <a:prstGeom prst="rect">
                <a:avLst/>
              </a:prstGeom>
              <a:solidFill>
                <a:sysClr val="window" lastClr="FFFFFF">
                  <a:lumMod val="85000"/>
                </a:sysClr>
              </a:solidFill>
              <a:ln w="9525" algn="ctr">
                <a:solidFill>
                  <a:sysClr val="window" lastClr="FFFFFF"/>
                </a:solidFill>
                <a:miter lim="800000"/>
              </a:ln>
              <a:effectLst/>
            </p:spPr>
            <p:txBody>
              <a:bodyPr wrap="none" lIns="0" tIns="0" rIns="0" bIns="0" anchor="ctr"/>
              <a:lstStyle/>
              <a:p>
                <a:pPr marL="342900" indent="-342900" algn="ctr" defTabSz="1219200">
                  <a:lnSpc>
                    <a:spcPct val="80000"/>
                  </a:lnSpc>
                  <a:spcBef>
                    <a:spcPct val="20000"/>
                  </a:spcBef>
                  <a:spcAft>
                    <a:spcPct val="25000"/>
                  </a:spcAft>
                  <a:buClr>
                    <a:srgbClr val="800080"/>
                  </a:buClr>
                  <a:buSzPct val="90000"/>
                  <a:defRPr/>
                </a:pPr>
                <a:r>
                  <a:rPr kumimoji="1" lang="zh-CN" altLang="en-US" sz="1100" kern="0" dirty="0">
                    <a:solidFill>
                      <a:prstClr val="black"/>
                    </a:solidFill>
                    <a:latin typeface="微软雅黑" panose="020B0503020204020204" pitchFamily="34" charset="-122"/>
                    <a:ea typeface="微软雅黑" panose="020B0503020204020204" pitchFamily="34" charset="-122"/>
                  </a:rPr>
                  <a:t>供应商</a:t>
                </a:r>
              </a:p>
            </p:txBody>
          </p:sp>
        </p:grpSp>
        <p:grpSp>
          <p:nvGrpSpPr>
            <p:cNvPr id="97" name="组合 96"/>
            <p:cNvGrpSpPr/>
            <p:nvPr/>
          </p:nvGrpSpPr>
          <p:grpSpPr>
            <a:xfrm>
              <a:off x="5511704" y="5159965"/>
              <a:ext cx="1027835" cy="1480098"/>
              <a:chOff x="841706" y="5167936"/>
              <a:chExt cx="1027835" cy="1480098"/>
            </a:xfrm>
          </p:grpSpPr>
          <p:sp>
            <p:nvSpPr>
              <p:cNvPr id="112" name="Rectangle 12"/>
              <p:cNvSpPr>
                <a:spLocks noChangeArrowheads="1"/>
              </p:cNvSpPr>
              <p:nvPr/>
            </p:nvSpPr>
            <p:spPr bwMode="auto">
              <a:xfrm>
                <a:off x="841706" y="5167936"/>
                <a:ext cx="1027835" cy="266675"/>
              </a:xfrm>
              <a:prstGeom prst="rect">
                <a:avLst/>
              </a:prstGeom>
              <a:solidFill>
                <a:sysClr val="window" lastClr="FFFFFF">
                  <a:lumMod val="85000"/>
                </a:sysClr>
              </a:solidFill>
              <a:ln w="9525" algn="ctr">
                <a:solidFill>
                  <a:sysClr val="window" lastClr="FFFFFF"/>
                </a:solidFill>
                <a:miter lim="800000"/>
              </a:ln>
              <a:effectLst/>
            </p:spPr>
            <p:txBody>
              <a:bodyPr wrap="none" lIns="0" tIns="0" rIns="0" bIns="0" anchor="ctr"/>
              <a:lstStyle/>
              <a:p>
                <a:pPr marL="342900" indent="-342900" algn="ctr" defTabSz="1219200">
                  <a:lnSpc>
                    <a:spcPct val="80000"/>
                  </a:lnSpc>
                  <a:spcBef>
                    <a:spcPct val="20000"/>
                  </a:spcBef>
                  <a:spcAft>
                    <a:spcPct val="25000"/>
                  </a:spcAft>
                  <a:buClr>
                    <a:srgbClr val="800080"/>
                  </a:buClr>
                  <a:buSzPct val="90000"/>
                  <a:defRPr/>
                </a:pPr>
                <a:r>
                  <a:rPr kumimoji="1" lang="zh-CN" altLang="en-US" sz="1100" kern="0" dirty="0">
                    <a:solidFill>
                      <a:prstClr val="black"/>
                    </a:solidFill>
                    <a:latin typeface="微软雅黑" panose="020B0503020204020204" pitchFamily="34" charset="-122"/>
                    <a:ea typeface="微软雅黑" panose="020B0503020204020204" pitchFamily="34" charset="-122"/>
                  </a:rPr>
                  <a:t>组织</a:t>
                </a:r>
              </a:p>
            </p:txBody>
          </p:sp>
          <p:sp>
            <p:nvSpPr>
              <p:cNvPr id="113" name="Rectangle 12"/>
              <p:cNvSpPr>
                <a:spLocks noChangeArrowheads="1"/>
              </p:cNvSpPr>
              <p:nvPr/>
            </p:nvSpPr>
            <p:spPr bwMode="auto">
              <a:xfrm>
                <a:off x="841706" y="5471292"/>
                <a:ext cx="1027835" cy="266675"/>
              </a:xfrm>
              <a:prstGeom prst="rect">
                <a:avLst/>
              </a:prstGeom>
              <a:solidFill>
                <a:sysClr val="window" lastClr="FFFFFF">
                  <a:lumMod val="85000"/>
                </a:sysClr>
              </a:solidFill>
              <a:ln w="9525" algn="ctr">
                <a:solidFill>
                  <a:sysClr val="window" lastClr="FFFFFF"/>
                </a:solidFill>
                <a:miter lim="800000"/>
              </a:ln>
              <a:effectLst/>
            </p:spPr>
            <p:txBody>
              <a:bodyPr wrap="none" lIns="0" tIns="0" rIns="0" bIns="0" anchor="ctr"/>
              <a:lstStyle/>
              <a:p>
                <a:pPr marL="342900" indent="-342900" algn="ctr" defTabSz="1219200">
                  <a:lnSpc>
                    <a:spcPct val="80000"/>
                  </a:lnSpc>
                  <a:spcBef>
                    <a:spcPct val="20000"/>
                  </a:spcBef>
                  <a:spcAft>
                    <a:spcPct val="25000"/>
                  </a:spcAft>
                  <a:buClr>
                    <a:srgbClr val="800080"/>
                  </a:buClr>
                  <a:buSzPct val="90000"/>
                  <a:defRPr/>
                </a:pPr>
                <a:r>
                  <a:rPr kumimoji="1" lang="zh-CN" altLang="en-US" sz="1100" kern="0" dirty="0">
                    <a:solidFill>
                      <a:prstClr val="black"/>
                    </a:solidFill>
                    <a:latin typeface="微软雅黑" panose="020B0503020204020204" pitchFamily="34" charset="-122"/>
                    <a:ea typeface="微软雅黑" panose="020B0503020204020204" pitchFamily="34" charset="-122"/>
                  </a:rPr>
                  <a:t>员工</a:t>
                </a:r>
              </a:p>
            </p:txBody>
          </p:sp>
          <p:sp>
            <p:nvSpPr>
              <p:cNvPr id="114" name="Rectangle 12"/>
              <p:cNvSpPr>
                <a:spLocks noChangeArrowheads="1"/>
              </p:cNvSpPr>
              <p:nvPr/>
            </p:nvSpPr>
            <p:spPr bwMode="auto">
              <a:xfrm>
                <a:off x="841706" y="5774648"/>
                <a:ext cx="1027835" cy="266675"/>
              </a:xfrm>
              <a:prstGeom prst="rect">
                <a:avLst/>
              </a:prstGeom>
              <a:solidFill>
                <a:sysClr val="window" lastClr="FFFFFF">
                  <a:lumMod val="85000"/>
                </a:sysClr>
              </a:solidFill>
              <a:ln w="9525" algn="ctr">
                <a:solidFill>
                  <a:sysClr val="window" lastClr="FFFFFF"/>
                </a:solidFill>
                <a:miter lim="800000"/>
              </a:ln>
              <a:effectLst/>
            </p:spPr>
            <p:txBody>
              <a:bodyPr wrap="none" lIns="0" tIns="0" rIns="0" bIns="0" anchor="ctr"/>
              <a:lstStyle/>
              <a:p>
                <a:pPr marL="342900" indent="-342900" algn="ctr" defTabSz="1219200">
                  <a:lnSpc>
                    <a:spcPct val="80000"/>
                  </a:lnSpc>
                  <a:spcBef>
                    <a:spcPct val="20000"/>
                  </a:spcBef>
                  <a:spcAft>
                    <a:spcPct val="25000"/>
                  </a:spcAft>
                  <a:buClr>
                    <a:srgbClr val="800080"/>
                  </a:buClr>
                  <a:buSzPct val="90000"/>
                  <a:defRPr/>
                </a:pPr>
                <a:r>
                  <a:rPr kumimoji="1" lang="zh-CN" altLang="en-US" sz="1100" kern="0" dirty="0">
                    <a:solidFill>
                      <a:prstClr val="black"/>
                    </a:solidFill>
                    <a:latin typeface="微软雅黑" panose="020B0503020204020204" pitchFamily="34" charset="-122"/>
                    <a:ea typeface="微软雅黑" panose="020B0503020204020204" pitchFamily="34" charset="-122"/>
                  </a:rPr>
                  <a:t>科目</a:t>
                </a:r>
              </a:p>
            </p:txBody>
          </p:sp>
          <p:sp>
            <p:nvSpPr>
              <p:cNvPr id="115" name="Rectangle 12"/>
              <p:cNvSpPr>
                <a:spLocks noChangeArrowheads="1"/>
              </p:cNvSpPr>
              <p:nvPr/>
            </p:nvSpPr>
            <p:spPr bwMode="auto">
              <a:xfrm>
                <a:off x="841706" y="6078004"/>
                <a:ext cx="1027835" cy="266675"/>
              </a:xfrm>
              <a:prstGeom prst="rect">
                <a:avLst/>
              </a:prstGeom>
              <a:solidFill>
                <a:sysClr val="window" lastClr="FFFFFF">
                  <a:lumMod val="85000"/>
                </a:sysClr>
              </a:solidFill>
              <a:ln w="9525" algn="ctr">
                <a:solidFill>
                  <a:sysClr val="window" lastClr="FFFFFF"/>
                </a:solidFill>
                <a:miter lim="800000"/>
              </a:ln>
              <a:effectLst/>
            </p:spPr>
            <p:txBody>
              <a:bodyPr wrap="none" lIns="0" tIns="0" rIns="0" bIns="0" anchor="ctr"/>
              <a:lstStyle/>
              <a:p>
                <a:pPr marL="342900" indent="-342900" algn="ctr" defTabSz="1219200">
                  <a:lnSpc>
                    <a:spcPct val="80000"/>
                  </a:lnSpc>
                  <a:spcBef>
                    <a:spcPct val="20000"/>
                  </a:spcBef>
                  <a:spcAft>
                    <a:spcPct val="25000"/>
                  </a:spcAft>
                  <a:buClr>
                    <a:srgbClr val="800080"/>
                  </a:buClr>
                  <a:buSzPct val="90000"/>
                  <a:defRPr/>
                </a:pPr>
                <a:r>
                  <a:rPr kumimoji="1" lang="zh-CN" altLang="en-US" sz="1100" kern="0" dirty="0">
                    <a:solidFill>
                      <a:prstClr val="black"/>
                    </a:solidFill>
                    <a:latin typeface="微软雅黑" panose="020B0503020204020204" pitchFamily="34" charset="-122"/>
                    <a:ea typeface="微软雅黑" panose="020B0503020204020204" pitchFamily="34" charset="-122"/>
                  </a:rPr>
                  <a:t>客户</a:t>
                </a:r>
              </a:p>
            </p:txBody>
          </p:sp>
          <p:sp>
            <p:nvSpPr>
              <p:cNvPr id="116" name="Rectangle 12"/>
              <p:cNvSpPr>
                <a:spLocks noChangeArrowheads="1"/>
              </p:cNvSpPr>
              <p:nvPr/>
            </p:nvSpPr>
            <p:spPr bwMode="auto">
              <a:xfrm>
                <a:off x="841706" y="6381359"/>
                <a:ext cx="1027835" cy="266675"/>
              </a:xfrm>
              <a:prstGeom prst="rect">
                <a:avLst/>
              </a:prstGeom>
              <a:solidFill>
                <a:sysClr val="window" lastClr="FFFFFF">
                  <a:lumMod val="85000"/>
                </a:sysClr>
              </a:solidFill>
              <a:ln w="9525" algn="ctr">
                <a:solidFill>
                  <a:sysClr val="window" lastClr="FFFFFF"/>
                </a:solidFill>
                <a:miter lim="800000"/>
              </a:ln>
              <a:effectLst/>
            </p:spPr>
            <p:txBody>
              <a:bodyPr wrap="none" lIns="0" tIns="0" rIns="0" bIns="0" anchor="ctr"/>
              <a:lstStyle/>
              <a:p>
                <a:pPr marL="342900" indent="-342900" algn="ctr" defTabSz="1219200">
                  <a:lnSpc>
                    <a:spcPct val="80000"/>
                  </a:lnSpc>
                  <a:spcBef>
                    <a:spcPct val="20000"/>
                  </a:spcBef>
                  <a:spcAft>
                    <a:spcPct val="25000"/>
                  </a:spcAft>
                  <a:buClr>
                    <a:srgbClr val="800080"/>
                  </a:buClr>
                  <a:buSzPct val="90000"/>
                  <a:defRPr/>
                </a:pPr>
                <a:r>
                  <a:rPr kumimoji="1" lang="zh-CN" altLang="en-US" sz="1100" kern="0" dirty="0">
                    <a:solidFill>
                      <a:prstClr val="black"/>
                    </a:solidFill>
                    <a:latin typeface="微软雅黑" panose="020B0503020204020204" pitchFamily="34" charset="-122"/>
                    <a:ea typeface="微软雅黑" panose="020B0503020204020204" pitchFamily="34" charset="-122"/>
                  </a:rPr>
                  <a:t>供应商</a:t>
                </a:r>
              </a:p>
            </p:txBody>
          </p:sp>
        </p:grpSp>
        <p:grpSp>
          <p:nvGrpSpPr>
            <p:cNvPr id="98" name="组合 97"/>
            <p:cNvGrpSpPr/>
            <p:nvPr/>
          </p:nvGrpSpPr>
          <p:grpSpPr>
            <a:xfrm>
              <a:off x="7474114" y="5159965"/>
              <a:ext cx="1027835" cy="1480098"/>
              <a:chOff x="841706" y="5167936"/>
              <a:chExt cx="1027835" cy="1480098"/>
            </a:xfrm>
          </p:grpSpPr>
          <p:sp>
            <p:nvSpPr>
              <p:cNvPr id="107" name="Rectangle 12"/>
              <p:cNvSpPr>
                <a:spLocks noChangeArrowheads="1"/>
              </p:cNvSpPr>
              <p:nvPr/>
            </p:nvSpPr>
            <p:spPr bwMode="auto">
              <a:xfrm>
                <a:off x="841706" y="5167936"/>
                <a:ext cx="1027835" cy="266675"/>
              </a:xfrm>
              <a:prstGeom prst="rect">
                <a:avLst/>
              </a:prstGeom>
              <a:solidFill>
                <a:sysClr val="window" lastClr="FFFFFF">
                  <a:lumMod val="85000"/>
                </a:sysClr>
              </a:solidFill>
              <a:ln w="9525" algn="ctr">
                <a:solidFill>
                  <a:sysClr val="window" lastClr="FFFFFF"/>
                </a:solidFill>
                <a:miter lim="800000"/>
              </a:ln>
              <a:effectLst/>
            </p:spPr>
            <p:txBody>
              <a:bodyPr wrap="none" lIns="0" tIns="0" rIns="0" bIns="0" anchor="ctr"/>
              <a:lstStyle/>
              <a:p>
                <a:pPr marL="342900" indent="-342900" algn="ctr" defTabSz="1219200">
                  <a:lnSpc>
                    <a:spcPct val="80000"/>
                  </a:lnSpc>
                  <a:spcBef>
                    <a:spcPct val="20000"/>
                  </a:spcBef>
                  <a:spcAft>
                    <a:spcPct val="25000"/>
                  </a:spcAft>
                  <a:buClr>
                    <a:srgbClr val="800080"/>
                  </a:buClr>
                  <a:buSzPct val="90000"/>
                  <a:defRPr/>
                </a:pPr>
                <a:r>
                  <a:rPr kumimoji="1" lang="zh-CN" altLang="en-US" sz="1100" kern="0" dirty="0">
                    <a:solidFill>
                      <a:prstClr val="black"/>
                    </a:solidFill>
                    <a:latin typeface="微软雅黑" panose="020B0503020204020204" pitchFamily="34" charset="-122"/>
                    <a:ea typeface="微软雅黑" panose="020B0503020204020204" pitchFamily="34" charset="-122"/>
                  </a:rPr>
                  <a:t>组织</a:t>
                </a:r>
              </a:p>
            </p:txBody>
          </p:sp>
          <p:sp>
            <p:nvSpPr>
              <p:cNvPr id="108" name="Rectangle 12"/>
              <p:cNvSpPr>
                <a:spLocks noChangeArrowheads="1"/>
              </p:cNvSpPr>
              <p:nvPr/>
            </p:nvSpPr>
            <p:spPr bwMode="auto">
              <a:xfrm>
                <a:off x="841706" y="5471292"/>
                <a:ext cx="1027835" cy="266675"/>
              </a:xfrm>
              <a:prstGeom prst="rect">
                <a:avLst/>
              </a:prstGeom>
              <a:solidFill>
                <a:sysClr val="window" lastClr="FFFFFF">
                  <a:lumMod val="85000"/>
                </a:sysClr>
              </a:solidFill>
              <a:ln w="9525" algn="ctr">
                <a:solidFill>
                  <a:sysClr val="window" lastClr="FFFFFF"/>
                </a:solidFill>
                <a:miter lim="800000"/>
              </a:ln>
              <a:effectLst/>
            </p:spPr>
            <p:txBody>
              <a:bodyPr wrap="none" lIns="0" tIns="0" rIns="0" bIns="0" anchor="ctr"/>
              <a:lstStyle/>
              <a:p>
                <a:pPr marL="342900" indent="-342900" algn="ctr" defTabSz="1219200">
                  <a:lnSpc>
                    <a:spcPct val="80000"/>
                  </a:lnSpc>
                  <a:spcBef>
                    <a:spcPct val="20000"/>
                  </a:spcBef>
                  <a:spcAft>
                    <a:spcPct val="25000"/>
                  </a:spcAft>
                  <a:buClr>
                    <a:srgbClr val="800080"/>
                  </a:buClr>
                  <a:buSzPct val="90000"/>
                  <a:defRPr/>
                </a:pPr>
                <a:r>
                  <a:rPr kumimoji="1" lang="zh-CN" altLang="en-US" sz="1100" kern="0" dirty="0">
                    <a:solidFill>
                      <a:prstClr val="black"/>
                    </a:solidFill>
                    <a:latin typeface="微软雅黑" panose="020B0503020204020204" pitchFamily="34" charset="-122"/>
                    <a:ea typeface="微软雅黑" panose="020B0503020204020204" pitchFamily="34" charset="-122"/>
                  </a:rPr>
                  <a:t>员工</a:t>
                </a:r>
              </a:p>
            </p:txBody>
          </p:sp>
          <p:sp>
            <p:nvSpPr>
              <p:cNvPr id="109" name="Rectangle 12"/>
              <p:cNvSpPr>
                <a:spLocks noChangeArrowheads="1"/>
              </p:cNvSpPr>
              <p:nvPr/>
            </p:nvSpPr>
            <p:spPr bwMode="auto">
              <a:xfrm>
                <a:off x="841706" y="5774648"/>
                <a:ext cx="1027835" cy="266675"/>
              </a:xfrm>
              <a:prstGeom prst="rect">
                <a:avLst/>
              </a:prstGeom>
              <a:solidFill>
                <a:sysClr val="window" lastClr="FFFFFF">
                  <a:lumMod val="85000"/>
                </a:sysClr>
              </a:solidFill>
              <a:ln w="9525" algn="ctr">
                <a:solidFill>
                  <a:sysClr val="window" lastClr="FFFFFF"/>
                </a:solidFill>
                <a:miter lim="800000"/>
              </a:ln>
              <a:effectLst/>
            </p:spPr>
            <p:txBody>
              <a:bodyPr wrap="none" lIns="0" tIns="0" rIns="0" bIns="0" anchor="ctr"/>
              <a:lstStyle/>
              <a:p>
                <a:pPr marL="342900" indent="-342900" algn="ctr" defTabSz="1219200">
                  <a:lnSpc>
                    <a:spcPct val="80000"/>
                  </a:lnSpc>
                  <a:spcBef>
                    <a:spcPct val="20000"/>
                  </a:spcBef>
                  <a:spcAft>
                    <a:spcPct val="25000"/>
                  </a:spcAft>
                  <a:buClr>
                    <a:srgbClr val="800080"/>
                  </a:buClr>
                  <a:buSzPct val="90000"/>
                  <a:defRPr/>
                </a:pPr>
                <a:r>
                  <a:rPr kumimoji="1" lang="zh-CN" altLang="en-US" sz="1100" kern="0" dirty="0">
                    <a:solidFill>
                      <a:prstClr val="black"/>
                    </a:solidFill>
                    <a:latin typeface="微软雅黑" panose="020B0503020204020204" pitchFamily="34" charset="-122"/>
                    <a:ea typeface="微软雅黑" panose="020B0503020204020204" pitchFamily="34" charset="-122"/>
                  </a:rPr>
                  <a:t>科目</a:t>
                </a:r>
              </a:p>
            </p:txBody>
          </p:sp>
          <p:sp>
            <p:nvSpPr>
              <p:cNvPr id="110" name="Rectangle 12"/>
              <p:cNvSpPr>
                <a:spLocks noChangeArrowheads="1"/>
              </p:cNvSpPr>
              <p:nvPr/>
            </p:nvSpPr>
            <p:spPr bwMode="auto">
              <a:xfrm>
                <a:off x="841706" y="6078004"/>
                <a:ext cx="1027835" cy="266675"/>
              </a:xfrm>
              <a:prstGeom prst="rect">
                <a:avLst/>
              </a:prstGeom>
              <a:solidFill>
                <a:sysClr val="window" lastClr="FFFFFF">
                  <a:lumMod val="85000"/>
                </a:sysClr>
              </a:solidFill>
              <a:ln w="9525" algn="ctr">
                <a:solidFill>
                  <a:sysClr val="window" lastClr="FFFFFF"/>
                </a:solidFill>
                <a:miter lim="800000"/>
              </a:ln>
              <a:effectLst/>
            </p:spPr>
            <p:txBody>
              <a:bodyPr wrap="none" lIns="0" tIns="0" rIns="0" bIns="0" anchor="ctr"/>
              <a:lstStyle/>
              <a:p>
                <a:pPr marL="342900" indent="-342900" algn="ctr" defTabSz="1219200">
                  <a:lnSpc>
                    <a:spcPct val="80000"/>
                  </a:lnSpc>
                  <a:spcBef>
                    <a:spcPct val="20000"/>
                  </a:spcBef>
                  <a:spcAft>
                    <a:spcPct val="25000"/>
                  </a:spcAft>
                  <a:buClr>
                    <a:srgbClr val="800080"/>
                  </a:buClr>
                  <a:buSzPct val="90000"/>
                  <a:defRPr/>
                </a:pPr>
                <a:r>
                  <a:rPr kumimoji="1" lang="zh-CN" altLang="en-US" sz="1100" kern="0" dirty="0">
                    <a:solidFill>
                      <a:prstClr val="black"/>
                    </a:solidFill>
                    <a:latin typeface="微软雅黑" panose="020B0503020204020204" pitchFamily="34" charset="-122"/>
                    <a:ea typeface="微软雅黑" panose="020B0503020204020204" pitchFamily="34" charset="-122"/>
                  </a:rPr>
                  <a:t>客户</a:t>
                </a:r>
              </a:p>
            </p:txBody>
          </p:sp>
          <p:sp>
            <p:nvSpPr>
              <p:cNvPr id="111" name="Rectangle 12"/>
              <p:cNvSpPr>
                <a:spLocks noChangeArrowheads="1"/>
              </p:cNvSpPr>
              <p:nvPr/>
            </p:nvSpPr>
            <p:spPr bwMode="auto">
              <a:xfrm>
                <a:off x="841706" y="6381359"/>
                <a:ext cx="1027835" cy="266675"/>
              </a:xfrm>
              <a:prstGeom prst="rect">
                <a:avLst/>
              </a:prstGeom>
              <a:solidFill>
                <a:sysClr val="window" lastClr="FFFFFF">
                  <a:lumMod val="85000"/>
                </a:sysClr>
              </a:solidFill>
              <a:ln w="9525" algn="ctr">
                <a:solidFill>
                  <a:sysClr val="window" lastClr="FFFFFF"/>
                </a:solidFill>
                <a:miter lim="800000"/>
              </a:ln>
              <a:effectLst/>
            </p:spPr>
            <p:txBody>
              <a:bodyPr wrap="none" lIns="0" tIns="0" rIns="0" bIns="0" anchor="ctr"/>
              <a:lstStyle/>
              <a:p>
                <a:pPr marL="342900" indent="-342900" algn="ctr" defTabSz="1219200">
                  <a:lnSpc>
                    <a:spcPct val="80000"/>
                  </a:lnSpc>
                  <a:spcBef>
                    <a:spcPct val="20000"/>
                  </a:spcBef>
                  <a:spcAft>
                    <a:spcPct val="25000"/>
                  </a:spcAft>
                  <a:buClr>
                    <a:srgbClr val="800080"/>
                  </a:buClr>
                  <a:buSzPct val="90000"/>
                  <a:defRPr/>
                </a:pPr>
                <a:r>
                  <a:rPr kumimoji="1" lang="zh-CN" altLang="en-US" sz="1100" kern="0" dirty="0">
                    <a:solidFill>
                      <a:prstClr val="black"/>
                    </a:solidFill>
                    <a:latin typeface="微软雅黑" panose="020B0503020204020204" pitchFamily="34" charset="-122"/>
                    <a:ea typeface="微软雅黑" panose="020B0503020204020204" pitchFamily="34" charset="-122"/>
                  </a:rPr>
                  <a:t>供应商</a:t>
                </a:r>
              </a:p>
            </p:txBody>
          </p:sp>
        </p:grpSp>
        <p:grpSp>
          <p:nvGrpSpPr>
            <p:cNvPr id="99" name="组合 98"/>
            <p:cNvGrpSpPr/>
            <p:nvPr/>
          </p:nvGrpSpPr>
          <p:grpSpPr>
            <a:xfrm>
              <a:off x="9460274" y="5159965"/>
              <a:ext cx="1027835" cy="1480098"/>
              <a:chOff x="841706" y="5167936"/>
              <a:chExt cx="1027835" cy="1480098"/>
            </a:xfrm>
          </p:grpSpPr>
          <p:sp>
            <p:nvSpPr>
              <p:cNvPr id="102" name="Rectangle 12"/>
              <p:cNvSpPr>
                <a:spLocks noChangeArrowheads="1"/>
              </p:cNvSpPr>
              <p:nvPr/>
            </p:nvSpPr>
            <p:spPr bwMode="auto">
              <a:xfrm>
                <a:off x="841706" y="5167936"/>
                <a:ext cx="1027835" cy="266675"/>
              </a:xfrm>
              <a:prstGeom prst="rect">
                <a:avLst/>
              </a:prstGeom>
              <a:solidFill>
                <a:sysClr val="window" lastClr="FFFFFF">
                  <a:lumMod val="85000"/>
                </a:sysClr>
              </a:solidFill>
              <a:ln w="9525" algn="ctr">
                <a:solidFill>
                  <a:sysClr val="window" lastClr="FFFFFF"/>
                </a:solidFill>
                <a:miter lim="800000"/>
              </a:ln>
              <a:effectLst/>
            </p:spPr>
            <p:txBody>
              <a:bodyPr wrap="none" lIns="0" tIns="0" rIns="0" bIns="0" anchor="ctr"/>
              <a:lstStyle/>
              <a:p>
                <a:pPr marL="342900" indent="-342900" algn="ctr" defTabSz="1219200">
                  <a:lnSpc>
                    <a:spcPct val="80000"/>
                  </a:lnSpc>
                  <a:spcBef>
                    <a:spcPct val="20000"/>
                  </a:spcBef>
                  <a:spcAft>
                    <a:spcPct val="25000"/>
                  </a:spcAft>
                  <a:buClr>
                    <a:srgbClr val="800080"/>
                  </a:buClr>
                  <a:buSzPct val="90000"/>
                  <a:defRPr/>
                </a:pPr>
                <a:r>
                  <a:rPr kumimoji="1" lang="zh-CN" altLang="en-US" sz="1100" kern="0" dirty="0">
                    <a:solidFill>
                      <a:prstClr val="black"/>
                    </a:solidFill>
                    <a:latin typeface="微软雅黑" panose="020B0503020204020204" pitchFamily="34" charset="-122"/>
                    <a:ea typeface="微软雅黑" panose="020B0503020204020204" pitchFamily="34" charset="-122"/>
                  </a:rPr>
                  <a:t>组织</a:t>
                </a:r>
              </a:p>
            </p:txBody>
          </p:sp>
          <p:sp>
            <p:nvSpPr>
              <p:cNvPr id="103" name="Rectangle 12"/>
              <p:cNvSpPr>
                <a:spLocks noChangeArrowheads="1"/>
              </p:cNvSpPr>
              <p:nvPr/>
            </p:nvSpPr>
            <p:spPr bwMode="auto">
              <a:xfrm>
                <a:off x="841706" y="5471292"/>
                <a:ext cx="1027835" cy="266675"/>
              </a:xfrm>
              <a:prstGeom prst="rect">
                <a:avLst/>
              </a:prstGeom>
              <a:solidFill>
                <a:sysClr val="window" lastClr="FFFFFF">
                  <a:lumMod val="85000"/>
                </a:sysClr>
              </a:solidFill>
              <a:ln w="9525" algn="ctr">
                <a:solidFill>
                  <a:sysClr val="window" lastClr="FFFFFF"/>
                </a:solidFill>
                <a:miter lim="800000"/>
              </a:ln>
              <a:effectLst/>
            </p:spPr>
            <p:txBody>
              <a:bodyPr wrap="none" lIns="0" tIns="0" rIns="0" bIns="0" anchor="ctr"/>
              <a:lstStyle/>
              <a:p>
                <a:pPr marL="342900" indent="-342900" algn="ctr" defTabSz="1219200">
                  <a:lnSpc>
                    <a:spcPct val="80000"/>
                  </a:lnSpc>
                  <a:spcBef>
                    <a:spcPct val="20000"/>
                  </a:spcBef>
                  <a:spcAft>
                    <a:spcPct val="25000"/>
                  </a:spcAft>
                  <a:buClr>
                    <a:srgbClr val="800080"/>
                  </a:buClr>
                  <a:buSzPct val="90000"/>
                  <a:defRPr/>
                </a:pPr>
                <a:r>
                  <a:rPr kumimoji="1" lang="zh-CN" altLang="en-US" sz="1100" kern="0" dirty="0">
                    <a:solidFill>
                      <a:prstClr val="black"/>
                    </a:solidFill>
                    <a:latin typeface="微软雅黑" panose="020B0503020204020204" pitchFamily="34" charset="-122"/>
                    <a:ea typeface="微软雅黑" panose="020B0503020204020204" pitchFamily="34" charset="-122"/>
                  </a:rPr>
                  <a:t>员工</a:t>
                </a:r>
              </a:p>
            </p:txBody>
          </p:sp>
          <p:sp>
            <p:nvSpPr>
              <p:cNvPr id="104" name="Rectangle 12"/>
              <p:cNvSpPr>
                <a:spLocks noChangeArrowheads="1"/>
              </p:cNvSpPr>
              <p:nvPr/>
            </p:nvSpPr>
            <p:spPr bwMode="auto">
              <a:xfrm>
                <a:off x="841706" y="5774648"/>
                <a:ext cx="1027835" cy="266675"/>
              </a:xfrm>
              <a:prstGeom prst="rect">
                <a:avLst/>
              </a:prstGeom>
              <a:solidFill>
                <a:sysClr val="window" lastClr="FFFFFF">
                  <a:lumMod val="85000"/>
                </a:sysClr>
              </a:solidFill>
              <a:ln w="9525" algn="ctr">
                <a:solidFill>
                  <a:sysClr val="window" lastClr="FFFFFF"/>
                </a:solidFill>
                <a:miter lim="800000"/>
              </a:ln>
              <a:effectLst/>
            </p:spPr>
            <p:txBody>
              <a:bodyPr wrap="none" lIns="0" tIns="0" rIns="0" bIns="0" anchor="ctr"/>
              <a:lstStyle/>
              <a:p>
                <a:pPr marL="342900" indent="-342900" algn="ctr" defTabSz="1219200">
                  <a:lnSpc>
                    <a:spcPct val="80000"/>
                  </a:lnSpc>
                  <a:spcBef>
                    <a:spcPct val="20000"/>
                  </a:spcBef>
                  <a:spcAft>
                    <a:spcPct val="25000"/>
                  </a:spcAft>
                  <a:buClr>
                    <a:srgbClr val="800080"/>
                  </a:buClr>
                  <a:buSzPct val="90000"/>
                  <a:defRPr/>
                </a:pPr>
                <a:r>
                  <a:rPr kumimoji="1" lang="zh-CN" altLang="en-US" sz="1100" kern="0" dirty="0">
                    <a:solidFill>
                      <a:prstClr val="black"/>
                    </a:solidFill>
                    <a:latin typeface="微软雅黑" panose="020B0503020204020204" pitchFamily="34" charset="-122"/>
                    <a:ea typeface="微软雅黑" panose="020B0503020204020204" pitchFamily="34" charset="-122"/>
                  </a:rPr>
                  <a:t>科目</a:t>
                </a:r>
              </a:p>
            </p:txBody>
          </p:sp>
          <p:sp>
            <p:nvSpPr>
              <p:cNvPr id="105" name="Rectangle 12"/>
              <p:cNvSpPr>
                <a:spLocks noChangeArrowheads="1"/>
              </p:cNvSpPr>
              <p:nvPr/>
            </p:nvSpPr>
            <p:spPr bwMode="auto">
              <a:xfrm>
                <a:off x="841706" y="6078004"/>
                <a:ext cx="1027835" cy="266675"/>
              </a:xfrm>
              <a:prstGeom prst="rect">
                <a:avLst/>
              </a:prstGeom>
              <a:solidFill>
                <a:sysClr val="window" lastClr="FFFFFF">
                  <a:lumMod val="85000"/>
                </a:sysClr>
              </a:solidFill>
              <a:ln w="9525" algn="ctr">
                <a:solidFill>
                  <a:sysClr val="window" lastClr="FFFFFF"/>
                </a:solidFill>
                <a:miter lim="800000"/>
              </a:ln>
              <a:effectLst/>
            </p:spPr>
            <p:txBody>
              <a:bodyPr wrap="none" lIns="0" tIns="0" rIns="0" bIns="0" anchor="ctr"/>
              <a:lstStyle/>
              <a:p>
                <a:pPr marL="342900" indent="-342900" algn="ctr" defTabSz="1219200">
                  <a:lnSpc>
                    <a:spcPct val="80000"/>
                  </a:lnSpc>
                  <a:spcBef>
                    <a:spcPct val="20000"/>
                  </a:spcBef>
                  <a:spcAft>
                    <a:spcPct val="25000"/>
                  </a:spcAft>
                  <a:buClr>
                    <a:srgbClr val="800080"/>
                  </a:buClr>
                  <a:buSzPct val="90000"/>
                  <a:defRPr/>
                </a:pPr>
                <a:r>
                  <a:rPr kumimoji="1" lang="zh-CN" altLang="en-US" sz="1100" kern="0" dirty="0">
                    <a:solidFill>
                      <a:prstClr val="black"/>
                    </a:solidFill>
                    <a:latin typeface="微软雅黑" panose="020B0503020204020204" pitchFamily="34" charset="-122"/>
                    <a:ea typeface="微软雅黑" panose="020B0503020204020204" pitchFamily="34" charset="-122"/>
                  </a:rPr>
                  <a:t>客户</a:t>
                </a:r>
              </a:p>
            </p:txBody>
          </p:sp>
          <p:sp>
            <p:nvSpPr>
              <p:cNvPr id="106" name="Rectangle 12"/>
              <p:cNvSpPr>
                <a:spLocks noChangeArrowheads="1"/>
              </p:cNvSpPr>
              <p:nvPr/>
            </p:nvSpPr>
            <p:spPr bwMode="auto">
              <a:xfrm>
                <a:off x="841706" y="6381359"/>
                <a:ext cx="1027835" cy="266675"/>
              </a:xfrm>
              <a:prstGeom prst="rect">
                <a:avLst/>
              </a:prstGeom>
              <a:solidFill>
                <a:sysClr val="window" lastClr="FFFFFF">
                  <a:lumMod val="85000"/>
                </a:sysClr>
              </a:solidFill>
              <a:ln w="9525" algn="ctr">
                <a:solidFill>
                  <a:sysClr val="window" lastClr="FFFFFF"/>
                </a:solidFill>
                <a:miter lim="800000"/>
              </a:ln>
              <a:effectLst/>
            </p:spPr>
            <p:txBody>
              <a:bodyPr wrap="none" lIns="0" tIns="0" rIns="0" bIns="0" anchor="ctr"/>
              <a:lstStyle/>
              <a:p>
                <a:pPr marL="342900" indent="-342900" algn="ctr" defTabSz="1219200">
                  <a:lnSpc>
                    <a:spcPct val="80000"/>
                  </a:lnSpc>
                  <a:spcBef>
                    <a:spcPct val="20000"/>
                  </a:spcBef>
                  <a:spcAft>
                    <a:spcPct val="25000"/>
                  </a:spcAft>
                  <a:buClr>
                    <a:srgbClr val="800080"/>
                  </a:buClr>
                  <a:buSzPct val="90000"/>
                  <a:defRPr/>
                </a:pPr>
                <a:r>
                  <a:rPr kumimoji="1" lang="zh-CN" altLang="en-US" sz="1100" kern="0" dirty="0">
                    <a:solidFill>
                      <a:prstClr val="black"/>
                    </a:solidFill>
                    <a:latin typeface="微软雅黑" panose="020B0503020204020204" pitchFamily="34" charset="-122"/>
                    <a:ea typeface="微软雅黑" panose="020B0503020204020204" pitchFamily="34" charset="-122"/>
                  </a:rPr>
                  <a:t>供应商</a:t>
                </a:r>
              </a:p>
            </p:txBody>
          </p:sp>
        </p:grpSp>
        <p:sp>
          <p:nvSpPr>
            <p:cNvPr id="100" name="AutoShape 90"/>
            <p:cNvSpPr>
              <a:spLocks noChangeArrowheads="1"/>
            </p:cNvSpPr>
            <p:nvPr/>
          </p:nvSpPr>
          <p:spPr bwMode="auto">
            <a:xfrm>
              <a:off x="2804036" y="5184881"/>
              <a:ext cx="6326424" cy="758231"/>
            </a:xfrm>
            <a:prstGeom prst="rightArrow">
              <a:avLst>
                <a:gd name="adj1" fmla="val 50731"/>
                <a:gd name="adj2" fmla="val 30074"/>
              </a:avLst>
            </a:prstGeom>
            <a:solidFill>
              <a:srgbClr val="1D6CC1">
                <a:alpha val="60000"/>
              </a:srgbClr>
            </a:solidFill>
            <a:ln>
              <a:noFill/>
            </a:ln>
            <a:effectLst/>
          </p:spPr>
          <p:txBody>
            <a:bodyPr wrap="none" anchor="ctr"/>
            <a:lstStyle/>
            <a:p>
              <a:pPr algn="ctr" defTabSz="1219200">
                <a:defRPr/>
              </a:pPr>
              <a:r>
                <a:rPr kumimoji="1" lang="zh-CN" altLang="en-US" sz="1600" b="1" kern="0" dirty="0">
                  <a:solidFill>
                    <a:prstClr val="white"/>
                  </a:solidFill>
                  <a:latin typeface="微软雅黑" panose="020B0503020204020204" pitchFamily="34" charset="-122"/>
                  <a:ea typeface="微软雅黑" panose="020B0503020204020204" pitchFamily="34" charset="-122"/>
                </a:rPr>
                <a:t>统一系统间数据标准，降低沟通成本，满足业务与数据融合的需要</a:t>
              </a:r>
            </a:p>
          </p:txBody>
        </p:sp>
        <p:sp>
          <p:nvSpPr>
            <p:cNvPr id="101" name="AutoShape 89"/>
            <p:cNvSpPr>
              <a:spLocks noChangeArrowheads="1"/>
            </p:cNvSpPr>
            <p:nvPr/>
          </p:nvSpPr>
          <p:spPr bwMode="auto">
            <a:xfrm>
              <a:off x="2432834" y="5758694"/>
              <a:ext cx="7175126" cy="758231"/>
            </a:xfrm>
            <a:prstGeom prst="rightArrow">
              <a:avLst>
                <a:gd name="adj1" fmla="val 50731"/>
                <a:gd name="adj2" fmla="val 30074"/>
              </a:avLst>
            </a:prstGeom>
            <a:solidFill>
              <a:srgbClr val="1D6CC1">
                <a:alpha val="60000"/>
              </a:srgbClr>
            </a:solidFill>
            <a:ln>
              <a:noFill/>
            </a:ln>
            <a:effectLst/>
          </p:spPr>
          <p:txBody>
            <a:bodyPr wrap="none" anchor="ctr"/>
            <a:lstStyle/>
            <a:p>
              <a:pPr algn="ctr" defTabSz="1219200">
                <a:defRPr/>
              </a:pPr>
              <a:r>
                <a:rPr kumimoji="1" lang="zh-CN" altLang="en-US" sz="1600" b="1" kern="0" dirty="0">
                  <a:solidFill>
                    <a:prstClr val="white"/>
                  </a:solidFill>
                  <a:latin typeface="微软雅黑" panose="020B0503020204020204" pitchFamily="34" charset="-122"/>
                  <a:ea typeface="微软雅黑" panose="020B0503020204020204" pitchFamily="34" charset="-122"/>
                </a:rPr>
                <a:t>打破原有烟囱式系统建设方式造成的数据孤岛局面，提升数据共享程度</a:t>
              </a:r>
            </a:p>
          </p:txBody>
        </p:sp>
      </p:grpSp>
      <p:sp>
        <p:nvSpPr>
          <p:cNvPr id="127" name="矩形 126"/>
          <p:cNvSpPr/>
          <p:nvPr/>
        </p:nvSpPr>
        <p:spPr>
          <a:xfrm>
            <a:off x="5786898" y="781492"/>
            <a:ext cx="5857039" cy="2693045"/>
          </a:xfrm>
          <a:prstGeom prst="rect">
            <a:avLst/>
          </a:prstGeom>
        </p:spPr>
        <p:txBody>
          <a:bodyPr wrap="square">
            <a:spAutoFit/>
          </a:bodyPr>
          <a:lstStyle/>
          <a:p>
            <a:pPr marL="285750" indent="-285750">
              <a:spcBef>
                <a:spcPts val="600"/>
              </a:spcBef>
              <a:buFont typeface="Wingdings" panose="05000000000000000000" pitchFamily="2" charset="2"/>
              <a:buChar char="l"/>
            </a:pPr>
            <a:r>
              <a:rPr lang="zh-CN" altLang="en-US" sz="1400" dirty="0">
                <a:solidFill>
                  <a:prstClr val="black"/>
                </a:solidFill>
                <a:latin typeface="微软雅黑" panose="020B0503020204020204" pitchFamily="34" charset="-122"/>
                <a:ea typeface="微软雅黑" panose="020B0503020204020204" pitchFamily="34" charset="-122"/>
              </a:rPr>
              <a:t>建立一套公司与各业务板块共用</a:t>
            </a:r>
            <a:r>
              <a:rPr lang="en-US" altLang="zh-CN" sz="1400" dirty="0">
                <a:solidFill>
                  <a:prstClr val="black"/>
                </a:solidFill>
                <a:latin typeface="微软雅黑" panose="020B0503020204020204" pitchFamily="34" charset="-122"/>
                <a:ea typeface="微软雅黑" panose="020B0503020204020204" pitchFamily="34" charset="-122"/>
              </a:rPr>
              <a:t>,</a:t>
            </a:r>
            <a:r>
              <a:rPr lang="zh-CN" altLang="en-US" sz="1400" dirty="0">
                <a:solidFill>
                  <a:prstClr val="black"/>
                </a:solidFill>
                <a:latin typeface="微软雅黑" panose="020B0503020204020204" pitchFamily="34" charset="-122"/>
                <a:ea typeface="微软雅黑" panose="020B0503020204020204" pitchFamily="34" charset="-122"/>
              </a:rPr>
              <a:t>并适应业务不断发展迭代需求的数据标准体系，作为实现降本增效的一项重要基础性举措。能提高数据质量，提升数据资产管理成熟度，实现数据全生命周期的动态管理，促进数据利用规范的建立</a:t>
            </a:r>
          </a:p>
          <a:p>
            <a:pPr marL="285750" indent="-285750">
              <a:spcBef>
                <a:spcPts val="600"/>
              </a:spcBef>
              <a:buFont typeface="Wingdings" panose="05000000000000000000" pitchFamily="2" charset="2"/>
              <a:buChar char="l"/>
            </a:pPr>
            <a:r>
              <a:rPr lang="zh-CN" altLang="en-US" sz="1400" b="1" dirty="0">
                <a:solidFill>
                  <a:prstClr val="black"/>
                </a:solidFill>
                <a:latin typeface="微软雅黑" panose="020B0503020204020204" pitchFamily="34" charset="-122"/>
                <a:ea typeface="微软雅黑" panose="020B0503020204020204" pitchFamily="34" charset="-122"/>
              </a:rPr>
              <a:t>主数据标准</a:t>
            </a:r>
            <a:r>
              <a:rPr lang="zh-CN" altLang="en-US" sz="1400" dirty="0">
                <a:solidFill>
                  <a:prstClr val="black"/>
                </a:solidFill>
                <a:latin typeface="微软雅黑" panose="020B0503020204020204" pitchFamily="34" charset="-122"/>
                <a:ea typeface="微软雅黑" panose="020B0503020204020204" pitchFamily="34" charset="-122"/>
              </a:rPr>
              <a:t>：优先制定公司管控关注的主数据的数据标准，同步建设主数据管理平台为所有信息的交互和集成提供了统一的编码数据，减少信息统计汇总成本和信息沟通成本；</a:t>
            </a:r>
          </a:p>
          <a:p>
            <a:pPr marL="285750" indent="-285750">
              <a:spcBef>
                <a:spcPts val="600"/>
              </a:spcBef>
              <a:buFont typeface="Wingdings" panose="05000000000000000000" pitchFamily="2" charset="2"/>
              <a:buChar char="l"/>
            </a:pPr>
            <a:r>
              <a:rPr lang="zh-CN" altLang="en-US" sz="1400" b="1" dirty="0">
                <a:solidFill>
                  <a:prstClr val="black"/>
                </a:solidFill>
                <a:latin typeface="微软雅黑" panose="020B0503020204020204" pitchFamily="34" charset="-122"/>
                <a:ea typeface="微软雅黑" panose="020B0503020204020204" pitchFamily="34" charset="-122"/>
              </a:rPr>
              <a:t>指标数据标准</a:t>
            </a:r>
            <a:r>
              <a:rPr lang="zh-CN" altLang="en-US" sz="1400" dirty="0">
                <a:solidFill>
                  <a:prstClr val="black"/>
                </a:solidFill>
                <a:latin typeface="微软雅黑" panose="020B0503020204020204" pitchFamily="34" charset="-122"/>
                <a:ea typeface="微软雅黑" panose="020B0503020204020204" pitchFamily="34" charset="-122"/>
              </a:rPr>
              <a:t>：建立指标分析体系，形成公司管控相关的指标数据的标准，统一各层级指标定义、计算逻辑和口径</a:t>
            </a:r>
            <a:endParaRPr lang="en-US" altLang="zh-CN" sz="1400" dirty="0">
              <a:solidFill>
                <a:prstClr val="black"/>
              </a:solidFill>
              <a:latin typeface="微软雅黑" panose="020B0503020204020204" pitchFamily="34" charset="-122"/>
              <a:ea typeface="微软雅黑" panose="020B0503020204020204" pitchFamily="34" charset="-122"/>
            </a:endParaRPr>
          </a:p>
          <a:p>
            <a:pPr marL="285750" indent="-285750">
              <a:spcBef>
                <a:spcPts val="600"/>
              </a:spcBef>
              <a:buFont typeface="Wingdings" panose="05000000000000000000" pitchFamily="2" charset="2"/>
              <a:buChar char="l"/>
            </a:pPr>
            <a:r>
              <a:rPr lang="zh-CN" altLang="en-US" sz="1400" b="1" dirty="0">
                <a:solidFill>
                  <a:prstClr val="black"/>
                </a:solidFill>
                <a:latin typeface="微软雅黑" panose="020B0503020204020204" pitchFamily="34" charset="-122"/>
                <a:ea typeface="微软雅黑" panose="020B0503020204020204" pitchFamily="34" charset="-122"/>
              </a:rPr>
              <a:t>基础数据标准</a:t>
            </a:r>
            <a:r>
              <a:rPr lang="zh-CN" altLang="en-US" sz="1400" dirty="0">
                <a:solidFill>
                  <a:prstClr val="black"/>
                </a:solidFill>
                <a:latin typeface="微软雅黑" panose="020B0503020204020204" pitchFamily="34" charset="-122"/>
                <a:ea typeface="微软雅黑" panose="020B0503020204020204" pitchFamily="34" charset="-122"/>
              </a:rPr>
              <a:t>：各业务板块在公司的数据架构框架下，建立满足自身个性的基础数据标准</a:t>
            </a:r>
          </a:p>
        </p:txBody>
      </p:sp>
      <p:sp>
        <p:nvSpPr>
          <p:cNvPr id="128" name="AutoShape 90"/>
          <p:cNvSpPr>
            <a:spLocks noChangeArrowheads="1"/>
          </p:cNvSpPr>
          <p:nvPr>
            <p:custDataLst>
              <p:tags r:id="rId2"/>
            </p:custDataLst>
          </p:nvPr>
        </p:nvSpPr>
        <p:spPr bwMode="auto">
          <a:xfrm rot="16200000">
            <a:off x="4101710" y="3775397"/>
            <a:ext cx="540961" cy="758986"/>
          </a:xfrm>
          <a:prstGeom prst="rightArrow">
            <a:avLst>
              <a:gd name="adj1" fmla="val 50731"/>
              <a:gd name="adj2" fmla="val 36366"/>
            </a:avLst>
          </a:prstGeom>
          <a:solidFill>
            <a:schemeClr val="accent1">
              <a:lumMod val="40000"/>
              <a:lumOff val="60000"/>
            </a:schemeClr>
          </a:solidFill>
          <a:ln>
            <a:noFill/>
          </a:ln>
          <a:effectLst/>
        </p:spPr>
        <p:txBody>
          <a:bodyPr wrap="none" anchor="ctr"/>
          <a:lstStyle/>
          <a:p>
            <a:pPr algn="ctr" defTabSz="1219200">
              <a:defRPr/>
            </a:pPr>
            <a:endParaRPr kumimoji="1" lang="en-US" altLang="zh-CN" sz="1600" b="1" dirty="0">
              <a:solidFill>
                <a:prstClr val="white"/>
              </a:solidFill>
              <a:latin typeface="微软雅黑" panose="020B0503020204020204" pitchFamily="34" charset="-122"/>
              <a:ea typeface="微软雅黑" panose="020B0503020204020204" pitchFamily="34" charset="-122"/>
            </a:endParaRPr>
          </a:p>
        </p:txBody>
      </p:sp>
      <p:sp>
        <p:nvSpPr>
          <p:cNvPr id="129" name="AutoShape 90"/>
          <p:cNvSpPr>
            <a:spLocks noChangeArrowheads="1"/>
          </p:cNvSpPr>
          <p:nvPr>
            <p:custDataLst>
              <p:tags r:id="rId3"/>
            </p:custDataLst>
          </p:nvPr>
        </p:nvSpPr>
        <p:spPr bwMode="auto">
          <a:xfrm rot="16200000">
            <a:off x="5621217" y="3775397"/>
            <a:ext cx="540961" cy="758986"/>
          </a:xfrm>
          <a:prstGeom prst="rightArrow">
            <a:avLst>
              <a:gd name="adj1" fmla="val 50731"/>
              <a:gd name="adj2" fmla="val 36366"/>
            </a:avLst>
          </a:prstGeom>
          <a:solidFill>
            <a:schemeClr val="accent1">
              <a:lumMod val="40000"/>
              <a:lumOff val="60000"/>
            </a:schemeClr>
          </a:solidFill>
          <a:ln>
            <a:noFill/>
          </a:ln>
          <a:effectLst/>
        </p:spPr>
        <p:txBody>
          <a:bodyPr wrap="none" anchor="ctr"/>
          <a:lstStyle/>
          <a:p>
            <a:pPr algn="ctr" defTabSz="1219200">
              <a:defRPr/>
            </a:pPr>
            <a:endParaRPr kumimoji="1" lang="en-US" altLang="zh-CN" sz="1600" b="1" dirty="0">
              <a:solidFill>
                <a:prstClr val="white"/>
              </a:solidFill>
              <a:latin typeface="微软雅黑" panose="020B0503020204020204" pitchFamily="34" charset="-122"/>
              <a:ea typeface="微软雅黑" panose="020B0503020204020204" pitchFamily="34" charset="-122"/>
            </a:endParaRPr>
          </a:p>
        </p:txBody>
      </p:sp>
      <p:sp>
        <p:nvSpPr>
          <p:cNvPr id="130" name="AutoShape 90"/>
          <p:cNvSpPr>
            <a:spLocks noChangeArrowheads="1"/>
          </p:cNvSpPr>
          <p:nvPr>
            <p:custDataLst>
              <p:tags r:id="rId4"/>
            </p:custDataLst>
          </p:nvPr>
        </p:nvSpPr>
        <p:spPr bwMode="auto">
          <a:xfrm rot="16200000">
            <a:off x="7205679" y="3775397"/>
            <a:ext cx="540961" cy="758986"/>
          </a:xfrm>
          <a:prstGeom prst="rightArrow">
            <a:avLst>
              <a:gd name="adj1" fmla="val 50731"/>
              <a:gd name="adj2" fmla="val 36366"/>
            </a:avLst>
          </a:prstGeom>
          <a:solidFill>
            <a:schemeClr val="accent1">
              <a:lumMod val="40000"/>
              <a:lumOff val="60000"/>
            </a:schemeClr>
          </a:solidFill>
          <a:ln>
            <a:noFill/>
          </a:ln>
          <a:effectLst/>
        </p:spPr>
        <p:txBody>
          <a:bodyPr wrap="none" anchor="ctr"/>
          <a:lstStyle/>
          <a:p>
            <a:pPr algn="ctr" defTabSz="1219200">
              <a:defRPr/>
            </a:pPr>
            <a:endParaRPr kumimoji="1" lang="en-US" altLang="zh-CN" sz="1600" b="1" dirty="0">
              <a:solidFill>
                <a:prstClr val="white"/>
              </a:solidFill>
              <a:latin typeface="微软雅黑" panose="020B0503020204020204" pitchFamily="34" charset="-122"/>
              <a:ea typeface="微软雅黑" panose="020B0503020204020204" pitchFamily="34" charset="-122"/>
            </a:endParaRPr>
          </a:p>
        </p:txBody>
      </p:sp>
      <p:sp>
        <p:nvSpPr>
          <p:cNvPr id="131" name="矩形 130"/>
          <p:cNvSpPr/>
          <p:nvPr/>
        </p:nvSpPr>
        <p:spPr>
          <a:xfrm>
            <a:off x="3597843" y="4017942"/>
            <a:ext cx="4322017" cy="338554"/>
          </a:xfrm>
          <a:prstGeom prst="rect">
            <a:avLst/>
          </a:prstGeom>
          <a:solidFill>
            <a:srgbClr val="1D6CC1">
              <a:alpha val="60000"/>
            </a:srgbClr>
          </a:solidFill>
          <a:ln>
            <a:noFill/>
          </a:ln>
          <a:effectLst/>
        </p:spPr>
        <p:txBody>
          <a:bodyPr wrap="none" anchor="ctr"/>
          <a:lstStyle/>
          <a:p>
            <a:pPr algn="ctr" defTabSz="1219200"/>
            <a:r>
              <a:rPr kumimoji="1" lang="zh-CN" altLang="en-US" sz="1600" b="1" dirty="0">
                <a:solidFill>
                  <a:prstClr val="white"/>
                </a:solidFill>
                <a:latin typeface="微软雅黑" panose="020B0503020204020204" pitchFamily="34" charset="-122"/>
                <a:ea typeface="微软雅黑" panose="020B0503020204020204" pitchFamily="34" charset="-122"/>
              </a:rPr>
              <a:t>数据中台建设以及效益体现的前提和基础</a:t>
            </a:r>
          </a:p>
        </p:txBody>
      </p:sp>
      <p:sp>
        <p:nvSpPr>
          <p:cNvPr id="132" name="AutoShape 85"/>
          <p:cNvSpPr>
            <a:spLocks noChangeArrowheads="1"/>
          </p:cNvSpPr>
          <p:nvPr/>
        </p:nvSpPr>
        <p:spPr bwMode="auto">
          <a:xfrm>
            <a:off x="5143167" y="3517001"/>
            <a:ext cx="1559300" cy="334815"/>
          </a:xfrm>
          <a:prstGeom prst="roundRect">
            <a:avLst>
              <a:gd name="adj" fmla="val 16667"/>
            </a:avLst>
          </a:prstGeom>
          <a:solidFill>
            <a:srgbClr val="1D6CC1"/>
          </a:solidFill>
          <a:ln w="38100">
            <a:noFill/>
            <a:round/>
          </a:ln>
          <a:effectLst/>
        </p:spPr>
        <p:txBody>
          <a:bodyPr wrap="none" anchor="ctr"/>
          <a:lstStyle/>
          <a:p>
            <a:pPr algn="ctr" defTabSz="1219200">
              <a:defRPr/>
            </a:pPr>
            <a:r>
              <a:rPr lang="zh-CN" altLang="en-US" sz="1400" b="1" dirty="0">
                <a:solidFill>
                  <a:prstClr val="white"/>
                </a:solidFill>
                <a:latin typeface="微软雅黑" panose="020B0503020204020204" pitchFamily="34" charset="-122"/>
                <a:ea typeface="微软雅黑" panose="020B0503020204020204" pitchFamily="34" charset="-122"/>
              </a:rPr>
              <a:t>公司总部</a:t>
            </a:r>
          </a:p>
        </p:txBody>
      </p:sp>
      <p:graphicFrame>
        <p:nvGraphicFramePr>
          <p:cNvPr id="133" name="Object 27"/>
          <p:cNvGraphicFramePr/>
          <p:nvPr/>
        </p:nvGraphicFramePr>
        <p:xfrm>
          <a:off x="4337723" y="3492534"/>
          <a:ext cx="477148" cy="310708"/>
        </p:xfrm>
        <a:graphic>
          <a:graphicData uri="http://schemas.openxmlformats.org/presentationml/2006/ole">
            <mc:AlternateContent xmlns:mc="http://schemas.openxmlformats.org/markup-compatibility/2006">
              <mc:Choice xmlns:v="urn:schemas-microsoft-com:vml" Requires="v">
                <p:oleObj spid="_x0000_s16739" name="Clip" r:id="rId13" imgW="6137910" imgH="5120640" progId="">
                  <p:embed/>
                </p:oleObj>
              </mc:Choice>
              <mc:Fallback>
                <p:oleObj name="Clip" r:id="rId13" imgW="6137910" imgH="5120640" progId="">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37723" y="3492534"/>
                        <a:ext cx="477148" cy="310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4" name="Text Box 49"/>
          <p:cNvSpPr txBox="1">
            <a:spLocks noChangeArrowheads="1"/>
          </p:cNvSpPr>
          <p:nvPr/>
        </p:nvSpPr>
        <p:spPr bwMode="auto">
          <a:xfrm>
            <a:off x="3700115" y="3468947"/>
            <a:ext cx="637608" cy="369332"/>
          </a:xfrm>
          <a:prstGeom prst="rect">
            <a:avLst/>
          </a:prstGeom>
          <a:noFill/>
          <a:ln w="19050">
            <a:noFill/>
            <a:miter lim="800000"/>
          </a:ln>
        </p:spPr>
        <p:txBody>
          <a:bodyPr wrap="square" lIns="0" tIns="0" rIns="0" bIns="0" anchor="ctr">
            <a:spAutoFit/>
          </a:bodyPr>
          <a:lstStyle/>
          <a:p>
            <a:pPr defTabSz="1219200">
              <a:buClr>
                <a:prstClr val="black"/>
              </a:buClr>
              <a:defRPr/>
            </a:pPr>
            <a:r>
              <a:rPr lang="zh-CN" altLang="en-US" sz="1200" dirty="0">
                <a:solidFill>
                  <a:prstClr val="black"/>
                </a:solidFill>
                <a:latin typeface="微软雅黑" panose="020B0503020204020204" pitchFamily="34" charset="-122"/>
                <a:ea typeface="微软雅黑" panose="020B0503020204020204" pitchFamily="34" charset="-122"/>
              </a:rPr>
              <a:t>决策层</a:t>
            </a:r>
            <a:r>
              <a:rPr lang="en-US" altLang="zh-CN" sz="1200" dirty="0">
                <a:solidFill>
                  <a:prstClr val="black"/>
                </a:solidFill>
                <a:latin typeface="微软雅黑" panose="020B0503020204020204" pitchFamily="34" charset="-122"/>
                <a:ea typeface="微软雅黑" panose="020B0503020204020204" pitchFamily="34" charset="-122"/>
              </a:rPr>
              <a:t>/</a:t>
            </a:r>
          </a:p>
          <a:p>
            <a:pPr defTabSz="1219200">
              <a:buClr>
                <a:prstClr val="black"/>
              </a:buClr>
              <a:defRPr/>
            </a:pPr>
            <a:r>
              <a:rPr lang="zh-CN" altLang="en-US" sz="1200" dirty="0">
                <a:solidFill>
                  <a:prstClr val="black"/>
                </a:solidFill>
                <a:latin typeface="微软雅黑" panose="020B0503020204020204" pitchFamily="34" charset="-122"/>
                <a:ea typeface="微软雅黑" panose="020B0503020204020204" pitchFamily="34" charset="-122"/>
              </a:rPr>
              <a:t>管理人员</a:t>
            </a:r>
          </a:p>
        </p:txBody>
      </p:sp>
    </p:spTree>
    <p:extLst>
      <p:ext uri="{BB962C8B-B14F-4D97-AF65-F5344CB8AC3E}">
        <p14:creationId xmlns:p14="http://schemas.microsoft.com/office/powerpoint/2010/main" val="726951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247649" y="136998"/>
            <a:ext cx="11039049" cy="383182"/>
          </a:xfrm>
          <a:noFill/>
        </p:spPr>
        <p:txBody>
          <a:bodyPr wrap="square" rtlCol="0">
            <a:spAutoFit/>
          </a:bodyPr>
          <a:lstStyle/>
          <a:p>
            <a:r>
              <a:rPr lang="zh-CN" altLang="en-US" dirty="0" smtClean="0"/>
              <a:t>数据标准</a:t>
            </a:r>
            <a:r>
              <a:rPr lang="en-US" altLang="zh-CN" dirty="0" smtClean="0"/>
              <a:t>-</a:t>
            </a:r>
            <a:r>
              <a:rPr lang="zh-CN" altLang="en-US" dirty="0" smtClean="0"/>
              <a:t>打通</a:t>
            </a:r>
            <a:r>
              <a:rPr lang="zh-CN" altLang="en-US" dirty="0"/>
              <a:t>数据链条，建立指标分析体系，统一内外数据</a:t>
            </a:r>
            <a:r>
              <a:rPr lang="zh-CN" altLang="en-US" dirty="0" smtClean="0"/>
              <a:t>标准，提升</a:t>
            </a:r>
            <a:r>
              <a:rPr lang="zh-CN" altLang="en-US" dirty="0">
                <a:solidFill>
                  <a:schemeClr val="accent5">
                    <a:lumMod val="75000"/>
                  </a:schemeClr>
                </a:solidFill>
              </a:rPr>
              <a:t>数据</a:t>
            </a:r>
            <a:r>
              <a:rPr lang="zh-CN" altLang="en-US" dirty="0" smtClean="0">
                <a:solidFill>
                  <a:schemeClr val="accent5">
                    <a:lumMod val="75000"/>
                  </a:schemeClr>
                </a:solidFill>
              </a:rPr>
              <a:t>价值</a:t>
            </a:r>
            <a:endParaRPr lang="zh-CN" altLang="en-US" dirty="0">
              <a:solidFill>
                <a:schemeClr val="accent5">
                  <a:lumMod val="75000"/>
                </a:schemeClr>
              </a:solidFill>
            </a:endParaRPr>
          </a:p>
        </p:txBody>
      </p:sp>
      <p:sp>
        <p:nvSpPr>
          <p:cNvPr id="46" name="矩形 2"/>
          <p:cNvSpPr/>
          <p:nvPr/>
        </p:nvSpPr>
        <p:spPr bwMode="auto">
          <a:xfrm>
            <a:off x="4612000" y="1066360"/>
            <a:ext cx="1437702" cy="391099"/>
          </a:xfrm>
          <a:prstGeom prst="rect">
            <a:avLst/>
          </a:prstGeom>
          <a:solidFill>
            <a:srgbClr val="1D6CC1"/>
          </a:solidFill>
          <a:ln w="12700" cmpd="sng">
            <a:noFill/>
            <a:round/>
          </a:ln>
          <a:effectLst/>
        </p:spPr>
        <p:txBody>
          <a:bodyPr lIns="36000" tIns="36000" rIns="36000" bIns="36000" rtlCol="0" anchor="ctr"/>
          <a:lstStyle/>
          <a:p>
            <a:pPr algn="ctr" fontAlgn="base">
              <a:spcBef>
                <a:spcPct val="0"/>
              </a:spcBef>
              <a:spcAft>
                <a:spcPct val="0"/>
              </a:spcAft>
              <a:defRPr/>
            </a:pPr>
            <a:r>
              <a:rPr kumimoji="1" lang="zh-CN" altLang="en-US" sz="1400" dirty="0">
                <a:solidFill>
                  <a:prstClr val="white"/>
                </a:solidFill>
                <a:latin typeface="微软雅黑" panose="020B0503020204020204" pitchFamily="34" charset="-122"/>
                <a:ea typeface="微软雅黑" panose="020B0503020204020204" pitchFamily="34" charset="-122"/>
              </a:rPr>
              <a:t>目标和预算</a:t>
            </a:r>
          </a:p>
        </p:txBody>
      </p:sp>
      <p:sp>
        <p:nvSpPr>
          <p:cNvPr id="47" name="矩形 4"/>
          <p:cNvSpPr/>
          <p:nvPr/>
        </p:nvSpPr>
        <p:spPr bwMode="auto">
          <a:xfrm>
            <a:off x="4612000" y="1808752"/>
            <a:ext cx="1437702" cy="391099"/>
          </a:xfrm>
          <a:prstGeom prst="rect">
            <a:avLst/>
          </a:prstGeom>
          <a:noFill/>
          <a:ln w="12700" cmpd="sng">
            <a:solidFill>
              <a:srgbClr val="1D6CC1"/>
            </a:solidFill>
            <a:round/>
          </a:ln>
          <a:effectLst/>
        </p:spPr>
        <p:txBody>
          <a:bodyPr lIns="36000" tIns="36000" rIns="36000" bIns="36000" rtlCol="0" anchor="ctr"/>
          <a:lstStyle/>
          <a:p>
            <a:pPr algn="ctr" fontAlgn="base">
              <a:spcBef>
                <a:spcPct val="0"/>
              </a:spcBef>
              <a:spcAft>
                <a:spcPct val="0"/>
              </a:spcAft>
              <a:defRPr/>
            </a:pPr>
            <a:r>
              <a:rPr kumimoji="1" lang="zh-CN" altLang="en-US" sz="1400" dirty="0">
                <a:solidFill>
                  <a:prstClr val="black"/>
                </a:solidFill>
                <a:latin typeface="微软雅黑" panose="020B0503020204020204" pitchFamily="34" charset="-122"/>
                <a:ea typeface="微软雅黑" panose="020B0503020204020204" pitchFamily="34" charset="-122"/>
              </a:rPr>
              <a:t>销售执行</a:t>
            </a:r>
          </a:p>
        </p:txBody>
      </p:sp>
      <p:sp>
        <p:nvSpPr>
          <p:cNvPr id="48" name="矩形 5"/>
          <p:cNvSpPr/>
          <p:nvPr/>
        </p:nvSpPr>
        <p:spPr>
          <a:xfrm>
            <a:off x="10609140" y="1373876"/>
            <a:ext cx="1261884" cy="1569660"/>
          </a:xfrm>
          <a:prstGeom prst="rect">
            <a:avLst/>
          </a:prstGeom>
        </p:spPr>
        <p:txBody>
          <a:bodyPr wrap="square">
            <a:spAutoFit/>
          </a:bodyPr>
          <a:lstStyle/>
          <a:p>
            <a:pPr fontAlgn="base">
              <a:spcBef>
                <a:spcPct val="0"/>
              </a:spcBef>
              <a:spcAft>
                <a:spcPct val="0"/>
              </a:spcAft>
              <a:defRPr/>
            </a:pPr>
            <a:r>
              <a:rPr lang="zh-CN" altLang="en-US" sz="1200" b="1" dirty="0">
                <a:solidFill>
                  <a:srgbClr val="1D6CC1"/>
                </a:solidFill>
                <a:latin typeface="微软雅黑" panose="020B0503020204020204" pitchFamily="34" charset="-122"/>
                <a:ea typeface="微软雅黑" panose="020B0503020204020204" pitchFamily="34" charset="-122"/>
              </a:rPr>
              <a:t>企业内部数据</a:t>
            </a:r>
            <a:endParaRPr lang="en-US" altLang="zh-CN" sz="1200" b="1" dirty="0">
              <a:solidFill>
                <a:srgbClr val="1D6CC1"/>
              </a:solidFill>
              <a:latin typeface="微软雅黑" panose="020B0503020204020204" pitchFamily="34" charset="-122"/>
              <a:ea typeface="微软雅黑" panose="020B0503020204020204" pitchFamily="34" charset="-122"/>
            </a:endParaRPr>
          </a:p>
          <a:p>
            <a:pPr fontAlgn="base">
              <a:spcBef>
                <a:spcPct val="0"/>
              </a:spcBef>
              <a:spcAft>
                <a:spcPct val="0"/>
              </a:spcAft>
              <a:defRPr/>
            </a:pPr>
            <a:endParaRPr lang="en-US" altLang="zh-CN" sz="1200" b="1" dirty="0">
              <a:solidFill>
                <a:srgbClr val="1D6CC1"/>
              </a:solidFill>
              <a:latin typeface="微软雅黑" panose="020B0503020204020204" pitchFamily="34" charset="-122"/>
              <a:ea typeface="微软雅黑" panose="020B0503020204020204" pitchFamily="34" charset="-122"/>
            </a:endParaRPr>
          </a:p>
          <a:p>
            <a:pPr fontAlgn="base">
              <a:spcBef>
                <a:spcPct val="0"/>
              </a:spcBef>
              <a:spcAft>
                <a:spcPct val="0"/>
              </a:spcAft>
              <a:defRPr/>
            </a:pPr>
            <a:r>
              <a:rPr lang="zh-CN" altLang="en-US" sz="1200" b="1" dirty="0">
                <a:solidFill>
                  <a:srgbClr val="1D6CC1"/>
                </a:solidFill>
                <a:latin typeface="微软雅黑" panose="020B0503020204020204" pitchFamily="34" charset="-122"/>
                <a:ea typeface="微软雅黑" panose="020B0503020204020204" pitchFamily="34" charset="-122"/>
              </a:rPr>
              <a:t>合资合作方数据</a:t>
            </a:r>
            <a:endParaRPr lang="en-US" altLang="zh-CN" sz="1200" b="1" dirty="0">
              <a:solidFill>
                <a:srgbClr val="1D6CC1"/>
              </a:solidFill>
              <a:latin typeface="微软雅黑" panose="020B0503020204020204" pitchFamily="34" charset="-122"/>
              <a:ea typeface="微软雅黑" panose="020B0503020204020204" pitchFamily="34" charset="-122"/>
            </a:endParaRPr>
          </a:p>
          <a:p>
            <a:pPr fontAlgn="base">
              <a:spcBef>
                <a:spcPct val="0"/>
              </a:spcBef>
              <a:spcAft>
                <a:spcPct val="0"/>
              </a:spcAft>
              <a:defRPr/>
            </a:pPr>
            <a:endParaRPr lang="en-US" altLang="zh-CN" sz="1200" b="1" dirty="0">
              <a:solidFill>
                <a:srgbClr val="1D6CC1"/>
              </a:solidFill>
              <a:latin typeface="微软雅黑" panose="020B0503020204020204" pitchFamily="34" charset="-122"/>
              <a:ea typeface="微软雅黑" panose="020B0503020204020204" pitchFamily="34" charset="-122"/>
            </a:endParaRPr>
          </a:p>
          <a:p>
            <a:pPr fontAlgn="base">
              <a:spcBef>
                <a:spcPct val="0"/>
              </a:spcBef>
              <a:spcAft>
                <a:spcPct val="0"/>
              </a:spcAft>
              <a:defRPr/>
            </a:pPr>
            <a:r>
              <a:rPr lang="zh-CN" altLang="en-US" sz="1200" b="1" dirty="0">
                <a:solidFill>
                  <a:srgbClr val="1D6CC1"/>
                </a:solidFill>
                <a:latin typeface="微软雅黑" panose="020B0503020204020204" pitchFamily="34" charset="-122"/>
                <a:ea typeface="微软雅黑" panose="020B0503020204020204" pitchFamily="34" charset="-122"/>
              </a:rPr>
              <a:t>行业对标数据</a:t>
            </a:r>
            <a:endParaRPr lang="en-US" altLang="zh-CN" sz="1200" b="1" dirty="0">
              <a:solidFill>
                <a:srgbClr val="1D6CC1"/>
              </a:solidFill>
              <a:latin typeface="微软雅黑" panose="020B0503020204020204" pitchFamily="34" charset="-122"/>
              <a:ea typeface="微软雅黑" panose="020B0503020204020204" pitchFamily="34" charset="-122"/>
            </a:endParaRPr>
          </a:p>
          <a:p>
            <a:pPr fontAlgn="base">
              <a:spcBef>
                <a:spcPct val="0"/>
              </a:spcBef>
              <a:spcAft>
                <a:spcPct val="0"/>
              </a:spcAft>
              <a:defRPr/>
            </a:pPr>
            <a:endParaRPr lang="en-US" altLang="zh-CN" sz="1200" b="1" dirty="0">
              <a:solidFill>
                <a:srgbClr val="1D6CC1"/>
              </a:solidFill>
              <a:latin typeface="微软雅黑" panose="020B0503020204020204" pitchFamily="34" charset="-122"/>
              <a:ea typeface="微软雅黑" panose="020B0503020204020204" pitchFamily="34" charset="-122"/>
            </a:endParaRPr>
          </a:p>
          <a:p>
            <a:pPr fontAlgn="base">
              <a:spcBef>
                <a:spcPct val="0"/>
              </a:spcBef>
              <a:spcAft>
                <a:spcPct val="0"/>
              </a:spcAft>
              <a:defRPr/>
            </a:pPr>
            <a:r>
              <a:rPr lang="zh-CN" altLang="en-US" sz="1200" b="1" dirty="0">
                <a:solidFill>
                  <a:srgbClr val="1D6CC1"/>
                </a:solidFill>
                <a:latin typeface="微软雅黑" panose="020B0503020204020204" pitchFamily="34" charset="-122"/>
                <a:ea typeface="微软雅黑" panose="020B0503020204020204" pitchFamily="34" charset="-122"/>
              </a:rPr>
              <a:t>互联网爬虫数据</a:t>
            </a:r>
            <a:endParaRPr lang="en-US" altLang="zh-CN" sz="1200" b="1" dirty="0">
              <a:solidFill>
                <a:srgbClr val="1D6CC1"/>
              </a:solidFill>
              <a:latin typeface="微软雅黑" panose="020B0503020204020204" pitchFamily="34" charset="-122"/>
              <a:ea typeface="微软雅黑" panose="020B0503020204020204" pitchFamily="34" charset="-122"/>
            </a:endParaRPr>
          </a:p>
          <a:p>
            <a:pPr fontAlgn="base">
              <a:spcBef>
                <a:spcPct val="0"/>
              </a:spcBef>
              <a:spcAft>
                <a:spcPct val="0"/>
              </a:spcAft>
              <a:defRPr/>
            </a:pPr>
            <a:endParaRPr lang="en-US" altLang="zh-CN" sz="1200" b="1" dirty="0">
              <a:solidFill>
                <a:srgbClr val="1D6CC1"/>
              </a:solidFill>
              <a:latin typeface="微软雅黑" panose="020B0503020204020204" pitchFamily="34" charset="-122"/>
              <a:ea typeface="微软雅黑" panose="020B0503020204020204" pitchFamily="34" charset="-122"/>
            </a:endParaRPr>
          </a:p>
        </p:txBody>
      </p:sp>
      <p:sp>
        <p:nvSpPr>
          <p:cNvPr id="49" name="矩形 6"/>
          <p:cNvSpPr/>
          <p:nvPr/>
        </p:nvSpPr>
        <p:spPr bwMode="auto">
          <a:xfrm>
            <a:off x="2612392" y="1808751"/>
            <a:ext cx="1437702" cy="391099"/>
          </a:xfrm>
          <a:prstGeom prst="rect">
            <a:avLst/>
          </a:prstGeom>
          <a:noFill/>
          <a:ln w="12700" cmpd="sng">
            <a:solidFill>
              <a:srgbClr val="1D6CC1"/>
            </a:solidFill>
            <a:round/>
          </a:ln>
          <a:effectLst/>
        </p:spPr>
        <p:txBody>
          <a:bodyPr lIns="36000" tIns="36000" rIns="36000" bIns="36000" rtlCol="0" anchor="ctr"/>
          <a:lstStyle/>
          <a:p>
            <a:pPr algn="ctr" fontAlgn="base">
              <a:spcBef>
                <a:spcPct val="0"/>
              </a:spcBef>
              <a:spcAft>
                <a:spcPct val="0"/>
              </a:spcAft>
              <a:defRPr/>
            </a:pPr>
            <a:r>
              <a:rPr kumimoji="1" lang="zh-CN" altLang="en-US" sz="1400" dirty="0">
                <a:solidFill>
                  <a:prstClr val="black"/>
                </a:solidFill>
                <a:latin typeface="微软雅黑" panose="020B0503020204020204" pitchFamily="34" charset="-122"/>
                <a:ea typeface="微软雅黑" panose="020B0503020204020204" pitchFamily="34" charset="-122"/>
              </a:rPr>
              <a:t>潜客管理</a:t>
            </a:r>
          </a:p>
        </p:txBody>
      </p:sp>
      <p:sp>
        <p:nvSpPr>
          <p:cNvPr id="50" name="矩形 7"/>
          <p:cNvSpPr/>
          <p:nvPr/>
        </p:nvSpPr>
        <p:spPr bwMode="auto">
          <a:xfrm>
            <a:off x="6514247" y="1808752"/>
            <a:ext cx="1437702" cy="391099"/>
          </a:xfrm>
          <a:prstGeom prst="rect">
            <a:avLst/>
          </a:prstGeom>
          <a:noFill/>
          <a:ln w="12700" cmpd="sng">
            <a:solidFill>
              <a:srgbClr val="1D6CC1"/>
            </a:solidFill>
            <a:round/>
          </a:ln>
          <a:effectLst/>
        </p:spPr>
        <p:txBody>
          <a:bodyPr lIns="36000" tIns="36000" rIns="36000" bIns="36000" rtlCol="0" anchor="ctr"/>
          <a:lstStyle/>
          <a:p>
            <a:pPr algn="ctr" fontAlgn="base">
              <a:spcBef>
                <a:spcPct val="0"/>
              </a:spcBef>
              <a:spcAft>
                <a:spcPct val="0"/>
              </a:spcAft>
              <a:defRPr/>
            </a:pPr>
            <a:r>
              <a:rPr kumimoji="1" lang="zh-CN" altLang="en-US" sz="1400" dirty="0">
                <a:solidFill>
                  <a:prstClr val="black"/>
                </a:solidFill>
                <a:latin typeface="微软雅黑" panose="020B0503020204020204" pitchFamily="34" charset="-122"/>
                <a:ea typeface="微软雅黑" panose="020B0503020204020204" pitchFamily="34" charset="-122"/>
              </a:rPr>
              <a:t>应收</a:t>
            </a:r>
            <a:r>
              <a:rPr kumimoji="1" lang="en-US" altLang="zh-CN" sz="1400" dirty="0">
                <a:solidFill>
                  <a:prstClr val="black"/>
                </a:solidFill>
                <a:latin typeface="微软雅黑" panose="020B0503020204020204" pitchFamily="34" charset="-122"/>
                <a:ea typeface="微软雅黑" panose="020B0503020204020204" pitchFamily="34" charset="-122"/>
              </a:rPr>
              <a:t>/</a:t>
            </a:r>
            <a:r>
              <a:rPr kumimoji="1" lang="zh-CN" altLang="en-US" sz="1400" dirty="0">
                <a:solidFill>
                  <a:prstClr val="black"/>
                </a:solidFill>
                <a:latin typeface="微软雅黑" panose="020B0503020204020204" pitchFamily="34" charset="-122"/>
                <a:ea typeface="微软雅黑" panose="020B0503020204020204" pitchFamily="34" charset="-122"/>
              </a:rPr>
              <a:t>回款</a:t>
            </a:r>
          </a:p>
        </p:txBody>
      </p:sp>
      <p:sp>
        <p:nvSpPr>
          <p:cNvPr id="51" name="矩形 8"/>
          <p:cNvSpPr/>
          <p:nvPr/>
        </p:nvSpPr>
        <p:spPr bwMode="auto">
          <a:xfrm>
            <a:off x="8354017" y="2161338"/>
            <a:ext cx="1437702" cy="391099"/>
          </a:xfrm>
          <a:prstGeom prst="rect">
            <a:avLst/>
          </a:prstGeom>
          <a:noFill/>
          <a:ln w="12700" cmpd="sng">
            <a:solidFill>
              <a:srgbClr val="1D6CC1"/>
            </a:solidFill>
            <a:round/>
          </a:ln>
          <a:effectLst/>
        </p:spPr>
        <p:txBody>
          <a:bodyPr lIns="36000" tIns="36000" rIns="36000" bIns="36000" rtlCol="0" anchor="ctr"/>
          <a:lstStyle/>
          <a:p>
            <a:pPr algn="ctr" fontAlgn="base">
              <a:spcBef>
                <a:spcPct val="0"/>
              </a:spcBef>
              <a:spcAft>
                <a:spcPct val="0"/>
              </a:spcAft>
              <a:defRPr/>
            </a:pPr>
            <a:r>
              <a:rPr kumimoji="1" lang="zh-CN" altLang="en-US" sz="1400" dirty="0">
                <a:solidFill>
                  <a:srgbClr val="9B2D1F"/>
                </a:solidFill>
                <a:latin typeface="微软雅黑" panose="020B0503020204020204" pitchFamily="34" charset="-122"/>
                <a:ea typeface="微软雅黑" panose="020B0503020204020204" pitchFamily="34" charset="-122"/>
              </a:rPr>
              <a:t>资金管理</a:t>
            </a:r>
          </a:p>
        </p:txBody>
      </p:sp>
      <p:sp>
        <p:nvSpPr>
          <p:cNvPr id="52" name="矩形 9"/>
          <p:cNvSpPr/>
          <p:nvPr/>
        </p:nvSpPr>
        <p:spPr bwMode="auto">
          <a:xfrm>
            <a:off x="2612392" y="2552437"/>
            <a:ext cx="1437702" cy="391099"/>
          </a:xfrm>
          <a:prstGeom prst="rect">
            <a:avLst/>
          </a:prstGeom>
          <a:noFill/>
          <a:ln w="12700" cmpd="sng">
            <a:solidFill>
              <a:srgbClr val="1D6CC1"/>
            </a:solidFill>
            <a:round/>
          </a:ln>
          <a:effectLst/>
        </p:spPr>
        <p:txBody>
          <a:bodyPr lIns="36000" tIns="36000" rIns="36000" bIns="36000" rtlCol="0" anchor="ctr"/>
          <a:lstStyle/>
          <a:p>
            <a:pPr algn="ctr" fontAlgn="base">
              <a:spcBef>
                <a:spcPct val="0"/>
              </a:spcBef>
              <a:spcAft>
                <a:spcPct val="0"/>
              </a:spcAft>
              <a:defRPr/>
            </a:pPr>
            <a:r>
              <a:rPr kumimoji="1" lang="zh-CN" altLang="en-US" sz="1400" dirty="0">
                <a:solidFill>
                  <a:prstClr val="black"/>
                </a:solidFill>
                <a:latin typeface="微软雅黑" panose="020B0503020204020204" pitchFamily="34" charset="-122"/>
                <a:ea typeface="微软雅黑" panose="020B0503020204020204" pitchFamily="34" charset="-122"/>
              </a:rPr>
              <a:t>销售团队</a:t>
            </a:r>
          </a:p>
        </p:txBody>
      </p:sp>
      <p:sp>
        <p:nvSpPr>
          <p:cNvPr id="53" name="矩形 10"/>
          <p:cNvSpPr/>
          <p:nvPr/>
        </p:nvSpPr>
        <p:spPr bwMode="auto">
          <a:xfrm>
            <a:off x="6510089" y="2552439"/>
            <a:ext cx="1437702" cy="391099"/>
          </a:xfrm>
          <a:prstGeom prst="rect">
            <a:avLst/>
          </a:prstGeom>
          <a:noFill/>
          <a:ln w="12700" cmpd="sng">
            <a:solidFill>
              <a:srgbClr val="1D6CC1"/>
            </a:solidFill>
            <a:round/>
          </a:ln>
          <a:effectLst/>
        </p:spPr>
        <p:txBody>
          <a:bodyPr lIns="36000" tIns="36000" rIns="36000" bIns="36000" rtlCol="0" anchor="ctr"/>
          <a:lstStyle/>
          <a:p>
            <a:pPr algn="ctr" fontAlgn="base">
              <a:spcBef>
                <a:spcPct val="0"/>
              </a:spcBef>
              <a:spcAft>
                <a:spcPct val="0"/>
              </a:spcAft>
              <a:defRPr/>
            </a:pPr>
            <a:r>
              <a:rPr kumimoji="1" lang="zh-CN" altLang="en-US" sz="1400" dirty="0">
                <a:solidFill>
                  <a:prstClr val="black"/>
                </a:solidFill>
                <a:latin typeface="微软雅黑" panose="020B0503020204020204" pitchFamily="34" charset="-122"/>
                <a:ea typeface="微软雅黑" panose="020B0503020204020204" pitchFamily="34" charset="-122"/>
              </a:rPr>
              <a:t>营销费用</a:t>
            </a:r>
          </a:p>
        </p:txBody>
      </p:sp>
      <p:sp>
        <p:nvSpPr>
          <p:cNvPr id="54" name="矩形 53"/>
          <p:cNvSpPr/>
          <p:nvPr/>
        </p:nvSpPr>
        <p:spPr bwMode="auto">
          <a:xfrm>
            <a:off x="6510089" y="1072100"/>
            <a:ext cx="1437702" cy="391099"/>
          </a:xfrm>
          <a:prstGeom prst="rect">
            <a:avLst/>
          </a:prstGeom>
          <a:noFill/>
          <a:ln w="12700" cmpd="sng">
            <a:solidFill>
              <a:srgbClr val="1D6CC1"/>
            </a:solidFill>
            <a:round/>
          </a:ln>
          <a:effectLst/>
        </p:spPr>
        <p:txBody>
          <a:bodyPr lIns="36000" tIns="36000" rIns="36000" bIns="36000" rtlCol="0" anchor="ctr"/>
          <a:lstStyle/>
          <a:p>
            <a:pPr algn="ctr" fontAlgn="base">
              <a:spcBef>
                <a:spcPct val="0"/>
              </a:spcBef>
              <a:spcAft>
                <a:spcPct val="0"/>
              </a:spcAft>
              <a:defRPr/>
            </a:pPr>
            <a:r>
              <a:rPr kumimoji="1" lang="zh-CN" altLang="en-US" sz="1400" kern="0" dirty="0">
                <a:solidFill>
                  <a:srgbClr val="9B2D1F"/>
                </a:solidFill>
                <a:latin typeface="微软雅黑" panose="020B0503020204020204" pitchFamily="34" charset="-122"/>
                <a:ea typeface="微软雅黑" panose="020B0503020204020204" pitchFamily="34" charset="-122"/>
              </a:rPr>
              <a:t>供销平衡</a:t>
            </a:r>
          </a:p>
        </p:txBody>
      </p:sp>
      <p:sp>
        <p:nvSpPr>
          <p:cNvPr id="55" name="矩形 54"/>
          <p:cNvSpPr/>
          <p:nvPr/>
        </p:nvSpPr>
        <p:spPr bwMode="auto">
          <a:xfrm>
            <a:off x="4612000" y="2552437"/>
            <a:ext cx="1437702" cy="391099"/>
          </a:xfrm>
          <a:prstGeom prst="rect">
            <a:avLst/>
          </a:prstGeom>
          <a:noFill/>
          <a:ln w="12700" cmpd="sng">
            <a:solidFill>
              <a:srgbClr val="1D6CC1"/>
            </a:solidFill>
            <a:round/>
          </a:ln>
          <a:effectLst/>
        </p:spPr>
        <p:txBody>
          <a:bodyPr lIns="36000" tIns="36000" rIns="36000" bIns="36000" rtlCol="0" anchor="ctr"/>
          <a:lstStyle/>
          <a:p>
            <a:pPr algn="ctr" fontAlgn="base">
              <a:spcBef>
                <a:spcPct val="0"/>
              </a:spcBef>
              <a:spcAft>
                <a:spcPct val="0"/>
              </a:spcAft>
              <a:defRPr/>
            </a:pPr>
            <a:r>
              <a:rPr kumimoji="1" lang="zh-CN" altLang="en-US" sz="1400" dirty="0">
                <a:solidFill>
                  <a:prstClr val="black"/>
                </a:solidFill>
                <a:latin typeface="微软雅黑" panose="020B0503020204020204" pitchFamily="34" charset="-122"/>
                <a:ea typeface="微软雅黑" panose="020B0503020204020204" pitchFamily="34" charset="-122"/>
              </a:rPr>
              <a:t>营销活动</a:t>
            </a:r>
          </a:p>
        </p:txBody>
      </p:sp>
      <p:sp>
        <p:nvSpPr>
          <p:cNvPr id="56" name="矩形 55"/>
          <p:cNvSpPr/>
          <p:nvPr/>
        </p:nvSpPr>
        <p:spPr bwMode="auto">
          <a:xfrm>
            <a:off x="424914" y="3786087"/>
            <a:ext cx="3142252" cy="1049351"/>
          </a:xfrm>
          <a:prstGeom prst="rect">
            <a:avLst/>
          </a:prstGeom>
          <a:solidFill>
            <a:srgbClr val="1D6CC1">
              <a:alpha val="40000"/>
            </a:srgbClr>
          </a:solidFill>
          <a:ln w="12700" cmpd="sng">
            <a:noFill/>
            <a:round/>
          </a:ln>
          <a:effectLst/>
        </p:spPr>
        <p:txBody>
          <a:bodyPr lIns="108000" tIns="36000" rIns="108000" bIns="36000" rtlCol="0" anchor="ctr"/>
          <a:lstStyle/>
          <a:p>
            <a:pPr fontAlgn="base">
              <a:lnSpc>
                <a:spcPct val="150000"/>
              </a:lnSpc>
              <a:spcBef>
                <a:spcPct val="0"/>
              </a:spcBef>
              <a:spcAft>
                <a:spcPct val="0"/>
              </a:spcAft>
              <a:defRPr/>
            </a:pPr>
            <a:r>
              <a:rPr kumimoji="1" lang="zh-CN" altLang="en-US" sz="1100" kern="0" dirty="0">
                <a:solidFill>
                  <a:prstClr val="black"/>
                </a:solidFill>
                <a:latin typeface="微软雅黑" panose="020B0503020204020204" pitchFamily="34" charset="-122"/>
                <a:ea typeface="微软雅黑" panose="020B0503020204020204" pitchFamily="34" charset="-122"/>
              </a:rPr>
              <a:t>对销量、销售额、预算达成率、销售增长率、销售回款率、市场占有率、客户保持率、毛利率、销售费用等指标在名称、计算和含义上进行统一，便于企业对各部门的管理。</a:t>
            </a:r>
          </a:p>
        </p:txBody>
      </p:sp>
      <p:grpSp>
        <p:nvGrpSpPr>
          <p:cNvPr id="57" name="Group 2"/>
          <p:cNvGrpSpPr/>
          <p:nvPr/>
        </p:nvGrpSpPr>
        <p:grpSpPr>
          <a:xfrm>
            <a:off x="625211" y="3250477"/>
            <a:ext cx="2578100" cy="538954"/>
            <a:chOff x="671509" y="3564053"/>
            <a:chExt cx="2578100" cy="538954"/>
          </a:xfrm>
          <a:solidFill>
            <a:srgbClr val="1D6CC1"/>
          </a:solidFill>
        </p:grpSpPr>
        <p:sp>
          <p:nvSpPr>
            <p:cNvPr id="58" name="矩形 57"/>
            <p:cNvSpPr/>
            <p:nvPr/>
          </p:nvSpPr>
          <p:spPr bwMode="auto">
            <a:xfrm>
              <a:off x="671509" y="3564053"/>
              <a:ext cx="2578100" cy="381000"/>
            </a:xfrm>
            <a:prstGeom prst="rect">
              <a:avLst/>
            </a:prstGeom>
            <a:grpFill/>
            <a:ln w="12700" cmpd="sng">
              <a:noFill/>
              <a:round/>
            </a:ln>
            <a:effectLst/>
          </p:spPr>
          <p:txBody>
            <a:bodyPr lIns="36000" tIns="36000" rIns="36000" bIns="36000" rtlCol="0" anchor="ctr"/>
            <a:lstStyle/>
            <a:p>
              <a:pPr algn="ctr" fontAlgn="base">
                <a:spcBef>
                  <a:spcPct val="0"/>
                </a:spcBef>
                <a:spcAft>
                  <a:spcPct val="0"/>
                </a:spcAft>
                <a:defRPr/>
              </a:pPr>
              <a:r>
                <a:rPr kumimoji="1" lang="zh-CN" altLang="en-US" sz="1600" b="1"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指标名称和计算口径统一</a:t>
              </a:r>
            </a:p>
          </p:txBody>
        </p:sp>
        <p:sp>
          <p:nvSpPr>
            <p:cNvPr id="59" name="三角形 6"/>
            <p:cNvSpPr/>
            <p:nvPr/>
          </p:nvSpPr>
          <p:spPr bwMode="auto">
            <a:xfrm rot="10800000">
              <a:off x="1700208" y="3945052"/>
              <a:ext cx="650121" cy="157955"/>
            </a:xfrm>
            <a:prstGeom prst="triangle">
              <a:avLst/>
            </a:prstGeom>
            <a:grpFill/>
            <a:ln w="12700" cmpd="sng">
              <a:noFill/>
              <a:round/>
            </a:ln>
            <a:effectLst/>
          </p:spPr>
          <p:txBody>
            <a:bodyPr lIns="36000" tIns="36000" rIns="36000" bIns="36000" rtlCol="0" anchor="ctr"/>
            <a:lstStyle/>
            <a:p>
              <a:pPr algn="ctr" fontAlgn="base">
                <a:spcBef>
                  <a:spcPct val="0"/>
                </a:spcBef>
                <a:spcAft>
                  <a:spcPct val="0"/>
                </a:spcAft>
                <a:defRPr/>
              </a:pPr>
              <a:endParaRPr kumimoji="1" lang="zh-CN" altLang="en-US" sz="1000" kern="0" dirty="0">
                <a:solidFill>
                  <a:srgbClr val="696464">
                    <a:lumMod val="60000"/>
                    <a:lumOff val="40000"/>
                  </a:srgbClr>
                </a:solidFill>
                <a:latin typeface="微软雅黑" panose="020B0503020204020204" pitchFamily="34" charset="-122"/>
                <a:ea typeface="微软雅黑" panose="020B0503020204020204" pitchFamily="34" charset="-122"/>
              </a:endParaRPr>
            </a:p>
          </p:txBody>
        </p:sp>
      </p:grpSp>
      <p:sp>
        <p:nvSpPr>
          <p:cNvPr id="60" name="等腰三角形 18"/>
          <p:cNvSpPr/>
          <p:nvPr>
            <p:custDataLst>
              <p:tags r:id="rId2"/>
            </p:custDataLst>
          </p:nvPr>
        </p:nvSpPr>
        <p:spPr bwMode="auto">
          <a:xfrm rot="16200000">
            <a:off x="9195522" y="1824230"/>
            <a:ext cx="2049137" cy="360137"/>
          </a:xfrm>
          <a:prstGeom prst="triangle">
            <a:avLst/>
          </a:prstGeom>
          <a:solidFill>
            <a:schemeClr val="accent1">
              <a:lumMod val="20000"/>
              <a:lumOff val="80000"/>
            </a:schemeClr>
          </a:solidFill>
          <a:ln w="12700" cmpd="sng">
            <a:noFill/>
            <a:round/>
          </a:ln>
          <a:effectLst/>
        </p:spPr>
        <p:txBody>
          <a:bodyPr lIns="36000" tIns="36000" rIns="36000" bIns="36000" rtlCol="0" anchor="ctr"/>
          <a:lstStyle/>
          <a:p>
            <a:pPr algn="ctr" fontAlgn="base">
              <a:spcBef>
                <a:spcPct val="0"/>
              </a:spcBef>
              <a:spcAft>
                <a:spcPct val="0"/>
              </a:spcAft>
              <a:defRPr/>
            </a:pPr>
            <a:endParaRPr kumimoji="1" lang="zh-CN" altLang="en-US" sz="1000" kern="0" dirty="0">
              <a:solidFill>
                <a:srgbClr val="696464">
                  <a:lumMod val="60000"/>
                  <a:lumOff val="40000"/>
                </a:srgbClr>
              </a:solidFill>
              <a:latin typeface="微软雅黑" panose="020B0503020204020204" pitchFamily="34" charset="-122"/>
              <a:ea typeface="微软雅黑" panose="020B0503020204020204" pitchFamily="34" charset="-122"/>
            </a:endParaRPr>
          </a:p>
        </p:txBody>
      </p:sp>
      <p:sp>
        <p:nvSpPr>
          <p:cNvPr id="61" name="矩形 24"/>
          <p:cNvSpPr/>
          <p:nvPr/>
        </p:nvSpPr>
        <p:spPr bwMode="auto">
          <a:xfrm>
            <a:off x="8805256" y="3786087"/>
            <a:ext cx="3142252" cy="1049351"/>
          </a:xfrm>
          <a:prstGeom prst="rect">
            <a:avLst/>
          </a:prstGeom>
          <a:solidFill>
            <a:srgbClr val="1D6CC1">
              <a:alpha val="40000"/>
            </a:srgbClr>
          </a:solidFill>
          <a:ln w="12700" cmpd="sng">
            <a:noFill/>
            <a:round/>
          </a:ln>
          <a:effectLst/>
        </p:spPr>
        <p:txBody>
          <a:bodyPr lIns="108000" tIns="36000" rIns="108000" bIns="36000" rtlCol="0" anchor="ctr"/>
          <a:lstStyle/>
          <a:p>
            <a:pPr marL="144145" fontAlgn="base">
              <a:lnSpc>
                <a:spcPct val="150000"/>
              </a:lnSpc>
              <a:spcBef>
                <a:spcPct val="0"/>
              </a:spcBef>
              <a:spcAft>
                <a:spcPct val="0"/>
              </a:spcAft>
              <a:defRPr/>
            </a:pPr>
            <a:r>
              <a:rPr kumimoji="1" lang="zh-CN" altLang="en-US" sz="1100" kern="0" dirty="0">
                <a:solidFill>
                  <a:prstClr val="black"/>
                </a:solidFill>
                <a:latin typeface="微软雅黑" panose="020B0503020204020204" pitchFamily="34" charset="-122"/>
                <a:ea typeface="微软雅黑" panose="020B0503020204020204" pitchFamily="34" charset="-122"/>
              </a:rPr>
              <a:t>进行数据治理工作，规范数据标准，统一数据口径，保障企业内部多个信息系统以及合资合作方数据、行业对标数据、爬虫数据之间的交互和集成，打破数据孤岛。</a:t>
            </a:r>
          </a:p>
        </p:txBody>
      </p:sp>
      <p:grpSp>
        <p:nvGrpSpPr>
          <p:cNvPr id="62" name="Group 44"/>
          <p:cNvGrpSpPr/>
          <p:nvPr/>
        </p:nvGrpSpPr>
        <p:grpSpPr>
          <a:xfrm>
            <a:off x="9049103" y="3255245"/>
            <a:ext cx="2578100" cy="529419"/>
            <a:chOff x="9095401" y="3580281"/>
            <a:chExt cx="2578100" cy="529419"/>
          </a:xfrm>
          <a:solidFill>
            <a:srgbClr val="1D6CC1"/>
          </a:solidFill>
        </p:grpSpPr>
        <p:sp>
          <p:nvSpPr>
            <p:cNvPr id="63" name="矩形 25"/>
            <p:cNvSpPr/>
            <p:nvPr/>
          </p:nvSpPr>
          <p:spPr bwMode="auto">
            <a:xfrm>
              <a:off x="9095401" y="3580281"/>
              <a:ext cx="2578100" cy="381000"/>
            </a:xfrm>
            <a:prstGeom prst="rect">
              <a:avLst/>
            </a:prstGeom>
            <a:grpFill/>
            <a:ln w="12700" cmpd="sng">
              <a:noFill/>
              <a:round/>
            </a:ln>
            <a:effectLst/>
          </p:spPr>
          <p:txBody>
            <a:bodyPr lIns="36000" tIns="36000" rIns="36000" bIns="36000" rtlCol="0" anchor="ctr"/>
            <a:lstStyle/>
            <a:p>
              <a:pPr algn="ctr" fontAlgn="base">
                <a:spcBef>
                  <a:spcPct val="0"/>
                </a:spcBef>
                <a:spcAft>
                  <a:spcPct val="0"/>
                </a:spcAft>
                <a:defRPr/>
              </a:pPr>
              <a:r>
                <a:rPr kumimoji="1" lang="zh-CN" altLang="en-US" sz="1600" b="1"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数据标准统一</a:t>
              </a:r>
            </a:p>
          </p:txBody>
        </p:sp>
        <p:sp>
          <p:nvSpPr>
            <p:cNvPr id="64" name="三角形 105"/>
            <p:cNvSpPr/>
            <p:nvPr/>
          </p:nvSpPr>
          <p:spPr bwMode="auto">
            <a:xfrm rot="10800000">
              <a:off x="10117750" y="3951745"/>
              <a:ext cx="650121" cy="157955"/>
            </a:xfrm>
            <a:prstGeom prst="triangle">
              <a:avLst/>
            </a:prstGeom>
            <a:grpFill/>
            <a:ln w="12700" cmpd="sng">
              <a:noFill/>
              <a:round/>
            </a:ln>
            <a:effectLst/>
          </p:spPr>
          <p:txBody>
            <a:bodyPr lIns="36000" tIns="36000" rIns="36000" bIns="36000" rtlCol="0" anchor="ctr"/>
            <a:lstStyle/>
            <a:p>
              <a:pPr algn="ctr" fontAlgn="base">
                <a:spcBef>
                  <a:spcPct val="0"/>
                </a:spcBef>
                <a:spcAft>
                  <a:spcPct val="0"/>
                </a:spcAft>
                <a:defRPr/>
              </a:pPr>
              <a:endParaRPr kumimoji="1" lang="zh-CN" altLang="en-US" sz="1000" kern="0" dirty="0">
                <a:solidFill>
                  <a:srgbClr val="696464">
                    <a:lumMod val="60000"/>
                    <a:lumOff val="40000"/>
                  </a:srgbClr>
                </a:solidFill>
                <a:latin typeface="微软雅黑" panose="020B0503020204020204" pitchFamily="34" charset="-122"/>
                <a:ea typeface="微软雅黑" panose="020B0503020204020204" pitchFamily="34" charset="-122"/>
              </a:endParaRPr>
            </a:p>
          </p:txBody>
        </p:sp>
      </p:grpSp>
      <p:sp>
        <p:nvSpPr>
          <p:cNvPr id="65" name="等腰三角形 28"/>
          <p:cNvSpPr/>
          <p:nvPr>
            <p:custDataLst>
              <p:tags r:id="rId3"/>
            </p:custDataLst>
          </p:nvPr>
        </p:nvSpPr>
        <p:spPr bwMode="auto">
          <a:xfrm rot="16200000" flipV="1">
            <a:off x="1134625" y="1824299"/>
            <a:ext cx="2049137" cy="360000"/>
          </a:xfrm>
          <a:prstGeom prst="triangle">
            <a:avLst/>
          </a:prstGeom>
          <a:solidFill>
            <a:schemeClr val="accent1">
              <a:lumMod val="20000"/>
              <a:lumOff val="80000"/>
            </a:schemeClr>
          </a:solidFill>
          <a:ln w="12700" cmpd="sng">
            <a:noFill/>
            <a:round/>
          </a:ln>
          <a:effectLst/>
        </p:spPr>
        <p:txBody>
          <a:bodyPr lIns="36000" tIns="36000" rIns="36000" bIns="36000" rtlCol="0" anchor="ctr"/>
          <a:lstStyle/>
          <a:p>
            <a:pPr algn="ctr" fontAlgn="base">
              <a:spcBef>
                <a:spcPct val="0"/>
              </a:spcBef>
              <a:spcAft>
                <a:spcPct val="0"/>
              </a:spcAft>
              <a:defRPr/>
            </a:pPr>
            <a:endParaRPr kumimoji="1" lang="zh-CN" altLang="en-US" sz="1000" kern="0" dirty="0">
              <a:solidFill>
                <a:srgbClr val="696464">
                  <a:lumMod val="60000"/>
                  <a:lumOff val="40000"/>
                </a:srgbClr>
              </a:solidFill>
              <a:latin typeface="微软雅黑" panose="020B0503020204020204" pitchFamily="34" charset="-122"/>
              <a:ea typeface="微软雅黑" panose="020B0503020204020204" pitchFamily="34" charset="-122"/>
            </a:endParaRPr>
          </a:p>
        </p:txBody>
      </p:sp>
      <p:sp>
        <p:nvSpPr>
          <p:cNvPr id="66" name="矩形 29"/>
          <p:cNvSpPr/>
          <p:nvPr/>
        </p:nvSpPr>
        <p:spPr>
          <a:xfrm>
            <a:off x="838655" y="1328516"/>
            <a:ext cx="543739" cy="1600438"/>
          </a:xfrm>
          <a:prstGeom prst="rect">
            <a:avLst/>
          </a:prstGeom>
        </p:spPr>
        <p:txBody>
          <a:bodyPr wrap="none">
            <a:spAutoFit/>
          </a:bodyPr>
          <a:lstStyle/>
          <a:p>
            <a:pPr fontAlgn="base">
              <a:spcBef>
                <a:spcPct val="0"/>
              </a:spcBef>
              <a:spcAft>
                <a:spcPct val="0"/>
              </a:spcAft>
              <a:defRPr/>
            </a:pPr>
            <a:r>
              <a:rPr lang="zh-CN" altLang="en-US" sz="1400" b="1" dirty="0">
                <a:solidFill>
                  <a:srgbClr val="1D6CC1"/>
                </a:solidFill>
                <a:latin typeface="微软雅黑" panose="020B0503020204020204" pitchFamily="34" charset="-122"/>
                <a:ea typeface="微软雅黑" panose="020B0503020204020204" pitchFamily="34" charset="-122"/>
              </a:rPr>
              <a:t>组织</a:t>
            </a:r>
            <a:endParaRPr lang="en-US" altLang="zh-CN" sz="1400" b="1" dirty="0">
              <a:solidFill>
                <a:srgbClr val="1D6CC1"/>
              </a:solidFill>
              <a:latin typeface="微软雅黑" panose="020B0503020204020204" pitchFamily="34" charset="-122"/>
              <a:ea typeface="微软雅黑" panose="020B0503020204020204" pitchFamily="34" charset="-122"/>
            </a:endParaRPr>
          </a:p>
          <a:p>
            <a:pPr fontAlgn="base">
              <a:spcBef>
                <a:spcPct val="0"/>
              </a:spcBef>
              <a:spcAft>
                <a:spcPct val="0"/>
              </a:spcAft>
              <a:defRPr/>
            </a:pPr>
            <a:endParaRPr lang="en-US" altLang="zh-CN" sz="1400" b="1" dirty="0">
              <a:solidFill>
                <a:srgbClr val="1D6CC1"/>
              </a:solidFill>
              <a:latin typeface="微软雅黑" panose="020B0503020204020204" pitchFamily="34" charset="-122"/>
              <a:ea typeface="微软雅黑" panose="020B0503020204020204" pitchFamily="34" charset="-122"/>
            </a:endParaRPr>
          </a:p>
          <a:p>
            <a:pPr fontAlgn="base">
              <a:spcBef>
                <a:spcPct val="0"/>
              </a:spcBef>
              <a:spcAft>
                <a:spcPct val="0"/>
              </a:spcAft>
              <a:defRPr/>
            </a:pPr>
            <a:r>
              <a:rPr lang="zh-CN" altLang="en-US" sz="1400" b="1" dirty="0">
                <a:solidFill>
                  <a:srgbClr val="1D6CC1"/>
                </a:solidFill>
                <a:latin typeface="微软雅黑" panose="020B0503020204020204" pitchFamily="34" charset="-122"/>
                <a:ea typeface="微软雅黑" panose="020B0503020204020204" pitchFamily="34" charset="-122"/>
              </a:rPr>
              <a:t>区域</a:t>
            </a:r>
            <a:endParaRPr lang="en-US" altLang="zh-CN" sz="1400" b="1" dirty="0">
              <a:solidFill>
                <a:srgbClr val="1D6CC1"/>
              </a:solidFill>
              <a:latin typeface="微软雅黑" panose="020B0503020204020204" pitchFamily="34" charset="-122"/>
              <a:ea typeface="微软雅黑" panose="020B0503020204020204" pitchFamily="34" charset="-122"/>
            </a:endParaRPr>
          </a:p>
          <a:p>
            <a:pPr fontAlgn="base">
              <a:spcBef>
                <a:spcPct val="0"/>
              </a:spcBef>
              <a:spcAft>
                <a:spcPct val="0"/>
              </a:spcAft>
              <a:defRPr/>
            </a:pPr>
            <a:endParaRPr lang="en-US" altLang="zh-CN" sz="1400" b="1" dirty="0">
              <a:solidFill>
                <a:srgbClr val="1D6CC1"/>
              </a:solidFill>
              <a:latin typeface="微软雅黑" panose="020B0503020204020204" pitchFamily="34" charset="-122"/>
              <a:ea typeface="微软雅黑" panose="020B0503020204020204" pitchFamily="34" charset="-122"/>
            </a:endParaRPr>
          </a:p>
          <a:p>
            <a:pPr fontAlgn="base">
              <a:spcBef>
                <a:spcPct val="0"/>
              </a:spcBef>
              <a:spcAft>
                <a:spcPct val="0"/>
              </a:spcAft>
              <a:defRPr/>
            </a:pPr>
            <a:r>
              <a:rPr lang="zh-CN" altLang="en-US" sz="1400" b="1" dirty="0">
                <a:solidFill>
                  <a:srgbClr val="1D6CC1"/>
                </a:solidFill>
                <a:latin typeface="微软雅黑" panose="020B0503020204020204" pitchFamily="34" charset="-122"/>
                <a:ea typeface="微软雅黑" panose="020B0503020204020204" pitchFamily="34" charset="-122"/>
              </a:rPr>
              <a:t>项目</a:t>
            </a:r>
            <a:endParaRPr lang="en-US" altLang="zh-CN" sz="1400" b="1" dirty="0">
              <a:solidFill>
                <a:srgbClr val="1D6CC1"/>
              </a:solidFill>
              <a:latin typeface="微软雅黑" panose="020B0503020204020204" pitchFamily="34" charset="-122"/>
              <a:ea typeface="微软雅黑" panose="020B0503020204020204" pitchFamily="34" charset="-122"/>
            </a:endParaRPr>
          </a:p>
          <a:p>
            <a:pPr fontAlgn="base">
              <a:spcBef>
                <a:spcPct val="0"/>
              </a:spcBef>
              <a:spcAft>
                <a:spcPct val="0"/>
              </a:spcAft>
              <a:defRPr/>
            </a:pPr>
            <a:endParaRPr lang="en-US" altLang="zh-CN" sz="1400" b="1" dirty="0">
              <a:solidFill>
                <a:srgbClr val="1D6CC1"/>
              </a:solidFill>
              <a:latin typeface="微软雅黑" panose="020B0503020204020204" pitchFamily="34" charset="-122"/>
              <a:ea typeface="微软雅黑" panose="020B0503020204020204" pitchFamily="34" charset="-122"/>
            </a:endParaRPr>
          </a:p>
          <a:p>
            <a:pPr fontAlgn="base">
              <a:spcBef>
                <a:spcPct val="0"/>
              </a:spcBef>
              <a:spcAft>
                <a:spcPct val="0"/>
              </a:spcAft>
              <a:defRPr/>
            </a:pPr>
            <a:r>
              <a:rPr lang="zh-CN" altLang="en-US" sz="1400" b="1" dirty="0">
                <a:solidFill>
                  <a:srgbClr val="1D6CC1"/>
                </a:solidFill>
                <a:latin typeface="微软雅黑" panose="020B0503020204020204" pitchFamily="34" charset="-122"/>
                <a:ea typeface="微软雅黑" panose="020B0503020204020204" pitchFamily="34" charset="-122"/>
              </a:rPr>
              <a:t>产品</a:t>
            </a:r>
          </a:p>
        </p:txBody>
      </p:sp>
      <p:sp>
        <p:nvSpPr>
          <p:cNvPr id="67" name="矩形 30"/>
          <p:cNvSpPr/>
          <p:nvPr/>
        </p:nvSpPr>
        <p:spPr>
          <a:xfrm>
            <a:off x="444555" y="811029"/>
            <a:ext cx="1407437" cy="415498"/>
          </a:xfrm>
          <a:prstGeom prst="rect">
            <a:avLst/>
          </a:prstGeom>
        </p:spPr>
        <p:txBody>
          <a:bodyPr wrap="none">
            <a:spAutoFit/>
          </a:bodyPr>
          <a:lstStyle/>
          <a:p>
            <a:pPr marL="144145" fontAlgn="base">
              <a:lnSpc>
                <a:spcPct val="150000"/>
              </a:lnSpc>
              <a:spcBef>
                <a:spcPct val="0"/>
              </a:spcBef>
              <a:spcAft>
                <a:spcPct val="0"/>
              </a:spcAft>
              <a:defRPr/>
            </a:pPr>
            <a:r>
              <a:rPr kumimoji="1" lang="zh-CN" altLang="en-US" sz="1400" b="1" dirty="0">
                <a:solidFill>
                  <a:srgbClr val="44546A"/>
                </a:solidFill>
                <a:latin typeface="微软雅黑" panose="020B0503020204020204" pitchFamily="34" charset="-122"/>
                <a:ea typeface="微软雅黑" panose="020B0503020204020204" pitchFamily="34" charset="-122"/>
              </a:rPr>
              <a:t>维度视角贯穿</a:t>
            </a:r>
          </a:p>
        </p:txBody>
      </p:sp>
      <p:sp>
        <p:nvSpPr>
          <p:cNvPr id="68" name="矩形 31"/>
          <p:cNvSpPr/>
          <p:nvPr/>
        </p:nvSpPr>
        <p:spPr>
          <a:xfrm>
            <a:off x="10428651" y="811029"/>
            <a:ext cx="1407437" cy="415498"/>
          </a:xfrm>
          <a:prstGeom prst="rect">
            <a:avLst/>
          </a:prstGeom>
        </p:spPr>
        <p:txBody>
          <a:bodyPr wrap="none">
            <a:spAutoFit/>
          </a:bodyPr>
          <a:lstStyle/>
          <a:p>
            <a:pPr marL="144145" fontAlgn="base">
              <a:lnSpc>
                <a:spcPct val="150000"/>
              </a:lnSpc>
              <a:spcBef>
                <a:spcPct val="0"/>
              </a:spcBef>
              <a:spcAft>
                <a:spcPct val="0"/>
              </a:spcAft>
              <a:defRPr/>
            </a:pPr>
            <a:r>
              <a:rPr kumimoji="1" lang="zh-CN" altLang="en-US" sz="1400" b="1" dirty="0">
                <a:solidFill>
                  <a:srgbClr val="44546A"/>
                </a:solidFill>
                <a:latin typeface="微软雅黑" panose="020B0503020204020204" pitchFamily="34" charset="-122"/>
                <a:ea typeface="微软雅黑" panose="020B0503020204020204" pitchFamily="34" charset="-122"/>
              </a:rPr>
              <a:t>数据完整统一</a:t>
            </a:r>
          </a:p>
        </p:txBody>
      </p:sp>
      <p:sp>
        <p:nvSpPr>
          <p:cNvPr id="69" name="矩形 35"/>
          <p:cNvSpPr/>
          <p:nvPr/>
        </p:nvSpPr>
        <p:spPr bwMode="auto">
          <a:xfrm>
            <a:off x="4615085" y="3786087"/>
            <a:ext cx="3142252" cy="1049351"/>
          </a:xfrm>
          <a:prstGeom prst="rect">
            <a:avLst/>
          </a:prstGeom>
          <a:solidFill>
            <a:srgbClr val="00AFA1">
              <a:alpha val="40000"/>
            </a:srgbClr>
          </a:solidFill>
          <a:ln w="12700" cmpd="sng">
            <a:noFill/>
            <a:round/>
          </a:ln>
          <a:effectLst/>
        </p:spPr>
        <p:txBody>
          <a:bodyPr lIns="108000" tIns="36000" rIns="108000" bIns="36000" rtlCol="0" anchor="ctr"/>
          <a:lstStyle/>
          <a:p>
            <a:pPr fontAlgn="base">
              <a:lnSpc>
                <a:spcPct val="150000"/>
              </a:lnSpc>
              <a:spcBef>
                <a:spcPct val="0"/>
              </a:spcBef>
              <a:spcAft>
                <a:spcPct val="0"/>
              </a:spcAft>
              <a:defRPr/>
            </a:pPr>
            <a:r>
              <a:rPr kumimoji="1" lang="zh-CN" altLang="en-US" sz="1100" kern="0" dirty="0">
                <a:solidFill>
                  <a:prstClr val="black"/>
                </a:solidFill>
                <a:latin typeface="微软雅黑" panose="020B0503020204020204" pitchFamily="34" charset="-122"/>
                <a:ea typeface="微软雅黑" panose="020B0503020204020204" pitchFamily="34" charset="-122"/>
              </a:rPr>
              <a:t>对区域、组织、项目、客户、业态、合同等维度进行梳理与统一。采用多种分析方法，如历史比、预算比、计划比、钻取分析、因果分析等洞察数据价值。</a:t>
            </a:r>
          </a:p>
        </p:txBody>
      </p:sp>
      <p:grpSp>
        <p:nvGrpSpPr>
          <p:cNvPr id="70" name="Group 3"/>
          <p:cNvGrpSpPr/>
          <p:nvPr/>
        </p:nvGrpSpPr>
        <p:grpSpPr>
          <a:xfrm>
            <a:off x="4821615" y="3255667"/>
            <a:ext cx="2578100" cy="528575"/>
            <a:chOff x="4867913" y="3564053"/>
            <a:chExt cx="2578100" cy="528575"/>
          </a:xfrm>
          <a:solidFill>
            <a:srgbClr val="00AFA1"/>
          </a:solidFill>
        </p:grpSpPr>
        <p:sp>
          <p:nvSpPr>
            <p:cNvPr id="71" name="矩形 36"/>
            <p:cNvSpPr/>
            <p:nvPr/>
          </p:nvSpPr>
          <p:spPr bwMode="auto">
            <a:xfrm>
              <a:off x="4867913" y="3564053"/>
              <a:ext cx="2578100" cy="381000"/>
            </a:xfrm>
            <a:prstGeom prst="rect">
              <a:avLst/>
            </a:prstGeom>
            <a:grpFill/>
            <a:ln w="12700" cmpd="sng">
              <a:noFill/>
              <a:round/>
            </a:ln>
            <a:effectLst/>
          </p:spPr>
          <p:txBody>
            <a:bodyPr lIns="36000" tIns="36000" rIns="36000" bIns="36000" rtlCol="0" anchor="ctr"/>
            <a:lstStyle/>
            <a:p>
              <a:pPr algn="ctr" fontAlgn="base">
                <a:spcBef>
                  <a:spcPct val="0"/>
                </a:spcBef>
                <a:spcAft>
                  <a:spcPct val="0"/>
                </a:spcAft>
                <a:defRPr/>
              </a:pPr>
              <a:r>
                <a:rPr kumimoji="1" lang="zh-CN" altLang="en-US" sz="1600" b="1"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分析维度和分析方法统一</a:t>
              </a:r>
            </a:p>
          </p:txBody>
        </p:sp>
        <p:sp>
          <p:nvSpPr>
            <p:cNvPr id="72" name="三角形 104"/>
            <p:cNvSpPr/>
            <p:nvPr/>
          </p:nvSpPr>
          <p:spPr bwMode="auto">
            <a:xfrm rot="10800000">
              <a:off x="5902611" y="3934673"/>
              <a:ext cx="650121" cy="157955"/>
            </a:xfrm>
            <a:prstGeom prst="triangle">
              <a:avLst/>
            </a:prstGeom>
            <a:grpFill/>
            <a:ln w="12700" cmpd="sng">
              <a:noFill/>
              <a:round/>
            </a:ln>
            <a:effectLst/>
          </p:spPr>
          <p:txBody>
            <a:bodyPr lIns="36000" tIns="36000" rIns="36000" bIns="36000" rtlCol="0" anchor="ctr"/>
            <a:lstStyle/>
            <a:p>
              <a:pPr algn="ctr" fontAlgn="base">
                <a:spcBef>
                  <a:spcPct val="0"/>
                </a:spcBef>
                <a:spcAft>
                  <a:spcPct val="0"/>
                </a:spcAft>
                <a:defRPr/>
              </a:pPr>
              <a:endParaRPr kumimoji="1" lang="zh-CN" altLang="en-US" sz="1000" kern="0" dirty="0">
                <a:solidFill>
                  <a:srgbClr val="696464">
                    <a:lumMod val="60000"/>
                    <a:lumOff val="40000"/>
                  </a:srgbClr>
                </a:solidFill>
                <a:latin typeface="微软雅黑" panose="020B0503020204020204" pitchFamily="34" charset="-122"/>
                <a:ea typeface="微软雅黑" panose="020B0503020204020204" pitchFamily="34" charset="-122"/>
              </a:endParaRPr>
            </a:p>
          </p:txBody>
        </p:sp>
      </p:grpSp>
      <p:sp>
        <p:nvSpPr>
          <p:cNvPr id="73" name="矩形 19"/>
          <p:cNvSpPr/>
          <p:nvPr/>
        </p:nvSpPr>
        <p:spPr>
          <a:xfrm>
            <a:off x="393219" y="5440841"/>
            <a:ext cx="3281668" cy="923330"/>
          </a:xfrm>
          <a:prstGeom prst="rect">
            <a:avLst/>
          </a:prstGeom>
        </p:spPr>
        <p:txBody>
          <a:bodyPr wrap="none">
            <a:spAutoFit/>
          </a:bodyPr>
          <a:lstStyle/>
          <a:p>
            <a:pPr marL="342900" indent="-342900" fontAlgn="base">
              <a:lnSpc>
                <a:spcPct val="150000"/>
              </a:lnSpc>
              <a:spcBef>
                <a:spcPct val="0"/>
              </a:spcBef>
              <a:spcAft>
                <a:spcPct val="0"/>
              </a:spcAft>
              <a:buFont typeface="Arial" panose="020B0604020202020204" pitchFamily="34" charset="0"/>
              <a:buChar char="•"/>
              <a:defRPr/>
            </a:pPr>
            <a:r>
              <a:rPr lang="zh-CN" altLang="en-US" sz="1200" b="1" kern="0" dirty="0">
                <a:solidFill>
                  <a:srgbClr val="1D6CC1"/>
                </a:solidFill>
                <a:latin typeface="微软雅黑" panose="020B0503020204020204" pitchFamily="34" charset="-122"/>
                <a:ea typeface="微软雅黑" panose="020B0503020204020204" pitchFamily="34" charset="-122"/>
              </a:rPr>
              <a:t>全公司层面认可的指标口径</a:t>
            </a:r>
            <a:endParaRPr lang="en-US" altLang="zh-CN" sz="1200" b="1" kern="0" dirty="0">
              <a:solidFill>
                <a:srgbClr val="1D6CC1"/>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defRPr/>
            </a:pPr>
            <a:r>
              <a:rPr lang="zh-CN" altLang="en-US" sz="1200" b="1" kern="0" dirty="0">
                <a:solidFill>
                  <a:srgbClr val="1D6CC1"/>
                </a:solidFill>
                <a:latin typeface="微软雅黑" panose="020B0503020204020204" pitchFamily="34" charset="-122"/>
                <a:ea typeface="微软雅黑" panose="020B0503020204020204" pitchFamily="34" charset="-122"/>
              </a:rPr>
              <a:t>兼具财务核算和业务管理的指标体系</a:t>
            </a:r>
            <a:endParaRPr lang="en-US" altLang="zh-CN" sz="1200" b="1" kern="0" dirty="0">
              <a:solidFill>
                <a:srgbClr val="1D6CC1"/>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defRPr/>
            </a:pPr>
            <a:r>
              <a:rPr lang="zh-CN" altLang="en-US" sz="1200" b="1" kern="0" dirty="0">
                <a:solidFill>
                  <a:srgbClr val="1D6CC1"/>
                </a:solidFill>
                <a:latin typeface="微软雅黑" panose="020B0503020204020204" pitchFamily="34" charset="-122"/>
                <a:ea typeface="微软雅黑" panose="020B0503020204020204" pitchFamily="34" charset="-122"/>
              </a:rPr>
              <a:t>总部</a:t>
            </a:r>
            <a:r>
              <a:rPr lang="en-US" altLang="zh-CN" sz="1200" b="1" kern="0" dirty="0">
                <a:solidFill>
                  <a:srgbClr val="1D6CC1"/>
                </a:solidFill>
                <a:latin typeface="微软雅黑" panose="020B0503020204020204" pitchFamily="34" charset="-122"/>
                <a:ea typeface="微软雅黑" panose="020B0503020204020204" pitchFamily="34" charset="-122"/>
              </a:rPr>
              <a:t>-</a:t>
            </a:r>
            <a:r>
              <a:rPr lang="zh-CN" altLang="en-US" sz="1200" b="1" kern="0" dirty="0">
                <a:solidFill>
                  <a:srgbClr val="1D6CC1"/>
                </a:solidFill>
                <a:latin typeface="微软雅黑" panose="020B0503020204020204" pitchFamily="34" charset="-122"/>
                <a:ea typeface="微软雅黑" panose="020B0503020204020204" pitchFamily="34" charset="-122"/>
              </a:rPr>
              <a:t>区域</a:t>
            </a:r>
            <a:r>
              <a:rPr lang="en-US" altLang="zh-CN" sz="1200" b="1" kern="0" dirty="0">
                <a:solidFill>
                  <a:srgbClr val="1D6CC1"/>
                </a:solidFill>
                <a:latin typeface="微软雅黑" panose="020B0503020204020204" pitchFamily="34" charset="-122"/>
                <a:ea typeface="微软雅黑" panose="020B0503020204020204" pitchFamily="34" charset="-122"/>
              </a:rPr>
              <a:t>-</a:t>
            </a:r>
            <a:r>
              <a:rPr lang="zh-CN" altLang="en-US" sz="1200" b="1" kern="0" dirty="0">
                <a:solidFill>
                  <a:srgbClr val="1D6CC1"/>
                </a:solidFill>
                <a:latin typeface="微软雅黑" panose="020B0503020204020204" pitchFamily="34" charset="-122"/>
                <a:ea typeface="微软雅黑" panose="020B0503020204020204" pitchFamily="34" charset="-122"/>
              </a:rPr>
              <a:t>项目自上而下的绩效考核指标</a:t>
            </a:r>
          </a:p>
        </p:txBody>
      </p:sp>
      <p:cxnSp>
        <p:nvCxnSpPr>
          <p:cNvPr id="74" name="直接箭头连接符 11"/>
          <p:cNvCxnSpPr>
            <a:stCxn id="46" idx="3"/>
            <a:endCxn id="54" idx="1"/>
          </p:cNvCxnSpPr>
          <p:nvPr/>
        </p:nvCxnSpPr>
        <p:spPr bwMode="auto">
          <a:xfrm>
            <a:off x="6049702" y="1261910"/>
            <a:ext cx="460387" cy="5740"/>
          </a:xfrm>
          <a:prstGeom prst="straightConnector1">
            <a:avLst/>
          </a:prstGeom>
          <a:solidFill>
            <a:srgbClr val="4472C4"/>
          </a:solidFill>
          <a:ln w="12700" cap="flat" cmpd="sng" algn="ctr">
            <a:solidFill>
              <a:srgbClr val="4472C4"/>
            </a:solidFill>
            <a:prstDash val="solid"/>
            <a:round/>
            <a:headEnd type="none" w="med" len="med"/>
            <a:tailEnd type="triangle"/>
          </a:ln>
          <a:effectLst/>
        </p:spPr>
      </p:cxnSp>
      <p:cxnSp>
        <p:nvCxnSpPr>
          <p:cNvPr id="75" name="直接箭头连接符 21"/>
          <p:cNvCxnSpPr>
            <a:stCxn id="47" idx="3"/>
          </p:cNvCxnSpPr>
          <p:nvPr/>
        </p:nvCxnSpPr>
        <p:spPr bwMode="auto">
          <a:xfrm flipV="1">
            <a:off x="6049702" y="1983692"/>
            <a:ext cx="460387" cy="20610"/>
          </a:xfrm>
          <a:prstGeom prst="straightConnector1">
            <a:avLst/>
          </a:prstGeom>
          <a:solidFill>
            <a:srgbClr val="4472C4"/>
          </a:solidFill>
          <a:ln w="12700" cap="flat" cmpd="sng" algn="ctr">
            <a:solidFill>
              <a:srgbClr val="4472C4"/>
            </a:solidFill>
            <a:prstDash val="solid"/>
            <a:round/>
            <a:headEnd type="none" w="med" len="med"/>
            <a:tailEnd type="triangle"/>
          </a:ln>
          <a:effectLst/>
        </p:spPr>
      </p:cxnSp>
      <p:cxnSp>
        <p:nvCxnSpPr>
          <p:cNvPr id="76" name="直接箭头连接符 27"/>
          <p:cNvCxnSpPr>
            <a:stCxn id="55" idx="3"/>
            <a:endCxn id="53" idx="1"/>
          </p:cNvCxnSpPr>
          <p:nvPr/>
        </p:nvCxnSpPr>
        <p:spPr bwMode="auto">
          <a:xfrm>
            <a:off x="6049702" y="2747987"/>
            <a:ext cx="460387" cy="2"/>
          </a:xfrm>
          <a:prstGeom prst="straightConnector1">
            <a:avLst/>
          </a:prstGeom>
          <a:solidFill>
            <a:srgbClr val="4472C4"/>
          </a:solidFill>
          <a:ln w="12700" cap="flat" cmpd="sng" algn="ctr">
            <a:solidFill>
              <a:srgbClr val="4472C4"/>
            </a:solidFill>
            <a:prstDash val="solid"/>
            <a:round/>
            <a:headEnd type="none" w="med" len="med"/>
            <a:tailEnd type="triangle"/>
          </a:ln>
          <a:effectLst/>
        </p:spPr>
      </p:cxnSp>
      <p:cxnSp>
        <p:nvCxnSpPr>
          <p:cNvPr id="77" name="直接箭头连接符 76"/>
          <p:cNvCxnSpPr>
            <a:stCxn id="52" idx="3"/>
            <a:endCxn id="47" idx="2"/>
          </p:cNvCxnSpPr>
          <p:nvPr/>
        </p:nvCxnSpPr>
        <p:spPr bwMode="auto">
          <a:xfrm flipV="1">
            <a:off x="4050094" y="2199851"/>
            <a:ext cx="1280757" cy="548136"/>
          </a:xfrm>
          <a:prstGeom prst="straightConnector1">
            <a:avLst/>
          </a:prstGeom>
          <a:solidFill>
            <a:srgbClr val="4472C4"/>
          </a:solidFill>
          <a:ln w="12700" cap="flat" cmpd="sng" algn="ctr">
            <a:solidFill>
              <a:srgbClr val="4472C4"/>
            </a:solidFill>
            <a:prstDash val="solid"/>
            <a:round/>
            <a:headEnd type="none" w="med" len="med"/>
            <a:tailEnd type="triangle"/>
          </a:ln>
          <a:effectLst/>
        </p:spPr>
      </p:cxnSp>
      <p:cxnSp>
        <p:nvCxnSpPr>
          <p:cNvPr id="78" name="直接箭头连接符 40"/>
          <p:cNvCxnSpPr>
            <a:stCxn id="49" idx="3"/>
            <a:endCxn id="47" idx="1"/>
          </p:cNvCxnSpPr>
          <p:nvPr/>
        </p:nvCxnSpPr>
        <p:spPr bwMode="auto">
          <a:xfrm>
            <a:off x="4050094" y="2004301"/>
            <a:ext cx="561906" cy="1"/>
          </a:xfrm>
          <a:prstGeom prst="straightConnector1">
            <a:avLst/>
          </a:prstGeom>
          <a:solidFill>
            <a:srgbClr val="4472C4"/>
          </a:solidFill>
          <a:ln w="12700" cap="flat" cmpd="sng" algn="ctr">
            <a:solidFill>
              <a:srgbClr val="4472C4"/>
            </a:solidFill>
            <a:prstDash val="solid"/>
            <a:round/>
            <a:headEnd type="none" w="med" len="med"/>
            <a:tailEnd type="triangle"/>
          </a:ln>
          <a:effectLst/>
        </p:spPr>
      </p:cxnSp>
      <p:cxnSp>
        <p:nvCxnSpPr>
          <p:cNvPr id="79" name="直接箭头连接符 45"/>
          <p:cNvCxnSpPr>
            <a:stCxn id="46" idx="2"/>
            <a:endCxn id="47" idx="0"/>
          </p:cNvCxnSpPr>
          <p:nvPr/>
        </p:nvCxnSpPr>
        <p:spPr bwMode="auto">
          <a:xfrm>
            <a:off x="5330851" y="1457459"/>
            <a:ext cx="0" cy="351293"/>
          </a:xfrm>
          <a:prstGeom prst="straightConnector1">
            <a:avLst/>
          </a:prstGeom>
          <a:solidFill>
            <a:srgbClr val="4472C4"/>
          </a:solidFill>
          <a:ln w="12700" cap="flat" cmpd="sng" algn="ctr">
            <a:solidFill>
              <a:srgbClr val="4472C4"/>
            </a:solidFill>
            <a:prstDash val="solid"/>
            <a:round/>
            <a:headEnd type="none" w="med" len="med"/>
            <a:tailEnd type="triangle"/>
          </a:ln>
          <a:effectLst/>
        </p:spPr>
      </p:cxnSp>
      <p:cxnSp>
        <p:nvCxnSpPr>
          <p:cNvPr id="80" name="直接箭头连接符 47"/>
          <p:cNvCxnSpPr>
            <a:stCxn id="47" idx="3"/>
            <a:endCxn id="54" idx="2"/>
          </p:cNvCxnSpPr>
          <p:nvPr/>
        </p:nvCxnSpPr>
        <p:spPr bwMode="auto">
          <a:xfrm flipV="1">
            <a:off x="6049702" y="1463199"/>
            <a:ext cx="1179238" cy="541103"/>
          </a:xfrm>
          <a:prstGeom prst="straightConnector1">
            <a:avLst/>
          </a:prstGeom>
          <a:solidFill>
            <a:srgbClr val="4472C4"/>
          </a:solidFill>
          <a:ln w="12700" cap="flat" cmpd="sng" algn="ctr">
            <a:solidFill>
              <a:srgbClr val="4472C4"/>
            </a:solidFill>
            <a:prstDash val="solid"/>
            <a:round/>
            <a:headEnd type="none" w="med" len="med"/>
            <a:tailEnd type="triangle"/>
          </a:ln>
          <a:effectLst/>
        </p:spPr>
      </p:cxnSp>
      <p:cxnSp>
        <p:nvCxnSpPr>
          <p:cNvPr id="81" name="直接箭头连接符 51"/>
          <p:cNvCxnSpPr>
            <a:stCxn id="47" idx="2"/>
            <a:endCxn id="55" idx="0"/>
          </p:cNvCxnSpPr>
          <p:nvPr/>
        </p:nvCxnSpPr>
        <p:spPr bwMode="auto">
          <a:xfrm>
            <a:off x="5330851" y="2199851"/>
            <a:ext cx="0" cy="352586"/>
          </a:xfrm>
          <a:prstGeom prst="straightConnector1">
            <a:avLst/>
          </a:prstGeom>
          <a:solidFill>
            <a:srgbClr val="4472C4"/>
          </a:solidFill>
          <a:ln w="12700" cap="flat" cmpd="sng" algn="ctr">
            <a:solidFill>
              <a:srgbClr val="4472C4"/>
            </a:solidFill>
            <a:prstDash val="solid"/>
            <a:round/>
            <a:headEnd type="none" w="med" len="med"/>
            <a:tailEnd type="triangle"/>
          </a:ln>
          <a:effectLst/>
        </p:spPr>
      </p:cxnSp>
      <p:cxnSp>
        <p:nvCxnSpPr>
          <p:cNvPr id="82" name="直接箭头连接符 53"/>
          <p:cNvCxnSpPr>
            <a:stCxn id="50" idx="3"/>
            <a:endCxn id="51" idx="1"/>
          </p:cNvCxnSpPr>
          <p:nvPr/>
        </p:nvCxnSpPr>
        <p:spPr bwMode="auto">
          <a:xfrm>
            <a:off x="7951949" y="2004302"/>
            <a:ext cx="402068" cy="352586"/>
          </a:xfrm>
          <a:prstGeom prst="straightConnector1">
            <a:avLst/>
          </a:prstGeom>
          <a:solidFill>
            <a:srgbClr val="4472C4"/>
          </a:solidFill>
          <a:ln w="12700" cap="flat" cmpd="sng" algn="ctr">
            <a:solidFill>
              <a:srgbClr val="4472C4"/>
            </a:solidFill>
            <a:prstDash val="solid"/>
            <a:round/>
            <a:headEnd type="none" w="med" len="med"/>
            <a:tailEnd type="triangle"/>
          </a:ln>
          <a:effectLst/>
        </p:spPr>
      </p:cxnSp>
      <p:cxnSp>
        <p:nvCxnSpPr>
          <p:cNvPr id="83" name="直接箭头连接符 55"/>
          <p:cNvCxnSpPr>
            <a:stCxn id="53" idx="3"/>
            <a:endCxn id="51" idx="1"/>
          </p:cNvCxnSpPr>
          <p:nvPr/>
        </p:nvCxnSpPr>
        <p:spPr bwMode="auto">
          <a:xfrm flipV="1">
            <a:off x="7947791" y="2356888"/>
            <a:ext cx="406226" cy="391101"/>
          </a:xfrm>
          <a:prstGeom prst="straightConnector1">
            <a:avLst/>
          </a:prstGeom>
          <a:solidFill>
            <a:srgbClr val="4472C4"/>
          </a:solidFill>
          <a:ln w="12700" cap="flat" cmpd="sng" algn="ctr">
            <a:solidFill>
              <a:srgbClr val="4472C4"/>
            </a:solidFill>
            <a:prstDash val="solid"/>
            <a:round/>
            <a:headEnd type="none" w="med" len="med"/>
            <a:tailEnd type="triangle"/>
          </a:ln>
          <a:effectLst/>
        </p:spPr>
      </p:cxnSp>
      <p:sp>
        <p:nvSpPr>
          <p:cNvPr id="84" name="箭头: 下 61"/>
          <p:cNvSpPr/>
          <p:nvPr/>
        </p:nvSpPr>
        <p:spPr bwMode="auto">
          <a:xfrm>
            <a:off x="1723582" y="4944622"/>
            <a:ext cx="482043" cy="400110"/>
          </a:xfrm>
          <a:prstGeom prst="downArrow">
            <a:avLst/>
          </a:prstGeom>
          <a:solidFill>
            <a:srgbClr val="1D6CC1"/>
          </a:solidFill>
          <a:ln w="12700" cmpd="sng">
            <a:noFill/>
            <a:round/>
          </a:ln>
          <a:effectLst/>
        </p:spPr>
        <p:txBody>
          <a:bodyPr lIns="36000" tIns="36000" rIns="36000" bIns="36000" rtlCol="0" anchor="ctr"/>
          <a:lstStyle/>
          <a:p>
            <a:pPr algn="ctr" fontAlgn="base">
              <a:spcBef>
                <a:spcPct val="0"/>
              </a:spcBef>
              <a:spcAft>
                <a:spcPct val="0"/>
              </a:spcAft>
              <a:defRPr/>
            </a:pPr>
            <a:endParaRPr kumimoji="1" lang="zh-CN" altLang="en-US" sz="1000" kern="0" dirty="0">
              <a:solidFill>
                <a:srgbClr val="D34817"/>
              </a:solidFill>
              <a:latin typeface="微软雅黑" panose="020B0503020204020204" pitchFamily="34" charset="-122"/>
              <a:ea typeface="微软雅黑" panose="020B0503020204020204" pitchFamily="34" charset="-122"/>
            </a:endParaRPr>
          </a:p>
        </p:txBody>
      </p:sp>
      <p:sp>
        <p:nvSpPr>
          <p:cNvPr id="85" name="箭头: 下 62"/>
          <p:cNvSpPr/>
          <p:nvPr/>
        </p:nvSpPr>
        <p:spPr bwMode="auto">
          <a:xfrm>
            <a:off x="5943402" y="4944622"/>
            <a:ext cx="482043" cy="400110"/>
          </a:xfrm>
          <a:prstGeom prst="downArrow">
            <a:avLst/>
          </a:prstGeom>
          <a:solidFill>
            <a:srgbClr val="00AFA1"/>
          </a:solidFill>
          <a:ln w="12700" cmpd="sng">
            <a:noFill/>
            <a:round/>
          </a:ln>
          <a:effectLst/>
        </p:spPr>
        <p:txBody>
          <a:bodyPr lIns="36000" tIns="36000" rIns="36000" bIns="36000" rtlCol="0" anchor="ctr"/>
          <a:lstStyle/>
          <a:p>
            <a:pPr algn="ctr" fontAlgn="base">
              <a:spcBef>
                <a:spcPct val="0"/>
              </a:spcBef>
              <a:spcAft>
                <a:spcPct val="0"/>
              </a:spcAft>
              <a:defRPr/>
            </a:pPr>
            <a:endParaRPr kumimoji="1" lang="zh-CN" altLang="en-US" sz="1000" kern="0" dirty="0">
              <a:solidFill>
                <a:srgbClr val="D34817"/>
              </a:solidFill>
              <a:latin typeface="微软雅黑" panose="020B0503020204020204" pitchFamily="34" charset="-122"/>
              <a:ea typeface="微软雅黑" panose="020B0503020204020204" pitchFamily="34" charset="-122"/>
            </a:endParaRPr>
          </a:p>
        </p:txBody>
      </p:sp>
      <p:sp>
        <p:nvSpPr>
          <p:cNvPr id="86" name="箭头: 下 63"/>
          <p:cNvSpPr/>
          <p:nvPr/>
        </p:nvSpPr>
        <p:spPr bwMode="auto">
          <a:xfrm>
            <a:off x="10160517" y="4944622"/>
            <a:ext cx="482043" cy="400110"/>
          </a:xfrm>
          <a:prstGeom prst="downArrow">
            <a:avLst/>
          </a:prstGeom>
          <a:solidFill>
            <a:srgbClr val="1D6CC1"/>
          </a:solidFill>
          <a:ln w="12700" cmpd="sng">
            <a:noFill/>
            <a:round/>
          </a:ln>
          <a:effectLst/>
        </p:spPr>
        <p:txBody>
          <a:bodyPr lIns="36000" tIns="36000" rIns="36000" bIns="36000" rtlCol="0" anchor="ctr"/>
          <a:lstStyle/>
          <a:p>
            <a:pPr algn="ctr" fontAlgn="base">
              <a:spcBef>
                <a:spcPct val="0"/>
              </a:spcBef>
              <a:spcAft>
                <a:spcPct val="0"/>
              </a:spcAft>
              <a:defRPr/>
            </a:pPr>
            <a:endParaRPr kumimoji="1" lang="zh-CN" altLang="en-US" sz="1000" kern="0" dirty="0">
              <a:solidFill>
                <a:srgbClr val="D34817"/>
              </a:solidFill>
              <a:latin typeface="微软雅黑" panose="020B0503020204020204" pitchFamily="34" charset="-122"/>
              <a:ea typeface="微软雅黑" panose="020B0503020204020204" pitchFamily="34" charset="-122"/>
            </a:endParaRPr>
          </a:p>
        </p:txBody>
      </p:sp>
      <p:sp>
        <p:nvSpPr>
          <p:cNvPr id="87" name="矩形 64"/>
          <p:cNvSpPr/>
          <p:nvPr/>
        </p:nvSpPr>
        <p:spPr>
          <a:xfrm>
            <a:off x="4939406" y="5440841"/>
            <a:ext cx="2531462" cy="923330"/>
          </a:xfrm>
          <a:prstGeom prst="rect">
            <a:avLst/>
          </a:prstGeom>
        </p:spPr>
        <p:txBody>
          <a:bodyPr wrap="none">
            <a:spAutoFit/>
          </a:bodyPr>
          <a:lstStyle/>
          <a:p>
            <a:pPr marL="342900" indent="-342900" fontAlgn="base">
              <a:lnSpc>
                <a:spcPct val="150000"/>
              </a:lnSpc>
              <a:spcBef>
                <a:spcPct val="0"/>
              </a:spcBef>
              <a:spcAft>
                <a:spcPct val="0"/>
              </a:spcAft>
              <a:buFont typeface="Arial" panose="020B0604020202020204" pitchFamily="34" charset="0"/>
              <a:buChar char="•"/>
              <a:defRPr/>
            </a:pPr>
            <a:r>
              <a:rPr lang="zh-CN" altLang="en-US" sz="1200" b="1" kern="0" dirty="0">
                <a:solidFill>
                  <a:srgbClr val="70AD47">
                    <a:lumMod val="50000"/>
                  </a:srgbClr>
                </a:solidFill>
                <a:latin typeface="微软雅黑" panose="020B0503020204020204" pitchFamily="34" charset="-122"/>
                <a:ea typeface="微软雅黑" panose="020B0503020204020204" pitchFamily="34" charset="-122"/>
              </a:rPr>
              <a:t>全公司层面认可的维度标准</a:t>
            </a:r>
            <a:endParaRPr lang="en-US" altLang="zh-CN" sz="1200" b="1" kern="0" dirty="0">
              <a:solidFill>
                <a:srgbClr val="70AD47">
                  <a:lumMod val="50000"/>
                </a:srgbClr>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defRPr/>
            </a:pPr>
            <a:r>
              <a:rPr lang="zh-CN" altLang="en-US" sz="1200" b="1" kern="0" dirty="0">
                <a:solidFill>
                  <a:srgbClr val="70AD47">
                    <a:lumMod val="50000"/>
                  </a:srgbClr>
                </a:solidFill>
                <a:latin typeface="微软雅黑" panose="020B0503020204020204" pitchFamily="34" charset="-122"/>
                <a:ea typeface="微软雅黑" panose="020B0503020204020204" pitchFamily="34" charset="-122"/>
              </a:rPr>
              <a:t>结合实际业务的灵活分析方法</a:t>
            </a:r>
            <a:endParaRPr lang="en-US" altLang="zh-CN" sz="1200" b="1" kern="0" dirty="0">
              <a:solidFill>
                <a:srgbClr val="70AD47">
                  <a:lumMod val="50000"/>
                </a:srgbClr>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defRPr/>
            </a:pPr>
            <a:r>
              <a:rPr lang="zh-CN" altLang="en-US" sz="1200" b="1" kern="0" dirty="0">
                <a:solidFill>
                  <a:srgbClr val="70AD47">
                    <a:lumMod val="50000"/>
                  </a:srgbClr>
                </a:solidFill>
                <a:latin typeface="微软雅黑" panose="020B0503020204020204" pitchFamily="34" charset="-122"/>
                <a:ea typeface="微软雅黑" panose="020B0503020204020204" pitchFamily="34" charset="-122"/>
              </a:rPr>
              <a:t>全方位、多角度的分析体系</a:t>
            </a:r>
          </a:p>
        </p:txBody>
      </p:sp>
      <p:sp>
        <p:nvSpPr>
          <p:cNvPr id="88" name="矩形 65"/>
          <p:cNvSpPr/>
          <p:nvPr/>
        </p:nvSpPr>
        <p:spPr>
          <a:xfrm>
            <a:off x="8883603" y="5443278"/>
            <a:ext cx="3048000" cy="923330"/>
          </a:xfrm>
          <a:prstGeom prst="rect">
            <a:avLst/>
          </a:prstGeom>
        </p:spPr>
        <p:txBody>
          <a:bodyPr wrap="square">
            <a:spAutoFit/>
          </a:bodyPr>
          <a:lstStyle/>
          <a:p>
            <a:pPr marL="315595" indent="-171450" fontAlgn="base">
              <a:lnSpc>
                <a:spcPct val="150000"/>
              </a:lnSpc>
              <a:spcBef>
                <a:spcPct val="0"/>
              </a:spcBef>
              <a:spcAft>
                <a:spcPct val="0"/>
              </a:spcAft>
              <a:buFont typeface="Arial" panose="020B0604020202020204" pitchFamily="34" charset="0"/>
              <a:buChar char="•"/>
              <a:defRPr/>
            </a:pPr>
            <a:r>
              <a:rPr lang="zh-CN" altLang="en-US" sz="1200" b="1" kern="0" dirty="0">
                <a:solidFill>
                  <a:srgbClr val="2E75B6"/>
                </a:solidFill>
                <a:latin typeface="微软雅黑" panose="020B0503020204020204" pitchFamily="34" charset="-122"/>
                <a:ea typeface="微软雅黑" panose="020B0503020204020204" pitchFamily="34" charset="-122"/>
              </a:rPr>
              <a:t>企业内跨系统、跨部门数据标准统一</a:t>
            </a:r>
            <a:endParaRPr lang="en-US" altLang="zh-CN" sz="1200" b="1" kern="0" dirty="0">
              <a:solidFill>
                <a:srgbClr val="2E75B6"/>
              </a:solidFill>
              <a:latin typeface="微软雅黑" panose="020B0503020204020204" pitchFamily="34" charset="-122"/>
              <a:ea typeface="微软雅黑" panose="020B0503020204020204" pitchFamily="34" charset="-122"/>
            </a:endParaRPr>
          </a:p>
          <a:p>
            <a:pPr marL="315595" indent="-171450" fontAlgn="base">
              <a:lnSpc>
                <a:spcPct val="150000"/>
              </a:lnSpc>
              <a:spcBef>
                <a:spcPct val="0"/>
              </a:spcBef>
              <a:spcAft>
                <a:spcPct val="0"/>
              </a:spcAft>
              <a:buFont typeface="Arial" panose="020B0604020202020204" pitchFamily="34" charset="0"/>
              <a:buChar char="•"/>
              <a:defRPr/>
            </a:pPr>
            <a:r>
              <a:rPr lang="zh-CN" altLang="en-US" sz="1200" b="1" kern="0" dirty="0">
                <a:solidFill>
                  <a:srgbClr val="2E75B6"/>
                </a:solidFill>
                <a:latin typeface="微软雅黑" panose="020B0503020204020204" pitchFamily="34" charset="-122"/>
                <a:ea typeface="微软雅黑" panose="020B0503020204020204" pitchFamily="34" charset="-122"/>
              </a:rPr>
              <a:t>企业内部数据与外部数据标准统一</a:t>
            </a:r>
            <a:endParaRPr lang="en-US" altLang="zh-CN" sz="1200" b="1" kern="0" dirty="0">
              <a:solidFill>
                <a:srgbClr val="2E75B6"/>
              </a:solidFill>
              <a:latin typeface="微软雅黑" panose="020B0503020204020204" pitchFamily="34" charset="-122"/>
              <a:ea typeface="微软雅黑" panose="020B0503020204020204" pitchFamily="34" charset="-122"/>
            </a:endParaRPr>
          </a:p>
          <a:p>
            <a:pPr marL="315595" indent="-171450" fontAlgn="base">
              <a:lnSpc>
                <a:spcPct val="150000"/>
              </a:lnSpc>
              <a:spcBef>
                <a:spcPct val="0"/>
              </a:spcBef>
              <a:spcAft>
                <a:spcPct val="0"/>
              </a:spcAft>
              <a:buFont typeface="Arial" panose="020B0604020202020204" pitchFamily="34" charset="0"/>
              <a:buChar char="•"/>
              <a:defRPr/>
            </a:pPr>
            <a:r>
              <a:rPr lang="zh-CN" altLang="en-US" sz="1200" b="1" kern="0" dirty="0">
                <a:solidFill>
                  <a:srgbClr val="2E75B6"/>
                </a:solidFill>
                <a:latin typeface="微软雅黑" panose="020B0503020204020204" pitchFamily="34" charset="-122"/>
                <a:ea typeface="微软雅黑" panose="020B0503020204020204" pitchFamily="34" charset="-122"/>
              </a:rPr>
              <a:t>数据质量足以支撑管理分析需求</a:t>
            </a:r>
          </a:p>
        </p:txBody>
      </p:sp>
    </p:spTree>
    <p:extLst>
      <p:ext uri="{BB962C8B-B14F-4D97-AF65-F5344CB8AC3E}">
        <p14:creationId xmlns:p14="http://schemas.microsoft.com/office/powerpoint/2010/main" val="25655585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p:spPr>
        <p:txBody>
          <a:bodyPr wrap="square" rtlCol="0">
            <a:spAutoFit/>
          </a:bodyPr>
          <a:lstStyle/>
          <a:p>
            <a:r>
              <a:rPr lang="zh-CN" altLang="en-US" dirty="0"/>
              <a:t>数据标准编制总体框架</a:t>
            </a:r>
          </a:p>
        </p:txBody>
      </p:sp>
      <p:grpSp>
        <p:nvGrpSpPr>
          <p:cNvPr id="75" name="组合 74"/>
          <p:cNvGrpSpPr/>
          <p:nvPr/>
        </p:nvGrpSpPr>
        <p:grpSpPr>
          <a:xfrm>
            <a:off x="300333" y="1474079"/>
            <a:ext cx="5784658" cy="4266742"/>
            <a:chOff x="68204" y="1411596"/>
            <a:chExt cx="6694642" cy="4266742"/>
          </a:xfrm>
        </p:grpSpPr>
        <p:sp>
          <p:nvSpPr>
            <p:cNvPr id="76" name="2"/>
            <p:cNvSpPr>
              <a:spLocks noChangeArrowheads="1"/>
            </p:cNvSpPr>
            <p:nvPr/>
          </p:nvSpPr>
          <p:spPr bwMode="auto">
            <a:xfrm>
              <a:off x="364510" y="2319433"/>
              <a:ext cx="2016000" cy="2008280"/>
            </a:xfrm>
            <a:prstGeom prst="rect">
              <a:avLst/>
            </a:prstGeom>
            <a:solidFill>
              <a:srgbClr val="1368B3">
                <a:alpha val="70000"/>
              </a:srgb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defRPr/>
              </a:pPr>
              <a:endParaRPr lang="zh-CN" altLang="zh-CN" sz="1800" kern="0">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77" name="5"/>
            <p:cNvSpPr>
              <a:spLocks noChangeArrowheads="1"/>
            </p:cNvSpPr>
            <p:nvPr/>
          </p:nvSpPr>
          <p:spPr bwMode="auto">
            <a:xfrm rot="10800000">
              <a:off x="4746845" y="2310308"/>
              <a:ext cx="2016000" cy="2007042"/>
            </a:xfrm>
            <a:prstGeom prst="rect">
              <a:avLst/>
            </a:prstGeom>
            <a:solidFill>
              <a:srgbClr val="00AFA1">
                <a:alpha val="70000"/>
              </a:srgb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defRPr/>
              </a:pPr>
              <a:endParaRPr lang="zh-CN" altLang="zh-CN" sz="1800" kern="0">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78" name="PA_素材c品 1"/>
            <p:cNvSpPr>
              <a:spLocks noChangeArrowheads="1"/>
            </p:cNvSpPr>
            <p:nvPr>
              <p:custDataLst>
                <p:tags r:id="rId25"/>
              </p:custDataLst>
            </p:nvPr>
          </p:nvSpPr>
          <p:spPr bwMode="auto">
            <a:xfrm>
              <a:off x="382462" y="2825691"/>
              <a:ext cx="1998048"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ash"/>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defRPr/>
              </a:pPr>
              <a:r>
                <a:rPr lang="zh-CN" altLang="en-US" sz="1400" kern="0" dirty="0">
                  <a:solidFill>
                    <a:prstClr val="white"/>
                  </a:solidFill>
                  <a:latin typeface="微软雅黑" panose="020B0503020204020204" pitchFamily="34" charset="-122"/>
                  <a:ea typeface="微软雅黑" panose="020B0503020204020204" pitchFamily="34" charset="-122"/>
                  <a:sym typeface="Franklin Gothic Book" panose="020B0503020102020204" pitchFamily="2" charset="0"/>
                </a:rPr>
                <a:t>标准名称</a:t>
              </a:r>
              <a:endParaRPr lang="en-US" altLang="zh-CN" sz="1400" kern="0" dirty="0">
                <a:solidFill>
                  <a:prstClr val="white"/>
                </a:solidFill>
                <a:latin typeface="微软雅黑" panose="020B0503020204020204" pitchFamily="34" charset="-122"/>
                <a:ea typeface="微软雅黑" panose="020B0503020204020204" pitchFamily="34" charset="-122"/>
                <a:sym typeface="Franklin Gothic Book" panose="020B0503020102020204" pitchFamily="2" charset="0"/>
              </a:endParaRPr>
            </a:p>
            <a:p>
              <a:pPr algn="ctr">
                <a:lnSpc>
                  <a:spcPct val="100000"/>
                </a:lnSpc>
                <a:spcBef>
                  <a:spcPct val="0"/>
                </a:spcBef>
                <a:buFont typeface="Arial" panose="020B0604020202020204" pitchFamily="34" charset="0"/>
                <a:buNone/>
                <a:defRPr/>
              </a:pPr>
              <a:r>
                <a:rPr lang="zh-CN" altLang="en-US" sz="1400" kern="0" dirty="0">
                  <a:solidFill>
                    <a:prstClr val="white"/>
                  </a:solidFill>
                  <a:latin typeface="微软雅黑" panose="020B0503020204020204" pitchFamily="34" charset="-122"/>
                  <a:ea typeface="微软雅黑" panose="020B0503020204020204" pitchFamily="34" charset="-122"/>
                  <a:sym typeface="Franklin Gothic Book" panose="020B0503020102020204" pitchFamily="2" charset="0"/>
                </a:rPr>
                <a:t>业务定义</a:t>
              </a:r>
              <a:endParaRPr lang="en-US" altLang="zh-CN" sz="1400" kern="0" dirty="0">
                <a:solidFill>
                  <a:prstClr val="white"/>
                </a:solidFill>
                <a:latin typeface="微软雅黑" panose="020B0503020204020204" pitchFamily="34" charset="-122"/>
                <a:ea typeface="微软雅黑" panose="020B0503020204020204" pitchFamily="34" charset="-122"/>
                <a:sym typeface="Franklin Gothic Book" panose="020B0503020102020204" pitchFamily="2" charset="0"/>
              </a:endParaRPr>
            </a:p>
            <a:p>
              <a:pPr algn="ctr">
                <a:lnSpc>
                  <a:spcPct val="100000"/>
                </a:lnSpc>
                <a:spcBef>
                  <a:spcPct val="0"/>
                </a:spcBef>
                <a:buFont typeface="Arial" panose="020B0604020202020204" pitchFamily="34" charset="0"/>
                <a:buNone/>
                <a:defRPr/>
              </a:pPr>
              <a:r>
                <a:rPr lang="zh-CN" altLang="en-US" sz="1400" kern="0" dirty="0">
                  <a:solidFill>
                    <a:prstClr val="white"/>
                  </a:solidFill>
                  <a:latin typeface="微软雅黑" panose="020B0503020204020204" pitchFamily="34" charset="-122"/>
                  <a:ea typeface="微软雅黑" panose="020B0503020204020204" pitchFamily="34" charset="-122"/>
                  <a:sym typeface="Franklin Gothic Book" panose="020B0503020102020204" pitchFamily="2" charset="0"/>
                </a:rPr>
                <a:t>拓展业务定义</a:t>
              </a:r>
              <a:endParaRPr lang="en-US" altLang="zh-CN" sz="1400" kern="0" dirty="0">
                <a:solidFill>
                  <a:prstClr val="white"/>
                </a:solidFill>
                <a:latin typeface="微软雅黑" panose="020B0503020204020204" pitchFamily="34" charset="-122"/>
                <a:ea typeface="微软雅黑" panose="020B0503020204020204" pitchFamily="34" charset="-122"/>
                <a:sym typeface="Franklin Gothic Book" panose="020B0503020102020204" pitchFamily="2" charset="0"/>
              </a:endParaRPr>
            </a:p>
            <a:p>
              <a:pPr algn="ctr">
                <a:lnSpc>
                  <a:spcPct val="100000"/>
                </a:lnSpc>
                <a:spcBef>
                  <a:spcPct val="0"/>
                </a:spcBef>
                <a:buFont typeface="Arial" panose="020B0604020202020204" pitchFamily="34" charset="0"/>
                <a:buNone/>
                <a:defRPr/>
              </a:pPr>
              <a:r>
                <a:rPr lang="zh-CN" altLang="en-US" sz="1400" kern="0" dirty="0">
                  <a:solidFill>
                    <a:prstClr val="white"/>
                  </a:solidFill>
                  <a:latin typeface="微软雅黑" panose="020B0503020204020204" pitchFamily="34" charset="-122"/>
                  <a:ea typeface="微软雅黑" panose="020B0503020204020204" pitchFamily="34" charset="-122"/>
                  <a:sym typeface="Franklin Gothic Book" panose="020B0503020102020204" pitchFamily="2" charset="0"/>
                </a:rPr>
                <a:t>业务使用规则</a:t>
              </a:r>
              <a:endParaRPr lang="en-US" altLang="zh-CN" sz="1400" kern="0" dirty="0">
                <a:solidFill>
                  <a:prstClr val="white"/>
                </a:solidFill>
                <a:latin typeface="微软雅黑" panose="020B0503020204020204" pitchFamily="34" charset="-122"/>
                <a:ea typeface="微软雅黑" panose="020B0503020204020204" pitchFamily="34" charset="-122"/>
                <a:sym typeface="Franklin Gothic Book" panose="020B0503020102020204" pitchFamily="2" charset="0"/>
              </a:endParaRPr>
            </a:p>
            <a:p>
              <a:pPr algn="ctr">
                <a:lnSpc>
                  <a:spcPct val="100000"/>
                </a:lnSpc>
                <a:spcBef>
                  <a:spcPct val="0"/>
                </a:spcBef>
                <a:buFont typeface="Arial" panose="020B0604020202020204" pitchFamily="34" charset="0"/>
                <a:buNone/>
                <a:defRPr/>
              </a:pPr>
              <a:r>
                <a:rPr lang="zh-CN" altLang="en-US" sz="1400" kern="0" dirty="0">
                  <a:solidFill>
                    <a:prstClr val="white"/>
                  </a:solidFill>
                  <a:latin typeface="微软雅黑" panose="020B0503020204020204" pitchFamily="34" charset="-122"/>
                  <a:ea typeface="微软雅黑" panose="020B0503020204020204" pitchFamily="34" charset="-122"/>
                  <a:sym typeface="Franklin Gothic Book" panose="020B0503020102020204" pitchFamily="2" charset="0"/>
                </a:rPr>
                <a:t>标准来源</a:t>
              </a:r>
              <a:endParaRPr lang="en-US" altLang="zh-CN" sz="1400" kern="0" dirty="0">
                <a:solidFill>
                  <a:prstClr val="white"/>
                </a:solidFill>
                <a:latin typeface="微软雅黑" panose="020B0503020204020204" pitchFamily="34" charset="-122"/>
                <a:ea typeface="微软雅黑" panose="020B0503020204020204" pitchFamily="34" charset="-122"/>
                <a:sym typeface="Franklin Gothic Book" panose="020B0503020102020204" pitchFamily="2" charset="0"/>
              </a:endParaRPr>
            </a:p>
            <a:p>
              <a:pPr algn="ctr">
                <a:lnSpc>
                  <a:spcPct val="100000"/>
                </a:lnSpc>
                <a:spcBef>
                  <a:spcPct val="0"/>
                </a:spcBef>
                <a:buFont typeface="Arial" panose="020B0604020202020204" pitchFamily="34" charset="0"/>
                <a:buNone/>
                <a:defRPr/>
              </a:pPr>
              <a:r>
                <a:rPr lang="zh-CN" altLang="en-US" sz="1400" kern="0" dirty="0">
                  <a:solidFill>
                    <a:prstClr val="white"/>
                  </a:solidFill>
                  <a:latin typeface="微软雅黑" panose="020B0503020204020204" pitchFamily="34" charset="-122"/>
                  <a:ea typeface="微软雅黑" panose="020B0503020204020204" pitchFamily="34" charset="-122"/>
                  <a:sym typeface="Franklin Gothic Book" panose="020B0503020102020204" pitchFamily="2" charset="0"/>
                </a:rPr>
                <a:t>相关业务信息编号</a:t>
              </a:r>
            </a:p>
          </p:txBody>
        </p:sp>
        <p:sp>
          <p:nvSpPr>
            <p:cNvPr id="79" name="出品 4"/>
            <p:cNvSpPr>
              <a:spLocks noChangeArrowheads="1"/>
            </p:cNvSpPr>
            <p:nvPr>
              <p:custDataLst>
                <p:tags r:id="rId26"/>
              </p:custDataLst>
            </p:nvPr>
          </p:nvSpPr>
          <p:spPr bwMode="auto">
            <a:xfrm>
              <a:off x="2528847" y="2319433"/>
              <a:ext cx="2016000" cy="2008280"/>
            </a:xfrm>
            <a:prstGeom prst="rect">
              <a:avLst/>
            </a:prstGeom>
            <a:solidFill>
              <a:srgbClr val="79D1F1"/>
            </a:solidFill>
            <a:ln w="12700">
              <a:noFill/>
              <a:beve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defRPr/>
              </a:pPr>
              <a:endParaRPr lang="zh-CN" altLang="zh-CN" sz="1800" kern="0">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80" name="品 1"/>
            <p:cNvSpPr>
              <a:spLocks noChangeArrowheads="1"/>
            </p:cNvSpPr>
            <p:nvPr>
              <p:custDataLst>
                <p:tags r:id="rId27"/>
              </p:custDataLst>
            </p:nvPr>
          </p:nvSpPr>
          <p:spPr bwMode="auto">
            <a:xfrm>
              <a:off x="2523158" y="2832770"/>
              <a:ext cx="2016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ash"/>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defRPr/>
              </a:pPr>
              <a:r>
                <a:rPr lang="zh-CN" altLang="en-US" sz="1400" kern="0" dirty="0">
                  <a:solidFill>
                    <a:srgbClr val="000000"/>
                  </a:solidFill>
                  <a:latin typeface="微软雅黑" panose="020B0503020204020204" pitchFamily="34" charset="-122"/>
                  <a:ea typeface="微软雅黑" panose="020B0503020204020204" pitchFamily="34" charset="-122"/>
                  <a:sym typeface="Franklin Gothic Book" panose="020B0503020102020204" pitchFamily="2" charset="0"/>
                </a:rPr>
                <a:t>标准所有者</a:t>
              </a:r>
              <a:endParaRPr lang="en-US" altLang="zh-CN" sz="1400" kern="0" dirty="0">
                <a:solidFill>
                  <a:srgbClr val="000000"/>
                </a:solidFill>
                <a:latin typeface="微软雅黑" panose="020B0503020204020204" pitchFamily="34" charset="-122"/>
                <a:ea typeface="微软雅黑" panose="020B0503020204020204" pitchFamily="34" charset="-122"/>
                <a:sym typeface="Franklin Gothic Book" panose="020B0503020102020204" pitchFamily="2" charset="0"/>
              </a:endParaRPr>
            </a:p>
            <a:p>
              <a:pPr algn="ctr">
                <a:lnSpc>
                  <a:spcPct val="100000"/>
                </a:lnSpc>
                <a:spcBef>
                  <a:spcPct val="0"/>
                </a:spcBef>
                <a:buFont typeface="Arial" panose="020B0604020202020204" pitchFamily="34" charset="0"/>
                <a:buNone/>
                <a:defRPr/>
              </a:pPr>
              <a:r>
                <a:rPr lang="zh-CN" altLang="en-US" sz="1400" kern="0" dirty="0">
                  <a:solidFill>
                    <a:srgbClr val="000000"/>
                  </a:solidFill>
                  <a:latin typeface="微软雅黑" panose="020B0503020204020204" pitchFamily="34" charset="-122"/>
                  <a:ea typeface="微软雅黑" panose="020B0503020204020204" pitchFamily="34" charset="-122"/>
                  <a:sym typeface="Franklin Gothic Book" panose="020B0503020102020204" pitchFamily="2" charset="0"/>
                </a:rPr>
                <a:t>标准管理者</a:t>
              </a:r>
              <a:endParaRPr lang="en-US" altLang="zh-CN" sz="1400" kern="0" dirty="0">
                <a:solidFill>
                  <a:srgbClr val="000000"/>
                </a:solidFill>
                <a:latin typeface="微软雅黑" panose="020B0503020204020204" pitchFamily="34" charset="-122"/>
                <a:ea typeface="微软雅黑" panose="020B0503020204020204" pitchFamily="34" charset="-122"/>
                <a:sym typeface="Franklin Gothic Book" panose="020B0503020102020204" pitchFamily="2" charset="0"/>
              </a:endParaRPr>
            </a:p>
            <a:p>
              <a:pPr algn="ctr">
                <a:lnSpc>
                  <a:spcPct val="100000"/>
                </a:lnSpc>
                <a:spcBef>
                  <a:spcPct val="0"/>
                </a:spcBef>
                <a:buFont typeface="Arial" panose="020B0604020202020204" pitchFamily="34" charset="0"/>
                <a:buNone/>
                <a:defRPr/>
              </a:pPr>
              <a:r>
                <a:rPr lang="zh-CN" altLang="en-US" sz="1400" kern="0" dirty="0">
                  <a:solidFill>
                    <a:srgbClr val="000000"/>
                  </a:solidFill>
                  <a:latin typeface="微软雅黑" panose="020B0503020204020204" pitchFamily="34" charset="-122"/>
                  <a:ea typeface="微软雅黑" panose="020B0503020204020204" pitchFamily="34" charset="-122"/>
                  <a:sym typeface="Franklin Gothic Book" panose="020B0503020102020204" pitchFamily="2" charset="0"/>
                </a:rPr>
                <a:t>标准使用部门</a:t>
              </a:r>
              <a:endParaRPr lang="en-US" altLang="zh-CN" sz="1400" kern="0" dirty="0">
                <a:solidFill>
                  <a:srgbClr val="000000"/>
                </a:solidFill>
                <a:latin typeface="微软雅黑" panose="020B0503020204020204" pitchFamily="34" charset="-122"/>
                <a:ea typeface="微软雅黑" panose="020B0503020204020204" pitchFamily="34" charset="-122"/>
                <a:sym typeface="Franklin Gothic Book" panose="020B0503020102020204" pitchFamily="2" charset="0"/>
              </a:endParaRPr>
            </a:p>
            <a:p>
              <a:pPr algn="ctr">
                <a:lnSpc>
                  <a:spcPct val="100000"/>
                </a:lnSpc>
                <a:spcBef>
                  <a:spcPct val="0"/>
                </a:spcBef>
                <a:buFont typeface="Arial" panose="020B0604020202020204" pitchFamily="34" charset="0"/>
                <a:buNone/>
                <a:defRPr/>
              </a:pPr>
              <a:r>
                <a:rPr lang="zh-CN" altLang="en-US" sz="1400" kern="0" dirty="0">
                  <a:solidFill>
                    <a:srgbClr val="000000"/>
                  </a:solidFill>
                  <a:latin typeface="微软雅黑" panose="020B0503020204020204" pitchFamily="34" charset="-122"/>
                  <a:ea typeface="微软雅黑" panose="020B0503020204020204" pitchFamily="34" charset="-122"/>
                  <a:sym typeface="Franklin Gothic Book" panose="020B0503020102020204" pitchFamily="2" charset="0"/>
                </a:rPr>
                <a:t>标准状态</a:t>
              </a:r>
              <a:endParaRPr lang="en-US" altLang="zh-CN" sz="1400" kern="0" dirty="0">
                <a:solidFill>
                  <a:srgbClr val="000000"/>
                </a:solidFill>
                <a:latin typeface="微软雅黑" panose="020B0503020204020204" pitchFamily="34" charset="-122"/>
                <a:ea typeface="微软雅黑" panose="020B0503020204020204" pitchFamily="34" charset="-122"/>
                <a:sym typeface="Franklin Gothic Book" panose="020B0503020102020204" pitchFamily="2" charset="0"/>
              </a:endParaRPr>
            </a:p>
            <a:p>
              <a:pPr algn="ctr">
                <a:lnSpc>
                  <a:spcPct val="100000"/>
                </a:lnSpc>
                <a:spcBef>
                  <a:spcPct val="0"/>
                </a:spcBef>
                <a:buFont typeface="Arial" panose="020B0604020202020204" pitchFamily="34" charset="0"/>
                <a:buNone/>
                <a:defRPr/>
              </a:pPr>
              <a:r>
                <a:rPr lang="zh-CN" altLang="en-US" sz="1400" kern="0" dirty="0">
                  <a:solidFill>
                    <a:srgbClr val="000000"/>
                  </a:solidFill>
                  <a:latin typeface="微软雅黑" panose="020B0503020204020204" pitchFamily="34" charset="-122"/>
                  <a:ea typeface="微软雅黑" panose="020B0503020204020204" pitchFamily="34" charset="-122"/>
                  <a:sym typeface="Franklin Gothic Book" panose="020B0503020102020204" pitchFamily="2" charset="0"/>
                </a:rPr>
                <a:t>启动日期</a:t>
              </a:r>
              <a:endParaRPr lang="en-US" altLang="zh-CN" sz="1400" kern="0" dirty="0">
                <a:solidFill>
                  <a:srgbClr val="000000"/>
                </a:solidFill>
                <a:latin typeface="微软雅黑" panose="020B0503020204020204" pitchFamily="34" charset="-122"/>
                <a:ea typeface="微软雅黑" panose="020B0503020204020204" pitchFamily="34" charset="-122"/>
                <a:sym typeface="Franklin Gothic Book" panose="020B0503020102020204" pitchFamily="2" charset="0"/>
              </a:endParaRPr>
            </a:p>
            <a:p>
              <a:pPr algn="ctr">
                <a:lnSpc>
                  <a:spcPct val="100000"/>
                </a:lnSpc>
                <a:spcBef>
                  <a:spcPct val="0"/>
                </a:spcBef>
                <a:buFont typeface="Arial" panose="020B0604020202020204" pitchFamily="34" charset="0"/>
                <a:buNone/>
                <a:defRPr/>
              </a:pPr>
              <a:r>
                <a:rPr lang="zh-CN" altLang="en-US" sz="1400" kern="0" dirty="0">
                  <a:solidFill>
                    <a:srgbClr val="000000"/>
                  </a:solidFill>
                  <a:latin typeface="微软雅黑" panose="020B0503020204020204" pitchFamily="34" charset="-122"/>
                  <a:ea typeface="微软雅黑" panose="020B0503020204020204" pitchFamily="34" charset="-122"/>
                  <a:sym typeface="Franklin Gothic Book" panose="020B0503020102020204" pitchFamily="2" charset="0"/>
                </a:rPr>
                <a:t>时效日期</a:t>
              </a:r>
            </a:p>
          </p:txBody>
        </p:sp>
        <p:sp>
          <p:nvSpPr>
            <p:cNvPr id="81" name="1"/>
            <p:cNvSpPr>
              <a:spLocks noChangeArrowheads="1"/>
            </p:cNvSpPr>
            <p:nvPr>
              <p:custDataLst>
                <p:tags r:id="rId28"/>
              </p:custDataLst>
            </p:nvPr>
          </p:nvSpPr>
          <p:spPr bwMode="auto">
            <a:xfrm>
              <a:off x="4766139" y="2838057"/>
              <a:ext cx="1996707"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ash"/>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defRPr/>
              </a:pPr>
              <a:r>
                <a:rPr lang="zh-CN" altLang="en-US" sz="1400" kern="0" dirty="0">
                  <a:solidFill>
                    <a:prstClr val="white"/>
                  </a:solidFill>
                  <a:latin typeface="微软雅黑" panose="020B0503020204020204" pitchFamily="34" charset="-122"/>
                  <a:ea typeface="微软雅黑" panose="020B0503020204020204" pitchFamily="34" charset="-122"/>
                  <a:sym typeface="Franklin Gothic Book" panose="020B0503020102020204" pitchFamily="2" charset="0"/>
                </a:rPr>
                <a:t>数据产出系统</a:t>
              </a:r>
              <a:endParaRPr lang="en-US" altLang="zh-CN" sz="1400" kern="0" dirty="0">
                <a:solidFill>
                  <a:prstClr val="white"/>
                </a:solidFill>
                <a:latin typeface="微软雅黑" panose="020B0503020204020204" pitchFamily="34" charset="-122"/>
                <a:ea typeface="微软雅黑" panose="020B0503020204020204" pitchFamily="34" charset="-122"/>
                <a:sym typeface="Franklin Gothic Book" panose="020B0503020102020204" pitchFamily="2" charset="0"/>
              </a:endParaRPr>
            </a:p>
            <a:p>
              <a:pPr algn="ctr">
                <a:lnSpc>
                  <a:spcPct val="100000"/>
                </a:lnSpc>
                <a:spcBef>
                  <a:spcPct val="0"/>
                </a:spcBef>
                <a:buFont typeface="Arial" panose="020B0604020202020204" pitchFamily="34" charset="0"/>
                <a:buNone/>
                <a:defRPr/>
              </a:pPr>
              <a:r>
                <a:rPr lang="zh-CN" altLang="en-US" sz="1400" kern="0" dirty="0">
                  <a:solidFill>
                    <a:prstClr val="white"/>
                  </a:solidFill>
                  <a:latin typeface="微软雅黑" panose="020B0503020204020204" pitchFamily="34" charset="-122"/>
                  <a:ea typeface="微软雅黑" panose="020B0503020204020204" pitchFamily="34" charset="-122"/>
                  <a:sym typeface="Franklin Gothic Book" panose="020B0503020102020204" pitchFamily="2" charset="0"/>
                </a:rPr>
                <a:t>数据来源系统</a:t>
              </a:r>
              <a:endParaRPr lang="en-US" altLang="zh-CN" sz="1400" kern="0" dirty="0">
                <a:solidFill>
                  <a:prstClr val="white"/>
                </a:solidFill>
                <a:latin typeface="微软雅黑" panose="020B0503020204020204" pitchFamily="34" charset="-122"/>
                <a:ea typeface="微软雅黑" panose="020B0503020204020204" pitchFamily="34" charset="-122"/>
                <a:sym typeface="Franklin Gothic Book" panose="020B0503020102020204" pitchFamily="2" charset="0"/>
              </a:endParaRPr>
            </a:p>
            <a:p>
              <a:pPr algn="ctr">
                <a:lnSpc>
                  <a:spcPct val="100000"/>
                </a:lnSpc>
                <a:spcBef>
                  <a:spcPct val="0"/>
                </a:spcBef>
                <a:buFont typeface="Arial" panose="020B0604020202020204" pitchFamily="34" charset="0"/>
                <a:buNone/>
                <a:defRPr/>
              </a:pPr>
              <a:r>
                <a:rPr lang="zh-CN" altLang="en-US" sz="1400" kern="0" dirty="0">
                  <a:solidFill>
                    <a:prstClr val="white"/>
                  </a:solidFill>
                  <a:latin typeface="微软雅黑" panose="020B0503020204020204" pitchFamily="34" charset="-122"/>
                  <a:ea typeface="微软雅黑" panose="020B0503020204020204" pitchFamily="34" charset="-122"/>
                  <a:sym typeface="Franklin Gothic Book" panose="020B0503020102020204" pitchFamily="2" charset="0"/>
                </a:rPr>
                <a:t>数据使用系统</a:t>
              </a:r>
              <a:endParaRPr lang="en-US" altLang="zh-CN" sz="1400" kern="0" dirty="0">
                <a:solidFill>
                  <a:prstClr val="white"/>
                </a:solidFill>
                <a:latin typeface="微软雅黑" panose="020B0503020204020204" pitchFamily="34" charset="-122"/>
                <a:ea typeface="微软雅黑" panose="020B0503020204020204" pitchFamily="34" charset="-122"/>
                <a:sym typeface="Franklin Gothic Book" panose="020B0503020102020204" pitchFamily="2" charset="0"/>
              </a:endParaRPr>
            </a:p>
            <a:p>
              <a:pPr algn="ctr">
                <a:lnSpc>
                  <a:spcPct val="100000"/>
                </a:lnSpc>
                <a:spcBef>
                  <a:spcPct val="0"/>
                </a:spcBef>
                <a:buFont typeface="Arial" panose="020B0604020202020204" pitchFamily="34" charset="0"/>
                <a:buNone/>
                <a:defRPr/>
              </a:pPr>
              <a:r>
                <a:rPr lang="zh-CN" altLang="en-US" sz="1400" kern="0" dirty="0">
                  <a:solidFill>
                    <a:prstClr val="white"/>
                  </a:solidFill>
                  <a:latin typeface="微软雅黑" panose="020B0503020204020204" pitchFamily="34" charset="-122"/>
                  <a:ea typeface="微软雅黑" panose="020B0503020204020204" pitchFamily="34" charset="-122"/>
                  <a:sym typeface="Franklin Gothic Book" panose="020B0503020102020204" pitchFamily="2" charset="0"/>
                </a:rPr>
                <a:t>数据类型</a:t>
              </a:r>
              <a:endParaRPr lang="en-US" altLang="zh-CN" sz="1400" kern="0" dirty="0">
                <a:solidFill>
                  <a:prstClr val="white"/>
                </a:solidFill>
                <a:latin typeface="微软雅黑" panose="020B0503020204020204" pitchFamily="34" charset="-122"/>
                <a:ea typeface="微软雅黑" panose="020B0503020204020204" pitchFamily="34" charset="-122"/>
                <a:sym typeface="Franklin Gothic Book" panose="020B0503020102020204" pitchFamily="2" charset="0"/>
              </a:endParaRPr>
            </a:p>
            <a:p>
              <a:pPr algn="ctr">
                <a:lnSpc>
                  <a:spcPct val="100000"/>
                </a:lnSpc>
                <a:spcBef>
                  <a:spcPct val="0"/>
                </a:spcBef>
                <a:buFont typeface="Arial" panose="020B0604020202020204" pitchFamily="34" charset="0"/>
                <a:buNone/>
                <a:defRPr/>
              </a:pPr>
              <a:r>
                <a:rPr lang="zh-CN" altLang="en-US" sz="1400" kern="0" dirty="0">
                  <a:solidFill>
                    <a:prstClr val="white"/>
                  </a:solidFill>
                  <a:latin typeface="微软雅黑" panose="020B0503020204020204" pitchFamily="34" charset="-122"/>
                  <a:ea typeface="微软雅黑" panose="020B0503020204020204" pitchFamily="34" charset="-122"/>
                  <a:sym typeface="Franklin Gothic Book" panose="020B0503020102020204" pitchFamily="2" charset="0"/>
                </a:rPr>
                <a:t>数据长度</a:t>
              </a:r>
            </a:p>
          </p:txBody>
        </p:sp>
        <p:sp>
          <p:nvSpPr>
            <p:cNvPr id="82" name="17"/>
            <p:cNvSpPr>
              <a:spLocks noChangeArrowheads="1"/>
            </p:cNvSpPr>
            <p:nvPr>
              <p:custDataLst>
                <p:tags r:id="rId29"/>
              </p:custDataLst>
            </p:nvPr>
          </p:nvSpPr>
          <p:spPr bwMode="auto">
            <a:xfrm>
              <a:off x="382462" y="1411596"/>
              <a:ext cx="197814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defRPr/>
              </a:pPr>
              <a:r>
                <a:rPr lang="en-US" altLang="zh-CN" sz="4800" b="1" kern="0" dirty="0">
                  <a:solidFill>
                    <a:srgbClr val="1368B3"/>
                  </a:solidFill>
                  <a:latin typeface="微软雅黑" panose="020B0503020204020204" pitchFamily="34" charset="-122"/>
                  <a:ea typeface="微软雅黑" panose="020B0503020204020204" pitchFamily="34" charset="-122"/>
                  <a:sym typeface="微软雅黑" panose="020B0503020204020204" pitchFamily="34" charset="-122"/>
                </a:rPr>
                <a:t>01</a:t>
              </a:r>
            </a:p>
          </p:txBody>
        </p:sp>
        <p:sp>
          <p:nvSpPr>
            <p:cNvPr id="83" name="矩形 82"/>
            <p:cNvSpPr/>
            <p:nvPr/>
          </p:nvSpPr>
          <p:spPr>
            <a:xfrm>
              <a:off x="358822" y="2319432"/>
              <a:ext cx="2016000" cy="520988"/>
            </a:xfrm>
            <a:prstGeom prst="rect">
              <a:avLst/>
            </a:prstGeom>
            <a:solidFill>
              <a:srgbClr val="1368B3"/>
            </a:solidFill>
          </p:spPr>
          <p:txBody>
            <a:bodyPr wrap="square" rtlCol="0" anchor="ctr">
              <a:noAutofit/>
            </a:bodyPr>
            <a:lstStyle/>
            <a:p>
              <a:pPr>
                <a:defRPr/>
              </a:pPr>
              <a:endParaRPr lang="zh-CN" altLang="en-US" sz="1600" kern="0" dirty="0">
                <a:solidFill>
                  <a:prstClr val="black"/>
                </a:solidFill>
                <a:latin typeface="微软雅黑" panose="020B0503020204020204" pitchFamily="34" charset="-122"/>
                <a:ea typeface="微软雅黑" panose="020B0503020204020204" pitchFamily="34" charset="-122"/>
              </a:endParaRPr>
            </a:p>
          </p:txBody>
        </p:sp>
        <p:sp>
          <p:nvSpPr>
            <p:cNvPr id="84" name="品 19"/>
            <p:cNvSpPr>
              <a:spLocks noChangeArrowheads="1"/>
            </p:cNvSpPr>
            <p:nvPr>
              <p:custDataLst>
                <p:tags r:id="rId30"/>
              </p:custDataLst>
            </p:nvPr>
          </p:nvSpPr>
          <p:spPr bwMode="auto">
            <a:xfrm>
              <a:off x="378342" y="2392194"/>
              <a:ext cx="19618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defRPr/>
              </a:pPr>
              <a:r>
                <a:rPr lang="zh-CN" altLang="en-US" sz="2000" b="1" kern="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业务标准</a:t>
              </a:r>
            </a:p>
          </p:txBody>
        </p:sp>
        <p:sp>
          <p:nvSpPr>
            <p:cNvPr id="85" name="矩形 84"/>
            <p:cNvSpPr/>
            <p:nvPr/>
          </p:nvSpPr>
          <p:spPr>
            <a:xfrm>
              <a:off x="2528845" y="2319432"/>
              <a:ext cx="2016677" cy="520988"/>
            </a:xfrm>
            <a:prstGeom prst="rect">
              <a:avLst/>
            </a:prstGeom>
            <a:solidFill>
              <a:srgbClr val="0087D5"/>
            </a:solidFill>
          </p:spPr>
          <p:txBody>
            <a:bodyPr wrap="square" rtlCol="0" anchor="ctr">
              <a:noAutofit/>
            </a:bodyPr>
            <a:lstStyle/>
            <a:p>
              <a:pPr>
                <a:defRPr/>
              </a:pPr>
              <a:endParaRPr lang="zh-CN" altLang="en-US" sz="1600" kern="0" dirty="0">
                <a:solidFill>
                  <a:prstClr val="black"/>
                </a:solidFill>
                <a:latin typeface="微软雅黑" panose="020B0503020204020204" pitchFamily="34" charset="-122"/>
                <a:ea typeface="微软雅黑" panose="020B0503020204020204" pitchFamily="34" charset="-122"/>
              </a:endParaRPr>
            </a:p>
          </p:txBody>
        </p:sp>
        <p:sp>
          <p:nvSpPr>
            <p:cNvPr id="86" name="矩形 85"/>
            <p:cNvSpPr/>
            <p:nvPr/>
          </p:nvSpPr>
          <p:spPr>
            <a:xfrm>
              <a:off x="4760453" y="2319432"/>
              <a:ext cx="1996705" cy="520988"/>
            </a:xfrm>
            <a:prstGeom prst="rect">
              <a:avLst/>
            </a:prstGeom>
            <a:solidFill>
              <a:srgbClr val="00AFA1"/>
            </a:solidFill>
          </p:spPr>
          <p:txBody>
            <a:bodyPr wrap="square" rtlCol="0" anchor="ctr">
              <a:noAutofit/>
            </a:bodyPr>
            <a:lstStyle/>
            <a:p>
              <a:pPr>
                <a:defRPr/>
              </a:pPr>
              <a:endParaRPr lang="zh-CN" altLang="en-US" sz="1600" kern="0" dirty="0">
                <a:solidFill>
                  <a:prstClr val="black"/>
                </a:solidFill>
                <a:latin typeface="微软雅黑" panose="020B0503020204020204" pitchFamily="34" charset="-122"/>
                <a:ea typeface="微软雅黑" panose="020B0503020204020204" pitchFamily="34" charset="-122"/>
              </a:endParaRPr>
            </a:p>
          </p:txBody>
        </p:sp>
        <p:sp>
          <p:nvSpPr>
            <p:cNvPr id="87" name="23"/>
            <p:cNvSpPr>
              <a:spLocks noChangeArrowheads="1"/>
            </p:cNvSpPr>
            <p:nvPr>
              <p:custDataLst>
                <p:tags r:id="rId31"/>
              </p:custDataLst>
            </p:nvPr>
          </p:nvSpPr>
          <p:spPr bwMode="auto">
            <a:xfrm>
              <a:off x="4741157" y="2392194"/>
              <a:ext cx="20216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defRPr/>
              </a:pPr>
              <a:r>
                <a:rPr lang="zh-CN" altLang="en-US" sz="2000" b="1" kern="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技术标准</a:t>
              </a:r>
            </a:p>
          </p:txBody>
        </p:sp>
        <p:sp>
          <p:nvSpPr>
            <p:cNvPr id="88" name="PA_21"/>
            <p:cNvSpPr>
              <a:spLocks noChangeArrowheads="1"/>
            </p:cNvSpPr>
            <p:nvPr>
              <p:custDataLst>
                <p:tags r:id="rId32"/>
              </p:custDataLst>
            </p:nvPr>
          </p:nvSpPr>
          <p:spPr bwMode="auto">
            <a:xfrm>
              <a:off x="2528171" y="2400861"/>
              <a:ext cx="199738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defRPr/>
              </a:pPr>
              <a:r>
                <a:rPr lang="zh-CN" altLang="en-US" sz="2000" b="1" kern="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管理标准</a:t>
              </a:r>
            </a:p>
          </p:txBody>
        </p:sp>
        <p:sp>
          <p:nvSpPr>
            <p:cNvPr id="89" name="17"/>
            <p:cNvSpPr>
              <a:spLocks noChangeArrowheads="1"/>
            </p:cNvSpPr>
            <p:nvPr>
              <p:custDataLst>
                <p:tags r:id="rId33"/>
              </p:custDataLst>
            </p:nvPr>
          </p:nvSpPr>
          <p:spPr bwMode="auto">
            <a:xfrm>
              <a:off x="2523158" y="1411596"/>
              <a:ext cx="197814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defRPr/>
              </a:pPr>
              <a:r>
                <a:rPr lang="en-US" altLang="zh-CN" sz="4800" b="1" kern="0" dirty="0">
                  <a:solidFill>
                    <a:srgbClr val="0087D5"/>
                  </a:solidFill>
                  <a:latin typeface="微软雅黑" panose="020B0503020204020204" pitchFamily="34" charset="-122"/>
                  <a:ea typeface="微软雅黑" panose="020B0503020204020204" pitchFamily="34" charset="-122"/>
                  <a:sym typeface="微软雅黑" panose="020B0503020204020204" pitchFamily="34" charset="-122"/>
                </a:rPr>
                <a:t>02</a:t>
              </a:r>
            </a:p>
          </p:txBody>
        </p:sp>
        <p:sp>
          <p:nvSpPr>
            <p:cNvPr id="90" name="17"/>
            <p:cNvSpPr>
              <a:spLocks noChangeArrowheads="1"/>
            </p:cNvSpPr>
            <p:nvPr>
              <p:custDataLst>
                <p:tags r:id="rId34"/>
              </p:custDataLst>
            </p:nvPr>
          </p:nvSpPr>
          <p:spPr bwMode="auto">
            <a:xfrm>
              <a:off x="4765665" y="1411596"/>
              <a:ext cx="197814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defRPr/>
              </a:pPr>
              <a:r>
                <a:rPr lang="en-US" altLang="zh-CN" sz="4800" b="1" kern="0" dirty="0">
                  <a:solidFill>
                    <a:srgbClr val="00AFA1"/>
                  </a:solidFill>
                  <a:latin typeface="微软雅黑" panose="020B0503020204020204" pitchFamily="34" charset="-122"/>
                  <a:ea typeface="微软雅黑" panose="020B0503020204020204" pitchFamily="34" charset="-122"/>
                  <a:sym typeface="微软雅黑" panose="020B0503020204020204" pitchFamily="34" charset="-122"/>
                </a:rPr>
                <a:t>03</a:t>
              </a:r>
            </a:p>
          </p:txBody>
        </p:sp>
        <p:sp>
          <p:nvSpPr>
            <p:cNvPr id="91" name="17"/>
            <p:cNvSpPr>
              <a:spLocks noChangeArrowheads="1"/>
            </p:cNvSpPr>
            <p:nvPr>
              <p:custDataLst>
                <p:tags r:id="rId35"/>
              </p:custDataLst>
            </p:nvPr>
          </p:nvSpPr>
          <p:spPr bwMode="auto">
            <a:xfrm>
              <a:off x="68204" y="4555701"/>
              <a:ext cx="138690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defRPr/>
              </a:pPr>
              <a:r>
                <a:rPr lang="en-US" altLang="zh-CN" sz="4800" b="1" kern="0" dirty="0">
                  <a:solidFill>
                    <a:srgbClr val="00BC68"/>
                  </a:solidFill>
                  <a:latin typeface="微软雅黑" panose="020B0503020204020204" pitchFamily="34" charset="-122"/>
                  <a:ea typeface="微软雅黑" panose="020B0503020204020204" pitchFamily="34" charset="-122"/>
                  <a:sym typeface="微软雅黑" panose="020B0503020204020204" pitchFamily="34" charset="-122"/>
                </a:rPr>
                <a:t>04</a:t>
              </a:r>
            </a:p>
          </p:txBody>
        </p:sp>
        <p:sp>
          <p:nvSpPr>
            <p:cNvPr id="92" name="2"/>
            <p:cNvSpPr>
              <a:spLocks noChangeArrowheads="1"/>
            </p:cNvSpPr>
            <p:nvPr/>
          </p:nvSpPr>
          <p:spPr bwMode="auto">
            <a:xfrm>
              <a:off x="1339837" y="4617262"/>
              <a:ext cx="4756163" cy="1061076"/>
            </a:xfrm>
            <a:prstGeom prst="rect">
              <a:avLst/>
            </a:prstGeom>
            <a:solidFill>
              <a:srgbClr val="00BC68">
                <a:alpha val="70000"/>
              </a:srgb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defRPr/>
              </a:pPr>
              <a:endParaRPr lang="zh-CN" altLang="zh-CN" sz="1800" kern="0">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93" name="PA_素材c品 1"/>
            <p:cNvSpPr>
              <a:spLocks noChangeArrowheads="1"/>
            </p:cNvSpPr>
            <p:nvPr>
              <p:custDataLst>
                <p:tags r:id="rId36"/>
              </p:custDataLst>
            </p:nvPr>
          </p:nvSpPr>
          <p:spPr bwMode="auto">
            <a:xfrm>
              <a:off x="1710353" y="5109101"/>
              <a:ext cx="1777460" cy="459700"/>
            </a:xfrm>
            <a:prstGeom prst="roundRect">
              <a:avLst/>
            </a:prstGeom>
            <a:solidFill>
              <a:srgbClr val="FFFFFF"/>
            </a:solidFill>
            <a:ln>
              <a:noFill/>
            </a:ln>
            <a:extLst>
              <a:ext uri="{91240B29-F687-4F45-9708-019B960494DF}">
                <a14:hiddenLine xmlns:a14="http://schemas.microsoft.com/office/drawing/2010/main" w="9525">
                  <a:solidFill>
                    <a:srgbClr val="000000"/>
                  </a:solidFill>
                  <a:prstDash val="sysDash"/>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50000"/>
                </a:lnSpc>
                <a:spcBef>
                  <a:spcPct val="0"/>
                </a:spcBef>
                <a:buFont typeface="Arial" panose="020B0604020202020204" pitchFamily="34" charset="0"/>
                <a:buNone/>
                <a:defRPr/>
              </a:pPr>
              <a:r>
                <a:rPr lang="zh-CN" altLang="en-US" sz="1400" b="1" kern="0" dirty="0">
                  <a:solidFill>
                    <a:prstClr val="black"/>
                  </a:solidFill>
                  <a:latin typeface="微软雅黑" panose="020B0503020204020204" pitchFamily="34" charset="-122"/>
                  <a:ea typeface="微软雅黑" panose="020B0503020204020204" pitchFamily="34" charset="-122"/>
                  <a:sym typeface="Franklin Gothic Book" panose="020B0503020102020204" pitchFamily="2" charset="0"/>
                </a:rPr>
                <a:t>公共代码标准</a:t>
              </a:r>
            </a:p>
          </p:txBody>
        </p:sp>
        <p:sp>
          <p:nvSpPr>
            <p:cNvPr id="94" name="矩形 93"/>
            <p:cNvSpPr/>
            <p:nvPr/>
          </p:nvSpPr>
          <p:spPr>
            <a:xfrm>
              <a:off x="1339837" y="4627625"/>
              <a:ext cx="4756163" cy="373471"/>
            </a:xfrm>
            <a:prstGeom prst="rect">
              <a:avLst/>
            </a:prstGeom>
            <a:solidFill>
              <a:srgbClr val="FFC000"/>
            </a:solidFill>
          </p:spPr>
          <p:txBody>
            <a:bodyPr wrap="square" rtlCol="0" anchor="ctr">
              <a:noAutofit/>
            </a:bodyPr>
            <a:lstStyle/>
            <a:p>
              <a:pPr>
                <a:defRPr/>
              </a:pPr>
              <a:endParaRPr lang="zh-CN" altLang="en-US" sz="1600" kern="0" dirty="0">
                <a:solidFill>
                  <a:prstClr val="black"/>
                </a:solidFill>
                <a:latin typeface="微软雅黑" panose="020B0503020204020204" pitchFamily="34" charset="-122"/>
                <a:ea typeface="微软雅黑" panose="020B0503020204020204" pitchFamily="34" charset="-122"/>
              </a:endParaRPr>
            </a:p>
          </p:txBody>
        </p:sp>
        <p:sp>
          <p:nvSpPr>
            <p:cNvPr id="95" name="PA_素材c品 1"/>
            <p:cNvSpPr>
              <a:spLocks noChangeArrowheads="1"/>
            </p:cNvSpPr>
            <p:nvPr>
              <p:custDataLst>
                <p:tags r:id="rId37"/>
              </p:custDataLst>
            </p:nvPr>
          </p:nvSpPr>
          <p:spPr bwMode="auto">
            <a:xfrm>
              <a:off x="3921652" y="5109100"/>
              <a:ext cx="1812885" cy="459700"/>
            </a:xfrm>
            <a:prstGeom prst="roundRect">
              <a:avLst/>
            </a:prstGeom>
            <a:solidFill>
              <a:srgbClr val="FFFFFF"/>
            </a:solidFill>
            <a:ln>
              <a:noFill/>
            </a:ln>
            <a:extLst>
              <a:ext uri="{91240B29-F687-4F45-9708-019B960494DF}">
                <a14:hiddenLine xmlns:a14="http://schemas.microsoft.com/office/drawing/2010/main" w="9525">
                  <a:solidFill>
                    <a:srgbClr val="000000"/>
                  </a:solidFill>
                  <a:prstDash val="sysDash"/>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50000"/>
                </a:lnSpc>
                <a:spcBef>
                  <a:spcPct val="0"/>
                </a:spcBef>
                <a:buFont typeface="Arial" panose="020B0604020202020204" pitchFamily="34" charset="0"/>
                <a:buNone/>
                <a:defRPr/>
              </a:pPr>
              <a:r>
                <a:rPr lang="zh-CN" altLang="en-US" sz="1400" b="1" kern="0" dirty="0">
                  <a:solidFill>
                    <a:prstClr val="black"/>
                  </a:solidFill>
                  <a:latin typeface="微软雅黑" panose="020B0503020204020204" pitchFamily="34" charset="-122"/>
                  <a:ea typeface="微软雅黑" panose="020B0503020204020204" pitchFamily="34" charset="-122"/>
                  <a:sym typeface="Franklin Gothic Book" panose="020B0503020102020204" pitchFamily="2" charset="0"/>
                </a:rPr>
                <a:t>维度标准</a:t>
              </a:r>
            </a:p>
          </p:txBody>
        </p:sp>
        <p:sp>
          <p:nvSpPr>
            <p:cNvPr id="96" name="品 19"/>
            <p:cNvSpPr>
              <a:spLocks noChangeArrowheads="1"/>
            </p:cNvSpPr>
            <p:nvPr>
              <p:custDataLst>
                <p:tags r:id="rId38"/>
              </p:custDataLst>
            </p:nvPr>
          </p:nvSpPr>
          <p:spPr bwMode="auto">
            <a:xfrm>
              <a:off x="1338832" y="4601836"/>
              <a:ext cx="4756955" cy="398780"/>
            </a:xfrm>
            <a:prstGeom prst="rect">
              <a:avLst/>
            </a:prstGeom>
            <a:solidFill>
              <a:srgbClr val="00BC6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defRPr/>
              </a:pPr>
              <a:r>
                <a:rPr lang="zh-CN" altLang="en-US" sz="2000" b="1" kern="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基础标准</a:t>
              </a:r>
            </a:p>
          </p:txBody>
        </p:sp>
      </p:grpSp>
      <p:grpSp>
        <p:nvGrpSpPr>
          <p:cNvPr id="97" name="组合 96"/>
          <p:cNvGrpSpPr/>
          <p:nvPr/>
        </p:nvGrpSpPr>
        <p:grpSpPr>
          <a:xfrm>
            <a:off x="6935029" y="1289279"/>
            <a:ext cx="4956638" cy="5220992"/>
            <a:chOff x="6838010" y="1134732"/>
            <a:chExt cx="4956638" cy="5530120"/>
          </a:xfrm>
        </p:grpSpPr>
        <p:grpSp>
          <p:nvGrpSpPr>
            <p:cNvPr id="98" name="组合 97"/>
            <p:cNvGrpSpPr/>
            <p:nvPr/>
          </p:nvGrpSpPr>
          <p:grpSpPr>
            <a:xfrm>
              <a:off x="6838010" y="1134732"/>
              <a:ext cx="4956638" cy="5530120"/>
              <a:chOff x="7108466" y="1057151"/>
              <a:chExt cx="4956638" cy="6034306"/>
            </a:xfrm>
          </p:grpSpPr>
          <p:sp>
            <p:nvSpPr>
              <p:cNvPr id="105" name="矩形 104"/>
              <p:cNvSpPr/>
              <p:nvPr>
                <p:custDataLst>
                  <p:tags r:id="rId1"/>
                </p:custDataLst>
              </p:nvPr>
            </p:nvSpPr>
            <p:spPr>
              <a:xfrm>
                <a:off x="8225975" y="1057151"/>
                <a:ext cx="1784048" cy="456977"/>
              </a:xfrm>
              <a:prstGeom prst="rect">
                <a:avLst/>
              </a:prstGeom>
              <a:solidFill>
                <a:srgbClr val="1D6CC1"/>
              </a:solidFill>
              <a:ln w="6350" cap="flat" cmpd="sng" algn="ctr">
                <a:solidFill>
                  <a:schemeClr val="accent1">
                    <a:lumMod val="40000"/>
                    <a:lumOff val="60000"/>
                  </a:schemeClr>
                </a:solidFill>
                <a:prstDash val="solid"/>
                <a:miter lim="800000"/>
              </a:ln>
              <a:effectLst/>
            </p:spPr>
            <p:txBody>
              <a:bodyPr wrap="square" anchor="ctr">
                <a:noAutofit/>
              </a:bodyPr>
              <a:lstStyle/>
              <a:p>
                <a:pPr algn="ctr">
                  <a:defRPr/>
                </a:pPr>
                <a:r>
                  <a:rPr lang="zh-CN" altLang="en-US" sz="1400" b="1" kern="0" dirty="0">
                    <a:solidFill>
                      <a:prstClr val="white"/>
                    </a:solidFill>
                    <a:latin typeface="微软雅黑" panose="020B0503020204020204" pitchFamily="34" charset="-122"/>
                    <a:ea typeface="微软雅黑" panose="020B0503020204020204" pitchFamily="34" charset="-122"/>
                  </a:rPr>
                  <a:t>主题域模型</a:t>
                </a:r>
              </a:p>
            </p:txBody>
          </p:sp>
          <p:sp>
            <p:nvSpPr>
              <p:cNvPr id="106" name="矩形 105"/>
              <p:cNvSpPr/>
              <p:nvPr/>
            </p:nvSpPr>
            <p:spPr>
              <a:xfrm>
                <a:off x="7613300" y="3882180"/>
                <a:ext cx="2604779" cy="431147"/>
              </a:xfrm>
              <a:prstGeom prst="rect">
                <a:avLst/>
              </a:prstGeom>
              <a:solidFill>
                <a:srgbClr val="0087D5"/>
              </a:solidFill>
              <a:ln w="6350" cap="flat" cmpd="sng" algn="ctr">
                <a:noFill/>
                <a:prstDash val="solid"/>
                <a:miter lim="800000"/>
              </a:ln>
              <a:effectLst/>
            </p:spPr>
            <p:txBody>
              <a:bodyPr wrap="square" anchor="ctr">
                <a:noAutofit/>
              </a:bodyPr>
              <a:lstStyle/>
              <a:p>
                <a:pPr algn="ctr">
                  <a:defRPr/>
                </a:pPr>
                <a:r>
                  <a:rPr lang="zh-CN" altLang="en-US" sz="1400" b="1" kern="0" dirty="0">
                    <a:solidFill>
                      <a:prstClr val="white"/>
                    </a:solidFill>
                    <a:latin typeface="微软雅黑" panose="020B0503020204020204" pitchFamily="34" charset="-122"/>
                    <a:ea typeface="微软雅黑" panose="020B0503020204020204" pitchFamily="34" charset="-122"/>
                  </a:rPr>
                  <a:t>企业数据标准</a:t>
                </a:r>
              </a:p>
            </p:txBody>
          </p:sp>
          <p:sp>
            <p:nvSpPr>
              <p:cNvPr id="107" name="矩形 106"/>
              <p:cNvSpPr/>
              <p:nvPr>
                <p:custDataLst>
                  <p:tags r:id="rId2"/>
                </p:custDataLst>
              </p:nvPr>
            </p:nvSpPr>
            <p:spPr>
              <a:xfrm>
                <a:off x="7213444" y="2940034"/>
                <a:ext cx="973592" cy="481487"/>
              </a:xfrm>
              <a:prstGeom prst="rect">
                <a:avLst/>
              </a:prstGeom>
              <a:noFill/>
              <a:ln w="12700" cap="flat" cmpd="sng" algn="ctr">
                <a:solidFill>
                  <a:schemeClr val="accent1">
                    <a:lumMod val="40000"/>
                    <a:lumOff val="60000"/>
                  </a:schemeClr>
                </a:solidFill>
                <a:prstDash val="solid"/>
                <a:miter lim="800000"/>
              </a:ln>
              <a:effectLst/>
            </p:spPr>
            <p:txBody>
              <a:bodyPr wrap="square" lIns="36000" tIns="36000" rIns="36000" bIns="36000" anchor="ctr">
                <a:noAutofit/>
              </a:bodyPr>
              <a:lstStyle/>
              <a:p>
                <a:pPr algn="ctr">
                  <a:defRPr/>
                </a:pPr>
                <a:r>
                  <a:rPr lang="zh-CN" altLang="en-US" sz="800" kern="0" dirty="0">
                    <a:solidFill>
                      <a:prstClr val="black"/>
                    </a:solidFill>
                    <a:latin typeface="微软雅黑" panose="020B0503020204020204" pitchFamily="34" charset="-122"/>
                    <a:ea typeface="微软雅黑" panose="020B0503020204020204" pitchFamily="34" charset="-122"/>
                  </a:rPr>
                  <a:t>业务对象</a:t>
                </a:r>
                <a:endParaRPr lang="en-US" altLang="zh-CN" sz="800" kern="0" dirty="0">
                  <a:solidFill>
                    <a:prstClr val="black"/>
                  </a:solidFill>
                  <a:latin typeface="微软雅黑" panose="020B0503020204020204" pitchFamily="34" charset="-122"/>
                  <a:ea typeface="微软雅黑" panose="020B0503020204020204" pitchFamily="34" charset="-122"/>
                </a:endParaRPr>
              </a:p>
              <a:p>
                <a:pPr algn="ctr">
                  <a:defRPr/>
                </a:pPr>
                <a:r>
                  <a:rPr lang="en-US" altLang="zh-CN" sz="800" kern="0" dirty="0">
                    <a:solidFill>
                      <a:prstClr val="black"/>
                    </a:solidFill>
                    <a:latin typeface="微软雅黑" panose="020B0503020204020204" pitchFamily="34" charset="-122"/>
                    <a:ea typeface="微软雅黑" panose="020B0503020204020204" pitchFamily="34" charset="-122"/>
                  </a:rPr>
                  <a:t>A.1.1</a:t>
                </a:r>
              </a:p>
            </p:txBody>
          </p:sp>
          <p:sp>
            <p:nvSpPr>
              <p:cNvPr id="108" name="矩形 107"/>
              <p:cNvSpPr/>
              <p:nvPr>
                <p:custDataLst>
                  <p:tags r:id="rId3"/>
                </p:custDataLst>
              </p:nvPr>
            </p:nvSpPr>
            <p:spPr>
              <a:xfrm>
                <a:off x="8425878" y="2940034"/>
                <a:ext cx="973592" cy="481487"/>
              </a:xfrm>
              <a:prstGeom prst="rect">
                <a:avLst/>
              </a:prstGeom>
              <a:noFill/>
              <a:ln w="12700" cap="flat" cmpd="sng" algn="ctr">
                <a:solidFill>
                  <a:schemeClr val="accent1">
                    <a:lumMod val="40000"/>
                    <a:lumOff val="60000"/>
                  </a:schemeClr>
                </a:solidFill>
                <a:prstDash val="solid"/>
                <a:miter lim="800000"/>
              </a:ln>
              <a:effectLst/>
            </p:spPr>
            <p:txBody>
              <a:bodyPr wrap="square" lIns="36000" tIns="36000" rIns="36000" bIns="36000" anchor="ctr">
                <a:noAutofit/>
              </a:bodyPr>
              <a:lstStyle/>
              <a:p>
                <a:pPr algn="ctr">
                  <a:defRPr/>
                </a:pPr>
                <a:r>
                  <a:rPr lang="zh-CN" altLang="en-US" sz="800" kern="0" dirty="0">
                    <a:solidFill>
                      <a:prstClr val="black"/>
                    </a:solidFill>
                    <a:latin typeface="微软雅黑" panose="020B0503020204020204" pitchFamily="34" charset="-122"/>
                    <a:ea typeface="微软雅黑" panose="020B0503020204020204" pitchFamily="34" charset="-122"/>
                  </a:rPr>
                  <a:t>业务对象</a:t>
                </a:r>
                <a:endParaRPr lang="en-US" altLang="zh-CN" sz="800" kern="0" dirty="0">
                  <a:solidFill>
                    <a:prstClr val="black"/>
                  </a:solidFill>
                  <a:latin typeface="微软雅黑" panose="020B0503020204020204" pitchFamily="34" charset="-122"/>
                  <a:ea typeface="微软雅黑" panose="020B0503020204020204" pitchFamily="34" charset="-122"/>
                </a:endParaRPr>
              </a:p>
              <a:p>
                <a:pPr algn="ctr">
                  <a:defRPr/>
                </a:pPr>
                <a:r>
                  <a:rPr lang="en-US" altLang="zh-CN" sz="800" kern="0" dirty="0">
                    <a:solidFill>
                      <a:prstClr val="black"/>
                    </a:solidFill>
                    <a:latin typeface="微软雅黑" panose="020B0503020204020204" pitchFamily="34" charset="-122"/>
                    <a:ea typeface="微软雅黑" panose="020B0503020204020204" pitchFamily="34" charset="-122"/>
                  </a:rPr>
                  <a:t>A.1.2</a:t>
                </a:r>
              </a:p>
            </p:txBody>
          </p:sp>
          <p:sp>
            <p:nvSpPr>
              <p:cNvPr id="109" name="矩形 108"/>
              <p:cNvSpPr/>
              <p:nvPr>
                <p:custDataLst>
                  <p:tags r:id="rId4"/>
                </p:custDataLst>
              </p:nvPr>
            </p:nvSpPr>
            <p:spPr>
              <a:xfrm>
                <a:off x="9656685" y="2940034"/>
                <a:ext cx="973592" cy="481487"/>
              </a:xfrm>
              <a:prstGeom prst="rect">
                <a:avLst/>
              </a:prstGeom>
              <a:noFill/>
              <a:ln w="12700" cap="flat" cmpd="sng" algn="ctr">
                <a:solidFill>
                  <a:schemeClr val="accent1">
                    <a:lumMod val="40000"/>
                    <a:lumOff val="60000"/>
                  </a:schemeClr>
                </a:solidFill>
                <a:prstDash val="solid"/>
                <a:miter lim="800000"/>
              </a:ln>
              <a:effectLst/>
            </p:spPr>
            <p:txBody>
              <a:bodyPr wrap="square" lIns="36000" tIns="36000" rIns="36000" bIns="36000" anchor="ctr">
                <a:noAutofit/>
              </a:bodyPr>
              <a:lstStyle/>
              <a:p>
                <a:pPr algn="ctr">
                  <a:defRPr/>
                </a:pPr>
                <a:r>
                  <a:rPr lang="en-US" altLang="zh-CN" sz="800" kern="0" dirty="0">
                    <a:solidFill>
                      <a:prstClr val="black"/>
                    </a:solidFill>
                    <a:latin typeface="微软雅黑" panose="020B0503020204020204" pitchFamily="34" charset="-122"/>
                    <a:ea typeface="微软雅黑" panose="020B0503020204020204" pitchFamily="34" charset="-122"/>
                  </a:rPr>
                  <a:t>….</a:t>
                </a:r>
              </a:p>
            </p:txBody>
          </p:sp>
          <p:sp>
            <p:nvSpPr>
              <p:cNvPr id="110" name="矩形 109"/>
              <p:cNvSpPr/>
              <p:nvPr/>
            </p:nvSpPr>
            <p:spPr>
              <a:xfrm>
                <a:off x="7594674" y="4479172"/>
                <a:ext cx="1221810" cy="368605"/>
              </a:xfrm>
              <a:prstGeom prst="rect">
                <a:avLst/>
              </a:prstGeom>
              <a:solidFill>
                <a:sysClr val="window" lastClr="FFFFFF"/>
              </a:solidFill>
              <a:ln w="12700" cap="flat" cmpd="sng" algn="ctr">
                <a:solidFill>
                  <a:srgbClr val="00B050"/>
                </a:solidFill>
                <a:prstDash val="solid"/>
                <a:miter lim="800000"/>
              </a:ln>
              <a:effectLst/>
            </p:spPr>
            <p:txBody>
              <a:bodyPr wrap="square" lIns="36000" tIns="36000" rIns="36000" bIns="36000" anchor="ctr">
                <a:spAutoFit/>
              </a:bodyPr>
              <a:lstStyle/>
              <a:p>
                <a:pPr algn="ctr">
                  <a:defRPr/>
                </a:pPr>
                <a:r>
                  <a:rPr lang="zh-CN" altLang="en-US" sz="800" kern="0" dirty="0">
                    <a:solidFill>
                      <a:prstClr val="black"/>
                    </a:solidFill>
                    <a:latin typeface="微软雅黑" panose="020B0503020204020204" pitchFamily="34" charset="-122"/>
                    <a:ea typeface="微软雅黑" panose="020B0503020204020204" pitchFamily="34" charset="-122"/>
                  </a:rPr>
                  <a:t>数据标准</a:t>
                </a:r>
                <a:endParaRPr lang="en-US" altLang="zh-CN" sz="800" kern="0" dirty="0">
                  <a:solidFill>
                    <a:prstClr val="black"/>
                  </a:solidFill>
                  <a:latin typeface="微软雅黑" panose="020B0503020204020204" pitchFamily="34" charset="-122"/>
                  <a:ea typeface="微软雅黑" panose="020B0503020204020204" pitchFamily="34" charset="-122"/>
                </a:endParaRPr>
              </a:p>
              <a:p>
                <a:pPr algn="ctr">
                  <a:defRPr/>
                </a:pPr>
                <a:r>
                  <a:rPr lang="en-US" altLang="zh-CN" sz="800" kern="0" dirty="0">
                    <a:solidFill>
                      <a:prstClr val="black"/>
                    </a:solidFill>
                    <a:latin typeface="微软雅黑" panose="020B0503020204020204" pitchFamily="34" charset="-122"/>
                    <a:ea typeface="微软雅黑" panose="020B0503020204020204" pitchFamily="34" charset="-122"/>
                  </a:rPr>
                  <a:t>A.1.2.1</a:t>
                </a:r>
              </a:p>
            </p:txBody>
          </p:sp>
          <p:sp>
            <p:nvSpPr>
              <p:cNvPr id="111" name="矩形 110"/>
              <p:cNvSpPr/>
              <p:nvPr/>
            </p:nvSpPr>
            <p:spPr>
              <a:xfrm>
                <a:off x="7594671" y="5028019"/>
                <a:ext cx="1221810" cy="368605"/>
              </a:xfrm>
              <a:prstGeom prst="rect">
                <a:avLst/>
              </a:prstGeom>
              <a:solidFill>
                <a:sysClr val="window" lastClr="FFFFFF"/>
              </a:solidFill>
              <a:ln w="12700" cap="flat" cmpd="sng" algn="ctr">
                <a:solidFill>
                  <a:srgbClr val="00B050"/>
                </a:solidFill>
                <a:prstDash val="solid"/>
                <a:miter lim="800000"/>
              </a:ln>
              <a:effectLst/>
            </p:spPr>
            <p:txBody>
              <a:bodyPr wrap="square" lIns="36000" tIns="36000" rIns="36000" bIns="36000" anchor="ctr">
                <a:spAutoFit/>
              </a:bodyPr>
              <a:lstStyle/>
              <a:p>
                <a:pPr algn="ctr">
                  <a:defRPr/>
                </a:pPr>
                <a:r>
                  <a:rPr lang="zh-CN" altLang="en-US" sz="800" kern="0" dirty="0">
                    <a:solidFill>
                      <a:prstClr val="black"/>
                    </a:solidFill>
                    <a:latin typeface="微软雅黑" panose="020B0503020204020204" pitchFamily="34" charset="-122"/>
                    <a:ea typeface="微软雅黑" panose="020B0503020204020204" pitchFamily="34" charset="-122"/>
                  </a:rPr>
                  <a:t>数据标准</a:t>
                </a:r>
                <a:endParaRPr lang="en-US" altLang="zh-CN" sz="800" kern="0" dirty="0">
                  <a:solidFill>
                    <a:prstClr val="black"/>
                  </a:solidFill>
                  <a:latin typeface="微软雅黑" panose="020B0503020204020204" pitchFamily="34" charset="-122"/>
                  <a:ea typeface="微软雅黑" panose="020B0503020204020204" pitchFamily="34" charset="-122"/>
                </a:endParaRPr>
              </a:p>
              <a:p>
                <a:pPr algn="ctr">
                  <a:defRPr/>
                </a:pPr>
                <a:r>
                  <a:rPr lang="en-US" altLang="zh-CN" sz="800" kern="0" dirty="0">
                    <a:solidFill>
                      <a:prstClr val="black"/>
                    </a:solidFill>
                    <a:latin typeface="微软雅黑" panose="020B0503020204020204" pitchFamily="34" charset="-122"/>
                    <a:ea typeface="微软雅黑" panose="020B0503020204020204" pitchFamily="34" charset="-122"/>
                  </a:rPr>
                  <a:t>A.1.2.2</a:t>
                </a:r>
              </a:p>
            </p:txBody>
          </p:sp>
          <p:sp>
            <p:nvSpPr>
              <p:cNvPr id="112" name="矩形 111"/>
              <p:cNvSpPr/>
              <p:nvPr>
                <p:custDataLst>
                  <p:tags r:id="rId5"/>
                </p:custDataLst>
              </p:nvPr>
            </p:nvSpPr>
            <p:spPr>
              <a:xfrm>
                <a:off x="9361871" y="1844178"/>
                <a:ext cx="793862" cy="593171"/>
              </a:xfrm>
              <a:prstGeom prst="rect">
                <a:avLst/>
              </a:prstGeom>
              <a:solidFill>
                <a:srgbClr val="0087D5"/>
              </a:solidFill>
              <a:ln w="12700" cap="flat" cmpd="sng" algn="ctr">
                <a:solidFill>
                  <a:schemeClr val="accent1">
                    <a:lumMod val="40000"/>
                    <a:lumOff val="60000"/>
                  </a:schemeClr>
                </a:solidFill>
                <a:prstDash val="solid"/>
                <a:miter lim="800000"/>
              </a:ln>
              <a:effectLst/>
            </p:spPr>
            <p:txBody>
              <a:bodyPr wrap="square">
                <a:noAutofit/>
              </a:bodyPr>
              <a:lstStyle/>
              <a:p>
                <a:pPr algn="ctr">
                  <a:defRPr/>
                </a:pPr>
                <a:r>
                  <a:rPr lang="zh-CN" altLang="en-US" sz="1100" b="1" kern="0" dirty="0">
                    <a:solidFill>
                      <a:srgbClr val="FFFFFF"/>
                    </a:solidFill>
                    <a:latin typeface="微软雅黑" panose="020B0503020204020204" pitchFamily="34" charset="-122"/>
                    <a:ea typeface="微软雅黑" panose="020B0503020204020204" pitchFamily="34" charset="-122"/>
                  </a:rPr>
                  <a:t>业务主题</a:t>
                </a:r>
                <a:r>
                  <a:rPr lang="en-US" altLang="zh-CN" sz="1100" b="1" kern="0" dirty="0">
                    <a:solidFill>
                      <a:srgbClr val="FFFFFF"/>
                    </a:solidFill>
                    <a:latin typeface="微软雅黑" panose="020B0503020204020204" pitchFamily="34" charset="-122"/>
                    <a:ea typeface="微软雅黑" panose="020B0503020204020204" pitchFamily="34" charset="-122"/>
                  </a:rPr>
                  <a:t>B</a:t>
                </a:r>
              </a:p>
            </p:txBody>
          </p:sp>
          <p:grpSp>
            <p:nvGrpSpPr>
              <p:cNvPr id="113" name="组合 112"/>
              <p:cNvGrpSpPr/>
              <p:nvPr/>
            </p:nvGrpSpPr>
            <p:grpSpPr>
              <a:xfrm>
                <a:off x="7213444" y="1826983"/>
                <a:ext cx="1951842" cy="751883"/>
                <a:chOff x="9386247" y="1870585"/>
                <a:chExt cx="1624867" cy="672868"/>
              </a:xfrm>
            </p:grpSpPr>
            <p:sp>
              <p:nvSpPr>
                <p:cNvPr id="143" name="矩形 142"/>
                <p:cNvSpPr/>
                <p:nvPr>
                  <p:custDataLst>
                    <p:tags r:id="rId21"/>
                  </p:custDataLst>
                </p:nvPr>
              </p:nvSpPr>
              <p:spPr>
                <a:xfrm>
                  <a:off x="9390402" y="1870585"/>
                  <a:ext cx="1620711" cy="270588"/>
                </a:xfrm>
                <a:prstGeom prst="rect">
                  <a:avLst/>
                </a:prstGeom>
                <a:solidFill>
                  <a:srgbClr val="0087D5"/>
                </a:solidFill>
                <a:ln w="12700" cap="flat" cmpd="sng" algn="ctr">
                  <a:solidFill>
                    <a:schemeClr val="accent1">
                      <a:lumMod val="40000"/>
                      <a:lumOff val="60000"/>
                    </a:schemeClr>
                  </a:solidFill>
                  <a:prstDash val="solid"/>
                  <a:miter lim="800000"/>
                </a:ln>
                <a:effectLst/>
              </p:spPr>
              <p:txBody>
                <a:bodyPr wrap="square">
                  <a:spAutoFit/>
                </a:bodyPr>
                <a:lstStyle/>
                <a:p>
                  <a:pPr algn="ctr">
                    <a:defRPr/>
                  </a:pPr>
                  <a:r>
                    <a:rPr lang="zh-CN" altLang="en-US" sz="1100" b="1" kern="0" dirty="0">
                      <a:solidFill>
                        <a:srgbClr val="FFFFFF"/>
                      </a:solidFill>
                      <a:latin typeface="微软雅黑" panose="020B0503020204020204" pitchFamily="34" charset="-122"/>
                      <a:ea typeface="微软雅黑" panose="020B0503020204020204" pitchFamily="34" charset="-122"/>
                    </a:rPr>
                    <a:t>业务主题</a:t>
                  </a:r>
                  <a:r>
                    <a:rPr lang="en-US" altLang="zh-CN" sz="1100" b="1" kern="0" dirty="0">
                      <a:solidFill>
                        <a:srgbClr val="FFFFFF"/>
                      </a:solidFill>
                      <a:latin typeface="微软雅黑" panose="020B0503020204020204" pitchFamily="34" charset="-122"/>
                      <a:ea typeface="微软雅黑" panose="020B0503020204020204" pitchFamily="34" charset="-122"/>
                    </a:rPr>
                    <a:t>A</a:t>
                  </a:r>
                </a:p>
              </p:txBody>
            </p:sp>
            <p:sp>
              <p:nvSpPr>
                <p:cNvPr id="144" name="矩形 143"/>
                <p:cNvSpPr/>
                <p:nvPr>
                  <p:custDataLst>
                    <p:tags r:id="rId22"/>
                  </p:custDataLst>
                </p:nvPr>
              </p:nvSpPr>
              <p:spPr>
                <a:xfrm>
                  <a:off x="9386247" y="2147584"/>
                  <a:ext cx="542499" cy="395869"/>
                </a:xfrm>
                <a:prstGeom prst="rect">
                  <a:avLst/>
                </a:prstGeom>
                <a:solidFill>
                  <a:sysClr val="window" lastClr="FFFFFF"/>
                </a:solidFill>
                <a:ln w="12700" cap="flat" cmpd="sng" algn="ctr">
                  <a:solidFill>
                    <a:schemeClr val="accent1">
                      <a:lumMod val="40000"/>
                      <a:lumOff val="60000"/>
                    </a:schemeClr>
                  </a:solidFill>
                  <a:prstDash val="solid"/>
                  <a:miter lim="800000"/>
                </a:ln>
                <a:effectLst/>
              </p:spPr>
              <p:txBody>
                <a:bodyPr wrap="square" lIns="36000" tIns="36000" rIns="36000" bIns="36000" anchor="ctr">
                  <a:noAutofit/>
                </a:bodyPr>
                <a:lstStyle/>
                <a:p>
                  <a:pPr algn="ctr">
                    <a:defRPr/>
                  </a:pPr>
                  <a:r>
                    <a:rPr lang="zh-CN" altLang="en-US" sz="1000" kern="0" dirty="0">
                      <a:solidFill>
                        <a:prstClr val="black"/>
                      </a:solidFill>
                      <a:latin typeface="微软雅黑" panose="020B0503020204020204" pitchFamily="34" charset="-122"/>
                      <a:ea typeface="微软雅黑" panose="020B0503020204020204" pitchFamily="34" charset="-122"/>
                    </a:rPr>
                    <a:t>子主题</a:t>
                  </a:r>
                  <a:endParaRPr lang="en-US" altLang="zh-CN" sz="1000" kern="0" dirty="0">
                    <a:solidFill>
                      <a:prstClr val="black"/>
                    </a:solidFill>
                    <a:latin typeface="微软雅黑" panose="020B0503020204020204" pitchFamily="34" charset="-122"/>
                    <a:ea typeface="微软雅黑" panose="020B0503020204020204" pitchFamily="34" charset="-122"/>
                  </a:endParaRPr>
                </a:p>
                <a:p>
                  <a:pPr algn="ctr">
                    <a:defRPr/>
                  </a:pPr>
                  <a:r>
                    <a:rPr lang="en-US" altLang="zh-CN" sz="1000" kern="0" dirty="0">
                      <a:solidFill>
                        <a:prstClr val="black"/>
                      </a:solidFill>
                      <a:latin typeface="微软雅黑" panose="020B0503020204020204" pitchFamily="34" charset="-122"/>
                      <a:ea typeface="微软雅黑" panose="020B0503020204020204" pitchFamily="34" charset="-122"/>
                    </a:rPr>
                    <a:t>A.1</a:t>
                  </a:r>
                </a:p>
              </p:txBody>
            </p:sp>
            <p:sp>
              <p:nvSpPr>
                <p:cNvPr id="145" name="矩形 144"/>
                <p:cNvSpPr/>
                <p:nvPr>
                  <p:custDataLst>
                    <p:tags r:id="rId23"/>
                  </p:custDataLst>
                </p:nvPr>
              </p:nvSpPr>
              <p:spPr>
                <a:xfrm>
                  <a:off x="9928746" y="2147583"/>
                  <a:ext cx="542499" cy="395869"/>
                </a:xfrm>
                <a:prstGeom prst="rect">
                  <a:avLst/>
                </a:prstGeom>
                <a:solidFill>
                  <a:sysClr val="window" lastClr="FFFFFF"/>
                </a:solidFill>
                <a:ln w="12700" cap="flat" cmpd="sng" algn="ctr">
                  <a:solidFill>
                    <a:schemeClr val="accent1">
                      <a:lumMod val="40000"/>
                      <a:lumOff val="60000"/>
                    </a:schemeClr>
                  </a:solidFill>
                  <a:prstDash val="solid"/>
                  <a:miter lim="800000"/>
                </a:ln>
                <a:effectLst/>
              </p:spPr>
              <p:txBody>
                <a:bodyPr wrap="square" lIns="36000" tIns="36000" rIns="36000" bIns="36000" anchor="ctr">
                  <a:noAutofit/>
                </a:bodyPr>
                <a:lstStyle/>
                <a:p>
                  <a:pPr algn="ctr">
                    <a:defRPr/>
                  </a:pPr>
                  <a:r>
                    <a:rPr lang="zh-CN" altLang="en-US" sz="1000" kern="0" dirty="0">
                      <a:solidFill>
                        <a:prstClr val="black"/>
                      </a:solidFill>
                      <a:latin typeface="微软雅黑" panose="020B0503020204020204" pitchFamily="34" charset="-122"/>
                      <a:ea typeface="微软雅黑" panose="020B0503020204020204" pitchFamily="34" charset="-122"/>
                    </a:rPr>
                    <a:t>子主题</a:t>
                  </a:r>
                  <a:endParaRPr lang="en-US" altLang="zh-CN" sz="1000" kern="0" dirty="0">
                    <a:solidFill>
                      <a:prstClr val="black"/>
                    </a:solidFill>
                    <a:latin typeface="微软雅黑" panose="020B0503020204020204" pitchFamily="34" charset="-122"/>
                    <a:ea typeface="微软雅黑" panose="020B0503020204020204" pitchFamily="34" charset="-122"/>
                  </a:endParaRPr>
                </a:p>
                <a:p>
                  <a:pPr algn="ctr">
                    <a:defRPr/>
                  </a:pPr>
                  <a:r>
                    <a:rPr lang="en-US" altLang="zh-CN" sz="1000" kern="0" dirty="0">
                      <a:solidFill>
                        <a:prstClr val="black"/>
                      </a:solidFill>
                      <a:latin typeface="微软雅黑" panose="020B0503020204020204" pitchFamily="34" charset="-122"/>
                      <a:ea typeface="微软雅黑" panose="020B0503020204020204" pitchFamily="34" charset="-122"/>
                    </a:rPr>
                    <a:t>A.2</a:t>
                  </a:r>
                </a:p>
              </p:txBody>
            </p:sp>
            <p:sp>
              <p:nvSpPr>
                <p:cNvPr id="146" name="矩形 145"/>
                <p:cNvSpPr/>
                <p:nvPr>
                  <p:custDataLst>
                    <p:tags r:id="rId24"/>
                  </p:custDataLst>
                </p:nvPr>
              </p:nvSpPr>
              <p:spPr>
                <a:xfrm>
                  <a:off x="10468615" y="2147582"/>
                  <a:ext cx="542499" cy="395870"/>
                </a:xfrm>
                <a:prstGeom prst="rect">
                  <a:avLst/>
                </a:prstGeom>
                <a:solidFill>
                  <a:sysClr val="window" lastClr="FFFFFF"/>
                </a:solidFill>
                <a:ln w="12700" cap="flat" cmpd="sng" algn="ctr">
                  <a:solidFill>
                    <a:schemeClr val="accent1">
                      <a:lumMod val="40000"/>
                      <a:lumOff val="60000"/>
                    </a:schemeClr>
                  </a:solidFill>
                  <a:prstDash val="solid"/>
                  <a:miter lim="800000"/>
                </a:ln>
                <a:effectLst/>
              </p:spPr>
              <p:txBody>
                <a:bodyPr wrap="square" lIns="36000" tIns="36000" rIns="36000" bIns="36000" anchor="ctr">
                  <a:noAutofit/>
                </a:bodyPr>
                <a:lstStyle/>
                <a:p>
                  <a:pPr algn="ctr">
                    <a:defRPr/>
                  </a:pPr>
                  <a:r>
                    <a:rPr lang="en-US" altLang="zh-CN" sz="1000" kern="0" dirty="0">
                      <a:solidFill>
                        <a:prstClr val="black"/>
                      </a:solidFill>
                      <a:latin typeface="微软雅黑" panose="020B0503020204020204" pitchFamily="34" charset="-122"/>
                      <a:ea typeface="微软雅黑" panose="020B0503020204020204" pitchFamily="34" charset="-122"/>
                    </a:rPr>
                    <a:t>…</a:t>
                  </a:r>
                </a:p>
              </p:txBody>
            </p:sp>
          </p:grpSp>
          <p:sp>
            <p:nvSpPr>
              <p:cNvPr id="114" name="矩形 113"/>
              <p:cNvSpPr/>
              <p:nvPr>
                <p:custDataLst>
                  <p:tags r:id="rId6"/>
                </p:custDataLst>
              </p:nvPr>
            </p:nvSpPr>
            <p:spPr>
              <a:xfrm>
                <a:off x="10323609" y="1844178"/>
                <a:ext cx="793862" cy="593171"/>
              </a:xfrm>
              <a:prstGeom prst="rect">
                <a:avLst/>
              </a:prstGeom>
              <a:solidFill>
                <a:srgbClr val="0087D5"/>
              </a:solidFill>
              <a:ln w="12700" cap="flat" cmpd="sng" algn="ctr">
                <a:solidFill>
                  <a:schemeClr val="accent1">
                    <a:lumMod val="40000"/>
                    <a:lumOff val="60000"/>
                  </a:schemeClr>
                </a:solidFill>
                <a:prstDash val="solid"/>
                <a:miter lim="800000"/>
              </a:ln>
              <a:effectLst/>
            </p:spPr>
            <p:txBody>
              <a:bodyPr wrap="square" anchor="ctr">
                <a:noAutofit/>
              </a:bodyPr>
              <a:lstStyle/>
              <a:p>
                <a:pPr algn="ctr">
                  <a:defRPr/>
                </a:pPr>
                <a:r>
                  <a:rPr lang="en-US" altLang="zh-CN" sz="1050" b="1" kern="0" dirty="0">
                    <a:solidFill>
                      <a:srgbClr val="FFFFFF"/>
                    </a:solidFill>
                    <a:latin typeface="微软雅黑" panose="020B0503020204020204" pitchFamily="34" charset="-122"/>
                    <a:ea typeface="微软雅黑" panose="020B0503020204020204" pitchFamily="34" charset="-122"/>
                  </a:rPr>
                  <a:t>…</a:t>
                </a:r>
              </a:p>
            </p:txBody>
          </p:sp>
          <p:cxnSp>
            <p:nvCxnSpPr>
              <p:cNvPr id="115" name="直接连接符 114"/>
              <p:cNvCxnSpPr>
                <a:stCxn id="105" idx="2"/>
                <a:endCxn id="143" idx="0"/>
              </p:cNvCxnSpPr>
              <p:nvPr/>
            </p:nvCxnSpPr>
            <p:spPr>
              <a:xfrm flipH="1">
                <a:off x="8191860" y="1514128"/>
                <a:ext cx="926139" cy="312855"/>
              </a:xfrm>
              <a:prstGeom prst="line">
                <a:avLst/>
              </a:prstGeom>
              <a:noFill/>
              <a:ln w="12700" cap="flat" cmpd="sng" algn="ctr">
                <a:solidFill>
                  <a:sysClr val="window" lastClr="FFFFFF">
                    <a:lumMod val="65000"/>
                  </a:sysClr>
                </a:solidFill>
                <a:prstDash val="solid"/>
                <a:miter lim="800000"/>
              </a:ln>
              <a:effectLst/>
            </p:spPr>
          </p:cxnSp>
          <p:cxnSp>
            <p:nvCxnSpPr>
              <p:cNvPr id="116" name="直接连接符 115"/>
              <p:cNvCxnSpPr>
                <a:stCxn id="105" idx="2"/>
                <a:endCxn id="112" idx="0"/>
              </p:cNvCxnSpPr>
              <p:nvPr/>
            </p:nvCxnSpPr>
            <p:spPr>
              <a:xfrm>
                <a:off x="9117999" y="1514128"/>
                <a:ext cx="640803" cy="330050"/>
              </a:xfrm>
              <a:prstGeom prst="line">
                <a:avLst/>
              </a:prstGeom>
              <a:noFill/>
              <a:ln w="12700" cap="flat" cmpd="sng" algn="ctr">
                <a:solidFill>
                  <a:sysClr val="window" lastClr="FFFFFF">
                    <a:lumMod val="65000"/>
                  </a:sysClr>
                </a:solidFill>
                <a:prstDash val="solid"/>
                <a:miter lim="800000"/>
              </a:ln>
              <a:effectLst/>
            </p:spPr>
          </p:cxnSp>
          <p:cxnSp>
            <p:nvCxnSpPr>
              <p:cNvPr id="117" name="直接连接符 116"/>
              <p:cNvCxnSpPr>
                <a:stCxn id="105" idx="2"/>
                <a:endCxn id="114" idx="0"/>
              </p:cNvCxnSpPr>
              <p:nvPr/>
            </p:nvCxnSpPr>
            <p:spPr>
              <a:xfrm>
                <a:off x="9117999" y="1514128"/>
                <a:ext cx="1602541" cy="330050"/>
              </a:xfrm>
              <a:prstGeom prst="line">
                <a:avLst/>
              </a:prstGeom>
              <a:noFill/>
              <a:ln w="12700" cap="flat" cmpd="sng" algn="ctr">
                <a:solidFill>
                  <a:sysClr val="window" lastClr="FFFFFF">
                    <a:lumMod val="65000"/>
                  </a:sysClr>
                </a:solidFill>
                <a:prstDash val="solid"/>
                <a:miter lim="800000"/>
              </a:ln>
              <a:effectLst/>
            </p:spPr>
          </p:cxnSp>
          <p:cxnSp>
            <p:nvCxnSpPr>
              <p:cNvPr id="118" name="直接连接符 117"/>
              <p:cNvCxnSpPr>
                <a:stCxn id="144" idx="2"/>
                <a:endCxn id="107" idx="0"/>
              </p:cNvCxnSpPr>
              <p:nvPr/>
            </p:nvCxnSpPr>
            <p:spPr>
              <a:xfrm>
                <a:off x="7539277" y="2578865"/>
                <a:ext cx="160962" cy="361169"/>
              </a:xfrm>
              <a:prstGeom prst="line">
                <a:avLst/>
              </a:prstGeom>
              <a:noFill/>
              <a:ln w="12700" cap="flat" cmpd="sng" algn="ctr">
                <a:solidFill>
                  <a:sysClr val="window" lastClr="FFFFFF">
                    <a:lumMod val="65000"/>
                  </a:sysClr>
                </a:solidFill>
                <a:prstDash val="solid"/>
                <a:miter lim="800000"/>
              </a:ln>
              <a:effectLst/>
            </p:spPr>
          </p:cxnSp>
          <p:cxnSp>
            <p:nvCxnSpPr>
              <p:cNvPr id="119" name="直接连接符 118"/>
              <p:cNvCxnSpPr>
                <a:stCxn id="144" idx="2"/>
                <a:endCxn id="108" idx="0"/>
              </p:cNvCxnSpPr>
              <p:nvPr/>
            </p:nvCxnSpPr>
            <p:spPr>
              <a:xfrm>
                <a:off x="7539277" y="2578865"/>
                <a:ext cx="1373396" cy="361169"/>
              </a:xfrm>
              <a:prstGeom prst="line">
                <a:avLst/>
              </a:prstGeom>
              <a:noFill/>
              <a:ln w="12700" cap="flat" cmpd="sng" algn="ctr">
                <a:solidFill>
                  <a:sysClr val="window" lastClr="FFFFFF">
                    <a:lumMod val="65000"/>
                  </a:sysClr>
                </a:solidFill>
                <a:prstDash val="solid"/>
                <a:miter lim="800000"/>
              </a:ln>
              <a:effectLst/>
            </p:spPr>
          </p:cxnSp>
          <p:cxnSp>
            <p:nvCxnSpPr>
              <p:cNvPr id="120" name="直接连接符 119"/>
              <p:cNvCxnSpPr>
                <a:stCxn id="144" idx="2"/>
                <a:endCxn id="109" idx="0"/>
              </p:cNvCxnSpPr>
              <p:nvPr/>
            </p:nvCxnSpPr>
            <p:spPr>
              <a:xfrm>
                <a:off x="7539277" y="2578865"/>
                <a:ext cx="2604203" cy="361169"/>
              </a:xfrm>
              <a:prstGeom prst="line">
                <a:avLst/>
              </a:prstGeom>
              <a:noFill/>
              <a:ln w="12700" cap="flat" cmpd="sng" algn="ctr">
                <a:solidFill>
                  <a:sysClr val="window" lastClr="FFFFFF">
                    <a:lumMod val="65000"/>
                  </a:sysClr>
                </a:solidFill>
                <a:prstDash val="solid"/>
                <a:miter lim="800000"/>
              </a:ln>
              <a:effectLst/>
            </p:spPr>
          </p:cxnSp>
          <p:sp>
            <p:nvSpPr>
              <p:cNvPr id="121" name="矩形 120"/>
              <p:cNvSpPr/>
              <p:nvPr/>
            </p:nvSpPr>
            <p:spPr>
              <a:xfrm>
                <a:off x="9090531" y="4490434"/>
                <a:ext cx="1127549" cy="368605"/>
              </a:xfrm>
              <a:prstGeom prst="rect">
                <a:avLst/>
              </a:prstGeom>
              <a:solidFill>
                <a:sysClr val="window" lastClr="FFFFFF"/>
              </a:solidFill>
              <a:ln w="12700" cap="flat" cmpd="sng" algn="ctr">
                <a:solidFill>
                  <a:srgbClr val="00B050"/>
                </a:solidFill>
                <a:prstDash val="solid"/>
                <a:miter lim="800000"/>
              </a:ln>
              <a:effectLst/>
            </p:spPr>
            <p:txBody>
              <a:bodyPr wrap="square" lIns="36000" tIns="36000" rIns="36000" bIns="36000" anchor="ctr">
                <a:spAutoFit/>
              </a:bodyPr>
              <a:lstStyle/>
              <a:p>
                <a:pPr algn="ctr">
                  <a:defRPr/>
                </a:pPr>
                <a:r>
                  <a:rPr lang="zh-CN" altLang="en-US" sz="800" kern="0" dirty="0">
                    <a:solidFill>
                      <a:prstClr val="black"/>
                    </a:solidFill>
                    <a:latin typeface="微软雅黑" panose="020B0503020204020204" pitchFamily="34" charset="-122"/>
                    <a:ea typeface="微软雅黑" panose="020B0503020204020204" pitchFamily="34" charset="-122"/>
                  </a:rPr>
                  <a:t>主数据标准</a:t>
                </a:r>
                <a:endParaRPr lang="en-US" altLang="zh-CN" sz="800" kern="0" dirty="0">
                  <a:solidFill>
                    <a:prstClr val="black"/>
                  </a:solidFill>
                  <a:latin typeface="微软雅黑" panose="020B0503020204020204" pitchFamily="34" charset="-122"/>
                  <a:ea typeface="微软雅黑" panose="020B0503020204020204" pitchFamily="34" charset="-122"/>
                </a:endParaRPr>
              </a:p>
              <a:p>
                <a:pPr algn="ctr">
                  <a:defRPr/>
                </a:pPr>
                <a:r>
                  <a:rPr lang="en-US" altLang="zh-CN" sz="800" kern="0" dirty="0">
                    <a:solidFill>
                      <a:prstClr val="black"/>
                    </a:solidFill>
                    <a:latin typeface="微软雅黑" panose="020B0503020204020204" pitchFamily="34" charset="-122"/>
                    <a:ea typeface="微软雅黑" panose="020B0503020204020204" pitchFamily="34" charset="-122"/>
                  </a:rPr>
                  <a:t>A.1.2</a:t>
                </a:r>
              </a:p>
            </p:txBody>
          </p:sp>
          <p:sp>
            <p:nvSpPr>
              <p:cNvPr id="122" name="矩形 121"/>
              <p:cNvSpPr/>
              <p:nvPr/>
            </p:nvSpPr>
            <p:spPr>
              <a:xfrm>
                <a:off x="9090531" y="5028019"/>
                <a:ext cx="1127549" cy="368605"/>
              </a:xfrm>
              <a:prstGeom prst="rect">
                <a:avLst/>
              </a:prstGeom>
              <a:solidFill>
                <a:sysClr val="window" lastClr="FFFFFF"/>
              </a:solidFill>
              <a:ln w="12700" cap="flat" cmpd="sng" algn="ctr">
                <a:solidFill>
                  <a:srgbClr val="00B050"/>
                </a:solidFill>
                <a:prstDash val="solid"/>
                <a:miter lim="800000"/>
              </a:ln>
              <a:effectLst/>
            </p:spPr>
            <p:txBody>
              <a:bodyPr wrap="square" lIns="36000" tIns="36000" rIns="36000" bIns="36000" anchor="ctr">
                <a:spAutoFit/>
              </a:bodyPr>
              <a:lstStyle/>
              <a:p>
                <a:pPr algn="ctr">
                  <a:defRPr/>
                </a:pPr>
                <a:r>
                  <a:rPr lang="zh-CN" altLang="en-US" sz="800" kern="0" dirty="0">
                    <a:solidFill>
                      <a:prstClr val="black"/>
                    </a:solidFill>
                    <a:latin typeface="微软雅黑" panose="020B0503020204020204" pitchFamily="34" charset="-122"/>
                    <a:ea typeface="微软雅黑" panose="020B0503020204020204" pitchFamily="34" charset="-122"/>
                  </a:rPr>
                  <a:t>指标数据标准</a:t>
                </a:r>
                <a:endParaRPr lang="en-US" altLang="zh-CN" sz="800" kern="0" dirty="0">
                  <a:solidFill>
                    <a:prstClr val="black"/>
                  </a:solidFill>
                  <a:latin typeface="微软雅黑" panose="020B0503020204020204" pitchFamily="34" charset="-122"/>
                  <a:ea typeface="微软雅黑" panose="020B0503020204020204" pitchFamily="34" charset="-122"/>
                </a:endParaRPr>
              </a:p>
              <a:p>
                <a:pPr algn="ctr">
                  <a:defRPr/>
                </a:pPr>
                <a:r>
                  <a:rPr lang="en-US" altLang="zh-CN" sz="800" kern="0" dirty="0">
                    <a:solidFill>
                      <a:prstClr val="black"/>
                    </a:solidFill>
                    <a:latin typeface="微软雅黑" panose="020B0503020204020204" pitchFamily="34" charset="-122"/>
                    <a:ea typeface="微软雅黑" panose="020B0503020204020204" pitchFamily="34" charset="-122"/>
                  </a:rPr>
                  <a:t>A.1.2</a:t>
                </a:r>
              </a:p>
            </p:txBody>
          </p:sp>
          <p:cxnSp>
            <p:nvCxnSpPr>
              <p:cNvPr id="123" name="直接连接符 122"/>
              <p:cNvCxnSpPr>
                <a:stCxn id="108" idx="2"/>
                <a:endCxn id="106" idx="0"/>
              </p:cNvCxnSpPr>
              <p:nvPr/>
            </p:nvCxnSpPr>
            <p:spPr>
              <a:xfrm>
                <a:off x="8912674" y="3421521"/>
                <a:ext cx="3017" cy="460659"/>
              </a:xfrm>
              <a:prstGeom prst="line">
                <a:avLst/>
              </a:prstGeom>
              <a:noFill/>
              <a:ln w="6350" cap="flat" cmpd="sng" algn="ctr">
                <a:solidFill>
                  <a:sysClr val="windowText" lastClr="000000"/>
                </a:solidFill>
                <a:prstDash val="solid"/>
                <a:miter lim="800000"/>
              </a:ln>
              <a:effectLst/>
            </p:spPr>
          </p:cxnSp>
          <p:grpSp>
            <p:nvGrpSpPr>
              <p:cNvPr id="124" name="组合 123"/>
              <p:cNvGrpSpPr/>
              <p:nvPr/>
            </p:nvGrpSpPr>
            <p:grpSpPr>
              <a:xfrm>
                <a:off x="7108466" y="5810533"/>
                <a:ext cx="4498709" cy="782462"/>
                <a:chOff x="9000146" y="5674638"/>
                <a:chExt cx="3946626" cy="609889"/>
              </a:xfrm>
            </p:grpSpPr>
            <p:sp>
              <p:nvSpPr>
                <p:cNvPr id="133" name="矩形 132"/>
                <p:cNvSpPr/>
                <p:nvPr>
                  <p:custDataLst>
                    <p:tags r:id="rId11"/>
                  </p:custDataLst>
                </p:nvPr>
              </p:nvSpPr>
              <p:spPr>
                <a:xfrm>
                  <a:off x="9000146" y="5674638"/>
                  <a:ext cx="937697" cy="278990"/>
                </a:xfrm>
                <a:prstGeom prst="rect">
                  <a:avLst/>
                </a:prstGeom>
                <a:solidFill>
                  <a:schemeClr val="accent1">
                    <a:lumMod val="20000"/>
                    <a:lumOff val="80000"/>
                  </a:schemeClr>
                </a:solidFill>
                <a:ln w="12700" cap="flat" cmpd="sng" algn="ctr">
                  <a:solidFill>
                    <a:schemeClr val="accent1">
                      <a:lumMod val="40000"/>
                      <a:lumOff val="60000"/>
                    </a:schemeClr>
                  </a:solidFill>
                  <a:prstDash val="solid"/>
                  <a:miter lim="800000"/>
                </a:ln>
                <a:effectLst/>
              </p:spPr>
              <p:txBody>
                <a:bodyPr wrap="square" lIns="36000" tIns="36000" rIns="36000" bIns="36000" anchor="ctr">
                  <a:noAutofit/>
                </a:bodyPr>
                <a:lstStyle/>
                <a:p>
                  <a:pPr algn="ctr">
                    <a:defRPr/>
                  </a:pPr>
                  <a:r>
                    <a:rPr lang="zh-CN" altLang="en-US" sz="800" kern="0" dirty="0">
                      <a:solidFill>
                        <a:prstClr val="black"/>
                      </a:solidFill>
                      <a:latin typeface="微软雅黑" panose="020B0503020204020204" pitchFamily="34" charset="-122"/>
                      <a:ea typeface="微软雅黑" panose="020B0503020204020204" pitchFamily="34" charset="-122"/>
                    </a:rPr>
                    <a:t>数据标准项</a:t>
                  </a:r>
                  <a:endParaRPr lang="en-US" altLang="zh-CN" sz="800" kern="0" dirty="0">
                    <a:solidFill>
                      <a:prstClr val="black"/>
                    </a:solidFill>
                    <a:latin typeface="微软雅黑" panose="020B0503020204020204" pitchFamily="34" charset="-122"/>
                    <a:ea typeface="微软雅黑" panose="020B0503020204020204" pitchFamily="34" charset="-122"/>
                  </a:endParaRPr>
                </a:p>
                <a:p>
                  <a:pPr algn="ctr">
                    <a:defRPr/>
                  </a:pPr>
                  <a:r>
                    <a:rPr lang="zh-CN" altLang="en-US" sz="800" kern="0" dirty="0">
                      <a:solidFill>
                        <a:prstClr val="black"/>
                      </a:solidFill>
                      <a:latin typeface="微软雅黑" panose="020B0503020204020204" pitchFamily="34" charset="-122"/>
                      <a:ea typeface="微软雅黑" panose="020B0503020204020204" pitchFamily="34" charset="-122"/>
                    </a:rPr>
                    <a:t>编码</a:t>
                  </a:r>
                </a:p>
              </p:txBody>
            </p:sp>
            <p:sp>
              <p:nvSpPr>
                <p:cNvPr id="134" name="矩形 133"/>
                <p:cNvSpPr/>
                <p:nvPr>
                  <p:custDataLst>
                    <p:tags r:id="rId12"/>
                  </p:custDataLst>
                </p:nvPr>
              </p:nvSpPr>
              <p:spPr>
                <a:xfrm>
                  <a:off x="9937843" y="5674639"/>
                  <a:ext cx="937697" cy="278988"/>
                </a:xfrm>
                <a:prstGeom prst="rect">
                  <a:avLst/>
                </a:prstGeom>
                <a:solidFill>
                  <a:schemeClr val="accent1">
                    <a:lumMod val="20000"/>
                    <a:lumOff val="80000"/>
                  </a:schemeClr>
                </a:solidFill>
                <a:ln w="12700" cap="flat" cmpd="sng" algn="ctr">
                  <a:solidFill>
                    <a:schemeClr val="accent1">
                      <a:lumMod val="40000"/>
                      <a:lumOff val="60000"/>
                    </a:schemeClr>
                  </a:solidFill>
                  <a:prstDash val="solid"/>
                  <a:miter lim="800000"/>
                </a:ln>
                <a:effectLst/>
              </p:spPr>
              <p:txBody>
                <a:bodyPr wrap="square" lIns="36000" tIns="36000" rIns="36000" bIns="36000" anchor="ctr">
                  <a:noAutofit/>
                </a:bodyPr>
                <a:lstStyle/>
                <a:p>
                  <a:pPr algn="ctr">
                    <a:defRPr/>
                  </a:pPr>
                  <a:r>
                    <a:rPr lang="zh-CN" altLang="en-US" sz="800" kern="0" dirty="0">
                      <a:solidFill>
                        <a:prstClr val="black"/>
                      </a:solidFill>
                      <a:latin typeface="微软雅黑" panose="020B0503020204020204" pitchFamily="34" charset="-122"/>
                      <a:ea typeface="微软雅黑" panose="020B0503020204020204" pitchFamily="34" charset="-122"/>
                    </a:rPr>
                    <a:t>数据标准项中文名称</a:t>
                  </a:r>
                </a:p>
              </p:txBody>
            </p:sp>
            <p:sp>
              <p:nvSpPr>
                <p:cNvPr id="135" name="矩形 134"/>
                <p:cNvSpPr/>
                <p:nvPr>
                  <p:custDataLst>
                    <p:tags r:id="rId13"/>
                  </p:custDataLst>
                </p:nvPr>
              </p:nvSpPr>
              <p:spPr>
                <a:xfrm>
                  <a:off x="10867674" y="5674638"/>
                  <a:ext cx="704506" cy="278991"/>
                </a:xfrm>
                <a:prstGeom prst="rect">
                  <a:avLst/>
                </a:prstGeom>
                <a:solidFill>
                  <a:srgbClr val="1368B3"/>
                </a:solidFill>
                <a:ln w="12700" cap="flat" cmpd="sng" algn="ctr">
                  <a:solidFill>
                    <a:schemeClr val="accent1">
                      <a:lumMod val="40000"/>
                      <a:lumOff val="60000"/>
                    </a:schemeClr>
                  </a:solidFill>
                  <a:prstDash val="solid"/>
                  <a:miter lim="800000"/>
                </a:ln>
                <a:effectLst/>
              </p:spPr>
              <p:txBody>
                <a:bodyPr wrap="square" lIns="36000" tIns="36000" rIns="36000" bIns="36000" anchor="ctr">
                  <a:noAutofit/>
                </a:bodyPr>
                <a:lstStyle/>
                <a:p>
                  <a:pPr algn="ctr">
                    <a:defRPr/>
                  </a:pPr>
                  <a:r>
                    <a:rPr lang="zh-CN" altLang="en-US" sz="1000" b="1" kern="0" dirty="0">
                      <a:solidFill>
                        <a:prstClr val="white"/>
                      </a:solidFill>
                      <a:latin typeface="微软雅黑" panose="020B0503020204020204" pitchFamily="34" charset="-122"/>
                      <a:ea typeface="微软雅黑" panose="020B0503020204020204" pitchFamily="34" charset="-122"/>
                    </a:rPr>
                    <a:t>业务属性</a:t>
                  </a:r>
                </a:p>
              </p:txBody>
            </p:sp>
            <p:sp>
              <p:nvSpPr>
                <p:cNvPr id="136" name="矩形 135"/>
                <p:cNvSpPr/>
                <p:nvPr>
                  <p:custDataLst>
                    <p:tags r:id="rId14"/>
                  </p:custDataLst>
                </p:nvPr>
              </p:nvSpPr>
              <p:spPr>
                <a:xfrm>
                  <a:off x="9000146" y="5953137"/>
                  <a:ext cx="937697" cy="331390"/>
                </a:xfrm>
                <a:prstGeom prst="rect">
                  <a:avLst/>
                </a:prstGeom>
                <a:solidFill>
                  <a:sysClr val="window" lastClr="FFFFFF"/>
                </a:solidFill>
                <a:ln w="12700" cap="flat" cmpd="sng" algn="ctr">
                  <a:solidFill>
                    <a:schemeClr val="accent1">
                      <a:lumMod val="40000"/>
                      <a:lumOff val="60000"/>
                    </a:schemeClr>
                  </a:solidFill>
                  <a:prstDash val="solid"/>
                  <a:miter lim="800000"/>
                </a:ln>
                <a:effectLst/>
              </p:spPr>
              <p:txBody>
                <a:bodyPr wrap="square" lIns="36000" tIns="36000" rIns="36000" bIns="36000" anchor="ctr">
                  <a:noAutofit/>
                </a:bodyPr>
                <a:lstStyle/>
                <a:p>
                  <a:pPr algn="ctr">
                    <a:defRPr/>
                  </a:pPr>
                  <a:r>
                    <a:rPr lang="en-US" altLang="zh-CN" sz="800" kern="0" dirty="0">
                      <a:solidFill>
                        <a:prstClr val="black"/>
                      </a:solidFill>
                      <a:latin typeface="微软雅黑" panose="020B0503020204020204" pitchFamily="34" charset="-122"/>
                      <a:ea typeface="微软雅黑" panose="020B0503020204020204" pitchFamily="34" charset="-122"/>
                    </a:rPr>
                    <a:t>A011-D002-0001</a:t>
                  </a:r>
                </a:p>
              </p:txBody>
            </p:sp>
            <p:sp>
              <p:nvSpPr>
                <p:cNvPr id="137" name="矩形 136"/>
                <p:cNvSpPr/>
                <p:nvPr>
                  <p:custDataLst>
                    <p:tags r:id="rId15"/>
                  </p:custDataLst>
                </p:nvPr>
              </p:nvSpPr>
              <p:spPr>
                <a:xfrm>
                  <a:off x="9937843" y="5953137"/>
                  <a:ext cx="937697" cy="331390"/>
                </a:xfrm>
                <a:prstGeom prst="rect">
                  <a:avLst/>
                </a:prstGeom>
                <a:solidFill>
                  <a:sysClr val="window" lastClr="FFFFFF"/>
                </a:solidFill>
                <a:ln w="12700" cap="flat" cmpd="sng" algn="ctr">
                  <a:solidFill>
                    <a:schemeClr val="accent1">
                      <a:lumMod val="40000"/>
                      <a:lumOff val="60000"/>
                    </a:schemeClr>
                  </a:solidFill>
                  <a:prstDash val="solid"/>
                  <a:miter lim="800000"/>
                </a:ln>
                <a:effectLst/>
              </p:spPr>
              <p:txBody>
                <a:bodyPr wrap="square" lIns="36000" tIns="36000" rIns="36000" bIns="36000" anchor="ctr">
                  <a:noAutofit/>
                </a:bodyPr>
                <a:lstStyle/>
                <a:p>
                  <a:pPr algn="ctr">
                    <a:defRPr/>
                  </a:pPr>
                  <a:r>
                    <a:rPr lang="en-US" altLang="zh-CN" sz="800" kern="0" dirty="0" err="1">
                      <a:solidFill>
                        <a:prstClr val="black"/>
                      </a:solidFill>
                      <a:latin typeface="微软雅黑" panose="020B0503020204020204" pitchFamily="34" charset="-122"/>
                      <a:ea typeface="微软雅黑" panose="020B0503020204020204" pitchFamily="34" charset="-122"/>
                    </a:rPr>
                    <a:t>xxxx</a:t>
                  </a:r>
                </a:p>
              </p:txBody>
            </p:sp>
            <p:sp>
              <p:nvSpPr>
                <p:cNvPr id="138" name="矩形 137"/>
                <p:cNvSpPr/>
                <p:nvPr>
                  <p:custDataLst>
                    <p:tags r:id="rId16"/>
                  </p:custDataLst>
                </p:nvPr>
              </p:nvSpPr>
              <p:spPr>
                <a:xfrm>
                  <a:off x="10867674" y="5953137"/>
                  <a:ext cx="704506" cy="331390"/>
                </a:xfrm>
                <a:prstGeom prst="rect">
                  <a:avLst/>
                </a:prstGeom>
                <a:solidFill>
                  <a:sysClr val="window" lastClr="FFFFFF"/>
                </a:solidFill>
                <a:ln w="12700" cap="flat" cmpd="sng" algn="ctr">
                  <a:solidFill>
                    <a:schemeClr val="accent1">
                      <a:lumMod val="40000"/>
                      <a:lumOff val="60000"/>
                    </a:schemeClr>
                  </a:solidFill>
                  <a:prstDash val="solid"/>
                  <a:miter lim="800000"/>
                </a:ln>
                <a:effectLst/>
              </p:spPr>
              <p:txBody>
                <a:bodyPr wrap="square" lIns="36000" tIns="36000" rIns="36000" bIns="36000" anchor="ctr">
                  <a:noAutofit/>
                </a:bodyPr>
                <a:lstStyle/>
                <a:p>
                  <a:pPr algn="ctr">
                    <a:defRPr/>
                  </a:pPr>
                  <a:r>
                    <a:rPr lang="en-US" altLang="zh-CN" sz="800" kern="0" dirty="0">
                      <a:solidFill>
                        <a:prstClr val="black"/>
                      </a:solidFill>
                      <a:latin typeface="微软雅黑" panose="020B0503020204020204" pitchFamily="34" charset="-122"/>
                      <a:ea typeface="微软雅黑" panose="020B0503020204020204" pitchFamily="34" charset="-122"/>
                    </a:rPr>
                    <a:t>…</a:t>
                  </a:r>
                </a:p>
              </p:txBody>
            </p:sp>
            <p:sp>
              <p:nvSpPr>
                <p:cNvPr id="139" name="矩形 138"/>
                <p:cNvSpPr/>
                <p:nvPr>
                  <p:custDataLst>
                    <p:tags r:id="rId17"/>
                  </p:custDataLst>
                </p:nvPr>
              </p:nvSpPr>
              <p:spPr>
                <a:xfrm>
                  <a:off x="11545624" y="5674639"/>
                  <a:ext cx="704506" cy="278987"/>
                </a:xfrm>
                <a:prstGeom prst="rect">
                  <a:avLst/>
                </a:prstGeom>
                <a:solidFill>
                  <a:srgbClr val="79D1F1"/>
                </a:solidFill>
                <a:ln w="12700" cap="flat" cmpd="sng" algn="ctr">
                  <a:solidFill>
                    <a:schemeClr val="accent1">
                      <a:lumMod val="40000"/>
                      <a:lumOff val="60000"/>
                    </a:schemeClr>
                  </a:solidFill>
                  <a:prstDash val="solid"/>
                  <a:miter lim="800000"/>
                </a:ln>
                <a:effectLst/>
              </p:spPr>
              <p:txBody>
                <a:bodyPr wrap="square" lIns="36000" tIns="36000" rIns="36000" bIns="36000" anchor="ctr">
                  <a:noAutofit/>
                </a:bodyPr>
                <a:lstStyle/>
                <a:p>
                  <a:pPr algn="ctr">
                    <a:defRPr/>
                  </a:pPr>
                  <a:r>
                    <a:rPr lang="zh-CN" altLang="en-US" sz="1000" b="1" kern="0" dirty="0">
                      <a:solidFill>
                        <a:srgbClr val="000000"/>
                      </a:solidFill>
                      <a:latin typeface="微软雅黑" panose="020B0503020204020204" pitchFamily="34" charset="-122"/>
                      <a:ea typeface="微软雅黑" panose="020B0503020204020204" pitchFamily="34" charset="-122"/>
                    </a:rPr>
                    <a:t>技术属性</a:t>
                  </a:r>
                </a:p>
              </p:txBody>
            </p:sp>
            <p:sp>
              <p:nvSpPr>
                <p:cNvPr id="140" name="矩形 139"/>
                <p:cNvSpPr/>
                <p:nvPr>
                  <p:custDataLst>
                    <p:tags r:id="rId18"/>
                  </p:custDataLst>
                </p:nvPr>
              </p:nvSpPr>
              <p:spPr>
                <a:xfrm>
                  <a:off x="11545624" y="5953137"/>
                  <a:ext cx="704506" cy="331390"/>
                </a:xfrm>
                <a:prstGeom prst="rect">
                  <a:avLst/>
                </a:prstGeom>
                <a:solidFill>
                  <a:sysClr val="window" lastClr="FFFFFF"/>
                </a:solidFill>
                <a:ln w="12700" cap="flat" cmpd="sng" algn="ctr">
                  <a:solidFill>
                    <a:schemeClr val="accent1">
                      <a:lumMod val="40000"/>
                      <a:lumOff val="60000"/>
                    </a:schemeClr>
                  </a:solidFill>
                  <a:prstDash val="solid"/>
                  <a:miter lim="800000"/>
                </a:ln>
                <a:effectLst/>
              </p:spPr>
              <p:txBody>
                <a:bodyPr wrap="square" lIns="36000" tIns="36000" rIns="36000" bIns="36000" anchor="ctr">
                  <a:noAutofit/>
                </a:bodyPr>
                <a:lstStyle/>
                <a:p>
                  <a:pPr algn="ctr">
                    <a:defRPr/>
                  </a:pPr>
                  <a:r>
                    <a:rPr lang="en-US" altLang="zh-CN" sz="800" kern="0" dirty="0">
                      <a:solidFill>
                        <a:prstClr val="black"/>
                      </a:solidFill>
                      <a:latin typeface="微软雅黑" panose="020B0503020204020204" pitchFamily="34" charset="-122"/>
                      <a:ea typeface="微软雅黑" panose="020B0503020204020204" pitchFamily="34" charset="-122"/>
                    </a:rPr>
                    <a:t>…</a:t>
                  </a:r>
                </a:p>
              </p:txBody>
            </p:sp>
            <p:sp>
              <p:nvSpPr>
                <p:cNvPr id="141" name="矩形 140"/>
                <p:cNvSpPr/>
                <p:nvPr>
                  <p:custDataLst>
                    <p:tags r:id="rId19"/>
                  </p:custDataLst>
                </p:nvPr>
              </p:nvSpPr>
              <p:spPr>
                <a:xfrm>
                  <a:off x="12242266" y="5674639"/>
                  <a:ext cx="704506" cy="278987"/>
                </a:xfrm>
                <a:prstGeom prst="rect">
                  <a:avLst/>
                </a:prstGeom>
                <a:solidFill>
                  <a:srgbClr val="00BC68"/>
                </a:solidFill>
                <a:ln w="12700" cap="flat" cmpd="sng" algn="ctr">
                  <a:solidFill>
                    <a:schemeClr val="accent1">
                      <a:lumMod val="40000"/>
                      <a:lumOff val="60000"/>
                    </a:schemeClr>
                  </a:solidFill>
                  <a:prstDash val="solid"/>
                  <a:miter lim="800000"/>
                </a:ln>
                <a:effectLst/>
              </p:spPr>
              <p:txBody>
                <a:bodyPr wrap="square" lIns="36000" tIns="36000" rIns="36000" bIns="36000" anchor="ctr">
                  <a:noAutofit/>
                </a:bodyPr>
                <a:lstStyle/>
                <a:p>
                  <a:pPr algn="ctr">
                    <a:defRPr/>
                  </a:pPr>
                  <a:r>
                    <a:rPr lang="zh-CN" altLang="en-US" sz="1000" b="1" kern="0" dirty="0">
                      <a:solidFill>
                        <a:prstClr val="white"/>
                      </a:solidFill>
                      <a:latin typeface="微软雅黑" panose="020B0503020204020204" pitchFamily="34" charset="-122"/>
                      <a:ea typeface="微软雅黑" panose="020B0503020204020204" pitchFamily="34" charset="-122"/>
                    </a:rPr>
                    <a:t>管理属性</a:t>
                  </a:r>
                </a:p>
              </p:txBody>
            </p:sp>
            <p:sp>
              <p:nvSpPr>
                <p:cNvPr id="142" name="矩形 141"/>
                <p:cNvSpPr/>
                <p:nvPr>
                  <p:custDataLst>
                    <p:tags r:id="rId20"/>
                  </p:custDataLst>
                </p:nvPr>
              </p:nvSpPr>
              <p:spPr>
                <a:xfrm>
                  <a:off x="12242266" y="5953137"/>
                  <a:ext cx="704506" cy="331390"/>
                </a:xfrm>
                <a:prstGeom prst="rect">
                  <a:avLst/>
                </a:prstGeom>
                <a:solidFill>
                  <a:sysClr val="window" lastClr="FFFFFF"/>
                </a:solidFill>
                <a:ln w="12700" cap="flat" cmpd="sng" algn="ctr">
                  <a:solidFill>
                    <a:schemeClr val="accent1">
                      <a:lumMod val="40000"/>
                      <a:lumOff val="60000"/>
                    </a:schemeClr>
                  </a:solidFill>
                  <a:prstDash val="solid"/>
                  <a:miter lim="800000"/>
                </a:ln>
                <a:effectLst/>
              </p:spPr>
              <p:txBody>
                <a:bodyPr wrap="square" lIns="36000" tIns="36000" rIns="36000" bIns="36000" anchor="ctr">
                  <a:noAutofit/>
                </a:bodyPr>
                <a:lstStyle/>
                <a:p>
                  <a:pPr algn="ctr">
                    <a:defRPr/>
                  </a:pPr>
                  <a:r>
                    <a:rPr lang="en-US" altLang="zh-CN" sz="800" kern="0" dirty="0">
                      <a:solidFill>
                        <a:prstClr val="black"/>
                      </a:solidFill>
                      <a:latin typeface="微软雅黑" panose="020B0503020204020204" pitchFamily="34" charset="-122"/>
                      <a:ea typeface="微软雅黑" panose="020B0503020204020204" pitchFamily="34" charset="-122"/>
                    </a:rPr>
                    <a:t>…</a:t>
                  </a:r>
                </a:p>
              </p:txBody>
            </p:sp>
          </p:grpSp>
          <p:cxnSp>
            <p:nvCxnSpPr>
              <p:cNvPr id="125" name="连接符: 肘形 103"/>
              <p:cNvCxnSpPr>
                <a:stCxn id="111" idx="2"/>
                <a:endCxn id="134" idx="0"/>
              </p:cNvCxnSpPr>
              <p:nvPr/>
            </p:nvCxnSpPr>
            <p:spPr>
              <a:xfrm rot="16200000" flipH="1">
                <a:off x="8251718" y="5350482"/>
                <a:ext cx="413909" cy="506194"/>
              </a:xfrm>
              <a:prstGeom prst="bentConnector3">
                <a:avLst/>
              </a:prstGeom>
              <a:noFill/>
              <a:ln w="6350" cap="flat" cmpd="sng" algn="ctr">
                <a:solidFill>
                  <a:sysClr val="windowText" lastClr="000000"/>
                </a:solidFill>
                <a:prstDash val="solid"/>
                <a:miter lim="800000"/>
              </a:ln>
              <a:effectLst/>
            </p:spPr>
          </p:cxnSp>
          <p:grpSp>
            <p:nvGrpSpPr>
              <p:cNvPr id="126" name="组合 125"/>
              <p:cNvGrpSpPr/>
              <p:nvPr/>
            </p:nvGrpSpPr>
            <p:grpSpPr>
              <a:xfrm flipH="1">
                <a:off x="8865037" y="3599757"/>
                <a:ext cx="3200067" cy="3491700"/>
                <a:chOff x="6546073" y="3829385"/>
                <a:chExt cx="2497072" cy="3124762"/>
              </a:xfrm>
            </p:grpSpPr>
            <p:sp>
              <p:nvSpPr>
                <p:cNvPr id="127" name="矩形 126"/>
                <p:cNvSpPr/>
                <p:nvPr>
                  <p:custDataLst>
                    <p:tags r:id="rId7"/>
                  </p:custDataLst>
                </p:nvPr>
              </p:nvSpPr>
              <p:spPr>
                <a:xfrm>
                  <a:off x="6546073" y="3829385"/>
                  <a:ext cx="832060" cy="430888"/>
                </a:xfrm>
                <a:prstGeom prst="rect">
                  <a:avLst/>
                </a:prstGeom>
                <a:solidFill>
                  <a:srgbClr val="00AFA1"/>
                </a:solidFill>
                <a:ln w="12700" cap="flat" cmpd="sng" algn="ctr">
                  <a:noFill/>
                  <a:prstDash val="solid"/>
                  <a:miter lim="800000"/>
                </a:ln>
                <a:effectLst/>
              </p:spPr>
              <p:txBody>
                <a:bodyPr wrap="square" lIns="36000" tIns="36000" rIns="36000" bIns="36000" anchor="ctr">
                  <a:noAutofit/>
                </a:bodyPr>
                <a:lstStyle/>
                <a:p>
                  <a:pPr algn="ctr">
                    <a:defRPr/>
                  </a:pPr>
                  <a:r>
                    <a:rPr lang="zh-CN" altLang="en-US" sz="1050" kern="0" dirty="0">
                      <a:solidFill>
                        <a:srgbClr val="FFFFFF"/>
                      </a:solidFill>
                      <a:latin typeface="微软雅黑" panose="020B0503020204020204" pitchFamily="34" charset="-122"/>
                      <a:ea typeface="微软雅黑" panose="020B0503020204020204" pitchFamily="34" charset="-122"/>
                    </a:rPr>
                    <a:t>国家</a:t>
                  </a:r>
                  <a:r>
                    <a:rPr lang="en-US" altLang="zh-CN" sz="1050" kern="0" dirty="0">
                      <a:solidFill>
                        <a:srgbClr val="FFFFFF"/>
                      </a:solidFill>
                      <a:latin typeface="微软雅黑" panose="020B0503020204020204" pitchFamily="34" charset="-122"/>
                      <a:ea typeface="微软雅黑" panose="020B0503020204020204" pitchFamily="34" charset="-122"/>
                    </a:rPr>
                    <a:t>/</a:t>
                  </a:r>
                  <a:r>
                    <a:rPr lang="zh-CN" altLang="en-US" sz="1050" kern="0" dirty="0">
                      <a:solidFill>
                        <a:srgbClr val="FFFFFF"/>
                      </a:solidFill>
                      <a:latin typeface="微软雅黑" panose="020B0503020204020204" pitchFamily="34" charset="-122"/>
                      <a:ea typeface="微软雅黑" panose="020B0503020204020204" pitchFamily="34" charset="-122"/>
                    </a:rPr>
                    <a:t>行业标准</a:t>
                  </a:r>
                </a:p>
              </p:txBody>
            </p:sp>
            <p:sp>
              <p:nvSpPr>
                <p:cNvPr id="128" name="矩形 127"/>
                <p:cNvSpPr/>
                <p:nvPr>
                  <p:custDataLst>
                    <p:tags r:id="rId8"/>
                  </p:custDataLst>
                </p:nvPr>
              </p:nvSpPr>
              <p:spPr>
                <a:xfrm>
                  <a:off x="6546073" y="4411440"/>
                  <a:ext cx="832060" cy="430888"/>
                </a:xfrm>
                <a:prstGeom prst="rect">
                  <a:avLst/>
                </a:prstGeom>
                <a:solidFill>
                  <a:srgbClr val="00AFA1"/>
                </a:solidFill>
                <a:ln w="12700" cap="flat" cmpd="sng" algn="ctr">
                  <a:noFill/>
                  <a:prstDash val="solid"/>
                  <a:miter lim="800000"/>
                </a:ln>
                <a:effectLst/>
              </p:spPr>
              <p:txBody>
                <a:bodyPr wrap="square" lIns="36000" tIns="36000" rIns="36000" bIns="36000" anchor="ctr">
                  <a:noAutofit/>
                </a:bodyPr>
                <a:lstStyle/>
                <a:p>
                  <a:pPr algn="ctr">
                    <a:defRPr/>
                  </a:pPr>
                  <a:r>
                    <a:rPr lang="zh-CN" altLang="en-US" sz="1050" kern="0" dirty="0">
                      <a:solidFill>
                        <a:srgbClr val="FFFFFF"/>
                      </a:solidFill>
                      <a:latin typeface="微软雅黑" panose="020B0503020204020204" pitchFamily="34" charset="-122"/>
                      <a:ea typeface="微软雅黑" panose="020B0503020204020204" pitchFamily="34" charset="-122"/>
                    </a:rPr>
                    <a:t>企业要求</a:t>
                  </a:r>
                </a:p>
              </p:txBody>
            </p:sp>
            <p:cxnSp>
              <p:nvCxnSpPr>
                <p:cNvPr id="129" name="连接符: 肘形 107"/>
                <p:cNvCxnSpPr>
                  <a:stCxn id="127" idx="3"/>
                  <a:endCxn id="106" idx="1"/>
                </p:cNvCxnSpPr>
                <p:nvPr/>
              </p:nvCxnSpPr>
              <p:spPr>
                <a:xfrm>
                  <a:off x="7378133" y="4044829"/>
                  <a:ext cx="611560" cy="238557"/>
                </a:xfrm>
                <a:prstGeom prst="bentConnector3">
                  <a:avLst/>
                </a:prstGeom>
                <a:noFill/>
                <a:ln w="6350" cap="flat" cmpd="sng" algn="ctr">
                  <a:solidFill>
                    <a:sysClr val="window" lastClr="FFFFFF">
                      <a:lumMod val="65000"/>
                    </a:sysClr>
                  </a:solidFill>
                  <a:prstDash val="solid"/>
                  <a:miter lim="800000"/>
                  <a:tailEnd type="triangle"/>
                </a:ln>
                <a:effectLst/>
              </p:spPr>
            </p:cxnSp>
            <p:cxnSp>
              <p:nvCxnSpPr>
                <p:cNvPr id="130" name="连接符: 肘形 108"/>
                <p:cNvCxnSpPr>
                  <a:stCxn id="128" idx="3"/>
                  <a:endCxn id="106" idx="1"/>
                </p:cNvCxnSpPr>
                <p:nvPr/>
              </p:nvCxnSpPr>
              <p:spPr>
                <a:xfrm flipV="1">
                  <a:off x="7378133" y="4283386"/>
                  <a:ext cx="611560" cy="343498"/>
                </a:xfrm>
                <a:prstGeom prst="bentConnector3">
                  <a:avLst/>
                </a:prstGeom>
                <a:noFill/>
                <a:ln w="6350" cap="flat" cmpd="sng" algn="ctr">
                  <a:solidFill>
                    <a:sysClr val="window" lastClr="FFFFFF">
                      <a:lumMod val="65000"/>
                    </a:sysClr>
                  </a:solidFill>
                  <a:prstDash val="solid"/>
                  <a:miter lim="800000"/>
                  <a:tailEnd type="triangle"/>
                </a:ln>
                <a:effectLst/>
              </p:spPr>
            </p:cxnSp>
            <p:sp>
              <p:nvSpPr>
                <p:cNvPr id="131" name="矩形 130"/>
                <p:cNvSpPr/>
                <p:nvPr>
                  <p:custDataLst>
                    <p:tags r:id="rId9"/>
                  </p:custDataLst>
                </p:nvPr>
              </p:nvSpPr>
              <p:spPr>
                <a:xfrm>
                  <a:off x="8209087" y="6698249"/>
                  <a:ext cx="834058" cy="255898"/>
                </a:xfrm>
                <a:prstGeom prst="rect">
                  <a:avLst/>
                </a:prstGeom>
                <a:solidFill>
                  <a:schemeClr val="accent1">
                    <a:lumMod val="20000"/>
                    <a:lumOff val="80000"/>
                  </a:schemeClr>
                </a:solidFill>
                <a:ln w="12700" cap="flat" cmpd="sng" algn="ctr">
                  <a:noFill/>
                  <a:prstDash val="solid"/>
                  <a:miter lim="800000"/>
                </a:ln>
                <a:effectLst/>
              </p:spPr>
              <p:txBody>
                <a:bodyPr wrap="square" lIns="36000" tIns="36000" rIns="36000" bIns="36000" anchor="ctr">
                  <a:noAutofit/>
                </a:bodyPr>
                <a:lstStyle/>
                <a:p>
                  <a:pPr algn="ctr">
                    <a:defRPr/>
                  </a:pPr>
                  <a:r>
                    <a:rPr lang="zh-CN" altLang="en-US" sz="1050" b="1" kern="0" dirty="0">
                      <a:solidFill>
                        <a:prstClr val="black"/>
                      </a:solidFill>
                      <a:latin typeface="微软雅黑" panose="020B0503020204020204" pitchFamily="34" charset="-122"/>
                      <a:ea typeface="微软雅黑" panose="020B0503020204020204" pitchFamily="34" charset="-122"/>
                    </a:rPr>
                    <a:t>公共代码</a:t>
                  </a:r>
                </a:p>
              </p:txBody>
            </p:sp>
            <p:sp>
              <p:nvSpPr>
                <p:cNvPr id="132" name="矩形 131"/>
                <p:cNvSpPr/>
                <p:nvPr>
                  <p:custDataLst>
                    <p:tags r:id="rId10"/>
                  </p:custDataLst>
                </p:nvPr>
              </p:nvSpPr>
              <p:spPr>
                <a:xfrm>
                  <a:off x="7155635" y="6698249"/>
                  <a:ext cx="834058" cy="255898"/>
                </a:xfrm>
                <a:prstGeom prst="rect">
                  <a:avLst/>
                </a:prstGeom>
                <a:solidFill>
                  <a:schemeClr val="accent1">
                    <a:lumMod val="20000"/>
                    <a:lumOff val="80000"/>
                  </a:schemeClr>
                </a:solidFill>
                <a:ln w="12700" cap="flat" cmpd="sng" algn="ctr">
                  <a:noFill/>
                  <a:prstDash val="solid"/>
                  <a:miter lim="800000"/>
                </a:ln>
                <a:effectLst/>
              </p:spPr>
              <p:txBody>
                <a:bodyPr wrap="square" lIns="36000" tIns="36000" rIns="36000" bIns="36000" anchor="ctr">
                  <a:noAutofit/>
                </a:bodyPr>
                <a:lstStyle/>
                <a:p>
                  <a:pPr algn="ctr">
                    <a:defRPr/>
                  </a:pPr>
                  <a:r>
                    <a:rPr lang="zh-CN" altLang="en-US" sz="1050" b="1" kern="0" dirty="0">
                      <a:solidFill>
                        <a:prstClr val="black"/>
                      </a:solidFill>
                      <a:latin typeface="微软雅黑" panose="020B0503020204020204" pitchFamily="34" charset="-122"/>
                      <a:ea typeface="微软雅黑" panose="020B0503020204020204" pitchFamily="34" charset="-122"/>
                    </a:rPr>
                    <a:t>维度</a:t>
                  </a:r>
                  <a:r>
                    <a:rPr lang="en-US" altLang="zh-CN" sz="1050" b="1" kern="0" dirty="0">
                      <a:solidFill>
                        <a:prstClr val="black"/>
                      </a:solidFill>
                      <a:latin typeface="微软雅黑" panose="020B0503020204020204" pitchFamily="34" charset="-122"/>
                      <a:ea typeface="微软雅黑" panose="020B0503020204020204" pitchFamily="34" charset="-122"/>
                    </a:rPr>
                    <a:t>/</a:t>
                  </a:r>
                  <a:r>
                    <a:rPr lang="zh-CN" altLang="en-US" sz="1050" b="1" kern="0" dirty="0">
                      <a:solidFill>
                        <a:prstClr val="black"/>
                      </a:solidFill>
                      <a:latin typeface="微软雅黑" panose="020B0503020204020204" pitchFamily="34" charset="-122"/>
                      <a:ea typeface="微软雅黑" panose="020B0503020204020204" pitchFamily="34" charset="-122"/>
                    </a:rPr>
                    <a:t>口径</a:t>
                  </a:r>
                </a:p>
              </p:txBody>
            </p:sp>
          </p:grpSp>
        </p:grpSp>
        <p:grpSp>
          <p:nvGrpSpPr>
            <p:cNvPr id="99" name="组合 98"/>
            <p:cNvGrpSpPr/>
            <p:nvPr/>
          </p:nvGrpSpPr>
          <p:grpSpPr>
            <a:xfrm flipV="1">
              <a:off x="9008029" y="6208038"/>
              <a:ext cx="1618938" cy="176011"/>
              <a:chOff x="9278485" y="6162474"/>
              <a:chExt cx="1618938" cy="162741"/>
            </a:xfrm>
          </p:grpSpPr>
          <p:cxnSp>
            <p:nvCxnSpPr>
              <p:cNvPr id="101" name="直接箭头连接符 100"/>
              <p:cNvCxnSpPr/>
              <p:nvPr/>
            </p:nvCxnSpPr>
            <p:spPr>
              <a:xfrm>
                <a:off x="9278485" y="6162474"/>
                <a:ext cx="0" cy="162741"/>
              </a:xfrm>
              <a:prstGeom prst="straightConnector1">
                <a:avLst/>
              </a:prstGeom>
              <a:noFill/>
              <a:ln w="12700" cap="flat" cmpd="sng" algn="ctr">
                <a:solidFill>
                  <a:sysClr val="window" lastClr="FFFFFF">
                    <a:lumMod val="50000"/>
                  </a:sysClr>
                </a:solidFill>
                <a:prstDash val="solid"/>
                <a:miter lim="800000"/>
                <a:tailEnd type="triangle"/>
              </a:ln>
              <a:effectLst/>
            </p:spPr>
          </p:cxnSp>
          <p:cxnSp>
            <p:nvCxnSpPr>
              <p:cNvPr id="102" name="直接箭头连接符 101"/>
              <p:cNvCxnSpPr/>
              <p:nvPr/>
            </p:nvCxnSpPr>
            <p:spPr>
              <a:xfrm>
                <a:off x="9570121" y="6162474"/>
                <a:ext cx="0" cy="162741"/>
              </a:xfrm>
              <a:prstGeom prst="straightConnector1">
                <a:avLst/>
              </a:prstGeom>
              <a:noFill/>
              <a:ln w="12700" cap="flat" cmpd="sng" algn="ctr">
                <a:solidFill>
                  <a:sysClr val="window" lastClr="FFFFFF">
                    <a:lumMod val="50000"/>
                  </a:sysClr>
                </a:solidFill>
                <a:prstDash val="solid"/>
                <a:miter lim="800000"/>
                <a:tailEnd type="triangle"/>
              </a:ln>
              <a:effectLst/>
            </p:spPr>
          </p:cxnSp>
          <p:cxnSp>
            <p:nvCxnSpPr>
              <p:cNvPr id="103" name="直接箭头连接符 102"/>
              <p:cNvCxnSpPr/>
              <p:nvPr/>
            </p:nvCxnSpPr>
            <p:spPr>
              <a:xfrm>
                <a:off x="10552704" y="6162474"/>
                <a:ext cx="0" cy="162741"/>
              </a:xfrm>
              <a:prstGeom prst="straightConnector1">
                <a:avLst/>
              </a:prstGeom>
              <a:noFill/>
              <a:ln w="12700" cap="flat" cmpd="sng" algn="ctr">
                <a:solidFill>
                  <a:sysClr val="window" lastClr="FFFFFF">
                    <a:lumMod val="50000"/>
                  </a:sysClr>
                </a:solidFill>
                <a:prstDash val="solid"/>
                <a:miter lim="800000"/>
                <a:tailEnd type="triangle"/>
              </a:ln>
              <a:effectLst/>
            </p:spPr>
          </p:cxnSp>
          <p:cxnSp>
            <p:nvCxnSpPr>
              <p:cNvPr id="104" name="直接箭头连接符 103"/>
              <p:cNvCxnSpPr/>
              <p:nvPr/>
            </p:nvCxnSpPr>
            <p:spPr>
              <a:xfrm>
                <a:off x="10897423" y="6162474"/>
                <a:ext cx="0" cy="162741"/>
              </a:xfrm>
              <a:prstGeom prst="straightConnector1">
                <a:avLst/>
              </a:prstGeom>
              <a:noFill/>
              <a:ln w="12700" cap="flat" cmpd="sng" algn="ctr">
                <a:solidFill>
                  <a:sysClr val="window" lastClr="FFFFFF">
                    <a:lumMod val="50000"/>
                  </a:sysClr>
                </a:solidFill>
                <a:prstDash val="solid"/>
                <a:miter lim="800000"/>
                <a:tailEnd type="triangle"/>
              </a:ln>
              <a:effectLst/>
            </p:spPr>
          </p:cxnSp>
        </p:grpSp>
        <p:sp>
          <p:nvSpPr>
            <p:cNvPr id="100" name="矩形 99"/>
            <p:cNvSpPr/>
            <p:nvPr/>
          </p:nvSpPr>
          <p:spPr>
            <a:xfrm>
              <a:off x="11108160" y="1489177"/>
              <a:ext cx="395041" cy="1695198"/>
            </a:xfrm>
            <a:prstGeom prst="rect">
              <a:avLst/>
            </a:prstGeom>
          </p:spPr>
          <p:txBody>
            <a:bodyPr wrap="square">
              <a:spAutoFit/>
            </a:bodyPr>
            <a:lstStyle/>
            <a:p>
              <a:pPr algn="ctr">
                <a:defRPr/>
              </a:pPr>
              <a:r>
                <a:rPr lang="zh-CN" altLang="en-US" sz="1400" kern="0" dirty="0">
                  <a:solidFill>
                    <a:prstClr val="black"/>
                  </a:solidFill>
                  <a:latin typeface="微软雅黑" panose="020B0503020204020204" pitchFamily="34" charset="-122"/>
                  <a:ea typeface="微软雅黑" panose="020B0503020204020204" pitchFamily="34" charset="-122"/>
                </a:rPr>
                <a:t>企业级数据模型</a:t>
              </a:r>
            </a:p>
          </p:txBody>
        </p:sp>
      </p:grpSp>
    </p:spTree>
    <p:extLst>
      <p:ext uri="{BB962C8B-B14F-4D97-AF65-F5344CB8AC3E}">
        <p14:creationId xmlns:p14="http://schemas.microsoft.com/office/powerpoint/2010/main" val="41083566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3182"/>
          </a:xfrm>
          <a:noFill/>
        </p:spPr>
        <p:txBody>
          <a:bodyPr wrap="square" rtlCol="0">
            <a:spAutoFit/>
          </a:bodyPr>
          <a:lstStyle/>
          <a:p>
            <a:r>
              <a:rPr lang="zh-CN" altLang="en-US" dirty="0"/>
              <a:t>基础数据标准</a:t>
            </a:r>
            <a:r>
              <a:rPr lang="en-US" altLang="zh-CN" dirty="0"/>
              <a:t>/</a:t>
            </a:r>
            <a:r>
              <a:rPr lang="zh-CN" altLang="en-US" dirty="0"/>
              <a:t>主数据标准编制框架</a:t>
            </a:r>
          </a:p>
        </p:txBody>
      </p:sp>
      <p:sp>
        <p:nvSpPr>
          <p:cNvPr id="74" name="矩形 73"/>
          <p:cNvSpPr/>
          <p:nvPr>
            <p:custDataLst>
              <p:tags r:id="rId1"/>
            </p:custDataLst>
          </p:nvPr>
        </p:nvSpPr>
        <p:spPr>
          <a:xfrm>
            <a:off x="3951373" y="748721"/>
            <a:ext cx="3777164" cy="360324"/>
          </a:xfrm>
          <a:prstGeom prst="rect">
            <a:avLst/>
          </a:prstGeom>
          <a:solidFill>
            <a:srgbClr val="1D6C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rgbClr val="FFFFFF"/>
                </a:solidFill>
                <a:latin typeface="微软雅黑" panose="020B0503020204020204" pitchFamily="34" charset="-122"/>
                <a:ea typeface="微软雅黑" panose="020B0503020204020204" pitchFamily="34" charset="-122"/>
              </a:rPr>
              <a:t>基础数据标准</a:t>
            </a:r>
            <a:r>
              <a:rPr lang="en-US" altLang="zh-CN" sz="1600" b="1" dirty="0">
                <a:solidFill>
                  <a:srgbClr val="FFFFFF"/>
                </a:solidFill>
                <a:latin typeface="微软雅黑" panose="020B0503020204020204" pitchFamily="34" charset="-122"/>
                <a:ea typeface="微软雅黑" panose="020B0503020204020204" pitchFamily="34" charset="-122"/>
              </a:rPr>
              <a:t>/</a:t>
            </a:r>
            <a:r>
              <a:rPr lang="zh-CN" altLang="en-US" sz="1600" b="1" dirty="0">
                <a:solidFill>
                  <a:srgbClr val="FFFFFF"/>
                </a:solidFill>
                <a:latin typeface="微软雅黑" panose="020B0503020204020204" pitchFamily="34" charset="-122"/>
                <a:ea typeface="微软雅黑" panose="020B0503020204020204" pitchFamily="34" charset="-122"/>
              </a:rPr>
              <a:t>主数据标准</a:t>
            </a:r>
          </a:p>
        </p:txBody>
      </p:sp>
      <p:sp>
        <p:nvSpPr>
          <p:cNvPr id="75" name="矩形 74"/>
          <p:cNvSpPr/>
          <p:nvPr>
            <p:custDataLst>
              <p:tags r:id="rId2"/>
            </p:custDataLst>
          </p:nvPr>
        </p:nvSpPr>
        <p:spPr>
          <a:xfrm>
            <a:off x="208401" y="1513245"/>
            <a:ext cx="1000043" cy="366013"/>
          </a:xfrm>
          <a:prstGeom prst="rect">
            <a:avLst/>
          </a:prstGeom>
          <a:solidFill>
            <a:srgbClr val="0087D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500" b="1" dirty="0">
                <a:solidFill>
                  <a:srgbClr val="FFFFFF"/>
                </a:solidFill>
                <a:latin typeface="微软雅黑" panose="020B0503020204020204" pitchFamily="34" charset="-122"/>
                <a:ea typeface="微软雅黑" panose="020B0503020204020204" pitchFamily="34" charset="-122"/>
              </a:rPr>
              <a:t>业态分类</a:t>
            </a:r>
          </a:p>
        </p:txBody>
      </p:sp>
      <p:sp>
        <p:nvSpPr>
          <p:cNvPr id="76" name="矩形 75"/>
          <p:cNvSpPr/>
          <p:nvPr>
            <p:custDataLst>
              <p:tags r:id="rId3"/>
            </p:custDataLst>
          </p:nvPr>
        </p:nvSpPr>
        <p:spPr>
          <a:xfrm>
            <a:off x="1316655" y="1513245"/>
            <a:ext cx="1126763" cy="366013"/>
          </a:xfrm>
          <a:prstGeom prst="rect">
            <a:avLst/>
          </a:prstGeom>
          <a:solidFill>
            <a:srgbClr val="0087D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500" b="1" dirty="0">
                <a:solidFill>
                  <a:srgbClr val="FFFFFF"/>
                </a:solidFill>
                <a:latin typeface="微软雅黑" panose="020B0503020204020204" pitchFamily="34" charset="-122"/>
                <a:ea typeface="微软雅黑" panose="020B0503020204020204" pitchFamily="34" charset="-122"/>
              </a:rPr>
              <a:t>业务分类</a:t>
            </a:r>
          </a:p>
        </p:txBody>
      </p:sp>
      <p:sp>
        <p:nvSpPr>
          <p:cNvPr id="77" name="矩形 76"/>
          <p:cNvSpPr/>
          <p:nvPr>
            <p:custDataLst>
              <p:tags r:id="rId4"/>
            </p:custDataLst>
          </p:nvPr>
        </p:nvSpPr>
        <p:spPr>
          <a:xfrm>
            <a:off x="2580094" y="1513244"/>
            <a:ext cx="2438300" cy="366013"/>
          </a:xfrm>
          <a:prstGeom prst="rect">
            <a:avLst/>
          </a:prstGeom>
          <a:solidFill>
            <a:srgbClr val="0087D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500" b="1" dirty="0">
                <a:solidFill>
                  <a:srgbClr val="FFFFFF"/>
                </a:solidFill>
                <a:latin typeface="微软雅黑" panose="020B0503020204020204" pitchFamily="34" charset="-122"/>
                <a:ea typeface="微软雅黑" panose="020B0503020204020204" pitchFamily="34" charset="-122"/>
              </a:rPr>
              <a:t>基础信息</a:t>
            </a:r>
          </a:p>
        </p:txBody>
      </p:sp>
      <p:sp>
        <p:nvSpPr>
          <p:cNvPr id="78" name="矩形 77"/>
          <p:cNvSpPr/>
          <p:nvPr>
            <p:custDataLst>
              <p:tags r:id="rId5"/>
            </p:custDataLst>
          </p:nvPr>
        </p:nvSpPr>
        <p:spPr>
          <a:xfrm>
            <a:off x="5196468" y="1513243"/>
            <a:ext cx="1596931" cy="366013"/>
          </a:xfrm>
          <a:prstGeom prst="rect">
            <a:avLst/>
          </a:prstGeom>
          <a:solidFill>
            <a:srgbClr val="00AFA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500" b="1" dirty="0">
                <a:solidFill>
                  <a:srgbClr val="FFFFFF"/>
                </a:solidFill>
                <a:latin typeface="微软雅黑" panose="020B0503020204020204" pitchFamily="34" charset="-122"/>
                <a:ea typeface="微软雅黑" panose="020B0503020204020204" pitchFamily="34" charset="-122"/>
              </a:rPr>
              <a:t>业务属性</a:t>
            </a:r>
          </a:p>
        </p:txBody>
      </p:sp>
      <p:sp>
        <p:nvSpPr>
          <p:cNvPr id="79" name="矩形 78"/>
          <p:cNvSpPr/>
          <p:nvPr>
            <p:custDataLst>
              <p:tags r:id="rId6"/>
            </p:custDataLst>
          </p:nvPr>
        </p:nvSpPr>
        <p:spPr>
          <a:xfrm>
            <a:off x="8738983" y="1513244"/>
            <a:ext cx="1770822" cy="357784"/>
          </a:xfrm>
          <a:prstGeom prst="rect">
            <a:avLst/>
          </a:prstGeom>
          <a:solidFill>
            <a:srgbClr val="6DC31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500" b="1" dirty="0">
                <a:solidFill>
                  <a:srgbClr val="FFFFFF"/>
                </a:solidFill>
                <a:latin typeface="微软雅黑" panose="020B0503020204020204" pitchFamily="34" charset="-122"/>
                <a:ea typeface="微软雅黑" panose="020B0503020204020204" pitchFamily="34" charset="-122"/>
              </a:rPr>
              <a:t>管理属性</a:t>
            </a:r>
          </a:p>
        </p:txBody>
      </p:sp>
      <p:sp>
        <p:nvSpPr>
          <p:cNvPr id="80" name="矩形 79"/>
          <p:cNvSpPr/>
          <p:nvPr>
            <p:custDataLst>
              <p:tags r:id="rId7"/>
            </p:custDataLst>
          </p:nvPr>
        </p:nvSpPr>
        <p:spPr>
          <a:xfrm>
            <a:off x="10701706" y="1513244"/>
            <a:ext cx="853723" cy="357783"/>
          </a:xfrm>
          <a:prstGeom prst="rect">
            <a:avLst/>
          </a:prstGeom>
          <a:solidFill>
            <a:srgbClr val="0087D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500" b="1" dirty="0">
                <a:solidFill>
                  <a:srgbClr val="FFFFFF"/>
                </a:solidFill>
                <a:latin typeface="微软雅黑" panose="020B0503020204020204" pitchFamily="34" charset="-122"/>
                <a:ea typeface="微软雅黑" panose="020B0503020204020204" pitchFamily="34" charset="-122"/>
              </a:rPr>
              <a:t>其他</a:t>
            </a:r>
          </a:p>
        </p:txBody>
      </p:sp>
      <p:sp>
        <p:nvSpPr>
          <p:cNvPr id="81" name="Rectangle 2"/>
          <p:cNvSpPr/>
          <p:nvPr>
            <p:custDataLst>
              <p:tags r:id="rId8"/>
            </p:custDataLst>
          </p:nvPr>
        </p:nvSpPr>
        <p:spPr bwMode="auto">
          <a:xfrm>
            <a:off x="6976495" y="1513243"/>
            <a:ext cx="1596931" cy="366013"/>
          </a:xfrm>
          <a:prstGeom prst="rect">
            <a:avLst/>
          </a:prstGeom>
          <a:solidFill>
            <a:srgbClr val="00BC6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500" b="1" dirty="0">
                <a:solidFill>
                  <a:srgbClr val="FFFFFF"/>
                </a:solidFill>
                <a:latin typeface="微软雅黑" panose="020B0503020204020204" pitchFamily="34" charset="-122"/>
                <a:ea typeface="微软雅黑" panose="020B0503020204020204" pitchFamily="34" charset="-122"/>
              </a:rPr>
              <a:t>技术属性</a:t>
            </a:r>
          </a:p>
        </p:txBody>
      </p:sp>
      <p:sp>
        <p:nvSpPr>
          <p:cNvPr id="82" name="矩形 81"/>
          <p:cNvSpPr/>
          <p:nvPr>
            <p:custDataLst>
              <p:tags r:id="rId9"/>
            </p:custDataLst>
          </p:nvPr>
        </p:nvSpPr>
        <p:spPr>
          <a:xfrm>
            <a:off x="8672712" y="1966725"/>
            <a:ext cx="1993843" cy="646331"/>
          </a:xfrm>
          <a:prstGeom prst="rect">
            <a:avLst/>
          </a:prstGeom>
        </p:spPr>
        <p:txBody>
          <a:bodyPr wrap="square">
            <a:spAutoFit/>
          </a:bodyPr>
          <a:lstStyle/>
          <a:p>
            <a:pPr marL="71755" indent="-71755">
              <a:buFont typeface="Arial" panose="020B0604020202020204" pitchFamily="34" charset="0"/>
              <a:buChar char="•"/>
            </a:pPr>
            <a:r>
              <a:rPr lang="zh-CN" altLang="en-US" sz="1200" dirty="0">
                <a:solidFill>
                  <a:srgbClr val="000000"/>
                </a:solidFill>
                <a:latin typeface="微软雅黑" panose="020B0503020204020204" pitchFamily="34" charset="-122"/>
                <a:ea typeface="微软雅黑" panose="020B0503020204020204" pitchFamily="34" charset="-122"/>
              </a:rPr>
              <a:t>明确各项数据标准项的业务责任部门、参与编制部门等</a:t>
            </a:r>
          </a:p>
        </p:txBody>
      </p:sp>
      <p:sp>
        <p:nvSpPr>
          <p:cNvPr id="83" name="矩形 82"/>
          <p:cNvSpPr/>
          <p:nvPr/>
        </p:nvSpPr>
        <p:spPr>
          <a:xfrm>
            <a:off x="120566" y="6136322"/>
            <a:ext cx="5779805" cy="2916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ü"/>
            </a:pPr>
            <a:r>
              <a:rPr lang="zh-CN" altLang="en-US" sz="1600" dirty="0">
                <a:solidFill>
                  <a:sysClr val="windowText" lastClr="000000"/>
                </a:solidFill>
                <a:latin typeface="微软雅黑" panose="020B0503020204020204" pitchFamily="34" charset="-122"/>
                <a:ea typeface="微软雅黑" panose="020B0503020204020204" pitchFamily="34" charset="-122"/>
              </a:rPr>
              <a:t>消除各板块、各部门间对不同基础数据项理解的歧义</a:t>
            </a:r>
          </a:p>
        </p:txBody>
      </p:sp>
      <p:sp>
        <p:nvSpPr>
          <p:cNvPr id="84" name="矩形 83"/>
          <p:cNvSpPr/>
          <p:nvPr/>
        </p:nvSpPr>
        <p:spPr>
          <a:xfrm>
            <a:off x="5945529" y="6135777"/>
            <a:ext cx="5779805" cy="2916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ü"/>
            </a:pPr>
            <a:r>
              <a:rPr lang="zh-CN" altLang="en-US" sz="1600" dirty="0">
                <a:solidFill>
                  <a:sysClr val="windowText" lastClr="000000"/>
                </a:solidFill>
                <a:latin typeface="微软雅黑" panose="020B0503020204020204" pitchFamily="34" charset="-122"/>
                <a:ea typeface="微软雅黑" panose="020B0503020204020204" pitchFamily="34" charset="-122"/>
              </a:rPr>
              <a:t>提升未来既有业务系统的升级和新系统开发的效率</a:t>
            </a:r>
          </a:p>
        </p:txBody>
      </p:sp>
      <p:sp>
        <p:nvSpPr>
          <p:cNvPr id="85" name="矩形 84"/>
          <p:cNvSpPr/>
          <p:nvPr>
            <p:custDataLst>
              <p:tags r:id="rId10"/>
            </p:custDataLst>
          </p:nvPr>
        </p:nvSpPr>
        <p:spPr>
          <a:xfrm>
            <a:off x="301774" y="2850866"/>
            <a:ext cx="369332" cy="1220835"/>
          </a:xfrm>
          <a:prstGeom prst="rect">
            <a:avLst/>
          </a:prstGeom>
        </p:spPr>
        <p:txBody>
          <a:bodyPr vert="eaVert" wrap="square">
            <a:spAutoFit/>
          </a:bodyPr>
          <a:lstStyle/>
          <a:p>
            <a:r>
              <a:rPr lang="zh-CN" altLang="en-US" sz="1200" b="1" dirty="0">
                <a:solidFill>
                  <a:srgbClr val="000000">
                    <a:lumMod val="95000"/>
                    <a:lumOff val="5000"/>
                  </a:srgbClr>
                </a:solidFill>
                <a:latin typeface="微软雅黑" panose="020B0503020204020204" pitchFamily="34" charset="-122"/>
                <a:ea typeface="微软雅黑" panose="020B0503020204020204" pitchFamily="34" charset="-122"/>
              </a:rPr>
              <a:t>板块</a:t>
            </a:r>
          </a:p>
        </p:txBody>
      </p:sp>
      <p:sp>
        <p:nvSpPr>
          <p:cNvPr id="86" name="矩形 85"/>
          <p:cNvSpPr/>
          <p:nvPr>
            <p:custDataLst>
              <p:tags r:id="rId11"/>
            </p:custDataLst>
          </p:nvPr>
        </p:nvSpPr>
        <p:spPr>
          <a:xfrm>
            <a:off x="606762" y="2850866"/>
            <a:ext cx="369332" cy="843323"/>
          </a:xfrm>
          <a:prstGeom prst="rect">
            <a:avLst/>
          </a:prstGeom>
        </p:spPr>
        <p:txBody>
          <a:bodyPr vert="eaVert" wrap="square">
            <a:spAutoFit/>
          </a:bodyPr>
          <a:lstStyle/>
          <a:p>
            <a:r>
              <a:rPr lang="zh-CN" altLang="en-US" sz="1200" b="1" dirty="0">
                <a:solidFill>
                  <a:srgbClr val="000000">
                    <a:lumMod val="95000"/>
                    <a:lumOff val="5000"/>
                  </a:srgbClr>
                </a:solidFill>
                <a:latin typeface="微软雅黑" panose="020B0503020204020204" pitchFamily="34" charset="-122"/>
                <a:ea typeface="微软雅黑" panose="020B0503020204020204" pitchFamily="34" charset="-122"/>
              </a:rPr>
              <a:t>利润中心</a:t>
            </a:r>
          </a:p>
        </p:txBody>
      </p:sp>
      <p:grpSp>
        <p:nvGrpSpPr>
          <p:cNvPr id="87" name="组合 86"/>
          <p:cNvGrpSpPr/>
          <p:nvPr/>
        </p:nvGrpSpPr>
        <p:grpSpPr>
          <a:xfrm>
            <a:off x="1251966" y="2850867"/>
            <a:ext cx="1149497" cy="1128396"/>
            <a:chOff x="1368736" y="2944626"/>
            <a:chExt cx="1183197" cy="1128396"/>
          </a:xfrm>
        </p:grpSpPr>
        <p:sp>
          <p:nvSpPr>
            <p:cNvPr id="88" name="矩形 87"/>
            <p:cNvSpPr/>
            <p:nvPr>
              <p:custDataLst>
                <p:tags r:id="rId52"/>
              </p:custDataLst>
            </p:nvPr>
          </p:nvSpPr>
          <p:spPr>
            <a:xfrm>
              <a:off x="1368736" y="2944626"/>
              <a:ext cx="380160" cy="1053388"/>
            </a:xfrm>
            <a:prstGeom prst="rect">
              <a:avLst/>
            </a:prstGeom>
          </p:spPr>
          <p:txBody>
            <a:bodyPr vert="eaVert" wrap="square">
              <a:spAutoFit/>
            </a:bodyPr>
            <a:lstStyle/>
            <a:p>
              <a:r>
                <a:rPr lang="zh-CN" altLang="en-US" sz="1200" b="1" dirty="0">
                  <a:solidFill>
                    <a:srgbClr val="000000">
                      <a:lumMod val="95000"/>
                      <a:lumOff val="5000"/>
                    </a:srgbClr>
                  </a:solidFill>
                  <a:latin typeface="微软雅黑" panose="020B0503020204020204" pitchFamily="34" charset="-122"/>
                  <a:ea typeface="微软雅黑" panose="020B0503020204020204" pitchFamily="34" charset="-122"/>
                </a:rPr>
                <a:t>业务主题</a:t>
              </a:r>
            </a:p>
          </p:txBody>
        </p:sp>
        <p:sp>
          <p:nvSpPr>
            <p:cNvPr id="89" name="矩形 88"/>
            <p:cNvSpPr/>
            <p:nvPr>
              <p:custDataLst>
                <p:tags r:id="rId53"/>
              </p:custDataLst>
            </p:nvPr>
          </p:nvSpPr>
          <p:spPr>
            <a:xfrm>
              <a:off x="1770254" y="2944626"/>
              <a:ext cx="380160" cy="1128396"/>
            </a:xfrm>
            <a:prstGeom prst="rect">
              <a:avLst/>
            </a:prstGeom>
          </p:spPr>
          <p:txBody>
            <a:bodyPr vert="eaVert" wrap="square">
              <a:spAutoFit/>
            </a:bodyPr>
            <a:lstStyle/>
            <a:p>
              <a:r>
                <a:rPr lang="zh-CN" altLang="en-US" sz="1200" b="1" dirty="0">
                  <a:solidFill>
                    <a:srgbClr val="000000">
                      <a:lumMod val="95000"/>
                      <a:lumOff val="5000"/>
                    </a:srgbClr>
                  </a:solidFill>
                  <a:latin typeface="微软雅黑" panose="020B0503020204020204" pitchFamily="34" charset="-122"/>
                  <a:ea typeface="微软雅黑" panose="020B0503020204020204" pitchFamily="34" charset="-122"/>
                </a:rPr>
                <a:t>业务子主题</a:t>
              </a:r>
            </a:p>
          </p:txBody>
        </p:sp>
        <p:sp>
          <p:nvSpPr>
            <p:cNvPr id="90" name="矩形 89"/>
            <p:cNvSpPr/>
            <p:nvPr>
              <p:custDataLst>
                <p:tags r:id="rId54"/>
              </p:custDataLst>
            </p:nvPr>
          </p:nvSpPr>
          <p:spPr>
            <a:xfrm>
              <a:off x="2171773" y="2944626"/>
              <a:ext cx="380160" cy="929752"/>
            </a:xfrm>
            <a:prstGeom prst="rect">
              <a:avLst/>
            </a:prstGeom>
          </p:spPr>
          <p:txBody>
            <a:bodyPr vert="eaVert" wrap="square">
              <a:spAutoFit/>
            </a:bodyPr>
            <a:lstStyle/>
            <a:p>
              <a:r>
                <a:rPr lang="zh-CN" altLang="en-US" sz="1200" b="1" dirty="0">
                  <a:solidFill>
                    <a:srgbClr val="000000">
                      <a:lumMod val="95000"/>
                      <a:lumOff val="5000"/>
                    </a:srgbClr>
                  </a:solidFill>
                  <a:latin typeface="微软雅黑" panose="020B0503020204020204" pitchFamily="34" charset="-122"/>
                  <a:ea typeface="微软雅黑" panose="020B0503020204020204" pitchFamily="34" charset="-122"/>
                </a:rPr>
                <a:t>业务对象</a:t>
              </a:r>
            </a:p>
          </p:txBody>
        </p:sp>
      </p:grpSp>
      <p:grpSp>
        <p:nvGrpSpPr>
          <p:cNvPr id="91" name="组合 90"/>
          <p:cNvGrpSpPr/>
          <p:nvPr/>
        </p:nvGrpSpPr>
        <p:grpSpPr>
          <a:xfrm>
            <a:off x="2619860" y="2850867"/>
            <a:ext cx="2358551" cy="1572665"/>
            <a:chOff x="2769403" y="2944626"/>
            <a:chExt cx="2479782" cy="1572665"/>
          </a:xfrm>
        </p:grpSpPr>
        <p:sp>
          <p:nvSpPr>
            <p:cNvPr id="92" name="矩形 91"/>
            <p:cNvSpPr/>
            <p:nvPr>
              <p:custDataLst>
                <p:tags r:id="rId46"/>
              </p:custDataLst>
            </p:nvPr>
          </p:nvSpPr>
          <p:spPr>
            <a:xfrm>
              <a:off x="2769403" y="2944626"/>
              <a:ext cx="388316" cy="1323804"/>
            </a:xfrm>
            <a:prstGeom prst="rect">
              <a:avLst/>
            </a:prstGeom>
          </p:spPr>
          <p:txBody>
            <a:bodyPr vert="eaVert" wrap="square">
              <a:spAutoFit/>
            </a:bodyPr>
            <a:lstStyle/>
            <a:p>
              <a:r>
                <a:rPr lang="zh-CN" altLang="en-US" sz="1200" b="1" dirty="0">
                  <a:solidFill>
                    <a:srgbClr val="000000">
                      <a:lumMod val="95000"/>
                      <a:lumOff val="5000"/>
                    </a:srgbClr>
                  </a:solidFill>
                  <a:latin typeface="微软雅黑" panose="020B0503020204020204" pitchFamily="34" charset="-122"/>
                  <a:ea typeface="微软雅黑" panose="020B0503020204020204" pitchFamily="34" charset="-122"/>
                </a:rPr>
                <a:t>数据标准项编码</a:t>
              </a:r>
            </a:p>
          </p:txBody>
        </p:sp>
        <p:sp>
          <p:nvSpPr>
            <p:cNvPr id="93" name="矩形 92"/>
            <p:cNvSpPr/>
            <p:nvPr>
              <p:custDataLst>
                <p:tags r:id="rId47"/>
              </p:custDataLst>
            </p:nvPr>
          </p:nvSpPr>
          <p:spPr>
            <a:xfrm>
              <a:off x="3190087" y="2944626"/>
              <a:ext cx="388316" cy="1572665"/>
            </a:xfrm>
            <a:prstGeom prst="rect">
              <a:avLst/>
            </a:prstGeom>
          </p:spPr>
          <p:txBody>
            <a:bodyPr vert="eaVert" wrap="square">
              <a:spAutoFit/>
            </a:bodyPr>
            <a:lstStyle/>
            <a:p>
              <a:r>
                <a:rPr lang="zh-CN" altLang="en-US" sz="1200" b="1" dirty="0">
                  <a:solidFill>
                    <a:srgbClr val="000000">
                      <a:lumMod val="95000"/>
                      <a:lumOff val="5000"/>
                    </a:srgbClr>
                  </a:solidFill>
                  <a:latin typeface="微软雅黑" panose="020B0503020204020204" pitchFamily="34" charset="-122"/>
                  <a:ea typeface="微软雅黑" panose="020B0503020204020204" pitchFamily="34" charset="-122"/>
                </a:rPr>
                <a:t>标准项中文名称</a:t>
              </a:r>
            </a:p>
          </p:txBody>
        </p:sp>
        <p:sp>
          <p:nvSpPr>
            <p:cNvPr id="94" name="矩形 93"/>
            <p:cNvSpPr/>
            <p:nvPr>
              <p:custDataLst>
                <p:tags r:id="rId48"/>
              </p:custDataLst>
            </p:nvPr>
          </p:nvSpPr>
          <p:spPr>
            <a:xfrm>
              <a:off x="3610770" y="2944626"/>
              <a:ext cx="388316" cy="1572665"/>
            </a:xfrm>
            <a:prstGeom prst="rect">
              <a:avLst/>
            </a:prstGeom>
          </p:spPr>
          <p:txBody>
            <a:bodyPr vert="eaVert" wrap="square">
              <a:spAutoFit/>
            </a:bodyPr>
            <a:lstStyle/>
            <a:p>
              <a:r>
                <a:rPr lang="zh-CN" altLang="en-US" sz="1200" b="1" dirty="0">
                  <a:solidFill>
                    <a:srgbClr val="000000">
                      <a:lumMod val="95000"/>
                      <a:lumOff val="5000"/>
                    </a:srgbClr>
                  </a:solidFill>
                  <a:latin typeface="微软雅黑" panose="020B0503020204020204" pitchFamily="34" charset="-122"/>
                  <a:ea typeface="微软雅黑" panose="020B0503020204020204" pitchFamily="34" charset="-122"/>
                </a:rPr>
                <a:t>标准项英文名称</a:t>
              </a:r>
            </a:p>
          </p:txBody>
        </p:sp>
        <p:sp>
          <p:nvSpPr>
            <p:cNvPr id="95" name="矩形 94"/>
            <p:cNvSpPr/>
            <p:nvPr>
              <p:custDataLst>
                <p:tags r:id="rId49"/>
              </p:custDataLst>
            </p:nvPr>
          </p:nvSpPr>
          <p:spPr>
            <a:xfrm>
              <a:off x="4031454" y="2944626"/>
              <a:ext cx="388316" cy="1572665"/>
            </a:xfrm>
            <a:prstGeom prst="rect">
              <a:avLst/>
            </a:prstGeom>
          </p:spPr>
          <p:txBody>
            <a:bodyPr vert="eaVert" wrap="square">
              <a:spAutoFit/>
            </a:bodyPr>
            <a:lstStyle/>
            <a:p>
              <a:r>
                <a:rPr lang="zh-CN" altLang="en-US" sz="1200" b="1" dirty="0">
                  <a:solidFill>
                    <a:srgbClr val="000000">
                      <a:lumMod val="95000"/>
                      <a:lumOff val="5000"/>
                    </a:srgbClr>
                  </a:solidFill>
                  <a:latin typeface="微软雅黑" panose="020B0503020204020204" pitchFamily="34" charset="-122"/>
                  <a:ea typeface="微软雅黑" panose="020B0503020204020204" pitchFamily="34" charset="-122"/>
                </a:rPr>
                <a:t>标准项常用名称</a:t>
              </a:r>
            </a:p>
          </p:txBody>
        </p:sp>
        <p:sp>
          <p:nvSpPr>
            <p:cNvPr id="96" name="矩形 95"/>
            <p:cNvSpPr/>
            <p:nvPr>
              <p:custDataLst>
                <p:tags r:id="rId50"/>
              </p:custDataLst>
            </p:nvPr>
          </p:nvSpPr>
          <p:spPr>
            <a:xfrm>
              <a:off x="4440186" y="2944626"/>
              <a:ext cx="388316" cy="1572665"/>
            </a:xfrm>
            <a:prstGeom prst="rect">
              <a:avLst/>
            </a:prstGeom>
          </p:spPr>
          <p:txBody>
            <a:bodyPr vert="eaVert" wrap="square">
              <a:spAutoFit/>
            </a:bodyPr>
            <a:lstStyle/>
            <a:p>
              <a:r>
                <a:rPr lang="zh-CN" altLang="en-US" sz="1200" b="1" dirty="0">
                  <a:solidFill>
                    <a:srgbClr val="000000">
                      <a:lumMod val="95000"/>
                      <a:lumOff val="5000"/>
                    </a:srgbClr>
                  </a:solidFill>
                  <a:latin typeface="微软雅黑" panose="020B0503020204020204" pitchFamily="34" charset="-122"/>
                  <a:ea typeface="微软雅黑" panose="020B0503020204020204" pitchFamily="34" charset="-122"/>
                </a:rPr>
                <a:t>代码编码</a:t>
              </a:r>
            </a:p>
          </p:txBody>
        </p:sp>
        <p:sp>
          <p:nvSpPr>
            <p:cNvPr id="97" name="矩形 96"/>
            <p:cNvSpPr/>
            <p:nvPr>
              <p:custDataLst>
                <p:tags r:id="rId51"/>
              </p:custDataLst>
            </p:nvPr>
          </p:nvSpPr>
          <p:spPr>
            <a:xfrm>
              <a:off x="4860869" y="2944626"/>
              <a:ext cx="388316" cy="1572665"/>
            </a:xfrm>
            <a:prstGeom prst="rect">
              <a:avLst/>
            </a:prstGeom>
          </p:spPr>
          <p:txBody>
            <a:bodyPr vert="eaVert" wrap="square">
              <a:spAutoFit/>
            </a:bodyPr>
            <a:lstStyle/>
            <a:p>
              <a:r>
                <a:rPr lang="zh-CN" altLang="en-US" sz="1200" b="1" dirty="0">
                  <a:solidFill>
                    <a:srgbClr val="000000">
                      <a:lumMod val="95000"/>
                      <a:lumOff val="5000"/>
                    </a:srgbClr>
                  </a:solidFill>
                  <a:latin typeface="微软雅黑" panose="020B0503020204020204" pitchFamily="34" charset="-122"/>
                  <a:ea typeface="微软雅黑" panose="020B0503020204020204" pitchFamily="34" charset="-122"/>
                </a:rPr>
                <a:t>代码名称</a:t>
              </a:r>
            </a:p>
          </p:txBody>
        </p:sp>
      </p:grpSp>
      <p:grpSp>
        <p:nvGrpSpPr>
          <p:cNvPr id="98" name="组合 97"/>
          <p:cNvGrpSpPr/>
          <p:nvPr/>
        </p:nvGrpSpPr>
        <p:grpSpPr>
          <a:xfrm>
            <a:off x="5199526" y="2850867"/>
            <a:ext cx="1568761" cy="1220833"/>
            <a:chOff x="5293206" y="2944626"/>
            <a:chExt cx="1650666" cy="1220833"/>
          </a:xfrm>
        </p:grpSpPr>
        <p:sp>
          <p:nvSpPr>
            <p:cNvPr id="99" name="矩形 98"/>
            <p:cNvSpPr/>
            <p:nvPr>
              <p:custDataLst>
                <p:tags r:id="rId42"/>
              </p:custDataLst>
            </p:nvPr>
          </p:nvSpPr>
          <p:spPr>
            <a:xfrm>
              <a:off x="5293206" y="2944626"/>
              <a:ext cx="388615" cy="989766"/>
            </a:xfrm>
            <a:prstGeom prst="rect">
              <a:avLst/>
            </a:prstGeom>
          </p:spPr>
          <p:txBody>
            <a:bodyPr vert="eaVert" wrap="square">
              <a:spAutoFit/>
            </a:bodyPr>
            <a:lstStyle/>
            <a:p>
              <a:r>
                <a:rPr lang="zh-CN" altLang="en-US" sz="1200" b="1" dirty="0">
                  <a:solidFill>
                    <a:srgbClr val="000000">
                      <a:lumMod val="95000"/>
                      <a:lumOff val="5000"/>
                    </a:srgbClr>
                  </a:solidFill>
                  <a:latin typeface="微软雅黑" panose="020B0503020204020204" pitchFamily="34" charset="-122"/>
                  <a:ea typeface="微软雅黑" panose="020B0503020204020204" pitchFamily="34" charset="-122"/>
                </a:rPr>
                <a:t>业务定义</a:t>
              </a:r>
            </a:p>
          </p:txBody>
        </p:sp>
        <p:sp>
          <p:nvSpPr>
            <p:cNvPr id="100" name="矩形 99"/>
            <p:cNvSpPr/>
            <p:nvPr>
              <p:custDataLst>
                <p:tags r:id="rId43"/>
              </p:custDataLst>
            </p:nvPr>
          </p:nvSpPr>
          <p:spPr>
            <a:xfrm>
              <a:off x="5713890" y="2944626"/>
              <a:ext cx="388615" cy="1220833"/>
            </a:xfrm>
            <a:prstGeom prst="rect">
              <a:avLst/>
            </a:prstGeom>
          </p:spPr>
          <p:txBody>
            <a:bodyPr vert="eaVert" wrap="square">
              <a:spAutoFit/>
            </a:bodyPr>
            <a:lstStyle/>
            <a:p>
              <a:r>
                <a:rPr lang="zh-CN" altLang="en-US" sz="1200" b="1" dirty="0">
                  <a:solidFill>
                    <a:srgbClr val="000000">
                      <a:lumMod val="95000"/>
                      <a:lumOff val="5000"/>
                    </a:srgbClr>
                  </a:solidFill>
                  <a:latin typeface="微软雅黑" panose="020B0503020204020204" pitchFamily="34" charset="-122"/>
                  <a:ea typeface="微软雅黑" panose="020B0503020204020204" pitchFamily="34" charset="-122"/>
                </a:rPr>
                <a:t>业务规则</a:t>
              </a:r>
            </a:p>
          </p:txBody>
        </p:sp>
        <p:sp>
          <p:nvSpPr>
            <p:cNvPr id="101" name="矩形 100"/>
            <p:cNvSpPr/>
            <p:nvPr>
              <p:custDataLst>
                <p:tags r:id="rId44"/>
              </p:custDataLst>
            </p:nvPr>
          </p:nvSpPr>
          <p:spPr>
            <a:xfrm>
              <a:off x="6134573" y="2944626"/>
              <a:ext cx="388615" cy="1220833"/>
            </a:xfrm>
            <a:prstGeom prst="rect">
              <a:avLst/>
            </a:prstGeom>
          </p:spPr>
          <p:txBody>
            <a:bodyPr vert="eaVert" wrap="square">
              <a:spAutoFit/>
            </a:bodyPr>
            <a:lstStyle/>
            <a:p>
              <a:r>
                <a:rPr lang="zh-CN" altLang="en-US" sz="1200" b="1" dirty="0">
                  <a:solidFill>
                    <a:srgbClr val="000000">
                      <a:lumMod val="95000"/>
                      <a:lumOff val="5000"/>
                    </a:srgbClr>
                  </a:solidFill>
                  <a:latin typeface="微软雅黑" panose="020B0503020204020204" pitchFamily="34" charset="-122"/>
                  <a:ea typeface="微软雅黑" panose="020B0503020204020204" pitchFamily="34" charset="-122"/>
                </a:rPr>
                <a:t>参考标准</a:t>
              </a:r>
            </a:p>
          </p:txBody>
        </p:sp>
        <p:sp>
          <p:nvSpPr>
            <p:cNvPr id="102" name="矩形 101"/>
            <p:cNvSpPr/>
            <p:nvPr>
              <p:custDataLst>
                <p:tags r:id="rId45"/>
              </p:custDataLst>
            </p:nvPr>
          </p:nvSpPr>
          <p:spPr>
            <a:xfrm>
              <a:off x="6555257" y="2944626"/>
              <a:ext cx="388615" cy="1220833"/>
            </a:xfrm>
            <a:prstGeom prst="rect">
              <a:avLst/>
            </a:prstGeom>
          </p:spPr>
          <p:txBody>
            <a:bodyPr vert="eaVert" wrap="square">
              <a:spAutoFit/>
            </a:bodyPr>
            <a:lstStyle/>
            <a:p>
              <a:r>
                <a:rPr lang="zh-CN" altLang="en-US" sz="1200" b="1" dirty="0">
                  <a:solidFill>
                    <a:srgbClr val="000000">
                      <a:lumMod val="95000"/>
                      <a:lumOff val="5000"/>
                    </a:srgbClr>
                  </a:solidFill>
                  <a:latin typeface="微软雅黑" panose="020B0503020204020204" pitchFamily="34" charset="-122"/>
                  <a:ea typeface="微软雅黑" panose="020B0503020204020204" pitchFamily="34" charset="-122"/>
                </a:rPr>
                <a:t>定义依据</a:t>
              </a:r>
            </a:p>
          </p:txBody>
        </p:sp>
      </p:grpSp>
      <p:sp>
        <p:nvSpPr>
          <p:cNvPr id="103" name="矩形 102"/>
          <p:cNvSpPr/>
          <p:nvPr>
            <p:custDataLst>
              <p:tags r:id="rId12"/>
            </p:custDataLst>
          </p:nvPr>
        </p:nvSpPr>
        <p:spPr>
          <a:xfrm>
            <a:off x="10786867" y="2850867"/>
            <a:ext cx="369332" cy="1220833"/>
          </a:xfrm>
          <a:prstGeom prst="rect">
            <a:avLst/>
          </a:prstGeom>
        </p:spPr>
        <p:txBody>
          <a:bodyPr vert="eaVert" wrap="square">
            <a:spAutoFit/>
          </a:bodyPr>
          <a:lstStyle/>
          <a:p>
            <a:r>
              <a:rPr lang="zh-CN" altLang="en-US" sz="1200" b="1" dirty="0">
                <a:solidFill>
                  <a:srgbClr val="000000">
                    <a:lumMod val="95000"/>
                    <a:lumOff val="5000"/>
                  </a:srgbClr>
                </a:solidFill>
                <a:latin typeface="微软雅黑" panose="020B0503020204020204" pitchFamily="34" charset="-122"/>
                <a:ea typeface="微软雅黑" panose="020B0503020204020204" pitchFamily="34" charset="-122"/>
              </a:rPr>
              <a:t>备注</a:t>
            </a:r>
          </a:p>
        </p:txBody>
      </p:sp>
      <p:grpSp>
        <p:nvGrpSpPr>
          <p:cNvPr id="104" name="组合 103"/>
          <p:cNvGrpSpPr/>
          <p:nvPr/>
        </p:nvGrpSpPr>
        <p:grpSpPr>
          <a:xfrm>
            <a:off x="8703379" y="2840822"/>
            <a:ext cx="1934179" cy="1220833"/>
            <a:chOff x="8550845" y="2944626"/>
            <a:chExt cx="2599864" cy="1220833"/>
          </a:xfrm>
        </p:grpSpPr>
        <p:sp>
          <p:nvSpPr>
            <p:cNvPr id="105" name="矩形 104"/>
            <p:cNvSpPr/>
            <p:nvPr>
              <p:custDataLst>
                <p:tags r:id="rId36"/>
              </p:custDataLst>
            </p:nvPr>
          </p:nvSpPr>
          <p:spPr>
            <a:xfrm>
              <a:off x="8550845" y="2944626"/>
              <a:ext cx="496445" cy="1220833"/>
            </a:xfrm>
            <a:prstGeom prst="rect">
              <a:avLst/>
            </a:prstGeom>
          </p:spPr>
          <p:txBody>
            <a:bodyPr vert="eaVert" wrap="square">
              <a:spAutoFit/>
            </a:bodyPr>
            <a:lstStyle/>
            <a:p>
              <a:r>
                <a:rPr lang="zh-CN" altLang="en-US" sz="1200" b="1" dirty="0">
                  <a:solidFill>
                    <a:srgbClr val="000000">
                      <a:lumMod val="95000"/>
                      <a:lumOff val="5000"/>
                    </a:srgbClr>
                  </a:solidFill>
                  <a:latin typeface="微软雅黑" panose="020B0503020204020204" pitchFamily="34" charset="-122"/>
                  <a:ea typeface="微软雅黑" panose="020B0503020204020204" pitchFamily="34" charset="-122"/>
                </a:rPr>
                <a:t>业务责任部门</a:t>
              </a:r>
            </a:p>
          </p:txBody>
        </p:sp>
        <p:sp>
          <p:nvSpPr>
            <p:cNvPr id="106" name="矩形 105"/>
            <p:cNvSpPr/>
            <p:nvPr>
              <p:custDataLst>
                <p:tags r:id="rId37"/>
              </p:custDataLst>
            </p:nvPr>
          </p:nvSpPr>
          <p:spPr>
            <a:xfrm>
              <a:off x="8971530" y="2944626"/>
              <a:ext cx="496445" cy="1220833"/>
            </a:xfrm>
            <a:prstGeom prst="rect">
              <a:avLst/>
            </a:prstGeom>
          </p:spPr>
          <p:txBody>
            <a:bodyPr vert="eaVert" wrap="square">
              <a:spAutoFit/>
            </a:bodyPr>
            <a:lstStyle/>
            <a:p>
              <a:r>
                <a:rPr lang="zh-CN" altLang="en-US" sz="1200" b="1" dirty="0">
                  <a:solidFill>
                    <a:srgbClr val="000000">
                      <a:lumMod val="95000"/>
                      <a:lumOff val="5000"/>
                    </a:srgbClr>
                  </a:solidFill>
                  <a:latin typeface="微软雅黑" panose="020B0503020204020204" pitchFamily="34" charset="-122"/>
                  <a:ea typeface="微软雅黑" panose="020B0503020204020204" pitchFamily="34" charset="-122"/>
                </a:rPr>
                <a:t>参与编制部门</a:t>
              </a:r>
            </a:p>
          </p:txBody>
        </p:sp>
        <p:sp>
          <p:nvSpPr>
            <p:cNvPr id="107" name="矩形 106"/>
            <p:cNvSpPr/>
            <p:nvPr>
              <p:custDataLst>
                <p:tags r:id="rId38"/>
              </p:custDataLst>
            </p:nvPr>
          </p:nvSpPr>
          <p:spPr>
            <a:xfrm>
              <a:off x="9392213" y="2944626"/>
              <a:ext cx="496445" cy="1220833"/>
            </a:xfrm>
            <a:prstGeom prst="rect">
              <a:avLst/>
            </a:prstGeom>
          </p:spPr>
          <p:txBody>
            <a:bodyPr vert="eaVert" wrap="square">
              <a:spAutoFit/>
            </a:bodyPr>
            <a:lstStyle/>
            <a:p>
              <a:r>
                <a:rPr lang="zh-CN" altLang="en-US" sz="1200" b="1" dirty="0">
                  <a:solidFill>
                    <a:srgbClr val="000000">
                      <a:lumMod val="95000"/>
                      <a:lumOff val="5000"/>
                    </a:srgbClr>
                  </a:solidFill>
                  <a:latin typeface="微软雅黑" panose="020B0503020204020204" pitchFamily="34" charset="-122"/>
                  <a:ea typeface="微软雅黑" panose="020B0503020204020204" pitchFamily="34" charset="-122"/>
                </a:rPr>
                <a:t>版本</a:t>
              </a:r>
            </a:p>
          </p:txBody>
        </p:sp>
        <p:sp>
          <p:nvSpPr>
            <p:cNvPr id="108" name="矩形 107"/>
            <p:cNvSpPr/>
            <p:nvPr>
              <p:custDataLst>
                <p:tags r:id="rId39"/>
              </p:custDataLst>
            </p:nvPr>
          </p:nvSpPr>
          <p:spPr>
            <a:xfrm>
              <a:off x="9812896" y="2944626"/>
              <a:ext cx="496445" cy="1220833"/>
            </a:xfrm>
            <a:prstGeom prst="rect">
              <a:avLst/>
            </a:prstGeom>
          </p:spPr>
          <p:txBody>
            <a:bodyPr vert="eaVert" wrap="square">
              <a:spAutoFit/>
            </a:bodyPr>
            <a:lstStyle/>
            <a:p>
              <a:r>
                <a:rPr lang="zh-CN" altLang="en-US" sz="1200" b="1" dirty="0">
                  <a:solidFill>
                    <a:srgbClr val="000000">
                      <a:lumMod val="95000"/>
                      <a:lumOff val="5000"/>
                    </a:srgbClr>
                  </a:solidFill>
                  <a:latin typeface="微软雅黑" panose="020B0503020204020204" pitchFamily="34" charset="-122"/>
                  <a:ea typeface="微软雅黑" panose="020B0503020204020204" pitchFamily="34" charset="-122"/>
                </a:rPr>
                <a:t>修订人</a:t>
              </a:r>
            </a:p>
          </p:txBody>
        </p:sp>
        <p:sp>
          <p:nvSpPr>
            <p:cNvPr id="109" name="矩形 108"/>
            <p:cNvSpPr/>
            <p:nvPr>
              <p:custDataLst>
                <p:tags r:id="rId40"/>
              </p:custDataLst>
            </p:nvPr>
          </p:nvSpPr>
          <p:spPr>
            <a:xfrm>
              <a:off x="10233581" y="2944626"/>
              <a:ext cx="496445" cy="1220833"/>
            </a:xfrm>
            <a:prstGeom prst="rect">
              <a:avLst/>
            </a:prstGeom>
          </p:spPr>
          <p:txBody>
            <a:bodyPr vert="eaVert" wrap="square">
              <a:spAutoFit/>
            </a:bodyPr>
            <a:lstStyle/>
            <a:p>
              <a:r>
                <a:rPr lang="zh-CN" altLang="en-US" sz="1200" b="1" dirty="0">
                  <a:solidFill>
                    <a:srgbClr val="000000">
                      <a:lumMod val="95000"/>
                      <a:lumOff val="5000"/>
                    </a:srgbClr>
                  </a:solidFill>
                  <a:latin typeface="微软雅黑" panose="020B0503020204020204" pitchFamily="34" charset="-122"/>
                  <a:ea typeface="微软雅黑" panose="020B0503020204020204" pitchFamily="34" charset="-122"/>
                </a:rPr>
                <a:t>修订时间</a:t>
              </a:r>
            </a:p>
          </p:txBody>
        </p:sp>
        <p:sp>
          <p:nvSpPr>
            <p:cNvPr id="110" name="矩形 109"/>
            <p:cNvSpPr/>
            <p:nvPr>
              <p:custDataLst>
                <p:tags r:id="rId41"/>
              </p:custDataLst>
            </p:nvPr>
          </p:nvSpPr>
          <p:spPr>
            <a:xfrm>
              <a:off x="10654264" y="2944626"/>
              <a:ext cx="496445" cy="1220833"/>
            </a:xfrm>
            <a:prstGeom prst="rect">
              <a:avLst/>
            </a:prstGeom>
          </p:spPr>
          <p:txBody>
            <a:bodyPr vert="eaVert" wrap="square">
              <a:spAutoFit/>
            </a:bodyPr>
            <a:lstStyle/>
            <a:p>
              <a:r>
                <a:rPr lang="zh-CN" altLang="en-US" sz="1200" b="1" dirty="0">
                  <a:solidFill>
                    <a:srgbClr val="000000">
                      <a:lumMod val="95000"/>
                      <a:lumOff val="5000"/>
                    </a:srgbClr>
                  </a:solidFill>
                  <a:latin typeface="微软雅黑" panose="020B0503020204020204" pitchFamily="34" charset="-122"/>
                  <a:ea typeface="微软雅黑" panose="020B0503020204020204" pitchFamily="34" charset="-122"/>
                </a:rPr>
                <a:t>状态</a:t>
              </a:r>
            </a:p>
          </p:txBody>
        </p:sp>
      </p:grpSp>
      <p:grpSp>
        <p:nvGrpSpPr>
          <p:cNvPr id="111" name="组合 110"/>
          <p:cNvGrpSpPr/>
          <p:nvPr/>
        </p:nvGrpSpPr>
        <p:grpSpPr>
          <a:xfrm>
            <a:off x="6973599" y="2850867"/>
            <a:ext cx="1502538" cy="1220833"/>
            <a:chOff x="6953231" y="2944626"/>
            <a:chExt cx="1673376" cy="1220833"/>
          </a:xfrm>
        </p:grpSpPr>
        <p:sp>
          <p:nvSpPr>
            <p:cNvPr id="112" name="矩形 111"/>
            <p:cNvSpPr/>
            <p:nvPr>
              <p:custDataLst>
                <p:tags r:id="rId32"/>
              </p:custDataLst>
            </p:nvPr>
          </p:nvSpPr>
          <p:spPr>
            <a:xfrm>
              <a:off x="6953231" y="2944626"/>
              <a:ext cx="411325" cy="1220833"/>
            </a:xfrm>
            <a:prstGeom prst="rect">
              <a:avLst/>
            </a:prstGeom>
          </p:spPr>
          <p:txBody>
            <a:bodyPr vert="eaVert" wrap="square">
              <a:spAutoFit/>
            </a:bodyPr>
            <a:lstStyle/>
            <a:p>
              <a:r>
                <a:rPr lang="zh-CN" altLang="en-US" sz="1200" b="1" dirty="0">
                  <a:solidFill>
                    <a:srgbClr val="000000">
                      <a:lumMod val="95000"/>
                      <a:lumOff val="5000"/>
                    </a:srgbClr>
                  </a:solidFill>
                  <a:latin typeface="微软雅黑" panose="020B0503020204020204" pitchFamily="34" charset="-122"/>
                  <a:ea typeface="微软雅黑" panose="020B0503020204020204" pitchFamily="34" charset="-122"/>
                </a:rPr>
                <a:t>数据类型</a:t>
              </a:r>
            </a:p>
          </p:txBody>
        </p:sp>
        <p:sp>
          <p:nvSpPr>
            <p:cNvPr id="113" name="矩形 112"/>
            <p:cNvSpPr/>
            <p:nvPr>
              <p:custDataLst>
                <p:tags r:id="rId33"/>
              </p:custDataLst>
            </p:nvPr>
          </p:nvSpPr>
          <p:spPr>
            <a:xfrm>
              <a:off x="7373914" y="2944626"/>
              <a:ext cx="411325" cy="1220833"/>
            </a:xfrm>
            <a:prstGeom prst="rect">
              <a:avLst/>
            </a:prstGeom>
          </p:spPr>
          <p:txBody>
            <a:bodyPr vert="eaVert" wrap="square">
              <a:spAutoFit/>
            </a:bodyPr>
            <a:lstStyle/>
            <a:p>
              <a:r>
                <a:rPr lang="zh-CN" altLang="en-US" sz="1200" b="1" dirty="0">
                  <a:solidFill>
                    <a:srgbClr val="000000">
                      <a:lumMod val="95000"/>
                      <a:lumOff val="5000"/>
                    </a:srgbClr>
                  </a:solidFill>
                  <a:latin typeface="微软雅黑" panose="020B0503020204020204" pitchFamily="34" charset="-122"/>
                  <a:ea typeface="微软雅黑" panose="020B0503020204020204" pitchFamily="34" charset="-122"/>
                </a:rPr>
                <a:t>数据格式</a:t>
              </a:r>
            </a:p>
          </p:txBody>
        </p:sp>
        <p:sp>
          <p:nvSpPr>
            <p:cNvPr id="114" name="矩形 113"/>
            <p:cNvSpPr/>
            <p:nvPr>
              <p:custDataLst>
                <p:tags r:id="rId34"/>
              </p:custDataLst>
            </p:nvPr>
          </p:nvSpPr>
          <p:spPr>
            <a:xfrm>
              <a:off x="7794598" y="2944626"/>
              <a:ext cx="411325" cy="1220833"/>
            </a:xfrm>
            <a:prstGeom prst="rect">
              <a:avLst/>
            </a:prstGeom>
          </p:spPr>
          <p:txBody>
            <a:bodyPr vert="eaVert" wrap="square">
              <a:spAutoFit/>
            </a:bodyPr>
            <a:lstStyle/>
            <a:p>
              <a:r>
                <a:rPr lang="zh-CN" altLang="en-US" sz="1200" b="1" dirty="0">
                  <a:solidFill>
                    <a:srgbClr val="000000">
                      <a:lumMod val="95000"/>
                      <a:lumOff val="5000"/>
                    </a:srgbClr>
                  </a:solidFill>
                  <a:latin typeface="微软雅黑" panose="020B0503020204020204" pitchFamily="34" charset="-122"/>
                  <a:ea typeface="微软雅黑" panose="020B0503020204020204" pitchFamily="34" charset="-122"/>
                </a:rPr>
                <a:t>数据长度</a:t>
              </a:r>
            </a:p>
          </p:txBody>
        </p:sp>
        <p:sp>
          <p:nvSpPr>
            <p:cNvPr id="115" name="矩形 114"/>
            <p:cNvSpPr/>
            <p:nvPr>
              <p:custDataLst>
                <p:tags r:id="rId35"/>
              </p:custDataLst>
            </p:nvPr>
          </p:nvSpPr>
          <p:spPr>
            <a:xfrm>
              <a:off x="8215282" y="2944626"/>
              <a:ext cx="411325" cy="1220833"/>
            </a:xfrm>
            <a:prstGeom prst="rect">
              <a:avLst/>
            </a:prstGeom>
          </p:spPr>
          <p:txBody>
            <a:bodyPr vert="eaVert" wrap="square">
              <a:spAutoFit/>
            </a:bodyPr>
            <a:lstStyle/>
            <a:p>
              <a:r>
                <a:rPr lang="zh-CN" altLang="en-US" sz="1200" b="1" dirty="0">
                  <a:solidFill>
                    <a:srgbClr val="000000">
                      <a:lumMod val="95000"/>
                      <a:lumOff val="5000"/>
                    </a:srgbClr>
                  </a:solidFill>
                  <a:latin typeface="微软雅黑" panose="020B0503020204020204" pitchFamily="34" charset="-122"/>
                  <a:ea typeface="微软雅黑" panose="020B0503020204020204" pitchFamily="34" charset="-122"/>
                </a:rPr>
                <a:t>来源系统</a:t>
              </a:r>
            </a:p>
          </p:txBody>
        </p:sp>
      </p:grpSp>
      <p:sp>
        <p:nvSpPr>
          <p:cNvPr id="116" name="矩形 115"/>
          <p:cNvSpPr/>
          <p:nvPr>
            <p:custDataLst>
              <p:tags r:id="rId13"/>
            </p:custDataLst>
          </p:nvPr>
        </p:nvSpPr>
        <p:spPr>
          <a:xfrm>
            <a:off x="6876872" y="1970732"/>
            <a:ext cx="1763430" cy="646331"/>
          </a:xfrm>
          <a:prstGeom prst="rect">
            <a:avLst/>
          </a:prstGeom>
        </p:spPr>
        <p:txBody>
          <a:bodyPr wrap="square">
            <a:spAutoFit/>
          </a:bodyPr>
          <a:lstStyle/>
          <a:p>
            <a:pPr marL="71755" indent="-71755">
              <a:buFont typeface="Arial" panose="020B0604020202020204" pitchFamily="34" charset="0"/>
              <a:buChar char="•"/>
            </a:pPr>
            <a:r>
              <a:rPr lang="zh-CN" altLang="en-US" sz="1200" dirty="0">
                <a:solidFill>
                  <a:srgbClr val="000000"/>
                </a:solidFill>
                <a:latin typeface="微软雅黑" panose="020B0503020204020204" pitchFamily="34" charset="-122"/>
                <a:ea typeface="微软雅黑" panose="020B0503020204020204" pitchFamily="34" charset="-122"/>
              </a:rPr>
              <a:t>数据格式、数据长度等相关技术系统属性标准</a:t>
            </a:r>
          </a:p>
        </p:txBody>
      </p:sp>
      <p:sp>
        <p:nvSpPr>
          <p:cNvPr id="117" name="矩形 116"/>
          <p:cNvSpPr/>
          <p:nvPr>
            <p:custDataLst>
              <p:tags r:id="rId14"/>
            </p:custDataLst>
          </p:nvPr>
        </p:nvSpPr>
        <p:spPr>
          <a:xfrm>
            <a:off x="179326" y="1943471"/>
            <a:ext cx="1029118" cy="830997"/>
          </a:xfrm>
          <a:prstGeom prst="rect">
            <a:avLst/>
          </a:prstGeom>
        </p:spPr>
        <p:txBody>
          <a:bodyPr wrap="square">
            <a:spAutoFit/>
          </a:bodyPr>
          <a:lstStyle/>
          <a:p>
            <a:pPr marL="71755" indent="-71755">
              <a:buFont typeface="Arial" panose="020B0604020202020204" pitchFamily="34" charset="0"/>
              <a:buChar char="•"/>
            </a:pPr>
            <a:r>
              <a:rPr lang="zh-CN" altLang="en-US" sz="1200" dirty="0">
                <a:solidFill>
                  <a:srgbClr val="000000"/>
                </a:solidFill>
                <a:latin typeface="微软雅黑" panose="020B0503020204020204" pitchFamily="34" charset="-122"/>
                <a:ea typeface="微软雅黑" panose="020B0503020204020204" pitchFamily="34" charset="-122"/>
              </a:rPr>
              <a:t>数据项按组织结构划分的业务板块名称</a:t>
            </a:r>
          </a:p>
        </p:txBody>
      </p:sp>
      <p:sp>
        <p:nvSpPr>
          <p:cNvPr id="118" name="矩形 117"/>
          <p:cNvSpPr/>
          <p:nvPr>
            <p:custDataLst>
              <p:tags r:id="rId15"/>
            </p:custDataLst>
          </p:nvPr>
        </p:nvSpPr>
        <p:spPr>
          <a:xfrm>
            <a:off x="2521846" y="1954565"/>
            <a:ext cx="2585465" cy="830997"/>
          </a:xfrm>
          <a:prstGeom prst="rect">
            <a:avLst/>
          </a:prstGeom>
        </p:spPr>
        <p:txBody>
          <a:bodyPr wrap="square">
            <a:spAutoFit/>
          </a:bodyPr>
          <a:lstStyle/>
          <a:p>
            <a:pPr marL="71755" indent="-71755">
              <a:buFont typeface="Arial" panose="020B0604020202020204" pitchFamily="34" charset="0"/>
              <a:buChar char="•"/>
            </a:pPr>
            <a:r>
              <a:rPr lang="zh-CN" altLang="en-US" sz="1200" dirty="0">
                <a:solidFill>
                  <a:srgbClr val="000000"/>
                </a:solidFill>
                <a:latin typeface="微软雅黑" panose="020B0503020204020204" pitchFamily="34" charset="-122"/>
                <a:ea typeface="微软雅黑" panose="020B0503020204020204" pitchFamily="34" charset="-122"/>
              </a:rPr>
              <a:t>基础信息，包括数据标准项编码，数据标准项中文名称等</a:t>
            </a:r>
            <a:endParaRPr lang="en-US" altLang="zh-CN" sz="1200" dirty="0">
              <a:solidFill>
                <a:srgbClr val="000000"/>
              </a:solidFill>
              <a:latin typeface="微软雅黑" panose="020B0503020204020204" pitchFamily="34" charset="-122"/>
              <a:ea typeface="微软雅黑" panose="020B0503020204020204" pitchFamily="34" charset="-122"/>
            </a:endParaRPr>
          </a:p>
          <a:p>
            <a:pPr marL="71755" indent="-71755">
              <a:buFont typeface="Arial" panose="020B0604020202020204" pitchFamily="34" charset="0"/>
              <a:buChar char="•"/>
            </a:pPr>
            <a:r>
              <a:rPr lang="zh-CN" altLang="en-US" sz="1200" dirty="0">
                <a:solidFill>
                  <a:srgbClr val="000000"/>
                </a:solidFill>
                <a:latin typeface="微软雅黑" panose="020B0503020204020204" pitchFamily="34" charset="-122"/>
                <a:ea typeface="微软雅黑" panose="020B0503020204020204" pitchFamily="34" charset="-122"/>
              </a:rPr>
              <a:t>代码编号和名称关联基础数据标准项代码表，便于查询对应代码集</a:t>
            </a:r>
          </a:p>
        </p:txBody>
      </p:sp>
      <p:sp>
        <p:nvSpPr>
          <p:cNvPr id="119" name="矩形 118"/>
          <p:cNvSpPr/>
          <p:nvPr>
            <p:custDataLst>
              <p:tags r:id="rId16"/>
            </p:custDataLst>
          </p:nvPr>
        </p:nvSpPr>
        <p:spPr>
          <a:xfrm>
            <a:off x="5109530" y="1947593"/>
            <a:ext cx="1716778" cy="646331"/>
          </a:xfrm>
          <a:prstGeom prst="rect">
            <a:avLst/>
          </a:prstGeom>
        </p:spPr>
        <p:txBody>
          <a:bodyPr wrap="square">
            <a:spAutoFit/>
          </a:bodyPr>
          <a:lstStyle/>
          <a:p>
            <a:pPr marL="71755" indent="-71755">
              <a:buFont typeface="Arial" panose="020B0604020202020204" pitchFamily="34" charset="0"/>
              <a:buChar char="•"/>
            </a:pPr>
            <a:r>
              <a:rPr lang="zh-CN" altLang="en-US" sz="1200" dirty="0">
                <a:solidFill>
                  <a:srgbClr val="000000"/>
                </a:solidFill>
                <a:latin typeface="微软雅黑" panose="020B0503020204020204" pitchFamily="34" charset="-122"/>
                <a:ea typeface="微软雅黑" panose="020B0503020204020204" pitchFamily="34" charset="-122"/>
              </a:rPr>
              <a:t>业务管理过程中所涉及的要素、业务含义的统一解释和要求</a:t>
            </a:r>
          </a:p>
        </p:txBody>
      </p:sp>
      <p:grpSp>
        <p:nvGrpSpPr>
          <p:cNvPr id="120" name="组合 119"/>
          <p:cNvGrpSpPr/>
          <p:nvPr/>
        </p:nvGrpSpPr>
        <p:grpSpPr>
          <a:xfrm>
            <a:off x="721697" y="4286754"/>
            <a:ext cx="10480297" cy="1615316"/>
            <a:chOff x="327839" y="3816569"/>
            <a:chExt cx="11461187" cy="1615316"/>
          </a:xfrm>
        </p:grpSpPr>
        <p:sp>
          <p:nvSpPr>
            <p:cNvPr id="121" name="Rounded Rectangle 187"/>
            <p:cNvSpPr/>
            <p:nvPr>
              <p:custDataLst>
                <p:tags r:id="rId27"/>
              </p:custDataLst>
            </p:nvPr>
          </p:nvSpPr>
          <p:spPr bwMode="auto">
            <a:xfrm>
              <a:off x="342197" y="4495858"/>
              <a:ext cx="8347217" cy="506313"/>
            </a:xfrm>
            <a:prstGeom prst="roundRect">
              <a:avLst>
                <a:gd name="adj" fmla="val 15748"/>
              </a:avLst>
            </a:prstGeom>
            <a:noFill/>
            <a:ln>
              <a:solidFill>
                <a:schemeClr val="accent1">
                  <a:lumMod val="40000"/>
                  <a:lumOff val="60000"/>
                </a:schemeClr>
              </a:solidFill>
            </a:ln>
          </p:spPr>
          <p:txBody>
            <a:bodyPr wrap="square">
              <a:spAutoFit/>
            </a:bodyPr>
            <a:lstStyle/>
            <a:p>
              <a:pPr marL="285750" indent="-285750">
                <a:buFont typeface="Arial" panose="020B0604020202020204" pitchFamily="34" charset="0"/>
                <a:buChar char="•"/>
              </a:pPr>
              <a:r>
                <a:rPr lang="zh-CN" altLang="en-US" sz="1200" dirty="0">
                  <a:solidFill>
                    <a:srgbClr val="000000"/>
                  </a:solidFill>
                  <a:latin typeface="微软雅黑" panose="020B0503020204020204" pitchFamily="34" charset="-122"/>
                  <a:ea typeface="微软雅黑" panose="020B0503020204020204" pitchFamily="34" charset="-122"/>
                  <a:sym typeface="宋体" panose="02010600030101010101" pitchFamily="2" charset="-122"/>
                </a:rPr>
                <a:t>代码类数据项的基础信息，包括代码编码、代码名称及其值域代码项信息</a:t>
              </a:r>
              <a:endParaRPr lang="en-US" altLang="zh-CN" sz="1200" dirty="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a:p>
              <a:pPr marL="285750" indent="-285750">
                <a:buFont typeface="Arial" panose="020B0604020202020204" pitchFamily="34" charset="0"/>
                <a:buChar char="•"/>
              </a:pPr>
              <a:r>
                <a:rPr lang="zh-CN" altLang="en-US" sz="1200" dirty="0">
                  <a:solidFill>
                    <a:srgbClr val="000000"/>
                  </a:solidFill>
                  <a:latin typeface="微软雅黑" panose="020B0503020204020204" pitchFamily="34" charset="-122"/>
                  <a:ea typeface="微软雅黑" panose="020B0503020204020204" pitchFamily="34" charset="-122"/>
                  <a:sym typeface="宋体" panose="02010600030101010101" pitchFamily="2" charset="-122"/>
                </a:rPr>
                <a:t>其中代码编号和名称关联基础数据标准项，便于查询对应代码集</a:t>
              </a:r>
            </a:p>
          </p:txBody>
        </p:sp>
        <p:sp>
          <p:nvSpPr>
            <p:cNvPr id="122" name="Rounded Rectangle 187"/>
            <p:cNvSpPr/>
            <p:nvPr>
              <p:custDataLst>
                <p:tags r:id="rId28"/>
              </p:custDataLst>
            </p:nvPr>
          </p:nvSpPr>
          <p:spPr bwMode="auto">
            <a:xfrm>
              <a:off x="8820533" y="4478259"/>
              <a:ext cx="2948975" cy="506313"/>
            </a:xfrm>
            <a:prstGeom prst="roundRect">
              <a:avLst>
                <a:gd name="adj" fmla="val 15748"/>
              </a:avLst>
            </a:prstGeom>
            <a:noFill/>
            <a:ln>
              <a:solidFill>
                <a:schemeClr val="accent1">
                  <a:lumMod val="40000"/>
                  <a:lumOff val="60000"/>
                </a:schemeClr>
              </a:solidFill>
            </a:ln>
          </p:spPr>
          <p:txBody>
            <a:bodyPr wrap="square">
              <a:spAutoFit/>
            </a:bodyPr>
            <a:lstStyle/>
            <a:p>
              <a:r>
                <a:rPr lang="zh-CN" altLang="en-US" sz="1200" dirty="0">
                  <a:solidFill>
                    <a:srgbClr val="000000"/>
                  </a:solidFill>
                  <a:latin typeface="微软雅黑" panose="020B0503020204020204" pitchFamily="34" charset="-122"/>
                  <a:ea typeface="微软雅黑" panose="020B0503020204020204" pitchFamily="34" charset="-122"/>
                  <a:sym typeface="宋体" panose="02010600030101010101" pitchFamily="2" charset="-122"/>
                </a:rPr>
                <a:t>该部分描述板块个性化代码所对应的公司代码编码和代码值</a:t>
              </a:r>
            </a:p>
          </p:txBody>
        </p:sp>
        <p:sp>
          <p:nvSpPr>
            <p:cNvPr id="123" name="矩形 122"/>
            <p:cNvSpPr/>
            <p:nvPr/>
          </p:nvSpPr>
          <p:spPr>
            <a:xfrm>
              <a:off x="358872" y="5029257"/>
              <a:ext cx="647504" cy="402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ysClr val="windowText" lastClr="000000"/>
                  </a:solidFill>
                  <a:latin typeface="微软雅黑" panose="020B0503020204020204" pitchFamily="34" charset="-122"/>
                  <a:ea typeface="微软雅黑" panose="020B0503020204020204" pitchFamily="34" charset="-122"/>
                </a:rPr>
                <a:t>代码编号</a:t>
              </a:r>
            </a:p>
          </p:txBody>
        </p:sp>
        <p:sp>
          <p:nvSpPr>
            <p:cNvPr id="124" name="矩形 123"/>
            <p:cNvSpPr/>
            <p:nvPr/>
          </p:nvSpPr>
          <p:spPr>
            <a:xfrm>
              <a:off x="1137495" y="5029257"/>
              <a:ext cx="647504" cy="402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ysClr val="windowText" lastClr="000000"/>
                  </a:solidFill>
                  <a:latin typeface="微软雅黑" panose="020B0503020204020204" pitchFamily="34" charset="-122"/>
                  <a:ea typeface="微软雅黑" panose="020B0503020204020204" pitchFamily="34" charset="-122"/>
                </a:rPr>
                <a:t>代码名称</a:t>
              </a:r>
            </a:p>
          </p:txBody>
        </p:sp>
        <p:sp>
          <p:nvSpPr>
            <p:cNvPr id="125" name="矩形 124"/>
            <p:cNvSpPr/>
            <p:nvPr/>
          </p:nvSpPr>
          <p:spPr>
            <a:xfrm>
              <a:off x="1916118" y="5029257"/>
              <a:ext cx="1019617" cy="402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ysClr val="windowText" lastClr="000000"/>
                  </a:solidFill>
                  <a:latin typeface="微软雅黑" panose="020B0503020204020204" pitchFamily="34" charset="-122"/>
                  <a:ea typeface="微软雅黑" panose="020B0503020204020204" pitchFamily="34" charset="-122"/>
                </a:rPr>
                <a:t>代码值</a:t>
              </a:r>
            </a:p>
          </p:txBody>
        </p:sp>
        <p:sp>
          <p:nvSpPr>
            <p:cNvPr id="126" name="矩形 125"/>
            <p:cNvSpPr/>
            <p:nvPr/>
          </p:nvSpPr>
          <p:spPr>
            <a:xfrm>
              <a:off x="3066854" y="5029257"/>
              <a:ext cx="1019617" cy="402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ysClr val="windowText" lastClr="000000"/>
                  </a:solidFill>
                  <a:latin typeface="微软雅黑" panose="020B0503020204020204" pitchFamily="34" charset="-122"/>
                  <a:ea typeface="微软雅黑" panose="020B0503020204020204" pitchFamily="34" charset="-122"/>
                </a:rPr>
                <a:t>代码项中文名称</a:t>
              </a:r>
            </a:p>
          </p:txBody>
        </p:sp>
        <p:sp>
          <p:nvSpPr>
            <p:cNvPr id="127" name="矩形 126"/>
            <p:cNvSpPr/>
            <p:nvPr/>
          </p:nvSpPr>
          <p:spPr>
            <a:xfrm>
              <a:off x="4217589" y="5029257"/>
              <a:ext cx="1019617" cy="402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ysClr val="windowText" lastClr="000000"/>
                  </a:solidFill>
                  <a:latin typeface="微软雅黑" panose="020B0503020204020204" pitchFamily="34" charset="-122"/>
                  <a:ea typeface="微软雅黑" panose="020B0503020204020204" pitchFamily="34" charset="-122"/>
                </a:rPr>
                <a:t>代码项英文名称</a:t>
              </a:r>
            </a:p>
          </p:txBody>
        </p:sp>
        <p:sp>
          <p:nvSpPr>
            <p:cNvPr id="128" name="矩形 127"/>
            <p:cNvSpPr/>
            <p:nvPr/>
          </p:nvSpPr>
          <p:spPr>
            <a:xfrm>
              <a:off x="5368325" y="5029257"/>
              <a:ext cx="1019617" cy="402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ysClr val="windowText" lastClr="000000"/>
                  </a:solidFill>
                  <a:latin typeface="微软雅黑" panose="020B0503020204020204" pitchFamily="34" charset="-122"/>
                  <a:ea typeface="微软雅黑" panose="020B0503020204020204" pitchFamily="34" charset="-122"/>
                </a:rPr>
                <a:t>代码描述</a:t>
              </a:r>
            </a:p>
          </p:txBody>
        </p:sp>
        <p:sp>
          <p:nvSpPr>
            <p:cNvPr id="129" name="矩形 128"/>
            <p:cNvSpPr/>
            <p:nvPr/>
          </p:nvSpPr>
          <p:spPr>
            <a:xfrm>
              <a:off x="6519061" y="5029257"/>
              <a:ext cx="1019617" cy="402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ysClr val="windowText" lastClr="000000"/>
                  </a:solidFill>
                  <a:latin typeface="微软雅黑" panose="020B0503020204020204" pitchFamily="34" charset="-122"/>
                  <a:ea typeface="微软雅黑" panose="020B0503020204020204" pitchFamily="34" charset="-122"/>
                </a:rPr>
                <a:t>代码值编码规则</a:t>
              </a:r>
            </a:p>
          </p:txBody>
        </p:sp>
        <p:sp>
          <p:nvSpPr>
            <p:cNvPr id="130" name="矩形 129"/>
            <p:cNvSpPr/>
            <p:nvPr/>
          </p:nvSpPr>
          <p:spPr>
            <a:xfrm>
              <a:off x="7669797" y="5029257"/>
              <a:ext cx="1019617" cy="402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ysClr val="windowText" lastClr="000000"/>
                  </a:solidFill>
                  <a:latin typeface="微软雅黑" panose="020B0503020204020204" pitchFamily="34" charset="-122"/>
                  <a:ea typeface="微软雅黑" panose="020B0503020204020204" pitchFamily="34" charset="-122"/>
                </a:rPr>
                <a:t>关联上级代码编码</a:t>
              </a:r>
            </a:p>
          </p:txBody>
        </p:sp>
        <p:sp>
          <p:nvSpPr>
            <p:cNvPr id="131" name="矩形 130"/>
            <p:cNvSpPr/>
            <p:nvPr/>
          </p:nvSpPr>
          <p:spPr>
            <a:xfrm>
              <a:off x="8820533" y="5029257"/>
              <a:ext cx="1019617" cy="402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ysClr val="windowText" lastClr="000000"/>
                  </a:solidFill>
                  <a:latin typeface="微软雅黑" panose="020B0503020204020204" pitchFamily="34" charset="-122"/>
                  <a:ea typeface="微软雅黑" panose="020B0503020204020204" pitchFamily="34" charset="-122"/>
                </a:rPr>
                <a:t>关联公司代码编码</a:t>
              </a:r>
            </a:p>
          </p:txBody>
        </p:sp>
        <p:sp>
          <p:nvSpPr>
            <p:cNvPr id="132" name="矩形 131"/>
            <p:cNvSpPr/>
            <p:nvPr/>
          </p:nvSpPr>
          <p:spPr>
            <a:xfrm>
              <a:off x="9971269" y="5029257"/>
              <a:ext cx="1019617" cy="402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ysClr val="windowText" lastClr="000000"/>
                  </a:solidFill>
                  <a:latin typeface="微软雅黑" panose="020B0503020204020204" pitchFamily="34" charset="-122"/>
                  <a:ea typeface="微软雅黑" panose="020B0503020204020204" pitchFamily="34" charset="-122"/>
                </a:rPr>
                <a:t>关联公司代码值</a:t>
              </a:r>
            </a:p>
          </p:txBody>
        </p:sp>
        <p:sp>
          <p:nvSpPr>
            <p:cNvPr id="133" name="矩形 132"/>
            <p:cNvSpPr/>
            <p:nvPr/>
          </p:nvSpPr>
          <p:spPr>
            <a:xfrm>
              <a:off x="11122004" y="5029257"/>
              <a:ext cx="647504" cy="402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ysClr val="windowText" lastClr="000000"/>
                  </a:solidFill>
                  <a:latin typeface="微软雅黑" panose="020B0503020204020204" pitchFamily="34" charset="-122"/>
                  <a:ea typeface="微软雅黑" panose="020B0503020204020204" pitchFamily="34" charset="-122"/>
                </a:rPr>
                <a:t>备注</a:t>
              </a:r>
            </a:p>
          </p:txBody>
        </p:sp>
        <p:sp>
          <p:nvSpPr>
            <p:cNvPr id="134" name="Rounded Rectangle 187"/>
            <p:cNvSpPr/>
            <p:nvPr>
              <p:custDataLst>
                <p:tags r:id="rId29"/>
              </p:custDataLst>
            </p:nvPr>
          </p:nvSpPr>
          <p:spPr bwMode="auto">
            <a:xfrm>
              <a:off x="342197" y="4156823"/>
              <a:ext cx="8347217" cy="337542"/>
            </a:xfrm>
            <a:prstGeom prst="roundRect">
              <a:avLst>
                <a:gd name="adj" fmla="val 1574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b="1" dirty="0">
                  <a:solidFill>
                    <a:sysClr val="windowText" lastClr="000000"/>
                  </a:solidFill>
                  <a:latin typeface="微软雅黑" panose="020B0503020204020204" pitchFamily="34" charset="-122"/>
                  <a:ea typeface="微软雅黑" panose="020B0503020204020204" pitchFamily="34" charset="-122"/>
                  <a:sym typeface="宋体" panose="02010600030101010101" pitchFamily="2" charset="-122"/>
                </a:rPr>
                <a:t>公司公共域</a:t>
              </a:r>
            </a:p>
          </p:txBody>
        </p:sp>
        <p:sp>
          <p:nvSpPr>
            <p:cNvPr id="135" name="Rounded Rectangle 187"/>
            <p:cNvSpPr/>
            <p:nvPr>
              <p:custDataLst>
                <p:tags r:id="rId30"/>
              </p:custDataLst>
            </p:nvPr>
          </p:nvSpPr>
          <p:spPr bwMode="auto">
            <a:xfrm>
              <a:off x="8810766" y="4156627"/>
              <a:ext cx="2968507" cy="337542"/>
            </a:xfrm>
            <a:prstGeom prst="roundRect">
              <a:avLst>
                <a:gd name="adj" fmla="val 1574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b="1" dirty="0">
                  <a:solidFill>
                    <a:sysClr val="windowText" lastClr="000000"/>
                  </a:solidFill>
                  <a:latin typeface="微软雅黑" panose="020B0503020204020204" pitchFamily="34" charset="-122"/>
                  <a:ea typeface="微软雅黑" panose="020B0503020204020204" pitchFamily="34" charset="-122"/>
                  <a:sym typeface="宋体" panose="02010600030101010101" pitchFamily="2" charset="-122"/>
                </a:rPr>
                <a:t>板块个性域</a:t>
              </a:r>
            </a:p>
          </p:txBody>
        </p:sp>
        <p:sp>
          <p:nvSpPr>
            <p:cNvPr id="136" name="Rounded Rectangle 187"/>
            <p:cNvSpPr/>
            <p:nvPr>
              <p:custDataLst>
                <p:tags r:id="rId31"/>
              </p:custDataLst>
            </p:nvPr>
          </p:nvSpPr>
          <p:spPr bwMode="auto">
            <a:xfrm>
              <a:off x="327839" y="3816569"/>
              <a:ext cx="11461187" cy="371296"/>
            </a:xfrm>
            <a:prstGeom prst="roundRect">
              <a:avLst>
                <a:gd name="adj" fmla="val 15748"/>
              </a:avLst>
            </a:prstGeom>
            <a:solidFill>
              <a:schemeClr val="accent1">
                <a:lumMod val="75000"/>
              </a:schemeClr>
            </a:solidFill>
            <a:ln>
              <a:solidFill>
                <a:schemeClr val="accent4">
                  <a:lumMod val="20000"/>
                  <a:lumOff val="80000"/>
                </a:schemeClr>
              </a:solidFill>
            </a:ln>
          </p:spPr>
          <p:txBody>
            <a:bodyPr wrap="square">
              <a:spAutoFit/>
            </a:bodyPr>
            <a:lstStyle/>
            <a:p>
              <a:pPr algn="ctr"/>
              <a:r>
                <a:rPr lang="zh-CN" altLang="en-US" sz="16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公共代码标准</a:t>
              </a:r>
            </a:p>
          </p:txBody>
        </p:sp>
      </p:grpSp>
      <p:sp>
        <p:nvSpPr>
          <p:cNvPr id="137" name="矩形 136"/>
          <p:cNvSpPr/>
          <p:nvPr>
            <p:custDataLst>
              <p:tags r:id="rId17"/>
            </p:custDataLst>
          </p:nvPr>
        </p:nvSpPr>
        <p:spPr>
          <a:xfrm>
            <a:off x="1281989" y="1954218"/>
            <a:ext cx="1221412" cy="646331"/>
          </a:xfrm>
          <a:prstGeom prst="rect">
            <a:avLst/>
          </a:prstGeom>
        </p:spPr>
        <p:txBody>
          <a:bodyPr wrap="square">
            <a:spAutoFit/>
          </a:bodyPr>
          <a:lstStyle/>
          <a:p>
            <a:pPr marL="71755" indent="-71755">
              <a:buFont typeface="Arial" panose="020B0604020202020204" pitchFamily="34" charset="0"/>
              <a:buChar char="•"/>
            </a:pPr>
            <a:r>
              <a:rPr lang="zh-CN" altLang="en-US" sz="1200" dirty="0">
                <a:solidFill>
                  <a:srgbClr val="000000"/>
                </a:solidFill>
                <a:latin typeface="微软雅黑" panose="020B0503020204020204" pitchFamily="34" charset="-122"/>
                <a:ea typeface="微软雅黑" panose="020B0503020204020204" pitchFamily="34" charset="-122"/>
              </a:rPr>
              <a:t>按照企业级数据模型的层级分类</a:t>
            </a:r>
          </a:p>
        </p:txBody>
      </p:sp>
      <p:cxnSp>
        <p:nvCxnSpPr>
          <p:cNvPr id="138" name="直接连接符 137"/>
          <p:cNvCxnSpPr/>
          <p:nvPr>
            <p:custDataLst>
              <p:tags r:id="rId18"/>
            </p:custDataLst>
          </p:nvPr>
        </p:nvCxnSpPr>
        <p:spPr>
          <a:xfrm>
            <a:off x="2506342" y="1511843"/>
            <a:ext cx="0" cy="2220105"/>
          </a:xfrm>
          <a:prstGeom prst="line">
            <a:avLst/>
          </a:prstGeom>
          <a:ln w="12700">
            <a:solidFill>
              <a:schemeClr val="lt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custDataLst>
              <p:tags r:id="rId19"/>
            </p:custDataLst>
          </p:nvPr>
        </p:nvCxnSpPr>
        <p:spPr>
          <a:xfrm>
            <a:off x="5077726" y="1511843"/>
            <a:ext cx="0" cy="2220105"/>
          </a:xfrm>
          <a:prstGeom prst="line">
            <a:avLst/>
          </a:prstGeom>
          <a:ln w="12700">
            <a:solidFill>
              <a:schemeClr val="lt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custDataLst>
              <p:tags r:id="rId20"/>
            </p:custDataLst>
          </p:nvPr>
        </p:nvCxnSpPr>
        <p:spPr>
          <a:xfrm>
            <a:off x="6876872" y="1511843"/>
            <a:ext cx="0" cy="2220105"/>
          </a:xfrm>
          <a:prstGeom prst="line">
            <a:avLst/>
          </a:prstGeom>
          <a:ln w="12700">
            <a:solidFill>
              <a:schemeClr val="lt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custDataLst>
              <p:tags r:id="rId21"/>
            </p:custDataLst>
          </p:nvPr>
        </p:nvCxnSpPr>
        <p:spPr>
          <a:xfrm>
            <a:off x="8640302" y="1511843"/>
            <a:ext cx="0" cy="2220105"/>
          </a:xfrm>
          <a:prstGeom prst="line">
            <a:avLst/>
          </a:prstGeom>
          <a:ln w="12700">
            <a:solidFill>
              <a:schemeClr val="lt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custDataLst>
              <p:tags r:id="rId22"/>
            </p:custDataLst>
          </p:nvPr>
        </p:nvCxnSpPr>
        <p:spPr>
          <a:xfrm>
            <a:off x="10605755" y="1511843"/>
            <a:ext cx="0" cy="2220105"/>
          </a:xfrm>
          <a:prstGeom prst="line">
            <a:avLst/>
          </a:prstGeom>
          <a:ln w="12700">
            <a:solidFill>
              <a:schemeClr val="lt1">
                <a:lumMod val="85000"/>
              </a:schemeClr>
            </a:solidFill>
          </a:ln>
        </p:spPr>
        <p:style>
          <a:lnRef idx="1">
            <a:schemeClr val="accent1"/>
          </a:lnRef>
          <a:fillRef idx="0">
            <a:schemeClr val="accent1"/>
          </a:fillRef>
          <a:effectRef idx="0">
            <a:schemeClr val="accent1"/>
          </a:effectRef>
          <a:fontRef idx="minor">
            <a:schemeClr val="tx1"/>
          </a:fontRef>
        </p:style>
      </p:cxnSp>
      <p:sp>
        <p:nvSpPr>
          <p:cNvPr id="143" name="左大括号 142"/>
          <p:cNvSpPr/>
          <p:nvPr>
            <p:custDataLst>
              <p:tags r:id="rId23"/>
            </p:custDataLst>
          </p:nvPr>
        </p:nvSpPr>
        <p:spPr>
          <a:xfrm rot="5400000">
            <a:off x="5761802" y="-3609416"/>
            <a:ext cx="156305" cy="9784965"/>
          </a:xfrm>
          <a:prstGeom prst="leftBrace">
            <a:avLst>
              <a:gd name="adj1" fmla="val 84367"/>
              <a:gd name="adj2" fmla="val 50000"/>
            </a:avLst>
          </a:prstGeom>
          <a:ln w="19050">
            <a:solidFill>
              <a:schemeClr val="lt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4" name="矩形 143"/>
          <p:cNvSpPr/>
          <p:nvPr>
            <p:custDataLst>
              <p:tags r:id="rId24"/>
            </p:custDataLst>
          </p:nvPr>
        </p:nvSpPr>
        <p:spPr>
          <a:xfrm>
            <a:off x="11080071" y="2850867"/>
            <a:ext cx="369332" cy="1220833"/>
          </a:xfrm>
          <a:prstGeom prst="rect">
            <a:avLst/>
          </a:prstGeom>
        </p:spPr>
        <p:txBody>
          <a:bodyPr vert="eaVert" wrap="square">
            <a:spAutoFit/>
          </a:bodyPr>
          <a:lstStyle/>
          <a:p>
            <a:r>
              <a:rPr lang="zh-CN" altLang="en-US" sz="1200" b="1" dirty="0">
                <a:solidFill>
                  <a:srgbClr val="000000">
                    <a:lumMod val="95000"/>
                    <a:lumOff val="5000"/>
                  </a:srgbClr>
                </a:solidFill>
                <a:latin typeface="微软雅黑" panose="020B0503020204020204" pitchFamily="34" charset="-122"/>
                <a:ea typeface="微软雅黑" panose="020B0503020204020204" pitchFamily="34" charset="-122"/>
              </a:rPr>
              <a:t>其他信息</a:t>
            </a:r>
          </a:p>
        </p:txBody>
      </p:sp>
      <p:sp>
        <p:nvSpPr>
          <p:cNvPr id="145" name="矩形: 圆角 13"/>
          <p:cNvSpPr/>
          <p:nvPr>
            <p:custDataLst>
              <p:tags r:id="rId25"/>
            </p:custDataLst>
          </p:nvPr>
        </p:nvSpPr>
        <p:spPr>
          <a:xfrm>
            <a:off x="103972" y="1410517"/>
            <a:ext cx="11578686" cy="2647290"/>
          </a:xfrm>
          <a:prstGeom prst="roundRect">
            <a:avLst>
              <a:gd name="adj" fmla="val 5004"/>
            </a:avLst>
          </a:prstGeom>
          <a:ln w="12700">
            <a:solidFill>
              <a:schemeClr val="lt1">
                <a:lumMod val="75000"/>
              </a:schemeClr>
            </a:solidFill>
          </a:ln>
        </p:spPr>
        <p:txBody>
          <a:bodyPr wrap="square" rtlCol="0" anchor="ctr">
            <a:noAutofit/>
          </a:bodyPr>
          <a:lstStyle/>
          <a:p>
            <a:endParaRPr lang="zh-CN" altLang="en-US" sz="1600" dirty="0">
              <a:solidFill>
                <a:srgbClr val="000000"/>
              </a:solidFill>
              <a:latin typeface="微软雅黑" panose="020B0503020204020204" pitchFamily="34" charset="-122"/>
              <a:ea typeface="微软雅黑" panose="020B0503020204020204" pitchFamily="34" charset="-122"/>
            </a:endParaRPr>
          </a:p>
        </p:txBody>
      </p:sp>
      <p:sp>
        <p:nvSpPr>
          <p:cNvPr id="146" name="矩形: 圆角 157"/>
          <p:cNvSpPr/>
          <p:nvPr>
            <p:custDataLst>
              <p:tags r:id="rId26"/>
            </p:custDataLst>
          </p:nvPr>
        </p:nvSpPr>
        <p:spPr>
          <a:xfrm>
            <a:off x="620468" y="4214790"/>
            <a:ext cx="10705573" cy="1823665"/>
          </a:xfrm>
          <a:prstGeom prst="roundRect">
            <a:avLst>
              <a:gd name="adj" fmla="val 5004"/>
            </a:avLst>
          </a:prstGeom>
          <a:ln w="12700">
            <a:solidFill>
              <a:schemeClr val="lt1">
                <a:lumMod val="75000"/>
              </a:schemeClr>
            </a:solidFill>
          </a:ln>
        </p:spPr>
        <p:txBody>
          <a:bodyPr wrap="square" rtlCol="0" anchor="ctr">
            <a:noAutofit/>
          </a:bodyPr>
          <a:lstStyle/>
          <a:p>
            <a:endParaRPr lang="zh-CN" altLang="en-US" sz="16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460710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3182"/>
          </a:xfrm>
          <a:noFill/>
        </p:spPr>
        <p:txBody>
          <a:bodyPr wrap="square" rtlCol="0">
            <a:spAutoFit/>
          </a:bodyPr>
          <a:lstStyle/>
          <a:p>
            <a:r>
              <a:rPr lang="zh-CN" altLang="en-US" dirty="0"/>
              <a:t>指标数据标准编制框架</a:t>
            </a:r>
          </a:p>
        </p:txBody>
      </p:sp>
      <p:sp>
        <p:nvSpPr>
          <p:cNvPr id="75" name="矩形 74"/>
          <p:cNvSpPr/>
          <p:nvPr>
            <p:custDataLst>
              <p:tags r:id="rId1"/>
            </p:custDataLst>
          </p:nvPr>
        </p:nvSpPr>
        <p:spPr>
          <a:xfrm>
            <a:off x="4049772" y="667699"/>
            <a:ext cx="3777164" cy="360324"/>
          </a:xfrm>
          <a:prstGeom prst="rect">
            <a:avLst/>
          </a:prstGeom>
          <a:solidFill>
            <a:srgbClr val="1D6C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rgbClr val="FFFFFF"/>
                </a:solidFill>
                <a:latin typeface="微软雅黑" panose="020B0503020204020204" pitchFamily="34" charset="-122"/>
                <a:ea typeface="微软雅黑" panose="020B0503020204020204" pitchFamily="34" charset="-122"/>
              </a:rPr>
              <a:t>指标数据标准</a:t>
            </a:r>
          </a:p>
        </p:txBody>
      </p:sp>
      <p:sp>
        <p:nvSpPr>
          <p:cNvPr id="76" name="矩形 75"/>
          <p:cNvSpPr/>
          <p:nvPr>
            <p:custDataLst>
              <p:tags r:id="rId2"/>
            </p:custDataLst>
          </p:nvPr>
        </p:nvSpPr>
        <p:spPr>
          <a:xfrm>
            <a:off x="2614314" y="1430821"/>
            <a:ext cx="1686481" cy="367413"/>
          </a:xfrm>
          <a:prstGeom prst="rect">
            <a:avLst/>
          </a:prstGeom>
          <a:solidFill>
            <a:srgbClr val="0087D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500" b="1" dirty="0">
                <a:solidFill>
                  <a:srgbClr val="FFFFFF"/>
                </a:solidFill>
                <a:latin typeface="微软雅黑" panose="020B0503020204020204" pitchFamily="34" charset="-122"/>
                <a:ea typeface="微软雅黑" panose="020B0503020204020204" pitchFamily="34" charset="-122"/>
              </a:rPr>
              <a:t>基础信息</a:t>
            </a:r>
          </a:p>
        </p:txBody>
      </p:sp>
      <p:sp>
        <p:nvSpPr>
          <p:cNvPr id="77" name="矩形 76"/>
          <p:cNvSpPr/>
          <p:nvPr>
            <p:custDataLst>
              <p:tags r:id="rId3"/>
            </p:custDataLst>
          </p:nvPr>
        </p:nvSpPr>
        <p:spPr>
          <a:xfrm>
            <a:off x="4522524" y="1432222"/>
            <a:ext cx="2320407" cy="357784"/>
          </a:xfrm>
          <a:prstGeom prst="rect">
            <a:avLst/>
          </a:prstGeom>
          <a:solidFill>
            <a:srgbClr val="00AFA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500" b="1" dirty="0">
                <a:solidFill>
                  <a:srgbClr val="FFFFFF"/>
                </a:solidFill>
                <a:latin typeface="微软雅黑" panose="020B0503020204020204" pitchFamily="34" charset="-122"/>
                <a:ea typeface="微软雅黑" panose="020B0503020204020204" pitchFamily="34" charset="-122"/>
              </a:rPr>
              <a:t>业务属性</a:t>
            </a:r>
          </a:p>
        </p:txBody>
      </p:sp>
      <p:sp>
        <p:nvSpPr>
          <p:cNvPr id="78" name="矩形 77"/>
          <p:cNvSpPr/>
          <p:nvPr>
            <p:custDataLst>
              <p:tags r:id="rId4"/>
            </p:custDataLst>
          </p:nvPr>
        </p:nvSpPr>
        <p:spPr>
          <a:xfrm>
            <a:off x="9412383" y="1432222"/>
            <a:ext cx="1389595" cy="366012"/>
          </a:xfrm>
          <a:prstGeom prst="rect">
            <a:avLst/>
          </a:prstGeom>
          <a:solidFill>
            <a:srgbClr val="6DC31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500" b="1" dirty="0">
                <a:solidFill>
                  <a:srgbClr val="FFFFFF"/>
                </a:solidFill>
                <a:latin typeface="微软雅黑" panose="020B0503020204020204" pitchFamily="34" charset="-122"/>
                <a:ea typeface="微软雅黑" panose="020B0503020204020204" pitchFamily="34" charset="-122"/>
              </a:rPr>
              <a:t>管理属性</a:t>
            </a:r>
          </a:p>
        </p:txBody>
      </p:sp>
      <p:sp>
        <p:nvSpPr>
          <p:cNvPr id="79" name="矩形 78"/>
          <p:cNvSpPr/>
          <p:nvPr>
            <p:custDataLst>
              <p:tags r:id="rId5"/>
            </p:custDataLst>
          </p:nvPr>
        </p:nvSpPr>
        <p:spPr>
          <a:xfrm>
            <a:off x="10985508" y="1432222"/>
            <a:ext cx="705556" cy="357783"/>
          </a:xfrm>
          <a:prstGeom prst="rect">
            <a:avLst/>
          </a:prstGeom>
          <a:solidFill>
            <a:srgbClr val="0087D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500" b="1" dirty="0">
                <a:solidFill>
                  <a:srgbClr val="FFFFFF"/>
                </a:solidFill>
                <a:latin typeface="微软雅黑" panose="020B0503020204020204" pitchFamily="34" charset="-122"/>
                <a:ea typeface="微软雅黑" panose="020B0503020204020204" pitchFamily="34" charset="-122"/>
              </a:rPr>
              <a:t>其他</a:t>
            </a:r>
          </a:p>
        </p:txBody>
      </p:sp>
      <p:sp>
        <p:nvSpPr>
          <p:cNvPr id="80" name="Rectangle 2"/>
          <p:cNvSpPr/>
          <p:nvPr>
            <p:custDataLst>
              <p:tags r:id="rId6"/>
            </p:custDataLst>
          </p:nvPr>
        </p:nvSpPr>
        <p:spPr bwMode="auto">
          <a:xfrm>
            <a:off x="7074895" y="1432221"/>
            <a:ext cx="2128338" cy="366013"/>
          </a:xfrm>
          <a:prstGeom prst="rect">
            <a:avLst/>
          </a:prstGeom>
          <a:solidFill>
            <a:srgbClr val="00BC6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500" b="1" dirty="0">
                <a:solidFill>
                  <a:srgbClr val="FFFFFF"/>
                </a:solidFill>
                <a:latin typeface="微软雅黑" panose="020B0503020204020204" pitchFamily="34" charset="-122"/>
                <a:ea typeface="微软雅黑" panose="020B0503020204020204" pitchFamily="34" charset="-122"/>
              </a:rPr>
              <a:t>技术属性</a:t>
            </a:r>
          </a:p>
        </p:txBody>
      </p:sp>
      <p:sp>
        <p:nvSpPr>
          <p:cNvPr id="81" name="矩形 80"/>
          <p:cNvSpPr/>
          <p:nvPr>
            <p:custDataLst>
              <p:tags r:id="rId7"/>
            </p:custDataLst>
          </p:nvPr>
        </p:nvSpPr>
        <p:spPr>
          <a:xfrm>
            <a:off x="9354195" y="1885703"/>
            <a:ext cx="1539235" cy="646331"/>
          </a:xfrm>
          <a:prstGeom prst="rect">
            <a:avLst/>
          </a:prstGeom>
        </p:spPr>
        <p:txBody>
          <a:bodyPr wrap="square">
            <a:spAutoFit/>
          </a:bodyPr>
          <a:lstStyle/>
          <a:p>
            <a:pPr marL="71755" indent="-71755">
              <a:buFont typeface="Arial" panose="020B0604020202020204" pitchFamily="34" charset="0"/>
              <a:buChar char="•"/>
            </a:pPr>
            <a:r>
              <a:rPr lang="zh-CN" altLang="en-US" sz="1200" dirty="0">
                <a:solidFill>
                  <a:srgbClr val="000000"/>
                </a:solidFill>
                <a:latin typeface="微软雅黑" panose="020B0503020204020204" pitchFamily="34" charset="-122"/>
                <a:ea typeface="微软雅黑" panose="020B0503020204020204" pitchFamily="34" charset="-122"/>
              </a:rPr>
              <a:t>明确各项数据标准项的业务责任部门、参与编制部门等</a:t>
            </a:r>
          </a:p>
        </p:txBody>
      </p:sp>
      <p:sp>
        <p:nvSpPr>
          <p:cNvPr id="82" name="矩形 81"/>
          <p:cNvSpPr/>
          <p:nvPr>
            <p:custDataLst>
              <p:tags r:id="rId8"/>
            </p:custDataLst>
          </p:nvPr>
        </p:nvSpPr>
        <p:spPr>
          <a:xfrm>
            <a:off x="10948874" y="2769845"/>
            <a:ext cx="369332" cy="1220833"/>
          </a:xfrm>
          <a:prstGeom prst="rect">
            <a:avLst/>
          </a:prstGeom>
        </p:spPr>
        <p:txBody>
          <a:bodyPr vert="eaVert" wrap="square">
            <a:spAutoFit/>
          </a:bodyPr>
          <a:lstStyle/>
          <a:p>
            <a:r>
              <a:rPr lang="zh-CN" altLang="en-US" sz="1200" b="1" dirty="0">
                <a:solidFill>
                  <a:srgbClr val="000000">
                    <a:lumMod val="95000"/>
                    <a:lumOff val="5000"/>
                  </a:srgbClr>
                </a:solidFill>
                <a:latin typeface="微软雅黑" panose="020B0503020204020204" pitchFamily="34" charset="-122"/>
                <a:ea typeface="微软雅黑" panose="020B0503020204020204" pitchFamily="34" charset="-122"/>
              </a:rPr>
              <a:t>备注</a:t>
            </a:r>
          </a:p>
        </p:txBody>
      </p:sp>
      <p:grpSp>
        <p:nvGrpSpPr>
          <p:cNvPr id="83" name="组合 82"/>
          <p:cNvGrpSpPr/>
          <p:nvPr/>
        </p:nvGrpSpPr>
        <p:grpSpPr>
          <a:xfrm>
            <a:off x="9285816" y="2755952"/>
            <a:ext cx="1539320" cy="1220833"/>
            <a:chOff x="8383300" y="2944626"/>
            <a:chExt cx="2767409" cy="1220833"/>
          </a:xfrm>
        </p:grpSpPr>
        <p:sp>
          <p:nvSpPr>
            <p:cNvPr id="84" name="矩形 83"/>
            <p:cNvSpPr/>
            <p:nvPr>
              <p:custDataLst>
                <p:tags r:id="rId52"/>
              </p:custDataLst>
            </p:nvPr>
          </p:nvSpPr>
          <p:spPr>
            <a:xfrm>
              <a:off x="8383300" y="2944626"/>
              <a:ext cx="663990" cy="1220833"/>
            </a:xfrm>
            <a:prstGeom prst="rect">
              <a:avLst/>
            </a:prstGeom>
          </p:spPr>
          <p:txBody>
            <a:bodyPr vert="eaVert" wrap="square">
              <a:spAutoFit/>
            </a:bodyPr>
            <a:lstStyle/>
            <a:p>
              <a:r>
                <a:rPr lang="zh-CN" altLang="en-US" sz="1200" b="1" dirty="0">
                  <a:solidFill>
                    <a:srgbClr val="000000">
                      <a:lumMod val="95000"/>
                      <a:lumOff val="5000"/>
                    </a:srgbClr>
                  </a:solidFill>
                  <a:latin typeface="微软雅黑" panose="020B0503020204020204" pitchFamily="34" charset="-122"/>
                  <a:ea typeface="微软雅黑" panose="020B0503020204020204" pitchFamily="34" charset="-122"/>
                </a:rPr>
                <a:t>业务责任部门</a:t>
              </a:r>
            </a:p>
          </p:txBody>
        </p:sp>
        <p:sp>
          <p:nvSpPr>
            <p:cNvPr id="85" name="矩形 84"/>
            <p:cNvSpPr/>
            <p:nvPr>
              <p:custDataLst>
                <p:tags r:id="rId53"/>
              </p:custDataLst>
            </p:nvPr>
          </p:nvSpPr>
          <p:spPr>
            <a:xfrm>
              <a:off x="8803985" y="2944626"/>
              <a:ext cx="663990" cy="1220833"/>
            </a:xfrm>
            <a:prstGeom prst="rect">
              <a:avLst/>
            </a:prstGeom>
          </p:spPr>
          <p:txBody>
            <a:bodyPr vert="eaVert" wrap="square">
              <a:spAutoFit/>
            </a:bodyPr>
            <a:lstStyle/>
            <a:p>
              <a:r>
                <a:rPr lang="zh-CN" altLang="en-US" sz="1200" b="1" dirty="0">
                  <a:solidFill>
                    <a:srgbClr val="000000">
                      <a:lumMod val="95000"/>
                      <a:lumOff val="5000"/>
                    </a:srgbClr>
                  </a:solidFill>
                  <a:latin typeface="微软雅黑" panose="020B0503020204020204" pitchFamily="34" charset="-122"/>
                  <a:ea typeface="微软雅黑" panose="020B0503020204020204" pitchFamily="34" charset="-122"/>
                </a:rPr>
                <a:t>参与编制部门</a:t>
              </a:r>
            </a:p>
          </p:txBody>
        </p:sp>
        <p:sp>
          <p:nvSpPr>
            <p:cNvPr id="86" name="矩形 85"/>
            <p:cNvSpPr/>
            <p:nvPr>
              <p:custDataLst>
                <p:tags r:id="rId54"/>
              </p:custDataLst>
            </p:nvPr>
          </p:nvSpPr>
          <p:spPr>
            <a:xfrm>
              <a:off x="9224667" y="2944626"/>
              <a:ext cx="663990" cy="1220833"/>
            </a:xfrm>
            <a:prstGeom prst="rect">
              <a:avLst/>
            </a:prstGeom>
          </p:spPr>
          <p:txBody>
            <a:bodyPr vert="eaVert" wrap="square">
              <a:spAutoFit/>
            </a:bodyPr>
            <a:lstStyle/>
            <a:p>
              <a:r>
                <a:rPr lang="zh-CN" altLang="en-US" sz="1200" b="1" dirty="0">
                  <a:solidFill>
                    <a:srgbClr val="000000">
                      <a:lumMod val="95000"/>
                      <a:lumOff val="5000"/>
                    </a:srgbClr>
                  </a:solidFill>
                  <a:latin typeface="微软雅黑" panose="020B0503020204020204" pitchFamily="34" charset="-122"/>
                  <a:ea typeface="微软雅黑" panose="020B0503020204020204" pitchFamily="34" charset="-122"/>
                </a:rPr>
                <a:t>版本</a:t>
              </a:r>
            </a:p>
          </p:txBody>
        </p:sp>
        <p:sp>
          <p:nvSpPr>
            <p:cNvPr id="87" name="矩形 86"/>
            <p:cNvSpPr/>
            <p:nvPr>
              <p:custDataLst>
                <p:tags r:id="rId55"/>
              </p:custDataLst>
            </p:nvPr>
          </p:nvSpPr>
          <p:spPr>
            <a:xfrm>
              <a:off x="9645352" y="2944626"/>
              <a:ext cx="663990" cy="1220833"/>
            </a:xfrm>
            <a:prstGeom prst="rect">
              <a:avLst/>
            </a:prstGeom>
          </p:spPr>
          <p:txBody>
            <a:bodyPr vert="eaVert" wrap="square">
              <a:spAutoFit/>
            </a:bodyPr>
            <a:lstStyle/>
            <a:p>
              <a:r>
                <a:rPr lang="zh-CN" altLang="en-US" sz="1200" b="1" dirty="0">
                  <a:solidFill>
                    <a:srgbClr val="000000">
                      <a:lumMod val="95000"/>
                      <a:lumOff val="5000"/>
                    </a:srgbClr>
                  </a:solidFill>
                  <a:latin typeface="微软雅黑" panose="020B0503020204020204" pitchFamily="34" charset="-122"/>
                  <a:ea typeface="微软雅黑" panose="020B0503020204020204" pitchFamily="34" charset="-122"/>
                </a:rPr>
                <a:t>修订人</a:t>
              </a:r>
            </a:p>
          </p:txBody>
        </p:sp>
        <p:sp>
          <p:nvSpPr>
            <p:cNvPr id="88" name="矩形 87"/>
            <p:cNvSpPr/>
            <p:nvPr>
              <p:custDataLst>
                <p:tags r:id="rId56"/>
              </p:custDataLst>
            </p:nvPr>
          </p:nvSpPr>
          <p:spPr>
            <a:xfrm>
              <a:off x="10066035" y="2944626"/>
              <a:ext cx="663990" cy="1220833"/>
            </a:xfrm>
            <a:prstGeom prst="rect">
              <a:avLst/>
            </a:prstGeom>
          </p:spPr>
          <p:txBody>
            <a:bodyPr vert="eaVert" wrap="square">
              <a:spAutoFit/>
            </a:bodyPr>
            <a:lstStyle/>
            <a:p>
              <a:r>
                <a:rPr lang="zh-CN" altLang="en-US" sz="1200" b="1" dirty="0">
                  <a:solidFill>
                    <a:srgbClr val="000000">
                      <a:lumMod val="95000"/>
                      <a:lumOff val="5000"/>
                    </a:srgbClr>
                  </a:solidFill>
                  <a:latin typeface="微软雅黑" panose="020B0503020204020204" pitchFamily="34" charset="-122"/>
                  <a:ea typeface="微软雅黑" panose="020B0503020204020204" pitchFamily="34" charset="-122"/>
                </a:rPr>
                <a:t>修订时间</a:t>
              </a:r>
            </a:p>
          </p:txBody>
        </p:sp>
        <p:sp>
          <p:nvSpPr>
            <p:cNvPr id="89" name="矩形 88"/>
            <p:cNvSpPr/>
            <p:nvPr>
              <p:custDataLst>
                <p:tags r:id="rId57"/>
              </p:custDataLst>
            </p:nvPr>
          </p:nvSpPr>
          <p:spPr>
            <a:xfrm>
              <a:off x="10486719" y="2944626"/>
              <a:ext cx="663990" cy="1220833"/>
            </a:xfrm>
            <a:prstGeom prst="rect">
              <a:avLst/>
            </a:prstGeom>
          </p:spPr>
          <p:txBody>
            <a:bodyPr vert="eaVert" wrap="square">
              <a:spAutoFit/>
            </a:bodyPr>
            <a:lstStyle/>
            <a:p>
              <a:r>
                <a:rPr lang="zh-CN" altLang="en-US" sz="1200" b="1" dirty="0">
                  <a:solidFill>
                    <a:srgbClr val="000000">
                      <a:lumMod val="95000"/>
                      <a:lumOff val="5000"/>
                    </a:srgbClr>
                  </a:solidFill>
                  <a:latin typeface="微软雅黑" panose="020B0503020204020204" pitchFamily="34" charset="-122"/>
                  <a:ea typeface="微软雅黑" panose="020B0503020204020204" pitchFamily="34" charset="-122"/>
                </a:rPr>
                <a:t>状态</a:t>
              </a:r>
            </a:p>
          </p:txBody>
        </p:sp>
      </p:grpSp>
      <p:sp>
        <p:nvSpPr>
          <p:cNvPr id="90" name="矩形 89"/>
          <p:cNvSpPr/>
          <p:nvPr>
            <p:custDataLst>
              <p:tags r:id="rId9"/>
            </p:custDataLst>
          </p:nvPr>
        </p:nvSpPr>
        <p:spPr>
          <a:xfrm>
            <a:off x="7174977" y="1868908"/>
            <a:ext cx="2083269" cy="461665"/>
          </a:xfrm>
          <a:prstGeom prst="rect">
            <a:avLst/>
          </a:prstGeom>
        </p:spPr>
        <p:txBody>
          <a:bodyPr wrap="square">
            <a:spAutoFit/>
          </a:bodyPr>
          <a:lstStyle/>
          <a:p>
            <a:pPr marL="71755" indent="-71755">
              <a:buFont typeface="Arial" panose="020B0604020202020204" pitchFamily="34" charset="0"/>
              <a:buChar char="•"/>
            </a:pPr>
            <a:r>
              <a:rPr lang="zh-CN" altLang="en-US" sz="1200" dirty="0">
                <a:solidFill>
                  <a:srgbClr val="000000"/>
                </a:solidFill>
                <a:latin typeface="微软雅黑" panose="020B0503020204020204" pitchFamily="34" charset="-122"/>
                <a:ea typeface="微软雅黑" panose="020B0503020204020204" pitchFamily="34" charset="-122"/>
              </a:rPr>
              <a:t>指标数据格式、数据长度等相关技术系统属性标准</a:t>
            </a:r>
          </a:p>
        </p:txBody>
      </p:sp>
      <p:sp>
        <p:nvSpPr>
          <p:cNvPr id="91" name="Rounded Rectangle 187"/>
          <p:cNvSpPr/>
          <p:nvPr>
            <p:custDataLst>
              <p:tags r:id="rId10"/>
            </p:custDataLst>
          </p:nvPr>
        </p:nvSpPr>
        <p:spPr bwMode="auto">
          <a:xfrm>
            <a:off x="833225" y="4982312"/>
            <a:ext cx="7632832" cy="303788"/>
          </a:xfrm>
          <a:prstGeom prst="roundRect">
            <a:avLst>
              <a:gd name="adj" fmla="val 15748"/>
            </a:avLst>
          </a:prstGeom>
        </p:spPr>
        <p:txBody>
          <a:bodyPr wrap="square">
            <a:spAutoFit/>
          </a:bodyPr>
          <a:lstStyle/>
          <a:p>
            <a:pPr marL="71755" indent="-71755">
              <a:buFont typeface="Arial" panose="020B0604020202020204" pitchFamily="34" charset="0"/>
              <a:buChar char="•"/>
            </a:pPr>
            <a:r>
              <a:rPr lang="zh-CN" altLang="en-US" sz="1200" dirty="0">
                <a:solidFill>
                  <a:srgbClr val="000000"/>
                </a:solidFill>
                <a:latin typeface="微软雅黑" panose="020B0503020204020204" pitchFamily="34" charset="-122"/>
                <a:ea typeface="微软雅黑" panose="020B0503020204020204" pitchFamily="34" charset="-122"/>
                <a:sym typeface="宋体" panose="02010600030101010101" pitchFamily="2" charset="-122"/>
              </a:rPr>
              <a:t>该部分描述分析维度下的基础信息，包括维度编码、维度名称、维度属性信息等</a:t>
            </a:r>
          </a:p>
        </p:txBody>
      </p:sp>
      <p:sp>
        <p:nvSpPr>
          <p:cNvPr id="92" name="Rounded Rectangle 187"/>
          <p:cNvSpPr/>
          <p:nvPr>
            <p:custDataLst>
              <p:tags r:id="rId11"/>
            </p:custDataLst>
          </p:nvPr>
        </p:nvSpPr>
        <p:spPr bwMode="auto">
          <a:xfrm>
            <a:off x="7147980" y="4973119"/>
            <a:ext cx="4671967" cy="315133"/>
          </a:xfrm>
          <a:prstGeom prst="roundRect">
            <a:avLst>
              <a:gd name="adj" fmla="val 15748"/>
            </a:avLst>
          </a:prstGeom>
        </p:spPr>
        <p:txBody>
          <a:bodyPr wrap="square">
            <a:spAutoFit/>
          </a:bodyPr>
          <a:lstStyle/>
          <a:p>
            <a:pPr marL="71755" indent="-71755">
              <a:buFont typeface="Arial" panose="020B0604020202020204" pitchFamily="34" charset="0"/>
              <a:buChar char="•"/>
            </a:pPr>
            <a:r>
              <a:rPr lang="zh-CN" altLang="en-US" sz="1200" dirty="0">
                <a:solidFill>
                  <a:srgbClr val="000000"/>
                </a:solidFill>
                <a:latin typeface="微软雅黑" panose="020B0503020204020204" pitchFamily="34" charset="-122"/>
                <a:ea typeface="微软雅黑" panose="020B0503020204020204" pitchFamily="34" charset="-122"/>
                <a:sym typeface="宋体" panose="02010600030101010101" pitchFamily="2" charset="-122"/>
              </a:rPr>
              <a:t>该部分描述维度属性所关联的基础数据标准项的编码及名称</a:t>
            </a:r>
          </a:p>
        </p:txBody>
      </p:sp>
      <p:sp>
        <p:nvSpPr>
          <p:cNvPr id="93" name="Rounded Rectangle 187"/>
          <p:cNvSpPr/>
          <p:nvPr>
            <p:custDataLst>
              <p:tags r:id="rId12"/>
            </p:custDataLst>
          </p:nvPr>
        </p:nvSpPr>
        <p:spPr bwMode="auto">
          <a:xfrm>
            <a:off x="833225" y="4643277"/>
            <a:ext cx="6341752" cy="321436"/>
          </a:xfrm>
          <a:prstGeom prst="roundRect">
            <a:avLst>
              <a:gd name="adj" fmla="val 1574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b="1" dirty="0">
                <a:solidFill>
                  <a:sysClr val="windowText" lastClr="000000"/>
                </a:solidFill>
                <a:latin typeface="微软雅黑" panose="020B0503020204020204" pitchFamily="34" charset="-122"/>
                <a:ea typeface="微软雅黑" panose="020B0503020204020204" pitchFamily="34" charset="-122"/>
                <a:sym typeface="宋体" panose="02010600030101010101" pitchFamily="2" charset="-122"/>
              </a:rPr>
              <a:t>维度属性</a:t>
            </a:r>
          </a:p>
        </p:txBody>
      </p:sp>
      <p:sp>
        <p:nvSpPr>
          <p:cNvPr id="95" name="Rounded Rectangle 187"/>
          <p:cNvSpPr/>
          <p:nvPr>
            <p:custDataLst>
              <p:tags r:id="rId13"/>
            </p:custDataLst>
          </p:nvPr>
        </p:nvSpPr>
        <p:spPr bwMode="auto">
          <a:xfrm>
            <a:off x="7289335" y="4643081"/>
            <a:ext cx="4002139" cy="321436"/>
          </a:xfrm>
          <a:prstGeom prst="roundRect">
            <a:avLst>
              <a:gd name="adj" fmla="val 1574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b="1" dirty="0">
                <a:solidFill>
                  <a:sysClr val="windowText" lastClr="000000"/>
                </a:solidFill>
                <a:latin typeface="微软雅黑" panose="020B0503020204020204" pitchFamily="34" charset="-122"/>
                <a:ea typeface="微软雅黑" panose="020B0503020204020204" pitchFamily="34" charset="-122"/>
                <a:sym typeface="宋体" panose="02010600030101010101" pitchFamily="2" charset="-122"/>
              </a:rPr>
              <a:t>关联标准项</a:t>
            </a:r>
          </a:p>
        </p:txBody>
      </p:sp>
      <p:sp>
        <p:nvSpPr>
          <p:cNvPr id="97" name="Rounded Rectangle 187"/>
          <p:cNvSpPr/>
          <p:nvPr>
            <p:custDataLst>
              <p:tags r:id="rId14"/>
            </p:custDataLst>
          </p:nvPr>
        </p:nvSpPr>
        <p:spPr bwMode="auto">
          <a:xfrm>
            <a:off x="820096" y="4303023"/>
            <a:ext cx="10480297" cy="371296"/>
          </a:xfrm>
          <a:prstGeom prst="roundRect">
            <a:avLst>
              <a:gd name="adj" fmla="val 15748"/>
            </a:avLst>
          </a:prstGeom>
          <a:solidFill>
            <a:schemeClr val="accent1">
              <a:lumMod val="75000"/>
            </a:schemeClr>
          </a:solidFill>
          <a:ln>
            <a:solidFill>
              <a:schemeClr val="accent4">
                <a:lumMod val="20000"/>
                <a:lumOff val="80000"/>
              </a:schemeClr>
            </a:solidFill>
          </a:ln>
        </p:spPr>
        <p:txBody>
          <a:bodyPr wrap="square">
            <a:spAutoFit/>
          </a:bodyPr>
          <a:lstStyle/>
          <a:p>
            <a:pPr algn="ctr"/>
            <a:r>
              <a:rPr lang="zh-CN" altLang="en-US" sz="16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维度标准</a:t>
            </a:r>
          </a:p>
        </p:txBody>
      </p:sp>
      <p:grpSp>
        <p:nvGrpSpPr>
          <p:cNvPr id="101" name="组合 100"/>
          <p:cNvGrpSpPr/>
          <p:nvPr/>
        </p:nvGrpSpPr>
        <p:grpSpPr>
          <a:xfrm>
            <a:off x="277723" y="1430821"/>
            <a:ext cx="2244237" cy="2559858"/>
            <a:chOff x="329796" y="1893808"/>
            <a:chExt cx="2327017" cy="2559858"/>
          </a:xfrm>
        </p:grpSpPr>
        <p:sp>
          <p:nvSpPr>
            <p:cNvPr id="103" name="矩形 102"/>
            <p:cNvSpPr/>
            <p:nvPr>
              <p:custDataLst>
                <p:tags r:id="rId42"/>
              </p:custDataLst>
            </p:nvPr>
          </p:nvSpPr>
          <p:spPr>
            <a:xfrm>
              <a:off x="358872" y="1895210"/>
              <a:ext cx="1000043" cy="366013"/>
            </a:xfrm>
            <a:prstGeom prst="rect">
              <a:avLst/>
            </a:prstGeom>
            <a:solidFill>
              <a:srgbClr val="0087D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500" b="1" dirty="0">
                  <a:solidFill>
                    <a:srgbClr val="FFFFFF"/>
                  </a:solidFill>
                  <a:latin typeface="微软雅黑" panose="020B0503020204020204" pitchFamily="34" charset="-122"/>
                  <a:ea typeface="微软雅黑" panose="020B0503020204020204" pitchFamily="34" charset="-122"/>
                </a:rPr>
                <a:t>业态分类</a:t>
              </a:r>
            </a:p>
          </p:txBody>
        </p:sp>
        <p:sp>
          <p:nvSpPr>
            <p:cNvPr id="105" name="矩形 104"/>
            <p:cNvSpPr/>
            <p:nvPr>
              <p:custDataLst>
                <p:tags r:id="rId43"/>
              </p:custDataLst>
            </p:nvPr>
          </p:nvSpPr>
          <p:spPr>
            <a:xfrm>
              <a:off x="1467126" y="1895210"/>
              <a:ext cx="1126763" cy="366013"/>
            </a:xfrm>
            <a:prstGeom prst="rect">
              <a:avLst/>
            </a:prstGeom>
            <a:solidFill>
              <a:srgbClr val="0087D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500" b="1" dirty="0">
                  <a:solidFill>
                    <a:srgbClr val="FFFFFF"/>
                  </a:solidFill>
                  <a:latin typeface="微软雅黑" panose="020B0503020204020204" pitchFamily="34" charset="-122"/>
                  <a:ea typeface="微软雅黑" panose="020B0503020204020204" pitchFamily="34" charset="-122"/>
                </a:rPr>
                <a:t>业务分类</a:t>
              </a:r>
            </a:p>
          </p:txBody>
        </p:sp>
        <p:sp>
          <p:nvSpPr>
            <p:cNvPr id="107" name="矩形 106"/>
            <p:cNvSpPr/>
            <p:nvPr>
              <p:custDataLst>
                <p:tags r:id="rId44"/>
              </p:custDataLst>
            </p:nvPr>
          </p:nvSpPr>
          <p:spPr>
            <a:xfrm>
              <a:off x="438622" y="3232831"/>
              <a:ext cx="382955" cy="1220835"/>
            </a:xfrm>
            <a:prstGeom prst="rect">
              <a:avLst/>
            </a:prstGeom>
          </p:spPr>
          <p:txBody>
            <a:bodyPr vert="eaVert" wrap="square">
              <a:spAutoFit/>
            </a:bodyPr>
            <a:lstStyle/>
            <a:p>
              <a:r>
                <a:rPr lang="zh-CN" altLang="en-US" sz="1200" b="1" dirty="0">
                  <a:solidFill>
                    <a:srgbClr val="000000">
                      <a:lumMod val="95000"/>
                      <a:lumOff val="5000"/>
                    </a:srgbClr>
                  </a:solidFill>
                  <a:latin typeface="微软雅黑" panose="020B0503020204020204" pitchFamily="34" charset="-122"/>
                  <a:ea typeface="微软雅黑" panose="020B0503020204020204" pitchFamily="34" charset="-122"/>
                </a:rPr>
                <a:t>板块</a:t>
              </a:r>
            </a:p>
          </p:txBody>
        </p:sp>
        <p:sp>
          <p:nvSpPr>
            <p:cNvPr id="109" name="矩形 108"/>
            <p:cNvSpPr/>
            <p:nvPr>
              <p:custDataLst>
                <p:tags r:id="rId45"/>
              </p:custDataLst>
            </p:nvPr>
          </p:nvSpPr>
          <p:spPr>
            <a:xfrm>
              <a:off x="743611" y="3232831"/>
              <a:ext cx="382955" cy="843323"/>
            </a:xfrm>
            <a:prstGeom prst="rect">
              <a:avLst/>
            </a:prstGeom>
          </p:spPr>
          <p:txBody>
            <a:bodyPr vert="eaVert" wrap="square">
              <a:spAutoFit/>
            </a:bodyPr>
            <a:lstStyle/>
            <a:p>
              <a:r>
                <a:rPr lang="zh-CN" altLang="en-US" sz="1200" b="1" dirty="0">
                  <a:solidFill>
                    <a:srgbClr val="000000">
                      <a:lumMod val="95000"/>
                      <a:lumOff val="5000"/>
                    </a:srgbClr>
                  </a:solidFill>
                  <a:latin typeface="微软雅黑" panose="020B0503020204020204" pitchFamily="34" charset="-122"/>
                  <a:ea typeface="微软雅黑" panose="020B0503020204020204" pitchFamily="34" charset="-122"/>
                </a:rPr>
                <a:t>利润中心</a:t>
              </a:r>
            </a:p>
          </p:txBody>
        </p:sp>
        <p:grpSp>
          <p:nvGrpSpPr>
            <p:cNvPr id="111" name="组合 110"/>
            <p:cNvGrpSpPr/>
            <p:nvPr/>
          </p:nvGrpSpPr>
          <p:grpSpPr>
            <a:xfrm>
              <a:off x="1388812" y="3232832"/>
              <a:ext cx="1163121" cy="1128396"/>
              <a:chOff x="1354712" y="2944626"/>
              <a:chExt cx="1197221" cy="1128396"/>
            </a:xfrm>
          </p:grpSpPr>
          <p:sp>
            <p:nvSpPr>
              <p:cNvPr id="119" name="矩形 118"/>
              <p:cNvSpPr/>
              <p:nvPr>
                <p:custDataLst>
                  <p:tags r:id="rId49"/>
                </p:custDataLst>
              </p:nvPr>
            </p:nvSpPr>
            <p:spPr>
              <a:xfrm>
                <a:off x="1354712" y="2944626"/>
                <a:ext cx="394182" cy="1053388"/>
              </a:xfrm>
              <a:prstGeom prst="rect">
                <a:avLst/>
              </a:prstGeom>
            </p:spPr>
            <p:txBody>
              <a:bodyPr vert="eaVert" wrap="square">
                <a:spAutoFit/>
              </a:bodyPr>
              <a:lstStyle/>
              <a:p>
                <a:r>
                  <a:rPr lang="zh-CN" altLang="en-US" sz="1200" b="1" dirty="0">
                    <a:solidFill>
                      <a:srgbClr val="000000">
                        <a:lumMod val="95000"/>
                        <a:lumOff val="5000"/>
                      </a:srgbClr>
                    </a:solidFill>
                    <a:latin typeface="微软雅黑" panose="020B0503020204020204" pitchFamily="34" charset="-122"/>
                    <a:ea typeface="微软雅黑" panose="020B0503020204020204" pitchFamily="34" charset="-122"/>
                  </a:rPr>
                  <a:t>业务主题</a:t>
                </a:r>
              </a:p>
            </p:txBody>
          </p:sp>
          <p:sp>
            <p:nvSpPr>
              <p:cNvPr id="178" name="矩形 177"/>
              <p:cNvSpPr/>
              <p:nvPr>
                <p:custDataLst>
                  <p:tags r:id="rId50"/>
                </p:custDataLst>
              </p:nvPr>
            </p:nvSpPr>
            <p:spPr>
              <a:xfrm>
                <a:off x="1756231" y="2944626"/>
                <a:ext cx="394182" cy="1128396"/>
              </a:xfrm>
              <a:prstGeom prst="rect">
                <a:avLst/>
              </a:prstGeom>
            </p:spPr>
            <p:txBody>
              <a:bodyPr vert="eaVert" wrap="square">
                <a:spAutoFit/>
              </a:bodyPr>
              <a:lstStyle/>
              <a:p>
                <a:r>
                  <a:rPr lang="zh-CN" altLang="en-US" sz="1200" b="1" dirty="0">
                    <a:solidFill>
                      <a:srgbClr val="000000">
                        <a:lumMod val="95000"/>
                        <a:lumOff val="5000"/>
                      </a:srgbClr>
                    </a:solidFill>
                    <a:latin typeface="微软雅黑" panose="020B0503020204020204" pitchFamily="34" charset="-122"/>
                    <a:ea typeface="微软雅黑" panose="020B0503020204020204" pitchFamily="34" charset="-122"/>
                  </a:rPr>
                  <a:t>业务子主题</a:t>
                </a:r>
              </a:p>
            </p:txBody>
          </p:sp>
          <p:sp>
            <p:nvSpPr>
              <p:cNvPr id="179" name="矩形 178"/>
              <p:cNvSpPr/>
              <p:nvPr>
                <p:custDataLst>
                  <p:tags r:id="rId51"/>
                </p:custDataLst>
              </p:nvPr>
            </p:nvSpPr>
            <p:spPr>
              <a:xfrm>
                <a:off x="2157751" y="2944626"/>
                <a:ext cx="394182" cy="929752"/>
              </a:xfrm>
              <a:prstGeom prst="rect">
                <a:avLst/>
              </a:prstGeom>
            </p:spPr>
            <p:txBody>
              <a:bodyPr vert="eaVert" wrap="square">
                <a:spAutoFit/>
              </a:bodyPr>
              <a:lstStyle/>
              <a:p>
                <a:r>
                  <a:rPr lang="zh-CN" altLang="en-US" sz="1200" b="1" dirty="0">
                    <a:solidFill>
                      <a:srgbClr val="000000">
                        <a:lumMod val="95000"/>
                        <a:lumOff val="5000"/>
                      </a:srgbClr>
                    </a:solidFill>
                    <a:latin typeface="微软雅黑" panose="020B0503020204020204" pitchFamily="34" charset="-122"/>
                    <a:ea typeface="微软雅黑" panose="020B0503020204020204" pitchFamily="34" charset="-122"/>
                  </a:rPr>
                  <a:t>业务对象</a:t>
                </a:r>
              </a:p>
            </p:txBody>
          </p:sp>
        </p:grpSp>
        <p:sp>
          <p:nvSpPr>
            <p:cNvPr id="113" name="矩形 112"/>
            <p:cNvSpPr/>
            <p:nvPr>
              <p:custDataLst>
                <p:tags r:id="rId46"/>
              </p:custDataLst>
            </p:nvPr>
          </p:nvSpPr>
          <p:spPr>
            <a:xfrm>
              <a:off x="329796" y="2325436"/>
              <a:ext cx="1134154" cy="830997"/>
            </a:xfrm>
            <a:prstGeom prst="rect">
              <a:avLst/>
            </a:prstGeom>
          </p:spPr>
          <p:txBody>
            <a:bodyPr wrap="square">
              <a:spAutoFit/>
            </a:bodyPr>
            <a:lstStyle/>
            <a:p>
              <a:pPr marL="71755" indent="-71755">
                <a:buFont typeface="Arial" panose="020B0604020202020204" pitchFamily="34" charset="0"/>
                <a:buChar char="•"/>
              </a:pPr>
              <a:r>
                <a:rPr lang="zh-CN" altLang="en-US" sz="1200" dirty="0">
                  <a:solidFill>
                    <a:srgbClr val="000000"/>
                  </a:solidFill>
                  <a:latin typeface="微软雅黑" panose="020B0503020204020204" pitchFamily="34" charset="-122"/>
                  <a:ea typeface="微软雅黑" panose="020B0503020204020204" pitchFamily="34" charset="-122"/>
                </a:rPr>
                <a:t>数据项按组织结构划分的业务板块名称</a:t>
              </a:r>
            </a:p>
          </p:txBody>
        </p:sp>
        <p:sp>
          <p:nvSpPr>
            <p:cNvPr id="115" name="矩形 114"/>
            <p:cNvSpPr/>
            <p:nvPr>
              <p:custDataLst>
                <p:tags r:id="rId47"/>
              </p:custDataLst>
            </p:nvPr>
          </p:nvSpPr>
          <p:spPr>
            <a:xfrm>
              <a:off x="1432460" y="2336183"/>
              <a:ext cx="1221412" cy="646331"/>
            </a:xfrm>
            <a:prstGeom prst="rect">
              <a:avLst/>
            </a:prstGeom>
          </p:spPr>
          <p:txBody>
            <a:bodyPr wrap="square">
              <a:spAutoFit/>
            </a:bodyPr>
            <a:lstStyle/>
            <a:p>
              <a:pPr marL="71755" indent="-71755">
                <a:buFont typeface="Arial" panose="020B0604020202020204" pitchFamily="34" charset="0"/>
                <a:buChar char="•"/>
              </a:pPr>
              <a:r>
                <a:rPr lang="zh-CN" altLang="en-US" sz="1200" dirty="0">
                  <a:solidFill>
                    <a:srgbClr val="000000"/>
                  </a:solidFill>
                  <a:latin typeface="微软雅黑" panose="020B0503020204020204" pitchFamily="34" charset="-122"/>
                  <a:ea typeface="微软雅黑" panose="020B0503020204020204" pitchFamily="34" charset="-122"/>
                </a:rPr>
                <a:t>按照企业级数据模型的层级分类</a:t>
              </a:r>
            </a:p>
          </p:txBody>
        </p:sp>
        <p:cxnSp>
          <p:nvCxnSpPr>
            <p:cNvPr id="117" name="直接连接符 116"/>
            <p:cNvCxnSpPr/>
            <p:nvPr>
              <p:custDataLst>
                <p:tags r:id="rId48"/>
              </p:custDataLst>
            </p:nvPr>
          </p:nvCxnSpPr>
          <p:spPr>
            <a:xfrm>
              <a:off x="2656813" y="1893808"/>
              <a:ext cx="0" cy="2220105"/>
            </a:xfrm>
            <a:prstGeom prst="line">
              <a:avLst/>
            </a:prstGeom>
            <a:ln w="12700">
              <a:solidFill>
                <a:schemeClr val="lt1">
                  <a:lumMod val="85000"/>
                </a:schemeClr>
              </a:solidFill>
            </a:ln>
          </p:spPr>
          <p:style>
            <a:lnRef idx="1">
              <a:schemeClr val="accent1"/>
            </a:lnRef>
            <a:fillRef idx="0">
              <a:schemeClr val="accent1"/>
            </a:fillRef>
            <a:effectRef idx="0">
              <a:schemeClr val="accent1"/>
            </a:effectRef>
            <a:fontRef idx="minor">
              <a:schemeClr val="tx1"/>
            </a:fontRef>
          </p:style>
        </p:cxnSp>
      </p:grpSp>
      <p:cxnSp>
        <p:nvCxnSpPr>
          <p:cNvPr id="180" name="直接连接符 179"/>
          <p:cNvCxnSpPr/>
          <p:nvPr>
            <p:custDataLst>
              <p:tags r:id="rId15"/>
            </p:custDataLst>
          </p:nvPr>
        </p:nvCxnSpPr>
        <p:spPr>
          <a:xfrm>
            <a:off x="4400417" y="1430821"/>
            <a:ext cx="0" cy="2220105"/>
          </a:xfrm>
          <a:prstGeom prst="line">
            <a:avLst/>
          </a:prstGeom>
          <a:ln w="12700">
            <a:solidFill>
              <a:schemeClr val="lt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custDataLst>
              <p:tags r:id="rId16"/>
            </p:custDataLst>
          </p:nvPr>
        </p:nvCxnSpPr>
        <p:spPr>
          <a:xfrm>
            <a:off x="6969870" y="1430821"/>
            <a:ext cx="0" cy="2220105"/>
          </a:xfrm>
          <a:prstGeom prst="line">
            <a:avLst/>
          </a:prstGeom>
          <a:ln w="12700">
            <a:solidFill>
              <a:schemeClr val="lt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2" name="直接连接符 181"/>
          <p:cNvCxnSpPr/>
          <p:nvPr>
            <p:custDataLst>
              <p:tags r:id="rId17"/>
            </p:custDataLst>
          </p:nvPr>
        </p:nvCxnSpPr>
        <p:spPr>
          <a:xfrm>
            <a:off x="9303072" y="1416906"/>
            <a:ext cx="0" cy="2220105"/>
          </a:xfrm>
          <a:prstGeom prst="line">
            <a:avLst/>
          </a:prstGeom>
          <a:ln w="12700">
            <a:solidFill>
              <a:schemeClr val="lt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3" name="直接连接符 182"/>
          <p:cNvCxnSpPr/>
          <p:nvPr>
            <p:custDataLst>
              <p:tags r:id="rId18"/>
            </p:custDataLst>
          </p:nvPr>
        </p:nvCxnSpPr>
        <p:spPr>
          <a:xfrm>
            <a:off x="10875426" y="1430821"/>
            <a:ext cx="0" cy="2220105"/>
          </a:xfrm>
          <a:prstGeom prst="line">
            <a:avLst/>
          </a:prstGeom>
          <a:ln w="12700">
            <a:solidFill>
              <a:schemeClr val="lt1">
                <a:lumMod val="85000"/>
              </a:schemeClr>
            </a:solidFill>
          </a:ln>
        </p:spPr>
        <p:style>
          <a:lnRef idx="1">
            <a:schemeClr val="accent1"/>
          </a:lnRef>
          <a:fillRef idx="0">
            <a:schemeClr val="accent1"/>
          </a:fillRef>
          <a:effectRef idx="0">
            <a:schemeClr val="accent1"/>
          </a:effectRef>
          <a:fontRef idx="minor">
            <a:schemeClr val="tx1"/>
          </a:fontRef>
        </p:style>
      </p:cxnSp>
      <p:sp>
        <p:nvSpPr>
          <p:cNvPr id="184" name="左大括号 183"/>
          <p:cNvSpPr/>
          <p:nvPr>
            <p:custDataLst>
              <p:tags r:id="rId19"/>
            </p:custDataLst>
          </p:nvPr>
        </p:nvSpPr>
        <p:spPr>
          <a:xfrm rot="5400000">
            <a:off x="5860201" y="-3690438"/>
            <a:ext cx="156305" cy="9784965"/>
          </a:xfrm>
          <a:prstGeom prst="leftBrace">
            <a:avLst>
              <a:gd name="adj1" fmla="val 84367"/>
              <a:gd name="adj2" fmla="val 50000"/>
            </a:avLst>
          </a:prstGeom>
          <a:ln w="19050">
            <a:solidFill>
              <a:schemeClr val="lt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85" name="矩形 184"/>
          <p:cNvSpPr/>
          <p:nvPr>
            <p:custDataLst>
              <p:tags r:id="rId20"/>
            </p:custDataLst>
          </p:nvPr>
        </p:nvSpPr>
        <p:spPr>
          <a:xfrm>
            <a:off x="11242078" y="2769845"/>
            <a:ext cx="369332" cy="1220833"/>
          </a:xfrm>
          <a:prstGeom prst="rect">
            <a:avLst/>
          </a:prstGeom>
        </p:spPr>
        <p:txBody>
          <a:bodyPr vert="eaVert" wrap="square">
            <a:spAutoFit/>
          </a:bodyPr>
          <a:lstStyle/>
          <a:p>
            <a:r>
              <a:rPr lang="zh-CN" altLang="en-US" sz="1200" b="1" dirty="0">
                <a:solidFill>
                  <a:srgbClr val="000000">
                    <a:lumMod val="95000"/>
                    <a:lumOff val="5000"/>
                  </a:srgbClr>
                </a:solidFill>
                <a:latin typeface="微软雅黑" panose="020B0503020204020204" pitchFamily="34" charset="-122"/>
                <a:ea typeface="微软雅黑" panose="020B0503020204020204" pitchFamily="34" charset="-122"/>
              </a:rPr>
              <a:t>其他信息</a:t>
            </a:r>
          </a:p>
        </p:txBody>
      </p:sp>
      <p:sp>
        <p:nvSpPr>
          <p:cNvPr id="186" name="矩形: 圆角 13"/>
          <p:cNvSpPr/>
          <p:nvPr>
            <p:custDataLst>
              <p:tags r:id="rId21"/>
            </p:custDataLst>
          </p:nvPr>
        </p:nvSpPr>
        <p:spPr>
          <a:xfrm>
            <a:off x="202371" y="1329495"/>
            <a:ext cx="11578686" cy="2780446"/>
          </a:xfrm>
          <a:prstGeom prst="roundRect">
            <a:avLst>
              <a:gd name="adj" fmla="val 5004"/>
            </a:avLst>
          </a:prstGeom>
          <a:ln w="12700">
            <a:solidFill>
              <a:schemeClr val="lt1">
                <a:lumMod val="75000"/>
              </a:schemeClr>
            </a:solidFill>
          </a:ln>
        </p:spPr>
        <p:txBody>
          <a:bodyPr wrap="square" rtlCol="0" anchor="ctr">
            <a:noAutofit/>
          </a:bodyPr>
          <a:lstStyle/>
          <a:p>
            <a:endParaRPr lang="zh-CN" altLang="en-US" sz="1600" dirty="0">
              <a:solidFill>
                <a:srgbClr val="000000"/>
              </a:solidFill>
              <a:latin typeface="微软雅黑" panose="020B0503020204020204" pitchFamily="34" charset="-122"/>
              <a:ea typeface="微软雅黑" panose="020B0503020204020204" pitchFamily="34" charset="-122"/>
            </a:endParaRPr>
          </a:p>
        </p:txBody>
      </p:sp>
      <p:sp>
        <p:nvSpPr>
          <p:cNvPr id="187" name="矩形: 圆角 157"/>
          <p:cNvSpPr/>
          <p:nvPr>
            <p:custDataLst>
              <p:tags r:id="rId22"/>
            </p:custDataLst>
          </p:nvPr>
        </p:nvSpPr>
        <p:spPr>
          <a:xfrm>
            <a:off x="718867" y="4231059"/>
            <a:ext cx="10705573" cy="1644879"/>
          </a:xfrm>
          <a:prstGeom prst="roundRect">
            <a:avLst>
              <a:gd name="adj" fmla="val 5004"/>
            </a:avLst>
          </a:prstGeom>
          <a:ln w="12700">
            <a:solidFill>
              <a:schemeClr val="lt1">
                <a:lumMod val="75000"/>
              </a:schemeClr>
            </a:solidFill>
          </a:ln>
        </p:spPr>
        <p:txBody>
          <a:bodyPr wrap="square" rtlCol="0" anchor="ctr">
            <a:noAutofit/>
          </a:bodyPr>
          <a:lstStyle/>
          <a:p>
            <a:endParaRPr lang="zh-CN" altLang="en-US" sz="1600" dirty="0">
              <a:solidFill>
                <a:srgbClr val="000000"/>
              </a:solidFill>
              <a:latin typeface="微软雅黑" panose="020B0503020204020204" pitchFamily="34" charset="-122"/>
              <a:ea typeface="微软雅黑" panose="020B0503020204020204" pitchFamily="34" charset="-122"/>
            </a:endParaRPr>
          </a:p>
        </p:txBody>
      </p:sp>
      <p:sp>
        <p:nvSpPr>
          <p:cNvPr id="188" name="矩形 187"/>
          <p:cNvSpPr/>
          <p:nvPr>
            <p:custDataLst>
              <p:tags r:id="rId23"/>
            </p:custDataLst>
          </p:nvPr>
        </p:nvSpPr>
        <p:spPr>
          <a:xfrm>
            <a:off x="2563851" y="1866570"/>
            <a:ext cx="1906121" cy="830997"/>
          </a:xfrm>
          <a:prstGeom prst="rect">
            <a:avLst/>
          </a:prstGeom>
        </p:spPr>
        <p:txBody>
          <a:bodyPr wrap="square">
            <a:spAutoFit/>
          </a:bodyPr>
          <a:lstStyle/>
          <a:p>
            <a:pPr marL="71755" indent="-71755">
              <a:buFont typeface="Arial" panose="020B0604020202020204" pitchFamily="34" charset="0"/>
              <a:buChar char="•"/>
            </a:pPr>
            <a:r>
              <a:rPr lang="zh-CN" altLang="en-US" sz="1200" dirty="0">
                <a:solidFill>
                  <a:srgbClr val="000000"/>
                </a:solidFill>
                <a:latin typeface="微软雅黑" panose="020B0503020204020204" pitchFamily="34" charset="-122"/>
                <a:ea typeface="微软雅黑" panose="020B0503020204020204" pitchFamily="34" charset="-122"/>
              </a:rPr>
              <a:t>指标数据标准项的基础信息，包括指标标准项编码，指标标准项中文名称等</a:t>
            </a:r>
          </a:p>
        </p:txBody>
      </p:sp>
      <p:grpSp>
        <p:nvGrpSpPr>
          <p:cNvPr id="189" name="组合 188"/>
          <p:cNvGrpSpPr/>
          <p:nvPr/>
        </p:nvGrpSpPr>
        <p:grpSpPr>
          <a:xfrm>
            <a:off x="2694233" y="2769670"/>
            <a:ext cx="1521560" cy="1450542"/>
            <a:chOff x="2779184" y="3065832"/>
            <a:chExt cx="1521560" cy="1627059"/>
          </a:xfrm>
        </p:grpSpPr>
        <p:sp>
          <p:nvSpPr>
            <p:cNvPr id="190" name="矩形 189"/>
            <p:cNvSpPr/>
            <p:nvPr>
              <p:custDataLst>
                <p:tags r:id="rId38"/>
              </p:custDataLst>
            </p:nvPr>
          </p:nvSpPr>
          <p:spPr>
            <a:xfrm>
              <a:off x="2779184" y="3065832"/>
              <a:ext cx="369332" cy="1369590"/>
            </a:xfrm>
            <a:prstGeom prst="rect">
              <a:avLst/>
            </a:prstGeom>
          </p:spPr>
          <p:txBody>
            <a:bodyPr vert="eaVert" wrap="square">
              <a:spAutoFit/>
            </a:bodyPr>
            <a:lstStyle/>
            <a:p>
              <a:r>
                <a:rPr lang="zh-CN" altLang="en-US" sz="1200" b="1" dirty="0">
                  <a:solidFill>
                    <a:srgbClr val="000000"/>
                  </a:solidFill>
                  <a:latin typeface="微软雅黑" panose="020B0503020204020204" pitchFamily="34" charset="-122"/>
                  <a:ea typeface="微软雅黑" panose="020B0503020204020204" pitchFamily="34" charset="-122"/>
                </a:rPr>
                <a:t>标准项编码</a:t>
              </a:r>
            </a:p>
          </p:txBody>
        </p:sp>
        <p:sp>
          <p:nvSpPr>
            <p:cNvPr id="191" name="矩形 190"/>
            <p:cNvSpPr/>
            <p:nvPr>
              <p:custDataLst>
                <p:tags r:id="rId39"/>
              </p:custDataLst>
            </p:nvPr>
          </p:nvSpPr>
          <p:spPr>
            <a:xfrm>
              <a:off x="3163260" y="3065832"/>
              <a:ext cx="369332" cy="1627059"/>
            </a:xfrm>
            <a:prstGeom prst="rect">
              <a:avLst/>
            </a:prstGeom>
          </p:spPr>
          <p:txBody>
            <a:bodyPr vert="eaVert" wrap="square">
              <a:spAutoFit/>
            </a:bodyPr>
            <a:lstStyle/>
            <a:p>
              <a:r>
                <a:rPr lang="zh-CN" altLang="en-US" sz="1200" b="1" dirty="0">
                  <a:solidFill>
                    <a:srgbClr val="000000"/>
                  </a:solidFill>
                  <a:latin typeface="微软雅黑" panose="020B0503020204020204" pitchFamily="34" charset="-122"/>
                  <a:ea typeface="微软雅黑" panose="020B0503020204020204" pitchFamily="34" charset="-122"/>
                </a:rPr>
                <a:t>标准项中文名称</a:t>
              </a:r>
            </a:p>
          </p:txBody>
        </p:sp>
        <p:sp>
          <p:nvSpPr>
            <p:cNvPr id="192" name="矩形 191"/>
            <p:cNvSpPr/>
            <p:nvPr>
              <p:custDataLst>
                <p:tags r:id="rId40"/>
              </p:custDataLst>
            </p:nvPr>
          </p:nvSpPr>
          <p:spPr>
            <a:xfrm>
              <a:off x="3547336" y="3065832"/>
              <a:ext cx="369332" cy="1627059"/>
            </a:xfrm>
            <a:prstGeom prst="rect">
              <a:avLst/>
            </a:prstGeom>
          </p:spPr>
          <p:txBody>
            <a:bodyPr vert="eaVert" wrap="square">
              <a:spAutoFit/>
            </a:bodyPr>
            <a:lstStyle/>
            <a:p>
              <a:r>
                <a:rPr lang="zh-CN" altLang="en-US" sz="1200" b="1" dirty="0">
                  <a:solidFill>
                    <a:srgbClr val="000000"/>
                  </a:solidFill>
                  <a:latin typeface="微软雅黑" panose="020B0503020204020204" pitchFamily="34" charset="-122"/>
                  <a:ea typeface="微软雅黑" panose="020B0503020204020204" pitchFamily="34" charset="-122"/>
                </a:rPr>
                <a:t>标准项英文名称</a:t>
              </a:r>
            </a:p>
          </p:txBody>
        </p:sp>
        <p:sp>
          <p:nvSpPr>
            <p:cNvPr id="193" name="矩形 192"/>
            <p:cNvSpPr/>
            <p:nvPr>
              <p:custDataLst>
                <p:tags r:id="rId41"/>
              </p:custDataLst>
            </p:nvPr>
          </p:nvSpPr>
          <p:spPr>
            <a:xfrm>
              <a:off x="3931412" y="3065832"/>
              <a:ext cx="369332" cy="1627059"/>
            </a:xfrm>
            <a:prstGeom prst="rect">
              <a:avLst/>
            </a:prstGeom>
          </p:spPr>
          <p:txBody>
            <a:bodyPr vert="eaVert" wrap="square">
              <a:spAutoFit/>
            </a:bodyPr>
            <a:lstStyle/>
            <a:p>
              <a:r>
                <a:rPr lang="zh-CN" altLang="en-US" sz="1200" b="1" dirty="0">
                  <a:solidFill>
                    <a:srgbClr val="000000"/>
                  </a:solidFill>
                  <a:latin typeface="微软雅黑" panose="020B0503020204020204" pitchFamily="34" charset="-122"/>
                  <a:ea typeface="微软雅黑" panose="020B0503020204020204" pitchFamily="34" charset="-122"/>
                </a:rPr>
                <a:t>标准项常用名称</a:t>
              </a:r>
            </a:p>
          </p:txBody>
        </p:sp>
      </p:grpSp>
      <p:grpSp>
        <p:nvGrpSpPr>
          <p:cNvPr id="194" name="组合 193"/>
          <p:cNvGrpSpPr/>
          <p:nvPr/>
        </p:nvGrpSpPr>
        <p:grpSpPr>
          <a:xfrm>
            <a:off x="4508400" y="2764390"/>
            <a:ext cx="2295871" cy="1263058"/>
            <a:chOff x="4720126" y="3044203"/>
            <a:chExt cx="3203936" cy="1263058"/>
          </a:xfrm>
        </p:grpSpPr>
        <p:sp>
          <p:nvSpPr>
            <p:cNvPr id="195" name="矩形 194"/>
            <p:cNvSpPr/>
            <p:nvPr>
              <p:custDataLst>
                <p:tags r:id="rId30"/>
              </p:custDataLst>
            </p:nvPr>
          </p:nvSpPr>
          <p:spPr>
            <a:xfrm>
              <a:off x="4720126" y="3044203"/>
              <a:ext cx="515411" cy="1024000"/>
            </a:xfrm>
            <a:prstGeom prst="rect">
              <a:avLst/>
            </a:prstGeom>
          </p:spPr>
          <p:txBody>
            <a:bodyPr vert="eaVert" wrap="square">
              <a:spAutoFit/>
            </a:bodyPr>
            <a:lstStyle/>
            <a:p>
              <a:r>
                <a:rPr lang="zh-CN" altLang="en-US" sz="1200" b="1" dirty="0">
                  <a:solidFill>
                    <a:srgbClr val="000000"/>
                  </a:solidFill>
                  <a:latin typeface="微软雅黑" panose="020B0503020204020204" pitchFamily="34" charset="-122"/>
                  <a:ea typeface="微软雅黑" panose="020B0503020204020204" pitchFamily="34" charset="-122"/>
                </a:rPr>
                <a:t>指标定义</a:t>
              </a:r>
            </a:p>
          </p:txBody>
        </p:sp>
        <p:sp>
          <p:nvSpPr>
            <p:cNvPr id="196" name="矩形 195"/>
            <p:cNvSpPr/>
            <p:nvPr>
              <p:custDataLst>
                <p:tags r:id="rId31"/>
              </p:custDataLst>
            </p:nvPr>
          </p:nvSpPr>
          <p:spPr>
            <a:xfrm>
              <a:off x="5104201" y="3044203"/>
              <a:ext cx="515411" cy="1263058"/>
            </a:xfrm>
            <a:prstGeom prst="rect">
              <a:avLst/>
            </a:prstGeom>
          </p:spPr>
          <p:txBody>
            <a:bodyPr vert="eaVert" wrap="square">
              <a:spAutoFit/>
            </a:bodyPr>
            <a:lstStyle/>
            <a:p>
              <a:r>
                <a:rPr lang="zh-CN" altLang="en-US" sz="1200" b="1" dirty="0">
                  <a:solidFill>
                    <a:srgbClr val="000000"/>
                  </a:solidFill>
                  <a:latin typeface="微软雅黑" panose="020B0503020204020204" pitchFamily="34" charset="-122"/>
                  <a:ea typeface="微软雅黑" panose="020B0503020204020204" pitchFamily="34" charset="-122"/>
                </a:rPr>
                <a:t>指标口径</a:t>
              </a:r>
            </a:p>
          </p:txBody>
        </p:sp>
        <p:sp>
          <p:nvSpPr>
            <p:cNvPr id="197" name="矩形 196"/>
            <p:cNvSpPr/>
            <p:nvPr>
              <p:custDataLst>
                <p:tags r:id="rId32"/>
              </p:custDataLst>
            </p:nvPr>
          </p:nvSpPr>
          <p:spPr>
            <a:xfrm>
              <a:off x="5872350" y="3044203"/>
              <a:ext cx="515411" cy="1263058"/>
            </a:xfrm>
            <a:prstGeom prst="rect">
              <a:avLst/>
            </a:prstGeom>
          </p:spPr>
          <p:txBody>
            <a:bodyPr vert="eaVert" wrap="square">
              <a:spAutoFit/>
            </a:bodyPr>
            <a:lstStyle/>
            <a:p>
              <a:r>
                <a:rPr lang="zh-CN" altLang="en-US" sz="1200" b="1" dirty="0">
                  <a:solidFill>
                    <a:srgbClr val="000000"/>
                  </a:solidFill>
                  <a:latin typeface="微软雅黑" panose="020B0503020204020204" pitchFamily="34" charset="-122"/>
                  <a:ea typeface="微软雅黑" panose="020B0503020204020204" pitchFamily="34" charset="-122"/>
                </a:rPr>
                <a:t>参考标准</a:t>
              </a:r>
            </a:p>
          </p:txBody>
        </p:sp>
        <p:sp>
          <p:nvSpPr>
            <p:cNvPr id="198" name="矩形 197"/>
            <p:cNvSpPr/>
            <p:nvPr>
              <p:custDataLst>
                <p:tags r:id="rId33"/>
              </p:custDataLst>
            </p:nvPr>
          </p:nvSpPr>
          <p:spPr>
            <a:xfrm>
              <a:off x="6256426" y="3044203"/>
              <a:ext cx="515411" cy="1263058"/>
            </a:xfrm>
            <a:prstGeom prst="rect">
              <a:avLst/>
            </a:prstGeom>
          </p:spPr>
          <p:txBody>
            <a:bodyPr vert="eaVert" wrap="square">
              <a:spAutoFit/>
            </a:bodyPr>
            <a:lstStyle/>
            <a:p>
              <a:r>
                <a:rPr lang="zh-CN" altLang="en-US" sz="1200" b="1" dirty="0">
                  <a:solidFill>
                    <a:srgbClr val="000000"/>
                  </a:solidFill>
                  <a:latin typeface="微软雅黑" panose="020B0503020204020204" pitchFamily="34" charset="-122"/>
                  <a:ea typeface="微软雅黑" panose="020B0503020204020204" pitchFamily="34" charset="-122"/>
                </a:rPr>
                <a:t>单位</a:t>
              </a:r>
            </a:p>
          </p:txBody>
        </p:sp>
        <p:sp>
          <p:nvSpPr>
            <p:cNvPr id="199" name="矩形 198"/>
            <p:cNvSpPr/>
            <p:nvPr>
              <p:custDataLst>
                <p:tags r:id="rId34"/>
              </p:custDataLst>
            </p:nvPr>
          </p:nvSpPr>
          <p:spPr>
            <a:xfrm>
              <a:off x="5488277" y="3044203"/>
              <a:ext cx="515411" cy="1263058"/>
            </a:xfrm>
            <a:prstGeom prst="rect">
              <a:avLst/>
            </a:prstGeom>
          </p:spPr>
          <p:txBody>
            <a:bodyPr vert="eaVert" wrap="square">
              <a:spAutoFit/>
            </a:bodyPr>
            <a:lstStyle/>
            <a:p>
              <a:r>
                <a:rPr lang="zh-CN" altLang="en-US" sz="1200" b="1" dirty="0">
                  <a:solidFill>
                    <a:srgbClr val="000000"/>
                  </a:solidFill>
                  <a:latin typeface="微软雅黑" panose="020B0503020204020204" pitchFamily="34" charset="-122"/>
                  <a:ea typeface="微软雅黑" panose="020B0503020204020204" pitchFamily="34" charset="-122"/>
                </a:rPr>
                <a:t>计算公式</a:t>
              </a:r>
            </a:p>
          </p:txBody>
        </p:sp>
        <p:sp>
          <p:nvSpPr>
            <p:cNvPr id="200" name="矩形 199"/>
            <p:cNvSpPr/>
            <p:nvPr>
              <p:custDataLst>
                <p:tags r:id="rId35"/>
              </p:custDataLst>
            </p:nvPr>
          </p:nvSpPr>
          <p:spPr>
            <a:xfrm>
              <a:off x="6640501" y="3044203"/>
              <a:ext cx="515411" cy="1263058"/>
            </a:xfrm>
            <a:prstGeom prst="rect">
              <a:avLst/>
            </a:prstGeom>
          </p:spPr>
          <p:txBody>
            <a:bodyPr vert="eaVert" wrap="square">
              <a:spAutoFit/>
            </a:bodyPr>
            <a:lstStyle/>
            <a:p>
              <a:r>
                <a:rPr lang="zh-CN" altLang="en-US" sz="1200" b="1" dirty="0">
                  <a:solidFill>
                    <a:srgbClr val="000000"/>
                  </a:solidFill>
                  <a:latin typeface="微软雅黑" panose="020B0503020204020204" pitchFamily="34" charset="-122"/>
                  <a:ea typeface="微软雅黑" panose="020B0503020204020204" pitchFamily="34" charset="-122"/>
                </a:rPr>
                <a:t>频度</a:t>
              </a:r>
            </a:p>
          </p:txBody>
        </p:sp>
        <p:sp>
          <p:nvSpPr>
            <p:cNvPr id="201" name="矩形 200"/>
            <p:cNvSpPr/>
            <p:nvPr>
              <p:custDataLst>
                <p:tags r:id="rId36"/>
              </p:custDataLst>
            </p:nvPr>
          </p:nvSpPr>
          <p:spPr>
            <a:xfrm>
              <a:off x="7024576" y="3044203"/>
              <a:ext cx="515411" cy="1263058"/>
            </a:xfrm>
            <a:prstGeom prst="rect">
              <a:avLst/>
            </a:prstGeom>
          </p:spPr>
          <p:txBody>
            <a:bodyPr vert="eaVert" wrap="square">
              <a:spAutoFit/>
            </a:bodyPr>
            <a:lstStyle/>
            <a:p>
              <a:r>
                <a:rPr lang="zh-CN" altLang="en-US" sz="1200" b="1" dirty="0">
                  <a:solidFill>
                    <a:srgbClr val="000000"/>
                  </a:solidFill>
                  <a:latin typeface="微软雅黑" panose="020B0503020204020204" pitchFamily="34" charset="-122"/>
                  <a:ea typeface="微软雅黑" panose="020B0503020204020204" pitchFamily="34" charset="-122"/>
                </a:rPr>
                <a:t>指标类别</a:t>
              </a:r>
            </a:p>
          </p:txBody>
        </p:sp>
        <p:sp>
          <p:nvSpPr>
            <p:cNvPr id="202" name="矩形 201"/>
            <p:cNvSpPr/>
            <p:nvPr>
              <p:custDataLst>
                <p:tags r:id="rId37"/>
              </p:custDataLst>
            </p:nvPr>
          </p:nvSpPr>
          <p:spPr>
            <a:xfrm>
              <a:off x="7408651" y="3044203"/>
              <a:ext cx="515411" cy="1263058"/>
            </a:xfrm>
            <a:prstGeom prst="rect">
              <a:avLst/>
            </a:prstGeom>
          </p:spPr>
          <p:txBody>
            <a:bodyPr vert="eaVert" wrap="square">
              <a:spAutoFit/>
            </a:bodyPr>
            <a:lstStyle/>
            <a:p>
              <a:r>
                <a:rPr lang="zh-CN" altLang="en-US" sz="1200" b="1" dirty="0">
                  <a:solidFill>
                    <a:srgbClr val="000000"/>
                  </a:solidFill>
                  <a:latin typeface="微软雅黑" panose="020B0503020204020204" pitchFamily="34" charset="-122"/>
                  <a:ea typeface="微软雅黑" panose="020B0503020204020204" pitchFamily="34" charset="-122"/>
                </a:rPr>
                <a:t>指标用途</a:t>
              </a:r>
            </a:p>
          </p:txBody>
        </p:sp>
      </p:grpSp>
      <p:sp>
        <p:nvSpPr>
          <p:cNvPr id="203" name="矩形 202"/>
          <p:cNvSpPr/>
          <p:nvPr>
            <p:custDataLst>
              <p:tags r:id="rId24"/>
            </p:custDataLst>
          </p:nvPr>
        </p:nvSpPr>
        <p:spPr>
          <a:xfrm>
            <a:off x="4403554" y="1865949"/>
            <a:ext cx="2513773" cy="938719"/>
          </a:xfrm>
          <a:prstGeom prst="rect">
            <a:avLst/>
          </a:prstGeom>
        </p:spPr>
        <p:txBody>
          <a:bodyPr wrap="square">
            <a:spAutoFit/>
          </a:bodyPr>
          <a:lstStyle/>
          <a:p>
            <a:pPr marL="71755" indent="-71755">
              <a:buFont typeface="Arial" panose="020B0604020202020204" pitchFamily="34" charset="0"/>
              <a:buChar char="•"/>
            </a:pPr>
            <a:r>
              <a:rPr lang="zh-CN" altLang="en-US" sz="1100" dirty="0">
                <a:solidFill>
                  <a:srgbClr val="000000"/>
                </a:solidFill>
                <a:latin typeface="微软雅黑" panose="020B0503020204020204" pitchFamily="34" charset="-122"/>
                <a:ea typeface="微软雅黑" panose="020B0503020204020204" pitchFamily="34" charset="-122"/>
              </a:rPr>
              <a:t>业务管理过程中所涉及的指标对象和要素，以及在业务应用时对技术属性的统一要求与定义</a:t>
            </a:r>
            <a:endParaRPr lang="en-US" altLang="zh-CN" sz="1100" dirty="0">
              <a:solidFill>
                <a:srgbClr val="000000"/>
              </a:solidFill>
              <a:latin typeface="微软雅黑" panose="020B0503020204020204" pitchFamily="34" charset="-122"/>
              <a:ea typeface="微软雅黑" panose="020B0503020204020204" pitchFamily="34" charset="-122"/>
            </a:endParaRPr>
          </a:p>
          <a:p>
            <a:pPr marL="71755" indent="-71755">
              <a:buFont typeface="Arial" panose="020B0604020202020204" pitchFamily="34" charset="0"/>
              <a:buChar char="•"/>
            </a:pPr>
            <a:r>
              <a:rPr lang="zh-CN" altLang="en-US" sz="1100" dirty="0">
                <a:solidFill>
                  <a:srgbClr val="000000"/>
                </a:solidFill>
                <a:latin typeface="微软雅黑" panose="020B0503020204020204" pitchFamily="34" charset="-122"/>
                <a:ea typeface="微软雅黑" panose="020B0503020204020204" pitchFamily="34" charset="-122"/>
              </a:rPr>
              <a:t>业务标准是对指标标准项业务行业的统一解释和要求</a:t>
            </a:r>
          </a:p>
        </p:txBody>
      </p:sp>
      <p:grpSp>
        <p:nvGrpSpPr>
          <p:cNvPr id="204" name="组合 203"/>
          <p:cNvGrpSpPr/>
          <p:nvPr/>
        </p:nvGrpSpPr>
        <p:grpSpPr>
          <a:xfrm>
            <a:off x="7006795" y="2770947"/>
            <a:ext cx="2196438" cy="1264123"/>
            <a:chOff x="6961142" y="3210096"/>
            <a:chExt cx="2597310" cy="1264123"/>
          </a:xfrm>
        </p:grpSpPr>
        <p:sp>
          <p:nvSpPr>
            <p:cNvPr id="205" name="矩形 204"/>
            <p:cNvSpPr/>
            <p:nvPr>
              <p:custDataLst>
                <p:tags r:id="rId25"/>
              </p:custDataLst>
            </p:nvPr>
          </p:nvSpPr>
          <p:spPr>
            <a:xfrm>
              <a:off x="8682869" y="3211161"/>
              <a:ext cx="418541" cy="1263058"/>
            </a:xfrm>
            <a:prstGeom prst="rect">
              <a:avLst/>
            </a:prstGeom>
          </p:spPr>
          <p:txBody>
            <a:bodyPr vert="eaVert" wrap="square">
              <a:spAutoFit/>
            </a:bodyPr>
            <a:lstStyle/>
            <a:p>
              <a:r>
                <a:rPr lang="zh-CN" altLang="en-US" sz="1100" b="1" dirty="0">
                  <a:solidFill>
                    <a:srgbClr val="000000"/>
                  </a:solidFill>
                  <a:latin typeface="微软雅黑" panose="020B0503020204020204" pitchFamily="34" charset="-122"/>
                  <a:ea typeface="微软雅黑" panose="020B0503020204020204" pitchFamily="34" charset="-122"/>
                </a:rPr>
                <a:t>数据类型</a:t>
              </a:r>
            </a:p>
          </p:txBody>
        </p:sp>
        <p:sp>
          <p:nvSpPr>
            <p:cNvPr id="206" name="矩形 205"/>
            <p:cNvSpPr/>
            <p:nvPr>
              <p:custDataLst>
                <p:tags r:id="rId26"/>
              </p:custDataLst>
            </p:nvPr>
          </p:nvSpPr>
          <p:spPr>
            <a:xfrm>
              <a:off x="9139911" y="3210096"/>
              <a:ext cx="418541" cy="1263058"/>
            </a:xfrm>
            <a:prstGeom prst="rect">
              <a:avLst/>
            </a:prstGeom>
          </p:spPr>
          <p:txBody>
            <a:bodyPr vert="eaVert" wrap="square">
              <a:spAutoFit/>
            </a:bodyPr>
            <a:lstStyle/>
            <a:p>
              <a:r>
                <a:rPr lang="zh-CN" altLang="en-US" sz="1100" b="1" dirty="0">
                  <a:solidFill>
                    <a:srgbClr val="000000"/>
                  </a:solidFill>
                  <a:latin typeface="微软雅黑" panose="020B0503020204020204" pitchFamily="34" charset="-122"/>
                  <a:ea typeface="微软雅黑" panose="020B0503020204020204" pitchFamily="34" charset="-122"/>
                </a:rPr>
                <a:t>数据精度</a:t>
              </a:r>
            </a:p>
          </p:txBody>
        </p:sp>
        <p:sp>
          <p:nvSpPr>
            <p:cNvPr id="207" name="矩形 206"/>
            <p:cNvSpPr/>
            <p:nvPr>
              <p:custDataLst>
                <p:tags r:id="rId27"/>
              </p:custDataLst>
            </p:nvPr>
          </p:nvSpPr>
          <p:spPr>
            <a:xfrm>
              <a:off x="6961142" y="3211161"/>
              <a:ext cx="618713" cy="1263058"/>
            </a:xfrm>
            <a:prstGeom prst="rect">
              <a:avLst/>
            </a:prstGeom>
          </p:spPr>
          <p:txBody>
            <a:bodyPr vert="eaVert" wrap="square">
              <a:spAutoFit/>
            </a:bodyPr>
            <a:lstStyle/>
            <a:p>
              <a:r>
                <a:rPr lang="zh-CN" altLang="en-US" sz="1100" b="1" dirty="0">
                  <a:solidFill>
                    <a:srgbClr val="000000"/>
                  </a:solidFill>
                  <a:latin typeface="微软雅黑" panose="020B0503020204020204" pitchFamily="34" charset="-122"/>
                  <a:ea typeface="微软雅黑" panose="020B0503020204020204" pitchFamily="34" charset="-122"/>
                </a:rPr>
                <a:t>关联指标项数据标准项编码</a:t>
              </a:r>
            </a:p>
          </p:txBody>
        </p:sp>
        <p:sp>
          <p:nvSpPr>
            <p:cNvPr id="208" name="矩形 207"/>
            <p:cNvSpPr/>
            <p:nvPr>
              <p:custDataLst>
                <p:tags r:id="rId28"/>
              </p:custDataLst>
            </p:nvPr>
          </p:nvSpPr>
          <p:spPr>
            <a:xfrm>
              <a:off x="7529882" y="3211161"/>
              <a:ext cx="618713" cy="1263058"/>
            </a:xfrm>
            <a:prstGeom prst="rect">
              <a:avLst/>
            </a:prstGeom>
          </p:spPr>
          <p:txBody>
            <a:bodyPr vert="eaVert" wrap="square">
              <a:spAutoFit/>
            </a:bodyPr>
            <a:lstStyle/>
            <a:p>
              <a:r>
                <a:rPr lang="zh-CN" altLang="en-US" sz="1100" b="1" dirty="0">
                  <a:solidFill>
                    <a:srgbClr val="000000"/>
                  </a:solidFill>
                  <a:latin typeface="微软雅黑" panose="020B0503020204020204" pitchFamily="34" charset="-122"/>
                  <a:ea typeface="微软雅黑" panose="020B0503020204020204" pitchFamily="34" charset="-122"/>
                </a:rPr>
                <a:t>关联指标项数据标准项名称</a:t>
              </a:r>
            </a:p>
          </p:txBody>
        </p:sp>
        <p:sp>
          <p:nvSpPr>
            <p:cNvPr id="209" name="矩形 208"/>
            <p:cNvSpPr/>
            <p:nvPr>
              <p:custDataLst>
                <p:tags r:id="rId29"/>
              </p:custDataLst>
            </p:nvPr>
          </p:nvSpPr>
          <p:spPr>
            <a:xfrm>
              <a:off x="8098623" y="3211161"/>
              <a:ext cx="618713" cy="1263058"/>
            </a:xfrm>
            <a:prstGeom prst="rect">
              <a:avLst/>
            </a:prstGeom>
          </p:spPr>
          <p:txBody>
            <a:bodyPr vert="eaVert" wrap="square">
              <a:spAutoFit/>
            </a:bodyPr>
            <a:lstStyle/>
            <a:p>
              <a:r>
                <a:rPr lang="zh-CN" altLang="en-US" sz="1100" b="1" dirty="0">
                  <a:solidFill>
                    <a:srgbClr val="000000"/>
                  </a:solidFill>
                  <a:latin typeface="微软雅黑" panose="020B0503020204020204" pitchFamily="34" charset="-122"/>
                  <a:ea typeface="微软雅黑" panose="020B0503020204020204" pitchFamily="34" charset="-122"/>
                </a:rPr>
                <a:t>关联指标项数据标准项口径差异</a:t>
              </a:r>
            </a:p>
          </p:txBody>
        </p:sp>
      </p:grpSp>
      <p:grpSp>
        <p:nvGrpSpPr>
          <p:cNvPr id="210" name="组合 209"/>
          <p:cNvGrpSpPr/>
          <p:nvPr/>
        </p:nvGrpSpPr>
        <p:grpSpPr>
          <a:xfrm>
            <a:off x="888692" y="5361133"/>
            <a:ext cx="10393853" cy="460285"/>
            <a:chOff x="205623" y="4710484"/>
            <a:chExt cx="11752701" cy="460285"/>
          </a:xfrm>
          <a:noFill/>
        </p:grpSpPr>
        <p:sp>
          <p:nvSpPr>
            <p:cNvPr id="211" name="矩形 210"/>
            <p:cNvSpPr/>
            <p:nvPr/>
          </p:nvSpPr>
          <p:spPr>
            <a:xfrm>
              <a:off x="205623" y="4710484"/>
              <a:ext cx="754325" cy="4602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ysClr val="windowText" lastClr="000000"/>
                  </a:solidFill>
                  <a:latin typeface="微软雅黑" panose="020B0503020204020204" pitchFamily="34" charset="-122"/>
                  <a:ea typeface="微软雅黑" panose="020B0503020204020204" pitchFamily="34" charset="-122"/>
                </a:rPr>
                <a:t>维度编码</a:t>
              </a:r>
            </a:p>
          </p:txBody>
        </p:sp>
        <p:sp>
          <p:nvSpPr>
            <p:cNvPr id="212" name="矩形 211"/>
            <p:cNvSpPr/>
            <p:nvPr/>
          </p:nvSpPr>
          <p:spPr>
            <a:xfrm>
              <a:off x="1076334" y="4710484"/>
              <a:ext cx="754325" cy="4602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ysClr val="windowText" lastClr="000000"/>
                  </a:solidFill>
                  <a:latin typeface="微软雅黑" panose="020B0503020204020204" pitchFamily="34" charset="-122"/>
                  <a:ea typeface="微软雅黑" panose="020B0503020204020204" pitchFamily="34" charset="-122"/>
                </a:rPr>
                <a:t>维度名称</a:t>
              </a:r>
            </a:p>
          </p:txBody>
        </p:sp>
        <p:sp>
          <p:nvSpPr>
            <p:cNvPr id="213" name="矩形 212"/>
            <p:cNvSpPr/>
            <p:nvPr/>
          </p:nvSpPr>
          <p:spPr>
            <a:xfrm>
              <a:off x="1947045" y="4710484"/>
              <a:ext cx="1340868" cy="4602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ysClr val="windowText" lastClr="000000"/>
                  </a:solidFill>
                  <a:latin typeface="微软雅黑" panose="020B0503020204020204" pitchFamily="34" charset="-122"/>
                  <a:ea typeface="微软雅黑" panose="020B0503020204020204" pitchFamily="34" charset="-122"/>
                </a:rPr>
                <a:t>维度属性编码</a:t>
              </a:r>
            </a:p>
          </p:txBody>
        </p:sp>
        <p:sp>
          <p:nvSpPr>
            <p:cNvPr id="214" name="矩形 213"/>
            <p:cNvSpPr/>
            <p:nvPr/>
          </p:nvSpPr>
          <p:spPr>
            <a:xfrm>
              <a:off x="3404299" y="4710484"/>
              <a:ext cx="1340868" cy="4602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ysClr val="windowText" lastClr="000000"/>
                  </a:solidFill>
                  <a:latin typeface="微软雅黑" panose="020B0503020204020204" pitchFamily="34" charset="-122"/>
                  <a:ea typeface="微软雅黑" panose="020B0503020204020204" pitchFamily="34" charset="-122"/>
                </a:rPr>
                <a:t>维度属性中文名称</a:t>
              </a:r>
            </a:p>
          </p:txBody>
        </p:sp>
        <p:sp>
          <p:nvSpPr>
            <p:cNvPr id="215" name="矩形 214"/>
            <p:cNvSpPr/>
            <p:nvPr/>
          </p:nvSpPr>
          <p:spPr>
            <a:xfrm>
              <a:off x="4861553" y="4710484"/>
              <a:ext cx="1187825" cy="4602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ysClr val="windowText" lastClr="000000"/>
                  </a:solidFill>
                  <a:latin typeface="微软雅黑" panose="020B0503020204020204" pitchFamily="34" charset="-122"/>
                  <a:ea typeface="微软雅黑" panose="020B0503020204020204" pitchFamily="34" charset="-122"/>
                </a:rPr>
                <a:t>维度属性值域</a:t>
              </a:r>
            </a:p>
          </p:txBody>
        </p:sp>
        <p:sp>
          <p:nvSpPr>
            <p:cNvPr id="216" name="矩形 215"/>
            <p:cNvSpPr/>
            <p:nvPr/>
          </p:nvSpPr>
          <p:spPr>
            <a:xfrm>
              <a:off x="6165765" y="4710484"/>
              <a:ext cx="1187825" cy="4602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ysClr val="windowText" lastClr="000000"/>
                  </a:solidFill>
                  <a:latin typeface="微软雅黑" panose="020B0503020204020204" pitchFamily="34" charset="-122"/>
                  <a:ea typeface="微软雅黑" panose="020B0503020204020204" pitchFamily="34" charset="-122"/>
                </a:rPr>
                <a:t>维度属性层次</a:t>
              </a:r>
            </a:p>
          </p:txBody>
        </p:sp>
        <p:sp>
          <p:nvSpPr>
            <p:cNvPr id="217" name="矩形 216"/>
            <p:cNvSpPr/>
            <p:nvPr/>
          </p:nvSpPr>
          <p:spPr>
            <a:xfrm>
              <a:off x="7469977" y="4710484"/>
              <a:ext cx="1750624" cy="4602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ysClr val="windowText" lastClr="000000"/>
                  </a:solidFill>
                  <a:latin typeface="微软雅黑" panose="020B0503020204020204" pitchFamily="34" charset="-122"/>
                  <a:ea typeface="微软雅黑" panose="020B0503020204020204" pitchFamily="34" charset="-122"/>
                </a:rPr>
                <a:t>关联基础数据标准项目编码</a:t>
              </a:r>
            </a:p>
          </p:txBody>
        </p:sp>
        <p:sp>
          <p:nvSpPr>
            <p:cNvPr id="218" name="矩形 217"/>
            <p:cNvSpPr/>
            <p:nvPr/>
          </p:nvSpPr>
          <p:spPr>
            <a:xfrm>
              <a:off x="9336987" y="4710484"/>
              <a:ext cx="1750624" cy="4602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ysClr val="windowText" lastClr="000000"/>
                  </a:solidFill>
                  <a:latin typeface="微软雅黑" panose="020B0503020204020204" pitchFamily="34" charset="-122"/>
                  <a:ea typeface="微软雅黑" panose="020B0503020204020204" pitchFamily="34" charset="-122"/>
                </a:rPr>
                <a:t>关联基础数据标准项目名称</a:t>
              </a:r>
            </a:p>
          </p:txBody>
        </p:sp>
        <p:sp>
          <p:nvSpPr>
            <p:cNvPr id="219" name="矩形 218"/>
            <p:cNvSpPr/>
            <p:nvPr/>
          </p:nvSpPr>
          <p:spPr>
            <a:xfrm>
              <a:off x="11203999" y="4710484"/>
              <a:ext cx="754325" cy="4602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ysClr val="windowText" lastClr="000000"/>
                  </a:solidFill>
                  <a:latin typeface="微软雅黑" panose="020B0503020204020204" pitchFamily="34" charset="-122"/>
                  <a:ea typeface="微软雅黑" panose="020B0503020204020204" pitchFamily="34" charset="-122"/>
                </a:rPr>
                <a:t>备注</a:t>
              </a:r>
            </a:p>
          </p:txBody>
        </p:sp>
      </p:grpSp>
      <p:sp>
        <p:nvSpPr>
          <p:cNvPr id="220" name="矩形 219"/>
          <p:cNvSpPr/>
          <p:nvPr/>
        </p:nvSpPr>
        <p:spPr>
          <a:xfrm>
            <a:off x="-52019" y="5878320"/>
            <a:ext cx="3783995" cy="4523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ü"/>
            </a:pPr>
            <a:r>
              <a:rPr lang="zh-CN" altLang="en-US" sz="1500" dirty="0">
                <a:solidFill>
                  <a:sysClr val="windowText" lastClr="000000"/>
                </a:solidFill>
                <a:latin typeface="微软雅黑" panose="020B0503020204020204" pitchFamily="34" charset="-122"/>
                <a:ea typeface="微软雅黑" panose="020B0503020204020204" pitchFamily="34" charset="-122"/>
              </a:rPr>
              <a:t>指标数据标准化的关键是消除差异</a:t>
            </a:r>
          </a:p>
        </p:txBody>
      </p:sp>
      <p:sp>
        <p:nvSpPr>
          <p:cNvPr id="221" name="矩形 220"/>
          <p:cNvSpPr/>
          <p:nvPr/>
        </p:nvSpPr>
        <p:spPr>
          <a:xfrm>
            <a:off x="7522135" y="5877635"/>
            <a:ext cx="4489872" cy="4523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ü"/>
            </a:pPr>
            <a:r>
              <a:rPr lang="zh-CN" altLang="en-US" sz="1500" dirty="0">
                <a:solidFill>
                  <a:sysClr val="windowText" lastClr="000000"/>
                </a:solidFill>
                <a:latin typeface="微软雅黑" panose="020B0503020204020204" pitchFamily="34" charset="-122"/>
                <a:ea typeface="微软雅黑" panose="020B0503020204020204" pitchFamily="34" charset="-122"/>
              </a:rPr>
              <a:t>明确指标标准定义的责任部门和管理部门</a:t>
            </a:r>
          </a:p>
        </p:txBody>
      </p:sp>
      <p:sp>
        <p:nvSpPr>
          <p:cNvPr id="222" name="矩形 221"/>
          <p:cNvSpPr/>
          <p:nvPr/>
        </p:nvSpPr>
        <p:spPr>
          <a:xfrm>
            <a:off x="3286606" y="5891158"/>
            <a:ext cx="4620217" cy="4523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ü"/>
            </a:pPr>
            <a:r>
              <a:rPr lang="zh-CN" altLang="en-US" sz="1500" dirty="0">
                <a:solidFill>
                  <a:sysClr val="windowText" lastClr="000000"/>
                </a:solidFill>
                <a:latin typeface="微软雅黑" panose="020B0503020204020204" pitchFamily="34" charset="-122"/>
                <a:ea typeface="微软雅黑" panose="020B0503020204020204" pitchFamily="34" charset="-122"/>
              </a:rPr>
              <a:t>明确指标的业务含义，统计口径，计算公式</a:t>
            </a:r>
          </a:p>
        </p:txBody>
      </p:sp>
    </p:spTree>
    <p:extLst>
      <p:ext uri="{BB962C8B-B14F-4D97-AF65-F5344CB8AC3E}">
        <p14:creationId xmlns:p14="http://schemas.microsoft.com/office/powerpoint/2010/main" val="3382555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p:spPr>
        <p:txBody>
          <a:bodyPr wrap="square" rtlCol="0">
            <a:spAutoFit/>
          </a:bodyPr>
          <a:lstStyle/>
          <a:p>
            <a:r>
              <a:rPr lang="zh-CN" altLang="en-US" dirty="0"/>
              <a:t>数据标准在系统落地的要点</a:t>
            </a:r>
          </a:p>
        </p:txBody>
      </p:sp>
      <p:grpSp>
        <p:nvGrpSpPr>
          <p:cNvPr id="26" name="组合 25">
            <a:extLst>
              <a:ext uri="{FF2B5EF4-FFF2-40B4-BE49-F238E27FC236}">
                <a16:creationId xmlns="" xmlns:a16="http://schemas.microsoft.com/office/drawing/2014/main" id="{18D96E5A-BBAD-4D60-A004-EE3B8EBEBC87}"/>
              </a:ext>
            </a:extLst>
          </p:cNvPr>
          <p:cNvGrpSpPr/>
          <p:nvPr/>
        </p:nvGrpSpPr>
        <p:grpSpPr>
          <a:xfrm>
            <a:off x="445444" y="839394"/>
            <a:ext cx="4421529" cy="2974065"/>
            <a:chOff x="520719" y="1665114"/>
            <a:chExt cx="4565794" cy="3222373"/>
          </a:xfrm>
        </p:grpSpPr>
        <p:sp>
          <p:nvSpPr>
            <p:cNvPr id="27" name="Rectangle 3">
              <a:extLst>
                <a:ext uri="{FF2B5EF4-FFF2-40B4-BE49-F238E27FC236}">
                  <a16:creationId xmlns="" xmlns:a16="http://schemas.microsoft.com/office/drawing/2014/main" id="{8B6A1E64-3655-4E18-BAD5-35F6B8583417}"/>
                </a:ext>
              </a:extLst>
            </p:cNvPr>
            <p:cNvSpPr>
              <a:spLocks noChangeArrowheads="1"/>
            </p:cNvSpPr>
            <p:nvPr/>
          </p:nvSpPr>
          <p:spPr bwMode="auto">
            <a:xfrm>
              <a:off x="2845517" y="3350663"/>
              <a:ext cx="2175084" cy="1536824"/>
            </a:xfrm>
            <a:prstGeom prst="rect">
              <a:avLst/>
            </a:prstGeom>
            <a:solidFill>
              <a:sysClr val="window" lastClr="FFFFFF">
                <a:lumMod val="85000"/>
              </a:sysClr>
            </a:solidFill>
            <a:ln w="12700">
              <a:noFill/>
              <a:prstDash val="dash"/>
              <a:miter lim="800000"/>
              <a:headEnd/>
              <a:tailEnd/>
            </a:ln>
          </p:spPr>
          <p:txBody>
            <a:bodyPr wrap="none" anchor="ctr"/>
            <a:lstStyle>
              <a:lvl1pPr eaLnBrk="0" hangingPunct="0">
                <a:defRPr sz="2200" b="1">
                  <a:solidFill>
                    <a:schemeClr val="tx1"/>
                  </a:solidFill>
                  <a:latin typeface="Verdana" panose="020B0604030504040204" pitchFamily="34" charset="0"/>
                  <a:ea typeface="宋体" panose="02010600030101010101" pitchFamily="2" charset="-122"/>
                </a:defRPr>
              </a:lvl1pPr>
              <a:lvl2pPr marL="742950" indent="-285750" eaLnBrk="0" hangingPunct="0">
                <a:defRPr sz="2200" b="1">
                  <a:solidFill>
                    <a:schemeClr val="tx1"/>
                  </a:solidFill>
                  <a:latin typeface="Verdana" panose="020B0604030504040204" pitchFamily="34" charset="0"/>
                  <a:ea typeface="宋体" panose="02010600030101010101" pitchFamily="2" charset="-122"/>
                </a:defRPr>
              </a:lvl2pPr>
              <a:lvl3pPr marL="1143000" indent="-228600" eaLnBrk="0" hangingPunct="0">
                <a:defRPr sz="2200" b="1">
                  <a:solidFill>
                    <a:schemeClr val="tx1"/>
                  </a:solidFill>
                  <a:latin typeface="Verdana" panose="020B0604030504040204" pitchFamily="34" charset="0"/>
                  <a:ea typeface="宋体" panose="02010600030101010101" pitchFamily="2" charset="-122"/>
                </a:defRPr>
              </a:lvl3pPr>
              <a:lvl4pPr marL="1600200" indent="-228600" eaLnBrk="0" hangingPunct="0">
                <a:defRPr sz="2200" b="1">
                  <a:solidFill>
                    <a:schemeClr val="tx1"/>
                  </a:solidFill>
                  <a:latin typeface="Verdana" panose="020B0604030504040204" pitchFamily="34" charset="0"/>
                  <a:ea typeface="宋体" panose="02010600030101010101" pitchFamily="2" charset="-122"/>
                </a:defRPr>
              </a:lvl4pPr>
              <a:lvl5pPr marL="2057400" indent="-228600" eaLnBrk="0" hangingPunct="0">
                <a:defRPr sz="22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Verdana" panose="020B060403050404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8" name="Rectangle 4">
              <a:extLst>
                <a:ext uri="{FF2B5EF4-FFF2-40B4-BE49-F238E27FC236}">
                  <a16:creationId xmlns="" xmlns:a16="http://schemas.microsoft.com/office/drawing/2014/main" id="{E2E60C2F-97A2-4D77-9368-7D7C4FB96FC3}"/>
                </a:ext>
              </a:extLst>
            </p:cNvPr>
            <p:cNvSpPr>
              <a:spLocks noChangeArrowheads="1"/>
            </p:cNvSpPr>
            <p:nvPr/>
          </p:nvSpPr>
          <p:spPr bwMode="auto">
            <a:xfrm>
              <a:off x="2845517" y="1665114"/>
              <a:ext cx="2175084" cy="1536824"/>
            </a:xfrm>
            <a:prstGeom prst="rect">
              <a:avLst/>
            </a:prstGeom>
            <a:solidFill>
              <a:srgbClr val="F2F2F2"/>
            </a:solidFill>
            <a:ln w="12700">
              <a:noFill/>
              <a:prstDash val="dash"/>
              <a:miter lim="800000"/>
              <a:headEnd/>
              <a:tailEnd/>
            </a:ln>
          </p:spPr>
          <p:txBody>
            <a:bodyPr wrap="none" anchor="ctr"/>
            <a:lstStyle>
              <a:lvl1pPr eaLnBrk="0" hangingPunct="0">
                <a:defRPr sz="2200" b="1">
                  <a:solidFill>
                    <a:schemeClr val="tx1"/>
                  </a:solidFill>
                  <a:latin typeface="Verdana" panose="020B0604030504040204" pitchFamily="34" charset="0"/>
                  <a:ea typeface="宋体" panose="02010600030101010101" pitchFamily="2" charset="-122"/>
                </a:defRPr>
              </a:lvl1pPr>
              <a:lvl2pPr marL="742950" indent="-285750" eaLnBrk="0" hangingPunct="0">
                <a:defRPr sz="2200" b="1">
                  <a:solidFill>
                    <a:schemeClr val="tx1"/>
                  </a:solidFill>
                  <a:latin typeface="Verdana" panose="020B0604030504040204" pitchFamily="34" charset="0"/>
                  <a:ea typeface="宋体" panose="02010600030101010101" pitchFamily="2" charset="-122"/>
                </a:defRPr>
              </a:lvl2pPr>
              <a:lvl3pPr marL="1143000" indent="-228600" eaLnBrk="0" hangingPunct="0">
                <a:defRPr sz="2200" b="1">
                  <a:solidFill>
                    <a:schemeClr val="tx1"/>
                  </a:solidFill>
                  <a:latin typeface="Verdana" panose="020B0604030504040204" pitchFamily="34" charset="0"/>
                  <a:ea typeface="宋体" panose="02010600030101010101" pitchFamily="2" charset="-122"/>
                </a:defRPr>
              </a:lvl3pPr>
              <a:lvl4pPr marL="1600200" indent="-228600" eaLnBrk="0" hangingPunct="0">
                <a:defRPr sz="2200" b="1">
                  <a:solidFill>
                    <a:schemeClr val="tx1"/>
                  </a:solidFill>
                  <a:latin typeface="Verdana" panose="020B0604030504040204" pitchFamily="34" charset="0"/>
                  <a:ea typeface="宋体" panose="02010600030101010101" pitchFamily="2" charset="-122"/>
                </a:defRPr>
              </a:lvl4pPr>
              <a:lvl5pPr marL="2057400" indent="-228600" eaLnBrk="0" hangingPunct="0">
                <a:defRPr sz="22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Verdana" panose="020B060403050404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9" name="Rectangle 5">
              <a:extLst>
                <a:ext uri="{FF2B5EF4-FFF2-40B4-BE49-F238E27FC236}">
                  <a16:creationId xmlns="" xmlns:a16="http://schemas.microsoft.com/office/drawing/2014/main" id="{E43A9C11-13C7-4DD3-B7E1-43A3B58375CF}"/>
                </a:ext>
              </a:extLst>
            </p:cNvPr>
            <p:cNvSpPr>
              <a:spLocks noChangeArrowheads="1"/>
            </p:cNvSpPr>
            <p:nvPr/>
          </p:nvSpPr>
          <p:spPr bwMode="auto">
            <a:xfrm>
              <a:off x="520719" y="3350663"/>
              <a:ext cx="2175084" cy="1536824"/>
            </a:xfrm>
            <a:prstGeom prst="rect">
              <a:avLst/>
            </a:prstGeom>
            <a:solidFill>
              <a:srgbClr val="F2F2F2"/>
            </a:solidFill>
            <a:ln w="12700">
              <a:noFill/>
              <a:prstDash val="dash"/>
              <a:miter lim="800000"/>
              <a:headEnd/>
              <a:tailEnd/>
            </a:ln>
          </p:spPr>
          <p:txBody>
            <a:bodyPr wrap="none" anchor="ctr"/>
            <a:lstStyle>
              <a:lvl1pPr eaLnBrk="0" hangingPunct="0">
                <a:defRPr sz="2200" b="1">
                  <a:solidFill>
                    <a:schemeClr val="tx1"/>
                  </a:solidFill>
                  <a:latin typeface="Verdana" panose="020B0604030504040204" pitchFamily="34" charset="0"/>
                  <a:ea typeface="宋体" panose="02010600030101010101" pitchFamily="2" charset="-122"/>
                </a:defRPr>
              </a:lvl1pPr>
              <a:lvl2pPr marL="742950" indent="-285750" eaLnBrk="0" hangingPunct="0">
                <a:defRPr sz="2200" b="1">
                  <a:solidFill>
                    <a:schemeClr val="tx1"/>
                  </a:solidFill>
                  <a:latin typeface="Verdana" panose="020B0604030504040204" pitchFamily="34" charset="0"/>
                  <a:ea typeface="宋体" panose="02010600030101010101" pitchFamily="2" charset="-122"/>
                </a:defRPr>
              </a:lvl2pPr>
              <a:lvl3pPr marL="1143000" indent="-228600" eaLnBrk="0" hangingPunct="0">
                <a:defRPr sz="2200" b="1">
                  <a:solidFill>
                    <a:schemeClr val="tx1"/>
                  </a:solidFill>
                  <a:latin typeface="Verdana" panose="020B0604030504040204" pitchFamily="34" charset="0"/>
                  <a:ea typeface="宋体" panose="02010600030101010101" pitchFamily="2" charset="-122"/>
                </a:defRPr>
              </a:lvl3pPr>
              <a:lvl4pPr marL="1600200" indent="-228600" eaLnBrk="0" hangingPunct="0">
                <a:defRPr sz="2200" b="1">
                  <a:solidFill>
                    <a:schemeClr val="tx1"/>
                  </a:solidFill>
                  <a:latin typeface="Verdana" panose="020B0604030504040204" pitchFamily="34" charset="0"/>
                  <a:ea typeface="宋体" panose="02010600030101010101" pitchFamily="2" charset="-122"/>
                </a:defRPr>
              </a:lvl4pPr>
              <a:lvl5pPr marL="2057400" indent="-228600" eaLnBrk="0" hangingPunct="0">
                <a:defRPr sz="22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Verdana" panose="020B060403050404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0" name="Rectangle 6">
              <a:extLst>
                <a:ext uri="{FF2B5EF4-FFF2-40B4-BE49-F238E27FC236}">
                  <a16:creationId xmlns="" xmlns:a16="http://schemas.microsoft.com/office/drawing/2014/main" id="{A55D1684-F987-4D2B-A657-08F4B55AF379}"/>
                </a:ext>
              </a:extLst>
            </p:cNvPr>
            <p:cNvSpPr>
              <a:spLocks noChangeArrowheads="1"/>
            </p:cNvSpPr>
            <p:nvPr/>
          </p:nvSpPr>
          <p:spPr bwMode="auto">
            <a:xfrm>
              <a:off x="520719" y="1665114"/>
              <a:ext cx="2175084" cy="1536824"/>
            </a:xfrm>
            <a:prstGeom prst="rect">
              <a:avLst/>
            </a:prstGeom>
            <a:solidFill>
              <a:sysClr val="window" lastClr="FFFFFF">
                <a:lumMod val="85000"/>
              </a:sysClr>
            </a:solidFill>
            <a:ln w="12700">
              <a:noFill/>
              <a:prstDash val="dash"/>
              <a:miter lim="800000"/>
              <a:headEnd/>
              <a:tailEnd/>
            </a:ln>
          </p:spPr>
          <p:txBody>
            <a:bodyPr wrap="none" anchor="ctr"/>
            <a:lstStyle>
              <a:lvl1pPr eaLnBrk="0" hangingPunct="0">
                <a:defRPr sz="2200" b="1">
                  <a:solidFill>
                    <a:schemeClr val="tx1"/>
                  </a:solidFill>
                  <a:latin typeface="Verdana" panose="020B0604030504040204" pitchFamily="34" charset="0"/>
                  <a:ea typeface="宋体" panose="02010600030101010101" pitchFamily="2" charset="-122"/>
                </a:defRPr>
              </a:lvl1pPr>
              <a:lvl2pPr marL="742950" indent="-285750" eaLnBrk="0" hangingPunct="0">
                <a:defRPr sz="2200" b="1">
                  <a:solidFill>
                    <a:schemeClr val="tx1"/>
                  </a:solidFill>
                  <a:latin typeface="Verdana" panose="020B0604030504040204" pitchFamily="34" charset="0"/>
                  <a:ea typeface="宋体" panose="02010600030101010101" pitchFamily="2" charset="-122"/>
                </a:defRPr>
              </a:lvl2pPr>
              <a:lvl3pPr marL="1143000" indent="-228600" eaLnBrk="0" hangingPunct="0">
                <a:defRPr sz="2200" b="1">
                  <a:solidFill>
                    <a:schemeClr val="tx1"/>
                  </a:solidFill>
                  <a:latin typeface="Verdana" panose="020B0604030504040204" pitchFamily="34" charset="0"/>
                  <a:ea typeface="宋体" panose="02010600030101010101" pitchFamily="2" charset="-122"/>
                </a:defRPr>
              </a:lvl3pPr>
              <a:lvl4pPr marL="1600200" indent="-228600" eaLnBrk="0" hangingPunct="0">
                <a:defRPr sz="2200" b="1">
                  <a:solidFill>
                    <a:schemeClr val="tx1"/>
                  </a:solidFill>
                  <a:latin typeface="Verdana" panose="020B0604030504040204" pitchFamily="34" charset="0"/>
                  <a:ea typeface="宋体" panose="02010600030101010101" pitchFamily="2" charset="-122"/>
                </a:defRPr>
              </a:lvl4pPr>
              <a:lvl5pPr marL="2057400" indent="-228600" eaLnBrk="0" hangingPunct="0">
                <a:defRPr sz="22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Verdana" panose="020B060403050404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1" name="Rectangle 8">
              <a:extLst>
                <a:ext uri="{FF2B5EF4-FFF2-40B4-BE49-F238E27FC236}">
                  <a16:creationId xmlns="" xmlns:a16="http://schemas.microsoft.com/office/drawing/2014/main" id="{7D8EFF20-307F-4B84-97CC-E8FE687192B1}"/>
                </a:ext>
              </a:extLst>
            </p:cNvPr>
            <p:cNvSpPr>
              <a:spLocks noChangeArrowheads="1"/>
            </p:cNvSpPr>
            <p:nvPr/>
          </p:nvSpPr>
          <p:spPr bwMode="auto">
            <a:xfrm>
              <a:off x="697077" y="1764264"/>
              <a:ext cx="1841406" cy="347025"/>
            </a:xfrm>
            <a:prstGeom prst="roundRect">
              <a:avLst/>
            </a:prstGeom>
            <a:solidFill>
              <a:sysClr val="window" lastClr="FFFFFF"/>
            </a:solidFill>
            <a:ln w="12700">
              <a:noFill/>
              <a:miter lim="800000"/>
              <a:headEnd/>
              <a:tailEnd/>
            </a:ln>
          </p:spPr>
          <p:txBody>
            <a:bodyPr wrap="none" anchor="ctr"/>
            <a:lstStyle>
              <a:lvl1pPr eaLnBrk="0" hangingPunct="0">
                <a:defRPr sz="2200" b="1">
                  <a:solidFill>
                    <a:schemeClr val="tx1"/>
                  </a:solidFill>
                  <a:latin typeface="Verdana" panose="020B0604030504040204" pitchFamily="34" charset="0"/>
                  <a:ea typeface="宋体" panose="02010600030101010101" pitchFamily="2" charset="-122"/>
                </a:defRPr>
              </a:lvl1pPr>
              <a:lvl2pPr marL="742950" indent="-285750" eaLnBrk="0" hangingPunct="0">
                <a:defRPr sz="2200" b="1">
                  <a:solidFill>
                    <a:schemeClr val="tx1"/>
                  </a:solidFill>
                  <a:latin typeface="Verdana" panose="020B0604030504040204" pitchFamily="34" charset="0"/>
                  <a:ea typeface="宋体" panose="02010600030101010101" pitchFamily="2" charset="-122"/>
                </a:defRPr>
              </a:lvl2pPr>
              <a:lvl3pPr marL="1143000" indent="-228600" eaLnBrk="0" hangingPunct="0">
                <a:defRPr sz="2200" b="1">
                  <a:solidFill>
                    <a:schemeClr val="tx1"/>
                  </a:solidFill>
                  <a:latin typeface="Verdana" panose="020B0604030504040204" pitchFamily="34" charset="0"/>
                  <a:ea typeface="宋体" panose="02010600030101010101" pitchFamily="2" charset="-122"/>
                </a:defRPr>
              </a:lvl3pPr>
              <a:lvl4pPr marL="1600200" indent="-228600" eaLnBrk="0" hangingPunct="0">
                <a:defRPr sz="2200" b="1">
                  <a:solidFill>
                    <a:schemeClr val="tx1"/>
                  </a:solidFill>
                  <a:latin typeface="Verdana" panose="020B0604030504040204" pitchFamily="34" charset="0"/>
                  <a:ea typeface="宋体" panose="02010600030101010101" pitchFamily="2" charset="-122"/>
                </a:defRPr>
              </a:lvl4pPr>
              <a:lvl5pPr marL="2057400" indent="-228600" eaLnBrk="0" hangingPunct="0">
                <a:defRPr sz="22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Verdana" panose="020B060403050404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2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数据标准定义</a:t>
              </a:r>
            </a:p>
          </p:txBody>
        </p:sp>
        <p:sp>
          <p:nvSpPr>
            <p:cNvPr id="32" name="Rectangle 9">
              <a:extLst>
                <a:ext uri="{FF2B5EF4-FFF2-40B4-BE49-F238E27FC236}">
                  <a16:creationId xmlns="" xmlns:a16="http://schemas.microsoft.com/office/drawing/2014/main" id="{57A4EA4C-5C87-4327-A75D-395F3547C4FA}"/>
                </a:ext>
              </a:extLst>
            </p:cNvPr>
            <p:cNvSpPr>
              <a:spLocks noChangeArrowheads="1"/>
            </p:cNvSpPr>
            <p:nvPr/>
          </p:nvSpPr>
          <p:spPr bwMode="auto">
            <a:xfrm>
              <a:off x="697077" y="3430189"/>
              <a:ext cx="1841406" cy="396600"/>
            </a:xfrm>
            <a:prstGeom prst="roundRect">
              <a:avLst/>
            </a:prstGeom>
            <a:solidFill>
              <a:sysClr val="window" lastClr="FFFFFF"/>
            </a:solidFill>
            <a:ln w="12700">
              <a:noFill/>
              <a:miter lim="800000"/>
              <a:headEnd/>
              <a:tailEnd/>
            </a:ln>
          </p:spPr>
          <p:txBody>
            <a:bodyPr wrap="none" anchor="ctr"/>
            <a:lstStyle>
              <a:lvl1pPr eaLnBrk="0" hangingPunct="0">
                <a:defRPr sz="2200" b="1">
                  <a:solidFill>
                    <a:schemeClr val="tx1"/>
                  </a:solidFill>
                  <a:latin typeface="Verdana" panose="020B0604030504040204" pitchFamily="34" charset="0"/>
                  <a:ea typeface="宋体" panose="02010600030101010101" pitchFamily="2" charset="-122"/>
                </a:defRPr>
              </a:lvl1pPr>
              <a:lvl2pPr marL="742950" indent="-285750" eaLnBrk="0" hangingPunct="0">
                <a:defRPr sz="2200" b="1">
                  <a:solidFill>
                    <a:schemeClr val="tx1"/>
                  </a:solidFill>
                  <a:latin typeface="Verdana" panose="020B0604030504040204" pitchFamily="34" charset="0"/>
                  <a:ea typeface="宋体" panose="02010600030101010101" pitchFamily="2" charset="-122"/>
                </a:defRPr>
              </a:lvl2pPr>
              <a:lvl3pPr marL="1143000" indent="-228600" eaLnBrk="0" hangingPunct="0">
                <a:defRPr sz="2200" b="1">
                  <a:solidFill>
                    <a:schemeClr val="tx1"/>
                  </a:solidFill>
                  <a:latin typeface="Verdana" panose="020B0604030504040204" pitchFamily="34" charset="0"/>
                  <a:ea typeface="宋体" panose="02010600030101010101" pitchFamily="2" charset="-122"/>
                </a:defRPr>
              </a:lvl3pPr>
              <a:lvl4pPr marL="1600200" indent="-228600" eaLnBrk="0" hangingPunct="0">
                <a:defRPr sz="2200" b="1">
                  <a:solidFill>
                    <a:schemeClr val="tx1"/>
                  </a:solidFill>
                  <a:latin typeface="Verdana" panose="020B0604030504040204" pitchFamily="34" charset="0"/>
                  <a:ea typeface="宋体" panose="02010600030101010101" pitchFamily="2" charset="-122"/>
                </a:defRPr>
              </a:lvl4pPr>
              <a:lvl5pPr marL="2057400" indent="-228600" eaLnBrk="0" hangingPunct="0">
                <a:defRPr sz="22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Verdana" panose="020B060403050404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数据标准执行</a:t>
              </a:r>
            </a:p>
          </p:txBody>
        </p:sp>
        <p:sp>
          <p:nvSpPr>
            <p:cNvPr id="33" name="Rectangle 10">
              <a:extLst>
                <a:ext uri="{FF2B5EF4-FFF2-40B4-BE49-F238E27FC236}">
                  <a16:creationId xmlns="" xmlns:a16="http://schemas.microsoft.com/office/drawing/2014/main" id="{E24C7BEB-A84C-4033-B1E5-149092D7BD37}"/>
                </a:ext>
              </a:extLst>
            </p:cNvPr>
            <p:cNvSpPr>
              <a:spLocks noChangeArrowheads="1"/>
            </p:cNvSpPr>
            <p:nvPr/>
          </p:nvSpPr>
          <p:spPr bwMode="auto">
            <a:xfrm>
              <a:off x="3003170" y="1753936"/>
              <a:ext cx="1845526" cy="347025"/>
            </a:xfrm>
            <a:prstGeom prst="roundRect">
              <a:avLst/>
            </a:prstGeom>
            <a:solidFill>
              <a:sysClr val="window" lastClr="FFFFFF"/>
            </a:solidFill>
            <a:ln w="12700">
              <a:noFill/>
              <a:miter lim="800000"/>
              <a:headEnd/>
              <a:tailEnd/>
            </a:ln>
          </p:spPr>
          <p:txBody>
            <a:bodyPr wrap="none" anchor="ctr"/>
            <a:lstStyle>
              <a:lvl1pPr eaLnBrk="0" hangingPunct="0">
                <a:defRPr sz="2200" b="1">
                  <a:solidFill>
                    <a:schemeClr val="tx1"/>
                  </a:solidFill>
                  <a:latin typeface="Verdana" panose="020B0604030504040204" pitchFamily="34" charset="0"/>
                  <a:ea typeface="宋体" panose="02010600030101010101" pitchFamily="2" charset="-122"/>
                </a:defRPr>
              </a:lvl1pPr>
              <a:lvl2pPr marL="742950" indent="-285750" eaLnBrk="0" hangingPunct="0">
                <a:defRPr sz="2200" b="1">
                  <a:solidFill>
                    <a:schemeClr val="tx1"/>
                  </a:solidFill>
                  <a:latin typeface="Verdana" panose="020B0604030504040204" pitchFamily="34" charset="0"/>
                  <a:ea typeface="宋体" panose="02010600030101010101" pitchFamily="2" charset="-122"/>
                </a:defRPr>
              </a:lvl2pPr>
              <a:lvl3pPr marL="1143000" indent="-228600" eaLnBrk="0" hangingPunct="0">
                <a:defRPr sz="2200" b="1">
                  <a:solidFill>
                    <a:schemeClr val="tx1"/>
                  </a:solidFill>
                  <a:latin typeface="Verdana" panose="020B0604030504040204" pitchFamily="34" charset="0"/>
                  <a:ea typeface="宋体" panose="02010600030101010101" pitchFamily="2" charset="-122"/>
                </a:defRPr>
              </a:lvl3pPr>
              <a:lvl4pPr marL="1600200" indent="-228600" eaLnBrk="0" hangingPunct="0">
                <a:defRPr sz="2200" b="1">
                  <a:solidFill>
                    <a:schemeClr val="tx1"/>
                  </a:solidFill>
                  <a:latin typeface="Verdana" panose="020B0604030504040204" pitchFamily="34" charset="0"/>
                  <a:ea typeface="宋体" panose="02010600030101010101" pitchFamily="2" charset="-122"/>
                </a:defRPr>
              </a:lvl4pPr>
              <a:lvl5pPr marL="2057400" indent="-228600" eaLnBrk="0" hangingPunct="0">
                <a:defRPr sz="22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Verdana" panose="020B060403050404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数据标准映射</a:t>
              </a:r>
            </a:p>
          </p:txBody>
        </p:sp>
        <p:sp>
          <p:nvSpPr>
            <p:cNvPr id="34" name="Rectangle 11">
              <a:extLst>
                <a:ext uri="{FF2B5EF4-FFF2-40B4-BE49-F238E27FC236}">
                  <a16:creationId xmlns="" xmlns:a16="http://schemas.microsoft.com/office/drawing/2014/main" id="{4993B944-39CB-4D6C-857B-8247708AFAFE}"/>
                </a:ext>
              </a:extLst>
            </p:cNvPr>
            <p:cNvSpPr>
              <a:spLocks noChangeArrowheads="1"/>
            </p:cNvSpPr>
            <p:nvPr/>
          </p:nvSpPr>
          <p:spPr bwMode="auto">
            <a:xfrm>
              <a:off x="2977340" y="3419861"/>
              <a:ext cx="1897186" cy="396600"/>
            </a:xfrm>
            <a:prstGeom prst="roundRect">
              <a:avLst/>
            </a:prstGeom>
            <a:solidFill>
              <a:sysClr val="window" lastClr="FFFFFF"/>
            </a:solidFill>
            <a:ln w="12700">
              <a:noFill/>
              <a:miter lim="800000"/>
              <a:headEnd/>
              <a:tailEnd/>
            </a:ln>
          </p:spPr>
          <p:txBody>
            <a:bodyPr wrap="none" anchor="ctr"/>
            <a:lstStyle>
              <a:lvl1pPr eaLnBrk="0" hangingPunct="0">
                <a:defRPr sz="2200" b="1">
                  <a:solidFill>
                    <a:schemeClr val="tx1"/>
                  </a:solidFill>
                  <a:latin typeface="Verdana" panose="020B0604030504040204" pitchFamily="34" charset="0"/>
                  <a:ea typeface="宋体" panose="02010600030101010101" pitchFamily="2" charset="-122"/>
                </a:defRPr>
              </a:lvl1pPr>
              <a:lvl2pPr marL="742950" indent="-285750" eaLnBrk="0" hangingPunct="0">
                <a:defRPr sz="2200" b="1">
                  <a:solidFill>
                    <a:schemeClr val="tx1"/>
                  </a:solidFill>
                  <a:latin typeface="Verdana" panose="020B0604030504040204" pitchFamily="34" charset="0"/>
                  <a:ea typeface="宋体" panose="02010600030101010101" pitchFamily="2" charset="-122"/>
                </a:defRPr>
              </a:lvl2pPr>
              <a:lvl3pPr marL="1143000" indent="-228600" eaLnBrk="0" hangingPunct="0">
                <a:defRPr sz="2200" b="1">
                  <a:solidFill>
                    <a:schemeClr val="tx1"/>
                  </a:solidFill>
                  <a:latin typeface="Verdana" panose="020B0604030504040204" pitchFamily="34" charset="0"/>
                  <a:ea typeface="宋体" panose="02010600030101010101" pitchFamily="2" charset="-122"/>
                </a:defRPr>
              </a:lvl3pPr>
              <a:lvl4pPr marL="1600200" indent="-228600" eaLnBrk="0" hangingPunct="0">
                <a:defRPr sz="2200" b="1">
                  <a:solidFill>
                    <a:schemeClr val="tx1"/>
                  </a:solidFill>
                  <a:latin typeface="Verdana" panose="020B0604030504040204" pitchFamily="34" charset="0"/>
                  <a:ea typeface="宋体" panose="02010600030101010101" pitchFamily="2" charset="-122"/>
                </a:defRPr>
              </a:lvl4pPr>
              <a:lvl5pPr marL="2057400" indent="-228600" eaLnBrk="0" hangingPunct="0">
                <a:defRPr sz="22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Verdana" panose="020B060403050404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数据标准管理流程</a:t>
              </a:r>
            </a:p>
          </p:txBody>
        </p:sp>
        <p:sp>
          <p:nvSpPr>
            <p:cNvPr id="35" name="Text Box 12">
              <a:extLst>
                <a:ext uri="{FF2B5EF4-FFF2-40B4-BE49-F238E27FC236}">
                  <a16:creationId xmlns="" xmlns:a16="http://schemas.microsoft.com/office/drawing/2014/main" id="{44FD3EF9-55B9-4191-B533-324CD79111E2}"/>
                </a:ext>
              </a:extLst>
            </p:cNvPr>
            <p:cNvSpPr txBox="1">
              <a:spLocks noChangeArrowheads="1"/>
            </p:cNvSpPr>
            <p:nvPr/>
          </p:nvSpPr>
          <p:spPr bwMode="auto">
            <a:xfrm>
              <a:off x="718454" y="2185652"/>
              <a:ext cx="1845526" cy="83368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200" b="1">
                  <a:solidFill>
                    <a:schemeClr val="tx1"/>
                  </a:solidFill>
                  <a:latin typeface="Verdana" panose="020B0604030504040204" pitchFamily="34" charset="0"/>
                  <a:ea typeface="宋体" panose="02010600030101010101" pitchFamily="2" charset="-122"/>
                </a:defRPr>
              </a:lvl1pPr>
              <a:lvl2pPr marL="742950" indent="-285750" eaLnBrk="0" hangingPunct="0">
                <a:defRPr sz="2200" b="1">
                  <a:solidFill>
                    <a:schemeClr val="tx1"/>
                  </a:solidFill>
                  <a:latin typeface="Verdana" panose="020B0604030504040204" pitchFamily="34" charset="0"/>
                  <a:ea typeface="宋体" panose="02010600030101010101" pitchFamily="2" charset="-122"/>
                </a:defRPr>
              </a:lvl2pPr>
              <a:lvl3pPr marL="1143000" indent="-228600" eaLnBrk="0" hangingPunct="0">
                <a:defRPr sz="2200" b="1">
                  <a:solidFill>
                    <a:schemeClr val="tx1"/>
                  </a:solidFill>
                  <a:latin typeface="Verdana" panose="020B0604030504040204" pitchFamily="34" charset="0"/>
                  <a:ea typeface="宋体" panose="02010600030101010101" pitchFamily="2" charset="-122"/>
                </a:defRPr>
              </a:lvl3pPr>
              <a:lvl4pPr marL="1600200" indent="-228600" eaLnBrk="0" hangingPunct="0">
                <a:defRPr sz="2200" b="1">
                  <a:solidFill>
                    <a:schemeClr val="tx1"/>
                  </a:solidFill>
                  <a:latin typeface="Verdana" panose="020B0604030504040204" pitchFamily="34" charset="0"/>
                  <a:ea typeface="宋体" panose="02010600030101010101" pitchFamily="2" charset="-122"/>
                </a:defRPr>
              </a:lvl4pPr>
              <a:lvl5pPr marL="2057400" indent="-228600" eaLnBrk="0" hangingPunct="0">
                <a:defRPr sz="22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Verdana" panose="020B0604030504040204" pitchFamily="34" charset="0"/>
                  <a:ea typeface="宋体" panose="02010600030101010101" pitchFamily="2" charset="-122"/>
                </a:defRPr>
              </a:lvl9pPr>
            </a:lstStyle>
            <a:p>
              <a:pPr marL="0" marR="0" lvl="0" indent="0" defTabSz="914400" eaLnBrk="0" fontAlgn="auto" latinLnBrk="0" hangingPunct="0">
                <a:lnSpc>
                  <a:spcPct val="100000"/>
                </a:lnSpc>
                <a:spcBef>
                  <a:spcPct val="50000"/>
                </a:spcBef>
                <a:spcAft>
                  <a:spcPts val="0"/>
                </a:spcAft>
                <a:buClrTx/>
                <a:buSzTx/>
                <a:buFontTx/>
                <a:buChar char="•"/>
                <a:tabLst/>
                <a:defRPr/>
              </a:pPr>
              <a:r>
                <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数据项的主题、分类</a:t>
              </a:r>
            </a:p>
            <a:p>
              <a:pPr marL="0" marR="0" lvl="0" indent="0" defTabSz="914400" eaLnBrk="0" fontAlgn="auto" latinLnBrk="0" hangingPunct="0">
                <a:lnSpc>
                  <a:spcPct val="100000"/>
                </a:lnSpc>
                <a:spcBef>
                  <a:spcPct val="50000"/>
                </a:spcBef>
                <a:spcAft>
                  <a:spcPts val="0"/>
                </a:spcAft>
                <a:buClrTx/>
                <a:buSzTx/>
                <a:buFontTx/>
                <a:buChar char="•"/>
                <a:tabLst/>
                <a:defRPr/>
              </a:pPr>
              <a:r>
                <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数据项的业务属性</a:t>
              </a:r>
            </a:p>
            <a:p>
              <a:pPr marL="0" marR="0" lvl="0" indent="0" defTabSz="914400" eaLnBrk="0" fontAlgn="auto" latinLnBrk="0" hangingPunct="0">
                <a:lnSpc>
                  <a:spcPct val="100000"/>
                </a:lnSpc>
                <a:spcBef>
                  <a:spcPct val="50000"/>
                </a:spcBef>
                <a:spcAft>
                  <a:spcPts val="0"/>
                </a:spcAft>
                <a:buClrTx/>
                <a:buSzTx/>
                <a:buFontTx/>
                <a:buChar char="•"/>
                <a:tabLst/>
                <a:defRPr/>
              </a:pPr>
              <a:r>
                <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数据项的技术属性</a:t>
              </a:r>
            </a:p>
          </p:txBody>
        </p:sp>
        <p:sp>
          <p:nvSpPr>
            <p:cNvPr id="36" name="Text Box 13">
              <a:extLst>
                <a:ext uri="{FF2B5EF4-FFF2-40B4-BE49-F238E27FC236}">
                  <a16:creationId xmlns="" xmlns:a16="http://schemas.microsoft.com/office/drawing/2014/main" id="{267BD333-4D08-43A7-B3F0-507FE2C5AFEA}"/>
                </a:ext>
              </a:extLst>
            </p:cNvPr>
            <p:cNvSpPr txBox="1">
              <a:spLocks noChangeArrowheads="1"/>
            </p:cNvSpPr>
            <p:nvPr/>
          </p:nvSpPr>
          <p:spPr bwMode="auto">
            <a:xfrm>
              <a:off x="718454" y="3915612"/>
              <a:ext cx="1845526" cy="800336"/>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200" b="1">
                  <a:solidFill>
                    <a:schemeClr val="tx1"/>
                  </a:solidFill>
                  <a:latin typeface="Verdana" panose="020B0604030504040204" pitchFamily="34" charset="0"/>
                  <a:ea typeface="宋体" panose="02010600030101010101" pitchFamily="2" charset="-122"/>
                </a:defRPr>
              </a:lvl1pPr>
              <a:lvl2pPr marL="742950" indent="-285750" eaLnBrk="0" hangingPunct="0">
                <a:defRPr sz="2200" b="1">
                  <a:solidFill>
                    <a:schemeClr val="tx1"/>
                  </a:solidFill>
                  <a:latin typeface="Verdana" panose="020B0604030504040204" pitchFamily="34" charset="0"/>
                  <a:ea typeface="宋体" panose="02010600030101010101" pitchFamily="2" charset="-122"/>
                </a:defRPr>
              </a:lvl2pPr>
              <a:lvl3pPr marL="1143000" indent="-228600" eaLnBrk="0" hangingPunct="0">
                <a:defRPr sz="2200" b="1">
                  <a:solidFill>
                    <a:schemeClr val="tx1"/>
                  </a:solidFill>
                  <a:latin typeface="Verdana" panose="020B0604030504040204" pitchFamily="34" charset="0"/>
                  <a:ea typeface="宋体" panose="02010600030101010101" pitchFamily="2" charset="-122"/>
                </a:defRPr>
              </a:lvl3pPr>
              <a:lvl4pPr marL="1600200" indent="-228600" eaLnBrk="0" hangingPunct="0">
                <a:defRPr sz="2200" b="1">
                  <a:solidFill>
                    <a:schemeClr val="tx1"/>
                  </a:solidFill>
                  <a:latin typeface="Verdana" panose="020B0604030504040204" pitchFamily="34" charset="0"/>
                  <a:ea typeface="宋体" panose="02010600030101010101" pitchFamily="2" charset="-122"/>
                </a:defRPr>
              </a:lvl4pPr>
              <a:lvl5pPr marL="2057400" indent="-228600" eaLnBrk="0" hangingPunct="0">
                <a:defRPr sz="22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Verdana" panose="020B0604030504040204" pitchFamily="34" charset="0"/>
                  <a:ea typeface="宋体" panose="02010600030101010101" pitchFamily="2" charset="-122"/>
                </a:defRPr>
              </a:lvl9pPr>
            </a:lstStyle>
            <a:p>
              <a:pPr marL="0" marR="0" lvl="0" indent="0" defTabSz="914400" eaLnBrk="0" fontAlgn="auto" latinLnBrk="0" hangingPunct="0">
                <a:lnSpc>
                  <a:spcPct val="100000"/>
                </a:lnSpc>
                <a:spcBef>
                  <a:spcPct val="50000"/>
                </a:spcBef>
                <a:spcAft>
                  <a:spcPts val="0"/>
                </a:spcAft>
                <a:buClrTx/>
                <a:buSzTx/>
                <a:buFontTx/>
                <a:buChar char="•"/>
                <a:tabLst/>
                <a:defRPr/>
              </a:pPr>
              <a:r>
                <a:rPr kumimoji="0" lang="zh-CN" altLang="en-US" sz="105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数据标准执行的架构</a:t>
              </a:r>
            </a:p>
            <a:p>
              <a:pPr marL="0" marR="0" lvl="0" indent="0" defTabSz="914400" eaLnBrk="0" fontAlgn="auto" latinLnBrk="0" hangingPunct="0">
                <a:lnSpc>
                  <a:spcPct val="100000"/>
                </a:lnSpc>
                <a:spcBef>
                  <a:spcPct val="50000"/>
                </a:spcBef>
                <a:spcAft>
                  <a:spcPts val="0"/>
                </a:spcAft>
                <a:buClrTx/>
                <a:buSzTx/>
                <a:buFontTx/>
                <a:buChar char="•"/>
                <a:tabLst/>
                <a:defRPr/>
              </a:pPr>
              <a:r>
                <a:rPr kumimoji="0" lang="zh-CN" altLang="en-US" sz="105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数据仓库差异和改进建议</a:t>
              </a:r>
            </a:p>
            <a:p>
              <a:pPr marL="0" marR="0" lvl="0" indent="0" defTabSz="914400" eaLnBrk="0" fontAlgn="auto" latinLnBrk="0" hangingPunct="0">
                <a:lnSpc>
                  <a:spcPct val="100000"/>
                </a:lnSpc>
                <a:spcBef>
                  <a:spcPct val="50000"/>
                </a:spcBef>
                <a:spcAft>
                  <a:spcPts val="0"/>
                </a:spcAft>
                <a:buClrTx/>
                <a:buSzTx/>
                <a:buFontTx/>
                <a:buChar char="•"/>
                <a:tabLst/>
                <a:defRPr/>
              </a:pPr>
              <a:r>
                <a:rPr kumimoji="0" lang="zh-CN" altLang="en-US" sz="105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源系统差异和改进建议</a:t>
              </a:r>
            </a:p>
          </p:txBody>
        </p:sp>
        <p:sp>
          <p:nvSpPr>
            <p:cNvPr id="37" name="Text Box 14">
              <a:extLst>
                <a:ext uri="{FF2B5EF4-FFF2-40B4-BE49-F238E27FC236}">
                  <a16:creationId xmlns="" xmlns:a16="http://schemas.microsoft.com/office/drawing/2014/main" id="{241D1248-B8C0-4F49-9BCB-87C6D5AD6087}"/>
                </a:ext>
              </a:extLst>
            </p:cNvPr>
            <p:cNvSpPr txBox="1">
              <a:spLocks noChangeArrowheads="1"/>
            </p:cNvSpPr>
            <p:nvPr/>
          </p:nvSpPr>
          <p:spPr bwMode="auto">
            <a:xfrm>
              <a:off x="2981460" y="2175323"/>
              <a:ext cx="1827675" cy="990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200" b="1">
                  <a:solidFill>
                    <a:schemeClr val="tx1"/>
                  </a:solidFill>
                  <a:latin typeface="Verdana" panose="020B0604030504040204" pitchFamily="34" charset="0"/>
                  <a:ea typeface="宋体" panose="02010600030101010101" pitchFamily="2" charset="-122"/>
                </a:defRPr>
              </a:lvl1pPr>
              <a:lvl2pPr marL="742950" indent="-285750" eaLnBrk="0" hangingPunct="0">
                <a:defRPr sz="2200" b="1">
                  <a:solidFill>
                    <a:schemeClr val="tx1"/>
                  </a:solidFill>
                  <a:latin typeface="Verdana" panose="020B0604030504040204" pitchFamily="34" charset="0"/>
                  <a:ea typeface="宋体" panose="02010600030101010101" pitchFamily="2" charset="-122"/>
                </a:defRPr>
              </a:lvl2pPr>
              <a:lvl3pPr marL="1143000" indent="-228600" eaLnBrk="0" hangingPunct="0">
                <a:defRPr sz="2200" b="1">
                  <a:solidFill>
                    <a:schemeClr val="tx1"/>
                  </a:solidFill>
                  <a:latin typeface="Verdana" panose="020B0604030504040204" pitchFamily="34" charset="0"/>
                  <a:ea typeface="宋体" panose="02010600030101010101" pitchFamily="2" charset="-122"/>
                </a:defRPr>
              </a:lvl3pPr>
              <a:lvl4pPr marL="1600200" indent="-228600" eaLnBrk="0" hangingPunct="0">
                <a:defRPr sz="2200" b="1">
                  <a:solidFill>
                    <a:schemeClr val="tx1"/>
                  </a:solidFill>
                  <a:latin typeface="Verdana" panose="020B0604030504040204" pitchFamily="34" charset="0"/>
                  <a:ea typeface="宋体" panose="02010600030101010101" pitchFamily="2" charset="-122"/>
                </a:defRPr>
              </a:lvl4pPr>
              <a:lvl5pPr marL="2057400" indent="-228600" eaLnBrk="0" hangingPunct="0">
                <a:defRPr sz="22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Verdana" panose="020B0604030504040204" pitchFamily="34" charset="0"/>
                  <a:ea typeface="宋体" panose="02010600030101010101" pitchFamily="2" charset="-122"/>
                </a:defRPr>
              </a:lvl9pPr>
            </a:lstStyle>
            <a:p>
              <a:pPr marL="0" marR="0" lvl="0" indent="0" defTabSz="914400" eaLnBrk="0" fontAlgn="auto" latinLnBrk="0" hangingPunct="0">
                <a:lnSpc>
                  <a:spcPct val="110000"/>
                </a:lnSpc>
                <a:spcBef>
                  <a:spcPct val="50000"/>
                </a:spcBef>
                <a:spcAft>
                  <a:spcPts val="0"/>
                </a:spcAft>
                <a:buClrTx/>
                <a:buSzTx/>
                <a:buFontTx/>
                <a:buChar char="•"/>
                <a:tabLst/>
                <a:defRPr/>
              </a:pPr>
              <a:r>
                <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数据标准与源系统的字段级映射</a:t>
              </a:r>
            </a:p>
            <a:p>
              <a:pPr marL="0" marR="0" lvl="0" indent="0" defTabSz="914400" eaLnBrk="0" fontAlgn="auto" latinLnBrk="0" hangingPunct="0">
                <a:lnSpc>
                  <a:spcPct val="110000"/>
                </a:lnSpc>
                <a:spcBef>
                  <a:spcPct val="50000"/>
                </a:spcBef>
                <a:spcAft>
                  <a:spcPts val="0"/>
                </a:spcAft>
                <a:buClrTx/>
                <a:buSzTx/>
                <a:buFontTx/>
                <a:buChar char="•"/>
                <a:tabLst/>
                <a:defRPr/>
              </a:pPr>
              <a:r>
                <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数据标准与数据仓库的字段级映射</a:t>
              </a:r>
            </a:p>
          </p:txBody>
        </p:sp>
        <p:sp>
          <p:nvSpPr>
            <p:cNvPr id="38" name="Text Box 15">
              <a:extLst>
                <a:ext uri="{FF2B5EF4-FFF2-40B4-BE49-F238E27FC236}">
                  <a16:creationId xmlns="" xmlns:a16="http://schemas.microsoft.com/office/drawing/2014/main" id="{5BDFF258-97FE-4FCF-848E-285926D7C230}"/>
                </a:ext>
              </a:extLst>
            </p:cNvPr>
            <p:cNvSpPr txBox="1">
              <a:spLocks noChangeArrowheads="1"/>
            </p:cNvSpPr>
            <p:nvPr/>
          </p:nvSpPr>
          <p:spPr bwMode="auto">
            <a:xfrm>
              <a:off x="3043251" y="3905283"/>
              <a:ext cx="2043262" cy="888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2200" b="1">
                  <a:solidFill>
                    <a:schemeClr val="tx1"/>
                  </a:solidFill>
                  <a:latin typeface="Verdana" panose="020B0604030504040204" pitchFamily="34" charset="0"/>
                  <a:ea typeface="宋体" panose="02010600030101010101" pitchFamily="2" charset="-122"/>
                </a:defRPr>
              </a:lvl1pPr>
              <a:lvl2pPr marL="742950" indent="-285750" eaLnBrk="0" hangingPunct="0">
                <a:defRPr sz="2200" b="1">
                  <a:solidFill>
                    <a:schemeClr val="tx1"/>
                  </a:solidFill>
                  <a:latin typeface="Verdana" panose="020B0604030504040204" pitchFamily="34" charset="0"/>
                  <a:ea typeface="宋体" panose="02010600030101010101" pitchFamily="2" charset="-122"/>
                </a:defRPr>
              </a:lvl2pPr>
              <a:lvl3pPr marL="1143000" indent="-228600" eaLnBrk="0" hangingPunct="0">
                <a:defRPr sz="2200" b="1">
                  <a:solidFill>
                    <a:schemeClr val="tx1"/>
                  </a:solidFill>
                  <a:latin typeface="Verdana" panose="020B0604030504040204" pitchFamily="34" charset="0"/>
                  <a:ea typeface="宋体" panose="02010600030101010101" pitchFamily="2" charset="-122"/>
                </a:defRPr>
              </a:lvl3pPr>
              <a:lvl4pPr marL="1600200" indent="-228600" eaLnBrk="0" hangingPunct="0">
                <a:defRPr sz="2200" b="1">
                  <a:solidFill>
                    <a:schemeClr val="tx1"/>
                  </a:solidFill>
                  <a:latin typeface="Verdana" panose="020B0604030504040204" pitchFamily="34" charset="0"/>
                  <a:ea typeface="宋体" panose="02010600030101010101" pitchFamily="2" charset="-122"/>
                </a:defRPr>
              </a:lvl4pPr>
              <a:lvl5pPr marL="2057400" indent="-228600" eaLnBrk="0" hangingPunct="0">
                <a:defRPr sz="22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Verdana" panose="020B0604030504040204" pitchFamily="34" charset="0"/>
                  <a:ea typeface="宋体" panose="02010600030101010101" pitchFamily="2" charset="-122"/>
                </a:defRPr>
              </a:lvl9pPr>
            </a:lstStyle>
            <a:p>
              <a:pPr marL="0" marR="0" lvl="0" indent="0" defTabSz="914400" eaLnBrk="0" fontAlgn="auto" latinLnBrk="0" hangingPunct="0">
                <a:lnSpc>
                  <a:spcPct val="110000"/>
                </a:lnSpc>
                <a:spcBef>
                  <a:spcPct val="50000"/>
                </a:spcBef>
                <a:spcAft>
                  <a:spcPts val="0"/>
                </a:spcAft>
                <a:buClrTx/>
                <a:buSzTx/>
                <a:buFontTx/>
                <a:buChar char="•"/>
                <a:tabLst/>
                <a:defRPr/>
              </a:pPr>
              <a:r>
                <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日常维护</a:t>
              </a:r>
            </a:p>
            <a:p>
              <a:pPr marL="0" marR="0" lvl="0" indent="0" defTabSz="914400" eaLnBrk="0" fontAlgn="auto" latinLnBrk="0" hangingPunct="0">
                <a:lnSpc>
                  <a:spcPct val="110000"/>
                </a:lnSpc>
                <a:spcBef>
                  <a:spcPct val="50000"/>
                </a:spcBef>
                <a:spcAft>
                  <a:spcPts val="0"/>
                </a:spcAft>
                <a:buClrTx/>
                <a:buSzTx/>
                <a:buFontTx/>
                <a:buChar char="•"/>
                <a:tabLst/>
                <a:defRPr/>
              </a:pPr>
              <a:r>
                <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更新</a:t>
              </a:r>
            </a:p>
            <a:p>
              <a:pPr marL="0" marR="0" lvl="0" indent="0" defTabSz="914400" eaLnBrk="0" fontAlgn="auto" latinLnBrk="0" hangingPunct="0">
                <a:lnSpc>
                  <a:spcPct val="110000"/>
                </a:lnSpc>
                <a:spcBef>
                  <a:spcPct val="50000"/>
                </a:spcBef>
                <a:spcAft>
                  <a:spcPts val="0"/>
                </a:spcAft>
                <a:buClrTx/>
                <a:buSzTx/>
                <a:buFontTx/>
                <a:buChar char="•"/>
                <a:tabLst/>
                <a:defRPr/>
              </a:pPr>
              <a:r>
                <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执行和效果追踪</a:t>
              </a:r>
            </a:p>
          </p:txBody>
        </p:sp>
      </p:grpSp>
      <p:sp>
        <p:nvSpPr>
          <p:cNvPr id="39" name="矩形 38">
            <a:extLst>
              <a:ext uri="{FF2B5EF4-FFF2-40B4-BE49-F238E27FC236}">
                <a16:creationId xmlns="" xmlns:a16="http://schemas.microsoft.com/office/drawing/2014/main" id="{657ADA9B-BB1C-4EFF-A63B-2838048F08C6}"/>
              </a:ext>
            </a:extLst>
          </p:cNvPr>
          <p:cNvSpPr/>
          <p:nvPr/>
        </p:nvSpPr>
        <p:spPr>
          <a:xfrm>
            <a:off x="5191891" y="798078"/>
            <a:ext cx="5835673" cy="5386090"/>
          </a:xfrm>
          <a:prstGeom prst="rect">
            <a:avLst/>
          </a:prstGeom>
        </p:spPr>
        <p:txBody>
          <a:bodyPr wrap="square">
            <a:spAutoFit/>
          </a:bodyPr>
          <a:lstStyle/>
          <a:p>
            <a:pPr marL="285750" indent="-285750" algn="just">
              <a:buFont typeface="Wingdings" panose="05000000000000000000" pitchFamily="2" charset="2"/>
              <a:buChar char="ü"/>
            </a:pPr>
            <a:r>
              <a:rPr lang="zh-CN" altLang="zh-CN" sz="1600" b="1" kern="100" dirty="0">
                <a:solidFill>
                  <a:srgbClr val="0070C0"/>
                </a:solidFill>
                <a:latin typeface="微软雅黑" panose="020B0503020204020204" pitchFamily="34" charset="-122"/>
                <a:ea typeface="微软雅黑" panose="020B0503020204020204" pitchFamily="34" charset="-122"/>
              </a:rPr>
              <a:t>事先确定好落地的范围</a:t>
            </a:r>
            <a:endParaRPr lang="en-US" altLang="zh-CN" sz="1600" kern="100" dirty="0">
              <a:solidFill>
                <a:srgbClr val="0070C0"/>
              </a:solidFill>
              <a:latin typeface="微软雅黑" panose="020B0503020204020204" pitchFamily="34" charset="-122"/>
              <a:ea typeface="微软雅黑" panose="020B0503020204020204" pitchFamily="34" charset="-122"/>
            </a:endParaRPr>
          </a:p>
          <a:p>
            <a:pPr algn="just"/>
            <a:r>
              <a:rPr lang="zh-CN" altLang="zh-CN" sz="1400" kern="100" dirty="0">
                <a:solidFill>
                  <a:prstClr val="black"/>
                </a:solidFill>
                <a:latin typeface="微软雅黑" panose="020B0503020204020204" pitchFamily="34" charset="-122"/>
                <a:ea typeface="微软雅黑" panose="020B0503020204020204" pitchFamily="34" charset="-122"/>
              </a:rPr>
              <a:t>哪些数据标准需要落地，涉及到哪些</a:t>
            </a:r>
            <a:r>
              <a:rPr lang="en-US" altLang="zh-CN" sz="1400" kern="100" dirty="0">
                <a:solidFill>
                  <a:prstClr val="black"/>
                </a:solidFill>
                <a:latin typeface="微软雅黑" panose="020B0503020204020204" pitchFamily="34" charset="-122"/>
                <a:ea typeface="微软雅黑" panose="020B0503020204020204" pitchFamily="34" charset="-122"/>
              </a:rPr>
              <a:t>IT</a:t>
            </a:r>
            <a:r>
              <a:rPr lang="zh-CN" altLang="zh-CN" sz="1400" kern="100" dirty="0">
                <a:solidFill>
                  <a:prstClr val="black"/>
                </a:solidFill>
                <a:latin typeface="微软雅黑" panose="020B0503020204020204" pitchFamily="34" charset="-122"/>
                <a:ea typeface="微软雅黑" panose="020B0503020204020204" pitchFamily="34" charset="-122"/>
              </a:rPr>
              <a:t>系统，都是需要事先考虑好的。</a:t>
            </a:r>
            <a:endParaRPr lang="zh-CN" altLang="zh-CN" sz="1050" kern="100" dirty="0">
              <a:solidFill>
                <a:prstClr val="black"/>
              </a:solidFill>
              <a:latin typeface="微软雅黑" panose="020B0503020204020204" pitchFamily="34" charset="-122"/>
              <a:ea typeface="微软雅黑" panose="020B0503020204020204" pitchFamily="34" charset="-122"/>
            </a:endParaRPr>
          </a:p>
          <a:p>
            <a:pPr algn="just"/>
            <a:r>
              <a:rPr lang="en-US" altLang="zh-CN" sz="1600" kern="100" dirty="0">
                <a:solidFill>
                  <a:prstClr val="black"/>
                </a:solidFill>
                <a:latin typeface="微软雅黑" panose="020B0503020204020204" pitchFamily="34" charset="-122"/>
                <a:ea typeface="微软雅黑" panose="020B0503020204020204" pitchFamily="34" charset="-122"/>
              </a:rPr>
              <a:t> </a:t>
            </a:r>
            <a:endParaRPr lang="zh-CN" altLang="zh-CN" sz="1100" kern="100" dirty="0">
              <a:solidFill>
                <a:prstClr val="black"/>
              </a:solidFill>
              <a:latin typeface="微软雅黑" panose="020B0503020204020204" pitchFamily="34" charset="-122"/>
              <a:ea typeface="微软雅黑" panose="020B0503020204020204" pitchFamily="34" charset="-122"/>
            </a:endParaRPr>
          </a:p>
          <a:p>
            <a:pPr marL="285750" indent="-285750" algn="just">
              <a:buFont typeface="Wingdings" panose="05000000000000000000" pitchFamily="2" charset="2"/>
              <a:buChar char="ü"/>
            </a:pPr>
            <a:r>
              <a:rPr lang="zh-CN" altLang="zh-CN" sz="1600" b="1" kern="100" dirty="0">
                <a:solidFill>
                  <a:srgbClr val="0070C0"/>
                </a:solidFill>
                <a:latin typeface="微软雅黑" panose="020B0503020204020204" pitchFamily="34" charset="-122"/>
                <a:ea typeface="微软雅黑" panose="020B0503020204020204" pitchFamily="34" charset="-122"/>
              </a:rPr>
              <a:t>事先做好差异分析</a:t>
            </a:r>
            <a:endParaRPr lang="en-US" altLang="zh-CN" sz="1600" kern="100" dirty="0">
              <a:solidFill>
                <a:srgbClr val="0070C0"/>
              </a:solidFill>
              <a:latin typeface="微软雅黑" panose="020B0503020204020204" pitchFamily="34" charset="-122"/>
              <a:ea typeface="微软雅黑" panose="020B0503020204020204" pitchFamily="34" charset="-122"/>
            </a:endParaRPr>
          </a:p>
          <a:p>
            <a:pPr algn="just"/>
            <a:r>
              <a:rPr lang="zh-CN" altLang="zh-CN" sz="1400" kern="100" dirty="0">
                <a:solidFill>
                  <a:prstClr val="black"/>
                </a:solidFill>
                <a:latin typeface="微软雅黑" panose="020B0503020204020204" pitchFamily="34" charset="-122"/>
                <a:ea typeface="微软雅黑" panose="020B0503020204020204" pitchFamily="34" charset="-122"/>
              </a:rPr>
              <a:t>现有的数据和数据标准之间，究竟存在哪些差异，这些差异有多大，做好差异性分析。</a:t>
            </a:r>
            <a:endParaRPr lang="zh-CN" altLang="zh-CN" sz="1050" kern="100" dirty="0">
              <a:solidFill>
                <a:prstClr val="black"/>
              </a:solidFill>
              <a:latin typeface="微软雅黑" panose="020B0503020204020204" pitchFamily="34" charset="-122"/>
              <a:ea typeface="微软雅黑" panose="020B0503020204020204" pitchFamily="34" charset="-122"/>
            </a:endParaRPr>
          </a:p>
          <a:p>
            <a:pPr algn="just"/>
            <a:r>
              <a:rPr lang="en-US" altLang="zh-CN" sz="1600" kern="100" dirty="0">
                <a:solidFill>
                  <a:prstClr val="black"/>
                </a:solidFill>
                <a:latin typeface="微软雅黑" panose="020B0503020204020204" pitchFamily="34" charset="-122"/>
                <a:ea typeface="微软雅黑" panose="020B0503020204020204" pitchFamily="34" charset="-122"/>
              </a:rPr>
              <a:t> </a:t>
            </a:r>
            <a:endParaRPr lang="zh-CN" altLang="zh-CN" sz="1100" kern="100" dirty="0">
              <a:solidFill>
                <a:prstClr val="black"/>
              </a:solidFill>
              <a:latin typeface="微软雅黑" panose="020B0503020204020204" pitchFamily="34" charset="-122"/>
              <a:ea typeface="微软雅黑" panose="020B0503020204020204" pitchFamily="34" charset="-122"/>
            </a:endParaRPr>
          </a:p>
          <a:p>
            <a:pPr marL="285750" indent="-285750" algn="just">
              <a:buFont typeface="Wingdings" panose="05000000000000000000" pitchFamily="2" charset="2"/>
              <a:buChar char="ü"/>
            </a:pPr>
            <a:r>
              <a:rPr lang="zh-CN" altLang="zh-CN" sz="1600" b="1" kern="100" dirty="0">
                <a:solidFill>
                  <a:srgbClr val="0070C0"/>
                </a:solidFill>
                <a:latin typeface="微软雅黑" panose="020B0503020204020204" pitchFamily="34" charset="-122"/>
                <a:ea typeface="微软雅黑" panose="020B0503020204020204" pitchFamily="34" charset="-122"/>
              </a:rPr>
              <a:t>事先做好影响性分析</a:t>
            </a:r>
            <a:endParaRPr lang="en-US" altLang="zh-CN" sz="1600" b="1" kern="100" dirty="0">
              <a:solidFill>
                <a:srgbClr val="0070C0"/>
              </a:solidFill>
              <a:latin typeface="微软雅黑" panose="020B0503020204020204" pitchFamily="34" charset="-122"/>
              <a:ea typeface="微软雅黑" panose="020B0503020204020204" pitchFamily="34" charset="-122"/>
            </a:endParaRPr>
          </a:p>
          <a:p>
            <a:pPr algn="just"/>
            <a:r>
              <a:rPr lang="zh-CN" altLang="zh-CN" sz="1400" kern="100" dirty="0">
                <a:solidFill>
                  <a:prstClr val="black"/>
                </a:solidFill>
                <a:latin typeface="微软雅黑" panose="020B0503020204020204" pitchFamily="34" charset="-122"/>
                <a:ea typeface="微软雅黑" panose="020B0503020204020204" pitchFamily="34" charset="-122"/>
              </a:rPr>
              <a:t>如果这些数据标准落地了，会对哪些相关的游戏厅产生什么样的影响，这些影响是否可控。元数据管理中的影响性分析可以帮助用户确定影响的范围。</a:t>
            </a:r>
            <a:endParaRPr lang="zh-CN" altLang="zh-CN" sz="1050" kern="100" dirty="0">
              <a:solidFill>
                <a:prstClr val="black"/>
              </a:solidFill>
              <a:latin typeface="微软雅黑" panose="020B0503020204020204" pitchFamily="34" charset="-122"/>
              <a:ea typeface="微软雅黑" panose="020B0503020204020204" pitchFamily="34" charset="-122"/>
            </a:endParaRPr>
          </a:p>
          <a:p>
            <a:pPr algn="just"/>
            <a:r>
              <a:rPr lang="en-US" altLang="zh-CN" sz="1600" kern="100" dirty="0">
                <a:solidFill>
                  <a:prstClr val="black"/>
                </a:solidFill>
                <a:latin typeface="微软雅黑" panose="020B0503020204020204" pitchFamily="34" charset="-122"/>
                <a:ea typeface="微软雅黑" panose="020B0503020204020204" pitchFamily="34" charset="-122"/>
              </a:rPr>
              <a:t> </a:t>
            </a:r>
            <a:endParaRPr lang="zh-CN" altLang="zh-CN" sz="1100" kern="100" dirty="0">
              <a:solidFill>
                <a:prstClr val="black"/>
              </a:solidFill>
              <a:latin typeface="微软雅黑" panose="020B0503020204020204" pitchFamily="34" charset="-122"/>
              <a:ea typeface="微软雅黑" panose="020B0503020204020204" pitchFamily="34" charset="-122"/>
            </a:endParaRPr>
          </a:p>
          <a:p>
            <a:pPr marL="285750" indent="-285750" algn="just">
              <a:buFont typeface="Wingdings" panose="05000000000000000000" pitchFamily="2" charset="2"/>
              <a:buChar char="ü"/>
            </a:pPr>
            <a:r>
              <a:rPr lang="zh-CN" altLang="zh-CN" sz="1600" b="1" kern="100" dirty="0">
                <a:solidFill>
                  <a:srgbClr val="0070C0"/>
                </a:solidFill>
                <a:latin typeface="微软雅黑" panose="020B0503020204020204" pitchFamily="34" charset="-122"/>
                <a:ea typeface="微软雅黑" panose="020B0503020204020204" pitchFamily="34" charset="-122"/>
              </a:rPr>
              <a:t>制定落地的执行方案</a:t>
            </a:r>
            <a:endParaRPr lang="en-US" altLang="zh-CN" sz="1600" b="1" kern="100" dirty="0">
              <a:solidFill>
                <a:srgbClr val="0070C0"/>
              </a:solidFill>
              <a:latin typeface="微软雅黑" panose="020B0503020204020204" pitchFamily="34" charset="-122"/>
              <a:ea typeface="微软雅黑" panose="020B0503020204020204" pitchFamily="34" charset="-122"/>
            </a:endParaRPr>
          </a:p>
          <a:p>
            <a:pPr algn="just"/>
            <a:r>
              <a:rPr lang="zh-CN" altLang="zh-CN" sz="1400" kern="100" dirty="0">
                <a:solidFill>
                  <a:prstClr val="black"/>
                </a:solidFill>
                <a:latin typeface="微软雅黑" panose="020B0503020204020204" pitchFamily="34" charset="-122"/>
                <a:ea typeface="微软雅黑" panose="020B0503020204020204" pitchFamily="34" charset="-122"/>
              </a:rPr>
              <a:t>执行方案要侧重于可落地性。不能落地的方案，最终只能被废弃。一个可落地的方案，要有组织架构和人员分工，每个人负责什么，如何考核，怎么监管，都是必须纳入执行方案中的内容。</a:t>
            </a:r>
            <a:endParaRPr lang="zh-CN" altLang="zh-CN" sz="1050" kern="100" dirty="0">
              <a:solidFill>
                <a:prstClr val="black"/>
              </a:solidFill>
              <a:latin typeface="微软雅黑" panose="020B0503020204020204" pitchFamily="34" charset="-122"/>
              <a:ea typeface="微软雅黑" panose="020B0503020204020204" pitchFamily="34" charset="-122"/>
            </a:endParaRPr>
          </a:p>
          <a:p>
            <a:pPr algn="just"/>
            <a:r>
              <a:rPr lang="en-US" altLang="zh-CN" sz="1600" kern="100" dirty="0">
                <a:solidFill>
                  <a:prstClr val="black"/>
                </a:solidFill>
                <a:latin typeface="微软雅黑" panose="020B0503020204020204" pitchFamily="34" charset="-122"/>
                <a:ea typeface="微软雅黑" panose="020B0503020204020204" pitchFamily="34" charset="-122"/>
              </a:rPr>
              <a:t> </a:t>
            </a:r>
            <a:endParaRPr lang="zh-CN" altLang="zh-CN" sz="1100" kern="100" dirty="0">
              <a:solidFill>
                <a:prstClr val="black"/>
              </a:solidFill>
              <a:latin typeface="微软雅黑" panose="020B0503020204020204" pitchFamily="34" charset="-122"/>
              <a:ea typeface="微软雅黑" panose="020B0503020204020204" pitchFamily="34" charset="-122"/>
            </a:endParaRPr>
          </a:p>
          <a:p>
            <a:pPr marL="285750" indent="-285750" algn="just">
              <a:buFont typeface="Wingdings" panose="05000000000000000000" pitchFamily="2" charset="2"/>
              <a:buChar char="ü"/>
            </a:pPr>
            <a:r>
              <a:rPr lang="zh-CN" altLang="zh-CN" sz="1600" b="1" kern="100" dirty="0">
                <a:solidFill>
                  <a:srgbClr val="0070C0"/>
                </a:solidFill>
                <a:latin typeface="微软雅黑" panose="020B0503020204020204" pitchFamily="34" charset="-122"/>
                <a:ea typeface="微软雅黑" panose="020B0503020204020204" pitchFamily="34" charset="-122"/>
              </a:rPr>
              <a:t>具体的执行落地方案</a:t>
            </a:r>
            <a:endParaRPr lang="en-US" altLang="zh-CN" sz="1600" kern="100" dirty="0">
              <a:solidFill>
                <a:srgbClr val="0070C0"/>
              </a:solidFill>
              <a:latin typeface="微软雅黑" panose="020B0503020204020204" pitchFamily="34" charset="-122"/>
              <a:ea typeface="微软雅黑" panose="020B0503020204020204" pitchFamily="34" charset="-122"/>
            </a:endParaRPr>
          </a:p>
          <a:p>
            <a:pPr algn="just"/>
            <a:r>
              <a:rPr lang="zh-CN" altLang="zh-CN" sz="1400" kern="100" dirty="0">
                <a:solidFill>
                  <a:prstClr val="black"/>
                </a:solidFill>
                <a:latin typeface="微软雅黑" panose="020B0503020204020204" pitchFamily="34" charset="-122"/>
                <a:ea typeface="微软雅黑" panose="020B0503020204020204" pitchFamily="34" charset="-122"/>
              </a:rPr>
              <a:t>根据执行方案，进行数据标准落地执行。</a:t>
            </a:r>
            <a:endParaRPr lang="zh-CN" altLang="zh-CN" sz="1050" kern="100" dirty="0">
              <a:solidFill>
                <a:prstClr val="black"/>
              </a:solidFill>
              <a:latin typeface="微软雅黑" panose="020B0503020204020204" pitchFamily="34" charset="-122"/>
              <a:ea typeface="微软雅黑" panose="020B0503020204020204" pitchFamily="34" charset="-122"/>
            </a:endParaRPr>
          </a:p>
          <a:p>
            <a:pPr algn="just"/>
            <a:r>
              <a:rPr lang="en-US" altLang="zh-CN" sz="1600" kern="100" dirty="0">
                <a:solidFill>
                  <a:srgbClr val="0070C0"/>
                </a:solidFill>
                <a:latin typeface="微软雅黑" panose="020B0503020204020204" pitchFamily="34" charset="-122"/>
                <a:ea typeface="微软雅黑" panose="020B0503020204020204" pitchFamily="34" charset="-122"/>
              </a:rPr>
              <a:t> </a:t>
            </a:r>
            <a:endParaRPr lang="zh-CN" altLang="zh-CN" sz="1100" kern="100" dirty="0">
              <a:solidFill>
                <a:srgbClr val="0070C0"/>
              </a:solidFill>
              <a:latin typeface="微软雅黑" panose="020B0503020204020204" pitchFamily="34" charset="-122"/>
              <a:ea typeface="微软雅黑" panose="020B0503020204020204" pitchFamily="34" charset="-122"/>
            </a:endParaRPr>
          </a:p>
          <a:p>
            <a:pPr marL="285750" indent="-285750" algn="just">
              <a:buFont typeface="Wingdings" panose="05000000000000000000" pitchFamily="2" charset="2"/>
              <a:buChar char="ü"/>
            </a:pPr>
            <a:r>
              <a:rPr lang="zh-CN" altLang="zh-CN" sz="1600" b="1" kern="100" dirty="0">
                <a:solidFill>
                  <a:srgbClr val="0070C0"/>
                </a:solidFill>
                <a:latin typeface="微软雅黑" panose="020B0503020204020204" pitchFamily="34" charset="-122"/>
                <a:ea typeface="微软雅黑" panose="020B0503020204020204" pitchFamily="34" charset="-122"/>
              </a:rPr>
              <a:t>事后评估</a:t>
            </a:r>
            <a:endParaRPr lang="en-US" altLang="zh-CN" sz="1600" kern="100" dirty="0">
              <a:solidFill>
                <a:srgbClr val="0070C0"/>
              </a:solidFill>
              <a:latin typeface="微软雅黑" panose="020B0503020204020204" pitchFamily="34" charset="-122"/>
              <a:ea typeface="微软雅黑" panose="020B0503020204020204" pitchFamily="34" charset="-122"/>
            </a:endParaRPr>
          </a:p>
          <a:p>
            <a:pPr algn="just"/>
            <a:r>
              <a:rPr lang="zh-CN" altLang="zh-CN" sz="1400" kern="100" dirty="0">
                <a:solidFill>
                  <a:prstClr val="black"/>
                </a:solidFill>
                <a:latin typeface="微软雅黑" panose="020B0503020204020204" pitchFamily="34" charset="-122"/>
                <a:ea typeface="微软雅黑" panose="020B0503020204020204" pitchFamily="34" charset="-122"/>
              </a:rPr>
              <a:t>事后需要跟踪、评估数据落地的效果如何，做对了哪些事，哪些做得不足，如何改进。</a:t>
            </a:r>
            <a:endParaRPr lang="zh-CN" altLang="zh-CN" sz="1050" kern="100" dirty="0">
              <a:solidFill>
                <a:prstClr val="black"/>
              </a:solidFill>
              <a:latin typeface="微软雅黑" panose="020B0503020204020204" pitchFamily="34" charset="-122"/>
              <a:ea typeface="微软雅黑" panose="020B0503020204020204" pitchFamily="34" charset="-122"/>
            </a:endParaRPr>
          </a:p>
        </p:txBody>
      </p:sp>
      <p:grpSp>
        <p:nvGrpSpPr>
          <p:cNvPr id="40" name="组合 39">
            <a:extLst>
              <a:ext uri="{FF2B5EF4-FFF2-40B4-BE49-F238E27FC236}">
                <a16:creationId xmlns="" xmlns:a16="http://schemas.microsoft.com/office/drawing/2014/main" id="{F3265BB6-918F-473A-A715-A409AEF48D0E}"/>
              </a:ext>
            </a:extLst>
          </p:cNvPr>
          <p:cNvGrpSpPr/>
          <p:nvPr/>
        </p:nvGrpSpPr>
        <p:grpSpPr>
          <a:xfrm>
            <a:off x="547232" y="3950724"/>
            <a:ext cx="4086225" cy="2578176"/>
            <a:chOff x="1311593" y="1200068"/>
            <a:chExt cx="4086225" cy="5421898"/>
          </a:xfrm>
        </p:grpSpPr>
        <p:sp>
          <p:nvSpPr>
            <p:cNvPr id="41" name="矩形 13">
              <a:extLst>
                <a:ext uri="{FF2B5EF4-FFF2-40B4-BE49-F238E27FC236}">
                  <a16:creationId xmlns="" xmlns:a16="http://schemas.microsoft.com/office/drawing/2014/main" id="{9742F39D-7BC3-4D7E-848F-2A1021507D33}"/>
                </a:ext>
              </a:extLst>
            </p:cNvPr>
            <p:cNvSpPr>
              <a:spLocks noChangeArrowheads="1"/>
            </p:cNvSpPr>
            <p:nvPr/>
          </p:nvSpPr>
          <p:spPr bwMode="auto">
            <a:xfrm>
              <a:off x="1883090" y="6087981"/>
              <a:ext cx="2743059" cy="533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zh-CN" sz="105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数据标准映射差异分析与落地建议工作方法</a:t>
              </a:r>
            </a:p>
          </p:txBody>
        </p:sp>
        <p:grpSp>
          <p:nvGrpSpPr>
            <p:cNvPr id="42" name="组合 6">
              <a:extLst>
                <a:ext uri="{FF2B5EF4-FFF2-40B4-BE49-F238E27FC236}">
                  <a16:creationId xmlns="" xmlns:a16="http://schemas.microsoft.com/office/drawing/2014/main" id="{5F807342-6B4A-4928-ABF6-2C44A6CB2862}"/>
                </a:ext>
              </a:extLst>
            </p:cNvPr>
            <p:cNvGrpSpPr>
              <a:grpSpLocks/>
            </p:cNvGrpSpPr>
            <p:nvPr/>
          </p:nvGrpSpPr>
          <p:grpSpPr bwMode="auto">
            <a:xfrm>
              <a:off x="1311593" y="1200068"/>
              <a:ext cx="4086225" cy="4722813"/>
              <a:chOff x="561975" y="1307400"/>
              <a:chExt cx="4086225" cy="4721925"/>
            </a:xfrm>
          </p:grpSpPr>
          <p:sp>
            <p:nvSpPr>
              <p:cNvPr id="44" name="MH_SubTitle_4">
                <a:extLst>
                  <a:ext uri="{FF2B5EF4-FFF2-40B4-BE49-F238E27FC236}">
                    <a16:creationId xmlns="" xmlns:a16="http://schemas.microsoft.com/office/drawing/2014/main" id="{2804C0AC-B7E3-4F78-90BE-8F3FDF288965}"/>
                  </a:ext>
                </a:extLst>
              </p:cNvPr>
              <p:cNvSpPr/>
              <p:nvPr>
                <p:custDataLst>
                  <p:tags r:id="rId1"/>
                </p:custDataLst>
              </p:nvPr>
            </p:nvSpPr>
            <p:spPr>
              <a:xfrm>
                <a:off x="1335087" y="3346954"/>
                <a:ext cx="2519363" cy="682497"/>
              </a:xfrm>
              <a:prstGeom prst="rect">
                <a:avLst/>
              </a:prstGeom>
              <a:solidFill>
                <a:srgbClr val="00B0F0"/>
              </a:solidFill>
              <a:ln w="1905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基于分析结果提出关键信息系统数据标准落地改造建议</a:t>
                </a:r>
              </a:p>
            </p:txBody>
          </p:sp>
          <p:sp>
            <p:nvSpPr>
              <p:cNvPr id="45" name="MH_SubTitle_3">
                <a:extLst>
                  <a:ext uri="{FF2B5EF4-FFF2-40B4-BE49-F238E27FC236}">
                    <a16:creationId xmlns="" xmlns:a16="http://schemas.microsoft.com/office/drawing/2014/main" id="{F858CD6A-747B-4D50-80F8-3C60BCBCD315}"/>
                  </a:ext>
                </a:extLst>
              </p:cNvPr>
              <p:cNvSpPr/>
              <p:nvPr>
                <p:custDataLst>
                  <p:tags r:id="rId2"/>
                </p:custDataLst>
              </p:nvPr>
            </p:nvSpPr>
            <p:spPr>
              <a:xfrm>
                <a:off x="1335087" y="4089765"/>
                <a:ext cx="2519363" cy="598374"/>
              </a:xfrm>
              <a:prstGeom prst="rect">
                <a:avLst/>
              </a:prstGeom>
              <a:solidFill>
                <a:srgbClr val="5AACEC"/>
              </a:solidFill>
              <a:ln w="19050" cap="flat" cmpd="sng" algn="ctr">
                <a:noFill/>
                <a:prstDash val="solid"/>
              </a:ln>
              <a:effectLst/>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各关键属性对比分析</a:t>
                </a:r>
              </a:p>
            </p:txBody>
          </p:sp>
          <p:sp>
            <p:nvSpPr>
              <p:cNvPr id="46" name="MH_SubTitle_2">
                <a:extLst>
                  <a:ext uri="{FF2B5EF4-FFF2-40B4-BE49-F238E27FC236}">
                    <a16:creationId xmlns="" xmlns:a16="http://schemas.microsoft.com/office/drawing/2014/main" id="{48463B62-1256-4B4B-A3C5-1B61FA025012}"/>
                  </a:ext>
                </a:extLst>
              </p:cNvPr>
              <p:cNvSpPr/>
              <p:nvPr>
                <p:custDataLst>
                  <p:tags r:id="rId3"/>
                </p:custDataLst>
              </p:nvPr>
            </p:nvSpPr>
            <p:spPr>
              <a:xfrm>
                <a:off x="1335087" y="4759564"/>
                <a:ext cx="2519363" cy="598374"/>
              </a:xfrm>
              <a:prstGeom prst="rect">
                <a:avLst/>
              </a:prstGeom>
              <a:solidFill>
                <a:sysClr val="window" lastClr="FFFFFF">
                  <a:lumMod val="85000"/>
                </a:sysClr>
              </a:solidFill>
              <a:ln w="19050" cap="flat" cmpd="sng" algn="ctr">
                <a:noFill/>
                <a:prstDash val="solid"/>
              </a:ln>
              <a:effectLst/>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与关键系统数据字典映射</a:t>
                </a:r>
              </a:p>
            </p:txBody>
          </p:sp>
          <p:sp>
            <p:nvSpPr>
              <p:cNvPr id="47" name="MH_SubTitle_1">
                <a:extLst>
                  <a:ext uri="{FF2B5EF4-FFF2-40B4-BE49-F238E27FC236}">
                    <a16:creationId xmlns="" xmlns:a16="http://schemas.microsoft.com/office/drawing/2014/main" id="{240E7755-3E85-4C7C-A733-6CD0DDB10735}"/>
                  </a:ext>
                </a:extLst>
              </p:cNvPr>
              <p:cNvSpPr/>
              <p:nvPr>
                <p:custDataLst>
                  <p:tags r:id="rId4"/>
                </p:custDataLst>
              </p:nvPr>
            </p:nvSpPr>
            <p:spPr>
              <a:xfrm>
                <a:off x="1335087" y="5430950"/>
                <a:ext cx="2519363" cy="598375"/>
              </a:xfrm>
              <a:prstGeom prst="rect">
                <a:avLst/>
              </a:prstGeom>
              <a:solidFill>
                <a:sysClr val="window" lastClr="FFFFFF">
                  <a:lumMod val="95000"/>
                </a:sysClr>
              </a:solidFill>
              <a:ln w="19050" cap="flat" cmpd="sng" algn="ctr">
                <a:noFill/>
                <a:prstDash val="solid"/>
              </a:ln>
              <a:effectLst/>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企业数据标准</a:t>
                </a:r>
                <a:r>
                  <a:rPr kumimoji="0" lang="en-US" altLang="zh-CN"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endPar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8" name="MH_SubTitle_5">
                <a:extLst>
                  <a:ext uri="{FF2B5EF4-FFF2-40B4-BE49-F238E27FC236}">
                    <a16:creationId xmlns="" xmlns:a16="http://schemas.microsoft.com/office/drawing/2014/main" id="{4070E952-6F6C-4901-BE27-5E5CDB39D42B}"/>
                  </a:ext>
                </a:extLst>
              </p:cNvPr>
              <p:cNvSpPr/>
              <p:nvPr>
                <p:custDataLst>
                  <p:tags r:id="rId5"/>
                </p:custDataLst>
              </p:nvPr>
            </p:nvSpPr>
            <p:spPr>
              <a:xfrm>
                <a:off x="561975" y="1307400"/>
                <a:ext cx="4086225" cy="1971304"/>
              </a:xfrm>
              <a:prstGeom prst="upArrow">
                <a:avLst>
                  <a:gd name="adj1" fmla="val 61514"/>
                  <a:gd name="adj2" fmla="val 83131"/>
                </a:avLst>
              </a:prstGeom>
              <a:solidFill>
                <a:srgbClr val="1368B3"/>
              </a:solidFill>
              <a:ln w="19050" cap="flat" cmpd="sng" algn="ctr">
                <a:noFill/>
                <a:prstDash val="solid"/>
              </a:ln>
              <a:effectLst/>
            </p:spPr>
            <p:txBody>
              <a:bodyPr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2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sp>
          <p:nvSpPr>
            <p:cNvPr id="43" name="TextBox 17">
              <a:extLst>
                <a:ext uri="{FF2B5EF4-FFF2-40B4-BE49-F238E27FC236}">
                  <a16:creationId xmlns="" xmlns:a16="http://schemas.microsoft.com/office/drawing/2014/main" id="{EC0E70BA-99ED-45E7-AD5B-16A4BAABCADF}"/>
                </a:ext>
              </a:extLst>
            </p:cNvPr>
            <p:cNvSpPr txBox="1">
              <a:spLocks noChangeArrowheads="1"/>
            </p:cNvSpPr>
            <p:nvPr/>
          </p:nvSpPr>
          <p:spPr bwMode="auto">
            <a:xfrm>
              <a:off x="2306920" y="1958693"/>
              <a:ext cx="2095570" cy="1203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a:t>
              </a:r>
              <a:r>
                <a:rPr kumimoji="0" lang="zh-CN" altLang="en-US" sz="12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企业数据标准映射差异分析与落地建议</a:t>
              </a:r>
              <a:r>
                <a:rPr kumimoji="0" lang="en-US" altLang="zh-CN" sz="12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a:t>
              </a:r>
              <a:endParaRPr kumimoji="0" lang="zh-CN" altLang="en-US" sz="12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8056909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p:spPr>
        <p:txBody>
          <a:bodyPr wrap="square" rtlCol="0">
            <a:spAutoFit/>
          </a:bodyPr>
          <a:lstStyle/>
          <a:p>
            <a:r>
              <a:rPr lang="zh-CN" altLang="en-US" dirty="0"/>
              <a:t>数据标准保障机制</a:t>
            </a:r>
            <a:r>
              <a:rPr lang="en-US" altLang="zh-CN" dirty="0"/>
              <a:t>-</a:t>
            </a:r>
            <a:r>
              <a:rPr lang="zh-CN" altLang="en-US" dirty="0"/>
              <a:t>组织</a:t>
            </a:r>
          </a:p>
        </p:txBody>
      </p:sp>
      <p:sp>
        <p:nvSpPr>
          <p:cNvPr id="58" name="文本框 158"/>
          <p:cNvSpPr txBox="1"/>
          <p:nvPr/>
        </p:nvSpPr>
        <p:spPr>
          <a:xfrm>
            <a:off x="3749744" y="1229551"/>
            <a:ext cx="1690537" cy="355755"/>
          </a:xfrm>
          <a:prstGeom prst="rect">
            <a:avLst/>
          </a:prstGeom>
          <a:solidFill>
            <a:srgbClr val="1368B3"/>
          </a:solidFill>
          <a:ln w="12700">
            <a:noFill/>
            <a:prstDash val="lgDash"/>
          </a:ln>
          <a:effectLst>
            <a:outerShdw blurRad="50800" dist="38100" dir="2700000" algn="tl" rotWithShape="0">
              <a:prstClr val="black">
                <a:alpha val="40000"/>
              </a:prstClr>
            </a:outerShdw>
          </a:effectLst>
        </p:spPr>
        <p:txBody>
          <a:bodyPr wrap="square" rtlCol="0" anchor="ctr">
            <a:noAutofit/>
          </a:bodyPr>
          <a:lstStyle/>
          <a:p>
            <a:pPr algn="ctr" eaLnBrk="0" fontAlgn="base" hangingPunct="0">
              <a:spcBef>
                <a:spcPct val="0"/>
              </a:spcBef>
              <a:spcAft>
                <a:spcPct val="0"/>
              </a:spcAft>
            </a:pPr>
            <a:r>
              <a:rPr kumimoji="1" lang="zh-CN" altLang="en-US" sz="1400" b="1" dirty="0">
                <a:solidFill>
                  <a:prstClr val="white"/>
                </a:solidFill>
                <a:latin typeface="微软雅黑" charset="0"/>
                <a:ea typeface="微软雅黑" charset="0"/>
                <a:cs typeface="Microsoft YaHei" panose="020B0503020204020204" pitchFamily="34" charset="-122"/>
              </a:rPr>
              <a:t>数据治理委员会</a:t>
            </a:r>
          </a:p>
        </p:txBody>
      </p:sp>
      <p:cxnSp>
        <p:nvCxnSpPr>
          <p:cNvPr id="59" name="直接连接符 58"/>
          <p:cNvCxnSpPr>
            <a:stCxn id="58" idx="2"/>
            <a:endCxn id="69" idx="0"/>
          </p:cNvCxnSpPr>
          <p:nvPr/>
        </p:nvCxnSpPr>
        <p:spPr>
          <a:xfrm>
            <a:off x="4595013" y="1585306"/>
            <a:ext cx="0" cy="214630"/>
          </a:xfrm>
          <a:prstGeom prst="line">
            <a:avLst/>
          </a:prstGeom>
          <a:noFill/>
          <a:ln w="28575" cap="flat" cmpd="sng" algn="ctr">
            <a:solidFill>
              <a:srgbClr val="1368B3"/>
            </a:solidFill>
            <a:prstDash val="solid"/>
            <a:miter lim="800000"/>
          </a:ln>
          <a:effectLst/>
        </p:spPr>
      </p:cxnSp>
      <p:sp>
        <p:nvSpPr>
          <p:cNvPr id="60" name="Rectangle 70"/>
          <p:cNvSpPr/>
          <p:nvPr/>
        </p:nvSpPr>
        <p:spPr>
          <a:xfrm>
            <a:off x="2683771" y="3660332"/>
            <a:ext cx="1727384" cy="373325"/>
          </a:xfrm>
          <a:prstGeom prst="rect">
            <a:avLst/>
          </a:prstGeom>
          <a:solidFill>
            <a:srgbClr val="1368B3"/>
          </a:solidFill>
          <a:ln w="12700">
            <a:noFill/>
            <a:prstDash val="lgDash"/>
          </a:ln>
          <a:effectLst>
            <a:outerShdw blurRad="50800" dist="38100" dir="2700000" algn="tl" rotWithShape="0">
              <a:prstClr val="black">
                <a:alpha val="40000"/>
              </a:prstClr>
            </a:outerShdw>
          </a:effectLst>
        </p:spPr>
        <p:txBody>
          <a:bodyPr wrap="square" rtlCol="0" anchor="ctr">
            <a:noAutofit/>
          </a:bodyPr>
          <a:lstStyle/>
          <a:p>
            <a:pPr algn="ctr" eaLnBrk="0" fontAlgn="base" hangingPunct="0">
              <a:spcBef>
                <a:spcPct val="0"/>
              </a:spcBef>
              <a:spcAft>
                <a:spcPct val="0"/>
              </a:spcAft>
            </a:pPr>
            <a:r>
              <a:rPr kumimoji="1" lang="zh-CN" altLang="en-US" sz="1200" b="1" dirty="0">
                <a:solidFill>
                  <a:prstClr val="white"/>
                </a:solidFill>
                <a:latin typeface="微软雅黑" charset="0"/>
                <a:ea typeface="微软雅黑" charset="0"/>
              </a:rPr>
              <a:t>板块数据治理委员会</a:t>
            </a:r>
          </a:p>
        </p:txBody>
      </p:sp>
      <p:sp>
        <p:nvSpPr>
          <p:cNvPr id="61" name="文本框 158"/>
          <p:cNvSpPr txBox="1"/>
          <p:nvPr/>
        </p:nvSpPr>
        <p:spPr>
          <a:xfrm>
            <a:off x="2683753" y="4205695"/>
            <a:ext cx="3822517" cy="2220515"/>
          </a:xfrm>
          <a:prstGeom prst="rect">
            <a:avLst/>
          </a:prstGeom>
          <a:solidFill>
            <a:sysClr val="window" lastClr="FFFFFF">
              <a:lumMod val="95000"/>
            </a:sysClr>
          </a:solidFill>
          <a:ln w="12700">
            <a:noFill/>
            <a:prstDash val="lgDash"/>
          </a:ln>
          <a:effectLst>
            <a:outerShdw blurRad="50800" dist="38100" dir="2700000" algn="tl" rotWithShape="0">
              <a:prstClr val="black">
                <a:alpha val="40000"/>
              </a:prstClr>
            </a:outerShdw>
          </a:effectLst>
        </p:spPr>
        <p:txBody>
          <a:bodyPr wrap="square" rtlCol="0" anchor="ctr">
            <a:noAutofit/>
          </a:bodyPr>
          <a:lstStyle>
            <a:defPPr>
              <a:defRPr lang="zh-CN"/>
            </a:defPPr>
            <a:lvl1pPr algn="ctr">
              <a:defRPr kumimoji="1" sz="1400">
                <a:latin typeface="楷体" panose="02010609060101010101" pitchFamily="49" charset="-122"/>
                <a:ea typeface="楷体" panose="02010609060101010101" pitchFamily="49" charset="-122"/>
              </a:defRPr>
            </a:lvl1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1" lang="zh-CN" altLang="en-US" sz="1400" b="0" i="0" u="none" strike="noStrike" kern="0" cap="none" spc="0" normalizeH="0" baseline="0" noProof="0" dirty="0">
              <a:ln>
                <a:noFill/>
              </a:ln>
              <a:solidFill>
                <a:prstClr val="black"/>
              </a:solidFill>
              <a:effectLst/>
              <a:uLnTx/>
              <a:uFillTx/>
              <a:latin typeface="微软雅黑" charset="0"/>
              <a:ea typeface="微软雅黑" charset="0"/>
            </a:endParaRPr>
          </a:p>
        </p:txBody>
      </p:sp>
      <p:sp>
        <p:nvSpPr>
          <p:cNvPr id="62" name="Rectangle 70"/>
          <p:cNvSpPr/>
          <p:nvPr/>
        </p:nvSpPr>
        <p:spPr>
          <a:xfrm>
            <a:off x="3714962" y="4211600"/>
            <a:ext cx="1800493" cy="307777"/>
          </a:xfrm>
          <a:prstGeom prst="rect">
            <a:avLst/>
          </a:prstGeom>
        </p:spPr>
        <p:txBody>
          <a:bodyPr wrap="none">
            <a:spAutoFit/>
          </a:bodyPr>
          <a:lstStyle/>
          <a:p>
            <a:pPr eaLnBrk="0" fontAlgn="base" hangingPunct="0">
              <a:spcBef>
                <a:spcPct val="0"/>
              </a:spcBef>
              <a:spcAft>
                <a:spcPct val="0"/>
              </a:spcAft>
            </a:pPr>
            <a:r>
              <a:rPr lang="zh-CN" altLang="en-US" sz="1400" b="1" dirty="0">
                <a:solidFill>
                  <a:srgbClr val="000000"/>
                </a:solidFill>
                <a:latin typeface="微软雅黑" charset="0"/>
                <a:ea typeface="微软雅黑" charset="0"/>
                <a:cs typeface="Arial Unicode MS" panose="020B0604020202020204" pitchFamily="34" charset="-122"/>
              </a:rPr>
              <a:t>板块数据治理执行组</a:t>
            </a:r>
          </a:p>
        </p:txBody>
      </p:sp>
      <p:sp>
        <p:nvSpPr>
          <p:cNvPr id="63" name="文本框 158"/>
          <p:cNvSpPr txBox="1"/>
          <p:nvPr/>
        </p:nvSpPr>
        <p:spPr>
          <a:xfrm>
            <a:off x="4978502" y="3356328"/>
            <a:ext cx="1489492" cy="671763"/>
          </a:xfrm>
          <a:prstGeom prst="rect">
            <a:avLst/>
          </a:prstGeom>
          <a:solidFill>
            <a:sysClr val="window" lastClr="FFFFFF">
              <a:lumMod val="85000"/>
            </a:sysClr>
          </a:solidFill>
          <a:ln w="12700">
            <a:noFill/>
            <a:prstDash val="lgDash"/>
          </a:ln>
          <a:effectLst>
            <a:outerShdw blurRad="50800" dist="38100" dir="2700000" algn="tl" rotWithShape="0">
              <a:prstClr val="black">
                <a:alpha val="40000"/>
              </a:prstClr>
            </a:outerShdw>
          </a:effectLst>
        </p:spPr>
        <p:txBody>
          <a:bodyPr wrap="square" rtlCol="0" anchor="ctr">
            <a:noAutofit/>
          </a:bodyPr>
          <a:lstStyle>
            <a:defPPr>
              <a:defRPr lang="zh-CN"/>
            </a:defPPr>
            <a:lvl1pPr algn="ctr">
              <a:defRPr kumimoji="1" sz="1400">
                <a:latin typeface="楷体" panose="02010609060101010101" pitchFamily="49" charset="-122"/>
                <a:ea typeface="楷体" panose="02010609060101010101" pitchFamily="49" charset="-122"/>
              </a:defRPr>
            </a:lvl1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1" lang="zh-CN" altLang="en-US" sz="1400" b="0" i="0" u="none" strike="noStrike" kern="0" cap="none" spc="0" normalizeH="0" baseline="0" noProof="0" dirty="0">
              <a:ln>
                <a:noFill/>
              </a:ln>
              <a:solidFill>
                <a:prstClr val="black"/>
              </a:solidFill>
              <a:effectLst/>
              <a:uLnTx/>
              <a:uFillTx/>
              <a:latin typeface="微软雅黑" charset="0"/>
              <a:ea typeface="微软雅黑" charset="0"/>
            </a:endParaRPr>
          </a:p>
        </p:txBody>
      </p:sp>
      <p:sp>
        <p:nvSpPr>
          <p:cNvPr id="64" name="Rectangle 70"/>
          <p:cNvSpPr/>
          <p:nvPr/>
        </p:nvSpPr>
        <p:spPr>
          <a:xfrm>
            <a:off x="5450953" y="3347653"/>
            <a:ext cx="555067" cy="312658"/>
          </a:xfrm>
          <a:prstGeom prst="rect">
            <a:avLst/>
          </a:prstGeom>
        </p:spPr>
        <p:txBody>
          <a:bodyPr wrap="square">
            <a:spAutoFit/>
          </a:bodyPr>
          <a:lstStyle/>
          <a:p>
            <a:pPr algn="ctr" eaLnBrk="0" fontAlgn="base" hangingPunct="0">
              <a:spcBef>
                <a:spcPct val="0"/>
              </a:spcBef>
              <a:spcAft>
                <a:spcPct val="0"/>
              </a:spcAft>
            </a:pPr>
            <a:r>
              <a:rPr lang="zh-CN" altLang="en-US" sz="1400" b="1" dirty="0">
                <a:solidFill>
                  <a:srgbClr val="000000"/>
                </a:solidFill>
                <a:latin typeface="微软雅黑" charset="0"/>
                <a:ea typeface="微软雅黑" charset="0"/>
                <a:cs typeface="Arial Unicode MS" panose="020B0604020202020204" pitchFamily="34" charset="-122"/>
              </a:rPr>
              <a:t>公司</a:t>
            </a:r>
          </a:p>
        </p:txBody>
      </p:sp>
      <p:sp>
        <p:nvSpPr>
          <p:cNvPr id="65" name="Rectangle 66"/>
          <p:cNvSpPr/>
          <p:nvPr/>
        </p:nvSpPr>
        <p:spPr>
          <a:xfrm>
            <a:off x="5761948" y="3658787"/>
            <a:ext cx="640517" cy="284342"/>
          </a:xfrm>
          <a:prstGeom prst="rect">
            <a:avLst/>
          </a:prstGeom>
          <a:solidFill>
            <a:srgbClr val="FFFFFF"/>
          </a:solidFill>
          <a:ln>
            <a:noFill/>
          </a:ln>
        </p:spPr>
        <p:txBody>
          <a:bodyPr wrap="square">
            <a:spAutoFit/>
          </a:bodyPr>
          <a:lstStyle/>
          <a:p>
            <a:pPr algn="ctr" eaLnBrk="0" fontAlgn="base" hangingPunct="0">
              <a:spcBef>
                <a:spcPct val="0"/>
              </a:spcBef>
              <a:spcAft>
                <a:spcPct val="0"/>
              </a:spcAft>
            </a:pPr>
            <a:r>
              <a:rPr lang="en-US" altLang="zh-CN" sz="1200" b="1" dirty="0">
                <a:solidFill>
                  <a:srgbClr val="000000"/>
                </a:solidFill>
                <a:latin typeface="微软雅黑" charset="0"/>
                <a:ea typeface="微软雅黑" charset="0"/>
                <a:cs typeface="Arial Unicode MS" panose="020B0604020202020204" pitchFamily="34" charset="-122"/>
              </a:rPr>
              <a:t>IT</a:t>
            </a:r>
          </a:p>
        </p:txBody>
      </p:sp>
      <p:sp>
        <p:nvSpPr>
          <p:cNvPr id="66" name="Rectangle 66"/>
          <p:cNvSpPr/>
          <p:nvPr/>
        </p:nvSpPr>
        <p:spPr>
          <a:xfrm>
            <a:off x="5082308" y="3658788"/>
            <a:ext cx="640516" cy="284342"/>
          </a:xfrm>
          <a:prstGeom prst="rect">
            <a:avLst/>
          </a:prstGeom>
          <a:solidFill>
            <a:srgbClr val="FFFFFF"/>
          </a:solidFill>
          <a:ln>
            <a:noFill/>
          </a:ln>
        </p:spPr>
        <p:txBody>
          <a:bodyPr wrap="square">
            <a:spAutoFit/>
          </a:bodyPr>
          <a:lstStyle/>
          <a:p>
            <a:pPr algn="ctr" eaLnBrk="0" fontAlgn="base" hangingPunct="0">
              <a:spcBef>
                <a:spcPct val="0"/>
              </a:spcBef>
              <a:spcAft>
                <a:spcPct val="0"/>
              </a:spcAft>
            </a:pPr>
            <a:r>
              <a:rPr lang="zh-CN" altLang="en-US" sz="1200" b="1" dirty="0">
                <a:solidFill>
                  <a:srgbClr val="000000"/>
                </a:solidFill>
                <a:latin typeface="微软雅黑" charset="0"/>
                <a:ea typeface="微软雅黑" charset="0"/>
                <a:cs typeface="Arial Unicode MS" panose="020B0604020202020204" pitchFamily="34" charset="-122"/>
              </a:rPr>
              <a:t>业务</a:t>
            </a:r>
          </a:p>
        </p:txBody>
      </p:sp>
      <p:cxnSp>
        <p:nvCxnSpPr>
          <p:cNvPr id="67" name="连接符: 肘形 47"/>
          <p:cNvCxnSpPr>
            <a:stCxn id="69" idx="2"/>
            <a:endCxn id="61" idx="0"/>
          </p:cNvCxnSpPr>
          <p:nvPr/>
        </p:nvCxnSpPr>
        <p:spPr>
          <a:xfrm rot="5400000">
            <a:off x="4052253" y="3663279"/>
            <a:ext cx="1085215" cy="3175"/>
          </a:xfrm>
          <a:prstGeom prst="bentConnector2">
            <a:avLst/>
          </a:prstGeom>
          <a:noFill/>
          <a:ln w="28575" cap="flat" cmpd="sng" algn="ctr">
            <a:solidFill>
              <a:srgbClr val="1368B3"/>
            </a:solidFill>
            <a:prstDash val="solid"/>
            <a:miter lim="800000"/>
          </a:ln>
          <a:effectLst/>
        </p:spPr>
      </p:cxnSp>
      <p:sp>
        <p:nvSpPr>
          <p:cNvPr id="68" name="Rectangle 131"/>
          <p:cNvSpPr>
            <a:spLocks noChangeArrowheads="1"/>
          </p:cNvSpPr>
          <p:nvPr/>
        </p:nvSpPr>
        <p:spPr bwMode="auto">
          <a:xfrm>
            <a:off x="3500000" y="4519377"/>
            <a:ext cx="2293515" cy="327898"/>
          </a:xfrm>
          <a:prstGeom prst="roundRect">
            <a:avLst/>
          </a:prstGeom>
          <a:solidFill>
            <a:srgbClr val="00B0F0"/>
          </a:solidFill>
          <a:ln w="19050">
            <a:solidFill>
              <a:sysClr val="window" lastClr="FFFFFF"/>
            </a:solidFill>
            <a:miter lim="800000"/>
          </a:ln>
          <a:effectLst>
            <a:outerShdw blurRad="50800" dist="38100" dir="2700000" algn="tl" rotWithShape="0">
              <a:prstClr val="black">
                <a:alpha val="40000"/>
              </a:prstClr>
            </a:outerShdw>
          </a:effectLst>
        </p:spPr>
        <p:txBody>
          <a:bodyPr lIns="0" rIns="0" anchor="ctr"/>
          <a:lstStyle/>
          <a:p>
            <a:pPr lvl="0" algn="ctr" eaLnBrk="0" fontAlgn="base" hangingPunct="0">
              <a:spcBef>
                <a:spcPct val="0"/>
              </a:spcBef>
              <a:spcAft>
                <a:spcPct val="0"/>
              </a:spcAft>
              <a:defRPr/>
            </a:pPr>
            <a:r>
              <a:rPr lang="zh-CN" altLang="en-US" sz="1400" b="1" kern="0" dirty="0">
                <a:solidFill>
                  <a:prstClr val="white"/>
                </a:solidFill>
                <a:latin typeface="微软雅黑" charset="0"/>
                <a:ea typeface="微软雅黑" charset="0"/>
              </a:rPr>
              <a:t>板块数据治理管理部门</a:t>
            </a:r>
          </a:p>
        </p:txBody>
      </p:sp>
      <p:sp>
        <p:nvSpPr>
          <p:cNvPr id="69" name="Rectangle 120"/>
          <p:cNvSpPr>
            <a:spLocks noChangeArrowheads="1"/>
          </p:cNvSpPr>
          <p:nvPr/>
        </p:nvSpPr>
        <p:spPr bwMode="auto">
          <a:xfrm>
            <a:off x="2683755" y="1800149"/>
            <a:ext cx="3822516" cy="1320712"/>
          </a:xfrm>
          <a:prstGeom prst="rect">
            <a:avLst/>
          </a:prstGeom>
          <a:solidFill>
            <a:srgbClr val="5AACEC"/>
          </a:solidFill>
          <a:ln w="12700">
            <a:noFill/>
            <a:prstDash val="lgDash"/>
          </a:ln>
          <a:effectLst>
            <a:outerShdw blurRad="50800" dist="38100" dir="2700000" algn="tl" rotWithShape="0">
              <a:prstClr val="black">
                <a:alpha val="40000"/>
              </a:prstClr>
            </a:outerShdw>
          </a:effectLst>
        </p:spPr>
        <p:txBody>
          <a:bodyPr wrap="square" rtlCol="0" anchor="ctr">
            <a:noAutofit/>
          </a:bodyPr>
          <a:lstStyle/>
          <a:p>
            <a:pPr algn="ctr" eaLnBrk="0" fontAlgn="base" hangingPunct="0">
              <a:spcBef>
                <a:spcPct val="0"/>
              </a:spcBef>
              <a:spcAft>
                <a:spcPct val="0"/>
              </a:spcAft>
            </a:pPr>
            <a:endParaRPr kumimoji="1" lang="zh-CN" altLang="en-GB" sz="1400" dirty="0">
              <a:solidFill>
                <a:prstClr val="black"/>
              </a:solidFill>
              <a:latin typeface="微软雅黑" charset="0"/>
              <a:ea typeface="微软雅黑" charset="0"/>
            </a:endParaRPr>
          </a:p>
        </p:txBody>
      </p:sp>
      <p:sp>
        <p:nvSpPr>
          <p:cNvPr id="70" name="Rectangle 69"/>
          <p:cNvSpPr/>
          <p:nvPr/>
        </p:nvSpPr>
        <p:spPr>
          <a:xfrm>
            <a:off x="3837579" y="1880115"/>
            <a:ext cx="1441420" cy="214980"/>
          </a:xfrm>
          <a:prstGeom prst="rect">
            <a:avLst/>
          </a:prstGeom>
        </p:spPr>
        <p:txBody>
          <a:bodyPr wrap="none">
            <a:spAutoFit/>
          </a:bodyPr>
          <a:lstStyle/>
          <a:p>
            <a:pPr eaLnBrk="0" fontAlgn="base" hangingPunct="0">
              <a:spcBef>
                <a:spcPct val="0"/>
              </a:spcBef>
              <a:spcAft>
                <a:spcPct val="0"/>
              </a:spcAft>
            </a:pPr>
            <a:r>
              <a:rPr lang="zh-CN" altLang="en-US" sz="1400" b="1" dirty="0">
                <a:solidFill>
                  <a:srgbClr val="000000"/>
                </a:solidFill>
                <a:latin typeface="微软雅黑" charset="0"/>
                <a:ea typeface="微软雅黑" charset="0"/>
                <a:cs typeface="Arial Unicode MS" panose="020B0604020202020204" pitchFamily="34" charset="-122"/>
              </a:rPr>
              <a:t>数据管理办公室</a:t>
            </a:r>
          </a:p>
        </p:txBody>
      </p:sp>
      <p:sp>
        <p:nvSpPr>
          <p:cNvPr id="71" name="Rectangle 131"/>
          <p:cNvSpPr>
            <a:spLocks noChangeArrowheads="1"/>
          </p:cNvSpPr>
          <p:nvPr/>
        </p:nvSpPr>
        <p:spPr bwMode="auto">
          <a:xfrm>
            <a:off x="5895488" y="2175060"/>
            <a:ext cx="538158" cy="812231"/>
          </a:xfrm>
          <a:prstGeom prst="rect">
            <a:avLst/>
          </a:prstGeom>
          <a:solidFill>
            <a:srgbClr val="FFFFFF"/>
          </a:solidFill>
          <a:ln w="9525">
            <a:noFill/>
            <a:miter lim="800000"/>
          </a:ln>
        </p:spPr>
        <p:txBody>
          <a:bodyPr lIns="0" rIns="0" anchor="ctr"/>
          <a:lstStyle/>
          <a:p>
            <a:pPr algn="ctr" eaLnBrk="0" fontAlgn="base" hangingPunct="0">
              <a:spcBef>
                <a:spcPct val="0"/>
              </a:spcBef>
              <a:spcAft>
                <a:spcPct val="0"/>
              </a:spcAft>
            </a:pPr>
            <a:r>
              <a:rPr lang="zh-CN" altLang="en-US" sz="1100" dirty="0">
                <a:solidFill>
                  <a:srgbClr val="000000"/>
                </a:solidFill>
                <a:latin typeface="微软雅黑" charset="0"/>
                <a:ea typeface="微软雅黑" charset="0"/>
                <a:cs typeface="Arial Unicode MS" panose="020B0604020202020204" pitchFamily="34" charset="-122"/>
              </a:rPr>
              <a:t>质量安全组</a:t>
            </a:r>
          </a:p>
        </p:txBody>
      </p:sp>
      <p:sp>
        <p:nvSpPr>
          <p:cNvPr id="72" name="Rectangle 131"/>
          <p:cNvSpPr>
            <a:spLocks noChangeArrowheads="1"/>
          </p:cNvSpPr>
          <p:nvPr/>
        </p:nvSpPr>
        <p:spPr bwMode="auto">
          <a:xfrm>
            <a:off x="4638357" y="2176866"/>
            <a:ext cx="562331" cy="804918"/>
          </a:xfrm>
          <a:prstGeom prst="rect">
            <a:avLst/>
          </a:prstGeom>
          <a:solidFill>
            <a:srgbClr val="FFFFFF"/>
          </a:solidFill>
          <a:ln w="9525">
            <a:noFill/>
            <a:miter lim="800000"/>
          </a:ln>
        </p:spPr>
        <p:txBody>
          <a:bodyPr lIns="0" rIns="0" anchor="ctr"/>
          <a:lstStyle/>
          <a:p>
            <a:pPr algn="ctr" eaLnBrk="0" fontAlgn="base" hangingPunct="0">
              <a:spcBef>
                <a:spcPct val="0"/>
              </a:spcBef>
              <a:spcAft>
                <a:spcPct val="0"/>
              </a:spcAft>
            </a:pPr>
            <a:r>
              <a:rPr lang="zh-CN" altLang="en-US" sz="1100" dirty="0">
                <a:solidFill>
                  <a:srgbClr val="000000"/>
                </a:solidFill>
                <a:latin typeface="微软雅黑" charset="0"/>
                <a:ea typeface="微软雅黑" charset="0"/>
                <a:cs typeface="Arial Unicode MS" panose="020B0604020202020204" pitchFamily="34" charset="-122"/>
              </a:rPr>
              <a:t>分析服务组</a:t>
            </a:r>
          </a:p>
        </p:txBody>
      </p:sp>
      <p:sp>
        <p:nvSpPr>
          <p:cNvPr id="73" name="Rectangle 131"/>
          <p:cNvSpPr>
            <a:spLocks noChangeArrowheads="1"/>
          </p:cNvSpPr>
          <p:nvPr/>
        </p:nvSpPr>
        <p:spPr bwMode="auto">
          <a:xfrm>
            <a:off x="3802556" y="2603505"/>
            <a:ext cx="338312" cy="378280"/>
          </a:xfrm>
          <a:prstGeom prst="rect">
            <a:avLst/>
          </a:prstGeom>
          <a:solidFill>
            <a:sysClr val="window" lastClr="FFFFFF"/>
          </a:solidFill>
          <a:ln w="9525">
            <a:noFill/>
            <a:miter lim="800000"/>
          </a:ln>
        </p:spPr>
        <p:txBody>
          <a:bodyPr lIns="0" rIns="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1000" b="0" i="0" u="none" strike="noStrike" kern="0" cap="none" spc="0" normalizeH="0" baseline="0" noProof="0" dirty="0">
                <a:ln>
                  <a:noFill/>
                </a:ln>
                <a:solidFill>
                  <a:srgbClr val="000000"/>
                </a:solidFill>
                <a:effectLst/>
                <a:uLnTx/>
                <a:uFillTx/>
                <a:latin typeface="微软雅黑" charset="0"/>
                <a:ea typeface="微软雅黑" charset="0"/>
                <a:cs typeface="Arial Unicode MS" panose="020B0604020202020204" pitchFamily="34" charset="-122"/>
              </a:rPr>
              <a:t>业务</a:t>
            </a:r>
          </a:p>
        </p:txBody>
      </p:sp>
      <p:sp>
        <p:nvSpPr>
          <p:cNvPr id="74" name="Rectangle 131"/>
          <p:cNvSpPr>
            <a:spLocks noChangeArrowheads="1"/>
          </p:cNvSpPr>
          <p:nvPr/>
        </p:nvSpPr>
        <p:spPr bwMode="auto">
          <a:xfrm>
            <a:off x="4185896" y="2603505"/>
            <a:ext cx="373323" cy="378280"/>
          </a:xfrm>
          <a:prstGeom prst="rect">
            <a:avLst/>
          </a:prstGeom>
          <a:solidFill>
            <a:sysClr val="window" lastClr="FFFFFF"/>
          </a:solidFill>
          <a:ln w="9525">
            <a:noFill/>
            <a:miter lim="800000"/>
          </a:ln>
        </p:spPr>
        <p:txBody>
          <a:bodyPr lIns="0" rIns="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000" b="0" i="0" u="none" strike="noStrike" kern="0" cap="none" spc="0" normalizeH="0" baseline="0" noProof="0" dirty="0">
                <a:ln>
                  <a:noFill/>
                </a:ln>
                <a:solidFill>
                  <a:srgbClr val="000000"/>
                </a:solidFill>
                <a:effectLst/>
                <a:uLnTx/>
                <a:uFillTx/>
                <a:latin typeface="微软雅黑" charset="0"/>
                <a:ea typeface="微软雅黑" charset="0"/>
                <a:cs typeface="Arial Unicode MS" panose="020B0604020202020204" pitchFamily="34" charset="-122"/>
              </a:rPr>
              <a:t>IT</a:t>
            </a:r>
          </a:p>
        </p:txBody>
      </p:sp>
      <p:sp>
        <p:nvSpPr>
          <p:cNvPr id="75" name="Rectangle 131"/>
          <p:cNvSpPr>
            <a:spLocks noChangeArrowheads="1"/>
          </p:cNvSpPr>
          <p:nvPr/>
        </p:nvSpPr>
        <p:spPr bwMode="auto">
          <a:xfrm>
            <a:off x="5271717" y="2175060"/>
            <a:ext cx="538158" cy="812231"/>
          </a:xfrm>
          <a:prstGeom prst="rect">
            <a:avLst/>
          </a:prstGeom>
          <a:solidFill>
            <a:srgbClr val="FFFFFF"/>
          </a:solidFill>
          <a:ln w="9525">
            <a:noFill/>
            <a:miter lim="800000"/>
          </a:ln>
        </p:spPr>
        <p:txBody>
          <a:bodyPr lIns="0" rIns="0" anchor="ctr"/>
          <a:lstStyle/>
          <a:p>
            <a:pPr algn="ctr" eaLnBrk="0" fontAlgn="base" hangingPunct="0">
              <a:spcBef>
                <a:spcPct val="0"/>
              </a:spcBef>
              <a:spcAft>
                <a:spcPct val="0"/>
              </a:spcAft>
            </a:pPr>
            <a:r>
              <a:rPr lang="zh-CN" altLang="en-US" sz="1100" dirty="0">
                <a:solidFill>
                  <a:srgbClr val="000000"/>
                </a:solidFill>
                <a:latin typeface="微软雅黑" charset="0"/>
                <a:ea typeface="微软雅黑" charset="0"/>
                <a:cs typeface="Arial Unicode MS" panose="020B0604020202020204" pitchFamily="34" charset="-122"/>
              </a:rPr>
              <a:t>数据运营组</a:t>
            </a:r>
          </a:p>
        </p:txBody>
      </p:sp>
      <p:sp>
        <p:nvSpPr>
          <p:cNvPr id="76" name="Rectangle 131"/>
          <p:cNvSpPr>
            <a:spLocks noChangeArrowheads="1"/>
          </p:cNvSpPr>
          <p:nvPr/>
        </p:nvSpPr>
        <p:spPr bwMode="auto">
          <a:xfrm>
            <a:off x="2827054" y="2175060"/>
            <a:ext cx="1640154" cy="297995"/>
          </a:xfrm>
          <a:prstGeom prst="roundRect">
            <a:avLst/>
          </a:prstGeom>
          <a:solidFill>
            <a:srgbClr val="00B0F0"/>
          </a:solidFill>
          <a:ln w="19050">
            <a:solidFill>
              <a:sysClr val="window" lastClr="FFFFFF"/>
            </a:solidFill>
            <a:miter lim="800000"/>
          </a:ln>
          <a:effectLst>
            <a:outerShdw blurRad="50800" dist="38100" dir="2700000" algn="tl" rotWithShape="0">
              <a:prstClr val="black">
                <a:alpha val="40000"/>
              </a:prstClr>
            </a:outerShdw>
          </a:effectLst>
        </p:spPr>
        <p:txBody>
          <a:bodyPr lIns="0" rIns="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prstClr val="white"/>
                </a:solidFill>
                <a:effectLst/>
                <a:uLnTx/>
                <a:uFillTx/>
                <a:latin typeface="微软雅黑" charset="0"/>
                <a:ea typeface="微软雅黑" charset="0"/>
                <a:cs typeface="Arial Unicode MS" panose="020B0604020202020204" pitchFamily="34" charset="-122"/>
              </a:rPr>
              <a:t>架构标准组</a:t>
            </a:r>
          </a:p>
        </p:txBody>
      </p:sp>
      <p:sp>
        <p:nvSpPr>
          <p:cNvPr id="77" name="Rectangle 131"/>
          <p:cNvSpPr>
            <a:spLocks noChangeArrowheads="1"/>
          </p:cNvSpPr>
          <p:nvPr/>
        </p:nvSpPr>
        <p:spPr bwMode="auto">
          <a:xfrm>
            <a:off x="2827054" y="2540697"/>
            <a:ext cx="885224" cy="478065"/>
          </a:xfrm>
          <a:prstGeom prst="roundRect">
            <a:avLst/>
          </a:prstGeom>
          <a:solidFill>
            <a:srgbClr val="79D1F1"/>
          </a:solidFill>
          <a:ln w="19050">
            <a:solidFill>
              <a:sysClr val="window" lastClr="FFFFFF"/>
            </a:solidFill>
            <a:miter lim="800000"/>
          </a:ln>
          <a:effectLst>
            <a:outerShdw blurRad="50800" dist="38100" dir="2700000" algn="tl" rotWithShape="0">
              <a:prstClr val="black">
                <a:alpha val="40000"/>
              </a:prstClr>
            </a:outerShdw>
          </a:effectLst>
        </p:spPr>
        <p:txBody>
          <a:bodyPr lIns="252000" rIns="3600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1100" b="1" i="0" u="none" strike="noStrike" kern="0" cap="none" spc="0" normalizeH="0" baseline="0" noProof="0" dirty="0">
                <a:ln>
                  <a:noFill/>
                </a:ln>
                <a:solidFill>
                  <a:prstClr val="black"/>
                </a:solidFill>
                <a:effectLst/>
                <a:uLnTx/>
                <a:uFillTx/>
                <a:latin typeface="微软雅黑" charset="0"/>
                <a:ea typeface="微软雅黑" charset="0"/>
                <a:cs typeface="Arial Unicode MS" panose="020B0604020202020204" pitchFamily="34" charset="-122"/>
              </a:rPr>
              <a:t>架构标准专员</a:t>
            </a:r>
          </a:p>
        </p:txBody>
      </p:sp>
      <p:pic>
        <p:nvPicPr>
          <p:cNvPr id="78" name="Picture 4" descr="相关图片"/>
          <p:cNvPicPr>
            <a:picLocks noChangeAspect="1" noChangeArrowheads="1"/>
          </p:cNvPicPr>
          <p:nvPr/>
        </p:nvPicPr>
        <p:blipFill>
          <a:blip r:embed="rId2" cstate="email"/>
          <a:srcRect/>
          <a:stretch>
            <a:fillRect/>
          </a:stretch>
        </p:blipFill>
        <p:spPr bwMode="auto">
          <a:xfrm>
            <a:off x="2887860" y="2690123"/>
            <a:ext cx="216406" cy="172255"/>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131"/>
          <p:cNvSpPr>
            <a:spLocks noChangeArrowheads="1"/>
          </p:cNvSpPr>
          <p:nvPr/>
        </p:nvSpPr>
        <p:spPr bwMode="auto">
          <a:xfrm>
            <a:off x="3666490" y="4918356"/>
            <a:ext cx="1943735" cy="356870"/>
          </a:xfrm>
          <a:prstGeom prst="roundRect">
            <a:avLst/>
          </a:prstGeom>
          <a:solidFill>
            <a:sysClr val="window" lastClr="FFFFFF"/>
          </a:solidFill>
          <a:ln w="19050">
            <a:noFill/>
            <a:miter lim="800000"/>
          </a:ln>
          <a:effectLst/>
        </p:spPr>
        <p:txBody>
          <a:bodyPr lIns="252000" rIns="3600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1100" b="1" i="0" u="none" strike="noStrike" kern="0" cap="none" spc="0" normalizeH="0" baseline="0" noProof="0" dirty="0">
                <a:ln>
                  <a:noFill/>
                </a:ln>
                <a:solidFill>
                  <a:prstClr val="black"/>
                </a:solidFill>
                <a:effectLst/>
                <a:uLnTx/>
                <a:uFillTx/>
                <a:latin typeface="微软雅黑" charset="0"/>
                <a:ea typeface="微软雅黑" charset="0"/>
                <a:cs typeface="Arial Unicode MS" panose="020B0604020202020204" pitchFamily="34" charset="-122"/>
              </a:rPr>
              <a:t>板块数据标准责任人</a:t>
            </a:r>
          </a:p>
        </p:txBody>
      </p:sp>
      <p:pic>
        <p:nvPicPr>
          <p:cNvPr id="80" name="Picture 4" descr="相关图片"/>
          <p:cNvPicPr>
            <a:picLocks noChangeAspect="1" noChangeArrowheads="1"/>
          </p:cNvPicPr>
          <p:nvPr/>
        </p:nvPicPr>
        <p:blipFill>
          <a:blip r:embed="rId2" cstate="email"/>
          <a:srcRect/>
          <a:stretch>
            <a:fillRect/>
          </a:stretch>
        </p:blipFill>
        <p:spPr bwMode="auto">
          <a:xfrm>
            <a:off x="3730438" y="4997531"/>
            <a:ext cx="216406" cy="195136"/>
          </a:xfrm>
          <a:prstGeom prst="rect">
            <a:avLst/>
          </a:prstGeom>
          <a:noFill/>
          <a:extLst>
            <a:ext uri="{909E8E84-426E-40DD-AFC4-6F175D3DCCD1}">
              <a14:hiddenFill xmlns:a14="http://schemas.microsoft.com/office/drawing/2010/main">
                <a:solidFill>
                  <a:srgbClr val="FFFFFF"/>
                </a:solidFill>
              </a14:hiddenFill>
            </a:ext>
          </a:extLst>
        </p:spPr>
      </p:pic>
      <p:grpSp>
        <p:nvGrpSpPr>
          <p:cNvPr id="81" name="组合 80"/>
          <p:cNvGrpSpPr/>
          <p:nvPr/>
        </p:nvGrpSpPr>
        <p:grpSpPr>
          <a:xfrm>
            <a:off x="2963736" y="5325519"/>
            <a:ext cx="3284251" cy="1019477"/>
            <a:chOff x="2246630" y="5838523"/>
            <a:chExt cx="3284251" cy="1140894"/>
          </a:xfrm>
        </p:grpSpPr>
        <p:sp>
          <p:nvSpPr>
            <p:cNvPr id="82" name="Rectangle 131"/>
            <p:cNvSpPr>
              <a:spLocks noChangeArrowheads="1"/>
            </p:cNvSpPr>
            <p:nvPr/>
          </p:nvSpPr>
          <p:spPr bwMode="auto">
            <a:xfrm>
              <a:off x="2246630" y="5838523"/>
              <a:ext cx="1521443" cy="1140894"/>
            </a:xfrm>
            <a:prstGeom prst="rect">
              <a:avLst/>
            </a:prstGeom>
            <a:solidFill>
              <a:srgbClr val="FFFFFF"/>
            </a:solidFill>
            <a:ln w="9525">
              <a:noFill/>
              <a:miter lim="800000"/>
            </a:ln>
          </p:spPr>
          <p:txBody>
            <a:bodyPr lIns="0" rIns="0" anchor="t"/>
            <a:lstStyle/>
            <a:p>
              <a:pPr algn="ctr" eaLnBrk="0" fontAlgn="base" hangingPunct="0">
                <a:spcBef>
                  <a:spcPct val="0"/>
                </a:spcBef>
                <a:spcAft>
                  <a:spcPct val="0"/>
                </a:spcAft>
              </a:pPr>
              <a:r>
                <a:rPr lang="zh-CN" altLang="en-US" sz="1100" b="1" dirty="0">
                  <a:solidFill>
                    <a:srgbClr val="000000"/>
                  </a:solidFill>
                  <a:latin typeface="微软雅黑" charset="0"/>
                  <a:ea typeface="微软雅黑" charset="0"/>
                  <a:cs typeface="Arial Unicode MS" panose="020B0604020202020204" pitchFamily="34" charset="-122"/>
                </a:rPr>
                <a:t>数据标准业务执行人</a:t>
              </a:r>
            </a:p>
          </p:txBody>
        </p:sp>
        <p:sp>
          <p:nvSpPr>
            <p:cNvPr id="83" name="Rectangle 131"/>
            <p:cNvSpPr>
              <a:spLocks noChangeArrowheads="1"/>
            </p:cNvSpPr>
            <p:nvPr/>
          </p:nvSpPr>
          <p:spPr bwMode="auto">
            <a:xfrm>
              <a:off x="4009438" y="5838523"/>
              <a:ext cx="1521443" cy="1140894"/>
            </a:xfrm>
            <a:prstGeom prst="rect">
              <a:avLst/>
            </a:prstGeom>
            <a:solidFill>
              <a:srgbClr val="FFFFFF"/>
            </a:solidFill>
            <a:ln w="9525">
              <a:noFill/>
              <a:miter lim="800000"/>
            </a:ln>
          </p:spPr>
          <p:txBody>
            <a:bodyPr lIns="0" rIns="0" anchor="t"/>
            <a:lstStyle/>
            <a:p>
              <a:pPr algn="ctr" eaLnBrk="0" fontAlgn="base" hangingPunct="0">
                <a:spcBef>
                  <a:spcPct val="0"/>
                </a:spcBef>
                <a:spcAft>
                  <a:spcPct val="0"/>
                </a:spcAft>
              </a:pPr>
              <a:r>
                <a:rPr lang="zh-CN" altLang="en-US" sz="1100" b="1" dirty="0">
                  <a:solidFill>
                    <a:srgbClr val="000000"/>
                  </a:solidFill>
                  <a:latin typeface="微软雅黑" charset="0"/>
                  <a:ea typeface="微软雅黑" charset="0"/>
                  <a:cs typeface="Arial Unicode MS" panose="020B0604020202020204" pitchFamily="34" charset="-122"/>
                </a:rPr>
                <a:t>数据标准技术执行人</a:t>
              </a:r>
            </a:p>
          </p:txBody>
        </p:sp>
        <p:pic>
          <p:nvPicPr>
            <p:cNvPr id="84" name="Picture 4" descr="相关图片"/>
            <p:cNvPicPr>
              <a:picLocks noChangeAspect="1" noChangeArrowheads="1"/>
            </p:cNvPicPr>
            <p:nvPr/>
          </p:nvPicPr>
          <p:blipFill>
            <a:blip r:embed="rId2" cstate="email"/>
            <a:srcRect/>
            <a:stretch>
              <a:fillRect/>
            </a:stretch>
          </p:blipFill>
          <p:spPr bwMode="auto">
            <a:xfrm>
              <a:off x="2486360" y="6129086"/>
              <a:ext cx="216406" cy="195136"/>
            </a:xfrm>
            <a:prstGeom prst="rect">
              <a:avLst/>
            </a:prstGeom>
            <a:noFill/>
            <a:extLst>
              <a:ext uri="{909E8E84-426E-40DD-AFC4-6F175D3DCCD1}">
                <a14:hiddenFill xmlns:a14="http://schemas.microsoft.com/office/drawing/2010/main">
                  <a:solidFill>
                    <a:srgbClr val="FFFFFF"/>
                  </a:solidFill>
                </a14:hiddenFill>
              </a:ext>
            </a:extLst>
          </p:spPr>
        </p:pic>
        <p:sp>
          <p:nvSpPr>
            <p:cNvPr id="85" name="矩形 84"/>
            <p:cNvSpPr/>
            <p:nvPr/>
          </p:nvSpPr>
          <p:spPr>
            <a:xfrm>
              <a:off x="2711303" y="6080469"/>
              <a:ext cx="881380" cy="291357"/>
            </a:xfrm>
            <a:prstGeom prst="rect">
              <a:avLst/>
            </a:prstGeom>
          </p:spPr>
          <p:txBody>
            <a:bodyPr wrap="none">
              <a:spAutoFit/>
            </a:bodyPr>
            <a:lstStyle/>
            <a:p>
              <a:pPr algn="ctr" eaLnBrk="0" fontAlgn="base" hangingPunct="0">
                <a:spcBef>
                  <a:spcPct val="0"/>
                </a:spcBef>
                <a:spcAft>
                  <a:spcPct val="0"/>
                </a:spcAft>
              </a:pPr>
              <a:r>
                <a:rPr lang="zh-CN" altLang="en-US" sz="1100" dirty="0">
                  <a:solidFill>
                    <a:prstClr val="black"/>
                  </a:solidFill>
                  <a:latin typeface="微软雅黑" charset="0"/>
                  <a:ea typeface="微软雅黑" charset="0"/>
                  <a:cs typeface="Arial Unicode MS" panose="020B0604020202020204" pitchFamily="34" charset="-122"/>
                </a:rPr>
                <a:t>数据录入方</a:t>
              </a:r>
            </a:p>
          </p:txBody>
        </p:sp>
        <p:pic>
          <p:nvPicPr>
            <p:cNvPr id="86" name="Picture 4" descr="相关图片"/>
            <p:cNvPicPr>
              <a:picLocks noChangeAspect="1" noChangeArrowheads="1"/>
            </p:cNvPicPr>
            <p:nvPr/>
          </p:nvPicPr>
          <p:blipFill>
            <a:blip r:embed="rId2" cstate="email"/>
            <a:srcRect/>
            <a:stretch>
              <a:fillRect/>
            </a:stretch>
          </p:blipFill>
          <p:spPr bwMode="auto">
            <a:xfrm>
              <a:off x="2486360" y="6404486"/>
              <a:ext cx="216406" cy="195136"/>
            </a:xfrm>
            <a:prstGeom prst="rect">
              <a:avLst/>
            </a:prstGeom>
            <a:noFill/>
            <a:extLst>
              <a:ext uri="{909E8E84-426E-40DD-AFC4-6F175D3DCCD1}">
                <a14:hiddenFill xmlns:a14="http://schemas.microsoft.com/office/drawing/2010/main">
                  <a:solidFill>
                    <a:srgbClr val="FFFFFF"/>
                  </a:solidFill>
                </a14:hiddenFill>
              </a:ext>
            </a:extLst>
          </p:spPr>
        </p:pic>
        <p:sp>
          <p:nvSpPr>
            <p:cNvPr id="87" name="矩形 86"/>
            <p:cNvSpPr/>
            <p:nvPr/>
          </p:nvSpPr>
          <p:spPr>
            <a:xfrm>
              <a:off x="2711305" y="6355869"/>
              <a:ext cx="881380" cy="291357"/>
            </a:xfrm>
            <a:prstGeom prst="rect">
              <a:avLst/>
            </a:prstGeom>
          </p:spPr>
          <p:txBody>
            <a:bodyPr wrap="none">
              <a:spAutoFit/>
            </a:bodyPr>
            <a:lstStyle/>
            <a:p>
              <a:pPr algn="ctr" eaLnBrk="0" fontAlgn="base" hangingPunct="0">
                <a:spcBef>
                  <a:spcPct val="0"/>
                </a:spcBef>
                <a:spcAft>
                  <a:spcPct val="0"/>
                </a:spcAft>
              </a:pPr>
              <a:r>
                <a:rPr lang="zh-CN" altLang="en-US" sz="1100" dirty="0">
                  <a:solidFill>
                    <a:prstClr val="black"/>
                  </a:solidFill>
                  <a:latin typeface="微软雅黑" charset="0"/>
                  <a:ea typeface="微软雅黑" charset="0"/>
                  <a:cs typeface="Arial Unicode MS" panose="020B0604020202020204" pitchFamily="34" charset="-122"/>
                </a:rPr>
                <a:t>数据使用方</a:t>
              </a:r>
            </a:p>
          </p:txBody>
        </p:sp>
        <p:pic>
          <p:nvPicPr>
            <p:cNvPr id="88" name="Picture 4" descr="相关图片"/>
            <p:cNvPicPr>
              <a:picLocks noChangeAspect="1" noChangeArrowheads="1"/>
            </p:cNvPicPr>
            <p:nvPr/>
          </p:nvPicPr>
          <p:blipFill>
            <a:blip r:embed="rId2" cstate="email"/>
            <a:srcRect/>
            <a:stretch>
              <a:fillRect/>
            </a:stretch>
          </p:blipFill>
          <p:spPr bwMode="auto">
            <a:xfrm>
              <a:off x="4103555" y="6129086"/>
              <a:ext cx="216406" cy="195136"/>
            </a:xfrm>
            <a:prstGeom prst="rect">
              <a:avLst/>
            </a:prstGeom>
            <a:noFill/>
            <a:extLst>
              <a:ext uri="{909E8E84-426E-40DD-AFC4-6F175D3DCCD1}">
                <a14:hiddenFill xmlns:a14="http://schemas.microsoft.com/office/drawing/2010/main">
                  <a:solidFill>
                    <a:srgbClr val="FFFFFF"/>
                  </a:solidFill>
                </a14:hiddenFill>
              </a:ext>
            </a:extLst>
          </p:spPr>
        </p:pic>
        <p:sp>
          <p:nvSpPr>
            <p:cNvPr id="89" name="矩形 88"/>
            <p:cNvSpPr/>
            <p:nvPr/>
          </p:nvSpPr>
          <p:spPr>
            <a:xfrm>
              <a:off x="4348162" y="6080469"/>
              <a:ext cx="1160780" cy="291357"/>
            </a:xfrm>
            <a:prstGeom prst="rect">
              <a:avLst/>
            </a:prstGeom>
          </p:spPr>
          <p:txBody>
            <a:bodyPr wrap="none">
              <a:spAutoFit/>
            </a:bodyPr>
            <a:lstStyle/>
            <a:p>
              <a:pPr algn="ctr" eaLnBrk="0" fontAlgn="base" hangingPunct="0">
                <a:spcBef>
                  <a:spcPct val="0"/>
                </a:spcBef>
                <a:spcAft>
                  <a:spcPct val="0"/>
                </a:spcAft>
              </a:pPr>
              <a:r>
                <a:rPr lang="zh-CN" altLang="en-US" sz="1100" dirty="0">
                  <a:solidFill>
                    <a:prstClr val="black"/>
                  </a:solidFill>
                  <a:latin typeface="微软雅黑" charset="0"/>
                  <a:ea typeface="微软雅黑" charset="0"/>
                  <a:cs typeface="Arial Unicode MS" panose="020B0604020202020204" pitchFamily="34" charset="-122"/>
                </a:rPr>
                <a:t>流程应用负责人</a:t>
              </a:r>
            </a:p>
          </p:txBody>
        </p:sp>
        <p:pic>
          <p:nvPicPr>
            <p:cNvPr id="90" name="Picture 4" descr="相关图片"/>
            <p:cNvPicPr>
              <a:picLocks noChangeAspect="1" noChangeArrowheads="1"/>
            </p:cNvPicPr>
            <p:nvPr/>
          </p:nvPicPr>
          <p:blipFill>
            <a:blip r:embed="rId2" cstate="email"/>
            <a:srcRect/>
            <a:stretch>
              <a:fillRect/>
            </a:stretch>
          </p:blipFill>
          <p:spPr bwMode="auto">
            <a:xfrm>
              <a:off x="4103555" y="6404486"/>
              <a:ext cx="216406" cy="195136"/>
            </a:xfrm>
            <a:prstGeom prst="rect">
              <a:avLst/>
            </a:prstGeom>
            <a:noFill/>
            <a:extLst>
              <a:ext uri="{909E8E84-426E-40DD-AFC4-6F175D3DCCD1}">
                <a14:hiddenFill xmlns:a14="http://schemas.microsoft.com/office/drawing/2010/main">
                  <a:solidFill>
                    <a:srgbClr val="FFFFFF"/>
                  </a:solidFill>
                </a14:hiddenFill>
              </a:ext>
            </a:extLst>
          </p:spPr>
        </p:pic>
        <p:sp>
          <p:nvSpPr>
            <p:cNvPr id="91" name="矩形 90"/>
            <p:cNvSpPr/>
            <p:nvPr/>
          </p:nvSpPr>
          <p:spPr>
            <a:xfrm>
              <a:off x="4345752" y="6355869"/>
              <a:ext cx="1160780" cy="291357"/>
            </a:xfrm>
            <a:prstGeom prst="rect">
              <a:avLst/>
            </a:prstGeom>
          </p:spPr>
          <p:txBody>
            <a:bodyPr wrap="none">
              <a:spAutoFit/>
            </a:bodyPr>
            <a:lstStyle/>
            <a:p>
              <a:pPr algn="ctr" eaLnBrk="0" fontAlgn="base" hangingPunct="0">
                <a:spcBef>
                  <a:spcPct val="0"/>
                </a:spcBef>
                <a:spcAft>
                  <a:spcPct val="0"/>
                </a:spcAft>
              </a:pPr>
              <a:r>
                <a:rPr lang="zh-CN" altLang="en-US" sz="1100" dirty="0">
                  <a:solidFill>
                    <a:prstClr val="black"/>
                  </a:solidFill>
                  <a:latin typeface="微软雅黑" charset="0"/>
                  <a:ea typeface="微软雅黑" charset="0"/>
                  <a:cs typeface="Arial Unicode MS" panose="020B0604020202020204" pitchFamily="34" charset="-122"/>
                  <a:sym typeface="+mn-ea"/>
                </a:rPr>
                <a:t>流程应用</a:t>
              </a:r>
              <a:r>
                <a:rPr lang="zh-CN" altLang="en-US" sz="1100" dirty="0">
                  <a:solidFill>
                    <a:prstClr val="black"/>
                  </a:solidFill>
                  <a:latin typeface="微软雅黑" charset="0"/>
                  <a:ea typeface="微软雅黑" charset="0"/>
                  <a:cs typeface="Arial Unicode MS" panose="020B0604020202020204" pitchFamily="34" charset="-122"/>
                </a:rPr>
                <a:t>开发人</a:t>
              </a:r>
            </a:p>
          </p:txBody>
        </p:sp>
        <p:pic>
          <p:nvPicPr>
            <p:cNvPr id="92" name="Picture 4" descr="相关图片"/>
            <p:cNvPicPr>
              <a:picLocks noChangeAspect="1" noChangeArrowheads="1"/>
            </p:cNvPicPr>
            <p:nvPr/>
          </p:nvPicPr>
          <p:blipFill>
            <a:blip r:embed="rId2" cstate="email"/>
            <a:srcRect/>
            <a:stretch>
              <a:fillRect/>
            </a:stretch>
          </p:blipFill>
          <p:spPr bwMode="auto">
            <a:xfrm>
              <a:off x="4103555" y="6670282"/>
              <a:ext cx="216406" cy="195136"/>
            </a:xfrm>
            <a:prstGeom prst="rect">
              <a:avLst/>
            </a:prstGeom>
            <a:noFill/>
            <a:extLst>
              <a:ext uri="{909E8E84-426E-40DD-AFC4-6F175D3DCCD1}">
                <a14:hiddenFill xmlns:a14="http://schemas.microsoft.com/office/drawing/2010/main">
                  <a:solidFill>
                    <a:srgbClr val="FFFFFF"/>
                  </a:solidFill>
                </a14:hiddenFill>
              </a:ext>
            </a:extLst>
          </p:spPr>
        </p:pic>
        <p:sp>
          <p:nvSpPr>
            <p:cNvPr id="93" name="矩形 92"/>
            <p:cNvSpPr/>
            <p:nvPr/>
          </p:nvSpPr>
          <p:spPr>
            <a:xfrm>
              <a:off x="4345752" y="6621665"/>
              <a:ext cx="1160780" cy="291357"/>
            </a:xfrm>
            <a:prstGeom prst="rect">
              <a:avLst/>
            </a:prstGeom>
          </p:spPr>
          <p:txBody>
            <a:bodyPr wrap="none">
              <a:spAutoFit/>
            </a:bodyPr>
            <a:lstStyle/>
            <a:p>
              <a:pPr algn="ctr" eaLnBrk="0" fontAlgn="base" hangingPunct="0">
                <a:spcBef>
                  <a:spcPct val="0"/>
                </a:spcBef>
                <a:spcAft>
                  <a:spcPct val="0"/>
                </a:spcAft>
              </a:pPr>
              <a:r>
                <a:rPr lang="zh-CN" altLang="en-US" sz="1100" dirty="0">
                  <a:solidFill>
                    <a:prstClr val="black"/>
                  </a:solidFill>
                  <a:latin typeface="微软雅黑" charset="0"/>
                  <a:ea typeface="微软雅黑" charset="0"/>
                  <a:cs typeface="Arial Unicode MS" panose="020B0604020202020204" pitchFamily="34" charset="-122"/>
                  <a:sym typeface="+mn-ea"/>
                </a:rPr>
                <a:t>流程应用</a:t>
              </a:r>
              <a:r>
                <a:rPr lang="zh-CN" altLang="en-US" sz="1100" dirty="0">
                  <a:solidFill>
                    <a:prstClr val="black"/>
                  </a:solidFill>
                  <a:latin typeface="微软雅黑" charset="0"/>
                  <a:ea typeface="微软雅黑" charset="0"/>
                  <a:cs typeface="Arial Unicode MS" panose="020B0604020202020204" pitchFamily="34" charset="-122"/>
                </a:rPr>
                <a:t>维护人</a:t>
              </a:r>
            </a:p>
          </p:txBody>
        </p:sp>
      </p:grpSp>
      <p:cxnSp>
        <p:nvCxnSpPr>
          <p:cNvPr id="94" name="连接符: 肘形 96"/>
          <p:cNvCxnSpPr>
            <a:stCxn id="69" idx="2"/>
            <a:endCxn id="63" idx="0"/>
          </p:cNvCxnSpPr>
          <p:nvPr/>
        </p:nvCxnSpPr>
        <p:spPr>
          <a:xfrm rot="5400000" flipV="1">
            <a:off x="5041265" y="2674266"/>
            <a:ext cx="235585" cy="1128395"/>
          </a:xfrm>
          <a:prstGeom prst="bentConnector3">
            <a:avLst>
              <a:gd name="adj1" fmla="val 50135"/>
            </a:avLst>
          </a:prstGeom>
          <a:noFill/>
          <a:ln w="28575" cap="flat" cmpd="sng" algn="ctr">
            <a:solidFill>
              <a:srgbClr val="1368B3"/>
            </a:solidFill>
            <a:prstDash val="solid"/>
            <a:miter lim="800000"/>
          </a:ln>
          <a:effectLst/>
        </p:spPr>
      </p:cxnSp>
      <p:sp>
        <p:nvSpPr>
          <p:cNvPr id="95" name="矩形 4"/>
          <p:cNvSpPr>
            <a:spLocks noChangeArrowheads="1"/>
          </p:cNvSpPr>
          <p:nvPr/>
        </p:nvSpPr>
        <p:spPr bwMode="auto">
          <a:xfrm>
            <a:off x="7024687" y="1229490"/>
            <a:ext cx="4602151"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fontAlgn="base">
              <a:spcBef>
                <a:spcPct val="0"/>
              </a:spcBef>
              <a:spcAft>
                <a:spcPct val="0"/>
              </a:spcAft>
              <a:buFont typeface="Arial" panose="020B0604020202090204" pitchFamily="34" charset="0"/>
              <a:buChar char="•"/>
            </a:pPr>
            <a:r>
              <a:rPr lang="zh-CN" altLang="en-US" sz="1400" dirty="0">
                <a:solidFill>
                  <a:srgbClr val="000000"/>
                </a:solidFill>
                <a:latin typeface="微软雅黑" charset="0"/>
                <a:ea typeface="微软雅黑" charset="0"/>
                <a:cs typeface="Arial Unicode MS" panose="020B0604020202020204" pitchFamily="34" charset="-122"/>
              </a:rPr>
              <a:t>确定数据标准管理方向和目标</a:t>
            </a:r>
          </a:p>
          <a:p>
            <a:pPr algn="just" fontAlgn="base">
              <a:spcBef>
                <a:spcPct val="0"/>
              </a:spcBef>
              <a:spcAft>
                <a:spcPct val="0"/>
              </a:spcAft>
              <a:buFont typeface="Arial" panose="020B0604020202090204" pitchFamily="34" charset="0"/>
              <a:buChar char="•"/>
            </a:pPr>
            <a:r>
              <a:rPr lang="zh-CN" altLang="en-US" sz="1400" dirty="0">
                <a:solidFill>
                  <a:srgbClr val="000000"/>
                </a:solidFill>
                <a:latin typeface="微软雅黑" charset="0"/>
                <a:ea typeface="微软雅黑" charset="0"/>
                <a:cs typeface="Arial Unicode MS" panose="020B0604020202020204" pitchFamily="34" charset="-122"/>
              </a:rPr>
              <a:t>推动数据标准执行</a:t>
            </a:r>
            <a:endParaRPr lang="en-US" altLang="zh-CN" sz="1400" dirty="0">
              <a:solidFill>
                <a:srgbClr val="000000"/>
              </a:solidFill>
              <a:latin typeface="微软雅黑" charset="0"/>
              <a:ea typeface="微软雅黑" charset="0"/>
              <a:cs typeface="Arial Unicode MS" panose="020B0604020202020204" pitchFamily="34" charset="-122"/>
            </a:endParaRPr>
          </a:p>
          <a:p>
            <a:pPr algn="just" fontAlgn="base">
              <a:spcBef>
                <a:spcPct val="0"/>
              </a:spcBef>
              <a:spcAft>
                <a:spcPct val="0"/>
              </a:spcAft>
              <a:buFont typeface="Arial" panose="020B0604020202090204" pitchFamily="34" charset="0"/>
              <a:buChar char="•"/>
            </a:pPr>
            <a:r>
              <a:rPr lang="zh-CN" altLang="zh-CN" sz="1400" dirty="0">
                <a:solidFill>
                  <a:srgbClr val="000000"/>
                </a:solidFill>
                <a:latin typeface="微软雅黑" charset="0"/>
                <a:ea typeface="微软雅黑" charset="0"/>
                <a:cs typeface="Arial Unicode MS" panose="020B0604020202020204" pitchFamily="34" charset="-122"/>
              </a:rPr>
              <a:t>指挥数据标准管理工作</a:t>
            </a:r>
          </a:p>
        </p:txBody>
      </p:sp>
      <p:cxnSp>
        <p:nvCxnSpPr>
          <p:cNvPr id="96" name="直接连接符 95"/>
          <p:cNvCxnSpPr/>
          <p:nvPr/>
        </p:nvCxnSpPr>
        <p:spPr bwMode="auto">
          <a:xfrm flipV="1">
            <a:off x="7024053" y="2068822"/>
            <a:ext cx="4679950" cy="0"/>
          </a:xfrm>
          <a:prstGeom prst="line">
            <a:avLst/>
          </a:prstGeom>
          <a:noFill/>
          <a:ln w="19050" cap="flat" cmpd="sng" algn="ctr">
            <a:solidFill>
              <a:srgbClr val="5AACEC"/>
            </a:solidFill>
            <a:prstDash val="solid"/>
            <a:miter lim="800000"/>
            <a:headEnd type="none" w="med" len="med"/>
            <a:tailEnd type="none" w="med" len="med"/>
          </a:ln>
          <a:effectLst/>
        </p:spPr>
      </p:cxnSp>
      <p:sp>
        <p:nvSpPr>
          <p:cNvPr id="97" name="矩形 12"/>
          <p:cNvSpPr>
            <a:spLocks noChangeArrowheads="1"/>
          </p:cNvSpPr>
          <p:nvPr/>
        </p:nvSpPr>
        <p:spPr bwMode="auto">
          <a:xfrm>
            <a:off x="7024053" y="2187950"/>
            <a:ext cx="4572000" cy="95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fontAlgn="base">
              <a:spcBef>
                <a:spcPct val="0"/>
              </a:spcBef>
              <a:spcAft>
                <a:spcPct val="0"/>
              </a:spcAft>
              <a:buFont typeface="Arial" panose="020B0604020202090204" pitchFamily="34" charset="0"/>
              <a:buChar char="•"/>
            </a:pPr>
            <a:r>
              <a:rPr lang="zh-CN" altLang="en-US" sz="1400">
                <a:solidFill>
                  <a:srgbClr val="000000"/>
                </a:solidFill>
                <a:latin typeface="微软雅黑" charset="0"/>
                <a:ea typeface="微软雅黑" charset="0"/>
                <a:cs typeface="Arial Unicode MS" panose="020B0604020202020204" pitchFamily="34" charset="-122"/>
                <a:sym typeface="+mn-ea"/>
              </a:rPr>
              <a:t>推进数据标准管理和实施，协调数据标准评估工作</a:t>
            </a:r>
            <a:endParaRPr lang="zh-CN" altLang="en-US" sz="1400" dirty="0">
              <a:solidFill>
                <a:srgbClr val="000000"/>
              </a:solidFill>
              <a:latin typeface="微软雅黑" charset="0"/>
              <a:ea typeface="微软雅黑" charset="0"/>
              <a:cs typeface="Arial Unicode MS" panose="020B0604020202020204" pitchFamily="34" charset="-122"/>
            </a:endParaRPr>
          </a:p>
          <a:p>
            <a:pPr algn="just" fontAlgn="base">
              <a:spcBef>
                <a:spcPct val="0"/>
              </a:spcBef>
              <a:spcAft>
                <a:spcPct val="0"/>
              </a:spcAft>
              <a:buFont typeface="Arial" panose="020B0604020202090204" pitchFamily="34" charset="0"/>
              <a:buChar char="•"/>
            </a:pPr>
            <a:r>
              <a:rPr lang="zh-CN" altLang="en-US" sz="1400" dirty="0">
                <a:solidFill>
                  <a:srgbClr val="000000"/>
                </a:solidFill>
                <a:latin typeface="微软雅黑" charset="0"/>
                <a:ea typeface="微软雅黑" charset="0"/>
                <a:cs typeface="Arial Unicode MS" panose="020B0604020202020204" pitchFamily="34" charset="-122"/>
              </a:rPr>
              <a:t>制定数据标准年度工作计划</a:t>
            </a:r>
          </a:p>
          <a:p>
            <a:pPr algn="just" fontAlgn="base">
              <a:spcBef>
                <a:spcPct val="0"/>
              </a:spcBef>
              <a:spcAft>
                <a:spcPct val="0"/>
              </a:spcAft>
              <a:buFont typeface="Arial" panose="020B0604020202090204" pitchFamily="34" charset="0"/>
              <a:buChar char="•"/>
            </a:pPr>
            <a:r>
              <a:rPr lang="zh-CN" altLang="en-US" sz="1400" dirty="0">
                <a:solidFill>
                  <a:srgbClr val="000000"/>
                </a:solidFill>
                <a:latin typeface="微软雅黑" charset="0"/>
                <a:ea typeface="微软雅黑" charset="0"/>
                <a:cs typeface="Arial Unicode MS" panose="020B0604020202020204" pitchFamily="34" charset="-122"/>
              </a:rPr>
              <a:t>收集、汇总数据质量检查规则，牵头解决数据质量问题，协调各部门制定数据质量工作方案</a:t>
            </a:r>
          </a:p>
        </p:txBody>
      </p:sp>
      <p:cxnSp>
        <p:nvCxnSpPr>
          <p:cNvPr id="98" name="直接连接符 97"/>
          <p:cNvCxnSpPr/>
          <p:nvPr/>
        </p:nvCxnSpPr>
        <p:spPr bwMode="auto">
          <a:xfrm flipV="1">
            <a:off x="7024053" y="3278077"/>
            <a:ext cx="4679950" cy="0"/>
          </a:xfrm>
          <a:prstGeom prst="line">
            <a:avLst/>
          </a:prstGeom>
          <a:noFill/>
          <a:ln w="19050" cap="flat" cmpd="sng" algn="ctr">
            <a:solidFill>
              <a:srgbClr val="5AACEC"/>
            </a:solidFill>
            <a:prstDash val="solid"/>
            <a:miter lim="800000"/>
            <a:headEnd type="none" w="med" len="med"/>
            <a:tailEnd type="none" w="med" len="med"/>
          </a:ln>
          <a:effectLst/>
        </p:spPr>
      </p:cxnSp>
      <p:sp>
        <p:nvSpPr>
          <p:cNvPr id="99" name="矩形 14"/>
          <p:cNvSpPr>
            <a:spLocks noChangeArrowheads="1"/>
          </p:cNvSpPr>
          <p:nvPr/>
        </p:nvSpPr>
        <p:spPr bwMode="auto">
          <a:xfrm>
            <a:off x="7024053" y="4165356"/>
            <a:ext cx="45720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fontAlgn="base">
              <a:spcBef>
                <a:spcPct val="0"/>
              </a:spcBef>
              <a:spcAft>
                <a:spcPct val="0"/>
              </a:spcAft>
              <a:buFont typeface="Arial" panose="020B0604020202090204" pitchFamily="34" charset="0"/>
              <a:buChar char="•"/>
            </a:pPr>
            <a:r>
              <a:rPr lang="zh-CN" altLang="zh-CN" sz="1400" dirty="0">
                <a:solidFill>
                  <a:srgbClr val="000000"/>
                </a:solidFill>
                <a:latin typeface="微软雅黑" charset="0"/>
                <a:ea typeface="微软雅黑" charset="0"/>
                <a:cs typeface="Arial Unicode MS" panose="020B0604020202020204" pitchFamily="34" charset="-122"/>
              </a:rPr>
              <a:t>传达数据标准工作安排与要求，协调本部门数据标准执行人参与数据标准工作，包括数据标准制定、征求意见、评审等</a:t>
            </a:r>
            <a:endParaRPr lang="zh-CN" altLang="en-US" sz="1400" dirty="0">
              <a:solidFill>
                <a:srgbClr val="000000"/>
              </a:solidFill>
              <a:latin typeface="微软雅黑" charset="0"/>
              <a:ea typeface="微软雅黑" charset="0"/>
              <a:cs typeface="Arial Unicode MS" panose="020B0604020202020204" pitchFamily="34" charset="-122"/>
            </a:endParaRPr>
          </a:p>
          <a:p>
            <a:pPr algn="just" fontAlgn="base">
              <a:spcBef>
                <a:spcPct val="0"/>
              </a:spcBef>
              <a:spcAft>
                <a:spcPct val="0"/>
              </a:spcAft>
              <a:buFont typeface="Arial" panose="020B0604020202090204" pitchFamily="34" charset="0"/>
              <a:buChar char="•"/>
            </a:pPr>
            <a:endParaRPr lang="zh-CN" altLang="zh-CN" sz="1400" dirty="0">
              <a:solidFill>
                <a:srgbClr val="000000"/>
              </a:solidFill>
              <a:latin typeface="微软雅黑" charset="0"/>
              <a:ea typeface="微软雅黑" charset="0"/>
              <a:cs typeface="Arial Unicode MS" panose="020B0604020202020204" pitchFamily="34" charset="-122"/>
            </a:endParaRPr>
          </a:p>
          <a:p>
            <a:pPr algn="just" fontAlgn="base">
              <a:spcBef>
                <a:spcPct val="0"/>
              </a:spcBef>
              <a:spcAft>
                <a:spcPct val="0"/>
              </a:spcAft>
              <a:buFont typeface="Arial" panose="020B0604020202090204" pitchFamily="34" charset="0"/>
              <a:buChar char="•"/>
            </a:pPr>
            <a:r>
              <a:rPr lang="zh-CN" altLang="zh-CN" sz="1400" dirty="0">
                <a:solidFill>
                  <a:srgbClr val="000000"/>
                </a:solidFill>
                <a:latin typeface="微软雅黑" charset="0"/>
                <a:ea typeface="微软雅黑" charset="0"/>
                <a:cs typeface="Arial Unicode MS" panose="020B0604020202020204" pitchFamily="34" charset="-122"/>
              </a:rPr>
              <a:t>监督、管理与汇报本</a:t>
            </a:r>
            <a:r>
              <a:rPr lang="zh-CN" altLang="en-US" sz="1400" dirty="0">
                <a:solidFill>
                  <a:srgbClr val="000000"/>
                </a:solidFill>
                <a:latin typeface="微软雅黑" charset="0"/>
                <a:ea typeface="微软雅黑" charset="0"/>
                <a:cs typeface="Arial Unicode MS" panose="020B0604020202020204" pitchFamily="34" charset="-122"/>
              </a:rPr>
              <a:t>单位</a:t>
            </a:r>
            <a:r>
              <a:rPr lang="zh-CN" altLang="zh-CN" sz="1400" dirty="0">
                <a:solidFill>
                  <a:srgbClr val="000000"/>
                </a:solidFill>
                <a:latin typeface="微软雅黑" charset="0"/>
                <a:ea typeface="微软雅黑" charset="0"/>
                <a:cs typeface="Arial Unicode MS" panose="020B0604020202020204" pitchFamily="34" charset="-122"/>
              </a:rPr>
              <a:t>数据标准工作开展情况</a:t>
            </a:r>
            <a:endParaRPr lang="zh-CN" altLang="en-US" sz="1400" dirty="0">
              <a:solidFill>
                <a:srgbClr val="000000"/>
              </a:solidFill>
              <a:latin typeface="微软雅黑" charset="0"/>
              <a:ea typeface="微软雅黑" charset="0"/>
              <a:cs typeface="Arial Unicode MS" panose="020B0604020202020204" pitchFamily="34" charset="-122"/>
            </a:endParaRPr>
          </a:p>
          <a:p>
            <a:pPr algn="just" fontAlgn="base">
              <a:spcBef>
                <a:spcPct val="0"/>
              </a:spcBef>
              <a:spcAft>
                <a:spcPct val="0"/>
              </a:spcAft>
              <a:buFont typeface="Arial" panose="020B0604020202090204" pitchFamily="34" charset="0"/>
              <a:buChar char="•"/>
            </a:pPr>
            <a:endParaRPr lang="zh-CN" altLang="zh-CN" sz="1400" dirty="0">
              <a:solidFill>
                <a:srgbClr val="000000"/>
              </a:solidFill>
              <a:latin typeface="微软雅黑" charset="0"/>
              <a:ea typeface="微软雅黑" charset="0"/>
              <a:cs typeface="Arial Unicode MS" panose="020B0604020202020204" pitchFamily="34" charset="-122"/>
            </a:endParaRPr>
          </a:p>
          <a:p>
            <a:pPr algn="just" fontAlgn="base">
              <a:spcBef>
                <a:spcPct val="0"/>
              </a:spcBef>
              <a:spcAft>
                <a:spcPct val="0"/>
              </a:spcAft>
              <a:buFont typeface="Arial" panose="020B0604020202090204" pitchFamily="34" charset="0"/>
              <a:buChar char="•"/>
            </a:pPr>
            <a:r>
              <a:rPr lang="zh-CN" altLang="zh-CN" sz="1400" dirty="0">
                <a:solidFill>
                  <a:srgbClr val="000000"/>
                </a:solidFill>
                <a:latin typeface="微软雅黑" charset="0"/>
                <a:ea typeface="微软雅黑" charset="0"/>
                <a:cs typeface="Arial Unicode MS" panose="020B0604020202020204" pitchFamily="34" charset="-122"/>
              </a:rPr>
              <a:t>参与数据标准征求意见和评审工作</a:t>
            </a:r>
            <a:endParaRPr lang="zh-CN" altLang="en-US" sz="1400" dirty="0">
              <a:solidFill>
                <a:srgbClr val="000000"/>
              </a:solidFill>
              <a:latin typeface="微软雅黑" charset="0"/>
              <a:ea typeface="微软雅黑" charset="0"/>
              <a:cs typeface="Arial Unicode MS" panose="020B0604020202020204" pitchFamily="34" charset="-122"/>
            </a:endParaRPr>
          </a:p>
        </p:txBody>
      </p:sp>
      <p:cxnSp>
        <p:nvCxnSpPr>
          <p:cNvPr id="100" name="直接连接符 99"/>
          <p:cNvCxnSpPr/>
          <p:nvPr/>
        </p:nvCxnSpPr>
        <p:spPr bwMode="auto">
          <a:xfrm flipV="1">
            <a:off x="7024053" y="5471539"/>
            <a:ext cx="4679950" cy="0"/>
          </a:xfrm>
          <a:prstGeom prst="line">
            <a:avLst/>
          </a:prstGeom>
          <a:noFill/>
          <a:ln w="19050" cap="flat" cmpd="sng" algn="ctr">
            <a:solidFill>
              <a:srgbClr val="5AACEC"/>
            </a:solidFill>
            <a:prstDash val="solid"/>
            <a:miter lim="800000"/>
            <a:headEnd type="none" w="med" len="med"/>
            <a:tailEnd type="none" w="med" len="med"/>
          </a:ln>
          <a:effectLst/>
        </p:spPr>
      </p:cxnSp>
      <p:sp>
        <p:nvSpPr>
          <p:cNvPr id="101" name="矩形 14"/>
          <p:cNvSpPr>
            <a:spLocks noChangeArrowheads="1"/>
          </p:cNvSpPr>
          <p:nvPr/>
        </p:nvSpPr>
        <p:spPr bwMode="auto">
          <a:xfrm>
            <a:off x="7024053" y="5662662"/>
            <a:ext cx="4572000"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fontAlgn="base">
              <a:spcBef>
                <a:spcPct val="0"/>
              </a:spcBef>
              <a:spcAft>
                <a:spcPct val="0"/>
              </a:spcAft>
              <a:buFont typeface="Arial" panose="020B0604020202090204" pitchFamily="34" charset="0"/>
              <a:buChar char="•"/>
            </a:pPr>
            <a:r>
              <a:rPr lang="zh-CN" altLang="en-US" sz="1400" b="1" dirty="0">
                <a:solidFill>
                  <a:srgbClr val="000000"/>
                </a:solidFill>
                <a:latin typeface="微软雅黑" charset="0"/>
                <a:ea typeface="微软雅黑" charset="0"/>
                <a:cs typeface="Arial Unicode MS" panose="020B0604020202020204" pitchFamily="34" charset="-122"/>
              </a:rPr>
              <a:t>业务执行员工</a:t>
            </a:r>
            <a:r>
              <a:rPr lang="zh-CN" altLang="en-US" sz="1400" dirty="0">
                <a:solidFill>
                  <a:srgbClr val="000000"/>
                </a:solidFill>
                <a:latin typeface="微软雅黑" charset="0"/>
                <a:ea typeface="微软雅黑" charset="0"/>
                <a:cs typeface="Arial Unicode MS" panose="020B0604020202020204" pitchFamily="34" charset="-122"/>
              </a:rPr>
              <a:t>按照数据标准规范执行具体录入、维护</a:t>
            </a:r>
            <a:endParaRPr lang="en-US" altLang="zh-CN" sz="1400" dirty="0">
              <a:solidFill>
                <a:srgbClr val="000000"/>
              </a:solidFill>
              <a:latin typeface="微软雅黑" charset="0"/>
              <a:ea typeface="微软雅黑" charset="0"/>
              <a:cs typeface="Arial Unicode MS" panose="020B0604020202020204" pitchFamily="34" charset="-122"/>
            </a:endParaRPr>
          </a:p>
          <a:p>
            <a:pPr algn="just" fontAlgn="base">
              <a:spcBef>
                <a:spcPct val="0"/>
              </a:spcBef>
              <a:spcAft>
                <a:spcPct val="0"/>
              </a:spcAft>
              <a:buFont typeface="Arial" panose="020B0604020202090204" pitchFamily="34" charset="0"/>
              <a:buChar char="•"/>
            </a:pPr>
            <a:r>
              <a:rPr lang="zh-CN" altLang="en-US" sz="1400" b="1" dirty="0">
                <a:solidFill>
                  <a:srgbClr val="000000"/>
                </a:solidFill>
                <a:latin typeface="微软雅黑" charset="0"/>
                <a:ea typeface="微软雅黑" charset="0"/>
                <a:cs typeface="Arial Unicode MS" panose="020B0604020202020204" pitchFamily="34" charset="-122"/>
              </a:rPr>
              <a:t>技术执行员工</a:t>
            </a:r>
            <a:r>
              <a:rPr lang="zh-CN" altLang="en-US" sz="1400" dirty="0">
                <a:solidFill>
                  <a:srgbClr val="000000"/>
                </a:solidFill>
                <a:latin typeface="微软雅黑" charset="0"/>
                <a:ea typeface="微软雅黑" charset="0"/>
                <a:cs typeface="Arial Unicode MS" panose="020B0604020202020204" pitchFamily="34" charset="-122"/>
              </a:rPr>
              <a:t>负责信息系统建设运维中数据标准落地工作</a:t>
            </a:r>
          </a:p>
        </p:txBody>
      </p:sp>
      <p:grpSp>
        <p:nvGrpSpPr>
          <p:cNvPr id="102" name="组合 101"/>
          <p:cNvGrpSpPr/>
          <p:nvPr/>
        </p:nvGrpSpPr>
        <p:grpSpPr>
          <a:xfrm>
            <a:off x="638175" y="1195351"/>
            <a:ext cx="1702435" cy="5231765"/>
            <a:chOff x="8183" y="2088"/>
            <a:chExt cx="2975" cy="8239"/>
          </a:xfrm>
        </p:grpSpPr>
        <p:sp>
          <p:nvSpPr>
            <p:cNvPr id="103" name="object 53"/>
            <p:cNvSpPr/>
            <p:nvPr/>
          </p:nvSpPr>
          <p:spPr>
            <a:xfrm>
              <a:off x="8218" y="6832"/>
              <a:ext cx="2940" cy="3495"/>
            </a:xfrm>
            <a:custGeom>
              <a:avLst/>
              <a:gdLst/>
              <a:ahLst/>
              <a:cxnLst/>
              <a:rect l="l" t="t" r="r" b="b"/>
              <a:pathLst>
                <a:path w="3045460" h="1484629">
                  <a:moveTo>
                    <a:pt x="0" y="1484376"/>
                  </a:moveTo>
                  <a:lnTo>
                    <a:pt x="3044951" y="1484376"/>
                  </a:lnTo>
                  <a:lnTo>
                    <a:pt x="3044951" y="0"/>
                  </a:lnTo>
                  <a:lnTo>
                    <a:pt x="0" y="0"/>
                  </a:lnTo>
                  <a:lnTo>
                    <a:pt x="0" y="1484376"/>
                  </a:lnTo>
                  <a:close/>
                </a:path>
              </a:pathLst>
            </a:custGeom>
            <a:solidFill>
              <a:srgbClr val="5B9BD5">
                <a:lumMod val="20000"/>
                <a:lumOff val="80000"/>
              </a:srgbClr>
            </a:solidFill>
          </p:spPr>
          <p:txBody>
            <a:bodyPr wrap="square" lIns="0" tIns="0" rIns="0" bIns="0" rtlCol="0"/>
            <a:lstStyle/>
            <a:p>
              <a:pPr marL="0" marR="0" lvl="0" indent="0" defTabSz="914400" eaLnBrk="0" fontAlgn="base" latinLnBrk="0" hangingPunct="0">
                <a:lnSpc>
                  <a:spcPct val="100000"/>
                </a:lnSpc>
                <a:spcBef>
                  <a:spcPct val="0"/>
                </a:spcBef>
                <a:spcAft>
                  <a:spcPct val="0"/>
                </a:spcAft>
                <a:buClrTx/>
                <a:buSzTx/>
                <a:buFontTx/>
                <a:buNone/>
                <a:tabLst/>
                <a:defRPr/>
              </a:pPr>
              <a:endParaRPr kumimoji="0" sz="16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04" name="object 50"/>
            <p:cNvSpPr/>
            <p:nvPr/>
          </p:nvSpPr>
          <p:spPr>
            <a:xfrm>
              <a:off x="8183" y="3040"/>
              <a:ext cx="2969" cy="2082"/>
            </a:xfrm>
            <a:custGeom>
              <a:avLst/>
              <a:gdLst/>
              <a:ahLst/>
              <a:cxnLst/>
              <a:rect l="l" t="t" r="r" b="b"/>
              <a:pathLst>
                <a:path w="3045460" h="1472564">
                  <a:moveTo>
                    <a:pt x="0" y="1472184"/>
                  </a:moveTo>
                  <a:lnTo>
                    <a:pt x="3044951" y="1472184"/>
                  </a:lnTo>
                  <a:lnTo>
                    <a:pt x="3044951" y="0"/>
                  </a:lnTo>
                  <a:lnTo>
                    <a:pt x="0" y="0"/>
                  </a:lnTo>
                  <a:lnTo>
                    <a:pt x="0" y="1472184"/>
                  </a:lnTo>
                  <a:close/>
                </a:path>
              </a:pathLst>
            </a:custGeom>
            <a:solidFill>
              <a:srgbClr val="5B9BD5">
                <a:lumMod val="40000"/>
                <a:lumOff val="60000"/>
              </a:srgbClr>
            </a:solidFill>
          </p:spPr>
          <p:txBody>
            <a:bodyPr wrap="square" lIns="0" tIns="0" rIns="0" bIns="0" rtlCol="0"/>
            <a:lstStyle/>
            <a:p>
              <a:pPr marL="0" marR="0" lvl="0" indent="0" defTabSz="914400" eaLnBrk="0" fontAlgn="base" latinLnBrk="0" hangingPunct="0">
                <a:lnSpc>
                  <a:spcPct val="100000"/>
                </a:lnSpc>
                <a:spcBef>
                  <a:spcPct val="0"/>
                </a:spcBef>
                <a:spcAft>
                  <a:spcPct val="0"/>
                </a:spcAft>
                <a:buClrTx/>
                <a:buSzTx/>
                <a:buFontTx/>
                <a:buNone/>
                <a:tabLst/>
                <a:defRPr/>
              </a:pPr>
              <a:endParaRPr kumimoji="0" sz="16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05" name="object 47"/>
            <p:cNvSpPr/>
            <p:nvPr/>
          </p:nvSpPr>
          <p:spPr>
            <a:xfrm>
              <a:off x="8183" y="2088"/>
              <a:ext cx="2969" cy="852"/>
            </a:xfrm>
            <a:custGeom>
              <a:avLst/>
              <a:gdLst/>
              <a:ahLst/>
              <a:cxnLst/>
              <a:rect l="l" t="t" r="r" b="b"/>
              <a:pathLst>
                <a:path w="3045460" h="1408429">
                  <a:moveTo>
                    <a:pt x="0" y="1408176"/>
                  </a:moveTo>
                  <a:lnTo>
                    <a:pt x="3044951" y="1408176"/>
                  </a:lnTo>
                  <a:lnTo>
                    <a:pt x="3044951" y="0"/>
                  </a:lnTo>
                  <a:lnTo>
                    <a:pt x="0" y="0"/>
                  </a:lnTo>
                  <a:lnTo>
                    <a:pt x="0" y="1408176"/>
                  </a:lnTo>
                  <a:close/>
                </a:path>
              </a:pathLst>
            </a:custGeom>
            <a:solidFill>
              <a:srgbClr val="5B9BD5">
                <a:lumMod val="75000"/>
              </a:srgbClr>
            </a:solidFill>
          </p:spPr>
          <p:txBody>
            <a:bodyPr wrap="square" lIns="0" tIns="0" rIns="0" bIns="0" rtlCol="0"/>
            <a:lstStyle/>
            <a:p>
              <a:pPr marL="0" marR="0" lvl="0" indent="0" defTabSz="914400" eaLnBrk="0" fontAlgn="base" latinLnBrk="0" hangingPunct="0">
                <a:lnSpc>
                  <a:spcPct val="100000"/>
                </a:lnSpc>
                <a:spcBef>
                  <a:spcPct val="0"/>
                </a:spcBef>
                <a:spcAft>
                  <a:spcPct val="0"/>
                </a:spcAft>
                <a:buClrTx/>
                <a:buSzTx/>
                <a:buFontTx/>
                <a:buNone/>
                <a:tabLst/>
                <a:defRPr/>
              </a:pPr>
              <a:endParaRPr kumimoji="0" sz="16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06" name="object 33"/>
            <p:cNvSpPr txBox="1"/>
            <p:nvPr/>
          </p:nvSpPr>
          <p:spPr>
            <a:xfrm>
              <a:off x="8642" y="2341"/>
              <a:ext cx="2091" cy="360"/>
            </a:xfrm>
            <a:prstGeom prst="rect">
              <a:avLst/>
            </a:prstGeom>
            <a:noFill/>
            <a:ln>
              <a:noFill/>
            </a:ln>
            <a:extLst>
              <a:ext uri="{909E8E84-426E-40DD-AFC4-6F175D3DCCD1}">
                <a14:hiddenFill xmlns:a14="http://schemas.microsoft.com/office/drawing/2010/main">
                  <a:solidFill>
                    <a:schemeClr val="bg1"/>
                  </a:solidFill>
                </a14:hiddenFill>
              </a:ext>
            </a:extLst>
          </p:spPr>
          <p:txBody>
            <a:bodyPr vert="horz" wrap="square" lIns="0" tIns="13335" rIns="0" bIns="0" rtlCol="0">
              <a:spAutoFit/>
            </a:bodyPr>
            <a:lstStyle/>
            <a:p>
              <a:pPr marL="12700" marR="0" lvl="0" indent="0" defTabSz="914400" eaLnBrk="0" fontAlgn="base" latinLnBrk="0" hangingPunct="0">
                <a:lnSpc>
                  <a:spcPct val="100000"/>
                </a:lnSpc>
                <a:spcBef>
                  <a:spcPts val="105"/>
                </a:spcBef>
                <a:spcAft>
                  <a:spcPct val="0"/>
                </a:spcAft>
                <a:buClrTx/>
                <a:buSzTx/>
                <a:buFontTx/>
                <a:buNone/>
                <a:tabLst/>
                <a:defRPr/>
              </a:pPr>
              <a:r>
                <a:rPr kumimoji="0" lang="zh-CN" altLang="en-US" sz="1400" b="0" i="0" u="none" strike="noStrike" kern="0" cap="none" spc="25"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公司决策层</a:t>
              </a:r>
              <a:endParaRPr kumimoji="0"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07" name="object 34"/>
            <p:cNvSpPr txBox="1"/>
            <p:nvPr/>
          </p:nvSpPr>
          <p:spPr>
            <a:xfrm>
              <a:off x="8642" y="3847"/>
              <a:ext cx="2091" cy="360"/>
            </a:xfrm>
            <a:prstGeom prst="rect">
              <a:avLst/>
            </a:prstGeom>
            <a:noFill/>
            <a:ln>
              <a:noFill/>
            </a:ln>
            <a:extLst>
              <a:ext uri="{909E8E84-426E-40DD-AFC4-6F175D3DCCD1}">
                <a14:hiddenFill xmlns:a14="http://schemas.microsoft.com/office/drawing/2010/main">
                  <a:solidFill>
                    <a:schemeClr val="bg1"/>
                  </a:solidFill>
                </a14:hiddenFill>
              </a:ext>
            </a:extLst>
          </p:spPr>
          <p:txBody>
            <a:bodyPr vert="horz" wrap="square" lIns="0" tIns="13335" rIns="0" bIns="0" rtlCol="0">
              <a:spAutoFit/>
            </a:bodyPr>
            <a:lstStyle>
              <a:defPPr>
                <a:defRPr lang="zh-CN"/>
              </a:defPPr>
              <a:lvl1pPr marL="12700">
                <a:lnSpc>
                  <a:spcPct val="100000"/>
                </a:lnSpc>
                <a:spcBef>
                  <a:spcPts val="105"/>
                </a:spcBef>
                <a:defRPr sz="1400" spc="25">
                  <a:latin typeface="Noto Sans Mono CJK JP Regular"/>
                  <a:cs typeface="Noto Sans Mono CJK JP Regular"/>
                </a:defRPr>
              </a:lvl1pPr>
            </a:lstStyle>
            <a:p>
              <a:pPr marL="12700" marR="0" lvl="0" indent="0" defTabSz="914400" eaLnBrk="0" fontAlgn="base" latinLnBrk="0" hangingPunct="0">
                <a:lnSpc>
                  <a:spcPct val="100000"/>
                </a:lnSpc>
                <a:spcBef>
                  <a:spcPts val="105"/>
                </a:spcBef>
                <a:spcAft>
                  <a:spcPct val="0"/>
                </a:spcAft>
                <a:buClrTx/>
                <a:buSzTx/>
                <a:buFontTx/>
                <a:buNone/>
                <a:tabLst/>
                <a:defRPr/>
              </a:pPr>
              <a:r>
                <a:rPr kumimoji="0" lang="zh-CN" altLang="en-US" sz="1400" b="0" i="0" u="none" strike="noStrike" kern="0" cap="none" spc="25"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营运</a:t>
              </a:r>
              <a:r>
                <a:rPr kumimoji="0" sz="1400" b="0" i="0" u="none" strike="noStrike" kern="0" cap="none" spc="25"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管理层</a:t>
              </a:r>
              <a:endParaRPr kumimoji="0" sz="1400" b="0" i="0" u="none" strike="noStrike" kern="0" cap="none" spc="25"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08" name="object 35"/>
            <p:cNvSpPr txBox="1"/>
            <p:nvPr/>
          </p:nvSpPr>
          <p:spPr>
            <a:xfrm>
              <a:off x="9123" y="8229"/>
              <a:ext cx="1507" cy="360"/>
            </a:xfrm>
            <a:prstGeom prst="rect">
              <a:avLst/>
            </a:prstGeom>
            <a:noFill/>
            <a:ln>
              <a:noFill/>
            </a:ln>
            <a:extLst>
              <a:ext uri="{909E8E84-426E-40DD-AFC4-6F175D3DCCD1}">
                <a14:hiddenFill xmlns:a14="http://schemas.microsoft.com/office/drawing/2010/main">
                  <a:solidFill>
                    <a:schemeClr val="bg1"/>
                  </a:solidFill>
                </a14:hiddenFill>
              </a:ext>
            </a:extLst>
          </p:spPr>
          <p:txBody>
            <a:bodyPr vert="horz" wrap="square" lIns="0" tIns="13335" rIns="0" bIns="0" rtlCol="0">
              <a:spAutoFit/>
            </a:bodyPr>
            <a:lstStyle/>
            <a:p>
              <a:pPr marL="12700" marR="0" lvl="0" indent="0" defTabSz="914400" eaLnBrk="0" fontAlgn="base" latinLnBrk="0" hangingPunct="0">
                <a:lnSpc>
                  <a:spcPct val="100000"/>
                </a:lnSpc>
                <a:spcBef>
                  <a:spcPts val="105"/>
                </a:spcBef>
                <a:spcAft>
                  <a:spcPct val="0"/>
                </a:spcAft>
                <a:buClrTx/>
                <a:buSzTx/>
                <a:buFontTx/>
                <a:buNone/>
                <a:tabLst/>
                <a:defRPr/>
              </a:pPr>
              <a:r>
                <a:rPr kumimoji="0" sz="1400" b="0" i="0" u="none" strike="noStrike" kern="0" cap="none" spc="25"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执行层</a:t>
              </a:r>
              <a:endParaRPr kumimoji="0"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110" name="Arrow: Pentagon 85"/>
          <p:cNvSpPr/>
          <p:nvPr/>
        </p:nvSpPr>
        <p:spPr bwMode="auto">
          <a:xfrm>
            <a:off x="2439670" y="780696"/>
            <a:ext cx="4584065" cy="346710"/>
          </a:xfrm>
          <a:prstGeom prst="homePlate">
            <a:avLst>
              <a:gd name="adj" fmla="val 26424"/>
            </a:avLst>
          </a:prstGeom>
          <a:solidFill>
            <a:srgbClr val="1F497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eaLnBrk="0" fontAlgn="base" hangingPunct="0">
              <a:lnSpc>
                <a:spcPct val="85000"/>
              </a:lnSpc>
              <a:spcBef>
                <a:spcPct val="0"/>
              </a:spcBef>
              <a:spcAft>
                <a:spcPct val="0"/>
              </a:spcAft>
              <a:defRPr/>
            </a:pPr>
            <a:r>
              <a:rPr lang="zh-CN" altLang="en-US" sz="1200" b="1" dirty="0">
                <a:solidFill>
                  <a:prstClr val="white"/>
                </a:solidFill>
                <a:latin typeface="微软雅黑" charset="0"/>
                <a:ea typeface="微软雅黑" charset="0"/>
                <a:cs typeface="+mn-ea"/>
                <a:sym typeface="+mn-lt"/>
              </a:rPr>
              <a:t>组织和角色</a:t>
            </a:r>
            <a:endParaRPr lang="zh-CN" altLang="en-US" sz="1200" b="1" kern="0" dirty="0">
              <a:solidFill>
                <a:prstClr val="white"/>
              </a:solidFill>
              <a:latin typeface="微软雅黑" charset="0"/>
              <a:ea typeface="微软雅黑" charset="0"/>
              <a:cs typeface="+mn-ea"/>
              <a:sym typeface="+mn-lt"/>
            </a:endParaRPr>
          </a:p>
        </p:txBody>
      </p:sp>
      <p:sp>
        <p:nvSpPr>
          <p:cNvPr id="111" name="Arrow: Pentagon 85"/>
          <p:cNvSpPr/>
          <p:nvPr/>
        </p:nvSpPr>
        <p:spPr bwMode="auto">
          <a:xfrm>
            <a:off x="7023735" y="780696"/>
            <a:ext cx="4679950" cy="346710"/>
          </a:xfrm>
          <a:prstGeom prst="homePlate">
            <a:avLst>
              <a:gd name="adj" fmla="val 26424"/>
            </a:avLst>
          </a:prstGeom>
          <a:solidFill>
            <a:srgbClr val="1F497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eaLnBrk="0" fontAlgn="base" hangingPunct="0">
              <a:lnSpc>
                <a:spcPct val="85000"/>
              </a:lnSpc>
              <a:spcBef>
                <a:spcPct val="0"/>
              </a:spcBef>
              <a:spcAft>
                <a:spcPct val="0"/>
              </a:spcAft>
              <a:defRPr/>
            </a:pPr>
            <a:r>
              <a:rPr lang="zh-CN" altLang="en-US" sz="1200" b="1" dirty="0">
                <a:solidFill>
                  <a:prstClr val="white"/>
                </a:solidFill>
                <a:latin typeface="微软雅黑" charset="0"/>
                <a:ea typeface="微软雅黑" charset="0"/>
                <a:cs typeface="+mn-ea"/>
                <a:sym typeface="+mn-lt"/>
              </a:rPr>
              <a:t>职责</a:t>
            </a:r>
          </a:p>
        </p:txBody>
      </p:sp>
      <p:sp>
        <p:nvSpPr>
          <p:cNvPr id="112" name="Arrow: Pentagon 85"/>
          <p:cNvSpPr/>
          <p:nvPr/>
        </p:nvSpPr>
        <p:spPr bwMode="auto">
          <a:xfrm>
            <a:off x="638175" y="780696"/>
            <a:ext cx="1801495" cy="346710"/>
          </a:xfrm>
          <a:prstGeom prst="homePlate">
            <a:avLst>
              <a:gd name="adj" fmla="val 26424"/>
            </a:avLst>
          </a:prstGeom>
          <a:solidFill>
            <a:srgbClr val="1F497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eaLnBrk="0" fontAlgn="base" hangingPunct="0">
              <a:lnSpc>
                <a:spcPct val="85000"/>
              </a:lnSpc>
              <a:spcBef>
                <a:spcPct val="0"/>
              </a:spcBef>
              <a:spcAft>
                <a:spcPct val="0"/>
              </a:spcAft>
              <a:defRPr/>
            </a:pPr>
            <a:r>
              <a:rPr lang="zh-CN" altLang="en-US" sz="1200" b="1" dirty="0">
                <a:solidFill>
                  <a:prstClr val="white"/>
                </a:solidFill>
                <a:latin typeface="微软雅黑" charset="0"/>
                <a:ea typeface="微软雅黑" charset="0"/>
                <a:cs typeface="+mn-ea"/>
                <a:sym typeface="+mn-lt"/>
              </a:rPr>
              <a:t>分析层级</a:t>
            </a:r>
          </a:p>
        </p:txBody>
      </p:sp>
    </p:spTree>
    <p:extLst>
      <p:ext uri="{BB962C8B-B14F-4D97-AF65-F5344CB8AC3E}">
        <p14:creationId xmlns:p14="http://schemas.microsoft.com/office/powerpoint/2010/main" val="3446953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3182"/>
          </a:xfrm>
          <a:noFill/>
        </p:spPr>
        <p:txBody>
          <a:bodyPr wrap="square" rtlCol="0">
            <a:spAutoFit/>
          </a:bodyPr>
          <a:lstStyle/>
          <a:p>
            <a:r>
              <a:rPr lang="zh-CN" altLang="en-US" dirty="0"/>
              <a:t>数据标准保障机制</a:t>
            </a:r>
            <a:r>
              <a:rPr lang="en-US" altLang="zh-CN" dirty="0"/>
              <a:t>-</a:t>
            </a:r>
            <a:r>
              <a:rPr lang="zh-CN" altLang="en-US" dirty="0"/>
              <a:t>政策</a:t>
            </a:r>
          </a:p>
        </p:txBody>
      </p:sp>
      <p:sp>
        <p:nvSpPr>
          <p:cNvPr id="146" name="矩形 145"/>
          <p:cNvSpPr/>
          <p:nvPr/>
        </p:nvSpPr>
        <p:spPr bwMode="auto">
          <a:xfrm>
            <a:off x="8961120" y="2841617"/>
            <a:ext cx="2736215" cy="1036955"/>
          </a:xfrm>
          <a:prstGeom prst="rect">
            <a:avLst/>
          </a:prstGeom>
          <a:solidFill>
            <a:sysClr val="window" lastClr="FFFFFF">
              <a:lumMod val="95000"/>
            </a:sysClr>
          </a:solidFill>
          <a:ln>
            <a:noFill/>
          </a:ln>
          <a:effectLst/>
        </p:spPr>
        <p:txBody>
          <a:bodyPr lIns="56007" tIns="56007" rIns="74676" bIns="84011" spcCol="1270"/>
          <a:lstStyle/>
          <a:p>
            <a:pPr marL="0" marR="0" lvl="1" indent="0" algn="ctr" defTabSz="466725" eaLnBrk="0" fontAlgn="base" latinLnBrk="0" hangingPunct="0">
              <a:lnSpc>
                <a:spcPct val="100000"/>
              </a:lnSpc>
              <a:spcBef>
                <a:spcPct val="0"/>
              </a:spcBef>
              <a:spcAft>
                <a:spcPts val="300"/>
              </a:spcAft>
              <a:buClrTx/>
              <a:buSzTx/>
              <a:buFontTx/>
              <a:buNone/>
              <a:tabLst/>
              <a:defRPr/>
            </a:pPr>
            <a:endParaRPr kumimoji="0" lang="en-US" altLang="zh-CN" sz="1200" b="0" i="0" u="none" strike="noStrike" kern="0" cap="none" spc="0" normalizeH="0" baseline="0" noProof="0" dirty="0">
              <a:ln>
                <a:noFill/>
              </a:ln>
              <a:solidFill>
                <a:srgbClr val="000000">
                  <a:hueOff val="0"/>
                  <a:satOff val="0"/>
                  <a:lumOff val="0"/>
                  <a:alphaOff val="0"/>
                </a:srgbClr>
              </a:solidFill>
              <a:effectLst/>
              <a:uLnTx/>
              <a:uFillTx/>
              <a:latin typeface="微软雅黑" charset="0"/>
              <a:ea typeface="微软雅黑" charset="0"/>
            </a:endParaRPr>
          </a:p>
        </p:txBody>
      </p:sp>
      <p:sp>
        <p:nvSpPr>
          <p:cNvPr id="147" name="矩形 146"/>
          <p:cNvSpPr/>
          <p:nvPr/>
        </p:nvSpPr>
        <p:spPr bwMode="auto">
          <a:xfrm>
            <a:off x="6054725" y="2841617"/>
            <a:ext cx="2724785" cy="1024890"/>
          </a:xfrm>
          <a:prstGeom prst="rect">
            <a:avLst/>
          </a:prstGeom>
          <a:solidFill>
            <a:sysClr val="window" lastClr="FFFFFF">
              <a:lumMod val="95000"/>
            </a:sysClr>
          </a:solidFill>
          <a:ln>
            <a:noFill/>
          </a:ln>
          <a:effectLst/>
        </p:spPr>
        <p:txBody>
          <a:bodyPr lIns="56007" tIns="56007" rIns="74676" bIns="84011" spcCol="1270"/>
          <a:lstStyle/>
          <a:p>
            <a:pPr marL="0" marR="0" lvl="1" indent="0" defTabSz="466725" eaLnBrk="0" fontAlgn="base" latinLnBrk="0" hangingPunct="0">
              <a:lnSpc>
                <a:spcPct val="100000"/>
              </a:lnSpc>
              <a:spcBef>
                <a:spcPct val="0"/>
              </a:spcBef>
              <a:spcAft>
                <a:spcPts val="300"/>
              </a:spcAft>
              <a:buClrTx/>
              <a:buSzTx/>
              <a:buFontTx/>
              <a:buNone/>
              <a:tabLst/>
              <a:defRPr/>
            </a:pPr>
            <a:endParaRPr kumimoji="0" lang="en-US" altLang="zh-CN" sz="1200" b="0" i="0" u="none" strike="noStrike" kern="0" cap="none" spc="0" normalizeH="0" baseline="0" noProof="0" dirty="0">
              <a:ln>
                <a:noFill/>
              </a:ln>
              <a:solidFill>
                <a:srgbClr val="000000">
                  <a:hueOff val="0"/>
                  <a:satOff val="0"/>
                  <a:lumOff val="0"/>
                  <a:alphaOff val="0"/>
                </a:srgbClr>
              </a:solidFill>
              <a:effectLst/>
              <a:uLnTx/>
              <a:uFillTx/>
              <a:latin typeface="微软雅黑" charset="0"/>
              <a:ea typeface="微软雅黑" charset="0"/>
              <a:cs typeface="微软雅黑" charset="0"/>
            </a:endParaRPr>
          </a:p>
        </p:txBody>
      </p:sp>
      <p:sp>
        <p:nvSpPr>
          <p:cNvPr id="148" name="矩形 147"/>
          <p:cNvSpPr/>
          <p:nvPr/>
        </p:nvSpPr>
        <p:spPr bwMode="auto">
          <a:xfrm>
            <a:off x="3150076" y="2273093"/>
            <a:ext cx="2736000" cy="550863"/>
          </a:xfrm>
          <a:prstGeom prst="rect">
            <a:avLst/>
          </a:prstGeom>
          <a:solidFill>
            <a:srgbClr val="5AACEC"/>
          </a:solidFill>
          <a:ln>
            <a:noFill/>
          </a:ln>
          <a:effectLst/>
        </p:spPr>
        <p:txBody>
          <a:bodyPr lIns="26670" tIns="15240" rIns="26670" bIns="15240" spcCol="1270" anchor="ctr"/>
          <a:lstStyle/>
          <a:p>
            <a:pPr algn="ctr" defTabSz="166370">
              <a:lnSpc>
                <a:spcPct val="90000"/>
              </a:lnSpc>
              <a:spcAft>
                <a:spcPct val="35000"/>
              </a:spcAft>
              <a:defRPr/>
            </a:pPr>
            <a:r>
              <a:rPr lang="zh-CN" altLang="en-US" sz="1600" b="1" kern="0" spc="600" dirty="0">
                <a:solidFill>
                  <a:prstClr val="white"/>
                </a:solidFill>
                <a:latin typeface="微软雅黑" charset="0"/>
                <a:ea typeface="微软雅黑" charset="0"/>
              </a:rPr>
              <a:t>办法</a:t>
            </a:r>
          </a:p>
        </p:txBody>
      </p:sp>
      <p:sp>
        <p:nvSpPr>
          <p:cNvPr id="149" name="矩形 148"/>
          <p:cNvSpPr/>
          <p:nvPr/>
        </p:nvSpPr>
        <p:spPr bwMode="auto">
          <a:xfrm>
            <a:off x="3150075" y="3947620"/>
            <a:ext cx="2735998" cy="1882558"/>
          </a:xfrm>
          <a:prstGeom prst="rect">
            <a:avLst/>
          </a:prstGeom>
          <a:noFill/>
          <a:ln>
            <a:solidFill>
              <a:sysClr val="window" lastClr="FFFFFF">
                <a:lumMod val="75000"/>
              </a:sysClr>
            </a:solidFill>
          </a:ln>
          <a:effectLst/>
        </p:spPr>
        <p:txBody>
          <a:bodyPr lIns="56007" tIns="56007" rIns="74676" bIns="84011" spcCol="1270"/>
          <a:lstStyle/>
          <a:p>
            <a:pPr marL="179705" marR="0" lvl="1" indent="-85725" defTabSz="466725" eaLnBrk="0" fontAlgn="base" latinLnBrk="0" hangingPunct="0">
              <a:lnSpc>
                <a:spcPct val="100000"/>
              </a:lnSpc>
              <a:spcBef>
                <a:spcPts val="600"/>
              </a:spcBef>
              <a:spcAft>
                <a:spcPts val="300"/>
              </a:spcAft>
              <a:buClrTx/>
              <a:buSzTx/>
              <a:buFontTx/>
              <a:buChar char="•"/>
              <a:tabLst/>
              <a:defRPr/>
            </a:pPr>
            <a:r>
              <a:rPr kumimoji="0" lang="zh-CN" altLang="en-US" sz="1200" b="0" i="0" u="none" strike="noStrike" kern="0" cap="none" spc="0" normalizeH="0" baseline="0" noProof="0" dirty="0" smtClean="0">
                <a:ln>
                  <a:noFill/>
                </a:ln>
                <a:solidFill>
                  <a:srgbClr val="000000">
                    <a:hueOff val="0"/>
                    <a:satOff val="0"/>
                    <a:lumOff val="0"/>
                    <a:alphaOff val="0"/>
                  </a:srgbClr>
                </a:solidFill>
                <a:effectLst/>
                <a:uLnTx/>
                <a:uFillTx/>
                <a:latin typeface="微软雅黑" charset="0"/>
                <a:ea typeface="微软雅黑" charset="0"/>
              </a:rPr>
              <a:t>定义企业的</a:t>
            </a:r>
            <a:r>
              <a:rPr kumimoji="0" lang="zh-CN" altLang="en-US" sz="1200" b="0" i="0" u="none" strike="noStrike" kern="0" cap="none" spc="0" normalizeH="0" baseline="0" noProof="0" dirty="0">
                <a:ln>
                  <a:noFill/>
                </a:ln>
                <a:solidFill>
                  <a:srgbClr val="000000">
                    <a:hueOff val="0"/>
                    <a:satOff val="0"/>
                    <a:lumOff val="0"/>
                    <a:alphaOff val="0"/>
                  </a:srgbClr>
                </a:solidFill>
                <a:effectLst/>
                <a:uLnTx/>
                <a:uFillTx/>
                <a:latin typeface="微软雅黑" charset="0"/>
                <a:ea typeface="微软雅黑" charset="0"/>
              </a:rPr>
              <a:t>数据标准管理体系</a:t>
            </a:r>
          </a:p>
          <a:p>
            <a:pPr marL="179705" marR="0" lvl="1" indent="-85725" defTabSz="466725" eaLnBrk="0" fontAlgn="base" latinLnBrk="0" hangingPunct="0">
              <a:lnSpc>
                <a:spcPct val="100000"/>
              </a:lnSpc>
              <a:spcBef>
                <a:spcPts val="600"/>
              </a:spcBef>
              <a:spcAft>
                <a:spcPts val="300"/>
              </a:spcAft>
              <a:buClrTx/>
              <a:buSzTx/>
              <a:buFontTx/>
              <a:buChar char="•"/>
              <a:tabLst/>
              <a:defRPr/>
            </a:pPr>
            <a:r>
              <a:rPr kumimoji="0" lang="zh-CN" altLang="en-US" sz="1200" b="0" i="0" u="none" strike="noStrike" kern="0" cap="none" spc="0" normalizeH="0" baseline="0" noProof="0" dirty="0">
                <a:ln>
                  <a:noFill/>
                </a:ln>
                <a:solidFill>
                  <a:srgbClr val="000000">
                    <a:hueOff val="0"/>
                    <a:satOff val="0"/>
                    <a:lumOff val="0"/>
                    <a:alphaOff val="0"/>
                  </a:srgbClr>
                </a:solidFill>
                <a:effectLst/>
                <a:uLnTx/>
                <a:uFillTx/>
                <a:latin typeface="微软雅黑" charset="0"/>
                <a:ea typeface="微软雅黑" charset="0"/>
              </a:rPr>
              <a:t>数据标准管理组织架构和各方职责</a:t>
            </a:r>
          </a:p>
          <a:p>
            <a:pPr marL="179705" marR="0" lvl="1" indent="-85725" defTabSz="466725" eaLnBrk="0" fontAlgn="base" latinLnBrk="0" hangingPunct="0">
              <a:lnSpc>
                <a:spcPct val="100000"/>
              </a:lnSpc>
              <a:spcBef>
                <a:spcPts val="600"/>
              </a:spcBef>
              <a:spcAft>
                <a:spcPts val="300"/>
              </a:spcAft>
              <a:buClrTx/>
              <a:buSzTx/>
              <a:buFontTx/>
              <a:buChar char="•"/>
              <a:tabLst/>
              <a:defRPr/>
            </a:pPr>
            <a:r>
              <a:rPr kumimoji="0" lang="zh-CN" altLang="en-US" sz="1200" b="0" i="0" u="none" strike="noStrike" kern="0" cap="none" spc="0" normalizeH="0" baseline="0" noProof="0" dirty="0">
                <a:ln>
                  <a:noFill/>
                </a:ln>
                <a:solidFill>
                  <a:srgbClr val="000000">
                    <a:hueOff val="0"/>
                    <a:satOff val="0"/>
                    <a:lumOff val="0"/>
                    <a:alphaOff val="0"/>
                  </a:srgbClr>
                </a:solidFill>
                <a:effectLst/>
                <a:uLnTx/>
                <a:uFillTx/>
                <a:latin typeface="微软雅黑" charset="0"/>
                <a:ea typeface="微软雅黑" charset="0"/>
              </a:rPr>
              <a:t>数据标准管理的主要流程、工作内容和工作要求</a:t>
            </a:r>
            <a:endParaRPr kumimoji="0" lang="en-US" altLang="zh-CN" sz="1200" b="0" i="0" u="none" strike="noStrike" kern="0" cap="none" spc="0" normalizeH="0" baseline="0" noProof="0" dirty="0">
              <a:ln>
                <a:noFill/>
              </a:ln>
              <a:solidFill>
                <a:srgbClr val="000000">
                  <a:hueOff val="0"/>
                  <a:satOff val="0"/>
                  <a:lumOff val="0"/>
                  <a:alphaOff val="0"/>
                </a:srgbClr>
              </a:solidFill>
              <a:effectLst/>
              <a:uLnTx/>
              <a:uFillTx/>
              <a:latin typeface="微软雅黑" charset="0"/>
              <a:ea typeface="微软雅黑" charset="0"/>
            </a:endParaRPr>
          </a:p>
          <a:p>
            <a:pPr marL="179705" marR="0" lvl="1" indent="-85725" defTabSz="466725" eaLnBrk="0" fontAlgn="base" latinLnBrk="0" hangingPunct="0">
              <a:lnSpc>
                <a:spcPct val="100000"/>
              </a:lnSpc>
              <a:spcBef>
                <a:spcPts val="600"/>
              </a:spcBef>
              <a:spcAft>
                <a:spcPts val="300"/>
              </a:spcAft>
              <a:buClrTx/>
              <a:buSzTx/>
              <a:buFontTx/>
              <a:buChar char="•"/>
              <a:tabLst/>
              <a:defRPr/>
            </a:pPr>
            <a:r>
              <a:rPr kumimoji="0" lang="zh-CN" altLang="en-US" sz="1200" b="0" i="0" u="none" strike="noStrike" kern="0" cap="none" spc="0" normalizeH="0" baseline="0" noProof="0" dirty="0">
                <a:ln>
                  <a:noFill/>
                </a:ln>
                <a:solidFill>
                  <a:srgbClr val="000000"/>
                </a:solidFill>
                <a:effectLst/>
                <a:uLnTx/>
                <a:uFillTx/>
                <a:latin typeface="微软雅黑" charset="0"/>
                <a:ea typeface="微软雅黑" charset="0"/>
              </a:rPr>
              <a:t>信息系统建设、运营过程中与数据标准</a:t>
            </a:r>
            <a:r>
              <a:rPr kumimoji="0" lang="zh-CN" altLang="en-US" sz="1200" b="0" i="0" u="none" strike="noStrike" kern="0" cap="none" spc="0" normalizeH="0" baseline="0" noProof="0" dirty="0">
                <a:ln>
                  <a:noFill/>
                </a:ln>
                <a:solidFill>
                  <a:srgbClr val="000000">
                    <a:hueOff val="0"/>
                    <a:satOff val="0"/>
                    <a:lumOff val="0"/>
                    <a:alphaOff val="0"/>
                  </a:srgbClr>
                </a:solidFill>
                <a:effectLst/>
                <a:uLnTx/>
                <a:uFillTx/>
                <a:latin typeface="微软雅黑" charset="0"/>
                <a:ea typeface="微软雅黑" charset="0"/>
              </a:rPr>
              <a:t>相关的工作要求</a:t>
            </a:r>
            <a:endParaRPr kumimoji="0" lang="en-US" altLang="zh-CN" sz="1200" b="0" i="0" u="none" strike="noStrike" kern="0" cap="none" spc="0" normalizeH="0" baseline="0" noProof="0" dirty="0">
              <a:ln>
                <a:noFill/>
              </a:ln>
              <a:solidFill>
                <a:srgbClr val="000000"/>
              </a:solidFill>
              <a:effectLst/>
              <a:uLnTx/>
              <a:uFillTx/>
              <a:latin typeface="微软雅黑" charset="0"/>
              <a:ea typeface="微软雅黑" charset="0"/>
            </a:endParaRPr>
          </a:p>
        </p:txBody>
      </p:sp>
      <p:sp>
        <p:nvSpPr>
          <p:cNvPr id="150" name="矩形 149"/>
          <p:cNvSpPr/>
          <p:nvPr/>
        </p:nvSpPr>
        <p:spPr bwMode="auto">
          <a:xfrm>
            <a:off x="6052820" y="2273091"/>
            <a:ext cx="2736000" cy="550863"/>
          </a:xfrm>
          <a:prstGeom prst="rect">
            <a:avLst/>
          </a:prstGeom>
          <a:solidFill>
            <a:srgbClr val="5AACEC"/>
          </a:solidFill>
          <a:ln>
            <a:noFill/>
          </a:ln>
          <a:effectLst/>
        </p:spPr>
        <p:txBody>
          <a:bodyPr lIns="26670" tIns="15240" rIns="26670" bIns="15240" spcCol="1270" anchor="ctr"/>
          <a:lstStyle/>
          <a:p>
            <a:pPr algn="ctr" defTabSz="166370">
              <a:lnSpc>
                <a:spcPct val="90000"/>
              </a:lnSpc>
              <a:spcAft>
                <a:spcPct val="35000"/>
              </a:spcAft>
              <a:defRPr/>
            </a:pPr>
            <a:r>
              <a:rPr lang="zh-CN" altLang="en-US" sz="1600" b="1" kern="0" spc="600" dirty="0">
                <a:solidFill>
                  <a:prstClr val="black"/>
                </a:solidFill>
                <a:latin typeface="微软雅黑" charset="0"/>
                <a:ea typeface="微软雅黑" charset="0"/>
              </a:rPr>
              <a:t>细则</a:t>
            </a:r>
          </a:p>
        </p:txBody>
      </p:sp>
      <p:sp>
        <p:nvSpPr>
          <p:cNvPr id="151" name="矩形 13"/>
          <p:cNvSpPr>
            <a:spLocks noChangeArrowheads="1"/>
          </p:cNvSpPr>
          <p:nvPr/>
        </p:nvSpPr>
        <p:spPr bwMode="auto">
          <a:xfrm>
            <a:off x="6050616" y="3947620"/>
            <a:ext cx="2735999" cy="1882558"/>
          </a:xfrm>
          <a:prstGeom prst="rect">
            <a:avLst/>
          </a:prstGeom>
          <a:noFill/>
          <a:ln>
            <a:solidFill>
              <a:sysClr val="window" lastClr="FFFFFF">
                <a:lumMod val="75000"/>
              </a:sysClr>
            </a:solidFill>
          </a:ln>
        </p:spPr>
        <p:txBody>
          <a:bodyPr lIns="56007" tIns="56007" rIns="74676" bIns="84011"/>
          <a:lstStyle>
            <a:lvl1pPr marL="342900" indent="-342900" defTabSz="466725">
              <a:defRPr sz="1400">
                <a:solidFill>
                  <a:schemeClr val="tx1"/>
                </a:solidFill>
                <a:latin typeface="Arial" panose="020B0604020202090204" pitchFamily="34" charset="0"/>
                <a:ea typeface="微软雅黑" panose="020B0503020204020204" pitchFamily="34" charset="-122"/>
              </a:defRPr>
            </a:lvl1pPr>
            <a:lvl2pPr marL="85725" indent="-85725" defTabSz="466725">
              <a:defRPr sz="1400">
                <a:solidFill>
                  <a:schemeClr val="tx1"/>
                </a:solidFill>
                <a:latin typeface="Arial" panose="020B0604020202090204" pitchFamily="34" charset="0"/>
                <a:ea typeface="微软雅黑" panose="020B0503020204020204" pitchFamily="34" charset="-122"/>
              </a:defRPr>
            </a:lvl2pPr>
            <a:lvl3pPr marL="257175" indent="-128905" defTabSz="466725">
              <a:defRPr sz="1400">
                <a:solidFill>
                  <a:schemeClr val="tx1"/>
                </a:solidFill>
                <a:latin typeface="Arial" panose="020B0604020202090204" pitchFamily="34" charset="0"/>
                <a:ea typeface="微软雅黑" panose="020B0503020204020204" pitchFamily="34" charset="-122"/>
              </a:defRPr>
            </a:lvl3pPr>
            <a:lvl4pPr marL="1600200" indent="-228600" defTabSz="466725">
              <a:defRPr sz="1400">
                <a:solidFill>
                  <a:schemeClr val="tx1"/>
                </a:solidFill>
                <a:latin typeface="Arial" panose="020B0604020202090204" pitchFamily="34" charset="0"/>
                <a:ea typeface="微软雅黑" panose="020B0503020204020204" pitchFamily="34" charset="-122"/>
              </a:defRPr>
            </a:lvl4pPr>
            <a:lvl5pPr marL="2057400" indent="-228600" defTabSz="466725">
              <a:defRPr sz="1400">
                <a:solidFill>
                  <a:schemeClr val="tx1"/>
                </a:solidFill>
                <a:latin typeface="Arial" panose="020B0604020202090204" pitchFamily="34" charset="0"/>
                <a:ea typeface="微软雅黑" panose="020B0503020204020204" pitchFamily="34" charset="-122"/>
              </a:defRPr>
            </a:lvl5pPr>
            <a:lvl6pPr marL="2514600" indent="-228600" defTabSz="466725" eaLnBrk="0" fontAlgn="base" hangingPunct="0">
              <a:spcBef>
                <a:spcPct val="0"/>
              </a:spcBef>
              <a:spcAft>
                <a:spcPct val="0"/>
              </a:spcAft>
              <a:defRPr sz="1400">
                <a:solidFill>
                  <a:schemeClr val="tx1"/>
                </a:solidFill>
                <a:latin typeface="Arial" panose="020B0604020202090204" pitchFamily="34" charset="0"/>
                <a:ea typeface="微软雅黑" panose="020B0503020204020204" pitchFamily="34" charset="-122"/>
              </a:defRPr>
            </a:lvl6pPr>
            <a:lvl7pPr marL="2971800" indent="-228600" defTabSz="466725" eaLnBrk="0" fontAlgn="base" hangingPunct="0">
              <a:spcBef>
                <a:spcPct val="0"/>
              </a:spcBef>
              <a:spcAft>
                <a:spcPct val="0"/>
              </a:spcAft>
              <a:defRPr sz="1400">
                <a:solidFill>
                  <a:schemeClr val="tx1"/>
                </a:solidFill>
                <a:latin typeface="Arial" panose="020B0604020202090204" pitchFamily="34" charset="0"/>
                <a:ea typeface="微软雅黑" panose="020B0503020204020204" pitchFamily="34" charset="-122"/>
              </a:defRPr>
            </a:lvl7pPr>
            <a:lvl8pPr marL="3429000" indent="-228600" defTabSz="466725" eaLnBrk="0" fontAlgn="base" hangingPunct="0">
              <a:spcBef>
                <a:spcPct val="0"/>
              </a:spcBef>
              <a:spcAft>
                <a:spcPct val="0"/>
              </a:spcAft>
              <a:defRPr sz="1400">
                <a:solidFill>
                  <a:schemeClr val="tx1"/>
                </a:solidFill>
                <a:latin typeface="Arial" panose="020B0604020202090204" pitchFamily="34" charset="0"/>
                <a:ea typeface="微软雅黑" panose="020B0503020204020204" pitchFamily="34" charset="-122"/>
              </a:defRPr>
            </a:lvl8pPr>
            <a:lvl9pPr marL="3886200" indent="-228600" defTabSz="466725" eaLnBrk="0" fontAlgn="base" hangingPunct="0">
              <a:spcBef>
                <a:spcPct val="0"/>
              </a:spcBef>
              <a:spcAft>
                <a:spcPct val="0"/>
              </a:spcAft>
              <a:defRPr sz="1400">
                <a:solidFill>
                  <a:schemeClr val="tx1"/>
                </a:solidFill>
                <a:latin typeface="Arial" panose="020B0604020202090204" pitchFamily="34" charset="0"/>
                <a:ea typeface="微软雅黑" panose="020B0503020204020204" pitchFamily="34" charset="-122"/>
              </a:defRPr>
            </a:lvl9pPr>
          </a:lstStyle>
          <a:p>
            <a:pPr marL="257175" marR="0" lvl="2" indent="-128905" defTabSz="466725" eaLnBrk="0" fontAlgn="base" latinLnBrk="0" hangingPunct="0">
              <a:lnSpc>
                <a:spcPct val="100000"/>
              </a:lnSpc>
              <a:spcBef>
                <a:spcPct val="0"/>
              </a:spcBef>
              <a:spcAft>
                <a:spcPts val="300"/>
              </a:spcAft>
              <a:buClrTx/>
              <a:buSzTx/>
              <a:buFontTx/>
              <a:buChar char="•"/>
              <a:tabLst/>
              <a:defRPr/>
            </a:pPr>
            <a:r>
              <a:rPr kumimoji="0" lang="en-US" altLang="zh-CN" sz="1200" b="0" i="0" u="none" strike="noStrike" kern="0" cap="none" spc="0" normalizeH="0" baseline="0" noProof="0" dirty="0">
                <a:ln>
                  <a:noFill/>
                </a:ln>
                <a:solidFill>
                  <a:srgbClr val="000000"/>
                </a:solidFill>
                <a:effectLst/>
                <a:uLnTx/>
                <a:uFillTx/>
                <a:latin typeface="微软雅黑" charset="0"/>
                <a:ea typeface="微软雅黑" charset="0"/>
                <a:cs typeface="微软雅黑" charset="0"/>
              </a:rPr>
              <a:t>1</a:t>
            </a:r>
            <a:r>
              <a:rPr kumimoji="0" lang="zh-CN" altLang="en-US" sz="1200" b="0" i="0" u="none" strike="noStrike" kern="0" cap="none" spc="0" normalizeH="0" baseline="0" noProof="0" dirty="0">
                <a:ln>
                  <a:noFill/>
                </a:ln>
                <a:solidFill>
                  <a:srgbClr val="000000"/>
                </a:solidFill>
                <a:effectLst/>
                <a:uLnTx/>
                <a:uFillTx/>
                <a:latin typeface="微软雅黑" charset="0"/>
                <a:ea typeface="微软雅黑" charset="0"/>
                <a:cs typeface="微软雅黑" charset="0"/>
              </a:rPr>
              <a:t>、数据标准制定方法论</a:t>
            </a:r>
            <a:endParaRPr kumimoji="0" lang="en-US" altLang="zh-CN" sz="1200" b="0" i="0" u="none" strike="noStrike" kern="0" cap="none" spc="0" normalizeH="0" baseline="0" noProof="0" dirty="0">
              <a:ln>
                <a:noFill/>
              </a:ln>
              <a:solidFill>
                <a:srgbClr val="000000"/>
              </a:solidFill>
              <a:effectLst/>
              <a:uLnTx/>
              <a:uFillTx/>
              <a:latin typeface="微软雅黑" charset="0"/>
              <a:ea typeface="微软雅黑" charset="0"/>
              <a:cs typeface="微软雅黑" charset="0"/>
            </a:endParaRPr>
          </a:p>
          <a:p>
            <a:pPr marL="128270" marR="0" lvl="2" indent="0" defTabSz="466725" eaLnBrk="0" fontAlgn="base" latinLnBrk="0" hangingPunct="0">
              <a:lnSpc>
                <a:spcPct val="100000"/>
              </a:lnSpc>
              <a:spcBef>
                <a:spcPct val="0"/>
              </a:spcBef>
              <a:spcAft>
                <a:spcPts val="300"/>
              </a:spcAft>
              <a:buClrTx/>
              <a:buSzTx/>
              <a:buFontTx/>
              <a:buNone/>
              <a:tabLst/>
              <a:defRPr/>
            </a:pPr>
            <a:r>
              <a:rPr kumimoji="0" lang="en-US" altLang="zh-CN" sz="1200" b="0" i="0" u="none" strike="noStrike" kern="0" cap="none" spc="0" normalizeH="0" baseline="0" noProof="0" dirty="0">
                <a:ln>
                  <a:noFill/>
                </a:ln>
                <a:solidFill>
                  <a:srgbClr val="000000"/>
                </a:solidFill>
                <a:effectLst/>
                <a:uLnTx/>
                <a:uFillTx/>
                <a:latin typeface="微软雅黑" charset="0"/>
                <a:ea typeface="微软雅黑" charset="0"/>
                <a:cs typeface="微软雅黑" charset="0"/>
              </a:rPr>
              <a:t>	</a:t>
            </a:r>
            <a:r>
              <a:rPr kumimoji="0" lang="zh-CN" altLang="en-US" sz="1200" b="0" i="0" u="none" strike="noStrike" kern="0" cap="none" spc="0" normalizeH="0" baseline="0" noProof="0" dirty="0">
                <a:ln>
                  <a:noFill/>
                </a:ln>
                <a:solidFill>
                  <a:srgbClr val="000000"/>
                </a:solidFill>
                <a:effectLst/>
                <a:uLnTx/>
                <a:uFillTx/>
                <a:latin typeface="微软雅黑" charset="0"/>
                <a:ea typeface="微软雅黑" charset="0"/>
                <a:cs typeface="微软雅黑" charset="0"/>
              </a:rPr>
              <a:t>数据标准发布流程</a:t>
            </a:r>
            <a:endParaRPr kumimoji="0" lang="en-US" altLang="zh-CN" sz="1200" b="0" i="0" u="none" strike="noStrike" kern="0" cap="none" spc="0" normalizeH="0" baseline="0" noProof="0" dirty="0">
              <a:ln>
                <a:noFill/>
              </a:ln>
              <a:solidFill>
                <a:srgbClr val="000000"/>
              </a:solidFill>
              <a:effectLst/>
              <a:uLnTx/>
              <a:uFillTx/>
              <a:latin typeface="微软雅黑" charset="0"/>
              <a:ea typeface="微软雅黑" charset="0"/>
              <a:cs typeface="微软雅黑" charset="0"/>
            </a:endParaRPr>
          </a:p>
          <a:p>
            <a:pPr marL="257175" marR="0" lvl="2" indent="-128905" defTabSz="466725" eaLnBrk="0" fontAlgn="base" latinLnBrk="0" hangingPunct="0">
              <a:lnSpc>
                <a:spcPct val="100000"/>
              </a:lnSpc>
              <a:spcBef>
                <a:spcPct val="0"/>
              </a:spcBef>
              <a:spcAft>
                <a:spcPts val="300"/>
              </a:spcAft>
              <a:buClrTx/>
              <a:buSzTx/>
              <a:buFontTx/>
              <a:buChar char="•"/>
              <a:tabLst/>
              <a:defRPr/>
            </a:pPr>
            <a:r>
              <a:rPr kumimoji="0" lang="en-US" altLang="zh-CN" sz="1200" b="0" i="0" u="none" strike="noStrike" kern="0" cap="none" spc="0" normalizeH="0" baseline="0" noProof="0" dirty="0">
                <a:ln>
                  <a:noFill/>
                </a:ln>
                <a:solidFill>
                  <a:srgbClr val="000000"/>
                </a:solidFill>
                <a:effectLst/>
                <a:uLnTx/>
                <a:uFillTx/>
                <a:latin typeface="微软雅黑" charset="0"/>
                <a:ea typeface="微软雅黑" charset="0"/>
                <a:cs typeface="微软雅黑" charset="0"/>
              </a:rPr>
              <a:t>2</a:t>
            </a:r>
            <a:r>
              <a:rPr kumimoji="0" lang="zh-CN" altLang="en-US" sz="1200" b="0" i="0" u="none" strike="noStrike" kern="0" cap="none" spc="0" normalizeH="0" baseline="0" noProof="0" dirty="0">
                <a:ln>
                  <a:noFill/>
                </a:ln>
                <a:solidFill>
                  <a:srgbClr val="000000"/>
                </a:solidFill>
                <a:effectLst/>
                <a:uLnTx/>
                <a:uFillTx/>
                <a:latin typeface="微软雅黑" charset="0"/>
                <a:ea typeface="微软雅黑" charset="0"/>
                <a:cs typeface="微软雅黑" charset="0"/>
              </a:rPr>
              <a:t>、数据标准管理的具体流程</a:t>
            </a:r>
          </a:p>
          <a:p>
            <a:pPr marL="128270" marR="0" lvl="2" indent="0" defTabSz="466725" eaLnBrk="0" fontAlgn="base" latinLnBrk="0" hangingPunct="0">
              <a:lnSpc>
                <a:spcPct val="100000"/>
              </a:lnSpc>
              <a:spcBef>
                <a:spcPct val="0"/>
              </a:spcBef>
              <a:spcAft>
                <a:spcPts val="300"/>
              </a:spcAft>
              <a:buClrTx/>
              <a:buSzTx/>
              <a:buFontTx/>
              <a:buNone/>
              <a:tabLst/>
              <a:defRPr/>
            </a:pPr>
            <a:r>
              <a:rPr kumimoji="0" lang="en-US" altLang="zh-CN" sz="1200" b="0" i="0" u="none" strike="noStrike" kern="0" cap="none" spc="0" normalizeH="0" baseline="0" noProof="0" dirty="0">
                <a:ln>
                  <a:noFill/>
                </a:ln>
                <a:solidFill>
                  <a:srgbClr val="000000"/>
                </a:solidFill>
                <a:effectLst/>
                <a:uLnTx/>
                <a:uFillTx/>
                <a:latin typeface="微软雅黑" charset="0"/>
                <a:ea typeface="微软雅黑" charset="0"/>
                <a:cs typeface="微软雅黑" charset="0"/>
              </a:rPr>
              <a:t>	</a:t>
            </a:r>
            <a:r>
              <a:rPr kumimoji="0" lang="zh-CN" altLang="en-US" sz="1200" b="0" i="0" u="none" strike="noStrike" kern="0" cap="none" spc="0" normalizeH="0" baseline="0" noProof="0" dirty="0">
                <a:ln>
                  <a:noFill/>
                </a:ln>
                <a:solidFill>
                  <a:srgbClr val="000000"/>
                </a:solidFill>
                <a:effectLst/>
                <a:uLnTx/>
                <a:uFillTx/>
                <a:latin typeface="微软雅黑" charset="0"/>
                <a:ea typeface="微软雅黑" charset="0"/>
                <a:cs typeface="微软雅黑" charset="0"/>
              </a:rPr>
              <a:t>数据标准管理流程中的重要活动和职责分工</a:t>
            </a:r>
            <a:endParaRPr kumimoji="0" lang="en-US" altLang="zh-CN" sz="1200" b="0" i="0" u="none" strike="noStrike" kern="0" cap="none" spc="0" normalizeH="0" baseline="0" noProof="0" dirty="0">
              <a:ln>
                <a:noFill/>
              </a:ln>
              <a:solidFill>
                <a:srgbClr val="000000"/>
              </a:solidFill>
              <a:effectLst/>
              <a:uLnTx/>
              <a:uFillTx/>
              <a:latin typeface="微软雅黑" charset="0"/>
              <a:ea typeface="微软雅黑" charset="0"/>
              <a:cs typeface="微软雅黑" charset="0"/>
            </a:endParaRPr>
          </a:p>
          <a:p>
            <a:pPr marL="257175" marR="0" lvl="2" indent="-128905" defTabSz="466725" eaLnBrk="0" fontAlgn="base" latinLnBrk="0" hangingPunct="0">
              <a:lnSpc>
                <a:spcPct val="100000"/>
              </a:lnSpc>
              <a:spcBef>
                <a:spcPct val="0"/>
              </a:spcBef>
              <a:spcAft>
                <a:spcPts val="300"/>
              </a:spcAft>
              <a:buClrTx/>
              <a:buSzTx/>
              <a:buFontTx/>
              <a:buChar char="•"/>
              <a:tabLst/>
              <a:defRPr/>
            </a:pPr>
            <a:r>
              <a:rPr kumimoji="0" lang="en-US" altLang="zh-CN" sz="1200" b="0" i="0" u="none" strike="noStrike" kern="0" cap="none" spc="0" normalizeH="0" baseline="0" noProof="0" dirty="0">
                <a:ln>
                  <a:noFill/>
                </a:ln>
                <a:solidFill>
                  <a:srgbClr val="000000"/>
                </a:solidFill>
                <a:effectLst/>
                <a:uLnTx/>
                <a:uFillTx/>
                <a:latin typeface="微软雅黑" charset="0"/>
                <a:ea typeface="微软雅黑" charset="0"/>
                <a:cs typeface="微软雅黑" charset="0"/>
              </a:rPr>
              <a:t>3</a:t>
            </a:r>
            <a:r>
              <a:rPr kumimoji="0" lang="zh-CN" altLang="en-US" sz="1200" b="0" i="0" u="none" strike="noStrike" kern="0" cap="none" spc="0" normalizeH="0" baseline="0" noProof="0" dirty="0">
                <a:ln>
                  <a:noFill/>
                </a:ln>
                <a:solidFill>
                  <a:srgbClr val="000000"/>
                </a:solidFill>
                <a:effectLst/>
                <a:uLnTx/>
                <a:uFillTx/>
                <a:latin typeface="微软雅黑" charset="0"/>
                <a:ea typeface="微软雅黑" charset="0"/>
                <a:cs typeface="微软雅黑" charset="0"/>
              </a:rPr>
              <a:t>、规范信息系统建设、运营过程中与数据标准相关的工作流程</a:t>
            </a:r>
            <a:endParaRPr kumimoji="0" lang="en-US" altLang="zh-CN" sz="1200" b="0" i="0" u="none" strike="noStrike" kern="0" cap="none" spc="0" normalizeH="0" baseline="0" noProof="0" dirty="0">
              <a:ln>
                <a:noFill/>
              </a:ln>
              <a:solidFill>
                <a:srgbClr val="000000"/>
              </a:solidFill>
              <a:effectLst/>
              <a:uLnTx/>
              <a:uFillTx/>
              <a:latin typeface="微软雅黑" charset="0"/>
              <a:ea typeface="微软雅黑" charset="0"/>
              <a:cs typeface="微软雅黑" charset="0"/>
            </a:endParaRPr>
          </a:p>
          <a:p>
            <a:pPr marL="257175" marR="0" lvl="2" indent="-128905" defTabSz="466725" eaLnBrk="0" fontAlgn="base" latinLnBrk="0" hangingPunct="0">
              <a:lnSpc>
                <a:spcPct val="100000"/>
              </a:lnSpc>
              <a:spcBef>
                <a:spcPct val="0"/>
              </a:spcBef>
              <a:spcAft>
                <a:spcPts val="300"/>
              </a:spcAft>
              <a:buClrTx/>
              <a:buSzTx/>
              <a:buFontTx/>
              <a:buChar char="•"/>
              <a:tabLst/>
              <a:defRPr/>
            </a:pPr>
            <a:endParaRPr kumimoji="0" lang="zh-CN" altLang="en-US" sz="1200" b="0" i="0" u="none" strike="noStrike" kern="0" cap="none" spc="0" normalizeH="0" baseline="0" noProof="0" dirty="0">
              <a:ln>
                <a:noFill/>
              </a:ln>
              <a:solidFill>
                <a:srgbClr val="000000"/>
              </a:solidFill>
              <a:effectLst/>
              <a:uLnTx/>
              <a:uFillTx/>
              <a:latin typeface="微软雅黑" charset="0"/>
              <a:ea typeface="微软雅黑" charset="0"/>
              <a:cs typeface="微软雅黑" charset="0"/>
            </a:endParaRPr>
          </a:p>
        </p:txBody>
      </p:sp>
      <p:sp>
        <p:nvSpPr>
          <p:cNvPr id="152" name="矩形 151"/>
          <p:cNvSpPr/>
          <p:nvPr/>
        </p:nvSpPr>
        <p:spPr bwMode="auto">
          <a:xfrm>
            <a:off x="8955563" y="2273092"/>
            <a:ext cx="2736000" cy="550863"/>
          </a:xfrm>
          <a:prstGeom prst="rect">
            <a:avLst/>
          </a:prstGeom>
          <a:solidFill>
            <a:srgbClr val="5AACEC"/>
          </a:solidFill>
          <a:ln>
            <a:noFill/>
          </a:ln>
          <a:effectLst/>
        </p:spPr>
        <p:txBody>
          <a:bodyPr lIns="26670" tIns="15240" rIns="26670" bIns="15240" spcCol="1270" anchor="ctr"/>
          <a:lstStyle/>
          <a:p>
            <a:pPr algn="ctr" defTabSz="166370">
              <a:lnSpc>
                <a:spcPct val="90000"/>
              </a:lnSpc>
              <a:spcAft>
                <a:spcPct val="35000"/>
              </a:spcAft>
              <a:defRPr/>
            </a:pPr>
            <a:r>
              <a:rPr lang="zh-CN" altLang="en-US" sz="1600" b="1" kern="0" spc="600" dirty="0">
                <a:solidFill>
                  <a:prstClr val="black"/>
                </a:solidFill>
                <a:latin typeface="微软雅黑" charset="0"/>
                <a:ea typeface="微软雅黑" charset="0"/>
                <a:cs typeface="微软雅黑" charset="0"/>
              </a:rPr>
              <a:t>规范</a:t>
            </a:r>
            <a:r>
              <a:rPr lang="en-US" altLang="zh-CN" sz="1600" b="1" kern="0" spc="600" dirty="0">
                <a:solidFill>
                  <a:prstClr val="black"/>
                </a:solidFill>
                <a:latin typeface="微软雅黑" charset="0"/>
                <a:ea typeface="微软雅黑" charset="0"/>
                <a:cs typeface="微软雅黑" charset="0"/>
              </a:rPr>
              <a:t>/</a:t>
            </a:r>
            <a:r>
              <a:rPr lang="zh-CN" altLang="en-US" sz="1600" b="1" kern="0" spc="600" dirty="0">
                <a:solidFill>
                  <a:prstClr val="black"/>
                </a:solidFill>
                <a:latin typeface="微软雅黑" charset="0"/>
                <a:ea typeface="微软雅黑" charset="0"/>
                <a:cs typeface="微软雅黑" charset="0"/>
              </a:rPr>
              <a:t>标准</a:t>
            </a:r>
          </a:p>
        </p:txBody>
      </p:sp>
      <p:sp>
        <p:nvSpPr>
          <p:cNvPr id="153" name="矩形 152"/>
          <p:cNvSpPr/>
          <p:nvPr/>
        </p:nvSpPr>
        <p:spPr bwMode="auto">
          <a:xfrm>
            <a:off x="6315075" y="1037582"/>
            <a:ext cx="2419350" cy="375920"/>
          </a:xfrm>
          <a:prstGeom prst="rect">
            <a:avLst/>
          </a:prstGeom>
          <a:solidFill>
            <a:srgbClr val="0070C0"/>
          </a:solidFill>
          <a:ln>
            <a:noFill/>
          </a:ln>
          <a:effectLst/>
        </p:spPr>
        <p:txBody>
          <a:bodyPr lIns="26670" tIns="15240" rIns="26670" bIns="15240" spcCol="1270" anchor="ctr"/>
          <a:lstStyle/>
          <a:p>
            <a:pPr algn="ctr" defTabSz="166370">
              <a:lnSpc>
                <a:spcPct val="90000"/>
              </a:lnSpc>
              <a:spcAft>
                <a:spcPct val="35000"/>
              </a:spcAft>
              <a:defRPr/>
            </a:pPr>
            <a:r>
              <a:rPr lang="zh-CN" altLang="en-US" sz="1600" b="1" kern="0" spc="600" dirty="0">
                <a:solidFill>
                  <a:prstClr val="white"/>
                </a:solidFill>
                <a:latin typeface="微软雅黑" charset="0"/>
                <a:ea typeface="微软雅黑" charset="0"/>
              </a:rPr>
              <a:t>制度</a:t>
            </a:r>
          </a:p>
        </p:txBody>
      </p:sp>
      <p:sp>
        <p:nvSpPr>
          <p:cNvPr id="154" name="矩形 153"/>
          <p:cNvSpPr/>
          <p:nvPr/>
        </p:nvSpPr>
        <p:spPr bwMode="auto">
          <a:xfrm>
            <a:off x="6315075" y="1413502"/>
            <a:ext cx="2419350" cy="346075"/>
          </a:xfrm>
          <a:prstGeom prst="rect">
            <a:avLst/>
          </a:prstGeom>
          <a:solidFill>
            <a:sysClr val="window" lastClr="FFFFFF">
              <a:lumMod val="95000"/>
            </a:sysClr>
          </a:solidFill>
          <a:ln>
            <a:noFill/>
          </a:ln>
          <a:effectLst/>
        </p:spPr>
        <p:txBody>
          <a:bodyPr lIns="56007" tIns="56007" rIns="74676" bIns="84011" spcCol="1270"/>
          <a:lstStyle/>
          <a:p>
            <a:pPr marL="0" marR="0" lvl="1" indent="0" algn="ctr" defTabSz="466725" eaLnBrk="1" fontAlgn="auto" latinLnBrk="0" hangingPunct="1">
              <a:lnSpc>
                <a:spcPct val="100000"/>
              </a:lnSpc>
              <a:spcBef>
                <a:spcPts val="0"/>
              </a:spcBef>
              <a:spcAft>
                <a:spcPts val="300"/>
              </a:spcAft>
              <a:buClrTx/>
              <a:buSzTx/>
              <a:buFontTx/>
              <a:buNone/>
              <a:tabLst/>
              <a:defRPr/>
            </a:pPr>
            <a:r>
              <a:rPr kumimoji="0" lang="en-US" altLang="zh-CN" sz="1200" b="1" i="0" u="none" strike="noStrike" kern="0" cap="none" spc="0" normalizeH="0" baseline="0" noProof="0" dirty="0" smtClean="0">
                <a:ln>
                  <a:noFill/>
                </a:ln>
                <a:solidFill>
                  <a:srgbClr val="000000">
                    <a:hueOff val="0"/>
                    <a:satOff val="0"/>
                    <a:lumOff val="0"/>
                    <a:alphaOff val="0"/>
                  </a:srgbClr>
                </a:solidFill>
                <a:effectLst/>
                <a:uLnTx/>
                <a:uFillTx/>
                <a:latin typeface="微软雅黑" charset="0"/>
                <a:ea typeface="微软雅黑" charset="0"/>
                <a:cs typeface="微软雅黑" charset="0"/>
              </a:rPr>
              <a:t>《</a:t>
            </a:r>
            <a:r>
              <a:rPr kumimoji="0" lang="zh-CN" altLang="en-US" sz="1200" b="1" i="0" u="none" strike="noStrike" kern="0" cap="none" spc="0" normalizeH="0" baseline="0" noProof="0" dirty="0" smtClean="0">
                <a:ln>
                  <a:noFill/>
                </a:ln>
                <a:solidFill>
                  <a:srgbClr val="000000">
                    <a:hueOff val="0"/>
                    <a:satOff val="0"/>
                    <a:lumOff val="0"/>
                    <a:alphaOff val="0"/>
                  </a:srgbClr>
                </a:solidFill>
                <a:effectLst/>
                <a:uLnTx/>
                <a:uFillTx/>
                <a:latin typeface="微软雅黑" charset="0"/>
                <a:ea typeface="微软雅黑" charset="0"/>
                <a:cs typeface="微软雅黑" charset="0"/>
              </a:rPr>
              <a:t>企业数据管理办法（试行）</a:t>
            </a:r>
            <a:r>
              <a:rPr kumimoji="0" lang="en-US" altLang="zh-CN" sz="1200" b="1" i="0" u="none" strike="noStrike" kern="0" cap="none" spc="0" normalizeH="0" baseline="0" noProof="0" dirty="0" smtClean="0">
                <a:ln>
                  <a:noFill/>
                </a:ln>
                <a:solidFill>
                  <a:srgbClr val="000000">
                    <a:hueOff val="0"/>
                    <a:satOff val="0"/>
                    <a:lumOff val="0"/>
                    <a:alphaOff val="0"/>
                  </a:srgbClr>
                </a:solidFill>
                <a:effectLst/>
                <a:uLnTx/>
                <a:uFillTx/>
                <a:latin typeface="微软雅黑" charset="0"/>
                <a:ea typeface="微软雅黑" charset="0"/>
                <a:cs typeface="微软雅黑" charset="0"/>
              </a:rPr>
              <a:t>》</a:t>
            </a:r>
            <a:r>
              <a:rPr kumimoji="0" lang="en-US" altLang="zh-CN" sz="1200" b="1" i="0" u="none" strike="noStrike" kern="0" cap="none" spc="0" normalizeH="0" baseline="0" noProof="0" dirty="0">
                <a:ln>
                  <a:noFill/>
                </a:ln>
                <a:solidFill>
                  <a:srgbClr val="000000">
                    <a:hueOff val="0"/>
                    <a:satOff val="0"/>
                    <a:lumOff val="0"/>
                    <a:alphaOff val="0"/>
                  </a:srgbClr>
                </a:solidFill>
                <a:effectLst/>
                <a:uLnTx/>
                <a:uFillTx/>
                <a:latin typeface="微软雅黑" charset="0"/>
                <a:ea typeface="微软雅黑" charset="0"/>
                <a:cs typeface="微软雅黑" charset="0"/>
              </a:rPr>
              <a:t/>
            </a:r>
            <a:br>
              <a:rPr kumimoji="0" lang="en-US" altLang="zh-CN" sz="1200" b="1" i="0" u="none" strike="noStrike" kern="0" cap="none" spc="0" normalizeH="0" baseline="0" noProof="0" dirty="0">
                <a:ln>
                  <a:noFill/>
                </a:ln>
                <a:solidFill>
                  <a:srgbClr val="000000">
                    <a:hueOff val="0"/>
                    <a:satOff val="0"/>
                    <a:lumOff val="0"/>
                    <a:alphaOff val="0"/>
                  </a:srgbClr>
                </a:solidFill>
                <a:effectLst/>
                <a:uLnTx/>
                <a:uFillTx/>
                <a:latin typeface="微软雅黑" charset="0"/>
                <a:ea typeface="微软雅黑" charset="0"/>
                <a:cs typeface="微软雅黑" charset="0"/>
              </a:rPr>
            </a:br>
            <a:endParaRPr kumimoji="0" lang="zh-CN" altLang="en-US" sz="1200" b="0" i="0" u="none" strike="noStrike" kern="0" cap="none" spc="0" normalizeH="0" baseline="0" noProof="0" dirty="0">
              <a:ln>
                <a:noFill/>
              </a:ln>
              <a:solidFill>
                <a:srgbClr val="000000">
                  <a:hueOff val="0"/>
                  <a:satOff val="0"/>
                  <a:lumOff val="0"/>
                  <a:alphaOff val="0"/>
                </a:srgbClr>
              </a:solidFill>
              <a:effectLst/>
              <a:uLnTx/>
              <a:uFillTx/>
              <a:latin typeface="微软雅黑" charset="0"/>
              <a:ea typeface="微软雅黑" charset="0"/>
              <a:cs typeface="微软雅黑" charset="0"/>
            </a:endParaRPr>
          </a:p>
        </p:txBody>
      </p:sp>
      <p:sp>
        <p:nvSpPr>
          <p:cNvPr id="155" name="矩形 154"/>
          <p:cNvSpPr/>
          <p:nvPr/>
        </p:nvSpPr>
        <p:spPr bwMode="auto">
          <a:xfrm>
            <a:off x="3150235" y="2841617"/>
            <a:ext cx="2735580" cy="1036955"/>
          </a:xfrm>
          <a:prstGeom prst="rect">
            <a:avLst/>
          </a:prstGeom>
          <a:solidFill>
            <a:sysClr val="window" lastClr="FFFFFF">
              <a:lumMod val="95000"/>
            </a:sysClr>
          </a:solidFill>
          <a:ln>
            <a:noFill/>
          </a:ln>
          <a:effectLst/>
        </p:spPr>
        <p:txBody>
          <a:bodyPr lIns="56007" tIns="56007" rIns="74676" bIns="84011" spcCol="1270"/>
          <a:lstStyle/>
          <a:p>
            <a:pPr marL="0" marR="0" lvl="1" indent="0" algn="ctr" defTabSz="466725" eaLnBrk="0" fontAlgn="base" latinLnBrk="0" hangingPunct="0">
              <a:lnSpc>
                <a:spcPct val="100000"/>
              </a:lnSpc>
              <a:spcBef>
                <a:spcPct val="0"/>
              </a:spcBef>
              <a:spcAft>
                <a:spcPts val="300"/>
              </a:spcAft>
              <a:buClrTx/>
              <a:buSzTx/>
              <a:buFontTx/>
              <a:buNone/>
              <a:tabLst/>
              <a:defRPr/>
            </a:pPr>
            <a:r>
              <a:rPr kumimoji="0" lang="en-US" altLang="zh-CN" sz="1200" b="0" i="0" u="none" strike="noStrike" kern="0" cap="none" spc="0" normalizeH="0" baseline="0" noProof="0" dirty="0">
                <a:ln>
                  <a:noFill/>
                </a:ln>
                <a:solidFill>
                  <a:srgbClr val="000000">
                    <a:hueOff val="0"/>
                    <a:satOff val="0"/>
                    <a:lumOff val="0"/>
                    <a:alphaOff val="0"/>
                  </a:srgbClr>
                </a:solidFill>
                <a:effectLst/>
                <a:uLnTx/>
                <a:uFillTx/>
                <a:latin typeface="微软雅黑" charset="0"/>
                <a:ea typeface="微软雅黑" charset="0"/>
              </a:rPr>
              <a:t>《</a:t>
            </a:r>
            <a:r>
              <a:rPr kumimoji="0" lang="zh-CN" altLang="en-US" sz="1200" b="0" i="0" u="none" strike="noStrike" kern="0" cap="none" spc="0" normalizeH="0" baseline="0" noProof="0" dirty="0">
                <a:ln>
                  <a:noFill/>
                </a:ln>
                <a:solidFill>
                  <a:srgbClr val="000000">
                    <a:hueOff val="0"/>
                    <a:satOff val="0"/>
                    <a:lumOff val="0"/>
                    <a:alphaOff val="0"/>
                  </a:srgbClr>
                </a:solidFill>
                <a:effectLst/>
                <a:uLnTx/>
                <a:uFillTx/>
                <a:latin typeface="微软雅黑" charset="0"/>
                <a:ea typeface="微软雅黑" charset="0"/>
              </a:rPr>
              <a:t>数据标准管理办法</a:t>
            </a:r>
            <a:r>
              <a:rPr kumimoji="0" lang="en-US" altLang="zh-CN" sz="1200" b="0" i="0" u="none" strike="noStrike" kern="0" cap="none" spc="0" normalizeH="0" baseline="0" noProof="0" dirty="0">
                <a:ln>
                  <a:noFill/>
                </a:ln>
                <a:solidFill>
                  <a:srgbClr val="000000">
                    <a:hueOff val="0"/>
                    <a:satOff val="0"/>
                    <a:lumOff val="0"/>
                    <a:alphaOff val="0"/>
                  </a:srgbClr>
                </a:solidFill>
                <a:effectLst/>
                <a:uLnTx/>
                <a:uFillTx/>
                <a:latin typeface="微软雅黑" charset="0"/>
                <a:ea typeface="微软雅黑" charset="0"/>
              </a:rPr>
              <a:t>》</a:t>
            </a:r>
          </a:p>
          <a:p>
            <a:pPr marL="0" marR="0" lvl="1" indent="0" algn="ctr" defTabSz="466725" eaLnBrk="0" fontAlgn="base" latinLnBrk="0" hangingPunct="0">
              <a:lnSpc>
                <a:spcPct val="100000"/>
              </a:lnSpc>
              <a:spcBef>
                <a:spcPct val="0"/>
              </a:spcBef>
              <a:spcAft>
                <a:spcPts val="300"/>
              </a:spcAft>
              <a:buClrTx/>
              <a:buSzTx/>
              <a:buFontTx/>
              <a:buNone/>
              <a:tabLst/>
              <a:defRPr/>
            </a:pPr>
            <a:r>
              <a:rPr kumimoji="0" lang="en-US" altLang="zh-CN" sz="1200" b="0" i="0" u="none" strike="noStrike" kern="0" cap="none" spc="0" normalizeH="0" baseline="0" noProof="0" dirty="0">
                <a:ln>
                  <a:noFill/>
                </a:ln>
                <a:solidFill>
                  <a:srgbClr val="000000">
                    <a:hueOff val="0"/>
                    <a:satOff val="0"/>
                    <a:lumOff val="0"/>
                    <a:alphaOff val="0"/>
                  </a:srgbClr>
                </a:solidFill>
                <a:effectLst/>
                <a:uLnTx/>
                <a:uFillTx/>
                <a:latin typeface="微软雅黑" charset="0"/>
                <a:ea typeface="微软雅黑" charset="0"/>
              </a:rPr>
              <a:t>......</a:t>
            </a:r>
          </a:p>
        </p:txBody>
      </p:sp>
      <p:sp>
        <p:nvSpPr>
          <p:cNvPr id="156" name="矩形 155"/>
          <p:cNvSpPr/>
          <p:nvPr/>
        </p:nvSpPr>
        <p:spPr bwMode="auto">
          <a:xfrm>
            <a:off x="6461760" y="2831457"/>
            <a:ext cx="2324735" cy="1036955"/>
          </a:xfrm>
          <a:prstGeom prst="rect">
            <a:avLst/>
          </a:prstGeom>
          <a:solidFill>
            <a:sysClr val="window" lastClr="FFFFFF">
              <a:lumMod val="95000"/>
            </a:sysClr>
          </a:solidFill>
          <a:ln>
            <a:noFill/>
          </a:ln>
          <a:effectLst/>
        </p:spPr>
        <p:txBody>
          <a:bodyPr lIns="56007" tIns="56007" rIns="74676" bIns="84011" spcCol="1270"/>
          <a:lstStyle/>
          <a:p>
            <a:pPr marL="0" marR="0" lvl="1" indent="0" defTabSz="466725" eaLnBrk="0" fontAlgn="base" latinLnBrk="0" hangingPunct="0">
              <a:lnSpc>
                <a:spcPct val="100000"/>
              </a:lnSpc>
              <a:spcBef>
                <a:spcPct val="0"/>
              </a:spcBef>
              <a:spcAft>
                <a:spcPts val="300"/>
              </a:spcAft>
              <a:buClrTx/>
              <a:buSzTx/>
              <a:buFontTx/>
              <a:buNone/>
              <a:tabLst/>
              <a:defRPr/>
            </a:pPr>
            <a:r>
              <a:rPr kumimoji="0" lang="en-US" altLang="zh-CN" sz="1200" b="0" i="0" u="none" strike="noStrike" kern="0" cap="none" spc="0" normalizeH="0" baseline="0" noProof="0" dirty="0">
                <a:ln>
                  <a:noFill/>
                </a:ln>
                <a:solidFill>
                  <a:srgbClr val="000000">
                    <a:hueOff val="0"/>
                    <a:satOff val="0"/>
                    <a:lumOff val="0"/>
                    <a:alphaOff val="0"/>
                  </a:srgbClr>
                </a:solidFill>
                <a:effectLst/>
                <a:uLnTx/>
                <a:uFillTx/>
                <a:latin typeface="微软雅黑" charset="0"/>
                <a:ea typeface="微软雅黑" charset="0"/>
                <a:cs typeface="微软雅黑" charset="0"/>
              </a:rPr>
              <a:t>《</a:t>
            </a:r>
            <a:r>
              <a:rPr kumimoji="0" lang="zh-CN" altLang="en-US" sz="1200" b="0" i="0" u="none" strike="noStrike" kern="0" cap="none" spc="0" normalizeH="0" baseline="0" noProof="0" dirty="0">
                <a:ln>
                  <a:noFill/>
                </a:ln>
                <a:solidFill>
                  <a:srgbClr val="000000">
                    <a:hueOff val="0"/>
                    <a:satOff val="0"/>
                    <a:lumOff val="0"/>
                    <a:alphaOff val="0"/>
                  </a:srgbClr>
                </a:solidFill>
                <a:effectLst/>
                <a:uLnTx/>
                <a:uFillTx/>
                <a:latin typeface="微软雅黑" charset="0"/>
                <a:ea typeface="微软雅黑" charset="0"/>
                <a:cs typeface="微软雅黑" charset="0"/>
              </a:rPr>
              <a:t>数据标准制定工作细则</a:t>
            </a:r>
            <a:r>
              <a:rPr kumimoji="0" lang="en-US" altLang="zh-CN" sz="1200" b="0" i="0" u="none" strike="noStrike" kern="0" cap="none" spc="0" normalizeH="0" baseline="0" noProof="0" dirty="0">
                <a:ln>
                  <a:noFill/>
                </a:ln>
                <a:solidFill>
                  <a:srgbClr val="000000">
                    <a:hueOff val="0"/>
                    <a:satOff val="0"/>
                    <a:lumOff val="0"/>
                    <a:alphaOff val="0"/>
                  </a:srgbClr>
                </a:solidFill>
                <a:effectLst/>
                <a:uLnTx/>
                <a:uFillTx/>
                <a:latin typeface="微软雅黑" charset="0"/>
                <a:ea typeface="微软雅黑" charset="0"/>
                <a:cs typeface="微软雅黑" charset="0"/>
              </a:rPr>
              <a:t>》</a:t>
            </a:r>
          </a:p>
          <a:p>
            <a:pPr marL="0" marR="0" lvl="1" indent="0" defTabSz="466725" eaLnBrk="0" fontAlgn="base" latinLnBrk="0" hangingPunct="0">
              <a:lnSpc>
                <a:spcPct val="100000"/>
              </a:lnSpc>
              <a:spcBef>
                <a:spcPct val="0"/>
              </a:spcBef>
              <a:spcAft>
                <a:spcPts val="300"/>
              </a:spcAft>
              <a:buClrTx/>
              <a:buSzTx/>
              <a:buFontTx/>
              <a:buNone/>
              <a:tabLst/>
              <a:defRPr/>
            </a:pPr>
            <a:r>
              <a:rPr kumimoji="0" lang="en-US" altLang="zh-CN" sz="1200" b="0" i="0" u="none" strike="noStrike" kern="0" cap="none" spc="0" normalizeH="0" baseline="0" noProof="0" dirty="0">
                <a:ln>
                  <a:noFill/>
                </a:ln>
                <a:solidFill>
                  <a:srgbClr val="000000">
                    <a:hueOff val="0"/>
                    <a:satOff val="0"/>
                    <a:lumOff val="0"/>
                    <a:alphaOff val="0"/>
                  </a:srgbClr>
                </a:solidFill>
                <a:effectLst/>
                <a:uLnTx/>
                <a:uFillTx/>
                <a:latin typeface="微软雅黑" charset="0"/>
                <a:ea typeface="微软雅黑" charset="0"/>
                <a:cs typeface="微软雅黑" charset="0"/>
              </a:rPr>
              <a:t>《</a:t>
            </a:r>
            <a:r>
              <a:rPr kumimoji="0" lang="zh-CN" altLang="en-US" sz="1200" b="0" i="0" u="none" strike="noStrike" kern="0" cap="none" spc="0" normalizeH="0" baseline="0" noProof="0" dirty="0">
                <a:ln>
                  <a:noFill/>
                </a:ln>
                <a:solidFill>
                  <a:srgbClr val="000000">
                    <a:hueOff val="0"/>
                    <a:satOff val="0"/>
                    <a:lumOff val="0"/>
                    <a:alphaOff val="0"/>
                  </a:srgbClr>
                </a:solidFill>
                <a:effectLst/>
                <a:uLnTx/>
                <a:uFillTx/>
                <a:latin typeface="微软雅黑" charset="0"/>
                <a:ea typeface="微软雅黑" charset="0"/>
                <a:cs typeface="微软雅黑" charset="0"/>
              </a:rPr>
              <a:t>数据标准管理工作细则</a:t>
            </a:r>
            <a:r>
              <a:rPr kumimoji="0" lang="en-US" altLang="zh-CN" sz="1200" b="0" i="0" u="none" strike="noStrike" kern="0" cap="none" spc="0" normalizeH="0" baseline="0" noProof="0" dirty="0">
                <a:ln>
                  <a:noFill/>
                </a:ln>
                <a:solidFill>
                  <a:srgbClr val="000000">
                    <a:hueOff val="0"/>
                    <a:satOff val="0"/>
                    <a:lumOff val="0"/>
                    <a:alphaOff val="0"/>
                  </a:srgbClr>
                </a:solidFill>
                <a:effectLst/>
                <a:uLnTx/>
                <a:uFillTx/>
                <a:latin typeface="微软雅黑" charset="0"/>
                <a:ea typeface="微软雅黑" charset="0"/>
                <a:cs typeface="微软雅黑" charset="0"/>
              </a:rPr>
              <a:t>》</a:t>
            </a:r>
          </a:p>
          <a:p>
            <a:pPr marL="0" marR="0" lvl="1" indent="0" defTabSz="466725" eaLnBrk="0" fontAlgn="base" latinLnBrk="0" hangingPunct="0">
              <a:lnSpc>
                <a:spcPct val="100000"/>
              </a:lnSpc>
              <a:spcBef>
                <a:spcPct val="0"/>
              </a:spcBef>
              <a:spcAft>
                <a:spcPts val="300"/>
              </a:spcAft>
              <a:buClrTx/>
              <a:buSzTx/>
              <a:buFontTx/>
              <a:buNone/>
              <a:tabLst/>
              <a:defRPr/>
            </a:pPr>
            <a:r>
              <a:rPr kumimoji="0" lang="en-US" altLang="zh-CN" sz="1200" b="0" i="0" u="none" strike="noStrike" kern="0" cap="none" spc="0" normalizeH="0" baseline="0" noProof="0" dirty="0">
                <a:ln>
                  <a:noFill/>
                </a:ln>
                <a:solidFill>
                  <a:srgbClr val="000000">
                    <a:hueOff val="0"/>
                    <a:satOff val="0"/>
                    <a:lumOff val="0"/>
                    <a:alphaOff val="0"/>
                  </a:srgbClr>
                </a:solidFill>
                <a:effectLst/>
                <a:uLnTx/>
                <a:uFillTx/>
                <a:latin typeface="微软雅黑" charset="0"/>
                <a:ea typeface="微软雅黑" charset="0"/>
                <a:cs typeface="微软雅黑" charset="0"/>
              </a:rPr>
              <a:t>《</a:t>
            </a:r>
            <a:r>
              <a:rPr kumimoji="0" lang="zh-CN" altLang="en-US" sz="1200" b="0" i="0" u="none" strike="noStrike" kern="0" cap="none" spc="0" normalizeH="0" baseline="0" noProof="0" dirty="0">
                <a:ln>
                  <a:noFill/>
                </a:ln>
                <a:solidFill>
                  <a:srgbClr val="000000">
                    <a:hueOff val="0"/>
                    <a:satOff val="0"/>
                    <a:lumOff val="0"/>
                    <a:alphaOff val="0"/>
                  </a:srgbClr>
                </a:solidFill>
                <a:effectLst/>
                <a:uLnTx/>
                <a:uFillTx/>
                <a:latin typeface="微软雅黑" charset="0"/>
                <a:ea typeface="微软雅黑" charset="0"/>
                <a:cs typeface="微软雅黑" charset="0"/>
              </a:rPr>
              <a:t>信息系统标准管理工作细则</a:t>
            </a:r>
            <a:r>
              <a:rPr kumimoji="0" lang="en-US" altLang="zh-CN" sz="1200" b="0" i="0" u="none" strike="noStrike" kern="0" cap="none" spc="0" normalizeH="0" baseline="0" noProof="0" dirty="0">
                <a:ln>
                  <a:noFill/>
                </a:ln>
                <a:solidFill>
                  <a:srgbClr val="000000">
                    <a:hueOff val="0"/>
                    <a:satOff val="0"/>
                    <a:lumOff val="0"/>
                    <a:alphaOff val="0"/>
                  </a:srgbClr>
                </a:solidFill>
                <a:effectLst/>
                <a:uLnTx/>
                <a:uFillTx/>
                <a:latin typeface="微软雅黑" charset="0"/>
                <a:ea typeface="微软雅黑" charset="0"/>
                <a:cs typeface="微软雅黑" charset="0"/>
              </a:rPr>
              <a:t>》</a:t>
            </a:r>
          </a:p>
        </p:txBody>
      </p:sp>
      <p:sp>
        <p:nvSpPr>
          <p:cNvPr id="157" name="矩形 156"/>
          <p:cNvSpPr/>
          <p:nvPr/>
        </p:nvSpPr>
        <p:spPr bwMode="auto">
          <a:xfrm>
            <a:off x="9362440" y="2841617"/>
            <a:ext cx="2329180" cy="1036955"/>
          </a:xfrm>
          <a:prstGeom prst="rect">
            <a:avLst/>
          </a:prstGeom>
          <a:solidFill>
            <a:sysClr val="window" lastClr="FFFFFF">
              <a:lumMod val="95000"/>
            </a:sysClr>
          </a:solidFill>
          <a:ln>
            <a:noFill/>
          </a:ln>
          <a:effectLst/>
        </p:spPr>
        <p:txBody>
          <a:bodyPr lIns="56007" tIns="56007" rIns="74676" bIns="84011" spcCol="1270"/>
          <a:lstStyle/>
          <a:p>
            <a:pPr marL="0" marR="0" lvl="1" indent="0" defTabSz="466725" eaLnBrk="0" fontAlgn="base" latinLnBrk="0" hangingPunct="0">
              <a:lnSpc>
                <a:spcPct val="100000"/>
              </a:lnSpc>
              <a:spcBef>
                <a:spcPct val="0"/>
              </a:spcBef>
              <a:spcAft>
                <a:spcPts val="300"/>
              </a:spcAft>
              <a:buClrTx/>
              <a:buSzTx/>
              <a:buFontTx/>
              <a:buNone/>
              <a:tabLst/>
              <a:defRPr/>
            </a:pPr>
            <a:r>
              <a:rPr kumimoji="0" lang="en-US" altLang="zh-CN" sz="1200" b="0" i="0" u="none" strike="noStrike" kern="0" cap="none" spc="0" normalizeH="0" baseline="0" noProof="0" dirty="0">
                <a:ln>
                  <a:noFill/>
                </a:ln>
                <a:solidFill>
                  <a:srgbClr val="000000">
                    <a:hueOff val="0"/>
                    <a:satOff val="0"/>
                    <a:lumOff val="0"/>
                    <a:alphaOff val="0"/>
                  </a:srgbClr>
                </a:solidFill>
                <a:effectLst/>
                <a:uLnTx/>
                <a:uFillTx/>
                <a:latin typeface="微软雅黑" charset="0"/>
                <a:ea typeface="微软雅黑" charset="0"/>
              </a:rPr>
              <a:t>《</a:t>
            </a:r>
            <a:r>
              <a:rPr kumimoji="0" lang="zh-CN" altLang="en-US" sz="1200" b="0" i="0" u="none" strike="noStrike" kern="0" cap="none" spc="0" normalizeH="0" baseline="0" noProof="0" dirty="0">
                <a:ln>
                  <a:noFill/>
                </a:ln>
                <a:solidFill>
                  <a:srgbClr val="000000">
                    <a:hueOff val="0"/>
                    <a:satOff val="0"/>
                    <a:lumOff val="0"/>
                    <a:alphaOff val="0"/>
                  </a:srgbClr>
                </a:solidFill>
                <a:effectLst/>
                <a:uLnTx/>
                <a:uFillTx/>
                <a:latin typeface="微软雅黑" charset="0"/>
                <a:ea typeface="微软雅黑" charset="0"/>
              </a:rPr>
              <a:t>业务数据标准</a:t>
            </a:r>
            <a:r>
              <a:rPr kumimoji="0" lang="zh-CN" altLang="en-US" sz="1200" b="0" i="0" u="none" strike="noStrike" kern="0" cap="none" spc="0" normalizeH="0" baseline="0" noProof="0" dirty="0">
                <a:ln>
                  <a:noFill/>
                </a:ln>
                <a:solidFill>
                  <a:srgbClr val="000000">
                    <a:hueOff val="0"/>
                    <a:satOff val="0"/>
                    <a:lumOff val="0"/>
                    <a:alphaOff val="0"/>
                  </a:srgbClr>
                </a:solidFill>
                <a:effectLst/>
                <a:uLnTx/>
                <a:uFillTx/>
                <a:latin typeface="微软雅黑" charset="0"/>
                <a:ea typeface="微软雅黑" charset="0"/>
                <a:sym typeface="+mn-ea"/>
              </a:rPr>
              <a:t>标准规范</a:t>
            </a:r>
            <a:r>
              <a:rPr kumimoji="0" lang="en-US" altLang="zh-CN" sz="1200" b="0" i="0" u="none" strike="noStrike" kern="0" cap="none" spc="0" normalizeH="0" baseline="0" noProof="0" dirty="0">
                <a:ln>
                  <a:noFill/>
                </a:ln>
                <a:solidFill>
                  <a:srgbClr val="000000">
                    <a:hueOff val="0"/>
                    <a:satOff val="0"/>
                    <a:lumOff val="0"/>
                    <a:alphaOff val="0"/>
                  </a:srgbClr>
                </a:solidFill>
                <a:effectLst/>
                <a:uLnTx/>
                <a:uFillTx/>
                <a:latin typeface="微软雅黑" charset="0"/>
                <a:ea typeface="微软雅黑" charset="0"/>
              </a:rPr>
              <a:t>》</a:t>
            </a:r>
          </a:p>
          <a:p>
            <a:pPr marL="0" marR="0" lvl="1" indent="0" defTabSz="466725" eaLnBrk="0" fontAlgn="base" latinLnBrk="0" hangingPunct="0">
              <a:lnSpc>
                <a:spcPct val="100000"/>
              </a:lnSpc>
              <a:spcBef>
                <a:spcPct val="0"/>
              </a:spcBef>
              <a:spcAft>
                <a:spcPts val="300"/>
              </a:spcAft>
              <a:buClrTx/>
              <a:buSzTx/>
              <a:buFontTx/>
              <a:buNone/>
              <a:tabLst/>
              <a:defRPr/>
            </a:pPr>
            <a:r>
              <a:rPr kumimoji="0" lang="en-US" altLang="zh-CN" sz="1200" b="0" i="0" u="none" strike="noStrike" kern="0" cap="none" spc="0" normalizeH="0" baseline="0" noProof="0" dirty="0">
                <a:ln>
                  <a:noFill/>
                </a:ln>
                <a:solidFill>
                  <a:srgbClr val="000000">
                    <a:hueOff val="0"/>
                    <a:satOff val="0"/>
                    <a:lumOff val="0"/>
                    <a:alphaOff val="0"/>
                  </a:srgbClr>
                </a:solidFill>
                <a:effectLst/>
                <a:uLnTx/>
                <a:uFillTx/>
                <a:latin typeface="微软雅黑" charset="0"/>
                <a:ea typeface="微软雅黑" charset="0"/>
              </a:rPr>
              <a:t>《</a:t>
            </a:r>
            <a:r>
              <a:rPr kumimoji="0" lang="zh-CN" altLang="en-US" sz="1200" b="0" i="0" u="none" strike="noStrike" kern="0" cap="none" spc="0" normalizeH="0" baseline="0" noProof="0" dirty="0">
                <a:ln>
                  <a:noFill/>
                </a:ln>
                <a:solidFill>
                  <a:srgbClr val="000000">
                    <a:hueOff val="0"/>
                    <a:satOff val="0"/>
                    <a:lumOff val="0"/>
                    <a:alphaOff val="0"/>
                  </a:srgbClr>
                </a:solidFill>
                <a:effectLst/>
                <a:uLnTx/>
                <a:uFillTx/>
                <a:latin typeface="微软雅黑" charset="0"/>
                <a:ea typeface="微软雅黑" charset="0"/>
              </a:rPr>
              <a:t>主数据数据标准规范</a:t>
            </a:r>
            <a:r>
              <a:rPr kumimoji="0" lang="en-US" altLang="zh-CN" sz="1200" b="0" i="0" u="none" strike="noStrike" kern="0" cap="none" spc="0" normalizeH="0" baseline="0" noProof="0" dirty="0">
                <a:ln>
                  <a:noFill/>
                </a:ln>
                <a:solidFill>
                  <a:srgbClr val="000000">
                    <a:hueOff val="0"/>
                    <a:satOff val="0"/>
                    <a:lumOff val="0"/>
                    <a:alphaOff val="0"/>
                  </a:srgbClr>
                </a:solidFill>
                <a:effectLst/>
                <a:uLnTx/>
                <a:uFillTx/>
                <a:latin typeface="微软雅黑" charset="0"/>
                <a:ea typeface="微软雅黑" charset="0"/>
              </a:rPr>
              <a:t>》</a:t>
            </a:r>
          </a:p>
          <a:p>
            <a:pPr marL="0" marR="0" lvl="1" indent="0" defTabSz="466725" eaLnBrk="0" fontAlgn="base" latinLnBrk="0" hangingPunct="0">
              <a:lnSpc>
                <a:spcPct val="100000"/>
              </a:lnSpc>
              <a:spcBef>
                <a:spcPct val="0"/>
              </a:spcBef>
              <a:spcAft>
                <a:spcPts val="300"/>
              </a:spcAft>
              <a:buClrTx/>
              <a:buSzTx/>
              <a:buFontTx/>
              <a:buNone/>
              <a:tabLst/>
              <a:defRPr/>
            </a:pPr>
            <a:r>
              <a:rPr kumimoji="0" lang="en-US" altLang="zh-CN" sz="1200" b="0" i="0" u="none" strike="noStrike" kern="0" cap="none" spc="0" normalizeH="0" baseline="0" noProof="0" dirty="0">
                <a:ln>
                  <a:noFill/>
                </a:ln>
                <a:solidFill>
                  <a:srgbClr val="000000">
                    <a:hueOff val="0"/>
                    <a:satOff val="0"/>
                    <a:lumOff val="0"/>
                    <a:alphaOff val="0"/>
                  </a:srgbClr>
                </a:solidFill>
                <a:effectLst/>
                <a:uLnTx/>
                <a:uFillTx/>
                <a:latin typeface="微软雅黑" charset="0"/>
                <a:ea typeface="微软雅黑" charset="0"/>
              </a:rPr>
              <a:t>《</a:t>
            </a:r>
            <a:r>
              <a:rPr kumimoji="0" lang="zh-CN" altLang="en-US" sz="1200" b="0" i="0" u="none" strike="noStrike" kern="0" cap="none" spc="0" normalizeH="0" baseline="0" noProof="0" dirty="0">
                <a:ln>
                  <a:noFill/>
                </a:ln>
                <a:solidFill>
                  <a:srgbClr val="000000">
                    <a:hueOff val="0"/>
                    <a:satOff val="0"/>
                    <a:lumOff val="0"/>
                    <a:alphaOff val="0"/>
                  </a:srgbClr>
                </a:solidFill>
                <a:effectLst/>
                <a:uLnTx/>
                <a:uFillTx/>
                <a:latin typeface="微软雅黑" charset="0"/>
                <a:ea typeface="微软雅黑" charset="0"/>
              </a:rPr>
              <a:t>指标数据数据标准规范</a:t>
            </a:r>
            <a:r>
              <a:rPr kumimoji="0" lang="en-US" altLang="zh-CN" sz="1200" b="0" i="0" u="none" strike="noStrike" kern="0" cap="none" spc="0" normalizeH="0" baseline="0" noProof="0" dirty="0">
                <a:ln>
                  <a:noFill/>
                </a:ln>
                <a:solidFill>
                  <a:srgbClr val="000000">
                    <a:hueOff val="0"/>
                    <a:satOff val="0"/>
                    <a:lumOff val="0"/>
                    <a:alphaOff val="0"/>
                  </a:srgbClr>
                </a:solidFill>
                <a:effectLst/>
                <a:uLnTx/>
                <a:uFillTx/>
                <a:latin typeface="微软雅黑" charset="0"/>
                <a:ea typeface="微软雅黑" charset="0"/>
              </a:rPr>
              <a:t>》</a:t>
            </a:r>
          </a:p>
          <a:p>
            <a:pPr marL="0" marR="0" lvl="1" indent="0" defTabSz="466725" eaLnBrk="0" fontAlgn="base" latinLnBrk="0" hangingPunct="0">
              <a:lnSpc>
                <a:spcPct val="100000"/>
              </a:lnSpc>
              <a:spcBef>
                <a:spcPct val="0"/>
              </a:spcBef>
              <a:spcAft>
                <a:spcPts val="300"/>
              </a:spcAft>
              <a:buClrTx/>
              <a:buSzTx/>
              <a:buFontTx/>
              <a:buNone/>
              <a:tabLst/>
              <a:defRPr/>
            </a:pPr>
            <a:endParaRPr kumimoji="0" lang="en-US" altLang="zh-CN" sz="1200" b="0" i="0" u="none" strike="noStrike" kern="0" cap="none" spc="0" normalizeH="0" baseline="0" noProof="0" dirty="0">
              <a:ln>
                <a:noFill/>
              </a:ln>
              <a:solidFill>
                <a:srgbClr val="000000">
                  <a:hueOff val="0"/>
                  <a:satOff val="0"/>
                  <a:lumOff val="0"/>
                  <a:alphaOff val="0"/>
                </a:srgbClr>
              </a:solidFill>
              <a:effectLst/>
              <a:uLnTx/>
              <a:uFillTx/>
              <a:latin typeface="微软雅黑" charset="0"/>
              <a:ea typeface="微软雅黑" charset="0"/>
            </a:endParaRPr>
          </a:p>
        </p:txBody>
      </p:sp>
      <p:sp>
        <p:nvSpPr>
          <p:cNvPr id="158" name="矩形 157"/>
          <p:cNvSpPr/>
          <p:nvPr/>
        </p:nvSpPr>
        <p:spPr>
          <a:xfrm>
            <a:off x="3139919" y="2841419"/>
            <a:ext cx="264695" cy="645160"/>
          </a:xfrm>
          <a:prstGeom prst="rect">
            <a:avLst/>
          </a:prstGeom>
        </p:spPr>
        <p:txBody>
          <a:bodyPr wrap="square">
            <a:spAutoFit/>
          </a:bodyPr>
          <a:lstStyle/>
          <a:p>
            <a:pPr eaLnBrk="0" fontAlgn="base" hangingPunct="0">
              <a:spcBef>
                <a:spcPct val="0"/>
              </a:spcBef>
              <a:spcAft>
                <a:spcPct val="0"/>
              </a:spcAft>
            </a:pPr>
            <a:r>
              <a:rPr lang="zh-CN" altLang="en-US" sz="1200" b="1" kern="0" dirty="0">
                <a:solidFill>
                  <a:srgbClr val="000000">
                    <a:hueOff val="0"/>
                    <a:satOff val="0"/>
                    <a:lumOff val="0"/>
                    <a:alphaOff val="0"/>
                  </a:srgbClr>
                </a:solidFill>
                <a:latin typeface="微软雅黑" charset="0"/>
                <a:ea typeface="微软雅黑" charset="0"/>
              </a:rPr>
              <a:t>待拟定</a:t>
            </a:r>
          </a:p>
        </p:txBody>
      </p:sp>
      <p:sp>
        <p:nvSpPr>
          <p:cNvPr id="159" name="矩形 158"/>
          <p:cNvSpPr/>
          <p:nvPr/>
        </p:nvSpPr>
        <p:spPr>
          <a:xfrm>
            <a:off x="6050616" y="2841419"/>
            <a:ext cx="264695" cy="645160"/>
          </a:xfrm>
          <a:prstGeom prst="rect">
            <a:avLst/>
          </a:prstGeom>
        </p:spPr>
        <p:txBody>
          <a:bodyPr wrap="square">
            <a:spAutoFit/>
          </a:bodyPr>
          <a:lstStyle/>
          <a:p>
            <a:pPr eaLnBrk="0" fontAlgn="base" hangingPunct="0">
              <a:spcBef>
                <a:spcPct val="0"/>
              </a:spcBef>
              <a:spcAft>
                <a:spcPct val="0"/>
              </a:spcAft>
            </a:pPr>
            <a:r>
              <a:rPr lang="zh-CN" altLang="en-US" sz="1200" b="1" kern="0" dirty="0">
                <a:solidFill>
                  <a:srgbClr val="000000">
                    <a:hueOff val="0"/>
                    <a:satOff val="0"/>
                    <a:lumOff val="0"/>
                    <a:alphaOff val="0"/>
                  </a:srgbClr>
                </a:solidFill>
                <a:latin typeface="微软雅黑" charset="0"/>
                <a:ea typeface="微软雅黑" charset="0"/>
                <a:sym typeface="+mn-ea"/>
              </a:rPr>
              <a:t>待拟定</a:t>
            </a:r>
            <a:endParaRPr lang="zh-CN" altLang="en-US" sz="1200" b="1" kern="0" dirty="0">
              <a:solidFill>
                <a:srgbClr val="000000">
                  <a:hueOff val="0"/>
                  <a:satOff val="0"/>
                  <a:lumOff val="0"/>
                  <a:alphaOff val="0"/>
                </a:srgbClr>
              </a:solidFill>
              <a:latin typeface="微软雅黑" charset="0"/>
              <a:ea typeface="微软雅黑" charset="0"/>
            </a:endParaRPr>
          </a:p>
        </p:txBody>
      </p:sp>
      <p:sp>
        <p:nvSpPr>
          <p:cNvPr id="160" name="矩形 159"/>
          <p:cNvSpPr/>
          <p:nvPr/>
        </p:nvSpPr>
        <p:spPr>
          <a:xfrm>
            <a:off x="8951155" y="2841419"/>
            <a:ext cx="264695" cy="645160"/>
          </a:xfrm>
          <a:prstGeom prst="rect">
            <a:avLst/>
          </a:prstGeom>
        </p:spPr>
        <p:txBody>
          <a:bodyPr wrap="square">
            <a:spAutoFit/>
          </a:bodyPr>
          <a:lstStyle/>
          <a:p>
            <a:pPr eaLnBrk="0" fontAlgn="base" hangingPunct="0">
              <a:spcBef>
                <a:spcPct val="0"/>
              </a:spcBef>
              <a:spcAft>
                <a:spcPct val="0"/>
              </a:spcAft>
            </a:pPr>
            <a:r>
              <a:rPr lang="zh-CN" altLang="en-US" sz="1200" b="1" kern="0" dirty="0">
                <a:solidFill>
                  <a:srgbClr val="000000">
                    <a:hueOff val="0"/>
                    <a:satOff val="0"/>
                    <a:lumOff val="0"/>
                    <a:alphaOff val="0"/>
                  </a:srgbClr>
                </a:solidFill>
                <a:latin typeface="微软雅黑" charset="0"/>
                <a:ea typeface="微软雅黑" charset="0"/>
                <a:sym typeface="+mn-ea"/>
              </a:rPr>
              <a:t>待拟定</a:t>
            </a:r>
            <a:endParaRPr lang="zh-CN" altLang="en-US" sz="1200" b="1" kern="0" dirty="0">
              <a:solidFill>
                <a:srgbClr val="000000">
                  <a:hueOff val="0"/>
                  <a:satOff val="0"/>
                  <a:lumOff val="0"/>
                  <a:alphaOff val="0"/>
                </a:srgbClr>
              </a:solidFill>
              <a:latin typeface="微软雅黑" charset="0"/>
              <a:ea typeface="微软雅黑" charset="0"/>
            </a:endParaRPr>
          </a:p>
        </p:txBody>
      </p:sp>
      <p:sp>
        <p:nvSpPr>
          <p:cNvPr id="161" name="等腰三角形 160"/>
          <p:cNvSpPr/>
          <p:nvPr/>
        </p:nvSpPr>
        <p:spPr>
          <a:xfrm rot="5400000">
            <a:off x="5721754" y="2514084"/>
            <a:ext cx="495388" cy="108455"/>
          </a:xfrm>
          <a:prstGeom prst="triangle">
            <a:avLst/>
          </a:prstGeom>
          <a:solidFill>
            <a:srgbClr val="BFBFBF"/>
          </a:solidFill>
          <a:ln w="6350" cap="flat" cmpd="sng" algn="ctr">
            <a:noFill/>
            <a:prstDash val="solid"/>
            <a:miter lim="800000"/>
          </a:ln>
          <a:effectLst/>
        </p:spPr>
        <p:txBody>
          <a:bodyPr wrap="square" rtlCol="0" anchor="ctr">
            <a:noAutofit/>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prstClr val="black"/>
              </a:solidFill>
              <a:effectLst/>
              <a:uLnTx/>
              <a:uFillTx/>
              <a:latin typeface="微软雅黑" charset="0"/>
              <a:ea typeface="微软雅黑" charset="0"/>
            </a:endParaRPr>
          </a:p>
        </p:txBody>
      </p:sp>
      <p:sp>
        <p:nvSpPr>
          <p:cNvPr id="162" name="等腰三角形 161"/>
          <p:cNvSpPr/>
          <p:nvPr/>
        </p:nvSpPr>
        <p:spPr>
          <a:xfrm rot="5400000">
            <a:off x="8624498" y="2514085"/>
            <a:ext cx="495388" cy="108455"/>
          </a:xfrm>
          <a:prstGeom prst="triangle">
            <a:avLst/>
          </a:prstGeom>
          <a:solidFill>
            <a:srgbClr val="BFBFBF"/>
          </a:solidFill>
          <a:ln w="6350" cap="flat" cmpd="sng" algn="ctr">
            <a:noFill/>
            <a:prstDash val="solid"/>
            <a:miter lim="800000"/>
          </a:ln>
          <a:effectLst/>
        </p:spPr>
        <p:txBody>
          <a:bodyPr wrap="square" rtlCol="0" anchor="ctr">
            <a:noAutofit/>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prstClr val="black"/>
              </a:solidFill>
              <a:effectLst/>
              <a:uLnTx/>
              <a:uFillTx/>
              <a:latin typeface="微软雅黑" charset="0"/>
              <a:ea typeface="微软雅黑" charset="0"/>
            </a:endParaRPr>
          </a:p>
        </p:txBody>
      </p:sp>
      <p:sp>
        <p:nvSpPr>
          <p:cNvPr id="163" name="矩形 13"/>
          <p:cNvSpPr>
            <a:spLocks noChangeArrowheads="1"/>
          </p:cNvSpPr>
          <p:nvPr/>
        </p:nvSpPr>
        <p:spPr bwMode="auto">
          <a:xfrm>
            <a:off x="8951155" y="3947620"/>
            <a:ext cx="2735999" cy="1882558"/>
          </a:xfrm>
          <a:prstGeom prst="rect">
            <a:avLst/>
          </a:prstGeom>
          <a:noFill/>
          <a:ln>
            <a:solidFill>
              <a:sysClr val="window" lastClr="FFFFFF">
                <a:lumMod val="75000"/>
              </a:sysClr>
            </a:solidFill>
          </a:ln>
        </p:spPr>
        <p:txBody>
          <a:bodyPr lIns="56007" tIns="56007" rIns="74676" bIns="84011"/>
          <a:lstStyle>
            <a:lvl1pPr marL="342900" indent="-342900" defTabSz="466725">
              <a:defRPr sz="1400">
                <a:solidFill>
                  <a:schemeClr val="tx1"/>
                </a:solidFill>
                <a:latin typeface="Arial" panose="020B0604020202090204" pitchFamily="34" charset="0"/>
                <a:ea typeface="微软雅黑" panose="020B0503020204020204" pitchFamily="34" charset="-122"/>
              </a:defRPr>
            </a:lvl1pPr>
            <a:lvl2pPr marL="85725" indent="-85725" defTabSz="466725">
              <a:defRPr sz="1400">
                <a:solidFill>
                  <a:schemeClr val="tx1"/>
                </a:solidFill>
                <a:latin typeface="Arial" panose="020B0604020202090204" pitchFamily="34" charset="0"/>
                <a:ea typeface="微软雅黑" panose="020B0503020204020204" pitchFamily="34" charset="-122"/>
              </a:defRPr>
            </a:lvl2pPr>
            <a:lvl3pPr marL="257175" indent="-128905" defTabSz="466725">
              <a:defRPr sz="1400">
                <a:solidFill>
                  <a:schemeClr val="tx1"/>
                </a:solidFill>
                <a:latin typeface="Arial" panose="020B0604020202090204" pitchFamily="34" charset="0"/>
                <a:ea typeface="微软雅黑" panose="020B0503020204020204" pitchFamily="34" charset="-122"/>
              </a:defRPr>
            </a:lvl3pPr>
            <a:lvl4pPr marL="1600200" indent="-228600" defTabSz="466725">
              <a:defRPr sz="1400">
                <a:solidFill>
                  <a:schemeClr val="tx1"/>
                </a:solidFill>
                <a:latin typeface="Arial" panose="020B0604020202090204" pitchFamily="34" charset="0"/>
                <a:ea typeface="微软雅黑" panose="020B0503020204020204" pitchFamily="34" charset="-122"/>
              </a:defRPr>
            </a:lvl4pPr>
            <a:lvl5pPr marL="2057400" indent="-228600" defTabSz="466725">
              <a:defRPr sz="1400">
                <a:solidFill>
                  <a:schemeClr val="tx1"/>
                </a:solidFill>
                <a:latin typeface="Arial" panose="020B0604020202090204" pitchFamily="34" charset="0"/>
                <a:ea typeface="微软雅黑" panose="020B0503020204020204" pitchFamily="34" charset="-122"/>
              </a:defRPr>
            </a:lvl5pPr>
            <a:lvl6pPr marL="2514600" indent="-228600" defTabSz="466725" eaLnBrk="0" fontAlgn="base" hangingPunct="0">
              <a:spcBef>
                <a:spcPct val="0"/>
              </a:spcBef>
              <a:spcAft>
                <a:spcPct val="0"/>
              </a:spcAft>
              <a:defRPr sz="1400">
                <a:solidFill>
                  <a:schemeClr val="tx1"/>
                </a:solidFill>
                <a:latin typeface="Arial" panose="020B0604020202090204" pitchFamily="34" charset="0"/>
                <a:ea typeface="微软雅黑" panose="020B0503020204020204" pitchFamily="34" charset="-122"/>
              </a:defRPr>
            </a:lvl6pPr>
            <a:lvl7pPr marL="2971800" indent="-228600" defTabSz="466725" eaLnBrk="0" fontAlgn="base" hangingPunct="0">
              <a:spcBef>
                <a:spcPct val="0"/>
              </a:spcBef>
              <a:spcAft>
                <a:spcPct val="0"/>
              </a:spcAft>
              <a:defRPr sz="1400">
                <a:solidFill>
                  <a:schemeClr val="tx1"/>
                </a:solidFill>
                <a:latin typeface="Arial" panose="020B0604020202090204" pitchFamily="34" charset="0"/>
                <a:ea typeface="微软雅黑" panose="020B0503020204020204" pitchFamily="34" charset="-122"/>
              </a:defRPr>
            </a:lvl7pPr>
            <a:lvl8pPr marL="3429000" indent="-228600" defTabSz="466725" eaLnBrk="0" fontAlgn="base" hangingPunct="0">
              <a:spcBef>
                <a:spcPct val="0"/>
              </a:spcBef>
              <a:spcAft>
                <a:spcPct val="0"/>
              </a:spcAft>
              <a:defRPr sz="1400">
                <a:solidFill>
                  <a:schemeClr val="tx1"/>
                </a:solidFill>
                <a:latin typeface="Arial" panose="020B0604020202090204" pitchFamily="34" charset="0"/>
                <a:ea typeface="微软雅黑" panose="020B0503020204020204" pitchFamily="34" charset="-122"/>
              </a:defRPr>
            </a:lvl8pPr>
            <a:lvl9pPr marL="3886200" indent="-228600" defTabSz="466725" eaLnBrk="0" fontAlgn="base" hangingPunct="0">
              <a:spcBef>
                <a:spcPct val="0"/>
              </a:spcBef>
              <a:spcAft>
                <a:spcPct val="0"/>
              </a:spcAft>
              <a:defRPr sz="1400">
                <a:solidFill>
                  <a:schemeClr val="tx1"/>
                </a:solidFill>
                <a:latin typeface="Arial" panose="020B0604020202090204" pitchFamily="34" charset="0"/>
                <a:ea typeface="微软雅黑" panose="020B0503020204020204" pitchFamily="34" charset="-122"/>
              </a:defRPr>
            </a:lvl9pPr>
          </a:lstStyle>
          <a:p>
            <a:pPr marL="257175" marR="0" lvl="2" indent="-128905" defTabSz="466725" eaLnBrk="0" fontAlgn="base" latinLnBrk="0" hangingPunct="0">
              <a:lnSpc>
                <a:spcPct val="100000"/>
              </a:lnSpc>
              <a:spcBef>
                <a:spcPct val="0"/>
              </a:spcBef>
              <a:spcAft>
                <a:spcPts val="300"/>
              </a:spcAft>
              <a:buClrTx/>
              <a:buSzTx/>
              <a:buFontTx/>
              <a:buChar char="•"/>
              <a:tabLst/>
              <a:defRPr/>
            </a:pPr>
            <a:r>
              <a:rPr kumimoji="0" lang="zh-CN" altLang="en-US" sz="1200" b="0" i="0" u="none" strike="noStrike" kern="0" cap="none" spc="0" normalizeH="0" baseline="0" noProof="0" dirty="0">
                <a:ln>
                  <a:noFill/>
                </a:ln>
                <a:solidFill>
                  <a:srgbClr val="000000"/>
                </a:solidFill>
                <a:effectLst/>
                <a:uLnTx/>
                <a:uFillTx/>
                <a:latin typeface="微软雅黑" charset="0"/>
                <a:ea typeface="微软雅黑" charset="0"/>
                <a:cs typeface="微软雅黑" charset="0"/>
              </a:rPr>
              <a:t>主数据的数据标准规范</a:t>
            </a:r>
          </a:p>
          <a:p>
            <a:pPr marL="257175" marR="0" lvl="2" indent="-128905" defTabSz="466725" eaLnBrk="0" fontAlgn="base" latinLnBrk="0" hangingPunct="0">
              <a:lnSpc>
                <a:spcPct val="100000"/>
              </a:lnSpc>
              <a:spcBef>
                <a:spcPct val="0"/>
              </a:spcBef>
              <a:spcAft>
                <a:spcPts val="300"/>
              </a:spcAft>
              <a:buClrTx/>
              <a:buSzTx/>
              <a:buFontTx/>
              <a:buChar char="•"/>
              <a:tabLst/>
              <a:defRPr/>
            </a:pPr>
            <a:r>
              <a:rPr kumimoji="0" lang="zh-CN" altLang="en-US" sz="1200" b="0" i="0" u="none" strike="noStrike" kern="0" cap="none" spc="0" normalizeH="0" baseline="0" noProof="0" dirty="0">
                <a:ln>
                  <a:noFill/>
                </a:ln>
                <a:solidFill>
                  <a:srgbClr val="000000"/>
                </a:solidFill>
                <a:effectLst/>
                <a:uLnTx/>
                <a:uFillTx/>
                <a:latin typeface="微软雅黑" charset="0"/>
                <a:ea typeface="微软雅黑" charset="0"/>
                <a:cs typeface="微软雅黑" charset="0"/>
                <a:sym typeface="+mn-ea"/>
              </a:rPr>
              <a:t>指标的数据标准规范</a:t>
            </a:r>
          </a:p>
          <a:p>
            <a:pPr marL="257175" marR="0" lvl="2" indent="-128905" defTabSz="466725" eaLnBrk="0" fontAlgn="base" latinLnBrk="0" hangingPunct="0">
              <a:lnSpc>
                <a:spcPct val="100000"/>
              </a:lnSpc>
              <a:spcBef>
                <a:spcPct val="0"/>
              </a:spcBef>
              <a:spcAft>
                <a:spcPts val="300"/>
              </a:spcAft>
              <a:buClrTx/>
              <a:buSzTx/>
              <a:buFontTx/>
              <a:buChar char="•"/>
              <a:tabLst/>
              <a:defRPr/>
            </a:pPr>
            <a:r>
              <a:rPr kumimoji="0" lang="zh-CN" altLang="en-US" sz="1200" b="0" i="0" u="none" strike="noStrike" kern="0" cap="none" spc="0" normalizeH="0" baseline="0" noProof="0" dirty="0">
                <a:ln>
                  <a:noFill/>
                </a:ln>
                <a:solidFill>
                  <a:srgbClr val="000000"/>
                </a:solidFill>
                <a:effectLst/>
                <a:uLnTx/>
                <a:uFillTx/>
                <a:latin typeface="微软雅黑" charset="0"/>
                <a:ea typeface="微软雅黑" charset="0"/>
                <a:cs typeface="微软雅黑" charset="0"/>
                <a:sym typeface="+mn-ea"/>
              </a:rPr>
              <a:t>业务数据的数据标准规范</a:t>
            </a:r>
            <a:endParaRPr kumimoji="0" lang="en-US" altLang="zh-CN" sz="1200" b="0" i="0" u="none" strike="noStrike" kern="0" cap="none" spc="0" normalizeH="0" baseline="0" noProof="0" dirty="0">
              <a:ln>
                <a:noFill/>
              </a:ln>
              <a:solidFill>
                <a:srgbClr val="000000"/>
              </a:solidFill>
              <a:effectLst/>
              <a:uLnTx/>
              <a:uFillTx/>
              <a:latin typeface="微软雅黑" charset="0"/>
              <a:ea typeface="微软雅黑" charset="0"/>
              <a:cs typeface="微软雅黑" charset="0"/>
            </a:endParaRPr>
          </a:p>
          <a:p>
            <a:pPr marL="257175" marR="0" lvl="2" indent="-128905" defTabSz="466725" eaLnBrk="0" fontAlgn="base" latinLnBrk="0" hangingPunct="0">
              <a:lnSpc>
                <a:spcPct val="100000"/>
              </a:lnSpc>
              <a:spcBef>
                <a:spcPct val="0"/>
              </a:spcBef>
              <a:spcAft>
                <a:spcPts val="300"/>
              </a:spcAft>
              <a:buClrTx/>
              <a:buSzTx/>
              <a:buFontTx/>
              <a:buChar char="•"/>
              <a:tabLst/>
              <a:defRPr/>
            </a:pPr>
            <a:r>
              <a:rPr kumimoji="0" lang="zh-CN" altLang="en-US" sz="1200" b="0" i="0" u="none" strike="noStrike" kern="0" cap="none" spc="0" normalizeH="0" baseline="0" noProof="0" dirty="0">
                <a:ln>
                  <a:noFill/>
                </a:ln>
                <a:solidFill>
                  <a:srgbClr val="000000"/>
                </a:solidFill>
                <a:effectLst/>
                <a:uLnTx/>
                <a:uFillTx/>
                <a:latin typeface="微软雅黑" charset="0"/>
                <a:ea typeface="微软雅黑" charset="0"/>
                <a:cs typeface="微软雅黑" charset="0"/>
              </a:rPr>
              <a:t>重点推动主数据（科目、组织、银行代码、成本中心、利润中心、客户、供应商等）</a:t>
            </a:r>
          </a:p>
        </p:txBody>
      </p:sp>
      <p:sp>
        <p:nvSpPr>
          <p:cNvPr id="164" name="箭头: 右 54"/>
          <p:cNvSpPr/>
          <p:nvPr/>
        </p:nvSpPr>
        <p:spPr>
          <a:xfrm>
            <a:off x="2661832" y="3278237"/>
            <a:ext cx="319294" cy="1180326"/>
          </a:xfrm>
          <a:prstGeom prst="rightArrow">
            <a:avLst>
              <a:gd name="adj1" fmla="val 62126"/>
              <a:gd name="adj2" fmla="val 50000"/>
            </a:avLst>
          </a:prstGeom>
          <a:solidFill>
            <a:sysClr val="window" lastClr="FFFFFF">
              <a:lumMod val="85000"/>
            </a:sysClr>
          </a:solidFill>
          <a:ln w="12700" cap="flat" cmpd="sng" algn="ctr">
            <a:noFill/>
            <a:prstDash val="solid"/>
            <a:miter lim="800000"/>
          </a:ln>
          <a:effectLst/>
        </p:spPr>
        <p:txBody>
          <a:bodyPr wrap="square" rtlCol="0" anchor="ctr">
            <a:noAutofit/>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prstClr val="black"/>
              </a:solidFill>
              <a:effectLst/>
              <a:uLnTx/>
              <a:uFillTx/>
              <a:latin typeface="微软雅黑" charset="0"/>
              <a:ea typeface="微软雅黑" charset="0"/>
            </a:endParaRPr>
          </a:p>
        </p:txBody>
      </p:sp>
      <p:grpSp>
        <p:nvGrpSpPr>
          <p:cNvPr id="165" name="组合 164"/>
          <p:cNvGrpSpPr/>
          <p:nvPr/>
        </p:nvGrpSpPr>
        <p:grpSpPr>
          <a:xfrm>
            <a:off x="403696" y="2946627"/>
            <a:ext cx="1996440" cy="1769745"/>
            <a:chOff x="7929285" y="4161072"/>
            <a:chExt cx="2375724" cy="1604044"/>
          </a:xfrm>
        </p:grpSpPr>
        <p:sp>
          <p:nvSpPr>
            <p:cNvPr id="166" name="AutoShape 7"/>
            <p:cNvSpPr>
              <a:spLocks noChangeArrowheads="1"/>
            </p:cNvSpPr>
            <p:nvPr/>
          </p:nvSpPr>
          <p:spPr bwMode="auto">
            <a:xfrm>
              <a:off x="8539840" y="4165101"/>
              <a:ext cx="543303" cy="1600015"/>
            </a:xfrm>
            <a:prstGeom prst="roundRect">
              <a:avLst>
                <a:gd name="adj" fmla="val 16667"/>
              </a:avLst>
            </a:prstGeom>
            <a:gradFill rotWithShape="1">
              <a:gsLst>
                <a:gs pos="0">
                  <a:srgbClr val="00B0F0"/>
                </a:gs>
                <a:gs pos="50000">
                  <a:srgbClr val="00B0F0"/>
                </a:gs>
                <a:gs pos="100000">
                  <a:srgbClr val="00B0F0"/>
                </a:gs>
              </a:gsLst>
              <a:lin ang="5400000" scaled="0"/>
            </a:gradFill>
            <a:ln w="6350" cap="flat" cmpd="sng" algn="ctr">
              <a:solidFill>
                <a:srgbClr val="00B0F0"/>
              </a:solidFill>
              <a:prstDash val="solid"/>
              <a:miter lim="800000"/>
            </a:ln>
            <a:effectLst/>
          </p:spPr>
          <p:txBody>
            <a:bodyPr lIns="45720" tIns="36000" rIns="45720"/>
            <a:lstStyle/>
            <a:p>
              <a:pPr algn="ctr">
                <a:lnSpc>
                  <a:spcPts val="1500"/>
                </a:lnSpc>
                <a:buSzPct val="80000"/>
                <a:buFont typeface="Marlett" pitchFamily="2" charset="2"/>
                <a:buNone/>
              </a:pPr>
              <a:r>
                <a:rPr lang="zh-CN" altLang="en-US" sz="1100" b="1" kern="0" dirty="0">
                  <a:solidFill>
                    <a:srgbClr val="FF0000"/>
                  </a:solidFill>
                  <a:latin typeface="微软雅黑" charset="0"/>
                  <a:ea typeface="微软雅黑" charset="0"/>
                  <a:cs typeface="Arial Unicode MS" panose="020B0604020202020204" pitchFamily="34" charset="-122"/>
                </a:rPr>
                <a:t>政策</a:t>
              </a:r>
            </a:p>
          </p:txBody>
        </p:sp>
        <p:sp>
          <p:nvSpPr>
            <p:cNvPr id="167" name="AutoShape 5"/>
            <p:cNvSpPr>
              <a:spLocks noChangeArrowheads="1"/>
            </p:cNvSpPr>
            <p:nvPr/>
          </p:nvSpPr>
          <p:spPr bwMode="auto">
            <a:xfrm>
              <a:off x="9760194" y="4161072"/>
              <a:ext cx="544815" cy="1600016"/>
            </a:xfrm>
            <a:prstGeom prst="roundRect">
              <a:avLst>
                <a:gd name="adj" fmla="val 16667"/>
              </a:avLst>
            </a:prstGeom>
            <a:gradFill rotWithShape="1">
              <a:gsLst>
                <a:gs pos="0">
                  <a:srgbClr val="00B0F0"/>
                </a:gs>
                <a:gs pos="50000">
                  <a:srgbClr val="00B0F0"/>
                </a:gs>
                <a:gs pos="100000">
                  <a:srgbClr val="00B0F0"/>
                </a:gs>
              </a:gsLst>
              <a:lin ang="5400000" scaled="0"/>
            </a:gradFill>
            <a:ln w="6350" cap="flat" cmpd="sng" algn="ctr">
              <a:solidFill>
                <a:srgbClr val="00B0F0"/>
              </a:solidFill>
              <a:prstDash val="solid"/>
              <a:miter lim="800000"/>
            </a:ln>
            <a:effectLst/>
          </p:spPr>
          <p:txBody>
            <a:bodyPr lIns="45720" tIns="36000" rIns="45720"/>
            <a:lstStyle/>
            <a:p>
              <a:pPr algn="ctr">
                <a:lnSpc>
                  <a:spcPts val="1500"/>
                </a:lnSpc>
                <a:buSzPct val="80000"/>
                <a:buFont typeface="Marlett" pitchFamily="2" charset="2"/>
                <a:buNone/>
              </a:pPr>
              <a:r>
                <a:rPr lang="zh-CN" altLang="en-US" sz="1100" b="1" kern="0" dirty="0">
                  <a:solidFill>
                    <a:prstClr val="black"/>
                  </a:solidFill>
                  <a:latin typeface="微软雅黑" charset="0"/>
                  <a:ea typeface="微软雅黑" charset="0"/>
                  <a:cs typeface="Arial Unicode MS" panose="020B0604020202020204" pitchFamily="34" charset="-122"/>
                </a:rPr>
                <a:t>技术</a:t>
              </a:r>
            </a:p>
          </p:txBody>
        </p:sp>
        <p:sp>
          <p:nvSpPr>
            <p:cNvPr id="168" name="AutoShape 6"/>
            <p:cNvSpPr>
              <a:spLocks noChangeArrowheads="1"/>
            </p:cNvSpPr>
            <p:nvPr/>
          </p:nvSpPr>
          <p:spPr bwMode="auto">
            <a:xfrm>
              <a:off x="9151906" y="4162799"/>
              <a:ext cx="544815" cy="1601166"/>
            </a:xfrm>
            <a:prstGeom prst="roundRect">
              <a:avLst>
                <a:gd name="adj" fmla="val 16667"/>
              </a:avLst>
            </a:prstGeom>
            <a:gradFill rotWithShape="1">
              <a:gsLst>
                <a:gs pos="0">
                  <a:srgbClr val="00B0F0"/>
                </a:gs>
                <a:gs pos="50000">
                  <a:srgbClr val="00B0F0"/>
                </a:gs>
                <a:gs pos="100000">
                  <a:srgbClr val="00B0F0"/>
                </a:gs>
              </a:gsLst>
              <a:lin ang="5400000" scaled="0"/>
            </a:gradFill>
            <a:ln w="6350" cap="flat" cmpd="sng" algn="ctr">
              <a:solidFill>
                <a:srgbClr val="00B0F0"/>
              </a:solidFill>
              <a:prstDash val="solid"/>
              <a:miter lim="800000"/>
            </a:ln>
            <a:effectLst/>
          </p:spPr>
          <p:txBody>
            <a:bodyPr lIns="45720" tIns="36000" rIns="45720"/>
            <a:lstStyle/>
            <a:p>
              <a:pPr algn="ctr">
                <a:lnSpc>
                  <a:spcPts val="1500"/>
                </a:lnSpc>
                <a:buSzPct val="80000"/>
                <a:buFont typeface="Marlett" pitchFamily="2" charset="2"/>
                <a:buNone/>
              </a:pPr>
              <a:r>
                <a:rPr lang="zh-CN" altLang="en-US" sz="1100" b="1" kern="0" dirty="0">
                  <a:solidFill>
                    <a:prstClr val="black"/>
                  </a:solidFill>
                  <a:latin typeface="微软雅黑" charset="0"/>
                  <a:ea typeface="微软雅黑" charset="0"/>
                  <a:cs typeface="Arial Unicode MS" panose="020B0604020202020204" pitchFamily="34" charset="-122"/>
                </a:rPr>
                <a:t>流程</a:t>
              </a:r>
            </a:p>
          </p:txBody>
        </p:sp>
        <p:sp>
          <p:nvSpPr>
            <p:cNvPr id="169" name="AutoShape 7"/>
            <p:cNvSpPr>
              <a:spLocks noChangeArrowheads="1"/>
            </p:cNvSpPr>
            <p:nvPr/>
          </p:nvSpPr>
          <p:spPr bwMode="auto">
            <a:xfrm>
              <a:off x="7929285" y="4165101"/>
              <a:ext cx="544815" cy="1600015"/>
            </a:xfrm>
            <a:prstGeom prst="roundRect">
              <a:avLst>
                <a:gd name="adj" fmla="val 16667"/>
              </a:avLst>
            </a:prstGeom>
            <a:gradFill rotWithShape="1">
              <a:gsLst>
                <a:gs pos="0">
                  <a:srgbClr val="00B0F0"/>
                </a:gs>
                <a:gs pos="50000">
                  <a:srgbClr val="00B0F0"/>
                </a:gs>
                <a:gs pos="100000">
                  <a:srgbClr val="00B0F0"/>
                </a:gs>
              </a:gsLst>
              <a:lin ang="5400000" scaled="0"/>
            </a:gradFill>
            <a:ln w="6350" cap="flat" cmpd="sng" algn="ctr">
              <a:solidFill>
                <a:srgbClr val="00B0F0"/>
              </a:solidFill>
              <a:prstDash val="solid"/>
              <a:miter lim="800000"/>
            </a:ln>
            <a:effectLst/>
          </p:spPr>
          <p:txBody>
            <a:bodyPr lIns="45720" tIns="36000" rIns="45720"/>
            <a:lstStyle>
              <a:lvl1pPr>
                <a:defRPr sz="1400">
                  <a:solidFill>
                    <a:schemeClr val="tx1"/>
                  </a:solidFill>
                  <a:latin typeface="Arial" panose="020B0604020202090204" pitchFamily="34" charset="0"/>
                  <a:ea typeface="微软雅黑" panose="020B0503020204020204" pitchFamily="34" charset="-122"/>
                </a:defRPr>
              </a:lvl1pPr>
              <a:lvl2pPr marL="742950" indent="-285750">
                <a:defRPr sz="1400">
                  <a:solidFill>
                    <a:schemeClr val="tx1"/>
                  </a:solidFill>
                  <a:latin typeface="Arial" panose="020B0604020202090204" pitchFamily="34" charset="0"/>
                  <a:ea typeface="微软雅黑" panose="020B0503020204020204" pitchFamily="34" charset="-122"/>
                </a:defRPr>
              </a:lvl2pPr>
              <a:lvl3pPr marL="1143000" indent="-228600">
                <a:defRPr sz="1400">
                  <a:solidFill>
                    <a:schemeClr val="tx1"/>
                  </a:solidFill>
                  <a:latin typeface="Arial" panose="020B0604020202090204" pitchFamily="34" charset="0"/>
                  <a:ea typeface="微软雅黑" panose="020B0503020204020204" pitchFamily="34" charset="-122"/>
                </a:defRPr>
              </a:lvl3pPr>
              <a:lvl4pPr marL="1600200" indent="-228600">
                <a:defRPr sz="1400">
                  <a:solidFill>
                    <a:schemeClr val="tx1"/>
                  </a:solidFill>
                  <a:latin typeface="Arial" panose="020B0604020202090204" pitchFamily="34" charset="0"/>
                  <a:ea typeface="微软雅黑" panose="020B0503020204020204" pitchFamily="34" charset="-122"/>
                </a:defRPr>
              </a:lvl4pPr>
              <a:lvl5pPr marL="2057400" indent="-228600">
                <a:defRPr sz="1400">
                  <a:solidFill>
                    <a:schemeClr val="tx1"/>
                  </a:solidFill>
                  <a:latin typeface="Arial" panose="020B0604020202090204" pitchFamily="34" charset="0"/>
                  <a:ea typeface="微软雅黑" panose="020B0503020204020204" pitchFamily="34" charset="-122"/>
                </a:defRPr>
              </a:lvl5pPr>
              <a:lvl6pPr marL="2514600" indent="-228600" eaLnBrk="0" fontAlgn="base" hangingPunct="0">
                <a:spcBef>
                  <a:spcPct val="0"/>
                </a:spcBef>
                <a:spcAft>
                  <a:spcPct val="0"/>
                </a:spcAft>
                <a:defRPr sz="1400">
                  <a:solidFill>
                    <a:schemeClr val="tx1"/>
                  </a:solidFill>
                  <a:latin typeface="Arial" panose="020B0604020202090204" pitchFamily="34" charset="0"/>
                  <a:ea typeface="微软雅黑" panose="020B0503020204020204" pitchFamily="34" charset="-122"/>
                </a:defRPr>
              </a:lvl6pPr>
              <a:lvl7pPr marL="2971800" indent="-228600" eaLnBrk="0" fontAlgn="base" hangingPunct="0">
                <a:spcBef>
                  <a:spcPct val="0"/>
                </a:spcBef>
                <a:spcAft>
                  <a:spcPct val="0"/>
                </a:spcAft>
                <a:defRPr sz="1400">
                  <a:solidFill>
                    <a:schemeClr val="tx1"/>
                  </a:solidFill>
                  <a:latin typeface="Arial" panose="020B0604020202090204" pitchFamily="34" charset="0"/>
                  <a:ea typeface="微软雅黑" panose="020B0503020204020204" pitchFamily="34" charset="-122"/>
                </a:defRPr>
              </a:lvl7pPr>
              <a:lvl8pPr marL="3429000" indent="-228600" eaLnBrk="0" fontAlgn="base" hangingPunct="0">
                <a:spcBef>
                  <a:spcPct val="0"/>
                </a:spcBef>
                <a:spcAft>
                  <a:spcPct val="0"/>
                </a:spcAft>
                <a:defRPr sz="1400">
                  <a:solidFill>
                    <a:schemeClr val="tx1"/>
                  </a:solidFill>
                  <a:latin typeface="Arial" panose="020B0604020202090204" pitchFamily="34" charset="0"/>
                  <a:ea typeface="微软雅黑" panose="020B0503020204020204" pitchFamily="34" charset="-122"/>
                </a:defRPr>
              </a:lvl8pPr>
              <a:lvl9pPr marL="3886200" indent="-228600" eaLnBrk="0" fontAlgn="base" hangingPunct="0">
                <a:spcBef>
                  <a:spcPct val="0"/>
                </a:spcBef>
                <a:spcAft>
                  <a:spcPct val="0"/>
                </a:spcAft>
                <a:defRPr sz="1400">
                  <a:solidFill>
                    <a:schemeClr val="tx1"/>
                  </a:solidFill>
                  <a:latin typeface="Arial" panose="020B0604020202090204" pitchFamily="34" charset="0"/>
                  <a:ea typeface="微软雅黑" panose="020B0503020204020204" pitchFamily="34" charset="-122"/>
                </a:defRPr>
              </a:lvl9pPr>
            </a:lstStyle>
            <a:p>
              <a:pPr marL="0" marR="0" lvl="0" indent="0" algn="ctr" defTabSz="914400" eaLnBrk="1" fontAlgn="auto" latinLnBrk="0" hangingPunct="1">
                <a:lnSpc>
                  <a:spcPts val="1500"/>
                </a:lnSpc>
                <a:spcBef>
                  <a:spcPts val="0"/>
                </a:spcBef>
                <a:spcAft>
                  <a:spcPts val="0"/>
                </a:spcAft>
                <a:buClrTx/>
                <a:buSzPct val="80000"/>
                <a:buFont typeface="Marlett" pitchFamily="2" charset="2"/>
                <a:buNone/>
                <a:tabLst/>
                <a:defRPr/>
              </a:pPr>
              <a:r>
                <a:rPr kumimoji="0" lang="zh-CN" altLang="en-US" sz="1100" b="1" i="0" u="none" strike="noStrike" kern="0" cap="none" spc="0" normalizeH="0" baseline="0" noProof="0" dirty="0">
                  <a:ln>
                    <a:noFill/>
                  </a:ln>
                  <a:solidFill>
                    <a:prstClr val="black"/>
                  </a:solidFill>
                  <a:effectLst/>
                  <a:uLnTx/>
                  <a:uFillTx/>
                  <a:latin typeface="微软雅黑" charset="0"/>
                  <a:ea typeface="微软雅黑" charset="0"/>
                  <a:cs typeface="Arial Unicode MS" panose="020B0604020202020204" pitchFamily="34" charset="-122"/>
                </a:rPr>
                <a:t>组织</a:t>
              </a:r>
            </a:p>
          </p:txBody>
        </p:sp>
        <p:sp>
          <p:nvSpPr>
            <p:cNvPr id="170" name="AutoShape 12"/>
            <p:cNvSpPr>
              <a:spLocks noChangeArrowheads="1"/>
            </p:cNvSpPr>
            <p:nvPr/>
          </p:nvSpPr>
          <p:spPr bwMode="auto">
            <a:xfrm>
              <a:off x="7984925" y="4864707"/>
              <a:ext cx="2276290" cy="187991"/>
            </a:xfrm>
            <a:prstGeom prst="roundRect">
              <a:avLst>
                <a:gd name="adj" fmla="val 16667"/>
              </a:avLst>
            </a:prstGeom>
            <a:solidFill>
              <a:sysClr val="window" lastClr="FFFFFF"/>
            </a:solidFill>
            <a:ln w="12700" cap="flat" cmpd="sng" algn="ctr">
              <a:solidFill>
                <a:srgbClr val="1368B3">
                  <a:alpha val="75000"/>
                </a:srgbClr>
              </a:solidFill>
              <a:prstDash val="solid"/>
              <a:miter lim="800000"/>
            </a:ln>
            <a:effectLst/>
          </p:spPr>
          <p:txBody>
            <a:bodyPr wrap="none" anchor="ctr"/>
            <a:lstStyle>
              <a:lvl1pPr>
                <a:defRPr sz="1400">
                  <a:solidFill>
                    <a:schemeClr val="tx1"/>
                  </a:solidFill>
                  <a:latin typeface="Arial" panose="020B0604020202090204" pitchFamily="34" charset="0"/>
                  <a:ea typeface="微软雅黑" panose="020B0503020204020204" pitchFamily="34" charset="-122"/>
                </a:defRPr>
              </a:lvl1pPr>
              <a:lvl2pPr marL="742950" indent="-285750">
                <a:defRPr sz="1400">
                  <a:solidFill>
                    <a:schemeClr val="tx1"/>
                  </a:solidFill>
                  <a:latin typeface="Arial" panose="020B0604020202090204" pitchFamily="34" charset="0"/>
                  <a:ea typeface="微软雅黑" panose="020B0503020204020204" pitchFamily="34" charset="-122"/>
                </a:defRPr>
              </a:lvl2pPr>
              <a:lvl3pPr marL="1143000" indent="-228600">
                <a:defRPr sz="1400">
                  <a:solidFill>
                    <a:schemeClr val="tx1"/>
                  </a:solidFill>
                  <a:latin typeface="Arial" panose="020B0604020202090204" pitchFamily="34" charset="0"/>
                  <a:ea typeface="微软雅黑" panose="020B0503020204020204" pitchFamily="34" charset="-122"/>
                </a:defRPr>
              </a:lvl3pPr>
              <a:lvl4pPr marL="1600200" indent="-228600">
                <a:defRPr sz="1400">
                  <a:solidFill>
                    <a:schemeClr val="tx1"/>
                  </a:solidFill>
                  <a:latin typeface="Arial" panose="020B0604020202090204" pitchFamily="34" charset="0"/>
                  <a:ea typeface="微软雅黑" panose="020B0503020204020204" pitchFamily="34" charset="-122"/>
                </a:defRPr>
              </a:lvl4pPr>
              <a:lvl5pPr marL="2057400" indent="-228600">
                <a:defRPr sz="1400">
                  <a:solidFill>
                    <a:schemeClr val="tx1"/>
                  </a:solidFill>
                  <a:latin typeface="Arial" panose="020B0604020202090204" pitchFamily="34" charset="0"/>
                  <a:ea typeface="微软雅黑" panose="020B0503020204020204" pitchFamily="34" charset="-122"/>
                </a:defRPr>
              </a:lvl5pPr>
              <a:lvl6pPr marL="2514600" indent="-228600" eaLnBrk="0" fontAlgn="base" hangingPunct="0">
                <a:spcBef>
                  <a:spcPct val="0"/>
                </a:spcBef>
                <a:spcAft>
                  <a:spcPct val="0"/>
                </a:spcAft>
                <a:defRPr sz="1400">
                  <a:solidFill>
                    <a:schemeClr val="tx1"/>
                  </a:solidFill>
                  <a:latin typeface="Arial" panose="020B0604020202090204" pitchFamily="34" charset="0"/>
                  <a:ea typeface="微软雅黑" panose="020B0503020204020204" pitchFamily="34" charset="-122"/>
                </a:defRPr>
              </a:lvl6pPr>
              <a:lvl7pPr marL="2971800" indent="-228600" eaLnBrk="0" fontAlgn="base" hangingPunct="0">
                <a:spcBef>
                  <a:spcPct val="0"/>
                </a:spcBef>
                <a:spcAft>
                  <a:spcPct val="0"/>
                </a:spcAft>
                <a:defRPr sz="1400">
                  <a:solidFill>
                    <a:schemeClr val="tx1"/>
                  </a:solidFill>
                  <a:latin typeface="Arial" panose="020B0604020202090204" pitchFamily="34" charset="0"/>
                  <a:ea typeface="微软雅黑" panose="020B0503020204020204" pitchFamily="34" charset="-122"/>
                </a:defRPr>
              </a:lvl7pPr>
              <a:lvl8pPr marL="3429000" indent="-228600" eaLnBrk="0" fontAlgn="base" hangingPunct="0">
                <a:spcBef>
                  <a:spcPct val="0"/>
                </a:spcBef>
                <a:spcAft>
                  <a:spcPct val="0"/>
                </a:spcAft>
                <a:defRPr sz="1400">
                  <a:solidFill>
                    <a:schemeClr val="tx1"/>
                  </a:solidFill>
                  <a:latin typeface="Arial" panose="020B0604020202090204" pitchFamily="34" charset="0"/>
                  <a:ea typeface="微软雅黑" panose="020B0503020204020204" pitchFamily="34" charset="-122"/>
                </a:defRPr>
              </a:lvl8pPr>
              <a:lvl9pPr marL="3886200" indent="-228600" eaLnBrk="0" fontAlgn="base" hangingPunct="0">
                <a:spcBef>
                  <a:spcPct val="0"/>
                </a:spcBef>
                <a:spcAft>
                  <a:spcPct val="0"/>
                </a:spcAft>
                <a:defRPr sz="1400">
                  <a:solidFill>
                    <a:schemeClr val="tx1"/>
                  </a:solidFill>
                  <a:latin typeface="Arial" panose="020B0604020202090204" pitchFamily="34" charset="0"/>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Pct val="80000"/>
                <a:buFontTx/>
                <a:buNone/>
                <a:tabLst/>
                <a:defRPr/>
              </a:pPr>
              <a:r>
                <a:rPr kumimoji="0" lang="zh-CN" altLang="en-US" sz="1100" b="0" i="0" u="none" strike="noStrike" kern="0" cap="none" spc="0" normalizeH="0" baseline="0" noProof="0" dirty="0">
                  <a:ln>
                    <a:noFill/>
                  </a:ln>
                  <a:solidFill>
                    <a:prstClr val="black"/>
                  </a:solidFill>
                  <a:effectLst/>
                  <a:uLnTx/>
                  <a:uFillTx/>
                  <a:latin typeface="微软雅黑" charset="0"/>
                  <a:ea typeface="微软雅黑" charset="0"/>
                </a:rPr>
                <a:t>数据质量管理</a:t>
              </a:r>
            </a:p>
          </p:txBody>
        </p:sp>
        <p:sp>
          <p:nvSpPr>
            <p:cNvPr id="171" name="AutoShape 11"/>
            <p:cNvSpPr>
              <a:spLocks noChangeArrowheads="1"/>
            </p:cNvSpPr>
            <p:nvPr/>
          </p:nvSpPr>
          <p:spPr bwMode="auto">
            <a:xfrm>
              <a:off x="7984925" y="5068344"/>
              <a:ext cx="2276290" cy="187991"/>
            </a:xfrm>
            <a:prstGeom prst="roundRect">
              <a:avLst>
                <a:gd name="adj" fmla="val 16667"/>
              </a:avLst>
            </a:prstGeom>
            <a:solidFill>
              <a:sysClr val="window" lastClr="FFFFFF"/>
            </a:solidFill>
            <a:ln w="12700" cap="flat" cmpd="sng" algn="ctr">
              <a:solidFill>
                <a:srgbClr val="1368B3">
                  <a:alpha val="75000"/>
                </a:srgbClr>
              </a:solidFill>
              <a:prstDash val="solid"/>
              <a:miter lim="800000"/>
            </a:ln>
            <a:effectLst/>
          </p:spPr>
          <p:txBody>
            <a:bodyPr wrap="none" anchor="ctr"/>
            <a:lstStyle>
              <a:lvl1pPr>
                <a:defRPr sz="1400">
                  <a:solidFill>
                    <a:schemeClr val="tx1"/>
                  </a:solidFill>
                  <a:latin typeface="Arial" panose="020B0604020202090204" pitchFamily="34" charset="0"/>
                  <a:ea typeface="微软雅黑" panose="020B0503020204020204" pitchFamily="34" charset="-122"/>
                </a:defRPr>
              </a:lvl1pPr>
              <a:lvl2pPr marL="742950" indent="-285750">
                <a:defRPr sz="1400">
                  <a:solidFill>
                    <a:schemeClr val="tx1"/>
                  </a:solidFill>
                  <a:latin typeface="Arial" panose="020B0604020202090204" pitchFamily="34" charset="0"/>
                  <a:ea typeface="微软雅黑" panose="020B0503020204020204" pitchFamily="34" charset="-122"/>
                </a:defRPr>
              </a:lvl2pPr>
              <a:lvl3pPr marL="1143000" indent="-228600">
                <a:defRPr sz="1400">
                  <a:solidFill>
                    <a:schemeClr val="tx1"/>
                  </a:solidFill>
                  <a:latin typeface="Arial" panose="020B0604020202090204" pitchFamily="34" charset="0"/>
                  <a:ea typeface="微软雅黑" panose="020B0503020204020204" pitchFamily="34" charset="-122"/>
                </a:defRPr>
              </a:lvl3pPr>
              <a:lvl4pPr marL="1600200" indent="-228600">
                <a:defRPr sz="1400">
                  <a:solidFill>
                    <a:schemeClr val="tx1"/>
                  </a:solidFill>
                  <a:latin typeface="Arial" panose="020B0604020202090204" pitchFamily="34" charset="0"/>
                  <a:ea typeface="微软雅黑" panose="020B0503020204020204" pitchFamily="34" charset="-122"/>
                </a:defRPr>
              </a:lvl4pPr>
              <a:lvl5pPr marL="2057400" indent="-228600">
                <a:defRPr sz="1400">
                  <a:solidFill>
                    <a:schemeClr val="tx1"/>
                  </a:solidFill>
                  <a:latin typeface="Arial" panose="020B0604020202090204" pitchFamily="34" charset="0"/>
                  <a:ea typeface="微软雅黑" panose="020B0503020204020204" pitchFamily="34" charset="-122"/>
                </a:defRPr>
              </a:lvl5pPr>
              <a:lvl6pPr marL="2514600" indent="-228600" eaLnBrk="0" fontAlgn="base" hangingPunct="0">
                <a:spcBef>
                  <a:spcPct val="0"/>
                </a:spcBef>
                <a:spcAft>
                  <a:spcPct val="0"/>
                </a:spcAft>
                <a:defRPr sz="1400">
                  <a:solidFill>
                    <a:schemeClr val="tx1"/>
                  </a:solidFill>
                  <a:latin typeface="Arial" panose="020B0604020202090204" pitchFamily="34" charset="0"/>
                  <a:ea typeface="微软雅黑" panose="020B0503020204020204" pitchFamily="34" charset="-122"/>
                </a:defRPr>
              </a:lvl6pPr>
              <a:lvl7pPr marL="2971800" indent="-228600" eaLnBrk="0" fontAlgn="base" hangingPunct="0">
                <a:spcBef>
                  <a:spcPct val="0"/>
                </a:spcBef>
                <a:spcAft>
                  <a:spcPct val="0"/>
                </a:spcAft>
                <a:defRPr sz="1400">
                  <a:solidFill>
                    <a:schemeClr val="tx1"/>
                  </a:solidFill>
                  <a:latin typeface="Arial" panose="020B0604020202090204" pitchFamily="34" charset="0"/>
                  <a:ea typeface="微软雅黑" panose="020B0503020204020204" pitchFamily="34" charset="-122"/>
                </a:defRPr>
              </a:lvl7pPr>
              <a:lvl8pPr marL="3429000" indent="-228600" eaLnBrk="0" fontAlgn="base" hangingPunct="0">
                <a:spcBef>
                  <a:spcPct val="0"/>
                </a:spcBef>
                <a:spcAft>
                  <a:spcPct val="0"/>
                </a:spcAft>
                <a:defRPr sz="1400">
                  <a:solidFill>
                    <a:schemeClr val="tx1"/>
                  </a:solidFill>
                  <a:latin typeface="Arial" panose="020B0604020202090204" pitchFamily="34" charset="0"/>
                  <a:ea typeface="微软雅黑" panose="020B0503020204020204" pitchFamily="34" charset="-122"/>
                </a:defRPr>
              </a:lvl8pPr>
              <a:lvl9pPr marL="3886200" indent="-228600" eaLnBrk="0" fontAlgn="base" hangingPunct="0">
                <a:spcBef>
                  <a:spcPct val="0"/>
                </a:spcBef>
                <a:spcAft>
                  <a:spcPct val="0"/>
                </a:spcAft>
                <a:defRPr sz="1400">
                  <a:solidFill>
                    <a:schemeClr val="tx1"/>
                  </a:solidFill>
                  <a:latin typeface="Arial" panose="020B0604020202090204" pitchFamily="34" charset="0"/>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Pct val="80000"/>
                <a:buFontTx/>
                <a:buNone/>
                <a:tabLst/>
                <a:defRPr/>
              </a:pPr>
              <a:r>
                <a:rPr kumimoji="0" lang="zh-CN" altLang="en-US" sz="1100" b="0" i="0" u="none" strike="noStrike" kern="0" cap="none" spc="0" normalizeH="0" baseline="0" noProof="0" dirty="0">
                  <a:ln>
                    <a:noFill/>
                  </a:ln>
                  <a:solidFill>
                    <a:prstClr val="black"/>
                  </a:solidFill>
                  <a:effectLst/>
                  <a:uLnTx/>
                  <a:uFillTx/>
                  <a:latin typeface="微软雅黑" charset="0"/>
                  <a:ea typeface="微软雅黑" charset="0"/>
                </a:rPr>
                <a:t>数据治理</a:t>
              </a:r>
            </a:p>
          </p:txBody>
        </p:sp>
        <p:sp>
          <p:nvSpPr>
            <p:cNvPr id="172" name="AutoShape 11"/>
            <p:cNvSpPr>
              <a:spLocks noChangeArrowheads="1"/>
            </p:cNvSpPr>
            <p:nvPr/>
          </p:nvSpPr>
          <p:spPr bwMode="auto">
            <a:xfrm>
              <a:off x="7984925" y="4663008"/>
              <a:ext cx="2276290" cy="187991"/>
            </a:xfrm>
            <a:prstGeom prst="roundRect">
              <a:avLst>
                <a:gd name="adj" fmla="val 16667"/>
              </a:avLst>
            </a:prstGeom>
            <a:solidFill>
              <a:sysClr val="window" lastClr="FFFFFF"/>
            </a:solidFill>
            <a:ln w="12700" cap="flat" cmpd="sng" algn="ctr">
              <a:solidFill>
                <a:srgbClr val="1368B3">
                  <a:alpha val="75000"/>
                </a:srgbClr>
              </a:solidFill>
              <a:prstDash val="solid"/>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Pct val="80000"/>
                <a:buFontTx/>
                <a:buNone/>
                <a:tabLst/>
                <a:defRPr/>
              </a:pPr>
              <a:r>
                <a:rPr kumimoji="0" lang="zh-CN" altLang="en-US" sz="1100" b="0" i="0" u="none" strike="noStrike" kern="0" cap="none" spc="0" normalizeH="0" baseline="0" noProof="0" dirty="0">
                  <a:ln>
                    <a:noFill/>
                  </a:ln>
                  <a:solidFill>
                    <a:prstClr val="black"/>
                  </a:solidFill>
                  <a:effectLst/>
                  <a:uLnTx/>
                  <a:uFillTx/>
                  <a:latin typeface="微软雅黑" charset="0"/>
                  <a:ea typeface="微软雅黑" charset="0"/>
                </a:rPr>
                <a:t>数据标准管理</a:t>
              </a:r>
            </a:p>
          </p:txBody>
        </p:sp>
        <p:sp>
          <p:nvSpPr>
            <p:cNvPr id="173" name="AutoShape 11"/>
            <p:cNvSpPr>
              <a:spLocks noChangeArrowheads="1"/>
            </p:cNvSpPr>
            <p:nvPr/>
          </p:nvSpPr>
          <p:spPr bwMode="auto">
            <a:xfrm>
              <a:off x="7984925" y="5279004"/>
              <a:ext cx="2276290" cy="187991"/>
            </a:xfrm>
            <a:prstGeom prst="roundRect">
              <a:avLst>
                <a:gd name="adj" fmla="val 16667"/>
              </a:avLst>
            </a:prstGeom>
            <a:solidFill>
              <a:sysClr val="window" lastClr="FFFFFF"/>
            </a:solidFill>
            <a:ln w="12700" cap="flat" cmpd="sng" algn="ctr">
              <a:solidFill>
                <a:srgbClr val="1368B3">
                  <a:alpha val="75000"/>
                </a:srgbClr>
              </a:solidFill>
              <a:prstDash val="solid"/>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Pct val="80000"/>
                <a:buFontTx/>
                <a:buNone/>
                <a:tabLst/>
                <a:defRPr/>
              </a:pPr>
              <a:r>
                <a:rPr kumimoji="0" lang="zh-CN" altLang="en-US" sz="1100" b="0" i="0" u="none" strike="noStrike" kern="0" cap="none" spc="0" normalizeH="0" baseline="0" noProof="0" dirty="0">
                  <a:ln>
                    <a:noFill/>
                  </a:ln>
                  <a:solidFill>
                    <a:prstClr val="black"/>
                  </a:solidFill>
                  <a:effectLst/>
                  <a:uLnTx/>
                  <a:uFillTx/>
                  <a:latin typeface="微软雅黑" charset="0"/>
                  <a:ea typeface="微软雅黑" charset="0"/>
                </a:rPr>
                <a:t>数据安全管理</a:t>
              </a:r>
            </a:p>
          </p:txBody>
        </p:sp>
        <p:sp>
          <p:nvSpPr>
            <p:cNvPr id="174" name="AutoShape 11"/>
            <p:cNvSpPr>
              <a:spLocks noChangeArrowheads="1"/>
            </p:cNvSpPr>
            <p:nvPr/>
          </p:nvSpPr>
          <p:spPr bwMode="auto">
            <a:xfrm>
              <a:off x="7984925" y="5482642"/>
              <a:ext cx="2276290" cy="187991"/>
            </a:xfrm>
            <a:prstGeom prst="roundRect">
              <a:avLst>
                <a:gd name="adj" fmla="val 16667"/>
              </a:avLst>
            </a:prstGeom>
            <a:solidFill>
              <a:sysClr val="window" lastClr="FFFFFF"/>
            </a:solidFill>
            <a:ln w="12700" cap="flat" cmpd="sng" algn="ctr">
              <a:solidFill>
                <a:srgbClr val="1368B3">
                  <a:alpha val="75000"/>
                </a:srgbClr>
              </a:solidFill>
              <a:prstDash val="solid"/>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Pct val="80000"/>
                <a:buFontTx/>
                <a:buNone/>
                <a:tabLst/>
                <a:defRPr/>
              </a:pPr>
              <a:r>
                <a:rPr kumimoji="0" lang="zh-CN" altLang="en-US" sz="1100" b="0" i="0" u="none" strike="noStrike" kern="0" cap="none" spc="0" normalizeH="0" baseline="0" noProof="0" dirty="0">
                  <a:ln>
                    <a:noFill/>
                  </a:ln>
                  <a:solidFill>
                    <a:prstClr val="black"/>
                  </a:solidFill>
                  <a:effectLst/>
                  <a:uLnTx/>
                  <a:uFillTx/>
                  <a:latin typeface="微软雅黑" charset="0"/>
                  <a:ea typeface="微软雅黑" charset="0"/>
                </a:rPr>
                <a:t>主数据管理</a:t>
              </a:r>
            </a:p>
          </p:txBody>
        </p:sp>
        <p:sp>
          <p:nvSpPr>
            <p:cNvPr id="175" name="AutoShape 9"/>
            <p:cNvSpPr>
              <a:spLocks noChangeArrowheads="1"/>
            </p:cNvSpPr>
            <p:nvPr/>
          </p:nvSpPr>
          <p:spPr bwMode="auto">
            <a:xfrm>
              <a:off x="7984925" y="4449715"/>
              <a:ext cx="2276290" cy="187991"/>
            </a:xfrm>
            <a:prstGeom prst="roundRect">
              <a:avLst>
                <a:gd name="adj" fmla="val 16667"/>
              </a:avLst>
            </a:prstGeom>
            <a:solidFill>
              <a:sysClr val="window" lastClr="FFFFFF"/>
            </a:solidFill>
            <a:ln w="12700" cap="flat" cmpd="sng" algn="ctr">
              <a:solidFill>
                <a:srgbClr val="1368B3">
                  <a:alpha val="75000"/>
                </a:srgbClr>
              </a:solidFill>
              <a:prstDash val="solid"/>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Pct val="80000"/>
                <a:buFontTx/>
                <a:buNone/>
                <a:tabLst/>
                <a:defRPr/>
              </a:pPr>
              <a:r>
                <a:rPr kumimoji="0" lang="zh-CN" altLang="en-US" sz="1100" b="0" i="0" u="none" strike="noStrike" kern="0" cap="none" spc="0" normalizeH="0" baseline="0" noProof="0" dirty="0">
                  <a:ln>
                    <a:noFill/>
                  </a:ln>
                  <a:solidFill>
                    <a:prstClr val="black"/>
                  </a:solidFill>
                  <a:effectLst/>
                  <a:uLnTx/>
                  <a:uFillTx/>
                  <a:latin typeface="微软雅黑" charset="0"/>
                  <a:ea typeface="微软雅黑" charset="0"/>
                </a:rPr>
                <a:t>数据资产管理</a:t>
              </a:r>
            </a:p>
          </p:txBody>
        </p:sp>
      </p:grpSp>
      <p:sp>
        <p:nvSpPr>
          <p:cNvPr id="177" name="Arrow: Pentagon 85"/>
          <p:cNvSpPr/>
          <p:nvPr/>
        </p:nvSpPr>
        <p:spPr bwMode="auto">
          <a:xfrm>
            <a:off x="3706495" y="1250942"/>
            <a:ext cx="2344420" cy="346710"/>
          </a:xfrm>
          <a:prstGeom prst="homePlate">
            <a:avLst>
              <a:gd name="adj" fmla="val 41575"/>
            </a:avLst>
          </a:prstGeom>
          <a:solidFill>
            <a:srgbClr val="1F497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eaLnBrk="0" fontAlgn="base" hangingPunct="0">
              <a:lnSpc>
                <a:spcPct val="85000"/>
              </a:lnSpc>
              <a:spcBef>
                <a:spcPct val="0"/>
              </a:spcBef>
              <a:spcAft>
                <a:spcPct val="0"/>
              </a:spcAft>
              <a:defRPr/>
            </a:pPr>
            <a:r>
              <a:rPr lang="zh-CN" altLang="en-US" sz="1200" b="1" dirty="0">
                <a:solidFill>
                  <a:prstClr val="white"/>
                </a:solidFill>
                <a:latin typeface="微软雅黑" charset="0"/>
                <a:ea typeface="微软雅黑" charset="0"/>
                <a:cs typeface="+mn-ea"/>
                <a:sym typeface="+mn-lt"/>
              </a:rPr>
              <a:t>制定管理制度与实施方法</a:t>
            </a:r>
          </a:p>
        </p:txBody>
      </p:sp>
      <p:sp>
        <p:nvSpPr>
          <p:cNvPr id="178" name="箭头: 下 61"/>
          <p:cNvSpPr/>
          <p:nvPr/>
        </p:nvSpPr>
        <p:spPr bwMode="auto">
          <a:xfrm>
            <a:off x="7180580" y="1904357"/>
            <a:ext cx="476250" cy="283845"/>
          </a:xfrm>
          <a:prstGeom prst="downArrow">
            <a:avLst/>
          </a:prstGeom>
          <a:solidFill>
            <a:srgbClr val="00B0F0"/>
          </a:solidFill>
          <a:ln w="12700" cmpd="sng">
            <a:noFill/>
            <a:round/>
          </a:ln>
          <a:effectLst/>
        </p:spPr>
        <p:txBody>
          <a:bodyPr lIns="36000" tIns="36000" rIns="36000" bIns="36000" rtlCol="0" anchor="ctr"/>
          <a:lstStyle/>
          <a:p>
            <a:pPr algn="ctr" fontAlgn="base">
              <a:spcBef>
                <a:spcPct val="0"/>
              </a:spcBef>
              <a:spcAft>
                <a:spcPct val="0"/>
              </a:spcAft>
              <a:defRPr/>
            </a:pPr>
            <a:endParaRPr kumimoji="1" lang="zh-CN" altLang="en-US" sz="900" dirty="0">
              <a:solidFill>
                <a:srgbClr val="D34817"/>
              </a:solidFill>
              <a:latin typeface="微软雅黑" charset="0"/>
              <a:ea typeface="微软雅黑" charset="0"/>
            </a:endParaRPr>
          </a:p>
        </p:txBody>
      </p:sp>
      <p:sp>
        <p:nvSpPr>
          <p:cNvPr id="35" name="Rectangle 118">
            <a:extLst>
              <a:ext uri="{FF2B5EF4-FFF2-40B4-BE49-F238E27FC236}">
                <a16:creationId xmlns="" xmlns:a16="http://schemas.microsoft.com/office/drawing/2014/main" id="{833F3FA9-2A06-41CE-B8A3-C230F3D2BC9B}"/>
              </a:ext>
            </a:extLst>
          </p:cNvPr>
          <p:cNvSpPr/>
          <p:nvPr/>
        </p:nvSpPr>
        <p:spPr>
          <a:xfrm>
            <a:off x="413651" y="3510111"/>
            <a:ext cx="1986485" cy="187828"/>
          </a:xfrm>
          <a:prstGeom prst="rect">
            <a:avLst/>
          </a:prstGeom>
          <a:noFill/>
          <a:ln w="22225" cap="flat" cmpd="sng" algn="ctr">
            <a:solidFill>
              <a:srgbClr val="C00000"/>
            </a:solidFill>
            <a:prstDash val="sysDash"/>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907618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p:spPr>
        <p:txBody>
          <a:bodyPr wrap="square" rtlCol="0">
            <a:spAutoFit/>
          </a:bodyPr>
          <a:lstStyle/>
          <a:p>
            <a:r>
              <a:rPr lang="zh-CN" altLang="en-US" dirty="0"/>
              <a:t>数据标准保障机制</a:t>
            </a:r>
            <a:r>
              <a:rPr lang="en-US" altLang="zh-CN" dirty="0"/>
              <a:t>-</a:t>
            </a:r>
            <a:r>
              <a:rPr lang="zh-CN" altLang="en-US" dirty="0"/>
              <a:t>流程</a:t>
            </a:r>
          </a:p>
        </p:txBody>
      </p:sp>
      <p:sp>
        <p:nvSpPr>
          <p:cNvPr id="90" name="Arrow: Pentagon 85"/>
          <p:cNvSpPr/>
          <p:nvPr/>
        </p:nvSpPr>
        <p:spPr bwMode="auto">
          <a:xfrm>
            <a:off x="600075" y="1261745"/>
            <a:ext cx="2344420" cy="346710"/>
          </a:xfrm>
          <a:prstGeom prst="homePlate">
            <a:avLst>
              <a:gd name="adj" fmla="val 41575"/>
            </a:avLst>
          </a:prstGeom>
          <a:solidFill>
            <a:srgbClr val="1F497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eaLnBrk="0" fontAlgn="base" hangingPunct="0">
              <a:lnSpc>
                <a:spcPct val="85000"/>
              </a:lnSpc>
              <a:spcBef>
                <a:spcPct val="0"/>
              </a:spcBef>
              <a:spcAft>
                <a:spcPct val="0"/>
              </a:spcAft>
              <a:defRPr/>
            </a:pPr>
            <a:r>
              <a:rPr lang="zh-CN" altLang="en-US" sz="1200" b="1" dirty="0">
                <a:solidFill>
                  <a:prstClr val="white"/>
                </a:solidFill>
                <a:latin typeface="微软雅黑" charset="0"/>
                <a:ea typeface="微软雅黑" charset="0"/>
                <a:cs typeface="+mn-ea"/>
                <a:sym typeface="+mn-lt"/>
              </a:rPr>
              <a:t>数据标准建立</a:t>
            </a:r>
          </a:p>
        </p:txBody>
      </p:sp>
      <p:sp>
        <p:nvSpPr>
          <p:cNvPr id="91" name="Arrow: Pentagon 85"/>
          <p:cNvSpPr/>
          <p:nvPr/>
        </p:nvSpPr>
        <p:spPr bwMode="auto">
          <a:xfrm>
            <a:off x="2944495" y="1261745"/>
            <a:ext cx="2344420" cy="346710"/>
          </a:xfrm>
          <a:prstGeom prst="homePlate">
            <a:avLst>
              <a:gd name="adj" fmla="val 41575"/>
            </a:avLst>
          </a:prstGeom>
          <a:solidFill>
            <a:srgbClr val="1F497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eaLnBrk="0" fontAlgn="base" hangingPunct="0">
              <a:lnSpc>
                <a:spcPct val="85000"/>
              </a:lnSpc>
              <a:spcBef>
                <a:spcPct val="0"/>
              </a:spcBef>
              <a:spcAft>
                <a:spcPct val="0"/>
              </a:spcAft>
              <a:defRPr/>
            </a:pPr>
            <a:r>
              <a:rPr lang="zh-CN" altLang="en-US" sz="1200" b="1" dirty="0">
                <a:solidFill>
                  <a:prstClr val="white"/>
                </a:solidFill>
                <a:latin typeface="微软雅黑" charset="0"/>
                <a:ea typeface="微软雅黑" charset="0"/>
                <a:cs typeface="+mn-ea"/>
                <a:sym typeface="+mn-lt"/>
              </a:rPr>
              <a:t>数据标准</a:t>
            </a:r>
            <a:r>
              <a:rPr lang="zh-CN" altLang="en-US" sz="1200" b="1" dirty="0">
                <a:solidFill>
                  <a:prstClr val="white"/>
                </a:solidFill>
                <a:latin typeface="微软雅黑" charset="0"/>
                <a:ea typeface="微软雅黑" charset="0"/>
                <a:cs typeface="+mn-ea"/>
                <a:sym typeface="+mn-ea"/>
              </a:rPr>
              <a:t>变更</a:t>
            </a:r>
            <a:endParaRPr lang="zh-CN" altLang="en-US" sz="1200" b="1" dirty="0">
              <a:solidFill>
                <a:prstClr val="white"/>
              </a:solidFill>
              <a:latin typeface="微软雅黑" charset="0"/>
              <a:ea typeface="微软雅黑" charset="0"/>
              <a:cs typeface="+mn-ea"/>
              <a:sym typeface="+mn-lt"/>
            </a:endParaRPr>
          </a:p>
        </p:txBody>
      </p:sp>
      <p:sp>
        <p:nvSpPr>
          <p:cNvPr id="92" name="Arrow: Pentagon 85"/>
          <p:cNvSpPr/>
          <p:nvPr/>
        </p:nvSpPr>
        <p:spPr bwMode="auto">
          <a:xfrm>
            <a:off x="5276850" y="1261745"/>
            <a:ext cx="2344420" cy="346710"/>
          </a:xfrm>
          <a:prstGeom prst="homePlate">
            <a:avLst>
              <a:gd name="adj" fmla="val 41575"/>
            </a:avLst>
          </a:prstGeom>
          <a:solidFill>
            <a:srgbClr val="1F497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eaLnBrk="0" fontAlgn="base" hangingPunct="0">
              <a:lnSpc>
                <a:spcPct val="85000"/>
              </a:lnSpc>
              <a:spcBef>
                <a:spcPct val="0"/>
              </a:spcBef>
              <a:spcAft>
                <a:spcPct val="0"/>
              </a:spcAft>
              <a:defRPr/>
            </a:pPr>
            <a:r>
              <a:rPr lang="zh-CN" altLang="en-US" sz="1200" b="1" dirty="0">
                <a:solidFill>
                  <a:prstClr val="white"/>
                </a:solidFill>
                <a:latin typeface="微软雅黑" charset="0"/>
                <a:ea typeface="微软雅黑" charset="0"/>
                <a:cs typeface="+mn-ea"/>
                <a:sym typeface="+mn-lt"/>
              </a:rPr>
              <a:t>数据标准</a:t>
            </a:r>
            <a:r>
              <a:rPr lang="zh-CN" altLang="en-US" sz="1200" b="1" dirty="0">
                <a:solidFill>
                  <a:prstClr val="white"/>
                </a:solidFill>
                <a:latin typeface="微软雅黑" charset="0"/>
                <a:ea typeface="微软雅黑" charset="0"/>
                <a:cs typeface="+mn-ea"/>
                <a:sym typeface="+mn-ea"/>
              </a:rPr>
              <a:t>评审</a:t>
            </a:r>
          </a:p>
        </p:txBody>
      </p:sp>
      <p:sp>
        <p:nvSpPr>
          <p:cNvPr id="93" name="Arrow: Pentagon 85"/>
          <p:cNvSpPr/>
          <p:nvPr/>
        </p:nvSpPr>
        <p:spPr bwMode="auto">
          <a:xfrm>
            <a:off x="7593965" y="1261745"/>
            <a:ext cx="2344420" cy="346710"/>
          </a:xfrm>
          <a:prstGeom prst="homePlate">
            <a:avLst>
              <a:gd name="adj" fmla="val 41575"/>
            </a:avLst>
          </a:prstGeom>
          <a:solidFill>
            <a:srgbClr val="1F497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eaLnBrk="0" fontAlgn="base" hangingPunct="0">
              <a:lnSpc>
                <a:spcPct val="85000"/>
              </a:lnSpc>
              <a:spcBef>
                <a:spcPct val="0"/>
              </a:spcBef>
              <a:spcAft>
                <a:spcPct val="0"/>
              </a:spcAft>
              <a:defRPr/>
            </a:pPr>
            <a:r>
              <a:rPr lang="zh-CN" altLang="en-US" sz="1200" b="1" dirty="0">
                <a:solidFill>
                  <a:prstClr val="white"/>
                </a:solidFill>
                <a:latin typeface="微软雅黑" charset="0"/>
                <a:ea typeface="微软雅黑" charset="0"/>
                <a:cs typeface="+mn-ea"/>
                <a:sym typeface="+mn-lt"/>
              </a:rPr>
              <a:t>数据标准</a:t>
            </a:r>
            <a:r>
              <a:rPr lang="zh-CN" altLang="en-US" sz="1200" b="1" dirty="0">
                <a:solidFill>
                  <a:prstClr val="white"/>
                </a:solidFill>
                <a:latin typeface="微软雅黑" charset="0"/>
                <a:ea typeface="微软雅黑" charset="0"/>
                <a:cs typeface="+mn-ea"/>
                <a:sym typeface="+mn-ea"/>
              </a:rPr>
              <a:t>执行</a:t>
            </a:r>
          </a:p>
        </p:txBody>
      </p:sp>
      <p:sp>
        <p:nvSpPr>
          <p:cNvPr id="94" name="Arrow: Pentagon 85"/>
          <p:cNvSpPr/>
          <p:nvPr/>
        </p:nvSpPr>
        <p:spPr bwMode="auto">
          <a:xfrm>
            <a:off x="9938385" y="1261745"/>
            <a:ext cx="1816100" cy="346710"/>
          </a:xfrm>
          <a:prstGeom prst="homePlate">
            <a:avLst>
              <a:gd name="adj" fmla="val 41575"/>
            </a:avLst>
          </a:prstGeom>
          <a:solidFill>
            <a:srgbClr val="F4B183"/>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eaLnBrk="0" fontAlgn="base" hangingPunct="0">
              <a:lnSpc>
                <a:spcPct val="85000"/>
              </a:lnSpc>
              <a:spcBef>
                <a:spcPct val="0"/>
              </a:spcBef>
              <a:spcAft>
                <a:spcPct val="0"/>
              </a:spcAft>
              <a:defRPr/>
            </a:pPr>
            <a:r>
              <a:rPr lang="zh-CN" altLang="en-US" sz="1200" b="1" dirty="0">
                <a:solidFill>
                  <a:prstClr val="white"/>
                </a:solidFill>
                <a:latin typeface="微软雅黑" charset="0"/>
                <a:ea typeface="微软雅黑" charset="0"/>
                <a:cs typeface="+mn-ea"/>
                <a:sym typeface="+mn-lt"/>
              </a:rPr>
              <a:t>数据标准</a:t>
            </a:r>
            <a:r>
              <a:rPr lang="zh-CN" altLang="en-US" sz="1200" b="1" dirty="0">
                <a:solidFill>
                  <a:prstClr val="white"/>
                </a:solidFill>
                <a:latin typeface="微软雅黑" charset="0"/>
                <a:ea typeface="微软雅黑" charset="0"/>
                <a:cs typeface="+mn-ea"/>
                <a:sym typeface="+mn-ea"/>
              </a:rPr>
              <a:t>宣传推广考核</a:t>
            </a:r>
          </a:p>
        </p:txBody>
      </p:sp>
      <p:sp>
        <p:nvSpPr>
          <p:cNvPr id="95" name="空心弧 94"/>
          <p:cNvSpPr/>
          <p:nvPr>
            <p:custDataLst>
              <p:tags r:id="rId1"/>
            </p:custDataLst>
          </p:nvPr>
        </p:nvSpPr>
        <p:spPr>
          <a:xfrm rot="11679236">
            <a:off x="2592549" y="2655137"/>
            <a:ext cx="3226528" cy="3226528"/>
          </a:xfrm>
          <a:prstGeom prst="blockArc">
            <a:avLst>
              <a:gd name="adj1" fmla="val 0"/>
              <a:gd name="adj2" fmla="val 4320000"/>
              <a:gd name="adj3" fmla="val 20000"/>
            </a:avLst>
          </a:prstGeom>
          <a:solidFill>
            <a:srgbClr val="1F74AD"/>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0" fontAlgn="base" latinLnBrk="0" hangingPunct="0">
              <a:lnSpc>
                <a:spcPct val="12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sym typeface="Arial" panose="020B0604020202090204" pitchFamily="34" charset="0"/>
            </a:endParaRPr>
          </a:p>
        </p:txBody>
      </p:sp>
      <p:sp>
        <p:nvSpPr>
          <p:cNvPr id="96" name="箭头: 右 54"/>
          <p:cNvSpPr/>
          <p:nvPr/>
        </p:nvSpPr>
        <p:spPr>
          <a:xfrm>
            <a:off x="6307367" y="3417310"/>
            <a:ext cx="319294" cy="1180326"/>
          </a:xfrm>
          <a:prstGeom prst="rightArrow">
            <a:avLst>
              <a:gd name="adj1" fmla="val 62126"/>
              <a:gd name="adj2" fmla="val 50000"/>
            </a:avLst>
          </a:prstGeom>
          <a:solidFill>
            <a:sysClr val="window" lastClr="FFFFFF">
              <a:lumMod val="85000"/>
            </a:sysClr>
          </a:solidFill>
          <a:ln w="12700" cap="flat" cmpd="sng" algn="ctr">
            <a:noFill/>
            <a:prstDash val="solid"/>
            <a:miter lim="800000"/>
          </a:ln>
          <a:effectLst/>
        </p:spPr>
        <p:txBody>
          <a:bodyPr wrap="square" rtlCol="0" anchor="ctr">
            <a:noAutofit/>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prstClr val="black"/>
              </a:solidFill>
              <a:effectLst/>
              <a:uLnTx/>
              <a:uFillTx/>
              <a:latin typeface="微软雅黑" charset="0"/>
              <a:ea typeface="微软雅黑" charset="0"/>
            </a:endParaRPr>
          </a:p>
        </p:txBody>
      </p:sp>
      <p:sp>
        <p:nvSpPr>
          <p:cNvPr id="97" name="Rounded Rectangle 197"/>
          <p:cNvSpPr>
            <a:spLocks noChangeArrowheads="1"/>
          </p:cNvSpPr>
          <p:nvPr/>
        </p:nvSpPr>
        <p:spPr bwMode="auto">
          <a:xfrm>
            <a:off x="7746867" y="2325874"/>
            <a:ext cx="2018403" cy="3298010"/>
          </a:xfrm>
          <a:prstGeom prst="roundRect">
            <a:avLst>
              <a:gd name="adj" fmla="val 7907"/>
            </a:avLst>
          </a:prstGeom>
          <a:solidFill>
            <a:srgbClr val="A5A5A5">
              <a:lumMod val="20000"/>
              <a:lumOff val="80000"/>
            </a:srgbClr>
          </a:solidFill>
          <a:ln w="9525">
            <a:noFill/>
            <a:round/>
          </a:ln>
        </p:spPr>
        <p:txBody>
          <a:bodyPr lIns="36000" tIns="36000" rIns="36000" bIns="36000"/>
          <a:lstStyle/>
          <a:p>
            <a:pPr marL="0" marR="0" lvl="0" indent="0" algn="ctr" defTabSz="457200" eaLnBrk="0" fontAlgn="base" latinLnBrk="0" hangingPunct="0">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solidFill>
                  <a:prstClr val="black"/>
                </a:solidFill>
                <a:effectLst/>
                <a:uLnTx/>
                <a:uFillTx/>
                <a:latin typeface="微软雅黑" charset="0"/>
                <a:ea typeface="微软雅黑" charset="0"/>
                <a:cs typeface="+mn-ea"/>
                <a:sym typeface="+mn-lt"/>
              </a:rPr>
              <a:t>制定流程保障</a:t>
            </a:r>
          </a:p>
        </p:txBody>
      </p:sp>
      <p:sp>
        <p:nvSpPr>
          <p:cNvPr id="98" name="TextBox 123"/>
          <p:cNvSpPr txBox="1"/>
          <p:nvPr/>
        </p:nvSpPr>
        <p:spPr>
          <a:xfrm>
            <a:off x="8032115" y="3324225"/>
            <a:ext cx="1447800" cy="441960"/>
          </a:xfrm>
          <a:prstGeom prst="roundRect">
            <a:avLst/>
          </a:prstGeom>
          <a:solidFill>
            <a:sysClr val="window" lastClr="FFFFFF"/>
          </a:solidFill>
          <a:ln w="12700" cap="flat" cmpd="sng" algn="ctr">
            <a:noFill/>
            <a:prstDash val="solid"/>
            <a:miter lim="800000"/>
          </a:ln>
          <a:effectLst/>
        </p:spPr>
        <p:txBody>
          <a:bodyPr lIns="0" tIns="0" rIns="0" bIns="0" anchor="ctr"/>
          <a:lstStyle>
            <a:defPPr>
              <a:defRPr lang="zh-CN"/>
            </a:defPPr>
            <a:lvl1pPr marR="0" lvl="0" indent="0" algn="ctr" defTabSz="457200" fontAlgn="base">
              <a:lnSpc>
                <a:spcPts val="1100"/>
              </a:lnSpc>
              <a:spcBef>
                <a:spcPct val="0"/>
              </a:spcBef>
              <a:spcAft>
                <a:spcPct val="0"/>
              </a:spcAft>
              <a:buClrTx/>
              <a:buSzTx/>
              <a:buFontTx/>
              <a:buNone/>
              <a:defRPr kumimoji="0" sz="1000" b="1" i="0" u="none" strike="noStrike" kern="0" cap="none" spc="0" normalizeH="0" baseline="0">
                <a:ln>
                  <a:noFill/>
                </a:ln>
                <a:effectLst/>
                <a:uLnTx/>
                <a:uFillTx/>
                <a:latin typeface="KaiTi" panose="02010609060101010101" pitchFamily="49" charset="-122"/>
                <a:ea typeface="KaiTi" panose="02010609060101010101" pitchFamily="49" charset="-122"/>
                <a:cs typeface="+mn-ea"/>
              </a:defRPr>
            </a:lvl1pPr>
          </a:lstStyle>
          <a:p>
            <a:pPr marL="0" marR="0" lvl="0" indent="0" algn="ctr" defTabSz="457200" eaLnBrk="0" fontAlgn="base" latinLnBrk="0" hangingPunct="0">
              <a:lnSpc>
                <a:spcPts val="1100"/>
              </a:lnSpc>
              <a:spcBef>
                <a:spcPct val="0"/>
              </a:spcBef>
              <a:spcAft>
                <a:spcPct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微软雅黑" charset="0"/>
                <a:ea typeface="微软雅黑" charset="0"/>
                <a:sym typeface="+mn-lt"/>
              </a:rPr>
              <a:t>标准制定流程</a:t>
            </a:r>
          </a:p>
        </p:txBody>
      </p:sp>
      <p:sp>
        <p:nvSpPr>
          <p:cNvPr id="99" name="TextBox 123"/>
          <p:cNvSpPr txBox="1"/>
          <p:nvPr/>
        </p:nvSpPr>
        <p:spPr>
          <a:xfrm>
            <a:off x="8032115" y="3895090"/>
            <a:ext cx="1447800" cy="441960"/>
          </a:xfrm>
          <a:prstGeom prst="roundRect">
            <a:avLst/>
          </a:prstGeom>
          <a:solidFill>
            <a:sysClr val="window" lastClr="FFFFFF"/>
          </a:solidFill>
          <a:ln w="12700" cap="flat" cmpd="sng" algn="ctr">
            <a:noFill/>
            <a:prstDash val="solid"/>
            <a:miter lim="800000"/>
          </a:ln>
          <a:effectLst/>
        </p:spPr>
        <p:txBody>
          <a:bodyPr lIns="0" tIns="0" rIns="0" bIns="0" anchor="ctr"/>
          <a:lstStyle>
            <a:defPPr>
              <a:defRPr lang="zh-CN"/>
            </a:defPPr>
            <a:lvl1pPr marR="0" lvl="0" indent="0" algn="ctr" defTabSz="457200" fontAlgn="base">
              <a:lnSpc>
                <a:spcPts val="1100"/>
              </a:lnSpc>
              <a:spcBef>
                <a:spcPct val="0"/>
              </a:spcBef>
              <a:spcAft>
                <a:spcPct val="0"/>
              </a:spcAft>
              <a:buClrTx/>
              <a:buSzTx/>
              <a:buFontTx/>
              <a:buNone/>
              <a:defRPr kumimoji="0" sz="1000" b="1" i="0" u="none" strike="noStrike" kern="0" cap="none" spc="0" normalizeH="0" baseline="0">
                <a:ln>
                  <a:noFill/>
                </a:ln>
                <a:effectLst/>
                <a:uLnTx/>
                <a:uFillTx/>
                <a:latin typeface="KaiTi" panose="02010609060101010101" pitchFamily="49" charset="-122"/>
                <a:ea typeface="KaiTi" panose="02010609060101010101" pitchFamily="49" charset="-122"/>
                <a:cs typeface="+mn-ea"/>
              </a:defRPr>
            </a:lvl1pPr>
          </a:lstStyle>
          <a:p>
            <a:pPr marL="0" marR="0" lvl="0" indent="0" algn="ctr" defTabSz="457200" eaLnBrk="0" fontAlgn="base" latinLnBrk="0" hangingPunct="0">
              <a:lnSpc>
                <a:spcPts val="1100"/>
              </a:lnSpc>
              <a:spcBef>
                <a:spcPct val="0"/>
              </a:spcBef>
              <a:spcAft>
                <a:spcPct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微软雅黑" charset="0"/>
                <a:ea typeface="微软雅黑" charset="0"/>
                <a:sym typeface="+mn-lt"/>
              </a:rPr>
              <a:t>标准评审流程</a:t>
            </a:r>
          </a:p>
        </p:txBody>
      </p:sp>
      <p:sp>
        <p:nvSpPr>
          <p:cNvPr id="100" name="TextBox 123"/>
          <p:cNvSpPr txBox="1"/>
          <p:nvPr/>
        </p:nvSpPr>
        <p:spPr>
          <a:xfrm>
            <a:off x="8032115" y="4465955"/>
            <a:ext cx="1447800" cy="441960"/>
          </a:xfrm>
          <a:prstGeom prst="roundRect">
            <a:avLst/>
          </a:prstGeom>
          <a:solidFill>
            <a:sysClr val="window" lastClr="FFFFFF"/>
          </a:solidFill>
          <a:ln w="12700" cap="flat" cmpd="sng" algn="ctr">
            <a:noFill/>
            <a:prstDash val="solid"/>
            <a:miter lim="800000"/>
          </a:ln>
          <a:effectLst/>
        </p:spPr>
        <p:txBody>
          <a:bodyPr lIns="0" tIns="0" rIns="0" bIns="0" anchor="ctr"/>
          <a:lstStyle>
            <a:defPPr>
              <a:defRPr lang="zh-CN"/>
            </a:defPPr>
            <a:lvl1pPr marR="0" lvl="0" indent="0" algn="ctr" defTabSz="457200" fontAlgn="base">
              <a:lnSpc>
                <a:spcPts val="1100"/>
              </a:lnSpc>
              <a:spcBef>
                <a:spcPct val="0"/>
              </a:spcBef>
              <a:spcAft>
                <a:spcPct val="0"/>
              </a:spcAft>
              <a:buClrTx/>
              <a:buSzTx/>
              <a:buFontTx/>
              <a:buNone/>
              <a:defRPr kumimoji="0" sz="1000" b="1" i="0" u="none" strike="noStrike" kern="0" cap="none" spc="0" normalizeH="0" baseline="0">
                <a:ln>
                  <a:noFill/>
                </a:ln>
                <a:effectLst/>
                <a:uLnTx/>
                <a:uFillTx/>
                <a:latin typeface="KaiTi" panose="02010609060101010101" pitchFamily="49" charset="-122"/>
                <a:ea typeface="KaiTi" panose="02010609060101010101" pitchFamily="49" charset="-122"/>
                <a:cs typeface="+mn-ea"/>
              </a:defRPr>
            </a:lvl1pPr>
          </a:lstStyle>
          <a:p>
            <a:pPr marL="0" marR="0" lvl="0" indent="0" algn="ctr" defTabSz="457200" eaLnBrk="0" fontAlgn="base" latinLnBrk="0" hangingPunct="0">
              <a:lnSpc>
                <a:spcPts val="1100"/>
              </a:lnSpc>
              <a:spcBef>
                <a:spcPct val="0"/>
              </a:spcBef>
              <a:spcAft>
                <a:spcPct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微软雅黑" charset="0"/>
                <a:ea typeface="微软雅黑" charset="0"/>
                <a:sym typeface="+mn-lt"/>
              </a:rPr>
              <a:t>标准发布流程</a:t>
            </a:r>
          </a:p>
        </p:txBody>
      </p:sp>
      <p:sp>
        <p:nvSpPr>
          <p:cNvPr id="101" name="TextBox 123"/>
          <p:cNvSpPr txBox="1"/>
          <p:nvPr/>
        </p:nvSpPr>
        <p:spPr>
          <a:xfrm>
            <a:off x="8032115" y="2753360"/>
            <a:ext cx="1447800" cy="441960"/>
          </a:xfrm>
          <a:prstGeom prst="roundRect">
            <a:avLst/>
          </a:prstGeom>
          <a:solidFill>
            <a:sysClr val="window" lastClr="FFFFFF"/>
          </a:solidFill>
          <a:ln w="12700" cap="flat" cmpd="sng" algn="ctr">
            <a:noFill/>
            <a:prstDash val="solid"/>
            <a:miter lim="800000"/>
          </a:ln>
          <a:effectLst/>
        </p:spPr>
        <p:txBody>
          <a:bodyPr lIns="0" tIns="0" rIns="0" bIns="0" anchor="ctr"/>
          <a:lstStyle>
            <a:defPPr>
              <a:defRPr lang="zh-CN"/>
            </a:defPPr>
            <a:lvl1pPr marR="0" lvl="0" indent="0" algn="ctr" defTabSz="457200" fontAlgn="base">
              <a:lnSpc>
                <a:spcPts val="1100"/>
              </a:lnSpc>
              <a:spcBef>
                <a:spcPct val="0"/>
              </a:spcBef>
              <a:spcAft>
                <a:spcPct val="0"/>
              </a:spcAft>
              <a:buClrTx/>
              <a:buSzTx/>
              <a:buFontTx/>
              <a:buNone/>
              <a:defRPr kumimoji="0" sz="1000" b="1" i="0" u="none" strike="noStrike" kern="0" cap="none" spc="0" normalizeH="0" baseline="0">
                <a:ln>
                  <a:noFill/>
                </a:ln>
                <a:effectLst/>
                <a:uLnTx/>
                <a:uFillTx/>
                <a:latin typeface="KaiTi" panose="02010609060101010101" pitchFamily="49" charset="-122"/>
                <a:ea typeface="KaiTi" panose="02010609060101010101" pitchFamily="49" charset="-122"/>
                <a:cs typeface="+mn-ea"/>
              </a:defRPr>
            </a:lvl1pPr>
          </a:lstStyle>
          <a:p>
            <a:pPr marL="0" marR="0" lvl="0" indent="0" algn="ctr" defTabSz="457200" eaLnBrk="0" fontAlgn="base" latinLnBrk="0" hangingPunct="0">
              <a:lnSpc>
                <a:spcPts val="1100"/>
              </a:lnSpc>
              <a:spcBef>
                <a:spcPct val="0"/>
              </a:spcBef>
              <a:spcAft>
                <a:spcPct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微软雅黑" charset="0"/>
                <a:ea typeface="微软雅黑" charset="0"/>
                <a:sym typeface="+mn-lt"/>
              </a:rPr>
              <a:t>数据标准新需求</a:t>
            </a:r>
          </a:p>
          <a:p>
            <a:pPr marL="0" marR="0" lvl="0" indent="0" algn="ctr" defTabSz="457200" eaLnBrk="0" fontAlgn="base" latinLnBrk="0" hangingPunct="0">
              <a:lnSpc>
                <a:spcPts val="1100"/>
              </a:lnSpc>
              <a:spcBef>
                <a:spcPct val="0"/>
              </a:spcBef>
              <a:spcAft>
                <a:spcPct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微软雅黑" charset="0"/>
                <a:ea typeface="微软雅黑" charset="0"/>
                <a:sym typeface="+mn-lt"/>
              </a:rPr>
              <a:t>分析流程</a:t>
            </a:r>
          </a:p>
        </p:txBody>
      </p:sp>
      <p:sp>
        <p:nvSpPr>
          <p:cNvPr id="102" name="TextBox 123"/>
          <p:cNvSpPr txBox="1"/>
          <p:nvPr/>
        </p:nvSpPr>
        <p:spPr>
          <a:xfrm>
            <a:off x="8032115" y="5036820"/>
            <a:ext cx="1447800" cy="441960"/>
          </a:xfrm>
          <a:prstGeom prst="roundRect">
            <a:avLst/>
          </a:prstGeom>
          <a:solidFill>
            <a:sysClr val="window" lastClr="FFFFFF"/>
          </a:solidFill>
          <a:ln w="12700" cap="flat" cmpd="sng" algn="ctr">
            <a:noFill/>
            <a:prstDash val="solid"/>
            <a:miter lim="800000"/>
          </a:ln>
          <a:effectLst/>
        </p:spPr>
        <p:txBody>
          <a:bodyPr lIns="0" tIns="0" rIns="0" bIns="0" anchor="ctr"/>
          <a:lstStyle>
            <a:defPPr>
              <a:defRPr lang="zh-CN"/>
            </a:defPPr>
            <a:lvl1pPr marR="0" lvl="0" indent="0" algn="ctr" defTabSz="457200" fontAlgn="base">
              <a:lnSpc>
                <a:spcPts val="1100"/>
              </a:lnSpc>
              <a:spcBef>
                <a:spcPct val="0"/>
              </a:spcBef>
              <a:spcAft>
                <a:spcPct val="0"/>
              </a:spcAft>
              <a:buClrTx/>
              <a:buSzTx/>
              <a:buFontTx/>
              <a:buNone/>
              <a:defRPr kumimoji="0" sz="1000" b="1" i="0" u="none" strike="noStrike" kern="0" cap="none" spc="0" normalizeH="0" baseline="0">
                <a:ln>
                  <a:noFill/>
                </a:ln>
                <a:effectLst/>
                <a:uLnTx/>
                <a:uFillTx/>
                <a:latin typeface="KaiTi" panose="02010609060101010101" pitchFamily="49" charset="-122"/>
                <a:ea typeface="KaiTi" panose="02010609060101010101" pitchFamily="49" charset="-122"/>
                <a:cs typeface="+mn-ea"/>
              </a:defRPr>
            </a:lvl1pPr>
          </a:lstStyle>
          <a:p>
            <a:pPr marL="0" marR="0" lvl="0" indent="0" algn="ctr" defTabSz="457200" eaLnBrk="0" fontAlgn="base" latinLnBrk="0" hangingPunct="0">
              <a:lnSpc>
                <a:spcPts val="1100"/>
              </a:lnSpc>
              <a:spcBef>
                <a:spcPct val="0"/>
              </a:spcBef>
              <a:spcAft>
                <a:spcPct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微软雅黑" charset="0"/>
                <a:ea typeface="微软雅黑" charset="0"/>
                <a:sym typeface="+mn-lt"/>
              </a:rPr>
              <a:t>标准变更流程</a:t>
            </a:r>
          </a:p>
        </p:txBody>
      </p:sp>
      <p:sp>
        <p:nvSpPr>
          <p:cNvPr id="103" name="MH_Text_1"/>
          <p:cNvSpPr txBox="1">
            <a:spLocks noChangeArrowheads="1"/>
          </p:cNvSpPr>
          <p:nvPr>
            <p:custDataLst>
              <p:tags r:id="rId2"/>
            </p:custDataLst>
          </p:nvPr>
        </p:nvSpPr>
        <p:spPr bwMode="auto">
          <a:xfrm>
            <a:off x="600171" y="1771538"/>
            <a:ext cx="21875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fontAlgn="base" hangingPunct="1">
              <a:lnSpc>
                <a:spcPct val="130000"/>
              </a:lnSpc>
              <a:spcBef>
                <a:spcPct val="0"/>
              </a:spcBef>
              <a:spcAft>
                <a:spcPct val="0"/>
              </a:spcAft>
            </a:pPr>
            <a:r>
              <a:rPr lang="zh-CN" altLang="en-US" sz="1600">
                <a:solidFill>
                  <a:prstClr val="black"/>
                </a:solidFill>
                <a:latin typeface="微软雅黑" charset="0"/>
                <a:ea typeface="微软雅黑" charset="0"/>
              </a:rPr>
              <a:t>数据标准闭环管理流程</a:t>
            </a:r>
            <a:endParaRPr lang="en-US" altLang="zh-CN" sz="1600">
              <a:solidFill>
                <a:prstClr val="black"/>
              </a:solidFill>
              <a:latin typeface="微软雅黑" charset="0"/>
              <a:ea typeface="微软雅黑" charset="0"/>
            </a:endParaRPr>
          </a:p>
        </p:txBody>
      </p:sp>
      <p:sp>
        <p:nvSpPr>
          <p:cNvPr id="104" name="梯形 103"/>
          <p:cNvSpPr/>
          <p:nvPr/>
        </p:nvSpPr>
        <p:spPr>
          <a:xfrm rot="16200000">
            <a:off x="5338227" y="3735992"/>
            <a:ext cx="4102233" cy="477489"/>
          </a:xfrm>
          <a:prstGeom prst="trapezoid">
            <a:avLst>
              <a:gd name="adj" fmla="val 217677"/>
            </a:avLst>
          </a:prstGeom>
          <a:gradFill flip="none" rotWithShape="1">
            <a:gsLst>
              <a:gs pos="0">
                <a:sysClr val="window" lastClr="FFFFFF">
                  <a:lumMod val="85000"/>
                </a:sysClr>
              </a:gs>
              <a:gs pos="50000">
                <a:sysClr val="window" lastClr="FFFFFF">
                  <a:lumMod val="95000"/>
                </a:sysClr>
              </a:gs>
              <a:gs pos="100000">
                <a:sysClr val="window" lastClr="FFFFFF"/>
              </a:gs>
            </a:gsLst>
            <a:lin ang="5400000" scaled="1"/>
            <a:tileRect/>
          </a:gradFill>
        </p:spPr>
        <p:txBody>
          <a:bodyPr wrap="square" rtlCol="0" anchor="ctr">
            <a:noAutofit/>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prstClr val="black"/>
              </a:solidFill>
              <a:effectLst/>
              <a:uLnTx/>
              <a:uFillTx/>
              <a:latin typeface="微软雅黑" charset="0"/>
              <a:ea typeface="微软雅黑" charset="0"/>
            </a:endParaRPr>
          </a:p>
        </p:txBody>
      </p:sp>
      <p:sp>
        <p:nvSpPr>
          <p:cNvPr id="105" name="空心弧 104"/>
          <p:cNvSpPr/>
          <p:nvPr>
            <p:custDataLst>
              <p:tags r:id="rId3"/>
            </p:custDataLst>
          </p:nvPr>
        </p:nvSpPr>
        <p:spPr>
          <a:xfrm rot="2969854">
            <a:off x="2518750" y="2604314"/>
            <a:ext cx="3226528" cy="3226528"/>
          </a:xfrm>
          <a:prstGeom prst="blockArc">
            <a:avLst>
              <a:gd name="adj1" fmla="val 0"/>
              <a:gd name="adj2" fmla="val 4320000"/>
              <a:gd name="adj3" fmla="val 20000"/>
            </a:avLst>
          </a:prstGeom>
          <a:solidFill>
            <a:srgbClr val="69A35B"/>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0" fontAlgn="base" latinLnBrk="0" hangingPunct="0">
              <a:lnSpc>
                <a:spcPct val="12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sym typeface="Arial" panose="020B0604020202090204" pitchFamily="34" charset="0"/>
            </a:endParaRPr>
          </a:p>
        </p:txBody>
      </p:sp>
      <p:sp>
        <p:nvSpPr>
          <p:cNvPr id="106" name="等腰三角形 105"/>
          <p:cNvSpPr/>
          <p:nvPr>
            <p:custDataLst>
              <p:tags r:id="rId4"/>
            </p:custDataLst>
          </p:nvPr>
        </p:nvSpPr>
        <p:spPr>
          <a:xfrm rot="13829286">
            <a:off x="4194420" y="5077935"/>
            <a:ext cx="1046806" cy="730302"/>
          </a:xfrm>
          <a:prstGeom prst="triangle">
            <a:avLst/>
          </a:prstGeom>
          <a:solidFill>
            <a:srgbClr val="1AA3AA"/>
          </a:solidFill>
          <a:ln w="12700" cap="flat" cmpd="sng" algn="ctr">
            <a:noFill/>
            <a:prstDash val="solid"/>
            <a:miter lim="800000"/>
          </a:ln>
          <a:effectLst/>
        </p:spPr>
        <p:txBody>
          <a:bodyPr rtlCol="0" anchor="ctr"/>
          <a:lstStyle/>
          <a:p>
            <a:pPr marL="0" marR="0" lvl="0" indent="0" algn="ctr" defTabSz="914400" eaLnBrk="0" fontAlgn="base" latinLnBrk="0" hangingPunct="0">
              <a:lnSpc>
                <a:spcPct val="12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sym typeface="Arial" panose="020B0604020202090204" pitchFamily="34" charset="0"/>
            </a:endParaRPr>
          </a:p>
        </p:txBody>
      </p:sp>
      <p:grpSp>
        <p:nvGrpSpPr>
          <p:cNvPr id="107" name="组合 106"/>
          <p:cNvGrpSpPr/>
          <p:nvPr/>
        </p:nvGrpSpPr>
        <p:grpSpPr>
          <a:xfrm>
            <a:off x="2524336" y="2471257"/>
            <a:ext cx="3516718" cy="3411586"/>
            <a:chOff x="2524336" y="2471257"/>
            <a:chExt cx="3516718" cy="3411586"/>
          </a:xfrm>
        </p:grpSpPr>
        <p:sp>
          <p:nvSpPr>
            <p:cNvPr id="108" name="矩形 107"/>
            <p:cNvSpPr/>
            <p:nvPr>
              <p:custDataLst>
                <p:tags r:id="rId5"/>
              </p:custDataLst>
            </p:nvPr>
          </p:nvSpPr>
          <p:spPr>
            <a:xfrm>
              <a:off x="3382645" y="3768090"/>
              <a:ext cx="1393190" cy="600710"/>
            </a:xfrm>
            <a:prstGeom prst="rect">
              <a:avLst/>
            </a:prstGeom>
          </p:spPr>
          <p:txBody>
            <a:bodyPr wrap="square" lIns="90000" tIns="46800" rIns="90000" bIns="46800" anchor="ctr">
              <a:normAutofit fontScale="75000" lnSpcReduction="20000"/>
            </a:bodyPr>
            <a:lstStyle/>
            <a:p>
              <a:pPr marL="0" marR="0" lvl="0" indent="0" algn="ctr" defTabSz="914400" eaLnBrk="0" fontAlgn="base" latinLnBrk="0" hangingPunct="0">
                <a:lnSpc>
                  <a:spcPct val="120000"/>
                </a:lnSpc>
                <a:spcBef>
                  <a:spcPct val="0"/>
                </a:spcBef>
                <a:spcAft>
                  <a:spcPct val="0"/>
                </a:spcAft>
                <a:buClrTx/>
                <a:buSzTx/>
                <a:buFontTx/>
                <a:buNone/>
                <a:tabLst/>
                <a:defRPr/>
              </a:pPr>
              <a:r>
                <a:rPr kumimoji="0" lang="zh-CN" altLang="en-US" sz="2000" b="1" i="0" u="none" strike="noStrike" kern="0" cap="none" spc="30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ea"/>
                  <a:sym typeface="Arial" panose="020B0604020202090204" pitchFamily="34" charset="0"/>
                </a:rPr>
                <a:t>闭环</a:t>
              </a:r>
            </a:p>
            <a:p>
              <a:pPr marL="0" marR="0" lvl="0" indent="0" algn="ctr" defTabSz="914400" eaLnBrk="0" fontAlgn="base" latinLnBrk="0" hangingPunct="0">
                <a:lnSpc>
                  <a:spcPct val="120000"/>
                </a:lnSpc>
                <a:spcBef>
                  <a:spcPct val="0"/>
                </a:spcBef>
                <a:spcAft>
                  <a:spcPct val="0"/>
                </a:spcAft>
                <a:buClrTx/>
                <a:buSzTx/>
                <a:buFontTx/>
                <a:buNone/>
                <a:tabLst/>
                <a:defRPr/>
              </a:pPr>
              <a:r>
                <a:rPr kumimoji="0" lang="zh-CN" altLang="en-US" sz="2000" b="1" i="0" u="none" strike="noStrike" kern="0" cap="none" spc="30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ea"/>
                  <a:sym typeface="Arial" panose="020B0604020202090204" pitchFamily="34" charset="0"/>
                </a:rPr>
                <a:t>流程</a:t>
              </a:r>
            </a:p>
          </p:txBody>
        </p:sp>
        <p:sp>
          <p:nvSpPr>
            <p:cNvPr id="109" name="空心弧 108"/>
            <p:cNvSpPr/>
            <p:nvPr>
              <p:custDataLst>
                <p:tags r:id="rId6"/>
              </p:custDataLst>
            </p:nvPr>
          </p:nvSpPr>
          <p:spPr>
            <a:xfrm rot="15999236">
              <a:off x="2587011" y="2656315"/>
              <a:ext cx="3226528" cy="3226528"/>
            </a:xfrm>
            <a:prstGeom prst="blockArc">
              <a:avLst>
                <a:gd name="adj1" fmla="val 0"/>
                <a:gd name="adj2" fmla="val 4320000"/>
                <a:gd name="adj3" fmla="val 20000"/>
              </a:avLst>
            </a:prstGeom>
            <a:solidFill>
              <a:srgbClr val="3498DB"/>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0" fontAlgn="base" latinLnBrk="0" hangingPunct="0">
                <a:lnSpc>
                  <a:spcPct val="12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sym typeface="Arial" panose="020B0604020202090204" pitchFamily="34" charset="0"/>
              </a:endParaRPr>
            </a:p>
          </p:txBody>
        </p:sp>
        <p:sp>
          <p:nvSpPr>
            <p:cNvPr id="110" name="空心弧 109"/>
            <p:cNvSpPr/>
            <p:nvPr>
              <p:custDataLst>
                <p:tags r:id="rId7"/>
              </p:custDataLst>
            </p:nvPr>
          </p:nvSpPr>
          <p:spPr>
            <a:xfrm rot="20319236">
              <a:off x="2540109" y="2609413"/>
              <a:ext cx="3226528" cy="3226528"/>
            </a:xfrm>
            <a:prstGeom prst="blockArc">
              <a:avLst>
                <a:gd name="adj1" fmla="val 0"/>
                <a:gd name="adj2" fmla="val 4320000"/>
                <a:gd name="adj3" fmla="val 20000"/>
              </a:avLst>
            </a:prstGeom>
            <a:solidFill>
              <a:srgbClr val="1AA3AA"/>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0" fontAlgn="base" latinLnBrk="0" hangingPunct="0">
                <a:lnSpc>
                  <a:spcPct val="12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sym typeface="Arial" panose="020B0604020202090204" pitchFamily="34" charset="0"/>
              </a:endParaRPr>
            </a:p>
          </p:txBody>
        </p:sp>
        <p:sp>
          <p:nvSpPr>
            <p:cNvPr id="111" name="空心弧 110"/>
            <p:cNvSpPr/>
            <p:nvPr>
              <p:custDataLst>
                <p:tags r:id="rId8"/>
              </p:custDataLst>
            </p:nvPr>
          </p:nvSpPr>
          <p:spPr>
            <a:xfrm rot="7359236">
              <a:off x="2592549" y="2604314"/>
              <a:ext cx="3226528" cy="3226528"/>
            </a:xfrm>
            <a:prstGeom prst="blockArc">
              <a:avLst>
                <a:gd name="adj1" fmla="val 0"/>
                <a:gd name="adj2" fmla="val 4320000"/>
                <a:gd name="adj3" fmla="val 20000"/>
              </a:avLst>
            </a:prstGeom>
            <a:solidFill>
              <a:srgbClr val="9BBB59"/>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0" fontAlgn="base" latinLnBrk="0" hangingPunct="0">
                <a:lnSpc>
                  <a:spcPct val="12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sym typeface="Arial" panose="020B0604020202090204" pitchFamily="34" charset="0"/>
              </a:endParaRPr>
            </a:p>
          </p:txBody>
        </p:sp>
        <p:sp>
          <p:nvSpPr>
            <p:cNvPr id="112" name="等腰三角形 111"/>
            <p:cNvSpPr/>
            <p:nvPr>
              <p:custDataLst>
                <p:tags r:id="rId9"/>
              </p:custDataLst>
            </p:nvPr>
          </p:nvSpPr>
          <p:spPr>
            <a:xfrm rot="5199236">
              <a:off x="3965907" y="2629509"/>
              <a:ext cx="1046806" cy="730302"/>
            </a:xfrm>
            <a:prstGeom prst="triangle">
              <a:avLst/>
            </a:prstGeom>
            <a:solidFill>
              <a:srgbClr val="1F74AD"/>
            </a:solidFill>
            <a:ln w="12700" cap="flat" cmpd="sng" algn="ctr">
              <a:noFill/>
              <a:prstDash val="solid"/>
              <a:miter lim="800000"/>
            </a:ln>
            <a:effectLst/>
          </p:spPr>
          <p:txBody>
            <a:bodyPr rtlCol="0" anchor="ctr"/>
            <a:lstStyle/>
            <a:p>
              <a:pPr marL="0" marR="0" lvl="0" indent="0" algn="ctr" defTabSz="914400" eaLnBrk="0" fontAlgn="base" latinLnBrk="0" hangingPunct="0">
                <a:lnSpc>
                  <a:spcPct val="12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sym typeface="Arial" panose="020B0604020202090204" pitchFamily="34" charset="0"/>
              </a:endParaRPr>
            </a:p>
          </p:txBody>
        </p:sp>
        <p:sp>
          <p:nvSpPr>
            <p:cNvPr id="113" name="等腰三角形 112"/>
            <p:cNvSpPr/>
            <p:nvPr>
              <p:custDataLst>
                <p:tags r:id="rId10"/>
              </p:custDataLst>
            </p:nvPr>
          </p:nvSpPr>
          <p:spPr>
            <a:xfrm rot="9513355">
              <a:off x="4994248" y="3713702"/>
              <a:ext cx="1046806" cy="730302"/>
            </a:xfrm>
            <a:prstGeom prst="triangle">
              <a:avLst/>
            </a:prstGeom>
            <a:solidFill>
              <a:srgbClr val="3498DB"/>
            </a:solidFill>
            <a:ln w="12700" cap="flat" cmpd="sng" algn="ctr">
              <a:noFill/>
              <a:prstDash val="solid"/>
              <a:miter lim="800000"/>
            </a:ln>
            <a:effectLst/>
          </p:spPr>
          <p:txBody>
            <a:bodyPr rtlCol="0" anchor="ctr"/>
            <a:lstStyle/>
            <a:p>
              <a:pPr marL="0" marR="0" lvl="0" indent="0" algn="ctr" defTabSz="914400" eaLnBrk="0" fontAlgn="base" latinLnBrk="0" hangingPunct="0">
                <a:lnSpc>
                  <a:spcPct val="12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sym typeface="Arial" panose="020B0604020202090204" pitchFamily="34" charset="0"/>
              </a:endParaRPr>
            </a:p>
          </p:txBody>
        </p:sp>
        <p:sp>
          <p:nvSpPr>
            <p:cNvPr id="114" name="等腰三角形 113"/>
            <p:cNvSpPr/>
            <p:nvPr>
              <p:custDataLst>
                <p:tags r:id="rId11"/>
              </p:custDataLst>
            </p:nvPr>
          </p:nvSpPr>
          <p:spPr>
            <a:xfrm rot="18225243">
              <a:off x="2706988" y="4782894"/>
              <a:ext cx="1046806" cy="730302"/>
            </a:xfrm>
            <a:prstGeom prst="triangle">
              <a:avLst/>
            </a:prstGeom>
            <a:solidFill>
              <a:srgbClr val="69A35B"/>
            </a:solidFill>
            <a:ln w="12700" cap="flat" cmpd="sng" algn="ctr">
              <a:noFill/>
              <a:prstDash val="solid"/>
              <a:miter lim="800000"/>
            </a:ln>
            <a:effectLst/>
          </p:spPr>
          <p:txBody>
            <a:bodyPr rtlCol="0" anchor="ctr"/>
            <a:lstStyle/>
            <a:p>
              <a:pPr marL="0" marR="0" lvl="0" indent="0" algn="ctr" defTabSz="914400" eaLnBrk="0" fontAlgn="base" latinLnBrk="0" hangingPunct="0">
                <a:lnSpc>
                  <a:spcPct val="12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sym typeface="Arial" panose="020B0604020202090204" pitchFamily="34" charset="0"/>
              </a:endParaRPr>
            </a:p>
          </p:txBody>
        </p:sp>
        <p:sp>
          <p:nvSpPr>
            <p:cNvPr id="115" name="等腰三角形 114"/>
            <p:cNvSpPr/>
            <p:nvPr>
              <p:custDataLst>
                <p:tags r:id="rId12"/>
              </p:custDataLst>
            </p:nvPr>
          </p:nvSpPr>
          <p:spPr>
            <a:xfrm rot="897488">
              <a:off x="2524336" y="3240051"/>
              <a:ext cx="1046806" cy="730302"/>
            </a:xfrm>
            <a:prstGeom prst="triangle">
              <a:avLst/>
            </a:prstGeom>
            <a:solidFill>
              <a:srgbClr val="9BBB59"/>
            </a:solidFill>
            <a:ln w="12700" cap="flat" cmpd="sng" algn="ctr">
              <a:noFill/>
              <a:prstDash val="solid"/>
              <a:miter lim="800000"/>
            </a:ln>
            <a:effectLst/>
          </p:spPr>
          <p:txBody>
            <a:bodyPr rtlCol="0" anchor="ctr"/>
            <a:lstStyle/>
            <a:p>
              <a:pPr marL="0" marR="0" lvl="0" indent="0" algn="ctr" defTabSz="914400" eaLnBrk="0" fontAlgn="base" latinLnBrk="0" hangingPunct="0">
                <a:lnSpc>
                  <a:spcPct val="12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sym typeface="Arial" panose="020B0604020202090204" pitchFamily="34" charset="0"/>
              </a:endParaRPr>
            </a:p>
          </p:txBody>
        </p:sp>
        <p:sp>
          <p:nvSpPr>
            <p:cNvPr id="116" name="文本框 115"/>
            <p:cNvSpPr txBox="1"/>
            <p:nvPr>
              <p:custDataLst>
                <p:tags r:id="rId13"/>
              </p:custDataLst>
            </p:nvPr>
          </p:nvSpPr>
          <p:spPr>
            <a:xfrm>
              <a:off x="3414733" y="2809950"/>
              <a:ext cx="1554439" cy="434975"/>
            </a:xfrm>
            <a:prstGeom prst="rect">
              <a:avLst/>
            </a:prstGeom>
            <a:noFill/>
            <a:effectLst/>
          </p:spPr>
          <p:txBody>
            <a:bodyPr vert="horz" wrap="square" tIns="46800" bIns="46800">
              <a:normAutofit fontScale="95000"/>
            </a:bodyPr>
            <a:lstStyle/>
            <a:p>
              <a:pPr marL="0" marR="0" lvl="0" indent="0" defTabSz="914400" eaLnBrk="0" fontAlgn="base" latinLnBrk="0" hangingPunct="0">
                <a:lnSpc>
                  <a:spcPct val="12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sym typeface="Arial" panose="020B0604020202090204" pitchFamily="34" charset="0"/>
                </a:rPr>
                <a:t>制定标准</a:t>
              </a:r>
            </a:p>
          </p:txBody>
        </p:sp>
        <p:sp>
          <p:nvSpPr>
            <p:cNvPr id="117" name="文本框 116"/>
            <p:cNvSpPr txBox="1"/>
            <p:nvPr>
              <p:custDataLst>
                <p:tags r:id="rId14"/>
              </p:custDataLst>
            </p:nvPr>
          </p:nvSpPr>
          <p:spPr>
            <a:xfrm rot="20319235">
              <a:off x="5100272" y="2979304"/>
              <a:ext cx="400050" cy="1210945"/>
            </a:xfrm>
            <a:prstGeom prst="rect">
              <a:avLst/>
            </a:prstGeom>
            <a:noFill/>
            <a:effectLst/>
          </p:spPr>
          <p:txBody>
            <a:bodyPr vert="horz" wrap="square" tIns="46800" bIns="46800"/>
            <a:lstStyle/>
            <a:p>
              <a:pPr marL="0" marR="0" lvl="0" indent="0" defTabSz="914400" eaLnBrk="0" fontAlgn="base" latinLnBrk="0" hangingPunct="0">
                <a:lnSpc>
                  <a:spcPct val="12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sym typeface="Arial" panose="020B0604020202090204" pitchFamily="34" charset="0"/>
                </a:rPr>
                <a:t>发布标准</a:t>
              </a:r>
            </a:p>
          </p:txBody>
        </p:sp>
        <p:sp>
          <p:nvSpPr>
            <p:cNvPr id="118" name="文本框 117"/>
            <p:cNvSpPr txBox="1"/>
            <p:nvPr>
              <p:custDataLst>
                <p:tags r:id="rId15"/>
              </p:custDataLst>
            </p:nvPr>
          </p:nvSpPr>
          <p:spPr>
            <a:xfrm>
              <a:off x="2838430" y="3377235"/>
              <a:ext cx="400685" cy="1143635"/>
            </a:xfrm>
            <a:prstGeom prst="rect">
              <a:avLst/>
            </a:prstGeom>
            <a:noFill/>
            <a:effectLst/>
          </p:spPr>
          <p:txBody>
            <a:bodyPr vert="horz" wrap="square" tIns="46800" bIns="46800">
              <a:noAutofit/>
            </a:bodyPr>
            <a:lstStyle/>
            <a:p>
              <a:pPr marL="0" marR="0" lvl="0" indent="0" defTabSz="914400" eaLnBrk="0" fontAlgn="base" latinLnBrk="0" hangingPunct="0">
                <a:lnSpc>
                  <a:spcPct val="12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sym typeface="Arial" panose="020B0604020202090204" pitchFamily="34" charset="0"/>
                </a:rPr>
                <a:t>变更维护</a:t>
              </a:r>
            </a:p>
          </p:txBody>
        </p:sp>
        <p:sp>
          <p:nvSpPr>
            <p:cNvPr id="119" name="文本框 118"/>
            <p:cNvSpPr txBox="1"/>
            <p:nvPr>
              <p:custDataLst>
                <p:tags r:id="rId16"/>
              </p:custDataLst>
            </p:nvPr>
          </p:nvSpPr>
          <p:spPr>
            <a:xfrm rot="1779235">
              <a:off x="3008793" y="5208698"/>
              <a:ext cx="1311281" cy="434975"/>
            </a:xfrm>
            <a:prstGeom prst="rect">
              <a:avLst/>
            </a:prstGeom>
            <a:noFill/>
            <a:effectLst/>
          </p:spPr>
          <p:txBody>
            <a:bodyPr vert="horz" wrap="square" tIns="46800" bIns="46800">
              <a:noAutofit/>
            </a:bodyPr>
            <a:lstStyle/>
            <a:p>
              <a:pPr marL="0" marR="0" lvl="0" indent="0" defTabSz="914400" eaLnBrk="0" fontAlgn="base" latinLnBrk="0" hangingPunct="0">
                <a:lnSpc>
                  <a:spcPct val="12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sym typeface="Arial" panose="020B0604020202090204" pitchFamily="34" charset="0"/>
                </a:rPr>
                <a:t>标准评审</a:t>
              </a:r>
            </a:p>
          </p:txBody>
        </p:sp>
        <p:sp>
          <p:nvSpPr>
            <p:cNvPr id="120" name="文本框 119"/>
            <p:cNvSpPr txBox="1"/>
            <p:nvPr>
              <p:custDataLst>
                <p:tags r:id="rId17"/>
              </p:custDataLst>
            </p:nvPr>
          </p:nvSpPr>
          <p:spPr>
            <a:xfrm rot="18519235">
              <a:off x="4270038" y="4943476"/>
              <a:ext cx="1398270" cy="397510"/>
            </a:xfrm>
            <a:prstGeom prst="rect">
              <a:avLst/>
            </a:prstGeom>
            <a:noFill/>
            <a:effectLst/>
          </p:spPr>
          <p:txBody>
            <a:bodyPr vert="horz" wrap="square" tIns="46800" bIns="46800">
              <a:noAutofit/>
            </a:bodyPr>
            <a:lstStyle/>
            <a:p>
              <a:pPr marL="0" marR="0" lvl="0" indent="0" defTabSz="914400" eaLnBrk="0" fontAlgn="base" latinLnBrk="0" hangingPunct="0">
                <a:lnSpc>
                  <a:spcPct val="12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sym typeface="Arial" panose="020B0604020202090204" pitchFamily="34" charset="0"/>
                </a:rPr>
                <a:t>监控标准执行</a:t>
              </a:r>
            </a:p>
          </p:txBody>
        </p:sp>
      </p:grpSp>
    </p:spTree>
    <p:extLst>
      <p:ext uri="{BB962C8B-B14F-4D97-AF65-F5344CB8AC3E}">
        <p14:creationId xmlns:p14="http://schemas.microsoft.com/office/powerpoint/2010/main" val="4148649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p:spPr>
        <p:txBody>
          <a:bodyPr wrap="square" rtlCol="0">
            <a:spAutoFit/>
          </a:bodyPr>
          <a:lstStyle/>
          <a:p>
            <a:r>
              <a:rPr lang="zh-CN" altLang="en-US" dirty="0"/>
              <a:t>数据质量管理工作内容</a:t>
            </a:r>
          </a:p>
        </p:txBody>
      </p:sp>
      <p:sp>
        <p:nvSpPr>
          <p:cNvPr id="47" name="文本框 46">
            <a:extLst>
              <a:ext uri="{FF2B5EF4-FFF2-40B4-BE49-F238E27FC236}">
                <a16:creationId xmlns="" xmlns:a16="http://schemas.microsoft.com/office/drawing/2014/main" id="{2B45162D-234D-4536-8564-1CA5CB7A2942}"/>
              </a:ext>
            </a:extLst>
          </p:cNvPr>
          <p:cNvSpPr txBox="1"/>
          <p:nvPr/>
        </p:nvSpPr>
        <p:spPr>
          <a:xfrm>
            <a:off x="344881" y="753297"/>
            <a:ext cx="11485837" cy="984885"/>
          </a:xfrm>
          <a:prstGeom prst="rect">
            <a:avLst/>
          </a:prstGeom>
          <a:noFill/>
        </p:spPr>
        <p:txBody>
          <a:bodyPr wrap="none" rtlCol="0">
            <a:spAutoFit/>
          </a:bodyPr>
          <a:lstStyle/>
          <a:p>
            <a:pPr>
              <a:spcBef>
                <a:spcPts val="600"/>
              </a:spcBef>
            </a:pPr>
            <a:r>
              <a:rPr lang="zh-CN" altLang="en-US" sz="1600" b="1" dirty="0">
                <a:solidFill>
                  <a:prstClr val="black"/>
                </a:solidFill>
                <a:latin typeface="微软雅黑" panose="020B0503020204020204" pitchFamily="34" charset="-122"/>
                <a:ea typeface="微软雅黑" panose="020B0503020204020204" pitchFamily="34" charset="-122"/>
              </a:rPr>
              <a:t>数据质量</a:t>
            </a:r>
            <a:r>
              <a:rPr lang="zh-CN" altLang="en-US" sz="1600" dirty="0">
                <a:solidFill>
                  <a:prstClr val="black"/>
                </a:solidFill>
                <a:latin typeface="微软雅黑" panose="020B0503020204020204" pitchFamily="34" charset="-122"/>
                <a:ea typeface="微软雅黑" panose="020B0503020204020204" pitchFamily="34" charset="-122"/>
              </a:rPr>
              <a:t>是指在业务运行中数据的可用程度，及满足决策层、管理层、执行层开展工作所需的程度；</a:t>
            </a:r>
            <a:endParaRPr lang="en-US" altLang="zh-CN" sz="1600" dirty="0">
              <a:solidFill>
                <a:prstClr val="black"/>
              </a:solidFill>
              <a:latin typeface="微软雅黑" panose="020B0503020204020204" pitchFamily="34" charset="-122"/>
              <a:ea typeface="微软雅黑" panose="020B0503020204020204" pitchFamily="34" charset="-122"/>
            </a:endParaRPr>
          </a:p>
          <a:p>
            <a:pPr>
              <a:spcBef>
                <a:spcPts val="600"/>
              </a:spcBef>
            </a:pPr>
            <a:r>
              <a:rPr lang="zh-CN" altLang="en-US" sz="1600" b="1" dirty="0">
                <a:solidFill>
                  <a:prstClr val="black"/>
                </a:solidFill>
                <a:latin typeface="微软雅黑" panose="020B0503020204020204" pitchFamily="34" charset="-122"/>
                <a:ea typeface="微软雅黑" panose="020B0503020204020204" pitchFamily="34" charset="-122"/>
              </a:rPr>
              <a:t>数据质量管理</a:t>
            </a:r>
            <a:r>
              <a:rPr lang="zh-CN" altLang="en-US" sz="1600" dirty="0">
                <a:solidFill>
                  <a:prstClr val="black"/>
                </a:solidFill>
                <a:latin typeface="微软雅黑" panose="020B0503020204020204" pitchFamily="34" charset="-122"/>
                <a:ea typeface="微软雅黑" panose="020B0503020204020204" pitchFamily="34" charset="-122"/>
              </a:rPr>
              <a:t>是企业管理和信息化建设中的</a:t>
            </a:r>
            <a:r>
              <a:rPr lang="zh-CN" altLang="en-US" sz="1600" b="1" dirty="0">
                <a:solidFill>
                  <a:srgbClr val="1368B3"/>
                </a:solidFill>
                <a:latin typeface="微软雅黑" panose="020B0503020204020204" pitchFamily="34" charset="-122"/>
                <a:ea typeface="微软雅黑" panose="020B0503020204020204" pitchFamily="34" charset="-122"/>
              </a:rPr>
              <a:t>关键支撑流程</a:t>
            </a:r>
            <a:r>
              <a:rPr lang="zh-CN" altLang="en-US" sz="1600" dirty="0">
                <a:solidFill>
                  <a:prstClr val="black"/>
                </a:solidFill>
                <a:latin typeface="微软雅黑" panose="020B0503020204020204" pitchFamily="34" charset="-122"/>
                <a:ea typeface="微软雅黑" panose="020B0503020204020204" pitchFamily="34" charset="-122"/>
              </a:rPr>
              <a:t>，数据资产的管理和利用必须建立在质量可靠的数据之上才有意义；</a:t>
            </a:r>
            <a:endParaRPr lang="en-US" altLang="zh-CN" sz="1600" dirty="0">
              <a:solidFill>
                <a:prstClr val="black"/>
              </a:solidFill>
              <a:latin typeface="微软雅黑" panose="020B0503020204020204" pitchFamily="34" charset="-122"/>
              <a:ea typeface="微软雅黑" panose="020B0503020204020204" pitchFamily="34" charset="-122"/>
            </a:endParaRPr>
          </a:p>
          <a:p>
            <a:pPr>
              <a:spcBef>
                <a:spcPts val="600"/>
              </a:spcBef>
            </a:pPr>
            <a:r>
              <a:rPr lang="zh-CN" altLang="en-US" sz="1600" b="1" dirty="0">
                <a:solidFill>
                  <a:prstClr val="black"/>
                </a:solidFill>
                <a:latin typeface="微软雅黑" panose="020B0503020204020204" pitchFamily="34" charset="-122"/>
                <a:ea typeface="微软雅黑" panose="020B0503020204020204" pitchFamily="34" charset="-122"/>
              </a:rPr>
              <a:t>几大数据质量关键衡量维度</a:t>
            </a:r>
            <a:r>
              <a:rPr lang="zh-CN" altLang="en-US" sz="1600" dirty="0">
                <a:solidFill>
                  <a:prstClr val="black"/>
                </a:solidFill>
                <a:latin typeface="微软雅黑" panose="020B0503020204020204" pitchFamily="34" charset="-122"/>
                <a:ea typeface="微软雅黑" panose="020B0503020204020204" pitchFamily="34" charset="-122"/>
              </a:rPr>
              <a:t>：</a:t>
            </a:r>
          </a:p>
        </p:txBody>
      </p:sp>
      <p:sp>
        <p:nvSpPr>
          <p:cNvPr id="48" name="矩形 47">
            <a:extLst>
              <a:ext uri="{FF2B5EF4-FFF2-40B4-BE49-F238E27FC236}">
                <a16:creationId xmlns="" xmlns:a16="http://schemas.microsoft.com/office/drawing/2014/main" id="{239591AC-9B3C-491D-9899-88A20F8776C8}"/>
              </a:ext>
            </a:extLst>
          </p:cNvPr>
          <p:cNvSpPr/>
          <p:nvPr/>
        </p:nvSpPr>
        <p:spPr>
          <a:xfrm>
            <a:off x="2666924" y="1853297"/>
            <a:ext cx="881973" cy="369332"/>
          </a:xfrm>
          <a:prstGeom prst="rect">
            <a:avLst/>
          </a:prstGeom>
        </p:spPr>
        <p:txBody>
          <a:bodyPr wrap="none">
            <a:spAutoFit/>
          </a:bodyPr>
          <a:lstStyle/>
          <a:p>
            <a:r>
              <a:rPr lang="zh-CN" altLang="en-US" b="1" dirty="0">
                <a:solidFill>
                  <a:srgbClr val="1368B3"/>
                </a:solidFill>
                <a:latin typeface="微软雅黑" panose="020B0503020204020204" pitchFamily="34" charset="-122"/>
                <a:ea typeface="微软雅黑" panose="020B0503020204020204" pitchFamily="34" charset="-122"/>
              </a:rPr>
              <a:t>真实性</a:t>
            </a:r>
            <a:endParaRPr lang="zh-CN" altLang="en-US" dirty="0">
              <a:solidFill>
                <a:srgbClr val="1368B3"/>
              </a:solidFill>
              <a:latin typeface="微软雅黑" panose="020B0503020204020204" pitchFamily="34" charset="-122"/>
              <a:ea typeface="微软雅黑" panose="020B0503020204020204" pitchFamily="34" charset="-122"/>
            </a:endParaRPr>
          </a:p>
        </p:txBody>
      </p:sp>
      <p:sp>
        <p:nvSpPr>
          <p:cNvPr id="49" name="矩形 48">
            <a:extLst>
              <a:ext uri="{FF2B5EF4-FFF2-40B4-BE49-F238E27FC236}">
                <a16:creationId xmlns="" xmlns:a16="http://schemas.microsoft.com/office/drawing/2014/main" id="{01C94951-A47F-4C92-B24A-DD4C96359558}"/>
              </a:ext>
            </a:extLst>
          </p:cNvPr>
          <p:cNvSpPr/>
          <p:nvPr/>
        </p:nvSpPr>
        <p:spPr>
          <a:xfrm>
            <a:off x="2517897" y="3069411"/>
            <a:ext cx="881973" cy="369332"/>
          </a:xfrm>
          <a:prstGeom prst="rect">
            <a:avLst/>
          </a:prstGeom>
        </p:spPr>
        <p:txBody>
          <a:bodyPr wrap="none">
            <a:spAutoFit/>
          </a:bodyPr>
          <a:lstStyle/>
          <a:p>
            <a:r>
              <a:rPr lang="zh-CN" altLang="en-US" b="1" dirty="0">
                <a:solidFill>
                  <a:srgbClr val="1368B3"/>
                </a:solidFill>
                <a:latin typeface="微软雅黑" panose="020B0503020204020204" pitchFamily="34" charset="-122"/>
                <a:ea typeface="微软雅黑" panose="020B0503020204020204" pitchFamily="34" charset="-122"/>
              </a:rPr>
              <a:t>完整性</a:t>
            </a:r>
            <a:endParaRPr lang="zh-CN" altLang="en-US" dirty="0">
              <a:solidFill>
                <a:srgbClr val="1368B3"/>
              </a:solidFill>
              <a:latin typeface="微软雅黑" panose="020B0503020204020204" pitchFamily="34" charset="-122"/>
              <a:ea typeface="微软雅黑" panose="020B0503020204020204" pitchFamily="34" charset="-122"/>
            </a:endParaRPr>
          </a:p>
        </p:txBody>
      </p:sp>
      <p:sp>
        <p:nvSpPr>
          <p:cNvPr id="50" name="矩形 49">
            <a:extLst>
              <a:ext uri="{FF2B5EF4-FFF2-40B4-BE49-F238E27FC236}">
                <a16:creationId xmlns="" xmlns:a16="http://schemas.microsoft.com/office/drawing/2014/main" id="{6FB61C82-0803-4B15-88B5-11AB5ECBBCCB}"/>
              </a:ext>
            </a:extLst>
          </p:cNvPr>
          <p:cNvSpPr/>
          <p:nvPr/>
        </p:nvSpPr>
        <p:spPr>
          <a:xfrm>
            <a:off x="2890967" y="4892127"/>
            <a:ext cx="881973" cy="369332"/>
          </a:xfrm>
          <a:prstGeom prst="rect">
            <a:avLst/>
          </a:prstGeom>
        </p:spPr>
        <p:txBody>
          <a:bodyPr wrap="none">
            <a:spAutoFit/>
          </a:bodyPr>
          <a:lstStyle/>
          <a:p>
            <a:r>
              <a:rPr lang="zh-CN" altLang="en-US" b="1" dirty="0">
                <a:solidFill>
                  <a:srgbClr val="1368B3"/>
                </a:solidFill>
                <a:latin typeface="微软雅黑" panose="020B0503020204020204" pitchFamily="34" charset="-122"/>
                <a:ea typeface="微软雅黑" panose="020B0503020204020204" pitchFamily="34" charset="-122"/>
              </a:rPr>
              <a:t>精确性</a:t>
            </a:r>
            <a:endParaRPr lang="zh-CN" altLang="en-US" dirty="0">
              <a:solidFill>
                <a:srgbClr val="1368B3"/>
              </a:solidFill>
              <a:latin typeface="微软雅黑" panose="020B0503020204020204" pitchFamily="34" charset="-122"/>
              <a:ea typeface="微软雅黑" panose="020B0503020204020204" pitchFamily="34" charset="-122"/>
            </a:endParaRPr>
          </a:p>
        </p:txBody>
      </p:sp>
      <p:sp>
        <p:nvSpPr>
          <p:cNvPr id="51" name="矩形 50">
            <a:extLst>
              <a:ext uri="{FF2B5EF4-FFF2-40B4-BE49-F238E27FC236}">
                <a16:creationId xmlns="" xmlns:a16="http://schemas.microsoft.com/office/drawing/2014/main" id="{4D99D120-EF7E-4D62-81AC-A5A6696EFC31}"/>
              </a:ext>
            </a:extLst>
          </p:cNvPr>
          <p:cNvSpPr/>
          <p:nvPr/>
        </p:nvSpPr>
        <p:spPr>
          <a:xfrm>
            <a:off x="7413550" y="2911183"/>
            <a:ext cx="881973" cy="369332"/>
          </a:xfrm>
          <a:prstGeom prst="rect">
            <a:avLst/>
          </a:prstGeom>
        </p:spPr>
        <p:txBody>
          <a:bodyPr wrap="none">
            <a:spAutoFit/>
          </a:bodyPr>
          <a:lstStyle/>
          <a:p>
            <a:r>
              <a:rPr lang="zh-CN" altLang="en-US" b="1" dirty="0">
                <a:solidFill>
                  <a:srgbClr val="1368B3"/>
                </a:solidFill>
                <a:latin typeface="微软雅黑" panose="020B0503020204020204" pitchFamily="34" charset="-122"/>
                <a:ea typeface="微软雅黑" panose="020B0503020204020204" pitchFamily="34" charset="-122"/>
              </a:rPr>
              <a:t>唯一性</a:t>
            </a:r>
            <a:endParaRPr lang="zh-CN" altLang="en-US" dirty="0">
              <a:solidFill>
                <a:srgbClr val="1368B3"/>
              </a:solidFill>
              <a:latin typeface="微软雅黑" panose="020B0503020204020204" pitchFamily="34" charset="-122"/>
              <a:ea typeface="微软雅黑" panose="020B0503020204020204" pitchFamily="34" charset="-122"/>
            </a:endParaRPr>
          </a:p>
        </p:txBody>
      </p:sp>
      <p:sp>
        <p:nvSpPr>
          <p:cNvPr id="52" name="矩形 51">
            <a:extLst>
              <a:ext uri="{FF2B5EF4-FFF2-40B4-BE49-F238E27FC236}">
                <a16:creationId xmlns="" xmlns:a16="http://schemas.microsoft.com/office/drawing/2014/main" id="{664EEE29-745B-41B7-8CC7-FB4BB0BCFB25}"/>
              </a:ext>
            </a:extLst>
          </p:cNvPr>
          <p:cNvSpPr/>
          <p:nvPr/>
        </p:nvSpPr>
        <p:spPr>
          <a:xfrm>
            <a:off x="7304593" y="1732342"/>
            <a:ext cx="881973" cy="369332"/>
          </a:xfrm>
          <a:prstGeom prst="rect">
            <a:avLst/>
          </a:prstGeom>
        </p:spPr>
        <p:txBody>
          <a:bodyPr wrap="none">
            <a:spAutoFit/>
          </a:bodyPr>
          <a:lstStyle/>
          <a:p>
            <a:r>
              <a:rPr lang="zh-CN" altLang="en-US" b="1" dirty="0">
                <a:solidFill>
                  <a:srgbClr val="1368B3"/>
                </a:solidFill>
                <a:latin typeface="微软雅黑" panose="020B0503020204020204" pitchFamily="34" charset="-122"/>
                <a:ea typeface="微软雅黑" panose="020B0503020204020204" pitchFamily="34" charset="-122"/>
              </a:rPr>
              <a:t>一致性</a:t>
            </a:r>
            <a:endParaRPr lang="zh-CN" altLang="en-US" dirty="0">
              <a:solidFill>
                <a:srgbClr val="1368B3"/>
              </a:solidFill>
              <a:latin typeface="微软雅黑" panose="020B0503020204020204" pitchFamily="34" charset="-122"/>
              <a:ea typeface="微软雅黑" panose="020B0503020204020204" pitchFamily="34" charset="-122"/>
            </a:endParaRPr>
          </a:p>
        </p:txBody>
      </p:sp>
      <p:sp>
        <p:nvSpPr>
          <p:cNvPr id="53" name="矩形 52">
            <a:extLst>
              <a:ext uri="{FF2B5EF4-FFF2-40B4-BE49-F238E27FC236}">
                <a16:creationId xmlns="" xmlns:a16="http://schemas.microsoft.com/office/drawing/2014/main" id="{3FED7162-EF17-4F4B-83E8-5F31E34E27FE}"/>
              </a:ext>
            </a:extLst>
          </p:cNvPr>
          <p:cNvSpPr/>
          <p:nvPr/>
        </p:nvSpPr>
        <p:spPr>
          <a:xfrm>
            <a:off x="7402072" y="4405905"/>
            <a:ext cx="881973" cy="369332"/>
          </a:xfrm>
          <a:prstGeom prst="rect">
            <a:avLst/>
          </a:prstGeom>
        </p:spPr>
        <p:txBody>
          <a:bodyPr wrap="none">
            <a:spAutoFit/>
          </a:bodyPr>
          <a:lstStyle/>
          <a:p>
            <a:r>
              <a:rPr lang="zh-CN" altLang="en-US" b="1" dirty="0">
                <a:solidFill>
                  <a:srgbClr val="1368B3"/>
                </a:solidFill>
                <a:latin typeface="微软雅黑" panose="020B0503020204020204" pitchFamily="34" charset="-122"/>
                <a:ea typeface="微软雅黑" panose="020B0503020204020204" pitchFamily="34" charset="-122"/>
              </a:rPr>
              <a:t>有效性</a:t>
            </a:r>
            <a:endParaRPr lang="zh-CN" altLang="en-US" dirty="0">
              <a:solidFill>
                <a:srgbClr val="1368B3"/>
              </a:solidFill>
              <a:latin typeface="微软雅黑" panose="020B0503020204020204" pitchFamily="34" charset="-122"/>
              <a:ea typeface="微软雅黑" panose="020B0503020204020204" pitchFamily="34" charset="-122"/>
            </a:endParaRPr>
          </a:p>
        </p:txBody>
      </p:sp>
      <p:sp>
        <p:nvSpPr>
          <p:cNvPr id="54" name="矩形 53">
            <a:extLst>
              <a:ext uri="{FF2B5EF4-FFF2-40B4-BE49-F238E27FC236}">
                <a16:creationId xmlns="" xmlns:a16="http://schemas.microsoft.com/office/drawing/2014/main" id="{F0D02969-0C19-458D-A756-A6ADBAB3FCDE}"/>
              </a:ext>
            </a:extLst>
          </p:cNvPr>
          <p:cNvSpPr/>
          <p:nvPr/>
        </p:nvSpPr>
        <p:spPr>
          <a:xfrm>
            <a:off x="4957218" y="5174490"/>
            <a:ext cx="881973" cy="369332"/>
          </a:xfrm>
          <a:prstGeom prst="rect">
            <a:avLst/>
          </a:prstGeom>
        </p:spPr>
        <p:txBody>
          <a:bodyPr wrap="none">
            <a:spAutoFit/>
          </a:bodyPr>
          <a:lstStyle/>
          <a:p>
            <a:r>
              <a:rPr lang="zh-CN" altLang="en-US" b="1" dirty="0">
                <a:solidFill>
                  <a:srgbClr val="1368B3"/>
                </a:solidFill>
                <a:latin typeface="微软雅黑" panose="020B0503020204020204" pitchFamily="34" charset="-122"/>
                <a:ea typeface="微软雅黑" panose="020B0503020204020204" pitchFamily="34" charset="-122"/>
              </a:rPr>
              <a:t>时效性</a:t>
            </a:r>
            <a:endParaRPr lang="zh-CN" altLang="en-US" dirty="0">
              <a:solidFill>
                <a:srgbClr val="1368B3"/>
              </a:solidFill>
              <a:latin typeface="微软雅黑" panose="020B0503020204020204" pitchFamily="34" charset="-122"/>
              <a:ea typeface="微软雅黑" panose="020B0503020204020204" pitchFamily="34" charset="-122"/>
            </a:endParaRPr>
          </a:p>
        </p:txBody>
      </p:sp>
      <p:sp>
        <p:nvSpPr>
          <p:cNvPr id="55" name="矩形 54">
            <a:extLst>
              <a:ext uri="{FF2B5EF4-FFF2-40B4-BE49-F238E27FC236}">
                <a16:creationId xmlns="" xmlns:a16="http://schemas.microsoft.com/office/drawing/2014/main" id="{7D626100-8E31-4F57-B4BC-4D82BE643E73}"/>
              </a:ext>
            </a:extLst>
          </p:cNvPr>
          <p:cNvSpPr/>
          <p:nvPr/>
        </p:nvSpPr>
        <p:spPr>
          <a:xfrm>
            <a:off x="2702925" y="2181886"/>
            <a:ext cx="1822129" cy="523220"/>
          </a:xfrm>
          <a:prstGeom prst="rect">
            <a:avLst/>
          </a:prstGeom>
        </p:spPr>
        <p:txBody>
          <a:bodyPr wrap="square">
            <a:spAutoFit/>
          </a:bodyPr>
          <a:lstStyle/>
          <a:p>
            <a:r>
              <a:rPr lang="zh-CN" altLang="en-US" sz="1400" dirty="0">
                <a:solidFill>
                  <a:prstClr val="black"/>
                </a:solidFill>
                <a:latin typeface="微软雅黑" panose="020B0503020204020204" pitchFamily="34" charset="-122"/>
                <a:ea typeface="微软雅黑" panose="020B0503020204020204" pitchFamily="34" charset="-122"/>
              </a:rPr>
              <a:t>数据必须真实准确反映实际发生的业务</a:t>
            </a:r>
          </a:p>
        </p:txBody>
      </p:sp>
      <p:sp>
        <p:nvSpPr>
          <p:cNvPr id="56" name="矩形 55">
            <a:extLst>
              <a:ext uri="{FF2B5EF4-FFF2-40B4-BE49-F238E27FC236}">
                <a16:creationId xmlns="" xmlns:a16="http://schemas.microsoft.com/office/drawing/2014/main" id="{8CFE2EFB-4E3B-43E9-896F-AC07CBE8F825}"/>
              </a:ext>
            </a:extLst>
          </p:cNvPr>
          <p:cNvSpPr/>
          <p:nvPr/>
        </p:nvSpPr>
        <p:spPr>
          <a:xfrm>
            <a:off x="2558238" y="3372161"/>
            <a:ext cx="1822129" cy="1384995"/>
          </a:xfrm>
          <a:prstGeom prst="rect">
            <a:avLst/>
          </a:prstGeom>
        </p:spPr>
        <p:txBody>
          <a:bodyPr wrap="square">
            <a:spAutoFit/>
          </a:bodyPr>
          <a:lstStyle/>
          <a:p>
            <a:r>
              <a:rPr lang="zh-CN" altLang="en-US" sz="1400" dirty="0">
                <a:solidFill>
                  <a:prstClr val="black"/>
                </a:solidFill>
                <a:latin typeface="微软雅黑" panose="020B0503020204020204" pitchFamily="34" charset="-122"/>
                <a:ea typeface="微软雅黑" panose="020B0503020204020204" pitchFamily="34" charset="-122"/>
              </a:rPr>
              <a:t>实现线上化数据缺失程度，业务需求所需的关键属性在系统中是否有定义，或者关键属性是否都采集了数据。</a:t>
            </a:r>
          </a:p>
        </p:txBody>
      </p:sp>
      <p:sp>
        <p:nvSpPr>
          <p:cNvPr id="57" name="矩形 56">
            <a:extLst>
              <a:ext uri="{FF2B5EF4-FFF2-40B4-BE49-F238E27FC236}">
                <a16:creationId xmlns="" xmlns:a16="http://schemas.microsoft.com/office/drawing/2014/main" id="{7E8BA11C-9D7E-49BE-BCF5-0A81FC807777}"/>
              </a:ext>
            </a:extLst>
          </p:cNvPr>
          <p:cNvSpPr/>
          <p:nvPr/>
        </p:nvSpPr>
        <p:spPr>
          <a:xfrm>
            <a:off x="2926967" y="5297850"/>
            <a:ext cx="1822129" cy="523220"/>
          </a:xfrm>
          <a:prstGeom prst="rect">
            <a:avLst/>
          </a:prstGeom>
        </p:spPr>
        <p:txBody>
          <a:bodyPr wrap="square">
            <a:spAutoFit/>
          </a:bodyPr>
          <a:lstStyle/>
          <a:p>
            <a:r>
              <a:rPr lang="zh-CN" altLang="en-US" sz="1400" dirty="0">
                <a:solidFill>
                  <a:prstClr val="black"/>
                </a:solidFill>
                <a:latin typeface="微软雅黑" panose="020B0503020204020204" pitchFamily="34" charset="-122"/>
                <a:ea typeface="微软雅黑" panose="020B0503020204020204" pitchFamily="34" charset="-122"/>
              </a:rPr>
              <a:t>精确程度能满足业务的需要</a:t>
            </a:r>
          </a:p>
        </p:txBody>
      </p:sp>
      <p:sp>
        <p:nvSpPr>
          <p:cNvPr id="58" name="矩形 57">
            <a:extLst>
              <a:ext uri="{FF2B5EF4-FFF2-40B4-BE49-F238E27FC236}">
                <a16:creationId xmlns="" xmlns:a16="http://schemas.microsoft.com/office/drawing/2014/main" id="{B7464B86-E83B-4696-9020-6B7DDB6D4319}"/>
              </a:ext>
            </a:extLst>
          </p:cNvPr>
          <p:cNvSpPr/>
          <p:nvPr/>
        </p:nvSpPr>
        <p:spPr>
          <a:xfrm>
            <a:off x="7432166" y="3210779"/>
            <a:ext cx="1822129" cy="738664"/>
          </a:xfrm>
          <a:prstGeom prst="rect">
            <a:avLst/>
          </a:prstGeom>
        </p:spPr>
        <p:txBody>
          <a:bodyPr wrap="square">
            <a:spAutoFit/>
          </a:bodyPr>
          <a:lstStyle/>
          <a:p>
            <a:r>
              <a:rPr lang="zh-CN" altLang="en-US" sz="1400" dirty="0">
                <a:solidFill>
                  <a:prstClr val="black"/>
                </a:solidFill>
                <a:latin typeface="微软雅黑" panose="020B0503020204020204" pitchFamily="34" charset="-122"/>
                <a:ea typeface="微软雅黑" panose="020B0503020204020204" pitchFamily="34" charset="-122"/>
              </a:rPr>
              <a:t>描述同一业务的关键数据只有一项（或者一组）</a:t>
            </a:r>
          </a:p>
        </p:txBody>
      </p:sp>
      <p:sp>
        <p:nvSpPr>
          <p:cNvPr id="59" name="矩形 58">
            <a:extLst>
              <a:ext uri="{FF2B5EF4-FFF2-40B4-BE49-F238E27FC236}">
                <a16:creationId xmlns="" xmlns:a16="http://schemas.microsoft.com/office/drawing/2014/main" id="{31952867-2018-4639-9C02-F6B278BD4809}"/>
              </a:ext>
            </a:extLst>
          </p:cNvPr>
          <p:cNvSpPr/>
          <p:nvPr/>
        </p:nvSpPr>
        <p:spPr>
          <a:xfrm>
            <a:off x="7309718" y="2020844"/>
            <a:ext cx="1822129" cy="738664"/>
          </a:xfrm>
          <a:prstGeom prst="rect">
            <a:avLst/>
          </a:prstGeom>
        </p:spPr>
        <p:txBody>
          <a:bodyPr wrap="square">
            <a:spAutoFit/>
          </a:bodyPr>
          <a:lstStyle/>
          <a:p>
            <a:r>
              <a:rPr lang="zh-CN" altLang="en-US" sz="1400" dirty="0">
                <a:solidFill>
                  <a:prstClr val="black"/>
                </a:solidFill>
                <a:latin typeface="微软雅黑" panose="020B0503020204020204" pitchFamily="34" charset="-122"/>
                <a:ea typeface="微软雅黑" panose="020B0503020204020204" pitchFamily="34" charset="-122"/>
              </a:rPr>
              <a:t>同一数据在不同业务领域</a:t>
            </a:r>
            <a:r>
              <a:rPr lang="en-US" altLang="zh-CN" sz="1400" dirty="0">
                <a:solidFill>
                  <a:prstClr val="black"/>
                </a:solidFill>
                <a:latin typeface="微软雅黑" panose="020B0503020204020204" pitchFamily="34" charset="-122"/>
                <a:ea typeface="微软雅黑" panose="020B0503020204020204" pitchFamily="34" charset="-122"/>
              </a:rPr>
              <a:t>/</a:t>
            </a:r>
            <a:r>
              <a:rPr lang="zh-CN" altLang="en-US" sz="1400" dirty="0">
                <a:solidFill>
                  <a:prstClr val="black"/>
                </a:solidFill>
                <a:latin typeface="微软雅黑" panose="020B0503020204020204" pitchFamily="34" charset="-122"/>
                <a:ea typeface="微软雅黑" panose="020B0503020204020204" pitchFamily="34" charset="-122"/>
              </a:rPr>
              <a:t>信息系统应保持一致</a:t>
            </a:r>
          </a:p>
        </p:txBody>
      </p:sp>
      <p:sp>
        <p:nvSpPr>
          <p:cNvPr id="60" name="矩形 59">
            <a:extLst>
              <a:ext uri="{FF2B5EF4-FFF2-40B4-BE49-F238E27FC236}">
                <a16:creationId xmlns="" xmlns:a16="http://schemas.microsoft.com/office/drawing/2014/main" id="{B2C2C93A-9F4D-45A4-91BC-492A7EFEFE48}"/>
              </a:ext>
            </a:extLst>
          </p:cNvPr>
          <p:cNvSpPr/>
          <p:nvPr/>
        </p:nvSpPr>
        <p:spPr>
          <a:xfrm>
            <a:off x="7439305" y="4775237"/>
            <a:ext cx="1822129" cy="738664"/>
          </a:xfrm>
          <a:prstGeom prst="rect">
            <a:avLst/>
          </a:prstGeom>
        </p:spPr>
        <p:txBody>
          <a:bodyPr wrap="square">
            <a:spAutoFit/>
          </a:bodyPr>
          <a:lstStyle/>
          <a:p>
            <a:r>
              <a:rPr lang="zh-CN" altLang="en-US" sz="1400" dirty="0">
                <a:solidFill>
                  <a:prstClr val="black"/>
                </a:solidFill>
                <a:latin typeface="微软雅黑" panose="020B0503020204020204" pitchFamily="34" charset="-122"/>
                <a:ea typeface="微软雅黑" panose="020B0503020204020204" pitchFamily="34" charset="-122"/>
              </a:rPr>
              <a:t>数据定义符合业务规则，并且数据值符合业务规范定义</a:t>
            </a:r>
          </a:p>
        </p:txBody>
      </p:sp>
      <p:sp>
        <p:nvSpPr>
          <p:cNvPr id="61" name="矩形 60">
            <a:extLst>
              <a:ext uri="{FF2B5EF4-FFF2-40B4-BE49-F238E27FC236}">
                <a16:creationId xmlns="" xmlns:a16="http://schemas.microsoft.com/office/drawing/2014/main" id="{14AE8A68-0E2E-40E2-A9D0-A81E8A441969}"/>
              </a:ext>
            </a:extLst>
          </p:cNvPr>
          <p:cNvSpPr/>
          <p:nvPr/>
        </p:nvSpPr>
        <p:spPr>
          <a:xfrm>
            <a:off x="4994451" y="5543822"/>
            <a:ext cx="2279303" cy="738664"/>
          </a:xfrm>
          <a:prstGeom prst="rect">
            <a:avLst/>
          </a:prstGeom>
        </p:spPr>
        <p:txBody>
          <a:bodyPr wrap="square">
            <a:spAutoFit/>
          </a:bodyPr>
          <a:lstStyle/>
          <a:p>
            <a:r>
              <a:rPr lang="zh-CN" altLang="en-US" sz="1400" dirty="0">
                <a:solidFill>
                  <a:prstClr val="black"/>
                </a:solidFill>
                <a:latin typeface="微软雅黑" panose="020B0503020204020204" pitchFamily="34" charset="-122"/>
                <a:ea typeface="微软雅黑" panose="020B0503020204020204" pitchFamily="34" charset="-122"/>
              </a:rPr>
              <a:t>能够在数据需求的期限内获得最新的数据，或按要求的更新频率刷新数据值</a:t>
            </a:r>
          </a:p>
        </p:txBody>
      </p:sp>
      <p:grpSp>
        <p:nvGrpSpPr>
          <p:cNvPr id="62" name="组合 61">
            <a:extLst>
              <a:ext uri="{FF2B5EF4-FFF2-40B4-BE49-F238E27FC236}">
                <a16:creationId xmlns="" xmlns:a16="http://schemas.microsoft.com/office/drawing/2014/main" id="{C8ECB225-DE57-4D81-B93C-8A38D59EDB23}"/>
              </a:ext>
            </a:extLst>
          </p:cNvPr>
          <p:cNvGrpSpPr/>
          <p:nvPr/>
        </p:nvGrpSpPr>
        <p:grpSpPr>
          <a:xfrm>
            <a:off x="4656088" y="2509440"/>
            <a:ext cx="2347690" cy="2376034"/>
            <a:chOff x="3620505" y="1320079"/>
            <a:chExt cx="4602165" cy="4657728"/>
          </a:xfrm>
        </p:grpSpPr>
        <p:sp>
          <p:nvSpPr>
            <p:cNvPr id="63" name="Oval 5">
              <a:extLst>
                <a:ext uri="{FF2B5EF4-FFF2-40B4-BE49-F238E27FC236}">
                  <a16:creationId xmlns="" xmlns:a16="http://schemas.microsoft.com/office/drawing/2014/main" id="{EC137B25-1B51-4446-BF7A-BAAE212F64A8}"/>
                </a:ext>
              </a:extLst>
            </p:cNvPr>
            <p:cNvSpPr>
              <a:spLocks noChangeArrowheads="1"/>
            </p:cNvSpPr>
            <p:nvPr/>
          </p:nvSpPr>
          <p:spPr bwMode="auto">
            <a:xfrm>
              <a:off x="5052431" y="2818680"/>
              <a:ext cx="1620839" cy="1620839"/>
            </a:xfrm>
            <a:prstGeom prst="ellipse">
              <a:avLst/>
            </a:prstGeom>
            <a:solidFill>
              <a:srgbClr val="00A1DE"/>
            </a:solidFill>
            <a:ln w="76200">
              <a:solidFill>
                <a:srgbClr val="00A1DE"/>
              </a:solidFill>
            </a:ln>
          </p:spPr>
          <p:txBody>
            <a:bodyPr vert="horz" wrap="square" lIns="91440" tIns="45720" rIns="91440" bIns="45720" numCol="1" anchor="t" anchorCtr="0" compatLnSpc="1">
              <a:prstTxWarp prst="textNoShape">
                <a:avLst/>
              </a:prstTxWarp>
            </a:bodyPr>
            <a:lstStyle/>
            <a:p>
              <a:pPr>
                <a:defRPr/>
              </a:pPr>
              <a:endParaRPr lang="en-US" kern="0">
                <a:solidFill>
                  <a:srgbClr val="000000"/>
                </a:solidFill>
                <a:latin typeface="微软雅黑" panose="020B0503020204020204" pitchFamily="34" charset="-122"/>
                <a:ea typeface="微软雅黑" panose="020B0503020204020204" pitchFamily="34" charset="-122"/>
              </a:endParaRPr>
            </a:p>
          </p:txBody>
        </p:sp>
        <p:sp>
          <p:nvSpPr>
            <p:cNvPr id="64" name="Freeform 6">
              <a:extLst>
                <a:ext uri="{FF2B5EF4-FFF2-40B4-BE49-F238E27FC236}">
                  <a16:creationId xmlns="" xmlns:a16="http://schemas.microsoft.com/office/drawing/2014/main" id="{51B443B3-4337-4510-AF80-5020DFF3A5AF}"/>
                </a:ext>
              </a:extLst>
            </p:cNvPr>
            <p:cNvSpPr>
              <a:spLocks/>
            </p:cNvSpPr>
            <p:nvPr/>
          </p:nvSpPr>
          <p:spPr bwMode="auto">
            <a:xfrm>
              <a:off x="3628444" y="1320079"/>
              <a:ext cx="3398839" cy="1924051"/>
            </a:xfrm>
            <a:custGeom>
              <a:avLst/>
              <a:gdLst>
                <a:gd name="T0" fmla="*/ 1248 w 1248"/>
                <a:gd name="T1" fmla="*/ 706 h 706"/>
                <a:gd name="T2" fmla="*/ 1233 w 1248"/>
                <a:gd name="T3" fmla="*/ 520 h 706"/>
                <a:gd name="T4" fmla="*/ 1192 w 1248"/>
                <a:gd name="T5" fmla="*/ 567 h 706"/>
                <a:gd name="T6" fmla="*/ 1182 w 1248"/>
                <a:gd name="T7" fmla="*/ 542 h 706"/>
                <a:gd name="T8" fmla="*/ 623 w 1248"/>
                <a:gd name="T9" fmla="*/ 282 h 706"/>
                <a:gd name="T10" fmla="*/ 312 w 1248"/>
                <a:gd name="T11" fmla="*/ 0 h 706"/>
                <a:gd name="T12" fmla="*/ 0 w 1248"/>
                <a:gd name="T13" fmla="*/ 312 h 706"/>
                <a:gd name="T14" fmla="*/ 226 w 1248"/>
                <a:gd name="T15" fmla="*/ 612 h 706"/>
                <a:gd name="T16" fmla="*/ 226 w 1248"/>
                <a:gd name="T17" fmla="*/ 613 h 706"/>
                <a:gd name="T18" fmla="*/ 250 w 1248"/>
                <a:gd name="T19" fmla="*/ 619 h 706"/>
                <a:gd name="T20" fmla="*/ 251 w 1248"/>
                <a:gd name="T21" fmla="*/ 618 h 706"/>
                <a:gd name="T22" fmla="*/ 251 w 1248"/>
                <a:gd name="T23" fmla="*/ 619 h 706"/>
                <a:gd name="T24" fmla="*/ 511 w 1248"/>
                <a:gd name="T25" fmla="*/ 369 h 706"/>
                <a:gd name="T26" fmla="*/ 627 w 1248"/>
                <a:gd name="T27" fmla="*/ 329 h 706"/>
                <a:gd name="T28" fmla="*/ 1181 w 1248"/>
                <a:gd name="T29" fmla="*/ 572 h 706"/>
                <a:gd name="T30" fmla="*/ 1117 w 1248"/>
                <a:gd name="T31" fmla="*/ 573 h 706"/>
                <a:gd name="T32" fmla="*/ 1248 w 1248"/>
                <a:gd name="T33" fmla="*/ 706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8" h="706">
                  <a:moveTo>
                    <a:pt x="1248" y="706"/>
                  </a:moveTo>
                  <a:cubicBezTo>
                    <a:pt x="1233" y="520"/>
                    <a:pt x="1233" y="520"/>
                    <a:pt x="1233" y="520"/>
                  </a:cubicBezTo>
                  <a:cubicBezTo>
                    <a:pt x="1192" y="567"/>
                    <a:pt x="1192" y="567"/>
                    <a:pt x="1192" y="567"/>
                  </a:cubicBezTo>
                  <a:cubicBezTo>
                    <a:pt x="1188" y="556"/>
                    <a:pt x="1187" y="553"/>
                    <a:pt x="1182" y="542"/>
                  </a:cubicBezTo>
                  <a:cubicBezTo>
                    <a:pt x="1086" y="336"/>
                    <a:pt x="851" y="233"/>
                    <a:pt x="623" y="282"/>
                  </a:cubicBezTo>
                  <a:cubicBezTo>
                    <a:pt x="607" y="124"/>
                    <a:pt x="474" y="0"/>
                    <a:pt x="312" y="0"/>
                  </a:cubicBezTo>
                  <a:cubicBezTo>
                    <a:pt x="140" y="0"/>
                    <a:pt x="0" y="140"/>
                    <a:pt x="0" y="312"/>
                  </a:cubicBezTo>
                  <a:cubicBezTo>
                    <a:pt x="0" y="455"/>
                    <a:pt x="96" y="575"/>
                    <a:pt x="226" y="612"/>
                  </a:cubicBezTo>
                  <a:cubicBezTo>
                    <a:pt x="226" y="613"/>
                    <a:pt x="226" y="613"/>
                    <a:pt x="226" y="613"/>
                  </a:cubicBezTo>
                  <a:cubicBezTo>
                    <a:pt x="234" y="615"/>
                    <a:pt x="242" y="617"/>
                    <a:pt x="250" y="619"/>
                  </a:cubicBezTo>
                  <a:cubicBezTo>
                    <a:pt x="250" y="619"/>
                    <a:pt x="251" y="619"/>
                    <a:pt x="251" y="618"/>
                  </a:cubicBezTo>
                  <a:cubicBezTo>
                    <a:pt x="251" y="619"/>
                    <a:pt x="251" y="619"/>
                    <a:pt x="251" y="619"/>
                  </a:cubicBezTo>
                  <a:cubicBezTo>
                    <a:pt x="303" y="514"/>
                    <a:pt x="393" y="423"/>
                    <a:pt x="511" y="369"/>
                  </a:cubicBezTo>
                  <a:cubicBezTo>
                    <a:pt x="580" y="337"/>
                    <a:pt x="626" y="329"/>
                    <a:pt x="627" y="329"/>
                  </a:cubicBezTo>
                  <a:cubicBezTo>
                    <a:pt x="853" y="278"/>
                    <a:pt x="1082" y="370"/>
                    <a:pt x="1181" y="572"/>
                  </a:cubicBezTo>
                  <a:cubicBezTo>
                    <a:pt x="1117" y="573"/>
                    <a:pt x="1117" y="573"/>
                    <a:pt x="1117" y="573"/>
                  </a:cubicBezTo>
                  <a:lnTo>
                    <a:pt x="1248" y="706"/>
                  </a:lnTo>
                  <a:close/>
                </a:path>
              </a:pathLst>
            </a:custGeom>
            <a:solidFill>
              <a:srgbClr val="A9D1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latin typeface="微软雅黑" panose="020B0503020204020204" pitchFamily="34" charset="-122"/>
                <a:ea typeface="微软雅黑" panose="020B0503020204020204" pitchFamily="34" charset="-122"/>
              </a:endParaRPr>
            </a:p>
          </p:txBody>
        </p:sp>
        <p:sp>
          <p:nvSpPr>
            <p:cNvPr id="65" name="Freeform 7">
              <a:extLst>
                <a:ext uri="{FF2B5EF4-FFF2-40B4-BE49-F238E27FC236}">
                  <a16:creationId xmlns="" xmlns:a16="http://schemas.microsoft.com/office/drawing/2014/main" id="{1976E6B3-B510-4D26-9DEF-FB7C560B1462}"/>
                </a:ext>
              </a:extLst>
            </p:cNvPr>
            <p:cNvSpPr>
              <a:spLocks/>
            </p:cNvSpPr>
            <p:nvPr/>
          </p:nvSpPr>
          <p:spPr bwMode="auto">
            <a:xfrm>
              <a:off x="6277981" y="1353418"/>
              <a:ext cx="1920875" cy="3402013"/>
            </a:xfrm>
            <a:custGeom>
              <a:avLst/>
              <a:gdLst>
                <a:gd name="T0" fmla="*/ 0 w 705"/>
                <a:gd name="T1" fmla="*/ 1249 h 1249"/>
                <a:gd name="T2" fmla="*/ 186 w 705"/>
                <a:gd name="T3" fmla="*/ 1234 h 1249"/>
                <a:gd name="T4" fmla="*/ 138 w 705"/>
                <a:gd name="T5" fmla="*/ 1192 h 1249"/>
                <a:gd name="T6" fmla="*/ 163 w 705"/>
                <a:gd name="T7" fmla="*/ 1182 h 1249"/>
                <a:gd name="T8" fmla="*/ 423 w 705"/>
                <a:gd name="T9" fmla="*/ 623 h 1249"/>
                <a:gd name="T10" fmla="*/ 704 w 705"/>
                <a:gd name="T11" fmla="*/ 312 h 1249"/>
                <a:gd name="T12" fmla="*/ 392 w 705"/>
                <a:gd name="T13" fmla="*/ 0 h 1249"/>
                <a:gd name="T14" fmla="*/ 92 w 705"/>
                <a:gd name="T15" fmla="*/ 227 h 1249"/>
                <a:gd name="T16" fmla="*/ 92 w 705"/>
                <a:gd name="T17" fmla="*/ 227 h 1249"/>
                <a:gd name="T18" fmla="*/ 86 w 705"/>
                <a:gd name="T19" fmla="*/ 251 h 1249"/>
                <a:gd name="T20" fmla="*/ 86 w 705"/>
                <a:gd name="T21" fmla="*/ 251 h 1249"/>
                <a:gd name="T22" fmla="*/ 86 w 705"/>
                <a:gd name="T23" fmla="*/ 252 h 1249"/>
                <a:gd name="T24" fmla="*/ 336 w 705"/>
                <a:gd name="T25" fmla="*/ 512 h 1249"/>
                <a:gd name="T26" fmla="*/ 376 w 705"/>
                <a:gd name="T27" fmla="*/ 627 h 1249"/>
                <a:gd name="T28" fmla="*/ 134 w 705"/>
                <a:gd name="T29" fmla="*/ 1182 h 1249"/>
                <a:gd name="T30" fmla="*/ 133 w 705"/>
                <a:gd name="T31" fmla="*/ 1118 h 1249"/>
                <a:gd name="T32" fmla="*/ 0 w 705"/>
                <a:gd name="T33" fmla="*/ 1249 h 1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5" h="1249">
                  <a:moveTo>
                    <a:pt x="0" y="1249"/>
                  </a:moveTo>
                  <a:cubicBezTo>
                    <a:pt x="186" y="1234"/>
                    <a:pt x="186" y="1234"/>
                    <a:pt x="186" y="1234"/>
                  </a:cubicBezTo>
                  <a:cubicBezTo>
                    <a:pt x="138" y="1192"/>
                    <a:pt x="138" y="1192"/>
                    <a:pt x="138" y="1192"/>
                  </a:cubicBezTo>
                  <a:cubicBezTo>
                    <a:pt x="149" y="1188"/>
                    <a:pt x="152" y="1187"/>
                    <a:pt x="163" y="1182"/>
                  </a:cubicBezTo>
                  <a:cubicBezTo>
                    <a:pt x="370" y="1087"/>
                    <a:pt x="472" y="851"/>
                    <a:pt x="423" y="623"/>
                  </a:cubicBezTo>
                  <a:cubicBezTo>
                    <a:pt x="581" y="608"/>
                    <a:pt x="705" y="474"/>
                    <a:pt x="704" y="312"/>
                  </a:cubicBezTo>
                  <a:cubicBezTo>
                    <a:pt x="704" y="140"/>
                    <a:pt x="564" y="0"/>
                    <a:pt x="392" y="0"/>
                  </a:cubicBezTo>
                  <a:cubicBezTo>
                    <a:pt x="249" y="1"/>
                    <a:pt x="129" y="96"/>
                    <a:pt x="92" y="227"/>
                  </a:cubicBezTo>
                  <a:cubicBezTo>
                    <a:pt x="92" y="227"/>
                    <a:pt x="92" y="227"/>
                    <a:pt x="92" y="227"/>
                  </a:cubicBezTo>
                  <a:cubicBezTo>
                    <a:pt x="90" y="235"/>
                    <a:pt x="88" y="243"/>
                    <a:pt x="86" y="251"/>
                  </a:cubicBezTo>
                  <a:cubicBezTo>
                    <a:pt x="86" y="251"/>
                    <a:pt x="86" y="251"/>
                    <a:pt x="86" y="251"/>
                  </a:cubicBezTo>
                  <a:cubicBezTo>
                    <a:pt x="86" y="252"/>
                    <a:pt x="86" y="252"/>
                    <a:pt x="86" y="252"/>
                  </a:cubicBezTo>
                  <a:cubicBezTo>
                    <a:pt x="191" y="304"/>
                    <a:pt x="281" y="394"/>
                    <a:pt x="336" y="512"/>
                  </a:cubicBezTo>
                  <a:cubicBezTo>
                    <a:pt x="368" y="580"/>
                    <a:pt x="376" y="626"/>
                    <a:pt x="376" y="627"/>
                  </a:cubicBezTo>
                  <a:cubicBezTo>
                    <a:pt x="427" y="854"/>
                    <a:pt x="335" y="1083"/>
                    <a:pt x="134" y="1182"/>
                  </a:cubicBezTo>
                  <a:cubicBezTo>
                    <a:pt x="133" y="1118"/>
                    <a:pt x="133" y="1118"/>
                    <a:pt x="133" y="1118"/>
                  </a:cubicBezTo>
                  <a:lnTo>
                    <a:pt x="0" y="1249"/>
                  </a:lnTo>
                  <a:close/>
                </a:path>
              </a:pathLst>
            </a:custGeom>
            <a:solidFill>
              <a:srgbClr val="0E90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latin typeface="微软雅黑" panose="020B0503020204020204" pitchFamily="34" charset="-122"/>
                <a:ea typeface="微软雅黑" panose="020B0503020204020204" pitchFamily="34" charset="-122"/>
              </a:endParaRPr>
            </a:p>
          </p:txBody>
        </p:sp>
        <p:sp>
          <p:nvSpPr>
            <p:cNvPr id="66" name="Freeform 8">
              <a:extLst>
                <a:ext uri="{FF2B5EF4-FFF2-40B4-BE49-F238E27FC236}">
                  <a16:creationId xmlns="" xmlns:a16="http://schemas.microsoft.com/office/drawing/2014/main" id="{079E9A80-6AB3-49D2-923B-1C385496A0F6}"/>
                </a:ext>
              </a:extLst>
            </p:cNvPr>
            <p:cNvSpPr>
              <a:spLocks/>
            </p:cNvSpPr>
            <p:nvPr/>
          </p:nvSpPr>
          <p:spPr bwMode="auto">
            <a:xfrm>
              <a:off x="4765095" y="4056931"/>
              <a:ext cx="3457575" cy="1833563"/>
            </a:xfrm>
            <a:custGeom>
              <a:avLst/>
              <a:gdLst>
                <a:gd name="T0" fmla="*/ 0 w 1270"/>
                <a:gd name="T1" fmla="*/ 0 h 673"/>
                <a:gd name="T2" fmla="*/ 23 w 1270"/>
                <a:gd name="T3" fmla="*/ 185 h 673"/>
                <a:gd name="T4" fmla="*/ 62 w 1270"/>
                <a:gd name="T5" fmla="*/ 136 h 673"/>
                <a:gd name="T6" fmla="*/ 73 w 1270"/>
                <a:gd name="T7" fmla="*/ 160 h 673"/>
                <a:gd name="T8" fmla="*/ 642 w 1270"/>
                <a:gd name="T9" fmla="*/ 398 h 673"/>
                <a:gd name="T10" fmla="*/ 964 w 1270"/>
                <a:gd name="T11" fmla="*/ 666 h 673"/>
                <a:gd name="T12" fmla="*/ 1263 w 1270"/>
                <a:gd name="T13" fmla="*/ 341 h 673"/>
                <a:gd name="T14" fmla="*/ 1025 w 1270"/>
                <a:gd name="T15" fmla="*/ 51 h 673"/>
                <a:gd name="T16" fmla="*/ 1025 w 1270"/>
                <a:gd name="T17" fmla="*/ 51 h 673"/>
                <a:gd name="T18" fmla="*/ 1000 w 1270"/>
                <a:gd name="T19" fmla="*/ 46 h 673"/>
                <a:gd name="T20" fmla="*/ 1000 w 1270"/>
                <a:gd name="T21" fmla="*/ 46 h 673"/>
                <a:gd name="T22" fmla="*/ 999 w 1270"/>
                <a:gd name="T23" fmla="*/ 46 h 673"/>
                <a:gd name="T24" fmla="*/ 750 w 1270"/>
                <a:gd name="T25" fmla="*/ 306 h 673"/>
                <a:gd name="T26" fmla="*/ 636 w 1270"/>
                <a:gd name="T27" fmla="*/ 351 h 673"/>
                <a:gd name="T28" fmla="*/ 72 w 1270"/>
                <a:gd name="T29" fmla="*/ 131 h 673"/>
                <a:gd name="T30" fmla="*/ 136 w 1270"/>
                <a:gd name="T31" fmla="*/ 127 h 673"/>
                <a:gd name="T32" fmla="*/ 0 w 1270"/>
                <a:gd name="T33" fmla="*/ 0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70" h="673">
                  <a:moveTo>
                    <a:pt x="0" y="0"/>
                  </a:moveTo>
                  <a:cubicBezTo>
                    <a:pt x="23" y="185"/>
                    <a:pt x="23" y="185"/>
                    <a:pt x="23" y="185"/>
                  </a:cubicBezTo>
                  <a:cubicBezTo>
                    <a:pt x="62" y="136"/>
                    <a:pt x="62" y="136"/>
                    <a:pt x="62" y="136"/>
                  </a:cubicBezTo>
                  <a:cubicBezTo>
                    <a:pt x="66" y="147"/>
                    <a:pt x="67" y="150"/>
                    <a:pt x="73" y="160"/>
                  </a:cubicBezTo>
                  <a:cubicBezTo>
                    <a:pt x="177" y="363"/>
                    <a:pt x="416" y="456"/>
                    <a:pt x="642" y="398"/>
                  </a:cubicBezTo>
                  <a:cubicBezTo>
                    <a:pt x="664" y="555"/>
                    <a:pt x="802" y="673"/>
                    <a:pt x="964" y="666"/>
                  </a:cubicBezTo>
                  <a:cubicBezTo>
                    <a:pt x="1136" y="659"/>
                    <a:pt x="1270" y="514"/>
                    <a:pt x="1263" y="341"/>
                  </a:cubicBezTo>
                  <a:cubicBezTo>
                    <a:pt x="1257" y="199"/>
                    <a:pt x="1157" y="83"/>
                    <a:pt x="1025" y="51"/>
                  </a:cubicBezTo>
                  <a:cubicBezTo>
                    <a:pt x="1025" y="51"/>
                    <a:pt x="1025" y="51"/>
                    <a:pt x="1025" y="51"/>
                  </a:cubicBezTo>
                  <a:cubicBezTo>
                    <a:pt x="1017" y="49"/>
                    <a:pt x="1009" y="47"/>
                    <a:pt x="1000" y="46"/>
                  </a:cubicBezTo>
                  <a:cubicBezTo>
                    <a:pt x="1000" y="46"/>
                    <a:pt x="1000" y="46"/>
                    <a:pt x="1000" y="46"/>
                  </a:cubicBezTo>
                  <a:cubicBezTo>
                    <a:pt x="1000" y="46"/>
                    <a:pt x="1000" y="46"/>
                    <a:pt x="999" y="46"/>
                  </a:cubicBezTo>
                  <a:cubicBezTo>
                    <a:pt x="952" y="153"/>
                    <a:pt x="866" y="247"/>
                    <a:pt x="750" y="306"/>
                  </a:cubicBezTo>
                  <a:cubicBezTo>
                    <a:pt x="683" y="341"/>
                    <a:pt x="637" y="351"/>
                    <a:pt x="636" y="351"/>
                  </a:cubicBezTo>
                  <a:cubicBezTo>
                    <a:pt x="412" y="411"/>
                    <a:pt x="180" y="328"/>
                    <a:pt x="72" y="131"/>
                  </a:cubicBezTo>
                  <a:cubicBezTo>
                    <a:pt x="136" y="127"/>
                    <a:pt x="136" y="127"/>
                    <a:pt x="136" y="127"/>
                  </a:cubicBezTo>
                  <a:lnTo>
                    <a:pt x="0" y="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latin typeface="微软雅黑" panose="020B0503020204020204" pitchFamily="34" charset="-122"/>
                <a:ea typeface="微软雅黑" panose="020B0503020204020204" pitchFamily="34" charset="-122"/>
              </a:endParaRPr>
            </a:p>
          </p:txBody>
        </p:sp>
        <p:sp>
          <p:nvSpPr>
            <p:cNvPr id="67" name="Freeform 9">
              <a:extLst>
                <a:ext uri="{FF2B5EF4-FFF2-40B4-BE49-F238E27FC236}">
                  <a16:creationId xmlns="" xmlns:a16="http://schemas.microsoft.com/office/drawing/2014/main" id="{380E64F0-DEF4-4D0F-897B-89E5DC55F3AF}"/>
                </a:ext>
              </a:extLst>
            </p:cNvPr>
            <p:cNvSpPr>
              <a:spLocks/>
            </p:cNvSpPr>
            <p:nvPr/>
          </p:nvSpPr>
          <p:spPr bwMode="auto">
            <a:xfrm>
              <a:off x="3620505" y="2517056"/>
              <a:ext cx="1830388" cy="3460751"/>
            </a:xfrm>
            <a:custGeom>
              <a:avLst/>
              <a:gdLst>
                <a:gd name="T0" fmla="*/ 672 w 672"/>
                <a:gd name="T1" fmla="*/ 0 h 1271"/>
                <a:gd name="T2" fmla="*/ 487 w 672"/>
                <a:gd name="T3" fmla="*/ 23 h 1271"/>
                <a:gd name="T4" fmla="*/ 536 w 672"/>
                <a:gd name="T5" fmla="*/ 62 h 1271"/>
                <a:gd name="T6" fmla="*/ 511 w 672"/>
                <a:gd name="T7" fmla="*/ 73 h 1271"/>
                <a:gd name="T8" fmla="*/ 275 w 672"/>
                <a:gd name="T9" fmla="*/ 643 h 1271"/>
                <a:gd name="T10" fmla="*/ 7 w 672"/>
                <a:gd name="T11" fmla="*/ 965 h 1271"/>
                <a:gd name="T12" fmla="*/ 332 w 672"/>
                <a:gd name="T13" fmla="*/ 1263 h 1271"/>
                <a:gd name="T14" fmla="*/ 622 w 672"/>
                <a:gd name="T15" fmla="*/ 1025 h 1271"/>
                <a:gd name="T16" fmla="*/ 622 w 672"/>
                <a:gd name="T17" fmla="*/ 1025 h 1271"/>
                <a:gd name="T18" fmla="*/ 627 w 672"/>
                <a:gd name="T19" fmla="*/ 1000 h 1271"/>
                <a:gd name="T20" fmla="*/ 627 w 672"/>
                <a:gd name="T21" fmla="*/ 1000 h 1271"/>
                <a:gd name="T22" fmla="*/ 627 w 672"/>
                <a:gd name="T23" fmla="*/ 999 h 1271"/>
                <a:gd name="T24" fmla="*/ 366 w 672"/>
                <a:gd name="T25" fmla="*/ 750 h 1271"/>
                <a:gd name="T26" fmla="*/ 322 w 672"/>
                <a:gd name="T27" fmla="*/ 636 h 1271"/>
                <a:gd name="T28" fmla="*/ 541 w 672"/>
                <a:gd name="T29" fmla="*/ 72 h 1271"/>
                <a:gd name="T30" fmla="*/ 545 w 672"/>
                <a:gd name="T31" fmla="*/ 136 h 1271"/>
                <a:gd name="T32" fmla="*/ 672 w 672"/>
                <a:gd name="T33"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2" h="1271">
                  <a:moveTo>
                    <a:pt x="672" y="0"/>
                  </a:moveTo>
                  <a:cubicBezTo>
                    <a:pt x="487" y="23"/>
                    <a:pt x="487" y="23"/>
                    <a:pt x="487" y="23"/>
                  </a:cubicBezTo>
                  <a:cubicBezTo>
                    <a:pt x="536" y="62"/>
                    <a:pt x="536" y="62"/>
                    <a:pt x="536" y="62"/>
                  </a:cubicBezTo>
                  <a:cubicBezTo>
                    <a:pt x="525" y="67"/>
                    <a:pt x="522" y="68"/>
                    <a:pt x="511" y="73"/>
                  </a:cubicBezTo>
                  <a:cubicBezTo>
                    <a:pt x="309" y="177"/>
                    <a:pt x="217" y="416"/>
                    <a:pt x="275" y="643"/>
                  </a:cubicBezTo>
                  <a:cubicBezTo>
                    <a:pt x="117" y="665"/>
                    <a:pt x="0" y="803"/>
                    <a:pt x="7" y="965"/>
                  </a:cubicBezTo>
                  <a:cubicBezTo>
                    <a:pt x="14" y="1137"/>
                    <a:pt x="159" y="1271"/>
                    <a:pt x="332" y="1263"/>
                  </a:cubicBezTo>
                  <a:cubicBezTo>
                    <a:pt x="474" y="1257"/>
                    <a:pt x="590" y="1157"/>
                    <a:pt x="622" y="1025"/>
                  </a:cubicBezTo>
                  <a:cubicBezTo>
                    <a:pt x="622" y="1025"/>
                    <a:pt x="622" y="1025"/>
                    <a:pt x="622" y="1025"/>
                  </a:cubicBezTo>
                  <a:cubicBezTo>
                    <a:pt x="624" y="1017"/>
                    <a:pt x="626" y="1009"/>
                    <a:pt x="627" y="1000"/>
                  </a:cubicBezTo>
                  <a:cubicBezTo>
                    <a:pt x="627" y="1000"/>
                    <a:pt x="627" y="1000"/>
                    <a:pt x="627" y="1000"/>
                  </a:cubicBezTo>
                  <a:cubicBezTo>
                    <a:pt x="627" y="1000"/>
                    <a:pt x="627" y="1000"/>
                    <a:pt x="627" y="999"/>
                  </a:cubicBezTo>
                  <a:cubicBezTo>
                    <a:pt x="520" y="952"/>
                    <a:pt x="426" y="866"/>
                    <a:pt x="366" y="750"/>
                  </a:cubicBezTo>
                  <a:cubicBezTo>
                    <a:pt x="331" y="683"/>
                    <a:pt x="322" y="637"/>
                    <a:pt x="322" y="636"/>
                  </a:cubicBezTo>
                  <a:cubicBezTo>
                    <a:pt x="261" y="412"/>
                    <a:pt x="344" y="180"/>
                    <a:pt x="541" y="72"/>
                  </a:cubicBezTo>
                  <a:cubicBezTo>
                    <a:pt x="545" y="136"/>
                    <a:pt x="545" y="136"/>
                    <a:pt x="545" y="136"/>
                  </a:cubicBezTo>
                  <a:lnTo>
                    <a:pt x="672" y="0"/>
                  </a:lnTo>
                  <a:close/>
                </a:path>
              </a:pathLst>
            </a:custGeom>
            <a:solidFill>
              <a:srgbClr val="79D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latin typeface="微软雅黑" panose="020B0503020204020204" pitchFamily="34" charset="-122"/>
                <a:ea typeface="微软雅黑" panose="020B0503020204020204" pitchFamily="34" charset="-122"/>
              </a:endParaRPr>
            </a:p>
          </p:txBody>
        </p:sp>
        <p:sp>
          <p:nvSpPr>
            <p:cNvPr id="68" name="Freeform 42">
              <a:extLst>
                <a:ext uri="{FF2B5EF4-FFF2-40B4-BE49-F238E27FC236}">
                  <a16:creationId xmlns="" xmlns:a16="http://schemas.microsoft.com/office/drawing/2014/main" id="{B1602294-6F79-4444-BBCF-2012FF0D4660}"/>
                </a:ext>
              </a:extLst>
            </p:cNvPr>
            <p:cNvSpPr>
              <a:spLocks noEditPoints="1"/>
            </p:cNvSpPr>
            <p:nvPr/>
          </p:nvSpPr>
          <p:spPr bwMode="auto">
            <a:xfrm>
              <a:off x="7292332" y="1885702"/>
              <a:ext cx="331788" cy="482600"/>
            </a:xfrm>
            <a:custGeom>
              <a:avLst/>
              <a:gdLst>
                <a:gd name="T0" fmla="*/ 76 w 88"/>
                <a:gd name="T1" fmla="*/ 0 h 128"/>
                <a:gd name="T2" fmla="*/ 12 w 88"/>
                <a:gd name="T3" fmla="*/ 0 h 128"/>
                <a:gd name="T4" fmla="*/ 0 w 88"/>
                <a:gd name="T5" fmla="*/ 12 h 128"/>
                <a:gd name="T6" fmla="*/ 0 w 88"/>
                <a:gd name="T7" fmla="*/ 116 h 128"/>
                <a:gd name="T8" fmla="*/ 12 w 88"/>
                <a:gd name="T9" fmla="*/ 128 h 128"/>
                <a:gd name="T10" fmla="*/ 76 w 88"/>
                <a:gd name="T11" fmla="*/ 128 h 128"/>
                <a:gd name="T12" fmla="*/ 88 w 88"/>
                <a:gd name="T13" fmla="*/ 116 h 128"/>
                <a:gd name="T14" fmla="*/ 88 w 88"/>
                <a:gd name="T15" fmla="*/ 12 h 128"/>
                <a:gd name="T16" fmla="*/ 76 w 88"/>
                <a:gd name="T17" fmla="*/ 0 h 128"/>
                <a:gd name="T18" fmla="*/ 80 w 88"/>
                <a:gd name="T19" fmla="*/ 116 h 128"/>
                <a:gd name="T20" fmla="*/ 76 w 88"/>
                <a:gd name="T21" fmla="*/ 120 h 128"/>
                <a:gd name="T22" fmla="*/ 12 w 88"/>
                <a:gd name="T23" fmla="*/ 120 h 128"/>
                <a:gd name="T24" fmla="*/ 8 w 88"/>
                <a:gd name="T25" fmla="*/ 116 h 128"/>
                <a:gd name="T26" fmla="*/ 8 w 88"/>
                <a:gd name="T27" fmla="*/ 108 h 128"/>
                <a:gd name="T28" fmla="*/ 80 w 88"/>
                <a:gd name="T29" fmla="*/ 108 h 128"/>
                <a:gd name="T30" fmla="*/ 80 w 88"/>
                <a:gd name="T31" fmla="*/ 116 h 128"/>
                <a:gd name="T32" fmla="*/ 80 w 88"/>
                <a:gd name="T33" fmla="*/ 104 h 128"/>
                <a:gd name="T34" fmla="*/ 8 w 88"/>
                <a:gd name="T35" fmla="*/ 104 h 128"/>
                <a:gd name="T36" fmla="*/ 8 w 88"/>
                <a:gd name="T37" fmla="*/ 24 h 128"/>
                <a:gd name="T38" fmla="*/ 80 w 88"/>
                <a:gd name="T39" fmla="*/ 24 h 128"/>
                <a:gd name="T40" fmla="*/ 80 w 88"/>
                <a:gd name="T41" fmla="*/ 104 h 128"/>
                <a:gd name="T42" fmla="*/ 80 w 88"/>
                <a:gd name="T43" fmla="*/ 20 h 128"/>
                <a:gd name="T44" fmla="*/ 8 w 88"/>
                <a:gd name="T45" fmla="*/ 20 h 128"/>
                <a:gd name="T46" fmla="*/ 8 w 88"/>
                <a:gd name="T47" fmla="*/ 12 h 128"/>
                <a:gd name="T48" fmla="*/ 12 w 88"/>
                <a:gd name="T49" fmla="*/ 8 h 128"/>
                <a:gd name="T50" fmla="*/ 76 w 88"/>
                <a:gd name="T51" fmla="*/ 8 h 128"/>
                <a:gd name="T52" fmla="*/ 80 w 88"/>
                <a:gd name="T53" fmla="*/ 12 h 128"/>
                <a:gd name="T54" fmla="*/ 80 w 88"/>
                <a:gd name="T55" fmla="*/ 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8" h="128">
                  <a:moveTo>
                    <a:pt x="76" y="0"/>
                  </a:moveTo>
                  <a:cubicBezTo>
                    <a:pt x="12" y="0"/>
                    <a:pt x="12" y="0"/>
                    <a:pt x="12" y="0"/>
                  </a:cubicBezTo>
                  <a:cubicBezTo>
                    <a:pt x="5" y="0"/>
                    <a:pt x="0" y="5"/>
                    <a:pt x="0" y="12"/>
                  </a:cubicBezTo>
                  <a:cubicBezTo>
                    <a:pt x="0" y="116"/>
                    <a:pt x="0" y="116"/>
                    <a:pt x="0" y="116"/>
                  </a:cubicBezTo>
                  <a:cubicBezTo>
                    <a:pt x="0" y="123"/>
                    <a:pt x="5" y="128"/>
                    <a:pt x="12" y="128"/>
                  </a:cubicBezTo>
                  <a:cubicBezTo>
                    <a:pt x="76" y="128"/>
                    <a:pt x="76" y="128"/>
                    <a:pt x="76" y="128"/>
                  </a:cubicBezTo>
                  <a:cubicBezTo>
                    <a:pt x="83" y="128"/>
                    <a:pt x="88" y="123"/>
                    <a:pt x="88" y="116"/>
                  </a:cubicBezTo>
                  <a:cubicBezTo>
                    <a:pt x="88" y="12"/>
                    <a:pt x="88" y="12"/>
                    <a:pt x="88" y="12"/>
                  </a:cubicBezTo>
                  <a:cubicBezTo>
                    <a:pt x="88" y="5"/>
                    <a:pt x="83" y="0"/>
                    <a:pt x="76" y="0"/>
                  </a:cubicBezTo>
                  <a:close/>
                  <a:moveTo>
                    <a:pt x="80" y="116"/>
                  </a:moveTo>
                  <a:cubicBezTo>
                    <a:pt x="80" y="118"/>
                    <a:pt x="78" y="120"/>
                    <a:pt x="76" y="120"/>
                  </a:cubicBezTo>
                  <a:cubicBezTo>
                    <a:pt x="12" y="120"/>
                    <a:pt x="12" y="120"/>
                    <a:pt x="12" y="120"/>
                  </a:cubicBezTo>
                  <a:cubicBezTo>
                    <a:pt x="10" y="120"/>
                    <a:pt x="8" y="118"/>
                    <a:pt x="8" y="116"/>
                  </a:cubicBezTo>
                  <a:cubicBezTo>
                    <a:pt x="8" y="108"/>
                    <a:pt x="8" y="108"/>
                    <a:pt x="8" y="108"/>
                  </a:cubicBezTo>
                  <a:cubicBezTo>
                    <a:pt x="80" y="108"/>
                    <a:pt x="80" y="108"/>
                    <a:pt x="80" y="108"/>
                  </a:cubicBezTo>
                  <a:lnTo>
                    <a:pt x="80" y="116"/>
                  </a:lnTo>
                  <a:close/>
                  <a:moveTo>
                    <a:pt x="80" y="104"/>
                  </a:moveTo>
                  <a:cubicBezTo>
                    <a:pt x="8" y="104"/>
                    <a:pt x="8" y="104"/>
                    <a:pt x="8" y="104"/>
                  </a:cubicBezTo>
                  <a:cubicBezTo>
                    <a:pt x="8" y="24"/>
                    <a:pt x="8" y="24"/>
                    <a:pt x="8" y="24"/>
                  </a:cubicBezTo>
                  <a:cubicBezTo>
                    <a:pt x="80" y="24"/>
                    <a:pt x="80" y="24"/>
                    <a:pt x="80" y="24"/>
                  </a:cubicBezTo>
                  <a:lnTo>
                    <a:pt x="80" y="104"/>
                  </a:lnTo>
                  <a:close/>
                  <a:moveTo>
                    <a:pt x="80" y="20"/>
                  </a:moveTo>
                  <a:cubicBezTo>
                    <a:pt x="8" y="20"/>
                    <a:pt x="8" y="20"/>
                    <a:pt x="8" y="20"/>
                  </a:cubicBezTo>
                  <a:cubicBezTo>
                    <a:pt x="8" y="12"/>
                    <a:pt x="8" y="12"/>
                    <a:pt x="8" y="12"/>
                  </a:cubicBezTo>
                  <a:cubicBezTo>
                    <a:pt x="8" y="10"/>
                    <a:pt x="10" y="8"/>
                    <a:pt x="12" y="8"/>
                  </a:cubicBezTo>
                  <a:cubicBezTo>
                    <a:pt x="76" y="8"/>
                    <a:pt x="76" y="8"/>
                    <a:pt x="76" y="8"/>
                  </a:cubicBezTo>
                  <a:cubicBezTo>
                    <a:pt x="78" y="8"/>
                    <a:pt x="80" y="10"/>
                    <a:pt x="80" y="12"/>
                  </a:cubicBezTo>
                  <a:lnTo>
                    <a:pt x="80" y="2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000000"/>
                </a:solidFill>
                <a:latin typeface="微软雅黑" panose="020B0503020204020204" pitchFamily="34" charset="-122"/>
                <a:ea typeface="微软雅黑" panose="020B0503020204020204" pitchFamily="34" charset="-122"/>
              </a:endParaRPr>
            </a:p>
          </p:txBody>
        </p:sp>
        <p:grpSp>
          <p:nvGrpSpPr>
            <p:cNvPr id="69" name="Group 7">
              <a:extLst>
                <a:ext uri="{FF2B5EF4-FFF2-40B4-BE49-F238E27FC236}">
                  <a16:creationId xmlns="" xmlns:a16="http://schemas.microsoft.com/office/drawing/2014/main" id="{54C34A8C-00DA-4BD6-AECA-6EF8D33852BB}"/>
                </a:ext>
              </a:extLst>
            </p:cNvPr>
            <p:cNvGrpSpPr/>
            <p:nvPr/>
          </p:nvGrpSpPr>
          <p:grpSpPr>
            <a:xfrm>
              <a:off x="4211602" y="4932742"/>
              <a:ext cx="481013" cy="422275"/>
              <a:chOff x="-2497138" y="5178426"/>
              <a:chExt cx="481013" cy="422275"/>
            </a:xfrm>
            <a:solidFill>
              <a:srgbClr val="FFFFFF"/>
            </a:solidFill>
          </p:grpSpPr>
          <p:sp>
            <p:nvSpPr>
              <p:cNvPr id="79" name="Freeform 45">
                <a:extLst>
                  <a:ext uri="{FF2B5EF4-FFF2-40B4-BE49-F238E27FC236}">
                    <a16:creationId xmlns="" xmlns:a16="http://schemas.microsoft.com/office/drawing/2014/main" id="{484D3AA4-4588-4743-97F1-7CFB9E432BF5}"/>
                  </a:ext>
                </a:extLst>
              </p:cNvPr>
              <p:cNvSpPr>
                <a:spLocks noEditPoints="1"/>
              </p:cNvSpPr>
              <p:nvPr/>
            </p:nvSpPr>
            <p:spPr bwMode="auto">
              <a:xfrm>
                <a:off x="-2497138" y="5178426"/>
                <a:ext cx="481013" cy="422275"/>
              </a:xfrm>
              <a:custGeom>
                <a:avLst/>
                <a:gdLst>
                  <a:gd name="T0" fmla="*/ 128 w 128"/>
                  <a:gd name="T1" fmla="*/ 66 h 112"/>
                  <a:gd name="T2" fmla="*/ 112 w 128"/>
                  <a:gd name="T3" fmla="*/ 6 h 112"/>
                  <a:gd name="T4" fmla="*/ 104 w 128"/>
                  <a:gd name="T5" fmla="*/ 0 h 112"/>
                  <a:gd name="T6" fmla="*/ 64 w 128"/>
                  <a:gd name="T7" fmla="*/ 0 h 112"/>
                  <a:gd name="T8" fmla="*/ 24 w 128"/>
                  <a:gd name="T9" fmla="*/ 0 h 112"/>
                  <a:gd name="T10" fmla="*/ 16 w 128"/>
                  <a:gd name="T11" fmla="*/ 6 h 112"/>
                  <a:gd name="T12" fmla="*/ 0 w 128"/>
                  <a:gd name="T13" fmla="*/ 66 h 112"/>
                  <a:gd name="T14" fmla="*/ 0 w 128"/>
                  <a:gd name="T15" fmla="*/ 68 h 112"/>
                  <a:gd name="T16" fmla="*/ 0 w 128"/>
                  <a:gd name="T17" fmla="*/ 96 h 112"/>
                  <a:gd name="T18" fmla="*/ 16 w 128"/>
                  <a:gd name="T19" fmla="*/ 112 h 112"/>
                  <a:gd name="T20" fmla="*/ 112 w 128"/>
                  <a:gd name="T21" fmla="*/ 112 h 112"/>
                  <a:gd name="T22" fmla="*/ 128 w 128"/>
                  <a:gd name="T23" fmla="*/ 96 h 112"/>
                  <a:gd name="T24" fmla="*/ 128 w 128"/>
                  <a:gd name="T25" fmla="*/ 68 h 112"/>
                  <a:gd name="T26" fmla="*/ 128 w 128"/>
                  <a:gd name="T27" fmla="*/ 66 h 112"/>
                  <a:gd name="T28" fmla="*/ 120 w 128"/>
                  <a:gd name="T29" fmla="*/ 96 h 112"/>
                  <a:gd name="T30" fmla="*/ 112 w 128"/>
                  <a:gd name="T31" fmla="*/ 104 h 112"/>
                  <a:gd name="T32" fmla="*/ 16 w 128"/>
                  <a:gd name="T33" fmla="*/ 104 h 112"/>
                  <a:gd name="T34" fmla="*/ 8 w 128"/>
                  <a:gd name="T35" fmla="*/ 96 h 112"/>
                  <a:gd name="T36" fmla="*/ 8 w 128"/>
                  <a:gd name="T37" fmla="*/ 68 h 112"/>
                  <a:gd name="T38" fmla="*/ 24 w 128"/>
                  <a:gd name="T39" fmla="*/ 8 h 112"/>
                  <a:gd name="T40" fmla="*/ 104 w 128"/>
                  <a:gd name="T41" fmla="*/ 8 h 112"/>
                  <a:gd name="T42" fmla="*/ 120 w 128"/>
                  <a:gd name="T43" fmla="*/ 68 h 112"/>
                  <a:gd name="T44" fmla="*/ 120 w 128"/>
                  <a:gd name="T45" fmla="*/ 9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12">
                    <a:moveTo>
                      <a:pt x="128" y="66"/>
                    </a:moveTo>
                    <a:cubicBezTo>
                      <a:pt x="112" y="6"/>
                      <a:pt x="112" y="6"/>
                      <a:pt x="112" y="6"/>
                    </a:cubicBezTo>
                    <a:cubicBezTo>
                      <a:pt x="111" y="2"/>
                      <a:pt x="108" y="0"/>
                      <a:pt x="104" y="0"/>
                    </a:cubicBezTo>
                    <a:cubicBezTo>
                      <a:pt x="64" y="0"/>
                      <a:pt x="64" y="0"/>
                      <a:pt x="64" y="0"/>
                    </a:cubicBezTo>
                    <a:cubicBezTo>
                      <a:pt x="24" y="0"/>
                      <a:pt x="24" y="0"/>
                      <a:pt x="24" y="0"/>
                    </a:cubicBezTo>
                    <a:cubicBezTo>
                      <a:pt x="20" y="0"/>
                      <a:pt x="17" y="2"/>
                      <a:pt x="16" y="6"/>
                    </a:cubicBezTo>
                    <a:cubicBezTo>
                      <a:pt x="0" y="66"/>
                      <a:pt x="0" y="66"/>
                      <a:pt x="0" y="66"/>
                    </a:cubicBezTo>
                    <a:cubicBezTo>
                      <a:pt x="0" y="67"/>
                      <a:pt x="0" y="67"/>
                      <a:pt x="0" y="68"/>
                    </a:cubicBezTo>
                    <a:cubicBezTo>
                      <a:pt x="0" y="96"/>
                      <a:pt x="0" y="96"/>
                      <a:pt x="0" y="96"/>
                    </a:cubicBezTo>
                    <a:cubicBezTo>
                      <a:pt x="0" y="105"/>
                      <a:pt x="7" y="112"/>
                      <a:pt x="16" y="112"/>
                    </a:cubicBezTo>
                    <a:cubicBezTo>
                      <a:pt x="112" y="112"/>
                      <a:pt x="112" y="112"/>
                      <a:pt x="112" y="112"/>
                    </a:cubicBezTo>
                    <a:cubicBezTo>
                      <a:pt x="121" y="112"/>
                      <a:pt x="128" y="105"/>
                      <a:pt x="128" y="96"/>
                    </a:cubicBezTo>
                    <a:cubicBezTo>
                      <a:pt x="128" y="68"/>
                      <a:pt x="128" y="68"/>
                      <a:pt x="128" y="68"/>
                    </a:cubicBezTo>
                    <a:cubicBezTo>
                      <a:pt x="128" y="67"/>
                      <a:pt x="128" y="67"/>
                      <a:pt x="128" y="66"/>
                    </a:cubicBezTo>
                    <a:close/>
                    <a:moveTo>
                      <a:pt x="120" y="96"/>
                    </a:moveTo>
                    <a:cubicBezTo>
                      <a:pt x="120" y="100"/>
                      <a:pt x="116" y="104"/>
                      <a:pt x="112" y="104"/>
                    </a:cubicBezTo>
                    <a:cubicBezTo>
                      <a:pt x="16" y="104"/>
                      <a:pt x="16" y="104"/>
                      <a:pt x="16" y="104"/>
                    </a:cubicBezTo>
                    <a:cubicBezTo>
                      <a:pt x="12" y="104"/>
                      <a:pt x="8" y="100"/>
                      <a:pt x="8" y="96"/>
                    </a:cubicBezTo>
                    <a:cubicBezTo>
                      <a:pt x="8" y="68"/>
                      <a:pt x="8" y="68"/>
                      <a:pt x="8" y="68"/>
                    </a:cubicBezTo>
                    <a:cubicBezTo>
                      <a:pt x="24" y="8"/>
                      <a:pt x="24" y="8"/>
                      <a:pt x="24" y="8"/>
                    </a:cubicBezTo>
                    <a:cubicBezTo>
                      <a:pt x="104" y="8"/>
                      <a:pt x="104" y="8"/>
                      <a:pt x="104" y="8"/>
                    </a:cubicBezTo>
                    <a:cubicBezTo>
                      <a:pt x="120" y="68"/>
                      <a:pt x="120" y="68"/>
                      <a:pt x="120" y="68"/>
                    </a:cubicBezTo>
                    <a:lnTo>
                      <a:pt x="120" y="9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000000"/>
                  </a:solidFill>
                  <a:latin typeface="微软雅黑" panose="020B0503020204020204" pitchFamily="34" charset="-122"/>
                  <a:ea typeface="微软雅黑" panose="020B0503020204020204" pitchFamily="34" charset="-122"/>
                </a:endParaRPr>
              </a:p>
            </p:txBody>
          </p:sp>
          <p:sp>
            <p:nvSpPr>
              <p:cNvPr id="80" name="Freeform 46">
                <a:extLst>
                  <a:ext uri="{FF2B5EF4-FFF2-40B4-BE49-F238E27FC236}">
                    <a16:creationId xmlns="" xmlns:a16="http://schemas.microsoft.com/office/drawing/2014/main" id="{A50DAB81-5A11-4FDA-9558-96264E988AED}"/>
                  </a:ext>
                </a:extLst>
              </p:cNvPr>
              <p:cNvSpPr>
                <a:spLocks noEditPoints="1"/>
              </p:cNvSpPr>
              <p:nvPr/>
            </p:nvSpPr>
            <p:spPr bwMode="auto">
              <a:xfrm>
                <a:off x="-2439988" y="5238751"/>
                <a:ext cx="368300" cy="271463"/>
              </a:xfrm>
              <a:custGeom>
                <a:avLst/>
                <a:gdLst>
                  <a:gd name="T0" fmla="*/ 80 w 98"/>
                  <a:gd name="T1" fmla="*/ 0 h 72"/>
                  <a:gd name="T2" fmla="*/ 18 w 98"/>
                  <a:gd name="T3" fmla="*/ 0 h 72"/>
                  <a:gd name="T4" fmla="*/ 14 w 98"/>
                  <a:gd name="T5" fmla="*/ 3 h 72"/>
                  <a:gd name="T6" fmla="*/ 0 w 98"/>
                  <a:gd name="T7" fmla="*/ 51 h 72"/>
                  <a:gd name="T8" fmla="*/ 1 w 98"/>
                  <a:gd name="T9" fmla="*/ 54 h 72"/>
                  <a:gd name="T10" fmla="*/ 4 w 98"/>
                  <a:gd name="T11" fmla="*/ 56 h 72"/>
                  <a:gd name="T12" fmla="*/ 16 w 98"/>
                  <a:gd name="T13" fmla="*/ 56 h 72"/>
                  <a:gd name="T14" fmla="*/ 20 w 98"/>
                  <a:gd name="T15" fmla="*/ 56 h 72"/>
                  <a:gd name="T16" fmla="*/ 23 w 98"/>
                  <a:gd name="T17" fmla="*/ 56 h 72"/>
                  <a:gd name="T18" fmla="*/ 28 w 98"/>
                  <a:gd name="T19" fmla="*/ 68 h 72"/>
                  <a:gd name="T20" fmla="*/ 35 w 98"/>
                  <a:gd name="T21" fmla="*/ 72 h 72"/>
                  <a:gd name="T22" fmla="*/ 63 w 98"/>
                  <a:gd name="T23" fmla="*/ 72 h 72"/>
                  <a:gd name="T24" fmla="*/ 70 w 98"/>
                  <a:gd name="T25" fmla="*/ 68 h 72"/>
                  <a:gd name="T26" fmla="*/ 75 w 98"/>
                  <a:gd name="T27" fmla="*/ 56 h 72"/>
                  <a:gd name="T28" fmla="*/ 78 w 98"/>
                  <a:gd name="T29" fmla="*/ 56 h 72"/>
                  <a:gd name="T30" fmla="*/ 82 w 98"/>
                  <a:gd name="T31" fmla="*/ 56 h 72"/>
                  <a:gd name="T32" fmla="*/ 94 w 98"/>
                  <a:gd name="T33" fmla="*/ 56 h 72"/>
                  <a:gd name="T34" fmla="*/ 97 w 98"/>
                  <a:gd name="T35" fmla="*/ 54 h 72"/>
                  <a:gd name="T36" fmla="*/ 98 w 98"/>
                  <a:gd name="T37" fmla="*/ 51 h 72"/>
                  <a:gd name="T38" fmla="*/ 84 w 98"/>
                  <a:gd name="T39" fmla="*/ 3 h 72"/>
                  <a:gd name="T40" fmla="*/ 80 w 98"/>
                  <a:gd name="T41" fmla="*/ 0 h 72"/>
                  <a:gd name="T42" fmla="*/ 82 w 98"/>
                  <a:gd name="T43" fmla="*/ 48 h 72"/>
                  <a:gd name="T44" fmla="*/ 75 w 98"/>
                  <a:gd name="T45" fmla="*/ 48 h 72"/>
                  <a:gd name="T46" fmla="*/ 68 w 98"/>
                  <a:gd name="T47" fmla="*/ 52 h 72"/>
                  <a:gd name="T48" fmla="*/ 63 w 98"/>
                  <a:gd name="T49" fmla="*/ 64 h 72"/>
                  <a:gd name="T50" fmla="*/ 35 w 98"/>
                  <a:gd name="T51" fmla="*/ 64 h 72"/>
                  <a:gd name="T52" fmla="*/ 30 w 98"/>
                  <a:gd name="T53" fmla="*/ 52 h 72"/>
                  <a:gd name="T54" fmla="*/ 23 w 98"/>
                  <a:gd name="T55" fmla="*/ 48 h 72"/>
                  <a:gd name="T56" fmla="*/ 16 w 98"/>
                  <a:gd name="T57" fmla="*/ 48 h 72"/>
                  <a:gd name="T58" fmla="*/ 6 w 98"/>
                  <a:gd name="T59" fmla="*/ 48 h 72"/>
                  <a:gd name="T60" fmla="*/ 18 w 98"/>
                  <a:gd name="T61" fmla="*/ 4 h 72"/>
                  <a:gd name="T62" fmla="*/ 80 w 98"/>
                  <a:gd name="T63" fmla="*/ 4 h 72"/>
                  <a:gd name="T64" fmla="*/ 92 w 98"/>
                  <a:gd name="T65" fmla="*/ 48 h 72"/>
                  <a:gd name="T66" fmla="*/ 82 w 98"/>
                  <a:gd name="T67" fmla="*/ 4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8" h="72">
                    <a:moveTo>
                      <a:pt x="80" y="0"/>
                    </a:moveTo>
                    <a:cubicBezTo>
                      <a:pt x="18" y="0"/>
                      <a:pt x="18" y="0"/>
                      <a:pt x="18" y="0"/>
                    </a:cubicBezTo>
                    <a:cubicBezTo>
                      <a:pt x="16" y="0"/>
                      <a:pt x="15" y="1"/>
                      <a:pt x="14" y="3"/>
                    </a:cubicBezTo>
                    <a:cubicBezTo>
                      <a:pt x="0" y="51"/>
                      <a:pt x="0" y="51"/>
                      <a:pt x="0" y="51"/>
                    </a:cubicBezTo>
                    <a:cubicBezTo>
                      <a:pt x="0" y="52"/>
                      <a:pt x="0" y="53"/>
                      <a:pt x="1" y="54"/>
                    </a:cubicBezTo>
                    <a:cubicBezTo>
                      <a:pt x="2" y="55"/>
                      <a:pt x="3" y="56"/>
                      <a:pt x="4" y="56"/>
                    </a:cubicBezTo>
                    <a:cubicBezTo>
                      <a:pt x="16" y="56"/>
                      <a:pt x="16" y="56"/>
                      <a:pt x="16" y="56"/>
                    </a:cubicBezTo>
                    <a:cubicBezTo>
                      <a:pt x="20" y="56"/>
                      <a:pt x="20" y="56"/>
                      <a:pt x="20" y="56"/>
                    </a:cubicBezTo>
                    <a:cubicBezTo>
                      <a:pt x="23" y="56"/>
                      <a:pt x="23" y="56"/>
                      <a:pt x="23" y="56"/>
                    </a:cubicBezTo>
                    <a:cubicBezTo>
                      <a:pt x="28" y="68"/>
                      <a:pt x="28" y="68"/>
                      <a:pt x="28" y="68"/>
                    </a:cubicBezTo>
                    <a:cubicBezTo>
                      <a:pt x="30" y="70"/>
                      <a:pt x="32" y="72"/>
                      <a:pt x="35" y="72"/>
                    </a:cubicBezTo>
                    <a:cubicBezTo>
                      <a:pt x="63" y="72"/>
                      <a:pt x="63" y="72"/>
                      <a:pt x="63" y="72"/>
                    </a:cubicBezTo>
                    <a:cubicBezTo>
                      <a:pt x="66" y="72"/>
                      <a:pt x="68" y="70"/>
                      <a:pt x="70" y="68"/>
                    </a:cubicBezTo>
                    <a:cubicBezTo>
                      <a:pt x="75" y="56"/>
                      <a:pt x="75" y="56"/>
                      <a:pt x="75" y="56"/>
                    </a:cubicBezTo>
                    <a:cubicBezTo>
                      <a:pt x="78" y="56"/>
                      <a:pt x="78" y="56"/>
                      <a:pt x="78" y="56"/>
                    </a:cubicBezTo>
                    <a:cubicBezTo>
                      <a:pt x="82" y="56"/>
                      <a:pt x="82" y="56"/>
                      <a:pt x="82" y="56"/>
                    </a:cubicBezTo>
                    <a:cubicBezTo>
                      <a:pt x="94" y="56"/>
                      <a:pt x="94" y="56"/>
                      <a:pt x="94" y="56"/>
                    </a:cubicBezTo>
                    <a:cubicBezTo>
                      <a:pt x="95" y="56"/>
                      <a:pt x="96" y="55"/>
                      <a:pt x="97" y="54"/>
                    </a:cubicBezTo>
                    <a:cubicBezTo>
                      <a:pt x="98" y="53"/>
                      <a:pt x="98" y="52"/>
                      <a:pt x="98" y="51"/>
                    </a:cubicBezTo>
                    <a:cubicBezTo>
                      <a:pt x="84" y="3"/>
                      <a:pt x="84" y="3"/>
                      <a:pt x="84" y="3"/>
                    </a:cubicBezTo>
                    <a:cubicBezTo>
                      <a:pt x="83" y="1"/>
                      <a:pt x="82" y="0"/>
                      <a:pt x="80" y="0"/>
                    </a:cubicBezTo>
                    <a:close/>
                    <a:moveTo>
                      <a:pt x="82" y="48"/>
                    </a:moveTo>
                    <a:cubicBezTo>
                      <a:pt x="75" y="48"/>
                      <a:pt x="75" y="48"/>
                      <a:pt x="75" y="48"/>
                    </a:cubicBezTo>
                    <a:cubicBezTo>
                      <a:pt x="72" y="48"/>
                      <a:pt x="70" y="50"/>
                      <a:pt x="68" y="52"/>
                    </a:cubicBezTo>
                    <a:cubicBezTo>
                      <a:pt x="63" y="64"/>
                      <a:pt x="63" y="64"/>
                      <a:pt x="63" y="64"/>
                    </a:cubicBezTo>
                    <a:cubicBezTo>
                      <a:pt x="35" y="64"/>
                      <a:pt x="35" y="64"/>
                      <a:pt x="35" y="64"/>
                    </a:cubicBezTo>
                    <a:cubicBezTo>
                      <a:pt x="30" y="52"/>
                      <a:pt x="30" y="52"/>
                      <a:pt x="30" y="52"/>
                    </a:cubicBezTo>
                    <a:cubicBezTo>
                      <a:pt x="28" y="50"/>
                      <a:pt x="26" y="48"/>
                      <a:pt x="23" y="48"/>
                    </a:cubicBezTo>
                    <a:cubicBezTo>
                      <a:pt x="16" y="48"/>
                      <a:pt x="16" y="48"/>
                      <a:pt x="16" y="48"/>
                    </a:cubicBezTo>
                    <a:cubicBezTo>
                      <a:pt x="6" y="48"/>
                      <a:pt x="6" y="48"/>
                      <a:pt x="6" y="48"/>
                    </a:cubicBezTo>
                    <a:cubicBezTo>
                      <a:pt x="18" y="4"/>
                      <a:pt x="18" y="4"/>
                      <a:pt x="18" y="4"/>
                    </a:cubicBezTo>
                    <a:cubicBezTo>
                      <a:pt x="80" y="4"/>
                      <a:pt x="80" y="4"/>
                      <a:pt x="80" y="4"/>
                    </a:cubicBezTo>
                    <a:cubicBezTo>
                      <a:pt x="92" y="48"/>
                      <a:pt x="92" y="48"/>
                      <a:pt x="92" y="48"/>
                    </a:cubicBezTo>
                    <a:lnTo>
                      <a:pt x="82" y="4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000000"/>
                  </a:solidFill>
                  <a:latin typeface="微软雅黑" panose="020B0503020204020204" pitchFamily="34" charset="-122"/>
                  <a:ea typeface="微软雅黑" panose="020B0503020204020204" pitchFamily="34" charset="-122"/>
                </a:endParaRPr>
              </a:p>
            </p:txBody>
          </p:sp>
        </p:grpSp>
        <p:grpSp>
          <p:nvGrpSpPr>
            <p:cNvPr id="70" name="Group 10">
              <a:extLst>
                <a:ext uri="{FF2B5EF4-FFF2-40B4-BE49-F238E27FC236}">
                  <a16:creationId xmlns="" xmlns:a16="http://schemas.microsoft.com/office/drawing/2014/main" id="{8804EFA3-14B0-4A8A-8989-A3EA125B2D4C}"/>
                </a:ext>
              </a:extLst>
            </p:cNvPr>
            <p:cNvGrpSpPr/>
            <p:nvPr/>
          </p:nvGrpSpPr>
          <p:grpSpPr>
            <a:xfrm>
              <a:off x="4210809" y="1980479"/>
              <a:ext cx="482600" cy="301625"/>
              <a:chOff x="-4422775" y="5238751"/>
              <a:chExt cx="482600" cy="301625"/>
            </a:xfrm>
            <a:solidFill>
              <a:srgbClr val="FFFFFF"/>
            </a:solidFill>
          </p:grpSpPr>
          <p:sp>
            <p:nvSpPr>
              <p:cNvPr id="76" name="Freeform 47">
                <a:extLst>
                  <a:ext uri="{FF2B5EF4-FFF2-40B4-BE49-F238E27FC236}">
                    <a16:creationId xmlns="" xmlns:a16="http://schemas.microsoft.com/office/drawing/2014/main" id="{D0CFF3AA-9B60-47B2-99F0-D1957CE9896A}"/>
                  </a:ext>
                </a:extLst>
              </p:cNvPr>
              <p:cNvSpPr>
                <a:spLocks noEditPoints="1"/>
              </p:cNvSpPr>
              <p:nvPr/>
            </p:nvSpPr>
            <p:spPr bwMode="auto">
              <a:xfrm>
                <a:off x="-4422775" y="5238751"/>
                <a:ext cx="482600" cy="301625"/>
              </a:xfrm>
              <a:custGeom>
                <a:avLst/>
                <a:gdLst>
                  <a:gd name="T0" fmla="*/ 128 w 128"/>
                  <a:gd name="T1" fmla="*/ 39 h 80"/>
                  <a:gd name="T2" fmla="*/ 128 w 128"/>
                  <a:gd name="T3" fmla="*/ 39 h 80"/>
                  <a:gd name="T4" fmla="*/ 127 w 128"/>
                  <a:gd name="T5" fmla="*/ 38 h 80"/>
                  <a:gd name="T6" fmla="*/ 127 w 128"/>
                  <a:gd name="T7" fmla="*/ 38 h 80"/>
                  <a:gd name="T8" fmla="*/ 64 w 128"/>
                  <a:gd name="T9" fmla="*/ 0 h 80"/>
                  <a:gd name="T10" fmla="*/ 0 w 128"/>
                  <a:gd name="T11" fmla="*/ 38 h 80"/>
                  <a:gd name="T12" fmla="*/ 0 w 128"/>
                  <a:gd name="T13" fmla="*/ 38 h 80"/>
                  <a:gd name="T14" fmla="*/ 0 w 128"/>
                  <a:gd name="T15" fmla="*/ 39 h 80"/>
                  <a:gd name="T16" fmla="*/ 0 w 128"/>
                  <a:gd name="T17" fmla="*/ 39 h 80"/>
                  <a:gd name="T18" fmla="*/ 0 w 128"/>
                  <a:gd name="T19" fmla="*/ 40 h 80"/>
                  <a:gd name="T20" fmla="*/ 0 w 128"/>
                  <a:gd name="T21" fmla="*/ 41 h 80"/>
                  <a:gd name="T22" fmla="*/ 0 w 128"/>
                  <a:gd name="T23" fmla="*/ 41 h 80"/>
                  <a:gd name="T24" fmla="*/ 0 w 128"/>
                  <a:gd name="T25" fmla="*/ 42 h 80"/>
                  <a:gd name="T26" fmla="*/ 0 w 128"/>
                  <a:gd name="T27" fmla="*/ 42 h 80"/>
                  <a:gd name="T28" fmla="*/ 64 w 128"/>
                  <a:gd name="T29" fmla="*/ 80 h 80"/>
                  <a:gd name="T30" fmla="*/ 127 w 128"/>
                  <a:gd name="T31" fmla="*/ 42 h 80"/>
                  <a:gd name="T32" fmla="*/ 127 w 128"/>
                  <a:gd name="T33" fmla="*/ 42 h 80"/>
                  <a:gd name="T34" fmla="*/ 128 w 128"/>
                  <a:gd name="T35" fmla="*/ 41 h 80"/>
                  <a:gd name="T36" fmla="*/ 128 w 128"/>
                  <a:gd name="T37" fmla="*/ 41 h 80"/>
                  <a:gd name="T38" fmla="*/ 128 w 128"/>
                  <a:gd name="T39" fmla="*/ 40 h 80"/>
                  <a:gd name="T40" fmla="*/ 128 w 128"/>
                  <a:gd name="T41" fmla="*/ 39 h 80"/>
                  <a:gd name="T42" fmla="*/ 64 w 128"/>
                  <a:gd name="T43" fmla="*/ 72 h 80"/>
                  <a:gd name="T44" fmla="*/ 9 w 128"/>
                  <a:gd name="T45" fmla="*/ 40 h 80"/>
                  <a:gd name="T46" fmla="*/ 64 w 128"/>
                  <a:gd name="T47" fmla="*/ 8 h 80"/>
                  <a:gd name="T48" fmla="*/ 119 w 128"/>
                  <a:gd name="T49" fmla="*/ 40 h 80"/>
                  <a:gd name="T50" fmla="*/ 64 w 128"/>
                  <a:gd name="T51"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80">
                    <a:moveTo>
                      <a:pt x="128" y="39"/>
                    </a:moveTo>
                    <a:cubicBezTo>
                      <a:pt x="128" y="39"/>
                      <a:pt x="128" y="39"/>
                      <a:pt x="128" y="39"/>
                    </a:cubicBezTo>
                    <a:cubicBezTo>
                      <a:pt x="128" y="39"/>
                      <a:pt x="128" y="38"/>
                      <a:pt x="127" y="38"/>
                    </a:cubicBezTo>
                    <a:cubicBezTo>
                      <a:pt x="127" y="38"/>
                      <a:pt x="127" y="38"/>
                      <a:pt x="127" y="38"/>
                    </a:cubicBezTo>
                    <a:cubicBezTo>
                      <a:pt x="116" y="16"/>
                      <a:pt x="91" y="0"/>
                      <a:pt x="64" y="0"/>
                    </a:cubicBezTo>
                    <a:cubicBezTo>
                      <a:pt x="37" y="0"/>
                      <a:pt x="12" y="16"/>
                      <a:pt x="0" y="38"/>
                    </a:cubicBezTo>
                    <a:cubicBezTo>
                      <a:pt x="0" y="38"/>
                      <a:pt x="0" y="38"/>
                      <a:pt x="0" y="38"/>
                    </a:cubicBezTo>
                    <a:cubicBezTo>
                      <a:pt x="0" y="38"/>
                      <a:pt x="0" y="38"/>
                      <a:pt x="0" y="39"/>
                    </a:cubicBezTo>
                    <a:cubicBezTo>
                      <a:pt x="0" y="39"/>
                      <a:pt x="0" y="39"/>
                      <a:pt x="0" y="39"/>
                    </a:cubicBezTo>
                    <a:cubicBezTo>
                      <a:pt x="0" y="39"/>
                      <a:pt x="0" y="40"/>
                      <a:pt x="0" y="40"/>
                    </a:cubicBezTo>
                    <a:cubicBezTo>
                      <a:pt x="0" y="40"/>
                      <a:pt x="0" y="41"/>
                      <a:pt x="0" y="41"/>
                    </a:cubicBezTo>
                    <a:cubicBezTo>
                      <a:pt x="0" y="41"/>
                      <a:pt x="0" y="41"/>
                      <a:pt x="0" y="41"/>
                    </a:cubicBezTo>
                    <a:cubicBezTo>
                      <a:pt x="0" y="41"/>
                      <a:pt x="0" y="41"/>
                      <a:pt x="0" y="42"/>
                    </a:cubicBezTo>
                    <a:cubicBezTo>
                      <a:pt x="0" y="42"/>
                      <a:pt x="0" y="42"/>
                      <a:pt x="0" y="42"/>
                    </a:cubicBezTo>
                    <a:cubicBezTo>
                      <a:pt x="12" y="64"/>
                      <a:pt x="37" y="80"/>
                      <a:pt x="64" y="80"/>
                    </a:cubicBezTo>
                    <a:cubicBezTo>
                      <a:pt x="91" y="80"/>
                      <a:pt x="116" y="64"/>
                      <a:pt x="127" y="42"/>
                    </a:cubicBezTo>
                    <a:cubicBezTo>
                      <a:pt x="127" y="42"/>
                      <a:pt x="127" y="42"/>
                      <a:pt x="127" y="42"/>
                    </a:cubicBezTo>
                    <a:cubicBezTo>
                      <a:pt x="128" y="41"/>
                      <a:pt x="128" y="41"/>
                      <a:pt x="128" y="41"/>
                    </a:cubicBezTo>
                    <a:cubicBezTo>
                      <a:pt x="128" y="41"/>
                      <a:pt x="128" y="41"/>
                      <a:pt x="128" y="41"/>
                    </a:cubicBezTo>
                    <a:cubicBezTo>
                      <a:pt x="128" y="41"/>
                      <a:pt x="128" y="40"/>
                      <a:pt x="128" y="40"/>
                    </a:cubicBezTo>
                    <a:cubicBezTo>
                      <a:pt x="128" y="40"/>
                      <a:pt x="128" y="39"/>
                      <a:pt x="128" y="39"/>
                    </a:cubicBezTo>
                    <a:close/>
                    <a:moveTo>
                      <a:pt x="64" y="72"/>
                    </a:moveTo>
                    <a:cubicBezTo>
                      <a:pt x="41" y="72"/>
                      <a:pt x="19" y="59"/>
                      <a:pt x="9" y="40"/>
                    </a:cubicBezTo>
                    <a:cubicBezTo>
                      <a:pt x="20" y="21"/>
                      <a:pt x="41" y="8"/>
                      <a:pt x="64" y="8"/>
                    </a:cubicBezTo>
                    <a:cubicBezTo>
                      <a:pt x="86" y="8"/>
                      <a:pt x="108" y="21"/>
                      <a:pt x="119" y="40"/>
                    </a:cubicBezTo>
                    <a:cubicBezTo>
                      <a:pt x="108" y="59"/>
                      <a:pt x="86" y="72"/>
                      <a:pt x="64" y="7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000000"/>
                  </a:solidFill>
                  <a:latin typeface="微软雅黑" panose="020B0503020204020204" pitchFamily="34" charset="-122"/>
                  <a:ea typeface="微软雅黑" panose="020B0503020204020204" pitchFamily="34" charset="-122"/>
                </a:endParaRPr>
              </a:p>
            </p:txBody>
          </p:sp>
          <p:sp>
            <p:nvSpPr>
              <p:cNvPr id="77" name="Freeform 48">
                <a:extLst>
                  <a:ext uri="{FF2B5EF4-FFF2-40B4-BE49-F238E27FC236}">
                    <a16:creationId xmlns="" xmlns:a16="http://schemas.microsoft.com/office/drawing/2014/main" id="{D6D3B9F8-B82F-44ED-8E91-B2C1B3891864}"/>
                  </a:ext>
                </a:extLst>
              </p:cNvPr>
              <p:cNvSpPr>
                <a:spLocks/>
              </p:cNvSpPr>
              <p:nvPr/>
            </p:nvSpPr>
            <p:spPr bwMode="auto">
              <a:xfrm>
                <a:off x="-4241800" y="5329238"/>
                <a:ext cx="68263" cy="68263"/>
              </a:xfrm>
              <a:custGeom>
                <a:avLst/>
                <a:gdLst>
                  <a:gd name="T0" fmla="*/ 16 w 18"/>
                  <a:gd name="T1" fmla="*/ 0 h 18"/>
                  <a:gd name="T2" fmla="*/ 16 w 18"/>
                  <a:gd name="T3" fmla="*/ 0 h 18"/>
                  <a:gd name="T4" fmla="*/ 0 w 18"/>
                  <a:gd name="T5" fmla="*/ 16 h 18"/>
                  <a:gd name="T6" fmla="*/ 2 w 18"/>
                  <a:gd name="T7" fmla="*/ 18 h 18"/>
                  <a:gd name="T8" fmla="*/ 4 w 18"/>
                  <a:gd name="T9" fmla="*/ 16 h 18"/>
                  <a:gd name="T10" fmla="*/ 16 w 18"/>
                  <a:gd name="T11" fmla="*/ 4 h 18"/>
                  <a:gd name="T12" fmla="*/ 16 w 18"/>
                  <a:gd name="T13" fmla="*/ 4 h 18"/>
                  <a:gd name="T14" fmla="*/ 18 w 18"/>
                  <a:gd name="T15" fmla="*/ 2 h 18"/>
                  <a:gd name="T16" fmla="*/ 16 w 18"/>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6" y="0"/>
                    </a:moveTo>
                    <a:cubicBezTo>
                      <a:pt x="16" y="0"/>
                      <a:pt x="16" y="0"/>
                      <a:pt x="16" y="0"/>
                    </a:cubicBezTo>
                    <a:cubicBezTo>
                      <a:pt x="7" y="0"/>
                      <a:pt x="0" y="7"/>
                      <a:pt x="0" y="16"/>
                    </a:cubicBezTo>
                    <a:cubicBezTo>
                      <a:pt x="0" y="17"/>
                      <a:pt x="1" y="18"/>
                      <a:pt x="2" y="18"/>
                    </a:cubicBezTo>
                    <a:cubicBezTo>
                      <a:pt x="3" y="18"/>
                      <a:pt x="4" y="17"/>
                      <a:pt x="4" y="16"/>
                    </a:cubicBezTo>
                    <a:cubicBezTo>
                      <a:pt x="4" y="9"/>
                      <a:pt x="9" y="4"/>
                      <a:pt x="16" y="4"/>
                    </a:cubicBezTo>
                    <a:cubicBezTo>
                      <a:pt x="16" y="4"/>
                      <a:pt x="16" y="4"/>
                      <a:pt x="16" y="4"/>
                    </a:cubicBezTo>
                    <a:cubicBezTo>
                      <a:pt x="17" y="4"/>
                      <a:pt x="18" y="3"/>
                      <a:pt x="18" y="2"/>
                    </a:cubicBezTo>
                    <a:cubicBezTo>
                      <a:pt x="18" y="1"/>
                      <a:pt x="17" y="0"/>
                      <a:pt x="1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000000"/>
                  </a:solidFill>
                  <a:latin typeface="微软雅黑" panose="020B0503020204020204" pitchFamily="34" charset="-122"/>
                  <a:ea typeface="微软雅黑" panose="020B0503020204020204" pitchFamily="34" charset="-122"/>
                </a:endParaRPr>
              </a:p>
            </p:txBody>
          </p:sp>
          <p:sp>
            <p:nvSpPr>
              <p:cNvPr id="78" name="Freeform 49">
                <a:extLst>
                  <a:ext uri="{FF2B5EF4-FFF2-40B4-BE49-F238E27FC236}">
                    <a16:creationId xmlns="" xmlns:a16="http://schemas.microsoft.com/office/drawing/2014/main" id="{AFA75BD7-342A-4DF4-AD4C-8216F9B08EF2}"/>
                  </a:ext>
                </a:extLst>
              </p:cNvPr>
              <p:cNvSpPr>
                <a:spLocks noEditPoints="1"/>
              </p:cNvSpPr>
              <p:nvPr/>
            </p:nvSpPr>
            <p:spPr bwMode="auto">
              <a:xfrm>
                <a:off x="-4286250" y="5284788"/>
                <a:ext cx="209550" cy="209550"/>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2 h 56"/>
                  <a:gd name="T12" fmla="*/ 4 w 56"/>
                  <a:gd name="T13" fmla="*/ 28 h 56"/>
                  <a:gd name="T14" fmla="*/ 28 w 56"/>
                  <a:gd name="T15" fmla="*/ 4 h 56"/>
                  <a:gd name="T16" fmla="*/ 52 w 56"/>
                  <a:gd name="T17" fmla="*/ 28 h 56"/>
                  <a:gd name="T18" fmla="*/ 28 w 56"/>
                  <a:gd name="T1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2" y="0"/>
                      <a:pt x="0" y="13"/>
                      <a:pt x="0" y="28"/>
                    </a:cubicBezTo>
                    <a:cubicBezTo>
                      <a:pt x="0" y="43"/>
                      <a:pt x="12" y="56"/>
                      <a:pt x="28" y="56"/>
                    </a:cubicBezTo>
                    <a:cubicBezTo>
                      <a:pt x="43" y="56"/>
                      <a:pt x="56" y="43"/>
                      <a:pt x="56" y="28"/>
                    </a:cubicBezTo>
                    <a:cubicBezTo>
                      <a:pt x="56" y="13"/>
                      <a:pt x="43" y="0"/>
                      <a:pt x="28" y="0"/>
                    </a:cubicBezTo>
                    <a:close/>
                    <a:moveTo>
                      <a:pt x="28" y="52"/>
                    </a:moveTo>
                    <a:cubicBezTo>
                      <a:pt x="15" y="52"/>
                      <a:pt x="4" y="41"/>
                      <a:pt x="4" y="28"/>
                    </a:cubicBezTo>
                    <a:cubicBezTo>
                      <a:pt x="4" y="15"/>
                      <a:pt x="15" y="4"/>
                      <a:pt x="28" y="4"/>
                    </a:cubicBezTo>
                    <a:cubicBezTo>
                      <a:pt x="41" y="4"/>
                      <a:pt x="52" y="15"/>
                      <a:pt x="52" y="28"/>
                    </a:cubicBezTo>
                    <a:cubicBezTo>
                      <a:pt x="52" y="41"/>
                      <a:pt x="41" y="52"/>
                      <a:pt x="28"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000000"/>
                  </a:solidFill>
                  <a:latin typeface="微软雅黑" panose="020B0503020204020204" pitchFamily="34" charset="-122"/>
                  <a:ea typeface="微软雅黑" panose="020B0503020204020204" pitchFamily="34" charset="-122"/>
                </a:endParaRPr>
              </a:p>
            </p:txBody>
          </p:sp>
        </p:grpSp>
        <p:grpSp>
          <p:nvGrpSpPr>
            <p:cNvPr id="71" name="Group 14">
              <a:extLst>
                <a:ext uri="{FF2B5EF4-FFF2-40B4-BE49-F238E27FC236}">
                  <a16:creationId xmlns="" xmlns:a16="http://schemas.microsoft.com/office/drawing/2014/main" id="{FB574608-6E28-4F0C-93F1-5238845295C0}"/>
                </a:ext>
              </a:extLst>
            </p:cNvPr>
            <p:cNvGrpSpPr/>
            <p:nvPr/>
          </p:nvGrpSpPr>
          <p:grpSpPr>
            <a:xfrm>
              <a:off x="7238417" y="4893054"/>
              <a:ext cx="488951" cy="481013"/>
              <a:chOff x="-1538288" y="2259013"/>
              <a:chExt cx="488950" cy="481013"/>
            </a:xfrm>
            <a:solidFill>
              <a:srgbClr val="FFFFFF"/>
            </a:solidFill>
          </p:grpSpPr>
          <p:sp>
            <p:nvSpPr>
              <p:cNvPr id="73" name="Freeform 50">
                <a:extLst>
                  <a:ext uri="{FF2B5EF4-FFF2-40B4-BE49-F238E27FC236}">
                    <a16:creationId xmlns="" xmlns:a16="http://schemas.microsoft.com/office/drawing/2014/main" id="{863E335C-CE1F-42EA-9E28-26AA6479CB1D}"/>
                  </a:ext>
                </a:extLst>
              </p:cNvPr>
              <p:cNvSpPr>
                <a:spLocks/>
              </p:cNvSpPr>
              <p:nvPr/>
            </p:nvSpPr>
            <p:spPr bwMode="auto">
              <a:xfrm>
                <a:off x="-1271588" y="2319338"/>
                <a:ext cx="158750" cy="157163"/>
              </a:xfrm>
              <a:custGeom>
                <a:avLst/>
                <a:gdLst>
                  <a:gd name="T0" fmla="*/ 38 w 42"/>
                  <a:gd name="T1" fmla="*/ 40 h 42"/>
                  <a:gd name="T2" fmla="*/ 38 w 42"/>
                  <a:gd name="T3" fmla="*/ 40 h 42"/>
                  <a:gd name="T4" fmla="*/ 40 w 42"/>
                  <a:gd name="T5" fmla="*/ 42 h 42"/>
                  <a:gd name="T6" fmla="*/ 42 w 42"/>
                  <a:gd name="T7" fmla="*/ 40 h 42"/>
                  <a:gd name="T8" fmla="*/ 42 w 42"/>
                  <a:gd name="T9" fmla="*/ 40 h 42"/>
                  <a:gd name="T10" fmla="*/ 2 w 42"/>
                  <a:gd name="T11" fmla="*/ 0 h 42"/>
                  <a:gd name="T12" fmla="*/ 2 w 42"/>
                  <a:gd name="T13" fmla="*/ 0 h 42"/>
                  <a:gd name="T14" fmla="*/ 0 w 42"/>
                  <a:gd name="T15" fmla="*/ 2 h 42"/>
                  <a:gd name="T16" fmla="*/ 2 w 42"/>
                  <a:gd name="T17" fmla="*/ 4 h 42"/>
                  <a:gd name="T18" fmla="*/ 2 w 42"/>
                  <a:gd name="T19" fmla="*/ 4 h 42"/>
                  <a:gd name="T20" fmla="*/ 38 w 42"/>
                  <a:gd name="T21"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2">
                    <a:moveTo>
                      <a:pt x="38" y="40"/>
                    </a:moveTo>
                    <a:cubicBezTo>
                      <a:pt x="38" y="40"/>
                      <a:pt x="38" y="40"/>
                      <a:pt x="38" y="40"/>
                    </a:cubicBezTo>
                    <a:cubicBezTo>
                      <a:pt x="38" y="41"/>
                      <a:pt x="39" y="42"/>
                      <a:pt x="40" y="42"/>
                    </a:cubicBezTo>
                    <a:cubicBezTo>
                      <a:pt x="41" y="42"/>
                      <a:pt x="42" y="41"/>
                      <a:pt x="42" y="40"/>
                    </a:cubicBezTo>
                    <a:cubicBezTo>
                      <a:pt x="42" y="40"/>
                      <a:pt x="42" y="40"/>
                      <a:pt x="42" y="40"/>
                    </a:cubicBezTo>
                    <a:cubicBezTo>
                      <a:pt x="42" y="18"/>
                      <a:pt x="24" y="0"/>
                      <a:pt x="2" y="0"/>
                    </a:cubicBezTo>
                    <a:cubicBezTo>
                      <a:pt x="2" y="0"/>
                      <a:pt x="2" y="0"/>
                      <a:pt x="2" y="0"/>
                    </a:cubicBezTo>
                    <a:cubicBezTo>
                      <a:pt x="1" y="0"/>
                      <a:pt x="0" y="1"/>
                      <a:pt x="0" y="2"/>
                    </a:cubicBezTo>
                    <a:cubicBezTo>
                      <a:pt x="0" y="3"/>
                      <a:pt x="1" y="4"/>
                      <a:pt x="2" y="4"/>
                    </a:cubicBezTo>
                    <a:cubicBezTo>
                      <a:pt x="2" y="4"/>
                      <a:pt x="2" y="4"/>
                      <a:pt x="2" y="4"/>
                    </a:cubicBezTo>
                    <a:cubicBezTo>
                      <a:pt x="22" y="4"/>
                      <a:pt x="38" y="20"/>
                      <a:pt x="38" y="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000000"/>
                  </a:solidFill>
                  <a:latin typeface="微软雅黑" panose="020B0503020204020204" pitchFamily="34" charset="-122"/>
                  <a:ea typeface="微软雅黑" panose="020B0503020204020204" pitchFamily="34" charset="-122"/>
                </a:endParaRPr>
              </a:p>
            </p:txBody>
          </p:sp>
          <p:sp>
            <p:nvSpPr>
              <p:cNvPr id="74" name="Freeform 51">
                <a:extLst>
                  <a:ext uri="{FF2B5EF4-FFF2-40B4-BE49-F238E27FC236}">
                    <a16:creationId xmlns="" xmlns:a16="http://schemas.microsoft.com/office/drawing/2014/main" id="{66A2CD96-5ECB-424E-A2E6-0FE5B1CC78B4}"/>
                  </a:ext>
                </a:extLst>
              </p:cNvPr>
              <p:cNvSpPr>
                <a:spLocks noEditPoints="1"/>
              </p:cNvSpPr>
              <p:nvPr/>
            </p:nvSpPr>
            <p:spPr bwMode="auto">
              <a:xfrm>
                <a:off x="-1538288" y="2259013"/>
                <a:ext cx="488950" cy="481013"/>
              </a:xfrm>
              <a:custGeom>
                <a:avLst/>
                <a:gdLst>
                  <a:gd name="T0" fmla="*/ 37 w 130"/>
                  <a:gd name="T1" fmla="*/ 4 h 128"/>
                  <a:gd name="T2" fmla="*/ 29 w 130"/>
                  <a:gd name="T3" fmla="*/ 0 h 128"/>
                  <a:gd name="T4" fmla="*/ 24 w 130"/>
                  <a:gd name="T5" fmla="*/ 1 h 128"/>
                  <a:gd name="T6" fmla="*/ 17 w 130"/>
                  <a:gd name="T7" fmla="*/ 12 h 128"/>
                  <a:gd name="T8" fmla="*/ 17 w 130"/>
                  <a:gd name="T9" fmla="*/ 67 h 128"/>
                  <a:gd name="T10" fmla="*/ 5 w 130"/>
                  <a:gd name="T11" fmla="*/ 80 h 128"/>
                  <a:gd name="T12" fmla="*/ 5 w 130"/>
                  <a:gd name="T13" fmla="*/ 96 h 128"/>
                  <a:gd name="T14" fmla="*/ 33 w 130"/>
                  <a:gd name="T15" fmla="*/ 124 h 128"/>
                  <a:gd name="T16" fmla="*/ 41 w 130"/>
                  <a:gd name="T17" fmla="*/ 128 h 128"/>
                  <a:gd name="T18" fmla="*/ 49 w 130"/>
                  <a:gd name="T19" fmla="*/ 124 h 128"/>
                  <a:gd name="T20" fmla="*/ 62 w 130"/>
                  <a:gd name="T21" fmla="*/ 112 h 128"/>
                  <a:gd name="T22" fmla="*/ 117 w 130"/>
                  <a:gd name="T23" fmla="*/ 112 h 128"/>
                  <a:gd name="T24" fmla="*/ 128 w 130"/>
                  <a:gd name="T25" fmla="*/ 105 h 128"/>
                  <a:gd name="T26" fmla="*/ 125 w 130"/>
                  <a:gd name="T27" fmla="*/ 92 h 128"/>
                  <a:gd name="T28" fmla="*/ 37 w 130"/>
                  <a:gd name="T29" fmla="*/ 4 h 128"/>
                  <a:gd name="T30" fmla="*/ 56 w 130"/>
                  <a:gd name="T31" fmla="*/ 106 h 128"/>
                  <a:gd name="T32" fmla="*/ 44 w 130"/>
                  <a:gd name="T33" fmla="*/ 119 h 128"/>
                  <a:gd name="T34" fmla="*/ 41 w 130"/>
                  <a:gd name="T35" fmla="*/ 120 h 128"/>
                  <a:gd name="T36" fmla="*/ 38 w 130"/>
                  <a:gd name="T37" fmla="*/ 119 h 128"/>
                  <a:gd name="T38" fmla="*/ 10 w 130"/>
                  <a:gd name="T39" fmla="*/ 91 h 128"/>
                  <a:gd name="T40" fmla="*/ 9 w 130"/>
                  <a:gd name="T41" fmla="*/ 88 h 128"/>
                  <a:gd name="T42" fmla="*/ 10 w 130"/>
                  <a:gd name="T43" fmla="*/ 85 h 128"/>
                  <a:gd name="T44" fmla="*/ 23 w 130"/>
                  <a:gd name="T45" fmla="*/ 73 h 128"/>
                  <a:gd name="T46" fmla="*/ 23 w 130"/>
                  <a:gd name="T47" fmla="*/ 73 h 128"/>
                  <a:gd name="T48" fmla="*/ 56 w 130"/>
                  <a:gd name="T49" fmla="*/ 106 h 128"/>
                  <a:gd name="T50" fmla="*/ 56 w 130"/>
                  <a:gd name="T51" fmla="*/ 106 h 128"/>
                  <a:gd name="T52" fmla="*/ 62 w 130"/>
                  <a:gd name="T53" fmla="*/ 104 h 128"/>
                  <a:gd name="T54" fmla="*/ 60 w 130"/>
                  <a:gd name="T55" fmla="*/ 104 h 128"/>
                  <a:gd name="T56" fmla="*/ 25 w 130"/>
                  <a:gd name="T57" fmla="*/ 69 h 128"/>
                  <a:gd name="T58" fmla="*/ 25 w 130"/>
                  <a:gd name="T59" fmla="*/ 67 h 128"/>
                  <a:gd name="T60" fmla="*/ 25 w 130"/>
                  <a:gd name="T61" fmla="*/ 19 h 128"/>
                  <a:gd name="T62" fmla="*/ 110 w 130"/>
                  <a:gd name="T63" fmla="*/ 104 h 128"/>
                  <a:gd name="T64" fmla="*/ 62 w 130"/>
                  <a:gd name="T65" fmla="*/ 104 h 128"/>
                  <a:gd name="T66" fmla="*/ 121 w 130"/>
                  <a:gd name="T67" fmla="*/ 102 h 128"/>
                  <a:gd name="T68" fmla="*/ 117 w 130"/>
                  <a:gd name="T69" fmla="*/ 104 h 128"/>
                  <a:gd name="T70" fmla="*/ 116 w 130"/>
                  <a:gd name="T71" fmla="*/ 104 h 128"/>
                  <a:gd name="T72" fmla="*/ 25 w 130"/>
                  <a:gd name="T73" fmla="*/ 13 h 128"/>
                  <a:gd name="T74" fmla="*/ 25 w 130"/>
                  <a:gd name="T75" fmla="*/ 12 h 128"/>
                  <a:gd name="T76" fmla="*/ 27 w 130"/>
                  <a:gd name="T77" fmla="*/ 8 h 128"/>
                  <a:gd name="T78" fmla="*/ 29 w 130"/>
                  <a:gd name="T79" fmla="*/ 8 h 128"/>
                  <a:gd name="T80" fmla="*/ 32 w 130"/>
                  <a:gd name="T81" fmla="*/ 9 h 128"/>
                  <a:gd name="T82" fmla="*/ 120 w 130"/>
                  <a:gd name="T83" fmla="*/ 97 h 128"/>
                  <a:gd name="T84" fmla="*/ 121 w 130"/>
                  <a:gd name="T85"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28">
                    <a:moveTo>
                      <a:pt x="37" y="4"/>
                    </a:moveTo>
                    <a:cubicBezTo>
                      <a:pt x="35" y="1"/>
                      <a:pt x="32" y="0"/>
                      <a:pt x="29" y="0"/>
                    </a:cubicBezTo>
                    <a:cubicBezTo>
                      <a:pt x="27" y="0"/>
                      <a:pt x="26" y="0"/>
                      <a:pt x="24" y="1"/>
                    </a:cubicBezTo>
                    <a:cubicBezTo>
                      <a:pt x="20" y="3"/>
                      <a:pt x="17" y="7"/>
                      <a:pt x="17" y="12"/>
                    </a:cubicBezTo>
                    <a:cubicBezTo>
                      <a:pt x="17" y="67"/>
                      <a:pt x="17" y="67"/>
                      <a:pt x="17" y="67"/>
                    </a:cubicBezTo>
                    <a:cubicBezTo>
                      <a:pt x="5" y="80"/>
                      <a:pt x="5" y="80"/>
                      <a:pt x="5" y="80"/>
                    </a:cubicBezTo>
                    <a:cubicBezTo>
                      <a:pt x="0" y="84"/>
                      <a:pt x="0" y="92"/>
                      <a:pt x="5" y="96"/>
                    </a:cubicBezTo>
                    <a:cubicBezTo>
                      <a:pt x="33" y="124"/>
                      <a:pt x="33" y="124"/>
                      <a:pt x="33" y="124"/>
                    </a:cubicBezTo>
                    <a:cubicBezTo>
                      <a:pt x="35" y="127"/>
                      <a:pt x="38" y="128"/>
                      <a:pt x="41" y="128"/>
                    </a:cubicBezTo>
                    <a:cubicBezTo>
                      <a:pt x="44" y="128"/>
                      <a:pt x="47" y="127"/>
                      <a:pt x="49" y="124"/>
                    </a:cubicBezTo>
                    <a:cubicBezTo>
                      <a:pt x="62" y="112"/>
                      <a:pt x="62" y="112"/>
                      <a:pt x="62" y="112"/>
                    </a:cubicBezTo>
                    <a:cubicBezTo>
                      <a:pt x="117" y="112"/>
                      <a:pt x="117" y="112"/>
                      <a:pt x="117" y="112"/>
                    </a:cubicBezTo>
                    <a:cubicBezTo>
                      <a:pt x="122" y="112"/>
                      <a:pt x="126" y="109"/>
                      <a:pt x="128" y="105"/>
                    </a:cubicBezTo>
                    <a:cubicBezTo>
                      <a:pt x="130" y="100"/>
                      <a:pt x="129" y="95"/>
                      <a:pt x="125" y="92"/>
                    </a:cubicBezTo>
                    <a:lnTo>
                      <a:pt x="37" y="4"/>
                    </a:lnTo>
                    <a:close/>
                    <a:moveTo>
                      <a:pt x="56" y="106"/>
                    </a:moveTo>
                    <a:cubicBezTo>
                      <a:pt x="44" y="119"/>
                      <a:pt x="44" y="119"/>
                      <a:pt x="44" y="119"/>
                    </a:cubicBezTo>
                    <a:cubicBezTo>
                      <a:pt x="43" y="120"/>
                      <a:pt x="42" y="120"/>
                      <a:pt x="41" y="120"/>
                    </a:cubicBezTo>
                    <a:cubicBezTo>
                      <a:pt x="40" y="120"/>
                      <a:pt x="39" y="120"/>
                      <a:pt x="38" y="119"/>
                    </a:cubicBezTo>
                    <a:cubicBezTo>
                      <a:pt x="10" y="91"/>
                      <a:pt x="10" y="91"/>
                      <a:pt x="10" y="91"/>
                    </a:cubicBezTo>
                    <a:cubicBezTo>
                      <a:pt x="9" y="90"/>
                      <a:pt x="9" y="89"/>
                      <a:pt x="9" y="88"/>
                    </a:cubicBezTo>
                    <a:cubicBezTo>
                      <a:pt x="9" y="87"/>
                      <a:pt x="9" y="86"/>
                      <a:pt x="10" y="85"/>
                    </a:cubicBezTo>
                    <a:cubicBezTo>
                      <a:pt x="23" y="73"/>
                      <a:pt x="23" y="73"/>
                      <a:pt x="23" y="73"/>
                    </a:cubicBezTo>
                    <a:cubicBezTo>
                      <a:pt x="23" y="73"/>
                      <a:pt x="23" y="73"/>
                      <a:pt x="23" y="73"/>
                    </a:cubicBezTo>
                    <a:cubicBezTo>
                      <a:pt x="56" y="106"/>
                      <a:pt x="56" y="106"/>
                      <a:pt x="56" y="106"/>
                    </a:cubicBezTo>
                    <a:cubicBezTo>
                      <a:pt x="56" y="106"/>
                      <a:pt x="56" y="106"/>
                      <a:pt x="56" y="106"/>
                    </a:cubicBezTo>
                    <a:close/>
                    <a:moveTo>
                      <a:pt x="62" y="104"/>
                    </a:moveTo>
                    <a:cubicBezTo>
                      <a:pt x="61" y="104"/>
                      <a:pt x="61" y="104"/>
                      <a:pt x="60" y="104"/>
                    </a:cubicBezTo>
                    <a:cubicBezTo>
                      <a:pt x="25" y="69"/>
                      <a:pt x="25" y="69"/>
                      <a:pt x="25" y="69"/>
                    </a:cubicBezTo>
                    <a:cubicBezTo>
                      <a:pt x="25" y="68"/>
                      <a:pt x="25" y="68"/>
                      <a:pt x="25" y="67"/>
                    </a:cubicBezTo>
                    <a:cubicBezTo>
                      <a:pt x="25" y="19"/>
                      <a:pt x="25" y="19"/>
                      <a:pt x="25" y="19"/>
                    </a:cubicBezTo>
                    <a:cubicBezTo>
                      <a:pt x="110" y="104"/>
                      <a:pt x="110" y="104"/>
                      <a:pt x="110" y="104"/>
                    </a:cubicBezTo>
                    <a:lnTo>
                      <a:pt x="62" y="104"/>
                    </a:lnTo>
                    <a:close/>
                    <a:moveTo>
                      <a:pt x="121" y="102"/>
                    </a:moveTo>
                    <a:cubicBezTo>
                      <a:pt x="120" y="103"/>
                      <a:pt x="119" y="104"/>
                      <a:pt x="117" y="104"/>
                    </a:cubicBezTo>
                    <a:cubicBezTo>
                      <a:pt x="116" y="104"/>
                      <a:pt x="116" y="104"/>
                      <a:pt x="116" y="104"/>
                    </a:cubicBezTo>
                    <a:cubicBezTo>
                      <a:pt x="25" y="13"/>
                      <a:pt x="25" y="13"/>
                      <a:pt x="25" y="13"/>
                    </a:cubicBezTo>
                    <a:cubicBezTo>
                      <a:pt x="25" y="12"/>
                      <a:pt x="25" y="12"/>
                      <a:pt x="25" y="12"/>
                    </a:cubicBezTo>
                    <a:cubicBezTo>
                      <a:pt x="25" y="10"/>
                      <a:pt x="26" y="9"/>
                      <a:pt x="27" y="8"/>
                    </a:cubicBezTo>
                    <a:cubicBezTo>
                      <a:pt x="28" y="8"/>
                      <a:pt x="28" y="8"/>
                      <a:pt x="29" y="8"/>
                    </a:cubicBezTo>
                    <a:cubicBezTo>
                      <a:pt x="30" y="8"/>
                      <a:pt x="31" y="8"/>
                      <a:pt x="32" y="9"/>
                    </a:cubicBezTo>
                    <a:cubicBezTo>
                      <a:pt x="120" y="97"/>
                      <a:pt x="120" y="97"/>
                      <a:pt x="120" y="97"/>
                    </a:cubicBezTo>
                    <a:cubicBezTo>
                      <a:pt x="121" y="98"/>
                      <a:pt x="121" y="100"/>
                      <a:pt x="121" y="10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000000"/>
                  </a:solidFill>
                  <a:latin typeface="微软雅黑" panose="020B0503020204020204" pitchFamily="34" charset="-122"/>
                  <a:ea typeface="微软雅黑" panose="020B0503020204020204" pitchFamily="34" charset="-122"/>
                </a:endParaRPr>
              </a:p>
            </p:txBody>
          </p:sp>
          <p:sp>
            <p:nvSpPr>
              <p:cNvPr id="75" name="Freeform 52">
                <a:extLst>
                  <a:ext uri="{FF2B5EF4-FFF2-40B4-BE49-F238E27FC236}">
                    <a16:creationId xmlns="" xmlns:a16="http://schemas.microsoft.com/office/drawing/2014/main" id="{04DE8AF4-9317-46D7-8CF1-8291E18A17E4}"/>
                  </a:ext>
                </a:extLst>
              </p:cNvPr>
              <p:cNvSpPr>
                <a:spLocks/>
              </p:cNvSpPr>
              <p:nvPr/>
            </p:nvSpPr>
            <p:spPr bwMode="auto">
              <a:xfrm>
                <a:off x="-1279525" y="2259013"/>
                <a:ext cx="227013" cy="225425"/>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000000"/>
                  </a:solidFill>
                  <a:latin typeface="微软雅黑" panose="020B0503020204020204" pitchFamily="34" charset="-122"/>
                  <a:ea typeface="微软雅黑" panose="020B0503020204020204" pitchFamily="34" charset="-122"/>
                </a:endParaRPr>
              </a:p>
            </p:txBody>
          </p:sp>
        </p:grpSp>
        <p:sp>
          <p:nvSpPr>
            <p:cNvPr id="72" name="TextBox 30">
              <a:extLst>
                <a:ext uri="{FF2B5EF4-FFF2-40B4-BE49-F238E27FC236}">
                  <a16:creationId xmlns="" xmlns:a16="http://schemas.microsoft.com/office/drawing/2014/main" id="{1DC11C1C-4FFB-4B8C-8FEB-B56A9E7FE3E7}"/>
                </a:ext>
              </a:extLst>
            </p:cNvPr>
            <p:cNvSpPr txBox="1"/>
            <p:nvPr/>
          </p:nvSpPr>
          <p:spPr>
            <a:xfrm>
              <a:off x="5124902" y="2917749"/>
              <a:ext cx="1454396" cy="1628999"/>
            </a:xfrm>
            <a:prstGeom prst="rect">
              <a:avLst/>
            </a:prstGeom>
            <a:noFill/>
          </p:spPr>
          <p:txBody>
            <a:bodyPr wrap="square" rtlCol="0">
              <a:spAutoFit/>
            </a:bodyPr>
            <a:lstStyle/>
            <a:p>
              <a:pPr algn="ctr">
                <a:defRPr/>
              </a:pPr>
              <a:r>
                <a:rPr lang="zh-CN" altLang="en-US" sz="1600" b="1" kern="0" dirty="0">
                  <a:solidFill>
                    <a:srgbClr val="FFFFFF"/>
                  </a:solidFill>
                  <a:latin typeface="微软雅黑" panose="020B0503020204020204" pitchFamily="34" charset="-122"/>
                  <a:ea typeface="微软雅黑" panose="020B0503020204020204" pitchFamily="34" charset="-122"/>
                </a:rPr>
                <a:t>数据</a:t>
              </a:r>
              <a:endParaRPr lang="en-US" altLang="zh-CN" sz="1600" b="1" kern="0" dirty="0">
                <a:solidFill>
                  <a:srgbClr val="FFFFFF"/>
                </a:solidFill>
                <a:latin typeface="微软雅黑" panose="020B0503020204020204" pitchFamily="34" charset="-122"/>
                <a:ea typeface="微软雅黑" panose="020B0503020204020204" pitchFamily="34" charset="-122"/>
              </a:endParaRPr>
            </a:p>
            <a:p>
              <a:pPr algn="ctr">
                <a:defRPr/>
              </a:pPr>
              <a:r>
                <a:rPr lang="zh-CN" altLang="en-US" sz="1600" b="1" kern="0" dirty="0">
                  <a:solidFill>
                    <a:srgbClr val="FFFFFF"/>
                  </a:solidFill>
                  <a:latin typeface="微软雅黑" panose="020B0503020204020204" pitchFamily="34" charset="-122"/>
                  <a:ea typeface="微软雅黑" panose="020B0503020204020204" pitchFamily="34" charset="-122"/>
                </a:rPr>
                <a:t>质量</a:t>
              </a:r>
              <a:endParaRPr lang="en-US" altLang="zh-CN" sz="1600" b="1" kern="0" dirty="0">
                <a:solidFill>
                  <a:srgbClr val="FFFFFF"/>
                </a:solidFill>
                <a:latin typeface="微软雅黑" panose="020B0503020204020204" pitchFamily="34" charset="-122"/>
                <a:ea typeface="微软雅黑" panose="020B0503020204020204" pitchFamily="34" charset="-122"/>
              </a:endParaRPr>
            </a:p>
            <a:p>
              <a:pPr algn="ctr">
                <a:defRPr/>
              </a:pPr>
              <a:r>
                <a:rPr lang="zh-CN" altLang="en-US" sz="1600" b="1" kern="0" dirty="0">
                  <a:solidFill>
                    <a:srgbClr val="FFFFFF"/>
                  </a:solidFill>
                  <a:latin typeface="微软雅黑" panose="020B0503020204020204" pitchFamily="34" charset="-122"/>
                  <a:ea typeface="微软雅黑" panose="020B0503020204020204" pitchFamily="34" charset="-122"/>
                </a:rPr>
                <a:t>管理</a:t>
              </a:r>
              <a:endParaRPr lang="id-ID" sz="2800" b="1" kern="0" dirty="0">
                <a:solidFill>
                  <a:srgbClr val="FFFFFF"/>
                </a:solidFill>
                <a:latin typeface="微软雅黑" panose="020B0503020204020204" pitchFamily="34" charset="-122"/>
                <a:ea typeface="微软雅黑" panose="020B0503020204020204" pitchFamily="34" charset="-122"/>
              </a:endParaRPr>
            </a:p>
          </p:txBody>
        </p:sp>
      </p:grpSp>
      <p:sp>
        <p:nvSpPr>
          <p:cNvPr id="81" name="矩形 80">
            <a:extLst>
              <a:ext uri="{FF2B5EF4-FFF2-40B4-BE49-F238E27FC236}">
                <a16:creationId xmlns="" xmlns:a16="http://schemas.microsoft.com/office/drawing/2014/main" id="{79EECCB4-8119-43D8-BA94-4BB6CFC42ECD}"/>
              </a:ext>
            </a:extLst>
          </p:cNvPr>
          <p:cNvSpPr/>
          <p:nvPr/>
        </p:nvSpPr>
        <p:spPr>
          <a:xfrm>
            <a:off x="9794594" y="1764217"/>
            <a:ext cx="2036124" cy="1054135"/>
          </a:xfrm>
          <a:prstGeom prst="rect">
            <a:avLst/>
          </a:prstGeom>
          <a:solidFill>
            <a:sysClr val="window" lastClr="FFFFFF">
              <a:lumMod val="95000"/>
            </a:sysClr>
          </a:solidFill>
        </p:spPr>
        <p:txBody>
          <a:bodyPr wrap="square">
            <a:spAutoFit/>
          </a:bodyPr>
          <a:lstStyle/>
          <a:p>
            <a:pPr marL="108000" marR="0" lvl="0" indent="-108000" defTabSz="91440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zh-CN" altLang="en-US" sz="1000" b="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rPr>
              <a:t>被引用的“客户号”应在客户主表中存在</a:t>
            </a:r>
            <a:endParaRPr kumimoji="0" lang="en-US" altLang="zh-CN" sz="1000" b="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endParaRPr>
          </a:p>
          <a:p>
            <a:pPr marL="108000" marR="0" lvl="0" indent="-108000" defTabSz="91440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zh-CN" altLang="en-US" sz="1000" b="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rPr>
              <a:t>对于贷款合约，若“贷款利率浮动方式”或“贷款利率浮动方向”不为空，则“贷款利率类型”应为“浮动利率”</a:t>
            </a:r>
          </a:p>
        </p:txBody>
      </p:sp>
      <p:sp>
        <p:nvSpPr>
          <p:cNvPr id="82" name="矩形 81">
            <a:extLst>
              <a:ext uri="{FF2B5EF4-FFF2-40B4-BE49-F238E27FC236}">
                <a16:creationId xmlns="" xmlns:a16="http://schemas.microsoft.com/office/drawing/2014/main" id="{7820CEE5-9EE3-4FF9-B92D-F707C521208E}"/>
              </a:ext>
            </a:extLst>
          </p:cNvPr>
          <p:cNvSpPr/>
          <p:nvPr/>
        </p:nvSpPr>
        <p:spPr>
          <a:xfrm>
            <a:off x="9794594" y="3244646"/>
            <a:ext cx="2036124" cy="707886"/>
          </a:xfrm>
          <a:prstGeom prst="rect">
            <a:avLst/>
          </a:prstGeom>
          <a:solidFill>
            <a:sysClr val="window" lastClr="FFFFFF">
              <a:lumMod val="95000"/>
            </a:sysClr>
          </a:solidFill>
        </p:spPr>
        <p:txBody>
          <a:bodyPr wrap="square">
            <a:spAutoFit/>
          </a:bodyPr>
          <a:lstStyle/>
          <a:p>
            <a:pPr marL="108000" marR="0" lvl="0" indent="-108000" defTabSz="91440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zh-CN" altLang="en-US" sz="1000" b="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rPr>
              <a:t>个人客户主表的“客户名称”，“个人证件类型”及“个人证件号码”相同的记录应保持唯一</a:t>
            </a:r>
          </a:p>
        </p:txBody>
      </p:sp>
      <p:sp>
        <p:nvSpPr>
          <p:cNvPr id="83" name="矩形 82">
            <a:extLst>
              <a:ext uri="{FF2B5EF4-FFF2-40B4-BE49-F238E27FC236}">
                <a16:creationId xmlns="" xmlns:a16="http://schemas.microsoft.com/office/drawing/2014/main" id="{8C527E59-D34C-4581-8C08-58DB237FF337}"/>
              </a:ext>
            </a:extLst>
          </p:cNvPr>
          <p:cNvSpPr/>
          <p:nvPr/>
        </p:nvSpPr>
        <p:spPr>
          <a:xfrm>
            <a:off x="9794594" y="4471165"/>
            <a:ext cx="2036124" cy="746358"/>
          </a:xfrm>
          <a:prstGeom prst="rect">
            <a:avLst/>
          </a:prstGeom>
          <a:solidFill>
            <a:sysClr val="window" lastClr="FFFFFF">
              <a:lumMod val="95000"/>
            </a:sysClr>
          </a:solidFill>
        </p:spPr>
        <p:txBody>
          <a:bodyPr wrap="square">
            <a:spAutoFit/>
          </a:bodyPr>
          <a:lstStyle/>
          <a:p>
            <a:pPr marL="108000" marR="0" lvl="0" indent="-108000" defTabSz="91440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zh-CN" altLang="en-US" sz="1000" b="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rPr>
              <a:t>“经营期限起始日期”的数据格式应为“</a:t>
            </a:r>
            <a:r>
              <a:rPr kumimoji="0" lang="en-US" altLang="zh-CN" sz="1000" b="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rPr>
              <a:t>YYYY-MM-DD”</a:t>
            </a:r>
          </a:p>
          <a:p>
            <a:pPr marL="108000" marR="0" lvl="0" indent="-108000" defTabSz="91440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altLang="zh-CN" sz="1000" b="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rPr>
              <a:t>“</a:t>
            </a:r>
            <a:r>
              <a:rPr kumimoji="0" lang="zh-CN" altLang="en-US" sz="1000" b="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rPr>
              <a:t>利率分段终止金额”的数据精度应大于等于</a:t>
            </a:r>
            <a:r>
              <a:rPr kumimoji="0" lang="en-US" altLang="zh-CN" sz="1000" b="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rPr>
              <a:t>2</a:t>
            </a:r>
          </a:p>
        </p:txBody>
      </p:sp>
      <p:sp>
        <p:nvSpPr>
          <p:cNvPr id="84" name="矩形 83">
            <a:extLst>
              <a:ext uri="{FF2B5EF4-FFF2-40B4-BE49-F238E27FC236}">
                <a16:creationId xmlns="" xmlns:a16="http://schemas.microsoft.com/office/drawing/2014/main" id="{49DD8E20-A95D-4635-BDF7-6915E4D50E0A}"/>
              </a:ext>
            </a:extLst>
          </p:cNvPr>
          <p:cNvSpPr/>
          <p:nvPr/>
        </p:nvSpPr>
        <p:spPr>
          <a:xfrm>
            <a:off x="384426" y="5074712"/>
            <a:ext cx="2036124" cy="746358"/>
          </a:xfrm>
          <a:prstGeom prst="rect">
            <a:avLst/>
          </a:prstGeom>
          <a:solidFill>
            <a:sysClr val="window" lastClr="FFFFFF">
              <a:lumMod val="95000"/>
            </a:sysClr>
          </a:solidFill>
        </p:spPr>
        <p:txBody>
          <a:bodyPr wrap="square">
            <a:spAutoFit/>
          </a:bodyPr>
          <a:lstStyle/>
          <a:p>
            <a:pPr marL="108000" marR="0" lvl="0" indent="-108000" defTabSz="91440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zh-CN" altLang="en-US" sz="1000" b="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rPr>
              <a:t>“性别”的代码值应该被包含在数据标准的代码扩展定义中</a:t>
            </a:r>
          </a:p>
          <a:p>
            <a:pPr marL="108000" marR="0" lvl="0" indent="-108000" defTabSz="91440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zh-CN" altLang="en-US" sz="1000" b="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rPr>
              <a:t>“注册资本”的取值范围应大于等于</a:t>
            </a:r>
            <a:r>
              <a:rPr kumimoji="0" lang="en-US" altLang="zh-CN" sz="1000" b="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rPr>
              <a:t>0</a:t>
            </a:r>
          </a:p>
        </p:txBody>
      </p:sp>
      <p:sp>
        <p:nvSpPr>
          <p:cNvPr id="85" name="矩形 84">
            <a:extLst>
              <a:ext uri="{FF2B5EF4-FFF2-40B4-BE49-F238E27FC236}">
                <a16:creationId xmlns="" xmlns:a16="http://schemas.microsoft.com/office/drawing/2014/main" id="{3AB996CC-13CE-4037-BD60-430DD030628F}"/>
              </a:ext>
            </a:extLst>
          </p:cNvPr>
          <p:cNvSpPr/>
          <p:nvPr/>
        </p:nvSpPr>
        <p:spPr>
          <a:xfrm>
            <a:off x="381853" y="3162489"/>
            <a:ext cx="2036124" cy="746358"/>
          </a:xfrm>
          <a:prstGeom prst="rect">
            <a:avLst/>
          </a:prstGeom>
          <a:solidFill>
            <a:sysClr val="window" lastClr="FFFFFF">
              <a:lumMod val="95000"/>
            </a:sysClr>
          </a:solidFill>
        </p:spPr>
        <p:txBody>
          <a:bodyPr wrap="square">
            <a:spAutoFit/>
          </a:bodyPr>
          <a:lstStyle/>
          <a:p>
            <a:pPr marL="108000" marR="0" lvl="0" indent="-108000" defTabSz="91440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zh-CN" altLang="en-US" sz="1000" b="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rPr>
              <a:t>对于个人贷款产品，“个人贷款用途”不可为空</a:t>
            </a:r>
          </a:p>
          <a:p>
            <a:pPr marL="108000" marR="0" lvl="0" indent="-108000" defTabSz="91440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zh-CN" altLang="en-US" sz="1000" b="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rPr>
              <a:t>对于个人客户，“国籍”不可为空</a:t>
            </a:r>
          </a:p>
        </p:txBody>
      </p:sp>
      <p:sp>
        <p:nvSpPr>
          <p:cNvPr id="86" name="矩形 85">
            <a:extLst>
              <a:ext uri="{FF2B5EF4-FFF2-40B4-BE49-F238E27FC236}">
                <a16:creationId xmlns="" xmlns:a16="http://schemas.microsoft.com/office/drawing/2014/main" id="{BC132B39-C073-4B0A-8877-C9AA20E9EC48}"/>
              </a:ext>
            </a:extLst>
          </p:cNvPr>
          <p:cNvSpPr/>
          <p:nvPr/>
        </p:nvSpPr>
        <p:spPr>
          <a:xfrm>
            <a:off x="395292" y="2992670"/>
            <a:ext cx="623534" cy="165789"/>
          </a:xfrm>
          <a:prstGeom prst="rect">
            <a:avLst/>
          </a:prstGeom>
          <a:solidFill>
            <a:srgbClr val="5AACEC"/>
          </a:solidFill>
        </p:spPr>
        <p:txBody>
          <a:bodyPr wrap="square" anchor="ctr">
            <a:noAutofit/>
          </a:bodyPr>
          <a:lstStyle/>
          <a:p>
            <a:pPr marL="0" marR="0" lvl="0" indent="0" algn="ctr" defTabSz="914400" eaLnBrk="1" fontAlgn="auto" latinLnBrk="0" hangingPunct="1">
              <a:lnSpc>
                <a:spcPct val="100000"/>
              </a:lnSpc>
              <a:spcBef>
                <a:spcPts val="300"/>
              </a:spcBef>
              <a:spcAft>
                <a:spcPts val="0"/>
              </a:spcAft>
              <a:buClrTx/>
              <a:buSzTx/>
              <a:buFontTx/>
              <a:buNone/>
              <a:tabLst/>
              <a:defRPr/>
            </a:pPr>
            <a:r>
              <a:rPr kumimoji="0" lang="zh-CN" altLang="en-US" sz="10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rPr>
              <a:t>举例</a:t>
            </a:r>
          </a:p>
        </p:txBody>
      </p:sp>
      <p:sp>
        <p:nvSpPr>
          <p:cNvPr id="87" name="矩形 86">
            <a:extLst>
              <a:ext uri="{FF2B5EF4-FFF2-40B4-BE49-F238E27FC236}">
                <a16:creationId xmlns="" xmlns:a16="http://schemas.microsoft.com/office/drawing/2014/main" id="{6B14A2C7-A3F5-4E8F-B6C8-FD8C3B0F06C5}"/>
              </a:ext>
            </a:extLst>
          </p:cNvPr>
          <p:cNvSpPr/>
          <p:nvPr/>
        </p:nvSpPr>
        <p:spPr>
          <a:xfrm>
            <a:off x="395292" y="4908923"/>
            <a:ext cx="623534" cy="165789"/>
          </a:xfrm>
          <a:prstGeom prst="rect">
            <a:avLst/>
          </a:prstGeom>
          <a:solidFill>
            <a:srgbClr val="5AACEC"/>
          </a:solidFill>
        </p:spPr>
        <p:txBody>
          <a:bodyPr wrap="square" anchor="ctr">
            <a:noAutofit/>
          </a:bodyPr>
          <a:lstStyle/>
          <a:p>
            <a:pPr marL="0" marR="0" lvl="0" indent="0" algn="ctr" defTabSz="914400" eaLnBrk="1" fontAlgn="auto" latinLnBrk="0" hangingPunct="1">
              <a:lnSpc>
                <a:spcPct val="100000"/>
              </a:lnSpc>
              <a:spcBef>
                <a:spcPts val="300"/>
              </a:spcBef>
              <a:spcAft>
                <a:spcPts val="0"/>
              </a:spcAft>
              <a:buClrTx/>
              <a:buSzTx/>
              <a:buFontTx/>
              <a:buNone/>
              <a:tabLst/>
              <a:defRPr/>
            </a:pPr>
            <a:r>
              <a:rPr kumimoji="0" lang="zh-CN" altLang="en-US" sz="10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rPr>
              <a:t>举例</a:t>
            </a:r>
          </a:p>
        </p:txBody>
      </p:sp>
      <p:sp>
        <p:nvSpPr>
          <p:cNvPr id="88" name="矩形 87">
            <a:extLst>
              <a:ext uri="{FF2B5EF4-FFF2-40B4-BE49-F238E27FC236}">
                <a16:creationId xmlns="" xmlns:a16="http://schemas.microsoft.com/office/drawing/2014/main" id="{5E5C0B3F-724D-42F6-A1A1-A4CF4BDF956C}"/>
              </a:ext>
            </a:extLst>
          </p:cNvPr>
          <p:cNvSpPr/>
          <p:nvPr/>
        </p:nvSpPr>
        <p:spPr>
          <a:xfrm>
            <a:off x="9794594" y="1598428"/>
            <a:ext cx="623534" cy="165789"/>
          </a:xfrm>
          <a:prstGeom prst="rect">
            <a:avLst/>
          </a:prstGeom>
          <a:solidFill>
            <a:srgbClr val="5AACEC"/>
          </a:solidFill>
        </p:spPr>
        <p:txBody>
          <a:bodyPr wrap="square" anchor="ctr">
            <a:noAutofit/>
          </a:bodyPr>
          <a:lstStyle/>
          <a:p>
            <a:pPr marL="0" marR="0" lvl="0" indent="0" algn="ctr" defTabSz="914400" eaLnBrk="1" fontAlgn="auto" latinLnBrk="0" hangingPunct="1">
              <a:lnSpc>
                <a:spcPct val="100000"/>
              </a:lnSpc>
              <a:spcBef>
                <a:spcPts val="300"/>
              </a:spcBef>
              <a:spcAft>
                <a:spcPts val="0"/>
              </a:spcAft>
              <a:buClrTx/>
              <a:buSzTx/>
              <a:buFontTx/>
              <a:buNone/>
              <a:tabLst/>
              <a:defRPr/>
            </a:pPr>
            <a:r>
              <a:rPr kumimoji="0" lang="zh-CN" altLang="en-US" sz="10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rPr>
              <a:t>举例</a:t>
            </a:r>
          </a:p>
        </p:txBody>
      </p:sp>
      <p:sp>
        <p:nvSpPr>
          <p:cNvPr id="89" name="矩形 88">
            <a:extLst>
              <a:ext uri="{FF2B5EF4-FFF2-40B4-BE49-F238E27FC236}">
                <a16:creationId xmlns="" xmlns:a16="http://schemas.microsoft.com/office/drawing/2014/main" id="{2D32C5F0-E19B-4028-B9C8-71ADB6274112}"/>
              </a:ext>
            </a:extLst>
          </p:cNvPr>
          <p:cNvSpPr/>
          <p:nvPr/>
        </p:nvSpPr>
        <p:spPr>
          <a:xfrm>
            <a:off x="9794594" y="3076842"/>
            <a:ext cx="623534" cy="165789"/>
          </a:xfrm>
          <a:prstGeom prst="rect">
            <a:avLst/>
          </a:prstGeom>
          <a:solidFill>
            <a:srgbClr val="5AACEC"/>
          </a:solidFill>
        </p:spPr>
        <p:txBody>
          <a:bodyPr wrap="square" anchor="ctr">
            <a:noAutofit/>
          </a:bodyPr>
          <a:lstStyle/>
          <a:p>
            <a:pPr marL="0" marR="0" lvl="0" indent="0" algn="ctr" defTabSz="914400" eaLnBrk="1" fontAlgn="auto" latinLnBrk="0" hangingPunct="1">
              <a:lnSpc>
                <a:spcPct val="100000"/>
              </a:lnSpc>
              <a:spcBef>
                <a:spcPts val="300"/>
              </a:spcBef>
              <a:spcAft>
                <a:spcPts val="0"/>
              </a:spcAft>
              <a:buClrTx/>
              <a:buSzTx/>
              <a:buFontTx/>
              <a:buNone/>
              <a:tabLst/>
              <a:defRPr/>
            </a:pPr>
            <a:r>
              <a:rPr kumimoji="0" lang="zh-CN" altLang="en-US" sz="10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rPr>
              <a:t>举例</a:t>
            </a:r>
          </a:p>
        </p:txBody>
      </p:sp>
      <p:sp>
        <p:nvSpPr>
          <p:cNvPr id="90" name="矩形 89">
            <a:extLst>
              <a:ext uri="{FF2B5EF4-FFF2-40B4-BE49-F238E27FC236}">
                <a16:creationId xmlns="" xmlns:a16="http://schemas.microsoft.com/office/drawing/2014/main" id="{41615F22-8604-4A59-98B3-15072AB87086}"/>
              </a:ext>
            </a:extLst>
          </p:cNvPr>
          <p:cNvSpPr/>
          <p:nvPr/>
        </p:nvSpPr>
        <p:spPr>
          <a:xfrm>
            <a:off x="9794594" y="4289385"/>
            <a:ext cx="623534" cy="165789"/>
          </a:xfrm>
          <a:prstGeom prst="rect">
            <a:avLst/>
          </a:prstGeom>
          <a:solidFill>
            <a:srgbClr val="5AACEC"/>
          </a:solidFill>
        </p:spPr>
        <p:txBody>
          <a:bodyPr wrap="square" anchor="ctr">
            <a:noAutofit/>
          </a:bodyPr>
          <a:lstStyle/>
          <a:p>
            <a:pPr marL="0" marR="0" lvl="0" indent="0" algn="ctr" defTabSz="914400" eaLnBrk="1" fontAlgn="auto" latinLnBrk="0" hangingPunct="1">
              <a:lnSpc>
                <a:spcPct val="100000"/>
              </a:lnSpc>
              <a:spcBef>
                <a:spcPts val="300"/>
              </a:spcBef>
              <a:spcAft>
                <a:spcPts val="0"/>
              </a:spcAft>
              <a:buClrTx/>
              <a:buSzTx/>
              <a:buFontTx/>
              <a:buNone/>
              <a:tabLst/>
              <a:defRPr/>
            </a:pPr>
            <a:r>
              <a:rPr kumimoji="0" lang="zh-CN" altLang="en-US" sz="10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rPr>
              <a:t>举例</a:t>
            </a:r>
          </a:p>
        </p:txBody>
      </p:sp>
    </p:spTree>
    <p:extLst>
      <p:ext uri="{BB962C8B-B14F-4D97-AF65-F5344CB8AC3E}">
        <p14:creationId xmlns:p14="http://schemas.microsoft.com/office/powerpoint/2010/main" val="4869993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166570" y="1940151"/>
            <a:ext cx="685800" cy="50482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anose="020B0503020204020204" pitchFamily="34" charset="-122"/>
                <a:ea typeface="微软雅黑" panose="020B0503020204020204" pitchFamily="34" charset="-122"/>
                <a:cs typeface="+mn-ea"/>
                <a:sym typeface="+mn-lt"/>
              </a:rPr>
              <a:t>1</a:t>
            </a:r>
            <a:endParaRPr lang="zh-CN" altLang="en-US"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7" name="矩形 6"/>
          <p:cNvSpPr/>
          <p:nvPr/>
        </p:nvSpPr>
        <p:spPr>
          <a:xfrm>
            <a:off x="5128594" y="1940151"/>
            <a:ext cx="5223976" cy="50482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cs typeface="+mn-ea"/>
                <a:sym typeface="+mn-lt"/>
              </a:rPr>
              <a:t>数据治理</a:t>
            </a:r>
            <a:r>
              <a:rPr lang="zh-CN" altLang="en-US" dirty="0" smtClean="0">
                <a:cs typeface="+mn-ea"/>
                <a:sym typeface="+mn-lt"/>
              </a:rPr>
              <a:t>体系</a:t>
            </a:r>
            <a:r>
              <a:rPr lang="zh-CN" altLang="en-US" dirty="0">
                <a:cs typeface="+mn-ea"/>
                <a:sym typeface="+mn-lt"/>
              </a:rPr>
              <a:t>交流</a:t>
            </a:r>
            <a:endParaRPr lang="zh-CN" altLang="en-US" dirty="0">
              <a:cs typeface="+mn-ea"/>
              <a:sym typeface="+mn-lt"/>
            </a:endParaRPr>
          </a:p>
        </p:txBody>
      </p:sp>
      <p:pic>
        <p:nvPicPr>
          <p:cNvPr id="18" name="图片 17"/>
          <p:cNvPicPr>
            <a:picLocks noChangeAspect="1"/>
          </p:cNvPicPr>
          <p:nvPr/>
        </p:nvPicPr>
        <p:blipFill rotWithShape="1">
          <a:blip r:embed="rId3" cstate="screen">
            <a:duotone>
              <a:prstClr val="black"/>
              <a:schemeClr val="tx2">
                <a:tint val="45000"/>
                <a:satMod val="400000"/>
              </a:schemeClr>
            </a:duotone>
            <a:extLst>
              <a:ext uri="{BEBA8EAE-BF5A-486C-A8C5-ECC9F3942E4B}">
                <a14:imgProps xmlns:a14="http://schemas.microsoft.com/office/drawing/2010/main">
                  <a14:imgLayer r:embed="rId4">
                    <a14:imgEffect>
                      <a14:brightnessContrast bright="40000" contrast="21000"/>
                    </a14:imgEffect>
                    <a14:imgEffect>
                      <a14:colorTemperature colorTemp="4684"/>
                    </a14:imgEffect>
                  </a14:imgLayer>
                </a14:imgProps>
              </a:ext>
            </a:extLst>
          </a:blip>
          <a:srcRect t="-278"/>
          <a:stretch>
            <a:fillRect/>
          </a:stretch>
        </p:blipFill>
        <p:spPr>
          <a:xfrm>
            <a:off x="-7287" y="-29980"/>
            <a:ext cx="3304391" cy="6887980"/>
          </a:xfrm>
          <a:prstGeom prst="rect">
            <a:avLst/>
          </a:prstGeom>
          <a:effectLst>
            <a:outerShdw blurRad="50800" dist="50800" dir="5400000" algn="ctr" rotWithShape="0">
              <a:srgbClr val="000000"/>
            </a:outerShdw>
          </a:effectLst>
        </p:spPr>
      </p:pic>
      <p:sp>
        <p:nvSpPr>
          <p:cNvPr id="21" name="矩形 20"/>
          <p:cNvSpPr/>
          <p:nvPr/>
        </p:nvSpPr>
        <p:spPr>
          <a:xfrm>
            <a:off x="4354958" y="2510258"/>
            <a:ext cx="504000" cy="360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1</a:t>
            </a:r>
            <a:r>
              <a:rPr lang="en-US" altLang="zh-CN" sz="1600" dirty="0" smtClean="0">
                <a:solidFill>
                  <a:schemeClr val="bg1"/>
                </a:solidFill>
                <a:latin typeface="微软雅黑" panose="020B0503020204020204" pitchFamily="34" charset="-122"/>
                <a:ea typeface="微软雅黑" panose="020B0503020204020204" pitchFamily="34" charset="-122"/>
                <a:cs typeface="+mn-ea"/>
                <a:sym typeface="+mn-lt"/>
              </a:rPr>
              <a:t>.1</a:t>
            </a:r>
            <a:endParaRPr lang="zh-CN" altLang="en-US" sz="16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2" name="矩形 21"/>
          <p:cNvSpPr/>
          <p:nvPr/>
        </p:nvSpPr>
        <p:spPr>
          <a:xfrm>
            <a:off x="5143834" y="2510259"/>
            <a:ext cx="4680000" cy="360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数据管理体系</a:t>
            </a:r>
            <a:r>
              <a:rPr lang="zh-CN" altLang="en-US" sz="1600" dirty="0" smtClean="0">
                <a:solidFill>
                  <a:schemeClr val="bg1"/>
                </a:solidFill>
                <a:latin typeface="微软雅黑" panose="020B0503020204020204" pitchFamily="34" charset="-122"/>
                <a:ea typeface="微软雅黑" panose="020B0503020204020204" pitchFamily="34" charset="-122"/>
                <a:cs typeface="+mn-ea"/>
                <a:sym typeface="+mn-lt"/>
              </a:rPr>
              <a:t>建设</a:t>
            </a: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交流</a:t>
            </a:r>
            <a:endParaRPr lang="zh-CN" altLang="en-US" sz="16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3" name="矩形 22"/>
          <p:cNvSpPr/>
          <p:nvPr/>
        </p:nvSpPr>
        <p:spPr>
          <a:xfrm>
            <a:off x="4354958" y="2932823"/>
            <a:ext cx="504000" cy="360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accent5">
                    <a:lumMod val="75000"/>
                  </a:schemeClr>
                </a:solidFill>
                <a:latin typeface="微软雅黑" panose="020B0503020204020204" pitchFamily="34" charset="-122"/>
                <a:ea typeface="微软雅黑" panose="020B0503020204020204" pitchFamily="34" charset="-122"/>
                <a:cs typeface="+mn-ea"/>
                <a:sym typeface="+mn-lt"/>
              </a:rPr>
              <a:t>1</a:t>
            </a:r>
            <a:r>
              <a:rPr lang="en-US" altLang="zh-CN" sz="1600" dirty="0" smtClean="0">
                <a:solidFill>
                  <a:schemeClr val="accent5">
                    <a:lumMod val="75000"/>
                  </a:schemeClr>
                </a:solidFill>
                <a:latin typeface="微软雅黑" panose="020B0503020204020204" pitchFamily="34" charset="-122"/>
                <a:ea typeface="微软雅黑" panose="020B0503020204020204" pitchFamily="34" charset="-122"/>
                <a:cs typeface="+mn-ea"/>
                <a:sym typeface="+mn-lt"/>
              </a:rPr>
              <a:t>.2</a:t>
            </a:r>
            <a:endParaRPr lang="zh-CN" altLang="en-US" sz="1600" dirty="0">
              <a:solidFill>
                <a:schemeClr val="accent5">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24" name="矩形 23"/>
          <p:cNvSpPr/>
          <p:nvPr/>
        </p:nvSpPr>
        <p:spPr>
          <a:xfrm>
            <a:off x="5143834" y="2932824"/>
            <a:ext cx="4680000" cy="360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accent5">
                    <a:lumMod val="75000"/>
                  </a:schemeClr>
                </a:solidFill>
                <a:latin typeface="微软雅黑" panose="020B0503020204020204" pitchFamily="34" charset="-122"/>
                <a:ea typeface="微软雅黑" panose="020B0503020204020204" pitchFamily="34" charset="-122"/>
                <a:cs typeface="+mn-ea"/>
                <a:sym typeface="+mn-lt"/>
              </a:rPr>
              <a:t>数据标准</a:t>
            </a:r>
            <a:r>
              <a:rPr lang="zh-CN" altLang="en-US" sz="1600" dirty="0" smtClean="0">
                <a:solidFill>
                  <a:schemeClr val="accent5">
                    <a:lumMod val="75000"/>
                  </a:schemeClr>
                </a:solidFill>
                <a:latin typeface="微软雅黑" panose="020B0503020204020204" pitchFamily="34" charset="-122"/>
                <a:ea typeface="微软雅黑" panose="020B0503020204020204" pitchFamily="34" charset="-122"/>
                <a:cs typeface="+mn-ea"/>
                <a:sym typeface="+mn-lt"/>
              </a:rPr>
              <a:t>建设</a:t>
            </a:r>
            <a:r>
              <a:rPr lang="zh-CN" altLang="en-US" sz="1600" dirty="0">
                <a:solidFill>
                  <a:schemeClr val="accent5">
                    <a:lumMod val="75000"/>
                  </a:schemeClr>
                </a:solidFill>
                <a:latin typeface="微软雅黑" panose="020B0503020204020204" pitchFamily="34" charset="-122"/>
                <a:ea typeface="微软雅黑" panose="020B0503020204020204" pitchFamily="34" charset="-122"/>
                <a:cs typeface="+mn-ea"/>
                <a:sym typeface="+mn-lt"/>
              </a:rPr>
              <a:t>交流</a:t>
            </a:r>
            <a:endParaRPr lang="zh-CN" altLang="en-US" sz="1600" dirty="0">
              <a:solidFill>
                <a:schemeClr val="accent5">
                  <a:lumMod val="75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305143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p:spPr>
        <p:txBody>
          <a:bodyPr wrap="square" rtlCol="0">
            <a:spAutoFit/>
          </a:bodyPr>
          <a:lstStyle/>
          <a:p>
            <a:r>
              <a:rPr lang="zh-CN" altLang="en-US" dirty="0"/>
              <a:t>制定数据质量规则，能够帮助业务和技术部门，在数据的整个生命周期内提升数据质量</a:t>
            </a:r>
          </a:p>
        </p:txBody>
      </p:sp>
      <p:sp>
        <p:nvSpPr>
          <p:cNvPr id="30" name="MH_SubTitle_1"/>
          <p:cNvSpPr/>
          <p:nvPr>
            <p:custDataLst>
              <p:tags r:id="rId1"/>
            </p:custDataLst>
          </p:nvPr>
        </p:nvSpPr>
        <p:spPr>
          <a:xfrm>
            <a:off x="2133317" y="2892874"/>
            <a:ext cx="2750276" cy="2456994"/>
          </a:xfrm>
          <a:prstGeom prst="blockArc">
            <a:avLst>
              <a:gd name="adj1" fmla="val 13186668"/>
              <a:gd name="adj2" fmla="val 19259822"/>
              <a:gd name="adj3" fmla="val 20854"/>
            </a:avLst>
          </a:prstGeom>
          <a:solidFill>
            <a:srgbClr val="5B9BD5">
              <a:lumMod val="75000"/>
            </a:srgbClr>
          </a:solidFill>
          <a:ln w="25400" cap="flat" cmpd="sng" algn="ctr">
            <a:noFill/>
            <a:prstDash val="solid"/>
          </a:ln>
          <a:effectLst/>
        </p:spPr>
        <p:txBody>
          <a:bodyPr wrap="square" lIns="0" tIns="0" rIns="0" bIns="180000" rtlCol="0" anchor="ctr">
            <a:norm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FFFFFF"/>
                </a:solidFill>
                <a:effectLst/>
                <a:uLnTx/>
                <a:uFillTx/>
                <a:latin typeface="微软雅黑" charset="0"/>
                <a:ea typeface="微软雅黑" charset="0"/>
              </a:rPr>
              <a:t>数据需求</a:t>
            </a:r>
          </a:p>
        </p:txBody>
      </p:sp>
      <p:sp>
        <p:nvSpPr>
          <p:cNvPr id="31" name="MH_Other_1"/>
          <p:cNvSpPr/>
          <p:nvPr>
            <p:custDataLst>
              <p:tags r:id="rId2"/>
            </p:custDataLst>
          </p:nvPr>
        </p:nvSpPr>
        <p:spPr>
          <a:xfrm>
            <a:off x="3311597" y="3839779"/>
            <a:ext cx="427820" cy="213910"/>
          </a:xfrm>
          <a:custGeom>
            <a:avLst/>
            <a:gdLst>
              <a:gd name="connsiteX0" fmla="*/ 648072 w 739512"/>
              <a:gd name="connsiteY0" fmla="*/ 0 h 324036"/>
              <a:gd name="connsiteX1" fmla="*/ 324036 w 739512"/>
              <a:gd name="connsiteY1" fmla="*/ 324036 h 324036"/>
              <a:gd name="connsiteX2" fmla="*/ 0 w 739512"/>
              <a:gd name="connsiteY2" fmla="*/ 0 h 324036"/>
              <a:gd name="connsiteX3" fmla="*/ 739512 w 739512"/>
              <a:gd name="connsiteY3" fmla="*/ 91440 h 324036"/>
              <a:gd name="connsiteX0-1" fmla="*/ 648072 w 648072"/>
              <a:gd name="connsiteY0-2" fmla="*/ 0 h 324036"/>
              <a:gd name="connsiteX1-3" fmla="*/ 324036 w 648072"/>
              <a:gd name="connsiteY1-4" fmla="*/ 324036 h 324036"/>
              <a:gd name="connsiteX2-5" fmla="*/ 0 w 648072"/>
              <a:gd name="connsiteY2-6" fmla="*/ 0 h 324036"/>
            </a:gdLst>
            <a:ahLst/>
            <a:cxnLst>
              <a:cxn ang="0">
                <a:pos x="connsiteX0-1" y="connsiteY0-2"/>
              </a:cxn>
              <a:cxn ang="0">
                <a:pos x="connsiteX1-3" y="connsiteY1-4"/>
              </a:cxn>
              <a:cxn ang="0">
                <a:pos x="connsiteX2-5" y="connsiteY2-6"/>
              </a:cxn>
            </a:cxnLst>
            <a:rect l="l" t="t" r="r" b="b"/>
            <a:pathLst>
              <a:path w="648072" h="324036">
                <a:moveTo>
                  <a:pt x="648072" y="0"/>
                </a:moveTo>
                <a:cubicBezTo>
                  <a:pt x="648072" y="178960"/>
                  <a:pt x="502996" y="324036"/>
                  <a:pt x="324036" y="324036"/>
                </a:cubicBezTo>
                <a:cubicBezTo>
                  <a:pt x="145076" y="324036"/>
                  <a:pt x="0" y="178960"/>
                  <a:pt x="0" y="0"/>
                </a:cubicBezTo>
              </a:path>
            </a:pathLst>
          </a:custGeom>
          <a:noFill/>
          <a:ln w="25400" cap="flat" cmpd="sng" algn="ctr">
            <a:solidFill>
              <a:srgbClr val="DCDCDC"/>
            </a:solidFill>
            <a:prstDash val="solid"/>
          </a:ln>
          <a:effectLst/>
        </p:spPr>
        <p:txBody>
          <a:bodyPr rtlCol="0" anchor="ctr"/>
          <a:lstStyle/>
          <a:p>
            <a:pPr algn="ctr" eaLnBrk="0" fontAlgn="base" hangingPunct="0">
              <a:spcBef>
                <a:spcPct val="0"/>
              </a:spcBef>
              <a:spcAft>
                <a:spcPct val="0"/>
              </a:spcAft>
              <a:defRPr/>
            </a:pPr>
            <a:endParaRPr lang="en-US" sz="1600" kern="0">
              <a:solidFill>
                <a:sysClr val="window" lastClr="FFFFFF"/>
              </a:solidFill>
              <a:latin typeface="微软雅黑" charset="0"/>
              <a:ea typeface="微软雅黑" charset="0"/>
            </a:endParaRPr>
          </a:p>
        </p:txBody>
      </p:sp>
      <p:cxnSp>
        <p:nvCxnSpPr>
          <p:cNvPr id="32" name="MH_Other_2"/>
          <p:cNvCxnSpPr/>
          <p:nvPr>
            <p:custDataLst>
              <p:tags r:id="rId3"/>
            </p:custDataLst>
          </p:nvPr>
        </p:nvCxnSpPr>
        <p:spPr>
          <a:xfrm>
            <a:off x="3525508" y="4053689"/>
            <a:ext cx="0" cy="427820"/>
          </a:xfrm>
          <a:prstGeom prst="line">
            <a:avLst/>
          </a:prstGeom>
          <a:noFill/>
          <a:ln w="25400" cap="flat" cmpd="sng" algn="ctr">
            <a:solidFill>
              <a:srgbClr val="DCDCDC"/>
            </a:solidFill>
            <a:prstDash val="sysDash"/>
            <a:headEnd type="none" w="med" len="med"/>
            <a:tailEnd type="oval" w="med" len="med"/>
          </a:ln>
          <a:effectLst/>
        </p:spPr>
      </p:cxnSp>
      <p:sp>
        <p:nvSpPr>
          <p:cNvPr id="33" name="MH_Other_3"/>
          <p:cNvSpPr txBox="1"/>
          <p:nvPr>
            <p:custDataLst>
              <p:tags r:id="rId4"/>
            </p:custDataLst>
          </p:nvPr>
        </p:nvSpPr>
        <p:spPr>
          <a:xfrm flipH="1">
            <a:off x="3212248" y="3595476"/>
            <a:ext cx="636688" cy="535531"/>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defRPr kumimoji="0" sz="2800" b="0" i="0" u="none" strike="noStrike" kern="0" cap="none" spc="0" normalizeH="0" baseline="0">
                <a:ln w="18415" cmpd="sng">
                  <a:noFill/>
                  <a:prstDash val="solid"/>
                </a:ln>
                <a:solidFill>
                  <a:schemeClr val="bg1"/>
                </a:solidFill>
                <a:effectLst>
                  <a:outerShdw blurRad="63500" sx="102000" sy="102000" algn="ctr" rotWithShape="0">
                    <a:prstClr val="black">
                      <a:alpha val="40000"/>
                    </a:prstClr>
                  </a:outerShdw>
                </a:effectLst>
                <a:uLnTx/>
                <a:uFillTx/>
                <a:latin typeface="Arial Rounded MT Bold" panose="020F0704030504030204" pitchFamily="34" charset="0"/>
                <a:ea typeface="微软雅黑" panose="020B0503020204020204" pitchFamily="34" charset="-122"/>
                <a:cs typeface="Times New Roman" panose="02020503050405090304" pitchFamily="18" charset="0"/>
              </a:defRPr>
            </a:lvl1pPr>
          </a:lstStyle>
          <a:p>
            <a:pPr eaLnBrk="0" hangingPunct="0">
              <a:defRPr/>
            </a:pPr>
            <a:r>
              <a:rPr lang="en-US" altLang="zh-CN" sz="3600" dirty="0">
                <a:solidFill>
                  <a:prstClr val="black"/>
                </a:solidFill>
                <a:effectLst/>
                <a:latin typeface="微软雅黑" charset="0"/>
                <a:ea typeface="微软雅黑" charset="0"/>
              </a:rPr>
              <a:t>1</a:t>
            </a:r>
          </a:p>
        </p:txBody>
      </p:sp>
      <p:sp>
        <p:nvSpPr>
          <p:cNvPr id="34" name="MH_Other_4"/>
          <p:cNvSpPr/>
          <p:nvPr>
            <p:custDataLst>
              <p:tags r:id="rId5"/>
            </p:custDataLst>
          </p:nvPr>
        </p:nvSpPr>
        <p:spPr>
          <a:xfrm flipV="1">
            <a:off x="5001698" y="2929426"/>
            <a:ext cx="427820" cy="213910"/>
          </a:xfrm>
          <a:custGeom>
            <a:avLst/>
            <a:gdLst>
              <a:gd name="connsiteX0" fmla="*/ 648072 w 739512"/>
              <a:gd name="connsiteY0" fmla="*/ 0 h 324036"/>
              <a:gd name="connsiteX1" fmla="*/ 324036 w 739512"/>
              <a:gd name="connsiteY1" fmla="*/ 324036 h 324036"/>
              <a:gd name="connsiteX2" fmla="*/ 0 w 739512"/>
              <a:gd name="connsiteY2" fmla="*/ 0 h 324036"/>
              <a:gd name="connsiteX3" fmla="*/ 739512 w 739512"/>
              <a:gd name="connsiteY3" fmla="*/ 91440 h 324036"/>
              <a:gd name="connsiteX0-1" fmla="*/ 648072 w 648072"/>
              <a:gd name="connsiteY0-2" fmla="*/ 0 h 324036"/>
              <a:gd name="connsiteX1-3" fmla="*/ 324036 w 648072"/>
              <a:gd name="connsiteY1-4" fmla="*/ 324036 h 324036"/>
              <a:gd name="connsiteX2-5" fmla="*/ 0 w 648072"/>
              <a:gd name="connsiteY2-6" fmla="*/ 0 h 324036"/>
            </a:gdLst>
            <a:ahLst/>
            <a:cxnLst>
              <a:cxn ang="0">
                <a:pos x="connsiteX0-1" y="connsiteY0-2"/>
              </a:cxn>
              <a:cxn ang="0">
                <a:pos x="connsiteX1-3" y="connsiteY1-4"/>
              </a:cxn>
              <a:cxn ang="0">
                <a:pos x="connsiteX2-5" y="connsiteY2-6"/>
              </a:cxn>
            </a:cxnLst>
            <a:rect l="l" t="t" r="r" b="b"/>
            <a:pathLst>
              <a:path w="648072" h="324036">
                <a:moveTo>
                  <a:pt x="648072" y="0"/>
                </a:moveTo>
                <a:cubicBezTo>
                  <a:pt x="648072" y="178960"/>
                  <a:pt x="502996" y="324036"/>
                  <a:pt x="324036" y="324036"/>
                </a:cubicBezTo>
                <a:cubicBezTo>
                  <a:pt x="145076" y="324036"/>
                  <a:pt x="0" y="178960"/>
                  <a:pt x="0" y="0"/>
                </a:cubicBezTo>
              </a:path>
            </a:pathLst>
          </a:custGeom>
          <a:noFill/>
          <a:ln w="25400" cap="flat" cmpd="sng" algn="ctr">
            <a:solidFill>
              <a:srgbClr val="DCDCDC"/>
            </a:solidFill>
            <a:prstDash val="solid"/>
          </a:ln>
          <a:effectLst/>
        </p:spPr>
        <p:txBody>
          <a:bodyPr rtlCol="0" anchor="ctr"/>
          <a:lstStyle/>
          <a:p>
            <a:pPr algn="ctr" eaLnBrk="0" fontAlgn="base" hangingPunct="0">
              <a:spcBef>
                <a:spcPct val="0"/>
              </a:spcBef>
              <a:spcAft>
                <a:spcPct val="0"/>
              </a:spcAft>
              <a:defRPr/>
            </a:pPr>
            <a:endParaRPr lang="en-US" sz="1600" kern="0">
              <a:solidFill>
                <a:sysClr val="window" lastClr="FFFFFF"/>
              </a:solidFill>
              <a:latin typeface="微软雅黑" charset="0"/>
              <a:ea typeface="微软雅黑" charset="0"/>
            </a:endParaRPr>
          </a:p>
        </p:txBody>
      </p:sp>
      <p:cxnSp>
        <p:nvCxnSpPr>
          <p:cNvPr id="35" name="MH_Other_5"/>
          <p:cNvCxnSpPr/>
          <p:nvPr>
            <p:custDataLst>
              <p:tags r:id="rId6"/>
            </p:custDataLst>
          </p:nvPr>
        </p:nvCxnSpPr>
        <p:spPr>
          <a:xfrm flipV="1">
            <a:off x="5215609" y="2488962"/>
            <a:ext cx="0" cy="427820"/>
          </a:xfrm>
          <a:prstGeom prst="line">
            <a:avLst/>
          </a:prstGeom>
          <a:noFill/>
          <a:ln w="25400" cap="flat" cmpd="sng" algn="ctr">
            <a:solidFill>
              <a:srgbClr val="DCDCDC"/>
            </a:solidFill>
            <a:prstDash val="sysDash"/>
            <a:headEnd type="none" w="med" len="med"/>
            <a:tailEnd type="oval" w="med" len="med"/>
          </a:ln>
          <a:effectLst/>
        </p:spPr>
      </p:cxnSp>
      <p:sp>
        <p:nvSpPr>
          <p:cNvPr id="36" name="MH_Other_6"/>
          <p:cNvSpPr txBox="1"/>
          <p:nvPr>
            <p:custDataLst>
              <p:tags r:id="rId7"/>
            </p:custDataLst>
          </p:nvPr>
        </p:nvSpPr>
        <p:spPr>
          <a:xfrm flipH="1">
            <a:off x="4912299" y="2962262"/>
            <a:ext cx="636688" cy="535531"/>
          </a:xfrm>
          <a:prstGeom prst="rect">
            <a:avLst/>
          </a:prstGeom>
          <a:noFill/>
          <a:ln>
            <a:noFill/>
          </a:ln>
        </p:spPr>
        <p:txBody>
          <a:bodyPr wrap="square" rtlCol="0">
            <a:spAutoFit/>
          </a:bodyPr>
          <a:lstStyle>
            <a:defPPr>
              <a:defRPr lang="en-US"/>
            </a:defPPr>
            <a:lvl1pPr marR="0" lvl="0" indent="0" algn="ctr" fontAlgn="auto">
              <a:lnSpc>
                <a:spcPct val="80000"/>
              </a:lnSpc>
              <a:spcBef>
                <a:spcPts val="0"/>
              </a:spcBef>
              <a:spcAft>
                <a:spcPts val="0"/>
              </a:spcAft>
              <a:buClrTx/>
              <a:buSzTx/>
              <a:buFontTx/>
              <a:buNone/>
              <a:defRPr kumimoji="0" sz="2800" b="0" i="0" u="none" strike="noStrike" kern="0" cap="none" spc="0" normalizeH="0" baseline="0">
                <a:ln w="18415" cmpd="sng">
                  <a:noFill/>
                  <a:prstDash val="solid"/>
                </a:ln>
                <a:solidFill>
                  <a:schemeClr val="bg1"/>
                </a:solidFill>
                <a:effectLst>
                  <a:outerShdw blurRad="63500" sx="102000" sy="102000" algn="ctr" rotWithShape="0">
                    <a:prstClr val="black">
                      <a:alpha val="40000"/>
                    </a:prstClr>
                  </a:outerShdw>
                </a:effectLst>
                <a:uLnTx/>
                <a:uFillTx/>
                <a:latin typeface="Arial Rounded MT Bold" panose="020F0704030504030204" pitchFamily="34" charset="0"/>
                <a:ea typeface="微软雅黑" panose="020B0503020204020204" pitchFamily="34" charset="-122"/>
                <a:cs typeface="Times New Roman" panose="02020503050405090304" pitchFamily="18" charset="0"/>
              </a:defRPr>
            </a:lvl1pPr>
          </a:lstStyle>
          <a:p>
            <a:pPr eaLnBrk="0" hangingPunct="0">
              <a:defRPr/>
            </a:pPr>
            <a:r>
              <a:rPr lang="en-US" altLang="zh-CN" sz="3600" dirty="0">
                <a:solidFill>
                  <a:prstClr val="black"/>
                </a:solidFill>
                <a:effectLst/>
                <a:latin typeface="微软雅黑" charset="0"/>
                <a:ea typeface="微软雅黑" charset="0"/>
              </a:rPr>
              <a:t>2</a:t>
            </a:r>
          </a:p>
        </p:txBody>
      </p:sp>
      <p:sp>
        <p:nvSpPr>
          <p:cNvPr id="37" name="MH_Other_7"/>
          <p:cNvSpPr/>
          <p:nvPr>
            <p:custDataLst>
              <p:tags r:id="rId8"/>
            </p:custDataLst>
          </p:nvPr>
        </p:nvSpPr>
        <p:spPr>
          <a:xfrm>
            <a:off x="6690315" y="3839779"/>
            <a:ext cx="427820" cy="213910"/>
          </a:xfrm>
          <a:custGeom>
            <a:avLst/>
            <a:gdLst>
              <a:gd name="connsiteX0" fmla="*/ 648072 w 739512"/>
              <a:gd name="connsiteY0" fmla="*/ 0 h 324036"/>
              <a:gd name="connsiteX1" fmla="*/ 324036 w 739512"/>
              <a:gd name="connsiteY1" fmla="*/ 324036 h 324036"/>
              <a:gd name="connsiteX2" fmla="*/ 0 w 739512"/>
              <a:gd name="connsiteY2" fmla="*/ 0 h 324036"/>
              <a:gd name="connsiteX3" fmla="*/ 739512 w 739512"/>
              <a:gd name="connsiteY3" fmla="*/ 91440 h 324036"/>
              <a:gd name="connsiteX0-1" fmla="*/ 648072 w 648072"/>
              <a:gd name="connsiteY0-2" fmla="*/ 0 h 324036"/>
              <a:gd name="connsiteX1-3" fmla="*/ 324036 w 648072"/>
              <a:gd name="connsiteY1-4" fmla="*/ 324036 h 324036"/>
              <a:gd name="connsiteX2-5" fmla="*/ 0 w 648072"/>
              <a:gd name="connsiteY2-6" fmla="*/ 0 h 324036"/>
            </a:gdLst>
            <a:ahLst/>
            <a:cxnLst>
              <a:cxn ang="0">
                <a:pos x="connsiteX0-1" y="connsiteY0-2"/>
              </a:cxn>
              <a:cxn ang="0">
                <a:pos x="connsiteX1-3" y="connsiteY1-4"/>
              </a:cxn>
              <a:cxn ang="0">
                <a:pos x="connsiteX2-5" y="connsiteY2-6"/>
              </a:cxn>
            </a:cxnLst>
            <a:rect l="l" t="t" r="r" b="b"/>
            <a:pathLst>
              <a:path w="648072" h="324036">
                <a:moveTo>
                  <a:pt x="648072" y="0"/>
                </a:moveTo>
                <a:cubicBezTo>
                  <a:pt x="648072" y="178960"/>
                  <a:pt x="502996" y="324036"/>
                  <a:pt x="324036" y="324036"/>
                </a:cubicBezTo>
                <a:cubicBezTo>
                  <a:pt x="145076" y="324036"/>
                  <a:pt x="0" y="178960"/>
                  <a:pt x="0" y="0"/>
                </a:cubicBezTo>
              </a:path>
            </a:pathLst>
          </a:custGeom>
          <a:noFill/>
          <a:ln w="25400" cap="flat" cmpd="sng" algn="ctr">
            <a:solidFill>
              <a:srgbClr val="DCDCDC"/>
            </a:solidFill>
            <a:prstDash val="solid"/>
          </a:ln>
          <a:effectLst/>
        </p:spPr>
        <p:txBody>
          <a:bodyPr rtlCol="0" anchor="ctr"/>
          <a:lstStyle/>
          <a:p>
            <a:pPr algn="ctr" eaLnBrk="0" fontAlgn="base" hangingPunct="0">
              <a:spcBef>
                <a:spcPct val="0"/>
              </a:spcBef>
              <a:spcAft>
                <a:spcPct val="0"/>
              </a:spcAft>
              <a:defRPr/>
            </a:pPr>
            <a:endParaRPr lang="en-US" sz="1600" kern="0">
              <a:solidFill>
                <a:sysClr val="window" lastClr="FFFFFF"/>
              </a:solidFill>
              <a:latin typeface="微软雅黑" charset="0"/>
              <a:ea typeface="微软雅黑" charset="0"/>
            </a:endParaRPr>
          </a:p>
        </p:txBody>
      </p:sp>
      <p:cxnSp>
        <p:nvCxnSpPr>
          <p:cNvPr id="38" name="MH_Other_8"/>
          <p:cNvCxnSpPr/>
          <p:nvPr>
            <p:custDataLst>
              <p:tags r:id="rId9"/>
            </p:custDataLst>
          </p:nvPr>
        </p:nvCxnSpPr>
        <p:spPr>
          <a:xfrm>
            <a:off x="6904225" y="4053689"/>
            <a:ext cx="0" cy="427820"/>
          </a:xfrm>
          <a:prstGeom prst="line">
            <a:avLst/>
          </a:prstGeom>
          <a:noFill/>
          <a:ln w="25400" cap="flat" cmpd="sng" algn="ctr">
            <a:solidFill>
              <a:srgbClr val="DCDCDC"/>
            </a:solidFill>
            <a:prstDash val="sysDash"/>
            <a:headEnd type="none" w="med" len="med"/>
            <a:tailEnd type="oval" w="med" len="med"/>
          </a:ln>
          <a:effectLst/>
        </p:spPr>
      </p:cxnSp>
      <p:sp>
        <p:nvSpPr>
          <p:cNvPr id="39" name="MH_Other_9"/>
          <p:cNvSpPr txBox="1"/>
          <p:nvPr>
            <p:custDataLst>
              <p:tags r:id="rId10"/>
            </p:custDataLst>
          </p:nvPr>
        </p:nvSpPr>
        <p:spPr>
          <a:xfrm flipH="1">
            <a:off x="6590965" y="3595476"/>
            <a:ext cx="636688" cy="535531"/>
          </a:xfrm>
          <a:prstGeom prst="rect">
            <a:avLst/>
          </a:prstGeom>
          <a:noFill/>
          <a:ln>
            <a:noFill/>
          </a:ln>
        </p:spPr>
        <p:txBody>
          <a:bodyPr wrap="square" rtlCol="0">
            <a:spAutoFit/>
          </a:bodyPr>
          <a:lstStyle>
            <a:defPPr>
              <a:defRPr lang="en-US"/>
            </a:defPPr>
            <a:lvl1pPr marR="0" lvl="0" indent="0" algn="ctr" fontAlgn="auto">
              <a:lnSpc>
                <a:spcPct val="80000"/>
              </a:lnSpc>
              <a:spcBef>
                <a:spcPts val="0"/>
              </a:spcBef>
              <a:spcAft>
                <a:spcPts val="0"/>
              </a:spcAft>
              <a:buClrTx/>
              <a:buSzTx/>
              <a:buFontTx/>
              <a:buNone/>
              <a:defRPr kumimoji="0" sz="2800" b="0" i="0" u="none" strike="noStrike" kern="0" cap="none" spc="0" normalizeH="0" baseline="0">
                <a:ln w="18415" cmpd="sng">
                  <a:noFill/>
                  <a:prstDash val="solid"/>
                </a:ln>
                <a:solidFill>
                  <a:schemeClr val="bg1"/>
                </a:solidFill>
                <a:effectLst>
                  <a:outerShdw blurRad="63500" sx="102000" sy="102000" algn="ctr" rotWithShape="0">
                    <a:prstClr val="black">
                      <a:alpha val="40000"/>
                    </a:prstClr>
                  </a:outerShdw>
                </a:effectLst>
                <a:uLnTx/>
                <a:uFillTx/>
                <a:latin typeface="Arial Rounded MT Bold" panose="020F0704030504030204" pitchFamily="34" charset="0"/>
                <a:ea typeface="微软雅黑" panose="020B0503020204020204" pitchFamily="34" charset="-122"/>
                <a:cs typeface="Times New Roman" panose="02020503050405090304" pitchFamily="18" charset="0"/>
              </a:defRPr>
            </a:lvl1pPr>
          </a:lstStyle>
          <a:p>
            <a:pPr eaLnBrk="0" hangingPunct="0">
              <a:defRPr/>
            </a:pPr>
            <a:r>
              <a:rPr lang="en-US" altLang="zh-CN" sz="3600" dirty="0">
                <a:solidFill>
                  <a:prstClr val="black"/>
                </a:solidFill>
                <a:effectLst/>
                <a:latin typeface="微软雅黑" charset="0"/>
                <a:ea typeface="微软雅黑" charset="0"/>
              </a:rPr>
              <a:t>3</a:t>
            </a:r>
          </a:p>
        </p:txBody>
      </p:sp>
      <p:sp>
        <p:nvSpPr>
          <p:cNvPr id="40" name="MH_Other_10"/>
          <p:cNvSpPr/>
          <p:nvPr>
            <p:custDataLst>
              <p:tags r:id="rId11"/>
            </p:custDataLst>
          </p:nvPr>
        </p:nvSpPr>
        <p:spPr>
          <a:xfrm flipV="1">
            <a:off x="8380416" y="2929426"/>
            <a:ext cx="427820" cy="213910"/>
          </a:xfrm>
          <a:custGeom>
            <a:avLst/>
            <a:gdLst>
              <a:gd name="connsiteX0" fmla="*/ 648072 w 739512"/>
              <a:gd name="connsiteY0" fmla="*/ 0 h 324036"/>
              <a:gd name="connsiteX1" fmla="*/ 324036 w 739512"/>
              <a:gd name="connsiteY1" fmla="*/ 324036 h 324036"/>
              <a:gd name="connsiteX2" fmla="*/ 0 w 739512"/>
              <a:gd name="connsiteY2" fmla="*/ 0 h 324036"/>
              <a:gd name="connsiteX3" fmla="*/ 739512 w 739512"/>
              <a:gd name="connsiteY3" fmla="*/ 91440 h 324036"/>
              <a:gd name="connsiteX0-1" fmla="*/ 648072 w 648072"/>
              <a:gd name="connsiteY0-2" fmla="*/ 0 h 324036"/>
              <a:gd name="connsiteX1-3" fmla="*/ 324036 w 648072"/>
              <a:gd name="connsiteY1-4" fmla="*/ 324036 h 324036"/>
              <a:gd name="connsiteX2-5" fmla="*/ 0 w 648072"/>
              <a:gd name="connsiteY2-6" fmla="*/ 0 h 324036"/>
            </a:gdLst>
            <a:ahLst/>
            <a:cxnLst>
              <a:cxn ang="0">
                <a:pos x="connsiteX0-1" y="connsiteY0-2"/>
              </a:cxn>
              <a:cxn ang="0">
                <a:pos x="connsiteX1-3" y="connsiteY1-4"/>
              </a:cxn>
              <a:cxn ang="0">
                <a:pos x="connsiteX2-5" y="connsiteY2-6"/>
              </a:cxn>
            </a:cxnLst>
            <a:rect l="l" t="t" r="r" b="b"/>
            <a:pathLst>
              <a:path w="648072" h="324036">
                <a:moveTo>
                  <a:pt x="648072" y="0"/>
                </a:moveTo>
                <a:cubicBezTo>
                  <a:pt x="648072" y="178960"/>
                  <a:pt x="502996" y="324036"/>
                  <a:pt x="324036" y="324036"/>
                </a:cubicBezTo>
                <a:cubicBezTo>
                  <a:pt x="145076" y="324036"/>
                  <a:pt x="0" y="178960"/>
                  <a:pt x="0" y="0"/>
                </a:cubicBezTo>
              </a:path>
            </a:pathLst>
          </a:custGeom>
          <a:noFill/>
          <a:ln w="25400" cap="flat" cmpd="sng" algn="ctr">
            <a:solidFill>
              <a:srgbClr val="DCDCDC"/>
            </a:solidFill>
            <a:prstDash val="solid"/>
          </a:ln>
          <a:effectLst/>
        </p:spPr>
        <p:txBody>
          <a:bodyPr rtlCol="0" anchor="ctr"/>
          <a:lstStyle/>
          <a:p>
            <a:pPr algn="ctr" eaLnBrk="0" fontAlgn="base" hangingPunct="0">
              <a:spcBef>
                <a:spcPct val="0"/>
              </a:spcBef>
              <a:spcAft>
                <a:spcPct val="0"/>
              </a:spcAft>
              <a:defRPr/>
            </a:pPr>
            <a:endParaRPr lang="en-US" sz="1600" kern="0">
              <a:solidFill>
                <a:sysClr val="window" lastClr="FFFFFF"/>
              </a:solidFill>
              <a:latin typeface="微软雅黑" charset="0"/>
              <a:ea typeface="微软雅黑" charset="0"/>
            </a:endParaRPr>
          </a:p>
        </p:txBody>
      </p:sp>
      <p:cxnSp>
        <p:nvCxnSpPr>
          <p:cNvPr id="41" name="MH_Other_11"/>
          <p:cNvCxnSpPr/>
          <p:nvPr>
            <p:custDataLst>
              <p:tags r:id="rId12"/>
            </p:custDataLst>
          </p:nvPr>
        </p:nvCxnSpPr>
        <p:spPr>
          <a:xfrm flipV="1">
            <a:off x="8594328" y="2488964"/>
            <a:ext cx="1" cy="427821"/>
          </a:xfrm>
          <a:prstGeom prst="line">
            <a:avLst/>
          </a:prstGeom>
          <a:noFill/>
          <a:ln w="25400" cap="flat" cmpd="sng" algn="ctr">
            <a:solidFill>
              <a:srgbClr val="DCDCDC"/>
            </a:solidFill>
            <a:prstDash val="sysDash"/>
            <a:headEnd type="none" w="med" len="med"/>
            <a:tailEnd type="oval" w="med" len="med"/>
          </a:ln>
          <a:effectLst/>
        </p:spPr>
      </p:cxnSp>
      <p:sp>
        <p:nvSpPr>
          <p:cNvPr id="42" name="MH_Other_12"/>
          <p:cNvSpPr txBox="1"/>
          <p:nvPr>
            <p:custDataLst>
              <p:tags r:id="rId13"/>
            </p:custDataLst>
          </p:nvPr>
        </p:nvSpPr>
        <p:spPr>
          <a:xfrm flipH="1">
            <a:off x="8277087" y="2962262"/>
            <a:ext cx="636688" cy="535531"/>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defRPr kumimoji="0" sz="2800" b="0" i="0" u="none" strike="noStrike" kern="0" cap="none" spc="0" normalizeH="0" baseline="0">
                <a:ln w="18415" cmpd="sng">
                  <a:noFill/>
                  <a:prstDash val="solid"/>
                </a:ln>
                <a:solidFill>
                  <a:schemeClr val="bg1"/>
                </a:solidFill>
                <a:effectLst>
                  <a:outerShdw blurRad="63500" sx="102000" sy="102000" algn="ctr" rotWithShape="0">
                    <a:prstClr val="black">
                      <a:alpha val="40000"/>
                    </a:prstClr>
                  </a:outerShdw>
                </a:effectLst>
                <a:uLnTx/>
                <a:uFillTx/>
                <a:latin typeface="Arial Rounded MT Bold" panose="020F0704030504030204" pitchFamily="34" charset="0"/>
                <a:ea typeface="微软雅黑" panose="020B0503020204020204" pitchFamily="34" charset="-122"/>
                <a:cs typeface="Times New Roman" panose="02020503050405090304" pitchFamily="18" charset="0"/>
              </a:defRPr>
            </a:lvl1pPr>
          </a:lstStyle>
          <a:p>
            <a:pPr eaLnBrk="0" hangingPunct="0">
              <a:defRPr/>
            </a:pPr>
            <a:r>
              <a:rPr lang="en-US" altLang="zh-CN" sz="3600" dirty="0">
                <a:solidFill>
                  <a:prstClr val="black"/>
                </a:solidFill>
                <a:effectLst/>
                <a:latin typeface="微软雅黑" charset="0"/>
                <a:ea typeface="微软雅黑" charset="0"/>
              </a:rPr>
              <a:t>4</a:t>
            </a:r>
          </a:p>
        </p:txBody>
      </p:sp>
      <p:sp>
        <p:nvSpPr>
          <p:cNvPr id="43" name="MH_Text_1"/>
          <p:cNvSpPr txBox="1"/>
          <p:nvPr>
            <p:custDataLst>
              <p:tags r:id="rId14"/>
            </p:custDataLst>
          </p:nvPr>
        </p:nvSpPr>
        <p:spPr>
          <a:xfrm>
            <a:off x="1822241" y="4529632"/>
            <a:ext cx="3092927" cy="1189575"/>
          </a:xfrm>
          <a:prstGeom prst="rect">
            <a:avLst/>
          </a:prstGeom>
          <a:noFill/>
        </p:spPr>
        <p:txBody>
          <a:bodyPr wrap="square" rtlCol="0">
            <a:noAutofit/>
          </a:bodyPr>
          <a:lstStyle/>
          <a:p>
            <a:pPr marL="285750" indent="-285750" eaLnBrk="0" fontAlgn="base" hangingPunct="0">
              <a:lnSpc>
                <a:spcPct val="130000"/>
              </a:lnSpc>
              <a:spcBef>
                <a:spcPct val="0"/>
              </a:spcBef>
              <a:spcAft>
                <a:spcPct val="0"/>
              </a:spcAft>
              <a:buFont typeface="Arial" panose="020B0604020202090204" pitchFamily="34" charset="0"/>
              <a:buChar char="•"/>
              <a:defRPr/>
            </a:pPr>
            <a:r>
              <a:rPr lang="zh-CN" altLang="en-US" sz="1400" kern="0" dirty="0">
                <a:solidFill>
                  <a:prstClr val="black"/>
                </a:solidFill>
                <a:latin typeface="微软雅黑" charset="0"/>
                <a:ea typeface="微软雅黑" charset="0"/>
              </a:rPr>
              <a:t>设计数据需求时，同时考虑数据质量的要求，依据数据质量业务规则设计技术规则，对数据质量提出要求</a:t>
            </a:r>
          </a:p>
        </p:txBody>
      </p:sp>
      <p:sp>
        <p:nvSpPr>
          <p:cNvPr id="44" name="MH_Text_2"/>
          <p:cNvSpPr txBox="1"/>
          <p:nvPr>
            <p:custDataLst>
              <p:tags r:id="rId15"/>
            </p:custDataLst>
          </p:nvPr>
        </p:nvSpPr>
        <p:spPr>
          <a:xfrm>
            <a:off x="3508455" y="1232462"/>
            <a:ext cx="3410541" cy="1188000"/>
          </a:xfrm>
          <a:prstGeom prst="rect">
            <a:avLst/>
          </a:prstGeom>
          <a:noFill/>
        </p:spPr>
        <p:txBody>
          <a:bodyPr wrap="square" rtlCol="0" anchor="b" anchorCtr="0">
            <a:noAutofit/>
          </a:bodyPr>
          <a:lstStyle/>
          <a:p>
            <a:pPr marL="285750" indent="-285750" eaLnBrk="0" fontAlgn="base" hangingPunct="0">
              <a:lnSpc>
                <a:spcPct val="130000"/>
              </a:lnSpc>
              <a:spcBef>
                <a:spcPct val="0"/>
              </a:spcBef>
              <a:spcAft>
                <a:spcPct val="0"/>
              </a:spcAft>
              <a:buFont typeface="Arial" panose="020B0604020202090204" pitchFamily="34" charset="0"/>
              <a:buChar char="•"/>
              <a:defRPr/>
            </a:pPr>
            <a:r>
              <a:rPr lang="zh-CN" altLang="en-US" sz="1400" kern="0" dirty="0">
                <a:solidFill>
                  <a:prstClr val="black"/>
                </a:solidFill>
                <a:latin typeface="微软雅黑" charset="0"/>
                <a:ea typeface="微软雅黑" charset="0"/>
              </a:rPr>
              <a:t>依据数据质量规则的要求制定数据录入规范，保证录入数据的准确性；</a:t>
            </a:r>
            <a:endParaRPr lang="en-US" altLang="zh-CN" sz="1400" kern="0" dirty="0">
              <a:solidFill>
                <a:prstClr val="black"/>
              </a:solidFill>
              <a:latin typeface="微软雅黑" charset="0"/>
              <a:ea typeface="微软雅黑" charset="0"/>
            </a:endParaRPr>
          </a:p>
          <a:p>
            <a:pPr marL="285750" indent="-285750" eaLnBrk="0" fontAlgn="base" hangingPunct="0">
              <a:lnSpc>
                <a:spcPct val="130000"/>
              </a:lnSpc>
              <a:spcBef>
                <a:spcPct val="0"/>
              </a:spcBef>
              <a:spcAft>
                <a:spcPct val="0"/>
              </a:spcAft>
              <a:buFont typeface="Arial" panose="020B0604020202090204" pitchFamily="34" charset="0"/>
              <a:buChar char="•"/>
              <a:defRPr/>
            </a:pPr>
            <a:r>
              <a:rPr lang="zh-CN" altLang="en-US" sz="1400" kern="0" dirty="0">
                <a:solidFill>
                  <a:prstClr val="black"/>
                </a:solidFill>
                <a:latin typeface="微软雅黑" charset="0"/>
                <a:ea typeface="微软雅黑" charset="0"/>
              </a:rPr>
              <a:t>依据数据质量规则的要求开发程序，通过系统保证数据创建质量；</a:t>
            </a:r>
            <a:endParaRPr lang="en-US" altLang="zh-CN" sz="1400" kern="0" dirty="0">
              <a:solidFill>
                <a:prstClr val="black"/>
              </a:solidFill>
              <a:latin typeface="微软雅黑" charset="0"/>
              <a:ea typeface="微软雅黑" charset="0"/>
            </a:endParaRPr>
          </a:p>
        </p:txBody>
      </p:sp>
      <p:sp>
        <p:nvSpPr>
          <p:cNvPr id="45" name="MH_Text_3"/>
          <p:cNvSpPr txBox="1"/>
          <p:nvPr>
            <p:custDataLst>
              <p:tags r:id="rId16"/>
            </p:custDataLst>
          </p:nvPr>
        </p:nvSpPr>
        <p:spPr>
          <a:xfrm>
            <a:off x="5712239" y="4529632"/>
            <a:ext cx="3758602" cy="1189575"/>
          </a:xfrm>
          <a:prstGeom prst="rect">
            <a:avLst/>
          </a:prstGeom>
          <a:noFill/>
        </p:spPr>
        <p:txBody>
          <a:bodyPr wrap="square" rtlCol="0">
            <a:noAutofit/>
          </a:bodyPr>
          <a:lstStyle>
            <a:defPPr>
              <a:defRPr lang="en-US"/>
            </a:defPPr>
            <a:lvl1pPr marL="285750" lvl="0" indent="-285750">
              <a:lnSpc>
                <a:spcPct val="130000"/>
              </a:lnSpc>
              <a:buFont typeface="Arial" panose="020B0604020202090204" pitchFamily="34" charset="0"/>
              <a:buChar char="•"/>
              <a:defRPr kern="0">
                <a:solidFill>
                  <a:schemeClr val="bg1">
                    <a:lumMod val="50000"/>
                  </a:schemeClr>
                </a:solidFill>
                <a:latin typeface="微软雅黑" panose="020B0503020204020204" pitchFamily="34" charset="-122"/>
              </a:defRPr>
            </a:lvl1pPr>
          </a:lstStyle>
          <a:p>
            <a:pPr eaLnBrk="0" fontAlgn="base" hangingPunct="0">
              <a:spcBef>
                <a:spcPct val="0"/>
              </a:spcBef>
              <a:spcAft>
                <a:spcPct val="0"/>
              </a:spcAft>
            </a:pPr>
            <a:r>
              <a:rPr lang="zh-CN" altLang="en-US" sz="1400" dirty="0">
                <a:solidFill>
                  <a:prstClr val="black"/>
                </a:solidFill>
                <a:latin typeface="微软雅黑" charset="0"/>
                <a:ea typeface="微软雅黑" charset="0"/>
              </a:rPr>
              <a:t>明确流程中的控制节点，并在相应的节点，按数据质量规则要求，开发相应的脚本，进行数据质量控制</a:t>
            </a:r>
            <a:endParaRPr lang="en-US" altLang="zh-CN" sz="1400" dirty="0">
              <a:solidFill>
                <a:prstClr val="black"/>
              </a:solidFill>
              <a:latin typeface="微软雅黑" charset="0"/>
              <a:ea typeface="微软雅黑" charset="0"/>
            </a:endParaRPr>
          </a:p>
          <a:p>
            <a:pPr eaLnBrk="0" fontAlgn="base" hangingPunct="0">
              <a:spcBef>
                <a:spcPct val="0"/>
              </a:spcBef>
              <a:spcAft>
                <a:spcPct val="0"/>
              </a:spcAft>
            </a:pPr>
            <a:r>
              <a:rPr lang="zh-CN" altLang="en-US" sz="1400" dirty="0">
                <a:solidFill>
                  <a:prstClr val="black"/>
                </a:solidFill>
                <a:latin typeface="微软雅黑" charset="0"/>
                <a:ea typeface="微软雅黑" charset="0"/>
              </a:rPr>
              <a:t>依据数据质量规则检验数据质量，及时发现问题，通过清理、补录等手段，提升数据质量</a:t>
            </a:r>
            <a:endParaRPr lang="en-US" altLang="zh-CN" sz="1400" dirty="0">
              <a:solidFill>
                <a:prstClr val="black"/>
              </a:solidFill>
              <a:latin typeface="微软雅黑" charset="0"/>
              <a:ea typeface="微软雅黑" charset="0"/>
            </a:endParaRPr>
          </a:p>
        </p:txBody>
      </p:sp>
      <p:sp>
        <p:nvSpPr>
          <p:cNvPr id="46" name="MH_Text_4"/>
          <p:cNvSpPr txBox="1"/>
          <p:nvPr>
            <p:custDataLst>
              <p:tags r:id="rId17"/>
            </p:custDataLst>
          </p:nvPr>
        </p:nvSpPr>
        <p:spPr>
          <a:xfrm>
            <a:off x="7402542" y="1232462"/>
            <a:ext cx="2644386" cy="1188000"/>
          </a:xfrm>
          <a:prstGeom prst="rect">
            <a:avLst/>
          </a:prstGeom>
          <a:noFill/>
        </p:spPr>
        <p:txBody>
          <a:bodyPr wrap="square" rtlCol="0" anchor="t" anchorCtr="0">
            <a:noAutofit/>
          </a:bodyPr>
          <a:lstStyle>
            <a:defPPr>
              <a:defRPr lang="en-US"/>
            </a:defPPr>
            <a:lvl1pPr marL="285750" lvl="0" indent="-285750" algn="ctr">
              <a:lnSpc>
                <a:spcPct val="130000"/>
              </a:lnSpc>
              <a:buFont typeface="Arial" panose="020B0604020202090204" pitchFamily="34" charset="0"/>
              <a:buChar char="•"/>
              <a:defRPr kern="0">
                <a:solidFill>
                  <a:schemeClr val="bg1">
                    <a:lumMod val="50000"/>
                  </a:schemeClr>
                </a:solidFill>
                <a:latin typeface="微软雅黑" panose="020B0503020204020204" pitchFamily="34" charset="-122"/>
              </a:defRPr>
            </a:lvl1pPr>
          </a:lstStyle>
          <a:p>
            <a:pPr algn="l" eaLnBrk="0" fontAlgn="base" hangingPunct="0">
              <a:spcBef>
                <a:spcPct val="0"/>
              </a:spcBef>
              <a:spcAft>
                <a:spcPct val="0"/>
              </a:spcAft>
            </a:pPr>
            <a:r>
              <a:rPr lang="zh-CN" altLang="en-US" sz="1400" dirty="0">
                <a:solidFill>
                  <a:prstClr val="black"/>
                </a:solidFill>
                <a:latin typeface="微软雅黑" charset="0"/>
                <a:ea typeface="微软雅黑" charset="0"/>
              </a:rPr>
              <a:t>数据加载转换时，依据数据质量规则减少数据冗余，保证数据质量不会降低</a:t>
            </a:r>
          </a:p>
        </p:txBody>
      </p:sp>
      <p:sp>
        <p:nvSpPr>
          <p:cNvPr id="47" name="MH_SubTitle_2"/>
          <p:cNvSpPr/>
          <p:nvPr>
            <p:custDataLst>
              <p:tags r:id="rId18"/>
            </p:custDataLst>
          </p:nvPr>
        </p:nvSpPr>
        <p:spPr>
          <a:xfrm>
            <a:off x="4166591" y="3331602"/>
            <a:ext cx="2065789" cy="761767"/>
          </a:xfrm>
          <a:custGeom>
            <a:avLst/>
            <a:gdLst>
              <a:gd name="connsiteX0" fmla="*/ 1819599 w 2302409"/>
              <a:gd name="connsiteY0" fmla="*/ 0 h 943122"/>
              <a:gd name="connsiteX1" fmla="*/ 2302409 w 2302409"/>
              <a:gd name="connsiteY1" fmla="*/ 391014 h 943122"/>
              <a:gd name="connsiteX2" fmla="*/ 1154885 w 2302409"/>
              <a:gd name="connsiteY2" fmla="*/ 943088 h 943122"/>
              <a:gd name="connsiteX3" fmla="*/ 0 w 2302409"/>
              <a:gd name="connsiteY3" fmla="*/ 406582 h 943122"/>
              <a:gd name="connsiteX4" fmla="*/ 459006 w 2302409"/>
              <a:gd name="connsiteY4" fmla="*/ 19413 h 943122"/>
              <a:gd name="connsiteX5" fmla="*/ 1150684 w 2302409"/>
              <a:gd name="connsiteY5" fmla="*/ 321815 h 943122"/>
              <a:gd name="connsiteX6" fmla="*/ 1819599 w 2302409"/>
              <a:gd name="connsiteY6" fmla="*/ 0 h 943122"/>
              <a:gd name="connsiteX0-1" fmla="*/ 1856544 w 2302409"/>
              <a:gd name="connsiteY0-2" fmla="*/ 1264 h 923709"/>
              <a:gd name="connsiteX1-3" fmla="*/ 2302409 w 2302409"/>
              <a:gd name="connsiteY1-4" fmla="*/ 371601 h 923709"/>
              <a:gd name="connsiteX2-5" fmla="*/ 1154885 w 2302409"/>
              <a:gd name="connsiteY2-6" fmla="*/ 923675 h 923709"/>
              <a:gd name="connsiteX3-7" fmla="*/ 0 w 2302409"/>
              <a:gd name="connsiteY3-8" fmla="*/ 387169 h 923709"/>
              <a:gd name="connsiteX4-9" fmla="*/ 459006 w 2302409"/>
              <a:gd name="connsiteY4-10" fmla="*/ 0 h 923709"/>
              <a:gd name="connsiteX5-11" fmla="*/ 1150684 w 2302409"/>
              <a:gd name="connsiteY5-12" fmla="*/ 302402 h 923709"/>
              <a:gd name="connsiteX6-13" fmla="*/ 1856544 w 2302409"/>
              <a:gd name="connsiteY6-14" fmla="*/ 1264 h 923709"/>
              <a:gd name="connsiteX0-15" fmla="*/ 1828835 w 2274700"/>
              <a:gd name="connsiteY0-16" fmla="*/ 1264 h 923747"/>
              <a:gd name="connsiteX1-17" fmla="*/ 2274700 w 2274700"/>
              <a:gd name="connsiteY1-18" fmla="*/ 371601 h 923747"/>
              <a:gd name="connsiteX2-19" fmla="*/ 1127176 w 2274700"/>
              <a:gd name="connsiteY2-20" fmla="*/ 923675 h 923747"/>
              <a:gd name="connsiteX3-21" fmla="*/ 0 w 2274700"/>
              <a:gd name="connsiteY3-22" fmla="*/ 397509 h 923747"/>
              <a:gd name="connsiteX4-23" fmla="*/ 431297 w 2274700"/>
              <a:gd name="connsiteY4-24" fmla="*/ 0 h 923747"/>
              <a:gd name="connsiteX5-25" fmla="*/ 1122975 w 2274700"/>
              <a:gd name="connsiteY5-26" fmla="*/ 302402 h 923747"/>
              <a:gd name="connsiteX6-27" fmla="*/ 1828835 w 2274700"/>
              <a:gd name="connsiteY6-28" fmla="*/ 1264 h 923747"/>
              <a:gd name="connsiteX0-29" fmla="*/ 1828835 w 2237755"/>
              <a:gd name="connsiteY0-30" fmla="*/ 1264 h 923747"/>
              <a:gd name="connsiteX1-31" fmla="*/ 2237755 w 2237755"/>
              <a:gd name="connsiteY1-32" fmla="*/ 371601 h 923747"/>
              <a:gd name="connsiteX2-33" fmla="*/ 1127176 w 2237755"/>
              <a:gd name="connsiteY2-34" fmla="*/ 923675 h 923747"/>
              <a:gd name="connsiteX3-35" fmla="*/ 0 w 2237755"/>
              <a:gd name="connsiteY3-36" fmla="*/ 397509 h 923747"/>
              <a:gd name="connsiteX4-37" fmla="*/ 431297 w 2237755"/>
              <a:gd name="connsiteY4-38" fmla="*/ 0 h 923747"/>
              <a:gd name="connsiteX5-39" fmla="*/ 1122975 w 2237755"/>
              <a:gd name="connsiteY5-40" fmla="*/ 302402 h 923747"/>
              <a:gd name="connsiteX6-41" fmla="*/ 1828835 w 2237755"/>
              <a:gd name="connsiteY6-42" fmla="*/ 1264 h 923747"/>
              <a:gd name="connsiteX0-43" fmla="*/ 1828835 w 2237755"/>
              <a:gd name="connsiteY0-44" fmla="*/ 1264 h 923678"/>
              <a:gd name="connsiteX1-45" fmla="*/ 2237755 w 2237755"/>
              <a:gd name="connsiteY1-46" fmla="*/ 392279 h 923678"/>
              <a:gd name="connsiteX2-47" fmla="*/ 1127176 w 2237755"/>
              <a:gd name="connsiteY2-48" fmla="*/ 923675 h 923678"/>
              <a:gd name="connsiteX3-49" fmla="*/ 0 w 2237755"/>
              <a:gd name="connsiteY3-50" fmla="*/ 397509 h 923678"/>
              <a:gd name="connsiteX4-51" fmla="*/ 431297 w 2237755"/>
              <a:gd name="connsiteY4-52" fmla="*/ 0 h 923678"/>
              <a:gd name="connsiteX5-53" fmla="*/ 1122975 w 2237755"/>
              <a:gd name="connsiteY5-54" fmla="*/ 302402 h 923678"/>
              <a:gd name="connsiteX6-55" fmla="*/ 1828835 w 2237755"/>
              <a:gd name="connsiteY6-56" fmla="*/ 1264 h 92367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237755" h="923678">
                <a:moveTo>
                  <a:pt x="1828835" y="1264"/>
                </a:moveTo>
                <a:lnTo>
                  <a:pt x="2237755" y="392279"/>
                </a:lnTo>
                <a:cubicBezTo>
                  <a:pt x="1957146" y="738766"/>
                  <a:pt x="1500135" y="922803"/>
                  <a:pt x="1127176" y="923675"/>
                </a:cubicBezTo>
                <a:cubicBezTo>
                  <a:pt x="754217" y="924547"/>
                  <a:pt x="285269" y="740170"/>
                  <a:pt x="0" y="397509"/>
                </a:cubicBezTo>
                <a:cubicBezTo>
                  <a:pt x="159159" y="265007"/>
                  <a:pt x="272138" y="132502"/>
                  <a:pt x="431297" y="0"/>
                </a:cubicBezTo>
                <a:cubicBezTo>
                  <a:pt x="597587" y="199744"/>
                  <a:pt x="890052" y="302191"/>
                  <a:pt x="1122975" y="302402"/>
                </a:cubicBezTo>
                <a:cubicBezTo>
                  <a:pt x="1355898" y="302613"/>
                  <a:pt x="1665262" y="203238"/>
                  <a:pt x="1828835" y="1264"/>
                </a:cubicBezTo>
                <a:close/>
              </a:path>
            </a:pathLst>
          </a:custGeom>
          <a:solidFill>
            <a:srgbClr val="5B9BD5">
              <a:lumMod val="60000"/>
              <a:lumOff val="40000"/>
            </a:srgbClr>
          </a:solidFill>
          <a:ln w="25400" cap="flat" cmpd="sng" algn="ctr">
            <a:noFill/>
            <a:prstDash val="solid"/>
          </a:ln>
          <a:effectLst/>
        </p:spPr>
        <p:txBody>
          <a:bodyPr wrap="square" lIns="0" tIns="180000" rIns="0" bIns="0" rtlCol="0" anchor="ctr">
            <a:norm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FFFFFF"/>
                </a:solidFill>
                <a:effectLst/>
                <a:uLnTx/>
                <a:uFillTx/>
                <a:latin typeface="微软雅黑" charset="0"/>
                <a:ea typeface="微软雅黑" charset="0"/>
              </a:rPr>
              <a:t>数据创建</a:t>
            </a:r>
          </a:p>
        </p:txBody>
      </p:sp>
      <p:sp>
        <p:nvSpPr>
          <p:cNvPr id="48" name="MH_SubTitle_3"/>
          <p:cNvSpPr/>
          <p:nvPr>
            <p:custDataLst>
              <p:tags r:id="rId19"/>
            </p:custDataLst>
          </p:nvPr>
        </p:nvSpPr>
        <p:spPr>
          <a:xfrm>
            <a:off x="5518923" y="2892874"/>
            <a:ext cx="2750276" cy="2456994"/>
          </a:xfrm>
          <a:prstGeom prst="blockArc">
            <a:avLst>
              <a:gd name="adj1" fmla="val 13186668"/>
              <a:gd name="adj2" fmla="val 19259822"/>
              <a:gd name="adj3" fmla="val 20854"/>
            </a:avLst>
          </a:prstGeom>
          <a:solidFill>
            <a:srgbClr val="5B9BD5">
              <a:lumMod val="75000"/>
            </a:srgbClr>
          </a:solidFill>
          <a:ln w="25400" cap="flat" cmpd="sng" algn="ctr">
            <a:noFill/>
            <a:prstDash val="solid"/>
          </a:ln>
          <a:effectLst/>
        </p:spPr>
        <p:txBody>
          <a:bodyPr wrap="square" lIns="0" tIns="0" rIns="0" bIns="180000" rtlCol="0" anchor="ctr">
            <a:norm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FFFFFF"/>
                </a:solidFill>
                <a:effectLst/>
                <a:uLnTx/>
                <a:uFillTx/>
                <a:latin typeface="微软雅黑" charset="0"/>
                <a:ea typeface="微软雅黑" charset="0"/>
              </a:rPr>
              <a:t>数据使用</a:t>
            </a:r>
          </a:p>
        </p:txBody>
      </p:sp>
      <p:sp>
        <p:nvSpPr>
          <p:cNvPr id="49" name="MH_SubTitle_4"/>
          <p:cNvSpPr/>
          <p:nvPr>
            <p:custDataLst>
              <p:tags r:id="rId20"/>
            </p:custDataLst>
          </p:nvPr>
        </p:nvSpPr>
        <p:spPr>
          <a:xfrm>
            <a:off x="7561433" y="3340838"/>
            <a:ext cx="2065789" cy="761767"/>
          </a:xfrm>
          <a:custGeom>
            <a:avLst/>
            <a:gdLst>
              <a:gd name="connsiteX0" fmla="*/ 1819599 w 2302409"/>
              <a:gd name="connsiteY0" fmla="*/ 0 h 943122"/>
              <a:gd name="connsiteX1" fmla="*/ 2302409 w 2302409"/>
              <a:gd name="connsiteY1" fmla="*/ 391014 h 943122"/>
              <a:gd name="connsiteX2" fmla="*/ 1154885 w 2302409"/>
              <a:gd name="connsiteY2" fmla="*/ 943088 h 943122"/>
              <a:gd name="connsiteX3" fmla="*/ 0 w 2302409"/>
              <a:gd name="connsiteY3" fmla="*/ 406582 h 943122"/>
              <a:gd name="connsiteX4" fmla="*/ 459006 w 2302409"/>
              <a:gd name="connsiteY4" fmla="*/ 19413 h 943122"/>
              <a:gd name="connsiteX5" fmla="*/ 1150684 w 2302409"/>
              <a:gd name="connsiteY5" fmla="*/ 321815 h 943122"/>
              <a:gd name="connsiteX6" fmla="*/ 1819599 w 2302409"/>
              <a:gd name="connsiteY6" fmla="*/ 0 h 943122"/>
              <a:gd name="connsiteX0-1" fmla="*/ 1856544 w 2302409"/>
              <a:gd name="connsiteY0-2" fmla="*/ 1264 h 923709"/>
              <a:gd name="connsiteX1-3" fmla="*/ 2302409 w 2302409"/>
              <a:gd name="connsiteY1-4" fmla="*/ 371601 h 923709"/>
              <a:gd name="connsiteX2-5" fmla="*/ 1154885 w 2302409"/>
              <a:gd name="connsiteY2-6" fmla="*/ 923675 h 923709"/>
              <a:gd name="connsiteX3-7" fmla="*/ 0 w 2302409"/>
              <a:gd name="connsiteY3-8" fmla="*/ 387169 h 923709"/>
              <a:gd name="connsiteX4-9" fmla="*/ 459006 w 2302409"/>
              <a:gd name="connsiteY4-10" fmla="*/ 0 h 923709"/>
              <a:gd name="connsiteX5-11" fmla="*/ 1150684 w 2302409"/>
              <a:gd name="connsiteY5-12" fmla="*/ 302402 h 923709"/>
              <a:gd name="connsiteX6-13" fmla="*/ 1856544 w 2302409"/>
              <a:gd name="connsiteY6-14" fmla="*/ 1264 h 923709"/>
              <a:gd name="connsiteX0-15" fmla="*/ 1828835 w 2274700"/>
              <a:gd name="connsiteY0-16" fmla="*/ 1264 h 923747"/>
              <a:gd name="connsiteX1-17" fmla="*/ 2274700 w 2274700"/>
              <a:gd name="connsiteY1-18" fmla="*/ 371601 h 923747"/>
              <a:gd name="connsiteX2-19" fmla="*/ 1127176 w 2274700"/>
              <a:gd name="connsiteY2-20" fmla="*/ 923675 h 923747"/>
              <a:gd name="connsiteX3-21" fmla="*/ 0 w 2274700"/>
              <a:gd name="connsiteY3-22" fmla="*/ 397509 h 923747"/>
              <a:gd name="connsiteX4-23" fmla="*/ 431297 w 2274700"/>
              <a:gd name="connsiteY4-24" fmla="*/ 0 h 923747"/>
              <a:gd name="connsiteX5-25" fmla="*/ 1122975 w 2274700"/>
              <a:gd name="connsiteY5-26" fmla="*/ 302402 h 923747"/>
              <a:gd name="connsiteX6-27" fmla="*/ 1828835 w 2274700"/>
              <a:gd name="connsiteY6-28" fmla="*/ 1264 h 923747"/>
              <a:gd name="connsiteX0-29" fmla="*/ 1828835 w 2237755"/>
              <a:gd name="connsiteY0-30" fmla="*/ 1264 h 923747"/>
              <a:gd name="connsiteX1-31" fmla="*/ 2237755 w 2237755"/>
              <a:gd name="connsiteY1-32" fmla="*/ 371601 h 923747"/>
              <a:gd name="connsiteX2-33" fmla="*/ 1127176 w 2237755"/>
              <a:gd name="connsiteY2-34" fmla="*/ 923675 h 923747"/>
              <a:gd name="connsiteX3-35" fmla="*/ 0 w 2237755"/>
              <a:gd name="connsiteY3-36" fmla="*/ 397509 h 923747"/>
              <a:gd name="connsiteX4-37" fmla="*/ 431297 w 2237755"/>
              <a:gd name="connsiteY4-38" fmla="*/ 0 h 923747"/>
              <a:gd name="connsiteX5-39" fmla="*/ 1122975 w 2237755"/>
              <a:gd name="connsiteY5-40" fmla="*/ 302402 h 923747"/>
              <a:gd name="connsiteX6-41" fmla="*/ 1828835 w 2237755"/>
              <a:gd name="connsiteY6-42" fmla="*/ 1264 h 923747"/>
              <a:gd name="connsiteX0-43" fmla="*/ 1828835 w 2237755"/>
              <a:gd name="connsiteY0-44" fmla="*/ 1264 h 923678"/>
              <a:gd name="connsiteX1-45" fmla="*/ 2237755 w 2237755"/>
              <a:gd name="connsiteY1-46" fmla="*/ 392279 h 923678"/>
              <a:gd name="connsiteX2-47" fmla="*/ 1127176 w 2237755"/>
              <a:gd name="connsiteY2-48" fmla="*/ 923675 h 923678"/>
              <a:gd name="connsiteX3-49" fmla="*/ 0 w 2237755"/>
              <a:gd name="connsiteY3-50" fmla="*/ 397509 h 923678"/>
              <a:gd name="connsiteX4-51" fmla="*/ 431297 w 2237755"/>
              <a:gd name="connsiteY4-52" fmla="*/ 0 h 923678"/>
              <a:gd name="connsiteX5-53" fmla="*/ 1122975 w 2237755"/>
              <a:gd name="connsiteY5-54" fmla="*/ 302402 h 923678"/>
              <a:gd name="connsiteX6-55" fmla="*/ 1828835 w 2237755"/>
              <a:gd name="connsiteY6-56" fmla="*/ 1264 h 92367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237755" h="923678">
                <a:moveTo>
                  <a:pt x="1828835" y="1264"/>
                </a:moveTo>
                <a:lnTo>
                  <a:pt x="2237755" y="392279"/>
                </a:lnTo>
                <a:cubicBezTo>
                  <a:pt x="1957146" y="738766"/>
                  <a:pt x="1500135" y="922803"/>
                  <a:pt x="1127176" y="923675"/>
                </a:cubicBezTo>
                <a:cubicBezTo>
                  <a:pt x="754217" y="924547"/>
                  <a:pt x="285269" y="740170"/>
                  <a:pt x="0" y="397509"/>
                </a:cubicBezTo>
                <a:cubicBezTo>
                  <a:pt x="159159" y="265007"/>
                  <a:pt x="272138" y="132502"/>
                  <a:pt x="431297" y="0"/>
                </a:cubicBezTo>
                <a:cubicBezTo>
                  <a:pt x="597587" y="199744"/>
                  <a:pt x="890052" y="302191"/>
                  <a:pt x="1122975" y="302402"/>
                </a:cubicBezTo>
                <a:cubicBezTo>
                  <a:pt x="1355898" y="302613"/>
                  <a:pt x="1665262" y="203238"/>
                  <a:pt x="1828835" y="1264"/>
                </a:cubicBezTo>
                <a:close/>
              </a:path>
            </a:pathLst>
          </a:custGeom>
          <a:solidFill>
            <a:srgbClr val="5B9BD5">
              <a:lumMod val="60000"/>
              <a:lumOff val="40000"/>
            </a:srgbClr>
          </a:solidFill>
          <a:ln w="25400" cap="flat" cmpd="sng" algn="ctr">
            <a:noFill/>
            <a:prstDash val="solid"/>
          </a:ln>
          <a:effectLst/>
        </p:spPr>
        <p:txBody>
          <a:bodyPr wrap="square" lIns="0" tIns="180000" rIns="0" bIns="0" rtlCol="0" anchor="ctr">
            <a:norm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FFFFFF"/>
                </a:solidFill>
                <a:effectLst/>
                <a:uLnTx/>
                <a:uFillTx/>
                <a:latin typeface="微软雅黑" charset="0"/>
                <a:ea typeface="微软雅黑" charset="0"/>
              </a:rPr>
              <a:t>数据存储</a:t>
            </a:r>
          </a:p>
        </p:txBody>
      </p:sp>
      <p:sp>
        <p:nvSpPr>
          <p:cNvPr id="50" name="矩形 49"/>
          <p:cNvSpPr/>
          <p:nvPr/>
        </p:nvSpPr>
        <p:spPr>
          <a:xfrm>
            <a:off x="1416234" y="2702872"/>
            <a:ext cx="1425391" cy="338554"/>
          </a:xfrm>
          <a:prstGeom prst="rect">
            <a:avLst/>
          </a:prstGeom>
        </p:spPr>
        <p:txBody>
          <a:bodyPr wrap="none">
            <a:spAutoFit/>
          </a:bodyPr>
          <a:lstStyle/>
          <a:p>
            <a:pPr algn="ctr" eaLnBrk="0" fontAlgn="base" hangingPunct="0">
              <a:spcBef>
                <a:spcPct val="0"/>
              </a:spcBef>
              <a:spcAft>
                <a:spcPct val="0"/>
              </a:spcAft>
              <a:defRPr/>
            </a:pPr>
            <a:r>
              <a:rPr lang="zh-CN" altLang="en-US" sz="1600" b="1" kern="0" dirty="0">
                <a:solidFill>
                  <a:prstClr val="black"/>
                </a:solidFill>
                <a:latin typeface="微软雅黑" charset="0"/>
                <a:ea typeface="微软雅黑" charset="0"/>
              </a:rPr>
              <a:t>数据生命周期</a:t>
            </a:r>
          </a:p>
        </p:txBody>
      </p:sp>
      <p:sp>
        <p:nvSpPr>
          <p:cNvPr id="51" name="Arrow: Pentagon 85"/>
          <p:cNvSpPr/>
          <p:nvPr/>
        </p:nvSpPr>
        <p:spPr bwMode="auto">
          <a:xfrm>
            <a:off x="177800" y="3143250"/>
            <a:ext cx="2344420" cy="346710"/>
          </a:xfrm>
          <a:prstGeom prst="homePlate">
            <a:avLst>
              <a:gd name="adj" fmla="val 41575"/>
            </a:avLst>
          </a:prstGeom>
          <a:solidFill>
            <a:srgbClr val="1F497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eaLnBrk="0" fontAlgn="base" hangingPunct="0">
              <a:lnSpc>
                <a:spcPct val="85000"/>
              </a:lnSpc>
              <a:spcBef>
                <a:spcPct val="0"/>
              </a:spcBef>
              <a:spcAft>
                <a:spcPct val="0"/>
              </a:spcAft>
              <a:defRPr/>
            </a:pPr>
            <a:r>
              <a:rPr lang="zh-CN" altLang="en-US" sz="1200" b="1" dirty="0">
                <a:solidFill>
                  <a:prstClr val="white"/>
                </a:solidFill>
                <a:latin typeface="微软雅黑" charset="0"/>
                <a:ea typeface="微软雅黑" charset="0"/>
                <a:cs typeface="+mn-ea"/>
                <a:sym typeface="+mn-lt"/>
              </a:rPr>
              <a:t>业务系统需求</a:t>
            </a:r>
          </a:p>
        </p:txBody>
      </p:sp>
      <p:sp>
        <p:nvSpPr>
          <p:cNvPr id="52" name="Arrow: Pentagon 85"/>
          <p:cNvSpPr/>
          <p:nvPr/>
        </p:nvSpPr>
        <p:spPr bwMode="auto">
          <a:xfrm>
            <a:off x="9627235" y="3489960"/>
            <a:ext cx="2344420" cy="346710"/>
          </a:xfrm>
          <a:prstGeom prst="homePlate">
            <a:avLst>
              <a:gd name="adj" fmla="val 41575"/>
            </a:avLst>
          </a:prstGeom>
          <a:solidFill>
            <a:srgbClr val="1F497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eaLnBrk="0" fontAlgn="base" hangingPunct="0">
              <a:lnSpc>
                <a:spcPct val="85000"/>
              </a:lnSpc>
              <a:spcBef>
                <a:spcPct val="0"/>
              </a:spcBef>
              <a:spcAft>
                <a:spcPct val="0"/>
              </a:spcAft>
              <a:defRPr/>
            </a:pPr>
            <a:r>
              <a:rPr lang="zh-CN" altLang="en-US" sz="1200" b="1" dirty="0">
                <a:solidFill>
                  <a:prstClr val="white"/>
                </a:solidFill>
                <a:latin typeface="微软雅黑" charset="0"/>
                <a:ea typeface="微软雅黑" charset="0"/>
                <a:cs typeface="+mn-ea"/>
                <a:sym typeface="+mn-lt"/>
              </a:rPr>
              <a:t>数据服务</a:t>
            </a:r>
          </a:p>
        </p:txBody>
      </p:sp>
      <p:sp>
        <p:nvSpPr>
          <p:cNvPr id="53" name="Freeform 8"/>
          <p:cNvSpPr/>
          <p:nvPr>
            <p:custDataLst>
              <p:tags r:id="rId21"/>
            </p:custDataLst>
          </p:nvPr>
        </p:nvSpPr>
        <p:spPr bwMode="auto">
          <a:xfrm>
            <a:off x="2975901" y="5602447"/>
            <a:ext cx="785813" cy="908050"/>
          </a:xfrm>
          <a:custGeom>
            <a:avLst/>
            <a:gdLst>
              <a:gd name="T0" fmla="*/ 0 w 397"/>
              <a:gd name="T1" fmla="*/ 2147483646 h 459"/>
              <a:gd name="T2" fmla="*/ 2147483646 w 397"/>
              <a:gd name="T3" fmla="*/ 0 h 459"/>
              <a:gd name="T4" fmla="*/ 2147483646 w 397"/>
              <a:gd name="T5" fmla="*/ 2147483646 h 459"/>
              <a:gd name="T6" fmla="*/ 2147483646 w 397"/>
              <a:gd name="T7" fmla="*/ 2147483646 h 459"/>
              <a:gd name="T8" fmla="*/ 2147483646 w 397"/>
              <a:gd name="T9" fmla="*/ 2147483646 h 459"/>
              <a:gd name="T10" fmla="*/ 0 w 397"/>
              <a:gd name="T11" fmla="*/ 2147483646 h 459"/>
              <a:gd name="T12" fmla="*/ 0 w 397"/>
              <a:gd name="T13" fmla="*/ 2147483646 h 4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7" h="459">
                <a:moveTo>
                  <a:pt x="0" y="115"/>
                </a:moveTo>
                <a:lnTo>
                  <a:pt x="198" y="0"/>
                </a:lnTo>
                <a:lnTo>
                  <a:pt x="397" y="115"/>
                </a:lnTo>
                <a:lnTo>
                  <a:pt x="397" y="344"/>
                </a:lnTo>
                <a:lnTo>
                  <a:pt x="198" y="459"/>
                </a:lnTo>
                <a:lnTo>
                  <a:pt x="0" y="344"/>
                </a:lnTo>
                <a:lnTo>
                  <a:pt x="0" y="115"/>
                </a:lnTo>
                <a:close/>
              </a:path>
            </a:pathLst>
          </a:custGeom>
          <a:solidFill>
            <a:srgbClr val="1D6DC2"/>
          </a:solidFill>
          <a:ln>
            <a:noFill/>
          </a:ln>
          <a:extLst>
            <a:ext uri="{91240B29-F687-4F45-9708-019B960494DF}">
              <a14:hiddenLine xmlns:a14="http://schemas.microsoft.com/office/drawing/2010/main" w="9525">
                <a:solidFill>
                  <a:srgbClr val="000000"/>
                </a:solidFill>
                <a:round/>
              </a14:hiddenLine>
            </a:ext>
          </a:extLst>
        </p:spPr>
        <p:txBody>
          <a:bodyPr anchor="ctr" anchorCtr="0">
            <a:normAutofit/>
          </a:bodyPr>
          <a:lstStyle/>
          <a:p>
            <a:pPr algn="ctr" eaLnBrk="0" fontAlgn="base" hangingPunct="0">
              <a:lnSpc>
                <a:spcPct val="120000"/>
              </a:lnSpc>
              <a:spcBef>
                <a:spcPct val="0"/>
              </a:spcBef>
              <a:spcAft>
                <a:spcPct val="0"/>
              </a:spcAft>
            </a:pPr>
            <a:r>
              <a:rPr lang="zh-CN" altLang="en-US">
                <a:solidFill>
                  <a:prstClr val="white"/>
                </a:solidFill>
                <a:latin typeface="Arial" panose="020B0604020202090204" pitchFamily="34" charset="0"/>
                <a:ea typeface="微软雅黑" panose="020B0503020204020204" pitchFamily="34" charset="-122"/>
                <a:sym typeface="Arial" panose="020B0604020202090204" pitchFamily="34" charset="0"/>
              </a:rPr>
              <a:t>事前</a:t>
            </a:r>
          </a:p>
        </p:txBody>
      </p:sp>
      <p:sp>
        <p:nvSpPr>
          <p:cNvPr id="54" name="Freeform 8"/>
          <p:cNvSpPr/>
          <p:nvPr>
            <p:custDataLst>
              <p:tags r:id="rId22"/>
            </p:custDataLst>
          </p:nvPr>
        </p:nvSpPr>
        <p:spPr bwMode="auto">
          <a:xfrm>
            <a:off x="2727616" y="1233647"/>
            <a:ext cx="785813" cy="908050"/>
          </a:xfrm>
          <a:custGeom>
            <a:avLst/>
            <a:gdLst>
              <a:gd name="T0" fmla="*/ 0 w 397"/>
              <a:gd name="T1" fmla="*/ 2147483646 h 459"/>
              <a:gd name="T2" fmla="*/ 2147483646 w 397"/>
              <a:gd name="T3" fmla="*/ 0 h 459"/>
              <a:gd name="T4" fmla="*/ 2147483646 w 397"/>
              <a:gd name="T5" fmla="*/ 2147483646 h 459"/>
              <a:gd name="T6" fmla="*/ 2147483646 w 397"/>
              <a:gd name="T7" fmla="*/ 2147483646 h 459"/>
              <a:gd name="T8" fmla="*/ 2147483646 w 397"/>
              <a:gd name="T9" fmla="*/ 2147483646 h 459"/>
              <a:gd name="T10" fmla="*/ 0 w 397"/>
              <a:gd name="T11" fmla="*/ 2147483646 h 459"/>
              <a:gd name="T12" fmla="*/ 0 w 397"/>
              <a:gd name="T13" fmla="*/ 2147483646 h 4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7" h="459">
                <a:moveTo>
                  <a:pt x="0" y="115"/>
                </a:moveTo>
                <a:lnTo>
                  <a:pt x="198" y="0"/>
                </a:lnTo>
                <a:lnTo>
                  <a:pt x="397" y="115"/>
                </a:lnTo>
                <a:lnTo>
                  <a:pt x="397" y="344"/>
                </a:lnTo>
                <a:lnTo>
                  <a:pt x="198" y="459"/>
                </a:lnTo>
                <a:lnTo>
                  <a:pt x="0" y="344"/>
                </a:lnTo>
                <a:lnTo>
                  <a:pt x="0" y="115"/>
                </a:lnTo>
                <a:close/>
              </a:path>
            </a:pathLst>
          </a:custGeom>
          <a:solidFill>
            <a:srgbClr val="1D6DC2"/>
          </a:solidFill>
          <a:ln>
            <a:noFill/>
          </a:ln>
          <a:extLst>
            <a:ext uri="{91240B29-F687-4F45-9708-019B960494DF}">
              <a14:hiddenLine xmlns:a14="http://schemas.microsoft.com/office/drawing/2010/main" w="9525">
                <a:solidFill>
                  <a:srgbClr val="000000"/>
                </a:solidFill>
                <a:round/>
              </a14:hiddenLine>
            </a:ext>
          </a:extLst>
        </p:spPr>
        <p:txBody>
          <a:bodyPr anchor="ctr" anchorCtr="0">
            <a:normAutofit/>
          </a:bodyPr>
          <a:lstStyle/>
          <a:p>
            <a:pPr algn="ctr" eaLnBrk="0" fontAlgn="base" hangingPunct="0">
              <a:lnSpc>
                <a:spcPct val="120000"/>
              </a:lnSpc>
              <a:spcBef>
                <a:spcPct val="0"/>
              </a:spcBef>
              <a:spcAft>
                <a:spcPct val="0"/>
              </a:spcAft>
            </a:pPr>
            <a:r>
              <a:rPr lang="zh-CN" altLang="en-US">
                <a:solidFill>
                  <a:prstClr val="white"/>
                </a:solidFill>
                <a:latin typeface="Arial" panose="020B0604020202090204" pitchFamily="34" charset="0"/>
                <a:ea typeface="微软雅黑" panose="020B0503020204020204" pitchFamily="34" charset="-122"/>
                <a:sym typeface="Arial" panose="020B0604020202090204" pitchFamily="34" charset="0"/>
              </a:rPr>
              <a:t>产生</a:t>
            </a:r>
          </a:p>
        </p:txBody>
      </p:sp>
      <p:sp>
        <p:nvSpPr>
          <p:cNvPr id="55" name="Freeform 8"/>
          <p:cNvSpPr/>
          <p:nvPr>
            <p:custDataLst>
              <p:tags r:id="rId23"/>
            </p:custDataLst>
          </p:nvPr>
        </p:nvSpPr>
        <p:spPr bwMode="auto">
          <a:xfrm>
            <a:off x="9471316" y="5349717"/>
            <a:ext cx="785813" cy="908050"/>
          </a:xfrm>
          <a:custGeom>
            <a:avLst/>
            <a:gdLst>
              <a:gd name="T0" fmla="*/ 0 w 397"/>
              <a:gd name="T1" fmla="*/ 2147483646 h 459"/>
              <a:gd name="T2" fmla="*/ 2147483646 w 397"/>
              <a:gd name="T3" fmla="*/ 0 h 459"/>
              <a:gd name="T4" fmla="*/ 2147483646 w 397"/>
              <a:gd name="T5" fmla="*/ 2147483646 h 459"/>
              <a:gd name="T6" fmla="*/ 2147483646 w 397"/>
              <a:gd name="T7" fmla="*/ 2147483646 h 459"/>
              <a:gd name="T8" fmla="*/ 2147483646 w 397"/>
              <a:gd name="T9" fmla="*/ 2147483646 h 459"/>
              <a:gd name="T10" fmla="*/ 0 w 397"/>
              <a:gd name="T11" fmla="*/ 2147483646 h 459"/>
              <a:gd name="T12" fmla="*/ 0 w 397"/>
              <a:gd name="T13" fmla="*/ 2147483646 h 4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7" h="459">
                <a:moveTo>
                  <a:pt x="0" y="115"/>
                </a:moveTo>
                <a:lnTo>
                  <a:pt x="198" y="0"/>
                </a:lnTo>
                <a:lnTo>
                  <a:pt x="397" y="115"/>
                </a:lnTo>
                <a:lnTo>
                  <a:pt x="397" y="344"/>
                </a:lnTo>
                <a:lnTo>
                  <a:pt x="198" y="459"/>
                </a:lnTo>
                <a:lnTo>
                  <a:pt x="0" y="344"/>
                </a:lnTo>
                <a:lnTo>
                  <a:pt x="0" y="115"/>
                </a:lnTo>
                <a:close/>
              </a:path>
            </a:pathLst>
          </a:custGeom>
          <a:solidFill>
            <a:srgbClr val="1D6DC2"/>
          </a:solidFill>
          <a:ln>
            <a:noFill/>
          </a:ln>
          <a:extLst>
            <a:ext uri="{91240B29-F687-4F45-9708-019B960494DF}">
              <a14:hiddenLine xmlns:a14="http://schemas.microsoft.com/office/drawing/2010/main" w="9525">
                <a:solidFill>
                  <a:srgbClr val="000000"/>
                </a:solidFill>
                <a:round/>
              </a14:hiddenLine>
            </a:ext>
          </a:extLst>
        </p:spPr>
        <p:txBody>
          <a:bodyPr anchor="ctr" anchorCtr="0">
            <a:normAutofit/>
          </a:bodyPr>
          <a:lstStyle/>
          <a:p>
            <a:pPr algn="ctr" eaLnBrk="0" fontAlgn="base" hangingPunct="0">
              <a:lnSpc>
                <a:spcPct val="120000"/>
              </a:lnSpc>
              <a:spcBef>
                <a:spcPct val="0"/>
              </a:spcBef>
              <a:spcAft>
                <a:spcPct val="0"/>
              </a:spcAft>
            </a:pPr>
            <a:r>
              <a:rPr lang="zh-CN" altLang="en-US">
                <a:solidFill>
                  <a:prstClr val="white"/>
                </a:solidFill>
                <a:latin typeface="Arial" panose="020B0604020202090204" pitchFamily="34" charset="0"/>
                <a:ea typeface="微软雅黑" panose="020B0503020204020204" pitchFamily="34" charset="-122"/>
                <a:sym typeface="Arial" panose="020B0604020202090204" pitchFamily="34" charset="0"/>
              </a:rPr>
              <a:t>应用</a:t>
            </a:r>
          </a:p>
        </p:txBody>
      </p:sp>
      <p:sp>
        <p:nvSpPr>
          <p:cNvPr id="56" name="Freeform 8"/>
          <p:cNvSpPr/>
          <p:nvPr>
            <p:custDataLst>
              <p:tags r:id="rId24"/>
            </p:custDataLst>
          </p:nvPr>
        </p:nvSpPr>
        <p:spPr bwMode="auto">
          <a:xfrm>
            <a:off x="10047261" y="1372077"/>
            <a:ext cx="785813" cy="908050"/>
          </a:xfrm>
          <a:custGeom>
            <a:avLst/>
            <a:gdLst>
              <a:gd name="T0" fmla="*/ 0 w 397"/>
              <a:gd name="T1" fmla="*/ 2147483646 h 459"/>
              <a:gd name="T2" fmla="*/ 2147483646 w 397"/>
              <a:gd name="T3" fmla="*/ 0 h 459"/>
              <a:gd name="T4" fmla="*/ 2147483646 w 397"/>
              <a:gd name="T5" fmla="*/ 2147483646 h 459"/>
              <a:gd name="T6" fmla="*/ 2147483646 w 397"/>
              <a:gd name="T7" fmla="*/ 2147483646 h 459"/>
              <a:gd name="T8" fmla="*/ 2147483646 w 397"/>
              <a:gd name="T9" fmla="*/ 2147483646 h 459"/>
              <a:gd name="T10" fmla="*/ 0 w 397"/>
              <a:gd name="T11" fmla="*/ 2147483646 h 459"/>
              <a:gd name="T12" fmla="*/ 0 w 397"/>
              <a:gd name="T13" fmla="*/ 2147483646 h 4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7" h="459">
                <a:moveTo>
                  <a:pt x="0" y="115"/>
                </a:moveTo>
                <a:lnTo>
                  <a:pt x="198" y="0"/>
                </a:lnTo>
                <a:lnTo>
                  <a:pt x="397" y="115"/>
                </a:lnTo>
                <a:lnTo>
                  <a:pt x="397" y="344"/>
                </a:lnTo>
                <a:lnTo>
                  <a:pt x="198" y="459"/>
                </a:lnTo>
                <a:lnTo>
                  <a:pt x="0" y="344"/>
                </a:lnTo>
                <a:lnTo>
                  <a:pt x="0" y="115"/>
                </a:lnTo>
                <a:close/>
              </a:path>
            </a:pathLst>
          </a:custGeom>
          <a:solidFill>
            <a:srgbClr val="1D6DC2"/>
          </a:solidFill>
          <a:ln>
            <a:noFill/>
          </a:ln>
          <a:extLst>
            <a:ext uri="{91240B29-F687-4F45-9708-019B960494DF}">
              <a14:hiddenLine xmlns:a14="http://schemas.microsoft.com/office/drawing/2010/main" w="9525">
                <a:solidFill>
                  <a:srgbClr val="000000"/>
                </a:solidFill>
                <a:round/>
              </a14:hiddenLine>
            </a:ext>
          </a:extLst>
        </p:spPr>
        <p:txBody>
          <a:bodyPr anchor="ctr" anchorCtr="0">
            <a:normAutofit/>
          </a:bodyPr>
          <a:lstStyle/>
          <a:p>
            <a:pPr algn="ctr" eaLnBrk="0" fontAlgn="base" hangingPunct="0">
              <a:lnSpc>
                <a:spcPct val="120000"/>
              </a:lnSpc>
              <a:spcBef>
                <a:spcPct val="0"/>
              </a:spcBef>
              <a:spcAft>
                <a:spcPct val="0"/>
              </a:spcAft>
            </a:pPr>
            <a:r>
              <a:rPr lang="zh-CN" altLang="en-US">
                <a:solidFill>
                  <a:prstClr val="white"/>
                </a:solidFill>
                <a:latin typeface="Arial" panose="020B0604020202090204" pitchFamily="34" charset="0"/>
                <a:ea typeface="微软雅黑" panose="020B0503020204020204" pitchFamily="34" charset="-122"/>
                <a:sym typeface="Arial" panose="020B0604020202090204" pitchFamily="34" charset="0"/>
              </a:rPr>
              <a:t>归档</a:t>
            </a:r>
          </a:p>
        </p:txBody>
      </p:sp>
    </p:spTree>
    <p:extLst>
      <p:ext uri="{BB962C8B-B14F-4D97-AF65-F5344CB8AC3E}">
        <p14:creationId xmlns:p14="http://schemas.microsoft.com/office/powerpoint/2010/main" val="77445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p:spPr>
        <p:txBody>
          <a:bodyPr wrap="square" rtlCol="0">
            <a:spAutoFit/>
          </a:bodyPr>
          <a:lstStyle/>
          <a:p>
            <a:r>
              <a:rPr lang="zh-CN" altLang="en-US" dirty="0"/>
              <a:t>数据标准和业务</a:t>
            </a:r>
            <a:r>
              <a:rPr lang="en-US" altLang="zh-CN" dirty="0"/>
              <a:t>/</a:t>
            </a:r>
            <a:r>
              <a:rPr lang="zh-CN" altLang="en-US" dirty="0"/>
              <a:t>监管要求是数据质量规则的重要输入</a:t>
            </a:r>
          </a:p>
        </p:txBody>
      </p:sp>
      <p:pic>
        <p:nvPicPr>
          <p:cNvPr id="3" name="Picture 72" descr="stacked books with glasses.jpg">
            <a:extLst>
              <a:ext uri="{FF2B5EF4-FFF2-40B4-BE49-F238E27FC236}">
                <a16:creationId xmlns="" xmlns:a16="http://schemas.microsoft.com/office/drawing/2014/main" id="{0796BB00-83F8-F64C-AB8E-3A58C0BA4155}"/>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887122" y="2140078"/>
            <a:ext cx="702665" cy="93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72" descr="stacked books with glasses.jpg">
            <a:extLst>
              <a:ext uri="{FF2B5EF4-FFF2-40B4-BE49-F238E27FC236}">
                <a16:creationId xmlns="" xmlns:a16="http://schemas.microsoft.com/office/drawing/2014/main" id="{1A8F3927-DD86-6C41-8200-3486D120601C}"/>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775498" y="2140078"/>
            <a:ext cx="702665" cy="93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own Arrow 3">
            <a:extLst>
              <a:ext uri="{FF2B5EF4-FFF2-40B4-BE49-F238E27FC236}">
                <a16:creationId xmlns="" xmlns:a16="http://schemas.microsoft.com/office/drawing/2014/main" id="{56E243F7-E33E-C245-AF34-A4B0BDB75DFA}"/>
              </a:ext>
            </a:extLst>
          </p:cNvPr>
          <p:cNvSpPr/>
          <p:nvPr/>
        </p:nvSpPr>
        <p:spPr>
          <a:xfrm>
            <a:off x="6034545" y="3805050"/>
            <a:ext cx="4774040" cy="410185"/>
          </a:xfrm>
          <a:prstGeom prst="downArrow">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sz="1600">
                <a:solidFill>
                  <a:schemeClr val="dk1"/>
                </a:solidFill>
                <a:latin typeface="微软雅黑" panose="020B0503020204020204" pitchFamily="34" charset="-122"/>
                <a:ea typeface="微软雅黑" panose="020B0503020204020204" pitchFamily="34" charset="-122"/>
              </a:rPr>
              <a:t>具体数据质量度量规则</a:t>
            </a:r>
            <a:endParaRPr lang="zh-CN" altLang="en-US" sz="1600" dirty="0">
              <a:solidFill>
                <a:schemeClr val="dk1"/>
              </a:solidFill>
              <a:latin typeface="微软雅黑" panose="020B0503020204020204" pitchFamily="34" charset="-122"/>
              <a:ea typeface="微软雅黑" panose="020B0503020204020204" pitchFamily="34" charset="-122"/>
            </a:endParaRPr>
          </a:p>
        </p:txBody>
      </p:sp>
      <p:sp>
        <p:nvSpPr>
          <p:cNvPr id="6" name="Rectangle 20">
            <a:extLst>
              <a:ext uri="{FF2B5EF4-FFF2-40B4-BE49-F238E27FC236}">
                <a16:creationId xmlns="" xmlns:a16="http://schemas.microsoft.com/office/drawing/2014/main" id="{CB1E2684-6A9A-A44F-9635-337693529E19}"/>
              </a:ext>
            </a:extLst>
          </p:cNvPr>
          <p:cNvSpPr/>
          <p:nvPr/>
        </p:nvSpPr>
        <p:spPr>
          <a:xfrm>
            <a:off x="247650" y="1007374"/>
            <a:ext cx="2827655" cy="2377440"/>
          </a:xfrm>
          <a:prstGeom prst="rect">
            <a:avLst/>
          </a:prstGeom>
          <a:noFill/>
          <a:ln w="3175" algn="ctr">
            <a:solidFill>
              <a:schemeClr val="tx1"/>
            </a:solidFill>
            <a:miter lim="800000"/>
            <a:headEnd/>
            <a:tailEnd/>
          </a:ln>
          <a:effectLst/>
        </p:spPr>
        <p:txBody>
          <a:bodyPr lIns="0" tIns="0" rIns="0" bIns="0" rtlCol="0" anchor="t" anchorCtr="0"/>
          <a:lstStyle/>
          <a:p>
            <a:pPr algn="ctr" eaLnBrk="0" fontAlgn="base" hangingPunct="0">
              <a:lnSpc>
                <a:spcPct val="150000"/>
              </a:lnSpc>
              <a:spcBef>
                <a:spcPct val="0"/>
              </a:spcBef>
              <a:spcAft>
                <a:spcPct val="0"/>
              </a:spcAft>
              <a:buClr>
                <a:srgbClr val="009999"/>
              </a:buClr>
              <a:tabLst>
                <a:tab pos="2173288" algn="l"/>
              </a:tabLst>
            </a:pPr>
            <a:endParaRPr lang="en-US" sz="1400" dirty="0">
              <a:solidFill>
                <a:srgbClr val="000000"/>
              </a:solidFill>
              <a:latin typeface="微软雅黑" panose="020B0503020204020204" pitchFamily="34" charset="-122"/>
              <a:ea typeface="微软雅黑" panose="020B0503020204020204" pitchFamily="34" charset="-122"/>
            </a:endParaRPr>
          </a:p>
        </p:txBody>
      </p:sp>
      <p:sp>
        <p:nvSpPr>
          <p:cNvPr id="7" name="Text Box 10">
            <a:extLst>
              <a:ext uri="{FF2B5EF4-FFF2-40B4-BE49-F238E27FC236}">
                <a16:creationId xmlns="" xmlns:a16="http://schemas.microsoft.com/office/drawing/2014/main" id="{0D7E2866-BB30-D447-B805-F50E2F67739C}"/>
              </a:ext>
            </a:extLst>
          </p:cNvPr>
          <p:cNvSpPr txBox="1">
            <a:spLocks noChangeArrowheads="1"/>
          </p:cNvSpPr>
          <p:nvPr/>
        </p:nvSpPr>
        <p:spPr bwMode="auto">
          <a:xfrm>
            <a:off x="661522" y="864408"/>
            <a:ext cx="1999909" cy="285932"/>
          </a:xfrm>
          <a:prstGeom prst="rect">
            <a:avLst/>
          </a:prstGeom>
          <a:solidFill>
            <a:srgbClr val="5C9BD5"/>
          </a:solidFill>
          <a:ln>
            <a:noFill/>
          </a:ln>
        </p:spPr>
        <p:txBody>
          <a:bodyPr tIns="36000" rIns="36000" bIns="36000" anchor="ctr" anchorCtr="1"/>
          <a:lstStyle>
            <a:lvl1pPr defTabSz="957263" eaLnBrk="0" hangingPunct="0">
              <a:defRPr>
                <a:solidFill>
                  <a:schemeClr val="tx1"/>
                </a:solidFill>
                <a:latin typeface="Arial" charset="0"/>
                <a:cs typeface="Arial" charset="0"/>
              </a:defRPr>
            </a:lvl1pPr>
            <a:lvl2pPr marL="742950" indent="-285750" defTabSz="957263" eaLnBrk="0" hangingPunct="0">
              <a:defRPr>
                <a:solidFill>
                  <a:schemeClr val="tx1"/>
                </a:solidFill>
                <a:latin typeface="Arial" charset="0"/>
                <a:cs typeface="Arial" charset="0"/>
              </a:defRPr>
            </a:lvl2pPr>
            <a:lvl3pPr marL="1143000" indent="-228600" defTabSz="957263" eaLnBrk="0" hangingPunct="0">
              <a:defRPr>
                <a:solidFill>
                  <a:schemeClr val="tx1"/>
                </a:solidFill>
                <a:latin typeface="Arial" charset="0"/>
                <a:cs typeface="Arial" charset="0"/>
              </a:defRPr>
            </a:lvl3pPr>
            <a:lvl4pPr marL="1600200" indent="-228600" defTabSz="957263" eaLnBrk="0" hangingPunct="0">
              <a:defRPr>
                <a:solidFill>
                  <a:schemeClr val="tx1"/>
                </a:solidFill>
                <a:latin typeface="Arial" charset="0"/>
                <a:cs typeface="Arial" charset="0"/>
              </a:defRPr>
            </a:lvl4pPr>
            <a:lvl5pPr marL="2057400" indent="-228600" defTabSz="957263" eaLnBrk="0" hangingPunct="0">
              <a:defRPr>
                <a:solidFill>
                  <a:schemeClr val="tx1"/>
                </a:solidFill>
                <a:latin typeface="Arial" charset="0"/>
                <a:cs typeface="Arial" charset="0"/>
              </a:defRPr>
            </a:lvl5pPr>
            <a:lvl6pPr marL="2514600" indent="-228600" defTabSz="957263" eaLnBrk="0" fontAlgn="base" hangingPunct="0">
              <a:spcBef>
                <a:spcPct val="0"/>
              </a:spcBef>
              <a:spcAft>
                <a:spcPct val="0"/>
              </a:spcAft>
              <a:defRPr>
                <a:solidFill>
                  <a:schemeClr val="tx1"/>
                </a:solidFill>
                <a:latin typeface="Arial" charset="0"/>
                <a:cs typeface="Arial" charset="0"/>
              </a:defRPr>
            </a:lvl6pPr>
            <a:lvl7pPr marL="2971800" indent="-228600" defTabSz="957263" eaLnBrk="0" fontAlgn="base" hangingPunct="0">
              <a:spcBef>
                <a:spcPct val="0"/>
              </a:spcBef>
              <a:spcAft>
                <a:spcPct val="0"/>
              </a:spcAft>
              <a:defRPr>
                <a:solidFill>
                  <a:schemeClr val="tx1"/>
                </a:solidFill>
                <a:latin typeface="Arial" charset="0"/>
                <a:cs typeface="Arial" charset="0"/>
              </a:defRPr>
            </a:lvl7pPr>
            <a:lvl8pPr marL="3429000" indent="-228600" defTabSz="957263" eaLnBrk="0" fontAlgn="base" hangingPunct="0">
              <a:spcBef>
                <a:spcPct val="0"/>
              </a:spcBef>
              <a:spcAft>
                <a:spcPct val="0"/>
              </a:spcAft>
              <a:defRPr>
                <a:solidFill>
                  <a:schemeClr val="tx1"/>
                </a:solidFill>
                <a:latin typeface="Arial" charset="0"/>
                <a:cs typeface="Arial" charset="0"/>
              </a:defRPr>
            </a:lvl8pPr>
            <a:lvl9pPr marL="3886200" indent="-228600" defTabSz="957263" eaLnBrk="0" fontAlgn="base" hangingPunct="0">
              <a:spcBef>
                <a:spcPct val="0"/>
              </a:spcBef>
              <a:spcAft>
                <a:spcPct val="0"/>
              </a:spcAft>
              <a:defRPr>
                <a:solidFill>
                  <a:schemeClr val="tx1"/>
                </a:solidFill>
                <a:latin typeface="Arial" charset="0"/>
                <a:cs typeface="Arial" charset="0"/>
              </a:defRPr>
            </a:lvl9pPr>
          </a:lstStyle>
          <a:p>
            <a:pPr algn="ctr" eaLnBrk="1" hangingPunct="1"/>
            <a:r>
              <a:rPr lang="zh-CN" altLang="en-US" sz="1400" dirty="0">
                <a:solidFill>
                  <a:schemeClr val="bg1"/>
                </a:solidFill>
                <a:latin typeface="微软雅黑" panose="020B0503020204020204" pitchFamily="34" charset="-122"/>
                <a:ea typeface="微软雅黑" panose="020B0503020204020204" pitchFamily="34" charset="-122"/>
                <a:cs typeface="Arial Unicode MS" pitchFamily="34" charset="-122"/>
              </a:rPr>
              <a:t>业务定义</a:t>
            </a:r>
            <a:endParaRPr lang="en-US" altLang="en-US" sz="1400" dirty="0">
              <a:solidFill>
                <a:schemeClr val="bg1"/>
              </a:solidFill>
              <a:latin typeface="微软雅黑" panose="020B0503020204020204" pitchFamily="34" charset="-122"/>
              <a:ea typeface="微软雅黑" panose="020B0503020204020204" pitchFamily="34" charset="-122"/>
              <a:cs typeface="Arial Unicode MS" pitchFamily="34" charset="-122"/>
            </a:endParaRPr>
          </a:p>
        </p:txBody>
      </p:sp>
      <p:sp>
        <p:nvSpPr>
          <p:cNvPr id="8" name="Rectangle 20">
            <a:extLst>
              <a:ext uri="{FF2B5EF4-FFF2-40B4-BE49-F238E27FC236}">
                <a16:creationId xmlns="" xmlns:a16="http://schemas.microsoft.com/office/drawing/2014/main" id="{C81AE75B-0B58-2941-ABD1-ADB74F4B00DF}"/>
              </a:ext>
            </a:extLst>
          </p:cNvPr>
          <p:cNvSpPr/>
          <p:nvPr/>
        </p:nvSpPr>
        <p:spPr>
          <a:xfrm>
            <a:off x="247650" y="3974265"/>
            <a:ext cx="2827655" cy="2377440"/>
          </a:xfrm>
          <a:prstGeom prst="rect">
            <a:avLst/>
          </a:prstGeom>
          <a:noFill/>
          <a:ln w="3175" algn="ctr">
            <a:solidFill>
              <a:schemeClr val="tx1"/>
            </a:solidFill>
            <a:miter lim="800000"/>
            <a:headEnd/>
            <a:tailEnd/>
          </a:ln>
          <a:effectLst/>
        </p:spPr>
        <p:txBody>
          <a:bodyPr lIns="0" tIns="0" rIns="0" bIns="0" rtlCol="0" anchor="t" anchorCtr="0"/>
          <a:lstStyle/>
          <a:p>
            <a:pPr algn="ctr" eaLnBrk="0" fontAlgn="base" hangingPunct="0">
              <a:lnSpc>
                <a:spcPct val="150000"/>
              </a:lnSpc>
              <a:spcBef>
                <a:spcPct val="0"/>
              </a:spcBef>
              <a:spcAft>
                <a:spcPct val="0"/>
              </a:spcAft>
              <a:buClr>
                <a:srgbClr val="009999"/>
              </a:buClr>
              <a:tabLst>
                <a:tab pos="2173288" algn="l"/>
              </a:tabLst>
            </a:pPr>
            <a:endParaRPr lang="en-US" sz="1400" dirty="0">
              <a:solidFill>
                <a:srgbClr val="000000"/>
              </a:solidFill>
              <a:latin typeface="微软雅黑" panose="020B0503020204020204" pitchFamily="34" charset="-122"/>
              <a:ea typeface="微软雅黑" panose="020B0503020204020204" pitchFamily="34" charset="-122"/>
            </a:endParaRPr>
          </a:p>
        </p:txBody>
      </p:sp>
      <p:sp>
        <p:nvSpPr>
          <p:cNvPr id="9" name="Text Box 10">
            <a:extLst>
              <a:ext uri="{FF2B5EF4-FFF2-40B4-BE49-F238E27FC236}">
                <a16:creationId xmlns="" xmlns:a16="http://schemas.microsoft.com/office/drawing/2014/main" id="{0AB7CE33-B9DD-F44E-B7D5-AE755300186D}"/>
              </a:ext>
            </a:extLst>
          </p:cNvPr>
          <p:cNvSpPr txBox="1">
            <a:spLocks noChangeArrowheads="1"/>
          </p:cNvSpPr>
          <p:nvPr/>
        </p:nvSpPr>
        <p:spPr bwMode="auto">
          <a:xfrm>
            <a:off x="661522" y="3834438"/>
            <a:ext cx="1999909" cy="285932"/>
          </a:xfrm>
          <a:prstGeom prst="rect">
            <a:avLst/>
          </a:prstGeom>
          <a:solidFill>
            <a:srgbClr val="5C9BD5"/>
          </a:solidFill>
          <a:ln>
            <a:noFill/>
          </a:ln>
        </p:spPr>
        <p:txBody>
          <a:bodyPr tIns="36000" rIns="36000" bIns="36000" anchor="ctr" anchorCtr="1"/>
          <a:lstStyle>
            <a:lvl1pPr defTabSz="957263" eaLnBrk="0" hangingPunct="0">
              <a:defRPr>
                <a:solidFill>
                  <a:schemeClr val="tx1"/>
                </a:solidFill>
                <a:latin typeface="Arial" charset="0"/>
                <a:cs typeface="Arial" charset="0"/>
              </a:defRPr>
            </a:lvl1pPr>
            <a:lvl2pPr marL="742950" indent="-285750" defTabSz="957263" eaLnBrk="0" hangingPunct="0">
              <a:defRPr>
                <a:solidFill>
                  <a:schemeClr val="tx1"/>
                </a:solidFill>
                <a:latin typeface="Arial" charset="0"/>
                <a:cs typeface="Arial" charset="0"/>
              </a:defRPr>
            </a:lvl2pPr>
            <a:lvl3pPr marL="1143000" indent="-228600" defTabSz="957263" eaLnBrk="0" hangingPunct="0">
              <a:defRPr>
                <a:solidFill>
                  <a:schemeClr val="tx1"/>
                </a:solidFill>
                <a:latin typeface="Arial" charset="0"/>
                <a:cs typeface="Arial" charset="0"/>
              </a:defRPr>
            </a:lvl3pPr>
            <a:lvl4pPr marL="1600200" indent="-228600" defTabSz="957263" eaLnBrk="0" hangingPunct="0">
              <a:defRPr>
                <a:solidFill>
                  <a:schemeClr val="tx1"/>
                </a:solidFill>
                <a:latin typeface="Arial" charset="0"/>
                <a:cs typeface="Arial" charset="0"/>
              </a:defRPr>
            </a:lvl4pPr>
            <a:lvl5pPr marL="2057400" indent="-228600" defTabSz="957263" eaLnBrk="0" hangingPunct="0">
              <a:defRPr>
                <a:solidFill>
                  <a:schemeClr val="tx1"/>
                </a:solidFill>
                <a:latin typeface="Arial" charset="0"/>
                <a:cs typeface="Arial" charset="0"/>
              </a:defRPr>
            </a:lvl5pPr>
            <a:lvl6pPr marL="2514600" indent="-228600" defTabSz="957263" eaLnBrk="0" fontAlgn="base" hangingPunct="0">
              <a:spcBef>
                <a:spcPct val="0"/>
              </a:spcBef>
              <a:spcAft>
                <a:spcPct val="0"/>
              </a:spcAft>
              <a:defRPr>
                <a:solidFill>
                  <a:schemeClr val="tx1"/>
                </a:solidFill>
                <a:latin typeface="Arial" charset="0"/>
                <a:cs typeface="Arial" charset="0"/>
              </a:defRPr>
            </a:lvl6pPr>
            <a:lvl7pPr marL="2971800" indent="-228600" defTabSz="957263" eaLnBrk="0" fontAlgn="base" hangingPunct="0">
              <a:spcBef>
                <a:spcPct val="0"/>
              </a:spcBef>
              <a:spcAft>
                <a:spcPct val="0"/>
              </a:spcAft>
              <a:defRPr>
                <a:solidFill>
                  <a:schemeClr val="tx1"/>
                </a:solidFill>
                <a:latin typeface="Arial" charset="0"/>
                <a:cs typeface="Arial" charset="0"/>
              </a:defRPr>
            </a:lvl7pPr>
            <a:lvl8pPr marL="3429000" indent="-228600" defTabSz="957263" eaLnBrk="0" fontAlgn="base" hangingPunct="0">
              <a:spcBef>
                <a:spcPct val="0"/>
              </a:spcBef>
              <a:spcAft>
                <a:spcPct val="0"/>
              </a:spcAft>
              <a:defRPr>
                <a:solidFill>
                  <a:schemeClr val="tx1"/>
                </a:solidFill>
                <a:latin typeface="Arial" charset="0"/>
                <a:cs typeface="Arial" charset="0"/>
              </a:defRPr>
            </a:lvl8pPr>
            <a:lvl9pPr marL="3886200" indent="-228600" defTabSz="957263" eaLnBrk="0" fontAlgn="base" hangingPunct="0">
              <a:spcBef>
                <a:spcPct val="0"/>
              </a:spcBef>
              <a:spcAft>
                <a:spcPct val="0"/>
              </a:spcAft>
              <a:defRPr>
                <a:solidFill>
                  <a:schemeClr val="tx1"/>
                </a:solidFill>
                <a:latin typeface="Arial" charset="0"/>
                <a:cs typeface="Arial" charset="0"/>
              </a:defRPr>
            </a:lvl9pPr>
          </a:lstStyle>
          <a:p>
            <a:pPr algn="ctr" eaLnBrk="1" hangingPunct="1"/>
            <a:r>
              <a:rPr lang="zh-CN" altLang="en-US" sz="1400" dirty="0">
                <a:solidFill>
                  <a:schemeClr val="bg1"/>
                </a:solidFill>
                <a:latin typeface="微软雅黑" panose="020B0503020204020204" pitchFamily="34" charset="-122"/>
                <a:ea typeface="微软雅黑" panose="020B0503020204020204" pitchFamily="34" charset="-122"/>
                <a:cs typeface="Arial Unicode MS" pitchFamily="34" charset="-122"/>
              </a:rPr>
              <a:t>数据标准</a:t>
            </a:r>
            <a:endParaRPr lang="en-US" altLang="en-US" sz="1400" dirty="0">
              <a:solidFill>
                <a:schemeClr val="bg1"/>
              </a:solidFill>
              <a:latin typeface="微软雅黑" panose="020B0503020204020204" pitchFamily="34" charset="-122"/>
              <a:ea typeface="微软雅黑" panose="020B0503020204020204" pitchFamily="34" charset="-122"/>
              <a:cs typeface="Arial Unicode MS" pitchFamily="34" charset="-122"/>
            </a:endParaRPr>
          </a:p>
        </p:txBody>
      </p:sp>
      <p:pic>
        <p:nvPicPr>
          <p:cNvPr id="10" name="Picture 31">
            <a:extLst>
              <a:ext uri="{FF2B5EF4-FFF2-40B4-BE49-F238E27FC236}">
                <a16:creationId xmlns="" xmlns:a16="http://schemas.microsoft.com/office/drawing/2014/main" id="{F5EC2FAC-EEF4-B94D-A7F8-EE1C800FD61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36723" y="4235267"/>
            <a:ext cx="2382009" cy="134450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1">
            <a:extLst>
              <a:ext uri="{FF2B5EF4-FFF2-40B4-BE49-F238E27FC236}">
                <a16:creationId xmlns="" xmlns:a16="http://schemas.microsoft.com/office/drawing/2014/main" id="{DCBCCFAB-FD98-F047-8218-6470FA75CF7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23656" y="4443228"/>
            <a:ext cx="2382009" cy="134450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1">
            <a:extLst>
              <a:ext uri="{FF2B5EF4-FFF2-40B4-BE49-F238E27FC236}">
                <a16:creationId xmlns="" xmlns:a16="http://schemas.microsoft.com/office/drawing/2014/main" id="{119C2817-33B4-B349-B63B-F2CF6AD329D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13072" y="4618859"/>
            <a:ext cx="2382009" cy="134450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31">
            <a:extLst>
              <a:ext uri="{FF2B5EF4-FFF2-40B4-BE49-F238E27FC236}">
                <a16:creationId xmlns="" xmlns:a16="http://schemas.microsoft.com/office/drawing/2014/main" id="{0DF17241-90AA-AC49-BA78-33137B326A5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03172" y="4869183"/>
            <a:ext cx="2382009" cy="134450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Rectangle 20">
            <a:extLst>
              <a:ext uri="{FF2B5EF4-FFF2-40B4-BE49-F238E27FC236}">
                <a16:creationId xmlns="" xmlns:a16="http://schemas.microsoft.com/office/drawing/2014/main" id="{71CCCFA5-6F58-C741-9530-986FD1C7B00F}"/>
              </a:ext>
            </a:extLst>
          </p:cNvPr>
          <p:cNvSpPr/>
          <p:nvPr/>
        </p:nvSpPr>
        <p:spPr>
          <a:xfrm>
            <a:off x="3812673" y="4259038"/>
            <a:ext cx="8132893" cy="1413164"/>
          </a:xfrm>
          <a:prstGeom prst="rect">
            <a:avLst/>
          </a:prstGeom>
          <a:noFill/>
          <a:ln w="3175" algn="ctr">
            <a:solidFill>
              <a:schemeClr val="tx1"/>
            </a:solidFill>
            <a:miter lim="800000"/>
            <a:headEnd/>
            <a:tailEnd/>
          </a:ln>
          <a:effectLst/>
        </p:spPr>
        <p:txBody>
          <a:bodyPr lIns="0" tIns="0" rIns="0" bIns="0" rtlCol="0" anchor="t" anchorCtr="0"/>
          <a:lstStyle/>
          <a:p>
            <a:pPr algn="ctr" eaLnBrk="0" fontAlgn="base" hangingPunct="0">
              <a:lnSpc>
                <a:spcPct val="150000"/>
              </a:lnSpc>
              <a:spcBef>
                <a:spcPct val="0"/>
              </a:spcBef>
              <a:spcAft>
                <a:spcPct val="0"/>
              </a:spcAft>
              <a:buClr>
                <a:srgbClr val="009999"/>
              </a:buClr>
              <a:tabLst>
                <a:tab pos="2173288" algn="l"/>
              </a:tabLst>
            </a:pPr>
            <a:endParaRPr lang="en-US" sz="1400" dirty="0">
              <a:solidFill>
                <a:srgbClr val="000000"/>
              </a:solidFill>
              <a:latin typeface="微软雅黑" panose="020B0503020204020204" pitchFamily="34" charset="-122"/>
              <a:ea typeface="微软雅黑" panose="020B0503020204020204" pitchFamily="34" charset="-122"/>
            </a:endParaRPr>
          </a:p>
        </p:txBody>
      </p:sp>
      <p:sp>
        <p:nvSpPr>
          <p:cNvPr id="15" name="Text Box 10">
            <a:extLst>
              <a:ext uri="{FF2B5EF4-FFF2-40B4-BE49-F238E27FC236}">
                <a16:creationId xmlns="" xmlns:a16="http://schemas.microsoft.com/office/drawing/2014/main" id="{692DD590-114E-C743-A91E-0C7BFE62D495}"/>
              </a:ext>
            </a:extLst>
          </p:cNvPr>
          <p:cNvSpPr txBox="1">
            <a:spLocks noChangeArrowheads="1"/>
          </p:cNvSpPr>
          <p:nvPr/>
        </p:nvSpPr>
        <p:spPr bwMode="auto">
          <a:xfrm>
            <a:off x="3948358" y="4116072"/>
            <a:ext cx="1881805" cy="285932"/>
          </a:xfrm>
          <a:prstGeom prst="rect">
            <a:avLst/>
          </a:prstGeom>
          <a:solidFill>
            <a:srgbClr val="5C9BD5"/>
          </a:solidFill>
          <a:ln>
            <a:noFill/>
          </a:ln>
        </p:spPr>
        <p:txBody>
          <a:bodyPr tIns="36000" rIns="36000" bIns="36000" anchor="ctr" anchorCtr="1"/>
          <a:lstStyle>
            <a:lvl1pPr defTabSz="957263" eaLnBrk="0" hangingPunct="0">
              <a:defRPr>
                <a:solidFill>
                  <a:schemeClr val="tx1"/>
                </a:solidFill>
                <a:latin typeface="Arial" charset="0"/>
                <a:cs typeface="Arial" charset="0"/>
              </a:defRPr>
            </a:lvl1pPr>
            <a:lvl2pPr marL="742950" indent="-285750" defTabSz="957263" eaLnBrk="0" hangingPunct="0">
              <a:defRPr>
                <a:solidFill>
                  <a:schemeClr val="tx1"/>
                </a:solidFill>
                <a:latin typeface="Arial" charset="0"/>
                <a:cs typeface="Arial" charset="0"/>
              </a:defRPr>
            </a:lvl2pPr>
            <a:lvl3pPr marL="1143000" indent="-228600" defTabSz="957263" eaLnBrk="0" hangingPunct="0">
              <a:defRPr>
                <a:solidFill>
                  <a:schemeClr val="tx1"/>
                </a:solidFill>
                <a:latin typeface="Arial" charset="0"/>
                <a:cs typeface="Arial" charset="0"/>
              </a:defRPr>
            </a:lvl3pPr>
            <a:lvl4pPr marL="1600200" indent="-228600" defTabSz="957263" eaLnBrk="0" hangingPunct="0">
              <a:defRPr>
                <a:solidFill>
                  <a:schemeClr val="tx1"/>
                </a:solidFill>
                <a:latin typeface="Arial" charset="0"/>
                <a:cs typeface="Arial" charset="0"/>
              </a:defRPr>
            </a:lvl4pPr>
            <a:lvl5pPr marL="2057400" indent="-228600" defTabSz="957263" eaLnBrk="0" hangingPunct="0">
              <a:defRPr>
                <a:solidFill>
                  <a:schemeClr val="tx1"/>
                </a:solidFill>
                <a:latin typeface="Arial" charset="0"/>
                <a:cs typeface="Arial" charset="0"/>
              </a:defRPr>
            </a:lvl5pPr>
            <a:lvl6pPr marL="2514600" indent="-228600" defTabSz="957263" eaLnBrk="0" fontAlgn="base" hangingPunct="0">
              <a:spcBef>
                <a:spcPct val="0"/>
              </a:spcBef>
              <a:spcAft>
                <a:spcPct val="0"/>
              </a:spcAft>
              <a:defRPr>
                <a:solidFill>
                  <a:schemeClr val="tx1"/>
                </a:solidFill>
                <a:latin typeface="Arial" charset="0"/>
                <a:cs typeface="Arial" charset="0"/>
              </a:defRPr>
            </a:lvl6pPr>
            <a:lvl7pPr marL="2971800" indent="-228600" defTabSz="957263" eaLnBrk="0" fontAlgn="base" hangingPunct="0">
              <a:spcBef>
                <a:spcPct val="0"/>
              </a:spcBef>
              <a:spcAft>
                <a:spcPct val="0"/>
              </a:spcAft>
              <a:defRPr>
                <a:solidFill>
                  <a:schemeClr val="tx1"/>
                </a:solidFill>
                <a:latin typeface="Arial" charset="0"/>
                <a:cs typeface="Arial" charset="0"/>
              </a:defRPr>
            </a:lvl7pPr>
            <a:lvl8pPr marL="3429000" indent="-228600" defTabSz="957263" eaLnBrk="0" fontAlgn="base" hangingPunct="0">
              <a:spcBef>
                <a:spcPct val="0"/>
              </a:spcBef>
              <a:spcAft>
                <a:spcPct val="0"/>
              </a:spcAft>
              <a:defRPr>
                <a:solidFill>
                  <a:schemeClr val="tx1"/>
                </a:solidFill>
                <a:latin typeface="Arial" charset="0"/>
                <a:cs typeface="Arial" charset="0"/>
              </a:defRPr>
            </a:lvl8pPr>
            <a:lvl9pPr marL="3886200" indent="-228600" defTabSz="957263" eaLnBrk="0" fontAlgn="base" hangingPunct="0">
              <a:spcBef>
                <a:spcPct val="0"/>
              </a:spcBef>
              <a:spcAft>
                <a:spcPct val="0"/>
              </a:spcAft>
              <a:defRPr>
                <a:solidFill>
                  <a:schemeClr val="tx1"/>
                </a:solidFill>
                <a:latin typeface="Arial" charset="0"/>
                <a:cs typeface="Arial" charset="0"/>
              </a:defRPr>
            </a:lvl9pPr>
          </a:lstStyle>
          <a:p>
            <a:pPr algn="ctr" eaLnBrk="1" hangingPunct="1"/>
            <a:r>
              <a:rPr lang="zh-CN" altLang="en-US" sz="1400" dirty="0">
                <a:solidFill>
                  <a:schemeClr val="bg1"/>
                </a:solidFill>
                <a:latin typeface="微软雅黑" panose="020B0503020204020204" pitchFamily="34" charset="-122"/>
                <a:ea typeface="微软雅黑" panose="020B0503020204020204" pitchFamily="34" charset="-122"/>
                <a:cs typeface="Arial Unicode MS" pitchFamily="34" charset="-122"/>
              </a:rPr>
              <a:t>数据质量度量规则</a:t>
            </a:r>
            <a:endParaRPr lang="en-US" altLang="en-US" sz="1400" dirty="0">
              <a:solidFill>
                <a:schemeClr val="bg1"/>
              </a:solidFill>
              <a:latin typeface="微软雅黑" panose="020B0503020204020204" pitchFamily="34" charset="-122"/>
              <a:ea typeface="微软雅黑" panose="020B0503020204020204" pitchFamily="34" charset="-122"/>
              <a:cs typeface="Arial Unicode MS" pitchFamily="34" charset="-122"/>
            </a:endParaRPr>
          </a:p>
        </p:txBody>
      </p:sp>
      <p:graphicFrame>
        <p:nvGraphicFramePr>
          <p:cNvPr id="16" name="表格 15">
            <a:extLst>
              <a:ext uri="{FF2B5EF4-FFF2-40B4-BE49-F238E27FC236}">
                <a16:creationId xmlns="" xmlns:a16="http://schemas.microsoft.com/office/drawing/2014/main" id="{FCB44D29-079F-C44E-A9EE-707394D64E5B}"/>
              </a:ext>
            </a:extLst>
          </p:cNvPr>
          <p:cNvGraphicFramePr>
            <a:graphicFrameLocks noGrp="1"/>
          </p:cNvGraphicFramePr>
          <p:nvPr>
            <p:extLst/>
          </p:nvPr>
        </p:nvGraphicFramePr>
        <p:xfrm>
          <a:off x="3928445" y="4485130"/>
          <a:ext cx="7970724" cy="1174102"/>
        </p:xfrm>
        <a:graphic>
          <a:graphicData uri="http://schemas.openxmlformats.org/drawingml/2006/table">
            <a:tbl>
              <a:tblPr>
                <a:tableStyleId>{5C22544A-7EE6-4342-B048-85BDC9FD1C3A}</a:tableStyleId>
              </a:tblPr>
              <a:tblGrid>
                <a:gridCol w="488194">
                  <a:extLst>
                    <a:ext uri="{9D8B030D-6E8A-4147-A177-3AD203B41FA5}">
                      <a16:colId xmlns="" xmlns:a16="http://schemas.microsoft.com/office/drawing/2014/main" val="20000"/>
                    </a:ext>
                  </a:extLst>
                </a:gridCol>
                <a:gridCol w="2919782">
                  <a:extLst>
                    <a:ext uri="{9D8B030D-6E8A-4147-A177-3AD203B41FA5}">
                      <a16:colId xmlns="" xmlns:a16="http://schemas.microsoft.com/office/drawing/2014/main" val="20001"/>
                    </a:ext>
                  </a:extLst>
                </a:gridCol>
                <a:gridCol w="506972">
                  <a:extLst>
                    <a:ext uri="{9D8B030D-6E8A-4147-A177-3AD203B41FA5}">
                      <a16:colId xmlns="" xmlns:a16="http://schemas.microsoft.com/office/drawing/2014/main" val="20002"/>
                    </a:ext>
                  </a:extLst>
                </a:gridCol>
                <a:gridCol w="506972">
                  <a:extLst>
                    <a:ext uri="{9D8B030D-6E8A-4147-A177-3AD203B41FA5}">
                      <a16:colId xmlns="" xmlns:a16="http://schemas.microsoft.com/office/drawing/2014/main" val="20003"/>
                    </a:ext>
                  </a:extLst>
                </a:gridCol>
                <a:gridCol w="506972">
                  <a:extLst>
                    <a:ext uri="{9D8B030D-6E8A-4147-A177-3AD203B41FA5}">
                      <a16:colId xmlns="" xmlns:a16="http://schemas.microsoft.com/office/drawing/2014/main" val="20004"/>
                    </a:ext>
                  </a:extLst>
                </a:gridCol>
                <a:gridCol w="506972">
                  <a:extLst>
                    <a:ext uri="{9D8B030D-6E8A-4147-A177-3AD203B41FA5}">
                      <a16:colId xmlns="" xmlns:a16="http://schemas.microsoft.com/office/drawing/2014/main" val="20005"/>
                    </a:ext>
                  </a:extLst>
                </a:gridCol>
                <a:gridCol w="506972">
                  <a:extLst>
                    <a:ext uri="{9D8B030D-6E8A-4147-A177-3AD203B41FA5}">
                      <a16:colId xmlns="" xmlns:a16="http://schemas.microsoft.com/office/drawing/2014/main" val="20006"/>
                    </a:ext>
                  </a:extLst>
                </a:gridCol>
                <a:gridCol w="506972">
                  <a:extLst>
                    <a:ext uri="{9D8B030D-6E8A-4147-A177-3AD203B41FA5}">
                      <a16:colId xmlns="" xmlns:a16="http://schemas.microsoft.com/office/drawing/2014/main" val="20007"/>
                    </a:ext>
                  </a:extLst>
                </a:gridCol>
                <a:gridCol w="506972">
                  <a:extLst>
                    <a:ext uri="{9D8B030D-6E8A-4147-A177-3AD203B41FA5}">
                      <a16:colId xmlns="" xmlns:a16="http://schemas.microsoft.com/office/drawing/2014/main" val="20008"/>
                    </a:ext>
                  </a:extLst>
                </a:gridCol>
                <a:gridCol w="506972">
                  <a:extLst>
                    <a:ext uri="{9D8B030D-6E8A-4147-A177-3AD203B41FA5}">
                      <a16:colId xmlns="" xmlns:a16="http://schemas.microsoft.com/office/drawing/2014/main" val="20009"/>
                    </a:ext>
                  </a:extLst>
                </a:gridCol>
                <a:gridCol w="506972">
                  <a:extLst>
                    <a:ext uri="{9D8B030D-6E8A-4147-A177-3AD203B41FA5}">
                      <a16:colId xmlns="" xmlns:a16="http://schemas.microsoft.com/office/drawing/2014/main" val="20010"/>
                    </a:ext>
                  </a:extLst>
                </a:gridCol>
              </a:tblGrid>
              <a:tr h="346982">
                <a:tc>
                  <a:txBody>
                    <a:bodyPr/>
                    <a:lstStyle/>
                    <a:p>
                      <a:pPr algn="ctr" fontAlgn="b"/>
                      <a:r>
                        <a:rPr lang="zh-CN" altLang="en-US" sz="1000" b="1" u="none" strike="noStrike" dirty="0">
                          <a:solidFill>
                            <a:schemeClr val="tx1"/>
                          </a:solidFill>
                          <a:effectLst/>
                          <a:latin typeface="楷体" panose="02010609060101010101" pitchFamily="49" charset="-122"/>
                          <a:ea typeface="楷体" panose="02010609060101010101" pitchFamily="49" charset="-122"/>
                        </a:rPr>
                        <a:t>度量规则编号</a:t>
                      </a:r>
                      <a:endParaRPr lang="zh-CN" altLang="en-US" sz="1000" b="1" i="0" u="none" strike="noStrike" dirty="0">
                        <a:solidFill>
                          <a:schemeClr val="tx1"/>
                        </a:solidFill>
                        <a:effectLst/>
                        <a:latin typeface="楷体" panose="02010609060101010101" pitchFamily="49" charset="-122"/>
                        <a:ea typeface="楷体" panose="02010609060101010101" pitchFamily="49" charset="-122"/>
                      </a:endParaRPr>
                    </a:p>
                  </a:txBody>
                  <a:tcPr marL="7441" marR="7441" marT="7441" marB="0" anchor="ctr">
                    <a:solidFill>
                      <a:srgbClr val="5AACEC"/>
                    </a:solidFill>
                  </a:tcPr>
                </a:tc>
                <a:tc>
                  <a:txBody>
                    <a:bodyPr/>
                    <a:lstStyle/>
                    <a:p>
                      <a:pPr algn="ctr" fontAlgn="b"/>
                      <a:r>
                        <a:rPr lang="zh-CN" altLang="en-US" sz="1000" b="1" u="none" strike="noStrike" dirty="0">
                          <a:solidFill>
                            <a:schemeClr val="tx1"/>
                          </a:solidFill>
                          <a:effectLst/>
                          <a:latin typeface="楷体" panose="02010609060101010101" pitchFamily="49" charset="-122"/>
                          <a:ea typeface="楷体" panose="02010609060101010101" pitchFamily="49" charset="-122"/>
                        </a:rPr>
                        <a:t>数据质量度量规则描述</a:t>
                      </a:r>
                      <a:endParaRPr lang="zh-CN" altLang="en-US" sz="1000" b="1" i="0" u="none" strike="noStrike" dirty="0">
                        <a:solidFill>
                          <a:schemeClr val="tx1"/>
                        </a:solidFill>
                        <a:effectLst/>
                        <a:latin typeface="楷体" panose="02010609060101010101" pitchFamily="49" charset="-122"/>
                        <a:ea typeface="楷体" panose="02010609060101010101" pitchFamily="49" charset="-122"/>
                      </a:endParaRPr>
                    </a:p>
                  </a:txBody>
                  <a:tcPr marL="7441" marR="7441" marT="7441" marB="0" anchor="ctr">
                    <a:solidFill>
                      <a:srgbClr val="5AACEC"/>
                    </a:solidFill>
                  </a:tcPr>
                </a:tc>
                <a:tc>
                  <a:txBody>
                    <a:bodyPr/>
                    <a:lstStyle/>
                    <a:p>
                      <a:pPr algn="ctr" fontAlgn="b"/>
                      <a:r>
                        <a:rPr lang="zh-CN" altLang="en-US" sz="1000" b="1" u="none" strike="noStrike" dirty="0">
                          <a:solidFill>
                            <a:schemeClr val="tx1"/>
                          </a:solidFill>
                          <a:effectLst/>
                          <a:latin typeface="楷体" panose="02010609060101010101" pitchFamily="49" charset="-122"/>
                          <a:ea typeface="楷体" panose="02010609060101010101" pitchFamily="49" charset="-122"/>
                        </a:rPr>
                        <a:t>一级维度</a:t>
                      </a:r>
                      <a:endParaRPr lang="zh-CN" altLang="en-US" sz="1000" b="1" i="0" u="none" strike="noStrike" dirty="0">
                        <a:solidFill>
                          <a:schemeClr val="tx1"/>
                        </a:solidFill>
                        <a:effectLst/>
                        <a:latin typeface="楷体" panose="02010609060101010101" pitchFamily="49" charset="-122"/>
                        <a:ea typeface="楷体" panose="02010609060101010101" pitchFamily="49" charset="-122"/>
                      </a:endParaRPr>
                    </a:p>
                  </a:txBody>
                  <a:tcPr marL="7441" marR="7441" marT="7441" marB="0" anchor="ctr">
                    <a:solidFill>
                      <a:srgbClr val="5AACEC"/>
                    </a:solidFill>
                  </a:tcPr>
                </a:tc>
                <a:tc>
                  <a:txBody>
                    <a:bodyPr/>
                    <a:lstStyle/>
                    <a:p>
                      <a:pPr algn="ctr" fontAlgn="b"/>
                      <a:r>
                        <a:rPr lang="zh-CN" altLang="en-US" sz="1000" b="1" u="none" strike="noStrike" dirty="0">
                          <a:solidFill>
                            <a:schemeClr val="tx1"/>
                          </a:solidFill>
                          <a:effectLst/>
                          <a:latin typeface="楷体" panose="02010609060101010101" pitchFamily="49" charset="-122"/>
                          <a:ea typeface="楷体" panose="02010609060101010101" pitchFamily="49" charset="-122"/>
                        </a:rPr>
                        <a:t>二级维度</a:t>
                      </a:r>
                      <a:endParaRPr lang="zh-CN" altLang="en-US" sz="1000" b="1" i="0" u="none" strike="noStrike" dirty="0">
                        <a:solidFill>
                          <a:schemeClr val="tx1"/>
                        </a:solidFill>
                        <a:effectLst/>
                        <a:latin typeface="楷体" panose="02010609060101010101" pitchFamily="49" charset="-122"/>
                        <a:ea typeface="楷体" panose="02010609060101010101" pitchFamily="49" charset="-122"/>
                      </a:endParaRPr>
                    </a:p>
                  </a:txBody>
                  <a:tcPr marL="7441" marR="7441" marT="7441" marB="0" anchor="ctr">
                    <a:solidFill>
                      <a:srgbClr val="5AACEC"/>
                    </a:solidFill>
                  </a:tcPr>
                </a:tc>
                <a:tc>
                  <a:txBody>
                    <a:bodyPr/>
                    <a:lstStyle/>
                    <a:p>
                      <a:pPr algn="ctr" fontAlgn="b"/>
                      <a:r>
                        <a:rPr lang="zh-CN" altLang="en-US" sz="1000" b="1" u="none" strike="noStrike" dirty="0">
                          <a:solidFill>
                            <a:schemeClr val="tx1"/>
                          </a:solidFill>
                          <a:effectLst/>
                          <a:latin typeface="楷体" panose="02010609060101010101" pitchFamily="49" charset="-122"/>
                          <a:ea typeface="楷体" panose="02010609060101010101" pitchFamily="49" charset="-122"/>
                        </a:rPr>
                        <a:t>度量规则来源</a:t>
                      </a:r>
                      <a:endParaRPr lang="zh-CN" altLang="en-US" sz="1000" b="1" i="0" u="none" strike="noStrike" dirty="0">
                        <a:solidFill>
                          <a:schemeClr val="tx1"/>
                        </a:solidFill>
                        <a:effectLst/>
                        <a:latin typeface="楷体" panose="02010609060101010101" pitchFamily="49" charset="-122"/>
                        <a:ea typeface="楷体" panose="02010609060101010101" pitchFamily="49" charset="-122"/>
                      </a:endParaRPr>
                    </a:p>
                  </a:txBody>
                  <a:tcPr marL="7441" marR="7441" marT="7441" marB="0" anchor="ctr">
                    <a:solidFill>
                      <a:srgbClr val="5AACEC"/>
                    </a:solidFill>
                  </a:tcPr>
                </a:tc>
                <a:tc>
                  <a:txBody>
                    <a:bodyPr/>
                    <a:lstStyle/>
                    <a:p>
                      <a:pPr algn="ctr" fontAlgn="b"/>
                      <a:r>
                        <a:rPr lang="zh-CN" altLang="en-US" sz="1000" b="1" u="none" strike="noStrike" dirty="0">
                          <a:solidFill>
                            <a:schemeClr val="tx1"/>
                          </a:solidFill>
                          <a:effectLst/>
                          <a:latin typeface="楷体" panose="02010609060101010101" pitchFamily="49" charset="-122"/>
                          <a:ea typeface="楷体" panose="02010609060101010101" pitchFamily="49" charset="-122"/>
                        </a:rPr>
                        <a:t>度量指标</a:t>
                      </a:r>
                      <a:endParaRPr lang="zh-CN" altLang="en-US" sz="1000" b="1" i="0" u="none" strike="noStrike" dirty="0">
                        <a:solidFill>
                          <a:schemeClr val="tx1"/>
                        </a:solidFill>
                        <a:effectLst/>
                        <a:latin typeface="楷体" panose="02010609060101010101" pitchFamily="49" charset="-122"/>
                        <a:ea typeface="楷体" panose="02010609060101010101" pitchFamily="49" charset="-122"/>
                      </a:endParaRPr>
                    </a:p>
                  </a:txBody>
                  <a:tcPr marL="7441" marR="7441" marT="7441" marB="0" anchor="ctr">
                    <a:solidFill>
                      <a:srgbClr val="5AACEC"/>
                    </a:solidFill>
                  </a:tcPr>
                </a:tc>
                <a:tc>
                  <a:txBody>
                    <a:bodyPr/>
                    <a:lstStyle/>
                    <a:p>
                      <a:pPr algn="ctr" fontAlgn="b"/>
                      <a:r>
                        <a:rPr lang="zh-CN" altLang="en-US" sz="1000" b="1" u="none" strike="noStrike" dirty="0">
                          <a:solidFill>
                            <a:schemeClr val="tx1"/>
                          </a:solidFill>
                          <a:effectLst/>
                          <a:latin typeface="楷体" panose="02010609060101010101" pitchFamily="49" charset="-122"/>
                          <a:ea typeface="楷体" panose="02010609060101010101" pitchFamily="49" charset="-122"/>
                        </a:rPr>
                        <a:t>度量指标基线</a:t>
                      </a:r>
                      <a:endParaRPr lang="zh-CN" altLang="en-US" sz="1000" b="1" i="0" u="none" strike="noStrike" dirty="0">
                        <a:solidFill>
                          <a:schemeClr val="tx1"/>
                        </a:solidFill>
                        <a:effectLst/>
                        <a:latin typeface="楷体" panose="02010609060101010101" pitchFamily="49" charset="-122"/>
                        <a:ea typeface="楷体" panose="02010609060101010101" pitchFamily="49" charset="-122"/>
                      </a:endParaRPr>
                    </a:p>
                  </a:txBody>
                  <a:tcPr marL="7441" marR="7441" marT="7441" marB="0" anchor="ctr">
                    <a:solidFill>
                      <a:srgbClr val="5AACEC"/>
                    </a:solidFill>
                  </a:tcPr>
                </a:tc>
                <a:tc>
                  <a:txBody>
                    <a:bodyPr/>
                    <a:lstStyle/>
                    <a:p>
                      <a:pPr algn="ctr" fontAlgn="b"/>
                      <a:r>
                        <a:rPr lang="zh-CN" altLang="en-US" sz="1000" b="1" u="none" strike="noStrike" dirty="0">
                          <a:solidFill>
                            <a:schemeClr val="tx1"/>
                          </a:solidFill>
                          <a:effectLst/>
                          <a:latin typeface="楷体" panose="02010609060101010101" pitchFamily="49" charset="-122"/>
                          <a:ea typeface="楷体" panose="02010609060101010101" pitchFamily="49" charset="-122"/>
                        </a:rPr>
                        <a:t>监控周期</a:t>
                      </a:r>
                      <a:endParaRPr lang="zh-CN" altLang="en-US" sz="1000" b="1" i="0" u="none" strike="noStrike" dirty="0">
                        <a:solidFill>
                          <a:schemeClr val="tx1"/>
                        </a:solidFill>
                        <a:effectLst/>
                        <a:latin typeface="楷体" panose="02010609060101010101" pitchFamily="49" charset="-122"/>
                        <a:ea typeface="楷体" panose="02010609060101010101" pitchFamily="49" charset="-122"/>
                      </a:endParaRPr>
                    </a:p>
                  </a:txBody>
                  <a:tcPr marL="7441" marR="7441" marT="7441" marB="0" anchor="ctr">
                    <a:solidFill>
                      <a:srgbClr val="5AACEC"/>
                    </a:solidFill>
                  </a:tcPr>
                </a:tc>
                <a:tc>
                  <a:txBody>
                    <a:bodyPr/>
                    <a:lstStyle/>
                    <a:p>
                      <a:pPr algn="ctr" fontAlgn="b"/>
                      <a:r>
                        <a:rPr lang="zh-CN" altLang="en-US" sz="1000" b="1" u="none" strike="noStrike" dirty="0">
                          <a:solidFill>
                            <a:schemeClr val="tx1"/>
                          </a:solidFill>
                          <a:effectLst/>
                          <a:latin typeface="楷体" panose="02010609060101010101" pitchFamily="49" charset="-122"/>
                          <a:ea typeface="楷体" panose="02010609060101010101" pitchFamily="49" charset="-122"/>
                        </a:rPr>
                        <a:t>关联数据标准信息项</a:t>
                      </a:r>
                      <a:endParaRPr lang="zh-CN" altLang="en-US" sz="1000" b="1" i="0" u="none" strike="noStrike" dirty="0">
                        <a:solidFill>
                          <a:schemeClr val="tx1"/>
                        </a:solidFill>
                        <a:effectLst/>
                        <a:latin typeface="楷体" panose="02010609060101010101" pitchFamily="49" charset="-122"/>
                        <a:ea typeface="楷体" panose="02010609060101010101" pitchFamily="49" charset="-122"/>
                      </a:endParaRPr>
                    </a:p>
                  </a:txBody>
                  <a:tcPr marL="7441" marR="7441" marT="7441" marB="0" anchor="ctr">
                    <a:solidFill>
                      <a:srgbClr val="5AACEC"/>
                    </a:solidFill>
                  </a:tcPr>
                </a:tc>
                <a:tc>
                  <a:txBody>
                    <a:bodyPr/>
                    <a:lstStyle/>
                    <a:p>
                      <a:pPr algn="ctr" fontAlgn="b"/>
                      <a:r>
                        <a:rPr lang="zh-CN" altLang="en-US" sz="1000" b="1" u="none" strike="noStrike" dirty="0">
                          <a:solidFill>
                            <a:schemeClr val="tx1"/>
                          </a:solidFill>
                          <a:effectLst/>
                          <a:latin typeface="楷体" panose="02010609060101010101" pitchFamily="49" charset="-122"/>
                          <a:ea typeface="楷体" panose="02010609060101010101" pitchFamily="49" charset="-122"/>
                        </a:rPr>
                        <a:t>数据标准主题</a:t>
                      </a:r>
                      <a:endParaRPr lang="zh-CN" altLang="en-US" sz="1000" b="1" i="0" u="none" strike="noStrike" dirty="0">
                        <a:solidFill>
                          <a:schemeClr val="tx1"/>
                        </a:solidFill>
                        <a:effectLst/>
                        <a:latin typeface="楷体" panose="02010609060101010101" pitchFamily="49" charset="-122"/>
                        <a:ea typeface="楷体" panose="02010609060101010101" pitchFamily="49" charset="-122"/>
                      </a:endParaRPr>
                    </a:p>
                  </a:txBody>
                  <a:tcPr marL="7441" marR="7441" marT="7441" marB="0" anchor="ctr">
                    <a:solidFill>
                      <a:srgbClr val="5AACEC"/>
                    </a:solidFill>
                  </a:tcPr>
                </a:tc>
                <a:tc>
                  <a:txBody>
                    <a:bodyPr/>
                    <a:lstStyle/>
                    <a:p>
                      <a:pPr algn="ctr" fontAlgn="b"/>
                      <a:r>
                        <a:rPr lang="zh-CN" altLang="en-US" sz="1000" b="1" u="none" strike="noStrike" dirty="0">
                          <a:solidFill>
                            <a:schemeClr val="tx1"/>
                          </a:solidFill>
                          <a:effectLst/>
                          <a:latin typeface="楷体" panose="02010609060101010101" pitchFamily="49" charset="-122"/>
                          <a:ea typeface="楷体" panose="02010609060101010101" pitchFamily="49" charset="-122"/>
                        </a:rPr>
                        <a:t>信息项归口管理部门　</a:t>
                      </a:r>
                      <a:endParaRPr lang="zh-CN" altLang="en-US" sz="1000" b="1" i="0" u="none" strike="noStrike" dirty="0">
                        <a:solidFill>
                          <a:schemeClr val="tx1"/>
                        </a:solidFill>
                        <a:effectLst/>
                        <a:latin typeface="楷体" panose="02010609060101010101" pitchFamily="49" charset="-122"/>
                        <a:ea typeface="楷体" panose="02010609060101010101" pitchFamily="49" charset="-122"/>
                      </a:endParaRPr>
                    </a:p>
                  </a:txBody>
                  <a:tcPr marL="7441" marR="7441" marT="7441" marB="0" anchor="ctr">
                    <a:solidFill>
                      <a:srgbClr val="5AACEC"/>
                    </a:solidFill>
                  </a:tcPr>
                </a:tc>
                <a:extLst>
                  <a:ext uri="{0D108BD9-81ED-4DB2-BD59-A6C34878D82A}">
                    <a16:rowId xmlns="" xmlns:a16="http://schemas.microsoft.com/office/drawing/2014/main" val="10000"/>
                  </a:ext>
                </a:extLst>
              </a:tr>
              <a:tr h="709461">
                <a:tc>
                  <a:txBody>
                    <a:bodyPr/>
                    <a:lstStyle/>
                    <a:p>
                      <a:pPr algn="l" fontAlgn="ctr"/>
                      <a:r>
                        <a:rPr lang="en-US" sz="1000" u="none" strike="noStrike" dirty="0">
                          <a:effectLst/>
                          <a:latin typeface="楷体" panose="02010609060101010101" pitchFamily="49" charset="-122"/>
                          <a:ea typeface="楷体" panose="02010609060101010101" pitchFamily="49" charset="-122"/>
                        </a:rPr>
                        <a:t>DQB-1</a:t>
                      </a:r>
                      <a:endParaRPr lang="en-US" sz="1000" b="0" i="0" u="none" strike="noStrike" dirty="0">
                        <a:solidFill>
                          <a:srgbClr val="000000"/>
                        </a:solidFill>
                        <a:effectLst/>
                        <a:latin typeface="楷体" panose="02010609060101010101" pitchFamily="49" charset="-122"/>
                        <a:ea typeface="楷体" panose="02010609060101010101" pitchFamily="49" charset="-122"/>
                      </a:endParaRPr>
                    </a:p>
                  </a:txBody>
                  <a:tcPr marL="7441" marR="7441" marT="7441" marB="0" anchor="ctr"/>
                </a:tc>
                <a:tc>
                  <a:txBody>
                    <a:bodyPr/>
                    <a:lstStyle/>
                    <a:p>
                      <a:pPr algn="l" fontAlgn="t"/>
                      <a:r>
                        <a:rPr lang="zh-CN" altLang="en-US" sz="1000" u="none" strike="noStrike" dirty="0">
                          <a:effectLst/>
                          <a:latin typeface="楷体" panose="02010609060101010101" pitchFamily="49" charset="-122"/>
                          <a:ea typeface="楷体" panose="02010609060101010101" pitchFamily="49" charset="-122"/>
                        </a:rPr>
                        <a:t>核心系统与信管系统 “国别代码”</a:t>
                      </a:r>
                      <a:r>
                        <a:rPr lang="en-US" altLang="zh-CN" sz="1000" u="none" strike="noStrike" dirty="0">
                          <a:effectLst/>
                          <a:latin typeface="楷体" panose="02010609060101010101" pitchFamily="49" charset="-122"/>
                          <a:ea typeface="楷体" panose="02010609060101010101" pitchFamily="49" charset="-122"/>
                        </a:rPr>
                        <a:t>+“</a:t>
                      </a:r>
                      <a:r>
                        <a:rPr lang="zh-CN" altLang="en-US" sz="1000" u="none" strike="noStrike" dirty="0">
                          <a:effectLst/>
                          <a:latin typeface="楷体" panose="02010609060101010101" pitchFamily="49" charset="-122"/>
                          <a:ea typeface="楷体" panose="02010609060101010101" pitchFamily="49" charset="-122"/>
                        </a:rPr>
                        <a:t>证件类型”</a:t>
                      </a:r>
                      <a:r>
                        <a:rPr lang="en-US" altLang="zh-CN" sz="1000" u="none" strike="noStrike" dirty="0">
                          <a:effectLst/>
                          <a:latin typeface="楷体" panose="02010609060101010101" pitchFamily="49" charset="-122"/>
                          <a:ea typeface="楷体" panose="02010609060101010101" pitchFamily="49" charset="-122"/>
                        </a:rPr>
                        <a:t>+“</a:t>
                      </a:r>
                      <a:r>
                        <a:rPr lang="zh-CN" altLang="en-US" sz="1000" u="none" strike="noStrike" dirty="0">
                          <a:effectLst/>
                          <a:latin typeface="楷体" panose="02010609060101010101" pitchFamily="49" charset="-122"/>
                          <a:ea typeface="楷体" panose="02010609060101010101" pitchFamily="49" charset="-122"/>
                        </a:rPr>
                        <a:t>证件号码”一致时，“对私客户名称”不同</a:t>
                      </a:r>
                      <a:br>
                        <a:rPr lang="zh-CN" altLang="en-US" sz="1000" u="none" strike="noStrike" dirty="0">
                          <a:effectLst/>
                          <a:latin typeface="楷体" panose="02010609060101010101" pitchFamily="49" charset="-122"/>
                          <a:ea typeface="楷体" panose="02010609060101010101" pitchFamily="49" charset="-122"/>
                        </a:rPr>
                      </a:br>
                      <a:endParaRPr lang="zh-CN" altLang="en-US" sz="1000" b="0" i="0" u="none" strike="noStrike" dirty="0">
                        <a:solidFill>
                          <a:srgbClr val="000000"/>
                        </a:solidFill>
                        <a:effectLst/>
                        <a:latin typeface="楷体" panose="02010609060101010101" pitchFamily="49" charset="-122"/>
                        <a:ea typeface="楷体" panose="02010609060101010101" pitchFamily="49" charset="-122"/>
                      </a:endParaRPr>
                    </a:p>
                  </a:txBody>
                  <a:tcPr marL="7441" marR="7441" marT="7441" marB="0" anchor="ctr"/>
                </a:tc>
                <a:tc>
                  <a:txBody>
                    <a:bodyPr/>
                    <a:lstStyle/>
                    <a:p>
                      <a:pPr algn="l" fontAlgn="ctr"/>
                      <a:r>
                        <a:rPr lang="zh-CN" altLang="en-US" sz="1000" u="none" strike="noStrike" dirty="0">
                          <a:effectLst/>
                          <a:latin typeface="楷体" panose="02010609060101010101" pitchFamily="49" charset="-122"/>
                          <a:ea typeface="楷体" panose="02010609060101010101" pitchFamily="49" charset="-122"/>
                        </a:rPr>
                        <a:t>一致性</a:t>
                      </a:r>
                      <a:endParaRPr lang="zh-CN" altLang="en-US" sz="1000" b="0" i="0" u="none" strike="noStrike" dirty="0">
                        <a:solidFill>
                          <a:srgbClr val="000000"/>
                        </a:solidFill>
                        <a:effectLst/>
                        <a:latin typeface="楷体" panose="02010609060101010101" pitchFamily="49" charset="-122"/>
                        <a:ea typeface="楷体" panose="02010609060101010101" pitchFamily="49" charset="-122"/>
                      </a:endParaRPr>
                    </a:p>
                  </a:txBody>
                  <a:tcPr marL="7441" marR="7441" marT="7441" marB="0" anchor="ctr"/>
                </a:tc>
                <a:tc>
                  <a:txBody>
                    <a:bodyPr/>
                    <a:lstStyle/>
                    <a:p>
                      <a:pPr algn="l" fontAlgn="ctr"/>
                      <a:r>
                        <a:rPr lang="zh-CN" altLang="en-US" sz="1000" u="none" strike="noStrike" dirty="0">
                          <a:effectLst/>
                          <a:latin typeface="楷体" panose="02010609060101010101" pitchFamily="49" charset="-122"/>
                          <a:ea typeface="楷体" panose="02010609060101010101" pitchFamily="49" charset="-122"/>
                        </a:rPr>
                        <a:t>系统间一致性检验</a:t>
                      </a:r>
                      <a:endParaRPr lang="zh-CN" altLang="en-US" sz="1000" b="0" i="0" u="none" strike="noStrike" dirty="0">
                        <a:solidFill>
                          <a:srgbClr val="000000"/>
                        </a:solidFill>
                        <a:effectLst/>
                        <a:latin typeface="楷体" panose="02010609060101010101" pitchFamily="49" charset="-122"/>
                        <a:ea typeface="楷体" panose="02010609060101010101" pitchFamily="49" charset="-122"/>
                      </a:endParaRPr>
                    </a:p>
                  </a:txBody>
                  <a:tcPr marL="7441" marR="7441" marT="7441" marB="0" anchor="ctr"/>
                </a:tc>
                <a:tc>
                  <a:txBody>
                    <a:bodyPr/>
                    <a:lstStyle/>
                    <a:p>
                      <a:pPr algn="l" fontAlgn="ctr"/>
                      <a:r>
                        <a:rPr lang="zh-CN" altLang="en-US" sz="1000" u="none" strike="noStrike" dirty="0">
                          <a:effectLst/>
                          <a:latin typeface="楷体" panose="02010609060101010101" pitchFamily="49" charset="-122"/>
                          <a:ea typeface="楷体" panose="02010609060101010101" pitchFamily="49" charset="-122"/>
                        </a:rPr>
                        <a:t>银监会要求</a:t>
                      </a:r>
                      <a:endParaRPr lang="zh-CN" altLang="en-US" sz="1000" b="0" i="0" u="none" strike="noStrike" dirty="0">
                        <a:solidFill>
                          <a:srgbClr val="000000"/>
                        </a:solidFill>
                        <a:effectLst/>
                        <a:latin typeface="楷体" panose="02010609060101010101" pitchFamily="49" charset="-122"/>
                        <a:ea typeface="楷体" panose="02010609060101010101" pitchFamily="49" charset="-122"/>
                      </a:endParaRPr>
                    </a:p>
                  </a:txBody>
                  <a:tcPr marL="7441" marR="7441" marT="7441" marB="0" anchor="ctr"/>
                </a:tc>
                <a:tc>
                  <a:txBody>
                    <a:bodyPr/>
                    <a:lstStyle/>
                    <a:p>
                      <a:pPr algn="l" fontAlgn="ctr"/>
                      <a:r>
                        <a:rPr lang="zh-CN" altLang="en-US" sz="1000" u="none" strike="noStrike" dirty="0">
                          <a:effectLst/>
                          <a:latin typeface="楷体" panose="02010609060101010101" pitchFamily="49" charset="-122"/>
                          <a:ea typeface="楷体" panose="02010609060101010101" pitchFamily="49" charset="-122"/>
                        </a:rPr>
                        <a:t>正确记录数</a:t>
                      </a:r>
                      <a:r>
                        <a:rPr lang="en-US" altLang="zh-CN" sz="1000" u="none" strike="noStrike" dirty="0">
                          <a:effectLst/>
                          <a:latin typeface="楷体" panose="02010609060101010101" pitchFamily="49" charset="-122"/>
                          <a:ea typeface="楷体" panose="02010609060101010101" pitchFamily="49" charset="-122"/>
                        </a:rPr>
                        <a:t>/</a:t>
                      </a:r>
                      <a:r>
                        <a:rPr lang="zh-CN" altLang="en-US" sz="1000" u="none" strike="noStrike" dirty="0">
                          <a:effectLst/>
                          <a:latin typeface="楷体" panose="02010609060101010101" pitchFamily="49" charset="-122"/>
                          <a:ea typeface="楷体" panose="02010609060101010101" pitchFamily="49" charset="-122"/>
                        </a:rPr>
                        <a:t>总记录数</a:t>
                      </a:r>
                      <a:endParaRPr lang="zh-CN" altLang="en-US" sz="1000" b="0" i="0" u="none" strike="noStrike" dirty="0">
                        <a:solidFill>
                          <a:srgbClr val="000000"/>
                        </a:solidFill>
                        <a:effectLst/>
                        <a:latin typeface="楷体" panose="02010609060101010101" pitchFamily="49" charset="-122"/>
                        <a:ea typeface="楷体" panose="02010609060101010101" pitchFamily="49" charset="-122"/>
                      </a:endParaRPr>
                    </a:p>
                  </a:txBody>
                  <a:tcPr marL="7441" marR="7441" marT="7441" marB="0" anchor="ctr"/>
                </a:tc>
                <a:tc>
                  <a:txBody>
                    <a:bodyPr/>
                    <a:lstStyle/>
                    <a:p>
                      <a:pPr algn="r" fontAlgn="ctr"/>
                      <a:r>
                        <a:rPr lang="en-US" sz="1000" u="none" strike="noStrike" dirty="0">
                          <a:effectLst/>
                          <a:latin typeface="楷体" panose="02010609060101010101" pitchFamily="49" charset="-122"/>
                          <a:ea typeface="楷体" panose="02010609060101010101" pitchFamily="49" charset="-122"/>
                        </a:rPr>
                        <a:t>100%</a:t>
                      </a:r>
                      <a:endParaRPr lang="en-US" sz="1000" b="0" i="0" u="none" strike="noStrike" dirty="0">
                        <a:solidFill>
                          <a:srgbClr val="000000"/>
                        </a:solidFill>
                        <a:effectLst/>
                        <a:latin typeface="楷体" panose="02010609060101010101" pitchFamily="49" charset="-122"/>
                        <a:ea typeface="楷体" panose="02010609060101010101" pitchFamily="49" charset="-122"/>
                      </a:endParaRPr>
                    </a:p>
                  </a:txBody>
                  <a:tcPr marL="7441" marR="7441" marT="7441" marB="0" anchor="ctr"/>
                </a:tc>
                <a:tc>
                  <a:txBody>
                    <a:bodyPr/>
                    <a:lstStyle/>
                    <a:p>
                      <a:pPr algn="l" fontAlgn="ctr"/>
                      <a:r>
                        <a:rPr lang="zh-CN" altLang="en-US" sz="1000" u="none" strike="noStrike" dirty="0">
                          <a:effectLst/>
                          <a:latin typeface="楷体" panose="02010609060101010101" pitchFamily="49" charset="-122"/>
                          <a:ea typeface="楷体" panose="02010609060101010101" pitchFamily="49" charset="-122"/>
                        </a:rPr>
                        <a:t>每两周</a:t>
                      </a:r>
                      <a:endParaRPr lang="zh-CN" altLang="en-US" sz="1000" b="0" i="0" u="none" strike="noStrike" dirty="0">
                        <a:solidFill>
                          <a:srgbClr val="000000"/>
                        </a:solidFill>
                        <a:effectLst/>
                        <a:latin typeface="楷体" panose="02010609060101010101" pitchFamily="49" charset="-122"/>
                        <a:ea typeface="楷体" panose="02010609060101010101" pitchFamily="49" charset="-122"/>
                      </a:endParaRPr>
                    </a:p>
                  </a:txBody>
                  <a:tcPr marL="7441" marR="7441" marT="7441" marB="0" anchor="ctr"/>
                </a:tc>
                <a:tc>
                  <a:txBody>
                    <a:bodyPr/>
                    <a:lstStyle/>
                    <a:p>
                      <a:pPr algn="l" fontAlgn="ctr"/>
                      <a:r>
                        <a:rPr lang="zh-CN" altLang="en-US" sz="1000" u="none" strike="noStrike" dirty="0">
                          <a:effectLst/>
                          <a:latin typeface="楷体" panose="02010609060101010101" pitchFamily="49" charset="-122"/>
                          <a:ea typeface="楷体" panose="02010609060101010101" pitchFamily="49" charset="-122"/>
                        </a:rPr>
                        <a:t>客户名称</a:t>
                      </a:r>
                      <a:endParaRPr lang="zh-CN" altLang="en-US" sz="1000" b="0" i="0" u="none" strike="noStrike" dirty="0">
                        <a:solidFill>
                          <a:srgbClr val="000000"/>
                        </a:solidFill>
                        <a:effectLst/>
                        <a:latin typeface="楷体" panose="02010609060101010101" pitchFamily="49" charset="-122"/>
                        <a:ea typeface="楷体" panose="02010609060101010101" pitchFamily="49" charset="-122"/>
                      </a:endParaRPr>
                    </a:p>
                  </a:txBody>
                  <a:tcPr marL="7441" marR="7441" marT="7441" marB="0" anchor="ctr"/>
                </a:tc>
                <a:tc>
                  <a:txBody>
                    <a:bodyPr/>
                    <a:lstStyle/>
                    <a:p>
                      <a:pPr algn="l" fontAlgn="ctr"/>
                      <a:r>
                        <a:rPr lang="zh-CN" altLang="en-US" sz="1000" u="none" strike="noStrike" dirty="0">
                          <a:effectLst/>
                          <a:latin typeface="楷体" panose="02010609060101010101" pitchFamily="49" charset="-122"/>
                          <a:ea typeface="楷体" panose="02010609060101010101" pitchFamily="49" charset="-122"/>
                        </a:rPr>
                        <a:t>客户</a:t>
                      </a:r>
                      <a:endParaRPr lang="zh-CN" altLang="en-US" sz="1000" b="0" i="0" u="none" strike="noStrike" dirty="0">
                        <a:solidFill>
                          <a:srgbClr val="000000"/>
                        </a:solidFill>
                        <a:effectLst/>
                        <a:latin typeface="楷体" panose="02010609060101010101" pitchFamily="49" charset="-122"/>
                        <a:ea typeface="楷体" panose="02010609060101010101" pitchFamily="49" charset="-122"/>
                      </a:endParaRPr>
                    </a:p>
                  </a:txBody>
                  <a:tcPr marL="7441" marR="7441" marT="7441" marB="0" anchor="ctr"/>
                </a:tc>
                <a:tc>
                  <a:txBody>
                    <a:bodyPr/>
                    <a:lstStyle/>
                    <a:p>
                      <a:pPr algn="l" fontAlgn="ctr"/>
                      <a:r>
                        <a:rPr lang="zh-CN" altLang="en-US" sz="1000" u="none" strike="noStrike" dirty="0">
                          <a:effectLst/>
                          <a:latin typeface="楷体" panose="02010609060101010101" pitchFamily="49" charset="-122"/>
                          <a:ea typeface="楷体" panose="02010609060101010101" pitchFamily="49" charset="-122"/>
                        </a:rPr>
                        <a:t>零售业务部</a:t>
                      </a:r>
                      <a:endParaRPr lang="zh-CN" altLang="en-US" sz="1000" b="0" i="0" u="none" strike="noStrike" dirty="0">
                        <a:solidFill>
                          <a:srgbClr val="000000"/>
                        </a:solidFill>
                        <a:effectLst/>
                        <a:latin typeface="楷体" panose="02010609060101010101" pitchFamily="49" charset="-122"/>
                        <a:ea typeface="楷体" panose="02010609060101010101" pitchFamily="49" charset="-122"/>
                      </a:endParaRPr>
                    </a:p>
                  </a:txBody>
                  <a:tcPr marL="7441" marR="7441" marT="7441" marB="0" anchor="ctr"/>
                </a:tc>
                <a:extLst>
                  <a:ext uri="{0D108BD9-81ED-4DB2-BD59-A6C34878D82A}">
                    <a16:rowId xmlns="" xmlns:a16="http://schemas.microsoft.com/office/drawing/2014/main" val="10001"/>
                  </a:ext>
                </a:extLst>
              </a:tr>
            </a:tbl>
          </a:graphicData>
        </a:graphic>
      </p:graphicFrame>
      <p:sp>
        <p:nvSpPr>
          <p:cNvPr id="17" name="Text Box 62">
            <a:extLst>
              <a:ext uri="{FF2B5EF4-FFF2-40B4-BE49-F238E27FC236}">
                <a16:creationId xmlns="" xmlns:a16="http://schemas.microsoft.com/office/drawing/2014/main" id="{3DC854B8-E45C-0748-AC3F-C4B8FFD8B81B}"/>
              </a:ext>
            </a:extLst>
          </p:cNvPr>
          <p:cNvSpPr txBox="1">
            <a:spLocks noChangeArrowheads="1"/>
          </p:cNvSpPr>
          <p:nvPr/>
        </p:nvSpPr>
        <p:spPr bwMode="auto">
          <a:xfrm>
            <a:off x="592176" y="2092497"/>
            <a:ext cx="930620" cy="220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rgbClr val="000066"/>
                </a:solidFill>
                <a:latin typeface="Arial" charset="0"/>
                <a:ea typeface="宋体" pitchFamily="2" charset="-122"/>
              </a:defRPr>
            </a:lvl1pPr>
            <a:lvl2pPr marL="742950" indent="-285750" eaLnBrk="0" hangingPunct="0">
              <a:defRPr sz="1200">
                <a:solidFill>
                  <a:srgbClr val="000066"/>
                </a:solidFill>
                <a:latin typeface="Arial" charset="0"/>
                <a:ea typeface="宋体" pitchFamily="2" charset="-122"/>
              </a:defRPr>
            </a:lvl2pPr>
            <a:lvl3pPr marL="1143000" indent="-228600" eaLnBrk="0" hangingPunct="0">
              <a:defRPr sz="1200">
                <a:solidFill>
                  <a:srgbClr val="000066"/>
                </a:solidFill>
                <a:latin typeface="Arial" charset="0"/>
                <a:ea typeface="宋体" pitchFamily="2" charset="-122"/>
              </a:defRPr>
            </a:lvl3pPr>
            <a:lvl4pPr marL="1600200" indent="-228600" eaLnBrk="0" hangingPunct="0">
              <a:defRPr sz="1200">
                <a:solidFill>
                  <a:srgbClr val="000066"/>
                </a:solidFill>
                <a:latin typeface="Arial" charset="0"/>
                <a:ea typeface="宋体" pitchFamily="2" charset="-122"/>
              </a:defRPr>
            </a:lvl4pPr>
            <a:lvl5pPr marL="2057400" indent="-228600" eaLnBrk="0" hangingPunct="0">
              <a:defRPr sz="1200">
                <a:solidFill>
                  <a:srgbClr val="000066"/>
                </a:solidFill>
                <a:latin typeface="Arial" charset="0"/>
                <a:ea typeface="宋体" pitchFamily="2" charset="-122"/>
              </a:defRPr>
            </a:lvl5pPr>
            <a:lvl6pPr marL="2514600" indent="-228600" eaLnBrk="0" fontAlgn="base" hangingPunct="0">
              <a:spcBef>
                <a:spcPct val="0"/>
              </a:spcBef>
              <a:spcAft>
                <a:spcPct val="0"/>
              </a:spcAft>
              <a:defRPr sz="1200">
                <a:solidFill>
                  <a:srgbClr val="000066"/>
                </a:solidFill>
                <a:latin typeface="Arial" charset="0"/>
                <a:ea typeface="宋体" pitchFamily="2" charset="-122"/>
              </a:defRPr>
            </a:lvl6pPr>
            <a:lvl7pPr marL="2971800" indent="-228600" eaLnBrk="0" fontAlgn="base" hangingPunct="0">
              <a:spcBef>
                <a:spcPct val="0"/>
              </a:spcBef>
              <a:spcAft>
                <a:spcPct val="0"/>
              </a:spcAft>
              <a:defRPr sz="1200">
                <a:solidFill>
                  <a:srgbClr val="000066"/>
                </a:solidFill>
                <a:latin typeface="Arial" charset="0"/>
                <a:ea typeface="宋体" pitchFamily="2" charset="-122"/>
              </a:defRPr>
            </a:lvl7pPr>
            <a:lvl8pPr marL="3429000" indent="-228600" eaLnBrk="0" fontAlgn="base" hangingPunct="0">
              <a:spcBef>
                <a:spcPct val="0"/>
              </a:spcBef>
              <a:spcAft>
                <a:spcPct val="0"/>
              </a:spcAft>
              <a:defRPr sz="1200">
                <a:solidFill>
                  <a:srgbClr val="000066"/>
                </a:solidFill>
                <a:latin typeface="Arial" charset="0"/>
                <a:ea typeface="宋体" pitchFamily="2" charset="-122"/>
              </a:defRPr>
            </a:lvl8pPr>
            <a:lvl9pPr marL="3886200" indent="-228600" eaLnBrk="0" fontAlgn="base" hangingPunct="0">
              <a:spcBef>
                <a:spcPct val="0"/>
              </a:spcBef>
              <a:spcAft>
                <a:spcPct val="0"/>
              </a:spcAft>
              <a:defRPr sz="1200">
                <a:solidFill>
                  <a:srgbClr val="000066"/>
                </a:solidFill>
                <a:latin typeface="Arial" charset="0"/>
                <a:ea typeface="宋体" pitchFamily="2" charset="-122"/>
              </a:defRPr>
            </a:lvl9pPr>
          </a:lstStyle>
          <a:p>
            <a:pPr algn="ctr">
              <a:lnSpc>
                <a:spcPct val="80000"/>
              </a:lnSpc>
            </a:pPr>
            <a:r>
              <a:rPr lang="zh-CN" altLang="en-US" sz="1000" dirty="0">
                <a:solidFill>
                  <a:srgbClr val="002776"/>
                </a:solidFill>
                <a:latin typeface="微软雅黑" panose="020B0503020204020204" pitchFamily="34" charset="-122"/>
                <a:ea typeface="微软雅黑" panose="020B0503020204020204" pitchFamily="34" charset="-122"/>
              </a:rPr>
              <a:t>业务定义</a:t>
            </a:r>
            <a:endParaRPr lang="en-US" altLang="en-US" sz="1000" dirty="0">
              <a:solidFill>
                <a:srgbClr val="002776"/>
              </a:solidFill>
              <a:latin typeface="微软雅黑" panose="020B0503020204020204" pitchFamily="34" charset="-122"/>
              <a:ea typeface="微软雅黑" panose="020B0503020204020204" pitchFamily="34" charset="-122"/>
            </a:endParaRPr>
          </a:p>
        </p:txBody>
      </p:sp>
      <p:sp>
        <p:nvSpPr>
          <p:cNvPr id="18" name="Text Box 62">
            <a:extLst>
              <a:ext uri="{FF2B5EF4-FFF2-40B4-BE49-F238E27FC236}">
                <a16:creationId xmlns="" xmlns:a16="http://schemas.microsoft.com/office/drawing/2014/main" id="{E108D8E2-9038-8D41-86AA-602B52AD23DE}"/>
              </a:ext>
            </a:extLst>
          </p:cNvPr>
          <p:cNvSpPr txBox="1">
            <a:spLocks noChangeArrowheads="1"/>
          </p:cNvSpPr>
          <p:nvPr/>
        </p:nvSpPr>
        <p:spPr bwMode="auto">
          <a:xfrm>
            <a:off x="1747336" y="2092497"/>
            <a:ext cx="930620" cy="220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rgbClr val="000066"/>
                </a:solidFill>
                <a:latin typeface="Arial" charset="0"/>
                <a:ea typeface="宋体" pitchFamily="2" charset="-122"/>
              </a:defRPr>
            </a:lvl1pPr>
            <a:lvl2pPr marL="742950" indent="-285750" eaLnBrk="0" hangingPunct="0">
              <a:defRPr sz="1200">
                <a:solidFill>
                  <a:srgbClr val="000066"/>
                </a:solidFill>
                <a:latin typeface="Arial" charset="0"/>
                <a:ea typeface="宋体" pitchFamily="2" charset="-122"/>
              </a:defRPr>
            </a:lvl2pPr>
            <a:lvl3pPr marL="1143000" indent="-228600" eaLnBrk="0" hangingPunct="0">
              <a:defRPr sz="1200">
                <a:solidFill>
                  <a:srgbClr val="000066"/>
                </a:solidFill>
                <a:latin typeface="Arial" charset="0"/>
                <a:ea typeface="宋体" pitchFamily="2" charset="-122"/>
              </a:defRPr>
            </a:lvl3pPr>
            <a:lvl4pPr marL="1600200" indent="-228600" eaLnBrk="0" hangingPunct="0">
              <a:defRPr sz="1200">
                <a:solidFill>
                  <a:srgbClr val="000066"/>
                </a:solidFill>
                <a:latin typeface="Arial" charset="0"/>
                <a:ea typeface="宋体" pitchFamily="2" charset="-122"/>
              </a:defRPr>
            </a:lvl4pPr>
            <a:lvl5pPr marL="2057400" indent="-228600" eaLnBrk="0" hangingPunct="0">
              <a:defRPr sz="1200">
                <a:solidFill>
                  <a:srgbClr val="000066"/>
                </a:solidFill>
                <a:latin typeface="Arial" charset="0"/>
                <a:ea typeface="宋体" pitchFamily="2" charset="-122"/>
              </a:defRPr>
            </a:lvl5pPr>
            <a:lvl6pPr marL="2514600" indent="-228600" eaLnBrk="0" fontAlgn="base" hangingPunct="0">
              <a:spcBef>
                <a:spcPct val="0"/>
              </a:spcBef>
              <a:spcAft>
                <a:spcPct val="0"/>
              </a:spcAft>
              <a:defRPr sz="1200">
                <a:solidFill>
                  <a:srgbClr val="000066"/>
                </a:solidFill>
                <a:latin typeface="Arial" charset="0"/>
                <a:ea typeface="宋体" pitchFamily="2" charset="-122"/>
              </a:defRPr>
            </a:lvl6pPr>
            <a:lvl7pPr marL="2971800" indent="-228600" eaLnBrk="0" fontAlgn="base" hangingPunct="0">
              <a:spcBef>
                <a:spcPct val="0"/>
              </a:spcBef>
              <a:spcAft>
                <a:spcPct val="0"/>
              </a:spcAft>
              <a:defRPr sz="1200">
                <a:solidFill>
                  <a:srgbClr val="000066"/>
                </a:solidFill>
                <a:latin typeface="Arial" charset="0"/>
                <a:ea typeface="宋体" pitchFamily="2" charset="-122"/>
              </a:defRPr>
            </a:lvl7pPr>
            <a:lvl8pPr marL="3429000" indent="-228600" eaLnBrk="0" fontAlgn="base" hangingPunct="0">
              <a:spcBef>
                <a:spcPct val="0"/>
              </a:spcBef>
              <a:spcAft>
                <a:spcPct val="0"/>
              </a:spcAft>
              <a:defRPr sz="1200">
                <a:solidFill>
                  <a:srgbClr val="000066"/>
                </a:solidFill>
                <a:latin typeface="Arial" charset="0"/>
                <a:ea typeface="宋体" pitchFamily="2" charset="-122"/>
              </a:defRPr>
            </a:lvl8pPr>
            <a:lvl9pPr marL="3886200" indent="-228600" eaLnBrk="0" fontAlgn="base" hangingPunct="0">
              <a:spcBef>
                <a:spcPct val="0"/>
              </a:spcBef>
              <a:spcAft>
                <a:spcPct val="0"/>
              </a:spcAft>
              <a:defRPr sz="1200">
                <a:solidFill>
                  <a:srgbClr val="000066"/>
                </a:solidFill>
                <a:latin typeface="Arial" charset="0"/>
                <a:ea typeface="宋体" pitchFamily="2" charset="-122"/>
              </a:defRPr>
            </a:lvl9pPr>
          </a:lstStyle>
          <a:p>
            <a:pPr algn="ctr">
              <a:lnSpc>
                <a:spcPct val="80000"/>
              </a:lnSpc>
            </a:pPr>
            <a:r>
              <a:rPr lang="zh-CN" altLang="en-US" sz="1000" dirty="0">
                <a:solidFill>
                  <a:srgbClr val="002776"/>
                </a:solidFill>
                <a:latin typeface="微软雅黑" panose="020B0503020204020204" pitchFamily="34" charset="-122"/>
                <a:ea typeface="微软雅黑" panose="020B0503020204020204" pitchFamily="34" charset="-122"/>
              </a:rPr>
              <a:t>业务规范</a:t>
            </a:r>
            <a:endParaRPr lang="en-US" altLang="en-US" sz="1000" dirty="0">
              <a:solidFill>
                <a:srgbClr val="002776"/>
              </a:solidFill>
              <a:latin typeface="微软雅黑" panose="020B0503020204020204" pitchFamily="34" charset="-122"/>
              <a:ea typeface="微软雅黑" panose="020B0503020204020204" pitchFamily="34" charset="-122"/>
            </a:endParaRPr>
          </a:p>
        </p:txBody>
      </p:sp>
      <p:sp>
        <p:nvSpPr>
          <p:cNvPr id="19" name="Text Box 62">
            <a:extLst>
              <a:ext uri="{FF2B5EF4-FFF2-40B4-BE49-F238E27FC236}">
                <a16:creationId xmlns="" xmlns:a16="http://schemas.microsoft.com/office/drawing/2014/main" id="{878675AC-CDE3-2B44-B1FD-CCE63C643E99}"/>
              </a:ext>
            </a:extLst>
          </p:cNvPr>
          <p:cNvSpPr txBox="1">
            <a:spLocks noChangeArrowheads="1"/>
          </p:cNvSpPr>
          <p:nvPr/>
        </p:nvSpPr>
        <p:spPr bwMode="auto">
          <a:xfrm>
            <a:off x="592176" y="3076751"/>
            <a:ext cx="93062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rgbClr val="000066"/>
                </a:solidFill>
                <a:latin typeface="Arial" charset="0"/>
                <a:ea typeface="宋体" pitchFamily="2" charset="-122"/>
              </a:defRPr>
            </a:lvl1pPr>
            <a:lvl2pPr marL="742950" indent="-285750" eaLnBrk="0" hangingPunct="0">
              <a:defRPr sz="1200">
                <a:solidFill>
                  <a:srgbClr val="000066"/>
                </a:solidFill>
                <a:latin typeface="Arial" charset="0"/>
                <a:ea typeface="宋体" pitchFamily="2" charset="-122"/>
              </a:defRPr>
            </a:lvl2pPr>
            <a:lvl3pPr marL="1143000" indent="-228600" eaLnBrk="0" hangingPunct="0">
              <a:defRPr sz="1200">
                <a:solidFill>
                  <a:srgbClr val="000066"/>
                </a:solidFill>
                <a:latin typeface="Arial" charset="0"/>
                <a:ea typeface="宋体" pitchFamily="2" charset="-122"/>
              </a:defRPr>
            </a:lvl3pPr>
            <a:lvl4pPr marL="1600200" indent="-228600" eaLnBrk="0" hangingPunct="0">
              <a:defRPr sz="1200">
                <a:solidFill>
                  <a:srgbClr val="000066"/>
                </a:solidFill>
                <a:latin typeface="Arial" charset="0"/>
                <a:ea typeface="宋体" pitchFamily="2" charset="-122"/>
              </a:defRPr>
            </a:lvl4pPr>
            <a:lvl5pPr marL="2057400" indent="-228600" eaLnBrk="0" hangingPunct="0">
              <a:defRPr sz="1200">
                <a:solidFill>
                  <a:srgbClr val="000066"/>
                </a:solidFill>
                <a:latin typeface="Arial" charset="0"/>
                <a:ea typeface="宋体" pitchFamily="2" charset="-122"/>
              </a:defRPr>
            </a:lvl5pPr>
            <a:lvl6pPr marL="2514600" indent="-228600" eaLnBrk="0" fontAlgn="base" hangingPunct="0">
              <a:spcBef>
                <a:spcPct val="0"/>
              </a:spcBef>
              <a:spcAft>
                <a:spcPct val="0"/>
              </a:spcAft>
              <a:defRPr sz="1200">
                <a:solidFill>
                  <a:srgbClr val="000066"/>
                </a:solidFill>
                <a:latin typeface="Arial" charset="0"/>
                <a:ea typeface="宋体" pitchFamily="2" charset="-122"/>
              </a:defRPr>
            </a:lvl6pPr>
            <a:lvl7pPr marL="2971800" indent="-228600" eaLnBrk="0" fontAlgn="base" hangingPunct="0">
              <a:spcBef>
                <a:spcPct val="0"/>
              </a:spcBef>
              <a:spcAft>
                <a:spcPct val="0"/>
              </a:spcAft>
              <a:defRPr sz="1200">
                <a:solidFill>
                  <a:srgbClr val="000066"/>
                </a:solidFill>
                <a:latin typeface="Arial" charset="0"/>
                <a:ea typeface="宋体" pitchFamily="2" charset="-122"/>
              </a:defRPr>
            </a:lvl7pPr>
            <a:lvl8pPr marL="3429000" indent="-228600" eaLnBrk="0" fontAlgn="base" hangingPunct="0">
              <a:spcBef>
                <a:spcPct val="0"/>
              </a:spcBef>
              <a:spcAft>
                <a:spcPct val="0"/>
              </a:spcAft>
              <a:defRPr sz="1200">
                <a:solidFill>
                  <a:srgbClr val="000066"/>
                </a:solidFill>
                <a:latin typeface="Arial" charset="0"/>
                <a:ea typeface="宋体" pitchFamily="2" charset="-122"/>
              </a:defRPr>
            </a:lvl8pPr>
            <a:lvl9pPr marL="3886200" indent="-228600" eaLnBrk="0" fontAlgn="base" hangingPunct="0">
              <a:spcBef>
                <a:spcPct val="0"/>
              </a:spcBef>
              <a:spcAft>
                <a:spcPct val="0"/>
              </a:spcAft>
              <a:defRPr sz="1200">
                <a:solidFill>
                  <a:srgbClr val="000066"/>
                </a:solidFill>
                <a:latin typeface="Arial" charset="0"/>
                <a:ea typeface="宋体" pitchFamily="2" charset="-122"/>
              </a:defRPr>
            </a:lvl9pPr>
          </a:lstStyle>
          <a:p>
            <a:pPr algn="ctr">
              <a:lnSpc>
                <a:spcPct val="80000"/>
              </a:lnSpc>
            </a:pPr>
            <a:r>
              <a:rPr lang="zh-CN" altLang="en-US" sz="1000" dirty="0">
                <a:solidFill>
                  <a:srgbClr val="002776"/>
                </a:solidFill>
                <a:latin typeface="微软雅黑" panose="020B0503020204020204" pitchFamily="34" charset="-122"/>
                <a:ea typeface="微软雅黑" panose="020B0503020204020204" pitchFamily="34" charset="-122"/>
              </a:rPr>
              <a:t>外部监管要求</a:t>
            </a:r>
            <a:endParaRPr lang="en-US" altLang="en-US" sz="1000" dirty="0">
              <a:solidFill>
                <a:srgbClr val="002776"/>
              </a:solidFill>
              <a:latin typeface="微软雅黑" panose="020B0503020204020204" pitchFamily="34" charset="-122"/>
              <a:ea typeface="微软雅黑" panose="020B0503020204020204" pitchFamily="34" charset="-122"/>
            </a:endParaRPr>
          </a:p>
        </p:txBody>
      </p:sp>
      <p:pic>
        <p:nvPicPr>
          <p:cNvPr id="20" name="Picture 29" descr="Policy_Writing01">
            <a:extLst>
              <a:ext uri="{FF2B5EF4-FFF2-40B4-BE49-F238E27FC236}">
                <a16:creationId xmlns="" xmlns:a16="http://schemas.microsoft.com/office/drawing/2014/main" id="{E1281D94-4DC9-C942-86BA-2EEDC3ECDEC8}"/>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63487" y="1189217"/>
            <a:ext cx="607213" cy="840401"/>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Box 62">
            <a:extLst>
              <a:ext uri="{FF2B5EF4-FFF2-40B4-BE49-F238E27FC236}">
                <a16:creationId xmlns="" xmlns:a16="http://schemas.microsoft.com/office/drawing/2014/main" id="{4097BBD4-738A-2343-B84E-E5307A7113A2}"/>
              </a:ext>
            </a:extLst>
          </p:cNvPr>
          <p:cNvSpPr txBox="1">
            <a:spLocks noChangeArrowheads="1"/>
          </p:cNvSpPr>
          <p:nvPr/>
        </p:nvSpPr>
        <p:spPr bwMode="auto">
          <a:xfrm>
            <a:off x="1747336" y="3076751"/>
            <a:ext cx="930620" cy="220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rgbClr val="000066"/>
                </a:solidFill>
                <a:latin typeface="Arial" charset="0"/>
                <a:ea typeface="宋体" pitchFamily="2" charset="-122"/>
              </a:defRPr>
            </a:lvl1pPr>
            <a:lvl2pPr marL="742950" indent="-285750" eaLnBrk="0" hangingPunct="0">
              <a:defRPr sz="1200">
                <a:solidFill>
                  <a:srgbClr val="000066"/>
                </a:solidFill>
                <a:latin typeface="Arial" charset="0"/>
                <a:ea typeface="宋体" pitchFamily="2" charset="-122"/>
              </a:defRPr>
            </a:lvl2pPr>
            <a:lvl3pPr marL="1143000" indent="-228600" eaLnBrk="0" hangingPunct="0">
              <a:defRPr sz="1200">
                <a:solidFill>
                  <a:srgbClr val="000066"/>
                </a:solidFill>
                <a:latin typeface="Arial" charset="0"/>
                <a:ea typeface="宋体" pitchFamily="2" charset="-122"/>
              </a:defRPr>
            </a:lvl3pPr>
            <a:lvl4pPr marL="1600200" indent="-228600" eaLnBrk="0" hangingPunct="0">
              <a:defRPr sz="1200">
                <a:solidFill>
                  <a:srgbClr val="000066"/>
                </a:solidFill>
                <a:latin typeface="Arial" charset="0"/>
                <a:ea typeface="宋体" pitchFamily="2" charset="-122"/>
              </a:defRPr>
            </a:lvl4pPr>
            <a:lvl5pPr marL="2057400" indent="-228600" eaLnBrk="0" hangingPunct="0">
              <a:defRPr sz="1200">
                <a:solidFill>
                  <a:srgbClr val="000066"/>
                </a:solidFill>
                <a:latin typeface="Arial" charset="0"/>
                <a:ea typeface="宋体" pitchFamily="2" charset="-122"/>
              </a:defRPr>
            </a:lvl5pPr>
            <a:lvl6pPr marL="2514600" indent="-228600" eaLnBrk="0" fontAlgn="base" hangingPunct="0">
              <a:spcBef>
                <a:spcPct val="0"/>
              </a:spcBef>
              <a:spcAft>
                <a:spcPct val="0"/>
              </a:spcAft>
              <a:defRPr sz="1200">
                <a:solidFill>
                  <a:srgbClr val="000066"/>
                </a:solidFill>
                <a:latin typeface="Arial" charset="0"/>
                <a:ea typeface="宋体" pitchFamily="2" charset="-122"/>
              </a:defRPr>
            </a:lvl6pPr>
            <a:lvl7pPr marL="2971800" indent="-228600" eaLnBrk="0" fontAlgn="base" hangingPunct="0">
              <a:spcBef>
                <a:spcPct val="0"/>
              </a:spcBef>
              <a:spcAft>
                <a:spcPct val="0"/>
              </a:spcAft>
              <a:defRPr sz="1200">
                <a:solidFill>
                  <a:srgbClr val="000066"/>
                </a:solidFill>
                <a:latin typeface="Arial" charset="0"/>
                <a:ea typeface="宋体" pitchFamily="2" charset="-122"/>
              </a:defRPr>
            </a:lvl7pPr>
            <a:lvl8pPr marL="3429000" indent="-228600" eaLnBrk="0" fontAlgn="base" hangingPunct="0">
              <a:spcBef>
                <a:spcPct val="0"/>
              </a:spcBef>
              <a:spcAft>
                <a:spcPct val="0"/>
              </a:spcAft>
              <a:defRPr sz="1200">
                <a:solidFill>
                  <a:srgbClr val="000066"/>
                </a:solidFill>
                <a:latin typeface="Arial" charset="0"/>
                <a:ea typeface="宋体" pitchFamily="2" charset="-122"/>
              </a:defRPr>
            </a:lvl8pPr>
            <a:lvl9pPr marL="3886200" indent="-228600" eaLnBrk="0" fontAlgn="base" hangingPunct="0">
              <a:spcBef>
                <a:spcPct val="0"/>
              </a:spcBef>
              <a:spcAft>
                <a:spcPct val="0"/>
              </a:spcAft>
              <a:defRPr sz="1200">
                <a:solidFill>
                  <a:srgbClr val="000066"/>
                </a:solidFill>
                <a:latin typeface="Arial" charset="0"/>
                <a:ea typeface="宋体" pitchFamily="2" charset="-122"/>
              </a:defRPr>
            </a:lvl9pPr>
          </a:lstStyle>
          <a:p>
            <a:pPr algn="ctr">
              <a:lnSpc>
                <a:spcPct val="80000"/>
              </a:lnSpc>
            </a:pPr>
            <a:r>
              <a:rPr lang="zh-CN" altLang="en-US" sz="1000" dirty="0">
                <a:solidFill>
                  <a:srgbClr val="002776"/>
                </a:solidFill>
                <a:latin typeface="微软雅黑" panose="020B0503020204020204" pitchFamily="34" charset="-122"/>
                <a:ea typeface="微软雅黑" panose="020B0503020204020204" pitchFamily="34" charset="-122"/>
              </a:rPr>
              <a:t>日常定义</a:t>
            </a:r>
            <a:endParaRPr lang="en-US" altLang="en-US" sz="1000" dirty="0">
              <a:solidFill>
                <a:srgbClr val="002776"/>
              </a:solidFill>
              <a:latin typeface="微软雅黑" panose="020B0503020204020204" pitchFamily="34" charset="-122"/>
              <a:ea typeface="微软雅黑" panose="020B0503020204020204" pitchFamily="34" charset="-122"/>
            </a:endParaRPr>
          </a:p>
        </p:txBody>
      </p:sp>
      <p:pic>
        <p:nvPicPr>
          <p:cNvPr id="22" name="Picture 29" descr="Policy_Writing01">
            <a:extLst>
              <a:ext uri="{FF2B5EF4-FFF2-40B4-BE49-F238E27FC236}">
                <a16:creationId xmlns="" xmlns:a16="http://schemas.microsoft.com/office/drawing/2014/main" id="{1F1DE956-08D8-1D4E-B537-B8683D5D8C04}"/>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910559" y="1213590"/>
            <a:ext cx="607213" cy="840401"/>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矩形 22">
            <a:extLst>
              <a:ext uri="{FF2B5EF4-FFF2-40B4-BE49-F238E27FC236}">
                <a16:creationId xmlns="" xmlns:a16="http://schemas.microsoft.com/office/drawing/2014/main" id="{EEC14F36-E872-43DC-9DCF-FC233C9938F8}"/>
              </a:ext>
            </a:extLst>
          </p:cNvPr>
          <p:cNvSpPr/>
          <p:nvPr/>
        </p:nvSpPr>
        <p:spPr>
          <a:xfrm>
            <a:off x="1494176" y="3365272"/>
            <a:ext cx="412292" cy="461665"/>
          </a:xfrm>
          <a:prstGeom prst="rect">
            <a:avLst/>
          </a:prstGeom>
        </p:spPr>
        <p:txBody>
          <a:bodyPr wrap="none">
            <a:spAutoFit/>
          </a:bodyPr>
          <a:lstStyle/>
          <a:p>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24" name="箭头: 右 4">
            <a:extLst>
              <a:ext uri="{FF2B5EF4-FFF2-40B4-BE49-F238E27FC236}">
                <a16:creationId xmlns="" xmlns:a16="http://schemas.microsoft.com/office/drawing/2014/main" id="{DC399B8E-974D-4D72-A693-1B32A041234E}"/>
              </a:ext>
            </a:extLst>
          </p:cNvPr>
          <p:cNvSpPr/>
          <p:nvPr/>
        </p:nvSpPr>
        <p:spPr>
          <a:xfrm>
            <a:off x="3393212" y="2341499"/>
            <a:ext cx="676321" cy="1644900"/>
          </a:xfrm>
          <a:prstGeom prst="rightArrow">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nchor="ctr">
            <a:noAutofit/>
          </a:bodyPr>
          <a:lstStyle/>
          <a:p>
            <a:pPr algn="l"/>
            <a:endParaRPr lang="zh-CN" altLang="en-US" sz="1600" dirty="0">
              <a:latin typeface="微软雅黑" panose="020B0503020204020204" pitchFamily="34" charset="-122"/>
              <a:ea typeface="微软雅黑" panose="020B0503020204020204" pitchFamily="34" charset="-122"/>
            </a:endParaRPr>
          </a:p>
        </p:txBody>
      </p:sp>
      <p:pic>
        <p:nvPicPr>
          <p:cNvPr id="25" name="图片 24">
            <a:extLst>
              <a:ext uri="{FF2B5EF4-FFF2-40B4-BE49-F238E27FC236}">
                <a16:creationId xmlns="" xmlns:a16="http://schemas.microsoft.com/office/drawing/2014/main" id="{C8E3B950-7165-4907-B7B8-47630D1577D8}"/>
              </a:ext>
            </a:extLst>
          </p:cNvPr>
          <p:cNvPicPr>
            <a:picLocks noChangeAspect="1"/>
          </p:cNvPicPr>
          <p:nvPr/>
        </p:nvPicPr>
        <p:blipFill>
          <a:blip r:embed="rId5"/>
          <a:stretch>
            <a:fillRect/>
          </a:stretch>
        </p:blipFill>
        <p:spPr>
          <a:xfrm>
            <a:off x="4252696" y="866082"/>
            <a:ext cx="7445589" cy="2950835"/>
          </a:xfrm>
          <a:prstGeom prst="rect">
            <a:avLst/>
          </a:prstGeom>
        </p:spPr>
      </p:pic>
      <p:grpSp>
        <p:nvGrpSpPr>
          <p:cNvPr id="26" name="组合 25">
            <a:extLst>
              <a:ext uri="{FF2B5EF4-FFF2-40B4-BE49-F238E27FC236}">
                <a16:creationId xmlns="" xmlns:a16="http://schemas.microsoft.com/office/drawing/2014/main" id="{5AE26B39-02CB-4FDC-834C-AFEAA2C5308A}"/>
              </a:ext>
            </a:extLst>
          </p:cNvPr>
          <p:cNvGrpSpPr/>
          <p:nvPr/>
        </p:nvGrpSpPr>
        <p:grpSpPr>
          <a:xfrm>
            <a:off x="6472683" y="1214211"/>
            <a:ext cx="3001441" cy="2454877"/>
            <a:chOff x="6726192" y="1674452"/>
            <a:chExt cx="3001441" cy="2028824"/>
          </a:xfrm>
        </p:grpSpPr>
        <p:sp>
          <p:nvSpPr>
            <p:cNvPr id="27" name="梯形 160">
              <a:extLst>
                <a:ext uri="{FF2B5EF4-FFF2-40B4-BE49-F238E27FC236}">
                  <a16:creationId xmlns="" xmlns:a16="http://schemas.microsoft.com/office/drawing/2014/main" id="{528E02E8-2D3B-4590-9085-A59B5A25E2FA}"/>
                </a:ext>
              </a:extLst>
            </p:cNvPr>
            <p:cNvSpPr/>
            <p:nvPr/>
          </p:nvSpPr>
          <p:spPr bwMode="auto">
            <a:xfrm rot="5400000">
              <a:off x="8498909" y="2474551"/>
              <a:ext cx="2028824" cy="428625"/>
            </a:xfrm>
            <a:prstGeom prst="trapezoid">
              <a:avLst>
                <a:gd name="adj" fmla="val 62500"/>
              </a:avLst>
            </a:prstGeom>
            <a:solidFill>
              <a:srgbClr val="55AD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30000"/>
                </a:spcBef>
                <a:buClr>
                  <a:srgbClr val="D8D8EC"/>
                </a:buClr>
                <a:defRPr/>
              </a:pPr>
              <a:endParaRPr lang="en-US" sz="1400">
                <a:solidFill>
                  <a:srgbClr val="FFFFFF"/>
                </a:solidFill>
                <a:latin typeface="微软雅黑" panose="020B0503020204020204" pitchFamily="34" charset="-122"/>
                <a:ea typeface="微软雅黑" panose="020B0503020204020204" pitchFamily="34" charset="-122"/>
              </a:endParaRPr>
            </a:p>
          </p:txBody>
        </p:sp>
        <p:sp>
          <p:nvSpPr>
            <p:cNvPr id="28" name="梯形 161">
              <a:extLst>
                <a:ext uri="{FF2B5EF4-FFF2-40B4-BE49-F238E27FC236}">
                  <a16:creationId xmlns="" xmlns:a16="http://schemas.microsoft.com/office/drawing/2014/main" id="{6A68A2FF-884E-42BB-9DAF-FD75ACC81248}"/>
                </a:ext>
              </a:extLst>
            </p:cNvPr>
            <p:cNvSpPr/>
            <p:nvPr/>
          </p:nvSpPr>
          <p:spPr bwMode="auto">
            <a:xfrm rot="16200000">
              <a:off x="5937998" y="2475345"/>
              <a:ext cx="2028824" cy="427038"/>
            </a:xfrm>
            <a:prstGeom prst="trapezoid">
              <a:avLst>
                <a:gd name="adj" fmla="val 62500"/>
              </a:avLst>
            </a:prstGeom>
            <a:solidFill>
              <a:srgbClr val="55ADD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30000"/>
                </a:spcBef>
                <a:buClr>
                  <a:srgbClr val="D8D8EC"/>
                </a:buClr>
                <a:defRPr/>
              </a:pPr>
              <a:endParaRPr lang="en-US" sz="1400" dirty="0">
                <a:solidFill>
                  <a:srgbClr val="FFFFFF"/>
                </a:solidFill>
                <a:latin typeface="微软雅黑" panose="020B0503020204020204" pitchFamily="34" charset="-122"/>
                <a:ea typeface="微软雅黑" panose="020B0503020204020204" pitchFamily="34" charset="-122"/>
              </a:endParaRPr>
            </a:p>
          </p:txBody>
        </p:sp>
        <p:sp>
          <p:nvSpPr>
            <p:cNvPr id="29" name="Text Box 13">
              <a:extLst>
                <a:ext uri="{FF2B5EF4-FFF2-40B4-BE49-F238E27FC236}">
                  <a16:creationId xmlns="" xmlns:a16="http://schemas.microsoft.com/office/drawing/2014/main" id="{8396B8DD-D817-4B74-AC35-C95BEDB7939A}"/>
                </a:ext>
              </a:extLst>
            </p:cNvPr>
            <p:cNvSpPr txBox="1">
              <a:spLocks noChangeArrowheads="1"/>
            </p:cNvSpPr>
            <p:nvPr/>
          </p:nvSpPr>
          <p:spPr bwMode="auto">
            <a:xfrm>
              <a:off x="6726192" y="1809389"/>
              <a:ext cx="439738" cy="1678781"/>
            </a:xfrm>
            <a:prstGeom prst="rect">
              <a:avLst/>
            </a:prstGeom>
            <a:noFill/>
            <a:ln w="0" algn="ctr">
              <a:noFill/>
              <a:miter lim="800000"/>
              <a:headEnd/>
              <a:tailEnd/>
            </a:ln>
            <a:effectLst>
              <a:prstShdw prst="shdw17" dist="17961" dir="2700000">
                <a:schemeClr val="bg1">
                  <a:gamma/>
                  <a:shade val="60000"/>
                  <a:invGamma/>
                </a:schemeClr>
              </a:prstShdw>
            </a:effectLst>
          </p:spPr>
          <p:txBody>
            <a:bodyPr>
              <a:spAutoFit/>
            </a:bodyPr>
            <a:lstStyle/>
            <a:p>
              <a:pPr algn="ctr">
                <a:spcBef>
                  <a:spcPct val="30000"/>
                </a:spcBef>
                <a:buClr>
                  <a:srgbClr val="D8D8EC"/>
                </a:buClr>
                <a:defRPr/>
              </a:pPr>
              <a:r>
                <a:rPr lang="zh-CN" altLang="en-US" sz="1400" dirty="0">
                  <a:solidFill>
                    <a:srgbClr val="FFFFFF"/>
                  </a:solidFill>
                  <a:latin typeface="微软雅黑" panose="020B0503020204020204" pitchFamily="34" charset="-122"/>
                  <a:ea typeface="微软雅黑" panose="020B0503020204020204" pitchFamily="34" charset="-122"/>
                </a:rPr>
                <a:t>面向技术的质量规则</a:t>
              </a:r>
            </a:p>
          </p:txBody>
        </p:sp>
        <p:sp>
          <p:nvSpPr>
            <p:cNvPr id="30" name="Text Box 13">
              <a:extLst>
                <a:ext uri="{FF2B5EF4-FFF2-40B4-BE49-F238E27FC236}">
                  <a16:creationId xmlns="" xmlns:a16="http://schemas.microsoft.com/office/drawing/2014/main" id="{39D96F8C-B0F0-48EC-9B4F-A22C862A6186}"/>
                </a:ext>
              </a:extLst>
            </p:cNvPr>
            <p:cNvSpPr txBox="1">
              <a:spLocks noChangeArrowheads="1"/>
            </p:cNvSpPr>
            <p:nvPr/>
          </p:nvSpPr>
          <p:spPr bwMode="auto">
            <a:xfrm>
              <a:off x="9272021" y="1798276"/>
              <a:ext cx="438150" cy="1678781"/>
            </a:xfrm>
            <a:prstGeom prst="rect">
              <a:avLst/>
            </a:prstGeom>
            <a:noFill/>
            <a:ln w="0" algn="ctr">
              <a:noFill/>
              <a:miter lim="800000"/>
              <a:headEnd/>
              <a:tailEnd/>
            </a:ln>
            <a:effectLst>
              <a:prstShdw prst="shdw17" dist="17961" dir="2700000">
                <a:schemeClr val="bg1">
                  <a:gamma/>
                  <a:shade val="60000"/>
                  <a:invGamma/>
                </a:schemeClr>
              </a:prstShdw>
            </a:effectLst>
          </p:spPr>
          <p:txBody>
            <a:bodyPr>
              <a:spAutoFit/>
            </a:bodyPr>
            <a:lstStyle/>
            <a:p>
              <a:pPr algn="ctr">
                <a:spcBef>
                  <a:spcPct val="30000"/>
                </a:spcBef>
                <a:buClr>
                  <a:srgbClr val="D8D8EC"/>
                </a:buClr>
                <a:defRPr/>
              </a:pPr>
              <a:r>
                <a:rPr lang="zh-CN" altLang="en-US" sz="1400" dirty="0">
                  <a:solidFill>
                    <a:srgbClr val="FFFFFF"/>
                  </a:solidFill>
                  <a:latin typeface="微软雅黑" panose="020B0503020204020204" pitchFamily="34" charset="-122"/>
                  <a:ea typeface="微软雅黑" panose="020B0503020204020204" pitchFamily="34" charset="-122"/>
                </a:rPr>
                <a:t>面向业务的质量规则</a:t>
              </a:r>
            </a:p>
          </p:txBody>
        </p:sp>
      </p:grpSp>
      <p:sp>
        <p:nvSpPr>
          <p:cNvPr id="31" name="矩形 30">
            <a:extLst>
              <a:ext uri="{FF2B5EF4-FFF2-40B4-BE49-F238E27FC236}">
                <a16:creationId xmlns="" xmlns:a16="http://schemas.microsoft.com/office/drawing/2014/main" id="{CB2595AF-2CFD-42CC-899E-6491AD507B45}"/>
              </a:ext>
            </a:extLst>
          </p:cNvPr>
          <p:cNvSpPr/>
          <p:nvPr/>
        </p:nvSpPr>
        <p:spPr>
          <a:xfrm>
            <a:off x="5958700" y="6213690"/>
            <a:ext cx="4570482"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数据质量规则最终部署在</a:t>
            </a:r>
            <a:r>
              <a:rPr lang="zh-CN" altLang="en-US" dirty="0">
                <a:solidFill>
                  <a:srgbClr val="1368B3"/>
                </a:solidFill>
                <a:latin typeface="微软雅黑" panose="020B0503020204020204" pitchFamily="34" charset="-122"/>
                <a:ea typeface="微软雅黑" panose="020B0503020204020204" pitchFamily="34" charset="-122"/>
              </a:rPr>
              <a:t>数据质量管理平台</a:t>
            </a:r>
          </a:p>
        </p:txBody>
      </p:sp>
      <p:sp>
        <p:nvSpPr>
          <p:cNvPr id="32" name="Down Arrow 3">
            <a:extLst>
              <a:ext uri="{FF2B5EF4-FFF2-40B4-BE49-F238E27FC236}">
                <a16:creationId xmlns="" xmlns:a16="http://schemas.microsoft.com/office/drawing/2014/main" id="{556F0D4B-9D20-493B-AB20-9483D0E19E75}"/>
              </a:ext>
            </a:extLst>
          </p:cNvPr>
          <p:cNvSpPr/>
          <p:nvPr/>
        </p:nvSpPr>
        <p:spPr>
          <a:xfrm>
            <a:off x="6034545" y="5787735"/>
            <a:ext cx="4774040" cy="410185"/>
          </a:xfrm>
          <a:prstGeom prst="downArrow">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sz="1600" dirty="0">
              <a:solidFill>
                <a:schemeClr val="dk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787592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p:spPr>
        <p:txBody>
          <a:bodyPr wrap="square" rtlCol="0">
            <a:spAutoFit/>
          </a:bodyPr>
          <a:lstStyle/>
          <a:p>
            <a:r>
              <a:rPr lang="zh-CN" altLang="en-US" dirty="0"/>
              <a:t>常见质量问题及处理</a:t>
            </a:r>
          </a:p>
        </p:txBody>
      </p:sp>
      <p:sp>
        <p:nvSpPr>
          <p:cNvPr id="32" name="圆角矩形 17"/>
          <p:cNvSpPr/>
          <p:nvPr/>
        </p:nvSpPr>
        <p:spPr>
          <a:xfrm>
            <a:off x="1121734" y="1195628"/>
            <a:ext cx="1754122" cy="410305"/>
          </a:xfrm>
          <a:prstGeom prst="roundRect">
            <a:avLst/>
          </a:prstGeom>
          <a:solidFill>
            <a:srgbClr val="5C9BD5"/>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1200" b="1" i="0" u="none" strike="noStrike" kern="0" cap="none" spc="0" normalizeH="0" baseline="0" noProof="0" dirty="0">
                <a:ln>
                  <a:noFill/>
                </a:ln>
                <a:solidFill>
                  <a:prstClr val="white"/>
                </a:solidFill>
                <a:effectLst/>
                <a:uLnTx/>
                <a:uFillTx/>
                <a:latin typeface="微软雅黑" charset="0"/>
                <a:ea typeface="微软雅黑" charset="0"/>
                <a:cs typeface="+mn-ea"/>
                <a:sym typeface="+mn-lt"/>
              </a:rPr>
              <a:t>数据缺失</a:t>
            </a:r>
          </a:p>
        </p:txBody>
      </p:sp>
      <p:sp>
        <p:nvSpPr>
          <p:cNvPr id="33" name="圆角矩形 18"/>
          <p:cNvSpPr/>
          <p:nvPr/>
        </p:nvSpPr>
        <p:spPr>
          <a:xfrm>
            <a:off x="3195226" y="1195628"/>
            <a:ext cx="1903915" cy="410305"/>
          </a:xfrm>
          <a:prstGeom prst="roundRect">
            <a:avLst/>
          </a:prstGeom>
          <a:solidFill>
            <a:srgbClr val="5C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1200" b="1" i="0" u="none" strike="noStrike" kern="0" cap="none" spc="0" normalizeH="0" baseline="0" noProof="0" dirty="0">
                <a:ln>
                  <a:noFill/>
                </a:ln>
                <a:solidFill>
                  <a:prstClr val="white"/>
                </a:solidFill>
                <a:effectLst/>
                <a:uLnTx/>
                <a:uFillTx/>
                <a:latin typeface="微软雅黑" charset="0"/>
                <a:ea typeface="微软雅黑" charset="0"/>
                <a:cs typeface="+mn-ea"/>
                <a:sym typeface="+mn-lt"/>
              </a:rPr>
              <a:t>主数据、元数据等基础数据不统一</a:t>
            </a:r>
          </a:p>
        </p:txBody>
      </p:sp>
      <p:sp>
        <p:nvSpPr>
          <p:cNvPr id="34" name="圆角矩形 19"/>
          <p:cNvSpPr/>
          <p:nvPr/>
        </p:nvSpPr>
        <p:spPr>
          <a:xfrm>
            <a:off x="5356251" y="1180143"/>
            <a:ext cx="1754122" cy="410305"/>
          </a:xfrm>
          <a:prstGeom prst="roundRect">
            <a:avLst/>
          </a:prstGeom>
          <a:solidFill>
            <a:srgbClr val="5C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1200" b="1" i="0" u="none" strike="noStrike" kern="0" cap="none" spc="0" normalizeH="0" baseline="0" noProof="0" dirty="0">
                <a:ln>
                  <a:noFill/>
                </a:ln>
                <a:solidFill>
                  <a:prstClr val="white"/>
                </a:solidFill>
                <a:effectLst/>
                <a:uLnTx/>
                <a:uFillTx/>
                <a:latin typeface="微软雅黑" charset="0"/>
                <a:ea typeface="微软雅黑" charset="0"/>
                <a:cs typeface="+mn-ea"/>
                <a:sym typeface="+mn-lt"/>
              </a:rPr>
              <a:t>指标计算口径不统一</a:t>
            </a:r>
          </a:p>
        </p:txBody>
      </p:sp>
      <p:sp>
        <p:nvSpPr>
          <p:cNvPr id="35" name="圆角矩形 20"/>
          <p:cNvSpPr/>
          <p:nvPr/>
        </p:nvSpPr>
        <p:spPr>
          <a:xfrm>
            <a:off x="7464796" y="1195627"/>
            <a:ext cx="1754122" cy="410305"/>
          </a:xfrm>
          <a:prstGeom prst="roundRect">
            <a:avLst/>
          </a:prstGeom>
          <a:solidFill>
            <a:srgbClr val="5C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1200" b="1" i="0" u="none" strike="noStrike" kern="0" cap="none" spc="0" normalizeH="0" baseline="0" noProof="0" dirty="0">
                <a:ln>
                  <a:noFill/>
                </a:ln>
                <a:solidFill>
                  <a:prstClr val="white"/>
                </a:solidFill>
                <a:effectLst/>
                <a:uLnTx/>
                <a:uFillTx/>
                <a:latin typeface="微软雅黑" charset="0"/>
                <a:ea typeface="微软雅黑" charset="0"/>
                <a:cs typeface="+mn-ea"/>
                <a:sym typeface="+mn-lt"/>
              </a:rPr>
              <a:t>业务数据不规范</a:t>
            </a:r>
          </a:p>
        </p:txBody>
      </p:sp>
      <p:sp>
        <p:nvSpPr>
          <p:cNvPr id="36" name="圆角矩形 21"/>
          <p:cNvSpPr/>
          <p:nvPr/>
        </p:nvSpPr>
        <p:spPr>
          <a:xfrm>
            <a:off x="9484430" y="1180142"/>
            <a:ext cx="1754122" cy="410305"/>
          </a:xfrm>
          <a:prstGeom prst="roundRect">
            <a:avLst/>
          </a:prstGeom>
          <a:solidFill>
            <a:srgbClr val="5C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1200" b="1" i="0" u="none" strike="noStrike" kern="0" cap="none" spc="0" normalizeH="0" baseline="0" noProof="0" dirty="0">
                <a:ln>
                  <a:noFill/>
                </a:ln>
                <a:solidFill>
                  <a:prstClr val="white"/>
                </a:solidFill>
                <a:effectLst/>
                <a:uLnTx/>
                <a:uFillTx/>
                <a:latin typeface="微软雅黑" charset="0"/>
                <a:ea typeface="微软雅黑" charset="0"/>
                <a:cs typeface="+mn-ea"/>
                <a:sym typeface="+mn-lt"/>
              </a:rPr>
              <a:t>数据粒度不完善</a:t>
            </a:r>
          </a:p>
        </p:txBody>
      </p:sp>
      <p:sp>
        <p:nvSpPr>
          <p:cNvPr id="37" name="矩形 36"/>
          <p:cNvSpPr/>
          <p:nvPr/>
        </p:nvSpPr>
        <p:spPr>
          <a:xfrm>
            <a:off x="1026925" y="1692156"/>
            <a:ext cx="1848932" cy="646331"/>
          </a:xfrm>
          <a:prstGeom prst="rect">
            <a:avLst/>
          </a:prstGeom>
        </p:spPr>
        <p:txBody>
          <a:bodyPr wrap="square">
            <a:spAutoFit/>
          </a:bodyPr>
          <a:lstStyle/>
          <a:p>
            <a:pPr eaLnBrk="0" fontAlgn="base" hangingPunct="0">
              <a:spcBef>
                <a:spcPct val="0"/>
              </a:spcBef>
              <a:spcAft>
                <a:spcPct val="0"/>
              </a:spcAft>
            </a:pPr>
            <a:r>
              <a:rPr lang="zh-CN" altLang="en-US" sz="1200" dirty="0">
                <a:solidFill>
                  <a:prstClr val="white">
                    <a:lumMod val="50000"/>
                  </a:prstClr>
                </a:solidFill>
                <a:latin typeface="微软雅黑" charset="0"/>
                <a:ea typeface="微软雅黑" charset="0"/>
                <a:cs typeface="+mn-ea"/>
                <a:sym typeface="+mn-lt"/>
              </a:rPr>
              <a:t>部分业务或部分新并购公司数据无法从系统里获取</a:t>
            </a:r>
          </a:p>
        </p:txBody>
      </p:sp>
      <p:sp>
        <p:nvSpPr>
          <p:cNvPr id="38" name="矩形 37"/>
          <p:cNvSpPr/>
          <p:nvPr/>
        </p:nvSpPr>
        <p:spPr>
          <a:xfrm>
            <a:off x="3195226" y="1713687"/>
            <a:ext cx="1848932" cy="646331"/>
          </a:xfrm>
          <a:prstGeom prst="rect">
            <a:avLst/>
          </a:prstGeom>
        </p:spPr>
        <p:txBody>
          <a:bodyPr wrap="square">
            <a:spAutoFit/>
          </a:bodyPr>
          <a:lstStyle/>
          <a:p>
            <a:pPr eaLnBrk="0" fontAlgn="base" hangingPunct="0">
              <a:spcBef>
                <a:spcPct val="0"/>
              </a:spcBef>
              <a:spcAft>
                <a:spcPct val="0"/>
              </a:spcAft>
            </a:pPr>
            <a:r>
              <a:rPr lang="zh-CN" altLang="en-US" sz="1200" dirty="0">
                <a:solidFill>
                  <a:prstClr val="white">
                    <a:lumMod val="50000"/>
                  </a:prstClr>
                </a:solidFill>
                <a:latin typeface="微软雅黑" charset="0"/>
                <a:ea typeface="微软雅黑" charset="0"/>
                <a:cs typeface="+mn-ea"/>
                <a:sym typeface="+mn-lt"/>
              </a:rPr>
              <a:t>主数据、元数据等基础数据散落在各系统中</a:t>
            </a:r>
          </a:p>
        </p:txBody>
      </p:sp>
      <p:sp>
        <p:nvSpPr>
          <p:cNvPr id="39" name="矩形 38"/>
          <p:cNvSpPr/>
          <p:nvPr/>
        </p:nvSpPr>
        <p:spPr>
          <a:xfrm>
            <a:off x="5364014" y="1704432"/>
            <a:ext cx="1848932" cy="646331"/>
          </a:xfrm>
          <a:prstGeom prst="rect">
            <a:avLst/>
          </a:prstGeom>
        </p:spPr>
        <p:txBody>
          <a:bodyPr wrap="square">
            <a:spAutoFit/>
          </a:bodyPr>
          <a:lstStyle/>
          <a:p>
            <a:pPr eaLnBrk="0" fontAlgn="base" hangingPunct="0">
              <a:spcBef>
                <a:spcPct val="0"/>
              </a:spcBef>
              <a:spcAft>
                <a:spcPct val="0"/>
              </a:spcAft>
            </a:pPr>
            <a:r>
              <a:rPr lang="zh-CN" altLang="en-US" sz="1200" dirty="0">
                <a:solidFill>
                  <a:prstClr val="white">
                    <a:lumMod val="50000"/>
                  </a:prstClr>
                </a:solidFill>
                <a:latin typeface="微软雅黑" charset="0"/>
                <a:ea typeface="微软雅黑" charset="0"/>
                <a:cs typeface="+mn-ea"/>
                <a:sym typeface="+mn-lt"/>
              </a:rPr>
              <a:t>多个部门、公司计算指标口径不统一。无法横向比较数据</a:t>
            </a:r>
          </a:p>
        </p:txBody>
      </p:sp>
      <p:sp>
        <p:nvSpPr>
          <p:cNvPr id="40" name="矩形 39"/>
          <p:cNvSpPr/>
          <p:nvPr/>
        </p:nvSpPr>
        <p:spPr>
          <a:xfrm>
            <a:off x="7464796" y="1713687"/>
            <a:ext cx="1848932" cy="461665"/>
          </a:xfrm>
          <a:prstGeom prst="rect">
            <a:avLst/>
          </a:prstGeom>
        </p:spPr>
        <p:txBody>
          <a:bodyPr wrap="square">
            <a:spAutoFit/>
          </a:bodyPr>
          <a:lstStyle/>
          <a:p>
            <a:pPr eaLnBrk="0" fontAlgn="base" hangingPunct="0">
              <a:spcBef>
                <a:spcPct val="0"/>
              </a:spcBef>
              <a:spcAft>
                <a:spcPct val="0"/>
              </a:spcAft>
            </a:pPr>
            <a:r>
              <a:rPr lang="zh-CN" altLang="en-US" sz="1200" dirty="0">
                <a:solidFill>
                  <a:prstClr val="white">
                    <a:lumMod val="50000"/>
                  </a:prstClr>
                </a:solidFill>
                <a:latin typeface="微软雅黑" charset="0"/>
                <a:ea typeface="微软雅黑" charset="0"/>
                <a:cs typeface="+mn-ea"/>
                <a:sym typeface="+mn-lt"/>
              </a:rPr>
              <a:t>为了特殊业务在后台修改订单数据等</a:t>
            </a:r>
          </a:p>
        </p:txBody>
      </p:sp>
      <p:sp>
        <p:nvSpPr>
          <p:cNvPr id="41" name="矩形 40"/>
          <p:cNvSpPr/>
          <p:nvPr/>
        </p:nvSpPr>
        <p:spPr>
          <a:xfrm>
            <a:off x="9484430" y="1713687"/>
            <a:ext cx="1848932" cy="830997"/>
          </a:xfrm>
          <a:prstGeom prst="rect">
            <a:avLst/>
          </a:prstGeom>
        </p:spPr>
        <p:txBody>
          <a:bodyPr wrap="square">
            <a:spAutoFit/>
          </a:bodyPr>
          <a:lstStyle/>
          <a:p>
            <a:pPr eaLnBrk="0" fontAlgn="base" hangingPunct="0">
              <a:spcBef>
                <a:spcPct val="0"/>
              </a:spcBef>
              <a:spcAft>
                <a:spcPct val="0"/>
              </a:spcAft>
            </a:pPr>
            <a:r>
              <a:rPr lang="zh-CN" altLang="en-US" sz="1200" dirty="0">
                <a:solidFill>
                  <a:prstClr val="white">
                    <a:lumMod val="50000"/>
                  </a:prstClr>
                </a:solidFill>
                <a:latin typeface="微软雅黑" charset="0"/>
                <a:ea typeface="微软雅黑" charset="0"/>
                <a:cs typeface="+mn-ea"/>
                <a:sym typeface="+mn-lt"/>
              </a:rPr>
              <a:t>前端业务系统功能不完善导致无法获取分析所需要的明细数据</a:t>
            </a:r>
          </a:p>
        </p:txBody>
      </p:sp>
      <p:sp>
        <p:nvSpPr>
          <p:cNvPr id="42" name="梯形 41"/>
          <p:cNvSpPr/>
          <p:nvPr/>
        </p:nvSpPr>
        <p:spPr>
          <a:xfrm rot="16200000">
            <a:off x="1923686" y="3906679"/>
            <a:ext cx="451500" cy="685621"/>
          </a:xfrm>
          <a:prstGeom prst="trapezoid">
            <a:avLst>
              <a:gd name="adj" fmla="val 17184"/>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050" b="0" i="0" u="none" strike="noStrike" kern="0" cap="none" spc="0" normalizeH="0" baseline="0" noProof="0">
              <a:ln>
                <a:noFill/>
              </a:ln>
              <a:solidFill>
                <a:prstClr val="white"/>
              </a:solidFill>
              <a:effectLst/>
              <a:uLnTx/>
              <a:uFillTx/>
              <a:latin typeface="微软雅黑" charset="0"/>
              <a:ea typeface="微软雅黑" charset="0"/>
            </a:endParaRPr>
          </a:p>
        </p:txBody>
      </p:sp>
      <p:sp>
        <p:nvSpPr>
          <p:cNvPr id="43" name="任意多边形 42"/>
          <p:cNvSpPr/>
          <p:nvPr/>
        </p:nvSpPr>
        <p:spPr>
          <a:xfrm rot="16200000">
            <a:off x="1796273" y="5187347"/>
            <a:ext cx="706533" cy="683573"/>
          </a:xfrm>
          <a:custGeom>
            <a:avLst/>
            <a:gdLst>
              <a:gd name="connsiteX0" fmla="*/ 0 w 1707"/>
              <a:gd name="connsiteY0" fmla="*/ 3673 h 3673"/>
              <a:gd name="connsiteX1" fmla="*/ 1117 w 1707"/>
              <a:gd name="connsiteY1" fmla="*/ 0 h 3673"/>
              <a:gd name="connsiteX2" fmla="*/ 1707 w 1707"/>
              <a:gd name="connsiteY2" fmla="*/ 0 h 3673"/>
              <a:gd name="connsiteX3" fmla="*/ 1094 w 1707"/>
              <a:gd name="connsiteY3" fmla="*/ 3673 h 3673"/>
              <a:gd name="connsiteX4" fmla="*/ 0 w 1707"/>
              <a:gd name="connsiteY4" fmla="*/ 3673 h 3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7" h="3673">
                <a:moveTo>
                  <a:pt x="0" y="3673"/>
                </a:moveTo>
                <a:lnTo>
                  <a:pt x="1117" y="0"/>
                </a:lnTo>
                <a:lnTo>
                  <a:pt x="1707" y="0"/>
                </a:lnTo>
                <a:lnTo>
                  <a:pt x="1094" y="3673"/>
                </a:lnTo>
                <a:lnTo>
                  <a:pt x="0" y="3673"/>
                </a:ln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050" b="0" i="0" u="none" strike="noStrike" kern="0" cap="none" spc="0" normalizeH="0" baseline="0" noProof="0" dirty="0">
              <a:ln>
                <a:noFill/>
              </a:ln>
              <a:solidFill>
                <a:prstClr val="white"/>
              </a:solidFill>
              <a:effectLst/>
              <a:uLnTx/>
              <a:uFillTx/>
              <a:latin typeface="微软雅黑" charset="0"/>
              <a:ea typeface="微软雅黑" charset="0"/>
            </a:endParaRPr>
          </a:p>
        </p:txBody>
      </p:sp>
      <p:sp>
        <p:nvSpPr>
          <p:cNvPr id="44" name="任意多边形 43"/>
          <p:cNvSpPr/>
          <p:nvPr/>
        </p:nvSpPr>
        <p:spPr>
          <a:xfrm rot="16200000" flipH="1">
            <a:off x="1811266" y="2604145"/>
            <a:ext cx="692158" cy="683575"/>
          </a:xfrm>
          <a:custGeom>
            <a:avLst/>
            <a:gdLst>
              <a:gd name="connsiteX0" fmla="*/ 0 w 1707"/>
              <a:gd name="connsiteY0" fmla="*/ 3673 h 3673"/>
              <a:gd name="connsiteX1" fmla="*/ 1117 w 1707"/>
              <a:gd name="connsiteY1" fmla="*/ 0 h 3673"/>
              <a:gd name="connsiteX2" fmla="*/ 1707 w 1707"/>
              <a:gd name="connsiteY2" fmla="*/ 0 h 3673"/>
              <a:gd name="connsiteX3" fmla="*/ 1094 w 1707"/>
              <a:gd name="connsiteY3" fmla="*/ 3673 h 3673"/>
              <a:gd name="connsiteX4" fmla="*/ 0 w 1707"/>
              <a:gd name="connsiteY4" fmla="*/ 3673 h 3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7" h="3673">
                <a:moveTo>
                  <a:pt x="0" y="3673"/>
                </a:moveTo>
                <a:lnTo>
                  <a:pt x="1117" y="0"/>
                </a:lnTo>
                <a:lnTo>
                  <a:pt x="1707" y="0"/>
                </a:lnTo>
                <a:lnTo>
                  <a:pt x="1094" y="3673"/>
                </a:lnTo>
                <a:lnTo>
                  <a:pt x="0" y="3673"/>
                </a:ln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050" b="0" i="0" u="none" strike="noStrike" kern="0" cap="none" spc="0" normalizeH="0" baseline="0" noProof="0">
              <a:ln>
                <a:noFill/>
              </a:ln>
              <a:solidFill>
                <a:prstClr val="white"/>
              </a:solidFill>
              <a:effectLst/>
              <a:uLnTx/>
              <a:uFillTx/>
              <a:latin typeface="微软雅黑" charset="0"/>
              <a:ea typeface="微软雅黑" charset="0"/>
            </a:endParaRPr>
          </a:p>
        </p:txBody>
      </p:sp>
      <p:sp>
        <p:nvSpPr>
          <p:cNvPr id="45" name="任意多边形 44"/>
          <p:cNvSpPr/>
          <p:nvPr/>
        </p:nvSpPr>
        <p:spPr>
          <a:xfrm rot="16200000" flipH="1">
            <a:off x="1812188" y="3320098"/>
            <a:ext cx="692158" cy="683575"/>
          </a:xfrm>
          <a:custGeom>
            <a:avLst/>
            <a:gdLst>
              <a:gd name="connsiteX0" fmla="*/ 0 w 1707"/>
              <a:gd name="connsiteY0" fmla="*/ 3673 h 3673"/>
              <a:gd name="connsiteX1" fmla="*/ 1117 w 1707"/>
              <a:gd name="connsiteY1" fmla="*/ 0 h 3673"/>
              <a:gd name="connsiteX2" fmla="*/ 1707 w 1707"/>
              <a:gd name="connsiteY2" fmla="*/ 0 h 3673"/>
              <a:gd name="connsiteX3" fmla="*/ 1094 w 1707"/>
              <a:gd name="connsiteY3" fmla="*/ 3673 h 3673"/>
              <a:gd name="connsiteX4" fmla="*/ 0 w 1707"/>
              <a:gd name="connsiteY4" fmla="*/ 3673 h 3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7" h="3673">
                <a:moveTo>
                  <a:pt x="0" y="3673"/>
                </a:moveTo>
                <a:lnTo>
                  <a:pt x="1117" y="0"/>
                </a:lnTo>
                <a:lnTo>
                  <a:pt x="1707" y="0"/>
                </a:lnTo>
                <a:lnTo>
                  <a:pt x="1094" y="3673"/>
                </a:lnTo>
                <a:lnTo>
                  <a:pt x="0" y="3673"/>
                </a:ln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050" b="0" i="0" u="none" strike="noStrike" kern="0" cap="none" spc="0" normalizeH="0" baseline="0" noProof="0">
              <a:ln>
                <a:noFill/>
              </a:ln>
              <a:solidFill>
                <a:prstClr val="white"/>
              </a:solidFill>
              <a:effectLst/>
              <a:uLnTx/>
              <a:uFillTx/>
              <a:latin typeface="微软雅黑" charset="0"/>
              <a:ea typeface="微软雅黑" charset="0"/>
            </a:endParaRPr>
          </a:p>
        </p:txBody>
      </p:sp>
      <p:sp>
        <p:nvSpPr>
          <p:cNvPr id="46" name="任意多边形 16"/>
          <p:cNvSpPr/>
          <p:nvPr/>
        </p:nvSpPr>
        <p:spPr>
          <a:xfrm rot="16200000">
            <a:off x="1798764" y="4488915"/>
            <a:ext cx="707066" cy="683575"/>
          </a:xfrm>
          <a:custGeom>
            <a:avLst/>
            <a:gdLst>
              <a:gd name="connsiteX0" fmla="*/ 0 w 1707"/>
              <a:gd name="connsiteY0" fmla="*/ 3673 h 3673"/>
              <a:gd name="connsiteX1" fmla="*/ 1117 w 1707"/>
              <a:gd name="connsiteY1" fmla="*/ 0 h 3673"/>
              <a:gd name="connsiteX2" fmla="*/ 1707 w 1707"/>
              <a:gd name="connsiteY2" fmla="*/ 0 h 3673"/>
              <a:gd name="connsiteX3" fmla="*/ 1094 w 1707"/>
              <a:gd name="connsiteY3" fmla="*/ 3673 h 3673"/>
              <a:gd name="connsiteX4" fmla="*/ 0 w 1707"/>
              <a:gd name="connsiteY4" fmla="*/ 3673 h 3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7" h="3673">
                <a:moveTo>
                  <a:pt x="0" y="3673"/>
                </a:moveTo>
                <a:lnTo>
                  <a:pt x="1117" y="0"/>
                </a:lnTo>
                <a:lnTo>
                  <a:pt x="1707" y="0"/>
                </a:lnTo>
                <a:lnTo>
                  <a:pt x="1094" y="3673"/>
                </a:lnTo>
                <a:lnTo>
                  <a:pt x="0" y="3673"/>
                </a:ln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050" b="0" i="0" u="none" strike="noStrike" kern="0" cap="none" spc="0" normalizeH="0" baseline="0" noProof="0" dirty="0">
              <a:ln>
                <a:noFill/>
              </a:ln>
              <a:solidFill>
                <a:prstClr val="white"/>
              </a:solidFill>
              <a:effectLst/>
              <a:uLnTx/>
              <a:uFillTx/>
              <a:latin typeface="微软雅黑" charset="0"/>
              <a:ea typeface="微软雅黑" charset="0"/>
            </a:endParaRPr>
          </a:p>
        </p:txBody>
      </p:sp>
      <p:sp>
        <p:nvSpPr>
          <p:cNvPr id="47" name="矩形 46"/>
          <p:cNvSpPr/>
          <p:nvPr/>
        </p:nvSpPr>
        <p:spPr>
          <a:xfrm>
            <a:off x="2500973" y="2613502"/>
            <a:ext cx="1582090" cy="432733"/>
          </a:xfrm>
          <a:prstGeom prst="rect">
            <a:avLst/>
          </a:prstGeom>
          <a:solidFill>
            <a:srgbClr val="5C9BD5"/>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1200" b="1" i="0" u="none" strike="noStrike" kern="0" cap="none" spc="0" normalizeH="0" baseline="0" noProof="0" dirty="0">
                <a:ln>
                  <a:noFill/>
                </a:ln>
                <a:solidFill>
                  <a:prstClr val="white"/>
                </a:solidFill>
                <a:effectLst/>
                <a:uLnTx/>
                <a:uFillTx/>
                <a:latin typeface="微软雅黑" charset="0"/>
                <a:ea typeface="微软雅黑" charset="0"/>
                <a:cs typeface="+mn-ea"/>
                <a:sym typeface="+mn-lt"/>
              </a:rPr>
              <a:t>数据缺失</a:t>
            </a:r>
          </a:p>
        </p:txBody>
      </p:sp>
      <p:sp>
        <p:nvSpPr>
          <p:cNvPr id="48" name="矩形 47"/>
          <p:cNvSpPr/>
          <p:nvPr/>
        </p:nvSpPr>
        <p:spPr>
          <a:xfrm>
            <a:off x="2500973" y="3311138"/>
            <a:ext cx="1582090" cy="460271"/>
          </a:xfrm>
          <a:prstGeom prst="rect">
            <a:avLst/>
          </a:prstGeom>
          <a:solidFill>
            <a:srgbClr val="5C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1200" b="1" i="0" u="none" strike="noStrike" kern="0" cap="none" spc="0" normalizeH="0" baseline="0" noProof="0" dirty="0">
                <a:ln>
                  <a:noFill/>
                </a:ln>
                <a:solidFill>
                  <a:prstClr val="white"/>
                </a:solidFill>
                <a:effectLst/>
                <a:uLnTx/>
                <a:uFillTx/>
                <a:latin typeface="微软雅黑" charset="0"/>
                <a:ea typeface="微软雅黑" charset="0"/>
                <a:cs typeface="+mn-ea"/>
                <a:sym typeface="+mn-lt"/>
              </a:rPr>
              <a:t>主数据、元数据等基础数据不统一</a:t>
            </a:r>
          </a:p>
        </p:txBody>
      </p:sp>
      <p:sp>
        <p:nvSpPr>
          <p:cNvPr id="49" name="矩形 48"/>
          <p:cNvSpPr/>
          <p:nvPr/>
        </p:nvSpPr>
        <p:spPr>
          <a:xfrm>
            <a:off x="2482079" y="4044335"/>
            <a:ext cx="1600985" cy="430904"/>
          </a:xfrm>
          <a:prstGeom prst="rect">
            <a:avLst/>
          </a:prstGeom>
          <a:solidFill>
            <a:srgbClr val="5C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1200" b="1" i="0" u="none" strike="noStrike" kern="0" cap="none" spc="0" normalizeH="0" baseline="0" noProof="0" dirty="0">
                <a:ln>
                  <a:noFill/>
                </a:ln>
                <a:solidFill>
                  <a:prstClr val="white"/>
                </a:solidFill>
                <a:effectLst/>
                <a:uLnTx/>
                <a:uFillTx/>
                <a:latin typeface="微软雅黑" charset="0"/>
                <a:ea typeface="微软雅黑" charset="0"/>
                <a:cs typeface="+mn-ea"/>
                <a:sym typeface="+mn-lt"/>
              </a:rPr>
              <a:t>指标计算口径不统一</a:t>
            </a:r>
          </a:p>
        </p:txBody>
      </p:sp>
      <p:sp>
        <p:nvSpPr>
          <p:cNvPr id="50" name="矩形 49"/>
          <p:cNvSpPr/>
          <p:nvPr/>
        </p:nvSpPr>
        <p:spPr>
          <a:xfrm>
            <a:off x="2500973" y="4744424"/>
            <a:ext cx="1582091" cy="439813"/>
          </a:xfrm>
          <a:prstGeom prst="rect">
            <a:avLst/>
          </a:prstGeom>
          <a:solidFill>
            <a:srgbClr val="5C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1200" b="1" i="0" u="none" strike="noStrike" kern="0" cap="none" spc="0" normalizeH="0" baseline="0" noProof="0" dirty="0">
                <a:ln>
                  <a:noFill/>
                </a:ln>
                <a:solidFill>
                  <a:prstClr val="white"/>
                </a:solidFill>
                <a:effectLst/>
                <a:uLnTx/>
                <a:uFillTx/>
                <a:latin typeface="微软雅黑" charset="0"/>
                <a:ea typeface="微软雅黑" charset="0"/>
                <a:cs typeface="+mn-ea"/>
                <a:sym typeface="+mn-lt"/>
              </a:rPr>
              <a:t>业务数据不规范</a:t>
            </a:r>
          </a:p>
        </p:txBody>
      </p:sp>
      <p:sp>
        <p:nvSpPr>
          <p:cNvPr id="51" name="矩形 50"/>
          <p:cNvSpPr/>
          <p:nvPr/>
        </p:nvSpPr>
        <p:spPr>
          <a:xfrm>
            <a:off x="2482078" y="5431610"/>
            <a:ext cx="1600985" cy="450791"/>
          </a:xfrm>
          <a:prstGeom prst="rect">
            <a:avLst/>
          </a:prstGeom>
          <a:solidFill>
            <a:srgbClr val="5C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1200" b="1" i="0" u="none" strike="noStrike" kern="0" cap="none" spc="0" normalizeH="0" baseline="0" noProof="0" dirty="0">
                <a:ln>
                  <a:noFill/>
                </a:ln>
                <a:solidFill>
                  <a:prstClr val="white"/>
                </a:solidFill>
                <a:effectLst/>
                <a:uLnTx/>
                <a:uFillTx/>
                <a:latin typeface="微软雅黑" charset="0"/>
                <a:ea typeface="微软雅黑" charset="0"/>
                <a:cs typeface="+mn-ea"/>
                <a:sym typeface="+mn-lt"/>
              </a:rPr>
              <a:t>数据粒度不完善</a:t>
            </a:r>
          </a:p>
        </p:txBody>
      </p:sp>
      <p:sp>
        <p:nvSpPr>
          <p:cNvPr id="52" name="内容占位符 2"/>
          <p:cNvSpPr txBox="1"/>
          <p:nvPr/>
        </p:nvSpPr>
        <p:spPr>
          <a:xfrm>
            <a:off x="4221816" y="3231651"/>
            <a:ext cx="7581765" cy="887103"/>
          </a:xfrm>
          <a:prstGeom prst="rect">
            <a:avLst/>
          </a:prstGeom>
        </p:spPr>
        <p:txBody>
          <a:bodyPr vert="horz" lIns="91440" tIns="45720" rIns="91440" bIns="45720" rtlCol="0">
            <a:noAutofit/>
          </a:bodyPr>
          <a:lstStyle>
            <a:lvl1pPr marL="308610" indent="-308610" algn="l" defTabSz="685800" rtl="0" eaLnBrk="1" latinLnBrk="0" hangingPunct="1">
              <a:lnSpc>
                <a:spcPct val="90000"/>
              </a:lnSpc>
              <a:spcBef>
                <a:spcPts val="750"/>
              </a:spcBef>
              <a:buClr>
                <a:srgbClr val="C70019"/>
              </a:buClr>
              <a:buFont typeface="Wingdings" panose="05000000000000000000" pitchFamily="2" charset="2"/>
              <a:buChar char="n"/>
              <a:defRPr sz="1800" kern="1200">
                <a:solidFill>
                  <a:schemeClr val="tx1"/>
                </a:solidFill>
                <a:latin typeface="+mj-ea"/>
                <a:ea typeface="+mj-ea"/>
                <a:cs typeface="+mn-cs"/>
              </a:defRPr>
            </a:lvl1pPr>
            <a:lvl2pPr marL="514350" indent="-171450" algn="l" defTabSz="685800" rtl="0" eaLnBrk="1" latinLnBrk="0" hangingPunct="1">
              <a:lnSpc>
                <a:spcPct val="90000"/>
              </a:lnSpc>
              <a:spcBef>
                <a:spcPts val="375"/>
              </a:spcBef>
              <a:buClr>
                <a:srgbClr val="C70019"/>
              </a:buClr>
              <a:buFont typeface="Arial" panose="020B0604020202090204" pitchFamily="34" charset="0"/>
              <a:buChar char="•"/>
              <a:defRPr sz="1800" kern="1200">
                <a:solidFill>
                  <a:schemeClr val="tx1"/>
                </a:solidFill>
                <a:latin typeface="+mj-ea"/>
                <a:ea typeface="+mj-ea"/>
                <a:cs typeface="+mn-cs"/>
              </a:defRPr>
            </a:lvl2pPr>
            <a:lvl3pPr marL="1080770" indent="-257175" algn="l" defTabSz="685800" rtl="0" eaLnBrk="1" latinLnBrk="0" hangingPunct="1">
              <a:lnSpc>
                <a:spcPct val="90000"/>
              </a:lnSpc>
              <a:spcBef>
                <a:spcPts val="375"/>
              </a:spcBef>
              <a:buClr>
                <a:srgbClr val="C70019"/>
              </a:buClr>
              <a:buFont typeface="Wingdings" panose="05000000000000000000" pitchFamily="2" charset="2"/>
              <a:buChar char="p"/>
              <a:defRPr sz="1800" kern="1200">
                <a:solidFill>
                  <a:schemeClr val="tx1"/>
                </a:solidFill>
                <a:latin typeface="+mj-ea"/>
                <a:ea typeface="+mj-ea"/>
                <a:cs typeface="+mn-cs"/>
              </a:defRPr>
            </a:lvl3pPr>
            <a:lvl4pPr marL="1492885" indent="-257175" algn="l" defTabSz="685800" rtl="0" eaLnBrk="1" latinLnBrk="0" hangingPunct="1">
              <a:lnSpc>
                <a:spcPct val="90000"/>
              </a:lnSpc>
              <a:spcBef>
                <a:spcPts val="375"/>
              </a:spcBef>
              <a:buClr>
                <a:srgbClr val="C70019"/>
              </a:buClr>
              <a:buFont typeface="Arial" panose="020B0604020202090204" pitchFamily="34" charset="0"/>
              <a:buChar char="•"/>
              <a:defRPr sz="1800" kern="1200">
                <a:solidFill>
                  <a:schemeClr val="tx1"/>
                </a:solidFill>
                <a:latin typeface="+mj-ea"/>
                <a:ea typeface="+mj-ea"/>
                <a:cs typeface="+mn-cs"/>
              </a:defRPr>
            </a:lvl4pPr>
            <a:lvl5pPr marL="1543050" indent="-171450" algn="l" defTabSz="685800" rtl="0" eaLnBrk="1" latinLnBrk="0" hangingPunct="1">
              <a:lnSpc>
                <a:spcPct val="90000"/>
              </a:lnSpc>
              <a:spcBef>
                <a:spcPts val="375"/>
              </a:spcBef>
              <a:buClr>
                <a:srgbClr val="C70019"/>
              </a:buClr>
              <a:buFont typeface="Arial" panose="020B0604020202090204" pitchFamily="34" charset="0"/>
              <a:buChar char="•"/>
              <a:defRPr sz="1800" kern="1200">
                <a:solidFill>
                  <a:schemeClr val="tx1"/>
                </a:solidFill>
                <a:latin typeface="+mj-ea"/>
                <a:ea typeface="+mj-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a:lstStyle>
          <a:p>
            <a:pPr fontAlgn="base">
              <a:spcAft>
                <a:spcPct val="0"/>
              </a:spcAft>
            </a:pPr>
            <a:r>
              <a:rPr lang="zh-CN" altLang="en-US" sz="1400" dirty="0">
                <a:solidFill>
                  <a:prstClr val="black"/>
                </a:solidFill>
                <a:latin typeface="微软雅黑" charset="0"/>
                <a:ea typeface="微软雅黑" charset="0"/>
                <a:cs typeface="微软雅黑" charset="0"/>
              </a:rPr>
              <a:t>梳理标准，针对存量基础数据和增量基础数据分别设计清洗规则，</a:t>
            </a:r>
            <a:r>
              <a:rPr lang="zh-CN" altLang="en-US" sz="1400" b="1" dirty="0">
                <a:solidFill>
                  <a:prstClr val="black"/>
                </a:solidFill>
                <a:latin typeface="微软雅黑" charset="0"/>
                <a:ea typeface="微软雅黑" charset="0"/>
                <a:cs typeface="微软雅黑" charset="0"/>
              </a:rPr>
              <a:t>设置相应的</a:t>
            </a:r>
            <a:r>
              <a:rPr lang="en-US" altLang="zh-CN" sz="1400" b="1" dirty="0">
                <a:solidFill>
                  <a:prstClr val="black"/>
                </a:solidFill>
                <a:latin typeface="微软雅黑" charset="0"/>
                <a:ea typeface="微软雅黑" charset="0"/>
                <a:cs typeface="微软雅黑" charset="0"/>
              </a:rPr>
              <a:t>mapping</a:t>
            </a:r>
            <a:r>
              <a:rPr lang="zh-CN" altLang="en-US" sz="1400" b="1" dirty="0">
                <a:solidFill>
                  <a:prstClr val="black"/>
                </a:solidFill>
                <a:latin typeface="微软雅黑" charset="0"/>
                <a:ea typeface="微软雅黑" charset="0"/>
                <a:cs typeface="微软雅黑" charset="0"/>
              </a:rPr>
              <a:t>表</a:t>
            </a:r>
            <a:endParaRPr lang="en-US" altLang="zh-CN" sz="1400" b="1" dirty="0">
              <a:solidFill>
                <a:prstClr val="black"/>
              </a:solidFill>
              <a:latin typeface="微软雅黑" charset="0"/>
              <a:ea typeface="微软雅黑" charset="0"/>
              <a:cs typeface="微软雅黑" charset="0"/>
            </a:endParaRPr>
          </a:p>
          <a:p>
            <a:pPr fontAlgn="base">
              <a:spcAft>
                <a:spcPct val="0"/>
              </a:spcAft>
            </a:pPr>
            <a:r>
              <a:rPr lang="zh-CN" altLang="en-US" sz="1400" dirty="0">
                <a:solidFill>
                  <a:prstClr val="black"/>
                </a:solidFill>
                <a:latin typeface="微软雅黑" charset="0"/>
                <a:ea typeface="微软雅黑" charset="0"/>
                <a:cs typeface="微软雅黑" charset="0"/>
              </a:rPr>
              <a:t>建立</a:t>
            </a:r>
            <a:r>
              <a:rPr lang="en-US" altLang="zh-CN" sz="1400" dirty="0">
                <a:solidFill>
                  <a:prstClr val="black"/>
                </a:solidFill>
                <a:latin typeface="微软雅黑" charset="0"/>
                <a:ea typeface="微软雅黑" charset="0"/>
                <a:cs typeface="微软雅黑" charset="0"/>
              </a:rPr>
              <a:t>/</a:t>
            </a:r>
            <a:r>
              <a:rPr lang="zh-CN" altLang="en-US" sz="1400" dirty="0">
                <a:solidFill>
                  <a:prstClr val="black"/>
                </a:solidFill>
                <a:latin typeface="微软雅黑" charset="0"/>
                <a:ea typeface="微软雅黑" charset="0"/>
                <a:cs typeface="微软雅黑" charset="0"/>
              </a:rPr>
              <a:t>优化</a:t>
            </a:r>
            <a:r>
              <a:rPr lang="zh-CN" altLang="en-US" sz="1400" b="1" dirty="0">
                <a:solidFill>
                  <a:prstClr val="black"/>
                </a:solidFill>
                <a:latin typeface="微软雅黑" charset="0"/>
                <a:ea typeface="微软雅黑" charset="0"/>
                <a:cs typeface="微软雅黑" charset="0"/>
              </a:rPr>
              <a:t>主数据系统</a:t>
            </a:r>
            <a:r>
              <a:rPr lang="zh-CN" altLang="en-US" sz="1400" dirty="0">
                <a:solidFill>
                  <a:prstClr val="black"/>
                </a:solidFill>
                <a:latin typeface="微软雅黑" charset="0"/>
                <a:ea typeface="微软雅黑" charset="0"/>
                <a:cs typeface="微软雅黑" charset="0"/>
              </a:rPr>
              <a:t>，从源头上改善基础数据质量</a:t>
            </a:r>
            <a:endParaRPr lang="en-GB" sz="1400" dirty="0">
              <a:solidFill>
                <a:prstClr val="black"/>
              </a:solidFill>
              <a:latin typeface="微软雅黑" charset="0"/>
              <a:ea typeface="微软雅黑" charset="0"/>
              <a:cs typeface="微软雅黑" charset="0"/>
            </a:endParaRPr>
          </a:p>
        </p:txBody>
      </p:sp>
      <p:sp>
        <p:nvSpPr>
          <p:cNvPr id="53" name="内容占位符 2"/>
          <p:cNvSpPr txBox="1"/>
          <p:nvPr/>
        </p:nvSpPr>
        <p:spPr>
          <a:xfrm>
            <a:off x="4221817" y="4110661"/>
            <a:ext cx="5497697" cy="347941"/>
          </a:xfrm>
          <a:prstGeom prst="rect">
            <a:avLst/>
          </a:prstGeom>
        </p:spPr>
        <p:txBody>
          <a:bodyPr vert="horz" lIns="91440" tIns="45720" rIns="91440" bIns="45720" rtlCol="0">
            <a:normAutofit/>
          </a:bodyPr>
          <a:lstStyle>
            <a:lvl1pPr marL="308610" indent="-308610" algn="l" defTabSz="685800" rtl="0" eaLnBrk="1" latinLnBrk="0" hangingPunct="1">
              <a:lnSpc>
                <a:spcPct val="90000"/>
              </a:lnSpc>
              <a:spcBef>
                <a:spcPts val="750"/>
              </a:spcBef>
              <a:buClr>
                <a:srgbClr val="C70019"/>
              </a:buClr>
              <a:buFont typeface="Wingdings" panose="05000000000000000000" pitchFamily="2" charset="2"/>
              <a:buChar char="n"/>
              <a:defRPr sz="1800" kern="1200">
                <a:solidFill>
                  <a:schemeClr val="tx1"/>
                </a:solidFill>
                <a:latin typeface="+mj-ea"/>
                <a:ea typeface="+mj-ea"/>
                <a:cs typeface="+mn-cs"/>
              </a:defRPr>
            </a:lvl1pPr>
            <a:lvl2pPr marL="514350" indent="-171450" algn="l" defTabSz="685800" rtl="0" eaLnBrk="1" latinLnBrk="0" hangingPunct="1">
              <a:lnSpc>
                <a:spcPct val="90000"/>
              </a:lnSpc>
              <a:spcBef>
                <a:spcPts val="375"/>
              </a:spcBef>
              <a:buClr>
                <a:srgbClr val="C70019"/>
              </a:buClr>
              <a:buFont typeface="Arial" panose="020B0604020202090204" pitchFamily="34" charset="0"/>
              <a:buChar char="•"/>
              <a:defRPr sz="1800" kern="1200">
                <a:solidFill>
                  <a:schemeClr val="tx1"/>
                </a:solidFill>
                <a:latin typeface="+mj-ea"/>
                <a:ea typeface="+mj-ea"/>
                <a:cs typeface="+mn-cs"/>
              </a:defRPr>
            </a:lvl2pPr>
            <a:lvl3pPr marL="1080770" indent="-257175" algn="l" defTabSz="685800" rtl="0" eaLnBrk="1" latinLnBrk="0" hangingPunct="1">
              <a:lnSpc>
                <a:spcPct val="90000"/>
              </a:lnSpc>
              <a:spcBef>
                <a:spcPts val="375"/>
              </a:spcBef>
              <a:buClr>
                <a:srgbClr val="C70019"/>
              </a:buClr>
              <a:buFont typeface="Wingdings" panose="05000000000000000000" pitchFamily="2" charset="2"/>
              <a:buChar char="p"/>
              <a:defRPr sz="1800" kern="1200">
                <a:solidFill>
                  <a:schemeClr val="tx1"/>
                </a:solidFill>
                <a:latin typeface="+mj-ea"/>
                <a:ea typeface="+mj-ea"/>
                <a:cs typeface="+mn-cs"/>
              </a:defRPr>
            </a:lvl3pPr>
            <a:lvl4pPr marL="1492885" indent="-257175" algn="l" defTabSz="685800" rtl="0" eaLnBrk="1" latinLnBrk="0" hangingPunct="1">
              <a:lnSpc>
                <a:spcPct val="90000"/>
              </a:lnSpc>
              <a:spcBef>
                <a:spcPts val="375"/>
              </a:spcBef>
              <a:buClr>
                <a:srgbClr val="C70019"/>
              </a:buClr>
              <a:buFont typeface="Arial" panose="020B0604020202090204" pitchFamily="34" charset="0"/>
              <a:buChar char="•"/>
              <a:defRPr sz="1800" kern="1200">
                <a:solidFill>
                  <a:schemeClr val="tx1"/>
                </a:solidFill>
                <a:latin typeface="+mj-ea"/>
                <a:ea typeface="+mj-ea"/>
                <a:cs typeface="+mn-cs"/>
              </a:defRPr>
            </a:lvl4pPr>
            <a:lvl5pPr marL="1543050" indent="-171450" algn="l" defTabSz="685800" rtl="0" eaLnBrk="1" latinLnBrk="0" hangingPunct="1">
              <a:lnSpc>
                <a:spcPct val="90000"/>
              </a:lnSpc>
              <a:spcBef>
                <a:spcPts val="375"/>
              </a:spcBef>
              <a:buClr>
                <a:srgbClr val="C70019"/>
              </a:buClr>
              <a:buFont typeface="Arial" panose="020B0604020202090204" pitchFamily="34" charset="0"/>
              <a:buChar char="•"/>
              <a:defRPr sz="1800" kern="1200">
                <a:solidFill>
                  <a:schemeClr val="tx1"/>
                </a:solidFill>
                <a:latin typeface="+mj-ea"/>
                <a:ea typeface="+mj-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a:lstStyle>
          <a:p>
            <a:pPr fontAlgn="base">
              <a:spcAft>
                <a:spcPct val="0"/>
              </a:spcAft>
            </a:pPr>
            <a:r>
              <a:rPr lang="zh-CN" altLang="en-US" sz="1400" dirty="0">
                <a:solidFill>
                  <a:prstClr val="black"/>
                </a:solidFill>
                <a:latin typeface="微软雅黑" charset="0"/>
                <a:ea typeface="微软雅黑" charset="0"/>
                <a:cs typeface="微软雅黑" charset="0"/>
              </a:rPr>
              <a:t>通过将前台指标规则定义时</a:t>
            </a:r>
            <a:r>
              <a:rPr lang="zh-CN" altLang="en-US" sz="1400" b="1" dirty="0">
                <a:solidFill>
                  <a:prstClr val="black"/>
                </a:solidFill>
                <a:latin typeface="微软雅黑" charset="0"/>
                <a:ea typeface="微软雅黑" charset="0"/>
                <a:cs typeface="微软雅黑" charset="0"/>
              </a:rPr>
              <a:t>在数据管理平台</a:t>
            </a:r>
            <a:endParaRPr lang="en-GB" sz="1400" b="1" dirty="0">
              <a:solidFill>
                <a:prstClr val="black"/>
              </a:solidFill>
              <a:latin typeface="微软雅黑" charset="0"/>
              <a:ea typeface="微软雅黑" charset="0"/>
              <a:cs typeface="微软雅黑" charset="0"/>
            </a:endParaRPr>
          </a:p>
        </p:txBody>
      </p:sp>
      <p:sp>
        <p:nvSpPr>
          <p:cNvPr id="54" name="内容占位符 2"/>
          <p:cNvSpPr txBox="1"/>
          <p:nvPr/>
        </p:nvSpPr>
        <p:spPr>
          <a:xfrm>
            <a:off x="4221817" y="4676184"/>
            <a:ext cx="7020053" cy="715707"/>
          </a:xfrm>
          <a:prstGeom prst="rect">
            <a:avLst/>
          </a:prstGeom>
        </p:spPr>
        <p:txBody>
          <a:bodyPr vert="horz" lIns="91440" tIns="45720" rIns="91440" bIns="45720" rtlCol="0">
            <a:noAutofit/>
          </a:bodyPr>
          <a:lstStyle>
            <a:lvl1pPr marL="308610" indent="-308610" algn="l" defTabSz="685800" rtl="0" eaLnBrk="1" latinLnBrk="0" hangingPunct="1">
              <a:lnSpc>
                <a:spcPct val="90000"/>
              </a:lnSpc>
              <a:spcBef>
                <a:spcPts val="750"/>
              </a:spcBef>
              <a:buClr>
                <a:srgbClr val="C70019"/>
              </a:buClr>
              <a:buFont typeface="Wingdings" panose="05000000000000000000" pitchFamily="2" charset="2"/>
              <a:buChar char="n"/>
              <a:defRPr sz="1800" kern="1200">
                <a:solidFill>
                  <a:schemeClr val="tx1"/>
                </a:solidFill>
                <a:latin typeface="+mj-ea"/>
                <a:ea typeface="+mj-ea"/>
                <a:cs typeface="+mn-cs"/>
              </a:defRPr>
            </a:lvl1pPr>
            <a:lvl2pPr marL="514350" indent="-171450" algn="l" defTabSz="685800" rtl="0" eaLnBrk="1" latinLnBrk="0" hangingPunct="1">
              <a:lnSpc>
                <a:spcPct val="90000"/>
              </a:lnSpc>
              <a:spcBef>
                <a:spcPts val="375"/>
              </a:spcBef>
              <a:buClr>
                <a:srgbClr val="C70019"/>
              </a:buClr>
              <a:buFont typeface="Arial" panose="020B0604020202090204" pitchFamily="34" charset="0"/>
              <a:buChar char="•"/>
              <a:defRPr sz="1800" kern="1200">
                <a:solidFill>
                  <a:schemeClr val="tx1"/>
                </a:solidFill>
                <a:latin typeface="+mj-ea"/>
                <a:ea typeface="+mj-ea"/>
                <a:cs typeface="+mn-cs"/>
              </a:defRPr>
            </a:lvl2pPr>
            <a:lvl3pPr marL="1080770" indent="-257175" algn="l" defTabSz="685800" rtl="0" eaLnBrk="1" latinLnBrk="0" hangingPunct="1">
              <a:lnSpc>
                <a:spcPct val="90000"/>
              </a:lnSpc>
              <a:spcBef>
                <a:spcPts val="375"/>
              </a:spcBef>
              <a:buClr>
                <a:srgbClr val="C70019"/>
              </a:buClr>
              <a:buFont typeface="Wingdings" panose="05000000000000000000" pitchFamily="2" charset="2"/>
              <a:buChar char="p"/>
              <a:defRPr sz="1800" kern="1200">
                <a:solidFill>
                  <a:schemeClr val="tx1"/>
                </a:solidFill>
                <a:latin typeface="+mj-ea"/>
                <a:ea typeface="+mj-ea"/>
                <a:cs typeface="+mn-cs"/>
              </a:defRPr>
            </a:lvl3pPr>
            <a:lvl4pPr marL="1492885" indent="-257175" algn="l" defTabSz="685800" rtl="0" eaLnBrk="1" latinLnBrk="0" hangingPunct="1">
              <a:lnSpc>
                <a:spcPct val="90000"/>
              </a:lnSpc>
              <a:spcBef>
                <a:spcPts val="375"/>
              </a:spcBef>
              <a:buClr>
                <a:srgbClr val="C70019"/>
              </a:buClr>
              <a:buFont typeface="Arial" panose="020B0604020202090204" pitchFamily="34" charset="0"/>
              <a:buChar char="•"/>
              <a:defRPr sz="1800" kern="1200">
                <a:solidFill>
                  <a:schemeClr val="tx1"/>
                </a:solidFill>
                <a:latin typeface="+mj-ea"/>
                <a:ea typeface="+mj-ea"/>
                <a:cs typeface="+mn-cs"/>
              </a:defRPr>
            </a:lvl4pPr>
            <a:lvl5pPr marL="1543050" indent="-171450" algn="l" defTabSz="685800" rtl="0" eaLnBrk="1" latinLnBrk="0" hangingPunct="1">
              <a:lnSpc>
                <a:spcPct val="90000"/>
              </a:lnSpc>
              <a:spcBef>
                <a:spcPts val="375"/>
              </a:spcBef>
              <a:buClr>
                <a:srgbClr val="C70019"/>
              </a:buClr>
              <a:buFont typeface="Arial" panose="020B0604020202090204" pitchFamily="34" charset="0"/>
              <a:buChar char="•"/>
              <a:defRPr sz="1800" kern="1200">
                <a:solidFill>
                  <a:schemeClr val="tx1"/>
                </a:solidFill>
                <a:latin typeface="+mj-ea"/>
                <a:ea typeface="+mj-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a:lstStyle>
          <a:p>
            <a:pPr fontAlgn="base">
              <a:spcAft>
                <a:spcPct val="0"/>
              </a:spcAft>
            </a:pPr>
            <a:r>
              <a:rPr lang="zh-CN" altLang="en-US" sz="1400" dirty="0">
                <a:solidFill>
                  <a:prstClr val="black"/>
                </a:solidFill>
                <a:latin typeface="微软雅黑" charset="0"/>
                <a:ea typeface="微软雅黑" charset="0"/>
                <a:cs typeface="微软雅黑" charset="0"/>
              </a:rPr>
              <a:t>当不规范数据量较少时，可以在</a:t>
            </a:r>
            <a:r>
              <a:rPr lang="zh-CN" altLang="en-US" sz="1400" b="1" dirty="0">
                <a:solidFill>
                  <a:prstClr val="black"/>
                </a:solidFill>
                <a:latin typeface="微软雅黑" charset="0"/>
                <a:ea typeface="微软雅黑" charset="0"/>
                <a:cs typeface="微软雅黑" charset="0"/>
              </a:rPr>
              <a:t>数据管理平台中做特殊逻辑处理</a:t>
            </a:r>
            <a:endParaRPr lang="en-US" altLang="zh-CN" sz="1400" b="1" dirty="0">
              <a:solidFill>
                <a:prstClr val="black"/>
              </a:solidFill>
              <a:latin typeface="微软雅黑" charset="0"/>
              <a:ea typeface="微软雅黑" charset="0"/>
              <a:cs typeface="微软雅黑" charset="0"/>
            </a:endParaRPr>
          </a:p>
          <a:p>
            <a:pPr fontAlgn="base">
              <a:spcAft>
                <a:spcPct val="0"/>
              </a:spcAft>
            </a:pPr>
            <a:r>
              <a:rPr lang="zh-CN" altLang="en-US" sz="1400" dirty="0">
                <a:solidFill>
                  <a:prstClr val="black"/>
                </a:solidFill>
                <a:latin typeface="微软雅黑" charset="0"/>
                <a:ea typeface="微软雅黑" charset="0"/>
                <a:cs typeface="微软雅黑" charset="0"/>
              </a:rPr>
              <a:t>当不规范数据量较大时，则可以</a:t>
            </a:r>
            <a:r>
              <a:rPr lang="zh-CN" altLang="en-US" sz="1400" b="1" dirty="0">
                <a:solidFill>
                  <a:prstClr val="black"/>
                </a:solidFill>
                <a:latin typeface="微软雅黑" charset="0"/>
                <a:ea typeface="微软雅黑" charset="0"/>
                <a:cs typeface="微软雅黑" charset="0"/>
              </a:rPr>
              <a:t>建议规范业务系统流程，完善业务系统</a:t>
            </a:r>
            <a:endParaRPr lang="en-GB" sz="1400" b="1" dirty="0">
              <a:solidFill>
                <a:prstClr val="black"/>
              </a:solidFill>
              <a:latin typeface="微软雅黑" charset="0"/>
              <a:ea typeface="微软雅黑" charset="0"/>
              <a:cs typeface="微软雅黑" charset="0"/>
            </a:endParaRPr>
          </a:p>
        </p:txBody>
      </p:sp>
      <p:sp>
        <p:nvSpPr>
          <p:cNvPr id="55" name="内容占位符 2"/>
          <p:cNvSpPr txBox="1"/>
          <p:nvPr/>
        </p:nvSpPr>
        <p:spPr>
          <a:xfrm>
            <a:off x="4221817" y="5378871"/>
            <a:ext cx="5497697" cy="556267"/>
          </a:xfrm>
          <a:prstGeom prst="rect">
            <a:avLst/>
          </a:prstGeom>
        </p:spPr>
        <p:txBody>
          <a:bodyPr vert="horz" lIns="91440" tIns="45720" rIns="91440" bIns="45720" rtlCol="0">
            <a:noAutofit/>
          </a:bodyPr>
          <a:lstStyle>
            <a:lvl1pPr marL="308610" indent="-308610" algn="l" defTabSz="685800" rtl="0" eaLnBrk="1" latinLnBrk="0" hangingPunct="1">
              <a:lnSpc>
                <a:spcPct val="90000"/>
              </a:lnSpc>
              <a:spcBef>
                <a:spcPts val="750"/>
              </a:spcBef>
              <a:buClr>
                <a:srgbClr val="C70019"/>
              </a:buClr>
              <a:buFont typeface="Wingdings" panose="05000000000000000000" pitchFamily="2" charset="2"/>
              <a:buChar char="n"/>
              <a:defRPr sz="1800" kern="1200">
                <a:solidFill>
                  <a:schemeClr val="tx1"/>
                </a:solidFill>
                <a:latin typeface="+mj-ea"/>
                <a:ea typeface="+mj-ea"/>
                <a:cs typeface="+mn-cs"/>
              </a:defRPr>
            </a:lvl1pPr>
            <a:lvl2pPr marL="514350" indent="-171450" algn="l" defTabSz="685800" rtl="0" eaLnBrk="1" latinLnBrk="0" hangingPunct="1">
              <a:lnSpc>
                <a:spcPct val="90000"/>
              </a:lnSpc>
              <a:spcBef>
                <a:spcPts val="375"/>
              </a:spcBef>
              <a:buClr>
                <a:srgbClr val="C70019"/>
              </a:buClr>
              <a:buFont typeface="Arial" panose="020B0604020202090204" pitchFamily="34" charset="0"/>
              <a:buChar char="•"/>
              <a:defRPr sz="1800" kern="1200">
                <a:solidFill>
                  <a:schemeClr val="tx1"/>
                </a:solidFill>
                <a:latin typeface="+mj-ea"/>
                <a:ea typeface="+mj-ea"/>
                <a:cs typeface="+mn-cs"/>
              </a:defRPr>
            </a:lvl2pPr>
            <a:lvl3pPr marL="1080770" indent="-257175" algn="l" defTabSz="685800" rtl="0" eaLnBrk="1" latinLnBrk="0" hangingPunct="1">
              <a:lnSpc>
                <a:spcPct val="90000"/>
              </a:lnSpc>
              <a:spcBef>
                <a:spcPts val="375"/>
              </a:spcBef>
              <a:buClr>
                <a:srgbClr val="C70019"/>
              </a:buClr>
              <a:buFont typeface="Wingdings" panose="05000000000000000000" pitchFamily="2" charset="2"/>
              <a:buChar char="p"/>
              <a:defRPr sz="1800" kern="1200">
                <a:solidFill>
                  <a:schemeClr val="tx1"/>
                </a:solidFill>
                <a:latin typeface="+mj-ea"/>
                <a:ea typeface="+mj-ea"/>
                <a:cs typeface="+mn-cs"/>
              </a:defRPr>
            </a:lvl3pPr>
            <a:lvl4pPr marL="1492885" indent="-257175" algn="l" defTabSz="685800" rtl="0" eaLnBrk="1" latinLnBrk="0" hangingPunct="1">
              <a:lnSpc>
                <a:spcPct val="90000"/>
              </a:lnSpc>
              <a:spcBef>
                <a:spcPts val="375"/>
              </a:spcBef>
              <a:buClr>
                <a:srgbClr val="C70019"/>
              </a:buClr>
              <a:buFont typeface="Arial" panose="020B0604020202090204" pitchFamily="34" charset="0"/>
              <a:buChar char="•"/>
              <a:defRPr sz="1800" kern="1200">
                <a:solidFill>
                  <a:schemeClr val="tx1"/>
                </a:solidFill>
                <a:latin typeface="+mj-ea"/>
                <a:ea typeface="+mj-ea"/>
                <a:cs typeface="+mn-cs"/>
              </a:defRPr>
            </a:lvl4pPr>
            <a:lvl5pPr marL="1543050" indent="-171450" algn="l" defTabSz="685800" rtl="0" eaLnBrk="1" latinLnBrk="0" hangingPunct="1">
              <a:lnSpc>
                <a:spcPct val="90000"/>
              </a:lnSpc>
              <a:spcBef>
                <a:spcPts val="375"/>
              </a:spcBef>
              <a:buClr>
                <a:srgbClr val="C70019"/>
              </a:buClr>
              <a:buFont typeface="Arial" panose="020B0604020202090204" pitchFamily="34" charset="0"/>
              <a:buChar char="•"/>
              <a:defRPr sz="1800" kern="1200">
                <a:solidFill>
                  <a:schemeClr val="tx1"/>
                </a:solidFill>
                <a:latin typeface="+mj-ea"/>
                <a:ea typeface="+mj-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a:lstStyle>
          <a:p>
            <a:pPr fontAlgn="base">
              <a:spcAft>
                <a:spcPct val="0"/>
              </a:spcAft>
            </a:pPr>
            <a:r>
              <a:rPr lang="zh-CN" altLang="en-US" sz="1400" dirty="0">
                <a:solidFill>
                  <a:prstClr val="black"/>
                </a:solidFill>
                <a:latin typeface="微软雅黑" charset="0"/>
                <a:ea typeface="微软雅黑" charset="0"/>
              </a:rPr>
              <a:t>对于缺少主键或缺少时间戳的数据，会</a:t>
            </a:r>
            <a:r>
              <a:rPr lang="zh-CN" altLang="en-US" sz="1400" b="1" dirty="0">
                <a:solidFill>
                  <a:prstClr val="black"/>
                </a:solidFill>
                <a:latin typeface="微软雅黑" charset="0"/>
                <a:ea typeface="微软雅黑" charset="0"/>
              </a:rPr>
              <a:t>在数据仓库中进行清洗</a:t>
            </a:r>
            <a:endParaRPr lang="en-US" altLang="zh-CN" sz="1400" b="1" dirty="0">
              <a:solidFill>
                <a:prstClr val="black"/>
              </a:solidFill>
              <a:latin typeface="微软雅黑" charset="0"/>
              <a:ea typeface="微软雅黑" charset="0"/>
            </a:endParaRPr>
          </a:p>
          <a:p>
            <a:pPr fontAlgn="base">
              <a:spcAft>
                <a:spcPct val="0"/>
              </a:spcAft>
            </a:pPr>
            <a:r>
              <a:rPr lang="zh-CN" altLang="en-US" sz="1400" b="1" dirty="0">
                <a:solidFill>
                  <a:prstClr val="black"/>
                </a:solidFill>
                <a:latin typeface="微软雅黑" charset="0"/>
                <a:ea typeface="微软雅黑" charset="0"/>
              </a:rPr>
              <a:t>提出改造前端系统的建议</a:t>
            </a:r>
            <a:r>
              <a:rPr lang="zh-CN" altLang="en-US" sz="1400" dirty="0">
                <a:solidFill>
                  <a:prstClr val="black"/>
                </a:solidFill>
                <a:latin typeface="微软雅黑" charset="0"/>
                <a:ea typeface="微软雅黑" charset="0"/>
              </a:rPr>
              <a:t>，或需要舍弃一部分分析维度</a:t>
            </a:r>
            <a:endParaRPr lang="en-GB" sz="1400" dirty="0">
              <a:solidFill>
                <a:prstClr val="black"/>
              </a:solidFill>
              <a:latin typeface="微软雅黑" charset="0"/>
              <a:ea typeface="微软雅黑" charset="0"/>
            </a:endParaRPr>
          </a:p>
        </p:txBody>
      </p:sp>
      <p:sp>
        <p:nvSpPr>
          <p:cNvPr id="56" name="文本框 55"/>
          <p:cNvSpPr txBox="1"/>
          <p:nvPr/>
        </p:nvSpPr>
        <p:spPr>
          <a:xfrm>
            <a:off x="4221773" y="2548375"/>
            <a:ext cx="6220095" cy="574675"/>
          </a:xfrm>
          <a:prstGeom prst="rect">
            <a:avLst/>
          </a:prstGeom>
          <a:noFill/>
        </p:spPr>
        <p:txBody>
          <a:bodyPr wrap="square" rtlCol="0">
            <a:spAutoFit/>
          </a:bodyPr>
          <a:lstStyle/>
          <a:p>
            <a:pPr marL="308610" indent="-308610" defTabSz="685800" eaLnBrk="0" fontAlgn="base" hangingPunct="0">
              <a:lnSpc>
                <a:spcPct val="90000"/>
              </a:lnSpc>
              <a:spcBef>
                <a:spcPts val="750"/>
              </a:spcBef>
              <a:spcAft>
                <a:spcPct val="0"/>
              </a:spcAft>
              <a:buClr>
                <a:srgbClr val="C70019"/>
              </a:buClr>
              <a:buFont typeface="Wingdings" panose="05000000000000000000" pitchFamily="2" charset="2"/>
              <a:buChar char="n"/>
            </a:pPr>
            <a:r>
              <a:rPr lang="zh-CN" altLang="en-US" sz="1400" dirty="0">
                <a:solidFill>
                  <a:prstClr val="black"/>
                </a:solidFill>
                <a:latin typeface="微软雅黑" charset="0"/>
                <a:ea typeface="微软雅黑" charset="0"/>
              </a:rPr>
              <a:t>进行数据补录，将缺失信息按照所需维度数据录入系统，与系统数据拼接</a:t>
            </a:r>
          </a:p>
          <a:p>
            <a:pPr marL="308610" indent="-308610" defTabSz="685800" eaLnBrk="0" fontAlgn="base" hangingPunct="0">
              <a:lnSpc>
                <a:spcPct val="90000"/>
              </a:lnSpc>
              <a:spcBef>
                <a:spcPts val="750"/>
              </a:spcBef>
              <a:spcAft>
                <a:spcPct val="0"/>
              </a:spcAft>
              <a:buClr>
                <a:srgbClr val="C70019"/>
              </a:buClr>
              <a:buFont typeface="Wingdings" panose="05000000000000000000" pitchFamily="2" charset="2"/>
              <a:buChar char="n"/>
            </a:pPr>
            <a:r>
              <a:rPr lang="zh-CN" altLang="en-US" sz="1400" dirty="0">
                <a:solidFill>
                  <a:prstClr val="black"/>
                </a:solidFill>
                <a:latin typeface="微软雅黑" charset="0"/>
                <a:ea typeface="微软雅黑" charset="0"/>
              </a:rPr>
              <a:t>业务系统改善</a:t>
            </a:r>
          </a:p>
        </p:txBody>
      </p:sp>
      <p:grpSp>
        <p:nvGrpSpPr>
          <p:cNvPr id="57" name="组合 56"/>
          <p:cNvGrpSpPr/>
          <p:nvPr/>
        </p:nvGrpSpPr>
        <p:grpSpPr>
          <a:xfrm>
            <a:off x="401945" y="3613999"/>
            <a:ext cx="674216" cy="1332230"/>
            <a:chOff x="178108" y="3382460"/>
            <a:chExt cx="674216" cy="1332230"/>
          </a:xfrm>
        </p:grpSpPr>
        <p:sp>
          <p:nvSpPr>
            <p:cNvPr id="58" name="任意多边形: 形状 10"/>
            <p:cNvSpPr/>
            <p:nvPr/>
          </p:nvSpPr>
          <p:spPr bwMode="auto">
            <a:xfrm>
              <a:off x="178108" y="3382460"/>
              <a:ext cx="674216" cy="604974"/>
            </a:xfrm>
            <a:custGeom>
              <a:avLst/>
              <a:gdLst>
                <a:gd name="connsiteX0" fmla="*/ 117254 w 331788"/>
                <a:gd name="connsiteY0" fmla="*/ 187325 h 315913"/>
                <a:gd name="connsiteX1" fmla="*/ 204708 w 331788"/>
                <a:gd name="connsiteY1" fmla="*/ 187325 h 315913"/>
                <a:gd name="connsiteX2" fmla="*/ 211138 w 331788"/>
                <a:gd name="connsiteY2" fmla="*/ 195263 h 315913"/>
                <a:gd name="connsiteX3" fmla="*/ 204708 w 331788"/>
                <a:gd name="connsiteY3" fmla="*/ 203200 h 315913"/>
                <a:gd name="connsiteX4" fmla="*/ 117254 w 331788"/>
                <a:gd name="connsiteY4" fmla="*/ 203200 h 315913"/>
                <a:gd name="connsiteX5" fmla="*/ 109538 w 331788"/>
                <a:gd name="connsiteY5" fmla="*/ 195263 h 315913"/>
                <a:gd name="connsiteX6" fmla="*/ 117254 w 331788"/>
                <a:gd name="connsiteY6" fmla="*/ 187325 h 315913"/>
                <a:gd name="connsiteX7" fmla="*/ 91953 w 331788"/>
                <a:gd name="connsiteY7" fmla="*/ 161925 h 315913"/>
                <a:gd name="connsiteX8" fmla="*/ 230025 w 331788"/>
                <a:gd name="connsiteY8" fmla="*/ 161925 h 315913"/>
                <a:gd name="connsiteX9" fmla="*/ 236538 w 331788"/>
                <a:gd name="connsiteY9" fmla="*/ 168420 h 315913"/>
                <a:gd name="connsiteX10" fmla="*/ 230025 w 331788"/>
                <a:gd name="connsiteY10" fmla="*/ 176213 h 315913"/>
                <a:gd name="connsiteX11" fmla="*/ 91953 w 331788"/>
                <a:gd name="connsiteY11" fmla="*/ 176213 h 315913"/>
                <a:gd name="connsiteX12" fmla="*/ 84138 w 331788"/>
                <a:gd name="connsiteY12" fmla="*/ 168420 h 315913"/>
                <a:gd name="connsiteX13" fmla="*/ 91953 w 331788"/>
                <a:gd name="connsiteY13" fmla="*/ 161925 h 315913"/>
                <a:gd name="connsiteX14" fmla="*/ 79225 w 331788"/>
                <a:gd name="connsiteY14" fmla="*/ 134938 h 315913"/>
                <a:gd name="connsiteX15" fmla="*/ 255739 w 331788"/>
                <a:gd name="connsiteY15" fmla="*/ 134938 h 315913"/>
                <a:gd name="connsiteX16" fmla="*/ 263526 w 331788"/>
                <a:gd name="connsiteY16" fmla="*/ 142876 h 315913"/>
                <a:gd name="connsiteX17" fmla="*/ 255739 w 331788"/>
                <a:gd name="connsiteY17" fmla="*/ 150813 h 315913"/>
                <a:gd name="connsiteX18" fmla="*/ 79225 w 331788"/>
                <a:gd name="connsiteY18" fmla="*/ 150813 h 315913"/>
                <a:gd name="connsiteX19" fmla="*/ 71438 w 331788"/>
                <a:gd name="connsiteY19" fmla="*/ 142876 h 315913"/>
                <a:gd name="connsiteX20" fmla="*/ 79225 w 331788"/>
                <a:gd name="connsiteY20" fmla="*/ 134938 h 315913"/>
                <a:gd name="connsiteX21" fmla="*/ 284163 w 331788"/>
                <a:gd name="connsiteY21" fmla="*/ 117475 h 315913"/>
                <a:gd name="connsiteX22" fmla="*/ 279083 w 331788"/>
                <a:gd name="connsiteY22" fmla="*/ 142611 h 315913"/>
                <a:gd name="connsiteX23" fmla="*/ 277813 w 331788"/>
                <a:gd name="connsiteY23" fmla="*/ 146579 h 315913"/>
                <a:gd name="connsiteX24" fmla="*/ 277813 w 331788"/>
                <a:gd name="connsiteY24" fmla="*/ 147902 h 315913"/>
                <a:gd name="connsiteX25" fmla="*/ 271463 w 331788"/>
                <a:gd name="connsiteY25" fmla="*/ 149225 h 315913"/>
                <a:gd name="connsiteX26" fmla="*/ 276543 w 331788"/>
                <a:gd name="connsiteY26" fmla="*/ 126736 h 315913"/>
                <a:gd name="connsiteX27" fmla="*/ 284163 w 331788"/>
                <a:gd name="connsiteY27" fmla="*/ 117475 h 315913"/>
                <a:gd name="connsiteX28" fmla="*/ 47625 w 331788"/>
                <a:gd name="connsiteY28" fmla="*/ 117475 h 315913"/>
                <a:gd name="connsiteX29" fmla="*/ 56198 w 331788"/>
                <a:gd name="connsiteY29" fmla="*/ 126736 h 315913"/>
                <a:gd name="connsiteX30" fmla="*/ 61913 w 331788"/>
                <a:gd name="connsiteY30" fmla="*/ 149225 h 315913"/>
                <a:gd name="connsiteX31" fmla="*/ 54769 w 331788"/>
                <a:gd name="connsiteY31" fmla="*/ 147902 h 315913"/>
                <a:gd name="connsiteX32" fmla="*/ 54769 w 331788"/>
                <a:gd name="connsiteY32" fmla="*/ 146579 h 315913"/>
                <a:gd name="connsiteX33" fmla="*/ 53340 w 331788"/>
                <a:gd name="connsiteY33" fmla="*/ 142611 h 315913"/>
                <a:gd name="connsiteX34" fmla="*/ 47625 w 331788"/>
                <a:gd name="connsiteY34" fmla="*/ 117475 h 315913"/>
                <a:gd name="connsiteX35" fmla="*/ 300038 w 331788"/>
                <a:gd name="connsiteY35" fmla="*/ 106363 h 315913"/>
                <a:gd name="connsiteX36" fmla="*/ 297440 w 331788"/>
                <a:gd name="connsiteY36" fmla="*/ 115315 h 315913"/>
                <a:gd name="connsiteX37" fmla="*/ 293544 w 331788"/>
                <a:gd name="connsiteY37" fmla="*/ 149844 h 315913"/>
                <a:gd name="connsiteX38" fmla="*/ 293544 w 331788"/>
                <a:gd name="connsiteY38" fmla="*/ 152401 h 315913"/>
                <a:gd name="connsiteX39" fmla="*/ 290946 w 331788"/>
                <a:gd name="connsiteY39" fmla="*/ 149844 h 315913"/>
                <a:gd name="connsiteX40" fmla="*/ 285750 w 331788"/>
                <a:gd name="connsiteY40" fmla="*/ 148565 h 315913"/>
                <a:gd name="connsiteX41" fmla="*/ 285750 w 331788"/>
                <a:gd name="connsiteY41" fmla="*/ 147286 h 315913"/>
                <a:gd name="connsiteX42" fmla="*/ 292245 w 331788"/>
                <a:gd name="connsiteY42" fmla="*/ 115315 h 315913"/>
                <a:gd name="connsiteX43" fmla="*/ 300038 w 331788"/>
                <a:gd name="connsiteY43" fmla="*/ 106363 h 315913"/>
                <a:gd name="connsiteX44" fmla="*/ 31750 w 331788"/>
                <a:gd name="connsiteY44" fmla="*/ 106363 h 315913"/>
                <a:gd name="connsiteX45" fmla="*/ 39543 w 331788"/>
                <a:gd name="connsiteY45" fmla="*/ 115315 h 315913"/>
                <a:gd name="connsiteX46" fmla="*/ 46038 w 331788"/>
                <a:gd name="connsiteY46" fmla="*/ 148565 h 315913"/>
                <a:gd name="connsiteX47" fmla="*/ 40842 w 331788"/>
                <a:gd name="connsiteY47" fmla="*/ 149844 h 315913"/>
                <a:gd name="connsiteX48" fmla="*/ 38244 w 331788"/>
                <a:gd name="connsiteY48" fmla="*/ 152401 h 315913"/>
                <a:gd name="connsiteX49" fmla="*/ 38244 w 331788"/>
                <a:gd name="connsiteY49" fmla="*/ 149844 h 315913"/>
                <a:gd name="connsiteX50" fmla="*/ 34348 w 331788"/>
                <a:gd name="connsiteY50" fmla="*/ 115315 h 315913"/>
                <a:gd name="connsiteX51" fmla="*/ 31750 w 331788"/>
                <a:gd name="connsiteY51" fmla="*/ 106363 h 315913"/>
                <a:gd name="connsiteX52" fmla="*/ 3900 w 331788"/>
                <a:gd name="connsiteY52" fmla="*/ 100704 h 315913"/>
                <a:gd name="connsiteX53" fmla="*/ 19503 w 331788"/>
                <a:gd name="connsiteY53" fmla="*/ 100704 h 315913"/>
                <a:gd name="connsiteX54" fmla="*/ 24704 w 331788"/>
                <a:gd name="connsiteY54" fmla="*/ 118746 h 315913"/>
                <a:gd name="connsiteX55" fmla="*/ 28605 w 331788"/>
                <a:gd name="connsiteY55" fmla="*/ 156117 h 315913"/>
                <a:gd name="connsiteX56" fmla="*/ 28605 w 331788"/>
                <a:gd name="connsiteY56" fmla="*/ 158695 h 315913"/>
                <a:gd name="connsiteX57" fmla="*/ 31205 w 331788"/>
                <a:gd name="connsiteY57" fmla="*/ 172870 h 315913"/>
                <a:gd name="connsiteX58" fmla="*/ 65012 w 331788"/>
                <a:gd name="connsiteY58" fmla="*/ 226995 h 315913"/>
                <a:gd name="connsiteX59" fmla="*/ 66312 w 331788"/>
                <a:gd name="connsiteY59" fmla="*/ 229572 h 315913"/>
                <a:gd name="connsiteX60" fmla="*/ 71513 w 331788"/>
                <a:gd name="connsiteY60" fmla="*/ 229572 h 315913"/>
                <a:gd name="connsiteX61" fmla="*/ 71513 w 331788"/>
                <a:gd name="connsiteY61" fmla="*/ 225706 h 315913"/>
                <a:gd name="connsiteX62" fmla="*/ 42908 w 331788"/>
                <a:gd name="connsiteY62" fmla="*/ 178025 h 315913"/>
                <a:gd name="connsiteX63" fmla="*/ 46808 w 331788"/>
                <a:gd name="connsiteY63" fmla="*/ 161272 h 315913"/>
                <a:gd name="connsiteX64" fmla="*/ 63711 w 331788"/>
                <a:gd name="connsiteY64" fmla="*/ 165138 h 315913"/>
                <a:gd name="connsiteX65" fmla="*/ 94917 w 331788"/>
                <a:gd name="connsiteY65" fmla="*/ 203798 h 315913"/>
                <a:gd name="connsiteX66" fmla="*/ 102719 w 331788"/>
                <a:gd name="connsiteY66" fmla="*/ 212819 h 315913"/>
                <a:gd name="connsiteX67" fmla="*/ 136525 w 331788"/>
                <a:gd name="connsiteY67" fmla="*/ 263078 h 315913"/>
                <a:gd name="connsiteX68" fmla="*/ 136525 w 331788"/>
                <a:gd name="connsiteY68" fmla="*/ 268232 h 315913"/>
                <a:gd name="connsiteX69" fmla="*/ 136525 w 331788"/>
                <a:gd name="connsiteY69" fmla="*/ 277253 h 315913"/>
                <a:gd name="connsiteX70" fmla="*/ 135225 w 331788"/>
                <a:gd name="connsiteY70" fmla="*/ 310759 h 315913"/>
                <a:gd name="connsiteX71" fmla="*/ 130024 w 331788"/>
                <a:gd name="connsiteY71" fmla="*/ 315913 h 315913"/>
                <a:gd name="connsiteX72" fmla="*/ 78014 w 331788"/>
                <a:gd name="connsiteY72" fmla="*/ 314625 h 315913"/>
                <a:gd name="connsiteX73" fmla="*/ 74113 w 331788"/>
                <a:gd name="connsiteY73" fmla="*/ 310759 h 315913"/>
                <a:gd name="connsiteX74" fmla="*/ 72813 w 331788"/>
                <a:gd name="connsiteY74" fmla="*/ 283696 h 315913"/>
                <a:gd name="connsiteX75" fmla="*/ 23404 w 331788"/>
                <a:gd name="connsiteY75" fmla="*/ 224417 h 315913"/>
                <a:gd name="connsiteX76" fmla="*/ 9101 w 331788"/>
                <a:gd name="connsiteY76" fmla="*/ 197355 h 315913"/>
                <a:gd name="connsiteX77" fmla="*/ 9101 w 331788"/>
                <a:gd name="connsiteY77" fmla="*/ 194778 h 315913"/>
                <a:gd name="connsiteX78" fmla="*/ 0 w 331788"/>
                <a:gd name="connsiteY78" fmla="*/ 111014 h 315913"/>
                <a:gd name="connsiteX79" fmla="*/ 3900 w 331788"/>
                <a:gd name="connsiteY79" fmla="*/ 100704 h 315913"/>
                <a:gd name="connsiteX80" fmla="*/ 312285 w 331788"/>
                <a:gd name="connsiteY80" fmla="*/ 100699 h 315913"/>
                <a:gd name="connsiteX81" fmla="*/ 327888 w 331788"/>
                <a:gd name="connsiteY81" fmla="*/ 100699 h 315913"/>
                <a:gd name="connsiteX82" fmla="*/ 331788 w 331788"/>
                <a:gd name="connsiteY82" fmla="*/ 110994 h 315913"/>
                <a:gd name="connsiteX83" fmla="*/ 322687 w 331788"/>
                <a:gd name="connsiteY83" fmla="*/ 194644 h 315913"/>
                <a:gd name="connsiteX84" fmla="*/ 322687 w 331788"/>
                <a:gd name="connsiteY84" fmla="*/ 197217 h 315913"/>
                <a:gd name="connsiteX85" fmla="*/ 308384 w 331788"/>
                <a:gd name="connsiteY85" fmla="*/ 224242 h 315913"/>
                <a:gd name="connsiteX86" fmla="*/ 258975 w 331788"/>
                <a:gd name="connsiteY86" fmla="*/ 283440 h 315913"/>
                <a:gd name="connsiteX87" fmla="*/ 257675 w 331788"/>
                <a:gd name="connsiteY87" fmla="*/ 310466 h 315913"/>
                <a:gd name="connsiteX88" fmla="*/ 253774 w 331788"/>
                <a:gd name="connsiteY88" fmla="*/ 314326 h 315913"/>
                <a:gd name="connsiteX89" fmla="*/ 201764 w 331788"/>
                <a:gd name="connsiteY89" fmla="*/ 314326 h 315913"/>
                <a:gd name="connsiteX90" fmla="*/ 196563 w 331788"/>
                <a:gd name="connsiteY90" fmla="*/ 310466 h 315913"/>
                <a:gd name="connsiteX91" fmla="*/ 195263 w 331788"/>
                <a:gd name="connsiteY91" fmla="*/ 277006 h 315913"/>
                <a:gd name="connsiteX92" fmla="*/ 195263 w 331788"/>
                <a:gd name="connsiteY92" fmla="*/ 267997 h 315913"/>
                <a:gd name="connsiteX93" fmla="*/ 195263 w 331788"/>
                <a:gd name="connsiteY93" fmla="*/ 262850 h 315913"/>
                <a:gd name="connsiteX94" fmla="*/ 229069 w 331788"/>
                <a:gd name="connsiteY94" fmla="*/ 212660 h 315913"/>
                <a:gd name="connsiteX95" fmla="*/ 236871 w 331788"/>
                <a:gd name="connsiteY95" fmla="*/ 203652 h 315913"/>
                <a:gd name="connsiteX96" fmla="*/ 268077 w 331788"/>
                <a:gd name="connsiteY96" fmla="*/ 165045 h 315913"/>
                <a:gd name="connsiteX97" fmla="*/ 284980 w 331788"/>
                <a:gd name="connsiteY97" fmla="*/ 161184 h 315913"/>
                <a:gd name="connsiteX98" fmla="*/ 288880 w 331788"/>
                <a:gd name="connsiteY98" fmla="*/ 177914 h 315913"/>
                <a:gd name="connsiteX99" fmla="*/ 260275 w 331788"/>
                <a:gd name="connsiteY99" fmla="*/ 225529 h 315913"/>
                <a:gd name="connsiteX100" fmla="*/ 260275 w 331788"/>
                <a:gd name="connsiteY100" fmla="*/ 229390 h 315913"/>
                <a:gd name="connsiteX101" fmla="*/ 265476 w 331788"/>
                <a:gd name="connsiteY101" fmla="*/ 229390 h 315913"/>
                <a:gd name="connsiteX102" fmla="*/ 266776 w 331788"/>
                <a:gd name="connsiteY102" fmla="*/ 226816 h 315913"/>
                <a:gd name="connsiteX103" fmla="*/ 300583 w 331788"/>
                <a:gd name="connsiteY103" fmla="*/ 172766 h 315913"/>
                <a:gd name="connsiteX104" fmla="*/ 303183 w 331788"/>
                <a:gd name="connsiteY104" fmla="*/ 158610 h 315913"/>
                <a:gd name="connsiteX105" fmla="*/ 303183 w 331788"/>
                <a:gd name="connsiteY105" fmla="*/ 156036 h 315913"/>
                <a:gd name="connsiteX106" fmla="*/ 307084 w 331788"/>
                <a:gd name="connsiteY106" fmla="*/ 118716 h 315913"/>
                <a:gd name="connsiteX107" fmla="*/ 312285 w 331788"/>
                <a:gd name="connsiteY107" fmla="*/ 100699 h 315913"/>
                <a:gd name="connsiteX108" fmla="*/ 219869 w 331788"/>
                <a:gd name="connsiteY108" fmla="*/ 52388 h 315913"/>
                <a:gd name="connsiteX109" fmla="*/ 230188 w 331788"/>
                <a:gd name="connsiteY109" fmla="*/ 62707 h 315913"/>
                <a:gd name="connsiteX110" fmla="*/ 219869 w 331788"/>
                <a:gd name="connsiteY110" fmla="*/ 73026 h 315913"/>
                <a:gd name="connsiteX111" fmla="*/ 209550 w 331788"/>
                <a:gd name="connsiteY111" fmla="*/ 62707 h 315913"/>
                <a:gd name="connsiteX112" fmla="*/ 219869 w 331788"/>
                <a:gd name="connsiteY112" fmla="*/ 52388 h 315913"/>
                <a:gd name="connsiteX113" fmla="*/ 111919 w 331788"/>
                <a:gd name="connsiteY113" fmla="*/ 52388 h 315913"/>
                <a:gd name="connsiteX114" fmla="*/ 122238 w 331788"/>
                <a:gd name="connsiteY114" fmla="*/ 62707 h 315913"/>
                <a:gd name="connsiteX115" fmla="*/ 111919 w 331788"/>
                <a:gd name="connsiteY115" fmla="*/ 73026 h 315913"/>
                <a:gd name="connsiteX116" fmla="*/ 101600 w 331788"/>
                <a:gd name="connsiteY116" fmla="*/ 62707 h 315913"/>
                <a:gd name="connsiteX117" fmla="*/ 111919 w 331788"/>
                <a:gd name="connsiteY117" fmla="*/ 52388 h 315913"/>
                <a:gd name="connsiteX118" fmla="*/ 177801 w 331788"/>
                <a:gd name="connsiteY118" fmla="*/ 47625 h 315913"/>
                <a:gd name="connsiteX119" fmla="*/ 160338 w 331788"/>
                <a:gd name="connsiteY119" fmla="*/ 63501 h 315913"/>
                <a:gd name="connsiteX120" fmla="*/ 153988 w 331788"/>
                <a:gd name="connsiteY120" fmla="*/ 55563 h 315913"/>
                <a:gd name="connsiteX121" fmla="*/ 146050 w 331788"/>
                <a:gd name="connsiteY121" fmla="*/ 63501 h 315913"/>
                <a:gd name="connsiteX122" fmla="*/ 153988 w 331788"/>
                <a:gd name="connsiteY122" fmla="*/ 69851 h 315913"/>
                <a:gd name="connsiteX123" fmla="*/ 160338 w 331788"/>
                <a:gd name="connsiteY123" fmla="*/ 77788 h 315913"/>
                <a:gd name="connsiteX124" fmla="*/ 168276 w 331788"/>
                <a:gd name="connsiteY124" fmla="*/ 69851 h 315913"/>
                <a:gd name="connsiteX125" fmla="*/ 185738 w 331788"/>
                <a:gd name="connsiteY125" fmla="*/ 53975 h 315913"/>
                <a:gd name="connsiteX126" fmla="*/ 165895 w 331788"/>
                <a:gd name="connsiteY126" fmla="*/ 25400 h 315913"/>
                <a:gd name="connsiteX127" fmla="*/ 203202 w 331788"/>
                <a:gd name="connsiteY127" fmla="*/ 62707 h 315913"/>
                <a:gd name="connsiteX128" fmla="*/ 165895 w 331788"/>
                <a:gd name="connsiteY128" fmla="*/ 100014 h 315913"/>
                <a:gd name="connsiteX129" fmla="*/ 128588 w 331788"/>
                <a:gd name="connsiteY129" fmla="*/ 62707 h 315913"/>
                <a:gd name="connsiteX130" fmla="*/ 165895 w 331788"/>
                <a:gd name="connsiteY130" fmla="*/ 25400 h 315913"/>
                <a:gd name="connsiteX131" fmla="*/ 101966 w 331788"/>
                <a:gd name="connsiteY131" fmla="*/ 15875 h 315913"/>
                <a:gd name="connsiteX132" fmla="*/ 103261 w 331788"/>
                <a:gd name="connsiteY132" fmla="*/ 18477 h 315913"/>
                <a:gd name="connsiteX133" fmla="*/ 85139 w 331788"/>
                <a:gd name="connsiteY133" fmla="*/ 36689 h 315913"/>
                <a:gd name="connsiteX134" fmla="*/ 82550 w 331788"/>
                <a:gd name="connsiteY134" fmla="*/ 35388 h 315913"/>
                <a:gd name="connsiteX135" fmla="*/ 82550 w 331788"/>
                <a:gd name="connsiteY135" fmla="*/ 88724 h 315913"/>
                <a:gd name="connsiteX136" fmla="*/ 85139 w 331788"/>
                <a:gd name="connsiteY136" fmla="*/ 88724 h 315913"/>
                <a:gd name="connsiteX137" fmla="*/ 103261 w 331788"/>
                <a:gd name="connsiteY137" fmla="*/ 105636 h 315913"/>
                <a:gd name="connsiteX138" fmla="*/ 101966 w 331788"/>
                <a:gd name="connsiteY138" fmla="*/ 109538 h 315913"/>
                <a:gd name="connsiteX139" fmla="*/ 228820 w 331788"/>
                <a:gd name="connsiteY139" fmla="*/ 109538 h 315913"/>
                <a:gd name="connsiteX140" fmla="*/ 228820 w 331788"/>
                <a:gd name="connsiteY140" fmla="*/ 106936 h 315913"/>
                <a:gd name="connsiteX141" fmla="*/ 246942 w 331788"/>
                <a:gd name="connsiteY141" fmla="*/ 90025 h 315913"/>
                <a:gd name="connsiteX142" fmla="*/ 250825 w 331788"/>
                <a:gd name="connsiteY142" fmla="*/ 90025 h 315913"/>
                <a:gd name="connsiteX143" fmla="*/ 250825 w 331788"/>
                <a:gd name="connsiteY143" fmla="*/ 36689 h 315913"/>
                <a:gd name="connsiteX144" fmla="*/ 246942 w 331788"/>
                <a:gd name="connsiteY144" fmla="*/ 36689 h 315913"/>
                <a:gd name="connsiteX145" fmla="*/ 228820 w 331788"/>
                <a:gd name="connsiteY145" fmla="*/ 19777 h 315913"/>
                <a:gd name="connsiteX146" fmla="*/ 230114 w 331788"/>
                <a:gd name="connsiteY146" fmla="*/ 15875 h 315913"/>
                <a:gd name="connsiteX147" fmla="*/ 101966 w 331788"/>
                <a:gd name="connsiteY147" fmla="*/ 15875 h 315913"/>
                <a:gd name="connsiteX148" fmla="*/ 85099 w 331788"/>
                <a:gd name="connsiteY148" fmla="*/ 0 h 315913"/>
                <a:gd name="connsiteX149" fmla="*/ 248277 w 331788"/>
                <a:gd name="connsiteY149" fmla="*/ 0 h 315913"/>
                <a:gd name="connsiteX150" fmla="*/ 265113 w 331788"/>
                <a:gd name="connsiteY150" fmla="*/ 18248 h 315913"/>
                <a:gd name="connsiteX151" fmla="*/ 265113 w 331788"/>
                <a:gd name="connsiteY151" fmla="*/ 106881 h 315913"/>
                <a:gd name="connsiteX152" fmla="*/ 248277 w 331788"/>
                <a:gd name="connsiteY152" fmla="*/ 123825 h 315913"/>
                <a:gd name="connsiteX153" fmla="*/ 85099 w 331788"/>
                <a:gd name="connsiteY153" fmla="*/ 123825 h 315913"/>
                <a:gd name="connsiteX154" fmla="*/ 68263 w 331788"/>
                <a:gd name="connsiteY154" fmla="*/ 106881 h 315913"/>
                <a:gd name="connsiteX155" fmla="*/ 68263 w 331788"/>
                <a:gd name="connsiteY155" fmla="*/ 18248 h 315913"/>
                <a:gd name="connsiteX156" fmla="*/ 85099 w 331788"/>
                <a:gd name="connsiteY156" fmla="*/ 0 h 31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331788" h="315913">
                  <a:moveTo>
                    <a:pt x="117254" y="187325"/>
                  </a:moveTo>
                  <a:lnTo>
                    <a:pt x="204708" y="187325"/>
                  </a:lnTo>
                  <a:cubicBezTo>
                    <a:pt x="208566" y="187325"/>
                    <a:pt x="211138" y="191294"/>
                    <a:pt x="211138" y="195263"/>
                  </a:cubicBezTo>
                  <a:cubicBezTo>
                    <a:pt x="211138" y="199231"/>
                    <a:pt x="208566" y="203200"/>
                    <a:pt x="204708" y="203200"/>
                  </a:cubicBezTo>
                  <a:cubicBezTo>
                    <a:pt x="204708" y="203200"/>
                    <a:pt x="204708" y="203200"/>
                    <a:pt x="117254" y="203200"/>
                  </a:cubicBezTo>
                  <a:cubicBezTo>
                    <a:pt x="113396" y="203200"/>
                    <a:pt x="109538" y="199231"/>
                    <a:pt x="109538" y="195263"/>
                  </a:cubicBezTo>
                  <a:cubicBezTo>
                    <a:pt x="109538" y="191294"/>
                    <a:pt x="113396" y="187325"/>
                    <a:pt x="117254" y="187325"/>
                  </a:cubicBezTo>
                  <a:close/>
                  <a:moveTo>
                    <a:pt x="91953" y="161925"/>
                  </a:moveTo>
                  <a:cubicBezTo>
                    <a:pt x="91953" y="161925"/>
                    <a:pt x="91953" y="161925"/>
                    <a:pt x="230025" y="161925"/>
                  </a:cubicBezTo>
                  <a:cubicBezTo>
                    <a:pt x="233933" y="161925"/>
                    <a:pt x="236538" y="164523"/>
                    <a:pt x="236538" y="168420"/>
                  </a:cubicBezTo>
                  <a:cubicBezTo>
                    <a:pt x="236538" y="172317"/>
                    <a:pt x="233933" y="176213"/>
                    <a:pt x="230025" y="176213"/>
                  </a:cubicBezTo>
                  <a:cubicBezTo>
                    <a:pt x="230025" y="176213"/>
                    <a:pt x="230025" y="176213"/>
                    <a:pt x="91953" y="176213"/>
                  </a:cubicBezTo>
                  <a:cubicBezTo>
                    <a:pt x="88045" y="176213"/>
                    <a:pt x="84138" y="172317"/>
                    <a:pt x="84138" y="168420"/>
                  </a:cubicBezTo>
                  <a:cubicBezTo>
                    <a:pt x="84138" y="164523"/>
                    <a:pt x="88045" y="161925"/>
                    <a:pt x="91953" y="161925"/>
                  </a:cubicBezTo>
                  <a:close/>
                  <a:moveTo>
                    <a:pt x="79225" y="134938"/>
                  </a:moveTo>
                  <a:cubicBezTo>
                    <a:pt x="79225" y="134938"/>
                    <a:pt x="79225" y="134938"/>
                    <a:pt x="255739" y="134938"/>
                  </a:cubicBezTo>
                  <a:cubicBezTo>
                    <a:pt x="259633" y="134938"/>
                    <a:pt x="263526" y="138907"/>
                    <a:pt x="263526" y="142876"/>
                  </a:cubicBezTo>
                  <a:cubicBezTo>
                    <a:pt x="263526" y="146844"/>
                    <a:pt x="259633" y="150813"/>
                    <a:pt x="255739" y="150813"/>
                  </a:cubicBezTo>
                  <a:cubicBezTo>
                    <a:pt x="255739" y="150813"/>
                    <a:pt x="255739" y="150813"/>
                    <a:pt x="79225" y="150813"/>
                  </a:cubicBezTo>
                  <a:cubicBezTo>
                    <a:pt x="75331" y="150813"/>
                    <a:pt x="71438" y="146844"/>
                    <a:pt x="71438" y="142876"/>
                  </a:cubicBezTo>
                  <a:cubicBezTo>
                    <a:pt x="71438" y="138907"/>
                    <a:pt x="75331" y="134938"/>
                    <a:pt x="79225" y="134938"/>
                  </a:cubicBezTo>
                  <a:close/>
                  <a:moveTo>
                    <a:pt x="284163" y="117475"/>
                  </a:moveTo>
                  <a:cubicBezTo>
                    <a:pt x="282893" y="124090"/>
                    <a:pt x="279083" y="135996"/>
                    <a:pt x="279083" y="142611"/>
                  </a:cubicBezTo>
                  <a:lnTo>
                    <a:pt x="277813" y="146579"/>
                  </a:lnTo>
                  <a:cubicBezTo>
                    <a:pt x="277813" y="146579"/>
                    <a:pt x="277813" y="146579"/>
                    <a:pt x="277813" y="147902"/>
                  </a:cubicBezTo>
                  <a:cubicBezTo>
                    <a:pt x="275273" y="147902"/>
                    <a:pt x="272733" y="147902"/>
                    <a:pt x="271463" y="149225"/>
                  </a:cubicBezTo>
                  <a:cubicBezTo>
                    <a:pt x="271463" y="143934"/>
                    <a:pt x="275273" y="132027"/>
                    <a:pt x="276543" y="126736"/>
                  </a:cubicBezTo>
                  <a:cubicBezTo>
                    <a:pt x="277813" y="122767"/>
                    <a:pt x="280353" y="118798"/>
                    <a:pt x="284163" y="117475"/>
                  </a:cubicBezTo>
                  <a:close/>
                  <a:moveTo>
                    <a:pt x="47625" y="117475"/>
                  </a:moveTo>
                  <a:cubicBezTo>
                    <a:pt x="51911" y="118798"/>
                    <a:pt x="54769" y="122767"/>
                    <a:pt x="56198" y="126736"/>
                  </a:cubicBezTo>
                  <a:cubicBezTo>
                    <a:pt x="57626" y="132027"/>
                    <a:pt x="61913" y="143934"/>
                    <a:pt x="61913" y="149225"/>
                  </a:cubicBezTo>
                  <a:cubicBezTo>
                    <a:pt x="60484" y="147902"/>
                    <a:pt x="57626" y="147902"/>
                    <a:pt x="54769" y="147902"/>
                  </a:cubicBezTo>
                  <a:cubicBezTo>
                    <a:pt x="54769" y="146579"/>
                    <a:pt x="54769" y="146579"/>
                    <a:pt x="54769" y="146579"/>
                  </a:cubicBezTo>
                  <a:cubicBezTo>
                    <a:pt x="54769" y="146579"/>
                    <a:pt x="54769" y="146579"/>
                    <a:pt x="53340" y="142611"/>
                  </a:cubicBezTo>
                  <a:cubicBezTo>
                    <a:pt x="53340" y="135996"/>
                    <a:pt x="49054" y="124090"/>
                    <a:pt x="47625" y="117475"/>
                  </a:cubicBezTo>
                  <a:close/>
                  <a:moveTo>
                    <a:pt x="300038" y="106363"/>
                  </a:moveTo>
                  <a:cubicBezTo>
                    <a:pt x="298739" y="108921"/>
                    <a:pt x="298739" y="112757"/>
                    <a:pt x="297440" y="115315"/>
                  </a:cubicBezTo>
                  <a:cubicBezTo>
                    <a:pt x="296142" y="124267"/>
                    <a:pt x="293544" y="140892"/>
                    <a:pt x="293544" y="149844"/>
                  </a:cubicBezTo>
                  <a:cubicBezTo>
                    <a:pt x="293544" y="151122"/>
                    <a:pt x="293544" y="152401"/>
                    <a:pt x="293544" y="152401"/>
                  </a:cubicBezTo>
                  <a:cubicBezTo>
                    <a:pt x="292245" y="152401"/>
                    <a:pt x="292245" y="151122"/>
                    <a:pt x="290946" y="149844"/>
                  </a:cubicBezTo>
                  <a:cubicBezTo>
                    <a:pt x="289647" y="149844"/>
                    <a:pt x="287049" y="148565"/>
                    <a:pt x="285750" y="148565"/>
                  </a:cubicBezTo>
                  <a:cubicBezTo>
                    <a:pt x="285750" y="148565"/>
                    <a:pt x="285750" y="148565"/>
                    <a:pt x="285750" y="147286"/>
                  </a:cubicBezTo>
                  <a:cubicBezTo>
                    <a:pt x="287049" y="139613"/>
                    <a:pt x="289647" y="122988"/>
                    <a:pt x="292245" y="115315"/>
                  </a:cubicBezTo>
                  <a:cubicBezTo>
                    <a:pt x="293544" y="110200"/>
                    <a:pt x="296142" y="107642"/>
                    <a:pt x="300038" y="106363"/>
                  </a:cubicBezTo>
                  <a:close/>
                  <a:moveTo>
                    <a:pt x="31750" y="106363"/>
                  </a:moveTo>
                  <a:cubicBezTo>
                    <a:pt x="35646" y="107642"/>
                    <a:pt x="38244" y="110200"/>
                    <a:pt x="39543" y="115315"/>
                  </a:cubicBezTo>
                  <a:cubicBezTo>
                    <a:pt x="42141" y="122988"/>
                    <a:pt x="44739" y="139613"/>
                    <a:pt x="46038" y="148565"/>
                  </a:cubicBezTo>
                  <a:cubicBezTo>
                    <a:pt x="44739" y="148565"/>
                    <a:pt x="43440" y="149844"/>
                    <a:pt x="40842" y="149844"/>
                  </a:cubicBezTo>
                  <a:cubicBezTo>
                    <a:pt x="39543" y="151122"/>
                    <a:pt x="39543" y="152401"/>
                    <a:pt x="38244" y="152401"/>
                  </a:cubicBezTo>
                  <a:cubicBezTo>
                    <a:pt x="38244" y="152401"/>
                    <a:pt x="38244" y="151122"/>
                    <a:pt x="38244" y="149844"/>
                  </a:cubicBezTo>
                  <a:cubicBezTo>
                    <a:pt x="38244" y="140892"/>
                    <a:pt x="35646" y="124267"/>
                    <a:pt x="34348" y="115315"/>
                  </a:cubicBezTo>
                  <a:cubicBezTo>
                    <a:pt x="33049" y="112757"/>
                    <a:pt x="33049" y="108921"/>
                    <a:pt x="31750" y="106363"/>
                  </a:cubicBezTo>
                  <a:close/>
                  <a:moveTo>
                    <a:pt x="3900" y="100704"/>
                  </a:moveTo>
                  <a:cubicBezTo>
                    <a:pt x="7801" y="96838"/>
                    <a:pt x="14302" y="96838"/>
                    <a:pt x="19503" y="100704"/>
                  </a:cubicBezTo>
                  <a:cubicBezTo>
                    <a:pt x="22104" y="104570"/>
                    <a:pt x="23404" y="116168"/>
                    <a:pt x="24704" y="118746"/>
                  </a:cubicBezTo>
                  <a:cubicBezTo>
                    <a:pt x="26005" y="130344"/>
                    <a:pt x="27305" y="145808"/>
                    <a:pt x="28605" y="156117"/>
                  </a:cubicBezTo>
                  <a:cubicBezTo>
                    <a:pt x="28605" y="157406"/>
                    <a:pt x="28605" y="158695"/>
                    <a:pt x="28605" y="158695"/>
                  </a:cubicBezTo>
                  <a:cubicBezTo>
                    <a:pt x="28605" y="163849"/>
                    <a:pt x="29905" y="169004"/>
                    <a:pt x="31205" y="172870"/>
                  </a:cubicBezTo>
                  <a:cubicBezTo>
                    <a:pt x="42908" y="197355"/>
                    <a:pt x="65012" y="226995"/>
                    <a:pt x="65012" y="226995"/>
                  </a:cubicBezTo>
                  <a:cubicBezTo>
                    <a:pt x="66312" y="229572"/>
                    <a:pt x="66312" y="229572"/>
                    <a:pt x="66312" y="229572"/>
                  </a:cubicBezTo>
                  <a:cubicBezTo>
                    <a:pt x="67612" y="230861"/>
                    <a:pt x="68912" y="230861"/>
                    <a:pt x="71513" y="229572"/>
                  </a:cubicBezTo>
                  <a:cubicBezTo>
                    <a:pt x="72813" y="229572"/>
                    <a:pt x="72813" y="226995"/>
                    <a:pt x="71513" y="225706"/>
                  </a:cubicBezTo>
                  <a:cubicBezTo>
                    <a:pt x="42908" y="178025"/>
                    <a:pt x="42908" y="178025"/>
                    <a:pt x="42908" y="178025"/>
                  </a:cubicBezTo>
                  <a:cubicBezTo>
                    <a:pt x="39007" y="172870"/>
                    <a:pt x="41607" y="165138"/>
                    <a:pt x="46808" y="161272"/>
                  </a:cubicBezTo>
                  <a:cubicBezTo>
                    <a:pt x="52009" y="157406"/>
                    <a:pt x="59811" y="159983"/>
                    <a:pt x="63711" y="165138"/>
                  </a:cubicBezTo>
                  <a:cubicBezTo>
                    <a:pt x="94917" y="203798"/>
                    <a:pt x="94917" y="203798"/>
                    <a:pt x="94917" y="203798"/>
                  </a:cubicBezTo>
                  <a:cubicBezTo>
                    <a:pt x="96217" y="206376"/>
                    <a:pt x="100118" y="210242"/>
                    <a:pt x="102719" y="212819"/>
                  </a:cubicBezTo>
                  <a:cubicBezTo>
                    <a:pt x="130024" y="232149"/>
                    <a:pt x="133924" y="252768"/>
                    <a:pt x="136525" y="263078"/>
                  </a:cubicBezTo>
                  <a:cubicBezTo>
                    <a:pt x="136525" y="263078"/>
                    <a:pt x="136525" y="264366"/>
                    <a:pt x="136525" y="268232"/>
                  </a:cubicBezTo>
                  <a:cubicBezTo>
                    <a:pt x="136525" y="270810"/>
                    <a:pt x="136525" y="274676"/>
                    <a:pt x="136525" y="277253"/>
                  </a:cubicBezTo>
                  <a:cubicBezTo>
                    <a:pt x="135225" y="310759"/>
                    <a:pt x="135225" y="310759"/>
                    <a:pt x="135225" y="310759"/>
                  </a:cubicBezTo>
                  <a:cubicBezTo>
                    <a:pt x="135225" y="313336"/>
                    <a:pt x="132624" y="315913"/>
                    <a:pt x="130024" y="315913"/>
                  </a:cubicBezTo>
                  <a:cubicBezTo>
                    <a:pt x="78014" y="314625"/>
                    <a:pt x="78014" y="314625"/>
                    <a:pt x="78014" y="314625"/>
                  </a:cubicBezTo>
                  <a:cubicBezTo>
                    <a:pt x="75414" y="314625"/>
                    <a:pt x="74113" y="313336"/>
                    <a:pt x="74113" y="310759"/>
                  </a:cubicBezTo>
                  <a:cubicBezTo>
                    <a:pt x="72813" y="283696"/>
                    <a:pt x="72813" y="283696"/>
                    <a:pt x="72813" y="283696"/>
                  </a:cubicBezTo>
                  <a:cubicBezTo>
                    <a:pt x="23404" y="224417"/>
                    <a:pt x="23404" y="224417"/>
                    <a:pt x="23404" y="224417"/>
                  </a:cubicBezTo>
                  <a:cubicBezTo>
                    <a:pt x="15603" y="216685"/>
                    <a:pt x="10402" y="207664"/>
                    <a:pt x="9101" y="197355"/>
                  </a:cubicBezTo>
                  <a:cubicBezTo>
                    <a:pt x="9101" y="194778"/>
                    <a:pt x="9101" y="194778"/>
                    <a:pt x="9101" y="194778"/>
                  </a:cubicBezTo>
                  <a:cubicBezTo>
                    <a:pt x="0" y="111014"/>
                    <a:pt x="0" y="111014"/>
                    <a:pt x="0" y="111014"/>
                  </a:cubicBezTo>
                  <a:cubicBezTo>
                    <a:pt x="0" y="107148"/>
                    <a:pt x="1300" y="103282"/>
                    <a:pt x="3900" y="100704"/>
                  </a:cubicBezTo>
                  <a:close/>
                  <a:moveTo>
                    <a:pt x="312285" y="100699"/>
                  </a:moveTo>
                  <a:cubicBezTo>
                    <a:pt x="317486" y="96838"/>
                    <a:pt x="323987" y="96838"/>
                    <a:pt x="327888" y="100699"/>
                  </a:cubicBezTo>
                  <a:cubicBezTo>
                    <a:pt x="330488" y="103273"/>
                    <a:pt x="331788" y="107134"/>
                    <a:pt x="331788" y="110994"/>
                  </a:cubicBezTo>
                  <a:cubicBezTo>
                    <a:pt x="331788" y="110994"/>
                    <a:pt x="331788" y="110994"/>
                    <a:pt x="322687" y="194644"/>
                  </a:cubicBezTo>
                  <a:cubicBezTo>
                    <a:pt x="322687" y="194644"/>
                    <a:pt x="322687" y="194644"/>
                    <a:pt x="322687" y="197217"/>
                  </a:cubicBezTo>
                  <a:cubicBezTo>
                    <a:pt x="321386" y="207513"/>
                    <a:pt x="316185" y="216521"/>
                    <a:pt x="308384" y="224242"/>
                  </a:cubicBezTo>
                  <a:cubicBezTo>
                    <a:pt x="308384" y="224242"/>
                    <a:pt x="308384" y="224242"/>
                    <a:pt x="258975" y="283440"/>
                  </a:cubicBezTo>
                  <a:cubicBezTo>
                    <a:pt x="258975" y="283440"/>
                    <a:pt x="258975" y="283440"/>
                    <a:pt x="257675" y="310466"/>
                  </a:cubicBezTo>
                  <a:cubicBezTo>
                    <a:pt x="257675" y="313039"/>
                    <a:pt x="256374" y="314326"/>
                    <a:pt x="253774" y="314326"/>
                  </a:cubicBezTo>
                  <a:cubicBezTo>
                    <a:pt x="253774" y="314326"/>
                    <a:pt x="253774" y="314326"/>
                    <a:pt x="201764" y="314326"/>
                  </a:cubicBezTo>
                  <a:cubicBezTo>
                    <a:pt x="199164" y="314326"/>
                    <a:pt x="196563" y="313039"/>
                    <a:pt x="196563" y="310466"/>
                  </a:cubicBezTo>
                  <a:cubicBezTo>
                    <a:pt x="196563" y="310466"/>
                    <a:pt x="196563" y="310466"/>
                    <a:pt x="195263" y="277006"/>
                  </a:cubicBezTo>
                  <a:cubicBezTo>
                    <a:pt x="195263" y="274432"/>
                    <a:pt x="195263" y="270571"/>
                    <a:pt x="195263" y="267997"/>
                  </a:cubicBezTo>
                  <a:cubicBezTo>
                    <a:pt x="195263" y="264137"/>
                    <a:pt x="195263" y="262850"/>
                    <a:pt x="195263" y="262850"/>
                  </a:cubicBezTo>
                  <a:cubicBezTo>
                    <a:pt x="197864" y="252555"/>
                    <a:pt x="201764" y="231964"/>
                    <a:pt x="229069" y="212660"/>
                  </a:cubicBezTo>
                  <a:cubicBezTo>
                    <a:pt x="231670" y="210086"/>
                    <a:pt x="235571" y="206226"/>
                    <a:pt x="236871" y="203652"/>
                  </a:cubicBezTo>
                  <a:cubicBezTo>
                    <a:pt x="236871" y="203652"/>
                    <a:pt x="236871" y="203652"/>
                    <a:pt x="268077" y="165045"/>
                  </a:cubicBezTo>
                  <a:cubicBezTo>
                    <a:pt x="271977" y="159897"/>
                    <a:pt x="279779" y="157323"/>
                    <a:pt x="284980" y="161184"/>
                  </a:cubicBezTo>
                  <a:cubicBezTo>
                    <a:pt x="290181" y="165045"/>
                    <a:pt x="292781" y="172766"/>
                    <a:pt x="288880" y="177914"/>
                  </a:cubicBezTo>
                  <a:cubicBezTo>
                    <a:pt x="288880" y="177914"/>
                    <a:pt x="288880" y="177914"/>
                    <a:pt x="260275" y="225529"/>
                  </a:cubicBezTo>
                  <a:cubicBezTo>
                    <a:pt x="258975" y="226816"/>
                    <a:pt x="258975" y="229390"/>
                    <a:pt x="260275" y="229390"/>
                  </a:cubicBezTo>
                  <a:cubicBezTo>
                    <a:pt x="262876" y="230677"/>
                    <a:pt x="264176" y="230677"/>
                    <a:pt x="265476" y="229390"/>
                  </a:cubicBezTo>
                  <a:cubicBezTo>
                    <a:pt x="265476" y="229390"/>
                    <a:pt x="265476" y="229390"/>
                    <a:pt x="266776" y="226816"/>
                  </a:cubicBezTo>
                  <a:cubicBezTo>
                    <a:pt x="266776" y="226816"/>
                    <a:pt x="288880" y="197217"/>
                    <a:pt x="300583" y="172766"/>
                  </a:cubicBezTo>
                  <a:cubicBezTo>
                    <a:pt x="301883" y="168905"/>
                    <a:pt x="303183" y="163758"/>
                    <a:pt x="303183" y="158610"/>
                  </a:cubicBezTo>
                  <a:cubicBezTo>
                    <a:pt x="303183" y="158610"/>
                    <a:pt x="303183" y="157323"/>
                    <a:pt x="303183" y="156036"/>
                  </a:cubicBezTo>
                  <a:cubicBezTo>
                    <a:pt x="304483" y="145741"/>
                    <a:pt x="305783" y="130298"/>
                    <a:pt x="307084" y="118716"/>
                  </a:cubicBezTo>
                  <a:cubicBezTo>
                    <a:pt x="308384" y="116142"/>
                    <a:pt x="309684" y="104560"/>
                    <a:pt x="312285" y="100699"/>
                  </a:cubicBezTo>
                  <a:close/>
                  <a:moveTo>
                    <a:pt x="219869" y="52388"/>
                  </a:moveTo>
                  <a:cubicBezTo>
                    <a:pt x="225568" y="52388"/>
                    <a:pt x="230188" y="57008"/>
                    <a:pt x="230188" y="62707"/>
                  </a:cubicBezTo>
                  <a:cubicBezTo>
                    <a:pt x="230188" y="68406"/>
                    <a:pt x="225568" y="73026"/>
                    <a:pt x="219869" y="73026"/>
                  </a:cubicBezTo>
                  <a:cubicBezTo>
                    <a:pt x="214170" y="73026"/>
                    <a:pt x="209550" y="68406"/>
                    <a:pt x="209550" y="62707"/>
                  </a:cubicBezTo>
                  <a:cubicBezTo>
                    <a:pt x="209550" y="57008"/>
                    <a:pt x="214170" y="52388"/>
                    <a:pt x="219869" y="52388"/>
                  </a:cubicBezTo>
                  <a:close/>
                  <a:moveTo>
                    <a:pt x="111919" y="52388"/>
                  </a:moveTo>
                  <a:cubicBezTo>
                    <a:pt x="117618" y="52388"/>
                    <a:pt x="122238" y="57008"/>
                    <a:pt x="122238" y="62707"/>
                  </a:cubicBezTo>
                  <a:cubicBezTo>
                    <a:pt x="122238" y="68406"/>
                    <a:pt x="117618" y="73026"/>
                    <a:pt x="111919" y="73026"/>
                  </a:cubicBezTo>
                  <a:cubicBezTo>
                    <a:pt x="106220" y="73026"/>
                    <a:pt x="101600" y="68406"/>
                    <a:pt x="101600" y="62707"/>
                  </a:cubicBezTo>
                  <a:cubicBezTo>
                    <a:pt x="101600" y="57008"/>
                    <a:pt x="106220" y="52388"/>
                    <a:pt x="111919" y="52388"/>
                  </a:cubicBezTo>
                  <a:close/>
                  <a:moveTo>
                    <a:pt x="177801" y="47625"/>
                  </a:moveTo>
                  <a:lnTo>
                    <a:pt x="160338" y="63501"/>
                  </a:lnTo>
                  <a:lnTo>
                    <a:pt x="153988" y="55563"/>
                  </a:lnTo>
                  <a:lnTo>
                    <a:pt x="146050" y="63501"/>
                  </a:lnTo>
                  <a:lnTo>
                    <a:pt x="153988" y="69851"/>
                  </a:lnTo>
                  <a:lnTo>
                    <a:pt x="160338" y="77788"/>
                  </a:lnTo>
                  <a:lnTo>
                    <a:pt x="168276" y="69851"/>
                  </a:lnTo>
                  <a:lnTo>
                    <a:pt x="185738" y="53975"/>
                  </a:lnTo>
                  <a:close/>
                  <a:moveTo>
                    <a:pt x="165895" y="25400"/>
                  </a:moveTo>
                  <a:cubicBezTo>
                    <a:pt x="186499" y="25400"/>
                    <a:pt x="203202" y="42103"/>
                    <a:pt x="203202" y="62707"/>
                  </a:cubicBezTo>
                  <a:cubicBezTo>
                    <a:pt x="203202" y="83311"/>
                    <a:pt x="186499" y="100014"/>
                    <a:pt x="165895" y="100014"/>
                  </a:cubicBezTo>
                  <a:cubicBezTo>
                    <a:pt x="145291" y="100014"/>
                    <a:pt x="128588" y="83311"/>
                    <a:pt x="128588" y="62707"/>
                  </a:cubicBezTo>
                  <a:cubicBezTo>
                    <a:pt x="128588" y="42103"/>
                    <a:pt x="145291" y="25400"/>
                    <a:pt x="165895" y="25400"/>
                  </a:cubicBezTo>
                  <a:close/>
                  <a:moveTo>
                    <a:pt x="101966" y="15875"/>
                  </a:moveTo>
                  <a:cubicBezTo>
                    <a:pt x="103261" y="17176"/>
                    <a:pt x="103261" y="17176"/>
                    <a:pt x="103261" y="18477"/>
                  </a:cubicBezTo>
                  <a:cubicBezTo>
                    <a:pt x="103261" y="28884"/>
                    <a:pt x="95494" y="36689"/>
                    <a:pt x="85139" y="36689"/>
                  </a:cubicBezTo>
                  <a:cubicBezTo>
                    <a:pt x="83844" y="36689"/>
                    <a:pt x="83844" y="36689"/>
                    <a:pt x="82550" y="35388"/>
                  </a:cubicBezTo>
                  <a:cubicBezTo>
                    <a:pt x="82550" y="88724"/>
                    <a:pt x="82550" y="88724"/>
                    <a:pt x="82550" y="88724"/>
                  </a:cubicBezTo>
                  <a:cubicBezTo>
                    <a:pt x="83844" y="88724"/>
                    <a:pt x="83844" y="88724"/>
                    <a:pt x="85139" y="88724"/>
                  </a:cubicBezTo>
                  <a:cubicBezTo>
                    <a:pt x="95494" y="88724"/>
                    <a:pt x="103261" y="96529"/>
                    <a:pt x="103261" y="105636"/>
                  </a:cubicBezTo>
                  <a:cubicBezTo>
                    <a:pt x="103261" y="106936"/>
                    <a:pt x="101966" y="108237"/>
                    <a:pt x="101966" y="109538"/>
                  </a:cubicBezTo>
                  <a:cubicBezTo>
                    <a:pt x="228820" y="109538"/>
                    <a:pt x="228820" y="109538"/>
                    <a:pt x="228820" y="109538"/>
                  </a:cubicBezTo>
                  <a:cubicBezTo>
                    <a:pt x="228820" y="108237"/>
                    <a:pt x="228820" y="108237"/>
                    <a:pt x="228820" y="106936"/>
                  </a:cubicBezTo>
                  <a:cubicBezTo>
                    <a:pt x="228820" y="97830"/>
                    <a:pt x="236587" y="90025"/>
                    <a:pt x="246942" y="90025"/>
                  </a:cubicBezTo>
                  <a:cubicBezTo>
                    <a:pt x="248236" y="90025"/>
                    <a:pt x="249531" y="90025"/>
                    <a:pt x="250825" y="90025"/>
                  </a:cubicBezTo>
                  <a:cubicBezTo>
                    <a:pt x="250825" y="36689"/>
                    <a:pt x="250825" y="36689"/>
                    <a:pt x="250825" y="36689"/>
                  </a:cubicBezTo>
                  <a:cubicBezTo>
                    <a:pt x="249531" y="36689"/>
                    <a:pt x="248236" y="36689"/>
                    <a:pt x="246942" y="36689"/>
                  </a:cubicBezTo>
                  <a:cubicBezTo>
                    <a:pt x="236587" y="36689"/>
                    <a:pt x="228820" y="28884"/>
                    <a:pt x="228820" y="19777"/>
                  </a:cubicBezTo>
                  <a:cubicBezTo>
                    <a:pt x="228820" y="18477"/>
                    <a:pt x="230114" y="17176"/>
                    <a:pt x="230114" y="15875"/>
                  </a:cubicBezTo>
                  <a:cubicBezTo>
                    <a:pt x="101966" y="15875"/>
                    <a:pt x="101966" y="15875"/>
                    <a:pt x="101966" y="15875"/>
                  </a:cubicBezTo>
                  <a:close/>
                  <a:moveTo>
                    <a:pt x="85099" y="0"/>
                  </a:moveTo>
                  <a:cubicBezTo>
                    <a:pt x="248277" y="0"/>
                    <a:pt x="248277" y="0"/>
                    <a:pt x="248277" y="0"/>
                  </a:cubicBezTo>
                  <a:cubicBezTo>
                    <a:pt x="257343" y="0"/>
                    <a:pt x="265113" y="7820"/>
                    <a:pt x="265113" y="18248"/>
                  </a:cubicBezTo>
                  <a:lnTo>
                    <a:pt x="265113" y="106881"/>
                  </a:lnTo>
                  <a:cubicBezTo>
                    <a:pt x="265113" y="116005"/>
                    <a:pt x="258638" y="123825"/>
                    <a:pt x="248277" y="123825"/>
                  </a:cubicBezTo>
                  <a:cubicBezTo>
                    <a:pt x="85099" y="123825"/>
                    <a:pt x="85099" y="123825"/>
                    <a:pt x="85099" y="123825"/>
                  </a:cubicBezTo>
                  <a:cubicBezTo>
                    <a:pt x="76033" y="123825"/>
                    <a:pt x="68263" y="116005"/>
                    <a:pt x="68263" y="106881"/>
                  </a:cubicBezTo>
                  <a:cubicBezTo>
                    <a:pt x="68263" y="18248"/>
                    <a:pt x="68263" y="18248"/>
                    <a:pt x="68263" y="18248"/>
                  </a:cubicBezTo>
                  <a:cubicBezTo>
                    <a:pt x="68263" y="7820"/>
                    <a:pt x="74738" y="0"/>
                    <a:pt x="85099" y="0"/>
                  </a:cubicBezTo>
                  <a:close/>
                </a:path>
              </a:pathLst>
            </a:custGeom>
            <a:solidFill>
              <a:srgbClr val="68B7C3"/>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a:solidFill>
                  <a:srgbClr val="000000"/>
                </a:solidFill>
                <a:latin typeface="微软雅黑" charset="0"/>
                <a:ea typeface="微软雅黑" charset="0"/>
                <a:cs typeface="+mn-ea"/>
                <a:sym typeface="+mn-lt"/>
              </a:endParaRPr>
            </a:p>
          </p:txBody>
        </p:sp>
        <p:sp>
          <p:nvSpPr>
            <p:cNvPr id="59" name="文本框 63"/>
            <p:cNvSpPr txBox="1"/>
            <p:nvPr/>
          </p:nvSpPr>
          <p:spPr>
            <a:xfrm>
              <a:off x="256848" y="4076515"/>
              <a:ext cx="560705" cy="638175"/>
            </a:xfrm>
            <a:prstGeom prst="rect">
              <a:avLst/>
            </a:prstGeom>
            <a:noFill/>
          </p:spPr>
          <p:txBody>
            <a:bodyPr vert="horz" wrap="none" anchor="b"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50000"/>
                </a:lnSpc>
                <a:spcBef>
                  <a:spcPct val="0"/>
                </a:spcBef>
                <a:spcAft>
                  <a:spcPct val="0"/>
                </a:spcAft>
                <a:defRPr/>
              </a:pPr>
              <a:r>
                <a:rPr lang="zh-CN" altLang="en-US" sz="1400" b="1" dirty="0">
                  <a:solidFill>
                    <a:srgbClr val="68B7C3">
                      <a:lumMod val="100000"/>
                    </a:srgbClr>
                  </a:solidFill>
                  <a:latin typeface="微软雅黑" charset="0"/>
                  <a:ea typeface="微软雅黑" charset="0"/>
                  <a:cs typeface="+mn-ea"/>
                  <a:sym typeface="+mn-lt"/>
                </a:rPr>
                <a:t>应对</a:t>
              </a:r>
              <a:endParaRPr lang="en-US" altLang="zh-CN" sz="1400" b="1" dirty="0">
                <a:solidFill>
                  <a:srgbClr val="68B7C3">
                    <a:lumMod val="100000"/>
                  </a:srgbClr>
                </a:solidFill>
                <a:latin typeface="微软雅黑" charset="0"/>
                <a:ea typeface="微软雅黑" charset="0"/>
                <a:cs typeface="+mn-ea"/>
                <a:sym typeface="+mn-lt"/>
              </a:endParaRPr>
            </a:p>
            <a:p>
              <a:pPr fontAlgn="base">
                <a:lnSpc>
                  <a:spcPct val="150000"/>
                </a:lnSpc>
                <a:spcBef>
                  <a:spcPct val="0"/>
                </a:spcBef>
                <a:spcAft>
                  <a:spcPct val="0"/>
                </a:spcAft>
                <a:defRPr/>
              </a:pPr>
              <a:r>
                <a:rPr lang="zh-CN" altLang="en-US" sz="1400" b="1" dirty="0">
                  <a:solidFill>
                    <a:srgbClr val="68B7C3">
                      <a:lumMod val="100000"/>
                    </a:srgbClr>
                  </a:solidFill>
                  <a:latin typeface="微软雅黑" charset="0"/>
                  <a:ea typeface="微软雅黑" charset="0"/>
                  <a:cs typeface="+mn-ea"/>
                  <a:sym typeface="+mn-lt"/>
                </a:rPr>
                <a:t>策略</a:t>
              </a:r>
            </a:p>
          </p:txBody>
        </p:sp>
      </p:grpSp>
      <p:sp>
        <p:nvSpPr>
          <p:cNvPr id="60" name="文本框 64"/>
          <p:cNvSpPr txBox="1"/>
          <p:nvPr/>
        </p:nvSpPr>
        <p:spPr>
          <a:xfrm>
            <a:off x="1187425" y="2928140"/>
            <a:ext cx="509063" cy="2564495"/>
          </a:xfrm>
          <a:prstGeom prst="rect">
            <a:avLst/>
          </a:prstGeom>
          <a:solidFill>
            <a:srgbClr val="E7E6E6">
              <a:lumMod val="90000"/>
            </a:srgbClr>
          </a:solidFill>
        </p:spPr>
        <p:txBody>
          <a:bodyPr vert="eaVert"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微软雅黑" charset="0"/>
                <a:ea typeface="微软雅黑" charset="0"/>
                <a:cs typeface="微软雅黑" charset="0"/>
                <a:sym typeface="+mn-lt"/>
              </a:rPr>
              <a:t>数据清洗</a:t>
            </a:r>
            <a:r>
              <a:rPr kumimoji="0" lang="en-US" altLang="zh-CN" sz="1800" b="0" i="0" u="none" strike="noStrike" kern="1200" cap="none" spc="0" normalizeH="0" baseline="0" noProof="0" dirty="0">
                <a:ln>
                  <a:noFill/>
                </a:ln>
                <a:solidFill>
                  <a:srgbClr val="000000"/>
                </a:solidFill>
                <a:effectLst/>
                <a:uLnTx/>
                <a:uFillTx/>
                <a:latin typeface="微软雅黑" charset="0"/>
                <a:ea typeface="微软雅黑" charset="0"/>
                <a:cs typeface="微软雅黑" charset="0"/>
                <a:sym typeface="+mn-lt"/>
              </a:rPr>
              <a:t>&amp;</a:t>
            </a:r>
            <a:r>
              <a:rPr kumimoji="0" lang="zh-CN" altLang="en-US" sz="1800" b="1" i="0" u="none" strike="noStrike" kern="1200" cap="none" spc="0" normalizeH="0" baseline="0" noProof="0" dirty="0">
                <a:ln>
                  <a:noFill/>
                </a:ln>
                <a:solidFill>
                  <a:srgbClr val="000000"/>
                </a:solidFill>
                <a:effectLst/>
                <a:uLnTx/>
                <a:uFillTx/>
                <a:latin typeface="微软雅黑" charset="0"/>
                <a:ea typeface="微软雅黑" charset="0"/>
                <a:cs typeface="微软雅黑" charset="0"/>
                <a:sym typeface="+mn-lt"/>
              </a:rPr>
              <a:t>源系统优化</a:t>
            </a:r>
            <a:endParaRPr kumimoji="0" lang="en-US" altLang="zh-CN" sz="1800" b="0" i="0" u="none" strike="noStrike" kern="1200" cap="none" spc="0" normalizeH="0" baseline="0" noProof="0" dirty="0">
              <a:ln>
                <a:noFill/>
              </a:ln>
              <a:solidFill>
                <a:srgbClr val="000000"/>
              </a:solidFill>
              <a:effectLst/>
              <a:uLnTx/>
              <a:uFillTx/>
              <a:latin typeface="微软雅黑" charset="0"/>
              <a:ea typeface="微软雅黑" charset="0"/>
              <a:cs typeface="微软雅黑" charset="0"/>
              <a:sym typeface="+mn-lt"/>
            </a:endParaRPr>
          </a:p>
        </p:txBody>
      </p:sp>
    </p:spTree>
    <p:extLst>
      <p:ext uri="{BB962C8B-B14F-4D97-AF65-F5344CB8AC3E}">
        <p14:creationId xmlns:p14="http://schemas.microsoft.com/office/powerpoint/2010/main" val="2178146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p:spPr>
        <p:txBody>
          <a:bodyPr wrap="square" rtlCol="0">
            <a:spAutoFit/>
          </a:bodyPr>
          <a:lstStyle/>
          <a:p>
            <a:r>
              <a:rPr lang="zh-CN" altLang="en-US" dirty="0"/>
              <a:t>数据质量管理流程框架</a:t>
            </a:r>
          </a:p>
        </p:txBody>
      </p:sp>
      <p:pic>
        <p:nvPicPr>
          <p:cNvPr id="47" name="图片 46">
            <a:extLst>
              <a:ext uri="{FF2B5EF4-FFF2-40B4-BE49-F238E27FC236}">
                <a16:creationId xmlns="" xmlns:a16="http://schemas.microsoft.com/office/drawing/2014/main" id="{FA74D3C5-A4F5-48E5-A524-BD710FBE58F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4979" y="2379096"/>
            <a:ext cx="2745014" cy="2745120"/>
          </a:xfrm>
          <a:prstGeom prst="rect">
            <a:avLst/>
          </a:prstGeom>
        </p:spPr>
      </p:pic>
      <p:grpSp>
        <p:nvGrpSpPr>
          <p:cNvPr id="49" name="组合 48">
            <a:extLst>
              <a:ext uri="{FF2B5EF4-FFF2-40B4-BE49-F238E27FC236}">
                <a16:creationId xmlns="" xmlns:a16="http://schemas.microsoft.com/office/drawing/2014/main" id="{86D5E62A-FF17-4068-A3A6-EEBE1F93774C}"/>
              </a:ext>
            </a:extLst>
          </p:cNvPr>
          <p:cNvGrpSpPr/>
          <p:nvPr/>
        </p:nvGrpSpPr>
        <p:grpSpPr>
          <a:xfrm>
            <a:off x="6284703" y="4760962"/>
            <a:ext cx="2185214" cy="1776891"/>
            <a:chOff x="3235630" y="3617632"/>
            <a:chExt cx="2853526" cy="2160000"/>
          </a:xfrm>
        </p:grpSpPr>
        <p:grpSp>
          <p:nvGrpSpPr>
            <p:cNvPr id="50" name="组合 49">
              <a:extLst>
                <a:ext uri="{FF2B5EF4-FFF2-40B4-BE49-F238E27FC236}">
                  <a16:creationId xmlns="" xmlns:a16="http://schemas.microsoft.com/office/drawing/2014/main" id="{C183CBE4-B465-484D-8B57-5F5BC2604B82}"/>
                </a:ext>
              </a:extLst>
            </p:cNvPr>
            <p:cNvGrpSpPr/>
            <p:nvPr/>
          </p:nvGrpSpPr>
          <p:grpSpPr>
            <a:xfrm>
              <a:off x="3235630" y="3617632"/>
              <a:ext cx="2853526" cy="2160000"/>
              <a:chOff x="3235630" y="3617632"/>
              <a:chExt cx="2853526" cy="2160000"/>
            </a:xfrm>
          </p:grpSpPr>
          <p:sp>
            <p:nvSpPr>
              <p:cNvPr id="52" name="矩形 51">
                <a:extLst>
                  <a:ext uri="{FF2B5EF4-FFF2-40B4-BE49-F238E27FC236}">
                    <a16:creationId xmlns="" xmlns:a16="http://schemas.microsoft.com/office/drawing/2014/main" id="{C8A1777A-8C44-41C0-B852-A00DEA4D7852}"/>
                  </a:ext>
                </a:extLst>
              </p:cNvPr>
              <p:cNvSpPr/>
              <p:nvPr/>
            </p:nvSpPr>
            <p:spPr bwMode="auto">
              <a:xfrm>
                <a:off x="3276708" y="3617632"/>
                <a:ext cx="2700000" cy="2160000"/>
              </a:xfrm>
              <a:prstGeom prst="rect">
                <a:avLst/>
              </a:prstGeom>
              <a:solidFill>
                <a:srgbClr val="F2747D"/>
              </a:solidFill>
              <a:ln w="9525" cap="flat" cmpd="sng" algn="ctr">
                <a:solidFill>
                  <a:sysClr val="window" lastClr="FFFFFF">
                    <a:lumMod val="65000"/>
                  </a:sysClr>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200" b="1" i="0" u="none" strike="noStrike" kern="0" cap="none" spc="0" normalizeH="0" baseline="0" noProof="0">
                  <a:ln>
                    <a:noFill/>
                  </a:ln>
                  <a:solidFill>
                    <a:srgbClr val="4472C4"/>
                  </a:solidFill>
                  <a:effectLst/>
                  <a:uLnTx/>
                  <a:uFillTx/>
                  <a:latin typeface="微软雅黑" panose="020B0503020204020204" pitchFamily="34" charset="-122"/>
                  <a:ea typeface="微软雅黑" panose="020B0503020204020204" pitchFamily="34" charset="-122"/>
                </a:endParaRPr>
              </a:p>
            </p:txBody>
          </p:sp>
          <p:sp>
            <p:nvSpPr>
              <p:cNvPr id="53" name="矩形 52">
                <a:extLst>
                  <a:ext uri="{FF2B5EF4-FFF2-40B4-BE49-F238E27FC236}">
                    <a16:creationId xmlns="" xmlns:a16="http://schemas.microsoft.com/office/drawing/2014/main" id="{E4D45E72-37C9-4CC9-9E6F-560ACEA8AC82}"/>
                  </a:ext>
                </a:extLst>
              </p:cNvPr>
              <p:cNvSpPr/>
              <p:nvPr/>
            </p:nvSpPr>
            <p:spPr>
              <a:xfrm>
                <a:off x="3235630" y="3617632"/>
                <a:ext cx="2853526" cy="33672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数据质量评分卡制定维护流程</a:t>
                </a:r>
              </a:p>
            </p:txBody>
          </p:sp>
        </p:grpSp>
        <p:pic>
          <p:nvPicPr>
            <p:cNvPr id="51" name="Picture 2">
              <a:extLst>
                <a:ext uri="{FF2B5EF4-FFF2-40B4-BE49-F238E27FC236}">
                  <a16:creationId xmlns="" xmlns:a16="http://schemas.microsoft.com/office/drawing/2014/main" id="{4D088A18-9C28-450F-94E2-09B975417790}"/>
                </a:ext>
              </a:extLst>
            </p:cNvPr>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294709" y="3935851"/>
              <a:ext cx="2664000" cy="1800001"/>
            </a:xfrm>
            <a:prstGeom prst="rect">
              <a:avLst/>
            </a:prstGeom>
            <a:solidFill>
              <a:sysClr val="window" lastClr="FFFFFF"/>
            </a:solidFill>
            <a:ln>
              <a:noFill/>
            </a:ln>
          </p:spPr>
        </p:pic>
      </p:grpSp>
      <p:grpSp>
        <p:nvGrpSpPr>
          <p:cNvPr id="54" name="组合 53">
            <a:extLst>
              <a:ext uri="{FF2B5EF4-FFF2-40B4-BE49-F238E27FC236}">
                <a16:creationId xmlns="" xmlns:a16="http://schemas.microsoft.com/office/drawing/2014/main" id="{032E7DD6-E0E9-4AC7-BB9E-8C49B836E104}"/>
              </a:ext>
            </a:extLst>
          </p:cNvPr>
          <p:cNvGrpSpPr/>
          <p:nvPr/>
        </p:nvGrpSpPr>
        <p:grpSpPr>
          <a:xfrm>
            <a:off x="8469917" y="4769876"/>
            <a:ext cx="2067645" cy="1776891"/>
            <a:chOff x="6018472" y="3617632"/>
            <a:chExt cx="2700000" cy="2160000"/>
          </a:xfrm>
        </p:grpSpPr>
        <p:sp>
          <p:nvSpPr>
            <p:cNvPr id="55" name="矩形 54">
              <a:extLst>
                <a:ext uri="{FF2B5EF4-FFF2-40B4-BE49-F238E27FC236}">
                  <a16:creationId xmlns="" xmlns:a16="http://schemas.microsoft.com/office/drawing/2014/main" id="{891E3DD0-BEFE-4A76-9164-FA9D91AA30D0}"/>
                </a:ext>
              </a:extLst>
            </p:cNvPr>
            <p:cNvSpPr/>
            <p:nvPr/>
          </p:nvSpPr>
          <p:spPr bwMode="auto">
            <a:xfrm>
              <a:off x="6018472" y="3617632"/>
              <a:ext cx="2700000" cy="2160000"/>
            </a:xfrm>
            <a:prstGeom prst="rect">
              <a:avLst/>
            </a:prstGeom>
            <a:solidFill>
              <a:srgbClr val="F2747D"/>
            </a:solidFill>
            <a:ln w="9525" cap="flat" cmpd="sng" algn="ctr">
              <a:solidFill>
                <a:sysClr val="window" lastClr="FFFFFF">
                  <a:lumMod val="65000"/>
                </a:sysClr>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200" b="1" i="0" u="none" strike="noStrike" kern="0" cap="none" spc="0" normalizeH="0" baseline="0" noProof="0">
                <a:ln>
                  <a:noFill/>
                </a:ln>
                <a:solidFill>
                  <a:srgbClr val="4472C4"/>
                </a:solidFill>
                <a:effectLst/>
                <a:uLnTx/>
                <a:uFillTx/>
                <a:latin typeface="微软雅黑" panose="020B0503020204020204" pitchFamily="34" charset="-122"/>
                <a:ea typeface="微软雅黑" panose="020B0503020204020204" pitchFamily="34" charset="-122"/>
              </a:endParaRPr>
            </a:p>
          </p:txBody>
        </p:sp>
        <p:sp>
          <p:nvSpPr>
            <p:cNvPr id="56" name="矩形 55">
              <a:extLst>
                <a:ext uri="{FF2B5EF4-FFF2-40B4-BE49-F238E27FC236}">
                  <a16:creationId xmlns="" xmlns:a16="http://schemas.microsoft.com/office/drawing/2014/main" id="{5FEAA0C2-B414-48D5-9195-F433AAD4915F}"/>
                </a:ext>
              </a:extLst>
            </p:cNvPr>
            <p:cNvSpPr/>
            <p:nvPr/>
          </p:nvSpPr>
          <p:spPr>
            <a:xfrm>
              <a:off x="6558721" y="3617632"/>
              <a:ext cx="1848762" cy="33672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数据质量评估流程</a:t>
              </a:r>
            </a:p>
          </p:txBody>
        </p:sp>
        <p:pic>
          <p:nvPicPr>
            <p:cNvPr id="57" name="Picture 2">
              <a:extLst>
                <a:ext uri="{FF2B5EF4-FFF2-40B4-BE49-F238E27FC236}">
                  <a16:creationId xmlns="" xmlns:a16="http://schemas.microsoft.com/office/drawing/2014/main" id="{9893AC13-3C5E-4545-BE98-B45B01CC098B}"/>
                </a:ext>
              </a:extLst>
            </p:cNvPr>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036472" y="3895185"/>
              <a:ext cx="2664000" cy="1800000"/>
            </a:xfrm>
            <a:prstGeom prst="rect">
              <a:avLst/>
            </a:prstGeom>
            <a:solidFill>
              <a:sysClr val="window" lastClr="FFFFFF"/>
            </a:solidFill>
            <a:ln>
              <a:noFill/>
            </a:ln>
          </p:spPr>
        </p:pic>
      </p:grpSp>
      <p:grpSp>
        <p:nvGrpSpPr>
          <p:cNvPr id="58" name="组合 57">
            <a:extLst>
              <a:ext uri="{FF2B5EF4-FFF2-40B4-BE49-F238E27FC236}">
                <a16:creationId xmlns="" xmlns:a16="http://schemas.microsoft.com/office/drawing/2014/main" id="{51977266-60EE-4C7A-A6E2-592BBCC74698}"/>
              </a:ext>
            </a:extLst>
          </p:cNvPr>
          <p:cNvGrpSpPr/>
          <p:nvPr/>
        </p:nvGrpSpPr>
        <p:grpSpPr>
          <a:xfrm>
            <a:off x="5799009" y="2815642"/>
            <a:ext cx="2166501" cy="1792593"/>
            <a:chOff x="6023132" y="1231729"/>
            <a:chExt cx="2829089" cy="2179087"/>
          </a:xfrm>
        </p:grpSpPr>
        <p:sp>
          <p:nvSpPr>
            <p:cNvPr id="59" name="矩形 58">
              <a:extLst>
                <a:ext uri="{FF2B5EF4-FFF2-40B4-BE49-F238E27FC236}">
                  <a16:creationId xmlns="" xmlns:a16="http://schemas.microsoft.com/office/drawing/2014/main" id="{28708AB2-A45B-4504-8526-6FD7BB9794C0}"/>
                </a:ext>
              </a:extLst>
            </p:cNvPr>
            <p:cNvSpPr/>
            <p:nvPr/>
          </p:nvSpPr>
          <p:spPr bwMode="auto">
            <a:xfrm>
              <a:off x="6023132" y="1250816"/>
              <a:ext cx="2700000" cy="2160000"/>
            </a:xfrm>
            <a:prstGeom prst="rect">
              <a:avLst/>
            </a:prstGeom>
            <a:solidFill>
              <a:srgbClr val="CCE9AD"/>
            </a:solidFill>
            <a:ln w="9525" cap="flat" cmpd="sng" algn="ctr">
              <a:solidFill>
                <a:sysClr val="window" lastClr="FFFFFF">
                  <a:lumMod val="65000"/>
                </a:sysClr>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a:ln>
                  <a:noFill/>
                </a:ln>
                <a:solidFill>
                  <a:srgbClr val="4472C4"/>
                </a:solidFill>
                <a:effectLst/>
                <a:uLnTx/>
                <a:uFillTx/>
                <a:latin typeface="微软雅黑" panose="020B0503020204020204" pitchFamily="34" charset="-122"/>
                <a:ea typeface="微软雅黑" panose="020B0503020204020204" pitchFamily="34" charset="-122"/>
              </a:endParaRPr>
            </a:p>
          </p:txBody>
        </p:sp>
        <p:sp>
          <p:nvSpPr>
            <p:cNvPr id="60" name="矩形 59">
              <a:extLst>
                <a:ext uri="{FF2B5EF4-FFF2-40B4-BE49-F238E27FC236}">
                  <a16:creationId xmlns="" xmlns:a16="http://schemas.microsoft.com/office/drawing/2014/main" id="{EFBB6600-983F-4D60-9125-08BE182DA68B}"/>
                </a:ext>
              </a:extLst>
            </p:cNvPr>
            <p:cNvSpPr/>
            <p:nvPr/>
          </p:nvSpPr>
          <p:spPr>
            <a:xfrm>
              <a:off x="6199649" y="1231729"/>
              <a:ext cx="2652572" cy="33672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数据质量问题根因分析流程</a:t>
              </a:r>
            </a:p>
          </p:txBody>
        </p:sp>
        <p:pic>
          <p:nvPicPr>
            <p:cNvPr id="61" name="Picture 2">
              <a:extLst>
                <a:ext uri="{FF2B5EF4-FFF2-40B4-BE49-F238E27FC236}">
                  <a16:creationId xmlns="" xmlns:a16="http://schemas.microsoft.com/office/drawing/2014/main" id="{F34D19BF-7361-4AB0-B276-E6EE6E1235C3}"/>
                </a:ext>
              </a:extLst>
            </p:cNvPr>
            <p:cNvPicPr>
              <a:picLocks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041132" y="1558593"/>
              <a:ext cx="2664000" cy="1800000"/>
            </a:xfrm>
            <a:prstGeom prst="rect">
              <a:avLst/>
            </a:prstGeom>
            <a:solidFill>
              <a:sysClr val="window" lastClr="FFFFFF"/>
            </a:solidFill>
            <a:ln>
              <a:noFill/>
            </a:ln>
          </p:spPr>
        </p:pic>
      </p:grpSp>
      <p:grpSp>
        <p:nvGrpSpPr>
          <p:cNvPr id="62" name="组合 61">
            <a:extLst>
              <a:ext uri="{FF2B5EF4-FFF2-40B4-BE49-F238E27FC236}">
                <a16:creationId xmlns="" xmlns:a16="http://schemas.microsoft.com/office/drawing/2014/main" id="{D961075C-6A9A-4156-A98A-4851907F28D1}"/>
              </a:ext>
            </a:extLst>
          </p:cNvPr>
          <p:cNvGrpSpPr/>
          <p:nvPr/>
        </p:nvGrpSpPr>
        <p:grpSpPr>
          <a:xfrm>
            <a:off x="9017824" y="2840709"/>
            <a:ext cx="2067645" cy="1776891"/>
            <a:chOff x="539804" y="3617632"/>
            <a:chExt cx="2700000" cy="2160000"/>
          </a:xfrm>
        </p:grpSpPr>
        <p:sp>
          <p:nvSpPr>
            <p:cNvPr id="63" name="矩形 62">
              <a:extLst>
                <a:ext uri="{FF2B5EF4-FFF2-40B4-BE49-F238E27FC236}">
                  <a16:creationId xmlns="" xmlns:a16="http://schemas.microsoft.com/office/drawing/2014/main" id="{FEBBD973-9423-4E06-86E4-820E22DF0D2F}"/>
                </a:ext>
              </a:extLst>
            </p:cNvPr>
            <p:cNvSpPr/>
            <p:nvPr/>
          </p:nvSpPr>
          <p:spPr bwMode="auto">
            <a:xfrm>
              <a:off x="539804" y="3617632"/>
              <a:ext cx="2700000" cy="2160000"/>
            </a:xfrm>
            <a:prstGeom prst="rect">
              <a:avLst/>
            </a:prstGeom>
            <a:solidFill>
              <a:srgbClr val="C7CDFD"/>
            </a:solidFill>
            <a:ln w="9525" cap="flat" cmpd="sng" algn="ctr">
              <a:solidFill>
                <a:sysClr val="window" lastClr="FFFFFF">
                  <a:lumMod val="65000"/>
                </a:sysClr>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200" b="1" i="0" u="none" strike="noStrike" kern="0" cap="none" spc="0" normalizeH="0" baseline="0" noProof="0">
                <a:ln>
                  <a:noFill/>
                </a:ln>
                <a:solidFill>
                  <a:srgbClr val="4472C4"/>
                </a:solidFill>
                <a:effectLst/>
                <a:uLnTx/>
                <a:uFillTx/>
                <a:latin typeface="微软雅黑" panose="020B0503020204020204" pitchFamily="34" charset="-122"/>
                <a:ea typeface="微软雅黑" panose="020B0503020204020204" pitchFamily="34" charset="-122"/>
              </a:endParaRPr>
            </a:p>
          </p:txBody>
        </p:sp>
        <p:pic>
          <p:nvPicPr>
            <p:cNvPr id="64" name="Picture 2">
              <a:extLst>
                <a:ext uri="{FF2B5EF4-FFF2-40B4-BE49-F238E27FC236}">
                  <a16:creationId xmlns="" xmlns:a16="http://schemas.microsoft.com/office/drawing/2014/main" id="{583A1A76-50DF-4B66-834E-1EF88C22ABD2}"/>
                </a:ext>
              </a:extLst>
            </p:cNvPr>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57804" y="3895185"/>
              <a:ext cx="2664000" cy="1800000"/>
            </a:xfrm>
            <a:prstGeom prst="rect">
              <a:avLst/>
            </a:prstGeom>
            <a:solidFill>
              <a:sysClr val="window" lastClr="FFFFFF"/>
            </a:solidFill>
            <a:ln>
              <a:noFill/>
            </a:ln>
          </p:spPr>
        </p:pic>
        <p:sp>
          <p:nvSpPr>
            <p:cNvPr id="65" name="矩形 64">
              <a:extLst>
                <a:ext uri="{FF2B5EF4-FFF2-40B4-BE49-F238E27FC236}">
                  <a16:creationId xmlns="" xmlns:a16="http://schemas.microsoft.com/office/drawing/2014/main" id="{01917B62-2F48-4998-BC51-4F4A1C7B86DE}"/>
                </a:ext>
              </a:extLst>
            </p:cNvPr>
            <p:cNvSpPr/>
            <p:nvPr/>
          </p:nvSpPr>
          <p:spPr>
            <a:xfrm>
              <a:off x="892786" y="3617632"/>
              <a:ext cx="2250668" cy="33672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数据质量问题改进流程</a:t>
              </a:r>
            </a:p>
          </p:txBody>
        </p:sp>
      </p:grpSp>
      <p:grpSp>
        <p:nvGrpSpPr>
          <p:cNvPr id="66" name="组合 65">
            <a:extLst>
              <a:ext uri="{FF2B5EF4-FFF2-40B4-BE49-F238E27FC236}">
                <a16:creationId xmlns="" xmlns:a16="http://schemas.microsoft.com/office/drawing/2014/main" id="{D777D573-2EE6-48DB-9E5A-881530C86F59}"/>
              </a:ext>
            </a:extLst>
          </p:cNvPr>
          <p:cNvGrpSpPr/>
          <p:nvPr/>
        </p:nvGrpSpPr>
        <p:grpSpPr>
          <a:xfrm>
            <a:off x="9670916" y="857270"/>
            <a:ext cx="2067645" cy="1776891"/>
            <a:chOff x="3276000" y="1250816"/>
            <a:chExt cx="2700000" cy="2160000"/>
          </a:xfrm>
        </p:grpSpPr>
        <p:sp>
          <p:nvSpPr>
            <p:cNvPr id="67" name="矩形 66">
              <a:extLst>
                <a:ext uri="{FF2B5EF4-FFF2-40B4-BE49-F238E27FC236}">
                  <a16:creationId xmlns="" xmlns:a16="http://schemas.microsoft.com/office/drawing/2014/main" id="{066D3083-8CF3-4C98-8526-B77AC7D9B756}"/>
                </a:ext>
              </a:extLst>
            </p:cNvPr>
            <p:cNvSpPr/>
            <p:nvPr/>
          </p:nvSpPr>
          <p:spPr bwMode="auto">
            <a:xfrm>
              <a:off x="3276000" y="1250816"/>
              <a:ext cx="2700000" cy="2160000"/>
            </a:xfrm>
            <a:prstGeom prst="rect">
              <a:avLst/>
            </a:prstGeom>
            <a:solidFill>
              <a:srgbClr val="FFC207"/>
            </a:solidFill>
            <a:ln w="9525" cap="flat" cmpd="sng" algn="ctr">
              <a:solidFill>
                <a:sysClr val="window" lastClr="FFFFFF">
                  <a:lumMod val="65000"/>
                </a:sysClr>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a:ln>
                  <a:noFill/>
                </a:ln>
                <a:solidFill>
                  <a:srgbClr val="4472C4"/>
                </a:solidFill>
                <a:effectLst/>
                <a:uLnTx/>
                <a:uFillTx/>
                <a:latin typeface="微软雅黑" panose="020B0503020204020204" pitchFamily="34" charset="-122"/>
                <a:ea typeface="微软雅黑" panose="020B0503020204020204" pitchFamily="34" charset="-122"/>
              </a:endParaRPr>
            </a:p>
          </p:txBody>
        </p:sp>
        <p:sp>
          <p:nvSpPr>
            <p:cNvPr id="68" name="矩形 67">
              <a:extLst>
                <a:ext uri="{FF2B5EF4-FFF2-40B4-BE49-F238E27FC236}">
                  <a16:creationId xmlns="" xmlns:a16="http://schemas.microsoft.com/office/drawing/2014/main" id="{945E5854-3B84-4970-8C6E-371EF59DD56F}"/>
                </a:ext>
              </a:extLst>
            </p:cNvPr>
            <p:cNvSpPr/>
            <p:nvPr/>
          </p:nvSpPr>
          <p:spPr>
            <a:xfrm>
              <a:off x="3635986" y="1250816"/>
              <a:ext cx="2250668" cy="33672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数据质量问题收集流程</a:t>
              </a:r>
            </a:p>
          </p:txBody>
        </p:sp>
        <p:pic>
          <p:nvPicPr>
            <p:cNvPr id="69" name="Picture 2">
              <a:extLst>
                <a:ext uri="{FF2B5EF4-FFF2-40B4-BE49-F238E27FC236}">
                  <a16:creationId xmlns="" xmlns:a16="http://schemas.microsoft.com/office/drawing/2014/main" id="{39CB342B-A3BD-4C54-BE43-D7822ED2F138}"/>
                </a:ext>
              </a:extLst>
            </p:cNvPr>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294000" y="1558593"/>
              <a:ext cx="2664000" cy="1800000"/>
            </a:xfrm>
            <a:prstGeom prst="rect">
              <a:avLst/>
            </a:prstGeom>
            <a:solidFill>
              <a:sysClr val="window" lastClr="FFFFFF"/>
            </a:solidFill>
            <a:ln>
              <a:noFill/>
            </a:ln>
          </p:spPr>
        </p:pic>
      </p:grpSp>
      <p:grpSp>
        <p:nvGrpSpPr>
          <p:cNvPr id="70" name="组合 69">
            <a:extLst>
              <a:ext uri="{FF2B5EF4-FFF2-40B4-BE49-F238E27FC236}">
                <a16:creationId xmlns="" xmlns:a16="http://schemas.microsoft.com/office/drawing/2014/main" id="{C5AA6B9E-5A94-46AF-862F-BB26FA87C485}"/>
              </a:ext>
            </a:extLst>
          </p:cNvPr>
          <p:cNvGrpSpPr/>
          <p:nvPr/>
        </p:nvGrpSpPr>
        <p:grpSpPr>
          <a:xfrm>
            <a:off x="7567156" y="849083"/>
            <a:ext cx="2067645" cy="1776891"/>
            <a:chOff x="541566" y="1250816"/>
            <a:chExt cx="2700000" cy="2160000"/>
          </a:xfrm>
        </p:grpSpPr>
        <p:sp>
          <p:nvSpPr>
            <p:cNvPr id="71" name="矩形 70">
              <a:extLst>
                <a:ext uri="{FF2B5EF4-FFF2-40B4-BE49-F238E27FC236}">
                  <a16:creationId xmlns="" xmlns:a16="http://schemas.microsoft.com/office/drawing/2014/main" id="{ACA6880F-7501-4D36-A948-0CA85D25F5FE}"/>
                </a:ext>
              </a:extLst>
            </p:cNvPr>
            <p:cNvSpPr/>
            <p:nvPr/>
          </p:nvSpPr>
          <p:spPr bwMode="auto">
            <a:xfrm>
              <a:off x="541566" y="1250816"/>
              <a:ext cx="2700000" cy="2160000"/>
            </a:xfrm>
            <a:prstGeom prst="rect">
              <a:avLst/>
            </a:prstGeom>
            <a:solidFill>
              <a:srgbClr val="FFC207"/>
            </a:solidFill>
            <a:ln w="9525" cap="flat" cmpd="sng" algn="ctr">
              <a:solidFill>
                <a:sysClr val="window" lastClr="FFFFFF">
                  <a:lumMod val="65000"/>
                </a:sysClr>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200" b="1" i="0" u="none" strike="noStrike" kern="0" cap="none" spc="0" normalizeH="0" baseline="0" noProof="0">
                <a:ln>
                  <a:noFill/>
                </a:ln>
                <a:solidFill>
                  <a:srgbClr val="4472C4"/>
                </a:solidFill>
                <a:effectLst/>
                <a:uLnTx/>
                <a:uFillTx/>
                <a:latin typeface="微软雅黑" panose="020B0503020204020204" pitchFamily="34" charset="-122"/>
                <a:ea typeface="微软雅黑" panose="020B0503020204020204" pitchFamily="34" charset="-122"/>
              </a:endParaRPr>
            </a:p>
          </p:txBody>
        </p:sp>
        <p:pic>
          <p:nvPicPr>
            <p:cNvPr id="72" name="Picture 2">
              <a:extLst>
                <a:ext uri="{FF2B5EF4-FFF2-40B4-BE49-F238E27FC236}">
                  <a16:creationId xmlns="" xmlns:a16="http://schemas.microsoft.com/office/drawing/2014/main" id="{305348F5-D4DE-4B59-AF41-B4443EC4FC39}"/>
                </a:ext>
              </a:extLst>
            </p:cNvPr>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59566" y="1558593"/>
              <a:ext cx="2664000" cy="1800000"/>
            </a:xfrm>
            <a:prstGeom prst="rect">
              <a:avLst/>
            </a:prstGeom>
            <a:solidFill>
              <a:sysClr val="window" lastClr="FFFFFF"/>
            </a:solidFill>
            <a:ln>
              <a:noFill/>
            </a:ln>
          </p:spPr>
        </p:pic>
        <p:sp>
          <p:nvSpPr>
            <p:cNvPr id="73" name="矩形 72">
              <a:extLst>
                <a:ext uri="{FF2B5EF4-FFF2-40B4-BE49-F238E27FC236}">
                  <a16:creationId xmlns="" xmlns:a16="http://schemas.microsoft.com/office/drawing/2014/main" id="{1B3C4B1F-7282-4E7C-B98D-55CBCBFC33A0}"/>
                </a:ext>
              </a:extLst>
            </p:cNvPr>
            <p:cNvSpPr/>
            <p:nvPr/>
          </p:nvSpPr>
          <p:spPr>
            <a:xfrm>
              <a:off x="892786" y="1250816"/>
              <a:ext cx="2250668" cy="33672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数据质量问题检查流程</a:t>
              </a:r>
            </a:p>
          </p:txBody>
        </p:sp>
      </p:grpSp>
      <p:grpSp>
        <p:nvGrpSpPr>
          <p:cNvPr id="74" name="组合 73">
            <a:extLst>
              <a:ext uri="{FF2B5EF4-FFF2-40B4-BE49-F238E27FC236}">
                <a16:creationId xmlns="" xmlns:a16="http://schemas.microsoft.com/office/drawing/2014/main" id="{22803C0F-8B33-42BC-B30F-D649F739709A}"/>
              </a:ext>
            </a:extLst>
          </p:cNvPr>
          <p:cNvGrpSpPr/>
          <p:nvPr/>
        </p:nvGrpSpPr>
        <p:grpSpPr>
          <a:xfrm>
            <a:off x="5124982" y="848897"/>
            <a:ext cx="2067645" cy="1776891"/>
            <a:chOff x="1486212" y="2042552"/>
            <a:chExt cx="2700000" cy="2160000"/>
          </a:xfrm>
        </p:grpSpPr>
        <p:grpSp>
          <p:nvGrpSpPr>
            <p:cNvPr id="75" name="组合 74">
              <a:extLst>
                <a:ext uri="{FF2B5EF4-FFF2-40B4-BE49-F238E27FC236}">
                  <a16:creationId xmlns="" xmlns:a16="http://schemas.microsoft.com/office/drawing/2014/main" id="{81F75931-06A0-473D-8B9C-9DF5F3B2C0C4}"/>
                </a:ext>
              </a:extLst>
            </p:cNvPr>
            <p:cNvGrpSpPr/>
            <p:nvPr/>
          </p:nvGrpSpPr>
          <p:grpSpPr>
            <a:xfrm>
              <a:off x="1486212" y="2042552"/>
              <a:ext cx="2700000" cy="2160000"/>
              <a:chOff x="541566" y="1250816"/>
              <a:chExt cx="2700000" cy="2160000"/>
            </a:xfrm>
          </p:grpSpPr>
          <p:sp>
            <p:nvSpPr>
              <p:cNvPr id="77" name="矩形 76">
                <a:extLst>
                  <a:ext uri="{FF2B5EF4-FFF2-40B4-BE49-F238E27FC236}">
                    <a16:creationId xmlns="" xmlns:a16="http://schemas.microsoft.com/office/drawing/2014/main" id="{60A29BE5-6BFE-4D15-9857-10D10A5F129F}"/>
                  </a:ext>
                </a:extLst>
              </p:cNvPr>
              <p:cNvSpPr/>
              <p:nvPr/>
            </p:nvSpPr>
            <p:spPr bwMode="auto">
              <a:xfrm>
                <a:off x="541566" y="1250816"/>
                <a:ext cx="2700000" cy="2160000"/>
              </a:xfrm>
              <a:prstGeom prst="rect">
                <a:avLst/>
              </a:prstGeom>
              <a:solidFill>
                <a:srgbClr val="D2BFE7"/>
              </a:solidFill>
              <a:ln w="9525" cap="flat" cmpd="sng" algn="ctr">
                <a:solidFill>
                  <a:sysClr val="window" lastClr="FFFFFF">
                    <a:lumMod val="65000"/>
                  </a:sysClr>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200" b="1" i="0" u="none" strike="noStrike" kern="0" cap="none" spc="0" normalizeH="0" baseline="0" noProof="0">
                  <a:ln>
                    <a:noFill/>
                  </a:ln>
                  <a:solidFill>
                    <a:srgbClr val="4472C4"/>
                  </a:solidFill>
                  <a:effectLst/>
                  <a:uLnTx/>
                  <a:uFillTx/>
                  <a:latin typeface="微软雅黑" panose="020B0503020204020204" pitchFamily="34" charset="-122"/>
                  <a:ea typeface="微软雅黑" panose="020B0503020204020204" pitchFamily="34" charset="-122"/>
                </a:endParaRPr>
              </a:p>
            </p:txBody>
          </p:sp>
          <p:sp>
            <p:nvSpPr>
              <p:cNvPr id="78" name="矩形 77">
                <a:extLst>
                  <a:ext uri="{FF2B5EF4-FFF2-40B4-BE49-F238E27FC236}">
                    <a16:creationId xmlns="" xmlns:a16="http://schemas.microsoft.com/office/drawing/2014/main" id="{E0A7F5C0-DC87-4866-9A76-ACC8D6C2E17D}"/>
                  </a:ext>
                </a:extLst>
              </p:cNvPr>
              <p:cNvSpPr/>
              <p:nvPr/>
            </p:nvSpPr>
            <p:spPr>
              <a:xfrm>
                <a:off x="1081088" y="1250816"/>
                <a:ext cx="1848762" cy="33672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数据质量定义流程</a:t>
                </a:r>
              </a:p>
            </p:txBody>
          </p:sp>
        </p:grpSp>
        <p:pic>
          <p:nvPicPr>
            <p:cNvPr id="76" name="Picture 2">
              <a:extLst>
                <a:ext uri="{FF2B5EF4-FFF2-40B4-BE49-F238E27FC236}">
                  <a16:creationId xmlns="" xmlns:a16="http://schemas.microsoft.com/office/drawing/2014/main" id="{FF88FC22-253A-4F82-AA8B-1870A6BC09A8}"/>
                </a:ext>
              </a:extLst>
            </p:cNvPr>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504212" y="2381724"/>
              <a:ext cx="2664000" cy="1800000"/>
            </a:xfrm>
            <a:prstGeom prst="rect">
              <a:avLst/>
            </a:prstGeom>
            <a:solidFill>
              <a:sysClr val="window" lastClr="FFFFFF"/>
            </a:solidFill>
            <a:ln>
              <a:noFill/>
            </a:ln>
          </p:spPr>
        </p:pic>
      </p:grpSp>
      <p:sp>
        <p:nvSpPr>
          <p:cNvPr id="79" name="KSO_Shape">
            <a:extLst>
              <a:ext uri="{FF2B5EF4-FFF2-40B4-BE49-F238E27FC236}">
                <a16:creationId xmlns="" xmlns:a16="http://schemas.microsoft.com/office/drawing/2014/main" id="{D3218A8D-87EE-41EE-B2EC-3C585B073C91}"/>
              </a:ext>
            </a:extLst>
          </p:cNvPr>
          <p:cNvSpPr>
            <a:spLocks/>
          </p:cNvSpPr>
          <p:nvPr/>
        </p:nvSpPr>
        <p:spPr bwMode="auto">
          <a:xfrm rot="19424462">
            <a:off x="3895777" y="3137740"/>
            <a:ext cx="1247953" cy="968375"/>
          </a:xfrm>
          <a:custGeom>
            <a:avLst/>
            <a:gdLst>
              <a:gd name="T0" fmla="*/ 1151349 w 5283201"/>
              <a:gd name="T1" fmla="*/ 13756 h 2687638"/>
              <a:gd name="T2" fmla="*/ 1302146 w 5283201"/>
              <a:gd name="T3" fmla="*/ 67719 h 2687638"/>
              <a:gd name="T4" fmla="*/ 1435482 w 5283201"/>
              <a:gd name="T5" fmla="*/ 152367 h 2687638"/>
              <a:gd name="T6" fmla="*/ 1561940 w 5283201"/>
              <a:gd name="T7" fmla="*/ 270346 h 2687638"/>
              <a:gd name="T8" fmla="*/ 1759828 w 5283201"/>
              <a:gd name="T9" fmla="*/ 534344 h 2687638"/>
              <a:gd name="T10" fmla="*/ 2093698 w 5283201"/>
              <a:gd name="T11" fmla="*/ 1084030 h 2687638"/>
              <a:gd name="T12" fmla="*/ 2320687 w 5283201"/>
              <a:gd name="T13" fmla="*/ 1431617 h 2687638"/>
              <a:gd name="T14" fmla="*/ 2488945 w 5283201"/>
              <a:gd name="T15" fmla="*/ 1635303 h 2687638"/>
              <a:gd name="T16" fmla="*/ 2674134 w 5283201"/>
              <a:gd name="T17" fmla="*/ 1805658 h 2687638"/>
              <a:gd name="T18" fmla="*/ 2850328 w 5283201"/>
              <a:gd name="T19" fmla="*/ 1909352 h 2687638"/>
              <a:gd name="T20" fmla="*/ 3020703 w 5283201"/>
              <a:gd name="T21" fmla="*/ 1929985 h 2687638"/>
              <a:gd name="T22" fmla="*/ 3211712 w 5283201"/>
              <a:gd name="T23" fmla="*/ 1885545 h 2687638"/>
              <a:gd name="T24" fmla="*/ 3410129 w 5283201"/>
              <a:gd name="T25" fmla="*/ 1794548 h 2687638"/>
              <a:gd name="T26" fmla="*/ 3740825 w 5283201"/>
              <a:gd name="T27" fmla="*/ 1585572 h 2687638"/>
              <a:gd name="T28" fmla="*/ 3533887 w 5283201"/>
              <a:gd name="T29" fmla="*/ 1396836 h 2687638"/>
              <a:gd name="T30" fmla="*/ 3456057 w 5283201"/>
              <a:gd name="T31" fmla="*/ 1380966 h 2687638"/>
              <a:gd name="T32" fmla="*/ 3387228 w 5283201"/>
              <a:gd name="T33" fmla="*/ 1331767 h 2687638"/>
              <a:gd name="T34" fmla="*/ 3342754 w 5283201"/>
              <a:gd name="T35" fmla="*/ 1260350 h 2687638"/>
              <a:gd name="T36" fmla="*/ 3328988 w 5283201"/>
              <a:gd name="T37" fmla="*/ 1178881 h 2687638"/>
              <a:gd name="T38" fmla="*/ 3346990 w 5283201"/>
              <a:gd name="T39" fmla="*/ 1099528 h 2687638"/>
              <a:gd name="T40" fmla="*/ 3394640 w 5283201"/>
              <a:gd name="T41" fmla="*/ 1031814 h 2687638"/>
              <a:gd name="T42" fmla="*/ 3467176 w 5283201"/>
              <a:gd name="T43" fmla="*/ 985261 h 2687638"/>
              <a:gd name="T44" fmla="*/ 5067714 w 5283201"/>
              <a:gd name="T45" fmla="*/ 815975 h 2687638"/>
              <a:gd name="T46" fmla="*/ 5145543 w 5283201"/>
              <a:gd name="T47" fmla="*/ 828143 h 2687638"/>
              <a:gd name="T48" fmla="*/ 5227079 w 5283201"/>
              <a:gd name="T49" fmla="*/ 882631 h 2687638"/>
              <a:gd name="T50" fmla="*/ 5277907 w 5283201"/>
              <a:gd name="T51" fmla="*/ 981558 h 2687638"/>
              <a:gd name="T52" fmla="*/ 5273142 w 5283201"/>
              <a:gd name="T53" fmla="*/ 1091064 h 2687638"/>
              <a:gd name="T54" fmla="*/ 4557850 w 5283201"/>
              <a:gd name="T55" fmla="*/ 2597705 h 2687638"/>
              <a:gd name="T56" fmla="*/ 4495904 w 5283201"/>
              <a:gd name="T57" fmla="*/ 2655897 h 2687638"/>
              <a:gd name="T58" fmla="*/ 4417015 w 5283201"/>
              <a:gd name="T59" fmla="*/ 2684464 h 2687638"/>
              <a:gd name="T60" fmla="*/ 4335479 w 5283201"/>
              <a:gd name="T61" fmla="*/ 2682348 h 2687638"/>
              <a:gd name="T62" fmla="*/ 4260297 w 5283201"/>
              <a:gd name="T63" fmla="*/ 2648491 h 2687638"/>
              <a:gd name="T64" fmla="*/ 4202587 w 5283201"/>
              <a:gd name="T65" fmla="*/ 2587654 h 2687638"/>
              <a:gd name="T66" fmla="*/ 4172408 w 5283201"/>
              <a:gd name="T67" fmla="*/ 2507772 h 2687638"/>
              <a:gd name="T68" fmla="*/ 4177173 w 5283201"/>
              <a:gd name="T69" fmla="*/ 2428420 h 2687638"/>
              <a:gd name="T70" fmla="*/ 4297980 w 5283201"/>
              <a:gd name="T71" fmla="*/ 1925224 h 2687638"/>
              <a:gd name="T72" fmla="*/ 3786328 w 5283201"/>
              <a:gd name="T73" fmla="*/ 2235778 h 2687638"/>
              <a:gd name="T74" fmla="*/ 3526005 w 5283201"/>
              <a:gd name="T75" fmla="*/ 2356402 h 2687638"/>
              <a:gd name="T76" fmla="*/ 3236580 w 5283201"/>
              <a:gd name="T77" fmla="*/ 2441050 h 2687638"/>
              <a:gd name="T78" fmla="*/ 3059857 w 5283201"/>
              <a:gd name="T79" fmla="*/ 2460096 h 2687638"/>
              <a:gd name="T80" fmla="*/ 2870964 w 5283201"/>
              <a:gd name="T81" fmla="*/ 2447928 h 2687638"/>
              <a:gd name="T82" fmla="*/ 2682600 w 5283201"/>
              <a:gd name="T83" fmla="*/ 2395552 h 2687638"/>
              <a:gd name="T84" fmla="*/ 2510109 w 5283201"/>
              <a:gd name="T85" fmla="*/ 2305613 h 2687638"/>
              <a:gd name="T86" fmla="*/ 2324920 w 5283201"/>
              <a:gd name="T87" fmla="*/ 2155891 h 2687638"/>
              <a:gd name="T88" fmla="*/ 2104809 w 5283201"/>
              <a:gd name="T89" fmla="*/ 1914114 h 2687638"/>
              <a:gd name="T90" fmla="*/ 1924382 w 5283201"/>
              <a:gd name="T91" fmla="*/ 1652232 h 2687638"/>
              <a:gd name="T92" fmla="*/ 1693160 w 5283201"/>
              <a:gd name="T93" fmla="*/ 1219467 h 2687638"/>
              <a:gd name="T94" fmla="*/ 1415376 w 5283201"/>
              <a:gd name="T95" fmla="*/ 664491 h 2687638"/>
              <a:gd name="T96" fmla="*/ 1288389 w 5283201"/>
              <a:gd name="T97" fmla="*/ 463980 h 2687638"/>
              <a:gd name="T98" fmla="*/ 1143941 w 5283201"/>
              <a:gd name="T99" fmla="*/ 330129 h 2687638"/>
              <a:gd name="T100" fmla="*/ 1067220 w 5283201"/>
              <a:gd name="T101" fmla="*/ 294154 h 2687638"/>
              <a:gd name="T102" fmla="*/ 898433 w 5283201"/>
              <a:gd name="T103" fmla="*/ 283043 h 2687638"/>
              <a:gd name="T104" fmla="*/ 722238 w 5283201"/>
              <a:gd name="T105" fmla="*/ 337536 h 2687638"/>
              <a:gd name="T106" fmla="*/ 522234 w 5283201"/>
              <a:gd name="T107" fmla="*/ 445992 h 2687638"/>
              <a:gd name="T108" fmla="*/ 107939 w 5283201"/>
              <a:gd name="T109" fmla="*/ 726390 h 2687638"/>
              <a:gd name="T110" fmla="*/ 10582 w 5283201"/>
              <a:gd name="T111" fmla="*/ 772417 h 2687638"/>
              <a:gd name="T112" fmla="*/ 0 w 5283201"/>
              <a:gd name="T113" fmla="*/ 759720 h 2687638"/>
              <a:gd name="T114" fmla="*/ 52382 w 5283201"/>
              <a:gd name="T115" fmla="*/ 666607 h 2687638"/>
              <a:gd name="T116" fmla="*/ 248683 w 5283201"/>
              <a:gd name="T117" fmla="*/ 437527 h 2687638"/>
              <a:gd name="T118" fmla="*/ 478847 w 5283201"/>
              <a:gd name="T119" fmla="*/ 223790 h 2687638"/>
              <a:gd name="T120" fmla="*/ 661920 w 5283201"/>
              <a:gd name="T121" fmla="*/ 101578 h 2687638"/>
              <a:gd name="T122" fmla="*/ 838114 w 5283201"/>
              <a:gd name="T123" fmla="*/ 26982 h 2687638"/>
              <a:gd name="T124" fmla="*/ 978329 w 5283201"/>
              <a:gd name="T125" fmla="*/ 1587 h 2687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83201" h="2687638">
                <a:moveTo>
                  <a:pt x="1015896" y="0"/>
                </a:moveTo>
                <a:lnTo>
                  <a:pt x="1034944" y="0"/>
                </a:lnTo>
                <a:lnTo>
                  <a:pt x="1054521" y="529"/>
                </a:lnTo>
                <a:lnTo>
                  <a:pt x="1073569" y="2116"/>
                </a:lnTo>
                <a:lnTo>
                  <a:pt x="1093146" y="3703"/>
                </a:lnTo>
                <a:lnTo>
                  <a:pt x="1112723" y="6349"/>
                </a:lnTo>
                <a:lnTo>
                  <a:pt x="1132301" y="10052"/>
                </a:lnTo>
                <a:lnTo>
                  <a:pt x="1151349" y="13756"/>
                </a:lnTo>
                <a:lnTo>
                  <a:pt x="1171455" y="18517"/>
                </a:lnTo>
                <a:lnTo>
                  <a:pt x="1190503" y="23278"/>
                </a:lnTo>
                <a:lnTo>
                  <a:pt x="1209551" y="29098"/>
                </a:lnTo>
                <a:lnTo>
                  <a:pt x="1228599" y="35976"/>
                </a:lnTo>
                <a:lnTo>
                  <a:pt x="1247647" y="42853"/>
                </a:lnTo>
                <a:lnTo>
                  <a:pt x="1266166" y="50789"/>
                </a:lnTo>
                <a:lnTo>
                  <a:pt x="1284156" y="58725"/>
                </a:lnTo>
                <a:lnTo>
                  <a:pt x="1302146" y="67719"/>
                </a:lnTo>
                <a:lnTo>
                  <a:pt x="1320136" y="76713"/>
                </a:lnTo>
                <a:lnTo>
                  <a:pt x="1337596" y="86236"/>
                </a:lnTo>
                <a:lnTo>
                  <a:pt x="1355057" y="96288"/>
                </a:lnTo>
                <a:lnTo>
                  <a:pt x="1371989" y="106340"/>
                </a:lnTo>
                <a:lnTo>
                  <a:pt x="1387862" y="117979"/>
                </a:lnTo>
                <a:lnTo>
                  <a:pt x="1403735" y="128560"/>
                </a:lnTo>
                <a:lnTo>
                  <a:pt x="1419609" y="140199"/>
                </a:lnTo>
                <a:lnTo>
                  <a:pt x="1435482" y="152367"/>
                </a:lnTo>
                <a:lnTo>
                  <a:pt x="1450826" y="164007"/>
                </a:lnTo>
                <a:lnTo>
                  <a:pt x="1465641" y="176704"/>
                </a:lnTo>
                <a:lnTo>
                  <a:pt x="1479927" y="189401"/>
                </a:lnTo>
                <a:lnTo>
                  <a:pt x="1494742" y="202627"/>
                </a:lnTo>
                <a:lnTo>
                  <a:pt x="1508500" y="215325"/>
                </a:lnTo>
                <a:lnTo>
                  <a:pt x="1522785" y="229080"/>
                </a:lnTo>
                <a:lnTo>
                  <a:pt x="1536013" y="242835"/>
                </a:lnTo>
                <a:lnTo>
                  <a:pt x="1561940" y="270346"/>
                </a:lnTo>
                <a:lnTo>
                  <a:pt x="1587337" y="298386"/>
                </a:lnTo>
                <a:lnTo>
                  <a:pt x="1611676" y="328013"/>
                </a:lnTo>
                <a:lnTo>
                  <a:pt x="1634957" y="357111"/>
                </a:lnTo>
                <a:lnTo>
                  <a:pt x="1657709" y="386738"/>
                </a:lnTo>
                <a:lnTo>
                  <a:pt x="1678874" y="416365"/>
                </a:lnTo>
                <a:lnTo>
                  <a:pt x="1700038" y="445992"/>
                </a:lnTo>
                <a:lnTo>
                  <a:pt x="1719615" y="475619"/>
                </a:lnTo>
                <a:lnTo>
                  <a:pt x="1759828" y="534344"/>
                </a:lnTo>
                <a:lnTo>
                  <a:pt x="1798453" y="594656"/>
                </a:lnTo>
                <a:lnTo>
                  <a:pt x="1836549" y="654968"/>
                </a:lnTo>
                <a:lnTo>
                  <a:pt x="1874116" y="716338"/>
                </a:lnTo>
                <a:lnTo>
                  <a:pt x="1911154" y="777179"/>
                </a:lnTo>
                <a:lnTo>
                  <a:pt x="1947663" y="839078"/>
                </a:lnTo>
                <a:lnTo>
                  <a:pt x="2020680" y="961818"/>
                </a:lnTo>
                <a:lnTo>
                  <a:pt x="2056660" y="1023188"/>
                </a:lnTo>
                <a:lnTo>
                  <a:pt x="2093698" y="1084030"/>
                </a:lnTo>
                <a:lnTo>
                  <a:pt x="2129677" y="1144342"/>
                </a:lnTo>
                <a:lnTo>
                  <a:pt x="2166715" y="1203596"/>
                </a:lnTo>
                <a:lnTo>
                  <a:pt x="2204282" y="1262320"/>
                </a:lnTo>
                <a:lnTo>
                  <a:pt x="2242378" y="1319987"/>
                </a:lnTo>
                <a:lnTo>
                  <a:pt x="2261955" y="1348556"/>
                </a:lnTo>
                <a:lnTo>
                  <a:pt x="2281004" y="1376596"/>
                </a:lnTo>
                <a:lnTo>
                  <a:pt x="2300581" y="1404107"/>
                </a:lnTo>
                <a:lnTo>
                  <a:pt x="2320687" y="1431617"/>
                </a:lnTo>
                <a:lnTo>
                  <a:pt x="2340793" y="1459128"/>
                </a:lnTo>
                <a:lnTo>
                  <a:pt x="2360900" y="1485581"/>
                </a:lnTo>
                <a:lnTo>
                  <a:pt x="2381535" y="1511504"/>
                </a:lnTo>
                <a:lnTo>
                  <a:pt x="2402170" y="1537428"/>
                </a:lnTo>
                <a:lnTo>
                  <a:pt x="2423864" y="1562293"/>
                </a:lnTo>
                <a:lnTo>
                  <a:pt x="2445557" y="1587159"/>
                </a:lnTo>
                <a:lnTo>
                  <a:pt x="2466722" y="1611495"/>
                </a:lnTo>
                <a:lnTo>
                  <a:pt x="2488945" y="1635303"/>
                </a:lnTo>
                <a:lnTo>
                  <a:pt x="2510638" y="1659110"/>
                </a:lnTo>
                <a:lnTo>
                  <a:pt x="2533390" y="1681330"/>
                </a:lnTo>
                <a:lnTo>
                  <a:pt x="2556142" y="1703550"/>
                </a:lnTo>
                <a:lnTo>
                  <a:pt x="2578894" y="1724713"/>
                </a:lnTo>
                <a:lnTo>
                  <a:pt x="2602175" y="1746404"/>
                </a:lnTo>
                <a:lnTo>
                  <a:pt x="2625985" y="1766508"/>
                </a:lnTo>
                <a:lnTo>
                  <a:pt x="2650324" y="1786612"/>
                </a:lnTo>
                <a:lnTo>
                  <a:pt x="2674134" y="1805658"/>
                </a:lnTo>
                <a:lnTo>
                  <a:pt x="2699531" y="1824704"/>
                </a:lnTo>
                <a:lnTo>
                  <a:pt x="2723871" y="1842162"/>
                </a:lnTo>
                <a:lnTo>
                  <a:pt x="2746093" y="1857505"/>
                </a:lnTo>
                <a:lnTo>
                  <a:pt x="2767787" y="1871260"/>
                </a:lnTo>
                <a:lnTo>
                  <a:pt x="2788422" y="1882899"/>
                </a:lnTo>
                <a:lnTo>
                  <a:pt x="2809058" y="1893480"/>
                </a:lnTo>
                <a:lnTo>
                  <a:pt x="2829164" y="1902474"/>
                </a:lnTo>
                <a:lnTo>
                  <a:pt x="2850328" y="1909352"/>
                </a:lnTo>
                <a:lnTo>
                  <a:pt x="2870435" y="1915701"/>
                </a:lnTo>
                <a:lnTo>
                  <a:pt x="2891599" y="1921520"/>
                </a:lnTo>
                <a:lnTo>
                  <a:pt x="2912235" y="1925224"/>
                </a:lnTo>
                <a:lnTo>
                  <a:pt x="2933928" y="1928398"/>
                </a:lnTo>
                <a:lnTo>
                  <a:pt x="2954564" y="1929985"/>
                </a:lnTo>
                <a:lnTo>
                  <a:pt x="2976786" y="1931043"/>
                </a:lnTo>
                <a:lnTo>
                  <a:pt x="2998480" y="1931043"/>
                </a:lnTo>
                <a:lnTo>
                  <a:pt x="3020703" y="1929985"/>
                </a:lnTo>
                <a:lnTo>
                  <a:pt x="3043984" y="1927869"/>
                </a:lnTo>
                <a:lnTo>
                  <a:pt x="3067265" y="1924166"/>
                </a:lnTo>
                <a:lnTo>
                  <a:pt x="3090016" y="1919933"/>
                </a:lnTo>
                <a:lnTo>
                  <a:pt x="3114356" y="1914643"/>
                </a:lnTo>
                <a:lnTo>
                  <a:pt x="3138166" y="1908294"/>
                </a:lnTo>
                <a:lnTo>
                  <a:pt x="3162505" y="1901945"/>
                </a:lnTo>
                <a:lnTo>
                  <a:pt x="3187373" y="1894010"/>
                </a:lnTo>
                <a:lnTo>
                  <a:pt x="3211712" y="1885545"/>
                </a:lnTo>
                <a:lnTo>
                  <a:pt x="3236580" y="1875493"/>
                </a:lnTo>
                <a:lnTo>
                  <a:pt x="3261449" y="1865970"/>
                </a:lnTo>
                <a:lnTo>
                  <a:pt x="3286317" y="1855389"/>
                </a:lnTo>
                <a:lnTo>
                  <a:pt x="3311185" y="1844279"/>
                </a:lnTo>
                <a:lnTo>
                  <a:pt x="3336054" y="1832110"/>
                </a:lnTo>
                <a:lnTo>
                  <a:pt x="3360922" y="1820471"/>
                </a:lnTo>
                <a:lnTo>
                  <a:pt x="3385790" y="1807245"/>
                </a:lnTo>
                <a:lnTo>
                  <a:pt x="3410129" y="1794548"/>
                </a:lnTo>
                <a:lnTo>
                  <a:pt x="3434468" y="1780792"/>
                </a:lnTo>
                <a:lnTo>
                  <a:pt x="3458808" y="1767566"/>
                </a:lnTo>
                <a:lnTo>
                  <a:pt x="3507486" y="1738468"/>
                </a:lnTo>
                <a:lnTo>
                  <a:pt x="3555635" y="1709370"/>
                </a:lnTo>
                <a:lnTo>
                  <a:pt x="3602197" y="1678685"/>
                </a:lnTo>
                <a:lnTo>
                  <a:pt x="3649288" y="1648000"/>
                </a:lnTo>
                <a:lnTo>
                  <a:pt x="3695321" y="1617315"/>
                </a:lnTo>
                <a:lnTo>
                  <a:pt x="3740825" y="1585572"/>
                </a:lnTo>
                <a:lnTo>
                  <a:pt x="3785270" y="1554358"/>
                </a:lnTo>
                <a:lnTo>
                  <a:pt x="3872574" y="1491929"/>
                </a:lnTo>
                <a:lnTo>
                  <a:pt x="3956702" y="1430030"/>
                </a:lnTo>
                <a:lnTo>
                  <a:pt x="4076508" y="1342764"/>
                </a:lnTo>
                <a:lnTo>
                  <a:pt x="3586303" y="1393662"/>
                </a:lnTo>
                <a:lnTo>
                  <a:pt x="3564595" y="1395778"/>
                </a:lnTo>
                <a:lnTo>
                  <a:pt x="3544476" y="1396836"/>
                </a:lnTo>
                <a:lnTo>
                  <a:pt x="3533887" y="1396836"/>
                </a:lnTo>
                <a:lnTo>
                  <a:pt x="3523827" y="1396307"/>
                </a:lnTo>
                <a:lnTo>
                  <a:pt x="3514297" y="1395778"/>
                </a:lnTo>
                <a:lnTo>
                  <a:pt x="3504237" y="1393662"/>
                </a:lnTo>
                <a:lnTo>
                  <a:pt x="3494707" y="1392075"/>
                </a:lnTo>
                <a:lnTo>
                  <a:pt x="3485177" y="1390488"/>
                </a:lnTo>
                <a:lnTo>
                  <a:pt x="3475117" y="1387843"/>
                </a:lnTo>
                <a:lnTo>
                  <a:pt x="3465587" y="1384140"/>
                </a:lnTo>
                <a:lnTo>
                  <a:pt x="3456057" y="1380966"/>
                </a:lnTo>
                <a:lnTo>
                  <a:pt x="3447056" y="1376204"/>
                </a:lnTo>
                <a:lnTo>
                  <a:pt x="3437526" y="1371443"/>
                </a:lnTo>
                <a:lnTo>
                  <a:pt x="3427996" y="1365624"/>
                </a:lnTo>
                <a:lnTo>
                  <a:pt x="3418995" y="1359805"/>
                </a:lnTo>
                <a:lnTo>
                  <a:pt x="3410524" y="1353457"/>
                </a:lnTo>
                <a:lnTo>
                  <a:pt x="3402582" y="1346579"/>
                </a:lnTo>
                <a:lnTo>
                  <a:pt x="3394640" y="1339702"/>
                </a:lnTo>
                <a:lnTo>
                  <a:pt x="3387228" y="1331767"/>
                </a:lnTo>
                <a:lnTo>
                  <a:pt x="3379816" y="1323832"/>
                </a:lnTo>
                <a:lnTo>
                  <a:pt x="3372933" y="1315896"/>
                </a:lnTo>
                <a:lnTo>
                  <a:pt x="3366579" y="1307432"/>
                </a:lnTo>
                <a:lnTo>
                  <a:pt x="3361285" y="1298439"/>
                </a:lnTo>
                <a:lnTo>
                  <a:pt x="3355990" y="1289446"/>
                </a:lnTo>
                <a:lnTo>
                  <a:pt x="3351225" y="1279923"/>
                </a:lnTo>
                <a:lnTo>
                  <a:pt x="3346460" y="1270401"/>
                </a:lnTo>
                <a:lnTo>
                  <a:pt x="3342754" y="1260350"/>
                </a:lnTo>
                <a:lnTo>
                  <a:pt x="3339048" y="1250298"/>
                </a:lnTo>
                <a:lnTo>
                  <a:pt x="3335871" y="1240247"/>
                </a:lnTo>
                <a:lnTo>
                  <a:pt x="3333224" y="1230196"/>
                </a:lnTo>
                <a:lnTo>
                  <a:pt x="3331106" y="1220144"/>
                </a:lnTo>
                <a:lnTo>
                  <a:pt x="3330047" y="1209564"/>
                </a:lnTo>
                <a:lnTo>
                  <a:pt x="3328988" y="1199513"/>
                </a:lnTo>
                <a:lnTo>
                  <a:pt x="3328988" y="1189461"/>
                </a:lnTo>
                <a:lnTo>
                  <a:pt x="3328988" y="1178881"/>
                </a:lnTo>
                <a:lnTo>
                  <a:pt x="3329518" y="1168301"/>
                </a:lnTo>
                <a:lnTo>
                  <a:pt x="3330576" y="1158249"/>
                </a:lnTo>
                <a:lnTo>
                  <a:pt x="3332165" y="1148198"/>
                </a:lnTo>
                <a:lnTo>
                  <a:pt x="3334283" y="1138676"/>
                </a:lnTo>
                <a:lnTo>
                  <a:pt x="3336930" y="1128624"/>
                </a:lnTo>
                <a:lnTo>
                  <a:pt x="3339577" y="1119102"/>
                </a:lnTo>
                <a:lnTo>
                  <a:pt x="3343283" y="1108522"/>
                </a:lnTo>
                <a:lnTo>
                  <a:pt x="3346990" y="1099528"/>
                </a:lnTo>
                <a:lnTo>
                  <a:pt x="3351755" y="1090006"/>
                </a:lnTo>
                <a:lnTo>
                  <a:pt x="3356520" y="1081013"/>
                </a:lnTo>
                <a:lnTo>
                  <a:pt x="3361814" y="1072019"/>
                </a:lnTo>
                <a:lnTo>
                  <a:pt x="3367638" y="1064084"/>
                </a:lnTo>
                <a:lnTo>
                  <a:pt x="3372933" y="1055620"/>
                </a:lnTo>
                <a:lnTo>
                  <a:pt x="3379816" y="1047685"/>
                </a:lnTo>
                <a:lnTo>
                  <a:pt x="3387228" y="1039749"/>
                </a:lnTo>
                <a:lnTo>
                  <a:pt x="3394640" y="1031814"/>
                </a:lnTo>
                <a:lnTo>
                  <a:pt x="3402582" y="1024408"/>
                </a:lnTo>
                <a:lnTo>
                  <a:pt x="3411053" y="1017002"/>
                </a:lnTo>
                <a:lnTo>
                  <a:pt x="3420054" y="1010653"/>
                </a:lnTo>
                <a:lnTo>
                  <a:pt x="3429055" y="1004305"/>
                </a:lnTo>
                <a:lnTo>
                  <a:pt x="3438056" y="998486"/>
                </a:lnTo>
                <a:lnTo>
                  <a:pt x="3447586" y="993725"/>
                </a:lnTo>
                <a:lnTo>
                  <a:pt x="3457116" y="988964"/>
                </a:lnTo>
                <a:lnTo>
                  <a:pt x="3467176" y="985261"/>
                </a:lnTo>
                <a:lnTo>
                  <a:pt x="3477235" y="981558"/>
                </a:lnTo>
                <a:lnTo>
                  <a:pt x="3487295" y="979441"/>
                </a:lnTo>
                <a:lnTo>
                  <a:pt x="3497354" y="977854"/>
                </a:lnTo>
                <a:lnTo>
                  <a:pt x="3498943" y="977854"/>
                </a:lnTo>
                <a:lnTo>
                  <a:pt x="4280946" y="896386"/>
                </a:lnTo>
                <a:lnTo>
                  <a:pt x="5025887" y="818620"/>
                </a:lnTo>
                <a:lnTo>
                  <a:pt x="5047065" y="817033"/>
                </a:lnTo>
                <a:lnTo>
                  <a:pt x="5067714" y="815975"/>
                </a:lnTo>
                <a:lnTo>
                  <a:pt x="5077773" y="815975"/>
                </a:lnTo>
                <a:lnTo>
                  <a:pt x="5087303" y="815975"/>
                </a:lnTo>
                <a:lnTo>
                  <a:pt x="5097892" y="817562"/>
                </a:lnTo>
                <a:lnTo>
                  <a:pt x="5107423" y="818620"/>
                </a:lnTo>
                <a:lnTo>
                  <a:pt x="5116953" y="820207"/>
                </a:lnTo>
                <a:lnTo>
                  <a:pt x="5126483" y="822323"/>
                </a:lnTo>
                <a:lnTo>
                  <a:pt x="5136013" y="824439"/>
                </a:lnTo>
                <a:lnTo>
                  <a:pt x="5145543" y="828143"/>
                </a:lnTo>
                <a:lnTo>
                  <a:pt x="5155603" y="831846"/>
                </a:lnTo>
                <a:lnTo>
                  <a:pt x="5165133" y="836078"/>
                </a:lnTo>
                <a:lnTo>
                  <a:pt x="5174663" y="840839"/>
                </a:lnTo>
                <a:lnTo>
                  <a:pt x="5183664" y="846658"/>
                </a:lnTo>
                <a:lnTo>
                  <a:pt x="5195312" y="855122"/>
                </a:lnTo>
                <a:lnTo>
                  <a:pt x="5206960" y="863587"/>
                </a:lnTo>
                <a:lnTo>
                  <a:pt x="5217019" y="872580"/>
                </a:lnTo>
                <a:lnTo>
                  <a:pt x="5227079" y="882631"/>
                </a:lnTo>
                <a:lnTo>
                  <a:pt x="5236080" y="893741"/>
                </a:lnTo>
                <a:lnTo>
                  <a:pt x="5244022" y="904321"/>
                </a:lnTo>
                <a:lnTo>
                  <a:pt x="5251963" y="915959"/>
                </a:lnTo>
                <a:lnTo>
                  <a:pt x="5258846" y="928656"/>
                </a:lnTo>
                <a:lnTo>
                  <a:pt x="5265200" y="941352"/>
                </a:lnTo>
                <a:lnTo>
                  <a:pt x="5270494" y="954578"/>
                </a:lnTo>
                <a:lnTo>
                  <a:pt x="5274730" y="968332"/>
                </a:lnTo>
                <a:lnTo>
                  <a:pt x="5277907" y="981558"/>
                </a:lnTo>
                <a:lnTo>
                  <a:pt x="5280554" y="995312"/>
                </a:lnTo>
                <a:lnTo>
                  <a:pt x="5282142" y="1009066"/>
                </a:lnTo>
                <a:lnTo>
                  <a:pt x="5283201" y="1023350"/>
                </a:lnTo>
                <a:lnTo>
                  <a:pt x="5282672" y="1037633"/>
                </a:lnTo>
                <a:lnTo>
                  <a:pt x="5281613" y="1050859"/>
                </a:lnTo>
                <a:lnTo>
                  <a:pt x="5279495" y="1064613"/>
                </a:lnTo>
                <a:lnTo>
                  <a:pt x="5276848" y="1078368"/>
                </a:lnTo>
                <a:lnTo>
                  <a:pt x="5273142" y="1091064"/>
                </a:lnTo>
                <a:lnTo>
                  <a:pt x="5268376" y="1103761"/>
                </a:lnTo>
                <a:lnTo>
                  <a:pt x="5263082" y="1115928"/>
                </a:lnTo>
                <a:lnTo>
                  <a:pt x="5257258" y="1128624"/>
                </a:lnTo>
                <a:lnTo>
                  <a:pt x="5250375" y="1140263"/>
                </a:lnTo>
                <a:lnTo>
                  <a:pt x="5243492" y="1154017"/>
                </a:lnTo>
                <a:lnTo>
                  <a:pt x="4877110" y="1925853"/>
                </a:lnTo>
                <a:lnTo>
                  <a:pt x="4563144" y="2588712"/>
                </a:lnTo>
                <a:lnTo>
                  <a:pt x="4557850" y="2597705"/>
                </a:lnTo>
                <a:lnTo>
                  <a:pt x="4552555" y="2606170"/>
                </a:lnTo>
                <a:lnTo>
                  <a:pt x="4546202" y="2614634"/>
                </a:lnTo>
                <a:lnTo>
                  <a:pt x="4538790" y="2622569"/>
                </a:lnTo>
                <a:lnTo>
                  <a:pt x="4531377" y="2629975"/>
                </a:lnTo>
                <a:lnTo>
                  <a:pt x="4522906" y="2637382"/>
                </a:lnTo>
                <a:lnTo>
                  <a:pt x="4514435" y="2643201"/>
                </a:lnTo>
                <a:lnTo>
                  <a:pt x="4504904" y="2650078"/>
                </a:lnTo>
                <a:lnTo>
                  <a:pt x="4495904" y="2655897"/>
                </a:lnTo>
                <a:lnTo>
                  <a:pt x="4486374" y="2661716"/>
                </a:lnTo>
                <a:lnTo>
                  <a:pt x="4476314" y="2665948"/>
                </a:lnTo>
                <a:lnTo>
                  <a:pt x="4466254" y="2670710"/>
                </a:lnTo>
                <a:lnTo>
                  <a:pt x="4456195" y="2674413"/>
                </a:lnTo>
                <a:lnTo>
                  <a:pt x="4446135" y="2678116"/>
                </a:lnTo>
                <a:lnTo>
                  <a:pt x="4436605" y="2680761"/>
                </a:lnTo>
                <a:lnTo>
                  <a:pt x="4427075" y="2682877"/>
                </a:lnTo>
                <a:lnTo>
                  <a:pt x="4417015" y="2684464"/>
                </a:lnTo>
                <a:lnTo>
                  <a:pt x="4406426" y="2686580"/>
                </a:lnTo>
                <a:lnTo>
                  <a:pt x="4396367" y="2687109"/>
                </a:lnTo>
                <a:lnTo>
                  <a:pt x="4386307" y="2687638"/>
                </a:lnTo>
                <a:lnTo>
                  <a:pt x="4376247" y="2687638"/>
                </a:lnTo>
                <a:lnTo>
                  <a:pt x="4365658" y="2687109"/>
                </a:lnTo>
                <a:lnTo>
                  <a:pt x="4355599" y="2685522"/>
                </a:lnTo>
                <a:lnTo>
                  <a:pt x="4345539" y="2683935"/>
                </a:lnTo>
                <a:lnTo>
                  <a:pt x="4335479" y="2682348"/>
                </a:lnTo>
                <a:lnTo>
                  <a:pt x="4325420" y="2679703"/>
                </a:lnTo>
                <a:lnTo>
                  <a:pt x="4315360" y="2676529"/>
                </a:lnTo>
                <a:lnTo>
                  <a:pt x="4305830" y="2673355"/>
                </a:lnTo>
                <a:lnTo>
                  <a:pt x="4296300" y="2669652"/>
                </a:lnTo>
                <a:lnTo>
                  <a:pt x="4287299" y="2664890"/>
                </a:lnTo>
                <a:lnTo>
                  <a:pt x="4278298" y="2659600"/>
                </a:lnTo>
                <a:lnTo>
                  <a:pt x="4269298" y="2654839"/>
                </a:lnTo>
                <a:lnTo>
                  <a:pt x="4260297" y="2648491"/>
                </a:lnTo>
                <a:lnTo>
                  <a:pt x="4251826" y="2642143"/>
                </a:lnTo>
                <a:lnTo>
                  <a:pt x="4243884" y="2635794"/>
                </a:lnTo>
                <a:lnTo>
                  <a:pt x="4235942" y="2628917"/>
                </a:lnTo>
                <a:lnTo>
                  <a:pt x="4228000" y="2620982"/>
                </a:lnTo>
                <a:lnTo>
                  <a:pt x="4221117" y="2613047"/>
                </a:lnTo>
                <a:lnTo>
                  <a:pt x="4214235" y="2605111"/>
                </a:lnTo>
                <a:lnTo>
                  <a:pt x="4208411" y="2596647"/>
                </a:lnTo>
                <a:lnTo>
                  <a:pt x="4202587" y="2587654"/>
                </a:lnTo>
                <a:lnTo>
                  <a:pt x="4196763" y="2578661"/>
                </a:lnTo>
                <a:lnTo>
                  <a:pt x="4191997" y="2569138"/>
                </a:lnTo>
                <a:lnTo>
                  <a:pt x="4187762" y="2559087"/>
                </a:lnTo>
                <a:lnTo>
                  <a:pt x="4183526" y="2549565"/>
                </a:lnTo>
                <a:lnTo>
                  <a:pt x="4179820" y="2539513"/>
                </a:lnTo>
                <a:lnTo>
                  <a:pt x="4177173" y="2529462"/>
                </a:lnTo>
                <a:lnTo>
                  <a:pt x="4174526" y="2519411"/>
                </a:lnTo>
                <a:lnTo>
                  <a:pt x="4172408" y="2507772"/>
                </a:lnTo>
                <a:lnTo>
                  <a:pt x="4170819" y="2497192"/>
                </a:lnTo>
                <a:lnTo>
                  <a:pt x="4170290" y="2487141"/>
                </a:lnTo>
                <a:lnTo>
                  <a:pt x="4170290" y="2477089"/>
                </a:lnTo>
                <a:lnTo>
                  <a:pt x="4170290" y="2466509"/>
                </a:lnTo>
                <a:lnTo>
                  <a:pt x="4171349" y="2456987"/>
                </a:lnTo>
                <a:lnTo>
                  <a:pt x="4172408" y="2447464"/>
                </a:lnTo>
                <a:lnTo>
                  <a:pt x="4175055" y="2437942"/>
                </a:lnTo>
                <a:lnTo>
                  <a:pt x="4177173" y="2428420"/>
                </a:lnTo>
                <a:lnTo>
                  <a:pt x="4179820" y="2418897"/>
                </a:lnTo>
                <a:lnTo>
                  <a:pt x="4182997" y="2408846"/>
                </a:lnTo>
                <a:lnTo>
                  <a:pt x="4186173" y="2399324"/>
                </a:lnTo>
                <a:lnTo>
                  <a:pt x="4194115" y="2380808"/>
                </a:lnTo>
                <a:lnTo>
                  <a:pt x="4203116" y="2361235"/>
                </a:lnTo>
                <a:lnTo>
                  <a:pt x="4209469" y="2348009"/>
                </a:lnTo>
                <a:lnTo>
                  <a:pt x="4459032" y="1821147"/>
                </a:lnTo>
                <a:lnTo>
                  <a:pt x="4297980" y="1925224"/>
                </a:lnTo>
                <a:lnTo>
                  <a:pt x="4208560" y="1983419"/>
                </a:lnTo>
                <a:lnTo>
                  <a:pt x="4112791" y="2045319"/>
                </a:lnTo>
                <a:lnTo>
                  <a:pt x="4062525" y="2076004"/>
                </a:lnTo>
                <a:lnTo>
                  <a:pt x="4011201" y="2107747"/>
                </a:lnTo>
                <a:lnTo>
                  <a:pt x="3957761" y="2140019"/>
                </a:lnTo>
                <a:lnTo>
                  <a:pt x="3902733" y="2172291"/>
                </a:lnTo>
                <a:lnTo>
                  <a:pt x="3845589" y="2204564"/>
                </a:lnTo>
                <a:lnTo>
                  <a:pt x="3786328" y="2235778"/>
                </a:lnTo>
                <a:lnTo>
                  <a:pt x="3756169" y="2251649"/>
                </a:lnTo>
                <a:lnTo>
                  <a:pt x="3725480" y="2266992"/>
                </a:lnTo>
                <a:lnTo>
                  <a:pt x="3693734" y="2282863"/>
                </a:lnTo>
                <a:lnTo>
                  <a:pt x="3661987" y="2298206"/>
                </a:lnTo>
                <a:lnTo>
                  <a:pt x="3629182" y="2313019"/>
                </a:lnTo>
                <a:lnTo>
                  <a:pt x="3595848" y="2327304"/>
                </a:lnTo>
                <a:lnTo>
                  <a:pt x="3561455" y="2342117"/>
                </a:lnTo>
                <a:lnTo>
                  <a:pt x="3526005" y="2356402"/>
                </a:lnTo>
                <a:lnTo>
                  <a:pt x="3490554" y="2369628"/>
                </a:lnTo>
                <a:lnTo>
                  <a:pt x="3454046" y="2383383"/>
                </a:lnTo>
                <a:lnTo>
                  <a:pt x="3416479" y="2395552"/>
                </a:lnTo>
                <a:lnTo>
                  <a:pt x="3378383" y="2407191"/>
                </a:lnTo>
                <a:lnTo>
                  <a:pt x="3338699" y="2418301"/>
                </a:lnTo>
                <a:lnTo>
                  <a:pt x="3298487" y="2427824"/>
                </a:lnTo>
                <a:lnTo>
                  <a:pt x="3257216" y="2436818"/>
                </a:lnTo>
                <a:lnTo>
                  <a:pt x="3236580" y="2441050"/>
                </a:lnTo>
                <a:lnTo>
                  <a:pt x="3214887" y="2444224"/>
                </a:lnTo>
                <a:lnTo>
                  <a:pt x="3194251" y="2447928"/>
                </a:lnTo>
                <a:lnTo>
                  <a:pt x="3172029" y="2450573"/>
                </a:lnTo>
                <a:lnTo>
                  <a:pt x="3150335" y="2453218"/>
                </a:lnTo>
                <a:lnTo>
                  <a:pt x="3128112" y="2455864"/>
                </a:lnTo>
                <a:lnTo>
                  <a:pt x="3105361" y="2457451"/>
                </a:lnTo>
                <a:lnTo>
                  <a:pt x="3083138" y="2459038"/>
                </a:lnTo>
                <a:lnTo>
                  <a:pt x="3059857" y="2460096"/>
                </a:lnTo>
                <a:lnTo>
                  <a:pt x="3036576" y="2460625"/>
                </a:lnTo>
                <a:lnTo>
                  <a:pt x="3013295" y="2460096"/>
                </a:lnTo>
                <a:lnTo>
                  <a:pt x="2989485" y="2459567"/>
                </a:lnTo>
                <a:lnTo>
                  <a:pt x="2966733" y="2458509"/>
                </a:lnTo>
                <a:lnTo>
                  <a:pt x="2942923" y="2456922"/>
                </a:lnTo>
                <a:lnTo>
                  <a:pt x="2918584" y="2453747"/>
                </a:lnTo>
                <a:lnTo>
                  <a:pt x="2894774" y="2451102"/>
                </a:lnTo>
                <a:lnTo>
                  <a:pt x="2870964" y="2447928"/>
                </a:lnTo>
                <a:lnTo>
                  <a:pt x="2846625" y="2443166"/>
                </a:lnTo>
                <a:lnTo>
                  <a:pt x="2823344" y="2438405"/>
                </a:lnTo>
                <a:lnTo>
                  <a:pt x="2799534" y="2432585"/>
                </a:lnTo>
                <a:lnTo>
                  <a:pt x="2775724" y="2426766"/>
                </a:lnTo>
                <a:lnTo>
                  <a:pt x="2751914" y="2419888"/>
                </a:lnTo>
                <a:lnTo>
                  <a:pt x="2728633" y="2411952"/>
                </a:lnTo>
                <a:lnTo>
                  <a:pt x="2705881" y="2404546"/>
                </a:lnTo>
                <a:lnTo>
                  <a:pt x="2682600" y="2395552"/>
                </a:lnTo>
                <a:lnTo>
                  <a:pt x="2659848" y="2386029"/>
                </a:lnTo>
                <a:lnTo>
                  <a:pt x="2637096" y="2376506"/>
                </a:lnTo>
                <a:lnTo>
                  <a:pt x="2614873" y="2365925"/>
                </a:lnTo>
                <a:lnTo>
                  <a:pt x="2593180" y="2354815"/>
                </a:lnTo>
                <a:lnTo>
                  <a:pt x="2572015" y="2343175"/>
                </a:lnTo>
                <a:lnTo>
                  <a:pt x="2550851" y="2331007"/>
                </a:lnTo>
                <a:lnTo>
                  <a:pt x="2530745" y="2318310"/>
                </a:lnTo>
                <a:lnTo>
                  <a:pt x="2510109" y="2305613"/>
                </a:lnTo>
                <a:lnTo>
                  <a:pt x="2491061" y="2291857"/>
                </a:lnTo>
                <a:lnTo>
                  <a:pt x="2472013" y="2278102"/>
                </a:lnTo>
                <a:lnTo>
                  <a:pt x="2452965" y="2264876"/>
                </a:lnTo>
                <a:lnTo>
                  <a:pt x="2435504" y="2251120"/>
                </a:lnTo>
                <a:lnTo>
                  <a:pt x="2418044" y="2237365"/>
                </a:lnTo>
                <a:lnTo>
                  <a:pt x="2385768" y="2209854"/>
                </a:lnTo>
                <a:lnTo>
                  <a:pt x="2356137" y="2183401"/>
                </a:lnTo>
                <a:lnTo>
                  <a:pt x="2324920" y="2155891"/>
                </a:lnTo>
                <a:lnTo>
                  <a:pt x="2295819" y="2126793"/>
                </a:lnTo>
                <a:lnTo>
                  <a:pt x="2266188" y="2098224"/>
                </a:lnTo>
                <a:lnTo>
                  <a:pt x="2237616" y="2068597"/>
                </a:lnTo>
                <a:lnTo>
                  <a:pt x="2209573" y="2038441"/>
                </a:lnTo>
                <a:lnTo>
                  <a:pt x="2182589" y="2007756"/>
                </a:lnTo>
                <a:lnTo>
                  <a:pt x="2156133" y="1977071"/>
                </a:lnTo>
                <a:lnTo>
                  <a:pt x="2130207" y="1945857"/>
                </a:lnTo>
                <a:lnTo>
                  <a:pt x="2104809" y="1914114"/>
                </a:lnTo>
                <a:lnTo>
                  <a:pt x="2080470" y="1881841"/>
                </a:lnTo>
                <a:lnTo>
                  <a:pt x="2056131" y="1849569"/>
                </a:lnTo>
                <a:lnTo>
                  <a:pt x="2032850" y="1816768"/>
                </a:lnTo>
                <a:lnTo>
                  <a:pt x="2010098" y="1784496"/>
                </a:lnTo>
                <a:lnTo>
                  <a:pt x="1987875" y="1751694"/>
                </a:lnTo>
                <a:lnTo>
                  <a:pt x="1966182" y="1718364"/>
                </a:lnTo>
                <a:lnTo>
                  <a:pt x="1945546" y="1685563"/>
                </a:lnTo>
                <a:lnTo>
                  <a:pt x="1924382" y="1652232"/>
                </a:lnTo>
                <a:lnTo>
                  <a:pt x="1904805" y="1618373"/>
                </a:lnTo>
                <a:lnTo>
                  <a:pt x="1885228" y="1585043"/>
                </a:lnTo>
                <a:lnTo>
                  <a:pt x="1865650" y="1551712"/>
                </a:lnTo>
                <a:lnTo>
                  <a:pt x="1829142" y="1484523"/>
                </a:lnTo>
                <a:lnTo>
                  <a:pt x="1793691" y="1417862"/>
                </a:lnTo>
                <a:lnTo>
                  <a:pt x="1759299" y="1351730"/>
                </a:lnTo>
                <a:lnTo>
                  <a:pt x="1725436" y="1285599"/>
                </a:lnTo>
                <a:lnTo>
                  <a:pt x="1693160" y="1219467"/>
                </a:lnTo>
                <a:lnTo>
                  <a:pt x="1661413" y="1154394"/>
                </a:lnTo>
                <a:lnTo>
                  <a:pt x="1599507" y="1026363"/>
                </a:lnTo>
                <a:lnTo>
                  <a:pt x="1569347" y="963405"/>
                </a:lnTo>
                <a:lnTo>
                  <a:pt x="1538659" y="900977"/>
                </a:lnTo>
                <a:lnTo>
                  <a:pt x="1508500" y="840136"/>
                </a:lnTo>
                <a:lnTo>
                  <a:pt x="1477811" y="780353"/>
                </a:lnTo>
                <a:lnTo>
                  <a:pt x="1446593" y="721628"/>
                </a:lnTo>
                <a:lnTo>
                  <a:pt x="1415376" y="664491"/>
                </a:lnTo>
                <a:lnTo>
                  <a:pt x="1400032" y="636451"/>
                </a:lnTo>
                <a:lnTo>
                  <a:pt x="1384687" y="608940"/>
                </a:lnTo>
                <a:lnTo>
                  <a:pt x="1369343" y="582487"/>
                </a:lnTo>
                <a:lnTo>
                  <a:pt x="1353470" y="557093"/>
                </a:lnTo>
                <a:lnTo>
                  <a:pt x="1337596" y="532227"/>
                </a:lnTo>
                <a:lnTo>
                  <a:pt x="1321723" y="508420"/>
                </a:lnTo>
                <a:lnTo>
                  <a:pt x="1305320" y="485671"/>
                </a:lnTo>
                <a:lnTo>
                  <a:pt x="1288389" y="463980"/>
                </a:lnTo>
                <a:lnTo>
                  <a:pt x="1271457" y="443346"/>
                </a:lnTo>
                <a:lnTo>
                  <a:pt x="1254526" y="423242"/>
                </a:lnTo>
                <a:lnTo>
                  <a:pt x="1236536" y="404726"/>
                </a:lnTo>
                <a:lnTo>
                  <a:pt x="1218546" y="387796"/>
                </a:lnTo>
                <a:lnTo>
                  <a:pt x="1200556" y="371395"/>
                </a:lnTo>
                <a:lnTo>
                  <a:pt x="1182037" y="356053"/>
                </a:lnTo>
                <a:lnTo>
                  <a:pt x="1163518" y="342826"/>
                </a:lnTo>
                <a:lnTo>
                  <a:pt x="1143941" y="330129"/>
                </a:lnTo>
                <a:lnTo>
                  <a:pt x="1134946" y="324310"/>
                </a:lnTo>
                <a:lnTo>
                  <a:pt x="1125422" y="319019"/>
                </a:lnTo>
                <a:lnTo>
                  <a:pt x="1115898" y="313729"/>
                </a:lnTo>
                <a:lnTo>
                  <a:pt x="1106374" y="309496"/>
                </a:lnTo>
                <a:lnTo>
                  <a:pt x="1096850" y="304735"/>
                </a:lnTo>
                <a:lnTo>
                  <a:pt x="1087326" y="301031"/>
                </a:lnTo>
                <a:lnTo>
                  <a:pt x="1076744" y="297328"/>
                </a:lnTo>
                <a:lnTo>
                  <a:pt x="1067220" y="294154"/>
                </a:lnTo>
                <a:lnTo>
                  <a:pt x="1047113" y="288334"/>
                </a:lnTo>
                <a:lnTo>
                  <a:pt x="1026478" y="284102"/>
                </a:lnTo>
                <a:lnTo>
                  <a:pt x="1005843" y="280927"/>
                </a:lnTo>
                <a:lnTo>
                  <a:pt x="984149" y="279340"/>
                </a:lnTo>
                <a:lnTo>
                  <a:pt x="963514" y="278282"/>
                </a:lnTo>
                <a:lnTo>
                  <a:pt x="941820" y="278811"/>
                </a:lnTo>
                <a:lnTo>
                  <a:pt x="920127" y="280398"/>
                </a:lnTo>
                <a:lnTo>
                  <a:pt x="898433" y="283043"/>
                </a:lnTo>
                <a:lnTo>
                  <a:pt x="875681" y="287276"/>
                </a:lnTo>
                <a:lnTo>
                  <a:pt x="853988" y="291508"/>
                </a:lnTo>
                <a:lnTo>
                  <a:pt x="831765" y="297857"/>
                </a:lnTo>
                <a:lnTo>
                  <a:pt x="809013" y="304735"/>
                </a:lnTo>
                <a:lnTo>
                  <a:pt x="787319" y="312141"/>
                </a:lnTo>
                <a:lnTo>
                  <a:pt x="765097" y="320077"/>
                </a:lnTo>
                <a:lnTo>
                  <a:pt x="743932" y="328542"/>
                </a:lnTo>
                <a:lnTo>
                  <a:pt x="722238" y="337536"/>
                </a:lnTo>
                <a:lnTo>
                  <a:pt x="701074" y="347059"/>
                </a:lnTo>
                <a:lnTo>
                  <a:pt x="679909" y="357111"/>
                </a:lnTo>
                <a:lnTo>
                  <a:pt x="659274" y="367692"/>
                </a:lnTo>
                <a:lnTo>
                  <a:pt x="638639" y="378273"/>
                </a:lnTo>
                <a:lnTo>
                  <a:pt x="618532" y="388854"/>
                </a:lnTo>
                <a:lnTo>
                  <a:pt x="598426" y="399964"/>
                </a:lnTo>
                <a:lnTo>
                  <a:pt x="559801" y="422713"/>
                </a:lnTo>
                <a:lnTo>
                  <a:pt x="522234" y="445992"/>
                </a:lnTo>
                <a:lnTo>
                  <a:pt x="486254" y="469270"/>
                </a:lnTo>
                <a:lnTo>
                  <a:pt x="451333" y="491490"/>
                </a:lnTo>
                <a:lnTo>
                  <a:pt x="417470" y="514769"/>
                </a:lnTo>
                <a:lnTo>
                  <a:pt x="352918" y="558680"/>
                </a:lnTo>
                <a:lnTo>
                  <a:pt x="240217" y="638567"/>
                </a:lnTo>
                <a:lnTo>
                  <a:pt x="191010" y="672426"/>
                </a:lnTo>
                <a:lnTo>
                  <a:pt x="147093" y="701524"/>
                </a:lnTo>
                <a:lnTo>
                  <a:pt x="107939" y="726390"/>
                </a:lnTo>
                <a:lnTo>
                  <a:pt x="91007" y="737500"/>
                </a:lnTo>
                <a:lnTo>
                  <a:pt x="75134" y="746494"/>
                </a:lnTo>
                <a:lnTo>
                  <a:pt x="60319" y="754430"/>
                </a:lnTo>
                <a:lnTo>
                  <a:pt x="47620" y="760249"/>
                </a:lnTo>
                <a:lnTo>
                  <a:pt x="35980" y="765540"/>
                </a:lnTo>
                <a:lnTo>
                  <a:pt x="25927" y="769243"/>
                </a:lnTo>
                <a:lnTo>
                  <a:pt x="17990" y="771359"/>
                </a:lnTo>
                <a:lnTo>
                  <a:pt x="10582" y="772417"/>
                </a:lnTo>
                <a:lnTo>
                  <a:pt x="7937" y="771888"/>
                </a:lnTo>
                <a:lnTo>
                  <a:pt x="5820" y="771359"/>
                </a:lnTo>
                <a:lnTo>
                  <a:pt x="3704" y="770830"/>
                </a:lnTo>
                <a:lnTo>
                  <a:pt x="2117" y="768714"/>
                </a:lnTo>
                <a:lnTo>
                  <a:pt x="1058" y="767127"/>
                </a:lnTo>
                <a:lnTo>
                  <a:pt x="0" y="765011"/>
                </a:lnTo>
                <a:lnTo>
                  <a:pt x="0" y="762894"/>
                </a:lnTo>
                <a:lnTo>
                  <a:pt x="0" y="759720"/>
                </a:lnTo>
                <a:lnTo>
                  <a:pt x="1058" y="753371"/>
                </a:lnTo>
                <a:lnTo>
                  <a:pt x="3704" y="745436"/>
                </a:lnTo>
                <a:lnTo>
                  <a:pt x="8466" y="735384"/>
                </a:lnTo>
                <a:lnTo>
                  <a:pt x="14286" y="724274"/>
                </a:lnTo>
                <a:lnTo>
                  <a:pt x="21694" y="712105"/>
                </a:lnTo>
                <a:lnTo>
                  <a:pt x="30689" y="698350"/>
                </a:lnTo>
                <a:lnTo>
                  <a:pt x="41271" y="683007"/>
                </a:lnTo>
                <a:lnTo>
                  <a:pt x="52382" y="666607"/>
                </a:lnTo>
                <a:lnTo>
                  <a:pt x="66139" y="649148"/>
                </a:lnTo>
                <a:lnTo>
                  <a:pt x="80954" y="630102"/>
                </a:lnTo>
                <a:lnTo>
                  <a:pt x="114288" y="588836"/>
                </a:lnTo>
                <a:lnTo>
                  <a:pt x="152914" y="542279"/>
                </a:lnTo>
                <a:lnTo>
                  <a:pt x="175136" y="517414"/>
                </a:lnTo>
                <a:lnTo>
                  <a:pt x="197888" y="492019"/>
                </a:lnTo>
                <a:lnTo>
                  <a:pt x="222756" y="465038"/>
                </a:lnTo>
                <a:lnTo>
                  <a:pt x="248683" y="437527"/>
                </a:lnTo>
                <a:lnTo>
                  <a:pt x="276197" y="408429"/>
                </a:lnTo>
                <a:lnTo>
                  <a:pt x="305298" y="379331"/>
                </a:lnTo>
                <a:lnTo>
                  <a:pt x="335986" y="349175"/>
                </a:lnTo>
                <a:lnTo>
                  <a:pt x="368791" y="319019"/>
                </a:lnTo>
                <a:lnTo>
                  <a:pt x="403713" y="287805"/>
                </a:lnTo>
                <a:lnTo>
                  <a:pt x="439693" y="256062"/>
                </a:lnTo>
                <a:lnTo>
                  <a:pt x="459270" y="239661"/>
                </a:lnTo>
                <a:lnTo>
                  <a:pt x="478847" y="223790"/>
                </a:lnTo>
                <a:lnTo>
                  <a:pt x="499482" y="208447"/>
                </a:lnTo>
                <a:lnTo>
                  <a:pt x="520118" y="192575"/>
                </a:lnTo>
                <a:lnTo>
                  <a:pt x="542340" y="176704"/>
                </a:lnTo>
                <a:lnTo>
                  <a:pt x="564034" y="161361"/>
                </a:lnTo>
                <a:lnTo>
                  <a:pt x="587315" y="145490"/>
                </a:lnTo>
                <a:lnTo>
                  <a:pt x="611654" y="130676"/>
                </a:lnTo>
                <a:lnTo>
                  <a:pt x="636522" y="115334"/>
                </a:lnTo>
                <a:lnTo>
                  <a:pt x="661920" y="101578"/>
                </a:lnTo>
                <a:lnTo>
                  <a:pt x="688375" y="86765"/>
                </a:lnTo>
                <a:lnTo>
                  <a:pt x="715889" y="73009"/>
                </a:lnTo>
                <a:lnTo>
                  <a:pt x="744990" y="60312"/>
                </a:lnTo>
                <a:lnTo>
                  <a:pt x="774621" y="48144"/>
                </a:lnTo>
                <a:lnTo>
                  <a:pt x="789965" y="42853"/>
                </a:lnTo>
                <a:lnTo>
                  <a:pt x="805838" y="37034"/>
                </a:lnTo>
                <a:lnTo>
                  <a:pt x="821712" y="31743"/>
                </a:lnTo>
                <a:lnTo>
                  <a:pt x="838114" y="26982"/>
                </a:lnTo>
                <a:lnTo>
                  <a:pt x="854517" y="22220"/>
                </a:lnTo>
                <a:lnTo>
                  <a:pt x="871448" y="17988"/>
                </a:lnTo>
                <a:lnTo>
                  <a:pt x="888380" y="13756"/>
                </a:lnTo>
                <a:lnTo>
                  <a:pt x="905841" y="10581"/>
                </a:lnTo>
                <a:lnTo>
                  <a:pt x="923301" y="7936"/>
                </a:lnTo>
                <a:lnTo>
                  <a:pt x="941291" y="4762"/>
                </a:lnTo>
                <a:lnTo>
                  <a:pt x="959281" y="3174"/>
                </a:lnTo>
                <a:lnTo>
                  <a:pt x="978329" y="1587"/>
                </a:lnTo>
                <a:lnTo>
                  <a:pt x="996848" y="529"/>
                </a:lnTo>
                <a:lnTo>
                  <a:pt x="1015896" y="0"/>
                </a:lnTo>
                <a:close/>
              </a:path>
            </a:pathLst>
          </a:custGeom>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n>
            <a:noFill/>
          </a:ln>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0" name="MH_Text_1">
            <a:extLst>
              <a:ext uri="{FF2B5EF4-FFF2-40B4-BE49-F238E27FC236}">
                <a16:creationId xmlns="" xmlns:a16="http://schemas.microsoft.com/office/drawing/2014/main" id="{04953672-D763-499E-91D0-3994C3BFEDDB}"/>
              </a:ext>
            </a:extLst>
          </p:cNvPr>
          <p:cNvSpPr txBox="1">
            <a:spLocks noChangeArrowheads="1"/>
          </p:cNvSpPr>
          <p:nvPr>
            <p:custDataLst>
              <p:tags r:id="rId1"/>
            </p:custDataLst>
          </p:nvPr>
        </p:nvSpPr>
        <p:spPr bwMode="auto">
          <a:xfrm>
            <a:off x="1309649" y="1276471"/>
            <a:ext cx="218728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30000"/>
              </a:lnSpc>
              <a:defRPr/>
            </a:pPr>
            <a:r>
              <a:rPr lang="zh-CN" altLang="en-US" sz="1600" dirty="0">
                <a:solidFill>
                  <a:srgbClr val="4472C4">
                    <a:lumMod val="75000"/>
                  </a:srgbClr>
                </a:solidFill>
                <a:latin typeface="微软雅黑" panose="020B0503020204020204" pitchFamily="34" charset="-122"/>
                <a:ea typeface="微软雅黑" panose="020B0503020204020204" pitchFamily="34" charset="-122"/>
              </a:rPr>
              <a:t>数据质量闭环管理流程</a:t>
            </a:r>
            <a:endParaRPr lang="en-US" altLang="zh-CN" sz="1600" dirty="0">
              <a:solidFill>
                <a:srgbClr val="4472C4">
                  <a:lumMod val="75000"/>
                </a:srgbClr>
              </a:solidFill>
              <a:latin typeface="微软雅黑" panose="020B0503020204020204" pitchFamily="34" charset="-122"/>
              <a:ea typeface="微软雅黑" panose="020B0503020204020204" pitchFamily="34" charset="-122"/>
            </a:endParaRPr>
          </a:p>
        </p:txBody>
      </p:sp>
      <p:sp>
        <p:nvSpPr>
          <p:cNvPr id="81" name="椭圆 80">
            <a:extLst>
              <a:ext uri="{FF2B5EF4-FFF2-40B4-BE49-F238E27FC236}">
                <a16:creationId xmlns="" xmlns:a16="http://schemas.microsoft.com/office/drawing/2014/main" id="{4E53EB3C-08F0-4965-B58A-4EE7E69756C4}"/>
              </a:ext>
            </a:extLst>
          </p:cNvPr>
          <p:cNvSpPr/>
          <p:nvPr/>
        </p:nvSpPr>
        <p:spPr>
          <a:xfrm>
            <a:off x="2248242" y="2271712"/>
            <a:ext cx="310101" cy="285821"/>
          </a:xfrm>
          <a:prstGeom prst="ellipse">
            <a:avLst/>
          </a:prstGeom>
          <a:solidFill>
            <a:srgbClr val="ED7D31"/>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1</a:t>
            </a:r>
            <a:endPar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2" name="椭圆 81">
            <a:extLst>
              <a:ext uri="{FF2B5EF4-FFF2-40B4-BE49-F238E27FC236}">
                <a16:creationId xmlns="" xmlns:a16="http://schemas.microsoft.com/office/drawing/2014/main" id="{7BC751AD-AEF6-423D-8717-39A8F83D361F}"/>
              </a:ext>
            </a:extLst>
          </p:cNvPr>
          <p:cNvSpPr/>
          <p:nvPr/>
        </p:nvSpPr>
        <p:spPr>
          <a:xfrm>
            <a:off x="3270806" y="3479018"/>
            <a:ext cx="310101" cy="285821"/>
          </a:xfrm>
          <a:prstGeom prst="ellipse">
            <a:avLst/>
          </a:prstGeom>
          <a:solidFill>
            <a:srgbClr val="ED7D31"/>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2</a:t>
            </a:r>
            <a:endPar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3" name="椭圆 82">
            <a:extLst>
              <a:ext uri="{FF2B5EF4-FFF2-40B4-BE49-F238E27FC236}">
                <a16:creationId xmlns="" xmlns:a16="http://schemas.microsoft.com/office/drawing/2014/main" id="{D8712EAC-6C00-4F8B-AACE-8C53A9C938BA}"/>
              </a:ext>
            </a:extLst>
          </p:cNvPr>
          <p:cNvSpPr/>
          <p:nvPr/>
        </p:nvSpPr>
        <p:spPr>
          <a:xfrm>
            <a:off x="2435163" y="4821297"/>
            <a:ext cx="310101" cy="285821"/>
          </a:xfrm>
          <a:prstGeom prst="ellipse">
            <a:avLst/>
          </a:prstGeom>
          <a:solidFill>
            <a:srgbClr val="ED7D31"/>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3</a:t>
            </a:r>
            <a:endPar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4" name="椭圆 83">
            <a:extLst>
              <a:ext uri="{FF2B5EF4-FFF2-40B4-BE49-F238E27FC236}">
                <a16:creationId xmlns="" xmlns:a16="http://schemas.microsoft.com/office/drawing/2014/main" id="{EFD07D25-161C-4846-BA0E-45A0B06E9149}"/>
              </a:ext>
            </a:extLst>
          </p:cNvPr>
          <p:cNvSpPr/>
          <p:nvPr/>
        </p:nvSpPr>
        <p:spPr>
          <a:xfrm>
            <a:off x="895416" y="4535476"/>
            <a:ext cx="310101" cy="285821"/>
          </a:xfrm>
          <a:prstGeom prst="ellipse">
            <a:avLst/>
          </a:prstGeom>
          <a:solidFill>
            <a:srgbClr val="ED7D31"/>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4</a:t>
            </a:r>
            <a:endPar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5" name="椭圆 84">
            <a:extLst>
              <a:ext uri="{FF2B5EF4-FFF2-40B4-BE49-F238E27FC236}">
                <a16:creationId xmlns="" xmlns:a16="http://schemas.microsoft.com/office/drawing/2014/main" id="{DCB6A439-DC1E-4F75-8845-AECE2DCCFF71}"/>
              </a:ext>
            </a:extLst>
          </p:cNvPr>
          <p:cNvSpPr/>
          <p:nvPr/>
        </p:nvSpPr>
        <p:spPr>
          <a:xfrm>
            <a:off x="690076" y="2949977"/>
            <a:ext cx="310101" cy="285821"/>
          </a:xfrm>
          <a:prstGeom prst="ellipse">
            <a:avLst/>
          </a:prstGeom>
          <a:solidFill>
            <a:srgbClr val="ED7D31"/>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5</a:t>
            </a:r>
            <a:endPar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6" name="椭圆 85">
            <a:extLst>
              <a:ext uri="{FF2B5EF4-FFF2-40B4-BE49-F238E27FC236}">
                <a16:creationId xmlns="" xmlns:a16="http://schemas.microsoft.com/office/drawing/2014/main" id="{2FFCADA5-0510-41A7-82E0-17C8F451786C}"/>
              </a:ext>
            </a:extLst>
          </p:cNvPr>
          <p:cNvSpPr/>
          <p:nvPr/>
        </p:nvSpPr>
        <p:spPr>
          <a:xfrm>
            <a:off x="4989334" y="717580"/>
            <a:ext cx="310101" cy="285821"/>
          </a:xfrm>
          <a:prstGeom prst="ellipse">
            <a:avLst/>
          </a:prstGeom>
          <a:solidFill>
            <a:srgbClr val="ED7D31"/>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1</a:t>
            </a:r>
            <a:endPar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 xmlns:a16="http://schemas.microsoft.com/office/drawing/2014/main" id="{4AEF3A3E-462C-45DF-B288-5128ACDC0F2C}"/>
              </a:ext>
            </a:extLst>
          </p:cNvPr>
          <p:cNvSpPr/>
          <p:nvPr/>
        </p:nvSpPr>
        <p:spPr>
          <a:xfrm>
            <a:off x="6166127" y="4615372"/>
            <a:ext cx="310101" cy="285821"/>
          </a:xfrm>
          <a:prstGeom prst="ellipse">
            <a:avLst/>
          </a:prstGeom>
          <a:solidFill>
            <a:srgbClr val="ED7D31"/>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5</a:t>
            </a:r>
            <a:endPar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 xmlns:a16="http://schemas.microsoft.com/office/drawing/2014/main" id="{0B99444C-12D1-4046-9E10-E69F672BCEB4}"/>
              </a:ext>
            </a:extLst>
          </p:cNvPr>
          <p:cNvSpPr/>
          <p:nvPr/>
        </p:nvSpPr>
        <p:spPr>
          <a:xfrm>
            <a:off x="5657742" y="2697799"/>
            <a:ext cx="310101" cy="285821"/>
          </a:xfrm>
          <a:prstGeom prst="ellipse">
            <a:avLst/>
          </a:prstGeom>
          <a:solidFill>
            <a:srgbClr val="ED7D31"/>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3</a:t>
            </a:r>
            <a:endPar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9" name="椭圆 88">
            <a:extLst>
              <a:ext uri="{FF2B5EF4-FFF2-40B4-BE49-F238E27FC236}">
                <a16:creationId xmlns="" xmlns:a16="http://schemas.microsoft.com/office/drawing/2014/main" id="{64531712-E404-4F87-AB16-79B1E55F12D4}"/>
              </a:ext>
            </a:extLst>
          </p:cNvPr>
          <p:cNvSpPr/>
          <p:nvPr/>
        </p:nvSpPr>
        <p:spPr>
          <a:xfrm>
            <a:off x="7439186" y="738202"/>
            <a:ext cx="310101" cy="285821"/>
          </a:xfrm>
          <a:prstGeom prst="ellipse">
            <a:avLst/>
          </a:prstGeom>
          <a:solidFill>
            <a:srgbClr val="ED7D31"/>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2</a:t>
            </a:r>
            <a:endPar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90" name="椭圆 89">
            <a:extLst>
              <a:ext uri="{FF2B5EF4-FFF2-40B4-BE49-F238E27FC236}">
                <a16:creationId xmlns="" xmlns:a16="http://schemas.microsoft.com/office/drawing/2014/main" id="{B807FCCC-5B45-4CF7-BE79-5F0634DD482B}"/>
              </a:ext>
            </a:extLst>
          </p:cNvPr>
          <p:cNvSpPr/>
          <p:nvPr/>
        </p:nvSpPr>
        <p:spPr>
          <a:xfrm>
            <a:off x="8883637" y="2688433"/>
            <a:ext cx="310101" cy="285821"/>
          </a:xfrm>
          <a:prstGeom prst="ellipse">
            <a:avLst/>
          </a:prstGeom>
          <a:solidFill>
            <a:srgbClr val="ED7D31"/>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4</a:t>
            </a:r>
            <a:endPar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48766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167141" y="1838980"/>
            <a:ext cx="685800" cy="5048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5">
                    <a:lumMod val="75000"/>
                  </a:schemeClr>
                </a:solidFill>
                <a:latin typeface="微软雅黑" panose="020B0503020204020204" pitchFamily="34" charset="-122"/>
                <a:ea typeface="微软雅黑" panose="020B0503020204020204" pitchFamily="34" charset="-122"/>
                <a:cs typeface="+mn-ea"/>
                <a:sym typeface="+mn-lt"/>
              </a:rPr>
              <a:t>1</a:t>
            </a:r>
            <a:endParaRPr lang="zh-CN" altLang="en-US" dirty="0">
              <a:solidFill>
                <a:schemeClr val="accent5">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7" name="矩形 6"/>
          <p:cNvSpPr/>
          <p:nvPr/>
        </p:nvSpPr>
        <p:spPr>
          <a:xfrm>
            <a:off x="5129165" y="1838980"/>
            <a:ext cx="5223976" cy="5048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accent5">
                    <a:lumMod val="75000"/>
                  </a:schemeClr>
                </a:solidFill>
                <a:latin typeface="微软雅黑" panose="020B0503020204020204" pitchFamily="34" charset="-122"/>
                <a:ea typeface="微软雅黑" panose="020B0503020204020204" pitchFamily="34" charset="-122"/>
                <a:cs typeface="+mn-ea"/>
                <a:sym typeface="+mn-lt"/>
              </a:rPr>
              <a:t>数据治理体系交流</a:t>
            </a:r>
            <a:endParaRPr lang="zh-CN" altLang="en-US" dirty="0">
              <a:solidFill>
                <a:schemeClr val="accent5">
                  <a:lumMod val="75000"/>
                </a:schemeClr>
              </a:solidFill>
              <a:latin typeface="微软雅黑" panose="020B0503020204020204" pitchFamily="34" charset="-122"/>
              <a:ea typeface="微软雅黑" panose="020B0503020204020204" pitchFamily="34" charset="-122"/>
              <a:cs typeface="+mn-ea"/>
              <a:sym typeface="+mn-lt"/>
            </a:endParaRPr>
          </a:p>
        </p:txBody>
      </p:sp>
      <p:pic>
        <p:nvPicPr>
          <p:cNvPr id="18" name="图片 17"/>
          <p:cNvPicPr>
            <a:picLocks noChangeAspect="1"/>
          </p:cNvPicPr>
          <p:nvPr/>
        </p:nvPicPr>
        <p:blipFill rotWithShape="1">
          <a:blip r:embed="rId3" cstate="screen">
            <a:duotone>
              <a:prstClr val="black"/>
              <a:schemeClr val="tx2">
                <a:tint val="45000"/>
                <a:satMod val="400000"/>
              </a:schemeClr>
            </a:duotone>
            <a:extLst>
              <a:ext uri="{BEBA8EAE-BF5A-486C-A8C5-ECC9F3942E4B}">
                <a14:imgProps xmlns:a14="http://schemas.microsoft.com/office/drawing/2010/main">
                  <a14:imgLayer r:embed="rId4">
                    <a14:imgEffect>
                      <a14:brightnessContrast bright="40000" contrast="21000"/>
                    </a14:imgEffect>
                    <a14:imgEffect>
                      <a14:colorTemperature colorTemp="4684"/>
                    </a14:imgEffect>
                  </a14:imgLayer>
                </a14:imgProps>
              </a:ext>
            </a:extLst>
          </a:blip>
          <a:srcRect t="-278"/>
          <a:stretch>
            <a:fillRect/>
          </a:stretch>
        </p:blipFill>
        <p:spPr>
          <a:xfrm>
            <a:off x="-7287" y="-29980"/>
            <a:ext cx="3304391" cy="6887980"/>
          </a:xfrm>
          <a:prstGeom prst="rect">
            <a:avLst/>
          </a:prstGeom>
          <a:effectLst>
            <a:outerShdw blurRad="50800" dist="50800" dir="5400000" algn="ctr" rotWithShape="0">
              <a:srgbClr val="000000"/>
            </a:outerShdw>
          </a:effectLst>
        </p:spPr>
      </p:pic>
      <p:sp>
        <p:nvSpPr>
          <p:cNvPr id="19" name="矩形 18"/>
          <p:cNvSpPr/>
          <p:nvPr/>
        </p:nvSpPr>
        <p:spPr>
          <a:xfrm>
            <a:off x="4167141" y="2486899"/>
            <a:ext cx="685800" cy="50482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anose="020B0503020204020204" pitchFamily="34" charset="-122"/>
                <a:ea typeface="微软雅黑" panose="020B0503020204020204" pitchFamily="34" charset="-122"/>
                <a:cs typeface="+mn-ea"/>
                <a:sym typeface="+mn-lt"/>
              </a:rPr>
              <a:t>2</a:t>
            </a:r>
            <a:endParaRPr lang="zh-CN" altLang="en-US"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0" name="矩形 19"/>
          <p:cNvSpPr/>
          <p:nvPr/>
        </p:nvSpPr>
        <p:spPr>
          <a:xfrm>
            <a:off x="5129165" y="2486899"/>
            <a:ext cx="5223976" cy="50482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cs typeface="+mn-ea"/>
                <a:sym typeface="+mn-lt"/>
              </a:rPr>
              <a:t>数据中台建设体系交流</a:t>
            </a:r>
            <a:endParaRPr lang="zh-CN" altLang="en-US" dirty="0">
              <a:cs typeface="+mn-ea"/>
              <a:sym typeface="+mn-lt"/>
            </a:endParaRPr>
          </a:p>
        </p:txBody>
      </p:sp>
      <p:sp>
        <p:nvSpPr>
          <p:cNvPr id="16" name="矩形 15"/>
          <p:cNvSpPr/>
          <p:nvPr/>
        </p:nvSpPr>
        <p:spPr>
          <a:xfrm>
            <a:off x="4340289" y="3134817"/>
            <a:ext cx="504000" cy="360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2</a:t>
            </a:r>
            <a:r>
              <a:rPr lang="en-US" altLang="zh-CN" sz="1600" dirty="0" smtClean="0">
                <a:solidFill>
                  <a:schemeClr val="bg1"/>
                </a:solidFill>
                <a:latin typeface="微软雅黑" panose="020B0503020204020204" pitchFamily="34" charset="-122"/>
                <a:ea typeface="微软雅黑" panose="020B0503020204020204" pitchFamily="34" charset="-122"/>
                <a:cs typeface="+mn-ea"/>
                <a:sym typeface="+mn-lt"/>
              </a:rPr>
              <a:t>.1</a:t>
            </a:r>
            <a:endParaRPr lang="zh-CN" altLang="en-US" sz="16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7" name="矩形 16"/>
          <p:cNvSpPr/>
          <p:nvPr/>
        </p:nvSpPr>
        <p:spPr>
          <a:xfrm>
            <a:off x="5129165" y="3134818"/>
            <a:ext cx="4680000" cy="360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smtClean="0">
                <a:solidFill>
                  <a:schemeClr val="bg1"/>
                </a:solidFill>
                <a:latin typeface="微软雅黑" panose="020B0503020204020204" pitchFamily="34" charset="-122"/>
                <a:ea typeface="微软雅黑" panose="020B0503020204020204" pitchFamily="34" charset="-122"/>
                <a:cs typeface="+mn-ea"/>
                <a:sym typeface="+mn-lt"/>
              </a:rPr>
              <a:t>数据中台建设体系交流</a:t>
            </a:r>
            <a:endParaRPr lang="zh-CN" altLang="en-US" sz="16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5" name="矩形 14"/>
          <p:cNvSpPr/>
          <p:nvPr/>
        </p:nvSpPr>
        <p:spPr>
          <a:xfrm>
            <a:off x="4340289" y="3637908"/>
            <a:ext cx="504000" cy="360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accent5">
                    <a:lumMod val="75000"/>
                  </a:schemeClr>
                </a:solidFill>
                <a:latin typeface="微软雅黑" panose="020B0503020204020204" pitchFamily="34" charset="-122"/>
                <a:ea typeface="微软雅黑" panose="020B0503020204020204" pitchFamily="34" charset="-122"/>
                <a:cs typeface="+mn-ea"/>
                <a:sym typeface="+mn-lt"/>
              </a:rPr>
              <a:t>2</a:t>
            </a:r>
            <a:r>
              <a:rPr lang="en-US" altLang="zh-CN" sz="1600" dirty="0" smtClean="0">
                <a:solidFill>
                  <a:schemeClr val="accent5">
                    <a:lumMod val="75000"/>
                  </a:schemeClr>
                </a:solidFill>
                <a:latin typeface="微软雅黑" panose="020B0503020204020204" pitchFamily="34" charset="-122"/>
                <a:ea typeface="微软雅黑" panose="020B0503020204020204" pitchFamily="34" charset="-122"/>
                <a:cs typeface="+mn-ea"/>
                <a:sym typeface="+mn-lt"/>
              </a:rPr>
              <a:t>.2</a:t>
            </a:r>
            <a:endParaRPr lang="zh-CN" altLang="en-US" sz="1600" dirty="0">
              <a:solidFill>
                <a:schemeClr val="accent5">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23" name="矩形 22"/>
          <p:cNvSpPr/>
          <p:nvPr/>
        </p:nvSpPr>
        <p:spPr>
          <a:xfrm>
            <a:off x="5129165" y="3637909"/>
            <a:ext cx="4680000" cy="360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smtClean="0">
                <a:solidFill>
                  <a:schemeClr val="accent5">
                    <a:lumMod val="75000"/>
                  </a:schemeClr>
                </a:solidFill>
                <a:latin typeface="微软雅黑" panose="020B0503020204020204" pitchFamily="34" charset="-122"/>
                <a:ea typeface="微软雅黑" panose="020B0503020204020204" pitchFamily="34" charset="-122"/>
                <a:cs typeface="+mn-ea"/>
                <a:sym typeface="+mn-lt"/>
              </a:rPr>
              <a:t>指标体系建设</a:t>
            </a:r>
            <a:endParaRPr lang="zh-CN" altLang="en-US" sz="1600" dirty="0">
              <a:solidFill>
                <a:schemeClr val="accent5">
                  <a:lumMod val="75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079459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p:spPr>
        <p:txBody>
          <a:bodyPr wrap="square" rtlCol="0">
            <a:spAutoFit/>
          </a:bodyPr>
          <a:lstStyle/>
          <a:p>
            <a:r>
              <a:rPr lang="zh-CN" altLang="en-US" dirty="0"/>
              <a:t>数据中台架构设计</a:t>
            </a:r>
          </a:p>
        </p:txBody>
      </p:sp>
      <p:sp>
        <p:nvSpPr>
          <p:cNvPr id="3" name="Text Box 123" descr=" 281"/>
          <p:cNvSpPr txBox="1">
            <a:spLocks noChangeArrowheads="1"/>
          </p:cNvSpPr>
          <p:nvPr/>
        </p:nvSpPr>
        <p:spPr bwMode="auto">
          <a:xfrm>
            <a:off x="658755" y="847704"/>
            <a:ext cx="10936112" cy="848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66743" tIns="33373" rIns="66743" bIns="33373">
            <a:spAutoFit/>
          </a:bodyPr>
          <a:lstStyle>
            <a:lvl1pPr eaLnBrk="0" hangingPunct="0">
              <a:defRPr>
                <a:solidFill>
                  <a:schemeClr val="tx1"/>
                </a:solidFill>
                <a:latin typeface="Arial" panose="020B0604020202090204" pitchFamily="34" charset="0"/>
                <a:ea typeface="宋体" charset="0"/>
                <a:cs typeface="宋体" charset="0"/>
              </a:defRPr>
            </a:lvl1pPr>
            <a:lvl2pPr marL="742950" indent="-285750" eaLnBrk="0" hangingPunct="0">
              <a:defRPr>
                <a:solidFill>
                  <a:schemeClr val="tx1"/>
                </a:solidFill>
                <a:latin typeface="Arial" panose="020B0604020202090204" pitchFamily="34" charset="0"/>
                <a:ea typeface="宋体" charset="0"/>
              </a:defRPr>
            </a:lvl2pPr>
            <a:lvl3pPr marL="1143000" indent="-228600" eaLnBrk="0" hangingPunct="0">
              <a:defRPr>
                <a:solidFill>
                  <a:schemeClr val="tx1"/>
                </a:solidFill>
                <a:latin typeface="Arial" panose="020B0604020202090204" pitchFamily="34" charset="0"/>
                <a:ea typeface="宋体" charset="0"/>
              </a:defRPr>
            </a:lvl3pPr>
            <a:lvl4pPr marL="1600200" indent="-228600" eaLnBrk="0" hangingPunct="0">
              <a:defRPr>
                <a:solidFill>
                  <a:schemeClr val="tx1"/>
                </a:solidFill>
                <a:latin typeface="Arial" panose="020B0604020202090204" pitchFamily="34" charset="0"/>
                <a:ea typeface="宋体" charset="0"/>
              </a:defRPr>
            </a:lvl4pPr>
            <a:lvl5pPr marL="2057400" indent="-228600" eaLnBrk="0" hangingPunct="0">
              <a:defRPr>
                <a:solidFill>
                  <a:schemeClr val="tx1"/>
                </a:solidFill>
                <a:latin typeface="Arial" panose="020B0604020202090204" pitchFamily="34" charset="0"/>
                <a:ea typeface="宋体" charset="0"/>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charset="0"/>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charset="0"/>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charset="0"/>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charset="0"/>
              </a:defRPr>
            </a:lvl9pPr>
          </a:lstStyle>
          <a:p>
            <a:pPr defTabSz="1151171" eaLnBrk="1" fontAlgn="base" hangingPunct="1">
              <a:spcBef>
                <a:spcPct val="50000"/>
              </a:spcBef>
              <a:spcAft>
                <a:spcPct val="0"/>
              </a:spcAft>
              <a:defRPr/>
            </a:pPr>
            <a:r>
              <a:rPr lang="zh-CN" altLang="en-US" sz="1693" b="1" kern="0" dirty="0">
                <a:solidFill>
                  <a:srgbClr val="000000"/>
                </a:solidFill>
                <a:latin typeface="微软雅黑" charset="0"/>
                <a:ea typeface="微软雅黑" charset="0"/>
                <a:cs typeface="Arial" panose="020B0604020202090204" pitchFamily="34" charset="0"/>
              </a:rPr>
              <a:t>数据中台架构是企业数据架构向平台型发展趋势的体现，是企业从数字化视角对市场信息“认知”的体现。</a:t>
            </a:r>
            <a:r>
              <a:rPr lang="zh-CN" altLang="en-US" sz="1693" kern="0" dirty="0">
                <a:solidFill>
                  <a:srgbClr val="000000"/>
                </a:solidFill>
                <a:latin typeface="微软雅黑" charset="0"/>
                <a:ea typeface="微软雅黑" charset="0"/>
                <a:cs typeface="Arial" panose="020B0604020202090204" pitchFamily="34" charset="0"/>
              </a:rPr>
              <a:t>因此，数据中台架构的设计，不能仅从数据中台本身出发，而应该站在企业整体中台架构的高度，综合考虑业务中台、技术中台、能力中台</a:t>
            </a:r>
            <a:r>
              <a:rPr lang="en-US" altLang="zh-CN" sz="1693" kern="0" dirty="0">
                <a:solidFill>
                  <a:srgbClr val="000000"/>
                </a:solidFill>
                <a:latin typeface="微软雅黑" charset="0"/>
                <a:ea typeface="微软雅黑" charset="0"/>
                <a:cs typeface="Arial" panose="020B0604020202090204" pitchFamily="34" charset="0"/>
              </a:rPr>
              <a:t>(</a:t>
            </a:r>
            <a:r>
              <a:rPr lang="zh-CN" altLang="en-US" sz="1693" kern="0" dirty="0">
                <a:solidFill>
                  <a:srgbClr val="000000"/>
                </a:solidFill>
                <a:latin typeface="微软雅黑" charset="0"/>
                <a:ea typeface="微软雅黑" charset="0"/>
                <a:cs typeface="Arial" panose="020B0604020202090204" pitchFamily="34" charset="0"/>
              </a:rPr>
              <a:t>如</a:t>
            </a:r>
            <a:r>
              <a:rPr lang="en-US" altLang="zh-CN" sz="1693" kern="0" dirty="0">
                <a:solidFill>
                  <a:srgbClr val="000000"/>
                </a:solidFill>
                <a:latin typeface="微软雅黑" charset="0"/>
                <a:ea typeface="微软雅黑" charset="0"/>
                <a:cs typeface="Arial" panose="020B0604020202090204" pitchFamily="34" charset="0"/>
              </a:rPr>
              <a:t>AI</a:t>
            </a:r>
            <a:r>
              <a:rPr lang="zh-CN" altLang="en-US" sz="1693" kern="0" dirty="0">
                <a:solidFill>
                  <a:srgbClr val="000000"/>
                </a:solidFill>
                <a:latin typeface="微软雅黑" charset="0"/>
                <a:ea typeface="微软雅黑" charset="0"/>
                <a:cs typeface="Arial" panose="020B0604020202090204" pitchFamily="34" charset="0"/>
              </a:rPr>
              <a:t>中台</a:t>
            </a:r>
            <a:r>
              <a:rPr lang="en-US" altLang="zh-CN" sz="1693" kern="0" dirty="0">
                <a:solidFill>
                  <a:srgbClr val="000000"/>
                </a:solidFill>
                <a:latin typeface="微软雅黑" charset="0"/>
                <a:ea typeface="微软雅黑" charset="0"/>
                <a:cs typeface="Arial" panose="020B0604020202090204" pitchFamily="34" charset="0"/>
              </a:rPr>
              <a:t>)</a:t>
            </a:r>
            <a:r>
              <a:rPr lang="zh-CN" altLang="en-US" sz="1693" kern="0" dirty="0">
                <a:solidFill>
                  <a:srgbClr val="000000"/>
                </a:solidFill>
                <a:latin typeface="微软雅黑" charset="0"/>
                <a:ea typeface="微软雅黑" charset="0"/>
                <a:cs typeface="Arial" panose="020B0604020202090204" pitchFamily="34" charset="0"/>
              </a:rPr>
              <a:t>等方面的架构，结合对企业业务领域建模，进行的整体架构设计。</a:t>
            </a:r>
            <a:endParaRPr lang="en-US" altLang="zh-CN" sz="1693" kern="0" dirty="0">
              <a:solidFill>
                <a:srgbClr val="000000"/>
              </a:solidFill>
              <a:latin typeface="微软雅黑" charset="0"/>
              <a:ea typeface="微软雅黑" charset="0"/>
              <a:cs typeface="Arial" panose="020B0604020202090204" pitchFamily="34" charset="0"/>
            </a:endParaRPr>
          </a:p>
        </p:txBody>
      </p:sp>
      <p:sp>
        <p:nvSpPr>
          <p:cNvPr id="9" name="流程图: 过程 4"/>
          <p:cNvSpPr>
            <a:spLocks noChangeArrowheads="1"/>
          </p:cNvSpPr>
          <p:nvPr/>
        </p:nvSpPr>
        <p:spPr bwMode="auto">
          <a:xfrm>
            <a:off x="4251595" y="5749180"/>
            <a:ext cx="7707992" cy="518794"/>
          </a:xfrm>
          <a:prstGeom prst="flowChartProcess">
            <a:avLst/>
          </a:prstGeom>
        </p:spPr>
        <p:style>
          <a:lnRef idx="1">
            <a:schemeClr val="accent5"/>
          </a:lnRef>
          <a:fillRef idx="3">
            <a:schemeClr val="accent5"/>
          </a:fillRef>
          <a:effectRef idx="2">
            <a:schemeClr val="accent5"/>
          </a:effectRef>
          <a:fontRef idx="minor">
            <a:schemeClr val="lt1"/>
          </a:fontRef>
        </p:style>
        <p:txBody>
          <a:bodyPr wrap="none" lIns="71434" tIns="37146" rIns="71434" bIns="37146" anchor="ctr">
            <a:noAutofit/>
          </a:bodyPr>
          <a:lstStyle/>
          <a:p>
            <a:pPr algn="ctr" defTabSz="356843">
              <a:tabLst>
                <a:tab pos="0" algn="l"/>
                <a:tab pos="354827" algn="l"/>
                <a:tab pos="711670" algn="l"/>
                <a:tab pos="1067841" algn="l"/>
                <a:tab pos="1424683" algn="l"/>
                <a:tab pos="1781526" algn="l"/>
                <a:tab pos="2137697" algn="l"/>
                <a:tab pos="2494540" algn="l"/>
                <a:tab pos="2850711" algn="l"/>
                <a:tab pos="3207554" algn="l"/>
                <a:tab pos="3564397" algn="l"/>
                <a:tab pos="3920568" algn="l"/>
                <a:tab pos="4277410" algn="l"/>
                <a:tab pos="4633581" algn="l"/>
                <a:tab pos="4990424" algn="l"/>
                <a:tab pos="5347267" algn="l"/>
                <a:tab pos="5703438" algn="l"/>
                <a:tab pos="6060281" algn="l"/>
                <a:tab pos="6416452" algn="l"/>
                <a:tab pos="6773295" algn="l"/>
                <a:tab pos="7130138" algn="l"/>
              </a:tabLst>
            </a:pPr>
            <a:r>
              <a:rPr lang="zh-CN" altLang="en-US" sz="1693" dirty="0">
                <a:solidFill>
                  <a:prstClr val="white"/>
                </a:solidFill>
                <a:latin typeface="微软雅黑" panose="020B0503020204020204" pitchFamily="34" charset="-122"/>
                <a:ea typeface="微软雅黑" panose="020B0503020204020204" pitchFamily="34" charset="-122"/>
                <a:cs typeface="宋体" pitchFamily="2" charset="-122"/>
                <a:sym typeface="+mn-lt"/>
              </a:rPr>
              <a:t>业务中台及前台、数据中台蓝图规划设计</a:t>
            </a:r>
          </a:p>
        </p:txBody>
      </p:sp>
      <p:sp>
        <p:nvSpPr>
          <p:cNvPr id="10" name="Rectangle 169"/>
          <p:cNvSpPr>
            <a:spLocks noChangeArrowheads="1"/>
          </p:cNvSpPr>
          <p:nvPr/>
        </p:nvSpPr>
        <p:spPr bwMode="auto">
          <a:xfrm>
            <a:off x="9932865" y="2740879"/>
            <a:ext cx="1257122" cy="710766"/>
          </a:xfrm>
          <a:prstGeom prst="rect">
            <a:avLst/>
          </a:prstGeom>
          <a:solidFill>
            <a:srgbClr val="FFFFFF"/>
          </a:solidFill>
          <a:ln w="19080">
            <a:solidFill>
              <a:srgbClr val="00ACA8"/>
            </a:solidFill>
            <a:miter lim="800000"/>
          </a:ln>
          <a:effectLst>
            <a:outerShdw blurRad="63500" dist="17819" dir="2700000" algn="ctr" rotWithShape="0">
              <a:srgbClr val="727272">
                <a:alpha val="74998"/>
              </a:srgbClr>
            </a:outerShdw>
          </a:effectLst>
        </p:spPr>
        <p:txBody>
          <a:bodyPr lIns="71434" tIns="37146" rIns="71434" bIns="37146" anchor="ctr"/>
          <a:lstStyle/>
          <a:p>
            <a:pPr algn="ctr" defTabSz="356843" eaLnBrk="0" hangingPunct="0">
              <a:buSzPct val="100000"/>
              <a:tabLst>
                <a:tab pos="0" algn="l"/>
                <a:tab pos="354827" algn="l"/>
                <a:tab pos="711670" algn="l"/>
                <a:tab pos="1067841" algn="l"/>
                <a:tab pos="1424683" algn="l"/>
                <a:tab pos="1781526" algn="l"/>
                <a:tab pos="2137697" algn="l"/>
                <a:tab pos="2494540" algn="l"/>
                <a:tab pos="2850711" algn="l"/>
                <a:tab pos="3207554" algn="l"/>
                <a:tab pos="3564397" algn="l"/>
                <a:tab pos="3920568" algn="l"/>
                <a:tab pos="4277410" algn="l"/>
                <a:tab pos="4633581" algn="l"/>
                <a:tab pos="4990424" algn="l"/>
                <a:tab pos="5347267" algn="l"/>
                <a:tab pos="5703438" algn="l"/>
                <a:tab pos="6060281" algn="l"/>
                <a:tab pos="6416452" algn="l"/>
                <a:tab pos="6773295" algn="l"/>
                <a:tab pos="7130138" algn="l"/>
              </a:tabLst>
              <a:defRPr/>
            </a:pPr>
            <a:r>
              <a:rPr lang="en-US" altLang="zh-CN" sz="1058"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T10.</a:t>
            </a:r>
          </a:p>
          <a:p>
            <a:pPr algn="ctr" defTabSz="356843" eaLnBrk="0" hangingPunct="0">
              <a:buSzPct val="100000"/>
              <a:tabLst>
                <a:tab pos="0" algn="l"/>
                <a:tab pos="354827" algn="l"/>
                <a:tab pos="711670" algn="l"/>
                <a:tab pos="1067841" algn="l"/>
                <a:tab pos="1424683" algn="l"/>
                <a:tab pos="1781526" algn="l"/>
                <a:tab pos="2137697" algn="l"/>
                <a:tab pos="2494540" algn="l"/>
                <a:tab pos="2850711" algn="l"/>
                <a:tab pos="3207554" algn="l"/>
                <a:tab pos="3564397" algn="l"/>
                <a:tab pos="3920568" algn="l"/>
                <a:tab pos="4277410" algn="l"/>
                <a:tab pos="4633581" algn="l"/>
                <a:tab pos="4990424" algn="l"/>
                <a:tab pos="5347267" algn="l"/>
                <a:tab pos="5703438" algn="l"/>
                <a:tab pos="6060281" algn="l"/>
                <a:tab pos="6416452" algn="l"/>
                <a:tab pos="6773295" algn="l"/>
                <a:tab pos="7130138" algn="l"/>
              </a:tabLst>
              <a:defRPr/>
            </a:pPr>
            <a:r>
              <a:rPr lang="zh-CN" altLang="en-GB" sz="1058"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识别与</a:t>
            </a:r>
            <a:r>
              <a:rPr lang="en-GB" sz="1058"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定义</a:t>
            </a:r>
            <a:r>
              <a:rPr lang="zh-CN" altLang="en-US" sz="1058"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中台模块与核心功能</a:t>
            </a:r>
          </a:p>
        </p:txBody>
      </p:sp>
      <p:sp>
        <p:nvSpPr>
          <p:cNvPr id="11" name="Rectangle 170"/>
          <p:cNvSpPr>
            <a:spLocks noChangeArrowheads="1"/>
          </p:cNvSpPr>
          <p:nvPr/>
        </p:nvSpPr>
        <p:spPr bwMode="auto">
          <a:xfrm>
            <a:off x="9932865" y="3852742"/>
            <a:ext cx="1257122" cy="709291"/>
          </a:xfrm>
          <a:prstGeom prst="rect">
            <a:avLst/>
          </a:prstGeom>
          <a:solidFill>
            <a:srgbClr val="FFFFFF"/>
          </a:solidFill>
          <a:ln w="19080">
            <a:solidFill>
              <a:srgbClr val="00ACA8"/>
            </a:solidFill>
            <a:miter lim="800000"/>
          </a:ln>
          <a:effectLst>
            <a:outerShdw blurRad="63500" dist="17819" dir="2700000" algn="ctr" rotWithShape="0">
              <a:srgbClr val="727272">
                <a:alpha val="74998"/>
              </a:srgbClr>
            </a:outerShdw>
          </a:effectLst>
        </p:spPr>
        <p:txBody>
          <a:bodyPr lIns="71434" tIns="37146" rIns="71434" bIns="37146" anchor="ctr"/>
          <a:lstStyle/>
          <a:p>
            <a:pPr algn="ctr" defTabSz="356843" eaLnBrk="0" hangingPunct="0">
              <a:buSzPct val="100000"/>
              <a:tabLst>
                <a:tab pos="0" algn="l"/>
                <a:tab pos="354827" algn="l"/>
                <a:tab pos="711670" algn="l"/>
                <a:tab pos="1067841" algn="l"/>
                <a:tab pos="1424683" algn="l"/>
                <a:tab pos="1781526" algn="l"/>
                <a:tab pos="2137697" algn="l"/>
                <a:tab pos="2494540" algn="l"/>
                <a:tab pos="2850711" algn="l"/>
                <a:tab pos="3207554" algn="l"/>
                <a:tab pos="3564397" algn="l"/>
                <a:tab pos="3920568" algn="l"/>
                <a:tab pos="4277410" algn="l"/>
                <a:tab pos="4633581" algn="l"/>
                <a:tab pos="4990424" algn="l"/>
                <a:tab pos="5347267" algn="l"/>
                <a:tab pos="5703438" algn="l"/>
                <a:tab pos="6060281" algn="l"/>
                <a:tab pos="6416452" algn="l"/>
                <a:tab pos="6773295" algn="l"/>
                <a:tab pos="7130138" algn="l"/>
              </a:tabLst>
              <a:defRPr/>
            </a:pPr>
            <a:r>
              <a:rPr lang="en-US" altLang="zh-CN" sz="1058"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T11.</a:t>
            </a:r>
          </a:p>
          <a:p>
            <a:pPr algn="ctr" defTabSz="356843" eaLnBrk="0" hangingPunct="0">
              <a:buSzPct val="100000"/>
              <a:tabLst>
                <a:tab pos="0" algn="l"/>
                <a:tab pos="354827" algn="l"/>
                <a:tab pos="711670" algn="l"/>
                <a:tab pos="1067841" algn="l"/>
                <a:tab pos="1424683" algn="l"/>
                <a:tab pos="1781526" algn="l"/>
                <a:tab pos="2137697" algn="l"/>
                <a:tab pos="2494540" algn="l"/>
                <a:tab pos="2850711" algn="l"/>
                <a:tab pos="3207554" algn="l"/>
                <a:tab pos="3564397" algn="l"/>
                <a:tab pos="3920568" algn="l"/>
                <a:tab pos="4277410" algn="l"/>
                <a:tab pos="4633581" algn="l"/>
                <a:tab pos="4990424" algn="l"/>
                <a:tab pos="5347267" algn="l"/>
                <a:tab pos="5703438" algn="l"/>
                <a:tab pos="6060281" algn="l"/>
                <a:tab pos="6416452" algn="l"/>
                <a:tab pos="6773295" algn="l"/>
                <a:tab pos="7130138" algn="l"/>
              </a:tabLst>
              <a:defRPr/>
            </a:pPr>
            <a:r>
              <a:rPr lang="zh-CN" altLang="en-US" sz="1058"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制定</a:t>
            </a:r>
            <a:r>
              <a:rPr lang="en-GB" sz="1058"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实施</a:t>
            </a:r>
            <a:r>
              <a:rPr lang="zh-CN" altLang="en-GB" sz="1058"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演进</a:t>
            </a:r>
            <a:r>
              <a:rPr lang="en-GB" sz="1058"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计划</a:t>
            </a:r>
            <a:endParaRPr lang="zh-CN" altLang="en-US" sz="1058"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AutoShape 177"/>
          <p:cNvSpPr>
            <a:spLocks noChangeArrowheads="1"/>
          </p:cNvSpPr>
          <p:nvPr/>
        </p:nvSpPr>
        <p:spPr bwMode="auto">
          <a:xfrm>
            <a:off x="11516056" y="3525376"/>
            <a:ext cx="294691" cy="281653"/>
          </a:xfrm>
          <a:prstGeom prst="diamond">
            <a:avLst/>
          </a:prstGeom>
          <a:solidFill>
            <a:schemeClr val="accent1">
              <a:lumMod val="60000"/>
              <a:lumOff val="40000"/>
            </a:schemeClr>
          </a:solidFill>
          <a:ln w="6480">
            <a:solidFill>
              <a:srgbClr val="00ACA8"/>
            </a:solidFill>
            <a:miter lim="800000"/>
          </a:ln>
        </p:spPr>
        <p:txBody>
          <a:bodyPr wrap="none" lIns="71434" tIns="37146" rIns="71434" bIns="37146" anchor="ctr"/>
          <a:lstStyle/>
          <a:p>
            <a:pPr algn="ctr" defTabSz="356843" eaLnBrk="0" hangingPunct="0">
              <a:buSzPct val="100000"/>
              <a:tabLst>
                <a:tab pos="0" algn="l"/>
                <a:tab pos="354827" algn="l"/>
                <a:tab pos="711670" algn="l"/>
                <a:tab pos="1067841" algn="l"/>
                <a:tab pos="1424683" algn="l"/>
                <a:tab pos="1781526" algn="l"/>
                <a:tab pos="2137697" algn="l"/>
                <a:tab pos="2494540" algn="l"/>
                <a:tab pos="2850711" algn="l"/>
                <a:tab pos="3207554" algn="l"/>
                <a:tab pos="3564397" algn="l"/>
                <a:tab pos="3920568" algn="l"/>
                <a:tab pos="4277410" algn="l"/>
                <a:tab pos="4633581" algn="l"/>
                <a:tab pos="4990424" algn="l"/>
                <a:tab pos="5347267" algn="l"/>
                <a:tab pos="5703438" algn="l"/>
                <a:tab pos="6060281" algn="l"/>
                <a:tab pos="6416452" algn="l"/>
                <a:tab pos="6773295" algn="l"/>
                <a:tab pos="7130138" algn="l"/>
              </a:tabLst>
              <a:defRPr/>
            </a:pPr>
            <a:r>
              <a:rPr lang="en-US" altLang="zh-CN" sz="1058" b="1" dirty="0">
                <a:solidFill>
                  <a:srgbClr val="000000"/>
                </a:solidFill>
                <a:latin typeface="微软雅黑" panose="020B0503020204020204" pitchFamily="34" charset="-122"/>
                <a:ea typeface="微软雅黑" panose="020B0503020204020204" pitchFamily="34" charset="-122"/>
                <a:cs typeface="宋体" pitchFamily="2" charset="-122"/>
              </a:rPr>
              <a:t>2</a:t>
            </a:r>
          </a:p>
        </p:txBody>
      </p:sp>
      <p:sp>
        <p:nvSpPr>
          <p:cNvPr id="13" name="AutoShape 179"/>
          <p:cNvSpPr>
            <a:spLocks noChangeArrowheads="1"/>
          </p:cNvSpPr>
          <p:nvPr/>
        </p:nvSpPr>
        <p:spPr bwMode="auto">
          <a:xfrm>
            <a:off x="10635034" y="5446077"/>
            <a:ext cx="177155" cy="153361"/>
          </a:xfrm>
          <a:prstGeom prst="diamond">
            <a:avLst/>
          </a:prstGeom>
          <a:solidFill>
            <a:schemeClr val="accent1">
              <a:lumMod val="60000"/>
              <a:lumOff val="40000"/>
            </a:schemeClr>
          </a:solidFill>
          <a:ln w="6480">
            <a:solidFill>
              <a:srgbClr val="7889FB"/>
            </a:solidFill>
            <a:miter lim="800000"/>
          </a:ln>
        </p:spPr>
        <p:txBody>
          <a:bodyPr wrap="none" anchor="ctr"/>
          <a:lstStyle/>
          <a:p>
            <a:pPr defTabSz="913948" eaLnBrk="0" hangingPunct="0">
              <a:defRPr/>
            </a:pPr>
            <a:endParaRPr lang="zh-CN" altLang="en-US" sz="1482" b="1">
              <a:solidFill>
                <a:srgbClr val="7889FB"/>
              </a:solidFill>
              <a:latin typeface="微软雅黑" panose="020B0503020204020204" pitchFamily="34" charset="-122"/>
              <a:ea typeface="微软雅黑" panose="020B0503020204020204" pitchFamily="34" charset="-122"/>
              <a:cs typeface="宋体" pitchFamily="2" charset="-122"/>
            </a:endParaRPr>
          </a:p>
        </p:txBody>
      </p:sp>
      <p:sp>
        <p:nvSpPr>
          <p:cNvPr id="14" name="Text Box 180"/>
          <p:cNvSpPr txBox="1">
            <a:spLocks noChangeArrowheads="1"/>
          </p:cNvSpPr>
          <p:nvPr/>
        </p:nvSpPr>
        <p:spPr bwMode="auto">
          <a:xfrm>
            <a:off x="10827520" y="5403821"/>
            <a:ext cx="1041945" cy="221532"/>
          </a:xfrm>
          <a:prstGeom prst="rect">
            <a:avLst/>
          </a:prstGeom>
          <a:noFill/>
          <a:ln>
            <a:noFill/>
          </a:ln>
        </p:spPr>
        <p:txBody>
          <a:bodyPr wrap="none" lIns="71434" tIns="37146" rIns="71434" bIns="37146">
            <a:spAutoFit/>
          </a:bodyPr>
          <a:lstStyle>
            <a:lvl1pPr defTabSz="44958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000" b="1">
                <a:solidFill>
                  <a:schemeClr val="hlink"/>
                </a:solidFill>
                <a:latin typeface="宋体" pitchFamily="2" charset="-122"/>
                <a:ea typeface="宋体" pitchFamily="2" charset="-122"/>
                <a:cs typeface="宋体" pitchFamily="2" charset="-122"/>
              </a:defRPr>
            </a:lvl1pPr>
            <a:lvl2pPr marL="742950" indent="-285750" defTabSz="44958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000" b="1">
                <a:solidFill>
                  <a:schemeClr val="hlink"/>
                </a:solidFill>
                <a:latin typeface="宋体" pitchFamily="2" charset="-122"/>
                <a:ea typeface="宋体" pitchFamily="2" charset="-122"/>
              </a:defRPr>
            </a:lvl2pPr>
            <a:lvl3pPr marL="1143000" indent="-228600" defTabSz="44958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000" b="1">
                <a:solidFill>
                  <a:schemeClr val="hlink"/>
                </a:solidFill>
                <a:latin typeface="宋体" pitchFamily="2" charset="-122"/>
                <a:ea typeface="宋体" pitchFamily="2" charset="-122"/>
              </a:defRPr>
            </a:lvl3pPr>
            <a:lvl4pPr marL="1600200" indent="-228600" defTabSz="44958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000" b="1">
                <a:solidFill>
                  <a:schemeClr val="hlink"/>
                </a:solidFill>
                <a:latin typeface="宋体" pitchFamily="2" charset="-122"/>
                <a:ea typeface="宋体" pitchFamily="2" charset="-122"/>
              </a:defRPr>
            </a:lvl4pPr>
            <a:lvl5pPr marL="2057400" indent="-228600" defTabSz="44958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000" b="1">
                <a:solidFill>
                  <a:schemeClr val="hlink"/>
                </a:solidFill>
                <a:latin typeface="宋体" pitchFamily="2" charset="-122"/>
                <a:ea typeface="宋体" pitchFamily="2" charset="-122"/>
              </a:defRPr>
            </a:lvl5pPr>
            <a:lvl6pPr marL="2514600" indent="-228600" defTabSz="44958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000" b="1">
                <a:solidFill>
                  <a:schemeClr val="hlink"/>
                </a:solidFill>
                <a:latin typeface="宋体" pitchFamily="2" charset="-122"/>
                <a:ea typeface="宋体" pitchFamily="2" charset="-122"/>
              </a:defRPr>
            </a:lvl6pPr>
            <a:lvl7pPr marL="2971800" indent="-228600" defTabSz="44958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000" b="1">
                <a:solidFill>
                  <a:schemeClr val="hlink"/>
                </a:solidFill>
                <a:latin typeface="宋体" pitchFamily="2" charset="-122"/>
                <a:ea typeface="宋体" pitchFamily="2" charset="-122"/>
              </a:defRPr>
            </a:lvl7pPr>
            <a:lvl8pPr marL="3429000" indent="-228600" defTabSz="44958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000" b="1">
                <a:solidFill>
                  <a:schemeClr val="hlink"/>
                </a:solidFill>
                <a:latin typeface="宋体" pitchFamily="2" charset="-122"/>
                <a:ea typeface="宋体" pitchFamily="2" charset="-122"/>
              </a:defRPr>
            </a:lvl8pPr>
            <a:lvl9pPr marL="3886200" indent="-228600" defTabSz="44958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000" b="1">
                <a:solidFill>
                  <a:schemeClr val="hlink"/>
                </a:solidFill>
                <a:latin typeface="宋体" pitchFamily="2" charset="-122"/>
                <a:ea typeface="宋体" pitchFamily="2" charset="-122"/>
              </a:defRPr>
            </a:lvl9pPr>
          </a:lstStyle>
          <a:p>
            <a:pPr eaLnBrk="0" fontAlgn="base" hangingPunct="0">
              <a:spcBef>
                <a:spcPct val="0"/>
              </a:spcBef>
              <a:spcAft>
                <a:spcPct val="0"/>
              </a:spcAft>
              <a:buSzPct val="100000"/>
            </a:pPr>
            <a:r>
              <a:rPr lang="en-US" altLang="zh-CN" sz="952" dirty="0">
                <a:solidFill>
                  <a:srgbClr val="7889FB"/>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952" dirty="0">
                <a:solidFill>
                  <a:srgbClr val="7889FB"/>
                </a:solidFill>
                <a:latin typeface="微软雅黑" panose="020B0503020204020204" pitchFamily="34" charset="-122"/>
                <a:ea typeface="微软雅黑" panose="020B0503020204020204" pitchFamily="34" charset="-122"/>
                <a:cs typeface="微软雅黑" panose="020B0503020204020204" pitchFamily="34" charset="-122"/>
              </a:rPr>
              <a:t>阶段交付报告</a:t>
            </a:r>
          </a:p>
        </p:txBody>
      </p:sp>
      <p:sp>
        <p:nvSpPr>
          <p:cNvPr id="15" name="Rectangle 187"/>
          <p:cNvSpPr>
            <a:spLocks noChangeArrowheads="1"/>
          </p:cNvSpPr>
          <p:nvPr/>
        </p:nvSpPr>
        <p:spPr bwMode="auto">
          <a:xfrm>
            <a:off x="4572146" y="1850831"/>
            <a:ext cx="4607995" cy="1228440"/>
          </a:xfrm>
          <a:prstGeom prst="rect">
            <a:avLst/>
          </a:prstGeom>
          <a:solidFill>
            <a:srgbClr val="FFFFFF"/>
          </a:solidFill>
          <a:ln w="19080">
            <a:solidFill>
              <a:srgbClr val="00ACA8"/>
            </a:solidFill>
            <a:miter lim="800000"/>
          </a:ln>
        </p:spPr>
        <p:txBody>
          <a:bodyPr lIns="71434" tIns="37146" rIns="71434" bIns="37146" anchor="t" anchorCtr="0"/>
          <a:lstStyle/>
          <a:p>
            <a:pPr algn="ctr" defTabSz="356843" eaLnBrk="0" hangingPunct="0">
              <a:buSzPct val="100000"/>
              <a:tabLst>
                <a:tab pos="0" algn="l"/>
                <a:tab pos="354827" algn="l"/>
                <a:tab pos="711670" algn="l"/>
                <a:tab pos="1067841" algn="l"/>
                <a:tab pos="1424683" algn="l"/>
                <a:tab pos="1781526" algn="l"/>
                <a:tab pos="2137697" algn="l"/>
                <a:tab pos="2494540" algn="l"/>
                <a:tab pos="2850711" algn="l"/>
                <a:tab pos="3207554" algn="l"/>
                <a:tab pos="3564397" algn="l"/>
                <a:tab pos="3920568" algn="l"/>
                <a:tab pos="4277410" algn="l"/>
                <a:tab pos="4633581" algn="l"/>
                <a:tab pos="4990424" algn="l"/>
                <a:tab pos="5347267" algn="l"/>
                <a:tab pos="5703438" algn="l"/>
                <a:tab pos="6060281" algn="l"/>
                <a:tab pos="6416452" algn="l"/>
                <a:tab pos="6773295" algn="l"/>
                <a:tab pos="7130138" algn="l"/>
              </a:tabLst>
            </a:pPr>
            <a:r>
              <a:rPr lang="en-US" altLang="zh-CN" sz="1058"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T06.</a:t>
            </a:r>
            <a:r>
              <a:rPr lang="zh-CN" altLang="en-US" sz="1058"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梳理优化业务架构</a:t>
            </a:r>
          </a:p>
        </p:txBody>
      </p:sp>
      <p:cxnSp>
        <p:nvCxnSpPr>
          <p:cNvPr id="16" name="AutoShape 188"/>
          <p:cNvCxnSpPr>
            <a:cxnSpLocks noChangeShapeType="1"/>
            <a:stCxn id="11" idx="3"/>
            <a:endCxn id="12" idx="1"/>
          </p:cNvCxnSpPr>
          <p:nvPr/>
        </p:nvCxnSpPr>
        <p:spPr bwMode="auto">
          <a:xfrm flipV="1">
            <a:off x="11190132" y="3666611"/>
            <a:ext cx="325926" cy="540971"/>
          </a:xfrm>
          <a:prstGeom prst="bentConnector3">
            <a:avLst>
              <a:gd name="adj1" fmla="val 50103"/>
            </a:avLst>
          </a:prstGeom>
          <a:noFill/>
          <a:ln w="12600">
            <a:solidFill>
              <a:srgbClr val="00ACA8"/>
            </a:solidFill>
            <a:miter lim="800000"/>
            <a:tailEnd type="triangle" w="med" len="med"/>
          </a:ln>
        </p:spPr>
      </p:cxnSp>
      <p:sp>
        <p:nvSpPr>
          <p:cNvPr id="17" name="Rectangle 191"/>
          <p:cNvSpPr>
            <a:spLocks noChangeArrowheads="1"/>
          </p:cNvSpPr>
          <p:nvPr/>
        </p:nvSpPr>
        <p:spPr bwMode="auto">
          <a:xfrm>
            <a:off x="4572146" y="5001230"/>
            <a:ext cx="4607995" cy="671341"/>
          </a:xfrm>
          <a:prstGeom prst="rect">
            <a:avLst/>
          </a:prstGeom>
          <a:solidFill>
            <a:srgbClr val="FFFFFF"/>
          </a:solidFill>
          <a:ln w="19080">
            <a:solidFill>
              <a:srgbClr val="00ACA8"/>
            </a:solidFill>
            <a:miter lim="800000"/>
          </a:ln>
        </p:spPr>
        <p:txBody>
          <a:bodyPr lIns="71434" tIns="37146" rIns="71434" bIns="37146" anchor="t" anchorCtr="0">
            <a:noAutofit/>
          </a:bodyPr>
          <a:lstStyle/>
          <a:p>
            <a:pPr algn="ctr" defTabSz="356843">
              <a:tabLst>
                <a:tab pos="0" algn="l"/>
                <a:tab pos="354827" algn="l"/>
                <a:tab pos="711670" algn="l"/>
                <a:tab pos="1067841" algn="l"/>
                <a:tab pos="1424683" algn="l"/>
                <a:tab pos="1781526" algn="l"/>
                <a:tab pos="2137697" algn="l"/>
                <a:tab pos="2494540" algn="l"/>
                <a:tab pos="2850711" algn="l"/>
                <a:tab pos="3207554" algn="l"/>
                <a:tab pos="3564397" algn="l"/>
                <a:tab pos="3920568" algn="l"/>
                <a:tab pos="4277410" algn="l"/>
                <a:tab pos="4633581" algn="l"/>
                <a:tab pos="4990424" algn="l"/>
                <a:tab pos="5347267" algn="l"/>
                <a:tab pos="5703438" algn="l"/>
                <a:tab pos="6060281" algn="l"/>
                <a:tab pos="6416452" algn="l"/>
                <a:tab pos="6773295" algn="l"/>
                <a:tab pos="7130138" algn="l"/>
              </a:tabLst>
            </a:pPr>
            <a:r>
              <a:rPr lang="en-US" altLang="zh-CN" sz="1058"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T09.制定技术架构</a:t>
            </a:r>
          </a:p>
        </p:txBody>
      </p:sp>
      <p:sp>
        <p:nvSpPr>
          <p:cNvPr id="18" name="Rectangle 194"/>
          <p:cNvSpPr>
            <a:spLocks noChangeArrowheads="1"/>
          </p:cNvSpPr>
          <p:nvPr/>
        </p:nvSpPr>
        <p:spPr bwMode="auto">
          <a:xfrm>
            <a:off x="7309255" y="3293644"/>
            <a:ext cx="1870885" cy="1474397"/>
          </a:xfrm>
          <a:prstGeom prst="rect">
            <a:avLst/>
          </a:prstGeom>
          <a:solidFill>
            <a:schemeClr val="accent1">
              <a:lumMod val="60000"/>
              <a:lumOff val="40000"/>
            </a:schemeClr>
          </a:solidFill>
          <a:ln w="19080">
            <a:solidFill>
              <a:srgbClr val="00ACA8"/>
            </a:solidFill>
            <a:miter lim="800000"/>
          </a:ln>
        </p:spPr>
        <p:txBody>
          <a:bodyPr lIns="71434" tIns="37146" rIns="71434" bIns="37146" anchor="t" anchorCtr="0">
            <a:noAutofit/>
          </a:bodyPr>
          <a:lstStyle/>
          <a:p>
            <a:pPr algn="ctr" defTabSz="356843">
              <a:tabLst>
                <a:tab pos="0" algn="l"/>
                <a:tab pos="354827" algn="l"/>
                <a:tab pos="711670" algn="l"/>
                <a:tab pos="1067841" algn="l"/>
                <a:tab pos="1424683" algn="l"/>
                <a:tab pos="1781526" algn="l"/>
                <a:tab pos="2137697" algn="l"/>
                <a:tab pos="2494540" algn="l"/>
                <a:tab pos="2850711" algn="l"/>
                <a:tab pos="3207554" algn="l"/>
                <a:tab pos="3564397" algn="l"/>
                <a:tab pos="3920568" algn="l"/>
                <a:tab pos="4277410" algn="l"/>
                <a:tab pos="4633581" algn="l"/>
                <a:tab pos="4990424" algn="l"/>
                <a:tab pos="5347267" algn="l"/>
                <a:tab pos="5703438" algn="l"/>
                <a:tab pos="6060281" algn="l"/>
                <a:tab pos="6416452" algn="l"/>
                <a:tab pos="6773295" algn="l"/>
                <a:tab pos="7130138" algn="l"/>
              </a:tabLst>
            </a:pPr>
            <a:r>
              <a:rPr lang="en-US" altLang="zh-CN" sz="1058"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T08.制定数据架构</a:t>
            </a:r>
          </a:p>
        </p:txBody>
      </p:sp>
      <p:cxnSp>
        <p:nvCxnSpPr>
          <p:cNvPr id="19" name="AutoShape 197"/>
          <p:cNvCxnSpPr>
            <a:cxnSpLocks noChangeShapeType="1"/>
            <a:stCxn id="15" idx="3"/>
            <a:endCxn id="11" idx="1"/>
          </p:cNvCxnSpPr>
          <p:nvPr/>
        </p:nvCxnSpPr>
        <p:spPr bwMode="auto">
          <a:xfrm>
            <a:off x="9180140" y="2465051"/>
            <a:ext cx="752655" cy="1741858"/>
          </a:xfrm>
          <a:prstGeom prst="bentConnector3">
            <a:avLst>
              <a:gd name="adj1" fmla="val 50000"/>
            </a:avLst>
          </a:prstGeom>
          <a:noFill/>
          <a:ln w="12600">
            <a:solidFill>
              <a:srgbClr val="00ACA8"/>
            </a:solidFill>
            <a:miter lim="800000"/>
            <a:tailEnd type="triangle" w="med" len="med"/>
          </a:ln>
        </p:spPr>
      </p:cxnSp>
      <p:sp>
        <p:nvSpPr>
          <p:cNvPr id="20" name="Rectangle 187"/>
          <p:cNvSpPr>
            <a:spLocks noChangeArrowheads="1"/>
          </p:cNvSpPr>
          <p:nvPr/>
        </p:nvSpPr>
        <p:spPr bwMode="auto">
          <a:xfrm>
            <a:off x="4572146" y="3294316"/>
            <a:ext cx="2692757" cy="1474397"/>
          </a:xfrm>
          <a:prstGeom prst="rect">
            <a:avLst/>
          </a:prstGeom>
          <a:solidFill>
            <a:srgbClr val="FFFFFF"/>
          </a:solidFill>
          <a:ln w="19080">
            <a:solidFill>
              <a:srgbClr val="00ACA8"/>
            </a:solidFill>
            <a:miter lim="800000"/>
          </a:ln>
        </p:spPr>
        <p:txBody>
          <a:bodyPr lIns="71434" tIns="37146" rIns="71434" bIns="37146" anchor="t" anchorCtr="0">
            <a:noAutofit/>
          </a:bodyPr>
          <a:lstStyle/>
          <a:p>
            <a:pPr algn="ctr" defTabSz="356843">
              <a:tabLst>
                <a:tab pos="0" algn="l"/>
                <a:tab pos="354827" algn="l"/>
                <a:tab pos="711670" algn="l"/>
                <a:tab pos="1067841" algn="l"/>
                <a:tab pos="1424683" algn="l"/>
                <a:tab pos="1781526" algn="l"/>
                <a:tab pos="2137697" algn="l"/>
                <a:tab pos="2494540" algn="l"/>
                <a:tab pos="2850711" algn="l"/>
                <a:tab pos="3207554" algn="l"/>
                <a:tab pos="3564397" algn="l"/>
                <a:tab pos="3920568" algn="l"/>
                <a:tab pos="4277410" algn="l"/>
                <a:tab pos="4633581" algn="l"/>
                <a:tab pos="4990424" algn="l"/>
                <a:tab pos="5347267" algn="l"/>
                <a:tab pos="5703438" algn="l"/>
                <a:tab pos="6060281" algn="l"/>
                <a:tab pos="6416452" algn="l"/>
                <a:tab pos="6773295" algn="l"/>
                <a:tab pos="7130138" algn="l"/>
              </a:tabLst>
            </a:pPr>
            <a:r>
              <a:rPr lang="en-US" altLang="zh-CN" sz="1058"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T07.制定应用架构</a:t>
            </a:r>
          </a:p>
        </p:txBody>
      </p:sp>
      <p:sp>
        <p:nvSpPr>
          <p:cNvPr id="21" name="流程图: 过程 4"/>
          <p:cNvSpPr>
            <a:spLocks noChangeArrowheads="1"/>
          </p:cNvSpPr>
          <p:nvPr/>
        </p:nvSpPr>
        <p:spPr bwMode="auto">
          <a:xfrm>
            <a:off x="405664" y="5749180"/>
            <a:ext cx="3661800" cy="518794"/>
          </a:xfrm>
          <a:prstGeom prst="flowChartProcess">
            <a:avLst/>
          </a:prstGeom>
        </p:spPr>
        <p:style>
          <a:lnRef idx="1">
            <a:schemeClr val="accent5"/>
          </a:lnRef>
          <a:fillRef idx="3">
            <a:schemeClr val="accent5"/>
          </a:fillRef>
          <a:effectRef idx="2">
            <a:schemeClr val="accent5"/>
          </a:effectRef>
          <a:fontRef idx="minor">
            <a:schemeClr val="lt1"/>
          </a:fontRef>
        </p:style>
        <p:txBody>
          <a:bodyPr wrap="none" lIns="71434" tIns="37146" rIns="71434" bIns="37146" anchor="ctr">
            <a:noAutofit/>
          </a:bodyPr>
          <a:lstStyle/>
          <a:p>
            <a:pPr algn="ctr" defTabSz="356843">
              <a:tabLst>
                <a:tab pos="0" algn="l"/>
                <a:tab pos="354827" algn="l"/>
                <a:tab pos="711670" algn="l"/>
                <a:tab pos="1067841" algn="l"/>
                <a:tab pos="1424683" algn="l"/>
                <a:tab pos="1781526" algn="l"/>
                <a:tab pos="2137697" algn="l"/>
                <a:tab pos="2494540" algn="l"/>
                <a:tab pos="2850711" algn="l"/>
                <a:tab pos="3207554" algn="l"/>
                <a:tab pos="3564397" algn="l"/>
                <a:tab pos="3920568" algn="l"/>
                <a:tab pos="4277410" algn="l"/>
                <a:tab pos="4633581" algn="l"/>
                <a:tab pos="4990424" algn="l"/>
                <a:tab pos="5347267" algn="l"/>
                <a:tab pos="5703438" algn="l"/>
                <a:tab pos="6060281" algn="l"/>
                <a:tab pos="6416452" algn="l"/>
                <a:tab pos="6773295" algn="l"/>
                <a:tab pos="7130138" algn="l"/>
              </a:tabLst>
            </a:pPr>
            <a:r>
              <a:rPr lang="zh-CN" altLang="en-US" sz="1693" dirty="0">
                <a:solidFill>
                  <a:prstClr val="white"/>
                </a:solidFill>
                <a:latin typeface="微软雅黑" panose="020B0503020204020204" pitchFamily="34" charset="-122"/>
                <a:ea typeface="微软雅黑" panose="020B0503020204020204" pitchFamily="34" charset="-122"/>
                <a:cs typeface="宋体" pitchFamily="2" charset="-122"/>
                <a:sym typeface="+mn-lt"/>
              </a:rPr>
              <a:t>业务调研现状分析报告</a:t>
            </a:r>
          </a:p>
        </p:txBody>
      </p:sp>
      <p:sp>
        <p:nvSpPr>
          <p:cNvPr id="22" name="Rectangle 163"/>
          <p:cNvSpPr>
            <a:spLocks noChangeArrowheads="1"/>
          </p:cNvSpPr>
          <p:nvPr/>
        </p:nvSpPr>
        <p:spPr bwMode="auto">
          <a:xfrm>
            <a:off x="404992" y="2078644"/>
            <a:ext cx="571883" cy="766767"/>
          </a:xfrm>
          <a:prstGeom prst="rect">
            <a:avLst/>
          </a:prstGeom>
          <a:solidFill>
            <a:srgbClr val="FFFFFF"/>
          </a:solidFill>
          <a:ln w="19080">
            <a:solidFill>
              <a:srgbClr val="00ACA8"/>
            </a:solidFill>
            <a:miter lim="800000"/>
          </a:ln>
        </p:spPr>
        <p:txBody>
          <a:bodyPr lIns="71434" tIns="37146" rIns="71434" bIns="37146" anchor="ctr"/>
          <a:lstStyle/>
          <a:p>
            <a:pPr algn="ctr" defTabSz="356843" eaLnBrk="0" hangingPunct="0">
              <a:buSzPct val="100000"/>
              <a:tabLst>
                <a:tab pos="0" algn="l"/>
                <a:tab pos="354827" algn="l"/>
                <a:tab pos="711670" algn="l"/>
                <a:tab pos="1067841" algn="l"/>
                <a:tab pos="1424683" algn="l"/>
                <a:tab pos="1781526" algn="l"/>
                <a:tab pos="2137697" algn="l"/>
                <a:tab pos="2494540" algn="l"/>
                <a:tab pos="2850711" algn="l"/>
                <a:tab pos="3207554" algn="l"/>
                <a:tab pos="3564397" algn="l"/>
                <a:tab pos="3920568" algn="l"/>
                <a:tab pos="4277410" algn="l"/>
                <a:tab pos="4633581" algn="l"/>
                <a:tab pos="4990424" algn="l"/>
                <a:tab pos="5347267" algn="l"/>
                <a:tab pos="5703438" algn="l"/>
                <a:tab pos="6060281" algn="l"/>
                <a:tab pos="6416452" algn="l"/>
                <a:tab pos="6773295" algn="l"/>
                <a:tab pos="7130138" algn="l"/>
              </a:tabLst>
            </a:pPr>
            <a:r>
              <a:rPr lang="en-US" altLang="zh-CN" sz="1058"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T00.</a:t>
            </a:r>
          </a:p>
          <a:p>
            <a:pPr algn="ctr" defTabSz="356843" eaLnBrk="0" hangingPunct="0">
              <a:buSzPct val="100000"/>
              <a:tabLst>
                <a:tab pos="0" algn="l"/>
                <a:tab pos="354827" algn="l"/>
                <a:tab pos="711670" algn="l"/>
                <a:tab pos="1067841" algn="l"/>
                <a:tab pos="1424683" algn="l"/>
                <a:tab pos="1781526" algn="l"/>
                <a:tab pos="2137697" algn="l"/>
                <a:tab pos="2494540" algn="l"/>
                <a:tab pos="2850711" algn="l"/>
                <a:tab pos="3207554" algn="l"/>
                <a:tab pos="3564397" algn="l"/>
                <a:tab pos="3920568" algn="l"/>
                <a:tab pos="4277410" algn="l"/>
                <a:tab pos="4633581" algn="l"/>
                <a:tab pos="4990424" algn="l"/>
                <a:tab pos="5347267" algn="l"/>
                <a:tab pos="5703438" algn="l"/>
                <a:tab pos="6060281" algn="l"/>
                <a:tab pos="6416452" algn="l"/>
                <a:tab pos="6773295" algn="l"/>
                <a:tab pos="7130138" algn="l"/>
              </a:tabLst>
            </a:pPr>
            <a:r>
              <a:rPr lang="zh-CN" altLang="en-US" sz="1058"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启动</a:t>
            </a:r>
          </a:p>
          <a:p>
            <a:pPr algn="ctr" defTabSz="356843" eaLnBrk="0" hangingPunct="0">
              <a:buSzPct val="100000"/>
              <a:tabLst>
                <a:tab pos="0" algn="l"/>
                <a:tab pos="354827" algn="l"/>
                <a:tab pos="711670" algn="l"/>
                <a:tab pos="1067841" algn="l"/>
                <a:tab pos="1424683" algn="l"/>
                <a:tab pos="1781526" algn="l"/>
                <a:tab pos="2137697" algn="l"/>
                <a:tab pos="2494540" algn="l"/>
                <a:tab pos="2850711" algn="l"/>
                <a:tab pos="3207554" algn="l"/>
                <a:tab pos="3564397" algn="l"/>
                <a:tab pos="3920568" algn="l"/>
                <a:tab pos="4277410" algn="l"/>
                <a:tab pos="4633581" algn="l"/>
                <a:tab pos="4990424" algn="l"/>
                <a:tab pos="5347267" algn="l"/>
                <a:tab pos="5703438" algn="l"/>
                <a:tab pos="6060281" algn="l"/>
                <a:tab pos="6416452" algn="l"/>
                <a:tab pos="6773295" algn="l"/>
                <a:tab pos="7130138" algn="l"/>
              </a:tabLst>
            </a:pPr>
            <a:r>
              <a:rPr lang="zh-CN" altLang="en-US" sz="1058"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项目</a:t>
            </a:r>
          </a:p>
        </p:txBody>
      </p:sp>
      <p:sp>
        <p:nvSpPr>
          <p:cNvPr id="23" name="Rectangle 164"/>
          <p:cNvSpPr>
            <a:spLocks noChangeArrowheads="1"/>
          </p:cNvSpPr>
          <p:nvPr/>
        </p:nvSpPr>
        <p:spPr bwMode="auto">
          <a:xfrm>
            <a:off x="1339762" y="3872247"/>
            <a:ext cx="1223736" cy="634380"/>
          </a:xfrm>
          <a:prstGeom prst="rect">
            <a:avLst/>
          </a:prstGeom>
          <a:solidFill>
            <a:srgbClr val="FFFFFF"/>
          </a:solidFill>
          <a:ln w="19080">
            <a:solidFill>
              <a:srgbClr val="00ACA8"/>
            </a:solidFill>
            <a:miter lim="800000"/>
          </a:ln>
        </p:spPr>
        <p:txBody>
          <a:bodyPr lIns="71434" tIns="37146" rIns="71434" bIns="37146" anchor="ctr"/>
          <a:lstStyle/>
          <a:p>
            <a:pPr algn="ctr" defTabSz="356843" eaLnBrk="0" hangingPunct="0">
              <a:buSzPct val="100000"/>
              <a:tabLst>
                <a:tab pos="0" algn="l"/>
                <a:tab pos="354827" algn="l"/>
                <a:tab pos="711670" algn="l"/>
                <a:tab pos="1067841" algn="l"/>
                <a:tab pos="1424683" algn="l"/>
                <a:tab pos="1781526" algn="l"/>
                <a:tab pos="2137697" algn="l"/>
                <a:tab pos="2494540" algn="l"/>
                <a:tab pos="2850711" algn="l"/>
                <a:tab pos="3207554" algn="l"/>
                <a:tab pos="3564397" algn="l"/>
                <a:tab pos="3920568" algn="l"/>
                <a:tab pos="4277410" algn="l"/>
                <a:tab pos="4633581" algn="l"/>
                <a:tab pos="4990424" algn="l"/>
                <a:tab pos="5347267" algn="l"/>
                <a:tab pos="5703438" algn="l"/>
                <a:tab pos="6060281" algn="l"/>
                <a:tab pos="6416452" algn="l"/>
                <a:tab pos="6773295" algn="l"/>
                <a:tab pos="7130138" algn="l"/>
              </a:tabLst>
            </a:pPr>
            <a:r>
              <a:rPr lang="en-US" altLang="zh-CN" sz="1058"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T03.</a:t>
            </a:r>
          </a:p>
          <a:p>
            <a:pPr algn="ctr" defTabSz="356843" eaLnBrk="0" hangingPunct="0">
              <a:buSzPct val="100000"/>
              <a:tabLst>
                <a:tab pos="0" algn="l"/>
                <a:tab pos="354827" algn="l"/>
                <a:tab pos="711670" algn="l"/>
                <a:tab pos="1067841" algn="l"/>
                <a:tab pos="1424683" algn="l"/>
                <a:tab pos="1781526" algn="l"/>
                <a:tab pos="2137697" algn="l"/>
                <a:tab pos="2494540" algn="l"/>
                <a:tab pos="2850711" algn="l"/>
                <a:tab pos="3207554" algn="l"/>
                <a:tab pos="3564397" algn="l"/>
                <a:tab pos="3920568" algn="l"/>
                <a:tab pos="4277410" algn="l"/>
                <a:tab pos="4633581" algn="l"/>
                <a:tab pos="4990424" algn="l"/>
                <a:tab pos="5347267" algn="l"/>
                <a:tab pos="5703438" algn="l"/>
                <a:tab pos="6060281" algn="l"/>
                <a:tab pos="6416452" algn="l"/>
                <a:tab pos="6773295" algn="l"/>
                <a:tab pos="7130138" algn="l"/>
              </a:tabLst>
            </a:pPr>
            <a:r>
              <a:rPr lang="zh-CN" altLang="en-US" sz="1058"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评估信息化现状和差距分析</a:t>
            </a:r>
          </a:p>
        </p:txBody>
      </p:sp>
      <p:sp>
        <p:nvSpPr>
          <p:cNvPr id="24" name="Rectangle 165"/>
          <p:cNvSpPr>
            <a:spLocks noChangeArrowheads="1"/>
          </p:cNvSpPr>
          <p:nvPr/>
        </p:nvSpPr>
        <p:spPr bwMode="auto">
          <a:xfrm>
            <a:off x="1339762" y="2975781"/>
            <a:ext cx="1223736" cy="635725"/>
          </a:xfrm>
          <a:prstGeom prst="rect">
            <a:avLst/>
          </a:prstGeom>
          <a:solidFill>
            <a:srgbClr val="FFFFFF"/>
          </a:solidFill>
          <a:ln w="19080">
            <a:solidFill>
              <a:srgbClr val="00ACA8"/>
            </a:solidFill>
            <a:miter lim="800000"/>
          </a:ln>
        </p:spPr>
        <p:txBody>
          <a:bodyPr lIns="71434" tIns="37146" rIns="71434" bIns="37146" anchor="ctr"/>
          <a:lstStyle/>
          <a:p>
            <a:pPr algn="ctr" defTabSz="356843" eaLnBrk="0" hangingPunct="0">
              <a:buSzPct val="100000"/>
              <a:tabLst>
                <a:tab pos="0" algn="l"/>
                <a:tab pos="354827" algn="l"/>
                <a:tab pos="711670" algn="l"/>
                <a:tab pos="1067841" algn="l"/>
                <a:tab pos="1424683" algn="l"/>
                <a:tab pos="1781526" algn="l"/>
                <a:tab pos="2137697" algn="l"/>
                <a:tab pos="2494540" algn="l"/>
                <a:tab pos="2850711" algn="l"/>
                <a:tab pos="3207554" algn="l"/>
                <a:tab pos="3564397" algn="l"/>
                <a:tab pos="3920568" algn="l"/>
                <a:tab pos="4277410" algn="l"/>
                <a:tab pos="4633581" algn="l"/>
                <a:tab pos="4990424" algn="l"/>
                <a:tab pos="5347267" algn="l"/>
                <a:tab pos="5703438" algn="l"/>
                <a:tab pos="6060281" algn="l"/>
                <a:tab pos="6416452" algn="l"/>
                <a:tab pos="6773295" algn="l"/>
                <a:tab pos="7130138" algn="l"/>
              </a:tabLst>
            </a:pPr>
            <a:r>
              <a:rPr lang="en-US" altLang="zh-CN" sz="1058"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T02.</a:t>
            </a:r>
          </a:p>
          <a:p>
            <a:pPr algn="ctr" defTabSz="356843" eaLnBrk="0" hangingPunct="0">
              <a:buSzPct val="100000"/>
              <a:tabLst>
                <a:tab pos="0" algn="l"/>
                <a:tab pos="354827" algn="l"/>
                <a:tab pos="711670" algn="l"/>
                <a:tab pos="1067841" algn="l"/>
                <a:tab pos="1424683" algn="l"/>
                <a:tab pos="1781526" algn="l"/>
                <a:tab pos="2137697" algn="l"/>
                <a:tab pos="2494540" algn="l"/>
                <a:tab pos="2850711" algn="l"/>
                <a:tab pos="3207554" algn="l"/>
                <a:tab pos="3564397" algn="l"/>
                <a:tab pos="3920568" algn="l"/>
                <a:tab pos="4277410" algn="l"/>
                <a:tab pos="4633581" algn="l"/>
                <a:tab pos="4990424" algn="l"/>
                <a:tab pos="5347267" algn="l"/>
                <a:tab pos="5703438" algn="l"/>
                <a:tab pos="6060281" algn="l"/>
                <a:tab pos="6416452" algn="l"/>
                <a:tab pos="6773295" algn="l"/>
                <a:tab pos="7130138" algn="l"/>
              </a:tabLst>
            </a:pPr>
            <a:r>
              <a:rPr lang="zh-CN" altLang="en-US" sz="1058"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理解各业务域运作和</a:t>
            </a:r>
            <a:r>
              <a:rPr lang="en-US" altLang="zh-CN" sz="1058"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IT</a:t>
            </a:r>
            <a:r>
              <a:rPr lang="zh-CN" altLang="en-US" sz="1058"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需求</a:t>
            </a:r>
          </a:p>
        </p:txBody>
      </p:sp>
      <p:sp>
        <p:nvSpPr>
          <p:cNvPr id="25" name="Rectangle 166"/>
          <p:cNvSpPr>
            <a:spLocks noChangeArrowheads="1"/>
          </p:cNvSpPr>
          <p:nvPr/>
        </p:nvSpPr>
        <p:spPr bwMode="auto">
          <a:xfrm>
            <a:off x="1339762" y="2078643"/>
            <a:ext cx="1223064" cy="635725"/>
          </a:xfrm>
          <a:prstGeom prst="rect">
            <a:avLst/>
          </a:prstGeom>
          <a:solidFill>
            <a:srgbClr val="FFFFFF"/>
          </a:solidFill>
          <a:ln w="19080">
            <a:solidFill>
              <a:srgbClr val="00ACA8"/>
            </a:solidFill>
            <a:miter lim="800000"/>
          </a:ln>
        </p:spPr>
        <p:txBody>
          <a:bodyPr lIns="71434" tIns="37146" rIns="71434" bIns="37146" anchor="ctr"/>
          <a:lstStyle/>
          <a:p>
            <a:pPr algn="ctr" defTabSz="356843" eaLnBrk="0" hangingPunct="0">
              <a:buSzPct val="100000"/>
              <a:tabLst>
                <a:tab pos="0" algn="l"/>
                <a:tab pos="354827" algn="l"/>
                <a:tab pos="711670" algn="l"/>
                <a:tab pos="1067841" algn="l"/>
                <a:tab pos="1424683" algn="l"/>
                <a:tab pos="1781526" algn="l"/>
                <a:tab pos="2137697" algn="l"/>
                <a:tab pos="2494540" algn="l"/>
                <a:tab pos="2850711" algn="l"/>
                <a:tab pos="3207554" algn="l"/>
                <a:tab pos="3564397" algn="l"/>
                <a:tab pos="3920568" algn="l"/>
                <a:tab pos="4277410" algn="l"/>
                <a:tab pos="4633581" algn="l"/>
                <a:tab pos="4990424" algn="l"/>
                <a:tab pos="5347267" algn="l"/>
                <a:tab pos="5703438" algn="l"/>
                <a:tab pos="6060281" algn="l"/>
                <a:tab pos="6416452" algn="l"/>
                <a:tab pos="6773295" algn="l"/>
                <a:tab pos="7130138" algn="l"/>
              </a:tabLst>
            </a:pPr>
            <a:r>
              <a:rPr lang="en-US" altLang="zh-CN" sz="1058"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T01.</a:t>
            </a:r>
          </a:p>
          <a:p>
            <a:pPr algn="ctr" defTabSz="356843" eaLnBrk="0" hangingPunct="0">
              <a:buSzPct val="100000"/>
              <a:tabLst>
                <a:tab pos="0" algn="l"/>
                <a:tab pos="354827" algn="l"/>
                <a:tab pos="711670" algn="l"/>
                <a:tab pos="1067841" algn="l"/>
                <a:tab pos="1424683" algn="l"/>
                <a:tab pos="1781526" algn="l"/>
                <a:tab pos="2137697" algn="l"/>
                <a:tab pos="2494540" algn="l"/>
                <a:tab pos="2850711" algn="l"/>
                <a:tab pos="3207554" algn="l"/>
                <a:tab pos="3564397" algn="l"/>
                <a:tab pos="3920568" algn="l"/>
                <a:tab pos="4277410" algn="l"/>
                <a:tab pos="4633581" algn="l"/>
                <a:tab pos="4990424" algn="l"/>
                <a:tab pos="5347267" algn="l"/>
                <a:tab pos="5703438" algn="l"/>
                <a:tab pos="6060281" algn="l"/>
                <a:tab pos="6416452" algn="l"/>
                <a:tab pos="6773295" algn="l"/>
                <a:tab pos="7130138" algn="l"/>
              </a:tabLst>
            </a:pPr>
            <a:r>
              <a:rPr lang="zh-CN" altLang="en-US" sz="1058"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理解业务战略和管控模式</a:t>
            </a:r>
          </a:p>
        </p:txBody>
      </p:sp>
      <p:sp>
        <p:nvSpPr>
          <p:cNvPr id="26" name="Rectangle 167"/>
          <p:cNvSpPr>
            <a:spLocks noChangeArrowheads="1"/>
          </p:cNvSpPr>
          <p:nvPr/>
        </p:nvSpPr>
        <p:spPr bwMode="auto">
          <a:xfrm>
            <a:off x="2837008" y="3079271"/>
            <a:ext cx="1039604" cy="868241"/>
          </a:xfrm>
          <a:prstGeom prst="rect">
            <a:avLst/>
          </a:prstGeom>
          <a:solidFill>
            <a:srgbClr val="FFFFFF"/>
          </a:solidFill>
          <a:ln w="19080">
            <a:solidFill>
              <a:srgbClr val="00ACA8"/>
            </a:solidFill>
            <a:miter lim="800000"/>
          </a:ln>
        </p:spPr>
        <p:txBody>
          <a:bodyPr lIns="71434" tIns="37146" rIns="71434" bIns="37146" anchor="ctr"/>
          <a:lstStyle/>
          <a:p>
            <a:pPr algn="ctr" defTabSz="356843" eaLnBrk="0" hangingPunct="0">
              <a:buSzPct val="100000"/>
              <a:tabLst>
                <a:tab pos="0" algn="l"/>
                <a:tab pos="354827" algn="l"/>
                <a:tab pos="711670" algn="l"/>
                <a:tab pos="1067841" algn="l"/>
                <a:tab pos="1424683" algn="l"/>
                <a:tab pos="1781526" algn="l"/>
                <a:tab pos="2137697" algn="l"/>
                <a:tab pos="2494540" algn="l"/>
                <a:tab pos="2850711" algn="l"/>
                <a:tab pos="3207554" algn="l"/>
                <a:tab pos="3564397" algn="l"/>
                <a:tab pos="3920568" algn="l"/>
                <a:tab pos="4277410" algn="l"/>
                <a:tab pos="4633581" algn="l"/>
                <a:tab pos="4990424" algn="l"/>
                <a:tab pos="5347267" algn="l"/>
                <a:tab pos="5703438" algn="l"/>
                <a:tab pos="6060281" algn="l"/>
                <a:tab pos="6416452" algn="l"/>
                <a:tab pos="6773295" algn="l"/>
                <a:tab pos="7130138" algn="l"/>
              </a:tabLst>
            </a:pPr>
            <a:r>
              <a:rPr lang="en-US" altLang="zh-CN" sz="1058"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T05.</a:t>
            </a:r>
          </a:p>
          <a:p>
            <a:pPr algn="ctr" defTabSz="356843" eaLnBrk="0" hangingPunct="0">
              <a:buSzPct val="100000"/>
              <a:tabLst>
                <a:tab pos="0" algn="l"/>
                <a:tab pos="354827" algn="l"/>
                <a:tab pos="711670" algn="l"/>
                <a:tab pos="1067841" algn="l"/>
                <a:tab pos="1424683" algn="l"/>
                <a:tab pos="1781526" algn="l"/>
                <a:tab pos="2137697" algn="l"/>
                <a:tab pos="2494540" algn="l"/>
                <a:tab pos="2850711" algn="l"/>
                <a:tab pos="3207554" algn="l"/>
                <a:tab pos="3564397" algn="l"/>
                <a:tab pos="3920568" algn="l"/>
                <a:tab pos="4277410" algn="l"/>
                <a:tab pos="4633581" algn="l"/>
                <a:tab pos="4990424" algn="l"/>
                <a:tab pos="5347267" algn="l"/>
                <a:tab pos="5703438" algn="l"/>
                <a:tab pos="6060281" algn="l"/>
                <a:tab pos="6416452" algn="l"/>
                <a:tab pos="6773295" algn="l"/>
                <a:tab pos="7130138" algn="l"/>
              </a:tabLst>
            </a:pPr>
            <a:r>
              <a:rPr lang="zh-CN" altLang="en-US" sz="1058"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制定信息化建设的使命、愿景、目标</a:t>
            </a:r>
          </a:p>
        </p:txBody>
      </p:sp>
      <p:cxnSp>
        <p:nvCxnSpPr>
          <p:cNvPr id="27" name="AutoShape 172"/>
          <p:cNvCxnSpPr>
            <a:cxnSpLocks noChangeShapeType="1"/>
            <a:stCxn id="22" idx="3"/>
            <a:endCxn id="25" idx="1"/>
          </p:cNvCxnSpPr>
          <p:nvPr/>
        </p:nvCxnSpPr>
        <p:spPr bwMode="auto">
          <a:xfrm flipV="1">
            <a:off x="976875" y="2396506"/>
            <a:ext cx="362887" cy="65857"/>
          </a:xfrm>
          <a:prstGeom prst="bentConnector3">
            <a:avLst>
              <a:gd name="adj1" fmla="val 50000"/>
            </a:avLst>
          </a:prstGeom>
          <a:noFill/>
          <a:ln w="12600">
            <a:solidFill>
              <a:srgbClr val="00ACA8"/>
            </a:solidFill>
            <a:miter lim="800000"/>
            <a:tailEnd type="triangle" w="med" len="med"/>
          </a:ln>
        </p:spPr>
      </p:cxnSp>
      <p:cxnSp>
        <p:nvCxnSpPr>
          <p:cNvPr id="28" name="AutoShape 174"/>
          <p:cNvCxnSpPr>
            <a:cxnSpLocks noChangeShapeType="1"/>
            <a:stCxn id="29" idx="3"/>
            <a:endCxn id="15" idx="1"/>
          </p:cNvCxnSpPr>
          <p:nvPr/>
        </p:nvCxnSpPr>
        <p:spPr bwMode="auto">
          <a:xfrm flipV="1">
            <a:off x="4232106" y="2465051"/>
            <a:ext cx="340039" cy="1064469"/>
          </a:xfrm>
          <a:prstGeom prst="bentConnector3">
            <a:avLst>
              <a:gd name="adj1" fmla="val 50000"/>
            </a:avLst>
          </a:prstGeom>
          <a:noFill/>
          <a:ln w="12600">
            <a:solidFill>
              <a:srgbClr val="00ACA8"/>
            </a:solidFill>
            <a:miter lim="800000"/>
            <a:tailEnd type="triangle" w="med" len="med"/>
          </a:ln>
        </p:spPr>
      </p:cxnSp>
      <p:sp>
        <p:nvSpPr>
          <p:cNvPr id="29" name="AutoShape 175"/>
          <p:cNvSpPr>
            <a:spLocks noChangeArrowheads="1"/>
          </p:cNvSpPr>
          <p:nvPr/>
        </p:nvSpPr>
        <p:spPr bwMode="auto">
          <a:xfrm>
            <a:off x="3979430" y="3409230"/>
            <a:ext cx="252677" cy="240581"/>
          </a:xfrm>
          <a:prstGeom prst="diamond">
            <a:avLst/>
          </a:prstGeom>
          <a:solidFill>
            <a:schemeClr val="accent1">
              <a:lumMod val="60000"/>
              <a:lumOff val="40000"/>
            </a:schemeClr>
          </a:solidFill>
          <a:ln w="6480">
            <a:solidFill>
              <a:srgbClr val="00ACA8"/>
            </a:solidFill>
            <a:miter lim="800000"/>
          </a:ln>
        </p:spPr>
        <p:txBody>
          <a:bodyPr wrap="none" lIns="71434" tIns="37146" rIns="71434" bIns="37146" anchor="ctr"/>
          <a:lstStyle/>
          <a:p>
            <a:pPr algn="ctr" defTabSz="356843" eaLnBrk="0" hangingPunct="0">
              <a:buSzPct val="100000"/>
              <a:tabLst>
                <a:tab pos="0" algn="l"/>
                <a:tab pos="354827" algn="l"/>
                <a:tab pos="711670" algn="l"/>
                <a:tab pos="1067841" algn="l"/>
                <a:tab pos="1424683" algn="l"/>
                <a:tab pos="1781526" algn="l"/>
                <a:tab pos="2137697" algn="l"/>
                <a:tab pos="2494540" algn="l"/>
                <a:tab pos="2850711" algn="l"/>
                <a:tab pos="3207554" algn="l"/>
                <a:tab pos="3564397" algn="l"/>
                <a:tab pos="3920568" algn="l"/>
                <a:tab pos="4277410" algn="l"/>
                <a:tab pos="4633581" algn="l"/>
                <a:tab pos="4990424" algn="l"/>
                <a:tab pos="5347267" algn="l"/>
                <a:tab pos="5703438" algn="l"/>
                <a:tab pos="6060281" algn="l"/>
                <a:tab pos="6416452" algn="l"/>
                <a:tab pos="6773295" algn="l"/>
                <a:tab pos="7130138" algn="l"/>
              </a:tabLst>
              <a:defRPr/>
            </a:pPr>
            <a:r>
              <a:rPr lang="en-US" altLang="zh-CN" sz="1058" b="1" dirty="0">
                <a:solidFill>
                  <a:srgbClr val="000000"/>
                </a:solidFill>
                <a:latin typeface="微软雅黑" panose="020B0503020204020204" pitchFamily="34" charset="-122"/>
                <a:ea typeface="微软雅黑" panose="020B0503020204020204" pitchFamily="34" charset="-122"/>
                <a:cs typeface="宋体" pitchFamily="2" charset="-122"/>
              </a:rPr>
              <a:t>1</a:t>
            </a:r>
          </a:p>
        </p:txBody>
      </p:sp>
      <p:cxnSp>
        <p:nvCxnSpPr>
          <p:cNvPr id="30" name="AutoShape 198"/>
          <p:cNvCxnSpPr>
            <a:cxnSpLocks noChangeShapeType="1"/>
            <a:stCxn id="29" idx="3"/>
            <a:endCxn id="20" idx="1"/>
          </p:cNvCxnSpPr>
          <p:nvPr/>
        </p:nvCxnSpPr>
        <p:spPr bwMode="auto">
          <a:xfrm>
            <a:off x="4232106" y="3529521"/>
            <a:ext cx="340039" cy="501994"/>
          </a:xfrm>
          <a:prstGeom prst="bentConnector3">
            <a:avLst>
              <a:gd name="adj1" fmla="val 50000"/>
            </a:avLst>
          </a:prstGeom>
          <a:noFill/>
          <a:ln w="12600">
            <a:solidFill>
              <a:srgbClr val="00ACA8"/>
            </a:solidFill>
            <a:miter lim="800000"/>
            <a:tailEnd type="triangle" w="med" len="med"/>
          </a:ln>
        </p:spPr>
      </p:cxnSp>
      <p:cxnSp>
        <p:nvCxnSpPr>
          <p:cNvPr id="31" name="AutoShape 200"/>
          <p:cNvCxnSpPr>
            <a:cxnSpLocks noChangeShapeType="1"/>
            <a:stCxn id="22" idx="3"/>
            <a:endCxn id="24" idx="1"/>
          </p:cNvCxnSpPr>
          <p:nvPr/>
        </p:nvCxnSpPr>
        <p:spPr bwMode="auto">
          <a:xfrm>
            <a:off x="976875" y="2462364"/>
            <a:ext cx="362887" cy="831280"/>
          </a:xfrm>
          <a:prstGeom prst="bentConnector3">
            <a:avLst>
              <a:gd name="adj1" fmla="val 50000"/>
            </a:avLst>
          </a:prstGeom>
          <a:noFill/>
          <a:ln w="12600">
            <a:solidFill>
              <a:srgbClr val="00ACA8"/>
            </a:solidFill>
            <a:miter lim="800000"/>
            <a:tailEnd type="triangle" w="med" len="med"/>
          </a:ln>
        </p:spPr>
      </p:cxnSp>
      <p:cxnSp>
        <p:nvCxnSpPr>
          <p:cNvPr id="32" name="AutoShape 201"/>
          <p:cNvCxnSpPr>
            <a:cxnSpLocks noChangeShapeType="1"/>
            <a:stCxn id="22" idx="3"/>
            <a:endCxn id="23" idx="1"/>
          </p:cNvCxnSpPr>
          <p:nvPr/>
        </p:nvCxnSpPr>
        <p:spPr bwMode="auto">
          <a:xfrm>
            <a:off x="976875" y="2462363"/>
            <a:ext cx="362887" cy="1727074"/>
          </a:xfrm>
          <a:prstGeom prst="bentConnector3">
            <a:avLst>
              <a:gd name="adj1" fmla="val 50000"/>
            </a:avLst>
          </a:prstGeom>
          <a:noFill/>
          <a:ln w="12600">
            <a:solidFill>
              <a:srgbClr val="00ACA8"/>
            </a:solidFill>
            <a:miter lim="800000"/>
            <a:tailEnd type="triangle" w="med" len="med"/>
          </a:ln>
        </p:spPr>
      </p:cxnSp>
      <p:cxnSp>
        <p:nvCxnSpPr>
          <p:cNvPr id="33" name="AutoShape 204"/>
          <p:cNvCxnSpPr>
            <a:cxnSpLocks noChangeShapeType="1"/>
            <a:stCxn id="23" idx="3"/>
            <a:endCxn id="26" idx="1"/>
          </p:cNvCxnSpPr>
          <p:nvPr/>
        </p:nvCxnSpPr>
        <p:spPr bwMode="auto">
          <a:xfrm flipV="1">
            <a:off x="2563498" y="3513392"/>
            <a:ext cx="273509" cy="676045"/>
          </a:xfrm>
          <a:prstGeom prst="bentConnector3">
            <a:avLst>
              <a:gd name="adj1" fmla="val 50123"/>
            </a:avLst>
          </a:prstGeom>
          <a:noFill/>
          <a:ln w="12600">
            <a:solidFill>
              <a:srgbClr val="00ACA8"/>
            </a:solidFill>
            <a:miter lim="800000"/>
            <a:tailEnd type="triangle" w="med" len="med"/>
          </a:ln>
        </p:spPr>
      </p:cxnSp>
      <p:cxnSp>
        <p:nvCxnSpPr>
          <p:cNvPr id="34" name="AutoShape 205"/>
          <p:cNvCxnSpPr>
            <a:cxnSpLocks noChangeShapeType="1"/>
            <a:stCxn id="24" idx="3"/>
            <a:endCxn id="26" idx="1"/>
          </p:cNvCxnSpPr>
          <p:nvPr/>
        </p:nvCxnSpPr>
        <p:spPr bwMode="auto">
          <a:xfrm>
            <a:off x="2563498" y="3293644"/>
            <a:ext cx="273509" cy="219748"/>
          </a:xfrm>
          <a:prstGeom prst="bentConnector3">
            <a:avLst>
              <a:gd name="adj1" fmla="val 50123"/>
            </a:avLst>
          </a:prstGeom>
          <a:noFill/>
          <a:ln w="12600">
            <a:solidFill>
              <a:srgbClr val="00ACA8"/>
            </a:solidFill>
            <a:miter lim="800000"/>
            <a:tailEnd type="triangle" w="med" len="med"/>
          </a:ln>
        </p:spPr>
      </p:cxnSp>
      <p:cxnSp>
        <p:nvCxnSpPr>
          <p:cNvPr id="35" name="AutoShape 206"/>
          <p:cNvCxnSpPr>
            <a:cxnSpLocks noChangeShapeType="1"/>
            <a:stCxn id="25" idx="3"/>
            <a:endCxn id="26" idx="1"/>
          </p:cNvCxnSpPr>
          <p:nvPr/>
        </p:nvCxnSpPr>
        <p:spPr bwMode="auto">
          <a:xfrm>
            <a:off x="2562826" y="2396506"/>
            <a:ext cx="274181" cy="1116886"/>
          </a:xfrm>
          <a:prstGeom prst="bentConnector3">
            <a:avLst>
              <a:gd name="adj1" fmla="val 50000"/>
            </a:avLst>
          </a:prstGeom>
          <a:noFill/>
          <a:ln w="12600">
            <a:solidFill>
              <a:srgbClr val="00ACA8"/>
            </a:solidFill>
            <a:miter lim="800000"/>
            <a:tailEnd type="triangle" w="med" len="med"/>
          </a:ln>
        </p:spPr>
      </p:cxnSp>
      <p:cxnSp>
        <p:nvCxnSpPr>
          <p:cNvPr id="36" name="直线箭头连接符 43"/>
          <p:cNvCxnSpPr>
            <a:cxnSpLocks noChangeShapeType="1"/>
            <a:stCxn id="26" idx="3"/>
            <a:endCxn id="29" idx="1"/>
          </p:cNvCxnSpPr>
          <p:nvPr/>
        </p:nvCxnSpPr>
        <p:spPr bwMode="auto">
          <a:xfrm>
            <a:off x="3876612" y="3513392"/>
            <a:ext cx="102818" cy="16128"/>
          </a:xfrm>
          <a:prstGeom prst="straightConnector1">
            <a:avLst/>
          </a:prstGeom>
          <a:noFill/>
          <a:ln w="12600">
            <a:solidFill>
              <a:srgbClr val="00ACA8"/>
            </a:solidFill>
            <a:miter lim="800000"/>
            <a:tailEnd type="triangle" w="med" len="med"/>
          </a:ln>
        </p:spPr>
      </p:cxnSp>
      <p:cxnSp>
        <p:nvCxnSpPr>
          <p:cNvPr id="37" name="AutoShape 195"/>
          <p:cNvCxnSpPr>
            <a:cxnSpLocks noChangeShapeType="1"/>
            <a:stCxn id="29" idx="3"/>
            <a:endCxn id="17" idx="1"/>
          </p:cNvCxnSpPr>
          <p:nvPr/>
        </p:nvCxnSpPr>
        <p:spPr bwMode="auto">
          <a:xfrm>
            <a:off x="4232106" y="3529520"/>
            <a:ext cx="340039" cy="1807716"/>
          </a:xfrm>
          <a:prstGeom prst="bentConnector3">
            <a:avLst>
              <a:gd name="adj1" fmla="val 50000"/>
            </a:avLst>
          </a:prstGeom>
          <a:noFill/>
          <a:ln w="12600">
            <a:solidFill>
              <a:srgbClr val="00ACA8"/>
            </a:solidFill>
            <a:miter lim="800000"/>
            <a:tailEnd type="triangle" w="med" len="med"/>
          </a:ln>
        </p:spPr>
      </p:cxnSp>
      <p:sp>
        <p:nvSpPr>
          <p:cNvPr id="38" name="Rectangle 164"/>
          <p:cNvSpPr>
            <a:spLocks noChangeArrowheads="1"/>
          </p:cNvSpPr>
          <p:nvPr/>
        </p:nvSpPr>
        <p:spPr bwMode="auto">
          <a:xfrm>
            <a:off x="1339762" y="4768040"/>
            <a:ext cx="1223736" cy="635725"/>
          </a:xfrm>
          <a:prstGeom prst="rect">
            <a:avLst/>
          </a:prstGeom>
          <a:solidFill>
            <a:srgbClr val="FFFFFF"/>
          </a:solidFill>
          <a:ln w="19080">
            <a:solidFill>
              <a:srgbClr val="00ACA8"/>
            </a:solidFill>
            <a:miter lim="800000"/>
          </a:ln>
        </p:spPr>
        <p:txBody>
          <a:bodyPr lIns="71434" tIns="37146" rIns="71434" bIns="37146" anchor="ctr"/>
          <a:lstStyle/>
          <a:p>
            <a:pPr algn="ctr" defTabSz="356843" eaLnBrk="0" hangingPunct="0">
              <a:buSzPct val="100000"/>
              <a:tabLst>
                <a:tab pos="0" algn="l"/>
                <a:tab pos="354827" algn="l"/>
                <a:tab pos="711670" algn="l"/>
                <a:tab pos="1067841" algn="l"/>
                <a:tab pos="1424683" algn="l"/>
                <a:tab pos="1781526" algn="l"/>
                <a:tab pos="2137697" algn="l"/>
                <a:tab pos="2494540" algn="l"/>
                <a:tab pos="2850711" algn="l"/>
                <a:tab pos="3207554" algn="l"/>
                <a:tab pos="3564397" algn="l"/>
                <a:tab pos="3920568" algn="l"/>
                <a:tab pos="4277410" algn="l"/>
                <a:tab pos="4633581" algn="l"/>
                <a:tab pos="4990424" algn="l"/>
                <a:tab pos="5347267" algn="l"/>
                <a:tab pos="5703438" algn="l"/>
                <a:tab pos="6060281" algn="l"/>
                <a:tab pos="6416452" algn="l"/>
                <a:tab pos="6773295" algn="l"/>
                <a:tab pos="7130138" algn="l"/>
              </a:tabLst>
            </a:pPr>
            <a:r>
              <a:rPr lang="en-US" altLang="zh-CN" sz="1058"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T04.</a:t>
            </a:r>
            <a:r>
              <a:rPr lang="zh-CN" altLang="en-US" sz="1058"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领先实践研究</a:t>
            </a:r>
          </a:p>
        </p:txBody>
      </p:sp>
      <p:cxnSp>
        <p:nvCxnSpPr>
          <p:cNvPr id="39" name="AutoShape 201"/>
          <p:cNvCxnSpPr>
            <a:cxnSpLocks noChangeShapeType="1"/>
            <a:stCxn id="22" idx="3"/>
            <a:endCxn id="38" idx="1"/>
          </p:cNvCxnSpPr>
          <p:nvPr/>
        </p:nvCxnSpPr>
        <p:spPr bwMode="auto">
          <a:xfrm>
            <a:off x="976875" y="2462363"/>
            <a:ext cx="362887" cy="2623540"/>
          </a:xfrm>
          <a:prstGeom prst="bentConnector3">
            <a:avLst>
              <a:gd name="adj1" fmla="val 50000"/>
            </a:avLst>
          </a:prstGeom>
          <a:noFill/>
          <a:ln w="12600">
            <a:solidFill>
              <a:srgbClr val="00ACA8"/>
            </a:solidFill>
            <a:miter lim="800000"/>
            <a:tailEnd type="triangle" w="med" len="med"/>
          </a:ln>
        </p:spPr>
      </p:cxnSp>
      <p:cxnSp>
        <p:nvCxnSpPr>
          <p:cNvPr id="40" name="AutoShape 206"/>
          <p:cNvCxnSpPr>
            <a:cxnSpLocks noChangeShapeType="1"/>
            <a:stCxn id="38" idx="3"/>
            <a:endCxn id="26" idx="1"/>
          </p:cNvCxnSpPr>
          <p:nvPr/>
        </p:nvCxnSpPr>
        <p:spPr bwMode="auto">
          <a:xfrm flipV="1">
            <a:off x="2563498" y="3513392"/>
            <a:ext cx="273509" cy="1572511"/>
          </a:xfrm>
          <a:prstGeom prst="bentConnector3">
            <a:avLst>
              <a:gd name="adj1" fmla="val 50123"/>
            </a:avLst>
          </a:prstGeom>
          <a:noFill/>
          <a:ln w="12600">
            <a:solidFill>
              <a:srgbClr val="00ACA8"/>
            </a:solidFill>
            <a:miter lim="800000"/>
            <a:tailEnd type="triangle" w="med" len="med"/>
          </a:ln>
        </p:spPr>
      </p:cxnSp>
      <p:cxnSp>
        <p:nvCxnSpPr>
          <p:cNvPr id="41" name="AutoShape 188"/>
          <p:cNvCxnSpPr>
            <a:cxnSpLocks noChangeShapeType="1"/>
            <a:stCxn id="10" idx="3"/>
            <a:endCxn id="12" idx="1"/>
          </p:cNvCxnSpPr>
          <p:nvPr/>
        </p:nvCxnSpPr>
        <p:spPr bwMode="auto">
          <a:xfrm>
            <a:off x="11190132" y="3096072"/>
            <a:ext cx="325926" cy="570539"/>
          </a:xfrm>
          <a:prstGeom prst="bentConnector3">
            <a:avLst>
              <a:gd name="adj1" fmla="val 50103"/>
            </a:avLst>
          </a:prstGeom>
          <a:noFill/>
          <a:ln w="12600">
            <a:solidFill>
              <a:srgbClr val="00ACA8"/>
            </a:solidFill>
            <a:miter lim="800000"/>
            <a:tailEnd type="triangle" w="med" len="med"/>
          </a:ln>
        </p:spPr>
      </p:cxnSp>
      <p:sp>
        <p:nvSpPr>
          <p:cNvPr id="42" name="矩形 41"/>
          <p:cNvSpPr/>
          <p:nvPr/>
        </p:nvSpPr>
        <p:spPr bwMode="auto">
          <a:xfrm>
            <a:off x="4853719" y="2568542"/>
            <a:ext cx="983827" cy="242597"/>
          </a:xfrm>
          <a:prstGeom prst="rect">
            <a:avLst/>
          </a:prstGeom>
          <a:solidFill>
            <a:srgbClr val="FFFFFF"/>
          </a:solidFill>
          <a:ln w="19080">
            <a:solidFill>
              <a:srgbClr val="00ACA8"/>
            </a:solidFill>
            <a:miter lim="800000"/>
          </a:ln>
        </p:spPr>
        <p:txBody>
          <a:bodyPr vert="horz" wrap="square" lIns="71434" tIns="37146" rIns="71434" bIns="37146" numCol="1" anchor="t" anchorCtr="0" compatLnSpc="0">
            <a:noAutofit/>
          </a:bodyPr>
          <a:lstStyle/>
          <a:p>
            <a:pPr algn="ctr" defTabSz="356843">
              <a:tabLst>
                <a:tab pos="0" algn="l"/>
                <a:tab pos="354827" algn="l"/>
                <a:tab pos="711670" algn="l"/>
                <a:tab pos="1067841" algn="l"/>
                <a:tab pos="1424683" algn="l"/>
                <a:tab pos="1781526" algn="l"/>
                <a:tab pos="2137697" algn="l"/>
                <a:tab pos="2494540" algn="l"/>
                <a:tab pos="2850711" algn="l"/>
                <a:tab pos="3207554" algn="l"/>
                <a:tab pos="3564397" algn="l"/>
                <a:tab pos="3920568" algn="l"/>
                <a:tab pos="4277410" algn="l"/>
                <a:tab pos="4633581" algn="l"/>
                <a:tab pos="4990424" algn="l"/>
                <a:tab pos="5347267" algn="l"/>
                <a:tab pos="5703438" algn="l"/>
                <a:tab pos="6060281" algn="l"/>
                <a:tab pos="6416452" algn="l"/>
                <a:tab pos="6773295" algn="l"/>
                <a:tab pos="7130138" algn="l"/>
              </a:tabLst>
            </a:pPr>
            <a:r>
              <a:rPr lang="en-US" altLang="zh-CN" sz="952"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业务场景分析</a:t>
            </a:r>
          </a:p>
        </p:txBody>
      </p:sp>
      <p:sp>
        <p:nvSpPr>
          <p:cNvPr id="43" name="矩形 42"/>
          <p:cNvSpPr/>
          <p:nvPr/>
        </p:nvSpPr>
        <p:spPr bwMode="auto">
          <a:xfrm>
            <a:off x="4853719" y="2154582"/>
            <a:ext cx="983827" cy="242597"/>
          </a:xfrm>
          <a:prstGeom prst="rect">
            <a:avLst/>
          </a:prstGeom>
          <a:solidFill>
            <a:srgbClr val="FFFFFF"/>
          </a:solidFill>
          <a:ln w="19080">
            <a:solidFill>
              <a:srgbClr val="00ACA8"/>
            </a:solidFill>
            <a:miter lim="800000"/>
          </a:ln>
        </p:spPr>
        <p:txBody>
          <a:bodyPr vert="horz" wrap="square" lIns="71434" tIns="37146" rIns="71434" bIns="37146" numCol="1" anchor="t" anchorCtr="0" compatLnSpc="0">
            <a:noAutofit/>
          </a:bodyPr>
          <a:lstStyle/>
          <a:p>
            <a:pPr algn="ctr" defTabSz="356843">
              <a:tabLst>
                <a:tab pos="0" algn="l"/>
                <a:tab pos="354827" algn="l"/>
                <a:tab pos="711670" algn="l"/>
                <a:tab pos="1067841" algn="l"/>
                <a:tab pos="1424683" algn="l"/>
                <a:tab pos="1781526" algn="l"/>
                <a:tab pos="2137697" algn="l"/>
                <a:tab pos="2494540" algn="l"/>
                <a:tab pos="2850711" algn="l"/>
                <a:tab pos="3207554" algn="l"/>
                <a:tab pos="3564397" algn="l"/>
                <a:tab pos="3920568" algn="l"/>
                <a:tab pos="4277410" algn="l"/>
                <a:tab pos="4633581" algn="l"/>
                <a:tab pos="4990424" algn="l"/>
                <a:tab pos="5347267" algn="l"/>
                <a:tab pos="5703438" algn="l"/>
                <a:tab pos="6060281" algn="l"/>
                <a:tab pos="6416452" algn="l"/>
                <a:tab pos="6773295" algn="l"/>
                <a:tab pos="7130138" algn="l"/>
              </a:tabLst>
            </a:pPr>
            <a:r>
              <a:rPr lang="en-US" altLang="zh-CN" sz="952"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业务战略分析</a:t>
            </a:r>
          </a:p>
        </p:txBody>
      </p:sp>
      <p:cxnSp>
        <p:nvCxnSpPr>
          <p:cNvPr id="44" name="AutoShape 174"/>
          <p:cNvCxnSpPr>
            <a:cxnSpLocks noChangeShapeType="1"/>
            <a:stCxn id="43" idx="2"/>
            <a:endCxn id="42" idx="0"/>
          </p:cNvCxnSpPr>
          <p:nvPr/>
        </p:nvCxnSpPr>
        <p:spPr bwMode="auto">
          <a:xfrm rot="5400000">
            <a:off x="5259952" y="2482861"/>
            <a:ext cx="171363" cy="3360"/>
          </a:xfrm>
          <a:prstGeom prst="bentConnector2">
            <a:avLst/>
          </a:prstGeom>
          <a:noFill/>
          <a:ln w="12600">
            <a:solidFill>
              <a:srgbClr val="00ACA8"/>
            </a:solidFill>
            <a:miter lim="800000"/>
            <a:tailEnd type="triangle" w="med" len="med"/>
          </a:ln>
        </p:spPr>
      </p:cxnSp>
      <p:sp>
        <p:nvSpPr>
          <p:cNvPr id="45" name="矩形 44"/>
          <p:cNvSpPr/>
          <p:nvPr/>
        </p:nvSpPr>
        <p:spPr bwMode="auto">
          <a:xfrm>
            <a:off x="6402037" y="2077972"/>
            <a:ext cx="983827" cy="242597"/>
          </a:xfrm>
          <a:prstGeom prst="rect">
            <a:avLst/>
          </a:prstGeom>
          <a:solidFill>
            <a:srgbClr val="FFFFFF"/>
          </a:solidFill>
          <a:ln w="19080">
            <a:solidFill>
              <a:srgbClr val="00ACA8"/>
            </a:solidFill>
            <a:miter lim="800000"/>
          </a:ln>
        </p:spPr>
        <p:txBody>
          <a:bodyPr vert="horz" wrap="square" lIns="71434" tIns="37146" rIns="71434" bIns="37146" numCol="1" anchor="t" anchorCtr="0" compatLnSpc="0">
            <a:noAutofit/>
          </a:bodyPr>
          <a:lstStyle/>
          <a:p>
            <a:pPr algn="ctr" defTabSz="356843">
              <a:tabLst>
                <a:tab pos="0" algn="l"/>
                <a:tab pos="354827" algn="l"/>
                <a:tab pos="711670" algn="l"/>
                <a:tab pos="1067841" algn="l"/>
                <a:tab pos="1424683" algn="l"/>
                <a:tab pos="1781526" algn="l"/>
                <a:tab pos="2137697" algn="l"/>
                <a:tab pos="2494540" algn="l"/>
                <a:tab pos="2850711" algn="l"/>
                <a:tab pos="3207554" algn="l"/>
                <a:tab pos="3564397" algn="l"/>
                <a:tab pos="3920568" algn="l"/>
                <a:tab pos="4277410" algn="l"/>
                <a:tab pos="4633581" algn="l"/>
                <a:tab pos="4990424" algn="l"/>
                <a:tab pos="5347267" algn="l"/>
                <a:tab pos="5703438" algn="l"/>
                <a:tab pos="6060281" algn="l"/>
                <a:tab pos="6416452" algn="l"/>
                <a:tab pos="6773295" algn="l"/>
                <a:tab pos="7130138" algn="l"/>
              </a:tabLst>
            </a:pPr>
            <a:r>
              <a:rPr lang="zh-CN" altLang="en-US" sz="952"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流程设计</a:t>
            </a:r>
          </a:p>
        </p:txBody>
      </p:sp>
      <p:sp>
        <p:nvSpPr>
          <p:cNvPr id="46" name="矩形 45"/>
          <p:cNvSpPr/>
          <p:nvPr/>
        </p:nvSpPr>
        <p:spPr bwMode="auto">
          <a:xfrm>
            <a:off x="6402037" y="2389114"/>
            <a:ext cx="983827" cy="242597"/>
          </a:xfrm>
          <a:prstGeom prst="rect">
            <a:avLst/>
          </a:prstGeom>
          <a:solidFill>
            <a:srgbClr val="FFFFFF"/>
          </a:solidFill>
          <a:ln w="19080">
            <a:solidFill>
              <a:srgbClr val="00ACA8"/>
            </a:solidFill>
            <a:miter lim="800000"/>
          </a:ln>
        </p:spPr>
        <p:txBody>
          <a:bodyPr vert="horz" wrap="square" lIns="71434" tIns="37146" rIns="71434" bIns="37146" numCol="1" anchor="t" anchorCtr="0" compatLnSpc="0">
            <a:noAutofit/>
          </a:bodyPr>
          <a:lstStyle/>
          <a:p>
            <a:pPr algn="ctr" defTabSz="356843">
              <a:tabLst>
                <a:tab pos="0" algn="l"/>
                <a:tab pos="354827" algn="l"/>
                <a:tab pos="711670" algn="l"/>
                <a:tab pos="1067841" algn="l"/>
                <a:tab pos="1424683" algn="l"/>
                <a:tab pos="1781526" algn="l"/>
                <a:tab pos="2137697" algn="l"/>
                <a:tab pos="2494540" algn="l"/>
                <a:tab pos="2850711" algn="l"/>
                <a:tab pos="3207554" algn="l"/>
                <a:tab pos="3564397" algn="l"/>
                <a:tab pos="3920568" algn="l"/>
                <a:tab pos="4277410" algn="l"/>
                <a:tab pos="4633581" algn="l"/>
                <a:tab pos="4990424" algn="l"/>
                <a:tab pos="5347267" algn="l"/>
                <a:tab pos="5703438" algn="l"/>
                <a:tab pos="6060281" algn="l"/>
                <a:tab pos="6416452" algn="l"/>
                <a:tab pos="6773295" algn="l"/>
                <a:tab pos="7130138" algn="l"/>
              </a:tabLst>
            </a:pPr>
            <a:r>
              <a:rPr lang="zh-CN" altLang="en-US" sz="952"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组织设计</a:t>
            </a:r>
          </a:p>
        </p:txBody>
      </p:sp>
      <p:sp>
        <p:nvSpPr>
          <p:cNvPr id="47" name="矩形 46"/>
          <p:cNvSpPr/>
          <p:nvPr/>
        </p:nvSpPr>
        <p:spPr bwMode="auto">
          <a:xfrm>
            <a:off x="6402037" y="2707648"/>
            <a:ext cx="983827" cy="242597"/>
          </a:xfrm>
          <a:prstGeom prst="rect">
            <a:avLst/>
          </a:prstGeom>
          <a:solidFill>
            <a:srgbClr val="FFFFFF"/>
          </a:solidFill>
          <a:ln w="19080">
            <a:solidFill>
              <a:srgbClr val="00ACA8"/>
            </a:solidFill>
            <a:miter lim="800000"/>
          </a:ln>
        </p:spPr>
        <p:txBody>
          <a:bodyPr vert="horz" wrap="square" lIns="71434" tIns="37146" rIns="71434" bIns="37146" numCol="1" anchor="t" anchorCtr="0" compatLnSpc="0">
            <a:noAutofit/>
          </a:bodyPr>
          <a:lstStyle/>
          <a:p>
            <a:pPr algn="ctr" defTabSz="356843">
              <a:tabLst>
                <a:tab pos="0" algn="l"/>
                <a:tab pos="354827" algn="l"/>
                <a:tab pos="711670" algn="l"/>
                <a:tab pos="1067841" algn="l"/>
                <a:tab pos="1424683" algn="l"/>
                <a:tab pos="1781526" algn="l"/>
                <a:tab pos="2137697" algn="l"/>
                <a:tab pos="2494540" algn="l"/>
                <a:tab pos="2850711" algn="l"/>
                <a:tab pos="3207554" algn="l"/>
                <a:tab pos="3564397" algn="l"/>
                <a:tab pos="3920568" algn="l"/>
                <a:tab pos="4277410" algn="l"/>
                <a:tab pos="4633581" algn="l"/>
                <a:tab pos="4990424" algn="l"/>
                <a:tab pos="5347267" algn="l"/>
                <a:tab pos="5703438" algn="l"/>
                <a:tab pos="6060281" algn="l"/>
                <a:tab pos="6416452" algn="l"/>
                <a:tab pos="6773295" algn="l"/>
                <a:tab pos="7130138" algn="l"/>
              </a:tabLst>
            </a:pPr>
            <a:r>
              <a:rPr lang="zh-CN" altLang="en-US" sz="952"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业务功能分析</a:t>
            </a:r>
          </a:p>
        </p:txBody>
      </p:sp>
      <p:cxnSp>
        <p:nvCxnSpPr>
          <p:cNvPr id="48" name="AutoShape 174"/>
          <p:cNvCxnSpPr>
            <a:cxnSpLocks noChangeShapeType="1"/>
            <a:stCxn id="42" idx="3"/>
            <a:endCxn id="45" idx="1"/>
          </p:cNvCxnSpPr>
          <p:nvPr/>
        </p:nvCxnSpPr>
        <p:spPr bwMode="auto">
          <a:xfrm flipV="1">
            <a:off x="5837546" y="2199606"/>
            <a:ext cx="564491" cy="490570"/>
          </a:xfrm>
          <a:prstGeom prst="bentConnector3">
            <a:avLst>
              <a:gd name="adj1" fmla="val 50000"/>
            </a:avLst>
          </a:prstGeom>
          <a:noFill/>
          <a:ln w="12600">
            <a:solidFill>
              <a:srgbClr val="00ACA8"/>
            </a:solidFill>
            <a:miter lim="800000"/>
            <a:tailEnd type="triangle" w="med" len="med"/>
          </a:ln>
        </p:spPr>
      </p:cxnSp>
      <p:cxnSp>
        <p:nvCxnSpPr>
          <p:cNvPr id="49" name="AutoShape 174"/>
          <p:cNvCxnSpPr>
            <a:cxnSpLocks noChangeShapeType="1"/>
            <a:stCxn id="42" idx="3"/>
            <a:endCxn id="46" idx="1"/>
          </p:cNvCxnSpPr>
          <p:nvPr/>
        </p:nvCxnSpPr>
        <p:spPr bwMode="auto">
          <a:xfrm flipV="1">
            <a:off x="5837546" y="2510748"/>
            <a:ext cx="564491" cy="179428"/>
          </a:xfrm>
          <a:prstGeom prst="bentConnector3">
            <a:avLst>
              <a:gd name="adj1" fmla="val 50000"/>
            </a:avLst>
          </a:prstGeom>
          <a:noFill/>
          <a:ln w="12600">
            <a:solidFill>
              <a:srgbClr val="00ACA8"/>
            </a:solidFill>
            <a:miter lim="800000"/>
            <a:tailEnd type="triangle" w="med" len="med"/>
          </a:ln>
        </p:spPr>
      </p:cxnSp>
      <p:cxnSp>
        <p:nvCxnSpPr>
          <p:cNvPr id="50" name="AutoShape 174"/>
          <p:cNvCxnSpPr>
            <a:cxnSpLocks noChangeShapeType="1"/>
            <a:stCxn id="42" idx="3"/>
            <a:endCxn id="47" idx="1"/>
          </p:cNvCxnSpPr>
          <p:nvPr/>
        </p:nvCxnSpPr>
        <p:spPr bwMode="auto">
          <a:xfrm>
            <a:off x="5837546" y="2690176"/>
            <a:ext cx="564491" cy="139107"/>
          </a:xfrm>
          <a:prstGeom prst="bentConnector3">
            <a:avLst>
              <a:gd name="adj1" fmla="val 50000"/>
            </a:avLst>
          </a:prstGeom>
          <a:noFill/>
          <a:ln w="12600">
            <a:solidFill>
              <a:srgbClr val="00ACA8"/>
            </a:solidFill>
            <a:miter lim="800000"/>
            <a:tailEnd type="triangle" w="med" len="med"/>
          </a:ln>
        </p:spPr>
      </p:cxnSp>
      <p:sp>
        <p:nvSpPr>
          <p:cNvPr id="51" name="矩形 50"/>
          <p:cNvSpPr/>
          <p:nvPr/>
        </p:nvSpPr>
        <p:spPr bwMode="auto">
          <a:xfrm>
            <a:off x="7966484" y="1908625"/>
            <a:ext cx="983827" cy="242597"/>
          </a:xfrm>
          <a:prstGeom prst="rect">
            <a:avLst/>
          </a:prstGeom>
          <a:solidFill>
            <a:srgbClr val="FFFFFF"/>
          </a:solidFill>
          <a:ln w="19080">
            <a:solidFill>
              <a:srgbClr val="00ACA8"/>
            </a:solidFill>
            <a:miter lim="800000"/>
          </a:ln>
        </p:spPr>
        <p:txBody>
          <a:bodyPr vert="horz" wrap="square" lIns="71434" tIns="37146" rIns="71434" bIns="37146" numCol="1" anchor="t" anchorCtr="0" compatLnSpc="0">
            <a:noAutofit/>
          </a:bodyPr>
          <a:lstStyle/>
          <a:p>
            <a:pPr algn="ctr" defTabSz="356843">
              <a:tabLst>
                <a:tab pos="0" algn="l"/>
                <a:tab pos="354827" algn="l"/>
                <a:tab pos="711670" algn="l"/>
                <a:tab pos="1067841" algn="l"/>
                <a:tab pos="1424683" algn="l"/>
                <a:tab pos="1781526" algn="l"/>
                <a:tab pos="2137697" algn="l"/>
                <a:tab pos="2494540" algn="l"/>
                <a:tab pos="2850711" algn="l"/>
                <a:tab pos="3207554" algn="l"/>
                <a:tab pos="3564397" algn="l"/>
                <a:tab pos="3920568" algn="l"/>
                <a:tab pos="4277410" algn="l"/>
                <a:tab pos="4633581" algn="l"/>
                <a:tab pos="4990424" algn="l"/>
                <a:tab pos="5347267" algn="l"/>
                <a:tab pos="5703438" algn="l"/>
                <a:tab pos="6060281" algn="l"/>
                <a:tab pos="6416452" algn="l"/>
                <a:tab pos="6773295" algn="l"/>
                <a:tab pos="7130138" algn="l"/>
              </a:tabLst>
            </a:pPr>
            <a:r>
              <a:rPr lang="zh-CN" altLang="en-US" sz="952"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业务对象分析</a:t>
            </a:r>
          </a:p>
        </p:txBody>
      </p:sp>
      <p:sp>
        <p:nvSpPr>
          <p:cNvPr id="52" name="矩形 51"/>
          <p:cNvSpPr/>
          <p:nvPr/>
        </p:nvSpPr>
        <p:spPr bwMode="auto">
          <a:xfrm>
            <a:off x="7966484" y="2192886"/>
            <a:ext cx="983827" cy="242597"/>
          </a:xfrm>
          <a:prstGeom prst="rect">
            <a:avLst/>
          </a:prstGeom>
          <a:solidFill>
            <a:srgbClr val="FFFFFF"/>
          </a:solidFill>
          <a:ln w="19080">
            <a:solidFill>
              <a:srgbClr val="00ACA8"/>
            </a:solidFill>
            <a:miter lim="800000"/>
          </a:ln>
        </p:spPr>
        <p:txBody>
          <a:bodyPr vert="horz" wrap="square" lIns="71434" tIns="37146" rIns="71434" bIns="37146" numCol="1" anchor="t" anchorCtr="0" compatLnSpc="0">
            <a:noAutofit/>
          </a:bodyPr>
          <a:lstStyle/>
          <a:p>
            <a:pPr algn="ctr" defTabSz="356843">
              <a:tabLst>
                <a:tab pos="0" algn="l"/>
                <a:tab pos="354827" algn="l"/>
                <a:tab pos="711670" algn="l"/>
                <a:tab pos="1067841" algn="l"/>
                <a:tab pos="1424683" algn="l"/>
                <a:tab pos="1781526" algn="l"/>
                <a:tab pos="2137697" algn="l"/>
                <a:tab pos="2494540" algn="l"/>
                <a:tab pos="2850711" algn="l"/>
                <a:tab pos="3207554" algn="l"/>
                <a:tab pos="3564397" algn="l"/>
                <a:tab pos="3920568" algn="l"/>
                <a:tab pos="4277410" algn="l"/>
                <a:tab pos="4633581" algn="l"/>
                <a:tab pos="4990424" algn="l"/>
                <a:tab pos="5347267" algn="l"/>
                <a:tab pos="5703438" algn="l"/>
                <a:tab pos="6060281" algn="l"/>
                <a:tab pos="6416452" algn="l"/>
                <a:tab pos="6773295" algn="l"/>
                <a:tab pos="7130138" algn="l"/>
              </a:tabLst>
            </a:pPr>
            <a:r>
              <a:rPr lang="zh-CN" altLang="en-US" sz="952"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数据流分析</a:t>
            </a:r>
          </a:p>
        </p:txBody>
      </p:sp>
      <p:sp>
        <p:nvSpPr>
          <p:cNvPr id="53" name="矩形 52"/>
          <p:cNvSpPr/>
          <p:nvPr/>
        </p:nvSpPr>
        <p:spPr bwMode="auto">
          <a:xfrm>
            <a:off x="7966484" y="2477148"/>
            <a:ext cx="983827" cy="242597"/>
          </a:xfrm>
          <a:prstGeom prst="rect">
            <a:avLst/>
          </a:prstGeom>
          <a:solidFill>
            <a:srgbClr val="FFFFFF"/>
          </a:solidFill>
          <a:ln w="19080">
            <a:solidFill>
              <a:srgbClr val="00ACA8"/>
            </a:solidFill>
            <a:miter lim="800000"/>
          </a:ln>
        </p:spPr>
        <p:txBody>
          <a:bodyPr vert="horz" wrap="square" lIns="71434" tIns="37146" rIns="71434" bIns="37146" numCol="1" anchor="t" anchorCtr="0" compatLnSpc="0">
            <a:noAutofit/>
          </a:bodyPr>
          <a:lstStyle/>
          <a:p>
            <a:pPr algn="ctr" defTabSz="356843">
              <a:tabLst>
                <a:tab pos="0" algn="l"/>
                <a:tab pos="354827" algn="l"/>
                <a:tab pos="711670" algn="l"/>
                <a:tab pos="1067841" algn="l"/>
                <a:tab pos="1424683" algn="l"/>
                <a:tab pos="1781526" algn="l"/>
                <a:tab pos="2137697" algn="l"/>
                <a:tab pos="2494540" algn="l"/>
                <a:tab pos="2850711" algn="l"/>
                <a:tab pos="3207554" algn="l"/>
                <a:tab pos="3564397" algn="l"/>
                <a:tab pos="3920568" algn="l"/>
                <a:tab pos="4277410" algn="l"/>
                <a:tab pos="4633581" algn="l"/>
                <a:tab pos="4990424" algn="l"/>
                <a:tab pos="5347267" algn="l"/>
                <a:tab pos="5703438" algn="l"/>
                <a:tab pos="6060281" algn="l"/>
                <a:tab pos="6416452" algn="l"/>
                <a:tab pos="6773295" algn="l"/>
                <a:tab pos="7130138" algn="l"/>
              </a:tabLst>
            </a:pPr>
            <a:r>
              <a:rPr lang="zh-CN" altLang="en-US" sz="952"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业务边界分析</a:t>
            </a:r>
          </a:p>
        </p:txBody>
      </p:sp>
      <p:sp>
        <p:nvSpPr>
          <p:cNvPr id="54" name="矩形 53"/>
          <p:cNvSpPr/>
          <p:nvPr/>
        </p:nvSpPr>
        <p:spPr bwMode="auto">
          <a:xfrm>
            <a:off x="7966484" y="2761409"/>
            <a:ext cx="983827" cy="242597"/>
          </a:xfrm>
          <a:prstGeom prst="rect">
            <a:avLst/>
          </a:prstGeom>
          <a:solidFill>
            <a:srgbClr val="FFFFFF"/>
          </a:solidFill>
          <a:ln w="19080">
            <a:solidFill>
              <a:srgbClr val="00ACA8"/>
            </a:solidFill>
            <a:miter lim="800000"/>
          </a:ln>
        </p:spPr>
        <p:txBody>
          <a:bodyPr vert="horz" wrap="square" lIns="71434" tIns="37146" rIns="71434" bIns="37146" numCol="1" anchor="t" anchorCtr="0" compatLnSpc="0">
            <a:noAutofit/>
          </a:bodyPr>
          <a:lstStyle/>
          <a:p>
            <a:pPr algn="ctr" defTabSz="356843">
              <a:tabLst>
                <a:tab pos="0" algn="l"/>
                <a:tab pos="354827" algn="l"/>
                <a:tab pos="711670" algn="l"/>
                <a:tab pos="1067841" algn="l"/>
                <a:tab pos="1424683" algn="l"/>
                <a:tab pos="1781526" algn="l"/>
                <a:tab pos="2137697" algn="l"/>
                <a:tab pos="2494540" algn="l"/>
                <a:tab pos="2850711" algn="l"/>
                <a:tab pos="3207554" algn="l"/>
                <a:tab pos="3564397" algn="l"/>
                <a:tab pos="3920568" algn="l"/>
                <a:tab pos="4277410" algn="l"/>
                <a:tab pos="4633581" algn="l"/>
                <a:tab pos="4990424" algn="l"/>
                <a:tab pos="5347267" algn="l"/>
                <a:tab pos="5703438" algn="l"/>
                <a:tab pos="6060281" algn="l"/>
                <a:tab pos="6416452" algn="l"/>
                <a:tab pos="6773295" algn="l"/>
                <a:tab pos="7130138" algn="l"/>
              </a:tabLst>
            </a:pPr>
            <a:r>
              <a:rPr lang="zh-CN" altLang="en-US" sz="952"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统一业务分析</a:t>
            </a:r>
          </a:p>
        </p:txBody>
      </p:sp>
      <p:cxnSp>
        <p:nvCxnSpPr>
          <p:cNvPr id="55" name="AutoShape 174"/>
          <p:cNvCxnSpPr>
            <a:cxnSpLocks noChangeShapeType="1"/>
            <a:stCxn id="47" idx="3"/>
            <a:endCxn id="51" idx="1"/>
          </p:cNvCxnSpPr>
          <p:nvPr/>
        </p:nvCxnSpPr>
        <p:spPr bwMode="auto">
          <a:xfrm flipV="1">
            <a:off x="7385865" y="2030259"/>
            <a:ext cx="580619" cy="799024"/>
          </a:xfrm>
          <a:prstGeom prst="bentConnector3">
            <a:avLst>
              <a:gd name="adj1" fmla="val 50000"/>
            </a:avLst>
          </a:prstGeom>
          <a:noFill/>
          <a:ln w="12600">
            <a:solidFill>
              <a:srgbClr val="00ACA8"/>
            </a:solidFill>
            <a:miter lim="800000"/>
            <a:tailEnd type="triangle" w="med" len="med"/>
          </a:ln>
        </p:spPr>
      </p:cxnSp>
      <p:cxnSp>
        <p:nvCxnSpPr>
          <p:cNvPr id="56" name="AutoShape 174"/>
          <p:cNvCxnSpPr>
            <a:cxnSpLocks noChangeShapeType="1"/>
            <a:stCxn id="47" idx="3"/>
            <a:endCxn id="52" idx="1"/>
          </p:cNvCxnSpPr>
          <p:nvPr/>
        </p:nvCxnSpPr>
        <p:spPr bwMode="auto">
          <a:xfrm flipV="1">
            <a:off x="7385865" y="2314520"/>
            <a:ext cx="580619" cy="514762"/>
          </a:xfrm>
          <a:prstGeom prst="bentConnector3">
            <a:avLst>
              <a:gd name="adj1" fmla="val 50000"/>
            </a:avLst>
          </a:prstGeom>
          <a:noFill/>
          <a:ln w="12600">
            <a:solidFill>
              <a:srgbClr val="00ACA8"/>
            </a:solidFill>
            <a:miter lim="800000"/>
            <a:tailEnd type="triangle" w="med" len="med"/>
          </a:ln>
        </p:spPr>
      </p:cxnSp>
      <p:cxnSp>
        <p:nvCxnSpPr>
          <p:cNvPr id="57" name="AutoShape 174"/>
          <p:cNvCxnSpPr>
            <a:cxnSpLocks noChangeShapeType="1"/>
            <a:stCxn id="47" idx="3"/>
            <a:endCxn id="53" idx="1"/>
          </p:cNvCxnSpPr>
          <p:nvPr/>
        </p:nvCxnSpPr>
        <p:spPr bwMode="auto">
          <a:xfrm flipV="1">
            <a:off x="7385865" y="2598782"/>
            <a:ext cx="580619" cy="230501"/>
          </a:xfrm>
          <a:prstGeom prst="bentConnector3">
            <a:avLst>
              <a:gd name="adj1" fmla="val 50000"/>
            </a:avLst>
          </a:prstGeom>
          <a:noFill/>
          <a:ln w="12600">
            <a:solidFill>
              <a:srgbClr val="00ACA8"/>
            </a:solidFill>
            <a:miter lim="800000"/>
            <a:tailEnd type="triangle" w="med" len="med"/>
          </a:ln>
        </p:spPr>
      </p:cxnSp>
      <p:cxnSp>
        <p:nvCxnSpPr>
          <p:cNvPr id="58" name="AutoShape 174"/>
          <p:cNvCxnSpPr>
            <a:cxnSpLocks noChangeShapeType="1"/>
            <a:stCxn id="47" idx="3"/>
            <a:endCxn id="54" idx="1"/>
          </p:cNvCxnSpPr>
          <p:nvPr/>
        </p:nvCxnSpPr>
        <p:spPr bwMode="auto">
          <a:xfrm>
            <a:off x="7385865" y="2829282"/>
            <a:ext cx="580619" cy="53761"/>
          </a:xfrm>
          <a:prstGeom prst="bentConnector3">
            <a:avLst>
              <a:gd name="adj1" fmla="val 50000"/>
            </a:avLst>
          </a:prstGeom>
          <a:noFill/>
          <a:ln w="12600">
            <a:solidFill>
              <a:srgbClr val="00ACA8"/>
            </a:solidFill>
            <a:miter lim="800000"/>
            <a:tailEnd type="triangle" w="med" len="med"/>
          </a:ln>
        </p:spPr>
      </p:cxnSp>
      <p:sp>
        <p:nvSpPr>
          <p:cNvPr id="59" name="下箭头 27"/>
          <p:cNvSpPr/>
          <p:nvPr/>
        </p:nvSpPr>
        <p:spPr bwMode="auto">
          <a:xfrm>
            <a:off x="5504900" y="3096072"/>
            <a:ext cx="990547" cy="198244"/>
          </a:xfrm>
          <a:prstGeom prst="downArrow">
            <a:avLst/>
          </a:prstGeom>
          <a:solidFill>
            <a:schemeClr val="accent2"/>
          </a:solidFill>
          <a:ln w="12600">
            <a:noFill/>
            <a:miter lim="800000"/>
          </a:ln>
        </p:spPr>
        <p:txBody>
          <a:bodyPr vert="horz" wrap="none" lIns="71434" tIns="37146" rIns="71434" bIns="37146" numCol="1" anchor="ctr" anchorCtr="0" compatLnSpc="0">
            <a:noAutofit/>
          </a:bodyPr>
          <a:lstStyle/>
          <a:p>
            <a:pPr algn="ctr" defTabSz="356843">
              <a:tabLst>
                <a:tab pos="0" algn="l"/>
                <a:tab pos="354827" algn="l"/>
                <a:tab pos="711670" algn="l"/>
                <a:tab pos="1067841" algn="l"/>
                <a:tab pos="1424683" algn="l"/>
                <a:tab pos="1781526" algn="l"/>
                <a:tab pos="2137697" algn="l"/>
                <a:tab pos="2494540" algn="l"/>
                <a:tab pos="2850711" algn="l"/>
                <a:tab pos="3207554" algn="l"/>
                <a:tab pos="3564397" algn="l"/>
                <a:tab pos="3920568" algn="l"/>
                <a:tab pos="4277410" algn="l"/>
                <a:tab pos="4633581" algn="l"/>
                <a:tab pos="4990424" algn="l"/>
                <a:tab pos="5347267" algn="l"/>
                <a:tab pos="5703438" algn="l"/>
                <a:tab pos="6060281" algn="l"/>
                <a:tab pos="6416452" algn="l"/>
                <a:tab pos="6773295" algn="l"/>
                <a:tab pos="7130138" algn="l"/>
              </a:tabLst>
            </a:pPr>
            <a:endParaRPr lang="zh-CN" altLang="en-US" sz="1799" dirty="0">
              <a:solidFill>
                <a:prstClr val="white"/>
              </a:solidFill>
              <a:latin typeface="微软雅黑" panose="020B0503020204020204" pitchFamily="34" charset="-122"/>
              <a:ea typeface="微软雅黑" panose="020B0503020204020204" pitchFamily="34" charset="-122"/>
              <a:cs typeface="宋体" pitchFamily="2" charset="-122"/>
              <a:sym typeface="+mn-ea"/>
            </a:endParaRPr>
          </a:p>
        </p:txBody>
      </p:sp>
      <p:sp>
        <p:nvSpPr>
          <p:cNvPr id="60" name="下箭头 28"/>
          <p:cNvSpPr/>
          <p:nvPr/>
        </p:nvSpPr>
        <p:spPr bwMode="auto">
          <a:xfrm>
            <a:off x="7703055" y="3096072"/>
            <a:ext cx="990547" cy="198244"/>
          </a:xfrm>
          <a:prstGeom prst="downArrow">
            <a:avLst/>
          </a:prstGeom>
          <a:solidFill>
            <a:schemeClr val="accent2"/>
          </a:solidFill>
          <a:ln w="12600">
            <a:noFill/>
            <a:miter lim="800000"/>
          </a:ln>
        </p:spPr>
        <p:txBody>
          <a:bodyPr vert="horz" wrap="none" lIns="71434" tIns="37146" rIns="71434" bIns="37146" numCol="1" anchor="ctr" anchorCtr="0" compatLnSpc="0">
            <a:noAutofit/>
          </a:bodyPr>
          <a:lstStyle/>
          <a:p>
            <a:pPr algn="ctr" defTabSz="356843">
              <a:tabLst>
                <a:tab pos="0" algn="l"/>
                <a:tab pos="354827" algn="l"/>
                <a:tab pos="711670" algn="l"/>
                <a:tab pos="1067841" algn="l"/>
                <a:tab pos="1424683" algn="l"/>
                <a:tab pos="1781526" algn="l"/>
                <a:tab pos="2137697" algn="l"/>
                <a:tab pos="2494540" algn="l"/>
                <a:tab pos="2850711" algn="l"/>
                <a:tab pos="3207554" algn="l"/>
                <a:tab pos="3564397" algn="l"/>
                <a:tab pos="3920568" algn="l"/>
                <a:tab pos="4277410" algn="l"/>
                <a:tab pos="4633581" algn="l"/>
                <a:tab pos="4990424" algn="l"/>
                <a:tab pos="5347267" algn="l"/>
                <a:tab pos="5703438" algn="l"/>
                <a:tab pos="6060281" algn="l"/>
                <a:tab pos="6416452" algn="l"/>
                <a:tab pos="6773295" algn="l"/>
                <a:tab pos="7130138" algn="l"/>
              </a:tabLst>
            </a:pPr>
            <a:endParaRPr lang="zh-CN" altLang="en-US" sz="1799" dirty="0">
              <a:solidFill>
                <a:prstClr val="white"/>
              </a:solidFill>
              <a:latin typeface="微软雅黑" panose="020B0503020204020204" pitchFamily="34" charset="-122"/>
              <a:ea typeface="微软雅黑" panose="020B0503020204020204" pitchFamily="34" charset="-122"/>
              <a:cs typeface="宋体" pitchFamily="2" charset="-122"/>
              <a:sym typeface="+mn-ea"/>
            </a:endParaRPr>
          </a:p>
        </p:txBody>
      </p:sp>
      <p:sp>
        <p:nvSpPr>
          <p:cNvPr id="61" name="下箭头 30"/>
          <p:cNvSpPr/>
          <p:nvPr/>
        </p:nvSpPr>
        <p:spPr bwMode="auto">
          <a:xfrm>
            <a:off x="6792477" y="4802986"/>
            <a:ext cx="990547" cy="198244"/>
          </a:xfrm>
          <a:prstGeom prst="downArrow">
            <a:avLst/>
          </a:prstGeom>
          <a:solidFill>
            <a:schemeClr val="accent2"/>
          </a:solidFill>
          <a:ln w="12600">
            <a:noFill/>
            <a:miter lim="800000"/>
          </a:ln>
        </p:spPr>
        <p:txBody>
          <a:bodyPr vert="horz" wrap="none" lIns="71434" tIns="37146" rIns="71434" bIns="37146" numCol="1" anchor="ctr" anchorCtr="0" compatLnSpc="0">
            <a:noAutofit/>
          </a:bodyPr>
          <a:lstStyle/>
          <a:p>
            <a:pPr algn="ctr" defTabSz="356843">
              <a:tabLst>
                <a:tab pos="0" algn="l"/>
                <a:tab pos="354827" algn="l"/>
                <a:tab pos="711670" algn="l"/>
                <a:tab pos="1067841" algn="l"/>
                <a:tab pos="1424683" algn="l"/>
                <a:tab pos="1781526" algn="l"/>
                <a:tab pos="2137697" algn="l"/>
                <a:tab pos="2494540" algn="l"/>
                <a:tab pos="2850711" algn="l"/>
                <a:tab pos="3207554" algn="l"/>
                <a:tab pos="3564397" algn="l"/>
                <a:tab pos="3920568" algn="l"/>
                <a:tab pos="4277410" algn="l"/>
                <a:tab pos="4633581" algn="l"/>
                <a:tab pos="4990424" algn="l"/>
                <a:tab pos="5347267" algn="l"/>
                <a:tab pos="5703438" algn="l"/>
                <a:tab pos="6060281" algn="l"/>
                <a:tab pos="6416452" algn="l"/>
                <a:tab pos="6773295" algn="l"/>
                <a:tab pos="7130138" algn="l"/>
              </a:tabLst>
            </a:pPr>
            <a:endParaRPr lang="zh-CN" altLang="en-US" sz="1799" dirty="0">
              <a:solidFill>
                <a:prstClr val="white"/>
              </a:solidFill>
              <a:latin typeface="微软雅黑" panose="020B0503020204020204" pitchFamily="34" charset="-122"/>
              <a:ea typeface="微软雅黑" panose="020B0503020204020204" pitchFamily="34" charset="-122"/>
              <a:cs typeface="宋体" pitchFamily="2" charset="-122"/>
              <a:sym typeface="+mn-ea"/>
            </a:endParaRPr>
          </a:p>
        </p:txBody>
      </p:sp>
      <p:sp>
        <p:nvSpPr>
          <p:cNvPr id="62" name="矩形 61"/>
          <p:cNvSpPr/>
          <p:nvPr/>
        </p:nvSpPr>
        <p:spPr bwMode="auto">
          <a:xfrm>
            <a:off x="4615826" y="3530193"/>
            <a:ext cx="653197" cy="323238"/>
          </a:xfrm>
          <a:prstGeom prst="rect">
            <a:avLst/>
          </a:prstGeom>
          <a:solidFill>
            <a:srgbClr val="FFFFFF"/>
          </a:solidFill>
          <a:ln w="19080">
            <a:solidFill>
              <a:srgbClr val="00ACA8"/>
            </a:solidFill>
            <a:miter lim="800000"/>
          </a:ln>
        </p:spPr>
        <p:txBody>
          <a:bodyPr vert="horz" wrap="square" lIns="71434" tIns="37146" rIns="71434" bIns="37146" numCol="1" anchor="t" anchorCtr="0" compatLnSpc="0">
            <a:noAutofit/>
          </a:bodyPr>
          <a:lstStyle/>
          <a:p>
            <a:pPr algn="ctr" defTabSz="356843">
              <a:tabLst>
                <a:tab pos="0" algn="l"/>
                <a:tab pos="354827" algn="l"/>
                <a:tab pos="711670" algn="l"/>
                <a:tab pos="1067841" algn="l"/>
                <a:tab pos="1424683" algn="l"/>
                <a:tab pos="1781526" algn="l"/>
                <a:tab pos="2137697" algn="l"/>
                <a:tab pos="2494540" algn="l"/>
                <a:tab pos="2850711" algn="l"/>
                <a:tab pos="3207554" algn="l"/>
                <a:tab pos="3564397" algn="l"/>
                <a:tab pos="3920568" algn="l"/>
                <a:tab pos="4277410" algn="l"/>
                <a:tab pos="4633581" algn="l"/>
                <a:tab pos="4990424" algn="l"/>
                <a:tab pos="5347267" algn="l"/>
                <a:tab pos="5703438" algn="l"/>
                <a:tab pos="6060281" algn="l"/>
                <a:tab pos="6416452" algn="l"/>
                <a:tab pos="6773295" algn="l"/>
                <a:tab pos="7130138" algn="l"/>
              </a:tabLst>
            </a:pPr>
            <a:r>
              <a:rPr lang="zh-CN" altLang="en-US" sz="952"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应用架构蓝图设计</a:t>
            </a:r>
          </a:p>
        </p:txBody>
      </p:sp>
      <p:sp>
        <p:nvSpPr>
          <p:cNvPr id="63" name="矩形 62"/>
          <p:cNvSpPr/>
          <p:nvPr/>
        </p:nvSpPr>
        <p:spPr bwMode="auto">
          <a:xfrm>
            <a:off x="4615826" y="3947513"/>
            <a:ext cx="655885" cy="323238"/>
          </a:xfrm>
          <a:prstGeom prst="rect">
            <a:avLst/>
          </a:prstGeom>
          <a:solidFill>
            <a:srgbClr val="FFFFFF"/>
          </a:solidFill>
          <a:ln w="19080">
            <a:solidFill>
              <a:srgbClr val="00ACA8"/>
            </a:solidFill>
            <a:miter lim="800000"/>
          </a:ln>
        </p:spPr>
        <p:txBody>
          <a:bodyPr vert="horz" wrap="square" lIns="71434" tIns="37146" rIns="71434" bIns="37146" numCol="1" anchor="t" anchorCtr="0" compatLnSpc="0">
            <a:noAutofit/>
          </a:bodyPr>
          <a:lstStyle/>
          <a:p>
            <a:pPr algn="ctr" defTabSz="356843">
              <a:tabLst>
                <a:tab pos="0" algn="l"/>
                <a:tab pos="354827" algn="l"/>
                <a:tab pos="711670" algn="l"/>
                <a:tab pos="1067841" algn="l"/>
                <a:tab pos="1424683" algn="l"/>
                <a:tab pos="1781526" algn="l"/>
                <a:tab pos="2137697" algn="l"/>
                <a:tab pos="2494540" algn="l"/>
                <a:tab pos="2850711" algn="l"/>
                <a:tab pos="3207554" algn="l"/>
                <a:tab pos="3564397" algn="l"/>
                <a:tab pos="3920568" algn="l"/>
                <a:tab pos="4277410" algn="l"/>
                <a:tab pos="4633581" algn="l"/>
                <a:tab pos="4990424" algn="l"/>
                <a:tab pos="5347267" algn="l"/>
                <a:tab pos="5703438" algn="l"/>
                <a:tab pos="6060281" algn="l"/>
                <a:tab pos="6416452" algn="l"/>
                <a:tab pos="6773295" algn="l"/>
                <a:tab pos="7130138" algn="l"/>
              </a:tabLst>
            </a:pPr>
            <a:r>
              <a:rPr lang="zh-CN" altLang="en-US" sz="952"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应用场景分析</a:t>
            </a:r>
          </a:p>
        </p:txBody>
      </p:sp>
      <p:sp>
        <p:nvSpPr>
          <p:cNvPr id="64" name="矩形 63"/>
          <p:cNvSpPr/>
          <p:nvPr/>
        </p:nvSpPr>
        <p:spPr bwMode="auto">
          <a:xfrm>
            <a:off x="4615827" y="4378274"/>
            <a:ext cx="655213" cy="323238"/>
          </a:xfrm>
          <a:prstGeom prst="rect">
            <a:avLst/>
          </a:prstGeom>
          <a:solidFill>
            <a:srgbClr val="FFFFFF"/>
          </a:solidFill>
          <a:ln w="19080">
            <a:solidFill>
              <a:srgbClr val="00ACA8"/>
            </a:solidFill>
            <a:miter lim="800000"/>
          </a:ln>
        </p:spPr>
        <p:txBody>
          <a:bodyPr vert="horz" wrap="square" lIns="71434" tIns="37146" rIns="71434" bIns="37146" numCol="1" anchor="t" anchorCtr="0" compatLnSpc="0">
            <a:noAutofit/>
          </a:bodyPr>
          <a:lstStyle/>
          <a:p>
            <a:pPr algn="ctr" defTabSz="356843">
              <a:tabLst>
                <a:tab pos="0" algn="l"/>
                <a:tab pos="354827" algn="l"/>
                <a:tab pos="711670" algn="l"/>
                <a:tab pos="1067841" algn="l"/>
                <a:tab pos="1424683" algn="l"/>
                <a:tab pos="1781526" algn="l"/>
                <a:tab pos="2137697" algn="l"/>
                <a:tab pos="2494540" algn="l"/>
                <a:tab pos="2850711" algn="l"/>
                <a:tab pos="3207554" algn="l"/>
                <a:tab pos="3564397" algn="l"/>
                <a:tab pos="3920568" algn="l"/>
                <a:tab pos="4277410" algn="l"/>
                <a:tab pos="4633581" algn="l"/>
                <a:tab pos="4990424" algn="l"/>
                <a:tab pos="5347267" algn="l"/>
                <a:tab pos="5703438" algn="l"/>
                <a:tab pos="6060281" algn="l"/>
                <a:tab pos="6416452" algn="l"/>
                <a:tab pos="6773295" algn="l"/>
                <a:tab pos="7130138" algn="l"/>
              </a:tabLst>
            </a:pPr>
            <a:r>
              <a:rPr lang="zh-CN" altLang="en-US" sz="952"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应用策略应用框架</a:t>
            </a:r>
          </a:p>
        </p:txBody>
      </p:sp>
      <p:cxnSp>
        <p:nvCxnSpPr>
          <p:cNvPr id="65" name="AutoShape 174"/>
          <p:cNvCxnSpPr>
            <a:cxnSpLocks noChangeShapeType="1"/>
            <a:stCxn id="62" idx="2"/>
          </p:cNvCxnSpPr>
          <p:nvPr/>
        </p:nvCxnSpPr>
        <p:spPr bwMode="auto">
          <a:xfrm rot="5400000">
            <a:off x="4881272" y="3911224"/>
            <a:ext cx="118946" cy="3360"/>
          </a:xfrm>
          <a:prstGeom prst="bentConnector3">
            <a:avLst>
              <a:gd name="adj1" fmla="val 50282"/>
            </a:avLst>
          </a:prstGeom>
          <a:noFill/>
          <a:ln w="12600">
            <a:solidFill>
              <a:srgbClr val="00ACA8"/>
            </a:solidFill>
            <a:miter lim="800000"/>
            <a:tailEnd type="triangle" w="med" len="med"/>
          </a:ln>
        </p:spPr>
      </p:cxnSp>
      <p:cxnSp>
        <p:nvCxnSpPr>
          <p:cNvPr id="66" name="AutoShape 174"/>
          <p:cNvCxnSpPr>
            <a:cxnSpLocks noChangeShapeType="1"/>
            <a:stCxn id="63" idx="2"/>
            <a:endCxn id="64" idx="0"/>
          </p:cNvCxnSpPr>
          <p:nvPr/>
        </p:nvCxnSpPr>
        <p:spPr bwMode="auto">
          <a:xfrm rot="5400000">
            <a:off x="4890008" y="4324512"/>
            <a:ext cx="107522" cy="3360"/>
          </a:xfrm>
          <a:prstGeom prst="bentConnector2">
            <a:avLst/>
          </a:prstGeom>
          <a:noFill/>
          <a:ln w="12600">
            <a:solidFill>
              <a:srgbClr val="00ACA8"/>
            </a:solidFill>
            <a:miter lim="800000"/>
            <a:tailEnd type="triangle" w="med" len="med"/>
          </a:ln>
        </p:spPr>
      </p:cxnSp>
      <p:sp>
        <p:nvSpPr>
          <p:cNvPr id="67" name="矩形 66"/>
          <p:cNvSpPr/>
          <p:nvPr/>
        </p:nvSpPr>
        <p:spPr bwMode="auto">
          <a:xfrm>
            <a:off x="5437026" y="3947513"/>
            <a:ext cx="655885" cy="323238"/>
          </a:xfrm>
          <a:prstGeom prst="rect">
            <a:avLst/>
          </a:prstGeom>
          <a:solidFill>
            <a:srgbClr val="FFFFFF"/>
          </a:solidFill>
          <a:ln w="19080">
            <a:solidFill>
              <a:srgbClr val="00ACA8"/>
            </a:solidFill>
            <a:miter lim="800000"/>
          </a:ln>
        </p:spPr>
        <p:txBody>
          <a:bodyPr vert="horz" wrap="square" lIns="71434" tIns="37146" rIns="71434" bIns="37146" numCol="1" anchor="t" anchorCtr="0" compatLnSpc="0">
            <a:noAutofit/>
          </a:bodyPr>
          <a:lstStyle/>
          <a:p>
            <a:pPr algn="ctr" defTabSz="356843">
              <a:tabLst>
                <a:tab pos="0" algn="l"/>
                <a:tab pos="354827" algn="l"/>
                <a:tab pos="711670" algn="l"/>
                <a:tab pos="1067841" algn="l"/>
                <a:tab pos="1424683" algn="l"/>
                <a:tab pos="1781526" algn="l"/>
                <a:tab pos="2137697" algn="l"/>
                <a:tab pos="2494540" algn="l"/>
                <a:tab pos="2850711" algn="l"/>
                <a:tab pos="3207554" algn="l"/>
                <a:tab pos="3564397" algn="l"/>
                <a:tab pos="3920568" algn="l"/>
                <a:tab pos="4277410" algn="l"/>
                <a:tab pos="4633581" algn="l"/>
                <a:tab pos="4990424" algn="l"/>
                <a:tab pos="5347267" algn="l"/>
                <a:tab pos="5703438" algn="l"/>
                <a:tab pos="6060281" algn="l"/>
                <a:tab pos="6416452" algn="l"/>
                <a:tab pos="6773295" algn="l"/>
                <a:tab pos="7130138" algn="l"/>
              </a:tabLst>
            </a:pPr>
            <a:r>
              <a:rPr lang="zh-CN" altLang="en-US" sz="952"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应用服务分析设计</a:t>
            </a:r>
          </a:p>
        </p:txBody>
      </p:sp>
      <p:cxnSp>
        <p:nvCxnSpPr>
          <p:cNvPr id="68" name="AutoShape 174"/>
          <p:cNvCxnSpPr>
            <a:cxnSpLocks noChangeShapeType="1"/>
            <a:stCxn id="63" idx="3"/>
            <a:endCxn id="67" idx="1"/>
          </p:cNvCxnSpPr>
          <p:nvPr/>
        </p:nvCxnSpPr>
        <p:spPr bwMode="auto">
          <a:xfrm>
            <a:off x="5271711" y="4109468"/>
            <a:ext cx="165315" cy="3360"/>
          </a:xfrm>
          <a:prstGeom prst="bentConnector2">
            <a:avLst/>
          </a:prstGeom>
          <a:noFill/>
          <a:ln w="12600">
            <a:solidFill>
              <a:srgbClr val="00ACA8"/>
            </a:solidFill>
            <a:miter lim="800000"/>
            <a:tailEnd type="triangle" w="med" len="med"/>
          </a:ln>
        </p:spPr>
      </p:cxnSp>
      <p:sp>
        <p:nvSpPr>
          <p:cNvPr id="69" name="矩形 68"/>
          <p:cNvSpPr/>
          <p:nvPr/>
        </p:nvSpPr>
        <p:spPr bwMode="auto">
          <a:xfrm>
            <a:off x="6281075" y="3513392"/>
            <a:ext cx="890418" cy="242597"/>
          </a:xfrm>
          <a:prstGeom prst="rect">
            <a:avLst/>
          </a:prstGeom>
          <a:solidFill>
            <a:srgbClr val="FFFFFF"/>
          </a:solidFill>
          <a:ln w="19080">
            <a:solidFill>
              <a:srgbClr val="00ACA8"/>
            </a:solidFill>
            <a:miter lim="800000"/>
          </a:ln>
        </p:spPr>
        <p:txBody>
          <a:bodyPr vert="horz" wrap="square" lIns="71434" tIns="37146" rIns="71434" bIns="37146" numCol="1" anchor="t" anchorCtr="0" compatLnSpc="0">
            <a:noAutofit/>
          </a:bodyPr>
          <a:lstStyle/>
          <a:p>
            <a:pPr algn="ctr" defTabSz="356843">
              <a:tabLst>
                <a:tab pos="0" algn="l"/>
                <a:tab pos="354827" algn="l"/>
                <a:tab pos="711670" algn="l"/>
                <a:tab pos="1067841" algn="l"/>
                <a:tab pos="1424683" algn="l"/>
                <a:tab pos="1781526" algn="l"/>
                <a:tab pos="2137697" algn="l"/>
                <a:tab pos="2494540" algn="l"/>
                <a:tab pos="2850711" algn="l"/>
                <a:tab pos="3207554" algn="l"/>
                <a:tab pos="3564397" algn="l"/>
                <a:tab pos="3920568" algn="l"/>
                <a:tab pos="4277410" algn="l"/>
                <a:tab pos="4633581" algn="l"/>
                <a:tab pos="4990424" algn="l"/>
                <a:tab pos="5347267" algn="l"/>
                <a:tab pos="5703438" algn="l"/>
                <a:tab pos="6060281" algn="l"/>
                <a:tab pos="6416452" algn="l"/>
                <a:tab pos="6773295" algn="l"/>
                <a:tab pos="7130138" algn="l"/>
              </a:tabLst>
            </a:pPr>
            <a:r>
              <a:rPr lang="zh-CN" altLang="en-US" sz="952"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识别业务服务</a:t>
            </a:r>
          </a:p>
        </p:txBody>
      </p:sp>
      <p:sp>
        <p:nvSpPr>
          <p:cNvPr id="70" name="矩形 69"/>
          <p:cNvSpPr/>
          <p:nvPr/>
        </p:nvSpPr>
        <p:spPr bwMode="auto">
          <a:xfrm>
            <a:off x="6281075" y="3819158"/>
            <a:ext cx="890418" cy="242597"/>
          </a:xfrm>
          <a:prstGeom prst="rect">
            <a:avLst/>
          </a:prstGeom>
          <a:solidFill>
            <a:srgbClr val="FFFFFF"/>
          </a:solidFill>
          <a:ln w="19080">
            <a:solidFill>
              <a:srgbClr val="00ACA8"/>
            </a:solidFill>
            <a:miter lim="800000"/>
          </a:ln>
        </p:spPr>
        <p:txBody>
          <a:bodyPr vert="horz" wrap="square" lIns="71434" tIns="37146" rIns="71434" bIns="37146" numCol="1" anchor="t" anchorCtr="0" compatLnSpc="0">
            <a:noAutofit/>
          </a:bodyPr>
          <a:lstStyle/>
          <a:p>
            <a:pPr algn="ctr" defTabSz="356843">
              <a:tabLst>
                <a:tab pos="0" algn="l"/>
                <a:tab pos="354827" algn="l"/>
                <a:tab pos="711670" algn="l"/>
                <a:tab pos="1067841" algn="l"/>
                <a:tab pos="1424683" algn="l"/>
                <a:tab pos="1781526" algn="l"/>
                <a:tab pos="2137697" algn="l"/>
                <a:tab pos="2494540" algn="l"/>
                <a:tab pos="2850711" algn="l"/>
                <a:tab pos="3207554" algn="l"/>
                <a:tab pos="3564397" algn="l"/>
                <a:tab pos="3920568" algn="l"/>
                <a:tab pos="4277410" algn="l"/>
                <a:tab pos="4633581" algn="l"/>
                <a:tab pos="4990424" algn="l"/>
                <a:tab pos="5347267" algn="l"/>
                <a:tab pos="5703438" algn="l"/>
                <a:tab pos="6060281" algn="l"/>
                <a:tab pos="6416452" algn="l"/>
                <a:tab pos="6773295" algn="l"/>
                <a:tab pos="7130138" algn="l"/>
              </a:tabLst>
            </a:pPr>
            <a:r>
              <a:rPr lang="zh-CN" altLang="en-US" sz="952"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识别基础服务</a:t>
            </a:r>
          </a:p>
        </p:txBody>
      </p:sp>
      <p:sp>
        <p:nvSpPr>
          <p:cNvPr id="71" name="矩形 70"/>
          <p:cNvSpPr/>
          <p:nvPr/>
        </p:nvSpPr>
        <p:spPr bwMode="auto">
          <a:xfrm>
            <a:off x="6281075" y="4124924"/>
            <a:ext cx="890418" cy="242597"/>
          </a:xfrm>
          <a:prstGeom prst="rect">
            <a:avLst/>
          </a:prstGeom>
          <a:solidFill>
            <a:srgbClr val="FFFFFF"/>
          </a:solidFill>
          <a:ln w="19080">
            <a:solidFill>
              <a:srgbClr val="00ACA8"/>
            </a:solidFill>
            <a:miter lim="800000"/>
          </a:ln>
        </p:spPr>
        <p:txBody>
          <a:bodyPr vert="horz" wrap="square" lIns="71434" tIns="37146" rIns="71434" bIns="37146" numCol="1" anchor="t" anchorCtr="0" compatLnSpc="0">
            <a:noAutofit/>
          </a:bodyPr>
          <a:lstStyle/>
          <a:p>
            <a:pPr algn="ctr" defTabSz="356843">
              <a:tabLst>
                <a:tab pos="0" algn="l"/>
                <a:tab pos="354827" algn="l"/>
                <a:tab pos="711670" algn="l"/>
                <a:tab pos="1067841" algn="l"/>
                <a:tab pos="1424683" algn="l"/>
                <a:tab pos="1781526" algn="l"/>
                <a:tab pos="2137697" algn="l"/>
                <a:tab pos="2494540" algn="l"/>
                <a:tab pos="2850711" algn="l"/>
                <a:tab pos="3207554" algn="l"/>
                <a:tab pos="3564397" algn="l"/>
                <a:tab pos="3920568" algn="l"/>
                <a:tab pos="4277410" algn="l"/>
                <a:tab pos="4633581" algn="l"/>
                <a:tab pos="4990424" algn="l"/>
                <a:tab pos="5347267" algn="l"/>
                <a:tab pos="5703438" algn="l"/>
                <a:tab pos="6060281" algn="l"/>
                <a:tab pos="6416452" algn="l"/>
                <a:tab pos="6773295" algn="l"/>
                <a:tab pos="7130138" algn="l"/>
              </a:tabLst>
            </a:pPr>
            <a:r>
              <a:rPr lang="zh-CN" altLang="en-US" sz="952"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识别共享服务</a:t>
            </a:r>
          </a:p>
        </p:txBody>
      </p:sp>
      <p:sp>
        <p:nvSpPr>
          <p:cNvPr id="72" name="矩形 71"/>
          <p:cNvSpPr/>
          <p:nvPr/>
        </p:nvSpPr>
        <p:spPr bwMode="auto">
          <a:xfrm>
            <a:off x="6281075" y="4430690"/>
            <a:ext cx="890418" cy="242597"/>
          </a:xfrm>
          <a:prstGeom prst="rect">
            <a:avLst/>
          </a:prstGeom>
          <a:solidFill>
            <a:srgbClr val="FFFFFF"/>
          </a:solidFill>
          <a:ln w="19080">
            <a:solidFill>
              <a:srgbClr val="00ACA8"/>
            </a:solidFill>
            <a:miter lim="800000"/>
          </a:ln>
        </p:spPr>
        <p:txBody>
          <a:bodyPr vert="horz" wrap="square" lIns="71434" tIns="37146" rIns="71434" bIns="37146" numCol="1" anchor="t" anchorCtr="0" compatLnSpc="0">
            <a:noAutofit/>
          </a:bodyPr>
          <a:lstStyle/>
          <a:p>
            <a:pPr algn="ctr" defTabSz="356843">
              <a:tabLst>
                <a:tab pos="0" algn="l"/>
                <a:tab pos="354827" algn="l"/>
                <a:tab pos="711670" algn="l"/>
                <a:tab pos="1067841" algn="l"/>
                <a:tab pos="1424683" algn="l"/>
                <a:tab pos="1781526" algn="l"/>
                <a:tab pos="2137697" algn="l"/>
                <a:tab pos="2494540" algn="l"/>
                <a:tab pos="2850711" algn="l"/>
                <a:tab pos="3207554" algn="l"/>
                <a:tab pos="3564397" algn="l"/>
                <a:tab pos="3920568" algn="l"/>
                <a:tab pos="4277410" algn="l"/>
                <a:tab pos="4633581" algn="l"/>
                <a:tab pos="4990424" algn="l"/>
                <a:tab pos="5347267" algn="l"/>
                <a:tab pos="5703438" algn="l"/>
                <a:tab pos="6060281" algn="l"/>
                <a:tab pos="6416452" algn="l"/>
                <a:tab pos="6773295" algn="l"/>
                <a:tab pos="7130138" algn="l"/>
              </a:tabLst>
            </a:pPr>
            <a:r>
              <a:rPr lang="zh-CN" altLang="en-US" sz="952"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识别组合服务</a:t>
            </a:r>
          </a:p>
        </p:txBody>
      </p:sp>
      <p:cxnSp>
        <p:nvCxnSpPr>
          <p:cNvPr id="73" name="AutoShape 174"/>
          <p:cNvCxnSpPr>
            <a:cxnSpLocks noChangeShapeType="1"/>
            <a:stCxn id="67" idx="3"/>
            <a:endCxn id="69" idx="1"/>
          </p:cNvCxnSpPr>
          <p:nvPr/>
        </p:nvCxnSpPr>
        <p:spPr bwMode="auto">
          <a:xfrm flipV="1">
            <a:off x="6092911" y="3635026"/>
            <a:ext cx="188164" cy="474441"/>
          </a:xfrm>
          <a:prstGeom prst="bentConnector3">
            <a:avLst>
              <a:gd name="adj1" fmla="val 50000"/>
            </a:avLst>
          </a:prstGeom>
          <a:noFill/>
          <a:ln w="12600">
            <a:solidFill>
              <a:srgbClr val="00ACA8"/>
            </a:solidFill>
            <a:miter lim="800000"/>
            <a:tailEnd type="triangle" w="med" len="med"/>
          </a:ln>
        </p:spPr>
      </p:cxnSp>
      <p:cxnSp>
        <p:nvCxnSpPr>
          <p:cNvPr id="74" name="AutoShape 174"/>
          <p:cNvCxnSpPr>
            <a:cxnSpLocks noChangeShapeType="1"/>
            <a:stCxn id="67" idx="3"/>
            <a:endCxn id="70" idx="1"/>
          </p:cNvCxnSpPr>
          <p:nvPr/>
        </p:nvCxnSpPr>
        <p:spPr bwMode="auto">
          <a:xfrm flipV="1">
            <a:off x="6092911" y="3940793"/>
            <a:ext cx="188164" cy="168675"/>
          </a:xfrm>
          <a:prstGeom prst="bentConnector3">
            <a:avLst>
              <a:gd name="adj1" fmla="val 50000"/>
            </a:avLst>
          </a:prstGeom>
          <a:noFill/>
          <a:ln w="12600">
            <a:solidFill>
              <a:srgbClr val="00ACA8"/>
            </a:solidFill>
            <a:miter lim="800000"/>
            <a:tailEnd type="triangle" w="med" len="med"/>
          </a:ln>
        </p:spPr>
      </p:cxnSp>
      <p:cxnSp>
        <p:nvCxnSpPr>
          <p:cNvPr id="75" name="AutoShape 174"/>
          <p:cNvCxnSpPr>
            <a:cxnSpLocks noChangeShapeType="1"/>
            <a:stCxn id="67" idx="3"/>
            <a:endCxn id="71" idx="1"/>
          </p:cNvCxnSpPr>
          <p:nvPr/>
        </p:nvCxnSpPr>
        <p:spPr bwMode="auto">
          <a:xfrm>
            <a:off x="6092911" y="4109467"/>
            <a:ext cx="188164" cy="137091"/>
          </a:xfrm>
          <a:prstGeom prst="bentConnector3">
            <a:avLst>
              <a:gd name="adj1" fmla="val 50000"/>
            </a:avLst>
          </a:prstGeom>
          <a:noFill/>
          <a:ln w="12600">
            <a:solidFill>
              <a:srgbClr val="00ACA8"/>
            </a:solidFill>
            <a:miter lim="800000"/>
            <a:tailEnd type="triangle" w="med" len="med"/>
          </a:ln>
        </p:spPr>
      </p:cxnSp>
      <p:cxnSp>
        <p:nvCxnSpPr>
          <p:cNvPr id="76" name="AutoShape 174"/>
          <p:cNvCxnSpPr>
            <a:cxnSpLocks noChangeShapeType="1"/>
            <a:stCxn id="67" idx="3"/>
            <a:endCxn id="72" idx="1"/>
          </p:cNvCxnSpPr>
          <p:nvPr/>
        </p:nvCxnSpPr>
        <p:spPr bwMode="auto">
          <a:xfrm>
            <a:off x="6092911" y="4109468"/>
            <a:ext cx="188164" cy="442857"/>
          </a:xfrm>
          <a:prstGeom prst="bentConnector3">
            <a:avLst>
              <a:gd name="adj1" fmla="val 50000"/>
            </a:avLst>
          </a:prstGeom>
          <a:noFill/>
          <a:ln w="12600">
            <a:solidFill>
              <a:srgbClr val="00ACA8"/>
            </a:solidFill>
            <a:miter lim="800000"/>
            <a:tailEnd type="triangle" w="med" len="med"/>
          </a:ln>
        </p:spPr>
      </p:cxnSp>
      <p:sp>
        <p:nvSpPr>
          <p:cNvPr id="77" name="矩形 76"/>
          <p:cNvSpPr/>
          <p:nvPr/>
        </p:nvSpPr>
        <p:spPr bwMode="auto">
          <a:xfrm>
            <a:off x="7403337" y="3532209"/>
            <a:ext cx="653197" cy="323238"/>
          </a:xfrm>
          <a:prstGeom prst="rect">
            <a:avLst/>
          </a:prstGeom>
          <a:solidFill>
            <a:srgbClr val="FFFFFF"/>
          </a:solidFill>
          <a:ln w="19080">
            <a:solidFill>
              <a:srgbClr val="00ACA8"/>
            </a:solidFill>
            <a:miter lim="800000"/>
          </a:ln>
        </p:spPr>
        <p:txBody>
          <a:bodyPr vert="horz" wrap="square" lIns="71434" tIns="37146" rIns="71434" bIns="37146" numCol="1" anchor="t" anchorCtr="0" compatLnSpc="0">
            <a:noAutofit/>
          </a:bodyPr>
          <a:lstStyle/>
          <a:p>
            <a:pPr algn="ctr" defTabSz="356843">
              <a:tabLst>
                <a:tab pos="0" algn="l"/>
                <a:tab pos="354827" algn="l"/>
                <a:tab pos="711670" algn="l"/>
                <a:tab pos="1067841" algn="l"/>
                <a:tab pos="1424683" algn="l"/>
                <a:tab pos="1781526" algn="l"/>
                <a:tab pos="2137697" algn="l"/>
                <a:tab pos="2494540" algn="l"/>
                <a:tab pos="2850711" algn="l"/>
                <a:tab pos="3207554" algn="l"/>
                <a:tab pos="3564397" algn="l"/>
                <a:tab pos="3920568" algn="l"/>
                <a:tab pos="4277410" algn="l"/>
                <a:tab pos="4633581" algn="l"/>
                <a:tab pos="4990424" algn="l"/>
                <a:tab pos="5347267" algn="l"/>
                <a:tab pos="5703438" algn="l"/>
                <a:tab pos="6060281" algn="l"/>
                <a:tab pos="6416452" algn="l"/>
                <a:tab pos="6773295" algn="l"/>
                <a:tab pos="7130138" algn="l"/>
              </a:tabLst>
            </a:pPr>
            <a:r>
              <a:rPr lang="zh-CN" altLang="en-US" sz="952"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分析当前数据架构</a:t>
            </a:r>
          </a:p>
        </p:txBody>
      </p:sp>
      <p:sp>
        <p:nvSpPr>
          <p:cNvPr id="78" name="矩形 77"/>
          <p:cNvSpPr/>
          <p:nvPr/>
        </p:nvSpPr>
        <p:spPr bwMode="auto">
          <a:xfrm>
            <a:off x="7403337" y="3949529"/>
            <a:ext cx="655885" cy="323238"/>
          </a:xfrm>
          <a:prstGeom prst="rect">
            <a:avLst/>
          </a:prstGeom>
          <a:solidFill>
            <a:srgbClr val="FFFFFF"/>
          </a:solidFill>
          <a:ln w="19080">
            <a:solidFill>
              <a:srgbClr val="00ACA8"/>
            </a:solidFill>
            <a:miter lim="800000"/>
          </a:ln>
        </p:spPr>
        <p:txBody>
          <a:bodyPr vert="horz" wrap="square" lIns="71434" tIns="37146" rIns="71434" bIns="37146" numCol="1" anchor="t" anchorCtr="0" compatLnSpc="0">
            <a:noAutofit/>
          </a:bodyPr>
          <a:lstStyle/>
          <a:p>
            <a:pPr algn="ctr" defTabSz="356843">
              <a:tabLst>
                <a:tab pos="0" algn="l"/>
                <a:tab pos="354827" algn="l"/>
                <a:tab pos="711670" algn="l"/>
                <a:tab pos="1067841" algn="l"/>
                <a:tab pos="1424683" algn="l"/>
                <a:tab pos="1781526" algn="l"/>
                <a:tab pos="2137697" algn="l"/>
                <a:tab pos="2494540" algn="l"/>
                <a:tab pos="2850711" algn="l"/>
                <a:tab pos="3207554" algn="l"/>
                <a:tab pos="3564397" algn="l"/>
                <a:tab pos="3920568" algn="l"/>
                <a:tab pos="4277410" algn="l"/>
                <a:tab pos="4633581" algn="l"/>
                <a:tab pos="4990424" algn="l"/>
                <a:tab pos="5347267" algn="l"/>
                <a:tab pos="5703438" algn="l"/>
                <a:tab pos="6060281" algn="l"/>
                <a:tab pos="6416452" algn="l"/>
                <a:tab pos="6773295" algn="l"/>
                <a:tab pos="7130138" algn="l"/>
              </a:tabLst>
            </a:pPr>
            <a:r>
              <a:rPr lang="zh-CN" altLang="en-US" sz="952"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数据工具选型</a:t>
            </a:r>
          </a:p>
        </p:txBody>
      </p:sp>
      <p:sp>
        <p:nvSpPr>
          <p:cNvPr id="79" name="矩形 78"/>
          <p:cNvSpPr/>
          <p:nvPr/>
        </p:nvSpPr>
        <p:spPr bwMode="auto">
          <a:xfrm>
            <a:off x="7403337" y="4380290"/>
            <a:ext cx="655213" cy="323238"/>
          </a:xfrm>
          <a:prstGeom prst="rect">
            <a:avLst/>
          </a:prstGeom>
          <a:solidFill>
            <a:srgbClr val="FFFFFF"/>
          </a:solidFill>
          <a:ln w="19080">
            <a:solidFill>
              <a:srgbClr val="00ACA8"/>
            </a:solidFill>
            <a:miter lim="800000"/>
          </a:ln>
        </p:spPr>
        <p:txBody>
          <a:bodyPr vert="horz" wrap="square" lIns="71434" tIns="37146" rIns="71434" bIns="37146" numCol="1" anchor="t" anchorCtr="0" compatLnSpc="0">
            <a:noAutofit/>
          </a:bodyPr>
          <a:lstStyle/>
          <a:p>
            <a:pPr algn="ctr" defTabSz="356843">
              <a:tabLst>
                <a:tab pos="0" algn="l"/>
                <a:tab pos="354827" algn="l"/>
                <a:tab pos="711670" algn="l"/>
                <a:tab pos="1067841" algn="l"/>
                <a:tab pos="1424683" algn="l"/>
                <a:tab pos="1781526" algn="l"/>
                <a:tab pos="2137697" algn="l"/>
                <a:tab pos="2494540" algn="l"/>
                <a:tab pos="2850711" algn="l"/>
                <a:tab pos="3207554" algn="l"/>
                <a:tab pos="3564397" algn="l"/>
                <a:tab pos="3920568" algn="l"/>
                <a:tab pos="4277410" algn="l"/>
                <a:tab pos="4633581" algn="l"/>
                <a:tab pos="4990424" algn="l"/>
                <a:tab pos="5347267" algn="l"/>
                <a:tab pos="5703438" algn="l"/>
                <a:tab pos="6060281" algn="l"/>
                <a:tab pos="6416452" algn="l"/>
                <a:tab pos="6773295" algn="l"/>
                <a:tab pos="7130138" algn="l"/>
              </a:tabLst>
            </a:pPr>
            <a:r>
              <a:rPr lang="zh-CN" altLang="en-US" sz="952"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描述未来数据架构</a:t>
            </a:r>
          </a:p>
        </p:txBody>
      </p:sp>
      <p:cxnSp>
        <p:nvCxnSpPr>
          <p:cNvPr id="80" name="AutoShape 174"/>
          <p:cNvCxnSpPr>
            <a:cxnSpLocks noChangeShapeType="1"/>
            <a:stCxn id="77" idx="2"/>
            <a:endCxn id="78" idx="0"/>
          </p:cNvCxnSpPr>
          <p:nvPr/>
        </p:nvCxnSpPr>
        <p:spPr bwMode="auto">
          <a:xfrm rot="5400000" flipV="1">
            <a:off x="7683566" y="3901816"/>
            <a:ext cx="94082" cy="3360"/>
          </a:xfrm>
          <a:prstGeom prst="bentConnector3">
            <a:avLst>
              <a:gd name="adj1" fmla="val 50000"/>
            </a:avLst>
          </a:prstGeom>
          <a:noFill/>
          <a:ln w="12600">
            <a:solidFill>
              <a:srgbClr val="00ACA8"/>
            </a:solidFill>
            <a:miter lim="800000"/>
            <a:tailEnd type="triangle" w="med" len="med"/>
          </a:ln>
        </p:spPr>
      </p:cxnSp>
      <p:cxnSp>
        <p:nvCxnSpPr>
          <p:cNvPr id="81" name="AutoShape 174"/>
          <p:cNvCxnSpPr>
            <a:cxnSpLocks noChangeShapeType="1"/>
            <a:stCxn id="78" idx="2"/>
            <a:endCxn id="79" idx="0"/>
          </p:cNvCxnSpPr>
          <p:nvPr/>
        </p:nvCxnSpPr>
        <p:spPr bwMode="auto">
          <a:xfrm rot="5400000">
            <a:off x="7677518" y="4326528"/>
            <a:ext cx="107522" cy="3360"/>
          </a:xfrm>
          <a:prstGeom prst="bentConnector2">
            <a:avLst/>
          </a:prstGeom>
          <a:noFill/>
          <a:ln w="12600">
            <a:solidFill>
              <a:srgbClr val="00ACA8"/>
            </a:solidFill>
            <a:miter lim="800000"/>
            <a:tailEnd type="triangle" w="med" len="med"/>
          </a:ln>
        </p:spPr>
      </p:cxnSp>
      <p:sp>
        <p:nvSpPr>
          <p:cNvPr id="82" name="矩形 81"/>
          <p:cNvSpPr/>
          <p:nvPr/>
        </p:nvSpPr>
        <p:spPr bwMode="auto">
          <a:xfrm>
            <a:off x="8222521" y="3706932"/>
            <a:ext cx="890418" cy="242597"/>
          </a:xfrm>
          <a:prstGeom prst="rect">
            <a:avLst/>
          </a:prstGeom>
          <a:solidFill>
            <a:srgbClr val="FFFFFF"/>
          </a:solidFill>
          <a:ln w="19080">
            <a:solidFill>
              <a:srgbClr val="00ACA8"/>
            </a:solidFill>
            <a:miter lim="800000"/>
          </a:ln>
        </p:spPr>
        <p:txBody>
          <a:bodyPr vert="horz" wrap="square" lIns="71434" tIns="37146" rIns="71434" bIns="37146" numCol="1" anchor="t" anchorCtr="0" compatLnSpc="0">
            <a:noAutofit/>
          </a:bodyPr>
          <a:lstStyle/>
          <a:p>
            <a:pPr algn="ctr" defTabSz="356843">
              <a:tabLst>
                <a:tab pos="0" algn="l"/>
                <a:tab pos="354827" algn="l"/>
                <a:tab pos="711670" algn="l"/>
                <a:tab pos="1067841" algn="l"/>
                <a:tab pos="1424683" algn="l"/>
                <a:tab pos="1781526" algn="l"/>
                <a:tab pos="2137697" algn="l"/>
                <a:tab pos="2494540" algn="l"/>
                <a:tab pos="2850711" algn="l"/>
                <a:tab pos="3207554" algn="l"/>
                <a:tab pos="3564397" algn="l"/>
                <a:tab pos="3920568" algn="l"/>
                <a:tab pos="4277410" algn="l"/>
                <a:tab pos="4633581" algn="l"/>
                <a:tab pos="4990424" algn="l"/>
                <a:tab pos="5347267" algn="l"/>
                <a:tab pos="5703438" algn="l"/>
                <a:tab pos="6060281" algn="l"/>
                <a:tab pos="6416452" algn="l"/>
                <a:tab pos="6773295" algn="l"/>
                <a:tab pos="7130138" algn="l"/>
              </a:tabLst>
            </a:pPr>
            <a:r>
              <a:rPr lang="zh-CN" altLang="en-US" sz="952"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资源参考模型</a:t>
            </a:r>
          </a:p>
        </p:txBody>
      </p:sp>
      <p:sp>
        <p:nvSpPr>
          <p:cNvPr id="83" name="矩形 82"/>
          <p:cNvSpPr/>
          <p:nvPr/>
        </p:nvSpPr>
        <p:spPr bwMode="auto">
          <a:xfrm>
            <a:off x="8222521" y="4012698"/>
            <a:ext cx="890418" cy="242597"/>
          </a:xfrm>
          <a:prstGeom prst="rect">
            <a:avLst/>
          </a:prstGeom>
          <a:solidFill>
            <a:srgbClr val="FFFFFF"/>
          </a:solidFill>
          <a:ln w="19080">
            <a:solidFill>
              <a:srgbClr val="00ACA8"/>
            </a:solidFill>
            <a:miter lim="800000"/>
          </a:ln>
        </p:spPr>
        <p:txBody>
          <a:bodyPr vert="horz" wrap="square" lIns="71434" tIns="37146" rIns="71434" bIns="37146" numCol="1" anchor="t" anchorCtr="0" compatLnSpc="0">
            <a:noAutofit/>
          </a:bodyPr>
          <a:lstStyle/>
          <a:p>
            <a:pPr algn="ctr" defTabSz="356843">
              <a:tabLst>
                <a:tab pos="0" algn="l"/>
                <a:tab pos="354827" algn="l"/>
                <a:tab pos="711670" algn="l"/>
                <a:tab pos="1067841" algn="l"/>
                <a:tab pos="1424683" algn="l"/>
                <a:tab pos="1781526" algn="l"/>
                <a:tab pos="2137697" algn="l"/>
                <a:tab pos="2494540" algn="l"/>
                <a:tab pos="2850711" algn="l"/>
                <a:tab pos="3207554" algn="l"/>
                <a:tab pos="3564397" algn="l"/>
                <a:tab pos="3920568" algn="l"/>
                <a:tab pos="4277410" algn="l"/>
                <a:tab pos="4633581" algn="l"/>
                <a:tab pos="4990424" algn="l"/>
                <a:tab pos="5347267" algn="l"/>
                <a:tab pos="5703438" algn="l"/>
                <a:tab pos="6060281" algn="l"/>
                <a:tab pos="6416452" algn="l"/>
                <a:tab pos="6773295" algn="l"/>
                <a:tab pos="7130138" algn="l"/>
              </a:tabLst>
            </a:pPr>
            <a:r>
              <a:rPr lang="zh-CN" altLang="en-US" sz="952"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数据架构观点</a:t>
            </a:r>
          </a:p>
        </p:txBody>
      </p:sp>
      <p:sp>
        <p:nvSpPr>
          <p:cNvPr id="84" name="矩形 83"/>
          <p:cNvSpPr/>
          <p:nvPr/>
        </p:nvSpPr>
        <p:spPr bwMode="auto">
          <a:xfrm>
            <a:off x="8222521" y="4318464"/>
            <a:ext cx="890418" cy="242597"/>
          </a:xfrm>
          <a:prstGeom prst="rect">
            <a:avLst/>
          </a:prstGeom>
          <a:solidFill>
            <a:srgbClr val="FFFFFF"/>
          </a:solidFill>
          <a:ln w="19080">
            <a:solidFill>
              <a:srgbClr val="00ACA8"/>
            </a:solidFill>
            <a:miter lim="800000"/>
          </a:ln>
        </p:spPr>
        <p:txBody>
          <a:bodyPr vert="horz" wrap="square" lIns="71434" tIns="37146" rIns="71434" bIns="37146" numCol="1" anchor="t" anchorCtr="0" compatLnSpc="0">
            <a:noAutofit/>
          </a:bodyPr>
          <a:lstStyle/>
          <a:p>
            <a:pPr algn="ctr" defTabSz="356843">
              <a:tabLst>
                <a:tab pos="0" algn="l"/>
                <a:tab pos="354827" algn="l"/>
                <a:tab pos="711670" algn="l"/>
                <a:tab pos="1067841" algn="l"/>
                <a:tab pos="1424683" algn="l"/>
                <a:tab pos="1781526" algn="l"/>
                <a:tab pos="2137697" algn="l"/>
                <a:tab pos="2494540" algn="l"/>
                <a:tab pos="2850711" algn="l"/>
                <a:tab pos="3207554" algn="l"/>
                <a:tab pos="3564397" algn="l"/>
                <a:tab pos="3920568" algn="l"/>
                <a:tab pos="4277410" algn="l"/>
                <a:tab pos="4633581" algn="l"/>
                <a:tab pos="4990424" algn="l"/>
                <a:tab pos="5347267" algn="l"/>
                <a:tab pos="5703438" algn="l"/>
                <a:tab pos="6060281" algn="l"/>
                <a:tab pos="6416452" algn="l"/>
                <a:tab pos="6773295" algn="l"/>
                <a:tab pos="7130138" algn="l"/>
              </a:tabLst>
            </a:pPr>
            <a:r>
              <a:rPr lang="zh-CN" altLang="en-US" sz="952"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数据建模工具</a:t>
            </a:r>
          </a:p>
        </p:txBody>
      </p:sp>
      <p:cxnSp>
        <p:nvCxnSpPr>
          <p:cNvPr id="85" name="AutoShape 174"/>
          <p:cNvCxnSpPr>
            <a:cxnSpLocks noChangeShapeType="1"/>
            <a:stCxn id="78" idx="3"/>
            <a:endCxn id="82" idx="1"/>
          </p:cNvCxnSpPr>
          <p:nvPr/>
        </p:nvCxnSpPr>
        <p:spPr bwMode="auto">
          <a:xfrm flipV="1">
            <a:off x="8059222" y="3828566"/>
            <a:ext cx="163299" cy="282918"/>
          </a:xfrm>
          <a:prstGeom prst="bentConnector3">
            <a:avLst>
              <a:gd name="adj1" fmla="val 50206"/>
            </a:avLst>
          </a:prstGeom>
          <a:noFill/>
          <a:ln w="12600">
            <a:solidFill>
              <a:srgbClr val="00ACA8"/>
            </a:solidFill>
            <a:miter lim="800000"/>
            <a:tailEnd type="triangle" w="med" len="med"/>
          </a:ln>
        </p:spPr>
      </p:cxnSp>
      <p:cxnSp>
        <p:nvCxnSpPr>
          <p:cNvPr id="86" name="AutoShape 174"/>
          <p:cNvCxnSpPr>
            <a:cxnSpLocks noChangeShapeType="1"/>
            <a:stCxn id="78" idx="3"/>
            <a:endCxn id="83" idx="1"/>
          </p:cNvCxnSpPr>
          <p:nvPr/>
        </p:nvCxnSpPr>
        <p:spPr bwMode="auto">
          <a:xfrm>
            <a:off x="8059222" y="4111484"/>
            <a:ext cx="163299" cy="22848"/>
          </a:xfrm>
          <a:prstGeom prst="bentConnector3">
            <a:avLst>
              <a:gd name="adj1" fmla="val 50206"/>
            </a:avLst>
          </a:prstGeom>
          <a:noFill/>
          <a:ln w="12600">
            <a:solidFill>
              <a:srgbClr val="00ACA8"/>
            </a:solidFill>
            <a:miter lim="800000"/>
            <a:tailEnd type="triangle" w="med" len="med"/>
          </a:ln>
        </p:spPr>
      </p:cxnSp>
      <p:cxnSp>
        <p:nvCxnSpPr>
          <p:cNvPr id="87" name="AutoShape 174"/>
          <p:cNvCxnSpPr>
            <a:cxnSpLocks noChangeShapeType="1"/>
            <a:stCxn id="78" idx="3"/>
            <a:endCxn id="84" idx="1"/>
          </p:cNvCxnSpPr>
          <p:nvPr/>
        </p:nvCxnSpPr>
        <p:spPr bwMode="auto">
          <a:xfrm>
            <a:off x="8059222" y="4111484"/>
            <a:ext cx="163299" cy="328614"/>
          </a:xfrm>
          <a:prstGeom prst="bentConnector3">
            <a:avLst>
              <a:gd name="adj1" fmla="val 50206"/>
            </a:avLst>
          </a:prstGeom>
          <a:noFill/>
          <a:ln w="12600">
            <a:solidFill>
              <a:srgbClr val="00ACA8"/>
            </a:solidFill>
            <a:miter lim="800000"/>
            <a:tailEnd type="triangle" w="med" len="med"/>
          </a:ln>
        </p:spPr>
      </p:cxnSp>
      <p:sp>
        <p:nvSpPr>
          <p:cNvPr id="88" name="矩形 87"/>
          <p:cNvSpPr/>
          <p:nvPr/>
        </p:nvSpPr>
        <p:spPr bwMode="auto">
          <a:xfrm>
            <a:off x="4697140" y="5251891"/>
            <a:ext cx="655885" cy="323238"/>
          </a:xfrm>
          <a:prstGeom prst="rect">
            <a:avLst/>
          </a:prstGeom>
          <a:solidFill>
            <a:srgbClr val="FFFFFF"/>
          </a:solidFill>
          <a:ln w="19080">
            <a:solidFill>
              <a:srgbClr val="00ACA8"/>
            </a:solidFill>
            <a:miter lim="800000"/>
          </a:ln>
        </p:spPr>
        <p:txBody>
          <a:bodyPr vert="horz" wrap="square" lIns="71434" tIns="37146" rIns="71434" bIns="37146" numCol="1" anchor="t" anchorCtr="0" compatLnSpc="0">
            <a:noAutofit/>
          </a:bodyPr>
          <a:lstStyle/>
          <a:p>
            <a:pPr algn="ctr" defTabSz="356843">
              <a:tabLst>
                <a:tab pos="0" algn="l"/>
                <a:tab pos="354827" algn="l"/>
                <a:tab pos="711670" algn="l"/>
                <a:tab pos="1067841" algn="l"/>
                <a:tab pos="1424683" algn="l"/>
                <a:tab pos="1781526" algn="l"/>
                <a:tab pos="2137697" algn="l"/>
                <a:tab pos="2494540" algn="l"/>
                <a:tab pos="2850711" algn="l"/>
                <a:tab pos="3207554" algn="l"/>
                <a:tab pos="3564397" algn="l"/>
                <a:tab pos="3920568" algn="l"/>
                <a:tab pos="4277410" algn="l"/>
                <a:tab pos="4633581" algn="l"/>
                <a:tab pos="4990424" algn="l"/>
                <a:tab pos="5347267" algn="l"/>
                <a:tab pos="5703438" algn="l"/>
                <a:tab pos="6060281" algn="l"/>
                <a:tab pos="6416452" algn="l"/>
                <a:tab pos="6773295" algn="l"/>
                <a:tab pos="7130138" algn="l"/>
              </a:tabLst>
            </a:pPr>
            <a:r>
              <a:rPr lang="zh-CN" altLang="en-US" sz="952"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分析当前技术架构</a:t>
            </a:r>
          </a:p>
        </p:txBody>
      </p:sp>
      <p:sp>
        <p:nvSpPr>
          <p:cNvPr id="89" name="矩形 88"/>
          <p:cNvSpPr/>
          <p:nvPr/>
        </p:nvSpPr>
        <p:spPr bwMode="auto">
          <a:xfrm>
            <a:off x="5626534" y="5251891"/>
            <a:ext cx="655885" cy="323238"/>
          </a:xfrm>
          <a:prstGeom prst="rect">
            <a:avLst/>
          </a:prstGeom>
          <a:solidFill>
            <a:srgbClr val="FFFFFF"/>
          </a:solidFill>
          <a:ln w="19080">
            <a:solidFill>
              <a:srgbClr val="00ACA8"/>
            </a:solidFill>
            <a:miter lim="800000"/>
          </a:ln>
        </p:spPr>
        <p:txBody>
          <a:bodyPr vert="horz" wrap="square" lIns="71434" tIns="37146" rIns="71434" bIns="37146" numCol="1" anchor="ctr" anchorCtr="0" compatLnSpc="0">
            <a:noAutofit/>
          </a:bodyPr>
          <a:lstStyle/>
          <a:p>
            <a:pPr algn="ctr" defTabSz="356843">
              <a:tabLst>
                <a:tab pos="0" algn="l"/>
                <a:tab pos="354827" algn="l"/>
                <a:tab pos="711670" algn="l"/>
                <a:tab pos="1067841" algn="l"/>
                <a:tab pos="1424683" algn="l"/>
                <a:tab pos="1781526" algn="l"/>
                <a:tab pos="2137697" algn="l"/>
                <a:tab pos="2494540" algn="l"/>
                <a:tab pos="2850711" algn="l"/>
                <a:tab pos="3207554" algn="l"/>
                <a:tab pos="3564397" algn="l"/>
                <a:tab pos="3920568" algn="l"/>
                <a:tab pos="4277410" algn="l"/>
                <a:tab pos="4633581" algn="l"/>
                <a:tab pos="4990424" algn="l"/>
                <a:tab pos="5347267" algn="l"/>
                <a:tab pos="5703438" algn="l"/>
                <a:tab pos="6060281" algn="l"/>
                <a:tab pos="6416452" algn="l"/>
                <a:tab pos="6773295" algn="l"/>
                <a:tab pos="7130138" algn="l"/>
              </a:tabLst>
            </a:pPr>
            <a:r>
              <a:rPr lang="zh-CN" altLang="en-US" sz="952"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技术选型</a:t>
            </a:r>
          </a:p>
        </p:txBody>
      </p:sp>
      <p:sp>
        <p:nvSpPr>
          <p:cNvPr id="90" name="矩形 89"/>
          <p:cNvSpPr/>
          <p:nvPr/>
        </p:nvSpPr>
        <p:spPr bwMode="auto">
          <a:xfrm>
            <a:off x="6555928" y="5251891"/>
            <a:ext cx="655885" cy="323238"/>
          </a:xfrm>
          <a:prstGeom prst="rect">
            <a:avLst/>
          </a:prstGeom>
          <a:solidFill>
            <a:srgbClr val="FFFFFF"/>
          </a:solidFill>
          <a:ln w="19080">
            <a:solidFill>
              <a:srgbClr val="00ACA8"/>
            </a:solidFill>
            <a:miter lim="800000"/>
          </a:ln>
        </p:spPr>
        <p:txBody>
          <a:bodyPr vert="horz" wrap="square" lIns="71434" tIns="37146" rIns="71434" bIns="37146" numCol="1" anchor="t" anchorCtr="0" compatLnSpc="0">
            <a:noAutofit/>
          </a:bodyPr>
          <a:lstStyle/>
          <a:p>
            <a:pPr algn="ctr" defTabSz="356843">
              <a:tabLst>
                <a:tab pos="0" algn="l"/>
                <a:tab pos="354827" algn="l"/>
                <a:tab pos="711670" algn="l"/>
                <a:tab pos="1067841" algn="l"/>
                <a:tab pos="1424683" algn="l"/>
                <a:tab pos="1781526" algn="l"/>
                <a:tab pos="2137697" algn="l"/>
                <a:tab pos="2494540" algn="l"/>
                <a:tab pos="2850711" algn="l"/>
                <a:tab pos="3207554" algn="l"/>
                <a:tab pos="3564397" algn="l"/>
                <a:tab pos="3920568" algn="l"/>
                <a:tab pos="4277410" algn="l"/>
                <a:tab pos="4633581" algn="l"/>
                <a:tab pos="4990424" algn="l"/>
                <a:tab pos="5347267" algn="l"/>
                <a:tab pos="5703438" algn="l"/>
                <a:tab pos="6060281" algn="l"/>
                <a:tab pos="6416452" algn="l"/>
                <a:tab pos="6773295" algn="l"/>
                <a:tab pos="7130138" algn="l"/>
              </a:tabLst>
            </a:pPr>
            <a:r>
              <a:rPr lang="zh-CN" altLang="en-US" sz="952"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描述未来技术架构</a:t>
            </a:r>
          </a:p>
        </p:txBody>
      </p:sp>
      <p:sp>
        <p:nvSpPr>
          <p:cNvPr id="91" name="矩形 90"/>
          <p:cNvSpPr/>
          <p:nvPr/>
        </p:nvSpPr>
        <p:spPr bwMode="auto">
          <a:xfrm>
            <a:off x="7485323" y="5251891"/>
            <a:ext cx="655885" cy="323238"/>
          </a:xfrm>
          <a:prstGeom prst="rect">
            <a:avLst/>
          </a:prstGeom>
          <a:solidFill>
            <a:srgbClr val="FFFFFF"/>
          </a:solidFill>
          <a:ln w="19080">
            <a:solidFill>
              <a:srgbClr val="00ACA8"/>
            </a:solidFill>
            <a:miter lim="800000"/>
          </a:ln>
        </p:spPr>
        <p:txBody>
          <a:bodyPr vert="horz" wrap="square" lIns="71434" tIns="37146" rIns="71434" bIns="37146" numCol="1" anchor="ctr" anchorCtr="0" compatLnSpc="0">
            <a:noAutofit/>
          </a:bodyPr>
          <a:lstStyle/>
          <a:p>
            <a:pPr algn="ctr" defTabSz="356843">
              <a:tabLst>
                <a:tab pos="0" algn="l"/>
                <a:tab pos="354827" algn="l"/>
                <a:tab pos="711670" algn="l"/>
                <a:tab pos="1067841" algn="l"/>
                <a:tab pos="1424683" algn="l"/>
                <a:tab pos="1781526" algn="l"/>
                <a:tab pos="2137697" algn="l"/>
                <a:tab pos="2494540" algn="l"/>
                <a:tab pos="2850711" algn="l"/>
                <a:tab pos="3207554" algn="l"/>
                <a:tab pos="3564397" algn="l"/>
                <a:tab pos="3920568" algn="l"/>
                <a:tab pos="4277410" algn="l"/>
                <a:tab pos="4633581" algn="l"/>
                <a:tab pos="4990424" algn="l"/>
                <a:tab pos="5347267" algn="l"/>
                <a:tab pos="5703438" algn="l"/>
                <a:tab pos="6060281" algn="l"/>
                <a:tab pos="6416452" algn="l"/>
                <a:tab pos="6773295" algn="l"/>
                <a:tab pos="7130138" algn="l"/>
              </a:tabLst>
            </a:pPr>
            <a:r>
              <a:rPr lang="zh-CN" altLang="en-US" sz="952"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差距分析</a:t>
            </a:r>
          </a:p>
        </p:txBody>
      </p:sp>
      <p:sp>
        <p:nvSpPr>
          <p:cNvPr id="92" name="矩形 91"/>
          <p:cNvSpPr/>
          <p:nvPr/>
        </p:nvSpPr>
        <p:spPr bwMode="auto">
          <a:xfrm>
            <a:off x="8414717" y="5251891"/>
            <a:ext cx="655885" cy="323238"/>
          </a:xfrm>
          <a:prstGeom prst="rect">
            <a:avLst/>
          </a:prstGeom>
          <a:solidFill>
            <a:srgbClr val="FFFFFF"/>
          </a:solidFill>
          <a:ln w="19080">
            <a:solidFill>
              <a:srgbClr val="00ACA8"/>
            </a:solidFill>
            <a:miter lim="800000"/>
          </a:ln>
        </p:spPr>
        <p:txBody>
          <a:bodyPr vert="horz" wrap="square" lIns="71434" tIns="37146" rIns="71434" bIns="37146" numCol="1" anchor="t" anchorCtr="0" compatLnSpc="0">
            <a:noAutofit/>
          </a:bodyPr>
          <a:lstStyle/>
          <a:p>
            <a:pPr algn="ctr" defTabSz="356843">
              <a:tabLst>
                <a:tab pos="0" algn="l"/>
                <a:tab pos="354827" algn="l"/>
                <a:tab pos="711670" algn="l"/>
                <a:tab pos="1067841" algn="l"/>
                <a:tab pos="1424683" algn="l"/>
                <a:tab pos="1781526" algn="l"/>
                <a:tab pos="2137697" algn="l"/>
                <a:tab pos="2494540" algn="l"/>
                <a:tab pos="2850711" algn="l"/>
                <a:tab pos="3207554" algn="l"/>
                <a:tab pos="3564397" algn="l"/>
                <a:tab pos="3920568" algn="l"/>
                <a:tab pos="4277410" algn="l"/>
                <a:tab pos="4633581" algn="l"/>
                <a:tab pos="4990424" algn="l"/>
                <a:tab pos="5347267" algn="l"/>
                <a:tab pos="5703438" algn="l"/>
                <a:tab pos="6060281" algn="l"/>
                <a:tab pos="6416452" algn="l"/>
                <a:tab pos="6773295" algn="l"/>
                <a:tab pos="7130138" algn="l"/>
              </a:tabLst>
            </a:pPr>
            <a:r>
              <a:rPr lang="zh-CN" altLang="en-US" sz="952"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确定技术架构</a:t>
            </a:r>
          </a:p>
        </p:txBody>
      </p:sp>
      <p:cxnSp>
        <p:nvCxnSpPr>
          <p:cNvPr id="93" name="AutoShape 197"/>
          <p:cNvCxnSpPr>
            <a:cxnSpLocks noChangeShapeType="1"/>
            <a:stCxn id="88" idx="3"/>
            <a:endCxn id="89" idx="1"/>
          </p:cNvCxnSpPr>
          <p:nvPr/>
        </p:nvCxnSpPr>
        <p:spPr bwMode="auto">
          <a:xfrm>
            <a:off x="5353025" y="5413846"/>
            <a:ext cx="273509" cy="3360"/>
          </a:xfrm>
          <a:prstGeom prst="bentConnector2">
            <a:avLst/>
          </a:prstGeom>
          <a:noFill/>
          <a:ln w="12600">
            <a:solidFill>
              <a:srgbClr val="00ACA8"/>
            </a:solidFill>
            <a:miter lim="800000"/>
            <a:tailEnd type="triangle" w="med" len="med"/>
          </a:ln>
        </p:spPr>
      </p:cxnSp>
      <p:cxnSp>
        <p:nvCxnSpPr>
          <p:cNvPr id="94" name="AutoShape 197"/>
          <p:cNvCxnSpPr>
            <a:cxnSpLocks noChangeShapeType="1"/>
            <a:stCxn id="89" idx="3"/>
            <a:endCxn id="90" idx="1"/>
          </p:cNvCxnSpPr>
          <p:nvPr/>
        </p:nvCxnSpPr>
        <p:spPr bwMode="auto">
          <a:xfrm>
            <a:off x="6282420" y="5413846"/>
            <a:ext cx="273509" cy="3360"/>
          </a:xfrm>
          <a:prstGeom prst="bentConnector2">
            <a:avLst/>
          </a:prstGeom>
          <a:noFill/>
          <a:ln w="12600">
            <a:solidFill>
              <a:srgbClr val="00ACA8"/>
            </a:solidFill>
            <a:miter lim="800000"/>
            <a:tailEnd type="triangle" w="med" len="med"/>
          </a:ln>
        </p:spPr>
      </p:cxnSp>
      <p:cxnSp>
        <p:nvCxnSpPr>
          <p:cNvPr id="95" name="AutoShape 197"/>
          <p:cNvCxnSpPr>
            <a:cxnSpLocks noChangeShapeType="1"/>
            <a:stCxn id="90" idx="3"/>
            <a:endCxn id="91" idx="1"/>
          </p:cNvCxnSpPr>
          <p:nvPr/>
        </p:nvCxnSpPr>
        <p:spPr bwMode="auto">
          <a:xfrm>
            <a:off x="7211814" y="5413846"/>
            <a:ext cx="273509" cy="3360"/>
          </a:xfrm>
          <a:prstGeom prst="bentConnector2">
            <a:avLst/>
          </a:prstGeom>
          <a:noFill/>
          <a:ln w="12600">
            <a:solidFill>
              <a:srgbClr val="00ACA8"/>
            </a:solidFill>
            <a:miter lim="800000"/>
            <a:tailEnd type="triangle" w="med" len="med"/>
          </a:ln>
        </p:spPr>
      </p:cxnSp>
      <p:cxnSp>
        <p:nvCxnSpPr>
          <p:cNvPr id="96" name="AutoShape 197"/>
          <p:cNvCxnSpPr>
            <a:cxnSpLocks noChangeShapeType="1"/>
            <a:stCxn id="91" idx="3"/>
            <a:endCxn id="92" idx="1"/>
          </p:cNvCxnSpPr>
          <p:nvPr/>
        </p:nvCxnSpPr>
        <p:spPr bwMode="auto">
          <a:xfrm>
            <a:off x="8141208" y="5413846"/>
            <a:ext cx="273509" cy="3360"/>
          </a:xfrm>
          <a:prstGeom prst="bentConnector2">
            <a:avLst/>
          </a:prstGeom>
          <a:noFill/>
          <a:ln w="12600">
            <a:solidFill>
              <a:srgbClr val="00ACA8"/>
            </a:solidFill>
            <a:miter lim="800000"/>
            <a:tailEnd type="triangle" w="med" len="med"/>
          </a:ln>
        </p:spPr>
      </p:cxnSp>
      <p:cxnSp>
        <p:nvCxnSpPr>
          <p:cNvPr id="97" name="AutoShape 197"/>
          <p:cNvCxnSpPr>
            <a:cxnSpLocks noChangeShapeType="1"/>
            <a:stCxn id="18" idx="3"/>
            <a:endCxn id="10" idx="1"/>
          </p:cNvCxnSpPr>
          <p:nvPr/>
        </p:nvCxnSpPr>
        <p:spPr bwMode="auto">
          <a:xfrm flipV="1">
            <a:off x="9180140" y="3096072"/>
            <a:ext cx="752655" cy="934770"/>
          </a:xfrm>
          <a:prstGeom prst="bentConnector3">
            <a:avLst>
              <a:gd name="adj1" fmla="val 50000"/>
            </a:avLst>
          </a:prstGeom>
          <a:noFill/>
          <a:ln w="12600">
            <a:solidFill>
              <a:srgbClr val="00ACA8"/>
            </a:solidFill>
            <a:miter lim="800000"/>
            <a:tailEnd type="triangle" w="med" len="med"/>
          </a:ln>
        </p:spPr>
      </p:cxnSp>
      <p:cxnSp>
        <p:nvCxnSpPr>
          <p:cNvPr id="98" name="AutoShape 197"/>
          <p:cNvCxnSpPr>
            <a:cxnSpLocks noChangeShapeType="1"/>
            <a:stCxn id="17" idx="3"/>
            <a:endCxn id="10" idx="1"/>
          </p:cNvCxnSpPr>
          <p:nvPr/>
        </p:nvCxnSpPr>
        <p:spPr bwMode="auto">
          <a:xfrm flipV="1">
            <a:off x="9180140" y="3096072"/>
            <a:ext cx="752655" cy="2241164"/>
          </a:xfrm>
          <a:prstGeom prst="bentConnector3">
            <a:avLst>
              <a:gd name="adj1" fmla="val 50000"/>
            </a:avLst>
          </a:prstGeom>
          <a:noFill/>
          <a:ln w="12600">
            <a:solidFill>
              <a:srgbClr val="00ACA8"/>
            </a:solidFill>
            <a:miter lim="800000"/>
            <a:tailEnd type="triangle" w="med" len="med"/>
          </a:ln>
        </p:spPr>
      </p:cxnSp>
    </p:spTree>
    <p:extLst>
      <p:ext uri="{BB962C8B-B14F-4D97-AF65-F5344CB8AC3E}">
        <p14:creationId xmlns:p14="http://schemas.microsoft.com/office/powerpoint/2010/main" val="1166418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p:spPr>
        <p:txBody>
          <a:bodyPr vert="horz" wrap="square" lIns="91440" tIns="45720" rIns="91440" bIns="45720" rtlCol="0" anchor="ctr">
            <a:spAutoFit/>
          </a:bodyPr>
          <a:lstStyle/>
          <a:p>
            <a:r>
              <a:rPr lang="zh-CN" altLang="en-US" dirty="0">
                <a:latin typeface="+mn-lt"/>
                <a:ea typeface="+mn-ea"/>
                <a:cs typeface="+mn-ea"/>
                <a:sym typeface="+mn-lt"/>
              </a:rPr>
              <a:t>数据中台与数据治理同生共长</a:t>
            </a:r>
          </a:p>
        </p:txBody>
      </p:sp>
      <p:sp>
        <p:nvSpPr>
          <p:cNvPr id="4" name="文本框 3"/>
          <p:cNvSpPr txBox="1"/>
          <p:nvPr/>
        </p:nvSpPr>
        <p:spPr>
          <a:xfrm>
            <a:off x="119050" y="639789"/>
            <a:ext cx="11910040" cy="646331"/>
          </a:xfrm>
          <a:prstGeom prst="rect">
            <a:avLst/>
          </a:prstGeom>
          <a:noFill/>
        </p:spPr>
        <p:txBody>
          <a:bodyPr wrap="square">
            <a:spAutoFit/>
          </a:bodyPr>
          <a:lstStyle/>
          <a:p>
            <a:r>
              <a:rPr lang="zh-CN" altLang="en-US" dirty="0">
                <a:solidFill>
                  <a:prstClr val="black"/>
                </a:solidFill>
                <a:latin typeface="微软雅黑" panose="020B0503020204020204" pitchFamily="34" charset="-122"/>
                <a:ea typeface="微软雅黑" panose="020B0503020204020204" pitchFamily="34" charset="-122"/>
              </a:rPr>
              <a:t>     一个完整的数据中台重点提供了数据的“通、管、存、用”四种能力，而数据治理在组织、制度和技术能力支撑和实现了数据中台数据赋能业务的价值</a:t>
            </a:r>
          </a:p>
        </p:txBody>
      </p:sp>
      <p:grpSp>
        <p:nvGrpSpPr>
          <p:cNvPr id="76" name="组合 75"/>
          <p:cNvGrpSpPr/>
          <p:nvPr/>
        </p:nvGrpSpPr>
        <p:grpSpPr>
          <a:xfrm>
            <a:off x="247651" y="1673103"/>
            <a:ext cx="6799535" cy="4506980"/>
            <a:chOff x="1633907" y="1802312"/>
            <a:chExt cx="7357693" cy="4168538"/>
          </a:xfrm>
        </p:grpSpPr>
        <p:sp>
          <p:nvSpPr>
            <p:cNvPr id="6" name="矩形 5"/>
            <p:cNvSpPr/>
            <p:nvPr/>
          </p:nvSpPr>
          <p:spPr>
            <a:xfrm>
              <a:off x="1634289" y="1813070"/>
              <a:ext cx="1454352" cy="459226"/>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latin typeface="微软雅黑" panose="020B0503020204020204" pitchFamily="34" charset="-122"/>
                  <a:ea typeface="微软雅黑" panose="020B0503020204020204" pitchFamily="34" charset="-122"/>
                  <a:cs typeface="+mn-ea"/>
                  <a:sym typeface="+mn-lt"/>
                </a:rPr>
                <a:t>业务数据化</a:t>
              </a:r>
              <a:endParaRPr lang="zh-CN" altLang="en-US" sz="140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7" name="矩形 6"/>
            <p:cNvSpPr/>
            <p:nvPr/>
          </p:nvSpPr>
          <p:spPr>
            <a:xfrm>
              <a:off x="4584076" y="1807691"/>
              <a:ext cx="1454352" cy="459226"/>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latin typeface="微软雅黑" panose="020B0503020204020204" pitchFamily="34" charset="-122"/>
                  <a:ea typeface="微软雅黑" panose="020B0503020204020204" pitchFamily="34" charset="-122"/>
                  <a:cs typeface="+mn-ea"/>
                  <a:sym typeface="+mn-lt"/>
                </a:rPr>
                <a:t>数据资产化</a:t>
              </a:r>
              <a:endParaRPr lang="zh-CN" altLang="en-US" sz="140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8" name="矩形 7"/>
            <p:cNvSpPr/>
            <p:nvPr/>
          </p:nvSpPr>
          <p:spPr>
            <a:xfrm>
              <a:off x="7533863" y="1802312"/>
              <a:ext cx="1454352" cy="459226"/>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latin typeface="微软雅黑" panose="020B0503020204020204" pitchFamily="34" charset="-122"/>
                  <a:ea typeface="微软雅黑" panose="020B0503020204020204" pitchFamily="34" charset="-122"/>
                  <a:cs typeface="+mn-ea"/>
                  <a:sym typeface="+mn-lt"/>
                </a:rPr>
                <a:t>资产价值化</a:t>
              </a:r>
              <a:endParaRPr lang="zh-CN" altLang="en-US" sz="140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9" name="箭头: 右 8"/>
            <p:cNvSpPr/>
            <p:nvPr/>
          </p:nvSpPr>
          <p:spPr>
            <a:xfrm>
              <a:off x="6332332" y="1879205"/>
              <a:ext cx="907627" cy="316197"/>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10" name="箭头: 右 9"/>
            <p:cNvSpPr/>
            <p:nvPr/>
          </p:nvSpPr>
          <p:spPr>
            <a:xfrm>
              <a:off x="3471334" y="1879205"/>
              <a:ext cx="907627" cy="316197"/>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11" name="矩形 10"/>
            <p:cNvSpPr/>
            <p:nvPr/>
          </p:nvSpPr>
          <p:spPr>
            <a:xfrm>
              <a:off x="1634289" y="2744403"/>
              <a:ext cx="1454352" cy="459226"/>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prstClr val="white"/>
                  </a:solidFill>
                  <a:latin typeface="微软雅黑" panose="020B0503020204020204" pitchFamily="34" charset="-122"/>
                  <a:ea typeface="微软雅黑" panose="020B0503020204020204" pitchFamily="34" charset="-122"/>
                  <a:cs typeface="+mn-ea"/>
                  <a:sym typeface="+mn-lt"/>
                </a:rPr>
                <a:t>数据交换层</a:t>
              </a:r>
            </a:p>
          </p:txBody>
        </p:sp>
        <p:sp>
          <p:nvSpPr>
            <p:cNvPr id="12" name="矩形 11"/>
            <p:cNvSpPr/>
            <p:nvPr/>
          </p:nvSpPr>
          <p:spPr>
            <a:xfrm>
              <a:off x="3601942" y="2744403"/>
              <a:ext cx="1454352" cy="459226"/>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prstClr val="white"/>
                  </a:solidFill>
                  <a:latin typeface="微软雅黑" panose="020B0503020204020204" pitchFamily="34" charset="-122"/>
                  <a:ea typeface="微软雅黑" panose="020B0503020204020204" pitchFamily="34" charset="-122"/>
                  <a:cs typeface="+mn-ea"/>
                  <a:sym typeface="+mn-lt"/>
                </a:rPr>
                <a:t>数据计算层</a:t>
              </a:r>
            </a:p>
          </p:txBody>
        </p:sp>
        <p:sp>
          <p:nvSpPr>
            <p:cNvPr id="13" name="矩形 12"/>
            <p:cNvSpPr/>
            <p:nvPr/>
          </p:nvSpPr>
          <p:spPr>
            <a:xfrm>
              <a:off x="5569595" y="2744403"/>
              <a:ext cx="1454352" cy="459226"/>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prstClr val="white"/>
                  </a:solidFill>
                  <a:latin typeface="微软雅黑" panose="020B0503020204020204" pitchFamily="34" charset="-122"/>
                  <a:ea typeface="微软雅黑" panose="020B0503020204020204" pitchFamily="34" charset="-122"/>
                  <a:cs typeface="+mn-ea"/>
                  <a:sym typeface="+mn-lt"/>
                </a:rPr>
                <a:t>数据资产层</a:t>
              </a:r>
            </a:p>
          </p:txBody>
        </p:sp>
        <p:sp>
          <p:nvSpPr>
            <p:cNvPr id="14" name="矩形 13"/>
            <p:cNvSpPr/>
            <p:nvPr/>
          </p:nvSpPr>
          <p:spPr>
            <a:xfrm>
              <a:off x="7537248" y="2744403"/>
              <a:ext cx="1454352" cy="459226"/>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prstClr val="white"/>
                  </a:solidFill>
                  <a:latin typeface="微软雅黑" panose="020B0503020204020204" pitchFamily="34" charset="-122"/>
                  <a:ea typeface="微软雅黑" panose="020B0503020204020204" pitchFamily="34" charset="-122"/>
                  <a:cs typeface="+mn-ea"/>
                  <a:sym typeface="+mn-lt"/>
                </a:rPr>
                <a:t>数据应用及产品化</a:t>
              </a:r>
            </a:p>
          </p:txBody>
        </p:sp>
        <p:grpSp>
          <p:nvGrpSpPr>
            <p:cNvPr id="21" name="组合 20"/>
            <p:cNvGrpSpPr/>
            <p:nvPr/>
          </p:nvGrpSpPr>
          <p:grpSpPr>
            <a:xfrm>
              <a:off x="1634289" y="3216510"/>
              <a:ext cx="1454352" cy="1373658"/>
              <a:chOff x="1634289" y="3216510"/>
              <a:chExt cx="1454352" cy="1373658"/>
            </a:xfrm>
          </p:grpSpPr>
          <p:sp>
            <p:nvSpPr>
              <p:cNvPr id="15" name="矩形 14"/>
              <p:cNvSpPr/>
              <p:nvPr/>
            </p:nvSpPr>
            <p:spPr>
              <a:xfrm>
                <a:off x="1634289" y="3216510"/>
                <a:ext cx="1454352" cy="13736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7" name="矩形: 圆角 16"/>
              <p:cNvSpPr/>
              <p:nvPr/>
            </p:nvSpPr>
            <p:spPr>
              <a:xfrm>
                <a:off x="1726154" y="3371307"/>
                <a:ext cx="1271381" cy="304430"/>
              </a:xfrm>
              <a:prstGeom prst="roundRect">
                <a:avLst/>
              </a:prstGeom>
              <a:ln w="9525">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solidFill>
                      <a:prstClr val="black"/>
                    </a:solidFill>
                    <a:latin typeface="微软雅黑" panose="020B0503020204020204" pitchFamily="34" charset="-122"/>
                    <a:ea typeface="微软雅黑" panose="020B0503020204020204" pitchFamily="34" charset="-122"/>
                    <a:cs typeface="+mn-ea"/>
                    <a:sym typeface="+mn-lt"/>
                  </a:rPr>
                  <a:t>统一数据采集</a:t>
                </a:r>
              </a:p>
            </p:txBody>
          </p:sp>
          <p:sp>
            <p:nvSpPr>
              <p:cNvPr id="19" name="矩形: 圆角 18"/>
              <p:cNvSpPr/>
              <p:nvPr/>
            </p:nvSpPr>
            <p:spPr>
              <a:xfrm>
                <a:off x="1725774" y="3755029"/>
                <a:ext cx="1271381" cy="304430"/>
              </a:xfrm>
              <a:prstGeom prst="roundRect">
                <a:avLst/>
              </a:prstGeom>
              <a:ln w="9525">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solidFill>
                      <a:prstClr val="black"/>
                    </a:solidFill>
                    <a:latin typeface="微软雅黑" panose="020B0503020204020204" pitchFamily="34" charset="-122"/>
                    <a:ea typeface="微软雅黑" panose="020B0503020204020204" pitchFamily="34" charset="-122"/>
                    <a:cs typeface="+mn-ea"/>
                    <a:sym typeface="+mn-lt"/>
                  </a:rPr>
                  <a:t>统一调度平台</a:t>
                </a:r>
              </a:p>
            </p:txBody>
          </p:sp>
          <p:sp>
            <p:nvSpPr>
              <p:cNvPr id="20" name="矩形: 圆角 19"/>
              <p:cNvSpPr/>
              <p:nvPr/>
            </p:nvSpPr>
            <p:spPr>
              <a:xfrm>
                <a:off x="1725394" y="4138751"/>
                <a:ext cx="1271381" cy="304430"/>
              </a:xfrm>
              <a:prstGeom prst="roundRect">
                <a:avLst/>
              </a:prstGeom>
              <a:ln w="9525">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solidFill>
                      <a:prstClr val="black"/>
                    </a:solidFill>
                    <a:latin typeface="微软雅黑" panose="020B0503020204020204" pitchFamily="34" charset="-122"/>
                    <a:ea typeface="微软雅黑" panose="020B0503020204020204" pitchFamily="34" charset="-122"/>
                    <a:cs typeface="+mn-ea"/>
                    <a:sym typeface="+mn-lt"/>
                  </a:rPr>
                  <a:t>统一外部数据采集</a:t>
                </a:r>
              </a:p>
            </p:txBody>
          </p:sp>
        </p:grpSp>
        <p:sp>
          <p:nvSpPr>
            <p:cNvPr id="23" name="矩形 22"/>
            <p:cNvSpPr/>
            <p:nvPr/>
          </p:nvSpPr>
          <p:spPr>
            <a:xfrm>
              <a:off x="3601942" y="3224080"/>
              <a:ext cx="1454352" cy="13736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24" name="矩形: 圆角 23"/>
            <p:cNvSpPr/>
            <p:nvPr/>
          </p:nvSpPr>
          <p:spPr>
            <a:xfrm>
              <a:off x="3632816" y="3256243"/>
              <a:ext cx="685154" cy="304430"/>
            </a:xfrm>
            <a:prstGeom prst="roundRect">
              <a:avLst/>
            </a:prstGeom>
            <a:ln w="9525">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solidFill>
                    <a:prstClr val="black"/>
                  </a:solidFill>
                  <a:latin typeface="微软雅黑" panose="020B0503020204020204" pitchFamily="34" charset="-122"/>
                  <a:ea typeface="微软雅黑" panose="020B0503020204020204" pitchFamily="34" charset="-122"/>
                  <a:cs typeface="+mn-ea"/>
                  <a:sym typeface="+mn-lt"/>
                </a:rPr>
                <a:t>离线计算</a:t>
              </a:r>
            </a:p>
          </p:txBody>
        </p:sp>
        <p:sp>
          <p:nvSpPr>
            <p:cNvPr id="27" name="矩形: 圆角 26"/>
            <p:cNvSpPr/>
            <p:nvPr/>
          </p:nvSpPr>
          <p:spPr>
            <a:xfrm>
              <a:off x="4351785" y="3256243"/>
              <a:ext cx="685154" cy="304430"/>
            </a:xfrm>
            <a:prstGeom prst="roundRect">
              <a:avLst/>
            </a:prstGeom>
            <a:ln w="9525">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solidFill>
                    <a:prstClr val="black"/>
                  </a:solidFill>
                  <a:latin typeface="微软雅黑" panose="020B0503020204020204" pitchFamily="34" charset="-122"/>
                  <a:ea typeface="微软雅黑" panose="020B0503020204020204" pitchFamily="34" charset="-122"/>
                  <a:cs typeface="+mn-ea"/>
                  <a:sym typeface="+mn-lt"/>
                </a:rPr>
                <a:t>贴源数据</a:t>
              </a:r>
            </a:p>
          </p:txBody>
        </p:sp>
        <p:sp>
          <p:nvSpPr>
            <p:cNvPr id="28" name="矩形: 圆角 27"/>
            <p:cNvSpPr/>
            <p:nvPr/>
          </p:nvSpPr>
          <p:spPr>
            <a:xfrm>
              <a:off x="3632816" y="3581124"/>
              <a:ext cx="685154" cy="304430"/>
            </a:xfrm>
            <a:prstGeom prst="roundRect">
              <a:avLst/>
            </a:prstGeom>
            <a:ln w="9525">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solidFill>
                    <a:prstClr val="black"/>
                  </a:solidFill>
                  <a:latin typeface="微软雅黑" panose="020B0503020204020204" pitchFamily="34" charset="-122"/>
                  <a:ea typeface="微软雅黑" panose="020B0503020204020204" pitchFamily="34" charset="-122"/>
                  <a:cs typeface="+mn-ea"/>
                  <a:sym typeface="+mn-lt"/>
                </a:rPr>
                <a:t>实时计算</a:t>
              </a:r>
            </a:p>
          </p:txBody>
        </p:sp>
        <p:sp>
          <p:nvSpPr>
            <p:cNvPr id="29" name="矩形: 圆角 28"/>
            <p:cNvSpPr/>
            <p:nvPr/>
          </p:nvSpPr>
          <p:spPr>
            <a:xfrm>
              <a:off x="4351785" y="3581124"/>
              <a:ext cx="685154" cy="304430"/>
            </a:xfrm>
            <a:prstGeom prst="roundRect">
              <a:avLst/>
            </a:prstGeom>
            <a:ln w="9525">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solidFill>
                    <a:prstClr val="black"/>
                  </a:solidFill>
                  <a:latin typeface="微软雅黑" panose="020B0503020204020204" pitchFamily="34" charset="-122"/>
                  <a:ea typeface="微软雅黑" panose="020B0503020204020204" pitchFamily="34" charset="-122"/>
                  <a:cs typeface="+mn-ea"/>
                  <a:sym typeface="+mn-lt"/>
                </a:rPr>
                <a:t>整合数据</a:t>
              </a:r>
            </a:p>
          </p:txBody>
        </p:sp>
        <p:sp>
          <p:nvSpPr>
            <p:cNvPr id="30" name="矩形: 圆角 29"/>
            <p:cNvSpPr/>
            <p:nvPr/>
          </p:nvSpPr>
          <p:spPr>
            <a:xfrm>
              <a:off x="3632816" y="3906005"/>
              <a:ext cx="685154" cy="304430"/>
            </a:xfrm>
            <a:prstGeom prst="roundRect">
              <a:avLst/>
            </a:prstGeom>
            <a:ln w="9525">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solidFill>
                    <a:prstClr val="black"/>
                  </a:solidFill>
                  <a:latin typeface="微软雅黑" panose="020B0503020204020204" pitchFamily="34" charset="-122"/>
                  <a:ea typeface="微软雅黑" panose="020B0503020204020204" pitchFamily="34" charset="-122"/>
                  <a:cs typeface="+mn-ea"/>
                  <a:sym typeface="+mn-lt"/>
                </a:rPr>
                <a:t>流式数据</a:t>
              </a:r>
            </a:p>
          </p:txBody>
        </p:sp>
        <p:sp>
          <p:nvSpPr>
            <p:cNvPr id="31" name="矩形: 圆角 30"/>
            <p:cNvSpPr/>
            <p:nvPr/>
          </p:nvSpPr>
          <p:spPr>
            <a:xfrm>
              <a:off x="4351785" y="3906005"/>
              <a:ext cx="685154" cy="304430"/>
            </a:xfrm>
            <a:prstGeom prst="roundRect">
              <a:avLst/>
            </a:prstGeom>
            <a:ln w="9525">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solidFill>
                    <a:prstClr val="black"/>
                  </a:solidFill>
                  <a:latin typeface="微软雅黑" panose="020B0503020204020204" pitchFamily="34" charset="-122"/>
                  <a:ea typeface="微软雅黑" panose="020B0503020204020204" pitchFamily="34" charset="-122"/>
                  <a:cs typeface="+mn-ea"/>
                  <a:sym typeface="+mn-lt"/>
                </a:rPr>
                <a:t>公共数据</a:t>
              </a:r>
            </a:p>
          </p:txBody>
        </p:sp>
        <p:sp>
          <p:nvSpPr>
            <p:cNvPr id="32" name="矩形: 圆角 31"/>
            <p:cNvSpPr/>
            <p:nvPr/>
          </p:nvSpPr>
          <p:spPr>
            <a:xfrm>
              <a:off x="3632816" y="4230886"/>
              <a:ext cx="685154" cy="304430"/>
            </a:xfrm>
            <a:prstGeom prst="roundRect">
              <a:avLst/>
            </a:prstGeom>
            <a:ln w="9525">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solidFill>
                    <a:prstClr val="black"/>
                  </a:solidFill>
                  <a:latin typeface="微软雅黑" panose="020B0503020204020204" pitchFamily="34" charset="-122"/>
                  <a:ea typeface="微软雅黑" panose="020B0503020204020204" pitchFamily="34" charset="-122"/>
                  <a:cs typeface="+mn-ea"/>
                  <a:sym typeface="+mn-lt"/>
                </a:rPr>
                <a:t>预计算</a:t>
              </a:r>
            </a:p>
          </p:txBody>
        </p:sp>
        <p:sp>
          <p:nvSpPr>
            <p:cNvPr id="33" name="矩形: 圆角 32"/>
            <p:cNvSpPr/>
            <p:nvPr/>
          </p:nvSpPr>
          <p:spPr>
            <a:xfrm>
              <a:off x="4351785" y="4230886"/>
              <a:ext cx="685154" cy="304430"/>
            </a:xfrm>
            <a:prstGeom prst="roundRect">
              <a:avLst/>
            </a:prstGeom>
            <a:ln w="9525">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solidFill>
                    <a:prstClr val="black"/>
                  </a:solidFill>
                  <a:latin typeface="微软雅黑" panose="020B0503020204020204" pitchFamily="34" charset="-122"/>
                  <a:ea typeface="微软雅黑" panose="020B0503020204020204" pitchFamily="34" charset="-122"/>
                  <a:cs typeface="+mn-ea"/>
                  <a:sym typeface="+mn-lt"/>
                </a:rPr>
                <a:t>集市数据</a:t>
              </a:r>
            </a:p>
          </p:txBody>
        </p:sp>
        <p:grpSp>
          <p:nvGrpSpPr>
            <p:cNvPr id="34" name="组合 33"/>
            <p:cNvGrpSpPr/>
            <p:nvPr/>
          </p:nvGrpSpPr>
          <p:grpSpPr>
            <a:xfrm>
              <a:off x="5569595" y="3224080"/>
              <a:ext cx="1454352" cy="1373658"/>
              <a:chOff x="1634289" y="3216510"/>
              <a:chExt cx="1454352" cy="1373658"/>
            </a:xfrm>
          </p:grpSpPr>
          <p:sp>
            <p:nvSpPr>
              <p:cNvPr id="35" name="矩形 34"/>
              <p:cNvSpPr/>
              <p:nvPr/>
            </p:nvSpPr>
            <p:spPr>
              <a:xfrm>
                <a:off x="1634289" y="3216510"/>
                <a:ext cx="1454352" cy="13736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6" name="矩形: 圆角 35"/>
              <p:cNvSpPr/>
              <p:nvPr/>
            </p:nvSpPr>
            <p:spPr>
              <a:xfrm>
                <a:off x="1726154" y="3371307"/>
                <a:ext cx="1271381" cy="304430"/>
              </a:xfrm>
              <a:prstGeom prst="roundRect">
                <a:avLst/>
              </a:prstGeom>
              <a:ln w="9525">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solidFill>
                      <a:prstClr val="black"/>
                    </a:solidFill>
                    <a:latin typeface="微软雅黑" panose="020B0503020204020204" pitchFamily="34" charset="-122"/>
                    <a:ea typeface="微软雅黑" panose="020B0503020204020204" pitchFamily="34" charset="-122"/>
                    <a:cs typeface="+mn-ea"/>
                    <a:sym typeface="+mn-lt"/>
                  </a:rPr>
                  <a:t>数据目录</a:t>
                </a:r>
              </a:p>
            </p:txBody>
          </p:sp>
          <p:sp>
            <p:nvSpPr>
              <p:cNvPr id="37" name="矩形: 圆角 36"/>
              <p:cNvSpPr/>
              <p:nvPr/>
            </p:nvSpPr>
            <p:spPr>
              <a:xfrm>
                <a:off x="1725774" y="3755029"/>
                <a:ext cx="1271381" cy="304430"/>
              </a:xfrm>
              <a:prstGeom prst="roundRect">
                <a:avLst/>
              </a:prstGeom>
              <a:ln w="9525">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solidFill>
                      <a:prstClr val="black"/>
                    </a:solidFill>
                    <a:latin typeface="微软雅黑" panose="020B0503020204020204" pitchFamily="34" charset="-122"/>
                    <a:ea typeface="微软雅黑" panose="020B0503020204020204" pitchFamily="34" charset="-122"/>
                    <a:cs typeface="+mn-ea"/>
                    <a:sym typeface="+mn-lt"/>
                  </a:rPr>
                  <a:t>数据标签</a:t>
                </a:r>
              </a:p>
            </p:txBody>
          </p:sp>
          <p:sp>
            <p:nvSpPr>
              <p:cNvPr id="38" name="矩形: 圆角 37"/>
              <p:cNvSpPr/>
              <p:nvPr/>
            </p:nvSpPr>
            <p:spPr>
              <a:xfrm>
                <a:off x="1725394" y="4138751"/>
                <a:ext cx="1271381" cy="304430"/>
              </a:xfrm>
              <a:prstGeom prst="roundRect">
                <a:avLst/>
              </a:prstGeom>
              <a:ln w="9525">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solidFill>
                      <a:prstClr val="black"/>
                    </a:solidFill>
                    <a:latin typeface="微软雅黑" panose="020B0503020204020204" pitchFamily="34" charset="-122"/>
                    <a:ea typeface="微软雅黑" panose="020B0503020204020204" pitchFamily="34" charset="-122"/>
                    <a:cs typeface="+mn-ea"/>
                    <a:sym typeface="+mn-lt"/>
                  </a:rPr>
                  <a:t>数据模型</a:t>
                </a:r>
              </a:p>
            </p:txBody>
          </p:sp>
        </p:grpSp>
        <p:sp>
          <p:nvSpPr>
            <p:cNvPr id="44" name="矩形 43"/>
            <p:cNvSpPr/>
            <p:nvPr/>
          </p:nvSpPr>
          <p:spPr>
            <a:xfrm>
              <a:off x="7533863" y="3224551"/>
              <a:ext cx="1454352" cy="27462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5" name="矩形: 圆角 44"/>
            <p:cNvSpPr/>
            <p:nvPr/>
          </p:nvSpPr>
          <p:spPr>
            <a:xfrm>
              <a:off x="7608316" y="3350510"/>
              <a:ext cx="578896" cy="304430"/>
            </a:xfrm>
            <a:prstGeom prst="roundRect">
              <a:avLst/>
            </a:prstGeom>
            <a:ln w="9525">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solidFill>
                    <a:prstClr val="black"/>
                  </a:solidFill>
                  <a:latin typeface="微软雅黑" panose="020B0503020204020204" pitchFamily="34" charset="-122"/>
                  <a:ea typeface="微软雅黑" panose="020B0503020204020204" pitchFamily="34" charset="-122"/>
                  <a:cs typeface="+mn-ea"/>
                  <a:sym typeface="+mn-lt"/>
                </a:rPr>
                <a:t>固定报表</a:t>
              </a:r>
            </a:p>
          </p:txBody>
        </p:sp>
        <p:sp>
          <p:nvSpPr>
            <p:cNvPr id="46" name="矩形: 圆角 45"/>
            <p:cNvSpPr/>
            <p:nvPr/>
          </p:nvSpPr>
          <p:spPr>
            <a:xfrm>
              <a:off x="8327285" y="3350510"/>
              <a:ext cx="578896" cy="304430"/>
            </a:xfrm>
            <a:prstGeom prst="roundRect">
              <a:avLst/>
            </a:prstGeom>
            <a:ln w="9525">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solidFill>
                    <a:prstClr val="black"/>
                  </a:solidFill>
                  <a:latin typeface="微软雅黑" panose="020B0503020204020204" pitchFamily="34" charset="-122"/>
                  <a:ea typeface="微软雅黑" panose="020B0503020204020204" pitchFamily="34" charset="-122"/>
                  <a:cs typeface="+mn-ea"/>
                  <a:sym typeface="+mn-lt"/>
                </a:rPr>
                <a:t>客户评测</a:t>
              </a:r>
            </a:p>
          </p:txBody>
        </p:sp>
        <p:sp>
          <p:nvSpPr>
            <p:cNvPr id="47" name="矩形: 圆角 46"/>
            <p:cNvSpPr/>
            <p:nvPr/>
          </p:nvSpPr>
          <p:spPr>
            <a:xfrm>
              <a:off x="7608316" y="3916716"/>
              <a:ext cx="578896" cy="304430"/>
            </a:xfrm>
            <a:prstGeom prst="roundRect">
              <a:avLst/>
            </a:prstGeom>
            <a:ln w="9525">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solidFill>
                    <a:prstClr val="black"/>
                  </a:solidFill>
                  <a:latin typeface="微软雅黑" panose="020B0503020204020204" pitchFamily="34" charset="-122"/>
                  <a:ea typeface="微软雅黑" panose="020B0503020204020204" pitchFamily="34" charset="-122"/>
                  <a:cs typeface="+mn-ea"/>
                  <a:sym typeface="+mn-lt"/>
                </a:rPr>
                <a:t>数据挖掘</a:t>
              </a:r>
            </a:p>
          </p:txBody>
        </p:sp>
        <p:sp>
          <p:nvSpPr>
            <p:cNvPr id="48" name="矩形: 圆角 47"/>
            <p:cNvSpPr/>
            <p:nvPr/>
          </p:nvSpPr>
          <p:spPr>
            <a:xfrm>
              <a:off x="8327285" y="3916716"/>
              <a:ext cx="578896" cy="304430"/>
            </a:xfrm>
            <a:prstGeom prst="roundRect">
              <a:avLst/>
            </a:prstGeom>
            <a:ln w="9525">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solidFill>
                    <a:prstClr val="black"/>
                  </a:solidFill>
                  <a:latin typeface="微软雅黑" panose="020B0503020204020204" pitchFamily="34" charset="-122"/>
                  <a:ea typeface="微软雅黑" panose="020B0503020204020204" pitchFamily="34" charset="-122"/>
                  <a:cs typeface="+mn-ea"/>
                  <a:sym typeface="+mn-lt"/>
                </a:rPr>
                <a:t>指标预警</a:t>
              </a:r>
            </a:p>
          </p:txBody>
        </p:sp>
        <p:sp>
          <p:nvSpPr>
            <p:cNvPr id="56" name="矩形: 圆角 55"/>
            <p:cNvSpPr/>
            <p:nvPr/>
          </p:nvSpPr>
          <p:spPr>
            <a:xfrm>
              <a:off x="7608316" y="4547077"/>
              <a:ext cx="578896" cy="304430"/>
            </a:xfrm>
            <a:prstGeom prst="roundRect">
              <a:avLst/>
            </a:prstGeom>
            <a:ln w="9525">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solidFill>
                    <a:prstClr val="black"/>
                  </a:solidFill>
                  <a:latin typeface="微软雅黑" panose="020B0503020204020204" pitchFamily="34" charset="-122"/>
                  <a:ea typeface="微软雅黑" panose="020B0503020204020204" pitchFamily="34" charset="-122"/>
                  <a:cs typeface="+mn-ea"/>
                  <a:sym typeface="+mn-lt"/>
                </a:rPr>
                <a:t>机器学习</a:t>
              </a:r>
            </a:p>
          </p:txBody>
        </p:sp>
        <p:sp>
          <p:nvSpPr>
            <p:cNvPr id="57" name="矩形: 圆角 56"/>
            <p:cNvSpPr/>
            <p:nvPr/>
          </p:nvSpPr>
          <p:spPr>
            <a:xfrm>
              <a:off x="8327285" y="4547077"/>
              <a:ext cx="578896" cy="304430"/>
            </a:xfrm>
            <a:prstGeom prst="roundRect">
              <a:avLst/>
            </a:prstGeom>
            <a:ln w="9525">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solidFill>
                    <a:prstClr val="black"/>
                  </a:solidFill>
                  <a:latin typeface="微软雅黑" panose="020B0503020204020204" pitchFamily="34" charset="-122"/>
                  <a:ea typeface="微软雅黑" panose="020B0503020204020204" pitchFamily="34" charset="-122"/>
                  <a:cs typeface="+mn-ea"/>
                  <a:sym typeface="+mn-lt"/>
                </a:rPr>
                <a:t>产品评测</a:t>
              </a:r>
            </a:p>
          </p:txBody>
        </p:sp>
        <p:sp>
          <p:nvSpPr>
            <p:cNvPr id="58" name="矩形: 圆角 57"/>
            <p:cNvSpPr/>
            <p:nvPr/>
          </p:nvSpPr>
          <p:spPr>
            <a:xfrm>
              <a:off x="7608316" y="5184159"/>
              <a:ext cx="578896" cy="304430"/>
            </a:xfrm>
            <a:prstGeom prst="roundRect">
              <a:avLst/>
            </a:prstGeom>
            <a:ln w="9525">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solidFill>
                    <a:prstClr val="black"/>
                  </a:solidFill>
                  <a:latin typeface="微软雅黑" panose="020B0503020204020204" pitchFamily="34" charset="-122"/>
                  <a:ea typeface="微软雅黑" panose="020B0503020204020204" pitchFamily="34" charset="-122"/>
                  <a:cs typeface="+mn-ea"/>
                  <a:sym typeface="+mn-lt"/>
                </a:rPr>
                <a:t>图分析</a:t>
              </a:r>
            </a:p>
          </p:txBody>
        </p:sp>
        <p:sp>
          <p:nvSpPr>
            <p:cNvPr id="59" name="矩形: 圆角 58"/>
            <p:cNvSpPr/>
            <p:nvPr/>
          </p:nvSpPr>
          <p:spPr>
            <a:xfrm>
              <a:off x="8327285" y="5184159"/>
              <a:ext cx="578896" cy="304430"/>
            </a:xfrm>
            <a:prstGeom prst="roundRect">
              <a:avLst/>
            </a:prstGeom>
            <a:ln w="9525">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solidFill>
                    <a:prstClr val="black"/>
                  </a:solidFill>
                  <a:latin typeface="微软雅黑" panose="020B0503020204020204" pitchFamily="34" charset="-122"/>
                  <a:ea typeface="微软雅黑" panose="020B0503020204020204" pitchFamily="34" charset="-122"/>
                  <a:cs typeface="+mn-ea"/>
                  <a:sym typeface="+mn-lt"/>
                </a:rPr>
                <a:t>金融指数</a:t>
              </a:r>
            </a:p>
          </p:txBody>
        </p:sp>
        <p:sp>
          <p:nvSpPr>
            <p:cNvPr id="61" name="矩形 60"/>
            <p:cNvSpPr/>
            <p:nvPr/>
          </p:nvSpPr>
          <p:spPr>
            <a:xfrm>
              <a:off x="1634289" y="4677031"/>
              <a:ext cx="5389658" cy="3122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latin typeface="微软雅黑" panose="020B0503020204020204" pitchFamily="34" charset="-122"/>
                  <a:ea typeface="微软雅黑" panose="020B0503020204020204" pitchFamily="34" charset="-122"/>
                  <a:cs typeface="+mn-ea"/>
                  <a:sym typeface="+mn-lt"/>
                </a:rPr>
                <a:t>数据治理</a:t>
              </a:r>
            </a:p>
          </p:txBody>
        </p:sp>
        <p:sp>
          <p:nvSpPr>
            <p:cNvPr id="63" name="矩形 62"/>
            <p:cNvSpPr/>
            <p:nvPr/>
          </p:nvSpPr>
          <p:spPr>
            <a:xfrm>
              <a:off x="1633907" y="4998429"/>
              <a:ext cx="5389657" cy="96697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64" name="矩形: 圆角 63"/>
            <p:cNvSpPr/>
            <p:nvPr/>
          </p:nvSpPr>
          <p:spPr>
            <a:xfrm>
              <a:off x="1725773" y="5153226"/>
              <a:ext cx="1077983" cy="304430"/>
            </a:xfrm>
            <a:prstGeom prst="roundRect">
              <a:avLst/>
            </a:prstGeom>
            <a:ln w="9525">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solidFill>
                    <a:prstClr val="black"/>
                  </a:solidFill>
                  <a:latin typeface="微软雅黑" panose="020B0503020204020204" pitchFamily="34" charset="-122"/>
                  <a:ea typeface="微软雅黑" panose="020B0503020204020204" pitchFamily="34" charset="-122"/>
                  <a:cs typeface="+mn-ea"/>
                  <a:sym typeface="+mn-lt"/>
                </a:rPr>
                <a:t>数据架构管理</a:t>
              </a:r>
            </a:p>
          </p:txBody>
        </p:sp>
        <p:sp>
          <p:nvSpPr>
            <p:cNvPr id="67" name="矩形: 圆角 66"/>
            <p:cNvSpPr/>
            <p:nvPr/>
          </p:nvSpPr>
          <p:spPr>
            <a:xfrm>
              <a:off x="3093824" y="5153226"/>
              <a:ext cx="1077983" cy="304430"/>
            </a:xfrm>
            <a:prstGeom prst="roundRect">
              <a:avLst/>
            </a:prstGeom>
            <a:ln w="9525">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solidFill>
                    <a:prstClr val="black"/>
                  </a:solidFill>
                  <a:latin typeface="微软雅黑" panose="020B0503020204020204" pitchFamily="34" charset="-122"/>
                  <a:ea typeface="微软雅黑" panose="020B0503020204020204" pitchFamily="34" charset="-122"/>
                  <a:cs typeface="+mn-ea"/>
                  <a:sym typeface="+mn-lt"/>
                </a:rPr>
                <a:t>数据模型管理</a:t>
              </a:r>
            </a:p>
          </p:txBody>
        </p:sp>
        <p:sp>
          <p:nvSpPr>
            <p:cNvPr id="69" name="矩形: 圆角 68"/>
            <p:cNvSpPr/>
            <p:nvPr/>
          </p:nvSpPr>
          <p:spPr>
            <a:xfrm>
              <a:off x="4461875" y="5153226"/>
              <a:ext cx="1077983" cy="304430"/>
            </a:xfrm>
            <a:prstGeom prst="roundRect">
              <a:avLst/>
            </a:prstGeom>
            <a:ln w="9525">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solidFill>
                    <a:prstClr val="black"/>
                  </a:solidFill>
                  <a:latin typeface="微软雅黑" panose="020B0503020204020204" pitchFamily="34" charset="-122"/>
                  <a:ea typeface="微软雅黑" panose="020B0503020204020204" pitchFamily="34" charset="-122"/>
                  <a:cs typeface="+mn-ea"/>
                  <a:sym typeface="+mn-lt"/>
                </a:rPr>
                <a:t>数据质量管理</a:t>
              </a:r>
            </a:p>
          </p:txBody>
        </p:sp>
        <p:sp>
          <p:nvSpPr>
            <p:cNvPr id="71" name="矩形: 圆角 70"/>
            <p:cNvSpPr/>
            <p:nvPr/>
          </p:nvSpPr>
          <p:spPr>
            <a:xfrm>
              <a:off x="5793340" y="5153226"/>
              <a:ext cx="1077983" cy="304430"/>
            </a:xfrm>
            <a:prstGeom prst="roundRect">
              <a:avLst/>
            </a:prstGeom>
            <a:ln w="9525">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solidFill>
                    <a:prstClr val="black"/>
                  </a:solidFill>
                  <a:latin typeface="微软雅黑" panose="020B0503020204020204" pitchFamily="34" charset="-122"/>
                  <a:ea typeface="微软雅黑" panose="020B0503020204020204" pitchFamily="34" charset="-122"/>
                  <a:cs typeface="+mn-ea"/>
                  <a:sym typeface="+mn-lt"/>
                </a:rPr>
                <a:t>数据标准管理</a:t>
              </a:r>
            </a:p>
          </p:txBody>
        </p:sp>
        <p:sp>
          <p:nvSpPr>
            <p:cNvPr id="72" name="矩形: 圆角 71"/>
            <p:cNvSpPr/>
            <p:nvPr/>
          </p:nvSpPr>
          <p:spPr>
            <a:xfrm>
              <a:off x="1725773" y="5549829"/>
              <a:ext cx="1077983" cy="304430"/>
            </a:xfrm>
            <a:prstGeom prst="roundRect">
              <a:avLst/>
            </a:prstGeom>
            <a:ln w="9525">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solidFill>
                    <a:prstClr val="black"/>
                  </a:solidFill>
                  <a:latin typeface="微软雅黑" panose="020B0503020204020204" pitchFamily="34" charset="-122"/>
                  <a:ea typeface="微软雅黑" panose="020B0503020204020204" pitchFamily="34" charset="-122"/>
                  <a:cs typeface="+mn-ea"/>
                  <a:sym typeface="+mn-lt"/>
                </a:rPr>
                <a:t>元数据管理</a:t>
              </a:r>
            </a:p>
          </p:txBody>
        </p:sp>
        <p:sp>
          <p:nvSpPr>
            <p:cNvPr id="73" name="矩形: 圆角 72"/>
            <p:cNvSpPr/>
            <p:nvPr/>
          </p:nvSpPr>
          <p:spPr>
            <a:xfrm>
              <a:off x="3093824" y="5549829"/>
              <a:ext cx="1077983" cy="304430"/>
            </a:xfrm>
            <a:prstGeom prst="roundRect">
              <a:avLst/>
            </a:prstGeom>
            <a:ln w="9525">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solidFill>
                    <a:prstClr val="black"/>
                  </a:solidFill>
                  <a:latin typeface="微软雅黑" panose="020B0503020204020204" pitchFamily="34" charset="-122"/>
                  <a:ea typeface="微软雅黑" panose="020B0503020204020204" pitchFamily="34" charset="-122"/>
                  <a:cs typeface="+mn-ea"/>
                  <a:sym typeface="+mn-lt"/>
                </a:rPr>
                <a:t>数据安全管理</a:t>
              </a:r>
            </a:p>
          </p:txBody>
        </p:sp>
        <p:sp>
          <p:nvSpPr>
            <p:cNvPr id="74" name="矩形: 圆角 73"/>
            <p:cNvSpPr/>
            <p:nvPr/>
          </p:nvSpPr>
          <p:spPr>
            <a:xfrm>
              <a:off x="4461875" y="5549829"/>
              <a:ext cx="1077983" cy="304430"/>
            </a:xfrm>
            <a:prstGeom prst="roundRect">
              <a:avLst/>
            </a:prstGeom>
            <a:ln w="9525">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solidFill>
                    <a:prstClr val="black"/>
                  </a:solidFill>
                  <a:latin typeface="微软雅黑" panose="020B0503020204020204" pitchFamily="34" charset="-122"/>
                  <a:ea typeface="微软雅黑" panose="020B0503020204020204" pitchFamily="34" charset="-122"/>
                  <a:cs typeface="+mn-ea"/>
                  <a:sym typeface="+mn-lt"/>
                </a:rPr>
                <a:t>主数据管理</a:t>
              </a:r>
            </a:p>
          </p:txBody>
        </p:sp>
        <p:sp>
          <p:nvSpPr>
            <p:cNvPr id="75" name="矩形: 圆角 74"/>
            <p:cNvSpPr/>
            <p:nvPr/>
          </p:nvSpPr>
          <p:spPr>
            <a:xfrm>
              <a:off x="5793340" y="5549829"/>
              <a:ext cx="1077983" cy="304430"/>
            </a:xfrm>
            <a:prstGeom prst="roundRect">
              <a:avLst/>
            </a:prstGeom>
            <a:ln w="9525">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solidFill>
                    <a:prstClr val="black"/>
                  </a:solidFill>
                  <a:latin typeface="微软雅黑" panose="020B0503020204020204" pitchFamily="34" charset="-122"/>
                  <a:ea typeface="微软雅黑" panose="020B0503020204020204" pitchFamily="34" charset="-122"/>
                  <a:cs typeface="+mn-ea"/>
                  <a:sym typeface="+mn-lt"/>
                </a:rPr>
                <a:t>数据应用管理</a:t>
              </a:r>
            </a:p>
          </p:txBody>
        </p:sp>
      </p:grpSp>
      <p:grpSp>
        <p:nvGrpSpPr>
          <p:cNvPr id="99" name="Group 88"/>
          <p:cNvGrpSpPr/>
          <p:nvPr/>
        </p:nvGrpSpPr>
        <p:grpSpPr>
          <a:xfrm>
            <a:off x="7347023" y="1220105"/>
            <a:ext cx="4481386" cy="807115"/>
            <a:chOff x="121340" y="-1117605"/>
            <a:chExt cx="4676678" cy="807115"/>
          </a:xfrm>
        </p:grpSpPr>
        <p:sp>
          <p:nvSpPr>
            <p:cNvPr id="100" name="TextBox 89"/>
            <p:cNvSpPr txBox="1"/>
            <p:nvPr/>
          </p:nvSpPr>
          <p:spPr>
            <a:xfrm>
              <a:off x="514254" y="-821322"/>
              <a:ext cx="4283764" cy="510832"/>
            </a:xfrm>
            <a:prstGeom prst="rect">
              <a:avLst/>
            </a:prstGeom>
            <a:noFill/>
          </p:spPr>
          <p:txBody>
            <a:bodyPr wrap="square" lIns="0" tIns="0" rIns="0" bIns="0">
              <a:normAutofit/>
            </a:bodyPr>
            <a:lstStyle/>
            <a:p>
              <a:pPr algn="just"/>
              <a:r>
                <a:rPr lang="zh-CN" altLang="en-US" sz="1400" kern="100" dirty="0">
                  <a:solidFill>
                    <a:prstClr val="black"/>
                  </a:solidFill>
                  <a:latin typeface="微软雅黑" panose="020B0503020204020204" pitchFamily="34" charset="-122"/>
                  <a:ea typeface="微软雅黑" panose="020B0503020204020204" pitchFamily="34" charset="-122"/>
                  <a:cs typeface="+mn-ea"/>
                  <a:sym typeface="+mn-lt"/>
                </a:rPr>
                <a:t>帮助政府和企业建设数据标准，制定统一标准</a:t>
              </a:r>
              <a:endParaRPr lang="zh-CN" altLang="zh-CN" sz="1400" kern="100"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101" name="Rectangle 90"/>
            <p:cNvSpPr/>
            <p:nvPr/>
          </p:nvSpPr>
          <p:spPr>
            <a:xfrm>
              <a:off x="121340" y="-1117605"/>
              <a:ext cx="3761195" cy="307777"/>
            </a:xfrm>
            <a:prstGeom prst="rect">
              <a:avLst/>
            </a:prstGeom>
          </p:spPr>
          <p:txBody>
            <a:bodyPr wrap="none" lIns="0" tIns="0" rIns="0" bIns="0">
              <a:normAutofit/>
            </a:bodyPr>
            <a:lstStyle/>
            <a:p>
              <a:r>
                <a:rPr lang="zh-CN" altLang="en-US" sz="1400" b="1" dirty="0">
                  <a:solidFill>
                    <a:prstClr val="black"/>
                  </a:solidFill>
                  <a:latin typeface="微软雅黑" panose="020B0503020204020204" pitchFamily="34" charset="-122"/>
                  <a:ea typeface="微软雅黑" panose="020B0503020204020204" pitchFamily="34" charset="-122"/>
                  <a:cs typeface="+mn-ea"/>
                  <a:sym typeface="+mn-lt"/>
                </a:rPr>
                <a:t>制定统一标准</a:t>
              </a:r>
            </a:p>
          </p:txBody>
        </p:sp>
      </p:grpSp>
      <p:grpSp>
        <p:nvGrpSpPr>
          <p:cNvPr id="102" name="Group 88"/>
          <p:cNvGrpSpPr/>
          <p:nvPr/>
        </p:nvGrpSpPr>
        <p:grpSpPr>
          <a:xfrm>
            <a:off x="7368391" y="5366053"/>
            <a:ext cx="4375711" cy="823753"/>
            <a:chOff x="308413" y="-1134243"/>
            <a:chExt cx="4643715" cy="823753"/>
          </a:xfrm>
        </p:grpSpPr>
        <p:sp>
          <p:nvSpPr>
            <p:cNvPr id="103" name="TextBox 89"/>
            <p:cNvSpPr txBox="1"/>
            <p:nvPr/>
          </p:nvSpPr>
          <p:spPr>
            <a:xfrm>
              <a:off x="514254" y="-821322"/>
              <a:ext cx="4437874" cy="510832"/>
            </a:xfrm>
            <a:prstGeom prst="rect">
              <a:avLst/>
            </a:prstGeom>
            <a:noFill/>
          </p:spPr>
          <p:txBody>
            <a:bodyPr wrap="square" lIns="0" tIns="0" rIns="0" bIns="0">
              <a:noAutofit/>
            </a:bodyPr>
            <a:lstStyle/>
            <a:p>
              <a:pPr algn="just"/>
              <a:r>
                <a:rPr lang="zh-CN" altLang="en-US" sz="1400" kern="100" dirty="0">
                  <a:solidFill>
                    <a:prstClr val="black"/>
                  </a:solidFill>
                  <a:latin typeface="微软雅黑" panose="020B0503020204020204" pitchFamily="34" charset="-122"/>
                  <a:ea typeface="微软雅黑" panose="020B0503020204020204" pitchFamily="34" charset="-122"/>
                  <a:cs typeface="+mn-ea"/>
                  <a:sym typeface="+mn-lt"/>
                </a:rPr>
                <a:t>帮助企业和政府梳理资源，形成数据资产，丰富分析应用全面掌控数据来龙去脉，以获得更多的数据洞察力，进而挖掘出隐藏在资源中的价值</a:t>
              </a:r>
              <a:endParaRPr lang="zh-CN" altLang="zh-CN" sz="1400" kern="100"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104" name="Rectangle 90"/>
            <p:cNvSpPr/>
            <p:nvPr/>
          </p:nvSpPr>
          <p:spPr>
            <a:xfrm>
              <a:off x="308413" y="-1134243"/>
              <a:ext cx="3761195" cy="307777"/>
            </a:xfrm>
            <a:prstGeom prst="rect">
              <a:avLst/>
            </a:prstGeom>
          </p:spPr>
          <p:txBody>
            <a:bodyPr wrap="none" lIns="0" tIns="0" rIns="0" bIns="0">
              <a:normAutofit/>
            </a:bodyPr>
            <a:lstStyle/>
            <a:p>
              <a:r>
                <a:rPr lang="zh-CN" altLang="en-US" sz="1400" b="1" dirty="0">
                  <a:solidFill>
                    <a:prstClr val="black"/>
                  </a:solidFill>
                  <a:latin typeface="微软雅黑" panose="020B0503020204020204" pitchFamily="34" charset="-122"/>
                  <a:ea typeface="微软雅黑" panose="020B0503020204020204" pitchFamily="34" charset="-122"/>
                  <a:cs typeface="+mn-ea"/>
                  <a:sym typeface="+mn-lt"/>
                </a:rPr>
                <a:t>挖掘数据价值</a:t>
              </a:r>
            </a:p>
          </p:txBody>
        </p:sp>
      </p:grpSp>
      <p:grpSp>
        <p:nvGrpSpPr>
          <p:cNvPr id="105" name="Group 88"/>
          <p:cNvGrpSpPr/>
          <p:nvPr/>
        </p:nvGrpSpPr>
        <p:grpSpPr>
          <a:xfrm>
            <a:off x="7360035" y="1935557"/>
            <a:ext cx="4415599" cy="807115"/>
            <a:chOff x="121340" y="-1117605"/>
            <a:chExt cx="4830788" cy="807115"/>
          </a:xfrm>
        </p:grpSpPr>
        <p:sp>
          <p:nvSpPr>
            <p:cNvPr id="106" name="TextBox 89"/>
            <p:cNvSpPr txBox="1"/>
            <p:nvPr/>
          </p:nvSpPr>
          <p:spPr>
            <a:xfrm>
              <a:off x="514254" y="-821322"/>
              <a:ext cx="4437874" cy="510832"/>
            </a:xfrm>
            <a:prstGeom prst="rect">
              <a:avLst/>
            </a:prstGeom>
            <a:noFill/>
          </p:spPr>
          <p:txBody>
            <a:bodyPr wrap="square" lIns="0" tIns="0" rIns="0" bIns="0">
              <a:noAutofit/>
            </a:bodyPr>
            <a:lstStyle/>
            <a:p>
              <a:pPr algn="just"/>
              <a:r>
                <a:rPr lang="zh-CN" altLang="en-US" sz="1400" kern="100" dirty="0">
                  <a:solidFill>
                    <a:prstClr val="black"/>
                  </a:solidFill>
                  <a:latin typeface="微软雅黑" panose="020B0503020204020204" pitchFamily="34" charset="-122"/>
                  <a:ea typeface="微软雅黑" panose="020B0503020204020204" pitchFamily="34" charset="-122"/>
                  <a:cs typeface="+mn-ea"/>
                  <a:sym typeface="+mn-lt"/>
                </a:rPr>
                <a:t>帮助企业和政府建立数据质量管理体系，对数据质量实时监控，及时整改，全面提升政府和企业数据的完整性、准确性、及时性、减少因数据不可靠导致的决策偏差和损失</a:t>
              </a:r>
              <a:endParaRPr lang="zh-CN" altLang="zh-CN" sz="1400" kern="100"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107" name="Rectangle 90"/>
            <p:cNvSpPr/>
            <p:nvPr/>
          </p:nvSpPr>
          <p:spPr>
            <a:xfrm>
              <a:off x="121340" y="-1117605"/>
              <a:ext cx="3761195" cy="307777"/>
            </a:xfrm>
            <a:prstGeom prst="rect">
              <a:avLst/>
            </a:prstGeom>
          </p:spPr>
          <p:txBody>
            <a:bodyPr wrap="none" lIns="0" tIns="0" rIns="0" bIns="0">
              <a:normAutofit/>
            </a:bodyPr>
            <a:lstStyle/>
            <a:p>
              <a:r>
                <a:rPr lang="zh-CN" altLang="en-US" sz="1400" b="1" dirty="0">
                  <a:solidFill>
                    <a:prstClr val="black"/>
                  </a:solidFill>
                  <a:latin typeface="微软雅黑" panose="020B0503020204020204" pitchFamily="34" charset="-122"/>
                  <a:ea typeface="微软雅黑" panose="020B0503020204020204" pitchFamily="34" charset="-122"/>
                  <a:cs typeface="+mn-ea"/>
                  <a:sym typeface="+mn-lt"/>
                </a:rPr>
                <a:t>管控数据质量</a:t>
              </a:r>
            </a:p>
          </p:txBody>
        </p:sp>
      </p:grpSp>
      <p:grpSp>
        <p:nvGrpSpPr>
          <p:cNvPr id="108" name="Group 88"/>
          <p:cNvGrpSpPr/>
          <p:nvPr/>
        </p:nvGrpSpPr>
        <p:grpSpPr>
          <a:xfrm>
            <a:off x="7332108" y="4207422"/>
            <a:ext cx="4696982" cy="819467"/>
            <a:chOff x="239249" y="-1129957"/>
            <a:chExt cx="4558769" cy="819467"/>
          </a:xfrm>
        </p:grpSpPr>
        <p:sp>
          <p:nvSpPr>
            <p:cNvPr id="109" name="TextBox 89"/>
            <p:cNvSpPr txBox="1"/>
            <p:nvPr/>
          </p:nvSpPr>
          <p:spPr>
            <a:xfrm>
              <a:off x="514254" y="-821322"/>
              <a:ext cx="4283764" cy="510832"/>
            </a:xfrm>
            <a:prstGeom prst="rect">
              <a:avLst/>
            </a:prstGeom>
            <a:noFill/>
          </p:spPr>
          <p:txBody>
            <a:bodyPr wrap="square" lIns="0" tIns="0" rIns="0" bIns="0">
              <a:noAutofit/>
            </a:bodyPr>
            <a:lstStyle/>
            <a:p>
              <a:r>
                <a:rPr lang="zh-CN" altLang="en-US" sz="1400" kern="100" dirty="0">
                  <a:solidFill>
                    <a:prstClr val="black"/>
                  </a:solidFill>
                  <a:latin typeface="微软雅黑" panose="020B0503020204020204" pitchFamily="34" charset="-122"/>
                  <a:ea typeface="微软雅黑" panose="020B0503020204020204" pitchFamily="34" charset="-122"/>
                  <a:cs typeface="+mn-ea"/>
                  <a:sym typeface="+mn-lt"/>
                </a:rPr>
                <a:t>帮助政府和企业制定相关流程、政策、标准，保证信息的可用性、可获得性、优质性、一致性以及安全性，提升信息服务水准</a:t>
              </a:r>
              <a:endParaRPr lang="zh-CN" altLang="zh-CN" sz="1400" kern="100"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110" name="Rectangle 90"/>
            <p:cNvSpPr/>
            <p:nvPr/>
          </p:nvSpPr>
          <p:spPr>
            <a:xfrm>
              <a:off x="239249" y="-1129957"/>
              <a:ext cx="3761195" cy="307777"/>
            </a:xfrm>
            <a:prstGeom prst="rect">
              <a:avLst/>
            </a:prstGeom>
          </p:spPr>
          <p:txBody>
            <a:bodyPr wrap="none" lIns="0" tIns="0" rIns="0" bIns="0">
              <a:normAutofit/>
            </a:bodyPr>
            <a:lstStyle/>
            <a:p>
              <a:r>
                <a:rPr lang="zh-CN" altLang="en-US" sz="1400" b="1" dirty="0">
                  <a:solidFill>
                    <a:prstClr val="black"/>
                  </a:solidFill>
                  <a:latin typeface="微软雅黑" panose="020B0503020204020204" pitchFamily="34" charset="-122"/>
                  <a:ea typeface="微软雅黑" panose="020B0503020204020204" pitchFamily="34" charset="-122"/>
                  <a:cs typeface="+mn-ea"/>
                  <a:sym typeface="+mn-lt"/>
                </a:rPr>
                <a:t>提升信息服务水平</a:t>
              </a:r>
            </a:p>
          </p:txBody>
        </p:sp>
      </p:grpSp>
      <p:grpSp>
        <p:nvGrpSpPr>
          <p:cNvPr id="111" name="Group 88"/>
          <p:cNvGrpSpPr/>
          <p:nvPr/>
        </p:nvGrpSpPr>
        <p:grpSpPr>
          <a:xfrm>
            <a:off x="7332108" y="3210304"/>
            <a:ext cx="4496301" cy="787283"/>
            <a:chOff x="216368" y="-1097773"/>
            <a:chExt cx="4581650" cy="787283"/>
          </a:xfrm>
        </p:grpSpPr>
        <p:sp>
          <p:nvSpPr>
            <p:cNvPr id="112" name="TextBox 89"/>
            <p:cNvSpPr txBox="1"/>
            <p:nvPr/>
          </p:nvSpPr>
          <p:spPr>
            <a:xfrm>
              <a:off x="514254" y="-821322"/>
              <a:ext cx="4283764" cy="510832"/>
            </a:xfrm>
            <a:prstGeom prst="rect">
              <a:avLst/>
            </a:prstGeom>
            <a:noFill/>
          </p:spPr>
          <p:txBody>
            <a:bodyPr wrap="square" lIns="0" tIns="0" rIns="0" bIns="0">
              <a:noAutofit/>
            </a:bodyPr>
            <a:lstStyle/>
            <a:p>
              <a:r>
                <a:rPr lang="zh-CN" altLang="en-US" sz="1400" kern="100" dirty="0">
                  <a:solidFill>
                    <a:prstClr val="black"/>
                  </a:solidFill>
                  <a:latin typeface="微软雅黑" panose="020B0503020204020204" pitchFamily="34" charset="-122"/>
                  <a:ea typeface="微软雅黑" panose="020B0503020204020204" pitchFamily="34" charset="-122"/>
                  <a:cs typeface="+mn-ea"/>
                  <a:sym typeface="+mn-lt"/>
                </a:rPr>
                <a:t>帮助政府和企业数据资产安全性，并帮助建立相关安全规范和响应机制，全面保障其数据安全</a:t>
              </a:r>
              <a:endParaRPr lang="zh-CN" altLang="zh-CN" sz="1400" kern="100"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113" name="Rectangle 90"/>
            <p:cNvSpPr/>
            <p:nvPr/>
          </p:nvSpPr>
          <p:spPr>
            <a:xfrm>
              <a:off x="216368" y="-1097773"/>
              <a:ext cx="3761195" cy="307777"/>
            </a:xfrm>
            <a:prstGeom prst="rect">
              <a:avLst/>
            </a:prstGeom>
          </p:spPr>
          <p:txBody>
            <a:bodyPr wrap="none" lIns="0" tIns="0" rIns="0" bIns="0">
              <a:normAutofit/>
            </a:bodyPr>
            <a:lstStyle/>
            <a:p>
              <a:r>
                <a:rPr lang="zh-CN" altLang="en-US" sz="1400" b="1" dirty="0">
                  <a:solidFill>
                    <a:prstClr val="black"/>
                  </a:solidFill>
                  <a:latin typeface="微软雅黑" panose="020B0503020204020204" pitchFamily="34" charset="-122"/>
                  <a:ea typeface="微软雅黑" panose="020B0503020204020204" pitchFamily="34" charset="-122"/>
                  <a:cs typeface="+mn-ea"/>
                  <a:sym typeface="+mn-lt"/>
                </a:rPr>
                <a:t>降低数据安全风险</a:t>
              </a:r>
            </a:p>
          </p:txBody>
        </p:sp>
      </p:grpSp>
    </p:spTree>
    <p:extLst>
      <p:ext uri="{BB962C8B-B14F-4D97-AF65-F5344CB8AC3E}">
        <p14:creationId xmlns:p14="http://schemas.microsoft.com/office/powerpoint/2010/main" val="818575678"/>
      </p:ext>
    </p:extLst>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cs typeface="+mn-ea"/>
                <a:sym typeface="+mn-lt"/>
              </a:rPr>
              <a:t>数据中台整体架构设计</a:t>
            </a:r>
          </a:p>
        </p:txBody>
      </p:sp>
      <p:sp>
        <p:nvSpPr>
          <p:cNvPr id="5" name="标题 4"/>
          <p:cNvSpPr txBox="1"/>
          <p:nvPr/>
        </p:nvSpPr>
        <p:spPr>
          <a:xfrm>
            <a:off x="3159858" y="2480159"/>
            <a:ext cx="1224135" cy="28803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R="0" lvl="0" indent="0" algn="l" fontAlgn="auto">
              <a:lnSpc>
                <a:spcPct val="100000"/>
              </a:lnSpc>
              <a:spcAft>
                <a:spcPts val="0"/>
              </a:spcAft>
              <a:buClrTx/>
              <a:buSzTx/>
              <a:defRPr/>
            </a:pPr>
            <a:r>
              <a:rPr lang="en-US" altLang="zh-CN" sz="1400" dirty="0">
                <a:solidFill>
                  <a:prstClr val="white"/>
                </a:solidFill>
                <a:latin typeface="微软雅黑" panose="020B0503020204020204" pitchFamily="34" charset="-122"/>
                <a:ea typeface="微软雅黑" panose="020B0503020204020204" pitchFamily="34" charset="-122"/>
                <a:cs typeface="+mn-ea"/>
                <a:sym typeface="+mn-lt"/>
              </a:rPr>
              <a:t>4</a:t>
            </a:r>
            <a:r>
              <a:rPr lang="zh-CN" altLang="en-US" sz="1400" dirty="0">
                <a:solidFill>
                  <a:prstClr val="white"/>
                </a:solidFill>
                <a:latin typeface="微软雅黑" panose="020B0503020204020204" pitchFamily="34" charset="-122"/>
                <a:ea typeface="微软雅黑" panose="020B0503020204020204" pitchFamily="34" charset="-122"/>
                <a:cs typeface="+mn-ea"/>
                <a:sym typeface="+mn-lt"/>
              </a:rPr>
              <a:t> 支付路由</a:t>
            </a:r>
          </a:p>
        </p:txBody>
      </p:sp>
      <p:sp>
        <p:nvSpPr>
          <p:cNvPr id="6" name="标题 4"/>
          <p:cNvSpPr txBox="1"/>
          <p:nvPr/>
        </p:nvSpPr>
        <p:spPr>
          <a:xfrm>
            <a:off x="3159858" y="2781496"/>
            <a:ext cx="1224135" cy="28803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R="0" lvl="0" indent="0" algn="l" fontAlgn="auto">
              <a:lnSpc>
                <a:spcPct val="100000"/>
              </a:lnSpc>
              <a:spcAft>
                <a:spcPts val="0"/>
              </a:spcAft>
              <a:buClrTx/>
              <a:buSzTx/>
              <a:defRPr/>
            </a:pPr>
            <a:r>
              <a:rPr lang="en-US" altLang="zh-CN" sz="1400" dirty="0">
                <a:solidFill>
                  <a:prstClr val="white"/>
                </a:solidFill>
                <a:latin typeface="微软雅黑" panose="020B0503020204020204" pitchFamily="34" charset="-122"/>
                <a:ea typeface="微软雅黑" panose="020B0503020204020204" pitchFamily="34" charset="-122"/>
                <a:cs typeface="+mn-ea"/>
                <a:sym typeface="+mn-lt"/>
              </a:rPr>
              <a:t>5</a:t>
            </a:r>
            <a:r>
              <a:rPr lang="zh-CN" altLang="en-US" sz="1400" dirty="0">
                <a:solidFill>
                  <a:prstClr val="white"/>
                </a:solidFill>
                <a:latin typeface="微软雅黑" panose="020B0503020204020204" pitchFamily="34" charset="-122"/>
                <a:ea typeface="微软雅黑" panose="020B0503020204020204" pitchFamily="34" charset="-122"/>
                <a:cs typeface="+mn-ea"/>
                <a:sym typeface="+mn-lt"/>
              </a:rPr>
              <a:t> 对账管理</a:t>
            </a:r>
          </a:p>
        </p:txBody>
      </p:sp>
      <p:sp>
        <p:nvSpPr>
          <p:cNvPr id="8" name="标题 4"/>
          <p:cNvSpPr txBox="1"/>
          <p:nvPr/>
        </p:nvSpPr>
        <p:spPr>
          <a:xfrm>
            <a:off x="3159858" y="3097440"/>
            <a:ext cx="1224135" cy="28803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R="0" lvl="0" indent="0" algn="l" fontAlgn="auto">
              <a:lnSpc>
                <a:spcPct val="100000"/>
              </a:lnSpc>
              <a:spcAft>
                <a:spcPts val="0"/>
              </a:spcAft>
              <a:buClrTx/>
              <a:buSzTx/>
              <a:defRPr/>
            </a:pPr>
            <a:r>
              <a:rPr lang="en-US" altLang="zh-CN" sz="1400" dirty="0">
                <a:solidFill>
                  <a:prstClr val="white"/>
                </a:solidFill>
                <a:latin typeface="微软雅黑" panose="020B0503020204020204" pitchFamily="34" charset="-122"/>
                <a:ea typeface="微软雅黑" panose="020B0503020204020204" pitchFamily="34" charset="-122"/>
                <a:cs typeface="+mn-ea"/>
                <a:sym typeface="+mn-lt"/>
              </a:rPr>
              <a:t>6</a:t>
            </a:r>
            <a:r>
              <a:rPr lang="zh-CN" altLang="en-US" sz="1400" dirty="0">
                <a:solidFill>
                  <a:prstClr val="white"/>
                </a:solidFill>
                <a:latin typeface="微软雅黑" panose="020B0503020204020204" pitchFamily="34" charset="-122"/>
                <a:ea typeface="微软雅黑" panose="020B0503020204020204" pitchFamily="34" charset="-122"/>
                <a:cs typeface="+mn-ea"/>
                <a:sym typeface="+mn-lt"/>
              </a:rPr>
              <a:t> 公共管理</a:t>
            </a:r>
          </a:p>
        </p:txBody>
      </p:sp>
      <p:sp>
        <p:nvSpPr>
          <p:cNvPr id="4" name="object 58"/>
          <p:cNvSpPr/>
          <p:nvPr/>
        </p:nvSpPr>
        <p:spPr>
          <a:xfrm>
            <a:off x="247650" y="762736"/>
            <a:ext cx="11764241" cy="3979593"/>
          </a:xfrm>
          <a:custGeom>
            <a:avLst/>
            <a:gdLst/>
            <a:ahLst/>
            <a:cxnLst/>
            <a:rect l="l" t="t" r="r" b="b"/>
            <a:pathLst>
              <a:path w="1653539" h="836930">
                <a:moveTo>
                  <a:pt x="1610360" y="0"/>
                </a:moveTo>
                <a:lnTo>
                  <a:pt x="43167" y="0"/>
                </a:lnTo>
                <a:lnTo>
                  <a:pt x="26365" y="3389"/>
                </a:lnTo>
                <a:lnTo>
                  <a:pt x="12644" y="12636"/>
                </a:lnTo>
                <a:lnTo>
                  <a:pt x="3392" y="26360"/>
                </a:lnTo>
                <a:lnTo>
                  <a:pt x="0" y="43179"/>
                </a:lnTo>
                <a:lnTo>
                  <a:pt x="0" y="793495"/>
                </a:lnTo>
                <a:lnTo>
                  <a:pt x="3392" y="810315"/>
                </a:lnTo>
                <a:lnTo>
                  <a:pt x="12644" y="824039"/>
                </a:lnTo>
                <a:lnTo>
                  <a:pt x="26365" y="833286"/>
                </a:lnTo>
                <a:lnTo>
                  <a:pt x="43167" y="836676"/>
                </a:lnTo>
                <a:lnTo>
                  <a:pt x="1610360" y="836676"/>
                </a:lnTo>
                <a:lnTo>
                  <a:pt x="1627179" y="833286"/>
                </a:lnTo>
                <a:lnTo>
                  <a:pt x="1640903" y="824039"/>
                </a:lnTo>
                <a:lnTo>
                  <a:pt x="1650150" y="810315"/>
                </a:lnTo>
                <a:lnTo>
                  <a:pt x="1653540" y="793495"/>
                </a:lnTo>
                <a:lnTo>
                  <a:pt x="1653540" y="43179"/>
                </a:lnTo>
                <a:lnTo>
                  <a:pt x="1650150" y="26360"/>
                </a:lnTo>
                <a:lnTo>
                  <a:pt x="1640903" y="12636"/>
                </a:lnTo>
                <a:lnTo>
                  <a:pt x="1627179" y="3389"/>
                </a:lnTo>
                <a:lnTo>
                  <a:pt x="1610360" y="0"/>
                </a:lnTo>
                <a:close/>
              </a:path>
            </a:pathLst>
          </a:custGeom>
          <a:solidFill>
            <a:srgbClr val="DEEBF7"/>
          </a:solidFill>
        </p:spPr>
        <p:txBody>
          <a:bodyPr wrap="square" lIns="0" tIns="0" rIns="0" bIns="0" rtlCol="0"/>
          <a:lstStyle/>
          <a:p>
            <a:endParaRPr dirty="0">
              <a:latin typeface="微软雅黑" panose="020B0503020204020204" pitchFamily="34" charset="-122"/>
              <a:ea typeface="微软雅黑" panose="020B0503020204020204" pitchFamily="34" charset="-122"/>
              <a:cs typeface="+mn-ea"/>
              <a:sym typeface="+mn-lt"/>
            </a:endParaRPr>
          </a:p>
        </p:txBody>
      </p:sp>
      <p:sp>
        <p:nvSpPr>
          <p:cNvPr id="24" name="矩形: 圆角 23"/>
          <p:cNvSpPr/>
          <p:nvPr/>
        </p:nvSpPr>
        <p:spPr>
          <a:xfrm>
            <a:off x="984801" y="1248166"/>
            <a:ext cx="828000" cy="500430"/>
          </a:xfrm>
          <a:prstGeom prst="round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latin typeface="微软雅黑" panose="020B0503020204020204" pitchFamily="34" charset="-122"/>
                <a:ea typeface="微软雅黑" panose="020B0503020204020204" pitchFamily="34" charset="-122"/>
                <a:cs typeface="+mn-ea"/>
                <a:sym typeface="+mn-lt"/>
              </a:rPr>
              <a:t>实时报表</a:t>
            </a:r>
          </a:p>
        </p:txBody>
      </p:sp>
      <p:sp>
        <p:nvSpPr>
          <p:cNvPr id="26" name="矩形: 圆角 25"/>
          <p:cNvSpPr/>
          <p:nvPr/>
        </p:nvSpPr>
        <p:spPr>
          <a:xfrm>
            <a:off x="2086845" y="1248166"/>
            <a:ext cx="828000" cy="500430"/>
          </a:xfrm>
          <a:prstGeom prst="round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latin typeface="微软雅黑" panose="020B0503020204020204" pitchFamily="34" charset="-122"/>
                <a:ea typeface="微软雅黑" panose="020B0503020204020204" pitchFamily="34" charset="-122"/>
                <a:cs typeface="+mn-ea"/>
                <a:sym typeface="+mn-lt"/>
              </a:rPr>
              <a:t>明细报表</a:t>
            </a:r>
          </a:p>
        </p:txBody>
      </p:sp>
      <p:sp>
        <p:nvSpPr>
          <p:cNvPr id="28" name="矩形: 圆角 27"/>
          <p:cNvSpPr/>
          <p:nvPr/>
        </p:nvSpPr>
        <p:spPr>
          <a:xfrm>
            <a:off x="5392977" y="1248166"/>
            <a:ext cx="828000" cy="500430"/>
          </a:xfrm>
          <a:prstGeom prst="round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latin typeface="微软雅黑" panose="020B0503020204020204" pitchFamily="34" charset="-122"/>
                <a:ea typeface="微软雅黑" panose="020B0503020204020204" pitchFamily="34" charset="-122"/>
                <a:cs typeface="+mn-ea"/>
                <a:sym typeface="+mn-lt"/>
              </a:rPr>
              <a:t>设备动态</a:t>
            </a:r>
          </a:p>
        </p:txBody>
      </p:sp>
      <p:sp>
        <p:nvSpPr>
          <p:cNvPr id="30" name="矩形: 圆角 29"/>
          <p:cNvSpPr/>
          <p:nvPr/>
        </p:nvSpPr>
        <p:spPr>
          <a:xfrm>
            <a:off x="6495021" y="1248166"/>
            <a:ext cx="828000" cy="500430"/>
          </a:xfrm>
          <a:prstGeom prst="round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latin typeface="微软雅黑" panose="020B0503020204020204" pitchFamily="34" charset="-122"/>
                <a:ea typeface="微软雅黑" panose="020B0503020204020204" pitchFamily="34" charset="-122"/>
                <a:cs typeface="+mn-ea"/>
                <a:sym typeface="+mn-lt"/>
              </a:rPr>
              <a:t>故障监测</a:t>
            </a:r>
          </a:p>
        </p:txBody>
      </p:sp>
      <p:sp>
        <p:nvSpPr>
          <p:cNvPr id="36" name="object 59"/>
          <p:cNvSpPr/>
          <p:nvPr/>
        </p:nvSpPr>
        <p:spPr>
          <a:xfrm>
            <a:off x="5101761" y="821805"/>
            <a:ext cx="2056017" cy="239773"/>
          </a:xfrm>
          <a:custGeom>
            <a:avLst/>
            <a:gdLst/>
            <a:ahLst/>
            <a:cxnLst/>
            <a:rect l="l" t="t" r="r" b="b"/>
            <a:pathLst>
              <a:path w="1184275" h="274319">
                <a:moveTo>
                  <a:pt x="1138428" y="0"/>
                </a:moveTo>
                <a:lnTo>
                  <a:pt x="45720" y="0"/>
                </a:lnTo>
                <a:lnTo>
                  <a:pt x="27924" y="3589"/>
                </a:lnTo>
                <a:lnTo>
                  <a:pt x="13392" y="13382"/>
                </a:lnTo>
                <a:lnTo>
                  <a:pt x="3593" y="27914"/>
                </a:lnTo>
                <a:lnTo>
                  <a:pt x="0" y="45720"/>
                </a:lnTo>
                <a:lnTo>
                  <a:pt x="0" y="228600"/>
                </a:lnTo>
                <a:lnTo>
                  <a:pt x="3593" y="246405"/>
                </a:lnTo>
                <a:lnTo>
                  <a:pt x="13392" y="260937"/>
                </a:lnTo>
                <a:lnTo>
                  <a:pt x="27924" y="270730"/>
                </a:lnTo>
                <a:lnTo>
                  <a:pt x="45720" y="274320"/>
                </a:lnTo>
                <a:lnTo>
                  <a:pt x="1138428" y="274320"/>
                </a:lnTo>
                <a:lnTo>
                  <a:pt x="1156233" y="270730"/>
                </a:lnTo>
                <a:lnTo>
                  <a:pt x="1170765" y="260937"/>
                </a:lnTo>
                <a:lnTo>
                  <a:pt x="1180558" y="246405"/>
                </a:lnTo>
                <a:lnTo>
                  <a:pt x="1184148" y="228600"/>
                </a:lnTo>
                <a:lnTo>
                  <a:pt x="1184148" y="45720"/>
                </a:lnTo>
                <a:lnTo>
                  <a:pt x="1180558" y="27914"/>
                </a:lnTo>
                <a:lnTo>
                  <a:pt x="1170765" y="13382"/>
                </a:lnTo>
                <a:lnTo>
                  <a:pt x="1156233" y="3589"/>
                </a:lnTo>
                <a:lnTo>
                  <a:pt x="1138428" y="0"/>
                </a:lnTo>
                <a:close/>
              </a:path>
            </a:pathLst>
          </a:custGeom>
          <a:noFill/>
        </p:spPr>
        <p:txBody>
          <a:bodyPr wrap="square" lIns="0" tIns="0" rIns="0" bIns="0" rtlCol="0"/>
          <a:lstStyle/>
          <a:p>
            <a:pPr algn="ctr"/>
            <a:r>
              <a:rPr lang="zh-CN" altLang="en-US" dirty="0">
                <a:latin typeface="微软雅黑" panose="020B0503020204020204" pitchFamily="34" charset="-122"/>
                <a:ea typeface="微软雅黑" panose="020B0503020204020204" pitchFamily="34" charset="-122"/>
                <a:cs typeface="+mn-ea"/>
                <a:sym typeface="+mn-lt"/>
              </a:rPr>
              <a:t>行业数据智能应用</a:t>
            </a:r>
            <a:endParaRPr dirty="0">
              <a:latin typeface="微软雅黑" panose="020B0503020204020204" pitchFamily="34" charset="-122"/>
              <a:ea typeface="微软雅黑" panose="020B0503020204020204" pitchFamily="34" charset="-122"/>
              <a:cs typeface="+mn-ea"/>
              <a:sym typeface="+mn-lt"/>
            </a:endParaRPr>
          </a:p>
        </p:txBody>
      </p:sp>
      <p:sp>
        <p:nvSpPr>
          <p:cNvPr id="54" name="矩形: 圆角 53"/>
          <p:cNvSpPr/>
          <p:nvPr/>
        </p:nvSpPr>
        <p:spPr>
          <a:xfrm>
            <a:off x="7597065" y="1248166"/>
            <a:ext cx="828000" cy="500430"/>
          </a:xfrm>
          <a:prstGeom prst="round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latin typeface="微软雅黑" panose="020B0503020204020204" pitchFamily="34" charset="-122"/>
                <a:ea typeface="微软雅黑" panose="020B0503020204020204" pitchFamily="34" charset="-122"/>
                <a:cs typeface="+mn-ea"/>
                <a:sym typeface="+mn-lt"/>
              </a:rPr>
              <a:t>智能监控</a:t>
            </a:r>
          </a:p>
        </p:txBody>
      </p:sp>
      <p:sp>
        <p:nvSpPr>
          <p:cNvPr id="55" name="矩形: 圆角 54"/>
          <p:cNvSpPr/>
          <p:nvPr/>
        </p:nvSpPr>
        <p:spPr>
          <a:xfrm>
            <a:off x="9801153" y="1248166"/>
            <a:ext cx="828000" cy="500430"/>
          </a:xfrm>
          <a:prstGeom prst="round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latin typeface="微软雅黑" panose="020B0503020204020204" pitchFamily="34" charset="-122"/>
                <a:ea typeface="微软雅黑" panose="020B0503020204020204" pitchFamily="34" charset="-122"/>
                <a:cs typeface="+mn-ea"/>
                <a:sym typeface="+mn-lt"/>
              </a:rPr>
              <a:t>智能预测</a:t>
            </a:r>
          </a:p>
        </p:txBody>
      </p:sp>
      <p:sp>
        <p:nvSpPr>
          <p:cNvPr id="56" name="矩形: 圆角 55"/>
          <p:cNvSpPr/>
          <p:nvPr/>
        </p:nvSpPr>
        <p:spPr>
          <a:xfrm>
            <a:off x="8699109" y="1248166"/>
            <a:ext cx="828000" cy="500430"/>
          </a:xfrm>
          <a:prstGeom prst="round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latin typeface="微软雅黑" panose="020B0503020204020204" pitchFamily="34" charset="-122"/>
                <a:ea typeface="微软雅黑" panose="020B0503020204020204" pitchFamily="34" charset="-122"/>
                <a:cs typeface="+mn-ea"/>
                <a:sym typeface="+mn-lt"/>
              </a:rPr>
              <a:t>工艺优化</a:t>
            </a:r>
          </a:p>
        </p:txBody>
      </p:sp>
      <p:sp>
        <p:nvSpPr>
          <p:cNvPr id="60" name="矩形: 圆角 59"/>
          <p:cNvSpPr/>
          <p:nvPr/>
        </p:nvSpPr>
        <p:spPr>
          <a:xfrm>
            <a:off x="10903199" y="1248166"/>
            <a:ext cx="828000" cy="500430"/>
          </a:xfrm>
          <a:prstGeom prst="round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latin typeface="微软雅黑" panose="020B0503020204020204" pitchFamily="34" charset="-122"/>
                <a:ea typeface="微软雅黑" panose="020B0503020204020204" pitchFamily="34" charset="-122"/>
                <a:cs typeface="+mn-ea"/>
                <a:sym typeface="+mn-lt"/>
              </a:rPr>
              <a:t>更多应用</a:t>
            </a:r>
            <a:r>
              <a:rPr lang="en-US" altLang="zh-CN" sz="1100" dirty="0">
                <a:latin typeface="微软雅黑" panose="020B0503020204020204" pitchFamily="34" charset="-122"/>
                <a:ea typeface="微软雅黑" panose="020B0503020204020204" pitchFamily="34" charset="-122"/>
                <a:cs typeface="+mn-ea"/>
                <a:sym typeface="+mn-lt"/>
              </a:rPr>
              <a:t>.</a:t>
            </a:r>
            <a:endParaRPr lang="zh-CN" altLang="en-US" sz="1100" dirty="0">
              <a:latin typeface="微软雅黑" panose="020B0503020204020204" pitchFamily="34" charset="-122"/>
              <a:ea typeface="微软雅黑" panose="020B0503020204020204" pitchFamily="34" charset="-122"/>
              <a:cs typeface="+mn-ea"/>
              <a:sym typeface="+mn-lt"/>
            </a:endParaRPr>
          </a:p>
        </p:txBody>
      </p:sp>
      <p:grpSp>
        <p:nvGrpSpPr>
          <p:cNvPr id="122" name="组合 121"/>
          <p:cNvGrpSpPr/>
          <p:nvPr/>
        </p:nvGrpSpPr>
        <p:grpSpPr>
          <a:xfrm>
            <a:off x="332017" y="1882588"/>
            <a:ext cx="1506932" cy="2698469"/>
            <a:chOff x="332017" y="1882588"/>
            <a:chExt cx="1506932" cy="2698469"/>
          </a:xfrm>
        </p:grpSpPr>
        <p:sp>
          <p:nvSpPr>
            <p:cNvPr id="64" name="矩形: 圆角 63"/>
            <p:cNvSpPr/>
            <p:nvPr/>
          </p:nvSpPr>
          <p:spPr>
            <a:xfrm>
              <a:off x="660004" y="2381203"/>
              <a:ext cx="846949" cy="355467"/>
            </a:xfrm>
            <a:prstGeom prst="round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latin typeface="微软雅黑" panose="020B0503020204020204" pitchFamily="34" charset="-122"/>
                  <a:ea typeface="微软雅黑" panose="020B0503020204020204" pitchFamily="34" charset="-122"/>
                  <a:cs typeface="+mn-ea"/>
                  <a:sym typeface="+mn-lt"/>
                </a:rPr>
                <a:t>数据地图</a:t>
              </a:r>
            </a:p>
          </p:txBody>
        </p:sp>
        <p:sp>
          <p:nvSpPr>
            <p:cNvPr id="67" name="object 59"/>
            <p:cNvSpPr/>
            <p:nvPr/>
          </p:nvSpPr>
          <p:spPr>
            <a:xfrm>
              <a:off x="332017" y="2027362"/>
              <a:ext cx="1506932" cy="218034"/>
            </a:xfrm>
            <a:custGeom>
              <a:avLst/>
              <a:gdLst/>
              <a:ahLst/>
              <a:cxnLst/>
              <a:rect l="l" t="t" r="r" b="b"/>
              <a:pathLst>
                <a:path w="1184275" h="274319">
                  <a:moveTo>
                    <a:pt x="1138428" y="0"/>
                  </a:moveTo>
                  <a:lnTo>
                    <a:pt x="45720" y="0"/>
                  </a:lnTo>
                  <a:lnTo>
                    <a:pt x="27924" y="3589"/>
                  </a:lnTo>
                  <a:lnTo>
                    <a:pt x="13392" y="13382"/>
                  </a:lnTo>
                  <a:lnTo>
                    <a:pt x="3593" y="27914"/>
                  </a:lnTo>
                  <a:lnTo>
                    <a:pt x="0" y="45720"/>
                  </a:lnTo>
                  <a:lnTo>
                    <a:pt x="0" y="228600"/>
                  </a:lnTo>
                  <a:lnTo>
                    <a:pt x="3593" y="246405"/>
                  </a:lnTo>
                  <a:lnTo>
                    <a:pt x="13392" y="260937"/>
                  </a:lnTo>
                  <a:lnTo>
                    <a:pt x="27924" y="270730"/>
                  </a:lnTo>
                  <a:lnTo>
                    <a:pt x="45720" y="274320"/>
                  </a:lnTo>
                  <a:lnTo>
                    <a:pt x="1138428" y="274320"/>
                  </a:lnTo>
                  <a:lnTo>
                    <a:pt x="1156233" y="270730"/>
                  </a:lnTo>
                  <a:lnTo>
                    <a:pt x="1170765" y="260937"/>
                  </a:lnTo>
                  <a:lnTo>
                    <a:pt x="1180558" y="246405"/>
                  </a:lnTo>
                  <a:lnTo>
                    <a:pt x="1184148" y="228600"/>
                  </a:lnTo>
                  <a:lnTo>
                    <a:pt x="1184148" y="45720"/>
                  </a:lnTo>
                  <a:lnTo>
                    <a:pt x="1180558" y="27914"/>
                  </a:lnTo>
                  <a:lnTo>
                    <a:pt x="1170765" y="13382"/>
                  </a:lnTo>
                  <a:lnTo>
                    <a:pt x="1156233" y="3589"/>
                  </a:lnTo>
                  <a:lnTo>
                    <a:pt x="1138428" y="0"/>
                  </a:lnTo>
                  <a:close/>
                </a:path>
              </a:pathLst>
            </a:custGeom>
            <a:noFill/>
          </p:spPr>
          <p:txBody>
            <a:bodyPr wrap="square" lIns="0" tIns="0" rIns="0" bIns="0" rtlCol="0"/>
            <a:lstStyle/>
            <a:p>
              <a:pPr algn="ctr"/>
              <a:r>
                <a:rPr lang="zh-CN" altLang="en-US" sz="1400" dirty="0">
                  <a:latin typeface="微软雅黑" panose="020B0503020204020204" pitchFamily="34" charset="-122"/>
                  <a:ea typeface="微软雅黑" panose="020B0503020204020204" pitchFamily="34" charset="-122"/>
                  <a:cs typeface="+mn-ea"/>
                  <a:sym typeface="+mn-lt"/>
                </a:rPr>
                <a:t>数据资产管理</a:t>
              </a:r>
              <a:endParaRPr sz="1400" dirty="0">
                <a:latin typeface="微软雅黑" panose="020B0503020204020204" pitchFamily="34" charset="-122"/>
                <a:ea typeface="微软雅黑" panose="020B0503020204020204" pitchFamily="34" charset="-122"/>
                <a:cs typeface="+mn-ea"/>
                <a:sym typeface="+mn-lt"/>
              </a:endParaRPr>
            </a:p>
          </p:txBody>
        </p:sp>
        <p:sp>
          <p:nvSpPr>
            <p:cNvPr id="69" name="矩形: 圆角 68"/>
            <p:cNvSpPr/>
            <p:nvPr/>
          </p:nvSpPr>
          <p:spPr>
            <a:xfrm>
              <a:off x="660004" y="2829118"/>
              <a:ext cx="846949" cy="355467"/>
            </a:xfrm>
            <a:prstGeom prst="round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latin typeface="微软雅黑" panose="020B0503020204020204" pitchFamily="34" charset="-122"/>
                  <a:ea typeface="微软雅黑" panose="020B0503020204020204" pitchFamily="34" charset="-122"/>
                  <a:cs typeface="+mn-ea"/>
                  <a:sym typeface="+mn-lt"/>
                </a:rPr>
                <a:t>数据血缘</a:t>
              </a:r>
            </a:p>
          </p:txBody>
        </p:sp>
        <p:sp>
          <p:nvSpPr>
            <p:cNvPr id="70" name="矩形: 圆角 69"/>
            <p:cNvSpPr/>
            <p:nvPr/>
          </p:nvSpPr>
          <p:spPr>
            <a:xfrm>
              <a:off x="660004" y="3267926"/>
              <a:ext cx="846949" cy="355467"/>
            </a:xfrm>
            <a:prstGeom prst="round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latin typeface="微软雅黑" panose="020B0503020204020204" pitchFamily="34" charset="-122"/>
                  <a:ea typeface="微软雅黑" panose="020B0503020204020204" pitchFamily="34" charset="-122"/>
                  <a:cs typeface="+mn-ea"/>
                  <a:sym typeface="+mn-lt"/>
                </a:rPr>
                <a:t>数据治理</a:t>
              </a:r>
            </a:p>
          </p:txBody>
        </p:sp>
        <p:sp>
          <p:nvSpPr>
            <p:cNvPr id="71" name="矩形: 圆角 70"/>
            <p:cNvSpPr/>
            <p:nvPr/>
          </p:nvSpPr>
          <p:spPr>
            <a:xfrm>
              <a:off x="660004" y="3715841"/>
              <a:ext cx="846949" cy="355467"/>
            </a:xfrm>
            <a:prstGeom prst="round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latin typeface="微软雅黑" panose="020B0503020204020204" pitchFamily="34" charset="-122"/>
                  <a:ea typeface="微软雅黑" panose="020B0503020204020204" pitchFamily="34" charset="-122"/>
                  <a:cs typeface="+mn-ea"/>
                  <a:sym typeface="+mn-lt"/>
                </a:rPr>
                <a:t>数据质量</a:t>
              </a:r>
            </a:p>
          </p:txBody>
        </p:sp>
        <p:sp>
          <p:nvSpPr>
            <p:cNvPr id="72" name="矩形: 圆角 71"/>
            <p:cNvSpPr/>
            <p:nvPr/>
          </p:nvSpPr>
          <p:spPr>
            <a:xfrm>
              <a:off x="660004" y="4154649"/>
              <a:ext cx="846949" cy="355467"/>
            </a:xfrm>
            <a:prstGeom prst="round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latin typeface="微软雅黑" panose="020B0503020204020204" pitchFamily="34" charset="-122"/>
                  <a:ea typeface="微软雅黑" panose="020B0503020204020204" pitchFamily="34" charset="-122"/>
                  <a:cs typeface="+mn-ea"/>
                  <a:sym typeface="+mn-lt"/>
                </a:rPr>
                <a:t>数据安全</a:t>
              </a:r>
            </a:p>
          </p:txBody>
        </p:sp>
        <p:sp>
          <p:nvSpPr>
            <p:cNvPr id="74" name="矩形 73"/>
            <p:cNvSpPr/>
            <p:nvPr/>
          </p:nvSpPr>
          <p:spPr>
            <a:xfrm>
              <a:off x="475129" y="1882588"/>
              <a:ext cx="1290918" cy="26984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grpSp>
      <p:sp>
        <p:nvSpPr>
          <p:cNvPr id="75" name="object 59"/>
          <p:cNvSpPr/>
          <p:nvPr/>
        </p:nvSpPr>
        <p:spPr>
          <a:xfrm>
            <a:off x="5101761" y="1876950"/>
            <a:ext cx="2056017" cy="239773"/>
          </a:xfrm>
          <a:custGeom>
            <a:avLst/>
            <a:gdLst/>
            <a:ahLst/>
            <a:cxnLst/>
            <a:rect l="l" t="t" r="r" b="b"/>
            <a:pathLst>
              <a:path w="1184275" h="274319">
                <a:moveTo>
                  <a:pt x="1138428" y="0"/>
                </a:moveTo>
                <a:lnTo>
                  <a:pt x="45720" y="0"/>
                </a:lnTo>
                <a:lnTo>
                  <a:pt x="27924" y="3589"/>
                </a:lnTo>
                <a:lnTo>
                  <a:pt x="13392" y="13382"/>
                </a:lnTo>
                <a:lnTo>
                  <a:pt x="3593" y="27914"/>
                </a:lnTo>
                <a:lnTo>
                  <a:pt x="0" y="45720"/>
                </a:lnTo>
                <a:lnTo>
                  <a:pt x="0" y="228600"/>
                </a:lnTo>
                <a:lnTo>
                  <a:pt x="3593" y="246405"/>
                </a:lnTo>
                <a:lnTo>
                  <a:pt x="13392" y="260937"/>
                </a:lnTo>
                <a:lnTo>
                  <a:pt x="27924" y="270730"/>
                </a:lnTo>
                <a:lnTo>
                  <a:pt x="45720" y="274320"/>
                </a:lnTo>
                <a:lnTo>
                  <a:pt x="1138428" y="274320"/>
                </a:lnTo>
                <a:lnTo>
                  <a:pt x="1156233" y="270730"/>
                </a:lnTo>
                <a:lnTo>
                  <a:pt x="1170765" y="260937"/>
                </a:lnTo>
                <a:lnTo>
                  <a:pt x="1180558" y="246405"/>
                </a:lnTo>
                <a:lnTo>
                  <a:pt x="1184148" y="228600"/>
                </a:lnTo>
                <a:lnTo>
                  <a:pt x="1184148" y="45720"/>
                </a:lnTo>
                <a:lnTo>
                  <a:pt x="1180558" y="27914"/>
                </a:lnTo>
                <a:lnTo>
                  <a:pt x="1170765" y="13382"/>
                </a:lnTo>
                <a:lnTo>
                  <a:pt x="1156233" y="3589"/>
                </a:lnTo>
                <a:lnTo>
                  <a:pt x="1138428" y="0"/>
                </a:lnTo>
                <a:close/>
              </a:path>
            </a:pathLst>
          </a:custGeom>
          <a:noFill/>
        </p:spPr>
        <p:txBody>
          <a:bodyPr wrap="square" lIns="0" tIns="0" rIns="0" bIns="0" rtlCol="0"/>
          <a:lstStyle/>
          <a:p>
            <a:pPr algn="ctr"/>
            <a:r>
              <a:rPr lang="zh-CN" altLang="en-US" dirty="0">
                <a:latin typeface="微软雅黑" panose="020B0503020204020204" pitchFamily="34" charset="-122"/>
                <a:ea typeface="微软雅黑" panose="020B0503020204020204" pitchFamily="34" charset="-122"/>
                <a:cs typeface="+mn-ea"/>
                <a:sym typeface="+mn-lt"/>
              </a:rPr>
              <a:t>数据中台</a:t>
            </a:r>
            <a:endParaRPr dirty="0">
              <a:latin typeface="微软雅黑" panose="020B0503020204020204" pitchFamily="34" charset="-122"/>
              <a:ea typeface="微软雅黑" panose="020B0503020204020204" pitchFamily="34" charset="-122"/>
              <a:cs typeface="+mn-ea"/>
              <a:sym typeface="+mn-lt"/>
            </a:endParaRPr>
          </a:p>
        </p:txBody>
      </p:sp>
      <p:sp>
        <p:nvSpPr>
          <p:cNvPr id="76" name="矩形: 圆角 75"/>
          <p:cNvSpPr/>
          <p:nvPr/>
        </p:nvSpPr>
        <p:spPr>
          <a:xfrm>
            <a:off x="2755845" y="2281065"/>
            <a:ext cx="599284" cy="500430"/>
          </a:xfrm>
          <a:prstGeom prst="round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latin typeface="微软雅黑" panose="020B0503020204020204" pitchFamily="34" charset="-122"/>
                <a:ea typeface="微软雅黑" panose="020B0503020204020204" pitchFamily="34" charset="-122"/>
                <a:cs typeface="+mn-ea"/>
                <a:sym typeface="+mn-lt"/>
              </a:rPr>
              <a:t>标签工厂</a:t>
            </a:r>
          </a:p>
        </p:txBody>
      </p:sp>
      <p:sp>
        <p:nvSpPr>
          <p:cNvPr id="77" name="矩形: 圆角 76"/>
          <p:cNvSpPr/>
          <p:nvPr/>
        </p:nvSpPr>
        <p:spPr>
          <a:xfrm>
            <a:off x="4467485" y="2281065"/>
            <a:ext cx="599284" cy="500430"/>
          </a:xfrm>
          <a:prstGeom prst="round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latin typeface="微软雅黑" panose="020B0503020204020204" pitchFamily="34" charset="-122"/>
                <a:ea typeface="微软雅黑" panose="020B0503020204020204" pitchFamily="34" charset="-122"/>
                <a:cs typeface="+mn-ea"/>
                <a:sym typeface="+mn-lt"/>
              </a:rPr>
              <a:t>算法引擎</a:t>
            </a:r>
          </a:p>
        </p:txBody>
      </p:sp>
      <p:sp>
        <p:nvSpPr>
          <p:cNvPr id="78" name="矩形: 圆角 77"/>
          <p:cNvSpPr/>
          <p:nvPr/>
        </p:nvSpPr>
        <p:spPr>
          <a:xfrm>
            <a:off x="3611665" y="2281065"/>
            <a:ext cx="599284" cy="500430"/>
          </a:xfrm>
          <a:prstGeom prst="round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latin typeface="微软雅黑" panose="020B0503020204020204" pitchFamily="34" charset="-122"/>
                <a:ea typeface="微软雅黑" panose="020B0503020204020204" pitchFamily="34" charset="-122"/>
                <a:cs typeface="+mn-ea"/>
                <a:sym typeface="+mn-lt"/>
              </a:rPr>
              <a:t>机台画像</a:t>
            </a:r>
          </a:p>
        </p:txBody>
      </p:sp>
      <p:sp>
        <p:nvSpPr>
          <p:cNvPr id="80" name="矩形: 圆角 79"/>
          <p:cNvSpPr/>
          <p:nvPr/>
        </p:nvSpPr>
        <p:spPr>
          <a:xfrm>
            <a:off x="1900025" y="2281065"/>
            <a:ext cx="599284" cy="500430"/>
          </a:xfrm>
          <a:prstGeom prst="round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latin typeface="微软雅黑" panose="020B0503020204020204" pitchFamily="34" charset="-122"/>
                <a:ea typeface="微软雅黑" panose="020B0503020204020204" pitchFamily="34" charset="-122"/>
                <a:cs typeface="+mn-ea"/>
                <a:sym typeface="+mn-lt"/>
              </a:rPr>
              <a:t>日志分析</a:t>
            </a:r>
          </a:p>
        </p:txBody>
      </p:sp>
      <p:sp>
        <p:nvSpPr>
          <p:cNvPr id="82" name="矩形: 圆角 81"/>
          <p:cNvSpPr/>
          <p:nvPr/>
        </p:nvSpPr>
        <p:spPr>
          <a:xfrm>
            <a:off x="6179125" y="2281065"/>
            <a:ext cx="599284" cy="500430"/>
          </a:xfrm>
          <a:prstGeom prst="round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latin typeface="微软雅黑" panose="020B0503020204020204" pitchFamily="34" charset="-122"/>
                <a:ea typeface="微软雅黑" panose="020B0503020204020204" pitchFamily="34" charset="-122"/>
                <a:cs typeface="+mn-ea"/>
                <a:sym typeface="+mn-lt"/>
              </a:rPr>
              <a:t>数据大屏</a:t>
            </a:r>
          </a:p>
        </p:txBody>
      </p:sp>
      <p:sp>
        <p:nvSpPr>
          <p:cNvPr id="83" name="矩形: 圆角 82"/>
          <p:cNvSpPr/>
          <p:nvPr/>
        </p:nvSpPr>
        <p:spPr>
          <a:xfrm>
            <a:off x="7890765" y="2281065"/>
            <a:ext cx="599284" cy="500430"/>
          </a:xfrm>
          <a:prstGeom prst="round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latin typeface="微软雅黑" panose="020B0503020204020204" pitchFamily="34" charset="-122"/>
                <a:ea typeface="微软雅黑" panose="020B0503020204020204" pitchFamily="34" charset="-122"/>
                <a:cs typeface="+mn-ea"/>
                <a:sym typeface="+mn-lt"/>
              </a:rPr>
              <a:t>分析引擎</a:t>
            </a:r>
          </a:p>
        </p:txBody>
      </p:sp>
      <p:sp>
        <p:nvSpPr>
          <p:cNvPr id="84" name="矩形: 圆角 83"/>
          <p:cNvSpPr/>
          <p:nvPr/>
        </p:nvSpPr>
        <p:spPr>
          <a:xfrm>
            <a:off x="7034945" y="2281065"/>
            <a:ext cx="599284" cy="500430"/>
          </a:xfrm>
          <a:prstGeom prst="round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latin typeface="微软雅黑" panose="020B0503020204020204" pitchFamily="34" charset="-122"/>
                <a:ea typeface="微软雅黑" panose="020B0503020204020204" pitchFamily="34" charset="-122"/>
                <a:cs typeface="+mn-ea"/>
                <a:sym typeface="+mn-lt"/>
              </a:rPr>
              <a:t>数据</a:t>
            </a:r>
            <a:r>
              <a:rPr lang="en-US" altLang="zh-CN" sz="1100" dirty="0">
                <a:latin typeface="微软雅黑" panose="020B0503020204020204" pitchFamily="34" charset="-122"/>
                <a:ea typeface="微软雅黑" panose="020B0503020204020204" pitchFamily="34" charset="-122"/>
                <a:cs typeface="+mn-ea"/>
                <a:sym typeface="+mn-lt"/>
              </a:rPr>
              <a:t>API</a:t>
            </a:r>
            <a:endParaRPr lang="zh-CN" altLang="en-US" sz="1100" dirty="0">
              <a:latin typeface="微软雅黑" panose="020B0503020204020204" pitchFamily="34" charset="-122"/>
              <a:ea typeface="微软雅黑" panose="020B0503020204020204" pitchFamily="34" charset="-122"/>
              <a:cs typeface="+mn-ea"/>
              <a:sym typeface="+mn-lt"/>
            </a:endParaRPr>
          </a:p>
        </p:txBody>
      </p:sp>
      <p:sp>
        <p:nvSpPr>
          <p:cNvPr id="85" name="矩形: 圆角 84"/>
          <p:cNvSpPr/>
          <p:nvPr/>
        </p:nvSpPr>
        <p:spPr>
          <a:xfrm>
            <a:off x="8746585" y="2281065"/>
            <a:ext cx="599284" cy="500430"/>
          </a:xfrm>
          <a:prstGeom prst="round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latin typeface="微软雅黑" panose="020B0503020204020204" pitchFamily="34" charset="-122"/>
                <a:ea typeface="微软雅黑" panose="020B0503020204020204" pitchFamily="34" charset="-122"/>
                <a:cs typeface="+mn-ea"/>
                <a:sym typeface="+mn-lt"/>
              </a:rPr>
              <a:t>财务分析</a:t>
            </a:r>
          </a:p>
        </p:txBody>
      </p:sp>
      <p:sp>
        <p:nvSpPr>
          <p:cNvPr id="86" name="矩形: 圆角 85"/>
          <p:cNvSpPr/>
          <p:nvPr/>
        </p:nvSpPr>
        <p:spPr>
          <a:xfrm>
            <a:off x="5323305" y="2281065"/>
            <a:ext cx="599284" cy="500430"/>
          </a:xfrm>
          <a:prstGeom prst="round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latin typeface="微软雅黑" panose="020B0503020204020204" pitchFamily="34" charset="-122"/>
                <a:ea typeface="微软雅黑" panose="020B0503020204020204" pitchFamily="34" charset="-122"/>
                <a:cs typeface="+mn-ea"/>
                <a:sym typeface="+mn-lt"/>
              </a:rPr>
              <a:t>风险分析</a:t>
            </a:r>
          </a:p>
        </p:txBody>
      </p:sp>
      <p:sp>
        <p:nvSpPr>
          <p:cNvPr id="87" name="矩形: 圆角 86"/>
          <p:cNvSpPr/>
          <p:nvPr/>
        </p:nvSpPr>
        <p:spPr>
          <a:xfrm>
            <a:off x="9602401" y="2266437"/>
            <a:ext cx="599284" cy="500430"/>
          </a:xfrm>
          <a:prstGeom prst="round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latin typeface="微软雅黑" panose="020B0503020204020204" pitchFamily="34" charset="-122"/>
                <a:ea typeface="微软雅黑" panose="020B0503020204020204" pitchFamily="34" charset="-122"/>
                <a:cs typeface="+mn-ea"/>
                <a:sym typeface="+mn-lt"/>
              </a:rPr>
              <a:t>分析报表</a:t>
            </a:r>
          </a:p>
        </p:txBody>
      </p:sp>
      <p:sp>
        <p:nvSpPr>
          <p:cNvPr id="105" name="矩形: 圆角 104"/>
          <p:cNvSpPr/>
          <p:nvPr/>
        </p:nvSpPr>
        <p:spPr>
          <a:xfrm>
            <a:off x="1884135" y="2880919"/>
            <a:ext cx="1559964" cy="500430"/>
          </a:xfrm>
          <a:prstGeom prst="roundRect">
            <a:avLst/>
          </a:prstGeom>
          <a:solidFill>
            <a:schemeClr val="bg1"/>
          </a:solidFill>
          <a:ln w="952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latin typeface="微软雅黑" panose="020B0503020204020204" pitchFamily="34" charset="-122"/>
                <a:ea typeface="微软雅黑" panose="020B0503020204020204" pitchFamily="34" charset="-122"/>
                <a:cs typeface="+mn-ea"/>
                <a:sym typeface="+mn-lt"/>
              </a:rPr>
              <a:t>财务主题域</a:t>
            </a:r>
          </a:p>
        </p:txBody>
      </p:sp>
      <p:sp>
        <p:nvSpPr>
          <p:cNvPr id="106" name="矩形: 圆角 105"/>
          <p:cNvSpPr/>
          <p:nvPr/>
        </p:nvSpPr>
        <p:spPr>
          <a:xfrm>
            <a:off x="1868244" y="3480773"/>
            <a:ext cx="8369723" cy="500430"/>
          </a:xfrm>
          <a:prstGeom prst="round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latin typeface="微软雅黑" panose="020B0503020204020204" pitchFamily="34" charset="-122"/>
                <a:ea typeface="微软雅黑" panose="020B0503020204020204" pitchFamily="34" charset="-122"/>
                <a:cs typeface="+mn-ea"/>
                <a:sym typeface="+mn-lt"/>
              </a:rPr>
              <a:t>全域数据中心</a:t>
            </a:r>
          </a:p>
        </p:txBody>
      </p:sp>
      <p:sp>
        <p:nvSpPr>
          <p:cNvPr id="107" name="矩形: 圆角 106"/>
          <p:cNvSpPr/>
          <p:nvPr/>
        </p:nvSpPr>
        <p:spPr>
          <a:xfrm>
            <a:off x="1852355" y="4080627"/>
            <a:ext cx="2753750" cy="500430"/>
          </a:xfrm>
          <a:prstGeom prst="round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latin typeface="微软雅黑" panose="020B0503020204020204" pitchFamily="34" charset="-122"/>
                <a:ea typeface="微软雅黑" panose="020B0503020204020204" pitchFamily="34" charset="-122"/>
                <a:cs typeface="+mn-ea"/>
                <a:sym typeface="+mn-lt"/>
              </a:rPr>
              <a:t>统一</a:t>
            </a:r>
            <a:r>
              <a:rPr lang="en-US" altLang="zh-CN" sz="1100" dirty="0">
                <a:latin typeface="微软雅黑" panose="020B0503020204020204" pitchFamily="34" charset="-122"/>
                <a:ea typeface="微软雅黑" panose="020B0503020204020204" pitchFamily="34" charset="-122"/>
                <a:cs typeface="+mn-ea"/>
                <a:sym typeface="+mn-lt"/>
              </a:rPr>
              <a:t>ID</a:t>
            </a:r>
            <a:endParaRPr lang="zh-CN" altLang="en-US" sz="1100" dirty="0">
              <a:latin typeface="微软雅黑" panose="020B0503020204020204" pitchFamily="34" charset="-122"/>
              <a:ea typeface="微软雅黑" panose="020B0503020204020204" pitchFamily="34" charset="-122"/>
              <a:cs typeface="+mn-ea"/>
              <a:sym typeface="+mn-lt"/>
            </a:endParaRPr>
          </a:p>
        </p:txBody>
      </p:sp>
      <p:sp>
        <p:nvSpPr>
          <p:cNvPr id="113" name="矩形: 圆角 112"/>
          <p:cNvSpPr/>
          <p:nvPr/>
        </p:nvSpPr>
        <p:spPr>
          <a:xfrm>
            <a:off x="3545523" y="2880919"/>
            <a:ext cx="1559964" cy="500430"/>
          </a:xfrm>
          <a:prstGeom prst="roundRect">
            <a:avLst/>
          </a:prstGeom>
          <a:solidFill>
            <a:schemeClr val="bg1"/>
          </a:solidFill>
          <a:ln w="952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latin typeface="微软雅黑" panose="020B0503020204020204" pitchFamily="34" charset="-122"/>
                <a:ea typeface="微软雅黑" panose="020B0503020204020204" pitchFamily="34" charset="-122"/>
                <a:cs typeface="+mn-ea"/>
                <a:sym typeface="+mn-lt"/>
              </a:rPr>
              <a:t>人力主题域</a:t>
            </a:r>
          </a:p>
        </p:txBody>
      </p:sp>
      <p:sp>
        <p:nvSpPr>
          <p:cNvPr id="114" name="矩形: 圆角 113"/>
          <p:cNvSpPr/>
          <p:nvPr/>
        </p:nvSpPr>
        <p:spPr>
          <a:xfrm>
            <a:off x="5256633" y="2880919"/>
            <a:ext cx="1559964" cy="500430"/>
          </a:xfrm>
          <a:prstGeom prst="roundRect">
            <a:avLst/>
          </a:prstGeom>
          <a:solidFill>
            <a:schemeClr val="bg1"/>
          </a:solidFill>
          <a:ln w="952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smtClean="0">
                <a:latin typeface="微软雅黑" panose="020B0503020204020204" pitchFamily="34" charset="-122"/>
                <a:ea typeface="微软雅黑" panose="020B0503020204020204" pitchFamily="34" charset="-122"/>
                <a:cs typeface="+mn-ea"/>
                <a:sym typeface="+mn-lt"/>
              </a:rPr>
              <a:t>生产主题</a:t>
            </a:r>
            <a:r>
              <a:rPr lang="zh-CN" altLang="en-US" sz="1100" dirty="0">
                <a:latin typeface="微软雅黑" panose="020B0503020204020204" pitchFamily="34" charset="-122"/>
                <a:ea typeface="微软雅黑" panose="020B0503020204020204" pitchFamily="34" charset="-122"/>
                <a:cs typeface="+mn-ea"/>
                <a:sym typeface="+mn-lt"/>
              </a:rPr>
              <a:t>域</a:t>
            </a:r>
          </a:p>
        </p:txBody>
      </p:sp>
      <p:sp>
        <p:nvSpPr>
          <p:cNvPr id="115" name="矩形: 圆角 114"/>
          <p:cNvSpPr/>
          <p:nvPr/>
        </p:nvSpPr>
        <p:spPr>
          <a:xfrm>
            <a:off x="6953329" y="2880919"/>
            <a:ext cx="1559964" cy="500430"/>
          </a:xfrm>
          <a:prstGeom prst="roundRect">
            <a:avLst/>
          </a:prstGeom>
          <a:solidFill>
            <a:schemeClr val="bg1"/>
          </a:solidFill>
          <a:ln w="952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latin typeface="微软雅黑" panose="020B0503020204020204" pitchFamily="34" charset="-122"/>
                <a:ea typeface="微软雅黑" panose="020B0503020204020204" pitchFamily="34" charset="-122"/>
                <a:cs typeface="+mn-ea"/>
                <a:sym typeface="+mn-lt"/>
              </a:rPr>
              <a:t>销售主题域</a:t>
            </a:r>
          </a:p>
        </p:txBody>
      </p:sp>
      <p:sp>
        <p:nvSpPr>
          <p:cNvPr id="116" name="矩形: 圆角 115"/>
          <p:cNvSpPr/>
          <p:nvPr/>
        </p:nvSpPr>
        <p:spPr>
          <a:xfrm>
            <a:off x="8654561" y="2888145"/>
            <a:ext cx="1559964" cy="500430"/>
          </a:xfrm>
          <a:prstGeom prst="round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latin typeface="微软雅黑" panose="020B0503020204020204" pitchFamily="34" charset="-122"/>
                <a:ea typeface="微软雅黑" panose="020B0503020204020204" pitchFamily="34" charset="-122"/>
                <a:cs typeface="+mn-ea"/>
                <a:sym typeface="+mn-lt"/>
              </a:rPr>
              <a:t>XX</a:t>
            </a:r>
            <a:r>
              <a:rPr lang="zh-CN" altLang="en-US" sz="1100" dirty="0">
                <a:latin typeface="微软雅黑" panose="020B0503020204020204" pitchFamily="34" charset="-122"/>
                <a:ea typeface="微软雅黑" panose="020B0503020204020204" pitchFamily="34" charset="-122"/>
                <a:cs typeface="+mn-ea"/>
                <a:sym typeface="+mn-lt"/>
              </a:rPr>
              <a:t>主题域</a:t>
            </a:r>
          </a:p>
        </p:txBody>
      </p:sp>
      <p:sp>
        <p:nvSpPr>
          <p:cNvPr id="120" name="矩形: 圆角 119"/>
          <p:cNvSpPr/>
          <p:nvPr/>
        </p:nvSpPr>
        <p:spPr>
          <a:xfrm>
            <a:off x="4658101" y="4080627"/>
            <a:ext cx="2753750" cy="500430"/>
          </a:xfrm>
          <a:prstGeom prst="round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err="1">
                <a:latin typeface="微软雅黑" panose="020B0503020204020204" pitchFamily="34" charset="-122"/>
                <a:ea typeface="微软雅黑" panose="020B0503020204020204" pitchFamily="34" charset="-122"/>
                <a:cs typeface="+mn-ea"/>
                <a:sym typeface="+mn-lt"/>
              </a:rPr>
              <a:t>OneData</a:t>
            </a:r>
            <a:r>
              <a:rPr lang="zh-CN" altLang="en-US" sz="1100" dirty="0">
                <a:latin typeface="微软雅黑" panose="020B0503020204020204" pitchFamily="34" charset="-122"/>
                <a:ea typeface="微软雅黑" panose="020B0503020204020204" pitchFamily="34" charset="-122"/>
                <a:cs typeface="+mn-ea"/>
                <a:sym typeface="+mn-lt"/>
              </a:rPr>
              <a:t>数据模型</a:t>
            </a:r>
          </a:p>
        </p:txBody>
      </p:sp>
      <p:sp>
        <p:nvSpPr>
          <p:cNvPr id="121" name="矩形: 圆角 120"/>
          <p:cNvSpPr/>
          <p:nvPr/>
        </p:nvSpPr>
        <p:spPr>
          <a:xfrm>
            <a:off x="7465641" y="4080627"/>
            <a:ext cx="2753750" cy="500430"/>
          </a:xfrm>
          <a:prstGeom prst="round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latin typeface="微软雅黑" panose="020B0503020204020204" pitchFamily="34" charset="-122"/>
                <a:ea typeface="微软雅黑" panose="020B0503020204020204" pitchFamily="34" charset="-122"/>
                <a:cs typeface="+mn-ea"/>
                <a:sym typeface="+mn-lt"/>
              </a:rPr>
              <a:t>数据标签体系</a:t>
            </a:r>
          </a:p>
        </p:txBody>
      </p:sp>
      <p:grpSp>
        <p:nvGrpSpPr>
          <p:cNvPr id="131" name="组合 130"/>
          <p:cNvGrpSpPr/>
          <p:nvPr/>
        </p:nvGrpSpPr>
        <p:grpSpPr>
          <a:xfrm>
            <a:off x="10379235" y="1876950"/>
            <a:ext cx="1506932" cy="2698469"/>
            <a:chOff x="332017" y="1882588"/>
            <a:chExt cx="1506932" cy="2698469"/>
          </a:xfrm>
        </p:grpSpPr>
        <p:sp>
          <p:nvSpPr>
            <p:cNvPr id="132" name="矩形: 圆角 131"/>
            <p:cNvSpPr/>
            <p:nvPr/>
          </p:nvSpPr>
          <p:spPr>
            <a:xfrm>
              <a:off x="660004" y="2381203"/>
              <a:ext cx="846949" cy="355467"/>
            </a:xfrm>
            <a:prstGeom prst="round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latin typeface="微软雅黑" panose="020B0503020204020204" pitchFamily="34" charset="-122"/>
                  <a:ea typeface="微软雅黑" panose="020B0503020204020204" pitchFamily="34" charset="-122"/>
                  <a:cs typeface="+mn-ea"/>
                  <a:sym typeface="+mn-lt"/>
                </a:rPr>
                <a:t>数仓规划</a:t>
              </a:r>
            </a:p>
          </p:txBody>
        </p:sp>
        <p:sp>
          <p:nvSpPr>
            <p:cNvPr id="133" name="object 59"/>
            <p:cNvSpPr/>
            <p:nvPr/>
          </p:nvSpPr>
          <p:spPr>
            <a:xfrm>
              <a:off x="332017" y="2027362"/>
              <a:ext cx="1506932" cy="218034"/>
            </a:xfrm>
            <a:custGeom>
              <a:avLst/>
              <a:gdLst/>
              <a:ahLst/>
              <a:cxnLst/>
              <a:rect l="l" t="t" r="r" b="b"/>
              <a:pathLst>
                <a:path w="1184275" h="274319">
                  <a:moveTo>
                    <a:pt x="1138428" y="0"/>
                  </a:moveTo>
                  <a:lnTo>
                    <a:pt x="45720" y="0"/>
                  </a:lnTo>
                  <a:lnTo>
                    <a:pt x="27924" y="3589"/>
                  </a:lnTo>
                  <a:lnTo>
                    <a:pt x="13392" y="13382"/>
                  </a:lnTo>
                  <a:lnTo>
                    <a:pt x="3593" y="27914"/>
                  </a:lnTo>
                  <a:lnTo>
                    <a:pt x="0" y="45720"/>
                  </a:lnTo>
                  <a:lnTo>
                    <a:pt x="0" y="228600"/>
                  </a:lnTo>
                  <a:lnTo>
                    <a:pt x="3593" y="246405"/>
                  </a:lnTo>
                  <a:lnTo>
                    <a:pt x="13392" y="260937"/>
                  </a:lnTo>
                  <a:lnTo>
                    <a:pt x="27924" y="270730"/>
                  </a:lnTo>
                  <a:lnTo>
                    <a:pt x="45720" y="274320"/>
                  </a:lnTo>
                  <a:lnTo>
                    <a:pt x="1138428" y="274320"/>
                  </a:lnTo>
                  <a:lnTo>
                    <a:pt x="1156233" y="270730"/>
                  </a:lnTo>
                  <a:lnTo>
                    <a:pt x="1170765" y="260937"/>
                  </a:lnTo>
                  <a:lnTo>
                    <a:pt x="1180558" y="246405"/>
                  </a:lnTo>
                  <a:lnTo>
                    <a:pt x="1184148" y="228600"/>
                  </a:lnTo>
                  <a:lnTo>
                    <a:pt x="1184148" y="45720"/>
                  </a:lnTo>
                  <a:lnTo>
                    <a:pt x="1180558" y="27914"/>
                  </a:lnTo>
                  <a:lnTo>
                    <a:pt x="1170765" y="13382"/>
                  </a:lnTo>
                  <a:lnTo>
                    <a:pt x="1156233" y="3589"/>
                  </a:lnTo>
                  <a:lnTo>
                    <a:pt x="1138428" y="0"/>
                  </a:lnTo>
                  <a:close/>
                </a:path>
              </a:pathLst>
            </a:custGeom>
            <a:noFill/>
          </p:spPr>
          <p:txBody>
            <a:bodyPr wrap="square" lIns="0" tIns="0" rIns="0" bIns="0" rtlCol="0"/>
            <a:lstStyle/>
            <a:p>
              <a:pPr algn="ctr"/>
              <a:r>
                <a:rPr lang="zh-CN" altLang="en-US" sz="1400" dirty="0">
                  <a:latin typeface="微软雅黑" panose="020B0503020204020204" pitchFamily="34" charset="-122"/>
                  <a:ea typeface="微软雅黑" panose="020B0503020204020204" pitchFamily="34" charset="-122"/>
                  <a:cs typeface="+mn-ea"/>
                  <a:sym typeface="+mn-lt"/>
                </a:rPr>
                <a:t>数据开发套件</a:t>
              </a:r>
              <a:endParaRPr sz="1400" dirty="0">
                <a:latin typeface="微软雅黑" panose="020B0503020204020204" pitchFamily="34" charset="-122"/>
                <a:ea typeface="微软雅黑" panose="020B0503020204020204" pitchFamily="34" charset="-122"/>
                <a:cs typeface="+mn-ea"/>
                <a:sym typeface="+mn-lt"/>
              </a:endParaRPr>
            </a:p>
          </p:txBody>
        </p:sp>
        <p:sp>
          <p:nvSpPr>
            <p:cNvPr id="134" name="矩形: 圆角 133"/>
            <p:cNvSpPr/>
            <p:nvPr/>
          </p:nvSpPr>
          <p:spPr>
            <a:xfrm>
              <a:off x="660004" y="2829118"/>
              <a:ext cx="846949" cy="355467"/>
            </a:xfrm>
            <a:prstGeom prst="round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latin typeface="微软雅黑" panose="020B0503020204020204" pitchFamily="34" charset="-122"/>
                  <a:ea typeface="微软雅黑" panose="020B0503020204020204" pitchFamily="34" charset="-122"/>
                  <a:cs typeface="+mn-ea"/>
                  <a:sym typeface="+mn-lt"/>
                </a:rPr>
                <a:t>指标规划</a:t>
              </a:r>
            </a:p>
          </p:txBody>
        </p:sp>
        <p:sp>
          <p:nvSpPr>
            <p:cNvPr id="135" name="矩形: 圆角 134"/>
            <p:cNvSpPr/>
            <p:nvPr/>
          </p:nvSpPr>
          <p:spPr>
            <a:xfrm>
              <a:off x="660004" y="3267926"/>
              <a:ext cx="846949" cy="355467"/>
            </a:xfrm>
            <a:prstGeom prst="round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latin typeface="微软雅黑" panose="020B0503020204020204" pitchFamily="34" charset="-122"/>
                  <a:ea typeface="微软雅黑" panose="020B0503020204020204" pitchFamily="34" charset="-122"/>
                  <a:cs typeface="+mn-ea"/>
                  <a:sym typeface="+mn-lt"/>
                </a:rPr>
                <a:t>模型构建</a:t>
              </a:r>
            </a:p>
          </p:txBody>
        </p:sp>
        <p:sp>
          <p:nvSpPr>
            <p:cNvPr id="136" name="矩形: 圆角 135"/>
            <p:cNvSpPr/>
            <p:nvPr/>
          </p:nvSpPr>
          <p:spPr>
            <a:xfrm>
              <a:off x="660004" y="3715841"/>
              <a:ext cx="846949" cy="355467"/>
            </a:xfrm>
            <a:prstGeom prst="round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latin typeface="微软雅黑" panose="020B0503020204020204" pitchFamily="34" charset="-122"/>
                  <a:ea typeface="微软雅黑" panose="020B0503020204020204" pitchFamily="34" charset="-122"/>
                  <a:cs typeface="+mn-ea"/>
                  <a:sym typeface="+mn-lt"/>
                </a:rPr>
                <a:t>数据同步</a:t>
              </a:r>
            </a:p>
          </p:txBody>
        </p:sp>
        <p:sp>
          <p:nvSpPr>
            <p:cNvPr id="137" name="矩形: 圆角 136"/>
            <p:cNvSpPr/>
            <p:nvPr/>
          </p:nvSpPr>
          <p:spPr>
            <a:xfrm>
              <a:off x="660004" y="4154649"/>
              <a:ext cx="846949" cy="355467"/>
            </a:xfrm>
            <a:prstGeom prst="round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latin typeface="微软雅黑" panose="020B0503020204020204" pitchFamily="34" charset="-122"/>
                  <a:ea typeface="微软雅黑" panose="020B0503020204020204" pitchFamily="34" charset="-122"/>
                  <a:cs typeface="+mn-ea"/>
                  <a:sym typeface="+mn-lt"/>
                </a:rPr>
                <a:t>数据开发</a:t>
              </a:r>
            </a:p>
          </p:txBody>
        </p:sp>
        <p:sp>
          <p:nvSpPr>
            <p:cNvPr id="138" name="矩形 137"/>
            <p:cNvSpPr/>
            <p:nvPr/>
          </p:nvSpPr>
          <p:spPr>
            <a:xfrm>
              <a:off x="475129" y="1882588"/>
              <a:ext cx="1290918" cy="26984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grpSp>
      <p:sp>
        <p:nvSpPr>
          <p:cNvPr id="139" name="object 58"/>
          <p:cNvSpPr/>
          <p:nvPr/>
        </p:nvSpPr>
        <p:spPr>
          <a:xfrm>
            <a:off x="185774" y="4796079"/>
            <a:ext cx="11764241" cy="821611"/>
          </a:xfrm>
          <a:custGeom>
            <a:avLst/>
            <a:gdLst/>
            <a:ahLst/>
            <a:cxnLst/>
            <a:rect l="l" t="t" r="r" b="b"/>
            <a:pathLst>
              <a:path w="1653539" h="836930">
                <a:moveTo>
                  <a:pt x="1610360" y="0"/>
                </a:moveTo>
                <a:lnTo>
                  <a:pt x="43167" y="0"/>
                </a:lnTo>
                <a:lnTo>
                  <a:pt x="26365" y="3389"/>
                </a:lnTo>
                <a:lnTo>
                  <a:pt x="12644" y="12636"/>
                </a:lnTo>
                <a:lnTo>
                  <a:pt x="3392" y="26360"/>
                </a:lnTo>
                <a:lnTo>
                  <a:pt x="0" y="43179"/>
                </a:lnTo>
                <a:lnTo>
                  <a:pt x="0" y="793495"/>
                </a:lnTo>
                <a:lnTo>
                  <a:pt x="3392" y="810315"/>
                </a:lnTo>
                <a:lnTo>
                  <a:pt x="12644" y="824039"/>
                </a:lnTo>
                <a:lnTo>
                  <a:pt x="26365" y="833286"/>
                </a:lnTo>
                <a:lnTo>
                  <a:pt x="43167" y="836676"/>
                </a:lnTo>
                <a:lnTo>
                  <a:pt x="1610360" y="836676"/>
                </a:lnTo>
                <a:lnTo>
                  <a:pt x="1627179" y="833286"/>
                </a:lnTo>
                <a:lnTo>
                  <a:pt x="1640903" y="824039"/>
                </a:lnTo>
                <a:lnTo>
                  <a:pt x="1650150" y="810315"/>
                </a:lnTo>
                <a:lnTo>
                  <a:pt x="1653540" y="793495"/>
                </a:lnTo>
                <a:lnTo>
                  <a:pt x="1653540" y="43179"/>
                </a:lnTo>
                <a:lnTo>
                  <a:pt x="1650150" y="26360"/>
                </a:lnTo>
                <a:lnTo>
                  <a:pt x="1640903" y="12636"/>
                </a:lnTo>
                <a:lnTo>
                  <a:pt x="1627179" y="3389"/>
                </a:lnTo>
                <a:lnTo>
                  <a:pt x="1610360" y="0"/>
                </a:lnTo>
                <a:close/>
              </a:path>
            </a:pathLst>
          </a:custGeom>
          <a:solidFill>
            <a:srgbClr val="DEEBF7"/>
          </a:solidFill>
        </p:spPr>
        <p:txBody>
          <a:bodyPr wrap="square" lIns="0" tIns="0" rIns="0" bIns="0" rtlCol="0"/>
          <a:lstStyle/>
          <a:p>
            <a:endParaRPr dirty="0">
              <a:latin typeface="微软雅黑" panose="020B0503020204020204" pitchFamily="34" charset="-122"/>
              <a:ea typeface="微软雅黑" panose="020B0503020204020204" pitchFamily="34" charset="-122"/>
              <a:cs typeface="+mn-ea"/>
              <a:sym typeface="+mn-lt"/>
            </a:endParaRPr>
          </a:p>
        </p:txBody>
      </p:sp>
      <p:sp>
        <p:nvSpPr>
          <p:cNvPr id="141" name="object 58"/>
          <p:cNvSpPr/>
          <p:nvPr/>
        </p:nvSpPr>
        <p:spPr>
          <a:xfrm>
            <a:off x="185774" y="5757875"/>
            <a:ext cx="11764241" cy="821611"/>
          </a:xfrm>
          <a:custGeom>
            <a:avLst/>
            <a:gdLst/>
            <a:ahLst/>
            <a:cxnLst/>
            <a:rect l="l" t="t" r="r" b="b"/>
            <a:pathLst>
              <a:path w="1653539" h="836930">
                <a:moveTo>
                  <a:pt x="1610360" y="0"/>
                </a:moveTo>
                <a:lnTo>
                  <a:pt x="43167" y="0"/>
                </a:lnTo>
                <a:lnTo>
                  <a:pt x="26365" y="3389"/>
                </a:lnTo>
                <a:lnTo>
                  <a:pt x="12644" y="12636"/>
                </a:lnTo>
                <a:lnTo>
                  <a:pt x="3392" y="26360"/>
                </a:lnTo>
                <a:lnTo>
                  <a:pt x="0" y="43179"/>
                </a:lnTo>
                <a:lnTo>
                  <a:pt x="0" y="793495"/>
                </a:lnTo>
                <a:lnTo>
                  <a:pt x="3392" y="810315"/>
                </a:lnTo>
                <a:lnTo>
                  <a:pt x="12644" y="824039"/>
                </a:lnTo>
                <a:lnTo>
                  <a:pt x="26365" y="833286"/>
                </a:lnTo>
                <a:lnTo>
                  <a:pt x="43167" y="836676"/>
                </a:lnTo>
                <a:lnTo>
                  <a:pt x="1610360" y="836676"/>
                </a:lnTo>
                <a:lnTo>
                  <a:pt x="1627179" y="833286"/>
                </a:lnTo>
                <a:lnTo>
                  <a:pt x="1640903" y="824039"/>
                </a:lnTo>
                <a:lnTo>
                  <a:pt x="1650150" y="810315"/>
                </a:lnTo>
                <a:lnTo>
                  <a:pt x="1653540" y="793495"/>
                </a:lnTo>
                <a:lnTo>
                  <a:pt x="1653540" y="43179"/>
                </a:lnTo>
                <a:lnTo>
                  <a:pt x="1650150" y="26360"/>
                </a:lnTo>
                <a:lnTo>
                  <a:pt x="1640903" y="12636"/>
                </a:lnTo>
                <a:lnTo>
                  <a:pt x="1627179" y="3389"/>
                </a:lnTo>
                <a:lnTo>
                  <a:pt x="1610360" y="0"/>
                </a:lnTo>
                <a:close/>
              </a:path>
            </a:pathLst>
          </a:custGeom>
          <a:solidFill>
            <a:srgbClr val="DEEBF7"/>
          </a:solidFill>
        </p:spPr>
        <p:txBody>
          <a:bodyPr wrap="square" lIns="0" tIns="0" rIns="0" bIns="0" rtlCol="0"/>
          <a:lstStyle/>
          <a:p>
            <a:endParaRPr dirty="0">
              <a:latin typeface="微软雅黑" panose="020B0503020204020204" pitchFamily="34" charset="-122"/>
              <a:ea typeface="微软雅黑" panose="020B0503020204020204" pitchFamily="34" charset="-122"/>
              <a:cs typeface="+mn-ea"/>
              <a:sym typeface="+mn-lt"/>
            </a:endParaRPr>
          </a:p>
        </p:txBody>
      </p:sp>
      <p:sp>
        <p:nvSpPr>
          <p:cNvPr id="142" name="object 59"/>
          <p:cNvSpPr/>
          <p:nvPr/>
        </p:nvSpPr>
        <p:spPr>
          <a:xfrm>
            <a:off x="5101761" y="4802243"/>
            <a:ext cx="2056017" cy="239773"/>
          </a:xfrm>
          <a:custGeom>
            <a:avLst/>
            <a:gdLst/>
            <a:ahLst/>
            <a:cxnLst/>
            <a:rect l="l" t="t" r="r" b="b"/>
            <a:pathLst>
              <a:path w="1184275" h="274319">
                <a:moveTo>
                  <a:pt x="1138428" y="0"/>
                </a:moveTo>
                <a:lnTo>
                  <a:pt x="45720" y="0"/>
                </a:lnTo>
                <a:lnTo>
                  <a:pt x="27924" y="3589"/>
                </a:lnTo>
                <a:lnTo>
                  <a:pt x="13392" y="13382"/>
                </a:lnTo>
                <a:lnTo>
                  <a:pt x="3593" y="27914"/>
                </a:lnTo>
                <a:lnTo>
                  <a:pt x="0" y="45720"/>
                </a:lnTo>
                <a:lnTo>
                  <a:pt x="0" y="228600"/>
                </a:lnTo>
                <a:lnTo>
                  <a:pt x="3593" y="246405"/>
                </a:lnTo>
                <a:lnTo>
                  <a:pt x="13392" y="260937"/>
                </a:lnTo>
                <a:lnTo>
                  <a:pt x="27924" y="270730"/>
                </a:lnTo>
                <a:lnTo>
                  <a:pt x="45720" y="274320"/>
                </a:lnTo>
                <a:lnTo>
                  <a:pt x="1138428" y="274320"/>
                </a:lnTo>
                <a:lnTo>
                  <a:pt x="1156233" y="270730"/>
                </a:lnTo>
                <a:lnTo>
                  <a:pt x="1170765" y="260937"/>
                </a:lnTo>
                <a:lnTo>
                  <a:pt x="1180558" y="246405"/>
                </a:lnTo>
                <a:lnTo>
                  <a:pt x="1184148" y="228600"/>
                </a:lnTo>
                <a:lnTo>
                  <a:pt x="1184148" y="45720"/>
                </a:lnTo>
                <a:lnTo>
                  <a:pt x="1180558" y="27914"/>
                </a:lnTo>
                <a:lnTo>
                  <a:pt x="1170765" y="13382"/>
                </a:lnTo>
                <a:lnTo>
                  <a:pt x="1156233" y="3589"/>
                </a:lnTo>
                <a:lnTo>
                  <a:pt x="1138428" y="0"/>
                </a:lnTo>
                <a:close/>
              </a:path>
            </a:pathLst>
          </a:custGeom>
          <a:noFill/>
        </p:spPr>
        <p:txBody>
          <a:bodyPr wrap="square" lIns="0" tIns="0" rIns="0" bIns="0" rtlCol="0"/>
          <a:lstStyle/>
          <a:p>
            <a:pPr algn="ctr"/>
            <a:r>
              <a:rPr lang="zh-CN" altLang="en-US" dirty="0">
                <a:latin typeface="微软雅黑" panose="020B0503020204020204" pitchFamily="34" charset="-122"/>
                <a:ea typeface="微软雅黑" panose="020B0503020204020204" pitchFamily="34" charset="-122"/>
                <a:cs typeface="+mn-ea"/>
                <a:sym typeface="+mn-lt"/>
              </a:rPr>
              <a:t>数据平台</a:t>
            </a:r>
            <a:endParaRPr dirty="0">
              <a:latin typeface="微软雅黑" panose="020B0503020204020204" pitchFamily="34" charset="-122"/>
              <a:ea typeface="微软雅黑" panose="020B0503020204020204" pitchFamily="34" charset="-122"/>
              <a:cs typeface="+mn-ea"/>
              <a:sym typeface="+mn-lt"/>
            </a:endParaRPr>
          </a:p>
        </p:txBody>
      </p:sp>
      <p:sp>
        <p:nvSpPr>
          <p:cNvPr id="143" name="矩形: 圆角 142"/>
          <p:cNvSpPr/>
          <p:nvPr/>
        </p:nvSpPr>
        <p:spPr>
          <a:xfrm>
            <a:off x="1249309" y="5113785"/>
            <a:ext cx="1559964" cy="454269"/>
          </a:xfrm>
          <a:prstGeom prst="round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latin typeface="微软雅黑" panose="020B0503020204020204" pitchFamily="34" charset="-122"/>
                <a:ea typeface="微软雅黑" panose="020B0503020204020204" pitchFamily="34" charset="-122"/>
                <a:cs typeface="+mn-ea"/>
                <a:sym typeface="+mn-lt"/>
              </a:rPr>
              <a:t>数据集成</a:t>
            </a:r>
          </a:p>
        </p:txBody>
      </p:sp>
      <p:sp>
        <p:nvSpPr>
          <p:cNvPr id="144" name="矩形: 圆角 143"/>
          <p:cNvSpPr/>
          <p:nvPr/>
        </p:nvSpPr>
        <p:spPr>
          <a:xfrm>
            <a:off x="3225443" y="5113785"/>
            <a:ext cx="1559964" cy="454269"/>
          </a:xfrm>
          <a:prstGeom prst="round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latin typeface="微软雅黑" panose="020B0503020204020204" pitchFamily="34" charset="-122"/>
                <a:ea typeface="微软雅黑" panose="020B0503020204020204" pitchFamily="34" charset="-122"/>
                <a:cs typeface="+mn-ea"/>
                <a:sym typeface="+mn-lt"/>
              </a:rPr>
              <a:t>实时计算</a:t>
            </a:r>
          </a:p>
        </p:txBody>
      </p:sp>
      <p:sp>
        <p:nvSpPr>
          <p:cNvPr id="145" name="矩形: 圆角 144"/>
          <p:cNvSpPr/>
          <p:nvPr/>
        </p:nvSpPr>
        <p:spPr>
          <a:xfrm>
            <a:off x="5201577" y="5113785"/>
            <a:ext cx="1559964" cy="454269"/>
          </a:xfrm>
          <a:prstGeom prst="round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latin typeface="微软雅黑" panose="020B0503020204020204" pitchFamily="34" charset="-122"/>
                <a:ea typeface="微软雅黑" panose="020B0503020204020204" pitchFamily="34" charset="-122"/>
                <a:cs typeface="+mn-ea"/>
                <a:sym typeface="+mn-lt"/>
              </a:rPr>
              <a:t>离线计算</a:t>
            </a:r>
          </a:p>
        </p:txBody>
      </p:sp>
      <p:sp>
        <p:nvSpPr>
          <p:cNvPr id="146" name="矩形: 圆角 145"/>
          <p:cNvSpPr/>
          <p:nvPr/>
        </p:nvSpPr>
        <p:spPr>
          <a:xfrm>
            <a:off x="7177711" y="5113785"/>
            <a:ext cx="1559964" cy="454269"/>
          </a:xfrm>
          <a:prstGeom prst="round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latin typeface="微软雅黑" panose="020B0503020204020204" pitchFamily="34" charset="-122"/>
                <a:ea typeface="微软雅黑" panose="020B0503020204020204" pitchFamily="34" charset="-122"/>
                <a:cs typeface="+mn-ea"/>
                <a:sym typeface="+mn-lt"/>
              </a:rPr>
              <a:t>机器学习</a:t>
            </a:r>
          </a:p>
        </p:txBody>
      </p:sp>
      <p:sp>
        <p:nvSpPr>
          <p:cNvPr id="147" name="矩形: 圆角 146"/>
          <p:cNvSpPr/>
          <p:nvPr/>
        </p:nvSpPr>
        <p:spPr>
          <a:xfrm>
            <a:off x="9153845" y="5113785"/>
            <a:ext cx="1559964" cy="454269"/>
          </a:xfrm>
          <a:prstGeom prst="round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latin typeface="微软雅黑" panose="020B0503020204020204" pitchFamily="34" charset="-122"/>
                <a:ea typeface="微软雅黑" panose="020B0503020204020204" pitchFamily="34" charset="-122"/>
                <a:cs typeface="+mn-ea"/>
                <a:sym typeface="+mn-lt"/>
              </a:rPr>
              <a:t>集群管理</a:t>
            </a:r>
          </a:p>
        </p:txBody>
      </p:sp>
      <p:sp>
        <p:nvSpPr>
          <p:cNvPr id="148" name="object 59"/>
          <p:cNvSpPr/>
          <p:nvPr/>
        </p:nvSpPr>
        <p:spPr>
          <a:xfrm>
            <a:off x="5101761" y="5765961"/>
            <a:ext cx="2056017" cy="239773"/>
          </a:xfrm>
          <a:custGeom>
            <a:avLst/>
            <a:gdLst/>
            <a:ahLst/>
            <a:cxnLst/>
            <a:rect l="l" t="t" r="r" b="b"/>
            <a:pathLst>
              <a:path w="1184275" h="274319">
                <a:moveTo>
                  <a:pt x="1138428" y="0"/>
                </a:moveTo>
                <a:lnTo>
                  <a:pt x="45720" y="0"/>
                </a:lnTo>
                <a:lnTo>
                  <a:pt x="27924" y="3589"/>
                </a:lnTo>
                <a:lnTo>
                  <a:pt x="13392" y="13382"/>
                </a:lnTo>
                <a:lnTo>
                  <a:pt x="3593" y="27914"/>
                </a:lnTo>
                <a:lnTo>
                  <a:pt x="0" y="45720"/>
                </a:lnTo>
                <a:lnTo>
                  <a:pt x="0" y="228600"/>
                </a:lnTo>
                <a:lnTo>
                  <a:pt x="3593" y="246405"/>
                </a:lnTo>
                <a:lnTo>
                  <a:pt x="13392" y="260937"/>
                </a:lnTo>
                <a:lnTo>
                  <a:pt x="27924" y="270730"/>
                </a:lnTo>
                <a:lnTo>
                  <a:pt x="45720" y="274320"/>
                </a:lnTo>
                <a:lnTo>
                  <a:pt x="1138428" y="274320"/>
                </a:lnTo>
                <a:lnTo>
                  <a:pt x="1156233" y="270730"/>
                </a:lnTo>
                <a:lnTo>
                  <a:pt x="1170765" y="260937"/>
                </a:lnTo>
                <a:lnTo>
                  <a:pt x="1180558" y="246405"/>
                </a:lnTo>
                <a:lnTo>
                  <a:pt x="1184148" y="228600"/>
                </a:lnTo>
                <a:lnTo>
                  <a:pt x="1184148" y="45720"/>
                </a:lnTo>
                <a:lnTo>
                  <a:pt x="1180558" y="27914"/>
                </a:lnTo>
                <a:lnTo>
                  <a:pt x="1170765" y="13382"/>
                </a:lnTo>
                <a:lnTo>
                  <a:pt x="1156233" y="3589"/>
                </a:lnTo>
                <a:lnTo>
                  <a:pt x="1138428" y="0"/>
                </a:lnTo>
                <a:close/>
              </a:path>
            </a:pathLst>
          </a:custGeom>
          <a:noFill/>
        </p:spPr>
        <p:txBody>
          <a:bodyPr wrap="square" lIns="0" tIns="0" rIns="0" bIns="0" rtlCol="0"/>
          <a:lstStyle/>
          <a:p>
            <a:pPr algn="ctr"/>
            <a:r>
              <a:rPr lang="zh-CN" altLang="en-US" dirty="0">
                <a:latin typeface="微软雅黑" panose="020B0503020204020204" pitchFamily="34" charset="-122"/>
                <a:ea typeface="微软雅黑" panose="020B0503020204020204" pitchFamily="34" charset="-122"/>
                <a:cs typeface="+mn-ea"/>
                <a:sym typeface="+mn-lt"/>
              </a:rPr>
              <a:t>数据源</a:t>
            </a:r>
            <a:endParaRPr dirty="0">
              <a:latin typeface="微软雅黑" panose="020B0503020204020204" pitchFamily="34" charset="-122"/>
              <a:ea typeface="微软雅黑" panose="020B0503020204020204" pitchFamily="34" charset="-122"/>
              <a:cs typeface="+mn-ea"/>
              <a:sym typeface="+mn-lt"/>
            </a:endParaRPr>
          </a:p>
        </p:txBody>
      </p:sp>
      <p:sp>
        <p:nvSpPr>
          <p:cNvPr id="149" name="矩形: 圆角 148"/>
          <p:cNvSpPr/>
          <p:nvPr/>
        </p:nvSpPr>
        <p:spPr>
          <a:xfrm>
            <a:off x="329004" y="6045613"/>
            <a:ext cx="1080000" cy="454269"/>
          </a:xfrm>
          <a:prstGeom prst="round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latin typeface="微软雅黑" panose="020B0503020204020204" pitchFamily="34" charset="-122"/>
                <a:ea typeface="微软雅黑" panose="020B0503020204020204" pitchFamily="34" charset="-122"/>
                <a:cs typeface="+mn-ea"/>
                <a:sym typeface="+mn-lt"/>
              </a:rPr>
              <a:t>SAP</a:t>
            </a:r>
            <a:endParaRPr lang="zh-CN" altLang="en-US" sz="1100" dirty="0">
              <a:latin typeface="微软雅黑" panose="020B0503020204020204" pitchFamily="34" charset="-122"/>
              <a:ea typeface="微软雅黑" panose="020B0503020204020204" pitchFamily="34" charset="-122"/>
              <a:cs typeface="+mn-ea"/>
              <a:sym typeface="+mn-lt"/>
            </a:endParaRPr>
          </a:p>
        </p:txBody>
      </p:sp>
      <p:sp>
        <p:nvSpPr>
          <p:cNvPr id="150" name="矩形: 圆角 149"/>
          <p:cNvSpPr/>
          <p:nvPr/>
        </p:nvSpPr>
        <p:spPr>
          <a:xfrm>
            <a:off x="1604879" y="6045613"/>
            <a:ext cx="1080000" cy="454269"/>
          </a:xfrm>
          <a:prstGeom prst="roundRect">
            <a:avLst/>
          </a:prstGeom>
          <a:solidFill>
            <a:schemeClr val="bg1"/>
          </a:solidFill>
          <a:ln w="9525"/>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latin typeface="微软雅黑" panose="020B0503020204020204" pitchFamily="34" charset="-122"/>
                <a:ea typeface="微软雅黑" panose="020B0503020204020204" pitchFamily="34" charset="-122"/>
                <a:cs typeface="+mn-ea"/>
                <a:sym typeface="+mn-lt"/>
              </a:rPr>
              <a:t>OA</a:t>
            </a:r>
            <a:endParaRPr lang="zh-CN" altLang="en-US" sz="1100" dirty="0">
              <a:latin typeface="微软雅黑" panose="020B0503020204020204" pitchFamily="34" charset="-122"/>
              <a:ea typeface="微软雅黑" panose="020B0503020204020204" pitchFamily="34" charset="-122"/>
              <a:cs typeface="+mn-ea"/>
              <a:sym typeface="+mn-lt"/>
            </a:endParaRPr>
          </a:p>
        </p:txBody>
      </p:sp>
      <p:sp>
        <p:nvSpPr>
          <p:cNvPr id="151" name="矩形: 圆角 150"/>
          <p:cNvSpPr/>
          <p:nvPr/>
        </p:nvSpPr>
        <p:spPr>
          <a:xfrm>
            <a:off x="2880754" y="6053188"/>
            <a:ext cx="1080000" cy="454269"/>
          </a:xfrm>
          <a:prstGeom prst="roundRect">
            <a:avLst/>
          </a:prstGeom>
          <a:solidFill>
            <a:schemeClr val="bg1"/>
          </a:solidFill>
          <a:ln w="952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latin typeface="微软雅黑" panose="020B0503020204020204" pitchFamily="34" charset="-122"/>
                <a:ea typeface="微软雅黑" panose="020B0503020204020204" pitchFamily="34" charset="-122"/>
                <a:cs typeface="+mn-ea"/>
                <a:sym typeface="+mn-lt"/>
              </a:rPr>
              <a:t>财务共享</a:t>
            </a:r>
          </a:p>
        </p:txBody>
      </p:sp>
      <p:sp>
        <p:nvSpPr>
          <p:cNvPr id="152" name="矩形: 圆角 151"/>
          <p:cNvSpPr/>
          <p:nvPr/>
        </p:nvSpPr>
        <p:spPr>
          <a:xfrm>
            <a:off x="4156629" y="6045613"/>
            <a:ext cx="1080000" cy="454269"/>
          </a:xfrm>
          <a:prstGeom prst="roundRect">
            <a:avLst/>
          </a:prstGeom>
          <a:solidFill>
            <a:schemeClr val="bg1"/>
          </a:solidFill>
          <a:ln w="9525"/>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latin typeface="微软雅黑" panose="020B0503020204020204" pitchFamily="34" charset="-122"/>
                <a:ea typeface="微软雅黑" panose="020B0503020204020204" pitchFamily="34" charset="-122"/>
                <a:cs typeface="+mn-ea"/>
                <a:sym typeface="+mn-lt"/>
              </a:rPr>
              <a:t>MDM</a:t>
            </a:r>
            <a:endParaRPr lang="zh-CN" altLang="en-US" sz="1100" dirty="0">
              <a:latin typeface="微软雅黑" panose="020B0503020204020204" pitchFamily="34" charset="-122"/>
              <a:ea typeface="微软雅黑" panose="020B0503020204020204" pitchFamily="34" charset="-122"/>
              <a:cs typeface="+mn-ea"/>
              <a:sym typeface="+mn-lt"/>
            </a:endParaRPr>
          </a:p>
        </p:txBody>
      </p:sp>
      <p:sp>
        <p:nvSpPr>
          <p:cNvPr id="153" name="矩形: 圆角 152"/>
          <p:cNvSpPr/>
          <p:nvPr/>
        </p:nvSpPr>
        <p:spPr>
          <a:xfrm>
            <a:off x="6708379" y="6034709"/>
            <a:ext cx="1080000" cy="454269"/>
          </a:xfrm>
          <a:prstGeom prst="round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latin typeface="微软雅黑" panose="020B0503020204020204" pitchFamily="34" charset="-122"/>
                <a:ea typeface="微软雅黑" panose="020B0503020204020204" pitchFamily="34" charset="-122"/>
                <a:cs typeface="+mn-ea"/>
                <a:sym typeface="+mn-lt"/>
              </a:rPr>
              <a:t>厂内物流</a:t>
            </a:r>
          </a:p>
        </p:txBody>
      </p:sp>
      <p:sp>
        <p:nvSpPr>
          <p:cNvPr id="154" name="矩形: 圆角 153"/>
          <p:cNvSpPr/>
          <p:nvPr/>
        </p:nvSpPr>
        <p:spPr>
          <a:xfrm>
            <a:off x="7984254" y="6020237"/>
            <a:ext cx="1080000" cy="454269"/>
          </a:xfrm>
          <a:prstGeom prst="round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latin typeface="微软雅黑" panose="020B0503020204020204" pitchFamily="34" charset="-122"/>
                <a:ea typeface="微软雅黑" panose="020B0503020204020204" pitchFamily="34" charset="-122"/>
                <a:cs typeface="+mn-ea"/>
                <a:sym typeface="+mn-lt"/>
              </a:rPr>
              <a:t>SRM</a:t>
            </a:r>
            <a:endParaRPr lang="zh-CN" altLang="en-US" sz="1100" dirty="0">
              <a:latin typeface="微软雅黑" panose="020B0503020204020204" pitchFamily="34" charset="-122"/>
              <a:ea typeface="微软雅黑" panose="020B0503020204020204" pitchFamily="34" charset="-122"/>
              <a:cs typeface="+mn-ea"/>
              <a:sym typeface="+mn-lt"/>
            </a:endParaRPr>
          </a:p>
        </p:txBody>
      </p:sp>
      <p:sp>
        <p:nvSpPr>
          <p:cNvPr id="155" name="矩形: 圆角 154"/>
          <p:cNvSpPr/>
          <p:nvPr/>
        </p:nvSpPr>
        <p:spPr>
          <a:xfrm>
            <a:off x="9260129" y="6008743"/>
            <a:ext cx="1080000" cy="454269"/>
          </a:xfrm>
          <a:prstGeom prst="round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latin typeface="微软雅黑" panose="020B0503020204020204" pitchFamily="34" charset="-122"/>
                <a:ea typeface="微软雅黑" panose="020B0503020204020204" pitchFamily="34" charset="-122"/>
                <a:cs typeface="+mn-ea"/>
                <a:sym typeface="+mn-lt"/>
              </a:rPr>
              <a:t>TMS</a:t>
            </a:r>
            <a:endParaRPr lang="zh-CN" altLang="en-US" sz="1100" dirty="0">
              <a:latin typeface="微软雅黑" panose="020B0503020204020204" pitchFamily="34" charset="-122"/>
              <a:ea typeface="微软雅黑" panose="020B0503020204020204" pitchFamily="34" charset="-122"/>
              <a:cs typeface="+mn-ea"/>
              <a:sym typeface="+mn-lt"/>
            </a:endParaRPr>
          </a:p>
        </p:txBody>
      </p:sp>
      <p:sp>
        <p:nvSpPr>
          <p:cNvPr id="81" name="矩形: 圆角 60"/>
          <p:cNvSpPr/>
          <p:nvPr/>
        </p:nvSpPr>
        <p:spPr>
          <a:xfrm>
            <a:off x="4290933" y="1248166"/>
            <a:ext cx="828000" cy="500430"/>
          </a:xfrm>
          <a:prstGeom prst="round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latin typeface="微软雅黑" panose="020B0503020204020204" pitchFamily="34" charset="-122"/>
                <a:ea typeface="微软雅黑" panose="020B0503020204020204" pitchFamily="34" charset="-122"/>
                <a:cs typeface="+mn-ea"/>
                <a:sym typeface="+mn-lt"/>
              </a:rPr>
              <a:t>运营大屏</a:t>
            </a:r>
          </a:p>
        </p:txBody>
      </p:sp>
      <p:sp>
        <p:nvSpPr>
          <p:cNvPr id="88" name="矩形: 圆角 23"/>
          <p:cNvSpPr/>
          <p:nvPr/>
        </p:nvSpPr>
        <p:spPr>
          <a:xfrm>
            <a:off x="3188889" y="1248166"/>
            <a:ext cx="828000" cy="500430"/>
          </a:xfrm>
          <a:prstGeom prst="round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latin typeface="微软雅黑" panose="020B0503020204020204" pitchFamily="34" charset="-122"/>
                <a:ea typeface="微软雅黑" panose="020B0503020204020204" pitchFamily="34" charset="-122"/>
                <a:cs typeface="+mn-ea"/>
                <a:sym typeface="+mn-lt"/>
              </a:rPr>
              <a:t>多维分析</a:t>
            </a:r>
          </a:p>
        </p:txBody>
      </p:sp>
      <p:sp>
        <p:nvSpPr>
          <p:cNvPr id="90" name="矩形: 圆角 151"/>
          <p:cNvSpPr/>
          <p:nvPr/>
        </p:nvSpPr>
        <p:spPr>
          <a:xfrm>
            <a:off x="5432504" y="6053187"/>
            <a:ext cx="1080000" cy="454269"/>
          </a:xfrm>
          <a:prstGeom prst="roundRect">
            <a:avLst/>
          </a:prstGeom>
          <a:solidFill>
            <a:schemeClr val="bg1"/>
          </a:solidFill>
          <a:ln w="952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latin typeface="微软雅黑" panose="020B0503020204020204" pitchFamily="34" charset="-122"/>
                <a:ea typeface="微软雅黑" panose="020B0503020204020204" pitchFamily="34" charset="-122"/>
                <a:cs typeface="+mn-ea"/>
                <a:sym typeface="+mn-lt"/>
              </a:rPr>
              <a:t>能源系统</a:t>
            </a:r>
          </a:p>
        </p:txBody>
      </p:sp>
      <p:sp>
        <p:nvSpPr>
          <p:cNvPr id="91" name="矩形: 圆角 154"/>
          <p:cNvSpPr/>
          <p:nvPr/>
        </p:nvSpPr>
        <p:spPr>
          <a:xfrm>
            <a:off x="10536006" y="5996812"/>
            <a:ext cx="1080000" cy="454269"/>
          </a:xfrm>
          <a:prstGeom prst="round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latin typeface="微软雅黑" panose="020B0503020204020204" pitchFamily="34" charset="-122"/>
                <a:ea typeface="微软雅黑" panose="020B0503020204020204" pitchFamily="34" charset="-122"/>
                <a:cs typeface="+mn-ea"/>
                <a:sym typeface="+mn-lt"/>
              </a:rPr>
              <a:t>…</a:t>
            </a:r>
            <a:endParaRPr lang="zh-CN" altLang="en-US" sz="110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779077384"/>
      </p:ext>
    </p:extLst>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A21D5291-22A2-4876-B523-E2FEA3C9B24B}"/>
              </a:ext>
            </a:extLst>
          </p:cNvPr>
          <p:cNvSpPr>
            <a:spLocks noGrp="1"/>
          </p:cNvSpPr>
          <p:nvPr>
            <p:ph type="title"/>
          </p:nvPr>
        </p:nvSpPr>
        <p:spPr/>
        <p:txBody>
          <a:bodyPr/>
          <a:lstStyle/>
          <a:p>
            <a:r>
              <a:rPr lang="zh-CN" altLang="en-US" dirty="0"/>
              <a:t>数据中台总体建设方案</a:t>
            </a:r>
          </a:p>
        </p:txBody>
      </p:sp>
      <p:grpSp>
        <p:nvGrpSpPr>
          <p:cNvPr id="3" name="Group 37">
            <a:extLst>
              <a:ext uri="{FF2B5EF4-FFF2-40B4-BE49-F238E27FC236}">
                <a16:creationId xmlns="" xmlns:a16="http://schemas.microsoft.com/office/drawing/2014/main" id="{D35199B1-A257-4323-85AC-B06CAFEEC89A}"/>
              </a:ext>
            </a:extLst>
          </p:cNvPr>
          <p:cNvGrpSpPr/>
          <p:nvPr/>
        </p:nvGrpSpPr>
        <p:grpSpPr>
          <a:xfrm>
            <a:off x="1574715" y="1643847"/>
            <a:ext cx="8407812" cy="4189340"/>
            <a:chOff x="2004620" y="1637023"/>
            <a:chExt cx="8407812" cy="4189340"/>
          </a:xfrm>
        </p:grpSpPr>
        <p:sp>
          <p:nvSpPr>
            <p:cNvPr id="4" name="Freeform: Shape 38">
              <a:extLst>
                <a:ext uri="{FF2B5EF4-FFF2-40B4-BE49-F238E27FC236}">
                  <a16:creationId xmlns="" xmlns:a16="http://schemas.microsoft.com/office/drawing/2014/main" id="{FF8461EF-8D81-4562-8C72-D4B0F78465E1}"/>
                </a:ext>
              </a:extLst>
            </p:cNvPr>
            <p:cNvSpPr/>
            <p:nvPr/>
          </p:nvSpPr>
          <p:spPr>
            <a:xfrm>
              <a:off x="7092152" y="4434267"/>
              <a:ext cx="3320280" cy="1392096"/>
            </a:xfrm>
            <a:custGeom>
              <a:avLst/>
              <a:gdLst>
                <a:gd name="connsiteX0" fmla="*/ 0 w 3320280"/>
                <a:gd name="connsiteY0" fmla="*/ 139210 h 1392096"/>
                <a:gd name="connsiteX1" fmla="*/ 139210 w 3320280"/>
                <a:gd name="connsiteY1" fmla="*/ 0 h 1392096"/>
                <a:gd name="connsiteX2" fmla="*/ 3181070 w 3320280"/>
                <a:gd name="connsiteY2" fmla="*/ 0 h 1392096"/>
                <a:gd name="connsiteX3" fmla="*/ 3320280 w 3320280"/>
                <a:gd name="connsiteY3" fmla="*/ 139210 h 1392096"/>
                <a:gd name="connsiteX4" fmla="*/ 3320280 w 3320280"/>
                <a:gd name="connsiteY4" fmla="*/ 1252886 h 1392096"/>
                <a:gd name="connsiteX5" fmla="*/ 3181070 w 3320280"/>
                <a:gd name="connsiteY5" fmla="*/ 1392096 h 1392096"/>
                <a:gd name="connsiteX6" fmla="*/ 139210 w 3320280"/>
                <a:gd name="connsiteY6" fmla="*/ 1392096 h 1392096"/>
                <a:gd name="connsiteX7" fmla="*/ 0 w 3320280"/>
                <a:gd name="connsiteY7" fmla="*/ 1252886 h 1392096"/>
                <a:gd name="connsiteX8" fmla="*/ 0 w 3320280"/>
                <a:gd name="connsiteY8" fmla="*/ 139210 h 139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0280" h="1392096">
                  <a:moveTo>
                    <a:pt x="0" y="139210"/>
                  </a:moveTo>
                  <a:cubicBezTo>
                    <a:pt x="0" y="62326"/>
                    <a:pt x="62326" y="0"/>
                    <a:pt x="139210" y="0"/>
                  </a:cubicBezTo>
                  <a:lnTo>
                    <a:pt x="3181070" y="0"/>
                  </a:lnTo>
                  <a:cubicBezTo>
                    <a:pt x="3257954" y="0"/>
                    <a:pt x="3320280" y="62326"/>
                    <a:pt x="3320280" y="139210"/>
                  </a:cubicBezTo>
                  <a:lnTo>
                    <a:pt x="3320280" y="1252886"/>
                  </a:lnTo>
                  <a:cubicBezTo>
                    <a:pt x="3320280" y="1329770"/>
                    <a:pt x="3257954" y="1392096"/>
                    <a:pt x="3181070" y="1392096"/>
                  </a:cubicBezTo>
                  <a:lnTo>
                    <a:pt x="139210" y="1392096"/>
                  </a:lnTo>
                  <a:cubicBezTo>
                    <a:pt x="62326" y="1392096"/>
                    <a:pt x="0" y="1329770"/>
                    <a:pt x="0" y="1252886"/>
                  </a:cubicBezTo>
                  <a:lnTo>
                    <a:pt x="0" y="139210"/>
                  </a:lnTo>
                  <a:close/>
                </a:path>
              </a:pathLst>
            </a:custGeom>
            <a:ln>
              <a:solidFill>
                <a:srgbClr val="5AACEC"/>
              </a:solidFill>
            </a:ln>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05840" tIns="91440" rIns="72490" bIns="72489"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latin typeface="微软雅黑" panose="020B0503020204020204" pitchFamily="34" charset="-122"/>
                  <a:ea typeface="微软雅黑" panose="020B0503020204020204" pitchFamily="34" charset="-122"/>
                </a:rPr>
                <a:t>通过战略分解、价值链抽象，结合公司战略目标和企业经营核心业务流程，按照管理主题域梳理分析主题，本期主要考虑经营、财务、投资、建设等主题，设计合理的数据模型，度量公司、业务板块和经营实体的经营结果和关键经营决策。</a:t>
              </a:r>
            </a:p>
          </p:txBody>
        </p:sp>
        <p:sp>
          <p:nvSpPr>
            <p:cNvPr id="5" name="Freeform: Shape 39">
              <a:extLst>
                <a:ext uri="{FF2B5EF4-FFF2-40B4-BE49-F238E27FC236}">
                  <a16:creationId xmlns="" xmlns:a16="http://schemas.microsoft.com/office/drawing/2014/main" id="{36B375D1-3C0D-4F44-8274-156E491ED5DC}"/>
                </a:ext>
              </a:extLst>
            </p:cNvPr>
            <p:cNvSpPr/>
            <p:nvPr/>
          </p:nvSpPr>
          <p:spPr>
            <a:xfrm>
              <a:off x="2004620" y="4347261"/>
              <a:ext cx="3319272" cy="1392096"/>
            </a:xfrm>
            <a:custGeom>
              <a:avLst/>
              <a:gdLst>
                <a:gd name="connsiteX0" fmla="*/ 0 w 2149049"/>
                <a:gd name="connsiteY0" fmla="*/ 139210 h 1392096"/>
                <a:gd name="connsiteX1" fmla="*/ 139210 w 2149049"/>
                <a:gd name="connsiteY1" fmla="*/ 0 h 1392096"/>
                <a:gd name="connsiteX2" fmla="*/ 2009839 w 2149049"/>
                <a:gd name="connsiteY2" fmla="*/ 0 h 1392096"/>
                <a:gd name="connsiteX3" fmla="*/ 2149049 w 2149049"/>
                <a:gd name="connsiteY3" fmla="*/ 139210 h 1392096"/>
                <a:gd name="connsiteX4" fmla="*/ 2149049 w 2149049"/>
                <a:gd name="connsiteY4" fmla="*/ 1252886 h 1392096"/>
                <a:gd name="connsiteX5" fmla="*/ 2009839 w 2149049"/>
                <a:gd name="connsiteY5" fmla="*/ 1392096 h 1392096"/>
                <a:gd name="connsiteX6" fmla="*/ 139210 w 2149049"/>
                <a:gd name="connsiteY6" fmla="*/ 1392096 h 1392096"/>
                <a:gd name="connsiteX7" fmla="*/ 0 w 2149049"/>
                <a:gd name="connsiteY7" fmla="*/ 1252886 h 1392096"/>
                <a:gd name="connsiteX8" fmla="*/ 0 w 2149049"/>
                <a:gd name="connsiteY8" fmla="*/ 139210 h 139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049" h="1392096">
                  <a:moveTo>
                    <a:pt x="0" y="139210"/>
                  </a:moveTo>
                  <a:cubicBezTo>
                    <a:pt x="0" y="62326"/>
                    <a:pt x="62326" y="0"/>
                    <a:pt x="139210" y="0"/>
                  </a:cubicBezTo>
                  <a:lnTo>
                    <a:pt x="2009839" y="0"/>
                  </a:lnTo>
                  <a:cubicBezTo>
                    <a:pt x="2086723" y="0"/>
                    <a:pt x="2149049" y="62326"/>
                    <a:pt x="2149049" y="139210"/>
                  </a:cubicBezTo>
                  <a:lnTo>
                    <a:pt x="2149049" y="1252886"/>
                  </a:lnTo>
                  <a:cubicBezTo>
                    <a:pt x="2149049" y="1329770"/>
                    <a:pt x="2086723" y="1392096"/>
                    <a:pt x="2009839" y="1392096"/>
                  </a:cubicBezTo>
                  <a:lnTo>
                    <a:pt x="139210" y="1392096"/>
                  </a:lnTo>
                  <a:cubicBezTo>
                    <a:pt x="62326" y="1392096"/>
                    <a:pt x="0" y="1329770"/>
                    <a:pt x="0" y="1252886"/>
                  </a:cubicBezTo>
                  <a:lnTo>
                    <a:pt x="0" y="139210"/>
                  </a:lnTo>
                  <a:close/>
                </a:path>
              </a:pathLst>
            </a:cu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490" tIns="91440" rIns="1097280" bIns="72490"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latin typeface="微软雅黑" panose="020B0503020204020204" pitchFamily="34" charset="-122"/>
                  <a:ea typeface="微软雅黑" panose="020B0503020204020204" pitchFamily="34" charset="-122"/>
                </a:rPr>
                <a:t>构建信息化平台，定义公司分析数据标准，集成公司内各业务板块和经营实体的相关信息系统，整合经营、财务、投资、建设等相关基础数据，</a:t>
              </a:r>
              <a:r>
                <a:rPr lang="zh-CN" altLang="en-US" sz="1100" kern="1200" dirty="0" smtClean="0">
                  <a:latin typeface="微软雅黑" panose="020B0503020204020204" pitchFamily="34" charset="-122"/>
                  <a:ea typeface="微软雅黑" panose="020B0503020204020204" pitchFamily="34" charset="-122"/>
                </a:rPr>
                <a:t>在</a:t>
              </a:r>
              <a:r>
                <a:rPr lang="zh-CN" altLang="en-US" sz="1100" dirty="0" smtClean="0">
                  <a:latin typeface="微软雅黑" panose="020B0503020204020204" pitchFamily="34" charset="-122"/>
                  <a:ea typeface="微软雅黑" panose="020B0503020204020204" pitchFamily="34" charset="-122"/>
                </a:rPr>
                <a:t>数据中台</a:t>
              </a:r>
              <a:r>
                <a:rPr lang="zh-CN" altLang="en-US" sz="1100" kern="1200" dirty="0" smtClean="0">
                  <a:latin typeface="微软雅黑" panose="020B0503020204020204" pitchFamily="34" charset="-122"/>
                  <a:ea typeface="微软雅黑" panose="020B0503020204020204" pitchFamily="34" charset="-122"/>
                </a:rPr>
                <a:t>中</a:t>
              </a:r>
              <a:r>
                <a:rPr lang="zh-CN" altLang="en-US" sz="1100" kern="1200" dirty="0">
                  <a:latin typeface="微软雅黑" panose="020B0503020204020204" pitchFamily="34" charset="-122"/>
                  <a:ea typeface="微软雅黑" panose="020B0503020204020204" pitchFamily="34" charset="-122"/>
                </a:rPr>
                <a:t>进行存储、加工、计算、建模，并为各级管理人员提供分析工具</a:t>
              </a:r>
            </a:p>
          </p:txBody>
        </p:sp>
        <p:sp>
          <p:nvSpPr>
            <p:cNvPr id="6" name="Freeform: Shape 40">
              <a:extLst>
                <a:ext uri="{FF2B5EF4-FFF2-40B4-BE49-F238E27FC236}">
                  <a16:creationId xmlns="" xmlns:a16="http://schemas.microsoft.com/office/drawing/2014/main" id="{2FE1926F-D509-4F2E-B3CC-F98E26508D49}"/>
                </a:ext>
              </a:extLst>
            </p:cNvPr>
            <p:cNvSpPr/>
            <p:nvPr/>
          </p:nvSpPr>
          <p:spPr>
            <a:xfrm>
              <a:off x="7092152" y="1637023"/>
              <a:ext cx="3319272" cy="1392096"/>
            </a:xfrm>
            <a:custGeom>
              <a:avLst/>
              <a:gdLst>
                <a:gd name="connsiteX0" fmla="*/ 0 w 3102152"/>
                <a:gd name="connsiteY0" fmla="*/ 139210 h 1392096"/>
                <a:gd name="connsiteX1" fmla="*/ 139210 w 3102152"/>
                <a:gd name="connsiteY1" fmla="*/ 0 h 1392096"/>
                <a:gd name="connsiteX2" fmla="*/ 2962942 w 3102152"/>
                <a:gd name="connsiteY2" fmla="*/ 0 h 1392096"/>
                <a:gd name="connsiteX3" fmla="*/ 3102152 w 3102152"/>
                <a:gd name="connsiteY3" fmla="*/ 139210 h 1392096"/>
                <a:gd name="connsiteX4" fmla="*/ 3102152 w 3102152"/>
                <a:gd name="connsiteY4" fmla="*/ 1252886 h 1392096"/>
                <a:gd name="connsiteX5" fmla="*/ 2962942 w 3102152"/>
                <a:gd name="connsiteY5" fmla="*/ 1392096 h 1392096"/>
                <a:gd name="connsiteX6" fmla="*/ 139210 w 3102152"/>
                <a:gd name="connsiteY6" fmla="*/ 1392096 h 1392096"/>
                <a:gd name="connsiteX7" fmla="*/ 0 w 3102152"/>
                <a:gd name="connsiteY7" fmla="*/ 1252886 h 1392096"/>
                <a:gd name="connsiteX8" fmla="*/ 0 w 3102152"/>
                <a:gd name="connsiteY8" fmla="*/ 139210 h 139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2152" h="1392096">
                  <a:moveTo>
                    <a:pt x="0" y="139210"/>
                  </a:moveTo>
                  <a:cubicBezTo>
                    <a:pt x="0" y="62326"/>
                    <a:pt x="62326" y="0"/>
                    <a:pt x="139210" y="0"/>
                  </a:cubicBezTo>
                  <a:lnTo>
                    <a:pt x="2962942" y="0"/>
                  </a:lnTo>
                  <a:cubicBezTo>
                    <a:pt x="3039826" y="0"/>
                    <a:pt x="3102152" y="62326"/>
                    <a:pt x="3102152" y="139210"/>
                  </a:cubicBezTo>
                  <a:lnTo>
                    <a:pt x="3102152" y="1252886"/>
                  </a:lnTo>
                  <a:cubicBezTo>
                    <a:pt x="3102152" y="1329770"/>
                    <a:pt x="3039826" y="1392096"/>
                    <a:pt x="2962942" y="1392096"/>
                  </a:cubicBezTo>
                  <a:lnTo>
                    <a:pt x="139210" y="1392096"/>
                  </a:lnTo>
                  <a:cubicBezTo>
                    <a:pt x="62326" y="1392096"/>
                    <a:pt x="0" y="1329770"/>
                    <a:pt x="0" y="1252886"/>
                  </a:cubicBezTo>
                  <a:lnTo>
                    <a:pt x="0" y="139210"/>
                  </a:lnTo>
                  <a:close/>
                </a:path>
              </a:pathLst>
            </a:cu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03135" tIns="91440" rIns="72491" bIns="420514" numCol="1" spcCol="1270" anchor="t" anchorCtr="0">
              <a:noAutofit/>
            </a:bodyPr>
            <a:lstStyle/>
            <a:p>
              <a:pPr defTabSz="488950">
                <a:spcBef>
                  <a:spcPct val="0"/>
                </a:spcBef>
                <a:buChar char="•"/>
              </a:pPr>
              <a:r>
                <a:rPr lang="zh-CN" altLang="en-US" sz="1100" kern="1200" dirty="0">
                  <a:latin typeface="微软雅黑" panose="020B0503020204020204" pitchFamily="34" charset="-122"/>
                  <a:ea typeface="微软雅黑" panose="020B0503020204020204" pitchFamily="34" charset="-122"/>
                </a:rPr>
                <a:t>围绕各层级分析主题，结合公司、业务板块和经营实体各自的管理诉求，梳理分析指标和对应的分析维度，包括统计性指标，描述性指标和度量性指标</a:t>
              </a:r>
              <a:r>
                <a:rPr lang="zh-CN" altLang="en-US" sz="1100" dirty="0">
                  <a:latin typeface="微软雅黑" panose="020B0503020204020204" pitchFamily="34" charset="-122"/>
                  <a:ea typeface="微软雅黑" panose="020B0503020204020204" pitchFamily="34" charset="-122"/>
                </a:rPr>
                <a:t>。</a:t>
              </a:r>
              <a:endParaRPr lang="zh-CN" altLang="en-US" sz="1100" kern="1200" dirty="0">
                <a:latin typeface="微软雅黑" panose="020B0503020204020204" pitchFamily="34" charset="-122"/>
                <a:ea typeface="微软雅黑" panose="020B0503020204020204" pitchFamily="34" charset="-122"/>
              </a:endParaRPr>
            </a:p>
          </p:txBody>
        </p:sp>
        <p:sp>
          <p:nvSpPr>
            <p:cNvPr id="7" name="Freeform: Shape 41">
              <a:extLst>
                <a:ext uri="{FF2B5EF4-FFF2-40B4-BE49-F238E27FC236}">
                  <a16:creationId xmlns="" xmlns:a16="http://schemas.microsoft.com/office/drawing/2014/main" id="{E67E9F67-5F30-4B46-810D-ECE4A28A5539}"/>
                </a:ext>
              </a:extLst>
            </p:cNvPr>
            <p:cNvSpPr/>
            <p:nvPr/>
          </p:nvSpPr>
          <p:spPr>
            <a:xfrm>
              <a:off x="2004620" y="1637023"/>
              <a:ext cx="3319272" cy="1392096"/>
            </a:xfrm>
            <a:custGeom>
              <a:avLst/>
              <a:gdLst>
                <a:gd name="connsiteX0" fmla="*/ 0 w 2966332"/>
                <a:gd name="connsiteY0" fmla="*/ 139210 h 1392096"/>
                <a:gd name="connsiteX1" fmla="*/ 139210 w 2966332"/>
                <a:gd name="connsiteY1" fmla="*/ 0 h 1392096"/>
                <a:gd name="connsiteX2" fmla="*/ 2827122 w 2966332"/>
                <a:gd name="connsiteY2" fmla="*/ 0 h 1392096"/>
                <a:gd name="connsiteX3" fmla="*/ 2966332 w 2966332"/>
                <a:gd name="connsiteY3" fmla="*/ 139210 h 1392096"/>
                <a:gd name="connsiteX4" fmla="*/ 2966332 w 2966332"/>
                <a:gd name="connsiteY4" fmla="*/ 1252886 h 1392096"/>
                <a:gd name="connsiteX5" fmla="*/ 2827122 w 2966332"/>
                <a:gd name="connsiteY5" fmla="*/ 1392096 h 1392096"/>
                <a:gd name="connsiteX6" fmla="*/ 139210 w 2966332"/>
                <a:gd name="connsiteY6" fmla="*/ 1392096 h 1392096"/>
                <a:gd name="connsiteX7" fmla="*/ 0 w 2966332"/>
                <a:gd name="connsiteY7" fmla="*/ 1252886 h 1392096"/>
                <a:gd name="connsiteX8" fmla="*/ 0 w 2966332"/>
                <a:gd name="connsiteY8" fmla="*/ 139210 h 139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6332" h="1392096">
                  <a:moveTo>
                    <a:pt x="0" y="139210"/>
                  </a:moveTo>
                  <a:cubicBezTo>
                    <a:pt x="0" y="62326"/>
                    <a:pt x="62326" y="0"/>
                    <a:pt x="139210" y="0"/>
                  </a:cubicBezTo>
                  <a:lnTo>
                    <a:pt x="2827122" y="0"/>
                  </a:lnTo>
                  <a:cubicBezTo>
                    <a:pt x="2904006" y="0"/>
                    <a:pt x="2966332" y="62326"/>
                    <a:pt x="2966332" y="139210"/>
                  </a:cubicBezTo>
                  <a:lnTo>
                    <a:pt x="2966332" y="1252886"/>
                  </a:lnTo>
                  <a:cubicBezTo>
                    <a:pt x="2966332" y="1329770"/>
                    <a:pt x="2904006" y="1392096"/>
                    <a:pt x="2827122" y="1392096"/>
                  </a:cubicBezTo>
                  <a:lnTo>
                    <a:pt x="139210" y="1392096"/>
                  </a:lnTo>
                  <a:cubicBezTo>
                    <a:pt x="62326" y="1392096"/>
                    <a:pt x="0" y="1329770"/>
                    <a:pt x="0" y="1252886"/>
                  </a:cubicBezTo>
                  <a:lnTo>
                    <a:pt x="0" y="139210"/>
                  </a:lnTo>
                  <a:close/>
                </a:path>
              </a:pathLst>
            </a:custGeom>
            <a:ln>
              <a:solidFill>
                <a:srgbClr val="1368B3"/>
              </a:solidFill>
            </a:ln>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8680" tIns="68680" rIns="640080" bIns="416704" numCol="1" spcCol="1270" anchor="t" anchorCtr="0">
              <a:noAutofit/>
            </a:bodyPr>
            <a:lstStyle/>
            <a:p>
              <a:pPr marL="57150" lvl="1" indent="-57150" algn="l" defTabSz="444500">
                <a:lnSpc>
                  <a:spcPct val="90000"/>
                </a:lnSpc>
                <a:spcBef>
                  <a:spcPct val="0"/>
                </a:spcBef>
                <a:spcAft>
                  <a:spcPct val="15000"/>
                </a:spcAft>
                <a:buChar char="•"/>
              </a:pPr>
              <a:r>
                <a:rPr lang="zh-CN" altLang="en-US" sz="1100" dirty="0">
                  <a:latin typeface="微软雅黑" panose="020B0503020204020204" pitchFamily="34" charset="-122"/>
                  <a:ea typeface="微软雅黑" panose="020B0503020204020204" pitchFamily="34" charset="-122"/>
                </a:rPr>
                <a:t>按照“物理集中，逻辑分散”的原则，搭建公司统一</a:t>
              </a:r>
              <a:r>
                <a:rPr lang="zh-CN" altLang="en-US" sz="1100" dirty="0" smtClean="0">
                  <a:latin typeface="微软雅黑" panose="020B0503020204020204" pitchFamily="34" charset="-122"/>
                  <a:ea typeface="微软雅黑" panose="020B0503020204020204" pitchFamily="34" charset="-122"/>
                </a:rPr>
                <a:t>的数据中台，</a:t>
              </a:r>
              <a:r>
                <a:rPr lang="zh-CN" altLang="en-US" sz="1100" dirty="0">
                  <a:latin typeface="微软雅黑" panose="020B0503020204020204" pitchFamily="34" charset="-122"/>
                  <a:ea typeface="微软雅黑" panose="020B0503020204020204" pitchFamily="34" charset="-122"/>
                </a:rPr>
                <a:t>为公司、业务板块、经营实体等各级经营单位提供满足各自管理要求的分析数据和工具。</a:t>
              </a:r>
              <a:r>
                <a:rPr lang="zh-CN" altLang="en-US" sz="1100" kern="1200" dirty="0">
                  <a:latin typeface="微软雅黑" panose="020B0503020204020204" pitchFamily="34" charset="-122"/>
                  <a:ea typeface="微软雅黑" panose="020B0503020204020204" pitchFamily="34" charset="-122"/>
                </a:rPr>
                <a:t>借助多维度数据数据建模和预警、钻取等</a:t>
              </a:r>
              <a:r>
                <a:rPr lang="en-US" altLang="zh-CN" sz="1100" kern="1200" dirty="0">
                  <a:latin typeface="微软雅黑" panose="020B0503020204020204" pitchFamily="34" charset="-122"/>
                  <a:ea typeface="微软雅黑" panose="020B0503020204020204" pitchFamily="34" charset="-122"/>
                </a:rPr>
                <a:t>BI</a:t>
              </a:r>
              <a:r>
                <a:rPr lang="zh-CN" altLang="en-US" sz="1100" kern="1200" dirty="0">
                  <a:latin typeface="微软雅黑" panose="020B0503020204020204" pitchFamily="34" charset="-122"/>
                  <a:ea typeface="微软雅黑" panose="020B0503020204020204" pitchFamily="34" charset="-122"/>
                </a:rPr>
                <a:t>功能提供样式丰富的数据呈现方式</a:t>
              </a:r>
            </a:p>
          </p:txBody>
        </p:sp>
        <p:sp>
          <p:nvSpPr>
            <p:cNvPr id="8" name="Freeform: Shape 42">
              <a:extLst>
                <a:ext uri="{FF2B5EF4-FFF2-40B4-BE49-F238E27FC236}">
                  <a16:creationId xmlns="" xmlns:a16="http://schemas.microsoft.com/office/drawing/2014/main" id="{2114F4B2-A72A-4603-B0B2-B4A4019F0095}"/>
                </a:ext>
              </a:extLst>
            </p:cNvPr>
            <p:cNvSpPr/>
            <p:nvPr/>
          </p:nvSpPr>
          <p:spPr>
            <a:xfrm>
              <a:off x="4125313" y="1884990"/>
              <a:ext cx="1883680" cy="1883680"/>
            </a:xfrm>
            <a:custGeom>
              <a:avLst/>
              <a:gdLst>
                <a:gd name="connsiteX0" fmla="*/ 0 w 1883680"/>
                <a:gd name="connsiteY0" fmla="*/ 1883680 h 1883680"/>
                <a:gd name="connsiteX1" fmla="*/ 1883680 w 1883680"/>
                <a:gd name="connsiteY1" fmla="*/ 0 h 1883680"/>
                <a:gd name="connsiteX2" fmla="*/ 1883680 w 1883680"/>
                <a:gd name="connsiteY2" fmla="*/ 1883680 h 1883680"/>
                <a:gd name="connsiteX3" fmla="*/ 0 w 1883680"/>
                <a:gd name="connsiteY3" fmla="*/ 1883680 h 1883680"/>
              </a:gdLst>
              <a:ahLst/>
              <a:cxnLst>
                <a:cxn ang="0">
                  <a:pos x="connsiteX0" y="connsiteY0"/>
                </a:cxn>
                <a:cxn ang="0">
                  <a:pos x="connsiteX1" y="connsiteY1"/>
                </a:cxn>
                <a:cxn ang="0">
                  <a:pos x="connsiteX2" y="connsiteY2"/>
                </a:cxn>
                <a:cxn ang="0">
                  <a:pos x="connsiteX3" y="connsiteY3"/>
                </a:cxn>
              </a:cxnLst>
              <a:rect l="l" t="t" r="r" b="b"/>
              <a:pathLst>
                <a:path w="1883680" h="1883680">
                  <a:moveTo>
                    <a:pt x="0" y="1883680"/>
                  </a:moveTo>
                  <a:cubicBezTo>
                    <a:pt x="0" y="843352"/>
                    <a:pt x="843352" y="0"/>
                    <a:pt x="1883680" y="0"/>
                  </a:cubicBezTo>
                  <a:lnTo>
                    <a:pt x="1883680" y="1883680"/>
                  </a:lnTo>
                  <a:lnTo>
                    <a:pt x="0" y="1883680"/>
                  </a:lnTo>
                  <a:close/>
                </a:path>
              </a:pathLst>
            </a:custGeom>
            <a:solidFill>
              <a:srgbClr val="1368B3"/>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22405" tIns="722405" rIns="170688" bIns="170688"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搭体系</a:t>
              </a:r>
            </a:p>
          </p:txBody>
        </p:sp>
        <p:sp>
          <p:nvSpPr>
            <p:cNvPr id="9" name="Freeform: Shape 43">
              <a:extLst>
                <a:ext uri="{FF2B5EF4-FFF2-40B4-BE49-F238E27FC236}">
                  <a16:creationId xmlns="" xmlns:a16="http://schemas.microsoft.com/office/drawing/2014/main" id="{F63BC5E2-2B16-4F83-AEFE-F2BF9A35490A}"/>
                </a:ext>
              </a:extLst>
            </p:cNvPr>
            <p:cNvSpPr/>
            <p:nvPr/>
          </p:nvSpPr>
          <p:spPr>
            <a:xfrm>
              <a:off x="6096000" y="1884990"/>
              <a:ext cx="1883680" cy="1883680"/>
            </a:xfrm>
            <a:custGeom>
              <a:avLst/>
              <a:gdLst>
                <a:gd name="connsiteX0" fmla="*/ 0 w 1883680"/>
                <a:gd name="connsiteY0" fmla="*/ 1883680 h 1883680"/>
                <a:gd name="connsiteX1" fmla="*/ 1883680 w 1883680"/>
                <a:gd name="connsiteY1" fmla="*/ 0 h 1883680"/>
                <a:gd name="connsiteX2" fmla="*/ 1883680 w 1883680"/>
                <a:gd name="connsiteY2" fmla="*/ 1883680 h 1883680"/>
                <a:gd name="connsiteX3" fmla="*/ 0 w 1883680"/>
                <a:gd name="connsiteY3" fmla="*/ 1883680 h 1883680"/>
              </a:gdLst>
              <a:ahLst/>
              <a:cxnLst>
                <a:cxn ang="0">
                  <a:pos x="connsiteX0" y="connsiteY0"/>
                </a:cxn>
                <a:cxn ang="0">
                  <a:pos x="connsiteX1" y="connsiteY1"/>
                </a:cxn>
                <a:cxn ang="0">
                  <a:pos x="connsiteX2" y="connsiteY2"/>
                </a:cxn>
                <a:cxn ang="0">
                  <a:pos x="connsiteX3" y="connsiteY3"/>
                </a:cxn>
              </a:cxnLst>
              <a:rect l="l" t="t" r="r" b="b"/>
              <a:pathLst>
                <a:path w="1883680" h="1883680">
                  <a:moveTo>
                    <a:pt x="0" y="0"/>
                  </a:moveTo>
                  <a:cubicBezTo>
                    <a:pt x="1040328" y="0"/>
                    <a:pt x="1883680" y="843352"/>
                    <a:pt x="1883680" y="1883680"/>
                  </a:cubicBezTo>
                  <a:lnTo>
                    <a:pt x="0" y="1883680"/>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70688" tIns="722405" rIns="722405" bIns="170688"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理指标</a:t>
              </a:r>
            </a:p>
          </p:txBody>
        </p:sp>
        <p:sp>
          <p:nvSpPr>
            <p:cNvPr id="10" name="Freeform: Shape 44">
              <a:extLst>
                <a:ext uri="{FF2B5EF4-FFF2-40B4-BE49-F238E27FC236}">
                  <a16:creationId xmlns="" xmlns:a16="http://schemas.microsoft.com/office/drawing/2014/main" id="{D5FFC394-02AE-4D9D-8510-D8998632B7E1}"/>
                </a:ext>
              </a:extLst>
            </p:cNvPr>
            <p:cNvSpPr/>
            <p:nvPr/>
          </p:nvSpPr>
          <p:spPr>
            <a:xfrm>
              <a:off x="6096000" y="3855676"/>
              <a:ext cx="1883681" cy="1883681"/>
            </a:xfrm>
            <a:custGeom>
              <a:avLst/>
              <a:gdLst>
                <a:gd name="connsiteX0" fmla="*/ 0 w 1883680"/>
                <a:gd name="connsiteY0" fmla="*/ 1883680 h 1883680"/>
                <a:gd name="connsiteX1" fmla="*/ 1883680 w 1883680"/>
                <a:gd name="connsiteY1" fmla="*/ 0 h 1883680"/>
                <a:gd name="connsiteX2" fmla="*/ 1883680 w 1883680"/>
                <a:gd name="connsiteY2" fmla="*/ 1883680 h 1883680"/>
                <a:gd name="connsiteX3" fmla="*/ 0 w 1883680"/>
                <a:gd name="connsiteY3" fmla="*/ 1883680 h 1883680"/>
              </a:gdLst>
              <a:ahLst/>
              <a:cxnLst>
                <a:cxn ang="0">
                  <a:pos x="connsiteX0" y="connsiteY0"/>
                </a:cxn>
                <a:cxn ang="0">
                  <a:pos x="connsiteX1" y="connsiteY1"/>
                </a:cxn>
                <a:cxn ang="0">
                  <a:pos x="connsiteX2" y="connsiteY2"/>
                </a:cxn>
                <a:cxn ang="0">
                  <a:pos x="connsiteX3" y="connsiteY3"/>
                </a:cxn>
              </a:cxnLst>
              <a:rect l="l" t="t" r="r" b="b"/>
              <a:pathLst>
                <a:path w="1883680" h="1883680">
                  <a:moveTo>
                    <a:pt x="1883680" y="0"/>
                  </a:moveTo>
                  <a:cubicBezTo>
                    <a:pt x="1883680" y="1040328"/>
                    <a:pt x="1040328" y="1883680"/>
                    <a:pt x="0" y="1883680"/>
                  </a:cubicBezTo>
                  <a:lnTo>
                    <a:pt x="0" y="0"/>
                  </a:lnTo>
                  <a:lnTo>
                    <a:pt x="1883680" y="0"/>
                  </a:lnTo>
                  <a:close/>
                </a:path>
              </a:pathLst>
            </a:custGeom>
            <a:solidFill>
              <a:srgbClr val="5AACEC"/>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70688" tIns="170689" rIns="722406" bIns="722405"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建模型</a:t>
              </a:r>
            </a:p>
          </p:txBody>
        </p:sp>
        <p:sp>
          <p:nvSpPr>
            <p:cNvPr id="11" name="Freeform: Shape 45">
              <a:extLst>
                <a:ext uri="{FF2B5EF4-FFF2-40B4-BE49-F238E27FC236}">
                  <a16:creationId xmlns="" xmlns:a16="http://schemas.microsoft.com/office/drawing/2014/main" id="{E0D703A5-29E6-4A7B-BB1A-ACA9829C7CF3}"/>
                </a:ext>
              </a:extLst>
            </p:cNvPr>
            <p:cNvSpPr/>
            <p:nvPr/>
          </p:nvSpPr>
          <p:spPr>
            <a:xfrm>
              <a:off x="4125313" y="3855677"/>
              <a:ext cx="1883680" cy="1883681"/>
            </a:xfrm>
            <a:custGeom>
              <a:avLst/>
              <a:gdLst>
                <a:gd name="connsiteX0" fmla="*/ 0 w 1883680"/>
                <a:gd name="connsiteY0" fmla="*/ 1883680 h 1883680"/>
                <a:gd name="connsiteX1" fmla="*/ 1883680 w 1883680"/>
                <a:gd name="connsiteY1" fmla="*/ 0 h 1883680"/>
                <a:gd name="connsiteX2" fmla="*/ 1883680 w 1883680"/>
                <a:gd name="connsiteY2" fmla="*/ 1883680 h 1883680"/>
                <a:gd name="connsiteX3" fmla="*/ 0 w 1883680"/>
                <a:gd name="connsiteY3" fmla="*/ 1883680 h 1883680"/>
              </a:gdLst>
              <a:ahLst/>
              <a:cxnLst>
                <a:cxn ang="0">
                  <a:pos x="connsiteX0" y="connsiteY0"/>
                </a:cxn>
                <a:cxn ang="0">
                  <a:pos x="connsiteX1" y="connsiteY1"/>
                </a:cxn>
                <a:cxn ang="0">
                  <a:pos x="connsiteX2" y="connsiteY2"/>
                </a:cxn>
                <a:cxn ang="0">
                  <a:pos x="connsiteX3" y="connsiteY3"/>
                </a:cxn>
              </a:cxnLst>
              <a:rect l="l" t="t" r="r" b="b"/>
              <a:pathLst>
                <a:path w="1883680" h="1883680">
                  <a:moveTo>
                    <a:pt x="1883680" y="1883680"/>
                  </a:moveTo>
                  <a:cubicBezTo>
                    <a:pt x="843352" y="1883680"/>
                    <a:pt x="0" y="1040328"/>
                    <a:pt x="0" y="0"/>
                  </a:cubicBezTo>
                  <a:lnTo>
                    <a:pt x="1883680" y="0"/>
                  </a:lnTo>
                  <a:lnTo>
                    <a:pt x="1883680" y="188368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722405" tIns="170688" rIns="170688" bIns="722406" numCol="1" spcCol="1270" anchor="ctr" anchorCtr="0">
              <a:noAutofit/>
            </a:bodyPr>
            <a:lstStyle/>
            <a:p>
              <a:pPr marL="0" lvl="0" indent="0" algn="ctr" defTabSz="1066800">
                <a:lnSpc>
                  <a:spcPct val="90000"/>
                </a:lnSpc>
                <a:spcBef>
                  <a:spcPct val="0"/>
                </a:spcBef>
                <a:spcAft>
                  <a:spcPct val="35000"/>
                </a:spcAft>
                <a:buNone/>
              </a:pPr>
              <a:r>
                <a:rPr lang="zh-CN" altLang="en-US" sz="2400" dirty="0">
                  <a:latin typeface="微软雅黑" panose="020B0503020204020204" pitchFamily="34" charset="-122"/>
                  <a:ea typeface="微软雅黑" panose="020B0503020204020204" pitchFamily="34" charset="-122"/>
                </a:rPr>
                <a:t>造</a:t>
              </a:r>
              <a:r>
                <a:rPr lang="zh-CN" altLang="en-US" sz="2400" kern="1200" dirty="0">
                  <a:latin typeface="微软雅黑" panose="020B0503020204020204" pitchFamily="34" charset="-122"/>
                  <a:ea typeface="微软雅黑" panose="020B0503020204020204" pitchFamily="34" charset="-122"/>
                </a:rPr>
                <a:t>平台</a:t>
              </a:r>
            </a:p>
          </p:txBody>
        </p:sp>
        <p:sp>
          <p:nvSpPr>
            <p:cNvPr id="12" name="Arrow: Circular 46">
              <a:extLst>
                <a:ext uri="{FF2B5EF4-FFF2-40B4-BE49-F238E27FC236}">
                  <a16:creationId xmlns="" xmlns:a16="http://schemas.microsoft.com/office/drawing/2014/main" id="{D64DFC2D-5EB7-4727-AD31-255660BE2242}"/>
                </a:ext>
              </a:extLst>
            </p:cNvPr>
            <p:cNvSpPr/>
            <p:nvPr/>
          </p:nvSpPr>
          <p:spPr>
            <a:xfrm>
              <a:off x="5727311" y="3420646"/>
              <a:ext cx="650370" cy="565539"/>
            </a:xfrm>
            <a:prstGeom prst="circularArrow">
              <a:avLst/>
            </a:prstGeom>
          </p:spPr>
          <p:style>
            <a:lnRef idx="2">
              <a:schemeClr val="lt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3" name="Arrow: Circular 47">
              <a:extLst>
                <a:ext uri="{FF2B5EF4-FFF2-40B4-BE49-F238E27FC236}">
                  <a16:creationId xmlns="" xmlns:a16="http://schemas.microsoft.com/office/drawing/2014/main" id="{FEB0B3A7-0130-4899-9E3C-7B9F0E52F4A9}"/>
                </a:ext>
              </a:extLst>
            </p:cNvPr>
            <p:cNvSpPr/>
            <p:nvPr/>
          </p:nvSpPr>
          <p:spPr>
            <a:xfrm rot="10800000">
              <a:off x="5727311" y="3638161"/>
              <a:ext cx="650370" cy="565539"/>
            </a:xfrm>
            <a:prstGeom prst="circularArrow">
              <a:avLst/>
            </a:prstGeom>
          </p:spPr>
          <p:style>
            <a:lnRef idx="2">
              <a:schemeClr val="lt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2028399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27287BC3-1D35-4EB2-B46F-457FDFDF1708}"/>
              </a:ext>
            </a:extLst>
          </p:cNvPr>
          <p:cNvSpPr txBox="1"/>
          <p:nvPr/>
        </p:nvSpPr>
        <p:spPr>
          <a:xfrm>
            <a:off x="588896" y="935882"/>
            <a:ext cx="10494121"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通常可以</a:t>
            </a:r>
            <a:r>
              <a:rPr lang="zh-CN" altLang="en-US" dirty="0" smtClean="0">
                <a:latin typeface="微软雅黑" panose="020B0503020204020204" pitchFamily="34" charset="-122"/>
                <a:ea typeface="微软雅黑" panose="020B0503020204020204" pitchFamily="34" charset="-122"/>
              </a:rPr>
              <a:t>从</a:t>
            </a:r>
            <a:r>
              <a:rPr lang="zh-CN" altLang="en-US" dirty="0">
                <a:latin typeface="微软雅黑" panose="020B0503020204020204" pitchFamily="34" charset="-122"/>
                <a:ea typeface="微软雅黑" panose="020B0503020204020204" pitchFamily="34" charset="-122"/>
              </a:rPr>
              <a:t>应用</a:t>
            </a:r>
            <a:r>
              <a:rPr lang="zh-CN" altLang="en-US" dirty="0" smtClean="0">
                <a:latin typeface="微软雅黑" panose="020B0503020204020204" pitchFamily="34" charset="-122"/>
                <a:ea typeface="微软雅黑" panose="020B0503020204020204" pitchFamily="34" charset="-122"/>
              </a:rPr>
              <a:t>使用</a:t>
            </a:r>
            <a:r>
              <a:rPr lang="zh-CN" altLang="en-US" dirty="0">
                <a:latin typeface="微软雅黑" panose="020B0503020204020204" pitchFamily="34" charset="-122"/>
                <a:ea typeface="微软雅黑" panose="020B0503020204020204" pitchFamily="34" charset="-122"/>
              </a:rPr>
              <a:t>对象、业务单元、价值链、核心竞争力等维度构建分析主题。</a:t>
            </a:r>
          </a:p>
        </p:txBody>
      </p:sp>
      <p:sp>
        <p:nvSpPr>
          <p:cNvPr id="4" name="矩形 3">
            <a:extLst>
              <a:ext uri="{FF2B5EF4-FFF2-40B4-BE49-F238E27FC236}">
                <a16:creationId xmlns="" xmlns:a16="http://schemas.microsoft.com/office/drawing/2014/main" id="{47AB7733-320E-477A-8F2B-18963E0025B0}"/>
              </a:ext>
            </a:extLst>
          </p:cNvPr>
          <p:cNvSpPr/>
          <p:nvPr/>
        </p:nvSpPr>
        <p:spPr bwMode="auto">
          <a:xfrm>
            <a:off x="2401298" y="4236493"/>
            <a:ext cx="8763000" cy="1784794"/>
          </a:xfrm>
          <a:prstGeom prst="rect">
            <a:avLst/>
          </a:prstGeom>
          <a:noFill/>
          <a:ln w="9525" cap="flat" cmpd="sng" algn="ctr">
            <a:solidFill>
              <a:schemeClr val="bg1">
                <a:lumMod val="50000"/>
              </a:schemeClr>
            </a:solidFill>
            <a:prstDash val="solid"/>
            <a:round/>
            <a:headEnd type="none" w="med" len="med"/>
            <a:tailEnd type="none" w="med" len="med"/>
          </a:ln>
          <a:effectLst/>
        </p:spPr>
        <p:txBody>
          <a:bodyPr wrap="none" anchor="ctr"/>
          <a:lstStyle/>
          <a:p>
            <a:pPr marL="230188" indent="-230188" algn="ctr">
              <a:defRPr/>
            </a:pPr>
            <a:endParaRPr kumimoji="1" lang="zh-CN" altLang="en-US" b="0" dirty="0">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 xmlns:a16="http://schemas.microsoft.com/office/drawing/2014/main" id="{36DD9BAD-7AA2-4342-9E7E-C9FEA25A0BBA}"/>
              </a:ext>
            </a:extLst>
          </p:cNvPr>
          <p:cNvSpPr/>
          <p:nvPr/>
        </p:nvSpPr>
        <p:spPr bwMode="auto">
          <a:xfrm>
            <a:off x="2299698" y="2914423"/>
            <a:ext cx="8915400" cy="991552"/>
          </a:xfrm>
          <a:prstGeom prst="rect">
            <a:avLst/>
          </a:prstGeom>
          <a:noFill/>
          <a:ln w="9525" cap="flat" cmpd="sng" algn="ctr">
            <a:solidFill>
              <a:schemeClr val="bg1">
                <a:lumMod val="50000"/>
              </a:schemeClr>
            </a:solidFill>
            <a:prstDash val="solid"/>
            <a:round/>
            <a:headEnd type="none" w="med" len="med"/>
            <a:tailEnd type="none" w="med" len="med"/>
          </a:ln>
          <a:effectLst/>
        </p:spPr>
        <p:txBody>
          <a:bodyPr wrap="none" anchor="ctr"/>
          <a:lstStyle/>
          <a:p>
            <a:pPr marL="230188" indent="-230188" algn="ctr">
              <a:defRPr/>
            </a:pPr>
            <a:endParaRPr kumimoji="1" lang="zh-CN" altLang="en-US" b="0" dirty="0">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 xmlns:a16="http://schemas.microsoft.com/office/drawing/2014/main" id="{555EEDD5-118D-4178-AD8C-B06A7C19AE41}"/>
              </a:ext>
            </a:extLst>
          </p:cNvPr>
          <p:cNvSpPr/>
          <p:nvPr/>
        </p:nvSpPr>
        <p:spPr bwMode="auto">
          <a:xfrm>
            <a:off x="2401298" y="1721807"/>
            <a:ext cx="8763000" cy="862099"/>
          </a:xfrm>
          <a:prstGeom prst="rect">
            <a:avLst/>
          </a:prstGeom>
          <a:noFill/>
          <a:ln w="9525" cap="flat" cmpd="sng" algn="ctr">
            <a:solidFill>
              <a:schemeClr val="bg1">
                <a:lumMod val="50000"/>
              </a:schemeClr>
            </a:solidFill>
            <a:prstDash val="solid"/>
            <a:round/>
            <a:headEnd type="none" w="med" len="med"/>
            <a:tailEnd type="none" w="med" len="med"/>
          </a:ln>
          <a:effectLst/>
        </p:spPr>
        <p:txBody>
          <a:bodyPr wrap="none" anchor="ctr"/>
          <a:lstStyle/>
          <a:p>
            <a:pPr marL="230188" indent="-230188" algn="ctr">
              <a:defRPr/>
            </a:pPr>
            <a:endParaRPr kumimoji="1" lang="zh-CN" altLang="en-US" b="0" dirty="0">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 xmlns:a16="http://schemas.microsoft.com/office/drawing/2014/main" id="{8C797D3B-A9EA-4FB0-87C5-AE603388F03C}"/>
              </a:ext>
            </a:extLst>
          </p:cNvPr>
          <p:cNvSpPr>
            <a:spLocks noChangeArrowheads="1"/>
          </p:cNvSpPr>
          <p:nvPr/>
        </p:nvSpPr>
        <p:spPr bwMode="auto">
          <a:xfrm>
            <a:off x="3684984" y="1862276"/>
            <a:ext cx="1447800" cy="528828"/>
          </a:xfrm>
          <a:prstGeom prst="rect">
            <a:avLst/>
          </a:prstGeom>
          <a:noFill/>
          <a:ln w="9525">
            <a:solidFill>
              <a:srgbClr val="2F2F98"/>
            </a:solidFill>
            <a:miter lim="800000"/>
            <a:headEnd/>
            <a:tailEnd/>
          </a:ln>
          <a:effectLst>
            <a:outerShdw blurRad="63500" dist="20000" dir="5400000" rotWithShape="0">
              <a:srgbClr val="000000">
                <a:alpha val="37999"/>
              </a:srgbClr>
            </a:outerShdw>
          </a:effectLst>
        </p:spPr>
        <p:txBody>
          <a:bodyPr wrap="none" anchor="ctr"/>
          <a:lstStyle/>
          <a:p>
            <a:pPr marL="230188" indent="-230188" algn="ctr">
              <a:defRPr/>
            </a:pPr>
            <a:r>
              <a:rPr lang="zh-CN" altLang="en-US" b="0" dirty="0">
                <a:solidFill>
                  <a:schemeClr val="tx1"/>
                </a:solidFill>
                <a:latin typeface="微软雅黑" panose="020B0503020204020204" pitchFamily="34" charset="-122"/>
                <a:ea typeface="微软雅黑" panose="020B0503020204020204" pitchFamily="34" charset="-122"/>
              </a:rPr>
              <a:t>运营分析主题</a:t>
            </a:r>
          </a:p>
        </p:txBody>
      </p:sp>
      <p:sp>
        <p:nvSpPr>
          <p:cNvPr id="8" name="矩形 7">
            <a:extLst>
              <a:ext uri="{FF2B5EF4-FFF2-40B4-BE49-F238E27FC236}">
                <a16:creationId xmlns="" xmlns:a16="http://schemas.microsoft.com/office/drawing/2014/main" id="{CD33293A-9076-414F-BF3F-3B2D2A12B5F7}"/>
              </a:ext>
            </a:extLst>
          </p:cNvPr>
          <p:cNvSpPr>
            <a:spLocks noChangeArrowheads="1"/>
          </p:cNvSpPr>
          <p:nvPr/>
        </p:nvSpPr>
        <p:spPr bwMode="auto">
          <a:xfrm>
            <a:off x="5894784" y="1862276"/>
            <a:ext cx="1447800" cy="528828"/>
          </a:xfrm>
          <a:prstGeom prst="rect">
            <a:avLst/>
          </a:prstGeom>
          <a:noFill/>
          <a:ln w="9525">
            <a:solidFill>
              <a:srgbClr val="2F2F98"/>
            </a:solidFill>
            <a:miter lim="800000"/>
            <a:headEnd/>
            <a:tailEnd/>
          </a:ln>
          <a:effectLst>
            <a:outerShdw blurRad="63500" dist="20000" dir="5400000" rotWithShape="0">
              <a:srgbClr val="000000">
                <a:alpha val="37999"/>
              </a:srgbClr>
            </a:outerShdw>
          </a:effectLst>
        </p:spPr>
        <p:txBody>
          <a:bodyPr wrap="none" anchor="ctr"/>
          <a:lstStyle/>
          <a:p>
            <a:pPr marL="230188" indent="-230188" algn="ctr">
              <a:defRPr/>
            </a:pPr>
            <a:r>
              <a:rPr lang="zh-CN" altLang="en-US" b="0" dirty="0">
                <a:solidFill>
                  <a:schemeClr val="tx1"/>
                </a:solidFill>
                <a:latin typeface="微软雅黑" panose="020B0503020204020204" pitchFamily="34" charset="-122"/>
                <a:ea typeface="微软雅黑" panose="020B0503020204020204" pitchFamily="34" charset="-122"/>
              </a:rPr>
              <a:t>财务分析主题</a:t>
            </a:r>
          </a:p>
        </p:txBody>
      </p:sp>
      <p:sp>
        <p:nvSpPr>
          <p:cNvPr id="9" name="矩形 8">
            <a:extLst>
              <a:ext uri="{FF2B5EF4-FFF2-40B4-BE49-F238E27FC236}">
                <a16:creationId xmlns="" xmlns:a16="http://schemas.microsoft.com/office/drawing/2014/main" id="{213DBEA0-5D7D-4487-B61B-4F9D6F9D8411}"/>
              </a:ext>
            </a:extLst>
          </p:cNvPr>
          <p:cNvSpPr>
            <a:spLocks noChangeArrowheads="1"/>
          </p:cNvSpPr>
          <p:nvPr/>
        </p:nvSpPr>
        <p:spPr bwMode="auto">
          <a:xfrm>
            <a:off x="8104584" y="1862276"/>
            <a:ext cx="1447800" cy="528828"/>
          </a:xfrm>
          <a:prstGeom prst="rect">
            <a:avLst/>
          </a:prstGeom>
          <a:noFill/>
          <a:ln w="9525">
            <a:solidFill>
              <a:srgbClr val="2F2F98"/>
            </a:solidFill>
            <a:miter lim="800000"/>
            <a:headEnd/>
            <a:tailEnd/>
          </a:ln>
          <a:effectLst>
            <a:outerShdw blurRad="63500" dist="20000" dir="5400000" rotWithShape="0">
              <a:srgbClr val="000000">
                <a:alpha val="37999"/>
              </a:srgbClr>
            </a:outerShdw>
          </a:effectLst>
        </p:spPr>
        <p:txBody>
          <a:bodyPr wrap="none" anchor="ctr"/>
          <a:lstStyle/>
          <a:p>
            <a:pPr marL="230188" indent="-230188" algn="ctr">
              <a:defRPr/>
            </a:pPr>
            <a:r>
              <a:rPr lang="zh-CN" altLang="en-US" b="0" dirty="0">
                <a:solidFill>
                  <a:schemeClr val="tx1"/>
                </a:solidFill>
                <a:latin typeface="微软雅黑" panose="020B0503020204020204" pitchFamily="34" charset="-122"/>
                <a:ea typeface="微软雅黑" panose="020B0503020204020204" pitchFamily="34" charset="-122"/>
              </a:rPr>
              <a:t>成长分析主题</a:t>
            </a:r>
          </a:p>
        </p:txBody>
      </p:sp>
      <p:cxnSp>
        <p:nvCxnSpPr>
          <p:cNvPr id="10" name="直线箭头连接符 8">
            <a:extLst>
              <a:ext uri="{FF2B5EF4-FFF2-40B4-BE49-F238E27FC236}">
                <a16:creationId xmlns="" xmlns:a16="http://schemas.microsoft.com/office/drawing/2014/main" id="{472CA6CD-F155-461A-ABFC-BA9FC2CF02BC}"/>
              </a:ext>
            </a:extLst>
          </p:cNvPr>
          <p:cNvCxnSpPr>
            <a:cxnSpLocks noChangeShapeType="1"/>
            <a:stCxn id="8" idx="1"/>
            <a:endCxn id="7" idx="3"/>
          </p:cNvCxnSpPr>
          <p:nvPr/>
        </p:nvCxnSpPr>
        <p:spPr bwMode="auto">
          <a:xfrm flipH="1">
            <a:off x="5132784" y="2126690"/>
            <a:ext cx="762000" cy="0"/>
          </a:xfrm>
          <a:prstGeom prst="straightConnector1">
            <a:avLst/>
          </a:prstGeom>
          <a:noFill/>
          <a:ln w="9525">
            <a:solidFill>
              <a:srgbClr val="2F2F98"/>
            </a:solidFill>
            <a:round/>
            <a:headEnd type="stealth" w="lg" len="lg"/>
            <a:tailEnd type="stealth"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1" name="曲线连接符 14">
            <a:extLst>
              <a:ext uri="{FF2B5EF4-FFF2-40B4-BE49-F238E27FC236}">
                <a16:creationId xmlns="" xmlns:a16="http://schemas.microsoft.com/office/drawing/2014/main" id="{A5806EE4-775F-4D24-B57E-A473C9353767}"/>
              </a:ext>
            </a:extLst>
          </p:cNvPr>
          <p:cNvCxnSpPr>
            <a:cxnSpLocks noChangeShapeType="1"/>
            <a:stCxn id="9" idx="2"/>
            <a:endCxn id="7" idx="2"/>
          </p:cNvCxnSpPr>
          <p:nvPr/>
        </p:nvCxnSpPr>
        <p:spPr bwMode="auto">
          <a:xfrm rot="5400000">
            <a:off x="6619525" y="181304"/>
            <a:ext cx="11017" cy="4419600"/>
          </a:xfrm>
          <a:prstGeom prst="curvedConnector3">
            <a:avLst>
              <a:gd name="adj1" fmla="val 1300000"/>
            </a:avLst>
          </a:prstGeom>
          <a:noFill/>
          <a:ln w="9525">
            <a:solidFill>
              <a:srgbClr val="2F2F98"/>
            </a:solidFill>
            <a:round/>
            <a:headEnd type="stealth" w="lg" len="lg"/>
            <a:tailEnd type="stealth"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2" name="燕尾形 16">
            <a:extLst>
              <a:ext uri="{FF2B5EF4-FFF2-40B4-BE49-F238E27FC236}">
                <a16:creationId xmlns="" xmlns:a16="http://schemas.microsoft.com/office/drawing/2014/main" id="{E2D8B12B-185C-4989-88EF-9F09AB43DD14}"/>
              </a:ext>
            </a:extLst>
          </p:cNvPr>
          <p:cNvSpPr>
            <a:spLocks noChangeArrowheads="1"/>
          </p:cNvSpPr>
          <p:nvPr/>
        </p:nvSpPr>
        <p:spPr bwMode="auto">
          <a:xfrm>
            <a:off x="2387817" y="2985067"/>
            <a:ext cx="1092200" cy="859345"/>
          </a:xfrm>
          <a:prstGeom prst="chevron">
            <a:avLst>
              <a:gd name="adj" fmla="val 24361"/>
            </a:avLst>
          </a:prstGeom>
          <a:noFill/>
          <a:ln w="9525">
            <a:solidFill>
              <a:srgbClr val="292989"/>
            </a:solidFill>
            <a:miter lim="800000"/>
            <a:headEnd/>
            <a:tailEnd/>
          </a:ln>
          <a:effectLst>
            <a:outerShdw blurRad="63500" dist="20000" dir="5400000" rotWithShape="0">
              <a:srgbClr val="000000">
                <a:alpha val="37999"/>
              </a:srgbClr>
            </a:outerShdw>
          </a:effectLst>
        </p:spPr>
        <p:txBody>
          <a:bodyPr wrap="none" anchor="ctr"/>
          <a:lstStyle/>
          <a:p>
            <a:pPr marL="230188" indent="-230188" algn="ctr">
              <a:defRPr/>
            </a:pPr>
            <a:r>
              <a:rPr lang="zh-CN" altLang="en-US" sz="1600" b="0" dirty="0">
                <a:solidFill>
                  <a:schemeClr val="tx1"/>
                </a:solidFill>
                <a:latin typeface="微软雅黑" panose="020B0503020204020204" pitchFamily="34" charset="-122"/>
                <a:ea typeface="微软雅黑" panose="020B0503020204020204" pitchFamily="34" charset="-122"/>
              </a:rPr>
              <a:t>市场</a:t>
            </a:r>
            <a:endParaRPr lang="en-US" altLang="zh-CN" sz="1600" b="0" dirty="0">
              <a:solidFill>
                <a:schemeClr val="tx1"/>
              </a:solidFill>
              <a:latin typeface="微软雅黑" panose="020B0503020204020204" pitchFamily="34" charset="-122"/>
              <a:ea typeface="微软雅黑" panose="020B0503020204020204" pitchFamily="34" charset="-122"/>
            </a:endParaRPr>
          </a:p>
          <a:p>
            <a:pPr marL="230188" indent="-230188" algn="ctr">
              <a:defRPr/>
            </a:pPr>
            <a:r>
              <a:rPr lang="zh-CN" altLang="en-US" sz="1600" b="0" dirty="0">
                <a:solidFill>
                  <a:schemeClr val="tx1"/>
                </a:solidFill>
                <a:latin typeface="微软雅黑" panose="020B0503020204020204" pitchFamily="34" charset="-122"/>
                <a:ea typeface="微软雅黑" panose="020B0503020204020204" pitchFamily="34" charset="-122"/>
              </a:rPr>
              <a:t>分析</a:t>
            </a:r>
          </a:p>
        </p:txBody>
      </p:sp>
      <p:sp>
        <p:nvSpPr>
          <p:cNvPr id="13" name="矩形 12">
            <a:extLst>
              <a:ext uri="{FF2B5EF4-FFF2-40B4-BE49-F238E27FC236}">
                <a16:creationId xmlns="" xmlns:a16="http://schemas.microsoft.com/office/drawing/2014/main" id="{02952B95-2CF5-4E60-A7E8-A7D70A81BC4D}"/>
              </a:ext>
            </a:extLst>
          </p:cNvPr>
          <p:cNvSpPr>
            <a:spLocks noChangeArrowheads="1"/>
          </p:cNvSpPr>
          <p:nvPr/>
        </p:nvSpPr>
        <p:spPr bwMode="auto">
          <a:xfrm>
            <a:off x="9507801" y="4302597"/>
            <a:ext cx="431800" cy="1652587"/>
          </a:xfrm>
          <a:prstGeom prst="rect">
            <a:avLst/>
          </a:prstGeom>
          <a:noFill/>
          <a:ln w="9525">
            <a:solidFill>
              <a:srgbClr val="2F2F98"/>
            </a:solidFill>
            <a:miter lim="800000"/>
            <a:headEnd/>
            <a:tailEnd/>
          </a:ln>
          <a:effectLst>
            <a:outerShdw blurRad="63500" dist="20000" dir="5400000" rotWithShape="0">
              <a:srgbClr val="000000">
                <a:alpha val="37999"/>
              </a:srgbClr>
            </a:outerShdw>
          </a:effectLst>
        </p:spPr>
        <p:txBody>
          <a:bodyPr vert="eaVert" wrap="none" anchor="ctr"/>
          <a:lstStyle/>
          <a:p>
            <a:pPr marL="230188" indent="-230188" algn="ctr">
              <a:defRPr/>
            </a:pPr>
            <a:r>
              <a:rPr lang="zh-CN" altLang="en-US" b="0" dirty="0">
                <a:solidFill>
                  <a:schemeClr val="tx1"/>
                </a:solidFill>
                <a:latin typeface="微软雅黑" panose="020B0503020204020204" pitchFamily="34" charset="-122"/>
                <a:ea typeface="微软雅黑" panose="020B0503020204020204" pitchFamily="34" charset="-122"/>
              </a:rPr>
              <a:t>客户价值分析</a:t>
            </a:r>
            <a:endParaRPr lang="en-US" altLang="zh-CN" b="0" dirty="0">
              <a:solidFill>
                <a:schemeClr val="tx1"/>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 xmlns:a16="http://schemas.microsoft.com/office/drawing/2014/main" id="{B9726BAA-6A81-4D86-8A03-3EA5C7C4FF40}"/>
              </a:ext>
            </a:extLst>
          </p:cNvPr>
          <p:cNvSpPr/>
          <p:nvPr/>
        </p:nvSpPr>
        <p:spPr bwMode="auto">
          <a:xfrm>
            <a:off x="10244401" y="4302597"/>
            <a:ext cx="431800" cy="1652587"/>
          </a:xfrm>
          <a:prstGeom prst="rect">
            <a:avLst/>
          </a:prstGeom>
          <a:noFill/>
          <a:ln w="9525">
            <a:solidFill>
              <a:srgbClr val="2F2F98"/>
            </a:solidFill>
            <a:miter lim="800000"/>
            <a:headEnd/>
            <a:tailEnd/>
          </a:ln>
          <a:effectLst>
            <a:outerShdw blurRad="63500" dist="20000" dir="5400000" rotWithShape="0">
              <a:srgbClr val="000000">
                <a:alpha val="37999"/>
              </a:srgbClr>
            </a:outerShdw>
          </a:effectLst>
        </p:spPr>
        <p:txBody>
          <a:bodyPr vert="eaVert" wrap="none" anchor="ctr"/>
          <a:lstStyle/>
          <a:p>
            <a:pPr marL="230188" indent="-230188" algn="ctr"/>
            <a:r>
              <a:rPr lang="en-US" altLang="zh-CN" b="0" dirty="0">
                <a:solidFill>
                  <a:schemeClr val="tx1"/>
                </a:solidFill>
                <a:latin typeface="微软雅黑" panose="020B0503020204020204" pitchFamily="34" charset="-122"/>
                <a:ea typeface="微软雅黑" panose="020B0503020204020204" pitchFamily="34" charset="-122"/>
              </a:rPr>
              <a:t>……</a:t>
            </a:r>
          </a:p>
        </p:txBody>
      </p:sp>
      <p:sp>
        <p:nvSpPr>
          <p:cNvPr id="15" name="矩形 14">
            <a:extLst>
              <a:ext uri="{FF2B5EF4-FFF2-40B4-BE49-F238E27FC236}">
                <a16:creationId xmlns="" xmlns:a16="http://schemas.microsoft.com/office/drawing/2014/main" id="{DF32C46B-3DC6-449E-8BD7-F89EBFA6DFDF}"/>
              </a:ext>
            </a:extLst>
          </p:cNvPr>
          <p:cNvSpPr/>
          <p:nvPr/>
        </p:nvSpPr>
        <p:spPr bwMode="auto">
          <a:xfrm>
            <a:off x="8745801" y="4302597"/>
            <a:ext cx="431800" cy="1652587"/>
          </a:xfrm>
          <a:prstGeom prst="rect">
            <a:avLst/>
          </a:prstGeom>
          <a:noFill/>
          <a:ln w="9525">
            <a:solidFill>
              <a:srgbClr val="2F2F98"/>
            </a:solidFill>
            <a:miter lim="800000"/>
            <a:headEnd/>
            <a:tailEnd/>
          </a:ln>
          <a:effectLst>
            <a:outerShdw blurRad="63500" dist="20000" dir="5400000" rotWithShape="0">
              <a:srgbClr val="000000">
                <a:alpha val="37999"/>
              </a:srgbClr>
            </a:outerShdw>
          </a:effectLst>
        </p:spPr>
        <p:txBody>
          <a:bodyPr vert="eaVert" wrap="none" anchor="ctr"/>
          <a:lstStyle/>
          <a:p>
            <a:pPr marL="230188" indent="-230188" algn="ctr"/>
            <a:r>
              <a:rPr lang="zh-CN" altLang="en-US" b="0" dirty="0">
                <a:solidFill>
                  <a:schemeClr val="tx1"/>
                </a:solidFill>
                <a:latin typeface="微软雅黑" panose="020B0503020204020204" pitchFamily="34" charset="-122"/>
                <a:ea typeface="微软雅黑" panose="020B0503020204020204" pitchFamily="34" charset="-122"/>
              </a:rPr>
              <a:t>生产成本分析</a:t>
            </a:r>
            <a:endParaRPr lang="en-US" altLang="zh-CN" b="0" dirty="0">
              <a:solidFill>
                <a:schemeClr val="tx1"/>
              </a:solidFill>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 xmlns:a16="http://schemas.microsoft.com/office/drawing/2014/main" id="{1A24AD11-1D58-4C71-B125-1504E47B41D6}"/>
              </a:ext>
            </a:extLst>
          </p:cNvPr>
          <p:cNvSpPr/>
          <p:nvPr/>
        </p:nvSpPr>
        <p:spPr bwMode="auto">
          <a:xfrm>
            <a:off x="7298001" y="4299843"/>
            <a:ext cx="431800" cy="1652587"/>
          </a:xfrm>
          <a:prstGeom prst="rect">
            <a:avLst/>
          </a:prstGeom>
          <a:noFill/>
          <a:ln w="9525">
            <a:solidFill>
              <a:srgbClr val="2F2F98"/>
            </a:solidFill>
            <a:miter lim="800000"/>
            <a:headEnd/>
            <a:tailEnd/>
          </a:ln>
          <a:effectLst>
            <a:outerShdw blurRad="63500" dist="20000" dir="5400000" rotWithShape="0">
              <a:srgbClr val="000000">
                <a:alpha val="37999"/>
              </a:srgbClr>
            </a:outerShdw>
          </a:effectLst>
        </p:spPr>
        <p:txBody>
          <a:bodyPr vert="eaVert" wrap="none" anchor="ctr"/>
          <a:lstStyle/>
          <a:p>
            <a:pPr marL="230188" indent="-230188" algn="ctr"/>
            <a:r>
              <a:rPr lang="zh-CN" altLang="en-US" b="0" dirty="0">
                <a:solidFill>
                  <a:schemeClr val="tx1"/>
                </a:solidFill>
                <a:latin typeface="微软雅黑" panose="020B0503020204020204" pitchFamily="34" charset="-122"/>
                <a:ea typeface="微软雅黑" panose="020B0503020204020204" pitchFamily="34" charset="-122"/>
              </a:rPr>
              <a:t>保修预测分析</a:t>
            </a:r>
            <a:endParaRPr lang="en-US" altLang="zh-CN" b="0" dirty="0">
              <a:solidFill>
                <a:schemeClr val="tx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 xmlns:a16="http://schemas.microsoft.com/office/drawing/2014/main" id="{09511697-7D8E-4523-AC9E-D00A88978A46}"/>
              </a:ext>
            </a:extLst>
          </p:cNvPr>
          <p:cNvSpPr/>
          <p:nvPr/>
        </p:nvSpPr>
        <p:spPr bwMode="auto">
          <a:xfrm>
            <a:off x="5014750" y="4335648"/>
            <a:ext cx="431800" cy="1652587"/>
          </a:xfrm>
          <a:prstGeom prst="rect">
            <a:avLst/>
          </a:prstGeom>
          <a:noFill/>
          <a:ln w="9525">
            <a:solidFill>
              <a:srgbClr val="2F2F98"/>
            </a:solidFill>
            <a:miter lim="800000"/>
            <a:headEnd/>
            <a:tailEnd/>
          </a:ln>
          <a:effectLst>
            <a:outerShdw blurRad="63500" dist="20000" dir="5400000" rotWithShape="0">
              <a:srgbClr val="000000">
                <a:alpha val="37999"/>
              </a:srgbClr>
            </a:outerShdw>
          </a:effectLst>
        </p:spPr>
        <p:txBody>
          <a:bodyPr vert="eaVert" wrap="none" anchor="ctr"/>
          <a:lstStyle/>
          <a:p>
            <a:pPr marL="230188" indent="-230188" algn="ctr"/>
            <a:r>
              <a:rPr lang="en-US" altLang="zh-CN" b="0" dirty="0">
                <a:solidFill>
                  <a:schemeClr val="tx1"/>
                </a:solidFill>
                <a:latin typeface="微软雅黑" panose="020B0503020204020204" pitchFamily="34" charset="-122"/>
                <a:ea typeface="微软雅黑" panose="020B0503020204020204" pitchFamily="34" charset="-122"/>
              </a:rPr>
              <a:t>……</a:t>
            </a:r>
          </a:p>
        </p:txBody>
      </p:sp>
      <p:sp>
        <p:nvSpPr>
          <p:cNvPr id="18" name="上箭头 30">
            <a:extLst>
              <a:ext uri="{FF2B5EF4-FFF2-40B4-BE49-F238E27FC236}">
                <a16:creationId xmlns="" xmlns:a16="http://schemas.microsoft.com/office/drawing/2014/main" id="{5F8AAD46-0A28-417F-8B4E-0AEC1218C987}"/>
              </a:ext>
            </a:extLst>
          </p:cNvPr>
          <p:cNvSpPr/>
          <p:nvPr/>
        </p:nvSpPr>
        <p:spPr bwMode="auto">
          <a:xfrm>
            <a:off x="8497298" y="2583906"/>
            <a:ext cx="990600" cy="330517"/>
          </a:xfrm>
          <a:prstGeom prst="upArrow">
            <a:avLst/>
          </a:prstGeom>
          <a:solidFill>
            <a:srgbClr val="366B7E"/>
          </a:solidFill>
          <a:ln w="6350">
            <a:solidFill>
              <a:srgbClr val="366B7E"/>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pPr eaLnBrk="1" fontAlgn="auto" hangingPunct="1">
              <a:spcBef>
                <a:spcPts val="0"/>
              </a:spcBef>
              <a:spcAft>
                <a:spcPts val="0"/>
              </a:spcAft>
            </a:pPr>
            <a:endParaRPr lang="zh-CN" altLang="en-US" sz="1300" b="0" kern="0" dirty="0">
              <a:solidFill>
                <a:srgbClr val="000000"/>
              </a:solidFill>
              <a:latin typeface="微软雅黑" panose="020B0503020204020204" pitchFamily="34" charset="-122"/>
              <a:ea typeface="微软雅黑" panose="020B0503020204020204" pitchFamily="34" charset="-122"/>
            </a:endParaRPr>
          </a:p>
        </p:txBody>
      </p:sp>
      <p:sp>
        <p:nvSpPr>
          <p:cNvPr id="19" name="上箭头 31">
            <a:extLst>
              <a:ext uri="{FF2B5EF4-FFF2-40B4-BE49-F238E27FC236}">
                <a16:creationId xmlns="" xmlns:a16="http://schemas.microsoft.com/office/drawing/2014/main" id="{17317656-56E9-4583-B050-DED2BF64DDB3}"/>
              </a:ext>
            </a:extLst>
          </p:cNvPr>
          <p:cNvSpPr/>
          <p:nvPr/>
        </p:nvSpPr>
        <p:spPr bwMode="auto">
          <a:xfrm rot="10800000">
            <a:off x="4458698" y="2583906"/>
            <a:ext cx="990600" cy="330517"/>
          </a:xfrm>
          <a:prstGeom prst="upArrow">
            <a:avLst/>
          </a:prstGeom>
          <a:solidFill>
            <a:srgbClr val="366B7E"/>
          </a:solidFill>
          <a:ln w="6350">
            <a:solidFill>
              <a:srgbClr val="366B7E"/>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pPr eaLnBrk="1" fontAlgn="auto" hangingPunct="1">
              <a:spcBef>
                <a:spcPts val="0"/>
              </a:spcBef>
              <a:spcAft>
                <a:spcPts val="0"/>
              </a:spcAft>
            </a:pPr>
            <a:endParaRPr lang="zh-CN" altLang="en-US" sz="1300" b="0" kern="0" dirty="0">
              <a:solidFill>
                <a:srgbClr val="000000"/>
              </a:solidFill>
              <a:latin typeface="微软雅黑" panose="020B0503020204020204" pitchFamily="34" charset="-122"/>
              <a:ea typeface="微软雅黑" panose="020B0503020204020204" pitchFamily="34" charset="-122"/>
            </a:endParaRPr>
          </a:p>
        </p:txBody>
      </p:sp>
      <p:sp>
        <p:nvSpPr>
          <p:cNvPr id="20" name="上箭头 32">
            <a:extLst>
              <a:ext uri="{FF2B5EF4-FFF2-40B4-BE49-F238E27FC236}">
                <a16:creationId xmlns="" xmlns:a16="http://schemas.microsoft.com/office/drawing/2014/main" id="{7DD97819-2F9B-4D1B-B1F3-532BAAA5D45B}"/>
              </a:ext>
            </a:extLst>
          </p:cNvPr>
          <p:cNvSpPr/>
          <p:nvPr/>
        </p:nvSpPr>
        <p:spPr bwMode="auto">
          <a:xfrm>
            <a:off x="8446498" y="3905976"/>
            <a:ext cx="990600" cy="330517"/>
          </a:xfrm>
          <a:prstGeom prst="upArrow">
            <a:avLst/>
          </a:prstGeom>
          <a:solidFill>
            <a:srgbClr val="366B7E"/>
          </a:solidFill>
          <a:ln w="6350">
            <a:solidFill>
              <a:srgbClr val="366B7E"/>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pPr eaLnBrk="1" fontAlgn="auto" hangingPunct="1">
              <a:spcBef>
                <a:spcPts val="0"/>
              </a:spcBef>
              <a:spcAft>
                <a:spcPts val="0"/>
              </a:spcAft>
            </a:pPr>
            <a:endParaRPr lang="zh-CN" altLang="en-US" sz="1300" b="0" kern="0" dirty="0">
              <a:solidFill>
                <a:srgbClr val="000000"/>
              </a:solidFill>
              <a:latin typeface="微软雅黑" panose="020B0503020204020204" pitchFamily="34" charset="-122"/>
              <a:ea typeface="微软雅黑" panose="020B0503020204020204" pitchFamily="34" charset="-122"/>
            </a:endParaRPr>
          </a:p>
        </p:txBody>
      </p:sp>
      <p:sp>
        <p:nvSpPr>
          <p:cNvPr id="21" name="上箭头 33">
            <a:extLst>
              <a:ext uri="{FF2B5EF4-FFF2-40B4-BE49-F238E27FC236}">
                <a16:creationId xmlns="" xmlns:a16="http://schemas.microsoft.com/office/drawing/2014/main" id="{7C84ABB9-8DE5-48E5-8392-DD6E996C5353}"/>
              </a:ext>
            </a:extLst>
          </p:cNvPr>
          <p:cNvSpPr/>
          <p:nvPr/>
        </p:nvSpPr>
        <p:spPr bwMode="auto">
          <a:xfrm rot="10800000">
            <a:off x="4534898" y="3905976"/>
            <a:ext cx="990600" cy="330517"/>
          </a:xfrm>
          <a:prstGeom prst="upArrow">
            <a:avLst/>
          </a:prstGeom>
          <a:solidFill>
            <a:srgbClr val="366B7E"/>
          </a:solidFill>
          <a:ln w="6350">
            <a:solidFill>
              <a:srgbClr val="366B7E"/>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pPr eaLnBrk="1" fontAlgn="auto" hangingPunct="1">
              <a:spcBef>
                <a:spcPts val="0"/>
              </a:spcBef>
              <a:spcAft>
                <a:spcPts val="0"/>
              </a:spcAft>
            </a:pPr>
            <a:endParaRPr lang="zh-CN" altLang="en-US" sz="1300" b="0" kern="0" dirty="0">
              <a:solidFill>
                <a:srgbClr val="000000"/>
              </a:solidFill>
              <a:latin typeface="微软雅黑" panose="020B0503020204020204" pitchFamily="34" charset="-122"/>
              <a:ea typeface="微软雅黑" panose="020B0503020204020204" pitchFamily="34" charset="-122"/>
            </a:endParaRPr>
          </a:p>
        </p:txBody>
      </p:sp>
      <p:sp>
        <p:nvSpPr>
          <p:cNvPr id="22" name="文本框 63">
            <a:extLst>
              <a:ext uri="{FF2B5EF4-FFF2-40B4-BE49-F238E27FC236}">
                <a16:creationId xmlns="" xmlns:a16="http://schemas.microsoft.com/office/drawing/2014/main" id="{898E03C7-3C68-4649-8B66-07BA3F8C28B4}"/>
              </a:ext>
            </a:extLst>
          </p:cNvPr>
          <p:cNvSpPr txBox="1">
            <a:spLocks noChangeArrowheads="1"/>
          </p:cNvSpPr>
          <p:nvPr/>
        </p:nvSpPr>
        <p:spPr bwMode="auto">
          <a:xfrm>
            <a:off x="5423898" y="2583906"/>
            <a:ext cx="838200" cy="267168"/>
          </a:xfrm>
          <a:prstGeom prst="rect">
            <a:avLst/>
          </a:prstGeom>
          <a:noFill/>
          <a:ln>
            <a:noFill/>
          </a:ln>
        </p:spPr>
        <p:txBody>
          <a:bodyPr>
            <a:spAutoFit/>
          </a:bodyPr>
          <a:lstStyle>
            <a:lvl1pPr>
              <a:defRPr sz="1400" b="1">
                <a:solidFill>
                  <a:srgbClr val="800000"/>
                </a:solidFill>
                <a:latin typeface="Arial" charset="0"/>
                <a:ea typeface="宋体" charset="0"/>
                <a:cs typeface="宋体" charset="0"/>
              </a:defRPr>
            </a:lvl1pPr>
            <a:lvl2pPr marL="742950" indent="-285750">
              <a:defRPr sz="1400" b="1">
                <a:solidFill>
                  <a:srgbClr val="800000"/>
                </a:solidFill>
                <a:latin typeface="Arial" charset="0"/>
                <a:ea typeface="宋体" charset="0"/>
              </a:defRPr>
            </a:lvl2pPr>
            <a:lvl3pPr marL="1143000" indent="-228600">
              <a:defRPr sz="1400" b="1">
                <a:solidFill>
                  <a:srgbClr val="800000"/>
                </a:solidFill>
                <a:latin typeface="Arial" charset="0"/>
                <a:ea typeface="宋体" charset="0"/>
              </a:defRPr>
            </a:lvl3pPr>
            <a:lvl4pPr marL="1600200" indent="-228600">
              <a:defRPr sz="1400" b="1">
                <a:solidFill>
                  <a:srgbClr val="800000"/>
                </a:solidFill>
                <a:latin typeface="Arial" charset="0"/>
                <a:ea typeface="宋体" charset="0"/>
              </a:defRPr>
            </a:lvl4pPr>
            <a:lvl5pPr marL="2057400" indent="-228600">
              <a:defRPr sz="1400" b="1">
                <a:solidFill>
                  <a:srgbClr val="800000"/>
                </a:solidFill>
                <a:latin typeface="Arial" charset="0"/>
                <a:ea typeface="宋体" charset="0"/>
              </a:defRPr>
            </a:lvl5pPr>
            <a:lvl6pPr marL="2514600" indent="-228600" eaLnBrk="0" fontAlgn="base" hangingPunct="0">
              <a:spcBef>
                <a:spcPct val="0"/>
              </a:spcBef>
              <a:spcAft>
                <a:spcPct val="0"/>
              </a:spcAft>
              <a:defRPr sz="1400" b="1">
                <a:solidFill>
                  <a:srgbClr val="800000"/>
                </a:solidFill>
                <a:latin typeface="Arial" charset="0"/>
                <a:ea typeface="宋体" charset="0"/>
              </a:defRPr>
            </a:lvl6pPr>
            <a:lvl7pPr marL="2971800" indent="-228600" eaLnBrk="0" fontAlgn="base" hangingPunct="0">
              <a:spcBef>
                <a:spcPct val="0"/>
              </a:spcBef>
              <a:spcAft>
                <a:spcPct val="0"/>
              </a:spcAft>
              <a:defRPr sz="1400" b="1">
                <a:solidFill>
                  <a:srgbClr val="800000"/>
                </a:solidFill>
                <a:latin typeface="Arial" charset="0"/>
                <a:ea typeface="宋体" charset="0"/>
              </a:defRPr>
            </a:lvl7pPr>
            <a:lvl8pPr marL="3429000" indent="-228600" eaLnBrk="0" fontAlgn="base" hangingPunct="0">
              <a:spcBef>
                <a:spcPct val="0"/>
              </a:spcBef>
              <a:spcAft>
                <a:spcPct val="0"/>
              </a:spcAft>
              <a:defRPr sz="1400" b="1">
                <a:solidFill>
                  <a:srgbClr val="800000"/>
                </a:solidFill>
                <a:latin typeface="Arial" charset="0"/>
                <a:ea typeface="宋体" charset="0"/>
              </a:defRPr>
            </a:lvl8pPr>
            <a:lvl9pPr marL="3886200" indent="-228600" eaLnBrk="0" fontAlgn="base" hangingPunct="0">
              <a:spcBef>
                <a:spcPct val="0"/>
              </a:spcBef>
              <a:spcAft>
                <a:spcPct val="0"/>
              </a:spcAft>
              <a:defRPr sz="1400" b="1">
                <a:solidFill>
                  <a:srgbClr val="800000"/>
                </a:solidFill>
                <a:latin typeface="Arial" charset="0"/>
                <a:ea typeface="宋体" charset="0"/>
              </a:defRPr>
            </a:lvl9pPr>
          </a:lstStyle>
          <a:p>
            <a:r>
              <a:rPr kumimoji="1" lang="zh-CN" altLang="en-US" b="0">
                <a:solidFill>
                  <a:srgbClr val="000090"/>
                </a:solidFill>
                <a:latin typeface="微软雅黑" panose="020B0503020204020204" pitchFamily="34" charset="-122"/>
                <a:ea typeface="微软雅黑" panose="020B0503020204020204" pitchFamily="34" charset="-122"/>
              </a:rPr>
              <a:t>钻取</a:t>
            </a:r>
          </a:p>
        </p:txBody>
      </p:sp>
      <p:sp>
        <p:nvSpPr>
          <p:cNvPr id="23" name="文本框 64">
            <a:extLst>
              <a:ext uri="{FF2B5EF4-FFF2-40B4-BE49-F238E27FC236}">
                <a16:creationId xmlns="" xmlns:a16="http://schemas.microsoft.com/office/drawing/2014/main" id="{22073776-BAF4-486F-8796-B00F03A57832}"/>
              </a:ext>
            </a:extLst>
          </p:cNvPr>
          <p:cNvSpPr txBox="1">
            <a:spLocks noChangeArrowheads="1"/>
          </p:cNvSpPr>
          <p:nvPr/>
        </p:nvSpPr>
        <p:spPr bwMode="auto">
          <a:xfrm>
            <a:off x="5576298" y="3905976"/>
            <a:ext cx="838200" cy="267168"/>
          </a:xfrm>
          <a:prstGeom prst="rect">
            <a:avLst/>
          </a:prstGeom>
          <a:noFill/>
          <a:ln>
            <a:noFill/>
          </a:ln>
        </p:spPr>
        <p:txBody>
          <a:bodyPr>
            <a:spAutoFit/>
          </a:bodyPr>
          <a:lstStyle>
            <a:lvl1pPr>
              <a:defRPr sz="1400" b="1">
                <a:solidFill>
                  <a:srgbClr val="800000"/>
                </a:solidFill>
                <a:latin typeface="Arial" charset="0"/>
                <a:ea typeface="宋体" charset="0"/>
                <a:cs typeface="宋体" charset="0"/>
              </a:defRPr>
            </a:lvl1pPr>
            <a:lvl2pPr marL="742950" indent="-285750">
              <a:defRPr sz="1400" b="1">
                <a:solidFill>
                  <a:srgbClr val="800000"/>
                </a:solidFill>
                <a:latin typeface="Arial" charset="0"/>
                <a:ea typeface="宋体" charset="0"/>
              </a:defRPr>
            </a:lvl2pPr>
            <a:lvl3pPr marL="1143000" indent="-228600">
              <a:defRPr sz="1400" b="1">
                <a:solidFill>
                  <a:srgbClr val="800000"/>
                </a:solidFill>
                <a:latin typeface="Arial" charset="0"/>
                <a:ea typeface="宋体" charset="0"/>
              </a:defRPr>
            </a:lvl3pPr>
            <a:lvl4pPr marL="1600200" indent="-228600">
              <a:defRPr sz="1400" b="1">
                <a:solidFill>
                  <a:srgbClr val="800000"/>
                </a:solidFill>
                <a:latin typeface="Arial" charset="0"/>
                <a:ea typeface="宋体" charset="0"/>
              </a:defRPr>
            </a:lvl4pPr>
            <a:lvl5pPr marL="2057400" indent="-228600">
              <a:defRPr sz="1400" b="1">
                <a:solidFill>
                  <a:srgbClr val="800000"/>
                </a:solidFill>
                <a:latin typeface="Arial" charset="0"/>
                <a:ea typeface="宋体" charset="0"/>
              </a:defRPr>
            </a:lvl5pPr>
            <a:lvl6pPr marL="2514600" indent="-228600" eaLnBrk="0" fontAlgn="base" hangingPunct="0">
              <a:spcBef>
                <a:spcPct val="0"/>
              </a:spcBef>
              <a:spcAft>
                <a:spcPct val="0"/>
              </a:spcAft>
              <a:defRPr sz="1400" b="1">
                <a:solidFill>
                  <a:srgbClr val="800000"/>
                </a:solidFill>
                <a:latin typeface="Arial" charset="0"/>
                <a:ea typeface="宋体" charset="0"/>
              </a:defRPr>
            </a:lvl6pPr>
            <a:lvl7pPr marL="2971800" indent="-228600" eaLnBrk="0" fontAlgn="base" hangingPunct="0">
              <a:spcBef>
                <a:spcPct val="0"/>
              </a:spcBef>
              <a:spcAft>
                <a:spcPct val="0"/>
              </a:spcAft>
              <a:defRPr sz="1400" b="1">
                <a:solidFill>
                  <a:srgbClr val="800000"/>
                </a:solidFill>
                <a:latin typeface="Arial" charset="0"/>
                <a:ea typeface="宋体" charset="0"/>
              </a:defRPr>
            </a:lvl7pPr>
            <a:lvl8pPr marL="3429000" indent="-228600" eaLnBrk="0" fontAlgn="base" hangingPunct="0">
              <a:spcBef>
                <a:spcPct val="0"/>
              </a:spcBef>
              <a:spcAft>
                <a:spcPct val="0"/>
              </a:spcAft>
              <a:defRPr sz="1400" b="1">
                <a:solidFill>
                  <a:srgbClr val="800000"/>
                </a:solidFill>
                <a:latin typeface="Arial" charset="0"/>
                <a:ea typeface="宋体" charset="0"/>
              </a:defRPr>
            </a:lvl8pPr>
            <a:lvl9pPr marL="3886200" indent="-228600" eaLnBrk="0" fontAlgn="base" hangingPunct="0">
              <a:spcBef>
                <a:spcPct val="0"/>
              </a:spcBef>
              <a:spcAft>
                <a:spcPct val="0"/>
              </a:spcAft>
              <a:defRPr sz="1400" b="1">
                <a:solidFill>
                  <a:srgbClr val="800000"/>
                </a:solidFill>
                <a:latin typeface="Arial" charset="0"/>
                <a:ea typeface="宋体" charset="0"/>
              </a:defRPr>
            </a:lvl9pPr>
          </a:lstStyle>
          <a:p>
            <a:r>
              <a:rPr kumimoji="1" lang="zh-CN" altLang="en-US" b="0">
                <a:solidFill>
                  <a:srgbClr val="000090"/>
                </a:solidFill>
                <a:latin typeface="微软雅黑" panose="020B0503020204020204" pitchFamily="34" charset="-122"/>
                <a:ea typeface="微软雅黑" panose="020B0503020204020204" pitchFamily="34" charset="-122"/>
              </a:rPr>
              <a:t>钻取</a:t>
            </a:r>
          </a:p>
        </p:txBody>
      </p:sp>
      <p:sp>
        <p:nvSpPr>
          <p:cNvPr id="24" name="文本框 66">
            <a:extLst>
              <a:ext uri="{FF2B5EF4-FFF2-40B4-BE49-F238E27FC236}">
                <a16:creationId xmlns="" xmlns:a16="http://schemas.microsoft.com/office/drawing/2014/main" id="{91DCB2E5-CE35-44F3-B448-32E485B087BE}"/>
              </a:ext>
            </a:extLst>
          </p:cNvPr>
          <p:cNvSpPr txBox="1">
            <a:spLocks noChangeArrowheads="1"/>
          </p:cNvSpPr>
          <p:nvPr/>
        </p:nvSpPr>
        <p:spPr bwMode="auto">
          <a:xfrm>
            <a:off x="8014698" y="3905976"/>
            <a:ext cx="838200" cy="267168"/>
          </a:xfrm>
          <a:prstGeom prst="rect">
            <a:avLst/>
          </a:prstGeom>
          <a:noFill/>
          <a:ln>
            <a:noFill/>
          </a:ln>
        </p:spPr>
        <p:txBody>
          <a:bodyPr>
            <a:spAutoFit/>
          </a:bodyPr>
          <a:lstStyle>
            <a:lvl1pPr>
              <a:defRPr sz="1400" b="1">
                <a:solidFill>
                  <a:srgbClr val="800000"/>
                </a:solidFill>
                <a:latin typeface="Arial" charset="0"/>
                <a:ea typeface="宋体" charset="0"/>
                <a:cs typeface="宋体" charset="0"/>
              </a:defRPr>
            </a:lvl1pPr>
            <a:lvl2pPr marL="742950" indent="-285750">
              <a:defRPr sz="1400" b="1">
                <a:solidFill>
                  <a:srgbClr val="800000"/>
                </a:solidFill>
                <a:latin typeface="Arial" charset="0"/>
                <a:ea typeface="宋体" charset="0"/>
              </a:defRPr>
            </a:lvl2pPr>
            <a:lvl3pPr marL="1143000" indent="-228600">
              <a:defRPr sz="1400" b="1">
                <a:solidFill>
                  <a:srgbClr val="800000"/>
                </a:solidFill>
                <a:latin typeface="Arial" charset="0"/>
                <a:ea typeface="宋体" charset="0"/>
              </a:defRPr>
            </a:lvl3pPr>
            <a:lvl4pPr marL="1600200" indent="-228600">
              <a:defRPr sz="1400" b="1">
                <a:solidFill>
                  <a:srgbClr val="800000"/>
                </a:solidFill>
                <a:latin typeface="Arial" charset="0"/>
                <a:ea typeface="宋体" charset="0"/>
              </a:defRPr>
            </a:lvl4pPr>
            <a:lvl5pPr marL="2057400" indent="-228600">
              <a:defRPr sz="1400" b="1">
                <a:solidFill>
                  <a:srgbClr val="800000"/>
                </a:solidFill>
                <a:latin typeface="Arial" charset="0"/>
                <a:ea typeface="宋体" charset="0"/>
              </a:defRPr>
            </a:lvl5pPr>
            <a:lvl6pPr marL="2514600" indent="-228600" eaLnBrk="0" fontAlgn="base" hangingPunct="0">
              <a:spcBef>
                <a:spcPct val="0"/>
              </a:spcBef>
              <a:spcAft>
                <a:spcPct val="0"/>
              </a:spcAft>
              <a:defRPr sz="1400" b="1">
                <a:solidFill>
                  <a:srgbClr val="800000"/>
                </a:solidFill>
                <a:latin typeface="Arial" charset="0"/>
                <a:ea typeface="宋体" charset="0"/>
              </a:defRPr>
            </a:lvl6pPr>
            <a:lvl7pPr marL="2971800" indent="-228600" eaLnBrk="0" fontAlgn="base" hangingPunct="0">
              <a:spcBef>
                <a:spcPct val="0"/>
              </a:spcBef>
              <a:spcAft>
                <a:spcPct val="0"/>
              </a:spcAft>
              <a:defRPr sz="1400" b="1">
                <a:solidFill>
                  <a:srgbClr val="800000"/>
                </a:solidFill>
                <a:latin typeface="Arial" charset="0"/>
                <a:ea typeface="宋体" charset="0"/>
              </a:defRPr>
            </a:lvl7pPr>
            <a:lvl8pPr marL="3429000" indent="-228600" eaLnBrk="0" fontAlgn="base" hangingPunct="0">
              <a:spcBef>
                <a:spcPct val="0"/>
              </a:spcBef>
              <a:spcAft>
                <a:spcPct val="0"/>
              </a:spcAft>
              <a:defRPr sz="1400" b="1">
                <a:solidFill>
                  <a:srgbClr val="800000"/>
                </a:solidFill>
                <a:latin typeface="Arial" charset="0"/>
                <a:ea typeface="宋体" charset="0"/>
              </a:defRPr>
            </a:lvl8pPr>
            <a:lvl9pPr marL="3886200" indent="-228600" eaLnBrk="0" fontAlgn="base" hangingPunct="0">
              <a:spcBef>
                <a:spcPct val="0"/>
              </a:spcBef>
              <a:spcAft>
                <a:spcPct val="0"/>
              </a:spcAft>
              <a:defRPr sz="1400" b="1">
                <a:solidFill>
                  <a:srgbClr val="800000"/>
                </a:solidFill>
                <a:latin typeface="Arial" charset="0"/>
                <a:ea typeface="宋体" charset="0"/>
              </a:defRPr>
            </a:lvl9pPr>
          </a:lstStyle>
          <a:p>
            <a:r>
              <a:rPr kumimoji="1" lang="zh-CN" altLang="en-US" b="0" dirty="0">
                <a:solidFill>
                  <a:srgbClr val="000090"/>
                </a:solidFill>
                <a:latin typeface="微软雅黑" panose="020B0503020204020204" pitchFamily="34" charset="-122"/>
                <a:ea typeface="微软雅黑" panose="020B0503020204020204" pitchFamily="34" charset="-122"/>
              </a:rPr>
              <a:t>导航</a:t>
            </a:r>
          </a:p>
        </p:txBody>
      </p:sp>
      <p:sp>
        <p:nvSpPr>
          <p:cNvPr id="25" name="矩形 24">
            <a:extLst>
              <a:ext uri="{FF2B5EF4-FFF2-40B4-BE49-F238E27FC236}">
                <a16:creationId xmlns="" xmlns:a16="http://schemas.microsoft.com/office/drawing/2014/main" id="{8CE86C2B-2C01-498F-A8BB-6A8FCAA79511}"/>
              </a:ext>
            </a:extLst>
          </p:cNvPr>
          <p:cNvSpPr>
            <a:spLocks noChangeArrowheads="1"/>
          </p:cNvSpPr>
          <p:nvPr/>
        </p:nvSpPr>
        <p:spPr bwMode="auto">
          <a:xfrm>
            <a:off x="7983801" y="4302597"/>
            <a:ext cx="431800" cy="1652587"/>
          </a:xfrm>
          <a:prstGeom prst="rect">
            <a:avLst/>
          </a:prstGeom>
          <a:noFill/>
          <a:ln w="9525">
            <a:solidFill>
              <a:srgbClr val="2F2F98"/>
            </a:solidFill>
            <a:miter lim="800000"/>
            <a:headEnd/>
            <a:tailEnd/>
          </a:ln>
          <a:effectLst>
            <a:outerShdw blurRad="63500" dist="20000" dir="5400000" rotWithShape="0">
              <a:srgbClr val="000000">
                <a:alpha val="37999"/>
              </a:srgbClr>
            </a:outerShdw>
          </a:effectLst>
        </p:spPr>
        <p:txBody>
          <a:bodyPr vert="eaVert" wrap="none" anchor="ctr"/>
          <a:lstStyle/>
          <a:p>
            <a:pPr marL="230188" indent="-230188" algn="ctr">
              <a:defRPr/>
            </a:pPr>
            <a:r>
              <a:rPr lang="zh-CN" altLang="en-US" dirty="0">
                <a:latin typeface="微软雅黑" panose="020B0503020204020204" pitchFamily="34" charset="-122"/>
                <a:ea typeface="微软雅黑" panose="020B0503020204020204" pitchFamily="34" charset="-122"/>
              </a:rPr>
              <a:t>产品</a:t>
            </a:r>
            <a:r>
              <a:rPr lang="en-US" altLang="zh-CN" dirty="0">
                <a:latin typeface="微软雅黑" panose="020B0503020204020204" pitchFamily="34" charset="-122"/>
                <a:ea typeface="微软雅黑" panose="020B0503020204020204" pitchFamily="34" charset="-122"/>
              </a:rPr>
              <a:t>ROI</a:t>
            </a:r>
            <a:r>
              <a:rPr lang="zh-CN" altLang="en-US" dirty="0">
                <a:latin typeface="微软雅黑" panose="020B0503020204020204" pitchFamily="34" charset="-122"/>
                <a:ea typeface="微软雅黑" panose="020B0503020204020204" pitchFamily="34" charset="-122"/>
              </a:rPr>
              <a:t>分析</a:t>
            </a:r>
            <a:endParaRPr lang="en-US" altLang="zh-CN" b="0" dirty="0">
              <a:solidFill>
                <a:schemeClr val="tx1"/>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 xmlns:a16="http://schemas.microsoft.com/office/drawing/2014/main" id="{D5AE4CDA-4260-4C1F-9D05-AA9F56E5895B}"/>
              </a:ext>
            </a:extLst>
          </p:cNvPr>
          <p:cNvSpPr>
            <a:spLocks noChangeArrowheads="1"/>
          </p:cNvSpPr>
          <p:nvPr/>
        </p:nvSpPr>
        <p:spPr bwMode="auto">
          <a:xfrm>
            <a:off x="2477498" y="4302597"/>
            <a:ext cx="508000" cy="1652587"/>
          </a:xfrm>
          <a:prstGeom prst="rect">
            <a:avLst/>
          </a:prstGeom>
          <a:noFill/>
          <a:ln w="9525">
            <a:solidFill>
              <a:srgbClr val="2F2F98"/>
            </a:solidFill>
            <a:miter lim="800000"/>
            <a:headEnd/>
            <a:tailEnd/>
          </a:ln>
          <a:effectLst>
            <a:outerShdw blurRad="63500" dist="20000" dir="5400000" rotWithShape="0">
              <a:srgbClr val="000000">
                <a:alpha val="37999"/>
              </a:srgbClr>
            </a:outerShdw>
          </a:effectLst>
        </p:spPr>
        <p:txBody>
          <a:bodyPr vert="eaVert" wrap="none" anchor="ctr"/>
          <a:lstStyle/>
          <a:p>
            <a:pPr marL="230188" indent="-230188" algn="ctr"/>
            <a:r>
              <a:rPr lang="zh-CN" altLang="en-US" b="0" dirty="0">
                <a:solidFill>
                  <a:schemeClr val="tx1"/>
                </a:solidFill>
                <a:latin typeface="微软雅黑" panose="020B0503020204020204" pitchFamily="34" charset="-122"/>
                <a:ea typeface="微软雅黑" panose="020B0503020204020204" pitchFamily="34" charset="-122"/>
              </a:rPr>
              <a:t>售后分析</a:t>
            </a:r>
            <a:endParaRPr lang="en-US" altLang="zh-CN" b="0" dirty="0">
              <a:solidFill>
                <a:schemeClr val="tx1"/>
              </a:solidFill>
              <a:latin typeface="微软雅黑" panose="020B0503020204020204" pitchFamily="34" charset="-122"/>
              <a:ea typeface="微软雅黑" panose="020B0503020204020204" pitchFamily="34" charset="-122"/>
            </a:endParaRPr>
          </a:p>
        </p:txBody>
      </p:sp>
      <p:sp>
        <p:nvSpPr>
          <p:cNvPr id="27" name="矩形 26">
            <a:extLst>
              <a:ext uri="{FF2B5EF4-FFF2-40B4-BE49-F238E27FC236}">
                <a16:creationId xmlns="" xmlns:a16="http://schemas.microsoft.com/office/drawing/2014/main" id="{47454E17-46AD-4B2E-8703-72D72EE72116}"/>
              </a:ext>
            </a:extLst>
          </p:cNvPr>
          <p:cNvSpPr>
            <a:spLocks noChangeArrowheads="1"/>
          </p:cNvSpPr>
          <p:nvPr/>
        </p:nvSpPr>
        <p:spPr bwMode="auto">
          <a:xfrm>
            <a:off x="3087098" y="4302597"/>
            <a:ext cx="508000" cy="1652587"/>
          </a:xfrm>
          <a:prstGeom prst="rect">
            <a:avLst/>
          </a:prstGeom>
          <a:noFill/>
          <a:ln w="9525">
            <a:solidFill>
              <a:srgbClr val="2F2F98"/>
            </a:solidFill>
            <a:miter lim="800000"/>
            <a:headEnd/>
            <a:tailEnd/>
          </a:ln>
          <a:effectLst>
            <a:outerShdw blurRad="63500" dist="20000" dir="5400000" rotWithShape="0">
              <a:srgbClr val="000000">
                <a:alpha val="37999"/>
              </a:srgbClr>
            </a:outerShdw>
          </a:effectLst>
        </p:spPr>
        <p:txBody>
          <a:bodyPr vert="eaVert" wrap="none" anchor="ctr"/>
          <a:lstStyle/>
          <a:p>
            <a:pPr marL="230188" indent="-230188" algn="ctr"/>
            <a:r>
              <a:rPr lang="zh-CN" altLang="en-US" b="0" dirty="0">
                <a:solidFill>
                  <a:schemeClr val="tx1"/>
                </a:solidFill>
                <a:latin typeface="微软雅黑" panose="020B0503020204020204" pitchFamily="34" charset="-122"/>
                <a:ea typeface="微软雅黑" panose="020B0503020204020204" pitchFamily="34" charset="-122"/>
              </a:rPr>
              <a:t>费用分析</a:t>
            </a:r>
            <a:endParaRPr lang="en-US" altLang="zh-CN" b="0" dirty="0">
              <a:solidFill>
                <a:schemeClr val="tx1"/>
              </a:solidFill>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 xmlns:a16="http://schemas.microsoft.com/office/drawing/2014/main" id="{C2E8AD55-3160-4613-A84C-DA67238474A0}"/>
              </a:ext>
            </a:extLst>
          </p:cNvPr>
          <p:cNvSpPr>
            <a:spLocks noChangeArrowheads="1"/>
          </p:cNvSpPr>
          <p:nvPr/>
        </p:nvSpPr>
        <p:spPr bwMode="auto">
          <a:xfrm>
            <a:off x="3696698" y="4302597"/>
            <a:ext cx="508000" cy="1652587"/>
          </a:xfrm>
          <a:prstGeom prst="rect">
            <a:avLst/>
          </a:prstGeom>
          <a:noFill/>
          <a:ln w="9525">
            <a:solidFill>
              <a:srgbClr val="2F2F98"/>
            </a:solidFill>
            <a:miter lim="800000"/>
            <a:headEnd/>
            <a:tailEnd/>
          </a:ln>
          <a:effectLst>
            <a:outerShdw blurRad="63500" dist="20000" dir="5400000" rotWithShape="0">
              <a:srgbClr val="000000">
                <a:alpha val="37999"/>
              </a:srgbClr>
            </a:outerShdw>
          </a:effectLst>
        </p:spPr>
        <p:txBody>
          <a:bodyPr vert="eaVert" wrap="none" anchor="ctr"/>
          <a:lstStyle/>
          <a:p>
            <a:pPr marL="230188" indent="-230188" algn="ctr"/>
            <a:r>
              <a:rPr lang="zh-CN" altLang="en-US" b="0" dirty="0">
                <a:solidFill>
                  <a:schemeClr val="tx1"/>
                </a:solidFill>
                <a:latin typeface="微软雅黑" panose="020B0503020204020204" pitchFamily="34" charset="-122"/>
                <a:ea typeface="微软雅黑" panose="020B0503020204020204" pitchFamily="34" charset="-122"/>
              </a:rPr>
              <a:t>生产分析</a:t>
            </a:r>
            <a:endParaRPr lang="en-US" altLang="zh-CN" b="0" dirty="0">
              <a:solidFill>
                <a:schemeClr val="tx1"/>
              </a:solidFill>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 xmlns:a16="http://schemas.microsoft.com/office/drawing/2014/main" id="{BA8425D0-20D8-4784-B513-F4719021A93E}"/>
              </a:ext>
            </a:extLst>
          </p:cNvPr>
          <p:cNvSpPr>
            <a:spLocks noChangeArrowheads="1"/>
          </p:cNvSpPr>
          <p:nvPr/>
        </p:nvSpPr>
        <p:spPr bwMode="auto">
          <a:xfrm>
            <a:off x="4306298" y="4302597"/>
            <a:ext cx="508000" cy="1652587"/>
          </a:xfrm>
          <a:prstGeom prst="rect">
            <a:avLst/>
          </a:prstGeom>
          <a:noFill/>
          <a:ln w="9525">
            <a:solidFill>
              <a:srgbClr val="2F2F98"/>
            </a:solidFill>
            <a:miter lim="800000"/>
            <a:headEnd/>
            <a:tailEnd/>
          </a:ln>
          <a:effectLst>
            <a:outerShdw blurRad="63500" dist="20000" dir="5400000" rotWithShape="0">
              <a:srgbClr val="000000">
                <a:alpha val="37999"/>
              </a:srgbClr>
            </a:outerShdw>
          </a:effectLst>
        </p:spPr>
        <p:txBody>
          <a:bodyPr vert="eaVert" wrap="none" anchor="ctr"/>
          <a:lstStyle/>
          <a:p>
            <a:pPr marL="230188" indent="-230188" algn="ctr"/>
            <a:r>
              <a:rPr lang="zh-CN" altLang="en-US" b="0" dirty="0">
                <a:solidFill>
                  <a:schemeClr val="tx1"/>
                </a:solidFill>
                <a:latin typeface="微软雅黑" panose="020B0503020204020204" pitchFamily="34" charset="-122"/>
                <a:ea typeface="微软雅黑" panose="020B0503020204020204" pitchFamily="34" charset="-122"/>
              </a:rPr>
              <a:t>运营分析</a:t>
            </a:r>
            <a:endParaRPr lang="en-US" altLang="zh-CN" b="0" dirty="0">
              <a:solidFill>
                <a:schemeClr val="tx1"/>
              </a:solidFill>
              <a:latin typeface="微软雅黑" panose="020B0503020204020204" pitchFamily="34" charset="-122"/>
              <a:ea typeface="微软雅黑" panose="020B0503020204020204" pitchFamily="34" charset="-122"/>
            </a:endParaRPr>
          </a:p>
        </p:txBody>
      </p:sp>
      <p:cxnSp>
        <p:nvCxnSpPr>
          <p:cNvPr id="30" name="直线连接符 48">
            <a:extLst>
              <a:ext uri="{FF2B5EF4-FFF2-40B4-BE49-F238E27FC236}">
                <a16:creationId xmlns="" xmlns:a16="http://schemas.microsoft.com/office/drawing/2014/main" id="{41A9874F-DD9B-47FC-A546-7B91B3E0FEE5}"/>
              </a:ext>
            </a:extLst>
          </p:cNvPr>
          <p:cNvCxnSpPr>
            <a:cxnSpLocks noChangeShapeType="1"/>
          </p:cNvCxnSpPr>
          <p:nvPr/>
        </p:nvCxnSpPr>
        <p:spPr bwMode="auto">
          <a:xfrm>
            <a:off x="6586801" y="4302597"/>
            <a:ext cx="0" cy="1718691"/>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cxnSp>
      <p:sp>
        <p:nvSpPr>
          <p:cNvPr id="31" name="文本框 79">
            <a:extLst>
              <a:ext uri="{FF2B5EF4-FFF2-40B4-BE49-F238E27FC236}">
                <a16:creationId xmlns="" xmlns:a16="http://schemas.microsoft.com/office/drawing/2014/main" id="{CBD34D15-85F8-46AB-87C8-BEA7298C40FC}"/>
              </a:ext>
            </a:extLst>
          </p:cNvPr>
          <p:cNvSpPr txBox="1">
            <a:spLocks noChangeArrowheads="1"/>
          </p:cNvSpPr>
          <p:nvPr/>
        </p:nvSpPr>
        <p:spPr bwMode="auto">
          <a:xfrm>
            <a:off x="5580013" y="4759433"/>
            <a:ext cx="400110" cy="1245822"/>
          </a:xfrm>
          <a:prstGeom prst="rect">
            <a:avLst/>
          </a:prstGeom>
          <a:noFill/>
          <a:ln>
            <a:noFill/>
          </a:ln>
        </p:spPr>
        <p:txBody>
          <a:bodyPr vert="eaVert" wrap="square">
            <a:spAutoFit/>
          </a:bodyPr>
          <a:lstStyle>
            <a:lvl1pPr>
              <a:defRPr sz="1400" b="1">
                <a:solidFill>
                  <a:srgbClr val="800000"/>
                </a:solidFill>
                <a:latin typeface="Arial" charset="0"/>
                <a:ea typeface="宋体" charset="0"/>
                <a:cs typeface="宋体" charset="0"/>
              </a:defRPr>
            </a:lvl1pPr>
            <a:lvl2pPr marL="742950" indent="-285750">
              <a:defRPr sz="1400" b="1">
                <a:solidFill>
                  <a:srgbClr val="800000"/>
                </a:solidFill>
                <a:latin typeface="Arial" charset="0"/>
                <a:ea typeface="宋体" charset="0"/>
              </a:defRPr>
            </a:lvl2pPr>
            <a:lvl3pPr marL="1143000" indent="-228600">
              <a:defRPr sz="1400" b="1">
                <a:solidFill>
                  <a:srgbClr val="800000"/>
                </a:solidFill>
                <a:latin typeface="Arial" charset="0"/>
                <a:ea typeface="宋体" charset="0"/>
              </a:defRPr>
            </a:lvl3pPr>
            <a:lvl4pPr marL="1600200" indent="-228600">
              <a:defRPr sz="1400" b="1">
                <a:solidFill>
                  <a:srgbClr val="800000"/>
                </a:solidFill>
                <a:latin typeface="Arial" charset="0"/>
                <a:ea typeface="宋体" charset="0"/>
              </a:defRPr>
            </a:lvl4pPr>
            <a:lvl5pPr marL="2057400" indent="-228600">
              <a:defRPr sz="1400" b="1">
                <a:solidFill>
                  <a:srgbClr val="800000"/>
                </a:solidFill>
                <a:latin typeface="Arial" charset="0"/>
                <a:ea typeface="宋体" charset="0"/>
              </a:defRPr>
            </a:lvl5pPr>
            <a:lvl6pPr marL="2514600" indent="-228600" eaLnBrk="0" fontAlgn="base" hangingPunct="0">
              <a:spcBef>
                <a:spcPct val="0"/>
              </a:spcBef>
              <a:spcAft>
                <a:spcPct val="0"/>
              </a:spcAft>
              <a:defRPr sz="1400" b="1">
                <a:solidFill>
                  <a:srgbClr val="800000"/>
                </a:solidFill>
                <a:latin typeface="Arial" charset="0"/>
                <a:ea typeface="宋体" charset="0"/>
              </a:defRPr>
            </a:lvl6pPr>
            <a:lvl7pPr marL="2971800" indent="-228600" eaLnBrk="0" fontAlgn="base" hangingPunct="0">
              <a:spcBef>
                <a:spcPct val="0"/>
              </a:spcBef>
              <a:spcAft>
                <a:spcPct val="0"/>
              </a:spcAft>
              <a:defRPr sz="1400" b="1">
                <a:solidFill>
                  <a:srgbClr val="800000"/>
                </a:solidFill>
                <a:latin typeface="Arial" charset="0"/>
                <a:ea typeface="宋体" charset="0"/>
              </a:defRPr>
            </a:lvl7pPr>
            <a:lvl8pPr marL="3429000" indent="-228600" eaLnBrk="0" fontAlgn="base" hangingPunct="0">
              <a:spcBef>
                <a:spcPct val="0"/>
              </a:spcBef>
              <a:spcAft>
                <a:spcPct val="0"/>
              </a:spcAft>
              <a:defRPr sz="1400" b="1">
                <a:solidFill>
                  <a:srgbClr val="800000"/>
                </a:solidFill>
                <a:latin typeface="Arial" charset="0"/>
                <a:ea typeface="宋体" charset="0"/>
              </a:defRPr>
            </a:lvl8pPr>
            <a:lvl9pPr marL="3886200" indent="-228600" eaLnBrk="0" fontAlgn="base" hangingPunct="0">
              <a:spcBef>
                <a:spcPct val="0"/>
              </a:spcBef>
              <a:spcAft>
                <a:spcPct val="0"/>
              </a:spcAft>
              <a:defRPr sz="1400" b="1">
                <a:solidFill>
                  <a:srgbClr val="800000"/>
                </a:solidFill>
                <a:latin typeface="Arial" charset="0"/>
                <a:ea typeface="宋体" charset="0"/>
              </a:defRPr>
            </a:lvl9pPr>
          </a:lstStyle>
          <a:p>
            <a:r>
              <a:rPr kumimoji="1" lang="zh-CN" altLang="en-US" b="0" dirty="0">
                <a:latin typeface="微软雅黑" panose="020B0503020204020204" pitchFamily="34" charset="-122"/>
                <a:ea typeface="微软雅黑" panose="020B0503020204020204" pitchFamily="34" charset="-122"/>
              </a:rPr>
              <a:t>三级主题分析</a:t>
            </a:r>
          </a:p>
        </p:txBody>
      </p:sp>
      <p:sp>
        <p:nvSpPr>
          <p:cNvPr id="32" name="文本框 80">
            <a:extLst>
              <a:ext uri="{FF2B5EF4-FFF2-40B4-BE49-F238E27FC236}">
                <a16:creationId xmlns="" xmlns:a16="http://schemas.microsoft.com/office/drawing/2014/main" id="{A321EDE1-6ACC-423E-BB94-46A41797F7D4}"/>
              </a:ext>
            </a:extLst>
          </p:cNvPr>
          <p:cNvSpPr txBox="1">
            <a:spLocks noChangeArrowheads="1"/>
          </p:cNvSpPr>
          <p:nvPr/>
        </p:nvSpPr>
        <p:spPr bwMode="auto">
          <a:xfrm>
            <a:off x="6720265" y="4893791"/>
            <a:ext cx="400110" cy="810478"/>
          </a:xfrm>
          <a:prstGeom prst="rect">
            <a:avLst/>
          </a:prstGeom>
          <a:noFill/>
          <a:ln>
            <a:noFill/>
          </a:ln>
        </p:spPr>
        <p:txBody>
          <a:bodyPr vert="eaVert" wrap="none">
            <a:spAutoFit/>
          </a:bodyPr>
          <a:lstStyle>
            <a:lvl1pPr>
              <a:defRPr sz="1400" b="1">
                <a:solidFill>
                  <a:srgbClr val="800000"/>
                </a:solidFill>
                <a:latin typeface="Arial" charset="0"/>
                <a:ea typeface="宋体" charset="0"/>
                <a:cs typeface="宋体" charset="0"/>
              </a:defRPr>
            </a:lvl1pPr>
            <a:lvl2pPr marL="742950" indent="-285750">
              <a:defRPr sz="1400" b="1">
                <a:solidFill>
                  <a:srgbClr val="800000"/>
                </a:solidFill>
                <a:latin typeface="Arial" charset="0"/>
                <a:ea typeface="宋体" charset="0"/>
              </a:defRPr>
            </a:lvl2pPr>
            <a:lvl3pPr marL="1143000" indent="-228600">
              <a:defRPr sz="1400" b="1">
                <a:solidFill>
                  <a:srgbClr val="800000"/>
                </a:solidFill>
                <a:latin typeface="Arial" charset="0"/>
                <a:ea typeface="宋体" charset="0"/>
              </a:defRPr>
            </a:lvl3pPr>
            <a:lvl4pPr marL="1600200" indent="-228600">
              <a:defRPr sz="1400" b="1">
                <a:solidFill>
                  <a:srgbClr val="800000"/>
                </a:solidFill>
                <a:latin typeface="Arial" charset="0"/>
                <a:ea typeface="宋体" charset="0"/>
              </a:defRPr>
            </a:lvl4pPr>
            <a:lvl5pPr marL="2057400" indent="-228600">
              <a:defRPr sz="1400" b="1">
                <a:solidFill>
                  <a:srgbClr val="800000"/>
                </a:solidFill>
                <a:latin typeface="Arial" charset="0"/>
                <a:ea typeface="宋体" charset="0"/>
              </a:defRPr>
            </a:lvl5pPr>
            <a:lvl6pPr marL="2514600" indent="-228600" eaLnBrk="0" fontAlgn="base" hangingPunct="0">
              <a:spcBef>
                <a:spcPct val="0"/>
              </a:spcBef>
              <a:spcAft>
                <a:spcPct val="0"/>
              </a:spcAft>
              <a:defRPr sz="1400" b="1">
                <a:solidFill>
                  <a:srgbClr val="800000"/>
                </a:solidFill>
                <a:latin typeface="Arial" charset="0"/>
                <a:ea typeface="宋体" charset="0"/>
              </a:defRPr>
            </a:lvl6pPr>
            <a:lvl7pPr marL="2971800" indent="-228600" eaLnBrk="0" fontAlgn="base" hangingPunct="0">
              <a:spcBef>
                <a:spcPct val="0"/>
              </a:spcBef>
              <a:spcAft>
                <a:spcPct val="0"/>
              </a:spcAft>
              <a:defRPr sz="1400" b="1">
                <a:solidFill>
                  <a:srgbClr val="800000"/>
                </a:solidFill>
                <a:latin typeface="Arial" charset="0"/>
                <a:ea typeface="宋体" charset="0"/>
              </a:defRPr>
            </a:lvl7pPr>
            <a:lvl8pPr marL="3429000" indent="-228600" eaLnBrk="0" fontAlgn="base" hangingPunct="0">
              <a:spcBef>
                <a:spcPct val="0"/>
              </a:spcBef>
              <a:spcAft>
                <a:spcPct val="0"/>
              </a:spcAft>
              <a:defRPr sz="1400" b="1">
                <a:solidFill>
                  <a:srgbClr val="800000"/>
                </a:solidFill>
                <a:latin typeface="Arial" charset="0"/>
                <a:ea typeface="宋体" charset="0"/>
              </a:defRPr>
            </a:lvl8pPr>
            <a:lvl9pPr marL="3886200" indent="-228600" eaLnBrk="0" fontAlgn="base" hangingPunct="0">
              <a:spcBef>
                <a:spcPct val="0"/>
              </a:spcBef>
              <a:spcAft>
                <a:spcPct val="0"/>
              </a:spcAft>
              <a:defRPr sz="1400" b="1">
                <a:solidFill>
                  <a:srgbClr val="800000"/>
                </a:solidFill>
                <a:latin typeface="Arial" charset="0"/>
                <a:ea typeface="宋体" charset="0"/>
              </a:defRPr>
            </a:lvl9pPr>
          </a:lstStyle>
          <a:p>
            <a:r>
              <a:rPr kumimoji="1" lang="zh-CN" altLang="en-US" b="0" dirty="0">
                <a:latin typeface="微软雅黑" panose="020B0503020204020204" pitchFamily="34" charset="-122"/>
                <a:ea typeface="微软雅黑" panose="020B0503020204020204" pitchFamily="34" charset="-122"/>
              </a:rPr>
              <a:t>专项分析</a:t>
            </a:r>
          </a:p>
        </p:txBody>
      </p:sp>
      <p:sp>
        <p:nvSpPr>
          <p:cNvPr id="33" name="文本框 66">
            <a:extLst>
              <a:ext uri="{FF2B5EF4-FFF2-40B4-BE49-F238E27FC236}">
                <a16:creationId xmlns="" xmlns:a16="http://schemas.microsoft.com/office/drawing/2014/main" id="{6DE705F2-2AE6-4735-BBB7-E6EB405FD6FF}"/>
              </a:ext>
            </a:extLst>
          </p:cNvPr>
          <p:cNvSpPr txBox="1">
            <a:spLocks noChangeArrowheads="1"/>
          </p:cNvSpPr>
          <p:nvPr/>
        </p:nvSpPr>
        <p:spPr bwMode="auto">
          <a:xfrm>
            <a:off x="7963898" y="2647255"/>
            <a:ext cx="838200" cy="267168"/>
          </a:xfrm>
          <a:prstGeom prst="rect">
            <a:avLst/>
          </a:prstGeom>
          <a:noFill/>
          <a:ln>
            <a:noFill/>
          </a:ln>
        </p:spPr>
        <p:txBody>
          <a:bodyPr>
            <a:spAutoFit/>
          </a:bodyPr>
          <a:lstStyle>
            <a:lvl1pPr>
              <a:defRPr sz="1400" b="1">
                <a:solidFill>
                  <a:srgbClr val="800000"/>
                </a:solidFill>
                <a:latin typeface="Arial" charset="0"/>
                <a:ea typeface="宋体" charset="0"/>
                <a:cs typeface="宋体" charset="0"/>
              </a:defRPr>
            </a:lvl1pPr>
            <a:lvl2pPr marL="742950" indent="-285750">
              <a:defRPr sz="1400" b="1">
                <a:solidFill>
                  <a:srgbClr val="800000"/>
                </a:solidFill>
                <a:latin typeface="Arial" charset="0"/>
                <a:ea typeface="宋体" charset="0"/>
              </a:defRPr>
            </a:lvl2pPr>
            <a:lvl3pPr marL="1143000" indent="-228600">
              <a:defRPr sz="1400" b="1">
                <a:solidFill>
                  <a:srgbClr val="800000"/>
                </a:solidFill>
                <a:latin typeface="Arial" charset="0"/>
                <a:ea typeface="宋体" charset="0"/>
              </a:defRPr>
            </a:lvl3pPr>
            <a:lvl4pPr marL="1600200" indent="-228600">
              <a:defRPr sz="1400" b="1">
                <a:solidFill>
                  <a:srgbClr val="800000"/>
                </a:solidFill>
                <a:latin typeface="Arial" charset="0"/>
                <a:ea typeface="宋体" charset="0"/>
              </a:defRPr>
            </a:lvl4pPr>
            <a:lvl5pPr marL="2057400" indent="-228600">
              <a:defRPr sz="1400" b="1">
                <a:solidFill>
                  <a:srgbClr val="800000"/>
                </a:solidFill>
                <a:latin typeface="Arial" charset="0"/>
                <a:ea typeface="宋体" charset="0"/>
              </a:defRPr>
            </a:lvl5pPr>
            <a:lvl6pPr marL="2514600" indent="-228600" eaLnBrk="0" fontAlgn="base" hangingPunct="0">
              <a:spcBef>
                <a:spcPct val="0"/>
              </a:spcBef>
              <a:spcAft>
                <a:spcPct val="0"/>
              </a:spcAft>
              <a:defRPr sz="1400" b="1">
                <a:solidFill>
                  <a:srgbClr val="800000"/>
                </a:solidFill>
                <a:latin typeface="Arial" charset="0"/>
                <a:ea typeface="宋体" charset="0"/>
              </a:defRPr>
            </a:lvl6pPr>
            <a:lvl7pPr marL="2971800" indent="-228600" eaLnBrk="0" fontAlgn="base" hangingPunct="0">
              <a:spcBef>
                <a:spcPct val="0"/>
              </a:spcBef>
              <a:spcAft>
                <a:spcPct val="0"/>
              </a:spcAft>
              <a:defRPr sz="1400" b="1">
                <a:solidFill>
                  <a:srgbClr val="800000"/>
                </a:solidFill>
                <a:latin typeface="Arial" charset="0"/>
                <a:ea typeface="宋体" charset="0"/>
              </a:defRPr>
            </a:lvl7pPr>
            <a:lvl8pPr marL="3429000" indent="-228600" eaLnBrk="0" fontAlgn="base" hangingPunct="0">
              <a:spcBef>
                <a:spcPct val="0"/>
              </a:spcBef>
              <a:spcAft>
                <a:spcPct val="0"/>
              </a:spcAft>
              <a:defRPr sz="1400" b="1">
                <a:solidFill>
                  <a:srgbClr val="800000"/>
                </a:solidFill>
                <a:latin typeface="Arial" charset="0"/>
                <a:ea typeface="宋体" charset="0"/>
              </a:defRPr>
            </a:lvl8pPr>
            <a:lvl9pPr marL="3886200" indent="-228600" eaLnBrk="0" fontAlgn="base" hangingPunct="0">
              <a:spcBef>
                <a:spcPct val="0"/>
              </a:spcBef>
              <a:spcAft>
                <a:spcPct val="0"/>
              </a:spcAft>
              <a:defRPr sz="1400" b="1">
                <a:solidFill>
                  <a:srgbClr val="800000"/>
                </a:solidFill>
                <a:latin typeface="Arial" charset="0"/>
                <a:ea typeface="宋体" charset="0"/>
              </a:defRPr>
            </a:lvl9pPr>
          </a:lstStyle>
          <a:p>
            <a:r>
              <a:rPr kumimoji="1" lang="zh-CN" altLang="en-US" b="0" dirty="0">
                <a:solidFill>
                  <a:srgbClr val="000090"/>
                </a:solidFill>
                <a:latin typeface="微软雅黑" panose="020B0503020204020204" pitchFamily="34" charset="-122"/>
                <a:ea typeface="微软雅黑" panose="020B0503020204020204" pitchFamily="34" charset="-122"/>
              </a:rPr>
              <a:t>导航</a:t>
            </a:r>
          </a:p>
        </p:txBody>
      </p:sp>
      <p:sp>
        <p:nvSpPr>
          <p:cNvPr id="34" name="燕尾形 59">
            <a:extLst>
              <a:ext uri="{FF2B5EF4-FFF2-40B4-BE49-F238E27FC236}">
                <a16:creationId xmlns="" xmlns:a16="http://schemas.microsoft.com/office/drawing/2014/main" id="{B3E5E26D-F343-4FDC-8476-AF7B28BCB339}"/>
              </a:ext>
            </a:extLst>
          </p:cNvPr>
          <p:cNvSpPr>
            <a:spLocks noChangeArrowheads="1"/>
          </p:cNvSpPr>
          <p:nvPr/>
        </p:nvSpPr>
        <p:spPr bwMode="auto">
          <a:xfrm>
            <a:off x="3345506" y="2985067"/>
            <a:ext cx="1092200" cy="859345"/>
          </a:xfrm>
          <a:prstGeom prst="chevron">
            <a:avLst>
              <a:gd name="adj" fmla="val 24361"/>
            </a:avLst>
          </a:prstGeom>
          <a:noFill/>
          <a:ln w="9525">
            <a:solidFill>
              <a:srgbClr val="292989"/>
            </a:solidFill>
            <a:miter lim="800000"/>
            <a:headEnd/>
            <a:tailEnd/>
          </a:ln>
          <a:effectLst>
            <a:outerShdw blurRad="63500" dist="20000" dir="5400000" rotWithShape="0">
              <a:srgbClr val="000000">
                <a:alpha val="37999"/>
              </a:srgbClr>
            </a:outerShdw>
          </a:effectLst>
        </p:spPr>
        <p:txBody>
          <a:bodyPr wrap="none" anchor="ctr"/>
          <a:lstStyle/>
          <a:p>
            <a:pPr marL="230188" indent="-230188" algn="ctr">
              <a:defRPr/>
            </a:pPr>
            <a:r>
              <a:rPr lang="zh-CN" altLang="en-US" sz="1600" dirty="0">
                <a:latin typeface="微软雅黑" panose="020B0503020204020204" pitchFamily="34" charset="-122"/>
                <a:ea typeface="微软雅黑" panose="020B0503020204020204" pitchFamily="34" charset="-122"/>
              </a:rPr>
              <a:t>研发</a:t>
            </a:r>
            <a:endParaRPr lang="en-US" altLang="zh-CN" sz="1600" dirty="0">
              <a:latin typeface="微软雅黑" panose="020B0503020204020204" pitchFamily="34" charset="-122"/>
              <a:ea typeface="微软雅黑" panose="020B0503020204020204" pitchFamily="34" charset="-122"/>
            </a:endParaRPr>
          </a:p>
          <a:p>
            <a:pPr marL="230188" indent="-230188" algn="ctr">
              <a:defRPr/>
            </a:pPr>
            <a:r>
              <a:rPr lang="zh-CN" altLang="en-US" sz="1600" dirty="0">
                <a:latin typeface="微软雅黑" panose="020B0503020204020204" pitchFamily="34" charset="-122"/>
                <a:ea typeface="微软雅黑" panose="020B0503020204020204" pitchFamily="34" charset="-122"/>
              </a:rPr>
              <a:t>分析</a:t>
            </a:r>
            <a:endParaRPr lang="zh-CN" altLang="en-US" sz="1600" b="0" dirty="0">
              <a:solidFill>
                <a:schemeClr val="tx1"/>
              </a:solidFill>
              <a:latin typeface="微软雅黑" panose="020B0503020204020204" pitchFamily="34" charset="-122"/>
              <a:ea typeface="微软雅黑" panose="020B0503020204020204" pitchFamily="34" charset="-122"/>
            </a:endParaRPr>
          </a:p>
        </p:txBody>
      </p:sp>
      <p:sp>
        <p:nvSpPr>
          <p:cNvPr id="35" name="燕尾形 60">
            <a:extLst>
              <a:ext uri="{FF2B5EF4-FFF2-40B4-BE49-F238E27FC236}">
                <a16:creationId xmlns="" xmlns:a16="http://schemas.microsoft.com/office/drawing/2014/main" id="{AB39A2E5-B14D-4438-9676-77178ED1ED25}"/>
              </a:ext>
            </a:extLst>
          </p:cNvPr>
          <p:cNvSpPr>
            <a:spLocks noChangeArrowheads="1"/>
          </p:cNvSpPr>
          <p:nvPr/>
        </p:nvSpPr>
        <p:spPr bwMode="auto">
          <a:xfrm>
            <a:off x="4304852" y="2985067"/>
            <a:ext cx="1092200" cy="859345"/>
          </a:xfrm>
          <a:prstGeom prst="chevron">
            <a:avLst>
              <a:gd name="adj" fmla="val 24361"/>
            </a:avLst>
          </a:prstGeom>
          <a:noFill/>
          <a:ln w="9525">
            <a:solidFill>
              <a:srgbClr val="292989"/>
            </a:solidFill>
            <a:miter lim="800000"/>
            <a:headEnd/>
            <a:tailEnd/>
          </a:ln>
          <a:effectLst>
            <a:outerShdw blurRad="63500" dist="20000" dir="5400000" rotWithShape="0">
              <a:srgbClr val="000000">
                <a:alpha val="37999"/>
              </a:srgbClr>
            </a:outerShdw>
          </a:effectLst>
        </p:spPr>
        <p:txBody>
          <a:bodyPr wrap="none" anchor="ctr"/>
          <a:lstStyle/>
          <a:p>
            <a:pPr marL="230188" indent="-230188" algn="ctr">
              <a:defRPr/>
            </a:pPr>
            <a:r>
              <a:rPr lang="zh-CN" altLang="en-US" sz="1600" dirty="0">
                <a:latin typeface="微软雅黑" panose="020B0503020204020204" pitchFamily="34" charset="-122"/>
                <a:ea typeface="微软雅黑" panose="020B0503020204020204" pitchFamily="34" charset="-122"/>
              </a:rPr>
              <a:t>营销</a:t>
            </a:r>
            <a:endParaRPr lang="en-US" altLang="zh-CN" sz="1600" dirty="0">
              <a:latin typeface="微软雅黑" panose="020B0503020204020204" pitchFamily="34" charset="-122"/>
              <a:ea typeface="微软雅黑" panose="020B0503020204020204" pitchFamily="34" charset="-122"/>
            </a:endParaRPr>
          </a:p>
          <a:p>
            <a:pPr marL="230188" indent="-230188" algn="ctr">
              <a:defRPr/>
            </a:pPr>
            <a:r>
              <a:rPr lang="zh-CN" altLang="en-US" sz="1600" dirty="0">
                <a:latin typeface="微软雅黑" panose="020B0503020204020204" pitchFamily="34" charset="-122"/>
                <a:ea typeface="微软雅黑" panose="020B0503020204020204" pitchFamily="34" charset="-122"/>
              </a:rPr>
              <a:t>分析</a:t>
            </a:r>
            <a:endParaRPr lang="en-US" altLang="zh-CN" sz="1600" b="0" dirty="0">
              <a:solidFill>
                <a:schemeClr val="tx1"/>
              </a:solidFill>
              <a:latin typeface="微软雅黑" panose="020B0503020204020204" pitchFamily="34" charset="-122"/>
              <a:ea typeface="微软雅黑" panose="020B0503020204020204" pitchFamily="34" charset="-122"/>
            </a:endParaRPr>
          </a:p>
        </p:txBody>
      </p:sp>
      <p:sp>
        <p:nvSpPr>
          <p:cNvPr id="36" name="燕尾形 61">
            <a:extLst>
              <a:ext uri="{FF2B5EF4-FFF2-40B4-BE49-F238E27FC236}">
                <a16:creationId xmlns="" xmlns:a16="http://schemas.microsoft.com/office/drawing/2014/main" id="{6CF5FF64-BEA1-43D5-930F-3295F5791B90}"/>
              </a:ext>
            </a:extLst>
          </p:cNvPr>
          <p:cNvSpPr>
            <a:spLocks noChangeArrowheads="1"/>
          </p:cNvSpPr>
          <p:nvPr/>
        </p:nvSpPr>
        <p:spPr bwMode="auto">
          <a:xfrm>
            <a:off x="5271498" y="2985115"/>
            <a:ext cx="1092200" cy="859345"/>
          </a:xfrm>
          <a:prstGeom prst="chevron">
            <a:avLst>
              <a:gd name="adj" fmla="val 24361"/>
            </a:avLst>
          </a:prstGeom>
          <a:noFill/>
          <a:ln w="9525">
            <a:solidFill>
              <a:srgbClr val="292989"/>
            </a:solidFill>
            <a:miter lim="800000"/>
            <a:headEnd/>
            <a:tailEnd/>
          </a:ln>
          <a:effectLst>
            <a:outerShdw blurRad="63500" dist="20000" dir="5400000" rotWithShape="0">
              <a:srgbClr val="000000">
                <a:alpha val="37999"/>
              </a:srgbClr>
            </a:outerShdw>
          </a:effectLst>
        </p:spPr>
        <p:txBody>
          <a:bodyPr wrap="none" anchor="ctr"/>
          <a:lstStyle/>
          <a:p>
            <a:pPr marL="230188" indent="-230188" algn="ctr">
              <a:defRPr/>
            </a:pPr>
            <a:r>
              <a:rPr lang="zh-CN" altLang="en-US" sz="1600" dirty="0">
                <a:latin typeface="微软雅黑" panose="020B0503020204020204" pitchFamily="34" charset="-122"/>
                <a:ea typeface="微软雅黑" panose="020B0503020204020204" pitchFamily="34" charset="-122"/>
              </a:rPr>
              <a:t>供应链</a:t>
            </a:r>
            <a:endParaRPr lang="en-US" altLang="zh-CN" sz="1600" dirty="0">
              <a:latin typeface="微软雅黑" panose="020B0503020204020204" pitchFamily="34" charset="-122"/>
              <a:ea typeface="微软雅黑" panose="020B0503020204020204" pitchFamily="34" charset="-122"/>
            </a:endParaRPr>
          </a:p>
          <a:p>
            <a:pPr marL="230188" indent="-230188" algn="ctr">
              <a:defRPr/>
            </a:pPr>
            <a:r>
              <a:rPr lang="zh-CN" altLang="en-US" sz="1600" dirty="0">
                <a:latin typeface="微软雅黑" panose="020B0503020204020204" pitchFamily="34" charset="-122"/>
                <a:ea typeface="微软雅黑" panose="020B0503020204020204" pitchFamily="34" charset="-122"/>
              </a:rPr>
              <a:t>分析</a:t>
            </a:r>
            <a:endParaRPr lang="zh-CN" altLang="en-US" sz="1600" b="0" dirty="0">
              <a:solidFill>
                <a:schemeClr val="tx1"/>
              </a:solidFill>
              <a:latin typeface="微软雅黑" panose="020B0503020204020204" pitchFamily="34" charset="-122"/>
              <a:ea typeface="微软雅黑" panose="020B0503020204020204" pitchFamily="34" charset="-122"/>
            </a:endParaRPr>
          </a:p>
        </p:txBody>
      </p:sp>
      <p:sp>
        <p:nvSpPr>
          <p:cNvPr id="37" name="燕尾形 62">
            <a:extLst>
              <a:ext uri="{FF2B5EF4-FFF2-40B4-BE49-F238E27FC236}">
                <a16:creationId xmlns="" xmlns:a16="http://schemas.microsoft.com/office/drawing/2014/main" id="{3D515B60-647A-460C-8E39-49DC5B308A2E}"/>
              </a:ext>
            </a:extLst>
          </p:cNvPr>
          <p:cNvSpPr>
            <a:spLocks noChangeArrowheads="1"/>
          </p:cNvSpPr>
          <p:nvPr/>
        </p:nvSpPr>
        <p:spPr bwMode="auto">
          <a:xfrm>
            <a:off x="6284844" y="2980527"/>
            <a:ext cx="1092200" cy="859345"/>
          </a:xfrm>
          <a:prstGeom prst="chevron">
            <a:avLst>
              <a:gd name="adj" fmla="val 24361"/>
            </a:avLst>
          </a:prstGeom>
          <a:noFill/>
          <a:ln w="9525">
            <a:solidFill>
              <a:srgbClr val="292989"/>
            </a:solidFill>
            <a:miter lim="800000"/>
            <a:headEnd/>
            <a:tailEnd/>
          </a:ln>
          <a:effectLst>
            <a:outerShdw blurRad="63500" dist="20000" dir="5400000" rotWithShape="0">
              <a:srgbClr val="000000">
                <a:alpha val="37999"/>
              </a:srgbClr>
            </a:outerShdw>
          </a:effectLst>
        </p:spPr>
        <p:txBody>
          <a:bodyPr wrap="none" anchor="ctr"/>
          <a:lstStyle/>
          <a:p>
            <a:pPr marL="230188" indent="-230188" algn="ctr">
              <a:defRPr/>
            </a:pPr>
            <a:r>
              <a:rPr lang="zh-CN" altLang="en-US" sz="1600" b="0" dirty="0">
                <a:solidFill>
                  <a:schemeClr val="tx1"/>
                </a:solidFill>
                <a:latin typeface="微软雅黑" panose="020B0503020204020204" pitchFamily="34" charset="-122"/>
                <a:ea typeface="微软雅黑" panose="020B0503020204020204" pitchFamily="34" charset="-122"/>
              </a:rPr>
              <a:t>制造</a:t>
            </a:r>
            <a:endParaRPr lang="en-US" altLang="zh-CN" sz="1600" b="0" dirty="0">
              <a:solidFill>
                <a:schemeClr val="tx1"/>
              </a:solidFill>
              <a:latin typeface="微软雅黑" panose="020B0503020204020204" pitchFamily="34" charset="-122"/>
              <a:ea typeface="微软雅黑" panose="020B0503020204020204" pitchFamily="34" charset="-122"/>
            </a:endParaRPr>
          </a:p>
          <a:p>
            <a:pPr marL="230188" indent="-230188" algn="ctr">
              <a:defRPr/>
            </a:pPr>
            <a:r>
              <a:rPr lang="zh-CN" altLang="en-US" sz="1600" b="0" dirty="0">
                <a:solidFill>
                  <a:schemeClr val="tx1"/>
                </a:solidFill>
                <a:latin typeface="微软雅黑" panose="020B0503020204020204" pitchFamily="34" charset="-122"/>
                <a:ea typeface="微软雅黑" panose="020B0503020204020204" pitchFamily="34" charset="-122"/>
              </a:rPr>
              <a:t>分析</a:t>
            </a:r>
          </a:p>
        </p:txBody>
      </p:sp>
      <p:sp>
        <p:nvSpPr>
          <p:cNvPr id="38" name="燕尾形 63">
            <a:extLst>
              <a:ext uri="{FF2B5EF4-FFF2-40B4-BE49-F238E27FC236}">
                <a16:creationId xmlns="" xmlns:a16="http://schemas.microsoft.com/office/drawing/2014/main" id="{5203798E-F5A9-4F28-BAE7-C660127A81F9}"/>
              </a:ext>
            </a:extLst>
          </p:cNvPr>
          <p:cNvSpPr>
            <a:spLocks noChangeArrowheads="1"/>
          </p:cNvSpPr>
          <p:nvPr/>
        </p:nvSpPr>
        <p:spPr bwMode="auto">
          <a:xfrm>
            <a:off x="7273608" y="2985115"/>
            <a:ext cx="1092200" cy="859345"/>
          </a:xfrm>
          <a:prstGeom prst="chevron">
            <a:avLst>
              <a:gd name="adj" fmla="val 24361"/>
            </a:avLst>
          </a:prstGeom>
          <a:noFill/>
          <a:ln w="9525">
            <a:solidFill>
              <a:srgbClr val="292989"/>
            </a:solidFill>
            <a:miter lim="800000"/>
            <a:headEnd/>
            <a:tailEnd/>
          </a:ln>
          <a:effectLst>
            <a:outerShdw blurRad="63500" dist="20000" dir="5400000" rotWithShape="0">
              <a:srgbClr val="000000">
                <a:alpha val="37999"/>
              </a:srgbClr>
            </a:outerShdw>
          </a:effectLst>
        </p:spPr>
        <p:txBody>
          <a:bodyPr wrap="none" anchor="ctr"/>
          <a:lstStyle/>
          <a:p>
            <a:pPr marL="230188" indent="-230188" algn="ctr">
              <a:defRPr/>
            </a:pPr>
            <a:r>
              <a:rPr lang="zh-CN" altLang="en-US" sz="1600" b="0" dirty="0">
                <a:solidFill>
                  <a:schemeClr val="tx1"/>
                </a:solidFill>
                <a:latin typeface="微软雅黑" panose="020B0503020204020204" pitchFamily="34" charset="-122"/>
                <a:ea typeface="微软雅黑" panose="020B0503020204020204" pitchFamily="34" charset="-122"/>
              </a:rPr>
              <a:t>产品</a:t>
            </a:r>
            <a:endParaRPr lang="en-US" altLang="zh-CN" sz="1600" b="0" dirty="0">
              <a:solidFill>
                <a:schemeClr val="tx1"/>
              </a:solidFill>
              <a:latin typeface="微软雅黑" panose="020B0503020204020204" pitchFamily="34" charset="-122"/>
              <a:ea typeface="微软雅黑" panose="020B0503020204020204" pitchFamily="34" charset="-122"/>
            </a:endParaRPr>
          </a:p>
          <a:p>
            <a:pPr marL="230188" indent="-230188" algn="ctr">
              <a:defRPr/>
            </a:pPr>
            <a:r>
              <a:rPr lang="zh-CN" altLang="en-US" sz="1600" b="0" dirty="0">
                <a:solidFill>
                  <a:schemeClr val="tx1"/>
                </a:solidFill>
                <a:latin typeface="微软雅黑" panose="020B0503020204020204" pitchFamily="34" charset="-122"/>
                <a:ea typeface="微软雅黑" panose="020B0503020204020204" pitchFamily="34" charset="-122"/>
              </a:rPr>
              <a:t>分析</a:t>
            </a:r>
          </a:p>
        </p:txBody>
      </p:sp>
      <p:sp>
        <p:nvSpPr>
          <p:cNvPr id="39" name="燕尾形 64">
            <a:extLst>
              <a:ext uri="{FF2B5EF4-FFF2-40B4-BE49-F238E27FC236}">
                <a16:creationId xmlns="" xmlns:a16="http://schemas.microsoft.com/office/drawing/2014/main" id="{8364907D-5BF1-40AE-B545-E5DEF42950AD}"/>
              </a:ext>
            </a:extLst>
          </p:cNvPr>
          <p:cNvSpPr>
            <a:spLocks noChangeArrowheads="1"/>
          </p:cNvSpPr>
          <p:nvPr/>
        </p:nvSpPr>
        <p:spPr bwMode="auto">
          <a:xfrm>
            <a:off x="8209712" y="2985115"/>
            <a:ext cx="1092200" cy="859345"/>
          </a:xfrm>
          <a:prstGeom prst="chevron">
            <a:avLst>
              <a:gd name="adj" fmla="val 24361"/>
            </a:avLst>
          </a:prstGeom>
          <a:noFill/>
          <a:ln w="9525">
            <a:solidFill>
              <a:srgbClr val="292989"/>
            </a:solidFill>
            <a:miter lim="800000"/>
            <a:headEnd/>
            <a:tailEnd/>
          </a:ln>
          <a:effectLst>
            <a:outerShdw blurRad="63500" dist="20000" dir="5400000" rotWithShape="0">
              <a:srgbClr val="000000">
                <a:alpha val="37999"/>
              </a:srgbClr>
            </a:outerShdw>
          </a:effectLst>
        </p:spPr>
        <p:txBody>
          <a:bodyPr wrap="none" anchor="ctr"/>
          <a:lstStyle/>
          <a:p>
            <a:pPr marL="230188" indent="-230188" algn="ctr">
              <a:defRPr/>
            </a:pPr>
            <a:r>
              <a:rPr lang="zh-CN" altLang="en-US" sz="1600" b="0" dirty="0">
                <a:solidFill>
                  <a:schemeClr val="tx1"/>
                </a:solidFill>
                <a:latin typeface="微软雅黑" panose="020B0503020204020204" pitchFamily="34" charset="-122"/>
                <a:ea typeface="微软雅黑" panose="020B0503020204020204" pitchFamily="34" charset="-122"/>
              </a:rPr>
              <a:t>财务</a:t>
            </a:r>
            <a:endParaRPr lang="en-US" altLang="zh-CN" sz="1600" b="0" dirty="0">
              <a:solidFill>
                <a:schemeClr val="tx1"/>
              </a:solidFill>
              <a:latin typeface="微软雅黑" panose="020B0503020204020204" pitchFamily="34" charset="-122"/>
              <a:ea typeface="微软雅黑" panose="020B0503020204020204" pitchFamily="34" charset="-122"/>
            </a:endParaRPr>
          </a:p>
          <a:p>
            <a:pPr marL="230188" indent="-230188" algn="ctr">
              <a:defRPr/>
            </a:pPr>
            <a:r>
              <a:rPr lang="zh-CN" altLang="en-US" sz="1600" dirty="0">
                <a:latin typeface="微软雅黑" panose="020B0503020204020204" pitchFamily="34" charset="-122"/>
                <a:ea typeface="微软雅黑" panose="020B0503020204020204" pitchFamily="34" charset="-122"/>
              </a:rPr>
              <a:t>分析</a:t>
            </a:r>
            <a:endParaRPr lang="zh-CN" altLang="en-US" sz="1600" b="0" dirty="0">
              <a:solidFill>
                <a:schemeClr val="tx1"/>
              </a:solidFill>
              <a:latin typeface="微软雅黑" panose="020B0503020204020204" pitchFamily="34" charset="-122"/>
              <a:ea typeface="微软雅黑" panose="020B0503020204020204" pitchFamily="34" charset="-122"/>
            </a:endParaRPr>
          </a:p>
        </p:txBody>
      </p:sp>
      <p:sp>
        <p:nvSpPr>
          <p:cNvPr id="40" name="燕尾形 65">
            <a:extLst>
              <a:ext uri="{FF2B5EF4-FFF2-40B4-BE49-F238E27FC236}">
                <a16:creationId xmlns="" xmlns:a16="http://schemas.microsoft.com/office/drawing/2014/main" id="{F285FA5E-3D97-4608-AB33-81E6B1FF9506}"/>
              </a:ext>
            </a:extLst>
          </p:cNvPr>
          <p:cNvSpPr>
            <a:spLocks noChangeArrowheads="1"/>
          </p:cNvSpPr>
          <p:nvPr/>
        </p:nvSpPr>
        <p:spPr bwMode="auto">
          <a:xfrm>
            <a:off x="9145816" y="2985115"/>
            <a:ext cx="1092200" cy="859345"/>
          </a:xfrm>
          <a:prstGeom prst="chevron">
            <a:avLst>
              <a:gd name="adj" fmla="val 24361"/>
            </a:avLst>
          </a:prstGeom>
          <a:noFill/>
          <a:ln w="9525">
            <a:solidFill>
              <a:srgbClr val="292989"/>
            </a:solidFill>
            <a:miter lim="800000"/>
            <a:headEnd/>
            <a:tailEnd/>
          </a:ln>
          <a:effectLst>
            <a:outerShdw blurRad="63500" dist="20000" dir="5400000" rotWithShape="0">
              <a:srgbClr val="000000">
                <a:alpha val="37999"/>
              </a:srgbClr>
            </a:outerShdw>
          </a:effectLst>
        </p:spPr>
        <p:txBody>
          <a:bodyPr wrap="none" anchor="ctr"/>
          <a:lstStyle/>
          <a:p>
            <a:pPr marL="230188" indent="-230188" algn="ctr">
              <a:defRPr/>
            </a:pPr>
            <a:r>
              <a:rPr lang="zh-CN" altLang="en-US" sz="1600" dirty="0">
                <a:latin typeface="微软雅黑" panose="020B0503020204020204" pitchFamily="34" charset="-122"/>
                <a:ea typeface="微软雅黑" panose="020B0503020204020204" pitchFamily="34" charset="-122"/>
              </a:rPr>
              <a:t>人力</a:t>
            </a:r>
            <a:endParaRPr lang="en-US" altLang="zh-CN" sz="1600" dirty="0">
              <a:latin typeface="微软雅黑" panose="020B0503020204020204" pitchFamily="34" charset="-122"/>
              <a:ea typeface="微软雅黑" panose="020B0503020204020204" pitchFamily="34" charset="-122"/>
            </a:endParaRPr>
          </a:p>
          <a:p>
            <a:pPr marL="230188" indent="-230188" algn="ctr">
              <a:defRPr/>
            </a:pPr>
            <a:r>
              <a:rPr lang="zh-CN" altLang="en-US" sz="1600" dirty="0">
                <a:latin typeface="微软雅黑" panose="020B0503020204020204" pitchFamily="34" charset="-122"/>
                <a:ea typeface="微软雅黑" panose="020B0503020204020204" pitchFamily="34" charset="-122"/>
              </a:rPr>
              <a:t>分析</a:t>
            </a:r>
            <a:endParaRPr lang="zh-CN" altLang="en-US" sz="1600" b="0" dirty="0">
              <a:solidFill>
                <a:schemeClr val="tx1"/>
              </a:solidFill>
              <a:latin typeface="微软雅黑" panose="020B0503020204020204" pitchFamily="34" charset="-122"/>
              <a:ea typeface="微软雅黑" panose="020B0503020204020204" pitchFamily="34" charset="-122"/>
            </a:endParaRPr>
          </a:p>
        </p:txBody>
      </p:sp>
      <p:sp>
        <p:nvSpPr>
          <p:cNvPr id="41" name="燕尾形 66">
            <a:extLst>
              <a:ext uri="{FF2B5EF4-FFF2-40B4-BE49-F238E27FC236}">
                <a16:creationId xmlns="" xmlns:a16="http://schemas.microsoft.com/office/drawing/2014/main" id="{7E88382F-EB3E-40F8-B3D3-02C76E0E0AEE}"/>
              </a:ext>
            </a:extLst>
          </p:cNvPr>
          <p:cNvSpPr>
            <a:spLocks noChangeArrowheads="1"/>
          </p:cNvSpPr>
          <p:nvPr/>
        </p:nvSpPr>
        <p:spPr bwMode="auto">
          <a:xfrm>
            <a:off x="10081920" y="2985115"/>
            <a:ext cx="1092200" cy="859345"/>
          </a:xfrm>
          <a:prstGeom prst="chevron">
            <a:avLst>
              <a:gd name="adj" fmla="val 24361"/>
            </a:avLst>
          </a:prstGeom>
          <a:noFill/>
          <a:ln w="9525">
            <a:solidFill>
              <a:srgbClr val="292989"/>
            </a:solidFill>
            <a:miter lim="800000"/>
            <a:headEnd/>
            <a:tailEnd/>
          </a:ln>
          <a:effectLst>
            <a:outerShdw blurRad="63500" dist="20000" dir="5400000" rotWithShape="0">
              <a:srgbClr val="000000">
                <a:alpha val="37999"/>
              </a:srgbClr>
            </a:outerShdw>
          </a:effectLst>
        </p:spPr>
        <p:txBody>
          <a:bodyPr wrap="none" anchor="ctr"/>
          <a:lstStyle/>
          <a:p>
            <a:pPr marL="230188" indent="-230188" algn="ctr">
              <a:defRPr/>
            </a:pPr>
            <a:r>
              <a:rPr lang="en-US" altLang="zh-CN" sz="1600" dirty="0">
                <a:latin typeface="微软雅黑" panose="020B0503020204020204" pitchFamily="34" charset="-122"/>
                <a:ea typeface="微软雅黑" panose="020B0503020204020204" pitchFamily="34" charset="-122"/>
              </a:rPr>
              <a:t>……</a:t>
            </a:r>
            <a:endParaRPr lang="zh-CN" altLang="en-US" sz="1600" b="0" dirty="0">
              <a:solidFill>
                <a:schemeClr val="tx1"/>
              </a:solidFill>
              <a:latin typeface="微软雅黑" panose="020B0503020204020204" pitchFamily="34" charset="-122"/>
              <a:ea typeface="微软雅黑" panose="020B0503020204020204" pitchFamily="34" charset="-122"/>
            </a:endParaRPr>
          </a:p>
        </p:txBody>
      </p:sp>
      <p:cxnSp>
        <p:nvCxnSpPr>
          <p:cNvPr id="42" name="直线箭头连接符 8">
            <a:extLst>
              <a:ext uri="{FF2B5EF4-FFF2-40B4-BE49-F238E27FC236}">
                <a16:creationId xmlns="" xmlns:a16="http://schemas.microsoft.com/office/drawing/2014/main" id="{06C9E9B9-28FD-477D-90DD-EA667577FB39}"/>
              </a:ext>
            </a:extLst>
          </p:cNvPr>
          <p:cNvCxnSpPr>
            <a:cxnSpLocks noChangeShapeType="1"/>
          </p:cNvCxnSpPr>
          <p:nvPr/>
        </p:nvCxnSpPr>
        <p:spPr bwMode="auto">
          <a:xfrm flipH="1">
            <a:off x="7342584" y="2152856"/>
            <a:ext cx="762000" cy="0"/>
          </a:xfrm>
          <a:prstGeom prst="straightConnector1">
            <a:avLst/>
          </a:prstGeom>
          <a:noFill/>
          <a:ln w="9525">
            <a:solidFill>
              <a:srgbClr val="2F2F98"/>
            </a:solidFill>
            <a:round/>
            <a:headEnd type="stealth" w="lg" len="lg"/>
            <a:tailEnd type="stealth"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43" name="文本框 42">
            <a:extLst>
              <a:ext uri="{FF2B5EF4-FFF2-40B4-BE49-F238E27FC236}">
                <a16:creationId xmlns="" xmlns:a16="http://schemas.microsoft.com/office/drawing/2014/main" id="{F3AF59ED-434B-427A-AE2A-05D75739EBF6}"/>
              </a:ext>
            </a:extLst>
          </p:cNvPr>
          <p:cNvSpPr txBox="1"/>
          <p:nvPr/>
        </p:nvSpPr>
        <p:spPr>
          <a:xfrm>
            <a:off x="409191" y="1757358"/>
            <a:ext cx="1726973" cy="707886"/>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公司</a:t>
            </a:r>
            <a:endParaRPr lang="en-US" altLang="zh-CN" sz="2000" b="1" dirty="0">
              <a:latin typeface="微软雅黑" panose="020B0503020204020204" pitchFamily="34" charset="-122"/>
              <a:ea typeface="微软雅黑" panose="020B0503020204020204" pitchFamily="34" charset="-122"/>
            </a:endParaRPr>
          </a:p>
          <a:p>
            <a:pPr algn="ctr"/>
            <a:r>
              <a:rPr lang="zh-CN" altLang="en-US" sz="2000" b="1" dirty="0">
                <a:latin typeface="微软雅黑" panose="020B0503020204020204" pitchFamily="34" charset="-122"/>
                <a:ea typeface="微软雅黑" panose="020B0503020204020204" pitchFamily="34" charset="-122"/>
              </a:rPr>
              <a:t>管理驾驶舱</a:t>
            </a:r>
          </a:p>
        </p:txBody>
      </p:sp>
      <p:sp>
        <p:nvSpPr>
          <p:cNvPr id="44" name="文本框 43">
            <a:extLst>
              <a:ext uri="{FF2B5EF4-FFF2-40B4-BE49-F238E27FC236}">
                <a16:creationId xmlns="" xmlns:a16="http://schemas.microsoft.com/office/drawing/2014/main" id="{12FA65B4-E5E1-4EED-AEF9-7435931FCDBF}"/>
              </a:ext>
            </a:extLst>
          </p:cNvPr>
          <p:cNvSpPr txBox="1"/>
          <p:nvPr/>
        </p:nvSpPr>
        <p:spPr>
          <a:xfrm>
            <a:off x="423633" y="3087033"/>
            <a:ext cx="1785571" cy="707886"/>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业务单元</a:t>
            </a:r>
            <a:endParaRPr lang="en-US" altLang="zh-CN" sz="2000" b="1" dirty="0">
              <a:latin typeface="微软雅黑" panose="020B0503020204020204" pitchFamily="34" charset="-122"/>
              <a:ea typeface="微软雅黑" panose="020B0503020204020204" pitchFamily="34" charset="-122"/>
            </a:endParaRPr>
          </a:p>
          <a:p>
            <a:pPr algn="ctr"/>
            <a:r>
              <a:rPr lang="zh-CN" altLang="en-US" sz="2000" b="1" dirty="0">
                <a:latin typeface="微软雅黑" panose="020B0503020204020204" pitchFamily="34" charset="-122"/>
                <a:ea typeface="微软雅黑" panose="020B0503020204020204" pitchFamily="34" charset="-122"/>
              </a:rPr>
              <a:t>主题分析</a:t>
            </a:r>
          </a:p>
        </p:txBody>
      </p:sp>
      <p:sp>
        <p:nvSpPr>
          <p:cNvPr id="45" name="文本框 44">
            <a:extLst>
              <a:ext uri="{FF2B5EF4-FFF2-40B4-BE49-F238E27FC236}">
                <a16:creationId xmlns="" xmlns:a16="http://schemas.microsoft.com/office/drawing/2014/main" id="{CF28D1BC-8CF0-4126-BD39-051785483695}"/>
              </a:ext>
            </a:extLst>
          </p:cNvPr>
          <p:cNvSpPr txBox="1"/>
          <p:nvPr/>
        </p:nvSpPr>
        <p:spPr>
          <a:xfrm>
            <a:off x="407368" y="4599449"/>
            <a:ext cx="1936667" cy="707886"/>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部门</a:t>
            </a:r>
            <a:endParaRPr lang="en-US" altLang="zh-CN" sz="2000" b="1" dirty="0">
              <a:latin typeface="微软雅黑" panose="020B0503020204020204" pitchFamily="34" charset="-122"/>
              <a:ea typeface="微软雅黑" panose="020B0503020204020204" pitchFamily="34" charset="-122"/>
            </a:endParaRPr>
          </a:p>
          <a:p>
            <a:pPr algn="ctr"/>
            <a:r>
              <a:rPr lang="zh-CN" altLang="en-US" sz="2000" b="1" dirty="0">
                <a:latin typeface="微软雅黑" panose="020B0503020204020204" pitchFamily="34" charset="-122"/>
                <a:ea typeface="微软雅黑" panose="020B0503020204020204" pitchFamily="34" charset="-122"/>
              </a:rPr>
              <a:t>主题</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专项分析</a:t>
            </a:r>
          </a:p>
        </p:txBody>
      </p:sp>
      <p:sp>
        <p:nvSpPr>
          <p:cNvPr id="51" name="标题 1">
            <a:extLst>
              <a:ext uri="{FF2B5EF4-FFF2-40B4-BE49-F238E27FC236}">
                <a16:creationId xmlns="" xmlns:a16="http://schemas.microsoft.com/office/drawing/2014/main" id="{A21EC865-5101-4332-B96B-7CBB43E8B929}"/>
              </a:ext>
            </a:extLst>
          </p:cNvPr>
          <p:cNvSpPr>
            <a:spLocks noGrp="1"/>
          </p:cNvSpPr>
          <p:nvPr>
            <p:ph type="title"/>
          </p:nvPr>
        </p:nvSpPr>
        <p:spPr>
          <a:xfrm>
            <a:off x="247650" y="136998"/>
            <a:ext cx="10583186" cy="383182"/>
          </a:xfrm>
        </p:spPr>
        <p:txBody>
          <a:bodyPr/>
          <a:lstStyle/>
          <a:p>
            <a:r>
              <a:rPr lang="zh-CN" altLang="en-US" dirty="0"/>
              <a:t>搭体系</a:t>
            </a:r>
            <a:r>
              <a:rPr lang="en-US" altLang="zh-CN" dirty="0"/>
              <a:t>-</a:t>
            </a:r>
            <a:r>
              <a:rPr lang="zh-CN" altLang="en-US" dirty="0"/>
              <a:t>分析平台的能力体系</a:t>
            </a:r>
          </a:p>
        </p:txBody>
      </p:sp>
      <p:grpSp>
        <p:nvGrpSpPr>
          <p:cNvPr id="52" name="Group 36">
            <a:extLst>
              <a:ext uri="{FF2B5EF4-FFF2-40B4-BE49-F238E27FC236}">
                <a16:creationId xmlns="" xmlns:a16="http://schemas.microsoft.com/office/drawing/2014/main" id="{398DEC2C-4FDE-4CF3-9471-7D1FD3FDFCE2}"/>
              </a:ext>
            </a:extLst>
          </p:cNvPr>
          <p:cNvGrpSpPr/>
          <p:nvPr/>
        </p:nvGrpSpPr>
        <p:grpSpPr>
          <a:xfrm>
            <a:off x="10679942" y="612262"/>
            <a:ext cx="1465216" cy="1413499"/>
            <a:chOff x="5206181" y="3093574"/>
            <a:chExt cx="1465216" cy="1413499"/>
          </a:xfrm>
        </p:grpSpPr>
        <p:sp>
          <p:nvSpPr>
            <p:cNvPr id="53" name="Freeform: Shape 37">
              <a:extLst>
                <a:ext uri="{FF2B5EF4-FFF2-40B4-BE49-F238E27FC236}">
                  <a16:creationId xmlns="" xmlns:a16="http://schemas.microsoft.com/office/drawing/2014/main" id="{E845F7D7-EAD2-4961-B8C1-239B7A1B8ED6}"/>
                </a:ext>
              </a:extLst>
            </p:cNvPr>
            <p:cNvSpPr/>
            <p:nvPr/>
          </p:nvSpPr>
          <p:spPr>
            <a:xfrm>
              <a:off x="5206181" y="3093574"/>
              <a:ext cx="732608" cy="743339"/>
            </a:xfrm>
            <a:custGeom>
              <a:avLst/>
              <a:gdLst>
                <a:gd name="connsiteX0" fmla="*/ 0 w 1883680"/>
                <a:gd name="connsiteY0" fmla="*/ 1883680 h 1883680"/>
                <a:gd name="connsiteX1" fmla="*/ 1883680 w 1883680"/>
                <a:gd name="connsiteY1" fmla="*/ 0 h 1883680"/>
                <a:gd name="connsiteX2" fmla="*/ 1883680 w 1883680"/>
                <a:gd name="connsiteY2" fmla="*/ 1883680 h 1883680"/>
                <a:gd name="connsiteX3" fmla="*/ 0 w 1883680"/>
                <a:gd name="connsiteY3" fmla="*/ 1883680 h 1883680"/>
              </a:gdLst>
              <a:ahLst/>
              <a:cxnLst>
                <a:cxn ang="0">
                  <a:pos x="connsiteX0" y="connsiteY0"/>
                </a:cxn>
                <a:cxn ang="0">
                  <a:pos x="connsiteX1" y="connsiteY1"/>
                </a:cxn>
                <a:cxn ang="0">
                  <a:pos x="connsiteX2" y="connsiteY2"/>
                </a:cxn>
                <a:cxn ang="0">
                  <a:pos x="connsiteX3" y="connsiteY3"/>
                </a:cxn>
              </a:cxnLst>
              <a:rect l="l" t="t" r="r" b="b"/>
              <a:pathLst>
                <a:path w="1883680" h="1883680">
                  <a:moveTo>
                    <a:pt x="0" y="1883680"/>
                  </a:moveTo>
                  <a:cubicBezTo>
                    <a:pt x="0" y="843352"/>
                    <a:pt x="843352" y="0"/>
                    <a:pt x="1883680" y="0"/>
                  </a:cubicBezTo>
                  <a:lnTo>
                    <a:pt x="1883680" y="1883680"/>
                  </a:lnTo>
                  <a:lnTo>
                    <a:pt x="0" y="188368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1440" tIns="548640" rIns="91440" bIns="182880" numCol="1" spcCol="1270" anchor="ctr" anchorCtr="0">
              <a:noAutofit/>
            </a:bodyPr>
            <a:lstStyle/>
            <a:p>
              <a:pPr marL="0" lvl="0" indent="0" algn="ctr" defTabSz="1066800">
                <a:lnSpc>
                  <a:spcPct val="90000"/>
                </a:lnSpc>
                <a:spcBef>
                  <a:spcPct val="0"/>
                </a:spcBef>
                <a:spcAft>
                  <a:spcPct val="35000"/>
                </a:spcAft>
                <a:buNone/>
              </a:pPr>
              <a:r>
                <a:rPr lang="zh-CN" altLang="en-US" sz="1200" kern="1200" dirty="0">
                  <a:solidFill>
                    <a:schemeClr val="tx1"/>
                  </a:solidFill>
                  <a:latin typeface="微软雅黑" panose="020B0503020204020204" pitchFamily="34" charset="-122"/>
                  <a:ea typeface="微软雅黑" panose="020B0503020204020204" pitchFamily="34" charset="-122"/>
                </a:rPr>
                <a:t>搭体系</a:t>
              </a:r>
            </a:p>
          </p:txBody>
        </p:sp>
        <p:sp>
          <p:nvSpPr>
            <p:cNvPr id="54" name="Freeform: Shape 38">
              <a:extLst>
                <a:ext uri="{FF2B5EF4-FFF2-40B4-BE49-F238E27FC236}">
                  <a16:creationId xmlns="" xmlns:a16="http://schemas.microsoft.com/office/drawing/2014/main" id="{519976E6-724F-4CC1-B00E-F22FA4E70CBB}"/>
                </a:ext>
              </a:extLst>
            </p:cNvPr>
            <p:cNvSpPr/>
            <p:nvPr/>
          </p:nvSpPr>
          <p:spPr>
            <a:xfrm>
              <a:off x="5938791" y="3098303"/>
              <a:ext cx="732606" cy="743339"/>
            </a:xfrm>
            <a:custGeom>
              <a:avLst/>
              <a:gdLst>
                <a:gd name="connsiteX0" fmla="*/ 0 w 1883680"/>
                <a:gd name="connsiteY0" fmla="*/ 1883680 h 1883680"/>
                <a:gd name="connsiteX1" fmla="*/ 1883680 w 1883680"/>
                <a:gd name="connsiteY1" fmla="*/ 0 h 1883680"/>
                <a:gd name="connsiteX2" fmla="*/ 1883680 w 1883680"/>
                <a:gd name="connsiteY2" fmla="*/ 1883680 h 1883680"/>
                <a:gd name="connsiteX3" fmla="*/ 0 w 1883680"/>
                <a:gd name="connsiteY3" fmla="*/ 1883680 h 1883680"/>
              </a:gdLst>
              <a:ahLst/>
              <a:cxnLst>
                <a:cxn ang="0">
                  <a:pos x="connsiteX0" y="connsiteY0"/>
                </a:cxn>
                <a:cxn ang="0">
                  <a:pos x="connsiteX1" y="connsiteY1"/>
                </a:cxn>
                <a:cxn ang="0">
                  <a:pos x="connsiteX2" y="connsiteY2"/>
                </a:cxn>
                <a:cxn ang="0">
                  <a:pos x="connsiteX3" y="connsiteY3"/>
                </a:cxn>
              </a:cxnLst>
              <a:rect l="l" t="t" r="r" b="b"/>
              <a:pathLst>
                <a:path w="1883680" h="1883680">
                  <a:moveTo>
                    <a:pt x="0" y="0"/>
                  </a:moveTo>
                  <a:cubicBezTo>
                    <a:pt x="1040328" y="0"/>
                    <a:pt x="1883680" y="843352"/>
                    <a:pt x="1883680" y="1883680"/>
                  </a:cubicBezTo>
                  <a:lnTo>
                    <a:pt x="0" y="1883680"/>
                  </a:lnTo>
                  <a:lnTo>
                    <a:pt x="0" y="0"/>
                  </a:lnTo>
                  <a:close/>
                </a:path>
              </a:pathLst>
            </a:custGeom>
            <a:solidFill>
              <a:schemeClr val="bg1">
                <a:lumMod val="75000"/>
              </a:schemeClr>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1097280" rIns="91440" bIns="731520" numCol="1" spcCol="1270" anchor="ctr" anchorCtr="0">
              <a:noAutofit/>
            </a:bodyPr>
            <a:lstStyle/>
            <a:p>
              <a:pPr algn="ctr" defTabSz="1066800">
                <a:lnSpc>
                  <a:spcPct val="90000"/>
                </a:lnSpc>
                <a:spcBef>
                  <a:spcPct val="0"/>
                </a:spcBef>
                <a:spcAft>
                  <a:spcPct val="35000"/>
                </a:spcAft>
              </a:pPr>
              <a:r>
                <a:rPr lang="zh-CN" altLang="en-US" sz="1200" dirty="0">
                  <a:latin typeface="微软雅黑" panose="020B0503020204020204" pitchFamily="34" charset="-122"/>
                  <a:ea typeface="微软雅黑" panose="020B0503020204020204" pitchFamily="34" charset="-122"/>
                </a:rPr>
                <a:t>理指标</a:t>
              </a:r>
            </a:p>
          </p:txBody>
        </p:sp>
        <p:sp>
          <p:nvSpPr>
            <p:cNvPr id="55" name="Freeform: Shape 39">
              <a:extLst>
                <a:ext uri="{FF2B5EF4-FFF2-40B4-BE49-F238E27FC236}">
                  <a16:creationId xmlns="" xmlns:a16="http://schemas.microsoft.com/office/drawing/2014/main" id="{2DF31B0E-ECB7-4133-B69B-476E3FC93BDB}"/>
                </a:ext>
              </a:extLst>
            </p:cNvPr>
            <p:cNvSpPr/>
            <p:nvPr/>
          </p:nvSpPr>
          <p:spPr>
            <a:xfrm>
              <a:off x="5938789" y="3848302"/>
              <a:ext cx="732607" cy="658771"/>
            </a:xfrm>
            <a:custGeom>
              <a:avLst/>
              <a:gdLst>
                <a:gd name="connsiteX0" fmla="*/ 0 w 1883680"/>
                <a:gd name="connsiteY0" fmla="*/ 1883680 h 1883680"/>
                <a:gd name="connsiteX1" fmla="*/ 1883680 w 1883680"/>
                <a:gd name="connsiteY1" fmla="*/ 0 h 1883680"/>
                <a:gd name="connsiteX2" fmla="*/ 1883680 w 1883680"/>
                <a:gd name="connsiteY2" fmla="*/ 1883680 h 1883680"/>
                <a:gd name="connsiteX3" fmla="*/ 0 w 1883680"/>
                <a:gd name="connsiteY3" fmla="*/ 1883680 h 1883680"/>
              </a:gdLst>
              <a:ahLst/>
              <a:cxnLst>
                <a:cxn ang="0">
                  <a:pos x="connsiteX0" y="connsiteY0"/>
                </a:cxn>
                <a:cxn ang="0">
                  <a:pos x="connsiteX1" y="connsiteY1"/>
                </a:cxn>
                <a:cxn ang="0">
                  <a:pos x="connsiteX2" y="connsiteY2"/>
                </a:cxn>
                <a:cxn ang="0">
                  <a:pos x="connsiteX3" y="connsiteY3"/>
                </a:cxn>
              </a:cxnLst>
              <a:rect l="l" t="t" r="r" b="b"/>
              <a:pathLst>
                <a:path w="1883680" h="1883680">
                  <a:moveTo>
                    <a:pt x="1883680" y="0"/>
                  </a:moveTo>
                  <a:cubicBezTo>
                    <a:pt x="1883680" y="1040328"/>
                    <a:pt x="1040328" y="1883680"/>
                    <a:pt x="0" y="1883680"/>
                  </a:cubicBezTo>
                  <a:lnTo>
                    <a:pt x="0" y="0"/>
                  </a:lnTo>
                  <a:lnTo>
                    <a:pt x="1883680" y="0"/>
                  </a:lnTo>
                  <a:close/>
                </a:path>
              </a:pathLst>
            </a:custGeom>
            <a:solidFill>
              <a:schemeClr val="bg1">
                <a:lumMod val="75000"/>
              </a:schemeClr>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91440" tIns="365760" rIns="182880" bIns="722405" numCol="1" spcCol="1270" anchor="ctr" anchorCtr="0">
              <a:noAutofit/>
            </a:bodyPr>
            <a:lstStyle/>
            <a:p>
              <a:pPr marL="0" lvl="0" indent="0" algn="ctr" defTabSz="1066800">
                <a:lnSpc>
                  <a:spcPct val="90000"/>
                </a:lnSpc>
                <a:spcBef>
                  <a:spcPct val="0"/>
                </a:spcBef>
                <a:spcAft>
                  <a:spcPct val="35000"/>
                </a:spcAft>
                <a:buNone/>
              </a:pPr>
              <a:r>
                <a:rPr lang="zh-CN" altLang="en-US" sz="1200" dirty="0">
                  <a:latin typeface="微软雅黑" panose="020B0503020204020204" pitchFamily="34" charset="-122"/>
                  <a:ea typeface="微软雅黑" panose="020B0503020204020204" pitchFamily="34" charset="-122"/>
                </a:rPr>
                <a:t>建模型</a:t>
              </a:r>
              <a:endParaRPr lang="zh-CN" altLang="en-US" sz="1200" kern="1200" dirty="0">
                <a:latin typeface="微软雅黑" panose="020B0503020204020204" pitchFamily="34" charset="-122"/>
                <a:ea typeface="微软雅黑" panose="020B0503020204020204" pitchFamily="34" charset="-122"/>
              </a:endParaRPr>
            </a:p>
          </p:txBody>
        </p:sp>
        <p:sp>
          <p:nvSpPr>
            <p:cNvPr id="56" name="Freeform: Shape 40">
              <a:extLst>
                <a:ext uri="{FF2B5EF4-FFF2-40B4-BE49-F238E27FC236}">
                  <a16:creationId xmlns="" xmlns:a16="http://schemas.microsoft.com/office/drawing/2014/main" id="{74A8461C-B2B7-4750-A0A7-118EA6B9DACF}"/>
                </a:ext>
              </a:extLst>
            </p:cNvPr>
            <p:cNvSpPr/>
            <p:nvPr/>
          </p:nvSpPr>
          <p:spPr>
            <a:xfrm>
              <a:off x="5206181" y="3848302"/>
              <a:ext cx="732607" cy="649313"/>
            </a:xfrm>
            <a:custGeom>
              <a:avLst/>
              <a:gdLst>
                <a:gd name="connsiteX0" fmla="*/ 0 w 1883680"/>
                <a:gd name="connsiteY0" fmla="*/ 1883680 h 1883680"/>
                <a:gd name="connsiteX1" fmla="*/ 1883680 w 1883680"/>
                <a:gd name="connsiteY1" fmla="*/ 0 h 1883680"/>
                <a:gd name="connsiteX2" fmla="*/ 1883680 w 1883680"/>
                <a:gd name="connsiteY2" fmla="*/ 1883680 h 1883680"/>
                <a:gd name="connsiteX3" fmla="*/ 0 w 1883680"/>
                <a:gd name="connsiteY3" fmla="*/ 1883680 h 1883680"/>
              </a:gdLst>
              <a:ahLst/>
              <a:cxnLst>
                <a:cxn ang="0">
                  <a:pos x="connsiteX0" y="connsiteY0"/>
                </a:cxn>
                <a:cxn ang="0">
                  <a:pos x="connsiteX1" y="connsiteY1"/>
                </a:cxn>
                <a:cxn ang="0">
                  <a:pos x="connsiteX2" y="connsiteY2"/>
                </a:cxn>
                <a:cxn ang="0">
                  <a:pos x="connsiteX3" y="connsiteY3"/>
                </a:cxn>
              </a:cxnLst>
              <a:rect l="l" t="t" r="r" b="b"/>
              <a:pathLst>
                <a:path w="1883680" h="1883680">
                  <a:moveTo>
                    <a:pt x="1883680" y="1883680"/>
                  </a:moveTo>
                  <a:cubicBezTo>
                    <a:pt x="843352" y="1883680"/>
                    <a:pt x="0" y="1040328"/>
                    <a:pt x="0" y="0"/>
                  </a:cubicBezTo>
                  <a:lnTo>
                    <a:pt x="1883680" y="0"/>
                  </a:lnTo>
                  <a:lnTo>
                    <a:pt x="1883680" y="1883680"/>
                  </a:lnTo>
                  <a:close/>
                </a:path>
              </a:pathLst>
            </a:custGeom>
            <a:solidFill>
              <a:schemeClr val="bg1">
                <a:lumMod val="75000"/>
              </a:schemeClr>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1440" tIns="91440" rIns="91440" bIns="457200" numCol="1" spcCol="1270" anchor="ctr" anchorCtr="0">
              <a:noAutofit/>
            </a:bodyPr>
            <a:lstStyle/>
            <a:p>
              <a:pPr marL="0" lvl="0" indent="0" algn="ctr" defTabSz="10668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建平台</a:t>
              </a:r>
            </a:p>
          </p:txBody>
        </p:sp>
      </p:grpSp>
    </p:spTree>
    <p:extLst>
      <p:ext uri="{BB962C8B-B14F-4D97-AF65-F5344CB8AC3E}">
        <p14:creationId xmlns:p14="http://schemas.microsoft.com/office/powerpoint/2010/main" val="1049765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p:spPr>
        <p:txBody>
          <a:bodyPr wrap="square" rtlCol="0">
            <a:spAutoFit/>
          </a:bodyPr>
          <a:lstStyle/>
          <a:p>
            <a:r>
              <a:rPr lang="zh-CN" altLang="en-US" dirty="0">
                <a:solidFill>
                  <a:schemeClr val="accent1"/>
                </a:solidFill>
              </a:rPr>
              <a:t>什么是数据治理？</a:t>
            </a:r>
          </a:p>
        </p:txBody>
      </p:sp>
      <p:sp>
        <p:nvSpPr>
          <p:cNvPr id="50" name="矩形 49"/>
          <p:cNvSpPr/>
          <p:nvPr>
            <p:custDataLst>
              <p:tags r:id="rId1"/>
            </p:custDataLst>
          </p:nvPr>
        </p:nvSpPr>
        <p:spPr>
          <a:xfrm>
            <a:off x="371954" y="813270"/>
            <a:ext cx="3755018" cy="1858582"/>
          </a:xfrm>
          <a:prstGeom prst="rect">
            <a:avLst/>
          </a:prstGeom>
          <a:solidFill>
            <a:schemeClr val="lt1">
              <a:lumMod val="95000"/>
            </a:schemeClr>
          </a:solidFill>
        </p:spPr>
        <p:txBody>
          <a:bodyPr wrap="square">
            <a:noAutofit/>
          </a:bodyPr>
          <a:lstStyle/>
          <a:p>
            <a:pPr marL="171450" indent="-171450">
              <a:lnSpc>
                <a:spcPct val="150000"/>
              </a:lnSpc>
              <a:buFont typeface="Arial" panose="020B0604020202020204" pitchFamily="34" charset="0"/>
              <a:buChar char="•"/>
            </a:pPr>
            <a:r>
              <a:rPr lang="zh-CN" altLang="en-US" sz="1600" b="1" dirty="0">
                <a:solidFill>
                  <a:srgbClr val="000000"/>
                </a:solidFill>
                <a:latin typeface="微软雅黑" panose="020B0503020204020204" pitchFamily="34" charset="-122"/>
                <a:ea typeface="微软雅黑" panose="020B0503020204020204" pitchFamily="34" charset="-122"/>
              </a:rPr>
              <a:t>数据治理的定义 </a:t>
            </a:r>
            <a:r>
              <a:rPr lang="zh-CN" altLang="en-US" sz="1400" dirty="0">
                <a:solidFill>
                  <a:srgbClr val="000000"/>
                </a:solidFill>
                <a:latin typeface="微软雅黑" panose="020B0503020204020204" pitchFamily="34" charset="-122"/>
                <a:ea typeface="微软雅黑" panose="020B0503020204020204" pitchFamily="34" charset="-122"/>
              </a:rPr>
              <a:t>数据治理是指通过建立组织架构，明确</a:t>
            </a:r>
            <a:r>
              <a:rPr lang="zh-CN" altLang="en-US" sz="1400" b="1" dirty="0">
                <a:solidFill>
                  <a:srgbClr val="FF0000"/>
                </a:solidFill>
                <a:latin typeface="微软雅黑" panose="020B0503020204020204" pitchFamily="34" charset="-122"/>
                <a:ea typeface="微软雅黑" panose="020B0503020204020204" pitchFamily="34" charset="-122"/>
              </a:rPr>
              <a:t>企业内部各机构职责要求</a:t>
            </a:r>
            <a:r>
              <a:rPr lang="zh-CN" altLang="en-US" sz="1400" dirty="0">
                <a:solidFill>
                  <a:srgbClr val="000000"/>
                </a:solidFill>
                <a:latin typeface="微软雅黑" panose="020B0503020204020204" pitchFamily="34" charset="-122"/>
                <a:ea typeface="微软雅黑" panose="020B0503020204020204" pitchFamily="34" charset="-122"/>
              </a:rPr>
              <a:t>，制定和实施</a:t>
            </a:r>
            <a:r>
              <a:rPr lang="zh-CN" altLang="en-US" sz="1400" b="1" dirty="0">
                <a:solidFill>
                  <a:srgbClr val="FF0000"/>
                </a:solidFill>
                <a:latin typeface="微软雅黑" panose="020B0503020204020204" pitchFamily="34" charset="-122"/>
                <a:ea typeface="微软雅黑" panose="020B0503020204020204" pitchFamily="34" charset="-122"/>
              </a:rPr>
              <a:t>系统化的制度、流程和方法</a:t>
            </a:r>
            <a:r>
              <a:rPr lang="zh-CN" altLang="en-US" sz="1400" dirty="0">
                <a:solidFill>
                  <a:srgbClr val="000000"/>
                </a:solidFill>
                <a:latin typeface="微软雅黑" panose="020B0503020204020204" pitchFamily="34" charset="-122"/>
                <a:ea typeface="微软雅黑" panose="020B0503020204020204" pitchFamily="34" charset="-122"/>
              </a:rPr>
              <a:t>，</a:t>
            </a:r>
            <a:r>
              <a:rPr lang="zh-CN" altLang="en-US" sz="1400" b="1" dirty="0">
                <a:solidFill>
                  <a:srgbClr val="FF0000"/>
                </a:solidFill>
                <a:latin typeface="微软雅黑" panose="020B0503020204020204" pitchFamily="34" charset="-122"/>
                <a:ea typeface="微软雅黑" panose="020B0503020204020204" pitchFamily="34" charset="-122"/>
              </a:rPr>
              <a:t>确保数据统一管理、高效运行</a:t>
            </a:r>
            <a:r>
              <a:rPr lang="zh-CN" altLang="en-US" sz="1400" dirty="0">
                <a:solidFill>
                  <a:srgbClr val="000000"/>
                </a:solidFill>
                <a:latin typeface="微软雅黑" panose="020B0503020204020204" pitchFamily="34" charset="-122"/>
                <a:ea typeface="微软雅黑" panose="020B0503020204020204" pitchFamily="34" charset="-122"/>
              </a:rPr>
              <a:t>，并在经营管理中充分发挥价值的动态过程。</a:t>
            </a:r>
          </a:p>
        </p:txBody>
      </p:sp>
      <p:sp>
        <p:nvSpPr>
          <p:cNvPr id="51" name="Rectangle 2"/>
          <p:cNvSpPr/>
          <p:nvPr/>
        </p:nvSpPr>
        <p:spPr>
          <a:xfrm>
            <a:off x="2133291" y="3664772"/>
            <a:ext cx="5360084" cy="2603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ysClr val="windowText" lastClr="000000"/>
              </a:solidFill>
              <a:latin typeface="微软雅黑" panose="020B0503020204020204" pitchFamily="34" charset="-122"/>
              <a:ea typeface="微软雅黑" panose="020B0503020204020204" pitchFamily="34" charset="-122"/>
            </a:endParaRPr>
          </a:p>
        </p:txBody>
      </p:sp>
      <p:sp>
        <p:nvSpPr>
          <p:cNvPr id="52" name="梯形 120"/>
          <p:cNvSpPr/>
          <p:nvPr/>
        </p:nvSpPr>
        <p:spPr>
          <a:xfrm>
            <a:off x="7667534" y="2183537"/>
            <a:ext cx="2545753" cy="1126886"/>
          </a:xfrm>
          <a:prstGeom prst="trapezoid">
            <a:avLst>
              <a:gd name="adj" fmla="val 50046"/>
            </a:avLst>
          </a:prstGeom>
          <a:solidFill>
            <a:srgbClr val="1F7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ysClr val="windowText" lastClr="000000"/>
              </a:solidFill>
              <a:latin typeface="微软雅黑" panose="020B0503020204020204" pitchFamily="34" charset="-122"/>
              <a:ea typeface="微软雅黑" panose="020B0503020204020204" pitchFamily="34" charset="-122"/>
            </a:endParaRPr>
          </a:p>
        </p:txBody>
      </p:sp>
      <p:sp>
        <p:nvSpPr>
          <p:cNvPr id="53" name="梯形 55"/>
          <p:cNvSpPr/>
          <p:nvPr/>
        </p:nvSpPr>
        <p:spPr>
          <a:xfrm>
            <a:off x="6270527" y="3345314"/>
            <a:ext cx="5360084" cy="2715678"/>
          </a:xfrm>
          <a:prstGeom prst="trapezoid">
            <a:avLst>
              <a:gd name="adj" fmla="val 51088"/>
            </a:avLst>
          </a:prstGeom>
          <a:solidFill>
            <a:srgbClr val="349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ysClr val="windowText" lastClr="000000"/>
              </a:solidFill>
              <a:latin typeface="微软雅黑" panose="020B0503020204020204" pitchFamily="34" charset="-122"/>
              <a:ea typeface="微软雅黑" panose="020B0503020204020204" pitchFamily="34" charset="-122"/>
            </a:endParaRPr>
          </a:p>
        </p:txBody>
      </p:sp>
      <p:sp>
        <p:nvSpPr>
          <p:cNvPr id="54" name="右大括号 14"/>
          <p:cNvSpPr/>
          <p:nvPr>
            <p:custDataLst>
              <p:tags r:id="rId2"/>
            </p:custDataLst>
          </p:nvPr>
        </p:nvSpPr>
        <p:spPr bwMode="auto">
          <a:xfrm rot="16200000">
            <a:off x="8870432" y="2630598"/>
            <a:ext cx="88854" cy="2108851"/>
          </a:xfrm>
          <a:prstGeom prst="rightBrace">
            <a:avLst>
              <a:gd name="adj1" fmla="val 87644"/>
              <a:gd name="adj2" fmla="val 50000"/>
            </a:avLst>
          </a:prstGeom>
          <a:solidFill>
            <a:srgbClr val="3498DB"/>
          </a:solidFill>
          <a:ln>
            <a:solidFill>
              <a:schemeClr val="lt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a:lstStyle/>
          <a:p>
            <a:pPr algn="ctr">
              <a:buFont typeface="Wingdings" panose="05000000000000000000" pitchFamily="2" charset="2"/>
              <a:buNone/>
              <a:defRPr/>
            </a:pPr>
            <a:endParaRPr lang="zh-CN" altLang="en-US" sz="14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5" name="TextBox 51"/>
          <p:cNvSpPr txBox="1">
            <a:spLocks noChangeArrowheads="1"/>
          </p:cNvSpPr>
          <p:nvPr>
            <p:custDataLst>
              <p:tags r:id="rId3"/>
            </p:custDataLst>
          </p:nvPr>
        </p:nvSpPr>
        <p:spPr bwMode="auto">
          <a:xfrm>
            <a:off x="8134897" y="3357893"/>
            <a:ext cx="168583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Arial" panose="020B0604020202020204" pitchFamily="34" charset="0"/>
                <a:ea typeface="微软雅黑" panose="020B0503020204020204" pitchFamily="34" charset="-122"/>
              </a:defRPr>
            </a:lvl1pPr>
            <a:lvl2pPr marL="742950" indent="-285750">
              <a:defRPr sz="1400">
                <a:solidFill>
                  <a:schemeClr val="tx1"/>
                </a:solidFill>
                <a:latin typeface="Arial" panose="020B0604020202020204" pitchFamily="34" charset="0"/>
                <a:ea typeface="微软雅黑" panose="020B0503020204020204" pitchFamily="34" charset="-122"/>
              </a:defRPr>
            </a:lvl2pPr>
            <a:lvl3pPr marL="1143000" indent="-228600">
              <a:defRPr sz="1400">
                <a:solidFill>
                  <a:schemeClr val="tx1"/>
                </a:solidFill>
                <a:latin typeface="Arial" panose="020B0604020202020204" pitchFamily="34" charset="0"/>
                <a:ea typeface="微软雅黑" panose="020B0503020204020204" pitchFamily="34" charset="-122"/>
              </a:defRPr>
            </a:lvl3pPr>
            <a:lvl4pPr marL="1600200" indent="-228600">
              <a:defRPr sz="1400">
                <a:solidFill>
                  <a:schemeClr val="tx1"/>
                </a:solidFill>
                <a:latin typeface="Arial" panose="020B0604020202020204" pitchFamily="34" charset="0"/>
                <a:ea typeface="微软雅黑" panose="020B0503020204020204" pitchFamily="34" charset="-122"/>
              </a:defRPr>
            </a:lvl4pPr>
            <a:lvl5pPr marL="2057400" indent="-228600">
              <a:defRPr sz="1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9pPr>
          </a:lstStyle>
          <a:p>
            <a:pPr algn="ctr">
              <a:defRPr/>
            </a:pPr>
            <a:r>
              <a:rPr lang="zh-CN" altLang="en-US" b="1" kern="0" dirty="0">
                <a:solidFill>
                  <a:srgbClr val="FFFFFF"/>
                </a:solidFill>
                <a:latin typeface="微软雅黑" panose="020B0503020204020204" pitchFamily="34" charset="-122"/>
              </a:rPr>
              <a:t>四纵</a:t>
            </a:r>
            <a:r>
              <a:rPr lang="en-US" altLang="zh-CN" kern="0" dirty="0">
                <a:solidFill>
                  <a:srgbClr val="FFFFFF"/>
                </a:solidFill>
                <a:latin typeface="微软雅黑" panose="020B0503020204020204" pitchFamily="34" charset="-122"/>
              </a:rPr>
              <a:t>——</a:t>
            </a:r>
            <a:r>
              <a:rPr lang="zh-CN" altLang="en-US" kern="0" dirty="0">
                <a:solidFill>
                  <a:srgbClr val="FFFFFF"/>
                </a:solidFill>
                <a:latin typeface="微软雅黑" panose="020B0503020204020204" pitchFamily="34" charset="-122"/>
              </a:rPr>
              <a:t>保障机制</a:t>
            </a:r>
          </a:p>
        </p:txBody>
      </p:sp>
      <p:sp>
        <p:nvSpPr>
          <p:cNvPr id="57" name="AutoShape 7"/>
          <p:cNvSpPr>
            <a:spLocks noChangeArrowheads="1"/>
          </p:cNvSpPr>
          <p:nvPr>
            <p:custDataLst>
              <p:tags r:id="rId4"/>
            </p:custDataLst>
          </p:nvPr>
        </p:nvSpPr>
        <p:spPr bwMode="auto">
          <a:xfrm>
            <a:off x="8397240" y="3780790"/>
            <a:ext cx="544195" cy="2194560"/>
          </a:xfrm>
          <a:prstGeom prst="roundRect">
            <a:avLst>
              <a:gd name="adj" fmla="val 16667"/>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007ADD">
                  <a:lumMod val="90000"/>
                  <a:lumOff val="10000"/>
                </a:srgbClr>
              </a:gs>
              <a:gs pos="50000">
                <a:srgbClr val="007ADD">
                  <a:lumMod val="95000"/>
                  <a:lumOff val="5000"/>
                </a:srgbClr>
              </a:gs>
              <a:gs pos="100000">
                <a:srgbClr val="007ADD">
                  <a:lumMod val="95000"/>
                  <a:lumOff val="5000"/>
                </a:srgbClr>
              </a:gs>
            </a:gsLst>
            <a:lin ang="5400000" scaled="0"/>
          </a:gradFill>
          <a:ln>
            <a:solidFill>
              <a:schemeClr val="accent1">
                <a:lumMod val="40000"/>
                <a:lumOff val="60000"/>
              </a:schemeClr>
            </a:solidFill>
          </a:ln>
        </p:spPr>
        <p:style>
          <a:lnRef idx="1">
            <a:schemeClr val="accent1"/>
          </a:lnRef>
          <a:fillRef idx="2">
            <a:schemeClr val="accent1"/>
          </a:fillRef>
          <a:effectRef idx="1">
            <a:schemeClr val="accent1"/>
          </a:effectRef>
          <a:fontRef idx="minor">
            <a:schemeClr val="dk1"/>
          </a:fontRef>
        </p:style>
        <p:txBody>
          <a:bodyPr lIns="45720" tIns="36000" rIns="45720"/>
          <a:lstStyle>
            <a:lvl1pPr>
              <a:defRPr sz="1400">
                <a:solidFill>
                  <a:schemeClr val="tx1"/>
                </a:solidFill>
                <a:latin typeface="Arial" panose="020B0604020202020204" pitchFamily="34" charset="0"/>
                <a:ea typeface="微软雅黑" panose="020B0503020204020204" pitchFamily="34" charset="-122"/>
              </a:defRPr>
            </a:lvl1pPr>
            <a:lvl2pPr marL="742950" indent="-285750">
              <a:defRPr sz="1400">
                <a:solidFill>
                  <a:schemeClr val="tx1"/>
                </a:solidFill>
                <a:latin typeface="Arial" panose="020B0604020202020204" pitchFamily="34" charset="0"/>
                <a:ea typeface="微软雅黑" panose="020B0503020204020204" pitchFamily="34" charset="-122"/>
              </a:defRPr>
            </a:lvl2pPr>
            <a:lvl3pPr marL="1143000" indent="-228600">
              <a:defRPr sz="1400">
                <a:solidFill>
                  <a:schemeClr val="tx1"/>
                </a:solidFill>
                <a:latin typeface="Arial" panose="020B0604020202020204" pitchFamily="34" charset="0"/>
                <a:ea typeface="微软雅黑" panose="020B0503020204020204" pitchFamily="34" charset="-122"/>
              </a:defRPr>
            </a:lvl3pPr>
            <a:lvl4pPr marL="1600200" indent="-228600">
              <a:defRPr sz="1400">
                <a:solidFill>
                  <a:schemeClr val="tx1"/>
                </a:solidFill>
                <a:latin typeface="Arial" panose="020B0604020202020204" pitchFamily="34" charset="0"/>
                <a:ea typeface="微软雅黑" panose="020B0503020204020204" pitchFamily="34" charset="-122"/>
              </a:defRPr>
            </a:lvl4pPr>
            <a:lvl5pPr marL="2057400" indent="-228600">
              <a:defRPr sz="1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9pPr>
          </a:lstStyle>
          <a:p>
            <a:pPr algn="ctr">
              <a:lnSpc>
                <a:spcPts val="1500"/>
              </a:lnSpc>
              <a:buSzPct val="80000"/>
              <a:defRPr/>
            </a:pPr>
            <a:r>
              <a:rPr lang="zh-CN" altLang="en-US" sz="1200" b="1" dirty="0">
                <a:solidFill>
                  <a:srgbClr val="FFFFFF"/>
                </a:solidFill>
                <a:latin typeface="微软雅黑" panose="020B0503020204020204" pitchFamily="34" charset="-122"/>
              </a:rPr>
              <a:t>政策</a:t>
            </a:r>
          </a:p>
        </p:txBody>
      </p:sp>
      <p:sp>
        <p:nvSpPr>
          <p:cNvPr id="58" name="AutoShape 5"/>
          <p:cNvSpPr>
            <a:spLocks noChangeArrowheads="1"/>
          </p:cNvSpPr>
          <p:nvPr>
            <p:custDataLst>
              <p:tags r:id="rId5"/>
            </p:custDataLst>
          </p:nvPr>
        </p:nvSpPr>
        <p:spPr bwMode="auto">
          <a:xfrm>
            <a:off x="9617710" y="3776980"/>
            <a:ext cx="544830" cy="2194560"/>
          </a:xfrm>
          <a:prstGeom prst="roundRect">
            <a:avLst>
              <a:gd name="adj" fmla="val 16667"/>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007ADD">
                  <a:lumMod val="90000"/>
                  <a:lumOff val="10000"/>
                </a:srgbClr>
              </a:gs>
              <a:gs pos="50000">
                <a:srgbClr val="007ADD">
                  <a:lumMod val="95000"/>
                  <a:lumOff val="5000"/>
                </a:srgbClr>
              </a:gs>
              <a:gs pos="100000">
                <a:srgbClr val="007ADD">
                  <a:lumMod val="95000"/>
                  <a:lumOff val="5000"/>
                </a:srgbClr>
              </a:gs>
            </a:gsLst>
            <a:lin ang="5400000" scaled="0"/>
          </a:gradFill>
          <a:ln>
            <a:solidFill>
              <a:schemeClr val="accent1">
                <a:lumMod val="40000"/>
                <a:lumOff val="60000"/>
              </a:schemeClr>
            </a:solidFill>
          </a:ln>
        </p:spPr>
        <p:style>
          <a:lnRef idx="1">
            <a:schemeClr val="accent1"/>
          </a:lnRef>
          <a:fillRef idx="2">
            <a:schemeClr val="accent1"/>
          </a:fillRef>
          <a:effectRef idx="1">
            <a:schemeClr val="accent1"/>
          </a:effectRef>
          <a:fontRef idx="minor">
            <a:schemeClr val="dk1"/>
          </a:fontRef>
        </p:style>
        <p:txBody>
          <a:bodyPr lIns="45720" tIns="36000" rIns="45720"/>
          <a:lstStyle>
            <a:lvl1pPr>
              <a:defRPr sz="1400">
                <a:solidFill>
                  <a:schemeClr val="tx1"/>
                </a:solidFill>
                <a:latin typeface="Arial" panose="020B0604020202020204" pitchFamily="34" charset="0"/>
                <a:ea typeface="微软雅黑" panose="020B0503020204020204" pitchFamily="34" charset="-122"/>
              </a:defRPr>
            </a:lvl1pPr>
            <a:lvl2pPr marL="742950" indent="-285750">
              <a:defRPr sz="1400">
                <a:solidFill>
                  <a:schemeClr val="tx1"/>
                </a:solidFill>
                <a:latin typeface="Arial" panose="020B0604020202020204" pitchFamily="34" charset="0"/>
                <a:ea typeface="微软雅黑" panose="020B0503020204020204" pitchFamily="34" charset="-122"/>
              </a:defRPr>
            </a:lvl2pPr>
            <a:lvl3pPr marL="1143000" indent="-228600">
              <a:defRPr sz="1400">
                <a:solidFill>
                  <a:schemeClr val="tx1"/>
                </a:solidFill>
                <a:latin typeface="Arial" panose="020B0604020202020204" pitchFamily="34" charset="0"/>
                <a:ea typeface="微软雅黑" panose="020B0503020204020204" pitchFamily="34" charset="-122"/>
              </a:defRPr>
            </a:lvl3pPr>
            <a:lvl4pPr marL="1600200" indent="-228600">
              <a:defRPr sz="1400">
                <a:solidFill>
                  <a:schemeClr val="tx1"/>
                </a:solidFill>
                <a:latin typeface="Arial" panose="020B0604020202020204" pitchFamily="34" charset="0"/>
                <a:ea typeface="微软雅黑" panose="020B0503020204020204" pitchFamily="34" charset="-122"/>
              </a:defRPr>
            </a:lvl4pPr>
            <a:lvl5pPr marL="2057400" indent="-228600">
              <a:defRPr sz="1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9pPr>
          </a:lstStyle>
          <a:p>
            <a:pPr algn="ctr">
              <a:lnSpc>
                <a:spcPts val="1500"/>
              </a:lnSpc>
              <a:buSzPct val="80000"/>
              <a:defRPr/>
            </a:pPr>
            <a:r>
              <a:rPr lang="zh-CN" altLang="en-US" sz="1200" b="1" dirty="0">
                <a:solidFill>
                  <a:srgbClr val="FFFFFF"/>
                </a:solidFill>
                <a:latin typeface="微软雅黑" panose="020B0503020204020204" pitchFamily="34" charset="-122"/>
              </a:rPr>
              <a:t>技术</a:t>
            </a:r>
          </a:p>
        </p:txBody>
      </p:sp>
      <p:sp>
        <p:nvSpPr>
          <p:cNvPr id="59" name="AutoShape 6"/>
          <p:cNvSpPr>
            <a:spLocks noChangeArrowheads="1"/>
          </p:cNvSpPr>
          <p:nvPr>
            <p:custDataLst>
              <p:tags r:id="rId6"/>
            </p:custDataLst>
          </p:nvPr>
        </p:nvSpPr>
        <p:spPr bwMode="auto">
          <a:xfrm>
            <a:off x="9009380" y="3778885"/>
            <a:ext cx="544830" cy="2195830"/>
          </a:xfrm>
          <a:prstGeom prst="roundRect">
            <a:avLst>
              <a:gd name="adj" fmla="val 16667"/>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007ADD">
                  <a:lumMod val="90000"/>
                  <a:lumOff val="10000"/>
                </a:srgbClr>
              </a:gs>
              <a:gs pos="50000">
                <a:srgbClr val="007ADD">
                  <a:lumMod val="95000"/>
                  <a:lumOff val="5000"/>
                </a:srgbClr>
              </a:gs>
              <a:gs pos="100000">
                <a:srgbClr val="007ADD">
                  <a:lumMod val="95000"/>
                  <a:lumOff val="5000"/>
                </a:srgbClr>
              </a:gs>
            </a:gsLst>
            <a:lin ang="5400000" scaled="0"/>
          </a:gradFill>
          <a:ln>
            <a:solidFill>
              <a:schemeClr val="accent1">
                <a:lumMod val="40000"/>
                <a:lumOff val="60000"/>
              </a:schemeClr>
            </a:solidFill>
          </a:ln>
        </p:spPr>
        <p:style>
          <a:lnRef idx="1">
            <a:schemeClr val="accent1"/>
          </a:lnRef>
          <a:fillRef idx="2">
            <a:schemeClr val="accent1"/>
          </a:fillRef>
          <a:effectRef idx="1">
            <a:schemeClr val="accent1"/>
          </a:effectRef>
          <a:fontRef idx="minor">
            <a:schemeClr val="dk1"/>
          </a:fontRef>
        </p:style>
        <p:txBody>
          <a:bodyPr lIns="45720" tIns="36000" rIns="45720"/>
          <a:lstStyle>
            <a:lvl1pPr>
              <a:defRPr sz="1400">
                <a:solidFill>
                  <a:schemeClr val="tx1"/>
                </a:solidFill>
                <a:latin typeface="Arial" panose="020B0604020202020204" pitchFamily="34" charset="0"/>
                <a:ea typeface="微软雅黑" panose="020B0503020204020204" pitchFamily="34" charset="-122"/>
              </a:defRPr>
            </a:lvl1pPr>
            <a:lvl2pPr marL="742950" indent="-285750">
              <a:defRPr sz="1400">
                <a:solidFill>
                  <a:schemeClr val="tx1"/>
                </a:solidFill>
                <a:latin typeface="Arial" panose="020B0604020202020204" pitchFamily="34" charset="0"/>
                <a:ea typeface="微软雅黑" panose="020B0503020204020204" pitchFamily="34" charset="-122"/>
              </a:defRPr>
            </a:lvl2pPr>
            <a:lvl3pPr marL="1143000" indent="-228600">
              <a:defRPr sz="1400">
                <a:solidFill>
                  <a:schemeClr val="tx1"/>
                </a:solidFill>
                <a:latin typeface="Arial" panose="020B0604020202020204" pitchFamily="34" charset="0"/>
                <a:ea typeface="微软雅黑" panose="020B0503020204020204" pitchFamily="34" charset="-122"/>
              </a:defRPr>
            </a:lvl3pPr>
            <a:lvl4pPr marL="1600200" indent="-228600">
              <a:defRPr sz="1400">
                <a:solidFill>
                  <a:schemeClr val="tx1"/>
                </a:solidFill>
                <a:latin typeface="Arial" panose="020B0604020202020204" pitchFamily="34" charset="0"/>
                <a:ea typeface="微软雅黑" panose="020B0503020204020204" pitchFamily="34" charset="-122"/>
              </a:defRPr>
            </a:lvl4pPr>
            <a:lvl5pPr marL="2057400" indent="-228600">
              <a:defRPr sz="1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9pPr>
          </a:lstStyle>
          <a:p>
            <a:pPr algn="ctr">
              <a:lnSpc>
                <a:spcPts val="1500"/>
              </a:lnSpc>
              <a:buSzPct val="80000"/>
              <a:defRPr/>
            </a:pPr>
            <a:r>
              <a:rPr lang="zh-CN" altLang="en-US" sz="1200" b="1" dirty="0">
                <a:solidFill>
                  <a:srgbClr val="FFFFFF"/>
                </a:solidFill>
                <a:latin typeface="微软雅黑" panose="020B0503020204020204" pitchFamily="34" charset="-122"/>
                <a:cs typeface="Arial Unicode MS" panose="020B0604020202020204" pitchFamily="34" charset="-122"/>
              </a:rPr>
              <a:t>流程</a:t>
            </a:r>
          </a:p>
        </p:txBody>
      </p:sp>
      <p:sp>
        <p:nvSpPr>
          <p:cNvPr id="60" name="AutoShape 7"/>
          <p:cNvSpPr>
            <a:spLocks noChangeArrowheads="1"/>
          </p:cNvSpPr>
          <p:nvPr>
            <p:custDataLst>
              <p:tags r:id="rId7"/>
            </p:custDataLst>
          </p:nvPr>
        </p:nvSpPr>
        <p:spPr bwMode="auto">
          <a:xfrm>
            <a:off x="7787005" y="3780790"/>
            <a:ext cx="545465" cy="2194560"/>
          </a:xfrm>
          <a:prstGeom prst="roundRect">
            <a:avLst>
              <a:gd name="adj" fmla="val 16667"/>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 pos="0">
                <a:srgbClr val="007ADD">
                  <a:lumMod val="90000"/>
                  <a:lumOff val="10000"/>
                </a:srgbClr>
              </a:gs>
              <a:gs pos="50000">
                <a:srgbClr val="007ADD">
                  <a:lumMod val="95000"/>
                  <a:lumOff val="5000"/>
                </a:srgbClr>
              </a:gs>
              <a:gs pos="100000">
                <a:srgbClr val="007ADD">
                  <a:lumMod val="95000"/>
                  <a:lumOff val="5000"/>
                </a:srgbClr>
              </a:gs>
            </a:gsLst>
            <a:lin ang="5400000" scaled="0"/>
          </a:gradFill>
          <a:ln>
            <a:solidFill>
              <a:schemeClr val="accent1">
                <a:lumMod val="40000"/>
                <a:lumOff val="60000"/>
              </a:schemeClr>
            </a:solidFill>
          </a:ln>
        </p:spPr>
        <p:style>
          <a:lnRef idx="1">
            <a:schemeClr val="accent1"/>
          </a:lnRef>
          <a:fillRef idx="2">
            <a:schemeClr val="accent1"/>
          </a:fillRef>
          <a:effectRef idx="1">
            <a:schemeClr val="accent1"/>
          </a:effectRef>
          <a:fontRef idx="minor">
            <a:schemeClr val="dk1"/>
          </a:fontRef>
        </p:style>
        <p:txBody>
          <a:bodyPr lIns="45720" tIns="36000" rIns="45720"/>
          <a:lstStyle>
            <a:lvl1pPr>
              <a:defRPr sz="1400">
                <a:solidFill>
                  <a:schemeClr val="tx1"/>
                </a:solidFill>
                <a:latin typeface="Arial" panose="020B0604020202020204" pitchFamily="34" charset="0"/>
                <a:ea typeface="微软雅黑" panose="020B0503020204020204" pitchFamily="34" charset="-122"/>
              </a:defRPr>
            </a:lvl1pPr>
            <a:lvl2pPr marL="742950" indent="-285750">
              <a:defRPr sz="1400">
                <a:solidFill>
                  <a:schemeClr val="tx1"/>
                </a:solidFill>
                <a:latin typeface="Arial" panose="020B0604020202020204" pitchFamily="34" charset="0"/>
                <a:ea typeface="微软雅黑" panose="020B0503020204020204" pitchFamily="34" charset="-122"/>
              </a:defRPr>
            </a:lvl2pPr>
            <a:lvl3pPr marL="1143000" indent="-228600">
              <a:defRPr sz="1400">
                <a:solidFill>
                  <a:schemeClr val="tx1"/>
                </a:solidFill>
                <a:latin typeface="Arial" panose="020B0604020202020204" pitchFamily="34" charset="0"/>
                <a:ea typeface="微软雅黑" panose="020B0503020204020204" pitchFamily="34" charset="-122"/>
              </a:defRPr>
            </a:lvl3pPr>
            <a:lvl4pPr marL="1600200" indent="-228600">
              <a:defRPr sz="1400">
                <a:solidFill>
                  <a:schemeClr val="tx1"/>
                </a:solidFill>
                <a:latin typeface="Arial" panose="020B0604020202020204" pitchFamily="34" charset="0"/>
                <a:ea typeface="微软雅黑" panose="020B0503020204020204" pitchFamily="34" charset="-122"/>
              </a:defRPr>
            </a:lvl4pPr>
            <a:lvl5pPr marL="2057400" indent="-228600">
              <a:defRPr sz="1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9pPr>
          </a:lstStyle>
          <a:p>
            <a:pPr algn="ctr">
              <a:lnSpc>
                <a:spcPts val="1500"/>
              </a:lnSpc>
              <a:buSzPct val="80000"/>
              <a:buFont typeface="Marlett" pitchFamily="2" charset="2"/>
              <a:buNone/>
              <a:defRPr/>
            </a:pPr>
            <a:r>
              <a:rPr lang="zh-CN" altLang="en-US" sz="1200" b="1" dirty="0">
                <a:solidFill>
                  <a:srgbClr val="FFFFFF"/>
                </a:solidFill>
                <a:latin typeface="微软雅黑" panose="020B0503020204020204" pitchFamily="34" charset="-122"/>
                <a:cs typeface="Arial Unicode MS" panose="020B0604020202020204" pitchFamily="34" charset="-122"/>
              </a:rPr>
              <a:t>组织</a:t>
            </a:r>
          </a:p>
        </p:txBody>
      </p:sp>
      <p:sp>
        <p:nvSpPr>
          <p:cNvPr id="61" name="AutoShape 9"/>
          <p:cNvSpPr>
            <a:spLocks noChangeArrowheads="1"/>
          </p:cNvSpPr>
          <p:nvPr>
            <p:custDataLst>
              <p:tags r:id="rId8"/>
            </p:custDataLst>
          </p:nvPr>
        </p:nvSpPr>
        <p:spPr bwMode="auto">
          <a:xfrm>
            <a:off x="7842250" y="5507355"/>
            <a:ext cx="2276475" cy="187960"/>
          </a:xfrm>
          <a:prstGeom prst="roundRect">
            <a:avLst>
              <a:gd name="adj" fmla="val 16667"/>
            </a:avLst>
          </a:prstGeom>
          <a:solidFill>
            <a:schemeClr val="lt1"/>
          </a:solidFill>
          <a:ln>
            <a:solidFill>
              <a:srgbClr val="3498DB">
                <a:alpha val="75000"/>
              </a:srgbClr>
            </a:solidFill>
          </a:ln>
        </p:spPr>
        <p:style>
          <a:lnRef idx="2">
            <a:schemeClr val="accent2"/>
          </a:lnRef>
          <a:fillRef idx="1">
            <a:schemeClr val="lt1"/>
          </a:fillRef>
          <a:effectRef idx="0">
            <a:schemeClr val="accent2"/>
          </a:effectRef>
          <a:fontRef idx="minor">
            <a:schemeClr val="dk1"/>
          </a:fontRef>
        </p:style>
        <p:txBody>
          <a:bodyPr wrap="none" anchor="ctr"/>
          <a:lstStyle/>
          <a:p>
            <a:pPr>
              <a:buSzPct val="80000"/>
              <a:defRPr/>
            </a:pPr>
            <a:r>
              <a:rPr lang="zh-CN" altLang="en-US" sz="1200" kern="0" dirty="0">
                <a:solidFill>
                  <a:prstClr val="black"/>
                </a:solidFill>
                <a:latin typeface="微软雅黑" panose="020B0503020204020204" pitchFamily="34" charset="-122"/>
                <a:ea typeface="微软雅黑" panose="020B0503020204020204" pitchFamily="34" charset="-122"/>
              </a:rPr>
              <a:t>数据生命周期管理</a:t>
            </a:r>
          </a:p>
        </p:txBody>
      </p:sp>
      <p:sp>
        <p:nvSpPr>
          <p:cNvPr id="62" name="AutoShape 12"/>
          <p:cNvSpPr>
            <a:spLocks noChangeArrowheads="1"/>
          </p:cNvSpPr>
          <p:nvPr>
            <p:custDataLst>
              <p:tags r:id="rId9"/>
            </p:custDataLst>
          </p:nvPr>
        </p:nvSpPr>
        <p:spPr bwMode="auto">
          <a:xfrm>
            <a:off x="7842250" y="4480560"/>
            <a:ext cx="2276475" cy="187960"/>
          </a:xfrm>
          <a:prstGeom prst="roundRect">
            <a:avLst>
              <a:gd name="adj" fmla="val 16667"/>
            </a:avLst>
          </a:prstGeom>
          <a:solidFill>
            <a:schemeClr val="lt1"/>
          </a:solidFill>
          <a:ln>
            <a:solidFill>
              <a:srgbClr val="3498DB">
                <a:alpha val="75000"/>
              </a:srgbClr>
            </a:solidFill>
          </a:ln>
        </p:spPr>
        <p:style>
          <a:lnRef idx="2">
            <a:schemeClr val="accent2"/>
          </a:lnRef>
          <a:fillRef idx="1">
            <a:schemeClr val="lt1"/>
          </a:fillRef>
          <a:effectRef idx="0">
            <a:schemeClr val="accent2"/>
          </a:effectRef>
          <a:fontRef idx="minor">
            <a:schemeClr val="dk1"/>
          </a:fontRef>
        </p:style>
        <p:txBody>
          <a:bodyPr wrap="none" anchor="ctr"/>
          <a:lstStyle>
            <a:lvl1pPr>
              <a:defRPr sz="1400">
                <a:solidFill>
                  <a:schemeClr val="tx1"/>
                </a:solidFill>
                <a:latin typeface="Arial" panose="020B0604020202020204" pitchFamily="34" charset="0"/>
                <a:ea typeface="微软雅黑" panose="020B0503020204020204" pitchFamily="34" charset="-122"/>
              </a:defRPr>
            </a:lvl1pPr>
            <a:lvl2pPr marL="742950" indent="-285750">
              <a:defRPr sz="1400">
                <a:solidFill>
                  <a:schemeClr val="tx1"/>
                </a:solidFill>
                <a:latin typeface="Arial" panose="020B0604020202020204" pitchFamily="34" charset="0"/>
                <a:ea typeface="微软雅黑" panose="020B0503020204020204" pitchFamily="34" charset="-122"/>
              </a:defRPr>
            </a:lvl2pPr>
            <a:lvl3pPr marL="1143000" indent="-228600">
              <a:defRPr sz="1400">
                <a:solidFill>
                  <a:schemeClr val="tx1"/>
                </a:solidFill>
                <a:latin typeface="Arial" panose="020B0604020202020204" pitchFamily="34" charset="0"/>
                <a:ea typeface="微软雅黑" panose="020B0503020204020204" pitchFamily="34" charset="-122"/>
              </a:defRPr>
            </a:lvl3pPr>
            <a:lvl4pPr marL="1600200" indent="-228600">
              <a:defRPr sz="1400">
                <a:solidFill>
                  <a:schemeClr val="tx1"/>
                </a:solidFill>
                <a:latin typeface="Arial" panose="020B0604020202020204" pitchFamily="34" charset="0"/>
                <a:ea typeface="微软雅黑" panose="020B0503020204020204" pitchFamily="34" charset="-122"/>
              </a:defRPr>
            </a:lvl4pPr>
            <a:lvl5pPr marL="2057400" indent="-228600">
              <a:defRPr sz="1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9pPr>
          </a:lstStyle>
          <a:p>
            <a:pPr>
              <a:buSzPct val="80000"/>
              <a:defRPr/>
            </a:pPr>
            <a:r>
              <a:rPr lang="zh-CN" altLang="en-US" sz="1200" kern="0" dirty="0">
                <a:solidFill>
                  <a:prstClr val="black"/>
                </a:solidFill>
                <a:latin typeface="微软雅黑" panose="020B0503020204020204" pitchFamily="34" charset="-122"/>
              </a:rPr>
              <a:t>数据标准管理</a:t>
            </a:r>
          </a:p>
        </p:txBody>
      </p:sp>
      <p:sp>
        <p:nvSpPr>
          <p:cNvPr id="63" name="AutoShape 11"/>
          <p:cNvSpPr>
            <a:spLocks noChangeArrowheads="1"/>
          </p:cNvSpPr>
          <p:nvPr>
            <p:custDataLst>
              <p:tags r:id="rId10"/>
            </p:custDataLst>
          </p:nvPr>
        </p:nvSpPr>
        <p:spPr bwMode="auto">
          <a:xfrm>
            <a:off x="7842250" y="4684395"/>
            <a:ext cx="2276475" cy="187960"/>
          </a:xfrm>
          <a:prstGeom prst="roundRect">
            <a:avLst>
              <a:gd name="adj" fmla="val 16667"/>
            </a:avLst>
          </a:prstGeom>
          <a:solidFill>
            <a:schemeClr val="lt1"/>
          </a:solidFill>
          <a:ln>
            <a:solidFill>
              <a:srgbClr val="3498DB">
                <a:alpha val="75000"/>
              </a:srgbClr>
            </a:solidFill>
          </a:ln>
        </p:spPr>
        <p:style>
          <a:lnRef idx="2">
            <a:schemeClr val="accent2"/>
          </a:lnRef>
          <a:fillRef idx="1">
            <a:schemeClr val="lt1"/>
          </a:fillRef>
          <a:effectRef idx="0">
            <a:schemeClr val="accent2"/>
          </a:effectRef>
          <a:fontRef idx="minor">
            <a:schemeClr val="dk1"/>
          </a:fontRef>
        </p:style>
        <p:txBody>
          <a:bodyPr wrap="none" anchor="ctr"/>
          <a:lstStyle>
            <a:lvl1pPr>
              <a:defRPr sz="1400">
                <a:solidFill>
                  <a:schemeClr val="tx1"/>
                </a:solidFill>
                <a:latin typeface="Arial" panose="020B0604020202020204" pitchFamily="34" charset="0"/>
                <a:ea typeface="微软雅黑" panose="020B0503020204020204" pitchFamily="34" charset="-122"/>
              </a:defRPr>
            </a:lvl1pPr>
            <a:lvl2pPr marL="742950" indent="-285750">
              <a:defRPr sz="1400">
                <a:solidFill>
                  <a:schemeClr val="tx1"/>
                </a:solidFill>
                <a:latin typeface="Arial" panose="020B0604020202020204" pitchFamily="34" charset="0"/>
                <a:ea typeface="微软雅黑" panose="020B0503020204020204" pitchFamily="34" charset="-122"/>
              </a:defRPr>
            </a:lvl2pPr>
            <a:lvl3pPr marL="1143000" indent="-228600">
              <a:defRPr sz="1400">
                <a:solidFill>
                  <a:schemeClr val="tx1"/>
                </a:solidFill>
                <a:latin typeface="Arial" panose="020B0604020202020204" pitchFamily="34" charset="0"/>
                <a:ea typeface="微软雅黑" panose="020B0503020204020204" pitchFamily="34" charset="-122"/>
              </a:defRPr>
            </a:lvl3pPr>
            <a:lvl4pPr marL="1600200" indent="-228600">
              <a:defRPr sz="1400">
                <a:solidFill>
                  <a:schemeClr val="tx1"/>
                </a:solidFill>
                <a:latin typeface="Arial" panose="020B0604020202020204" pitchFamily="34" charset="0"/>
                <a:ea typeface="微软雅黑" panose="020B0503020204020204" pitchFamily="34" charset="-122"/>
              </a:defRPr>
            </a:lvl4pPr>
            <a:lvl5pPr marL="2057400" indent="-228600">
              <a:defRPr sz="1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9pPr>
          </a:lstStyle>
          <a:p>
            <a:pPr>
              <a:buSzPct val="80000"/>
              <a:defRPr/>
            </a:pPr>
            <a:r>
              <a:rPr lang="zh-CN" altLang="en-US" sz="1200" kern="0" dirty="0">
                <a:solidFill>
                  <a:prstClr val="black"/>
                </a:solidFill>
                <a:latin typeface="微软雅黑" panose="020B0503020204020204" pitchFamily="34" charset="-122"/>
              </a:rPr>
              <a:t>数据质量管理</a:t>
            </a:r>
          </a:p>
        </p:txBody>
      </p:sp>
      <p:sp>
        <p:nvSpPr>
          <p:cNvPr id="64" name="AutoShape 11"/>
          <p:cNvSpPr>
            <a:spLocks noChangeArrowheads="1"/>
          </p:cNvSpPr>
          <p:nvPr>
            <p:custDataLst>
              <p:tags r:id="rId11"/>
            </p:custDataLst>
          </p:nvPr>
        </p:nvSpPr>
        <p:spPr bwMode="auto">
          <a:xfrm>
            <a:off x="7842250" y="4278630"/>
            <a:ext cx="2276475" cy="187960"/>
          </a:xfrm>
          <a:prstGeom prst="roundRect">
            <a:avLst>
              <a:gd name="adj" fmla="val 16667"/>
            </a:avLst>
          </a:prstGeom>
          <a:solidFill>
            <a:schemeClr val="lt1"/>
          </a:solidFill>
          <a:ln>
            <a:solidFill>
              <a:srgbClr val="3498DB">
                <a:alpha val="75000"/>
              </a:srgbClr>
            </a:solidFill>
          </a:ln>
        </p:spPr>
        <p:style>
          <a:lnRef idx="2">
            <a:schemeClr val="accent2"/>
          </a:lnRef>
          <a:fillRef idx="1">
            <a:schemeClr val="lt1"/>
          </a:fillRef>
          <a:effectRef idx="0">
            <a:schemeClr val="accent2"/>
          </a:effectRef>
          <a:fontRef idx="minor">
            <a:schemeClr val="dk1"/>
          </a:fontRef>
        </p:style>
        <p:txBody>
          <a:bodyPr wrap="none" anchor="ctr"/>
          <a:lstStyle/>
          <a:p>
            <a:pPr>
              <a:buSzPct val="80000"/>
              <a:defRPr/>
            </a:pPr>
            <a:r>
              <a:rPr lang="zh-CN" altLang="en-US" sz="1200" kern="0" dirty="0">
                <a:solidFill>
                  <a:prstClr val="black"/>
                </a:solidFill>
                <a:latin typeface="微软雅黑" panose="020B0503020204020204" pitchFamily="34" charset="-122"/>
                <a:ea typeface="微软雅黑" panose="020B0503020204020204" pitchFamily="34" charset="-122"/>
              </a:rPr>
              <a:t>数据模型管理</a:t>
            </a:r>
          </a:p>
        </p:txBody>
      </p:sp>
      <p:sp>
        <p:nvSpPr>
          <p:cNvPr id="65" name="AutoShape 11"/>
          <p:cNvSpPr>
            <a:spLocks noChangeArrowheads="1"/>
          </p:cNvSpPr>
          <p:nvPr>
            <p:custDataLst>
              <p:tags r:id="rId12"/>
            </p:custDataLst>
          </p:nvPr>
        </p:nvSpPr>
        <p:spPr bwMode="auto">
          <a:xfrm>
            <a:off x="7842250" y="4894580"/>
            <a:ext cx="2276475" cy="187960"/>
          </a:xfrm>
          <a:prstGeom prst="roundRect">
            <a:avLst>
              <a:gd name="adj" fmla="val 16667"/>
            </a:avLst>
          </a:prstGeom>
          <a:solidFill>
            <a:schemeClr val="lt1"/>
          </a:solidFill>
          <a:ln>
            <a:solidFill>
              <a:srgbClr val="3498DB">
                <a:alpha val="75000"/>
              </a:srgbClr>
            </a:solidFill>
          </a:ln>
        </p:spPr>
        <p:style>
          <a:lnRef idx="2">
            <a:schemeClr val="accent2"/>
          </a:lnRef>
          <a:fillRef idx="1">
            <a:schemeClr val="lt1"/>
          </a:fillRef>
          <a:effectRef idx="0">
            <a:schemeClr val="accent2"/>
          </a:effectRef>
          <a:fontRef idx="minor">
            <a:schemeClr val="dk1"/>
          </a:fontRef>
        </p:style>
        <p:txBody>
          <a:bodyPr wrap="none" anchor="ctr"/>
          <a:lstStyle/>
          <a:p>
            <a:pPr>
              <a:buSzPct val="80000"/>
              <a:defRPr/>
            </a:pPr>
            <a:r>
              <a:rPr lang="zh-CN" altLang="en-US" sz="1200" kern="0" dirty="0">
                <a:solidFill>
                  <a:prstClr val="black"/>
                </a:solidFill>
                <a:latin typeface="微软雅黑" panose="020B0503020204020204" pitchFamily="34" charset="-122"/>
                <a:ea typeface="微软雅黑" panose="020B0503020204020204" pitchFamily="34" charset="-122"/>
              </a:rPr>
              <a:t>元数据管理</a:t>
            </a:r>
          </a:p>
        </p:txBody>
      </p:sp>
      <p:sp>
        <p:nvSpPr>
          <p:cNvPr id="66" name="AutoShape 11"/>
          <p:cNvSpPr>
            <a:spLocks noChangeArrowheads="1"/>
          </p:cNvSpPr>
          <p:nvPr>
            <p:custDataLst>
              <p:tags r:id="rId13"/>
            </p:custDataLst>
          </p:nvPr>
        </p:nvSpPr>
        <p:spPr bwMode="auto">
          <a:xfrm>
            <a:off x="7842250" y="5098415"/>
            <a:ext cx="2276475" cy="187960"/>
          </a:xfrm>
          <a:prstGeom prst="roundRect">
            <a:avLst>
              <a:gd name="adj" fmla="val 16667"/>
            </a:avLst>
          </a:prstGeom>
          <a:solidFill>
            <a:schemeClr val="lt1"/>
          </a:solidFill>
          <a:ln>
            <a:solidFill>
              <a:srgbClr val="3498DB">
                <a:alpha val="75000"/>
              </a:srgbClr>
            </a:solidFill>
          </a:ln>
        </p:spPr>
        <p:style>
          <a:lnRef idx="2">
            <a:schemeClr val="accent2"/>
          </a:lnRef>
          <a:fillRef idx="1">
            <a:schemeClr val="lt1"/>
          </a:fillRef>
          <a:effectRef idx="0">
            <a:schemeClr val="accent2"/>
          </a:effectRef>
          <a:fontRef idx="minor">
            <a:schemeClr val="dk1"/>
          </a:fontRef>
        </p:style>
        <p:txBody>
          <a:bodyPr wrap="none" anchor="ctr"/>
          <a:lstStyle/>
          <a:p>
            <a:pPr>
              <a:buSzPct val="80000"/>
              <a:defRPr/>
            </a:pPr>
            <a:r>
              <a:rPr lang="zh-CN" altLang="en-US" sz="1200" kern="0" dirty="0">
                <a:solidFill>
                  <a:prstClr val="black"/>
                </a:solidFill>
                <a:latin typeface="微软雅黑" panose="020B0503020204020204" pitchFamily="34" charset="-122"/>
                <a:ea typeface="微软雅黑" panose="020B0503020204020204" pitchFamily="34" charset="-122"/>
              </a:rPr>
              <a:t>主数据管理</a:t>
            </a:r>
          </a:p>
        </p:txBody>
      </p:sp>
      <p:sp>
        <p:nvSpPr>
          <p:cNvPr id="67" name="AutoShape 9"/>
          <p:cNvSpPr>
            <a:spLocks noChangeArrowheads="1"/>
          </p:cNvSpPr>
          <p:nvPr>
            <p:custDataLst>
              <p:tags r:id="rId14"/>
            </p:custDataLst>
          </p:nvPr>
        </p:nvSpPr>
        <p:spPr bwMode="auto">
          <a:xfrm>
            <a:off x="7842250" y="5300980"/>
            <a:ext cx="2276475" cy="187960"/>
          </a:xfrm>
          <a:prstGeom prst="roundRect">
            <a:avLst>
              <a:gd name="adj" fmla="val 16667"/>
            </a:avLst>
          </a:prstGeom>
          <a:solidFill>
            <a:schemeClr val="lt1"/>
          </a:solidFill>
          <a:ln>
            <a:solidFill>
              <a:srgbClr val="3498DB">
                <a:alpha val="75000"/>
              </a:srgbClr>
            </a:solidFill>
          </a:ln>
        </p:spPr>
        <p:style>
          <a:lnRef idx="2">
            <a:schemeClr val="accent2"/>
          </a:lnRef>
          <a:fillRef idx="1">
            <a:schemeClr val="lt1"/>
          </a:fillRef>
          <a:effectRef idx="0">
            <a:schemeClr val="accent2"/>
          </a:effectRef>
          <a:fontRef idx="minor">
            <a:schemeClr val="dk1"/>
          </a:fontRef>
        </p:style>
        <p:txBody>
          <a:bodyPr wrap="none" anchor="ctr"/>
          <a:lstStyle/>
          <a:p>
            <a:pPr>
              <a:buSzPct val="80000"/>
              <a:defRPr/>
            </a:pPr>
            <a:r>
              <a:rPr lang="zh-CN" altLang="en-US" sz="1200" kern="0">
                <a:solidFill>
                  <a:prstClr val="black"/>
                </a:solidFill>
                <a:latin typeface="微软雅黑" panose="020B0503020204020204" pitchFamily="34" charset="-122"/>
                <a:ea typeface="微软雅黑" panose="020B0503020204020204" pitchFamily="34" charset="-122"/>
              </a:rPr>
              <a:t>数据安全管理</a:t>
            </a:r>
            <a:endParaRPr lang="zh-CN" altLang="en-US" sz="1200" kern="0" dirty="0">
              <a:solidFill>
                <a:prstClr val="black"/>
              </a:solidFill>
              <a:latin typeface="微软雅黑" panose="020B0503020204020204" pitchFamily="34" charset="-122"/>
              <a:ea typeface="微软雅黑" panose="020B0503020204020204" pitchFamily="34" charset="-122"/>
            </a:endParaRPr>
          </a:p>
        </p:txBody>
      </p:sp>
      <p:sp>
        <p:nvSpPr>
          <p:cNvPr id="68" name="AutoShape 9"/>
          <p:cNvSpPr>
            <a:spLocks noChangeArrowheads="1"/>
          </p:cNvSpPr>
          <p:nvPr>
            <p:custDataLst>
              <p:tags r:id="rId15"/>
            </p:custDataLst>
          </p:nvPr>
        </p:nvSpPr>
        <p:spPr bwMode="auto">
          <a:xfrm>
            <a:off x="7842250" y="4065270"/>
            <a:ext cx="2276475" cy="187960"/>
          </a:xfrm>
          <a:prstGeom prst="roundRect">
            <a:avLst>
              <a:gd name="adj" fmla="val 16667"/>
            </a:avLst>
          </a:prstGeom>
          <a:solidFill>
            <a:schemeClr val="lt1"/>
          </a:solidFill>
          <a:ln>
            <a:solidFill>
              <a:srgbClr val="3498DB">
                <a:alpha val="75000"/>
              </a:srgbClr>
            </a:solidFill>
          </a:ln>
        </p:spPr>
        <p:style>
          <a:lnRef idx="2">
            <a:schemeClr val="accent2"/>
          </a:lnRef>
          <a:fillRef idx="1">
            <a:schemeClr val="lt1"/>
          </a:fillRef>
          <a:effectRef idx="0">
            <a:schemeClr val="accent2"/>
          </a:effectRef>
          <a:fontRef idx="minor">
            <a:schemeClr val="dk1"/>
          </a:fontRef>
        </p:style>
        <p:txBody>
          <a:bodyPr wrap="none" anchor="ctr"/>
          <a:lstStyle/>
          <a:p>
            <a:pPr>
              <a:buSzPct val="80000"/>
              <a:defRPr/>
            </a:pPr>
            <a:r>
              <a:rPr lang="zh-CN" altLang="en-US" sz="1200" kern="0" dirty="0">
                <a:solidFill>
                  <a:prstClr val="black"/>
                </a:solidFill>
                <a:latin typeface="微软雅黑" panose="020B0503020204020204" pitchFamily="34" charset="-122"/>
                <a:ea typeface="微软雅黑" panose="020B0503020204020204" pitchFamily="34" charset="-122"/>
              </a:rPr>
              <a:t>数据架构管理</a:t>
            </a:r>
          </a:p>
        </p:txBody>
      </p:sp>
      <p:sp>
        <p:nvSpPr>
          <p:cNvPr id="69" name="AutoShape 9"/>
          <p:cNvSpPr>
            <a:spLocks noChangeArrowheads="1"/>
          </p:cNvSpPr>
          <p:nvPr>
            <p:custDataLst>
              <p:tags r:id="rId16"/>
            </p:custDataLst>
          </p:nvPr>
        </p:nvSpPr>
        <p:spPr bwMode="auto">
          <a:xfrm>
            <a:off x="7842250" y="5723890"/>
            <a:ext cx="2276475" cy="187960"/>
          </a:xfrm>
          <a:prstGeom prst="roundRect">
            <a:avLst>
              <a:gd name="adj" fmla="val 16667"/>
            </a:avLst>
          </a:prstGeom>
          <a:solidFill>
            <a:schemeClr val="lt1"/>
          </a:solidFill>
          <a:ln>
            <a:solidFill>
              <a:srgbClr val="3498DB">
                <a:alpha val="75000"/>
              </a:srgbClr>
            </a:solidFill>
          </a:ln>
        </p:spPr>
        <p:style>
          <a:lnRef idx="2">
            <a:schemeClr val="accent2"/>
          </a:lnRef>
          <a:fillRef idx="1">
            <a:schemeClr val="lt1"/>
          </a:fillRef>
          <a:effectRef idx="0">
            <a:schemeClr val="accent2"/>
          </a:effectRef>
          <a:fontRef idx="minor">
            <a:schemeClr val="dk1"/>
          </a:fontRef>
        </p:style>
        <p:txBody>
          <a:bodyPr wrap="none" anchor="ctr"/>
          <a:lstStyle/>
          <a:p>
            <a:pPr>
              <a:buSzPct val="80000"/>
              <a:defRPr/>
            </a:pPr>
            <a:r>
              <a:rPr lang="zh-CN" altLang="en-US" sz="1200" kern="0" dirty="0">
                <a:solidFill>
                  <a:prstClr val="black"/>
                </a:solidFill>
                <a:latin typeface="微软雅黑" panose="020B0503020204020204" pitchFamily="34" charset="-122"/>
                <a:ea typeface="微软雅黑" panose="020B0503020204020204" pitchFamily="34" charset="-122"/>
              </a:rPr>
              <a:t>数据共享管理</a:t>
            </a:r>
          </a:p>
        </p:txBody>
      </p:sp>
      <p:sp>
        <p:nvSpPr>
          <p:cNvPr id="70" name="Rectangle 4"/>
          <p:cNvSpPr>
            <a:spLocks noChangeArrowheads="1"/>
          </p:cNvSpPr>
          <p:nvPr>
            <p:custDataLst>
              <p:tags r:id="rId17"/>
            </p:custDataLst>
          </p:nvPr>
        </p:nvSpPr>
        <p:spPr bwMode="gray">
          <a:xfrm>
            <a:off x="8203390" y="2363867"/>
            <a:ext cx="1516490" cy="382051"/>
          </a:xfrm>
          <a:prstGeom prst="rect">
            <a:avLst/>
          </a:prstGeom>
          <a:noFill/>
          <a:ln w="12700" cap="rnd" algn="ctr">
            <a:noFill/>
            <a:miter lim="800000"/>
          </a:ln>
          <a:effectLst/>
        </p:spPr>
        <p:txBody>
          <a:bodyPr lIns="72000" tIns="0" rIns="72000" bIns="0" anchor="ctr" anchorCtr="1"/>
          <a:lstStyle/>
          <a:p>
            <a:pPr algn="ctr">
              <a:lnSpc>
                <a:spcPct val="106000"/>
              </a:lnSpc>
              <a:buClr>
                <a:srgbClr val="000000"/>
              </a:buClr>
              <a:buSzPct val="80000"/>
              <a:defRPr/>
            </a:pPr>
            <a:r>
              <a:rPr lang="zh-CN" altLang="en-US" sz="1500" b="1" kern="0"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数据应用与服务</a:t>
            </a:r>
            <a:endParaRPr lang="zh-CN" altLang="en-US" sz="15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endParaRPr>
          </a:p>
        </p:txBody>
      </p:sp>
      <p:sp>
        <p:nvSpPr>
          <p:cNvPr id="71" name="AutoShape 9"/>
          <p:cNvSpPr>
            <a:spLocks noChangeArrowheads="1"/>
          </p:cNvSpPr>
          <p:nvPr>
            <p:custDataLst>
              <p:tags r:id="rId18"/>
            </p:custDataLst>
          </p:nvPr>
        </p:nvSpPr>
        <p:spPr bwMode="auto">
          <a:xfrm>
            <a:off x="8643426" y="2805205"/>
            <a:ext cx="578706" cy="217539"/>
          </a:xfrm>
          <a:prstGeom prst="roundRect">
            <a:avLst>
              <a:gd name="adj" fmla="val 16667"/>
            </a:avLst>
          </a:prstGeom>
          <a:solidFill>
            <a:srgbClr val="00B0F0"/>
          </a:solidFill>
          <a:ln>
            <a:noFill/>
          </a:ln>
        </p:spPr>
        <p:style>
          <a:lnRef idx="2">
            <a:schemeClr val="accent1"/>
          </a:lnRef>
          <a:fillRef idx="1">
            <a:schemeClr val="lt1"/>
          </a:fillRef>
          <a:effectRef idx="0">
            <a:schemeClr val="accent1"/>
          </a:effectRef>
          <a:fontRef idx="minor">
            <a:schemeClr val="dk1"/>
          </a:fontRef>
        </p:style>
        <p:txBody>
          <a:bodyPr wrap="none" anchor="ctr"/>
          <a:lstStyle/>
          <a:p>
            <a:pPr algn="ctr">
              <a:buSzPct val="80000"/>
              <a:defRPr/>
            </a:pPr>
            <a:r>
              <a:rPr lang="zh-CN" altLang="en-US" sz="1000" kern="0" dirty="0">
                <a:solidFill>
                  <a:srgbClr val="FFFFFF"/>
                </a:solidFill>
                <a:latin typeface="微软雅黑" panose="020B0503020204020204" pitchFamily="34" charset="-122"/>
                <a:ea typeface="微软雅黑" panose="020B0503020204020204" pitchFamily="34" charset="-122"/>
              </a:rPr>
              <a:t>分析应用</a:t>
            </a:r>
          </a:p>
        </p:txBody>
      </p:sp>
      <p:sp>
        <p:nvSpPr>
          <p:cNvPr id="72" name="AutoShape 9"/>
          <p:cNvSpPr>
            <a:spLocks noChangeArrowheads="1"/>
          </p:cNvSpPr>
          <p:nvPr>
            <p:custDataLst>
              <p:tags r:id="rId19"/>
            </p:custDataLst>
          </p:nvPr>
        </p:nvSpPr>
        <p:spPr bwMode="auto">
          <a:xfrm>
            <a:off x="9315196" y="2805205"/>
            <a:ext cx="578706" cy="217539"/>
          </a:xfrm>
          <a:prstGeom prst="roundRect">
            <a:avLst>
              <a:gd name="adj" fmla="val 16667"/>
            </a:avLst>
          </a:prstGeom>
          <a:solidFill>
            <a:srgbClr val="00B0F0"/>
          </a:solidFill>
          <a:ln>
            <a:noFill/>
          </a:ln>
        </p:spPr>
        <p:style>
          <a:lnRef idx="2">
            <a:schemeClr val="accent1"/>
          </a:lnRef>
          <a:fillRef idx="1">
            <a:schemeClr val="lt1"/>
          </a:fillRef>
          <a:effectRef idx="0">
            <a:schemeClr val="accent1"/>
          </a:effectRef>
          <a:fontRef idx="minor">
            <a:schemeClr val="dk1"/>
          </a:fontRef>
        </p:style>
        <p:txBody>
          <a:bodyPr wrap="none" anchor="ctr"/>
          <a:lstStyle/>
          <a:p>
            <a:pPr algn="ctr">
              <a:buSzPct val="80000"/>
              <a:defRPr/>
            </a:pPr>
            <a:r>
              <a:rPr lang="zh-CN" altLang="en-US" sz="1000" kern="0" dirty="0">
                <a:solidFill>
                  <a:srgbClr val="FFFFFF"/>
                </a:solidFill>
                <a:latin typeface="微软雅黑" panose="020B0503020204020204" pitchFamily="34" charset="-122"/>
                <a:ea typeface="微软雅黑" panose="020B0503020204020204" pitchFamily="34" charset="-122"/>
              </a:rPr>
              <a:t>数据服务</a:t>
            </a:r>
          </a:p>
        </p:txBody>
      </p:sp>
      <p:sp>
        <p:nvSpPr>
          <p:cNvPr id="73" name="AutoShape 9"/>
          <p:cNvSpPr>
            <a:spLocks noChangeArrowheads="1"/>
          </p:cNvSpPr>
          <p:nvPr>
            <p:custDataLst>
              <p:tags r:id="rId20"/>
            </p:custDataLst>
          </p:nvPr>
        </p:nvSpPr>
        <p:spPr bwMode="auto">
          <a:xfrm>
            <a:off x="8072204" y="2805206"/>
            <a:ext cx="478159" cy="217538"/>
          </a:xfrm>
          <a:prstGeom prst="roundRect">
            <a:avLst>
              <a:gd name="adj" fmla="val 16667"/>
            </a:avLst>
          </a:prstGeom>
          <a:solidFill>
            <a:srgbClr val="00B0F0"/>
          </a:solidFill>
          <a:ln>
            <a:noFill/>
          </a:ln>
        </p:spPr>
        <p:style>
          <a:lnRef idx="2">
            <a:schemeClr val="accent1"/>
          </a:lnRef>
          <a:fillRef idx="1">
            <a:schemeClr val="lt1"/>
          </a:fillRef>
          <a:effectRef idx="0">
            <a:schemeClr val="accent1"/>
          </a:effectRef>
          <a:fontRef idx="minor">
            <a:schemeClr val="dk1"/>
          </a:fontRef>
        </p:style>
        <p:txBody>
          <a:bodyPr wrap="none" anchor="ctr"/>
          <a:lstStyle/>
          <a:p>
            <a:pPr algn="ctr">
              <a:buSzPct val="80000"/>
              <a:defRPr/>
            </a:pPr>
            <a:r>
              <a:rPr lang="zh-CN" altLang="en-US" sz="1000" kern="0" dirty="0">
                <a:solidFill>
                  <a:srgbClr val="FFFFFF"/>
                </a:solidFill>
                <a:latin typeface="微软雅黑" panose="020B0503020204020204" pitchFamily="34" charset="-122"/>
                <a:ea typeface="微软雅黑" panose="020B0503020204020204" pitchFamily="34" charset="-122"/>
              </a:rPr>
              <a:t>驾驶舱</a:t>
            </a:r>
          </a:p>
        </p:txBody>
      </p:sp>
      <p:sp>
        <p:nvSpPr>
          <p:cNvPr id="74" name="Triangle 98"/>
          <p:cNvSpPr/>
          <p:nvPr/>
        </p:nvSpPr>
        <p:spPr>
          <a:xfrm>
            <a:off x="8258987" y="813270"/>
            <a:ext cx="1350927" cy="1335376"/>
          </a:xfrm>
          <a:prstGeom prst="triangle">
            <a:avLst>
              <a:gd name="adj" fmla="val 50320"/>
            </a:avLst>
          </a:prstGeom>
          <a:solidFill>
            <a:srgbClr val="1AA3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ysClr val="windowText" lastClr="000000"/>
              </a:solidFill>
              <a:latin typeface="微软雅黑" panose="020B0503020204020204" pitchFamily="34" charset="-122"/>
              <a:ea typeface="微软雅黑" panose="020B0503020204020204" pitchFamily="34" charset="-122"/>
            </a:endParaRPr>
          </a:p>
        </p:txBody>
      </p:sp>
      <p:sp>
        <p:nvSpPr>
          <p:cNvPr id="75" name="Rectangle 4"/>
          <p:cNvSpPr>
            <a:spLocks noChangeArrowheads="1"/>
          </p:cNvSpPr>
          <p:nvPr>
            <p:custDataLst>
              <p:tags r:id="rId21"/>
            </p:custDataLst>
          </p:nvPr>
        </p:nvSpPr>
        <p:spPr bwMode="gray">
          <a:xfrm>
            <a:off x="8194823" y="1400068"/>
            <a:ext cx="1516490" cy="769761"/>
          </a:xfrm>
          <a:prstGeom prst="rect">
            <a:avLst/>
          </a:prstGeom>
          <a:noFill/>
          <a:ln w="12700" cap="rnd" algn="ctr">
            <a:noFill/>
            <a:miter lim="800000"/>
          </a:ln>
          <a:effectLst/>
        </p:spPr>
        <p:txBody>
          <a:bodyPr lIns="72000" tIns="0" rIns="72000" bIns="0" anchor="ctr" anchorCtr="1"/>
          <a:lstStyle/>
          <a:p>
            <a:pPr algn="ctr">
              <a:lnSpc>
                <a:spcPct val="106000"/>
              </a:lnSpc>
              <a:buClr>
                <a:srgbClr val="000000"/>
              </a:buClr>
              <a:buSzPct val="80000"/>
              <a:defRPr/>
            </a:pPr>
            <a:r>
              <a:rPr lang="zh-CN" altLang="en-US" sz="1600" b="1" kern="0"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数据战略</a:t>
            </a:r>
            <a:endParaRPr lang="zh-CN" altLang="en-US" sz="16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endParaRPr>
          </a:p>
        </p:txBody>
      </p:sp>
      <p:grpSp>
        <p:nvGrpSpPr>
          <p:cNvPr id="76" name="组合 75"/>
          <p:cNvGrpSpPr/>
          <p:nvPr/>
        </p:nvGrpSpPr>
        <p:grpSpPr>
          <a:xfrm flipH="1">
            <a:off x="10226501" y="4025003"/>
            <a:ext cx="679774" cy="1927689"/>
            <a:chOff x="7112348" y="4487773"/>
            <a:chExt cx="750188" cy="1927689"/>
          </a:xfrm>
        </p:grpSpPr>
        <p:sp>
          <p:nvSpPr>
            <p:cNvPr id="77" name="右大括号 12"/>
            <p:cNvSpPr/>
            <p:nvPr>
              <p:custDataLst>
                <p:tags r:id="rId23"/>
              </p:custDataLst>
            </p:nvPr>
          </p:nvSpPr>
          <p:spPr bwMode="auto">
            <a:xfrm rot="10800000">
              <a:off x="7695378" y="4487773"/>
              <a:ext cx="167158" cy="1927689"/>
            </a:xfrm>
            <a:prstGeom prst="rightBrace">
              <a:avLst>
                <a:gd name="adj1" fmla="val 87644"/>
                <a:gd name="adj2" fmla="val 53610"/>
              </a:avLst>
            </a:prstGeom>
            <a:solidFill>
              <a:srgbClr val="3498DB"/>
            </a:solidFill>
            <a:ln>
              <a:solidFill>
                <a:schemeClr val="lt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a:lstStyle/>
            <a:p>
              <a:pPr algn="ctr"/>
              <a:endParaRPr lang="zh-CN" altLang="en-US" sz="1400" kern="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8" name="TextBox 49"/>
            <p:cNvSpPr txBox="1">
              <a:spLocks noChangeArrowheads="1"/>
            </p:cNvSpPr>
            <p:nvPr>
              <p:custDataLst>
                <p:tags r:id="rId24"/>
              </p:custDataLst>
            </p:nvPr>
          </p:nvSpPr>
          <p:spPr bwMode="auto">
            <a:xfrm>
              <a:off x="7360589" y="4664822"/>
              <a:ext cx="441555" cy="160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sz="1400">
                  <a:solidFill>
                    <a:schemeClr val="tx1"/>
                  </a:solidFill>
                  <a:latin typeface="Arial" panose="020B0604020202020204" pitchFamily="34" charset="0"/>
                  <a:ea typeface="微软雅黑" panose="020B0503020204020204" pitchFamily="34" charset="-122"/>
                </a:defRPr>
              </a:lvl1pPr>
              <a:lvl2pPr marL="742950" indent="-285750">
                <a:defRPr sz="1400">
                  <a:solidFill>
                    <a:schemeClr val="tx1"/>
                  </a:solidFill>
                  <a:latin typeface="Arial" panose="020B0604020202020204" pitchFamily="34" charset="0"/>
                  <a:ea typeface="微软雅黑" panose="020B0503020204020204" pitchFamily="34" charset="-122"/>
                </a:defRPr>
              </a:lvl2pPr>
              <a:lvl3pPr marL="1143000" indent="-228600">
                <a:defRPr sz="1400">
                  <a:solidFill>
                    <a:schemeClr val="tx1"/>
                  </a:solidFill>
                  <a:latin typeface="Arial" panose="020B0604020202020204" pitchFamily="34" charset="0"/>
                  <a:ea typeface="微软雅黑" panose="020B0503020204020204" pitchFamily="34" charset="-122"/>
                </a:defRPr>
              </a:lvl3pPr>
              <a:lvl4pPr marL="1600200" indent="-228600">
                <a:defRPr sz="1400">
                  <a:solidFill>
                    <a:schemeClr val="tx1"/>
                  </a:solidFill>
                  <a:latin typeface="Arial" panose="020B0604020202020204" pitchFamily="34" charset="0"/>
                  <a:ea typeface="微软雅黑" panose="020B0503020204020204" pitchFamily="34" charset="-122"/>
                </a:defRPr>
              </a:lvl4pPr>
              <a:lvl5pPr marL="2057400" indent="-228600">
                <a:defRPr sz="1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9pPr>
            </a:lstStyle>
            <a:p>
              <a:pPr>
                <a:defRPr/>
              </a:pPr>
              <a:r>
                <a:rPr lang="zh-CN" altLang="en-US" dirty="0">
                  <a:solidFill>
                    <a:srgbClr val="FFFFFF"/>
                  </a:solidFill>
                  <a:latin typeface="微软雅黑" panose="020B0503020204020204" pitchFamily="34" charset="-122"/>
                </a:rPr>
                <a:t>数据资产管理领域</a:t>
              </a:r>
            </a:p>
          </p:txBody>
        </p:sp>
        <p:sp>
          <p:nvSpPr>
            <p:cNvPr id="79" name="矩形 12"/>
            <p:cNvSpPr/>
            <p:nvPr>
              <p:custDataLst>
                <p:tags r:id="rId25"/>
              </p:custDataLst>
            </p:nvPr>
          </p:nvSpPr>
          <p:spPr>
            <a:xfrm>
              <a:off x="7112348" y="5091656"/>
              <a:ext cx="679315" cy="814110"/>
            </a:xfrm>
            <a:prstGeom prst="rect">
              <a:avLst/>
            </a:prstGeom>
          </p:spPr>
          <p:txBody>
            <a:bodyPr vert="eaVert" wrap="square">
              <a:spAutoFit/>
            </a:bodyPr>
            <a:lstStyle/>
            <a:p>
              <a:pPr>
                <a:defRPr/>
              </a:pPr>
              <a:r>
                <a:rPr lang="zh-CN" altLang="en-US" sz="1400" b="1" dirty="0">
                  <a:solidFill>
                    <a:srgbClr val="FFFFFF"/>
                  </a:solidFill>
                  <a:latin typeface="微软雅黑" panose="020B0503020204020204" pitchFamily="34" charset="-122"/>
                  <a:ea typeface="微软雅黑" panose="020B0503020204020204" pitchFamily="34" charset="-122"/>
                </a:rPr>
                <a:t>九横</a:t>
              </a:r>
              <a:r>
                <a:rPr lang="en-US" altLang="zh-CN" sz="1400" dirty="0">
                  <a:solidFill>
                    <a:srgbClr val="FFFFFF"/>
                  </a:solidFill>
                  <a:latin typeface="微软雅黑" panose="020B0503020204020204" pitchFamily="34" charset="-122"/>
                  <a:ea typeface="微软雅黑" panose="020B0503020204020204" pitchFamily="34" charset="-122"/>
                </a:rPr>
                <a:t>——</a:t>
              </a:r>
            </a:p>
          </p:txBody>
        </p:sp>
      </p:grpSp>
      <p:grpSp>
        <p:nvGrpSpPr>
          <p:cNvPr id="80" name="组合 79"/>
          <p:cNvGrpSpPr/>
          <p:nvPr/>
        </p:nvGrpSpPr>
        <p:grpSpPr>
          <a:xfrm>
            <a:off x="247650" y="868802"/>
            <a:ext cx="8005111" cy="5364951"/>
            <a:chOff x="528577" y="1124614"/>
            <a:chExt cx="8065259" cy="5364951"/>
          </a:xfrm>
        </p:grpSpPr>
        <p:sp>
          <p:nvSpPr>
            <p:cNvPr id="81" name="Rectangle 2"/>
            <p:cNvSpPr/>
            <p:nvPr/>
          </p:nvSpPr>
          <p:spPr>
            <a:xfrm>
              <a:off x="546100" y="1205569"/>
              <a:ext cx="5360084" cy="11551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ysClr val="windowText" lastClr="000000"/>
                </a:solidFill>
                <a:latin typeface="微软雅黑" panose="020B0503020204020204" pitchFamily="34" charset="-122"/>
                <a:ea typeface="微软雅黑" panose="020B0503020204020204" pitchFamily="34" charset="-122"/>
              </a:endParaRPr>
            </a:p>
          </p:txBody>
        </p:sp>
        <p:sp>
          <p:nvSpPr>
            <p:cNvPr id="82" name="Rectangle 2"/>
            <p:cNvSpPr/>
            <p:nvPr/>
          </p:nvSpPr>
          <p:spPr>
            <a:xfrm>
              <a:off x="528577" y="2531670"/>
              <a:ext cx="5377608" cy="11551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ysClr val="windowText" lastClr="000000"/>
                </a:solidFill>
                <a:latin typeface="微软雅黑" panose="020B0503020204020204" pitchFamily="34" charset="-122"/>
                <a:ea typeface="微软雅黑" panose="020B0503020204020204" pitchFamily="34" charset="-122"/>
              </a:endParaRPr>
            </a:p>
          </p:txBody>
        </p:sp>
        <p:sp>
          <p:nvSpPr>
            <p:cNvPr id="83" name="矩形 82"/>
            <p:cNvSpPr/>
            <p:nvPr/>
          </p:nvSpPr>
          <p:spPr>
            <a:xfrm>
              <a:off x="2427242" y="5150665"/>
              <a:ext cx="1843180" cy="445586"/>
            </a:xfrm>
            <a:prstGeom prst="rect">
              <a:avLst/>
            </a:prstGeom>
          </p:spPr>
          <p:txBody>
            <a:bodyPr wrap="none">
              <a:noAutofit/>
            </a:bodyPr>
            <a:lstStyle/>
            <a:p>
              <a:pPr algn="ctr"/>
              <a:r>
                <a:rPr lang="zh-CN" altLang="en-US" b="1" dirty="0">
                  <a:solidFill>
                    <a:srgbClr val="3498DB"/>
                  </a:solidFill>
                  <a:latin typeface="微软雅黑" panose="020B0503020204020204" pitchFamily="34" charset="-122"/>
                  <a:ea typeface="微软雅黑" panose="020B0503020204020204" pitchFamily="34" charset="-122"/>
                </a:rPr>
                <a:t>数据治理</a:t>
              </a:r>
            </a:p>
          </p:txBody>
        </p:sp>
        <p:sp>
          <p:nvSpPr>
            <p:cNvPr id="84" name="矩形 83"/>
            <p:cNvSpPr/>
            <p:nvPr/>
          </p:nvSpPr>
          <p:spPr>
            <a:xfrm>
              <a:off x="4300253" y="3250334"/>
              <a:ext cx="1843180" cy="445586"/>
            </a:xfrm>
            <a:prstGeom prst="rect">
              <a:avLst/>
            </a:prstGeom>
          </p:spPr>
          <p:txBody>
            <a:bodyPr wrap="none">
              <a:noAutofit/>
            </a:bodyPr>
            <a:lstStyle/>
            <a:p>
              <a:pPr algn="ctr"/>
              <a:r>
                <a:rPr lang="zh-CN" altLang="en-US" b="1" dirty="0">
                  <a:solidFill>
                    <a:srgbClr val="1F74AD"/>
                  </a:solidFill>
                  <a:latin typeface="微软雅黑" panose="020B0503020204020204" pitchFamily="34" charset="-122"/>
                  <a:ea typeface="微软雅黑" panose="020B0503020204020204" pitchFamily="34" charset="-122"/>
                </a:rPr>
                <a:t>数据应用</a:t>
              </a:r>
            </a:p>
          </p:txBody>
        </p:sp>
        <p:sp>
          <p:nvSpPr>
            <p:cNvPr id="85" name="矩形 28"/>
            <p:cNvSpPr/>
            <p:nvPr/>
          </p:nvSpPr>
          <p:spPr>
            <a:xfrm>
              <a:off x="4899144" y="1696171"/>
              <a:ext cx="1843180" cy="659833"/>
            </a:xfrm>
            <a:prstGeom prst="rect">
              <a:avLst/>
            </a:prstGeom>
          </p:spPr>
          <p:txBody>
            <a:bodyPr wrap="square">
              <a:noAutofit/>
            </a:bodyPr>
            <a:lstStyle/>
            <a:p>
              <a:pPr algn="ctr"/>
              <a:r>
                <a:rPr lang="zh-CN" altLang="en-US" b="1" dirty="0">
                  <a:solidFill>
                    <a:srgbClr val="1AA3AA"/>
                  </a:solidFill>
                  <a:latin typeface="微软雅黑" panose="020B0503020204020204" pitchFamily="34" charset="-122"/>
                  <a:ea typeface="微软雅黑" panose="020B0503020204020204" pitchFamily="34" charset="-122"/>
                </a:rPr>
                <a:t>数据战略</a:t>
              </a:r>
            </a:p>
          </p:txBody>
        </p:sp>
        <p:sp>
          <p:nvSpPr>
            <p:cNvPr id="89" name="Rectangle 23"/>
            <p:cNvSpPr/>
            <p:nvPr/>
          </p:nvSpPr>
          <p:spPr>
            <a:xfrm>
              <a:off x="6451439" y="1124614"/>
              <a:ext cx="2142397" cy="923330"/>
            </a:xfrm>
            <a:prstGeom prst="rect">
              <a:avLst/>
            </a:prstGeom>
          </p:spPr>
          <p:txBody>
            <a:bodyPr wrap="square">
              <a:noAutofit/>
            </a:bodyPr>
            <a:lstStyle/>
            <a:p>
              <a:r>
                <a:rPr lang="zh-CN" altLang="en-US" sz="1400" dirty="0">
                  <a:solidFill>
                    <a:srgbClr val="000000"/>
                  </a:solidFill>
                  <a:latin typeface="微软雅黑" panose="020B0503020204020204" pitchFamily="34" charset="-122"/>
                  <a:ea typeface="微软雅黑" panose="020B0503020204020204" pitchFamily="34" charset="-122"/>
                </a:rPr>
                <a:t>在深刻理解业务战略后，对</a:t>
              </a:r>
              <a:r>
                <a:rPr lang="zh-CN" altLang="en-US" sz="1400" b="1" dirty="0">
                  <a:solidFill>
                    <a:srgbClr val="000000"/>
                  </a:solidFill>
                  <a:latin typeface="微软雅黑" panose="020B0503020204020204" pitchFamily="34" charset="-122"/>
                  <a:ea typeface="微软雅黑" panose="020B0503020204020204" pitchFamily="34" charset="-122"/>
                </a:rPr>
                <a:t>数据分析需求</a:t>
              </a:r>
              <a:r>
                <a:rPr lang="zh-CN" altLang="en-US" sz="1400" dirty="0">
                  <a:solidFill>
                    <a:srgbClr val="000000"/>
                  </a:solidFill>
                  <a:latin typeface="微软雅黑" panose="020B0503020204020204" pitchFamily="34" charset="-122"/>
                  <a:ea typeface="微软雅黑" panose="020B0503020204020204" pitchFamily="34" charset="-122"/>
                </a:rPr>
                <a:t>进行</a:t>
              </a:r>
              <a:r>
                <a:rPr lang="zh-CN" altLang="en-US" sz="1400" b="1" dirty="0">
                  <a:solidFill>
                    <a:srgbClr val="000000"/>
                  </a:solidFill>
                  <a:latin typeface="微软雅黑" panose="020B0503020204020204" pitchFamily="34" charset="-122"/>
                  <a:ea typeface="微软雅黑" panose="020B0503020204020204" pitchFamily="34" charset="-122"/>
                </a:rPr>
                <a:t>优先级的管理</a:t>
              </a:r>
              <a:r>
                <a:rPr lang="zh-CN" altLang="en-US" sz="1400" dirty="0">
                  <a:solidFill>
                    <a:srgbClr val="000000"/>
                  </a:solidFill>
                  <a:latin typeface="微软雅黑" panose="020B0503020204020204" pitchFamily="34" charset="-122"/>
                  <a:ea typeface="微软雅黑" panose="020B0503020204020204" pitchFamily="34" charset="-122"/>
                </a:rPr>
                <a:t>。它是指导数据应用的关键。</a:t>
              </a:r>
            </a:p>
          </p:txBody>
        </p:sp>
        <p:sp>
          <p:nvSpPr>
            <p:cNvPr id="90" name="Rectangle 24"/>
            <p:cNvSpPr/>
            <p:nvPr/>
          </p:nvSpPr>
          <p:spPr>
            <a:xfrm>
              <a:off x="5861814" y="2749147"/>
              <a:ext cx="2142397" cy="646331"/>
            </a:xfrm>
            <a:prstGeom prst="rect">
              <a:avLst/>
            </a:prstGeom>
          </p:spPr>
          <p:txBody>
            <a:bodyPr wrap="square">
              <a:noAutofit/>
            </a:bodyPr>
            <a:lstStyle/>
            <a:p>
              <a:r>
                <a:rPr lang="zh-CN" altLang="en-US" sz="1400" dirty="0">
                  <a:solidFill>
                    <a:srgbClr val="000000"/>
                  </a:solidFill>
                  <a:latin typeface="微软雅黑" panose="020B0503020204020204" pitchFamily="34" charset="-122"/>
                  <a:ea typeface="微软雅黑" panose="020B0503020204020204" pitchFamily="34" charset="-122"/>
                </a:rPr>
                <a:t>为解决</a:t>
              </a:r>
              <a:r>
                <a:rPr lang="zh-CN" altLang="en-US" sz="1400" b="1" dirty="0">
                  <a:solidFill>
                    <a:srgbClr val="000000"/>
                  </a:solidFill>
                  <a:latin typeface="微软雅黑" panose="020B0503020204020204" pitchFamily="34" charset="-122"/>
                  <a:ea typeface="微软雅黑" panose="020B0503020204020204" pitchFamily="34" charset="-122"/>
                </a:rPr>
                <a:t>某个特定</a:t>
              </a:r>
              <a:r>
                <a:rPr lang="zh-CN" altLang="en-US" sz="1400" dirty="0">
                  <a:solidFill>
                    <a:srgbClr val="000000"/>
                  </a:solidFill>
                  <a:latin typeface="微软雅黑" panose="020B0503020204020204" pitchFamily="34" charset="-122"/>
                  <a:ea typeface="微软雅黑" panose="020B0503020204020204" pitchFamily="34" charset="-122"/>
                </a:rPr>
                <a:t>的业务问题或场景而设计、可落地的</a:t>
              </a:r>
              <a:r>
                <a:rPr lang="zh-CN" altLang="en-US" sz="1400" b="1" dirty="0">
                  <a:solidFill>
                    <a:srgbClr val="000000"/>
                  </a:solidFill>
                  <a:latin typeface="微软雅黑" panose="020B0503020204020204" pitchFamily="34" charset="-122"/>
                  <a:ea typeface="微软雅黑" panose="020B0503020204020204" pitchFamily="34" charset="-122"/>
                </a:rPr>
                <a:t>数据解决方案</a:t>
              </a:r>
              <a:r>
                <a:rPr lang="zh-CN" altLang="en-US" sz="1400" dirty="0">
                  <a:solidFill>
                    <a:srgbClr val="000000"/>
                  </a:solidFill>
                  <a:latin typeface="微软雅黑" panose="020B0503020204020204" pitchFamily="34" charset="-122"/>
                  <a:ea typeface="微软雅黑" panose="020B0503020204020204" pitchFamily="34" charset="-122"/>
                </a:rPr>
                <a:t>。</a:t>
              </a:r>
            </a:p>
          </p:txBody>
        </p:sp>
        <p:sp>
          <p:nvSpPr>
            <p:cNvPr id="91" name="Rectangle 25"/>
            <p:cNvSpPr/>
            <p:nvPr/>
          </p:nvSpPr>
          <p:spPr>
            <a:xfrm>
              <a:off x="4009862" y="4303747"/>
              <a:ext cx="2906181" cy="2185818"/>
            </a:xfrm>
            <a:prstGeom prst="rect">
              <a:avLst/>
            </a:prstGeom>
          </p:spPr>
          <p:txBody>
            <a:bodyPr wrap="square">
              <a:noAutofit/>
            </a:bodyPr>
            <a:lstStyle/>
            <a:p>
              <a:pPr>
                <a:defRPr/>
              </a:pPr>
              <a:r>
                <a:rPr lang="zh-CN" altLang="zh-CN" sz="1400" dirty="0">
                  <a:solidFill>
                    <a:srgbClr val="000000"/>
                  </a:solidFill>
                  <a:latin typeface="微软雅黑" panose="020B0503020204020204" pitchFamily="34" charset="-122"/>
                  <a:ea typeface="微软雅黑" panose="020B0503020204020204" pitchFamily="34" charset="-122"/>
                </a:rPr>
                <a:t>通过建立</a:t>
              </a:r>
              <a:r>
                <a:rPr lang="zh-CN" altLang="zh-CN" sz="1400" b="1" dirty="0">
                  <a:solidFill>
                    <a:srgbClr val="000000"/>
                  </a:solidFill>
                  <a:latin typeface="微软雅黑" panose="020B0503020204020204" pitchFamily="34" charset="-122"/>
                  <a:ea typeface="微软雅黑" panose="020B0503020204020204" pitchFamily="34" charset="-122"/>
                </a:rPr>
                <a:t>组织</a:t>
              </a:r>
              <a:r>
                <a:rPr lang="zh-CN" altLang="en-US" sz="1400" b="1" dirty="0">
                  <a:solidFill>
                    <a:srgbClr val="000000"/>
                  </a:solidFill>
                  <a:latin typeface="微软雅黑" panose="020B0503020204020204" pitchFamily="34" charset="-122"/>
                  <a:ea typeface="微软雅黑" panose="020B0503020204020204" pitchFamily="34" charset="-122"/>
                </a:rPr>
                <a:t>（</a:t>
              </a:r>
              <a:r>
                <a:rPr lang="zh-CN" altLang="zh-CN" sz="1400" dirty="0">
                  <a:solidFill>
                    <a:srgbClr val="000000"/>
                  </a:solidFill>
                  <a:latin typeface="微软雅黑" panose="020B0503020204020204" pitchFamily="34" charset="-122"/>
                  <a:ea typeface="微软雅黑" panose="020B0503020204020204" pitchFamily="34" charset="-122"/>
                </a:rPr>
                <a:t>明确董事会、监事会、高级管理层及内设部门等职责要求</a:t>
              </a:r>
              <a:r>
                <a:rPr lang="zh-CN" altLang="en-US" sz="1400" dirty="0">
                  <a:solidFill>
                    <a:srgbClr val="000000"/>
                  </a:solidFill>
                  <a:latin typeface="微软雅黑" panose="020B0503020204020204" pitchFamily="34" charset="-122"/>
                  <a:ea typeface="微软雅黑" panose="020B0503020204020204" pitchFamily="34" charset="-122"/>
                </a:rPr>
                <a:t>）</a:t>
              </a:r>
              <a:r>
                <a:rPr lang="zh-CN" altLang="zh-CN" sz="1400" dirty="0">
                  <a:solidFill>
                    <a:srgbClr val="000000"/>
                  </a:solidFill>
                  <a:latin typeface="微软雅黑" panose="020B0503020204020204" pitchFamily="34" charset="-122"/>
                  <a:ea typeface="微软雅黑" panose="020B0503020204020204" pitchFamily="34" charset="-122"/>
                </a:rPr>
                <a:t>，制定和实施系统化的</a:t>
              </a:r>
              <a:r>
                <a:rPr lang="zh-CN" altLang="en-US" sz="1400" b="1" dirty="0">
                  <a:solidFill>
                    <a:srgbClr val="000000"/>
                  </a:solidFill>
                  <a:latin typeface="微软雅黑" panose="020B0503020204020204" pitchFamily="34" charset="-122"/>
                  <a:ea typeface="微软雅黑" panose="020B0503020204020204" pitchFamily="34" charset="-122"/>
                </a:rPr>
                <a:t>政策</a:t>
              </a:r>
              <a:r>
                <a:rPr lang="zh-CN" altLang="zh-CN" sz="1400" b="1" dirty="0">
                  <a:solidFill>
                    <a:srgbClr val="000000"/>
                  </a:solidFill>
                  <a:latin typeface="微软雅黑" panose="020B0503020204020204" pitchFamily="34" charset="-122"/>
                  <a:ea typeface="微软雅黑" panose="020B0503020204020204" pitchFamily="34" charset="-122"/>
                </a:rPr>
                <a:t>、流程和</a:t>
              </a:r>
              <a:r>
                <a:rPr lang="zh-CN" altLang="en-US" sz="1400" b="1" dirty="0">
                  <a:solidFill>
                    <a:srgbClr val="000000"/>
                  </a:solidFill>
                  <a:latin typeface="微软雅黑" panose="020B0503020204020204" pitchFamily="34" charset="-122"/>
                  <a:ea typeface="微软雅黑" panose="020B0503020204020204" pitchFamily="34" charset="-122"/>
                </a:rPr>
                <a:t>工具</a:t>
              </a:r>
              <a:r>
                <a:rPr lang="zh-CN" altLang="zh-CN" sz="1400" dirty="0">
                  <a:solidFill>
                    <a:srgbClr val="000000"/>
                  </a:solidFill>
                  <a:latin typeface="微软雅黑" panose="020B0503020204020204" pitchFamily="34" charset="-122"/>
                  <a:ea typeface="微软雅黑" panose="020B0503020204020204" pitchFamily="34" charset="-122"/>
                </a:rPr>
                <a:t>，确保</a:t>
              </a:r>
              <a:r>
                <a:rPr lang="zh-CN" altLang="zh-CN" sz="1400" b="1" dirty="0">
                  <a:solidFill>
                    <a:srgbClr val="000000"/>
                  </a:solidFill>
                  <a:latin typeface="微软雅黑" panose="020B0503020204020204" pitchFamily="34" charset="-122"/>
                  <a:ea typeface="微软雅黑" panose="020B0503020204020204" pitchFamily="34" charset="-122"/>
                </a:rPr>
                <a:t>数据</a:t>
              </a:r>
              <a:r>
                <a:rPr lang="zh-CN" altLang="en-US" sz="1400" b="1" dirty="0">
                  <a:solidFill>
                    <a:srgbClr val="000000"/>
                  </a:solidFill>
                  <a:latin typeface="微软雅黑" panose="020B0503020204020204" pitchFamily="34" charset="-122"/>
                  <a:ea typeface="微软雅黑" panose="020B0503020204020204" pitchFamily="34" charset="-122"/>
                </a:rPr>
                <a:t>资产</a:t>
              </a:r>
              <a:r>
                <a:rPr lang="zh-CN" altLang="zh-CN" sz="1400" dirty="0">
                  <a:solidFill>
                    <a:srgbClr val="000000"/>
                  </a:solidFill>
                  <a:latin typeface="微软雅黑" panose="020B0503020204020204" pitchFamily="34" charset="-122"/>
                  <a:ea typeface="微软雅黑" panose="020B0503020204020204" pitchFamily="34" charset="-122"/>
                </a:rPr>
                <a:t>统一管理、高效运行，并在经营管理中充分发挥价值的动态过程。 </a:t>
              </a:r>
            </a:p>
          </p:txBody>
        </p:sp>
      </p:grpSp>
      <p:sp>
        <p:nvSpPr>
          <p:cNvPr id="92" name="Rectangle 4"/>
          <p:cNvSpPr>
            <a:spLocks noChangeArrowheads="1"/>
          </p:cNvSpPr>
          <p:nvPr>
            <p:custDataLst>
              <p:tags r:id="rId22"/>
            </p:custDataLst>
          </p:nvPr>
        </p:nvSpPr>
        <p:spPr bwMode="gray">
          <a:xfrm>
            <a:off x="7251090" y="4737298"/>
            <a:ext cx="352611" cy="315110"/>
          </a:xfrm>
          <a:prstGeom prst="rect">
            <a:avLst/>
          </a:prstGeom>
          <a:noFill/>
          <a:ln w="12700" cap="rnd" algn="ctr">
            <a:noFill/>
            <a:miter lim="800000"/>
          </a:ln>
          <a:effectLst/>
        </p:spPr>
        <p:txBody>
          <a:bodyPr lIns="72000" tIns="0" rIns="72000" bIns="0" anchor="ctr" anchorCtr="1"/>
          <a:lstStyle/>
          <a:p>
            <a:pPr algn="ctr">
              <a:lnSpc>
                <a:spcPct val="106000"/>
              </a:lnSpc>
              <a:buClr>
                <a:srgbClr val="000000"/>
              </a:buClr>
              <a:buSzPct val="80000"/>
              <a:defRPr/>
            </a:pPr>
            <a:r>
              <a:rPr lang="zh-CN" altLang="en-US" sz="1600" b="1" kern="0"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数据治理</a:t>
            </a:r>
            <a:endParaRPr lang="zh-CN" altLang="en-US" sz="16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endParaRPr>
          </a:p>
        </p:txBody>
      </p:sp>
      <p:pic>
        <p:nvPicPr>
          <p:cNvPr id="3" name="图片 2" descr="32303038313138353b32303039303631383bb4f3c4d4"/>
          <p:cNvPicPr>
            <a:picLocks noChangeAspect="1"/>
          </p:cNvPicPr>
          <p:nvPr/>
        </p:nvPicPr>
        <p:blipFill>
          <a:blip r:embed="rId27">
            <a:extLst>
              <a:ext uri="{96DAC541-7B7A-43D3-8B79-37D633B846F1}">
                <asvg:svgBlip xmlns="" xmlns:asvg="http://schemas.microsoft.com/office/drawing/2016/SVG/main" r:embed="rId28"/>
              </a:ext>
            </a:extLst>
          </a:blip>
          <a:srcRect r="2361" b="28681"/>
          <a:stretch>
            <a:fillRect/>
          </a:stretch>
        </p:blipFill>
        <p:spPr>
          <a:xfrm>
            <a:off x="5240020" y="908685"/>
            <a:ext cx="520065" cy="513080"/>
          </a:xfrm>
          <a:prstGeom prst="rect">
            <a:avLst/>
          </a:prstGeom>
        </p:spPr>
      </p:pic>
      <p:pic>
        <p:nvPicPr>
          <p:cNvPr id="4" name="图片 3"/>
          <p:cNvPicPr>
            <a:picLocks noChangeAspect="1"/>
          </p:cNvPicPr>
          <p:nvPr/>
        </p:nvPicPr>
        <p:blipFill>
          <a:blip r:embed="rId29"/>
          <a:stretch>
            <a:fillRect/>
          </a:stretch>
        </p:blipFill>
        <p:spPr>
          <a:xfrm>
            <a:off x="4561205" y="2412365"/>
            <a:ext cx="709295" cy="610235"/>
          </a:xfrm>
          <a:prstGeom prst="rect">
            <a:avLst/>
          </a:prstGeom>
        </p:spPr>
      </p:pic>
      <p:pic>
        <p:nvPicPr>
          <p:cNvPr id="5" name="图片 4"/>
          <p:cNvPicPr>
            <a:picLocks noChangeAspect="1"/>
          </p:cNvPicPr>
          <p:nvPr/>
        </p:nvPicPr>
        <p:blipFill>
          <a:blip r:embed="rId30">
            <a:clrChange>
              <a:clrFrom>
                <a:srgbClr val="FFFFFF">
                  <a:alpha val="100000"/>
                </a:srgbClr>
              </a:clrFrom>
              <a:clrTo>
                <a:srgbClr val="FFFFFF">
                  <a:alpha val="100000"/>
                  <a:alpha val="0"/>
                </a:srgbClr>
              </a:clrTo>
            </a:clrChange>
          </a:blip>
          <a:stretch>
            <a:fillRect/>
          </a:stretch>
        </p:blipFill>
        <p:spPr>
          <a:xfrm>
            <a:off x="2698750" y="4318635"/>
            <a:ext cx="696595" cy="626110"/>
          </a:xfrm>
          <a:prstGeom prst="rect">
            <a:avLst/>
          </a:prstGeom>
        </p:spPr>
      </p:pic>
    </p:spTree>
    <p:extLst>
      <p:ext uri="{BB962C8B-B14F-4D97-AF65-F5344CB8AC3E}">
        <p14:creationId xmlns:p14="http://schemas.microsoft.com/office/powerpoint/2010/main" val="2670363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p:spPr>
        <p:txBody>
          <a:bodyPr wrap="square" rtlCol="0">
            <a:spAutoFit/>
          </a:bodyPr>
          <a:lstStyle/>
          <a:p>
            <a:r>
              <a:rPr lang="zh-CN" altLang="en-US" dirty="0"/>
              <a:t>指标体系构建 </a:t>
            </a:r>
            <a:r>
              <a:rPr lang="en-US" altLang="zh-CN" dirty="0"/>
              <a:t>-</a:t>
            </a:r>
            <a:r>
              <a:rPr lang="zh-CN" altLang="en-US" dirty="0"/>
              <a:t>数据标准梳理</a:t>
            </a:r>
          </a:p>
        </p:txBody>
      </p:sp>
      <p:sp>
        <p:nvSpPr>
          <p:cNvPr id="67" name="Rectangle 33"/>
          <p:cNvSpPr/>
          <p:nvPr/>
        </p:nvSpPr>
        <p:spPr>
          <a:xfrm>
            <a:off x="575655" y="1775877"/>
            <a:ext cx="731520" cy="1097280"/>
          </a:xfrm>
          <a:prstGeom prst="rect">
            <a:avLst/>
          </a:prstGeom>
          <a:solidFill>
            <a:sysClr val="window" lastClr="FFFFFF">
              <a:lumMod val="65000"/>
            </a:sysClr>
          </a:solidFill>
          <a:ln w="12700" cap="flat" cmpd="sng" algn="ctr">
            <a:solidFill>
              <a:sysClr val="window" lastClr="FFFFFF">
                <a:lumMod val="65000"/>
              </a:sysClr>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prstClr val="black"/>
                </a:solidFill>
                <a:effectLst/>
                <a:uLnTx/>
                <a:uFillTx/>
                <a:latin typeface="微软雅黑" charset="0"/>
                <a:ea typeface="微软雅黑" charset="0"/>
              </a:rPr>
              <a:t>业务部门</a:t>
            </a:r>
          </a:p>
        </p:txBody>
      </p:sp>
      <p:sp>
        <p:nvSpPr>
          <p:cNvPr id="68" name="Rectangle 34"/>
          <p:cNvSpPr/>
          <p:nvPr/>
        </p:nvSpPr>
        <p:spPr>
          <a:xfrm>
            <a:off x="575655" y="3172877"/>
            <a:ext cx="731520" cy="1097280"/>
          </a:xfrm>
          <a:prstGeom prst="rect">
            <a:avLst/>
          </a:prstGeom>
          <a:solidFill>
            <a:sysClr val="window" lastClr="FFFFFF">
              <a:lumMod val="65000"/>
            </a:sysClr>
          </a:solidFill>
          <a:ln w="12700" cap="flat" cmpd="sng" algn="ctr">
            <a:solidFill>
              <a:sysClr val="window" lastClr="FFFFFF">
                <a:lumMod val="65000"/>
              </a:sysClr>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prstClr val="black"/>
                </a:solidFill>
                <a:effectLst/>
                <a:uLnTx/>
                <a:uFillTx/>
                <a:latin typeface="微软雅黑" charset="0"/>
                <a:ea typeface="微软雅黑" charset="0"/>
              </a:rPr>
              <a:t>数据标准项目组</a:t>
            </a:r>
          </a:p>
        </p:txBody>
      </p:sp>
      <p:sp>
        <p:nvSpPr>
          <p:cNvPr id="69" name="Rectangle 35"/>
          <p:cNvSpPr/>
          <p:nvPr/>
        </p:nvSpPr>
        <p:spPr>
          <a:xfrm>
            <a:off x="1766915" y="1780957"/>
            <a:ext cx="731520" cy="1097280"/>
          </a:xfrm>
          <a:prstGeom prst="rect">
            <a:avLst/>
          </a:prstGeom>
          <a:solidFill>
            <a:srgbClr val="F7A988"/>
          </a:solidFill>
          <a:ln w="12700" cap="flat" cmpd="sng" algn="ctr">
            <a:solidFill>
              <a:srgbClr val="F7A988"/>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微软雅黑" charset="0"/>
                <a:ea typeface="微软雅黑" charset="0"/>
              </a:rPr>
              <a:t>基于业务流程推导业务对象</a:t>
            </a:r>
          </a:p>
        </p:txBody>
      </p:sp>
      <p:sp>
        <p:nvSpPr>
          <p:cNvPr id="70" name="Rectangle 36"/>
          <p:cNvSpPr/>
          <p:nvPr/>
        </p:nvSpPr>
        <p:spPr>
          <a:xfrm>
            <a:off x="1766915" y="3171607"/>
            <a:ext cx="731520" cy="1097280"/>
          </a:xfrm>
          <a:prstGeom prst="rect">
            <a:avLst/>
          </a:prstGeom>
          <a:solidFill>
            <a:srgbClr val="F7A988"/>
          </a:solidFill>
          <a:ln w="12700" cap="flat" cmpd="sng" algn="ctr">
            <a:solidFill>
              <a:srgbClr val="F7A988"/>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微软雅黑" charset="0"/>
                <a:ea typeface="微软雅黑" charset="0"/>
              </a:rPr>
              <a:t>基于信息系统反推业务对象</a:t>
            </a:r>
          </a:p>
        </p:txBody>
      </p:sp>
      <p:sp>
        <p:nvSpPr>
          <p:cNvPr id="71" name="Rectangle 37"/>
          <p:cNvSpPr/>
          <p:nvPr/>
        </p:nvSpPr>
        <p:spPr>
          <a:xfrm>
            <a:off x="2958175" y="1775877"/>
            <a:ext cx="731520" cy="2493010"/>
          </a:xfrm>
          <a:prstGeom prst="rect">
            <a:avLst/>
          </a:prstGeom>
          <a:solidFill>
            <a:srgbClr val="F7A988"/>
          </a:solidFill>
          <a:ln w="12700" cap="flat" cmpd="sng" algn="ctr">
            <a:solidFill>
              <a:srgbClr val="F7A988"/>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微软雅黑" charset="0"/>
                <a:ea typeface="微软雅黑" charset="0"/>
              </a:rPr>
              <a:t>合并跨部门业务对象</a:t>
            </a:r>
          </a:p>
        </p:txBody>
      </p:sp>
      <p:sp>
        <p:nvSpPr>
          <p:cNvPr id="72" name="Rectangle 38"/>
          <p:cNvSpPr/>
          <p:nvPr/>
        </p:nvSpPr>
        <p:spPr>
          <a:xfrm>
            <a:off x="4058183" y="1775877"/>
            <a:ext cx="731520" cy="2493010"/>
          </a:xfrm>
          <a:prstGeom prst="rect">
            <a:avLst/>
          </a:prstGeom>
          <a:solidFill>
            <a:srgbClr val="F7A988"/>
          </a:solidFill>
          <a:ln w="12700" cap="flat" cmpd="sng" algn="ctr">
            <a:solidFill>
              <a:srgbClr val="F7A988"/>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微软雅黑" charset="0"/>
                <a:ea typeface="微软雅黑" charset="0"/>
              </a:rPr>
              <a:t>梳理业务对象属性</a:t>
            </a:r>
          </a:p>
        </p:txBody>
      </p:sp>
      <p:sp>
        <p:nvSpPr>
          <p:cNvPr id="73" name="Rectangle 39"/>
          <p:cNvSpPr/>
          <p:nvPr/>
        </p:nvSpPr>
        <p:spPr>
          <a:xfrm>
            <a:off x="5105206" y="1775877"/>
            <a:ext cx="731520" cy="2493010"/>
          </a:xfrm>
          <a:prstGeom prst="rect">
            <a:avLst/>
          </a:prstGeom>
          <a:solidFill>
            <a:srgbClr val="5698D2"/>
          </a:solidFill>
          <a:ln w="12700" cap="flat" cmpd="sng" algn="ctr">
            <a:solidFill>
              <a:srgbClr val="5698D2"/>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微软雅黑" charset="0"/>
                <a:ea typeface="微软雅黑" charset="0"/>
              </a:rPr>
              <a:t>筛选关键数据项</a:t>
            </a:r>
          </a:p>
        </p:txBody>
      </p:sp>
      <p:sp>
        <p:nvSpPr>
          <p:cNvPr id="74" name="Rectangle 40"/>
          <p:cNvSpPr/>
          <p:nvPr/>
        </p:nvSpPr>
        <p:spPr>
          <a:xfrm>
            <a:off x="6605615" y="1775877"/>
            <a:ext cx="1371600" cy="731520"/>
          </a:xfrm>
          <a:prstGeom prst="rect">
            <a:avLst/>
          </a:prstGeom>
          <a:solidFill>
            <a:srgbClr val="5698D2"/>
          </a:solidFill>
          <a:ln w="12700" cap="flat" cmpd="sng" algn="ctr">
            <a:solidFill>
              <a:srgbClr val="5698D2"/>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微软雅黑" charset="0"/>
                <a:ea typeface="微软雅黑" charset="0"/>
              </a:rPr>
              <a:t>业务数据类数据项标准</a:t>
            </a:r>
          </a:p>
        </p:txBody>
      </p:sp>
      <p:sp>
        <p:nvSpPr>
          <p:cNvPr id="75" name="Rectangle 41"/>
          <p:cNvSpPr/>
          <p:nvPr/>
        </p:nvSpPr>
        <p:spPr>
          <a:xfrm>
            <a:off x="6605615" y="2656622"/>
            <a:ext cx="1371600" cy="731520"/>
          </a:xfrm>
          <a:prstGeom prst="rect">
            <a:avLst/>
          </a:prstGeom>
          <a:solidFill>
            <a:srgbClr val="5698D2"/>
          </a:solidFill>
          <a:ln w="12700" cap="flat" cmpd="sng" algn="ctr">
            <a:solidFill>
              <a:srgbClr val="5698D2"/>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微软雅黑" charset="0"/>
                <a:ea typeface="微软雅黑" charset="0"/>
              </a:rPr>
              <a:t>指标数据类数据项标准</a:t>
            </a:r>
          </a:p>
        </p:txBody>
      </p:sp>
      <p:sp>
        <p:nvSpPr>
          <p:cNvPr id="76" name="Rectangle 42"/>
          <p:cNvSpPr/>
          <p:nvPr/>
        </p:nvSpPr>
        <p:spPr>
          <a:xfrm>
            <a:off x="6605615" y="3537367"/>
            <a:ext cx="1371600" cy="731520"/>
          </a:xfrm>
          <a:prstGeom prst="rect">
            <a:avLst/>
          </a:prstGeom>
          <a:solidFill>
            <a:srgbClr val="5698D2"/>
          </a:solidFill>
          <a:ln w="12700" cap="flat" cmpd="sng" algn="ctr">
            <a:solidFill>
              <a:srgbClr val="5698D2"/>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微软雅黑" charset="0"/>
                <a:ea typeface="微软雅黑" charset="0"/>
              </a:rPr>
              <a:t>主数据类数据项标准</a:t>
            </a:r>
          </a:p>
        </p:txBody>
      </p:sp>
      <p:sp>
        <p:nvSpPr>
          <p:cNvPr id="77" name="Rectangle 43"/>
          <p:cNvSpPr/>
          <p:nvPr/>
        </p:nvSpPr>
        <p:spPr>
          <a:xfrm>
            <a:off x="8383615" y="1775877"/>
            <a:ext cx="1097280" cy="731520"/>
          </a:xfrm>
          <a:prstGeom prst="rect">
            <a:avLst/>
          </a:prstGeom>
          <a:solidFill>
            <a:srgbClr val="60C3AD"/>
          </a:solidFill>
          <a:ln w="12700" cap="flat" cmpd="sng" algn="ctr">
            <a:solidFill>
              <a:srgbClr val="60C3AD"/>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微软雅黑" charset="0"/>
                <a:ea typeface="微软雅黑" charset="0"/>
              </a:rPr>
              <a:t>数据标准蓝图设计</a:t>
            </a:r>
          </a:p>
        </p:txBody>
      </p:sp>
      <p:sp>
        <p:nvSpPr>
          <p:cNvPr id="78" name="Rectangle 44"/>
          <p:cNvSpPr/>
          <p:nvPr/>
        </p:nvSpPr>
        <p:spPr>
          <a:xfrm>
            <a:off x="8383615" y="2656622"/>
            <a:ext cx="1097280" cy="731520"/>
          </a:xfrm>
          <a:prstGeom prst="rect">
            <a:avLst/>
          </a:prstGeom>
          <a:solidFill>
            <a:srgbClr val="60C3AD"/>
          </a:solidFill>
          <a:ln w="12700" cap="flat" cmpd="sng" algn="ctr">
            <a:solidFill>
              <a:srgbClr val="60C3AD"/>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微软雅黑" charset="0"/>
                <a:ea typeface="微软雅黑" charset="0"/>
              </a:rPr>
              <a:t>分析类应用开发</a:t>
            </a:r>
          </a:p>
        </p:txBody>
      </p:sp>
      <p:sp>
        <p:nvSpPr>
          <p:cNvPr id="79" name="Rectangle 45"/>
          <p:cNvSpPr/>
          <p:nvPr/>
        </p:nvSpPr>
        <p:spPr>
          <a:xfrm>
            <a:off x="8383615" y="3537367"/>
            <a:ext cx="1097280" cy="731520"/>
          </a:xfrm>
          <a:prstGeom prst="rect">
            <a:avLst/>
          </a:prstGeom>
          <a:solidFill>
            <a:srgbClr val="60C3AD"/>
          </a:solidFill>
          <a:ln w="12700" cap="flat" cmpd="sng" algn="ctr">
            <a:solidFill>
              <a:srgbClr val="60C3AD"/>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微软雅黑" charset="0"/>
                <a:ea typeface="微软雅黑" charset="0"/>
              </a:rPr>
              <a:t>主数据平台开发</a:t>
            </a:r>
          </a:p>
        </p:txBody>
      </p:sp>
      <p:sp>
        <p:nvSpPr>
          <p:cNvPr id="80" name="Rectangle 46"/>
          <p:cNvSpPr/>
          <p:nvPr/>
        </p:nvSpPr>
        <p:spPr>
          <a:xfrm>
            <a:off x="9996515" y="1777147"/>
            <a:ext cx="1371600" cy="731520"/>
          </a:xfrm>
          <a:prstGeom prst="rect">
            <a:avLst/>
          </a:prstGeom>
          <a:solidFill>
            <a:srgbClr val="60C3AD"/>
          </a:solidFill>
          <a:ln w="12700" cap="flat" cmpd="sng" algn="ctr">
            <a:solidFill>
              <a:srgbClr val="60C3AD"/>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微软雅黑" charset="0"/>
                <a:ea typeface="微软雅黑" charset="0"/>
              </a:rPr>
              <a:t>业务系统数据标准落地改造</a:t>
            </a:r>
          </a:p>
        </p:txBody>
      </p:sp>
      <p:sp>
        <p:nvSpPr>
          <p:cNvPr id="81" name="Rectangle 47"/>
          <p:cNvSpPr/>
          <p:nvPr/>
        </p:nvSpPr>
        <p:spPr>
          <a:xfrm>
            <a:off x="9996515" y="2656622"/>
            <a:ext cx="1371600" cy="731520"/>
          </a:xfrm>
          <a:prstGeom prst="rect">
            <a:avLst/>
          </a:prstGeom>
          <a:solidFill>
            <a:srgbClr val="60C3AD"/>
          </a:solidFill>
          <a:ln w="12700" cap="flat" cmpd="sng" algn="ctr">
            <a:solidFill>
              <a:srgbClr val="60C3AD"/>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微软雅黑" charset="0"/>
                <a:ea typeface="微软雅黑" charset="0"/>
              </a:rPr>
              <a:t>各主题域分析平台建设</a:t>
            </a:r>
          </a:p>
        </p:txBody>
      </p:sp>
      <p:grpSp>
        <p:nvGrpSpPr>
          <p:cNvPr id="82" name="Group 48"/>
          <p:cNvGrpSpPr/>
          <p:nvPr/>
        </p:nvGrpSpPr>
        <p:grpSpPr>
          <a:xfrm>
            <a:off x="1766915" y="899577"/>
            <a:ext cx="9601200" cy="640080"/>
            <a:chOff x="1655538" y="1504950"/>
            <a:chExt cx="9601200" cy="640080"/>
          </a:xfrm>
        </p:grpSpPr>
        <p:grpSp>
          <p:nvGrpSpPr>
            <p:cNvPr id="83" name="Group 49"/>
            <p:cNvGrpSpPr/>
            <p:nvPr/>
          </p:nvGrpSpPr>
          <p:grpSpPr>
            <a:xfrm>
              <a:off x="1655538" y="1504950"/>
              <a:ext cx="3200400" cy="640080"/>
              <a:chOff x="1517650" y="2317750"/>
              <a:chExt cx="3200400" cy="640080"/>
            </a:xfrm>
          </p:grpSpPr>
          <p:sp>
            <p:nvSpPr>
              <p:cNvPr id="93" name="Rectangle 59"/>
              <p:cNvSpPr/>
              <p:nvPr/>
            </p:nvSpPr>
            <p:spPr>
              <a:xfrm>
                <a:off x="1517650" y="2317750"/>
                <a:ext cx="3200400" cy="640080"/>
              </a:xfrm>
              <a:prstGeom prst="rect">
                <a:avLst/>
              </a:prstGeom>
              <a:solidFill>
                <a:srgbClr val="E03A3E"/>
              </a:solidFill>
              <a:ln w="12700" cap="flat" cmpd="sng" algn="ctr">
                <a:solidFill>
                  <a:srgbClr val="E03A3E"/>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charset="0"/>
                  <a:ea typeface="微软雅黑" charset="0"/>
                </a:endParaRPr>
              </a:p>
            </p:txBody>
          </p:sp>
          <p:sp>
            <p:nvSpPr>
              <p:cNvPr id="94" name="Rectangle 60"/>
              <p:cNvSpPr/>
              <p:nvPr/>
            </p:nvSpPr>
            <p:spPr>
              <a:xfrm>
                <a:off x="2157730" y="2317750"/>
                <a:ext cx="2560320" cy="640080"/>
              </a:xfrm>
              <a:prstGeom prst="rect">
                <a:avLst/>
              </a:prstGeom>
              <a:noFill/>
              <a:ln w="12700" cap="flat" cmpd="sng" algn="ctr">
                <a:noFill/>
                <a:prstDash val="solid"/>
                <a:miter lim="800000"/>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prstClr val="white"/>
                    </a:solidFill>
                    <a:effectLst/>
                    <a:uLnTx/>
                    <a:uFillTx/>
                    <a:latin typeface="微软雅黑" charset="0"/>
                    <a:ea typeface="微软雅黑" charset="0"/>
                    <a:cs typeface="微软雅黑" charset="0"/>
                  </a:rPr>
                  <a:t>第一步</a:t>
                </a:r>
                <a:endParaRPr kumimoji="0" lang="en-US" altLang="zh-CN" sz="1600" b="0" i="0" u="none" strike="noStrike" kern="0" cap="none" spc="0" normalizeH="0" baseline="0" noProof="0" dirty="0">
                  <a:ln>
                    <a:noFill/>
                  </a:ln>
                  <a:solidFill>
                    <a:prstClr val="white"/>
                  </a:solidFill>
                  <a:effectLst/>
                  <a:uLnTx/>
                  <a:uFillTx/>
                  <a:latin typeface="微软雅黑" charset="0"/>
                  <a:ea typeface="微软雅黑" charset="0"/>
                  <a:cs typeface="微软雅黑" charset="0"/>
                </a:endParaRPr>
              </a:p>
              <a:p>
                <a:pPr marL="0" marR="0" lvl="0" indent="0" defTabSz="914400" eaLnBrk="0" fontAlgn="base" latinLnBrk="0" hangingPunct="0">
                  <a:lnSpc>
                    <a:spcPct val="100000"/>
                  </a:lnSpc>
                  <a:spcBef>
                    <a:spcPct val="0"/>
                  </a:spcBef>
                  <a:spcAft>
                    <a:spcPct val="0"/>
                  </a:spcAft>
                  <a:buClrTx/>
                  <a:buSzTx/>
                  <a:buFontTx/>
                  <a:buNone/>
                  <a:tabLst/>
                  <a:defRPr/>
                </a:pPr>
                <a:r>
                  <a:rPr kumimoji="0" lang="zh-CN" altLang="en-US" sz="1800" b="1" i="0" u="none" strike="noStrike" kern="0" cap="none" spc="0" normalizeH="0" baseline="0" noProof="0" dirty="0">
                    <a:ln>
                      <a:noFill/>
                    </a:ln>
                    <a:solidFill>
                      <a:prstClr val="white"/>
                    </a:solidFill>
                    <a:effectLst/>
                    <a:uLnTx/>
                    <a:uFillTx/>
                    <a:latin typeface="微软雅黑" charset="0"/>
                    <a:ea typeface="微软雅黑" charset="0"/>
                    <a:cs typeface="微软雅黑" charset="0"/>
                  </a:rPr>
                  <a:t>梳理业务对象</a:t>
                </a:r>
                <a:r>
                  <a:rPr kumimoji="0" lang="zh-CN" altLang="en-US" sz="1600" b="1" i="0" u="none" strike="noStrike" kern="0" cap="none" spc="0" normalizeH="0" baseline="30000" noProof="0" dirty="0">
                    <a:ln>
                      <a:noFill/>
                    </a:ln>
                    <a:solidFill>
                      <a:prstClr val="white"/>
                    </a:solidFill>
                    <a:effectLst/>
                    <a:uLnTx/>
                    <a:uFillTx/>
                    <a:latin typeface="微软雅黑" charset="0"/>
                    <a:ea typeface="微软雅黑" charset="0"/>
                    <a:cs typeface="微软雅黑" charset="0"/>
                  </a:rPr>
                  <a:t>*</a:t>
                </a:r>
                <a:r>
                  <a:rPr kumimoji="0" lang="zh-CN" altLang="en-US" sz="1800" b="1" i="0" u="none" strike="noStrike" kern="0" cap="none" spc="0" normalizeH="0" baseline="0" noProof="0" dirty="0">
                    <a:ln>
                      <a:noFill/>
                    </a:ln>
                    <a:solidFill>
                      <a:prstClr val="white"/>
                    </a:solidFill>
                    <a:effectLst/>
                    <a:uLnTx/>
                    <a:uFillTx/>
                    <a:latin typeface="微软雅黑" charset="0"/>
                    <a:ea typeface="微软雅黑" charset="0"/>
                    <a:cs typeface="微软雅黑" charset="0"/>
                  </a:rPr>
                  <a:t>及其属性</a:t>
                </a:r>
                <a:endParaRPr kumimoji="0" lang="en-US" sz="1800" b="1" i="0" u="none" strike="noStrike" kern="0" cap="none" spc="0" normalizeH="0" baseline="0" noProof="0" dirty="0">
                  <a:ln>
                    <a:noFill/>
                  </a:ln>
                  <a:solidFill>
                    <a:prstClr val="white"/>
                  </a:solidFill>
                  <a:effectLst/>
                  <a:uLnTx/>
                  <a:uFillTx/>
                  <a:latin typeface="微软雅黑" charset="0"/>
                  <a:ea typeface="微软雅黑" charset="0"/>
                  <a:cs typeface="微软雅黑" charset="0"/>
                </a:endParaRPr>
              </a:p>
            </p:txBody>
          </p:sp>
        </p:grpSp>
        <p:grpSp>
          <p:nvGrpSpPr>
            <p:cNvPr id="84" name="Group 50"/>
            <p:cNvGrpSpPr/>
            <p:nvPr/>
          </p:nvGrpSpPr>
          <p:grpSpPr>
            <a:xfrm>
              <a:off x="4855938" y="1504950"/>
              <a:ext cx="3200400" cy="640080"/>
              <a:chOff x="4632960" y="2317750"/>
              <a:chExt cx="3200400" cy="640080"/>
            </a:xfrm>
          </p:grpSpPr>
          <p:sp>
            <p:nvSpPr>
              <p:cNvPr id="91" name="Rectangle 57"/>
              <p:cNvSpPr/>
              <p:nvPr/>
            </p:nvSpPr>
            <p:spPr>
              <a:xfrm>
                <a:off x="4632960" y="2317750"/>
                <a:ext cx="3200400" cy="640080"/>
              </a:xfrm>
              <a:prstGeom prst="rect">
                <a:avLst/>
              </a:prstGeom>
              <a:solidFill>
                <a:srgbClr val="004B85"/>
              </a:solidFill>
              <a:ln w="12700" cap="flat" cmpd="sng" algn="ctr">
                <a:solidFill>
                  <a:srgbClr val="004B85"/>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charset="0"/>
                  <a:ea typeface="微软雅黑" charset="0"/>
                </a:endParaRPr>
              </a:p>
            </p:txBody>
          </p:sp>
          <p:sp>
            <p:nvSpPr>
              <p:cNvPr id="92" name="Rectangle 58"/>
              <p:cNvSpPr/>
              <p:nvPr/>
            </p:nvSpPr>
            <p:spPr>
              <a:xfrm>
                <a:off x="5273040" y="2317750"/>
                <a:ext cx="2560320" cy="640080"/>
              </a:xfrm>
              <a:prstGeom prst="rect">
                <a:avLst/>
              </a:prstGeom>
              <a:noFill/>
              <a:ln w="12700" cap="flat" cmpd="sng" algn="ctr">
                <a:noFill/>
                <a:prstDash val="solid"/>
                <a:miter lim="800000"/>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prstClr val="white"/>
                    </a:solidFill>
                    <a:effectLst/>
                    <a:uLnTx/>
                    <a:uFillTx/>
                    <a:latin typeface="微软雅黑" charset="0"/>
                    <a:ea typeface="微软雅黑" charset="0"/>
                  </a:rPr>
                  <a:t>第二步</a:t>
                </a:r>
                <a:endParaRPr kumimoji="0" lang="en-US" altLang="zh-CN" sz="1600" b="0" i="0" u="none" strike="noStrike" kern="0" cap="none" spc="0" normalizeH="0" baseline="0" noProof="0" dirty="0">
                  <a:ln>
                    <a:noFill/>
                  </a:ln>
                  <a:solidFill>
                    <a:prstClr val="white"/>
                  </a:solidFill>
                  <a:effectLst/>
                  <a:uLnTx/>
                  <a:uFillTx/>
                  <a:latin typeface="微软雅黑" charset="0"/>
                  <a:ea typeface="微软雅黑" charset="0"/>
                </a:endParaRPr>
              </a:p>
              <a:p>
                <a:pPr marL="0" marR="0" lvl="0" indent="0" defTabSz="914400" eaLnBrk="0" fontAlgn="base" latinLnBrk="0" hangingPunct="0">
                  <a:lnSpc>
                    <a:spcPct val="100000"/>
                  </a:lnSpc>
                  <a:spcBef>
                    <a:spcPct val="0"/>
                  </a:spcBef>
                  <a:spcAft>
                    <a:spcPct val="0"/>
                  </a:spcAft>
                  <a:buClrTx/>
                  <a:buSzTx/>
                  <a:buFontTx/>
                  <a:buNone/>
                  <a:tabLst/>
                  <a:defRPr/>
                </a:pPr>
                <a:r>
                  <a:rPr kumimoji="0" lang="zh-CN" altLang="en-US" sz="1800" b="1" i="0" u="none" strike="noStrike" kern="0" cap="none" spc="0" normalizeH="0" baseline="0" noProof="0" dirty="0">
                    <a:ln>
                      <a:noFill/>
                    </a:ln>
                    <a:solidFill>
                      <a:prstClr val="white"/>
                    </a:solidFill>
                    <a:effectLst/>
                    <a:uLnTx/>
                    <a:uFillTx/>
                    <a:latin typeface="微软雅黑" charset="0"/>
                    <a:ea typeface="微软雅黑" charset="0"/>
                  </a:rPr>
                  <a:t>建立数据项标准</a:t>
                </a:r>
                <a:endParaRPr kumimoji="0" lang="en-US" sz="1800" b="1" i="0" u="none" strike="noStrike" kern="0" cap="none" spc="0" normalizeH="0" baseline="0" noProof="0" dirty="0">
                  <a:ln>
                    <a:noFill/>
                  </a:ln>
                  <a:solidFill>
                    <a:prstClr val="white"/>
                  </a:solidFill>
                  <a:effectLst/>
                  <a:uLnTx/>
                  <a:uFillTx/>
                  <a:latin typeface="微软雅黑" charset="0"/>
                  <a:ea typeface="微软雅黑" charset="0"/>
                </a:endParaRPr>
              </a:p>
            </p:txBody>
          </p:sp>
        </p:grpSp>
        <p:grpSp>
          <p:nvGrpSpPr>
            <p:cNvPr id="85" name="Group 51"/>
            <p:cNvGrpSpPr/>
            <p:nvPr/>
          </p:nvGrpSpPr>
          <p:grpSpPr>
            <a:xfrm>
              <a:off x="8056338" y="1504950"/>
              <a:ext cx="3200400" cy="640080"/>
              <a:chOff x="7928610" y="2317750"/>
              <a:chExt cx="3200400" cy="640080"/>
            </a:xfrm>
          </p:grpSpPr>
          <p:sp>
            <p:nvSpPr>
              <p:cNvPr id="89" name="Rectangle 55"/>
              <p:cNvSpPr/>
              <p:nvPr/>
            </p:nvSpPr>
            <p:spPr>
              <a:xfrm>
                <a:off x="7928610" y="2317750"/>
                <a:ext cx="3200400" cy="640080"/>
              </a:xfrm>
              <a:prstGeom prst="rect">
                <a:avLst/>
              </a:prstGeom>
              <a:solidFill>
                <a:srgbClr val="008286"/>
              </a:solidFill>
              <a:ln w="12700" cap="flat" cmpd="sng" algn="ctr">
                <a:solidFill>
                  <a:srgbClr val="008286"/>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charset="0"/>
                  <a:ea typeface="微软雅黑" charset="0"/>
                </a:endParaRPr>
              </a:p>
            </p:txBody>
          </p:sp>
          <p:sp>
            <p:nvSpPr>
              <p:cNvPr id="90" name="Rectangle 56"/>
              <p:cNvSpPr/>
              <p:nvPr/>
            </p:nvSpPr>
            <p:spPr>
              <a:xfrm>
                <a:off x="8568690" y="2317750"/>
                <a:ext cx="2560320" cy="640080"/>
              </a:xfrm>
              <a:prstGeom prst="rect">
                <a:avLst/>
              </a:prstGeom>
              <a:noFill/>
              <a:ln w="12700" cap="flat" cmpd="sng" algn="ctr">
                <a:noFill/>
                <a:prstDash val="solid"/>
                <a:miter lim="800000"/>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prstClr val="white"/>
                    </a:solidFill>
                    <a:effectLst/>
                    <a:uLnTx/>
                    <a:uFillTx/>
                    <a:latin typeface="微软雅黑" charset="0"/>
                    <a:ea typeface="微软雅黑" charset="0"/>
                  </a:rPr>
                  <a:t>第三步</a:t>
                </a:r>
                <a:endParaRPr kumimoji="0" lang="en-US" altLang="zh-CN" sz="1600" b="0" i="0" u="none" strike="noStrike" kern="0" cap="none" spc="0" normalizeH="0" baseline="0" noProof="0" dirty="0">
                  <a:ln>
                    <a:noFill/>
                  </a:ln>
                  <a:solidFill>
                    <a:prstClr val="white"/>
                  </a:solidFill>
                  <a:effectLst/>
                  <a:uLnTx/>
                  <a:uFillTx/>
                  <a:latin typeface="微软雅黑" charset="0"/>
                  <a:ea typeface="微软雅黑" charset="0"/>
                </a:endParaRPr>
              </a:p>
              <a:p>
                <a:pPr marL="0" marR="0" lvl="0" indent="0" defTabSz="914400" eaLnBrk="0" fontAlgn="base" latinLnBrk="0" hangingPunct="0">
                  <a:lnSpc>
                    <a:spcPct val="100000"/>
                  </a:lnSpc>
                  <a:spcBef>
                    <a:spcPct val="0"/>
                  </a:spcBef>
                  <a:spcAft>
                    <a:spcPct val="0"/>
                  </a:spcAft>
                  <a:buClrTx/>
                  <a:buSzTx/>
                  <a:buFontTx/>
                  <a:buNone/>
                  <a:tabLst/>
                  <a:defRPr/>
                </a:pPr>
                <a:r>
                  <a:rPr kumimoji="0" lang="zh-CN" altLang="en-US" sz="1800" b="1" i="0" u="none" strike="noStrike" kern="0" cap="none" spc="0" normalizeH="0" baseline="0" noProof="0" dirty="0">
                    <a:ln>
                      <a:noFill/>
                    </a:ln>
                    <a:solidFill>
                      <a:prstClr val="white"/>
                    </a:solidFill>
                    <a:effectLst/>
                    <a:uLnTx/>
                    <a:uFillTx/>
                    <a:latin typeface="微软雅黑" charset="0"/>
                    <a:ea typeface="微软雅黑" charset="0"/>
                  </a:rPr>
                  <a:t>数据项标准落地</a:t>
                </a:r>
                <a:endParaRPr kumimoji="0" lang="en-US" sz="1800" b="1" i="0" u="none" strike="noStrike" kern="0" cap="none" spc="0" normalizeH="0" baseline="0" noProof="0" dirty="0">
                  <a:ln>
                    <a:noFill/>
                  </a:ln>
                  <a:solidFill>
                    <a:prstClr val="white"/>
                  </a:solidFill>
                  <a:effectLst/>
                  <a:uLnTx/>
                  <a:uFillTx/>
                  <a:latin typeface="微软雅黑" charset="0"/>
                  <a:ea typeface="微软雅黑" charset="0"/>
                </a:endParaRPr>
              </a:p>
            </p:txBody>
          </p:sp>
        </p:grpSp>
        <p:pic>
          <p:nvPicPr>
            <p:cNvPr id="86" name="Graphic 52" descr="Flowchar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31738" y="1550670"/>
              <a:ext cx="548640" cy="548640"/>
            </a:xfrm>
            <a:prstGeom prst="rect">
              <a:avLst/>
            </a:prstGeom>
          </p:spPr>
        </p:pic>
        <p:pic>
          <p:nvPicPr>
            <p:cNvPr id="87" name="Graphic 53" descr="Truck"/>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32538" y="1550670"/>
              <a:ext cx="548640" cy="548640"/>
            </a:xfrm>
            <a:prstGeom prst="rect">
              <a:avLst/>
            </a:prstGeom>
          </p:spPr>
        </p:pic>
        <p:pic>
          <p:nvPicPr>
            <p:cNvPr id="88" name="Graphic 54" descr="Gavel"/>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2138" y="1550670"/>
              <a:ext cx="548640" cy="548640"/>
            </a:xfrm>
            <a:prstGeom prst="rect">
              <a:avLst/>
            </a:prstGeom>
          </p:spPr>
        </p:pic>
      </p:grpSp>
      <p:cxnSp>
        <p:nvCxnSpPr>
          <p:cNvPr id="95" name="Straight Arrow Connector 61"/>
          <p:cNvCxnSpPr>
            <a:stCxn id="67" idx="3"/>
            <a:endCxn id="69" idx="1"/>
          </p:cNvCxnSpPr>
          <p:nvPr/>
        </p:nvCxnSpPr>
        <p:spPr>
          <a:xfrm>
            <a:off x="1307175" y="2314357"/>
            <a:ext cx="459740" cy="5080"/>
          </a:xfrm>
          <a:prstGeom prst="straightConnector1">
            <a:avLst/>
          </a:prstGeom>
          <a:noFill/>
          <a:ln w="28575" cap="flat" cmpd="sng" algn="ctr">
            <a:solidFill>
              <a:sysClr val="windowText" lastClr="000000"/>
            </a:solidFill>
            <a:prstDash val="solid"/>
            <a:miter lim="800000"/>
            <a:tailEnd type="triangle"/>
          </a:ln>
          <a:effectLst/>
        </p:spPr>
      </p:cxnSp>
      <p:cxnSp>
        <p:nvCxnSpPr>
          <p:cNvPr id="96" name="Straight Arrow Connector 62"/>
          <p:cNvCxnSpPr>
            <a:stCxn id="68" idx="3"/>
            <a:endCxn id="70" idx="1"/>
          </p:cNvCxnSpPr>
          <p:nvPr/>
        </p:nvCxnSpPr>
        <p:spPr>
          <a:xfrm flipV="1">
            <a:off x="1307175" y="3710087"/>
            <a:ext cx="459740" cy="1270"/>
          </a:xfrm>
          <a:prstGeom prst="straightConnector1">
            <a:avLst/>
          </a:prstGeom>
          <a:noFill/>
          <a:ln w="28575" cap="flat" cmpd="sng" algn="ctr">
            <a:solidFill>
              <a:sysClr val="windowText" lastClr="000000"/>
            </a:solidFill>
            <a:prstDash val="solid"/>
            <a:miter lim="800000"/>
            <a:tailEnd type="triangle"/>
          </a:ln>
          <a:effectLst/>
        </p:spPr>
      </p:cxnSp>
      <p:cxnSp>
        <p:nvCxnSpPr>
          <p:cNvPr id="97" name="Straight Arrow Connector 63"/>
          <p:cNvCxnSpPr>
            <a:stCxn id="70" idx="3"/>
            <a:endCxn id="71" idx="1"/>
          </p:cNvCxnSpPr>
          <p:nvPr/>
        </p:nvCxnSpPr>
        <p:spPr>
          <a:xfrm flipV="1">
            <a:off x="2498435" y="3012222"/>
            <a:ext cx="459740" cy="697865"/>
          </a:xfrm>
          <a:prstGeom prst="straightConnector1">
            <a:avLst/>
          </a:prstGeom>
          <a:noFill/>
          <a:ln w="28575" cap="flat" cmpd="sng" algn="ctr">
            <a:solidFill>
              <a:sysClr val="windowText" lastClr="000000"/>
            </a:solidFill>
            <a:prstDash val="solid"/>
            <a:miter lim="800000"/>
            <a:tailEnd type="triangle"/>
          </a:ln>
          <a:effectLst/>
        </p:spPr>
      </p:cxnSp>
      <p:cxnSp>
        <p:nvCxnSpPr>
          <p:cNvPr id="98" name="Straight Arrow Connector 64"/>
          <p:cNvCxnSpPr>
            <a:stCxn id="69" idx="3"/>
            <a:endCxn id="71" idx="1"/>
          </p:cNvCxnSpPr>
          <p:nvPr/>
        </p:nvCxnSpPr>
        <p:spPr>
          <a:xfrm>
            <a:off x="2498435" y="2319437"/>
            <a:ext cx="459740" cy="692785"/>
          </a:xfrm>
          <a:prstGeom prst="straightConnector1">
            <a:avLst/>
          </a:prstGeom>
          <a:noFill/>
          <a:ln w="28575" cap="flat" cmpd="sng" algn="ctr">
            <a:solidFill>
              <a:sysClr val="windowText" lastClr="000000"/>
            </a:solidFill>
            <a:prstDash val="solid"/>
            <a:miter lim="800000"/>
            <a:tailEnd type="triangle"/>
          </a:ln>
          <a:effectLst/>
        </p:spPr>
      </p:cxnSp>
      <p:cxnSp>
        <p:nvCxnSpPr>
          <p:cNvPr id="99" name="Straight Arrow Connector 65"/>
          <p:cNvCxnSpPr>
            <a:stCxn id="71" idx="3"/>
            <a:endCxn id="72" idx="1"/>
          </p:cNvCxnSpPr>
          <p:nvPr/>
        </p:nvCxnSpPr>
        <p:spPr>
          <a:xfrm>
            <a:off x="3689695" y="3012222"/>
            <a:ext cx="368300" cy="0"/>
          </a:xfrm>
          <a:prstGeom prst="straightConnector1">
            <a:avLst/>
          </a:prstGeom>
          <a:noFill/>
          <a:ln w="28575" cap="flat" cmpd="sng" algn="ctr">
            <a:solidFill>
              <a:sysClr val="windowText" lastClr="000000"/>
            </a:solidFill>
            <a:prstDash val="solid"/>
            <a:miter lim="800000"/>
            <a:tailEnd type="triangle"/>
          </a:ln>
          <a:effectLst/>
        </p:spPr>
      </p:cxnSp>
      <p:cxnSp>
        <p:nvCxnSpPr>
          <p:cNvPr id="100" name="Straight Arrow Connector 66"/>
          <p:cNvCxnSpPr>
            <a:stCxn id="72" idx="3"/>
            <a:endCxn id="73" idx="1"/>
          </p:cNvCxnSpPr>
          <p:nvPr/>
        </p:nvCxnSpPr>
        <p:spPr>
          <a:xfrm>
            <a:off x="4789703" y="3012222"/>
            <a:ext cx="315595" cy="0"/>
          </a:xfrm>
          <a:prstGeom prst="straightConnector1">
            <a:avLst/>
          </a:prstGeom>
          <a:noFill/>
          <a:ln w="28575" cap="flat" cmpd="sng" algn="ctr">
            <a:solidFill>
              <a:sysClr val="windowText" lastClr="000000"/>
            </a:solidFill>
            <a:prstDash val="solid"/>
            <a:miter lim="800000"/>
            <a:tailEnd type="triangle"/>
          </a:ln>
          <a:effectLst/>
        </p:spPr>
      </p:cxnSp>
      <p:cxnSp>
        <p:nvCxnSpPr>
          <p:cNvPr id="101" name="Straight Arrow Connector 67"/>
          <p:cNvCxnSpPr>
            <a:stCxn id="73" idx="3"/>
            <a:endCxn id="74" idx="1"/>
          </p:cNvCxnSpPr>
          <p:nvPr/>
        </p:nvCxnSpPr>
        <p:spPr>
          <a:xfrm flipV="1">
            <a:off x="5836726" y="2131477"/>
            <a:ext cx="768985" cy="880745"/>
          </a:xfrm>
          <a:prstGeom prst="straightConnector1">
            <a:avLst/>
          </a:prstGeom>
          <a:noFill/>
          <a:ln w="28575" cap="flat" cmpd="sng" algn="ctr">
            <a:solidFill>
              <a:sysClr val="windowText" lastClr="000000"/>
            </a:solidFill>
            <a:prstDash val="solid"/>
            <a:miter lim="800000"/>
            <a:tailEnd type="triangle"/>
          </a:ln>
          <a:effectLst/>
        </p:spPr>
      </p:cxnSp>
      <p:cxnSp>
        <p:nvCxnSpPr>
          <p:cNvPr id="102" name="Straight Arrow Connector 68"/>
          <p:cNvCxnSpPr>
            <a:stCxn id="73" idx="3"/>
            <a:endCxn id="75" idx="1"/>
          </p:cNvCxnSpPr>
          <p:nvPr/>
        </p:nvCxnSpPr>
        <p:spPr>
          <a:xfrm>
            <a:off x="5836726" y="3012222"/>
            <a:ext cx="768985" cy="0"/>
          </a:xfrm>
          <a:prstGeom prst="straightConnector1">
            <a:avLst/>
          </a:prstGeom>
          <a:noFill/>
          <a:ln w="28575" cap="flat" cmpd="sng" algn="ctr">
            <a:solidFill>
              <a:sysClr val="windowText" lastClr="000000"/>
            </a:solidFill>
            <a:prstDash val="solid"/>
            <a:miter lim="800000"/>
            <a:tailEnd type="triangle"/>
          </a:ln>
          <a:effectLst/>
        </p:spPr>
      </p:cxnSp>
      <p:cxnSp>
        <p:nvCxnSpPr>
          <p:cNvPr id="103" name="Straight Arrow Connector 99"/>
          <p:cNvCxnSpPr>
            <a:stCxn id="73" idx="3"/>
            <a:endCxn id="76" idx="1"/>
          </p:cNvCxnSpPr>
          <p:nvPr/>
        </p:nvCxnSpPr>
        <p:spPr>
          <a:xfrm>
            <a:off x="5836726" y="3012222"/>
            <a:ext cx="768985" cy="880745"/>
          </a:xfrm>
          <a:prstGeom prst="straightConnector1">
            <a:avLst/>
          </a:prstGeom>
          <a:noFill/>
          <a:ln w="28575" cap="flat" cmpd="sng" algn="ctr">
            <a:solidFill>
              <a:sysClr val="windowText" lastClr="000000"/>
            </a:solidFill>
            <a:prstDash val="solid"/>
            <a:miter lim="800000"/>
            <a:tailEnd type="triangle"/>
          </a:ln>
          <a:effectLst/>
        </p:spPr>
      </p:cxnSp>
      <p:cxnSp>
        <p:nvCxnSpPr>
          <p:cNvPr id="104" name="Straight Arrow Connector 100"/>
          <p:cNvCxnSpPr>
            <a:stCxn id="74" idx="3"/>
            <a:endCxn id="77" idx="1"/>
          </p:cNvCxnSpPr>
          <p:nvPr/>
        </p:nvCxnSpPr>
        <p:spPr>
          <a:xfrm>
            <a:off x="7977215" y="2131477"/>
            <a:ext cx="406400" cy="0"/>
          </a:xfrm>
          <a:prstGeom prst="straightConnector1">
            <a:avLst/>
          </a:prstGeom>
          <a:noFill/>
          <a:ln w="28575" cap="flat" cmpd="sng" algn="ctr">
            <a:solidFill>
              <a:sysClr val="windowText" lastClr="000000"/>
            </a:solidFill>
            <a:prstDash val="solid"/>
            <a:miter lim="800000"/>
            <a:tailEnd type="triangle"/>
          </a:ln>
          <a:effectLst/>
        </p:spPr>
      </p:cxnSp>
      <p:cxnSp>
        <p:nvCxnSpPr>
          <p:cNvPr id="105" name="Straight Arrow Connector 101"/>
          <p:cNvCxnSpPr>
            <a:stCxn id="75" idx="3"/>
            <a:endCxn id="77" idx="1"/>
          </p:cNvCxnSpPr>
          <p:nvPr/>
        </p:nvCxnSpPr>
        <p:spPr>
          <a:xfrm flipV="1">
            <a:off x="7977215" y="2131477"/>
            <a:ext cx="406400" cy="880745"/>
          </a:xfrm>
          <a:prstGeom prst="straightConnector1">
            <a:avLst/>
          </a:prstGeom>
          <a:noFill/>
          <a:ln w="28575" cap="flat" cmpd="sng" algn="ctr">
            <a:solidFill>
              <a:sysClr val="windowText" lastClr="000000"/>
            </a:solidFill>
            <a:prstDash val="solid"/>
            <a:miter lim="800000"/>
            <a:tailEnd type="triangle"/>
          </a:ln>
          <a:effectLst/>
        </p:spPr>
      </p:cxnSp>
      <p:cxnSp>
        <p:nvCxnSpPr>
          <p:cNvPr id="106" name="Straight Arrow Connector 102"/>
          <p:cNvCxnSpPr>
            <a:stCxn id="76" idx="3"/>
            <a:endCxn id="77" idx="1"/>
          </p:cNvCxnSpPr>
          <p:nvPr/>
        </p:nvCxnSpPr>
        <p:spPr>
          <a:xfrm flipV="1">
            <a:off x="7977215" y="2131477"/>
            <a:ext cx="406400" cy="1761490"/>
          </a:xfrm>
          <a:prstGeom prst="straightConnector1">
            <a:avLst/>
          </a:prstGeom>
          <a:noFill/>
          <a:ln w="28575" cap="flat" cmpd="sng" algn="ctr">
            <a:solidFill>
              <a:sysClr val="windowText" lastClr="000000"/>
            </a:solidFill>
            <a:prstDash val="solid"/>
            <a:miter lim="800000"/>
            <a:tailEnd type="triangle"/>
          </a:ln>
          <a:effectLst/>
        </p:spPr>
      </p:cxnSp>
      <p:cxnSp>
        <p:nvCxnSpPr>
          <p:cNvPr id="107" name="Straight Arrow Connector 103"/>
          <p:cNvCxnSpPr>
            <a:stCxn id="75" idx="3"/>
            <a:endCxn id="78" idx="1"/>
          </p:cNvCxnSpPr>
          <p:nvPr/>
        </p:nvCxnSpPr>
        <p:spPr>
          <a:xfrm>
            <a:off x="7977215" y="3012222"/>
            <a:ext cx="406400" cy="0"/>
          </a:xfrm>
          <a:prstGeom prst="straightConnector1">
            <a:avLst/>
          </a:prstGeom>
          <a:noFill/>
          <a:ln w="28575" cap="flat" cmpd="sng" algn="ctr">
            <a:solidFill>
              <a:sysClr val="windowText" lastClr="000000"/>
            </a:solidFill>
            <a:prstDash val="solid"/>
            <a:miter lim="800000"/>
            <a:tailEnd type="triangle"/>
          </a:ln>
          <a:effectLst/>
        </p:spPr>
      </p:cxnSp>
      <p:cxnSp>
        <p:nvCxnSpPr>
          <p:cNvPr id="108" name="Straight Arrow Connector 104"/>
          <p:cNvCxnSpPr>
            <a:stCxn id="76" idx="3"/>
            <a:endCxn id="79" idx="1"/>
          </p:cNvCxnSpPr>
          <p:nvPr/>
        </p:nvCxnSpPr>
        <p:spPr>
          <a:xfrm>
            <a:off x="7977215" y="3892967"/>
            <a:ext cx="406400" cy="0"/>
          </a:xfrm>
          <a:prstGeom prst="straightConnector1">
            <a:avLst/>
          </a:prstGeom>
          <a:noFill/>
          <a:ln w="28575" cap="flat" cmpd="sng" algn="ctr">
            <a:solidFill>
              <a:sysClr val="windowText" lastClr="000000"/>
            </a:solidFill>
            <a:prstDash val="solid"/>
            <a:miter lim="800000"/>
            <a:tailEnd type="triangle"/>
          </a:ln>
          <a:effectLst/>
        </p:spPr>
      </p:cxnSp>
      <p:cxnSp>
        <p:nvCxnSpPr>
          <p:cNvPr id="109" name="Straight Arrow Connector 105"/>
          <p:cNvCxnSpPr>
            <a:stCxn id="77" idx="3"/>
            <a:endCxn id="80" idx="1"/>
          </p:cNvCxnSpPr>
          <p:nvPr/>
        </p:nvCxnSpPr>
        <p:spPr>
          <a:xfrm>
            <a:off x="9480895" y="2131477"/>
            <a:ext cx="515620" cy="1270"/>
          </a:xfrm>
          <a:prstGeom prst="straightConnector1">
            <a:avLst/>
          </a:prstGeom>
          <a:noFill/>
          <a:ln w="28575" cap="flat" cmpd="sng" algn="ctr">
            <a:solidFill>
              <a:sysClr val="windowText" lastClr="000000"/>
            </a:solidFill>
            <a:prstDash val="solid"/>
            <a:miter lim="800000"/>
            <a:tailEnd type="triangle"/>
          </a:ln>
          <a:effectLst/>
        </p:spPr>
      </p:cxnSp>
      <p:cxnSp>
        <p:nvCxnSpPr>
          <p:cNvPr id="110" name="Straight Arrow Connector 106"/>
          <p:cNvCxnSpPr>
            <a:stCxn id="78" idx="3"/>
            <a:endCxn id="81" idx="1"/>
          </p:cNvCxnSpPr>
          <p:nvPr/>
        </p:nvCxnSpPr>
        <p:spPr>
          <a:xfrm>
            <a:off x="9480895" y="3012222"/>
            <a:ext cx="515620" cy="0"/>
          </a:xfrm>
          <a:prstGeom prst="straightConnector1">
            <a:avLst/>
          </a:prstGeom>
          <a:noFill/>
          <a:ln w="28575" cap="flat" cmpd="sng" algn="ctr">
            <a:solidFill>
              <a:sysClr val="windowText" lastClr="000000"/>
            </a:solidFill>
            <a:prstDash val="solid"/>
            <a:miter lim="800000"/>
            <a:tailEnd type="triangle"/>
          </a:ln>
          <a:effectLst/>
        </p:spPr>
      </p:cxnSp>
      <p:sp>
        <p:nvSpPr>
          <p:cNvPr id="111" name="Rectangle 107"/>
          <p:cNvSpPr/>
          <p:nvPr/>
        </p:nvSpPr>
        <p:spPr>
          <a:xfrm>
            <a:off x="5904006" y="2054822"/>
            <a:ext cx="548640" cy="276999"/>
          </a:xfrm>
          <a:prstGeom prst="rect">
            <a:avLst/>
          </a:prstGeom>
        </p:spPr>
        <p:txBody>
          <a:bodyPr wrap="square">
            <a:noAutofit/>
          </a:bodyPr>
          <a:lstStyle/>
          <a:p>
            <a:pPr algn="ctr" eaLnBrk="0" fontAlgn="base" hangingPunct="0">
              <a:spcBef>
                <a:spcPct val="0"/>
              </a:spcBef>
              <a:spcAft>
                <a:spcPct val="0"/>
              </a:spcAft>
            </a:pPr>
            <a:r>
              <a:rPr lang="zh-CN" altLang="en-US" sz="1200" dirty="0">
                <a:solidFill>
                  <a:prstClr val="black"/>
                </a:solidFill>
                <a:latin typeface="微软雅黑" charset="0"/>
                <a:ea typeface="微软雅黑" charset="0"/>
              </a:rPr>
              <a:t>业务部门</a:t>
            </a:r>
          </a:p>
        </p:txBody>
      </p:sp>
      <p:sp>
        <p:nvSpPr>
          <p:cNvPr id="112" name="Rectangle 108"/>
          <p:cNvSpPr/>
          <p:nvPr/>
        </p:nvSpPr>
        <p:spPr>
          <a:xfrm>
            <a:off x="6134161" y="2569807"/>
            <a:ext cx="548640" cy="276999"/>
          </a:xfrm>
          <a:prstGeom prst="rect">
            <a:avLst/>
          </a:prstGeom>
        </p:spPr>
        <p:txBody>
          <a:bodyPr wrap="square">
            <a:noAutofit/>
          </a:bodyPr>
          <a:lstStyle/>
          <a:p>
            <a:pPr algn="ctr" eaLnBrk="0" fontAlgn="base" hangingPunct="0">
              <a:spcBef>
                <a:spcPct val="0"/>
              </a:spcBef>
              <a:spcAft>
                <a:spcPct val="0"/>
              </a:spcAft>
            </a:pPr>
            <a:r>
              <a:rPr lang="zh-CN" altLang="en-US" sz="1200" dirty="0">
                <a:solidFill>
                  <a:prstClr val="black"/>
                </a:solidFill>
                <a:latin typeface="微软雅黑" charset="0"/>
                <a:ea typeface="微软雅黑" charset="0"/>
              </a:rPr>
              <a:t>业务部门</a:t>
            </a:r>
          </a:p>
        </p:txBody>
      </p:sp>
      <p:sp>
        <p:nvSpPr>
          <p:cNvPr id="113" name="Rectangle 109"/>
          <p:cNvSpPr/>
          <p:nvPr/>
        </p:nvSpPr>
        <p:spPr>
          <a:xfrm>
            <a:off x="5836726" y="3475985"/>
            <a:ext cx="548640" cy="276999"/>
          </a:xfrm>
          <a:prstGeom prst="rect">
            <a:avLst/>
          </a:prstGeom>
        </p:spPr>
        <p:txBody>
          <a:bodyPr wrap="square">
            <a:noAutofit/>
          </a:bodyPr>
          <a:lstStyle/>
          <a:p>
            <a:pPr algn="ctr" eaLnBrk="0" fontAlgn="base" hangingPunct="0">
              <a:spcBef>
                <a:spcPct val="0"/>
              </a:spcBef>
              <a:spcAft>
                <a:spcPct val="0"/>
              </a:spcAft>
            </a:pPr>
            <a:r>
              <a:rPr lang="zh-CN" altLang="en-US" sz="1200" dirty="0">
                <a:solidFill>
                  <a:prstClr val="black"/>
                </a:solidFill>
                <a:latin typeface="微软雅黑" charset="0"/>
                <a:ea typeface="微软雅黑" charset="0"/>
              </a:rPr>
              <a:t>数据部门</a:t>
            </a:r>
          </a:p>
        </p:txBody>
      </p:sp>
      <p:sp>
        <p:nvSpPr>
          <p:cNvPr id="114" name="Rectangle 110"/>
          <p:cNvSpPr/>
          <p:nvPr/>
        </p:nvSpPr>
        <p:spPr>
          <a:xfrm>
            <a:off x="9996515" y="3536097"/>
            <a:ext cx="1371600" cy="731520"/>
          </a:xfrm>
          <a:prstGeom prst="rect">
            <a:avLst/>
          </a:prstGeom>
          <a:solidFill>
            <a:srgbClr val="60C3AD"/>
          </a:solidFill>
          <a:ln w="12700" cap="flat" cmpd="sng" algn="ctr">
            <a:solidFill>
              <a:srgbClr val="60C3AD"/>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微软雅黑" charset="0"/>
                <a:ea typeface="微软雅黑" charset="0"/>
              </a:rPr>
              <a:t>主数据系统维护</a:t>
            </a:r>
          </a:p>
        </p:txBody>
      </p:sp>
      <p:cxnSp>
        <p:nvCxnSpPr>
          <p:cNvPr id="115" name="Straight Arrow Connector 111"/>
          <p:cNvCxnSpPr>
            <a:stCxn id="79" idx="3"/>
            <a:endCxn id="114" idx="1"/>
          </p:cNvCxnSpPr>
          <p:nvPr/>
        </p:nvCxnSpPr>
        <p:spPr>
          <a:xfrm flipV="1">
            <a:off x="9480895" y="3891697"/>
            <a:ext cx="515620" cy="1270"/>
          </a:xfrm>
          <a:prstGeom prst="straightConnector1">
            <a:avLst/>
          </a:prstGeom>
          <a:noFill/>
          <a:ln w="28575" cap="flat" cmpd="sng" algn="ctr">
            <a:solidFill>
              <a:sysClr val="windowText" lastClr="000000"/>
            </a:solidFill>
            <a:prstDash val="solid"/>
            <a:miter lim="800000"/>
            <a:tailEnd type="triangle"/>
          </a:ln>
          <a:effectLst/>
        </p:spPr>
      </p:cxnSp>
      <p:sp>
        <p:nvSpPr>
          <p:cNvPr id="116" name="Arrow: Down 112"/>
          <p:cNvSpPr/>
          <p:nvPr/>
        </p:nvSpPr>
        <p:spPr>
          <a:xfrm>
            <a:off x="3168476" y="4410179"/>
            <a:ext cx="238835" cy="225188"/>
          </a:xfrm>
          <a:prstGeom prst="downArrow">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charset="0"/>
              <a:ea typeface="微软雅黑" charset="0"/>
            </a:endParaRPr>
          </a:p>
        </p:txBody>
      </p:sp>
      <p:sp>
        <p:nvSpPr>
          <p:cNvPr id="117" name="Rectangle 113"/>
          <p:cNvSpPr/>
          <p:nvPr/>
        </p:nvSpPr>
        <p:spPr>
          <a:xfrm>
            <a:off x="2732772" y="4747676"/>
            <a:ext cx="1093399" cy="1245631"/>
          </a:xfrm>
          <a:prstGeom prst="rect">
            <a:avLst/>
          </a:prstGeom>
          <a:ln>
            <a:solidFill>
              <a:sysClr val="windowText" lastClr="000000"/>
            </a:solidFill>
          </a:ln>
        </p:spPr>
        <p:txBody>
          <a:bodyPr wrap="square">
            <a:no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微软雅黑" charset="0"/>
                <a:ea typeface="微软雅黑" charset="0"/>
              </a:rPr>
              <a:t>比如：项目、合同、人员、</a:t>
            </a:r>
            <a:endParaRPr kumimoji="0" lang="en-US" altLang="zh-CN" sz="1200" b="0" i="0" u="none" strike="noStrike" kern="0" cap="none" spc="0" normalizeH="0" baseline="0" noProof="0" dirty="0">
              <a:ln>
                <a:noFill/>
              </a:ln>
              <a:solidFill>
                <a:prstClr val="black"/>
              </a:solidFill>
              <a:effectLst/>
              <a:uLnTx/>
              <a:uFillTx/>
              <a:latin typeface="微软雅黑" charset="0"/>
              <a:ea typeface="微软雅黑" charset="0"/>
            </a:endParaRPr>
          </a:p>
          <a:p>
            <a:pPr marL="0" marR="0" lvl="0" indent="0" defTabSz="914400" eaLnBrk="0" fontAlgn="base" latinLnBrk="0" hangingPunct="0">
              <a:lnSpc>
                <a:spcPct val="100000"/>
              </a:lnSpc>
              <a:spcBef>
                <a:spcPct val="0"/>
              </a:spcBef>
              <a:spcAft>
                <a:spcPct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微软雅黑" charset="0"/>
                <a:ea typeface="微软雅黑" charset="0"/>
              </a:rPr>
              <a:t>部门等</a:t>
            </a:r>
            <a:endParaRPr kumimoji="0" lang="en-US" sz="1200" b="0" i="0" u="none" strike="noStrike" kern="0" cap="none" spc="0" normalizeH="0" baseline="0" noProof="0" dirty="0">
              <a:ln>
                <a:noFill/>
              </a:ln>
              <a:solidFill>
                <a:prstClr val="black"/>
              </a:solidFill>
              <a:effectLst/>
              <a:uLnTx/>
              <a:uFillTx/>
              <a:latin typeface="微软雅黑" charset="0"/>
              <a:ea typeface="微软雅黑" charset="0"/>
            </a:endParaRPr>
          </a:p>
        </p:txBody>
      </p:sp>
      <p:sp>
        <p:nvSpPr>
          <p:cNvPr id="118" name="Rectangle 114"/>
          <p:cNvSpPr/>
          <p:nvPr/>
        </p:nvSpPr>
        <p:spPr>
          <a:xfrm>
            <a:off x="3902348" y="4747676"/>
            <a:ext cx="1093399" cy="1245639"/>
          </a:xfrm>
          <a:prstGeom prst="rect">
            <a:avLst/>
          </a:prstGeom>
          <a:ln>
            <a:solidFill>
              <a:sysClr val="windowText" lastClr="000000"/>
            </a:solidFill>
          </a:ln>
        </p:spPr>
        <p:txBody>
          <a:bodyPr wrap="square">
            <a:no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微软雅黑" charset="0"/>
                <a:ea typeface="微软雅黑" charset="0"/>
                <a:cs typeface="微软雅黑" charset="0"/>
              </a:rPr>
              <a:t>比如：项目类型</a:t>
            </a:r>
            <a:r>
              <a:rPr kumimoji="0" lang="en-US" altLang="zh-CN" sz="1200" b="0" i="0" u="none" strike="noStrike" kern="0" cap="none" spc="0" normalizeH="0" baseline="0" noProof="0" dirty="0">
                <a:ln>
                  <a:noFill/>
                </a:ln>
                <a:solidFill>
                  <a:prstClr val="black"/>
                </a:solidFill>
                <a:effectLst/>
                <a:uLnTx/>
                <a:uFillTx/>
                <a:latin typeface="微软雅黑" charset="0"/>
                <a:ea typeface="微软雅黑" charset="0"/>
                <a:cs typeface="微软雅黑" charset="0"/>
              </a:rPr>
              <a:t>/</a:t>
            </a:r>
            <a:r>
              <a:rPr kumimoji="0" lang="zh-CN" altLang="en-US" sz="1200" b="0" i="0" u="none" strike="noStrike" kern="0" cap="none" spc="0" normalizeH="0" baseline="0" noProof="0" dirty="0">
                <a:ln>
                  <a:noFill/>
                </a:ln>
                <a:solidFill>
                  <a:prstClr val="black"/>
                </a:solidFill>
                <a:effectLst/>
                <a:uLnTx/>
                <a:uFillTx/>
                <a:latin typeface="微软雅黑" charset="0"/>
                <a:ea typeface="微软雅黑" charset="0"/>
                <a:cs typeface="微软雅黑" charset="0"/>
              </a:rPr>
              <a:t>编码</a:t>
            </a:r>
            <a:r>
              <a:rPr kumimoji="0" lang="en-US" altLang="zh-CN" sz="1200" b="0" i="0" u="none" strike="noStrike" kern="0" cap="none" spc="0" normalizeH="0" baseline="0" noProof="0" dirty="0">
                <a:ln>
                  <a:noFill/>
                </a:ln>
                <a:solidFill>
                  <a:prstClr val="black"/>
                </a:solidFill>
                <a:effectLst/>
                <a:uLnTx/>
                <a:uFillTx/>
                <a:latin typeface="微软雅黑" charset="0"/>
                <a:ea typeface="微软雅黑" charset="0"/>
                <a:cs typeface="微软雅黑" charset="0"/>
              </a:rPr>
              <a:t>/</a:t>
            </a:r>
            <a:r>
              <a:rPr kumimoji="0" lang="zh-CN" altLang="en-US" sz="1200" b="0" i="0" u="none" strike="noStrike" kern="0" cap="none" spc="0" normalizeH="0" baseline="0" noProof="0" dirty="0">
                <a:ln>
                  <a:noFill/>
                </a:ln>
                <a:solidFill>
                  <a:prstClr val="black"/>
                </a:solidFill>
                <a:effectLst/>
                <a:uLnTx/>
                <a:uFillTx/>
                <a:latin typeface="微软雅黑" charset="0"/>
                <a:ea typeface="微软雅黑" charset="0"/>
                <a:cs typeface="微软雅黑" charset="0"/>
              </a:rPr>
              <a:t>名称</a:t>
            </a:r>
            <a:r>
              <a:rPr kumimoji="0" lang="en-US" altLang="zh-CN" sz="1200" b="0" i="0" u="none" strike="noStrike" kern="0" cap="none" spc="0" normalizeH="0" baseline="0" noProof="0" dirty="0">
                <a:ln>
                  <a:noFill/>
                </a:ln>
                <a:solidFill>
                  <a:prstClr val="black"/>
                </a:solidFill>
                <a:effectLst/>
                <a:uLnTx/>
                <a:uFillTx/>
                <a:latin typeface="微软雅黑" charset="0"/>
                <a:ea typeface="微软雅黑" charset="0"/>
                <a:cs typeface="微软雅黑" charset="0"/>
              </a:rPr>
              <a:t>/</a:t>
            </a:r>
            <a:r>
              <a:rPr kumimoji="0" lang="zh-CN" altLang="en-US" sz="1200" b="0" i="0" u="none" strike="noStrike" kern="0" cap="none" spc="0" normalizeH="0" baseline="0" noProof="0" dirty="0">
                <a:ln>
                  <a:noFill/>
                </a:ln>
                <a:solidFill>
                  <a:prstClr val="black"/>
                </a:solidFill>
                <a:effectLst/>
                <a:uLnTx/>
                <a:uFillTx/>
                <a:latin typeface="微软雅黑" charset="0"/>
                <a:ea typeface="微软雅黑" charset="0"/>
                <a:cs typeface="微软雅黑" charset="0"/>
              </a:rPr>
              <a:t>主办部门</a:t>
            </a:r>
            <a:r>
              <a:rPr kumimoji="0" lang="en-US" altLang="zh-CN" sz="1200" b="0" i="0" u="none" strike="noStrike" kern="0" cap="none" spc="0" normalizeH="0" baseline="0" noProof="0" dirty="0">
                <a:ln>
                  <a:noFill/>
                </a:ln>
                <a:solidFill>
                  <a:prstClr val="black"/>
                </a:solidFill>
                <a:effectLst/>
                <a:uLnTx/>
                <a:uFillTx/>
                <a:latin typeface="微软雅黑" charset="0"/>
                <a:ea typeface="微软雅黑" charset="0"/>
                <a:cs typeface="微软雅黑" charset="0"/>
              </a:rPr>
              <a:t>/</a:t>
            </a:r>
            <a:r>
              <a:rPr kumimoji="0" lang="zh-CN" altLang="en-US" sz="1200" b="0" i="0" u="none" strike="noStrike" kern="0" cap="none" spc="0" normalizeH="0" baseline="0" noProof="0" dirty="0">
                <a:ln>
                  <a:noFill/>
                </a:ln>
                <a:solidFill>
                  <a:prstClr val="black"/>
                </a:solidFill>
                <a:effectLst/>
                <a:uLnTx/>
                <a:uFillTx/>
                <a:latin typeface="微软雅黑" charset="0"/>
                <a:ea typeface="微软雅黑" charset="0"/>
                <a:cs typeface="微软雅黑" charset="0"/>
              </a:rPr>
              <a:t>项目经理</a:t>
            </a:r>
            <a:r>
              <a:rPr kumimoji="0" lang="en-US" altLang="zh-CN" sz="1200" b="0" i="0" u="none" strike="noStrike" kern="0" cap="none" spc="0" normalizeH="0" baseline="0" noProof="0" dirty="0">
                <a:ln>
                  <a:noFill/>
                </a:ln>
                <a:solidFill>
                  <a:prstClr val="black"/>
                </a:solidFill>
                <a:effectLst/>
                <a:uLnTx/>
                <a:uFillTx/>
                <a:latin typeface="微软雅黑" charset="0"/>
                <a:ea typeface="微软雅黑" charset="0"/>
                <a:cs typeface="微软雅黑" charset="0"/>
              </a:rPr>
              <a:t>/</a:t>
            </a:r>
            <a:r>
              <a:rPr kumimoji="0" lang="zh-CN" altLang="en-US" sz="1200" b="0" i="0" u="none" strike="noStrike" kern="0" cap="none" spc="0" normalizeH="0" baseline="0" noProof="0" dirty="0">
                <a:ln>
                  <a:noFill/>
                </a:ln>
                <a:solidFill>
                  <a:prstClr val="black"/>
                </a:solidFill>
                <a:effectLst/>
                <a:uLnTx/>
                <a:uFillTx/>
                <a:latin typeface="微软雅黑" charset="0"/>
                <a:ea typeface="微软雅黑" charset="0"/>
                <a:cs typeface="微软雅黑" charset="0"/>
              </a:rPr>
              <a:t>开始时间</a:t>
            </a:r>
            <a:r>
              <a:rPr kumimoji="0" lang="en-US" altLang="zh-CN" sz="1200" b="0" i="0" u="none" strike="noStrike" kern="0" cap="none" spc="0" normalizeH="0" baseline="0" noProof="0" dirty="0">
                <a:ln>
                  <a:noFill/>
                </a:ln>
                <a:solidFill>
                  <a:prstClr val="black"/>
                </a:solidFill>
                <a:effectLst/>
                <a:uLnTx/>
                <a:uFillTx/>
                <a:latin typeface="微软雅黑" charset="0"/>
                <a:ea typeface="微软雅黑" charset="0"/>
                <a:cs typeface="微软雅黑" charset="0"/>
              </a:rPr>
              <a:t>/</a:t>
            </a:r>
            <a:r>
              <a:rPr kumimoji="0" lang="zh-CN" altLang="en-US" sz="1200" b="0" i="0" u="none" strike="noStrike" kern="0" cap="none" spc="0" normalizeH="0" baseline="0" noProof="0" dirty="0">
                <a:ln>
                  <a:noFill/>
                </a:ln>
                <a:solidFill>
                  <a:prstClr val="black"/>
                </a:solidFill>
                <a:effectLst/>
                <a:uLnTx/>
                <a:uFillTx/>
                <a:latin typeface="微软雅黑" charset="0"/>
                <a:ea typeface="微软雅黑" charset="0"/>
                <a:cs typeface="微软雅黑" charset="0"/>
              </a:rPr>
              <a:t>结束时间等</a:t>
            </a:r>
            <a:endParaRPr kumimoji="0" lang="en-US" sz="1200" b="0" i="0" u="none" strike="noStrike" kern="0" cap="none" spc="0" normalizeH="0" baseline="0" noProof="0" dirty="0">
              <a:ln>
                <a:noFill/>
              </a:ln>
              <a:solidFill>
                <a:prstClr val="black"/>
              </a:solidFill>
              <a:effectLst/>
              <a:uLnTx/>
              <a:uFillTx/>
              <a:latin typeface="微软雅黑" charset="0"/>
              <a:ea typeface="微软雅黑" charset="0"/>
              <a:cs typeface="微软雅黑" charset="0"/>
            </a:endParaRPr>
          </a:p>
        </p:txBody>
      </p:sp>
      <p:sp>
        <p:nvSpPr>
          <p:cNvPr id="119" name="Arrow: Down 115"/>
          <p:cNvSpPr/>
          <p:nvPr/>
        </p:nvSpPr>
        <p:spPr>
          <a:xfrm>
            <a:off x="4304525" y="4410179"/>
            <a:ext cx="238835" cy="225188"/>
          </a:xfrm>
          <a:prstGeom prst="downArrow">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charset="0"/>
              <a:ea typeface="微软雅黑" charset="0"/>
            </a:endParaRPr>
          </a:p>
        </p:txBody>
      </p:sp>
      <p:cxnSp>
        <p:nvCxnSpPr>
          <p:cNvPr id="120" name="Straight Arrow Connector 116"/>
          <p:cNvCxnSpPr/>
          <p:nvPr/>
        </p:nvCxnSpPr>
        <p:spPr>
          <a:xfrm>
            <a:off x="7988466" y="2142729"/>
            <a:ext cx="406400" cy="880745"/>
          </a:xfrm>
          <a:prstGeom prst="straightConnector1">
            <a:avLst/>
          </a:prstGeom>
          <a:noFill/>
          <a:ln w="28575" cap="flat" cmpd="sng" algn="ctr">
            <a:solidFill>
              <a:sysClr val="windowText" lastClr="000000"/>
            </a:solidFill>
            <a:prstDash val="solid"/>
            <a:miter lim="800000"/>
            <a:tailEnd type="triangle"/>
          </a:ln>
          <a:effectLst/>
        </p:spPr>
      </p:cxnSp>
      <p:sp>
        <p:nvSpPr>
          <p:cNvPr id="121" name="Rectangle 117"/>
          <p:cNvSpPr/>
          <p:nvPr/>
        </p:nvSpPr>
        <p:spPr>
          <a:xfrm>
            <a:off x="6605615" y="5004731"/>
            <a:ext cx="1097280" cy="731520"/>
          </a:xfrm>
          <a:prstGeom prst="rect">
            <a:avLst/>
          </a:prstGeom>
          <a:noFill/>
          <a:ln w="12700" cap="flat" cmpd="sng" algn="ctr">
            <a:solidFill>
              <a:srgbClr val="004B85"/>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charset="0"/>
                <a:ea typeface="微软雅黑" charset="0"/>
              </a:rPr>
              <a:t>主数据系统</a:t>
            </a:r>
            <a:endParaRPr kumimoji="0" lang="en-US" altLang="zh-CN" sz="1400" b="1" i="0" u="none" strike="noStrike" kern="0" cap="none" spc="0" normalizeH="0" baseline="0" noProof="0" dirty="0">
              <a:ln>
                <a:noFill/>
              </a:ln>
              <a:solidFill>
                <a:prstClr val="black"/>
              </a:solidFill>
              <a:effectLst/>
              <a:uLnTx/>
              <a:uFillTx/>
              <a:latin typeface="微软雅黑" charset="0"/>
              <a:ea typeface="微软雅黑" charset="0"/>
            </a:endParaRPr>
          </a:p>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charset="0"/>
                <a:ea typeface="微软雅黑" charset="0"/>
              </a:rPr>
              <a:t>改造建议</a:t>
            </a:r>
            <a:endParaRPr kumimoji="0" lang="en-US" sz="1400" b="1" i="0" u="none" strike="noStrike" kern="0" cap="none" spc="0" normalizeH="0" baseline="0" noProof="0" dirty="0">
              <a:ln>
                <a:noFill/>
              </a:ln>
              <a:solidFill>
                <a:prstClr val="black"/>
              </a:solidFill>
              <a:effectLst/>
              <a:uLnTx/>
              <a:uFillTx/>
              <a:latin typeface="微软雅黑" charset="0"/>
              <a:ea typeface="微软雅黑" charset="0"/>
            </a:endParaRPr>
          </a:p>
        </p:txBody>
      </p:sp>
      <p:sp>
        <p:nvSpPr>
          <p:cNvPr id="122" name="Rectangle 118"/>
          <p:cNvSpPr/>
          <p:nvPr/>
        </p:nvSpPr>
        <p:spPr>
          <a:xfrm>
            <a:off x="8438225" y="5004731"/>
            <a:ext cx="1097280" cy="731520"/>
          </a:xfrm>
          <a:prstGeom prst="rect">
            <a:avLst/>
          </a:prstGeom>
          <a:noFill/>
          <a:ln w="12700" cap="flat" cmpd="sng" algn="ctr">
            <a:solidFill>
              <a:srgbClr val="004B85"/>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charset="0"/>
                <a:ea typeface="微软雅黑" charset="0"/>
              </a:rPr>
              <a:t>数据平台</a:t>
            </a:r>
          </a:p>
        </p:txBody>
      </p:sp>
      <p:sp>
        <p:nvSpPr>
          <p:cNvPr id="123" name="Rectangle 119"/>
          <p:cNvSpPr/>
          <p:nvPr/>
        </p:nvSpPr>
        <p:spPr>
          <a:xfrm>
            <a:off x="10270835" y="5004731"/>
            <a:ext cx="1097280" cy="731520"/>
          </a:xfrm>
          <a:prstGeom prst="rect">
            <a:avLst/>
          </a:prstGeom>
          <a:noFill/>
          <a:ln w="12700" cap="flat" cmpd="sng" algn="ctr">
            <a:solidFill>
              <a:srgbClr val="004B85"/>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charset="0"/>
                <a:ea typeface="微软雅黑" charset="0"/>
              </a:rPr>
              <a:t>业务系统改造建议</a:t>
            </a:r>
          </a:p>
        </p:txBody>
      </p:sp>
      <p:cxnSp>
        <p:nvCxnSpPr>
          <p:cNvPr id="124" name="Connector: Elbow 120"/>
          <p:cNvCxnSpPr>
            <a:stCxn id="114" idx="2"/>
            <a:endCxn id="121" idx="0"/>
          </p:cNvCxnSpPr>
          <p:nvPr/>
        </p:nvCxnSpPr>
        <p:spPr>
          <a:xfrm rot="5400000">
            <a:off x="8549580" y="2862045"/>
            <a:ext cx="737235" cy="3528060"/>
          </a:xfrm>
          <a:prstGeom prst="bentConnector3">
            <a:avLst>
              <a:gd name="adj1" fmla="val 50000"/>
            </a:avLst>
          </a:prstGeom>
          <a:noFill/>
          <a:ln w="28575" cap="flat" cmpd="sng" algn="ctr">
            <a:solidFill>
              <a:sysClr val="windowText" lastClr="000000"/>
            </a:solidFill>
            <a:prstDash val="solid"/>
            <a:miter lim="800000"/>
            <a:tailEnd type="triangle"/>
          </a:ln>
          <a:effectLst/>
        </p:spPr>
      </p:cxnSp>
      <p:cxnSp>
        <p:nvCxnSpPr>
          <p:cNvPr id="125" name="Connector: Elbow 121"/>
          <p:cNvCxnSpPr>
            <a:stCxn id="81" idx="3"/>
            <a:endCxn id="122" idx="0"/>
          </p:cNvCxnSpPr>
          <p:nvPr/>
        </p:nvCxnSpPr>
        <p:spPr>
          <a:xfrm flipH="1">
            <a:off x="8986777" y="3012222"/>
            <a:ext cx="2381250" cy="1982470"/>
          </a:xfrm>
          <a:prstGeom prst="bentConnector4">
            <a:avLst>
              <a:gd name="adj1" fmla="val -10000"/>
              <a:gd name="adj2" fmla="val 59225"/>
            </a:avLst>
          </a:prstGeom>
          <a:noFill/>
          <a:ln w="28575" cap="flat" cmpd="sng" algn="ctr">
            <a:solidFill>
              <a:sysClr val="windowText" lastClr="000000"/>
            </a:solidFill>
            <a:prstDash val="solid"/>
            <a:miter lim="800000"/>
            <a:tailEnd type="triangle"/>
          </a:ln>
          <a:effectLst/>
        </p:spPr>
      </p:cxnSp>
      <p:cxnSp>
        <p:nvCxnSpPr>
          <p:cNvPr id="126" name="Connector: Elbow 122"/>
          <p:cNvCxnSpPr>
            <a:stCxn id="80" idx="3"/>
            <a:endCxn id="123" idx="0"/>
          </p:cNvCxnSpPr>
          <p:nvPr/>
        </p:nvCxnSpPr>
        <p:spPr>
          <a:xfrm flipH="1">
            <a:off x="10819387" y="2132747"/>
            <a:ext cx="548640" cy="2861945"/>
          </a:xfrm>
          <a:prstGeom prst="bentConnector4">
            <a:avLst>
              <a:gd name="adj1" fmla="val -43403"/>
              <a:gd name="adj2" fmla="val 56401"/>
            </a:avLst>
          </a:prstGeom>
          <a:noFill/>
          <a:ln w="28575" cap="flat" cmpd="sng" algn="ctr">
            <a:solidFill>
              <a:sysClr val="windowText" lastClr="000000"/>
            </a:solidFill>
            <a:prstDash val="solid"/>
            <a:miter lim="800000"/>
            <a:tailEnd type="triangle"/>
          </a:ln>
          <a:effectLst/>
        </p:spPr>
      </p:cxnSp>
      <p:sp>
        <p:nvSpPr>
          <p:cNvPr id="127" name="Oval 123"/>
          <p:cNvSpPr/>
          <p:nvPr/>
        </p:nvSpPr>
        <p:spPr>
          <a:xfrm>
            <a:off x="8319480" y="4904613"/>
            <a:ext cx="365760" cy="365760"/>
          </a:xfrm>
          <a:prstGeom prst="ellipse">
            <a:avLst/>
          </a:prstGeom>
          <a:solidFill>
            <a:srgbClr val="FF0000"/>
          </a:solidFill>
          <a:ln w="12700" cap="flat" cmpd="sng" algn="ctr">
            <a:solidFill>
              <a:srgbClr val="E03A3E"/>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charset="0"/>
              <a:ea typeface="微软雅黑" charset="0"/>
            </a:endParaRPr>
          </a:p>
        </p:txBody>
      </p:sp>
      <p:sp>
        <p:nvSpPr>
          <p:cNvPr id="128" name="Oval 124"/>
          <p:cNvSpPr/>
          <p:nvPr/>
        </p:nvSpPr>
        <p:spPr>
          <a:xfrm>
            <a:off x="6519040" y="4920500"/>
            <a:ext cx="182880" cy="182880"/>
          </a:xfrm>
          <a:prstGeom prst="ellipse">
            <a:avLst/>
          </a:prstGeom>
          <a:solidFill>
            <a:srgbClr val="FF0000"/>
          </a:solidFill>
          <a:ln w="12700" cap="flat" cmpd="sng" algn="ctr">
            <a:solidFill>
              <a:srgbClr val="E03A3E"/>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charset="0"/>
              <a:ea typeface="微软雅黑" charset="0"/>
            </a:endParaRPr>
          </a:p>
        </p:txBody>
      </p:sp>
      <p:sp>
        <p:nvSpPr>
          <p:cNvPr id="129" name="Oval 125"/>
          <p:cNvSpPr/>
          <p:nvPr/>
        </p:nvSpPr>
        <p:spPr>
          <a:xfrm>
            <a:off x="10227163" y="4968320"/>
            <a:ext cx="91440" cy="91440"/>
          </a:xfrm>
          <a:prstGeom prst="ellipse">
            <a:avLst/>
          </a:prstGeom>
          <a:solidFill>
            <a:srgbClr val="FF0000"/>
          </a:solidFill>
          <a:ln w="12700" cap="flat" cmpd="sng" algn="ctr">
            <a:solidFill>
              <a:srgbClr val="E03A3E"/>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微软雅黑" charset="0"/>
              <a:ea typeface="微软雅黑" charset="0"/>
            </a:endParaRPr>
          </a:p>
        </p:txBody>
      </p:sp>
      <p:sp>
        <p:nvSpPr>
          <p:cNvPr id="130" name="Rectangle 126"/>
          <p:cNvSpPr/>
          <p:nvPr/>
        </p:nvSpPr>
        <p:spPr>
          <a:xfrm>
            <a:off x="510465" y="4900279"/>
            <a:ext cx="1824096" cy="829945"/>
          </a:xfrm>
          <a:prstGeom prst="rect">
            <a:avLst/>
          </a:prstGeom>
        </p:spPr>
        <p:txBody>
          <a:bodyPr wrap="square">
            <a:spAutoFit/>
          </a:bodyPr>
          <a:lstStyle/>
          <a:p>
            <a:pPr eaLnBrk="0" fontAlgn="base" hangingPunct="0">
              <a:spcBef>
                <a:spcPct val="0"/>
              </a:spcBef>
              <a:spcAft>
                <a:spcPct val="0"/>
              </a:spcAft>
            </a:pPr>
            <a:r>
              <a:rPr lang="zh-CN" altLang="en-US" sz="1200" dirty="0">
                <a:solidFill>
                  <a:prstClr val="black"/>
                </a:solidFill>
                <a:latin typeface="微软雅黑" charset="0"/>
                <a:ea typeface="微软雅黑" charset="0"/>
                <a:cs typeface="微软雅黑" charset="0"/>
              </a:rPr>
              <a:t>*</a:t>
            </a:r>
            <a:r>
              <a:rPr lang="zh-CN" altLang="en-US" sz="1200" b="1" dirty="0">
                <a:solidFill>
                  <a:prstClr val="black"/>
                </a:solidFill>
                <a:latin typeface="微软雅黑" charset="0"/>
                <a:ea typeface="微软雅黑" charset="0"/>
                <a:cs typeface="微软雅黑" charset="0"/>
              </a:rPr>
              <a:t>业务对象：</a:t>
            </a:r>
            <a:r>
              <a:rPr lang="zh-CN" altLang="en-US" sz="1200" dirty="0">
                <a:solidFill>
                  <a:prstClr val="black"/>
                </a:solidFill>
                <a:latin typeface="微软雅黑" charset="0"/>
                <a:ea typeface="微软雅黑" charset="0"/>
                <a:cs typeface="微软雅黑" charset="0"/>
              </a:rPr>
              <a:t>业务和管理价值链的核心业务节点，核心管控对象及其属性等</a:t>
            </a:r>
            <a:endParaRPr lang="en-US" sz="1200" dirty="0">
              <a:solidFill>
                <a:prstClr val="black"/>
              </a:solidFill>
              <a:latin typeface="微软雅黑" charset="0"/>
              <a:ea typeface="微软雅黑" charset="0"/>
              <a:cs typeface="微软雅黑" charset="0"/>
            </a:endParaRPr>
          </a:p>
        </p:txBody>
      </p:sp>
    </p:spTree>
    <p:extLst>
      <p:ext uri="{BB962C8B-B14F-4D97-AF65-F5344CB8AC3E}">
        <p14:creationId xmlns:p14="http://schemas.microsoft.com/office/powerpoint/2010/main" val="3217629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74854" y="1035715"/>
            <a:ext cx="3851308" cy="52363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8"/>
            <a:endParaRPr lang="zh-CN" altLang="en-US" sz="1799">
              <a:solidFill>
                <a:prstClr val="white"/>
              </a:solidFill>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983" y="2020215"/>
            <a:ext cx="3739082" cy="4066352"/>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8537" y="1893876"/>
            <a:ext cx="3598631" cy="2194795"/>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56250" y="4309091"/>
            <a:ext cx="3547558" cy="2100713"/>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7958" y="1893875"/>
            <a:ext cx="3337218" cy="4193363"/>
          </a:xfrm>
          <a:prstGeom prst="rect">
            <a:avLst/>
          </a:prstGeom>
        </p:spPr>
      </p:pic>
      <p:sp>
        <p:nvSpPr>
          <p:cNvPr id="9" name="矩形 8"/>
          <p:cNvSpPr/>
          <p:nvPr/>
        </p:nvSpPr>
        <p:spPr>
          <a:xfrm>
            <a:off x="4454776" y="1036387"/>
            <a:ext cx="3700777" cy="52363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8"/>
            <a:endParaRPr lang="zh-CN" altLang="en-US" sz="1799">
              <a:solidFill>
                <a:prstClr val="white"/>
              </a:solidFill>
            </a:endParaRPr>
          </a:p>
        </p:txBody>
      </p:sp>
      <p:sp>
        <p:nvSpPr>
          <p:cNvPr id="10" name="文本框 9"/>
          <p:cNvSpPr txBox="1"/>
          <p:nvPr/>
        </p:nvSpPr>
        <p:spPr>
          <a:xfrm>
            <a:off x="4508537" y="1087460"/>
            <a:ext cx="3758570" cy="597279"/>
          </a:xfrm>
          <a:prstGeom prst="rect">
            <a:avLst/>
          </a:prstGeom>
          <a:noFill/>
        </p:spPr>
        <p:txBody>
          <a:bodyPr wrap="square" rtlCol="0">
            <a:spAutoFit/>
          </a:bodyPr>
          <a:lstStyle/>
          <a:p>
            <a:pPr defTabSz="913948"/>
            <a:r>
              <a:rPr lang="zh-CN" altLang="en-US" sz="1799" dirty="0">
                <a:solidFill>
                  <a:prstClr val="black"/>
                </a:solidFill>
                <a:latin typeface="微软雅黑" panose="020B0503020204020204" pitchFamily="34" charset="-122"/>
                <a:ea typeface="微软雅黑" panose="020B0503020204020204" pitchFamily="34" charset="-122"/>
              </a:rPr>
              <a:t>价值树法：</a:t>
            </a:r>
            <a:r>
              <a:rPr lang="zh-CN" altLang="en-US" sz="1482" dirty="0">
                <a:solidFill>
                  <a:prstClr val="black"/>
                </a:solidFill>
                <a:latin typeface="微软雅黑" panose="020B0503020204020204" pitchFamily="34" charset="-122"/>
                <a:ea typeface="微软雅黑" panose="020B0503020204020204" pitchFamily="34" charset="-122"/>
              </a:rPr>
              <a:t>杜邦式</a:t>
            </a:r>
            <a:r>
              <a:rPr lang="en-US" altLang="zh-CN" sz="1482" dirty="0">
                <a:solidFill>
                  <a:prstClr val="black"/>
                </a:solidFill>
                <a:latin typeface="微软雅黑" panose="020B0503020204020204" pitchFamily="34" charset="-122"/>
                <a:ea typeface="微软雅黑" panose="020B0503020204020204" pitchFamily="34" charset="-122"/>
              </a:rPr>
              <a:t>&amp;</a:t>
            </a:r>
            <a:r>
              <a:rPr lang="zh-CN" altLang="en-US" sz="1482" dirty="0">
                <a:solidFill>
                  <a:prstClr val="black"/>
                </a:solidFill>
                <a:latin typeface="微软雅黑" panose="020B0503020204020204" pitchFamily="34" charset="-122"/>
                <a:ea typeface="微软雅黑" panose="020B0503020204020204" pitchFamily="34" charset="-122"/>
              </a:rPr>
              <a:t>驱动因素分解两种模式，多应用于指标分解。</a:t>
            </a:r>
          </a:p>
        </p:txBody>
      </p:sp>
      <p:sp>
        <p:nvSpPr>
          <p:cNvPr id="11" name="矩形 10"/>
          <p:cNvSpPr/>
          <p:nvPr/>
        </p:nvSpPr>
        <p:spPr>
          <a:xfrm>
            <a:off x="8387397" y="1035715"/>
            <a:ext cx="3456164" cy="52363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8"/>
            <a:endParaRPr lang="zh-CN" altLang="en-US" sz="1799">
              <a:solidFill>
                <a:prstClr val="white"/>
              </a:solidFill>
            </a:endParaRPr>
          </a:p>
        </p:txBody>
      </p:sp>
      <p:sp>
        <p:nvSpPr>
          <p:cNvPr id="12" name="文本框 11"/>
          <p:cNvSpPr txBox="1"/>
          <p:nvPr/>
        </p:nvSpPr>
        <p:spPr>
          <a:xfrm>
            <a:off x="395816" y="1055203"/>
            <a:ext cx="3765962" cy="825354"/>
          </a:xfrm>
          <a:prstGeom prst="rect">
            <a:avLst/>
          </a:prstGeom>
          <a:noFill/>
        </p:spPr>
        <p:txBody>
          <a:bodyPr wrap="square" rtlCol="0">
            <a:spAutoFit/>
          </a:bodyPr>
          <a:lstStyle/>
          <a:p>
            <a:pPr defTabSz="913948"/>
            <a:r>
              <a:rPr lang="zh-CN" altLang="en-US" sz="1799" dirty="0">
                <a:solidFill>
                  <a:prstClr val="black"/>
                </a:solidFill>
                <a:latin typeface="微软雅黑" panose="020B0503020204020204" pitchFamily="34" charset="-122"/>
                <a:ea typeface="微软雅黑" panose="020B0503020204020204" pitchFamily="34" charset="-122"/>
              </a:rPr>
              <a:t>平衡计分卡：</a:t>
            </a:r>
            <a:r>
              <a:rPr lang="zh-CN" altLang="en-US" sz="1482" dirty="0">
                <a:solidFill>
                  <a:prstClr val="black"/>
                </a:solidFill>
                <a:latin typeface="微软雅黑" panose="020B0503020204020204" pitchFamily="34" charset="-122"/>
                <a:ea typeface="微软雅黑" panose="020B0503020204020204" pitchFamily="34" charset="-122"/>
              </a:rPr>
              <a:t>从财务、客户、内部流程与学习成长四维度设计指标，多应用于评价反映战略。</a:t>
            </a:r>
          </a:p>
        </p:txBody>
      </p:sp>
      <p:sp>
        <p:nvSpPr>
          <p:cNvPr id="13" name="文本框 12"/>
          <p:cNvSpPr txBox="1"/>
          <p:nvPr/>
        </p:nvSpPr>
        <p:spPr>
          <a:xfrm>
            <a:off x="8440486" y="1052515"/>
            <a:ext cx="3482373" cy="825354"/>
          </a:xfrm>
          <a:prstGeom prst="rect">
            <a:avLst/>
          </a:prstGeom>
          <a:noFill/>
        </p:spPr>
        <p:txBody>
          <a:bodyPr wrap="square" rtlCol="0">
            <a:spAutoFit/>
          </a:bodyPr>
          <a:lstStyle/>
          <a:p>
            <a:pPr defTabSz="913948"/>
            <a:r>
              <a:rPr lang="zh-CN" altLang="en-US" sz="1799" dirty="0">
                <a:solidFill>
                  <a:prstClr val="black"/>
                </a:solidFill>
                <a:latin typeface="微软雅黑" panose="020B0503020204020204" pitchFamily="34" charset="-122"/>
                <a:ea typeface="微软雅黑" panose="020B0503020204020204" pitchFamily="34" charset="-122"/>
              </a:rPr>
              <a:t>流程五维法：</a:t>
            </a:r>
            <a:r>
              <a:rPr lang="zh-CN" altLang="en-US" sz="1482" dirty="0">
                <a:solidFill>
                  <a:prstClr val="black"/>
                </a:solidFill>
                <a:latin typeface="微软雅黑" panose="020B0503020204020204" pitchFamily="34" charset="-122"/>
                <a:ea typeface="微软雅黑" panose="020B0503020204020204" pitchFamily="34" charset="-122"/>
              </a:rPr>
              <a:t>从时间、成本、数量、质量及风险</a:t>
            </a:r>
            <a:r>
              <a:rPr lang="en-US" altLang="zh-CN" sz="1482" dirty="0">
                <a:solidFill>
                  <a:prstClr val="black"/>
                </a:solidFill>
                <a:latin typeface="微软雅黑" panose="020B0503020204020204" pitchFamily="34" charset="-122"/>
                <a:ea typeface="微软雅黑" panose="020B0503020204020204" pitchFamily="34" charset="-122"/>
              </a:rPr>
              <a:t>5</a:t>
            </a:r>
            <a:r>
              <a:rPr lang="zh-CN" altLang="en-US" sz="1482" dirty="0">
                <a:solidFill>
                  <a:prstClr val="black"/>
                </a:solidFill>
                <a:latin typeface="微软雅黑" panose="020B0503020204020204" pitchFamily="34" charset="-122"/>
                <a:ea typeface="微软雅黑" panose="020B0503020204020204" pitchFamily="34" charset="-122"/>
              </a:rPr>
              <a:t>方面设计指标，多用于流程评价。</a:t>
            </a:r>
          </a:p>
        </p:txBody>
      </p:sp>
      <p:sp>
        <p:nvSpPr>
          <p:cNvPr id="2" name="标题 1"/>
          <p:cNvSpPr>
            <a:spLocks noGrp="1"/>
          </p:cNvSpPr>
          <p:nvPr>
            <p:ph type="title"/>
          </p:nvPr>
        </p:nvSpPr>
        <p:spPr>
          <a:xfrm>
            <a:off x="247650" y="136998"/>
            <a:ext cx="10583186" cy="383182"/>
          </a:xfrm>
        </p:spPr>
        <p:txBody>
          <a:bodyPr/>
          <a:lstStyle/>
          <a:p>
            <a:r>
              <a:rPr lang="zh-CN" altLang="en-US" dirty="0"/>
              <a:t>指标体系构建 </a:t>
            </a:r>
            <a:r>
              <a:rPr lang="en-US" altLang="zh-CN" dirty="0"/>
              <a:t>-</a:t>
            </a:r>
            <a:r>
              <a:rPr lang="zh-CN" altLang="en-US" dirty="0"/>
              <a:t>用方法</a:t>
            </a:r>
          </a:p>
        </p:txBody>
      </p:sp>
    </p:spTree>
    <p:extLst>
      <p:ext uri="{BB962C8B-B14F-4D97-AF65-F5344CB8AC3E}">
        <p14:creationId xmlns:p14="http://schemas.microsoft.com/office/powerpoint/2010/main" val="657466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 xmlns:a16="http://schemas.microsoft.com/office/drawing/2014/main" id="{87FECC0E-D229-4AD1-80FD-1FEBFD3DA93E}"/>
              </a:ext>
            </a:extLst>
          </p:cNvPr>
          <p:cNvSpPr/>
          <p:nvPr/>
        </p:nvSpPr>
        <p:spPr bwMode="auto">
          <a:xfrm>
            <a:off x="1441135" y="1740257"/>
            <a:ext cx="1512168" cy="513543"/>
          </a:xfrm>
          <a:prstGeom prst="rect">
            <a:avLst/>
          </a:prstGeom>
          <a:solidFill>
            <a:schemeClr val="bg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财务管理</a:t>
            </a:r>
          </a:p>
        </p:txBody>
      </p:sp>
      <p:sp>
        <p:nvSpPr>
          <p:cNvPr id="5" name="矩形 4">
            <a:extLst>
              <a:ext uri="{FF2B5EF4-FFF2-40B4-BE49-F238E27FC236}">
                <a16:creationId xmlns="" xmlns:a16="http://schemas.microsoft.com/office/drawing/2014/main" id="{458096CD-2531-4B7E-9672-8FC8C4EE57D5}"/>
              </a:ext>
            </a:extLst>
          </p:cNvPr>
          <p:cNvSpPr/>
          <p:nvPr/>
        </p:nvSpPr>
        <p:spPr bwMode="auto">
          <a:xfrm>
            <a:off x="1441135" y="2424496"/>
            <a:ext cx="1512168" cy="524022"/>
          </a:xfrm>
          <a:prstGeom prst="rect">
            <a:avLst/>
          </a:prstGeom>
          <a:solidFill>
            <a:schemeClr val="bg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lang="zh-CN" altLang="en-US" sz="1400" dirty="0">
                <a:solidFill>
                  <a:srgbClr val="000000"/>
                </a:solidFill>
                <a:latin typeface="微软雅黑" pitchFamily="34" charset="-122"/>
                <a:ea typeface="微软雅黑" pitchFamily="34" charset="-122"/>
              </a:rPr>
              <a:t>研发管理</a:t>
            </a:r>
            <a:endParaRPr kumimoji="0" lang="zh-CN" altLang="en-US" sz="14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
        <p:nvSpPr>
          <p:cNvPr id="6" name="矩形 5">
            <a:extLst>
              <a:ext uri="{FF2B5EF4-FFF2-40B4-BE49-F238E27FC236}">
                <a16:creationId xmlns="" xmlns:a16="http://schemas.microsoft.com/office/drawing/2014/main" id="{1804B3D6-43F7-43DD-8168-67AB052189EB}"/>
              </a:ext>
            </a:extLst>
          </p:cNvPr>
          <p:cNvSpPr/>
          <p:nvPr/>
        </p:nvSpPr>
        <p:spPr bwMode="auto">
          <a:xfrm>
            <a:off x="1441135" y="3150480"/>
            <a:ext cx="1512168" cy="524021"/>
          </a:xfrm>
          <a:prstGeom prst="rect">
            <a:avLst/>
          </a:prstGeom>
          <a:solidFill>
            <a:schemeClr val="bg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人力管理</a:t>
            </a:r>
          </a:p>
        </p:txBody>
      </p:sp>
      <p:sp>
        <p:nvSpPr>
          <p:cNvPr id="7" name="矩形 6">
            <a:extLst>
              <a:ext uri="{FF2B5EF4-FFF2-40B4-BE49-F238E27FC236}">
                <a16:creationId xmlns="" xmlns:a16="http://schemas.microsoft.com/office/drawing/2014/main" id="{25919ADA-78F4-4B19-BDAE-E72F846255DC}"/>
              </a:ext>
            </a:extLst>
          </p:cNvPr>
          <p:cNvSpPr/>
          <p:nvPr/>
        </p:nvSpPr>
        <p:spPr bwMode="auto">
          <a:xfrm>
            <a:off x="1441135" y="3870510"/>
            <a:ext cx="1512168" cy="513543"/>
          </a:xfrm>
          <a:prstGeom prst="rect">
            <a:avLst/>
          </a:prstGeom>
          <a:solidFill>
            <a:schemeClr val="bg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a:t>
            </a:r>
            <a:endParaRPr kumimoji="0" lang="zh-CN" altLang="en-US" sz="14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
        <p:nvSpPr>
          <p:cNvPr id="8" name="矩形 7">
            <a:extLst>
              <a:ext uri="{FF2B5EF4-FFF2-40B4-BE49-F238E27FC236}">
                <a16:creationId xmlns="" xmlns:a16="http://schemas.microsoft.com/office/drawing/2014/main" id="{ADDB30AF-DDC1-4E31-9735-85959482F045}"/>
              </a:ext>
            </a:extLst>
          </p:cNvPr>
          <p:cNvSpPr/>
          <p:nvPr/>
        </p:nvSpPr>
        <p:spPr bwMode="auto">
          <a:xfrm>
            <a:off x="505031" y="1284786"/>
            <a:ext cx="720080" cy="4922973"/>
          </a:xfrm>
          <a:prstGeom prst="rect">
            <a:avLst/>
          </a:prstGeom>
          <a:ln w="3175">
            <a:solidFill>
              <a:schemeClr val="tx1"/>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公司</a:t>
            </a:r>
            <a:endParaRPr kumimoji="0" lang="en-US" altLang="zh-CN" sz="18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总部</a:t>
            </a:r>
            <a:endParaRPr kumimoji="0" lang="en-US" altLang="zh-CN" sz="18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业务</a:t>
            </a:r>
            <a:endParaRPr kumimoji="0" lang="en-US" altLang="zh-CN" sz="18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核心</a:t>
            </a:r>
            <a:endParaRPr kumimoji="0" lang="en-US" altLang="zh-CN" sz="18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指标</a:t>
            </a:r>
          </a:p>
        </p:txBody>
      </p:sp>
      <p:sp>
        <p:nvSpPr>
          <p:cNvPr id="9" name="右箭头 37">
            <a:extLst>
              <a:ext uri="{FF2B5EF4-FFF2-40B4-BE49-F238E27FC236}">
                <a16:creationId xmlns="" xmlns:a16="http://schemas.microsoft.com/office/drawing/2014/main" id="{A8CF75F6-5969-4268-AE30-436D0BBBBCBF}"/>
              </a:ext>
            </a:extLst>
          </p:cNvPr>
          <p:cNvSpPr/>
          <p:nvPr/>
        </p:nvSpPr>
        <p:spPr bwMode="auto">
          <a:xfrm>
            <a:off x="3082011" y="1920248"/>
            <a:ext cx="358079" cy="236577"/>
          </a:xfrm>
          <a:prstGeom prst="rightArrow">
            <a:avLst/>
          </a:prstGeom>
          <a:solidFill>
            <a:schemeClr val="bg1">
              <a:lumMod val="65000"/>
            </a:schemeClr>
          </a:solidFill>
          <a:ln w="3175">
            <a:solidFill>
              <a:schemeClr val="tx1"/>
            </a:solidFill>
            <a:round/>
            <a:headEnd/>
            <a:tailEnd/>
          </a:ln>
        </p:spPr>
        <p:txBody>
          <a:bodyPr wrap="none" rtlCol="0" anchor="ctr"/>
          <a:lstStyle/>
          <a:p>
            <a:pPr marL="0" marR="0" lvl="0" indent="457200" algn="ctr" defTabSz="914400" rtl="0" eaLnBrk="1" fontAlgn="base" latinLnBrk="0" hangingPunct="1">
              <a:lnSpc>
                <a:spcPct val="130000"/>
              </a:lnSpc>
              <a:spcBef>
                <a:spcPct val="0"/>
              </a:spcBef>
              <a:spcAft>
                <a:spcPct val="0"/>
              </a:spcAft>
              <a:buClrTx/>
              <a:buSzTx/>
              <a:buFontTx/>
              <a:buNone/>
              <a:tabLst/>
              <a:defRPr/>
            </a:pPr>
            <a:endParaRPr kumimoji="0" lang="zh-CN" altLang="en-US" sz="2000" b="1" i="0" u="none" strike="noStrike" kern="1200" cap="none" spc="0" normalizeH="0" baseline="0" noProof="0" dirty="0">
              <a:ln>
                <a:noFill/>
              </a:ln>
              <a:solidFill>
                <a:srgbClr val="000000"/>
              </a:solidFill>
              <a:effectLst/>
              <a:uLnTx/>
              <a:uFillTx/>
              <a:latin typeface="Arial"/>
              <a:ea typeface="微软雅黑"/>
              <a:cs typeface="Arial"/>
              <a:sym typeface="微软雅黑" pitchFamily="34" charset="-122"/>
            </a:endParaRPr>
          </a:p>
        </p:txBody>
      </p:sp>
      <p:graphicFrame>
        <p:nvGraphicFramePr>
          <p:cNvPr id="10" name="表格 9">
            <a:extLst>
              <a:ext uri="{FF2B5EF4-FFF2-40B4-BE49-F238E27FC236}">
                <a16:creationId xmlns="" xmlns:a16="http://schemas.microsoft.com/office/drawing/2014/main" id="{DFBFFE1F-124C-4481-82D6-16147F2F6190}"/>
              </a:ext>
            </a:extLst>
          </p:cNvPr>
          <p:cNvGraphicFramePr>
            <a:graphicFrameLocks noGrp="1" noChangeAspect="1"/>
          </p:cNvGraphicFramePr>
          <p:nvPr/>
        </p:nvGraphicFramePr>
        <p:xfrm>
          <a:off x="6040639" y="1300356"/>
          <a:ext cx="3508305" cy="3169920"/>
        </p:xfrm>
        <a:graphic>
          <a:graphicData uri="http://schemas.openxmlformats.org/drawingml/2006/table">
            <a:tbl>
              <a:tblPr firstRow="1" bandRow="1">
                <a:tableStyleId>{5C22544A-7EE6-4342-B048-85BDC9FD1C3A}</a:tableStyleId>
              </a:tblPr>
              <a:tblGrid>
                <a:gridCol w="609675">
                  <a:extLst>
                    <a:ext uri="{9D8B030D-6E8A-4147-A177-3AD203B41FA5}">
                      <a16:colId xmlns="" xmlns:a16="http://schemas.microsoft.com/office/drawing/2014/main" val="20000"/>
                    </a:ext>
                  </a:extLst>
                </a:gridCol>
                <a:gridCol w="1449315">
                  <a:extLst>
                    <a:ext uri="{9D8B030D-6E8A-4147-A177-3AD203B41FA5}">
                      <a16:colId xmlns="" xmlns:a16="http://schemas.microsoft.com/office/drawing/2014/main" val="20001"/>
                    </a:ext>
                  </a:extLst>
                </a:gridCol>
                <a:gridCol w="1449315">
                  <a:extLst>
                    <a:ext uri="{9D8B030D-6E8A-4147-A177-3AD203B41FA5}">
                      <a16:colId xmlns="" xmlns:a16="http://schemas.microsoft.com/office/drawing/2014/main" val="20002"/>
                    </a:ext>
                  </a:extLst>
                </a:gridCol>
              </a:tblGrid>
              <a:tr h="180000">
                <a:tc>
                  <a:txBody>
                    <a:bodyPr/>
                    <a:lstStyle/>
                    <a:p>
                      <a:pPr algn="ctr"/>
                      <a:r>
                        <a:rPr lang="zh-CN" altLang="en-US" sz="1000" dirty="0">
                          <a:latin typeface="微软雅黑" panose="020B0503020204020204" pitchFamily="34" charset="-122"/>
                          <a:ea typeface="微软雅黑" panose="020B0503020204020204" pitchFamily="34" charset="-122"/>
                        </a:rPr>
                        <a:t>序号</a:t>
                      </a:r>
                      <a:endParaRPr lang="zh-CN" altLang="en-US" sz="1000" b="1" dirty="0">
                        <a:latin typeface="微软雅黑" panose="020B0503020204020204" pitchFamily="34" charset="-122"/>
                        <a:ea typeface="微软雅黑" panose="020B0503020204020204" pitchFamily="34" charset="-122"/>
                      </a:endParaRPr>
                    </a:p>
                  </a:txBody>
                  <a:tcPr/>
                </a:tc>
                <a:tc>
                  <a:txBody>
                    <a:bodyPr/>
                    <a:lstStyle/>
                    <a:p>
                      <a:pPr algn="l"/>
                      <a:r>
                        <a:rPr lang="zh-CN" altLang="en-US" sz="1000" dirty="0">
                          <a:latin typeface="微软雅黑" panose="020B0503020204020204" pitchFamily="34" charset="-122"/>
                          <a:ea typeface="微软雅黑" panose="020B0503020204020204" pitchFamily="34" charset="-122"/>
                        </a:rPr>
                        <a:t>       分析指标</a:t>
                      </a:r>
                      <a:endParaRPr lang="zh-CN" altLang="en-US" sz="1000" b="1" dirty="0">
                        <a:latin typeface="微软雅黑" panose="020B0503020204020204" pitchFamily="34" charset="-122"/>
                        <a:ea typeface="微软雅黑" panose="020B0503020204020204" pitchFamily="34" charset="-122"/>
                      </a:endParaRPr>
                    </a:p>
                  </a:txBody>
                  <a:tcPr/>
                </a:tc>
                <a:tc>
                  <a:txBody>
                    <a:bodyPr/>
                    <a:lstStyle/>
                    <a:p>
                      <a:pPr algn="l"/>
                      <a:r>
                        <a:rPr lang="zh-CN" altLang="en-US" sz="1000" dirty="0">
                          <a:latin typeface="微软雅黑" panose="020B0503020204020204" pitchFamily="34" charset="-122"/>
                          <a:ea typeface="微软雅黑" panose="020B0503020204020204" pitchFamily="34" charset="-122"/>
                        </a:rPr>
                        <a:t>          分析维度</a:t>
                      </a:r>
                      <a:endParaRPr lang="zh-CN" altLang="en-US" sz="1000" b="1" dirty="0">
                        <a:latin typeface="微软雅黑" panose="020B0503020204020204" pitchFamily="34" charset="-122"/>
                        <a:ea typeface="微软雅黑" panose="020B0503020204020204" pitchFamily="34" charset="-122"/>
                      </a:endParaRPr>
                    </a:p>
                  </a:txBody>
                  <a:tcPr/>
                </a:tc>
                <a:extLst>
                  <a:ext uri="{0D108BD9-81ED-4DB2-BD59-A6C34878D82A}">
                    <a16:rowId xmlns="" xmlns:a16="http://schemas.microsoft.com/office/drawing/2014/main" val="10000"/>
                  </a:ext>
                </a:extLst>
              </a:tr>
              <a:tr h="180000">
                <a:tc>
                  <a:txBody>
                    <a:bodyPr/>
                    <a:lstStyle/>
                    <a:p>
                      <a:pPr marL="0" algn="l" defTabSz="914400" rtl="0" eaLnBrk="1" latinLnBrk="0" hangingPunct="1"/>
                      <a:r>
                        <a:rPr lang="en-US" altLang="zh-CN" sz="1000" kern="1200" dirty="0">
                          <a:solidFill>
                            <a:schemeClr val="dk1"/>
                          </a:solidFill>
                          <a:latin typeface="微软雅黑" pitchFamily="34" charset="-122"/>
                          <a:ea typeface="微软雅黑" pitchFamily="34" charset="-122"/>
                          <a:cs typeface="+mn-cs"/>
                        </a:rPr>
                        <a:t>1</a:t>
                      </a:r>
                    </a:p>
                  </a:txBody>
                  <a:tcPr/>
                </a:tc>
                <a:tc>
                  <a:txBody>
                    <a:bodyPr/>
                    <a:lstStyle/>
                    <a:p>
                      <a:pPr algn="l"/>
                      <a:r>
                        <a:rPr lang="zh-CN" altLang="en-US" sz="1000" b="0" dirty="0">
                          <a:latin typeface="微软雅黑" panose="020B0503020204020204" pitchFamily="34" charset="-122"/>
                          <a:ea typeface="微软雅黑" panose="020B0503020204020204" pitchFamily="34" charset="-122"/>
                        </a:rPr>
                        <a:t>营业收入</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b="0" dirty="0">
                          <a:latin typeface="微软雅黑" panose="020B0503020204020204" pitchFamily="34" charset="-122"/>
                          <a:ea typeface="微软雅黑" panose="020B0503020204020204" pitchFamily="34" charset="-122"/>
                        </a:rPr>
                        <a:t>时间、组织</a:t>
                      </a:r>
                    </a:p>
                  </a:txBody>
                  <a:tcPr/>
                </a:tc>
                <a:extLst>
                  <a:ext uri="{0D108BD9-81ED-4DB2-BD59-A6C34878D82A}">
                    <a16:rowId xmlns="" xmlns:a16="http://schemas.microsoft.com/office/drawing/2014/main" val="10001"/>
                  </a:ext>
                </a:extLst>
              </a:tr>
              <a:tr h="180000">
                <a:tc>
                  <a:txBody>
                    <a:bodyPr/>
                    <a:lstStyle/>
                    <a:p>
                      <a:pPr marL="0" algn="l" defTabSz="914400" rtl="0" eaLnBrk="1" latinLnBrk="0" hangingPunct="1"/>
                      <a:r>
                        <a:rPr lang="en-US" altLang="zh-CN" sz="1000" kern="1200" dirty="0">
                          <a:solidFill>
                            <a:schemeClr val="dk1"/>
                          </a:solidFill>
                          <a:latin typeface="微软雅黑" pitchFamily="34" charset="-122"/>
                          <a:ea typeface="微软雅黑" pitchFamily="34" charset="-122"/>
                          <a:cs typeface="+mn-cs"/>
                        </a:rPr>
                        <a:t>2</a:t>
                      </a:r>
                      <a:endParaRPr lang="zh-CN" altLang="en-US" sz="1000" kern="1200" dirty="0">
                        <a:solidFill>
                          <a:schemeClr val="dk1"/>
                        </a:solidFill>
                        <a:latin typeface="微软雅黑" pitchFamily="34" charset="-122"/>
                        <a:ea typeface="微软雅黑" pitchFamily="34" charset="-122"/>
                        <a:cs typeface="+mn-cs"/>
                      </a:endParaRPr>
                    </a:p>
                  </a:txBody>
                  <a:tcPr/>
                </a:tc>
                <a:tc>
                  <a:txBody>
                    <a:bodyPr/>
                    <a:lstStyle/>
                    <a:p>
                      <a:pPr algn="l"/>
                      <a:r>
                        <a:rPr lang="zh-CN" altLang="en-US" sz="1000" b="0" dirty="0">
                          <a:latin typeface="微软雅黑" panose="020B0503020204020204" pitchFamily="34" charset="-122"/>
                          <a:ea typeface="微软雅黑" panose="020B0503020204020204" pitchFamily="34" charset="-122"/>
                        </a:rPr>
                        <a:t>营业成本</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b="0" dirty="0">
                          <a:latin typeface="微软雅黑" panose="020B0503020204020204" pitchFamily="34" charset="-122"/>
                          <a:ea typeface="微软雅黑" panose="020B0503020204020204" pitchFamily="34" charset="-122"/>
                        </a:rPr>
                        <a:t>时间、组织</a:t>
                      </a:r>
                    </a:p>
                  </a:txBody>
                  <a:tcPr/>
                </a:tc>
                <a:extLst>
                  <a:ext uri="{0D108BD9-81ED-4DB2-BD59-A6C34878D82A}">
                    <a16:rowId xmlns="" xmlns:a16="http://schemas.microsoft.com/office/drawing/2014/main" val="10002"/>
                  </a:ext>
                </a:extLst>
              </a:tr>
              <a:tr h="180000">
                <a:tc>
                  <a:txBody>
                    <a:bodyPr/>
                    <a:lstStyle/>
                    <a:p>
                      <a:pPr marL="0" algn="l" defTabSz="914400" rtl="0" eaLnBrk="1" latinLnBrk="0" hangingPunct="1"/>
                      <a:r>
                        <a:rPr lang="en-US" altLang="zh-CN" sz="1000" kern="1200" dirty="0">
                          <a:solidFill>
                            <a:schemeClr val="dk1"/>
                          </a:solidFill>
                          <a:latin typeface="微软雅黑" pitchFamily="34" charset="-122"/>
                          <a:ea typeface="微软雅黑" pitchFamily="34" charset="-122"/>
                          <a:cs typeface="+mn-cs"/>
                        </a:rPr>
                        <a:t>3</a:t>
                      </a:r>
                      <a:endParaRPr lang="zh-CN" altLang="en-US" sz="1000" kern="1200" dirty="0">
                        <a:solidFill>
                          <a:schemeClr val="dk1"/>
                        </a:solidFill>
                        <a:latin typeface="微软雅黑" pitchFamily="34" charset="-122"/>
                        <a:ea typeface="微软雅黑" pitchFamily="34" charset="-122"/>
                        <a:cs typeface="+mn-cs"/>
                      </a:endParaRPr>
                    </a:p>
                  </a:txBody>
                  <a:tcPr/>
                </a:tc>
                <a:tc>
                  <a:txBody>
                    <a:bodyPr/>
                    <a:lstStyle/>
                    <a:p>
                      <a:pPr algn="l"/>
                      <a:r>
                        <a:rPr lang="zh-CN" altLang="en-US" sz="1000" b="0" dirty="0">
                          <a:latin typeface="微软雅黑" panose="020B0503020204020204" pitchFamily="34" charset="-122"/>
                          <a:ea typeface="微软雅黑" panose="020B0503020204020204" pitchFamily="34" charset="-122"/>
                        </a:rPr>
                        <a:t>毛利</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b="0" dirty="0">
                          <a:latin typeface="微软雅黑" panose="020B0503020204020204" pitchFamily="34" charset="-122"/>
                          <a:ea typeface="微软雅黑" panose="020B0503020204020204" pitchFamily="34" charset="-122"/>
                        </a:rPr>
                        <a:t>时间、组织</a:t>
                      </a:r>
                    </a:p>
                  </a:txBody>
                  <a:tcPr/>
                </a:tc>
                <a:extLst>
                  <a:ext uri="{0D108BD9-81ED-4DB2-BD59-A6C34878D82A}">
                    <a16:rowId xmlns="" xmlns:a16="http://schemas.microsoft.com/office/drawing/2014/main" val="10003"/>
                  </a:ext>
                </a:extLst>
              </a:tr>
              <a:tr h="180000">
                <a:tc>
                  <a:txBody>
                    <a:bodyPr/>
                    <a:lstStyle/>
                    <a:p>
                      <a:pPr marL="0" algn="l" defTabSz="914400" rtl="0" eaLnBrk="1" latinLnBrk="0" hangingPunct="1"/>
                      <a:r>
                        <a:rPr lang="en-US" altLang="zh-CN" sz="1000" kern="1200" dirty="0">
                          <a:solidFill>
                            <a:schemeClr val="dk1"/>
                          </a:solidFill>
                          <a:latin typeface="微软雅黑" pitchFamily="34" charset="-122"/>
                          <a:ea typeface="微软雅黑" pitchFamily="34" charset="-122"/>
                          <a:cs typeface="+mn-cs"/>
                        </a:rPr>
                        <a:t>4</a:t>
                      </a:r>
                    </a:p>
                  </a:txBody>
                  <a:tcPr/>
                </a:tc>
                <a:tc>
                  <a:txBody>
                    <a:bodyPr/>
                    <a:lstStyle/>
                    <a:p>
                      <a:pPr algn="l"/>
                      <a:r>
                        <a:rPr lang="zh-CN" altLang="en-US" sz="1000" b="0" dirty="0">
                          <a:latin typeface="微软雅黑" panose="020B0503020204020204" pitchFamily="34" charset="-122"/>
                          <a:ea typeface="微软雅黑" panose="020B0503020204020204" pitchFamily="34" charset="-122"/>
                        </a:rPr>
                        <a:t>净利润</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b="0" dirty="0">
                          <a:latin typeface="微软雅黑" panose="020B0503020204020204" pitchFamily="34" charset="-122"/>
                          <a:ea typeface="微软雅黑" panose="020B0503020204020204" pitchFamily="34" charset="-122"/>
                        </a:rPr>
                        <a:t>时间、组织</a:t>
                      </a:r>
                    </a:p>
                  </a:txBody>
                  <a:tcPr/>
                </a:tc>
                <a:extLst>
                  <a:ext uri="{0D108BD9-81ED-4DB2-BD59-A6C34878D82A}">
                    <a16:rowId xmlns="" xmlns:a16="http://schemas.microsoft.com/office/drawing/2014/main" val="10004"/>
                  </a:ext>
                </a:extLst>
              </a:tr>
              <a:tr h="180000">
                <a:tc>
                  <a:txBody>
                    <a:bodyPr/>
                    <a:lstStyle/>
                    <a:p>
                      <a:pPr marL="0" algn="l" defTabSz="914400" rtl="0" eaLnBrk="1" latinLnBrk="0" hangingPunct="1"/>
                      <a:r>
                        <a:rPr lang="en-US" altLang="zh-CN" sz="1000" kern="1200" dirty="0">
                          <a:solidFill>
                            <a:schemeClr val="dk1"/>
                          </a:solidFill>
                          <a:latin typeface="微软雅黑" pitchFamily="34" charset="-122"/>
                          <a:ea typeface="微软雅黑" pitchFamily="34" charset="-122"/>
                          <a:cs typeface="+mn-cs"/>
                        </a:rPr>
                        <a:t>5</a:t>
                      </a:r>
                      <a:endParaRPr lang="zh-CN" altLang="en-US" sz="1000" kern="1200" dirty="0">
                        <a:solidFill>
                          <a:schemeClr val="dk1"/>
                        </a:solidFill>
                        <a:latin typeface="微软雅黑" pitchFamily="34" charset="-122"/>
                        <a:ea typeface="微软雅黑" pitchFamily="34" charset="-122"/>
                        <a:cs typeface="+mn-cs"/>
                      </a:endParaRPr>
                    </a:p>
                  </a:txBody>
                  <a:tcPr/>
                </a:tc>
                <a:tc>
                  <a:txBody>
                    <a:bodyPr/>
                    <a:lstStyle/>
                    <a:p>
                      <a:pPr algn="l"/>
                      <a:r>
                        <a:rPr lang="en-US" altLang="zh-CN" sz="1000" b="0" dirty="0">
                          <a:latin typeface="微软雅黑" panose="020B0503020204020204" pitchFamily="34" charset="-122"/>
                          <a:ea typeface="微软雅黑" panose="020B0503020204020204" pitchFamily="34" charset="-122"/>
                        </a:rPr>
                        <a:t>EBITDA</a:t>
                      </a:r>
                      <a:endParaRPr lang="zh-CN" altLang="en-US" sz="1000" b="0" dirty="0">
                        <a:latin typeface="微软雅黑" panose="020B0503020204020204" pitchFamily="34" charset="-122"/>
                        <a:ea typeface="微软雅黑" panose="020B0503020204020204" pitchFamily="34"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b="0" dirty="0">
                          <a:latin typeface="微软雅黑" panose="020B0503020204020204" pitchFamily="34" charset="-122"/>
                          <a:ea typeface="微软雅黑" panose="020B0503020204020204" pitchFamily="34" charset="-122"/>
                        </a:rPr>
                        <a:t>时间、组织</a:t>
                      </a:r>
                    </a:p>
                  </a:txBody>
                  <a:tcPr/>
                </a:tc>
                <a:extLst>
                  <a:ext uri="{0D108BD9-81ED-4DB2-BD59-A6C34878D82A}">
                    <a16:rowId xmlns="" xmlns:a16="http://schemas.microsoft.com/office/drawing/2014/main" val="10005"/>
                  </a:ext>
                </a:extLst>
              </a:tr>
              <a:tr h="180000">
                <a:tc>
                  <a:txBody>
                    <a:bodyPr/>
                    <a:lstStyle/>
                    <a:p>
                      <a:pPr marL="0" algn="l" defTabSz="914400" rtl="0" eaLnBrk="1" latinLnBrk="0" hangingPunct="1"/>
                      <a:r>
                        <a:rPr lang="en-US" altLang="zh-CN" sz="1000" kern="1200" dirty="0">
                          <a:solidFill>
                            <a:schemeClr val="dk1"/>
                          </a:solidFill>
                          <a:latin typeface="微软雅黑" pitchFamily="34" charset="-122"/>
                          <a:ea typeface="微软雅黑" pitchFamily="34" charset="-122"/>
                          <a:cs typeface="+mn-cs"/>
                        </a:rPr>
                        <a:t>6</a:t>
                      </a:r>
                      <a:endParaRPr lang="zh-CN" altLang="en-US" sz="1000" kern="1200" dirty="0">
                        <a:solidFill>
                          <a:schemeClr val="dk1"/>
                        </a:solidFill>
                        <a:latin typeface="微软雅黑" pitchFamily="34" charset="-122"/>
                        <a:ea typeface="微软雅黑" pitchFamily="34" charset="-122"/>
                        <a:cs typeface="+mn-cs"/>
                      </a:endParaRPr>
                    </a:p>
                  </a:txBody>
                  <a:tcPr/>
                </a:tc>
                <a:tc>
                  <a:txBody>
                    <a:bodyPr/>
                    <a:lstStyle/>
                    <a:p>
                      <a:pPr algn="l"/>
                      <a:r>
                        <a:rPr lang="zh-CN" altLang="en-US" sz="1000" b="0" dirty="0">
                          <a:latin typeface="微软雅黑" panose="020B0503020204020204" pitchFamily="34" charset="-122"/>
                          <a:ea typeface="微软雅黑" panose="020B0503020204020204" pitchFamily="34" charset="-122"/>
                        </a:rPr>
                        <a:t>销售费用</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b="0" dirty="0">
                          <a:latin typeface="微软雅黑" panose="020B0503020204020204" pitchFamily="34" charset="-122"/>
                          <a:ea typeface="微软雅黑" panose="020B0503020204020204" pitchFamily="34" charset="-122"/>
                        </a:rPr>
                        <a:t>时间、组织</a:t>
                      </a:r>
                    </a:p>
                  </a:txBody>
                  <a:tcPr/>
                </a:tc>
                <a:extLst>
                  <a:ext uri="{0D108BD9-81ED-4DB2-BD59-A6C34878D82A}">
                    <a16:rowId xmlns="" xmlns:a16="http://schemas.microsoft.com/office/drawing/2014/main" val="10006"/>
                  </a:ext>
                </a:extLst>
              </a:tr>
              <a:tr h="180000">
                <a:tc>
                  <a:txBody>
                    <a:bodyPr/>
                    <a:lstStyle/>
                    <a:p>
                      <a:pPr marL="0" algn="l" defTabSz="914400" rtl="0" eaLnBrk="1" latinLnBrk="0" hangingPunct="1"/>
                      <a:r>
                        <a:rPr lang="en-US" altLang="zh-CN" sz="1000" kern="1200" dirty="0">
                          <a:solidFill>
                            <a:schemeClr val="dk1"/>
                          </a:solidFill>
                          <a:latin typeface="微软雅黑" pitchFamily="34" charset="-122"/>
                          <a:ea typeface="微软雅黑" pitchFamily="34" charset="-122"/>
                          <a:cs typeface="+mn-cs"/>
                        </a:rPr>
                        <a:t>7</a:t>
                      </a:r>
                    </a:p>
                  </a:txBody>
                  <a:tcPr/>
                </a:tc>
                <a:tc>
                  <a:txBody>
                    <a:bodyPr/>
                    <a:lstStyle/>
                    <a:p>
                      <a:pPr algn="l"/>
                      <a:r>
                        <a:rPr lang="zh-CN" altLang="en-US" sz="1000" b="0" dirty="0">
                          <a:latin typeface="微软雅黑" panose="020B0503020204020204" pitchFamily="34" charset="-122"/>
                          <a:ea typeface="微软雅黑" panose="020B0503020204020204" pitchFamily="34" charset="-122"/>
                        </a:rPr>
                        <a:t>管理费用</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b="0" dirty="0">
                          <a:latin typeface="微软雅黑" panose="020B0503020204020204" pitchFamily="34" charset="-122"/>
                          <a:ea typeface="微软雅黑" panose="020B0503020204020204" pitchFamily="34" charset="-122"/>
                        </a:rPr>
                        <a:t>时间、组织</a:t>
                      </a:r>
                    </a:p>
                  </a:txBody>
                  <a:tcPr/>
                </a:tc>
                <a:extLst>
                  <a:ext uri="{0D108BD9-81ED-4DB2-BD59-A6C34878D82A}">
                    <a16:rowId xmlns="" xmlns:a16="http://schemas.microsoft.com/office/drawing/2014/main" val="10007"/>
                  </a:ext>
                </a:extLst>
              </a:tr>
              <a:tr h="180000">
                <a:tc>
                  <a:txBody>
                    <a:bodyPr/>
                    <a:lstStyle/>
                    <a:p>
                      <a:pPr marL="0" algn="l" defTabSz="914400" rtl="0" eaLnBrk="1" latinLnBrk="0" hangingPunct="1"/>
                      <a:r>
                        <a:rPr lang="en-US" altLang="zh-CN" sz="1000" kern="1200" dirty="0">
                          <a:solidFill>
                            <a:schemeClr val="dk1"/>
                          </a:solidFill>
                          <a:latin typeface="微软雅黑" pitchFamily="34" charset="-122"/>
                          <a:ea typeface="微软雅黑" pitchFamily="34" charset="-122"/>
                          <a:cs typeface="+mn-cs"/>
                        </a:rPr>
                        <a:t>8</a:t>
                      </a:r>
                      <a:endParaRPr lang="zh-CN" altLang="en-US" sz="1000" kern="1200" dirty="0">
                        <a:solidFill>
                          <a:schemeClr val="dk1"/>
                        </a:solidFill>
                        <a:latin typeface="微软雅黑" pitchFamily="34" charset="-122"/>
                        <a:ea typeface="微软雅黑" pitchFamily="34" charset="-122"/>
                        <a:cs typeface="+mn-cs"/>
                      </a:endParaRPr>
                    </a:p>
                  </a:txBody>
                  <a:tcPr/>
                </a:tc>
                <a:tc>
                  <a:txBody>
                    <a:bodyPr/>
                    <a:lstStyle/>
                    <a:p>
                      <a:pPr algn="l"/>
                      <a:r>
                        <a:rPr lang="zh-CN" altLang="en-US" sz="1000" b="0" dirty="0">
                          <a:latin typeface="微软雅黑" panose="020B0503020204020204" pitchFamily="34" charset="-122"/>
                          <a:ea typeface="微软雅黑" panose="020B0503020204020204" pitchFamily="34" charset="-122"/>
                        </a:rPr>
                        <a:t>财务费用</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b="0" dirty="0">
                          <a:latin typeface="微软雅黑" panose="020B0503020204020204" pitchFamily="34" charset="-122"/>
                          <a:ea typeface="微软雅黑" panose="020B0503020204020204" pitchFamily="34" charset="-122"/>
                        </a:rPr>
                        <a:t>时间、组织</a:t>
                      </a:r>
                    </a:p>
                  </a:txBody>
                  <a:tcPr/>
                </a:tc>
                <a:extLst>
                  <a:ext uri="{0D108BD9-81ED-4DB2-BD59-A6C34878D82A}">
                    <a16:rowId xmlns="" xmlns:a16="http://schemas.microsoft.com/office/drawing/2014/main" val="10008"/>
                  </a:ext>
                </a:extLst>
              </a:tr>
              <a:tr h="180000">
                <a:tc>
                  <a:txBody>
                    <a:bodyPr/>
                    <a:lstStyle/>
                    <a:p>
                      <a:pPr marL="0" algn="l" defTabSz="914400" rtl="0" eaLnBrk="1" latinLnBrk="0" hangingPunct="1"/>
                      <a:r>
                        <a:rPr lang="en-US" altLang="zh-CN" sz="1000" kern="1200" dirty="0">
                          <a:solidFill>
                            <a:schemeClr val="dk1"/>
                          </a:solidFill>
                          <a:latin typeface="微软雅黑" pitchFamily="34" charset="-122"/>
                          <a:ea typeface="微软雅黑" pitchFamily="34" charset="-122"/>
                          <a:cs typeface="+mn-cs"/>
                        </a:rPr>
                        <a:t>9</a:t>
                      </a:r>
                      <a:endParaRPr lang="zh-CN" altLang="en-US" sz="1000" kern="1200" dirty="0">
                        <a:solidFill>
                          <a:schemeClr val="dk1"/>
                        </a:solidFill>
                        <a:latin typeface="微软雅黑" pitchFamily="34" charset="-122"/>
                        <a:ea typeface="微软雅黑" pitchFamily="34" charset="-122"/>
                        <a:cs typeface="+mn-cs"/>
                      </a:endParaRPr>
                    </a:p>
                  </a:txBody>
                  <a:tcPr/>
                </a:tc>
                <a:tc>
                  <a:txBody>
                    <a:bodyPr/>
                    <a:lstStyle/>
                    <a:p>
                      <a:pPr algn="l"/>
                      <a:r>
                        <a:rPr lang="zh-CN" altLang="en-US" sz="1000" b="0" dirty="0">
                          <a:latin typeface="微软雅黑" panose="020B0503020204020204" pitchFamily="34" charset="-122"/>
                          <a:ea typeface="微软雅黑" panose="020B0503020204020204" pitchFamily="34" charset="-122"/>
                        </a:rPr>
                        <a:t>研发费用</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b="0" dirty="0">
                          <a:latin typeface="微软雅黑" panose="020B0503020204020204" pitchFamily="34" charset="-122"/>
                          <a:ea typeface="微软雅黑" panose="020B0503020204020204" pitchFamily="34" charset="-122"/>
                        </a:rPr>
                        <a:t>时间、组织</a:t>
                      </a:r>
                    </a:p>
                  </a:txBody>
                  <a:tcPr/>
                </a:tc>
                <a:extLst>
                  <a:ext uri="{0D108BD9-81ED-4DB2-BD59-A6C34878D82A}">
                    <a16:rowId xmlns="" xmlns:a16="http://schemas.microsoft.com/office/drawing/2014/main" val="3870902208"/>
                  </a:ext>
                </a:extLst>
              </a:tr>
              <a:tr h="180000">
                <a:tc>
                  <a:txBody>
                    <a:bodyPr/>
                    <a:lstStyle/>
                    <a:p>
                      <a:pPr marL="0" algn="l" defTabSz="914400" rtl="0" eaLnBrk="1" latinLnBrk="0" hangingPunct="1"/>
                      <a:r>
                        <a:rPr lang="en-US" altLang="zh-CN" sz="1000" kern="1200" dirty="0">
                          <a:solidFill>
                            <a:schemeClr val="dk1"/>
                          </a:solidFill>
                          <a:latin typeface="微软雅黑" pitchFamily="34" charset="-122"/>
                          <a:ea typeface="微软雅黑" pitchFamily="34" charset="-122"/>
                          <a:cs typeface="+mn-cs"/>
                        </a:rPr>
                        <a:t>10</a:t>
                      </a:r>
                      <a:endParaRPr lang="zh-CN" altLang="en-US" sz="1000" kern="1200" dirty="0">
                        <a:solidFill>
                          <a:schemeClr val="dk1"/>
                        </a:solidFill>
                        <a:latin typeface="微软雅黑" pitchFamily="34" charset="-122"/>
                        <a:ea typeface="微软雅黑" pitchFamily="34" charset="-122"/>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kern="1200" dirty="0">
                          <a:solidFill>
                            <a:schemeClr val="dk1"/>
                          </a:solidFill>
                          <a:latin typeface="微软雅黑" pitchFamily="34" charset="-122"/>
                          <a:ea typeface="微软雅黑" pitchFamily="34" charset="-122"/>
                          <a:cs typeface="+mn-cs"/>
                        </a:rPr>
                        <a:t>净资产收益率</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b="0" dirty="0">
                          <a:latin typeface="微软雅黑" panose="020B0503020204020204" pitchFamily="34" charset="-122"/>
                          <a:ea typeface="微软雅黑" panose="020B0503020204020204" pitchFamily="34" charset="-122"/>
                        </a:rPr>
                        <a:t>时间、组织</a:t>
                      </a:r>
                      <a:endParaRPr lang="zh-CN" altLang="en-US" sz="1000" kern="1200" dirty="0">
                        <a:solidFill>
                          <a:schemeClr val="dk1"/>
                        </a:solidFill>
                        <a:latin typeface="微软雅黑" pitchFamily="34" charset="-122"/>
                        <a:ea typeface="微软雅黑" pitchFamily="34" charset="-122"/>
                        <a:cs typeface="+mn-cs"/>
                      </a:endParaRPr>
                    </a:p>
                  </a:txBody>
                  <a:tcPr/>
                </a:tc>
                <a:extLst>
                  <a:ext uri="{0D108BD9-81ED-4DB2-BD59-A6C34878D82A}">
                    <a16:rowId xmlns="" xmlns:a16="http://schemas.microsoft.com/office/drawing/2014/main" val="2798636725"/>
                  </a:ext>
                </a:extLst>
              </a:tr>
              <a:tr h="167722">
                <a:tc>
                  <a:txBody>
                    <a:bodyPr/>
                    <a:lstStyle/>
                    <a:p>
                      <a:pPr marL="0" algn="l" defTabSz="914400" rtl="0" eaLnBrk="1" latinLnBrk="0" hangingPunct="1"/>
                      <a:r>
                        <a:rPr lang="en-US" altLang="zh-CN" sz="1000" kern="1200" dirty="0">
                          <a:solidFill>
                            <a:schemeClr val="dk1"/>
                          </a:solidFill>
                          <a:latin typeface="微软雅黑" pitchFamily="34" charset="-122"/>
                          <a:ea typeface="微软雅黑" pitchFamily="34" charset="-122"/>
                          <a:cs typeface="+mn-cs"/>
                        </a:rPr>
                        <a:t>11</a:t>
                      </a:r>
                      <a:endParaRPr lang="zh-CN" altLang="en-US" sz="1000" kern="1200" dirty="0">
                        <a:solidFill>
                          <a:schemeClr val="dk1"/>
                        </a:solidFill>
                        <a:latin typeface="微软雅黑" pitchFamily="34" charset="-122"/>
                        <a:ea typeface="微软雅黑" pitchFamily="34" charset="-122"/>
                        <a:cs typeface="+mn-cs"/>
                      </a:endParaRPr>
                    </a:p>
                  </a:txBody>
                  <a:tcPr/>
                </a:tc>
                <a:tc>
                  <a:txBody>
                    <a:bodyPr/>
                    <a:lstStyle/>
                    <a:p>
                      <a:pPr marL="0" algn="l" defTabSz="914400" rtl="0" eaLnBrk="1" latinLnBrk="0" hangingPunct="1"/>
                      <a:r>
                        <a:rPr lang="zh-CN" altLang="en-US" sz="1000" kern="1200" dirty="0">
                          <a:solidFill>
                            <a:schemeClr val="dk1"/>
                          </a:solidFill>
                          <a:latin typeface="微软雅黑" pitchFamily="34" charset="-122"/>
                          <a:ea typeface="微软雅黑" pitchFamily="34" charset="-122"/>
                          <a:cs typeface="+mn-cs"/>
                        </a:rPr>
                        <a:t>净利率</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b="0" dirty="0">
                          <a:latin typeface="微软雅黑" panose="020B0503020204020204" pitchFamily="34" charset="-122"/>
                          <a:ea typeface="微软雅黑" panose="020B0503020204020204" pitchFamily="34" charset="-122"/>
                        </a:rPr>
                        <a:t>时间、组织</a:t>
                      </a:r>
                      <a:endParaRPr lang="zh-CN" altLang="en-US" sz="1000" kern="1200" dirty="0">
                        <a:solidFill>
                          <a:schemeClr val="dk1"/>
                        </a:solidFill>
                        <a:latin typeface="微软雅黑" pitchFamily="34" charset="-122"/>
                        <a:ea typeface="微软雅黑" pitchFamily="34" charset="-122"/>
                        <a:cs typeface="+mn-cs"/>
                      </a:endParaRPr>
                    </a:p>
                  </a:txBody>
                  <a:tcPr/>
                </a:tc>
                <a:extLst>
                  <a:ext uri="{0D108BD9-81ED-4DB2-BD59-A6C34878D82A}">
                    <a16:rowId xmlns="" xmlns:a16="http://schemas.microsoft.com/office/drawing/2014/main" val="3858383841"/>
                  </a:ext>
                </a:extLst>
              </a:tr>
              <a:tr h="180000">
                <a:tc>
                  <a:txBody>
                    <a:bodyPr/>
                    <a:lstStyle/>
                    <a:p>
                      <a:pPr marL="0" algn="l" defTabSz="914400" rtl="0" eaLnBrk="1" latinLnBrk="0" hangingPunct="1"/>
                      <a:r>
                        <a:rPr lang="en-US" altLang="zh-CN" sz="1000" kern="1200" dirty="0">
                          <a:solidFill>
                            <a:schemeClr val="dk1"/>
                          </a:solidFill>
                          <a:latin typeface="微软雅黑" pitchFamily="34" charset="-122"/>
                          <a:ea typeface="微软雅黑" pitchFamily="34" charset="-122"/>
                          <a:cs typeface="+mn-cs"/>
                        </a:rPr>
                        <a:t>12</a:t>
                      </a:r>
                      <a:endParaRPr lang="zh-CN" altLang="en-US" sz="1000" kern="1200" dirty="0">
                        <a:solidFill>
                          <a:schemeClr val="dk1"/>
                        </a:solidFill>
                        <a:latin typeface="微软雅黑" pitchFamily="34" charset="-122"/>
                        <a:ea typeface="微软雅黑" pitchFamily="34" charset="-122"/>
                        <a:cs typeface="+mn-cs"/>
                      </a:endParaRPr>
                    </a:p>
                  </a:txBody>
                  <a:tcPr/>
                </a:tc>
                <a:tc>
                  <a:txBody>
                    <a:bodyPr/>
                    <a:lstStyle/>
                    <a:p>
                      <a:pPr marL="0" algn="l" defTabSz="914400" rtl="0" eaLnBrk="1" latinLnBrk="0" hangingPunct="1"/>
                      <a:r>
                        <a:rPr lang="en-US" altLang="zh-CN" sz="1000" kern="1200" dirty="0">
                          <a:solidFill>
                            <a:schemeClr val="dk1"/>
                          </a:solidFill>
                          <a:latin typeface="微软雅黑" pitchFamily="34" charset="-122"/>
                          <a:ea typeface="微软雅黑" pitchFamily="34" charset="-122"/>
                          <a:cs typeface="+mn-cs"/>
                        </a:rPr>
                        <a:t>EBITDA</a:t>
                      </a:r>
                      <a:r>
                        <a:rPr lang="zh-CN" altLang="en-US" sz="1000" kern="1200" dirty="0">
                          <a:solidFill>
                            <a:schemeClr val="dk1"/>
                          </a:solidFill>
                          <a:latin typeface="微软雅黑" pitchFamily="34" charset="-122"/>
                          <a:ea typeface="微软雅黑" pitchFamily="34" charset="-122"/>
                          <a:cs typeface="+mn-cs"/>
                        </a:rPr>
                        <a:t>贡献率</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b="0" dirty="0">
                          <a:latin typeface="微软雅黑" panose="020B0503020204020204" pitchFamily="34" charset="-122"/>
                          <a:ea typeface="微软雅黑" panose="020B0503020204020204" pitchFamily="34" charset="-122"/>
                        </a:rPr>
                        <a:t>时间、组织</a:t>
                      </a:r>
                      <a:endParaRPr lang="zh-CN" altLang="en-US" sz="1000" kern="1200" dirty="0">
                        <a:solidFill>
                          <a:schemeClr val="dk1"/>
                        </a:solidFill>
                        <a:latin typeface="微软雅黑" pitchFamily="34" charset="-122"/>
                        <a:ea typeface="微软雅黑" pitchFamily="34" charset="-122"/>
                        <a:cs typeface="+mn-cs"/>
                      </a:endParaRPr>
                    </a:p>
                  </a:txBody>
                  <a:tcPr/>
                </a:tc>
                <a:extLst>
                  <a:ext uri="{0D108BD9-81ED-4DB2-BD59-A6C34878D82A}">
                    <a16:rowId xmlns="" xmlns:a16="http://schemas.microsoft.com/office/drawing/2014/main" val="2073181417"/>
                  </a:ext>
                </a:extLst>
              </a:tr>
            </a:tbl>
          </a:graphicData>
        </a:graphic>
      </p:graphicFrame>
      <p:grpSp>
        <p:nvGrpSpPr>
          <p:cNvPr id="11" name="组合 10">
            <a:extLst>
              <a:ext uri="{FF2B5EF4-FFF2-40B4-BE49-F238E27FC236}">
                <a16:creationId xmlns="" xmlns:a16="http://schemas.microsoft.com/office/drawing/2014/main" id="{28BC4ED5-614F-4A4E-B107-5F4A12ED48EE}"/>
              </a:ext>
            </a:extLst>
          </p:cNvPr>
          <p:cNvGrpSpPr/>
          <p:nvPr/>
        </p:nvGrpSpPr>
        <p:grpSpPr>
          <a:xfrm>
            <a:off x="1585151" y="942809"/>
            <a:ext cx="1224136" cy="288032"/>
            <a:chOff x="1816533" y="771550"/>
            <a:chExt cx="1224136" cy="288032"/>
          </a:xfrm>
        </p:grpSpPr>
        <p:cxnSp>
          <p:nvCxnSpPr>
            <p:cNvPr id="12" name="直接连接符 11">
              <a:extLst>
                <a:ext uri="{FF2B5EF4-FFF2-40B4-BE49-F238E27FC236}">
                  <a16:creationId xmlns="" xmlns:a16="http://schemas.microsoft.com/office/drawing/2014/main" id="{BCE9DFBD-1DEE-4DCC-B43D-54FF7BA4EB13}"/>
                </a:ext>
              </a:extLst>
            </p:cNvPr>
            <p:cNvCxnSpPr/>
            <p:nvPr/>
          </p:nvCxnSpPr>
          <p:spPr bwMode="auto">
            <a:xfrm>
              <a:off x="1816533" y="1059582"/>
              <a:ext cx="1224136" cy="0"/>
            </a:xfrm>
            <a:prstGeom prst="line">
              <a:avLst/>
            </a:prstGeom>
            <a:solidFill>
              <a:srgbClr val="FFFF99"/>
            </a:solidFill>
            <a:ln w="57150" cap="flat" cmpd="dbl" algn="ctr">
              <a:solidFill>
                <a:srgbClr val="356599"/>
              </a:solidFill>
              <a:prstDash val="solid"/>
              <a:round/>
              <a:headEnd type="none" w="med" len="med"/>
              <a:tailEnd type="none" w="med" len="med"/>
            </a:ln>
            <a:effectLst/>
          </p:spPr>
        </p:cxnSp>
        <p:sp>
          <p:nvSpPr>
            <p:cNvPr id="13" name="TextBox 16">
              <a:extLst>
                <a:ext uri="{FF2B5EF4-FFF2-40B4-BE49-F238E27FC236}">
                  <a16:creationId xmlns="" xmlns:a16="http://schemas.microsoft.com/office/drawing/2014/main" id="{15A16376-C88C-4FFE-A6AA-5FDCD80525B8}"/>
                </a:ext>
              </a:extLst>
            </p:cNvPr>
            <p:cNvSpPr txBox="1"/>
            <p:nvPr/>
          </p:nvSpPr>
          <p:spPr>
            <a:xfrm>
              <a:off x="1907705" y="771550"/>
              <a:ext cx="1080120" cy="2616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1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Source Han Sans CN Regular"/>
                </a:rPr>
                <a:t>指标分析框架</a:t>
              </a:r>
            </a:p>
          </p:txBody>
        </p:sp>
      </p:grpSp>
      <p:cxnSp>
        <p:nvCxnSpPr>
          <p:cNvPr id="14" name="直接连接符 13">
            <a:extLst>
              <a:ext uri="{FF2B5EF4-FFF2-40B4-BE49-F238E27FC236}">
                <a16:creationId xmlns="" xmlns:a16="http://schemas.microsoft.com/office/drawing/2014/main" id="{9A8DE25A-A741-4F3B-B7EC-4577E6AFF85F}"/>
              </a:ext>
            </a:extLst>
          </p:cNvPr>
          <p:cNvCxnSpPr/>
          <p:nvPr/>
        </p:nvCxnSpPr>
        <p:spPr bwMode="auto">
          <a:xfrm>
            <a:off x="6040055" y="1204402"/>
            <a:ext cx="3491629" cy="0"/>
          </a:xfrm>
          <a:prstGeom prst="line">
            <a:avLst/>
          </a:prstGeom>
          <a:solidFill>
            <a:srgbClr val="FFFF99"/>
          </a:solidFill>
          <a:ln w="57150" cap="flat" cmpd="dbl" algn="ctr">
            <a:solidFill>
              <a:srgbClr val="356599"/>
            </a:solidFill>
            <a:prstDash val="solid"/>
            <a:round/>
            <a:headEnd type="none" w="med" len="med"/>
            <a:tailEnd type="none" w="med" len="med"/>
          </a:ln>
          <a:effectLst/>
        </p:spPr>
      </p:cxnSp>
      <p:sp>
        <p:nvSpPr>
          <p:cNvPr id="15" name="TextBox 19">
            <a:extLst>
              <a:ext uri="{FF2B5EF4-FFF2-40B4-BE49-F238E27FC236}">
                <a16:creationId xmlns="" xmlns:a16="http://schemas.microsoft.com/office/drawing/2014/main" id="{3921555E-C98D-47E3-A039-88E07EC79A60}"/>
              </a:ext>
            </a:extLst>
          </p:cNvPr>
          <p:cNvSpPr txBox="1"/>
          <p:nvPr/>
        </p:nvSpPr>
        <p:spPr>
          <a:xfrm>
            <a:off x="6793298" y="888310"/>
            <a:ext cx="2738386" cy="2616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1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Source Han Sans CN Regular"/>
              </a:rPr>
              <a:t>  分析指标                       分析维度</a:t>
            </a:r>
          </a:p>
        </p:txBody>
      </p:sp>
      <p:sp>
        <p:nvSpPr>
          <p:cNvPr id="16" name="矩形 15">
            <a:extLst>
              <a:ext uri="{FF2B5EF4-FFF2-40B4-BE49-F238E27FC236}">
                <a16:creationId xmlns="" xmlns:a16="http://schemas.microsoft.com/office/drawing/2014/main" id="{D82E4620-28CD-45C9-9A28-E15D79A538ED}"/>
              </a:ext>
            </a:extLst>
          </p:cNvPr>
          <p:cNvSpPr/>
          <p:nvPr/>
        </p:nvSpPr>
        <p:spPr bwMode="auto">
          <a:xfrm>
            <a:off x="3673383" y="1749723"/>
            <a:ext cx="1512168" cy="236578"/>
          </a:xfrm>
          <a:prstGeom prst="rect">
            <a:avLst/>
          </a:prstGeom>
          <a:solidFill>
            <a:schemeClr val="bg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lang="zh-CN" altLang="en-US" sz="1400" dirty="0">
                <a:solidFill>
                  <a:srgbClr val="000000"/>
                </a:solidFill>
                <a:latin typeface="微软雅黑" pitchFamily="34" charset="-122"/>
                <a:ea typeface="微软雅黑" pitchFamily="34" charset="-122"/>
              </a:rPr>
              <a:t>盈利能力分析</a:t>
            </a:r>
            <a:endParaRPr kumimoji="0" lang="zh-CN" altLang="en-US" sz="14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
        <p:nvSpPr>
          <p:cNvPr id="17" name="矩形 16">
            <a:extLst>
              <a:ext uri="{FF2B5EF4-FFF2-40B4-BE49-F238E27FC236}">
                <a16:creationId xmlns="" xmlns:a16="http://schemas.microsoft.com/office/drawing/2014/main" id="{879E7312-540C-465A-9DE5-F506E423871E}"/>
              </a:ext>
            </a:extLst>
          </p:cNvPr>
          <p:cNvSpPr/>
          <p:nvPr/>
        </p:nvSpPr>
        <p:spPr bwMode="auto">
          <a:xfrm>
            <a:off x="3673383" y="2253805"/>
            <a:ext cx="1512168" cy="236578"/>
          </a:xfrm>
          <a:prstGeom prst="rect">
            <a:avLst/>
          </a:prstGeom>
          <a:solidFill>
            <a:schemeClr val="bg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偿债能力分析</a:t>
            </a:r>
          </a:p>
        </p:txBody>
      </p:sp>
      <p:sp>
        <p:nvSpPr>
          <p:cNvPr id="18" name="矩形 17">
            <a:extLst>
              <a:ext uri="{FF2B5EF4-FFF2-40B4-BE49-F238E27FC236}">
                <a16:creationId xmlns="" xmlns:a16="http://schemas.microsoft.com/office/drawing/2014/main" id="{3D293CC7-C814-4125-8CF1-2B256427D707}"/>
              </a:ext>
            </a:extLst>
          </p:cNvPr>
          <p:cNvSpPr/>
          <p:nvPr/>
        </p:nvSpPr>
        <p:spPr bwMode="auto">
          <a:xfrm>
            <a:off x="3673383" y="2767027"/>
            <a:ext cx="1512168" cy="236578"/>
          </a:xfrm>
          <a:prstGeom prst="rect">
            <a:avLst/>
          </a:prstGeom>
          <a:solidFill>
            <a:schemeClr val="bg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周转能力分析</a:t>
            </a:r>
          </a:p>
        </p:txBody>
      </p:sp>
      <p:grpSp>
        <p:nvGrpSpPr>
          <p:cNvPr id="19" name="组合 18">
            <a:extLst>
              <a:ext uri="{FF2B5EF4-FFF2-40B4-BE49-F238E27FC236}">
                <a16:creationId xmlns="" xmlns:a16="http://schemas.microsoft.com/office/drawing/2014/main" id="{77D48B53-9569-44DB-A027-98A3C983F00B}"/>
              </a:ext>
            </a:extLst>
          </p:cNvPr>
          <p:cNvGrpSpPr/>
          <p:nvPr/>
        </p:nvGrpSpPr>
        <p:grpSpPr>
          <a:xfrm>
            <a:off x="3786473" y="919275"/>
            <a:ext cx="1224136" cy="288032"/>
            <a:chOff x="1816533" y="771550"/>
            <a:chExt cx="1224136" cy="288032"/>
          </a:xfrm>
        </p:grpSpPr>
        <p:cxnSp>
          <p:nvCxnSpPr>
            <p:cNvPr id="20" name="直接连接符 19">
              <a:extLst>
                <a:ext uri="{FF2B5EF4-FFF2-40B4-BE49-F238E27FC236}">
                  <a16:creationId xmlns="" xmlns:a16="http://schemas.microsoft.com/office/drawing/2014/main" id="{497ACCB2-D8F1-4B47-8400-31B00C6364D0}"/>
                </a:ext>
              </a:extLst>
            </p:cNvPr>
            <p:cNvCxnSpPr/>
            <p:nvPr/>
          </p:nvCxnSpPr>
          <p:spPr bwMode="auto">
            <a:xfrm>
              <a:off x="1816533" y="1059582"/>
              <a:ext cx="1224136" cy="0"/>
            </a:xfrm>
            <a:prstGeom prst="line">
              <a:avLst/>
            </a:prstGeom>
            <a:solidFill>
              <a:srgbClr val="FFFF99"/>
            </a:solidFill>
            <a:ln w="57150" cap="flat" cmpd="dbl" algn="ctr">
              <a:solidFill>
                <a:srgbClr val="356599"/>
              </a:solidFill>
              <a:prstDash val="solid"/>
              <a:round/>
              <a:headEnd type="none" w="med" len="med"/>
              <a:tailEnd type="none" w="med" len="med"/>
            </a:ln>
            <a:effectLst/>
          </p:spPr>
        </p:cxnSp>
        <p:sp>
          <p:nvSpPr>
            <p:cNvPr id="21" name="TextBox 16">
              <a:extLst>
                <a:ext uri="{FF2B5EF4-FFF2-40B4-BE49-F238E27FC236}">
                  <a16:creationId xmlns="" xmlns:a16="http://schemas.microsoft.com/office/drawing/2014/main" id="{097EA028-0992-4BBB-9314-BC39F1367927}"/>
                </a:ext>
              </a:extLst>
            </p:cNvPr>
            <p:cNvSpPr txBox="1"/>
            <p:nvPr/>
          </p:nvSpPr>
          <p:spPr>
            <a:xfrm>
              <a:off x="1907705" y="771550"/>
              <a:ext cx="1080120" cy="2616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1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Source Han Sans CN Regular"/>
                </a:rPr>
                <a:t>指标分析框架</a:t>
              </a:r>
            </a:p>
          </p:txBody>
        </p:sp>
      </p:grpSp>
      <p:sp>
        <p:nvSpPr>
          <p:cNvPr id="22" name="矩形 21">
            <a:extLst>
              <a:ext uri="{FF2B5EF4-FFF2-40B4-BE49-F238E27FC236}">
                <a16:creationId xmlns="" xmlns:a16="http://schemas.microsoft.com/office/drawing/2014/main" id="{4554034A-7C04-4811-B26B-67D20A60A9A0}"/>
              </a:ext>
            </a:extLst>
          </p:cNvPr>
          <p:cNvSpPr/>
          <p:nvPr/>
        </p:nvSpPr>
        <p:spPr bwMode="auto">
          <a:xfrm>
            <a:off x="3673383" y="3280249"/>
            <a:ext cx="1512168" cy="236578"/>
          </a:xfrm>
          <a:prstGeom prst="rect">
            <a:avLst/>
          </a:prstGeom>
          <a:solidFill>
            <a:schemeClr val="bg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发展能力分析</a:t>
            </a:r>
          </a:p>
        </p:txBody>
      </p:sp>
      <p:sp>
        <p:nvSpPr>
          <p:cNvPr id="23" name="矩形 22">
            <a:extLst>
              <a:ext uri="{FF2B5EF4-FFF2-40B4-BE49-F238E27FC236}">
                <a16:creationId xmlns="" xmlns:a16="http://schemas.microsoft.com/office/drawing/2014/main" id="{A784EA86-CDA2-4C8E-ADDF-DFDB0EA44F04}"/>
              </a:ext>
            </a:extLst>
          </p:cNvPr>
          <p:cNvSpPr/>
          <p:nvPr/>
        </p:nvSpPr>
        <p:spPr bwMode="auto">
          <a:xfrm>
            <a:off x="3673383" y="3793471"/>
            <a:ext cx="1512168" cy="236578"/>
          </a:xfrm>
          <a:prstGeom prst="rect">
            <a:avLst/>
          </a:prstGeom>
          <a:solidFill>
            <a:schemeClr val="bg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lang="zh-CN" altLang="en-US" sz="1400" dirty="0">
                <a:solidFill>
                  <a:srgbClr val="000000"/>
                </a:solidFill>
                <a:latin typeface="微软雅黑" pitchFamily="34" charset="-122"/>
                <a:ea typeface="微软雅黑" pitchFamily="34" charset="-122"/>
              </a:rPr>
              <a:t>资金分析</a:t>
            </a:r>
            <a:endParaRPr kumimoji="0" lang="zh-CN" altLang="en-US" sz="14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
        <p:nvSpPr>
          <p:cNvPr id="24" name="右箭头 37">
            <a:extLst>
              <a:ext uri="{FF2B5EF4-FFF2-40B4-BE49-F238E27FC236}">
                <a16:creationId xmlns="" xmlns:a16="http://schemas.microsoft.com/office/drawing/2014/main" id="{2AEE9B86-CD5C-4115-A937-34DEB6A18937}"/>
              </a:ext>
            </a:extLst>
          </p:cNvPr>
          <p:cNvSpPr/>
          <p:nvPr/>
        </p:nvSpPr>
        <p:spPr bwMode="auto">
          <a:xfrm>
            <a:off x="5385467" y="1760013"/>
            <a:ext cx="367269" cy="242649"/>
          </a:xfrm>
          <a:prstGeom prst="rightArrow">
            <a:avLst/>
          </a:prstGeom>
          <a:solidFill>
            <a:schemeClr val="bg1">
              <a:lumMod val="65000"/>
            </a:schemeClr>
          </a:solidFill>
          <a:ln w="3175">
            <a:solidFill>
              <a:schemeClr val="tx1"/>
            </a:solidFill>
            <a:round/>
            <a:headEnd/>
            <a:tailEnd/>
          </a:ln>
        </p:spPr>
        <p:txBody>
          <a:bodyPr wrap="none" rtlCol="0" anchor="ctr"/>
          <a:lstStyle/>
          <a:p>
            <a:pPr marL="0" marR="0" lvl="0" indent="457200" algn="ctr" defTabSz="914400" rtl="0" eaLnBrk="1" fontAlgn="base" latinLnBrk="0" hangingPunct="1">
              <a:lnSpc>
                <a:spcPct val="130000"/>
              </a:lnSpc>
              <a:spcBef>
                <a:spcPct val="0"/>
              </a:spcBef>
              <a:spcAft>
                <a:spcPct val="0"/>
              </a:spcAft>
              <a:buClrTx/>
              <a:buSzTx/>
              <a:buFontTx/>
              <a:buNone/>
              <a:tabLst/>
              <a:defRPr/>
            </a:pPr>
            <a:endParaRPr kumimoji="0" lang="zh-CN" altLang="en-US" sz="2000" b="1" i="0" u="none" strike="noStrike" kern="1200" cap="none" spc="0" normalizeH="0" baseline="0" noProof="0" dirty="0">
              <a:ln>
                <a:noFill/>
              </a:ln>
              <a:solidFill>
                <a:srgbClr val="000000"/>
              </a:solidFill>
              <a:effectLst/>
              <a:uLnTx/>
              <a:uFillTx/>
              <a:latin typeface="Arial"/>
              <a:ea typeface="微软雅黑"/>
              <a:cs typeface="Arial"/>
              <a:sym typeface="微软雅黑" pitchFamily="34" charset="-122"/>
            </a:endParaRPr>
          </a:p>
        </p:txBody>
      </p:sp>
      <p:sp>
        <p:nvSpPr>
          <p:cNvPr id="25" name="矩形 24">
            <a:extLst>
              <a:ext uri="{FF2B5EF4-FFF2-40B4-BE49-F238E27FC236}">
                <a16:creationId xmlns="" xmlns:a16="http://schemas.microsoft.com/office/drawing/2014/main" id="{3606B9DC-AD24-4FF0-A870-BF02F5AD6E55}"/>
              </a:ext>
            </a:extLst>
          </p:cNvPr>
          <p:cNvSpPr/>
          <p:nvPr/>
        </p:nvSpPr>
        <p:spPr bwMode="auto">
          <a:xfrm>
            <a:off x="1441135" y="4580062"/>
            <a:ext cx="1512168" cy="524021"/>
          </a:xfrm>
          <a:prstGeom prst="rect">
            <a:avLst/>
          </a:prstGeom>
          <a:solidFill>
            <a:schemeClr val="bg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lang="zh-CN" altLang="en-US" sz="1400" dirty="0">
                <a:solidFill>
                  <a:srgbClr val="000000"/>
                </a:solidFill>
                <a:latin typeface="微软雅黑" pitchFamily="34" charset="-122"/>
                <a:ea typeface="微软雅黑" pitchFamily="34" charset="-122"/>
              </a:rPr>
              <a:t>供应链</a:t>
            </a:r>
            <a:r>
              <a:rPr kumimoji="0" lang="zh-CN" altLang="en-US" sz="14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管理</a:t>
            </a:r>
          </a:p>
        </p:txBody>
      </p:sp>
      <p:sp>
        <p:nvSpPr>
          <p:cNvPr id="26" name="左大括号 25">
            <a:extLst>
              <a:ext uri="{FF2B5EF4-FFF2-40B4-BE49-F238E27FC236}">
                <a16:creationId xmlns="" xmlns:a16="http://schemas.microsoft.com/office/drawing/2014/main" id="{59B1513E-B23B-4091-B798-28E754785757}"/>
              </a:ext>
            </a:extLst>
          </p:cNvPr>
          <p:cNvSpPr/>
          <p:nvPr/>
        </p:nvSpPr>
        <p:spPr>
          <a:xfrm>
            <a:off x="3457359" y="1817174"/>
            <a:ext cx="216024" cy="2212875"/>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左大括号 26">
            <a:extLst>
              <a:ext uri="{FF2B5EF4-FFF2-40B4-BE49-F238E27FC236}">
                <a16:creationId xmlns="" xmlns:a16="http://schemas.microsoft.com/office/drawing/2014/main" id="{81143046-5D35-4545-8EB8-A342E50773D6}"/>
              </a:ext>
            </a:extLst>
          </p:cNvPr>
          <p:cNvSpPr/>
          <p:nvPr/>
        </p:nvSpPr>
        <p:spPr>
          <a:xfrm>
            <a:off x="3439193" y="4297553"/>
            <a:ext cx="216024" cy="2062607"/>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右箭头 37">
            <a:extLst>
              <a:ext uri="{FF2B5EF4-FFF2-40B4-BE49-F238E27FC236}">
                <a16:creationId xmlns="" xmlns:a16="http://schemas.microsoft.com/office/drawing/2014/main" id="{9F80EE4C-9527-47AE-B79A-0445703A2658}"/>
              </a:ext>
            </a:extLst>
          </p:cNvPr>
          <p:cNvSpPr/>
          <p:nvPr/>
        </p:nvSpPr>
        <p:spPr bwMode="auto">
          <a:xfrm>
            <a:off x="3071924" y="4720747"/>
            <a:ext cx="367269" cy="242649"/>
          </a:xfrm>
          <a:prstGeom prst="rightArrow">
            <a:avLst/>
          </a:prstGeom>
          <a:solidFill>
            <a:schemeClr val="bg1">
              <a:lumMod val="65000"/>
            </a:schemeClr>
          </a:solidFill>
          <a:ln w="3175">
            <a:solidFill>
              <a:schemeClr val="tx1"/>
            </a:solidFill>
            <a:round/>
            <a:headEnd/>
            <a:tailEnd/>
          </a:ln>
        </p:spPr>
        <p:txBody>
          <a:bodyPr wrap="none" rtlCol="0" anchor="ctr"/>
          <a:lstStyle/>
          <a:p>
            <a:pPr marL="0" marR="0" lvl="0" indent="457200" algn="ctr" defTabSz="914400" rtl="0" eaLnBrk="1" fontAlgn="base" latinLnBrk="0" hangingPunct="1">
              <a:lnSpc>
                <a:spcPct val="130000"/>
              </a:lnSpc>
              <a:spcBef>
                <a:spcPct val="0"/>
              </a:spcBef>
              <a:spcAft>
                <a:spcPct val="0"/>
              </a:spcAft>
              <a:buClrTx/>
              <a:buSzTx/>
              <a:buFontTx/>
              <a:buNone/>
              <a:tabLst/>
              <a:defRPr/>
            </a:pPr>
            <a:endParaRPr kumimoji="0" lang="zh-CN" altLang="en-US" sz="2000" b="1" i="0" u="none" strike="noStrike" kern="1200" cap="none" spc="0" normalizeH="0" baseline="0" noProof="0" dirty="0">
              <a:ln>
                <a:noFill/>
              </a:ln>
              <a:solidFill>
                <a:srgbClr val="000000"/>
              </a:solidFill>
              <a:effectLst/>
              <a:uLnTx/>
              <a:uFillTx/>
              <a:latin typeface="Arial"/>
              <a:ea typeface="微软雅黑"/>
              <a:cs typeface="Arial"/>
              <a:sym typeface="微软雅黑" pitchFamily="34" charset="-122"/>
            </a:endParaRPr>
          </a:p>
        </p:txBody>
      </p:sp>
      <p:sp>
        <p:nvSpPr>
          <p:cNvPr id="29" name="矩形 71">
            <a:extLst>
              <a:ext uri="{FF2B5EF4-FFF2-40B4-BE49-F238E27FC236}">
                <a16:creationId xmlns="" xmlns:a16="http://schemas.microsoft.com/office/drawing/2014/main" id="{C845AF05-27F3-480F-94BC-5311E699DEB8}"/>
              </a:ext>
            </a:extLst>
          </p:cNvPr>
          <p:cNvSpPr>
            <a:spLocks noChangeArrowheads="1"/>
          </p:cNvSpPr>
          <p:nvPr/>
        </p:nvSpPr>
        <p:spPr bwMode="auto">
          <a:xfrm rot="2119469">
            <a:off x="9134242" y="1147401"/>
            <a:ext cx="829402" cy="274770"/>
          </a:xfrm>
          <a:prstGeom prst="rect">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800" dirty="0">
                <a:solidFill>
                  <a:srgbClr val="FF0000"/>
                </a:solidFill>
                <a:latin typeface="微软雅黑" panose="020B0503020204020204" pitchFamily="34" charset="-122"/>
                <a:ea typeface="微软雅黑" panose="020B0503020204020204" pitchFamily="34" charset="-122"/>
              </a:rPr>
              <a:t>示例</a:t>
            </a:r>
          </a:p>
        </p:txBody>
      </p:sp>
      <p:sp>
        <p:nvSpPr>
          <p:cNvPr id="30" name="矩形 29">
            <a:extLst>
              <a:ext uri="{FF2B5EF4-FFF2-40B4-BE49-F238E27FC236}">
                <a16:creationId xmlns="" xmlns:a16="http://schemas.microsoft.com/office/drawing/2014/main" id="{46650BFE-8446-43C4-8914-F14F05EFA7DC}"/>
              </a:ext>
            </a:extLst>
          </p:cNvPr>
          <p:cNvSpPr/>
          <p:nvPr/>
        </p:nvSpPr>
        <p:spPr bwMode="auto">
          <a:xfrm>
            <a:off x="3675181" y="4232516"/>
            <a:ext cx="1512168" cy="236578"/>
          </a:xfrm>
          <a:prstGeom prst="rect">
            <a:avLst/>
          </a:prstGeom>
          <a:solidFill>
            <a:schemeClr val="bg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lang="zh-CN" altLang="en-US" sz="1400" dirty="0">
                <a:solidFill>
                  <a:srgbClr val="000000"/>
                </a:solidFill>
                <a:latin typeface="微软雅黑" pitchFamily="34" charset="-122"/>
                <a:ea typeface="微软雅黑" pitchFamily="34" charset="-122"/>
              </a:rPr>
              <a:t>供应商管理</a:t>
            </a:r>
            <a:endParaRPr kumimoji="0" lang="zh-CN" altLang="en-US" sz="14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
        <p:nvSpPr>
          <p:cNvPr id="31" name="矩形 30">
            <a:extLst>
              <a:ext uri="{FF2B5EF4-FFF2-40B4-BE49-F238E27FC236}">
                <a16:creationId xmlns="" xmlns:a16="http://schemas.microsoft.com/office/drawing/2014/main" id="{E6443041-9C2D-43AB-8401-6D43D707B0B5}"/>
              </a:ext>
            </a:extLst>
          </p:cNvPr>
          <p:cNvSpPr/>
          <p:nvPr/>
        </p:nvSpPr>
        <p:spPr bwMode="auto">
          <a:xfrm>
            <a:off x="3673383" y="4671561"/>
            <a:ext cx="1512168" cy="236578"/>
          </a:xfrm>
          <a:prstGeom prst="rect">
            <a:avLst/>
          </a:prstGeom>
          <a:solidFill>
            <a:schemeClr val="bg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lang="zh-CN" altLang="en-US" sz="1400" dirty="0">
                <a:solidFill>
                  <a:srgbClr val="000000"/>
                </a:solidFill>
                <a:latin typeface="微软雅黑" pitchFamily="34" charset="-122"/>
                <a:ea typeface="微软雅黑" pitchFamily="34" charset="-122"/>
              </a:rPr>
              <a:t>销售管理</a:t>
            </a:r>
            <a:endParaRPr kumimoji="0" lang="zh-CN" altLang="en-US" sz="14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
        <p:nvSpPr>
          <p:cNvPr id="32" name="矩形 31">
            <a:extLst>
              <a:ext uri="{FF2B5EF4-FFF2-40B4-BE49-F238E27FC236}">
                <a16:creationId xmlns="" xmlns:a16="http://schemas.microsoft.com/office/drawing/2014/main" id="{2CD0CE5D-E907-4158-8E82-E828484F4DAE}"/>
              </a:ext>
            </a:extLst>
          </p:cNvPr>
          <p:cNvSpPr/>
          <p:nvPr/>
        </p:nvSpPr>
        <p:spPr bwMode="auto">
          <a:xfrm>
            <a:off x="3673383" y="5163858"/>
            <a:ext cx="1512168" cy="236578"/>
          </a:xfrm>
          <a:prstGeom prst="rect">
            <a:avLst/>
          </a:prstGeom>
          <a:solidFill>
            <a:schemeClr val="bg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lang="zh-CN" altLang="en-US" sz="1400" dirty="0">
                <a:solidFill>
                  <a:srgbClr val="000000"/>
                </a:solidFill>
                <a:latin typeface="微软雅黑" pitchFamily="34" charset="-122"/>
                <a:ea typeface="微软雅黑" pitchFamily="34" charset="-122"/>
              </a:rPr>
              <a:t>需求计划管理</a:t>
            </a:r>
            <a:endParaRPr kumimoji="0" lang="zh-CN" altLang="en-US" sz="14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
        <p:nvSpPr>
          <p:cNvPr id="33" name="矩形 32">
            <a:extLst>
              <a:ext uri="{FF2B5EF4-FFF2-40B4-BE49-F238E27FC236}">
                <a16:creationId xmlns="" xmlns:a16="http://schemas.microsoft.com/office/drawing/2014/main" id="{26159A9C-15C8-47B6-AE6A-C63D7064DD8A}"/>
              </a:ext>
            </a:extLst>
          </p:cNvPr>
          <p:cNvSpPr/>
          <p:nvPr/>
        </p:nvSpPr>
        <p:spPr bwMode="auto">
          <a:xfrm>
            <a:off x="3673383" y="5654644"/>
            <a:ext cx="1512168" cy="236578"/>
          </a:xfrm>
          <a:prstGeom prst="rect">
            <a:avLst/>
          </a:prstGeom>
          <a:solidFill>
            <a:schemeClr val="bg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lang="zh-CN" altLang="en-US" sz="1400" dirty="0">
                <a:solidFill>
                  <a:srgbClr val="000000"/>
                </a:solidFill>
                <a:latin typeface="微软雅黑" pitchFamily="34" charset="-122"/>
                <a:ea typeface="微软雅黑" pitchFamily="34" charset="-122"/>
              </a:rPr>
              <a:t>采购管理</a:t>
            </a:r>
            <a:endParaRPr kumimoji="0" lang="zh-CN" altLang="en-US" sz="14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
        <p:nvSpPr>
          <p:cNvPr id="34" name="右箭头 37">
            <a:extLst>
              <a:ext uri="{FF2B5EF4-FFF2-40B4-BE49-F238E27FC236}">
                <a16:creationId xmlns="" xmlns:a16="http://schemas.microsoft.com/office/drawing/2014/main" id="{978A5320-7874-4606-9764-71995CD60F1D}"/>
              </a:ext>
            </a:extLst>
          </p:cNvPr>
          <p:cNvSpPr/>
          <p:nvPr/>
        </p:nvSpPr>
        <p:spPr bwMode="auto">
          <a:xfrm>
            <a:off x="5419741" y="5656381"/>
            <a:ext cx="367269" cy="242649"/>
          </a:xfrm>
          <a:prstGeom prst="rightArrow">
            <a:avLst/>
          </a:prstGeom>
          <a:solidFill>
            <a:schemeClr val="bg1">
              <a:lumMod val="65000"/>
            </a:schemeClr>
          </a:solidFill>
          <a:ln w="3175">
            <a:solidFill>
              <a:schemeClr val="tx1"/>
            </a:solidFill>
            <a:round/>
            <a:headEnd/>
            <a:tailEnd/>
          </a:ln>
        </p:spPr>
        <p:txBody>
          <a:bodyPr wrap="none" rtlCol="0" anchor="ctr"/>
          <a:lstStyle/>
          <a:p>
            <a:pPr marL="0" marR="0" lvl="0" indent="457200" algn="ctr" defTabSz="914400" rtl="0" eaLnBrk="1" fontAlgn="base" latinLnBrk="0" hangingPunct="1">
              <a:lnSpc>
                <a:spcPct val="130000"/>
              </a:lnSpc>
              <a:spcBef>
                <a:spcPct val="0"/>
              </a:spcBef>
              <a:spcAft>
                <a:spcPct val="0"/>
              </a:spcAft>
              <a:buClrTx/>
              <a:buSzTx/>
              <a:buFontTx/>
              <a:buNone/>
              <a:tabLst/>
              <a:defRPr/>
            </a:pPr>
            <a:endParaRPr kumimoji="0" lang="zh-CN" altLang="en-US" sz="2000" b="1" i="0" u="none" strike="noStrike" kern="1200" cap="none" spc="0" normalizeH="0" baseline="0" noProof="0" dirty="0">
              <a:ln>
                <a:noFill/>
              </a:ln>
              <a:solidFill>
                <a:srgbClr val="000000"/>
              </a:solidFill>
              <a:effectLst/>
              <a:uLnTx/>
              <a:uFillTx/>
              <a:latin typeface="Arial"/>
              <a:ea typeface="微软雅黑"/>
              <a:cs typeface="Arial"/>
              <a:sym typeface="微软雅黑" pitchFamily="34" charset="-122"/>
            </a:endParaRPr>
          </a:p>
        </p:txBody>
      </p:sp>
      <p:graphicFrame>
        <p:nvGraphicFramePr>
          <p:cNvPr id="35" name="表格 34">
            <a:extLst>
              <a:ext uri="{FF2B5EF4-FFF2-40B4-BE49-F238E27FC236}">
                <a16:creationId xmlns="" xmlns:a16="http://schemas.microsoft.com/office/drawing/2014/main" id="{E3392B9F-FD55-48ED-80D3-559DC5B113D9}"/>
              </a:ext>
            </a:extLst>
          </p:cNvPr>
          <p:cNvGraphicFramePr>
            <a:graphicFrameLocks noGrp="1" noChangeAspect="1"/>
          </p:cNvGraphicFramePr>
          <p:nvPr/>
        </p:nvGraphicFramePr>
        <p:xfrm>
          <a:off x="7633823" y="3323179"/>
          <a:ext cx="3508305" cy="3169920"/>
        </p:xfrm>
        <a:graphic>
          <a:graphicData uri="http://schemas.openxmlformats.org/drawingml/2006/table">
            <a:tbl>
              <a:tblPr firstRow="1" bandRow="1">
                <a:tableStyleId>{5C22544A-7EE6-4342-B048-85BDC9FD1C3A}</a:tableStyleId>
              </a:tblPr>
              <a:tblGrid>
                <a:gridCol w="609675">
                  <a:extLst>
                    <a:ext uri="{9D8B030D-6E8A-4147-A177-3AD203B41FA5}">
                      <a16:colId xmlns="" xmlns:a16="http://schemas.microsoft.com/office/drawing/2014/main" val="20000"/>
                    </a:ext>
                  </a:extLst>
                </a:gridCol>
                <a:gridCol w="1438982">
                  <a:extLst>
                    <a:ext uri="{9D8B030D-6E8A-4147-A177-3AD203B41FA5}">
                      <a16:colId xmlns="" xmlns:a16="http://schemas.microsoft.com/office/drawing/2014/main" val="20001"/>
                    </a:ext>
                  </a:extLst>
                </a:gridCol>
                <a:gridCol w="1459648">
                  <a:extLst>
                    <a:ext uri="{9D8B030D-6E8A-4147-A177-3AD203B41FA5}">
                      <a16:colId xmlns="" xmlns:a16="http://schemas.microsoft.com/office/drawing/2014/main" val="20002"/>
                    </a:ext>
                  </a:extLst>
                </a:gridCol>
              </a:tblGrid>
              <a:tr h="180000">
                <a:tc>
                  <a:txBody>
                    <a:bodyPr/>
                    <a:lstStyle/>
                    <a:p>
                      <a:pPr algn="ctr"/>
                      <a:r>
                        <a:rPr lang="zh-CN" altLang="en-US" sz="1000" dirty="0">
                          <a:latin typeface="微软雅黑" panose="020B0503020204020204" pitchFamily="34" charset="-122"/>
                          <a:ea typeface="微软雅黑" panose="020B0503020204020204" pitchFamily="34" charset="-122"/>
                        </a:rPr>
                        <a:t>序号</a:t>
                      </a:r>
                      <a:endParaRPr lang="zh-CN" altLang="en-US" sz="1000" b="1" dirty="0">
                        <a:latin typeface="微软雅黑" panose="020B0503020204020204" pitchFamily="34" charset="-122"/>
                        <a:ea typeface="微软雅黑" panose="020B0503020204020204" pitchFamily="34" charset="-122"/>
                      </a:endParaRPr>
                    </a:p>
                  </a:txBody>
                  <a:tcPr/>
                </a:tc>
                <a:tc>
                  <a:txBody>
                    <a:bodyPr/>
                    <a:lstStyle/>
                    <a:p>
                      <a:pPr algn="l"/>
                      <a:r>
                        <a:rPr lang="zh-CN" altLang="en-US" sz="1000" dirty="0">
                          <a:latin typeface="微软雅黑" panose="020B0503020204020204" pitchFamily="34" charset="-122"/>
                          <a:ea typeface="微软雅黑" panose="020B0503020204020204" pitchFamily="34" charset="-122"/>
                        </a:rPr>
                        <a:t>       分析指标</a:t>
                      </a:r>
                      <a:endParaRPr lang="zh-CN" altLang="en-US" sz="1000" b="1" dirty="0">
                        <a:latin typeface="微软雅黑" panose="020B0503020204020204" pitchFamily="34" charset="-122"/>
                        <a:ea typeface="微软雅黑" panose="020B0503020204020204" pitchFamily="34" charset="-122"/>
                      </a:endParaRPr>
                    </a:p>
                  </a:txBody>
                  <a:tcPr/>
                </a:tc>
                <a:tc>
                  <a:txBody>
                    <a:bodyPr/>
                    <a:lstStyle/>
                    <a:p>
                      <a:pPr algn="l"/>
                      <a:r>
                        <a:rPr lang="zh-CN" altLang="en-US" sz="1000" dirty="0">
                          <a:latin typeface="微软雅黑" panose="020B0503020204020204" pitchFamily="34" charset="-122"/>
                          <a:ea typeface="微软雅黑" panose="020B0503020204020204" pitchFamily="34" charset="-122"/>
                        </a:rPr>
                        <a:t>          分析维度</a:t>
                      </a:r>
                      <a:endParaRPr lang="zh-CN" altLang="en-US" sz="1000" b="1" dirty="0">
                        <a:latin typeface="微软雅黑" panose="020B0503020204020204" pitchFamily="34" charset="-122"/>
                        <a:ea typeface="微软雅黑" panose="020B0503020204020204" pitchFamily="34" charset="-122"/>
                      </a:endParaRPr>
                    </a:p>
                  </a:txBody>
                  <a:tcPr/>
                </a:tc>
                <a:extLst>
                  <a:ext uri="{0D108BD9-81ED-4DB2-BD59-A6C34878D82A}">
                    <a16:rowId xmlns="" xmlns:a16="http://schemas.microsoft.com/office/drawing/2014/main" val="10000"/>
                  </a:ext>
                </a:extLst>
              </a:tr>
              <a:tr h="180000">
                <a:tc>
                  <a:txBody>
                    <a:bodyPr/>
                    <a:lstStyle/>
                    <a:p>
                      <a:pPr marL="0" algn="l" defTabSz="914400" rtl="0" eaLnBrk="1" latinLnBrk="0" hangingPunct="1"/>
                      <a:r>
                        <a:rPr lang="en-US" altLang="zh-CN" sz="1000" kern="1200" dirty="0">
                          <a:solidFill>
                            <a:schemeClr val="dk1"/>
                          </a:solidFill>
                          <a:latin typeface="微软雅黑" pitchFamily="34" charset="-122"/>
                          <a:ea typeface="微软雅黑" pitchFamily="34" charset="-122"/>
                          <a:cs typeface="+mn-cs"/>
                        </a:rPr>
                        <a:t>1</a:t>
                      </a:r>
                    </a:p>
                  </a:txBody>
                  <a:tcPr/>
                </a:tc>
                <a:tc>
                  <a:txBody>
                    <a:bodyPr/>
                    <a:lstStyle/>
                    <a:p>
                      <a:pPr algn="l"/>
                      <a:r>
                        <a:rPr lang="zh-CN" altLang="en-US" sz="1000" b="0" dirty="0">
                          <a:latin typeface="微软雅黑" panose="020B0503020204020204" pitchFamily="34" charset="-122"/>
                          <a:ea typeface="微软雅黑" panose="020B0503020204020204" pitchFamily="34" charset="-122"/>
                        </a:rPr>
                        <a:t>采购订单数量</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b="0" dirty="0">
                          <a:latin typeface="微软雅黑" panose="020B0503020204020204" pitchFamily="34" charset="-122"/>
                          <a:ea typeface="微软雅黑" panose="020B0503020204020204" pitchFamily="34" charset="-122"/>
                        </a:rPr>
                        <a:t>时间、组织</a:t>
                      </a:r>
                    </a:p>
                  </a:txBody>
                  <a:tcPr/>
                </a:tc>
                <a:extLst>
                  <a:ext uri="{0D108BD9-81ED-4DB2-BD59-A6C34878D82A}">
                    <a16:rowId xmlns="" xmlns:a16="http://schemas.microsoft.com/office/drawing/2014/main" val="10001"/>
                  </a:ext>
                </a:extLst>
              </a:tr>
              <a:tr h="180000">
                <a:tc>
                  <a:txBody>
                    <a:bodyPr/>
                    <a:lstStyle/>
                    <a:p>
                      <a:pPr marL="0" algn="l" defTabSz="914400" rtl="0" eaLnBrk="1" latinLnBrk="0" hangingPunct="1"/>
                      <a:r>
                        <a:rPr lang="en-US" altLang="zh-CN" sz="1000" kern="1200" dirty="0">
                          <a:solidFill>
                            <a:schemeClr val="dk1"/>
                          </a:solidFill>
                          <a:latin typeface="微软雅黑" pitchFamily="34" charset="-122"/>
                          <a:ea typeface="微软雅黑" pitchFamily="34" charset="-122"/>
                          <a:cs typeface="+mn-cs"/>
                        </a:rPr>
                        <a:t>2</a:t>
                      </a:r>
                      <a:endParaRPr lang="zh-CN" altLang="en-US" sz="1000" kern="1200" dirty="0">
                        <a:solidFill>
                          <a:schemeClr val="dk1"/>
                        </a:solidFill>
                        <a:latin typeface="微软雅黑" pitchFamily="34" charset="-122"/>
                        <a:ea typeface="微软雅黑" pitchFamily="34" charset="-122"/>
                        <a:cs typeface="+mn-cs"/>
                      </a:endParaRPr>
                    </a:p>
                  </a:txBody>
                  <a:tcPr/>
                </a:tc>
                <a:tc>
                  <a:txBody>
                    <a:bodyPr/>
                    <a:lstStyle/>
                    <a:p>
                      <a:pPr algn="l"/>
                      <a:r>
                        <a:rPr lang="zh-CN" altLang="en-US" sz="1000" b="0" dirty="0">
                          <a:latin typeface="微软雅黑" panose="020B0503020204020204" pitchFamily="34" charset="-122"/>
                          <a:ea typeface="微软雅黑" panose="020B0503020204020204" pitchFamily="34" charset="-122"/>
                        </a:rPr>
                        <a:t>采购订单金额</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b="0" dirty="0">
                          <a:latin typeface="微软雅黑" panose="020B0503020204020204" pitchFamily="34" charset="-122"/>
                          <a:ea typeface="微软雅黑" panose="020B0503020204020204" pitchFamily="34" charset="-122"/>
                        </a:rPr>
                        <a:t>时间、组织</a:t>
                      </a:r>
                    </a:p>
                  </a:txBody>
                  <a:tcPr/>
                </a:tc>
                <a:extLst>
                  <a:ext uri="{0D108BD9-81ED-4DB2-BD59-A6C34878D82A}">
                    <a16:rowId xmlns="" xmlns:a16="http://schemas.microsoft.com/office/drawing/2014/main" val="10002"/>
                  </a:ext>
                </a:extLst>
              </a:tr>
              <a:tr h="180000">
                <a:tc>
                  <a:txBody>
                    <a:bodyPr/>
                    <a:lstStyle/>
                    <a:p>
                      <a:pPr marL="0" algn="l" defTabSz="914400" rtl="0" eaLnBrk="1" latinLnBrk="0" hangingPunct="1"/>
                      <a:r>
                        <a:rPr lang="en-US" altLang="zh-CN" sz="1000" kern="1200" dirty="0">
                          <a:solidFill>
                            <a:schemeClr val="dk1"/>
                          </a:solidFill>
                          <a:latin typeface="微软雅黑" pitchFamily="34" charset="-122"/>
                          <a:ea typeface="微软雅黑" pitchFamily="34" charset="-122"/>
                          <a:cs typeface="+mn-cs"/>
                        </a:rPr>
                        <a:t>3</a:t>
                      </a:r>
                      <a:endParaRPr lang="zh-CN" altLang="en-US" sz="1000" kern="1200" dirty="0">
                        <a:solidFill>
                          <a:schemeClr val="dk1"/>
                        </a:solidFill>
                        <a:latin typeface="微软雅黑" pitchFamily="34" charset="-122"/>
                        <a:ea typeface="微软雅黑" pitchFamily="34" charset="-122"/>
                        <a:cs typeface="+mn-cs"/>
                      </a:endParaRPr>
                    </a:p>
                  </a:txBody>
                  <a:tcPr/>
                </a:tc>
                <a:tc>
                  <a:txBody>
                    <a:bodyPr/>
                    <a:lstStyle/>
                    <a:p>
                      <a:pPr algn="l"/>
                      <a:r>
                        <a:rPr lang="zh-CN" altLang="en-US" sz="1000" b="0" dirty="0">
                          <a:latin typeface="微软雅黑" panose="020B0503020204020204" pitchFamily="34" charset="-122"/>
                          <a:ea typeface="微软雅黑" panose="020B0503020204020204" pitchFamily="34" charset="-122"/>
                        </a:rPr>
                        <a:t>采购交货及时率</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b="0" dirty="0">
                          <a:latin typeface="微软雅黑" panose="020B0503020204020204" pitchFamily="34" charset="-122"/>
                          <a:ea typeface="微软雅黑" panose="020B0503020204020204" pitchFamily="34" charset="-122"/>
                        </a:rPr>
                        <a:t>时间、组织</a:t>
                      </a:r>
                    </a:p>
                  </a:txBody>
                  <a:tcPr/>
                </a:tc>
                <a:extLst>
                  <a:ext uri="{0D108BD9-81ED-4DB2-BD59-A6C34878D82A}">
                    <a16:rowId xmlns="" xmlns:a16="http://schemas.microsoft.com/office/drawing/2014/main" val="10003"/>
                  </a:ext>
                </a:extLst>
              </a:tr>
              <a:tr h="180000">
                <a:tc>
                  <a:txBody>
                    <a:bodyPr/>
                    <a:lstStyle/>
                    <a:p>
                      <a:pPr marL="0" algn="l" defTabSz="914400" rtl="0" eaLnBrk="1" latinLnBrk="0" hangingPunct="1"/>
                      <a:r>
                        <a:rPr lang="en-US" altLang="zh-CN" sz="1000" kern="1200" dirty="0">
                          <a:solidFill>
                            <a:schemeClr val="dk1"/>
                          </a:solidFill>
                          <a:latin typeface="微软雅黑" pitchFamily="34" charset="-122"/>
                          <a:ea typeface="微软雅黑" pitchFamily="34" charset="-122"/>
                          <a:cs typeface="+mn-cs"/>
                        </a:rPr>
                        <a:t>4</a:t>
                      </a:r>
                    </a:p>
                  </a:txBody>
                  <a:tcPr/>
                </a:tc>
                <a:tc>
                  <a:txBody>
                    <a:bodyPr/>
                    <a:lstStyle/>
                    <a:p>
                      <a:pPr algn="l"/>
                      <a:r>
                        <a:rPr lang="zh-CN" altLang="en-US" sz="1000" b="0" dirty="0">
                          <a:latin typeface="微软雅黑" panose="020B0503020204020204" pitchFamily="34" charset="-122"/>
                          <a:ea typeface="微软雅黑" panose="020B0503020204020204" pitchFamily="34" charset="-122"/>
                        </a:rPr>
                        <a:t>采购成本</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b="0" dirty="0">
                          <a:latin typeface="微软雅黑" panose="020B0503020204020204" pitchFamily="34" charset="-122"/>
                          <a:ea typeface="微软雅黑" panose="020B0503020204020204" pitchFamily="34" charset="-122"/>
                        </a:rPr>
                        <a:t>时间、组织</a:t>
                      </a:r>
                    </a:p>
                  </a:txBody>
                  <a:tcPr/>
                </a:tc>
                <a:extLst>
                  <a:ext uri="{0D108BD9-81ED-4DB2-BD59-A6C34878D82A}">
                    <a16:rowId xmlns="" xmlns:a16="http://schemas.microsoft.com/office/drawing/2014/main" val="10004"/>
                  </a:ext>
                </a:extLst>
              </a:tr>
              <a:tr h="180000">
                <a:tc>
                  <a:txBody>
                    <a:bodyPr/>
                    <a:lstStyle/>
                    <a:p>
                      <a:pPr marL="0" algn="l" defTabSz="914400" rtl="0" eaLnBrk="1" latinLnBrk="0" hangingPunct="1"/>
                      <a:r>
                        <a:rPr lang="en-US" altLang="zh-CN" sz="1000" kern="1200" dirty="0">
                          <a:solidFill>
                            <a:schemeClr val="dk1"/>
                          </a:solidFill>
                          <a:latin typeface="微软雅黑" pitchFamily="34" charset="-122"/>
                          <a:ea typeface="微软雅黑" pitchFamily="34" charset="-122"/>
                          <a:cs typeface="+mn-cs"/>
                        </a:rPr>
                        <a:t>5</a:t>
                      </a:r>
                      <a:endParaRPr lang="zh-CN" altLang="en-US" sz="1000" kern="1200" dirty="0">
                        <a:solidFill>
                          <a:schemeClr val="dk1"/>
                        </a:solidFill>
                        <a:latin typeface="微软雅黑" pitchFamily="34" charset="-122"/>
                        <a:ea typeface="微软雅黑" pitchFamily="34" charset="-122"/>
                        <a:cs typeface="+mn-cs"/>
                      </a:endParaRPr>
                    </a:p>
                  </a:txBody>
                  <a:tcPr/>
                </a:tc>
                <a:tc>
                  <a:txBody>
                    <a:bodyPr/>
                    <a:lstStyle/>
                    <a:p>
                      <a:pPr algn="l"/>
                      <a:r>
                        <a:rPr lang="zh-CN" altLang="en-US" sz="1000" b="0" dirty="0">
                          <a:latin typeface="微软雅黑" panose="020B0503020204020204" pitchFamily="34" charset="-122"/>
                          <a:ea typeface="微软雅黑" panose="020B0503020204020204" pitchFamily="34" charset="-122"/>
                        </a:rPr>
                        <a:t>采购单价</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b="0" dirty="0">
                          <a:latin typeface="微软雅黑" panose="020B0503020204020204" pitchFamily="34" charset="-122"/>
                          <a:ea typeface="微软雅黑" panose="020B0503020204020204" pitchFamily="34" charset="-122"/>
                        </a:rPr>
                        <a:t>时间、组织</a:t>
                      </a:r>
                    </a:p>
                  </a:txBody>
                  <a:tcPr/>
                </a:tc>
                <a:extLst>
                  <a:ext uri="{0D108BD9-81ED-4DB2-BD59-A6C34878D82A}">
                    <a16:rowId xmlns="" xmlns:a16="http://schemas.microsoft.com/office/drawing/2014/main" val="10005"/>
                  </a:ext>
                </a:extLst>
              </a:tr>
              <a:tr h="180000">
                <a:tc>
                  <a:txBody>
                    <a:bodyPr/>
                    <a:lstStyle/>
                    <a:p>
                      <a:pPr marL="0" algn="l" defTabSz="914400" rtl="0" eaLnBrk="1" latinLnBrk="0" hangingPunct="1"/>
                      <a:r>
                        <a:rPr lang="en-US" altLang="zh-CN" sz="1000" kern="1200" dirty="0">
                          <a:solidFill>
                            <a:schemeClr val="dk1"/>
                          </a:solidFill>
                          <a:latin typeface="微软雅黑" pitchFamily="34" charset="-122"/>
                          <a:ea typeface="微软雅黑" pitchFamily="34" charset="-122"/>
                          <a:cs typeface="+mn-cs"/>
                        </a:rPr>
                        <a:t>6</a:t>
                      </a:r>
                      <a:endParaRPr lang="zh-CN" altLang="en-US" sz="1000" kern="1200" dirty="0">
                        <a:solidFill>
                          <a:schemeClr val="dk1"/>
                        </a:solidFill>
                        <a:latin typeface="微软雅黑" pitchFamily="34" charset="-122"/>
                        <a:ea typeface="微软雅黑" pitchFamily="34" charset="-122"/>
                        <a:cs typeface="+mn-cs"/>
                      </a:endParaRPr>
                    </a:p>
                  </a:txBody>
                  <a:tcPr/>
                </a:tc>
                <a:tc>
                  <a:txBody>
                    <a:bodyPr/>
                    <a:lstStyle/>
                    <a:p>
                      <a:pPr algn="l"/>
                      <a:r>
                        <a:rPr lang="zh-CN" altLang="en-US" sz="1000" b="0" dirty="0">
                          <a:latin typeface="微软雅黑" panose="020B0503020204020204" pitchFamily="34" charset="-122"/>
                          <a:ea typeface="微软雅黑" panose="020B0503020204020204" pitchFamily="34" charset="-122"/>
                        </a:rPr>
                        <a:t>采购需求申请数量</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b="0" dirty="0">
                          <a:latin typeface="微软雅黑" panose="020B0503020204020204" pitchFamily="34" charset="-122"/>
                          <a:ea typeface="微软雅黑" panose="020B0503020204020204" pitchFamily="34" charset="-122"/>
                        </a:rPr>
                        <a:t>时间、组织</a:t>
                      </a:r>
                    </a:p>
                  </a:txBody>
                  <a:tcPr/>
                </a:tc>
                <a:extLst>
                  <a:ext uri="{0D108BD9-81ED-4DB2-BD59-A6C34878D82A}">
                    <a16:rowId xmlns="" xmlns:a16="http://schemas.microsoft.com/office/drawing/2014/main" val="10006"/>
                  </a:ext>
                </a:extLst>
              </a:tr>
              <a:tr h="180000">
                <a:tc>
                  <a:txBody>
                    <a:bodyPr/>
                    <a:lstStyle/>
                    <a:p>
                      <a:pPr marL="0" algn="l" defTabSz="914400" rtl="0" eaLnBrk="1" latinLnBrk="0" hangingPunct="1"/>
                      <a:r>
                        <a:rPr lang="en-US" altLang="zh-CN" sz="1000" kern="1200" dirty="0">
                          <a:solidFill>
                            <a:schemeClr val="dk1"/>
                          </a:solidFill>
                          <a:latin typeface="微软雅黑" pitchFamily="34" charset="-122"/>
                          <a:ea typeface="微软雅黑" pitchFamily="34" charset="-122"/>
                          <a:cs typeface="+mn-cs"/>
                        </a:rPr>
                        <a:t>7</a:t>
                      </a:r>
                    </a:p>
                  </a:txBody>
                  <a:tcPr/>
                </a:tc>
                <a:tc>
                  <a:txBody>
                    <a:bodyPr/>
                    <a:lstStyle/>
                    <a:p>
                      <a:pPr algn="l"/>
                      <a:r>
                        <a:rPr lang="zh-CN" altLang="en-US" sz="1000" b="0" dirty="0">
                          <a:latin typeface="微软雅黑" panose="020B0503020204020204" pitchFamily="34" charset="-122"/>
                          <a:ea typeface="微软雅黑" panose="020B0503020204020204" pitchFamily="34" charset="-122"/>
                        </a:rPr>
                        <a:t>采购计划项目量</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b="0" dirty="0">
                          <a:latin typeface="微软雅黑" panose="020B0503020204020204" pitchFamily="34" charset="-122"/>
                          <a:ea typeface="微软雅黑" panose="020B0503020204020204" pitchFamily="34" charset="-122"/>
                        </a:rPr>
                        <a:t>时间、组织</a:t>
                      </a:r>
                    </a:p>
                  </a:txBody>
                  <a:tcPr/>
                </a:tc>
                <a:extLst>
                  <a:ext uri="{0D108BD9-81ED-4DB2-BD59-A6C34878D82A}">
                    <a16:rowId xmlns="" xmlns:a16="http://schemas.microsoft.com/office/drawing/2014/main" val="10007"/>
                  </a:ext>
                </a:extLst>
              </a:tr>
              <a:tr h="180000">
                <a:tc>
                  <a:txBody>
                    <a:bodyPr/>
                    <a:lstStyle/>
                    <a:p>
                      <a:pPr marL="0" algn="l" defTabSz="914400" rtl="0" eaLnBrk="1" latinLnBrk="0" hangingPunct="1"/>
                      <a:r>
                        <a:rPr lang="en-US" altLang="zh-CN" sz="1000" kern="1200" dirty="0">
                          <a:solidFill>
                            <a:schemeClr val="dk1"/>
                          </a:solidFill>
                          <a:latin typeface="微软雅黑" pitchFamily="34" charset="-122"/>
                          <a:ea typeface="微软雅黑" pitchFamily="34" charset="-122"/>
                          <a:cs typeface="+mn-cs"/>
                        </a:rPr>
                        <a:t>8</a:t>
                      </a:r>
                      <a:endParaRPr lang="zh-CN" altLang="en-US" sz="1000" kern="1200" dirty="0">
                        <a:solidFill>
                          <a:schemeClr val="dk1"/>
                        </a:solidFill>
                        <a:latin typeface="微软雅黑" pitchFamily="34" charset="-122"/>
                        <a:ea typeface="微软雅黑" pitchFamily="34" charset="-122"/>
                        <a:cs typeface="+mn-cs"/>
                      </a:endParaRPr>
                    </a:p>
                  </a:txBody>
                  <a:tcPr/>
                </a:tc>
                <a:tc>
                  <a:txBody>
                    <a:bodyPr/>
                    <a:lstStyle/>
                    <a:p>
                      <a:pPr algn="l"/>
                      <a:r>
                        <a:rPr lang="zh-CN" altLang="en-US" sz="1000" b="0" dirty="0">
                          <a:latin typeface="微软雅黑" panose="020B0503020204020204" pitchFamily="34" charset="-122"/>
                          <a:ea typeface="微软雅黑" panose="020B0503020204020204" pitchFamily="34" charset="-122"/>
                        </a:rPr>
                        <a:t>采购计划项目完成量</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b="0" dirty="0">
                          <a:latin typeface="微软雅黑" panose="020B0503020204020204" pitchFamily="34" charset="-122"/>
                          <a:ea typeface="微软雅黑" panose="020B0503020204020204" pitchFamily="34" charset="-122"/>
                        </a:rPr>
                        <a:t>时间、组织</a:t>
                      </a:r>
                    </a:p>
                  </a:txBody>
                  <a:tcPr/>
                </a:tc>
                <a:extLst>
                  <a:ext uri="{0D108BD9-81ED-4DB2-BD59-A6C34878D82A}">
                    <a16:rowId xmlns="" xmlns:a16="http://schemas.microsoft.com/office/drawing/2014/main" val="10008"/>
                  </a:ext>
                </a:extLst>
              </a:tr>
              <a:tr h="180000">
                <a:tc>
                  <a:txBody>
                    <a:bodyPr/>
                    <a:lstStyle/>
                    <a:p>
                      <a:pPr marL="0" algn="l" defTabSz="914400" rtl="0" eaLnBrk="1" latinLnBrk="0" hangingPunct="1"/>
                      <a:r>
                        <a:rPr lang="en-US" altLang="zh-CN" sz="1000" kern="1200" dirty="0">
                          <a:solidFill>
                            <a:schemeClr val="dk1"/>
                          </a:solidFill>
                          <a:latin typeface="微软雅黑" pitchFamily="34" charset="-122"/>
                          <a:ea typeface="微软雅黑" pitchFamily="34" charset="-122"/>
                          <a:cs typeface="+mn-cs"/>
                        </a:rPr>
                        <a:t>9</a:t>
                      </a:r>
                      <a:endParaRPr lang="zh-CN" altLang="en-US" sz="1000" kern="1200" dirty="0">
                        <a:solidFill>
                          <a:schemeClr val="dk1"/>
                        </a:solidFill>
                        <a:latin typeface="微软雅黑" pitchFamily="34" charset="-122"/>
                        <a:ea typeface="微软雅黑" pitchFamily="34" charset="-122"/>
                        <a:cs typeface="+mn-cs"/>
                      </a:endParaRPr>
                    </a:p>
                  </a:txBody>
                  <a:tcPr/>
                </a:tc>
                <a:tc>
                  <a:txBody>
                    <a:bodyPr/>
                    <a:lstStyle/>
                    <a:p>
                      <a:pPr algn="l"/>
                      <a:r>
                        <a:rPr lang="zh-CN" altLang="en-US" sz="1000" b="0" dirty="0">
                          <a:latin typeface="微软雅黑" panose="020B0503020204020204" pitchFamily="34" charset="-122"/>
                          <a:ea typeface="微软雅黑" panose="020B0503020204020204" pitchFamily="34" charset="-122"/>
                        </a:rPr>
                        <a:t>逾期数量</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b="0" dirty="0">
                          <a:latin typeface="微软雅黑" panose="020B0503020204020204" pitchFamily="34" charset="-122"/>
                          <a:ea typeface="微软雅黑" panose="020B0503020204020204" pitchFamily="34" charset="-122"/>
                        </a:rPr>
                        <a:t>时间、组织</a:t>
                      </a:r>
                    </a:p>
                  </a:txBody>
                  <a:tcPr/>
                </a:tc>
                <a:extLst>
                  <a:ext uri="{0D108BD9-81ED-4DB2-BD59-A6C34878D82A}">
                    <a16:rowId xmlns="" xmlns:a16="http://schemas.microsoft.com/office/drawing/2014/main" val="3870902208"/>
                  </a:ext>
                </a:extLst>
              </a:tr>
              <a:tr h="180000">
                <a:tc>
                  <a:txBody>
                    <a:bodyPr/>
                    <a:lstStyle/>
                    <a:p>
                      <a:pPr marL="0" algn="l" defTabSz="914400" rtl="0" eaLnBrk="1" latinLnBrk="0" hangingPunct="1"/>
                      <a:r>
                        <a:rPr lang="en-US" altLang="zh-CN" sz="1000" kern="1200" dirty="0">
                          <a:solidFill>
                            <a:schemeClr val="dk1"/>
                          </a:solidFill>
                          <a:latin typeface="微软雅黑" pitchFamily="34" charset="-122"/>
                          <a:ea typeface="微软雅黑" pitchFamily="34" charset="-122"/>
                          <a:cs typeface="+mn-cs"/>
                        </a:rPr>
                        <a:t>10</a:t>
                      </a:r>
                      <a:endParaRPr lang="zh-CN" altLang="en-US" sz="1000" kern="1200" dirty="0">
                        <a:solidFill>
                          <a:schemeClr val="dk1"/>
                        </a:solidFill>
                        <a:latin typeface="微软雅黑" pitchFamily="34" charset="-122"/>
                        <a:ea typeface="微软雅黑" pitchFamily="34" charset="-122"/>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kern="1200" dirty="0">
                          <a:solidFill>
                            <a:schemeClr val="dk1"/>
                          </a:solidFill>
                          <a:latin typeface="微软雅黑" pitchFamily="34" charset="-122"/>
                          <a:ea typeface="微软雅黑" pitchFamily="34" charset="-122"/>
                          <a:cs typeface="+mn-cs"/>
                        </a:rPr>
                        <a:t>理赔金额</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b="0" dirty="0">
                          <a:latin typeface="微软雅黑" panose="020B0503020204020204" pitchFamily="34" charset="-122"/>
                          <a:ea typeface="微软雅黑" panose="020B0503020204020204" pitchFamily="34" charset="-122"/>
                        </a:rPr>
                        <a:t>时间、组织</a:t>
                      </a:r>
                      <a:endParaRPr lang="zh-CN" altLang="en-US" sz="1000" kern="1200" dirty="0">
                        <a:solidFill>
                          <a:schemeClr val="dk1"/>
                        </a:solidFill>
                        <a:latin typeface="微软雅黑" pitchFamily="34" charset="-122"/>
                        <a:ea typeface="微软雅黑" pitchFamily="34" charset="-122"/>
                        <a:cs typeface="+mn-cs"/>
                      </a:endParaRPr>
                    </a:p>
                  </a:txBody>
                  <a:tcPr/>
                </a:tc>
                <a:extLst>
                  <a:ext uri="{0D108BD9-81ED-4DB2-BD59-A6C34878D82A}">
                    <a16:rowId xmlns="" xmlns:a16="http://schemas.microsoft.com/office/drawing/2014/main" val="2798636725"/>
                  </a:ext>
                </a:extLst>
              </a:tr>
              <a:tr h="167722">
                <a:tc>
                  <a:txBody>
                    <a:bodyPr/>
                    <a:lstStyle/>
                    <a:p>
                      <a:pPr marL="0" algn="l" defTabSz="914400" rtl="0" eaLnBrk="1" latinLnBrk="0" hangingPunct="1"/>
                      <a:r>
                        <a:rPr lang="en-US" altLang="zh-CN" sz="1000" kern="1200" dirty="0">
                          <a:solidFill>
                            <a:schemeClr val="dk1"/>
                          </a:solidFill>
                          <a:latin typeface="微软雅黑" pitchFamily="34" charset="-122"/>
                          <a:ea typeface="微软雅黑" pitchFamily="34" charset="-122"/>
                          <a:cs typeface="+mn-cs"/>
                        </a:rPr>
                        <a:t>11</a:t>
                      </a:r>
                      <a:endParaRPr lang="zh-CN" altLang="en-US" sz="1000" kern="1200" dirty="0">
                        <a:solidFill>
                          <a:schemeClr val="dk1"/>
                        </a:solidFill>
                        <a:latin typeface="微软雅黑" pitchFamily="34" charset="-122"/>
                        <a:ea typeface="微软雅黑" pitchFamily="34" charset="-122"/>
                        <a:cs typeface="+mn-cs"/>
                      </a:endParaRPr>
                    </a:p>
                  </a:txBody>
                  <a:tcPr/>
                </a:tc>
                <a:tc>
                  <a:txBody>
                    <a:bodyPr/>
                    <a:lstStyle/>
                    <a:p>
                      <a:pPr marL="0" algn="l" defTabSz="914400" rtl="0" eaLnBrk="1" latinLnBrk="0" hangingPunct="1"/>
                      <a:r>
                        <a:rPr lang="zh-CN" altLang="en-US" sz="1000" kern="1200" dirty="0">
                          <a:solidFill>
                            <a:schemeClr val="dk1"/>
                          </a:solidFill>
                          <a:latin typeface="微软雅黑" pitchFamily="34" charset="-122"/>
                          <a:ea typeface="微软雅黑" pitchFamily="34" charset="-122"/>
                          <a:cs typeface="+mn-cs"/>
                        </a:rPr>
                        <a:t>采购降本金额</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b="0" dirty="0">
                          <a:latin typeface="微软雅黑" panose="020B0503020204020204" pitchFamily="34" charset="-122"/>
                          <a:ea typeface="微软雅黑" panose="020B0503020204020204" pitchFamily="34" charset="-122"/>
                        </a:rPr>
                        <a:t>时间、组织</a:t>
                      </a:r>
                      <a:endParaRPr lang="zh-CN" altLang="en-US" sz="1000" kern="1200" dirty="0">
                        <a:solidFill>
                          <a:schemeClr val="dk1"/>
                        </a:solidFill>
                        <a:latin typeface="微软雅黑" pitchFamily="34" charset="-122"/>
                        <a:ea typeface="微软雅黑" pitchFamily="34" charset="-122"/>
                        <a:cs typeface="+mn-cs"/>
                      </a:endParaRPr>
                    </a:p>
                  </a:txBody>
                  <a:tcPr/>
                </a:tc>
                <a:extLst>
                  <a:ext uri="{0D108BD9-81ED-4DB2-BD59-A6C34878D82A}">
                    <a16:rowId xmlns="" xmlns:a16="http://schemas.microsoft.com/office/drawing/2014/main" val="3858383841"/>
                  </a:ext>
                </a:extLst>
              </a:tr>
              <a:tr h="180000">
                <a:tc>
                  <a:txBody>
                    <a:bodyPr/>
                    <a:lstStyle/>
                    <a:p>
                      <a:pPr marL="0" algn="l" defTabSz="914400" rtl="0" eaLnBrk="1" latinLnBrk="0" hangingPunct="1"/>
                      <a:r>
                        <a:rPr lang="en-US" altLang="zh-CN" sz="1000" kern="1200" dirty="0">
                          <a:solidFill>
                            <a:schemeClr val="dk1"/>
                          </a:solidFill>
                          <a:latin typeface="微软雅黑" pitchFamily="34" charset="-122"/>
                          <a:ea typeface="微软雅黑" pitchFamily="34" charset="-122"/>
                          <a:cs typeface="+mn-cs"/>
                        </a:rPr>
                        <a:t>12</a:t>
                      </a:r>
                      <a:endParaRPr lang="zh-CN" altLang="en-US" sz="1000" kern="1200" dirty="0">
                        <a:solidFill>
                          <a:schemeClr val="dk1"/>
                        </a:solidFill>
                        <a:latin typeface="微软雅黑" pitchFamily="34" charset="-122"/>
                        <a:ea typeface="微软雅黑" pitchFamily="34" charset="-122"/>
                        <a:cs typeface="+mn-cs"/>
                      </a:endParaRPr>
                    </a:p>
                  </a:txBody>
                  <a:tcPr/>
                </a:tc>
                <a:tc>
                  <a:txBody>
                    <a:bodyPr/>
                    <a:lstStyle/>
                    <a:p>
                      <a:pPr marL="0" algn="l" defTabSz="914400" rtl="0" eaLnBrk="1" latinLnBrk="0" hangingPunct="1"/>
                      <a:r>
                        <a:rPr lang="zh-CN" altLang="en-US" sz="1000" kern="1200" dirty="0">
                          <a:solidFill>
                            <a:schemeClr val="dk1"/>
                          </a:solidFill>
                          <a:latin typeface="微软雅黑" pitchFamily="34" charset="-122"/>
                          <a:ea typeface="微软雅黑" pitchFamily="34" charset="-122"/>
                          <a:cs typeface="+mn-cs"/>
                        </a:rPr>
                        <a:t>横向物料价格波动</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b="0" dirty="0">
                          <a:latin typeface="微软雅黑" panose="020B0503020204020204" pitchFamily="34" charset="-122"/>
                          <a:ea typeface="微软雅黑" panose="020B0503020204020204" pitchFamily="34" charset="-122"/>
                        </a:rPr>
                        <a:t>时间、组织</a:t>
                      </a:r>
                      <a:endParaRPr lang="zh-CN" altLang="en-US" sz="1000" kern="1200" dirty="0">
                        <a:solidFill>
                          <a:schemeClr val="dk1"/>
                        </a:solidFill>
                        <a:latin typeface="微软雅黑" pitchFamily="34" charset="-122"/>
                        <a:ea typeface="微软雅黑" pitchFamily="34" charset="-122"/>
                        <a:cs typeface="+mn-cs"/>
                      </a:endParaRPr>
                    </a:p>
                  </a:txBody>
                  <a:tcPr/>
                </a:tc>
                <a:extLst>
                  <a:ext uri="{0D108BD9-81ED-4DB2-BD59-A6C34878D82A}">
                    <a16:rowId xmlns="" xmlns:a16="http://schemas.microsoft.com/office/drawing/2014/main" val="2073181417"/>
                  </a:ext>
                </a:extLst>
              </a:tr>
            </a:tbl>
          </a:graphicData>
        </a:graphic>
      </p:graphicFrame>
      <p:sp>
        <p:nvSpPr>
          <p:cNvPr id="36" name="矩形 71">
            <a:extLst>
              <a:ext uri="{FF2B5EF4-FFF2-40B4-BE49-F238E27FC236}">
                <a16:creationId xmlns="" xmlns:a16="http://schemas.microsoft.com/office/drawing/2014/main" id="{D5C09EEB-8A20-46A3-8492-9B2A09A646A6}"/>
              </a:ext>
            </a:extLst>
          </p:cNvPr>
          <p:cNvSpPr>
            <a:spLocks noChangeArrowheads="1"/>
          </p:cNvSpPr>
          <p:nvPr/>
        </p:nvSpPr>
        <p:spPr bwMode="auto">
          <a:xfrm rot="2119469">
            <a:off x="10727427" y="3188766"/>
            <a:ext cx="829402" cy="274770"/>
          </a:xfrm>
          <a:prstGeom prst="rect">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800" dirty="0">
                <a:solidFill>
                  <a:srgbClr val="FF0000"/>
                </a:solidFill>
                <a:latin typeface="微软雅黑" panose="020B0503020204020204" pitchFamily="34" charset="-122"/>
                <a:ea typeface="微软雅黑" panose="020B0503020204020204" pitchFamily="34" charset="-122"/>
              </a:rPr>
              <a:t>示例</a:t>
            </a:r>
          </a:p>
        </p:txBody>
      </p:sp>
      <p:sp>
        <p:nvSpPr>
          <p:cNvPr id="37" name="矩形 36">
            <a:extLst>
              <a:ext uri="{FF2B5EF4-FFF2-40B4-BE49-F238E27FC236}">
                <a16:creationId xmlns="" xmlns:a16="http://schemas.microsoft.com/office/drawing/2014/main" id="{7DB08244-C3A4-45DC-8D8D-C53FD4562249}"/>
              </a:ext>
            </a:extLst>
          </p:cNvPr>
          <p:cNvSpPr/>
          <p:nvPr/>
        </p:nvSpPr>
        <p:spPr bwMode="auto">
          <a:xfrm>
            <a:off x="3681941" y="6145430"/>
            <a:ext cx="1512168" cy="236578"/>
          </a:xfrm>
          <a:prstGeom prst="rect">
            <a:avLst/>
          </a:prstGeom>
          <a:solidFill>
            <a:schemeClr val="bg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a:t>
            </a:r>
            <a:endParaRPr kumimoji="0" lang="zh-CN" altLang="en-US" sz="14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grpSp>
        <p:nvGrpSpPr>
          <p:cNvPr id="38" name="Group 36">
            <a:extLst>
              <a:ext uri="{FF2B5EF4-FFF2-40B4-BE49-F238E27FC236}">
                <a16:creationId xmlns="" xmlns:a16="http://schemas.microsoft.com/office/drawing/2014/main" id="{404FB0A0-F776-4CA9-841B-75F8AF776064}"/>
              </a:ext>
            </a:extLst>
          </p:cNvPr>
          <p:cNvGrpSpPr/>
          <p:nvPr/>
        </p:nvGrpSpPr>
        <p:grpSpPr>
          <a:xfrm>
            <a:off x="10669782" y="616991"/>
            <a:ext cx="1475376" cy="1408770"/>
            <a:chOff x="5196021" y="3098303"/>
            <a:chExt cx="1475376" cy="1408770"/>
          </a:xfrm>
        </p:grpSpPr>
        <p:sp>
          <p:nvSpPr>
            <p:cNvPr id="39" name="Freeform: Shape 37">
              <a:extLst>
                <a:ext uri="{FF2B5EF4-FFF2-40B4-BE49-F238E27FC236}">
                  <a16:creationId xmlns="" xmlns:a16="http://schemas.microsoft.com/office/drawing/2014/main" id="{93B4969D-2C1D-4E8D-884D-3CA93F2C99EC}"/>
                </a:ext>
              </a:extLst>
            </p:cNvPr>
            <p:cNvSpPr/>
            <p:nvPr/>
          </p:nvSpPr>
          <p:spPr>
            <a:xfrm>
              <a:off x="5196021" y="3103734"/>
              <a:ext cx="732608" cy="743339"/>
            </a:xfrm>
            <a:custGeom>
              <a:avLst/>
              <a:gdLst>
                <a:gd name="connsiteX0" fmla="*/ 0 w 1883680"/>
                <a:gd name="connsiteY0" fmla="*/ 1883680 h 1883680"/>
                <a:gd name="connsiteX1" fmla="*/ 1883680 w 1883680"/>
                <a:gd name="connsiteY1" fmla="*/ 0 h 1883680"/>
                <a:gd name="connsiteX2" fmla="*/ 1883680 w 1883680"/>
                <a:gd name="connsiteY2" fmla="*/ 1883680 h 1883680"/>
                <a:gd name="connsiteX3" fmla="*/ 0 w 1883680"/>
                <a:gd name="connsiteY3" fmla="*/ 1883680 h 1883680"/>
              </a:gdLst>
              <a:ahLst/>
              <a:cxnLst>
                <a:cxn ang="0">
                  <a:pos x="connsiteX0" y="connsiteY0"/>
                </a:cxn>
                <a:cxn ang="0">
                  <a:pos x="connsiteX1" y="connsiteY1"/>
                </a:cxn>
                <a:cxn ang="0">
                  <a:pos x="connsiteX2" y="connsiteY2"/>
                </a:cxn>
                <a:cxn ang="0">
                  <a:pos x="connsiteX3" y="connsiteY3"/>
                </a:cxn>
              </a:cxnLst>
              <a:rect l="l" t="t" r="r" b="b"/>
              <a:pathLst>
                <a:path w="1883680" h="1883680">
                  <a:moveTo>
                    <a:pt x="0" y="1883680"/>
                  </a:moveTo>
                  <a:cubicBezTo>
                    <a:pt x="0" y="843352"/>
                    <a:pt x="843352" y="0"/>
                    <a:pt x="1883680" y="0"/>
                  </a:cubicBezTo>
                  <a:lnTo>
                    <a:pt x="1883680" y="1883680"/>
                  </a:lnTo>
                  <a:lnTo>
                    <a:pt x="0" y="1883680"/>
                  </a:lnTo>
                  <a:close/>
                </a:path>
              </a:pathLst>
            </a:custGeom>
            <a:solidFill>
              <a:srgbClr val="BFBFBF"/>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1440" tIns="548640" rIns="91440" bIns="182880" numCol="1" spcCol="1270" anchor="ctr" anchorCtr="0">
              <a:noAutofit/>
            </a:bodyPr>
            <a:lstStyle/>
            <a:p>
              <a:pPr marL="0" lvl="0" indent="0" algn="ctr" defTabSz="1066800">
                <a:lnSpc>
                  <a:spcPct val="90000"/>
                </a:lnSpc>
                <a:spcBef>
                  <a:spcPct val="0"/>
                </a:spcBef>
                <a:spcAft>
                  <a:spcPct val="35000"/>
                </a:spcAft>
                <a:buNone/>
              </a:pPr>
              <a:r>
                <a:rPr lang="zh-CN" altLang="en-US" sz="1200" kern="1200" dirty="0">
                  <a:solidFill>
                    <a:schemeClr val="bg1"/>
                  </a:solidFill>
                  <a:latin typeface="微软雅黑" panose="020B0503020204020204" pitchFamily="34" charset="-122"/>
                  <a:ea typeface="微软雅黑" panose="020B0503020204020204" pitchFamily="34" charset="-122"/>
                </a:rPr>
                <a:t>搭体系</a:t>
              </a:r>
            </a:p>
          </p:txBody>
        </p:sp>
        <p:sp>
          <p:nvSpPr>
            <p:cNvPr id="40" name="Freeform: Shape 38">
              <a:extLst>
                <a:ext uri="{FF2B5EF4-FFF2-40B4-BE49-F238E27FC236}">
                  <a16:creationId xmlns="" xmlns:a16="http://schemas.microsoft.com/office/drawing/2014/main" id="{069E8371-2A37-4A59-A9D5-EBA24ED4A341}"/>
                </a:ext>
              </a:extLst>
            </p:cNvPr>
            <p:cNvSpPr/>
            <p:nvPr/>
          </p:nvSpPr>
          <p:spPr>
            <a:xfrm>
              <a:off x="5938791" y="3098303"/>
              <a:ext cx="732606" cy="743339"/>
            </a:xfrm>
            <a:custGeom>
              <a:avLst/>
              <a:gdLst>
                <a:gd name="connsiteX0" fmla="*/ 0 w 1883680"/>
                <a:gd name="connsiteY0" fmla="*/ 1883680 h 1883680"/>
                <a:gd name="connsiteX1" fmla="*/ 1883680 w 1883680"/>
                <a:gd name="connsiteY1" fmla="*/ 0 h 1883680"/>
                <a:gd name="connsiteX2" fmla="*/ 1883680 w 1883680"/>
                <a:gd name="connsiteY2" fmla="*/ 1883680 h 1883680"/>
                <a:gd name="connsiteX3" fmla="*/ 0 w 1883680"/>
                <a:gd name="connsiteY3" fmla="*/ 1883680 h 1883680"/>
              </a:gdLst>
              <a:ahLst/>
              <a:cxnLst>
                <a:cxn ang="0">
                  <a:pos x="connsiteX0" y="connsiteY0"/>
                </a:cxn>
                <a:cxn ang="0">
                  <a:pos x="connsiteX1" y="connsiteY1"/>
                </a:cxn>
                <a:cxn ang="0">
                  <a:pos x="connsiteX2" y="connsiteY2"/>
                </a:cxn>
                <a:cxn ang="0">
                  <a:pos x="connsiteX3" y="connsiteY3"/>
                </a:cxn>
              </a:cxnLst>
              <a:rect l="l" t="t" r="r" b="b"/>
              <a:pathLst>
                <a:path w="1883680" h="1883680">
                  <a:moveTo>
                    <a:pt x="0" y="0"/>
                  </a:moveTo>
                  <a:cubicBezTo>
                    <a:pt x="1040328" y="0"/>
                    <a:pt x="1883680" y="843352"/>
                    <a:pt x="1883680" y="1883680"/>
                  </a:cubicBezTo>
                  <a:lnTo>
                    <a:pt x="0" y="1883680"/>
                  </a:lnTo>
                  <a:lnTo>
                    <a:pt x="0" y="0"/>
                  </a:lnTo>
                  <a:close/>
                </a:path>
              </a:pathLst>
            </a:custGeom>
            <a:solidFill>
              <a:srgbClr val="ED7D31"/>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1097280" rIns="91440" bIns="731520" numCol="1" spcCol="1270" anchor="ctr" anchorCtr="0">
              <a:noAutofit/>
            </a:bodyPr>
            <a:lstStyle/>
            <a:p>
              <a:pPr algn="ctr" defTabSz="1066800">
                <a:lnSpc>
                  <a:spcPct val="90000"/>
                </a:lnSpc>
                <a:spcBef>
                  <a:spcPct val="0"/>
                </a:spcBef>
                <a:spcAft>
                  <a:spcPct val="35000"/>
                </a:spcAft>
              </a:pPr>
              <a:r>
                <a:rPr lang="zh-CN" altLang="en-US" sz="1200" dirty="0">
                  <a:solidFill>
                    <a:schemeClr val="tx1"/>
                  </a:solidFill>
                  <a:latin typeface="微软雅黑" panose="020B0503020204020204" pitchFamily="34" charset="-122"/>
                  <a:ea typeface="微软雅黑" panose="020B0503020204020204" pitchFamily="34" charset="-122"/>
                </a:rPr>
                <a:t>理指标</a:t>
              </a:r>
            </a:p>
          </p:txBody>
        </p:sp>
        <p:sp>
          <p:nvSpPr>
            <p:cNvPr id="41" name="Freeform: Shape 39">
              <a:extLst>
                <a:ext uri="{FF2B5EF4-FFF2-40B4-BE49-F238E27FC236}">
                  <a16:creationId xmlns="" xmlns:a16="http://schemas.microsoft.com/office/drawing/2014/main" id="{F578783F-CC9B-4C8C-BAA3-EBFC189635BA}"/>
                </a:ext>
              </a:extLst>
            </p:cNvPr>
            <p:cNvSpPr/>
            <p:nvPr/>
          </p:nvSpPr>
          <p:spPr>
            <a:xfrm>
              <a:off x="5938789" y="3848302"/>
              <a:ext cx="732607" cy="658771"/>
            </a:xfrm>
            <a:custGeom>
              <a:avLst/>
              <a:gdLst>
                <a:gd name="connsiteX0" fmla="*/ 0 w 1883680"/>
                <a:gd name="connsiteY0" fmla="*/ 1883680 h 1883680"/>
                <a:gd name="connsiteX1" fmla="*/ 1883680 w 1883680"/>
                <a:gd name="connsiteY1" fmla="*/ 0 h 1883680"/>
                <a:gd name="connsiteX2" fmla="*/ 1883680 w 1883680"/>
                <a:gd name="connsiteY2" fmla="*/ 1883680 h 1883680"/>
                <a:gd name="connsiteX3" fmla="*/ 0 w 1883680"/>
                <a:gd name="connsiteY3" fmla="*/ 1883680 h 1883680"/>
              </a:gdLst>
              <a:ahLst/>
              <a:cxnLst>
                <a:cxn ang="0">
                  <a:pos x="connsiteX0" y="connsiteY0"/>
                </a:cxn>
                <a:cxn ang="0">
                  <a:pos x="connsiteX1" y="connsiteY1"/>
                </a:cxn>
                <a:cxn ang="0">
                  <a:pos x="connsiteX2" y="connsiteY2"/>
                </a:cxn>
                <a:cxn ang="0">
                  <a:pos x="connsiteX3" y="connsiteY3"/>
                </a:cxn>
              </a:cxnLst>
              <a:rect l="l" t="t" r="r" b="b"/>
              <a:pathLst>
                <a:path w="1883680" h="1883680">
                  <a:moveTo>
                    <a:pt x="1883680" y="0"/>
                  </a:moveTo>
                  <a:cubicBezTo>
                    <a:pt x="1883680" y="1040328"/>
                    <a:pt x="1040328" y="1883680"/>
                    <a:pt x="0" y="1883680"/>
                  </a:cubicBezTo>
                  <a:lnTo>
                    <a:pt x="0" y="0"/>
                  </a:lnTo>
                  <a:lnTo>
                    <a:pt x="1883680" y="0"/>
                  </a:lnTo>
                  <a:close/>
                </a:path>
              </a:pathLst>
            </a:custGeom>
            <a:solidFill>
              <a:srgbClr val="BFBFBF"/>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91440" tIns="365760" rIns="182880" bIns="722405" numCol="1" spcCol="1270" anchor="ctr" anchorCtr="0">
              <a:noAutofit/>
            </a:bodyPr>
            <a:lstStyle/>
            <a:p>
              <a:pPr marL="0" lvl="0" indent="0" algn="ctr" defTabSz="1066800">
                <a:lnSpc>
                  <a:spcPct val="90000"/>
                </a:lnSpc>
                <a:spcBef>
                  <a:spcPct val="0"/>
                </a:spcBef>
                <a:spcAft>
                  <a:spcPct val="35000"/>
                </a:spcAft>
                <a:buNone/>
              </a:pPr>
              <a:r>
                <a:rPr lang="zh-CN" altLang="en-US" sz="1200" dirty="0">
                  <a:solidFill>
                    <a:schemeClr val="bg1"/>
                  </a:solidFill>
                  <a:latin typeface="微软雅黑" panose="020B0503020204020204" pitchFamily="34" charset="-122"/>
                  <a:ea typeface="微软雅黑" panose="020B0503020204020204" pitchFamily="34" charset="-122"/>
                </a:rPr>
                <a:t>建模型</a:t>
              </a:r>
              <a:endParaRPr lang="zh-CN" altLang="en-US" sz="1200" kern="1200" dirty="0">
                <a:solidFill>
                  <a:schemeClr val="bg1"/>
                </a:solidFill>
                <a:latin typeface="微软雅黑" panose="020B0503020204020204" pitchFamily="34" charset="-122"/>
                <a:ea typeface="微软雅黑" panose="020B0503020204020204" pitchFamily="34" charset="-122"/>
              </a:endParaRPr>
            </a:p>
          </p:txBody>
        </p:sp>
        <p:sp>
          <p:nvSpPr>
            <p:cNvPr id="42" name="Freeform: Shape 40">
              <a:extLst>
                <a:ext uri="{FF2B5EF4-FFF2-40B4-BE49-F238E27FC236}">
                  <a16:creationId xmlns="" xmlns:a16="http://schemas.microsoft.com/office/drawing/2014/main" id="{CA25306C-930E-4F7D-9381-D9DB785F0430}"/>
                </a:ext>
              </a:extLst>
            </p:cNvPr>
            <p:cNvSpPr/>
            <p:nvPr/>
          </p:nvSpPr>
          <p:spPr>
            <a:xfrm>
              <a:off x="5206181" y="3848302"/>
              <a:ext cx="732607" cy="649313"/>
            </a:xfrm>
            <a:custGeom>
              <a:avLst/>
              <a:gdLst>
                <a:gd name="connsiteX0" fmla="*/ 0 w 1883680"/>
                <a:gd name="connsiteY0" fmla="*/ 1883680 h 1883680"/>
                <a:gd name="connsiteX1" fmla="*/ 1883680 w 1883680"/>
                <a:gd name="connsiteY1" fmla="*/ 0 h 1883680"/>
                <a:gd name="connsiteX2" fmla="*/ 1883680 w 1883680"/>
                <a:gd name="connsiteY2" fmla="*/ 1883680 h 1883680"/>
                <a:gd name="connsiteX3" fmla="*/ 0 w 1883680"/>
                <a:gd name="connsiteY3" fmla="*/ 1883680 h 1883680"/>
              </a:gdLst>
              <a:ahLst/>
              <a:cxnLst>
                <a:cxn ang="0">
                  <a:pos x="connsiteX0" y="connsiteY0"/>
                </a:cxn>
                <a:cxn ang="0">
                  <a:pos x="connsiteX1" y="connsiteY1"/>
                </a:cxn>
                <a:cxn ang="0">
                  <a:pos x="connsiteX2" y="connsiteY2"/>
                </a:cxn>
                <a:cxn ang="0">
                  <a:pos x="connsiteX3" y="connsiteY3"/>
                </a:cxn>
              </a:cxnLst>
              <a:rect l="l" t="t" r="r" b="b"/>
              <a:pathLst>
                <a:path w="1883680" h="1883680">
                  <a:moveTo>
                    <a:pt x="1883680" y="1883680"/>
                  </a:moveTo>
                  <a:cubicBezTo>
                    <a:pt x="843352" y="1883680"/>
                    <a:pt x="0" y="1040328"/>
                    <a:pt x="0" y="0"/>
                  </a:cubicBezTo>
                  <a:lnTo>
                    <a:pt x="1883680" y="0"/>
                  </a:lnTo>
                  <a:lnTo>
                    <a:pt x="1883680" y="1883680"/>
                  </a:lnTo>
                  <a:close/>
                </a:path>
              </a:pathLst>
            </a:custGeom>
            <a:solidFill>
              <a:srgbClr val="BFBFBF"/>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1440" tIns="91440" rIns="91440" bIns="457200" numCol="1" spcCol="1270" anchor="ctr" anchorCtr="0">
              <a:noAutofit/>
            </a:bodyPr>
            <a:lstStyle/>
            <a:p>
              <a:pPr marL="0" lvl="0" indent="0" algn="ctr" defTabSz="1066800">
                <a:lnSpc>
                  <a:spcPct val="90000"/>
                </a:lnSpc>
                <a:spcBef>
                  <a:spcPct val="0"/>
                </a:spcBef>
                <a:spcAft>
                  <a:spcPct val="35000"/>
                </a:spcAft>
                <a:buNone/>
              </a:pPr>
              <a:r>
                <a:rPr lang="zh-CN" altLang="en-US" sz="1200" dirty="0">
                  <a:solidFill>
                    <a:schemeClr val="bg1"/>
                  </a:solidFill>
                  <a:latin typeface="微软雅黑" panose="020B0503020204020204" pitchFamily="34" charset="-122"/>
                  <a:ea typeface="微软雅黑" panose="020B0503020204020204" pitchFamily="34" charset="-122"/>
                </a:rPr>
                <a:t>造</a:t>
              </a:r>
              <a:r>
                <a:rPr lang="zh-CN" altLang="en-US" sz="1200" kern="1200" dirty="0">
                  <a:solidFill>
                    <a:schemeClr val="bg1"/>
                  </a:solidFill>
                  <a:latin typeface="微软雅黑" panose="020B0503020204020204" pitchFamily="34" charset="-122"/>
                  <a:ea typeface="微软雅黑" panose="020B0503020204020204" pitchFamily="34" charset="-122"/>
                </a:rPr>
                <a:t>平台</a:t>
              </a:r>
            </a:p>
          </p:txBody>
        </p:sp>
      </p:grpSp>
      <p:sp>
        <p:nvSpPr>
          <p:cNvPr id="43" name="标题 1">
            <a:extLst>
              <a:ext uri="{FF2B5EF4-FFF2-40B4-BE49-F238E27FC236}">
                <a16:creationId xmlns="" xmlns:a16="http://schemas.microsoft.com/office/drawing/2014/main" id="{622A761A-4AE0-4DFF-8681-FDBEE3CEB2A2}"/>
              </a:ext>
            </a:extLst>
          </p:cNvPr>
          <p:cNvSpPr>
            <a:spLocks noGrp="1"/>
          </p:cNvSpPr>
          <p:nvPr>
            <p:ph type="title"/>
          </p:nvPr>
        </p:nvSpPr>
        <p:spPr>
          <a:xfrm>
            <a:off x="247650" y="136998"/>
            <a:ext cx="10583186" cy="383182"/>
          </a:xfrm>
        </p:spPr>
        <p:txBody>
          <a:bodyPr/>
          <a:lstStyle/>
          <a:p>
            <a:r>
              <a:rPr lang="zh-CN" altLang="en-US" dirty="0"/>
              <a:t>理指标</a:t>
            </a:r>
            <a:r>
              <a:rPr lang="en-US" altLang="zh-CN" dirty="0"/>
              <a:t>-</a:t>
            </a:r>
            <a:r>
              <a:rPr lang="zh-CN" altLang="en-US" dirty="0"/>
              <a:t>指标体系构建</a:t>
            </a:r>
          </a:p>
        </p:txBody>
      </p:sp>
    </p:spTree>
    <p:extLst>
      <p:ext uri="{BB962C8B-B14F-4D97-AF65-F5344CB8AC3E}">
        <p14:creationId xmlns:p14="http://schemas.microsoft.com/office/powerpoint/2010/main" val="105531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SAP</a:t>
            </a:r>
            <a:r>
              <a:rPr lang="zh-CN" altLang="en-US" dirty="0" smtClean="0"/>
              <a:t>业务域指标梳理</a:t>
            </a:r>
            <a:r>
              <a:rPr lang="en-US" altLang="zh-CN" dirty="0" smtClean="0"/>
              <a:t>-</a:t>
            </a:r>
            <a:r>
              <a:rPr lang="zh-CN" altLang="en-US" dirty="0" smtClean="0"/>
              <a:t>示例</a:t>
            </a:r>
            <a:endParaRPr lang="zh-CN" altLang="en-US" dirty="0"/>
          </a:p>
        </p:txBody>
      </p:sp>
      <p:pic>
        <p:nvPicPr>
          <p:cNvPr id="3" name="图片 2"/>
          <p:cNvPicPr>
            <a:picLocks noChangeAspect="1"/>
          </p:cNvPicPr>
          <p:nvPr/>
        </p:nvPicPr>
        <p:blipFill>
          <a:blip r:embed="rId3"/>
          <a:stretch>
            <a:fillRect/>
          </a:stretch>
        </p:blipFill>
        <p:spPr>
          <a:xfrm>
            <a:off x="358815" y="695676"/>
            <a:ext cx="9549113" cy="6046578"/>
          </a:xfrm>
          <a:prstGeom prst="rect">
            <a:avLst/>
          </a:prstGeom>
        </p:spPr>
      </p:pic>
    </p:spTree>
    <p:extLst>
      <p:ext uri="{BB962C8B-B14F-4D97-AF65-F5344CB8AC3E}">
        <p14:creationId xmlns:p14="http://schemas.microsoft.com/office/powerpoint/2010/main" val="622634044"/>
      </p:ext>
    </p:extLst>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SAP</a:t>
            </a:r>
            <a:r>
              <a:rPr lang="zh-CN" altLang="en-US" dirty="0" smtClean="0"/>
              <a:t>财务域指标梳理</a:t>
            </a:r>
            <a:r>
              <a:rPr lang="en-US" altLang="zh-CN" dirty="0" smtClean="0"/>
              <a:t>-</a:t>
            </a:r>
            <a:r>
              <a:rPr lang="zh-CN" altLang="en-US" dirty="0" smtClean="0"/>
              <a:t>示例</a:t>
            </a:r>
            <a:endParaRPr lang="zh-CN" altLang="en-US" dirty="0"/>
          </a:p>
        </p:txBody>
      </p:sp>
      <p:pic>
        <p:nvPicPr>
          <p:cNvPr id="3" name="图片 2"/>
          <p:cNvPicPr>
            <a:picLocks noChangeAspect="1"/>
          </p:cNvPicPr>
          <p:nvPr/>
        </p:nvPicPr>
        <p:blipFill>
          <a:blip r:embed="rId3"/>
          <a:stretch>
            <a:fillRect/>
          </a:stretch>
        </p:blipFill>
        <p:spPr>
          <a:xfrm>
            <a:off x="434737" y="742302"/>
            <a:ext cx="11434772" cy="5415429"/>
          </a:xfrm>
          <a:prstGeom prst="rect">
            <a:avLst/>
          </a:prstGeom>
        </p:spPr>
      </p:pic>
    </p:spTree>
    <p:extLst>
      <p:ext uri="{BB962C8B-B14F-4D97-AF65-F5344CB8AC3E}">
        <p14:creationId xmlns:p14="http://schemas.microsoft.com/office/powerpoint/2010/main" val="1479490136"/>
      </p:ext>
    </p:extLst>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 xmlns:a16="http://schemas.microsoft.com/office/drawing/2014/main" id="{29934667-F384-4019-A8CE-94F767115B64}"/>
              </a:ext>
            </a:extLst>
          </p:cNvPr>
          <p:cNvGrpSpPr/>
          <p:nvPr/>
        </p:nvGrpSpPr>
        <p:grpSpPr>
          <a:xfrm>
            <a:off x="2100438" y="1412604"/>
            <a:ext cx="9668800" cy="5169222"/>
            <a:chOff x="1043608" y="1275606"/>
            <a:chExt cx="6616262" cy="3544909"/>
          </a:xfrm>
        </p:grpSpPr>
        <p:sp>
          <p:nvSpPr>
            <p:cNvPr id="4" name="Rectangle 10">
              <a:extLst>
                <a:ext uri="{FF2B5EF4-FFF2-40B4-BE49-F238E27FC236}">
                  <a16:creationId xmlns="" xmlns:a16="http://schemas.microsoft.com/office/drawing/2014/main" id="{750989DE-52D8-46BC-83AE-D316FFB6A181}"/>
                </a:ext>
              </a:extLst>
            </p:cNvPr>
            <p:cNvSpPr/>
            <p:nvPr/>
          </p:nvSpPr>
          <p:spPr bwMode="auto">
            <a:xfrm>
              <a:off x="1043608" y="2113613"/>
              <a:ext cx="2188701" cy="1450191"/>
            </a:xfrm>
            <a:prstGeom prst="rect">
              <a:avLst/>
            </a:prstGeom>
            <a:solidFill>
              <a:schemeClr val="accent1">
                <a:lumMod val="20000"/>
                <a:lumOff val="80000"/>
                <a:alpha val="41000"/>
              </a:schemeClr>
            </a:solidFill>
            <a:ln w="22225" cap="flat" cmpd="sng" algn="ctr">
              <a:noFill/>
              <a:prstDash val="solid"/>
              <a:round/>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endParaRPr lang="zh-CN" altLang="en-US" sz="1200" dirty="0">
                <a:solidFill>
                  <a:prstClr val="black"/>
                </a:solidFill>
                <a:latin typeface="微软雅黑" panose="020B0503020204020204" pitchFamily="34" charset="-122"/>
                <a:ea typeface="微软雅黑" panose="020B0503020204020204" pitchFamily="34" charset="-122"/>
              </a:endParaRPr>
            </a:p>
          </p:txBody>
        </p:sp>
        <p:grpSp>
          <p:nvGrpSpPr>
            <p:cNvPr id="5" name="Group 9">
              <a:extLst>
                <a:ext uri="{FF2B5EF4-FFF2-40B4-BE49-F238E27FC236}">
                  <a16:creationId xmlns="" xmlns:a16="http://schemas.microsoft.com/office/drawing/2014/main" id="{7A88BAA4-137F-40F4-82B9-701E4CF8428A}"/>
                </a:ext>
              </a:extLst>
            </p:cNvPr>
            <p:cNvGrpSpPr/>
            <p:nvPr/>
          </p:nvGrpSpPr>
          <p:grpSpPr>
            <a:xfrm>
              <a:off x="1155730" y="2261671"/>
              <a:ext cx="1902573" cy="1126493"/>
              <a:chOff x="165493" y="3100979"/>
              <a:chExt cx="3247296" cy="1603193"/>
            </a:xfrm>
          </p:grpSpPr>
          <p:sp>
            <p:nvSpPr>
              <p:cNvPr id="29" name="Rectangle 37">
                <a:extLst>
                  <a:ext uri="{FF2B5EF4-FFF2-40B4-BE49-F238E27FC236}">
                    <a16:creationId xmlns="" xmlns:a16="http://schemas.microsoft.com/office/drawing/2014/main" id="{5A181153-FDC2-4619-B0BB-3562697A708B}"/>
                  </a:ext>
                </a:extLst>
              </p:cNvPr>
              <p:cNvSpPr/>
              <p:nvPr/>
            </p:nvSpPr>
            <p:spPr bwMode="auto">
              <a:xfrm>
                <a:off x="2509189" y="3100979"/>
                <a:ext cx="903600" cy="1602000"/>
              </a:xfrm>
              <a:prstGeom prst="rect">
                <a:avLst/>
              </a:prstGeom>
              <a:solidFill>
                <a:schemeClr val="accent2">
                  <a:lumMod val="75000"/>
                </a:schemeClr>
              </a:solidFill>
              <a:ln w="9525" cap="flat" cmpd="sng" algn="ctr">
                <a:solidFill>
                  <a:schemeClr val="accent2">
                    <a:lumMod val="50000"/>
                  </a:schemeClr>
                </a:solidFill>
                <a:prstDash val="solid"/>
                <a:round/>
                <a:headEnd type="none" w="med" len="med"/>
                <a:tailEnd type="triangle" w="med" len="med"/>
              </a:ln>
              <a:effectLst/>
            </p:spPr>
            <p:txBody>
              <a:bodyPr tIns="35100" bIns="35100" anchor="ctr"/>
              <a:lstStyle/>
              <a:p>
                <a:pPr eaLnBrk="0" hangingPunct="0">
                  <a:lnSpc>
                    <a:spcPct val="125000"/>
                  </a:lnSpc>
                  <a:spcBef>
                    <a:spcPts val="450"/>
                  </a:spcBef>
                  <a:spcAft>
                    <a:spcPts val="0"/>
                  </a:spcAft>
                  <a:buClr>
                    <a:srgbClr val="000000"/>
                  </a:buClr>
                  <a:buSzPct val="100000"/>
                </a:pPr>
                <a:r>
                  <a:rPr lang="zh-CN" altLang="en-US" sz="1200" dirty="0">
                    <a:solidFill>
                      <a:prstClr val="white"/>
                    </a:solidFill>
                    <a:latin typeface="微软雅黑" pitchFamily="34" charset="-122"/>
                    <a:ea typeface="微软雅黑" pitchFamily="34" charset="-122"/>
                  </a:rPr>
                  <a:t>关键驱动因素</a:t>
                </a:r>
                <a:endParaRPr lang="en-US" altLang="zh-CN" sz="1200" dirty="0">
                  <a:solidFill>
                    <a:prstClr val="white"/>
                  </a:solidFill>
                  <a:latin typeface="微软雅黑" pitchFamily="34" charset="-122"/>
                  <a:ea typeface="微软雅黑" pitchFamily="34" charset="-122"/>
                </a:endParaRPr>
              </a:p>
            </p:txBody>
          </p:sp>
          <p:sp>
            <p:nvSpPr>
              <p:cNvPr id="30" name="Isosceles Triangle 38">
                <a:extLst>
                  <a:ext uri="{FF2B5EF4-FFF2-40B4-BE49-F238E27FC236}">
                    <a16:creationId xmlns="" xmlns:a16="http://schemas.microsoft.com/office/drawing/2014/main" id="{995F0F62-CBFC-4536-8B47-78BA6758DF8B}"/>
                  </a:ext>
                </a:extLst>
              </p:cNvPr>
              <p:cNvSpPr/>
              <p:nvPr/>
            </p:nvSpPr>
            <p:spPr bwMode="auto">
              <a:xfrm rot="5400000">
                <a:off x="1901045" y="3833988"/>
                <a:ext cx="868252" cy="113958"/>
              </a:xfrm>
              <a:prstGeom prst="triangle">
                <a:avLst/>
              </a:prstGeom>
              <a:solidFill>
                <a:schemeClr val="accent2">
                  <a:lumMod val="75000"/>
                </a:schemeClr>
              </a:solidFill>
              <a:ln w="9525" cap="flat" cmpd="sng" algn="ctr">
                <a:noFill/>
                <a:prstDash val="solid"/>
                <a:round/>
                <a:headEnd type="none" w="med" len="med"/>
                <a:tailEnd type="triangle" w="med" len="med"/>
              </a:ln>
              <a:effectLst/>
            </p:spPr>
            <p:txBody>
              <a:bodyPr tIns="35100" bIns="35100" anchor="ctr"/>
              <a:lstStyle/>
              <a:p>
                <a:pPr eaLnBrk="0" hangingPunct="0">
                  <a:lnSpc>
                    <a:spcPct val="125000"/>
                  </a:lnSpc>
                  <a:spcBef>
                    <a:spcPts val="450"/>
                  </a:spcBef>
                  <a:spcAft>
                    <a:spcPts val="0"/>
                  </a:spcAft>
                  <a:buClr>
                    <a:srgbClr val="000000"/>
                  </a:buClr>
                  <a:buSzPct val="100000"/>
                  <a:defRPr/>
                </a:pPr>
                <a:endParaRPr lang="en-US" sz="1200" dirty="0">
                  <a:solidFill>
                    <a:prstClr val="white"/>
                  </a:solidFill>
                  <a:latin typeface="微软雅黑" panose="020B0503020204020204" pitchFamily="34" charset="-122"/>
                  <a:ea typeface="微软雅黑" panose="020B0503020204020204" pitchFamily="34" charset="-122"/>
                </a:endParaRPr>
              </a:p>
            </p:txBody>
          </p:sp>
          <p:sp>
            <p:nvSpPr>
              <p:cNvPr id="31" name="Rectangle 23">
                <a:extLst>
                  <a:ext uri="{FF2B5EF4-FFF2-40B4-BE49-F238E27FC236}">
                    <a16:creationId xmlns="" xmlns:a16="http://schemas.microsoft.com/office/drawing/2014/main" id="{7341CBCD-A0D8-49ED-B4ED-92FCF55D312C}"/>
                  </a:ext>
                </a:extLst>
              </p:cNvPr>
              <p:cNvSpPr/>
              <p:nvPr/>
            </p:nvSpPr>
            <p:spPr bwMode="auto">
              <a:xfrm>
                <a:off x="165493" y="3100979"/>
                <a:ext cx="900976" cy="1603193"/>
              </a:xfrm>
              <a:prstGeom prst="rect">
                <a:avLst/>
              </a:prstGeom>
              <a:solidFill>
                <a:schemeClr val="accent2">
                  <a:lumMod val="75000"/>
                </a:schemeClr>
              </a:solidFill>
              <a:ln w="9525" cap="flat" cmpd="sng" algn="ctr">
                <a:solidFill>
                  <a:schemeClr val="accent2">
                    <a:lumMod val="50000"/>
                  </a:schemeClr>
                </a:solidFill>
                <a:prstDash val="solid"/>
                <a:round/>
                <a:headEnd type="none" w="med" len="med"/>
                <a:tailEnd type="triangle" w="med" len="med"/>
              </a:ln>
              <a:effectLst/>
            </p:spPr>
            <p:txBody>
              <a:bodyPr tIns="35100" bIns="35100" anchor="ctr"/>
              <a:lstStyle/>
              <a:p>
                <a:pPr eaLnBrk="0" hangingPunct="0">
                  <a:lnSpc>
                    <a:spcPct val="125000"/>
                  </a:lnSpc>
                  <a:spcBef>
                    <a:spcPts val="450"/>
                  </a:spcBef>
                  <a:spcAft>
                    <a:spcPts val="0"/>
                  </a:spcAft>
                  <a:buClr>
                    <a:srgbClr val="000000"/>
                  </a:buClr>
                  <a:buSzPct val="100000"/>
                </a:pPr>
                <a:r>
                  <a:rPr lang="zh-CN" altLang="en-US" sz="1200" dirty="0">
                    <a:solidFill>
                      <a:prstClr val="white"/>
                    </a:solidFill>
                    <a:latin typeface="微软雅黑" pitchFamily="34" charset="-122"/>
                    <a:ea typeface="微软雅黑" pitchFamily="34" charset="-122"/>
                  </a:rPr>
                  <a:t>战略要求</a:t>
                </a:r>
                <a:endParaRPr lang="en-US" altLang="zh-CN" sz="1200" dirty="0">
                  <a:solidFill>
                    <a:prstClr val="white"/>
                  </a:solidFill>
                  <a:latin typeface="微软雅黑" pitchFamily="34" charset="-122"/>
                  <a:ea typeface="微软雅黑" pitchFamily="34" charset="-122"/>
                </a:endParaRPr>
              </a:p>
            </p:txBody>
          </p:sp>
          <p:sp>
            <p:nvSpPr>
              <p:cNvPr id="32" name="Rectangle 25">
                <a:extLst>
                  <a:ext uri="{FF2B5EF4-FFF2-40B4-BE49-F238E27FC236}">
                    <a16:creationId xmlns="" xmlns:a16="http://schemas.microsoft.com/office/drawing/2014/main" id="{FC3C29FC-BDEE-4D32-B59F-5B60CD2D77D4}"/>
                  </a:ext>
                </a:extLst>
              </p:cNvPr>
              <p:cNvSpPr/>
              <p:nvPr/>
            </p:nvSpPr>
            <p:spPr bwMode="auto">
              <a:xfrm>
                <a:off x="1295884" y="3100979"/>
                <a:ext cx="902019" cy="1603193"/>
              </a:xfrm>
              <a:prstGeom prst="rect">
                <a:avLst/>
              </a:prstGeom>
              <a:solidFill>
                <a:schemeClr val="accent2">
                  <a:lumMod val="75000"/>
                </a:schemeClr>
              </a:solidFill>
              <a:ln w="9525" cap="flat" cmpd="sng" algn="ctr">
                <a:solidFill>
                  <a:schemeClr val="accent2">
                    <a:lumMod val="50000"/>
                  </a:schemeClr>
                </a:solidFill>
                <a:prstDash val="solid"/>
                <a:round/>
                <a:headEnd type="none" w="med" len="med"/>
                <a:tailEnd type="triangle" w="med" len="med"/>
              </a:ln>
              <a:effectLst/>
            </p:spPr>
            <p:txBody>
              <a:bodyPr tIns="35100" bIns="35100" anchor="ctr"/>
              <a:lstStyle/>
              <a:p>
                <a:pPr eaLnBrk="0" hangingPunct="0">
                  <a:lnSpc>
                    <a:spcPct val="125000"/>
                  </a:lnSpc>
                  <a:spcBef>
                    <a:spcPts val="450"/>
                  </a:spcBef>
                  <a:spcAft>
                    <a:spcPts val="0"/>
                  </a:spcAft>
                  <a:buClr>
                    <a:srgbClr val="000000"/>
                  </a:buClr>
                  <a:buSzPct val="100000"/>
                  <a:defRPr/>
                </a:pPr>
                <a:r>
                  <a:rPr lang="zh-CN" altLang="en-US" sz="1200" dirty="0">
                    <a:solidFill>
                      <a:prstClr val="white"/>
                    </a:solidFill>
                    <a:latin typeface="微软雅黑" pitchFamily="34" charset="-122"/>
                    <a:ea typeface="微软雅黑" pitchFamily="34" charset="-122"/>
                  </a:rPr>
                  <a:t>核心能力</a:t>
                </a:r>
                <a:endParaRPr lang="en-US" altLang="zh-CN" sz="1200" dirty="0">
                  <a:solidFill>
                    <a:prstClr val="white"/>
                  </a:solidFill>
                  <a:latin typeface="微软雅黑" pitchFamily="34" charset="-122"/>
                  <a:ea typeface="微软雅黑" pitchFamily="34" charset="-122"/>
                </a:endParaRPr>
              </a:p>
            </p:txBody>
          </p:sp>
          <p:sp>
            <p:nvSpPr>
              <p:cNvPr id="33" name="Isosceles Triangle 30">
                <a:extLst>
                  <a:ext uri="{FF2B5EF4-FFF2-40B4-BE49-F238E27FC236}">
                    <a16:creationId xmlns="" xmlns:a16="http://schemas.microsoft.com/office/drawing/2014/main" id="{701272E2-AE9C-4AFF-AA99-AC3B068B0FB5}"/>
                  </a:ext>
                </a:extLst>
              </p:cNvPr>
              <p:cNvSpPr/>
              <p:nvPr/>
            </p:nvSpPr>
            <p:spPr bwMode="auto">
              <a:xfrm rot="5400000">
                <a:off x="747572" y="3855128"/>
                <a:ext cx="868252" cy="94894"/>
              </a:xfrm>
              <a:prstGeom prst="triangle">
                <a:avLst/>
              </a:prstGeom>
              <a:solidFill>
                <a:schemeClr val="accent2">
                  <a:lumMod val="50000"/>
                </a:schemeClr>
              </a:solidFill>
              <a:ln w="9525" cap="flat" cmpd="sng" algn="ctr">
                <a:solidFill>
                  <a:schemeClr val="bg1"/>
                </a:solidFill>
                <a:prstDash val="solid"/>
                <a:round/>
                <a:headEnd type="none" w="med" len="med"/>
                <a:tailEnd type="triangle" w="med" len="med"/>
              </a:ln>
              <a:effectLst/>
            </p:spPr>
            <p:txBody>
              <a:bodyPr tIns="35100" bIns="35100" anchor="ctr"/>
              <a:lstStyle/>
              <a:p>
                <a:pPr eaLnBrk="0" hangingPunct="0">
                  <a:lnSpc>
                    <a:spcPct val="125000"/>
                  </a:lnSpc>
                  <a:spcBef>
                    <a:spcPts val="450"/>
                  </a:spcBef>
                  <a:spcAft>
                    <a:spcPts val="0"/>
                  </a:spcAft>
                  <a:buClr>
                    <a:srgbClr val="000000"/>
                  </a:buClr>
                  <a:buSzPct val="100000"/>
                  <a:defRPr/>
                </a:pPr>
                <a:endParaRPr lang="en-US" sz="1200" dirty="0">
                  <a:solidFill>
                    <a:prstClr val="white"/>
                  </a:solidFill>
                  <a:latin typeface="微软雅黑" panose="020B0503020204020204" pitchFamily="34" charset="-122"/>
                  <a:ea typeface="微软雅黑" panose="020B0503020204020204" pitchFamily="34" charset="-122"/>
                </a:endParaRPr>
              </a:p>
            </p:txBody>
          </p:sp>
        </p:grpSp>
        <p:sp>
          <p:nvSpPr>
            <p:cNvPr id="6" name="Rectangle 27">
              <a:extLst>
                <a:ext uri="{FF2B5EF4-FFF2-40B4-BE49-F238E27FC236}">
                  <a16:creationId xmlns="" xmlns:a16="http://schemas.microsoft.com/office/drawing/2014/main" id="{3178BB5F-0DCC-4DF4-8936-92B097802737}"/>
                </a:ext>
              </a:extLst>
            </p:cNvPr>
            <p:cNvSpPr/>
            <p:nvPr/>
          </p:nvSpPr>
          <p:spPr bwMode="auto">
            <a:xfrm>
              <a:off x="5933263" y="1595970"/>
              <a:ext cx="1392071" cy="893086"/>
            </a:xfrm>
            <a:prstGeom prst="rect">
              <a:avLst/>
            </a:prstGeom>
            <a:noFill/>
            <a:ln w="9525" cap="flat" cmpd="sng" algn="ctr">
              <a:noFill/>
              <a:prstDash val="solid"/>
              <a:round/>
              <a:headEnd type="none" w="med" len="med"/>
              <a:tailEnd type="triangle" w="med" len="med"/>
            </a:ln>
            <a:effectLst/>
          </p:spPr>
          <p:txBody>
            <a:bodyPr tIns="35100" bIns="35100"/>
            <a:lstStyle/>
            <a:p>
              <a:pPr marL="128588" indent="-128588" eaLnBrk="0" hangingPunct="0">
                <a:lnSpc>
                  <a:spcPct val="125000"/>
                </a:lnSpc>
                <a:spcBef>
                  <a:spcPts val="450"/>
                </a:spcBef>
                <a:spcAft>
                  <a:spcPts val="0"/>
                </a:spcAft>
                <a:buClr>
                  <a:srgbClr val="000000"/>
                </a:buClr>
                <a:buSzPct val="100000"/>
                <a:buFont typeface="Arial" panose="020B0604020202020204" pitchFamily="34" charset="0"/>
                <a:buChar char="•"/>
                <a:defRPr/>
              </a:pPr>
              <a:r>
                <a:rPr lang="zh-CN" altLang="en-US" sz="1050" dirty="0">
                  <a:solidFill>
                    <a:prstClr val="black"/>
                  </a:solidFill>
                  <a:latin typeface="微软雅黑" pitchFamily="34" charset="-122"/>
                  <a:ea typeface="微软雅黑" pitchFamily="34" charset="-122"/>
                </a:rPr>
                <a:t>基于驱动战略发展、能力提升的关键因素，建立关键指标体系</a:t>
              </a:r>
              <a:endParaRPr lang="en-US" altLang="zh-CN" sz="1050" dirty="0">
                <a:solidFill>
                  <a:prstClr val="black"/>
                </a:solidFill>
                <a:latin typeface="微软雅黑" pitchFamily="34" charset="-122"/>
                <a:ea typeface="微软雅黑" pitchFamily="34" charset="-122"/>
              </a:endParaRPr>
            </a:p>
            <a:p>
              <a:pPr marL="133350" indent="-133350" eaLnBrk="0" hangingPunct="0">
                <a:lnSpc>
                  <a:spcPct val="125000"/>
                </a:lnSpc>
                <a:spcBef>
                  <a:spcPts val="450"/>
                </a:spcBef>
                <a:spcAft>
                  <a:spcPts val="0"/>
                </a:spcAft>
                <a:buClr>
                  <a:srgbClr val="000000"/>
                </a:buClr>
                <a:buSzPct val="100000"/>
                <a:buFont typeface="Wingdings" pitchFamily="2" charset="2"/>
                <a:buChar char="§"/>
                <a:defRPr/>
              </a:pPr>
              <a:r>
                <a:rPr lang="zh-CN" altLang="en-US" sz="1050" dirty="0">
                  <a:solidFill>
                    <a:prstClr val="black"/>
                  </a:solidFill>
                  <a:latin typeface="微软雅黑" pitchFamily="34" charset="-122"/>
                  <a:ea typeface="微软雅黑" pitchFamily="34" charset="-122"/>
                </a:rPr>
                <a:t>是管理分析体系的核心输入</a:t>
              </a:r>
              <a:endParaRPr lang="en-US" sz="1050" dirty="0">
                <a:solidFill>
                  <a:prstClr val="black"/>
                </a:solidFill>
                <a:latin typeface="微软雅黑" pitchFamily="34" charset="-122"/>
                <a:ea typeface="微软雅黑" pitchFamily="34" charset="-122"/>
              </a:endParaRPr>
            </a:p>
          </p:txBody>
        </p:sp>
        <p:sp>
          <p:nvSpPr>
            <p:cNvPr id="7" name="Rectangle 18">
              <a:extLst>
                <a:ext uri="{FF2B5EF4-FFF2-40B4-BE49-F238E27FC236}">
                  <a16:creationId xmlns="" xmlns:a16="http://schemas.microsoft.com/office/drawing/2014/main" id="{26927D9E-6E7C-49BE-9E49-46E97CA03889}"/>
                </a:ext>
              </a:extLst>
            </p:cNvPr>
            <p:cNvSpPr/>
            <p:nvPr/>
          </p:nvSpPr>
          <p:spPr bwMode="auto">
            <a:xfrm>
              <a:off x="3775471" y="1357511"/>
              <a:ext cx="3530690" cy="188916"/>
            </a:xfrm>
            <a:prstGeom prst="rect">
              <a:avLst/>
            </a:prstGeom>
            <a:solidFill>
              <a:schemeClr val="tx2">
                <a:lumMod val="75000"/>
              </a:schemeClr>
            </a:solidFill>
            <a:ln w="9525" cap="flat" cmpd="sng" algn="ctr">
              <a:solidFill>
                <a:schemeClr val="accent2">
                  <a:lumMod val="50000"/>
                </a:schemeClr>
              </a:solidFill>
              <a:prstDash val="solid"/>
              <a:round/>
              <a:headEnd type="none" w="med" len="med"/>
              <a:tailEnd type="triangle" w="med" len="med"/>
            </a:ln>
            <a:effectLst/>
          </p:spPr>
          <p:txBody>
            <a:bodyPr tIns="35100" bIns="35100" anchor="ctr"/>
            <a:lstStyle/>
            <a:p>
              <a:pPr eaLnBrk="0" hangingPunct="0">
                <a:lnSpc>
                  <a:spcPct val="125000"/>
                </a:lnSpc>
                <a:spcBef>
                  <a:spcPts val="450"/>
                </a:spcBef>
                <a:spcAft>
                  <a:spcPts val="0"/>
                </a:spcAft>
                <a:buClr>
                  <a:srgbClr val="000000"/>
                </a:buClr>
                <a:buSzPct val="100000"/>
              </a:pPr>
              <a:r>
                <a:rPr lang="zh-CN" altLang="en-US" sz="1200" dirty="0">
                  <a:solidFill>
                    <a:prstClr val="white"/>
                  </a:solidFill>
                  <a:latin typeface="微软雅黑" pitchFamily="34" charset="-122"/>
                  <a:ea typeface="微软雅黑" pitchFamily="34" charset="-122"/>
                </a:rPr>
                <a:t>经营分析模型</a:t>
              </a:r>
              <a:endParaRPr lang="en-US" altLang="zh-CN" sz="1200" dirty="0">
                <a:solidFill>
                  <a:prstClr val="white"/>
                </a:solidFill>
                <a:latin typeface="微软雅黑" pitchFamily="34" charset="-122"/>
                <a:ea typeface="微软雅黑" pitchFamily="34" charset="-122"/>
              </a:endParaRPr>
            </a:p>
          </p:txBody>
        </p:sp>
        <p:pic>
          <p:nvPicPr>
            <p:cNvPr id="8" name="Picture 2">
              <a:extLst>
                <a:ext uri="{FF2B5EF4-FFF2-40B4-BE49-F238E27FC236}">
                  <a16:creationId xmlns="" xmlns:a16="http://schemas.microsoft.com/office/drawing/2014/main" id="{1FBA639F-153D-4E10-952A-9F512264416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62734" y="1662582"/>
              <a:ext cx="2020113" cy="8164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9" name="Group 35">
              <a:extLst>
                <a:ext uri="{FF2B5EF4-FFF2-40B4-BE49-F238E27FC236}">
                  <a16:creationId xmlns="" xmlns:a16="http://schemas.microsoft.com/office/drawing/2014/main" id="{4D988D4E-C0A4-4CA8-84A2-EF5DB1E1F329}"/>
                </a:ext>
              </a:extLst>
            </p:cNvPr>
            <p:cNvGrpSpPr/>
            <p:nvPr/>
          </p:nvGrpSpPr>
          <p:grpSpPr>
            <a:xfrm>
              <a:off x="3862734" y="3234328"/>
              <a:ext cx="814618" cy="863312"/>
              <a:chOff x="3180748" y="4170527"/>
              <a:chExt cx="1365716" cy="1905492"/>
            </a:xfrm>
          </p:grpSpPr>
          <p:sp>
            <p:nvSpPr>
              <p:cNvPr id="26" name="Rectangle 4">
                <a:extLst>
                  <a:ext uri="{FF2B5EF4-FFF2-40B4-BE49-F238E27FC236}">
                    <a16:creationId xmlns="" xmlns:a16="http://schemas.microsoft.com/office/drawing/2014/main" id="{7AE601ED-4802-4DF4-B51E-CCDED4741A4B}"/>
                  </a:ext>
                </a:extLst>
              </p:cNvPr>
              <p:cNvSpPr>
                <a:spLocks noChangeArrowheads="1"/>
              </p:cNvSpPr>
              <p:nvPr/>
            </p:nvSpPr>
            <p:spPr bwMode="auto">
              <a:xfrm>
                <a:off x="3180748" y="4170527"/>
                <a:ext cx="1137138" cy="1738313"/>
              </a:xfrm>
              <a:prstGeom prst="rect">
                <a:avLst/>
              </a:prstGeom>
              <a:solidFill>
                <a:schemeClr val="bg1">
                  <a:alpha val="79999"/>
                </a:schemeClr>
              </a:solidFill>
              <a:ln w="12700" algn="ctr">
                <a:solidFill>
                  <a:srgbClr val="015BA7"/>
                </a:solidFill>
                <a:round/>
                <a:headEnd/>
                <a:tailEnd type="triangle" w="med" len="med"/>
              </a:ln>
            </p:spPr>
            <p:txBody>
              <a:bodyPr tIns="35100" bIns="35100" anchor="ctr"/>
              <a:lstStyle/>
              <a:p>
                <a:pPr eaLnBrk="0" hangingPunct="0">
                  <a:buClr>
                    <a:srgbClr val="000000"/>
                  </a:buClr>
                  <a:buSzPct val="100000"/>
                  <a:buFont typeface="Arial" pitchFamily="34" charset="0"/>
                  <a:buNone/>
                </a:pPr>
                <a:endParaRPr lang="zh-CN" altLang="en-US" sz="1600" dirty="0">
                  <a:solidFill>
                    <a:prstClr val="black"/>
                  </a:solidFill>
                  <a:latin typeface="微软雅黑" panose="020B0503020204020204" pitchFamily="34" charset="-122"/>
                  <a:ea typeface="微软雅黑" panose="020B0503020204020204" pitchFamily="34" charset="-122"/>
                </a:endParaRPr>
              </a:p>
            </p:txBody>
          </p:sp>
          <p:sp>
            <p:nvSpPr>
              <p:cNvPr id="27" name="Rectangle 4">
                <a:extLst>
                  <a:ext uri="{FF2B5EF4-FFF2-40B4-BE49-F238E27FC236}">
                    <a16:creationId xmlns="" xmlns:a16="http://schemas.microsoft.com/office/drawing/2014/main" id="{2D6ECD12-ED78-4F47-BFED-B5C975B5397A}"/>
                  </a:ext>
                </a:extLst>
              </p:cNvPr>
              <p:cNvSpPr>
                <a:spLocks noChangeArrowheads="1"/>
              </p:cNvSpPr>
              <p:nvPr/>
            </p:nvSpPr>
            <p:spPr bwMode="auto">
              <a:xfrm>
                <a:off x="3287660" y="4263791"/>
                <a:ext cx="1137138" cy="1738313"/>
              </a:xfrm>
              <a:prstGeom prst="rect">
                <a:avLst/>
              </a:prstGeom>
              <a:solidFill>
                <a:schemeClr val="bg1">
                  <a:alpha val="79999"/>
                </a:schemeClr>
              </a:solidFill>
              <a:ln w="12700" algn="ctr">
                <a:solidFill>
                  <a:srgbClr val="015BA7"/>
                </a:solidFill>
                <a:round/>
                <a:headEnd/>
                <a:tailEnd type="triangle" w="med" len="med"/>
              </a:ln>
            </p:spPr>
            <p:txBody>
              <a:bodyPr tIns="35100" bIns="35100" anchor="ctr"/>
              <a:lstStyle/>
              <a:p>
                <a:pPr eaLnBrk="0" hangingPunct="0">
                  <a:buClr>
                    <a:srgbClr val="000000"/>
                  </a:buClr>
                  <a:buSzPct val="100000"/>
                  <a:buFont typeface="Arial" pitchFamily="34" charset="0"/>
                  <a:buNone/>
                </a:pPr>
                <a:endParaRPr lang="zh-CN" altLang="en-US" sz="1600" dirty="0">
                  <a:solidFill>
                    <a:prstClr val="black"/>
                  </a:solidFill>
                  <a:latin typeface="微软雅黑" panose="020B0503020204020204" pitchFamily="34" charset="-122"/>
                  <a:ea typeface="微软雅黑" panose="020B0503020204020204" pitchFamily="34" charset="-122"/>
                </a:endParaRPr>
              </a:p>
            </p:txBody>
          </p:sp>
          <p:sp>
            <p:nvSpPr>
              <p:cNvPr id="28" name="Rectangle 4">
                <a:extLst>
                  <a:ext uri="{FF2B5EF4-FFF2-40B4-BE49-F238E27FC236}">
                    <a16:creationId xmlns="" xmlns:a16="http://schemas.microsoft.com/office/drawing/2014/main" id="{73675FF6-C50B-4A61-95E5-7468B538CCBE}"/>
                  </a:ext>
                </a:extLst>
              </p:cNvPr>
              <p:cNvSpPr>
                <a:spLocks noChangeArrowheads="1"/>
              </p:cNvSpPr>
              <p:nvPr/>
            </p:nvSpPr>
            <p:spPr bwMode="auto">
              <a:xfrm>
                <a:off x="3409326" y="4337706"/>
                <a:ext cx="1137138" cy="1738313"/>
              </a:xfrm>
              <a:prstGeom prst="rect">
                <a:avLst/>
              </a:prstGeom>
              <a:solidFill>
                <a:schemeClr val="bg1">
                  <a:alpha val="79999"/>
                </a:schemeClr>
              </a:solidFill>
              <a:ln w="12700" algn="ctr">
                <a:solidFill>
                  <a:srgbClr val="015BA7"/>
                </a:solidFill>
                <a:round/>
                <a:headEnd/>
                <a:tailEnd type="triangle" w="med" len="med"/>
              </a:ln>
            </p:spPr>
            <p:txBody>
              <a:bodyPr tIns="35100" bIns="35100" anchor="ctr"/>
              <a:lstStyle/>
              <a:p>
                <a:pPr eaLnBrk="0" hangingPunct="0">
                  <a:buClr>
                    <a:srgbClr val="000000"/>
                  </a:buClr>
                  <a:buSzPct val="100000"/>
                  <a:buFont typeface="Arial" pitchFamily="34" charset="0"/>
                  <a:buNone/>
                </a:pPr>
                <a:r>
                  <a:rPr lang="zh-CN" altLang="en-US" sz="1600" dirty="0">
                    <a:solidFill>
                      <a:prstClr val="black"/>
                    </a:solidFill>
                    <a:latin typeface="微软雅黑" panose="020B0503020204020204" pitchFamily="34" charset="-122"/>
                    <a:ea typeface="微软雅黑" panose="020B0503020204020204" pitchFamily="34" charset="-122"/>
                  </a:rPr>
                  <a:t>分析主题</a:t>
                </a:r>
              </a:p>
            </p:txBody>
          </p:sp>
        </p:grpSp>
        <p:sp>
          <p:nvSpPr>
            <p:cNvPr id="10" name="AutoShape 3">
              <a:extLst>
                <a:ext uri="{FF2B5EF4-FFF2-40B4-BE49-F238E27FC236}">
                  <a16:creationId xmlns="" xmlns:a16="http://schemas.microsoft.com/office/drawing/2014/main" id="{B9D2BCC2-F113-4818-BAA8-56D607710DA7}"/>
                </a:ext>
              </a:extLst>
            </p:cNvPr>
            <p:cNvSpPr>
              <a:spLocks noChangeArrowheads="1"/>
            </p:cNvSpPr>
            <p:nvPr/>
          </p:nvSpPr>
          <p:spPr bwMode="auto">
            <a:xfrm rot="5400000">
              <a:off x="4641637" y="3570738"/>
              <a:ext cx="391154" cy="88281"/>
            </a:xfrm>
            <a:prstGeom prst="triangle">
              <a:avLst>
                <a:gd name="adj" fmla="val 50000"/>
              </a:avLst>
            </a:prstGeom>
            <a:solidFill>
              <a:schemeClr val="accent2">
                <a:lumMod val="90000"/>
              </a:schemeClr>
            </a:solidFill>
            <a:ln w="9525" cap="flat" cmpd="sng" algn="ctr">
              <a:noFill/>
              <a:prstDash val="solid"/>
              <a:round/>
              <a:headEnd type="none" w="med" len="med"/>
              <a:tailEnd type="triangle" w="med" len="med"/>
            </a:ln>
            <a:effectLst/>
          </p:spPr>
          <p:txBody>
            <a:bodyPr tIns="35100" bIns="35100" anchor="ctr"/>
            <a:lstStyle/>
            <a:p>
              <a:pPr eaLnBrk="0" hangingPunct="0">
                <a:lnSpc>
                  <a:spcPct val="125000"/>
                </a:lnSpc>
                <a:spcBef>
                  <a:spcPts val="450"/>
                </a:spcBef>
                <a:spcAft>
                  <a:spcPts val="0"/>
                </a:spcAft>
                <a:buClr>
                  <a:srgbClr val="000000"/>
                </a:buClr>
                <a:buSzPct val="100000"/>
                <a:defRPr/>
              </a:pPr>
              <a:endParaRPr lang="en-US" sz="1200" dirty="0">
                <a:solidFill>
                  <a:prstClr val="white"/>
                </a:solidFill>
                <a:latin typeface="微软雅黑" panose="020B0503020204020204" pitchFamily="34" charset="-122"/>
                <a:ea typeface="微软雅黑" panose="020B0503020204020204" pitchFamily="34" charset="-122"/>
              </a:endParaRPr>
            </a:p>
          </p:txBody>
        </p:sp>
        <p:sp>
          <p:nvSpPr>
            <p:cNvPr id="11" name="Rectangle 44">
              <a:extLst>
                <a:ext uri="{FF2B5EF4-FFF2-40B4-BE49-F238E27FC236}">
                  <a16:creationId xmlns="" xmlns:a16="http://schemas.microsoft.com/office/drawing/2014/main" id="{D5FA457A-DC1B-4198-A854-4B87D2CA4F8E}"/>
                </a:ext>
              </a:extLst>
            </p:cNvPr>
            <p:cNvSpPr/>
            <p:nvPr/>
          </p:nvSpPr>
          <p:spPr bwMode="auto">
            <a:xfrm>
              <a:off x="3775471" y="4160787"/>
              <a:ext cx="3617337" cy="659728"/>
            </a:xfrm>
            <a:prstGeom prst="rect">
              <a:avLst/>
            </a:prstGeom>
            <a:noFill/>
            <a:ln w="9525" cap="flat" cmpd="sng" algn="ctr">
              <a:noFill/>
              <a:prstDash val="solid"/>
              <a:round/>
              <a:headEnd type="none" w="med" len="med"/>
              <a:tailEnd type="triangle" w="med" len="med"/>
            </a:ln>
            <a:effectLst/>
          </p:spPr>
          <p:txBody>
            <a:bodyPr tIns="35100" bIns="35100"/>
            <a:lstStyle/>
            <a:p>
              <a:pPr marL="128588" indent="-128588" eaLnBrk="0" hangingPunct="0">
                <a:lnSpc>
                  <a:spcPct val="125000"/>
                </a:lnSpc>
                <a:spcBef>
                  <a:spcPts val="450"/>
                </a:spcBef>
                <a:spcAft>
                  <a:spcPts val="0"/>
                </a:spcAft>
                <a:buClr>
                  <a:srgbClr val="000000"/>
                </a:buClr>
                <a:buSzPct val="100000"/>
                <a:buFont typeface="Arial" panose="020B0604020202020204" pitchFamily="34" charset="0"/>
                <a:buChar char="•"/>
                <a:defRPr/>
              </a:pPr>
              <a:r>
                <a:rPr lang="zh-CN" altLang="en-US" sz="1050" dirty="0">
                  <a:solidFill>
                    <a:prstClr val="black"/>
                  </a:solidFill>
                  <a:latin typeface="微软雅黑" pitchFamily="34" charset="-122"/>
                  <a:ea typeface="微软雅黑" pitchFamily="34" charset="-122"/>
                </a:rPr>
                <a:t>以核心能力为框架，以战略要求为起点，建立多层级分析体系</a:t>
              </a:r>
              <a:endParaRPr lang="en-US" altLang="zh-CN" sz="1050" dirty="0">
                <a:solidFill>
                  <a:prstClr val="black"/>
                </a:solidFill>
                <a:latin typeface="微软雅黑" pitchFamily="34" charset="-122"/>
                <a:ea typeface="微软雅黑" pitchFamily="34" charset="-122"/>
              </a:endParaRPr>
            </a:p>
            <a:p>
              <a:pPr marL="133350" indent="-133350" eaLnBrk="0" hangingPunct="0">
                <a:lnSpc>
                  <a:spcPct val="125000"/>
                </a:lnSpc>
                <a:spcBef>
                  <a:spcPts val="450"/>
                </a:spcBef>
                <a:spcAft>
                  <a:spcPts val="0"/>
                </a:spcAft>
                <a:buClr>
                  <a:srgbClr val="000000"/>
                </a:buClr>
                <a:buSzPct val="100000"/>
                <a:buFont typeface="Wingdings" pitchFamily="2" charset="2"/>
                <a:buChar char="§"/>
                <a:defRPr/>
              </a:pPr>
              <a:r>
                <a:rPr lang="zh-CN" altLang="en-US" sz="1050" dirty="0">
                  <a:solidFill>
                    <a:prstClr val="black"/>
                  </a:solidFill>
                  <a:latin typeface="微软雅黑" pitchFamily="34" charset="-122"/>
                  <a:ea typeface="微软雅黑" pitchFamily="34" charset="-122"/>
                </a:rPr>
                <a:t>以关键指标为核心，配以相应的分析维度、方法、频率，构建详细的分析场景</a:t>
              </a:r>
              <a:endParaRPr lang="en-US" altLang="zh-CN" sz="1050" dirty="0">
                <a:solidFill>
                  <a:prstClr val="black"/>
                </a:solidFill>
                <a:latin typeface="微软雅黑" pitchFamily="34" charset="-122"/>
                <a:ea typeface="微软雅黑" pitchFamily="34" charset="-122"/>
              </a:endParaRPr>
            </a:p>
          </p:txBody>
        </p:sp>
        <p:sp>
          <p:nvSpPr>
            <p:cNvPr id="12" name="Rectangle 46">
              <a:extLst>
                <a:ext uri="{FF2B5EF4-FFF2-40B4-BE49-F238E27FC236}">
                  <a16:creationId xmlns="" xmlns:a16="http://schemas.microsoft.com/office/drawing/2014/main" id="{F59EB982-2FE3-4A45-8EBA-580E82425C23}"/>
                </a:ext>
              </a:extLst>
            </p:cNvPr>
            <p:cNvSpPr/>
            <p:nvPr/>
          </p:nvSpPr>
          <p:spPr bwMode="auto">
            <a:xfrm>
              <a:off x="3775471" y="2941436"/>
              <a:ext cx="3571633" cy="188916"/>
            </a:xfrm>
            <a:prstGeom prst="rect">
              <a:avLst/>
            </a:prstGeom>
            <a:solidFill>
              <a:schemeClr val="tx2">
                <a:lumMod val="75000"/>
              </a:schemeClr>
            </a:solidFill>
            <a:ln w="9525" cap="flat" cmpd="sng" algn="ctr">
              <a:solidFill>
                <a:schemeClr val="accent2">
                  <a:lumMod val="50000"/>
                </a:schemeClr>
              </a:solidFill>
              <a:prstDash val="solid"/>
              <a:round/>
              <a:headEnd type="none" w="med" len="med"/>
              <a:tailEnd type="triangle" w="med" len="med"/>
            </a:ln>
            <a:effectLst/>
          </p:spPr>
          <p:txBody>
            <a:bodyPr tIns="35100" bIns="35100" anchor="ctr"/>
            <a:lstStyle/>
            <a:p>
              <a:pPr eaLnBrk="0" hangingPunct="0">
                <a:lnSpc>
                  <a:spcPct val="125000"/>
                </a:lnSpc>
                <a:spcBef>
                  <a:spcPts val="450"/>
                </a:spcBef>
                <a:spcAft>
                  <a:spcPts val="0"/>
                </a:spcAft>
                <a:buClr>
                  <a:srgbClr val="000000"/>
                </a:buClr>
                <a:buSzPct val="100000"/>
                <a:defRPr/>
              </a:pPr>
              <a:r>
                <a:rPr lang="zh-CN" altLang="en-US" sz="1200" dirty="0">
                  <a:solidFill>
                    <a:prstClr val="white"/>
                  </a:solidFill>
                  <a:latin typeface="微软雅黑" pitchFamily="34" charset="-122"/>
                  <a:ea typeface="微软雅黑" pitchFamily="34" charset="-122"/>
                </a:rPr>
                <a:t>业务能力模型</a:t>
              </a:r>
              <a:endParaRPr lang="en-US" altLang="zh-CN" sz="1200" dirty="0">
                <a:solidFill>
                  <a:prstClr val="white"/>
                </a:solidFill>
                <a:latin typeface="微软雅黑" pitchFamily="34" charset="-122"/>
                <a:ea typeface="微软雅黑" pitchFamily="34" charset="-122"/>
              </a:endParaRPr>
            </a:p>
          </p:txBody>
        </p:sp>
        <p:sp>
          <p:nvSpPr>
            <p:cNvPr id="13" name="Freeform 7">
              <a:extLst>
                <a:ext uri="{FF2B5EF4-FFF2-40B4-BE49-F238E27FC236}">
                  <a16:creationId xmlns="" xmlns:a16="http://schemas.microsoft.com/office/drawing/2014/main" id="{0E37B269-F8B5-4B22-A12C-75E55B552CD4}"/>
                </a:ext>
              </a:extLst>
            </p:cNvPr>
            <p:cNvSpPr>
              <a:spLocks/>
            </p:cNvSpPr>
            <p:nvPr/>
          </p:nvSpPr>
          <p:spPr bwMode="auto">
            <a:xfrm rot="19579709">
              <a:off x="2574563" y="1634614"/>
              <a:ext cx="1155233" cy="514334"/>
            </a:xfrm>
            <a:custGeom>
              <a:avLst/>
              <a:gdLst/>
              <a:ahLst/>
              <a:cxnLst>
                <a:cxn ang="0">
                  <a:pos x="3" y="585"/>
                </a:cxn>
                <a:cxn ang="0">
                  <a:pos x="12" y="513"/>
                </a:cxn>
                <a:cxn ang="0">
                  <a:pos x="29" y="446"/>
                </a:cxn>
                <a:cxn ang="0">
                  <a:pos x="51" y="383"/>
                </a:cxn>
                <a:cxn ang="0">
                  <a:pos x="94" y="299"/>
                </a:cxn>
                <a:cxn ang="0">
                  <a:pos x="167" y="202"/>
                </a:cxn>
                <a:cxn ang="0">
                  <a:pos x="232" y="142"/>
                </a:cxn>
                <a:cxn ang="0">
                  <a:pos x="306" y="92"/>
                </a:cxn>
                <a:cxn ang="0">
                  <a:pos x="412" y="42"/>
                </a:cxn>
                <a:cxn ang="0">
                  <a:pos x="467" y="25"/>
                </a:cxn>
                <a:cxn ang="0">
                  <a:pos x="525" y="11"/>
                </a:cxn>
                <a:cxn ang="0">
                  <a:pos x="583" y="4"/>
                </a:cxn>
                <a:cxn ang="0">
                  <a:pos x="642" y="0"/>
                </a:cxn>
                <a:cxn ang="0">
                  <a:pos x="760" y="7"/>
                </a:cxn>
                <a:cxn ang="0">
                  <a:pos x="874" y="33"/>
                </a:cxn>
                <a:cxn ang="0">
                  <a:pos x="956" y="66"/>
                </a:cxn>
                <a:cxn ang="0">
                  <a:pos x="1007" y="93"/>
                </a:cxn>
                <a:cxn ang="0">
                  <a:pos x="1081" y="145"/>
                </a:cxn>
                <a:cxn ang="0">
                  <a:pos x="1125" y="185"/>
                </a:cxn>
                <a:cxn ang="0">
                  <a:pos x="1166" y="229"/>
                </a:cxn>
                <a:cxn ang="0">
                  <a:pos x="1234" y="333"/>
                </a:cxn>
                <a:cxn ang="0">
                  <a:pos x="1282" y="457"/>
                </a:cxn>
                <a:cxn ang="0">
                  <a:pos x="1307" y="599"/>
                </a:cxn>
                <a:cxn ang="0">
                  <a:pos x="1104" y="746"/>
                </a:cxn>
                <a:cxn ang="0">
                  <a:pos x="917" y="585"/>
                </a:cxn>
                <a:cxn ang="0">
                  <a:pos x="894" y="503"/>
                </a:cxn>
                <a:cxn ang="0">
                  <a:pos x="854" y="434"/>
                </a:cxn>
                <a:cxn ang="0">
                  <a:pos x="804" y="376"/>
                </a:cxn>
                <a:cxn ang="0">
                  <a:pos x="744" y="330"/>
                </a:cxn>
                <a:cxn ang="0">
                  <a:pos x="675" y="295"/>
                </a:cxn>
                <a:cxn ang="0">
                  <a:pos x="599" y="272"/>
                </a:cxn>
                <a:cxn ang="0">
                  <a:pos x="521" y="261"/>
                </a:cxn>
                <a:cxn ang="0">
                  <a:pos x="441" y="260"/>
                </a:cxn>
                <a:cxn ang="0">
                  <a:pos x="360" y="269"/>
                </a:cxn>
                <a:cxn ang="0">
                  <a:pos x="284" y="289"/>
                </a:cxn>
                <a:cxn ang="0">
                  <a:pos x="212" y="320"/>
                </a:cxn>
                <a:cxn ang="0">
                  <a:pos x="147" y="361"/>
                </a:cxn>
                <a:cxn ang="0">
                  <a:pos x="92" y="412"/>
                </a:cxn>
                <a:cxn ang="0">
                  <a:pos x="47" y="473"/>
                </a:cxn>
                <a:cxn ang="0">
                  <a:pos x="16" y="543"/>
                </a:cxn>
                <a:cxn ang="0">
                  <a:pos x="0" y="623"/>
                </a:cxn>
              </a:cxnLst>
              <a:rect l="0" t="0" r="r" b="b"/>
              <a:pathLst>
                <a:path w="1402" h="747">
                  <a:moveTo>
                    <a:pt x="0" y="623"/>
                  </a:moveTo>
                  <a:lnTo>
                    <a:pt x="3" y="585"/>
                  </a:lnTo>
                  <a:lnTo>
                    <a:pt x="7" y="548"/>
                  </a:lnTo>
                  <a:lnTo>
                    <a:pt x="12" y="513"/>
                  </a:lnTo>
                  <a:lnTo>
                    <a:pt x="19" y="480"/>
                  </a:lnTo>
                  <a:lnTo>
                    <a:pt x="29" y="446"/>
                  </a:lnTo>
                  <a:lnTo>
                    <a:pt x="38" y="414"/>
                  </a:lnTo>
                  <a:lnTo>
                    <a:pt x="51" y="383"/>
                  </a:lnTo>
                  <a:lnTo>
                    <a:pt x="63" y="354"/>
                  </a:lnTo>
                  <a:lnTo>
                    <a:pt x="94" y="299"/>
                  </a:lnTo>
                  <a:lnTo>
                    <a:pt x="128" y="248"/>
                  </a:lnTo>
                  <a:lnTo>
                    <a:pt x="167" y="202"/>
                  </a:lnTo>
                  <a:lnTo>
                    <a:pt x="210" y="161"/>
                  </a:lnTo>
                  <a:lnTo>
                    <a:pt x="232" y="142"/>
                  </a:lnTo>
                  <a:lnTo>
                    <a:pt x="256" y="124"/>
                  </a:lnTo>
                  <a:lnTo>
                    <a:pt x="306" y="92"/>
                  </a:lnTo>
                  <a:lnTo>
                    <a:pt x="357" y="65"/>
                  </a:lnTo>
                  <a:lnTo>
                    <a:pt x="412" y="42"/>
                  </a:lnTo>
                  <a:lnTo>
                    <a:pt x="440" y="32"/>
                  </a:lnTo>
                  <a:lnTo>
                    <a:pt x="467" y="25"/>
                  </a:lnTo>
                  <a:lnTo>
                    <a:pt x="496" y="17"/>
                  </a:lnTo>
                  <a:lnTo>
                    <a:pt x="525" y="11"/>
                  </a:lnTo>
                  <a:lnTo>
                    <a:pt x="554" y="7"/>
                  </a:lnTo>
                  <a:lnTo>
                    <a:pt x="583" y="4"/>
                  </a:lnTo>
                  <a:lnTo>
                    <a:pt x="613" y="1"/>
                  </a:lnTo>
                  <a:lnTo>
                    <a:pt x="642" y="0"/>
                  </a:lnTo>
                  <a:lnTo>
                    <a:pt x="701" y="1"/>
                  </a:lnTo>
                  <a:lnTo>
                    <a:pt x="760" y="7"/>
                  </a:lnTo>
                  <a:lnTo>
                    <a:pt x="818" y="18"/>
                  </a:lnTo>
                  <a:lnTo>
                    <a:pt x="874" y="33"/>
                  </a:lnTo>
                  <a:lnTo>
                    <a:pt x="929" y="54"/>
                  </a:lnTo>
                  <a:lnTo>
                    <a:pt x="956" y="66"/>
                  </a:lnTo>
                  <a:lnTo>
                    <a:pt x="982" y="79"/>
                  </a:lnTo>
                  <a:lnTo>
                    <a:pt x="1007" y="93"/>
                  </a:lnTo>
                  <a:lnTo>
                    <a:pt x="1033" y="109"/>
                  </a:lnTo>
                  <a:lnTo>
                    <a:pt x="1081" y="145"/>
                  </a:lnTo>
                  <a:lnTo>
                    <a:pt x="1103" y="164"/>
                  </a:lnTo>
                  <a:lnTo>
                    <a:pt x="1125" y="185"/>
                  </a:lnTo>
                  <a:lnTo>
                    <a:pt x="1146" y="206"/>
                  </a:lnTo>
                  <a:lnTo>
                    <a:pt x="1166" y="229"/>
                  </a:lnTo>
                  <a:lnTo>
                    <a:pt x="1202" y="278"/>
                  </a:lnTo>
                  <a:lnTo>
                    <a:pt x="1234" y="333"/>
                  </a:lnTo>
                  <a:lnTo>
                    <a:pt x="1261" y="392"/>
                  </a:lnTo>
                  <a:lnTo>
                    <a:pt x="1282" y="457"/>
                  </a:lnTo>
                  <a:lnTo>
                    <a:pt x="1298" y="525"/>
                  </a:lnTo>
                  <a:lnTo>
                    <a:pt x="1307" y="599"/>
                  </a:lnTo>
                  <a:lnTo>
                    <a:pt x="1401" y="599"/>
                  </a:lnTo>
                  <a:lnTo>
                    <a:pt x="1104" y="746"/>
                  </a:lnTo>
                  <a:lnTo>
                    <a:pt x="828" y="583"/>
                  </a:lnTo>
                  <a:lnTo>
                    <a:pt x="917" y="585"/>
                  </a:lnTo>
                  <a:lnTo>
                    <a:pt x="908" y="543"/>
                  </a:lnTo>
                  <a:lnTo>
                    <a:pt x="894" y="503"/>
                  </a:lnTo>
                  <a:lnTo>
                    <a:pt x="875" y="467"/>
                  </a:lnTo>
                  <a:lnTo>
                    <a:pt x="854" y="434"/>
                  </a:lnTo>
                  <a:lnTo>
                    <a:pt x="830" y="403"/>
                  </a:lnTo>
                  <a:lnTo>
                    <a:pt x="804" y="376"/>
                  </a:lnTo>
                  <a:lnTo>
                    <a:pt x="775" y="351"/>
                  </a:lnTo>
                  <a:lnTo>
                    <a:pt x="744" y="330"/>
                  </a:lnTo>
                  <a:lnTo>
                    <a:pt x="710" y="311"/>
                  </a:lnTo>
                  <a:lnTo>
                    <a:pt x="675" y="295"/>
                  </a:lnTo>
                  <a:lnTo>
                    <a:pt x="637" y="283"/>
                  </a:lnTo>
                  <a:lnTo>
                    <a:pt x="599" y="272"/>
                  </a:lnTo>
                  <a:lnTo>
                    <a:pt x="561" y="265"/>
                  </a:lnTo>
                  <a:lnTo>
                    <a:pt x="521" y="261"/>
                  </a:lnTo>
                  <a:lnTo>
                    <a:pt x="481" y="259"/>
                  </a:lnTo>
                  <a:lnTo>
                    <a:pt x="441" y="260"/>
                  </a:lnTo>
                  <a:lnTo>
                    <a:pt x="400" y="263"/>
                  </a:lnTo>
                  <a:lnTo>
                    <a:pt x="360" y="269"/>
                  </a:lnTo>
                  <a:lnTo>
                    <a:pt x="322" y="278"/>
                  </a:lnTo>
                  <a:lnTo>
                    <a:pt x="284" y="289"/>
                  </a:lnTo>
                  <a:lnTo>
                    <a:pt x="248" y="304"/>
                  </a:lnTo>
                  <a:lnTo>
                    <a:pt x="212" y="320"/>
                  </a:lnTo>
                  <a:lnTo>
                    <a:pt x="179" y="339"/>
                  </a:lnTo>
                  <a:lnTo>
                    <a:pt x="147" y="361"/>
                  </a:lnTo>
                  <a:lnTo>
                    <a:pt x="118" y="385"/>
                  </a:lnTo>
                  <a:lnTo>
                    <a:pt x="92" y="412"/>
                  </a:lnTo>
                  <a:lnTo>
                    <a:pt x="68" y="441"/>
                  </a:lnTo>
                  <a:lnTo>
                    <a:pt x="47" y="473"/>
                  </a:lnTo>
                  <a:lnTo>
                    <a:pt x="30" y="506"/>
                  </a:lnTo>
                  <a:lnTo>
                    <a:pt x="16" y="543"/>
                  </a:lnTo>
                  <a:lnTo>
                    <a:pt x="6" y="581"/>
                  </a:lnTo>
                  <a:lnTo>
                    <a:pt x="0" y="623"/>
                  </a:lnTo>
                </a:path>
              </a:pathLst>
            </a:custGeom>
            <a:solidFill>
              <a:schemeClr val="accent1"/>
            </a:solidFill>
            <a:ln w="6350" cap="flat" cmpd="sng">
              <a:noFill/>
              <a:prstDash val="solid"/>
              <a:round/>
              <a:headEnd type="none" w="med" len="med"/>
              <a:tailEnd type="none" w="med" len="med"/>
            </a:ln>
            <a:effectLst/>
          </p:spPr>
          <p:txBody>
            <a:bodyPr/>
            <a:lstStyle/>
            <a:p>
              <a:endParaRPr lang="en-US" sz="1200" dirty="0">
                <a:solidFill>
                  <a:prstClr val="white"/>
                </a:solidFill>
              </a:endParaRPr>
            </a:p>
          </p:txBody>
        </p:sp>
        <p:sp>
          <p:nvSpPr>
            <p:cNvPr id="14" name="Freeform 7">
              <a:extLst>
                <a:ext uri="{FF2B5EF4-FFF2-40B4-BE49-F238E27FC236}">
                  <a16:creationId xmlns="" xmlns:a16="http://schemas.microsoft.com/office/drawing/2014/main" id="{D4ACA5B4-704D-471B-9005-698226E2413A}"/>
                </a:ext>
              </a:extLst>
            </p:cNvPr>
            <p:cNvSpPr>
              <a:spLocks/>
            </p:cNvSpPr>
            <p:nvPr/>
          </p:nvSpPr>
          <p:spPr bwMode="auto">
            <a:xfrm rot="4405639">
              <a:off x="6927652" y="2650006"/>
              <a:ext cx="930312" cy="514334"/>
            </a:xfrm>
            <a:custGeom>
              <a:avLst/>
              <a:gdLst/>
              <a:ahLst/>
              <a:cxnLst>
                <a:cxn ang="0">
                  <a:pos x="3" y="585"/>
                </a:cxn>
                <a:cxn ang="0">
                  <a:pos x="12" y="513"/>
                </a:cxn>
                <a:cxn ang="0">
                  <a:pos x="29" y="446"/>
                </a:cxn>
                <a:cxn ang="0">
                  <a:pos x="51" y="383"/>
                </a:cxn>
                <a:cxn ang="0">
                  <a:pos x="94" y="299"/>
                </a:cxn>
                <a:cxn ang="0">
                  <a:pos x="167" y="202"/>
                </a:cxn>
                <a:cxn ang="0">
                  <a:pos x="232" y="142"/>
                </a:cxn>
                <a:cxn ang="0">
                  <a:pos x="306" y="92"/>
                </a:cxn>
                <a:cxn ang="0">
                  <a:pos x="412" y="42"/>
                </a:cxn>
                <a:cxn ang="0">
                  <a:pos x="467" y="25"/>
                </a:cxn>
                <a:cxn ang="0">
                  <a:pos x="525" y="11"/>
                </a:cxn>
                <a:cxn ang="0">
                  <a:pos x="583" y="4"/>
                </a:cxn>
                <a:cxn ang="0">
                  <a:pos x="642" y="0"/>
                </a:cxn>
                <a:cxn ang="0">
                  <a:pos x="760" y="7"/>
                </a:cxn>
                <a:cxn ang="0">
                  <a:pos x="874" y="33"/>
                </a:cxn>
                <a:cxn ang="0">
                  <a:pos x="956" y="66"/>
                </a:cxn>
                <a:cxn ang="0">
                  <a:pos x="1007" y="93"/>
                </a:cxn>
                <a:cxn ang="0">
                  <a:pos x="1081" y="145"/>
                </a:cxn>
                <a:cxn ang="0">
                  <a:pos x="1125" y="185"/>
                </a:cxn>
                <a:cxn ang="0">
                  <a:pos x="1166" y="229"/>
                </a:cxn>
                <a:cxn ang="0">
                  <a:pos x="1234" y="333"/>
                </a:cxn>
                <a:cxn ang="0">
                  <a:pos x="1282" y="457"/>
                </a:cxn>
                <a:cxn ang="0">
                  <a:pos x="1307" y="599"/>
                </a:cxn>
                <a:cxn ang="0">
                  <a:pos x="1104" y="746"/>
                </a:cxn>
                <a:cxn ang="0">
                  <a:pos x="917" y="585"/>
                </a:cxn>
                <a:cxn ang="0">
                  <a:pos x="894" y="503"/>
                </a:cxn>
                <a:cxn ang="0">
                  <a:pos x="854" y="434"/>
                </a:cxn>
                <a:cxn ang="0">
                  <a:pos x="804" y="376"/>
                </a:cxn>
                <a:cxn ang="0">
                  <a:pos x="744" y="330"/>
                </a:cxn>
                <a:cxn ang="0">
                  <a:pos x="675" y="295"/>
                </a:cxn>
                <a:cxn ang="0">
                  <a:pos x="599" y="272"/>
                </a:cxn>
                <a:cxn ang="0">
                  <a:pos x="521" y="261"/>
                </a:cxn>
                <a:cxn ang="0">
                  <a:pos x="441" y="260"/>
                </a:cxn>
                <a:cxn ang="0">
                  <a:pos x="360" y="269"/>
                </a:cxn>
                <a:cxn ang="0">
                  <a:pos x="284" y="289"/>
                </a:cxn>
                <a:cxn ang="0">
                  <a:pos x="212" y="320"/>
                </a:cxn>
                <a:cxn ang="0">
                  <a:pos x="147" y="361"/>
                </a:cxn>
                <a:cxn ang="0">
                  <a:pos x="92" y="412"/>
                </a:cxn>
                <a:cxn ang="0">
                  <a:pos x="47" y="473"/>
                </a:cxn>
                <a:cxn ang="0">
                  <a:pos x="16" y="543"/>
                </a:cxn>
                <a:cxn ang="0">
                  <a:pos x="0" y="623"/>
                </a:cxn>
              </a:cxnLst>
              <a:rect l="0" t="0" r="r" b="b"/>
              <a:pathLst>
                <a:path w="1402" h="747">
                  <a:moveTo>
                    <a:pt x="0" y="623"/>
                  </a:moveTo>
                  <a:lnTo>
                    <a:pt x="3" y="585"/>
                  </a:lnTo>
                  <a:lnTo>
                    <a:pt x="7" y="548"/>
                  </a:lnTo>
                  <a:lnTo>
                    <a:pt x="12" y="513"/>
                  </a:lnTo>
                  <a:lnTo>
                    <a:pt x="19" y="480"/>
                  </a:lnTo>
                  <a:lnTo>
                    <a:pt x="29" y="446"/>
                  </a:lnTo>
                  <a:lnTo>
                    <a:pt x="38" y="414"/>
                  </a:lnTo>
                  <a:lnTo>
                    <a:pt x="51" y="383"/>
                  </a:lnTo>
                  <a:lnTo>
                    <a:pt x="63" y="354"/>
                  </a:lnTo>
                  <a:lnTo>
                    <a:pt x="94" y="299"/>
                  </a:lnTo>
                  <a:lnTo>
                    <a:pt x="128" y="248"/>
                  </a:lnTo>
                  <a:lnTo>
                    <a:pt x="167" y="202"/>
                  </a:lnTo>
                  <a:lnTo>
                    <a:pt x="210" y="161"/>
                  </a:lnTo>
                  <a:lnTo>
                    <a:pt x="232" y="142"/>
                  </a:lnTo>
                  <a:lnTo>
                    <a:pt x="256" y="124"/>
                  </a:lnTo>
                  <a:lnTo>
                    <a:pt x="306" y="92"/>
                  </a:lnTo>
                  <a:lnTo>
                    <a:pt x="357" y="65"/>
                  </a:lnTo>
                  <a:lnTo>
                    <a:pt x="412" y="42"/>
                  </a:lnTo>
                  <a:lnTo>
                    <a:pt x="440" y="32"/>
                  </a:lnTo>
                  <a:lnTo>
                    <a:pt x="467" y="25"/>
                  </a:lnTo>
                  <a:lnTo>
                    <a:pt x="496" y="17"/>
                  </a:lnTo>
                  <a:lnTo>
                    <a:pt x="525" y="11"/>
                  </a:lnTo>
                  <a:lnTo>
                    <a:pt x="554" y="7"/>
                  </a:lnTo>
                  <a:lnTo>
                    <a:pt x="583" y="4"/>
                  </a:lnTo>
                  <a:lnTo>
                    <a:pt x="613" y="1"/>
                  </a:lnTo>
                  <a:lnTo>
                    <a:pt x="642" y="0"/>
                  </a:lnTo>
                  <a:lnTo>
                    <a:pt x="701" y="1"/>
                  </a:lnTo>
                  <a:lnTo>
                    <a:pt x="760" y="7"/>
                  </a:lnTo>
                  <a:lnTo>
                    <a:pt x="818" y="18"/>
                  </a:lnTo>
                  <a:lnTo>
                    <a:pt x="874" y="33"/>
                  </a:lnTo>
                  <a:lnTo>
                    <a:pt x="929" y="54"/>
                  </a:lnTo>
                  <a:lnTo>
                    <a:pt x="956" y="66"/>
                  </a:lnTo>
                  <a:lnTo>
                    <a:pt x="982" y="79"/>
                  </a:lnTo>
                  <a:lnTo>
                    <a:pt x="1007" y="93"/>
                  </a:lnTo>
                  <a:lnTo>
                    <a:pt x="1033" y="109"/>
                  </a:lnTo>
                  <a:lnTo>
                    <a:pt x="1081" y="145"/>
                  </a:lnTo>
                  <a:lnTo>
                    <a:pt x="1103" y="164"/>
                  </a:lnTo>
                  <a:lnTo>
                    <a:pt x="1125" y="185"/>
                  </a:lnTo>
                  <a:lnTo>
                    <a:pt x="1146" y="206"/>
                  </a:lnTo>
                  <a:lnTo>
                    <a:pt x="1166" y="229"/>
                  </a:lnTo>
                  <a:lnTo>
                    <a:pt x="1202" y="278"/>
                  </a:lnTo>
                  <a:lnTo>
                    <a:pt x="1234" y="333"/>
                  </a:lnTo>
                  <a:lnTo>
                    <a:pt x="1261" y="392"/>
                  </a:lnTo>
                  <a:lnTo>
                    <a:pt x="1282" y="457"/>
                  </a:lnTo>
                  <a:lnTo>
                    <a:pt x="1298" y="525"/>
                  </a:lnTo>
                  <a:lnTo>
                    <a:pt x="1307" y="599"/>
                  </a:lnTo>
                  <a:lnTo>
                    <a:pt x="1401" y="599"/>
                  </a:lnTo>
                  <a:lnTo>
                    <a:pt x="1104" y="746"/>
                  </a:lnTo>
                  <a:lnTo>
                    <a:pt x="828" y="583"/>
                  </a:lnTo>
                  <a:lnTo>
                    <a:pt x="917" y="585"/>
                  </a:lnTo>
                  <a:lnTo>
                    <a:pt x="908" y="543"/>
                  </a:lnTo>
                  <a:lnTo>
                    <a:pt x="894" y="503"/>
                  </a:lnTo>
                  <a:lnTo>
                    <a:pt x="875" y="467"/>
                  </a:lnTo>
                  <a:lnTo>
                    <a:pt x="854" y="434"/>
                  </a:lnTo>
                  <a:lnTo>
                    <a:pt x="830" y="403"/>
                  </a:lnTo>
                  <a:lnTo>
                    <a:pt x="804" y="376"/>
                  </a:lnTo>
                  <a:lnTo>
                    <a:pt x="775" y="351"/>
                  </a:lnTo>
                  <a:lnTo>
                    <a:pt x="744" y="330"/>
                  </a:lnTo>
                  <a:lnTo>
                    <a:pt x="710" y="311"/>
                  </a:lnTo>
                  <a:lnTo>
                    <a:pt x="675" y="295"/>
                  </a:lnTo>
                  <a:lnTo>
                    <a:pt x="637" y="283"/>
                  </a:lnTo>
                  <a:lnTo>
                    <a:pt x="599" y="272"/>
                  </a:lnTo>
                  <a:lnTo>
                    <a:pt x="561" y="265"/>
                  </a:lnTo>
                  <a:lnTo>
                    <a:pt x="521" y="261"/>
                  </a:lnTo>
                  <a:lnTo>
                    <a:pt x="481" y="259"/>
                  </a:lnTo>
                  <a:lnTo>
                    <a:pt x="441" y="260"/>
                  </a:lnTo>
                  <a:lnTo>
                    <a:pt x="400" y="263"/>
                  </a:lnTo>
                  <a:lnTo>
                    <a:pt x="360" y="269"/>
                  </a:lnTo>
                  <a:lnTo>
                    <a:pt x="322" y="278"/>
                  </a:lnTo>
                  <a:lnTo>
                    <a:pt x="284" y="289"/>
                  </a:lnTo>
                  <a:lnTo>
                    <a:pt x="248" y="304"/>
                  </a:lnTo>
                  <a:lnTo>
                    <a:pt x="212" y="320"/>
                  </a:lnTo>
                  <a:lnTo>
                    <a:pt x="179" y="339"/>
                  </a:lnTo>
                  <a:lnTo>
                    <a:pt x="147" y="361"/>
                  </a:lnTo>
                  <a:lnTo>
                    <a:pt x="118" y="385"/>
                  </a:lnTo>
                  <a:lnTo>
                    <a:pt x="92" y="412"/>
                  </a:lnTo>
                  <a:lnTo>
                    <a:pt x="68" y="441"/>
                  </a:lnTo>
                  <a:lnTo>
                    <a:pt x="47" y="473"/>
                  </a:lnTo>
                  <a:lnTo>
                    <a:pt x="30" y="506"/>
                  </a:lnTo>
                  <a:lnTo>
                    <a:pt x="16" y="543"/>
                  </a:lnTo>
                  <a:lnTo>
                    <a:pt x="6" y="581"/>
                  </a:lnTo>
                  <a:lnTo>
                    <a:pt x="0" y="623"/>
                  </a:lnTo>
                </a:path>
              </a:pathLst>
            </a:custGeom>
            <a:solidFill>
              <a:schemeClr val="accent1"/>
            </a:solidFill>
            <a:ln w="6350" cap="flat" cmpd="sng">
              <a:noFill/>
              <a:prstDash val="solid"/>
              <a:round/>
              <a:headEnd type="none" w="med" len="med"/>
              <a:tailEnd type="none" w="med" len="med"/>
            </a:ln>
            <a:effectLst/>
          </p:spPr>
          <p:txBody>
            <a:bodyPr/>
            <a:lstStyle/>
            <a:p>
              <a:endParaRPr lang="en-US" sz="1200" dirty="0">
                <a:solidFill>
                  <a:prstClr val="white"/>
                </a:solidFill>
              </a:endParaRPr>
            </a:p>
          </p:txBody>
        </p:sp>
        <p:sp>
          <p:nvSpPr>
            <p:cNvPr id="15" name="Freeform 6">
              <a:extLst>
                <a:ext uri="{FF2B5EF4-FFF2-40B4-BE49-F238E27FC236}">
                  <a16:creationId xmlns="" xmlns:a16="http://schemas.microsoft.com/office/drawing/2014/main" id="{101A93CB-BB20-4BC0-8075-F5A7D823D746}"/>
                </a:ext>
              </a:extLst>
            </p:cNvPr>
            <p:cNvSpPr>
              <a:spLocks/>
            </p:cNvSpPr>
            <p:nvPr/>
          </p:nvSpPr>
          <p:spPr bwMode="auto">
            <a:xfrm>
              <a:off x="2715842" y="3484766"/>
              <a:ext cx="1146891" cy="510814"/>
            </a:xfrm>
            <a:custGeom>
              <a:avLst/>
              <a:gdLst/>
              <a:ahLst/>
              <a:cxnLst>
                <a:cxn ang="0">
                  <a:pos x="1396" y="197"/>
                </a:cxn>
                <a:cxn ang="0">
                  <a:pos x="1365" y="331"/>
                </a:cxn>
                <a:cxn ang="0">
                  <a:pos x="1310" y="446"/>
                </a:cxn>
                <a:cxn ang="0">
                  <a:pos x="1237" y="543"/>
                </a:cxn>
                <a:cxn ang="0">
                  <a:pos x="1147" y="621"/>
                </a:cxn>
                <a:cxn ang="0">
                  <a:pos x="1046" y="680"/>
                </a:cxn>
                <a:cxn ang="0">
                  <a:pos x="936" y="721"/>
                </a:cxn>
                <a:cxn ang="0">
                  <a:pos x="820" y="742"/>
                </a:cxn>
                <a:cxn ang="0">
                  <a:pos x="702" y="744"/>
                </a:cxn>
                <a:cxn ang="0">
                  <a:pos x="586" y="728"/>
                </a:cxn>
                <a:cxn ang="0">
                  <a:pos x="474" y="691"/>
                </a:cxn>
                <a:cxn ang="0">
                  <a:pos x="371" y="636"/>
                </a:cxn>
                <a:cxn ang="0">
                  <a:pos x="278" y="561"/>
                </a:cxn>
                <a:cxn ang="0">
                  <a:pos x="201" y="467"/>
                </a:cxn>
                <a:cxn ang="0">
                  <a:pos x="142" y="353"/>
                </a:cxn>
                <a:cxn ang="0">
                  <a:pos x="105" y="220"/>
                </a:cxn>
                <a:cxn ang="0">
                  <a:pos x="0" y="147"/>
                </a:cxn>
                <a:cxn ang="0">
                  <a:pos x="575" y="163"/>
                </a:cxn>
                <a:cxn ang="0">
                  <a:pos x="496" y="202"/>
                </a:cxn>
                <a:cxn ang="0">
                  <a:pos x="528" y="278"/>
                </a:cxn>
                <a:cxn ang="0">
                  <a:pos x="572" y="342"/>
                </a:cxn>
                <a:cxn ang="0">
                  <a:pos x="629" y="394"/>
                </a:cxn>
                <a:cxn ang="0">
                  <a:pos x="694" y="434"/>
                </a:cxn>
                <a:cxn ang="0">
                  <a:pos x="766" y="462"/>
                </a:cxn>
                <a:cxn ang="0">
                  <a:pos x="843" y="480"/>
                </a:cxn>
                <a:cxn ang="0">
                  <a:pos x="922" y="487"/>
                </a:cxn>
                <a:cxn ang="0">
                  <a:pos x="1042" y="477"/>
                </a:cxn>
                <a:cxn ang="0">
                  <a:pos x="1119" y="457"/>
                </a:cxn>
                <a:cxn ang="0">
                  <a:pos x="1191" y="425"/>
                </a:cxn>
                <a:cxn ang="0">
                  <a:pos x="1256" y="384"/>
                </a:cxn>
                <a:cxn ang="0">
                  <a:pos x="1312" y="334"/>
                </a:cxn>
                <a:cxn ang="0">
                  <a:pos x="1357" y="273"/>
                </a:cxn>
                <a:cxn ang="0">
                  <a:pos x="1388" y="203"/>
                </a:cxn>
                <a:cxn ang="0">
                  <a:pos x="1403" y="123"/>
                </a:cxn>
              </a:cxnLst>
              <a:rect l="0" t="0" r="r" b="b"/>
              <a:pathLst>
                <a:path w="1404" h="745">
                  <a:moveTo>
                    <a:pt x="1403" y="123"/>
                  </a:moveTo>
                  <a:lnTo>
                    <a:pt x="1396" y="197"/>
                  </a:lnTo>
                  <a:lnTo>
                    <a:pt x="1384" y="266"/>
                  </a:lnTo>
                  <a:lnTo>
                    <a:pt x="1365" y="331"/>
                  </a:lnTo>
                  <a:lnTo>
                    <a:pt x="1340" y="391"/>
                  </a:lnTo>
                  <a:lnTo>
                    <a:pt x="1310" y="446"/>
                  </a:lnTo>
                  <a:lnTo>
                    <a:pt x="1275" y="498"/>
                  </a:lnTo>
                  <a:lnTo>
                    <a:pt x="1237" y="543"/>
                  </a:lnTo>
                  <a:lnTo>
                    <a:pt x="1194" y="585"/>
                  </a:lnTo>
                  <a:lnTo>
                    <a:pt x="1147" y="621"/>
                  </a:lnTo>
                  <a:lnTo>
                    <a:pt x="1098" y="654"/>
                  </a:lnTo>
                  <a:lnTo>
                    <a:pt x="1046" y="680"/>
                  </a:lnTo>
                  <a:lnTo>
                    <a:pt x="991" y="703"/>
                  </a:lnTo>
                  <a:lnTo>
                    <a:pt x="936" y="721"/>
                  </a:lnTo>
                  <a:lnTo>
                    <a:pt x="878" y="734"/>
                  </a:lnTo>
                  <a:lnTo>
                    <a:pt x="820" y="742"/>
                  </a:lnTo>
                  <a:lnTo>
                    <a:pt x="761" y="744"/>
                  </a:lnTo>
                  <a:lnTo>
                    <a:pt x="702" y="744"/>
                  </a:lnTo>
                  <a:lnTo>
                    <a:pt x="643" y="738"/>
                  </a:lnTo>
                  <a:lnTo>
                    <a:pt x="586" y="728"/>
                  </a:lnTo>
                  <a:lnTo>
                    <a:pt x="529" y="712"/>
                  </a:lnTo>
                  <a:lnTo>
                    <a:pt x="474" y="691"/>
                  </a:lnTo>
                  <a:lnTo>
                    <a:pt x="421" y="666"/>
                  </a:lnTo>
                  <a:lnTo>
                    <a:pt x="371" y="636"/>
                  </a:lnTo>
                  <a:lnTo>
                    <a:pt x="322" y="601"/>
                  </a:lnTo>
                  <a:lnTo>
                    <a:pt x="278" y="561"/>
                  </a:lnTo>
                  <a:lnTo>
                    <a:pt x="237" y="517"/>
                  </a:lnTo>
                  <a:lnTo>
                    <a:pt x="201" y="467"/>
                  </a:lnTo>
                  <a:lnTo>
                    <a:pt x="169" y="413"/>
                  </a:lnTo>
                  <a:lnTo>
                    <a:pt x="142" y="353"/>
                  </a:lnTo>
                  <a:lnTo>
                    <a:pt x="120" y="289"/>
                  </a:lnTo>
                  <a:lnTo>
                    <a:pt x="105" y="220"/>
                  </a:lnTo>
                  <a:lnTo>
                    <a:pt x="96" y="147"/>
                  </a:lnTo>
                  <a:lnTo>
                    <a:pt x="0" y="147"/>
                  </a:lnTo>
                  <a:lnTo>
                    <a:pt x="299" y="0"/>
                  </a:lnTo>
                  <a:lnTo>
                    <a:pt x="575" y="163"/>
                  </a:lnTo>
                  <a:lnTo>
                    <a:pt x="486" y="160"/>
                  </a:lnTo>
                  <a:lnTo>
                    <a:pt x="496" y="202"/>
                  </a:lnTo>
                  <a:lnTo>
                    <a:pt x="510" y="242"/>
                  </a:lnTo>
                  <a:lnTo>
                    <a:pt x="528" y="278"/>
                  </a:lnTo>
                  <a:lnTo>
                    <a:pt x="549" y="311"/>
                  </a:lnTo>
                  <a:lnTo>
                    <a:pt x="572" y="342"/>
                  </a:lnTo>
                  <a:lnTo>
                    <a:pt x="599" y="369"/>
                  </a:lnTo>
                  <a:lnTo>
                    <a:pt x="629" y="394"/>
                  </a:lnTo>
                  <a:lnTo>
                    <a:pt x="660" y="416"/>
                  </a:lnTo>
                  <a:lnTo>
                    <a:pt x="694" y="434"/>
                  </a:lnTo>
                  <a:lnTo>
                    <a:pt x="729" y="450"/>
                  </a:lnTo>
                  <a:lnTo>
                    <a:pt x="766" y="462"/>
                  </a:lnTo>
                  <a:lnTo>
                    <a:pt x="804" y="473"/>
                  </a:lnTo>
                  <a:lnTo>
                    <a:pt x="843" y="480"/>
                  </a:lnTo>
                  <a:lnTo>
                    <a:pt x="882" y="485"/>
                  </a:lnTo>
                  <a:lnTo>
                    <a:pt x="922" y="487"/>
                  </a:lnTo>
                  <a:lnTo>
                    <a:pt x="962" y="486"/>
                  </a:lnTo>
                  <a:lnTo>
                    <a:pt x="1042" y="477"/>
                  </a:lnTo>
                  <a:lnTo>
                    <a:pt x="1081" y="468"/>
                  </a:lnTo>
                  <a:lnTo>
                    <a:pt x="1119" y="457"/>
                  </a:lnTo>
                  <a:lnTo>
                    <a:pt x="1155" y="442"/>
                  </a:lnTo>
                  <a:lnTo>
                    <a:pt x="1191" y="425"/>
                  </a:lnTo>
                  <a:lnTo>
                    <a:pt x="1224" y="406"/>
                  </a:lnTo>
                  <a:lnTo>
                    <a:pt x="1256" y="384"/>
                  </a:lnTo>
                  <a:lnTo>
                    <a:pt x="1285" y="361"/>
                  </a:lnTo>
                  <a:lnTo>
                    <a:pt x="1312" y="334"/>
                  </a:lnTo>
                  <a:lnTo>
                    <a:pt x="1336" y="304"/>
                  </a:lnTo>
                  <a:lnTo>
                    <a:pt x="1357" y="273"/>
                  </a:lnTo>
                  <a:lnTo>
                    <a:pt x="1373" y="239"/>
                  </a:lnTo>
                  <a:lnTo>
                    <a:pt x="1388" y="203"/>
                  </a:lnTo>
                  <a:lnTo>
                    <a:pt x="1397" y="164"/>
                  </a:lnTo>
                  <a:lnTo>
                    <a:pt x="1403" y="123"/>
                  </a:lnTo>
                </a:path>
              </a:pathLst>
            </a:custGeom>
            <a:solidFill>
              <a:schemeClr val="accent1"/>
            </a:solidFill>
            <a:ln w="6350" cap="flat" cmpd="sng">
              <a:noFill/>
              <a:prstDash val="solid"/>
              <a:round/>
              <a:headEnd type="none" w="med" len="med"/>
              <a:tailEnd type="none" w="med" len="med"/>
            </a:ln>
            <a:effectLst/>
          </p:spPr>
          <p:txBody>
            <a:bodyPr/>
            <a:lstStyle/>
            <a:p>
              <a:endParaRPr lang="en-US" sz="1200" dirty="0">
                <a:solidFill>
                  <a:prstClr val="white"/>
                </a:solidFill>
              </a:endParaRPr>
            </a:p>
          </p:txBody>
        </p:sp>
        <p:sp>
          <p:nvSpPr>
            <p:cNvPr id="16" name="TextBox 1">
              <a:extLst>
                <a:ext uri="{FF2B5EF4-FFF2-40B4-BE49-F238E27FC236}">
                  <a16:creationId xmlns="" xmlns:a16="http://schemas.microsoft.com/office/drawing/2014/main" id="{20084AB9-D18D-44BE-A000-F67D020EAECE}"/>
                </a:ext>
              </a:extLst>
            </p:cNvPr>
            <p:cNvSpPr txBox="1"/>
            <p:nvPr/>
          </p:nvSpPr>
          <p:spPr>
            <a:xfrm>
              <a:off x="3813352" y="2613665"/>
              <a:ext cx="979721" cy="174129"/>
            </a:xfrm>
            <a:prstGeom prst="rect">
              <a:avLst/>
            </a:prstGeom>
            <a:noFill/>
          </p:spPr>
          <p:txBody>
            <a:bodyPr wrap="square" rtlCol="0">
              <a:spAutoFit/>
            </a:bodyPr>
            <a:lstStyle/>
            <a:p>
              <a:pPr marL="128588" indent="-128588">
                <a:buFont typeface="Wingdings" pitchFamily="2" charset="2"/>
                <a:buChar char="q"/>
              </a:pPr>
              <a:r>
                <a:rPr lang="zh-CN" altLang="en-US" sz="1050" dirty="0">
                  <a:solidFill>
                    <a:prstClr val="black"/>
                  </a:solidFill>
                  <a:latin typeface="微软雅黑" pitchFamily="34" charset="-122"/>
                  <a:ea typeface="微软雅黑" pitchFamily="34" charset="-122"/>
                </a:rPr>
                <a:t>重要性</a:t>
              </a:r>
              <a:endParaRPr lang="en-US" sz="1050" dirty="0">
                <a:solidFill>
                  <a:prstClr val="black"/>
                </a:solidFill>
                <a:latin typeface="微软雅黑" pitchFamily="34" charset="-122"/>
                <a:ea typeface="微软雅黑" pitchFamily="34" charset="-122"/>
              </a:endParaRPr>
            </a:p>
          </p:txBody>
        </p:sp>
        <p:sp>
          <p:nvSpPr>
            <p:cNvPr id="17" name="TextBox 36">
              <a:extLst>
                <a:ext uri="{FF2B5EF4-FFF2-40B4-BE49-F238E27FC236}">
                  <a16:creationId xmlns="" xmlns:a16="http://schemas.microsoft.com/office/drawing/2014/main" id="{7E1A14D6-A39B-48D5-BDA6-ECC24682AF74}"/>
                </a:ext>
              </a:extLst>
            </p:cNvPr>
            <p:cNvSpPr txBox="1"/>
            <p:nvPr/>
          </p:nvSpPr>
          <p:spPr>
            <a:xfrm>
              <a:off x="4606189" y="2613665"/>
              <a:ext cx="979721" cy="174129"/>
            </a:xfrm>
            <a:prstGeom prst="rect">
              <a:avLst/>
            </a:prstGeom>
            <a:noFill/>
          </p:spPr>
          <p:txBody>
            <a:bodyPr wrap="square" rtlCol="0">
              <a:spAutoFit/>
            </a:bodyPr>
            <a:lstStyle/>
            <a:p>
              <a:pPr marL="128588" indent="-128588">
                <a:buFont typeface="Wingdings" pitchFamily="2" charset="2"/>
                <a:buChar char="q"/>
              </a:pPr>
              <a:r>
                <a:rPr lang="zh-CN" altLang="en-US" sz="1050" dirty="0">
                  <a:solidFill>
                    <a:prstClr val="black"/>
                  </a:solidFill>
                  <a:latin typeface="微软雅黑" pitchFamily="34" charset="-122"/>
                  <a:ea typeface="微软雅黑" pitchFamily="34" charset="-122"/>
                </a:rPr>
                <a:t>简洁性</a:t>
              </a:r>
              <a:endParaRPr lang="en-US" sz="1050" dirty="0">
                <a:solidFill>
                  <a:prstClr val="black"/>
                </a:solidFill>
                <a:latin typeface="微软雅黑" pitchFamily="34" charset="-122"/>
                <a:ea typeface="微软雅黑" pitchFamily="34" charset="-122"/>
              </a:endParaRPr>
            </a:p>
          </p:txBody>
        </p:sp>
        <p:sp>
          <p:nvSpPr>
            <p:cNvPr id="18" name="TextBox 42">
              <a:extLst>
                <a:ext uri="{FF2B5EF4-FFF2-40B4-BE49-F238E27FC236}">
                  <a16:creationId xmlns="" xmlns:a16="http://schemas.microsoft.com/office/drawing/2014/main" id="{0B04E8FA-90C6-45B7-8F16-93F34B581423}"/>
                </a:ext>
              </a:extLst>
            </p:cNvPr>
            <p:cNvSpPr txBox="1"/>
            <p:nvPr/>
          </p:nvSpPr>
          <p:spPr>
            <a:xfrm>
              <a:off x="5399025" y="2613665"/>
              <a:ext cx="979721" cy="174129"/>
            </a:xfrm>
            <a:prstGeom prst="rect">
              <a:avLst/>
            </a:prstGeom>
            <a:noFill/>
          </p:spPr>
          <p:txBody>
            <a:bodyPr wrap="square" rtlCol="0">
              <a:spAutoFit/>
            </a:bodyPr>
            <a:lstStyle/>
            <a:p>
              <a:pPr marL="128588" indent="-128588">
                <a:buFont typeface="Wingdings" pitchFamily="2" charset="2"/>
                <a:buChar char="q"/>
              </a:pPr>
              <a:r>
                <a:rPr lang="zh-CN" altLang="en-US" sz="1050" dirty="0">
                  <a:solidFill>
                    <a:prstClr val="black"/>
                  </a:solidFill>
                  <a:latin typeface="微软雅黑" pitchFamily="34" charset="-122"/>
                  <a:ea typeface="微软雅黑" pitchFamily="34" charset="-122"/>
                </a:rPr>
                <a:t>可衡量性</a:t>
              </a:r>
              <a:endParaRPr lang="en-US" sz="1050" dirty="0">
                <a:solidFill>
                  <a:prstClr val="black"/>
                </a:solidFill>
                <a:latin typeface="微软雅黑" pitchFamily="34" charset="-122"/>
                <a:ea typeface="微软雅黑" pitchFamily="34" charset="-122"/>
              </a:endParaRPr>
            </a:p>
          </p:txBody>
        </p:sp>
        <p:sp>
          <p:nvSpPr>
            <p:cNvPr id="19" name="TextBox 45">
              <a:extLst>
                <a:ext uri="{FF2B5EF4-FFF2-40B4-BE49-F238E27FC236}">
                  <a16:creationId xmlns="" xmlns:a16="http://schemas.microsoft.com/office/drawing/2014/main" id="{15EB5CF1-2CB9-414C-8F5E-7B99991479BA}"/>
                </a:ext>
              </a:extLst>
            </p:cNvPr>
            <p:cNvSpPr txBox="1"/>
            <p:nvPr/>
          </p:nvSpPr>
          <p:spPr>
            <a:xfrm>
              <a:off x="6191862" y="2613665"/>
              <a:ext cx="979721" cy="174129"/>
            </a:xfrm>
            <a:prstGeom prst="rect">
              <a:avLst/>
            </a:prstGeom>
            <a:noFill/>
          </p:spPr>
          <p:txBody>
            <a:bodyPr wrap="square" rtlCol="0">
              <a:spAutoFit/>
            </a:bodyPr>
            <a:lstStyle/>
            <a:p>
              <a:pPr marL="128588" indent="-128588">
                <a:buFont typeface="Wingdings" pitchFamily="2" charset="2"/>
                <a:buChar char="q"/>
              </a:pPr>
              <a:r>
                <a:rPr lang="zh-CN" altLang="en-US" sz="1050" dirty="0">
                  <a:solidFill>
                    <a:prstClr val="black"/>
                  </a:solidFill>
                  <a:latin typeface="微软雅黑" pitchFamily="34" charset="-122"/>
                  <a:ea typeface="微软雅黑" pitchFamily="34" charset="-122"/>
                </a:rPr>
                <a:t>可控性</a:t>
              </a:r>
              <a:endParaRPr lang="en-US" sz="1050" dirty="0">
                <a:solidFill>
                  <a:prstClr val="black"/>
                </a:solidFill>
                <a:latin typeface="微软雅黑" pitchFamily="34" charset="-122"/>
                <a:ea typeface="微软雅黑" pitchFamily="34" charset="-122"/>
              </a:endParaRPr>
            </a:p>
          </p:txBody>
        </p:sp>
        <p:pic>
          <p:nvPicPr>
            <p:cNvPr id="20" name="Picture 2">
              <a:extLst>
                <a:ext uri="{FF2B5EF4-FFF2-40B4-BE49-F238E27FC236}">
                  <a16:creationId xmlns="" xmlns:a16="http://schemas.microsoft.com/office/drawing/2014/main" id="{FEA2D836-F0F0-4262-8889-0FC6F2CC264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69508" y="3266985"/>
              <a:ext cx="948635" cy="822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3">
              <a:extLst>
                <a:ext uri="{FF2B5EF4-FFF2-40B4-BE49-F238E27FC236}">
                  <a16:creationId xmlns="" xmlns:a16="http://schemas.microsoft.com/office/drawing/2014/main" id="{1462F0BC-A64E-4944-9C10-76CE6F98EFAB}"/>
                </a:ext>
              </a:extLst>
            </p:cNvPr>
            <p:cNvSpPr txBox="1"/>
            <p:nvPr/>
          </p:nvSpPr>
          <p:spPr>
            <a:xfrm>
              <a:off x="5058238" y="3543410"/>
              <a:ext cx="779801" cy="232171"/>
            </a:xfrm>
            <a:prstGeom prst="rect">
              <a:avLst/>
            </a:prstGeom>
            <a:noFill/>
          </p:spPr>
          <p:txBody>
            <a:bodyPr wrap="square" rtlCol="0">
              <a:spAutoFit/>
            </a:bodyPr>
            <a:lstStyle/>
            <a:p>
              <a:r>
                <a:rPr lang="zh-CN" altLang="en-US" sz="1600" dirty="0">
                  <a:solidFill>
                    <a:prstClr val="black"/>
                  </a:solidFill>
                  <a:latin typeface="微软雅黑" pitchFamily="34" charset="-122"/>
                  <a:ea typeface="微软雅黑" pitchFamily="34" charset="-122"/>
                </a:rPr>
                <a:t>分析场景</a:t>
              </a:r>
              <a:endParaRPr lang="en-US" sz="1600" dirty="0">
                <a:solidFill>
                  <a:prstClr val="black"/>
                </a:solidFill>
                <a:latin typeface="微软雅黑" pitchFamily="34" charset="-122"/>
                <a:ea typeface="微软雅黑" pitchFamily="34" charset="-122"/>
              </a:endParaRPr>
            </a:p>
          </p:txBody>
        </p:sp>
        <p:sp>
          <p:nvSpPr>
            <p:cNvPr id="22" name="AutoShape 3">
              <a:extLst>
                <a:ext uri="{FF2B5EF4-FFF2-40B4-BE49-F238E27FC236}">
                  <a16:creationId xmlns="" xmlns:a16="http://schemas.microsoft.com/office/drawing/2014/main" id="{B50722AE-4442-4684-B88F-D0EDB0417F00}"/>
                </a:ext>
              </a:extLst>
            </p:cNvPr>
            <p:cNvSpPr>
              <a:spLocks noChangeArrowheads="1"/>
            </p:cNvSpPr>
            <p:nvPr/>
          </p:nvSpPr>
          <p:spPr bwMode="auto">
            <a:xfrm rot="5400000">
              <a:off x="5869062" y="3561639"/>
              <a:ext cx="391154" cy="88281"/>
            </a:xfrm>
            <a:prstGeom prst="triangle">
              <a:avLst>
                <a:gd name="adj" fmla="val 50000"/>
              </a:avLst>
            </a:prstGeom>
            <a:solidFill>
              <a:schemeClr val="accent2">
                <a:lumMod val="90000"/>
              </a:schemeClr>
            </a:solidFill>
            <a:ln w="9525" cap="flat" cmpd="sng" algn="ctr">
              <a:noFill/>
              <a:prstDash val="solid"/>
              <a:round/>
              <a:headEnd type="none" w="med" len="med"/>
              <a:tailEnd type="triangle" w="med" len="med"/>
            </a:ln>
            <a:effectLst/>
          </p:spPr>
          <p:txBody>
            <a:bodyPr tIns="35100" bIns="35100" anchor="ctr"/>
            <a:lstStyle/>
            <a:p>
              <a:pPr eaLnBrk="0" hangingPunct="0">
                <a:lnSpc>
                  <a:spcPct val="125000"/>
                </a:lnSpc>
                <a:spcBef>
                  <a:spcPts val="450"/>
                </a:spcBef>
                <a:spcAft>
                  <a:spcPts val="0"/>
                </a:spcAft>
                <a:buClr>
                  <a:srgbClr val="000000"/>
                </a:buClr>
                <a:buSzPct val="100000"/>
                <a:defRPr/>
              </a:pPr>
              <a:endParaRPr lang="en-US" sz="1200" dirty="0">
                <a:solidFill>
                  <a:prstClr val="white"/>
                </a:solidFill>
                <a:latin typeface="微软雅黑" panose="020B0503020204020204" pitchFamily="34" charset="-122"/>
                <a:ea typeface="微软雅黑" panose="020B0503020204020204" pitchFamily="34" charset="-122"/>
              </a:endParaRPr>
            </a:p>
          </p:txBody>
        </p:sp>
        <p:pic>
          <p:nvPicPr>
            <p:cNvPr id="23" name="Picture 4">
              <a:extLst>
                <a:ext uri="{FF2B5EF4-FFF2-40B4-BE49-F238E27FC236}">
                  <a16:creationId xmlns="" xmlns:a16="http://schemas.microsoft.com/office/drawing/2014/main" id="{618E2187-E723-4E7C-802C-8E378770DB0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8780" y="3276584"/>
              <a:ext cx="1281224" cy="8289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TextBox 48">
              <a:extLst>
                <a:ext uri="{FF2B5EF4-FFF2-40B4-BE49-F238E27FC236}">
                  <a16:creationId xmlns="" xmlns:a16="http://schemas.microsoft.com/office/drawing/2014/main" id="{FF1C1F60-16C1-4627-BB9A-BA7CE80760BD}"/>
                </a:ext>
              </a:extLst>
            </p:cNvPr>
            <p:cNvSpPr txBox="1"/>
            <p:nvPr/>
          </p:nvSpPr>
          <p:spPr>
            <a:xfrm>
              <a:off x="6369783" y="3543410"/>
              <a:ext cx="872433" cy="232171"/>
            </a:xfrm>
            <a:prstGeom prst="rect">
              <a:avLst/>
            </a:prstGeom>
            <a:noFill/>
          </p:spPr>
          <p:txBody>
            <a:bodyPr wrap="square" rtlCol="0">
              <a:spAutoFit/>
            </a:bodyPr>
            <a:lstStyle/>
            <a:p>
              <a:r>
                <a:rPr lang="zh-CN" altLang="en-US" sz="1600" dirty="0">
                  <a:solidFill>
                    <a:prstClr val="black"/>
                  </a:solidFill>
                  <a:latin typeface="微软雅黑" pitchFamily="34" charset="-122"/>
                  <a:ea typeface="微软雅黑" pitchFamily="34" charset="-122"/>
                </a:rPr>
                <a:t>场景展现</a:t>
              </a:r>
              <a:endParaRPr lang="en-US" sz="1600" dirty="0">
                <a:solidFill>
                  <a:prstClr val="black"/>
                </a:solidFill>
                <a:latin typeface="微软雅黑" pitchFamily="34" charset="-122"/>
                <a:ea typeface="微软雅黑" pitchFamily="34" charset="-122"/>
              </a:endParaRPr>
            </a:p>
          </p:txBody>
        </p:sp>
        <p:sp>
          <p:nvSpPr>
            <p:cNvPr id="25" name="Rounded Rectangle 4">
              <a:extLst>
                <a:ext uri="{FF2B5EF4-FFF2-40B4-BE49-F238E27FC236}">
                  <a16:creationId xmlns="" xmlns:a16="http://schemas.microsoft.com/office/drawing/2014/main" id="{9BDF8129-1F00-4085-888A-7881F27DE047}"/>
                </a:ext>
              </a:extLst>
            </p:cNvPr>
            <p:cNvSpPr/>
            <p:nvPr/>
          </p:nvSpPr>
          <p:spPr bwMode="gray">
            <a:xfrm>
              <a:off x="1043608" y="1275606"/>
              <a:ext cx="6616262" cy="3544909"/>
            </a:xfrm>
            <a:prstGeom prst="roundRect">
              <a:avLst>
                <a:gd name="adj" fmla="val 1620"/>
              </a:avLst>
            </a:prstGeom>
            <a:noFill/>
            <a:ln w="25400">
              <a:solidFill>
                <a:schemeClr val="accent3">
                  <a:lumMod val="75000"/>
                </a:schemeClr>
              </a:solidFill>
            </a:ln>
          </p:spPr>
          <p:txBody>
            <a:bodyPr vert="horz" wrap="square" lIns="0" tIns="0" rIns="0" bIns="0" rtlCol="0" anchor="t" anchorCtr="0">
              <a:noAutofit/>
            </a:bodyPr>
            <a:lstStyle/>
            <a:p>
              <a:endParaRPr lang="en-US" sz="1600" dirty="0">
                <a:solidFill>
                  <a:prstClr val="white"/>
                </a:solidFill>
                <a:latin typeface="微软雅黑" pitchFamily="34" charset="-122"/>
                <a:ea typeface="微软雅黑" pitchFamily="34" charset="-122"/>
              </a:endParaRPr>
            </a:p>
          </p:txBody>
        </p:sp>
      </p:grpSp>
      <p:sp>
        <p:nvSpPr>
          <p:cNvPr id="34" name="文本框 33">
            <a:extLst>
              <a:ext uri="{FF2B5EF4-FFF2-40B4-BE49-F238E27FC236}">
                <a16:creationId xmlns="" xmlns:a16="http://schemas.microsoft.com/office/drawing/2014/main" id="{3BD9FFE3-0B0D-478E-92E5-87534BE9FB86}"/>
              </a:ext>
            </a:extLst>
          </p:cNvPr>
          <p:cNvSpPr txBox="1"/>
          <p:nvPr/>
        </p:nvSpPr>
        <p:spPr>
          <a:xfrm>
            <a:off x="471712" y="1807518"/>
            <a:ext cx="1447922" cy="2585323"/>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针对每个业态、业务领域，以战略要求</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核心能力</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关键驱动因素的方法，构建经营、业务能力分析模型</a:t>
            </a:r>
          </a:p>
        </p:txBody>
      </p:sp>
      <p:grpSp>
        <p:nvGrpSpPr>
          <p:cNvPr id="40" name="Group 36">
            <a:extLst>
              <a:ext uri="{FF2B5EF4-FFF2-40B4-BE49-F238E27FC236}">
                <a16:creationId xmlns="" xmlns:a16="http://schemas.microsoft.com/office/drawing/2014/main" id="{10241A18-CD63-4DC2-A300-1FBA95DA98E6}"/>
              </a:ext>
            </a:extLst>
          </p:cNvPr>
          <p:cNvGrpSpPr/>
          <p:nvPr/>
        </p:nvGrpSpPr>
        <p:grpSpPr>
          <a:xfrm>
            <a:off x="10669782" y="616991"/>
            <a:ext cx="1475376" cy="1408770"/>
            <a:chOff x="5196021" y="3098303"/>
            <a:chExt cx="1475376" cy="1408770"/>
          </a:xfrm>
        </p:grpSpPr>
        <p:sp>
          <p:nvSpPr>
            <p:cNvPr id="41" name="Freeform: Shape 37">
              <a:extLst>
                <a:ext uri="{FF2B5EF4-FFF2-40B4-BE49-F238E27FC236}">
                  <a16:creationId xmlns="" xmlns:a16="http://schemas.microsoft.com/office/drawing/2014/main" id="{80A290C8-E1C8-4835-80A0-D52A08EC871C}"/>
                </a:ext>
              </a:extLst>
            </p:cNvPr>
            <p:cNvSpPr/>
            <p:nvPr/>
          </p:nvSpPr>
          <p:spPr>
            <a:xfrm>
              <a:off x="5196021" y="3103734"/>
              <a:ext cx="732608" cy="743339"/>
            </a:xfrm>
            <a:custGeom>
              <a:avLst/>
              <a:gdLst>
                <a:gd name="connsiteX0" fmla="*/ 0 w 1883680"/>
                <a:gd name="connsiteY0" fmla="*/ 1883680 h 1883680"/>
                <a:gd name="connsiteX1" fmla="*/ 1883680 w 1883680"/>
                <a:gd name="connsiteY1" fmla="*/ 0 h 1883680"/>
                <a:gd name="connsiteX2" fmla="*/ 1883680 w 1883680"/>
                <a:gd name="connsiteY2" fmla="*/ 1883680 h 1883680"/>
                <a:gd name="connsiteX3" fmla="*/ 0 w 1883680"/>
                <a:gd name="connsiteY3" fmla="*/ 1883680 h 1883680"/>
              </a:gdLst>
              <a:ahLst/>
              <a:cxnLst>
                <a:cxn ang="0">
                  <a:pos x="connsiteX0" y="connsiteY0"/>
                </a:cxn>
                <a:cxn ang="0">
                  <a:pos x="connsiteX1" y="connsiteY1"/>
                </a:cxn>
                <a:cxn ang="0">
                  <a:pos x="connsiteX2" y="connsiteY2"/>
                </a:cxn>
                <a:cxn ang="0">
                  <a:pos x="connsiteX3" y="connsiteY3"/>
                </a:cxn>
              </a:cxnLst>
              <a:rect l="l" t="t" r="r" b="b"/>
              <a:pathLst>
                <a:path w="1883680" h="1883680">
                  <a:moveTo>
                    <a:pt x="0" y="1883680"/>
                  </a:moveTo>
                  <a:cubicBezTo>
                    <a:pt x="0" y="843352"/>
                    <a:pt x="843352" y="0"/>
                    <a:pt x="1883680" y="0"/>
                  </a:cubicBezTo>
                  <a:lnTo>
                    <a:pt x="1883680" y="1883680"/>
                  </a:lnTo>
                  <a:lnTo>
                    <a:pt x="0" y="1883680"/>
                  </a:lnTo>
                  <a:close/>
                </a:path>
              </a:pathLst>
            </a:custGeom>
            <a:solidFill>
              <a:srgbClr val="BFBFBF"/>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1440" tIns="548640" rIns="91440" bIns="182880" numCol="1" spcCol="1270" anchor="ctr" anchorCtr="0">
              <a:noAutofit/>
            </a:bodyPr>
            <a:lstStyle/>
            <a:p>
              <a:pPr marL="0" lvl="0" indent="0" algn="ctr" defTabSz="1066800">
                <a:lnSpc>
                  <a:spcPct val="90000"/>
                </a:lnSpc>
                <a:spcBef>
                  <a:spcPct val="0"/>
                </a:spcBef>
                <a:spcAft>
                  <a:spcPct val="35000"/>
                </a:spcAft>
                <a:buNone/>
              </a:pPr>
              <a:r>
                <a:rPr lang="zh-CN" altLang="en-US" sz="1200" kern="1200" dirty="0">
                  <a:solidFill>
                    <a:schemeClr val="bg1"/>
                  </a:solidFill>
                  <a:latin typeface="微软雅黑" panose="020B0503020204020204" pitchFamily="34" charset="-122"/>
                  <a:ea typeface="微软雅黑" panose="020B0503020204020204" pitchFamily="34" charset="-122"/>
                </a:rPr>
                <a:t>搭体系</a:t>
              </a:r>
            </a:p>
          </p:txBody>
        </p:sp>
        <p:sp>
          <p:nvSpPr>
            <p:cNvPr id="42" name="Freeform: Shape 38">
              <a:extLst>
                <a:ext uri="{FF2B5EF4-FFF2-40B4-BE49-F238E27FC236}">
                  <a16:creationId xmlns="" xmlns:a16="http://schemas.microsoft.com/office/drawing/2014/main" id="{B74FFF38-6346-42E1-9B9A-CEEC548F9175}"/>
                </a:ext>
              </a:extLst>
            </p:cNvPr>
            <p:cNvSpPr/>
            <p:nvPr/>
          </p:nvSpPr>
          <p:spPr>
            <a:xfrm>
              <a:off x="5938791" y="3098303"/>
              <a:ext cx="732606" cy="743339"/>
            </a:xfrm>
            <a:custGeom>
              <a:avLst/>
              <a:gdLst>
                <a:gd name="connsiteX0" fmla="*/ 0 w 1883680"/>
                <a:gd name="connsiteY0" fmla="*/ 1883680 h 1883680"/>
                <a:gd name="connsiteX1" fmla="*/ 1883680 w 1883680"/>
                <a:gd name="connsiteY1" fmla="*/ 0 h 1883680"/>
                <a:gd name="connsiteX2" fmla="*/ 1883680 w 1883680"/>
                <a:gd name="connsiteY2" fmla="*/ 1883680 h 1883680"/>
                <a:gd name="connsiteX3" fmla="*/ 0 w 1883680"/>
                <a:gd name="connsiteY3" fmla="*/ 1883680 h 1883680"/>
              </a:gdLst>
              <a:ahLst/>
              <a:cxnLst>
                <a:cxn ang="0">
                  <a:pos x="connsiteX0" y="connsiteY0"/>
                </a:cxn>
                <a:cxn ang="0">
                  <a:pos x="connsiteX1" y="connsiteY1"/>
                </a:cxn>
                <a:cxn ang="0">
                  <a:pos x="connsiteX2" y="connsiteY2"/>
                </a:cxn>
                <a:cxn ang="0">
                  <a:pos x="connsiteX3" y="connsiteY3"/>
                </a:cxn>
              </a:cxnLst>
              <a:rect l="l" t="t" r="r" b="b"/>
              <a:pathLst>
                <a:path w="1883680" h="1883680">
                  <a:moveTo>
                    <a:pt x="0" y="0"/>
                  </a:moveTo>
                  <a:cubicBezTo>
                    <a:pt x="1040328" y="0"/>
                    <a:pt x="1883680" y="843352"/>
                    <a:pt x="1883680" y="1883680"/>
                  </a:cubicBezTo>
                  <a:lnTo>
                    <a:pt x="0" y="1883680"/>
                  </a:lnTo>
                  <a:lnTo>
                    <a:pt x="0" y="0"/>
                  </a:lnTo>
                  <a:close/>
                </a:path>
              </a:pathLst>
            </a:custGeom>
            <a:solidFill>
              <a:schemeClr val="bg1">
                <a:lumMod val="75000"/>
              </a:schemeClr>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1097280" rIns="91440" bIns="731520" numCol="1" spcCol="1270" anchor="ctr" anchorCtr="0">
              <a:noAutofit/>
            </a:bodyPr>
            <a:lstStyle/>
            <a:p>
              <a:pPr algn="ctr" defTabSz="1066800">
                <a:lnSpc>
                  <a:spcPct val="90000"/>
                </a:lnSpc>
                <a:spcBef>
                  <a:spcPct val="0"/>
                </a:spcBef>
                <a:spcAft>
                  <a:spcPct val="35000"/>
                </a:spcAft>
              </a:pPr>
              <a:r>
                <a:rPr lang="zh-CN" altLang="en-US" sz="1200" dirty="0">
                  <a:latin typeface="微软雅黑" panose="020B0503020204020204" pitchFamily="34" charset="-122"/>
                  <a:ea typeface="微软雅黑" panose="020B0503020204020204" pitchFamily="34" charset="-122"/>
                </a:rPr>
                <a:t>理指标</a:t>
              </a:r>
            </a:p>
          </p:txBody>
        </p:sp>
        <p:sp>
          <p:nvSpPr>
            <p:cNvPr id="43" name="Freeform: Shape 39">
              <a:extLst>
                <a:ext uri="{FF2B5EF4-FFF2-40B4-BE49-F238E27FC236}">
                  <a16:creationId xmlns="" xmlns:a16="http://schemas.microsoft.com/office/drawing/2014/main" id="{D32465BC-394F-4EDB-A894-C3E09FBCEBBE}"/>
                </a:ext>
              </a:extLst>
            </p:cNvPr>
            <p:cNvSpPr/>
            <p:nvPr/>
          </p:nvSpPr>
          <p:spPr>
            <a:xfrm>
              <a:off x="5938789" y="3848302"/>
              <a:ext cx="732607" cy="658771"/>
            </a:xfrm>
            <a:custGeom>
              <a:avLst/>
              <a:gdLst>
                <a:gd name="connsiteX0" fmla="*/ 0 w 1883680"/>
                <a:gd name="connsiteY0" fmla="*/ 1883680 h 1883680"/>
                <a:gd name="connsiteX1" fmla="*/ 1883680 w 1883680"/>
                <a:gd name="connsiteY1" fmla="*/ 0 h 1883680"/>
                <a:gd name="connsiteX2" fmla="*/ 1883680 w 1883680"/>
                <a:gd name="connsiteY2" fmla="*/ 1883680 h 1883680"/>
                <a:gd name="connsiteX3" fmla="*/ 0 w 1883680"/>
                <a:gd name="connsiteY3" fmla="*/ 1883680 h 1883680"/>
              </a:gdLst>
              <a:ahLst/>
              <a:cxnLst>
                <a:cxn ang="0">
                  <a:pos x="connsiteX0" y="connsiteY0"/>
                </a:cxn>
                <a:cxn ang="0">
                  <a:pos x="connsiteX1" y="connsiteY1"/>
                </a:cxn>
                <a:cxn ang="0">
                  <a:pos x="connsiteX2" y="connsiteY2"/>
                </a:cxn>
                <a:cxn ang="0">
                  <a:pos x="connsiteX3" y="connsiteY3"/>
                </a:cxn>
              </a:cxnLst>
              <a:rect l="l" t="t" r="r" b="b"/>
              <a:pathLst>
                <a:path w="1883680" h="1883680">
                  <a:moveTo>
                    <a:pt x="1883680" y="0"/>
                  </a:moveTo>
                  <a:cubicBezTo>
                    <a:pt x="1883680" y="1040328"/>
                    <a:pt x="1040328" y="1883680"/>
                    <a:pt x="0" y="1883680"/>
                  </a:cubicBezTo>
                  <a:lnTo>
                    <a:pt x="0" y="0"/>
                  </a:lnTo>
                  <a:lnTo>
                    <a:pt x="1883680" y="0"/>
                  </a:lnTo>
                  <a:close/>
                </a:path>
              </a:pathLst>
            </a:custGeom>
            <a:solidFill>
              <a:srgbClr val="ED7D31"/>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91440" tIns="365760" rIns="182880" bIns="722405" numCol="1" spcCol="1270" anchor="ctr" anchorCtr="0">
              <a:noAutofit/>
            </a:bodyPr>
            <a:lstStyle/>
            <a:p>
              <a:pPr marL="0" lvl="0" indent="0" algn="ctr" defTabSz="1066800">
                <a:lnSpc>
                  <a:spcPct val="90000"/>
                </a:lnSpc>
                <a:spcBef>
                  <a:spcPct val="0"/>
                </a:spcBef>
                <a:spcAft>
                  <a:spcPct val="35000"/>
                </a:spcAft>
                <a:buNone/>
              </a:pPr>
              <a:r>
                <a:rPr lang="zh-CN" altLang="en-US" sz="1200" dirty="0">
                  <a:solidFill>
                    <a:schemeClr val="tx1"/>
                  </a:solidFill>
                  <a:latin typeface="微软雅黑" panose="020B0503020204020204" pitchFamily="34" charset="-122"/>
                  <a:ea typeface="微软雅黑" panose="020B0503020204020204" pitchFamily="34" charset="-122"/>
                </a:rPr>
                <a:t>建模型</a:t>
              </a:r>
              <a:endParaRPr lang="zh-CN" altLang="en-US" sz="1200" kern="1200" dirty="0">
                <a:solidFill>
                  <a:schemeClr val="tx1"/>
                </a:solidFill>
                <a:latin typeface="微软雅黑" panose="020B0503020204020204" pitchFamily="34" charset="-122"/>
                <a:ea typeface="微软雅黑" panose="020B0503020204020204" pitchFamily="34" charset="-122"/>
              </a:endParaRPr>
            </a:p>
          </p:txBody>
        </p:sp>
        <p:sp>
          <p:nvSpPr>
            <p:cNvPr id="44" name="Freeform: Shape 40">
              <a:extLst>
                <a:ext uri="{FF2B5EF4-FFF2-40B4-BE49-F238E27FC236}">
                  <a16:creationId xmlns="" xmlns:a16="http://schemas.microsoft.com/office/drawing/2014/main" id="{AFA2F438-8232-4B1C-BDE3-59982AB44404}"/>
                </a:ext>
              </a:extLst>
            </p:cNvPr>
            <p:cNvSpPr/>
            <p:nvPr/>
          </p:nvSpPr>
          <p:spPr>
            <a:xfrm>
              <a:off x="5206181" y="3848302"/>
              <a:ext cx="732607" cy="649313"/>
            </a:xfrm>
            <a:custGeom>
              <a:avLst/>
              <a:gdLst>
                <a:gd name="connsiteX0" fmla="*/ 0 w 1883680"/>
                <a:gd name="connsiteY0" fmla="*/ 1883680 h 1883680"/>
                <a:gd name="connsiteX1" fmla="*/ 1883680 w 1883680"/>
                <a:gd name="connsiteY1" fmla="*/ 0 h 1883680"/>
                <a:gd name="connsiteX2" fmla="*/ 1883680 w 1883680"/>
                <a:gd name="connsiteY2" fmla="*/ 1883680 h 1883680"/>
                <a:gd name="connsiteX3" fmla="*/ 0 w 1883680"/>
                <a:gd name="connsiteY3" fmla="*/ 1883680 h 1883680"/>
              </a:gdLst>
              <a:ahLst/>
              <a:cxnLst>
                <a:cxn ang="0">
                  <a:pos x="connsiteX0" y="connsiteY0"/>
                </a:cxn>
                <a:cxn ang="0">
                  <a:pos x="connsiteX1" y="connsiteY1"/>
                </a:cxn>
                <a:cxn ang="0">
                  <a:pos x="connsiteX2" y="connsiteY2"/>
                </a:cxn>
                <a:cxn ang="0">
                  <a:pos x="connsiteX3" y="connsiteY3"/>
                </a:cxn>
              </a:cxnLst>
              <a:rect l="l" t="t" r="r" b="b"/>
              <a:pathLst>
                <a:path w="1883680" h="1883680">
                  <a:moveTo>
                    <a:pt x="1883680" y="1883680"/>
                  </a:moveTo>
                  <a:cubicBezTo>
                    <a:pt x="843352" y="1883680"/>
                    <a:pt x="0" y="1040328"/>
                    <a:pt x="0" y="0"/>
                  </a:cubicBezTo>
                  <a:lnTo>
                    <a:pt x="1883680" y="0"/>
                  </a:lnTo>
                  <a:lnTo>
                    <a:pt x="1883680" y="1883680"/>
                  </a:lnTo>
                  <a:close/>
                </a:path>
              </a:pathLst>
            </a:custGeom>
            <a:solidFill>
              <a:srgbClr val="BFBFBF"/>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1440" tIns="91440" rIns="91440" bIns="457200" numCol="1" spcCol="1270" anchor="ctr" anchorCtr="0">
              <a:noAutofit/>
            </a:bodyPr>
            <a:lstStyle/>
            <a:p>
              <a:pPr marL="0" lvl="0" indent="0" algn="ctr" defTabSz="1066800">
                <a:lnSpc>
                  <a:spcPct val="90000"/>
                </a:lnSpc>
                <a:spcBef>
                  <a:spcPct val="0"/>
                </a:spcBef>
                <a:spcAft>
                  <a:spcPct val="35000"/>
                </a:spcAft>
                <a:buNone/>
              </a:pPr>
              <a:r>
                <a:rPr lang="zh-CN" altLang="en-US" sz="1200" dirty="0">
                  <a:solidFill>
                    <a:schemeClr val="bg1"/>
                  </a:solidFill>
                  <a:latin typeface="微软雅黑" panose="020B0503020204020204" pitchFamily="34" charset="-122"/>
                  <a:ea typeface="微软雅黑" panose="020B0503020204020204" pitchFamily="34" charset="-122"/>
                </a:rPr>
                <a:t>造</a:t>
              </a:r>
              <a:r>
                <a:rPr lang="zh-CN" altLang="en-US" sz="1200" kern="1200" dirty="0">
                  <a:solidFill>
                    <a:schemeClr val="bg1"/>
                  </a:solidFill>
                  <a:latin typeface="微软雅黑" panose="020B0503020204020204" pitchFamily="34" charset="-122"/>
                  <a:ea typeface="微软雅黑" panose="020B0503020204020204" pitchFamily="34" charset="-122"/>
                </a:rPr>
                <a:t>平台</a:t>
              </a:r>
            </a:p>
          </p:txBody>
        </p:sp>
      </p:grpSp>
      <p:sp>
        <p:nvSpPr>
          <p:cNvPr id="45" name="标题 1">
            <a:extLst>
              <a:ext uri="{FF2B5EF4-FFF2-40B4-BE49-F238E27FC236}">
                <a16:creationId xmlns="" xmlns:a16="http://schemas.microsoft.com/office/drawing/2014/main" id="{8F45E919-531E-4B61-A752-754AC2055A79}"/>
              </a:ext>
            </a:extLst>
          </p:cNvPr>
          <p:cNvSpPr>
            <a:spLocks noGrp="1"/>
          </p:cNvSpPr>
          <p:nvPr>
            <p:ph type="title"/>
          </p:nvPr>
        </p:nvSpPr>
        <p:spPr>
          <a:xfrm>
            <a:off x="247650" y="136998"/>
            <a:ext cx="10583186" cy="383182"/>
          </a:xfrm>
        </p:spPr>
        <p:txBody>
          <a:bodyPr/>
          <a:lstStyle/>
          <a:p>
            <a:r>
              <a:rPr lang="zh-CN" altLang="en-US" dirty="0"/>
              <a:t>建模型</a:t>
            </a:r>
            <a:r>
              <a:rPr lang="en-US" altLang="zh-CN" dirty="0"/>
              <a:t>-</a:t>
            </a:r>
            <a:r>
              <a:rPr lang="zh-CN" altLang="en-US" dirty="0"/>
              <a:t>构建各个业态、业务领域的分析模型</a:t>
            </a:r>
          </a:p>
        </p:txBody>
      </p:sp>
    </p:spTree>
    <p:extLst>
      <p:ext uri="{BB962C8B-B14F-4D97-AF65-F5344CB8AC3E}">
        <p14:creationId xmlns:p14="http://schemas.microsoft.com/office/powerpoint/2010/main" val="275532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61490EDD-EFB7-489B-BFD7-AC34984381AB}"/>
              </a:ext>
            </a:extLst>
          </p:cNvPr>
          <p:cNvSpPr>
            <a:spLocks noGrp="1"/>
          </p:cNvSpPr>
          <p:nvPr>
            <p:ph type="title"/>
          </p:nvPr>
        </p:nvSpPr>
        <p:spPr/>
        <p:txBody>
          <a:bodyPr/>
          <a:lstStyle/>
          <a:p>
            <a:r>
              <a:rPr lang="zh-CN" altLang="en-US" dirty="0"/>
              <a:t>建模型</a:t>
            </a:r>
            <a:r>
              <a:rPr lang="en-US" altLang="zh-CN" dirty="0"/>
              <a:t>-</a:t>
            </a:r>
            <a:r>
              <a:rPr lang="zh-CN" altLang="en-US" dirty="0"/>
              <a:t>针对不同业态构建针对有特色的分析模型</a:t>
            </a:r>
          </a:p>
        </p:txBody>
      </p:sp>
      <p:grpSp>
        <p:nvGrpSpPr>
          <p:cNvPr id="13" name="Group 36">
            <a:extLst>
              <a:ext uri="{FF2B5EF4-FFF2-40B4-BE49-F238E27FC236}">
                <a16:creationId xmlns="" xmlns:a16="http://schemas.microsoft.com/office/drawing/2014/main" id="{DE08CCE3-C087-413C-8E7D-F8176666312D}"/>
              </a:ext>
            </a:extLst>
          </p:cNvPr>
          <p:cNvGrpSpPr/>
          <p:nvPr/>
        </p:nvGrpSpPr>
        <p:grpSpPr>
          <a:xfrm>
            <a:off x="10669782" y="616991"/>
            <a:ext cx="1475376" cy="1408770"/>
            <a:chOff x="5196021" y="3098303"/>
            <a:chExt cx="1475376" cy="1408770"/>
          </a:xfrm>
        </p:grpSpPr>
        <p:sp>
          <p:nvSpPr>
            <p:cNvPr id="14" name="Freeform: Shape 37">
              <a:extLst>
                <a:ext uri="{FF2B5EF4-FFF2-40B4-BE49-F238E27FC236}">
                  <a16:creationId xmlns="" xmlns:a16="http://schemas.microsoft.com/office/drawing/2014/main" id="{451B0040-9146-4EF6-8AFE-19E39DEF0E1C}"/>
                </a:ext>
              </a:extLst>
            </p:cNvPr>
            <p:cNvSpPr/>
            <p:nvPr/>
          </p:nvSpPr>
          <p:spPr>
            <a:xfrm>
              <a:off x="5196021" y="3103734"/>
              <a:ext cx="732608" cy="743339"/>
            </a:xfrm>
            <a:custGeom>
              <a:avLst/>
              <a:gdLst>
                <a:gd name="connsiteX0" fmla="*/ 0 w 1883680"/>
                <a:gd name="connsiteY0" fmla="*/ 1883680 h 1883680"/>
                <a:gd name="connsiteX1" fmla="*/ 1883680 w 1883680"/>
                <a:gd name="connsiteY1" fmla="*/ 0 h 1883680"/>
                <a:gd name="connsiteX2" fmla="*/ 1883680 w 1883680"/>
                <a:gd name="connsiteY2" fmla="*/ 1883680 h 1883680"/>
                <a:gd name="connsiteX3" fmla="*/ 0 w 1883680"/>
                <a:gd name="connsiteY3" fmla="*/ 1883680 h 1883680"/>
              </a:gdLst>
              <a:ahLst/>
              <a:cxnLst>
                <a:cxn ang="0">
                  <a:pos x="connsiteX0" y="connsiteY0"/>
                </a:cxn>
                <a:cxn ang="0">
                  <a:pos x="connsiteX1" y="connsiteY1"/>
                </a:cxn>
                <a:cxn ang="0">
                  <a:pos x="connsiteX2" y="connsiteY2"/>
                </a:cxn>
                <a:cxn ang="0">
                  <a:pos x="connsiteX3" y="connsiteY3"/>
                </a:cxn>
              </a:cxnLst>
              <a:rect l="l" t="t" r="r" b="b"/>
              <a:pathLst>
                <a:path w="1883680" h="1883680">
                  <a:moveTo>
                    <a:pt x="0" y="1883680"/>
                  </a:moveTo>
                  <a:cubicBezTo>
                    <a:pt x="0" y="843352"/>
                    <a:pt x="843352" y="0"/>
                    <a:pt x="1883680" y="0"/>
                  </a:cubicBezTo>
                  <a:lnTo>
                    <a:pt x="1883680" y="1883680"/>
                  </a:lnTo>
                  <a:lnTo>
                    <a:pt x="0" y="1883680"/>
                  </a:lnTo>
                  <a:close/>
                </a:path>
              </a:pathLst>
            </a:custGeom>
            <a:solidFill>
              <a:srgbClr val="BFBFBF"/>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1440" tIns="548640" rIns="91440" bIns="182880" numCol="1" spcCol="1270" anchor="ctr" anchorCtr="0">
              <a:noAutofit/>
            </a:bodyPr>
            <a:lstStyle/>
            <a:p>
              <a:pPr marL="0" lvl="0" indent="0" algn="ctr" defTabSz="1066800">
                <a:lnSpc>
                  <a:spcPct val="90000"/>
                </a:lnSpc>
                <a:spcBef>
                  <a:spcPct val="0"/>
                </a:spcBef>
                <a:spcAft>
                  <a:spcPct val="35000"/>
                </a:spcAft>
                <a:buNone/>
              </a:pPr>
              <a:r>
                <a:rPr lang="zh-CN" altLang="en-US" sz="1200" kern="1200" dirty="0">
                  <a:solidFill>
                    <a:schemeClr val="bg1"/>
                  </a:solidFill>
                  <a:latin typeface="微软雅黑" panose="020B0503020204020204" pitchFamily="34" charset="-122"/>
                  <a:ea typeface="微软雅黑" panose="020B0503020204020204" pitchFamily="34" charset="-122"/>
                </a:rPr>
                <a:t>搭体系</a:t>
              </a:r>
            </a:p>
          </p:txBody>
        </p:sp>
        <p:sp>
          <p:nvSpPr>
            <p:cNvPr id="15" name="Freeform: Shape 38">
              <a:extLst>
                <a:ext uri="{FF2B5EF4-FFF2-40B4-BE49-F238E27FC236}">
                  <a16:creationId xmlns="" xmlns:a16="http://schemas.microsoft.com/office/drawing/2014/main" id="{9C687FA4-8AE3-46FA-9640-CE9FBBFF5256}"/>
                </a:ext>
              </a:extLst>
            </p:cNvPr>
            <p:cNvSpPr/>
            <p:nvPr/>
          </p:nvSpPr>
          <p:spPr>
            <a:xfrm>
              <a:off x="5938791" y="3098303"/>
              <a:ext cx="732606" cy="743339"/>
            </a:xfrm>
            <a:custGeom>
              <a:avLst/>
              <a:gdLst>
                <a:gd name="connsiteX0" fmla="*/ 0 w 1883680"/>
                <a:gd name="connsiteY0" fmla="*/ 1883680 h 1883680"/>
                <a:gd name="connsiteX1" fmla="*/ 1883680 w 1883680"/>
                <a:gd name="connsiteY1" fmla="*/ 0 h 1883680"/>
                <a:gd name="connsiteX2" fmla="*/ 1883680 w 1883680"/>
                <a:gd name="connsiteY2" fmla="*/ 1883680 h 1883680"/>
                <a:gd name="connsiteX3" fmla="*/ 0 w 1883680"/>
                <a:gd name="connsiteY3" fmla="*/ 1883680 h 1883680"/>
              </a:gdLst>
              <a:ahLst/>
              <a:cxnLst>
                <a:cxn ang="0">
                  <a:pos x="connsiteX0" y="connsiteY0"/>
                </a:cxn>
                <a:cxn ang="0">
                  <a:pos x="connsiteX1" y="connsiteY1"/>
                </a:cxn>
                <a:cxn ang="0">
                  <a:pos x="connsiteX2" y="connsiteY2"/>
                </a:cxn>
                <a:cxn ang="0">
                  <a:pos x="connsiteX3" y="connsiteY3"/>
                </a:cxn>
              </a:cxnLst>
              <a:rect l="l" t="t" r="r" b="b"/>
              <a:pathLst>
                <a:path w="1883680" h="1883680">
                  <a:moveTo>
                    <a:pt x="0" y="0"/>
                  </a:moveTo>
                  <a:cubicBezTo>
                    <a:pt x="1040328" y="0"/>
                    <a:pt x="1883680" y="843352"/>
                    <a:pt x="1883680" y="1883680"/>
                  </a:cubicBezTo>
                  <a:lnTo>
                    <a:pt x="0" y="1883680"/>
                  </a:lnTo>
                  <a:lnTo>
                    <a:pt x="0" y="0"/>
                  </a:lnTo>
                  <a:close/>
                </a:path>
              </a:pathLst>
            </a:custGeom>
            <a:solidFill>
              <a:schemeClr val="bg1">
                <a:lumMod val="75000"/>
              </a:schemeClr>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1097280" rIns="91440" bIns="731520" numCol="1" spcCol="1270" anchor="ctr" anchorCtr="0">
              <a:noAutofit/>
            </a:bodyPr>
            <a:lstStyle/>
            <a:p>
              <a:pPr algn="ctr" defTabSz="1066800">
                <a:lnSpc>
                  <a:spcPct val="90000"/>
                </a:lnSpc>
                <a:spcBef>
                  <a:spcPct val="0"/>
                </a:spcBef>
                <a:spcAft>
                  <a:spcPct val="35000"/>
                </a:spcAft>
              </a:pPr>
              <a:r>
                <a:rPr lang="zh-CN" altLang="en-US" sz="1200" dirty="0">
                  <a:latin typeface="微软雅黑" panose="020B0503020204020204" pitchFamily="34" charset="-122"/>
                  <a:ea typeface="微软雅黑" panose="020B0503020204020204" pitchFamily="34" charset="-122"/>
                </a:rPr>
                <a:t>理指标</a:t>
              </a:r>
            </a:p>
          </p:txBody>
        </p:sp>
        <p:sp>
          <p:nvSpPr>
            <p:cNvPr id="16" name="Freeform: Shape 39">
              <a:extLst>
                <a:ext uri="{FF2B5EF4-FFF2-40B4-BE49-F238E27FC236}">
                  <a16:creationId xmlns="" xmlns:a16="http://schemas.microsoft.com/office/drawing/2014/main" id="{8CE7E325-B2C8-425E-A9E4-FE2E8FCCA90D}"/>
                </a:ext>
              </a:extLst>
            </p:cNvPr>
            <p:cNvSpPr/>
            <p:nvPr/>
          </p:nvSpPr>
          <p:spPr>
            <a:xfrm>
              <a:off x="5938789" y="3848302"/>
              <a:ext cx="732607" cy="658771"/>
            </a:xfrm>
            <a:custGeom>
              <a:avLst/>
              <a:gdLst>
                <a:gd name="connsiteX0" fmla="*/ 0 w 1883680"/>
                <a:gd name="connsiteY0" fmla="*/ 1883680 h 1883680"/>
                <a:gd name="connsiteX1" fmla="*/ 1883680 w 1883680"/>
                <a:gd name="connsiteY1" fmla="*/ 0 h 1883680"/>
                <a:gd name="connsiteX2" fmla="*/ 1883680 w 1883680"/>
                <a:gd name="connsiteY2" fmla="*/ 1883680 h 1883680"/>
                <a:gd name="connsiteX3" fmla="*/ 0 w 1883680"/>
                <a:gd name="connsiteY3" fmla="*/ 1883680 h 1883680"/>
              </a:gdLst>
              <a:ahLst/>
              <a:cxnLst>
                <a:cxn ang="0">
                  <a:pos x="connsiteX0" y="connsiteY0"/>
                </a:cxn>
                <a:cxn ang="0">
                  <a:pos x="connsiteX1" y="connsiteY1"/>
                </a:cxn>
                <a:cxn ang="0">
                  <a:pos x="connsiteX2" y="connsiteY2"/>
                </a:cxn>
                <a:cxn ang="0">
                  <a:pos x="connsiteX3" y="connsiteY3"/>
                </a:cxn>
              </a:cxnLst>
              <a:rect l="l" t="t" r="r" b="b"/>
              <a:pathLst>
                <a:path w="1883680" h="1883680">
                  <a:moveTo>
                    <a:pt x="1883680" y="0"/>
                  </a:moveTo>
                  <a:cubicBezTo>
                    <a:pt x="1883680" y="1040328"/>
                    <a:pt x="1040328" y="1883680"/>
                    <a:pt x="0" y="1883680"/>
                  </a:cubicBezTo>
                  <a:lnTo>
                    <a:pt x="0" y="0"/>
                  </a:lnTo>
                  <a:lnTo>
                    <a:pt x="1883680" y="0"/>
                  </a:lnTo>
                  <a:close/>
                </a:path>
              </a:pathLst>
            </a:custGeom>
            <a:solidFill>
              <a:srgbClr val="ED7D31"/>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91440" tIns="365760" rIns="182880" bIns="722405" numCol="1" spcCol="1270" anchor="ctr" anchorCtr="0">
              <a:noAutofit/>
            </a:bodyPr>
            <a:lstStyle/>
            <a:p>
              <a:pPr marL="0" lvl="0" indent="0" algn="ctr" defTabSz="1066800">
                <a:lnSpc>
                  <a:spcPct val="90000"/>
                </a:lnSpc>
                <a:spcBef>
                  <a:spcPct val="0"/>
                </a:spcBef>
                <a:spcAft>
                  <a:spcPct val="35000"/>
                </a:spcAft>
                <a:buNone/>
              </a:pPr>
              <a:r>
                <a:rPr lang="zh-CN" altLang="en-US" sz="1200" dirty="0">
                  <a:solidFill>
                    <a:schemeClr val="tx1"/>
                  </a:solidFill>
                  <a:latin typeface="微软雅黑" panose="020B0503020204020204" pitchFamily="34" charset="-122"/>
                  <a:ea typeface="微软雅黑" panose="020B0503020204020204" pitchFamily="34" charset="-122"/>
                </a:rPr>
                <a:t>建模型</a:t>
              </a:r>
              <a:endParaRPr lang="zh-CN" altLang="en-US" sz="1200" kern="1200" dirty="0">
                <a:solidFill>
                  <a:schemeClr val="tx1"/>
                </a:solidFill>
                <a:latin typeface="微软雅黑" panose="020B0503020204020204" pitchFamily="34" charset="-122"/>
                <a:ea typeface="微软雅黑" panose="020B0503020204020204" pitchFamily="34" charset="-122"/>
              </a:endParaRPr>
            </a:p>
          </p:txBody>
        </p:sp>
        <p:sp>
          <p:nvSpPr>
            <p:cNvPr id="17" name="Freeform: Shape 40">
              <a:extLst>
                <a:ext uri="{FF2B5EF4-FFF2-40B4-BE49-F238E27FC236}">
                  <a16:creationId xmlns="" xmlns:a16="http://schemas.microsoft.com/office/drawing/2014/main" id="{59F88161-A97B-4B92-94E0-721236A564AA}"/>
                </a:ext>
              </a:extLst>
            </p:cNvPr>
            <p:cNvSpPr/>
            <p:nvPr/>
          </p:nvSpPr>
          <p:spPr>
            <a:xfrm>
              <a:off x="5206181" y="3848302"/>
              <a:ext cx="732607" cy="649313"/>
            </a:xfrm>
            <a:custGeom>
              <a:avLst/>
              <a:gdLst>
                <a:gd name="connsiteX0" fmla="*/ 0 w 1883680"/>
                <a:gd name="connsiteY0" fmla="*/ 1883680 h 1883680"/>
                <a:gd name="connsiteX1" fmla="*/ 1883680 w 1883680"/>
                <a:gd name="connsiteY1" fmla="*/ 0 h 1883680"/>
                <a:gd name="connsiteX2" fmla="*/ 1883680 w 1883680"/>
                <a:gd name="connsiteY2" fmla="*/ 1883680 h 1883680"/>
                <a:gd name="connsiteX3" fmla="*/ 0 w 1883680"/>
                <a:gd name="connsiteY3" fmla="*/ 1883680 h 1883680"/>
              </a:gdLst>
              <a:ahLst/>
              <a:cxnLst>
                <a:cxn ang="0">
                  <a:pos x="connsiteX0" y="connsiteY0"/>
                </a:cxn>
                <a:cxn ang="0">
                  <a:pos x="connsiteX1" y="connsiteY1"/>
                </a:cxn>
                <a:cxn ang="0">
                  <a:pos x="connsiteX2" y="connsiteY2"/>
                </a:cxn>
                <a:cxn ang="0">
                  <a:pos x="connsiteX3" y="connsiteY3"/>
                </a:cxn>
              </a:cxnLst>
              <a:rect l="l" t="t" r="r" b="b"/>
              <a:pathLst>
                <a:path w="1883680" h="1883680">
                  <a:moveTo>
                    <a:pt x="1883680" y="1883680"/>
                  </a:moveTo>
                  <a:cubicBezTo>
                    <a:pt x="843352" y="1883680"/>
                    <a:pt x="0" y="1040328"/>
                    <a:pt x="0" y="0"/>
                  </a:cubicBezTo>
                  <a:lnTo>
                    <a:pt x="1883680" y="0"/>
                  </a:lnTo>
                  <a:lnTo>
                    <a:pt x="1883680" y="1883680"/>
                  </a:lnTo>
                  <a:close/>
                </a:path>
              </a:pathLst>
            </a:custGeom>
            <a:solidFill>
              <a:srgbClr val="BFBFBF"/>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1440" tIns="91440" rIns="91440" bIns="457200" numCol="1" spcCol="1270" anchor="ctr" anchorCtr="0">
              <a:noAutofit/>
            </a:bodyPr>
            <a:lstStyle/>
            <a:p>
              <a:pPr marL="0" lvl="0" indent="0" algn="ctr" defTabSz="1066800">
                <a:lnSpc>
                  <a:spcPct val="90000"/>
                </a:lnSpc>
                <a:spcBef>
                  <a:spcPct val="0"/>
                </a:spcBef>
                <a:spcAft>
                  <a:spcPct val="35000"/>
                </a:spcAft>
                <a:buNone/>
              </a:pPr>
              <a:r>
                <a:rPr lang="zh-CN" altLang="en-US" sz="1200" dirty="0">
                  <a:solidFill>
                    <a:schemeClr val="bg1"/>
                  </a:solidFill>
                  <a:latin typeface="微软雅黑" panose="020B0503020204020204" pitchFamily="34" charset="-122"/>
                  <a:ea typeface="微软雅黑" panose="020B0503020204020204" pitchFamily="34" charset="-122"/>
                </a:rPr>
                <a:t>造</a:t>
              </a:r>
              <a:r>
                <a:rPr lang="zh-CN" altLang="en-US" sz="1200" kern="1200" dirty="0">
                  <a:solidFill>
                    <a:schemeClr val="bg1"/>
                  </a:solidFill>
                  <a:latin typeface="微软雅黑" panose="020B0503020204020204" pitchFamily="34" charset="-122"/>
                  <a:ea typeface="微软雅黑" panose="020B0503020204020204" pitchFamily="34" charset="-122"/>
                </a:rPr>
                <a:t>平台</a:t>
              </a:r>
            </a:p>
          </p:txBody>
        </p:sp>
      </p:grpSp>
      <p:grpSp>
        <p:nvGrpSpPr>
          <p:cNvPr id="18" name="组合 17">
            <a:extLst>
              <a:ext uri="{FF2B5EF4-FFF2-40B4-BE49-F238E27FC236}">
                <a16:creationId xmlns="" xmlns:a16="http://schemas.microsoft.com/office/drawing/2014/main" id="{DF31D341-8616-460B-AB85-E63ADF67DC36}"/>
              </a:ext>
            </a:extLst>
          </p:cNvPr>
          <p:cNvGrpSpPr/>
          <p:nvPr/>
        </p:nvGrpSpPr>
        <p:grpSpPr>
          <a:xfrm>
            <a:off x="2943671" y="1691646"/>
            <a:ext cx="8036419" cy="4757479"/>
            <a:chOff x="1331639" y="831867"/>
            <a:chExt cx="7200792" cy="3820174"/>
          </a:xfrm>
        </p:grpSpPr>
        <p:cxnSp>
          <p:nvCxnSpPr>
            <p:cNvPr id="19" name="直接连接符 56">
              <a:extLst>
                <a:ext uri="{FF2B5EF4-FFF2-40B4-BE49-F238E27FC236}">
                  <a16:creationId xmlns="" xmlns:a16="http://schemas.microsoft.com/office/drawing/2014/main" id="{371D4572-2900-48D0-A3B9-4D8946877674}"/>
                </a:ext>
              </a:extLst>
            </p:cNvPr>
            <p:cNvCxnSpPr/>
            <p:nvPr/>
          </p:nvCxnSpPr>
          <p:spPr bwMode="auto">
            <a:xfrm flipH="1">
              <a:off x="2310107" y="866005"/>
              <a:ext cx="1" cy="3630245"/>
            </a:xfrm>
            <a:prstGeom prst="line">
              <a:avLst/>
            </a:prstGeom>
            <a:noFill/>
            <a:ln w="12700" cap="flat" cmpd="sng" algn="ctr">
              <a:solidFill>
                <a:srgbClr val="727CA3"/>
              </a:solidFill>
              <a:prstDash val="dash"/>
              <a:round/>
              <a:headEnd type="none" w="med" len="med"/>
              <a:tailEnd type="none" w="med" len="med"/>
            </a:ln>
            <a:effectLst/>
          </p:spPr>
        </p:cxnSp>
        <p:sp>
          <p:nvSpPr>
            <p:cNvPr id="20" name="Rectangle 44">
              <a:extLst>
                <a:ext uri="{FF2B5EF4-FFF2-40B4-BE49-F238E27FC236}">
                  <a16:creationId xmlns="" xmlns:a16="http://schemas.microsoft.com/office/drawing/2014/main" id="{E16B77D5-5B88-4BD8-8643-4ECDCED91B62}"/>
                </a:ext>
              </a:extLst>
            </p:cNvPr>
            <p:cNvSpPr/>
            <p:nvPr/>
          </p:nvSpPr>
          <p:spPr>
            <a:xfrm>
              <a:off x="1331639" y="866004"/>
              <a:ext cx="919622" cy="666680"/>
            </a:xfrm>
            <a:prstGeom prst="rect">
              <a:avLst/>
            </a:prstGeom>
            <a:solidFill>
              <a:schemeClr val="accent5">
                <a:lumMod val="20000"/>
                <a:lumOff val="80000"/>
                <a:alpha val="74000"/>
              </a:schemeClr>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wrap="square" rtlCol="0" anchor="ctr">
              <a:noAutofit/>
            </a:bodyPr>
            <a:lstStyle/>
            <a:p>
              <a:pPr fontAlgn="auto">
                <a:spcBef>
                  <a:spcPct val="50000"/>
                </a:spcBef>
                <a:spcAft>
                  <a:spcPts val="0"/>
                </a:spcAft>
                <a:defRPr/>
              </a:pPr>
              <a:r>
                <a:rPr lang="zh-CN" altLang="en-US" sz="1350" kern="0" dirty="0">
                  <a:solidFill>
                    <a:prstClr val="black"/>
                  </a:solidFill>
                  <a:latin typeface="微软雅黑"/>
                  <a:ea typeface="微软雅黑"/>
                </a:rPr>
                <a:t>决策层</a:t>
              </a:r>
              <a:endParaRPr lang="en-US" altLang="zh-CN" sz="1350" kern="0" dirty="0">
                <a:solidFill>
                  <a:prstClr val="black"/>
                </a:solidFill>
                <a:latin typeface="微软雅黑"/>
                <a:ea typeface="微软雅黑"/>
              </a:endParaRPr>
            </a:p>
          </p:txBody>
        </p:sp>
        <p:sp>
          <p:nvSpPr>
            <p:cNvPr id="21" name="Rectangle 2">
              <a:extLst>
                <a:ext uri="{FF2B5EF4-FFF2-40B4-BE49-F238E27FC236}">
                  <a16:creationId xmlns="" xmlns:a16="http://schemas.microsoft.com/office/drawing/2014/main" id="{8CB1F160-F4DA-451A-95A1-1BC2DCFEEF4F}"/>
                </a:ext>
              </a:extLst>
            </p:cNvPr>
            <p:cNvSpPr/>
            <p:nvPr/>
          </p:nvSpPr>
          <p:spPr bwMode="auto">
            <a:xfrm>
              <a:off x="2384458" y="831867"/>
              <a:ext cx="6147973" cy="666680"/>
            </a:xfrm>
            <a:prstGeom prst="rect">
              <a:avLst/>
            </a:prstGeom>
            <a:solidFill>
              <a:schemeClr val="accent5">
                <a:lumMod val="20000"/>
                <a:lumOff val="80000"/>
                <a:alpha val="74000"/>
              </a:schemeClr>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wrap="square" rtlCol="0" anchor="t">
              <a:noAutofit/>
            </a:bodyPr>
            <a:lstStyle/>
            <a:p>
              <a:pPr fontAlgn="auto">
                <a:spcBef>
                  <a:spcPct val="50000"/>
                </a:spcBef>
                <a:spcAft>
                  <a:spcPts val="0"/>
                </a:spcAft>
                <a:defRPr/>
              </a:pPr>
              <a:endParaRPr lang="en-US" sz="1200" b="0" kern="0" dirty="0">
                <a:solidFill>
                  <a:prstClr val="black"/>
                </a:solidFill>
                <a:latin typeface="微软雅黑"/>
                <a:ea typeface="微软雅黑"/>
              </a:endParaRPr>
            </a:p>
          </p:txBody>
        </p:sp>
        <p:sp>
          <p:nvSpPr>
            <p:cNvPr id="22" name="矩形 1">
              <a:extLst>
                <a:ext uri="{FF2B5EF4-FFF2-40B4-BE49-F238E27FC236}">
                  <a16:creationId xmlns="" xmlns:a16="http://schemas.microsoft.com/office/drawing/2014/main" id="{109FEFBD-805D-4EBE-B2F9-79C5ABC54375}"/>
                </a:ext>
              </a:extLst>
            </p:cNvPr>
            <p:cNvSpPr/>
            <p:nvPr/>
          </p:nvSpPr>
          <p:spPr bwMode="auto">
            <a:xfrm>
              <a:off x="1331640" y="1636657"/>
              <a:ext cx="347990" cy="3015384"/>
            </a:xfrm>
            <a:prstGeom prst="rect">
              <a:avLst/>
            </a:prstGeom>
            <a:solidFill>
              <a:schemeClr val="accent5">
                <a:lumMod val="20000"/>
                <a:lumOff val="80000"/>
                <a:alpha val="74000"/>
              </a:schemeClr>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vert="eaVert" wrap="square" rtlCol="0" anchor="ctr">
              <a:noAutofit/>
            </a:bodyPr>
            <a:lstStyle/>
            <a:p>
              <a:pPr fontAlgn="auto">
                <a:spcBef>
                  <a:spcPct val="50000"/>
                </a:spcBef>
                <a:spcAft>
                  <a:spcPts val="0"/>
                </a:spcAft>
              </a:pPr>
              <a:r>
                <a:rPr lang="zh-CN" altLang="en-US" sz="1350" kern="0" dirty="0">
                  <a:solidFill>
                    <a:prstClr val="black"/>
                  </a:solidFill>
                  <a:latin typeface="微软雅黑"/>
                  <a:ea typeface="微软雅黑"/>
                </a:rPr>
                <a:t>管理层</a:t>
              </a:r>
            </a:p>
          </p:txBody>
        </p:sp>
        <p:sp>
          <p:nvSpPr>
            <p:cNvPr id="23" name="Rectangle 11">
              <a:extLst>
                <a:ext uri="{FF2B5EF4-FFF2-40B4-BE49-F238E27FC236}">
                  <a16:creationId xmlns="" xmlns:a16="http://schemas.microsoft.com/office/drawing/2014/main" id="{F93A0A95-501D-40F9-947C-BE183A438517}"/>
                </a:ext>
              </a:extLst>
            </p:cNvPr>
            <p:cNvSpPr/>
            <p:nvPr/>
          </p:nvSpPr>
          <p:spPr bwMode="auto">
            <a:xfrm>
              <a:off x="1761245" y="3171545"/>
              <a:ext cx="490016" cy="1480496"/>
            </a:xfrm>
            <a:prstGeom prst="rect">
              <a:avLst/>
            </a:prstGeom>
            <a:solidFill>
              <a:schemeClr val="accent5">
                <a:lumMod val="20000"/>
                <a:lumOff val="80000"/>
                <a:alpha val="74000"/>
              </a:schemeClr>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vert="eaVert" wrap="square" rtlCol="0" anchor="ctr">
              <a:noAutofit/>
            </a:bodyPr>
            <a:lstStyle/>
            <a:p>
              <a:pPr fontAlgn="auto">
                <a:spcBef>
                  <a:spcPct val="50000"/>
                </a:spcBef>
                <a:spcAft>
                  <a:spcPts val="0"/>
                </a:spcAft>
                <a:defRPr/>
              </a:pPr>
              <a:r>
                <a:rPr lang="zh-CN" altLang="en-US" sz="1350" kern="0" dirty="0">
                  <a:solidFill>
                    <a:prstClr val="black"/>
                  </a:solidFill>
                  <a:latin typeface="微软雅黑"/>
                  <a:ea typeface="微软雅黑"/>
                </a:rPr>
                <a:t>业务运营</a:t>
              </a:r>
              <a:endParaRPr lang="en-US" altLang="zh-CN" sz="1350" kern="0" dirty="0">
                <a:solidFill>
                  <a:prstClr val="black"/>
                </a:solidFill>
                <a:latin typeface="微软雅黑"/>
                <a:ea typeface="微软雅黑"/>
              </a:endParaRPr>
            </a:p>
          </p:txBody>
        </p:sp>
        <p:sp>
          <p:nvSpPr>
            <p:cNvPr id="24" name="Rectangle 11">
              <a:extLst>
                <a:ext uri="{FF2B5EF4-FFF2-40B4-BE49-F238E27FC236}">
                  <a16:creationId xmlns="" xmlns:a16="http://schemas.microsoft.com/office/drawing/2014/main" id="{A1B8AF00-5D5E-4017-831A-F35A6B40D005}"/>
                </a:ext>
              </a:extLst>
            </p:cNvPr>
            <p:cNvSpPr/>
            <p:nvPr/>
          </p:nvSpPr>
          <p:spPr bwMode="auto">
            <a:xfrm>
              <a:off x="2357254" y="3171545"/>
              <a:ext cx="5365713" cy="1480496"/>
            </a:xfrm>
            <a:prstGeom prst="rect">
              <a:avLst/>
            </a:prstGeom>
            <a:solidFill>
              <a:schemeClr val="accent5">
                <a:lumMod val="20000"/>
                <a:lumOff val="80000"/>
                <a:alpha val="74000"/>
              </a:schemeClr>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wrap="square" rtlCol="0" anchor="t">
              <a:noAutofit/>
            </a:bodyPr>
            <a:lstStyle/>
            <a:p>
              <a:pPr fontAlgn="auto">
                <a:spcBef>
                  <a:spcPct val="50000"/>
                </a:spcBef>
                <a:spcAft>
                  <a:spcPts val="0"/>
                </a:spcAft>
                <a:defRPr/>
              </a:pPr>
              <a:endParaRPr lang="en-US" altLang="en-US" sz="1200" b="0" kern="0" dirty="0">
                <a:solidFill>
                  <a:prstClr val="black"/>
                </a:solidFill>
                <a:latin typeface="微软雅黑"/>
                <a:ea typeface="微软雅黑"/>
              </a:endParaRPr>
            </a:p>
          </p:txBody>
        </p:sp>
        <p:sp>
          <p:nvSpPr>
            <p:cNvPr id="25" name="Rectangle 44">
              <a:extLst>
                <a:ext uri="{FF2B5EF4-FFF2-40B4-BE49-F238E27FC236}">
                  <a16:creationId xmlns="" xmlns:a16="http://schemas.microsoft.com/office/drawing/2014/main" id="{108D7DBE-41EC-4F22-9535-1EDB370540A0}"/>
                </a:ext>
              </a:extLst>
            </p:cNvPr>
            <p:cNvSpPr/>
            <p:nvPr/>
          </p:nvSpPr>
          <p:spPr>
            <a:xfrm>
              <a:off x="5067927" y="3270902"/>
              <a:ext cx="1255253" cy="1246577"/>
            </a:xfrm>
            <a:prstGeom prst="rect">
              <a:avLst/>
            </a:prstGeom>
            <a:solidFill>
              <a:srgbClr val="FFC000"/>
            </a:solidFill>
            <a:ln w="12700" cap="flat" cmpd="sng" algn="ctr">
              <a:solidFill>
                <a:srgbClr val="4F81BD">
                  <a:lumMod val="60000"/>
                  <a:lumOff val="40000"/>
                </a:srgbClr>
              </a:solidFill>
              <a:prstDash val="solid"/>
            </a:ln>
            <a:effectLst>
              <a:outerShdw blurRad="50800" dist="38100" dir="2700000" algn="tl" rotWithShape="0">
                <a:prstClr val="black">
                  <a:alpha val="40000"/>
                </a:prstClr>
              </a:outerShdw>
            </a:effectLst>
          </p:spPr>
          <p:txBody>
            <a:bodyPr rtlCol="0" anchor="t"/>
            <a:lstStyle/>
            <a:p>
              <a:r>
                <a:rPr lang="zh-CN" altLang="en-US" sz="900" kern="0" dirty="0">
                  <a:solidFill>
                    <a:prstClr val="black"/>
                  </a:solidFill>
                  <a:latin typeface="微软雅黑"/>
                </a:rPr>
                <a:t>库存管理</a:t>
              </a:r>
              <a:endParaRPr lang="en-US" altLang="en-US" sz="900" kern="0" dirty="0">
                <a:solidFill>
                  <a:prstClr val="black"/>
                </a:solidFill>
                <a:latin typeface="微软雅黑"/>
              </a:endParaRPr>
            </a:p>
          </p:txBody>
        </p:sp>
        <p:sp>
          <p:nvSpPr>
            <p:cNvPr id="26" name="Rectangle 44">
              <a:extLst>
                <a:ext uri="{FF2B5EF4-FFF2-40B4-BE49-F238E27FC236}">
                  <a16:creationId xmlns="" xmlns:a16="http://schemas.microsoft.com/office/drawing/2014/main" id="{2580DF16-B547-473E-BE88-21AD93067ACA}"/>
                </a:ext>
              </a:extLst>
            </p:cNvPr>
            <p:cNvSpPr/>
            <p:nvPr/>
          </p:nvSpPr>
          <p:spPr>
            <a:xfrm>
              <a:off x="2416402" y="3270906"/>
              <a:ext cx="1255253" cy="1247531"/>
            </a:xfrm>
            <a:prstGeom prst="rect">
              <a:avLst/>
            </a:prstGeom>
            <a:solidFill>
              <a:srgbClr val="FFC000"/>
            </a:solidFill>
            <a:ln w="12700" cap="flat" cmpd="sng" algn="ctr">
              <a:solidFill>
                <a:srgbClr val="4F81BD">
                  <a:lumMod val="60000"/>
                  <a:lumOff val="40000"/>
                </a:srgbClr>
              </a:solidFill>
              <a:prstDash val="solid"/>
            </a:ln>
            <a:effectLst>
              <a:outerShdw blurRad="50800" dist="38100" dir="2700000" algn="tl" rotWithShape="0">
                <a:prstClr val="black">
                  <a:alpha val="40000"/>
                </a:prstClr>
              </a:outerShdw>
            </a:effectLst>
          </p:spPr>
          <p:txBody>
            <a:bodyPr rtlCol="0" anchor="t"/>
            <a:lstStyle/>
            <a:p>
              <a:pPr fontAlgn="auto">
                <a:spcBef>
                  <a:spcPts val="0"/>
                </a:spcBef>
                <a:spcAft>
                  <a:spcPts val="0"/>
                </a:spcAft>
              </a:pPr>
              <a:r>
                <a:rPr lang="zh-CN" altLang="en-US" sz="900" kern="0" dirty="0">
                  <a:solidFill>
                    <a:prstClr val="black"/>
                  </a:solidFill>
                  <a:latin typeface="微软雅黑"/>
                  <a:ea typeface="微软雅黑"/>
                </a:rPr>
                <a:t>研发管理</a:t>
              </a:r>
              <a:endParaRPr lang="en-US" altLang="en-US" sz="900" kern="0" dirty="0">
                <a:solidFill>
                  <a:prstClr val="black"/>
                </a:solidFill>
                <a:latin typeface="微软雅黑"/>
                <a:ea typeface="微软雅黑"/>
              </a:endParaRPr>
            </a:p>
          </p:txBody>
        </p:sp>
        <p:sp>
          <p:nvSpPr>
            <p:cNvPr id="27" name="Rectangle 44">
              <a:extLst>
                <a:ext uri="{FF2B5EF4-FFF2-40B4-BE49-F238E27FC236}">
                  <a16:creationId xmlns="" xmlns:a16="http://schemas.microsoft.com/office/drawing/2014/main" id="{CBAF02EA-D3AF-4F00-BBC6-0373B05FB521}"/>
                </a:ext>
              </a:extLst>
            </p:cNvPr>
            <p:cNvSpPr/>
            <p:nvPr/>
          </p:nvSpPr>
          <p:spPr>
            <a:xfrm>
              <a:off x="3742164" y="3270902"/>
              <a:ext cx="1255253" cy="1247531"/>
            </a:xfrm>
            <a:prstGeom prst="rect">
              <a:avLst/>
            </a:prstGeom>
            <a:solidFill>
              <a:srgbClr val="FFC000"/>
            </a:solidFill>
            <a:ln w="12700" cap="flat" cmpd="sng" algn="ctr">
              <a:solidFill>
                <a:srgbClr val="4F81BD">
                  <a:lumMod val="60000"/>
                  <a:lumOff val="40000"/>
                </a:srgbClr>
              </a:solidFill>
              <a:prstDash val="solid"/>
            </a:ln>
            <a:effectLst>
              <a:outerShdw blurRad="50800" dist="38100" dir="2700000" algn="tl" rotWithShape="0">
                <a:prstClr val="black">
                  <a:alpha val="40000"/>
                </a:prstClr>
              </a:outerShdw>
            </a:effectLst>
          </p:spPr>
          <p:txBody>
            <a:bodyPr rtlCol="0" anchor="t"/>
            <a:lstStyle/>
            <a:p>
              <a:pPr fontAlgn="auto">
                <a:spcBef>
                  <a:spcPts val="0"/>
                </a:spcBef>
                <a:spcAft>
                  <a:spcPts val="0"/>
                </a:spcAft>
              </a:pPr>
              <a:r>
                <a:rPr lang="zh-CN" altLang="en-US" sz="900" kern="0" dirty="0">
                  <a:solidFill>
                    <a:prstClr val="black"/>
                  </a:solidFill>
                  <a:latin typeface="微软雅黑"/>
                  <a:ea typeface="微软雅黑"/>
                </a:rPr>
                <a:t>采购管理</a:t>
              </a:r>
            </a:p>
          </p:txBody>
        </p:sp>
        <p:sp>
          <p:nvSpPr>
            <p:cNvPr id="28" name="Rectangle 44">
              <a:extLst>
                <a:ext uri="{FF2B5EF4-FFF2-40B4-BE49-F238E27FC236}">
                  <a16:creationId xmlns="" xmlns:a16="http://schemas.microsoft.com/office/drawing/2014/main" id="{0C822CB5-FB97-4740-A8AB-45864D061F12}"/>
                </a:ext>
              </a:extLst>
            </p:cNvPr>
            <p:cNvSpPr/>
            <p:nvPr/>
          </p:nvSpPr>
          <p:spPr>
            <a:xfrm>
              <a:off x="6393876" y="3270902"/>
              <a:ext cx="1255253" cy="1247531"/>
            </a:xfrm>
            <a:prstGeom prst="rect">
              <a:avLst/>
            </a:prstGeom>
            <a:solidFill>
              <a:srgbClr val="FFC000"/>
            </a:solidFill>
            <a:ln w="12700" cap="flat" cmpd="sng" algn="ctr">
              <a:solidFill>
                <a:srgbClr val="4F81BD">
                  <a:lumMod val="60000"/>
                  <a:lumOff val="40000"/>
                </a:srgbClr>
              </a:solidFill>
              <a:prstDash val="solid"/>
            </a:ln>
            <a:effectLst>
              <a:outerShdw blurRad="50800" dist="38100" dir="2700000" algn="tl" rotWithShape="0">
                <a:prstClr val="black">
                  <a:alpha val="40000"/>
                </a:prstClr>
              </a:outerShdw>
            </a:effectLst>
          </p:spPr>
          <p:txBody>
            <a:bodyPr rtlCol="0" anchor="t"/>
            <a:lstStyle/>
            <a:p>
              <a:r>
                <a:rPr lang="zh-CN" altLang="en-US" sz="900" kern="0" dirty="0">
                  <a:solidFill>
                    <a:prstClr val="black"/>
                  </a:solidFill>
                  <a:latin typeface="微软雅黑"/>
                  <a:ea typeface="微软雅黑"/>
                </a:rPr>
                <a:t>销售管理</a:t>
              </a:r>
              <a:endParaRPr lang="en-US" altLang="en-US" sz="900" kern="0" dirty="0">
                <a:solidFill>
                  <a:prstClr val="black"/>
                </a:solidFill>
                <a:latin typeface="微软雅黑"/>
                <a:ea typeface="微软雅黑"/>
              </a:endParaRPr>
            </a:p>
          </p:txBody>
        </p:sp>
        <p:sp>
          <p:nvSpPr>
            <p:cNvPr id="29" name="Rectangle 15">
              <a:extLst>
                <a:ext uri="{FF2B5EF4-FFF2-40B4-BE49-F238E27FC236}">
                  <a16:creationId xmlns="" xmlns:a16="http://schemas.microsoft.com/office/drawing/2014/main" id="{846F5CE1-95F6-4BE2-901D-B03C834B9388}"/>
                </a:ext>
              </a:extLst>
            </p:cNvPr>
            <p:cNvSpPr/>
            <p:nvPr/>
          </p:nvSpPr>
          <p:spPr>
            <a:xfrm>
              <a:off x="6442892" y="3485773"/>
              <a:ext cx="1157220" cy="188564"/>
            </a:xfrm>
            <a:prstGeom prst="rect">
              <a:avLst/>
            </a:prstGeom>
            <a:solidFill>
              <a:srgbClr val="83C2E5"/>
            </a:solidFill>
            <a:ln w="12700" cap="flat" cmpd="sng" algn="ctr">
              <a:solidFill>
                <a:srgbClr val="4F81BD">
                  <a:lumMod val="60000"/>
                  <a:lumOff val="40000"/>
                </a:srgbClr>
              </a:solidFill>
              <a:prstDash val="solid"/>
            </a:ln>
            <a:effectLst>
              <a:outerShdw blurRad="50800" dist="38100" dir="2700000" algn="tl" rotWithShape="0">
                <a:prstClr val="black">
                  <a:alpha val="40000"/>
                </a:prstClr>
              </a:outerShdw>
            </a:effectLst>
          </p:spPr>
          <p:txBody>
            <a:bodyPr rtlCol="0" anchor="ctr"/>
            <a:lstStyle/>
            <a:p>
              <a:pPr fontAlgn="auto">
                <a:spcBef>
                  <a:spcPts val="0"/>
                </a:spcBef>
                <a:spcAft>
                  <a:spcPts val="0"/>
                </a:spcAft>
                <a:defRPr/>
              </a:pPr>
              <a:r>
                <a:rPr lang="zh-CN" altLang="en-US" sz="900" kern="0" dirty="0">
                  <a:solidFill>
                    <a:prstClr val="black"/>
                  </a:solidFill>
                  <a:latin typeface="微软雅黑"/>
                  <a:ea typeface="微软雅黑"/>
                </a:rPr>
                <a:t>产品线分析</a:t>
              </a:r>
              <a:endParaRPr lang="en-US" sz="900" b="0" kern="0" dirty="0">
                <a:solidFill>
                  <a:prstClr val="black"/>
                </a:solidFill>
                <a:latin typeface="微软雅黑"/>
                <a:ea typeface="微软雅黑"/>
              </a:endParaRPr>
            </a:p>
          </p:txBody>
        </p:sp>
        <p:sp>
          <p:nvSpPr>
            <p:cNvPr id="30" name="Rectangle 15">
              <a:extLst>
                <a:ext uri="{FF2B5EF4-FFF2-40B4-BE49-F238E27FC236}">
                  <a16:creationId xmlns="" xmlns:a16="http://schemas.microsoft.com/office/drawing/2014/main" id="{E4830A25-6A26-4E4E-A08B-95CD632DE81A}"/>
                </a:ext>
              </a:extLst>
            </p:cNvPr>
            <p:cNvSpPr/>
            <p:nvPr/>
          </p:nvSpPr>
          <p:spPr>
            <a:xfrm>
              <a:off x="6442892" y="3731712"/>
              <a:ext cx="1157220" cy="188564"/>
            </a:xfrm>
            <a:prstGeom prst="rect">
              <a:avLst/>
            </a:prstGeom>
            <a:solidFill>
              <a:srgbClr val="83C2E5"/>
            </a:solidFill>
            <a:ln w="12700" cap="flat" cmpd="sng" algn="ctr">
              <a:solidFill>
                <a:srgbClr val="4F81BD">
                  <a:lumMod val="60000"/>
                  <a:lumOff val="40000"/>
                </a:srgbClr>
              </a:solidFill>
              <a:prstDash val="solid"/>
            </a:ln>
            <a:effectLst>
              <a:outerShdw blurRad="50800" dist="38100" dir="2700000" algn="tl" rotWithShape="0">
                <a:prstClr val="black">
                  <a:alpha val="40000"/>
                </a:prstClr>
              </a:outerShdw>
            </a:effectLst>
          </p:spPr>
          <p:txBody>
            <a:bodyPr rtlCol="0" anchor="ctr"/>
            <a:lstStyle/>
            <a:p>
              <a:pPr fontAlgn="auto">
                <a:spcBef>
                  <a:spcPts val="0"/>
                </a:spcBef>
                <a:spcAft>
                  <a:spcPts val="0"/>
                </a:spcAft>
                <a:defRPr/>
              </a:pPr>
              <a:r>
                <a:rPr lang="zh-CN" altLang="en-US" sz="900" kern="0" dirty="0">
                  <a:solidFill>
                    <a:prstClr val="black"/>
                  </a:solidFill>
                  <a:latin typeface="微软雅黑"/>
                  <a:ea typeface="微软雅黑"/>
                </a:rPr>
                <a:t>区域分析</a:t>
              </a:r>
              <a:endParaRPr lang="en-US" sz="900" b="0" kern="0" dirty="0">
                <a:solidFill>
                  <a:prstClr val="black"/>
                </a:solidFill>
                <a:latin typeface="微软雅黑"/>
                <a:ea typeface="微软雅黑"/>
              </a:endParaRPr>
            </a:p>
          </p:txBody>
        </p:sp>
        <p:sp>
          <p:nvSpPr>
            <p:cNvPr id="31" name="Rectangle 15">
              <a:extLst>
                <a:ext uri="{FF2B5EF4-FFF2-40B4-BE49-F238E27FC236}">
                  <a16:creationId xmlns="" xmlns:a16="http://schemas.microsoft.com/office/drawing/2014/main" id="{15737885-B09E-4F24-9F76-039A1113890E}"/>
                </a:ext>
              </a:extLst>
            </p:cNvPr>
            <p:cNvSpPr/>
            <p:nvPr/>
          </p:nvSpPr>
          <p:spPr>
            <a:xfrm>
              <a:off x="5116900" y="3485773"/>
              <a:ext cx="1157307" cy="188564"/>
            </a:xfrm>
            <a:prstGeom prst="rect">
              <a:avLst/>
            </a:prstGeom>
            <a:solidFill>
              <a:srgbClr val="83C2E5"/>
            </a:solidFill>
            <a:ln w="12700" cap="flat" cmpd="sng" algn="ctr">
              <a:solidFill>
                <a:srgbClr val="4F81BD">
                  <a:lumMod val="60000"/>
                  <a:lumOff val="40000"/>
                </a:srgbClr>
              </a:solidFill>
              <a:prstDash val="solid"/>
            </a:ln>
            <a:effectLst>
              <a:outerShdw blurRad="50800" dist="38100" dir="2700000" algn="tl" rotWithShape="0">
                <a:prstClr val="black">
                  <a:alpha val="40000"/>
                </a:prstClr>
              </a:outerShdw>
            </a:effectLst>
          </p:spPr>
          <p:txBody>
            <a:bodyPr rtlCol="0" anchor="ctr"/>
            <a:lstStyle/>
            <a:p>
              <a:pPr fontAlgn="auto">
                <a:spcBef>
                  <a:spcPts val="0"/>
                </a:spcBef>
                <a:spcAft>
                  <a:spcPts val="0"/>
                </a:spcAft>
                <a:defRPr/>
              </a:pPr>
              <a:r>
                <a:rPr lang="zh-CN" altLang="en-US" sz="900" kern="0" dirty="0">
                  <a:solidFill>
                    <a:prstClr val="black"/>
                  </a:solidFill>
                  <a:latin typeface="微软雅黑"/>
                </a:rPr>
                <a:t>库存余额分析</a:t>
              </a:r>
              <a:endParaRPr lang="en-US" altLang="zh-CN" sz="900" kern="0" dirty="0">
                <a:solidFill>
                  <a:prstClr val="black"/>
                </a:solidFill>
                <a:latin typeface="微软雅黑"/>
              </a:endParaRPr>
            </a:p>
          </p:txBody>
        </p:sp>
        <p:sp>
          <p:nvSpPr>
            <p:cNvPr id="32" name="Rectangle 15">
              <a:extLst>
                <a:ext uri="{FF2B5EF4-FFF2-40B4-BE49-F238E27FC236}">
                  <a16:creationId xmlns="" xmlns:a16="http://schemas.microsoft.com/office/drawing/2014/main" id="{06AEFEDE-1730-40A7-ABFA-C9A29624298B}"/>
                </a:ext>
              </a:extLst>
            </p:cNvPr>
            <p:cNvSpPr/>
            <p:nvPr/>
          </p:nvSpPr>
          <p:spPr>
            <a:xfrm>
              <a:off x="2578058" y="3485773"/>
              <a:ext cx="931941" cy="188564"/>
            </a:xfrm>
            <a:prstGeom prst="rect">
              <a:avLst/>
            </a:prstGeom>
            <a:solidFill>
              <a:srgbClr val="83C2E5"/>
            </a:solidFill>
            <a:ln w="12700" cap="flat" cmpd="sng" algn="ctr">
              <a:solidFill>
                <a:srgbClr val="4F81BD">
                  <a:lumMod val="60000"/>
                  <a:lumOff val="40000"/>
                </a:srgbClr>
              </a:solidFill>
              <a:prstDash val="solid"/>
            </a:ln>
            <a:effectLst>
              <a:outerShdw blurRad="50800" dist="38100" dir="2700000" algn="tl" rotWithShape="0">
                <a:prstClr val="black">
                  <a:alpha val="40000"/>
                </a:prstClr>
              </a:outerShdw>
            </a:effectLst>
          </p:spPr>
          <p:txBody>
            <a:bodyPr rtlCol="0" anchor="ctr"/>
            <a:lstStyle/>
            <a:p>
              <a:pPr fontAlgn="auto">
                <a:spcBef>
                  <a:spcPts val="0"/>
                </a:spcBef>
                <a:spcAft>
                  <a:spcPts val="0"/>
                </a:spcAft>
                <a:defRPr/>
              </a:pPr>
              <a:r>
                <a:rPr lang="zh-CN" altLang="en-US" sz="900" b="0" kern="0" dirty="0">
                  <a:solidFill>
                    <a:prstClr val="black"/>
                  </a:solidFill>
                  <a:latin typeface="微软雅黑"/>
                  <a:ea typeface="微软雅黑"/>
                </a:rPr>
                <a:t>样品合格分析</a:t>
              </a:r>
              <a:endParaRPr lang="en-US" sz="900" b="0" kern="0" dirty="0">
                <a:solidFill>
                  <a:prstClr val="black"/>
                </a:solidFill>
                <a:latin typeface="微软雅黑"/>
                <a:ea typeface="微软雅黑"/>
              </a:endParaRPr>
            </a:p>
          </p:txBody>
        </p:sp>
        <p:sp>
          <p:nvSpPr>
            <p:cNvPr id="33" name="Rectangle 15">
              <a:extLst>
                <a:ext uri="{FF2B5EF4-FFF2-40B4-BE49-F238E27FC236}">
                  <a16:creationId xmlns="" xmlns:a16="http://schemas.microsoft.com/office/drawing/2014/main" id="{7AFA7909-1104-4A03-BF01-DBCF013F5A3B}"/>
                </a:ext>
              </a:extLst>
            </p:cNvPr>
            <p:cNvSpPr/>
            <p:nvPr/>
          </p:nvSpPr>
          <p:spPr>
            <a:xfrm>
              <a:off x="2578058" y="3731712"/>
              <a:ext cx="931941" cy="188564"/>
            </a:xfrm>
            <a:prstGeom prst="rect">
              <a:avLst/>
            </a:prstGeom>
            <a:solidFill>
              <a:srgbClr val="83C2E5"/>
            </a:solidFill>
            <a:ln w="12700" cap="flat" cmpd="sng" algn="ctr">
              <a:solidFill>
                <a:srgbClr val="4F81BD">
                  <a:lumMod val="60000"/>
                  <a:lumOff val="40000"/>
                </a:srgbClr>
              </a:solidFill>
              <a:prstDash val="solid"/>
            </a:ln>
            <a:effectLst>
              <a:outerShdw blurRad="50800" dist="38100" dir="2700000" algn="tl" rotWithShape="0">
                <a:prstClr val="black">
                  <a:alpha val="40000"/>
                </a:prstClr>
              </a:outerShdw>
            </a:effectLst>
          </p:spPr>
          <p:txBody>
            <a:bodyPr rtlCol="0" anchor="ctr"/>
            <a:lstStyle/>
            <a:p>
              <a:pPr fontAlgn="auto">
                <a:spcBef>
                  <a:spcPts val="0"/>
                </a:spcBef>
                <a:spcAft>
                  <a:spcPts val="0"/>
                </a:spcAft>
                <a:defRPr/>
              </a:pPr>
              <a:r>
                <a:rPr lang="zh-CN" altLang="en-US" sz="900" kern="0" dirty="0">
                  <a:solidFill>
                    <a:prstClr val="black"/>
                  </a:solidFill>
                  <a:latin typeface="微软雅黑"/>
                  <a:ea typeface="微软雅黑"/>
                </a:rPr>
                <a:t>样品时效分析</a:t>
              </a:r>
              <a:endParaRPr lang="en-US" sz="900" b="0" kern="0" dirty="0">
                <a:solidFill>
                  <a:prstClr val="black"/>
                </a:solidFill>
                <a:latin typeface="微软雅黑"/>
                <a:ea typeface="微软雅黑"/>
              </a:endParaRPr>
            </a:p>
          </p:txBody>
        </p:sp>
        <p:sp>
          <p:nvSpPr>
            <p:cNvPr id="34" name="Rectangle 15">
              <a:extLst>
                <a:ext uri="{FF2B5EF4-FFF2-40B4-BE49-F238E27FC236}">
                  <a16:creationId xmlns="" xmlns:a16="http://schemas.microsoft.com/office/drawing/2014/main" id="{C80E1851-312A-41F6-82B7-6AC010B3C511}"/>
                </a:ext>
              </a:extLst>
            </p:cNvPr>
            <p:cNvSpPr/>
            <p:nvPr/>
          </p:nvSpPr>
          <p:spPr>
            <a:xfrm>
              <a:off x="2578058" y="3977651"/>
              <a:ext cx="931941" cy="188564"/>
            </a:xfrm>
            <a:prstGeom prst="rect">
              <a:avLst/>
            </a:prstGeom>
            <a:solidFill>
              <a:srgbClr val="83C2E5"/>
            </a:solidFill>
            <a:ln w="12700" cap="flat" cmpd="sng" algn="ctr">
              <a:solidFill>
                <a:srgbClr val="4F81BD">
                  <a:lumMod val="60000"/>
                  <a:lumOff val="40000"/>
                </a:srgbClr>
              </a:solidFill>
              <a:prstDash val="solid"/>
            </a:ln>
            <a:effectLst>
              <a:outerShdw blurRad="50800" dist="38100" dir="2700000" algn="tl" rotWithShape="0">
                <a:prstClr val="black">
                  <a:alpha val="40000"/>
                </a:prstClr>
              </a:outerShdw>
            </a:effectLst>
          </p:spPr>
          <p:txBody>
            <a:bodyPr rtlCol="0" anchor="ctr"/>
            <a:lstStyle/>
            <a:p>
              <a:pPr fontAlgn="auto">
                <a:spcBef>
                  <a:spcPts val="0"/>
                </a:spcBef>
                <a:spcAft>
                  <a:spcPts val="0"/>
                </a:spcAft>
                <a:defRPr/>
              </a:pPr>
              <a:r>
                <a:rPr lang="zh-CN" altLang="en-US" sz="900" kern="0" dirty="0">
                  <a:solidFill>
                    <a:prstClr val="black"/>
                  </a:solidFill>
                  <a:latin typeface="微软雅黑"/>
                  <a:ea typeface="微软雅黑"/>
                </a:rPr>
                <a:t>样品材料分析</a:t>
              </a:r>
              <a:endParaRPr lang="en-US" sz="900" b="0" kern="0" dirty="0">
                <a:solidFill>
                  <a:prstClr val="black"/>
                </a:solidFill>
                <a:latin typeface="微软雅黑"/>
                <a:ea typeface="微软雅黑"/>
              </a:endParaRPr>
            </a:p>
          </p:txBody>
        </p:sp>
        <p:sp>
          <p:nvSpPr>
            <p:cNvPr id="35" name="Rectangle 15">
              <a:extLst>
                <a:ext uri="{FF2B5EF4-FFF2-40B4-BE49-F238E27FC236}">
                  <a16:creationId xmlns="" xmlns:a16="http://schemas.microsoft.com/office/drawing/2014/main" id="{458492F4-3E21-484C-93F1-F4C0DE8F75BE}"/>
                </a:ext>
              </a:extLst>
            </p:cNvPr>
            <p:cNvSpPr/>
            <p:nvPr/>
          </p:nvSpPr>
          <p:spPr>
            <a:xfrm>
              <a:off x="3903820" y="3485773"/>
              <a:ext cx="931941" cy="188564"/>
            </a:xfrm>
            <a:prstGeom prst="rect">
              <a:avLst/>
            </a:prstGeom>
            <a:solidFill>
              <a:srgbClr val="83C2E5"/>
            </a:solidFill>
            <a:ln w="12700" cap="flat" cmpd="sng" algn="ctr">
              <a:solidFill>
                <a:srgbClr val="4F81BD">
                  <a:lumMod val="60000"/>
                  <a:lumOff val="40000"/>
                </a:srgbClr>
              </a:solidFill>
              <a:prstDash val="solid"/>
            </a:ln>
            <a:effectLst>
              <a:outerShdw blurRad="50800" dist="38100" dir="2700000" algn="tl" rotWithShape="0">
                <a:prstClr val="black">
                  <a:alpha val="40000"/>
                </a:prstClr>
              </a:outerShdw>
            </a:effectLst>
          </p:spPr>
          <p:txBody>
            <a:bodyPr rtlCol="0" anchor="ctr"/>
            <a:lstStyle/>
            <a:p>
              <a:pPr fontAlgn="auto">
                <a:spcBef>
                  <a:spcPts val="0"/>
                </a:spcBef>
                <a:spcAft>
                  <a:spcPts val="0"/>
                </a:spcAft>
                <a:defRPr/>
              </a:pPr>
              <a:r>
                <a:rPr lang="zh-CN" altLang="en-US" sz="900" kern="0" dirty="0">
                  <a:solidFill>
                    <a:prstClr val="black"/>
                  </a:solidFill>
                  <a:latin typeface="微软雅黑"/>
                  <a:ea typeface="微软雅黑"/>
                </a:rPr>
                <a:t>采购需求</a:t>
              </a:r>
              <a:r>
                <a:rPr lang="zh-CN" altLang="en-US" sz="900" b="0" kern="0" dirty="0">
                  <a:solidFill>
                    <a:prstClr val="black"/>
                  </a:solidFill>
                  <a:latin typeface="微软雅黑"/>
                  <a:ea typeface="微软雅黑"/>
                </a:rPr>
                <a:t>分析</a:t>
              </a:r>
              <a:endParaRPr lang="en-US" sz="900" b="0" kern="0" dirty="0">
                <a:solidFill>
                  <a:prstClr val="black"/>
                </a:solidFill>
                <a:latin typeface="微软雅黑"/>
                <a:ea typeface="微软雅黑"/>
              </a:endParaRPr>
            </a:p>
          </p:txBody>
        </p:sp>
        <p:sp>
          <p:nvSpPr>
            <p:cNvPr id="36" name="Rectangle 15">
              <a:extLst>
                <a:ext uri="{FF2B5EF4-FFF2-40B4-BE49-F238E27FC236}">
                  <a16:creationId xmlns="" xmlns:a16="http://schemas.microsoft.com/office/drawing/2014/main" id="{09CF3A9E-4D36-41D3-9B76-40F659990A75}"/>
                </a:ext>
              </a:extLst>
            </p:cNvPr>
            <p:cNvSpPr/>
            <p:nvPr/>
          </p:nvSpPr>
          <p:spPr>
            <a:xfrm>
              <a:off x="3903820" y="3731712"/>
              <a:ext cx="931941" cy="188564"/>
            </a:xfrm>
            <a:prstGeom prst="rect">
              <a:avLst/>
            </a:prstGeom>
            <a:solidFill>
              <a:srgbClr val="83C2E5"/>
            </a:solidFill>
            <a:ln w="12700" cap="flat" cmpd="sng" algn="ctr">
              <a:solidFill>
                <a:srgbClr val="4F81BD">
                  <a:lumMod val="60000"/>
                  <a:lumOff val="40000"/>
                </a:srgbClr>
              </a:solidFill>
              <a:prstDash val="solid"/>
            </a:ln>
            <a:effectLst>
              <a:outerShdw blurRad="50800" dist="38100" dir="2700000" algn="tl" rotWithShape="0">
                <a:prstClr val="black">
                  <a:alpha val="40000"/>
                </a:prstClr>
              </a:outerShdw>
            </a:effectLst>
          </p:spPr>
          <p:txBody>
            <a:bodyPr rtlCol="0" anchor="ctr"/>
            <a:lstStyle/>
            <a:p>
              <a:pPr fontAlgn="auto">
                <a:spcBef>
                  <a:spcPts val="0"/>
                </a:spcBef>
                <a:spcAft>
                  <a:spcPts val="0"/>
                </a:spcAft>
                <a:defRPr/>
              </a:pPr>
              <a:r>
                <a:rPr lang="zh-CN" altLang="en-US" sz="900" kern="0" dirty="0">
                  <a:solidFill>
                    <a:prstClr val="black"/>
                  </a:solidFill>
                  <a:latin typeface="微软雅黑"/>
                  <a:ea typeface="微软雅黑"/>
                </a:rPr>
                <a:t>采购申请分析</a:t>
              </a:r>
              <a:endParaRPr lang="en-US" sz="900" b="0" kern="0" dirty="0">
                <a:solidFill>
                  <a:prstClr val="black"/>
                </a:solidFill>
                <a:latin typeface="微软雅黑"/>
                <a:ea typeface="微软雅黑"/>
              </a:endParaRPr>
            </a:p>
          </p:txBody>
        </p:sp>
        <p:sp>
          <p:nvSpPr>
            <p:cNvPr id="37" name="Rectangle 15">
              <a:extLst>
                <a:ext uri="{FF2B5EF4-FFF2-40B4-BE49-F238E27FC236}">
                  <a16:creationId xmlns="" xmlns:a16="http://schemas.microsoft.com/office/drawing/2014/main" id="{D9FE69BE-C36A-421D-9F9B-B3CB5CFB9DD0}"/>
                </a:ext>
              </a:extLst>
            </p:cNvPr>
            <p:cNvSpPr/>
            <p:nvPr/>
          </p:nvSpPr>
          <p:spPr>
            <a:xfrm>
              <a:off x="3903820" y="3977651"/>
              <a:ext cx="931941" cy="188564"/>
            </a:xfrm>
            <a:prstGeom prst="rect">
              <a:avLst/>
            </a:prstGeom>
            <a:solidFill>
              <a:srgbClr val="83C2E5"/>
            </a:solidFill>
            <a:ln w="12700" cap="flat" cmpd="sng" algn="ctr">
              <a:solidFill>
                <a:srgbClr val="4F81BD">
                  <a:lumMod val="60000"/>
                  <a:lumOff val="40000"/>
                </a:srgbClr>
              </a:solidFill>
              <a:prstDash val="solid"/>
            </a:ln>
            <a:effectLst>
              <a:outerShdw blurRad="50800" dist="38100" dir="2700000" algn="tl" rotWithShape="0">
                <a:prstClr val="black">
                  <a:alpha val="40000"/>
                </a:prstClr>
              </a:outerShdw>
            </a:effectLst>
          </p:spPr>
          <p:txBody>
            <a:bodyPr rtlCol="0" anchor="ctr"/>
            <a:lstStyle/>
            <a:p>
              <a:pPr fontAlgn="auto">
                <a:spcBef>
                  <a:spcPts val="0"/>
                </a:spcBef>
                <a:spcAft>
                  <a:spcPts val="0"/>
                </a:spcAft>
                <a:defRPr/>
              </a:pPr>
              <a:r>
                <a:rPr lang="zh-CN" altLang="en-US" sz="900" kern="0" dirty="0">
                  <a:solidFill>
                    <a:prstClr val="black"/>
                  </a:solidFill>
                  <a:latin typeface="微软雅黑"/>
                  <a:ea typeface="微软雅黑"/>
                </a:rPr>
                <a:t>采购订单分析</a:t>
              </a:r>
              <a:endParaRPr lang="en-US" sz="900" b="0" kern="0" dirty="0">
                <a:solidFill>
                  <a:prstClr val="black"/>
                </a:solidFill>
                <a:latin typeface="微软雅黑"/>
                <a:ea typeface="微软雅黑"/>
              </a:endParaRPr>
            </a:p>
          </p:txBody>
        </p:sp>
        <p:sp>
          <p:nvSpPr>
            <p:cNvPr id="38" name="Rectangle 2">
              <a:extLst>
                <a:ext uri="{FF2B5EF4-FFF2-40B4-BE49-F238E27FC236}">
                  <a16:creationId xmlns="" xmlns:a16="http://schemas.microsoft.com/office/drawing/2014/main" id="{0BD65CD8-6B33-49DB-A33F-CDC81EEF8E01}"/>
                </a:ext>
              </a:extLst>
            </p:cNvPr>
            <p:cNvSpPr/>
            <p:nvPr/>
          </p:nvSpPr>
          <p:spPr bwMode="auto">
            <a:xfrm>
              <a:off x="1761246" y="1636658"/>
              <a:ext cx="490015" cy="1478053"/>
            </a:xfrm>
            <a:prstGeom prst="rect">
              <a:avLst/>
            </a:prstGeom>
            <a:solidFill>
              <a:schemeClr val="accent5">
                <a:lumMod val="20000"/>
                <a:lumOff val="80000"/>
                <a:alpha val="74000"/>
              </a:schemeClr>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vert="eaVert" wrap="square" rtlCol="0" anchor="ctr">
              <a:noAutofit/>
            </a:bodyPr>
            <a:lstStyle/>
            <a:p>
              <a:pPr fontAlgn="auto">
                <a:spcBef>
                  <a:spcPct val="50000"/>
                </a:spcBef>
                <a:spcAft>
                  <a:spcPts val="0"/>
                </a:spcAft>
                <a:defRPr/>
              </a:pPr>
              <a:r>
                <a:rPr lang="zh-CN" altLang="en-US" sz="1350" kern="0" dirty="0">
                  <a:solidFill>
                    <a:prstClr val="black"/>
                  </a:solidFill>
                  <a:latin typeface="微软雅黑"/>
                  <a:ea typeface="微软雅黑"/>
                </a:rPr>
                <a:t>职能管理</a:t>
              </a:r>
              <a:endParaRPr lang="en-US" altLang="zh-CN" sz="1350" kern="0" dirty="0">
                <a:solidFill>
                  <a:prstClr val="black"/>
                </a:solidFill>
                <a:latin typeface="微软雅黑"/>
                <a:ea typeface="微软雅黑"/>
              </a:endParaRPr>
            </a:p>
          </p:txBody>
        </p:sp>
        <p:sp>
          <p:nvSpPr>
            <p:cNvPr id="39" name="Rectangle 2">
              <a:extLst>
                <a:ext uri="{FF2B5EF4-FFF2-40B4-BE49-F238E27FC236}">
                  <a16:creationId xmlns="" xmlns:a16="http://schemas.microsoft.com/office/drawing/2014/main" id="{D1A51B95-224F-4909-8103-A68B47F57A1C}"/>
                </a:ext>
              </a:extLst>
            </p:cNvPr>
            <p:cNvSpPr/>
            <p:nvPr/>
          </p:nvSpPr>
          <p:spPr bwMode="auto">
            <a:xfrm>
              <a:off x="2357254" y="1636658"/>
              <a:ext cx="5365713" cy="1488938"/>
            </a:xfrm>
            <a:prstGeom prst="rect">
              <a:avLst/>
            </a:prstGeom>
            <a:solidFill>
              <a:schemeClr val="accent5">
                <a:lumMod val="20000"/>
                <a:lumOff val="80000"/>
                <a:alpha val="74000"/>
              </a:schemeClr>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wrap="square" rtlCol="0" anchor="t">
              <a:noAutofit/>
            </a:bodyPr>
            <a:lstStyle/>
            <a:p>
              <a:pPr fontAlgn="auto">
                <a:spcBef>
                  <a:spcPct val="50000"/>
                </a:spcBef>
                <a:spcAft>
                  <a:spcPts val="0"/>
                </a:spcAft>
                <a:defRPr/>
              </a:pPr>
              <a:endParaRPr lang="en-US" sz="1200" b="0" kern="0" dirty="0">
                <a:solidFill>
                  <a:prstClr val="black"/>
                </a:solidFill>
                <a:latin typeface="微软雅黑"/>
                <a:ea typeface="微软雅黑"/>
              </a:endParaRPr>
            </a:p>
          </p:txBody>
        </p:sp>
        <p:sp>
          <p:nvSpPr>
            <p:cNvPr id="40" name="Rectangle 44">
              <a:extLst>
                <a:ext uri="{FF2B5EF4-FFF2-40B4-BE49-F238E27FC236}">
                  <a16:creationId xmlns="" xmlns:a16="http://schemas.microsoft.com/office/drawing/2014/main" id="{6FF98E34-710B-4D25-84EE-30E8B1A65CFA}"/>
                </a:ext>
              </a:extLst>
            </p:cNvPr>
            <p:cNvSpPr/>
            <p:nvPr/>
          </p:nvSpPr>
          <p:spPr>
            <a:xfrm>
              <a:off x="6393078" y="1773693"/>
              <a:ext cx="1255500" cy="1273360"/>
            </a:xfrm>
            <a:prstGeom prst="rect">
              <a:avLst/>
            </a:prstGeom>
            <a:solidFill>
              <a:srgbClr val="FFC000"/>
            </a:solidFill>
            <a:ln w="12700" cap="flat" cmpd="sng" algn="ctr">
              <a:solidFill>
                <a:srgbClr val="4F81BD">
                  <a:lumMod val="60000"/>
                  <a:lumOff val="40000"/>
                </a:srgbClr>
              </a:solidFill>
              <a:prstDash val="solid"/>
            </a:ln>
            <a:effectLst>
              <a:outerShdw blurRad="50800" dist="38100" dir="2700000" algn="tl" rotWithShape="0">
                <a:prstClr val="black">
                  <a:alpha val="40000"/>
                </a:prstClr>
              </a:outerShdw>
            </a:effectLst>
          </p:spPr>
          <p:txBody>
            <a:bodyPr rtlCol="0" anchor="t"/>
            <a:lstStyle/>
            <a:p>
              <a:pPr fontAlgn="auto">
                <a:spcBef>
                  <a:spcPts val="0"/>
                </a:spcBef>
                <a:spcAft>
                  <a:spcPts val="0"/>
                </a:spcAft>
              </a:pPr>
              <a:r>
                <a:rPr lang="zh-CN" altLang="en-US" sz="900" kern="0" dirty="0">
                  <a:solidFill>
                    <a:prstClr val="black"/>
                  </a:solidFill>
                  <a:latin typeface="微软雅黑"/>
                </a:rPr>
                <a:t>供应商管理</a:t>
              </a:r>
              <a:endParaRPr lang="en-US" altLang="en-US" sz="900" kern="0" dirty="0">
                <a:solidFill>
                  <a:prstClr val="black"/>
                </a:solidFill>
                <a:latin typeface="微软雅黑"/>
              </a:endParaRPr>
            </a:p>
          </p:txBody>
        </p:sp>
        <p:sp>
          <p:nvSpPr>
            <p:cNvPr id="41" name="Rectangle 44">
              <a:extLst>
                <a:ext uri="{FF2B5EF4-FFF2-40B4-BE49-F238E27FC236}">
                  <a16:creationId xmlns="" xmlns:a16="http://schemas.microsoft.com/office/drawing/2014/main" id="{FFF02C82-9BA7-4E0C-B762-A2BBFC6B882E}"/>
                </a:ext>
              </a:extLst>
            </p:cNvPr>
            <p:cNvSpPr/>
            <p:nvPr/>
          </p:nvSpPr>
          <p:spPr>
            <a:xfrm>
              <a:off x="3741552" y="1773697"/>
              <a:ext cx="1255500" cy="1273360"/>
            </a:xfrm>
            <a:prstGeom prst="rect">
              <a:avLst/>
            </a:prstGeom>
            <a:solidFill>
              <a:srgbClr val="FFC000"/>
            </a:solidFill>
            <a:ln w="12700" cap="flat" cmpd="sng" algn="ctr">
              <a:solidFill>
                <a:srgbClr val="4F81BD">
                  <a:lumMod val="60000"/>
                  <a:lumOff val="40000"/>
                </a:srgbClr>
              </a:solidFill>
              <a:prstDash val="solid"/>
            </a:ln>
            <a:effectLst>
              <a:outerShdw blurRad="50800" dist="38100" dir="2700000" algn="tl" rotWithShape="0">
                <a:prstClr val="black">
                  <a:alpha val="40000"/>
                </a:prstClr>
              </a:outerShdw>
            </a:effectLst>
          </p:spPr>
          <p:txBody>
            <a:bodyPr rtlCol="0" anchor="t"/>
            <a:lstStyle/>
            <a:p>
              <a:pPr fontAlgn="auto">
                <a:spcBef>
                  <a:spcPts val="0"/>
                </a:spcBef>
                <a:spcAft>
                  <a:spcPts val="0"/>
                </a:spcAft>
                <a:defRPr/>
              </a:pPr>
              <a:r>
                <a:rPr lang="zh-CN" altLang="en-US" sz="900" kern="0" dirty="0">
                  <a:solidFill>
                    <a:prstClr val="black"/>
                  </a:solidFill>
                  <a:latin typeface="微软雅黑"/>
                  <a:ea typeface="微软雅黑"/>
                </a:rPr>
                <a:t>财务管理</a:t>
              </a:r>
              <a:endParaRPr lang="en-US" altLang="en-US" sz="900" kern="0" dirty="0">
                <a:solidFill>
                  <a:prstClr val="black"/>
                </a:solidFill>
                <a:latin typeface="微软雅黑"/>
                <a:ea typeface="微软雅黑"/>
              </a:endParaRPr>
            </a:p>
          </p:txBody>
        </p:sp>
        <p:sp>
          <p:nvSpPr>
            <p:cNvPr id="42" name="Rectangle 44">
              <a:extLst>
                <a:ext uri="{FF2B5EF4-FFF2-40B4-BE49-F238E27FC236}">
                  <a16:creationId xmlns="" xmlns:a16="http://schemas.microsoft.com/office/drawing/2014/main" id="{178E5D51-6630-47AF-B94F-7795CAC4A3B7}"/>
                </a:ext>
              </a:extLst>
            </p:cNvPr>
            <p:cNvSpPr/>
            <p:nvPr/>
          </p:nvSpPr>
          <p:spPr>
            <a:xfrm>
              <a:off x="5067315" y="1773693"/>
              <a:ext cx="1255500" cy="1273360"/>
            </a:xfrm>
            <a:prstGeom prst="rect">
              <a:avLst/>
            </a:prstGeom>
            <a:solidFill>
              <a:srgbClr val="FFC000"/>
            </a:solidFill>
            <a:ln w="12700" cap="flat" cmpd="sng" algn="ctr">
              <a:solidFill>
                <a:srgbClr val="4F81BD">
                  <a:lumMod val="60000"/>
                  <a:lumOff val="40000"/>
                </a:srgbClr>
              </a:solidFill>
              <a:prstDash val="solid"/>
            </a:ln>
            <a:effectLst>
              <a:outerShdw blurRad="50800" dist="38100" dir="2700000" algn="tl" rotWithShape="0">
                <a:prstClr val="black">
                  <a:alpha val="40000"/>
                </a:prstClr>
              </a:outerShdw>
            </a:effectLst>
          </p:spPr>
          <p:txBody>
            <a:bodyPr rtlCol="0" anchor="t"/>
            <a:lstStyle/>
            <a:p>
              <a:r>
                <a:rPr lang="zh-CN" altLang="en-US" sz="900" kern="0" dirty="0">
                  <a:solidFill>
                    <a:prstClr val="black"/>
                  </a:solidFill>
                  <a:latin typeface="微软雅黑"/>
                  <a:ea typeface="微软雅黑"/>
                </a:rPr>
                <a:t>经营管理</a:t>
              </a:r>
            </a:p>
          </p:txBody>
        </p:sp>
        <p:sp>
          <p:nvSpPr>
            <p:cNvPr id="43" name="Rectangle 44">
              <a:extLst>
                <a:ext uri="{FF2B5EF4-FFF2-40B4-BE49-F238E27FC236}">
                  <a16:creationId xmlns="" xmlns:a16="http://schemas.microsoft.com/office/drawing/2014/main" id="{622F5BD9-534B-4681-9753-E67774E4F6F5}"/>
                </a:ext>
              </a:extLst>
            </p:cNvPr>
            <p:cNvSpPr/>
            <p:nvPr/>
          </p:nvSpPr>
          <p:spPr>
            <a:xfrm>
              <a:off x="2415790" y="1773693"/>
              <a:ext cx="1255500" cy="1273360"/>
            </a:xfrm>
            <a:prstGeom prst="rect">
              <a:avLst/>
            </a:prstGeom>
            <a:solidFill>
              <a:srgbClr val="FFC000"/>
            </a:solidFill>
            <a:ln w="12700" cap="flat" cmpd="sng" algn="ctr">
              <a:solidFill>
                <a:srgbClr val="4F81BD">
                  <a:lumMod val="60000"/>
                  <a:lumOff val="40000"/>
                </a:srgbClr>
              </a:solidFill>
              <a:prstDash val="solid"/>
            </a:ln>
            <a:effectLst>
              <a:outerShdw blurRad="50800" dist="38100" dir="2700000" algn="tl" rotWithShape="0">
                <a:prstClr val="black">
                  <a:alpha val="40000"/>
                </a:prstClr>
              </a:outerShdw>
            </a:effectLst>
          </p:spPr>
          <p:txBody>
            <a:bodyPr rtlCol="0" anchor="t"/>
            <a:lstStyle/>
            <a:p>
              <a:pPr fontAlgn="auto">
                <a:spcBef>
                  <a:spcPts val="0"/>
                </a:spcBef>
                <a:spcAft>
                  <a:spcPts val="0"/>
                </a:spcAft>
                <a:defRPr/>
              </a:pPr>
              <a:r>
                <a:rPr lang="zh-CN" altLang="en-US" sz="900" kern="0" dirty="0">
                  <a:solidFill>
                    <a:prstClr val="black"/>
                  </a:solidFill>
                  <a:latin typeface="微软雅黑"/>
                  <a:ea typeface="微软雅黑"/>
                </a:rPr>
                <a:t>人力资源管理</a:t>
              </a:r>
              <a:endParaRPr lang="en-US" altLang="en-US" sz="900" kern="0" dirty="0">
                <a:solidFill>
                  <a:prstClr val="black"/>
                </a:solidFill>
                <a:latin typeface="微软雅黑"/>
                <a:ea typeface="微软雅黑"/>
              </a:endParaRPr>
            </a:p>
          </p:txBody>
        </p:sp>
        <p:sp>
          <p:nvSpPr>
            <p:cNvPr id="44" name="Rectangle 15">
              <a:extLst>
                <a:ext uri="{FF2B5EF4-FFF2-40B4-BE49-F238E27FC236}">
                  <a16:creationId xmlns="" xmlns:a16="http://schemas.microsoft.com/office/drawing/2014/main" id="{B8181765-138F-4484-9530-2F5331477725}"/>
                </a:ext>
              </a:extLst>
            </p:cNvPr>
            <p:cNvSpPr/>
            <p:nvPr/>
          </p:nvSpPr>
          <p:spPr>
            <a:xfrm>
              <a:off x="3896802" y="1995050"/>
              <a:ext cx="945000" cy="189000"/>
            </a:xfrm>
            <a:prstGeom prst="rect">
              <a:avLst/>
            </a:prstGeom>
            <a:solidFill>
              <a:srgbClr val="83C2E5"/>
            </a:solidFill>
            <a:ln w="12700" cap="flat" cmpd="sng" algn="ctr">
              <a:solidFill>
                <a:srgbClr val="4F81BD">
                  <a:lumMod val="60000"/>
                  <a:lumOff val="40000"/>
                </a:srgbClr>
              </a:solidFill>
              <a:prstDash val="solid"/>
            </a:ln>
            <a:effectLst>
              <a:outerShdw blurRad="50800" dist="38100" dir="2700000" algn="tl" rotWithShape="0">
                <a:prstClr val="black">
                  <a:alpha val="40000"/>
                </a:prstClr>
              </a:outerShdw>
            </a:effectLst>
          </p:spPr>
          <p:txBody>
            <a:bodyPr rtlCol="0" anchor="ctr"/>
            <a:lstStyle/>
            <a:p>
              <a:pPr fontAlgn="auto">
                <a:spcBef>
                  <a:spcPts val="0"/>
                </a:spcBef>
                <a:spcAft>
                  <a:spcPts val="0"/>
                </a:spcAft>
                <a:defRPr/>
              </a:pPr>
              <a:r>
                <a:rPr lang="zh-CN" altLang="en-US" sz="900" b="0" kern="0" dirty="0">
                  <a:solidFill>
                    <a:prstClr val="black"/>
                  </a:solidFill>
                  <a:latin typeface="微软雅黑"/>
                  <a:ea typeface="微软雅黑"/>
                </a:rPr>
                <a:t>盈利能力分析</a:t>
              </a:r>
              <a:endParaRPr lang="en-US" sz="900" b="0" kern="0" dirty="0">
                <a:solidFill>
                  <a:prstClr val="black"/>
                </a:solidFill>
                <a:latin typeface="微软雅黑"/>
                <a:ea typeface="微软雅黑"/>
              </a:endParaRPr>
            </a:p>
          </p:txBody>
        </p:sp>
        <p:sp>
          <p:nvSpPr>
            <p:cNvPr id="45" name="Rectangle 15">
              <a:extLst>
                <a:ext uri="{FF2B5EF4-FFF2-40B4-BE49-F238E27FC236}">
                  <a16:creationId xmlns="" xmlns:a16="http://schemas.microsoft.com/office/drawing/2014/main" id="{139E265C-DC29-493F-891D-7610535FB875}"/>
                </a:ext>
              </a:extLst>
            </p:cNvPr>
            <p:cNvSpPr/>
            <p:nvPr/>
          </p:nvSpPr>
          <p:spPr>
            <a:xfrm>
              <a:off x="2577570" y="1997546"/>
              <a:ext cx="931941" cy="188564"/>
            </a:xfrm>
            <a:prstGeom prst="rect">
              <a:avLst/>
            </a:prstGeom>
            <a:solidFill>
              <a:srgbClr val="83C2E5"/>
            </a:solidFill>
            <a:ln w="12700" cap="flat" cmpd="sng" algn="ctr">
              <a:solidFill>
                <a:srgbClr val="4F81BD">
                  <a:lumMod val="60000"/>
                  <a:lumOff val="40000"/>
                </a:srgbClr>
              </a:solidFill>
              <a:prstDash val="solid"/>
            </a:ln>
            <a:effectLst>
              <a:outerShdw blurRad="50800" dist="38100" dir="2700000" algn="tl" rotWithShape="0">
                <a:prstClr val="black">
                  <a:alpha val="40000"/>
                </a:prstClr>
              </a:outerShdw>
            </a:effectLst>
          </p:spPr>
          <p:txBody>
            <a:bodyPr rtlCol="0" anchor="ctr"/>
            <a:lstStyle/>
            <a:p>
              <a:pPr fontAlgn="auto">
                <a:spcBef>
                  <a:spcPts val="0"/>
                </a:spcBef>
                <a:spcAft>
                  <a:spcPts val="0"/>
                </a:spcAft>
                <a:defRPr/>
              </a:pPr>
              <a:r>
                <a:rPr lang="zh-CN" altLang="en-US" sz="900" b="0" kern="0" dirty="0">
                  <a:solidFill>
                    <a:prstClr val="black"/>
                  </a:solidFill>
                  <a:latin typeface="微软雅黑"/>
                  <a:ea typeface="微软雅黑"/>
                </a:rPr>
                <a:t>人员数量分析</a:t>
              </a:r>
              <a:endParaRPr lang="en-US" sz="900" b="0" kern="0" dirty="0">
                <a:solidFill>
                  <a:prstClr val="black"/>
                </a:solidFill>
                <a:latin typeface="微软雅黑"/>
                <a:ea typeface="微软雅黑"/>
              </a:endParaRPr>
            </a:p>
          </p:txBody>
        </p:sp>
        <p:sp>
          <p:nvSpPr>
            <p:cNvPr id="46" name="Rectangle 15">
              <a:extLst>
                <a:ext uri="{FF2B5EF4-FFF2-40B4-BE49-F238E27FC236}">
                  <a16:creationId xmlns="" xmlns:a16="http://schemas.microsoft.com/office/drawing/2014/main" id="{68C0C620-8CEF-4E6D-9E0F-AF03FB01F308}"/>
                </a:ext>
              </a:extLst>
            </p:cNvPr>
            <p:cNvSpPr/>
            <p:nvPr/>
          </p:nvSpPr>
          <p:spPr>
            <a:xfrm>
              <a:off x="2577570" y="2239524"/>
              <a:ext cx="931941" cy="188564"/>
            </a:xfrm>
            <a:prstGeom prst="rect">
              <a:avLst/>
            </a:prstGeom>
            <a:solidFill>
              <a:srgbClr val="83C2E5"/>
            </a:solidFill>
            <a:ln w="12700" cap="flat" cmpd="sng" algn="ctr">
              <a:solidFill>
                <a:srgbClr val="95B3D7"/>
              </a:solidFill>
              <a:prstDash val="solid"/>
            </a:ln>
            <a:effectLst>
              <a:outerShdw blurRad="50800" dist="38100" dir="2700000" algn="tl" rotWithShape="0">
                <a:prstClr val="black">
                  <a:alpha val="40000"/>
                </a:prstClr>
              </a:outerShdw>
            </a:effectLst>
          </p:spPr>
          <p:txBody>
            <a:bodyPr rtlCol="0" anchor="ctr"/>
            <a:lstStyle/>
            <a:p>
              <a:pPr fontAlgn="auto">
                <a:spcBef>
                  <a:spcPts val="0"/>
                </a:spcBef>
                <a:spcAft>
                  <a:spcPts val="0"/>
                </a:spcAft>
                <a:defRPr/>
              </a:pPr>
              <a:r>
                <a:rPr lang="zh-CN" altLang="en-US" sz="900" b="0" kern="0" dirty="0">
                  <a:solidFill>
                    <a:prstClr val="black"/>
                  </a:solidFill>
                  <a:latin typeface="微软雅黑"/>
                  <a:ea typeface="微软雅黑"/>
                </a:rPr>
                <a:t>人员成本分析</a:t>
              </a:r>
              <a:endParaRPr lang="en-US" sz="900" b="0" kern="0" dirty="0">
                <a:solidFill>
                  <a:prstClr val="black"/>
                </a:solidFill>
                <a:latin typeface="微软雅黑"/>
                <a:ea typeface="微软雅黑"/>
              </a:endParaRPr>
            </a:p>
          </p:txBody>
        </p:sp>
        <p:sp>
          <p:nvSpPr>
            <p:cNvPr id="47" name="Rectangle 15">
              <a:extLst>
                <a:ext uri="{FF2B5EF4-FFF2-40B4-BE49-F238E27FC236}">
                  <a16:creationId xmlns="" xmlns:a16="http://schemas.microsoft.com/office/drawing/2014/main" id="{86F4FA28-E56F-43DA-9EED-E77B58525446}"/>
                </a:ext>
              </a:extLst>
            </p:cNvPr>
            <p:cNvSpPr/>
            <p:nvPr/>
          </p:nvSpPr>
          <p:spPr>
            <a:xfrm>
              <a:off x="2577570" y="2481502"/>
              <a:ext cx="931941" cy="188564"/>
            </a:xfrm>
            <a:prstGeom prst="rect">
              <a:avLst/>
            </a:prstGeom>
            <a:solidFill>
              <a:srgbClr val="83C2E5"/>
            </a:solidFill>
            <a:ln w="12700" cap="flat" cmpd="sng" algn="ctr">
              <a:solidFill>
                <a:srgbClr val="4F81BD">
                  <a:lumMod val="60000"/>
                  <a:lumOff val="40000"/>
                </a:srgbClr>
              </a:solidFill>
              <a:prstDash val="solid"/>
            </a:ln>
            <a:effectLst>
              <a:outerShdw blurRad="50800" dist="38100" dir="2700000" algn="tl" rotWithShape="0">
                <a:prstClr val="black">
                  <a:alpha val="40000"/>
                </a:prstClr>
              </a:outerShdw>
            </a:effectLst>
          </p:spPr>
          <p:txBody>
            <a:bodyPr rtlCol="0" anchor="ctr"/>
            <a:lstStyle/>
            <a:p>
              <a:pPr fontAlgn="auto">
                <a:spcBef>
                  <a:spcPts val="0"/>
                </a:spcBef>
                <a:spcAft>
                  <a:spcPts val="0"/>
                </a:spcAft>
                <a:defRPr/>
              </a:pPr>
              <a:r>
                <a:rPr lang="zh-CN" altLang="en-US" sz="900" b="0" kern="0" dirty="0">
                  <a:solidFill>
                    <a:prstClr val="black"/>
                  </a:solidFill>
                  <a:latin typeface="微软雅黑"/>
                  <a:ea typeface="微软雅黑"/>
                </a:rPr>
                <a:t>人员绩效分析</a:t>
              </a:r>
              <a:endParaRPr lang="en-US" sz="900" b="0" kern="0" dirty="0">
                <a:solidFill>
                  <a:prstClr val="black"/>
                </a:solidFill>
                <a:latin typeface="微软雅黑"/>
                <a:ea typeface="微软雅黑"/>
              </a:endParaRPr>
            </a:p>
          </p:txBody>
        </p:sp>
        <p:sp>
          <p:nvSpPr>
            <p:cNvPr id="48" name="Rectangle 15">
              <a:extLst>
                <a:ext uri="{FF2B5EF4-FFF2-40B4-BE49-F238E27FC236}">
                  <a16:creationId xmlns="" xmlns:a16="http://schemas.microsoft.com/office/drawing/2014/main" id="{5DDCF50C-B418-46DB-BDA8-4AEA783A9B3C}"/>
                </a:ext>
              </a:extLst>
            </p:cNvPr>
            <p:cNvSpPr/>
            <p:nvPr/>
          </p:nvSpPr>
          <p:spPr>
            <a:xfrm>
              <a:off x="6528078" y="1995050"/>
              <a:ext cx="985500" cy="188564"/>
            </a:xfrm>
            <a:prstGeom prst="rect">
              <a:avLst/>
            </a:prstGeom>
            <a:solidFill>
              <a:srgbClr val="83C2E5"/>
            </a:solidFill>
            <a:ln w="12700" cap="flat" cmpd="sng" algn="ctr">
              <a:solidFill>
                <a:srgbClr val="4F81BD">
                  <a:lumMod val="60000"/>
                  <a:lumOff val="40000"/>
                </a:srgbClr>
              </a:solidFill>
              <a:prstDash val="solid"/>
            </a:ln>
            <a:effectLst>
              <a:outerShdw blurRad="50800" dist="38100" dir="2700000" algn="tl" rotWithShape="0">
                <a:prstClr val="black">
                  <a:alpha val="40000"/>
                </a:prstClr>
              </a:outerShdw>
            </a:effectLst>
          </p:spPr>
          <p:txBody>
            <a:bodyPr rtlCol="0" anchor="ctr"/>
            <a:lstStyle/>
            <a:p>
              <a:pPr fontAlgn="auto">
                <a:spcBef>
                  <a:spcPts val="0"/>
                </a:spcBef>
                <a:spcAft>
                  <a:spcPts val="0"/>
                </a:spcAft>
                <a:defRPr/>
              </a:pPr>
              <a:r>
                <a:rPr lang="zh-CN" altLang="en-US" sz="900" kern="0" dirty="0">
                  <a:solidFill>
                    <a:prstClr val="black"/>
                  </a:solidFill>
                  <a:latin typeface="微软雅黑"/>
                </a:rPr>
                <a:t>供应商评估</a:t>
              </a:r>
              <a:endParaRPr lang="en-US" altLang="zh-CN" sz="900" kern="0" dirty="0">
                <a:solidFill>
                  <a:prstClr val="black"/>
                </a:solidFill>
                <a:latin typeface="微软雅黑"/>
              </a:endParaRPr>
            </a:p>
          </p:txBody>
        </p:sp>
        <p:sp>
          <p:nvSpPr>
            <p:cNvPr id="49" name="Rectangle 15">
              <a:extLst>
                <a:ext uri="{FF2B5EF4-FFF2-40B4-BE49-F238E27FC236}">
                  <a16:creationId xmlns="" xmlns:a16="http://schemas.microsoft.com/office/drawing/2014/main" id="{738E6FD4-BE3C-4F8B-A140-B6F5376E0812}"/>
                </a:ext>
              </a:extLst>
            </p:cNvPr>
            <p:cNvSpPr/>
            <p:nvPr/>
          </p:nvSpPr>
          <p:spPr>
            <a:xfrm>
              <a:off x="6528078" y="2237027"/>
              <a:ext cx="985500" cy="188564"/>
            </a:xfrm>
            <a:prstGeom prst="rect">
              <a:avLst/>
            </a:prstGeom>
            <a:solidFill>
              <a:srgbClr val="83C2E5"/>
            </a:solidFill>
            <a:ln w="12700" cap="flat" cmpd="sng" algn="ctr">
              <a:solidFill>
                <a:srgbClr val="4F81BD">
                  <a:lumMod val="60000"/>
                  <a:lumOff val="40000"/>
                </a:srgbClr>
              </a:solidFill>
              <a:prstDash val="solid"/>
            </a:ln>
            <a:effectLst>
              <a:outerShdw blurRad="50800" dist="38100" dir="2700000" algn="tl" rotWithShape="0">
                <a:prstClr val="black">
                  <a:alpha val="40000"/>
                </a:prstClr>
              </a:outerShdw>
            </a:effectLst>
          </p:spPr>
          <p:txBody>
            <a:bodyPr rtlCol="0" anchor="ctr"/>
            <a:lstStyle/>
            <a:p>
              <a:pPr fontAlgn="auto">
                <a:spcBef>
                  <a:spcPts val="0"/>
                </a:spcBef>
                <a:spcAft>
                  <a:spcPts val="0"/>
                </a:spcAft>
                <a:defRPr/>
              </a:pPr>
              <a:r>
                <a:rPr lang="zh-CN" altLang="en-US" sz="900" kern="0" dirty="0">
                  <a:solidFill>
                    <a:prstClr val="black"/>
                  </a:solidFill>
                  <a:latin typeface="微软雅黑"/>
                </a:rPr>
                <a:t>供应商贡献</a:t>
              </a:r>
              <a:endParaRPr lang="en-US" altLang="zh-CN" sz="900" kern="0" dirty="0">
                <a:solidFill>
                  <a:prstClr val="black"/>
                </a:solidFill>
                <a:latin typeface="微软雅黑"/>
              </a:endParaRPr>
            </a:p>
          </p:txBody>
        </p:sp>
        <p:sp>
          <p:nvSpPr>
            <p:cNvPr id="50" name="Rectangle 15">
              <a:extLst>
                <a:ext uri="{FF2B5EF4-FFF2-40B4-BE49-F238E27FC236}">
                  <a16:creationId xmlns="" xmlns:a16="http://schemas.microsoft.com/office/drawing/2014/main" id="{3E1274AE-7C65-4AF7-9403-7196CDD3E48F}"/>
                </a:ext>
              </a:extLst>
            </p:cNvPr>
            <p:cNvSpPr/>
            <p:nvPr/>
          </p:nvSpPr>
          <p:spPr>
            <a:xfrm>
              <a:off x="6528078" y="2479005"/>
              <a:ext cx="985500" cy="188564"/>
            </a:xfrm>
            <a:prstGeom prst="rect">
              <a:avLst/>
            </a:prstGeom>
            <a:solidFill>
              <a:srgbClr val="83C2E5"/>
            </a:solidFill>
            <a:ln w="12700" cap="flat" cmpd="sng" algn="ctr">
              <a:solidFill>
                <a:srgbClr val="4F81BD">
                  <a:lumMod val="60000"/>
                  <a:lumOff val="40000"/>
                </a:srgbClr>
              </a:solidFill>
              <a:prstDash val="solid"/>
            </a:ln>
            <a:effectLst>
              <a:outerShdw blurRad="50800" dist="38100" dir="2700000" algn="tl" rotWithShape="0">
                <a:prstClr val="black">
                  <a:alpha val="40000"/>
                </a:prstClr>
              </a:outerShdw>
            </a:effectLst>
          </p:spPr>
          <p:txBody>
            <a:bodyPr rtlCol="0" anchor="ctr"/>
            <a:lstStyle/>
            <a:p>
              <a:pPr>
                <a:defRPr/>
              </a:pPr>
              <a:r>
                <a:rPr lang="zh-CN" altLang="en-US" sz="900" kern="0" dirty="0">
                  <a:solidFill>
                    <a:prstClr val="black"/>
                  </a:solidFill>
                  <a:latin typeface="微软雅黑"/>
                </a:rPr>
                <a:t>供应商达标</a:t>
              </a:r>
              <a:endParaRPr lang="en-US" sz="900" b="0" kern="0" dirty="0">
                <a:solidFill>
                  <a:prstClr val="black"/>
                </a:solidFill>
                <a:latin typeface="微软雅黑"/>
                <a:ea typeface="微软雅黑"/>
              </a:endParaRPr>
            </a:p>
          </p:txBody>
        </p:sp>
        <p:sp>
          <p:nvSpPr>
            <p:cNvPr id="51" name="Rectangle 15">
              <a:extLst>
                <a:ext uri="{FF2B5EF4-FFF2-40B4-BE49-F238E27FC236}">
                  <a16:creationId xmlns="" xmlns:a16="http://schemas.microsoft.com/office/drawing/2014/main" id="{C09D77BD-882D-4D0A-912E-7BF026D50580}"/>
                </a:ext>
              </a:extLst>
            </p:cNvPr>
            <p:cNvSpPr/>
            <p:nvPr/>
          </p:nvSpPr>
          <p:spPr>
            <a:xfrm>
              <a:off x="5229060" y="1995050"/>
              <a:ext cx="932010" cy="188564"/>
            </a:xfrm>
            <a:prstGeom prst="rect">
              <a:avLst/>
            </a:prstGeom>
            <a:solidFill>
              <a:srgbClr val="83C2E5"/>
            </a:solidFill>
            <a:ln w="12700" cap="flat" cmpd="sng" algn="ctr">
              <a:solidFill>
                <a:srgbClr val="4F81BD">
                  <a:lumMod val="60000"/>
                  <a:lumOff val="40000"/>
                </a:srgbClr>
              </a:solidFill>
              <a:prstDash val="solid"/>
            </a:ln>
            <a:effectLst>
              <a:outerShdw blurRad="50800" dist="38100" dir="2700000" algn="tl" rotWithShape="0">
                <a:prstClr val="black">
                  <a:alpha val="40000"/>
                </a:prstClr>
              </a:outerShdw>
            </a:effectLst>
          </p:spPr>
          <p:txBody>
            <a:bodyPr rtlCol="0" anchor="ctr"/>
            <a:lstStyle/>
            <a:p>
              <a:pPr fontAlgn="auto">
                <a:spcBef>
                  <a:spcPts val="0"/>
                </a:spcBef>
                <a:spcAft>
                  <a:spcPts val="0"/>
                </a:spcAft>
                <a:defRPr/>
              </a:pPr>
              <a:r>
                <a:rPr lang="zh-CN" altLang="en-US" sz="900" b="0" kern="0" dirty="0">
                  <a:solidFill>
                    <a:prstClr val="black"/>
                  </a:solidFill>
                  <a:latin typeface="微软雅黑"/>
                  <a:ea typeface="微软雅黑"/>
                </a:rPr>
                <a:t>利润分析</a:t>
              </a:r>
              <a:endParaRPr lang="en-US" sz="900" b="0" kern="0" dirty="0">
                <a:solidFill>
                  <a:prstClr val="black"/>
                </a:solidFill>
                <a:latin typeface="微软雅黑"/>
                <a:ea typeface="微软雅黑"/>
              </a:endParaRPr>
            </a:p>
          </p:txBody>
        </p:sp>
        <p:sp>
          <p:nvSpPr>
            <p:cNvPr id="52" name="Rectangle 15">
              <a:extLst>
                <a:ext uri="{FF2B5EF4-FFF2-40B4-BE49-F238E27FC236}">
                  <a16:creationId xmlns="" xmlns:a16="http://schemas.microsoft.com/office/drawing/2014/main" id="{E075F3BF-E5BD-49F0-B731-D16F23F74A72}"/>
                </a:ext>
              </a:extLst>
            </p:cNvPr>
            <p:cNvSpPr/>
            <p:nvPr/>
          </p:nvSpPr>
          <p:spPr>
            <a:xfrm>
              <a:off x="5229060" y="2237027"/>
              <a:ext cx="932010" cy="188564"/>
            </a:xfrm>
            <a:prstGeom prst="rect">
              <a:avLst/>
            </a:prstGeom>
            <a:solidFill>
              <a:srgbClr val="83C2E5"/>
            </a:solidFill>
            <a:ln w="12700" cap="flat" cmpd="sng" algn="ctr">
              <a:solidFill>
                <a:srgbClr val="4F81BD">
                  <a:lumMod val="60000"/>
                  <a:lumOff val="40000"/>
                </a:srgbClr>
              </a:solidFill>
              <a:prstDash val="solid"/>
            </a:ln>
            <a:effectLst>
              <a:outerShdw blurRad="50800" dist="38100" dir="2700000" algn="tl" rotWithShape="0">
                <a:prstClr val="black">
                  <a:alpha val="40000"/>
                </a:prstClr>
              </a:outerShdw>
            </a:effectLst>
          </p:spPr>
          <p:txBody>
            <a:bodyPr rtlCol="0" anchor="ctr"/>
            <a:lstStyle/>
            <a:p>
              <a:pPr fontAlgn="auto">
                <a:spcBef>
                  <a:spcPts val="0"/>
                </a:spcBef>
                <a:spcAft>
                  <a:spcPts val="0"/>
                </a:spcAft>
                <a:defRPr/>
              </a:pPr>
              <a:r>
                <a:rPr lang="zh-CN" altLang="en-US" sz="900" kern="0" dirty="0">
                  <a:solidFill>
                    <a:prstClr val="black"/>
                  </a:solidFill>
                  <a:latin typeface="微软雅黑"/>
                  <a:ea typeface="微软雅黑"/>
                </a:rPr>
                <a:t>设备</a:t>
              </a:r>
              <a:r>
                <a:rPr lang="zh-CN" altLang="en-US" sz="900" b="0" kern="0" dirty="0">
                  <a:solidFill>
                    <a:prstClr val="black"/>
                  </a:solidFill>
                  <a:latin typeface="微软雅黑"/>
                  <a:ea typeface="微软雅黑"/>
                </a:rPr>
                <a:t>分析</a:t>
              </a:r>
              <a:endParaRPr lang="en-US" sz="900" b="0" kern="0" dirty="0">
                <a:solidFill>
                  <a:prstClr val="black"/>
                </a:solidFill>
                <a:latin typeface="微软雅黑"/>
                <a:ea typeface="微软雅黑"/>
              </a:endParaRPr>
            </a:p>
          </p:txBody>
        </p:sp>
        <p:sp>
          <p:nvSpPr>
            <p:cNvPr id="53" name="Rectangle 15">
              <a:extLst>
                <a:ext uri="{FF2B5EF4-FFF2-40B4-BE49-F238E27FC236}">
                  <a16:creationId xmlns="" xmlns:a16="http://schemas.microsoft.com/office/drawing/2014/main" id="{66AF13CE-3671-478F-9E00-085AA294EB39}"/>
                </a:ext>
              </a:extLst>
            </p:cNvPr>
            <p:cNvSpPr/>
            <p:nvPr/>
          </p:nvSpPr>
          <p:spPr>
            <a:xfrm>
              <a:off x="3896802" y="2237028"/>
              <a:ext cx="945000" cy="189000"/>
            </a:xfrm>
            <a:prstGeom prst="rect">
              <a:avLst/>
            </a:prstGeom>
            <a:solidFill>
              <a:srgbClr val="83C2E5"/>
            </a:solidFill>
            <a:ln w="12700" cap="flat" cmpd="sng" algn="ctr">
              <a:solidFill>
                <a:srgbClr val="4F81BD">
                  <a:lumMod val="60000"/>
                  <a:lumOff val="40000"/>
                </a:srgbClr>
              </a:solidFill>
              <a:prstDash val="solid"/>
            </a:ln>
            <a:effectLst>
              <a:outerShdw blurRad="50800" dist="38100" dir="2700000" algn="tl" rotWithShape="0">
                <a:prstClr val="black">
                  <a:alpha val="40000"/>
                </a:prstClr>
              </a:outerShdw>
            </a:effectLst>
          </p:spPr>
          <p:txBody>
            <a:bodyPr rtlCol="0" anchor="ctr"/>
            <a:lstStyle/>
            <a:p>
              <a:pPr fontAlgn="auto">
                <a:spcBef>
                  <a:spcPts val="0"/>
                </a:spcBef>
                <a:spcAft>
                  <a:spcPts val="0"/>
                </a:spcAft>
                <a:defRPr/>
              </a:pPr>
              <a:r>
                <a:rPr lang="zh-CN" altLang="en-US" sz="900" b="0" kern="0" dirty="0">
                  <a:solidFill>
                    <a:prstClr val="black"/>
                  </a:solidFill>
                  <a:latin typeface="微软雅黑"/>
                  <a:ea typeface="微软雅黑"/>
                </a:rPr>
                <a:t>资产效率分析</a:t>
              </a:r>
              <a:endParaRPr lang="en-US" sz="900" b="0" kern="0" dirty="0">
                <a:solidFill>
                  <a:prstClr val="black"/>
                </a:solidFill>
                <a:latin typeface="微软雅黑"/>
                <a:ea typeface="微软雅黑"/>
              </a:endParaRPr>
            </a:p>
          </p:txBody>
        </p:sp>
        <p:sp>
          <p:nvSpPr>
            <p:cNvPr id="54" name="Rectangle 15">
              <a:extLst>
                <a:ext uri="{FF2B5EF4-FFF2-40B4-BE49-F238E27FC236}">
                  <a16:creationId xmlns="" xmlns:a16="http://schemas.microsoft.com/office/drawing/2014/main" id="{3C742430-15D6-42D8-8E35-1A24F56C5D0D}"/>
                </a:ext>
              </a:extLst>
            </p:cNvPr>
            <p:cNvSpPr/>
            <p:nvPr/>
          </p:nvSpPr>
          <p:spPr>
            <a:xfrm>
              <a:off x="3896802" y="2479005"/>
              <a:ext cx="945000" cy="189000"/>
            </a:xfrm>
            <a:prstGeom prst="rect">
              <a:avLst/>
            </a:prstGeom>
            <a:solidFill>
              <a:srgbClr val="83C2E5"/>
            </a:solidFill>
            <a:ln w="12700" cap="flat" cmpd="sng" algn="ctr">
              <a:solidFill>
                <a:srgbClr val="4F81BD">
                  <a:lumMod val="60000"/>
                  <a:lumOff val="40000"/>
                </a:srgbClr>
              </a:solidFill>
              <a:prstDash val="solid"/>
            </a:ln>
            <a:effectLst>
              <a:outerShdw blurRad="50800" dist="38100" dir="2700000" algn="tl" rotWithShape="0">
                <a:prstClr val="black">
                  <a:alpha val="40000"/>
                </a:prstClr>
              </a:outerShdw>
            </a:effectLst>
          </p:spPr>
          <p:txBody>
            <a:bodyPr rtlCol="0" anchor="ctr"/>
            <a:lstStyle/>
            <a:p>
              <a:pPr fontAlgn="auto">
                <a:spcBef>
                  <a:spcPts val="0"/>
                </a:spcBef>
                <a:spcAft>
                  <a:spcPts val="0"/>
                </a:spcAft>
                <a:defRPr/>
              </a:pPr>
              <a:r>
                <a:rPr lang="zh-CN" altLang="en-US" sz="900" b="0" kern="0" dirty="0">
                  <a:solidFill>
                    <a:prstClr val="black"/>
                  </a:solidFill>
                  <a:latin typeface="微软雅黑"/>
                  <a:ea typeface="微软雅黑"/>
                </a:rPr>
                <a:t>资金分析</a:t>
              </a:r>
              <a:endParaRPr lang="en-US" sz="900" b="0" kern="0" dirty="0">
                <a:solidFill>
                  <a:prstClr val="black"/>
                </a:solidFill>
                <a:latin typeface="微软雅黑"/>
                <a:ea typeface="微软雅黑"/>
              </a:endParaRPr>
            </a:p>
          </p:txBody>
        </p:sp>
        <p:sp>
          <p:nvSpPr>
            <p:cNvPr id="55" name="Rectangle 15">
              <a:extLst>
                <a:ext uri="{FF2B5EF4-FFF2-40B4-BE49-F238E27FC236}">
                  <a16:creationId xmlns="" xmlns:a16="http://schemas.microsoft.com/office/drawing/2014/main" id="{F8E0744A-FB66-4B94-927F-AC068566221C}"/>
                </a:ext>
              </a:extLst>
            </p:cNvPr>
            <p:cNvSpPr/>
            <p:nvPr/>
          </p:nvSpPr>
          <p:spPr>
            <a:xfrm>
              <a:off x="2577570" y="2723481"/>
              <a:ext cx="931941" cy="188564"/>
            </a:xfrm>
            <a:prstGeom prst="rect">
              <a:avLst/>
            </a:prstGeom>
            <a:solidFill>
              <a:srgbClr val="83C2E5"/>
            </a:solidFill>
            <a:ln w="12700" cap="flat" cmpd="sng" algn="ctr">
              <a:solidFill>
                <a:srgbClr val="4F81BD">
                  <a:lumMod val="60000"/>
                  <a:lumOff val="40000"/>
                </a:srgbClr>
              </a:solidFill>
              <a:prstDash val="solid"/>
            </a:ln>
            <a:effectLst>
              <a:outerShdw blurRad="50800" dist="38100" dir="2700000" algn="tl" rotWithShape="0">
                <a:prstClr val="black">
                  <a:alpha val="40000"/>
                </a:prstClr>
              </a:outerShdw>
            </a:effectLst>
          </p:spPr>
          <p:txBody>
            <a:bodyPr rtlCol="0" anchor="ctr"/>
            <a:lstStyle/>
            <a:p>
              <a:pPr fontAlgn="auto">
                <a:spcBef>
                  <a:spcPts val="0"/>
                </a:spcBef>
                <a:spcAft>
                  <a:spcPts val="0"/>
                </a:spcAft>
                <a:defRPr/>
              </a:pPr>
              <a:r>
                <a:rPr lang="zh-CN" altLang="en-US" sz="900" b="0" kern="0" dirty="0">
                  <a:solidFill>
                    <a:prstClr val="black"/>
                  </a:solidFill>
                  <a:latin typeface="微软雅黑"/>
                  <a:ea typeface="微软雅黑"/>
                </a:rPr>
                <a:t>人员流动分析</a:t>
              </a:r>
              <a:endParaRPr lang="en-US" sz="900" b="0" kern="0" dirty="0">
                <a:solidFill>
                  <a:prstClr val="black"/>
                </a:solidFill>
                <a:latin typeface="微软雅黑"/>
                <a:ea typeface="微软雅黑"/>
              </a:endParaRPr>
            </a:p>
          </p:txBody>
        </p:sp>
        <p:cxnSp>
          <p:nvCxnSpPr>
            <p:cNvPr id="56" name="直接连接符 56">
              <a:extLst>
                <a:ext uri="{FF2B5EF4-FFF2-40B4-BE49-F238E27FC236}">
                  <a16:creationId xmlns="" xmlns:a16="http://schemas.microsoft.com/office/drawing/2014/main" id="{63496F8B-62BE-4D88-970B-E20D8CAA900F}"/>
                </a:ext>
              </a:extLst>
            </p:cNvPr>
            <p:cNvCxnSpPr/>
            <p:nvPr/>
          </p:nvCxnSpPr>
          <p:spPr bwMode="auto">
            <a:xfrm flipH="1">
              <a:off x="1331640" y="1587112"/>
              <a:ext cx="6316938" cy="1"/>
            </a:xfrm>
            <a:prstGeom prst="line">
              <a:avLst/>
            </a:prstGeom>
            <a:noFill/>
            <a:ln w="12700" cap="flat" cmpd="sng" algn="ctr">
              <a:solidFill>
                <a:srgbClr val="727CA3"/>
              </a:solidFill>
              <a:prstDash val="dash"/>
              <a:round/>
              <a:headEnd type="none" w="med" len="med"/>
              <a:tailEnd type="none" w="med" len="med"/>
            </a:ln>
            <a:effectLst/>
          </p:spPr>
        </p:cxnSp>
        <p:sp>
          <p:nvSpPr>
            <p:cNvPr id="57" name="Rectangle 44">
              <a:extLst>
                <a:ext uri="{FF2B5EF4-FFF2-40B4-BE49-F238E27FC236}">
                  <a16:creationId xmlns="" xmlns:a16="http://schemas.microsoft.com/office/drawing/2014/main" id="{7F84CFE2-5A3C-4585-A32D-3243ADE13606}"/>
                </a:ext>
              </a:extLst>
            </p:cNvPr>
            <p:cNvSpPr/>
            <p:nvPr/>
          </p:nvSpPr>
          <p:spPr>
            <a:xfrm>
              <a:off x="2483768" y="903328"/>
              <a:ext cx="944682" cy="497805"/>
            </a:xfrm>
            <a:prstGeom prst="rect">
              <a:avLst/>
            </a:prstGeom>
            <a:solidFill>
              <a:srgbClr val="FFC000"/>
            </a:solidFill>
            <a:ln w="12700" cap="flat" cmpd="sng" algn="ctr">
              <a:solidFill>
                <a:srgbClr val="4F81BD">
                  <a:lumMod val="60000"/>
                  <a:lumOff val="40000"/>
                </a:srgbClr>
              </a:solidFill>
              <a:prstDash val="solid"/>
            </a:ln>
            <a:effectLst>
              <a:outerShdw blurRad="50800" dist="38100" dir="2700000" algn="tl" rotWithShape="0">
                <a:prstClr val="black">
                  <a:alpha val="40000"/>
                </a:prstClr>
              </a:outerShdw>
            </a:effectLst>
          </p:spPr>
          <p:txBody>
            <a:bodyPr rtlCol="0" anchor="ctr"/>
            <a:lstStyle/>
            <a:p>
              <a:pPr fontAlgn="auto">
                <a:spcBef>
                  <a:spcPts val="0"/>
                </a:spcBef>
                <a:spcAft>
                  <a:spcPts val="0"/>
                </a:spcAft>
                <a:defRPr/>
              </a:pPr>
              <a:r>
                <a:rPr lang="zh-CN" altLang="en-US" sz="1350" kern="0" dirty="0">
                  <a:solidFill>
                    <a:prstClr val="black"/>
                  </a:solidFill>
                  <a:latin typeface="微软雅黑"/>
                  <a:ea typeface="微软雅黑"/>
                </a:rPr>
                <a:t>财务概览</a:t>
              </a:r>
              <a:endParaRPr lang="en-US" altLang="en-US" sz="1350" kern="0" dirty="0">
                <a:solidFill>
                  <a:prstClr val="black"/>
                </a:solidFill>
                <a:latin typeface="微软雅黑"/>
                <a:ea typeface="微软雅黑"/>
              </a:endParaRPr>
            </a:p>
          </p:txBody>
        </p:sp>
        <p:sp>
          <p:nvSpPr>
            <p:cNvPr id="58" name="Rectangle 15">
              <a:extLst>
                <a:ext uri="{FF2B5EF4-FFF2-40B4-BE49-F238E27FC236}">
                  <a16:creationId xmlns="" xmlns:a16="http://schemas.microsoft.com/office/drawing/2014/main" id="{EB1750F9-A9B0-4772-83DC-B2978B2466F2}"/>
                </a:ext>
              </a:extLst>
            </p:cNvPr>
            <p:cNvSpPr/>
            <p:nvPr/>
          </p:nvSpPr>
          <p:spPr>
            <a:xfrm>
              <a:off x="6528078" y="2723481"/>
              <a:ext cx="985500" cy="188564"/>
            </a:xfrm>
            <a:prstGeom prst="rect">
              <a:avLst/>
            </a:prstGeom>
            <a:solidFill>
              <a:srgbClr val="83C2E5"/>
            </a:solidFill>
            <a:ln w="12700" cap="flat" cmpd="sng" algn="ctr">
              <a:solidFill>
                <a:srgbClr val="4F81BD">
                  <a:lumMod val="60000"/>
                  <a:lumOff val="40000"/>
                </a:srgbClr>
              </a:solidFill>
              <a:prstDash val="solid"/>
            </a:ln>
            <a:effectLst>
              <a:outerShdw blurRad="50800" dist="38100" dir="2700000" algn="tl" rotWithShape="0">
                <a:prstClr val="black">
                  <a:alpha val="40000"/>
                </a:prstClr>
              </a:outerShdw>
            </a:effectLst>
          </p:spPr>
          <p:txBody>
            <a:bodyPr rtlCol="0" anchor="ctr"/>
            <a:lstStyle/>
            <a:p>
              <a:pPr fontAlgn="auto">
                <a:spcBef>
                  <a:spcPts val="0"/>
                </a:spcBef>
                <a:spcAft>
                  <a:spcPts val="0"/>
                </a:spcAft>
                <a:defRPr/>
              </a:pPr>
              <a:r>
                <a:rPr lang="en-US" altLang="zh-CN" sz="900" b="0" kern="0" dirty="0">
                  <a:solidFill>
                    <a:prstClr val="black"/>
                  </a:solidFill>
                  <a:latin typeface="微软雅黑"/>
                  <a:ea typeface="微软雅黑"/>
                </a:rPr>
                <a:t>…..</a:t>
              </a:r>
              <a:endParaRPr lang="en-US" sz="900" b="0" kern="0" dirty="0">
                <a:solidFill>
                  <a:prstClr val="black"/>
                </a:solidFill>
                <a:latin typeface="微软雅黑"/>
                <a:ea typeface="微软雅黑"/>
              </a:endParaRPr>
            </a:p>
          </p:txBody>
        </p:sp>
        <p:sp>
          <p:nvSpPr>
            <p:cNvPr id="59" name="Rectangle 15">
              <a:extLst>
                <a:ext uri="{FF2B5EF4-FFF2-40B4-BE49-F238E27FC236}">
                  <a16:creationId xmlns="" xmlns:a16="http://schemas.microsoft.com/office/drawing/2014/main" id="{C1F83505-DC01-4342-BD7A-C09AA0187CBB}"/>
                </a:ext>
              </a:extLst>
            </p:cNvPr>
            <p:cNvSpPr/>
            <p:nvPr/>
          </p:nvSpPr>
          <p:spPr>
            <a:xfrm>
              <a:off x="5130735" y="3739418"/>
              <a:ext cx="1157307" cy="188564"/>
            </a:xfrm>
            <a:prstGeom prst="rect">
              <a:avLst/>
            </a:prstGeom>
            <a:solidFill>
              <a:srgbClr val="83C2E5"/>
            </a:solidFill>
            <a:ln w="12700" cap="flat" cmpd="sng" algn="ctr">
              <a:solidFill>
                <a:srgbClr val="4F81BD">
                  <a:lumMod val="60000"/>
                  <a:lumOff val="40000"/>
                </a:srgbClr>
              </a:solidFill>
              <a:prstDash val="solid"/>
            </a:ln>
            <a:effectLst>
              <a:outerShdw blurRad="50800" dist="38100" dir="2700000" algn="tl" rotWithShape="0">
                <a:prstClr val="black">
                  <a:alpha val="40000"/>
                </a:prstClr>
              </a:outerShdw>
            </a:effectLst>
          </p:spPr>
          <p:txBody>
            <a:bodyPr rtlCol="0" anchor="ctr"/>
            <a:lstStyle/>
            <a:p>
              <a:pPr fontAlgn="auto">
                <a:spcBef>
                  <a:spcPts val="0"/>
                </a:spcBef>
                <a:spcAft>
                  <a:spcPts val="0"/>
                </a:spcAft>
                <a:defRPr/>
              </a:pPr>
              <a:r>
                <a:rPr lang="zh-CN" altLang="en-US" sz="900" kern="0" dirty="0">
                  <a:solidFill>
                    <a:prstClr val="black"/>
                  </a:solidFill>
                  <a:latin typeface="微软雅黑"/>
                </a:rPr>
                <a:t>库龄分析</a:t>
              </a:r>
              <a:endParaRPr lang="en-US" altLang="zh-CN" sz="900" kern="0" dirty="0">
                <a:solidFill>
                  <a:prstClr val="black"/>
                </a:solidFill>
                <a:latin typeface="微软雅黑"/>
              </a:endParaRPr>
            </a:p>
          </p:txBody>
        </p:sp>
        <p:sp>
          <p:nvSpPr>
            <p:cNvPr id="60" name="Rectangle 44">
              <a:extLst>
                <a:ext uri="{FF2B5EF4-FFF2-40B4-BE49-F238E27FC236}">
                  <a16:creationId xmlns="" xmlns:a16="http://schemas.microsoft.com/office/drawing/2014/main" id="{330AB67D-7B3C-4FBD-804D-C4B21863755B}"/>
                </a:ext>
              </a:extLst>
            </p:cNvPr>
            <p:cNvSpPr/>
            <p:nvPr/>
          </p:nvSpPr>
          <p:spPr>
            <a:xfrm>
              <a:off x="3705760" y="903328"/>
              <a:ext cx="944682" cy="497805"/>
            </a:xfrm>
            <a:prstGeom prst="rect">
              <a:avLst/>
            </a:prstGeom>
            <a:solidFill>
              <a:srgbClr val="FFC000"/>
            </a:solidFill>
            <a:ln w="12700" cap="flat" cmpd="sng" algn="ctr">
              <a:solidFill>
                <a:srgbClr val="4F81BD">
                  <a:lumMod val="60000"/>
                  <a:lumOff val="40000"/>
                </a:srgbClr>
              </a:solidFill>
              <a:prstDash val="solid"/>
            </a:ln>
            <a:effectLst>
              <a:outerShdw blurRad="50800" dist="38100" dir="2700000" algn="tl" rotWithShape="0">
                <a:prstClr val="black">
                  <a:alpha val="40000"/>
                </a:prstClr>
              </a:outerShdw>
            </a:effectLst>
          </p:spPr>
          <p:txBody>
            <a:bodyPr rtlCol="0" anchor="ctr"/>
            <a:lstStyle/>
            <a:p>
              <a:pPr fontAlgn="auto">
                <a:spcBef>
                  <a:spcPts val="0"/>
                </a:spcBef>
                <a:spcAft>
                  <a:spcPts val="0"/>
                </a:spcAft>
                <a:defRPr/>
              </a:pPr>
              <a:r>
                <a:rPr lang="zh-CN" altLang="en-US" sz="1350" kern="0" dirty="0">
                  <a:solidFill>
                    <a:prstClr val="black"/>
                  </a:solidFill>
                  <a:latin typeface="微软雅黑"/>
                  <a:ea typeface="微软雅黑"/>
                </a:rPr>
                <a:t>供应链概览</a:t>
              </a:r>
              <a:endParaRPr lang="en-US" altLang="en-US" sz="1350" kern="0" dirty="0">
                <a:solidFill>
                  <a:prstClr val="black"/>
                </a:solidFill>
                <a:latin typeface="微软雅黑"/>
                <a:ea typeface="微软雅黑"/>
              </a:endParaRPr>
            </a:p>
          </p:txBody>
        </p:sp>
        <p:sp>
          <p:nvSpPr>
            <p:cNvPr id="61" name="Rectangle 44">
              <a:extLst>
                <a:ext uri="{FF2B5EF4-FFF2-40B4-BE49-F238E27FC236}">
                  <a16:creationId xmlns="" xmlns:a16="http://schemas.microsoft.com/office/drawing/2014/main" id="{34C76B7C-D3B6-4DB5-A10A-1B93CD1F453E}"/>
                </a:ext>
              </a:extLst>
            </p:cNvPr>
            <p:cNvSpPr/>
            <p:nvPr/>
          </p:nvSpPr>
          <p:spPr>
            <a:xfrm>
              <a:off x="4927752" y="903328"/>
              <a:ext cx="944682" cy="497805"/>
            </a:xfrm>
            <a:prstGeom prst="rect">
              <a:avLst/>
            </a:prstGeom>
            <a:solidFill>
              <a:srgbClr val="FFC000"/>
            </a:solidFill>
            <a:ln w="12700" cap="flat" cmpd="sng" algn="ctr">
              <a:solidFill>
                <a:srgbClr val="4F81BD">
                  <a:lumMod val="60000"/>
                  <a:lumOff val="40000"/>
                </a:srgbClr>
              </a:solidFill>
              <a:prstDash val="solid"/>
            </a:ln>
            <a:effectLst>
              <a:outerShdw blurRad="50800" dist="38100" dir="2700000" algn="tl" rotWithShape="0">
                <a:prstClr val="black">
                  <a:alpha val="40000"/>
                </a:prstClr>
              </a:outerShdw>
            </a:effectLst>
          </p:spPr>
          <p:txBody>
            <a:bodyPr rtlCol="0" anchor="ctr"/>
            <a:lstStyle/>
            <a:p>
              <a:pPr fontAlgn="auto">
                <a:spcBef>
                  <a:spcPts val="0"/>
                </a:spcBef>
                <a:spcAft>
                  <a:spcPts val="0"/>
                </a:spcAft>
                <a:defRPr/>
              </a:pPr>
              <a:r>
                <a:rPr lang="zh-CN" altLang="en-US" sz="1350" kern="0" dirty="0">
                  <a:solidFill>
                    <a:prstClr val="black"/>
                  </a:solidFill>
                  <a:latin typeface="微软雅黑"/>
                  <a:ea typeface="微软雅黑"/>
                </a:rPr>
                <a:t>经营概览</a:t>
              </a:r>
              <a:endParaRPr lang="en-US" altLang="en-US" sz="1350" kern="0" dirty="0">
                <a:solidFill>
                  <a:prstClr val="black"/>
                </a:solidFill>
                <a:latin typeface="微软雅黑"/>
                <a:ea typeface="微软雅黑"/>
              </a:endParaRPr>
            </a:p>
          </p:txBody>
        </p:sp>
        <p:sp>
          <p:nvSpPr>
            <p:cNvPr id="62" name="Rectangle 44">
              <a:extLst>
                <a:ext uri="{FF2B5EF4-FFF2-40B4-BE49-F238E27FC236}">
                  <a16:creationId xmlns="" xmlns:a16="http://schemas.microsoft.com/office/drawing/2014/main" id="{5D7F79A9-377E-4A10-8991-104FE5671D17}"/>
                </a:ext>
              </a:extLst>
            </p:cNvPr>
            <p:cNvSpPr/>
            <p:nvPr/>
          </p:nvSpPr>
          <p:spPr>
            <a:xfrm>
              <a:off x="6149744" y="903328"/>
              <a:ext cx="944682" cy="497805"/>
            </a:xfrm>
            <a:prstGeom prst="rect">
              <a:avLst/>
            </a:prstGeom>
            <a:solidFill>
              <a:srgbClr val="FFC000"/>
            </a:solidFill>
            <a:ln w="12700" cap="flat" cmpd="sng" algn="ctr">
              <a:solidFill>
                <a:srgbClr val="4F81BD">
                  <a:lumMod val="60000"/>
                  <a:lumOff val="40000"/>
                </a:srgbClr>
              </a:solidFill>
              <a:prstDash val="solid"/>
            </a:ln>
            <a:effectLst>
              <a:outerShdw blurRad="50800" dist="38100" dir="2700000" algn="tl" rotWithShape="0">
                <a:prstClr val="black">
                  <a:alpha val="40000"/>
                </a:prstClr>
              </a:outerShdw>
            </a:effectLst>
          </p:spPr>
          <p:txBody>
            <a:bodyPr rtlCol="0" anchor="ctr"/>
            <a:lstStyle/>
            <a:p>
              <a:pPr fontAlgn="auto">
                <a:spcBef>
                  <a:spcPts val="0"/>
                </a:spcBef>
                <a:spcAft>
                  <a:spcPts val="0"/>
                </a:spcAft>
                <a:defRPr/>
              </a:pPr>
              <a:r>
                <a:rPr lang="zh-CN" altLang="en-US" sz="1350" kern="0" dirty="0">
                  <a:solidFill>
                    <a:prstClr val="black"/>
                  </a:solidFill>
                  <a:latin typeface="微软雅黑"/>
                  <a:ea typeface="微软雅黑"/>
                </a:rPr>
                <a:t>人力概览</a:t>
              </a:r>
              <a:endParaRPr lang="en-US" altLang="en-US" sz="1350" kern="0" dirty="0">
                <a:solidFill>
                  <a:prstClr val="black"/>
                </a:solidFill>
                <a:latin typeface="微软雅黑"/>
                <a:ea typeface="微软雅黑"/>
              </a:endParaRPr>
            </a:p>
          </p:txBody>
        </p:sp>
        <p:sp>
          <p:nvSpPr>
            <p:cNvPr id="63" name="Rectangle 44">
              <a:extLst>
                <a:ext uri="{FF2B5EF4-FFF2-40B4-BE49-F238E27FC236}">
                  <a16:creationId xmlns="" xmlns:a16="http://schemas.microsoft.com/office/drawing/2014/main" id="{656239DF-6DDA-423D-B5AC-27461DACF898}"/>
                </a:ext>
              </a:extLst>
            </p:cNvPr>
            <p:cNvSpPr/>
            <p:nvPr/>
          </p:nvSpPr>
          <p:spPr>
            <a:xfrm>
              <a:off x="7371734" y="903328"/>
              <a:ext cx="944682" cy="497805"/>
            </a:xfrm>
            <a:prstGeom prst="rect">
              <a:avLst/>
            </a:prstGeom>
            <a:solidFill>
              <a:srgbClr val="FFC000"/>
            </a:solidFill>
            <a:ln w="12700" cap="flat" cmpd="sng" algn="ctr">
              <a:solidFill>
                <a:srgbClr val="4F81BD">
                  <a:lumMod val="60000"/>
                  <a:lumOff val="40000"/>
                </a:srgbClr>
              </a:solidFill>
              <a:prstDash val="solid"/>
            </a:ln>
            <a:effectLst>
              <a:outerShdw blurRad="50800" dist="38100" dir="2700000" algn="tl" rotWithShape="0">
                <a:prstClr val="black">
                  <a:alpha val="40000"/>
                </a:prstClr>
              </a:outerShdw>
            </a:effectLst>
          </p:spPr>
          <p:txBody>
            <a:bodyPr rtlCol="0" anchor="ctr"/>
            <a:lstStyle/>
            <a:p>
              <a:pPr fontAlgn="auto">
                <a:spcBef>
                  <a:spcPts val="0"/>
                </a:spcBef>
                <a:spcAft>
                  <a:spcPts val="0"/>
                </a:spcAft>
                <a:defRPr/>
              </a:pPr>
              <a:r>
                <a:rPr lang="zh-CN" altLang="en-US" sz="1350" kern="0" dirty="0">
                  <a:solidFill>
                    <a:prstClr val="black"/>
                  </a:solidFill>
                  <a:latin typeface="微软雅黑"/>
                  <a:ea typeface="微软雅黑"/>
                </a:rPr>
                <a:t>研发概览</a:t>
              </a:r>
              <a:endParaRPr lang="en-US" altLang="en-US" sz="1350" kern="0" dirty="0">
                <a:solidFill>
                  <a:prstClr val="black"/>
                </a:solidFill>
                <a:latin typeface="微软雅黑"/>
                <a:ea typeface="微软雅黑"/>
              </a:endParaRPr>
            </a:p>
          </p:txBody>
        </p:sp>
        <p:sp>
          <p:nvSpPr>
            <p:cNvPr id="64" name="Rectangle 15">
              <a:extLst>
                <a:ext uri="{FF2B5EF4-FFF2-40B4-BE49-F238E27FC236}">
                  <a16:creationId xmlns="" xmlns:a16="http://schemas.microsoft.com/office/drawing/2014/main" id="{1ED0DA40-2FA6-4BC6-A0A3-7F06FDC35B98}"/>
                </a:ext>
              </a:extLst>
            </p:cNvPr>
            <p:cNvSpPr/>
            <p:nvPr/>
          </p:nvSpPr>
          <p:spPr>
            <a:xfrm>
              <a:off x="3896802" y="2730232"/>
              <a:ext cx="945000" cy="189000"/>
            </a:xfrm>
            <a:prstGeom prst="rect">
              <a:avLst/>
            </a:prstGeom>
            <a:solidFill>
              <a:srgbClr val="83C2E5"/>
            </a:solidFill>
            <a:ln w="12700" cap="flat" cmpd="sng" algn="ctr">
              <a:solidFill>
                <a:srgbClr val="4F81BD">
                  <a:lumMod val="60000"/>
                  <a:lumOff val="40000"/>
                </a:srgbClr>
              </a:solidFill>
              <a:prstDash val="solid"/>
            </a:ln>
            <a:effectLst>
              <a:outerShdw blurRad="50800" dist="38100" dir="2700000" algn="tl" rotWithShape="0">
                <a:prstClr val="black">
                  <a:alpha val="40000"/>
                </a:prstClr>
              </a:outerShdw>
            </a:effectLst>
          </p:spPr>
          <p:txBody>
            <a:bodyPr rtlCol="0" anchor="ctr"/>
            <a:lstStyle/>
            <a:p>
              <a:pPr fontAlgn="auto">
                <a:spcBef>
                  <a:spcPts val="0"/>
                </a:spcBef>
                <a:spcAft>
                  <a:spcPts val="0"/>
                </a:spcAft>
                <a:defRPr/>
              </a:pPr>
              <a:r>
                <a:rPr lang="zh-CN" altLang="en-US" sz="900" b="0" kern="0" dirty="0">
                  <a:solidFill>
                    <a:prstClr val="black"/>
                  </a:solidFill>
                  <a:latin typeface="微软雅黑"/>
                  <a:ea typeface="微软雅黑"/>
                </a:rPr>
                <a:t>风险分析</a:t>
              </a:r>
              <a:endParaRPr lang="en-US" sz="900" b="0" kern="0" dirty="0">
                <a:solidFill>
                  <a:prstClr val="black"/>
                </a:solidFill>
                <a:latin typeface="微软雅黑"/>
                <a:ea typeface="微软雅黑"/>
              </a:endParaRPr>
            </a:p>
          </p:txBody>
        </p:sp>
        <p:sp>
          <p:nvSpPr>
            <p:cNvPr id="65" name="Rectangle 15">
              <a:extLst>
                <a:ext uri="{FF2B5EF4-FFF2-40B4-BE49-F238E27FC236}">
                  <a16:creationId xmlns="" xmlns:a16="http://schemas.microsoft.com/office/drawing/2014/main" id="{D37BFA6A-C134-4A9B-98A7-5323432997CB}"/>
                </a:ext>
              </a:extLst>
            </p:cNvPr>
            <p:cNvSpPr/>
            <p:nvPr/>
          </p:nvSpPr>
          <p:spPr>
            <a:xfrm>
              <a:off x="5229025" y="2466058"/>
              <a:ext cx="932010" cy="188564"/>
            </a:xfrm>
            <a:prstGeom prst="rect">
              <a:avLst/>
            </a:prstGeom>
            <a:solidFill>
              <a:srgbClr val="83C2E5"/>
            </a:solidFill>
            <a:ln w="12700" cap="flat" cmpd="sng" algn="ctr">
              <a:solidFill>
                <a:srgbClr val="4F81BD">
                  <a:lumMod val="60000"/>
                  <a:lumOff val="40000"/>
                </a:srgbClr>
              </a:solidFill>
              <a:prstDash val="solid"/>
            </a:ln>
            <a:effectLst>
              <a:outerShdw blurRad="50800" dist="38100" dir="2700000" algn="tl" rotWithShape="0">
                <a:prstClr val="black">
                  <a:alpha val="40000"/>
                </a:prstClr>
              </a:outerShdw>
            </a:effectLst>
          </p:spPr>
          <p:txBody>
            <a:bodyPr rtlCol="0" anchor="ctr"/>
            <a:lstStyle/>
            <a:p>
              <a:pPr fontAlgn="auto">
                <a:spcBef>
                  <a:spcPts val="0"/>
                </a:spcBef>
                <a:spcAft>
                  <a:spcPts val="0"/>
                </a:spcAft>
                <a:defRPr/>
              </a:pPr>
              <a:r>
                <a:rPr lang="zh-CN" altLang="en-US" sz="900" b="0" kern="0" dirty="0">
                  <a:solidFill>
                    <a:prstClr val="black"/>
                  </a:solidFill>
                  <a:latin typeface="微软雅黑"/>
                  <a:ea typeface="微软雅黑"/>
                </a:rPr>
                <a:t>市场行情分析</a:t>
              </a:r>
              <a:endParaRPr lang="en-US" sz="900" b="0" kern="0" dirty="0">
                <a:solidFill>
                  <a:prstClr val="black"/>
                </a:solidFill>
                <a:latin typeface="微软雅黑"/>
                <a:ea typeface="微软雅黑"/>
              </a:endParaRPr>
            </a:p>
          </p:txBody>
        </p:sp>
        <p:sp>
          <p:nvSpPr>
            <p:cNvPr id="66" name="Rectangle 15">
              <a:extLst>
                <a:ext uri="{FF2B5EF4-FFF2-40B4-BE49-F238E27FC236}">
                  <a16:creationId xmlns="" xmlns:a16="http://schemas.microsoft.com/office/drawing/2014/main" id="{088E913E-11B3-4E4B-BED8-9070316E923E}"/>
                </a:ext>
              </a:extLst>
            </p:cNvPr>
            <p:cNvSpPr/>
            <p:nvPr/>
          </p:nvSpPr>
          <p:spPr>
            <a:xfrm>
              <a:off x="5229025" y="2730232"/>
              <a:ext cx="932010" cy="188564"/>
            </a:xfrm>
            <a:prstGeom prst="rect">
              <a:avLst/>
            </a:prstGeom>
            <a:solidFill>
              <a:srgbClr val="83C2E5"/>
            </a:solidFill>
            <a:ln w="12700" cap="flat" cmpd="sng" algn="ctr">
              <a:solidFill>
                <a:srgbClr val="4F81BD">
                  <a:lumMod val="60000"/>
                  <a:lumOff val="40000"/>
                </a:srgbClr>
              </a:solidFill>
              <a:prstDash val="solid"/>
            </a:ln>
            <a:effectLst>
              <a:outerShdw blurRad="50800" dist="38100" dir="2700000" algn="tl" rotWithShape="0">
                <a:prstClr val="black">
                  <a:alpha val="40000"/>
                </a:prstClr>
              </a:outerShdw>
            </a:effectLst>
          </p:spPr>
          <p:txBody>
            <a:bodyPr rtlCol="0" anchor="ctr"/>
            <a:lstStyle/>
            <a:p>
              <a:pPr fontAlgn="auto">
                <a:spcBef>
                  <a:spcPts val="0"/>
                </a:spcBef>
                <a:spcAft>
                  <a:spcPts val="0"/>
                </a:spcAft>
                <a:defRPr/>
              </a:pPr>
              <a:r>
                <a:rPr lang="en-US" altLang="zh-CN" sz="900" kern="0" dirty="0">
                  <a:solidFill>
                    <a:prstClr val="black"/>
                  </a:solidFill>
                  <a:latin typeface="微软雅黑"/>
                  <a:ea typeface="微软雅黑"/>
                </a:rPr>
                <a:t>……</a:t>
              </a:r>
              <a:endParaRPr lang="en-US" sz="900" b="0" kern="0" dirty="0">
                <a:solidFill>
                  <a:prstClr val="black"/>
                </a:solidFill>
                <a:latin typeface="微软雅黑"/>
                <a:ea typeface="微软雅黑"/>
              </a:endParaRPr>
            </a:p>
          </p:txBody>
        </p:sp>
        <p:sp>
          <p:nvSpPr>
            <p:cNvPr id="67" name="Rectangle 44">
              <a:extLst>
                <a:ext uri="{FF2B5EF4-FFF2-40B4-BE49-F238E27FC236}">
                  <a16:creationId xmlns="" xmlns:a16="http://schemas.microsoft.com/office/drawing/2014/main" id="{7CCE8004-6B77-4AF3-8E93-AA26901537CC}"/>
                </a:ext>
              </a:extLst>
            </p:cNvPr>
            <p:cNvSpPr/>
            <p:nvPr/>
          </p:nvSpPr>
          <p:spPr>
            <a:xfrm>
              <a:off x="7793230" y="1636657"/>
              <a:ext cx="705479" cy="3015384"/>
            </a:xfrm>
            <a:prstGeom prst="rect">
              <a:avLst/>
            </a:prstGeom>
            <a:solidFill>
              <a:srgbClr val="FFC000"/>
            </a:solidFill>
            <a:ln w="12700" cap="flat" cmpd="sng" algn="ctr">
              <a:solidFill>
                <a:srgbClr val="4F81BD">
                  <a:lumMod val="60000"/>
                  <a:lumOff val="40000"/>
                </a:srgbClr>
              </a:solidFill>
              <a:prstDash val="solid"/>
            </a:ln>
            <a:effectLst>
              <a:outerShdw blurRad="50800" dist="38100" dir="2700000" algn="tl" rotWithShape="0">
                <a:prstClr val="black">
                  <a:alpha val="40000"/>
                </a:prstClr>
              </a:outerShdw>
            </a:effectLst>
          </p:spPr>
          <p:txBody>
            <a:bodyPr rtlCol="0" anchor="t"/>
            <a:lstStyle/>
            <a:p>
              <a:pPr fontAlgn="auto">
                <a:spcBef>
                  <a:spcPts val="0"/>
                </a:spcBef>
                <a:spcAft>
                  <a:spcPts val="0"/>
                </a:spcAft>
              </a:pPr>
              <a:r>
                <a:rPr lang="zh-CN" altLang="en-US" sz="900" kern="0" dirty="0">
                  <a:solidFill>
                    <a:prstClr val="black"/>
                  </a:solidFill>
                  <a:latin typeface="微软雅黑"/>
                  <a:ea typeface="微软雅黑"/>
                </a:rPr>
                <a:t>项目分析</a:t>
              </a:r>
              <a:endParaRPr lang="en-US" altLang="en-US" sz="900" kern="0" dirty="0">
                <a:solidFill>
                  <a:prstClr val="black"/>
                </a:solidFill>
                <a:latin typeface="微软雅黑"/>
                <a:ea typeface="微软雅黑"/>
              </a:endParaRPr>
            </a:p>
          </p:txBody>
        </p:sp>
        <p:sp>
          <p:nvSpPr>
            <p:cNvPr id="69" name="Rectangle 15">
              <a:extLst>
                <a:ext uri="{FF2B5EF4-FFF2-40B4-BE49-F238E27FC236}">
                  <a16:creationId xmlns="" xmlns:a16="http://schemas.microsoft.com/office/drawing/2014/main" id="{EE1C5879-1737-4E6D-8486-328681B94334}"/>
                </a:ext>
              </a:extLst>
            </p:cNvPr>
            <p:cNvSpPr/>
            <p:nvPr/>
          </p:nvSpPr>
          <p:spPr>
            <a:xfrm>
              <a:off x="6453983" y="3977650"/>
              <a:ext cx="1157220" cy="188564"/>
            </a:xfrm>
            <a:prstGeom prst="rect">
              <a:avLst/>
            </a:prstGeom>
            <a:solidFill>
              <a:srgbClr val="83C2E5"/>
            </a:solidFill>
            <a:ln w="12700" cap="flat" cmpd="sng" algn="ctr">
              <a:solidFill>
                <a:srgbClr val="4F81BD">
                  <a:lumMod val="60000"/>
                  <a:lumOff val="40000"/>
                </a:srgbClr>
              </a:solidFill>
              <a:prstDash val="solid"/>
            </a:ln>
            <a:effectLst>
              <a:outerShdw blurRad="50800" dist="38100" dir="2700000" algn="tl" rotWithShape="0">
                <a:prstClr val="black">
                  <a:alpha val="40000"/>
                </a:prstClr>
              </a:outerShdw>
            </a:effectLst>
          </p:spPr>
          <p:txBody>
            <a:bodyPr rtlCol="0" anchor="ctr"/>
            <a:lstStyle/>
            <a:p>
              <a:pPr fontAlgn="auto">
                <a:spcBef>
                  <a:spcPts val="0"/>
                </a:spcBef>
                <a:spcAft>
                  <a:spcPts val="0"/>
                </a:spcAft>
                <a:defRPr/>
              </a:pPr>
              <a:r>
                <a:rPr lang="zh-CN" altLang="en-US" sz="900" kern="0" dirty="0">
                  <a:solidFill>
                    <a:prstClr val="black"/>
                  </a:solidFill>
                  <a:latin typeface="微软雅黑"/>
                  <a:ea typeface="微软雅黑"/>
                </a:rPr>
                <a:t>目标达成分析</a:t>
              </a:r>
              <a:endParaRPr lang="en-US" sz="900" b="0" kern="0" dirty="0">
                <a:solidFill>
                  <a:prstClr val="black"/>
                </a:solidFill>
                <a:latin typeface="微软雅黑"/>
                <a:ea typeface="微软雅黑"/>
              </a:endParaRPr>
            </a:p>
          </p:txBody>
        </p:sp>
        <p:sp>
          <p:nvSpPr>
            <p:cNvPr id="70" name="Rectangle 15">
              <a:extLst>
                <a:ext uri="{FF2B5EF4-FFF2-40B4-BE49-F238E27FC236}">
                  <a16:creationId xmlns="" xmlns:a16="http://schemas.microsoft.com/office/drawing/2014/main" id="{0D5F3A82-2CB7-468C-A016-20DF001D90F6}"/>
                </a:ext>
              </a:extLst>
            </p:cNvPr>
            <p:cNvSpPr/>
            <p:nvPr/>
          </p:nvSpPr>
          <p:spPr>
            <a:xfrm>
              <a:off x="3912924" y="4216498"/>
              <a:ext cx="931941" cy="188564"/>
            </a:xfrm>
            <a:prstGeom prst="rect">
              <a:avLst/>
            </a:prstGeom>
            <a:solidFill>
              <a:srgbClr val="83C2E5"/>
            </a:solidFill>
            <a:ln w="12700" cap="flat" cmpd="sng" algn="ctr">
              <a:solidFill>
                <a:srgbClr val="4F81BD">
                  <a:lumMod val="60000"/>
                  <a:lumOff val="40000"/>
                </a:srgbClr>
              </a:solidFill>
              <a:prstDash val="solid"/>
            </a:ln>
            <a:effectLst>
              <a:outerShdw blurRad="50800" dist="38100" dir="2700000" algn="tl" rotWithShape="0">
                <a:prstClr val="black">
                  <a:alpha val="40000"/>
                </a:prstClr>
              </a:outerShdw>
            </a:effectLst>
          </p:spPr>
          <p:txBody>
            <a:bodyPr rtlCol="0" anchor="ctr"/>
            <a:lstStyle/>
            <a:p>
              <a:pPr fontAlgn="auto">
                <a:spcBef>
                  <a:spcPts val="0"/>
                </a:spcBef>
                <a:spcAft>
                  <a:spcPts val="0"/>
                </a:spcAft>
                <a:defRPr/>
              </a:pPr>
              <a:r>
                <a:rPr lang="zh-CN" altLang="en-US" sz="900" kern="0" dirty="0">
                  <a:solidFill>
                    <a:prstClr val="black"/>
                  </a:solidFill>
                  <a:latin typeface="微软雅黑"/>
                  <a:ea typeface="微软雅黑"/>
                </a:rPr>
                <a:t>订单执行分析</a:t>
              </a:r>
              <a:endParaRPr lang="en-US" sz="900" b="0" kern="0" dirty="0">
                <a:solidFill>
                  <a:prstClr val="black"/>
                </a:solidFill>
                <a:latin typeface="微软雅黑"/>
                <a:ea typeface="微软雅黑"/>
              </a:endParaRPr>
            </a:p>
          </p:txBody>
        </p:sp>
        <p:sp>
          <p:nvSpPr>
            <p:cNvPr id="71" name="Rectangle 15">
              <a:extLst>
                <a:ext uri="{FF2B5EF4-FFF2-40B4-BE49-F238E27FC236}">
                  <a16:creationId xmlns="" xmlns:a16="http://schemas.microsoft.com/office/drawing/2014/main" id="{D2E23194-A98E-4F6D-B36F-20FFE153E7DA}"/>
                </a:ext>
              </a:extLst>
            </p:cNvPr>
            <p:cNvSpPr/>
            <p:nvPr/>
          </p:nvSpPr>
          <p:spPr>
            <a:xfrm>
              <a:off x="5126003" y="3993467"/>
              <a:ext cx="1157307" cy="188564"/>
            </a:xfrm>
            <a:prstGeom prst="rect">
              <a:avLst/>
            </a:prstGeom>
            <a:solidFill>
              <a:srgbClr val="83C2E5"/>
            </a:solidFill>
            <a:ln w="12700" cap="flat" cmpd="sng" algn="ctr">
              <a:solidFill>
                <a:srgbClr val="4F81BD">
                  <a:lumMod val="60000"/>
                  <a:lumOff val="40000"/>
                </a:srgbClr>
              </a:solidFill>
              <a:prstDash val="solid"/>
            </a:ln>
            <a:effectLst>
              <a:outerShdw blurRad="50800" dist="38100" dir="2700000" algn="tl" rotWithShape="0">
                <a:prstClr val="black">
                  <a:alpha val="40000"/>
                </a:prstClr>
              </a:outerShdw>
            </a:effectLst>
          </p:spPr>
          <p:txBody>
            <a:bodyPr rtlCol="0" anchor="ctr"/>
            <a:lstStyle/>
            <a:p>
              <a:pPr fontAlgn="auto">
                <a:spcBef>
                  <a:spcPts val="0"/>
                </a:spcBef>
                <a:spcAft>
                  <a:spcPts val="0"/>
                </a:spcAft>
                <a:defRPr/>
              </a:pPr>
              <a:r>
                <a:rPr lang="zh-CN" altLang="en-US" sz="900" kern="0" dirty="0">
                  <a:solidFill>
                    <a:prstClr val="black"/>
                  </a:solidFill>
                  <a:latin typeface="微软雅黑"/>
                </a:rPr>
                <a:t>库存移动分析</a:t>
              </a:r>
              <a:endParaRPr lang="en-US" altLang="zh-CN" sz="900" kern="0" dirty="0">
                <a:solidFill>
                  <a:prstClr val="black"/>
                </a:solidFill>
                <a:latin typeface="微软雅黑"/>
              </a:endParaRPr>
            </a:p>
          </p:txBody>
        </p:sp>
      </p:grpSp>
      <p:sp>
        <p:nvSpPr>
          <p:cNvPr id="68" name="文本框 67">
            <a:extLst>
              <a:ext uri="{FF2B5EF4-FFF2-40B4-BE49-F238E27FC236}">
                <a16:creationId xmlns="" xmlns:a16="http://schemas.microsoft.com/office/drawing/2014/main" id="{26085ED3-0F78-4C93-B056-AEB121A75FFF}"/>
              </a:ext>
            </a:extLst>
          </p:cNvPr>
          <p:cNvSpPr txBox="1"/>
          <p:nvPr/>
        </p:nvSpPr>
        <p:spPr>
          <a:xfrm>
            <a:off x="437755" y="1273694"/>
            <a:ext cx="2073457" cy="4662815"/>
          </a:xfrm>
          <a:prstGeom prst="rect">
            <a:avLst/>
          </a:prstGeom>
          <a:noFill/>
        </p:spPr>
        <p:txBody>
          <a:bodyPr wrap="square" rtlCol="0">
            <a:spAutoFit/>
          </a:bodyPr>
          <a:lstStyle/>
          <a:p>
            <a:pPr>
              <a:lnSpc>
                <a:spcPct val="150000"/>
              </a:lnSpc>
            </a:pPr>
            <a:r>
              <a:rPr lang="zh-CN" altLang="en-US" dirty="0" smtClean="0">
                <a:latin typeface="微软雅黑" panose="020B0503020204020204" pitchFamily="34" charset="-122"/>
                <a:ea typeface="微软雅黑" panose="020B0503020204020204" pitchFamily="34" charset="-122"/>
              </a:rPr>
              <a:t>根据行业</a:t>
            </a:r>
            <a:r>
              <a:rPr lang="zh-CN" altLang="en-US" dirty="0">
                <a:latin typeface="微软雅黑" panose="020B0503020204020204" pitchFamily="34" charset="-122"/>
                <a:ea typeface="微软雅黑" panose="020B0503020204020204" pitchFamily="34" charset="-122"/>
              </a:rPr>
              <a:t>的特色，梳理不同的业务分析主体，如供应链、财务、人力、经营、研发等。</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对每个主体，根据业态特点、管理要求及具体公司特点，制定针对性的分析模型。</a:t>
            </a:r>
          </a:p>
        </p:txBody>
      </p:sp>
    </p:spTree>
    <p:extLst>
      <p:ext uri="{BB962C8B-B14F-4D97-AF65-F5344CB8AC3E}">
        <p14:creationId xmlns:p14="http://schemas.microsoft.com/office/powerpoint/2010/main" val="3910320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47650" y="136998"/>
            <a:ext cx="10583186" cy="383182"/>
          </a:xfrm>
        </p:spPr>
        <p:txBody>
          <a:bodyPr/>
          <a:lstStyle/>
          <a:p>
            <a:r>
              <a:rPr lang="zh-CN" altLang="en-US" dirty="0"/>
              <a:t>基于业务域、业务过程和业务对象的建模</a:t>
            </a:r>
          </a:p>
        </p:txBody>
      </p:sp>
      <p:pic>
        <p:nvPicPr>
          <p:cNvPr id="6" name="图片 5"/>
          <p:cNvPicPr>
            <a:picLocks noChangeAspect="1"/>
          </p:cNvPicPr>
          <p:nvPr/>
        </p:nvPicPr>
        <p:blipFill>
          <a:blip r:embed="rId2"/>
          <a:stretch>
            <a:fillRect/>
          </a:stretch>
        </p:blipFill>
        <p:spPr>
          <a:xfrm>
            <a:off x="124690" y="901998"/>
            <a:ext cx="12192001" cy="5304632"/>
          </a:xfrm>
          <a:prstGeom prst="rect">
            <a:avLst/>
          </a:prstGeom>
        </p:spPr>
      </p:pic>
    </p:spTree>
    <p:extLst>
      <p:ext uri="{BB962C8B-B14F-4D97-AF65-F5344CB8AC3E}">
        <p14:creationId xmlns:p14="http://schemas.microsoft.com/office/powerpoint/2010/main" val="2181573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p:spPr>
        <p:txBody>
          <a:bodyPr wrap="square" rtlCol="0">
            <a:spAutoFit/>
          </a:bodyPr>
          <a:lstStyle/>
          <a:p>
            <a:r>
              <a:rPr lang="zh-CN" altLang="en-US" dirty="0" smtClean="0"/>
              <a:t>模型设计基础</a:t>
            </a:r>
            <a:r>
              <a:rPr lang="en-US" altLang="zh-CN" dirty="0" smtClean="0"/>
              <a:t>-</a:t>
            </a:r>
            <a:r>
              <a:rPr lang="zh-CN" altLang="en-US" dirty="0" smtClean="0"/>
              <a:t>来源于对系统和业务的理解</a:t>
            </a:r>
            <a:endParaRPr lang="zh-CN" altLang="en-US" dirty="0"/>
          </a:p>
        </p:txBody>
      </p:sp>
      <p:sp>
        <p:nvSpPr>
          <p:cNvPr id="158" name="下箭头 157">
            <a:extLst>
              <a:ext uri="{FF2B5EF4-FFF2-40B4-BE49-F238E27FC236}">
                <a16:creationId xmlns="" xmlns:a16="http://schemas.microsoft.com/office/drawing/2014/main" id="{B31FE360-906B-1849-9ECB-D525C5A5163A}"/>
              </a:ext>
            </a:extLst>
          </p:cNvPr>
          <p:cNvSpPr/>
          <p:nvPr/>
        </p:nvSpPr>
        <p:spPr>
          <a:xfrm>
            <a:off x="3528126" y="7148593"/>
            <a:ext cx="316046" cy="2297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16" name="AutoShape 19">
            <a:extLst>
              <a:ext uri="{FF2B5EF4-FFF2-40B4-BE49-F238E27FC236}">
                <a16:creationId xmlns="" xmlns:a16="http://schemas.microsoft.com/office/drawing/2014/main" id="{E10FC2BD-8FFB-480B-9A32-3907881100CD}"/>
              </a:ext>
            </a:extLst>
          </p:cNvPr>
          <p:cNvSpPr>
            <a:spLocks noChangeArrowheads="1"/>
          </p:cNvSpPr>
          <p:nvPr/>
        </p:nvSpPr>
        <p:spPr bwMode="auto">
          <a:xfrm>
            <a:off x="847672" y="3729341"/>
            <a:ext cx="2311400" cy="500063"/>
          </a:xfrm>
          <a:prstGeom prst="chevron">
            <a:avLst>
              <a:gd name="adj" fmla="val 27654"/>
            </a:avLst>
          </a:prstGeom>
          <a:solidFill>
            <a:srgbClr val="A7C4D9"/>
          </a:solidFill>
          <a:ln w="9525" algn="ctr">
            <a:solidFill>
              <a:srgbClr val="000000"/>
            </a:solidFill>
            <a:miter lim="800000"/>
            <a:headEnd/>
            <a:tailEnd/>
          </a:ln>
          <a:effectLst/>
        </p:spPr>
        <p:txBody>
          <a:bodyPr wrap="none" lIns="0" tIns="0" rIns="0" bIns="0" anchor="ctr"/>
          <a:lstStyle/>
          <a:p>
            <a:pPr>
              <a:defRPr/>
            </a:pPr>
            <a:r>
              <a:rPr lang="zh-CN" altLang="en-US" kern="0" dirty="0">
                <a:solidFill>
                  <a:sysClr val="windowText" lastClr="000000"/>
                </a:solidFill>
                <a:latin typeface="微软雅黑" panose="020B0503020204020204" pitchFamily="34" charset="-122"/>
                <a:ea typeface="微软雅黑" panose="020B0503020204020204" pitchFamily="34" charset="-122"/>
              </a:rPr>
              <a:t>生产到成本</a:t>
            </a:r>
          </a:p>
        </p:txBody>
      </p:sp>
      <p:sp>
        <p:nvSpPr>
          <p:cNvPr id="117" name="AutoShape 21">
            <a:extLst>
              <a:ext uri="{FF2B5EF4-FFF2-40B4-BE49-F238E27FC236}">
                <a16:creationId xmlns="" xmlns:a16="http://schemas.microsoft.com/office/drawing/2014/main" id="{4D398843-CDF3-4EC0-BF3F-DEF58347BDF8}"/>
              </a:ext>
            </a:extLst>
          </p:cNvPr>
          <p:cNvSpPr>
            <a:spLocks noChangeArrowheads="1"/>
          </p:cNvSpPr>
          <p:nvPr/>
        </p:nvSpPr>
        <p:spPr bwMode="auto">
          <a:xfrm>
            <a:off x="832864" y="5315115"/>
            <a:ext cx="2311400" cy="500062"/>
          </a:xfrm>
          <a:prstGeom prst="chevron">
            <a:avLst>
              <a:gd name="adj" fmla="val 27654"/>
            </a:avLst>
          </a:prstGeom>
          <a:solidFill>
            <a:srgbClr val="9C9CDF"/>
          </a:solidFill>
          <a:ln w="9525" algn="ctr">
            <a:solidFill>
              <a:srgbClr val="000000"/>
            </a:solidFill>
            <a:miter lim="800000"/>
            <a:headEnd/>
            <a:tailEnd/>
          </a:ln>
          <a:effectLst/>
        </p:spPr>
        <p:txBody>
          <a:bodyPr wrap="none" lIns="0" tIns="0" rIns="0" bIns="0" anchor="ctr"/>
          <a:lstStyle/>
          <a:p>
            <a:pPr>
              <a:defRPr/>
            </a:pPr>
            <a:r>
              <a:rPr lang="zh-CN" altLang="en-US" kern="0" dirty="0">
                <a:solidFill>
                  <a:sysClr val="windowText" lastClr="000000"/>
                </a:solidFill>
                <a:latin typeface="微软雅黑" panose="020B0503020204020204" pitchFamily="34" charset="-122"/>
                <a:ea typeface="微软雅黑" panose="020B0503020204020204" pitchFamily="34" charset="-122"/>
              </a:rPr>
              <a:t>投资到转资</a:t>
            </a:r>
          </a:p>
        </p:txBody>
      </p:sp>
      <p:sp>
        <p:nvSpPr>
          <p:cNvPr id="118" name="AutoShape 24">
            <a:extLst>
              <a:ext uri="{FF2B5EF4-FFF2-40B4-BE49-F238E27FC236}">
                <a16:creationId xmlns="" xmlns:a16="http://schemas.microsoft.com/office/drawing/2014/main" id="{2637AA92-13FC-4100-8CC8-4E511268A556}"/>
              </a:ext>
            </a:extLst>
          </p:cNvPr>
          <p:cNvSpPr>
            <a:spLocks noChangeArrowheads="1"/>
          </p:cNvSpPr>
          <p:nvPr/>
        </p:nvSpPr>
        <p:spPr bwMode="auto">
          <a:xfrm>
            <a:off x="847672" y="1350681"/>
            <a:ext cx="2311400" cy="500063"/>
          </a:xfrm>
          <a:prstGeom prst="chevron">
            <a:avLst>
              <a:gd name="adj" fmla="val 27654"/>
            </a:avLst>
          </a:prstGeom>
          <a:solidFill>
            <a:srgbClr val="FFC000"/>
          </a:solidFill>
          <a:ln w="9525" algn="ctr">
            <a:solidFill>
              <a:srgbClr val="000000"/>
            </a:solidFill>
            <a:miter lim="800000"/>
            <a:headEnd/>
            <a:tailEnd/>
          </a:ln>
          <a:effectLst/>
        </p:spPr>
        <p:txBody>
          <a:bodyPr wrap="none" lIns="0" tIns="0" rIns="0" bIns="0" anchor="ctr"/>
          <a:lstStyle/>
          <a:p>
            <a:pPr>
              <a:defRPr/>
            </a:pPr>
            <a:r>
              <a:rPr lang="zh-CN" altLang="en-US" kern="0" dirty="0">
                <a:solidFill>
                  <a:sysClr val="windowText" lastClr="000000"/>
                </a:solidFill>
                <a:latin typeface="微软雅黑" panose="020B0503020204020204" pitchFamily="34" charset="-122"/>
                <a:ea typeface="微软雅黑" panose="020B0503020204020204" pitchFamily="34" charset="-122"/>
              </a:rPr>
              <a:t>需求到供应</a:t>
            </a:r>
            <a:endParaRPr lang="en-US" altLang="zh-CN" kern="0" dirty="0">
              <a:solidFill>
                <a:sysClr val="windowText" lastClr="000000"/>
              </a:solidFill>
              <a:latin typeface="微软雅黑" panose="020B0503020204020204" pitchFamily="34" charset="-122"/>
              <a:ea typeface="微软雅黑" panose="020B0503020204020204" pitchFamily="34" charset="-122"/>
            </a:endParaRPr>
          </a:p>
        </p:txBody>
      </p:sp>
      <p:sp>
        <p:nvSpPr>
          <p:cNvPr id="119" name="AutoShape 25">
            <a:extLst>
              <a:ext uri="{FF2B5EF4-FFF2-40B4-BE49-F238E27FC236}">
                <a16:creationId xmlns="" xmlns:a16="http://schemas.microsoft.com/office/drawing/2014/main" id="{04BB22CD-8B11-4613-AA05-72263577C702}"/>
              </a:ext>
            </a:extLst>
          </p:cNvPr>
          <p:cNvSpPr>
            <a:spLocks noChangeArrowheads="1"/>
          </p:cNvSpPr>
          <p:nvPr/>
        </p:nvSpPr>
        <p:spPr bwMode="auto">
          <a:xfrm>
            <a:off x="847672" y="2143568"/>
            <a:ext cx="2311400" cy="500062"/>
          </a:xfrm>
          <a:prstGeom prst="chevron">
            <a:avLst>
              <a:gd name="adj" fmla="val 27654"/>
            </a:avLst>
          </a:prstGeom>
          <a:solidFill>
            <a:srgbClr val="66FF66"/>
          </a:solidFill>
          <a:ln w="9525" algn="ctr">
            <a:solidFill>
              <a:srgbClr val="000000"/>
            </a:solidFill>
            <a:miter lim="800000"/>
            <a:headEnd/>
            <a:tailEnd/>
          </a:ln>
          <a:effectLst/>
        </p:spPr>
        <p:txBody>
          <a:bodyPr wrap="none" lIns="0" tIns="0" rIns="0" bIns="0" anchor="ctr"/>
          <a:lstStyle/>
          <a:p>
            <a:pPr>
              <a:defRPr/>
            </a:pPr>
            <a:r>
              <a:rPr lang="zh-CN" altLang="en-US" kern="0" dirty="0">
                <a:solidFill>
                  <a:sysClr val="windowText" lastClr="000000"/>
                </a:solidFill>
                <a:latin typeface="微软雅黑" panose="020B0503020204020204" pitchFamily="34" charset="-122"/>
                <a:ea typeface="微软雅黑" panose="020B0503020204020204" pitchFamily="34" charset="-122"/>
              </a:rPr>
              <a:t>订单到收款</a:t>
            </a:r>
          </a:p>
        </p:txBody>
      </p:sp>
      <p:sp>
        <p:nvSpPr>
          <p:cNvPr id="120" name="AutoShape 26">
            <a:extLst>
              <a:ext uri="{FF2B5EF4-FFF2-40B4-BE49-F238E27FC236}">
                <a16:creationId xmlns="" xmlns:a16="http://schemas.microsoft.com/office/drawing/2014/main" id="{7BA49397-E3A4-4A08-B298-EF0DDA43B6B7}"/>
              </a:ext>
            </a:extLst>
          </p:cNvPr>
          <p:cNvSpPr>
            <a:spLocks noChangeArrowheads="1"/>
          </p:cNvSpPr>
          <p:nvPr/>
        </p:nvSpPr>
        <p:spPr bwMode="auto">
          <a:xfrm>
            <a:off x="847672" y="2936454"/>
            <a:ext cx="2311400" cy="500063"/>
          </a:xfrm>
          <a:prstGeom prst="chevron">
            <a:avLst>
              <a:gd name="adj" fmla="val 27654"/>
            </a:avLst>
          </a:prstGeom>
          <a:solidFill>
            <a:srgbClr val="C8C500"/>
          </a:solidFill>
          <a:ln w="9525" algn="ctr">
            <a:solidFill>
              <a:srgbClr val="000000"/>
            </a:solidFill>
            <a:miter lim="800000"/>
            <a:headEnd/>
            <a:tailEnd/>
          </a:ln>
          <a:effectLst/>
        </p:spPr>
        <p:txBody>
          <a:bodyPr wrap="none" lIns="0" tIns="0" rIns="0" bIns="0" anchor="ctr"/>
          <a:lstStyle/>
          <a:p>
            <a:pPr>
              <a:defRPr/>
            </a:pPr>
            <a:r>
              <a:rPr lang="zh-CN" altLang="en-US" kern="0" dirty="0">
                <a:solidFill>
                  <a:sysClr val="windowText" lastClr="000000"/>
                </a:solidFill>
                <a:latin typeface="微软雅黑" panose="020B0503020204020204" pitchFamily="34" charset="-122"/>
                <a:ea typeface="微软雅黑" panose="020B0503020204020204" pitchFamily="34" charset="-122"/>
              </a:rPr>
              <a:t>采购到付款</a:t>
            </a:r>
          </a:p>
        </p:txBody>
      </p:sp>
      <p:sp>
        <p:nvSpPr>
          <p:cNvPr id="121" name="AutoShape 19">
            <a:extLst>
              <a:ext uri="{FF2B5EF4-FFF2-40B4-BE49-F238E27FC236}">
                <a16:creationId xmlns="" xmlns:a16="http://schemas.microsoft.com/office/drawing/2014/main" id="{C3CD8ACB-4378-4E63-ADCF-0C86164F0F2A}"/>
              </a:ext>
            </a:extLst>
          </p:cNvPr>
          <p:cNvSpPr>
            <a:spLocks noChangeArrowheads="1"/>
          </p:cNvSpPr>
          <p:nvPr/>
        </p:nvSpPr>
        <p:spPr bwMode="auto">
          <a:xfrm>
            <a:off x="860561" y="4522228"/>
            <a:ext cx="2311400" cy="500063"/>
          </a:xfrm>
          <a:prstGeom prst="chevron">
            <a:avLst>
              <a:gd name="adj" fmla="val 27654"/>
            </a:avLst>
          </a:prstGeom>
          <a:solidFill>
            <a:srgbClr val="9FE6FF"/>
          </a:solidFill>
          <a:ln w="9525" algn="ctr">
            <a:solidFill>
              <a:srgbClr val="000000"/>
            </a:solidFill>
            <a:miter lim="800000"/>
            <a:headEnd/>
            <a:tailEnd/>
          </a:ln>
          <a:effectLst/>
        </p:spPr>
        <p:txBody>
          <a:bodyPr wrap="none" lIns="0" tIns="0" rIns="0" bIns="0" anchor="ctr"/>
          <a:lstStyle/>
          <a:p>
            <a:pPr>
              <a:defRPr/>
            </a:pPr>
            <a:r>
              <a:rPr lang="zh-CN" altLang="en-US" kern="0" dirty="0">
                <a:solidFill>
                  <a:sysClr val="windowText" lastClr="000000"/>
                </a:solidFill>
                <a:latin typeface="微软雅黑" panose="020B0503020204020204" pitchFamily="34" charset="-122"/>
                <a:ea typeface="微软雅黑" panose="020B0503020204020204" pitchFamily="34" charset="-122"/>
              </a:rPr>
              <a:t>核算到分析</a:t>
            </a:r>
          </a:p>
        </p:txBody>
      </p:sp>
      <p:sp>
        <p:nvSpPr>
          <p:cNvPr id="155" name="圆角矩形 9">
            <a:extLst>
              <a:ext uri="{FF2B5EF4-FFF2-40B4-BE49-F238E27FC236}">
                <a16:creationId xmlns="" xmlns:a16="http://schemas.microsoft.com/office/drawing/2014/main" id="{373CB9D6-451B-45EF-A99B-69BC4984318F}"/>
              </a:ext>
            </a:extLst>
          </p:cNvPr>
          <p:cNvSpPr/>
          <p:nvPr/>
        </p:nvSpPr>
        <p:spPr bwMode="auto">
          <a:xfrm>
            <a:off x="3425152" y="1347832"/>
            <a:ext cx="1008112" cy="500063"/>
          </a:xfrm>
          <a:prstGeom prst="roundRect">
            <a:avLst/>
          </a:prstGeom>
          <a:solidFill>
            <a:srgbClr val="FFC000"/>
          </a:solidFill>
          <a:ln w="9525" algn="ctr">
            <a:solidFill>
              <a:srgbClr val="000000"/>
            </a:solidFill>
            <a:miter lim="800000"/>
            <a:headEnd/>
            <a:tailEnd/>
          </a:ln>
          <a:effectLst/>
        </p:spPr>
        <p:txBody>
          <a:bodyPr wrap="none" lIns="0" tIns="0" rIns="0" bIns="0" anchor="ctr"/>
          <a:lstStyle/>
          <a:p>
            <a:pPr algn="ctr"/>
            <a:r>
              <a:rPr lang="zh-CN" altLang="en-US" sz="1200" b="1" kern="0">
                <a:solidFill>
                  <a:sysClr val="windowText" lastClr="000000"/>
                </a:solidFill>
                <a:latin typeface="微软雅黑" panose="020B0503020204020204" pitchFamily="34" charset="-122"/>
                <a:ea typeface="微软雅黑" panose="020B0503020204020204" pitchFamily="34" charset="-122"/>
              </a:rPr>
              <a:t>销售预测</a:t>
            </a:r>
            <a:endParaRPr lang="zh-CN" altLang="en-US" sz="1200"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171" name="圆角矩形 10">
            <a:extLst>
              <a:ext uri="{FF2B5EF4-FFF2-40B4-BE49-F238E27FC236}">
                <a16:creationId xmlns="" xmlns:a16="http://schemas.microsoft.com/office/drawing/2014/main" id="{56FD46EE-BAD8-44F6-BCAB-A89E001DED60}"/>
              </a:ext>
            </a:extLst>
          </p:cNvPr>
          <p:cNvSpPr/>
          <p:nvPr/>
        </p:nvSpPr>
        <p:spPr bwMode="auto">
          <a:xfrm>
            <a:off x="5132326" y="1347832"/>
            <a:ext cx="1008112" cy="500063"/>
          </a:xfrm>
          <a:prstGeom prst="roundRect">
            <a:avLst/>
          </a:prstGeom>
          <a:solidFill>
            <a:srgbClr val="FFC000"/>
          </a:solidFill>
          <a:ln w="9525" algn="ctr">
            <a:solidFill>
              <a:srgbClr val="000000"/>
            </a:solidFill>
            <a:miter lim="800000"/>
            <a:headEnd/>
            <a:tailEnd/>
          </a:ln>
          <a:effectLst/>
        </p:spPr>
        <p:txBody>
          <a:bodyPr wrap="none" lIns="0" tIns="0" rIns="0" bIns="0" anchor="ctr"/>
          <a:lstStyle/>
          <a:p>
            <a:pPr algn="ctr"/>
            <a:r>
              <a:rPr lang="zh-CN" altLang="en-US" sz="1200" b="1" kern="0" dirty="0">
                <a:solidFill>
                  <a:sysClr val="windowText" lastClr="000000"/>
                </a:solidFill>
                <a:latin typeface="微软雅黑" panose="020B0503020204020204" pitchFamily="34" charset="-122"/>
                <a:ea typeface="微软雅黑" panose="020B0503020204020204" pitchFamily="34" charset="-122"/>
              </a:rPr>
              <a:t>主生产计划</a:t>
            </a:r>
          </a:p>
        </p:txBody>
      </p:sp>
      <p:sp>
        <p:nvSpPr>
          <p:cNvPr id="179" name="圆角矩形 11">
            <a:extLst>
              <a:ext uri="{FF2B5EF4-FFF2-40B4-BE49-F238E27FC236}">
                <a16:creationId xmlns="" xmlns:a16="http://schemas.microsoft.com/office/drawing/2014/main" id="{FFE1112B-F5B1-471C-ACC7-4B0DB9915932}"/>
              </a:ext>
            </a:extLst>
          </p:cNvPr>
          <p:cNvSpPr/>
          <p:nvPr/>
        </p:nvSpPr>
        <p:spPr bwMode="auto">
          <a:xfrm>
            <a:off x="6839500" y="1347831"/>
            <a:ext cx="1008112" cy="500063"/>
          </a:xfrm>
          <a:prstGeom prst="roundRect">
            <a:avLst/>
          </a:prstGeom>
          <a:solidFill>
            <a:srgbClr val="FFC000"/>
          </a:solidFill>
          <a:ln w="9525" algn="ctr">
            <a:solidFill>
              <a:srgbClr val="000000"/>
            </a:solidFill>
            <a:miter lim="800000"/>
            <a:headEnd/>
            <a:tailEnd/>
          </a:ln>
          <a:effectLst/>
        </p:spPr>
        <p:txBody>
          <a:bodyPr wrap="none" lIns="0" tIns="0" rIns="0" bIns="0" anchor="ctr"/>
          <a:lstStyle/>
          <a:p>
            <a:pPr algn="ctr"/>
            <a:r>
              <a:rPr lang="zh-CN" altLang="en-US" sz="1200" b="1" kern="0" dirty="0">
                <a:solidFill>
                  <a:sysClr val="windowText" lastClr="000000"/>
                </a:solidFill>
                <a:latin typeface="微软雅黑" panose="020B0503020204020204" pitchFamily="34" charset="-122"/>
                <a:ea typeface="微软雅黑" panose="020B0503020204020204" pitchFamily="34" charset="-122"/>
              </a:rPr>
              <a:t>排产与下达</a:t>
            </a:r>
          </a:p>
        </p:txBody>
      </p:sp>
      <p:sp>
        <p:nvSpPr>
          <p:cNvPr id="186" name="圆角矩形 12">
            <a:extLst>
              <a:ext uri="{FF2B5EF4-FFF2-40B4-BE49-F238E27FC236}">
                <a16:creationId xmlns="" xmlns:a16="http://schemas.microsoft.com/office/drawing/2014/main" id="{54F683E4-D972-4A8D-89B6-3C655F80E5C9}"/>
              </a:ext>
            </a:extLst>
          </p:cNvPr>
          <p:cNvSpPr/>
          <p:nvPr/>
        </p:nvSpPr>
        <p:spPr bwMode="auto">
          <a:xfrm>
            <a:off x="8546674" y="1347830"/>
            <a:ext cx="1008112" cy="500063"/>
          </a:xfrm>
          <a:prstGeom prst="roundRect">
            <a:avLst/>
          </a:prstGeom>
          <a:solidFill>
            <a:srgbClr val="FFC000"/>
          </a:solidFill>
          <a:ln w="9525" algn="ctr">
            <a:solidFill>
              <a:srgbClr val="000000"/>
            </a:solidFill>
            <a:miter lim="800000"/>
            <a:headEnd/>
            <a:tailEnd/>
          </a:ln>
          <a:effectLst/>
        </p:spPr>
        <p:txBody>
          <a:bodyPr wrap="none" lIns="0" tIns="0" rIns="0" bIns="0" anchor="ctr"/>
          <a:lstStyle/>
          <a:p>
            <a:pPr algn="ctr"/>
            <a:r>
              <a:rPr lang="zh-CN" altLang="en-US" sz="1200" b="1" kern="0" dirty="0">
                <a:solidFill>
                  <a:sysClr val="windowText" lastClr="000000"/>
                </a:solidFill>
                <a:latin typeface="微软雅黑" panose="020B0503020204020204" pitchFamily="34" charset="-122"/>
                <a:ea typeface="微软雅黑" panose="020B0503020204020204" pitchFamily="34" charset="-122"/>
              </a:rPr>
              <a:t>物料需求计划</a:t>
            </a:r>
          </a:p>
        </p:txBody>
      </p:sp>
      <p:sp>
        <p:nvSpPr>
          <p:cNvPr id="187" name="圆角矩形 13">
            <a:extLst>
              <a:ext uri="{FF2B5EF4-FFF2-40B4-BE49-F238E27FC236}">
                <a16:creationId xmlns="" xmlns:a16="http://schemas.microsoft.com/office/drawing/2014/main" id="{FA72C910-AF7C-4A2D-9FDD-FA69647E5E8F}"/>
              </a:ext>
            </a:extLst>
          </p:cNvPr>
          <p:cNvSpPr/>
          <p:nvPr/>
        </p:nvSpPr>
        <p:spPr bwMode="auto">
          <a:xfrm>
            <a:off x="10253847" y="1347830"/>
            <a:ext cx="1008112" cy="500063"/>
          </a:xfrm>
          <a:prstGeom prst="roundRect">
            <a:avLst/>
          </a:prstGeom>
          <a:solidFill>
            <a:srgbClr val="FFC000"/>
          </a:solidFill>
          <a:ln w="9525" algn="ctr">
            <a:solidFill>
              <a:srgbClr val="000000"/>
            </a:solidFill>
            <a:miter lim="800000"/>
            <a:headEnd/>
            <a:tailEnd/>
          </a:ln>
          <a:effectLst/>
        </p:spPr>
        <p:txBody>
          <a:bodyPr wrap="none" lIns="0" tIns="0" rIns="0" bIns="0" anchor="ctr"/>
          <a:lstStyle/>
          <a:p>
            <a:pPr algn="ctr"/>
            <a:r>
              <a:rPr lang="zh-CN" altLang="en-US" sz="1200" b="1" kern="0" dirty="0">
                <a:solidFill>
                  <a:sysClr val="windowText" lastClr="000000"/>
                </a:solidFill>
                <a:latin typeface="微软雅黑" panose="020B0503020204020204" pitchFamily="34" charset="-122"/>
                <a:ea typeface="微软雅黑" panose="020B0503020204020204" pitchFamily="34" charset="-122"/>
              </a:rPr>
              <a:t>采购计划下达</a:t>
            </a:r>
          </a:p>
        </p:txBody>
      </p:sp>
      <p:sp>
        <p:nvSpPr>
          <p:cNvPr id="188" name="圆角矩形 14">
            <a:extLst>
              <a:ext uri="{FF2B5EF4-FFF2-40B4-BE49-F238E27FC236}">
                <a16:creationId xmlns="" xmlns:a16="http://schemas.microsoft.com/office/drawing/2014/main" id="{D68CD95E-D3C1-4E8D-8CB9-ED6255C7EF9C}"/>
              </a:ext>
            </a:extLst>
          </p:cNvPr>
          <p:cNvSpPr/>
          <p:nvPr/>
        </p:nvSpPr>
        <p:spPr bwMode="auto">
          <a:xfrm>
            <a:off x="3425152" y="2140719"/>
            <a:ext cx="1008112" cy="500063"/>
          </a:xfrm>
          <a:prstGeom prst="roundRect">
            <a:avLst/>
          </a:prstGeom>
          <a:solidFill>
            <a:srgbClr val="66FF66"/>
          </a:solidFill>
          <a:ln w="9525" algn="ctr">
            <a:solidFill>
              <a:srgbClr val="000000"/>
            </a:solidFill>
            <a:miter lim="800000"/>
            <a:headEnd/>
            <a:tailEnd/>
          </a:ln>
          <a:effectLst/>
        </p:spPr>
        <p:txBody>
          <a:bodyPr wrap="none" lIns="0" tIns="0" rIns="0" bIns="0" anchor="ctr"/>
          <a:lstStyle/>
          <a:p>
            <a:pPr algn="ctr"/>
            <a:r>
              <a:rPr lang="zh-CN" altLang="en-US" sz="1200" b="1" kern="0" dirty="0">
                <a:solidFill>
                  <a:sysClr val="windowText" lastClr="000000"/>
                </a:solidFill>
                <a:latin typeface="微软雅黑" panose="020B0503020204020204" pitchFamily="34" charset="-122"/>
                <a:ea typeface="微软雅黑" panose="020B0503020204020204" pitchFamily="34" charset="-122"/>
              </a:rPr>
              <a:t>销售主数据</a:t>
            </a:r>
          </a:p>
        </p:txBody>
      </p:sp>
      <p:sp>
        <p:nvSpPr>
          <p:cNvPr id="189" name="圆角矩形 15">
            <a:extLst>
              <a:ext uri="{FF2B5EF4-FFF2-40B4-BE49-F238E27FC236}">
                <a16:creationId xmlns="" xmlns:a16="http://schemas.microsoft.com/office/drawing/2014/main" id="{8253190C-6698-4912-A5E7-533FD4DDAAFB}"/>
              </a:ext>
            </a:extLst>
          </p:cNvPr>
          <p:cNvSpPr/>
          <p:nvPr/>
        </p:nvSpPr>
        <p:spPr bwMode="auto">
          <a:xfrm>
            <a:off x="5132100" y="2140718"/>
            <a:ext cx="1008112" cy="500063"/>
          </a:xfrm>
          <a:prstGeom prst="roundRect">
            <a:avLst/>
          </a:prstGeom>
          <a:solidFill>
            <a:srgbClr val="66FF66"/>
          </a:solidFill>
          <a:ln w="9525" algn="ctr">
            <a:solidFill>
              <a:srgbClr val="000000"/>
            </a:solidFill>
            <a:miter lim="800000"/>
            <a:headEnd/>
            <a:tailEnd/>
          </a:ln>
          <a:effectLst/>
        </p:spPr>
        <p:txBody>
          <a:bodyPr wrap="none" lIns="0" tIns="0" rIns="0" bIns="0" anchor="ctr"/>
          <a:lstStyle/>
          <a:p>
            <a:pPr algn="ctr"/>
            <a:r>
              <a:rPr lang="zh-CN" altLang="en-US" sz="1200" b="1" kern="0" dirty="0">
                <a:solidFill>
                  <a:sysClr val="windowText" lastClr="000000"/>
                </a:solidFill>
                <a:latin typeface="微软雅黑" panose="020B0503020204020204" pitchFamily="34" charset="-122"/>
                <a:ea typeface="微软雅黑" panose="020B0503020204020204" pitchFamily="34" charset="-122"/>
              </a:rPr>
              <a:t>销售订单创建</a:t>
            </a:r>
          </a:p>
        </p:txBody>
      </p:sp>
      <p:sp>
        <p:nvSpPr>
          <p:cNvPr id="190" name="圆角矩形 16">
            <a:extLst>
              <a:ext uri="{FF2B5EF4-FFF2-40B4-BE49-F238E27FC236}">
                <a16:creationId xmlns="" xmlns:a16="http://schemas.microsoft.com/office/drawing/2014/main" id="{A318E2A2-8DC6-4554-A8BF-D12C05EDBF5F}"/>
              </a:ext>
            </a:extLst>
          </p:cNvPr>
          <p:cNvSpPr/>
          <p:nvPr/>
        </p:nvSpPr>
        <p:spPr bwMode="auto">
          <a:xfrm>
            <a:off x="6839048" y="2140717"/>
            <a:ext cx="1008112" cy="500063"/>
          </a:xfrm>
          <a:prstGeom prst="roundRect">
            <a:avLst/>
          </a:prstGeom>
          <a:solidFill>
            <a:srgbClr val="66FF66"/>
          </a:solidFill>
          <a:ln w="9525" algn="ctr">
            <a:solidFill>
              <a:srgbClr val="000000"/>
            </a:solidFill>
            <a:miter lim="800000"/>
            <a:headEnd/>
            <a:tailEnd/>
          </a:ln>
          <a:effectLst/>
        </p:spPr>
        <p:txBody>
          <a:bodyPr wrap="none" lIns="0" tIns="0" rIns="0" bIns="0" anchor="ctr"/>
          <a:lstStyle/>
          <a:p>
            <a:pPr algn="ctr"/>
            <a:r>
              <a:rPr lang="zh-CN" altLang="en-US" sz="1200" b="1" kern="0" dirty="0">
                <a:solidFill>
                  <a:sysClr val="windowText" lastClr="000000"/>
                </a:solidFill>
                <a:latin typeface="微软雅黑" panose="020B0503020204020204" pitchFamily="34" charset="-122"/>
                <a:ea typeface="微软雅黑" panose="020B0503020204020204" pitchFamily="34" charset="-122"/>
              </a:rPr>
              <a:t>销售发货</a:t>
            </a:r>
          </a:p>
        </p:txBody>
      </p:sp>
      <p:sp>
        <p:nvSpPr>
          <p:cNvPr id="191" name="圆角矩形 17">
            <a:extLst>
              <a:ext uri="{FF2B5EF4-FFF2-40B4-BE49-F238E27FC236}">
                <a16:creationId xmlns="" xmlns:a16="http://schemas.microsoft.com/office/drawing/2014/main" id="{76861717-DD91-43B8-A0FB-9CD6830F22AB}"/>
              </a:ext>
            </a:extLst>
          </p:cNvPr>
          <p:cNvSpPr/>
          <p:nvPr/>
        </p:nvSpPr>
        <p:spPr bwMode="auto">
          <a:xfrm>
            <a:off x="8545996" y="2140716"/>
            <a:ext cx="1008112" cy="500063"/>
          </a:xfrm>
          <a:prstGeom prst="roundRect">
            <a:avLst/>
          </a:prstGeom>
          <a:solidFill>
            <a:srgbClr val="66FF66"/>
          </a:solidFill>
          <a:ln w="9525" algn="ctr">
            <a:solidFill>
              <a:srgbClr val="000000"/>
            </a:solidFill>
            <a:miter lim="800000"/>
            <a:headEnd/>
            <a:tailEnd/>
          </a:ln>
          <a:effectLst/>
        </p:spPr>
        <p:txBody>
          <a:bodyPr wrap="none" lIns="0" tIns="0" rIns="0" bIns="0" anchor="ctr"/>
          <a:lstStyle/>
          <a:p>
            <a:pPr algn="ctr"/>
            <a:r>
              <a:rPr lang="zh-CN" altLang="en-US" sz="1200" b="1" kern="0" dirty="0">
                <a:solidFill>
                  <a:sysClr val="windowText" lastClr="000000"/>
                </a:solidFill>
                <a:latin typeface="微软雅黑" panose="020B0503020204020204" pitchFamily="34" charset="-122"/>
                <a:ea typeface="微软雅黑" panose="020B0503020204020204" pitchFamily="34" charset="-122"/>
              </a:rPr>
              <a:t>销售开票</a:t>
            </a:r>
          </a:p>
        </p:txBody>
      </p:sp>
      <p:sp>
        <p:nvSpPr>
          <p:cNvPr id="192" name="圆角矩形 18">
            <a:extLst>
              <a:ext uri="{FF2B5EF4-FFF2-40B4-BE49-F238E27FC236}">
                <a16:creationId xmlns="" xmlns:a16="http://schemas.microsoft.com/office/drawing/2014/main" id="{2E3D2912-4636-4E9B-A10B-1B14E7748FD6}"/>
              </a:ext>
            </a:extLst>
          </p:cNvPr>
          <p:cNvSpPr/>
          <p:nvPr/>
        </p:nvSpPr>
        <p:spPr bwMode="auto">
          <a:xfrm>
            <a:off x="10252944" y="2140716"/>
            <a:ext cx="1008112" cy="500063"/>
          </a:xfrm>
          <a:prstGeom prst="roundRect">
            <a:avLst/>
          </a:prstGeom>
          <a:solidFill>
            <a:srgbClr val="66FF66"/>
          </a:solidFill>
          <a:ln w="9525" algn="ctr">
            <a:solidFill>
              <a:srgbClr val="000000"/>
            </a:solidFill>
            <a:miter lim="800000"/>
            <a:headEnd/>
            <a:tailEnd/>
          </a:ln>
          <a:effectLst/>
        </p:spPr>
        <p:txBody>
          <a:bodyPr wrap="none" lIns="0" tIns="0" rIns="0" bIns="0" anchor="ctr"/>
          <a:lstStyle/>
          <a:p>
            <a:pPr algn="ctr"/>
            <a:r>
              <a:rPr lang="zh-CN" altLang="en-US" sz="1200" b="1" kern="0" dirty="0">
                <a:solidFill>
                  <a:sysClr val="windowText" lastClr="000000"/>
                </a:solidFill>
                <a:latin typeface="微软雅黑" panose="020B0503020204020204" pitchFamily="34" charset="-122"/>
                <a:ea typeface="微软雅黑" panose="020B0503020204020204" pitchFamily="34" charset="-122"/>
              </a:rPr>
              <a:t>销售收款</a:t>
            </a:r>
          </a:p>
        </p:txBody>
      </p:sp>
      <p:sp>
        <p:nvSpPr>
          <p:cNvPr id="193" name="圆角矩形 19">
            <a:extLst>
              <a:ext uri="{FF2B5EF4-FFF2-40B4-BE49-F238E27FC236}">
                <a16:creationId xmlns="" xmlns:a16="http://schemas.microsoft.com/office/drawing/2014/main" id="{BD53DFD5-15BC-4642-AB4E-38E1FC7373B6}"/>
              </a:ext>
            </a:extLst>
          </p:cNvPr>
          <p:cNvSpPr/>
          <p:nvPr/>
        </p:nvSpPr>
        <p:spPr bwMode="auto">
          <a:xfrm>
            <a:off x="3425152" y="2933606"/>
            <a:ext cx="1008112" cy="500063"/>
          </a:xfrm>
          <a:prstGeom prst="roundRect">
            <a:avLst/>
          </a:prstGeom>
          <a:solidFill>
            <a:srgbClr val="C8C500"/>
          </a:solidFill>
          <a:ln w="9525" algn="ctr">
            <a:solidFill>
              <a:srgbClr val="000000"/>
            </a:solidFill>
            <a:miter lim="800000"/>
            <a:headEnd/>
            <a:tailEnd/>
          </a:ln>
          <a:effectLst/>
        </p:spPr>
        <p:txBody>
          <a:bodyPr wrap="none" lIns="0" tIns="0" rIns="0" bIns="0" anchor="ctr"/>
          <a:lstStyle/>
          <a:p>
            <a:pPr algn="ctr"/>
            <a:r>
              <a:rPr lang="zh-CN" altLang="en-US" sz="1200" b="1" kern="0" dirty="0">
                <a:solidFill>
                  <a:sysClr val="windowText" lastClr="000000"/>
                </a:solidFill>
                <a:latin typeface="微软雅黑" panose="020B0503020204020204" pitchFamily="34" charset="-122"/>
                <a:ea typeface="微软雅黑" panose="020B0503020204020204" pitchFamily="34" charset="-122"/>
              </a:rPr>
              <a:t>采购主数据</a:t>
            </a:r>
          </a:p>
        </p:txBody>
      </p:sp>
      <p:sp>
        <p:nvSpPr>
          <p:cNvPr id="194" name="圆角矩形 20">
            <a:extLst>
              <a:ext uri="{FF2B5EF4-FFF2-40B4-BE49-F238E27FC236}">
                <a16:creationId xmlns="" xmlns:a16="http://schemas.microsoft.com/office/drawing/2014/main" id="{629F0FB7-4669-4BEE-A86C-5AD69E621BE4}"/>
              </a:ext>
            </a:extLst>
          </p:cNvPr>
          <p:cNvSpPr/>
          <p:nvPr/>
        </p:nvSpPr>
        <p:spPr bwMode="auto">
          <a:xfrm>
            <a:off x="5132100" y="2934923"/>
            <a:ext cx="1008112" cy="500063"/>
          </a:xfrm>
          <a:prstGeom prst="roundRect">
            <a:avLst/>
          </a:prstGeom>
          <a:solidFill>
            <a:srgbClr val="C8C500"/>
          </a:solidFill>
          <a:ln w="9525" algn="ctr">
            <a:solidFill>
              <a:srgbClr val="000000"/>
            </a:solidFill>
            <a:miter lim="800000"/>
            <a:headEnd/>
            <a:tailEnd/>
          </a:ln>
          <a:effectLst/>
        </p:spPr>
        <p:txBody>
          <a:bodyPr wrap="none" lIns="0" tIns="0" rIns="0" bIns="0" anchor="ctr"/>
          <a:lstStyle/>
          <a:p>
            <a:pPr algn="ctr"/>
            <a:r>
              <a:rPr lang="zh-CN" altLang="en-US" sz="1200" b="1" kern="0" dirty="0">
                <a:solidFill>
                  <a:sysClr val="windowText" lastClr="000000"/>
                </a:solidFill>
                <a:latin typeface="微软雅黑" panose="020B0503020204020204" pitchFamily="34" charset="-122"/>
                <a:ea typeface="微软雅黑" panose="020B0503020204020204" pitchFamily="34" charset="-122"/>
              </a:rPr>
              <a:t>采购计划转换</a:t>
            </a:r>
            <a:endParaRPr lang="en-US" altLang="zh-CN" sz="1200" b="1" kern="0" dirty="0">
              <a:solidFill>
                <a:sysClr val="windowText" lastClr="000000"/>
              </a:solidFill>
              <a:latin typeface="微软雅黑" panose="020B0503020204020204" pitchFamily="34" charset="-122"/>
              <a:ea typeface="微软雅黑" panose="020B0503020204020204" pitchFamily="34" charset="-122"/>
            </a:endParaRPr>
          </a:p>
          <a:p>
            <a:pPr algn="ctr"/>
            <a:r>
              <a:rPr lang="zh-CN" altLang="en-US" sz="1200" b="1" kern="0" dirty="0">
                <a:solidFill>
                  <a:sysClr val="windowText" lastClr="000000"/>
                </a:solidFill>
                <a:latin typeface="微软雅黑" panose="020B0503020204020204" pitchFamily="34" charset="-122"/>
                <a:ea typeface="微软雅黑" panose="020B0503020204020204" pitchFamily="34" charset="-122"/>
              </a:rPr>
              <a:t>与订单创建</a:t>
            </a:r>
          </a:p>
        </p:txBody>
      </p:sp>
      <p:sp>
        <p:nvSpPr>
          <p:cNvPr id="195" name="圆角矩形 21">
            <a:extLst>
              <a:ext uri="{FF2B5EF4-FFF2-40B4-BE49-F238E27FC236}">
                <a16:creationId xmlns="" xmlns:a16="http://schemas.microsoft.com/office/drawing/2014/main" id="{17D9E9A2-5314-4C11-9077-CCF1E537F9FC}"/>
              </a:ext>
            </a:extLst>
          </p:cNvPr>
          <p:cNvSpPr/>
          <p:nvPr/>
        </p:nvSpPr>
        <p:spPr bwMode="auto">
          <a:xfrm>
            <a:off x="6839048" y="2933606"/>
            <a:ext cx="1008112" cy="500063"/>
          </a:xfrm>
          <a:prstGeom prst="roundRect">
            <a:avLst/>
          </a:prstGeom>
          <a:solidFill>
            <a:srgbClr val="C8C500"/>
          </a:solidFill>
          <a:ln w="9525" algn="ctr">
            <a:solidFill>
              <a:srgbClr val="000000"/>
            </a:solidFill>
            <a:miter lim="800000"/>
            <a:headEnd/>
            <a:tailEnd/>
          </a:ln>
          <a:effectLst/>
        </p:spPr>
        <p:txBody>
          <a:bodyPr wrap="none" lIns="0" tIns="0" rIns="0" bIns="0" anchor="ctr"/>
          <a:lstStyle/>
          <a:p>
            <a:pPr algn="ctr"/>
            <a:r>
              <a:rPr lang="zh-CN" altLang="en-US" sz="1200" b="1" kern="0" dirty="0">
                <a:solidFill>
                  <a:sysClr val="windowText" lastClr="000000"/>
                </a:solidFill>
                <a:latin typeface="微软雅黑" panose="020B0503020204020204" pitchFamily="34" charset="-122"/>
                <a:ea typeface="微软雅黑" panose="020B0503020204020204" pitchFamily="34" charset="-122"/>
              </a:rPr>
              <a:t>采购收货与</a:t>
            </a:r>
            <a:endParaRPr lang="en-US" altLang="zh-CN" sz="1200" b="1" kern="0" dirty="0">
              <a:solidFill>
                <a:sysClr val="windowText" lastClr="000000"/>
              </a:solidFill>
              <a:latin typeface="微软雅黑" panose="020B0503020204020204" pitchFamily="34" charset="-122"/>
              <a:ea typeface="微软雅黑" panose="020B0503020204020204" pitchFamily="34" charset="-122"/>
            </a:endParaRPr>
          </a:p>
          <a:p>
            <a:pPr algn="ctr"/>
            <a:r>
              <a:rPr lang="zh-CN" altLang="en-US" sz="1200" b="1" kern="0" dirty="0">
                <a:solidFill>
                  <a:sysClr val="windowText" lastClr="000000"/>
                </a:solidFill>
                <a:latin typeface="微软雅黑" panose="020B0503020204020204" pitchFamily="34" charset="-122"/>
                <a:ea typeface="微软雅黑" panose="020B0503020204020204" pitchFamily="34" charset="-122"/>
              </a:rPr>
              <a:t>检验</a:t>
            </a:r>
          </a:p>
        </p:txBody>
      </p:sp>
      <p:sp>
        <p:nvSpPr>
          <p:cNvPr id="196" name="圆角矩形 22">
            <a:extLst>
              <a:ext uri="{FF2B5EF4-FFF2-40B4-BE49-F238E27FC236}">
                <a16:creationId xmlns="" xmlns:a16="http://schemas.microsoft.com/office/drawing/2014/main" id="{87D580E7-B182-4499-AB90-7AC78D14070C}"/>
              </a:ext>
            </a:extLst>
          </p:cNvPr>
          <p:cNvSpPr/>
          <p:nvPr/>
        </p:nvSpPr>
        <p:spPr bwMode="auto">
          <a:xfrm>
            <a:off x="8545996" y="2933606"/>
            <a:ext cx="1008112" cy="500063"/>
          </a:xfrm>
          <a:prstGeom prst="roundRect">
            <a:avLst/>
          </a:prstGeom>
          <a:solidFill>
            <a:srgbClr val="C8C500"/>
          </a:solidFill>
          <a:ln w="9525" algn="ctr">
            <a:solidFill>
              <a:srgbClr val="000000"/>
            </a:solidFill>
            <a:miter lim="800000"/>
            <a:headEnd/>
            <a:tailEnd/>
          </a:ln>
          <a:effectLst/>
        </p:spPr>
        <p:txBody>
          <a:bodyPr wrap="none" lIns="0" tIns="0" rIns="0" bIns="0" anchor="ctr"/>
          <a:lstStyle/>
          <a:p>
            <a:pPr algn="ctr"/>
            <a:r>
              <a:rPr lang="zh-CN" altLang="en-US" sz="1200" b="1" kern="0" dirty="0">
                <a:solidFill>
                  <a:sysClr val="windowText" lastClr="000000"/>
                </a:solidFill>
                <a:latin typeface="微软雅黑" panose="020B0503020204020204" pitchFamily="34" charset="-122"/>
                <a:ea typeface="微软雅黑" panose="020B0503020204020204" pitchFamily="34" charset="-122"/>
              </a:rPr>
              <a:t>发票校验</a:t>
            </a:r>
          </a:p>
        </p:txBody>
      </p:sp>
      <p:sp>
        <p:nvSpPr>
          <p:cNvPr id="197" name="圆角矩形 23">
            <a:extLst>
              <a:ext uri="{FF2B5EF4-FFF2-40B4-BE49-F238E27FC236}">
                <a16:creationId xmlns="" xmlns:a16="http://schemas.microsoft.com/office/drawing/2014/main" id="{3A8917B6-1BFE-453B-A8C9-C6C282A940A5}"/>
              </a:ext>
            </a:extLst>
          </p:cNvPr>
          <p:cNvSpPr/>
          <p:nvPr/>
        </p:nvSpPr>
        <p:spPr bwMode="auto">
          <a:xfrm>
            <a:off x="10252944" y="2933606"/>
            <a:ext cx="1008112" cy="500063"/>
          </a:xfrm>
          <a:prstGeom prst="roundRect">
            <a:avLst/>
          </a:prstGeom>
          <a:solidFill>
            <a:srgbClr val="C8C500"/>
          </a:solidFill>
          <a:ln w="9525" algn="ctr">
            <a:solidFill>
              <a:srgbClr val="000000"/>
            </a:solidFill>
            <a:miter lim="800000"/>
            <a:headEnd/>
            <a:tailEnd/>
          </a:ln>
          <a:effectLst/>
        </p:spPr>
        <p:txBody>
          <a:bodyPr wrap="none" lIns="0" tIns="0" rIns="0" bIns="0" anchor="ctr"/>
          <a:lstStyle/>
          <a:p>
            <a:pPr algn="ctr"/>
            <a:r>
              <a:rPr lang="zh-CN" altLang="en-US" sz="1200" b="1" kern="0" dirty="0">
                <a:solidFill>
                  <a:sysClr val="windowText" lastClr="000000"/>
                </a:solidFill>
                <a:latin typeface="微软雅黑" panose="020B0503020204020204" pitchFamily="34" charset="-122"/>
                <a:ea typeface="微软雅黑" panose="020B0503020204020204" pitchFamily="34" charset="-122"/>
              </a:rPr>
              <a:t>采购付款</a:t>
            </a:r>
          </a:p>
        </p:txBody>
      </p:sp>
      <p:sp>
        <p:nvSpPr>
          <p:cNvPr id="198" name="圆角矩形 25">
            <a:extLst>
              <a:ext uri="{FF2B5EF4-FFF2-40B4-BE49-F238E27FC236}">
                <a16:creationId xmlns="" xmlns:a16="http://schemas.microsoft.com/office/drawing/2014/main" id="{BE687AF4-2234-4DD1-BAB6-6CEB6D018017}"/>
              </a:ext>
            </a:extLst>
          </p:cNvPr>
          <p:cNvSpPr/>
          <p:nvPr/>
        </p:nvSpPr>
        <p:spPr bwMode="auto">
          <a:xfrm>
            <a:off x="3425152" y="3725176"/>
            <a:ext cx="1008112" cy="500063"/>
          </a:xfrm>
          <a:prstGeom prst="roundRect">
            <a:avLst/>
          </a:prstGeom>
          <a:solidFill>
            <a:srgbClr val="A7C4D9"/>
          </a:solidFill>
          <a:ln w="9525" algn="ctr">
            <a:solidFill>
              <a:srgbClr val="000000"/>
            </a:solidFill>
            <a:miter lim="800000"/>
            <a:headEnd/>
            <a:tailEnd/>
          </a:ln>
          <a:effectLst/>
        </p:spPr>
        <p:txBody>
          <a:bodyPr wrap="none" lIns="0" tIns="0" rIns="0" bIns="0" anchor="ctr"/>
          <a:lstStyle/>
          <a:p>
            <a:pPr algn="ctr"/>
            <a:r>
              <a:rPr lang="zh-CN" altLang="en-US" sz="1200" b="1" kern="0" dirty="0">
                <a:solidFill>
                  <a:sysClr val="windowText" lastClr="000000"/>
                </a:solidFill>
                <a:latin typeface="微软雅黑" panose="020B0503020204020204" pitchFamily="34" charset="-122"/>
                <a:ea typeface="微软雅黑" panose="020B0503020204020204" pitchFamily="34" charset="-122"/>
              </a:rPr>
              <a:t>生产主数据</a:t>
            </a:r>
          </a:p>
        </p:txBody>
      </p:sp>
      <p:sp>
        <p:nvSpPr>
          <p:cNvPr id="199" name="圆角矩形 26">
            <a:extLst>
              <a:ext uri="{FF2B5EF4-FFF2-40B4-BE49-F238E27FC236}">
                <a16:creationId xmlns="" xmlns:a16="http://schemas.microsoft.com/office/drawing/2014/main" id="{8D3D3928-F2D3-470F-AAF9-66A50894A7ED}"/>
              </a:ext>
            </a:extLst>
          </p:cNvPr>
          <p:cNvSpPr/>
          <p:nvPr/>
        </p:nvSpPr>
        <p:spPr bwMode="auto">
          <a:xfrm>
            <a:off x="5132100" y="3726493"/>
            <a:ext cx="1008112" cy="500063"/>
          </a:xfrm>
          <a:prstGeom prst="roundRect">
            <a:avLst/>
          </a:prstGeom>
          <a:solidFill>
            <a:srgbClr val="A7C4D9"/>
          </a:solidFill>
          <a:ln w="9525" algn="ctr">
            <a:solidFill>
              <a:srgbClr val="000000"/>
            </a:solidFill>
            <a:miter lim="800000"/>
            <a:headEnd/>
            <a:tailEnd/>
          </a:ln>
          <a:effectLst/>
        </p:spPr>
        <p:txBody>
          <a:bodyPr wrap="none" lIns="0" tIns="0" rIns="0" bIns="0" anchor="ctr"/>
          <a:lstStyle/>
          <a:p>
            <a:pPr algn="ctr"/>
            <a:r>
              <a:rPr lang="zh-CN" altLang="en-US" sz="1200" b="1" kern="0" dirty="0">
                <a:solidFill>
                  <a:sysClr val="windowText" lastClr="000000"/>
                </a:solidFill>
                <a:latin typeface="微软雅黑" panose="020B0503020204020204" pitchFamily="34" charset="-122"/>
                <a:ea typeface="微软雅黑" panose="020B0503020204020204" pitchFamily="34" charset="-122"/>
              </a:rPr>
              <a:t>生产订单创建</a:t>
            </a:r>
            <a:endParaRPr lang="en-US" altLang="zh-CN" sz="1200" b="1" kern="0" dirty="0">
              <a:solidFill>
                <a:sysClr val="windowText" lastClr="000000"/>
              </a:solidFill>
              <a:latin typeface="微软雅黑" panose="020B0503020204020204" pitchFamily="34" charset="-122"/>
              <a:ea typeface="微软雅黑" panose="020B0503020204020204" pitchFamily="34" charset="-122"/>
            </a:endParaRPr>
          </a:p>
          <a:p>
            <a:pPr algn="ctr"/>
            <a:r>
              <a:rPr lang="zh-CN" altLang="en-US" sz="1200" b="1" kern="0" dirty="0">
                <a:solidFill>
                  <a:sysClr val="windowText" lastClr="000000"/>
                </a:solidFill>
                <a:latin typeface="微软雅黑" panose="020B0503020204020204" pitchFamily="34" charset="-122"/>
                <a:ea typeface="微软雅黑" panose="020B0503020204020204" pitchFamily="34" charset="-122"/>
              </a:rPr>
              <a:t>与下达</a:t>
            </a:r>
            <a:endParaRPr lang="en-US" altLang="zh-CN" sz="1200"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00" name="圆角矩形 27">
            <a:extLst>
              <a:ext uri="{FF2B5EF4-FFF2-40B4-BE49-F238E27FC236}">
                <a16:creationId xmlns="" xmlns:a16="http://schemas.microsoft.com/office/drawing/2014/main" id="{5B63A1BB-0212-4E08-A54A-8F0B0FF028AA}"/>
              </a:ext>
            </a:extLst>
          </p:cNvPr>
          <p:cNvSpPr/>
          <p:nvPr/>
        </p:nvSpPr>
        <p:spPr bwMode="auto">
          <a:xfrm>
            <a:off x="6839048" y="3725176"/>
            <a:ext cx="1008112" cy="500063"/>
          </a:xfrm>
          <a:prstGeom prst="roundRect">
            <a:avLst/>
          </a:prstGeom>
          <a:solidFill>
            <a:srgbClr val="A7C4D9"/>
          </a:solidFill>
          <a:ln w="9525" algn="ctr">
            <a:solidFill>
              <a:srgbClr val="000000"/>
            </a:solidFill>
            <a:miter lim="800000"/>
            <a:headEnd/>
            <a:tailEnd/>
          </a:ln>
          <a:effectLst/>
        </p:spPr>
        <p:txBody>
          <a:bodyPr wrap="none" lIns="0" tIns="0" rIns="0" bIns="0" anchor="ctr"/>
          <a:lstStyle/>
          <a:p>
            <a:pPr algn="ctr"/>
            <a:r>
              <a:rPr lang="zh-CN" altLang="en-US" sz="1200" b="1" kern="0" dirty="0">
                <a:solidFill>
                  <a:sysClr val="windowText" lastClr="000000"/>
                </a:solidFill>
                <a:latin typeface="微软雅黑" panose="020B0503020204020204" pitchFamily="34" charset="-122"/>
                <a:ea typeface="微软雅黑" panose="020B0503020204020204" pitchFamily="34" charset="-122"/>
              </a:rPr>
              <a:t>生产发料与</a:t>
            </a:r>
            <a:endParaRPr lang="en-US" altLang="zh-CN" sz="1200" b="1" kern="0" dirty="0">
              <a:solidFill>
                <a:sysClr val="windowText" lastClr="000000"/>
              </a:solidFill>
              <a:latin typeface="微软雅黑" panose="020B0503020204020204" pitchFamily="34" charset="-122"/>
              <a:ea typeface="微软雅黑" panose="020B0503020204020204" pitchFamily="34" charset="-122"/>
            </a:endParaRPr>
          </a:p>
          <a:p>
            <a:pPr algn="ctr"/>
            <a:r>
              <a:rPr lang="zh-CN" altLang="en-US" sz="1200" b="1" kern="0" dirty="0">
                <a:solidFill>
                  <a:sysClr val="windowText" lastClr="000000"/>
                </a:solidFill>
                <a:latin typeface="微软雅黑" panose="020B0503020204020204" pitchFamily="34" charset="-122"/>
                <a:ea typeface="微软雅黑" panose="020B0503020204020204" pitchFamily="34" charset="-122"/>
              </a:rPr>
              <a:t>报工</a:t>
            </a:r>
            <a:endParaRPr lang="en-US" altLang="zh-CN" sz="1200"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01" name="圆角矩形 28">
            <a:extLst>
              <a:ext uri="{FF2B5EF4-FFF2-40B4-BE49-F238E27FC236}">
                <a16:creationId xmlns="" xmlns:a16="http://schemas.microsoft.com/office/drawing/2014/main" id="{14AA9920-5A36-49E4-8006-3D98C97C0E2A}"/>
              </a:ext>
            </a:extLst>
          </p:cNvPr>
          <p:cNvSpPr/>
          <p:nvPr/>
        </p:nvSpPr>
        <p:spPr bwMode="auto">
          <a:xfrm>
            <a:off x="8545996" y="3725176"/>
            <a:ext cx="1008112" cy="500063"/>
          </a:xfrm>
          <a:prstGeom prst="roundRect">
            <a:avLst/>
          </a:prstGeom>
          <a:solidFill>
            <a:srgbClr val="A7C4D9"/>
          </a:solidFill>
          <a:ln w="9525" algn="ctr">
            <a:solidFill>
              <a:srgbClr val="000000"/>
            </a:solidFill>
            <a:miter lim="800000"/>
            <a:headEnd/>
            <a:tailEnd/>
          </a:ln>
          <a:effectLst/>
        </p:spPr>
        <p:txBody>
          <a:bodyPr wrap="none" lIns="0" tIns="0" rIns="0" bIns="0" anchor="ctr"/>
          <a:lstStyle/>
          <a:p>
            <a:pPr algn="ctr"/>
            <a:r>
              <a:rPr lang="zh-CN" altLang="en-US" sz="1200" b="1" kern="0" dirty="0">
                <a:solidFill>
                  <a:sysClr val="windowText" lastClr="000000"/>
                </a:solidFill>
                <a:latin typeface="微软雅黑" panose="020B0503020204020204" pitchFamily="34" charset="-122"/>
                <a:ea typeface="微软雅黑" panose="020B0503020204020204" pitchFamily="34" charset="-122"/>
              </a:rPr>
              <a:t>生产收货与</a:t>
            </a:r>
            <a:endParaRPr lang="en-US" altLang="zh-CN" sz="1200" b="1" kern="0" dirty="0">
              <a:solidFill>
                <a:sysClr val="windowText" lastClr="000000"/>
              </a:solidFill>
              <a:latin typeface="微软雅黑" panose="020B0503020204020204" pitchFamily="34" charset="-122"/>
              <a:ea typeface="微软雅黑" panose="020B0503020204020204" pitchFamily="34" charset="-122"/>
            </a:endParaRPr>
          </a:p>
          <a:p>
            <a:pPr algn="ctr"/>
            <a:r>
              <a:rPr lang="zh-CN" altLang="en-US" sz="1200" b="1" kern="0" dirty="0">
                <a:solidFill>
                  <a:sysClr val="windowText" lastClr="000000"/>
                </a:solidFill>
                <a:latin typeface="微软雅黑" panose="020B0503020204020204" pitchFamily="34" charset="-122"/>
                <a:ea typeface="微软雅黑" panose="020B0503020204020204" pitchFamily="34" charset="-122"/>
              </a:rPr>
              <a:t>检验</a:t>
            </a:r>
          </a:p>
        </p:txBody>
      </p:sp>
      <p:sp>
        <p:nvSpPr>
          <p:cNvPr id="202" name="圆角矩形 29">
            <a:extLst>
              <a:ext uri="{FF2B5EF4-FFF2-40B4-BE49-F238E27FC236}">
                <a16:creationId xmlns="" xmlns:a16="http://schemas.microsoft.com/office/drawing/2014/main" id="{AD9DE2A9-0B95-4D6B-BC15-2C3C8382EFEC}"/>
              </a:ext>
            </a:extLst>
          </p:cNvPr>
          <p:cNvSpPr/>
          <p:nvPr/>
        </p:nvSpPr>
        <p:spPr bwMode="auto">
          <a:xfrm>
            <a:off x="10252944" y="3725176"/>
            <a:ext cx="1008112" cy="500063"/>
          </a:xfrm>
          <a:prstGeom prst="roundRect">
            <a:avLst/>
          </a:prstGeom>
          <a:solidFill>
            <a:srgbClr val="A7C4D9"/>
          </a:solidFill>
          <a:ln w="9525" algn="ctr">
            <a:solidFill>
              <a:srgbClr val="000000"/>
            </a:solidFill>
            <a:miter lim="800000"/>
            <a:headEnd/>
            <a:tailEnd/>
          </a:ln>
          <a:effectLst/>
        </p:spPr>
        <p:txBody>
          <a:bodyPr wrap="none" lIns="0" tIns="0" rIns="0" bIns="0" anchor="ctr"/>
          <a:lstStyle/>
          <a:p>
            <a:pPr algn="ctr"/>
            <a:r>
              <a:rPr lang="zh-CN" altLang="en-US" sz="1200" b="1" kern="0" dirty="0">
                <a:solidFill>
                  <a:sysClr val="windowText" lastClr="000000"/>
                </a:solidFill>
                <a:latin typeface="微软雅黑" panose="020B0503020204020204" pitchFamily="34" charset="-122"/>
                <a:ea typeface="微软雅黑" panose="020B0503020204020204" pitchFamily="34" charset="-122"/>
              </a:rPr>
              <a:t>生产订单成本</a:t>
            </a:r>
            <a:endParaRPr lang="en-US" altLang="zh-CN" sz="1200" b="1" kern="0" dirty="0">
              <a:solidFill>
                <a:sysClr val="windowText" lastClr="000000"/>
              </a:solidFill>
              <a:latin typeface="微软雅黑" panose="020B0503020204020204" pitchFamily="34" charset="-122"/>
              <a:ea typeface="微软雅黑" panose="020B0503020204020204" pitchFamily="34" charset="-122"/>
            </a:endParaRPr>
          </a:p>
          <a:p>
            <a:pPr algn="ctr"/>
            <a:r>
              <a:rPr lang="zh-CN" altLang="en-US" sz="1200" b="1" kern="0" dirty="0">
                <a:solidFill>
                  <a:sysClr val="windowText" lastClr="000000"/>
                </a:solidFill>
                <a:latin typeface="微软雅黑" panose="020B0503020204020204" pitchFamily="34" charset="-122"/>
                <a:ea typeface="微软雅黑" panose="020B0503020204020204" pitchFamily="34" charset="-122"/>
              </a:rPr>
              <a:t>监控</a:t>
            </a:r>
            <a:endParaRPr lang="en-US" altLang="zh-CN" sz="1200"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03" name="圆角矩形 30">
            <a:extLst>
              <a:ext uri="{FF2B5EF4-FFF2-40B4-BE49-F238E27FC236}">
                <a16:creationId xmlns="" xmlns:a16="http://schemas.microsoft.com/office/drawing/2014/main" id="{400DAB4F-E37B-4811-B910-E5F3B5FE7AA0}"/>
              </a:ext>
            </a:extLst>
          </p:cNvPr>
          <p:cNvSpPr/>
          <p:nvPr/>
        </p:nvSpPr>
        <p:spPr bwMode="auto">
          <a:xfrm>
            <a:off x="3425152" y="4520911"/>
            <a:ext cx="1008112" cy="500063"/>
          </a:xfrm>
          <a:prstGeom prst="roundRect">
            <a:avLst/>
          </a:prstGeom>
          <a:solidFill>
            <a:srgbClr val="9FE6FF"/>
          </a:solidFill>
          <a:ln w="9525" algn="ctr">
            <a:solidFill>
              <a:srgbClr val="000000"/>
            </a:solidFill>
            <a:miter lim="800000"/>
            <a:headEnd/>
            <a:tailEnd/>
          </a:ln>
          <a:effectLst/>
        </p:spPr>
        <p:txBody>
          <a:bodyPr wrap="none" lIns="0" tIns="0" rIns="0" bIns="0" anchor="ctr"/>
          <a:lstStyle/>
          <a:p>
            <a:pPr algn="ctr"/>
            <a:r>
              <a:rPr lang="zh-CN" altLang="en-US" sz="1200" b="1" kern="0" dirty="0">
                <a:solidFill>
                  <a:sysClr val="windowText" lastClr="000000"/>
                </a:solidFill>
                <a:latin typeface="微软雅黑" panose="020B0503020204020204" pitchFamily="34" charset="-122"/>
                <a:ea typeface="微软雅黑" panose="020B0503020204020204" pitchFamily="34" charset="-122"/>
              </a:rPr>
              <a:t>订单差异计算</a:t>
            </a:r>
          </a:p>
        </p:txBody>
      </p:sp>
      <p:sp>
        <p:nvSpPr>
          <p:cNvPr id="204" name="圆角矩形 31">
            <a:extLst>
              <a:ext uri="{FF2B5EF4-FFF2-40B4-BE49-F238E27FC236}">
                <a16:creationId xmlns="" xmlns:a16="http://schemas.microsoft.com/office/drawing/2014/main" id="{7E792CAA-2FE3-428C-8A4D-8ADD3754A3A1}"/>
              </a:ext>
            </a:extLst>
          </p:cNvPr>
          <p:cNvSpPr/>
          <p:nvPr/>
        </p:nvSpPr>
        <p:spPr bwMode="auto">
          <a:xfrm>
            <a:off x="5132100" y="4522228"/>
            <a:ext cx="1008112" cy="500063"/>
          </a:xfrm>
          <a:prstGeom prst="roundRect">
            <a:avLst/>
          </a:prstGeom>
          <a:solidFill>
            <a:srgbClr val="9FE6FF"/>
          </a:solidFill>
          <a:ln w="9525" algn="ctr">
            <a:solidFill>
              <a:srgbClr val="000000"/>
            </a:solidFill>
            <a:miter lim="800000"/>
            <a:headEnd/>
            <a:tailEnd/>
          </a:ln>
          <a:effectLst/>
        </p:spPr>
        <p:txBody>
          <a:bodyPr wrap="none" lIns="0" tIns="0" rIns="0" bIns="0" anchor="ctr"/>
          <a:lstStyle/>
          <a:p>
            <a:pPr algn="ctr"/>
            <a:r>
              <a:rPr lang="zh-CN" altLang="en-US" sz="1200" b="1" kern="0" dirty="0">
                <a:solidFill>
                  <a:sysClr val="windowText" lastClr="000000"/>
                </a:solidFill>
                <a:latin typeface="微软雅黑" panose="020B0503020204020204" pitchFamily="34" charset="-122"/>
                <a:ea typeface="微软雅黑" panose="020B0503020204020204" pitchFamily="34" charset="-122"/>
              </a:rPr>
              <a:t>在制品结算</a:t>
            </a:r>
            <a:endParaRPr lang="en-US" altLang="zh-CN" sz="1200"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05" name="圆角矩形 32">
            <a:extLst>
              <a:ext uri="{FF2B5EF4-FFF2-40B4-BE49-F238E27FC236}">
                <a16:creationId xmlns="" xmlns:a16="http://schemas.microsoft.com/office/drawing/2014/main" id="{90D2C891-679C-4683-87CB-F911CA42DA24}"/>
              </a:ext>
            </a:extLst>
          </p:cNvPr>
          <p:cNvSpPr/>
          <p:nvPr/>
        </p:nvSpPr>
        <p:spPr bwMode="auto">
          <a:xfrm>
            <a:off x="6839048" y="4520911"/>
            <a:ext cx="1008112" cy="500063"/>
          </a:xfrm>
          <a:prstGeom prst="roundRect">
            <a:avLst/>
          </a:prstGeom>
          <a:solidFill>
            <a:srgbClr val="9FE6FF"/>
          </a:solidFill>
          <a:ln w="9525" algn="ctr">
            <a:solidFill>
              <a:srgbClr val="000000"/>
            </a:solidFill>
            <a:miter lim="800000"/>
            <a:headEnd/>
            <a:tailEnd/>
          </a:ln>
          <a:effectLst/>
        </p:spPr>
        <p:txBody>
          <a:bodyPr wrap="none" lIns="0" tIns="0" rIns="0" bIns="0" anchor="ctr"/>
          <a:lstStyle/>
          <a:p>
            <a:pPr algn="ctr"/>
            <a:r>
              <a:rPr lang="zh-CN" altLang="en-US" sz="1200" b="1" kern="0" dirty="0">
                <a:solidFill>
                  <a:sysClr val="windowText" lastClr="000000"/>
                </a:solidFill>
                <a:latin typeface="微软雅黑" panose="020B0503020204020204" pitchFamily="34" charset="-122"/>
                <a:ea typeface="微软雅黑" panose="020B0503020204020204" pitchFamily="34" charset="-122"/>
              </a:rPr>
              <a:t>生产订单结算</a:t>
            </a:r>
          </a:p>
        </p:txBody>
      </p:sp>
      <p:sp>
        <p:nvSpPr>
          <p:cNvPr id="206" name="圆角矩形 33">
            <a:extLst>
              <a:ext uri="{FF2B5EF4-FFF2-40B4-BE49-F238E27FC236}">
                <a16:creationId xmlns="" xmlns:a16="http://schemas.microsoft.com/office/drawing/2014/main" id="{6825A7CA-9856-40B4-A025-EAF010E13695}"/>
              </a:ext>
            </a:extLst>
          </p:cNvPr>
          <p:cNvSpPr/>
          <p:nvPr/>
        </p:nvSpPr>
        <p:spPr bwMode="auto">
          <a:xfrm>
            <a:off x="8545996" y="4520911"/>
            <a:ext cx="1008112" cy="500063"/>
          </a:xfrm>
          <a:prstGeom prst="roundRect">
            <a:avLst/>
          </a:prstGeom>
          <a:solidFill>
            <a:srgbClr val="9FE6FF"/>
          </a:solidFill>
          <a:ln w="9525" algn="ctr">
            <a:solidFill>
              <a:srgbClr val="000000"/>
            </a:solidFill>
            <a:miter lim="800000"/>
            <a:headEnd/>
            <a:tailEnd/>
          </a:ln>
          <a:effectLst/>
        </p:spPr>
        <p:txBody>
          <a:bodyPr wrap="none" lIns="0" tIns="0" rIns="0" bIns="0" anchor="ctr"/>
          <a:lstStyle/>
          <a:p>
            <a:pPr algn="ctr"/>
            <a:r>
              <a:rPr lang="zh-CN" altLang="en-US" sz="1200" b="1" kern="0" dirty="0">
                <a:solidFill>
                  <a:sysClr val="windowText" lastClr="000000"/>
                </a:solidFill>
                <a:latin typeface="微软雅黑" panose="020B0503020204020204" pitchFamily="34" charset="-122"/>
                <a:ea typeface="微软雅黑" panose="020B0503020204020204" pitchFamily="34" charset="-122"/>
              </a:rPr>
              <a:t>实际成本还原</a:t>
            </a:r>
          </a:p>
        </p:txBody>
      </p:sp>
      <p:sp>
        <p:nvSpPr>
          <p:cNvPr id="207" name="圆角矩形 34">
            <a:extLst>
              <a:ext uri="{FF2B5EF4-FFF2-40B4-BE49-F238E27FC236}">
                <a16:creationId xmlns="" xmlns:a16="http://schemas.microsoft.com/office/drawing/2014/main" id="{F1714649-AD6A-40E9-B4F7-9BB87A0341B6}"/>
              </a:ext>
            </a:extLst>
          </p:cNvPr>
          <p:cNvSpPr/>
          <p:nvPr/>
        </p:nvSpPr>
        <p:spPr bwMode="auto">
          <a:xfrm>
            <a:off x="10252944" y="4520911"/>
            <a:ext cx="1008112" cy="500063"/>
          </a:xfrm>
          <a:prstGeom prst="roundRect">
            <a:avLst/>
          </a:prstGeom>
          <a:solidFill>
            <a:srgbClr val="9FE6FF"/>
          </a:solidFill>
          <a:ln w="9525" algn="ctr">
            <a:solidFill>
              <a:srgbClr val="000000"/>
            </a:solidFill>
            <a:miter lim="800000"/>
            <a:headEnd/>
            <a:tailEnd/>
          </a:ln>
          <a:effectLst/>
        </p:spPr>
        <p:txBody>
          <a:bodyPr wrap="none" lIns="0" tIns="0" rIns="0" bIns="0" anchor="ctr"/>
          <a:lstStyle/>
          <a:p>
            <a:pPr algn="ctr"/>
            <a:r>
              <a:rPr lang="zh-CN" altLang="en-US" sz="1200" b="1" kern="0" dirty="0">
                <a:solidFill>
                  <a:sysClr val="windowText" lastClr="000000"/>
                </a:solidFill>
                <a:latin typeface="微软雅黑" panose="020B0503020204020204" pitchFamily="34" charset="-122"/>
                <a:ea typeface="微软雅黑" panose="020B0503020204020204" pitchFamily="34" charset="-122"/>
              </a:rPr>
              <a:t>获利能力分析</a:t>
            </a:r>
          </a:p>
        </p:txBody>
      </p:sp>
      <p:sp>
        <p:nvSpPr>
          <p:cNvPr id="208" name="圆角矩形 35">
            <a:extLst>
              <a:ext uri="{FF2B5EF4-FFF2-40B4-BE49-F238E27FC236}">
                <a16:creationId xmlns="" xmlns:a16="http://schemas.microsoft.com/office/drawing/2014/main" id="{C05DC5E0-0D05-4A35-AE10-84A2A6302FC6}"/>
              </a:ext>
            </a:extLst>
          </p:cNvPr>
          <p:cNvSpPr/>
          <p:nvPr/>
        </p:nvSpPr>
        <p:spPr bwMode="auto">
          <a:xfrm>
            <a:off x="3425152" y="5313797"/>
            <a:ext cx="1008112" cy="500063"/>
          </a:xfrm>
          <a:prstGeom prst="roundRect">
            <a:avLst/>
          </a:prstGeom>
          <a:solidFill>
            <a:srgbClr val="9C9CDF"/>
          </a:solidFill>
          <a:ln w="9525" algn="ctr">
            <a:solidFill>
              <a:srgbClr val="000000"/>
            </a:solidFill>
            <a:miter lim="800000"/>
            <a:headEnd/>
            <a:tailEnd/>
          </a:ln>
          <a:effectLst/>
        </p:spPr>
        <p:txBody>
          <a:bodyPr wrap="none" lIns="0" tIns="0" rIns="0" bIns="0" anchor="ctr"/>
          <a:lstStyle/>
          <a:p>
            <a:pPr algn="ctr"/>
            <a:r>
              <a:rPr lang="zh-CN" altLang="en-US" sz="1200" b="1" kern="0" dirty="0">
                <a:solidFill>
                  <a:sysClr val="windowText" lastClr="000000"/>
                </a:solidFill>
                <a:latin typeface="微软雅黑" panose="020B0503020204020204" pitchFamily="34" charset="-122"/>
                <a:ea typeface="微软雅黑" panose="020B0503020204020204" pitchFamily="34" charset="-122"/>
              </a:rPr>
              <a:t>投资立项</a:t>
            </a:r>
          </a:p>
        </p:txBody>
      </p:sp>
      <p:sp>
        <p:nvSpPr>
          <p:cNvPr id="209" name="圆角矩形 36">
            <a:extLst>
              <a:ext uri="{FF2B5EF4-FFF2-40B4-BE49-F238E27FC236}">
                <a16:creationId xmlns="" xmlns:a16="http://schemas.microsoft.com/office/drawing/2014/main" id="{B329C692-5FA8-4ADF-8FF0-CD0D69E0ECBC}"/>
              </a:ext>
            </a:extLst>
          </p:cNvPr>
          <p:cNvSpPr/>
          <p:nvPr/>
        </p:nvSpPr>
        <p:spPr bwMode="auto">
          <a:xfrm>
            <a:off x="5132100" y="5315114"/>
            <a:ext cx="1008112" cy="500063"/>
          </a:xfrm>
          <a:prstGeom prst="roundRect">
            <a:avLst/>
          </a:prstGeom>
          <a:solidFill>
            <a:srgbClr val="9C9CDF"/>
          </a:solidFill>
          <a:ln w="9525" algn="ctr">
            <a:solidFill>
              <a:srgbClr val="000000"/>
            </a:solidFill>
            <a:miter lim="800000"/>
            <a:headEnd/>
            <a:tailEnd/>
          </a:ln>
          <a:effectLst/>
        </p:spPr>
        <p:txBody>
          <a:bodyPr wrap="none" lIns="0" tIns="0" rIns="0" bIns="0" anchor="ctr"/>
          <a:lstStyle/>
          <a:p>
            <a:pPr algn="ctr"/>
            <a:r>
              <a:rPr lang="zh-CN" altLang="en-US" sz="1200" b="1" kern="0" dirty="0">
                <a:solidFill>
                  <a:sysClr val="windowText" lastClr="000000"/>
                </a:solidFill>
                <a:latin typeface="微软雅黑" panose="020B0503020204020204" pitchFamily="34" charset="-122"/>
                <a:ea typeface="微软雅黑" panose="020B0503020204020204" pitchFamily="34" charset="-122"/>
              </a:rPr>
              <a:t>项目预算</a:t>
            </a:r>
            <a:endParaRPr lang="en-US" altLang="zh-CN" sz="1200"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10" name="圆角矩形 37">
            <a:extLst>
              <a:ext uri="{FF2B5EF4-FFF2-40B4-BE49-F238E27FC236}">
                <a16:creationId xmlns="" xmlns:a16="http://schemas.microsoft.com/office/drawing/2014/main" id="{9DA0755A-8060-47E8-A982-F6353A3AB7EB}"/>
              </a:ext>
            </a:extLst>
          </p:cNvPr>
          <p:cNvSpPr/>
          <p:nvPr/>
        </p:nvSpPr>
        <p:spPr bwMode="auto">
          <a:xfrm>
            <a:off x="6839048" y="5313797"/>
            <a:ext cx="1008112" cy="500063"/>
          </a:xfrm>
          <a:prstGeom prst="roundRect">
            <a:avLst/>
          </a:prstGeom>
          <a:solidFill>
            <a:srgbClr val="9C9CDF"/>
          </a:solidFill>
          <a:ln w="9525" algn="ctr">
            <a:solidFill>
              <a:srgbClr val="000000"/>
            </a:solidFill>
            <a:miter lim="800000"/>
            <a:headEnd/>
            <a:tailEnd/>
          </a:ln>
          <a:effectLst/>
        </p:spPr>
        <p:txBody>
          <a:bodyPr wrap="none" lIns="0" tIns="0" rIns="0" bIns="0" anchor="ctr"/>
          <a:lstStyle/>
          <a:p>
            <a:pPr algn="ctr"/>
            <a:r>
              <a:rPr lang="zh-CN" altLang="en-US" sz="1200" b="1" kern="0" dirty="0">
                <a:solidFill>
                  <a:sysClr val="windowText" lastClr="000000"/>
                </a:solidFill>
                <a:latin typeface="微软雅黑" panose="020B0503020204020204" pitchFamily="34" charset="-122"/>
                <a:ea typeface="微软雅黑" panose="020B0503020204020204" pitchFamily="34" charset="-122"/>
              </a:rPr>
              <a:t>项目执行</a:t>
            </a:r>
            <a:endParaRPr lang="en-US" altLang="zh-CN" sz="1200"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211" name="圆角矩形 38">
            <a:extLst>
              <a:ext uri="{FF2B5EF4-FFF2-40B4-BE49-F238E27FC236}">
                <a16:creationId xmlns="" xmlns:a16="http://schemas.microsoft.com/office/drawing/2014/main" id="{A6E061E0-6F4B-4B91-9A86-04A36E81759C}"/>
              </a:ext>
            </a:extLst>
          </p:cNvPr>
          <p:cNvSpPr/>
          <p:nvPr/>
        </p:nvSpPr>
        <p:spPr bwMode="auto">
          <a:xfrm>
            <a:off x="8545996" y="5313797"/>
            <a:ext cx="1008112" cy="500063"/>
          </a:xfrm>
          <a:prstGeom prst="roundRect">
            <a:avLst/>
          </a:prstGeom>
          <a:solidFill>
            <a:srgbClr val="9C9CDF"/>
          </a:solidFill>
          <a:ln w="9525" algn="ctr">
            <a:solidFill>
              <a:srgbClr val="000000"/>
            </a:solidFill>
            <a:miter lim="800000"/>
            <a:headEnd/>
            <a:tailEnd/>
          </a:ln>
          <a:effectLst/>
        </p:spPr>
        <p:txBody>
          <a:bodyPr wrap="none" lIns="0" tIns="0" rIns="0" bIns="0" anchor="ctr"/>
          <a:lstStyle/>
          <a:p>
            <a:pPr algn="ctr"/>
            <a:r>
              <a:rPr lang="zh-CN" altLang="en-US" sz="1200" b="1" kern="0" dirty="0">
                <a:solidFill>
                  <a:sysClr val="windowText" lastClr="000000"/>
                </a:solidFill>
                <a:latin typeface="微软雅黑" panose="020B0503020204020204" pitchFamily="34" charset="-122"/>
                <a:ea typeface="微软雅黑" panose="020B0503020204020204" pitchFamily="34" charset="-122"/>
              </a:rPr>
              <a:t>项目决算与</a:t>
            </a:r>
            <a:endParaRPr lang="en-US" altLang="zh-CN" sz="1200" b="1" kern="0" dirty="0">
              <a:solidFill>
                <a:sysClr val="windowText" lastClr="000000"/>
              </a:solidFill>
              <a:latin typeface="微软雅黑" panose="020B0503020204020204" pitchFamily="34" charset="-122"/>
              <a:ea typeface="微软雅黑" panose="020B0503020204020204" pitchFamily="34" charset="-122"/>
            </a:endParaRPr>
          </a:p>
          <a:p>
            <a:pPr algn="ctr"/>
            <a:r>
              <a:rPr lang="zh-CN" altLang="en-US" sz="1200" b="1" kern="0" dirty="0">
                <a:solidFill>
                  <a:sysClr val="windowText" lastClr="000000"/>
                </a:solidFill>
                <a:latin typeface="微软雅黑" panose="020B0503020204020204" pitchFamily="34" charset="-122"/>
                <a:ea typeface="微软雅黑" panose="020B0503020204020204" pitchFamily="34" charset="-122"/>
              </a:rPr>
              <a:t>转资</a:t>
            </a:r>
          </a:p>
        </p:txBody>
      </p:sp>
      <p:sp>
        <p:nvSpPr>
          <p:cNvPr id="212" name="圆角矩形 39">
            <a:extLst>
              <a:ext uri="{FF2B5EF4-FFF2-40B4-BE49-F238E27FC236}">
                <a16:creationId xmlns="" xmlns:a16="http://schemas.microsoft.com/office/drawing/2014/main" id="{F8DEE2B6-39D4-46B2-B953-2C3B4B436384}"/>
              </a:ext>
            </a:extLst>
          </p:cNvPr>
          <p:cNvSpPr/>
          <p:nvPr/>
        </p:nvSpPr>
        <p:spPr bwMode="auto">
          <a:xfrm>
            <a:off x="10252944" y="5313797"/>
            <a:ext cx="1008112" cy="500063"/>
          </a:xfrm>
          <a:prstGeom prst="roundRect">
            <a:avLst/>
          </a:prstGeom>
          <a:solidFill>
            <a:srgbClr val="9C9CDF"/>
          </a:solidFill>
          <a:ln w="9525" algn="ctr">
            <a:solidFill>
              <a:srgbClr val="000000"/>
            </a:solidFill>
            <a:miter lim="800000"/>
            <a:headEnd/>
            <a:tailEnd/>
          </a:ln>
          <a:effectLst/>
        </p:spPr>
        <p:txBody>
          <a:bodyPr wrap="none" lIns="0" tIns="0" rIns="0" bIns="0" anchor="ctr"/>
          <a:lstStyle/>
          <a:p>
            <a:pPr algn="ctr"/>
            <a:r>
              <a:rPr lang="zh-CN" altLang="en-US" sz="1200" b="1" kern="0" dirty="0">
                <a:solidFill>
                  <a:sysClr val="windowText" lastClr="000000"/>
                </a:solidFill>
                <a:latin typeface="微软雅黑" panose="020B0503020204020204" pitchFamily="34" charset="-122"/>
                <a:ea typeface="微软雅黑" panose="020B0503020204020204" pitchFamily="34" charset="-122"/>
              </a:rPr>
              <a:t>项目关闭</a:t>
            </a:r>
          </a:p>
        </p:txBody>
      </p:sp>
      <p:sp>
        <p:nvSpPr>
          <p:cNvPr id="213" name="箭头: 右 76">
            <a:extLst>
              <a:ext uri="{FF2B5EF4-FFF2-40B4-BE49-F238E27FC236}">
                <a16:creationId xmlns="" xmlns:a16="http://schemas.microsoft.com/office/drawing/2014/main" id="{6FB6AD72-5809-444F-A30F-DA4720938D59}"/>
              </a:ext>
            </a:extLst>
          </p:cNvPr>
          <p:cNvSpPr/>
          <p:nvPr/>
        </p:nvSpPr>
        <p:spPr>
          <a:xfrm>
            <a:off x="4609800" y="1455758"/>
            <a:ext cx="345989" cy="284205"/>
          </a:xfrm>
          <a:prstGeom prst="rightArrow">
            <a:avLst/>
          </a:prstGeom>
          <a:noFill/>
          <a:ln w="349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箭头: 右 78">
            <a:extLst>
              <a:ext uri="{FF2B5EF4-FFF2-40B4-BE49-F238E27FC236}">
                <a16:creationId xmlns="" xmlns:a16="http://schemas.microsoft.com/office/drawing/2014/main" id="{088B9CEE-DFF1-4E5F-B713-0034BF547E87}"/>
              </a:ext>
            </a:extLst>
          </p:cNvPr>
          <p:cNvSpPr/>
          <p:nvPr/>
        </p:nvSpPr>
        <p:spPr>
          <a:xfrm>
            <a:off x="4609800" y="2248644"/>
            <a:ext cx="345989" cy="284205"/>
          </a:xfrm>
          <a:prstGeom prst="rightArrow">
            <a:avLst/>
          </a:prstGeom>
          <a:noFill/>
          <a:ln w="34925">
            <a:solidFill>
              <a:srgbClr val="66FF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箭头: 右 80">
            <a:extLst>
              <a:ext uri="{FF2B5EF4-FFF2-40B4-BE49-F238E27FC236}">
                <a16:creationId xmlns="" xmlns:a16="http://schemas.microsoft.com/office/drawing/2014/main" id="{F8097970-20E8-437E-AC10-3DBEBE0F4B6F}"/>
              </a:ext>
            </a:extLst>
          </p:cNvPr>
          <p:cNvSpPr/>
          <p:nvPr/>
        </p:nvSpPr>
        <p:spPr>
          <a:xfrm>
            <a:off x="4609687" y="3041530"/>
            <a:ext cx="345989" cy="284205"/>
          </a:xfrm>
          <a:prstGeom prst="rightArrow">
            <a:avLst/>
          </a:prstGeom>
          <a:noFill/>
          <a:ln w="34925">
            <a:solidFill>
              <a:srgbClr val="C8C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箭头: 右 82">
            <a:extLst>
              <a:ext uri="{FF2B5EF4-FFF2-40B4-BE49-F238E27FC236}">
                <a16:creationId xmlns="" xmlns:a16="http://schemas.microsoft.com/office/drawing/2014/main" id="{BB74793C-9C2D-4D19-867A-A0E4A670746E}"/>
              </a:ext>
            </a:extLst>
          </p:cNvPr>
          <p:cNvSpPr/>
          <p:nvPr/>
        </p:nvSpPr>
        <p:spPr>
          <a:xfrm>
            <a:off x="4609687" y="3829187"/>
            <a:ext cx="345989" cy="284205"/>
          </a:xfrm>
          <a:prstGeom prst="rightArrow">
            <a:avLst/>
          </a:prstGeom>
          <a:noFill/>
          <a:ln w="34925">
            <a:solidFill>
              <a:srgbClr val="A7C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箭头: 右 84">
            <a:extLst>
              <a:ext uri="{FF2B5EF4-FFF2-40B4-BE49-F238E27FC236}">
                <a16:creationId xmlns="" xmlns:a16="http://schemas.microsoft.com/office/drawing/2014/main" id="{17419D6E-B995-4A2B-B222-B3E9A3C15DDC}"/>
              </a:ext>
            </a:extLst>
          </p:cNvPr>
          <p:cNvSpPr/>
          <p:nvPr/>
        </p:nvSpPr>
        <p:spPr>
          <a:xfrm>
            <a:off x="4609686" y="4629693"/>
            <a:ext cx="345989" cy="284205"/>
          </a:xfrm>
          <a:prstGeom prst="rightArrow">
            <a:avLst/>
          </a:prstGeom>
          <a:noFill/>
          <a:ln w="34925">
            <a:solidFill>
              <a:srgbClr val="9FE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箭头: 右 86">
            <a:extLst>
              <a:ext uri="{FF2B5EF4-FFF2-40B4-BE49-F238E27FC236}">
                <a16:creationId xmlns="" xmlns:a16="http://schemas.microsoft.com/office/drawing/2014/main" id="{D297E0BB-A8F9-40C3-8D18-439FF6F49AA3}"/>
              </a:ext>
            </a:extLst>
          </p:cNvPr>
          <p:cNvSpPr/>
          <p:nvPr/>
        </p:nvSpPr>
        <p:spPr>
          <a:xfrm>
            <a:off x="4609685" y="5417350"/>
            <a:ext cx="345989" cy="284205"/>
          </a:xfrm>
          <a:prstGeom prst="rightArrow">
            <a:avLst/>
          </a:prstGeom>
          <a:noFill/>
          <a:ln w="34925">
            <a:solidFill>
              <a:srgbClr val="9C9C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箭头: 右 88">
            <a:extLst>
              <a:ext uri="{FF2B5EF4-FFF2-40B4-BE49-F238E27FC236}">
                <a16:creationId xmlns="" xmlns:a16="http://schemas.microsoft.com/office/drawing/2014/main" id="{F2943F61-A037-4519-A249-B3A31C4FEA55}"/>
              </a:ext>
            </a:extLst>
          </p:cNvPr>
          <p:cNvSpPr/>
          <p:nvPr/>
        </p:nvSpPr>
        <p:spPr>
          <a:xfrm>
            <a:off x="6316352" y="1455758"/>
            <a:ext cx="345989" cy="284205"/>
          </a:xfrm>
          <a:prstGeom prst="rightArrow">
            <a:avLst/>
          </a:prstGeom>
          <a:noFill/>
          <a:ln w="349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箭头: 右 90">
            <a:extLst>
              <a:ext uri="{FF2B5EF4-FFF2-40B4-BE49-F238E27FC236}">
                <a16:creationId xmlns="" xmlns:a16="http://schemas.microsoft.com/office/drawing/2014/main" id="{F2AD558A-6043-4E43-A83C-07B2F5E7D766}"/>
              </a:ext>
            </a:extLst>
          </p:cNvPr>
          <p:cNvSpPr/>
          <p:nvPr/>
        </p:nvSpPr>
        <p:spPr>
          <a:xfrm>
            <a:off x="6316352" y="2248644"/>
            <a:ext cx="345989" cy="284205"/>
          </a:xfrm>
          <a:prstGeom prst="rightArrow">
            <a:avLst/>
          </a:prstGeom>
          <a:noFill/>
          <a:ln w="34925">
            <a:solidFill>
              <a:srgbClr val="66FF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箭头: 右 92">
            <a:extLst>
              <a:ext uri="{FF2B5EF4-FFF2-40B4-BE49-F238E27FC236}">
                <a16:creationId xmlns="" xmlns:a16="http://schemas.microsoft.com/office/drawing/2014/main" id="{EB6BD853-4CFA-4C59-AB51-055D6A0606E3}"/>
              </a:ext>
            </a:extLst>
          </p:cNvPr>
          <p:cNvSpPr/>
          <p:nvPr/>
        </p:nvSpPr>
        <p:spPr>
          <a:xfrm>
            <a:off x="6316239" y="3041530"/>
            <a:ext cx="345989" cy="284205"/>
          </a:xfrm>
          <a:prstGeom prst="rightArrow">
            <a:avLst/>
          </a:prstGeom>
          <a:noFill/>
          <a:ln w="34925">
            <a:solidFill>
              <a:srgbClr val="C8C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箭头: 右 94">
            <a:extLst>
              <a:ext uri="{FF2B5EF4-FFF2-40B4-BE49-F238E27FC236}">
                <a16:creationId xmlns="" xmlns:a16="http://schemas.microsoft.com/office/drawing/2014/main" id="{4F0E0DB9-B5F5-4BAD-B782-29FC795EE1A2}"/>
              </a:ext>
            </a:extLst>
          </p:cNvPr>
          <p:cNvSpPr/>
          <p:nvPr/>
        </p:nvSpPr>
        <p:spPr>
          <a:xfrm>
            <a:off x="6316239" y="3829187"/>
            <a:ext cx="345989" cy="284205"/>
          </a:xfrm>
          <a:prstGeom prst="rightArrow">
            <a:avLst/>
          </a:prstGeom>
          <a:noFill/>
          <a:ln w="34925">
            <a:solidFill>
              <a:srgbClr val="A7C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箭头: 右 96">
            <a:extLst>
              <a:ext uri="{FF2B5EF4-FFF2-40B4-BE49-F238E27FC236}">
                <a16:creationId xmlns="" xmlns:a16="http://schemas.microsoft.com/office/drawing/2014/main" id="{3116A4F0-CF6A-4D4D-BC9F-5DD6E141D212}"/>
              </a:ext>
            </a:extLst>
          </p:cNvPr>
          <p:cNvSpPr/>
          <p:nvPr/>
        </p:nvSpPr>
        <p:spPr>
          <a:xfrm>
            <a:off x="6316238" y="4629693"/>
            <a:ext cx="345989" cy="284205"/>
          </a:xfrm>
          <a:prstGeom prst="rightArrow">
            <a:avLst/>
          </a:prstGeom>
          <a:noFill/>
          <a:ln w="34925">
            <a:solidFill>
              <a:srgbClr val="9FE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箭头: 右 98">
            <a:extLst>
              <a:ext uri="{FF2B5EF4-FFF2-40B4-BE49-F238E27FC236}">
                <a16:creationId xmlns="" xmlns:a16="http://schemas.microsoft.com/office/drawing/2014/main" id="{B5345818-0113-41CD-9CBB-0F636DC61292}"/>
              </a:ext>
            </a:extLst>
          </p:cNvPr>
          <p:cNvSpPr/>
          <p:nvPr/>
        </p:nvSpPr>
        <p:spPr>
          <a:xfrm>
            <a:off x="6316237" y="5417350"/>
            <a:ext cx="345989" cy="284205"/>
          </a:xfrm>
          <a:prstGeom prst="rightArrow">
            <a:avLst/>
          </a:prstGeom>
          <a:noFill/>
          <a:ln w="34925">
            <a:solidFill>
              <a:srgbClr val="9C9C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箭头: 右 100">
            <a:extLst>
              <a:ext uri="{FF2B5EF4-FFF2-40B4-BE49-F238E27FC236}">
                <a16:creationId xmlns="" xmlns:a16="http://schemas.microsoft.com/office/drawing/2014/main" id="{DE487B7B-D597-4847-9C87-32B0813FF9C8}"/>
              </a:ext>
            </a:extLst>
          </p:cNvPr>
          <p:cNvSpPr/>
          <p:nvPr/>
        </p:nvSpPr>
        <p:spPr>
          <a:xfrm>
            <a:off x="8028053" y="1455758"/>
            <a:ext cx="345989" cy="284205"/>
          </a:xfrm>
          <a:prstGeom prst="rightArrow">
            <a:avLst/>
          </a:prstGeom>
          <a:noFill/>
          <a:ln w="349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箭头: 右 102">
            <a:extLst>
              <a:ext uri="{FF2B5EF4-FFF2-40B4-BE49-F238E27FC236}">
                <a16:creationId xmlns="" xmlns:a16="http://schemas.microsoft.com/office/drawing/2014/main" id="{F55F99DD-CAA9-4209-91EF-55391348D3AB}"/>
              </a:ext>
            </a:extLst>
          </p:cNvPr>
          <p:cNvSpPr/>
          <p:nvPr/>
        </p:nvSpPr>
        <p:spPr>
          <a:xfrm>
            <a:off x="8028053" y="2248644"/>
            <a:ext cx="345989" cy="284205"/>
          </a:xfrm>
          <a:prstGeom prst="rightArrow">
            <a:avLst/>
          </a:prstGeom>
          <a:noFill/>
          <a:ln w="34925">
            <a:solidFill>
              <a:srgbClr val="66FF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箭头: 右 104">
            <a:extLst>
              <a:ext uri="{FF2B5EF4-FFF2-40B4-BE49-F238E27FC236}">
                <a16:creationId xmlns="" xmlns:a16="http://schemas.microsoft.com/office/drawing/2014/main" id="{E1D182D8-F2CA-4DD0-BC09-EED2262C770E}"/>
              </a:ext>
            </a:extLst>
          </p:cNvPr>
          <p:cNvSpPr/>
          <p:nvPr/>
        </p:nvSpPr>
        <p:spPr>
          <a:xfrm>
            <a:off x="8027940" y="3041530"/>
            <a:ext cx="345989" cy="284205"/>
          </a:xfrm>
          <a:prstGeom prst="rightArrow">
            <a:avLst/>
          </a:prstGeom>
          <a:noFill/>
          <a:ln w="34925">
            <a:solidFill>
              <a:srgbClr val="C8C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箭头: 右 106">
            <a:extLst>
              <a:ext uri="{FF2B5EF4-FFF2-40B4-BE49-F238E27FC236}">
                <a16:creationId xmlns="" xmlns:a16="http://schemas.microsoft.com/office/drawing/2014/main" id="{638BD069-E2F3-4AAF-978F-2AE6BB45D14A}"/>
              </a:ext>
            </a:extLst>
          </p:cNvPr>
          <p:cNvSpPr/>
          <p:nvPr/>
        </p:nvSpPr>
        <p:spPr>
          <a:xfrm>
            <a:off x="8027940" y="3829187"/>
            <a:ext cx="345989" cy="284205"/>
          </a:xfrm>
          <a:prstGeom prst="rightArrow">
            <a:avLst/>
          </a:prstGeom>
          <a:noFill/>
          <a:ln w="34925">
            <a:solidFill>
              <a:srgbClr val="A7C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箭头: 右 108">
            <a:extLst>
              <a:ext uri="{FF2B5EF4-FFF2-40B4-BE49-F238E27FC236}">
                <a16:creationId xmlns="" xmlns:a16="http://schemas.microsoft.com/office/drawing/2014/main" id="{4C784BFF-148A-4501-8A40-333F39CC7E31}"/>
              </a:ext>
            </a:extLst>
          </p:cNvPr>
          <p:cNvSpPr/>
          <p:nvPr/>
        </p:nvSpPr>
        <p:spPr>
          <a:xfrm>
            <a:off x="8027939" y="4629693"/>
            <a:ext cx="345989" cy="284205"/>
          </a:xfrm>
          <a:prstGeom prst="rightArrow">
            <a:avLst/>
          </a:prstGeom>
          <a:noFill/>
          <a:ln w="34925">
            <a:solidFill>
              <a:srgbClr val="9FE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箭头: 右 110">
            <a:extLst>
              <a:ext uri="{FF2B5EF4-FFF2-40B4-BE49-F238E27FC236}">
                <a16:creationId xmlns="" xmlns:a16="http://schemas.microsoft.com/office/drawing/2014/main" id="{CE1CC42B-923D-4F51-AEBC-57226612550D}"/>
              </a:ext>
            </a:extLst>
          </p:cNvPr>
          <p:cNvSpPr/>
          <p:nvPr/>
        </p:nvSpPr>
        <p:spPr>
          <a:xfrm>
            <a:off x="8027938" y="5417350"/>
            <a:ext cx="345989" cy="284205"/>
          </a:xfrm>
          <a:prstGeom prst="rightArrow">
            <a:avLst/>
          </a:prstGeom>
          <a:noFill/>
          <a:ln w="34925">
            <a:solidFill>
              <a:srgbClr val="9C9C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箭头: 右 112">
            <a:extLst>
              <a:ext uri="{FF2B5EF4-FFF2-40B4-BE49-F238E27FC236}">
                <a16:creationId xmlns="" xmlns:a16="http://schemas.microsoft.com/office/drawing/2014/main" id="{7D906A0F-9972-4889-AB1A-436E03866775}"/>
              </a:ext>
            </a:extLst>
          </p:cNvPr>
          <p:cNvSpPr/>
          <p:nvPr/>
        </p:nvSpPr>
        <p:spPr>
          <a:xfrm>
            <a:off x="9726176" y="1455758"/>
            <a:ext cx="345989" cy="284205"/>
          </a:xfrm>
          <a:prstGeom prst="rightArrow">
            <a:avLst/>
          </a:prstGeom>
          <a:noFill/>
          <a:ln w="349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箭头: 右 114">
            <a:extLst>
              <a:ext uri="{FF2B5EF4-FFF2-40B4-BE49-F238E27FC236}">
                <a16:creationId xmlns="" xmlns:a16="http://schemas.microsoft.com/office/drawing/2014/main" id="{7929AF95-AA00-4AF5-8326-4BC8424EC1B2}"/>
              </a:ext>
            </a:extLst>
          </p:cNvPr>
          <p:cNvSpPr/>
          <p:nvPr/>
        </p:nvSpPr>
        <p:spPr>
          <a:xfrm>
            <a:off x="9726176" y="2248644"/>
            <a:ext cx="345989" cy="284205"/>
          </a:xfrm>
          <a:prstGeom prst="rightArrow">
            <a:avLst/>
          </a:prstGeom>
          <a:noFill/>
          <a:ln w="34925">
            <a:solidFill>
              <a:srgbClr val="66FF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箭头: 右 116">
            <a:extLst>
              <a:ext uri="{FF2B5EF4-FFF2-40B4-BE49-F238E27FC236}">
                <a16:creationId xmlns="" xmlns:a16="http://schemas.microsoft.com/office/drawing/2014/main" id="{EC99B763-3BC9-44A9-B3E7-6FDD5E2E7AD2}"/>
              </a:ext>
            </a:extLst>
          </p:cNvPr>
          <p:cNvSpPr/>
          <p:nvPr/>
        </p:nvSpPr>
        <p:spPr>
          <a:xfrm>
            <a:off x="9726063" y="3041530"/>
            <a:ext cx="345989" cy="284205"/>
          </a:xfrm>
          <a:prstGeom prst="rightArrow">
            <a:avLst/>
          </a:prstGeom>
          <a:noFill/>
          <a:ln w="34925">
            <a:solidFill>
              <a:srgbClr val="C8C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箭头: 右 118">
            <a:extLst>
              <a:ext uri="{FF2B5EF4-FFF2-40B4-BE49-F238E27FC236}">
                <a16:creationId xmlns="" xmlns:a16="http://schemas.microsoft.com/office/drawing/2014/main" id="{72E2044C-8FFE-45B6-9279-5A4709FE499E}"/>
              </a:ext>
            </a:extLst>
          </p:cNvPr>
          <p:cNvSpPr/>
          <p:nvPr/>
        </p:nvSpPr>
        <p:spPr>
          <a:xfrm>
            <a:off x="9726063" y="3829187"/>
            <a:ext cx="345989" cy="284205"/>
          </a:xfrm>
          <a:prstGeom prst="rightArrow">
            <a:avLst/>
          </a:prstGeom>
          <a:noFill/>
          <a:ln w="34925">
            <a:solidFill>
              <a:srgbClr val="A7C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箭头: 右 120">
            <a:extLst>
              <a:ext uri="{FF2B5EF4-FFF2-40B4-BE49-F238E27FC236}">
                <a16:creationId xmlns="" xmlns:a16="http://schemas.microsoft.com/office/drawing/2014/main" id="{D1BD3E42-E67D-47EF-95B9-D63237F529D1}"/>
              </a:ext>
            </a:extLst>
          </p:cNvPr>
          <p:cNvSpPr/>
          <p:nvPr/>
        </p:nvSpPr>
        <p:spPr>
          <a:xfrm>
            <a:off x="9726062" y="4629693"/>
            <a:ext cx="345989" cy="284205"/>
          </a:xfrm>
          <a:prstGeom prst="rightArrow">
            <a:avLst/>
          </a:prstGeom>
          <a:noFill/>
          <a:ln w="34925">
            <a:solidFill>
              <a:srgbClr val="9FE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箭头: 右 122">
            <a:extLst>
              <a:ext uri="{FF2B5EF4-FFF2-40B4-BE49-F238E27FC236}">
                <a16:creationId xmlns="" xmlns:a16="http://schemas.microsoft.com/office/drawing/2014/main" id="{C0FEF749-6931-4164-921D-A1EEE862521D}"/>
              </a:ext>
            </a:extLst>
          </p:cNvPr>
          <p:cNvSpPr/>
          <p:nvPr/>
        </p:nvSpPr>
        <p:spPr>
          <a:xfrm>
            <a:off x="9726061" y="5417350"/>
            <a:ext cx="345989" cy="284205"/>
          </a:xfrm>
          <a:prstGeom prst="rightArrow">
            <a:avLst/>
          </a:prstGeom>
          <a:noFill/>
          <a:ln w="34925">
            <a:solidFill>
              <a:srgbClr val="9C9C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308992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1944350" cy="383182"/>
          </a:xfrm>
          <a:noFill/>
        </p:spPr>
        <p:txBody>
          <a:bodyPr wrap="square" rtlCol="0">
            <a:spAutoFit/>
          </a:bodyPr>
          <a:lstStyle/>
          <a:p>
            <a:r>
              <a:rPr lang="zh-CN" altLang="en-US" dirty="0"/>
              <a:t>模型设计基础</a:t>
            </a:r>
            <a:r>
              <a:rPr lang="en-US" altLang="zh-CN" dirty="0"/>
              <a:t>-</a:t>
            </a:r>
            <a:r>
              <a:rPr lang="zh-CN" altLang="en-US" dirty="0"/>
              <a:t>横向串联，纵向贯穿的整体业务链条，业务财务一体化的全局理解</a:t>
            </a:r>
          </a:p>
        </p:txBody>
      </p:sp>
      <p:sp>
        <p:nvSpPr>
          <p:cNvPr id="222" name="矩形 221"/>
          <p:cNvSpPr/>
          <p:nvPr/>
        </p:nvSpPr>
        <p:spPr>
          <a:xfrm>
            <a:off x="206062" y="2020832"/>
            <a:ext cx="1097980" cy="276999"/>
          </a:xfrm>
          <a:prstGeom prst="rect">
            <a:avLst/>
          </a:prstGeom>
          <a:solidFill>
            <a:srgbClr val="5B9BD5">
              <a:lumMod val="60000"/>
              <a:lumOff val="4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研发项目立项</a:t>
            </a:r>
          </a:p>
        </p:txBody>
      </p:sp>
      <p:sp>
        <p:nvSpPr>
          <p:cNvPr id="223" name="矩形 222"/>
          <p:cNvSpPr/>
          <p:nvPr/>
        </p:nvSpPr>
        <p:spPr>
          <a:xfrm>
            <a:off x="1467514" y="2018484"/>
            <a:ext cx="934842" cy="276999"/>
          </a:xfrm>
          <a:prstGeom prst="rect">
            <a:avLst/>
          </a:prstGeom>
          <a:solidFill>
            <a:srgbClr val="5B9BD5">
              <a:lumMod val="60000"/>
              <a:lumOff val="4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手工制样</a:t>
            </a:r>
          </a:p>
        </p:txBody>
      </p:sp>
      <p:sp>
        <p:nvSpPr>
          <p:cNvPr id="224" name="矩形 223"/>
          <p:cNvSpPr/>
          <p:nvPr/>
        </p:nvSpPr>
        <p:spPr>
          <a:xfrm>
            <a:off x="3124646" y="1818258"/>
            <a:ext cx="1131160" cy="277200"/>
          </a:xfrm>
          <a:prstGeom prst="rect">
            <a:avLst/>
          </a:prstGeom>
          <a:solidFill>
            <a:srgbClr val="5B9BD5">
              <a:lumMod val="60000"/>
              <a:lumOff val="4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样品生产订单</a:t>
            </a:r>
          </a:p>
        </p:txBody>
      </p:sp>
      <p:sp>
        <p:nvSpPr>
          <p:cNvPr id="225" name="矩形 224"/>
          <p:cNvSpPr/>
          <p:nvPr/>
        </p:nvSpPr>
        <p:spPr>
          <a:xfrm>
            <a:off x="206062" y="1247892"/>
            <a:ext cx="934842" cy="276999"/>
          </a:xfrm>
          <a:prstGeom prst="rect">
            <a:avLst/>
          </a:prstGeom>
          <a:solidFill>
            <a:srgbClr val="FFC000">
              <a:lumMod val="60000"/>
              <a:lumOff val="4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接收商机</a:t>
            </a:r>
          </a:p>
        </p:txBody>
      </p:sp>
      <p:sp>
        <p:nvSpPr>
          <p:cNvPr id="226" name="矩形 225"/>
          <p:cNvSpPr/>
          <p:nvPr/>
        </p:nvSpPr>
        <p:spPr>
          <a:xfrm>
            <a:off x="1451644" y="1247892"/>
            <a:ext cx="1268137" cy="276999"/>
          </a:xfrm>
          <a:prstGeom prst="rect">
            <a:avLst/>
          </a:prstGeom>
          <a:solidFill>
            <a:srgbClr val="FFC000">
              <a:lumMod val="60000"/>
              <a:lumOff val="4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报价计算与提报</a:t>
            </a:r>
          </a:p>
        </p:txBody>
      </p:sp>
      <p:cxnSp>
        <p:nvCxnSpPr>
          <p:cNvPr id="227" name="直接箭头连接符 226"/>
          <p:cNvCxnSpPr>
            <a:stCxn id="222" idx="3"/>
            <a:endCxn id="223" idx="1"/>
          </p:cNvCxnSpPr>
          <p:nvPr/>
        </p:nvCxnSpPr>
        <p:spPr>
          <a:xfrm flipV="1">
            <a:off x="1304042" y="2156984"/>
            <a:ext cx="163472" cy="2348"/>
          </a:xfrm>
          <a:prstGeom prst="straightConnector1">
            <a:avLst/>
          </a:prstGeom>
          <a:noFill/>
          <a:ln w="3175" cap="flat" cmpd="sng" algn="ctr">
            <a:solidFill>
              <a:sysClr val="windowText" lastClr="000000"/>
            </a:solidFill>
            <a:prstDash val="solid"/>
            <a:tailEnd type="triangle"/>
          </a:ln>
          <a:effectLst/>
        </p:spPr>
      </p:cxnSp>
      <p:cxnSp>
        <p:nvCxnSpPr>
          <p:cNvPr id="228" name="肘形连接符 227"/>
          <p:cNvCxnSpPr>
            <a:stCxn id="226" idx="2"/>
            <a:endCxn id="222" idx="0"/>
          </p:cNvCxnSpPr>
          <p:nvPr/>
        </p:nvCxnSpPr>
        <p:spPr>
          <a:xfrm rot="5400000">
            <a:off x="1172412" y="1107531"/>
            <a:ext cx="495941" cy="1330661"/>
          </a:xfrm>
          <a:prstGeom prst="bentConnector3">
            <a:avLst>
              <a:gd name="adj1" fmla="val 50000"/>
            </a:avLst>
          </a:prstGeom>
          <a:noFill/>
          <a:ln w="3175" cap="flat" cmpd="sng" algn="ctr">
            <a:solidFill>
              <a:sysClr val="windowText" lastClr="000000"/>
            </a:solidFill>
            <a:prstDash val="solid"/>
            <a:tailEnd type="triangle"/>
          </a:ln>
          <a:effectLst/>
        </p:spPr>
      </p:cxnSp>
      <p:sp>
        <p:nvSpPr>
          <p:cNvPr id="229" name="矩形 228"/>
          <p:cNvSpPr/>
          <p:nvPr/>
        </p:nvSpPr>
        <p:spPr>
          <a:xfrm>
            <a:off x="4713595" y="1247892"/>
            <a:ext cx="934842" cy="276999"/>
          </a:xfrm>
          <a:prstGeom prst="rect">
            <a:avLst/>
          </a:prstGeom>
          <a:solidFill>
            <a:srgbClr val="FFC000">
              <a:lumMod val="60000"/>
              <a:lumOff val="4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客户承认</a:t>
            </a:r>
          </a:p>
        </p:txBody>
      </p:sp>
      <p:sp>
        <p:nvSpPr>
          <p:cNvPr id="230" name="矩形 229"/>
          <p:cNvSpPr/>
          <p:nvPr/>
        </p:nvSpPr>
        <p:spPr>
          <a:xfrm>
            <a:off x="287631" y="4976794"/>
            <a:ext cx="934842" cy="276999"/>
          </a:xfrm>
          <a:prstGeom prst="rect">
            <a:avLst/>
          </a:prstGeom>
          <a:solidFill>
            <a:srgbClr val="ED7D31">
              <a:lumMod val="60000"/>
              <a:lumOff val="4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材料</a:t>
            </a:r>
            <a:r>
              <a:rPr kumimoji="0" lang="en-US" altLang="zh-CN"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FAE</a:t>
            </a:r>
            <a:endPar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31" name="矩形 230"/>
          <p:cNvSpPr/>
          <p:nvPr/>
        </p:nvSpPr>
        <p:spPr>
          <a:xfrm>
            <a:off x="5975777" y="1247892"/>
            <a:ext cx="1129388" cy="276999"/>
          </a:xfrm>
          <a:prstGeom prst="rect">
            <a:avLst/>
          </a:prstGeom>
          <a:solidFill>
            <a:srgbClr val="FFC000">
              <a:lumMod val="60000"/>
              <a:lumOff val="4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独立需求录入</a:t>
            </a:r>
          </a:p>
        </p:txBody>
      </p:sp>
      <p:sp>
        <p:nvSpPr>
          <p:cNvPr id="232" name="矩形 231"/>
          <p:cNvSpPr/>
          <p:nvPr/>
        </p:nvSpPr>
        <p:spPr>
          <a:xfrm>
            <a:off x="6942389" y="1090907"/>
            <a:ext cx="422662" cy="215444"/>
          </a:xfrm>
          <a:prstGeom prst="rect">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SAP</a:t>
            </a:r>
            <a:endParaRPr kumimoji="0" lang="zh-CN" altLang="en-US"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33" name="矩形 232"/>
          <p:cNvSpPr/>
          <p:nvPr/>
        </p:nvSpPr>
        <p:spPr>
          <a:xfrm>
            <a:off x="3222804" y="2556356"/>
            <a:ext cx="934842" cy="276999"/>
          </a:xfrm>
          <a:prstGeom prst="rect">
            <a:avLst/>
          </a:prstGeom>
          <a:solidFill>
            <a:srgbClr val="5B9BD5">
              <a:lumMod val="60000"/>
              <a:lumOff val="4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MRP</a:t>
            </a: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运算</a:t>
            </a:r>
          </a:p>
        </p:txBody>
      </p:sp>
      <p:sp>
        <p:nvSpPr>
          <p:cNvPr id="234" name="矩形 233"/>
          <p:cNvSpPr/>
          <p:nvPr/>
        </p:nvSpPr>
        <p:spPr>
          <a:xfrm>
            <a:off x="3222804" y="2945045"/>
            <a:ext cx="934842" cy="461665"/>
          </a:xfrm>
          <a:prstGeom prst="rect">
            <a:avLst/>
          </a:prstGeom>
          <a:solidFill>
            <a:srgbClr val="5B9BD5">
              <a:lumMod val="60000"/>
              <a:lumOff val="4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样品材料</a:t>
            </a:r>
            <a:endParaRPr kumimoji="0" lang="en-US" altLang="zh-CN"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采购</a:t>
            </a:r>
          </a:p>
        </p:txBody>
      </p:sp>
      <p:sp>
        <p:nvSpPr>
          <p:cNvPr id="235" name="矩形 234"/>
          <p:cNvSpPr/>
          <p:nvPr/>
        </p:nvSpPr>
        <p:spPr>
          <a:xfrm>
            <a:off x="3124646" y="1247892"/>
            <a:ext cx="1131160" cy="276999"/>
          </a:xfrm>
          <a:prstGeom prst="rect">
            <a:avLst/>
          </a:prstGeom>
          <a:solidFill>
            <a:srgbClr val="FFC000">
              <a:lumMod val="60000"/>
              <a:lumOff val="4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样品需求录入</a:t>
            </a:r>
          </a:p>
        </p:txBody>
      </p:sp>
      <p:cxnSp>
        <p:nvCxnSpPr>
          <p:cNvPr id="236" name="直接箭头连接符 235"/>
          <p:cNvCxnSpPr>
            <a:stCxn id="235" idx="2"/>
            <a:endCxn id="224" idx="0"/>
          </p:cNvCxnSpPr>
          <p:nvPr/>
        </p:nvCxnSpPr>
        <p:spPr>
          <a:xfrm>
            <a:off x="3690226" y="1524891"/>
            <a:ext cx="0" cy="293367"/>
          </a:xfrm>
          <a:prstGeom prst="straightConnector1">
            <a:avLst/>
          </a:prstGeom>
          <a:noFill/>
          <a:ln w="3175" cap="flat" cmpd="sng" algn="ctr">
            <a:solidFill>
              <a:sysClr val="windowText" lastClr="000000"/>
            </a:solidFill>
            <a:prstDash val="solid"/>
            <a:tailEnd type="triangle"/>
          </a:ln>
          <a:effectLst/>
        </p:spPr>
      </p:cxnSp>
      <p:sp>
        <p:nvSpPr>
          <p:cNvPr id="237" name="矩形 236"/>
          <p:cNvSpPr/>
          <p:nvPr/>
        </p:nvSpPr>
        <p:spPr>
          <a:xfrm>
            <a:off x="4101414" y="1075159"/>
            <a:ext cx="422662" cy="215444"/>
          </a:xfrm>
          <a:prstGeom prst="rect">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SAP</a:t>
            </a:r>
            <a:endParaRPr kumimoji="0" lang="zh-CN" altLang="en-US"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38" name="矩形 237"/>
          <p:cNvSpPr/>
          <p:nvPr/>
        </p:nvSpPr>
        <p:spPr>
          <a:xfrm>
            <a:off x="2584736" y="1073758"/>
            <a:ext cx="422662" cy="215444"/>
          </a:xfrm>
          <a:prstGeom prst="rect">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OA</a:t>
            </a:r>
            <a:endParaRPr kumimoji="0" lang="zh-CN" altLang="en-US"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cxnSp>
        <p:nvCxnSpPr>
          <p:cNvPr id="239" name="直接箭头连接符 238"/>
          <p:cNvCxnSpPr>
            <a:stCxn id="225" idx="3"/>
            <a:endCxn id="226" idx="1"/>
          </p:cNvCxnSpPr>
          <p:nvPr/>
        </p:nvCxnSpPr>
        <p:spPr>
          <a:xfrm>
            <a:off x="1140904" y="1386392"/>
            <a:ext cx="310740" cy="0"/>
          </a:xfrm>
          <a:prstGeom prst="straightConnector1">
            <a:avLst/>
          </a:prstGeom>
          <a:noFill/>
          <a:ln w="3175" cap="flat" cmpd="sng" algn="ctr">
            <a:solidFill>
              <a:sysClr val="windowText" lastClr="000000"/>
            </a:solidFill>
            <a:prstDash val="solid"/>
            <a:tailEnd type="triangle"/>
          </a:ln>
          <a:effectLst/>
        </p:spPr>
      </p:cxnSp>
      <p:cxnSp>
        <p:nvCxnSpPr>
          <p:cNvPr id="240" name="直接箭头连接符 239"/>
          <p:cNvCxnSpPr>
            <a:stCxn id="226" idx="3"/>
            <a:endCxn id="235" idx="1"/>
          </p:cNvCxnSpPr>
          <p:nvPr/>
        </p:nvCxnSpPr>
        <p:spPr>
          <a:xfrm>
            <a:off x="2719781" y="1386392"/>
            <a:ext cx="404865" cy="0"/>
          </a:xfrm>
          <a:prstGeom prst="straightConnector1">
            <a:avLst/>
          </a:prstGeom>
          <a:noFill/>
          <a:ln w="3175" cap="flat" cmpd="sng" algn="ctr">
            <a:solidFill>
              <a:sysClr val="windowText" lastClr="000000"/>
            </a:solidFill>
            <a:prstDash val="solid"/>
            <a:tailEnd type="triangle"/>
          </a:ln>
          <a:effectLst/>
        </p:spPr>
      </p:cxnSp>
      <p:cxnSp>
        <p:nvCxnSpPr>
          <p:cNvPr id="241" name="直接箭头连接符 240"/>
          <p:cNvCxnSpPr>
            <a:stCxn id="224" idx="2"/>
            <a:endCxn id="233" idx="0"/>
          </p:cNvCxnSpPr>
          <p:nvPr/>
        </p:nvCxnSpPr>
        <p:spPr>
          <a:xfrm flipH="1">
            <a:off x="3690225" y="2095458"/>
            <a:ext cx="1" cy="460898"/>
          </a:xfrm>
          <a:prstGeom prst="straightConnector1">
            <a:avLst/>
          </a:prstGeom>
          <a:noFill/>
          <a:ln w="3175" cap="flat" cmpd="sng" algn="ctr">
            <a:solidFill>
              <a:sysClr val="windowText" lastClr="000000"/>
            </a:solidFill>
            <a:prstDash val="solid"/>
            <a:tailEnd type="triangle"/>
          </a:ln>
          <a:effectLst/>
        </p:spPr>
      </p:cxnSp>
      <p:sp>
        <p:nvSpPr>
          <p:cNvPr id="242" name="矩形 241"/>
          <p:cNvSpPr/>
          <p:nvPr/>
        </p:nvSpPr>
        <p:spPr>
          <a:xfrm>
            <a:off x="4002015" y="1656705"/>
            <a:ext cx="422662" cy="215444"/>
          </a:xfrm>
          <a:prstGeom prst="rect">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SAP</a:t>
            </a:r>
            <a:endParaRPr kumimoji="0" lang="zh-CN" altLang="en-US"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cxnSp>
        <p:nvCxnSpPr>
          <p:cNvPr id="243" name="直接箭头连接符 242"/>
          <p:cNvCxnSpPr>
            <a:stCxn id="233" idx="2"/>
            <a:endCxn id="234" idx="0"/>
          </p:cNvCxnSpPr>
          <p:nvPr/>
        </p:nvCxnSpPr>
        <p:spPr>
          <a:xfrm>
            <a:off x="3690225" y="2833355"/>
            <a:ext cx="0" cy="111690"/>
          </a:xfrm>
          <a:prstGeom prst="straightConnector1">
            <a:avLst/>
          </a:prstGeom>
          <a:noFill/>
          <a:ln w="3175" cap="flat" cmpd="sng" algn="ctr">
            <a:solidFill>
              <a:sysClr val="windowText" lastClr="000000"/>
            </a:solidFill>
            <a:prstDash val="solid"/>
            <a:tailEnd type="triangle"/>
          </a:ln>
          <a:effectLst/>
        </p:spPr>
      </p:cxnSp>
      <p:sp>
        <p:nvSpPr>
          <p:cNvPr id="244" name="矩形 243"/>
          <p:cNvSpPr/>
          <p:nvPr/>
        </p:nvSpPr>
        <p:spPr>
          <a:xfrm>
            <a:off x="3222804" y="3543890"/>
            <a:ext cx="934842" cy="276999"/>
          </a:xfrm>
          <a:prstGeom prst="rect">
            <a:avLst/>
          </a:prstGeom>
          <a:solidFill>
            <a:srgbClr val="5B9BD5">
              <a:lumMod val="60000"/>
              <a:lumOff val="4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产线制样</a:t>
            </a:r>
          </a:p>
        </p:txBody>
      </p:sp>
      <p:cxnSp>
        <p:nvCxnSpPr>
          <p:cNvPr id="245" name="直接箭头连接符 244"/>
          <p:cNvCxnSpPr>
            <a:stCxn id="234" idx="2"/>
            <a:endCxn id="244" idx="0"/>
          </p:cNvCxnSpPr>
          <p:nvPr/>
        </p:nvCxnSpPr>
        <p:spPr>
          <a:xfrm>
            <a:off x="3690225" y="3406710"/>
            <a:ext cx="0" cy="137180"/>
          </a:xfrm>
          <a:prstGeom prst="straightConnector1">
            <a:avLst/>
          </a:prstGeom>
          <a:noFill/>
          <a:ln w="3175" cap="flat" cmpd="sng" algn="ctr">
            <a:solidFill>
              <a:sysClr val="windowText" lastClr="000000"/>
            </a:solidFill>
            <a:prstDash val="solid"/>
            <a:tailEnd type="triangle"/>
          </a:ln>
          <a:effectLst/>
        </p:spPr>
      </p:cxnSp>
      <p:cxnSp>
        <p:nvCxnSpPr>
          <p:cNvPr id="246" name="肘形连接符 245"/>
          <p:cNvCxnSpPr>
            <a:stCxn id="391" idx="3"/>
            <a:endCxn id="229" idx="1"/>
          </p:cNvCxnSpPr>
          <p:nvPr/>
        </p:nvCxnSpPr>
        <p:spPr>
          <a:xfrm flipV="1">
            <a:off x="4157646" y="1386392"/>
            <a:ext cx="555949" cy="2709659"/>
          </a:xfrm>
          <a:prstGeom prst="bentConnector3">
            <a:avLst>
              <a:gd name="adj1" fmla="val 75313"/>
            </a:avLst>
          </a:prstGeom>
          <a:noFill/>
          <a:ln w="3175" cap="flat" cmpd="sng" algn="ctr">
            <a:solidFill>
              <a:sysClr val="windowText" lastClr="000000"/>
            </a:solidFill>
            <a:prstDash val="solid"/>
            <a:tailEnd type="triangle"/>
          </a:ln>
          <a:effectLst/>
        </p:spPr>
      </p:cxnSp>
      <p:sp>
        <p:nvSpPr>
          <p:cNvPr id="247" name="矩形 246"/>
          <p:cNvSpPr/>
          <p:nvPr/>
        </p:nvSpPr>
        <p:spPr>
          <a:xfrm>
            <a:off x="4006290" y="2432806"/>
            <a:ext cx="422662" cy="215444"/>
          </a:xfrm>
          <a:prstGeom prst="rect">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SAP</a:t>
            </a:r>
            <a:endParaRPr kumimoji="0" lang="zh-CN" altLang="en-US"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48" name="矩形 247"/>
          <p:cNvSpPr/>
          <p:nvPr/>
        </p:nvSpPr>
        <p:spPr>
          <a:xfrm>
            <a:off x="4008689" y="2871081"/>
            <a:ext cx="422662" cy="215444"/>
          </a:xfrm>
          <a:prstGeom prst="rect">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SAP</a:t>
            </a:r>
            <a:endParaRPr kumimoji="0" lang="zh-CN" altLang="en-US"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49" name="矩形 248"/>
          <p:cNvSpPr/>
          <p:nvPr/>
        </p:nvSpPr>
        <p:spPr>
          <a:xfrm>
            <a:off x="4002548" y="3442406"/>
            <a:ext cx="422662" cy="215444"/>
          </a:xfrm>
          <a:prstGeom prst="rect">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SAP</a:t>
            </a:r>
            <a:endParaRPr kumimoji="0" lang="zh-CN" altLang="en-US"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cxnSp>
        <p:nvCxnSpPr>
          <p:cNvPr id="250" name="直接箭头连接符 249"/>
          <p:cNvCxnSpPr>
            <a:stCxn id="229" idx="3"/>
            <a:endCxn id="231" idx="1"/>
          </p:cNvCxnSpPr>
          <p:nvPr/>
        </p:nvCxnSpPr>
        <p:spPr>
          <a:xfrm>
            <a:off x="5648437" y="1386392"/>
            <a:ext cx="327340" cy="0"/>
          </a:xfrm>
          <a:prstGeom prst="straightConnector1">
            <a:avLst/>
          </a:prstGeom>
          <a:noFill/>
          <a:ln w="3175" cap="flat" cmpd="sng" algn="ctr">
            <a:solidFill>
              <a:sysClr val="windowText" lastClr="000000"/>
            </a:solidFill>
            <a:prstDash val="solid"/>
            <a:tailEnd type="triangle"/>
          </a:ln>
          <a:effectLst/>
        </p:spPr>
      </p:cxnSp>
      <p:sp>
        <p:nvSpPr>
          <p:cNvPr id="251" name="矩形 250"/>
          <p:cNvSpPr/>
          <p:nvPr/>
        </p:nvSpPr>
        <p:spPr>
          <a:xfrm>
            <a:off x="943113" y="1829226"/>
            <a:ext cx="422662" cy="215444"/>
          </a:xfrm>
          <a:prstGeom prst="rect">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SAP</a:t>
            </a:r>
            <a:endParaRPr kumimoji="0" lang="zh-CN" altLang="en-US"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52" name="矩形 251"/>
          <p:cNvSpPr/>
          <p:nvPr/>
        </p:nvSpPr>
        <p:spPr>
          <a:xfrm>
            <a:off x="2061865" y="2964726"/>
            <a:ext cx="580462" cy="276999"/>
          </a:xfrm>
          <a:prstGeom prst="rect">
            <a:avLst/>
          </a:prstGeom>
          <a:solidFill>
            <a:srgbClr val="5B9BD5">
              <a:lumMod val="60000"/>
              <a:lumOff val="4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BOM</a:t>
            </a:r>
            <a:endPar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53" name="矩形 252"/>
          <p:cNvSpPr/>
          <p:nvPr/>
        </p:nvSpPr>
        <p:spPr>
          <a:xfrm>
            <a:off x="2061864" y="3460945"/>
            <a:ext cx="580462" cy="276999"/>
          </a:xfrm>
          <a:prstGeom prst="rect">
            <a:avLst/>
          </a:prstGeom>
          <a:solidFill>
            <a:srgbClr val="5B9BD5">
              <a:lumMod val="60000"/>
              <a:lumOff val="4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工艺</a:t>
            </a:r>
          </a:p>
        </p:txBody>
      </p:sp>
      <p:cxnSp>
        <p:nvCxnSpPr>
          <p:cNvPr id="254" name="肘形连接符 253"/>
          <p:cNvCxnSpPr>
            <a:stCxn id="223" idx="2"/>
            <a:endCxn id="252" idx="1"/>
          </p:cNvCxnSpPr>
          <p:nvPr/>
        </p:nvCxnSpPr>
        <p:spPr>
          <a:xfrm rot="16200000" flipH="1">
            <a:off x="1594529" y="2635889"/>
            <a:ext cx="807743" cy="126930"/>
          </a:xfrm>
          <a:prstGeom prst="bentConnector2">
            <a:avLst/>
          </a:prstGeom>
          <a:noFill/>
          <a:ln w="3175" cap="flat" cmpd="sng" algn="ctr">
            <a:solidFill>
              <a:sysClr val="windowText" lastClr="000000"/>
            </a:solidFill>
            <a:prstDash val="solid"/>
            <a:tailEnd type="triangle"/>
          </a:ln>
          <a:effectLst/>
        </p:spPr>
      </p:cxnSp>
      <p:cxnSp>
        <p:nvCxnSpPr>
          <p:cNvPr id="255" name="肘形连接符 254"/>
          <p:cNvCxnSpPr>
            <a:stCxn id="223" idx="2"/>
            <a:endCxn id="253" idx="1"/>
          </p:cNvCxnSpPr>
          <p:nvPr/>
        </p:nvCxnSpPr>
        <p:spPr>
          <a:xfrm rot="16200000" flipH="1">
            <a:off x="1346418" y="2883999"/>
            <a:ext cx="1303962" cy="126929"/>
          </a:xfrm>
          <a:prstGeom prst="bentConnector2">
            <a:avLst/>
          </a:prstGeom>
          <a:noFill/>
          <a:ln w="3175" cap="flat" cmpd="sng" algn="ctr">
            <a:solidFill>
              <a:sysClr val="windowText" lastClr="000000"/>
            </a:solidFill>
            <a:prstDash val="solid"/>
            <a:tailEnd type="triangle"/>
          </a:ln>
          <a:effectLst/>
        </p:spPr>
      </p:cxnSp>
      <p:sp>
        <p:nvSpPr>
          <p:cNvPr id="256" name="矩形 255"/>
          <p:cNvSpPr/>
          <p:nvPr/>
        </p:nvSpPr>
        <p:spPr>
          <a:xfrm>
            <a:off x="4723762" y="2041379"/>
            <a:ext cx="934842" cy="276999"/>
          </a:xfrm>
          <a:prstGeom prst="rect">
            <a:avLst/>
          </a:prstGeom>
          <a:solidFill>
            <a:srgbClr val="5B9BD5">
              <a:lumMod val="60000"/>
              <a:lumOff val="4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量产发布</a:t>
            </a:r>
          </a:p>
        </p:txBody>
      </p:sp>
      <p:sp>
        <p:nvSpPr>
          <p:cNvPr id="257" name="矩形 256"/>
          <p:cNvSpPr/>
          <p:nvPr/>
        </p:nvSpPr>
        <p:spPr>
          <a:xfrm>
            <a:off x="2070283" y="2485238"/>
            <a:ext cx="580462" cy="276999"/>
          </a:xfrm>
          <a:prstGeom prst="rect">
            <a:avLst/>
          </a:prstGeom>
          <a:solidFill>
            <a:srgbClr val="5B9BD5">
              <a:lumMod val="60000"/>
              <a:lumOff val="4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PN</a:t>
            </a:r>
            <a:endPar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58" name="矩形 257"/>
          <p:cNvSpPr/>
          <p:nvPr/>
        </p:nvSpPr>
        <p:spPr>
          <a:xfrm>
            <a:off x="2103984" y="2326160"/>
            <a:ext cx="617191" cy="215444"/>
          </a:xfrm>
          <a:prstGeom prst="rect">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PLM/OA</a:t>
            </a:r>
            <a:endParaRPr kumimoji="0" lang="zh-CN" altLang="en-US"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59" name="矩形 258"/>
          <p:cNvSpPr/>
          <p:nvPr/>
        </p:nvSpPr>
        <p:spPr>
          <a:xfrm>
            <a:off x="2295823" y="3300414"/>
            <a:ext cx="422662" cy="215444"/>
          </a:xfrm>
          <a:prstGeom prst="rect">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SAP</a:t>
            </a:r>
            <a:endParaRPr kumimoji="0" lang="zh-CN" altLang="en-US"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cxnSp>
        <p:nvCxnSpPr>
          <p:cNvPr id="260" name="肘形连接符 259"/>
          <p:cNvCxnSpPr>
            <a:stCxn id="223" idx="2"/>
            <a:endCxn id="257" idx="1"/>
          </p:cNvCxnSpPr>
          <p:nvPr/>
        </p:nvCxnSpPr>
        <p:spPr>
          <a:xfrm rot="16200000" flipH="1">
            <a:off x="1838482" y="2391936"/>
            <a:ext cx="328255" cy="135348"/>
          </a:xfrm>
          <a:prstGeom prst="bentConnector2">
            <a:avLst/>
          </a:prstGeom>
          <a:noFill/>
          <a:ln w="3175" cap="flat" cmpd="sng" algn="ctr">
            <a:solidFill>
              <a:sysClr val="windowText" lastClr="000000"/>
            </a:solidFill>
            <a:prstDash val="solid"/>
            <a:tailEnd type="triangle"/>
          </a:ln>
          <a:effectLst/>
        </p:spPr>
      </p:cxnSp>
      <p:sp>
        <p:nvSpPr>
          <p:cNvPr id="261" name="矩形 260"/>
          <p:cNvSpPr/>
          <p:nvPr/>
        </p:nvSpPr>
        <p:spPr>
          <a:xfrm>
            <a:off x="956464" y="4806248"/>
            <a:ext cx="422662" cy="215444"/>
          </a:xfrm>
          <a:prstGeom prst="rect">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OA</a:t>
            </a:r>
            <a:endParaRPr kumimoji="0" lang="zh-CN" altLang="en-US"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62" name="矩形 261"/>
          <p:cNvSpPr/>
          <p:nvPr/>
        </p:nvSpPr>
        <p:spPr>
          <a:xfrm>
            <a:off x="1613563" y="4543747"/>
            <a:ext cx="934842" cy="261610"/>
          </a:xfrm>
          <a:prstGeom prst="rect">
            <a:avLst/>
          </a:prstGeom>
          <a:solidFill>
            <a:srgbClr val="ED7D31">
              <a:lumMod val="60000"/>
              <a:lumOff val="4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供应商引入</a:t>
            </a:r>
          </a:p>
        </p:txBody>
      </p:sp>
      <p:sp>
        <p:nvSpPr>
          <p:cNvPr id="263" name="矩形 262"/>
          <p:cNvSpPr/>
          <p:nvPr/>
        </p:nvSpPr>
        <p:spPr>
          <a:xfrm>
            <a:off x="2379938" y="4397913"/>
            <a:ext cx="422662" cy="215444"/>
          </a:xfrm>
          <a:prstGeom prst="rect">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OA</a:t>
            </a:r>
            <a:endParaRPr kumimoji="0" lang="zh-CN" altLang="en-US"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cxnSp>
        <p:nvCxnSpPr>
          <p:cNvPr id="264" name="肘形连接符 263"/>
          <p:cNvCxnSpPr>
            <a:stCxn id="256" idx="3"/>
            <a:endCxn id="231" idx="1"/>
          </p:cNvCxnSpPr>
          <p:nvPr/>
        </p:nvCxnSpPr>
        <p:spPr>
          <a:xfrm flipV="1">
            <a:off x="5658604" y="1386392"/>
            <a:ext cx="317173" cy="793487"/>
          </a:xfrm>
          <a:prstGeom prst="bentConnector3">
            <a:avLst>
              <a:gd name="adj1" fmla="val 50000"/>
            </a:avLst>
          </a:prstGeom>
          <a:noFill/>
          <a:ln w="3175" cap="flat" cmpd="sng" algn="ctr">
            <a:solidFill>
              <a:sysClr val="windowText" lastClr="000000"/>
            </a:solidFill>
            <a:prstDash val="solid"/>
            <a:tailEnd type="triangle"/>
          </a:ln>
          <a:effectLst/>
        </p:spPr>
      </p:cxnSp>
      <p:sp>
        <p:nvSpPr>
          <p:cNvPr id="265" name="矩形 264"/>
          <p:cNvSpPr/>
          <p:nvPr/>
        </p:nvSpPr>
        <p:spPr>
          <a:xfrm>
            <a:off x="1613563" y="4982014"/>
            <a:ext cx="934842" cy="276999"/>
          </a:xfrm>
          <a:prstGeom prst="rect">
            <a:avLst/>
          </a:prstGeom>
          <a:solidFill>
            <a:srgbClr val="ED7D31">
              <a:lumMod val="60000"/>
              <a:lumOff val="4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货源清单</a:t>
            </a:r>
          </a:p>
        </p:txBody>
      </p:sp>
      <p:sp>
        <p:nvSpPr>
          <p:cNvPr id="266" name="矩形 265"/>
          <p:cNvSpPr/>
          <p:nvPr/>
        </p:nvSpPr>
        <p:spPr>
          <a:xfrm>
            <a:off x="1613563" y="5427975"/>
            <a:ext cx="934842" cy="276999"/>
          </a:xfrm>
          <a:prstGeom prst="rect">
            <a:avLst/>
          </a:prstGeom>
          <a:solidFill>
            <a:srgbClr val="ED7D31">
              <a:lumMod val="60000"/>
              <a:lumOff val="4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信息记录</a:t>
            </a:r>
          </a:p>
        </p:txBody>
      </p:sp>
      <p:sp>
        <p:nvSpPr>
          <p:cNvPr id="267" name="矩形 266"/>
          <p:cNvSpPr/>
          <p:nvPr/>
        </p:nvSpPr>
        <p:spPr>
          <a:xfrm>
            <a:off x="2378623" y="4843470"/>
            <a:ext cx="422662" cy="215444"/>
          </a:xfrm>
          <a:prstGeom prst="rect">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OA</a:t>
            </a:r>
            <a:endParaRPr kumimoji="0" lang="zh-CN" altLang="en-US"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68" name="矩形 267"/>
          <p:cNvSpPr/>
          <p:nvPr/>
        </p:nvSpPr>
        <p:spPr>
          <a:xfrm>
            <a:off x="2377184" y="5289431"/>
            <a:ext cx="422662" cy="215444"/>
          </a:xfrm>
          <a:prstGeom prst="rect">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OA</a:t>
            </a:r>
            <a:endParaRPr kumimoji="0" lang="zh-CN" altLang="en-US"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69" name="矩形 268"/>
          <p:cNvSpPr/>
          <p:nvPr/>
        </p:nvSpPr>
        <p:spPr>
          <a:xfrm>
            <a:off x="6073050" y="1781981"/>
            <a:ext cx="934842" cy="276999"/>
          </a:xfrm>
          <a:prstGeom prst="rect">
            <a:avLst/>
          </a:prstGeom>
          <a:solidFill>
            <a:srgbClr val="D6A7D7"/>
          </a:solidFill>
        </p:spPr>
        <p:txBody>
          <a:bodyPr wrap="square" rtlCol="0" anchor="ctr">
            <a:spAutoFit/>
          </a:bodyPr>
          <a:lstStyle/>
          <a:p>
            <a:pPr algn="ctr"/>
            <a:r>
              <a:rPr lang="en-US" altLang="zh-CN" sz="1200" dirty="0">
                <a:solidFill>
                  <a:prstClr val="black"/>
                </a:solidFill>
                <a:latin typeface="微软雅黑" panose="020B0503020204020204" pitchFamily="34" charset="-122"/>
                <a:ea typeface="微软雅黑" panose="020B0503020204020204" pitchFamily="34" charset="-122"/>
              </a:rPr>
              <a:t>MPS</a:t>
            </a:r>
            <a:endParaRPr lang="zh-CN" altLang="en-US" sz="1200" dirty="0">
              <a:solidFill>
                <a:prstClr val="black"/>
              </a:solidFill>
              <a:latin typeface="微软雅黑" panose="020B0503020204020204" pitchFamily="34" charset="-122"/>
              <a:ea typeface="微软雅黑" panose="020B0503020204020204" pitchFamily="34" charset="-122"/>
            </a:endParaRPr>
          </a:p>
        </p:txBody>
      </p:sp>
      <p:cxnSp>
        <p:nvCxnSpPr>
          <p:cNvPr id="270" name="直接箭头连接符 269"/>
          <p:cNvCxnSpPr>
            <a:stCxn id="231" idx="2"/>
            <a:endCxn id="269" idx="0"/>
          </p:cNvCxnSpPr>
          <p:nvPr/>
        </p:nvCxnSpPr>
        <p:spPr>
          <a:xfrm>
            <a:off x="6540471" y="1524891"/>
            <a:ext cx="0" cy="257090"/>
          </a:xfrm>
          <a:prstGeom prst="straightConnector1">
            <a:avLst/>
          </a:prstGeom>
          <a:noFill/>
          <a:ln w="3175" cap="flat" cmpd="sng" algn="ctr">
            <a:solidFill>
              <a:sysClr val="windowText" lastClr="000000"/>
            </a:solidFill>
            <a:prstDash val="solid"/>
            <a:tailEnd type="triangle"/>
          </a:ln>
          <a:effectLst/>
        </p:spPr>
      </p:cxnSp>
      <p:sp>
        <p:nvSpPr>
          <p:cNvPr id="271" name="矩形 270"/>
          <p:cNvSpPr/>
          <p:nvPr/>
        </p:nvSpPr>
        <p:spPr>
          <a:xfrm>
            <a:off x="6818452" y="1617195"/>
            <a:ext cx="422662" cy="215444"/>
          </a:xfrm>
          <a:prstGeom prst="rect">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SAP</a:t>
            </a:r>
            <a:endParaRPr kumimoji="0" lang="zh-CN" altLang="en-US"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72" name="矩形 271"/>
          <p:cNvSpPr/>
          <p:nvPr/>
        </p:nvSpPr>
        <p:spPr>
          <a:xfrm>
            <a:off x="5856120" y="2229478"/>
            <a:ext cx="1368703" cy="276999"/>
          </a:xfrm>
          <a:prstGeom prst="rect">
            <a:avLst/>
          </a:prstGeom>
          <a:solidFill>
            <a:srgbClr val="D6A7D7"/>
          </a:solidFill>
        </p:spPr>
        <p:txBody>
          <a:bodyPr wrap="square" rtlCol="0" anchor="ctr">
            <a:spAutoFit/>
          </a:bodyPr>
          <a:lstStyle/>
          <a:p>
            <a:pPr algn="ctr"/>
            <a:r>
              <a:rPr lang="zh-CN" altLang="en-US" sz="1200" dirty="0">
                <a:solidFill>
                  <a:prstClr val="black"/>
                </a:solidFill>
                <a:latin typeface="微软雅黑" panose="020B0503020204020204" pitchFamily="34" charset="-122"/>
                <a:ea typeface="微软雅黑" panose="020B0503020204020204" pitchFamily="34" charset="-122"/>
              </a:rPr>
              <a:t>产品计划订单</a:t>
            </a:r>
          </a:p>
        </p:txBody>
      </p:sp>
      <p:cxnSp>
        <p:nvCxnSpPr>
          <p:cNvPr id="273" name="直接箭头连接符 272"/>
          <p:cNvCxnSpPr>
            <a:stCxn id="269" idx="2"/>
            <a:endCxn id="272" idx="0"/>
          </p:cNvCxnSpPr>
          <p:nvPr/>
        </p:nvCxnSpPr>
        <p:spPr>
          <a:xfrm>
            <a:off x="6540471" y="2058980"/>
            <a:ext cx="1" cy="170498"/>
          </a:xfrm>
          <a:prstGeom prst="straightConnector1">
            <a:avLst/>
          </a:prstGeom>
          <a:noFill/>
          <a:ln w="3175" cap="flat" cmpd="sng" algn="ctr">
            <a:solidFill>
              <a:sysClr val="windowText" lastClr="000000"/>
            </a:solidFill>
            <a:prstDash val="solid"/>
            <a:tailEnd type="triangle"/>
          </a:ln>
          <a:effectLst/>
        </p:spPr>
      </p:cxnSp>
      <p:sp>
        <p:nvSpPr>
          <p:cNvPr id="274" name="矩形 273"/>
          <p:cNvSpPr/>
          <p:nvPr/>
        </p:nvSpPr>
        <p:spPr>
          <a:xfrm>
            <a:off x="6073050" y="2695222"/>
            <a:ext cx="934842" cy="276999"/>
          </a:xfrm>
          <a:prstGeom prst="rect">
            <a:avLst/>
          </a:prstGeom>
          <a:solidFill>
            <a:srgbClr val="D6A7D7"/>
          </a:solidFill>
        </p:spPr>
        <p:txBody>
          <a:bodyPr wrap="square" rtlCol="0" anchor="ctr">
            <a:spAutoFit/>
          </a:bodyPr>
          <a:lstStyle/>
          <a:p>
            <a:pPr algn="ctr"/>
            <a:r>
              <a:rPr lang="en-US" altLang="zh-CN" sz="1200" dirty="0">
                <a:solidFill>
                  <a:prstClr val="black"/>
                </a:solidFill>
                <a:latin typeface="微软雅黑" panose="020B0503020204020204" pitchFamily="34" charset="-122"/>
                <a:ea typeface="微软雅黑" panose="020B0503020204020204" pitchFamily="34" charset="-122"/>
              </a:rPr>
              <a:t>MRP</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275" name="矩形 274"/>
          <p:cNvSpPr/>
          <p:nvPr/>
        </p:nvSpPr>
        <p:spPr>
          <a:xfrm>
            <a:off x="7029783" y="2068684"/>
            <a:ext cx="422662" cy="215444"/>
          </a:xfrm>
          <a:prstGeom prst="rect">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SAP</a:t>
            </a:r>
            <a:endParaRPr kumimoji="0" lang="zh-CN" altLang="en-US"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cxnSp>
        <p:nvCxnSpPr>
          <p:cNvPr id="276" name="直接箭头连接符 275"/>
          <p:cNvCxnSpPr>
            <a:stCxn id="272" idx="2"/>
            <a:endCxn id="274" idx="0"/>
          </p:cNvCxnSpPr>
          <p:nvPr/>
        </p:nvCxnSpPr>
        <p:spPr>
          <a:xfrm flipH="1">
            <a:off x="6540471" y="2506477"/>
            <a:ext cx="1" cy="188745"/>
          </a:xfrm>
          <a:prstGeom prst="straightConnector1">
            <a:avLst/>
          </a:prstGeom>
          <a:noFill/>
          <a:ln w="3175" cap="flat" cmpd="sng" algn="ctr">
            <a:solidFill>
              <a:sysClr val="windowText" lastClr="000000"/>
            </a:solidFill>
            <a:prstDash val="solid"/>
            <a:tailEnd type="triangle"/>
          </a:ln>
          <a:effectLst/>
        </p:spPr>
      </p:cxnSp>
      <p:sp>
        <p:nvSpPr>
          <p:cNvPr id="277" name="矩形 276"/>
          <p:cNvSpPr/>
          <p:nvPr/>
        </p:nvSpPr>
        <p:spPr>
          <a:xfrm>
            <a:off x="6902291" y="2548773"/>
            <a:ext cx="422662" cy="215444"/>
          </a:xfrm>
          <a:prstGeom prst="rect">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SAP</a:t>
            </a:r>
            <a:endParaRPr kumimoji="0" lang="zh-CN" altLang="en-US"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78" name="矩形 277"/>
          <p:cNvSpPr/>
          <p:nvPr/>
        </p:nvSpPr>
        <p:spPr>
          <a:xfrm>
            <a:off x="5856120" y="3150692"/>
            <a:ext cx="1368703" cy="276999"/>
          </a:xfrm>
          <a:prstGeom prst="rect">
            <a:avLst/>
          </a:prstGeom>
          <a:solidFill>
            <a:srgbClr val="D6A7D7"/>
          </a:solidFill>
        </p:spPr>
        <p:txBody>
          <a:bodyPr wrap="square" rtlCol="0" anchor="ctr">
            <a:spAutoFit/>
          </a:bodyPr>
          <a:lstStyle/>
          <a:p>
            <a:pPr algn="ctr"/>
            <a:r>
              <a:rPr lang="zh-CN" altLang="en-US" sz="1200" dirty="0">
                <a:solidFill>
                  <a:prstClr val="black"/>
                </a:solidFill>
                <a:latin typeface="微软雅黑" panose="020B0503020204020204" pitchFamily="34" charset="-122"/>
                <a:ea typeface="微软雅黑" panose="020B0503020204020204" pitchFamily="34" charset="-122"/>
              </a:rPr>
              <a:t>半成品计划订单</a:t>
            </a:r>
          </a:p>
        </p:txBody>
      </p:sp>
      <p:sp>
        <p:nvSpPr>
          <p:cNvPr id="279" name="矩形 278"/>
          <p:cNvSpPr/>
          <p:nvPr/>
        </p:nvSpPr>
        <p:spPr>
          <a:xfrm>
            <a:off x="5856120" y="3633149"/>
            <a:ext cx="1368703" cy="276999"/>
          </a:xfrm>
          <a:prstGeom prst="rect">
            <a:avLst/>
          </a:prstGeom>
          <a:solidFill>
            <a:srgbClr val="D6A7D7"/>
          </a:solidFill>
        </p:spPr>
        <p:txBody>
          <a:bodyPr wrap="square" rtlCol="0" anchor="ctr">
            <a:spAutoFit/>
          </a:bodyPr>
          <a:lstStyle/>
          <a:p>
            <a:pPr algn="ctr"/>
            <a:r>
              <a:rPr lang="zh-CN" altLang="en-US" sz="1200" dirty="0">
                <a:solidFill>
                  <a:prstClr val="black"/>
                </a:solidFill>
                <a:latin typeface="微软雅黑" panose="020B0503020204020204" pitchFamily="34" charset="-122"/>
                <a:ea typeface="微软雅黑" panose="020B0503020204020204" pitchFamily="34" charset="-122"/>
              </a:rPr>
              <a:t>半成品计划订单</a:t>
            </a:r>
          </a:p>
        </p:txBody>
      </p:sp>
      <p:sp>
        <p:nvSpPr>
          <p:cNvPr id="280" name="矩形 279"/>
          <p:cNvSpPr/>
          <p:nvPr/>
        </p:nvSpPr>
        <p:spPr>
          <a:xfrm>
            <a:off x="7021537" y="2976947"/>
            <a:ext cx="422662" cy="215444"/>
          </a:xfrm>
          <a:prstGeom prst="rect">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SAP</a:t>
            </a:r>
            <a:endParaRPr kumimoji="0" lang="zh-CN" altLang="en-US"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cxnSp>
        <p:nvCxnSpPr>
          <p:cNvPr id="281" name="直接箭头连接符 280"/>
          <p:cNvCxnSpPr>
            <a:stCxn id="274" idx="2"/>
            <a:endCxn id="278" idx="0"/>
          </p:cNvCxnSpPr>
          <p:nvPr/>
        </p:nvCxnSpPr>
        <p:spPr>
          <a:xfrm>
            <a:off x="6540471" y="2972221"/>
            <a:ext cx="1" cy="178471"/>
          </a:xfrm>
          <a:prstGeom prst="straightConnector1">
            <a:avLst/>
          </a:prstGeom>
          <a:noFill/>
          <a:ln w="3175" cap="flat" cmpd="sng" algn="ctr">
            <a:solidFill>
              <a:sysClr val="windowText" lastClr="000000"/>
            </a:solidFill>
            <a:prstDash val="solid"/>
            <a:tailEnd type="triangle"/>
          </a:ln>
          <a:effectLst/>
        </p:spPr>
      </p:cxnSp>
      <p:cxnSp>
        <p:nvCxnSpPr>
          <p:cNvPr id="282" name="直接箭头连接符 281"/>
          <p:cNvCxnSpPr>
            <a:stCxn id="278" idx="2"/>
            <a:endCxn id="279" idx="0"/>
          </p:cNvCxnSpPr>
          <p:nvPr/>
        </p:nvCxnSpPr>
        <p:spPr>
          <a:xfrm>
            <a:off x="6540472" y="3427691"/>
            <a:ext cx="0" cy="205458"/>
          </a:xfrm>
          <a:prstGeom prst="straightConnector1">
            <a:avLst/>
          </a:prstGeom>
          <a:noFill/>
          <a:ln w="3175" cap="flat" cmpd="sng" algn="ctr">
            <a:solidFill>
              <a:sysClr val="windowText" lastClr="000000"/>
            </a:solidFill>
            <a:prstDash val="solid"/>
            <a:tailEnd type="triangle"/>
          </a:ln>
          <a:effectLst/>
        </p:spPr>
      </p:cxnSp>
      <p:sp>
        <p:nvSpPr>
          <p:cNvPr id="283" name="矩形 282"/>
          <p:cNvSpPr/>
          <p:nvPr/>
        </p:nvSpPr>
        <p:spPr>
          <a:xfrm>
            <a:off x="7667465" y="2411708"/>
            <a:ext cx="1432412" cy="276999"/>
          </a:xfrm>
          <a:prstGeom prst="rect">
            <a:avLst/>
          </a:prstGeom>
          <a:solidFill>
            <a:srgbClr val="D6A7D7"/>
          </a:solidFill>
        </p:spPr>
        <p:txBody>
          <a:bodyPr wrap="square" rtlCol="0" anchor="ctr">
            <a:spAutoFit/>
          </a:bodyPr>
          <a:lstStyle/>
          <a:p>
            <a:pPr algn="ctr"/>
            <a:r>
              <a:rPr lang="zh-CN" altLang="en-US" sz="1200" dirty="0">
                <a:solidFill>
                  <a:prstClr val="black"/>
                </a:solidFill>
                <a:latin typeface="微软雅黑" panose="020B0503020204020204" pitchFamily="34" charset="-122"/>
                <a:ea typeface="微软雅黑" panose="020B0503020204020204" pitchFamily="34" charset="-122"/>
              </a:rPr>
              <a:t>生产订单</a:t>
            </a:r>
          </a:p>
        </p:txBody>
      </p:sp>
      <p:sp>
        <p:nvSpPr>
          <p:cNvPr id="284" name="矩形 283"/>
          <p:cNvSpPr/>
          <p:nvPr/>
        </p:nvSpPr>
        <p:spPr>
          <a:xfrm>
            <a:off x="8888546" y="2147851"/>
            <a:ext cx="422662" cy="215444"/>
          </a:xfrm>
          <a:prstGeom prst="rect">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SAP</a:t>
            </a:r>
            <a:endParaRPr kumimoji="0" lang="zh-CN" altLang="en-US"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85" name="矩形 284"/>
          <p:cNvSpPr/>
          <p:nvPr/>
        </p:nvSpPr>
        <p:spPr>
          <a:xfrm>
            <a:off x="7463069" y="1247890"/>
            <a:ext cx="934842" cy="276999"/>
          </a:xfrm>
          <a:prstGeom prst="rect">
            <a:avLst/>
          </a:prstGeom>
          <a:solidFill>
            <a:srgbClr val="FFC000">
              <a:lumMod val="60000"/>
              <a:lumOff val="4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订单录入</a:t>
            </a:r>
          </a:p>
        </p:txBody>
      </p:sp>
      <p:cxnSp>
        <p:nvCxnSpPr>
          <p:cNvPr id="286" name="直接箭头连接符 285"/>
          <p:cNvCxnSpPr>
            <a:stCxn id="231" idx="3"/>
            <a:endCxn id="285" idx="1"/>
          </p:cNvCxnSpPr>
          <p:nvPr/>
        </p:nvCxnSpPr>
        <p:spPr>
          <a:xfrm flipV="1">
            <a:off x="7105165" y="1386390"/>
            <a:ext cx="357905" cy="2"/>
          </a:xfrm>
          <a:prstGeom prst="straightConnector1">
            <a:avLst/>
          </a:prstGeom>
          <a:noFill/>
          <a:ln w="3175" cap="flat" cmpd="sng" algn="ctr">
            <a:solidFill>
              <a:sysClr val="windowText" lastClr="000000"/>
            </a:solidFill>
            <a:prstDash val="solid"/>
            <a:tailEnd type="triangle"/>
          </a:ln>
          <a:effectLst/>
        </p:spPr>
      </p:cxnSp>
      <p:sp>
        <p:nvSpPr>
          <p:cNvPr id="287" name="矩形 286"/>
          <p:cNvSpPr/>
          <p:nvPr/>
        </p:nvSpPr>
        <p:spPr>
          <a:xfrm>
            <a:off x="7667465" y="3336926"/>
            <a:ext cx="1432412" cy="276999"/>
          </a:xfrm>
          <a:prstGeom prst="rect">
            <a:avLst/>
          </a:prstGeom>
          <a:solidFill>
            <a:srgbClr val="D6A7D7"/>
          </a:solidFill>
        </p:spPr>
        <p:txBody>
          <a:bodyPr wrap="square" rtlCol="0" anchor="ctr">
            <a:spAutoFit/>
          </a:bodyPr>
          <a:lstStyle/>
          <a:p>
            <a:pPr algn="ctr"/>
            <a:r>
              <a:rPr lang="zh-CN" altLang="en-US" sz="1200" dirty="0">
                <a:solidFill>
                  <a:prstClr val="black"/>
                </a:solidFill>
                <a:latin typeface="微软雅黑" panose="020B0503020204020204" pitchFamily="34" charset="-122"/>
                <a:ea typeface="微软雅黑" panose="020B0503020204020204" pitchFamily="34" charset="-122"/>
              </a:rPr>
              <a:t>外发采购申请</a:t>
            </a:r>
          </a:p>
        </p:txBody>
      </p:sp>
      <p:sp>
        <p:nvSpPr>
          <p:cNvPr id="288" name="矩形 287"/>
          <p:cNvSpPr/>
          <p:nvPr/>
        </p:nvSpPr>
        <p:spPr>
          <a:xfrm>
            <a:off x="6073050" y="4079557"/>
            <a:ext cx="934842" cy="461665"/>
          </a:xfrm>
          <a:prstGeom prst="rect">
            <a:avLst/>
          </a:prstGeom>
          <a:solidFill>
            <a:srgbClr val="D6A7D7"/>
          </a:solidFill>
        </p:spPr>
        <p:txBody>
          <a:bodyPr wrap="square" rtlCol="0" anchor="ctr">
            <a:spAutoFit/>
          </a:bodyPr>
          <a:lstStyle/>
          <a:p>
            <a:pPr algn="ctr"/>
            <a:r>
              <a:rPr lang="zh-CN" altLang="en-US" sz="1200" dirty="0">
                <a:solidFill>
                  <a:prstClr val="black"/>
                </a:solidFill>
                <a:latin typeface="微软雅黑" panose="020B0503020204020204" pitchFamily="34" charset="-122"/>
                <a:ea typeface="微软雅黑" panose="020B0503020204020204" pitchFamily="34" charset="-122"/>
              </a:rPr>
              <a:t>生产材料</a:t>
            </a:r>
            <a:endParaRPr lang="en-US" altLang="zh-CN" sz="1200" dirty="0">
              <a:solidFill>
                <a:prstClr val="black"/>
              </a:solidFill>
              <a:latin typeface="微软雅黑" panose="020B0503020204020204" pitchFamily="34" charset="-122"/>
              <a:ea typeface="微软雅黑" panose="020B0503020204020204" pitchFamily="34" charset="-122"/>
            </a:endParaRPr>
          </a:p>
          <a:p>
            <a:pPr algn="ctr"/>
            <a:r>
              <a:rPr lang="zh-CN" altLang="en-US" sz="1200" dirty="0">
                <a:solidFill>
                  <a:prstClr val="black"/>
                </a:solidFill>
                <a:latin typeface="微软雅黑" panose="020B0503020204020204" pitchFamily="34" charset="-122"/>
                <a:ea typeface="微软雅黑" panose="020B0503020204020204" pitchFamily="34" charset="-122"/>
              </a:rPr>
              <a:t>采购申请</a:t>
            </a:r>
          </a:p>
        </p:txBody>
      </p:sp>
      <p:cxnSp>
        <p:nvCxnSpPr>
          <p:cNvPr id="289" name="直接箭头连接符 288"/>
          <p:cNvCxnSpPr>
            <a:stCxn id="279" idx="2"/>
            <a:endCxn id="288" idx="0"/>
          </p:cNvCxnSpPr>
          <p:nvPr/>
        </p:nvCxnSpPr>
        <p:spPr>
          <a:xfrm flipH="1">
            <a:off x="6540471" y="3910148"/>
            <a:ext cx="1" cy="169409"/>
          </a:xfrm>
          <a:prstGeom prst="straightConnector1">
            <a:avLst/>
          </a:prstGeom>
          <a:noFill/>
          <a:ln w="3175" cap="flat" cmpd="sng" algn="ctr">
            <a:solidFill>
              <a:sysClr val="windowText" lastClr="000000"/>
            </a:solidFill>
            <a:prstDash val="solid"/>
            <a:tailEnd type="triangle"/>
          </a:ln>
          <a:effectLst/>
        </p:spPr>
      </p:cxnSp>
      <p:sp>
        <p:nvSpPr>
          <p:cNvPr id="290" name="矩形 289"/>
          <p:cNvSpPr/>
          <p:nvPr/>
        </p:nvSpPr>
        <p:spPr>
          <a:xfrm>
            <a:off x="7029783" y="3475426"/>
            <a:ext cx="422662" cy="215444"/>
          </a:xfrm>
          <a:prstGeom prst="rect">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SAP</a:t>
            </a:r>
            <a:endParaRPr kumimoji="0" lang="zh-CN" altLang="en-US"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91" name="矩形 290"/>
          <p:cNvSpPr/>
          <p:nvPr/>
        </p:nvSpPr>
        <p:spPr>
          <a:xfrm>
            <a:off x="6883046" y="3954857"/>
            <a:ext cx="422662" cy="215444"/>
          </a:xfrm>
          <a:prstGeom prst="rect">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SAP</a:t>
            </a:r>
            <a:endParaRPr kumimoji="0" lang="zh-CN" altLang="en-US"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92" name="矩形 291"/>
          <p:cNvSpPr/>
          <p:nvPr/>
        </p:nvSpPr>
        <p:spPr>
          <a:xfrm>
            <a:off x="8888546" y="3087093"/>
            <a:ext cx="422662" cy="215444"/>
          </a:xfrm>
          <a:prstGeom prst="rect">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SAP</a:t>
            </a:r>
            <a:endParaRPr kumimoji="0" lang="zh-CN" altLang="en-US"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93" name="矩形 292"/>
          <p:cNvSpPr/>
          <p:nvPr/>
        </p:nvSpPr>
        <p:spPr>
          <a:xfrm>
            <a:off x="3208212" y="4978812"/>
            <a:ext cx="934842" cy="276999"/>
          </a:xfrm>
          <a:prstGeom prst="rect">
            <a:avLst/>
          </a:prstGeom>
          <a:solidFill>
            <a:srgbClr val="ED7D31">
              <a:lumMod val="60000"/>
              <a:lumOff val="4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采购订单</a:t>
            </a:r>
          </a:p>
        </p:txBody>
      </p:sp>
      <p:sp>
        <p:nvSpPr>
          <p:cNvPr id="294" name="矩形 293"/>
          <p:cNvSpPr/>
          <p:nvPr/>
        </p:nvSpPr>
        <p:spPr>
          <a:xfrm>
            <a:off x="6056612" y="4978811"/>
            <a:ext cx="934842" cy="276999"/>
          </a:xfrm>
          <a:prstGeom prst="rect">
            <a:avLst/>
          </a:prstGeom>
          <a:solidFill>
            <a:srgbClr val="ED7D31">
              <a:lumMod val="60000"/>
              <a:lumOff val="4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外发订单</a:t>
            </a:r>
          </a:p>
        </p:txBody>
      </p:sp>
      <p:cxnSp>
        <p:nvCxnSpPr>
          <p:cNvPr id="295" name="直接箭头连接符 294"/>
          <p:cNvCxnSpPr>
            <a:stCxn id="265" idx="3"/>
            <a:endCxn id="293" idx="1"/>
          </p:cNvCxnSpPr>
          <p:nvPr/>
        </p:nvCxnSpPr>
        <p:spPr>
          <a:xfrm flipV="1">
            <a:off x="2548405" y="5117312"/>
            <a:ext cx="659806" cy="3202"/>
          </a:xfrm>
          <a:prstGeom prst="straightConnector1">
            <a:avLst/>
          </a:prstGeom>
          <a:noFill/>
          <a:ln w="3175" cap="flat" cmpd="sng" algn="ctr">
            <a:solidFill>
              <a:sysClr val="windowText" lastClr="000000"/>
            </a:solidFill>
            <a:prstDash val="solid"/>
            <a:tailEnd type="triangle"/>
          </a:ln>
          <a:effectLst/>
        </p:spPr>
      </p:cxnSp>
      <p:cxnSp>
        <p:nvCxnSpPr>
          <p:cNvPr id="296" name="肘形连接符 295"/>
          <p:cNvCxnSpPr>
            <a:stCxn id="262" idx="3"/>
            <a:endCxn id="293" idx="1"/>
          </p:cNvCxnSpPr>
          <p:nvPr/>
        </p:nvCxnSpPr>
        <p:spPr>
          <a:xfrm>
            <a:off x="2548405" y="4674552"/>
            <a:ext cx="659807" cy="442760"/>
          </a:xfrm>
          <a:prstGeom prst="bentConnector3">
            <a:avLst>
              <a:gd name="adj1" fmla="val 63663"/>
            </a:avLst>
          </a:prstGeom>
          <a:noFill/>
          <a:ln w="3175" cap="flat" cmpd="sng" algn="ctr">
            <a:solidFill>
              <a:sysClr val="windowText" lastClr="000000"/>
            </a:solidFill>
            <a:prstDash val="solid"/>
            <a:tailEnd type="triangle"/>
          </a:ln>
          <a:effectLst/>
        </p:spPr>
      </p:cxnSp>
      <p:cxnSp>
        <p:nvCxnSpPr>
          <p:cNvPr id="297" name="肘形连接符 296"/>
          <p:cNvCxnSpPr>
            <a:stCxn id="266" idx="3"/>
            <a:endCxn id="293" idx="1"/>
          </p:cNvCxnSpPr>
          <p:nvPr/>
        </p:nvCxnSpPr>
        <p:spPr>
          <a:xfrm flipV="1">
            <a:off x="2548405" y="5117312"/>
            <a:ext cx="659806" cy="449163"/>
          </a:xfrm>
          <a:prstGeom prst="bentConnector3">
            <a:avLst>
              <a:gd name="adj1" fmla="val 63711"/>
            </a:avLst>
          </a:prstGeom>
          <a:noFill/>
          <a:ln w="3175" cap="flat" cmpd="sng" algn="ctr">
            <a:solidFill>
              <a:sysClr val="windowText" lastClr="000000"/>
            </a:solidFill>
            <a:prstDash val="solid"/>
            <a:tailEnd type="triangle"/>
          </a:ln>
          <a:effectLst/>
        </p:spPr>
      </p:cxnSp>
      <p:sp>
        <p:nvSpPr>
          <p:cNvPr id="298" name="矩形 297"/>
          <p:cNvSpPr/>
          <p:nvPr/>
        </p:nvSpPr>
        <p:spPr>
          <a:xfrm>
            <a:off x="3208211" y="5510167"/>
            <a:ext cx="934842" cy="276999"/>
          </a:xfrm>
          <a:prstGeom prst="rect">
            <a:avLst/>
          </a:prstGeom>
          <a:solidFill>
            <a:srgbClr val="ED7D31">
              <a:lumMod val="60000"/>
              <a:lumOff val="4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采购入库</a:t>
            </a:r>
          </a:p>
        </p:txBody>
      </p:sp>
      <p:cxnSp>
        <p:nvCxnSpPr>
          <p:cNvPr id="299" name="直接箭头连接符 298"/>
          <p:cNvCxnSpPr>
            <a:stCxn id="293" idx="2"/>
            <a:endCxn id="298" idx="0"/>
          </p:cNvCxnSpPr>
          <p:nvPr/>
        </p:nvCxnSpPr>
        <p:spPr>
          <a:xfrm flipH="1">
            <a:off x="3675632" y="5255811"/>
            <a:ext cx="1" cy="254356"/>
          </a:xfrm>
          <a:prstGeom prst="straightConnector1">
            <a:avLst/>
          </a:prstGeom>
          <a:noFill/>
          <a:ln w="3175" cap="flat" cmpd="sng" algn="ctr">
            <a:solidFill>
              <a:sysClr val="windowText" lastClr="000000"/>
            </a:solidFill>
            <a:prstDash val="solid"/>
            <a:tailEnd type="triangle"/>
          </a:ln>
          <a:effectLst/>
        </p:spPr>
      </p:cxnSp>
      <p:sp>
        <p:nvSpPr>
          <p:cNvPr id="300" name="矩形 299"/>
          <p:cNvSpPr/>
          <p:nvPr/>
        </p:nvSpPr>
        <p:spPr>
          <a:xfrm>
            <a:off x="6056612" y="5510166"/>
            <a:ext cx="934842" cy="276999"/>
          </a:xfrm>
          <a:prstGeom prst="rect">
            <a:avLst/>
          </a:prstGeom>
          <a:solidFill>
            <a:srgbClr val="ED7D31">
              <a:lumMod val="60000"/>
              <a:lumOff val="4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外发发料</a:t>
            </a:r>
          </a:p>
        </p:txBody>
      </p:sp>
      <p:sp>
        <p:nvSpPr>
          <p:cNvPr id="301" name="矩形 300"/>
          <p:cNvSpPr/>
          <p:nvPr/>
        </p:nvSpPr>
        <p:spPr>
          <a:xfrm>
            <a:off x="3907111" y="4813052"/>
            <a:ext cx="422662" cy="215444"/>
          </a:xfrm>
          <a:prstGeom prst="rect">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SAP</a:t>
            </a:r>
            <a:endParaRPr kumimoji="0" lang="zh-CN" altLang="en-US"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02" name="矩形 301"/>
          <p:cNvSpPr/>
          <p:nvPr/>
        </p:nvSpPr>
        <p:spPr>
          <a:xfrm>
            <a:off x="3907111" y="5332857"/>
            <a:ext cx="422662" cy="215444"/>
          </a:xfrm>
          <a:prstGeom prst="rect">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SAP</a:t>
            </a:r>
            <a:endParaRPr kumimoji="0" lang="zh-CN" altLang="en-US"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03" name="矩形 302"/>
          <p:cNvSpPr/>
          <p:nvPr/>
        </p:nvSpPr>
        <p:spPr>
          <a:xfrm>
            <a:off x="6817578" y="4813052"/>
            <a:ext cx="422662" cy="215444"/>
          </a:xfrm>
          <a:prstGeom prst="rect">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SAP</a:t>
            </a:r>
            <a:endParaRPr kumimoji="0" lang="zh-CN" altLang="en-US"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04" name="矩形 303"/>
          <p:cNvSpPr/>
          <p:nvPr/>
        </p:nvSpPr>
        <p:spPr>
          <a:xfrm>
            <a:off x="6822866" y="5330527"/>
            <a:ext cx="422662" cy="215444"/>
          </a:xfrm>
          <a:prstGeom prst="rect">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MES</a:t>
            </a:r>
            <a:endParaRPr kumimoji="0" lang="zh-CN" altLang="en-US"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cxnSp>
        <p:nvCxnSpPr>
          <p:cNvPr id="305" name="直接箭头连接符 304"/>
          <p:cNvCxnSpPr>
            <a:stCxn id="294" idx="2"/>
            <a:endCxn id="300" idx="0"/>
          </p:cNvCxnSpPr>
          <p:nvPr/>
        </p:nvCxnSpPr>
        <p:spPr>
          <a:xfrm>
            <a:off x="6524033" y="5255810"/>
            <a:ext cx="0" cy="254356"/>
          </a:xfrm>
          <a:prstGeom prst="straightConnector1">
            <a:avLst/>
          </a:prstGeom>
          <a:noFill/>
          <a:ln w="3175" cap="flat" cmpd="sng" algn="ctr">
            <a:solidFill>
              <a:sysClr val="windowText" lastClr="000000"/>
            </a:solidFill>
            <a:prstDash val="solid"/>
            <a:tailEnd type="triangle"/>
          </a:ln>
          <a:effectLst/>
        </p:spPr>
      </p:cxnSp>
      <p:sp>
        <p:nvSpPr>
          <p:cNvPr id="306" name="矩形 305"/>
          <p:cNvSpPr/>
          <p:nvPr/>
        </p:nvSpPr>
        <p:spPr>
          <a:xfrm>
            <a:off x="7396368" y="5510166"/>
            <a:ext cx="934842" cy="276999"/>
          </a:xfrm>
          <a:prstGeom prst="rect">
            <a:avLst/>
          </a:prstGeom>
          <a:solidFill>
            <a:srgbClr val="ED7D31">
              <a:lumMod val="60000"/>
              <a:lumOff val="4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外发入库</a:t>
            </a:r>
          </a:p>
        </p:txBody>
      </p:sp>
      <p:cxnSp>
        <p:nvCxnSpPr>
          <p:cNvPr id="307" name="肘形连接符 306"/>
          <p:cNvCxnSpPr>
            <a:stCxn id="288" idx="2"/>
            <a:endCxn id="293" idx="0"/>
          </p:cNvCxnSpPr>
          <p:nvPr/>
        </p:nvCxnSpPr>
        <p:spPr>
          <a:xfrm rot="5400000">
            <a:off x="4889257" y="3327598"/>
            <a:ext cx="437590" cy="2864838"/>
          </a:xfrm>
          <a:prstGeom prst="bentConnector3">
            <a:avLst/>
          </a:prstGeom>
          <a:noFill/>
          <a:ln w="3175" cap="flat" cmpd="sng" algn="ctr">
            <a:solidFill>
              <a:sysClr val="windowText" lastClr="000000"/>
            </a:solidFill>
            <a:prstDash val="solid"/>
            <a:tailEnd type="triangle"/>
          </a:ln>
          <a:effectLst/>
        </p:spPr>
      </p:cxnSp>
      <p:cxnSp>
        <p:nvCxnSpPr>
          <p:cNvPr id="308" name="肘形连接符 307"/>
          <p:cNvCxnSpPr>
            <a:stCxn id="287" idx="2"/>
            <a:endCxn id="294" idx="3"/>
          </p:cNvCxnSpPr>
          <p:nvPr/>
        </p:nvCxnSpPr>
        <p:spPr>
          <a:xfrm rot="5400000">
            <a:off x="6935870" y="3669510"/>
            <a:ext cx="1503386" cy="1392217"/>
          </a:xfrm>
          <a:prstGeom prst="bentConnector2">
            <a:avLst/>
          </a:prstGeom>
          <a:noFill/>
          <a:ln w="9525" cap="flat" cmpd="sng" algn="ctr">
            <a:solidFill>
              <a:sysClr val="windowText" lastClr="000000"/>
            </a:solidFill>
            <a:prstDash val="solid"/>
            <a:tailEnd type="triangle"/>
          </a:ln>
          <a:effectLst/>
        </p:spPr>
      </p:cxnSp>
      <p:cxnSp>
        <p:nvCxnSpPr>
          <p:cNvPr id="309" name="直接箭头连接符 308"/>
          <p:cNvCxnSpPr>
            <a:stCxn id="300" idx="3"/>
            <a:endCxn id="306" idx="1"/>
          </p:cNvCxnSpPr>
          <p:nvPr/>
        </p:nvCxnSpPr>
        <p:spPr>
          <a:xfrm>
            <a:off x="6991454" y="5648666"/>
            <a:ext cx="404914" cy="0"/>
          </a:xfrm>
          <a:prstGeom prst="straightConnector1">
            <a:avLst/>
          </a:prstGeom>
          <a:noFill/>
          <a:ln w="3175" cap="flat" cmpd="sng" algn="ctr">
            <a:solidFill>
              <a:sysClr val="windowText" lastClr="000000"/>
            </a:solidFill>
            <a:prstDash val="solid"/>
            <a:tailEnd type="triangle"/>
          </a:ln>
          <a:effectLst/>
        </p:spPr>
      </p:cxnSp>
      <p:sp>
        <p:nvSpPr>
          <p:cNvPr id="310" name="矩形 309"/>
          <p:cNvSpPr/>
          <p:nvPr/>
        </p:nvSpPr>
        <p:spPr>
          <a:xfrm>
            <a:off x="9601988" y="2349214"/>
            <a:ext cx="934842" cy="276999"/>
          </a:xfrm>
          <a:prstGeom prst="rect">
            <a:avLst/>
          </a:prstGeom>
          <a:solidFill>
            <a:srgbClr val="70AD47">
              <a:lumMod val="40000"/>
              <a:lumOff val="6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生产领料</a:t>
            </a:r>
          </a:p>
        </p:txBody>
      </p:sp>
      <p:cxnSp>
        <p:nvCxnSpPr>
          <p:cNvPr id="311" name="肘形连接符 310"/>
          <p:cNvCxnSpPr>
            <a:stCxn id="298" idx="2"/>
            <a:endCxn id="310" idx="1"/>
          </p:cNvCxnSpPr>
          <p:nvPr/>
        </p:nvCxnSpPr>
        <p:spPr>
          <a:xfrm rot="5400000" flipH="1" flipV="1">
            <a:off x="4989083" y="1174261"/>
            <a:ext cx="3299452" cy="5926356"/>
          </a:xfrm>
          <a:prstGeom prst="bentConnector4">
            <a:avLst>
              <a:gd name="adj1" fmla="val -16893"/>
              <a:gd name="adj2" fmla="val 96826"/>
            </a:avLst>
          </a:prstGeom>
          <a:noFill/>
          <a:ln w="3175" cap="flat" cmpd="sng" algn="ctr">
            <a:solidFill>
              <a:sysClr val="windowText" lastClr="000000"/>
            </a:solidFill>
            <a:prstDash val="solid"/>
            <a:tailEnd type="triangle"/>
          </a:ln>
          <a:effectLst/>
        </p:spPr>
      </p:cxnSp>
      <p:cxnSp>
        <p:nvCxnSpPr>
          <p:cNvPr id="312" name="肘形连接符 311"/>
          <p:cNvCxnSpPr>
            <a:stCxn id="306" idx="3"/>
            <a:endCxn id="310" idx="1"/>
          </p:cNvCxnSpPr>
          <p:nvPr/>
        </p:nvCxnSpPr>
        <p:spPr>
          <a:xfrm flipV="1">
            <a:off x="8331210" y="2487714"/>
            <a:ext cx="1270778" cy="3160952"/>
          </a:xfrm>
          <a:prstGeom prst="bentConnector3">
            <a:avLst>
              <a:gd name="adj1" fmla="val 84804"/>
            </a:avLst>
          </a:prstGeom>
          <a:noFill/>
          <a:ln w="3175" cap="flat" cmpd="sng" algn="ctr">
            <a:solidFill>
              <a:sysClr val="windowText" lastClr="000000"/>
            </a:solidFill>
            <a:prstDash val="solid"/>
            <a:tailEnd type="triangle"/>
          </a:ln>
          <a:effectLst/>
        </p:spPr>
      </p:cxnSp>
      <p:sp>
        <p:nvSpPr>
          <p:cNvPr id="313" name="矩形 312"/>
          <p:cNvSpPr/>
          <p:nvPr/>
        </p:nvSpPr>
        <p:spPr>
          <a:xfrm>
            <a:off x="10328177" y="2181046"/>
            <a:ext cx="422662" cy="215444"/>
          </a:xfrm>
          <a:prstGeom prst="rect">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MES</a:t>
            </a:r>
            <a:endParaRPr kumimoji="0" lang="zh-CN" altLang="en-US"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14" name="矩形 313"/>
          <p:cNvSpPr/>
          <p:nvPr/>
        </p:nvSpPr>
        <p:spPr>
          <a:xfrm>
            <a:off x="9601988" y="2849022"/>
            <a:ext cx="934842" cy="276999"/>
          </a:xfrm>
          <a:prstGeom prst="rect">
            <a:avLst/>
          </a:prstGeom>
          <a:solidFill>
            <a:srgbClr val="70AD47">
              <a:lumMod val="40000"/>
              <a:lumOff val="6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工单发料</a:t>
            </a:r>
          </a:p>
        </p:txBody>
      </p:sp>
      <p:sp>
        <p:nvSpPr>
          <p:cNvPr id="315" name="矩形 314"/>
          <p:cNvSpPr/>
          <p:nvPr/>
        </p:nvSpPr>
        <p:spPr>
          <a:xfrm>
            <a:off x="10328177" y="2678446"/>
            <a:ext cx="422662" cy="215444"/>
          </a:xfrm>
          <a:prstGeom prst="rect">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SAP</a:t>
            </a:r>
            <a:endParaRPr kumimoji="0" lang="zh-CN" altLang="en-US"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cxnSp>
        <p:nvCxnSpPr>
          <p:cNvPr id="316" name="直接箭头连接符 315"/>
          <p:cNvCxnSpPr>
            <a:stCxn id="310" idx="2"/>
            <a:endCxn id="314" idx="0"/>
          </p:cNvCxnSpPr>
          <p:nvPr/>
        </p:nvCxnSpPr>
        <p:spPr>
          <a:xfrm>
            <a:off x="10069409" y="2626213"/>
            <a:ext cx="0" cy="222809"/>
          </a:xfrm>
          <a:prstGeom prst="straightConnector1">
            <a:avLst/>
          </a:prstGeom>
          <a:noFill/>
          <a:ln w="3175" cap="flat" cmpd="sng" algn="ctr">
            <a:solidFill>
              <a:sysClr val="windowText" lastClr="000000"/>
            </a:solidFill>
            <a:prstDash val="solid"/>
            <a:tailEnd type="triangle"/>
          </a:ln>
          <a:effectLst/>
        </p:spPr>
      </p:cxnSp>
      <p:sp>
        <p:nvSpPr>
          <p:cNvPr id="317" name="矩形 316"/>
          <p:cNvSpPr/>
          <p:nvPr/>
        </p:nvSpPr>
        <p:spPr>
          <a:xfrm>
            <a:off x="9601988" y="3321659"/>
            <a:ext cx="934842" cy="276999"/>
          </a:xfrm>
          <a:prstGeom prst="rect">
            <a:avLst/>
          </a:prstGeom>
          <a:solidFill>
            <a:srgbClr val="70AD47">
              <a:lumMod val="40000"/>
              <a:lumOff val="6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生产报数</a:t>
            </a:r>
          </a:p>
        </p:txBody>
      </p:sp>
      <p:cxnSp>
        <p:nvCxnSpPr>
          <p:cNvPr id="318" name="直接箭头连接符 317"/>
          <p:cNvCxnSpPr>
            <a:stCxn id="314" idx="2"/>
            <a:endCxn id="317" idx="0"/>
          </p:cNvCxnSpPr>
          <p:nvPr/>
        </p:nvCxnSpPr>
        <p:spPr>
          <a:xfrm>
            <a:off x="10069409" y="3126021"/>
            <a:ext cx="0" cy="195638"/>
          </a:xfrm>
          <a:prstGeom prst="straightConnector1">
            <a:avLst/>
          </a:prstGeom>
          <a:noFill/>
          <a:ln w="3175" cap="flat" cmpd="sng" algn="ctr">
            <a:solidFill>
              <a:sysClr val="windowText" lastClr="000000"/>
            </a:solidFill>
            <a:prstDash val="solid"/>
            <a:tailEnd type="triangle"/>
          </a:ln>
          <a:effectLst/>
        </p:spPr>
      </p:cxnSp>
      <p:sp>
        <p:nvSpPr>
          <p:cNvPr id="319" name="矩形 318"/>
          <p:cNvSpPr/>
          <p:nvPr/>
        </p:nvSpPr>
        <p:spPr>
          <a:xfrm>
            <a:off x="10328177" y="3146802"/>
            <a:ext cx="422662" cy="215444"/>
          </a:xfrm>
          <a:prstGeom prst="rect">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MES</a:t>
            </a:r>
            <a:endParaRPr kumimoji="0" lang="zh-CN" altLang="en-US"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20" name="矩形 319"/>
          <p:cNvSpPr/>
          <p:nvPr/>
        </p:nvSpPr>
        <p:spPr>
          <a:xfrm>
            <a:off x="9601988" y="3803725"/>
            <a:ext cx="934842" cy="276999"/>
          </a:xfrm>
          <a:prstGeom prst="rect">
            <a:avLst/>
          </a:prstGeom>
          <a:solidFill>
            <a:srgbClr val="70AD47">
              <a:lumMod val="40000"/>
              <a:lumOff val="6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工单报工</a:t>
            </a:r>
            <a:endParaRPr kumimoji="0" lang="en-US" altLang="zh-CN"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21" name="矩形 320"/>
          <p:cNvSpPr/>
          <p:nvPr/>
        </p:nvSpPr>
        <p:spPr>
          <a:xfrm>
            <a:off x="4597758" y="4978811"/>
            <a:ext cx="1131160" cy="276999"/>
          </a:xfrm>
          <a:prstGeom prst="rect">
            <a:avLst/>
          </a:prstGeom>
          <a:solidFill>
            <a:srgbClr val="ED7D31">
              <a:lumMod val="60000"/>
              <a:lumOff val="4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客供采购订单</a:t>
            </a:r>
          </a:p>
        </p:txBody>
      </p:sp>
      <p:sp>
        <p:nvSpPr>
          <p:cNvPr id="322" name="矩形 321"/>
          <p:cNvSpPr/>
          <p:nvPr/>
        </p:nvSpPr>
        <p:spPr>
          <a:xfrm>
            <a:off x="5468444" y="4806248"/>
            <a:ext cx="422662" cy="215444"/>
          </a:xfrm>
          <a:prstGeom prst="rect">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SAP</a:t>
            </a:r>
            <a:endParaRPr kumimoji="0" lang="zh-CN" altLang="en-US"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cxnSp>
        <p:nvCxnSpPr>
          <p:cNvPr id="323" name="肘形连接符 322"/>
          <p:cNvCxnSpPr>
            <a:stCxn id="288" idx="2"/>
            <a:endCxn id="321" idx="0"/>
          </p:cNvCxnSpPr>
          <p:nvPr/>
        </p:nvCxnSpPr>
        <p:spPr>
          <a:xfrm rot="5400000">
            <a:off x="5633111" y="4071450"/>
            <a:ext cx="437589" cy="1377133"/>
          </a:xfrm>
          <a:prstGeom prst="bentConnector3">
            <a:avLst>
              <a:gd name="adj1" fmla="val 50001"/>
            </a:avLst>
          </a:prstGeom>
          <a:noFill/>
          <a:ln w="3175" cap="flat" cmpd="sng" algn="ctr">
            <a:solidFill>
              <a:sysClr val="windowText" lastClr="000000"/>
            </a:solidFill>
            <a:prstDash val="solid"/>
            <a:tailEnd type="triangle"/>
          </a:ln>
          <a:effectLst/>
        </p:spPr>
      </p:cxnSp>
      <p:sp>
        <p:nvSpPr>
          <p:cNvPr id="324" name="矩形 323"/>
          <p:cNvSpPr/>
          <p:nvPr/>
        </p:nvSpPr>
        <p:spPr>
          <a:xfrm>
            <a:off x="4607021" y="5417833"/>
            <a:ext cx="1120733" cy="461665"/>
          </a:xfrm>
          <a:prstGeom prst="rect">
            <a:avLst/>
          </a:prstGeom>
          <a:solidFill>
            <a:srgbClr val="ED7D31">
              <a:lumMod val="60000"/>
              <a:lumOff val="4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客供采购订单</a:t>
            </a:r>
            <a:endParaRPr kumimoji="0" lang="en-US" altLang="zh-CN"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入库</a:t>
            </a:r>
          </a:p>
        </p:txBody>
      </p:sp>
      <p:cxnSp>
        <p:nvCxnSpPr>
          <p:cNvPr id="325" name="直接箭头连接符 324"/>
          <p:cNvCxnSpPr>
            <a:stCxn id="321" idx="2"/>
            <a:endCxn id="324" idx="0"/>
          </p:cNvCxnSpPr>
          <p:nvPr/>
        </p:nvCxnSpPr>
        <p:spPr>
          <a:xfrm>
            <a:off x="5163338" y="5255810"/>
            <a:ext cx="4050" cy="162023"/>
          </a:xfrm>
          <a:prstGeom prst="straightConnector1">
            <a:avLst/>
          </a:prstGeom>
          <a:noFill/>
          <a:ln w="3175" cap="flat" cmpd="sng" algn="ctr">
            <a:solidFill>
              <a:sysClr val="windowText" lastClr="000000"/>
            </a:solidFill>
            <a:prstDash val="solid"/>
            <a:tailEnd type="triangle"/>
          </a:ln>
          <a:effectLst/>
        </p:spPr>
      </p:cxnSp>
      <p:sp>
        <p:nvSpPr>
          <p:cNvPr id="326" name="矩形 325"/>
          <p:cNvSpPr/>
          <p:nvPr/>
        </p:nvSpPr>
        <p:spPr>
          <a:xfrm>
            <a:off x="5467164" y="5328750"/>
            <a:ext cx="422662" cy="215444"/>
          </a:xfrm>
          <a:prstGeom prst="rect">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SAP</a:t>
            </a:r>
            <a:endParaRPr kumimoji="0" lang="zh-CN" altLang="en-US"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cxnSp>
        <p:nvCxnSpPr>
          <p:cNvPr id="327" name="直接箭头连接符 326"/>
          <p:cNvCxnSpPr>
            <a:stCxn id="317" idx="2"/>
            <a:endCxn id="320" idx="0"/>
          </p:cNvCxnSpPr>
          <p:nvPr/>
        </p:nvCxnSpPr>
        <p:spPr>
          <a:xfrm>
            <a:off x="10069409" y="3598658"/>
            <a:ext cx="0" cy="205067"/>
          </a:xfrm>
          <a:prstGeom prst="straightConnector1">
            <a:avLst/>
          </a:prstGeom>
          <a:noFill/>
          <a:ln w="3175" cap="flat" cmpd="sng" algn="ctr">
            <a:solidFill>
              <a:sysClr val="windowText" lastClr="000000"/>
            </a:solidFill>
            <a:prstDash val="solid"/>
            <a:tailEnd type="triangle"/>
          </a:ln>
          <a:effectLst/>
        </p:spPr>
      </p:cxnSp>
      <p:sp>
        <p:nvSpPr>
          <p:cNvPr id="328" name="矩形 327"/>
          <p:cNvSpPr/>
          <p:nvPr/>
        </p:nvSpPr>
        <p:spPr>
          <a:xfrm>
            <a:off x="10347271" y="3639695"/>
            <a:ext cx="396000" cy="215444"/>
          </a:xfrm>
          <a:prstGeom prst="rect">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SAP</a:t>
            </a:r>
            <a:endParaRPr kumimoji="0" lang="zh-CN" altLang="en-US"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29" name="矩形 328"/>
          <p:cNvSpPr/>
          <p:nvPr/>
        </p:nvSpPr>
        <p:spPr>
          <a:xfrm>
            <a:off x="9601988" y="4285788"/>
            <a:ext cx="934842" cy="276999"/>
          </a:xfrm>
          <a:prstGeom prst="rect">
            <a:avLst/>
          </a:prstGeom>
          <a:solidFill>
            <a:srgbClr val="70AD47">
              <a:lumMod val="40000"/>
              <a:lumOff val="6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生产下仓</a:t>
            </a:r>
          </a:p>
        </p:txBody>
      </p:sp>
      <p:cxnSp>
        <p:nvCxnSpPr>
          <p:cNvPr id="330" name="直接箭头连接符 329"/>
          <p:cNvCxnSpPr>
            <a:stCxn id="320" idx="2"/>
            <a:endCxn id="329" idx="0"/>
          </p:cNvCxnSpPr>
          <p:nvPr/>
        </p:nvCxnSpPr>
        <p:spPr>
          <a:xfrm>
            <a:off x="10069409" y="4080724"/>
            <a:ext cx="0" cy="205064"/>
          </a:xfrm>
          <a:prstGeom prst="straightConnector1">
            <a:avLst/>
          </a:prstGeom>
          <a:noFill/>
          <a:ln w="3175" cap="flat" cmpd="sng" algn="ctr">
            <a:solidFill>
              <a:sysClr val="windowText" lastClr="000000"/>
            </a:solidFill>
            <a:prstDash val="solid"/>
            <a:tailEnd type="triangle"/>
          </a:ln>
          <a:effectLst/>
        </p:spPr>
      </p:cxnSp>
      <p:sp>
        <p:nvSpPr>
          <p:cNvPr id="331" name="矩形 330"/>
          <p:cNvSpPr/>
          <p:nvPr/>
        </p:nvSpPr>
        <p:spPr>
          <a:xfrm>
            <a:off x="10328177" y="4111971"/>
            <a:ext cx="422662" cy="215444"/>
          </a:xfrm>
          <a:prstGeom prst="rect">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MES</a:t>
            </a:r>
            <a:endParaRPr kumimoji="0" lang="zh-CN" altLang="en-US"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32" name="矩形 331"/>
          <p:cNvSpPr/>
          <p:nvPr/>
        </p:nvSpPr>
        <p:spPr>
          <a:xfrm>
            <a:off x="9601988" y="4747439"/>
            <a:ext cx="934842" cy="276999"/>
          </a:xfrm>
          <a:prstGeom prst="rect">
            <a:avLst/>
          </a:prstGeom>
          <a:solidFill>
            <a:srgbClr val="70AD47">
              <a:lumMod val="40000"/>
              <a:lumOff val="6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生产入库</a:t>
            </a:r>
          </a:p>
        </p:txBody>
      </p:sp>
      <p:cxnSp>
        <p:nvCxnSpPr>
          <p:cNvPr id="333" name="直接箭头连接符 332"/>
          <p:cNvCxnSpPr>
            <a:stCxn id="329" idx="2"/>
            <a:endCxn id="332" idx="0"/>
          </p:cNvCxnSpPr>
          <p:nvPr/>
        </p:nvCxnSpPr>
        <p:spPr>
          <a:xfrm>
            <a:off x="10069409" y="4562787"/>
            <a:ext cx="0" cy="184652"/>
          </a:xfrm>
          <a:prstGeom prst="straightConnector1">
            <a:avLst/>
          </a:prstGeom>
          <a:noFill/>
          <a:ln w="3175" cap="flat" cmpd="sng" algn="ctr">
            <a:solidFill>
              <a:sysClr val="windowText" lastClr="000000"/>
            </a:solidFill>
            <a:prstDash val="solid"/>
            <a:tailEnd type="triangle"/>
          </a:ln>
          <a:effectLst/>
        </p:spPr>
      </p:cxnSp>
      <p:sp>
        <p:nvSpPr>
          <p:cNvPr id="334" name="矩形 333"/>
          <p:cNvSpPr/>
          <p:nvPr/>
        </p:nvSpPr>
        <p:spPr>
          <a:xfrm>
            <a:off x="10347271" y="4581325"/>
            <a:ext cx="396000" cy="215444"/>
          </a:xfrm>
          <a:prstGeom prst="rect">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SAP</a:t>
            </a:r>
            <a:endParaRPr kumimoji="0" lang="zh-CN" altLang="en-US"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35" name="矩形 334"/>
          <p:cNvSpPr/>
          <p:nvPr/>
        </p:nvSpPr>
        <p:spPr>
          <a:xfrm>
            <a:off x="8605037" y="1247891"/>
            <a:ext cx="1073919" cy="276999"/>
          </a:xfrm>
          <a:prstGeom prst="rect">
            <a:avLst/>
          </a:prstGeom>
          <a:solidFill>
            <a:srgbClr val="FFC000">
              <a:lumMod val="60000"/>
              <a:lumOff val="4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创建拣货单</a:t>
            </a:r>
          </a:p>
        </p:txBody>
      </p:sp>
      <p:cxnSp>
        <p:nvCxnSpPr>
          <p:cNvPr id="336" name="直接箭头连接符 335"/>
          <p:cNvCxnSpPr>
            <a:stCxn id="285" idx="3"/>
            <a:endCxn id="335" idx="1"/>
          </p:cNvCxnSpPr>
          <p:nvPr/>
        </p:nvCxnSpPr>
        <p:spPr>
          <a:xfrm>
            <a:off x="8397911" y="1386390"/>
            <a:ext cx="207126" cy="1"/>
          </a:xfrm>
          <a:prstGeom prst="straightConnector1">
            <a:avLst/>
          </a:prstGeom>
          <a:noFill/>
          <a:ln w="3175" cap="flat" cmpd="sng" algn="ctr">
            <a:solidFill>
              <a:sysClr val="windowText" lastClr="000000"/>
            </a:solidFill>
            <a:prstDash val="solid"/>
            <a:tailEnd type="triangle"/>
          </a:ln>
          <a:effectLst/>
        </p:spPr>
      </p:cxnSp>
      <p:sp>
        <p:nvSpPr>
          <p:cNvPr id="337" name="矩形 336"/>
          <p:cNvSpPr/>
          <p:nvPr/>
        </p:nvSpPr>
        <p:spPr>
          <a:xfrm>
            <a:off x="9844793" y="1256694"/>
            <a:ext cx="934842" cy="277200"/>
          </a:xfrm>
          <a:prstGeom prst="rect">
            <a:avLst/>
          </a:prstGeom>
          <a:solidFill>
            <a:srgbClr val="FFC000">
              <a:lumMod val="60000"/>
              <a:lumOff val="4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创建交货单</a:t>
            </a:r>
          </a:p>
        </p:txBody>
      </p:sp>
      <p:cxnSp>
        <p:nvCxnSpPr>
          <p:cNvPr id="338" name="肘形连接符 337"/>
          <p:cNvCxnSpPr>
            <a:stCxn id="332" idx="3"/>
            <a:endCxn id="335" idx="2"/>
          </p:cNvCxnSpPr>
          <p:nvPr/>
        </p:nvCxnSpPr>
        <p:spPr>
          <a:xfrm flipH="1" flipV="1">
            <a:off x="9141997" y="1524890"/>
            <a:ext cx="1394833" cy="3361049"/>
          </a:xfrm>
          <a:prstGeom prst="bentConnector4">
            <a:avLst>
              <a:gd name="adj1" fmla="val -22521"/>
              <a:gd name="adj2" fmla="val 82934"/>
            </a:avLst>
          </a:prstGeom>
          <a:noFill/>
          <a:ln w="3175" cap="flat" cmpd="sng" algn="ctr">
            <a:solidFill>
              <a:sysClr val="windowText" lastClr="000000"/>
            </a:solidFill>
            <a:prstDash val="solid"/>
            <a:tailEnd type="triangle"/>
          </a:ln>
          <a:effectLst/>
        </p:spPr>
      </p:cxnSp>
      <p:cxnSp>
        <p:nvCxnSpPr>
          <p:cNvPr id="339" name="肘形连接符 338"/>
          <p:cNvCxnSpPr>
            <a:stCxn id="272" idx="3"/>
            <a:endCxn id="283" idx="1"/>
          </p:cNvCxnSpPr>
          <p:nvPr/>
        </p:nvCxnSpPr>
        <p:spPr>
          <a:xfrm>
            <a:off x="7224823" y="2367978"/>
            <a:ext cx="442642" cy="182230"/>
          </a:xfrm>
          <a:prstGeom prst="bentConnector3">
            <a:avLst>
              <a:gd name="adj1" fmla="val 50000"/>
            </a:avLst>
          </a:prstGeom>
          <a:noFill/>
          <a:ln w="9525" cap="flat" cmpd="sng" algn="ctr">
            <a:solidFill>
              <a:sysClr val="windowText" lastClr="000000"/>
            </a:solidFill>
            <a:prstDash val="solid"/>
            <a:tailEnd type="triangle"/>
          </a:ln>
          <a:effectLst/>
        </p:spPr>
      </p:cxnSp>
      <p:cxnSp>
        <p:nvCxnSpPr>
          <p:cNvPr id="340" name="肘形连接符 339"/>
          <p:cNvCxnSpPr>
            <a:stCxn id="272" idx="3"/>
            <a:endCxn id="287" idx="1"/>
          </p:cNvCxnSpPr>
          <p:nvPr/>
        </p:nvCxnSpPr>
        <p:spPr>
          <a:xfrm>
            <a:off x="7224823" y="2367978"/>
            <a:ext cx="442642" cy="1107448"/>
          </a:xfrm>
          <a:prstGeom prst="bentConnector3">
            <a:avLst>
              <a:gd name="adj1" fmla="val 50000"/>
            </a:avLst>
          </a:prstGeom>
          <a:noFill/>
          <a:ln w="9525" cap="flat" cmpd="sng" algn="ctr">
            <a:solidFill>
              <a:sysClr val="windowText" lastClr="000000"/>
            </a:solidFill>
            <a:prstDash val="solid"/>
            <a:tailEnd type="triangle"/>
          </a:ln>
          <a:effectLst/>
        </p:spPr>
      </p:cxnSp>
      <p:cxnSp>
        <p:nvCxnSpPr>
          <p:cNvPr id="341" name="肘形连接符 340"/>
          <p:cNvCxnSpPr>
            <a:stCxn id="278" idx="3"/>
            <a:endCxn id="283" idx="1"/>
          </p:cNvCxnSpPr>
          <p:nvPr/>
        </p:nvCxnSpPr>
        <p:spPr>
          <a:xfrm flipV="1">
            <a:off x="7224823" y="2550208"/>
            <a:ext cx="442642" cy="738984"/>
          </a:xfrm>
          <a:prstGeom prst="bentConnector3">
            <a:avLst>
              <a:gd name="adj1" fmla="val 50000"/>
            </a:avLst>
          </a:prstGeom>
          <a:noFill/>
          <a:ln w="3175" cap="flat" cmpd="sng" algn="ctr">
            <a:solidFill>
              <a:sysClr val="windowText" lastClr="000000"/>
            </a:solidFill>
            <a:prstDash val="solid"/>
            <a:tailEnd type="triangle"/>
          </a:ln>
          <a:effectLst/>
        </p:spPr>
      </p:cxnSp>
      <p:cxnSp>
        <p:nvCxnSpPr>
          <p:cNvPr id="342" name="肘形连接符 341"/>
          <p:cNvCxnSpPr>
            <a:stCxn id="278" idx="3"/>
            <a:endCxn id="287" idx="1"/>
          </p:cNvCxnSpPr>
          <p:nvPr/>
        </p:nvCxnSpPr>
        <p:spPr>
          <a:xfrm>
            <a:off x="7224823" y="3289192"/>
            <a:ext cx="442642" cy="186234"/>
          </a:xfrm>
          <a:prstGeom prst="bentConnector3">
            <a:avLst>
              <a:gd name="adj1" fmla="val 50000"/>
            </a:avLst>
          </a:prstGeom>
          <a:noFill/>
          <a:ln w="3175" cap="flat" cmpd="sng" algn="ctr">
            <a:solidFill>
              <a:sysClr val="windowText" lastClr="000000"/>
            </a:solidFill>
            <a:prstDash val="solid"/>
            <a:tailEnd type="triangle"/>
          </a:ln>
          <a:effectLst/>
        </p:spPr>
      </p:cxnSp>
      <p:cxnSp>
        <p:nvCxnSpPr>
          <p:cNvPr id="343" name="肘形连接符 342"/>
          <p:cNvCxnSpPr>
            <a:stCxn id="279" idx="3"/>
            <a:endCxn id="287" idx="1"/>
          </p:cNvCxnSpPr>
          <p:nvPr/>
        </p:nvCxnSpPr>
        <p:spPr>
          <a:xfrm flipV="1">
            <a:off x="7224823" y="3475426"/>
            <a:ext cx="442642" cy="296223"/>
          </a:xfrm>
          <a:prstGeom prst="bentConnector3">
            <a:avLst>
              <a:gd name="adj1" fmla="val 50000"/>
            </a:avLst>
          </a:prstGeom>
          <a:noFill/>
          <a:ln w="9525" cap="flat" cmpd="sng" algn="ctr">
            <a:solidFill>
              <a:sysClr val="windowText" lastClr="000000"/>
            </a:solidFill>
            <a:prstDash val="solid"/>
            <a:tailEnd type="triangle"/>
          </a:ln>
          <a:effectLst/>
        </p:spPr>
      </p:cxnSp>
      <p:sp>
        <p:nvSpPr>
          <p:cNvPr id="344" name="矩形 343"/>
          <p:cNvSpPr/>
          <p:nvPr/>
        </p:nvSpPr>
        <p:spPr>
          <a:xfrm>
            <a:off x="8137403" y="1089567"/>
            <a:ext cx="422662" cy="215444"/>
          </a:xfrm>
          <a:prstGeom prst="rect">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SAP</a:t>
            </a:r>
            <a:endParaRPr kumimoji="0" lang="zh-CN" altLang="en-US"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45" name="矩形 344"/>
          <p:cNvSpPr/>
          <p:nvPr/>
        </p:nvSpPr>
        <p:spPr>
          <a:xfrm>
            <a:off x="5342733" y="1859955"/>
            <a:ext cx="422662" cy="215444"/>
          </a:xfrm>
          <a:prstGeom prst="rect">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SAP</a:t>
            </a:r>
            <a:endParaRPr kumimoji="0" lang="zh-CN" altLang="en-US"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cxnSp>
        <p:nvCxnSpPr>
          <p:cNvPr id="346" name="直接箭头连接符 345"/>
          <p:cNvCxnSpPr>
            <a:stCxn id="335" idx="3"/>
            <a:endCxn id="337" idx="1"/>
          </p:cNvCxnSpPr>
          <p:nvPr/>
        </p:nvCxnSpPr>
        <p:spPr>
          <a:xfrm>
            <a:off x="9678956" y="1386391"/>
            <a:ext cx="165837" cy="8903"/>
          </a:xfrm>
          <a:prstGeom prst="straightConnector1">
            <a:avLst/>
          </a:prstGeom>
          <a:noFill/>
          <a:ln w="3175" cap="flat" cmpd="sng" algn="ctr">
            <a:solidFill>
              <a:sysClr val="windowText" lastClr="000000"/>
            </a:solidFill>
            <a:prstDash val="solid"/>
            <a:tailEnd type="triangle"/>
          </a:ln>
          <a:effectLst/>
        </p:spPr>
      </p:cxnSp>
      <p:sp>
        <p:nvSpPr>
          <p:cNvPr id="347" name="矩形 346"/>
          <p:cNvSpPr/>
          <p:nvPr/>
        </p:nvSpPr>
        <p:spPr>
          <a:xfrm>
            <a:off x="9385481" y="1077794"/>
            <a:ext cx="422662" cy="215444"/>
          </a:xfrm>
          <a:prstGeom prst="rect">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SAP</a:t>
            </a:r>
            <a:endParaRPr kumimoji="0" lang="zh-CN" altLang="en-US"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48" name="矩形 347"/>
          <p:cNvSpPr/>
          <p:nvPr/>
        </p:nvSpPr>
        <p:spPr>
          <a:xfrm>
            <a:off x="10517098" y="1076305"/>
            <a:ext cx="422662" cy="215444"/>
          </a:xfrm>
          <a:prstGeom prst="rect">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SAP</a:t>
            </a:r>
            <a:endParaRPr kumimoji="0" lang="zh-CN" altLang="en-US"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49" name="矩形 348"/>
          <p:cNvSpPr/>
          <p:nvPr/>
        </p:nvSpPr>
        <p:spPr>
          <a:xfrm>
            <a:off x="10988471" y="1254559"/>
            <a:ext cx="934842" cy="276999"/>
          </a:xfrm>
          <a:prstGeom prst="rect">
            <a:avLst/>
          </a:prstGeom>
          <a:solidFill>
            <a:srgbClr val="FFC000">
              <a:lumMod val="60000"/>
              <a:lumOff val="4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发货过账</a:t>
            </a:r>
          </a:p>
        </p:txBody>
      </p:sp>
      <p:cxnSp>
        <p:nvCxnSpPr>
          <p:cNvPr id="350" name="直接箭头连接符 349"/>
          <p:cNvCxnSpPr>
            <a:stCxn id="337" idx="3"/>
            <a:endCxn id="349" idx="1"/>
          </p:cNvCxnSpPr>
          <p:nvPr/>
        </p:nvCxnSpPr>
        <p:spPr>
          <a:xfrm flipV="1">
            <a:off x="10779635" y="1393059"/>
            <a:ext cx="208836" cy="2235"/>
          </a:xfrm>
          <a:prstGeom prst="straightConnector1">
            <a:avLst/>
          </a:prstGeom>
          <a:noFill/>
          <a:ln w="3175" cap="flat" cmpd="sng" algn="ctr">
            <a:solidFill>
              <a:sysClr val="windowText" lastClr="000000"/>
            </a:solidFill>
            <a:prstDash val="solid"/>
            <a:tailEnd type="triangle"/>
          </a:ln>
          <a:effectLst/>
        </p:spPr>
      </p:cxnSp>
      <p:sp>
        <p:nvSpPr>
          <p:cNvPr id="351" name="矩形 350"/>
          <p:cNvSpPr/>
          <p:nvPr/>
        </p:nvSpPr>
        <p:spPr>
          <a:xfrm>
            <a:off x="11588577" y="1080164"/>
            <a:ext cx="422662" cy="215444"/>
          </a:xfrm>
          <a:prstGeom prst="rect">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MES</a:t>
            </a:r>
            <a:endParaRPr kumimoji="0" lang="zh-CN" altLang="en-US"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52" name="矩形 351"/>
          <p:cNvSpPr/>
          <p:nvPr/>
        </p:nvSpPr>
        <p:spPr>
          <a:xfrm>
            <a:off x="10988471" y="1736756"/>
            <a:ext cx="934842" cy="276999"/>
          </a:xfrm>
          <a:prstGeom prst="rect">
            <a:avLst/>
          </a:prstGeom>
          <a:solidFill>
            <a:srgbClr val="FFC000">
              <a:lumMod val="60000"/>
              <a:lumOff val="4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销售开票</a:t>
            </a:r>
          </a:p>
        </p:txBody>
      </p:sp>
      <p:sp>
        <p:nvSpPr>
          <p:cNvPr id="353" name="矩形 352"/>
          <p:cNvSpPr/>
          <p:nvPr/>
        </p:nvSpPr>
        <p:spPr>
          <a:xfrm>
            <a:off x="9601988" y="5213845"/>
            <a:ext cx="934842" cy="261610"/>
          </a:xfrm>
          <a:prstGeom prst="rect">
            <a:avLst/>
          </a:prstGeom>
          <a:solidFill>
            <a:srgbClr val="70AD47">
              <a:lumMod val="40000"/>
              <a:lumOff val="6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线边库盘点</a:t>
            </a:r>
          </a:p>
        </p:txBody>
      </p:sp>
      <p:sp>
        <p:nvSpPr>
          <p:cNvPr id="354" name="矩形 353"/>
          <p:cNvSpPr/>
          <p:nvPr/>
        </p:nvSpPr>
        <p:spPr>
          <a:xfrm>
            <a:off x="9601988" y="5644033"/>
            <a:ext cx="934842" cy="276999"/>
          </a:xfrm>
          <a:prstGeom prst="rect">
            <a:avLst/>
          </a:prstGeom>
          <a:solidFill>
            <a:srgbClr val="70AD47">
              <a:lumMod val="40000"/>
              <a:lumOff val="6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差异处理</a:t>
            </a:r>
          </a:p>
        </p:txBody>
      </p:sp>
      <p:cxnSp>
        <p:nvCxnSpPr>
          <p:cNvPr id="355" name="直接箭头连接符 354"/>
          <p:cNvCxnSpPr>
            <a:stCxn id="332" idx="2"/>
            <a:endCxn id="353" idx="0"/>
          </p:cNvCxnSpPr>
          <p:nvPr/>
        </p:nvCxnSpPr>
        <p:spPr>
          <a:xfrm>
            <a:off x="10069409" y="5024438"/>
            <a:ext cx="0" cy="189407"/>
          </a:xfrm>
          <a:prstGeom prst="straightConnector1">
            <a:avLst/>
          </a:prstGeom>
          <a:noFill/>
          <a:ln w="3175" cap="flat" cmpd="sng" algn="ctr">
            <a:solidFill>
              <a:sysClr val="windowText" lastClr="000000"/>
            </a:solidFill>
            <a:prstDash val="solid"/>
            <a:tailEnd type="triangle"/>
          </a:ln>
          <a:effectLst/>
        </p:spPr>
      </p:cxnSp>
      <p:cxnSp>
        <p:nvCxnSpPr>
          <p:cNvPr id="356" name="直接箭头连接符 355"/>
          <p:cNvCxnSpPr>
            <a:stCxn id="353" idx="2"/>
            <a:endCxn id="354" idx="0"/>
          </p:cNvCxnSpPr>
          <p:nvPr/>
        </p:nvCxnSpPr>
        <p:spPr>
          <a:xfrm>
            <a:off x="10069409" y="5475455"/>
            <a:ext cx="0" cy="168578"/>
          </a:xfrm>
          <a:prstGeom prst="straightConnector1">
            <a:avLst/>
          </a:prstGeom>
          <a:noFill/>
          <a:ln w="3175" cap="flat" cmpd="sng" algn="ctr">
            <a:solidFill>
              <a:sysClr val="windowText" lastClr="000000"/>
            </a:solidFill>
            <a:prstDash val="solid"/>
            <a:tailEnd type="triangle"/>
          </a:ln>
          <a:effectLst/>
        </p:spPr>
      </p:cxnSp>
      <p:sp>
        <p:nvSpPr>
          <p:cNvPr id="357" name="矩形 356"/>
          <p:cNvSpPr/>
          <p:nvPr/>
        </p:nvSpPr>
        <p:spPr>
          <a:xfrm>
            <a:off x="10344819" y="5039769"/>
            <a:ext cx="412313" cy="215444"/>
          </a:xfrm>
          <a:prstGeom prst="rect">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MES</a:t>
            </a:r>
            <a:endParaRPr kumimoji="0" lang="zh-CN" altLang="en-US"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58" name="矩形 357"/>
          <p:cNvSpPr/>
          <p:nvPr/>
        </p:nvSpPr>
        <p:spPr>
          <a:xfrm>
            <a:off x="6056612" y="6009585"/>
            <a:ext cx="934842" cy="276999"/>
          </a:xfrm>
          <a:prstGeom prst="rect">
            <a:avLst/>
          </a:prstGeom>
          <a:solidFill>
            <a:srgbClr val="ED7D31">
              <a:lumMod val="60000"/>
              <a:lumOff val="4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发票校验</a:t>
            </a:r>
          </a:p>
        </p:txBody>
      </p:sp>
      <p:cxnSp>
        <p:nvCxnSpPr>
          <p:cNvPr id="359" name="肘形连接符 358"/>
          <p:cNvCxnSpPr>
            <a:stCxn id="298" idx="3"/>
            <a:endCxn id="358" idx="1"/>
          </p:cNvCxnSpPr>
          <p:nvPr/>
        </p:nvCxnSpPr>
        <p:spPr>
          <a:xfrm>
            <a:off x="4143053" y="5648667"/>
            <a:ext cx="1913560" cy="499418"/>
          </a:xfrm>
          <a:prstGeom prst="bentConnector3">
            <a:avLst>
              <a:gd name="adj1" fmla="val 4078"/>
            </a:avLst>
          </a:prstGeom>
          <a:noFill/>
          <a:ln w="3175" cap="flat" cmpd="sng" algn="ctr">
            <a:solidFill>
              <a:sysClr val="windowText" lastClr="000000"/>
            </a:solidFill>
            <a:prstDash val="solid"/>
            <a:tailEnd type="triangle"/>
          </a:ln>
          <a:effectLst/>
        </p:spPr>
      </p:cxnSp>
      <p:cxnSp>
        <p:nvCxnSpPr>
          <p:cNvPr id="360" name="肘形连接符 359"/>
          <p:cNvCxnSpPr>
            <a:stCxn id="324" idx="3"/>
            <a:endCxn id="358" idx="1"/>
          </p:cNvCxnSpPr>
          <p:nvPr/>
        </p:nvCxnSpPr>
        <p:spPr>
          <a:xfrm>
            <a:off x="5727754" y="5648666"/>
            <a:ext cx="328858" cy="499419"/>
          </a:xfrm>
          <a:prstGeom prst="bentConnector3">
            <a:avLst>
              <a:gd name="adj1" fmla="val 50000"/>
            </a:avLst>
          </a:prstGeom>
          <a:noFill/>
          <a:ln w="3175" cap="flat" cmpd="sng" algn="ctr">
            <a:solidFill>
              <a:sysClr val="windowText" lastClr="000000"/>
            </a:solidFill>
            <a:prstDash val="solid"/>
            <a:tailEnd type="triangle"/>
          </a:ln>
          <a:effectLst/>
        </p:spPr>
      </p:cxnSp>
      <p:cxnSp>
        <p:nvCxnSpPr>
          <p:cNvPr id="361" name="直接箭头连接符 360"/>
          <p:cNvCxnSpPr>
            <a:stCxn id="349" idx="2"/>
            <a:endCxn id="352" idx="0"/>
          </p:cNvCxnSpPr>
          <p:nvPr/>
        </p:nvCxnSpPr>
        <p:spPr>
          <a:xfrm>
            <a:off x="11455892" y="1531558"/>
            <a:ext cx="0" cy="205198"/>
          </a:xfrm>
          <a:prstGeom prst="straightConnector1">
            <a:avLst/>
          </a:prstGeom>
          <a:noFill/>
          <a:ln w="3175" cap="flat" cmpd="sng" algn="ctr">
            <a:solidFill>
              <a:sysClr val="windowText" lastClr="000000"/>
            </a:solidFill>
            <a:prstDash val="solid"/>
            <a:tailEnd type="triangle"/>
          </a:ln>
          <a:effectLst/>
        </p:spPr>
      </p:cxnSp>
      <p:sp>
        <p:nvSpPr>
          <p:cNvPr id="362" name="矩形 361"/>
          <p:cNvSpPr/>
          <p:nvPr/>
        </p:nvSpPr>
        <p:spPr>
          <a:xfrm>
            <a:off x="10342173" y="5501022"/>
            <a:ext cx="396000" cy="215444"/>
          </a:xfrm>
          <a:prstGeom prst="rect">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SAP</a:t>
            </a:r>
            <a:endParaRPr kumimoji="0" lang="zh-CN" altLang="en-US"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63" name="矩形 362"/>
          <p:cNvSpPr/>
          <p:nvPr/>
        </p:nvSpPr>
        <p:spPr>
          <a:xfrm>
            <a:off x="9599568" y="6194847"/>
            <a:ext cx="934842" cy="276999"/>
          </a:xfrm>
          <a:prstGeom prst="rect">
            <a:avLst/>
          </a:prstGeom>
          <a:solidFill>
            <a:srgbClr val="70AD47">
              <a:lumMod val="40000"/>
              <a:lumOff val="6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MOH</a:t>
            </a: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领料</a:t>
            </a:r>
          </a:p>
        </p:txBody>
      </p:sp>
      <p:sp>
        <p:nvSpPr>
          <p:cNvPr id="364" name="矩形 363"/>
          <p:cNvSpPr/>
          <p:nvPr/>
        </p:nvSpPr>
        <p:spPr>
          <a:xfrm>
            <a:off x="10342173" y="6044467"/>
            <a:ext cx="396000" cy="215444"/>
          </a:xfrm>
          <a:prstGeom prst="rect">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SAP</a:t>
            </a:r>
            <a:endParaRPr kumimoji="0" lang="zh-CN" altLang="en-US"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65" name="矩形 364"/>
          <p:cNvSpPr/>
          <p:nvPr/>
        </p:nvSpPr>
        <p:spPr>
          <a:xfrm>
            <a:off x="4693656" y="4069177"/>
            <a:ext cx="934842" cy="461665"/>
          </a:xfrm>
          <a:prstGeom prst="rect">
            <a:avLst/>
          </a:prstGeom>
          <a:solidFill>
            <a:srgbClr val="D6A7D7"/>
          </a:solidFill>
        </p:spPr>
        <p:txBody>
          <a:bodyPr wrap="square" rtlCol="0" anchor="ctr">
            <a:spAutoFit/>
          </a:bodyPr>
          <a:lstStyle/>
          <a:p>
            <a:pPr algn="ctr"/>
            <a:r>
              <a:rPr lang="zh-CN" altLang="en-US" sz="1100" dirty="0">
                <a:solidFill>
                  <a:prstClr val="black"/>
                </a:solidFill>
                <a:latin typeface="微软雅黑" panose="020B0503020204020204" pitchFamily="34" charset="-122"/>
                <a:ea typeface="微软雅黑" panose="020B0503020204020204" pitchFamily="34" charset="-122"/>
              </a:rPr>
              <a:t>非生产材料</a:t>
            </a:r>
            <a:endParaRPr lang="en-US" altLang="zh-CN" sz="1100" dirty="0">
              <a:solidFill>
                <a:prstClr val="black"/>
              </a:solidFill>
              <a:latin typeface="微软雅黑" panose="020B0503020204020204" pitchFamily="34" charset="-122"/>
              <a:ea typeface="微软雅黑" panose="020B0503020204020204" pitchFamily="34" charset="-122"/>
            </a:endParaRPr>
          </a:p>
          <a:p>
            <a:pPr algn="ctr"/>
            <a:r>
              <a:rPr lang="zh-CN" altLang="en-US" sz="1200" dirty="0">
                <a:solidFill>
                  <a:prstClr val="black"/>
                </a:solidFill>
                <a:latin typeface="微软雅黑" panose="020B0503020204020204" pitchFamily="34" charset="-122"/>
                <a:ea typeface="微软雅黑" panose="020B0503020204020204" pitchFamily="34" charset="-122"/>
              </a:rPr>
              <a:t>采购申请</a:t>
            </a:r>
          </a:p>
        </p:txBody>
      </p:sp>
      <p:sp>
        <p:nvSpPr>
          <p:cNvPr id="366" name="矩形 365"/>
          <p:cNvSpPr/>
          <p:nvPr/>
        </p:nvSpPr>
        <p:spPr>
          <a:xfrm>
            <a:off x="5242002" y="3899537"/>
            <a:ext cx="422662" cy="215444"/>
          </a:xfrm>
          <a:prstGeom prst="rect">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OA</a:t>
            </a:r>
            <a:endParaRPr kumimoji="0" lang="zh-CN" altLang="en-US"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cxnSp>
        <p:nvCxnSpPr>
          <p:cNvPr id="367" name="肘形连接符 366"/>
          <p:cNvCxnSpPr>
            <a:stCxn id="365" idx="2"/>
            <a:endCxn id="293" idx="0"/>
          </p:cNvCxnSpPr>
          <p:nvPr/>
        </p:nvCxnSpPr>
        <p:spPr>
          <a:xfrm rot="5400000">
            <a:off x="4194370" y="4012105"/>
            <a:ext cx="447970" cy="1485444"/>
          </a:xfrm>
          <a:prstGeom prst="bentConnector3">
            <a:avLst>
              <a:gd name="adj1" fmla="val 53712"/>
            </a:avLst>
          </a:prstGeom>
          <a:noFill/>
          <a:ln w="3175" cap="flat" cmpd="sng" algn="ctr">
            <a:solidFill>
              <a:sysClr val="windowText" lastClr="000000"/>
            </a:solidFill>
            <a:prstDash val="solid"/>
            <a:tailEnd type="triangle"/>
          </a:ln>
          <a:effectLst/>
        </p:spPr>
      </p:cxnSp>
      <p:sp>
        <p:nvSpPr>
          <p:cNvPr id="368" name="矩形 367"/>
          <p:cNvSpPr/>
          <p:nvPr/>
        </p:nvSpPr>
        <p:spPr>
          <a:xfrm>
            <a:off x="11012364" y="5782532"/>
            <a:ext cx="906997" cy="461665"/>
          </a:xfrm>
          <a:prstGeom prst="rect">
            <a:avLst/>
          </a:prstGeom>
          <a:solidFill>
            <a:srgbClr val="70AD47">
              <a:lumMod val="40000"/>
              <a:lumOff val="6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实际成本</a:t>
            </a:r>
            <a:endParaRPr kumimoji="0" lang="en-US" altLang="zh-CN"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核算</a:t>
            </a:r>
            <a:endParaRPr kumimoji="0" lang="en-US" altLang="zh-CN"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cxnSp>
        <p:nvCxnSpPr>
          <p:cNvPr id="369" name="肘形连接符 368"/>
          <p:cNvCxnSpPr/>
          <p:nvPr/>
        </p:nvCxnSpPr>
        <p:spPr>
          <a:xfrm rot="16200000" flipH="1">
            <a:off x="6364509" y="3106601"/>
            <a:ext cx="546181" cy="5923936"/>
          </a:xfrm>
          <a:prstGeom prst="bentConnector2">
            <a:avLst/>
          </a:prstGeom>
          <a:noFill/>
          <a:ln w="3175" cap="flat" cmpd="sng" algn="ctr">
            <a:solidFill>
              <a:sysClr val="windowText" lastClr="000000"/>
            </a:solidFill>
            <a:prstDash val="solid"/>
            <a:tailEnd type="triangle"/>
          </a:ln>
          <a:effectLst/>
        </p:spPr>
      </p:cxnSp>
      <p:cxnSp>
        <p:nvCxnSpPr>
          <p:cNvPr id="370" name="肘形连接符 369"/>
          <p:cNvCxnSpPr>
            <a:stCxn id="354" idx="3"/>
            <a:endCxn id="368" idx="1"/>
          </p:cNvCxnSpPr>
          <p:nvPr/>
        </p:nvCxnSpPr>
        <p:spPr>
          <a:xfrm>
            <a:off x="10536830" y="5782533"/>
            <a:ext cx="475534" cy="230832"/>
          </a:xfrm>
          <a:prstGeom prst="bentConnector3">
            <a:avLst>
              <a:gd name="adj1" fmla="val 62279"/>
            </a:avLst>
          </a:prstGeom>
          <a:noFill/>
          <a:ln w="3175" cap="flat" cmpd="sng" algn="ctr">
            <a:solidFill>
              <a:sysClr val="windowText" lastClr="000000"/>
            </a:solidFill>
            <a:prstDash val="solid"/>
            <a:tailEnd type="triangle"/>
          </a:ln>
          <a:effectLst/>
        </p:spPr>
      </p:cxnSp>
      <p:cxnSp>
        <p:nvCxnSpPr>
          <p:cNvPr id="371" name="肘形连接符 370"/>
          <p:cNvCxnSpPr>
            <a:stCxn id="363" idx="3"/>
            <a:endCxn id="368" idx="1"/>
          </p:cNvCxnSpPr>
          <p:nvPr/>
        </p:nvCxnSpPr>
        <p:spPr>
          <a:xfrm flipV="1">
            <a:off x="10534410" y="6013365"/>
            <a:ext cx="477954" cy="319982"/>
          </a:xfrm>
          <a:prstGeom prst="bentConnector3">
            <a:avLst>
              <a:gd name="adj1" fmla="val 63473"/>
            </a:avLst>
          </a:prstGeom>
          <a:noFill/>
          <a:ln w="3175" cap="flat" cmpd="sng" algn="ctr">
            <a:solidFill>
              <a:sysClr val="windowText" lastClr="000000"/>
            </a:solidFill>
            <a:prstDash val="solid"/>
            <a:tailEnd type="triangle"/>
          </a:ln>
          <a:effectLst/>
        </p:spPr>
      </p:cxnSp>
      <p:sp>
        <p:nvSpPr>
          <p:cNvPr id="372" name="矩形 371"/>
          <p:cNvSpPr/>
          <p:nvPr/>
        </p:nvSpPr>
        <p:spPr>
          <a:xfrm>
            <a:off x="11588577" y="1574297"/>
            <a:ext cx="422662" cy="215444"/>
          </a:xfrm>
          <a:prstGeom prst="rect">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SAP</a:t>
            </a:r>
            <a:endParaRPr kumimoji="0" lang="zh-CN" altLang="en-US"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73" name="矩形 372"/>
          <p:cNvSpPr/>
          <p:nvPr/>
        </p:nvSpPr>
        <p:spPr>
          <a:xfrm>
            <a:off x="10988471" y="2208253"/>
            <a:ext cx="934842" cy="276999"/>
          </a:xfrm>
          <a:prstGeom prst="rect">
            <a:avLst/>
          </a:prstGeom>
          <a:solidFill>
            <a:srgbClr val="FFC000">
              <a:lumMod val="60000"/>
              <a:lumOff val="4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金税开票</a:t>
            </a:r>
          </a:p>
        </p:txBody>
      </p:sp>
      <p:sp>
        <p:nvSpPr>
          <p:cNvPr id="374" name="矩形 373"/>
          <p:cNvSpPr/>
          <p:nvPr/>
        </p:nvSpPr>
        <p:spPr>
          <a:xfrm>
            <a:off x="11601389" y="2041505"/>
            <a:ext cx="422662" cy="216000"/>
          </a:xfrm>
          <a:prstGeom prst="rect">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6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金税</a:t>
            </a:r>
          </a:p>
        </p:txBody>
      </p:sp>
      <p:cxnSp>
        <p:nvCxnSpPr>
          <p:cNvPr id="375" name="直接箭头连接符 374"/>
          <p:cNvCxnSpPr>
            <a:stCxn id="352" idx="2"/>
            <a:endCxn id="373" idx="0"/>
          </p:cNvCxnSpPr>
          <p:nvPr/>
        </p:nvCxnSpPr>
        <p:spPr>
          <a:xfrm>
            <a:off x="11455892" y="2013755"/>
            <a:ext cx="0" cy="194498"/>
          </a:xfrm>
          <a:prstGeom prst="straightConnector1">
            <a:avLst/>
          </a:prstGeom>
          <a:noFill/>
          <a:ln w="3175" cap="flat" cmpd="sng" algn="ctr">
            <a:solidFill>
              <a:sysClr val="windowText" lastClr="000000"/>
            </a:solidFill>
            <a:prstDash val="solid"/>
            <a:tailEnd type="triangle"/>
          </a:ln>
          <a:effectLst/>
        </p:spPr>
      </p:cxnSp>
      <p:sp>
        <p:nvSpPr>
          <p:cNvPr id="376" name="矩形 375"/>
          <p:cNvSpPr/>
          <p:nvPr/>
        </p:nvSpPr>
        <p:spPr>
          <a:xfrm>
            <a:off x="9501622" y="1726494"/>
            <a:ext cx="1244275" cy="276999"/>
          </a:xfrm>
          <a:prstGeom prst="rect">
            <a:avLst/>
          </a:prstGeom>
          <a:solidFill>
            <a:srgbClr val="FFC000">
              <a:lumMod val="60000"/>
              <a:lumOff val="4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生成报关单</a:t>
            </a:r>
          </a:p>
        </p:txBody>
      </p:sp>
      <p:cxnSp>
        <p:nvCxnSpPr>
          <p:cNvPr id="377" name="肘形连接符 376"/>
          <p:cNvCxnSpPr>
            <a:stCxn id="349" idx="2"/>
            <a:endCxn id="376" idx="0"/>
          </p:cNvCxnSpPr>
          <p:nvPr/>
        </p:nvCxnSpPr>
        <p:spPr>
          <a:xfrm rot="5400000">
            <a:off x="10692357" y="962960"/>
            <a:ext cx="194936" cy="1332132"/>
          </a:xfrm>
          <a:prstGeom prst="bentConnector3">
            <a:avLst>
              <a:gd name="adj1" fmla="val 23647"/>
            </a:avLst>
          </a:prstGeom>
          <a:noFill/>
          <a:ln w="3175" cap="flat" cmpd="sng" algn="ctr">
            <a:solidFill>
              <a:sysClr val="windowText" lastClr="000000"/>
            </a:solidFill>
            <a:prstDash val="solid"/>
            <a:tailEnd type="triangle"/>
          </a:ln>
          <a:effectLst/>
        </p:spPr>
      </p:cxnSp>
      <p:sp>
        <p:nvSpPr>
          <p:cNvPr id="378" name="矩形 377"/>
          <p:cNvSpPr/>
          <p:nvPr/>
        </p:nvSpPr>
        <p:spPr>
          <a:xfrm>
            <a:off x="10535419" y="1618005"/>
            <a:ext cx="422662" cy="216000"/>
          </a:xfrm>
          <a:prstGeom prst="rect">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6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云关通</a:t>
            </a:r>
          </a:p>
        </p:txBody>
      </p:sp>
      <p:sp>
        <p:nvSpPr>
          <p:cNvPr id="379" name="矩形 378"/>
          <p:cNvSpPr/>
          <p:nvPr/>
        </p:nvSpPr>
        <p:spPr>
          <a:xfrm>
            <a:off x="7217793" y="6009585"/>
            <a:ext cx="934842" cy="276999"/>
          </a:xfrm>
          <a:prstGeom prst="rect">
            <a:avLst/>
          </a:prstGeom>
          <a:solidFill>
            <a:srgbClr val="ED7D31">
              <a:lumMod val="60000"/>
              <a:lumOff val="4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应付账款</a:t>
            </a:r>
          </a:p>
        </p:txBody>
      </p:sp>
      <p:sp>
        <p:nvSpPr>
          <p:cNvPr id="380" name="矩形 379"/>
          <p:cNvSpPr/>
          <p:nvPr/>
        </p:nvSpPr>
        <p:spPr>
          <a:xfrm>
            <a:off x="10987389" y="2659751"/>
            <a:ext cx="934842" cy="276999"/>
          </a:xfrm>
          <a:prstGeom prst="rect">
            <a:avLst/>
          </a:prstGeom>
          <a:solidFill>
            <a:srgbClr val="FFC000">
              <a:lumMod val="60000"/>
              <a:lumOff val="4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应收账款</a:t>
            </a:r>
          </a:p>
        </p:txBody>
      </p:sp>
      <p:sp>
        <p:nvSpPr>
          <p:cNvPr id="381" name="矩形 380"/>
          <p:cNvSpPr/>
          <p:nvPr/>
        </p:nvSpPr>
        <p:spPr>
          <a:xfrm>
            <a:off x="10984519" y="3102685"/>
            <a:ext cx="934842" cy="276999"/>
          </a:xfrm>
          <a:prstGeom prst="rect">
            <a:avLst/>
          </a:prstGeom>
          <a:solidFill>
            <a:srgbClr val="FFC000">
              <a:lumMod val="60000"/>
              <a:lumOff val="4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销售收款</a:t>
            </a:r>
          </a:p>
        </p:txBody>
      </p:sp>
      <p:cxnSp>
        <p:nvCxnSpPr>
          <p:cNvPr id="382" name="直接箭头连接符 381"/>
          <p:cNvCxnSpPr>
            <a:stCxn id="373" idx="2"/>
            <a:endCxn id="380" idx="0"/>
          </p:cNvCxnSpPr>
          <p:nvPr/>
        </p:nvCxnSpPr>
        <p:spPr>
          <a:xfrm flipH="1">
            <a:off x="11454810" y="2485252"/>
            <a:ext cx="1082" cy="174499"/>
          </a:xfrm>
          <a:prstGeom prst="straightConnector1">
            <a:avLst/>
          </a:prstGeom>
          <a:noFill/>
          <a:ln w="3175" cap="flat" cmpd="sng" algn="ctr">
            <a:solidFill>
              <a:sysClr val="windowText" lastClr="000000"/>
            </a:solidFill>
            <a:prstDash val="solid"/>
            <a:tailEnd type="triangle"/>
          </a:ln>
          <a:effectLst/>
        </p:spPr>
      </p:cxnSp>
      <p:cxnSp>
        <p:nvCxnSpPr>
          <p:cNvPr id="383" name="直接箭头连接符 382"/>
          <p:cNvCxnSpPr>
            <a:stCxn id="380" idx="2"/>
            <a:endCxn id="381" idx="0"/>
          </p:cNvCxnSpPr>
          <p:nvPr/>
        </p:nvCxnSpPr>
        <p:spPr>
          <a:xfrm flipH="1">
            <a:off x="11451940" y="2936750"/>
            <a:ext cx="2870" cy="165935"/>
          </a:xfrm>
          <a:prstGeom prst="straightConnector1">
            <a:avLst/>
          </a:prstGeom>
          <a:noFill/>
          <a:ln w="3175" cap="flat" cmpd="sng" algn="ctr">
            <a:solidFill>
              <a:sysClr val="windowText" lastClr="000000"/>
            </a:solidFill>
            <a:prstDash val="solid"/>
            <a:tailEnd type="triangle"/>
          </a:ln>
          <a:effectLst/>
        </p:spPr>
      </p:cxnSp>
      <p:sp>
        <p:nvSpPr>
          <p:cNvPr id="384" name="矩形 383"/>
          <p:cNvSpPr/>
          <p:nvPr/>
        </p:nvSpPr>
        <p:spPr>
          <a:xfrm>
            <a:off x="8347031" y="6009585"/>
            <a:ext cx="934842" cy="276999"/>
          </a:xfrm>
          <a:prstGeom prst="rect">
            <a:avLst/>
          </a:prstGeom>
          <a:solidFill>
            <a:srgbClr val="ED7D31">
              <a:lumMod val="60000"/>
              <a:lumOff val="4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银企付款</a:t>
            </a:r>
          </a:p>
        </p:txBody>
      </p:sp>
      <p:cxnSp>
        <p:nvCxnSpPr>
          <p:cNvPr id="385" name="直接箭头连接符 384"/>
          <p:cNvCxnSpPr>
            <a:stCxn id="358" idx="3"/>
            <a:endCxn id="379" idx="1"/>
          </p:cNvCxnSpPr>
          <p:nvPr/>
        </p:nvCxnSpPr>
        <p:spPr>
          <a:xfrm>
            <a:off x="6991454" y="6148085"/>
            <a:ext cx="226338" cy="0"/>
          </a:xfrm>
          <a:prstGeom prst="straightConnector1">
            <a:avLst/>
          </a:prstGeom>
          <a:noFill/>
          <a:ln w="3175" cap="flat" cmpd="sng" algn="ctr">
            <a:solidFill>
              <a:sysClr val="windowText" lastClr="000000"/>
            </a:solidFill>
            <a:prstDash val="solid"/>
            <a:tailEnd type="triangle"/>
          </a:ln>
          <a:effectLst/>
        </p:spPr>
      </p:cxnSp>
      <p:cxnSp>
        <p:nvCxnSpPr>
          <p:cNvPr id="386" name="直接箭头连接符 385"/>
          <p:cNvCxnSpPr>
            <a:stCxn id="379" idx="3"/>
            <a:endCxn id="384" idx="1"/>
          </p:cNvCxnSpPr>
          <p:nvPr/>
        </p:nvCxnSpPr>
        <p:spPr>
          <a:xfrm>
            <a:off x="8152635" y="6148085"/>
            <a:ext cx="194396" cy="0"/>
          </a:xfrm>
          <a:prstGeom prst="straightConnector1">
            <a:avLst/>
          </a:prstGeom>
          <a:noFill/>
          <a:ln w="3175" cap="flat" cmpd="sng" algn="ctr">
            <a:solidFill>
              <a:sysClr val="windowText" lastClr="000000"/>
            </a:solidFill>
            <a:prstDash val="solid"/>
            <a:tailEnd type="triangle"/>
          </a:ln>
          <a:effectLst/>
        </p:spPr>
      </p:cxnSp>
      <p:sp>
        <p:nvSpPr>
          <p:cNvPr id="387" name="矩形 386"/>
          <p:cNvSpPr/>
          <p:nvPr/>
        </p:nvSpPr>
        <p:spPr>
          <a:xfrm>
            <a:off x="8118558" y="5337468"/>
            <a:ext cx="422662" cy="215444"/>
          </a:xfrm>
          <a:prstGeom prst="rect">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SAP</a:t>
            </a:r>
            <a:endParaRPr kumimoji="0" lang="zh-CN" altLang="en-US"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cxnSp>
        <p:nvCxnSpPr>
          <p:cNvPr id="388" name="肘形连接符 387"/>
          <p:cNvCxnSpPr>
            <a:stCxn id="230" idx="3"/>
            <a:endCxn id="262" idx="1"/>
          </p:cNvCxnSpPr>
          <p:nvPr/>
        </p:nvCxnSpPr>
        <p:spPr>
          <a:xfrm flipV="1">
            <a:off x="1222473" y="4674552"/>
            <a:ext cx="391090" cy="440742"/>
          </a:xfrm>
          <a:prstGeom prst="bentConnector3">
            <a:avLst/>
          </a:prstGeom>
          <a:noFill/>
          <a:ln w="3175" cap="flat" cmpd="sng" algn="ctr">
            <a:solidFill>
              <a:sysClr val="windowText" lastClr="000000"/>
            </a:solidFill>
            <a:prstDash val="solid"/>
            <a:tailEnd type="triangle"/>
          </a:ln>
          <a:effectLst/>
        </p:spPr>
      </p:cxnSp>
      <p:cxnSp>
        <p:nvCxnSpPr>
          <p:cNvPr id="389" name="直接箭头连接符 388"/>
          <p:cNvCxnSpPr>
            <a:stCxn id="230" idx="3"/>
            <a:endCxn id="265" idx="1"/>
          </p:cNvCxnSpPr>
          <p:nvPr/>
        </p:nvCxnSpPr>
        <p:spPr>
          <a:xfrm>
            <a:off x="1222473" y="5115294"/>
            <a:ext cx="391090" cy="5220"/>
          </a:xfrm>
          <a:prstGeom prst="straightConnector1">
            <a:avLst/>
          </a:prstGeom>
          <a:noFill/>
          <a:ln w="3175" cap="flat" cmpd="sng" algn="ctr">
            <a:solidFill>
              <a:sysClr val="windowText" lastClr="000000"/>
            </a:solidFill>
            <a:prstDash val="solid"/>
            <a:tailEnd type="triangle"/>
          </a:ln>
          <a:effectLst/>
        </p:spPr>
      </p:cxnSp>
      <p:cxnSp>
        <p:nvCxnSpPr>
          <p:cNvPr id="390" name="肘形连接符 389"/>
          <p:cNvCxnSpPr>
            <a:stCxn id="230" idx="3"/>
            <a:endCxn id="266" idx="1"/>
          </p:cNvCxnSpPr>
          <p:nvPr/>
        </p:nvCxnSpPr>
        <p:spPr>
          <a:xfrm>
            <a:off x="1222473" y="5115294"/>
            <a:ext cx="391090" cy="451181"/>
          </a:xfrm>
          <a:prstGeom prst="bentConnector3">
            <a:avLst/>
          </a:prstGeom>
          <a:noFill/>
          <a:ln w="3175" cap="flat" cmpd="sng" algn="ctr">
            <a:solidFill>
              <a:sysClr val="windowText" lastClr="000000"/>
            </a:solidFill>
            <a:prstDash val="solid"/>
            <a:tailEnd type="triangle"/>
          </a:ln>
          <a:effectLst/>
        </p:spPr>
      </p:cxnSp>
      <p:sp>
        <p:nvSpPr>
          <p:cNvPr id="391" name="矩形 390"/>
          <p:cNvSpPr/>
          <p:nvPr/>
        </p:nvSpPr>
        <p:spPr>
          <a:xfrm>
            <a:off x="3222804" y="3957551"/>
            <a:ext cx="934842" cy="276999"/>
          </a:xfrm>
          <a:prstGeom prst="rect">
            <a:avLst/>
          </a:prstGeom>
          <a:solidFill>
            <a:srgbClr val="5B9BD5">
              <a:lumMod val="60000"/>
              <a:lumOff val="4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样品入库</a:t>
            </a:r>
          </a:p>
        </p:txBody>
      </p:sp>
      <p:cxnSp>
        <p:nvCxnSpPr>
          <p:cNvPr id="392" name="直接箭头连接符 391"/>
          <p:cNvCxnSpPr>
            <a:stCxn id="244" idx="2"/>
            <a:endCxn id="391" idx="0"/>
          </p:cNvCxnSpPr>
          <p:nvPr/>
        </p:nvCxnSpPr>
        <p:spPr>
          <a:xfrm>
            <a:off x="3690225" y="3820889"/>
            <a:ext cx="0" cy="136662"/>
          </a:xfrm>
          <a:prstGeom prst="straightConnector1">
            <a:avLst/>
          </a:prstGeom>
          <a:noFill/>
          <a:ln w="3175" cap="flat" cmpd="sng" algn="ctr">
            <a:solidFill>
              <a:sysClr val="windowText" lastClr="000000"/>
            </a:solidFill>
            <a:prstDash val="solid"/>
            <a:tailEnd type="triangle"/>
          </a:ln>
          <a:effectLst/>
        </p:spPr>
      </p:cxnSp>
      <p:sp>
        <p:nvSpPr>
          <p:cNvPr id="393" name="矩形 392"/>
          <p:cNvSpPr/>
          <p:nvPr/>
        </p:nvSpPr>
        <p:spPr>
          <a:xfrm>
            <a:off x="11588577" y="5608744"/>
            <a:ext cx="422662" cy="215444"/>
          </a:xfrm>
          <a:prstGeom prst="rect">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SAP</a:t>
            </a:r>
            <a:endParaRPr kumimoji="0" lang="zh-CN" altLang="en-US"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cxnSp>
        <p:nvCxnSpPr>
          <p:cNvPr id="394" name="肘形连接符 393"/>
          <p:cNvCxnSpPr>
            <a:stCxn id="391" idx="2"/>
            <a:endCxn id="230" idx="0"/>
          </p:cNvCxnSpPr>
          <p:nvPr/>
        </p:nvCxnSpPr>
        <p:spPr>
          <a:xfrm rot="5400000">
            <a:off x="1851517" y="3138085"/>
            <a:ext cx="742244" cy="2935173"/>
          </a:xfrm>
          <a:prstGeom prst="bentConnector3">
            <a:avLst>
              <a:gd name="adj1" fmla="val 14011"/>
            </a:avLst>
          </a:prstGeom>
          <a:noFill/>
          <a:ln w="3175" cap="flat" cmpd="sng" algn="ctr">
            <a:solidFill>
              <a:sysClr val="windowText" lastClr="000000"/>
            </a:solidFill>
            <a:prstDash val="solid"/>
            <a:tailEnd type="triangle"/>
          </a:ln>
          <a:effectLst/>
        </p:spPr>
      </p:cxnSp>
      <p:sp>
        <p:nvSpPr>
          <p:cNvPr id="395" name="矩形 394"/>
          <p:cNvSpPr/>
          <p:nvPr/>
        </p:nvSpPr>
        <p:spPr>
          <a:xfrm>
            <a:off x="231998" y="3955091"/>
            <a:ext cx="1244275" cy="276999"/>
          </a:xfrm>
          <a:prstGeom prst="rect">
            <a:avLst/>
          </a:prstGeom>
          <a:solidFill>
            <a:srgbClr val="5B9BD5">
              <a:lumMod val="60000"/>
              <a:lumOff val="4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样品库存领用</a:t>
            </a:r>
          </a:p>
        </p:txBody>
      </p:sp>
      <p:cxnSp>
        <p:nvCxnSpPr>
          <p:cNvPr id="396" name="直接箭头连接符 395"/>
          <p:cNvCxnSpPr>
            <a:stCxn id="391" idx="1"/>
            <a:endCxn id="395" idx="3"/>
          </p:cNvCxnSpPr>
          <p:nvPr/>
        </p:nvCxnSpPr>
        <p:spPr>
          <a:xfrm flipH="1" flipV="1">
            <a:off x="1476273" y="4093591"/>
            <a:ext cx="1746531" cy="2460"/>
          </a:xfrm>
          <a:prstGeom prst="straightConnector1">
            <a:avLst/>
          </a:prstGeom>
          <a:noFill/>
          <a:ln w="3175" cap="flat" cmpd="sng" algn="ctr">
            <a:solidFill>
              <a:sysClr val="windowText" lastClr="000000"/>
            </a:solidFill>
            <a:prstDash val="solid"/>
            <a:tailEnd type="triangle"/>
          </a:ln>
          <a:effectLst/>
        </p:spPr>
      </p:cxnSp>
      <p:cxnSp>
        <p:nvCxnSpPr>
          <p:cNvPr id="397" name="肘形连接符 396"/>
          <p:cNvCxnSpPr>
            <a:stCxn id="391" idx="3"/>
            <a:endCxn id="256" idx="1"/>
          </p:cNvCxnSpPr>
          <p:nvPr/>
        </p:nvCxnSpPr>
        <p:spPr>
          <a:xfrm flipV="1">
            <a:off x="4157646" y="2179879"/>
            <a:ext cx="566115" cy="1916172"/>
          </a:xfrm>
          <a:prstGeom prst="bentConnector3">
            <a:avLst>
              <a:gd name="adj1" fmla="val 74859"/>
            </a:avLst>
          </a:prstGeom>
          <a:noFill/>
          <a:ln w="3175" cap="flat" cmpd="sng" algn="ctr">
            <a:solidFill>
              <a:sysClr val="windowText" lastClr="000000"/>
            </a:solidFill>
            <a:prstDash val="solid"/>
            <a:tailEnd type="triangle"/>
          </a:ln>
          <a:effectLst/>
        </p:spPr>
      </p:cxnSp>
      <p:sp>
        <p:nvSpPr>
          <p:cNvPr id="398" name="矩形 397"/>
          <p:cNvSpPr/>
          <p:nvPr/>
        </p:nvSpPr>
        <p:spPr>
          <a:xfrm>
            <a:off x="230061" y="3045632"/>
            <a:ext cx="1244275" cy="461665"/>
          </a:xfrm>
          <a:prstGeom prst="rect">
            <a:avLst/>
          </a:prstGeom>
          <a:solidFill>
            <a:srgbClr val="5B9BD5">
              <a:lumMod val="60000"/>
              <a:lumOff val="4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研发项目成本</a:t>
            </a:r>
            <a:endParaRPr kumimoji="0" lang="en-US" altLang="zh-CN"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统计</a:t>
            </a:r>
          </a:p>
        </p:txBody>
      </p:sp>
      <p:cxnSp>
        <p:nvCxnSpPr>
          <p:cNvPr id="399" name="肘形连接符 398"/>
          <p:cNvCxnSpPr>
            <a:stCxn id="223" idx="2"/>
            <a:endCxn id="398" idx="0"/>
          </p:cNvCxnSpPr>
          <p:nvPr/>
        </p:nvCxnSpPr>
        <p:spPr>
          <a:xfrm rot="5400000">
            <a:off x="1018493" y="2129189"/>
            <a:ext cx="750149" cy="1082736"/>
          </a:xfrm>
          <a:prstGeom prst="bentConnector3">
            <a:avLst>
              <a:gd name="adj1" fmla="val 63696"/>
            </a:avLst>
          </a:prstGeom>
          <a:noFill/>
          <a:ln w="3175" cap="flat" cmpd="sng" algn="ctr">
            <a:solidFill>
              <a:sysClr val="windowText" lastClr="000000"/>
            </a:solidFill>
            <a:prstDash val="solid"/>
            <a:tailEnd type="triangle"/>
          </a:ln>
          <a:effectLst/>
        </p:spPr>
      </p:cxnSp>
      <p:cxnSp>
        <p:nvCxnSpPr>
          <p:cNvPr id="400" name="直接箭头连接符 399"/>
          <p:cNvCxnSpPr>
            <a:stCxn id="395" idx="0"/>
            <a:endCxn id="398" idx="2"/>
          </p:cNvCxnSpPr>
          <p:nvPr/>
        </p:nvCxnSpPr>
        <p:spPr>
          <a:xfrm flipH="1" flipV="1">
            <a:off x="852199" y="3507297"/>
            <a:ext cx="1937" cy="447794"/>
          </a:xfrm>
          <a:prstGeom prst="straightConnector1">
            <a:avLst/>
          </a:prstGeom>
          <a:noFill/>
          <a:ln w="3175" cap="flat" cmpd="sng" algn="ctr">
            <a:solidFill>
              <a:sysClr val="windowText" lastClr="000000"/>
            </a:solidFill>
            <a:prstDash val="solid"/>
            <a:tailEnd type="triangle"/>
          </a:ln>
          <a:effectLst/>
        </p:spPr>
      </p:cxnSp>
      <p:sp>
        <p:nvSpPr>
          <p:cNvPr id="401" name="矩形 400"/>
          <p:cNvSpPr/>
          <p:nvPr/>
        </p:nvSpPr>
        <p:spPr>
          <a:xfrm>
            <a:off x="6779501" y="5829462"/>
            <a:ext cx="422662" cy="215444"/>
          </a:xfrm>
          <a:prstGeom prst="rect">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SAP</a:t>
            </a:r>
            <a:endParaRPr kumimoji="0" lang="zh-CN" altLang="en-US"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02" name="矩形 401"/>
          <p:cNvSpPr/>
          <p:nvPr/>
        </p:nvSpPr>
        <p:spPr>
          <a:xfrm>
            <a:off x="11619084" y="2507554"/>
            <a:ext cx="422662" cy="215444"/>
          </a:xfrm>
          <a:prstGeom prst="rect">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SAP</a:t>
            </a:r>
            <a:endParaRPr kumimoji="0" lang="zh-CN" altLang="en-US"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03" name="矩形 402"/>
          <p:cNvSpPr/>
          <p:nvPr/>
        </p:nvSpPr>
        <p:spPr>
          <a:xfrm>
            <a:off x="11619084" y="2963036"/>
            <a:ext cx="422662" cy="215444"/>
          </a:xfrm>
          <a:prstGeom prst="rect">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SAP</a:t>
            </a:r>
            <a:endParaRPr kumimoji="0" lang="zh-CN" altLang="en-US"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04" name="矩形 403"/>
          <p:cNvSpPr/>
          <p:nvPr/>
        </p:nvSpPr>
        <p:spPr>
          <a:xfrm>
            <a:off x="1224706" y="3786129"/>
            <a:ext cx="422662" cy="215444"/>
          </a:xfrm>
          <a:prstGeom prst="rect">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SAP</a:t>
            </a:r>
            <a:endParaRPr kumimoji="0" lang="zh-CN" altLang="en-US"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05" name="矩形 404"/>
          <p:cNvSpPr/>
          <p:nvPr/>
        </p:nvSpPr>
        <p:spPr>
          <a:xfrm>
            <a:off x="1252695" y="2870779"/>
            <a:ext cx="422662" cy="215444"/>
          </a:xfrm>
          <a:prstGeom prst="rect">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SAP</a:t>
            </a:r>
            <a:endParaRPr kumimoji="0" lang="zh-CN" altLang="en-US"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06" name="矩形 405"/>
          <p:cNvSpPr/>
          <p:nvPr/>
        </p:nvSpPr>
        <p:spPr>
          <a:xfrm>
            <a:off x="4693656" y="2694665"/>
            <a:ext cx="934842" cy="276999"/>
          </a:xfrm>
          <a:prstGeom prst="rect">
            <a:avLst/>
          </a:prstGeom>
          <a:solidFill>
            <a:srgbClr val="D6A7D7"/>
          </a:solidFill>
        </p:spPr>
        <p:txBody>
          <a:bodyPr wrap="square" rtlCol="0" anchor="ctr">
            <a:spAutoFit/>
          </a:bodyPr>
          <a:lstStyle/>
          <a:p>
            <a:pPr algn="ctr"/>
            <a:r>
              <a:rPr lang="zh-CN" altLang="en-US" sz="1200" dirty="0">
                <a:solidFill>
                  <a:prstClr val="black"/>
                </a:solidFill>
                <a:latin typeface="微软雅黑" panose="020B0503020204020204" pitchFamily="34" charset="-122"/>
                <a:ea typeface="微软雅黑" panose="020B0503020204020204" pitchFamily="34" charset="-122"/>
              </a:rPr>
              <a:t>安全库存</a:t>
            </a:r>
          </a:p>
        </p:txBody>
      </p:sp>
      <p:sp>
        <p:nvSpPr>
          <p:cNvPr id="407" name="矩形 406"/>
          <p:cNvSpPr/>
          <p:nvPr/>
        </p:nvSpPr>
        <p:spPr>
          <a:xfrm>
            <a:off x="4693656" y="3352182"/>
            <a:ext cx="934842" cy="276999"/>
          </a:xfrm>
          <a:prstGeom prst="rect">
            <a:avLst/>
          </a:prstGeom>
          <a:solidFill>
            <a:srgbClr val="D6A7D7"/>
          </a:solidFill>
        </p:spPr>
        <p:txBody>
          <a:bodyPr wrap="square" rtlCol="0" anchor="ctr">
            <a:spAutoFit/>
          </a:bodyPr>
          <a:lstStyle/>
          <a:p>
            <a:pPr algn="ctr"/>
            <a:r>
              <a:rPr lang="en-US" altLang="zh-CN" sz="1200" dirty="0">
                <a:solidFill>
                  <a:prstClr val="black"/>
                </a:solidFill>
                <a:latin typeface="微软雅黑" panose="020B0503020204020204" pitchFamily="34" charset="-122"/>
                <a:ea typeface="微软雅黑" panose="020B0503020204020204" pitchFamily="34" charset="-122"/>
              </a:rPr>
              <a:t>MRP</a:t>
            </a:r>
            <a:endParaRPr lang="zh-CN" altLang="en-US" sz="1200" dirty="0">
              <a:solidFill>
                <a:prstClr val="black"/>
              </a:solidFill>
              <a:latin typeface="微软雅黑" panose="020B0503020204020204" pitchFamily="34" charset="-122"/>
              <a:ea typeface="微软雅黑" panose="020B0503020204020204" pitchFamily="34" charset="-122"/>
            </a:endParaRPr>
          </a:p>
        </p:txBody>
      </p:sp>
      <p:cxnSp>
        <p:nvCxnSpPr>
          <p:cNvPr id="408" name="直接箭头连接符 407"/>
          <p:cNvCxnSpPr>
            <a:stCxn id="406" idx="2"/>
            <a:endCxn id="407" idx="0"/>
          </p:cNvCxnSpPr>
          <p:nvPr/>
        </p:nvCxnSpPr>
        <p:spPr>
          <a:xfrm>
            <a:off x="5161077" y="2971664"/>
            <a:ext cx="0" cy="380518"/>
          </a:xfrm>
          <a:prstGeom prst="straightConnector1">
            <a:avLst/>
          </a:prstGeom>
          <a:noFill/>
          <a:ln w="3175" cap="flat" cmpd="sng" algn="ctr">
            <a:solidFill>
              <a:sysClr val="windowText" lastClr="000000"/>
            </a:solidFill>
            <a:prstDash val="solid"/>
            <a:tailEnd type="triangle"/>
          </a:ln>
          <a:effectLst/>
        </p:spPr>
      </p:cxnSp>
      <p:cxnSp>
        <p:nvCxnSpPr>
          <p:cNvPr id="409" name="直接箭头连接符 408"/>
          <p:cNvCxnSpPr>
            <a:stCxn id="407" idx="2"/>
            <a:endCxn id="365" idx="0"/>
          </p:cNvCxnSpPr>
          <p:nvPr/>
        </p:nvCxnSpPr>
        <p:spPr>
          <a:xfrm>
            <a:off x="5161077" y="3629181"/>
            <a:ext cx="0" cy="439996"/>
          </a:xfrm>
          <a:prstGeom prst="straightConnector1">
            <a:avLst/>
          </a:prstGeom>
          <a:noFill/>
          <a:ln w="3175" cap="flat" cmpd="sng" algn="ctr">
            <a:solidFill>
              <a:sysClr val="windowText" lastClr="000000"/>
            </a:solidFill>
            <a:prstDash val="solid"/>
            <a:tailEnd type="triangle"/>
          </a:ln>
          <a:effectLst/>
        </p:spPr>
      </p:cxnSp>
      <p:sp>
        <p:nvSpPr>
          <p:cNvPr id="410" name="矩形 409"/>
          <p:cNvSpPr/>
          <p:nvPr/>
        </p:nvSpPr>
        <p:spPr>
          <a:xfrm>
            <a:off x="5362804" y="2546596"/>
            <a:ext cx="422662" cy="215444"/>
          </a:xfrm>
          <a:prstGeom prst="rect">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SAP</a:t>
            </a:r>
            <a:endParaRPr kumimoji="0" lang="zh-CN" altLang="en-US"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11" name="矩形 410"/>
          <p:cNvSpPr/>
          <p:nvPr/>
        </p:nvSpPr>
        <p:spPr>
          <a:xfrm>
            <a:off x="5362804" y="3184593"/>
            <a:ext cx="422662" cy="215444"/>
          </a:xfrm>
          <a:prstGeom prst="rect">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SAP</a:t>
            </a:r>
            <a:endParaRPr kumimoji="0" lang="zh-CN" altLang="en-US"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12" name="矩形 411"/>
          <p:cNvSpPr/>
          <p:nvPr/>
        </p:nvSpPr>
        <p:spPr>
          <a:xfrm>
            <a:off x="7885949" y="5844812"/>
            <a:ext cx="422662" cy="215444"/>
          </a:xfrm>
          <a:prstGeom prst="rect">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SAP</a:t>
            </a:r>
            <a:endParaRPr kumimoji="0" lang="zh-CN" altLang="en-US"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13" name="矩形 412"/>
          <p:cNvSpPr/>
          <p:nvPr/>
        </p:nvSpPr>
        <p:spPr>
          <a:xfrm>
            <a:off x="8919465" y="5829023"/>
            <a:ext cx="422662" cy="215444"/>
          </a:xfrm>
          <a:prstGeom prst="rect">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SAP</a:t>
            </a:r>
            <a:endParaRPr kumimoji="0" lang="zh-CN" altLang="en-US"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14" name="矩形 413"/>
          <p:cNvSpPr/>
          <p:nvPr/>
        </p:nvSpPr>
        <p:spPr>
          <a:xfrm>
            <a:off x="743814" y="6517448"/>
            <a:ext cx="934842" cy="276999"/>
          </a:xfrm>
          <a:prstGeom prst="rect">
            <a:avLst/>
          </a:prstGeom>
          <a:noFill/>
          <a:ln w="28575">
            <a:solidFill>
              <a:srgbClr val="5B9BD5"/>
            </a:solidFill>
          </a:ln>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总账管理</a:t>
            </a:r>
          </a:p>
        </p:txBody>
      </p:sp>
      <p:sp>
        <p:nvSpPr>
          <p:cNvPr id="415" name="矩形 414"/>
          <p:cNvSpPr/>
          <p:nvPr/>
        </p:nvSpPr>
        <p:spPr>
          <a:xfrm>
            <a:off x="2626191" y="6517448"/>
            <a:ext cx="934842" cy="276999"/>
          </a:xfrm>
          <a:prstGeom prst="rect">
            <a:avLst/>
          </a:prstGeom>
          <a:noFill/>
          <a:ln w="28575">
            <a:solidFill>
              <a:srgbClr val="5B9BD5"/>
            </a:solidFill>
          </a:ln>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应收管理</a:t>
            </a:r>
          </a:p>
        </p:txBody>
      </p:sp>
      <p:sp>
        <p:nvSpPr>
          <p:cNvPr id="416" name="矩形 415"/>
          <p:cNvSpPr/>
          <p:nvPr/>
        </p:nvSpPr>
        <p:spPr>
          <a:xfrm>
            <a:off x="4508567" y="6517448"/>
            <a:ext cx="934842" cy="276999"/>
          </a:xfrm>
          <a:prstGeom prst="rect">
            <a:avLst/>
          </a:prstGeom>
          <a:noFill/>
          <a:ln w="28575">
            <a:solidFill>
              <a:srgbClr val="5B9BD5"/>
            </a:solidFill>
          </a:ln>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应付管理</a:t>
            </a:r>
          </a:p>
        </p:txBody>
      </p:sp>
      <p:sp>
        <p:nvSpPr>
          <p:cNvPr id="417" name="矩形 416"/>
          <p:cNvSpPr/>
          <p:nvPr/>
        </p:nvSpPr>
        <p:spPr>
          <a:xfrm>
            <a:off x="6390944" y="6517448"/>
            <a:ext cx="934842" cy="276999"/>
          </a:xfrm>
          <a:prstGeom prst="rect">
            <a:avLst/>
          </a:prstGeom>
          <a:noFill/>
          <a:ln w="28575">
            <a:solidFill>
              <a:srgbClr val="5B9BD5"/>
            </a:solidFill>
          </a:ln>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预算管理</a:t>
            </a:r>
          </a:p>
        </p:txBody>
      </p:sp>
      <p:sp>
        <p:nvSpPr>
          <p:cNvPr id="418" name="矩形 417"/>
          <p:cNvSpPr/>
          <p:nvPr/>
        </p:nvSpPr>
        <p:spPr>
          <a:xfrm>
            <a:off x="8273320" y="6517940"/>
            <a:ext cx="934842" cy="276999"/>
          </a:xfrm>
          <a:prstGeom prst="rect">
            <a:avLst/>
          </a:prstGeom>
          <a:noFill/>
          <a:ln w="28575">
            <a:solidFill>
              <a:srgbClr val="5B9BD5"/>
            </a:solidFill>
          </a:ln>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费用报销</a:t>
            </a:r>
          </a:p>
        </p:txBody>
      </p:sp>
      <p:sp>
        <p:nvSpPr>
          <p:cNvPr id="419" name="矩形 418"/>
          <p:cNvSpPr/>
          <p:nvPr/>
        </p:nvSpPr>
        <p:spPr>
          <a:xfrm>
            <a:off x="10155697" y="6517448"/>
            <a:ext cx="934842" cy="276999"/>
          </a:xfrm>
          <a:prstGeom prst="rect">
            <a:avLst/>
          </a:prstGeom>
          <a:noFill/>
          <a:ln w="28575">
            <a:solidFill>
              <a:srgbClr val="5B9BD5"/>
            </a:solidFill>
          </a:ln>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固定资产</a:t>
            </a:r>
          </a:p>
        </p:txBody>
      </p:sp>
      <p:sp>
        <p:nvSpPr>
          <p:cNvPr id="420" name="矩形 419"/>
          <p:cNvSpPr/>
          <p:nvPr/>
        </p:nvSpPr>
        <p:spPr>
          <a:xfrm>
            <a:off x="2852051" y="2341136"/>
            <a:ext cx="328168" cy="1200329"/>
          </a:xfrm>
          <a:prstGeom prst="rect">
            <a:avLst/>
          </a:prstGeom>
          <a:solidFill>
            <a:srgbClr val="5B9BD5">
              <a:lumMod val="60000"/>
              <a:lumOff val="4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标准成本</a:t>
            </a:r>
            <a:endParaRPr kumimoji="0" lang="en-US" altLang="zh-CN"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制定</a:t>
            </a:r>
          </a:p>
        </p:txBody>
      </p:sp>
      <p:cxnSp>
        <p:nvCxnSpPr>
          <p:cNvPr id="421" name="肘形连接符 420"/>
          <p:cNvCxnSpPr>
            <a:stCxn id="253" idx="3"/>
            <a:endCxn id="420" idx="1"/>
          </p:cNvCxnSpPr>
          <p:nvPr/>
        </p:nvCxnSpPr>
        <p:spPr>
          <a:xfrm flipV="1">
            <a:off x="2642326" y="2941301"/>
            <a:ext cx="209724" cy="658144"/>
          </a:xfrm>
          <a:prstGeom prst="bentConnector3">
            <a:avLst/>
          </a:prstGeom>
          <a:noFill/>
          <a:ln w="3175" cap="flat" cmpd="sng" algn="ctr">
            <a:solidFill>
              <a:sysClr val="windowText" lastClr="000000"/>
            </a:solidFill>
            <a:prstDash val="solid"/>
            <a:tailEnd type="triangle"/>
          </a:ln>
          <a:effectLst/>
        </p:spPr>
      </p:cxnSp>
      <p:cxnSp>
        <p:nvCxnSpPr>
          <p:cNvPr id="422" name="肘形连接符 421"/>
          <p:cNvCxnSpPr>
            <a:stCxn id="257" idx="3"/>
            <a:endCxn id="420" idx="1"/>
          </p:cNvCxnSpPr>
          <p:nvPr/>
        </p:nvCxnSpPr>
        <p:spPr>
          <a:xfrm>
            <a:off x="2650745" y="2623738"/>
            <a:ext cx="201305" cy="317563"/>
          </a:xfrm>
          <a:prstGeom prst="bentConnector3">
            <a:avLst/>
          </a:prstGeom>
          <a:noFill/>
          <a:ln w="3175" cap="flat" cmpd="sng" algn="ctr">
            <a:solidFill>
              <a:sysClr val="windowText" lastClr="000000"/>
            </a:solidFill>
            <a:prstDash val="solid"/>
            <a:tailEnd type="triangle"/>
          </a:ln>
          <a:effectLst/>
        </p:spPr>
      </p:cxnSp>
      <p:cxnSp>
        <p:nvCxnSpPr>
          <p:cNvPr id="423" name="肘形连接符 422"/>
          <p:cNvCxnSpPr>
            <a:stCxn id="420" idx="0"/>
            <a:endCxn id="224" idx="1"/>
          </p:cNvCxnSpPr>
          <p:nvPr/>
        </p:nvCxnSpPr>
        <p:spPr>
          <a:xfrm rot="5400000" flipH="1" flipV="1">
            <a:off x="2878251" y="2094742"/>
            <a:ext cx="384278" cy="108512"/>
          </a:xfrm>
          <a:prstGeom prst="bentConnector2">
            <a:avLst/>
          </a:prstGeom>
          <a:noFill/>
          <a:ln w="3175" cap="flat" cmpd="sng" algn="ctr">
            <a:solidFill>
              <a:sysClr val="windowText" lastClr="000000"/>
            </a:solidFill>
            <a:prstDash val="solid"/>
            <a:tailEnd type="triangle"/>
          </a:ln>
          <a:effectLst/>
        </p:spPr>
      </p:cxnSp>
      <p:sp>
        <p:nvSpPr>
          <p:cNvPr id="424" name="左右箭头 423"/>
          <p:cNvSpPr/>
          <p:nvPr/>
        </p:nvSpPr>
        <p:spPr>
          <a:xfrm>
            <a:off x="1845688" y="6529947"/>
            <a:ext cx="613471" cy="252000"/>
          </a:xfrm>
          <a:prstGeom prst="leftRightArrow">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25" name="左右箭头 424"/>
          <p:cNvSpPr/>
          <p:nvPr/>
        </p:nvSpPr>
        <p:spPr>
          <a:xfrm>
            <a:off x="3726068" y="6529947"/>
            <a:ext cx="613471" cy="252000"/>
          </a:xfrm>
          <a:prstGeom prst="leftRightArrow">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26" name="左右箭头 425"/>
          <p:cNvSpPr/>
          <p:nvPr/>
        </p:nvSpPr>
        <p:spPr>
          <a:xfrm>
            <a:off x="5610441" y="6529947"/>
            <a:ext cx="613471" cy="252000"/>
          </a:xfrm>
          <a:prstGeom prst="leftRightArrow">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27" name="左右箭头 426"/>
          <p:cNvSpPr/>
          <p:nvPr/>
        </p:nvSpPr>
        <p:spPr>
          <a:xfrm>
            <a:off x="7492817" y="6529947"/>
            <a:ext cx="613471" cy="252000"/>
          </a:xfrm>
          <a:prstGeom prst="leftRightArrow">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28" name="左右箭头 427"/>
          <p:cNvSpPr/>
          <p:nvPr/>
        </p:nvSpPr>
        <p:spPr>
          <a:xfrm>
            <a:off x="9385481" y="6529947"/>
            <a:ext cx="613471" cy="252000"/>
          </a:xfrm>
          <a:prstGeom prst="leftRightArrow">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29" name="矩形 428"/>
          <p:cNvSpPr/>
          <p:nvPr/>
        </p:nvSpPr>
        <p:spPr>
          <a:xfrm>
            <a:off x="2103477" y="2783388"/>
            <a:ext cx="617191" cy="215444"/>
          </a:xfrm>
          <a:prstGeom prst="rect">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PLM/OA</a:t>
            </a:r>
            <a:endParaRPr kumimoji="0" lang="zh-CN" altLang="en-US"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30" name="矩形 429"/>
          <p:cNvSpPr/>
          <p:nvPr/>
        </p:nvSpPr>
        <p:spPr>
          <a:xfrm>
            <a:off x="3116208" y="2234068"/>
            <a:ext cx="422662" cy="215444"/>
          </a:xfrm>
          <a:prstGeom prst="rect">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SAP</a:t>
            </a:r>
            <a:endParaRPr kumimoji="0" lang="zh-CN" altLang="en-US"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cxnSp>
        <p:nvCxnSpPr>
          <p:cNvPr id="431" name="肘形连接符 430"/>
          <p:cNvCxnSpPr>
            <a:stCxn id="223" idx="3"/>
            <a:endCxn id="224" idx="1"/>
          </p:cNvCxnSpPr>
          <p:nvPr/>
        </p:nvCxnSpPr>
        <p:spPr>
          <a:xfrm flipV="1">
            <a:off x="2402356" y="1956858"/>
            <a:ext cx="722290" cy="200126"/>
          </a:xfrm>
          <a:prstGeom prst="bentConnector3">
            <a:avLst/>
          </a:prstGeom>
          <a:noFill/>
          <a:ln w="3175" cap="flat" cmpd="sng" algn="ctr">
            <a:solidFill>
              <a:sysClr val="windowText" lastClr="000000"/>
            </a:solidFill>
            <a:prstDash val="solid"/>
            <a:tailEnd type="triangle"/>
          </a:ln>
          <a:effectLst/>
        </p:spPr>
      </p:cxnSp>
      <p:cxnSp>
        <p:nvCxnSpPr>
          <p:cNvPr id="432" name="肘形连接符 431"/>
          <p:cNvCxnSpPr>
            <a:stCxn id="252" idx="3"/>
            <a:endCxn id="420" idx="1"/>
          </p:cNvCxnSpPr>
          <p:nvPr/>
        </p:nvCxnSpPr>
        <p:spPr>
          <a:xfrm flipV="1">
            <a:off x="2642327" y="2941301"/>
            <a:ext cx="209723" cy="161925"/>
          </a:xfrm>
          <a:prstGeom prst="bentConnector3">
            <a:avLst/>
          </a:prstGeom>
          <a:noFill/>
          <a:ln w="3175" cap="flat" cmpd="sng" algn="ctr">
            <a:solidFill>
              <a:sysClr val="windowText" lastClr="000000"/>
            </a:solidFill>
            <a:prstDash val="solid"/>
            <a:tailEnd type="triangle"/>
          </a:ln>
          <a:effectLst/>
        </p:spPr>
      </p:cxnSp>
      <p:sp>
        <p:nvSpPr>
          <p:cNvPr id="433" name="矩形 432"/>
          <p:cNvSpPr/>
          <p:nvPr/>
        </p:nvSpPr>
        <p:spPr>
          <a:xfrm>
            <a:off x="4016540" y="3852746"/>
            <a:ext cx="422662" cy="215444"/>
          </a:xfrm>
          <a:prstGeom prst="rect">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SAP</a:t>
            </a:r>
            <a:endParaRPr kumimoji="0" lang="zh-CN" altLang="en-US" sz="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34" name="矩形 433"/>
          <p:cNvSpPr/>
          <p:nvPr/>
        </p:nvSpPr>
        <p:spPr>
          <a:xfrm>
            <a:off x="3755194" y="647408"/>
            <a:ext cx="1080000" cy="276999"/>
          </a:xfrm>
          <a:prstGeom prst="rect">
            <a:avLst/>
          </a:prstGeom>
          <a:solidFill>
            <a:srgbClr val="FFC000">
              <a:lumMod val="60000"/>
              <a:lumOff val="4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订单到收款</a:t>
            </a:r>
          </a:p>
        </p:txBody>
      </p:sp>
      <p:sp>
        <p:nvSpPr>
          <p:cNvPr id="435" name="矩形 434"/>
          <p:cNvSpPr/>
          <p:nvPr/>
        </p:nvSpPr>
        <p:spPr>
          <a:xfrm>
            <a:off x="5034973" y="647408"/>
            <a:ext cx="1080000" cy="276999"/>
          </a:xfrm>
          <a:prstGeom prst="rect">
            <a:avLst/>
          </a:prstGeom>
          <a:solidFill>
            <a:srgbClr val="ED7D31">
              <a:lumMod val="60000"/>
              <a:lumOff val="4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采购到付款</a:t>
            </a:r>
          </a:p>
        </p:txBody>
      </p:sp>
      <p:sp>
        <p:nvSpPr>
          <p:cNvPr id="436" name="矩形 435"/>
          <p:cNvSpPr/>
          <p:nvPr/>
        </p:nvSpPr>
        <p:spPr>
          <a:xfrm>
            <a:off x="6314752" y="647408"/>
            <a:ext cx="1080000" cy="276999"/>
          </a:xfrm>
          <a:prstGeom prst="rect">
            <a:avLst/>
          </a:prstGeom>
          <a:solidFill>
            <a:srgbClr val="D6A7D7"/>
          </a:solidFill>
        </p:spPr>
        <p:txBody>
          <a:bodyPr wrap="square" rtlCol="0" anchor="ctr">
            <a:spAutoFit/>
          </a:bodyPr>
          <a:lstStyle/>
          <a:p>
            <a:pPr algn="ctr"/>
            <a:r>
              <a:rPr lang="zh-CN" altLang="en-US" sz="1200" dirty="0">
                <a:solidFill>
                  <a:prstClr val="black"/>
                </a:solidFill>
                <a:latin typeface="微软雅黑" panose="020B0503020204020204" pitchFamily="34" charset="-122"/>
                <a:ea typeface="微软雅黑" panose="020B0503020204020204" pitchFamily="34" charset="-122"/>
              </a:rPr>
              <a:t>需求到计划</a:t>
            </a:r>
          </a:p>
        </p:txBody>
      </p:sp>
      <p:sp>
        <p:nvSpPr>
          <p:cNvPr id="437" name="矩形 436"/>
          <p:cNvSpPr/>
          <p:nvPr/>
        </p:nvSpPr>
        <p:spPr>
          <a:xfrm>
            <a:off x="7594531" y="647408"/>
            <a:ext cx="1080000" cy="276999"/>
          </a:xfrm>
          <a:prstGeom prst="rect">
            <a:avLst/>
          </a:prstGeom>
          <a:solidFill>
            <a:srgbClr val="70AD47">
              <a:lumMod val="40000"/>
              <a:lumOff val="6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生产到成本</a:t>
            </a:r>
          </a:p>
        </p:txBody>
      </p:sp>
      <p:sp>
        <p:nvSpPr>
          <p:cNvPr id="438" name="矩形 437"/>
          <p:cNvSpPr/>
          <p:nvPr/>
        </p:nvSpPr>
        <p:spPr>
          <a:xfrm>
            <a:off x="2475415" y="647408"/>
            <a:ext cx="1080000" cy="276999"/>
          </a:xfrm>
          <a:prstGeom prst="rect">
            <a:avLst/>
          </a:prstGeom>
          <a:solidFill>
            <a:srgbClr val="5B9BD5">
              <a:lumMod val="60000"/>
              <a:lumOff val="4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立项到量产</a:t>
            </a:r>
          </a:p>
        </p:txBody>
      </p:sp>
      <p:sp>
        <p:nvSpPr>
          <p:cNvPr id="439" name="矩形 438"/>
          <p:cNvSpPr/>
          <p:nvPr/>
        </p:nvSpPr>
        <p:spPr>
          <a:xfrm>
            <a:off x="8874310" y="647408"/>
            <a:ext cx="1080000" cy="276999"/>
          </a:xfrm>
          <a:prstGeom prst="rect">
            <a:avLst/>
          </a:prstGeom>
          <a:solidFill>
            <a:srgbClr val="5B9BD5"/>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承载系统</a:t>
            </a:r>
          </a:p>
        </p:txBody>
      </p:sp>
      <p:cxnSp>
        <p:nvCxnSpPr>
          <p:cNvPr id="440" name="直接连接符 439"/>
          <p:cNvCxnSpPr/>
          <p:nvPr/>
        </p:nvCxnSpPr>
        <p:spPr>
          <a:xfrm>
            <a:off x="0" y="993980"/>
            <a:ext cx="12192000" cy="0"/>
          </a:xfrm>
          <a:prstGeom prst="line">
            <a:avLst/>
          </a:prstGeom>
          <a:noFill/>
          <a:ln w="19050" cap="flat" cmpd="sng" algn="ctr">
            <a:solidFill>
              <a:srgbClr val="5B9BD5">
                <a:shade val="95000"/>
                <a:satMod val="105000"/>
              </a:srgbClr>
            </a:solidFill>
            <a:prstDash val="dash"/>
          </a:ln>
          <a:effectLst/>
        </p:spPr>
      </p:cxnSp>
    </p:spTree>
    <p:extLst>
      <p:ext uri="{BB962C8B-B14F-4D97-AF65-F5344CB8AC3E}">
        <p14:creationId xmlns:p14="http://schemas.microsoft.com/office/powerpoint/2010/main" val="3103742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p:spPr>
        <p:txBody>
          <a:bodyPr wrap="square" rtlCol="0">
            <a:spAutoFit/>
          </a:bodyPr>
          <a:lstStyle/>
          <a:p>
            <a:r>
              <a:rPr lang="zh-CN" altLang="en-US" dirty="0">
                <a:solidFill>
                  <a:schemeClr val="accent1"/>
                </a:solidFill>
              </a:rPr>
              <a:t>“九横四纵”数据治理模型详解</a:t>
            </a:r>
          </a:p>
        </p:txBody>
      </p:sp>
      <p:grpSp>
        <p:nvGrpSpPr>
          <p:cNvPr id="69" name="组合 68"/>
          <p:cNvGrpSpPr/>
          <p:nvPr/>
        </p:nvGrpSpPr>
        <p:grpSpPr>
          <a:xfrm>
            <a:off x="7373514" y="822395"/>
            <a:ext cx="4044095" cy="5442542"/>
            <a:chOff x="7686030" y="1204359"/>
            <a:chExt cx="4201170" cy="5442542"/>
          </a:xfrm>
        </p:grpSpPr>
        <p:sp>
          <p:nvSpPr>
            <p:cNvPr id="70" name="Text Box 29"/>
            <p:cNvSpPr txBox="1">
              <a:spLocks noChangeArrowheads="1"/>
            </p:cNvSpPr>
            <p:nvPr/>
          </p:nvSpPr>
          <p:spPr bwMode="auto">
            <a:xfrm>
              <a:off x="7686030" y="3567751"/>
              <a:ext cx="4201170" cy="492348"/>
            </a:xfrm>
            <a:prstGeom prst="rect">
              <a:avLst/>
            </a:prstGeom>
            <a:noFill/>
            <a:ln w="19050" algn="ctr">
              <a:noFill/>
              <a:miter lim="800000"/>
            </a:ln>
          </p:spPr>
          <p:txBody>
            <a:bodyPr>
              <a:noAutofit/>
            </a:bodyPr>
            <a:lstStyle>
              <a:lvl1pPr marL="342900" indent="-342900" defTabSz="330200">
                <a:tabLst>
                  <a:tab pos="8521700" algn="r"/>
                </a:tabLst>
                <a:defRPr sz="1400">
                  <a:solidFill>
                    <a:schemeClr val="tx1"/>
                  </a:solidFill>
                  <a:latin typeface="Arial" panose="020B0604020202020204" pitchFamily="34" charset="0"/>
                  <a:ea typeface="微软雅黑" panose="020B0503020204020204" pitchFamily="34" charset="-122"/>
                </a:defRPr>
              </a:lvl1pPr>
              <a:lvl2pPr indent="1905" defTabSz="330200">
                <a:tabLst>
                  <a:tab pos="8521700" algn="r"/>
                </a:tabLst>
                <a:defRPr sz="1400">
                  <a:solidFill>
                    <a:schemeClr val="tx1"/>
                  </a:solidFill>
                  <a:latin typeface="Arial" panose="020B0604020202020204" pitchFamily="34" charset="0"/>
                  <a:ea typeface="微软雅黑" panose="020B0503020204020204" pitchFamily="34" charset="-122"/>
                </a:defRPr>
              </a:lvl2pPr>
              <a:lvl3pPr marL="1143000" indent="-228600" defTabSz="330200">
                <a:tabLst>
                  <a:tab pos="8521700" algn="r"/>
                </a:tabLst>
                <a:defRPr sz="1400">
                  <a:solidFill>
                    <a:schemeClr val="tx1"/>
                  </a:solidFill>
                  <a:latin typeface="Arial" panose="020B0604020202020204" pitchFamily="34" charset="0"/>
                  <a:ea typeface="微软雅黑" panose="020B0503020204020204" pitchFamily="34" charset="-122"/>
                </a:defRPr>
              </a:lvl3pPr>
              <a:lvl4pPr marL="1600200" indent="-228600" defTabSz="330200">
                <a:tabLst>
                  <a:tab pos="8521700" algn="r"/>
                </a:tabLst>
                <a:defRPr sz="1400">
                  <a:solidFill>
                    <a:schemeClr val="tx1"/>
                  </a:solidFill>
                  <a:latin typeface="Arial" panose="020B0604020202020204" pitchFamily="34" charset="0"/>
                  <a:ea typeface="微软雅黑" panose="020B0503020204020204" pitchFamily="34" charset="-122"/>
                </a:defRPr>
              </a:lvl4pPr>
              <a:lvl5pPr marL="2057400" indent="-228600" defTabSz="330200">
                <a:tabLst>
                  <a:tab pos="8521700" algn="r"/>
                </a:tabLst>
                <a:defRPr sz="1400">
                  <a:solidFill>
                    <a:schemeClr val="tx1"/>
                  </a:solidFill>
                  <a:latin typeface="Arial" panose="020B0604020202020204" pitchFamily="34" charset="0"/>
                  <a:ea typeface="微软雅黑" panose="020B0503020204020204" pitchFamily="34" charset="-122"/>
                </a:defRPr>
              </a:lvl5pPr>
              <a:lvl6pPr marL="2514600" indent="-228600" defTabSz="330200" eaLnBrk="0" fontAlgn="base" hangingPunct="0">
                <a:spcBef>
                  <a:spcPct val="0"/>
                </a:spcBef>
                <a:spcAft>
                  <a:spcPct val="0"/>
                </a:spcAft>
                <a:tabLst>
                  <a:tab pos="8521700" algn="r"/>
                </a:tabLst>
                <a:defRPr sz="1400">
                  <a:solidFill>
                    <a:schemeClr val="tx1"/>
                  </a:solidFill>
                  <a:latin typeface="Arial" panose="020B0604020202020204" pitchFamily="34" charset="0"/>
                  <a:ea typeface="微软雅黑" panose="020B0503020204020204" pitchFamily="34" charset="-122"/>
                </a:defRPr>
              </a:lvl6pPr>
              <a:lvl7pPr marL="2971800" indent="-228600" defTabSz="330200" eaLnBrk="0" fontAlgn="base" hangingPunct="0">
                <a:spcBef>
                  <a:spcPct val="0"/>
                </a:spcBef>
                <a:spcAft>
                  <a:spcPct val="0"/>
                </a:spcAft>
                <a:tabLst>
                  <a:tab pos="8521700" algn="r"/>
                </a:tabLst>
                <a:defRPr sz="1400">
                  <a:solidFill>
                    <a:schemeClr val="tx1"/>
                  </a:solidFill>
                  <a:latin typeface="Arial" panose="020B0604020202020204" pitchFamily="34" charset="0"/>
                  <a:ea typeface="微软雅黑" panose="020B0503020204020204" pitchFamily="34" charset="-122"/>
                </a:defRPr>
              </a:lvl7pPr>
              <a:lvl8pPr marL="3429000" indent="-228600" defTabSz="330200" eaLnBrk="0" fontAlgn="base" hangingPunct="0">
                <a:spcBef>
                  <a:spcPct val="0"/>
                </a:spcBef>
                <a:spcAft>
                  <a:spcPct val="0"/>
                </a:spcAft>
                <a:tabLst>
                  <a:tab pos="8521700" algn="r"/>
                </a:tabLst>
                <a:defRPr sz="1400">
                  <a:solidFill>
                    <a:schemeClr val="tx1"/>
                  </a:solidFill>
                  <a:latin typeface="Arial" panose="020B0604020202020204" pitchFamily="34" charset="0"/>
                  <a:ea typeface="微软雅黑" panose="020B0503020204020204" pitchFamily="34" charset="-122"/>
                </a:defRPr>
              </a:lvl8pPr>
              <a:lvl9pPr marL="3886200" indent="-228600" defTabSz="330200" eaLnBrk="0" fontAlgn="base" hangingPunct="0">
                <a:spcBef>
                  <a:spcPct val="0"/>
                </a:spcBef>
                <a:spcAft>
                  <a:spcPct val="0"/>
                </a:spcAft>
                <a:tabLst>
                  <a:tab pos="8521700" algn="r"/>
                </a:tabLst>
                <a:defRPr sz="1400">
                  <a:solidFill>
                    <a:schemeClr val="tx1"/>
                  </a:solidFill>
                  <a:latin typeface="Arial" panose="020B0604020202020204" pitchFamily="34" charset="0"/>
                  <a:ea typeface="微软雅黑" panose="020B0503020204020204" pitchFamily="34" charset="-122"/>
                </a:defRPr>
              </a:lvl9pPr>
            </a:lstStyle>
            <a:p>
              <a:pPr marL="0" lvl="1" indent="0" eaLnBrk="0" hangingPunct="0">
                <a:buClr>
                  <a:srgbClr val="7889FB"/>
                </a:buClr>
                <a:buSzPct val="70000"/>
                <a:defRPr/>
              </a:pPr>
              <a:r>
                <a:rPr lang="zh-CN" altLang="en-US" sz="1600" b="1" dirty="0">
                  <a:solidFill>
                    <a:srgbClr val="000000"/>
                  </a:solidFill>
                  <a:latin typeface="微软雅黑" panose="020B0503020204020204" pitchFamily="34" charset="-122"/>
                </a:rPr>
                <a:t>元数据管理</a:t>
              </a:r>
              <a:r>
                <a:rPr lang="zh-CN" altLang="en-US" b="1" dirty="0">
                  <a:solidFill>
                    <a:srgbClr val="000000"/>
                  </a:solidFill>
                  <a:latin typeface="微软雅黑" panose="020B0503020204020204" pitchFamily="34" charset="-122"/>
                </a:rPr>
                <a:t>   </a:t>
              </a:r>
              <a:r>
                <a:rPr lang="zh-CN" altLang="zh-CN" sz="1200" dirty="0">
                  <a:solidFill>
                    <a:srgbClr val="000000"/>
                  </a:solidFill>
                  <a:latin typeface="微软雅黑" panose="020B0503020204020204" pitchFamily="34" charset="-122"/>
                </a:rPr>
                <a:t>建立企业级元数据管理体系，统一管理共享和维护元数据知识库</a:t>
              </a:r>
            </a:p>
          </p:txBody>
        </p:sp>
        <p:sp>
          <p:nvSpPr>
            <p:cNvPr id="71" name="Text Box 29"/>
            <p:cNvSpPr txBox="1">
              <a:spLocks noChangeArrowheads="1"/>
            </p:cNvSpPr>
            <p:nvPr/>
          </p:nvSpPr>
          <p:spPr bwMode="auto">
            <a:xfrm>
              <a:off x="7686030" y="1737915"/>
              <a:ext cx="4201170" cy="492348"/>
            </a:xfrm>
            <a:prstGeom prst="rect">
              <a:avLst/>
            </a:prstGeom>
            <a:noFill/>
            <a:ln w="19050" algn="ctr">
              <a:noFill/>
              <a:miter lim="800000"/>
            </a:ln>
          </p:spPr>
          <p:txBody>
            <a:bodyPr>
              <a:noAutofit/>
            </a:bodyPr>
            <a:lstStyle>
              <a:lvl1pPr marL="342900" indent="-342900" defTabSz="330200">
                <a:tabLst>
                  <a:tab pos="8521700" algn="r"/>
                </a:tabLst>
                <a:defRPr sz="1400">
                  <a:solidFill>
                    <a:schemeClr val="tx1"/>
                  </a:solidFill>
                  <a:latin typeface="Arial" panose="020B0604020202020204" pitchFamily="34" charset="0"/>
                  <a:ea typeface="微软雅黑" panose="020B0503020204020204" pitchFamily="34" charset="-122"/>
                </a:defRPr>
              </a:lvl1pPr>
              <a:lvl2pPr indent="1905" defTabSz="330200">
                <a:tabLst>
                  <a:tab pos="8521700" algn="r"/>
                </a:tabLst>
                <a:defRPr sz="1400">
                  <a:solidFill>
                    <a:schemeClr val="tx1"/>
                  </a:solidFill>
                  <a:latin typeface="Arial" panose="020B0604020202020204" pitchFamily="34" charset="0"/>
                  <a:ea typeface="微软雅黑" panose="020B0503020204020204" pitchFamily="34" charset="-122"/>
                </a:defRPr>
              </a:lvl2pPr>
              <a:lvl3pPr marL="1143000" indent="-228600" defTabSz="330200">
                <a:tabLst>
                  <a:tab pos="8521700" algn="r"/>
                </a:tabLst>
                <a:defRPr sz="1400">
                  <a:solidFill>
                    <a:schemeClr val="tx1"/>
                  </a:solidFill>
                  <a:latin typeface="Arial" panose="020B0604020202020204" pitchFamily="34" charset="0"/>
                  <a:ea typeface="微软雅黑" panose="020B0503020204020204" pitchFamily="34" charset="-122"/>
                </a:defRPr>
              </a:lvl3pPr>
              <a:lvl4pPr marL="1600200" indent="-228600" defTabSz="330200">
                <a:tabLst>
                  <a:tab pos="8521700" algn="r"/>
                </a:tabLst>
                <a:defRPr sz="1400">
                  <a:solidFill>
                    <a:schemeClr val="tx1"/>
                  </a:solidFill>
                  <a:latin typeface="Arial" panose="020B0604020202020204" pitchFamily="34" charset="0"/>
                  <a:ea typeface="微软雅黑" panose="020B0503020204020204" pitchFamily="34" charset="-122"/>
                </a:defRPr>
              </a:lvl4pPr>
              <a:lvl5pPr marL="2057400" indent="-228600" defTabSz="330200">
                <a:tabLst>
                  <a:tab pos="8521700" algn="r"/>
                </a:tabLst>
                <a:defRPr sz="1400">
                  <a:solidFill>
                    <a:schemeClr val="tx1"/>
                  </a:solidFill>
                  <a:latin typeface="Arial" panose="020B0604020202020204" pitchFamily="34" charset="0"/>
                  <a:ea typeface="微软雅黑" panose="020B0503020204020204" pitchFamily="34" charset="-122"/>
                </a:defRPr>
              </a:lvl5pPr>
              <a:lvl6pPr marL="2514600" indent="-228600" defTabSz="330200" eaLnBrk="0" fontAlgn="base" hangingPunct="0">
                <a:spcBef>
                  <a:spcPct val="0"/>
                </a:spcBef>
                <a:spcAft>
                  <a:spcPct val="0"/>
                </a:spcAft>
                <a:tabLst>
                  <a:tab pos="8521700" algn="r"/>
                </a:tabLst>
                <a:defRPr sz="1400">
                  <a:solidFill>
                    <a:schemeClr val="tx1"/>
                  </a:solidFill>
                  <a:latin typeface="Arial" panose="020B0604020202020204" pitchFamily="34" charset="0"/>
                  <a:ea typeface="微软雅黑" panose="020B0503020204020204" pitchFamily="34" charset="-122"/>
                </a:defRPr>
              </a:lvl6pPr>
              <a:lvl7pPr marL="2971800" indent="-228600" defTabSz="330200" eaLnBrk="0" fontAlgn="base" hangingPunct="0">
                <a:spcBef>
                  <a:spcPct val="0"/>
                </a:spcBef>
                <a:spcAft>
                  <a:spcPct val="0"/>
                </a:spcAft>
                <a:tabLst>
                  <a:tab pos="8521700" algn="r"/>
                </a:tabLst>
                <a:defRPr sz="1400">
                  <a:solidFill>
                    <a:schemeClr val="tx1"/>
                  </a:solidFill>
                  <a:latin typeface="Arial" panose="020B0604020202020204" pitchFamily="34" charset="0"/>
                  <a:ea typeface="微软雅黑" panose="020B0503020204020204" pitchFamily="34" charset="-122"/>
                </a:defRPr>
              </a:lvl7pPr>
              <a:lvl8pPr marL="3429000" indent="-228600" defTabSz="330200" eaLnBrk="0" fontAlgn="base" hangingPunct="0">
                <a:spcBef>
                  <a:spcPct val="0"/>
                </a:spcBef>
                <a:spcAft>
                  <a:spcPct val="0"/>
                </a:spcAft>
                <a:tabLst>
                  <a:tab pos="8521700" algn="r"/>
                </a:tabLst>
                <a:defRPr sz="1400">
                  <a:solidFill>
                    <a:schemeClr val="tx1"/>
                  </a:solidFill>
                  <a:latin typeface="Arial" panose="020B0604020202020204" pitchFamily="34" charset="0"/>
                  <a:ea typeface="微软雅黑" panose="020B0503020204020204" pitchFamily="34" charset="-122"/>
                </a:defRPr>
              </a:lvl8pPr>
              <a:lvl9pPr marL="3886200" indent="-228600" defTabSz="330200" eaLnBrk="0" fontAlgn="base" hangingPunct="0">
                <a:spcBef>
                  <a:spcPct val="0"/>
                </a:spcBef>
                <a:spcAft>
                  <a:spcPct val="0"/>
                </a:spcAft>
                <a:tabLst>
                  <a:tab pos="8521700" algn="r"/>
                </a:tabLst>
                <a:defRPr sz="1400">
                  <a:solidFill>
                    <a:schemeClr val="tx1"/>
                  </a:solidFill>
                  <a:latin typeface="Arial" panose="020B0604020202020204" pitchFamily="34" charset="0"/>
                  <a:ea typeface="微软雅黑" panose="020B0503020204020204" pitchFamily="34" charset="-122"/>
                </a:defRPr>
              </a:lvl9pPr>
            </a:lstStyle>
            <a:p>
              <a:pPr marL="0" lvl="1" indent="0" eaLnBrk="0" hangingPunct="0">
                <a:buClr>
                  <a:srgbClr val="FF0000"/>
                </a:buClr>
                <a:buSzPct val="70000"/>
                <a:defRPr/>
              </a:pPr>
              <a:r>
                <a:rPr lang="zh-CN" altLang="en-US" sz="1600" b="1" dirty="0">
                  <a:solidFill>
                    <a:prstClr val="black"/>
                  </a:solidFill>
                  <a:latin typeface="微软雅黑" panose="020B0503020204020204" pitchFamily="34" charset="-122"/>
                </a:rPr>
                <a:t>数据模型管理</a:t>
              </a:r>
              <a:r>
                <a:rPr lang="zh-CN" altLang="en-US" sz="1200" b="1" dirty="0">
                  <a:solidFill>
                    <a:prstClr val="black"/>
                  </a:solidFill>
                  <a:latin typeface="微软雅黑" panose="020B0503020204020204" pitchFamily="34" charset="-122"/>
                </a:rPr>
                <a:t> </a:t>
              </a:r>
              <a:r>
                <a:rPr lang="zh-CN" altLang="en-US" sz="1200" dirty="0">
                  <a:solidFill>
                    <a:prstClr val="black"/>
                  </a:solidFill>
                  <a:latin typeface="微软雅黑" panose="020B0503020204020204" pitchFamily="34" charset="-122"/>
                </a:rPr>
                <a:t>通过模型的方式定义和描述企业所管理的数据及数据间的关系</a:t>
              </a:r>
            </a:p>
          </p:txBody>
        </p:sp>
        <p:sp>
          <p:nvSpPr>
            <p:cNvPr id="72" name="Text Box 29"/>
            <p:cNvSpPr txBox="1">
              <a:spLocks noChangeArrowheads="1"/>
            </p:cNvSpPr>
            <p:nvPr/>
          </p:nvSpPr>
          <p:spPr bwMode="auto">
            <a:xfrm>
              <a:off x="7686030" y="2384323"/>
              <a:ext cx="4201170" cy="695358"/>
            </a:xfrm>
            <a:prstGeom prst="rect">
              <a:avLst/>
            </a:prstGeom>
            <a:noFill/>
            <a:ln w="19050" algn="ctr">
              <a:noFill/>
              <a:miter lim="800000"/>
            </a:ln>
          </p:spPr>
          <p:txBody>
            <a:bodyPr>
              <a:noAutofit/>
            </a:bodyPr>
            <a:lstStyle>
              <a:lvl1pPr marL="342900" indent="-342900" defTabSz="330200">
                <a:tabLst>
                  <a:tab pos="8521700" algn="r"/>
                </a:tabLst>
                <a:defRPr sz="1400">
                  <a:solidFill>
                    <a:schemeClr val="tx1"/>
                  </a:solidFill>
                  <a:latin typeface="Arial" panose="020B0604020202020204" pitchFamily="34" charset="0"/>
                  <a:ea typeface="微软雅黑" panose="020B0503020204020204" pitchFamily="34" charset="-122"/>
                </a:defRPr>
              </a:lvl1pPr>
              <a:lvl2pPr indent="1905" defTabSz="330200">
                <a:tabLst>
                  <a:tab pos="8521700" algn="r"/>
                </a:tabLst>
                <a:defRPr sz="1400">
                  <a:solidFill>
                    <a:schemeClr val="tx1"/>
                  </a:solidFill>
                  <a:latin typeface="Arial" panose="020B0604020202020204" pitchFamily="34" charset="0"/>
                  <a:ea typeface="微软雅黑" panose="020B0503020204020204" pitchFamily="34" charset="-122"/>
                </a:defRPr>
              </a:lvl2pPr>
              <a:lvl3pPr marL="1143000" indent="-228600" defTabSz="330200">
                <a:tabLst>
                  <a:tab pos="8521700" algn="r"/>
                </a:tabLst>
                <a:defRPr sz="1400">
                  <a:solidFill>
                    <a:schemeClr val="tx1"/>
                  </a:solidFill>
                  <a:latin typeface="Arial" panose="020B0604020202020204" pitchFamily="34" charset="0"/>
                  <a:ea typeface="微软雅黑" panose="020B0503020204020204" pitchFamily="34" charset="-122"/>
                </a:defRPr>
              </a:lvl3pPr>
              <a:lvl4pPr marL="1600200" indent="-228600" defTabSz="330200">
                <a:tabLst>
                  <a:tab pos="8521700" algn="r"/>
                </a:tabLst>
                <a:defRPr sz="1400">
                  <a:solidFill>
                    <a:schemeClr val="tx1"/>
                  </a:solidFill>
                  <a:latin typeface="Arial" panose="020B0604020202020204" pitchFamily="34" charset="0"/>
                  <a:ea typeface="微软雅黑" panose="020B0503020204020204" pitchFamily="34" charset="-122"/>
                </a:defRPr>
              </a:lvl4pPr>
              <a:lvl5pPr marL="2057400" indent="-228600" defTabSz="330200">
                <a:tabLst>
                  <a:tab pos="8521700" algn="r"/>
                </a:tabLst>
                <a:defRPr sz="1400">
                  <a:solidFill>
                    <a:schemeClr val="tx1"/>
                  </a:solidFill>
                  <a:latin typeface="Arial" panose="020B0604020202020204" pitchFamily="34" charset="0"/>
                  <a:ea typeface="微软雅黑" panose="020B0503020204020204" pitchFamily="34" charset="-122"/>
                </a:defRPr>
              </a:lvl5pPr>
              <a:lvl6pPr marL="2514600" indent="-228600" defTabSz="330200" eaLnBrk="0" fontAlgn="base" hangingPunct="0">
                <a:spcBef>
                  <a:spcPct val="0"/>
                </a:spcBef>
                <a:spcAft>
                  <a:spcPct val="0"/>
                </a:spcAft>
                <a:tabLst>
                  <a:tab pos="8521700" algn="r"/>
                </a:tabLst>
                <a:defRPr sz="1400">
                  <a:solidFill>
                    <a:schemeClr val="tx1"/>
                  </a:solidFill>
                  <a:latin typeface="Arial" panose="020B0604020202020204" pitchFamily="34" charset="0"/>
                  <a:ea typeface="微软雅黑" panose="020B0503020204020204" pitchFamily="34" charset="-122"/>
                </a:defRPr>
              </a:lvl6pPr>
              <a:lvl7pPr marL="2971800" indent="-228600" defTabSz="330200" eaLnBrk="0" fontAlgn="base" hangingPunct="0">
                <a:spcBef>
                  <a:spcPct val="0"/>
                </a:spcBef>
                <a:spcAft>
                  <a:spcPct val="0"/>
                </a:spcAft>
                <a:tabLst>
                  <a:tab pos="8521700" algn="r"/>
                </a:tabLst>
                <a:defRPr sz="1400">
                  <a:solidFill>
                    <a:schemeClr val="tx1"/>
                  </a:solidFill>
                  <a:latin typeface="Arial" panose="020B0604020202020204" pitchFamily="34" charset="0"/>
                  <a:ea typeface="微软雅黑" panose="020B0503020204020204" pitchFamily="34" charset="-122"/>
                </a:defRPr>
              </a:lvl7pPr>
              <a:lvl8pPr marL="3429000" indent="-228600" defTabSz="330200" eaLnBrk="0" fontAlgn="base" hangingPunct="0">
                <a:spcBef>
                  <a:spcPct val="0"/>
                </a:spcBef>
                <a:spcAft>
                  <a:spcPct val="0"/>
                </a:spcAft>
                <a:tabLst>
                  <a:tab pos="8521700" algn="r"/>
                </a:tabLst>
                <a:defRPr sz="1400">
                  <a:solidFill>
                    <a:schemeClr val="tx1"/>
                  </a:solidFill>
                  <a:latin typeface="Arial" panose="020B0604020202020204" pitchFamily="34" charset="0"/>
                  <a:ea typeface="微软雅黑" panose="020B0503020204020204" pitchFamily="34" charset="-122"/>
                </a:defRPr>
              </a:lvl8pPr>
              <a:lvl9pPr marL="3886200" indent="-228600" defTabSz="330200" eaLnBrk="0" fontAlgn="base" hangingPunct="0">
                <a:spcBef>
                  <a:spcPct val="0"/>
                </a:spcBef>
                <a:spcAft>
                  <a:spcPct val="0"/>
                </a:spcAft>
                <a:tabLst>
                  <a:tab pos="8521700" algn="r"/>
                </a:tabLst>
                <a:defRPr sz="1400">
                  <a:solidFill>
                    <a:schemeClr val="tx1"/>
                  </a:solidFill>
                  <a:latin typeface="Arial" panose="020B0604020202020204" pitchFamily="34" charset="0"/>
                  <a:ea typeface="微软雅黑" panose="020B0503020204020204" pitchFamily="34" charset="-122"/>
                </a:defRPr>
              </a:lvl9pPr>
            </a:lstStyle>
            <a:p>
              <a:pPr marL="0" lvl="1" indent="0" eaLnBrk="0" hangingPunct="0">
                <a:buClr>
                  <a:srgbClr val="7889FB"/>
                </a:buClr>
                <a:buSzPct val="70000"/>
                <a:defRPr/>
              </a:pPr>
              <a:r>
                <a:rPr lang="zh-CN" altLang="en-US" sz="1600" b="1" dirty="0">
                  <a:solidFill>
                    <a:prstClr val="black"/>
                  </a:solidFill>
                  <a:latin typeface="微软雅黑" panose="020B0503020204020204" pitchFamily="34" charset="-122"/>
                </a:rPr>
                <a:t>数据标准管理</a:t>
              </a:r>
              <a:r>
                <a:rPr lang="zh-CN" altLang="en-US" sz="1200" b="1" dirty="0">
                  <a:solidFill>
                    <a:prstClr val="black"/>
                  </a:solidFill>
                  <a:latin typeface="微软雅黑" panose="020B0503020204020204" pitchFamily="34" charset="-122"/>
                </a:rPr>
                <a:t> </a:t>
              </a:r>
              <a:r>
                <a:rPr lang="zh-CN" altLang="en-US" sz="1200" dirty="0">
                  <a:solidFill>
                    <a:prstClr val="black"/>
                  </a:solidFill>
                  <a:latin typeface="微软雅黑" panose="020B0503020204020204" pitchFamily="34" charset="-122"/>
                </a:rPr>
                <a:t>建立数据标准的管理体系，实现不同部门和不同系统间的信息共享和系统兼容</a:t>
              </a:r>
            </a:p>
          </p:txBody>
        </p:sp>
        <p:sp>
          <p:nvSpPr>
            <p:cNvPr id="73" name="Text Box 29"/>
            <p:cNvSpPr txBox="1">
              <a:spLocks noChangeArrowheads="1"/>
            </p:cNvSpPr>
            <p:nvPr/>
          </p:nvSpPr>
          <p:spPr bwMode="auto">
            <a:xfrm>
              <a:off x="7686030" y="2978090"/>
              <a:ext cx="4201170" cy="481599"/>
            </a:xfrm>
            <a:prstGeom prst="rect">
              <a:avLst/>
            </a:prstGeom>
            <a:noFill/>
            <a:ln w="19050" algn="ctr">
              <a:noFill/>
              <a:miter lim="800000"/>
            </a:ln>
          </p:spPr>
          <p:txBody>
            <a:bodyPr>
              <a:noAutofit/>
            </a:bodyPr>
            <a:lstStyle>
              <a:lvl1pPr marL="342900" indent="-342900" defTabSz="330200">
                <a:tabLst>
                  <a:tab pos="8521700" algn="r"/>
                </a:tabLst>
                <a:defRPr sz="1400">
                  <a:solidFill>
                    <a:schemeClr val="tx1"/>
                  </a:solidFill>
                  <a:latin typeface="Arial" panose="020B0604020202020204" pitchFamily="34" charset="0"/>
                  <a:ea typeface="微软雅黑" panose="020B0503020204020204" pitchFamily="34" charset="-122"/>
                </a:defRPr>
              </a:lvl1pPr>
              <a:lvl2pPr indent="1905" defTabSz="330200">
                <a:tabLst>
                  <a:tab pos="8521700" algn="r"/>
                </a:tabLst>
                <a:defRPr sz="1400">
                  <a:solidFill>
                    <a:schemeClr val="tx1"/>
                  </a:solidFill>
                  <a:latin typeface="Arial" panose="020B0604020202020204" pitchFamily="34" charset="0"/>
                  <a:ea typeface="微软雅黑" panose="020B0503020204020204" pitchFamily="34" charset="-122"/>
                </a:defRPr>
              </a:lvl2pPr>
              <a:lvl3pPr marL="1143000" indent="-228600" defTabSz="330200">
                <a:tabLst>
                  <a:tab pos="8521700" algn="r"/>
                </a:tabLst>
                <a:defRPr sz="1400">
                  <a:solidFill>
                    <a:schemeClr val="tx1"/>
                  </a:solidFill>
                  <a:latin typeface="Arial" panose="020B0604020202020204" pitchFamily="34" charset="0"/>
                  <a:ea typeface="微软雅黑" panose="020B0503020204020204" pitchFamily="34" charset="-122"/>
                </a:defRPr>
              </a:lvl3pPr>
              <a:lvl4pPr marL="1600200" indent="-228600" defTabSz="330200">
                <a:tabLst>
                  <a:tab pos="8521700" algn="r"/>
                </a:tabLst>
                <a:defRPr sz="1400">
                  <a:solidFill>
                    <a:schemeClr val="tx1"/>
                  </a:solidFill>
                  <a:latin typeface="Arial" panose="020B0604020202020204" pitchFamily="34" charset="0"/>
                  <a:ea typeface="微软雅黑" panose="020B0503020204020204" pitchFamily="34" charset="-122"/>
                </a:defRPr>
              </a:lvl4pPr>
              <a:lvl5pPr marL="2057400" indent="-228600" defTabSz="330200">
                <a:tabLst>
                  <a:tab pos="8521700" algn="r"/>
                </a:tabLst>
                <a:defRPr sz="1400">
                  <a:solidFill>
                    <a:schemeClr val="tx1"/>
                  </a:solidFill>
                  <a:latin typeface="Arial" panose="020B0604020202020204" pitchFamily="34" charset="0"/>
                  <a:ea typeface="微软雅黑" panose="020B0503020204020204" pitchFamily="34" charset="-122"/>
                </a:defRPr>
              </a:lvl5pPr>
              <a:lvl6pPr marL="2514600" indent="-228600" defTabSz="330200" eaLnBrk="0" fontAlgn="base" hangingPunct="0">
                <a:spcBef>
                  <a:spcPct val="0"/>
                </a:spcBef>
                <a:spcAft>
                  <a:spcPct val="0"/>
                </a:spcAft>
                <a:tabLst>
                  <a:tab pos="8521700" algn="r"/>
                </a:tabLst>
                <a:defRPr sz="1400">
                  <a:solidFill>
                    <a:schemeClr val="tx1"/>
                  </a:solidFill>
                  <a:latin typeface="Arial" panose="020B0604020202020204" pitchFamily="34" charset="0"/>
                  <a:ea typeface="微软雅黑" panose="020B0503020204020204" pitchFamily="34" charset="-122"/>
                </a:defRPr>
              </a:lvl6pPr>
              <a:lvl7pPr marL="2971800" indent="-228600" defTabSz="330200" eaLnBrk="0" fontAlgn="base" hangingPunct="0">
                <a:spcBef>
                  <a:spcPct val="0"/>
                </a:spcBef>
                <a:spcAft>
                  <a:spcPct val="0"/>
                </a:spcAft>
                <a:tabLst>
                  <a:tab pos="8521700" algn="r"/>
                </a:tabLst>
                <a:defRPr sz="1400">
                  <a:solidFill>
                    <a:schemeClr val="tx1"/>
                  </a:solidFill>
                  <a:latin typeface="Arial" panose="020B0604020202020204" pitchFamily="34" charset="0"/>
                  <a:ea typeface="微软雅黑" panose="020B0503020204020204" pitchFamily="34" charset="-122"/>
                </a:defRPr>
              </a:lvl7pPr>
              <a:lvl8pPr marL="3429000" indent="-228600" defTabSz="330200" eaLnBrk="0" fontAlgn="base" hangingPunct="0">
                <a:spcBef>
                  <a:spcPct val="0"/>
                </a:spcBef>
                <a:spcAft>
                  <a:spcPct val="0"/>
                </a:spcAft>
                <a:tabLst>
                  <a:tab pos="8521700" algn="r"/>
                </a:tabLst>
                <a:defRPr sz="1400">
                  <a:solidFill>
                    <a:schemeClr val="tx1"/>
                  </a:solidFill>
                  <a:latin typeface="Arial" panose="020B0604020202020204" pitchFamily="34" charset="0"/>
                  <a:ea typeface="微软雅黑" panose="020B0503020204020204" pitchFamily="34" charset="-122"/>
                </a:defRPr>
              </a:lvl8pPr>
              <a:lvl9pPr marL="3886200" indent="-228600" defTabSz="330200" eaLnBrk="0" fontAlgn="base" hangingPunct="0">
                <a:spcBef>
                  <a:spcPct val="0"/>
                </a:spcBef>
                <a:spcAft>
                  <a:spcPct val="0"/>
                </a:spcAft>
                <a:tabLst>
                  <a:tab pos="8521700" algn="r"/>
                </a:tabLst>
                <a:defRPr sz="1400">
                  <a:solidFill>
                    <a:schemeClr val="tx1"/>
                  </a:solidFill>
                  <a:latin typeface="Arial" panose="020B0604020202020204" pitchFamily="34" charset="0"/>
                  <a:ea typeface="微软雅黑" panose="020B0503020204020204" pitchFamily="34" charset="-122"/>
                </a:defRPr>
              </a:lvl9pPr>
            </a:lstStyle>
            <a:p>
              <a:pPr marL="0" lvl="1" indent="0">
                <a:buClr>
                  <a:srgbClr val="7889FB"/>
                </a:buClr>
                <a:buSzPct val="70000"/>
                <a:defRPr/>
              </a:pPr>
              <a:r>
                <a:rPr lang="zh-CN" altLang="en-US" sz="1600" b="1" dirty="0">
                  <a:solidFill>
                    <a:prstClr val="black"/>
                  </a:solidFill>
                  <a:latin typeface="微软雅黑" panose="020B0503020204020204" pitchFamily="34" charset="-122"/>
                </a:rPr>
                <a:t>数据质量管理</a:t>
              </a:r>
              <a:r>
                <a:rPr lang="zh-CN" altLang="en-US" sz="1200" dirty="0">
                  <a:solidFill>
                    <a:prstClr val="black"/>
                  </a:solidFill>
                  <a:latin typeface="微软雅黑" panose="020B0503020204020204" pitchFamily="34" charset="-122"/>
                </a:rPr>
                <a:t> 提出数据质量管理体系框架，实现事前防范、事中监控、事后处理的全面质量管控</a:t>
              </a:r>
            </a:p>
          </p:txBody>
        </p:sp>
        <p:sp>
          <p:nvSpPr>
            <p:cNvPr id="74" name="Text Box 29"/>
            <p:cNvSpPr txBox="1">
              <a:spLocks noChangeArrowheads="1"/>
            </p:cNvSpPr>
            <p:nvPr/>
          </p:nvSpPr>
          <p:spPr bwMode="auto">
            <a:xfrm>
              <a:off x="7686030" y="5525912"/>
              <a:ext cx="4201170" cy="695358"/>
            </a:xfrm>
            <a:prstGeom prst="rect">
              <a:avLst/>
            </a:prstGeom>
            <a:noFill/>
            <a:ln w="19050" algn="ctr">
              <a:noFill/>
              <a:miter lim="800000"/>
            </a:ln>
          </p:spPr>
          <p:txBody>
            <a:bodyPr>
              <a:noAutofit/>
            </a:bodyPr>
            <a:lstStyle>
              <a:lvl1pPr marL="342900" indent="-342900" defTabSz="330200">
                <a:tabLst>
                  <a:tab pos="8521700" algn="r"/>
                </a:tabLst>
                <a:defRPr sz="1400">
                  <a:solidFill>
                    <a:schemeClr val="tx1"/>
                  </a:solidFill>
                  <a:latin typeface="Arial" panose="020B0604020202020204" pitchFamily="34" charset="0"/>
                  <a:ea typeface="微软雅黑" panose="020B0503020204020204" pitchFamily="34" charset="-122"/>
                </a:defRPr>
              </a:lvl1pPr>
              <a:lvl2pPr indent="1905" defTabSz="330200">
                <a:tabLst>
                  <a:tab pos="8521700" algn="r"/>
                </a:tabLst>
                <a:defRPr sz="1400">
                  <a:solidFill>
                    <a:schemeClr val="tx1"/>
                  </a:solidFill>
                  <a:latin typeface="Arial" panose="020B0604020202020204" pitchFamily="34" charset="0"/>
                  <a:ea typeface="微软雅黑" panose="020B0503020204020204" pitchFamily="34" charset="-122"/>
                </a:defRPr>
              </a:lvl2pPr>
              <a:lvl3pPr marL="1143000" indent="-228600" defTabSz="330200">
                <a:tabLst>
                  <a:tab pos="8521700" algn="r"/>
                </a:tabLst>
                <a:defRPr sz="1400">
                  <a:solidFill>
                    <a:schemeClr val="tx1"/>
                  </a:solidFill>
                  <a:latin typeface="Arial" panose="020B0604020202020204" pitchFamily="34" charset="0"/>
                  <a:ea typeface="微软雅黑" panose="020B0503020204020204" pitchFamily="34" charset="-122"/>
                </a:defRPr>
              </a:lvl3pPr>
              <a:lvl4pPr marL="1600200" indent="-228600" defTabSz="330200">
                <a:tabLst>
                  <a:tab pos="8521700" algn="r"/>
                </a:tabLst>
                <a:defRPr sz="1400">
                  <a:solidFill>
                    <a:schemeClr val="tx1"/>
                  </a:solidFill>
                  <a:latin typeface="Arial" panose="020B0604020202020204" pitchFamily="34" charset="0"/>
                  <a:ea typeface="微软雅黑" panose="020B0503020204020204" pitchFamily="34" charset="-122"/>
                </a:defRPr>
              </a:lvl4pPr>
              <a:lvl5pPr marL="2057400" indent="-228600" defTabSz="330200">
                <a:tabLst>
                  <a:tab pos="8521700" algn="r"/>
                </a:tabLst>
                <a:defRPr sz="1400">
                  <a:solidFill>
                    <a:schemeClr val="tx1"/>
                  </a:solidFill>
                  <a:latin typeface="Arial" panose="020B0604020202020204" pitchFamily="34" charset="0"/>
                  <a:ea typeface="微软雅黑" panose="020B0503020204020204" pitchFamily="34" charset="-122"/>
                </a:defRPr>
              </a:lvl5pPr>
              <a:lvl6pPr marL="2514600" indent="-228600" defTabSz="330200" eaLnBrk="0" fontAlgn="base" hangingPunct="0">
                <a:spcBef>
                  <a:spcPct val="0"/>
                </a:spcBef>
                <a:spcAft>
                  <a:spcPct val="0"/>
                </a:spcAft>
                <a:tabLst>
                  <a:tab pos="8521700" algn="r"/>
                </a:tabLst>
                <a:defRPr sz="1400">
                  <a:solidFill>
                    <a:schemeClr val="tx1"/>
                  </a:solidFill>
                  <a:latin typeface="Arial" panose="020B0604020202020204" pitchFamily="34" charset="0"/>
                  <a:ea typeface="微软雅黑" panose="020B0503020204020204" pitchFamily="34" charset="-122"/>
                </a:defRPr>
              </a:lvl6pPr>
              <a:lvl7pPr marL="2971800" indent="-228600" defTabSz="330200" eaLnBrk="0" fontAlgn="base" hangingPunct="0">
                <a:spcBef>
                  <a:spcPct val="0"/>
                </a:spcBef>
                <a:spcAft>
                  <a:spcPct val="0"/>
                </a:spcAft>
                <a:tabLst>
                  <a:tab pos="8521700" algn="r"/>
                </a:tabLst>
                <a:defRPr sz="1400">
                  <a:solidFill>
                    <a:schemeClr val="tx1"/>
                  </a:solidFill>
                  <a:latin typeface="Arial" panose="020B0604020202020204" pitchFamily="34" charset="0"/>
                  <a:ea typeface="微软雅黑" panose="020B0503020204020204" pitchFamily="34" charset="-122"/>
                </a:defRPr>
              </a:lvl7pPr>
              <a:lvl8pPr marL="3429000" indent="-228600" defTabSz="330200" eaLnBrk="0" fontAlgn="base" hangingPunct="0">
                <a:spcBef>
                  <a:spcPct val="0"/>
                </a:spcBef>
                <a:spcAft>
                  <a:spcPct val="0"/>
                </a:spcAft>
                <a:tabLst>
                  <a:tab pos="8521700" algn="r"/>
                </a:tabLst>
                <a:defRPr sz="1400">
                  <a:solidFill>
                    <a:schemeClr val="tx1"/>
                  </a:solidFill>
                  <a:latin typeface="Arial" panose="020B0604020202020204" pitchFamily="34" charset="0"/>
                  <a:ea typeface="微软雅黑" panose="020B0503020204020204" pitchFamily="34" charset="-122"/>
                </a:defRPr>
              </a:lvl8pPr>
              <a:lvl9pPr marL="3886200" indent="-228600" defTabSz="330200" eaLnBrk="0" fontAlgn="base" hangingPunct="0">
                <a:spcBef>
                  <a:spcPct val="0"/>
                </a:spcBef>
                <a:spcAft>
                  <a:spcPct val="0"/>
                </a:spcAft>
                <a:tabLst>
                  <a:tab pos="8521700" algn="r"/>
                </a:tabLst>
                <a:defRPr sz="1400">
                  <a:solidFill>
                    <a:schemeClr val="tx1"/>
                  </a:solidFill>
                  <a:latin typeface="Arial" panose="020B0604020202020204" pitchFamily="34" charset="0"/>
                  <a:ea typeface="微软雅黑" panose="020B0503020204020204" pitchFamily="34" charset="-122"/>
                </a:defRPr>
              </a:lvl9pPr>
            </a:lstStyle>
            <a:p>
              <a:pPr marL="0" lvl="1" indent="0" eaLnBrk="0" hangingPunct="0">
                <a:buClr>
                  <a:srgbClr val="7889FB"/>
                </a:buClr>
                <a:buSzPct val="70000"/>
                <a:defRPr/>
              </a:pPr>
              <a:r>
                <a:rPr lang="zh-CN" altLang="en-US" sz="1600" b="1" dirty="0">
                  <a:solidFill>
                    <a:srgbClr val="000000"/>
                  </a:solidFill>
                  <a:latin typeface="微软雅黑" panose="020B0503020204020204" pitchFamily="34" charset="-122"/>
                </a:rPr>
                <a:t>数据生命周期管理</a:t>
              </a:r>
              <a:r>
                <a:rPr lang="zh-CN" altLang="en-US" sz="1200" b="1" dirty="0">
                  <a:solidFill>
                    <a:srgbClr val="000000"/>
                  </a:solidFill>
                  <a:latin typeface="微软雅黑" panose="020B0503020204020204" pitchFamily="34" charset="-122"/>
                </a:rPr>
                <a:t> </a:t>
              </a:r>
              <a:r>
                <a:rPr lang="zh-CN" altLang="en-US" sz="1200" dirty="0">
                  <a:solidFill>
                    <a:srgbClr val="000000"/>
                  </a:solidFill>
                  <a:latin typeface="微软雅黑" panose="020B0503020204020204" pitchFamily="34" charset="-122"/>
                </a:rPr>
                <a:t>对数据</a:t>
              </a:r>
              <a:r>
                <a:rPr lang="zh-CN" altLang="zh-CN" sz="1200" dirty="0">
                  <a:solidFill>
                    <a:srgbClr val="000000"/>
                  </a:solidFill>
                  <a:latin typeface="微软雅黑" panose="020B0503020204020204" pitchFamily="34" charset="-122"/>
                </a:rPr>
                <a:t>的整个生命周期</a:t>
              </a:r>
              <a:r>
                <a:rPr lang="zh-CN" altLang="en-US" sz="1200" dirty="0">
                  <a:solidFill>
                    <a:srgbClr val="000000"/>
                  </a:solidFill>
                  <a:latin typeface="微软雅黑" panose="020B0503020204020204" pitchFamily="34" charset="-122"/>
                </a:rPr>
                <a:t>（</a:t>
              </a:r>
              <a:r>
                <a:rPr lang="zh-CN" altLang="zh-CN" sz="1200" dirty="0">
                  <a:solidFill>
                    <a:srgbClr val="000000"/>
                  </a:solidFill>
                  <a:latin typeface="微软雅黑" panose="020B0503020204020204" pitchFamily="34" charset="-122"/>
                </a:rPr>
                <a:t>包括数据创建、</a:t>
              </a:r>
              <a:r>
                <a:rPr lang="zh-CN" altLang="en-US" sz="1200" dirty="0">
                  <a:solidFill>
                    <a:srgbClr val="000000"/>
                  </a:solidFill>
                  <a:latin typeface="微软雅黑" panose="020B0503020204020204" pitchFamily="34" charset="-122"/>
                </a:rPr>
                <a:t>使用、</a:t>
              </a:r>
              <a:r>
                <a:rPr lang="zh-CN" altLang="zh-CN" sz="1200" dirty="0">
                  <a:solidFill>
                    <a:srgbClr val="000000"/>
                  </a:solidFill>
                  <a:latin typeface="微软雅黑" panose="020B0503020204020204" pitchFamily="34" charset="-122"/>
                </a:rPr>
                <a:t>归档和销毁</a:t>
              </a:r>
              <a:r>
                <a:rPr lang="zh-CN" altLang="en-US" sz="1200" dirty="0">
                  <a:solidFill>
                    <a:srgbClr val="000000"/>
                  </a:solidFill>
                  <a:latin typeface="微软雅黑" panose="020B0503020204020204" pitchFamily="34" charset="-122"/>
                </a:rPr>
                <a:t>等）进行有效管理</a:t>
              </a:r>
            </a:p>
          </p:txBody>
        </p:sp>
        <p:sp>
          <p:nvSpPr>
            <p:cNvPr id="75" name="Text Box 29"/>
            <p:cNvSpPr txBox="1">
              <a:spLocks noChangeArrowheads="1"/>
            </p:cNvSpPr>
            <p:nvPr/>
          </p:nvSpPr>
          <p:spPr bwMode="auto">
            <a:xfrm>
              <a:off x="7686030" y="4181266"/>
              <a:ext cx="4201170" cy="685769"/>
            </a:xfrm>
            <a:prstGeom prst="rect">
              <a:avLst/>
            </a:prstGeom>
            <a:noFill/>
            <a:ln w="19050" algn="ctr">
              <a:noFill/>
              <a:miter lim="800000"/>
            </a:ln>
          </p:spPr>
          <p:txBody>
            <a:bodyPr wrap="square">
              <a:noAutofit/>
            </a:bodyPr>
            <a:lstStyle>
              <a:lvl1pPr marL="342900" indent="-342900" defTabSz="330200">
                <a:tabLst>
                  <a:tab pos="8521700" algn="r"/>
                </a:tabLst>
                <a:defRPr sz="1400">
                  <a:solidFill>
                    <a:schemeClr val="tx1"/>
                  </a:solidFill>
                  <a:latin typeface="Arial" panose="020B0604020202020204" pitchFamily="34" charset="0"/>
                  <a:ea typeface="微软雅黑" panose="020B0503020204020204" pitchFamily="34" charset="-122"/>
                </a:defRPr>
              </a:lvl1pPr>
              <a:lvl2pPr indent="1905" defTabSz="330200">
                <a:tabLst>
                  <a:tab pos="8521700" algn="r"/>
                </a:tabLst>
                <a:defRPr sz="1400">
                  <a:solidFill>
                    <a:schemeClr val="tx1"/>
                  </a:solidFill>
                  <a:latin typeface="Arial" panose="020B0604020202020204" pitchFamily="34" charset="0"/>
                  <a:ea typeface="微软雅黑" panose="020B0503020204020204" pitchFamily="34" charset="-122"/>
                </a:defRPr>
              </a:lvl2pPr>
              <a:lvl3pPr marL="1143000" indent="-228600" defTabSz="330200">
                <a:tabLst>
                  <a:tab pos="8521700" algn="r"/>
                </a:tabLst>
                <a:defRPr sz="1400">
                  <a:solidFill>
                    <a:schemeClr val="tx1"/>
                  </a:solidFill>
                  <a:latin typeface="Arial" panose="020B0604020202020204" pitchFamily="34" charset="0"/>
                  <a:ea typeface="微软雅黑" panose="020B0503020204020204" pitchFamily="34" charset="-122"/>
                </a:defRPr>
              </a:lvl3pPr>
              <a:lvl4pPr marL="1600200" indent="-228600" defTabSz="330200">
                <a:tabLst>
                  <a:tab pos="8521700" algn="r"/>
                </a:tabLst>
                <a:defRPr sz="1400">
                  <a:solidFill>
                    <a:schemeClr val="tx1"/>
                  </a:solidFill>
                  <a:latin typeface="Arial" panose="020B0604020202020204" pitchFamily="34" charset="0"/>
                  <a:ea typeface="微软雅黑" panose="020B0503020204020204" pitchFamily="34" charset="-122"/>
                </a:defRPr>
              </a:lvl4pPr>
              <a:lvl5pPr marL="2057400" indent="-228600" defTabSz="330200">
                <a:tabLst>
                  <a:tab pos="8521700" algn="r"/>
                </a:tabLst>
                <a:defRPr sz="1400">
                  <a:solidFill>
                    <a:schemeClr val="tx1"/>
                  </a:solidFill>
                  <a:latin typeface="Arial" panose="020B0604020202020204" pitchFamily="34" charset="0"/>
                  <a:ea typeface="微软雅黑" panose="020B0503020204020204" pitchFamily="34" charset="-122"/>
                </a:defRPr>
              </a:lvl5pPr>
              <a:lvl6pPr marL="2514600" indent="-228600" defTabSz="330200" eaLnBrk="0" fontAlgn="base" hangingPunct="0">
                <a:spcBef>
                  <a:spcPct val="0"/>
                </a:spcBef>
                <a:spcAft>
                  <a:spcPct val="0"/>
                </a:spcAft>
                <a:tabLst>
                  <a:tab pos="8521700" algn="r"/>
                </a:tabLst>
                <a:defRPr sz="1400">
                  <a:solidFill>
                    <a:schemeClr val="tx1"/>
                  </a:solidFill>
                  <a:latin typeface="Arial" panose="020B0604020202020204" pitchFamily="34" charset="0"/>
                  <a:ea typeface="微软雅黑" panose="020B0503020204020204" pitchFamily="34" charset="-122"/>
                </a:defRPr>
              </a:lvl6pPr>
              <a:lvl7pPr marL="2971800" indent="-228600" defTabSz="330200" eaLnBrk="0" fontAlgn="base" hangingPunct="0">
                <a:spcBef>
                  <a:spcPct val="0"/>
                </a:spcBef>
                <a:spcAft>
                  <a:spcPct val="0"/>
                </a:spcAft>
                <a:tabLst>
                  <a:tab pos="8521700" algn="r"/>
                </a:tabLst>
                <a:defRPr sz="1400">
                  <a:solidFill>
                    <a:schemeClr val="tx1"/>
                  </a:solidFill>
                  <a:latin typeface="Arial" panose="020B0604020202020204" pitchFamily="34" charset="0"/>
                  <a:ea typeface="微软雅黑" panose="020B0503020204020204" pitchFamily="34" charset="-122"/>
                </a:defRPr>
              </a:lvl7pPr>
              <a:lvl8pPr marL="3429000" indent="-228600" defTabSz="330200" eaLnBrk="0" fontAlgn="base" hangingPunct="0">
                <a:spcBef>
                  <a:spcPct val="0"/>
                </a:spcBef>
                <a:spcAft>
                  <a:spcPct val="0"/>
                </a:spcAft>
                <a:tabLst>
                  <a:tab pos="8521700" algn="r"/>
                </a:tabLst>
                <a:defRPr sz="1400">
                  <a:solidFill>
                    <a:schemeClr val="tx1"/>
                  </a:solidFill>
                  <a:latin typeface="Arial" panose="020B0604020202020204" pitchFamily="34" charset="0"/>
                  <a:ea typeface="微软雅黑" panose="020B0503020204020204" pitchFamily="34" charset="-122"/>
                </a:defRPr>
              </a:lvl8pPr>
              <a:lvl9pPr marL="3886200" indent="-228600" defTabSz="330200" eaLnBrk="0" fontAlgn="base" hangingPunct="0">
                <a:spcBef>
                  <a:spcPct val="0"/>
                </a:spcBef>
                <a:spcAft>
                  <a:spcPct val="0"/>
                </a:spcAft>
                <a:tabLst>
                  <a:tab pos="8521700" algn="r"/>
                </a:tabLst>
                <a:defRPr sz="1400">
                  <a:solidFill>
                    <a:schemeClr val="tx1"/>
                  </a:solidFill>
                  <a:latin typeface="Arial" panose="020B0604020202020204" pitchFamily="34" charset="0"/>
                  <a:ea typeface="微软雅黑" panose="020B0503020204020204" pitchFamily="34" charset="-122"/>
                </a:defRPr>
              </a:lvl9pPr>
            </a:lstStyle>
            <a:p>
              <a:pPr marL="0" lvl="1" indent="0" eaLnBrk="0" hangingPunct="0">
                <a:buClr>
                  <a:srgbClr val="7889FB"/>
                </a:buClr>
                <a:buSzPct val="70000"/>
                <a:defRPr/>
              </a:pPr>
              <a:r>
                <a:rPr lang="zh-CN" altLang="en-US" sz="1600" b="1" dirty="0">
                  <a:solidFill>
                    <a:srgbClr val="000000"/>
                  </a:solidFill>
                  <a:latin typeface="微软雅黑" panose="020B0503020204020204" pitchFamily="34" charset="-122"/>
                </a:rPr>
                <a:t>主数据管理</a:t>
              </a:r>
              <a:r>
                <a:rPr lang="zh-CN" altLang="en-US" b="1" dirty="0">
                  <a:solidFill>
                    <a:srgbClr val="000000"/>
                  </a:solidFill>
                  <a:latin typeface="微软雅黑" panose="020B0503020204020204" pitchFamily="34" charset="-122"/>
                </a:rPr>
                <a:t>   </a:t>
              </a:r>
              <a:r>
                <a:rPr lang="zh-CN" altLang="zh-CN" sz="1200" dirty="0">
                  <a:solidFill>
                    <a:srgbClr val="000000"/>
                  </a:solidFill>
                  <a:latin typeface="微软雅黑" panose="020B0503020204020204" pitchFamily="34" charset="-122"/>
                </a:rPr>
                <a:t>通过企业统一完整的主数据视图，解决部门之间的业务和数据交叉问题，避免因业务和数据交叉导致的主数据不一致问题，提升一体化管理能力</a:t>
              </a:r>
            </a:p>
          </p:txBody>
        </p:sp>
        <p:sp>
          <p:nvSpPr>
            <p:cNvPr id="76" name="Text Box 29"/>
            <p:cNvSpPr txBox="1">
              <a:spLocks noChangeArrowheads="1"/>
            </p:cNvSpPr>
            <p:nvPr/>
          </p:nvSpPr>
          <p:spPr bwMode="auto">
            <a:xfrm>
              <a:off x="7686030" y="1204359"/>
              <a:ext cx="4201170" cy="311434"/>
            </a:xfrm>
            <a:prstGeom prst="rect">
              <a:avLst/>
            </a:prstGeom>
            <a:noFill/>
            <a:ln w="19050" algn="ctr">
              <a:noFill/>
              <a:miter lim="800000"/>
            </a:ln>
          </p:spPr>
          <p:txBody>
            <a:bodyPr>
              <a:noAutofit/>
            </a:bodyPr>
            <a:lstStyle>
              <a:lvl1pPr marL="342900" indent="-342900" defTabSz="330200">
                <a:tabLst>
                  <a:tab pos="8521700" algn="r"/>
                </a:tabLst>
                <a:defRPr sz="1400">
                  <a:solidFill>
                    <a:schemeClr val="tx1"/>
                  </a:solidFill>
                  <a:latin typeface="Arial" panose="020B0604020202020204" pitchFamily="34" charset="0"/>
                  <a:ea typeface="微软雅黑" panose="020B0503020204020204" pitchFamily="34" charset="-122"/>
                </a:defRPr>
              </a:lvl1pPr>
              <a:lvl2pPr indent="1905" defTabSz="330200">
                <a:tabLst>
                  <a:tab pos="8521700" algn="r"/>
                </a:tabLst>
                <a:defRPr sz="1400">
                  <a:solidFill>
                    <a:schemeClr val="tx1"/>
                  </a:solidFill>
                  <a:latin typeface="Arial" panose="020B0604020202020204" pitchFamily="34" charset="0"/>
                  <a:ea typeface="微软雅黑" panose="020B0503020204020204" pitchFamily="34" charset="-122"/>
                </a:defRPr>
              </a:lvl2pPr>
              <a:lvl3pPr marL="1143000" indent="-228600" defTabSz="330200">
                <a:tabLst>
                  <a:tab pos="8521700" algn="r"/>
                </a:tabLst>
                <a:defRPr sz="1400">
                  <a:solidFill>
                    <a:schemeClr val="tx1"/>
                  </a:solidFill>
                  <a:latin typeface="Arial" panose="020B0604020202020204" pitchFamily="34" charset="0"/>
                  <a:ea typeface="微软雅黑" panose="020B0503020204020204" pitchFamily="34" charset="-122"/>
                </a:defRPr>
              </a:lvl3pPr>
              <a:lvl4pPr marL="1600200" indent="-228600" defTabSz="330200">
                <a:tabLst>
                  <a:tab pos="8521700" algn="r"/>
                </a:tabLst>
                <a:defRPr sz="1400">
                  <a:solidFill>
                    <a:schemeClr val="tx1"/>
                  </a:solidFill>
                  <a:latin typeface="Arial" panose="020B0604020202020204" pitchFamily="34" charset="0"/>
                  <a:ea typeface="微软雅黑" panose="020B0503020204020204" pitchFamily="34" charset="-122"/>
                </a:defRPr>
              </a:lvl4pPr>
              <a:lvl5pPr marL="2057400" indent="-228600" defTabSz="330200">
                <a:tabLst>
                  <a:tab pos="8521700" algn="r"/>
                </a:tabLst>
                <a:defRPr sz="1400">
                  <a:solidFill>
                    <a:schemeClr val="tx1"/>
                  </a:solidFill>
                  <a:latin typeface="Arial" panose="020B0604020202020204" pitchFamily="34" charset="0"/>
                  <a:ea typeface="微软雅黑" panose="020B0503020204020204" pitchFamily="34" charset="-122"/>
                </a:defRPr>
              </a:lvl5pPr>
              <a:lvl6pPr marL="2514600" indent="-228600" defTabSz="330200" eaLnBrk="0" fontAlgn="base" hangingPunct="0">
                <a:spcBef>
                  <a:spcPct val="0"/>
                </a:spcBef>
                <a:spcAft>
                  <a:spcPct val="0"/>
                </a:spcAft>
                <a:tabLst>
                  <a:tab pos="8521700" algn="r"/>
                </a:tabLst>
                <a:defRPr sz="1400">
                  <a:solidFill>
                    <a:schemeClr val="tx1"/>
                  </a:solidFill>
                  <a:latin typeface="Arial" panose="020B0604020202020204" pitchFamily="34" charset="0"/>
                  <a:ea typeface="微软雅黑" panose="020B0503020204020204" pitchFamily="34" charset="-122"/>
                </a:defRPr>
              </a:lvl6pPr>
              <a:lvl7pPr marL="2971800" indent="-228600" defTabSz="330200" eaLnBrk="0" fontAlgn="base" hangingPunct="0">
                <a:spcBef>
                  <a:spcPct val="0"/>
                </a:spcBef>
                <a:spcAft>
                  <a:spcPct val="0"/>
                </a:spcAft>
                <a:tabLst>
                  <a:tab pos="8521700" algn="r"/>
                </a:tabLst>
                <a:defRPr sz="1400">
                  <a:solidFill>
                    <a:schemeClr val="tx1"/>
                  </a:solidFill>
                  <a:latin typeface="Arial" panose="020B0604020202020204" pitchFamily="34" charset="0"/>
                  <a:ea typeface="微软雅黑" panose="020B0503020204020204" pitchFamily="34" charset="-122"/>
                </a:defRPr>
              </a:lvl7pPr>
              <a:lvl8pPr marL="3429000" indent="-228600" defTabSz="330200" eaLnBrk="0" fontAlgn="base" hangingPunct="0">
                <a:spcBef>
                  <a:spcPct val="0"/>
                </a:spcBef>
                <a:spcAft>
                  <a:spcPct val="0"/>
                </a:spcAft>
                <a:tabLst>
                  <a:tab pos="8521700" algn="r"/>
                </a:tabLst>
                <a:defRPr sz="1400">
                  <a:solidFill>
                    <a:schemeClr val="tx1"/>
                  </a:solidFill>
                  <a:latin typeface="Arial" panose="020B0604020202020204" pitchFamily="34" charset="0"/>
                  <a:ea typeface="微软雅黑" panose="020B0503020204020204" pitchFamily="34" charset="-122"/>
                </a:defRPr>
              </a:lvl8pPr>
              <a:lvl9pPr marL="3886200" indent="-228600" defTabSz="330200" eaLnBrk="0" fontAlgn="base" hangingPunct="0">
                <a:spcBef>
                  <a:spcPct val="0"/>
                </a:spcBef>
                <a:spcAft>
                  <a:spcPct val="0"/>
                </a:spcAft>
                <a:tabLst>
                  <a:tab pos="8521700" algn="r"/>
                </a:tabLst>
                <a:defRPr sz="1400">
                  <a:solidFill>
                    <a:schemeClr val="tx1"/>
                  </a:solidFill>
                  <a:latin typeface="Arial" panose="020B0604020202020204" pitchFamily="34" charset="0"/>
                  <a:ea typeface="微软雅黑" panose="020B0503020204020204" pitchFamily="34" charset="-122"/>
                </a:defRPr>
              </a:lvl9pPr>
            </a:lstStyle>
            <a:p>
              <a:pPr marL="0" lvl="1" indent="0" eaLnBrk="0" hangingPunct="0">
                <a:buClr>
                  <a:srgbClr val="FF0000"/>
                </a:buClr>
                <a:buSzPct val="70000"/>
                <a:defRPr/>
              </a:pPr>
              <a:r>
                <a:rPr lang="zh-CN" altLang="en-US" sz="1600" b="1" dirty="0">
                  <a:solidFill>
                    <a:prstClr val="black"/>
                  </a:solidFill>
                  <a:latin typeface="微软雅黑" panose="020B0503020204020204" pitchFamily="34" charset="-122"/>
                </a:rPr>
                <a:t>数据架构管理</a:t>
              </a:r>
              <a:r>
                <a:rPr lang="zh-CN" altLang="en-US" sz="1200" dirty="0">
                  <a:solidFill>
                    <a:prstClr val="black"/>
                  </a:solidFill>
                  <a:latin typeface="微软雅黑" panose="020B0503020204020204" pitchFamily="34" charset="-122"/>
                </a:rPr>
                <a:t> 描述企业级的数据流向和数据分布</a:t>
              </a:r>
            </a:p>
          </p:txBody>
        </p:sp>
        <p:sp>
          <p:nvSpPr>
            <p:cNvPr id="77" name="Text Box 29"/>
            <p:cNvSpPr txBox="1">
              <a:spLocks noChangeArrowheads="1"/>
            </p:cNvSpPr>
            <p:nvPr/>
          </p:nvSpPr>
          <p:spPr bwMode="auto">
            <a:xfrm>
              <a:off x="7686030" y="4950576"/>
              <a:ext cx="4201170" cy="492348"/>
            </a:xfrm>
            <a:prstGeom prst="rect">
              <a:avLst/>
            </a:prstGeom>
            <a:noFill/>
            <a:ln w="19050" algn="ctr">
              <a:noFill/>
              <a:miter lim="800000"/>
            </a:ln>
          </p:spPr>
          <p:txBody>
            <a:bodyPr>
              <a:noAutofit/>
            </a:bodyPr>
            <a:lstStyle>
              <a:lvl1pPr marL="342900" indent="-342900" defTabSz="330200">
                <a:tabLst>
                  <a:tab pos="8521700" algn="r"/>
                </a:tabLst>
                <a:defRPr sz="1400">
                  <a:solidFill>
                    <a:schemeClr val="tx1"/>
                  </a:solidFill>
                  <a:latin typeface="Arial" panose="020B0604020202020204" pitchFamily="34" charset="0"/>
                  <a:ea typeface="微软雅黑" panose="020B0503020204020204" pitchFamily="34" charset="-122"/>
                </a:defRPr>
              </a:lvl1pPr>
              <a:lvl2pPr indent="1905" defTabSz="330200">
                <a:tabLst>
                  <a:tab pos="8521700" algn="r"/>
                </a:tabLst>
                <a:defRPr sz="1400">
                  <a:solidFill>
                    <a:schemeClr val="tx1"/>
                  </a:solidFill>
                  <a:latin typeface="Arial" panose="020B0604020202020204" pitchFamily="34" charset="0"/>
                  <a:ea typeface="微软雅黑" panose="020B0503020204020204" pitchFamily="34" charset="-122"/>
                </a:defRPr>
              </a:lvl2pPr>
              <a:lvl3pPr marL="1143000" indent="-228600" defTabSz="330200">
                <a:tabLst>
                  <a:tab pos="8521700" algn="r"/>
                </a:tabLst>
                <a:defRPr sz="1400">
                  <a:solidFill>
                    <a:schemeClr val="tx1"/>
                  </a:solidFill>
                  <a:latin typeface="Arial" panose="020B0604020202020204" pitchFamily="34" charset="0"/>
                  <a:ea typeface="微软雅黑" panose="020B0503020204020204" pitchFamily="34" charset="-122"/>
                </a:defRPr>
              </a:lvl3pPr>
              <a:lvl4pPr marL="1600200" indent="-228600" defTabSz="330200">
                <a:tabLst>
                  <a:tab pos="8521700" algn="r"/>
                </a:tabLst>
                <a:defRPr sz="1400">
                  <a:solidFill>
                    <a:schemeClr val="tx1"/>
                  </a:solidFill>
                  <a:latin typeface="Arial" panose="020B0604020202020204" pitchFamily="34" charset="0"/>
                  <a:ea typeface="微软雅黑" panose="020B0503020204020204" pitchFamily="34" charset="-122"/>
                </a:defRPr>
              </a:lvl4pPr>
              <a:lvl5pPr marL="2057400" indent="-228600" defTabSz="330200">
                <a:tabLst>
                  <a:tab pos="8521700" algn="r"/>
                </a:tabLst>
                <a:defRPr sz="1400">
                  <a:solidFill>
                    <a:schemeClr val="tx1"/>
                  </a:solidFill>
                  <a:latin typeface="Arial" panose="020B0604020202020204" pitchFamily="34" charset="0"/>
                  <a:ea typeface="微软雅黑" panose="020B0503020204020204" pitchFamily="34" charset="-122"/>
                </a:defRPr>
              </a:lvl5pPr>
              <a:lvl6pPr marL="2514600" indent="-228600" defTabSz="330200" eaLnBrk="0" fontAlgn="base" hangingPunct="0">
                <a:spcBef>
                  <a:spcPct val="0"/>
                </a:spcBef>
                <a:spcAft>
                  <a:spcPct val="0"/>
                </a:spcAft>
                <a:tabLst>
                  <a:tab pos="8521700" algn="r"/>
                </a:tabLst>
                <a:defRPr sz="1400">
                  <a:solidFill>
                    <a:schemeClr val="tx1"/>
                  </a:solidFill>
                  <a:latin typeface="Arial" panose="020B0604020202020204" pitchFamily="34" charset="0"/>
                  <a:ea typeface="微软雅黑" panose="020B0503020204020204" pitchFamily="34" charset="-122"/>
                </a:defRPr>
              </a:lvl6pPr>
              <a:lvl7pPr marL="2971800" indent="-228600" defTabSz="330200" eaLnBrk="0" fontAlgn="base" hangingPunct="0">
                <a:spcBef>
                  <a:spcPct val="0"/>
                </a:spcBef>
                <a:spcAft>
                  <a:spcPct val="0"/>
                </a:spcAft>
                <a:tabLst>
                  <a:tab pos="8521700" algn="r"/>
                </a:tabLst>
                <a:defRPr sz="1400">
                  <a:solidFill>
                    <a:schemeClr val="tx1"/>
                  </a:solidFill>
                  <a:latin typeface="Arial" panose="020B0604020202020204" pitchFamily="34" charset="0"/>
                  <a:ea typeface="微软雅黑" panose="020B0503020204020204" pitchFamily="34" charset="-122"/>
                </a:defRPr>
              </a:lvl7pPr>
              <a:lvl8pPr marL="3429000" indent="-228600" defTabSz="330200" eaLnBrk="0" fontAlgn="base" hangingPunct="0">
                <a:spcBef>
                  <a:spcPct val="0"/>
                </a:spcBef>
                <a:spcAft>
                  <a:spcPct val="0"/>
                </a:spcAft>
                <a:tabLst>
                  <a:tab pos="8521700" algn="r"/>
                </a:tabLst>
                <a:defRPr sz="1400">
                  <a:solidFill>
                    <a:schemeClr val="tx1"/>
                  </a:solidFill>
                  <a:latin typeface="Arial" panose="020B0604020202020204" pitchFamily="34" charset="0"/>
                  <a:ea typeface="微软雅黑" panose="020B0503020204020204" pitchFamily="34" charset="-122"/>
                </a:defRPr>
              </a:lvl8pPr>
              <a:lvl9pPr marL="3886200" indent="-228600" defTabSz="330200" eaLnBrk="0" fontAlgn="base" hangingPunct="0">
                <a:spcBef>
                  <a:spcPct val="0"/>
                </a:spcBef>
                <a:spcAft>
                  <a:spcPct val="0"/>
                </a:spcAft>
                <a:tabLst>
                  <a:tab pos="8521700" algn="r"/>
                </a:tabLst>
                <a:defRPr sz="1400">
                  <a:solidFill>
                    <a:schemeClr val="tx1"/>
                  </a:solidFill>
                  <a:latin typeface="Arial" panose="020B0604020202020204" pitchFamily="34" charset="0"/>
                  <a:ea typeface="微软雅黑" panose="020B0503020204020204" pitchFamily="34" charset="-122"/>
                </a:defRPr>
              </a:lvl9pPr>
            </a:lstStyle>
            <a:p>
              <a:pPr marL="0" lvl="1" indent="0" eaLnBrk="0" hangingPunct="0">
                <a:buClr>
                  <a:srgbClr val="7889FB"/>
                </a:buClr>
                <a:buSzPct val="70000"/>
                <a:defRPr/>
              </a:pPr>
              <a:r>
                <a:rPr lang="zh-CN" altLang="en-US" sz="1600" b="1" dirty="0">
                  <a:solidFill>
                    <a:srgbClr val="000000"/>
                  </a:solidFill>
                  <a:latin typeface="微软雅黑" panose="020B0503020204020204" pitchFamily="34" charset="-122"/>
                </a:rPr>
                <a:t>数据安全管理</a:t>
              </a:r>
              <a:r>
                <a:rPr lang="zh-CN" altLang="en-US" b="1" dirty="0">
                  <a:solidFill>
                    <a:srgbClr val="000000"/>
                  </a:solidFill>
                  <a:latin typeface="微软雅黑" panose="020B0503020204020204" pitchFamily="34" charset="-122"/>
                </a:rPr>
                <a:t> </a:t>
              </a:r>
              <a:r>
                <a:rPr lang="zh-CN" altLang="en-US" sz="1200" dirty="0">
                  <a:solidFill>
                    <a:srgbClr val="000000"/>
                  </a:solidFill>
                  <a:latin typeface="微软雅黑" panose="020B0503020204020204" pitchFamily="34" charset="-122"/>
                </a:rPr>
                <a:t>根据数据安全级别，设置数据安全规则，制定数据安全管理策略</a:t>
              </a:r>
            </a:p>
          </p:txBody>
        </p:sp>
        <p:sp>
          <p:nvSpPr>
            <p:cNvPr id="78" name="Text Box 29"/>
            <p:cNvSpPr txBox="1">
              <a:spLocks noChangeArrowheads="1"/>
            </p:cNvSpPr>
            <p:nvPr/>
          </p:nvSpPr>
          <p:spPr bwMode="auto">
            <a:xfrm>
              <a:off x="7686030" y="6101801"/>
              <a:ext cx="4201170" cy="545100"/>
            </a:xfrm>
            <a:prstGeom prst="rect">
              <a:avLst/>
            </a:prstGeom>
            <a:noFill/>
            <a:ln w="19050" algn="ctr">
              <a:noFill/>
              <a:miter lim="800000"/>
            </a:ln>
          </p:spPr>
          <p:txBody>
            <a:bodyPr>
              <a:noAutofit/>
            </a:bodyPr>
            <a:lstStyle>
              <a:defPPr>
                <a:defRPr lang="zh-CN"/>
              </a:defPPr>
              <a:lvl1pPr marL="342900" indent="-342900" defTabSz="330200">
                <a:tabLst>
                  <a:tab pos="8521700" algn="r"/>
                </a:tabLst>
                <a:defRPr sz="1400">
                  <a:latin typeface="Arial" panose="020B0604020202020204" pitchFamily="34" charset="0"/>
                  <a:ea typeface="微软雅黑" panose="020B0503020204020204" pitchFamily="34" charset="-122"/>
                </a:defRPr>
              </a:lvl1pPr>
              <a:lvl2pPr marL="285750" marR="0" lvl="1" indent="-285750" defTabSz="330200" eaLnBrk="0" fontAlgn="auto" hangingPunct="0">
                <a:lnSpc>
                  <a:spcPct val="100000"/>
                </a:lnSpc>
                <a:spcAft>
                  <a:spcPts val="0"/>
                </a:spcAft>
                <a:buClr>
                  <a:srgbClr val="7889FB"/>
                </a:buClr>
                <a:buSzPct val="70000"/>
                <a:buFont typeface="Wingdings" panose="05000000000000000000" pitchFamily="2" charset="2"/>
                <a:buChar char="l"/>
                <a:tabLst>
                  <a:tab pos="8521700" algn="r"/>
                </a:tabLst>
                <a:defRPr kumimoji="0" sz="1600" b="1" i="0" u="none" strike="noStrike" cap="none" spc="0" normalizeH="0" baseline="0">
                  <a:ln>
                    <a:noFill/>
                  </a:ln>
                  <a:solidFill>
                    <a:srgbClr val="000000"/>
                  </a:solidFill>
                  <a:effectLst/>
                  <a:uLnTx/>
                  <a:uFillTx/>
                  <a:latin typeface="楷体" panose="02010609060101010101" pitchFamily="49" charset="-122"/>
                  <a:ea typeface="楷体" panose="02010609060101010101" pitchFamily="49" charset="-122"/>
                </a:defRPr>
              </a:lvl2pPr>
              <a:lvl3pPr marL="1143000" indent="-228600" defTabSz="330200">
                <a:tabLst>
                  <a:tab pos="8521700" algn="r"/>
                </a:tabLst>
                <a:defRPr sz="1400">
                  <a:latin typeface="Arial" panose="020B0604020202020204" pitchFamily="34" charset="0"/>
                  <a:ea typeface="微软雅黑" panose="020B0503020204020204" pitchFamily="34" charset="-122"/>
                </a:defRPr>
              </a:lvl3pPr>
              <a:lvl4pPr marL="1600200" indent="-228600" defTabSz="330200">
                <a:tabLst>
                  <a:tab pos="8521700" algn="r"/>
                </a:tabLst>
                <a:defRPr sz="1400">
                  <a:latin typeface="Arial" panose="020B0604020202020204" pitchFamily="34" charset="0"/>
                  <a:ea typeface="微软雅黑" panose="020B0503020204020204" pitchFamily="34" charset="-122"/>
                </a:defRPr>
              </a:lvl4pPr>
              <a:lvl5pPr marL="2057400" indent="-228600" defTabSz="330200">
                <a:tabLst>
                  <a:tab pos="8521700" algn="r"/>
                </a:tabLst>
                <a:defRPr sz="1400">
                  <a:latin typeface="Arial" panose="020B0604020202020204" pitchFamily="34" charset="0"/>
                  <a:ea typeface="微软雅黑" panose="020B0503020204020204" pitchFamily="34" charset="-122"/>
                </a:defRPr>
              </a:lvl5pPr>
              <a:lvl6pPr marL="2514600" indent="-228600" defTabSz="330200" eaLnBrk="0" fontAlgn="base" hangingPunct="0">
                <a:spcBef>
                  <a:spcPct val="0"/>
                </a:spcBef>
                <a:spcAft>
                  <a:spcPct val="0"/>
                </a:spcAft>
                <a:tabLst>
                  <a:tab pos="8521700" algn="r"/>
                </a:tabLst>
                <a:defRPr sz="1400">
                  <a:latin typeface="Arial" panose="020B0604020202020204" pitchFamily="34" charset="0"/>
                  <a:ea typeface="微软雅黑" panose="020B0503020204020204" pitchFamily="34" charset="-122"/>
                </a:defRPr>
              </a:lvl6pPr>
              <a:lvl7pPr marL="2971800" indent="-228600" defTabSz="330200" eaLnBrk="0" fontAlgn="base" hangingPunct="0">
                <a:spcBef>
                  <a:spcPct val="0"/>
                </a:spcBef>
                <a:spcAft>
                  <a:spcPct val="0"/>
                </a:spcAft>
                <a:tabLst>
                  <a:tab pos="8521700" algn="r"/>
                </a:tabLst>
                <a:defRPr sz="1400">
                  <a:latin typeface="Arial" panose="020B0604020202020204" pitchFamily="34" charset="0"/>
                  <a:ea typeface="微软雅黑" panose="020B0503020204020204" pitchFamily="34" charset="-122"/>
                </a:defRPr>
              </a:lvl7pPr>
              <a:lvl8pPr marL="3429000" indent="-228600" defTabSz="330200" eaLnBrk="0" fontAlgn="base" hangingPunct="0">
                <a:spcBef>
                  <a:spcPct val="0"/>
                </a:spcBef>
                <a:spcAft>
                  <a:spcPct val="0"/>
                </a:spcAft>
                <a:tabLst>
                  <a:tab pos="8521700" algn="r"/>
                </a:tabLst>
                <a:defRPr sz="1400">
                  <a:latin typeface="Arial" panose="020B0604020202020204" pitchFamily="34" charset="0"/>
                  <a:ea typeface="微软雅黑" panose="020B0503020204020204" pitchFamily="34" charset="-122"/>
                </a:defRPr>
              </a:lvl8pPr>
              <a:lvl9pPr marL="3886200" indent="-228600" defTabSz="330200" eaLnBrk="0" fontAlgn="base" hangingPunct="0">
                <a:spcBef>
                  <a:spcPct val="0"/>
                </a:spcBef>
                <a:spcAft>
                  <a:spcPct val="0"/>
                </a:spcAft>
                <a:tabLst>
                  <a:tab pos="8521700" algn="r"/>
                </a:tabLst>
                <a:defRPr sz="1400">
                  <a:latin typeface="Arial" panose="020B0604020202020204" pitchFamily="34" charset="0"/>
                  <a:ea typeface="微软雅黑" panose="020B0503020204020204" pitchFamily="34" charset="-122"/>
                </a:defRPr>
              </a:lvl9pPr>
            </a:lstStyle>
            <a:p>
              <a:pPr marL="0" lvl="1" indent="0">
                <a:buFont typeface="Wingdings" panose="05000000000000000000" pitchFamily="2" charset="2"/>
                <a:buNone/>
                <a:defRPr/>
              </a:pPr>
              <a:r>
                <a:rPr lang="zh-CN" altLang="en-US" dirty="0">
                  <a:latin typeface="微软雅黑" panose="020B0503020204020204" pitchFamily="34" charset="-122"/>
                  <a:ea typeface="微软雅黑" panose="020B0503020204020204" pitchFamily="34" charset="-122"/>
                </a:rPr>
                <a:t>数据共享管理 </a:t>
              </a:r>
              <a:r>
                <a:rPr lang="zh-CN" altLang="en-US" sz="1400" b="0" dirty="0">
                  <a:latin typeface="微软雅黑" panose="020B0503020204020204" pitchFamily="34" charset="-122"/>
                  <a:ea typeface="微软雅黑" panose="020B0503020204020204" pitchFamily="34" charset="-122"/>
                </a:rPr>
                <a:t>指开展数据共享和交换，实现数据内外部价值的一系列活动。 </a:t>
              </a:r>
            </a:p>
          </p:txBody>
        </p:sp>
      </p:grpSp>
      <p:sp>
        <p:nvSpPr>
          <p:cNvPr id="79" name="TextBox 51"/>
          <p:cNvSpPr txBox="1">
            <a:spLocks noChangeArrowheads="1"/>
          </p:cNvSpPr>
          <p:nvPr/>
        </p:nvSpPr>
        <p:spPr bwMode="auto">
          <a:xfrm>
            <a:off x="2205733" y="1019372"/>
            <a:ext cx="2096068" cy="338554"/>
          </a:xfrm>
          <a:prstGeom prst="rect">
            <a:avLst/>
          </a:prstGeom>
          <a:solidFill>
            <a:srgbClr val="1368B3"/>
          </a:solidFill>
          <a:ln>
            <a:noFill/>
          </a:ln>
        </p:spPr>
        <p:txBody>
          <a:bodyPr wrap="square">
            <a:spAutoFit/>
          </a:bodyPr>
          <a:lstStyle>
            <a:lvl1pPr>
              <a:defRPr sz="1400">
                <a:solidFill>
                  <a:schemeClr val="tx1"/>
                </a:solidFill>
                <a:latin typeface="Arial" panose="020B0604020202020204" pitchFamily="34" charset="0"/>
                <a:ea typeface="微软雅黑" panose="020B0503020204020204" pitchFamily="34" charset="-122"/>
              </a:defRPr>
            </a:lvl1pPr>
            <a:lvl2pPr marL="742950" indent="-285750">
              <a:defRPr sz="1400">
                <a:solidFill>
                  <a:schemeClr val="tx1"/>
                </a:solidFill>
                <a:latin typeface="Arial" panose="020B0604020202020204" pitchFamily="34" charset="0"/>
                <a:ea typeface="微软雅黑" panose="020B0503020204020204" pitchFamily="34" charset="-122"/>
              </a:defRPr>
            </a:lvl2pPr>
            <a:lvl3pPr marL="1143000" indent="-228600">
              <a:defRPr sz="1400">
                <a:solidFill>
                  <a:schemeClr val="tx1"/>
                </a:solidFill>
                <a:latin typeface="Arial" panose="020B0604020202020204" pitchFamily="34" charset="0"/>
                <a:ea typeface="微软雅黑" panose="020B0503020204020204" pitchFamily="34" charset="-122"/>
              </a:defRPr>
            </a:lvl3pPr>
            <a:lvl4pPr marL="1600200" indent="-228600">
              <a:defRPr sz="1400">
                <a:solidFill>
                  <a:schemeClr val="tx1"/>
                </a:solidFill>
                <a:latin typeface="Arial" panose="020B0604020202020204" pitchFamily="34" charset="0"/>
                <a:ea typeface="微软雅黑" panose="020B0503020204020204" pitchFamily="34" charset="-122"/>
              </a:defRPr>
            </a:lvl4pPr>
            <a:lvl5pPr marL="2057400" indent="-228600">
              <a:defRPr sz="1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9pPr>
          </a:lstStyle>
          <a:p>
            <a:pPr algn="ctr">
              <a:defRPr/>
            </a:pPr>
            <a:r>
              <a:rPr lang="zh-CN" altLang="en-US" sz="1600" b="1" kern="0" dirty="0">
                <a:solidFill>
                  <a:prstClr val="white"/>
                </a:solidFill>
                <a:latin typeface="微软雅黑" panose="020B0503020204020204" pitchFamily="34" charset="-122"/>
              </a:rPr>
              <a:t>保障机制</a:t>
            </a:r>
          </a:p>
        </p:txBody>
      </p:sp>
      <p:sp>
        <p:nvSpPr>
          <p:cNvPr id="80" name="Text Box 28"/>
          <p:cNvSpPr txBox="1">
            <a:spLocks noChangeArrowheads="1"/>
          </p:cNvSpPr>
          <p:nvPr/>
        </p:nvSpPr>
        <p:spPr bwMode="auto">
          <a:xfrm>
            <a:off x="2171860" y="1664431"/>
            <a:ext cx="1500699" cy="1026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1400">
                <a:solidFill>
                  <a:schemeClr val="tx1"/>
                </a:solidFill>
                <a:latin typeface="Arial" panose="020B0604020202020204" pitchFamily="34" charset="0"/>
                <a:ea typeface="微软雅黑" panose="020B0503020204020204" pitchFamily="34" charset="-122"/>
              </a:defRPr>
            </a:lvl1pPr>
            <a:lvl2pPr indent="1905">
              <a:defRPr sz="1400">
                <a:solidFill>
                  <a:schemeClr val="tx1"/>
                </a:solidFill>
                <a:latin typeface="Arial" panose="020B0604020202020204" pitchFamily="34" charset="0"/>
                <a:ea typeface="微软雅黑" panose="020B0503020204020204" pitchFamily="34" charset="-122"/>
              </a:defRPr>
            </a:lvl2pPr>
            <a:lvl3pPr marL="1143000" indent="-228600">
              <a:defRPr sz="1400">
                <a:solidFill>
                  <a:schemeClr val="tx1"/>
                </a:solidFill>
                <a:latin typeface="Arial" panose="020B0604020202020204" pitchFamily="34" charset="0"/>
                <a:ea typeface="微软雅黑" panose="020B0503020204020204" pitchFamily="34" charset="-122"/>
              </a:defRPr>
            </a:lvl3pPr>
            <a:lvl4pPr marL="1600200" indent="-228600">
              <a:defRPr sz="1400">
                <a:solidFill>
                  <a:schemeClr val="tx1"/>
                </a:solidFill>
                <a:latin typeface="Arial" panose="020B0604020202020204" pitchFamily="34" charset="0"/>
                <a:ea typeface="微软雅黑" panose="020B0503020204020204" pitchFamily="34" charset="-122"/>
              </a:defRPr>
            </a:lvl4pPr>
            <a:lvl5pPr marL="2057400" indent="-228600">
              <a:defRPr sz="1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9pPr>
          </a:lstStyle>
          <a:p>
            <a:pPr algn="ctr">
              <a:defRPr/>
            </a:pPr>
            <a:r>
              <a:rPr lang="zh-CN" altLang="en-US" sz="2000" b="1" dirty="0" smtClean="0">
                <a:solidFill>
                  <a:srgbClr val="000000"/>
                </a:solidFill>
                <a:latin typeface="微软雅黑" panose="020B0503020204020204" pitchFamily="34" charset="-122"/>
              </a:rPr>
              <a:t>管什么</a:t>
            </a:r>
            <a:endParaRPr lang="en-US" altLang="zh-CN" sz="1600" b="1" dirty="0">
              <a:solidFill>
                <a:srgbClr val="000000"/>
              </a:solidFill>
              <a:latin typeface="微软雅黑" panose="020B0503020204020204" pitchFamily="34" charset="-122"/>
            </a:endParaRPr>
          </a:p>
          <a:p>
            <a:pPr marL="0" lvl="1" algn="ctr" eaLnBrk="0" hangingPunct="0">
              <a:spcBef>
                <a:spcPct val="20000"/>
              </a:spcBef>
              <a:buClr>
                <a:srgbClr val="7889FB"/>
              </a:buClr>
              <a:buSzPct val="70000"/>
              <a:defRPr/>
            </a:pPr>
            <a:r>
              <a:rPr lang="zh-CN" altLang="en-US" sz="1200" dirty="0">
                <a:solidFill>
                  <a:srgbClr val="000000"/>
                </a:solidFill>
                <a:latin typeface="微软雅黑" panose="020B0503020204020204" pitchFamily="34" charset="-122"/>
              </a:rPr>
              <a:t>描述进行数据资源管理的政策目标和管理规范</a:t>
            </a:r>
          </a:p>
        </p:txBody>
      </p:sp>
      <p:sp>
        <p:nvSpPr>
          <p:cNvPr id="81" name="Text Box 28"/>
          <p:cNvSpPr txBox="1">
            <a:spLocks noChangeArrowheads="1"/>
          </p:cNvSpPr>
          <p:nvPr/>
        </p:nvSpPr>
        <p:spPr bwMode="auto">
          <a:xfrm>
            <a:off x="4788447" y="1848158"/>
            <a:ext cx="1401956" cy="991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1400">
                <a:solidFill>
                  <a:schemeClr val="tx1"/>
                </a:solidFill>
                <a:latin typeface="Arial" panose="020B0604020202020204" pitchFamily="34" charset="0"/>
                <a:ea typeface="微软雅黑" panose="020B0503020204020204" pitchFamily="34" charset="-122"/>
              </a:defRPr>
            </a:lvl1pPr>
            <a:lvl2pPr indent="1905">
              <a:defRPr sz="1400">
                <a:solidFill>
                  <a:schemeClr val="tx1"/>
                </a:solidFill>
                <a:latin typeface="Arial" panose="020B0604020202020204" pitchFamily="34" charset="0"/>
                <a:ea typeface="微软雅黑" panose="020B0503020204020204" pitchFamily="34" charset="-122"/>
              </a:defRPr>
            </a:lvl2pPr>
            <a:lvl3pPr marL="1143000" indent="-228600">
              <a:defRPr sz="1400">
                <a:solidFill>
                  <a:schemeClr val="tx1"/>
                </a:solidFill>
                <a:latin typeface="Arial" panose="020B0604020202020204" pitchFamily="34" charset="0"/>
                <a:ea typeface="微软雅黑" panose="020B0503020204020204" pitchFamily="34" charset="-122"/>
              </a:defRPr>
            </a:lvl3pPr>
            <a:lvl4pPr marL="1600200" indent="-228600">
              <a:defRPr sz="1400">
                <a:solidFill>
                  <a:schemeClr val="tx1"/>
                </a:solidFill>
                <a:latin typeface="Arial" panose="020B0604020202020204" pitchFamily="34" charset="0"/>
                <a:ea typeface="微软雅黑" panose="020B0503020204020204" pitchFamily="34" charset="-122"/>
              </a:defRPr>
            </a:lvl4pPr>
            <a:lvl5pPr marL="2057400" indent="-228600">
              <a:defRPr sz="1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9pPr>
          </a:lstStyle>
          <a:p>
            <a:pPr algn="ctr">
              <a:defRPr/>
            </a:pPr>
            <a:r>
              <a:rPr lang="zh-CN" altLang="en-US" sz="2000" b="1" dirty="0">
                <a:solidFill>
                  <a:srgbClr val="000000"/>
                </a:solidFill>
                <a:latin typeface="微软雅黑" panose="020B0503020204020204" pitchFamily="34" charset="-122"/>
              </a:rPr>
              <a:t>哪里管</a:t>
            </a:r>
            <a:endParaRPr lang="en-US" altLang="zh-CN" sz="1600" dirty="0">
              <a:solidFill>
                <a:srgbClr val="000000"/>
              </a:solidFill>
              <a:latin typeface="微软雅黑" panose="020B0503020204020204" pitchFamily="34" charset="-122"/>
            </a:endParaRPr>
          </a:p>
          <a:p>
            <a:pPr marL="0" lvl="1" algn="ctr" eaLnBrk="0" hangingPunct="0">
              <a:spcBef>
                <a:spcPct val="20000"/>
              </a:spcBef>
              <a:buClr>
                <a:srgbClr val="7889FB"/>
              </a:buClr>
              <a:buSzPct val="70000"/>
              <a:defRPr/>
            </a:pPr>
            <a:r>
              <a:rPr lang="zh-CN" altLang="en-US" sz="1200" dirty="0">
                <a:solidFill>
                  <a:srgbClr val="000000"/>
                </a:solidFill>
                <a:latin typeface="微软雅黑" panose="020B0503020204020204" pitchFamily="34" charset="-122"/>
              </a:rPr>
              <a:t>描述哪里提供数据管理支撑和支撑平台</a:t>
            </a:r>
          </a:p>
        </p:txBody>
      </p:sp>
      <p:sp>
        <p:nvSpPr>
          <p:cNvPr id="82" name="Text Box 28"/>
          <p:cNvSpPr txBox="1">
            <a:spLocks noChangeArrowheads="1"/>
          </p:cNvSpPr>
          <p:nvPr/>
        </p:nvSpPr>
        <p:spPr bwMode="auto">
          <a:xfrm>
            <a:off x="3617497" y="1682284"/>
            <a:ext cx="1226724" cy="8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1400">
                <a:solidFill>
                  <a:schemeClr val="tx1"/>
                </a:solidFill>
                <a:latin typeface="Arial" panose="020B0604020202020204" pitchFamily="34" charset="0"/>
                <a:ea typeface="微软雅黑" panose="020B0503020204020204" pitchFamily="34" charset="-122"/>
              </a:defRPr>
            </a:lvl1pPr>
            <a:lvl2pPr indent="1905">
              <a:defRPr sz="1400">
                <a:solidFill>
                  <a:schemeClr val="tx1"/>
                </a:solidFill>
                <a:latin typeface="Arial" panose="020B0604020202020204" pitchFamily="34" charset="0"/>
                <a:ea typeface="微软雅黑" panose="020B0503020204020204" pitchFamily="34" charset="-122"/>
              </a:defRPr>
            </a:lvl2pPr>
            <a:lvl3pPr marL="1143000" indent="-228600">
              <a:defRPr sz="1400">
                <a:solidFill>
                  <a:schemeClr val="tx1"/>
                </a:solidFill>
                <a:latin typeface="Arial" panose="020B0604020202020204" pitchFamily="34" charset="0"/>
                <a:ea typeface="微软雅黑" panose="020B0503020204020204" pitchFamily="34" charset="-122"/>
              </a:defRPr>
            </a:lvl3pPr>
            <a:lvl4pPr marL="1600200" indent="-228600">
              <a:defRPr sz="1400">
                <a:solidFill>
                  <a:schemeClr val="tx1"/>
                </a:solidFill>
                <a:latin typeface="Arial" panose="020B0604020202020204" pitchFamily="34" charset="0"/>
                <a:ea typeface="微软雅黑" panose="020B0503020204020204" pitchFamily="34" charset="-122"/>
              </a:defRPr>
            </a:lvl4pPr>
            <a:lvl5pPr marL="2057400" indent="-228600">
              <a:defRPr sz="1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9pPr>
          </a:lstStyle>
          <a:p>
            <a:pPr algn="ctr">
              <a:defRPr/>
            </a:pPr>
            <a:r>
              <a:rPr lang="zh-CN" altLang="en-US" sz="2000" b="1" dirty="0">
                <a:solidFill>
                  <a:srgbClr val="000000"/>
                </a:solidFill>
                <a:latin typeface="微软雅黑" panose="020B0503020204020204" pitchFamily="34" charset="-122"/>
              </a:rPr>
              <a:t>怎样管</a:t>
            </a:r>
            <a:endParaRPr lang="en-US" altLang="zh-CN" sz="1600" b="1" dirty="0">
              <a:solidFill>
                <a:srgbClr val="000000"/>
              </a:solidFill>
              <a:latin typeface="微软雅黑" panose="020B0503020204020204" pitchFamily="34" charset="-122"/>
            </a:endParaRPr>
          </a:p>
          <a:p>
            <a:pPr marL="0" lvl="1" algn="ctr" eaLnBrk="0" hangingPunct="0">
              <a:spcBef>
                <a:spcPct val="20000"/>
              </a:spcBef>
              <a:buClr>
                <a:srgbClr val="7889FB"/>
              </a:buClr>
              <a:buSzPct val="70000"/>
              <a:defRPr/>
            </a:pPr>
            <a:r>
              <a:rPr lang="zh-CN" altLang="en-US" sz="1200" dirty="0">
                <a:solidFill>
                  <a:srgbClr val="000000"/>
                </a:solidFill>
                <a:latin typeface="微软雅黑" panose="020B0503020204020204" pitchFamily="34" charset="-122"/>
              </a:rPr>
              <a:t>描述如何进行数据治理工作</a:t>
            </a:r>
          </a:p>
        </p:txBody>
      </p:sp>
      <p:sp>
        <p:nvSpPr>
          <p:cNvPr id="83" name="Text Box 29"/>
          <p:cNvSpPr txBox="1">
            <a:spLocks noChangeArrowheads="1"/>
          </p:cNvSpPr>
          <p:nvPr/>
        </p:nvSpPr>
        <p:spPr bwMode="auto">
          <a:xfrm>
            <a:off x="706188" y="1882051"/>
            <a:ext cx="155702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1400">
                <a:solidFill>
                  <a:schemeClr val="tx1"/>
                </a:solidFill>
                <a:latin typeface="Arial" panose="020B0604020202020204" pitchFamily="34" charset="0"/>
                <a:ea typeface="微软雅黑" panose="020B0503020204020204" pitchFamily="34" charset="-122"/>
              </a:defRPr>
            </a:lvl1pPr>
            <a:lvl2pPr indent="1905">
              <a:defRPr sz="1400">
                <a:solidFill>
                  <a:schemeClr val="tx1"/>
                </a:solidFill>
                <a:latin typeface="Arial" panose="020B0604020202020204" pitchFamily="34" charset="0"/>
                <a:ea typeface="微软雅黑" panose="020B0503020204020204" pitchFamily="34" charset="-122"/>
              </a:defRPr>
            </a:lvl2pPr>
            <a:lvl3pPr marL="1143000" indent="-228600">
              <a:defRPr sz="1400">
                <a:solidFill>
                  <a:schemeClr val="tx1"/>
                </a:solidFill>
                <a:latin typeface="Arial" panose="020B0604020202020204" pitchFamily="34" charset="0"/>
                <a:ea typeface="微软雅黑" panose="020B0503020204020204" pitchFamily="34" charset="-122"/>
              </a:defRPr>
            </a:lvl3pPr>
            <a:lvl4pPr marL="1600200" indent="-228600">
              <a:defRPr sz="1400">
                <a:solidFill>
                  <a:schemeClr val="tx1"/>
                </a:solidFill>
                <a:latin typeface="Arial" panose="020B0604020202020204" pitchFamily="34" charset="0"/>
                <a:ea typeface="微软雅黑" panose="020B0503020204020204" pitchFamily="34" charset="-122"/>
              </a:defRPr>
            </a:lvl4pPr>
            <a:lvl5pPr marL="2057400" indent="-228600">
              <a:defRPr sz="1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9pPr>
          </a:lstStyle>
          <a:p>
            <a:pPr algn="ctr">
              <a:defRPr/>
            </a:pPr>
            <a:r>
              <a:rPr lang="zh-CN" altLang="en-US" sz="2000" b="1" dirty="0" smtClean="0">
                <a:solidFill>
                  <a:srgbClr val="000000"/>
                </a:solidFill>
                <a:latin typeface="微软雅黑" panose="020B0503020204020204" pitchFamily="34" charset="-122"/>
              </a:rPr>
              <a:t>由谁管</a:t>
            </a:r>
            <a:endParaRPr lang="en-US" altLang="zh-CN" sz="2000" b="1" dirty="0">
              <a:solidFill>
                <a:srgbClr val="000000"/>
              </a:solidFill>
              <a:latin typeface="微软雅黑" panose="020B0503020204020204" pitchFamily="34" charset="-122"/>
            </a:endParaRPr>
          </a:p>
          <a:p>
            <a:pPr marL="0" lvl="1" indent="0" algn="ctr">
              <a:defRPr/>
            </a:pPr>
            <a:r>
              <a:rPr lang="zh-CN" altLang="en-US" sz="1200" dirty="0">
                <a:solidFill>
                  <a:srgbClr val="000000"/>
                </a:solidFill>
                <a:latin typeface="微软雅黑" panose="020B0503020204020204" pitchFamily="34" charset="-122"/>
              </a:rPr>
              <a:t>描述由哪些部门和人员来进行数据</a:t>
            </a:r>
            <a:r>
              <a:rPr lang="zh-CN" altLang="en-US" sz="1200" dirty="0" smtClean="0">
                <a:solidFill>
                  <a:srgbClr val="000000"/>
                </a:solidFill>
                <a:latin typeface="微软雅黑" panose="020B0503020204020204" pitchFamily="34" charset="-122"/>
              </a:rPr>
              <a:t>资源管理</a:t>
            </a:r>
            <a:endParaRPr lang="zh-CN" altLang="en-US" sz="1200" dirty="0">
              <a:solidFill>
                <a:srgbClr val="000000"/>
              </a:solidFill>
              <a:latin typeface="微软雅黑" panose="020B0503020204020204" pitchFamily="34" charset="-122"/>
            </a:endParaRPr>
          </a:p>
        </p:txBody>
      </p:sp>
      <p:sp>
        <p:nvSpPr>
          <p:cNvPr id="84" name="梯形 55"/>
          <p:cNvSpPr/>
          <p:nvPr/>
        </p:nvSpPr>
        <p:spPr>
          <a:xfrm>
            <a:off x="851018" y="3268988"/>
            <a:ext cx="5250277" cy="2766677"/>
          </a:xfrm>
          <a:prstGeom prst="trapezoid">
            <a:avLst>
              <a:gd name="adj" fmla="val 51088"/>
            </a:avLst>
          </a:prstGeom>
          <a:solidFill>
            <a:srgbClr val="55ADDD"/>
          </a:solidFill>
          <a:ln w="12700" cap="flat" cmpd="sng" algn="ctr">
            <a:noFill/>
            <a:prstDash val="solid"/>
            <a:miter lim="800000"/>
          </a:ln>
          <a:effectLst/>
        </p:spPr>
        <p:txBody>
          <a:bodyPr rtlCol="0" anchor="ctr"/>
          <a:lstStyle/>
          <a:p>
            <a:pPr algn="ctr">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grpSp>
        <p:nvGrpSpPr>
          <p:cNvPr id="85" name="组合 84"/>
          <p:cNvGrpSpPr/>
          <p:nvPr/>
        </p:nvGrpSpPr>
        <p:grpSpPr>
          <a:xfrm>
            <a:off x="2171860" y="3431961"/>
            <a:ext cx="2616587" cy="2508749"/>
            <a:chOff x="7929285" y="4161072"/>
            <a:chExt cx="2375430" cy="2198704"/>
          </a:xfrm>
        </p:grpSpPr>
        <p:sp>
          <p:nvSpPr>
            <p:cNvPr id="86" name="AutoShape 7"/>
            <p:cNvSpPr>
              <a:spLocks noChangeArrowheads="1"/>
            </p:cNvSpPr>
            <p:nvPr>
              <p:custDataLst>
                <p:tags r:id="rId2"/>
              </p:custDataLst>
            </p:nvPr>
          </p:nvSpPr>
          <p:spPr bwMode="auto">
            <a:xfrm>
              <a:off x="8539526" y="4165217"/>
              <a:ext cx="543905" cy="2194559"/>
            </a:xfrm>
            <a:prstGeom prst="roundRect">
              <a:avLst>
                <a:gd name="adj" fmla="val 16667"/>
              </a:avLst>
            </a:prstGeom>
            <a:solidFill>
              <a:srgbClr val="AFC9E8"/>
            </a:solidFill>
            <a:ln w="6350" cap="flat" cmpd="sng" algn="ctr">
              <a:solidFill>
                <a:srgbClr val="AFC9E8"/>
              </a:solidFill>
              <a:prstDash val="solid"/>
              <a:miter lim="800000"/>
            </a:ln>
            <a:effectLst/>
          </p:spPr>
          <p:txBody>
            <a:bodyPr lIns="45720" tIns="36000" rIns="45720"/>
            <a:lstStyle>
              <a:lvl1pPr>
                <a:defRPr sz="1400">
                  <a:solidFill>
                    <a:schemeClr val="tx1"/>
                  </a:solidFill>
                  <a:latin typeface="Arial" panose="020B0604020202020204" pitchFamily="34" charset="0"/>
                  <a:ea typeface="微软雅黑" panose="020B0503020204020204" pitchFamily="34" charset="-122"/>
                </a:defRPr>
              </a:lvl1pPr>
              <a:lvl2pPr marL="742950" indent="-285750">
                <a:defRPr sz="1400">
                  <a:solidFill>
                    <a:schemeClr val="tx1"/>
                  </a:solidFill>
                  <a:latin typeface="Arial" panose="020B0604020202020204" pitchFamily="34" charset="0"/>
                  <a:ea typeface="微软雅黑" panose="020B0503020204020204" pitchFamily="34" charset="-122"/>
                </a:defRPr>
              </a:lvl2pPr>
              <a:lvl3pPr marL="1143000" indent="-228600">
                <a:defRPr sz="1400">
                  <a:solidFill>
                    <a:schemeClr val="tx1"/>
                  </a:solidFill>
                  <a:latin typeface="Arial" panose="020B0604020202020204" pitchFamily="34" charset="0"/>
                  <a:ea typeface="微软雅黑" panose="020B0503020204020204" pitchFamily="34" charset="-122"/>
                </a:defRPr>
              </a:lvl3pPr>
              <a:lvl4pPr marL="1600200" indent="-228600">
                <a:defRPr sz="1400">
                  <a:solidFill>
                    <a:schemeClr val="tx1"/>
                  </a:solidFill>
                  <a:latin typeface="Arial" panose="020B0604020202020204" pitchFamily="34" charset="0"/>
                  <a:ea typeface="微软雅黑" panose="020B0503020204020204" pitchFamily="34" charset="-122"/>
                </a:defRPr>
              </a:lvl4pPr>
              <a:lvl5pPr marL="2057400" indent="-228600">
                <a:defRPr sz="1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9pPr>
            </a:lstStyle>
            <a:p>
              <a:pPr algn="ctr">
                <a:lnSpc>
                  <a:spcPts val="1500"/>
                </a:lnSpc>
                <a:buSzPct val="80000"/>
                <a:defRPr/>
              </a:pPr>
              <a:r>
                <a:rPr lang="zh-CN" altLang="en-US" b="1" kern="0" dirty="0">
                  <a:solidFill>
                    <a:srgbClr val="000000"/>
                  </a:solidFill>
                  <a:latin typeface="微软雅黑" panose="020B0503020204020204" pitchFamily="34" charset="-122"/>
                </a:rPr>
                <a:t>政策</a:t>
              </a:r>
            </a:p>
          </p:txBody>
        </p:sp>
        <p:sp>
          <p:nvSpPr>
            <p:cNvPr id="87" name="AutoShape 5"/>
            <p:cNvSpPr>
              <a:spLocks noChangeArrowheads="1"/>
            </p:cNvSpPr>
            <p:nvPr>
              <p:custDataLst>
                <p:tags r:id="rId3"/>
              </p:custDataLst>
            </p:nvPr>
          </p:nvSpPr>
          <p:spPr bwMode="auto">
            <a:xfrm>
              <a:off x="9760167" y="4161072"/>
              <a:ext cx="544548" cy="2194559"/>
            </a:xfrm>
            <a:prstGeom prst="roundRect">
              <a:avLst>
                <a:gd name="adj" fmla="val 16667"/>
              </a:avLst>
            </a:prstGeom>
            <a:solidFill>
              <a:srgbClr val="AFC9E8"/>
            </a:solidFill>
            <a:ln w="6350" cap="flat" cmpd="sng" algn="ctr">
              <a:solidFill>
                <a:srgbClr val="AFC9E8"/>
              </a:solidFill>
              <a:prstDash val="solid"/>
              <a:miter lim="800000"/>
            </a:ln>
            <a:effectLst/>
          </p:spPr>
          <p:txBody>
            <a:bodyPr lIns="45720" tIns="36000" rIns="45720"/>
            <a:lstStyle>
              <a:lvl1pPr>
                <a:defRPr sz="1400">
                  <a:solidFill>
                    <a:schemeClr val="tx1"/>
                  </a:solidFill>
                  <a:latin typeface="Arial" panose="020B0604020202020204" pitchFamily="34" charset="0"/>
                  <a:ea typeface="微软雅黑" panose="020B0503020204020204" pitchFamily="34" charset="-122"/>
                </a:defRPr>
              </a:lvl1pPr>
              <a:lvl2pPr marL="742950" indent="-285750">
                <a:defRPr sz="1400">
                  <a:solidFill>
                    <a:schemeClr val="tx1"/>
                  </a:solidFill>
                  <a:latin typeface="Arial" panose="020B0604020202020204" pitchFamily="34" charset="0"/>
                  <a:ea typeface="微软雅黑" panose="020B0503020204020204" pitchFamily="34" charset="-122"/>
                </a:defRPr>
              </a:lvl2pPr>
              <a:lvl3pPr marL="1143000" indent="-228600">
                <a:defRPr sz="1400">
                  <a:solidFill>
                    <a:schemeClr val="tx1"/>
                  </a:solidFill>
                  <a:latin typeface="Arial" panose="020B0604020202020204" pitchFamily="34" charset="0"/>
                  <a:ea typeface="微软雅黑" panose="020B0503020204020204" pitchFamily="34" charset="-122"/>
                </a:defRPr>
              </a:lvl3pPr>
              <a:lvl4pPr marL="1600200" indent="-228600">
                <a:defRPr sz="1400">
                  <a:solidFill>
                    <a:schemeClr val="tx1"/>
                  </a:solidFill>
                  <a:latin typeface="Arial" panose="020B0604020202020204" pitchFamily="34" charset="0"/>
                  <a:ea typeface="微软雅黑" panose="020B0503020204020204" pitchFamily="34" charset="-122"/>
                </a:defRPr>
              </a:lvl4pPr>
              <a:lvl5pPr marL="2057400" indent="-228600">
                <a:defRPr sz="1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9pPr>
            </a:lstStyle>
            <a:p>
              <a:pPr algn="ctr">
                <a:lnSpc>
                  <a:spcPts val="1500"/>
                </a:lnSpc>
                <a:buSzPct val="80000"/>
                <a:defRPr/>
              </a:pPr>
              <a:r>
                <a:rPr lang="zh-CN" altLang="en-US" b="1" kern="0" dirty="0">
                  <a:solidFill>
                    <a:srgbClr val="000000"/>
                  </a:solidFill>
                  <a:latin typeface="微软雅黑" panose="020B0503020204020204" pitchFamily="34" charset="-122"/>
                </a:rPr>
                <a:t>技术</a:t>
              </a:r>
            </a:p>
          </p:txBody>
        </p:sp>
        <p:sp>
          <p:nvSpPr>
            <p:cNvPr id="88" name="AutoShape 6"/>
            <p:cNvSpPr>
              <a:spLocks noChangeArrowheads="1"/>
            </p:cNvSpPr>
            <p:nvPr>
              <p:custDataLst>
                <p:tags r:id="rId4"/>
              </p:custDataLst>
            </p:nvPr>
          </p:nvSpPr>
          <p:spPr bwMode="auto">
            <a:xfrm>
              <a:off x="9151982" y="4162738"/>
              <a:ext cx="544548" cy="2195526"/>
            </a:xfrm>
            <a:prstGeom prst="roundRect">
              <a:avLst>
                <a:gd name="adj" fmla="val 16667"/>
              </a:avLst>
            </a:prstGeom>
            <a:solidFill>
              <a:srgbClr val="AFC9E8"/>
            </a:solidFill>
            <a:ln w="6350" cap="flat" cmpd="sng" algn="ctr">
              <a:solidFill>
                <a:srgbClr val="AFC9E8"/>
              </a:solidFill>
              <a:prstDash val="solid"/>
              <a:miter lim="800000"/>
            </a:ln>
            <a:effectLst/>
          </p:spPr>
          <p:txBody>
            <a:bodyPr lIns="45720" tIns="36000" rIns="45720"/>
            <a:lstStyle>
              <a:lvl1pPr>
                <a:defRPr sz="1400">
                  <a:solidFill>
                    <a:schemeClr val="tx1"/>
                  </a:solidFill>
                  <a:latin typeface="Arial" panose="020B0604020202020204" pitchFamily="34" charset="0"/>
                  <a:ea typeface="微软雅黑" panose="020B0503020204020204" pitchFamily="34" charset="-122"/>
                </a:defRPr>
              </a:lvl1pPr>
              <a:lvl2pPr marL="742950" indent="-285750">
                <a:defRPr sz="1400">
                  <a:solidFill>
                    <a:schemeClr val="tx1"/>
                  </a:solidFill>
                  <a:latin typeface="Arial" panose="020B0604020202020204" pitchFamily="34" charset="0"/>
                  <a:ea typeface="微软雅黑" panose="020B0503020204020204" pitchFamily="34" charset="-122"/>
                </a:defRPr>
              </a:lvl2pPr>
              <a:lvl3pPr marL="1143000" indent="-228600">
                <a:defRPr sz="1400">
                  <a:solidFill>
                    <a:schemeClr val="tx1"/>
                  </a:solidFill>
                  <a:latin typeface="Arial" panose="020B0604020202020204" pitchFamily="34" charset="0"/>
                  <a:ea typeface="微软雅黑" panose="020B0503020204020204" pitchFamily="34" charset="-122"/>
                </a:defRPr>
              </a:lvl3pPr>
              <a:lvl4pPr marL="1600200" indent="-228600">
                <a:defRPr sz="1400">
                  <a:solidFill>
                    <a:schemeClr val="tx1"/>
                  </a:solidFill>
                  <a:latin typeface="Arial" panose="020B0604020202020204" pitchFamily="34" charset="0"/>
                  <a:ea typeface="微软雅黑" panose="020B0503020204020204" pitchFamily="34" charset="-122"/>
                </a:defRPr>
              </a:lvl4pPr>
              <a:lvl5pPr marL="2057400" indent="-228600">
                <a:defRPr sz="1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9pPr>
            </a:lstStyle>
            <a:p>
              <a:pPr algn="ctr">
                <a:lnSpc>
                  <a:spcPts val="1500"/>
                </a:lnSpc>
                <a:buSzPct val="80000"/>
                <a:defRPr/>
              </a:pPr>
              <a:r>
                <a:rPr lang="zh-CN" altLang="en-US" b="1" kern="0" dirty="0">
                  <a:solidFill>
                    <a:srgbClr val="000000"/>
                  </a:solidFill>
                  <a:latin typeface="微软雅黑" panose="020B0503020204020204" pitchFamily="34" charset="-122"/>
                  <a:cs typeface="Arial Unicode MS" panose="020B0604020202020204" pitchFamily="34" charset="-122"/>
                </a:rPr>
                <a:t>流程</a:t>
              </a:r>
            </a:p>
          </p:txBody>
        </p:sp>
        <p:sp>
          <p:nvSpPr>
            <p:cNvPr id="89" name="AutoShape 7"/>
            <p:cNvSpPr>
              <a:spLocks noChangeArrowheads="1"/>
            </p:cNvSpPr>
            <p:nvPr>
              <p:custDataLst>
                <p:tags r:id="rId5"/>
              </p:custDataLst>
            </p:nvPr>
          </p:nvSpPr>
          <p:spPr bwMode="auto">
            <a:xfrm>
              <a:off x="7929285" y="4165217"/>
              <a:ext cx="545190" cy="2194559"/>
            </a:xfrm>
            <a:prstGeom prst="roundRect">
              <a:avLst>
                <a:gd name="adj" fmla="val 16667"/>
              </a:avLst>
            </a:prstGeom>
            <a:solidFill>
              <a:srgbClr val="AFC9E8"/>
            </a:solidFill>
            <a:ln w="6350" cap="flat" cmpd="sng" algn="ctr">
              <a:solidFill>
                <a:srgbClr val="AFC9E8"/>
              </a:solidFill>
              <a:prstDash val="solid"/>
              <a:miter lim="800000"/>
            </a:ln>
            <a:effectLst/>
          </p:spPr>
          <p:txBody>
            <a:bodyPr lIns="45720" tIns="36000" rIns="45720"/>
            <a:lstStyle>
              <a:lvl1pPr>
                <a:defRPr sz="1400">
                  <a:solidFill>
                    <a:schemeClr val="tx1"/>
                  </a:solidFill>
                  <a:latin typeface="Arial" panose="020B0604020202020204" pitchFamily="34" charset="0"/>
                  <a:ea typeface="微软雅黑" panose="020B0503020204020204" pitchFamily="34" charset="-122"/>
                </a:defRPr>
              </a:lvl1pPr>
              <a:lvl2pPr marL="742950" indent="-285750">
                <a:defRPr sz="1400">
                  <a:solidFill>
                    <a:schemeClr val="tx1"/>
                  </a:solidFill>
                  <a:latin typeface="Arial" panose="020B0604020202020204" pitchFamily="34" charset="0"/>
                  <a:ea typeface="微软雅黑" panose="020B0503020204020204" pitchFamily="34" charset="-122"/>
                </a:defRPr>
              </a:lvl2pPr>
              <a:lvl3pPr marL="1143000" indent="-228600">
                <a:defRPr sz="1400">
                  <a:solidFill>
                    <a:schemeClr val="tx1"/>
                  </a:solidFill>
                  <a:latin typeface="Arial" panose="020B0604020202020204" pitchFamily="34" charset="0"/>
                  <a:ea typeface="微软雅黑" panose="020B0503020204020204" pitchFamily="34" charset="-122"/>
                </a:defRPr>
              </a:lvl3pPr>
              <a:lvl4pPr marL="1600200" indent="-228600">
                <a:defRPr sz="1400">
                  <a:solidFill>
                    <a:schemeClr val="tx1"/>
                  </a:solidFill>
                  <a:latin typeface="Arial" panose="020B0604020202020204" pitchFamily="34" charset="0"/>
                  <a:ea typeface="微软雅黑" panose="020B0503020204020204" pitchFamily="34" charset="-122"/>
                </a:defRPr>
              </a:lvl4pPr>
              <a:lvl5pPr marL="2057400" indent="-228600">
                <a:defRPr sz="1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9pPr>
            </a:lstStyle>
            <a:p>
              <a:pPr algn="ctr">
                <a:lnSpc>
                  <a:spcPts val="1500"/>
                </a:lnSpc>
                <a:buSzPct val="80000"/>
                <a:buFont typeface="Marlett" pitchFamily="2" charset="2"/>
                <a:buNone/>
                <a:defRPr/>
              </a:pPr>
              <a:r>
                <a:rPr lang="zh-CN" altLang="en-US" b="1" kern="0" dirty="0">
                  <a:solidFill>
                    <a:srgbClr val="000000"/>
                  </a:solidFill>
                  <a:latin typeface="微软雅黑" panose="020B0503020204020204" pitchFamily="34" charset="-122"/>
                  <a:cs typeface="Arial Unicode MS" panose="020B0604020202020204" pitchFamily="34" charset="-122"/>
                </a:rPr>
                <a:t>组织</a:t>
              </a:r>
            </a:p>
          </p:txBody>
        </p:sp>
        <p:sp>
          <p:nvSpPr>
            <p:cNvPr id="90" name="AutoShape 9"/>
            <p:cNvSpPr>
              <a:spLocks noChangeArrowheads="1"/>
            </p:cNvSpPr>
            <p:nvPr/>
          </p:nvSpPr>
          <p:spPr bwMode="auto">
            <a:xfrm>
              <a:off x="7984925" y="5891655"/>
              <a:ext cx="2276290" cy="187991"/>
            </a:xfrm>
            <a:prstGeom prst="roundRect">
              <a:avLst>
                <a:gd name="adj" fmla="val 16667"/>
              </a:avLst>
            </a:prstGeom>
            <a:solidFill>
              <a:sysClr val="window" lastClr="FFFFFF"/>
            </a:solidFill>
            <a:ln w="12700" cap="flat" cmpd="sng" algn="ctr">
              <a:solidFill>
                <a:srgbClr val="3498DB">
                  <a:alpha val="75000"/>
                </a:srgbClr>
              </a:solidFill>
              <a:prstDash val="solid"/>
              <a:miter lim="800000"/>
            </a:ln>
            <a:effectLst/>
          </p:spPr>
          <p:txBody>
            <a:bodyPr wrap="none" anchor="ctr"/>
            <a:lstStyle/>
            <a:p>
              <a:pPr>
                <a:buSzPct val="80000"/>
                <a:defRPr/>
              </a:pPr>
              <a:r>
                <a:rPr lang="zh-CN" altLang="en-US" sz="1400" kern="0" dirty="0">
                  <a:solidFill>
                    <a:prstClr val="black"/>
                  </a:solidFill>
                  <a:latin typeface="微软雅黑" panose="020B0503020204020204" pitchFamily="34" charset="-122"/>
                  <a:ea typeface="微软雅黑" panose="020B0503020204020204" pitchFamily="34" charset="-122"/>
                </a:rPr>
                <a:t>数据生命周期管理</a:t>
              </a:r>
            </a:p>
          </p:txBody>
        </p:sp>
        <p:sp>
          <p:nvSpPr>
            <p:cNvPr id="91" name="AutoShape 12"/>
            <p:cNvSpPr>
              <a:spLocks noChangeArrowheads="1"/>
            </p:cNvSpPr>
            <p:nvPr/>
          </p:nvSpPr>
          <p:spPr bwMode="auto">
            <a:xfrm>
              <a:off x="7984925" y="4864707"/>
              <a:ext cx="2276290" cy="187991"/>
            </a:xfrm>
            <a:prstGeom prst="roundRect">
              <a:avLst>
                <a:gd name="adj" fmla="val 16667"/>
              </a:avLst>
            </a:prstGeom>
            <a:solidFill>
              <a:sysClr val="window" lastClr="FFFFFF"/>
            </a:solidFill>
            <a:ln w="12700" cap="flat" cmpd="sng" algn="ctr">
              <a:solidFill>
                <a:srgbClr val="3498DB">
                  <a:alpha val="75000"/>
                </a:srgbClr>
              </a:solidFill>
              <a:prstDash val="solid"/>
              <a:miter lim="800000"/>
            </a:ln>
            <a:effectLst/>
          </p:spPr>
          <p:txBody>
            <a:bodyPr wrap="none" anchor="ctr"/>
            <a:lstStyle>
              <a:lvl1pPr>
                <a:defRPr sz="1400">
                  <a:solidFill>
                    <a:schemeClr val="tx1"/>
                  </a:solidFill>
                  <a:latin typeface="Arial" panose="020B0604020202020204" pitchFamily="34" charset="0"/>
                  <a:ea typeface="微软雅黑" panose="020B0503020204020204" pitchFamily="34" charset="-122"/>
                </a:defRPr>
              </a:lvl1pPr>
              <a:lvl2pPr marL="742950" indent="-285750">
                <a:defRPr sz="1400">
                  <a:solidFill>
                    <a:schemeClr val="tx1"/>
                  </a:solidFill>
                  <a:latin typeface="Arial" panose="020B0604020202020204" pitchFamily="34" charset="0"/>
                  <a:ea typeface="微软雅黑" panose="020B0503020204020204" pitchFamily="34" charset="-122"/>
                </a:defRPr>
              </a:lvl2pPr>
              <a:lvl3pPr marL="1143000" indent="-228600">
                <a:defRPr sz="1400">
                  <a:solidFill>
                    <a:schemeClr val="tx1"/>
                  </a:solidFill>
                  <a:latin typeface="Arial" panose="020B0604020202020204" pitchFamily="34" charset="0"/>
                  <a:ea typeface="微软雅黑" panose="020B0503020204020204" pitchFamily="34" charset="-122"/>
                </a:defRPr>
              </a:lvl3pPr>
              <a:lvl4pPr marL="1600200" indent="-228600">
                <a:defRPr sz="1400">
                  <a:solidFill>
                    <a:schemeClr val="tx1"/>
                  </a:solidFill>
                  <a:latin typeface="Arial" panose="020B0604020202020204" pitchFamily="34" charset="0"/>
                  <a:ea typeface="微软雅黑" panose="020B0503020204020204" pitchFamily="34" charset="-122"/>
                </a:defRPr>
              </a:lvl4pPr>
              <a:lvl5pPr marL="2057400" indent="-228600">
                <a:defRPr sz="1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9pPr>
            </a:lstStyle>
            <a:p>
              <a:pPr>
                <a:buSzPct val="80000"/>
                <a:defRPr/>
              </a:pPr>
              <a:r>
                <a:rPr lang="zh-CN" altLang="en-US" kern="0" dirty="0">
                  <a:solidFill>
                    <a:prstClr val="black"/>
                  </a:solidFill>
                  <a:latin typeface="微软雅黑" panose="020B0503020204020204" pitchFamily="34" charset="-122"/>
                </a:rPr>
                <a:t>数据标准管理</a:t>
              </a:r>
            </a:p>
          </p:txBody>
        </p:sp>
        <p:sp>
          <p:nvSpPr>
            <p:cNvPr id="92" name="AutoShape 11"/>
            <p:cNvSpPr>
              <a:spLocks noChangeArrowheads="1"/>
            </p:cNvSpPr>
            <p:nvPr/>
          </p:nvSpPr>
          <p:spPr bwMode="auto">
            <a:xfrm>
              <a:off x="7984925" y="5068344"/>
              <a:ext cx="2276290" cy="187991"/>
            </a:xfrm>
            <a:prstGeom prst="roundRect">
              <a:avLst>
                <a:gd name="adj" fmla="val 16667"/>
              </a:avLst>
            </a:prstGeom>
            <a:solidFill>
              <a:sysClr val="window" lastClr="FFFFFF"/>
            </a:solidFill>
            <a:ln w="12700" cap="flat" cmpd="sng" algn="ctr">
              <a:solidFill>
                <a:srgbClr val="3498DB">
                  <a:alpha val="75000"/>
                </a:srgbClr>
              </a:solidFill>
              <a:prstDash val="solid"/>
              <a:miter lim="800000"/>
            </a:ln>
            <a:effectLst/>
          </p:spPr>
          <p:txBody>
            <a:bodyPr wrap="none" anchor="ctr"/>
            <a:lstStyle>
              <a:lvl1pPr>
                <a:defRPr sz="1400">
                  <a:solidFill>
                    <a:schemeClr val="tx1"/>
                  </a:solidFill>
                  <a:latin typeface="Arial" panose="020B0604020202020204" pitchFamily="34" charset="0"/>
                  <a:ea typeface="微软雅黑" panose="020B0503020204020204" pitchFamily="34" charset="-122"/>
                </a:defRPr>
              </a:lvl1pPr>
              <a:lvl2pPr marL="742950" indent="-285750">
                <a:defRPr sz="1400">
                  <a:solidFill>
                    <a:schemeClr val="tx1"/>
                  </a:solidFill>
                  <a:latin typeface="Arial" panose="020B0604020202020204" pitchFamily="34" charset="0"/>
                  <a:ea typeface="微软雅黑" panose="020B0503020204020204" pitchFamily="34" charset="-122"/>
                </a:defRPr>
              </a:lvl2pPr>
              <a:lvl3pPr marL="1143000" indent="-228600">
                <a:defRPr sz="1400">
                  <a:solidFill>
                    <a:schemeClr val="tx1"/>
                  </a:solidFill>
                  <a:latin typeface="Arial" panose="020B0604020202020204" pitchFamily="34" charset="0"/>
                  <a:ea typeface="微软雅黑" panose="020B0503020204020204" pitchFamily="34" charset="-122"/>
                </a:defRPr>
              </a:lvl3pPr>
              <a:lvl4pPr marL="1600200" indent="-228600">
                <a:defRPr sz="1400">
                  <a:solidFill>
                    <a:schemeClr val="tx1"/>
                  </a:solidFill>
                  <a:latin typeface="Arial" panose="020B0604020202020204" pitchFamily="34" charset="0"/>
                  <a:ea typeface="微软雅黑" panose="020B0503020204020204" pitchFamily="34" charset="-122"/>
                </a:defRPr>
              </a:lvl4pPr>
              <a:lvl5pPr marL="2057400" indent="-228600">
                <a:defRPr sz="1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9pPr>
            </a:lstStyle>
            <a:p>
              <a:pPr>
                <a:buSzPct val="80000"/>
                <a:defRPr/>
              </a:pPr>
              <a:r>
                <a:rPr lang="zh-CN" altLang="en-US" kern="0" dirty="0">
                  <a:solidFill>
                    <a:prstClr val="black"/>
                  </a:solidFill>
                  <a:latin typeface="微软雅黑" panose="020B0503020204020204" pitchFamily="34" charset="-122"/>
                </a:rPr>
                <a:t>数据质量管理</a:t>
              </a:r>
            </a:p>
          </p:txBody>
        </p:sp>
        <p:sp>
          <p:nvSpPr>
            <p:cNvPr id="93" name="AutoShape 11"/>
            <p:cNvSpPr>
              <a:spLocks noChangeArrowheads="1"/>
            </p:cNvSpPr>
            <p:nvPr/>
          </p:nvSpPr>
          <p:spPr bwMode="auto">
            <a:xfrm>
              <a:off x="7984925" y="4663008"/>
              <a:ext cx="2276290" cy="187991"/>
            </a:xfrm>
            <a:prstGeom prst="roundRect">
              <a:avLst>
                <a:gd name="adj" fmla="val 16667"/>
              </a:avLst>
            </a:prstGeom>
            <a:solidFill>
              <a:sysClr val="window" lastClr="FFFFFF"/>
            </a:solidFill>
            <a:ln w="12700" cap="flat" cmpd="sng" algn="ctr">
              <a:solidFill>
                <a:srgbClr val="3498DB">
                  <a:alpha val="75000"/>
                </a:srgbClr>
              </a:solidFill>
              <a:prstDash val="solid"/>
              <a:miter lim="800000"/>
            </a:ln>
            <a:effectLst/>
          </p:spPr>
          <p:txBody>
            <a:bodyPr wrap="none" anchor="ctr"/>
            <a:lstStyle/>
            <a:p>
              <a:pPr>
                <a:buSzPct val="80000"/>
                <a:defRPr/>
              </a:pPr>
              <a:r>
                <a:rPr lang="zh-CN" altLang="en-US" sz="1400" kern="0" dirty="0">
                  <a:solidFill>
                    <a:prstClr val="black"/>
                  </a:solidFill>
                  <a:latin typeface="微软雅黑" panose="020B0503020204020204" pitchFamily="34" charset="-122"/>
                  <a:ea typeface="微软雅黑" panose="020B0503020204020204" pitchFamily="34" charset="-122"/>
                </a:rPr>
                <a:t>数据模型管理</a:t>
              </a:r>
            </a:p>
          </p:txBody>
        </p:sp>
        <p:sp>
          <p:nvSpPr>
            <p:cNvPr id="94" name="AutoShape 11"/>
            <p:cNvSpPr>
              <a:spLocks noChangeArrowheads="1"/>
            </p:cNvSpPr>
            <p:nvPr/>
          </p:nvSpPr>
          <p:spPr bwMode="auto">
            <a:xfrm>
              <a:off x="7984925" y="5279004"/>
              <a:ext cx="2276290" cy="187991"/>
            </a:xfrm>
            <a:prstGeom prst="roundRect">
              <a:avLst>
                <a:gd name="adj" fmla="val 16667"/>
              </a:avLst>
            </a:prstGeom>
            <a:solidFill>
              <a:sysClr val="window" lastClr="FFFFFF"/>
            </a:solidFill>
            <a:ln w="12700" cap="flat" cmpd="sng" algn="ctr">
              <a:solidFill>
                <a:srgbClr val="3498DB">
                  <a:alpha val="75000"/>
                </a:srgbClr>
              </a:solidFill>
              <a:prstDash val="solid"/>
              <a:miter lim="800000"/>
            </a:ln>
            <a:effectLst/>
          </p:spPr>
          <p:txBody>
            <a:bodyPr wrap="none" anchor="ctr"/>
            <a:lstStyle/>
            <a:p>
              <a:pPr>
                <a:buSzPct val="80000"/>
                <a:defRPr/>
              </a:pPr>
              <a:r>
                <a:rPr lang="zh-CN" altLang="en-US" sz="1400" kern="0" dirty="0">
                  <a:solidFill>
                    <a:prstClr val="black"/>
                  </a:solidFill>
                  <a:latin typeface="微软雅黑" panose="020B0503020204020204" pitchFamily="34" charset="-122"/>
                  <a:ea typeface="微软雅黑" panose="020B0503020204020204" pitchFamily="34" charset="-122"/>
                </a:rPr>
                <a:t>元数据管理</a:t>
              </a:r>
            </a:p>
          </p:txBody>
        </p:sp>
        <p:sp>
          <p:nvSpPr>
            <p:cNvPr id="95" name="AutoShape 11"/>
            <p:cNvSpPr>
              <a:spLocks noChangeArrowheads="1"/>
            </p:cNvSpPr>
            <p:nvPr/>
          </p:nvSpPr>
          <p:spPr bwMode="auto">
            <a:xfrm>
              <a:off x="7984925" y="5482642"/>
              <a:ext cx="2276290" cy="187991"/>
            </a:xfrm>
            <a:prstGeom prst="roundRect">
              <a:avLst>
                <a:gd name="adj" fmla="val 16667"/>
              </a:avLst>
            </a:prstGeom>
            <a:solidFill>
              <a:sysClr val="window" lastClr="FFFFFF"/>
            </a:solidFill>
            <a:ln w="12700" cap="flat" cmpd="sng" algn="ctr">
              <a:solidFill>
                <a:srgbClr val="3498DB">
                  <a:alpha val="75000"/>
                </a:srgbClr>
              </a:solidFill>
              <a:prstDash val="solid"/>
              <a:miter lim="800000"/>
            </a:ln>
            <a:effectLst/>
          </p:spPr>
          <p:txBody>
            <a:bodyPr wrap="none" anchor="ctr"/>
            <a:lstStyle/>
            <a:p>
              <a:pPr>
                <a:buSzPct val="80000"/>
                <a:defRPr/>
              </a:pPr>
              <a:r>
                <a:rPr lang="zh-CN" altLang="en-US" sz="1400" kern="0" dirty="0">
                  <a:solidFill>
                    <a:prstClr val="black"/>
                  </a:solidFill>
                  <a:latin typeface="微软雅黑" panose="020B0503020204020204" pitchFamily="34" charset="-122"/>
                  <a:ea typeface="微软雅黑" panose="020B0503020204020204" pitchFamily="34" charset="-122"/>
                </a:rPr>
                <a:t>主数据管理</a:t>
              </a:r>
            </a:p>
          </p:txBody>
        </p:sp>
        <p:sp>
          <p:nvSpPr>
            <p:cNvPr id="96" name="AutoShape 9"/>
            <p:cNvSpPr>
              <a:spLocks noChangeArrowheads="1"/>
            </p:cNvSpPr>
            <p:nvPr/>
          </p:nvSpPr>
          <p:spPr bwMode="auto">
            <a:xfrm>
              <a:off x="7984925" y="5684814"/>
              <a:ext cx="2276290" cy="187991"/>
            </a:xfrm>
            <a:prstGeom prst="roundRect">
              <a:avLst>
                <a:gd name="adj" fmla="val 16667"/>
              </a:avLst>
            </a:prstGeom>
            <a:solidFill>
              <a:sysClr val="window" lastClr="FFFFFF"/>
            </a:solidFill>
            <a:ln w="12700" cap="flat" cmpd="sng" algn="ctr">
              <a:solidFill>
                <a:srgbClr val="3498DB">
                  <a:alpha val="75000"/>
                </a:srgbClr>
              </a:solidFill>
              <a:prstDash val="solid"/>
              <a:miter lim="800000"/>
            </a:ln>
            <a:effectLst/>
          </p:spPr>
          <p:txBody>
            <a:bodyPr wrap="none" anchor="ctr"/>
            <a:lstStyle/>
            <a:p>
              <a:pPr>
                <a:buSzPct val="80000"/>
                <a:defRPr/>
              </a:pPr>
              <a:r>
                <a:rPr lang="zh-CN" altLang="en-US" sz="1400" kern="0">
                  <a:solidFill>
                    <a:prstClr val="black"/>
                  </a:solidFill>
                  <a:latin typeface="微软雅黑" panose="020B0503020204020204" pitchFamily="34" charset="-122"/>
                  <a:ea typeface="微软雅黑" panose="020B0503020204020204" pitchFamily="34" charset="-122"/>
                </a:rPr>
                <a:t>数据安全管理</a:t>
              </a:r>
              <a:endParaRPr lang="zh-CN" altLang="en-US" sz="1400" kern="0" dirty="0">
                <a:solidFill>
                  <a:prstClr val="black"/>
                </a:solidFill>
                <a:latin typeface="微软雅黑" panose="020B0503020204020204" pitchFamily="34" charset="-122"/>
                <a:ea typeface="微软雅黑" panose="020B0503020204020204" pitchFamily="34" charset="-122"/>
              </a:endParaRPr>
            </a:p>
          </p:txBody>
        </p:sp>
        <p:sp>
          <p:nvSpPr>
            <p:cNvPr id="97" name="AutoShape 9"/>
            <p:cNvSpPr>
              <a:spLocks noChangeArrowheads="1"/>
            </p:cNvSpPr>
            <p:nvPr/>
          </p:nvSpPr>
          <p:spPr bwMode="auto">
            <a:xfrm>
              <a:off x="7984925" y="4449715"/>
              <a:ext cx="2276290" cy="187991"/>
            </a:xfrm>
            <a:prstGeom prst="roundRect">
              <a:avLst>
                <a:gd name="adj" fmla="val 16667"/>
              </a:avLst>
            </a:prstGeom>
            <a:solidFill>
              <a:sysClr val="window" lastClr="FFFFFF"/>
            </a:solidFill>
            <a:ln w="12700" cap="flat" cmpd="sng" algn="ctr">
              <a:solidFill>
                <a:srgbClr val="3498DB">
                  <a:alpha val="75000"/>
                </a:srgbClr>
              </a:solidFill>
              <a:prstDash val="solid"/>
              <a:miter lim="800000"/>
            </a:ln>
            <a:effectLst/>
          </p:spPr>
          <p:txBody>
            <a:bodyPr wrap="none" anchor="ctr"/>
            <a:lstStyle/>
            <a:p>
              <a:pPr>
                <a:buSzPct val="80000"/>
                <a:defRPr/>
              </a:pPr>
              <a:r>
                <a:rPr lang="zh-CN" altLang="en-US" sz="1400" kern="0" dirty="0">
                  <a:solidFill>
                    <a:prstClr val="black"/>
                  </a:solidFill>
                  <a:latin typeface="微软雅黑" panose="020B0503020204020204" pitchFamily="34" charset="-122"/>
                  <a:ea typeface="微软雅黑" panose="020B0503020204020204" pitchFamily="34" charset="-122"/>
                </a:rPr>
                <a:t>数据架构管理</a:t>
              </a:r>
            </a:p>
          </p:txBody>
        </p:sp>
        <p:sp>
          <p:nvSpPr>
            <p:cNvPr id="98" name="AutoShape 9"/>
            <p:cNvSpPr>
              <a:spLocks noChangeArrowheads="1"/>
            </p:cNvSpPr>
            <p:nvPr/>
          </p:nvSpPr>
          <p:spPr bwMode="auto">
            <a:xfrm>
              <a:off x="7984925" y="6107864"/>
              <a:ext cx="2276290" cy="187991"/>
            </a:xfrm>
            <a:prstGeom prst="roundRect">
              <a:avLst>
                <a:gd name="adj" fmla="val 16667"/>
              </a:avLst>
            </a:prstGeom>
            <a:solidFill>
              <a:sysClr val="window" lastClr="FFFFFF"/>
            </a:solidFill>
            <a:ln w="12700" cap="flat" cmpd="sng" algn="ctr">
              <a:solidFill>
                <a:srgbClr val="3498DB">
                  <a:alpha val="75000"/>
                </a:srgbClr>
              </a:solidFill>
              <a:prstDash val="solid"/>
              <a:miter lim="800000"/>
            </a:ln>
            <a:effectLst/>
          </p:spPr>
          <p:txBody>
            <a:bodyPr wrap="none" anchor="ctr"/>
            <a:lstStyle/>
            <a:p>
              <a:pPr>
                <a:buSzPct val="80000"/>
                <a:defRPr/>
              </a:pPr>
              <a:r>
                <a:rPr lang="zh-CN" altLang="en-US" sz="1400" kern="0" dirty="0">
                  <a:solidFill>
                    <a:prstClr val="black"/>
                  </a:solidFill>
                  <a:latin typeface="微软雅黑" panose="020B0503020204020204" pitchFamily="34" charset="-122"/>
                  <a:ea typeface="微软雅黑" panose="020B0503020204020204" pitchFamily="34" charset="-122"/>
                </a:rPr>
                <a:t>数据共享管理</a:t>
              </a:r>
            </a:p>
          </p:txBody>
        </p:sp>
      </p:grpSp>
      <p:sp>
        <p:nvSpPr>
          <p:cNvPr id="99" name="Rectangle 4"/>
          <p:cNvSpPr>
            <a:spLocks noChangeArrowheads="1"/>
          </p:cNvSpPr>
          <p:nvPr>
            <p:custDataLst>
              <p:tags r:id="rId1"/>
            </p:custDataLst>
          </p:nvPr>
        </p:nvSpPr>
        <p:spPr bwMode="gray">
          <a:xfrm>
            <a:off x="1640458" y="4874127"/>
            <a:ext cx="388409" cy="359544"/>
          </a:xfrm>
          <a:prstGeom prst="rect">
            <a:avLst/>
          </a:prstGeom>
          <a:noFill/>
          <a:ln w="12700" cap="rnd" algn="ctr">
            <a:noFill/>
            <a:miter lim="800000"/>
          </a:ln>
          <a:effectLst/>
        </p:spPr>
        <p:txBody>
          <a:bodyPr lIns="72000" tIns="0" rIns="72000" bIns="0" anchor="ctr" anchorCtr="1"/>
          <a:lstStyle/>
          <a:p>
            <a:pPr algn="ctr">
              <a:lnSpc>
                <a:spcPct val="106000"/>
              </a:lnSpc>
              <a:buClr>
                <a:srgbClr val="000000"/>
              </a:buClr>
              <a:buSzPct val="80000"/>
              <a:defRPr/>
            </a:pPr>
            <a:r>
              <a:rPr lang="zh-CN" altLang="en-US" b="1" kern="0"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数据治理</a:t>
            </a:r>
            <a:endParaRPr lang="zh-CN" altLang="en-US"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endParaRPr>
          </a:p>
        </p:txBody>
      </p:sp>
      <p:cxnSp>
        <p:nvCxnSpPr>
          <p:cNvPr id="100" name="直接箭头连接符 20"/>
          <p:cNvCxnSpPr>
            <a:cxnSpLocks noChangeShapeType="1"/>
          </p:cNvCxnSpPr>
          <p:nvPr/>
        </p:nvCxnSpPr>
        <p:spPr bwMode="auto">
          <a:xfrm flipH="1">
            <a:off x="3860601" y="2618917"/>
            <a:ext cx="175577" cy="665168"/>
          </a:xfrm>
          <a:prstGeom prst="straightConnector1">
            <a:avLst/>
          </a:prstGeom>
          <a:noFill/>
          <a:ln w="9525" algn="ctr">
            <a:solidFill>
              <a:sysClr val="window" lastClr="FFFFFF">
                <a:lumMod val="50000"/>
              </a:sysClr>
            </a:solidFill>
            <a:round/>
            <a:tailEnd type="triangle" w="med" len="med"/>
          </a:ln>
          <a:extLst>
            <a:ext uri="{909E8E84-426E-40DD-AFC4-6F175D3DCCD1}">
              <a14:hiddenFill xmlns:a14="http://schemas.microsoft.com/office/drawing/2010/main">
                <a:noFill/>
              </a14:hiddenFill>
            </a:ext>
          </a:extLst>
        </p:spPr>
      </p:cxnSp>
      <p:cxnSp>
        <p:nvCxnSpPr>
          <p:cNvPr id="101" name="直接箭头连接符 21"/>
          <p:cNvCxnSpPr>
            <a:cxnSpLocks noChangeShapeType="1"/>
          </p:cNvCxnSpPr>
          <p:nvPr/>
        </p:nvCxnSpPr>
        <p:spPr bwMode="auto">
          <a:xfrm flipH="1">
            <a:off x="4502172" y="2724150"/>
            <a:ext cx="554854" cy="601750"/>
          </a:xfrm>
          <a:prstGeom prst="straightConnector1">
            <a:avLst/>
          </a:prstGeom>
          <a:noFill/>
          <a:ln w="9525" algn="ctr">
            <a:solidFill>
              <a:sysClr val="window" lastClr="FFFFFF">
                <a:lumMod val="50000"/>
              </a:sysClr>
            </a:solidFill>
            <a:round/>
            <a:tailEnd type="triangle" w="med" len="med"/>
          </a:ln>
          <a:extLst>
            <a:ext uri="{909E8E84-426E-40DD-AFC4-6F175D3DCCD1}">
              <a14:hiddenFill xmlns:a14="http://schemas.microsoft.com/office/drawing/2010/main">
                <a:noFill/>
              </a14:hiddenFill>
            </a:ext>
          </a:extLst>
        </p:spPr>
      </p:cxnSp>
      <p:cxnSp>
        <p:nvCxnSpPr>
          <p:cNvPr id="102" name="直接箭头连接符 23"/>
          <p:cNvCxnSpPr>
            <a:cxnSpLocks noChangeShapeType="1"/>
          </p:cNvCxnSpPr>
          <p:nvPr/>
        </p:nvCxnSpPr>
        <p:spPr bwMode="auto">
          <a:xfrm>
            <a:off x="1842350" y="2782032"/>
            <a:ext cx="554854" cy="527043"/>
          </a:xfrm>
          <a:prstGeom prst="straightConnector1">
            <a:avLst/>
          </a:prstGeom>
          <a:noFill/>
          <a:ln w="9525" algn="ctr">
            <a:solidFill>
              <a:sysClr val="window" lastClr="FFFFFF">
                <a:lumMod val="50000"/>
              </a:sysClr>
            </a:solidFill>
            <a:round/>
            <a:tailEnd type="triangle" w="med" len="med"/>
          </a:ln>
          <a:extLst>
            <a:ext uri="{909E8E84-426E-40DD-AFC4-6F175D3DCCD1}">
              <a14:hiddenFill xmlns:a14="http://schemas.microsoft.com/office/drawing/2010/main">
                <a:noFill/>
              </a14:hiddenFill>
            </a:ext>
          </a:extLst>
        </p:spPr>
      </p:cxnSp>
      <p:cxnSp>
        <p:nvCxnSpPr>
          <p:cNvPr id="103" name="直接箭头连接符 34"/>
          <p:cNvCxnSpPr>
            <a:cxnSpLocks noChangeShapeType="1"/>
            <a:stCxn id="80" idx="2"/>
          </p:cNvCxnSpPr>
          <p:nvPr/>
        </p:nvCxnSpPr>
        <p:spPr bwMode="auto">
          <a:xfrm>
            <a:off x="2922210" y="2691003"/>
            <a:ext cx="175578" cy="577984"/>
          </a:xfrm>
          <a:prstGeom prst="straightConnector1">
            <a:avLst/>
          </a:prstGeom>
          <a:noFill/>
          <a:ln w="9525" algn="ctr">
            <a:solidFill>
              <a:sysClr val="window" lastClr="FFFFFF">
                <a:lumMod val="50000"/>
              </a:sysClr>
            </a:solidFill>
            <a:round/>
            <a:tailEnd type="triangle" w="med" len="med"/>
          </a:ln>
          <a:extLst>
            <a:ext uri="{909E8E84-426E-40DD-AFC4-6F175D3DCCD1}">
              <a14:hiddenFill xmlns:a14="http://schemas.microsoft.com/office/drawing/2010/main">
                <a:noFill/>
              </a14:hiddenFill>
            </a:ext>
          </a:extLst>
        </p:spPr>
      </p:cxnSp>
      <p:sp>
        <p:nvSpPr>
          <p:cNvPr id="104" name="TextBox 49"/>
          <p:cNvSpPr txBox="1">
            <a:spLocks noChangeArrowheads="1"/>
          </p:cNvSpPr>
          <p:nvPr/>
        </p:nvSpPr>
        <p:spPr bwMode="auto">
          <a:xfrm flipH="1">
            <a:off x="6732784" y="2743351"/>
            <a:ext cx="430887" cy="2062103"/>
          </a:xfrm>
          <a:prstGeom prst="rect">
            <a:avLst/>
          </a:prstGeom>
          <a:solidFill>
            <a:srgbClr val="1368B3"/>
          </a:solidFill>
          <a:ln>
            <a:noFill/>
          </a:ln>
        </p:spPr>
        <p:txBody>
          <a:bodyPr wrap="square">
            <a:spAutoFit/>
          </a:bodyPr>
          <a:lstStyle>
            <a:defPPr>
              <a:defRPr lang="zh-CN"/>
            </a:defPPr>
            <a:lvl1pPr marR="0" lvl="0" indent="0" algn="ctr" fontAlgn="auto">
              <a:lnSpc>
                <a:spcPct val="100000"/>
              </a:lnSpc>
              <a:spcBef>
                <a:spcPts val="0"/>
              </a:spcBef>
              <a:spcAft>
                <a:spcPts val="0"/>
              </a:spcAft>
              <a:buClrTx/>
              <a:buSzTx/>
              <a:buFontTx/>
              <a:buNone/>
              <a:defRPr sz="1600" b="1" kern="0">
                <a:solidFill>
                  <a:schemeClr val="bg1"/>
                </a:solidFill>
                <a:latin typeface="楷体" panose="02010609060101010101" pitchFamily="49" charset="-122"/>
                <a:ea typeface="楷体" panose="02010609060101010101" pitchFamily="49" charset="-122"/>
              </a:defRPr>
            </a:lvl1pPr>
            <a:lvl2pPr marL="742950" indent="-285750">
              <a:defRPr sz="1400">
                <a:latin typeface="Arial" panose="020B0604020202020204" pitchFamily="34" charset="0"/>
                <a:ea typeface="微软雅黑" panose="020B0503020204020204" pitchFamily="34" charset="-122"/>
              </a:defRPr>
            </a:lvl2pPr>
            <a:lvl3pPr marL="1143000" indent="-228600">
              <a:defRPr sz="1400">
                <a:latin typeface="Arial" panose="020B0604020202020204" pitchFamily="34" charset="0"/>
                <a:ea typeface="微软雅黑" panose="020B0503020204020204" pitchFamily="34" charset="-122"/>
              </a:defRPr>
            </a:lvl3pPr>
            <a:lvl4pPr marL="1600200" indent="-228600">
              <a:defRPr sz="1400">
                <a:latin typeface="Arial" panose="020B0604020202020204" pitchFamily="34" charset="0"/>
                <a:ea typeface="微软雅黑" panose="020B0503020204020204" pitchFamily="34" charset="-122"/>
              </a:defRPr>
            </a:lvl4pPr>
            <a:lvl5pPr marL="2057400" indent="-228600">
              <a:defRPr sz="1400">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400">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400">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400">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400">
                <a:latin typeface="Arial" panose="020B0604020202020204" pitchFamily="34" charset="0"/>
                <a:ea typeface="微软雅黑" panose="020B0503020204020204" pitchFamily="34" charset="-122"/>
              </a:defRPr>
            </a:lvl9pPr>
          </a:lstStyle>
          <a:p>
            <a:r>
              <a:rPr lang="zh-CN" altLang="en-US" dirty="0">
                <a:solidFill>
                  <a:prstClr val="white"/>
                </a:solidFill>
                <a:latin typeface="微软雅黑" panose="020B0503020204020204" pitchFamily="34" charset="-122"/>
                <a:ea typeface="微软雅黑" panose="020B0503020204020204" pitchFamily="34" charset="-122"/>
              </a:rPr>
              <a:t>数据资产管理领域</a:t>
            </a:r>
          </a:p>
        </p:txBody>
      </p:sp>
      <p:sp>
        <p:nvSpPr>
          <p:cNvPr id="105" name="矩形 12"/>
          <p:cNvSpPr/>
          <p:nvPr/>
        </p:nvSpPr>
        <p:spPr>
          <a:xfrm flipH="1">
            <a:off x="6246150" y="3397369"/>
            <a:ext cx="430887" cy="1012216"/>
          </a:xfrm>
          <a:prstGeom prst="rect">
            <a:avLst/>
          </a:prstGeom>
        </p:spPr>
        <p:txBody>
          <a:bodyPr vert="eaVert" wrap="square">
            <a:spAutoFit/>
          </a:bodyPr>
          <a:lstStyle/>
          <a:p>
            <a:pPr>
              <a:defRPr/>
            </a:pPr>
            <a:r>
              <a:rPr lang="zh-CN" altLang="en-US" sz="1600" b="1" dirty="0">
                <a:solidFill>
                  <a:srgbClr val="000000"/>
                </a:solidFill>
                <a:latin typeface="微软雅黑" panose="020B0503020204020204" pitchFamily="34" charset="-122"/>
                <a:ea typeface="微软雅黑" panose="020B0503020204020204" pitchFamily="34" charset="-122"/>
              </a:rPr>
              <a:t>九横</a:t>
            </a:r>
            <a:r>
              <a:rPr lang="en-US" altLang="zh-CN" sz="1600" dirty="0">
                <a:solidFill>
                  <a:srgbClr val="000000"/>
                </a:solidFill>
                <a:latin typeface="微软雅黑" panose="020B0503020204020204" pitchFamily="34" charset="-122"/>
                <a:ea typeface="微软雅黑" panose="020B0503020204020204" pitchFamily="34" charset="-122"/>
              </a:rPr>
              <a:t>——</a:t>
            </a:r>
          </a:p>
        </p:txBody>
      </p:sp>
      <p:sp>
        <p:nvSpPr>
          <p:cNvPr id="106" name="矩形 105"/>
          <p:cNvSpPr/>
          <p:nvPr/>
        </p:nvSpPr>
        <p:spPr>
          <a:xfrm>
            <a:off x="1077649" y="1016005"/>
            <a:ext cx="1146468" cy="369332"/>
          </a:xfrm>
          <a:prstGeom prst="rect">
            <a:avLst/>
          </a:prstGeom>
        </p:spPr>
        <p:txBody>
          <a:bodyPr wrap="none">
            <a:spAutoFit/>
          </a:bodyPr>
          <a:lstStyle/>
          <a:p>
            <a:r>
              <a:rPr lang="zh-CN" altLang="en-US" b="1" kern="0" dirty="0">
                <a:solidFill>
                  <a:prstClr val="black"/>
                </a:solidFill>
                <a:latin typeface="微软雅黑" panose="020B0503020204020204" pitchFamily="34" charset="-122"/>
                <a:ea typeface="微软雅黑" panose="020B0503020204020204" pitchFamily="34" charset="-122"/>
              </a:rPr>
              <a:t>四纵</a:t>
            </a:r>
            <a:r>
              <a:rPr lang="en-US" altLang="zh-CN" kern="0" dirty="0">
                <a:solidFill>
                  <a:prstClr val="black"/>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31043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p:spPr>
        <p:txBody>
          <a:bodyPr wrap="square" rtlCol="0">
            <a:spAutoFit/>
          </a:bodyPr>
          <a:lstStyle/>
          <a:p>
            <a:r>
              <a:rPr lang="zh-CN" altLang="en-US" dirty="0"/>
              <a:t>模型设计基础</a:t>
            </a:r>
            <a:r>
              <a:rPr lang="en-US" altLang="zh-CN" dirty="0" smtClean="0"/>
              <a:t>-SAP</a:t>
            </a:r>
            <a:r>
              <a:rPr lang="zh-CN" altLang="en-US" dirty="0" smtClean="0"/>
              <a:t>系统与外围系统搭建整体</a:t>
            </a:r>
            <a:r>
              <a:rPr lang="zh-CN" altLang="en-US" dirty="0"/>
              <a:t>信息化</a:t>
            </a:r>
            <a:r>
              <a:rPr lang="zh-CN" altLang="en-US" dirty="0" smtClean="0"/>
              <a:t>平台</a:t>
            </a:r>
            <a:r>
              <a:rPr lang="en-US" altLang="zh-CN" dirty="0" smtClean="0"/>
              <a:t>-</a:t>
            </a:r>
            <a:r>
              <a:rPr lang="zh-CN" altLang="en-US" dirty="0" smtClean="0"/>
              <a:t>示例</a:t>
            </a:r>
            <a:endParaRPr lang="zh-CN" altLang="en-US" dirty="0"/>
          </a:p>
        </p:txBody>
      </p:sp>
      <p:sp>
        <p:nvSpPr>
          <p:cNvPr id="158" name="下箭头 157">
            <a:extLst>
              <a:ext uri="{FF2B5EF4-FFF2-40B4-BE49-F238E27FC236}">
                <a16:creationId xmlns="" xmlns:a16="http://schemas.microsoft.com/office/drawing/2014/main" id="{B31FE360-906B-1849-9ECB-D525C5A5163A}"/>
              </a:ext>
            </a:extLst>
          </p:cNvPr>
          <p:cNvSpPr/>
          <p:nvPr/>
        </p:nvSpPr>
        <p:spPr>
          <a:xfrm>
            <a:off x="3528126" y="7148593"/>
            <a:ext cx="316046" cy="2297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75" name="文本框 174">
            <a:extLst>
              <a:ext uri="{FF2B5EF4-FFF2-40B4-BE49-F238E27FC236}">
                <a16:creationId xmlns="" xmlns:a16="http://schemas.microsoft.com/office/drawing/2014/main" id="{AEAEC6EA-F4B0-F945-9F00-99E114377094}"/>
              </a:ext>
            </a:extLst>
          </p:cNvPr>
          <p:cNvSpPr txBox="1"/>
          <p:nvPr/>
        </p:nvSpPr>
        <p:spPr>
          <a:xfrm>
            <a:off x="9939967" y="564661"/>
            <a:ext cx="492443" cy="276999"/>
          </a:xfrm>
          <a:prstGeom prst="rect">
            <a:avLst/>
          </a:prstGeom>
          <a:noFill/>
        </p:spPr>
        <p:txBody>
          <a:bodyPr wrap="none" rtlCol="0">
            <a:spAutoFit/>
          </a:bodyPr>
          <a:lstStyle/>
          <a:p>
            <a:r>
              <a:rPr kumimoji="1" lang="zh-CN" altLang="en-US" sz="1200" dirty="0">
                <a:solidFill>
                  <a:prstClr val="black"/>
                </a:solidFill>
              </a:rPr>
              <a:t>生产</a:t>
            </a:r>
          </a:p>
        </p:txBody>
      </p:sp>
      <p:sp>
        <p:nvSpPr>
          <p:cNvPr id="337" name="矩形 336"/>
          <p:cNvSpPr/>
          <p:nvPr/>
        </p:nvSpPr>
        <p:spPr>
          <a:xfrm>
            <a:off x="166255" y="1807602"/>
            <a:ext cx="10082645" cy="3581400"/>
          </a:xfrm>
          <a:prstGeom prst="rect">
            <a:avLst/>
          </a:prstGeom>
          <a:solidFill>
            <a:srgbClr val="5B9BD5">
              <a:lumMod val="20000"/>
              <a:lumOff val="80000"/>
            </a:srgbClr>
          </a:solidFill>
          <a:ln w="28575">
            <a:solidFill>
              <a:srgbClr val="4472C4">
                <a:lumMod val="40000"/>
                <a:lumOff val="60000"/>
              </a:srgb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38" name="矩形 337"/>
          <p:cNvSpPr/>
          <p:nvPr/>
        </p:nvSpPr>
        <p:spPr>
          <a:xfrm>
            <a:off x="1145641" y="876335"/>
            <a:ext cx="9103260" cy="351211"/>
          </a:xfrm>
          <a:prstGeom prst="rect">
            <a:avLst/>
          </a:prstGeom>
          <a:solidFill>
            <a:srgbClr val="5B9BD5">
              <a:lumMod val="20000"/>
              <a:lumOff val="80000"/>
            </a:srgbClr>
          </a:solidFill>
          <a:ln w="28575">
            <a:solidFill>
              <a:srgbClr val="4472C4">
                <a:lumMod val="40000"/>
                <a:lumOff val="60000"/>
              </a:srgbClr>
            </a:solidFill>
          </a:ln>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OA</a:t>
            </a:r>
            <a:endParaRPr kumimoji="0" lang="zh-CN" altLang="en-US" sz="24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39" name="矩形 338"/>
          <p:cNvSpPr/>
          <p:nvPr/>
        </p:nvSpPr>
        <p:spPr>
          <a:xfrm>
            <a:off x="166255" y="6121599"/>
            <a:ext cx="10035180" cy="328960"/>
          </a:xfrm>
          <a:prstGeom prst="rect">
            <a:avLst/>
          </a:prstGeom>
          <a:solidFill>
            <a:srgbClr val="5B9BD5">
              <a:lumMod val="20000"/>
              <a:lumOff val="80000"/>
            </a:srgbClr>
          </a:solidFill>
          <a:ln w="28575">
            <a:solidFill>
              <a:srgbClr val="4472C4">
                <a:lumMod val="40000"/>
                <a:lumOff val="60000"/>
              </a:srgb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MES</a:t>
            </a:r>
            <a:endParaRPr kumimoji="0" lang="zh-CN" altLang="en-US" sz="24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40" name="矩形 339"/>
          <p:cNvSpPr/>
          <p:nvPr/>
        </p:nvSpPr>
        <p:spPr>
          <a:xfrm>
            <a:off x="164084" y="876336"/>
            <a:ext cx="916134" cy="356649"/>
          </a:xfrm>
          <a:prstGeom prst="rect">
            <a:avLst/>
          </a:prstGeom>
          <a:solidFill>
            <a:srgbClr val="5B9BD5">
              <a:lumMod val="20000"/>
              <a:lumOff val="80000"/>
            </a:srgbClr>
          </a:solidFill>
          <a:ln w="28575">
            <a:solidFill>
              <a:srgbClr val="4472C4">
                <a:lumMod val="40000"/>
                <a:lumOff val="60000"/>
              </a:srgbClr>
            </a:solidFill>
          </a:ln>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PLM</a:t>
            </a:r>
            <a:endParaRPr kumimoji="0" lang="zh-CN" altLang="en-US" sz="24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41" name="矩形 340"/>
          <p:cNvSpPr/>
          <p:nvPr/>
        </p:nvSpPr>
        <p:spPr>
          <a:xfrm>
            <a:off x="247649" y="2158813"/>
            <a:ext cx="4388512" cy="3047029"/>
          </a:xfrm>
          <a:prstGeom prst="rect">
            <a:avLst/>
          </a:prstGeom>
          <a:solidFill>
            <a:srgbClr val="70AD47">
              <a:lumMod val="60000"/>
              <a:lumOff val="40000"/>
            </a:srgbClr>
          </a:solidFill>
          <a:ln w="28575">
            <a:solidFill>
              <a:srgbClr val="4472C4">
                <a:lumMod val="40000"/>
                <a:lumOff val="60000"/>
              </a:srgbClr>
            </a:solidFill>
          </a:ln>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MM</a:t>
            </a:r>
            <a:endParaRPr kumimoji="0" lang="zh-CN" altLang="en-US" sz="24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42" name="矩形 341"/>
          <p:cNvSpPr/>
          <p:nvPr/>
        </p:nvSpPr>
        <p:spPr>
          <a:xfrm>
            <a:off x="11139055" y="876334"/>
            <a:ext cx="805295" cy="1220483"/>
          </a:xfrm>
          <a:prstGeom prst="rect">
            <a:avLst/>
          </a:prstGeom>
          <a:solidFill>
            <a:srgbClr val="5B9BD5">
              <a:lumMod val="20000"/>
              <a:lumOff val="80000"/>
            </a:srgbClr>
          </a:solidFill>
          <a:ln w="28575">
            <a:solidFill>
              <a:srgbClr val="4472C4">
                <a:lumMod val="40000"/>
                <a:lumOff val="60000"/>
              </a:srgbClr>
            </a:solidFill>
          </a:ln>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CBS</a:t>
            </a:r>
            <a:endParaRPr kumimoji="0" lang="zh-CN" altLang="en-US" sz="16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43" name="矩形 342"/>
          <p:cNvSpPr/>
          <p:nvPr/>
        </p:nvSpPr>
        <p:spPr>
          <a:xfrm>
            <a:off x="11139055" y="2171378"/>
            <a:ext cx="805294" cy="1417442"/>
          </a:xfrm>
          <a:prstGeom prst="rect">
            <a:avLst/>
          </a:prstGeom>
          <a:solidFill>
            <a:srgbClr val="5B9BD5">
              <a:lumMod val="20000"/>
              <a:lumOff val="80000"/>
            </a:srgbClr>
          </a:solidFill>
          <a:ln w="28575">
            <a:solidFill>
              <a:srgbClr val="4472C4">
                <a:lumMod val="40000"/>
                <a:lumOff val="60000"/>
              </a:srgbClr>
            </a:solidFill>
          </a:ln>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BI</a:t>
            </a:r>
            <a:endParaRPr kumimoji="0" lang="zh-CN" altLang="en-US" sz="16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44" name="矩形 343"/>
          <p:cNvSpPr/>
          <p:nvPr/>
        </p:nvSpPr>
        <p:spPr>
          <a:xfrm>
            <a:off x="11139055" y="3655321"/>
            <a:ext cx="805292" cy="986575"/>
          </a:xfrm>
          <a:prstGeom prst="rect">
            <a:avLst/>
          </a:prstGeom>
          <a:solidFill>
            <a:srgbClr val="5B9BD5">
              <a:lumMod val="20000"/>
              <a:lumOff val="80000"/>
            </a:srgbClr>
          </a:solidFill>
          <a:ln w="28575">
            <a:solidFill>
              <a:srgbClr val="4472C4">
                <a:lumMod val="40000"/>
                <a:lumOff val="60000"/>
              </a:srgbClr>
            </a:solidFill>
          </a:ln>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金税</a:t>
            </a:r>
          </a:p>
        </p:txBody>
      </p:sp>
      <p:sp>
        <p:nvSpPr>
          <p:cNvPr id="345" name="矩形 344"/>
          <p:cNvSpPr/>
          <p:nvPr/>
        </p:nvSpPr>
        <p:spPr>
          <a:xfrm>
            <a:off x="11139055" y="4708397"/>
            <a:ext cx="805292" cy="1704939"/>
          </a:xfrm>
          <a:prstGeom prst="rect">
            <a:avLst/>
          </a:prstGeom>
          <a:solidFill>
            <a:srgbClr val="5B9BD5">
              <a:lumMod val="20000"/>
              <a:lumOff val="80000"/>
            </a:srgbClr>
          </a:solidFill>
          <a:ln w="28575">
            <a:solidFill>
              <a:srgbClr val="4472C4">
                <a:lumMod val="40000"/>
                <a:lumOff val="60000"/>
              </a:srgbClr>
            </a:solidFill>
          </a:ln>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云关通</a:t>
            </a:r>
          </a:p>
        </p:txBody>
      </p:sp>
      <p:sp>
        <p:nvSpPr>
          <p:cNvPr id="346" name="矩形 345"/>
          <p:cNvSpPr/>
          <p:nvPr/>
        </p:nvSpPr>
        <p:spPr>
          <a:xfrm>
            <a:off x="6841375" y="2158813"/>
            <a:ext cx="3067396" cy="1368184"/>
          </a:xfrm>
          <a:prstGeom prst="rect">
            <a:avLst/>
          </a:prstGeom>
          <a:solidFill>
            <a:srgbClr val="70AD47">
              <a:lumMod val="60000"/>
              <a:lumOff val="40000"/>
            </a:srgbClr>
          </a:solidFill>
          <a:ln w="28575">
            <a:solidFill>
              <a:srgbClr val="4472C4">
                <a:lumMod val="40000"/>
                <a:lumOff val="60000"/>
              </a:srgbClr>
            </a:solidFill>
          </a:ln>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FICO</a:t>
            </a:r>
            <a:endParaRPr kumimoji="0" lang="zh-CN" altLang="en-US" sz="24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47" name="矩形 346"/>
          <p:cNvSpPr/>
          <p:nvPr/>
        </p:nvSpPr>
        <p:spPr>
          <a:xfrm>
            <a:off x="4760074" y="2158813"/>
            <a:ext cx="1957388" cy="3047030"/>
          </a:xfrm>
          <a:prstGeom prst="rect">
            <a:avLst/>
          </a:prstGeom>
          <a:solidFill>
            <a:srgbClr val="70AD47">
              <a:lumMod val="60000"/>
              <a:lumOff val="40000"/>
            </a:srgbClr>
          </a:solidFill>
          <a:ln w="28575">
            <a:solidFill>
              <a:srgbClr val="4472C4">
                <a:lumMod val="40000"/>
                <a:lumOff val="60000"/>
              </a:srgbClr>
            </a:solidFill>
          </a:ln>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PP</a:t>
            </a:r>
          </a:p>
        </p:txBody>
      </p:sp>
      <p:sp>
        <p:nvSpPr>
          <p:cNvPr id="348" name="矩形 347"/>
          <p:cNvSpPr/>
          <p:nvPr/>
        </p:nvSpPr>
        <p:spPr>
          <a:xfrm>
            <a:off x="6841375" y="3655321"/>
            <a:ext cx="3067396" cy="1550522"/>
          </a:xfrm>
          <a:prstGeom prst="rect">
            <a:avLst/>
          </a:prstGeom>
          <a:solidFill>
            <a:srgbClr val="70AD47">
              <a:lumMod val="60000"/>
              <a:lumOff val="40000"/>
            </a:srgbClr>
          </a:solidFill>
          <a:ln w="28575">
            <a:solidFill>
              <a:srgbClr val="4472C4">
                <a:lumMod val="40000"/>
                <a:lumOff val="60000"/>
              </a:srgbClr>
            </a:solidFill>
          </a:ln>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SD</a:t>
            </a:r>
          </a:p>
        </p:txBody>
      </p:sp>
      <p:cxnSp>
        <p:nvCxnSpPr>
          <p:cNvPr id="349" name="直接箭头连接符 348"/>
          <p:cNvCxnSpPr/>
          <p:nvPr/>
        </p:nvCxnSpPr>
        <p:spPr>
          <a:xfrm>
            <a:off x="9908771" y="3917649"/>
            <a:ext cx="1230284" cy="0"/>
          </a:xfrm>
          <a:prstGeom prst="straightConnector1">
            <a:avLst/>
          </a:prstGeom>
          <a:noFill/>
          <a:ln w="19050" cap="flat" cmpd="sng" algn="ctr">
            <a:solidFill>
              <a:srgbClr val="5B9BD5">
                <a:shade val="95000"/>
                <a:satMod val="105000"/>
              </a:srgbClr>
            </a:solidFill>
            <a:prstDash val="solid"/>
            <a:tailEnd type="triangle"/>
          </a:ln>
          <a:effectLst/>
        </p:spPr>
      </p:cxnSp>
      <p:cxnSp>
        <p:nvCxnSpPr>
          <p:cNvPr id="350" name="直接箭头连接符 349"/>
          <p:cNvCxnSpPr/>
          <p:nvPr/>
        </p:nvCxnSpPr>
        <p:spPr>
          <a:xfrm flipH="1">
            <a:off x="9908772" y="4306063"/>
            <a:ext cx="1214528" cy="0"/>
          </a:xfrm>
          <a:prstGeom prst="straightConnector1">
            <a:avLst/>
          </a:prstGeom>
          <a:noFill/>
          <a:ln w="19050" cap="flat" cmpd="sng" algn="ctr">
            <a:solidFill>
              <a:srgbClr val="5B9BD5">
                <a:shade val="95000"/>
                <a:satMod val="105000"/>
              </a:srgbClr>
            </a:solidFill>
            <a:prstDash val="solid"/>
            <a:tailEnd type="triangle"/>
          </a:ln>
          <a:effectLst/>
        </p:spPr>
      </p:cxnSp>
      <p:sp>
        <p:nvSpPr>
          <p:cNvPr id="351" name="文本框 350"/>
          <p:cNvSpPr txBox="1"/>
          <p:nvPr/>
        </p:nvSpPr>
        <p:spPr>
          <a:xfrm>
            <a:off x="9978605" y="3655321"/>
            <a:ext cx="1090616" cy="261610"/>
          </a:xfrm>
          <a:prstGeom prst="rect">
            <a:avLst/>
          </a:prstGeom>
          <a:noFill/>
        </p:spPr>
        <p:txBody>
          <a:bodyPr wrap="square" rtlCol="0">
            <a:spAutoFit/>
          </a:bodyPr>
          <a:lstStyle/>
          <a:p>
            <a:pPr algn="ctr"/>
            <a:r>
              <a:rPr lang="en-US" altLang="zh-CN" sz="1050" b="1" dirty="0">
                <a:solidFill>
                  <a:prstClr val="black"/>
                </a:solidFill>
                <a:latin typeface="微软雅黑" panose="020B0503020204020204" pitchFamily="34" charset="-122"/>
                <a:ea typeface="微软雅黑" panose="020B0503020204020204" pitchFamily="34" charset="-122"/>
              </a:rPr>
              <a:t>SAP</a:t>
            </a:r>
            <a:r>
              <a:rPr lang="zh-CN" altLang="en-US" sz="1050" b="1" dirty="0">
                <a:solidFill>
                  <a:prstClr val="black"/>
                </a:solidFill>
                <a:latin typeface="微软雅黑" panose="020B0503020204020204" pitchFamily="34" charset="-122"/>
                <a:ea typeface="微软雅黑" panose="020B0503020204020204" pitchFamily="34" charset="-122"/>
              </a:rPr>
              <a:t>系统发票</a:t>
            </a:r>
          </a:p>
        </p:txBody>
      </p:sp>
      <p:sp>
        <p:nvSpPr>
          <p:cNvPr id="352" name="文本框 351"/>
          <p:cNvSpPr txBox="1"/>
          <p:nvPr/>
        </p:nvSpPr>
        <p:spPr>
          <a:xfrm>
            <a:off x="9978605" y="4037566"/>
            <a:ext cx="1090616" cy="261610"/>
          </a:xfrm>
          <a:prstGeom prst="rect">
            <a:avLst/>
          </a:prstGeom>
          <a:noFill/>
        </p:spPr>
        <p:txBody>
          <a:bodyPr wrap="square" rtlCol="0">
            <a:spAutoFit/>
          </a:bodyPr>
          <a:lstStyle/>
          <a:p>
            <a:pPr algn="ctr"/>
            <a:r>
              <a:rPr lang="zh-CN" altLang="en-US" sz="1050" b="1" dirty="0">
                <a:solidFill>
                  <a:prstClr val="black"/>
                </a:solidFill>
                <a:latin typeface="微软雅黑" panose="020B0503020204020204" pitchFamily="34" charset="-122"/>
                <a:ea typeface="微软雅黑" panose="020B0503020204020204" pitchFamily="34" charset="-122"/>
              </a:rPr>
              <a:t>金税发票号</a:t>
            </a:r>
          </a:p>
        </p:txBody>
      </p:sp>
      <p:cxnSp>
        <p:nvCxnSpPr>
          <p:cNvPr id="353" name="直接箭头连接符 352"/>
          <p:cNvCxnSpPr/>
          <p:nvPr/>
        </p:nvCxnSpPr>
        <p:spPr>
          <a:xfrm>
            <a:off x="9908771" y="4808945"/>
            <a:ext cx="1214529" cy="0"/>
          </a:xfrm>
          <a:prstGeom prst="straightConnector1">
            <a:avLst/>
          </a:prstGeom>
          <a:noFill/>
          <a:ln w="19050" cap="flat" cmpd="sng" algn="ctr">
            <a:solidFill>
              <a:srgbClr val="5B9BD5">
                <a:shade val="95000"/>
                <a:satMod val="105000"/>
              </a:srgbClr>
            </a:solidFill>
            <a:prstDash val="solid"/>
            <a:tailEnd type="triangle"/>
          </a:ln>
          <a:effectLst/>
        </p:spPr>
      </p:cxnSp>
      <p:sp>
        <p:nvSpPr>
          <p:cNvPr id="354" name="文本框 353"/>
          <p:cNvSpPr txBox="1"/>
          <p:nvPr/>
        </p:nvSpPr>
        <p:spPr>
          <a:xfrm>
            <a:off x="9978605" y="4546571"/>
            <a:ext cx="1090616" cy="415498"/>
          </a:xfrm>
          <a:prstGeom prst="rect">
            <a:avLst/>
          </a:prstGeom>
          <a:noFill/>
        </p:spPr>
        <p:txBody>
          <a:bodyPr wrap="square" rtlCol="0">
            <a:spAutoFit/>
          </a:bodyPr>
          <a:lstStyle/>
          <a:p>
            <a:pPr algn="ctr"/>
            <a:r>
              <a:rPr lang="en-US" altLang="zh-CN" sz="1050" b="1" dirty="0">
                <a:solidFill>
                  <a:prstClr val="black"/>
                </a:solidFill>
                <a:latin typeface="微软雅黑" panose="020B0503020204020204" pitchFamily="34" charset="-122"/>
                <a:ea typeface="微软雅黑" panose="020B0503020204020204" pitchFamily="34" charset="-122"/>
              </a:rPr>
              <a:t>SAP</a:t>
            </a:r>
            <a:r>
              <a:rPr lang="zh-CN" altLang="en-US" sz="1050" b="1" dirty="0">
                <a:solidFill>
                  <a:prstClr val="black"/>
                </a:solidFill>
                <a:latin typeface="微软雅黑" panose="020B0503020204020204" pitchFamily="34" charset="-122"/>
                <a:ea typeface="微软雅黑" panose="020B0503020204020204" pitchFamily="34" charset="-122"/>
              </a:rPr>
              <a:t>交货单信息</a:t>
            </a:r>
          </a:p>
        </p:txBody>
      </p:sp>
      <p:cxnSp>
        <p:nvCxnSpPr>
          <p:cNvPr id="355" name="直接箭头连接符 354"/>
          <p:cNvCxnSpPr/>
          <p:nvPr/>
        </p:nvCxnSpPr>
        <p:spPr>
          <a:xfrm flipH="1">
            <a:off x="9908772" y="5107160"/>
            <a:ext cx="1214528" cy="0"/>
          </a:xfrm>
          <a:prstGeom prst="straightConnector1">
            <a:avLst/>
          </a:prstGeom>
          <a:noFill/>
          <a:ln w="19050" cap="flat" cmpd="sng" algn="ctr">
            <a:solidFill>
              <a:srgbClr val="5B9BD5">
                <a:shade val="95000"/>
                <a:satMod val="105000"/>
              </a:srgbClr>
            </a:solidFill>
            <a:prstDash val="solid"/>
            <a:tailEnd type="triangle"/>
          </a:ln>
          <a:effectLst/>
        </p:spPr>
      </p:cxnSp>
      <p:sp>
        <p:nvSpPr>
          <p:cNvPr id="356" name="文本框 355"/>
          <p:cNvSpPr txBox="1"/>
          <p:nvPr/>
        </p:nvSpPr>
        <p:spPr>
          <a:xfrm>
            <a:off x="9978605" y="4845550"/>
            <a:ext cx="1090616" cy="261610"/>
          </a:xfrm>
          <a:prstGeom prst="rect">
            <a:avLst/>
          </a:prstGeom>
          <a:noFill/>
        </p:spPr>
        <p:txBody>
          <a:bodyPr wrap="square" rtlCol="0">
            <a:spAutoFit/>
          </a:bodyPr>
          <a:lstStyle/>
          <a:p>
            <a:pPr algn="ctr"/>
            <a:r>
              <a:rPr lang="zh-CN" altLang="en-US" sz="1050" b="1" dirty="0">
                <a:solidFill>
                  <a:prstClr val="black"/>
                </a:solidFill>
                <a:latin typeface="微软雅黑" panose="020B0503020204020204" pitchFamily="34" charset="-122"/>
                <a:ea typeface="微软雅黑" panose="020B0503020204020204" pitchFamily="34" charset="-122"/>
              </a:rPr>
              <a:t>报关单号回传</a:t>
            </a:r>
          </a:p>
        </p:txBody>
      </p:sp>
      <p:cxnSp>
        <p:nvCxnSpPr>
          <p:cNvPr id="357" name="直接箭头连接符 356"/>
          <p:cNvCxnSpPr/>
          <p:nvPr/>
        </p:nvCxnSpPr>
        <p:spPr>
          <a:xfrm>
            <a:off x="315878" y="1227546"/>
            <a:ext cx="0" cy="931267"/>
          </a:xfrm>
          <a:prstGeom prst="straightConnector1">
            <a:avLst/>
          </a:prstGeom>
          <a:noFill/>
          <a:ln w="19050" cap="flat" cmpd="sng" algn="ctr">
            <a:solidFill>
              <a:srgbClr val="5B9BD5">
                <a:shade val="95000"/>
                <a:satMod val="105000"/>
              </a:srgbClr>
            </a:solidFill>
            <a:prstDash val="solid"/>
            <a:tailEnd type="triangle"/>
          </a:ln>
          <a:effectLst/>
        </p:spPr>
      </p:cxnSp>
      <p:sp>
        <p:nvSpPr>
          <p:cNvPr id="358" name="文本框 357"/>
          <p:cNvSpPr txBox="1"/>
          <p:nvPr/>
        </p:nvSpPr>
        <p:spPr>
          <a:xfrm>
            <a:off x="395730" y="1243056"/>
            <a:ext cx="234206" cy="900246"/>
          </a:xfrm>
          <a:prstGeom prst="rect">
            <a:avLst/>
          </a:prstGeom>
          <a:noFill/>
        </p:spPr>
        <p:txBody>
          <a:bodyPr wrap="square" rtlCol="0">
            <a:spAutoFit/>
          </a:bodyPr>
          <a:lstStyle/>
          <a:p>
            <a:pPr algn="ctr"/>
            <a:r>
              <a:rPr lang="zh-CN" altLang="en-US" sz="1050" b="1" dirty="0">
                <a:solidFill>
                  <a:prstClr val="black"/>
                </a:solidFill>
                <a:latin typeface="微软雅黑" panose="020B0503020204020204" pitchFamily="34" charset="-122"/>
                <a:ea typeface="微软雅黑" panose="020B0503020204020204" pitchFamily="34" charset="-122"/>
              </a:rPr>
              <a:t>物</a:t>
            </a:r>
            <a:endParaRPr lang="en-US" altLang="zh-CN" sz="1050" b="1" dirty="0">
              <a:solidFill>
                <a:prstClr val="black"/>
              </a:solidFill>
              <a:latin typeface="微软雅黑" panose="020B0503020204020204" pitchFamily="34" charset="-122"/>
              <a:ea typeface="微软雅黑" panose="020B0503020204020204" pitchFamily="34" charset="-122"/>
            </a:endParaRPr>
          </a:p>
          <a:p>
            <a:pPr algn="ctr"/>
            <a:r>
              <a:rPr lang="zh-CN" altLang="en-US" sz="1050" b="1" dirty="0">
                <a:solidFill>
                  <a:prstClr val="black"/>
                </a:solidFill>
                <a:latin typeface="微软雅黑" panose="020B0503020204020204" pitchFamily="34" charset="-122"/>
                <a:ea typeface="微软雅黑" panose="020B0503020204020204" pitchFamily="34" charset="-122"/>
              </a:rPr>
              <a:t>料</a:t>
            </a:r>
            <a:endParaRPr lang="en-US" altLang="zh-CN" sz="1050" b="1" dirty="0">
              <a:solidFill>
                <a:prstClr val="black"/>
              </a:solidFill>
              <a:latin typeface="微软雅黑" panose="020B0503020204020204" pitchFamily="34" charset="-122"/>
              <a:ea typeface="微软雅黑" panose="020B0503020204020204" pitchFamily="34" charset="-122"/>
            </a:endParaRPr>
          </a:p>
          <a:p>
            <a:pPr algn="ctr"/>
            <a:r>
              <a:rPr lang="zh-CN" altLang="en-US" sz="1050" b="1" dirty="0">
                <a:solidFill>
                  <a:prstClr val="black"/>
                </a:solidFill>
                <a:latin typeface="微软雅黑" panose="020B0503020204020204" pitchFamily="34" charset="-122"/>
                <a:ea typeface="微软雅黑" panose="020B0503020204020204" pitchFamily="34" charset="-122"/>
              </a:rPr>
              <a:t>主</a:t>
            </a:r>
            <a:endParaRPr lang="en-US" altLang="zh-CN" sz="1050" b="1" dirty="0">
              <a:solidFill>
                <a:prstClr val="black"/>
              </a:solidFill>
              <a:latin typeface="微软雅黑" panose="020B0503020204020204" pitchFamily="34" charset="-122"/>
              <a:ea typeface="微软雅黑" panose="020B0503020204020204" pitchFamily="34" charset="-122"/>
            </a:endParaRPr>
          </a:p>
          <a:p>
            <a:pPr algn="ctr"/>
            <a:r>
              <a:rPr lang="zh-CN" altLang="en-US" sz="1050" b="1" dirty="0">
                <a:solidFill>
                  <a:prstClr val="black"/>
                </a:solidFill>
                <a:latin typeface="微软雅黑" panose="020B0503020204020204" pitchFamily="34" charset="-122"/>
                <a:ea typeface="微软雅黑" panose="020B0503020204020204" pitchFamily="34" charset="-122"/>
              </a:rPr>
              <a:t>数</a:t>
            </a:r>
            <a:endParaRPr lang="en-US" altLang="zh-CN" sz="1050" b="1" dirty="0">
              <a:solidFill>
                <a:prstClr val="black"/>
              </a:solidFill>
              <a:latin typeface="微软雅黑" panose="020B0503020204020204" pitchFamily="34" charset="-122"/>
              <a:ea typeface="微软雅黑" panose="020B0503020204020204" pitchFamily="34" charset="-122"/>
            </a:endParaRPr>
          </a:p>
          <a:p>
            <a:pPr algn="ctr"/>
            <a:r>
              <a:rPr lang="zh-CN" altLang="en-US" sz="1050" b="1" dirty="0">
                <a:solidFill>
                  <a:prstClr val="black"/>
                </a:solidFill>
                <a:latin typeface="微软雅黑" panose="020B0503020204020204" pitchFamily="34" charset="-122"/>
                <a:ea typeface="微软雅黑" panose="020B0503020204020204" pitchFamily="34" charset="-122"/>
              </a:rPr>
              <a:t>据</a:t>
            </a:r>
          </a:p>
        </p:txBody>
      </p:sp>
      <p:cxnSp>
        <p:nvCxnSpPr>
          <p:cNvPr id="359" name="直接箭头连接符 358"/>
          <p:cNvCxnSpPr/>
          <p:nvPr/>
        </p:nvCxnSpPr>
        <p:spPr>
          <a:xfrm>
            <a:off x="725969" y="1243056"/>
            <a:ext cx="0" cy="931267"/>
          </a:xfrm>
          <a:prstGeom prst="straightConnector1">
            <a:avLst/>
          </a:prstGeom>
          <a:noFill/>
          <a:ln w="19050" cap="flat" cmpd="sng" algn="ctr">
            <a:solidFill>
              <a:srgbClr val="5B9BD5">
                <a:shade val="95000"/>
                <a:satMod val="105000"/>
              </a:srgbClr>
            </a:solidFill>
            <a:prstDash val="solid"/>
            <a:tailEnd type="triangle"/>
          </a:ln>
          <a:effectLst/>
        </p:spPr>
      </p:cxnSp>
      <p:sp>
        <p:nvSpPr>
          <p:cNvPr id="360" name="文本框 359"/>
          <p:cNvSpPr txBox="1"/>
          <p:nvPr/>
        </p:nvSpPr>
        <p:spPr>
          <a:xfrm>
            <a:off x="802685" y="1263603"/>
            <a:ext cx="234206" cy="577081"/>
          </a:xfrm>
          <a:prstGeom prst="rect">
            <a:avLst/>
          </a:prstGeom>
          <a:noFill/>
        </p:spPr>
        <p:txBody>
          <a:bodyPr wrap="square" rtlCol="0">
            <a:spAutoFit/>
          </a:bodyPr>
          <a:lstStyle/>
          <a:p>
            <a:pPr algn="ctr"/>
            <a:r>
              <a:rPr lang="en-US" altLang="zh-CN" sz="1050" b="1" dirty="0">
                <a:solidFill>
                  <a:prstClr val="black"/>
                </a:solidFill>
                <a:latin typeface="微软雅黑" panose="020B0503020204020204" pitchFamily="34" charset="-122"/>
                <a:ea typeface="微软雅黑" panose="020B0503020204020204" pitchFamily="34" charset="-122"/>
              </a:rPr>
              <a:t>B</a:t>
            </a:r>
          </a:p>
          <a:p>
            <a:pPr algn="ctr"/>
            <a:r>
              <a:rPr lang="en-US" altLang="zh-CN" sz="1050" b="1" dirty="0">
                <a:solidFill>
                  <a:prstClr val="black"/>
                </a:solidFill>
                <a:latin typeface="微软雅黑" panose="020B0503020204020204" pitchFamily="34" charset="-122"/>
                <a:ea typeface="微软雅黑" panose="020B0503020204020204" pitchFamily="34" charset="-122"/>
              </a:rPr>
              <a:t>O</a:t>
            </a:r>
          </a:p>
          <a:p>
            <a:pPr algn="ctr"/>
            <a:r>
              <a:rPr lang="en-US" altLang="zh-CN" sz="1050" b="1" dirty="0">
                <a:solidFill>
                  <a:prstClr val="black"/>
                </a:solidFill>
                <a:latin typeface="微软雅黑" panose="020B0503020204020204" pitchFamily="34" charset="-122"/>
                <a:ea typeface="微软雅黑" panose="020B0503020204020204" pitchFamily="34" charset="-122"/>
              </a:rPr>
              <a:t>M</a:t>
            </a:r>
          </a:p>
        </p:txBody>
      </p:sp>
      <p:cxnSp>
        <p:nvCxnSpPr>
          <p:cNvPr id="361" name="直接箭头连接符 360"/>
          <p:cNvCxnSpPr/>
          <p:nvPr/>
        </p:nvCxnSpPr>
        <p:spPr>
          <a:xfrm>
            <a:off x="1166340" y="1218611"/>
            <a:ext cx="0" cy="931267"/>
          </a:xfrm>
          <a:prstGeom prst="straightConnector1">
            <a:avLst/>
          </a:prstGeom>
          <a:noFill/>
          <a:ln w="19050" cap="flat" cmpd="sng" algn="ctr">
            <a:solidFill>
              <a:srgbClr val="5B9BD5">
                <a:shade val="95000"/>
                <a:satMod val="105000"/>
              </a:srgbClr>
            </a:solidFill>
            <a:prstDash val="solid"/>
            <a:tailEnd type="triangle"/>
          </a:ln>
          <a:effectLst/>
        </p:spPr>
      </p:cxnSp>
      <p:sp>
        <p:nvSpPr>
          <p:cNvPr id="362" name="文本框 361"/>
          <p:cNvSpPr txBox="1"/>
          <p:nvPr/>
        </p:nvSpPr>
        <p:spPr>
          <a:xfrm>
            <a:off x="1186704" y="1218611"/>
            <a:ext cx="234206" cy="900246"/>
          </a:xfrm>
          <a:prstGeom prst="rect">
            <a:avLst/>
          </a:prstGeom>
          <a:noFill/>
        </p:spPr>
        <p:txBody>
          <a:bodyPr wrap="square" rtlCol="0">
            <a:spAutoFit/>
          </a:bodyPr>
          <a:lstStyle/>
          <a:p>
            <a:pPr algn="ctr"/>
            <a:r>
              <a:rPr lang="zh-CN" altLang="en-US" sz="1050" b="1" dirty="0">
                <a:solidFill>
                  <a:prstClr val="black"/>
                </a:solidFill>
                <a:latin typeface="微软雅黑" panose="020B0503020204020204" pitchFamily="34" charset="-122"/>
                <a:ea typeface="微软雅黑" panose="020B0503020204020204" pitchFamily="34" charset="-122"/>
              </a:rPr>
              <a:t>物</a:t>
            </a:r>
            <a:endParaRPr lang="en-US" altLang="zh-CN" sz="1050" b="1" dirty="0">
              <a:solidFill>
                <a:prstClr val="black"/>
              </a:solidFill>
              <a:latin typeface="微软雅黑" panose="020B0503020204020204" pitchFamily="34" charset="-122"/>
              <a:ea typeface="微软雅黑" panose="020B0503020204020204" pitchFamily="34" charset="-122"/>
            </a:endParaRPr>
          </a:p>
          <a:p>
            <a:pPr algn="ctr"/>
            <a:r>
              <a:rPr lang="zh-CN" altLang="en-US" sz="1050" b="1" dirty="0">
                <a:solidFill>
                  <a:prstClr val="black"/>
                </a:solidFill>
                <a:latin typeface="微软雅黑" panose="020B0503020204020204" pitchFamily="34" charset="-122"/>
                <a:ea typeface="微软雅黑" panose="020B0503020204020204" pitchFamily="34" charset="-122"/>
              </a:rPr>
              <a:t>料</a:t>
            </a:r>
            <a:endParaRPr lang="en-US" altLang="zh-CN" sz="1050" b="1" dirty="0">
              <a:solidFill>
                <a:prstClr val="black"/>
              </a:solidFill>
              <a:latin typeface="微软雅黑" panose="020B0503020204020204" pitchFamily="34" charset="-122"/>
              <a:ea typeface="微软雅黑" panose="020B0503020204020204" pitchFamily="34" charset="-122"/>
            </a:endParaRPr>
          </a:p>
          <a:p>
            <a:pPr algn="ctr"/>
            <a:r>
              <a:rPr lang="zh-CN" altLang="en-US" sz="1050" b="1" dirty="0">
                <a:solidFill>
                  <a:prstClr val="black"/>
                </a:solidFill>
                <a:latin typeface="微软雅黑" panose="020B0503020204020204" pitchFamily="34" charset="-122"/>
                <a:ea typeface="微软雅黑" panose="020B0503020204020204" pitchFamily="34" charset="-122"/>
              </a:rPr>
              <a:t>主</a:t>
            </a:r>
            <a:endParaRPr lang="en-US" altLang="zh-CN" sz="1050" b="1" dirty="0">
              <a:solidFill>
                <a:prstClr val="black"/>
              </a:solidFill>
              <a:latin typeface="微软雅黑" panose="020B0503020204020204" pitchFamily="34" charset="-122"/>
              <a:ea typeface="微软雅黑" panose="020B0503020204020204" pitchFamily="34" charset="-122"/>
            </a:endParaRPr>
          </a:p>
          <a:p>
            <a:pPr algn="ctr"/>
            <a:r>
              <a:rPr lang="zh-CN" altLang="en-US" sz="1050" b="1" dirty="0">
                <a:solidFill>
                  <a:prstClr val="black"/>
                </a:solidFill>
                <a:latin typeface="微软雅黑" panose="020B0503020204020204" pitchFamily="34" charset="-122"/>
                <a:ea typeface="微软雅黑" panose="020B0503020204020204" pitchFamily="34" charset="-122"/>
              </a:rPr>
              <a:t>数</a:t>
            </a:r>
            <a:endParaRPr lang="en-US" altLang="zh-CN" sz="1050" b="1" dirty="0">
              <a:solidFill>
                <a:prstClr val="black"/>
              </a:solidFill>
              <a:latin typeface="微软雅黑" panose="020B0503020204020204" pitchFamily="34" charset="-122"/>
              <a:ea typeface="微软雅黑" panose="020B0503020204020204" pitchFamily="34" charset="-122"/>
            </a:endParaRPr>
          </a:p>
          <a:p>
            <a:pPr algn="ctr"/>
            <a:r>
              <a:rPr lang="zh-CN" altLang="en-US" sz="1050" b="1" dirty="0">
                <a:solidFill>
                  <a:prstClr val="black"/>
                </a:solidFill>
                <a:latin typeface="微软雅黑" panose="020B0503020204020204" pitchFamily="34" charset="-122"/>
                <a:ea typeface="微软雅黑" panose="020B0503020204020204" pitchFamily="34" charset="-122"/>
              </a:rPr>
              <a:t>据</a:t>
            </a:r>
          </a:p>
        </p:txBody>
      </p:sp>
      <p:cxnSp>
        <p:nvCxnSpPr>
          <p:cNvPr id="363" name="直接箭头连接符 362"/>
          <p:cNvCxnSpPr/>
          <p:nvPr/>
        </p:nvCxnSpPr>
        <p:spPr>
          <a:xfrm>
            <a:off x="1441274" y="1218611"/>
            <a:ext cx="0" cy="931267"/>
          </a:xfrm>
          <a:prstGeom prst="straightConnector1">
            <a:avLst/>
          </a:prstGeom>
          <a:noFill/>
          <a:ln w="19050" cap="flat" cmpd="sng" algn="ctr">
            <a:solidFill>
              <a:srgbClr val="5B9BD5">
                <a:shade val="95000"/>
                <a:satMod val="105000"/>
              </a:srgbClr>
            </a:solidFill>
            <a:prstDash val="solid"/>
            <a:tailEnd type="triangle"/>
          </a:ln>
          <a:effectLst/>
        </p:spPr>
      </p:cxnSp>
      <p:sp>
        <p:nvSpPr>
          <p:cNvPr id="364" name="文本框 363"/>
          <p:cNvSpPr txBox="1"/>
          <p:nvPr/>
        </p:nvSpPr>
        <p:spPr>
          <a:xfrm>
            <a:off x="1461638" y="1218611"/>
            <a:ext cx="234206" cy="577081"/>
          </a:xfrm>
          <a:prstGeom prst="rect">
            <a:avLst/>
          </a:prstGeom>
          <a:noFill/>
        </p:spPr>
        <p:txBody>
          <a:bodyPr wrap="square" rtlCol="0">
            <a:spAutoFit/>
          </a:bodyPr>
          <a:lstStyle/>
          <a:p>
            <a:pPr algn="ctr"/>
            <a:r>
              <a:rPr lang="en-US" altLang="zh-CN" sz="1050" b="1" dirty="0">
                <a:solidFill>
                  <a:prstClr val="black"/>
                </a:solidFill>
                <a:latin typeface="微软雅黑" panose="020B0503020204020204" pitchFamily="34" charset="-122"/>
                <a:ea typeface="微软雅黑" panose="020B0503020204020204" pitchFamily="34" charset="-122"/>
              </a:rPr>
              <a:t>B</a:t>
            </a:r>
          </a:p>
          <a:p>
            <a:pPr algn="ctr"/>
            <a:r>
              <a:rPr lang="en-US" altLang="zh-CN" sz="1050" b="1" dirty="0">
                <a:solidFill>
                  <a:prstClr val="black"/>
                </a:solidFill>
                <a:latin typeface="微软雅黑" panose="020B0503020204020204" pitchFamily="34" charset="-122"/>
                <a:ea typeface="微软雅黑" panose="020B0503020204020204" pitchFamily="34" charset="-122"/>
              </a:rPr>
              <a:t>O</a:t>
            </a:r>
          </a:p>
          <a:p>
            <a:pPr algn="ctr"/>
            <a:r>
              <a:rPr lang="en-US" altLang="zh-CN" sz="1050" b="1" dirty="0">
                <a:solidFill>
                  <a:prstClr val="black"/>
                </a:solidFill>
                <a:latin typeface="微软雅黑" panose="020B0503020204020204" pitchFamily="34" charset="-122"/>
                <a:ea typeface="微软雅黑" panose="020B0503020204020204" pitchFamily="34" charset="-122"/>
              </a:rPr>
              <a:t>M</a:t>
            </a:r>
          </a:p>
        </p:txBody>
      </p:sp>
      <p:cxnSp>
        <p:nvCxnSpPr>
          <p:cNvPr id="365" name="直接箭头连接符 364"/>
          <p:cNvCxnSpPr/>
          <p:nvPr/>
        </p:nvCxnSpPr>
        <p:spPr>
          <a:xfrm>
            <a:off x="1998842" y="1218611"/>
            <a:ext cx="0" cy="931267"/>
          </a:xfrm>
          <a:prstGeom prst="straightConnector1">
            <a:avLst/>
          </a:prstGeom>
          <a:noFill/>
          <a:ln w="19050" cap="flat" cmpd="sng" algn="ctr">
            <a:solidFill>
              <a:srgbClr val="5B9BD5">
                <a:shade val="95000"/>
                <a:satMod val="105000"/>
              </a:srgbClr>
            </a:solidFill>
            <a:prstDash val="solid"/>
            <a:tailEnd type="triangle"/>
          </a:ln>
          <a:effectLst/>
        </p:spPr>
      </p:cxnSp>
      <p:sp>
        <p:nvSpPr>
          <p:cNvPr id="366" name="文本框 365"/>
          <p:cNvSpPr txBox="1"/>
          <p:nvPr/>
        </p:nvSpPr>
        <p:spPr>
          <a:xfrm>
            <a:off x="2019206" y="1218611"/>
            <a:ext cx="234206" cy="577081"/>
          </a:xfrm>
          <a:prstGeom prst="rect">
            <a:avLst/>
          </a:prstGeom>
          <a:noFill/>
        </p:spPr>
        <p:txBody>
          <a:bodyPr wrap="square" rtlCol="0">
            <a:spAutoFit/>
          </a:bodyPr>
          <a:lstStyle/>
          <a:p>
            <a:pPr algn="ctr"/>
            <a:r>
              <a:rPr lang="zh-CN" altLang="en-US" sz="1050" b="1" dirty="0">
                <a:solidFill>
                  <a:prstClr val="black"/>
                </a:solidFill>
                <a:latin typeface="微软雅黑" panose="020B0503020204020204" pitchFamily="34" charset="-122"/>
                <a:ea typeface="微软雅黑" panose="020B0503020204020204" pitchFamily="34" charset="-122"/>
              </a:rPr>
              <a:t>供应商</a:t>
            </a:r>
            <a:endParaRPr lang="en-US" altLang="zh-CN" sz="1050" b="1" dirty="0">
              <a:solidFill>
                <a:prstClr val="black"/>
              </a:solidFill>
              <a:latin typeface="微软雅黑" panose="020B0503020204020204" pitchFamily="34" charset="-122"/>
              <a:ea typeface="微软雅黑" panose="020B0503020204020204" pitchFamily="34" charset="-122"/>
            </a:endParaRPr>
          </a:p>
        </p:txBody>
      </p:sp>
      <p:cxnSp>
        <p:nvCxnSpPr>
          <p:cNvPr id="367" name="直接箭头连接符 366"/>
          <p:cNvCxnSpPr/>
          <p:nvPr/>
        </p:nvCxnSpPr>
        <p:spPr>
          <a:xfrm>
            <a:off x="2273776" y="1218611"/>
            <a:ext cx="0" cy="931267"/>
          </a:xfrm>
          <a:prstGeom prst="straightConnector1">
            <a:avLst/>
          </a:prstGeom>
          <a:noFill/>
          <a:ln w="19050" cap="flat" cmpd="sng" algn="ctr">
            <a:solidFill>
              <a:srgbClr val="5B9BD5">
                <a:shade val="95000"/>
                <a:satMod val="105000"/>
              </a:srgbClr>
            </a:solidFill>
            <a:prstDash val="solid"/>
            <a:tailEnd type="triangle"/>
          </a:ln>
          <a:effectLst/>
        </p:spPr>
      </p:cxnSp>
      <p:sp>
        <p:nvSpPr>
          <p:cNvPr id="368" name="文本框 367"/>
          <p:cNvSpPr txBox="1"/>
          <p:nvPr/>
        </p:nvSpPr>
        <p:spPr>
          <a:xfrm>
            <a:off x="2294140" y="1218611"/>
            <a:ext cx="234206" cy="738664"/>
          </a:xfrm>
          <a:prstGeom prst="rect">
            <a:avLst/>
          </a:prstGeom>
          <a:noFill/>
        </p:spPr>
        <p:txBody>
          <a:bodyPr wrap="square" rtlCol="0">
            <a:spAutoFit/>
          </a:bodyPr>
          <a:lstStyle/>
          <a:p>
            <a:pPr algn="ctr"/>
            <a:r>
              <a:rPr lang="zh-CN" altLang="en-US" sz="1050" b="1" dirty="0">
                <a:solidFill>
                  <a:prstClr val="black"/>
                </a:solidFill>
                <a:latin typeface="微软雅黑" panose="020B0503020204020204" pitchFamily="34" charset="-122"/>
                <a:ea typeface="微软雅黑" panose="020B0503020204020204" pitchFamily="34" charset="-122"/>
              </a:rPr>
              <a:t>货源清单</a:t>
            </a:r>
            <a:endParaRPr lang="en-US" altLang="zh-CN" sz="1050" b="1" dirty="0">
              <a:solidFill>
                <a:prstClr val="black"/>
              </a:solidFill>
              <a:latin typeface="微软雅黑" panose="020B0503020204020204" pitchFamily="34" charset="-122"/>
              <a:ea typeface="微软雅黑" panose="020B0503020204020204" pitchFamily="34" charset="-122"/>
            </a:endParaRPr>
          </a:p>
        </p:txBody>
      </p:sp>
      <p:cxnSp>
        <p:nvCxnSpPr>
          <p:cNvPr id="369" name="直接箭头连接符 368"/>
          <p:cNvCxnSpPr/>
          <p:nvPr/>
        </p:nvCxnSpPr>
        <p:spPr>
          <a:xfrm>
            <a:off x="2548710" y="1218611"/>
            <a:ext cx="0" cy="931267"/>
          </a:xfrm>
          <a:prstGeom prst="straightConnector1">
            <a:avLst/>
          </a:prstGeom>
          <a:noFill/>
          <a:ln w="19050" cap="flat" cmpd="sng" algn="ctr">
            <a:solidFill>
              <a:srgbClr val="5B9BD5">
                <a:shade val="95000"/>
                <a:satMod val="105000"/>
              </a:srgbClr>
            </a:solidFill>
            <a:prstDash val="solid"/>
            <a:tailEnd type="triangle"/>
          </a:ln>
          <a:effectLst/>
        </p:spPr>
      </p:cxnSp>
      <p:sp>
        <p:nvSpPr>
          <p:cNvPr id="370" name="文本框 369"/>
          <p:cNvSpPr txBox="1"/>
          <p:nvPr/>
        </p:nvSpPr>
        <p:spPr>
          <a:xfrm>
            <a:off x="2569074" y="1218611"/>
            <a:ext cx="234206" cy="738664"/>
          </a:xfrm>
          <a:prstGeom prst="rect">
            <a:avLst/>
          </a:prstGeom>
          <a:noFill/>
        </p:spPr>
        <p:txBody>
          <a:bodyPr wrap="square" rtlCol="0">
            <a:spAutoFit/>
          </a:bodyPr>
          <a:lstStyle/>
          <a:p>
            <a:pPr algn="ctr"/>
            <a:r>
              <a:rPr lang="zh-CN" altLang="en-US" sz="1050" b="1" dirty="0">
                <a:solidFill>
                  <a:prstClr val="black"/>
                </a:solidFill>
                <a:latin typeface="微软雅黑" panose="020B0503020204020204" pitchFamily="34" charset="-122"/>
                <a:ea typeface="微软雅黑" panose="020B0503020204020204" pitchFamily="34" charset="-122"/>
              </a:rPr>
              <a:t>信息记录</a:t>
            </a:r>
            <a:endParaRPr lang="en-US" altLang="zh-CN" sz="1050" b="1" dirty="0">
              <a:solidFill>
                <a:prstClr val="black"/>
              </a:solidFill>
              <a:latin typeface="微软雅黑" panose="020B0503020204020204" pitchFamily="34" charset="-122"/>
              <a:ea typeface="微软雅黑" panose="020B0503020204020204" pitchFamily="34" charset="-122"/>
            </a:endParaRPr>
          </a:p>
        </p:txBody>
      </p:sp>
      <p:cxnSp>
        <p:nvCxnSpPr>
          <p:cNvPr id="371" name="直接箭头连接符 370"/>
          <p:cNvCxnSpPr/>
          <p:nvPr/>
        </p:nvCxnSpPr>
        <p:spPr>
          <a:xfrm>
            <a:off x="2823644" y="1218611"/>
            <a:ext cx="0" cy="931267"/>
          </a:xfrm>
          <a:prstGeom prst="straightConnector1">
            <a:avLst/>
          </a:prstGeom>
          <a:noFill/>
          <a:ln w="19050" cap="flat" cmpd="sng" algn="ctr">
            <a:solidFill>
              <a:srgbClr val="5B9BD5">
                <a:shade val="95000"/>
                <a:satMod val="105000"/>
              </a:srgbClr>
            </a:solidFill>
            <a:prstDash val="solid"/>
            <a:tailEnd type="triangle"/>
          </a:ln>
          <a:effectLst/>
        </p:spPr>
      </p:cxnSp>
      <p:sp>
        <p:nvSpPr>
          <p:cNvPr id="372" name="文本框 371"/>
          <p:cNvSpPr txBox="1"/>
          <p:nvPr/>
        </p:nvSpPr>
        <p:spPr>
          <a:xfrm>
            <a:off x="2844008" y="1218611"/>
            <a:ext cx="234206" cy="415498"/>
          </a:xfrm>
          <a:prstGeom prst="rect">
            <a:avLst/>
          </a:prstGeom>
          <a:noFill/>
        </p:spPr>
        <p:txBody>
          <a:bodyPr wrap="square" rtlCol="0">
            <a:spAutoFit/>
          </a:bodyPr>
          <a:lstStyle/>
          <a:p>
            <a:pPr algn="ctr"/>
            <a:r>
              <a:rPr lang="zh-CN" altLang="en-US" sz="1050" b="1" dirty="0">
                <a:solidFill>
                  <a:prstClr val="black"/>
                </a:solidFill>
                <a:latin typeface="微软雅黑" panose="020B0503020204020204" pitchFamily="34" charset="-122"/>
                <a:ea typeface="微软雅黑" panose="020B0503020204020204" pitchFamily="34" charset="-122"/>
              </a:rPr>
              <a:t>配额</a:t>
            </a:r>
            <a:endParaRPr lang="en-US" altLang="zh-CN" sz="1050" b="1" dirty="0">
              <a:solidFill>
                <a:prstClr val="black"/>
              </a:solidFill>
              <a:latin typeface="微软雅黑" panose="020B0503020204020204" pitchFamily="34" charset="-122"/>
              <a:ea typeface="微软雅黑" panose="020B0503020204020204" pitchFamily="34" charset="-122"/>
            </a:endParaRPr>
          </a:p>
        </p:txBody>
      </p:sp>
      <p:cxnSp>
        <p:nvCxnSpPr>
          <p:cNvPr id="373" name="直接箭头连接符 372"/>
          <p:cNvCxnSpPr/>
          <p:nvPr/>
        </p:nvCxnSpPr>
        <p:spPr>
          <a:xfrm>
            <a:off x="3098578" y="1218611"/>
            <a:ext cx="0" cy="931267"/>
          </a:xfrm>
          <a:prstGeom prst="straightConnector1">
            <a:avLst/>
          </a:prstGeom>
          <a:noFill/>
          <a:ln w="19050" cap="flat" cmpd="sng" algn="ctr">
            <a:solidFill>
              <a:srgbClr val="5B9BD5">
                <a:shade val="95000"/>
                <a:satMod val="105000"/>
              </a:srgbClr>
            </a:solidFill>
            <a:prstDash val="solid"/>
            <a:tailEnd type="triangle"/>
          </a:ln>
          <a:effectLst/>
        </p:spPr>
      </p:cxnSp>
      <p:sp>
        <p:nvSpPr>
          <p:cNvPr id="374" name="文本框 373"/>
          <p:cNvSpPr txBox="1"/>
          <p:nvPr/>
        </p:nvSpPr>
        <p:spPr>
          <a:xfrm>
            <a:off x="3118942" y="1218611"/>
            <a:ext cx="234206" cy="900246"/>
          </a:xfrm>
          <a:prstGeom prst="rect">
            <a:avLst/>
          </a:prstGeom>
          <a:noFill/>
        </p:spPr>
        <p:txBody>
          <a:bodyPr wrap="square" rtlCol="0">
            <a:spAutoFit/>
          </a:bodyPr>
          <a:lstStyle/>
          <a:p>
            <a:pPr algn="ctr"/>
            <a:r>
              <a:rPr lang="zh-CN" altLang="en-US" sz="1050" b="1" dirty="0">
                <a:solidFill>
                  <a:prstClr val="black"/>
                </a:solidFill>
                <a:latin typeface="微软雅黑" panose="020B0503020204020204" pitchFamily="34" charset="-122"/>
                <a:ea typeface="微软雅黑" panose="020B0503020204020204" pitchFamily="34" charset="-122"/>
              </a:rPr>
              <a:t>供应商扣款</a:t>
            </a:r>
            <a:endParaRPr lang="en-US" altLang="zh-CN" sz="1050" b="1" dirty="0">
              <a:solidFill>
                <a:prstClr val="black"/>
              </a:solidFill>
              <a:latin typeface="微软雅黑" panose="020B0503020204020204" pitchFamily="34" charset="-122"/>
              <a:ea typeface="微软雅黑" panose="020B0503020204020204" pitchFamily="34" charset="-122"/>
            </a:endParaRPr>
          </a:p>
        </p:txBody>
      </p:sp>
      <p:cxnSp>
        <p:nvCxnSpPr>
          <p:cNvPr id="375" name="直接箭头连接符 374"/>
          <p:cNvCxnSpPr/>
          <p:nvPr/>
        </p:nvCxnSpPr>
        <p:spPr>
          <a:xfrm flipV="1">
            <a:off x="3398451" y="1218611"/>
            <a:ext cx="0" cy="931267"/>
          </a:xfrm>
          <a:prstGeom prst="straightConnector1">
            <a:avLst/>
          </a:prstGeom>
          <a:noFill/>
          <a:ln w="19050" cap="flat" cmpd="sng" algn="ctr">
            <a:solidFill>
              <a:srgbClr val="5B9BD5">
                <a:shade val="95000"/>
                <a:satMod val="105000"/>
              </a:srgbClr>
            </a:solidFill>
            <a:prstDash val="solid"/>
            <a:tailEnd type="triangle"/>
          </a:ln>
          <a:effectLst/>
        </p:spPr>
      </p:cxnSp>
      <p:sp>
        <p:nvSpPr>
          <p:cNvPr id="376" name="文本框 375"/>
          <p:cNvSpPr txBox="1"/>
          <p:nvPr/>
        </p:nvSpPr>
        <p:spPr>
          <a:xfrm>
            <a:off x="3418815" y="1218611"/>
            <a:ext cx="234206" cy="738664"/>
          </a:xfrm>
          <a:prstGeom prst="rect">
            <a:avLst/>
          </a:prstGeom>
          <a:noFill/>
        </p:spPr>
        <p:txBody>
          <a:bodyPr wrap="square" rtlCol="0">
            <a:spAutoFit/>
          </a:bodyPr>
          <a:lstStyle/>
          <a:p>
            <a:pPr algn="ctr"/>
            <a:r>
              <a:rPr lang="zh-CN" altLang="en-US" sz="1050" b="1" dirty="0">
                <a:solidFill>
                  <a:prstClr val="black"/>
                </a:solidFill>
                <a:latin typeface="微软雅黑" panose="020B0503020204020204" pitchFamily="34" charset="-122"/>
                <a:ea typeface="微软雅黑" panose="020B0503020204020204" pitchFamily="34" charset="-122"/>
              </a:rPr>
              <a:t>采购申请</a:t>
            </a:r>
            <a:endParaRPr lang="en-US" altLang="zh-CN" sz="1050" b="1" dirty="0">
              <a:solidFill>
                <a:prstClr val="black"/>
              </a:solidFill>
              <a:latin typeface="微软雅黑" panose="020B0503020204020204" pitchFamily="34" charset="-122"/>
              <a:ea typeface="微软雅黑" panose="020B0503020204020204" pitchFamily="34" charset="-122"/>
            </a:endParaRPr>
          </a:p>
        </p:txBody>
      </p:sp>
      <p:cxnSp>
        <p:nvCxnSpPr>
          <p:cNvPr id="377" name="直接箭头连接符 376"/>
          <p:cNvCxnSpPr/>
          <p:nvPr/>
        </p:nvCxnSpPr>
        <p:spPr>
          <a:xfrm>
            <a:off x="3673385" y="1218611"/>
            <a:ext cx="0" cy="931267"/>
          </a:xfrm>
          <a:prstGeom prst="straightConnector1">
            <a:avLst/>
          </a:prstGeom>
          <a:noFill/>
          <a:ln w="19050" cap="flat" cmpd="sng" algn="ctr">
            <a:solidFill>
              <a:srgbClr val="5B9BD5">
                <a:shade val="95000"/>
                <a:satMod val="105000"/>
              </a:srgbClr>
            </a:solidFill>
            <a:prstDash val="solid"/>
            <a:tailEnd type="triangle"/>
          </a:ln>
          <a:effectLst/>
        </p:spPr>
      </p:cxnSp>
      <p:sp>
        <p:nvSpPr>
          <p:cNvPr id="378" name="文本框 377"/>
          <p:cNvSpPr txBox="1"/>
          <p:nvPr/>
        </p:nvSpPr>
        <p:spPr>
          <a:xfrm>
            <a:off x="3693749" y="1218611"/>
            <a:ext cx="234206" cy="1061829"/>
          </a:xfrm>
          <a:prstGeom prst="rect">
            <a:avLst/>
          </a:prstGeom>
          <a:noFill/>
        </p:spPr>
        <p:txBody>
          <a:bodyPr wrap="square" rtlCol="0">
            <a:spAutoFit/>
          </a:bodyPr>
          <a:lstStyle/>
          <a:p>
            <a:pPr algn="ctr"/>
            <a:r>
              <a:rPr lang="zh-CN" altLang="en-US" sz="1050" b="1" dirty="0">
                <a:solidFill>
                  <a:prstClr val="black"/>
                </a:solidFill>
                <a:latin typeface="微软雅黑" panose="020B0503020204020204" pitchFamily="34" charset="-122"/>
                <a:ea typeface="微软雅黑" panose="020B0503020204020204" pitchFamily="34" charset="-122"/>
              </a:rPr>
              <a:t>采购申请</a:t>
            </a:r>
            <a:endParaRPr lang="en-US" altLang="zh-CN" sz="1050" b="1" dirty="0">
              <a:solidFill>
                <a:prstClr val="black"/>
              </a:solidFill>
              <a:latin typeface="微软雅黑" panose="020B0503020204020204" pitchFamily="34" charset="-122"/>
              <a:ea typeface="微软雅黑" panose="020B0503020204020204" pitchFamily="34" charset="-122"/>
            </a:endParaRPr>
          </a:p>
          <a:p>
            <a:pPr algn="ctr"/>
            <a:r>
              <a:rPr lang="zh-CN" altLang="en-US" sz="1050" b="1" dirty="0">
                <a:solidFill>
                  <a:prstClr val="black"/>
                </a:solidFill>
                <a:latin typeface="微软雅黑" panose="020B0503020204020204" pitchFamily="34" charset="-122"/>
                <a:ea typeface="微软雅黑" panose="020B0503020204020204" pitchFamily="34" charset="-122"/>
              </a:rPr>
              <a:t>审批</a:t>
            </a:r>
            <a:endParaRPr lang="en-US" altLang="zh-CN" sz="1050" b="1" dirty="0">
              <a:solidFill>
                <a:prstClr val="black"/>
              </a:solidFill>
              <a:latin typeface="微软雅黑" panose="020B0503020204020204" pitchFamily="34" charset="-122"/>
              <a:ea typeface="微软雅黑" panose="020B0503020204020204" pitchFamily="34" charset="-122"/>
            </a:endParaRPr>
          </a:p>
        </p:txBody>
      </p:sp>
      <p:cxnSp>
        <p:nvCxnSpPr>
          <p:cNvPr id="379" name="直接箭头连接符 378"/>
          <p:cNvCxnSpPr/>
          <p:nvPr/>
        </p:nvCxnSpPr>
        <p:spPr>
          <a:xfrm>
            <a:off x="4331322" y="1218611"/>
            <a:ext cx="0" cy="931267"/>
          </a:xfrm>
          <a:prstGeom prst="straightConnector1">
            <a:avLst/>
          </a:prstGeom>
          <a:noFill/>
          <a:ln w="19050" cap="flat" cmpd="sng" algn="ctr">
            <a:solidFill>
              <a:srgbClr val="5B9BD5">
                <a:shade val="95000"/>
                <a:satMod val="105000"/>
              </a:srgbClr>
            </a:solidFill>
            <a:prstDash val="solid"/>
            <a:tailEnd type="triangle"/>
          </a:ln>
          <a:effectLst/>
        </p:spPr>
      </p:cxnSp>
      <p:cxnSp>
        <p:nvCxnSpPr>
          <p:cNvPr id="380" name="直接箭头连接符 379"/>
          <p:cNvCxnSpPr/>
          <p:nvPr/>
        </p:nvCxnSpPr>
        <p:spPr>
          <a:xfrm flipV="1">
            <a:off x="4056388" y="1218611"/>
            <a:ext cx="0" cy="931267"/>
          </a:xfrm>
          <a:prstGeom prst="straightConnector1">
            <a:avLst/>
          </a:prstGeom>
          <a:noFill/>
          <a:ln w="19050" cap="flat" cmpd="sng" algn="ctr">
            <a:solidFill>
              <a:srgbClr val="5B9BD5">
                <a:shade val="95000"/>
                <a:satMod val="105000"/>
              </a:srgbClr>
            </a:solidFill>
            <a:prstDash val="solid"/>
            <a:tailEnd type="triangle"/>
          </a:ln>
          <a:effectLst/>
        </p:spPr>
      </p:cxnSp>
      <p:sp>
        <p:nvSpPr>
          <p:cNvPr id="381" name="文本框 380"/>
          <p:cNvSpPr txBox="1"/>
          <p:nvPr/>
        </p:nvSpPr>
        <p:spPr>
          <a:xfrm>
            <a:off x="4076752" y="1218611"/>
            <a:ext cx="234206" cy="738664"/>
          </a:xfrm>
          <a:prstGeom prst="rect">
            <a:avLst/>
          </a:prstGeom>
          <a:noFill/>
        </p:spPr>
        <p:txBody>
          <a:bodyPr wrap="square" rtlCol="0">
            <a:spAutoFit/>
          </a:bodyPr>
          <a:lstStyle/>
          <a:p>
            <a:pPr algn="ctr"/>
            <a:r>
              <a:rPr lang="zh-CN" altLang="en-US" sz="1050" b="1" dirty="0">
                <a:solidFill>
                  <a:prstClr val="black"/>
                </a:solidFill>
                <a:latin typeface="微软雅黑" panose="020B0503020204020204" pitchFamily="34" charset="-122"/>
                <a:ea typeface="微软雅黑" panose="020B0503020204020204" pitchFamily="34" charset="-122"/>
              </a:rPr>
              <a:t>采购</a:t>
            </a:r>
            <a:endParaRPr lang="en-US" altLang="zh-CN" sz="1050" b="1" dirty="0">
              <a:solidFill>
                <a:prstClr val="black"/>
              </a:solidFill>
              <a:latin typeface="微软雅黑" panose="020B0503020204020204" pitchFamily="34" charset="-122"/>
              <a:ea typeface="微软雅黑" panose="020B0503020204020204" pitchFamily="34" charset="-122"/>
            </a:endParaRPr>
          </a:p>
          <a:p>
            <a:pPr algn="ctr"/>
            <a:r>
              <a:rPr lang="zh-CN" altLang="en-US" sz="1050" b="1" dirty="0">
                <a:solidFill>
                  <a:prstClr val="black"/>
                </a:solidFill>
                <a:latin typeface="微软雅黑" panose="020B0503020204020204" pitchFamily="34" charset="-122"/>
                <a:ea typeface="微软雅黑" panose="020B0503020204020204" pitchFamily="34" charset="-122"/>
              </a:rPr>
              <a:t>订单</a:t>
            </a:r>
            <a:endParaRPr lang="en-US" altLang="zh-CN" sz="1050" b="1" dirty="0">
              <a:solidFill>
                <a:prstClr val="black"/>
              </a:solidFill>
              <a:latin typeface="微软雅黑" panose="020B0503020204020204" pitchFamily="34" charset="-122"/>
              <a:ea typeface="微软雅黑" panose="020B0503020204020204" pitchFamily="34" charset="-122"/>
            </a:endParaRPr>
          </a:p>
        </p:txBody>
      </p:sp>
      <p:sp>
        <p:nvSpPr>
          <p:cNvPr id="382" name="文本框 381"/>
          <p:cNvSpPr txBox="1"/>
          <p:nvPr/>
        </p:nvSpPr>
        <p:spPr>
          <a:xfrm>
            <a:off x="4351686" y="1218611"/>
            <a:ext cx="234206" cy="1061829"/>
          </a:xfrm>
          <a:prstGeom prst="rect">
            <a:avLst/>
          </a:prstGeom>
          <a:noFill/>
        </p:spPr>
        <p:txBody>
          <a:bodyPr wrap="square" rtlCol="0">
            <a:spAutoFit/>
          </a:bodyPr>
          <a:lstStyle/>
          <a:p>
            <a:pPr algn="ctr"/>
            <a:r>
              <a:rPr lang="zh-CN" altLang="en-US" sz="1050" b="1" dirty="0">
                <a:solidFill>
                  <a:prstClr val="black"/>
                </a:solidFill>
                <a:latin typeface="微软雅黑" panose="020B0503020204020204" pitchFamily="34" charset="-122"/>
                <a:ea typeface="微软雅黑" panose="020B0503020204020204" pitchFamily="34" charset="-122"/>
              </a:rPr>
              <a:t>采购订单</a:t>
            </a:r>
            <a:endParaRPr lang="en-US" altLang="zh-CN" sz="1050" b="1" dirty="0">
              <a:solidFill>
                <a:prstClr val="black"/>
              </a:solidFill>
              <a:latin typeface="微软雅黑" panose="020B0503020204020204" pitchFamily="34" charset="-122"/>
              <a:ea typeface="微软雅黑" panose="020B0503020204020204" pitchFamily="34" charset="-122"/>
            </a:endParaRPr>
          </a:p>
          <a:p>
            <a:pPr algn="ctr"/>
            <a:r>
              <a:rPr lang="zh-CN" altLang="en-US" sz="1050" b="1" dirty="0">
                <a:solidFill>
                  <a:prstClr val="black"/>
                </a:solidFill>
                <a:latin typeface="微软雅黑" panose="020B0503020204020204" pitchFamily="34" charset="-122"/>
                <a:ea typeface="微软雅黑" panose="020B0503020204020204" pitchFamily="34" charset="-122"/>
              </a:rPr>
              <a:t>审批</a:t>
            </a:r>
            <a:endParaRPr lang="en-US" altLang="zh-CN" sz="1050" b="1" dirty="0">
              <a:solidFill>
                <a:prstClr val="black"/>
              </a:solidFill>
              <a:latin typeface="微软雅黑" panose="020B0503020204020204" pitchFamily="34" charset="-122"/>
              <a:ea typeface="微软雅黑" panose="020B0503020204020204" pitchFamily="34" charset="-122"/>
            </a:endParaRPr>
          </a:p>
        </p:txBody>
      </p:sp>
      <p:cxnSp>
        <p:nvCxnSpPr>
          <p:cNvPr id="383" name="直接箭头连接符 382"/>
          <p:cNvCxnSpPr/>
          <p:nvPr/>
        </p:nvCxnSpPr>
        <p:spPr>
          <a:xfrm>
            <a:off x="485415" y="5199947"/>
            <a:ext cx="0" cy="931267"/>
          </a:xfrm>
          <a:prstGeom prst="straightConnector1">
            <a:avLst/>
          </a:prstGeom>
          <a:noFill/>
          <a:ln w="19050" cap="flat" cmpd="sng" algn="ctr">
            <a:solidFill>
              <a:srgbClr val="5B9BD5">
                <a:shade val="95000"/>
                <a:satMod val="105000"/>
              </a:srgbClr>
            </a:solidFill>
            <a:prstDash val="solid"/>
            <a:tailEnd type="triangle"/>
          </a:ln>
          <a:effectLst/>
        </p:spPr>
      </p:cxnSp>
      <p:sp>
        <p:nvSpPr>
          <p:cNvPr id="384" name="文本框 383"/>
          <p:cNvSpPr txBox="1"/>
          <p:nvPr/>
        </p:nvSpPr>
        <p:spPr>
          <a:xfrm>
            <a:off x="549353" y="5184511"/>
            <a:ext cx="234206" cy="900246"/>
          </a:xfrm>
          <a:prstGeom prst="rect">
            <a:avLst/>
          </a:prstGeom>
          <a:noFill/>
        </p:spPr>
        <p:txBody>
          <a:bodyPr wrap="square" rtlCol="0">
            <a:spAutoFit/>
          </a:bodyPr>
          <a:lstStyle/>
          <a:p>
            <a:pPr algn="ctr"/>
            <a:r>
              <a:rPr lang="zh-CN" altLang="en-US" sz="1050" b="1" dirty="0">
                <a:solidFill>
                  <a:prstClr val="black"/>
                </a:solidFill>
                <a:latin typeface="微软雅黑" panose="020B0503020204020204" pitchFamily="34" charset="-122"/>
                <a:ea typeface="微软雅黑" panose="020B0503020204020204" pitchFamily="34" charset="-122"/>
              </a:rPr>
              <a:t>检验批信息</a:t>
            </a:r>
            <a:endParaRPr lang="en-US" altLang="zh-CN" sz="1050" b="1" dirty="0">
              <a:solidFill>
                <a:prstClr val="black"/>
              </a:solidFill>
              <a:latin typeface="微软雅黑" panose="020B0503020204020204" pitchFamily="34" charset="-122"/>
              <a:ea typeface="微软雅黑" panose="020B0503020204020204" pitchFamily="34" charset="-122"/>
            </a:endParaRPr>
          </a:p>
        </p:txBody>
      </p:sp>
      <p:cxnSp>
        <p:nvCxnSpPr>
          <p:cNvPr id="385" name="直接箭头连接符 384"/>
          <p:cNvCxnSpPr/>
          <p:nvPr/>
        </p:nvCxnSpPr>
        <p:spPr>
          <a:xfrm flipV="1">
            <a:off x="847497" y="5199947"/>
            <a:ext cx="0" cy="931267"/>
          </a:xfrm>
          <a:prstGeom prst="straightConnector1">
            <a:avLst/>
          </a:prstGeom>
          <a:noFill/>
          <a:ln w="19050" cap="flat" cmpd="sng" algn="ctr">
            <a:solidFill>
              <a:srgbClr val="5B9BD5">
                <a:shade val="95000"/>
                <a:satMod val="105000"/>
              </a:srgbClr>
            </a:solidFill>
            <a:prstDash val="solid"/>
            <a:tailEnd type="triangle"/>
          </a:ln>
          <a:effectLst/>
        </p:spPr>
      </p:cxnSp>
      <p:sp>
        <p:nvSpPr>
          <p:cNvPr id="386" name="文本框 385"/>
          <p:cNvSpPr txBox="1"/>
          <p:nvPr/>
        </p:nvSpPr>
        <p:spPr>
          <a:xfrm>
            <a:off x="911435" y="5184511"/>
            <a:ext cx="234206" cy="900246"/>
          </a:xfrm>
          <a:prstGeom prst="rect">
            <a:avLst/>
          </a:prstGeom>
          <a:noFill/>
        </p:spPr>
        <p:txBody>
          <a:bodyPr wrap="square" rtlCol="0">
            <a:spAutoFit/>
          </a:bodyPr>
          <a:lstStyle/>
          <a:p>
            <a:pPr algn="ctr"/>
            <a:r>
              <a:rPr lang="zh-CN" altLang="en-US" sz="1050" b="1" dirty="0">
                <a:solidFill>
                  <a:prstClr val="black"/>
                </a:solidFill>
                <a:latin typeface="微软雅黑" panose="020B0503020204020204" pitchFamily="34" charset="-122"/>
                <a:ea typeface="微软雅黑" panose="020B0503020204020204" pitchFamily="34" charset="-122"/>
              </a:rPr>
              <a:t>验收后收货</a:t>
            </a:r>
            <a:endParaRPr lang="en-US" altLang="zh-CN" sz="1050" b="1" dirty="0">
              <a:solidFill>
                <a:prstClr val="black"/>
              </a:solidFill>
              <a:latin typeface="微软雅黑" panose="020B0503020204020204" pitchFamily="34" charset="-122"/>
              <a:ea typeface="微软雅黑" panose="020B0503020204020204" pitchFamily="34" charset="-122"/>
            </a:endParaRPr>
          </a:p>
        </p:txBody>
      </p:sp>
      <p:cxnSp>
        <p:nvCxnSpPr>
          <p:cNvPr id="387" name="直接箭头连接符 386"/>
          <p:cNvCxnSpPr/>
          <p:nvPr/>
        </p:nvCxnSpPr>
        <p:spPr>
          <a:xfrm flipV="1">
            <a:off x="1209579" y="5199947"/>
            <a:ext cx="0" cy="931267"/>
          </a:xfrm>
          <a:prstGeom prst="straightConnector1">
            <a:avLst/>
          </a:prstGeom>
          <a:noFill/>
          <a:ln w="19050" cap="flat" cmpd="sng" algn="ctr">
            <a:solidFill>
              <a:srgbClr val="5B9BD5">
                <a:shade val="95000"/>
                <a:satMod val="105000"/>
              </a:srgbClr>
            </a:solidFill>
            <a:prstDash val="solid"/>
            <a:tailEnd type="triangle"/>
          </a:ln>
          <a:effectLst/>
        </p:spPr>
      </p:cxnSp>
      <p:sp>
        <p:nvSpPr>
          <p:cNvPr id="388" name="文本框 387"/>
          <p:cNvSpPr txBox="1"/>
          <p:nvPr/>
        </p:nvSpPr>
        <p:spPr>
          <a:xfrm>
            <a:off x="1273517" y="5184511"/>
            <a:ext cx="234206" cy="738664"/>
          </a:xfrm>
          <a:prstGeom prst="rect">
            <a:avLst/>
          </a:prstGeom>
          <a:noFill/>
        </p:spPr>
        <p:txBody>
          <a:bodyPr wrap="square" rtlCol="0">
            <a:spAutoFit/>
          </a:bodyPr>
          <a:lstStyle/>
          <a:p>
            <a:pPr algn="ctr"/>
            <a:r>
              <a:rPr lang="zh-CN" altLang="en-US" sz="1050" b="1" dirty="0">
                <a:solidFill>
                  <a:prstClr val="black"/>
                </a:solidFill>
                <a:latin typeface="微软雅黑" panose="020B0503020204020204" pitchFamily="34" charset="-122"/>
                <a:ea typeface="微软雅黑" panose="020B0503020204020204" pitchFamily="34" charset="-122"/>
              </a:rPr>
              <a:t>库存调拨</a:t>
            </a:r>
            <a:endParaRPr lang="en-US" altLang="zh-CN" sz="1050" b="1" dirty="0">
              <a:solidFill>
                <a:prstClr val="black"/>
              </a:solidFill>
              <a:latin typeface="微软雅黑" panose="020B0503020204020204" pitchFamily="34" charset="-122"/>
              <a:ea typeface="微软雅黑" panose="020B0503020204020204" pitchFamily="34" charset="-122"/>
            </a:endParaRPr>
          </a:p>
        </p:txBody>
      </p:sp>
      <p:cxnSp>
        <p:nvCxnSpPr>
          <p:cNvPr id="389" name="直接箭头连接符 388"/>
          <p:cNvCxnSpPr/>
          <p:nvPr/>
        </p:nvCxnSpPr>
        <p:spPr>
          <a:xfrm flipV="1">
            <a:off x="1571661" y="5199947"/>
            <a:ext cx="0" cy="931267"/>
          </a:xfrm>
          <a:prstGeom prst="straightConnector1">
            <a:avLst/>
          </a:prstGeom>
          <a:noFill/>
          <a:ln w="19050" cap="flat" cmpd="sng" algn="ctr">
            <a:solidFill>
              <a:srgbClr val="5B9BD5">
                <a:shade val="95000"/>
                <a:satMod val="105000"/>
              </a:srgbClr>
            </a:solidFill>
            <a:prstDash val="solid"/>
            <a:tailEnd type="triangle"/>
          </a:ln>
          <a:effectLst/>
        </p:spPr>
      </p:cxnSp>
      <p:sp>
        <p:nvSpPr>
          <p:cNvPr id="390" name="文本框 389"/>
          <p:cNvSpPr txBox="1"/>
          <p:nvPr/>
        </p:nvSpPr>
        <p:spPr>
          <a:xfrm>
            <a:off x="1635599" y="5184511"/>
            <a:ext cx="234206" cy="1061829"/>
          </a:xfrm>
          <a:prstGeom prst="rect">
            <a:avLst/>
          </a:prstGeom>
          <a:noFill/>
        </p:spPr>
        <p:txBody>
          <a:bodyPr wrap="square" rtlCol="0">
            <a:spAutoFit/>
          </a:bodyPr>
          <a:lstStyle/>
          <a:p>
            <a:pPr algn="ctr"/>
            <a:r>
              <a:rPr lang="zh-CN" altLang="en-US" sz="1050" b="1" dirty="0">
                <a:solidFill>
                  <a:prstClr val="black"/>
                </a:solidFill>
                <a:latin typeface="微软雅黑" panose="020B0503020204020204" pitchFamily="34" charset="-122"/>
                <a:ea typeface="微软雅黑" panose="020B0503020204020204" pitchFamily="34" charset="-122"/>
              </a:rPr>
              <a:t>成本中心领料</a:t>
            </a:r>
            <a:endParaRPr lang="en-US" altLang="zh-CN" sz="1050" b="1" dirty="0">
              <a:solidFill>
                <a:prstClr val="black"/>
              </a:solidFill>
              <a:latin typeface="微软雅黑" panose="020B0503020204020204" pitchFamily="34" charset="-122"/>
              <a:ea typeface="微软雅黑" panose="020B0503020204020204" pitchFamily="34" charset="-122"/>
            </a:endParaRPr>
          </a:p>
        </p:txBody>
      </p:sp>
      <p:cxnSp>
        <p:nvCxnSpPr>
          <p:cNvPr id="391" name="直接箭头连接符 390"/>
          <p:cNvCxnSpPr/>
          <p:nvPr/>
        </p:nvCxnSpPr>
        <p:spPr>
          <a:xfrm flipV="1">
            <a:off x="1933743" y="5199947"/>
            <a:ext cx="0" cy="931267"/>
          </a:xfrm>
          <a:prstGeom prst="straightConnector1">
            <a:avLst/>
          </a:prstGeom>
          <a:noFill/>
          <a:ln w="19050" cap="flat" cmpd="sng" algn="ctr">
            <a:solidFill>
              <a:srgbClr val="5B9BD5">
                <a:shade val="95000"/>
                <a:satMod val="105000"/>
              </a:srgbClr>
            </a:solidFill>
            <a:prstDash val="solid"/>
            <a:tailEnd type="triangle"/>
          </a:ln>
          <a:effectLst/>
        </p:spPr>
      </p:cxnSp>
      <p:sp>
        <p:nvSpPr>
          <p:cNvPr id="392" name="文本框 391"/>
          <p:cNvSpPr txBox="1"/>
          <p:nvPr/>
        </p:nvSpPr>
        <p:spPr>
          <a:xfrm>
            <a:off x="1997681" y="5184511"/>
            <a:ext cx="234206" cy="1061829"/>
          </a:xfrm>
          <a:prstGeom prst="rect">
            <a:avLst/>
          </a:prstGeom>
          <a:noFill/>
        </p:spPr>
        <p:txBody>
          <a:bodyPr wrap="square" rtlCol="0">
            <a:spAutoFit/>
          </a:bodyPr>
          <a:lstStyle/>
          <a:p>
            <a:pPr algn="ctr"/>
            <a:r>
              <a:rPr lang="zh-CN" altLang="en-US" sz="1050" b="1" dirty="0">
                <a:solidFill>
                  <a:prstClr val="black"/>
                </a:solidFill>
                <a:latin typeface="微软雅黑" panose="020B0503020204020204" pitchFamily="34" charset="-122"/>
                <a:ea typeface="微软雅黑" panose="020B0503020204020204" pitchFamily="34" charset="-122"/>
              </a:rPr>
              <a:t>内部订单领料</a:t>
            </a:r>
            <a:endParaRPr lang="en-US" altLang="zh-CN" sz="1050" b="1" dirty="0">
              <a:solidFill>
                <a:prstClr val="black"/>
              </a:solidFill>
              <a:latin typeface="微软雅黑" panose="020B0503020204020204" pitchFamily="34" charset="-122"/>
              <a:ea typeface="微软雅黑" panose="020B0503020204020204" pitchFamily="34" charset="-122"/>
            </a:endParaRPr>
          </a:p>
        </p:txBody>
      </p:sp>
      <p:cxnSp>
        <p:nvCxnSpPr>
          <p:cNvPr id="393" name="直接箭头连接符 392"/>
          <p:cNvCxnSpPr/>
          <p:nvPr/>
        </p:nvCxnSpPr>
        <p:spPr>
          <a:xfrm flipV="1">
            <a:off x="2295825" y="5199947"/>
            <a:ext cx="0" cy="931267"/>
          </a:xfrm>
          <a:prstGeom prst="straightConnector1">
            <a:avLst/>
          </a:prstGeom>
          <a:noFill/>
          <a:ln w="19050" cap="flat" cmpd="sng" algn="ctr">
            <a:solidFill>
              <a:srgbClr val="5B9BD5">
                <a:shade val="95000"/>
                <a:satMod val="105000"/>
              </a:srgbClr>
            </a:solidFill>
            <a:prstDash val="solid"/>
            <a:tailEnd type="triangle"/>
          </a:ln>
          <a:effectLst/>
        </p:spPr>
      </p:cxnSp>
      <p:sp>
        <p:nvSpPr>
          <p:cNvPr id="394" name="文本框 393"/>
          <p:cNvSpPr txBox="1"/>
          <p:nvPr/>
        </p:nvSpPr>
        <p:spPr>
          <a:xfrm>
            <a:off x="2359763" y="5184511"/>
            <a:ext cx="234206" cy="900246"/>
          </a:xfrm>
          <a:prstGeom prst="rect">
            <a:avLst/>
          </a:prstGeom>
          <a:noFill/>
        </p:spPr>
        <p:txBody>
          <a:bodyPr wrap="square" rtlCol="0">
            <a:spAutoFit/>
          </a:bodyPr>
          <a:lstStyle/>
          <a:p>
            <a:pPr algn="ctr"/>
            <a:r>
              <a:rPr lang="zh-CN" altLang="en-US" sz="1050" b="1" dirty="0">
                <a:solidFill>
                  <a:prstClr val="black"/>
                </a:solidFill>
                <a:latin typeface="微软雅黑" panose="020B0503020204020204" pitchFamily="34" charset="-122"/>
                <a:ea typeface="微软雅黑" panose="020B0503020204020204" pitchFamily="34" charset="-122"/>
              </a:rPr>
              <a:t>物料转物料</a:t>
            </a:r>
            <a:endParaRPr lang="en-US" altLang="zh-CN" sz="1050" b="1" dirty="0">
              <a:solidFill>
                <a:prstClr val="black"/>
              </a:solidFill>
              <a:latin typeface="微软雅黑" panose="020B0503020204020204" pitchFamily="34" charset="-122"/>
              <a:ea typeface="微软雅黑" panose="020B0503020204020204" pitchFamily="34" charset="-122"/>
            </a:endParaRPr>
          </a:p>
        </p:txBody>
      </p:sp>
      <p:cxnSp>
        <p:nvCxnSpPr>
          <p:cNvPr id="395" name="直接箭头连接符 394"/>
          <p:cNvCxnSpPr/>
          <p:nvPr/>
        </p:nvCxnSpPr>
        <p:spPr>
          <a:xfrm flipV="1">
            <a:off x="2657907" y="5199947"/>
            <a:ext cx="0" cy="931267"/>
          </a:xfrm>
          <a:prstGeom prst="straightConnector1">
            <a:avLst/>
          </a:prstGeom>
          <a:noFill/>
          <a:ln w="19050" cap="flat" cmpd="sng" algn="ctr">
            <a:solidFill>
              <a:srgbClr val="5B9BD5">
                <a:shade val="95000"/>
                <a:satMod val="105000"/>
              </a:srgbClr>
            </a:solidFill>
            <a:prstDash val="solid"/>
            <a:tailEnd type="triangle"/>
          </a:ln>
          <a:effectLst/>
        </p:spPr>
      </p:cxnSp>
      <p:sp>
        <p:nvSpPr>
          <p:cNvPr id="396" name="文本框 395"/>
          <p:cNvSpPr txBox="1"/>
          <p:nvPr/>
        </p:nvSpPr>
        <p:spPr>
          <a:xfrm>
            <a:off x="2721846" y="5184511"/>
            <a:ext cx="234206" cy="738664"/>
          </a:xfrm>
          <a:prstGeom prst="rect">
            <a:avLst/>
          </a:prstGeom>
          <a:noFill/>
        </p:spPr>
        <p:txBody>
          <a:bodyPr wrap="square" rtlCol="0">
            <a:spAutoFit/>
          </a:bodyPr>
          <a:lstStyle/>
          <a:p>
            <a:pPr algn="ctr"/>
            <a:r>
              <a:rPr lang="zh-CN" altLang="en-US" sz="1050" b="1" dirty="0">
                <a:solidFill>
                  <a:prstClr val="black"/>
                </a:solidFill>
                <a:latin typeface="微软雅黑" panose="020B0503020204020204" pitchFamily="34" charset="-122"/>
                <a:ea typeface="微软雅黑" panose="020B0503020204020204" pitchFamily="34" charset="-122"/>
              </a:rPr>
              <a:t>库存盘点</a:t>
            </a:r>
            <a:endParaRPr lang="en-US" altLang="zh-CN" sz="1050" b="1" dirty="0">
              <a:solidFill>
                <a:prstClr val="black"/>
              </a:solidFill>
              <a:latin typeface="微软雅黑" panose="020B0503020204020204" pitchFamily="34" charset="-122"/>
              <a:ea typeface="微软雅黑" panose="020B0503020204020204" pitchFamily="34" charset="-122"/>
            </a:endParaRPr>
          </a:p>
        </p:txBody>
      </p:sp>
      <p:cxnSp>
        <p:nvCxnSpPr>
          <p:cNvPr id="397" name="直接箭头连接符 396"/>
          <p:cNvCxnSpPr/>
          <p:nvPr/>
        </p:nvCxnSpPr>
        <p:spPr>
          <a:xfrm>
            <a:off x="3218698" y="5199947"/>
            <a:ext cx="0" cy="630669"/>
          </a:xfrm>
          <a:prstGeom prst="straightConnector1">
            <a:avLst/>
          </a:prstGeom>
          <a:noFill/>
          <a:ln w="19050" cap="flat" cmpd="sng" algn="ctr">
            <a:solidFill>
              <a:srgbClr val="5B9BD5">
                <a:shade val="95000"/>
                <a:satMod val="105000"/>
              </a:srgbClr>
            </a:solidFill>
            <a:prstDash val="solid"/>
            <a:tailEnd type="triangle"/>
          </a:ln>
          <a:effectLst/>
        </p:spPr>
      </p:cxnSp>
      <p:sp>
        <p:nvSpPr>
          <p:cNvPr id="398" name="椭圆 397">
            <a:extLst>
              <a:ext uri="{FF2B5EF4-FFF2-40B4-BE49-F238E27FC236}">
                <a16:creationId xmlns="" xmlns:a16="http://schemas.microsoft.com/office/drawing/2014/main" id="{D9BE35BD-8200-49B9-A74A-44658B59A526}"/>
              </a:ext>
            </a:extLst>
          </p:cNvPr>
          <p:cNvSpPr/>
          <p:nvPr/>
        </p:nvSpPr>
        <p:spPr>
          <a:xfrm>
            <a:off x="3110698" y="5852022"/>
            <a:ext cx="216000" cy="216000"/>
          </a:xfrm>
          <a:prstGeom prst="ellipse">
            <a:avLst/>
          </a:prstGeom>
          <a:solidFill>
            <a:sysClr val="window" lastClr="FFFFFF"/>
          </a:solidFill>
          <a:ln w="25400" cap="flat" cmpd="sng" algn="ctr">
            <a:solidFill>
              <a:srgbClr val="2E75B6"/>
            </a:solid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1" i="0" u="none" strike="noStrike" kern="0" cap="none" spc="0" normalizeH="0" baseline="0" noProof="0" dirty="0" smtClean="0">
                <a:ln>
                  <a:noFill/>
                </a:ln>
                <a:solidFill>
                  <a:srgbClr val="2E75B6"/>
                </a:solidFill>
                <a:effectLst/>
                <a:uLnTx/>
                <a:uFillTx/>
                <a:latin typeface="微软雅黑" panose="020B0503020204020204" pitchFamily="34" charset="-122"/>
                <a:ea typeface="微软雅黑" panose="020B0503020204020204" pitchFamily="34" charset="-122"/>
              </a:rPr>
              <a:t>1</a:t>
            </a:r>
            <a:endParaRPr kumimoji="0" lang="zh-CN" altLang="en-US" sz="1100" b="1" i="0" u="none" strike="noStrike" kern="0" cap="none" spc="0" normalizeH="0" baseline="0" noProof="0" dirty="0" smtClean="0">
              <a:ln>
                <a:noFill/>
              </a:ln>
              <a:solidFill>
                <a:srgbClr val="2E75B6"/>
              </a:solidFill>
              <a:effectLst/>
              <a:uLnTx/>
              <a:uFillTx/>
              <a:latin typeface="微软雅黑" panose="020B0503020204020204" pitchFamily="34" charset="-122"/>
              <a:ea typeface="微软雅黑" panose="020B0503020204020204" pitchFamily="34" charset="-122"/>
            </a:endParaRPr>
          </a:p>
        </p:txBody>
      </p:sp>
      <p:sp>
        <p:nvSpPr>
          <p:cNvPr id="399" name="文本框 398"/>
          <p:cNvSpPr txBox="1"/>
          <p:nvPr/>
        </p:nvSpPr>
        <p:spPr>
          <a:xfrm>
            <a:off x="3265081" y="5184511"/>
            <a:ext cx="234206" cy="738664"/>
          </a:xfrm>
          <a:prstGeom prst="rect">
            <a:avLst/>
          </a:prstGeom>
          <a:noFill/>
        </p:spPr>
        <p:txBody>
          <a:bodyPr wrap="square" rtlCol="0">
            <a:spAutoFit/>
          </a:bodyPr>
          <a:lstStyle/>
          <a:p>
            <a:pPr algn="ctr"/>
            <a:r>
              <a:rPr lang="zh-CN" altLang="en-US" sz="1050" b="1" dirty="0">
                <a:solidFill>
                  <a:prstClr val="black"/>
                </a:solidFill>
                <a:latin typeface="微软雅黑" panose="020B0503020204020204" pitchFamily="34" charset="-122"/>
                <a:ea typeface="微软雅黑" panose="020B0503020204020204" pitchFamily="34" charset="-122"/>
              </a:rPr>
              <a:t>采购</a:t>
            </a:r>
            <a:endParaRPr lang="en-US" altLang="zh-CN" sz="1050" b="1" dirty="0">
              <a:solidFill>
                <a:prstClr val="black"/>
              </a:solidFill>
              <a:latin typeface="微软雅黑" panose="020B0503020204020204" pitchFamily="34" charset="-122"/>
              <a:ea typeface="微软雅黑" panose="020B0503020204020204" pitchFamily="34" charset="-122"/>
            </a:endParaRPr>
          </a:p>
          <a:p>
            <a:pPr algn="ctr"/>
            <a:r>
              <a:rPr lang="zh-CN" altLang="en-US" sz="1050" b="1" dirty="0">
                <a:solidFill>
                  <a:prstClr val="black"/>
                </a:solidFill>
                <a:latin typeface="微软雅黑" panose="020B0503020204020204" pitchFamily="34" charset="-122"/>
                <a:ea typeface="微软雅黑" panose="020B0503020204020204" pitchFamily="34" charset="-122"/>
              </a:rPr>
              <a:t>订单</a:t>
            </a:r>
            <a:endParaRPr lang="en-US" altLang="zh-CN" sz="1050" b="1" dirty="0">
              <a:solidFill>
                <a:prstClr val="black"/>
              </a:solidFill>
              <a:latin typeface="微软雅黑" panose="020B0503020204020204" pitchFamily="34" charset="-122"/>
              <a:ea typeface="微软雅黑" panose="020B0503020204020204" pitchFamily="34" charset="-122"/>
            </a:endParaRPr>
          </a:p>
        </p:txBody>
      </p:sp>
      <p:sp>
        <p:nvSpPr>
          <p:cNvPr id="400" name="椭圆 399">
            <a:extLst>
              <a:ext uri="{FF2B5EF4-FFF2-40B4-BE49-F238E27FC236}">
                <a16:creationId xmlns="" xmlns:a16="http://schemas.microsoft.com/office/drawing/2014/main" id="{D9BE35BD-8200-49B9-A74A-44658B59A526}"/>
              </a:ext>
            </a:extLst>
          </p:cNvPr>
          <p:cNvSpPr/>
          <p:nvPr/>
        </p:nvSpPr>
        <p:spPr>
          <a:xfrm>
            <a:off x="10092880" y="5455071"/>
            <a:ext cx="216000" cy="216000"/>
          </a:xfrm>
          <a:prstGeom prst="ellipse">
            <a:avLst/>
          </a:prstGeom>
          <a:solidFill>
            <a:sysClr val="window" lastClr="FFFFFF"/>
          </a:solidFill>
          <a:ln w="25400" cap="flat" cmpd="sng" algn="ctr">
            <a:solidFill>
              <a:srgbClr val="2E75B6"/>
            </a:solid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1" i="0" u="none" strike="noStrike" kern="0" cap="none" spc="0" normalizeH="0" baseline="0" noProof="0" dirty="0" smtClean="0">
                <a:ln>
                  <a:noFill/>
                </a:ln>
                <a:solidFill>
                  <a:srgbClr val="2E75B6"/>
                </a:solidFill>
                <a:effectLst/>
                <a:uLnTx/>
                <a:uFillTx/>
                <a:latin typeface="微软雅黑" panose="020B0503020204020204" pitchFamily="34" charset="-122"/>
                <a:ea typeface="微软雅黑" panose="020B0503020204020204" pitchFamily="34" charset="-122"/>
              </a:rPr>
              <a:t>1</a:t>
            </a:r>
            <a:endParaRPr kumimoji="0" lang="zh-CN" altLang="en-US" sz="1100" b="1" i="0" u="none" strike="noStrike" kern="0" cap="none" spc="0" normalizeH="0" baseline="0" noProof="0" dirty="0" smtClean="0">
              <a:ln>
                <a:noFill/>
              </a:ln>
              <a:solidFill>
                <a:srgbClr val="2E75B6"/>
              </a:solidFill>
              <a:effectLst/>
              <a:uLnTx/>
              <a:uFillTx/>
              <a:latin typeface="微软雅黑" panose="020B0503020204020204" pitchFamily="34" charset="-122"/>
              <a:ea typeface="微软雅黑" panose="020B0503020204020204" pitchFamily="34" charset="-122"/>
            </a:endParaRPr>
          </a:p>
        </p:txBody>
      </p:sp>
      <p:cxnSp>
        <p:nvCxnSpPr>
          <p:cNvPr id="401" name="直接箭头连接符 400"/>
          <p:cNvCxnSpPr>
            <a:stCxn id="400" idx="6"/>
            <a:endCxn id="345" idx="1"/>
          </p:cNvCxnSpPr>
          <p:nvPr/>
        </p:nvCxnSpPr>
        <p:spPr>
          <a:xfrm flipV="1">
            <a:off x="10308880" y="5560867"/>
            <a:ext cx="830175" cy="2204"/>
          </a:xfrm>
          <a:prstGeom prst="straightConnector1">
            <a:avLst/>
          </a:prstGeom>
          <a:noFill/>
          <a:ln w="19050" cap="flat" cmpd="sng" algn="ctr">
            <a:solidFill>
              <a:srgbClr val="5B9BD5">
                <a:shade val="95000"/>
                <a:satMod val="105000"/>
              </a:srgbClr>
            </a:solidFill>
            <a:prstDash val="solid"/>
            <a:tailEnd type="triangle"/>
          </a:ln>
          <a:effectLst/>
        </p:spPr>
      </p:cxnSp>
      <p:sp>
        <p:nvSpPr>
          <p:cNvPr id="402" name="文本框 401"/>
          <p:cNvSpPr txBox="1"/>
          <p:nvPr/>
        </p:nvSpPr>
        <p:spPr>
          <a:xfrm>
            <a:off x="10301395" y="5315363"/>
            <a:ext cx="785203" cy="253916"/>
          </a:xfrm>
          <a:prstGeom prst="rect">
            <a:avLst/>
          </a:prstGeom>
          <a:noFill/>
        </p:spPr>
        <p:txBody>
          <a:bodyPr wrap="square" rtlCol="0">
            <a:spAutoFit/>
          </a:bodyPr>
          <a:lstStyle/>
          <a:p>
            <a:pPr algn="ctr"/>
            <a:r>
              <a:rPr lang="zh-CN" altLang="en-US" sz="1050" b="1" dirty="0">
                <a:solidFill>
                  <a:prstClr val="black"/>
                </a:solidFill>
                <a:latin typeface="微软雅黑" panose="020B0503020204020204" pitchFamily="34" charset="-122"/>
                <a:ea typeface="微软雅黑" panose="020B0503020204020204" pitchFamily="34" charset="-122"/>
              </a:rPr>
              <a:t>采购订单</a:t>
            </a:r>
            <a:endParaRPr lang="en-US" altLang="zh-CN" sz="1050" b="1" dirty="0">
              <a:solidFill>
                <a:prstClr val="black"/>
              </a:solidFill>
              <a:latin typeface="微软雅黑" panose="020B0503020204020204" pitchFamily="34" charset="-122"/>
              <a:ea typeface="微软雅黑" panose="020B0503020204020204" pitchFamily="34" charset="-122"/>
            </a:endParaRPr>
          </a:p>
        </p:txBody>
      </p:sp>
      <p:sp>
        <p:nvSpPr>
          <p:cNvPr id="403" name="椭圆 402">
            <a:extLst>
              <a:ext uri="{FF2B5EF4-FFF2-40B4-BE49-F238E27FC236}">
                <a16:creationId xmlns="" xmlns:a16="http://schemas.microsoft.com/office/drawing/2014/main" id="{D9BE35BD-8200-49B9-A74A-44658B59A526}"/>
              </a:ext>
            </a:extLst>
          </p:cNvPr>
          <p:cNvSpPr/>
          <p:nvPr/>
        </p:nvSpPr>
        <p:spPr>
          <a:xfrm>
            <a:off x="10095651" y="5831914"/>
            <a:ext cx="216000" cy="216000"/>
          </a:xfrm>
          <a:prstGeom prst="ellipse">
            <a:avLst/>
          </a:prstGeom>
          <a:solidFill>
            <a:sysClr val="window" lastClr="FFFFFF"/>
          </a:solidFill>
          <a:ln w="25400" cap="flat" cmpd="sng" algn="ctr">
            <a:solidFill>
              <a:srgbClr val="2E75B6"/>
            </a:solid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1" i="0" u="none" strike="noStrike" kern="0" cap="none" spc="0" normalizeH="0" baseline="0" noProof="0" dirty="0" smtClean="0">
                <a:ln>
                  <a:noFill/>
                </a:ln>
                <a:solidFill>
                  <a:srgbClr val="2E75B6"/>
                </a:solidFill>
                <a:effectLst/>
                <a:uLnTx/>
                <a:uFillTx/>
                <a:latin typeface="微软雅黑" panose="020B0503020204020204" pitchFamily="34" charset="-122"/>
                <a:ea typeface="微软雅黑" panose="020B0503020204020204" pitchFamily="34" charset="-122"/>
              </a:rPr>
              <a:t>2</a:t>
            </a:r>
            <a:endParaRPr kumimoji="0" lang="zh-CN" altLang="en-US" sz="1100" b="1" i="0" u="none" strike="noStrike" kern="0" cap="none" spc="0" normalizeH="0" baseline="0" noProof="0" dirty="0" smtClean="0">
              <a:ln>
                <a:noFill/>
              </a:ln>
              <a:solidFill>
                <a:srgbClr val="2E75B6"/>
              </a:solidFill>
              <a:effectLst/>
              <a:uLnTx/>
              <a:uFillTx/>
              <a:latin typeface="微软雅黑" panose="020B0503020204020204" pitchFamily="34" charset="-122"/>
              <a:ea typeface="微软雅黑" panose="020B0503020204020204" pitchFamily="34" charset="-122"/>
            </a:endParaRPr>
          </a:p>
        </p:txBody>
      </p:sp>
      <p:cxnSp>
        <p:nvCxnSpPr>
          <p:cNvPr id="404" name="直接箭头连接符 403"/>
          <p:cNvCxnSpPr/>
          <p:nvPr/>
        </p:nvCxnSpPr>
        <p:spPr>
          <a:xfrm rot="10800000" flipV="1">
            <a:off x="10308880" y="5937509"/>
            <a:ext cx="830175" cy="2204"/>
          </a:xfrm>
          <a:prstGeom prst="straightConnector1">
            <a:avLst/>
          </a:prstGeom>
          <a:noFill/>
          <a:ln w="19050" cap="flat" cmpd="sng" algn="ctr">
            <a:solidFill>
              <a:srgbClr val="5B9BD5">
                <a:shade val="95000"/>
                <a:satMod val="105000"/>
              </a:srgbClr>
            </a:solidFill>
            <a:prstDash val="solid"/>
            <a:tailEnd type="triangle"/>
          </a:ln>
          <a:effectLst/>
        </p:spPr>
      </p:cxnSp>
      <p:sp>
        <p:nvSpPr>
          <p:cNvPr id="405" name="文本框 404"/>
          <p:cNvSpPr txBox="1"/>
          <p:nvPr/>
        </p:nvSpPr>
        <p:spPr>
          <a:xfrm>
            <a:off x="10201435" y="5667585"/>
            <a:ext cx="985122" cy="253916"/>
          </a:xfrm>
          <a:prstGeom prst="rect">
            <a:avLst/>
          </a:prstGeom>
          <a:noFill/>
        </p:spPr>
        <p:txBody>
          <a:bodyPr wrap="square" rtlCol="0">
            <a:spAutoFit/>
          </a:bodyPr>
          <a:lstStyle/>
          <a:p>
            <a:pPr algn="ctr"/>
            <a:r>
              <a:rPr lang="zh-CN" altLang="en-US" sz="1050" b="1" dirty="0">
                <a:solidFill>
                  <a:prstClr val="black"/>
                </a:solidFill>
                <a:latin typeface="微软雅黑" panose="020B0503020204020204" pitchFamily="34" charset="-122"/>
                <a:ea typeface="微软雅黑" panose="020B0503020204020204" pitchFamily="34" charset="-122"/>
              </a:rPr>
              <a:t>采购报关单</a:t>
            </a:r>
            <a:endParaRPr lang="en-US" altLang="zh-CN" sz="1050" b="1" dirty="0">
              <a:solidFill>
                <a:prstClr val="black"/>
              </a:solidFill>
              <a:latin typeface="微软雅黑" panose="020B0503020204020204" pitchFamily="34" charset="-122"/>
              <a:ea typeface="微软雅黑" panose="020B0503020204020204" pitchFamily="34" charset="-122"/>
            </a:endParaRPr>
          </a:p>
        </p:txBody>
      </p:sp>
      <p:sp>
        <p:nvSpPr>
          <p:cNvPr id="406" name="椭圆 405">
            <a:extLst>
              <a:ext uri="{FF2B5EF4-FFF2-40B4-BE49-F238E27FC236}">
                <a16:creationId xmlns="" xmlns:a16="http://schemas.microsoft.com/office/drawing/2014/main" id="{D9BE35BD-8200-49B9-A74A-44658B59A526}"/>
              </a:ext>
            </a:extLst>
          </p:cNvPr>
          <p:cNvSpPr/>
          <p:nvPr/>
        </p:nvSpPr>
        <p:spPr>
          <a:xfrm>
            <a:off x="3479427" y="5852022"/>
            <a:ext cx="216000" cy="216000"/>
          </a:xfrm>
          <a:prstGeom prst="ellipse">
            <a:avLst/>
          </a:prstGeom>
          <a:solidFill>
            <a:sysClr val="window" lastClr="FFFFFF"/>
          </a:solidFill>
          <a:ln w="25400" cap="flat" cmpd="sng" algn="ctr">
            <a:solidFill>
              <a:srgbClr val="2E75B6"/>
            </a:solid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1" i="0" u="none" strike="noStrike" kern="0" cap="none" spc="0" normalizeH="0" baseline="0" noProof="0" dirty="0" smtClean="0">
                <a:ln>
                  <a:noFill/>
                </a:ln>
                <a:solidFill>
                  <a:srgbClr val="2E75B6"/>
                </a:solidFill>
                <a:effectLst/>
                <a:uLnTx/>
                <a:uFillTx/>
                <a:latin typeface="微软雅黑" panose="020B0503020204020204" pitchFamily="34" charset="-122"/>
                <a:ea typeface="微软雅黑" panose="020B0503020204020204" pitchFamily="34" charset="-122"/>
              </a:rPr>
              <a:t>2</a:t>
            </a:r>
            <a:endParaRPr kumimoji="0" lang="zh-CN" altLang="en-US" sz="1100" b="1" i="0" u="none" strike="noStrike" kern="0" cap="none" spc="0" normalizeH="0" baseline="0" noProof="0" dirty="0" smtClean="0">
              <a:ln>
                <a:noFill/>
              </a:ln>
              <a:solidFill>
                <a:srgbClr val="2E75B6"/>
              </a:solidFill>
              <a:effectLst/>
              <a:uLnTx/>
              <a:uFillTx/>
              <a:latin typeface="微软雅黑" panose="020B0503020204020204" pitchFamily="34" charset="-122"/>
              <a:ea typeface="微软雅黑" panose="020B0503020204020204" pitchFamily="34" charset="-122"/>
            </a:endParaRPr>
          </a:p>
        </p:txBody>
      </p:sp>
      <p:cxnSp>
        <p:nvCxnSpPr>
          <p:cNvPr id="407" name="直接箭头连接符 406"/>
          <p:cNvCxnSpPr/>
          <p:nvPr/>
        </p:nvCxnSpPr>
        <p:spPr>
          <a:xfrm flipV="1">
            <a:off x="3587427" y="5221353"/>
            <a:ext cx="0" cy="630669"/>
          </a:xfrm>
          <a:prstGeom prst="straightConnector1">
            <a:avLst/>
          </a:prstGeom>
          <a:noFill/>
          <a:ln w="19050" cap="flat" cmpd="sng" algn="ctr">
            <a:solidFill>
              <a:srgbClr val="5B9BD5">
                <a:shade val="95000"/>
                <a:satMod val="105000"/>
              </a:srgbClr>
            </a:solidFill>
            <a:prstDash val="solid"/>
            <a:tailEnd type="triangle"/>
          </a:ln>
          <a:effectLst/>
        </p:spPr>
      </p:cxnSp>
      <p:sp>
        <p:nvSpPr>
          <p:cNvPr id="408" name="文本框 407"/>
          <p:cNvSpPr txBox="1"/>
          <p:nvPr/>
        </p:nvSpPr>
        <p:spPr>
          <a:xfrm>
            <a:off x="3692191" y="5184511"/>
            <a:ext cx="234206" cy="900246"/>
          </a:xfrm>
          <a:prstGeom prst="rect">
            <a:avLst/>
          </a:prstGeom>
          <a:noFill/>
        </p:spPr>
        <p:txBody>
          <a:bodyPr wrap="square" rtlCol="0">
            <a:spAutoFit/>
          </a:bodyPr>
          <a:lstStyle/>
          <a:p>
            <a:pPr algn="ctr"/>
            <a:r>
              <a:rPr lang="zh-CN" altLang="en-US" sz="1050" b="1" dirty="0">
                <a:solidFill>
                  <a:prstClr val="black"/>
                </a:solidFill>
                <a:latin typeface="微软雅黑" panose="020B0503020204020204" pitchFamily="34" charset="-122"/>
                <a:ea typeface="微软雅黑" panose="020B0503020204020204" pitchFamily="34" charset="-122"/>
              </a:rPr>
              <a:t>采购</a:t>
            </a:r>
            <a:endParaRPr lang="en-US" altLang="zh-CN" sz="1050" b="1" dirty="0">
              <a:solidFill>
                <a:prstClr val="black"/>
              </a:solidFill>
              <a:latin typeface="微软雅黑" panose="020B0503020204020204" pitchFamily="34" charset="-122"/>
              <a:ea typeface="微软雅黑" panose="020B0503020204020204" pitchFamily="34" charset="-122"/>
            </a:endParaRPr>
          </a:p>
          <a:p>
            <a:pPr algn="ctr"/>
            <a:r>
              <a:rPr lang="zh-CN" altLang="en-US" sz="1050" b="1" dirty="0">
                <a:solidFill>
                  <a:prstClr val="black"/>
                </a:solidFill>
                <a:latin typeface="微软雅黑" panose="020B0503020204020204" pitchFamily="34" charset="-122"/>
                <a:ea typeface="微软雅黑" panose="020B0503020204020204" pitchFamily="34" charset="-122"/>
              </a:rPr>
              <a:t>报关单</a:t>
            </a:r>
            <a:endParaRPr lang="en-US" altLang="zh-CN" sz="1050" b="1" dirty="0">
              <a:solidFill>
                <a:prstClr val="black"/>
              </a:solidFill>
              <a:latin typeface="微软雅黑" panose="020B0503020204020204" pitchFamily="34" charset="-122"/>
              <a:ea typeface="微软雅黑" panose="020B0503020204020204" pitchFamily="34" charset="-122"/>
            </a:endParaRPr>
          </a:p>
        </p:txBody>
      </p:sp>
      <p:cxnSp>
        <p:nvCxnSpPr>
          <p:cNvPr id="409" name="直接箭头连接符 408"/>
          <p:cNvCxnSpPr/>
          <p:nvPr/>
        </p:nvCxnSpPr>
        <p:spPr>
          <a:xfrm>
            <a:off x="4852368" y="5199857"/>
            <a:ext cx="0" cy="931267"/>
          </a:xfrm>
          <a:prstGeom prst="straightConnector1">
            <a:avLst/>
          </a:prstGeom>
          <a:noFill/>
          <a:ln w="19050" cap="flat" cmpd="sng" algn="ctr">
            <a:solidFill>
              <a:srgbClr val="5B9BD5">
                <a:shade val="95000"/>
                <a:satMod val="105000"/>
              </a:srgbClr>
            </a:solidFill>
            <a:prstDash val="solid"/>
            <a:tailEnd type="triangle"/>
          </a:ln>
          <a:effectLst/>
        </p:spPr>
      </p:cxnSp>
      <p:sp>
        <p:nvSpPr>
          <p:cNvPr id="410" name="文本框 409"/>
          <p:cNvSpPr txBox="1"/>
          <p:nvPr/>
        </p:nvSpPr>
        <p:spPr>
          <a:xfrm>
            <a:off x="4897975" y="5199857"/>
            <a:ext cx="234206" cy="738664"/>
          </a:xfrm>
          <a:prstGeom prst="rect">
            <a:avLst/>
          </a:prstGeom>
          <a:noFill/>
        </p:spPr>
        <p:txBody>
          <a:bodyPr wrap="square" rtlCol="0">
            <a:spAutoFit/>
          </a:bodyPr>
          <a:lstStyle/>
          <a:p>
            <a:pPr algn="ctr"/>
            <a:r>
              <a:rPr lang="zh-CN" altLang="en-US" sz="1050" b="1" dirty="0">
                <a:solidFill>
                  <a:prstClr val="black"/>
                </a:solidFill>
                <a:latin typeface="微软雅黑" panose="020B0503020204020204" pitchFamily="34" charset="-122"/>
                <a:ea typeface="微软雅黑" panose="020B0503020204020204" pitchFamily="34" charset="-122"/>
              </a:rPr>
              <a:t>生产订单</a:t>
            </a:r>
            <a:endParaRPr lang="en-US" altLang="zh-CN" sz="1050" b="1" dirty="0">
              <a:solidFill>
                <a:prstClr val="black"/>
              </a:solidFill>
              <a:latin typeface="微软雅黑" panose="020B0503020204020204" pitchFamily="34" charset="-122"/>
              <a:ea typeface="微软雅黑" panose="020B0503020204020204" pitchFamily="34" charset="-122"/>
            </a:endParaRPr>
          </a:p>
        </p:txBody>
      </p:sp>
      <p:cxnSp>
        <p:nvCxnSpPr>
          <p:cNvPr id="411" name="直接箭头连接符 410"/>
          <p:cNvCxnSpPr/>
          <p:nvPr/>
        </p:nvCxnSpPr>
        <p:spPr>
          <a:xfrm flipV="1">
            <a:off x="5177788" y="5199857"/>
            <a:ext cx="0" cy="931267"/>
          </a:xfrm>
          <a:prstGeom prst="straightConnector1">
            <a:avLst/>
          </a:prstGeom>
          <a:noFill/>
          <a:ln w="19050" cap="flat" cmpd="sng" algn="ctr">
            <a:solidFill>
              <a:srgbClr val="5B9BD5">
                <a:shade val="95000"/>
                <a:satMod val="105000"/>
              </a:srgbClr>
            </a:solidFill>
            <a:prstDash val="solid"/>
            <a:tailEnd type="triangle"/>
          </a:ln>
          <a:effectLst/>
        </p:spPr>
      </p:cxnSp>
      <p:sp>
        <p:nvSpPr>
          <p:cNvPr id="412" name="文本框 411"/>
          <p:cNvSpPr txBox="1"/>
          <p:nvPr/>
        </p:nvSpPr>
        <p:spPr>
          <a:xfrm>
            <a:off x="5223395" y="5199857"/>
            <a:ext cx="234206" cy="738664"/>
          </a:xfrm>
          <a:prstGeom prst="rect">
            <a:avLst/>
          </a:prstGeom>
          <a:noFill/>
        </p:spPr>
        <p:txBody>
          <a:bodyPr wrap="square" rtlCol="0">
            <a:spAutoFit/>
          </a:bodyPr>
          <a:lstStyle/>
          <a:p>
            <a:pPr algn="ctr"/>
            <a:r>
              <a:rPr lang="zh-CN" altLang="en-US" sz="1050" b="1" dirty="0">
                <a:solidFill>
                  <a:prstClr val="black"/>
                </a:solidFill>
                <a:latin typeface="微软雅黑" panose="020B0503020204020204" pitchFamily="34" charset="-122"/>
                <a:ea typeface="微软雅黑" panose="020B0503020204020204" pitchFamily="34" charset="-122"/>
              </a:rPr>
              <a:t>生产领料</a:t>
            </a:r>
            <a:endParaRPr lang="en-US" altLang="zh-CN" sz="1050" b="1" dirty="0">
              <a:solidFill>
                <a:prstClr val="black"/>
              </a:solidFill>
              <a:latin typeface="微软雅黑" panose="020B0503020204020204" pitchFamily="34" charset="-122"/>
              <a:ea typeface="微软雅黑" panose="020B0503020204020204" pitchFamily="34" charset="-122"/>
            </a:endParaRPr>
          </a:p>
        </p:txBody>
      </p:sp>
      <p:cxnSp>
        <p:nvCxnSpPr>
          <p:cNvPr id="413" name="直接箭头连接符 412"/>
          <p:cNvCxnSpPr/>
          <p:nvPr/>
        </p:nvCxnSpPr>
        <p:spPr>
          <a:xfrm flipV="1">
            <a:off x="5503208" y="5199857"/>
            <a:ext cx="0" cy="931267"/>
          </a:xfrm>
          <a:prstGeom prst="straightConnector1">
            <a:avLst/>
          </a:prstGeom>
          <a:noFill/>
          <a:ln w="19050" cap="flat" cmpd="sng" algn="ctr">
            <a:solidFill>
              <a:srgbClr val="5B9BD5">
                <a:shade val="95000"/>
                <a:satMod val="105000"/>
              </a:srgbClr>
            </a:solidFill>
            <a:prstDash val="solid"/>
            <a:tailEnd type="triangle"/>
          </a:ln>
          <a:effectLst/>
        </p:spPr>
      </p:cxnSp>
      <p:sp>
        <p:nvSpPr>
          <p:cNvPr id="414" name="文本框 413"/>
          <p:cNvSpPr txBox="1"/>
          <p:nvPr/>
        </p:nvSpPr>
        <p:spPr>
          <a:xfrm>
            <a:off x="5548815" y="5199857"/>
            <a:ext cx="234206" cy="738664"/>
          </a:xfrm>
          <a:prstGeom prst="rect">
            <a:avLst/>
          </a:prstGeom>
          <a:noFill/>
        </p:spPr>
        <p:txBody>
          <a:bodyPr wrap="square" rtlCol="0">
            <a:spAutoFit/>
          </a:bodyPr>
          <a:lstStyle/>
          <a:p>
            <a:pPr algn="ctr"/>
            <a:r>
              <a:rPr lang="zh-CN" altLang="en-US" sz="1050" b="1" dirty="0">
                <a:solidFill>
                  <a:prstClr val="black"/>
                </a:solidFill>
                <a:latin typeface="微软雅黑" panose="020B0503020204020204" pitchFamily="34" charset="-122"/>
                <a:ea typeface="微软雅黑" panose="020B0503020204020204" pitchFamily="34" charset="-122"/>
              </a:rPr>
              <a:t>生产退料</a:t>
            </a:r>
            <a:endParaRPr lang="en-US" altLang="zh-CN" sz="1050" b="1" dirty="0">
              <a:solidFill>
                <a:prstClr val="black"/>
              </a:solidFill>
              <a:latin typeface="微软雅黑" panose="020B0503020204020204" pitchFamily="34" charset="-122"/>
              <a:ea typeface="微软雅黑" panose="020B0503020204020204" pitchFamily="34" charset="-122"/>
            </a:endParaRPr>
          </a:p>
        </p:txBody>
      </p:sp>
      <p:cxnSp>
        <p:nvCxnSpPr>
          <p:cNvPr id="415" name="直接箭头连接符 414"/>
          <p:cNvCxnSpPr/>
          <p:nvPr/>
        </p:nvCxnSpPr>
        <p:spPr>
          <a:xfrm flipV="1">
            <a:off x="5828628" y="5199857"/>
            <a:ext cx="0" cy="931267"/>
          </a:xfrm>
          <a:prstGeom prst="straightConnector1">
            <a:avLst/>
          </a:prstGeom>
          <a:noFill/>
          <a:ln w="19050" cap="flat" cmpd="sng" algn="ctr">
            <a:solidFill>
              <a:srgbClr val="5B9BD5">
                <a:shade val="95000"/>
                <a:satMod val="105000"/>
              </a:srgbClr>
            </a:solidFill>
            <a:prstDash val="solid"/>
            <a:tailEnd type="triangle"/>
          </a:ln>
          <a:effectLst/>
        </p:spPr>
      </p:cxnSp>
      <p:sp>
        <p:nvSpPr>
          <p:cNvPr id="416" name="文本框 415"/>
          <p:cNvSpPr txBox="1"/>
          <p:nvPr/>
        </p:nvSpPr>
        <p:spPr>
          <a:xfrm>
            <a:off x="5874235" y="5199857"/>
            <a:ext cx="234206" cy="738664"/>
          </a:xfrm>
          <a:prstGeom prst="rect">
            <a:avLst/>
          </a:prstGeom>
          <a:noFill/>
        </p:spPr>
        <p:txBody>
          <a:bodyPr wrap="square" rtlCol="0">
            <a:spAutoFit/>
          </a:bodyPr>
          <a:lstStyle/>
          <a:p>
            <a:pPr algn="ctr"/>
            <a:r>
              <a:rPr lang="zh-CN" altLang="en-US" sz="1050" b="1" dirty="0">
                <a:solidFill>
                  <a:prstClr val="black"/>
                </a:solidFill>
                <a:latin typeface="微软雅黑" panose="020B0503020204020204" pitchFamily="34" charset="-122"/>
                <a:ea typeface="微软雅黑" panose="020B0503020204020204" pitchFamily="34" charset="-122"/>
              </a:rPr>
              <a:t>生产报工</a:t>
            </a:r>
            <a:endParaRPr lang="en-US" altLang="zh-CN" sz="1050" b="1" dirty="0">
              <a:solidFill>
                <a:prstClr val="black"/>
              </a:solidFill>
              <a:latin typeface="微软雅黑" panose="020B0503020204020204" pitchFamily="34" charset="-122"/>
              <a:ea typeface="微软雅黑" panose="020B0503020204020204" pitchFamily="34" charset="-122"/>
            </a:endParaRPr>
          </a:p>
        </p:txBody>
      </p:sp>
      <p:cxnSp>
        <p:nvCxnSpPr>
          <p:cNvPr id="417" name="直接箭头连接符 416"/>
          <p:cNvCxnSpPr/>
          <p:nvPr/>
        </p:nvCxnSpPr>
        <p:spPr>
          <a:xfrm flipV="1">
            <a:off x="6154048" y="5199857"/>
            <a:ext cx="0" cy="931267"/>
          </a:xfrm>
          <a:prstGeom prst="straightConnector1">
            <a:avLst/>
          </a:prstGeom>
          <a:noFill/>
          <a:ln w="19050" cap="flat" cmpd="sng" algn="ctr">
            <a:solidFill>
              <a:srgbClr val="5B9BD5">
                <a:shade val="95000"/>
                <a:satMod val="105000"/>
              </a:srgbClr>
            </a:solidFill>
            <a:prstDash val="solid"/>
            <a:tailEnd type="triangle"/>
          </a:ln>
          <a:effectLst/>
        </p:spPr>
      </p:cxnSp>
      <p:sp>
        <p:nvSpPr>
          <p:cNvPr id="418" name="文本框 417"/>
          <p:cNvSpPr txBox="1"/>
          <p:nvPr/>
        </p:nvSpPr>
        <p:spPr>
          <a:xfrm>
            <a:off x="6199655" y="5199857"/>
            <a:ext cx="234206" cy="738664"/>
          </a:xfrm>
          <a:prstGeom prst="rect">
            <a:avLst/>
          </a:prstGeom>
          <a:noFill/>
        </p:spPr>
        <p:txBody>
          <a:bodyPr wrap="square" rtlCol="0">
            <a:spAutoFit/>
          </a:bodyPr>
          <a:lstStyle/>
          <a:p>
            <a:pPr algn="ctr"/>
            <a:r>
              <a:rPr lang="zh-CN" altLang="en-US" sz="1050" b="1" dirty="0">
                <a:solidFill>
                  <a:prstClr val="black"/>
                </a:solidFill>
                <a:latin typeface="微软雅黑" panose="020B0503020204020204" pitchFamily="34" charset="-122"/>
                <a:ea typeface="微软雅黑" panose="020B0503020204020204" pitchFamily="34" charset="-122"/>
              </a:rPr>
              <a:t>成品入库</a:t>
            </a:r>
            <a:endParaRPr lang="en-US" altLang="zh-CN" sz="1050" b="1" dirty="0">
              <a:solidFill>
                <a:prstClr val="black"/>
              </a:solidFill>
              <a:latin typeface="微软雅黑" panose="020B0503020204020204" pitchFamily="34" charset="-122"/>
              <a:ea typeface="微软雅黑" panose="020B0503020204020204" pitchFamily="34" charset="-122"/>
            </a:endParaRPr>
          </a:p>
        </p:txBody>
      </p:sp>
      <p:cxnSp>
        <p:nvCxnSpPr>
          <p:cNvPr id="419" name="直接箭头连接符 418"/>
          <p:cNvCxnSpPr/>
          <p:nvPr/>
        </p:nvCxnSpPr>
        <p:spPr>
          <a:xfrm>
            <a:off x="7158511" y="1229668"/>
            <a:ext cx="0" cy="931267"/>
          </a:xfrm>
          <a:prstGeom prst="straightConnector1">
            <a:avLst/>
          </a:prstGeom>
          <a:noFill/>
          <a:ln w="19050" cap="flat" cmpd="sng" algn="ctr">
            <a:solidFill>
              <a:srgbClr val="5B9BD5">
                <a:shade val="95000"/>
                <a:satMod val="105000"/>
              </a:srgbClr>
            </a:solidFill>
            <a:prstDash val="solid"/>
            <a:tailEnd type="triangle"/>
          </a:ln>
          <a:effectLst/>
        </p:spPr>
      </p:cxnSp>
      <p:sp>
        <p:nvSpPr>
          <p:cNvPr id="420" name="文本框 419"/>
          <p:cNvSpPr txBox="1"/>
          <p:nvPr/>
        </p:nvSpPr>
        <p:spPr>
          <a:xfrm>
            <a:off x="7159276" y="1229668"/>
            <a:ext cx="234206" cy="738664"/>
          </a:xfrm>
          <a:prstGeom prst="rect">
            <a:avLst/>
          </a:prstGeom>
          <a:noFill/>
        </p:spPr>
        <p:txBody>
          <a:bodyPr wrap="square" rtlCol="0">
            <a:spAutoFit/>
          </a:bodyPr>
          <a:lstStyle/>
          <a:p>
            <a:pPr algn="ctr"/>
            <a:r>
              <a:rPr lang="zh-CN" altLang="en-US" sz="1050" b="1" dirty="0">
                <a:solidFill>
                  <a:prstClr val="black"/>
                </a:solidFill>
                <a:latin typeface="微软雅黑" panose="020B0503020204020204" pitchFamily="34" charset="-122"/>
                <a:ea typeface="微软雅黑" panose="020B0503020204020204" pitchFamily="34" charset="-122"/>
              </a:rPr>
              <a:t>费用报销</a:t>
            </a:r>
            <a:endParaRPr lang="en-US" altLang="zh-CN" sz="1050" b="1" dirty="0">
              <a:solidFill>
                <a:prstClr val="black"/>
              </a:solidFill>
              <a:latin typeface="微软雅黑" panose="020B0503020204020204" pitchFamily="34" charset="-122"/>
              <a:ea typeface="微软雅黑" panose="020B0503020204020204" pitchFamily="34" charset="-122"/>
            </a:endParaRPr>
          </a:p>
        </p:txBody>
      </p:sp>
      <p:cxnSp>
        <p:nvCxnSpPr>
          <p:cNvPr id="421" name="肘形连接符 420"/>
          <p:cNvCxnSpPr/>
          <p:nvPr/>
        </p:nvCxnSpPr>
        <p:spPr>
          <a:xfrm flipV="1">
            <a:off x="9318912" y="1372154"/>
            <a:ext cx="1830791" cy="788107"/>
          </a:xfrm>
          <a:prstGeom prst="bentConnector3">
            <a:avLst>
              <a:gd name="adj1" fmla="val 1095"/>
            </a:avLst>
          </a:prstGeom>
          <a:noFill/>
          <a:ln w="19050" cap="flat" cmpd="sng" algn="ctr">
            <a:solidFill>
              <a:srgbClr val="5B9BD5">
                <a:shade val="95000"/>
                <a:satMod val="105000"/>
              </a:srgbClr>
            </a:solidFill>
            <a:prstDash val="solid"/>
            <a:tailEnd type="triangle"/>
          </a:ln>
          <a:effectLst/>
        </p:spPr>
      </p:cxnSp>
      <p:sp>
        <p:nvSpPr>
          <p:cNvPr id="422" name="文本框 421"/>
          <p:cNvSpPr txBox="1"/>
          <p:nvPr/>
        </p:nvSpPr>
        <p:spPr>
          <a:xfrm>
            <a:off x="10293498" y="1085620"/>
            <a:ext cx="765108" cy="261610"/>
          </a:xfrm>
          <a:prstGeom prst="rect">
            <a:avLst/>
          </a:prstGeom>
          <a:noFill/>
        </p:spPr>
        <p:txBody>
          <a:bodyPr wrap="square" rtlCol="0">
            <a:spAutoFit/>
          </a:bodyPr>
          <a:lstStyle/>
          <a:p>
            <a:pPr algn="ctr"/>
            <a:r>
              <a:rPr lang="zh-CN" altLang="en-US" sz="1050" b="1" dirty="0">
                <a:solidFill>
                  <a:prstClr val="black"/>
                </a:solidFill>
                <a:latin typeface="微软雅黑" panose="020B0503020204020204" pitchFamily="34" charset="-122"/>
                <a:ea typeface="微软雅黑" panose="020B0503020204020204" pitchFamily="34" charset="-122"/>
              </a:rPr>
              <a:t>付款数据</a:t>
            </a:r>
          </a:p>
        </p:txBody>
      </p:sp>
      <p:cxnSp>
        <p:nvCxnSpPr>
          <p:cNvPr id="423" name="肘形连接符 422"/>
          <p:cNvCxnSpPr/>
          <p:nvPr/>
        </p:nvCxnSpPr>
        <p:spPr>
          <a:xfrm rot="10800000" flipV="1">
            <a:off x="9626056" y="1959987"/>
            <a:ext cx="1512999" cy="195379"/>
          </a:xfrm>
          <a:prstGeom prst="bentConnector3">
            <a:avLst>
              <a:gd name="adj1" fmla="val 100583"/>
            </a:avLst>
          </a:prstGeom>
          <a:noFill/>
          <a:ln w="19050" cap="flat" cmpd="sng" algn="ctr">
            <a:solidFill>
              <a:srgbClr val="5B9BD5">
                <a:shade val="95000"/>
                <a:satMod val="105000"/>
              </a:srgbClr>
            </a:solidFill>
            <a:prstDash val="solid"/>
            <a:tailEnd type="triangle"/>
          </a:ln>
          <a:effectLst/>
        </p:spPr>
      </p:cxnSp>
      <p:sp>
        <p:nvSpPr>
          <p:cNvPr id="424" name="文本框 423"/>
          <p:cNvSpPr txBox="1"/>
          <p:nvPr/>
        </p:nvSpPr>
        <p:spPr>
          <a:xfrm>
            <a:off x="10324544" y="1661773"/>
            <a:ext cx="765108" cy="261610"/>
          </a:xfrm>
          <a:prstGeom prst="rect">
            <a:avLst/>
          </a:prstGeom>
          <a:noFill/>
        </p:spPr>
        <p:txBody>
          <a:bodyPr wrap="square" rtlCol="0">
            <a:spAutoFit/>
          </a:bodyPr>
          <a:lstStyle/>
          <a:p>
            <a:pPr algn="ctr"/>
            <a:r>
              <a:rPr lang="zh-CN" altLang="en-US" sz="1050" b="1" dirty="0">
                <a:solidFill>
                  <a:prstClr val="black"/>
                </a:solidFill>
                <a:latin typeface="微软雅黑" panose="020B0503020204020204" pitchFamily="34" charset="-122"/>
                <a:ea typeface="微软雅黑" panose="020B0503020204020204" pitchFamily="34" charset="-122"/>
              </a:rPr>
              <a:t>银行回单</a:t>
            </a:r>
          </a:p>
        </p:txBody>
      </p:sp>
      <p:cxnSp>
        <p:nvCxnSpPr>
          <p:cNvPr id="425" name="直接箭头连接符 424"/>
          <p:cNvCxnSpPr/>
          <p:nvPr/>
        </p:nvCxnSpPr>
        <p:spPr>
          <a:xfrm>
            <a:off x="7428748" y="1229668"/>
            <a:ext cx="0" cy="931267"/>
          </a:xfrm>
          <a:prstGeom prst="straightConnector1">
            <a:avLst/>
          </a:prstGeom>
          <a:noFill/>
          <a:ln w="19050" cap="flat" cmpd="sng" algn="ctr">
            <a:solidFill>
              <a:srgbClr val="5B9BD5">
                <a:shade val="95000"/>
                <a:satMod val="105000"/>
              </a:srgbClr>
            </a:solidFill>
            <a:prstDash val="solid"/>
            <a:tailEnd type="triangle"/>
          </a:ln>
          <a:effectLst/>
        </p:spPr>
      </p:cxnSp>
      <p:sp>
        <p:nvSpPr>
          <p:cNvPr id="426" name="文本框 425"/>
          <p:cNvSpPr txBox="1"/>
          <p:nvPr/>
        </p:nvSpPr>
        <p:spPr>
          <a:xfrm>
            <a:off x="7489895" y="1229668"/>
            <a:ext cx="234206" cy="1061829"/>
          </a:xfrm>
          <a:prstGeom prst="rect">
            <a:avLst/>
          </a:prstGeom>
          <a:noFill/>
        </p:spPr>
        <p:txBody>
          <a:bodyPr wrap="square" rtlCol="0">
            <a:spAutoFit/>
          </a:bodyPr>
          <a:lstStyle/>
          <a:p>
            <a:pPr algn="ctr"/>
            <a:r>
              <a:rPr lang="zh-CN" altLang="en-US" sz="1050" b="1" dirty="0">
                <a:solidFill>
                  <a:prstClr val="black"/>
                </a:solidFill>
                <a:latin typeface="微软雅黑" panose="020B0503020204020204" pitchFamily="34" charset="-122"/>
                <a:ea typeface="微软雅黑" panose="020B0503020204020204" pitchFamily="34" charset="-122"/>
              </a:rPr>
              <a:t>总监经费申请</a:t>
            </a:r>
            <a:endParaRPr lang="en-US" altLang="zh-CN" sz="1050" b="1" dirty="0">
              <a:solidFill>
                <a:prstClr val="black"/>
              </a:solidFill>
              <a:latin typeface="微软雅黑" panose="020B0503020204020204" pitchFamily="34" charset="-122"/>
              <a:ea typeface="微软雅黑" panose="020B0503020204020204" pitchFamily="34" charset="-122"/>
            </a:endParaRPr>
          </a:p>
        </p:txBody>
      </p:sp>
      <p:cxnSp>
        <p:nvCxnSpPr>
          <p:cNvPr id="427" name="直接箭头连接符 426"/>
          <p:cNvCxnSpPr/>
          <p:nvPr/>
        </p:nvCxnSpPr>
        <p:spPr>
          <a:xfrm flipV="1">
            <a:off x="7793873" y="1229668"/>
            <a:ext cx="0" cy="931267"/>
          </a:xfrm>
          <a:prstGeom prst="straightConnector1">
            <a:avLst/>
          </a:prstGeom>
          <a:noFill/>
          <a:ln w="19050" cap="flat" cmpd="sng" algn="ctr">
            <a:solidFill>
              <a:srgbClr val="5B9BD5">
                <a:shade val="95000"/>
                <a:satMod val="105000"/>
              </a:srgbClr>
            </a:solidFill>
            <a:prstDash val="solid"/>
            <a:tailEnd type="triangle"/>
          </a:ln>
          <a:effectLst/>
        </p:spPr>
      </p:cxnSp>
      <p:sp>
        <p:nvSpPr>
          <p:cNvPr id="428" name="文本框 427"/>
          <p:cNvSpPr txBox="1"/>
          <p:nvPr/>
        </p:nvSpPr>
        <p:spPr>
          <a:xfrm>
            <a:off x="7820516" y="1229668"/>
            <a:ext cx="234206" cy="738664"/>
          </a:xfrm>
          <a:prstGeom prst="rect">
            <a:avLst/>
          </a:prstGeom>
          <a:noFill/>
        </p:spPr>
        <p:txBody>
          <a:bodyPr wrap="square" rtlCol="0">
            <a:spAutoFit/>
          </a:bodyPr>
          <a:lstStyle/>
          <a:p>
            <a:pPr algn="ctr"/>
            <a:r>
              <a:rPr lang="zh-CN" altLang="en-US" sz="1050" b="1" dirty="0">
                <a:solidFill>
                  <a:prstClr val="black"/>
                </a:solidFill>
                <a:latin typeface="微软雅黑" panose="020B0503020204020204" pitchFamily="34" charset="-122"/>
                <a:ea typeface="微软雅黑" panose="020B0503020204020204" pitchFamily="34" charset="-122"/>
              </a:rPr>
              <a:t>付款申请</a:t>
            </a:r>
            <a:endParaRPr lang="en-US" altLang="zh-CN" sz="1050" b="1" dirty="0">
              <a:solidFill>
                <a:prstClr val="black"/>
              </a:solidFill>
              <a:latin typeface="微软雅黑" panose="020B0503020204020204" pitchFamily="34" charset="-122"/>
              <a:ea typeface="微软雅黑" panose="020B0503020204020204" pitchFamily="34" charset="-122"/>
            </a:endParaRPr>
          </a:p>
        </p:txBody>
      </p:sp>
      <p:cxnSp>
        <p:nvCxnSpPr>
          <p:cNvPr id="429" name="直接箭头连接符 428"/>
          <p:cNvCxnSpPr/>
          <p:nvPr/>
        </p:nvCxnSpPr>
        <p:spPr>
          <a:xfrm>
            <a:off x="8064110" y="1229668"/>
            <a:ext cx="0" cy="931267"/>
          </a:xfrm>
          <a:prstGeom prst="straightConnector1">
            <a:avLst/>
          </a:prstGeom>
          <a:noFill/>
          <a:ln w="19050" cap="flat" cmpd="sng" algn="ctr">
            <a:solidFill>
              <a:srgbClr val="5B9BD5">
                <a:shade val="95000"/>
                <a:satMod val="105000"/>
              </a:srgbClr>
            </a:solidFill>
            <a:prstDash val="solid"/>
            <a:tailEnd type="triangle"/>
          </a:ln>
          <a:effectLst/>
        </p:spPr>
      </p:cxnSp>
      <p:sp>
        <p:nvSpPr>
          <p:cNvPr id="430" name="文本框 429"/>
          <p:cNvSpPr txBox="1"/>
          <p:nvPr/>
        </p:nvSpPr>
        <p:spPr>
          <a:xfrm>
            <a:off x="8108001" y="1229668"/>
            <a:ext cx="234206" cy="900246"/>
          </a:xfrm>
          <a:prstGeom prst="rect">
            <a:avLst/>
          </a:prstGeom>
          <a:noFill/>
        </p:spPr>
        <p:txBody>
          <a:bodyPr wrap="square" rtlCol="0">
            <a:spAutoFit/>
          </a:bodyPr>
          <a:lstStyle/>
          <a:p>
            <a:pPr algn="ctr"/>
            <a:r>
              <a:rPr lang="zh-CN" altLang="en-US" sz="1050" b="1" dirty="0">
                <a:solidFill>
                  <a:prstClr val="black"/>
                </a:solidFill>
                <a:latin typeface="微软雅黑" panose="020B0503020204020204" pitchFamily="34" charset="-122"/>
                <a:ea typeface="微软雅黑" panose="020B0503020204020204" pitchFamily="34" charset="-122"/>
              </a:rPr>
              <a:t>审批后付款</a:t>
            </a:r>
            <a:endParaRPr lang="en-US" altLang="zh-CN" sz="1050" b="1" dirty="0">
              <a:solidFill>
                <a:prstClr val="black"/>
              </a:solidFill>
              <a:latin typeface="微软雅黑" panose="020B0503020204020204" pitchFamily="34" charset="-122"/>
              <a:ea typeface="微软雅黑" panose="020B0503020204020204" pitchFamily="34" charset="-122"/>
            </a:endParaRPr>
          </a:p>
        </p:txBody>
      </p:sp>
      <p:cxnSp>
        <p:nvCxnSpPr>
          <p:cNvPr id="431" name="直接箭头连接符 430"/>
          <p:cNvCxnSpPr/>
          <p:nvPr/>
        </p:nvCxnSpPr>
        <p:spPr>
          <a:xfrm>
            <a:off x="6994923" y="5199857"/>
            <a:ext cx="0" cy="931267"/>
          </a:xfrm>
          <a:prstGeom prst="straightConnector1">
            <a:avLst/>
          </a:prstGeom>
          <a:noFill/>
          <a:ln w="19050" cap="flat" cmpd="sng" algn="ctr">
            <a:solidFill>
              <a:srgbClr val="5B9BD5">
                <a:shade val="95000"/>
                <a:satMod val="105000"/>
              </a:srgbClr>
            </a:solidFill>
            <a:prstDash val="solid"/>
            <a:tailEnd type="triangle"/>
          </a:ln>
          <a:effectLst/>
        </p:spPr>
      </p:cxnSp>
      <p:sp>
        <p:nvSpPr>
          <p:cNvPr id="432" name="文本框 431"/>
          <p:cNvSpPr txBox="1"/>
          <p:nvPr/>
        </p:nvSpPr>
        <p:spPr>
          <a:xfrm>
            <a:off x="7074140" y="5199857"/>
            <a:ext cx="234206" cy="900246"/>
          </a:xfrm>
          <a:prstGeom prst="rect">
            <a:avLst/>
          </a:prstGeom>
          <a:noFill/>
        </p:spPr>
        <p:txBody>
          <a:bodyPr wrap="square" rtlCol="0">
            <a:spAutoFit/>
          </a:bodyPr>
          <a:lstStyle/>
          <a:p>
            <a:pPr algn="ctr"/>
            <a:r>
              <a:rPr lang="zh-CN" altLang="en-US" sz="1050" b="1" dirty="0">
                <a:solidFill>
                  <a:prstClr val="black"/>
                </a:solidFill>
                <a:latin typeface="微软雅黑" panose="020B0503020204020204" pitchFamily="34" charset="-122"/>
                <a:ea typeface="微软雅黑" panose="020B0503020204020204" pitchFamily="34" charset="-122"/>
              </a:rPr>
              <a:t>交货单信息</a:t>
            </a:r>
            <a:endParaRPr lang="en-US" altLang="zh-CN" sz="1050" b="1" dirty="0">
              <a:solidFill>
                <a:prstClr val="black"/>
              </a:solidFill>
              <a:latin typeface="微软雅黑" panose="020B0503020204020204" pitchFamily="34" charset="-122"/>
              <a:ea typeface="微软雅黑" panose="020B0503020204020204" pitchFamily="34" charset="-122"/>
            </a:endParaRPr>
          </a:p>
        </p:txBody>
      </p:sp>
      <p:cxnSp>
        <p:nvCxnSpPr>
          <p:cNvPr id="433" name="直接箭头连接符 432"/>
          <p:cNvCxnSpPr/>
          <p:nvPr/>
        </p:nvCxnSpPr>
        <p:spPr>
          <a:xfrm flipV="1">
            <a:off x="7405601" y="5199857"/>
            <a:ext cx="0" cy="931267"/>
          </a:xfrm>
          <a:prstGeom prst="straightConnector1">
            <a:avLst/>
          </a:prstGeom>
          <a:noFill/>
          <a:ln w="19050" cap="flat" cmpd="sng" algn="ctr">
            <a:solidFill>
              <a:srgbClr val="5B9BD5">
                <a:shade val="95000"/>
                <a:satMod val="105000"/>
              </a:srgbClr>
            </a:solidFill>
            <a:prstDash val="solid"/>
            <a:tailEnd type="triangle"/>
          </a:ln>
          <a:effectLst/>
        </p:spPr>
      </p:cxnSp>
      <p:sp>
        <p:nvSpPr>
          <p:cNvPr id="434" name="文本框 433"/>
          <p:cNvSpPr txBox="1"/>
          <p:nvPr/>
        </p:nvSpPr>
        <p:spPr>
          <a:xfrm>
            <a:off x="7484818" y="5199857"/>
            <a:ext cx="234206" cy="738664"/>
          </a:xfrm>
          <a:prstGeom prst="rect">
            <a:avLst/>
          </a:prstGeom>
          <a:noFill/>
        </p:spPr>
        <p:txBody>
          <a:bodyPr wrap="square" rtlCol="0">
            <a:spAutoFit/>
          </a:bodyPr>
          <a:lstStyle/>
          <a:p>
            <a:pPr algn="ctr"/>
            <a:r>
              <a:rPr lang="zh-CN" altLang="en-US" sz="1050" b="1" dirty="0">
                <a:solidFill>
                  <a:prstClr val="black"/>
                </a:solidFill>
                <a:latin typeface="微软雅黑" panose="020B0503020204020204" pitchFamily="34" charset="-122"/>
                <a:ea typeface="微软雅黑" panose="020B0503020204020204" pitchFamily="34" charset="-122"/>
              </a:rPr>
              <a:t>销售发货</a:t>
            </a:r>
            <a:endParaRPr lang="en-US" altLang="zh-CN" sz="1050" b="1" dirty="0">
              <a:solidFill>
                <a:prstClr val="black"/>
              </a:solidFill>
              <a:latin typeface="微软雅黑" panose="020B0503020204020204" pitchFamily="34" charset="-122"/>
              <a:ea typeface="微软雅黑" panose="020B0503020204020204" pitchFamily="34" charset="-122"/>
            </a:endParaRPr>
          </a:p>
        </p:txBody>
      </p:sp>
      <p:cxnSp>
        <p:nvCxnSpPr>
          <p:cNvPr id="435" name="直接箭头连接符 434"/>
          <p:cNvCxnSpPr/>
          <p:nvPr/>
        </p:nvCxnSpPr>
        <p:spPr>
          <a:xfrm>
            <a:off x="9919419" y="2343292"/>
            <a:ext cx="1230284" cy="0"/>
          </a:xfrm>
          <a:prstGeom prst="straightConnector1">
            <a:avLst/>
          </a:prstGeom>
          <a:noFill/>
          <a:ln w="19050" cap="flat" cmpd="sng" algn="ctr">
            <a:solidFill>
              <a:srgbClr val="5B9BD5">
                <a:shade val="95000"/>
                <a:satMod val="105000"/>
              </a:srgbClr>
            </a:solidFill>
            <a:prstDash val="solid"/>
            <a:tailEnd type="triangle"/>
          </a:ln>
          <a:effectLst/>
        </p:spPr>
      </p:cxnSp>
      <p:sp>
        <p:nvSpPr>
          <p:cNvPr id="436" name="文本框 435"/>
          <p:cNvSpPr txBox="1"/>
          <p:nvPr/>
        </p:nvSpPr>
        <p:spPr>
          <a:xfrm>
            <a:off x="9854158" y="2029768"/>
            <a:ext cx="1332282" cy="253916"/>
          </a:xfrm>
          <a:prstGeom prst="rect">
            <a:avLst/>
          </a:prstGeom>
          <a:noFill/>
        </p:spPr>
        <p:txBody>
          <a:bodyPr wrap="square" rtlCol="0">
            <a:spAutoFit/>
          </a:bodyPr>
          <a:lstStyle/>
          <a:p>
            <a:pPr algn="ctr"/>
            <a:r>
              <a:rPr lang="en-US" altLang="zh-CN" sz="1050" b="1" dirty="0">
                <a:solidFill>
                  <a:prstClr val="black"/>
                </a:solidFill>
                <a:latin typeface="微软雅黑" panose="020B0503020204020204" pitchFamily="34" charset="-122"/>
                <a:ea typeface="微软雅黑" panose="020B0503020204020204" pitchFamily="34" charset="-122"/>
              </a:rPr>
              <a:t>BI</a:t>
            </a:r>
            <a:r>
              <a:rPr lang="zh-CN" altLang="en-US" sz="1050" b="1" dirty="0">
                <a:solidFill>
                  <a:prstClr val="black"/>
                </a:solidFill>
                <a:latin typeface="微软雅黑" panose="020B0503020204020204" pitchFamily="34" charset="-122"/>
                <a:ea typeface="微软雅黑" panose="020B0503020204020204" pitchFamily="34" charset="-122"/>
              </a:rPr>
              <a:t>报表</a:t>
            </a:r>
            <a:r>
              <a:rPr lang="en-US" altLang="zh-CN" sz="1050" b="1" dirty="0">
                <a:solidFill>
                  <a:prstClr val="black"/>
                </a:solidFill>
                <a:latin typeface="微软雅黑" panose="020B0503020204020204" pitchFamily="34" charset="-122"/>
                <a:ea typeface="微软雅黑" panose="020B0503020204020204" pitchFamily="34" charset="-122"/>
              </a:rPr>
              <a:t>FICO038</a:t>
            </a:r>
            <a:endParaRPr lang="zh-CN" altLang="en-US" sz="1050" b="1" dirty="0">
              <a:solidFill>
                <a:prstClr val="black"/>
              </a:solidFill>
              <a:latin typeface="微软雅黑" panose="020B0503020204020204" pitchFamily="34" charset="-122"/>
              <a:ea typeface="微软雅黑" panose="020B0503020204020204" pitchFamily="34" charset="-122"/>
            </a:endParaRPr>
          </a:p>
        </p:txBody>
      </p:sp>
      <p:cxnSp>
        <p:nvCxnSpPr>
          <p:cNvPr id="437" name="直接箭头连接符 436"/>
          <p:cNvCxnSpPr/>
          <p:nvPr/>
        </p:nvCxnSpPr>
        <p:spPr>
          <a:xfrm>
            <a:off x="9916002" y="2716424"/>
            <a:ext cx="1230284" cy="0"/>
          </a:xfrm>
          <a:prstGeom prst="straightConnector1">
            <a:avLst/>
          </a:prstGeom>
          <a:noFill/>
          <a:ln w="19050" cap="flat" cmpd="sng" algn="ctr">
            <a:solidFill>
              <a:srgbClr val="5B9BD5">
                <a:shade val="95000"/>
                <a:satMod val="105000"/>
              </a:srgbClr>
            </a:solidFill>
            <a:prstDash val="solid"/>
            <a:tailEnd type="triangle"/>
          </a:ln>
          <a:effectLst/>
        </p:spPr>
      </p:cxnSp>
      <p:sp>
        <p:nvSpPr>
          <p:cNvPr id="438" name="文本框 437"/>
          <p:cNvSpPr txBox="1"/>
          <p:nvPr/>
        </p:nvSpPr>
        <p:spPr>
          <a:xfrm>
            <a:off x="9854158" y="2402900"/>
            <a:ext cx="1332282" cy="253916"/>
          </a:xfrm>
          <a:prstGeom prst="rect">
            <a:avLst/>
          </a:prstGeom>
          <a:noFill/>
        </p:spPr>
        <p:txBody>
          <a:bodyPr wrap="square" rtlCol="0">
            <a:spAutoFit/>
          </a:bodyPr>
          <a:lstStyle/>
          <a:p>
            <a:pPr algn="ctr"/>
            <a:r>
              <a:rPr lang="en-US" altLang="zh-CN" sz="1050" b="1" dirty="0">
                <a:solidFill>
                  <a:prstClr val="black"/>
                </a:solidFill>
                <a:latin typeface="微软雅黑" panose="020B0503020204020204" pitchFamily="34" charset="-122"/>
                <a:ea typeface="微软雅黑" panose="020B0503020204020204" pitchFamily="34" charset="-122"/>
              </a:rPr>
              <a:t>BI</a:t>
            </a:r>
            <a:r>
              <a:rPr lang="zh-CN" altLang="en-US" sz="1050" b="1" dirty="0">
                <a:solidFill>
                  <a:prstClr val="black"/>
                </a:solidFill>
                <a:latin typeface="微软雅黑" panose="020B0503020204020204" pitchFamily="34" charset="-122"/>
                <a:ea typeface="微软雅黑" panose="020B0503020204020204" pitchFamily="34" charset="-122"/>
              </a:rPr>
              <a:t>报表</a:t>
            </a:r>
            <a:r>
              <a:rPr lang="en-US" altLang="zh-CN" sz="1050" b="1" dirty="0">
                <a:solidFill>
                  <a:prstClr val="black"/>
                </a:solidFill>
                <a:latin typeface="微软雅黑" panose="020B0503020204020204" pitchFamily="34" charset="-122"/>
                <a:ea typeface="微软雅黑" panose="020B0503020204020204" pitchFamily="34" charset="-122"/>
              </a:rPr>
              <a:t>FICO040</a:t>
            </a:r>
            <a:endParaRPr lang="zh-CN" altLang="en-US" sz="1050" b="1" dirty="0">
              <a:solidFill>
                <a:prstClr val="black"/>
              </a:solidFill>
              <a:latin typeface="微软雅黑" panose="020B0503020204020204" pitchFamily="34" charset="-122"/>
              <a:ea typeface="微软雅黑" panose="020B0503020204020204" pitchFamily="34" charset="-122"/>
            </a:endParaRPr>
          </a:p>
        </p:txBody>
      </p:sp>
      <p:cxnSp>
        <p:nvCxnSpPr>
          <p:cNvPr id="439" name="直接箭头连接符 438"/>
          <p:cNvCxnSpPr/>
          <p:nvPr/>
        </p:nvCxnSpPr>
        <p:spPr>
          <a:xfrm>
            <a:off x="9916002" y="3089556"/>
            <a:ext cx="1230284" cy="0"/>
          </a:xfrm>
          <a:prstGeom prst="straightConnector1">
            <a:avLst/>
          </a:prstGeom>
          <a:noFill/>
          <a:ln w="19050" cap="flat" cmpd="sng" algn="ctr">
            <a:solidFill>
              <a:srgbClr val="5B9BD5">
                <a:shade val="95000"/>
                <a:satMod val="105000"/>
              </a:srgbClr>
            </a:solidFill>
            <a:prstDash val="solid"/>
            <a:tailEnd type="triangle"/>
          </a:ln>
          <a:effectLst/>
        </p:spPr>
      </p:cxnSp>
      <p:sp>
        <p:nvSpPr>
          <p:cNvPr id="440" name="文本框 439"/>
          <p:cNvSpPr txBox="1"/>
          <p:nvPr/>
        </p:nvSpPr>
        <p:spPr>
          <a:xfrm>
            <a:off x="9854158" y="2776032"/>
            <a:ext cx="1332282" cy="253916"/>
          </a:xfrm>
          <a:prstGeom prst="rect">
            <a:avLst/>
          </a:prstGeom>
          <a:noFill/>
        </p:spPr>
        <p:txBody>
          <a:bodyPr wrap="square" rtlCol="0">
            <a:spAutoFit/>
          </a:bodyPr>
          <a:lstStyle/>
          <a:p>
            <a:pPr algn="ctr"/>
            <a:r>
              <a:rPr lang="en-US" altLang="zh-CN" sz="1050" b="1" dirty="0">
                <a:solidFill>
                  <a:prstClr val="black"/>
                </a:solidFill>
                <a:latin typeface="微软雅黑" panose="020B0503020204020204" pitchFamily="34" charset="-122"/>
                <a:ea typeface="微软雅黑" panose="020B0503020204020204" pitchFamily="34" charset="-122"/>
              </a:rPr>
              <a:t>BI</a:t>
            </a:r>
            <a:r>
              <a:rPr lang="zh-CN" altLang="en-US" sz="1050" b="1" dirty="0">
                <a:solidFill>
                  <a:prstClr val="black"/>
                </a:solidFill>
                <a:latin typeface="微软雅黑" panose="020B0503020204020204" pitchFamily="34" charset="-122"/>
                <a:ea typeface="微软雅黑" panose="020B0503020204020204" pitchFamily="34" charset="-122"/>
              </a:rPr>
              <a:t>报表</a:t>
            </a:r>
            <a:r>
              <a:rPr lang="en-US" altLang="zh-CN" sz="1050" b="1" dirty="0">
                <a:solidFill>
                  <a:prstClr val="black"/>
                </a:solidFill>
                <a:latin typeface="微软雅黑" panose="020B0503020204020204" pitchFamily="34" charset="-122"/>
                <a:ea typeface="微软雅黑" panose="020B0503020204020204" pitchFamily="34" charset="-122"/>
              </a:rPr>
              <a:t>FICO041</a:t>
            </a:r>
            <a:endParaRPr lang="zh-CN" altLang="en-US" sz="1050" b="1" dirty="0">
              <a:solidFill>
                <a:prstClr val="black"/>
              </a:solidFill>
              <a:latin typeface="微软雅黑" panose="020B0503020204020204" pitchFamily="34" charset="-122"/>
              <a:ea typeface="微软雅黑" panose="020B0503020204020204" pitchFamily="34" charset="-122"/>
            </a:endParaRPr>
          </a:p>
        </p:txBody>
      </p:sp>
      <p:cxnSp>
        <p:nvCxnSpPr>
          <p:cNvPr id="441" name="直接箭头连接符 440"/>
          <p:cNvCxnSpPr/>
          <p:nvPr/>
        </p:nvCxnSpPr>
        <p:spPr>
          <a:xfrm>
            <a:off x="9912351" y="3462689"/>
            <a:ext cx="1230284" cy="0"/>
          </a:xfrm>
          <a:prstGeom prst="straightConnector1">
            <a:avLst/>
          </a:prstGeom>
          <a:noFill/>
          <a:ln w="19050" cap="flat" cmpd="sng" algn="ctr">
            <a:solidFill>
              <a:srgbClr val="5B9BD5">
                <a:shade val="95000"/>
                <a:satMod val="105000"/>
              </a:srgbClr>
            </a:solidFill>
            <a:prstDash val="solid"/>
            <a:tailEnd type="triangle"/>
          </a:ln>
          <a:effectLst/>
        </p:spPr>
      </p:cxnSp>
      <p:sp>
        <p:nvSpPr>
          <p:cNvPr id="442" name="文本框 441"/>
          <p:cNvSpPr txBox="1"/>
          <p:nvPr/>
        </p:nvSpPr>
        <p:spPr>
          <a:xfrm>
            <a:off x="9854158" y="3149164"/>
            <a:ext cx="1332282" cy="253916"/>
          </a:xfrm>
          <a:prstGeom prst="rect">
            <a:avLst/>
          </a:prstGeom>
          <a:noFill/>
        </p:spPr>
        <p:txBody>
          <a:bodyPr wrap="square" rtlCol="0">
            <a:spAutoFit/>
          </a:bodyPr>
          <a:lstStyle/>
          <a:p>
            <a:pPr algn="ctr"/>
            <a:r>
              <a:rPr lang="en-US" altLang="zh-CN" sz="1050" b="1" dirty="0">
                <a:solidFill>
                  <a:prstClr val="black"/>
                </a:solidFill>
                <a:latin typeface="微软雅黑" panose="020B0503020204020204" pitchFamily="34" charset="-122"/>
                <a:ea typeface="微软雅黑" panose="020B0503020204020204" pitchFamily="34" charset="-122"/>
              </a:rPr>
              <a:t>BI</a:t>
            </a:r>
            <a:r>
              <a:rPr lang="zh-CN" altLang="en-US" sz="1050" b="1" dirty="0">
                <a:solidFill>
                  <a:prstClr val="black"/>
                </a:solidFill>
                <a:latin typeface="微软雅黑" panose="020B0503020204020204" pitchFamily="34" charset="-122"/>
                <a:ea typeface="微软雅黑" panose="020B0503020204020204" pitchFamily="34" charset="-122"/>
              </a:rPr>
              <a:t>报表</a:t>
            </a:r>
            <a:r>
              <a:rPr lang="en-US" altLang="zh-CN" sz="1050" b="1" dirty="0">
                <a:solidFill>
                  <a:prstClr val="black"/>
                </a:solidFill>
                <a:latin typeface="微软雅黑" panose="020B0503020204020204" pitchFamily="34" charset="-122"/>
                <a:ea typeface="微软雅黑" panose="020B0503020204020204" pitchFamily="34" charset="-122"/>
              </a:rPr>
              <a:t>FICO044</a:t>
            </a:r>
            <a:endParaRPr lang="zh-CN" altLang="en-US" sz="1050" b="1" dirty="0">
              <a:solidFill>
                <a:prstClr val="black"/>
              </a:solidFill>
              <a:latin typeface="微软雅黑" panose="020B0503020204020204" pitchFamily="34" charset="-122"/>
              <a:ea typeface="微软雅黑" panose="020B0503020204020204" pitchFamily="34" charset="-122"/>
            </a:endParaRPr>
          </a:p>
        </p:txBody>
      </p:sp>
      <p:sp>
        <p:nvSpPr>
          <p:cNvPr id="443" name="矩形 442"/>
          <p:cNvSpPr/>
          <p:nvPr/>
        </p:nvSpPr>
        <p:spPr>
          <a:xfrm>
            <a:off x="3353147" y="1179410"/>
            <a:ext cx="572914" cy="1101030"/>
          </a:xfrm>
          <a:prstGeom prst="rect">
            <a:avLst/>
          </a:prstGeom>
          <a:noFill/>
          <a:ln w="25400" cap="flat" cmpd="sng" algn="ctr">
            <a:solidFill>
              <a:srgbClr val="FF0000"/>
            </a:solidFill>
            <a:prstDash val="dash"/>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100" b="1" i="0" u="none" strike="noStrike" kern="0" cap="none" spc="0" normalizeH="0" baseline="0" noProof="0" dirty="0" smtClean="0">
              <a:ln>
                <a:noFill/>
              </a:ln>
              <a:solidFill>
                <a:srgbClr val="2E75B6"/>
              </a:solidFill>
              <a:effectLst/>
              <a:uLnTx/>
              <a:uFillTx/>
              <a:latin typeface="微软雅黑" panose="020B0503020204020204" pitchFamily="34" charset="-122"/>
              <a:ea typeface="微软雅黑" panose="020B0503020204020204" pitchFamily="34" charset="-122"/>
            </a:endParaRPr>
          </a:p>
        </p:txBody>
      </p:sp>
      <p:sp>
        <p:nvSpPr>
          <p:cNvPr id="444" name="矩形 443"/>
          <p:cNvSpPr/>
          <p:nvPr/>
        </p:nvSpPr>
        <p:spPr>
          <a:xfrm>
            <a:off x="4004214" y="1176406"/>
            <a:ext cx="572914" cy="1101030"/>
          </a:xfrm>
          <a:prstGeom prst="rect">
            <a:avLst/>
          </a:prstGeom>
          <a:noFill/>
          <a:ln w="25400" cap="flat" cmpd="sng" algn="ctr">
            <a:solidFill>
              <a:srgbClr val="FF0000"/>
            </a:solidFill>
            <a:prstDash val="dash"/>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100" b="1" i="0" u="none" strike="noStrike" kern="0" cap="none" spc="0" normalizeH="0" baseline="0" noProof="0" dirty="0" smtClean="0">
              <a:ln>
                <a:noFill/>
              </a:ln>
              <a:solidFill>
                <a:srgbClr val="2E75B6"/>
              </a:solidFill>
              <a:effectLst/>
              <a:uLnTx/>
              <a:uFillTx/>
              <a:latin typeface="微软雅黑" panose="020B0503020204020204" pitchFamily="34" charset="-122"/>
              <a:ea typeface="微软雅黑" panose="020B0503020204020204" pitchFamily="34" charset="-122"/>
            </a:endParaRPr>
          </a:p>
        </p:txBody>
      </p:sp>
      <p:sp>
        <p:nvSpPr>
          <p:cNvPr id="445" name="矩形 444"/>
          <p:cNvSpPr/>
          <p:nvPr/>
        </p:nvSpPr>
        <p:spPr>
          <a:xfrm>
            <a:off x="3079754" y="5107160"/>
            <a:ext cx="886451" cy="1116697"/>
          </a:xfrm>
          <a:prstGeom prst="rect">
            <a:avLst/>
          </a:prstGeom>
          <a:noFill/>
          <a:ln w="25400" cap="flat" cmpd="sng" algn="ctr">
            <a:solidFill>
              <a:srgbClr val="FF0000"/>
            </a:solidFill>
            <a:prstDash val="dash"/>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100" b="1" i="0" u="none" strike="noStrike" kern="0" cap="none" spc="0" normalizeH="0" baseline="0" noProof="0" dirty="0" smtClean="0">
              <a:ln>
                <a:noFill/>
              </a:ln>
              <a:solidFill>
                <a:srgbClr val="2E75B6"/>
              </a:solidFill>
              <a:effectLst/>
              <a:uLnTx/>
              <a:uFillTx/>
              <a:latin typeface="微软雅黑" panose="020B0503020204020204" pitchFamily="34" charset="-122"/>
              <a:ea typeface="微软雅黑" panose="020B0503020204020204" pitchFamily="34" charset="-122"/>
            </a:endParaRPr>
          </a:p>
        </p:txBody>
      </p:sp>
      <p:sp>
        <p:nvSpPr>
          <p:cNvPr id="446" name="矩形 445"/>
          <p:cNvSpPr/>
          <p:nvPr/>
        </p:nvSpPr>
        <p:spPr>
          <a:xfrm>
            <a:off x="6927011" y="5118697"/>
            <a:ext cx="808626" cy="1105160"/>
          </a:xfrm>
          <a:prstGeom prst="rect">
            <a:avLst/>
          </a:prstGeom>
          <a:noFill/>
          <a:ln w="25400" cap="flat" cmpd="sng" algn="ctr">
            <a:solidFill>
              <a:srgbClr val="FF0000"/>
            </a:solidFill>
            <a:prstDash val="dash"/>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100" b="1" i="0" u="none" strike="noStrike" kern="0" cap="none" spc="0" normalizeH="0" baseline="0" noProof="0" dirty="0" smtClean="0">
              <a:ln>
                <a:noFill/>
              </a:ln>
              <a:solidFill>
                <a:srgbClr val="2E75B6"/>
              </a:solidFill>
              <a:effectLst/>
              <a:uLnTx/>
              <a:uFillTx/>
              <a:latin typeface="微软雅黑" panose="020B0503020204020204" pitchFamily="34" charset="-122"/>
              <a:ea typeface="微软雅黑" panose="020B0503020204020204" pitchFamily="34" charset="-122"/>
            </a:endParaRPr>
          </a:p>
        </p:txBody>
      </p:sp>
      <p:sp>
        <p:nvSpPr>
          <p:cNvPr id="447" name="矩形 446"/>
          <p:cNvSpPr/>
          <p:nvPr/>
        </p:nvSpPr>
        <p:spPr>
          <a:xfrm>
            <a:off x="7701168" y="1176405"/>
            <a:ext cx="676452" cy="1096905"/>
          </a:xfrm>
          <a:prstGeom prst="rect">
            <a:avLst/>
          </a:prstGeom>
          <a:noFill/>
          <a:ln w="25400" cap="flat" cmpd="sng" algn="ctr">
            <a:solidFill>
              <a:srgbClr val="FF0000"/>
            </a:solidFill>
            <a:prstDash val="dash"/>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100" b="1" i="0" u="none" strike="noStrike" kern="0" cap="none" spc="0" normalizeH="0" baseline="0" noProof="0" dirty="0" smtClean="0">
              <a:ln>
                <a:noFill/>
              </a:ln>
              <a:solidFill>
                <a:srgbClr val="2E75B6"/>
              </a:solidFill>
              <a:effectLst/>
              <a:uLnTx/>
              <a:uFillTx/>
              <a:latin typeface="微软雅黑" panose="020B0503020204020204" pitchFamily="34" charset="-122"/>
              <a:ea typeface="微软雅黑" panose="020B0503020204020204" pitchFamily="34" charset="-122"/>
            </a:endParaRPr>
          </a:p>
        </p:txBody>
      </p:sp>
      <p:sp>
        <p:nvSpPr>
          <p:cNvPr id="448" name="矩形 447"/>
          <p:cNvSpPr/>
          <p:nvPr/>
        </p:nvSpPr>
        <p:spPr>
          <a:xfrm>
            <a:off x="9879069" y="5307009"/>
            <a:ext cx="1312426" cy="771455"/>
          </a:xfrm>
          <a:prstGeom prst="rect">
            <a:avLst/>
          </a:prstGeom>
          <a:noFill/>
          <a:ln w="25400" cap="flat" cmpd="sng" algn="ctr">
            <a:solidFill>
              <a:srgbClr val="FF0000"/>
            </a:solidFill>
            <a:prstDash val="dash"/>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100" b="1" i="0" u="none" strike="noStrike" kern="0" cap="none" spc="0" normalizeH="0" baseline="0" noProof="0" dirty="0" smtClean="0">
              <a:ln>
                <a:noFill/>
              </a:ln>
              <a:solidFill>
                <a:srgbClr val="2E75B6"/>
              </a:solidFill>
              <a:effectLst/>
              <a:uLnTx/>
              <a:uFillTx/>
              <a:latin typeface="微软雅黑" panose="020B0503020204020204" pitchFamily="34" charset="-122"/>
              <a:ea typeface="微软雅黑" panose="020B0503020204020204" pitchFamily="34" charset="-122"/>
            </a:endParaRPr>
          </a:p>
        </p:txBody>
      </p:sp>
      <p:sp>
        <p:nvSpPr>
          <p:cNvPr id="449" name="矩形 448"/>
          <p:cNvSpPr/>
          <p:nvPr/>
        </p:nvSpPr>
        <p:spPr>
          <a:xfrm>
            <a:off x="9884122" y="4527942"/>
            <a:ext cx="1307372" cy="670867"/>
          </a:xfrm>
          <a:prstGeom prst="rect">
            <a:avLst/>
          </a:prstGeom>
          <a:noFill/>
          <a:ln w="25400" cap="flat" cmpd="sng" algn="ctr">
            <a:solidFill>
              <a:srgbClr val="FF0000"/>
            </a:solidFill>
            <a:prstDash val="dash"/>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100" b="1" i="0" u="none" strike="noStrike" kern="0" cap="none" spc="0" normalizeH="0" baseline="0" noProof="0" dirty="0" smtClean="0">
              <a:ln>
                <a:noFill/>
              </a:ln>
              <a:solidFill>
                <a:srgbClr val="2E75B6"/>
              </a:solidFill>
              <a:effectLst/>
              <a:uLnTx/>
              <a:uFillTx/>
              <a:latin typeface="微软雅黑" panose="020B0503020204020204" pitchFamily="34" charset="-122"/>
              <a:ea typeface="微软雅黑" panose="020B0503020204020204" pitchFamily="34" charset="-122"/>
            </a:endParaRPr>
          </a:p>
        </p:txBody>
      </p:sp>
      <p:sp>
        <p:nvSpPr>
          <p:cNvPr id="450" name="矩形 449"/>
          <p:cNvSpPr/>
          <p:nvPr/>
        </p:nvSpPr>
        <p:spPr>
          <a:xfrm>
            <a:off x="9879068" y="3682327"/>
            <a:ext cx="1307372" cy="670867"/>
          </a:xfrm>
          <a:prstGeom prst="rect">
            <a:avLst/>
          </a:prstGeom>
          <a:noFill/>
          <a:ln w="25400" cap="flat" cmpd="sng" algn="ctr">
            <a:solidFill>
              <a:srgbClr val="FF0000"/>
            </a:solidFill>
            <a:prstDash val="dash"/>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100" b="1" i="0" u="none" strike="noStrike" kern="0" cap="none" spc="0" normalizeH="0" baseline="0" noProof="0" dirty="0" smtClean="0">
              <a:ln>
                <a:noFill/>
              </a:ln>
              <a:solidFill>
                <a:srgbClr val="2E75B6"/>
              </a:solidFill>
              <a:effectLst/>
              <a:uLnTx/>
              <a:uFillTx/>
              <a:latin typeface="微软雅黑" panose="020B0503020204020204" pitchFamily="34" charset="-122"/>
              <a:ea typeface="微软雅黑" panose="020B0503020204020204" pitchFamily="34" charset="-122"/>
            </a:endParaRPr>
          </a:p>
        </p:txBody>
      </p:sp>
      <p:sp>
        <p:nvSpPr>
          <p:cNvPr id="451" name="矩形 450"/>
          <p:cNvSpPr/>
          <p:nvPr/>
        </p:nvSpPr>
        <p:spPr>
          <a:xfrm>
            <a:off x="10316629" y="1078563"/>
            <a:ext cx="736708" cy="934474"/>
          </a:xfrm>
          <a:prstGeom prst="rect">
            <a:avLst/>
          </a:prstGeom>
          <a:noFill/>
          <a:ln w="25400" cap="flat" cmpd="sng" algn="ctr">
            <a:solidFill>
              <a:srgbClr val="FF0000"/>
            </a:solidFill>
            <a:prstDash val="dash"/>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100" b="1" i="0" u="none" strike="noStrike" kern="0" cap="none" spc="0" normalizeH="0" baseline="0" noProof="0" dirty="0" smtClean="0">
              <a:ln>
                <a:noFill/>
              </a:ln>
              <a:solidFill>
                <a:srgbClr val="2E75B6"/>
              </a:solidFill>
              <a:effectLst/>
              <a:uLnTx/>
              <a:uFillTx/>
              <a:latin typeface="微软雅黑" panose="020B0503020204020204" pitchFamily="34" charset="-122"/>
              <a:ea typeface="微软雅黑" panose="020B0503020204020204" pitchFamily="34" charset="-122"/>
            </a:endParaRPr>
          </a:p>
        </p:txBody>
      </p:sp>
      <p:cxnSp>
        <p:nvCxnSpPr>
          <p:cNvPr id="452" name="直接箭头连接符 451"/>
          <p:cNvCxnSpPr/>
          <p:nvPr/>
        </p:nvCxnSpPr>
        <p:spPr>
          <a:xfrm flipV="1">
            <a:off x="6479468" y="5199857"/>
            <a:ext cx="0" cy="931267"/>
          </a:xfrm>
          <a:prstGeom prst="straightConnector1">
            <a:avLst/>
          </a:prstGeom>
          <a:noFill/>
          <a:ln w="19050" cap="flat" cmpd="sng" algn="ctr">
            <a:solidFill>
              <a:srgbClr val="5B9BD5">
                <a:shade val="95000"/>
                <a:satMod val="105000"/>
              </a:srgbClr>
            </a:solidFill>
            <a:prstDash val="solid"/>
            <a:tailEnd type="triangle"/>
          </a:ln>
          <a:effectLst/>
        </p:spPr>
      </p:cxnSp>
      <p:sp>
        <p:nvSpPr>
          <p:cNvPr id="453" name="文本框 452"/>
          <p:cNvSpPr txBox="1"/>
          <p:nvPr/>
        </p:nvSpPr>
        <p:spPr>
          <a:xfrm>
            <a:off x="6525077" y="5199857"/>
            <a:ext cx="234206" cy="738664"/>
          </a:xfrm>
          <a:prstGeom prst="rect">
            <a:avLst/>
          </a:prstGeom>
          <a:noFill/>
        </p:spPr>
        <p:txBody>
          <a:bodyPr wrap="square" rtlCol="0">
            <a:spAutoFit/>
          </a:bodyPr>
          <a:lstStyle/>
          <a:p>
            <a:pPr algn="ctr"/>
            <a:r>
              <a:rPr lang="zh-CN" altLang="en-US" sz="1050" b="1" dirty="0">
                <a:solidFill>
                  <a:prstClr val="black"/>
                </a:solidFill>
                <a:latin typeface="微软雅黑" panose="020B0503020204020204" pitchFamily="34" charset="-122"/>
                <a:ea typeface="微软雅黑" panose="020B0503020204020204" pitchFamily="34" charset="-122"/>
              </a:rPr>
              <a:t>订单关闭</a:t>
            </a:r>
            <a:endParaRPr lang="en-US" altLang="zh-CN" sz="1050" b="1" dirty="0">
              <a:solidFill>
                <a:prstClr val="black"/>
              </a:solidFill>
              <a:latin typeface="微软雅黑" panose="020B0503020204020204" pitchFamily="34" charset="-122"/>
              <a:ea typeface="微软雅黑" panose="020B0503020204020204" pitchFamily="34" charset="-122"/>
            </a:endParaRPr>
          </a:p>
        </p:txBody>
      </p:sp>
      <p:cxnSp>
        <p:nvCxnSpPr>
          <p:cNvPr id="454" name="直接箭头连接符 453"/>
          <p:cNvCxnSpPr/>
          <p:nvPr/>
        </p:nvCxnSpPr>
        <p:spPr>
          <a:xfrm>
            <a:off x="1693020" y="1222765"/>
            <a:ext cx="0" cy="931267"/>
          </a:xfrm>
          <a:prstGeom prst="straightConnector1">
            <a:avLst/>
          </a:prstGeom>
          <a:noFill/>
          <a:ln w="19050" cap="flat" cmpd="sng" algn="ctr">
            <a:solidFill>
              <a:srgbClr val="5B9BD5">
                <a:shade val="95000"/>
                <a:satMod val="105000"/>
              </a:srgbClr>
            </a:solidFill>
            <a:prstDash val="solid"/>
            <a:tailEnd type="triangle"/>
          </a:ln>
          <a:effectLst/>
        </p:spPr>
      </p:cxnSp>
      <p:sp>
        <p:nvSpPr>
          <p:cNvPr id="455" name="文本框 454"/>
          <p:cNvSpPr txBox="1"/>
          <p:nvPr/>
        </p:nvSpPr>
        <p:spPr>
          <a:xfrm>
            <a:off x="1713384" y="1222765"/>
            <a:ext cx="234206" cy="900246"/>
          </a:xfrm>
          <a:prstGeom prst="rect">
            <a:avLst/>
          </a:prstGeom>
          <a:noFill/>
        </p:spPr>
        <p:txBody>
          <a:bodyPr wrap="square" rtlCol="0">
            <a:spAutoFit/>
          </a:bodyPr>
          <a:lstStyle/>
          <a:p>
            <a:pPr algn="ctr"/>
            <a:r>
              <a:rPr lang="zh-CN" altLang="en-US" sz="1050" b="1" dirty="0">
                <a:solidFill>
                  <a:prstClr val="black"/>
                </a:solidFill>
                <a:latin typeface="微软雅黑" panose="020B0503020204020204" pitchFamily="34" charset="-122"/>
                <a:ea typeface="微软雅黑" panose="020B0503020204020204" pitchFamily="34" charset="-122"/>
              </a:rPr>
              <a:t>工程变更号</a:t>
            </a:r>
            <a:endParaRPr lang="en-US" altLang="zh-CN" sz="1050" b="1" dirty="0">
              <a:solidFill>
                <a:prstClr val="black"/>
              </a:solidFill>
              <a:latin typeface="微软雅黑" panose="020B0503020204020204" pitchFamily="34" charset="-122"/>
              <a:ea typeface="微软雅黑" panose="020B0503020204020204" pitchFamily="34" charset="-122"/>
            </a:endParaRPr>
          </a:p>
        </p:txBody>
      </p:sp>
      <p:sp>
        <p:nvSpPr>
          <p:cNvPr id="456" name="矩形 455"/>
          <p:cNvSpPr/>
          <p:nvPr/>
        </p:nvSpPr>
        <p:spPr>
          <a:xfrm>
            <a:off x="549513" y="2486471"/>
            <a:ext cx="949991" cy="338554"/>
          </a:xfrm>
          <a:prstGeom prst="rect">
            <a:avLst/>
          </a:prstGeom>
          <a:solidFill>
            <a:srgbClr val="5B9BD5">
              <a:lumMod val="20000"/>
              <a:lumOff val="80000"/>
            </a:srgbClr>
          </a:solidFill>
          <a:ln w="28575">
            <a:solidFill>
              <a:srgbClr val="5B9BD5"/>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物料管理</a:t>
            </a:r>
          </a:p>
        </p:txBody>
      </p:sp>
      <p:sp>
        <p:nvSpPr>
          <p:cNvPr id="457" name="矩形 456"/>
          <p:cNvSpPr/>
          <p:nvPr/>
        </p:nvSpPr>
        <p:spPr>
          <a:xfrm>
            <a:off x="1955160" y="2486471"/>
            <a:ext cx="949991" cy="338554"/>
          </a:xfrm>
          <a:prstGeom prst="rect">
            <a:avLst/>
          </a:prstGeom>
          <a:solidFill>
            <a:srgbClr val="5B9BD5">
              <a:lumMod val="20000"/>
              <a:lumOff val="80000"/>
            </a:srgbClr>
          </a:solidFill>
          <a:ln w="28575">
            <a:solidFill>
              <a:srgbClr val="5B9BD5"/>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供应商管理</a:t>
            </a:r>
          </a:p>
        </p:txBody>
      </p:sp>
      <p:sp>
        <p:nvSpPr>
          <p:cNvPr id="458" name="矩形 457"/>
          <p:cNvSpPr/>
          <p:nvPr/>
        </p:nvSpPr>
        <p:spPr>
          <a:xfrm>
            <a:off x="3365898" y="2486471"/>
            <a:ext cx="949991" cy="338554"/>
          </a:xfrm>
          <a:prstGeom prst="rect">
            <a:avLst/>
          </a:prstGeom>
          <a:solidFill>
            <a:srgbClr val="5B9BD5">
              <a:lumMod val="20000"/>
              <a:lumOff val="80000"/>
            </a:srgbClr>
          </a:solidFill>
          <a:ln w="28575">
            <a:solidFill>
              <a:srgbClr val="5B9BD5"/>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货源管理</a:t>
            </a:r>
          </a:p>
        </p:txBody>
      </p:sp>
      <p:sp>
        <p:nvSpPr>
          <p:cNvPr id="459" name="矩形 458"/>
          <p:cNvSpPr/>
          <p:nvPr/>
        </p:nvSpPr>
        <p:spPr>
          <a:xfrm>
            <a:off x="549513" y="3091196"/>
            <a:ext cx="949991" cy="338554"/>
          </a:xfrm>
          <a:prstGeom prst="rect">
            <a:avLst/>
          </a:prstGeom>
          <a:solidFill>
            <a:srgbClr val="5B9BD5">
              <a:lumMod val="20000"/>
              <a:lumOff val="80000"/>
            </a:srgbClr>
          </a:solidFill>
          <a:ln w="28575">
            <a:solidFill>
              <a:srgbClr val="5B9BD5"/>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信息记录</a:t>
            </a:r>
          </a:p>
        </p:txBody>
      </p:sp>
      <p:sp>
        <p:nvSpPr>
          <p:cNvPr id="460" name="矩形 459"/>
          <p:cNvSpPr/>
          <p:nvPr/>
        </p:nvSpPr>
        <p:spPr>
          <a:xfrm>
            <a:off x="1955160" y="3091196"/>
            <a:ext cx="949991" cy="338554"/>
          </a:xfrm>
          <a:prstGeom prst="rect">
            <a:avLst/>
          </a:prstGeom>
          <a:solidFill>
            <a:srgbClr val="5B9BD5">
              <a:lumMod val="20000"/>
              <a:lumOff val="80000"/>
            </a:srgbClr>
          </a:solidFill>
          <a:ln w="28575">
            <a:solidFill>
              <a:srgbClr val="5B9BD5"/>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配额管理</a:t>
            </a:r>
          </a:p>
        </p:txBody>
      </p:sp>
      <p:sp>
        <p:nvSpPr>
          <p:cNvPr id="461" name="矩形 460"/>
          <p:cNvSpPr/>
          <p:nvPr/>
        </p:nvSpPr>
        <p:spPr>
          <a:xfrm>
            <a:off x="3365898" y="3091196"/>
            <a:ext cx="949991" cy="338554"/>
          </a:xfrm>
          <a:prstGeom prst="rect">
            <a:avLst/>
          </a:prstGeom>
          <a:solidFill>
            <a:srgbClr val="5B9BD5">
              <a:lumMod val="20000"/>
              <a:lumOff val="80000"/>
            </a:srgbClr>
          </a:solidFill>
          <a:ln w="28575">
            <a:solidFill>
              <a:srgbClr val="5B9BD5"/>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采购申请</a:t>
            </a:r>
          </a:p>
        </p:txBody>
      </p:sp>
      <p:sp>
        <p:nvSpPr>
          <p:cNvPr id="462" name="椭圆 461">
            <a:extLst>
              <a:ext uri="{FF2B5EF4-FFF2-40B4-BE49-F238E27FC236}">
                <a16:creationId xmlns="" xmlns:a16="http://schemas.microsoft.com/office/drawing/2014/main" id="{D9BE35BD-8200-49B9-A74A-44658B59A526}"/>
              </a:ext>
            </a:extLst>
          </p:cNvPr>
          <p:cNvSpPr/>
          <p:nvPr/>
        </p:nvSpPr>
        <p:spPr>
          <a:xfrm>
            <a:off x="4054772" y="5852022"/>
            <a:ext cx="216000" cy="216000"/>
          </a:xfrm>
          <a:prstGeom prst="ellipse">
            <a:avLst/>
          </a:prstGeom>
          <a:solidFill>
            <a:sysClr val="window" lastClr="FFFFFF"/>
          </a:solidFill>
          <a:ln w="25400" cap="flat" cmpd="sng" algn="ctr">
            <a:solidFill>
              <a:srgbClr val="2E75B6"/>
            </a:solid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1" i="0" u="none" strike="noStrike" kern="0" cap="none" spc="0" normalizeH="0" baseline="0" noProof="0" dirty="0" smtClean="0">
                <a:ln>
                  <a:noFill/>
                </a:ln>
                <a:solidFill>
                  <a:srgbClr val="2E75B6"/>
                </a:solidFill>
                <a:effectLst/>
                <a:uLnTx/>
                <a:uFillTx/>
                <a:latin typeface="微软雅黑" panose="020B0503020204020204" pitchFamily="34" charset="-122"/>
                <a:ea typeface="微软雅黑" panose="020B0503020204020204" pitchFamily="34" charset="-122"/>
              </a:rPr>
              <a:t>3</a:t>
            </a:r>
            <a:endParaRPr kumimoji="0" lang="zh-CN" altLang="en-US" sz="1100" b="1" i="0" u="none" strike="noStrike" kern="0" cap="none" spc="0" normalizeH="0" baseline="0" noProof="0" dirty="0" smtClean="0">
              <a:ln>
                <a:noFill/>
              </a:ln>
              <a:solidFill>
                <a:srgbClr val="2E75B6"/>
              </a:solidFill>
              <a:effectLst/>
              <a:uLnTx/>
              <a:uFillTx/>
              <a:latin typeface="微软雅黑" panose="020B0503020204020204" pitchFamily="34" charset="-122"/>
              <a:ea typeface="微软雅黑" panose="020B0503020204020204" pitchFamily="34" charset="-122"/>
            </a:endParaRPr>
          </a:p>
        </p:txBody>
      </p:sp>
      <p:cxnSp>
        <p:nvCxnSpPr>
          <p:cNvPr id="463" name="直接箭头连接符 462"/>
          <p:cNvCxnSpPr/>
          <p:nvPr/>
        </p:nvCxnSpPr>
        <p:spPr>
          <a:xfrm>
            <a:off x="4162772" y="5221353"/>
            <a:ext cx="0" cy="630669"/>
          </a:xfrm>
          <a:prstGeom prst="straightConnector1">
            <a:avLst/>
          </a:prstGeom>
          <a:noFill/>
          <a:ln w="19050" cap="flat" cmpd="sng" algn="ctr">
            <a:solidFill>
              <a:srgbClr val="5B9BD5">
                <a:shade val="95000"/>
                <a:satMod val="105000"/>
              </a:srgbClr>
            </a:solidFill>
            <a:prstDash val="solid"/>
            <a:tailEnd type="triangle"/>
          </a:ln>
          <a:effectLst/>
        </p:spPr>
      </p:cxnSp>
      <p:sp>
        <p:nvSpPr>
          <p:cNvPr id="464" name="文本框 463"/>
          <p:cNvSpPr txBox="1"/>
          <p:nvPr/>
        </p:nvSpPr>
        <p:spPr>
          <a:xfrm>
            <a:off x="4266455" y="5176216"/>
            <a:ext cx="234206" cy="1061829"/>
          </a:xfrm>
          <a:prstGeom prst="rect">
            <a:avLst/>
          </a:prstGeom>
          <a:noFill/>
        </p:spPr>
        <p:txBody>
          <a:bodyPr wrap="square" rtlCol="0">
            <a:spAutoFit/>
          </a:bodyPr>
          <a:lstStyle/>
          <a:p>
            <a:pPr algn="ctr"/>
            <a:r>
              <a:rPr lang="zh-CN" altLang="en-US" sz="1050" b="1" dirty="0">
                <a:solidFill>
                  <a:prstClr val="black"/>
                </a:solidFill>
                <a:latin typeface="微软雅黑" panose="020B0503020204020204" pitchFamily="34" charset="-122"/>
                <a:ea typeface="微软雅黑" panose="020B0503020204020204" pitchFamily="34" charset="-122"/>
              </a:rPr>
              <a:t>保税物料库存</a:t>
            </a:r>
            <a:endParaRPr lang="en-US" altLang="zh-CN" sz="1050" b="1" dirty="0">
              <a:solidFill>
                <a:prstClr val="black"/>
              </a:solidFill>
              <a:latin typeface="微软雅黑" panose="020B0503020204020204" pitchFamily="34" charset="-122"/>
              <a:ea typeface="微软雅黑" panose="020B0503020204020204" pitchFamily="34" charset="-122"/>
            </a:endParaRPr>
          </a:p>
        </p:txBody>
      </p:sp>
      <p:cxnSp>
        <p:nvCxnSpPr>
          <p:cNvPr id="465" name="直接箭头连接符 464"/>
          <p:cNvCxnSpPr>
            <a:stCxn id="466" idx="6"/>
          </p:cNvCxnSpPr>
          <p:nvPr/>
        </p:nvCxnSpPr>
        <p:spPr>
          <a:xfrm>
            <a:off x="10301395" y="6261623"/>
            <a:ext cx="837660" cy="0"/>
          </a:xfrm>
          <a:prstGeom prst="straightConnector1">
            <a:avLst/>
          </a:prstGeom>
          <a:noFill/>
          <a:ln w="19050" cap="flat" cmpd="sng" algn="ctr">
            <a:solidFill>
              <a:srgbClr val="5B9BD5">
                <a:shade val="95000"/>
                <a:satMod val="105000"/>
              </a:srgbClr>
            </a:solidFill>
            <a:prstDash val="solid"/>
            <a:tailEnd type="triangle"/>
          </a:ln>
          <a:effectLst/>
        </p:spPr>
      </p:cxnSp>
      <p:sp>
        <p:nvSpPr>
          <p:cNvPr id="466" name="椭圆 465">
            <a:extLst>
              <a:ext uri="{FF2B5EF4-FFF2-40B4-BE49-F238E27FC236}">
                <a16:creationId xmlns="" xmlns:a16="http://schemas.microsoft.com/office/drawing/2014/main" id="{D9BE35BD-8200-49B9-A74A-44658B59A526}"/>
              </a:ext>
            </a:extLst>
          </p:cNvPr>
          <p:cNvSpPr/>
          <p:nvPr/>
        </p:nvSpPr>
        <p:spPr>
          <a:xfrm>
            <a:off x="10085395" y="6153623"/>
            <a:ext cx="216000" cy="216000"/>
          </a:xfrm>
          <a:prstGeom prst="ellipse">
            <a:avLst/>
          </a:prstGeom>
          <a:solidFill>
            <a:sysClr val="window" lastClr="FFFFFF"/>
          </a:solidFill>
          <a:ln w="25400" cap="flat" cmpd="sng" algn="ctr">
            <a:solidFill>
              <a:srgbClr val="2E75B6"/>
            </a:solid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1" i="0" u="none" strike="noStrike" kern="0" cap="none" spc="0" normalizeH="0" baseline="0" noProof="0" dirty="0" smtClean="0">
                <a:ln>
                  <a:noFill/>
                </a:ln>
                <a:solidFill>
                  <a:srgbClr val="2E75B6"/>
                </a:solidFill>
                <a:effectLst/>
                <a:uLnTx/>
                <a:uFillTx/>
                <a:latin typeface="微软雅黑" panose="020B0503020204020204" pitchFamily="34" charset="-122"/>
                <a:ea typeface="微软雅黑" panose="020B0503020204020204" pitchFamily="34" charset="-122"/>
              </a:rPr>
              <a:t>3</a:t>
            </a:r>
            <a:endParaRPr kumimoji="0" lang="zh-CN" altLang="en-US" sz="1100" b="1" i="0" u="none" strike="noStrike" kern="0" cap="none" spc="0" normalizeH="0" baseline="0" noProof="0" dirty="0" smtClean="0">
              <a:ln>
                <a:noFill/>
              </a:ln>
              <a:solidFill>
                <a:srgbClr val="2E75B6"/>
              </a:solidFill>
              <a:effectLst/>
              <a:uLnTx/>
              <a:uFillTx/>
              <a:latin typeface="微软雅黑" panose="020B0503020204020204" pitchFamily="34" charset="-122"/>
              <a:ea typeface="微软雅黑" panose="020B0503020204020204" pitchFamily="34" charset="-122"/>
            </a:endParaRPr>
          </a:p>
        </p:txBody>
      </p:sp>
      <p:sp>
        <p:nvSpPr>
          <p:cNvPr id="467" name="文本框 466"/>
          <p:cNvSpPr txBox="1"/>
          <p:nvPr/>
        </p:nvSpPr>
        <p:spPr>
          <a:xfrm>
            <a:off x="10190150" y="6289482"/>
            <a:ext cx="1018662" cy="253916"/>
          </a:xfrm>
          <a:prstGeom prst="rect">
            <a:avLst/>
          </a:prstGeom>
          <a:noFill/>
        </p:spPr>
        <p:txBody>
          <a:bodyPr wrap="square" rtlCol="0">
            <a:spAutoFit/>
          </a:bodyPr>
          <a:lstStyle/>
          <a:p>
            <a:pPr algn="ctr"/>
            <a:r>
              <a:rPr lang="zh-CN" altLang="en-US" sz="1050" b="1" dirty="0">
                <a:solidFill>
                  <a:prstClr val="black"/>
                </a:solidFill>
                <a:latin typeface="微软雅黑" panose="020B0503020204020204" pitchFamily="34" charset="-122"/>
                <a:ea typeface="微软雅黑" panose="020B0503020204020204" pitchFamily="34" charset="-122"/>
              </a:rPr>
              <a:t>保税物料库存</a:t>
            </a:r>
            <a:endParaRPr lang="en-US" altLang="zh-CN" sz="1050" b="1" dirty="0">
              <a:solidFill>
                <a:prstClr val="black"/>
              </a:solidFill>
              <a:latin typeface="微软雅黑" panose="020B0503020204020204" pitchFamily="34" charset="-122"/>
              <a:ea typeface="微软雅黑" panose="020B0503020204020204" pitchFamily="34" charset="-122"/>
            </a:endParaRPr>
          </a:p>
        </p:txBody>
      </p:sp>
      <p:cxnSp>
        <p:nvCxnSpPr>
          <p:cNvPr id="468" name="直接箭头连接符 467"/>
          <p:cNvCxnSpPr/>
          <p:nvPr/>
        </p:nvCxnSpPr>
        <p:spPr>
          <a:xfrm>
            <a:off x="8484107" y="1243056"/>
            <a:ext cx="0" cy="931267"/>
          </a:xfrm>
          <a:prstGeom prst="straightConnector1">
            <a:avLst/>
          </a:prstGeom>
          <a:noFill/>
          <a:ln w="19050" cap="flat" cmpd="sng" algn="ctr">
            <a:solidFill>
              <a:srgbClr val="5B9BD5">
                <a:shade val="95000"/>
                <a:satMod val="105000"/>
              </a:srgbClr>
            </a:solidFill>
            <a:prstDash val="solid"/>
            <a:tailEnd type="triangle"/>
          </a:ln>
          <a:effectLst/>
        </p:spPr>
      </p:cxnSp>
      <p:sp>
        <p:nvSpPr>
          <p:cNvPr id="469" name="文本框 468"/>
          <p:cNvSpPr txBox="1"/>
          <p:nvPr/>
        </p:nvSpPr>
        <p:spPr>
          <a:xfrm>
            <a:off x="8519483" y="1244472"/>
            <a:ext cx="234206" cy="738664"/>
          </a:xfrm>
          <a:prstGeom prst="rect">
            <a:avLst/>
          </a:prstGeom>
          <a:noFill/>
        </p:spPr>
        <p:txBody>
          <a:bodyPr wrap="square" rtlCol="0">
            <a:spAutoFit/>
          </a:bodyPr>
          <a:lstStyle/>
          <a:p>
            <a:pPr algn="ctr"/>
            <a:r>
              <a:rPr lang="zh-CN" altLang="en-US" sz="1050" b="1" dirty="0">
                <a:solidFill>
                  <a:prstClr val="black"/>
                </a:solidFill>
                <a:latin typeface="微软雅黑" panose="020B0503020204020204" pitchFamily="34" charset="-122"/>
                <a:ea typeface="微软雅黑" panose="020B0503020204020204" pitchFamily="34" charset="-122"/>
              </a:rPr>
              <a:t>内部订单</a:t>
            </a:r>
            <a:endParaRPr lang="en-US" altLang="zh-CN" sz="1050" b="1" dirty="0">
              <a:solidFill>
                <a:prstClr val="black"/>
              </a:solidFill>
              <a:latin typeface="微软雅黑" panose="020B0503020204020204" pitchFamily="34" charset="-122"/>
              <a:ea typeface="微软雅黑" panose="020B0503020204020204" pitchFamily="34" charset="-122"/>
            </a:endParaRPr>
          </a:p>
        </p:txBody>
      </p:sp>
      <p:sp>
        <p:nvSpPr>
          <p:cNvPr id="470" name="矩形 469"/>
          <p:cNvSpPr/>
          <p:nvPr/>
        </p:nvSpPr>
        <p:spPr>
          <a:xfrm>
            <a:off x="549513" y="3916626"/>
            <a:ext cx="949991" cy="338554"/>
          </a:xfrm>
          <a:prstGeom prst="rect">
            <a:avLst/>
          </a:prstGeom>
          <a:solidFill>
            <a:srgbClr val="5B9BD5">
              <a:lumMod val="20000"/>
              <a:lumOff val="80000"/>
            </a:srgbClr>
          </a:solidFill>
          <a:ln w="28575">
            <a:solidFill>
              <a:srgbClr val="5B9BD5"/>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采购订单</a:t>
            </a:r>
          </a:p>
        </p:txBody>
      </p:sp>
      <p:sp>
        <p:nvSpPr>
          <p:cNvPr id="471" name="矩形 470"/>
          <p:cNvSpPr/>
          <p:nvPr/>
        </p:nvSpPr>
        <p:spPr>
          <a:xfrm>
            <a:off x="3366386" y="3916626"/>
            <a:ext cx="949991" cy="338554"/>
          </a:xfrm>
          <a:prstGeom prst="rect">
            <a:avLst/>
          </a:prstGeom>
          <a:solidFill>
            <a:srgbClr val="5B9BD5">
              <a:lumMod val="20000"/>
              <a:lumOff val="80000"/>
            </a:srgbClr>
          </a:solidFill>
          <a:ln w="28575">
            <a:solidFill>
              <a:srgbClr val="5B9BD5"/>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入库管理</a:t>
            </a:r>
          </a:p>
        </p:txBody>
      </p:sp>
      <p:sp>
        <p:nvSpPr>
          <p:cNvPr id="472" name="矩形 471"/>
          <p:cNvSpPr/>
          <p:nvPr/>
        </p:nvSpPr>
        <p:spPr>
          <a:xfrm>
            <a:off x="548940" y="4524821"/>
            <a:ext cx="949991" cy="338554"/>
          </a:xfrm>
          <a:prstGeom prst="rect">
            <a:avLst/>
          </a:prstGeom>
          <a:solidFill>
            <a:srgbClr val="5B9BD5">
              <a:lumMod val="20000"/>
              <a:lumOff val="80000"/>
            </a:srgbClr>
          </a:solidFill>
          <a:ln w="28575">
            <a:solidFill>
              <a:srgbClr val="5B9BD5"/>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出库管理</a:t>
            </a:r>
          </a:p>
        </p:txBody>
      </p:sp>
      <p:sp>
        <p:nvSpPr>
          <p:cNvPr id="473" name="矩形 472"/>
          <p:cNvSpPr/>
          <p:nvPr/>
        </p:nvSpPr>
        <p:spPr>
          <a:xfrm>
            <a:off x="3356667" y="4524821"/>
            <a:ext cx="949991" cy="338554"/>
          </a:xfrm>
          <a:prstGeom prst="rect">
            <a:avLst/>
          </a:prstGeom>
          <a:solidFill>
            <a:srgbClr val="5B9BD5">
              <a:lumMod val="20000"/>
              <a:lumOff val="80000"/>
            </a:srgbClr>
          </a:solidFill>
          <a:ln w="28575">
            <a:solidFill>
              <a:srgbClr val="5B9BD5"/>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批次管理</a:t>
            </a:r>
          </a:p>
        </p:txBody>
      </p:sp>
      <p:sp>
        <p:nvSpPr>
          <p:cNvPr id="474" name="矩形 473"/>
          <p:cNvSpPr/>
          <p:nvPr/>
        </p:nvSpPr>
        <p:spPr>
          <a:xfrm>
            <a:off x="1947590" y="4524821"/>
            <a:ext cx="949991" cy="338554"/>
          </a:xfrm>
          <a:prstGeom prst="rect">
            <a:avLst/>
          </a:prstGeom>
          <a:solidFill>
            <a:srgbClr val="5B9BD5">
              <a:lumMod val="20000"/>
              <a:lumOff val="80000"/>
            </a:srgbClr>
          </a:solidFill>
          <a:ln w="28575">
            <a:solidFill>
              <a:srgbClr val="5B9BD5"/>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盘点管理</a:t>
            </a:r>
          </a:p>
        </p:txBody>
      </p:sp>
      <p:sp>
        <p:nvSpPr>
          <p:cNvPr id="475" name="矩形 474"/>
          <p:cNvSpPr/>
          <p:nvPr/>
        </p:nvSpPr>
        <p:spPr>
          <a:xfrm>
            <a:off x="4852368" y="2486471"/>
            <a:ext cx="811398" cy="338554"/>
          </a:xfrm>
          <a:prstGeom prst="rect">
            <a:avLst/>
          </a:prstGeom>
          <a:solidFill>
            <a:srgbClr val="5B9BD5">
              <a:lumMod val="20000"/>
              <a:lumOff val="80000"/>
            </a:srgbClr>
          </a:solidFill>
          <a:ln w="28575">
            <a:solidFill>
              <a:srgbClr val="5B9BD5"/>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BOM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管理</a:t>
            </a:r>
          </a:p>
        </p:txBody>
      </p:sp>
      <p:sp>
        <p:nvSpPr>
          <p:cNvPr id="476" name="矩形 475"/>
          <p:cNvSpPr/>
          <p:nvPr/>
        </p:nvSpPr>
        <p:spPr>
          <a:xfrm>
            <a:off x="5783021" y="2486471"/>
            <a:ext cx="811398" cy="338554"/>
          </a:xfrm>
          <a:prstGeom prst="rect">
            <a:avLst/>
          </a:prstGeom>
          <a:solidFill>
            <a:srgbClr val="5B9BD5">
              <a:lumMod val="20000"/>
              <a:lumOff val="80000"/>
            </a:srgbClr>
          </a:solidFill>
          <a:ln w="28575">
            <a:solidFill>
              <a:srgbClr val="5B9BD5"/>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工艺</a:t>
            </a:r>
            <a:endParaRPr kumimoji="0" lang="en-US" altLang="zh-CN" sz="11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管理</a:t>
            </a:r>
          </a:p>
        </p:txBody>
      </p:sp>
      <p:sp>
        <p:nvSpPr>
          <p:cNvPr id="477" name="矩形 476"/>
          <p:cNvSpPr/>
          <p:nvPr/>
        </p:nvSpPr>
        <p:spPr>
          <a:xfrm>
            <a:off x="4848039" y="2975531"/>
            <a:ext cx="811398" cy="338554"/>
          </a:xfrm>
          <a:prstGeom prst="rect">
            <a:avLst/>
          </a:prstGeom>
          <a:solidFill>
            <a:srgbClr val="5B9BD5">
              <a:lumMod val="20000"/>
              <a:lumOff val="80000"/>
            </a:srgbClr>
          </a:solidFill>
          <a:ln w="28575">
            <a:solidFill>
              <a:srgbClr val="5B9BD5"/>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生产版本</a:t>
            </a:r>
          </a:p>
        </p:txBody>
      </p:sp>
      <p:sp>
        <p:nvSpPr>
          <p:cNvPr id="478" name="矩形 477"/>
          <p:cNvSpPr/>
          <p:nvPr/>
        </p:nvSpPr>
        <p:spPr>
          <a:xfrm>
            <a:off x="5783021" y="2975531"/>
            <a:ext cx="811398" cy="338554"/>
          </a:xfrm>
          <a:prstGeom prst="rect">
            <a:avLst/>
          </a:prstGeom>
          <a:solidFill>
            <a:srgbClr val="5B9BD5">
              <a:lumMod val="20000"/>
              <a:lumOff val="80000"/>
            </a:srgbClr>
          </a:solidFill>
          <a:ln w="28575">
            <a:solidFill>
              <a:srgbClr val="5B9BD5"/>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替代管理</a:t>
            </a:r>
          </a:p>
        </p:txBody>
      </p:sp>
      <p:sp>
        <p:nvSpPr>
          <p:cNvPr id="479" name="矩形 478"/>
          <p:cNvSpPr/>
          <p:nvPr/>
        </p:nvSpPr>
        <p:spPr>
          <a:xfrm>
            <a:off x="5779967" y="3916626"/>
            <a:ext cx="811398" cy="338554"/>
          </a:xfrm>
          <a:prstGeom prst="rect">
            <a:avLst/>
          </a:prstGeom>
          <a:solidFill>
            <a:srgbClr val="5B9BD5">
              <a:lumMod val="20000"/>
              <a:lumOff val="80000"/>
            </a:srgbClr>
          </a:solidFill>
          <a:ln w="28575">
            <a:solidFill>
              <a:srgbClr val="5B9BD5"/>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主生产</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计划</a:t>
            </a:r>
          </a:p>
        </p:txBody>
      </p:sp>
      <p:sp>
        <p:nvSpPr>
          <p:cNvPr id="480" name="矩形 479"/>
          <p:cNvSpPr/>
          <p:nvPr/>
        </p:nvSpPr>
        <p:spPr>
          <a:xfrm>
            <a:off x="4847810" y="4524821"/>
            <a:ext cx="811398" cy="338554"/>
          </a:xfrm>
          <a:prstGeom prst="rect">
            <a:avLst/>
          </a:prstGeom>
          <a:solidFill>
            <a:srgbClr val="5B9BD5">
              <a:lumMod val="20000"/>
              <a:lumOff val="80000"/>
            </a:srgbClr>
          </a:solidFill>
          <a:ln w="28575">
            <a:solidFill>
              <a:srgbClr val="5B9BD5"/>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物料需求</a:t>
            </a:r>
            <a:endParaRPr kumimoji="0" lang="en-US" altLang="zh-CN" sz="11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计划</a:t>
            </a:r>
          </a:p>
        </p:txBody>
      </p:sp>
      <p:sp>
        <p:nvSpPr>
          <p:cNvPr id="481" name="矩形 480"/>
          <p:cNvSpPr/>
          <p:nvPr/>
        </p:nvSpPr>
        <p:spPr>
          <a:xfrm>
            <a:off x="5779967" y="4524821"/>
            <a:ext cx="811398" cy="338554"/>
          </a:xfrm>
          <a:prstGeom prst="rect">
            <a:avLst/>
          </a:prstGeom>
          <a:solidFill>
            <a:srgbClr val="5B9BD5">
              <a:lumMod val="20000"/>
              <a:lumOff val="80000"/>
            </a:srgbClr>
          </a:solidFill>
          <a:ln w="28575">
            <a:solidFill>
              <a:srgbClr val="5B9BD5"/>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生产执行</a:t>
            </a:r>
            <a:endParaRPr kumimoji="0" lang="en-US" altLang="zh-CN" sz="12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82" name="矩形 481"/>
          <p:cNvSpPr/>
          <p:nvPr/>
        </p:nvSpPr>
        <p:spPr>
          <a:xfrm>
            <a:off x="6969818" y="2343027"/>
            <a:ext cx="811398" cy="338554"/>
          </a:xfrm>
          <a:prstGeom prst="rect">
            <a:avLst/>
          </a:prstGeom>
          <a:solidFill>
            <a:srgbClr val="5B9BD5">
              <a:lumMod val="20000"/>
              <a:lumOff val="80000"/>
            </a:srgbClr>
          </a:solidFill>
          <a:ln w="28575">
            <a:solidFill>
              <a:srgbClr val="5B9BD5"/>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总账管理</a:t>
            </a:r>
          </a:p>
        </p:txBody>
      </p:sp>
      <p:sp>
        <p:nvSpPr>
          <p:cNvPr id="483" name="矩形 482"/>
          <p:cNvSpPr/>
          <p:nvPr/>
        </p:nvSpPr>
        <p:spPr>
          <a:xfrm>
            <a:off x="7956784" y="2343027"/>
            <a:ext cx="811398" cy="338554"/>
          </a:xfrm>
          <a:prstGeom prst="rect">
            <a:avLst/>
          </a:prstGeom>
          <a:solidFill>
            <a:srgbClr val="5B9BD5">
              <a:lumMod val="20000"/>
              <a:lumOff val="80000"/>
            </a:srgbClr>
          </a:solidFill>
          <a:ln w="28575">
            <a:solidFill>
              <a:srgbClr val="5B9BD5"/>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应收管理</a:t>
            </a:r>
          </a:p>
        </p:txBody>
      </p:sp>
      <p:sp>
        <p:nvSpPr>
          <p:cNvPr id="484" name="矩形 483"/>
          <p:cNvSpPr/>
          <p:nvPr/>
        </p:nvSpPr>
        <p:spPr>
          <a:xfrm>
            <a:off x="8932777" y="2343027"/>
            <a:ext cx="811398" cy="338554"/>
          </a:xfrm>
          <a:prstGeom prst="rect">
            <a:avLst/>
          </a:prstGeom>
          <a:solidFill>
            <a:srgbClr val="5B9BD5">
              <a:lumMod val="20000"/>
              <a:lumOff val="80000"/>
            </a:srgbClr>
          </a:solidFill>
          <a:ln w="28575">
            <a:solidFill>
              <a:srgbClr val="5B9BD5"/>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应付管理</a:t>
            </a:r>
          </a:p>
        </p:txBody>
      </p:sp>
      <p:sp>
        <p:nvSpPr>
          <p:cNvPr id="485" name="矩形 484"/>
          <p:cNvSpPr/>
          <p:nvPr/>
        </p:nvSpPr>
        <p:spPr>
          <a:xfrm>
            <a:off x="6981560" y="3026483"/>
            <a:ext cx="811398" cy="338554"/>
          </a:xfrm>
          <a:prstGeom prst="rect">
            <a:avLst/>
          </a:prstGeom>
          <a:solidFill>
            <a:srgbClr val="5B9BD5">
              <a:lumMod val="20000"/>
              <a:lumOff val="80000"/>
            </a:srgbClr>
          </a:solidFill>
          <a:ln w="28575">
            <a:solidFill>
              <a:srgbClr val="5B9BD5"/>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成本管理</a:t>
            </a:r>
            <a:endParaRPr kumimoji="0" lang="en-US" altLang="zh-CN" sz="11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获利分析</a:t>
            </a:r>
          </a:p>
        </p:txBody>
      </p:sp>
      <p:sp>
        <p:nvSpPr>
          <p:cNvPr id="486" name="矩形 485"/>
          <p:cNvSpPr/>
          <p:nvPr/>
        </p:nvSpPr>
        <p:spPr>
          <a:xfrm>
            <a:off x="7960558" y="3026483"/>
            <a:ext cx="811398" cy="338554"/>
          </a:xfrm>
          <a:prstGeom prst="rect">
            <a:avLst/>
          </a:prstGeom>
          <a:solidFill>
            <a:srgbClr val="5B9BD5">
              <a:lumMod val="20000"/>
              <a:lumOff val="80000"/>
            </a:srgbClr>
          </a:solidFill>
          <a:ln w="28575">
            <a:solidFill>
              <a:srgbClr val="5B9BD5"/>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固定资产</a:t>
            </a:r>
          </a:p>
        </p:txBody>
      </p:sp>
      <p:sp>
        <p:nvSpPr>
          <p:cNvPr id="487" name="矩形 486"/>
          <p:cNvSpPr/>
          <p:nvPr/>
        </p:nvSpPr>
        <p:spPr>
          <a:xfrm>
            <a:off x="8932777" y="3026540"/>
            <a:ext cx="811398" cy="338554"/>
          </a:xfrm>
          <a:prstGeom prst="rect">
            <a:avLst/>
          </a:prstGeom>
          <a:solidFill>
            <a:srgbClr val="5B9BD5">
              <a:lumMod val="20000"/>
              <a:lumOff val="80000"/>
            </a:srgbClr>
          </a:solidFill>
          <a:ln w="28575">
            <a:solidFill>
              <a:srgbClr val="5B9BD5"/>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预算管理</a:t>
            </a:r>
          </a:p>
        </p:txBody>
      </p:sp>
      <p:sp>
        <p:nvSpPr>
          <p:cNvPr id="488" name="矩形 487"/>
          <p:cNvSpPr/>
          <p:nvPr/>
        </p:nvSpPr>
        <p:spPr>
          <a:xfrm>
            <a:off x="6983709" y="3840598"/>
            <a:ext cx="811398" cy="338554"/>
          </a:xfrm>
          <a:prstGeom prst="rect">
            <a:avLst/>
          </a:prstGeom>
          <a:solidFill>
            <a:srgbClr val="5B9BD5">
              <a:lumMod val="20000"/>
              <a:lumOff val="80000"/>
            </a:srgbClr>
          </a:solidFill>
          <a:ln w="28575">
            <a:solidFill>
              <a:srgbClr val="5B9BD5"/>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客户管理</a:t>
            </a:r>
          </a:p>
        </p:txBody>
      </p:sp>
      <p:sp>
        <p:nvSpPr>
          <p:cNvPr id="489" name="矩形 488"/>
          <p:cNvSpPr/>
          <p:nvPr/>
        </p:nvSpPr>
        <p:spPr>
          <a:xfrm>
            <a:off x="7965335" y="3847171"/>
            <a:ext cx="811398" cy="338554"/>
          </a:xfrm>
          <a:prstGeom prst="rect">
            <a:avLst/>
          </a:prstGeom>
          <a:solidFill>
            <a:srgbClr val="5B9BD5">
              <a:lumMod val="20000"/>
              <a:lumOff val="80000"/>
            </a:srgbClr>
          </a:solidFill>
          <a:ln w="28575">
            <a:solidFill>
              <a:srgbClr val="5B9BD5"/>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信用管理</a:t>
            </a:r>
          </a:p>
        </p:txBody>
      </p:sp>
      <p:sp>
        <p:nvSpPr>
          <p:cNvPr id="490" name="矩形 489"/>
          <p:cNvSpPr/>
          <p:nvPr/>
        </p:nvSpPr>
        <p:spPr>
          <a:xfrm>
            <a:off x="4847810" y="3916626"/>
            <a:ext cx="811398" cy="338554"/>
          </a:xfrm>
          <a:prstGeom prst="rect">
            <a:avLst/>
          </a:prstGeom>
          <a:solidFill>
            <a:srgbClr val="5B9BD5">
              <a:lumMod val="20000"/>
              <a:lumOff val="80000"/>
            </a:srgbClr>
          </a:solidFill>
          <a:ln w="28575">
            <a:solidFill>
              <a:srgbClr val="5B9BD5"/>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长期计划</a:t>
            </a:r>
          </a:p>
        </p:txBody>
      </p:sp>
      <p:sp>
        <p:nvSpPr>
          <p:cNvPr id="491" name="矩形 490"/>
          <p:cNvSpPr/>
          <p:nvPr/>
        </p:nvSpPr>
        <p:spPr>
          <a:xfrm>
            <a:off x="8946960" y="3847171"/>
            <a:ext cx="811398" cy="338554"/>
          </a:xfrm>
          <a:prstGeom prst="rect">
            <a:avLst/>
          </a:prstGeom>
          <a:solidFill>
            <a:srgbClr val="5B9BD5">
              <a:lumMod val="20000"/>
              <a:lumOff val="80000"/>
            </a:srgbClr>
          </a:solidFill>
          <a:ln w="28575">
            <a:solidFill>
              <a:srgbClr val="5B9BD5"/>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5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预测及独立需求</a:t>
            </a:r>
          </a:p>
        </p:txBody>
      </p:sp>
      <p:sp>
        <p:nvSpPr>
          <p:cNvPr id="492" name="矩形 491"/>
          <p:cNvSpPr/>
          <p:nvPr/>
        </p:nvSpPr>
        <p:spPr>
          <a:xfrm>
            <a:off x="6976875" y="4684252"/>
            <a:ext cx="811398" cy="338554"/>
          </a:xfrm>
          <a:prstGeom prst="rect">
            <a:avLst/>
          </a:prstGeom>
          <a:solidFill>
            <a:srgbClr val="5B9BD5">
              <a:lumMod val="20000"/>
              <a:lumOff val="80000"/>
            </a:srgbClr>
          </a:solidFill>
          <a:ln w="28575">
            <a:solidFill>
              <a:srgbClr val="5B9BD5"/>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销售订单管理</a:t>
            </a:r>
          </a:p>
        </p:txBody>
      </p:sp>
      <p:sp>
        <p:nvSpPr>
          <p:cNvPr id="493" name="矩形 492"/>
          <p:cNvSpPr/>
          <p:nvPr/>
        </p:nvSpPr>
        <p:spPr>
          <a:xfrm>
            <a:off x="7956784" y="4684252"/>
            <a:ext cx="811398" cy="338554"/>
          </a:xfrm>
          <a:prstGeom prst="rect">
            <a:avLst/>
          </a:prstGeom>
          <a:solidFill>
            <a:srgbClr val="5B9BD5">
              <a:lumMod val="20000"/>
              <a:lumOff val="80000"/>
            </a:srgbClr>
          </a:solidFill>
          <a:ln w="28575">
            <a:solidFill>
              <a:srgbClr val="5B9BD5"/>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发货管理</a:t>
            </a:r>
          </a:p>
        </p:txBody>
      </p:sp>
      <p:sp>
        <p:nvSpPr>
          <p:cNvPr id="494" name="矩形 493"/>
          <p:cNvSpPr/>
          <p:nvPr/>
        </p:nvSpPr>
        <p:spPr>
          <a:xfrm>
            <a:off x="8935467" y="4684252"/>
            <a:ext cx="811398" cy="338554"/>
          </a:xfrm>
          <a:prstGeom prst="rect">
            <a:avLst/>
          </a:prstGeom>
          <a:solidFill>
            <a:srgbClr val="5B9BD5">
              <a:lumMod val="20000"/>
              <a:lumOff val="80000"/>
            </a:srgbClr>
          </a:solidFill>
          <a:ln w="28575">
            <a:solidFill>
              <a:srgbClr val="5B9BD5"/>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开票管理</a:t>
            </a:r>
          </a:p>
        </p:txBody>
      </p:sp>
      <p:sp>
        <p:nvSpPr>
          <p:cNvPr id="495" name="矩形 494"/>
          <p:cNvSpPr/>
          <p:nvPr/>
        </p:nvSpPr>
        <p:spPr>
          <a:xfrm>
            <a:off x="1941352" y="3916626"/>
            <a:ext cx="949991" cy="338554"/>
          </a:xfrm>
          <a:prstGeom prst="rect">
            <a:avLst/>
          </a:prstGeom>
          <a:solidFill>
            <a:srgbClr val="5B9BD5">
              <a:lumMod val="20000"/>
              <a:lumOff val="80000"/>
            </a:srgbClr>
          </a:solidFill>
          <a:ln w="28575">
            <a:solidFill>
              <a:srgbClr val="5B9BD5"/>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发票校验</a:t>
            </a:r>
          </a:p>
        </p:txBody>
      </p:sp>
      <p:sp>
        <p:nvSpPr>
          <p:cNvPr id="496" name="文本框 495"/>
          <p:cNvSpPr txBox="1"/>
          <p:nvPr/>
        </p:nvSpPr>
        <p:spPr>
          <a:xfrm>
            <a:off x="10306219" y="1367129"/>
            <a:ext cx="765108" cy="253916"/>
          </a:xfrm>
          <a:prstGeom prst="rect">
            <a:avLst/>
          </a:prstGeom>
          <a:noFill/>
        </p:spPr>
        <p:txBody>
          <a:bodyPr wrap="square" rtlCol="0">
            <a:spAutoFit/>
          </a:bodyPr>
          <a:lstStyle/>
          <a:p>
            <a:pPr algn="ctr"/>
            <a:r>
              <a:rPr lang="zh-CN" altLang="en-US" sz="1050" b="1" dirty="0">
                <a:solidFill>
                  <a:prstClr val="black"/>
                </a:solidFill>
                <a:latin typeface="微软雅黑" panose="020B0503020204020204" pitchFamily="34" charset="-122"/>
                <a:ea typeface="微软雅黑" panose="020B0503020204020204" pitchFamily="34" charset="-122"/>
              </a:rPr>
              <a:t>收款数据</a:t>
            </a:r>
          </a:p>
        </p:txBody>
      </p:sp>
    </p:spTree>
    <p:extLst>
      <p:ext uri="{BB962C8B-B14F-4D97-AF65-F5344CB8AC3E}">
        <p14:creationId xmlns:p14="http://schemas.microsoft.com/office/powerpoint/2010/main" val="27742027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p:spPr>
        <p:txBody>
          <a:bodyPr wrap="square" rtlCol="0">
            <a:spAutoFit/>
          </a:bodyPr>
          <a:lstStyle/>
          <a:p>
            <a:r>
              <a:rPr lang="zh-CN" altLang="en-US" dirty="0" smtClean="0"/>
              <a:t>模型设计基础</a:t>
            </a:r>
            <a:r>
              <a:rPr lang="en-US" altLang="zh-CN" dirty="0" smtClean="0"/>
              <a:t>-</a:t>
            </a:r>
            <a:r>
              <a:rPr lang="zh-CN" altLang="en-US" dirty="0" smtClean="0"/>
              <a:t>结合业务</a:t>
            </a:r>
            <a:r>
              <a:rPr lang="zh-CN" altLang="en-US" dirty="0"/>
              <a:t>链条的报表分析体系</a:t>
            </a:r>
            <a:r>
              <a:rPr lang="zh-CN" altLang="en-US" dirty="0" smtClean="0"/>
              <a:t>设计</a:t>
            </a:r>
            <a:r>
              <a:rPr lang="en-US" altLang="zh-CN" dirty="0"/>
              <a:t>-</a:t>
            </a:r>
            <a:r>
              <a:rPr lang="zh-CN" altLang="en-US" dirty="0"/>
              <a:t>示例</a:t>
            </a:r>
          </a:p>
        </p:txBody>
      </p:sp>
      <p:sp>
        <p:nvSpPr>
          <p:cNvPr id="158" name="下箭头 157">
            <a:extLst>
              <a:ext uri="{FF2B5EF4-FFF2-40B4-BE49-F238E27FC236}">
                <a16:creationId xmlns="" xmlns:a16="http://schemas.microsoft.com/office/drawing/2014/main" id="{B31FE360-906B-1849-9ECB-D525C5A5163A}"/>
              </a:ext>
            </a:extLst>
          </p:cNvPr>
          <p:cNvSpPr/>
          <p:nvPr/>
        </p:nvSpPr>
        <p:spPr>
          <a:xfrm>
            <a:off x="3528126" y="7148593"/>
            <a:ext cx="316046" cy="2297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74" name="文本框 173">
            <a:extLst>
              <a:ext uri="{FF2B5EF4-FFF2-40B4-BE49-F238E27FC236}">
                <a16:creationId xmlns="" xmlns:a16="http://schemas.microsoft.com/office/drawing/2014/main" id="{B3EA86AC-E07C-9049-A444-F94373DA5003}"/>
              </a:ext>
            </a:extLst>
          </p:cNvPr>
          <p:cNvSpPr txBox="1"/>
          <p:nvPr/>
        </p:nvSpPr>
        <p:spPr>
          <a:xfrm>
            <a:off x="5029513" y="584286"/>
            <a:ext cx="492443" cy="276999"/>
          </a:xfrm>
          <a:prstGeom prst="rect">
            <a:avLst/>
          </a:prstGeom>
          <a:noFill/>
        </p:spPr>
        <p:txBody>
          <a:bodyPr wrap="none" rtlCol="0">
            <a:spAutoFit/>
          </a:bodyPr>
          <a:lstStyle/>
          <a:p>
            <a:r>
              <a:rPr kumimoji="1" lang="zh-CN" altLang="en-US" sz="1200" dirty="0">
                <a:solidFill>
                  <a:prstClr val="black"/>
                </a:solidFill>
              </a:rPr>
              <a:t>采购</a:t>
            </a:r>
          </a:p>
        </p:txBody>
      </p:sp>
      <p:sp>
        <p:nvSpPr>
          <p:cNvPr id="175" name="文本框 174">
            <a:extLst>
              <a:ext uri="{FF2B5EF4-FFF2-40B4-BE49-F238E27FC236}">
                <a16:creationId xmlns="" xmlns:a16="http://schemas.microsoft.com/office/drawing/2014/main" id="{AEAEC6EA-F4B0-F945-9F00-99E114377094}"/>
              </a:ext>
            </a:extLst>
          </p:cNvPr>
          <p:cNvSpPr txBox="1"/>
          <p:nvPr/>
        </p:nvSpPr>
        <p:spPr>
          <a:xfrm>
            <a:off x="9939967" y="564661"/>
            <a:ext cx="492443" cy="276999"/>
          </a:xfrm>
          <a:prstGeom prst="rect">
            <a:avLst/>
          </a:prstGeom>
          <a:noFill/>
        </p:spPr>
        <p:txBody>
          <a:bodyPr wrap="none" rtlCol="0">
            <a:spAutoFit/>
          </a:bodyPr>
          <a:lstStyle/>
          <a:p>
            <a:r>
              <a:rPr kumimoji="1" lang="zh-CN" altLang="en-US" sz="1200" dirty="0">
                <a:solidFill>
                  <a:prstClr val="black"/>
                </a:solidFill>
              </a:rPr>
              <a:t>生产</a:t>
            </a:r>
          </a:p>
        </p:txBody>
      </p:sp>
      <p:grpSp>
        <p:nvGrpSpPr>
          <p:cNvPr id="258" name="组合 257"/>
          <p:cNvGrpSpPr/>
          <p:nvPr/>
        </p:nvGrpSpPr>
        <p:grpSpPr>
          <a:xfrm>
            <a:off x="247650" y="880338"/>
            <a:ext cx="11696700" cy="5503153"/>
            <a:chOff x="247650" y="880338"/>
            <a:chExt cx="11696700" cy="5503153"/>
          </a:xfrm>
        </p:grpSpPr>
        <p:sp>
          <p:nvSpPr>
            <p:cNvPr id="259" name="燕尾形 258"/>
            <p:cNvSpPr/>
            <p:nvPr/>
          </p:nvSpPr>
          <p:spPr>
            <a:xfrm rot="5400000">
              <a:off x="2348995" y="3399985"/>
              <a:ext cx="1062725" cy="276999"/>
            </a:xfrm>
            <a:prstGeom prst="chevron">
              <a:avLst/>
            </a:prstGeom>
            <a:solidFill>
              <a:srgbClr val="FFC000">
                <a:lumMod val="60000"/>
                <a:lumOff val="4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60" name="矩形 259"/>
            <p:cNvSpPr/>
            <p:nvPr/>
          </p:nvSpPr>
          <p:spPr>
            <a:xfrm>
              <a:off x="2631825" y="880338"/>
              <a:ext cx="2160000" cy="276999"/>
            </a:xfrm>
            <a:prstGeom prst="rect">
              <a:avLst/>
            </a:prstGeom>
            <a:solidFill>
              <a:srgbClr val="FFC000">
                <a:lumMod val="60000"/>
                <a:lumOff val="4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订单到收款</a:t>
              </a:r>
            </a:p>
          </p:txBody>
        </p:sp>
        <p:sp>
          <p:nvSpPr>
            <p:cNvPr id="261" name="矩形 260"/>
            <p:cNvSpPr/>
            <p:nvPr/>
          </p:nvSpPr>
          <p:spPr>
            <a:xfrm>
              <a:off x="5016000" y="880338"/>
              <a:ext cx="2160000" cy="276999"/>
            </a:xfrm>
            <a:prstGeom prst="rect">
              <a:avLst/>
            </a:prstGeom>
            <a:solidFill>
              <a:srgbClr val="ED7D31">
                <a:lumMod val="60000"/>
                <a:lumOff val="4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采购到付款</a:t>
              </a:r>
            </a:p>
          </p:txBody>
        </p:sp>
        <p:sp>
          <p:nvSpPr>
            <p:cNvPr id="262" name="矩形 261"/>
            <p:cNvSpPr/>
            <p:nvPr/>
          </p:nvSpPr>
          <p:spPr>
            <a:xfrm>
              <a:off x="7400175" y="880338"/>
              <a:ext cx="2160000" cy="276999"/>
            </a:xfrm>
            <a:prstGeom prst="rect">
              <a:avLst/>
            </a:prstGeom>
            <a:solidFill>
              <a:srgbClr val="D6A7D7"/>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需求到计划</a:t>
              </a:r>
            </a:p>
          </p:txBody>
        </p:sp>
        <p:sp>
          <p:nvSpPr>
            <p:cNvPr id="263" name="矩形 262"/>
            <p:cNvSpPr/>
            <p:nvPr/>
          </p:nvSpPr>
          <p:spPr>
            <a:xfrm>
              <a:off x="9784350" y="880338"/>
              <a:ext cx="2160000" cy="276999"/>
            </a:xfrm>
            <a:prstGeom prst="rect">
              <a:avLst/>
            </a:prstGeom>
            <a:solidFill>
              <a:srgbClr val="70AD47">
                <a:lumMod val="40000"/>
                <a:lumOff val="6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生产到成本</a:t>
              </a:r>
            </a:p>
          </p:txBody>
        </p:sp>
        <p:sp>
          <p:nvSpPr>
            <p:cNvPr id="264" name="矩形 263"/>
            <p:cNvSpPr/>
            <p:nvPr/>
          </p:nvSpPr>
          <p:spPr>
            <a:xfrm>
              <a:off x="247650" y="880338"/>
              <a:ext cx="2160000" cy="276999"/>
            </a:xfrm>
            <a:prstGeom prst="rect">
              <a:avLst/>
            </a:prstGeom>
            <a:solidFill>
              <a:srgbClr val="5B9BD5">
                <a:lumMod val="60000"/>
                <a:lumOff val="4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立项到量产</a:t>
              </a:r>
            </a:p>
          </p:txBody>
        </p:sp>
        <p:sp>
          <p:nvSpPr>
            <p:cNvPr id="265" name="矩形 264"/>
            <p:cNvSpPr/>
            <p:nvPr/>
          </p:nvSpPr>
          <p:spPr>
            <a:xfrm>
              <a:off x="247650" y="1307742"/>
              <a:ext cx="2160000" cy="4226560"/>
            </a:xfrm>
            <a:prstGeom prst="rect">
              <a:avLst/>
            </a:prstGeom>
            <a:noFill/>
            <a:ln w="19050">
              <a:solidFill>
                <a:srgbClr val="9DC3E6"/>
              </a:solidFill>
              <a:prstDash val="dash"/>
            </a:ln>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dirty="0" smtClean="0">
                <a:ln>
                  <a:noFill/>
                </a:ln>
                <a:solidFill>
                  <a:srgbClr val="2E75B6"/>
                </a:solidFill>
                <a:effectLst/>
                <a:uLnTx/>
                <a:uFillTx/>
                <a:latin typeface="微软雅黑" panose="020B0503020204020204" pitchFamily="34" charset="-122"/>
                <a:ea typeface="微软雅黑" panose="020B0503020204020204" pitchFamily="34" charset="-122"/>
              </a:endParaRPr>
            </a:p>
          </p:txBody>
        </p:sp>
        <p:sp>
          <p:nvSpPr>
            <p:cNvPr id="266" name="矩形 265"/>
            <p:cNvSpPr/>
            <p:nvPr/>
          </p:nvSpPr>
          <p:spPr>
            <a:xfrm>
              <a:off x="2631825" y="1307742"/>
              <a:ext cx="2160000" cy="4226560"/>
            </a:xfrm>
            <a:prstGeom prst="rect">
              <a:avLst/>
            </a:prstGeom>
            <a:noFill/>
            <a:ln w="19050">
              <a:solidFill>
                <a:srgbClr val="FFD966"/>
              </a:solidFill>
              <a:prstDash val="dash"/>
            </a:ln>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dirty="0" smtClean="0">
                <a:ln>
                  <a:noFill/>
                </a:ln>
                <a:solidFill>
                  <a:srgbClr val="2E75B6"/>
                </a:solidFill>
                <a:effectLst/>
                <a:uLnTx/>
                <a:uFillTx/>
                <a:latin typeface="微软雅黑" panose="020B0503020204020204" pitchFamily="34" charset="-122"/>
                <a:ea typeface="微软雅黑" panose="020B0503020204020204" pitchFamily="34" charset="-122"/>
              </a:endParaRPr>
            </a:p>
          </p:txBody>
        </p:sp>
        <p:sp>
          <p:nvSpPr>
            <p:cNvPr id="267" name="矩形 266"/>
            <p:cNvSpPr/>
            <p:nvPr/>
          </p:nvSpPr>
          <p:spPr>
            <a:xfrm>
              <a:off x="5016000" y="1307742"/>
              <a:ext cx="2160000" cy="4226560"/>
            </a:xfrm>
            <a:prstGeom prst="rect">
              <a:avLst/>
            </a:prstGeom>
            <a:noFill/>
            <a:ln w="19050">
              <a:solidFill>
                <a:srgbClr val="F4B183"/>
              </a:solidFill>
              <a:prstDash val="dash"/>
            </a:ln>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dirty="0" smtClean="0">
                <a:ln>
                  <a:noFill/>
                </a:ln>
                <a:solidFill>
                  <a:srgbClr val="2E75B6"/>
                </a:solidFill>
                <a:effectLst/>
                <a:uLnTx/>
                <a:uFillTx/>
                <a:latin typeface="微软雅黑" panose="020B0503020204020204" pitchFamily="34" charset="-122"/>
                <a:ea typeface="微软雅黑" panose="020B0503020204020204" pitchFamily="34" charset="-122"/>
              </a:endParaRPr>
            </a:p>
          </p:txBody>
        </p:sp>
        <p:sp>
          <p:nvSpPr>
            <p:cNvPr id="268" name="矩形 267"/>
            <p:cNvSpPr/>
            <p:nvPr/>
          </p:nvSpPr>
          <p:spPr>
            <a:xfrm>
              <a:off x="7400175" y="1307742"/>
              <a:ext cx="2160000" cy="4226560"/>
            </a:xfrm>
            <a:prstGeom prst="rect">
              <a:avLst/>
            </a:prstGeom>
            <a:noFill/>
            <a:ln w="19050">
              <a:solidFill>
                <a:srgbClr val="D6A7D7"/>
              </a:solidFill>
              <a:prstDash val="dash"/>
            </a:ln>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dirty="0" smtClean="0">
                <a:ln>
                  <a:noFill/>
                </a:ln>
                <a:solidFill>
                  <a:srgbClr val="2E75B6"/>
                </a:solidFill>
                <a:effectLst/>
                <a:uLnTx/>
                <a:uFillTx/>
                <a:latin typeface="微软雅黑" panose="020B0503020204020204" pitchFamily="34" charset="-122"/>
                <a:ea typeface="微软雅黑" panose="020B0503020204020204" pitchFamily="34" charset="-122"/>
              </a:endParaRPr>
            </a:p>
          </p:txBody>
        </p:sp>
        <p:sp>
          <p:nvSpPr>
            <p:cNvPr id="269" name="矩形 268"/>
            <p:cNvSpPr/>
            <p:nvPr/>
          </p:nvSpPr>
          <p:spPr>
            <a:xfrm>
              <a:off x="9784350" y="1304330"/>
              <a:ext cx="2160000" cy="4229971"/>
            </a:xfrm>
            <a:prstGeom prst="rect">
              <a:avLst/>
            </a:prstGeom>
            <a:noFill/>
            <a:ln w="19050">
              <a:solidFill>
                <a:srgbClr val="C5E0B4"/>
              </a:solidFill>
              <a:prstDash val="dash"/>
            </a:ln>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dirty="0" smtClean="0">
                <a:ln>
                  <a:noFill/>
                </a:ln>
                <a:solidFill>
                  <a:srgbClr val="2E75B6"/>
                </a:solidFill>
                <a:effectLst/>
                <a:uLnTx/>
                <a:uFillTx/>
                <a:latin typeface="微软雅黑" panose="020B0503020204020204" pitchFamily="34" charset="-122"/>
                <a:ea typeface="微软雅黑" panose="020B0503020204020204" pitchFamily="34" charset="-122"/>
              </a:endParaRPr>
            </a:p>
          </p:txBody>
        </p:sp>
        <p:sp>
          <p:nvSpPr>
            <p:cNvPr id="270" name="燕尾形 269"/>
            <p:cNvSpPr/>
            <p:nvPr/>
          </p:nvSpPr>
          <p:spPr>
            <a:xfrm rot="5400000">
              <a:off x="2499359" y="1601044"/>
              <a:ext cx="762002" cy="276999"/>
            </a:xfrm>
            <a:prstGeom prst="chevron">
              <a:avLst/>
            </a:prstGeom>
            <a:solidFill>
              <a:srgbClr val="FFC000">
                <a:lumMod val="60000"/>
                <a:lumOff val="4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71" name="燕尾形 270"/>
            <p:cNvSpPr/>
            <p:nvPr/>
          </p:nvSpPr>
          <p:spPr>
            <a:xfrm rot="5400000">
              <a:off x="2348996" y="2426040"/>
              <a:ext cx="1062725" cy="276999"/>
            </a:xfrm>
            <a:prstGeom prst="chevron">
              <a:avLst/>
            </a:prstGeom>
            <a:solidFill>
              <a:srgbClr val="FFC000">
                <a:lumMod val="60000"/>
                <a:lumOff val="4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72" name="燕尾形 271"/>
            <p:cNvSpPr/>
            <p:nvPr/>
          </p:nvSpPr>
          <p:spPr>
            <a:xfrm rot="5400000">
              <a:off x="-211756" y="1926378"/>
              <a:ext cx="1422827" cy="276999"/>
            </a:xfrm>
            <a:prstGeom prst="chevron">
              <a:avLst/>
            </a:prstGeom>
            <a:solidFill>
              <a:srgbClr val="5B9BD5">
                <a:lumMod val="60000"/>
                <a:lumOff val="4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73" name="文本框 272"/>
            <p:cNvSpPr txBox="1"/>
            <p:nvPr/>
          </p:nvSpPr>
          <p:spPr>
            <a:xfrm>
              <a:off x="2695694" y="1446730"/>
              <a:ext cx="369332" cy="585626"/>
            </a:xfrm>
            <a:prstGeom prst="rect">
              <a:avLst/>
            </a:prstGeom>
            <a:noFill/>
          </p:spPr>
          <p:txBody>
            <a:bodyPr vert="eaVert"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主数据</a:t>
              </a:r>
            </a:p>
          </p:txBody>
        </p:sp>
        <p:sp>
          <p:nvSpPr>
            <p:cNvPr id="274" name="文本框 273"/>
            <p:cNvSpPr txBox="1"/>
            <p:nvPr/>
          </p:nvSpPr>
          <p:spPr>
            <a:xfrm>
              <a:off x="2695692" y="2157933"/>
              <a:ext cx="369332" cy="863999"/>
            </a:xfrm>
            <a:prstGeom prst="rect">
              <a:avLst/>
            </a:prstGeom>
            <a:noFill/>
          </p:spPr>
          <p:txBody>
            <a:bodyPr vert="eaVert"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预测及订单</a:t>
              </a:r>
            </a:p>
          </p:txBody>
        </p:sp>
        <p:sp>
          <p:nvSpPr>
            <p:cNvPr id="275" name="文本框 274"/>
            <p:cNvSpPr txBox="1"/>
            <p:nvPr/>
          </p:nvSpPr>
          <p:spPr>
            <a:xfrm>
              <a:off x="2695691" y="3127189"/>
              <a:ext cx="369332" cy="885321"/>
            </a:xfrm>
            <a:prstGeom prst="rect">
              <a:avLst/>
            </a:prstGeom>
            <a:noFill/>
          </p:spPr>
          <p:txBody>
            <a:bodyPr vert="eaVert"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发货及开票</a:t>
              </a:r>
            </a:p>
          </p:txBody>
        </p:sp>
        <p:sp>
          <p:nvSpPr>
            <p:cNvPr id="276" name="燕尾形 275"/>
            <p:cNvSpPr/>
            <p:nvPr/>
          </p:nvSpPr>
          <p:spPr>
            <a:xfrm rot="5400000">
              <a:off x="2499356" y="4210749"/>
              <a:ext cx="762002" cy="276999"/>
            </a:xfrm>
            <a:prstGeom prst="chevron">
              <a:avLst/>
            </a:prstGeom>
            <a:solidFill>
              <a:srgbClr val="FFC000">
                <a:lumMod val="60000"/>
                <a:lumOff val="4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77" name="文本框 276"/>
            <p:cNvSpPr txBox="1"/>
            <p:nvPr/>
          </p:nvSpPr>
          <p:spPr>
            <a:xfrm>
              <a:off x="2664913" y="4094145"/>
              <a:ext cx="400110" cy="477519"/>
            </a:xfrm>
            <a:prstGeom prst="rect">
              <a:avLst/>
            </a:prstGeom>
            <a:noFill/>
          </p:spPr>
          <p:txBody>
            <a:bodyPr vert="eaVert"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回款</a:t>
              </a:r>
            </a:p>
          </p:txBody>
        </p:sp>
        <p:sp>
          <p:nvSpPr>
            <p:cNvPr id="278" name="燕尾形 277"/>
            <p:cNvSpPr/>
            <p:nvPr/>
          </p:nvSpPr>
          <p:spPr>
            <a:xfrm rot="5400000">
              <a:off x="2443203" y="4918009"/>
              <a:ext cx="874308" cy="276999"/>
            </a:xfrm>
            <a:prstGeom prst="chevron">
              <a:avLst/>
            </a:prstGeom>
            <a:solidFill>
              <a:srgbClr val="FFC000">
                <a:lumMod val="60000"/>
                <a:lumOff val="4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79" name="文本框 278"/>
            <p:cNvSpPr txBox="1"/>
            <p:nvPr/>
          </p:nvSpPr>
          <p:spPr>
            <a:xfrm>
              <a:off x="2695691" y="4702332"/>
              <a:ext cx="369332" cy="759438"/>
            </a:xfrm>
            <a:prstGeom prst="rect">
              <a:avLst/>
            </a:prstGeom>
            <a:noFill/>
          </p:spPr>
          <p:txBody>
            <a:bodyPr vert="eaVert"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高阶分析</a:t>
              </a:r>
            </a:p>
          </p:txBody>
        </p:sp>
        <p:sp>
          <p:nvSpPr>
            <p:cNvPr id="280" name="文本框 279"/>
            <p:cNvSpPr txBox="1"/>
            <p:nvPr/>
          </p:nvSpPr>
          <p:spPr>
            <a:xfrm>
              <a:off x="3175061" y="1470741"/>
              <a:ext cx="1452880" cy="507831"/>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客户清单</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客户变更清单</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信用余额报表</a:t>
              </a:r>
            </a:p>
          </p:txBody>
        </p:sp>
        <p:sp>
          <p:nvSpPr>
            <p:cNvPr id="281" name="文本框 280"/>
            <p:cNvSpPr txBox="1"/>
            <p:nvPr/>
          </p:nvSpPr>
          <p:spPr>
            <a:xfrm>
              <a:off x="3175061" y="2241373"/>
              <a:ext cx="1452880" cy="646331"/>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900" b="0" i="0" u="none" strike="noStrike" kern="0" cap="none" spc="0" normalizeH="0" baseline="0" noProof="0" dirty="0" err="1" smtClean="0">
                  <a:ln>
                    <a:noFill/>
                  </a:ln>
                  <a:solidFill>
                    <a:prstClr val="black"/>
                  </a:solidFill>
                  <a:effectLst/>
                  <a:uLnTx/>
                  <a:uFillTx/>
                  <a:latin typeface="微软雅黑" panose="020B0503020204020204" pitchFamily="34" charset="-122"/>
                  <a:ea typeface="微软雅黑" panose="020B0503020204020204" pitchFamily="34" charset="-122"/>
                </a:rPr>
                <a:t>Forcast</a:t>
              </a: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报表</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独立需求报表</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价格清单报表</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销售订单明细表</a:t>
              </a:r>
            </a:p>
          </p:txBody>
        </p:sp>
        <p:sp>
          <p:nvSpPr>
            <p:cNvPr id="282" name="文本框 281"/>
            <p:cNvSpPr txBox="1"/>
            <p:nvPr/>
          </p:nvSpPr>
          <p:spPr>
            <a:xfrm>
              <a:off x="3175061" y="3215318"/>
              <a:ext cx="1452880" cy="646331"/>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送货清单</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在途金额明细</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在途金额汇总</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发票清单</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83" name="文本框 282"/>
            <p:cNvSpPr txBox="1"/>
            <p:nvPr/>
          </p:nvSpPr>
          <p:spPr>
            <a:xfrm>
              <a:off x="3175061" y="4054732"/>
              <a:ext cx="1452880" cy="507831"/>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客户对账单</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应收账款清单</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回款达成率</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84" name="文本框 283"/>
            <p:cNvSpPr txBox="1"/>
            <p:nvPr/>
          </p:nvSpPr>
          <p:spPr>
            <a:xfrm>
              <a:off x="3175061" y="4741029"/>
              <a:ext cx="1452880" cy="646331"/>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AR </a:t>
              </a:r>
              <a:r>
                <a:rPr kumimoji="0" lang="en-US" altLang="zh-CN" sz="900" b="0" i="0" u="none" strike="noStrike" kern="0" cap="none" spc="0" normalizeH="0" baseline="0" noProof="0" dirty="0" err="1" smtClean="0">
                  <a:ln>
                    <a:noFill/>
                  </a:ln>
                  <a:solidFill>
                    <a:prstClr val="black"/>
                  </a:solidFill>
                  <a:effectLst/>
                  <a:uLnTx/>
                  <a:uFillTx/>
                  <a:latin typeface="微软雅黑" panose="020B0503020204020204" pitchFamily="34" charset="-122"/>
                  <a:ea typeface="微软雅黑" panose="020B0503020204020204" pitchFamily="34" charset="-122"/>
                </a:rPr>
                <a:t>Forcast</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销售预测波动率</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订单关闭率</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项目成本利润分析</a:t>
              </a:r>
            </a:p>
          </p:txBody>
        </p:sp>
        <p:sp>
          <p:nvSpPr>
            <p:cNvPr id="285" name="燕尾形 284"/>
            <p:cNvSpPr/>
            <p:nvPr/>
          </p:nvSpPr>
          <p:spPr>
            <a:xfrm rot="5400000">
              <a:off x="7242038" y="1595965"/>
              <a:ext cx="762002" cy="276999"/>
            </a:xfrm>
            <a:prstGeom prst="chevron">
              <a:avLst/>
            </a:prstGeom>
            <a:solidFill>
              <a:srgbClr val="D6A7D7"/>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86" name="文本框 285"/>
            <p:cNvSpPr txBox="1"/>
            <p:nvPr/>
          </p:nvSpPr>
          <p:spPr>
            <a:xfrm>
              <a:off x="7438373" y="1446730"/>
              <a:ext cx="369332" cy="585626"/>
            </a:xfrm>
            <a:prstGeom prst="rect">
              <a:avLst/>
            </a:prstGeom>
            <a:noFill/>
          </p:spPr>
          <p:txBody>
            <a:bodyPr vert="eaVert"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主数据</a:t>
              </a:r>
            </a:p>
          </p:txBody>
        </p:sp>
        <p:sp>
          <p:nvSpPr>
            <p:cNvPr id="287" name="文本框 286"/>
            <p:cNvSpPr txBox="1"/>
            <p:nvPr/>
          </p:nvSpPr>
          <p:spPr>
            <a:xfrm>
              <a:off x="7920121" y="1534832"/>
              <a:ext cx="1452880" cy="230832"/>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物料计划参数报表</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88" name="燕尾形 287"/>
            <p:cNvSpPr/>
            <p:nvPr/>
          </p:nvSpPr>
          <p:spPr>
            <a:xfrm rot="5400000">
              <a:off x="6732285" y="2784607"/>
              <a:ext cx="1781501" cy="276999"/>
            </a:xfrm>
            <a:prstGeom prst="chevron">
              <a:avLst/>
            </a:prstGeom>
            <a:solidFill>
              <a:srgbClr val="D6A7D7"/>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89" name="文本框 288"/>
            <p:cNvSpPr txBox="1"/>
            <p:nvPr/>
          </p:nvSpPr>
          <p:spPr>
            <a:xfrm>
              <a:off x="7438373" y="2401801"/>
              <a:ext cx="369332" cy="1075244"/>
            </a:xfrm>
            <a:prstGeom prst="rect">
              <a:avLst/>
            </a:prstGeom>
            <a:noFill/>
          </p:spPr>
          <p:txBody>
            <a:bodyPr vert="eaVert"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物料需求计划</a:t>
              </a:r>
            </a:p>
          </p:txBody>
        </p:sp>
        <p:sp>
          <p:nvSpPr>
            <p:cNvPr id="290" name="燕尾形 289"/>
            <p:cNvSpPr/>
            <p:nvPr/>
          </p:nvSpPr>
          <p:spPr>
            <a:xfrm rot="5400000">
              <a:off x="6755064" y="4455298"/>
              <a:ext cx="1735946" cy="276999"/>
            </a:xfrm>
            <a:prstGeom prst="chevron">
              <a:avLst/>
            </a:prstGeom>
            <a:solidFill>
              <a:srgbClr val="D6A7D7"/>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91" name="文本框 290"/>
            <p:cNvSpPr txBox="1"/>
            <p:nvPr/>
          </p:nvSpPr>
          <p:spPr>
            <a:xfrm>
              <a:off x="7438369" y="3659322"/>
              <a:ext cx="369332" cy="1606363"/>
            </a:xfrm>
            <a:prstGeom prst="rect">
              <a:avLst/>
            </a:prstGeom>
            <a:noFill/>
          </p:spPr>
          <p:txBody>
            <a:bodyPr vert="eaVert"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生产计划</a:t>
              </a:r>
            </a:p>
          </p:txBody>
        </p:sp>
        <p:sp>
          <p:nvSpPr>
            <p:cNvPr id="292" name="文本框 291"/>
            <p:cNvSpPr txBox="1"/>
            <p:nvPr/>
          </p:nvSpPr>
          <p:spPr>
            <a:xfrm>
              <a:off x="7920121" y="2819298"/>
              <a:ext cx="1452880" cy="507831"/>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MRP shortage </a:t>
              </a: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报表</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PO Change </a:t>
              </a: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报表</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DOS</a:t>
              </a: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报表</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93" name="文本框 292"/>
            <p:cNvSpPr txBox="1"/>
            <p:nvPr/>
          </p:nvSpPr>
          <p:spPr>
            <a:xfrm>
              <a:off x="7920121" y="4308648"/>
              <a:ext cx="1452880" cy="646331"/>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日排产计划表</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BCU</a:t>
              </a: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日生产计划表</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计划调整对比报表</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物料齐套清单</a:t>
              </a:r>
              <a:r>
                <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a:t>
              </a: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欠料表</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94" name="燕尾形 293"/>
            <p:cNvSpPr/>
            <p:nvPr/>
          </p:nvSpPr>
          <p:spPr>
            <a:xfrm rot="5400000">
              <a:off x="9639800" y="1595965"/>
              <a:ext cx="762002" cy="276999"/>
            </a:xfrm>
            <a:prstGeom prst="chevron">
              <a:avLst/>
            </a:prstGeom>
            <a:solidFill>
              <a:srgbClr val="70AD47">
                <a:lumMod val="40000"/>
                <a:lumOff val="6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95" name="燕尾形 294"/>
            <p:cNvSpPr/>
            <p:nvPr/>
          </p:nvSpPr>
          <p:spPr>
            <a:xfrm rot="5400000">
              <a:off x="9130050" y="2784608"/>
              <a:ext cx="1781502" cy="276999"/>
            </a:xfrm>
            <a:prstGeom prst="chevron">
              <a:avLst/>
            </a:prstGeom>
            <a:solidFill>
              <a:srgbClr val="70AD47">
                <a:lumMod val="40000"/>
                <a:lumOff val="6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96" name="燕尾形 295"/>
            <p:cNvSpPr/>
            <p:nvPr/>
          </p:nvSpPr>
          <p:spPr>
            <a:xfrm rot="5400000">
              <a:off x="9154217" y="4456688"/>
              <a:ext cx="1733168" cy="276999"/>
            </a:xfrm>
            <a:prstGeom prst="chevron">
              <a:avLst/>
            </a:prstGeom>
            <a:solidFill>
              <a:srgbClr val="70AD47">
                <a:lumMod val="40000"/>
                <a:lumOff val="6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97" name="文本框 296"/>
            <p:cNvSpPr txBox="1"/>
            <p:nvPr/>
          </p:nvSpPr>
          <p:spPr>
            <a:xfrm>
              <a:off x="9836135" y="1463038"/>
              <a:ext cx="369332" cy="585626"/>
            </a:xfrm>
            <a:prstGeom prst="rect">
              <a:avLst/>
            </a:prstGeom>
            <a:noFill/>
          </p:spPr>
          <p:txBody>
            <a:bodyPr vert="eaVert"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主数据</a:t>
              </a:r>
            </a:p>
          </p:txBody>
        </p:sp>
        <p:sp>
          <p:nvSpPr>
            <p:cNvPr id="298" name="文本框 297"/>
            <p:cNvSpPr txBox="1"/>
            <p:nvPr/>
          </p:nvSpPr>
          <p:spPr>
            <a:xfrm>
              <a:off x="9836135" y="2111644"/>
              <a:ext cx="369332" cy="1701076"/>
            </a:xfrm>
            <a:prstGeom prst="rect">
              <a:avLst/>
            </a:prstGeom>
            <a:noFill/>
          </p:spPr>
          <p:txBody>
            <a:bodyPr vert="eaVert"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生产订单及高阶分析</a:t>
              </a:r>
              <a:endParaRPr kumimoji="0" lang="en-US" altLang="zh-CN"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99" name="文本框 298"/>
            <p:cNvSpPr txBox="1"/>
            <p:nvPr/>
          </p:nvSpPr>
          <p:spPr>
            <a:xfrm>
              <a:off x="9836135" y="3812720"/>
              <a:ext cx="369332" cy="1606363"/>
            </a:xfrm>
            <a:prstGeom prst="rect">
              <a:avLst/>
            </a:prstGeom>
            <a:noFill/>
          </p:spPr>
          <p:txBody>
            <a:bodyPr vert="eaVert"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产品成本核算及分析</a:t>
              </a:r>
            </a:p>
          </p:txBody>
        </p:sp>
        <p:sp>
          <p:nvSpPr>
            <p:cNvPr id="300" name="文本框 299"/>
            <p:cNvSpPr txBox="1"/>
            <p:nvPr/>
          </p:nvSpPr>
          <p:spPr>
            <a:xfrm>
              <a:off x="10325385" y="1470741"/>
              <a:ext cx="1452880" cy="507831"/>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工作中心报表</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工艺路线报表</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生产版本报表</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01" name="文本框 300"/>
            <p:cNvSpPr txBox="1"/>
            <p:nvPr/>
          </p:nvSpPr>
          <p:spPr>
            <a:xfrm>
              <a:off x="10325385" y="2581101"/>
              <a:ext cx="1618965" cy="923330"/>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生产订单抬头信息清单</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生产订单工序清单</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生产订单组件清单</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生产订单收货清单</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生产达成率报表</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02" name="文本框 301"/>
            <p:cNvSpPr txBox="1"/>
            <p:nvPr/>
          </p:nvSpPr>
          <p:spPr>
            <a:xfrm>
              <a:off x="10325385" y="4073513"/>
              <a:ext cx="1452880" cy="1061829"/>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物料价格分析</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采购入库差异监控表</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产品标准成本构成表</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生产订单成本分析表</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标准</a:t>
              </a:r>
              <a:r>
                <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a:t>
              </a: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实际成本对比表</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成本差异去向报表</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获利能力分析</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03" name="燕尾形 302"/>
            <p:cNvSpPr/>
            <p:nvPr/>
          </p:nvSpPr>
          <p:spPr>
            <a:xfrm rot="5400000">
              <a:off x="4948594" y="1601045"/>
              <a:ext cx="762002" cy="276999"/>
            </a:xfrm>
            <a:prstGeom prst="chevron">
              <a:avLst/>
            </a:prstGeom>
            <a:solidFill>
              <a:srgbClr val="ED7D31">
                <a:lumMod val="60000"/>
                <a:lumOff val="4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04" name="文本框 16"/>
            <p:cNvSpPr txBox="1"/>
            <p:nvPr/>
          </p:nvSpPr>
          <p:spPr>
            <a:xfrm>
              <a:off x="5144929" y="1464619"/>
              <a:ext cx="369332" cy="585626"/>
            </a:xfrm>
            <a:prstGeom prst="rect">
              <a:avLst/>
            </a:prstGeom>
            <a:noFill/>
          </p:spPr>
          <p:txBody>
            <a:bodyPr vert="eaVert"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主数据</a:t>
              </a:r>
            </a:p>
          </p:txBody>
        </p:sp>
        <p:sp>
          <p:nvSpPr>
            <p:cNvPr id="305" name="燕尾形 304"/>
            <p:cNvSpPr/>
            <p:nvPr/>
          </p:nvSpPr>
          <p:spPr>
            <a:xfrm rot="5400000">
              <a:off x="4798233" y="2443108"/>
              <a:ext cx="1062725" cy="276999"/>
            </a:xfrm>
            <a:prstGeom prst="chevron">
              <a:avLst/>
            </a:prstGeom>
            <a:solidFill>
              <a:srgbClr val="ED7D31">
                <a:lumMod val="60000"/>
                <a:lumOff val="4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06" name="文本框 17"/>
            <p:cNvSpPr txBox="1"/>
            <p:nvPr/>
          </p:nvSpPr>
          <p:spPr>
            <a:xfrm>
              <a:off x="5144929" y="2149607"/>
              <a:ext cx="369332" cy="863999"/>
            </a:xfrm>
            <a:prstGeom prst="rect">
              <a:avLst/>
            </a:prstGeom>
            <a:noFill/>
          </p:spPr>
          <p:txBody>
            <a:bodyPr vert="eaVert"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需求及订单</a:t>
              </a:r>
            </a:p>
          </p:txBody>
        </p:sp>
        <p:sp>
          <p:nvSpPr>
            <p:cNvPr id="307" name="燕尾形 306"/>
            <p:cNvSpPr/>
            <p:nvPr/>
          </p:nvSpPr>
          <p:spPr>
            <a:xfrm rot="5400000">
              <a:off x="4798233" y="3437119"/>
              <a:ext cx="1062725" cy="276999"/>
            </a:xfrm>
            <a:prstGeom prst="chevron">
              <a:avLst/>
            </a:prstGeom>
            <a:solidFill>
              <a:srgbClr val="ED7D31">
                <a:lumMod val="60000"/>
                <a:lumOff val="4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08" name="燕尾形 307"/>
            <p:cNvSpPr/>
            <p:nvPr/>
          </p:nvSpPr>
          <p:spPr>
            <a:xfrm rot="5400000">
              <a:off x="4948594" y="4250609"/>
              <a:ext cx="762002" cy="276999"/>
            </a:xfrm>
            <a:prstGeom prst="chevron">
              <a:avLst/>
            </a:prstGeom>
            <a:solidFill>
              <a:srgbClr val="ED7D31">
                <a:lumMod val="60000"/>
                <a:lumOff val="4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09" name="燕尾形 308"/>
            <p:cNvSpPr/>
            <p:nvPr/>
          </p:nvSpPr>
          <p:spPr>
            <a:xfrm rot="5400000">
              <a:off x="4892441" y="4970648"/>
              <a:ext cx="874308" cy="276999"/>
            </a:xfrm>
            <a:prstGeom prst="chevron">
              <a:avLst/>
            </a:prstGeom>
            <a:solidFill>
              <a:srgbClr val="ED7D31">
                <a:lumMod val="60000"/>
                <a:lumOff val="4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10" name="文本框 18"/>
            <p:cNvSpPr txBox="1"/>
            <p:nvPr/>
          </p:nvSpPr>
          <p:spPr>
            <a:xfrm>
              <a:off x="5144929" y="3129566"/>
              <a:ext cx="369332" cy="885321"/>
            </a:xfrm>
            <a:prstGeom prst="rect">
              <a:avLst/>
            </a:prstGeom>
            <a:noFill/>
          </p:spPr>
          <p:txBody>
            <a:bodyPr vert="eaVert"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收货及开票</a:t>
              </a:r>
            </a:p>
          </p:txBody>
        </p:sp>
        <p:sp>
          <p:nvSpPr>
            <p:cNvPr id="311" name="文本框 21"/>
            <p:cNvSpPr txBox="1"/>
            <p:nvPr/>
          </p:nvSpPr>
          <p:spPr>
            <a:xfrm>
              <a:off x="5144929" y="4067139"/>
              <a:ext cx="369332" cy="726698"/>
            </a:xfrm>
            <a:prstGeom prst="rect">
              <a:avLst/>
            </a:prstGeom>
            <a:noFill/>
          </p:spPr>
          <p:txBody>
            <a:bodyPr vert="eaVert"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付款成本</a:t>
              </a:r>
            </a:p>
          </p:txBody>
        </p:sp>
        <p:sp>
          <p:nvSpPr>
            <p:cNvPr id="312" name="文本框 24"/>
            <p:cNvSpPr txBox="1"/>
            <p:nvPr/>
          </p:nvSpPr>
          <p:spPr>
            <a:xfrm>
              <a:off x="5144929" y="4701743"/>
              <a:ext cx="369332" cy="759438"/>
            </a:xfrm>
            <a:prstGeom prst="rect">
              <a:avLst/>
            </a:prstGeom>
            <a:noFill/>
          </p:spPr>
          <p:txBody>
            <a:bodyPr vert="eaVert"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高阶分析</a:t>
              </a:r>
            </a:p>
          </p:txBody>
        </p:sp>
        <p:sp>
          <p:nvSpPr>
            <p:cNvPr id="313" name="文本框 25"/>
            <p:cNvSpPr txBox="1"/>
            <p:nvPr/>
          </p:nvSpPr>
          <p:spPr>
            <a:xfrm>
              <a:off x="5514261" y="1358543"/>
              <a:ext cx="1452880" cy="784830"/>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采购信息记录</a:t>
              </a:r>
              <a:r>
                <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&amp;</a:t>
              </a: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配额清单</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货源清单</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物料主数据报表</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供应商主数据报表</a:t>
              </a:r>
            </a:p>
          </p:txBody>
        </p:sp>
        <p:sp>
          <p:nvSpPr>
            <p:cNvPr id="314" name="文本框 25"/>
            <p:cNvSpPr txBox="1"/>
            <p:nvPr/>
          </p:nvSpPr>
          <p:spPr>
            <a:xfrm>
              <a:off x="5509493" y="2211055"/>
              <a:ext cx="1452880" cy="646331"/>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采购订单明细</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应转未转、应交未交</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采购申请清单</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库存交易流水表</a:t>
              </a:r>
            </a:p>
          </p:txBody>
        </p:sp>
        <p:sp>
          <p:nvSpPr>
            <p:cNvPr id="315" name="文本框 25"/>
            <p:cNvSpPr txBox="1"/>
            <p:nvPr/>
          </p:nvSpPr>
          <p:spPr>
            <a:xfrm>
              <a:off x="5519013" y="2977839"/>
              <a:ext cx="1452880" cy="923330"/>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应开未开</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报关数据查询</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入库清单</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RTV</a:t>
              </a: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库存明细统计</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客供料发料、退货、补料明细表</a:t>
              </a:r>
            </a:p>
          </p:txBody>
        </p:sp>
        <p:sp>
          <p:nvSpPr>
            <p:cNvPr id="316" name="文本框 25"/>
            <p:cNvSpPr txBox="1"/>
            <p:nvPr/>
          </p:nvSpPr>
          <p:spPr>
            <a:xfrm>
              <a:off x="5542821" y="3958943"/>
              <a:ext cx="1452880" cy="784830"/>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暂估应付明细表</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应付明细表</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采购额分布</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Cost down</a:t>
              </a: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报表</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BOM</a:t>
              </a: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成本</a:t>
              </a:r>
            </a:p>
          </p:txBody>
        </p:sp>
        <p:sp>
          <p:nvSpPr>
            <p:cNvPr id="317" name="文本框 25"/>
            <p:cNvSpPr txBox="1"/>
            <p:nvPr/>
          </p:nvSpPr>
          <p:spPr>
            <a:xfrm>
              <a:off x="5541755" y="4718922"/>
              <a:ext cx="1452880" cy="784830"/>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Supply Chain data</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Supplier OTD</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每日库存报表</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CTB Repot</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E&amp;O Report</a:t>
              </a:r>
            </a:p>
          </p:txBody>
        </p:sp>
        <p:sp>
          <p:nvSpPr>
            <p:cNvPr id="318" name="文本框 317"/>
            <p:cNvSpPr txBox="1"/>
            <p:nvPr/>
          </p:nvSpPr>
          <p:spPr>
            <a:xfrm>
              <a:off x="309467" y="1531369"/>
              <a:ext cx="369332" cy="1049732"/>
            </a:xfrm>
            <a:prstGeom prst="rect">
              <a:avLst/>
            </a:prstGeom>
            <a:noFill/>
          </p:spPr>
          <p:txBody>
            <a:bodyPr vert="eaVert"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物料主数据</a:t>
              </a:r>
            </a:p>
          </p:txBody>
        </p:sp>
        <p:sp>
          <p:nvSpPr>
            <p:cNvPr id="319" name="燕尾形 318"/>
            <p:cNvSpPr/>
            <p:nvPr/>
          </p:nvSpPr>
          <p:spPr>
            <a:xfrm rot="5400000">
              <a:off x="-214534" y="3265696"/>
              <a:ext cx="1428382" cy="276999"/>
            </a:xfrm>
            <a:prstGeom prst="chevron">
              <a:avLst/>
            </a:prstGeom>
            <a:solidFill>
              <a:srgbClr val="5B9BD5">
                <a:lumMod val="60000"/>
                <a:lumOff val="4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20" name="燕尾形 319"/>
            <p:cNvSpPr/>
            <p:nvPr/>
          </p:nvSpPr>
          <p:spPr>
            <a:xfrm rot="5400000">
              <a:off x="-229572" y="4625936"/>
              <a:ext cx="1458457" cy="276999"/>
            </a:xfrm>
            <a:prstGeom prst="chevron">
              <a:avLst/>
            </a:prstGeom>
            <a:solidFill>
              <a:srgbClr val="5B9BD5">
                <a:lumMod val="60000"/>
                <a:lumOff val="40000"/>
              </a:srgbClr>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21" name="文本框 320"/>
            <p:cNvSpPr txBox="1"/>
            <p:nvPr/>
          </p:nvSpPr>
          <p:spPr>
            <a:xfrm>
              <a:off x="309467" y="2840844"/>
              <a:ext cx="369332" cy="1049732"/>
            </a:xfrm>
            <a:prstGeom prst="rect">
              <a:avLst/>
            </a:prstGeom>
            <a:noFill/>
          </p:spPr>
          <p:txBody>
            <a:bodyPr vert="eaVert"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BOM</a:t>
              </a:r>
              <a:endPar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22" name="文本框 321"/>
            <p:cNvSpPr txBox="1"/>
            <p:nvPr/>
          </p:nvSpPr>
          <p:spPr>
            <a:xfrm>
              <a:off x="792307" y="1672462"/>
              <a:ext cx="1452880" cy="784830"/>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物料主数据总表</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物料主数据技术特性查询表</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物料最近数据交易情况表</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23" name="文本框 322"/>
            <p:cNvSpPr txBox="1"/>
            <p:nvPr/>
          </p:nvSpPr>
          <p:spPr>
            <a:xfrm>
              <a:off x="792307" y="3165399"/>
              <a:ext cx="1452880" cy="507831"/>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BOM</a:t>
              </a: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多层展开查询</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BOM</a:t>
              </a: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多层反差报表</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BOM</a:t>
              </a: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对比</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24" name="文本框 323"/>
            <p:cNvSpPr txBox="1"/>
            <p:nvPr/>
          </p:nvSpPr>
          <p:spPr>
            <a:xfrm>
              <a:off x="319607" y="4227290"/>
              <a:ext cx="369332" cy="1049732"/>
            </a:xfrm>
            <a:prstGeom prst="rect">
              <a:avLst/>
            </a:prstGeom>
            <a:noFill/>
          </p:spPr>
          <p:txBody>
            <a:bodyPr vert="eaVert"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研发项目</a:t>
              </a:r>
            </a:p>
          </p:txBody>
        </p:sp>
        <p:sp>
          <p:nvSpPr>
            <p:cNvPr id="325" name="文本框 324"/>
            <p:cNvSpPr txBox="1"/>
            <p:nvPr/>
          </p:nvSpPr>
          <p:spPr>
            <a:xfrm>
              <a:off x="792307" y="4510519"/>
              <a:ext cx="1452880" cy="507831"/>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研发项目清单</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样品收入与成本对比表</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26" name="矩形 325"/>
            <p:cNvSpPr/>
            <p:nvPr/>
          </p:nvSpPr>
          <p:spPr>
            <a:xfrm>
              <a:off x="247651" y="5622490"/>
              <a:ext cx="2779874" cy="761001"/>
            </a:xfrm>
            <a:prstGeom prst="rect">
              <a:avLst/>
            </a:prstGeom>
            <a:noFill/>
            <a:ln w="19050">
              <a:solidFill>
                <a:srgbClr val="5B9BD5"/>
              </a:solidFill>
            </a:ln>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dirty="0" smtClean="0">
                <a:ln>
                  <a:noFill/>
                </a:ln>
                <a:solidFill>
                  <a:srgbClr val="2E75B6"/>
                </a:solidFill>
                <a:effectLst/>
                <a:uLnTx/>
                <a:uFillTx/>
                <a:latin typeface="微软雅黑" panose="020B0503020204020204" pitchFamily="34" charset="-122"/>
                <a:ea typeface="微软雅黑" panose="020B0503020204020204" pitchFamily="34" charset="-122"/>
              </a:endParaRPr>
            </a:p>
          </p:txBody>
        </p:sp>
        <p:sp>
          <p:nvSpPr>
            <p:cNvPr id="327" name="文本框 326"/>
            <p:cNvSpPr txBox="1"/>
            <p:nvPr/>
          </p:nvSpPr>
          <p:spPr>
            <a:xfrm>
              <a:off x="256746" y="5641842"/>
              <a:ext cx="369332" cy="722296"/>
            </a:xfrm>
            <a:prstGeom prst="rect">
              <a:avLst/>
            </a:prstGeom>
            <a:noFill/>
          </p:spPr>
          <p:txBody>
            <a:bodyPr vert="eaVert"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财务基础</a:t>
              </a:r>
            </a:p>
          </p:txBody>
        </p:sp>
        <p:sp>
          <p:nvSpPr>
            <p:cNvPr id="328" name="文本框 25"/>
            <p:cNvSpPr txBox="1"/>
            <p:nvPr/>
          </p:nvSpPr>
          <p:spPr>
            <a:xfrm>
              <a:off x="587356" y="5679825"/>
              <a:ext cx="987444" cy="646331"/>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资产负债表</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利润表</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现金流量表</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科目余额表</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29" name="矩形 328"/>
            <p:cNvSpPr/>
            <p:nvPr/>
          </p:nvSpPr>
          <p:spPr>
            <a:xfrm>
              <a:off x="3411105" y="5622490"/>
              <a:ext cx="2467848" cy="761001"/>
            </a:xfrm>
            <a:prstGeom prst="rect">
              <a:avLst/>
            </a:prstGeom>
            <a:noFill/>
            <a:ln w="19050">
              <a:solidFill>
                <a:srgbClr val="5B9BD5"/>
              </a:solidFill>
            </a:ln>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dirty="0" smtClean="0">
                <a:ln>
                  <a:noFill/>
                </a:ln>
                <a:solidFill>
                  <a:srgbClr val="2E75B6"/>
                </a:solidFill>
                <a:effectLst/>
                <a:uLnTx/>
                <a:uFillTx/>
                <a:latin typeface="微软雅黑" panose="020B0503020204020204" pitchFamily="34" charset="-122"/>
                <a:ea typeface="微软雅黑" panose="020B0503020204020204" pitchFamily="34" charset="-122"/>
              </a:endParaRPr>
            </a:p>
          </p:txBody>
        </p:sp>
        <p:sp>
          <p:nvSpPr>
            <p:cNvPr id="330" name="文本框 329"/>
            <p:cNvSpPr txBox="1"/>
            <p:nvPr/>
          </p:nvSpPr>
          <p:spPr>
            <a:xfrm>
              <a:off x="3420200" y="5641842"/>
              <a:ext cx="369332" cy="722296"/>
            </a:xfrm>
            <a:prstGeom prst="rect">
              <a:avLst/>
            </a:prstGeom>
            <a:noFill/>
          </p:spPr>
          <p:txBody>
            <a:bodyPr vert="eaVert"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资产管理</a:t>
              </a:r>
            </a:p>
          </p:txBody>
        </p:sp>
        <p:sp>
          <p:nvSpPr>
            <p:cNvPr id="331" name="文本框 25"/>
            <p:cNvSpPr txBox="1"/>
            <p:nvPr/>
          </p:nvSpPr>
          <p:spPr>
            <a:xfrm>
              <a:off x="3750810" y="5679825"/>
              <a:ext cx="1452880" cy="369332"/>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固定资产报表</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在建工程报表</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32" name="矩形 331"/>
            <p:cNvSpPr/>
            <p:nvPr/>
          </p:nvSpPr>
          <p:spPr>
            <a:xfrm>
              <a:off x="6289040" y="5622490"/>
              <a:ext cx="2641600" cy="761001"/>
            </a:xfrm>
            <a:prstGeom prst="rect">
              <a:avLst/>
            </a:prstGeom>
            <a:noFill/>
            <a:ln w="19050">
              <a:solidFill>
                <a:srgbClr val="5B9BD5"/>
              </a:solidFill>
            </a:ln>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dirty="0" smtClean="0">
                <a:ln>
                  <a:noFill/>
                </a:ln>
                <a:solidFill>
                  <a:srgbClr val="2E75B6"/>
                </a:solidFill>
                <a:effectLst/>
                <a:uLnTx/>
                <a:uFillTx/>
                <a:latin typeface="微软雅黑" panose="020B0503020204020204" pitchFamily="34" charset="-122"/>
                <a:ea typeface="微软雅黑" panose="020B0503020204020204" pitchFamily="34" charset="-122"/>
              </a:endParaRPr>
            </a:p>
          </p:txBody>
        </p:sp>
        <p:sp>
          <p:nvSpPr>
            <p:cNvPr id="333" name="文本框 332"/>
            <p:cNvSpPr txBox="1"/>
            <p:nvPr/>
          </p:nvSpPr>
          <p:spPr>
            <a:xfrm>
              <a:off x="6294261" y="5641842"/>
              <a:ext cx="369332" cy="722296"/>
            </a:xfrm>
            <a:prstGeom prst="rect">
              <a:avLst/>
            </a:prstGeom>
            <a:noFill/>
          </p:spPr>
          <p:txBody>
            <a:bodyPr vert="eaVert"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费用预算</a:t>
              </a:r>
            </a:p>
          </p:txBody>
        </p:sp>
        <p:sp>
          <p:nvSpPr>
            <p:cNvPr id="334" name="文本框 25"/>
            <p:cNvSpPr txBox="1"/>
            <p:nvPr/>
          </p:nvSpPr>
          <p:spPr>
            <a:xfrm>
              <a:off x="6624871" y="5679825"/>
              <a:ext cx="1452880" cy="369332"/>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DL&amp;MOH</a:t>
              </a: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明细</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预算综合查询</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35" name="矩形 334"/>
            <p:cNvSpPr/>
            <p:nvPr/>
          </p:nvSpPr>
          <p:spPr>
            <a:xfrm>
              <a:off x="9302750" y="5622490"/>
              <a:ext cx="2641600" cy="761001"/>
            </a:xfrm>
            <a:prstGeom prst="rect">
              <a:avLst/>
            </a:prstGeom>
            <a:noFill/>
            <a:ln w="19050">
              <a:solidFill>
                <a:srgbClr val="5B9BD5"/>
              </a:solidFill>
            </a:ln>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dirty="0" smtClean="0">
                <a:ln>
                  <a:noFill/>
                </a:ln>
                <a:solidFill>
                  <a:srgbClr val="2E75B6"/>
                </a:solidFill>
                <a:effectLst/>
                <a:uLnTx/>
                <a:uFillTx/>
                <a:latin typeface="微软雅黑" panose="020B0503020204020204" pitchFamily="34" charset="-122"/>
                <a:ea typeface="微软雅黑" panose="020B0503020204020204" pitchFamily="34" charset="-122"/>
              </a:endParaRPr>
            </a:p>
          </p:txBody>
        </p:sp>
        <p:sp>
          <p:nvSpPr>
            <p:cNvPr id="336" name="文本框 335"/>
            <p:cNvSpPr txBox="1"/>
            <p:nvPr/>
          </p:nvSpPr>
          <p:spPr>
            <a:xfrm>
              <a:off x="9307971" y="5641842"/>
              <a:ext cx="369332" cy="722296"/>
            </a:xfrm>
            <a:prstGeom prst="rect">
              <a:avLst/>
            </a:prstGeom>
            <a:noFill/>
          </p:spPr>
          <p:txBody>
            <a:bodyPr vert="eaVert"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业务监控</a:t>
              </a:r>
            </a:p>
          </p:txBody>
        </p:sp>
        <p:sp>
          <p:nvSpPr>
            <p:cNvPr id="337" name="文本框 25"/>
            <p:cNvSpPr txBox="1"/>
            <p:nvPr/>
          </p:nvSpPr>
          <p:spPr>
            <a:xfrm>
              <a:off x="9638581" y="5679825"/>
              <a:ext cx="1452880" cy="507831"/>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下仓数</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库龄分析表</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38" name="文本框 25"/>
            <p:cNvSpPr txBox="1"/>
            <p:nvPr/>
          </p:nvSpPr>
          <p:spPr>
            <a:xfrm>
              <a:off x="1644381" y="5679825"/>
              <a:ext cx="987444" cy="369332"/>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票据到期跟踪明细表</a:t>
              </a:r>
              <a:endParaRPr kumimoji="0" lang="en-US" altLang="zh-CN" sz="9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037964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AA2E1A8F-98F6-4F00-B84E-94AF278C14D3}"/>
              </a:ext>
            </a:extLst>
          </p:cNvPr>
          <p:cNvSpPr>
            <a:spLocks noGrp="1"/>
          </p:cNvSpPr>
          <p:nvPr>
            <p:ph type="title"/>
          </p:nvPr>
        </p:nvSpPr>
        <p:spPr/>
        <p:txBody>
          <a:bodyPr/>
          <a:lstStyle/>
          <a:p>
            <a:r>
              <a:rPr lang="zh-CN" altLang="en-US" dirty="0"/>
              <a:t>建平台</a:t>
            </a:r>
            <a:r>
              <a:rPr lang="en-US" altLang="zh-CN" dirty="0"/>
              <a:t>-</a:t>
            </a:r>
            <a:r>
              <a:rPr lang="zh-CN" altLang="en-US" dirty="0"/>
              <a:t>构建数据中台</a:t>
            </a:r>
          </a:p>
        </p:txBody>
      </p:sp>
      <p:grpSp>
        <p:nvGrpSpPr>
          <p:cNvPr id="3" name="组合 2">
            <a:extLst>
              <a:ext uri="{FF2B5EF4-FFF2-40B4-BE49-F238E27FC236}">
                <a16:creationId xmlns="" xmlns:a16="http://schemas.microsoft.com/office/drawing/2014/main" id="{6DFF43AE-C1D8-4133-9223-0D25D79F4EFF}"/>
              </a:ext>
            </a:extLst>
          </p:cNvPr>
          <p:cNvGrpSpPr/>
          <p:nvPr/>
        </p:nvGrpSpPr>
        <p:grpSpPr>
          <a:xfrm>
            <a:off x="364657" y="1717002"/>
            <a:ext cx="11021870" cy="4748088"/>
            <a:chOff x="471712" y="1789538"/>
            <a:chExt cx="11326472" cy="4968830"/>
          </a:xfrm>
        </p:grpSpPr>
        <p:sp>
          <p:nvSpPr>
            <p:cNvPr id="4" name="矩形 3">
              <a:extLst>
                <a:ext uri="{FF2B5EF4-FFF2-40B4-BE49-F238E27FC236}">
                  <a16:creationId xmlns="" xmlns:a16="http://schemas.microsoft.com/office/drawing/2014/main" id="{0501BA30-3220-40E3-8CDB-1C225E8FCB83}"/>
                </a:ext>
              </a:extLst>
            </p:cNvPr>
            <p:cNvSpPr/>
            <p:nvPr/>
          </p:nvSpPr>
          <p:spPr>
            <a:xfrm>
              <a:off x="471712" y="1868961"/>
              <a:ext cx="1445376" cy="471273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cs typeface="+mn-ea"/>
                <a:sym typeface="+mn-lt"/>
              </a:endParaRPr>
            </a:p>
          </p:txBody>
        </p:sp>
        <p:sp>
          <p:nvSpPr>
            <p:cNvPr id="5" name="矩形 4">
              <a:extLst>
                <a:ext uri="{FF2B5EF4-FFF2-40B4-BE49-F238E27FC236}">
                  <a16:creationId xmlns="" xmlns:a16="http://schemas.microsoft.com/office/drawing/2014/main" id="{E47AF547-8943-49AE-9ABA-5BB2A0171AF8}"/>
                </a:ext>
              </a:extLst>
            </p:cNvPr>
            <p:cNvSpPr/>
            <p:nvPr/>
          </p:nvSpPr>
          <p:spPr>
            <a:xfrm>
              <a:off x="590111" y="2570294"/>
              <a:ext cx="1225689" cy="474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cs typeface="+mn-ea"/>
                  <a:sym typeface="+mn-lt"/>
                </a:rPr>
                <a:t>SAP/S4</a:t>
              </a:r>
              <a:endParaRPr lang="zh-CN" altLang="en-US" sz="1200"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6" name="矩形 5">
              <a:extLst>
                <a:ext uri="{FF2B5EF4-FFF2-40B4-BE49-F238E27FC236}">
                  <a16:creationId xmlns="" xmlns:a16="http://schemas.microsoft.com/office/drawing/2014/main" id="{828F85B2-C1CD-4BE4-AF3C-438FE7F2FCB8}"/>
                </a:ext>
              </a:extLst>
            </p:cNvPr>
            <p:cNvSpPr/>
            <p:nvPr/>
          </p:nvSpPr>
          <p:spPr>
            <a:xfrm>
              <a:off x="590111" y="3250609"/>
              <a:ext cx="1225689" cy="474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cs typeface="+mn-ea"/>
                  <a:sym typeface="+mn-lt"/>
                </a:rPr>
                <a:t>MDM</a:t>
              </a:r>
              <a:endParaRPr lang="zh-CN" altLang="en-US" sz="1200"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7" name="矩形 6">
              <a:extLst>
                <a:ext uri="{FF2B5EF4-FFF2-40B4-BE49-F238E27FC236}">
                  <a16:creationId xmlns="" xmlns:a16="http://schemas.microsoft.com/office/drawing/2014/main" id="{998158E1-74E9-4266-BA70-1A2E393297EF}"/>
                </a:ext>
              </a:extLst>
            </p:cNvPr>
            <p:cNvSpPr/>
            <p:nvPr/>
          </p:nvSpPr>
          <p:spPr>
            <a:xfrm>
              <a:off x="590111" y="3918088"/>
              <a:ext cx="1225689" cy="474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cs typeface="+mn-ea"/>
                  <a:sym typeface="+mn-lt"/>
                </a:rPr>
                <a:t>OA</a:t>
              </a:r>
              <a:endParaRPr lang="zh-CN" altLang="en-US" sz="1200"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8" name="矩形 7">
              <a:extLst>
                <a:ext uri="{FF2B5EF4-FFF2-40B4-BE49-F238E27FC236}">
                  <a16:creationId xmlns="" xmlns:a16="http://schemas.microsoft.com/office/drawing/2014/main" id="{7C706040-5D42-4EAC-8749-13C0674EC9AA}"/>
                </a:ext>
              </a:extLst>
            </p:cNvPr>
            <p:cNvSpPr/>
            <p:nvPr/>
          </p:nvSpPr>
          <p:spPr>
            <a:xfrm>
              <a:off x="590111" y="4553476"/>
              <a:ext cx="1225689" cy="474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cs typeface="+mn-ea"/>
                  <a:sym typeface="+mn-lt"/>
                </a:rPr>
                <a:t>财务共享系统</a:t>
              </a:r>
            </a:p>
          </p:txBody>
        </p:sp>
        <p:sp>
          <p:nvSpPr>
            <p:cNvPr id="9" name="矩形 8">
              <a:extLst>
                <a:ext uri="{FF2B5EF4-FFF2-40B4-BE49-F238E27FC236}">
                  <a16:creationId xmlns="" xmlns:a16="http://schemas.microsoft.com/office/drawing/2014/main" id="{F7D08D67-11CD-4ACE-AF97-7535A682DE07}"/>
                </a:ext>
              </a:extLst>
            </p:cNvPr>
            <p:cNvSpPr/>
            <p:nvPr/>
          </p:nvSpPr>
          <p:spPr>
            <a:xfrm>
              <a:off x="590111" y="5227374"/>
              <a:ext cx="1225689" cy="474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cs typeface="+mn-ea"/>
                  <a:sym typeface="+mn-lt"/>
                </a:rPr>
                <a:t>能源系统</a:t>
              </a:r>
            </a:p>
          </p:txBody>
        </p:sp>
        <p:sp>
          <p:nvSpPr>
            <p:cNvPr id="10" name="矩形 9">
              <a:extLst>
                <a:ext uri="{FF2B5EF4-FFF2-40B4-BE49-F238E27FC236}">
                  <a16:creationId xmlns="" xmlns:a16="http://schemas.microsoft.com/office/drawing/2014/main" id="{9CAC206B-C2AF-416C-9A54-F7C964A92EE4}"/>
                </a:ext>
              </a:extLst>
            </p:cNvPr>
            <p:cNvSpPr/>
            <p:nvPr/>
          </p:nvSpPr>
          <p:spPr>
            <a:xfrm>
              <a:off x="590111" y="5894854"/>
              <a:ext cx="1225689" cy="474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cs typeface="+mn-ea"/>
                  <a:sym typeface="+mn-lt"/>
                </a:rPr>
                <a:t>……</a:t>
              </a:r>
              <a:endParaRPr lang="zh-CN" altLang="en-US" sz="1200"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11" name="文本框 10">
              <a:extLst>
                <a:ext uri="{FF2B5EF4-FFF2-40B4-BE49-F238E27FC236}">
                  <a16:creationId xmlns="" xmlns:a16="http://schemas.microsoft.com/office/drawing/2014/main" id="{06FD807D-0492-416C-8434-2F5C24A7C86D}"/>
                </a:ext>
              </a:extLst>
            </p:cNvPr>
            <p:cNvSpPr txBox="1"/>
            <p:nvPr/>
          </p:nvSpPr>
          <p:spPr>
            <a:xfrm>
              <a:off x="785990" y="2088315"/>
              <a:ext cx="911987" cy="354294"/>
            </a:xfrm>
            <a:prstGeom prst="rect">
              <a:avLst/>
            </a:prstGeom>
          </p:spPr>
          <p:txBody>
            <a:bodyPr wrap="square" rtlCol="0">
              <a:spAutoFit/>
            </a:bodyPr>
            <a:lstStyle/>
            <a:p>
              <a:pPr marL="0" indent="0" algn="l">
                <a:spcBef>
                  <a:spcPts val="600"/>
                </a:spcBef>
                <a:buNone/>
              </a:pPr>
              <a:r>
                <a:rPr kumimoji="1" lang="zh-CN" altLang="en-US" sz="1600" dirty="0">
                  <a:latin typeface="微软雅黑" panose="020B0503020204020204" pitchFamily="34" charset="-122"/>
                  <a:ea typeface="微软雅黑" panose="020B0503020204020204" pitchFamily="34" charset="-122"/>
                </a:rPr>
                <a:t>数据源</a:t>
              </a:r>
            </a:p>
          </p:txBody>
        </p:sp>
        <p:sp>
          <p:nvSpPr>
            <p:cNvPr id="12" name="箭头: 右 11">
              <a:extLst>
                <a:ext uri="{FF2B5EF4-FFF2-40B4-BE49-F238E27FC236}">
                  <a16:creationId xmlns="" xmlns:a16="http://schemas.microsoft.com/office/drawing/2014/main" id="{5A579F1F-2B99-4B5D-99EF-8513099CE54E}"/>
                </a:ext>
              </a:extLst>
            </p:cNvPr>
            <p:cNvSpPr/>
            <p:nvPr/>
          </p:nvSpPr>
          <p:spPr>
            <a:xfrm>
              <a:off x="2035487" y="2693578"/>
              <a:ext cx="650570" cy="22836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箭头: 右 12">
              <a:extLst>
                <a:ext uri="{FF2B5EF4-FFF2-40B4-BE49-F238E27FC236}">
                  <a16:creationId xmlns="" xmlns:a16="http://schemas.microsoft.com/office/drawing/2014/main" id="{CD229B69-4F8D-421C-94BE-8781F90A1924}"/>
                </a:ext>
              </a:extLst>
            </p:cNvPr>
            <p:cNvSpPr/>
            <p:nvPr/>
          </p:nvSpPr>
          <p:spPr>
            <a:xfrm>
              <a:off x="2035487" y="3373893"/>
              <a:ext cx="650570" cy="22836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箭头: 右 13">
              <a:extLst>
                <a:ext uri="{FF2B5EF4-FFF2-40B4-BE49-F238E27FC236}">
                  <a16:creationId xmlns="" xmlns:a16="http://schemas.microsoft.com/office/drawing/2014/main" id="{3F57FDF9-83F9-40F5-8EA7-6CFCDE643A6E}"/>
                </a:ext>
              </a:extLst>
            </p:cNvPr>
            <p:cNvSpPr/>
            <p:nvPr/>
          </p:nvSpPr>
          <p:spPr>
            <a:xfrm>
              <a:off x="2035487" y="4041372"/>
              <a:ext cx="650570" cy="22836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箭头: 右 14">
              <a:extLst>
                <a:ext uri="{FF2B5EF4-FFF2-40B4-BE49-F238E27FC236}">
                  <a16:creationId xmlns="" xmlns:a16="http://schemas.microsoft.com/office/drawing/2014/main" id="{989CCD51-EEA9-4B42-9DAC-C21E99A48818}"/>
                </a:ext>
              </a:extLst>
            </p:cNvPr>
            <p:cNvSpPr/>
            <p:nvPr/>
          </p:nvSpPr>
          <p:spPr>
            <a:xfrm>
              <a:off x="2035487" y="4676760"/>
              <a:ext cx="650570" cy="22836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6" name="箭头: 右 15">
              <a:extLst>
                <a:ext uri="{FF2B5EF4-FFF2-40B4-BE49-F238E27FC236}">
                  <a16:creationId xmlns="" xmlns:a16="http://schemas.microsoft.com/office/drawing/2014/main" id="{941677B5-CDFC-4C98-BF84-15EDD5B2244F}"/>
                </a:ext>
              </a:extLst>
            </p:cNvPr>
            <p:cNvSpPr/>
            <p:nvPr/>
          </p:nvSpPr>
          <p:spPr>
            <a:xfrm>
              <a:off x="2035487" y="5350658"/>
              <a:ext cx="650570" cy="22836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7" name="箭头: 右 16">
              <a:extLst>
                <a:ext uri="{FF2B5EF4-FFF2-40B4-BE49-F238E27FC236}">
                  <a16:creationId xmlns="" xmlns:a16="http://schemas.microsoft.com/office/drawing/2014/main" id="{0B262FBD-4149-4B81-BF49-DF819F4B5A40}"/>
                </a:ext>
              </a:extLst>
            </p:cNvPr>
            <p:cNvSpPr/>
            <p:nvPr/>
          </p:nvSpPr>
          <p:spPr>
            <a:xfrm>
              <a:off x="2035487" y="6018138"/>
              <a:ext cx="650570" cy="22836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 xmlns:a16="http://schemas.microsoft.com/office/drawing/2014/main" id="{2F1CFCC6-8CC0-4D8A-A8F2-6AC39C59E36F}"/>
                </a:ext>
              </a:extLst>
            </p:cNvPr>
            <p:cNvSpPr txBox="1"/>
            <p:nvPr/>
          </p:nvSpPr>
          <p:spPr>
            <a:xfrm>
              <a:off x="1917088" y="2103276"/>
              <a:ext cx="960589" cy="354294"/>
            </a:xfrm>
            <a:prstGeom prst="rect">
              <a:avLst/>
            </a:prstGeom>
          </p:spPr>
          <p:txBody>
            <a:bodyPr wrap="square" rtlCol="0">
              <a:spAutoFit/>
            </a:bodyPr>
            <a:lstStyle/>
            <a:p>
              <a:pPr marL="0" indent="0" algn="l">
                <a:spcBef>
                  <a:spcPts val="600"/>
                </a:spcBef>
                <a:buNone/>
              </a:pPr>
              <a:r>
                <a:rPr kumimoji="1" lang="en-US" altLang="zh-CN" sz="1600" dirty="0">
                  <a:latin typeface="微软雅黑" panose="020B0503020204020204" pitchFamily="34" charset="-122"/>
                  <a:ea typeface="微软雅黑" panose="020B0503020204020204" pitchFamily="34" charset="-122"/>
                </a:rPr>
                <a:t>ETL</a:t>
              </a:r>
              <a:r>
                <a:rPr kumimoji="1" lang="zh-CN" altLang="en-US" sz="1600" dirty="0">
                  <a:latin typeface="微软雅黑" panose="020B0503020204020204" pitchFamily="34" charset="-122"/>
                  <a:ea typeface="微软雅黑" panose="020B0503020204020204" pitchFamily="34" charset="-122"/>
                </a:rPr>
                <a:t>抽取</a:t>
              </a:r>
            </a:p>
          </p:txBody>
        </p:sp>
        <p:sp>
          <p:nvSpPr>
            <p:cNvPr id="19" name="矩形 18">
              <a:extLst>
                <a:ext uri="{FF2B5EF4-FFF2-40B4-BE49-F238E27FC236}">
                  <a16:creationId xmlns="" xmlns:a16="http://schemas.microsoft.com/office/drawing/2014/main" id="{E9635682-57A9-4DCA-875E-EA9BEB3D3917}"/>
                </a:ext>
              </a:extLst>
            </p:cNvPr>
            <p:cNvSpPr/>
            <p:nvPr/>
          </p:nvSpPr>
          <p:spPr>
            <a:xfrm>
              <a:off x="2817217" y="1873060"/>
              <a:ext cx="3640339" cy="471273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cs typeface="+mn-ea"/>
                <a:sym typeface="+mn-lt"/>
              </a:endParaRPr>
            </a:p>
          </p:txBody>
        </p:sp>
        <p:grpSp>
          <p:nvGrpSpPr>
            <p:cNvPr id="20" name="组合 73">
              <a:extLst>
                <a:ext uri="{FF2B5EF4-FFF2-40B4-BE49-F238E27FC236}">
                  <a16:creationId xmlns="" xmlns:a16="http://schemas.microsoft.com/office/drawing/2014/main" id="{2D8013B8-A786-48CB-9D16-FDF67DC44ABF}"/>
                </a:ext>
              </a:extLst>
            </p:cNvPr>
            <p:cNvGrpSpPr>
              <a:grpSpLocks/>
            </p:cNvGrpSpPr>
            <p:nvPr/>
          </p:nvGrpSpPr>
          <p:grpSpPr bwMode="auto">
            <a:xfrm>
              <a:off x="5262871" y="3045231"/>
              <a:ext cx="1031420" cy="726333"/>
              <a:chOff x="4714876" y="1785927"/>
              <a:chExt cx="630070" cy="500065"/>
            </a:xfrm>
          </p:grpSpPr>
          <p:pic>
            <p:nvPicPr>
              <p:cNvPr id="54" name="图片 53">
                <a:extLst>
                  <a:ext uri="{FF2B5EF4-FFF2-40B4-BE49-F238E27FC236}">
                    <a16:creationId xmlns="" xmlns:a16="http://schemas.microsoft.com/office/drawing/2014/main" id="{B4A6247A-CD8C-4835-8367-302FB2FD59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4876" y="1785927"/>
                <a:ext cx="630070" cy="500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55" name="图片 54">
                <a:extLst>
                  <a:ext uri="{FF2B5EF4-FFF2-40B4-BE49-F238E27FC236}">
                    <a16:creationId xmlns="" xmlns:a16="http://schemas.microsoft.com/office/drawing/2014/main" id="{C1EA308A-6549-4716-86DF-2159ED11417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4168" y="1834833"/>
                <a:ext cx="493098" cy="398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grpSp>
        <p:grpSp>
          <p:nvGrpSpPr>
            <p:cNvPr id="21" name="组合 73">
              <a:extLst>
                <a:ext uri="{FF2B5EF4-FFF2-40B4-BE49-F238E27FC236}">
                  <a16:creationId xmlns="" xmlns:a16="http://schemas.microsoft.com/office/drawing/2014/main" id="{616528EB-ADB0-47BF-8803-AADE21F4DBEF}"/>
                </a:ext>
              </a:extLst>
            </p:cNvPr>
            <p:cNvGrpSpPr>
              <a:grpSpLocks/>
            </p:cNvGrpSpPr>
            <p:nvPr/>
          </p:nvGrpSpPr>
          <p:grpSpPr bwMode="auto">
            <a:xfrm>
              <a:off x="5262871" y="4190309"/>
              <a:ext cx="1031420" cy="726333"/>
              <a:chOff x="4714876" y="1785927"/>
              <a:chExt cx="630070" cy="500065"/>
            </a:xfrm>
          </p:grpSpPr>
          <p:pic>
            <p:nvPicPr>
              <p:cNvPr id="52" name="图片 51">
                <a:extLst>
                  <a:ext uri="{FF2B5EF4-FFF2-40B4-BE49-F238E27FC236}">
                    <a16:creationId xmlns="" xmlns:a16="http://schemas.microsoft.com/office/drawing/2014/main" id="{9ECB7232-F19C-4D70-8D27-5F182A235B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4876" y="1785927"/>
                <a:ext cx="630070" cy="500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53" name="图片 52">
                <a:extLst>
                  <a:ext uri="{FF2B5EF4-FFF2-40B4-BE49-F238E27FC236}">
                    <a16:creationId xmlns="" xmlns:a16="http://schemas.microsoft.com/office/drawing/2014/main" id="{89BFFDBC-D6A0-4B02-A0F6-A566D9EBD58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4168" y="1834833"/>
                <a:ext cx="493098" cy="398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grpSp>
        <p:grpSp>
          <p:nvGrpSpPr>
            <p:cNvPr id="22" name="组合 73">
              <a:extLst>
                <a:ext uri="{FF2B5EF4-FFF2-40B4-BE49-F238E27FC236}">
                  <a16:creationId xmlns="" xmlns:a16="http://schemas.microsoft.com/office/drawing/2014/main" id="{040609D0-8A6F-4468-8278-8AD2971040B1}"/>
                </a:ext>
              </a:extLst>
            </p:cNvPr>
            <p:cNvGrpSpPr>
              <a:grpSpLocks/>
            </p:cNvGrpSpPr>
            <p:nvPr/>
          </p:nvGrpSpPr>
          <p:grpSpPr bwMode="auto">
            <a:xfrm>
              <a:off x="5262871" y="5287080"/>
              <a:ext cx="1031420" cy="726333"/>
              <a:chOff x="4714876" y="1785927"/>
              <a:chExt cx="630070" cy="500065"/>
            </a:xfrm>
          </p:grpSpPr>
          <p:pic>
            <p:nvPicPr>
              <p:cNvPr id="50" name="图片 49">
                <a:extLst>
                  <a:ext uri="{FF2B5EF4-FFF2-40B4-BE49-F238E27FC236}">
                    <a16:creationId xmlns="" xmlns:a16="http://schemas.microsoft.com/office/drawing/2014/main" id="{B2143E9F-9385-4587-BA91-381B4E6EE7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4876" y="1785927"/>
                <a:ext cx="630070" cy="500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51" name="图片 50">
                <a:extLst>
                  <a:ext uri="{FF2B5EF4-FFF2-40B4-BE49-F238E27FC236}">
                    <a16:creationId xmlns="" xmlns:a16="http://schemas.microsoft.com/office/drawing/2014/main" id="{15CC86F7-0AC1-48E1-80C9-43459657DC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4168" y="1834833"/>
                <a:ext cx="493098" cy="398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grpSp>
        <p:sp>
          <p:nvSpPr>
            <p:cNvPr id="23" name="文本框 22">
              <a:extLst>
                <a:ext uri="{FF2B5EF4-FFF2-40B4-BE49-F238E27FC236}">
                  <a16:creationId xmlns="" xmlns:a16="http://schemas.microsoft.com/office/drawing/2014/main" id="{AA06793E-C966-44EB-BF66-D41E89B78582}"/>
                </a:ext>
              </a:extLst>
            </p:cNvPr>
            <p:cNvSpPr txBox="1"/>
            <p:nvPr/>
          </p:nvSpPr>
          <p:spPr>
            <a:xfrm>
              <a:off x="3885811" y="2096592"/>
              <a:ext cx="1538904" cy="354294"/>
            </a:xfrm>
            <a:prstGeom prst="rect">
              <a:avLst/>
            </a:prstGeom>
          </p:spPr>
          <p:txBody>
            <a:bodyPr wrap="square" rtlCol="0">
              <a:spAutoFit/>
            </a:bodyPr>
            <a:lstStyle/>
            <a:p>
              <a:pPr marL="0" indent="0" algn="l">
                <a:spcBef>
                  <a:spcPts val="600"/>
                </a:spcBef>
                <a:buNone/>
              </a:pPr>
              <a:r>
                <a:rPr kumimoji="1" lang="zh-CN" altLang="en-US" sz="1600" dirty="0">
                  <a:latin typeface="微软雅黑" panose="020B0503020204020204" pitchFamily="34" charset="-122"/>
                  <a:ea typeface="微软雅黑" panose="020B0503020204020204" pitchFamily="34" charset="-122"/>
                </a:rPr>
                <a:t>数据中台</a:t>
              </a:r>
            </a:p>
          </p:txBody>
        </p:sp>
        <p:grpSp>
          <p:nvGrpSpPr>
            <p:cNvPr id="24" name="组合 73">
              <a:extLst>
                <a:ext uri="{FF2B5EF4-FFF2-40B4-BE49-F238E27FC236}">
                  <a16:creationId xmlns="" xmlns:a16="http://schemas.microsoft.com/office/drawing/2014/main" id="{E52C7F54-BABD-4CDA-A139-0326898A1C51}"/>
                </a:ext>
              </a:extLst>
            </p:cNvPr>
            <p:cNvGrpSpPr>
              <a:grpSpLocks/>
            </p:cNvGrpSpPr>
            <p:nvPr/>
          </p:nvGrpSpPr>
          <p:grpSpPr bwMode="auto">
            <a:xfrm>
              <a:off x="2962536" y="3536409"/>
              <a:ext cx="1484864" cy="1930572"/>
              <a:chOff x="4714876" y="1785927"/>
              <a:chExt cx="630070" cy="500065"/>
            </a:xfrm>
          </p:grpSpPr>
          <p:pic>
            <p:nvPicPr>
              <p:cNvPr id="48" name="图片 47">
                <a:extLst>
                  <a:ext uri="{FF2B5EF4-FFF2-40B4-BE49-F238E27FC236}">
                    <a16:creationId xmlns="" xmlns:a16="http://schemas.microsoft.com/office/drawing/2014/main" id="{36FF6E57-D64C-487D-AF53-2060E0622A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4876" y="1785927"/>
                <a:ext cx="630070" cy="500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49" name="图片 48">
                <a:extLst>
                  <a:ext uri="{FF2B5EF4-FFF2-40B4-BE49-F238E27FC236}">
                    <a16:creationId xmlns="" xmlns:a16="http://schemas.microsoft.com/office/drawing/2014/main" id="{664801C8-F073-4698-9C30-D7DFB007F15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4168" y="1834833"/>
                <a:ext cx="493098" cy="398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grpSp>
        <p:cxnSp>
          <p:nvCxnSpPr>
            <p:cNvPr id="25" name="直接箭头连接符 24">
              <a:extLst>
                <a:ext uri="{FF2B5EF4-FFF2-40B4-BE49-F238E27FC236}">
                  <a16:creationId xmlns="" xmlns:a16="http://schemas.microsoft.com/office/drawing/2014/main" id="{E1D50D4B-96BA-4319-BFCD-E8CF5069C5D9}"/>
                </a:ext>
              </a:extLst>
            </p:cNvPr>
            <p:cNvCxnSpPr>
              <a:cxnSpLocks/>
              <a:stCxn id="48" idx="3"/>
              <a:endCxn id="54" idx="1"/>
            </p:cNvCxnSpPr>
            <p:nvPr/>
          </p:nvCxnSpPr>
          <p:spPr>
            <a:xfrm flipV="1">
              <a:off x="4447400" y="3408398"/>
              <a:ext cx="815471" cy="1093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 xmlns:a16="http://schemas.microsoft.com/office/drawing/2014/main" id="{AE08F4DF-B369-4D34-B418-2538649F767E}"/>
                </a:ext>
              </a:extLst>
            </p:cNvPr>
            <p:cNvCxnSpPr>
              <a:cxnSpLocks/>
              <a:stCxn id="48" idx="3"/>
              <a:endCxn id="52" idx="1"/>
            </p:cNvCxnSpPr>
            <p:nvPr/>
          </p:nvCxnSpPr>
          <p:spPr>
            <a:xfrm>
              <a:off x="4447400" y="4501695"/>
              <a:ext cx="815471" cy="51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 xmlns:a16="http://schemas.microsoft.com/office/drawing/2014/main" id="{2B04292C-8756-4FE1-837C-BE9516C87DFE}"/>
                </a:ext>
              </a:extLst>
            </p:cNvPr>
            <p:cNvCxnSpPr>
              <a:cxnSpLocks/>
              <a:stCxn id="48" idx="3"/>
              <a:endCxn id="50" idx="1"/>
            </p:cNvCxnSpPr>
            <p:nvPr/>
          </p:nvCxnSpPr>
          <p:spPr>
            <a:xfrm>
              <a:off x="4447400" y="4501695"/>
              <a:ext cx="815471" cy="1148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 xmlns:a16="http://schemas.microsoft.com/office/drawing/2014/main" id="{8464F9FF-2E52-4F26-9926-81E431D50535}"/>
                </a:ext>
              </a:extLst>
            </p:cNvPr>
            <p:cNvPicPr>
              <a:picLocks noChangeAspect="1"/>
            </p:cNvPicPr>
            <p:nvPr/>
          </p:nvPicPr>
          <p:blipFill>
            <a:blip r:embed="rId4"/>
            <a:stretch>
              <a:fillRect/>
            </a:stretch>
          </p:blipFill>
          <p:spPr>
            <a:xfrm>
              <a:off x="8312941" y="1860911"/>
              <a:ext cx="1734947" cy="1059661"/>
            </a:xfrm>
            <a:prstGeom prst="rect">
              <a:avLst/>
            </a:prstGeom>
            <a:ln>
              <a:solidFill>
                <a:schemeClr val="accent1"/>
              </a:solidFill>
            </a:ln>
          </p:spPr>
        </p:pic>
        <p:sp>
          <p:nvSpPr>
            <p:cNvPr id="29" name="箭头: 右 28">
              <a:extLst>
                <a:ext uri="{FF2B5EF4-FFF2-40B4-BE49-F238E27FC236}">
                  <a16:creationId xmlns="" xmlns:a16="http://schemas.microsoft.com/office/drawing/2014/main" id="{E2E19AE1-763B-416C-B96C-B4768CD0D819}"/>
                </a:ext>
              </a:extLst>
            </p:cNvPr>
            <p:cNvSpPr/>
            <p:nvPr/>
          </p:nvSpPr>
          <p:spPr>
            <a:xfrm>
              <a:off x="6734678" y="2242697"/>
              <a:ext cx="650570" cy="22836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 xmlns:a16="http://schemas.microsoft.com/office/drawing/2014/main" id="{4DFE5292-2617-4F94-BA12-BDC9CBE22C3C}"/>
                </a:ext>
              </a:extLst>
            </p:cNvPr>
            <p:cNvSpPr txBox="1"/>
            <p:nvPr/>
          </p:nvSpPr>
          <p:spPr>
            <a:xfrm>
              <a:off x="7576794" y="2187604"/>
              <a:ext cx="685503" cy="354294"/>
            </a:xfrm>
            <a:prstGeom prst="rect">
              <a:avLst/>
            </a:prstGeom>
          </p:spPr>
          <p:txBody>
            <a:bodyPr wrap="square" rtlCol="0">
              <a:spAutoFit/>
            </a:bodyPr>
            <a:lstStyle/>
            <a:p>
              <a:pPr marL="0" indent="0" algn="l">
                <a:spcBef>
                  <a:spcPts val="600"/>
                </a:spcBef>
                <a:buNone/>
              </a:pPr>
              <a:r>
                <a:rPr kumimoji="1" lang="en-US" altLang="zh-CN" sz="1600" dirty="0">
                  <a:latin typeface="微软雅黑" panose="020B0503020204020204" pitchFamily="34" charset="-122"/>
                  <a:ea typeface="微软雅黑" panose="020B0503020204020204" pitchFamily="34" charset="-122"/>
                </a:rPr>
                <a:t>PC</a:t>
              </a:r>
              <a:r>
                <a:rPr kumimoji="1" lang="zh-CN" altLang="en-US" sz="1600" dirty="0">
                  <a:latin typeface="微软雅黑" panose="020B0503020204020204" pitchFamily="34" charset="-122"/>
                  <a:ea typeface="微软雅黑" panose="020B0503020204020204" pitchFamily="34" charset="-122"/>
                </a:rPr>
                <a:t>端</a:t>
              </a:r>
            </a:p>
          </p:txBody>
        </p:sp>
        <p:sp>
          <p:nvSpPr>
            <p:cNvPr id="31" name="箭头: 右 30">
              <a:extLst>
                <a:ext uri="{FF2B5EF4-FFF2-40B4-BE49-F238E27FC236}">
                  <a16:creationId xmlns="" xmlns:a16="http://schemas.microsoft.com/office/drawing/2014/main" id="{7C1809A4-9C4C-43BA-BD31-442109F6B1A7}"/>
                </a:ext>
              </a:extLst>
            </p:cNvPr>
            <p:cNvSpPr/>
            <p:nvPr/>
          </p:nvSpPr>
          <p:spPr>
            <a:xfrm>
              <a:off x="6733555" y="4128815"/>
              <a:ext cx="650570" cy="22836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 xmlns:a16="http://schemas.microsoft.com/office/drawing/2014/main" id="{1EF93ACF-9B98-4FA6-AF6F-D5DDFAD67C8F}"/>
                </a:ext>
              </a:extLst>
            </p:cNvPr>
            <p:cNvSpPr txBox="1"/>
            <p:nvPr/>
          </p:nvSpPr>
          <p:spPr>
            <a:xfrm>
              <a:off x="7494834" y="4073722"/>
              <a:ext cx="849421" cy="354294"/>
            </a:xfrm>
            <a:prstGeom prst="rect">
              <a:avLst/>
            </a:prstGeom>
          </p:spPr>
          <p:txBody>
            <a:bodyPr wrap="square" rtlCol="0">
              <a:spAutoFit/>
            </a:bodyPr>
            <a:lstStyle/>
            <a:p>
              <a:pPr marL="0" indent="0" algn="l">
                <a:spcBef>
                  <a:spcPts val="600"/>
                </a:spcBef>
                <a:buNone/>
              </a:pPr>
              <a:r>
                <a:rPr kumimoji="1" lang="zh-CN" altLang="en-US" sz="1600" dirty="0">
                  <a:latin typeface="微软雅黑" panose="020B0503020204020204" pitchFamily="34" charset="-122"/>
                  <a:ea typeface="微软雅黑" panose="020B0503020204020204" pitchFamily="34" charset="-122"/>
                </a:rPr>
                <a:t>移动端</a:t>
              </a:r>
            </a:p>
          </p:txBody>
        </p:sp>
        <p:grpSp>
          <p:nvGrpSpPr>
            <p:cNvPr id="33" name="组合 32">
              <a:extLst>
                <a:ext uri="{FF2B5EF4-FFF2-40B4-BE49-F238E27FC236}">
                  <a16:creationId xmlns="" xmlns:a16="http://schemas.microsoft.com/office/drawing/2014/main" id="{BF6B699D-386C-4F06-9040-7BD362E72694}"/>
                </a:ext>
              </a:extLst>
            </p:cNvPr>
            <p:cNvGrpSpPr/>
            <p:nvPr/>
          </p:nvGrpSpPr>
          <p:grpSpPr>
            <a:xfrm>
              <a:off x="8442129" y="3572821"/>
              <a:ext cx="728036" cy="1176110"/>
              <a:chOff x="874059" y="1108131"/>
              <a:chExt cx="2770094" cy="5606431"/>
            </a:xfrm>
          </p:grpSpPr>
          <p:pic>
            <p:nvPicPr>
              <p:cNvPr id="46" name="图片 45">
                <a:extLst>
                  <a:ext uri="{FF2B5EF4-FFF2-40B4-BE49-F238E27FC236}">
                    <a16:creationId xmlns="" xmlns:a16="http://schemas.microsoft.com/office/drawing/2014/main" id="{FBFDCD1E-CB5F-4A20-A9A3-32872A019AE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3544" r="17047"/>
              <a:stretch/>
            </p:blipFill>
            <p:spPr>
              <a:xfrm>
                <a:off x="874059" y="1108131"/>
                <a:ext cx="2770094" cy="5606431"/>
              </a:xfrm>
              <a:prstGeom prst="rect">
                <a:avLst/>
              </a:prstGeom>
            </p:spPr>
          </p:pic>
          <p:pic>
            <p:nvPicPr>
              <p:cNvPr id="47" name="Picture 4">
                <a:extLst>
                  <a:ext uri="{FF2B5EF4-FFF2-40B4-BE49-F238E27FC236}">
                    <a16:creationId xmlns="" xmlns:a16="http://schemas.microsoft.com/office/drawing/2014/main" id="{72195CD2-F86F-4118-ADD9-7AB80088B73C}"/>
                  </a:ext>
                </a:extLst>
              </p:cNvPr>
              <p:cNvPicPr>
                <a:picLocks noChangeAspect="1"/>
              </p:cNvPicPr>
              <p:nvPr/>
            </p:nvPicPr>
            <p:blipFill>
              <a:blip r:embed="rId6"/>
              <a:stretch>
                <a:fillRect/>
              </a:stretch>
            </p:blipFill>
            <p:spPr>
              <a:xfrm>
                <a:off x="1016936" y="1692868"/>
                <a:ext cx="2425512" cy="4304520"/>
              </a:xfrm>
              <a:prstGeom prst="rect">
                <a:avLst/>
              </a:prstGeom>
            </p:spPr>
          </p:pic>
        </p:grpSp>
        <p:grpSp>
          <p:nvGrpSpPr>
            <p:cNvPr id="34" name="组合 33">
              <a:extLst>
                <a:ext uri="{FF2B5EF4-FFF2-40B4-BE49-F238E27FC236}">
                  <a16:creationId xmlns="" xmlns:a16="http://schemas.microsoft.com/office/drawing/2014/main" id="{90BBF87F-C631-486A-BDD3-B09E2952672B}"/>
                </a:ext>
              </a:extLst>
            </p:cNvPr>
            <p:cNvGrpSpPr/>
            <p:nvPr/>
          </p:nvGrpSpPr>
          <p:grpSpPr>
            <a:xfrm>
              <a:off x="9229463" y="3562777"/>
              <a:ext cx="728037" cy="1181814"/>
              <a:chOff x="4612339" y="1108131"/>
              <a:chExt cx="2770094" cy="5606431"/>
            </a:xfrm>
          </p:grpSpPr>
          <p:pic>
            <p:nvPicPr>
              <p:cNvPr id="40" name="图片 39">
                <a:extLst>
                  <a:ext uri="{FF2B5EF4-FFF2-40B4-BE49-F238E27FC236}">
                    <a16:creationId xmlns="" xmlns:a16="http://schemas.microsoft.com/office/drawing/2014/main" id="{4D451D5E-9D0A-46BB-8F99-256EF4F1723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3544" r="17047"/>
              <a:stretch/>
            </p:blipFill>
            <p:spPr>
              <a:xfrm>
                <a:off x="4612339" y="1108131"/>
                <a:ext cx="2770094" cy="5606431"/>
              </a:xfrm>
              <a:prstGeom prst="rect">
                <a:avLst/>
              </a:prstGeom>
            </p:spPr>
          </p:pic>
          <p:grpSp>
            <p:nvGrpSpPr>
              <p:cNvPr id="41" name="Group 8">
                <a:extLst>
                  <a:ext uri="{FF2B5EF4-FFF2-40B4-BE49-F238E27FC236}">
                    <a16:creationId xmlns="" xmlns:a16="http://schemas.microsoft.com/office/drawing/2014/main" id="{F18A307D-4A0C-45E4-98A3-9021190AC49D}"/>
                  </a:ext>
                </a:extLst>
              </p:cNvPr>
              <p:cNvGrpSpPr/>
              <p:nvPr/>
            </p:nvGrpSpPr>
            <p:grpSpPr>
              <a:xfrm>
                <a:off x="4709276" y="1692868"/>
                <a:ext cx="2511795" cy="4304520"/>
                <a:chOff x="3751411" y="999459"/>
                <a:chExt cx="3372404" cy="5050466"/>
              </a:xfrm>
            </p:grpSpPr>
            <p:grpSp>
              <p:nvGrpSpPr>
                <p:cNvPr id="42" name="Group 9">
                  <a:extLst>
                    <a:ext uri="{FF2B5EF4-FFF2-40B4-BE49-F238E27FC236}">
                      <a16:creationId xmlns="" xmlns:a16="http://schemas.microsoft.com/office/drawing/2014/main" id="{5C4D345E-AA9B-4FD4-8A3F-827F318BD9A2}"/>
                    </a:ext>
                  </a:extLst>
                </p:cNvPr>
                <p:cNvGrpSpPr/>
                <p:nvPr/>
              </p:nvGrpSpPr>
              <p:grpSpPr>
                <a:xfrm>
                  <a:off x="3751411" y="999459"/>
                  <a:ext cx="3372404" cy="5050466"/>
                  <a:chOff x="3751411" y="999459"/>
                  <a:chExt cx="3372404" cy="5050466"/>
                </a:xfrm>
              </p:grpSpPr>
              <p:pic>
                <p:nvPicPr>
                  <p:cNvPr id="44" name="Picture 11">
                    <a:extLst>
                      <a:ext uri="{FF2B5EF4-FFF2-40B4-BE49-F238E27FC236}">
                        <a16:creationId xmlns="" xmlns:a16="http://schemas.microsoft.com/office/drawing/2014/main" id="{0026370E-3D3E-4036-91E3-B3109F8BCFD8}"/>
                      </a:ext>
                    </a:extLst>
                  </p:cNvPr>
                  <p:cNvPicPr>
                    <a:picLocks noChangeAspect="1"/>
                  </p:cNvPicPr>
                  <p:nvPr/>
                </p:nvPicPr>
                <p:blipFill>
                  <a:blip r:embed="rId8"/>
                  <a:stretch>
                    <a:fillRect/>
                  </a:stretch>
                </p:blipFill>
                <p:spPr>
                  <a:xfrm>
                    <a:off x="3751411" y="999459"/>
                    <a:ext cx="3372404" cy="5050466"/>
                  </a:xfrm>
                  <a:prstGeom prst="rect">
                    <a:avLst/>
                  </a:prstGeom>
                </p:spPr>
              </p:pic>
              <p:sp>
                <p:nvSpPr>
                  <p:cNvPr id="45" name="Rectangle 12">
                    <a:extLst>
                      <a:ext uri="{FF2B5EF4-FFF2-40B4-BE49-F238E27FC236}">
                        <a16:creationId xmlns="" xmlns:a16="http://schemas.microsoft.com/office/drawing/2014/main" id="{04F24131-A8C8-4964-A772-6207DFD20DD9}"/>
                      </a:ext>
                    </a:extLst>
                  </p:cNvPr>
                  <p:cNvSpPr/>
                  <p:nvPr/>
                </p:nvSpPr>
                <p:spPr>
                  <a:xfrm>
                    <a:off x="4082903" y="3721395"/>
                    <a:ext cx="770651" cy="2328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微软雅黑" panose="020B0503020204020204" pitchFamily="34" charset="-122"/>
                      <a:ea typeface="微软雅黑" panose="020B0503020204020204" pitchFamily="34" charset="-122"/>
                    </a:endParaRPr>
                  </a:p>
                </p:txBody>
              </p:sp>
            </p:grpSp>
            <p:sp>
              <p:nvSpPr>
                <p:cNvPr id="43" name="Rectangle 10">
                  <a:extLst>
                    <a:ext uri="{FF2B5EF4-FFF2-40B4-BE49-F238E27FC236}">
                      <a16:creationId xmlns="" xmlns:a16="http://schemas.microsoft.com/office/drawing/2014/main" id="{2AC68D12-CEDD-42B6-AF29-8C1AA9DAA623}"/>
                    </a:ext>
                  </a:extLst>
                </p:cNvPr>
                <p:cNvSpPr/>
                <p:nvPr/>
              </p:nvSpPr>
              <p:spPr>
                <a:xfrm>
                  <a:off x="4108543" y="3089590"/>
                  <a:ext cx="2658140" cy="206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微软雅黑" panose="020B0503020204020204" pitchFamily="34" charset="-122"/>
                    <a:ea typeface="微软雅黑" panose="020B0503020204020204" pitchFamily="34" charset="-122"/>
                  </a:endParaRPr>
                </a:p>
              </p:txBody>
            </p:sp>
          </p:grpSp>
        </p:grpSp>
        <p:sp>
          <p:nvSpPr>
            <p:cNvPr id="35" name="箭头: 右 34">
              <a:extLst>
                <a:ext uri="{FF2B5EF4-FFF2-40B4-BE49-F238E27FC236}">
                  <a16:creationId xmlns="" xmlns:a16="http://schemas.microsoft.com/office/drawing/2014/main" id="{15AB145A-01E6-44B2-90B6-990777CD17D7}"/>
                </a:ext>
              </a:extLst>
            </p:cNvPr>
            <p:cNvSpPr/>
            <p:nvPr/>
          </p:nvSpPr>
          <p:spPr>
            <a:xfrm>
              <a:off x="6733555" y="5721759"/>
              <a:ext cx="650570" cy="22836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 xmlns:a16="http://schemas.microsoft.com/office/drawing/2014/main" id="{39CBB5B4-F7F2-49B6-BFF7-ACE57D788EAC}"/>
                </a:ext>
              </a:extLst>
            </p:cNvPr>
            <p:cNvSpPr txBox="1"/>
            <p:nvPr/>
          </p:nvSpPr>
          <p:spPr>
            <a:xfrm>
              <a:off x="7384125" y="5666666"/>
              <a:ext cx="1058003" cy="354294"/>
            </a:xfrm>
            <a:prstGeom prst="rect">
              <a:avLst/>
            </a:prstGeom>
          </p:spPr>
          <p:txBody>
            <a:bodyPr wrap="square" rtlCol="0">
              <a:spAutoFit/>
            </a:bodyPr>
            <a:lstStyle/>
            <a:p>
              <a:pPr marL="0" indent="0" algn="ctr">
                <a:spcBef>
                  <a:spcPts val="600"/>
                </a:spcBef>
                <a:buNone/>
              </a:pPr>
              <a:r>
                <a:rPr kumimoji="1" lang="zh-CN" altLang="en-US" sz="1600" dirty="0">
                  <a:latin typeface="微软雅黑" panose="020B0503020204020204" pitchFamily="34" charset="-122"/>
                  <a:ea typeface="微软雅黑" panose="020B0503020204020204" pitchFamily="34" charset="-122"/>
                </a:rPr>
                <a:t>算法模型</a:t>
              </a:r>
            </a:p>
          </p:txBody>
        </p:sp>
        <p:sp>
          <p:nvSpPr>
            <p:cNvPr id="37" name="文本框 36">
              <a:extLst>
                <a:ext uri="{FF2B5EF4-FFF2-40B4-BE49-F238E27FC236}">
                  <a16:creationId xmlns="" xmlns:a16="http://schemas.microsoft.com/office/drawing/2014/main" id="{AA70FA9A-F20D-47FD-8A98-356FBBFFE7A0}"/>
                </a:ext>
              </a:extLst>
            </p:cNvPr>
            <p:cNvSpPr txBox="1"/>
            <p:nvPr/>
          </p:nvSpPr>
          <p:spPr>
            <a:xfrm>
              <a:off x="10063293" y="1789538"/>
              <a:ext cx="1703223" cy="1384967"/>
            </a:xfrm>
            <a:prstGeom prst="rect">
              <a:avLst/>
            </a:prstGeom>
          </p:spPr>
          <p:txBody>
            <a:bodyPr wrap="square" rtlCol="0">
              <a:spAutoFit/>
            </a:bodyPr>
            <a:lstStyle/>
            <a:p>
              <a:pPr marL="0" indent="0" algn="l">
                <a:spcBef>
                  <a:spcPts val="600"/>
                </a:spcBef>
                <a:buNone/>
              </a:pPr>
              <a:r>
                <a:rPr kumimoji="1" lang="en-US" altLang="zh-CN" sz="1600" dirty="0">
                  <a:latin typeface="微软雅黑" panose="020B0503020204020204" pitchFamily="34" charset="-122"/>
                  <a:ea typeface="微软雅黑" panose="020B0503020204020204" pitchFamily="34" charset="-122"/>
                </a:rPr>
                <a:t>PC</a:t>
              </a:r>
              <a:r>
                <a:rPr kumimoji="1" lang="zh-CN" altLang="en-US" sz="1600" dirty="0">
                  <a:latin typeface="微软雅黑" panose="020B0503020204020204" pitchFamily="34" charset="-122"/>
                  <a:ea typeface="微软雅黑" panose="020B0503020204020204" pitchFamily="34" charset="-122"/>
                </a:rPr>
                <a:t>端提供各级管理人员日常报表、数据可视化能力及数据分析能力</a:t>
              </a:r>
              <a:r>
                <a:rPr kumimoji="1" lang="zh-CN" altLang="en-US" sz="1000" dirty="0">
                  <a:latin typeface="微软雅黑" panose="020B0503020204020204" pitchFamily="34" charset="-122"/>
                  <a:ea typeface="微软雅黑" panose="020B0503020204020204" pitchFamily="34" charset="-122"/>
                </a:rPr>
                <a:t>。</a:t>
              </a:r>
            </a:p>
          </p:txBody>
        </p:sp>
        <p:sp>
          <p:nvSpPr>
            <p:cNvPr id="38" name="文本框 37">
              <a:extLst>
                <a:ext uri="{FF2B5EF4-FFF2-40B4-BE49-F238E27FC236}">
                  <a16:creationId xmlns="" xmlns:a16="http://schemas.microsoft.com/office/drawing/2014/main" id="{32EDFE97-9A30-4A4A-8B07-9580416E98EE}"/>
                </a:ext>
              </a:extLst>
            </p:cNvPr>
            <p:cNvSpPr txBox="1"/>
            <p:nvPr/>
          </p:nvSpPr>
          <p:spPr>
            <a:xfrm>
              <a:off x="10065507" y="3528589"/>
              <a:ext cx="1732677" cy="1384966"/>
            </a:xfrm>
            <a:prstGeom prst="rect">
              <a:avLst/>
            </a:prstGeom>
          </p:spPr>
          <p:txBody>
            <a:bodyPr wrap="square" rtlCol="0">
              <a:spAutoFit/>
            </a:bodyPr>
            <a:lstStyle/>
            <a:p>
              <a:pPr marL="0" indent="0" algn="l">
                <a:spcBef>
                  <a:spcPts val="600"/>
                </a:spcBef>
                <a:buNone/>
              </a:pPr>
              <a:r>
                <a:rPr kumimoji="1" lang="zh-CN" altLang="en-US" sz="1600" dirty="0">
                  <a:latin typeface="微软雅黑" panose="020B0503020204020204" pitchFamily="34" charset="-122"/>
                  <a:ea typeface="微软雅黑" panose="020B0503020204020204" pitchFamily="34" charset="-122"/>
                </a:rPr>
                <a:t>移动端可以方便用户随时查看绩效数据，便于随时随地当面沟通绩效</a:t>
              </a:r>
            </a:p>
          </p:txBody>
        </p:sp>
        <p:sp>
          <p:nvSpPr>
            <p:cNvPr id="39" name="文本框 38">
              <a:extLst>
                <a:ext uri="{FF2B5EF4-FFF2-40B4-BE49-F238E27FC236}">
                  <a16:creationId xmlns="" xmlns:a16="http://schemas.microsoft.com/office/drawing/2014/main" id="{1F15016A-1494-4DA1-915C-A162FE97CB35}"/>
                </a:ext>
              </a:extLst>
            </p:cNvPr>
            <p:cNvSpPr txBox="1"/>
            <p:nvPr/>
          </p:nvSpPr>
          <p:spPr>
            <a:xfrm>
              <a:off x="10063292" y="5115733"/>
              <a:ext cx="1687819" cy="1642635"/>
            </a:xfrm>
            <a:prstGeom prst="rect">
              <a:avLst/>
            </a:prstGeom>
          </p:spPr>
          <p:txBody>
            <a:bodyPr wrap="square" rtlCol="0">
              <a:spAutoFit/>
            </a:bodyPr>
            <a:lstStyle/>
            <a:p>
              <a:pPr marL="0" indent="0" algn="l">
                <a:spcBef>
                  <a:spcPts val="600"/>
                </a:spcBef>
                <a:buNone/>
              </a:pPr>
              <a:r>
                <a:rPr kumimoji="1" lang="zh-CN" altLang="en-US" sz="1600" dirty="0">
                  <a:latin typeface="微软雅黑" panose="020B0503020204020204" pitchFamily="34" charset="-122"/>
                  <a:ea typeface="微软雅黑" panose="020B0503020204020204" pitchFamily="34" charset="-122"/>
                </a:rPr>
                <a:t>结合业务场景，建立算法模型，利用大数据结合算法技术得出分析结果帮助业务决策</a:t>
              </a:r>
            </a:p>
          </p:txBody>
        </p:sp>
      </p:grpSp>
      <p:sp>
        <p:nvSpPr>
          <p:cNvPr id="56" name="文本框 55">
            <a:extLst>
              <a:ext uri="{FF2B5EF4-FFF2-40B4-BE49-F238E27FC236}">
                <a16:creationId xmlns="" xmlns:a16="http://schemas.microsoft.com/office/drawing/2014/main" id="{11142D36-1349-4A83-8B4E-5A0E06A01563}"/>
              </a:ext>
            </a:extLst>
          </p:cNvPr>
          <p:cNvSpPr txBox="1"/>
          <p:nvPr/>
        </p:nvSpPr>
        <p:spPr>
          <a:xfrm>
            <a:off x="359952" y="1015429"/>
            <a:ext cx="9901196" cy="738664"/>
          </a:xfrm>
          <a:prstGeom prst="rect">
            <a:avLst/>
          </a:prstGeom>
        </p:spPr>
        <p:txBody>
          <a:bodyPr wrap="square" rtlCol="0">
            <a:spAutoFit/>
          </a:bodyPr>
          <a:lstStyle/>
          <a:p>
            <a:pPr marL="0" indent="0" algn="l">
              <a:spcBef>
                <a:spcPts val="600"/>
              </a:spcBef>
              <a:buNone/>
            </a:pPr>
            <a:r>
              <a:rPr kumimoji="1" lang="zh-CN" altLang="en-US" sz="1400" dirty="0">
                <a:latin typeface="微软雅黑" panose="020B0503020204020204" pitchFamily="34" charset="-122"/>
                <a:ea typeface="微软雅黑" panose="020B0503020204020204" pitchFamily="34" charset="-122"/>
              </a:rPr>
              <a:t>通过将</a:t>
            </a:r>
            <a:r>
              <a:rPr kumimoji="1" lang="zh-CN" altLang="en-US" sz="1400" b="1" dirty="0">
                <a:solidFill>
                  <a:srgbClr val="C00000"/>
                </a:solidFill>
                <a:latin typeface="微软雅黑" panose="020B0503020204020204" pitchFamily="34" charset="-122"/>
                <a:ea typeface="微软雅黑" panose="020B0503020204020204" pitchFamily="34" charset="-122"/>
              </a:rPr>
              <a:t>分散</a:t>
            </a:r>
            <a:r>
              <a:rPr kumimoji="1" lang="zh-CN" altLang="en-US" sz="1400" dirty="0">
                <a:latin typeface="微软雅黑" panose="020B0503020204020204" pitchFamily="34" charset="-122"/>
                <a:ea typeface="微软雅黑" panose="020B0503020204020204" pitchFamily="34" charset="-122"/>
              </a:rPr>
              <a:t>在各个公司各个系统中的数据抽取到</a:t>
            </a:r>
            <a:r>
              <a:rPr kumimoji="1" lang="zh-CN" altLang="en-US" sz="1400" b="1" dirty="0">
                <a:solidFill>
                  <a:srgbClr val="C00000"/>
                </a:solidFill>
                <a:latin typeface="微软雅黑" panose="020B0503020204020204" pitchFamily="34" charset="-122"/>
                <a:ea typeface="微软雅黑" panose="020B0503020204020204" pitchFamily="34" charset="-122"/>
              </a:rPr>
              <a:t>数据中台</a:t>
            </a:r>
            <a:r>
              <a:rPr kumimoji="1" lang="zh-CN" altLang="en-US" sz="1400" dirty="0">
                <a:latin typeface="微软雅黑" panose="020B0503020204020204" pitchFamily="34" charset="-122"/>
                <a:ea typeface="微软雅黑" panose="020B0503020204020204" pitchFamily="34" charset="-122"/>
              </a:rPr>
              <a:t>，并进行数据间的匹配、映射、清洗，</a:t>
            </a:r>
            <a:r>
              <a:rPr kumimoji="1" lang="zh-CN" altLang="en-US" sz="1400" b="1" dirty="0">
                <a:solidFill>
                  <a:srgbClr val="C00000"/>
                </a:solidFill>
                <a:latin typeface="微软雅黑" panose="020B0503020204020204" pitchFamily="34" charset="-122"/>
                <a:ea typeface="微软雅黑" panose="020B0503020204020204" pitchFamily="34" charset="-122"/>
              </a:rPr>
              <a:t>提升数据质量</a:t>
            </a:r>
            <a:r>
              <a:rPr kumimoji="1" lang="zh-CN" altLang="en-US" sz="1400" dirty="0">
                <a:latin typeface="微软雅黑" panose="020B0503020204020204" pitchFamily="34" charset="-122"/>
                <a:ea typeface="微软雅黑" panose="020B0503020204020204" pitchFamily="34" charset="-122"/>
              </a:rPr>
              <a:t>。实现数据快速更新、查看，</a:t>
            </a:r>
            <a:r>
              <a:rPr kumimoji="1" lang="zh-CN" altLang="en-US" sz="1400" b="1" dirty="0">
                <a:solidFill>
                  <a:srgbClr val="C00000"/>
                </a:solidFill>
                <a:latin typeface="微软雅黑" panose="020B0503020204020204" pitchFamily="34" charset="-122"/>
                <a:ea typeface="微软雅黑" panose="020B0503020204020204" pitchFamily="34" charset="-122"/>
              </a:rPr>
              <a:t>提升数据时效性</a:t>
            </a:r>
            <a:r>
              <a:rPr kumimoji="1" lang="zh-CN" altLang="en-US" sz="1400" dirty="0">
                <a:latin typeface="微软雅黑" panose="020B0503020204020204" pitchFamily="34" charset="-122"/>
                <a:ea typeface="微软雅黑" panose="020B0503020204020204" pitchFamily="34" charset="-122"/>
              </a:rPr>
              <a:t>。在</a:t>
            </a:r>
            <a:r>
              <a:rPr kumimoji="1" lang="en-US" altLang="zh-CN" sz="1400" dirty="0">
                <a:latin typeface="微软雅黑" panose="020B0503020204020204" pitchFamily="34" charset="-122"/>
                <a:ea typeface="微软雅黑" panose="020B0503020204020204" pitchFamily="34" charset="-122"/>
              </a:rPr>
              <a:t>PC</a:t>
            </a:r>
            <a:r>
              <a:rPr kumimoji="1" lang="zh-CN" altLang="en-US" sz="1400" dirty="0">
                <a:latin typeface="微软雅黑" panose="020B0503020204020204" pitchFamily="34" charset="-122"/>
                <a:ea typeface="微软雅黑" panose="020B0503020204020204" pitchFamily="34" charset="-122"/>
              </a:rPr>
              <a:t>终端实现数据可视化，在移动端分享等前端查看方式，</a:t>
            </a:r>
            <a:r>
              <a:rPr kumimoji="1" lang="zh-CN" altLang="en-US" sz="1400" b="1" dirty="0">
                <a:solidFill>
                  <a:srgbClr val="C00000"/>
                </a:solidFill>
                <a:latin typeface="微软雅黑" panose="020B0503020204020204" pitchFamily="34" charset="-122"/>
                <a:ea typeface="微软雅黑" panose="020B0503020204020204" pitchFamily="34" charset="-122"/>
              </a:rPr>
              <a:t>提高数据利用能力</a:t>
            </a:r>
            <a:r>
              <a:rPr kumimoji="1" lang="zh-CN" altLang="en-US" sz="1400" dirty="0">
                <a:latin typeface="微软雅黑" panose="020B0503020204020204" pitchFamily="34" charset="-122"/>
                <a:ea typeface="微软雅黑" panose="020B0503020204020204" pitchFamily="34" charset="-122"/>
              </a:rPr>
              <a:t>。同时，利用多维度数据库的能力，实现多维度的分析能力，提升决策支持能力。</a:t>
            </a:r>
          </a:p>
        </p:txBody>
      </p:sp>
      <p:pic>
        <p:nvPicPr>
          <p:cNvPr id="57" name="图片 56">
            <a:extLst>
              <a:ext uri="{FF2B5EF4-FFF2-40B4-BE49-F238E27FC236}">
                <a16:creationId xmlns="" xmlns:a16="http://schemas.microsoft.com/office/drawing/2014/main" id="{C739280C-983C-4A9D-A1EC-8024BA659735}"/>
              </a:ext>
            </a:extLst>
          </p:cNvPr>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072980" y="5346457"/>
            <a:ext cx="1579355" cy="647302"/>
          </a:xfrm>
          <a:prstGeom prst="rect">
            <a:avLst/>
          </a:prstGeom>
          <a:noFill/>
          <a:ln>
            <a:noFill/>
          </a:ln>
        </p:spPr>
      </p:pic>
      <p:grpSp>
        <p:nvGrpSpPr>
          <p:cNvPr id="58" name="Group 36">
            <a:extLst>
              <a:ext uri="{FF2B5EF4-FFF2-40B4-BE49-F238E27FC236}">
                <a16:creationId xmlns="" xmlns:a16="http://schemas.microsoft.com/office/drawing/2014/main" id="{B5B41603-6042-463C-9934-92E4F7E72054}"/>
              </a:ext>
            </a:extLst>
          </p:cNvPr>
          <p:cNvGrpSpPr/>
          <p:nvPr/>
        </p:nvGrpSpPr>
        <p:grpSpPr>
          <a:xfrm>
            <a:off x="10669782" y="616991"/>
            <a:ext cx="1475376" cy="1408770"/>
            <a:chOff x="5196021" y="3098303"/>
            <a:chExt cx="1475376" cy="1408770"/>
          </a:xfrm>
        </p:grpSpPr>
        <p:sp>
          <p:nvSpPr>
            <p:cNvPr id="59" name="Freeform: Shape 37">
              <a:extLst>
                <a:ext uri="{FF2B5EF4-FFF2-40B4-BE49-F238E27FC236}">
                  <a16:creationId xmlns="" xmlns:a16="http://schemas.microsoft.com/office/drawing/2014/main" id="{14A07FFC-CC1C-4445-8C56-5C8961A7C2A7}"/>
                </a:ext>
              </a:extLst>
            </p:cNvPr>
            <p:cNvSpPr/>
            <p:nvPr/>
          </p:nvSpPr>
          <p:spPr>
            <a:xfrm>
              <a:off x="5196021" y="3103734"/>
              <a:ext cx="732608" cy="743339"/>
            </a:xfrm>
            <a:custGeom>
              <a:avLst/>
              <a:gdLst>
                <a:gd name="connsiteX0" fmla="*/ 0 w 1883680"/>
                <a:gd name="connsiteY0" fmla="*/ 1883680 h 1883680"/>
                <a:gd name="connsiteX1" fmla="*/ 1883680 w 1883680"/>
                <a:gd name="connsiteY1" fmla="*/ 0 h 1883680"/>
                <a:gd name="connsiteX2" fmla="*/ 1883680 w 1883680"/>
                <a:gd name="connsiteY2" fmla="*/ 1883680 h 1883680"/>
                <a:gd name="connsiteX3" fmla="*/ 0 w 1883680"/>
                <a:gd name="connsiteY3" fmla="*/ 1883680 h 1883680"/>
              </a:gdLst>
              <a:ahLst/>
              <a:cxnLst>
                <a:cxn ang="0">
                  <a:pos x="connsiteX0" y="connsiteY0"/>
                </a:cxn>
                <a:cxn ang="0">
                  <a:pos x="connsiteX1" y="connsiteY1"/>
                </a:cxn>
                <a:cxn ang="0">
                  <a:pos x="connsiteX2" y="connsiteY2"/>
                </a:cxn>
                <a:cxn ang="0">
                  <a:pos x="connsiteX3" y="connsiteY3"/>
                </a:cxn>
              </a:cxnLst>
              <a:rect l="l" t="t" r="r" b="b"/>
              <a:pathLst>
                <a:path w="1883680" h="1883680">
                  <a:moveTo>
                    <a:pt x="0" y="1883680"/>
                  </a:moveTo>
                  <a:cubicBezTo>
                    <a:pt x="0" y="843352"/>
                    <a:pt x="843352" y="0"/>
                    <a:pt x="1883680" y="0"/>
                  </a:cubicBezTo>
                  <a:lnTo>
                    <a:pt x="1883680" y="1883680"/>
                  </a:lnTo>
                  <a:lnTo>
                    <a:pt x="0" y="1883680"/>
                  </a:lnTo>
                  <a:close/>
                </a:path>
              </a:pathLst>
            </a:custGeom>
            <a:solidFill>
              <a:srgbClr val="BFBFBF"/>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1440" tIns="548640" rIns="91440" bIns="182880" numCol="1" spcCol="1270" anchor="ctr" anchorCtr="0">
              <a:noAutofit/>
            </a:bodyPr>
            <a:lstStyle/>
            <a:p>
              <a:pPr marL="0" lvl="0" indent="0" algn="ctr" defTabSz="1066800">
                <a:lnSpc>
                  <a:spcPct val="90000"/>
                </a:lnSpc>
                <a:spcBef>
                  <a:spcPct val="0"/>
                </a:spcBef>
                <a:spcAft>
                  <a:spcPct val="35000"/>
                </a:spcAft>
                <a:buNone/>
              </a:pPr>
              <a:r>
                <a:rPr lang="zh-CN" altLang="en-US" sz="1200" kern="1200" dirty="0">
                  <a:solidFill>
                    <a:schemeClr val="bg1"/>
                  </a:solidFill>
                  <a:latin typeface="微软雅黑" panose="020B0503020204020204" pitchFamily="34" charset="-122"/>
                  <a:ea typeface="微软雅黑" panose="020B0503020204020204" pitchFamily="34" charset="-122"/>
                </a:rPr>
                <a:t>搭体系</a:t>
              </a:r>
            </a:p>
          </p:txBody>
        </p:sp>
        <p:sp>
          <p:nvSpPr>
            <p:cNvPr id="60" name="Freeform: Shape 38">
              <a:extLst>
                <a:ext uri="{FF2B5EF4-FFF2-40B4-BE49-F238E27FC236}">
                  <a16:creationId xmlns="" xmlns:a16="http://schemas.microsoft.com/office/drawing/2014/main" id="{035010CF-3B46-40AE-95EF-4B6FBD1ACACB}"/>
                </a:ext>
              </a:extLst>
            </p:cNvPr>
            <p:cNvSpPr/>
            <p:nvPr/>
          </p:nvSpPr>
          <p:spPr>
            <a:xfrm>
              <a:off x="5938791" y="3098303"/>
              <a:ext cx="732606" cy="743339"/>
            </a:xfrm>
            <a:custGeom>
              <a:avLst/>
              <a:gdLst>
                <a:gd name="connsiteX0" fmla="*/ 0 w 1883680"/>
                <a:gd name="connsiteY0" fmla="*/ 1883680 h 1883680"/>
                <a:gd name="connsiteX1" fmla="*/ 1883680 w 1883680"/>
                <a:gd name="connsiteY1" fmla="*/ 0 h 1883680"/>
                <a:gd name="connsiteX2" fmla="*/ 1883680 w 1883680"/>
                <a:gd name="connsiteY2" fmla="*/ 1883680 h 1883680"/>
                <a:gd name="connsiteX3" fmla="*/ 0 w 1883680"/>
                <a:gd name="connsiteY3" fmla="*/ 1883680 h 1883680"/>
              </a:gdLst>
              <a:ahLst/>
              <a:cxnLst>
                <a:cxn ang="0">
                  <a:pos x="connsiteX0" y="connsiteY0"/>
                </a:cxn>
                <a:cxn ang="0">
                  <a:pos x="connsiteX1" y="connsiteY1"/>
                </a:cxn>
                <a:cxn ang="0">
                  <a:pos x="connsiteX2" y="connsiteY2"/>
                </a:cxn>
                <a:cxn ang="0">
                  <a:pos x="connsiteX3" y="connsiteY3"/>
                </a:cxn>
              </a:cxnLst>
              <a:rect l="l" t="t" r="r" b="b"/>
              <a:pathLst>
                <a:path w="1883680" h="1883680">
                  <a:moveTo>
                    <a:pt x="0" y="0"/>
                  </a:moveTo>
                  <a:cubicBezTo>
                    <a:pt x="1040328" y="0"/>
                    <a:pt x="1883680" y="843352"/>
                    <a:pt x="1883680" y="1883680"/>
                  </a:cubicBezTo>
                  <a:lnTo>
                    <a:pt x="0" y="1883680"/>
                  </a:lnTo>
                  <a:lnTo>
                    <a:pt x="0" y="0"/>
                  </a:lnTo>
                  <a:close/>
                </a:path>
              </a:pathLst>
            </a:custGeom>
            <a:solidFill>
              <a:schemeClr val="bg1">
                <a:lumMod val="75000"/>
              </a:schemeClr>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1097280" rIns="91440" bIns="731520" numCol="1" spcCol="1270" anchor="ctr" anchorCtr="0">
              <a:noAutofit/>
            </a:bodyPr>
            <a:lstStyle/>
            <a:p>
              <a:pPr algn="ctr" defTabSz="1066800">
                <a:lnSpc>
                  <a:spcPct val="90000"/>
                </a:lnSpc>
                <a:spcBef>
                  <a:spcPct val="0"/>
                </a:spcBef>
                <a:spcAft>
                  <a:spcPct val="35000"/>
                </a:spcAft>
              </a:pPr>
              <a:r>
                <a:rPr lang="zh-CN" altLang="en-US" sz="1200" dirty="0">
                  <a:latin typeface="微软雅黑" panose="020B0503020204020204" pitchFamily="34" charset="-122"/>
                  <a:ea typeface="微软雅黑" panose="020B0503020204020204" pitchFamily="34" charset="-122"/>
                </a:rPr>
                <a:t>理指标</a:t>
              </a:r>
            </a:p>
          </p:txBody>
        </p:sp>
        <p:sp>
          <p:nvSpPr>
            <p:cNvPr id="61" name="Freeform: Shape 39">
              <a:extLst>
                <a:ext uri="{FF2B5EF4-FFF2-40B4-BE49-F238E27FC236}">
                  <a16:creationId xmlns="" xmlns:a16="http://schemas.microsoft.com/office/drawing/2014/main" id="{7A27DD79-483F-4537-A1F4-D3A18C344891}"/>
                </a:ext>
              </a:extLst>
            </p:cNvPr>
            <p:cNvSpPr/>
            <p:nvPr/>
          </p:nvSpPr>
          <p:spPr>
            <a:xfrm>
              <a:off x="5938789" y="3848302"/>
              <a:ext cx="732607" cy="658771"/>
            </a:xfrm>
            <a:custGeom>
              <a:avLst/>
              <a:gdLst>
                <a:gd name="connsiteX0" fmla="*/ 0 w 1883680"/>
                <a:gd name="connsiteY0" fmla="*/ 1883680 h 1883680"/>
                <a:gd name="connsiteX1" fmla="*/ 1883680 w 1883680"/>
                <a:gd name="connsiteY1" fmla="*/ 0 h 1883680"/>
                <a:gd name="connsiteX2" fmla="*/ 1883680 w 1883680"/>
                <a:gd name="connsiteY2" fmla="*/ 1883680 h 1883680"/>
                <a:gd name="connsiteX3" fmla="*/ 0 w 1883680"/>
                <a:gd name="connsiteY3" fmla="*/ 1883680 h 1883680"/>
              </a:gdLst>
              <a:ahLst/>
              <a:cxnLst>
                <a:cxn ang="0">
                  <a:pos x="connsiteX0" y="connsiteY0"/>
                </a:cxn>
                <a:cxn ang="0">
                  <a:pos x="connsiteX1" y="connsiteY1"/>
                </a:cxn>
                <a:cxn ang="0">
                  <a:pos x="connsiteX2" y="connsiteY2"/>
                </a:cxn>
                <a:cxn ang="0">
                  <a:pos x="connsiteX3" y="connsiteY3"/>
                </a:cxn>
              </a:cxnLst>
              <a:rect l="l" t="t" r="r" b="b"/>
              <a:pathLst>
                <a:path w="1883680" h="1883680">
                  <a:moveTo>
                    <a:pt x="1883680" y="0"/>
                  </a:moveTo>
                  <a:cubicBezTo>
                    <a:pt x="1883680" y="1040328"/>
                    <a:pt x="1040328" y="1883680"/>
                    <a:pt x="0" y="1883680"/>
                  </a:cubicBezTo>
                  <a:lnTo>
                    <a:pt x="0" y="0"/>
                  </a:lnTo>
                  <a:lnTo>
                    <a:pt x="1883680" y="0"/>
                  </a:lnTo>
                  <a:close/>
                </a:path>
              </a:pathLst>
            </a:custGeom>
            <a:solidFill>
              <a:schemeClr val="bg1">
                <a:lumMod val="75000"/>
              </a:schemeClr>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91440" tIns="365760" rIns="182880" bIns="722405" numCol="1" spcCol="1270" anchor="ctr" anchorCtr="0">
              <a:noAutofit/>
            </a:bodyPr>
            <a:lstStyle/>
            <a:p>
              <a:pPr marL="0" lvl="0" indent="0" algn="ctr" defTabSz="1066800">
                <a:lnSpc>
                  <a:spcPct val="90000"/>
                </a:lnSpc>
                <a:spcBef>
                  <a:spcPct val="0"/>
                </a:spcBef>
                <a:spcAft>
                  <a:spcPct val="35000"/>
                </a:spcAft>
                <a:buNone/>
              </a:pPr>
              <a:r>
                <a:rPr lang="zh-CN" altLang="en-US" sz="1200" dirty="0">
                  <a:latin typeface="微软雅黑" panose="020B0503020204020204" pitchFamily="34" charset="-122"/>
                  <a:ea typeface="微软雅黑" panose="020B0503020204020204" pitchFamily="34" charset="-122"/>
                </a:rPr>
                <a:t>建模型</a:t>
              </a:r>
              <a:endParaRPr lang="zh-CN" altLang="en-US" sz="1200" kern="1200" dirty="0">
                <a:latin typeface="微软雅黑" panose="020B0503020204020204" pitchFamily="34" charset="-122"/>
                <a:ea typeface="微软雅黑" panose="020B0503020204020204" pitchFamily="34" charset="-122"/>
              </a:endParaRPr>
            </a:p>
          </p:txBody>
        </p:sp>
        <p:sp>
          <p:nvSpPr>
            <p:cNvPr id="62" name="Freeform: Shape 40">
              <a:extLst>
                <a:ext uri="{FF2B5EF4-FFF2-40B4-BE49-F238E27FC236}">
                  <a16:creationId xmlns="" xmlns:a16="http://schemas.microsoft.com/office/drawing/2014/main" id="{870AF614-8635-46B3-9334-134B3167BFD7}"/>
                </a:ext>
              </a:extLst>
            </p:cNvPr>
            <p:cNvSpPr/>
            <p:nvPr/>
          </p:nvSpPr>
          <p:spPr>
            <a:xfrm>
              <a:off x="5206181" y="3848302"/>
              <a:ext cx="732607" cy="649313"/>
            </a:xfrm>
            <a:custGeom>
              <a:avLst/>
              <a:gdLst>
                <a:gd name="connsiteX0" fmla="*/ 0 w 1883680"/>
                <a:gd name="connsiteY0" fmla="*/ 1883680 h 1883680"/>
                <a:gd name="connsiteX1" fmla="*/ 1883680 w 1883680"/>
                <a:gd name="connsiteY1" fmla="*/ 0 h 1883680"/>
                <a:gd name="connsiteX2" fmla="*/ 1883680 w 1883680"/>
                <a:gd name="connsiteY2" fmla="*/ 1883680 h 1883680"/>
                <a:gd name="connsiteX3" fmla="*/ 0 w 1883680"/>
                <a:gd name="connsiteY3" fmla="*/ 1883680 h 1883680"/>
              </a:gdLst>
              <a:ahLst/>
              <a:cxnLst>
                <a:cxn ang="0">
                  <a:pos x="connsiteX0" y="connsiteY0"/>
                </a:cxn>
                <a:cxn ang="0">
                  <a:pos x="connsiteX1" y="connsiteY1"/>
                </a:cxn>
                <a:cxn ang="0">
                  <a:pos x="connsiteX2" y="connsiteY2"/>
                </a:cxn>
                <a:cxn ang="0">
                  <a:pos x="connsiteX3" y="connsiteY3"/>
                </a:cxn>
              </a:cxnLst>
              <a:rect l="l" t="t" r="r" b="b"/>
              <a:pathLst>
                <a:path w="1883680" h="1883680">
                  <a:moveTo>
                    <a:pt x="1883680" y="1883680"/>
                  </a:moveTo>
                  <a:cubicBezTo>
                    <a:pt x="843352" y="1883680"/>
                    <a:pt x="0" y="1040328"/>
                    <a:pt x="0" y="0"/>
                  </a:cubicBezTo>
                  <a:lnTo>
                    <a:pt x="1883680" y="0"/>
                  </a:lnTo>
                  <a:lnTo>
                    <a:pt x="1883680" y="1883680"/>
                  </a:lnTo>
                  <a:close/>
                </a:path>
              </a:pathLst>
            </a:custGeom>
            <a:solidFill>
              <a:schemeClr val="accent2"/>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1440" tIns="91440" rIns="91440" bIns="457200" numCol="1" spcCol="1270" anchor="ctr" anchorCtr="0">
              <a:noAutofit/>
            </a:bodyPr>
            <a:lstStyle/>
            <a:p>
              <a:pPr marL="0" lvl="0" indent="0" algn="ctr" defTabSz="1066800">
                <a:lnSpc>
                  <a:spcPct val="90000"/>
                </a:lnSpc>
                <a:spcBef>
                  <a:spcPct val="0"/>
                </a:spcBef>
                <a:spcAft>
                  <a:spcPct val="35000"/>
                </a:spcAft>
                <a:buNone/>
              </a:pPr>
              <a:r>
                <a:rPr lang="zh-CN" altLang="en-US" sz="1200" kern="1200" dirty="0">
                  <a:solidFill>
                    <a:schemeClr val="tx1"/>
                  </a:solidFill>
                  <a:latin typeface="微软雅黑" panose="020B0503020204020204" pitchFamily="34" charset="-122"/>
                  <a:ea typeface="微软雅黑" panose="020B0503020204020204" pitchFamily="34" charset="-122"/>
                </a:rPr>
                <a:t>建平台</a:t>
              </a:r>
            </a:p>
          </p:txBody>
        </p:sp>
      </p:grpSp>
    </p:spTree>
    <p:extLst>
      <p:ext uri="{BB962C8B-B14F-4D97-AF65-F5344CB8AC3E}">
        <p14:creationId xmlns:p14="http://schemas.microsoft.com/office/powerpoint/2010/main" val="4224143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167141" y="1838980"/>
            <a:ext cx="685800" cy="5048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5">
                    <a:lumMod val="75000"/>
                  </a:schemeClr>
                </a:solidFill>
                <a:latin typeface="微软雅黑" panose="020B0503020204020204" pitchFamily="34" charset="-122"/>
                <a:ea typeface="微软雅黑" panose="020B0503020204020204" pitchFamily="34" charset="-122"/>
                <a:cs typeface="+mn-ea"/>
                <a:sym typeface="+mn-lt"/>
              </a:rPr>
              <a:t>1</a:t>
            </a:r>
            <a:endParaRPr lang="zh-CN" altLang="en-US" dirty="0">
              <a:solidFill>
                <a:schemeClr val="accent5">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7" name="矩形 6"/>
          <p:cNvSpPr/>
          <p:nvPr/>
        </p:nvSpPr>
        <p:spPr>
          <a:xfrm>
            <a:off x="5129165" y="1838980"/>
            <a:ext cx="5223976" cy="5048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accent5">
                    <a:lumMod val="75000"/>
                  </a:schemeClr>
                </a:solidFill>
                <a:latin typeface="微软雅黑" panose="020B0503020204020204" pitchFamily="34" charset="-122"/>
                <a:ea typeface="微软雅黑" panose="020B0503020204020204" pitchFamily="34" charset="-122"/>
                <a:cs typeface="+mn-ea"/>
                <a:sym typeface="+mn-lt"/>
              </a:rPr>
              <a:t>数据治理体系交流</a:t>
            </a:r>
            <a:endParaRPr lang="zh-CN" altLang="en-US" dirty="0">
              <a:solidFill>
                <a:schemeClr val="accent5">
                  <a:lumMod val="75000"/>
                </a:schemeClr>
              </a:solidFill>
              <a:latin typeface="微软雅黑" panose="020B0503020204020204" pitchFamily="34" charset="-122"/>
              <a:ea typeface="微软雅黑" panose="020B0503020204020204" pitchFamily="34" charset="-122"/>
              <a:cs typeface="+mn-ea"/>
              <a:sym typeface="+mn-lt"/>
            </a:endParaRPr>
          </a:p>
        </p:txBody>
      </p:sp>
      <p:pic>
        <p:nvPicPr>
          <p:cNvPr id="18" name="图片 17"/>
          <p:cNvPicPr>
            <a:picLocks noChangeAspect="1"/>
          </p:cNvPicPr>
          <p:nvPr/>
        </p:nvPicPr>
        <p:blipFill rotWithShape="1">
          <a:blip r:embed="rId3" cstate="screen">
            <a:duotone>
              <a:prstClr val="black"/>
              <a:schemeClr val="tx2">
                <a:tint val="45000"/>
                <a:satMod val="400000"/>
              </a:schemeClr>
            </a:duotone>
            <a:extLst>
              <a:ext uri="{BEBA8EAE-BF5A-486C-A8C5-ECC9F3942E4B}">
                <a14:imgProps xmlns:a14="http://schemas.microsoft.com/office/drawing/2010/main">
                  <a14:imgLayer r:embed="rId4">
                    <a14:imgEffect>
                      <a14:brightnessContrast bright="40000" contrast="21000"/>
                    </a14:imgEffect>
                    <a14:imgEffect>
                      <a14:colorTemperature colorTemp="4684"/>
                    </a14:imgEffect>
                  </a14:imgLayer>
                </a14:imgProps>
              </a:ext>
            </a:extLst>
          </a:blip>
          <a:srcRect t="-278"/>
          <a:stretch>
            <a:fillRect/>
          </a:stretch>
        </p:blipFill>
        <p:spPr>
          <a:xfrm>
            <a:off x="-7287" y="-29980"/>
            <a:ext cx="3304391" cy="6887980"/>
          </a:xfrm>
          <a:prstGeom prst="rect">
            <a:avLst/>
          </a:prstGeom>
          <a:effectLst>
            <a:outerShdw blurRad="50800" dist="50800" dir="5400000" algn="ctr" rotWithShape="0">
              <a:srgbClr val="000000"/>
            </a:outerShdw>
          </a:effectLst>
        </p:spPr>
      </p:pic>
      <p:sp>
        <p:nvSpPr>
          <p:cNvPr id="19" name="矩形 18"/>
          <p:cNvSpPr/>
          <p:nvPr/>
        </p:nvSpPr>
        <p:spPr>
          <a:xfrm>
            <a:off x="4167141" y="2486899"/>
            <a:ext cx="685800" cy="50482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anose="020B0503020204020204" pitchFamily="34" charset="-122"/>
                <a:ea typeface="微软雅黑" panose="020B0503020204020204" pitchFamily="34" charset="-122"/>
                <a:cs typeface="+mn-ea"/>
                <a:sym typeface="+mn-lt"/>
              </a:rPr>
              <a:t>2</a:t>
            </a:r>
            <a:endParaRPr lang="zh-CN" altLang="en-US"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0" name="矩形 19"/>
          <p:cNvSpPr/>
          <p:nvPr/>
        </p:nvSpPr>
        <p:spPr>
          <a:xfrm>
            <a:off x="5129165" y="2486899"/>
            <a:ext cx="5223976" cy="50482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cs typeface="+mn-ea"/>
                <a:sym typeface="+mn-lt"/>
              </a:rPr>
              <a:t>数据中台建设体系交流</a:t>
            </a:r>
            <a:endParaRPr lang="zh-CN" altLang="en-US" dirty="0">
              <a:cs typeface="+mn-ea"/>
              <a:sym typeface="+mn-lt"/>
            </a:endParaRPr>
          </a:p>
        </p:txBody>
      </p:sp>
      <p:sp>
        <p:nvSpPr>
          <p:cNvPr id="16" name="矩形 15"/>
          <p:cNvSpPr/>
          <p:nvPr/>
        </p:nvSpPr>
        <p:spPr>
          <a:xfrm>
            <a:off x="4340289" y="3134817"/>
            <a:ext cx="504000" cy="360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accent5">
                    <a:lumMod val="75000"/>
                  </a:schemeClr>
                </a:solidFill>
                <a:latin typeface="微软雅黑" panose="020B0503020204020204" pitchFamily="34" charset="-122"/>
                <a:ea typeface="微软雅黑" panose="020B0503020204020204" pitchFamily="34" charset="-122"/>
                <a:cs typeface="+mn-ea"/>
                <a:sym typeface="+mn-lt"/>
              </a:rPr>
              <a:t>2</a:t>
            </a:r>
            <a:r>
              <a:rPr lang="en-US" altLang="zh-CN" sz="1600" dirty="0">
                <a:solidFill>
                  <a:schemeClr val="accent5">
                    <a:lumMod val="75000"/>
                  </a:schemeClr>
                </a:solidFill>
                <a:latin typeface="微软雅黑" panose="020B0503020204020204" pitchFamily="34" charset="-122"/>
                <a:ea typeface="微软雅黑" panose="020B0503020204020204" pitchFamily="34" charset="-122"/>
                <a:cs typeface="+mn-ea"/>
                <a:sym typeface="+mn-lt"/>
              </a:rPr>
              <a:t>.1</a:t>
            </a:r>
            <a:endParaRPr lang="zh-CN" altLang="en-US" sz="1600" dirty="0">
              <a:solidFill>
                <a:schemeClr val="accent5">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17" name="矩形 16"/>
          <p:cNvSpPr/>
          <p:nvPr/>
        </p:nvSpPr>
        <p:spPr>
          <a:xfrm>
            <a:off x="5129165" y="3134818"/>
            <a:ext cx="4680000" cy="360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accent5">
                    <a:lumMod val="75000"/>
                  </a:schemeClr>
                </a:solidFill>
                <a:latin typeface="微软雅黑" panose="020B0503020204020204" pitchFamily="34" charset="-122"/>
                <a:ea typeface="微软雅黑" panose="020B0503020204020204" pitchFamily="34" charset="-122"/>
                <a:cs typeface="+mn-ea"/>
                <a:sym typeface="+mn-lt"/>
              </a:rPr>
              <a:t>数据中台建设体系交流</a:t>
            </a:r>
            <a:endParaRPr lang="zh-CN" altLang="en-US" sz="1600" dirty="0">
              <a:solidFill>
                <a:schemeClr val="accent5">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15" name="矩形 14"/>
          <p:cNvSpPr/>
          <p:nvPr/>
        </p:nvSpPr>
        <p:spPr>
          <a:xfrm>
            <a:off x="4340289" y="3637909"/>
            <a:ext cx="504000" cy="360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2.2</a:t>
            </a:r>
            <a:endParaRPr lang="zh-CN" altLang="en-US" sz="16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3" name="矩形 22"/>
          <p:cNvSpPr/>
          <p:nvPr/>
        </p:nvSpPr>
        <p:spPr>
          <a:xfrm>
            <a:off x="5129165" y="3637910"/>
            <a:ext cx="4680000" cy="360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指标体系建设</a:t>
            </a:r>
            <a:endParaRPr lang="zh-CN" altLang="en-US" sz="1600" dirty="0">
              <a:solidFill>
                <a:schemeClr val="bg1"/>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890653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3182"/>
          </a:xfrm>
        </p:spPr>
        <p:txBody>
          <a:bodyPr/>
          <a:lstStyle/>
          <a:p>
            <a:r>
              <a:rPr lang="zh-CN" altLang="en-US" dirty="0"/>
              <a:t>指标</a:t>
            </a:r>
            <a:r>
              <a:rPr lang="zh-CN" altLang="en-US" dirty="0" smtClean="0"/>
              <a:t>体系</a:t>
            </a:r>
            <a:r>
              <a:rPr lang="zh-CN" altLang="en-US" dirty="0"/>
              <a:t>搭建方法论</a:t>
            </a:r>
          </a:p>
        </p:txBody>
      </p:sp>
      <p:sp>
        <p:nvSpPr>
          <p:cNvPr id="201" name="矩形 200"/>
          <p:cNvSpPr/>
          <p:nvPr/>
        </p:nvSpPr>
        <p:spPr>
          <a:xfrm>
            <a:off x="355506" y="743465"/>
            <a:ext cx="11479221" cy="338554"/>
          </a:xfrm>
          <a:prstGeom prst="rect">
            <a:avLst/>
          </a:prstGeom>
        </p:spPr>
        <p:txBody>
          <a:bodyPr wrap="square">
            <a:spAutoFit/>
          </a:bodyPr>
          <a:lstStyle/>
          <a:p>
            <a:pPr defTabSz="914478"/>
            <a:r>
              <a:rPr lang="zh-CN" altLang="en-US" sz="1600" dirty="0">
                <a:solidFill>
                  <a:srgbClr val="1D1D1A"/>
                </a:solidFill>
                <a:latin typeface="微软雅黑" panose="020B0503020204020204" pitchFamily="34" charset="-122"/>
                <a:ea typeface="微软雅黑" panose="020B0503020204020204" pitchFamily="34" charset="-122"/>
              </a:rPr>
              <a:t>从“谁来看”“看什么”“怎么看”深挖各管理层级数据应用需求，</a:t>
            </a:r>
            <a:r>
              <a:rPr lang="zh-CN" altLang="en-US" sz="1600" dirty="0">
                <a:solidFill>
                  <a:srgbClr val="FF0000"/>
                </a:solidFill>
                <a:latin typeface="微软雅黑" panose="020B0503020204020204" pitchFamily="34" charset="-122"/>
                <a:ea typeface="微软雅黑" panose="020B0503020204020204" pitchFamily="34" charset="-122"/>
              </a:rPr>
              <a:t>快速融合</a:t>
            </a:r>
            <a:r>
              <a:rPr lang="zh-CN" altLang="en-US" sz="1600" dirty="0">
                <a:solidFill>
                  <a:srgbClr val="1D1D1A"/>
                </a:solidFill>
                <a:latin typeface="微软雅黑" panose="020B0503020204020204" pitchFamily="34" charset="-122"/>
                <a:ea typeface="微软雅黑" panose="020B0503020204020204" pitchFamily="34" charset="-122"/>
              </a:rPr>
              <a:t>搭建</a:t>
            </a:r>
            <a:r>
              <a:rPr lang="zh-CN" altLang="en-US" sz="1600" dirty="0" smtClean="0">
                <a:solidFill>
                  <a:srgbClr val="FF0000"/>
                </a:solidFill>
                <a:latin typeface="微软雅黑" panose="020B0503020204020204" pitchFamily="34" charset="-122"/>
                <a:ea typeface="微软雅黑" panose="020B0503020204020204" pitchFamily="34" charset="-122"/>
              </a:rPr>
              <a:t>符合</a:t>
            </a:r>
            <a:r>
              <a:rPr lang="zh-CN" altLang="en-US" sz="1600" dirty="0">
                <a:solidFill>
                  <a:srgbClr val="1D1D1A"/>
                </a:solidFill>
                <a:latin typeface="微软雅黑" panose="020B0503020204020204" pitchFamily="34" charset="-122"/>
                <a:ea typeface="微软雅黑" panose="020B0503020204020204" pitchFamily="34" charset="-122"/>
              </a:rPr>
              <a:t>企业</a:t>
            </a:r>
            <a:r>
              <a:rPr lang="zh-CN" altLang="en-US" sz="1600" dirty="0" smtClean="0">
                <a:solidFill>
                  <a:srgbClr val="1D1D1A"/>
                </a:solidFill>
                <a:latin typeface="微软雅黑" panose="020B0503020204020204" pitchFamily="34" charset="-122"/>
                <a:ea typeface="微软雅黑" panose="020B0503020204020204" pitchFamily="34" charset="-122"/>
              </a:rPr>
              <a:t>的指标分析</a:t>
            </a:r>
            <a:r>
              <a:rPr lang="zh-CN" altLang="en-US" sz="1600" dirty="0">
                <a:solidFill>
                  <a:srgbClr val="1D1D1A"/>
                </a:solidFill>
                <a:latin typeface="微软雅黑" panose="020B0503020204020204" pitchFamily="34" charset="-122"/>
                <a:ea typeface="微软雅黑" panose="020B0503020204020204" pitchFamily="34" charset="-122"/>
              </a:rPr>
              <a:t>体系</a:t>
            </a:r>
          </a:p>
        </p:txBody>
      </p:sp>
      <p:cxnSp>
        <p:nvCxnSpPr>
          <p:cNvPr id="202" name="直接连接符 31">
            <a:extLst>
              <a:ext uri="{FF2B5EF4-FFF2-40B4-BE49-F238E27FC236}">
                <a16:creationId xmlns:a16="http://schemas.microsoft.com/office/drawing/2014/main" xmlns="" id="{D8316417-F861-4D4D-8AFC-FAA7730B279D}"/>
              </a:ext>
            </a:extLst>
          </p:cNvPr>
          <p:cNvCxnSpPr>
            <a:cxnSpLocks noChangeShapeType="1"/>
          </p:cNvCxnSpPr>
          <p:nvPr/>
        </p:nvCxnSpPr>
        <p:spPr bwMode="auto">
          <a:xfrm>
            <a:off x="3495532" y="1588434"/>
            <a:ext cx="93903" cy="4927600"/>
          </a:xfrm>
          <a:prstGeom prst="line">
            <a:avLst/>
          </a:prstGeom>
          <a:noFill/>
          <a:ln w="9525">
            <a:solidFill>
              <a:srgbClr val="808080"/>
            </a:solidFill>
            <a:prstDash val="sysDash"/>
            <a:round/>
            <a:headEnd/>
            <a:tailEnd/>
          </a:ln>
          <a:extLst>
            <a:ext uri="{909E8E84-426E-40DD-AFC4-6F175D3DCCD1}">
              <a14:hiddenFill xmlns:a14="http://schemas.microsoft.com/office/drawing/2010/main">
                <a:noFill/>
              </a14:hiddenFill>
            </a:ext>
          </a:extLst>
        </p:spPr>
      </p:cxnSp>
      <p:cxnSp>
        <p:nvCxnSpPr>
          <p:cNvPr id="203" name="直接连接符 32">
            <a:extLst>
              <a:ext uri="{FF2B5EF4-FFF2-40B4-BE49-F238E27FC236}">
                <a16:creationId xmlns:a16="http://schemas.microsoft.com/office/drawing/2014/main" xmlns="" id="{07735773-DBA6-4090-B4B3-B9E2CABD0AC4}"/>
              </a:ext>
            </a:extLst>
          </p:cNvPr>
          <p:cNvCxnSpPr>
            <a:cxnSpLocks noChangeShapeType="1"/>
          </p:cNvCxnSpPr>
          <p:nvPr/>
        </p:nvCxnSpPr>
        <p:spPr bwMode="auto">
          <a:xfrm flipH="1">
            <a:off x="10711521" y="1661460"/>
            <a:ext cx="1" cy="4720388"/>
          </a:xfrm>
          <a:prstGeom prst="line">
            <a:avLst/>
          </a:prstGeom>
          <a:noFill/>
          <a:ln w="9525">
            <a:solidFill>
              <a:srgbClr val="808080"/>
            </a:solidFill>
            <a:prstDash val="sysDash"/>
            <a:round/>
            <a:headEnd/>
            <a:tailEnd/>
          </a:ln>
          <a:extLst>
            <a:ext uri="{909E8E84-426E-40DD-AFC4-6F175D3DCCD1}">
              <a14:hiddenFill xmlns:a14="http://schemas.microsoft.com/office/drawing/2010/main">
                <a:noFill/>
              </a14:hiddenFill>
            </a:ext>
          </a:extLst>
        </p:spPr>
      </p:cxnSp>
      <p:cxnSp>
        <p:nvCxnSpPr>
          <p:cNvPr id="204" name="直接连接符 33">
            <a:extLst>
              <a:ext uri="{FF2B5EF4-FFF2-40B4-BE49-F238E27FC236}">
                <a16:creationId xmlns:a16="http://schemas.microsoft.com/office/drawing/2014/main" xmlns="" id="{0DDFA27D-0D13-4225-8272-EE0895E4149F}"/>
              </a:ext>
            </a:extLst>
          </p:cNvPr>
          <p:cNvCxnSpPr>
            <a:cxnSpLocks noChangeShapeType="1"/>
          </p:cNvCxnSpPr>
          <p:nvPr/>
        </p:nvCxnSpPr>
        <p:spPr bwMode="auto">
          <a:xfrm>
            <a:off x="9722399" y="1675746"/>
            <a:ext cx="18780" cy="4840288"/>
          </a:xfrm>
          <a:prstGeom prst="line">
            <a:avLst/>
          </a:prstGeom>
          <a:noFill/>
          <a:ln w="9525">
            <a:solidFill>
              <a:srgbClr val="808080"/>
            </a:solidFill>
            <a:prstDash val="sysDash"/>
            <a:round/>
            <a:headEnd/>
            <a:tailEnd/>
          </a:ln>
          <a:extLst>
            <a:ext uri="{909E8E84-426E-40DD-AFC4-6F175D3DCCD1}">
              <a14:hiddenFill xmlns:a14="http://schemas.microsoft.com/office/drawing/2010/main">
                <a:noFill/>
              </a14:hiddenFill>
            </a:ext>
          </a:extLst>
        </p:spPr>
      </p:cxnSp>
      <p:sp>
        <p:nvSpPr>
          <p:cNvPr id="205" name="圆角矩形 35">
            <a:extLst>
              <a:ext uri="{FF2B5EF4-FFF2-40B4-BE49-F238E27FC236}">
                <a16:creationId xmlns:a16="http://schemas.microsoft.com/office/drawing/2014/main" xmlns="" id="{B4F8A0C0-44D5-4A11-9780-8F6AD6C07302}"/>
              </a:ext>
            </a:extLst>
          </p:cNvPr>
          <p:cNvSpPr>
            <a:spLocks noChangeArrowheads="1"/>
          </p:cNvSpPr>
          <p:nvPr/>
        </p:nvSpPr>
        <p:spPr bwMode="auto">
          <a:xfrm>
            <a:off x="8831356" y="1747009"/>
            <a:ext cx="747057" cy="339900"/>
          </a:xfrm>
          <a:prstGeom prst="roundRect">
            <a:avLst>
              <a:gd name="adj" fmla="val 16667"/>
            </a:avLst>
          </a:prstGeom>
          <a:solidFill>
            <a:srgbClr val="FCC800">
              <a:lumMod val="75000"/>
            </a:srgbClr>
          </a:solidFill>
          <a:ln>
            <a:noFill/>
          </a:ln>
          <a:effectLst>
            <a:outerShdw dist="38100" dir="2700000" algn="ctr" rotWithShape="0">
              <a:srgbClr val="000000">
                <a:alpha val="37000"/>
              </a:srgbClr>
            </a:outerShdw>
          </a:effectLst>
        </p:spPr>
        <p:txBody>
          <a:bodyPr lIns="35994" tIns="35994" rIns="35994" bIns="35994" anchor="ctr"/>
          <a:lstStyle>
            <a:lvl1pPr defTabSz="447675">
              <a:lnSpc>
                <a:spcPct val="120000"/>
              </a:lnSpc>
              <a:spcBef>
                <a:spcPct val="20000"/>
              </a:spcBef>
              <a:buFont typeface="Wingdings" panose="05000000000000000000" pitchFamily="2" charset="2"/>
              <a:buChar char="§"/>
              <a:defRPr sz="16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defTabSz="447675">
              <a:lnSpc>
                <a:spcPct val="120000"/>
              </a:lnSpc>
              <a:spcBef>
                <a:spcPct val="20000"/>
              </a:spcBef>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defTabSz="447675">
              <a:lnSpc>
                <a:spcPct val="120000"/>
              </a:lnSpc>
              <a:spcBef>
                <a:spcPct val="20000"/>
              </a:spcBef>
              <a:buFont typeface="Wingdings" panose="05000000000000000000" pitchFamily="2" charset="2"/>
              <a:buChar char="q"/>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defTabSz="447675">
              <a:lnSpc>
                <a:spcPct val="120000"/>
              </a:lnSpc>
              <a:spcBef>
                <a:spcPct val="20000"/>
              </a:spcBef>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defTabSz="447675">
              <a:lnSpc>
                <a:spcPct val="120000"/>
              </a:lnSpc>
              <a:spcBef>
                <a:spcPct val="20000"/>
              </a:spcBef>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9pPr>
          </a:lstStyle>
          <a:p>
            <a:pPr marL="0" marR="0" lvl="0" indent="0" algn="ctr" defTabSz="447675" eaLnBrk="1" fontAlgn="auto" latinLnBrk="0" hangingPunct="1">
              <a:lnSpc>
                <a:spcPct val="85000"/>
              </a:lnSpc>
              <a:spcBef>
                <a:spcPct val="15000"/>
              </a:spcBef>
              <a:spcAft>
                <a:spcPct val="15000"/>
              </a:spcAft>
              <a:buClrTx/>
              <a:buSzTx/>
              <a:buFont typeface="Arial" panose="020B0604020202020204" pitchFamily="34" charset="0"/>
              <a:buNone/>
              <a:tabLst/>
              <a:defRPr/>
            </a:pPr>
            <a:r>
              <a:rPr kumimoji="0" lang="zh-CN" altLang="en-US" sz="1200" b="1" i="0" u="none" strike="noStrike" kern="0" cap="none" spc="0" normalizeH="0" baseline="0" noProof="0" dirty="0">
                <a:ln>
                  <a:noFill/>
                </a:ln>
                <a:solidFill>
                  <a:srgbClr val="666666"/>
                </a:solidFill>
                <a:effectLst/>
                <a:uLnTx/>
                <a:uFillTx/>
                <a:latin typeface="微软雅黑" panose="020B0503020204020204" pitchFamily="34" charset="-122"/>
                <a:ea typeface="微软雅黑" panose="020B0503020204020204" pitchFamily="34" charset="-122"/>
                <a:sym typeface="Arial" panose="020B0604020202020204" pitchFamily="34" charset="0"/>
              </a:rPr>
              <a:t>质量分析</a:t>
            </a:r>
          </a:p>
        </p:txBody>
      </p:sp>
      <p:sp>
        <p:nvSpPr>
          <p:cNvPr id="206" name="圆角矩形 53">
            <a:extLst>
              <a:ext uri="{FF2B5EF4-FFF2-40B4-BE49-F238E27FC236}">
                <a16:creationId xmlns:a16="http://schemas.microsoft.com/office/drawing/2014/main" xmlns="" id="{2E4A15F5-A583-4186-BAF6-C47A96A601F8}"/>
              </a:ext>
            </a:extLst>
          </p:cNvPr>
          <p:cNvSpPr>
            <a:spLocks noChangeArrowheads="1"/>
          </p:cNvSpPr>
          <p:nvPr/>
        </p:nvSpPr>
        <p:spPr bwMode="auto">
          <a:xfrm>
            <a:off x="10824204" y="1750359"/>
            <a:ext cx="836787" cy="325436"/>
          </a:xfrm>
          <a:prstGeom prst="roundRect">
            <a:avLst>
              <a:gd name="adj" fmla="val 16667"/>
            </a:avLst>
          </a:prstGeom>
          <a:solidFill>
            <a:srgbClr val="30B5C5">
              <a:lumMod val="60000"/>
              <a:lumOff val="40000"/>
            </a:srgbClr>
          </a:solidFill>
          <a:ln>
            <a:noFill/>
          </a:ln>
          <a:effectLst>
            <a:outerShdw dist="38100" dir="2700000" algn="ctr" rotWithShape="0">
              <a:srgbClr val="000000">
                <a:alpha val="37000"/>
              </a:srgbClr>
            </a:outerShdw>
          </a:effectLst>
        </p:spPr>
        <p:txBody>
          <a:bodyPr lIns="35994" tIns="35994" rIns="35994" bIns="35994" anchor="ctr"/>
          <a:lstStyle/>
          <a:p>
            <a:pPr marL="0" marR="0" lvl="0" indent="0" algn="ctr" defTabSz="447675" eaLnBrk="1" fontAlgn="auto" latinLnBrk="0" hangingPunct="1">
              <a:lnSpc>
                <a:spcPct val="85000"/>
              </a:lnSpc>
              <a:spcBef>
                <a:spcPct val="15000"/>
              </a:spcBef>
              <a:spcAft>
                <a:spcPct val="15000"/>
              </a:spcAft>
              <a:buClrTx/>
              <a:buSzTx/>
              <a:buFontTx/>
              <a:buNone/>
              <a:tabLst/>
              <a:defRPr/>
            </a:pPr>
            <a:r>
              <a:rPr kumimoji="0" lang="zh-CN" altLang="en-US" sz="1200" b="1" i="0" u="none" strike="noStrike" kern="0" cap="none" spc="0" normalizeH="0" baseline="0" noProof="0" dirty="0" smtClean="0">
                <a:ln>
                  <a:noFill/>
                </a:ln>
                <a:solidFill>
                  <a:srgbClr val="666666"/>
                </a:solidFill>
                <a:effectLst/>
                <a:uLnTx/>
                <a:uFillTx/>
                <a:latin typeface="微软雅黑" panose="020B0503020204020204" pitchFamily="34" charset="-122"/>
                <a:ea typeface="微软雅黑" panose="020B0503020204020204" pitchFamily="34" charset="-122"/>
              </a:rPr>
              <a:t>库存分析</a:t>
            </a:r>
          </a:p>
        </p:txBody>
      </p:sp>
      <p:sp>
        <p:nvSpPr>
          <p:cNvPr id="207" name="圆角矩形 56">
            <a:extLst>
              <a:ext uri="{FF2B5EF4-FFF2-40B4-BE49-F238E27FC236}">
                <a16:creationId xmlns:a16="http://schemas.microsoft.com/office/drawing/2014/main" xmlns="" id="{F0FF6216-921A-43FD-ABCF-23061E9EB0CA}"/>
              </a:ext>
            </a:extLst>
          </p:cNvPr>
          <p:cNvSpPr>
            <a:spLocks noChangeArrowheads="1"/>
          </p:cNvSpPr>
          <p:nvPr/>
        </p:nvSpPr>
        <p:spPr bwMode="auto">
          <a:xfrm>
            <a:off x="396702" y="1718973"/>
            <a:ext cx="596813" cy="889000"/>
          </a:xfrm>
          <a:prstGeom prst="roundRect">
            <a:avLst>
              <a:gd name="adj" fmla="val 16667"/>
            </a:avLst>
          </a:prstGeom>
          <a:solidFill>
            <a:srgbClr val="30B5BB"/>
          </a:solidFill>
          <a:ln w="9525">
            <a:noFill/>
            <a:round/>
            <a:headEnd/>
            <a:tailEnd/>
          </a:ln>
          <a:effectLst>
            <a:outerShdw dist="38100" dir="2700000" algn="ctr" rotWithShape="0">
              <a:srgbClr val="000000">
                <a:alpha val="37000"/>
              </a:srgbClr>
            </a:outerShdw>
          </a:effectLst>
        </p:spPr>
        <p:txBody>
          <a:bodyPr lIns="35994" tIns="35994" rIns="35994" bIns="35994" anchor="ctr"/>
          <a:lstStyle>
            <a:lvl1pPr defTabSz="447675">
              <a:lnSpc>
                <a:spcPct val="120000"/>
              </a:lnSpc>
              <a:spcBef>
                <a:spcPct val="20000"/>
              </a:spcBef>
              <a:buFont typeface="Wingdings" panose="05000000000000000000" pitchFamily="2" charset="2"/>
              <a:buChar char="§"/>
              <a:defRPr sz="16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defTabSz="447675">
              <a:lnSpc>
                <a:spcPct val="120000"/>
              </a:lnSpc>
              <a:spcBef>
                <a:spcPct val="20000"/>
              </a:spcBef>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defTabSz="447675">
              <a:lnSpc>
                <a:spcPct val="120000"/>
              </a:lnSpc>
              <a:spcBef>
                <a:spcPct val="20000"/>
              </a:spcBef>
              <a:buFont typeface="Wingdings" panose="05000000000000000000" pitchFamily="2" charset="2"/>
              <a:buChar char="q"/>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defTabSz="447675">
              <a:lnSpc>
                <a:spcPct val="120000"/>
              </a:lnSpc>
              <a:spcBef>
                <a:spcPct val="20000"/>
              </a:spcBef>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defTabSz="447675">
              <a:lnSpc>
                <a:spcPct val="120000"/>
              </a:lnSpc>
              <a:spcBef>
                <a:spcPct val="20000"/>
              </a:spcBef>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9pPr>
          </a:lstStyle>
          <a:p>
            <a:pPr marL="0" marR="0" lvl="0" indent="0" algn="ctr" defTabSz="447675" eaLnBrk="1" fontAlgn="auto" latinLnBrk="0" hangingPunct="1">
              <a:lnSpc>
                <a:spcPct val="85000"/>
              </a:lnSpc>
              <a:spcBef>
                <a:spcPct val="15000"/>
              </a:spcBef>
              <a:spcAft>
                <a:spcPct val="15000"/>
              </a:spcAft>
              <a:buClrTx/>
              <a:buSzTx/>
              <a:buFont typeface="Arial" panose="020B0604020202020204" pitchFamily="34" charset="0"/>
              <a:buNone/>
              <a:tabLst/>
              <a:defRPr/>
            </a:pPr>
            <a:r>
              <a:rPr kumimoji="0" lang="zh-CN" altLang="en-US"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sym typeface="Arial" panose="020B0604020202020204" pitchFamily="34" charset="0"/>
              </a:rPr>
              <a:t>集团</a:t>
            </a:r>
            <a:endParaRPr kumimoji="0" lang="en-US" altLang="zh-CN"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a:p>
            <a:pPr marL="0" marR="0" lvl="0" indent="0" algn="ctr" defTabSz="447675" eaLnBrk="1" fontAlgn="auto" latinLnBrk="0" hangingPunct="1">
              <a:lnSpc>
                <a:spcPct val="85000"/>
              </a:lnSpc>
              <a:spcBef>
                <a:spcPct val="15000"/>
              </a:spcBef>
              <a:spcAft>
                <a:spcPct val="15000"/>
              </a:spcAft>
              <a:buClrTx/>
              <a:buSzTx/>
              <a:buFont typeface="Arial" panose="020B0604020202020204" pitchFamily="34" charset="0"/>
              <a:buNone/>
              <a:tabLst/>
              <a:defRPr/>
            </a:pPr>
            <a:r>
              <a:rPr kumimoji="0" lang="zh-CN" altLang="en-US"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sym typeface="Arial" panose="020B0604020202020204" pitchFamily="34" charset="0"/>
              </a:rPr>
              <a:t>董事</a:t>
            </a:r>
            <a:endParaRPr kumimoji="0" lang="en-US" altLang="zh-CN"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08" name="圆角矩形 63">
            <a:extLst>
              <a:ext uri="{FF2B5EF4-FFF2-40B4-BE49-F238E27FC236}">
                <a16:creationId xmlns:a16="http://schemas.microsoft.com/office/drawing/2014/main" xmlns="" id="{C66C9186-D06C-476E-9822-07F143C6DF53}"/>
              </a:ext>
            </a:extLst>
          </p:cNvPr>
          <p:cNvSpPr>
            <a:spLocks noChangeArrowheads="1"/>
          </p:cNvSpPr>
          <p:nvPr/>
        </p:nvSpPr>
        <p:spPr bwMode="auto">
          <a:xfrm>
            <a:off x="396701" y="2771122"/>
            <a:ext cx="596814" cy="900113"/>
          </a:xfrm>
          <a:prstGeom prst="roundRect">
            <a:avLst>
              <a:gd name="adj" fmla="val 16667"/>
            </a:avLst>
          </a:prstGeom>
          <a:solidFill>
            <a:srgbClr val="30B5BB"/>
          </a:solidFill>
          <a:ln w="9525">
            <a:noFill/>
            <a:round/>
            <a:headEnd/>
            <a:tailEnd/>
          </a:ln>
          <a:effectLst>
            <a:outerShdw dist="38100" dir="2700000" algn="ctr" rotWithShape="0">
              <a:srgbClr val="000000">
                <a:alpha val="37000"/>
              </a:srgbClr>
            </a:outerShdw>
          </a:effectLst>
        </p:spPr>
        <p:txBody>
          <a:bodyPr lIns="35994" tIns="35994" rIns="35994" bIns="35994" anchor="ctr"/>
          <a:lstStyle/>
          <a:p>
            <a:pPr algn="ctr" defTabSz="447675">
              <a:lnSpc>
                <a:spcPct val="85000"/>
              </a:lnSpc>
              <a:spcBef>
                <a:spcPct val="15000"/>
              </a:spcBef>
              <a:spcAft>
                <a:spcPct val="15000"/>
              </a:spcAft>
              <a:buFont typeface="Arial" panose="020B0604020202020204" pitchFamily="34" charset="0"/>
              <a:buNone/>
            </a:pPr>
            <a:r>
              <a:rPr lang="zh-CN" altLang="en-US" sz="1400" b="1" dirty="0">
                <a:solidFill>
                  <a:srgbClr val="FFFFFF"/>
                </a:solidFill>
                <a:latin typeface="微软雅黑" panose="020B0503020204020204" pitchFamily="34" charset="-122"/>
                <a:ea typeface="微软雅黑" panose="020B0503020204020204" pitchFamily="34" charset="-122"/>
              </a:rPr>
              <a:t>集团</a:t>
            </a:r>
            <a:endParaRPr lang="en-US" altLang="zh-CN" sz="1400" b="1" dirty="0">
              <a:solidFill>
                <a:srgbClr val="FFFFFF"/>
              </a:solidFill>
              <a:latin typeface="微软雅黑" panose="020B0503020204020204" pitchFamily="34" charset="-122"/>
              <a:ea typeface="微软雅黑" panose="020B0503020204020204" pitchFamily="34" charset="-122"/>
            </a:endParaRPr>
          </a:p>
          <a:p>
            <a:pPr algn="ctr" defTabSz="447675">
              <a:lnSpc>
                <a:spcPct val="85000"/>
              </a:lnSpc>
              <a:spcBef>
                <a:spcPct val="15000"/>
              </a:spcBef>
              <a:spcAft>
                <a:spcPct val="15000"/>
              </a:spcAft>
              <a:buFont typeface="Arial" panose="020B0604020202020204" pitchFamily="34" charset="0"/>
              <a:buNone/>
            </a:pPr>
            <a:r>
              <a:rPr lang="zh-CN" altLang="en-US" sz="1400" b="1" dirty="0">
                <a:solidFill>
                  <a:srgbClr val="FFFFFF"/>
                </a:solidFill>
                <a:latin typeface="微软雅黑" panose="020B0503020204020204" pitchFamily="34" charset="-122"/>
                <a:ea typeface="微软雅黑" panose="020B0503020204020204" pitchFamily="34" charset="-122"/>
              </a:rPr>
              <a:t>部室</a:t>
            </a:r>
            <a:endParaRPr lang="en-US" altLang="zh-CN" sz="1400" b="1" dirty="0">
              <a:solidFill>
                <a:srgbClr val="FFFFFF"/>
              </a:solidFill>
              <a:latin typeface="微软雅黑" panose="020B0503020204020204" pitchFamily="34" charset="-122"/>
              <a:ea typeface="微软雅黑" panose="020B0503020204020204" pitchFamily="34" charset="-122"/>
            </a:endParaRPr>
          </a:p>
        </p:txBody>
      </p:sp>
      <p:sp>
        <p:nvSpPr>
          <p:cNvPr id="209" name="圆角矩形 66">
            <a:extLst>
              <a:ext uri="{FF2B5EF4-FFF2-40B4-BE49-F238E27FC236}">
                <a16:creationId xmlns:a16="http://schemas.microsoft.com/office/drawing/2014/main" xmlns="" id="{E5ABFB68-7EEF-4D9A-9A67-2124B5E7901E}"/>
              </a:ext>
            </a:extLst>
          </p:cNvPr>
          <p:cNvSpPr>
            <a:spLocks noChangeArrowheads="1"/>
          </p:cNvSpPr>
          <p:nvPr/>
        </p:nvSpPr>
        <p:spPr bwMode="auto">
          <a:xfrm>
            <a:off x="396701" y="5587346"/>
            <a:ext cx="594832" cy="794502"/>
          </a:xfrm>
          <a:prstGeom prst="roundRect">
            <a:avLst>
              <a:gd name="adj" fmla="val 16667"/>
            </a:avLst>
          </a:prstGeom>
          <a:solidFill>
            <a:srgbClr val="30B5BB"/>
          </a:solidFill>
          <a:ln w="9525">
            <a:noFill/>
            <a:round/>
            <a:headEnd/>
            <a:tailEnd/>
          </a:ln>
          <a:effectLst>
            <a:outerShdw dist="38100" dir="2700000" algn="ctr" rotWithShape="0">
              <a:srgbClr val="000000">
                <a:alpha val="37000"/>
              </a:srgbClr>
            </a:outerShdw>
          </a:effectLst>
        </p:spPr>
        <p:txBody>
          <a:bodyPr lIns="35994" tIns="35994" rIns="35994" bIns="35994" anchor="ctr"/>
          <a:lstStyle/>
          <a:p>
            <a:pPr algn="ctr" defTabSz="447675">
              <a:lnSpc>
                <a:spcPct val="85000"/>
              </a:lnSpc>
              <a:spcBef>
                <a:spcPct val="15000"/>
              </a:spcBef>
              <a:spcAft>
                <a:spcPct val="15000"/>
              </a:spcAft>
              <a:buFont typeface="Arial" panose="020B0604020202020204" pitchFamily="34" charset="0"/>
              <a:buNone/>
            </a:pPr>
            <a:r>
              <a:rPr lang="zh-CN" altLang="en-US" sz="1400" b="1" dirty="0">
                <a:solidFill>
                  <a:srgbClr val="FFFFFF"/>
                </a:solidFill>
                <a:latin typeface="微软雅黑" panose="020B0503020204020204" pitchFamily="34" charset="-122"/>
                <a:ea typeface="微软雅黑" panose="020B0503020204020204" pitchFamily="34" charset="-122"/>
              </a:rPr>
              <a:t>销售区域</a:t>
            </a:r>
            <a:endParaRPr lang="en-US" altLang="zh-CN" sz="1400" b="1" dirty="0">
              <a:solidFill>
                <a:srgbClr val="FFFFFF"/>
              </a:solidFill>
              <a:latin typeface="微软雅黑" panose="020B0503020204020204" pitchFamily="34" charset="-122"/>
              <a:ea typeface="微软雅黑" panose="020B0503020204020204" pitchFamily="34" charset="-122"/>
            </a:endParaRPr>
          </a:p>
        </p:txBody>
      </p:sp>
      <p:sp>
        <p:nvSpPr>
          <p:cNvPr id="210" name="圆角矩形 67">
            <a:extLst>
              <a:ext uri="{FF2B5EF4-FFF2-40B4-BE49-F238E27FC236}">
                <a16:creationId xmlns:a16="http://schemas.microsoft.com/office/drawing/2014/main" xmlns="" id="{1B4242AF-E911-4442-B6D2-FAE8ACC2B76C}"/>
              </a:ext>
            </a:extLst>
          </p:cNvPr>
          <p:cNvSpPr>
            <a:spLocks noChangeArrowheads="1"/>
          </p:cNvSpPr>
          <p:nvPr/>
        </p:nvSpPr>
        <p:spPr bwMode="auto">
          <a:xfrm>
            <a:off x="1043597" y="1750359"/>
            <a:ext cx="2318382" cy="252412"/>
          </a:xfrm>
          <a:prstGeom prst="roundRect">
            <a:avLst>
              <a:gd name="adj" fmla="val 16667"/>
            </a:avLst>
          </a:prstGeom>
          <a:noFill/>
          <a:ln w="9525">
            <a:solidFill>
              <a:srgbClr val="002060"/>
            </a:solidFill>
            <a:round/>
            <a:headEnd/>
            <a:tailEnd/>
          </a:ln>
          <a:effectLst/>
        </p:spPr>
        <p:txBody>
          <a:bodyPr lIns="35994" tIns="35994" rIns="35994" bIns="35994" anchor="ctr"/>
          <a:lstStyle>
            <a:lvl1pPr defTabSz="447675">
              <a:lnSpc>
                <a:spcPct val="120000"/>
              </a:lnSpc>
              <a:spcBef>
                <a:spcPct val="20000"/>
              </a:spcBef>
              <a:buFont typeface="Wingdings" panose="05000000000000000000" pitchFamily="2" charset="2"/>
              <a:buChar char="§"/>
              <a:defRPr sz="16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defTabSz="447675">
              <a:lnSpc>
                <a:spcPct val="120000"/>
              </a:lnSpc>
              <a:spcBef>
                <a:spcPct val="20000"/>
              </a:spcBef>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defTabSz="447675">
              <a:lnSpc>
                <a:spcPct val="120000"/>
              </a:lnSpc>
              <a:spcBef>
                <a:spcPct val="20000"/>
              </a:spcBef>
              <a:buFont typeface="Wingdings" panose="05000000000000000000" pitchFamily="2" charset="2"/>
              <a:buChar char="q"/>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defTabSz="447675">
              <a:lnSpc>
                <a:spcPct val="120000"/>
              </a:lnSpc>
              <a:spcBef>
                <a:spcPct val="20000"/>
              </a:spcBef>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defTabSz="447675">
              <a:lnSpc>
                <a:spcPct val="120000"/>
              </a:lnSpc>
              <a:spcBef>
                <a:spcPct val="20000"/>
              </a:spcBef>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9pPr>
          </a:lstStyle>
          <a:p>
            <a:pPr marL="0" marR="0" lvl="0" indent="0" defTabSz="447675" eaLnBrk="1" fontAlgn="auto" latinLnBrk="0" hangingPunct="1">
              <a:lnSpc>
                <a:spcPct val="85000"/>
              </a:lnSpc>
              <a:spcBef>
                <a:spcPct val="15000"/>
              </a:spcBef>
              <a:spcAft>
                <a:spcPct val="15000"/>
              </a:spcAft>
              <a:buClrTx/>
              <a:buSzTx/>
              <a:buFont typeface="Arial" panose="020B0604020202020204" pitchFamily="34" charset="0"/>
              <a:buNone/>
              <a:tabLst/>
              <a:defRPr/>
            </a:pPr>
            <a:r>
              <a:rPr kumimoji="0" lang="en-US" altLang="zh-CN" sz="1100" b="1"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sym typeface="Arial" panose="020B0604020202020204" pitchFamily="34" charset="0"/>
              </a:rPr>
              <a:t>CEO</a:t>
            </a:r>
            <a:endParaRPr kumimoji="0" lang="en-US" altLang="en-US" sz="1100" b="1"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11" name="圆角矩形 68">
            <a:extLst>
              <a:ext uri="{FF2B5EF4-FFF2-40B4-BE49-F238E27FC236}">
                <a16:creationId xmlns:a16="http://schemas.microsoft.com/office/drawing/2014/main" xmlns="" id="{02AB1A21-D536-4220-B982-BDCD2B248A4F}"/>
              </a:ext>
            </a:extLst>
          </p:cNvPr>
          <p:cNvSpPr>
            <a:spLocks noChangeArrowheads="1"/>
          </p:cNvSpPr>
          <p:nvPr/>
        </p:nvSpPr>
        <p:spPr bwMode="auto">
          <a:xfrm>
            <a:off x="1043597" y="2064684"/>
            <a:ext cx="2320468" cy="252412"/>
          </a:xfrm>
          <a:prstGeom prst="roundRect">
            <a:avLst>
              <a:gd name="adj" fmla="val 16667"/>
            </a:avLst>
          </a:prstGeom>
          <a:noFill/>
          <a:ln w="9525">
            <a:solidFill>
              <a:srgbClr val="002060"/>
            </a:solidFill>
            <a:round/>
            <a:headEnd/>
            <a:tailEnd/>
          </a:ln>
          <a:effectLst/>
        </p:spPr>
        <p:txBody>
          <a:bodyPr lIns="35994" tIns="35994" rIns="35994" bIns="35994" anchor="ctr"/>
          <a:lstStyle/>
          <a:p>
            <a:pPr defTabSz="447675">
              <a:lnSpc>
                <a:spcPct val="85000"/>
              </a:lnSpc>
              <a:spcBef>
                <a:spcPct val="15000"/>
              </a:spcBef>
              <a:spcAft>
                <a:spcPct val="15000"/>
              </a:spcAft>
            </a:pPr>
            <a:r>
              <a:rPr lang="en-US" altLang="zh-CN" sz="1100" b="1" dirty="0">
                <a:solidFill>
                  <a:srgbClr val="002060"/>
                </a:solidFill>
                <a:latin typeface="微软雅黑" panose="020B0503020204020204" pitchFamily="34" charset="-122"/>
                <a:ea typeface="微软雅黑" panose="020B0503020204020204" pitchFamily="34" charset="-122"/>
              </a:rPr>
              <a:t>CFO</a:t>
            </a:r>
            <a:endParaRPr lang="zh-CN" altLang="en-US" sz="1100" b="1" dirty="0">
              <a:solidFill>
                <a:srgbClr val="002060"/>
              </a:solidFill>
              <a:latin typeface="微软雅黑" panose="020B0503020204020204" pitchFamily="34" charset="-122"/>
              <a:ea typeface="微软雅黑" panose="020B0503020204020204" pitchFamily="34" charset="-122"/>
            </a:endParaRPr>
          </a:p>
        </p:txBody>
      </p:sp>
      <p:sp>
        <p:nvSpPr>
          <p:cNvPr id="212" name="圆角矩形 69">
            <a:extLst>
              <a:ext uri="{FF2B5EF4-FFF2-40B4-BE49-F238E27FC236}">
                <a16:creationId xmlns:a16="http://schemas.microsoft.com/office/drawing/2014/main" xmlns="" id="{07162AE9-9135-4DB8-BB1B-E54250D165C0}"/>
              </a:ext>
            </a:extLst>
          </p:cNvPr>
          <p:cNvSpPr>
            <a:spLocks noChangeArrowheads="1"/>
          </p:cNvSpPr>
          <p:nvPr/>
        </p:nvSpPr>
        <p:spPr bwMode="auto">
          <a:xfrm>
            <a:off x="1043597" y="2374247"/>
            <a:ext cx="2320468" cy="252413"/>
          </a:xfrm>
          <a:prstGeom prst="roundRect">
            <a:avLst>
              <a:gd name="adj" fmla="val 16667"/>
            </a:avLst>
          </a:prstGeom>
          <a:noFill/>
          <a:ln w="9525">
            <a:solidFill>
              <a:srgbClr val="002060"/>
            </a:solidFill>
            <a:round/>
            <a:headEnd/>
            <a:tailEnd/>
          </a:ln>
          <a:effectLst/>
        </p:spPr>
        <p:txBody>
          <a:bodyPr lIns="35994" tIns="35994" rIns="35994" bIns="35994" anchor="ctr"/>
          <a:lstStyle/>
          <a:p>
            <a:pPr defTabSz="447675">
              <a:lnSpc>
                <a:spcPct val="85000"/>
              </a:lnSpc>
              <a:spcBef>
                <a:spcPct val="15000"/>
              </a:spcBef>
              <a:spcAft>
                <a:spcPct val="15000"/>
              </a:spcAft>
            </a:pPr>
            <a:r>
              <a:rPr lang="en-US" altLang="zh-CN" sz="1100" b="1" dirty="0">
                <a:solidFill>
                  <a:srgbClr val="002060"/>
                </a:solidFill>
                <a:latin typeface="微软雅黑" panose="020B0503020204020204" pitchFamily="34" charset="-122"/>
                <a:ea typeface="微软雅黑" panose="020B0503020204020204" pitchFamily="34" charset="-122"/>
              </a:rPr>
              <a:t>CIO</a:t>
            </a:r>
          </a:p>
        </p:txBody>
      </p:sp>
      <p:sp>
        <p:nvSpPr>
          <p:cNvPr id="213" name="圆角矩形 86">
            <a:extLst>
              <a:ext uri="{FF2B5EF4-FFF2-40B4-BE49-F238E27FC236}">
                <a16:creationId xmlns:a16="http://schemas.microsoft.com/office/drawing/2014/main" xmlns="" id="{CA7DF9E8-290C-4C90-93DF-E7599178C250}"/>
              </a:ext>
            </a:extLst>
          </p:cNvPr>
          <p:cNvSpPr>
            <a:spLocks noChangeArrowheads="1"/>
          </p:cNvSpPr>
          <p:nvPr/>
        </p:nvSpPr>
        <p:spPr bwMode="auto">
          <a:xfrm>
            <a:off x="396701" y="4835374"/>
            <a:ext cx="596814" cy="596297"/>
          </a:xfrm>
          <a:prstGeom prst="roundRect">
            <a:avLst>
              <a:gd name="adj" fmla="val 16667"/>
            </a:avLst>
          </a:prstGeom>
          <a:solidFill>
            <a:srgbClr val="30B5BB"/>
          </a:solidFill>
          <a:ln w="9525">
            <a:noFill/>
            <a:round/>
            <a:headEnd/>
            <a:tailEnd/>
          </a:ln>
          <a:effectLst>
            <a:outerShdw dist="38100" dir="2700000" algn="ctr" rotWithShape="0">
              <a:srgbClr val="000000">
                <a:alpha val="37000"/>
              </a:srgbClr>
            </a:outerShdw>
          </a:effectLst>
        </p:spPr>
        <p:txBody>
          <a:bodyPr lIns="35994" tIns="35994" rIns="35994" bIns="35994" anchor="ctr"/>
          <a:lstStyle/>
          <a:p>
            <a:pPr algn="ctr" defTabSz="447675">
              <a:lnSpc>
                <a:spcPct val="85000"/>
              </a:lnSpc>
              <a:spcBef>
                <a:spcPct val="15000"/>
              </a:spcBef>
              <a:spcAft>
                <a:spcPct val="15000"/>
              </a:spcAft>
              <a:buFont typeface="Arial" panose="020B0604020202020204" pitchFamily="34" charset="0"/>
              <a:buNone/>
            </a:pPr>
            <a:r>
              <a:rPr lang="zh-CN" altLang="en-US" sz="1400" b="1" dirty="0">
                <a:solidFill>
                  <a:srgbClr val="FFFFFF"/>
                </a:solidFill>
                <a:latin typeface="微软雅黑" panose="020B0503020204020204" pitchFamily="34" charset="-122"/>
                <a:ea typeface="微软雅黑" panose="020B0503020204020204" pitchFamily="34" charset="-122"/>
              </a:rPr>
              <a:t>基地</a:t>
            </a:r>
          </a:p>
        </p:txBody>
      </p:sp>
      <p:sp>
        <p:nvSpPr>
          <p:cNvPr id="214" name="五边形 39">
            <a:extLst>
              <a:ext uri="{FF2B5EF4-FFF2-40B4-BE49-F238E27FC236}">
                <a16:creationId xmlns:a16="http://schemas.microsoft.com/office/drawing/2014/main" xmlns="" id="{AB06800E-AE19-419A-B862-CC1749117943}"/>
              </a:ext>
            </a:extLst>
          </p:cNvPr>
          <p:cNvSpPr>
            <a:spLocks noChangeArrowheads="1"/>
          </p:cNvSpPr>
          <p:nvPr/>
        </p:nvSpPr>
        <p:spPr bwMode="auto">
          <a:xfrm>
            <a:off x="8795882" y="2148822"/>
            <a:ext cx="2721125" cy="176213"/>
          </a:xfrm>
          <a:prstGeom prst="homePlate">
            <a:avLst>
              <a:gd name="adj" fmla="val 49928"/>
            </a:avLst>
          </a:prstGeom>
          <a:solidFill>
            <a:srgbClr val="666666">
              <a:lumMod val="85000"/>
            </a:srgbClr>
          </a:solidFill>
          <a:ln>
            <a:noFill/>
          </a:ln>
          <a:effectLst/>
        </p:spPr>
        <p:txBody>
          <a:bodyPr lIns="35994" tIns="35994" rIns="35994" bIns="35994" anchor="ctr"/>
          <a:lstStyle>
            <a:lvl1pPr defTabSz="447675">
              <a:lnSpc>
                <a:spcPct val="120000"/>
              </a:lnSpc>
              <a:spcBef>
                <a:spcPct val="20000"/>
              </a:spcBef>
              <a:buFont typeface="Wingdings" panose="05000000000000000000" pitchFamily="2" charset="2"/>
              <a:buChar char="§"/>
              <a:defRPr sz="16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defTabSz="447675">
              <a:lnSpc>
                <a:spcPct val="120000"/>
              </a:lnSpc>
              <a:spcBef>
                <a:spcPct val="20000"/>
              </a:spcBef>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defTabSz="447675">
              <a:lnSpc>
                <a:spcPct val="120000"/>
              </a:lnSpc>
              <a:spcBef>
                <a:spcPct val="20000"/>
              </a:spcBef>
              <a:buFont typeface="Wingdings" panose="05000000000000000000" pitchFamily="2" charset="2"/>
              <a:buChar char="q"/>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defTabSz="447675">
              <a:lnSpc>
                <a:spcPct val="120000"/>
              </a:lnSpc>
              <a:spcBef>
                <a:spcPct val="20000"/>
              </a:spcBef>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defTabSz="447675">
              <a:lnSpc>
                <a:spcPct val="120000"/>
              </a:lnSpc>
              <a:spcBef>
                <a:spcPct val="20000"/>
              </a:spcBef>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9pPr>
          </a:lstStyle>
          <a:p>
            <a:pPr marL="0" marR="0" lvl="0" indent="0" defTabSz="447675" eaLnBrk="1" fontAlgn="auto" latinLnBrk="0" hangingPunct="1">
              <a:lnSpc>
                <a:spcPct val="85000"/>
              </a:lnSpc>
              <a:spcBef>
                <a:spcPct val="15000"/>
              </a:spcBef>
              <a:spcAft>
                <a:spcPct val="15000"/>
              </a:spcAft>
              <a:buClrTx/>
              <a:buSzTx/>
              <a:buFont typeface="Arial" panose="020B0604020202020204" pitchFamily="34" charset="0"/>
              <a:buNone/>
              <a:tabLst/>
              <a:defRPr/>
            </a:pPr>
            <a:endParaRPr kumimoji="0" lang="zh-CN" altLang="en-US" sz="1200" b="1" i="0" u="none" strike="noStrike" kern="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15" name="五边形 40">
            <a:extLst>
              <a:ext uri="{FF2B5EF4-FFF2-40B4-BE49-F238E27FC236}">
                <a16:creationId xmlns:a16="http://schemas.microsoft.com/office/drawing/2014/main" xmlns="" id="{FB826DAC-6B80-4B42-B25C-777125E73198}"/>
              </a:ext>
            </a:extLst>
          </p:cNvPr>
          <p:cNvSpPr>
            <a:spLocks noChangeArrowheads="1"/>
          </p:cNvSpPr>
          <p:nvPr/>
        </p:nvSpPr>
        <p:spPr bwMode="auto">
          <a:xfrm>
            <a:off x="8795882" y="2452034"/>
            <a:ext cx="2721125" cy="176212"/>
          </a:xfrm>
          <a:prstGeom prst="homePlate">
            <a:avLst>
              <a:gd name="adj" fmla="val 49928"/>
            </a:avLst>
          </a:prstGeom>
          <a:solidFill>
            <a:srgbClr val="666666">
              <a:lumMod val="85000"/>
            </a:srgbClr>
          </a:solidFill>
          <a:ln>
            <a:noFill/>
          </a:ln>
          <a:effectLst/>
        </p:spPr>
        <p:txBody>
          <a:bodyPr lIns="35994" tIns="35994" rIns="35994" bIns="35994" anchor="ctr"/>
          <a:lstStyle/>
          <a:p>
            <a:pPr marL="0" marR="0" lvl="0" indent="0" defTabSz="447675" eaLnBrk="1" fontAlgn="auto" latinLnBrk="0" hangingPunct="1">
              <a:lnSpc>
                <a:spcPct val="85000"/>
              </a:lnSpc>
              <a:spcBef>
                <a:spcPct val="15000"/>
              </a:spcBef>
              <a:spcAft>
                <a:spcPct val="15000"/>
              </a:spcAft>
              <a:buClrTx/>
              <a:buSzTx/>
              <a:buFontTx/>
              <a:buNone/>
              <a:tabLst/>
              <a:defRPr/>
            </a:pPr>
            <a:endParaRPr kumimoji="0" lang="zh-CN" altLang="en-US" sz="1200" b="1" i="0" u="none" strike="noStrike" kern="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216" name="五边形 41">
            <a:extLst>
              <a:ext uri="{FF2B5EF4-FFF2-40B4-BE49-F238E27FC236}">
                <a16:creationId xmlns:a16="http://schemas.microsoft.com/office/drawing/2014/main" xmlns="" id="{6FCD8CD8-5DD5-4213-93C6-BC22810FB7F9}"/>
              </a:ext>
            </a:extLst>
          </p:cNvPr>
          <p:cNvSpPr>
            <a:spLocks noChangeArrowheads="1"/>
          </p:cNvSpPr>
          <p:nvPr/>
        </p:nvSpPr>
        <p:spPr bwMode="auto">
          <a:xfrm>
            <a:off x="8795882" y="3009247"/>
            <a:ext cx="2721125" cy="176213"/>
          </a:xfrm>
          <a:prstGeom prst="homePlate">
            <a:avLst>
              <a:gd name="adj" fmla="val 49928"/>
            </a:avLst>
          </a:prstGeom>
          <a:solidFill>
            <a:srgbClr val="666666">
              <a:lumMod val="85000"/>
            </a:srgbClr>
          </a:solidFill>
          <a:ln>
            <a:noFill/>
          </a:ln>
          <a:effectLst/>
        </p:spPr>
        <p:txBody>
          <a:bodyPr lIns="35994" tIns="35994" rIns="35994" bIns="35994" anchor="ctr"/>
          <a:lstStyle/>
          <a:p>
            <a:pPr marL="0" marR="0" lvl="0" indent="0" defTabSz="447675" eaLnBrk="1" fontAlgn="auto" latinLnBrk="0" hangingPunct="1">
              <a:lnSpc>
                <a:spcPct val="85000"/>
              </a:lnSpc>
              <a:spcBef>
                <a:spcPct val="15000"/>
              </a:spcBef>
              <a:spcAft>
                <a:spcPct val="15000"/>
              </a:spcAft>
              <a:buClrTx/>
              <a:buSzTx/>
              <a:buFontTx/>
              <a:buNone/>
              <a:tabLst/>
              <a:defRPr/>
            </a:pPr>
            <a:endParaRPr kumimoji="0" lang="zh-CN" altLang="en-US" sz="1200" b="1" i="0" u="none" strike="noStrike" kern="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217" name="五边形 49">
            <a:extLst>
              <a:ext uri="{FF2B5EF4-FFF2-40B4-BE49-F238E27FC236}">
                <a16:creationId xmlns:a16="http://schemas.microsoft.com/office/drawing/2014/main" xmlns="" id="{017FE17F-34C9-47B5-8C6C-BED93FB99A98}"/>
              </a:ext>
            </a:extLst>
          </p:cNvPr>
          <p:cNvSpPr>
            <a:spLocks noChangeArrowheads="1"/>
          </p:cNvSpPr>
          <p:nvPr/>
        </p:nvSpPr>
        <p:spPr bwMode="auto">
          <a:xfrm>
            <a:off x="8831356" y="3952800"/>
            <a:ext cx="2656435" cy="176213"/>
          </a:xfrm>
          <a:prstGeom prst="homePlate">
            <a:avLst>
              <a:gd name="adj" fmla="val 49909"/>
            </a:avLst>
          </a:prstGeom>
          <a:solidFill>
            <a:srgbClr val="666666">
              <a:lumMod val="85000"/>
            </a:srgbClr>
          </a:solidFill>
          <a:ln>
            <a:noFill/>
          </a:ln>
          <a:effectLst/>
        </p:spPr>
        <p:txBody>
          <a:bodyPr lIns="35994" tIns="35994" rIns="35994" bIns="35994" anchor="ctr"/>
          <a:lstStyle/>
          <a:p>
            <a:pPr marL="0" marR="0" lvl="0" indent="0" defTabSz="447675" eaLnBrk="1" fontAlgn="auto" latinLnBrk="0" hangingPunct="1">
              <a:lnSpc>
                <a:spcPct val="85000"/>
              </a:lnSpc>
              <a:spcBef>
                <a:spcPct val="15000"/>
              </a:spcBef>
              <a:spcAft>
                <a:spcPct val="15000"/>
              </a:spcAft>
              <a:buClrTx/>
              <a:buSzTx/>
              <a:buFontTx/>
              <a:buNone/>
              <a:tabLst/>
              <a:defRPr/>
            </a:pPr>
            <a:endParaRPr kumimoji="0" lang="zh-CN" altLang="en-US" sz="1200" b="1" i="0" u="none" strike="noStrike" kern="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218" name="五边形 50">
            <a:extLst>
              <a:ext uri="{FF2B5EF4-FFF2-40B4-BE49-F238E27FC236}">
                <a16:creationId xmlns:a16="http://schemas.microsoft.com/office/drawing/2014/main" xmlns="" id="{074F94F8-7322-445C-B23D-C25A8F0D20C2}"/>
              </a:ext>
            </a:extLst>
          </p:cNvPr>
          <p:cNvSpPr>
            <a:spLocks noChangeArrowheads="1"/>
          </p:cNvSpPr>
          <p:nvPr/>
        </p:nvSpPr>
        <p:spPr bwMode="auto">
          <a:xfrm>
            <a:off x="8816394" y="4380271"/>
            <a:ext cx="2656435" cy="176213"/>
          </a:xfrm>
          <a:prstGeom prst="homePlate">
            <a:avLst>
              <a:gd name="adj" fmla="val 49909"/>
            </a:avLst>
          </a:prstGeom>
          <a:solidFill>
            <a:srgbClr val="666666">
              <a:lumMod val="85000"/>
            </a:srgbClr>
          </a:solidFill>
          <a:ln>
            <a:noFill/>
          </a:ln>
          <a:effectLst/>
        </p:spPr>
        <p:txBody>
          <a:bodyPr lIns="35994" tIns="35994" rIns="35994" bIns="35994" anchor="ctr"/>
          <a:lstStyle/>
          <a:p>
            <a:pPr marL="0" marR="0" lvl="0" indent="0" defTabSz="447675" eaLnBrk="1" fontAlgn="auto" latinLnBrk="0" hangingPunct="1">
              <a:lnSpc>
                <a:spcPct val="85000"/>
              </a:lnSpc>
              <a:spcBef>
                <a:spcPct val="15000"/>
              </a:spcBef>
              <a:spcAft>
                <a:spcPct val="15000"/>
              </a:spcAft>
              <a:buClrTx/>
              <a:buSzTx/>
              <a:buFontTx/>
              <a:buNone/>
              <a:tabLst/>
              <a:defRPr/>
            </a:pPr>
            <a:endParaRPr kumimoji="0" lang="zh-CN" altLang="en-US" sz="1200" b="1" i="0" u="none" strike="noStrike" kern="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219" name="五边形 55">
            <a:extLst>
              <a:ext uri="{FF2B5EF4-FFF2-40B4-BE49-F238E27FC236}">
                <a16:creationId xmlns:a16="http://schemas.microsoft.com/office/drawing/2014/main" xmlns="" id="{18E3FD4B-26C3-49D5-AC47-AE3674640B71}"/>
              </a:ext>
            </a:extLst>
          </p:cNvPr>
          <p:cNvSpPr>
            <a:spLocks noChangeArrowheads="1"/>
          </p:cNvSpPr>
          <p:nvPr/>
        </p:nvSpPr>
        <p:spPr bwMode="auto">
          <a:xfrm>
            <a:off x="9844082" y="5517643"/>
            <a:ext cx="786705" cy="176213"/>
          </a:xfrm>
          <a:prstGeom prst="homePlate">
            <a:avLst>
              <a:gd name="adj" fmla="val 49877"/>
            </a:avLst>
          </a:prstGeom>
          <a:solidFill>
            <a:srgbClr val="666666">
              <a:lumMod val="85000"/>
            </a:srgbClr>
          </a:solidFill>
          <a:ln>
            <a:noFill/>
          </a:ln>
          <a:effectLst/>
        </p:spPr>
        <p:txBody>
          <a:bodyPr lIns="35994" tIns="35994" rIns="35994" bIns="35994" anchor="ctr"/>
          <a:lstStyle/>
          <a:p>
            <a:pPr marL="0" marR="0" lvl="0" indent="0" defTabSz="447675" eaLnBrk="1" fontAlgn="auto" latinLnBrk="0" hangingPunct="1">
              <a:lnSpc>
                <a:spcPct val="85000"/>
              </a:lnSpc>
              <a:spcBef>
                <a:spcPct val="15000"/>
              </a:spcBef>
              <a:spcAft>
                <a:spcPct val="15000"/>
              </a:spcAft>
              <a:buClrTx/>
              <a:buSzTx/>
              <a:buFontTx/>
              <a:buNone/>
              <a:tabLst/>
              <a:defRPr/>
            </a:pPr>
            <a:endParaRPr kumimoji="0" lang="zh-CN" altLang="en-US" sz="1200" b="1" i="0" u="none" strike="noStrike" kern="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220" name="五边形 57">
            <a:extLst>
              <a:ext uri="{FF2B5EF4-FFF2-40B4-BE49-F238E27FC236}">
                <a16:creationId xmlns:a16="http://schemas.microsoft.com/office/drawing/2014/main" xmlns="" id="{13CB4787-FBB0-4D7C-80D3-F434A150B1DF}"/>
              </a:ext>
            </a:extLst>
          </p:cNvPr>
          <p:cNvSpPr>
            <a:spLocks noChangeArrowheads="1"/>
          </p:cNvSpPr>
          <p:nvPr/>
        </p:nvSpPr>
        <p:spPr bwMode="auto">
          <a:xfrm>
            <a:off x="9850772" y="5786578"/>
            <a:ext cx="792966" cy="176213"/>
          </a:xfrm>
          <a:prstGeom prst="homePlate">
            <a:avLst>
              <a:gd name="adj" fmla="val 49877"/>
            </a:avLst>
          </a:prstGeom>
          <a:solidFill>
            <a:srgbClr val="666666">
              <a:lumMod val="85000"/>
            </a:srgbClr>
          </a:solidFill>
          <a:ln>
            <a:noFill/>
          </a:ln>
          <a:effectLst/>
        </p:spPr>
        <p:txBody>
          <a:bodyPr lIns="35994" tIns="35994" rIns="35994" bIns="35994" anchor="ctr"/>
          <a:lstStyle/>
          <a:p>
            <a:pPr marL="0" marR="0" lvl="0" indent="0" defTabSz="447675" eaLnBrk="1" fontAlgn="auto" latinLnBrk="0" hangingPunct="1">
              <a:lnSpc>
                <a:spcPct val="85000"/>
              </a:lnSpc>
              <a:spcBef>
                <a:spcPct val="15000"/>
              </a:spcBef>
              <a:spcAft>
                <a:spcPct val="15000"/>
              </a:spcAft>
              <a:buClrTx/>
              <a:buSzTx/>
              <a:buFontTx/>
              <a:buNone/>
              <a:tabLst/>
              <a:defRPr/>
            </a:pPr>
            <a:endParaRPr kumimoji="0" lang="zh-CN" altLang="en-US" sz="1200" b="1" i="0" u="none" strike="noStrike" kern="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221" name="矩形 84">
            <a:extLst>
              <a:ext uri="{FF2B5EF4-FFF2-40B4-BE49-F238E27FC236}">
                <a16:creationId xmlns:a16="http://schemas.microsoft.com/office/drawing/2014/main" xmlns="" id="{C15FA837-7E8F-47D5-ACD9-9029ABDF88E6}"/>
              </a:ext>
            </a:extLst>
          </p:cNvPr>
          <p:cNvSpPr>
            <a:spLocks noChangeArrowheads="1"/>
          </p:cNvSpPr>
          <p:nvPr/>
        </p:nvSpPr>
        <p:spPr bwMode="auto">
          <a:xfrm>
            <a:off x="3601954" y="1159809"/>
            <a:ext cx="2570879" cy="288925"/>
          </a:xfrm>
          <a:prstGeom prst="rect">
            <a:avLst/>
          </a:prstGeom>
          <a:solidFill>
            <a:srgbClr val="00B0F0"/>
          </a:solidFill>
          <a:ln>
            <a:noFill/>
          </a:ln>
          <a:effectLst>
            <a:outerShdw dist="38100" dir="2700000" algn="ctr" rotWithShape="0">
              <a:srgbClr val="000000">
                <a:alpha val="37000"/>
              </a:srgbClr>
            </a:outerShdw>
          </a:effectLst>
        </p:spPr>
        <p:txBody>
          <a:bodyPr lIns="35994" tIns="35994" rIns="35994" bIns="35994" anchor="ctr"/>
          <a:lstStyle>
            <a:lvl1pPr defTabSz="447675">
              <a:lnSpc>
                <a:spcPct val="120000"/>
              </a:lnSpc>
              <a:spcBef>
                <a:spcPct val="20000"/>
              </a:spcBef>
              <a:buFont typeface="Wingdings" panose="05000000000000000000" pitchFamily="2" charset="2"/>
              <a:buChar char="§"/>
              <a:defRPr sz="16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defTabSz="447675">
              <a:lnSpc>
                <a:spcPct val="120000"/>
              </a:lnSpc>
              <a:spcBef>
                <a:spcPct val="20000"/>
              </a:spcBef>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defTabSz="447675">
              <a:lnSpc>
                <a:spcPct val="120000"/>
              </a:lnSpc>
              <a:spcBef>
                <a:spcPct val="20000"/>
              </a:spcBef>
              <a:buFont typeface="Wingdings" panose="05000000000000000000" pitchFamily="2" charset="2"/>
              <a:buChar char="q"/>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defTabSz="447675">
              <a:lnSpc>
                <a:spcPct val="120000"/>
              </a:lnSpc>
              <a:spcBef>
                <a:spcPct val="20000"/>
              </a:spcBef>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defTabSz="447675">
              <a:lnSpc>
                <a:spcPct val="120000"/>
              </a:lnSpc>
              <a:spcBef>
                <a:spcPct val="20000"/>
              </a:spcBef>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9pPr>
          </a:lstStyle>
          <a:p>
            <a:pPr marL="0" marR="0" lvl="0" indent="0" algn="ctr" defTabSz="447675" eaLnBrk="1" fontAlgn="auto" latinLnBrk="0" hangingPunct="1">
              <a:lnSpc>
                <a:spcPct val="85000"/>
              </a:lnSpc>
              <a:spcBef>
                <a:spcPct val="15000"/>
              </a:spcBef>
              <a:spcAft>
                <a:spcPct val="15000"/>
              </a:spcAft>
              <a:buClrTx/>
              <a:buSzTx/>
              <a:buFont typeface="Arial" panose="020B0604020202020204" pitchFamily="34" charset="0"/>
              <a:buNone/>
              <a:tabLst/>
              <a:defRPr/>
            </a:pPr>
            <a:r>
              <a:rPr kumimoji="0" lang="zh-CN" altLang="en-US"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sym typeface="Arial" panose="020B0604020202020204" pitchFamily="34" charset="0"/>
              </a:rPr>
              <a:t>看什么？</a:t>
            </a:r>
          </a:p>
        </p:txBody>
      </p:sp>
      <p:sp>
        <p:nvSpPr>
          <p:cNvPr id="222" name="矩形 91">
            <a:extLst>
              <a:ext uri="{FF2B5EF4-FFF2-40B4-BE49-F238E27FC236}">
                <a16:creationId xmlns:a16="http://schemas.microsoft.com/office/drawing/2014/main" xmlns="" id="{ED7445F3-6D35-4EB0-A7C2-675DD7F73A2E}"/>
              </a:ext>
            </a:extLst>
          </p:cNvPr>
          <p:cNvSpPr>
            <a:spLocks noChangeArrowheads="1"/>
          </p:cNvSpPr>
          <p:nvPr/>
        </p:nvSpPr>
        <p:spPr bwMode="auto">
          <a:xfrm>
            <a:off x="6266736" y="1161397"/>
            <a:ext cx="5394254" cy="288925"/>
          </a:xfrm>
          <a:prstGeom prst="rect">
            <a:avLst/>
          </a:prstGeom>
          <a:solidFill>
            <a:srgbClr val="00B0F0">
              <a:alpha val="58000"/>
            </a:srgbClr>
          </a:solidFill>
          <a:ln>
            <a:noFill/>
          </a:ln>
          <a:effectLst>
            <a:outerShdw dist="38100" dir="2700000" algn="ctr" rotWithShape="0">
              <a:srgbClr val="000000">
                <a:alpha val="37000"/>
              </a:srgbClr>
            </a:outerShdw>
          </a:effectLst>
        </p:spPr>
        <p:txBody>
          <a:bodyPr lIns="35994" tIns="35994" rIns="35994" bIns="35994" anchor="ctr"/>
          <a:lstStyle>
            <a:lvl1pPr defTabSz="447675">
              <a:lnSpc>
                <a:spcPct val="120000"/>
              </a:lnSpc>
              <a:spcBef>
                <a:spcPct val="20000"/>
              </a:spcBef>
              <a:buFont typeface="Wingdings" panose="05000000000000000000" pitchFamily="2" charset="2"/>
              <a:buChar char="§"/>
              <a:defRPr sz="16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defTabSz="447675">
              <a:lnSpc>
                <a:spcPct val="120000"/>
              </a:lnSpc>
              <a:spcBef>
                <a:spcPct val="20000"/>
              </a:spcBef>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defTabSz="447675">
              <a:lnSpc>
                <a:spcPct val="120000"/>
              </a:lnSpc>
              <a:spcBef>
                <a:spcPct val="20000"/>
              </a:spcBef>
              <a:buFont typeface="Wingdings" panose="05000000000000000000" pitchFamily="2" charset="2"/>
              <a:buChar char="q"/>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defTabSz="447675">
              <a:lnSpc>
                <a:spcPct val="120000"/>
              </a:lnSpc>
              <a:spcBef>
                <a:spcPct val="20000"/>
              </a:spcBef>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defTabSz="447675">
              <a:lnSpc>
                <a:spcPct val="120000"/>
              </a:lnSpc>
              <a:spcBef>
                <a:spcPct val="20000"/>
              </a:spcBef>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9pPr>
          </a:lstStyle>
          <a:p>
            <a:pPr marL="0" marR="0" lvl="0" indent="0" algn="ctr" defTabSz="447675" eaLnBrk="1" fontAlgn="auto" latinLnBrk="0" hangingPunct="1">
              <a:lnSpc>
                <a:spcPct val="85000"/>
              </a:lnSpc>
              <a:spcBef>
                <a:spcPct val="15000"/>
              </a:spcBef>
              <a:spcAft>
                <a:spcPct val="15000"/>
              </a:spcAft>
              <a:buClrTx/>
              <a:buSzTx/>
              <a:buFont typeface="Arial" panose="020B0604020202020204" pitchFamily="34" charset="0"/>
              <a:buNone/>
              <a:tabLst/>
              <a:defRPr/>
            </a:pPr>
            <a:r>
              <a:rPr kumimoji="0" lang="zh-CN" altLang="en-US"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sym typeface="Arial" panose="020B0604020202020204" pitchFamily="34" charset="0"/>
              </a:rPr>
              <a:t>怎么看？</a:t>
            </a:r>
          </a:p>
        </p:txBody>
      </p:sp>
      <p:sp>
        <p:nvSpPr>
          <p:cNvPr id="223" name="圆角矩形 93">
            <a:extLst>
              <a:ext uri="{FF2B5EF4-FFF2-40B4-BE49-F238E27FC236}">
                <a16:creationId xmlns:a16="http://schemas.microsoft.com/office/drawing/2014/main" xmlns="" id="{1D7DC89D-1EC9-48E6-82F9-AB17CAC5ADDC}"/>
              </a:ext>
            </a:extLst>
          </p:cNvPr>
          <p:cNvSpPr>
            <a:spLocks noChangeArrowheads="1"/>
          </p:cNvSpPr>
          <p:nvPr/>
        </p:nvSpPr>
        <p:spPr bwMode="auto">
          <a:xfrm>
            <a:off x="3685425" y="1750359"/>
            <a:ext cx="2024150" cy="4765675"/>
          </a:xfrm>
          <a:prstGeom prst="roundRect">
            <a:avLst>
              <a:gd name="adj" fmla="val 5716"/>
            </a:avLst>
          </a:prstGeom>
          <a:solidFill>
            <a:srgbClr val="58B230">
              <a:alpha val="41961"/>
            </a:srgbClr>
          </a:solidFill>
          <a:ln>
            <a:noFill/>
          </a:ln>
          <a:effectLst/>
        </p:spPr>
        <p:txBody>
          <a:bodyPr lIns="35994" tIns="35994" rIns="35994" bIns="35994" anchor="ctr"/>
          <a:lstStyle/>
          <a:p>
            <a:pPr algn="ctr" defTabSz="447675">
              <a:lnSpc>
                <a:spcPct val="85000"/>
              </a:lnSpc>
              <a:spcBef>
                <a:spcPct val="15000"/>
              </a:spcBef>
              <a:spcAft>
                <a:spcPct val="15000"/>
              </a:spcAft>
            </a:pPr>
            <a:endParaRPr lang="en-US" altLang="zh-CN" sz="1400" b="1" dirty="0">
              <a:solidFill>
                <a:srgbClr val="1D1D1A">
                  <a:lumMod val="75000"/>
                  <a:lumOff val="25000"/>
                </a:srgbClr>
              </a:solidFill>
              <a:latin typeface="微软雅黑" panose="020B0503020204020204" pitchFamily="34" charset="-122"/>
              <a:ea typeface="微软雅黑" panose="020B0503020204020204" pitchFamily="34" charset="-122"/>
            </a:endParaRPr>
          </a:p>
        </p:txBody>
      </p:sp>
      <p:grpSp>
        <p:nvGrpSpPr>
          <p:cNvPr id="224" name="Group 30">
            <a:extLst>
              <a:ext uri="{FF2B5EF4-FFF2-40B4-BE49-F238E27FC236}">
                <a16:creationId xmlns:a16="http://schemas.microsoft.com/office/drawing/2014/main" xmlns="" id="{86E2582F-64BB-44D9-B4D3-A2E4E3B009C9}"/>
              </a:ext>
            </a:extLst>
          </p:cNvPr>
          <p:cNvGrpSpPr>
            <a:grpSpLocks/>
          </p:cNvGrpSpPr>
          <p:nvPr/>
        </p:nvGrpSpPr>
        <p:grpSpPr bwMode="auto">
          <a:xfrm>
            <a:off x="3780207" y="3800400"/>
            <a:ext cx="1798780" cy="1676040"/>
            <a:chOff x="0" y="-612479"/>
            <a:chExt cx="1368943" cy="1676216"/>
          </a:xfrm>
        </p:grpSpPr>
        <p:sp>
          <p:nvSpPr>
            <p:cNvPr id="225" name="矩形 118">
              <a:extLst>
                <a:ext uri="{FF2B5EF4-FFF2-40B4-BE49-F238E27FC236}">
                  <a16:creationId xmlns:a16="http://schemas.microsoft.com/office/drawing/2014/main" xmlns="" id="{2649576F-732C-4F77-8434-4746A15E20E1}"/>
                </a:ext>
              </a:extLst>
            </p:cNvPr>
            <p:cNvSpPr>
              <a:spLocks noChangeArrowheads="1"/>
            </p:cNvSpPr>
            <p:nvPr/>
          </p:nvSpPr>
          <p:spPr bwMode="auto">
            <a:xfrm>
              <a:off x="0" y="0"/>
              <a:ext cx="651953" cy="287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defTabSz="447675">
                <a:lnSpc>
                  <a:spcPct val="120000"/>
                </a:lnSpc>
                <a:spcBef>
                  <a:spcPct val="20000"/>
                </a:spcBef>
                <a:buFont typeface="Wingdings" panose="05000000000000000000" pitchFamily="2" charset="2"/>
                <a:buChar char="§"/>
                <a:defRPr sz="16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defTabSz="447675">
                <a:lnSpc>
                  <a:spcPct val="120000"/>
                </a:lnSpc>
                <a:spcBef>
                  <a:spcPct val="20000"/>
                </a:spcBef>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defTabSz="447675">
                <a:lnSpc>
                  <a:spcPct val="120000"/>
                </a:lnSpc>
                <a:spcBef>
                  <a:spcPct val="20000"/>
                </a:spcBef>
                <a:buFont typeface="Wingdings" panose="05000000000000000000" pitchFamily="2" charset="2"/>
                <a:buChar char="q"/>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defTabSz="447675">
                <a:lnSpc>
                  <a:spcPct val="120000"/>
                </a:lnSpc>
                <a:spcBef>
                  <a:spcPct val="20000"/>
                </a:spcBef>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defTabSz="447675">
                <a:lnSpc>
                  <a:spcPct val="120000"/>
                </a:lnSpc>
                <a:spcBef>
                  <a:spcPct val="20000"/>
                </a:spcBef>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9pPr>
            </a:lstStyle>
            <a:p>
              <a:pPr marL="0" marR="0" lvl="0" indent="0" defTabSz="447675" eaLnBrk="1" fontAlgn="auto" latinLnBrk="0" hangingPunct="1">
                <a:lnSpc>
                  <a:spcPct val="85000"/>
                </a:lnSpc>
                <a:spcBef>
                  <a:spcPct val="15000"/>
                </a:spcBef>
                <a:spcAft>
                  <a:spcPct val="15000"/>
                </a:spcAft>
                <a:buClrTx/>
                <a:buSzTx/>
                <a:buFont typeface="Arial" panose="020B0604020202020204" pitchFamily="34" charset="0"/>
                <a:buNone/>
                <a:tabLst/>
                <a:defRPr/>
              </a:pPr>
              <a:r>
                <a:rPr kumimoji="0" lang="en-US" altLang="zh-CN" sz="1100" b="1" i="0" u="none" strike="noStrike" kern="0" cap="none" spc="0" normalizeH="0" baseline="0" noProof="0" dirty="0">
                  <a:ln>
                    <a:noFill/>
                  </a:ln>
                  <a:solidFill>
                    <a:srgbClr val="1D1D1A">
                      <a:lumMod val="75000"/>
                      <a:lumOff val="25000"/>
                    </a:srgbClr>
                  </a:solidFill>
                  <a:effectLst/>
                  <a:uLnTx/>
                  <a:uFillTx/>
                  <a:latin typeface="微软雅黑" panose="020B0503020204020204" pitchFamily="34" charset="-122"/>
                  <a:ea typeface="微软雅黑" panose="020B0503020204020204" pitchFamily="34" charset="-122"/>
                  <a:sym typeface="Arial" panose="020B0604020202020204" pitchFamily="34" charset="0"/>
                </a:rPr>
                <a:t> </a:t>
              </a:r>
              <a:r>
                <a:rPr kumimoji="0" lang="zh-CN" altLang="en-US" sz="1100" b="1" i="0" u="none" strike="noStrike" kern="0" cap="none" spc="0" normalizeH="0" baseline="0" noProof="0" dirty="0">
                  <a:ln>
                    <a:noFill/>
                  </a:ln>
                  <a:solidFill>
                    <a:srgbClr val="1D1D1A">
                      <a:lumMod val="75000"/>
                      <a:lumOff val="25000"/>
                    </a:srgbClr>
                  </a:solidFill>
                  <a:effectLst/>
                  <a:uLnTx/>
                  <a:uFillTx/>
                  <a:latin typeface="微软雅黑" panose="020B0503020204020204" pitchFamily="34" charset="-122"/>
                  <a:ea typeface="微软雅黑" panose="020B0503020204020204" pitchFamily="34" charset="-122"/>
                  <a:sym typeface="Arial" panose="020B0604020202020204" pitchFamily="34" charset="0"/>
                </a:rPr>
                <a:t>营运类</a:t>
              </a:r>
            </a:p>
          </p:txBody>
        </p:sp>
        <p:sp>
          <p:nvSpPr>
            <p:cNvPr id="226" name="矩形 119">
              <a:extLst>
                <a:ext uri="{FF2B5EF4-FFF2-40B4-BE49-F238E27FC236}">
                  <a16:creationId xmlns:a16="http://schemas.microsoft.com/office/drawing/2014/main" xmlns="" id="{91ABB87B-1684-4D8C-8966-78E683C12DC1}"/>
                </a:ext>
              </a:extLst>
            </p:cNvPr>
            <p:cNvSpPr>
              <a:spLocks noChangeArrowheads="1"/>
            </p:cNvSpPr>
            <p:nvPr/>
          </p:nvSpPr>
          <p:spPr bwMode="auto">
            <a:xfrm>
              <a:off x="157039" y="238150"/>
              <a:ext cx="1208731" cy="287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defTabSz="447675">
                <a:lnSpc>
                  <a:spcPct val="120000"/>
                </a:lnSpc>
                <a:spcBef>
                  <a:spcPct val="20000"/>
                </a:spcBef>
                <a:buFont typeface="Wingdings" panose="05000000000000000000" pitchFamily="2" charset="2"/>
                <a:buChar char="§"/>
                <a:defRPr sz="16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defTabSz="447675">
                <a:lnSpc>
                  <a:spcPct val="120000"/>
                </a:lnSpc>
                <a:spcBef>
                  <a:spcPct val="20000"/>
                </a:spcBef>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defTabSz="447675">
                <a:lnSpc>
                  <a:spcPct val="120000"/>
                </a:lnSpc>
                <a:spcBef>
                  <a:spcPct val="20000"/>
                </a:spcBef>
                <a:buFont typeface="Wingdings" panose="05000000000000000000" pitchFamily="2" charset="2"/>
                <a:buChar char="q"/>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defTabSz="447675">
                <a:lnSpc>
                  <a:spcPct val="120000"/>
                </a:lnSpc>
                <a:spcBef>
                  <a:spcPct val="20000"/>
                </a:spcBef>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defTabSz="447675">
                <a:lnSpc>
                  <a:spcPct val="120000"/>
                </a:lnSpc>
                <a:spcBef>
                  <a:spcPct val="20000"/>
                </a:spcBef>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9pPr>
            </a:lstStyle>
            <a:p>
              <a:pPr marL="0" marR="0" lvl="0" indent="0" defTabSz="447675" eaLnBrk="1" fontAlgn="auto" latinLnBrk="0" hangingPunct="1">
                <a:lnSpc>
                  <a:spcPct val="85000"/>
                </a:lnSpc>
                <a:spcBef>
                  <a:spcPct val="15000"/>
                </a:spcBef>
                <a:spcAft>
                  <a:spcPct val="15000"/>
                </a:spcAft>
                <a:buClrTx/>
                <a:buSzTx/>
                <a:buFont typeface="Arial" panose="020B0604020202020204" pitchFamily="34" charset="0"/>
                <a:buNone/>
                <a:tabLst/>
                <a:defRPr/>
              </a:pPr>
              <a:r>
                <a:rPr kumimoji="0" lang="en-US" altLang="zh-CN" sz="1100" b="1" i="0" u="none" strike="noStrike" kern="0" cap="none" spc="0" normalizeH="0" baseline="0" noProof="0" dirty="0">
                  <a:ln>
                    <a:noFill/>
                  </a:ln>
                  <a:solidFill>
                    <a:srgbClr val="1D1D1A">
                      <a:lumMod val="75000"/>
                      <a:lumOff val="25000"/>
                    </a:srgbClr>
                  </a:solidFill>
                  <a:effectLst/>
                  <a:uLnTx/>
                  <a:uFillTx/>
                  <a:latin typeface="微软雅黑" panose="020B0503020204020204" pitchFamily="34" charset="-122"/>
                  <a:ea typeface="微软雅黑" panose="020B0503020204020204" pitchFamily="34" charset="-122"/>
                  <a:sym typeface="Arial" panose="020B0604020202020204" pitchFamily="34" charset="0"/>
                </a:rPr>
                <a:t> </a:t>
              </a:r>
              <a:r>
                <a:rPr kumimoji="0" lang="zh-CN" altLang="en-US" sz="1100" b="1" i="0" u="none" strike="noStrike" kern="0" cap="none" spc="0" normalizeH="0" baseline="0" noProof="0" dirty="0">
                  <a:ln>
                    <a:noFill/>
                  </a:ln>
                  <a:solidFill>
                    <a:srgbClr val="1D1D1A">
                      <a:lumMod val="75000"/>
                      <a:lumOff val="25000"/>
                    </a:srgbClr>
                  </a:solidFill>
                  <a:effectLst/>
                  <a:uLnTx/>
                  <a:uFillTx/>
                  <a:latin typeface="微软雅黑" panose="020B0503020204020204" pitchFamily="34" charset="-122"/>
                  <a:ea typeface="微软雅黑" panose="020B0503020204020204" pitchFamily="34" charset="-122"/>
                  <a:sym typeface="Arial" panose="020B0604020202020204" pitchFamily="34" charset="0"/>
                </a:rPr>
                <a:t>  订单满足率</a:t>
              </a:r>
            </a:p>
          </p:txBody>
        </p:sp>
        <p:cxnSp>
          <p:nvCxnSpPr>
            <p:cNvPr id="227" name="直接连接符 120">
              <a:extLst>
                <a:ext uri="{FF2B5EF4-FFF2-40B4-BE49-F238E27FC236}">
                  <a16:creationId xmlns:a16="http://schemas.microsoft.com/office/drawing/2014/main" xmlns="" id="{9FDD3DEC-FA36-49E4-9DE5-7849BE504F09}"/>
                </a:ext>
              </a:extLst>
            </p:cNvPr>
            <p:cNvCxnSpPr>
              <a:cxnSpLocks noChangeShapeType="1"/>
            </p:cNvCxnSpPr>
            <p:nvPr/>
          </p:nvCxnSpPr>
          <p:spPr bwMode="auto">
            <a:xfrm flipH="1">
              <a:off x="174881" y="201092"/>
              <a:ext cx="3018" cy="735012"/>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228" name="直接连接符 121">
              <a:extLst>
                <a:ext uri="{FF2B5EF4-FFF2-40B4-BE49-F238E27FC236}">
                  <a16:creationId xmlns:a16="http://schemas.microsoft.com/office/drawing/2014/main" xmlns="" id="{225ECF2E-3404-4F4C-A3BD-D738673FB413}"/>
                </a:ext>
              </a:extLst>
            </p:cNvPr>
            <p:cNvCxnSpPr>
              <a:cxnSpLocks noChangeShapeType="1"/>
              <a:stCxn id="293" idx="1"/>
              <a:endCxn id="293" idx="1"/>
            </p:cNvCxnSpPr>
            <p:nvPr/>
          </p:nvCxnSpPr>
          <p:spPr bwMode="auto">
            <a:xfrm>
              <a:off x="177706" y="-612479"/>
              <a:ext cx="0" cy="0"/>
            </a:xfrm>
            <a:prstGeom prst="line">
              <a:avLst/>
            </a:prstGeom>
            <a:noFill/>
            <a:ln w="9525">
              <a:solidFill>
                <a:srgbClr val="808080"/>
              </a:solidFill>
              <a:round/>
              <a:headEnd/>
              <a:tailEnd type="stealth" w="med" len="med"/>
            </a:ln>
            <a:extLst>
              <a:ext uri="{909E8E84-426E-40DD-AFC4-6F175D3DCCD1}">
                <a14:hiddenFill xmlns:a14="http://schemas.microsoft.com/office/drawing/2010/main">
                  <a:noFill/>
                </a14:hiddenFill>
              </a:ext>
            </a:extLst>
          </p:spPr>
        </p:cxnSp>
        <p:cxnSp>
          <p:nvCxnSpPr>
            <p:cNvPr id="229" name="直接连接符 122">
              <a:extLst>
                <a:ext uri="{FF2B5EF4-FFF2-40B4-BE49-F238E27FC236}">
                  <a16:creationId xmlns:a16="http://schemas.microsoft.com/office/drawing/2014/main" xmlns="" id="{2B62362E-6719-4643-9517-F3E300D4DE9C}"/>
                </a:ext>
              </a:extLst>
            </p:cNvPr>
            <p:cNvCxnSpPr>
              <a:cxnSpLocks noChangeShapeType="1"/>
            </p:cNvCxnSpPr>
            <p:nvPr/>
          </p:nvCxnSpPr>
          <p:spPr bwMode="auto">
            <a:xfrm>
              <a:off x="174881" y="376177"/>
              <a:ext cx="72000" cy="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230" name="直接连接符 123">
              <a:extLst>
                <a:ext uri="{FF2B5EF4-FFF2-40B4-BE49-F238E27FC236}">
                  <a16:creationId xmlns:a16="http://schemas.microsoft.com/office/drawing/2014/main" xmlns="" id="{0D96768A-3F0E-4F25-A2F9-F1F4E6658C02}"/>
                </a:ext>
              </a:extLst>
            </p:cNvPr>
            <p:cNvCxnSpPr>
              <a:cxnSpLocks noChangeShapeType="1"/>
            </p:cNvCxnSpPr>
            <p:nvPr/>
          </p:nvCxnSpPr>
          <p:spPr bwMode="auto">
            <a:xfrm>
              <a:off x="183386" y="636001"/>
              <a:ext cx="72000" cy="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cxnSp>
        <p:sp>
          <p:nvSpPr>
            <p:cNvPr id="231" name="矩形 124">
              <a:extLst>
                <a:ext uri="{FF2B5EF4-FFF2-40B4-BE49-F238E27FC236}">
                  <a16:creationId xmlns:a16="http://schemas.microsoft.com/office/drawing/2014/main" xmlns="" id="{6A6A75BC-B016-4474-9626-F387B18C2399}"/>
                </a:ext>
              </a:extLst>
            </p:cNvPr>
            <p:cNvSpPr>
              <a:spLocks noChangeArrowheads="1"/>
            </p:cNvSpPr>
            <p:nvPr/>
          </p:nvSpPr>
          <p:spPr bwMode="auto">
            <a:xfrm>
              <a:off x="161799" y="492177"/>
              <a:ext cx="1207144" cy="288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defTabSz="447675">
                <a:lnSpc>
                  <a:spcPct val="120000"/>
                </a:lnSpc>
                <a:spcBef>
                  <a:spcPct val="20000"/>
                </a:spcBef>
                <a:buFont typeface="Wingdings" panose="05000000000000000000" pitchFamily="2" charset="2"/>
                <a:buChar char="§"/>
                <a:defRPr sz="16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defTabSz="447675">
                <a:lnSpc>
                  <a:spcPct val="120000"/>
                </a:lnSpc>
                <a:spcBef>
                  <a:spcPct val="20000"/>
                </a:spcBef>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defTabSz="447675">
                <a:lnSpc>
                  <a:spcPct val="120000"/>
                </a:lnSpc>
                <a:spcBef>
                  <a:spcPct val="20000"/>
                </a:spcBef>
                <a:buFont typeface="Wingdings" panose="05000000000000000000" pitchFamily="2" charset="2"/>
                <a:buChar char="q"/>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defTabSz="447675">
                <a:lnSpc>
                  <a:spcPct val="120000"/>
                </a:lnSpc>
                <a:spcBef>
                  <a:spcPct val="20000"/>
                </a:spcBef>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defTabSz="447675">
                <a:lnSpc>
                  <a:spcPct val="120000"/>
                </a:lnSpc>
                <a:spcBef>
                  <a:spcPct val="20000"/>
                </a:spcBef>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9pPr>
            </a:lstStyle>
            <a:p>
              <a:pPr marL="0" marR="0" lvl="0" indent="0" defTabSz="447675" eaLnBrk="1" fontAlgn="auto" latinLnBrk="0" hangingPunct="1">
                <a:lnSpc>
                  <a:spcPct val="85000"/>
                </a:lnSpc>
                <a:spcBef>
                  <a:spcPct val="15000"/>
                </a:spcBef>
                <a:spcAft>
                  <a:spcPct val="15000"/>
                </a:spcAft>
                <a:buClrTx/>
                <a:buSzTx/>
                <a:buFont typeface="Arial" panose="020B0604020202020204" pitchFamily="34" charset="0"/>
                <a:buNone/>
                <a:tabLst/>
                <a:defRPr/>
              </a:pPr>
              <a:r>
                <a:rPr kumimoji="0" lang="en-US" altLang="zh-CN" sz="1100" b="1" i="0" u="none" strike="noStrike" kern="0" cap="none" spc="0" normalizeH="0" baseline="0" noProof="0" dirty="0">
                  <a:ln>
                    <a:noFill/>
                  </a:ln>
                  <a:solidFill>
                    <a:srgbClr val="666666"/>
                  </a:solidFill>
                  <a:effectLst/>
                  <a:uLnTx/>
                  <a:uFillTx/>
                  <a:latin typeface="微软雅黑" panose="020B0503020204020204" pitchFamily="34" charset="-122"/>
                  <a:ea typeface="微软雅黑" panose="020B0503020204020204" pitchFamily="34" charset="-122"/>
                  <a:sym typeface="Arial" panose="020B0604020202020204" pitchFamily="34" charset="0"/>
                </a:rPr>
                <a:t> </a:t>
              </a:r>
              <a:r>
                <a:rPr kumimoji="0" lang="zh-CN" altLang="en-US" sz="1100" b="1" i="0" u="none" strike="noStrike" kern="0" cap="none" spc="0" normalizeH="0" baseline="0" noProof="0">
                  <a:ln>
                    <a:noFill/>
                  </a:ln>
                  <a:solidFill>
                    <a:srgbClr val="666666"/>
                  </a:solidFill>
                  <a:effectLst/>
                  <a:uLnTx/>
                  <a:uFillTx/>
                  <a:latin typeface="微软雅黑" panose="020B0503020204020204" pitchFamily="34" charset="-122"/>
                  <a:ea typeface="微软雅黑" panose="020B0503020204020204" pitchFamily="34" charset="-122"/>
                  <a:sym typeface="Arial" panose="020B0604020202020204" pitchFamily="34" charset="0"/>
                </a:rPr>
                <a:t>   </a:t>
              </a:r>
            </a:p>
          </p:txBody>
        </p:sp>
        <p:sp>
          <p:nvSpPr>
            <p:cNvPr id="232" name="矩形 125">
              <a:extLst>
                <a:ext uri="{FF2B5EF4-FFF2-40B4-BE49-F238E27FC236}">
                  <a16:creationId xmlns:a16="http://schemas.microsoft.com/office/drawing/2014/main" xmlns="" id="{2A8B31C6-4AFE-4506-98E0-1C20735CB86D}"/>
                </a:ext>
              </a:extLst>
            </p:cNvPr>
            <p:cNvSpPr>
              <a:spLocks noChangeArrowheads="1"/>
            </p:cNvSpPr>
            <p:nvPr/>
          </p:nvSpPr>
          <p:spPr bwMode="auto">
            <a:xfrm>
              <a:off x="138004" y="501703"/>
              <a:ext cx="1207145" cy="287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defTabSz="447675">
                <a:lnSpc>
                  <a:spcPct val="120000"/>
                </a:lnSpc>
                <a:spcBef>
                  <a:spcPct val="20000"/>
                </a:spcBef>
                <a:buFont typeface="Wingdings" panose="05000000000000000000" pitchFamily="2" charset="2"/>
                <a:buChar char="§"/>
                <a:defRPr sz="16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defTabSz="447675">
                <a:lnSpc>
                  <a:spcPct val="120000"/>
                </a:lnSpc>
                <a:spcBef>
                  <a:spcPct val="20000"/>
                </a:spcBef>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defTabSz="447675">
                <a:lnSpc>
                  <a:spcPct val="120000"/>
                </a:lnSpc>
                <a:spcBef>
                  <a:spcPct val="20000"/>
                </a:spcBef>
                <a:buFont typeface="Wingdings" panose="05000000000000000000" pitchFamily="2" charset="2"/>
                <a:buChar char="q"/>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defTabSz="447675">
                <a:lnSpc>
                  <a:spcPct val="120000"/>
                </a:lnSpc>
                <a:spcBef>
                  <a:spcPct val="20000"/>
                </a:spcBef>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defTabSz="447675">
                <a:lnSpc>
                  <a:spcPct val="120000"/>
                </a:lnSpc>
                <a:spcBef>
                  <a:spcPct val="20000"/>
                </a:spcBef>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9pPr>
            </a:lstStyle>
            <a:p>
              <a:pPr marL="0" marR="0" lvl="0" indent="0" defTabSz="447675" eaLnBrk="1" fontAlgn="auto" latinLnBrk="0" hangingPunct="1">
                <a:lnSpc>
                  <a:spcPct val="85000"/>
                </a:lnSpc>
                <a:spcBef>
                  <a:spcPct val="15000"/>
                </a:spcBef>
                <a:spcAft>
                  <a:spcPct val="15000"/>
                </a:spcAft>
                <a:buClrTx/>
                <a:buSzTx/>
                <a:buFont typeface="Arial" panose="020B0604020202020204" pitchFamily="34" charset="0"/>
                <a:buNone/>
                <a:tabLst/>
                <a:defRPr/>
              </a:pPr>
              <a:r>
                <a:rPr kumimoji="0" lang="en-US" altLang="zh-CN" sz="1100" b="1" i="0" u="none" strike="noStrike" kern="0" cap="none" spc="0" normalizeH="0" baseline="0" noProof="0" dirty="0">
                  <a:ln>
                    <a:noFill/>
                  </a:ln>
                  <a:solidFill>
                    <a:srgbClr val="1D1D1A">
                      <a:lumMod val="75000"/>
                      <a:lumOff val="25000"/>
                    </a:srgbClr>
                  </a:solidFill>
                  <a:effectLst/>
                  <a:uLnTx/>
                  <a:uFillTx/>
                  <a:latin typeface="微软雅黑" panose="020B0503020204020204" pitchFamily="34" charset="-122"/>
                  <a:ea typeface="微软雅黑" panose="020B0503020204020204" pitchFamily="34" charset="-122"/>
                  <a:sym typeface="Arial" panose="020B0604020202020204" pitchFamily="34" charset="0"/>
                </a:rPr>
                <a:t> </a:t>
              </a:r>
              <a:r>
                <a:rPr kumimoji="0" lang="zh-CN" altLang="en-US" sz="1100" b="1" i="0" u="none" strike="noStrike" kern="0" cap="none" spc="0" normalizeH="0" baseline="0" noProof="0" dirty="0">
                  <a:ln>
                    <a:noFill/>
                  </a:ln>
                  <a:solidFill>
                    <a:srgbClr val="1D1D1A">
                      <a:lumMod val="75000"/>
                      <a:lumOff val="25000"/>
                    </a:srgbClr>
                  </a:solidFill>
                  <a:effectLst/>
                  <a:uLnTx/>
                  <a:uFillTx/>
                  <a:latin typeface="微软雅黑" panose="020B0503020204020204" pitchFamily="34" charset="-122"/>
                  <a:ea typeface="微软雅黑" panose="020B0503020204020204" pitchFamily="34" charset="-122"/>
                  <a:sym typeface="Arial" panose="020B0604020202020204" pitchFamily="34" charset="0"/>
                </a:rPr>
                <a:t>   库存周转</a:t>
              </a:r>
            </a:p>
          </p:txBody>
        </p:sp>
        <p:cxnSp>
          <p:nvCxnSpPr>
            <p:cNvPr id="233" name="直接连接符 126">
              <a:extLst>
                <a:ext uri="{FF2B5EF4-FFF2-40B4-BE49-F238E27FC236}">
                  <a16:creationId xmlns:a16="http://schemas.microsoft.com/office/drawing/2014/main" xmlns="" id="{5CD3E3FE-2BD1-45EA-805A-0619778E0C5B}"/>
                </a:ext>
              </a:extLst>
            </p:cNvPr>
            <p:cNvCxnSpPr>
              <a:cxnSpLocks noChangeShapeType="1"/>
            </p:cNvCxnSpPr>
            <p:nvPr/>
          </p:nvCxnSpPr>
          <p:spPr bwMode="auto">
            <a:xfrm>
              <a:off x="178507" y="936104"/>
              <a:ext cx="72000" cy="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cxnSp>
        <p:sp>
          <p:nvSpPr>
            <p:cNvPr id="234" name="矩形 127">
              <a:extLst>
                <a:ext uri="{FF2B5EF4-FFF2-40B4-BE49-F238E27FC236}">
                  <a16:creationId xmlns:a16="http://schemas.microsoft.com/office/drawing/2014/main" xmlns="" id="{DE11CE9D-0522-44C5-B447-C32C351CD901}"/>
                </a:ext>
              </a:extLst>
            </p:cNvPr>
            <p:cNvSpPr>
              <a:spLocks noChangeArrowheads="1"/>
            </p:cNvSpPr>
            <p:nvPr/>
          </p:nvSpPr>
          <p:spPr bwMode="auto">
            <a:xfrm>
              <a:off x="153867" y="776369"/>
              <a:ext cx="1207145" cy="287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defTabSz="447675">
                <a:lnSpc>
                  <a:spcPct val="120000"/>
                </a:lnSpc>
                <a:spcBef>
                  <a:spcPct val="20000"/>
                </a:spcBef>
                <a:buFont typeface="Wingdings" panose="05000000000000000000" pitchFamily="2" charset="2"/>
                <a:buChar char="§"/>
                <a:defRPr sz="16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defTabSz="447675">
                <a:lnSpc>
                  <a:spcPct val="120000"/>
                </a:lnSpc>
                <a:spcBef>
                  <a:spcPct val="20000"/>
                </a:spcBef>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defTabSz="447675">
                <a:lnSpc>
                  <a:spcPct val="120000"/>
                </a:lnSpc>
                <a:spcBef>
                  <a:spcPct val="20000"/>
                </a:spcBef>
                <a:buFont typeface="Wingdings" panose="05000000000000000000" pitchFamily="2" charset="2"/>
                <a:buChar char="q"/>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defTabSz="447675">
                <a:lnSpc>
                  <a:spcPct val="120000"/>
                </a:lnSpc>
                <a:spcBef>
                  <a:spcPct val="20000"/>
                </a:spcBef>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defTabSz="447675">
                <a:lnSpc>
                  <a:spcPct val="120000"/>
                </a:lnSpc>
                <a:spcBef>
                  <a:spcPct val="20000"/>
                </a:spcBef>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9pPr>
            </a:lstStyle>
            <a:p>
              <a:pPr marL="0" marR="0" lvl="0" indent="0" defTabSz="447675" eaLnBrk="1" fontAlgn="auto" latinLnBrk="0" hangingPunct="1">
                <a:lnSpc>
                  <a:spcPct val="85000"/>
                </a:lnSpc>
                <a:spcBef>
                  <a:spcPct val="15000"/>
                </a:spcBef>
                <a:spcAft>
                  <a:spcPct val="15000"/>
                </a:spcAft>
                <a:buClrTx/>
                <a:buSzTx/>
                <a:buFont typeface="Arial" panose="020B0604020202020204" pitchFamily="34" charset="0"/>
                <a:buNone/>
                <a:tabLst/>
                <a:defRPr/>
              </a:pPr>
              <a:r>
                <a:rPr kumimoji="0" lang="en-US" altLang="zh-CN" sz="1100" b="1" i="0" u="none" strike="noStrike" kern="0" cap="none" spc="0" normalizeH="0" baseline="0" noProof="0" dirty="0">
                  <a:ln>
                    <a:noFill/>
                  </a:ln>
                  <a:solidFill>
                    <a:srgbClr val="1D1D1A">
                      <a:lumMod val="75000"/>
                      <a:lumOff val="25000"/>
                    </a:srgbClr>
                  </a:solidFill>
                  <a:effectLst/>
                  <a:uLnTx/>
                  <a:uFillTx/>
                  <a:latin typeface="微软雅黑" panose="020B0503020204020204" pitchFamily="34" charset="-122"/>
                  <a:ea typeface="微软雅黑" panose="020B0503020204020204" pitchFamily="34" charset="-122"/>
                  <a:sym typeface="Arial" panose="020B0604020202020204" pitchFamily="34" charset="0"/>
                </a:rPr>
                <a:t> </a:t>
              </a:r>
              <a:r>
                <a:rPr kumimoji="0" lang="zh-CN" altLang="en-US" sz="1100" b="1" i="0" u="none" strike="noStrike" kern="0" cap="none" spc="0" normalizeH="0" baseline="0" noProof="0" dirty="0">
                  <a:ln>
                    <a:noFill/>
                  </a:ln>
                  <a:solidFill>
                    <a:srgbClr val="1D1D1A">
                      <a:lumMod val="75000"/>
                      <a:lumOff val="25000"/>
                    </a:srgbClr>
                  </a:solidFill>
                  <a:effectLst/>
                  <a:uLnTx/>
                  <a:uFillTx/>
                  <a:latin typeface="微软雅黑" panose="020B0503020204020204" pitchFamily="34" charset="-122"/>
                  <a:ea typeface="微软雅黑" panose="020B0503020204020204" pitchFamily="34" charset="-122"/>
                  <a:sym typeface="Arial" panose="020B0604020202020204" pitchFamily="34" charset="0"/>
                </a:rPr>
                <a:t>   </a:t>
              </a:r>
              <a:r>
                <a:rPr kumimoji="0" lang="en-US" altLang="zh-CN" sz="1100" b="1" i="0" u="none" strike="noStrike" kern="0" cap="none" spc="0" normalizeH="0" baseline="0" noProof="0" dirty="0">
                  <a:ln>
                    <a:noFill/>
                  </a:ln>
                  <a:solidFill>
                    <a:srgbClr val="1D1D1A">
                      <a:lumMod val="75000"/>
                      <a:lumOff val="25000"/>
                    </a:srgbClr>
                  </a:solidFill>
                  <a:effectLst/>
                  <a:uLnTx/>
                  <a:uFillTx/>
                  <a:latin typeface="微软雅黑" panose="020B0503020204020204" pitchFamily="34" charset="-122"/>
                  <a:ea typeface="微软雅黑" panose="020B0503020204020204" pitchFamily="34" charset="-122"/>
                  <a:sym typeface="Arial" panose="020B0604020202020204" pitchFamily="34" charset="0"/>
                </a:rPr>
                <a:t>……</a:t>
              </a:r>
              <a:endParaRPr kumimoji="0" lang="zh-CN" altLang="en-US" sz="1100" b="1" i="0" u="none" strike="noStrike" kern="0" cap="none" spc="0" normalizeH="0" baseline="0" noProof="0" dirty="0">
                <a:ln>
                  <a:noFill/>
                </a:ln>
                <a:solidFill>
                  <a:srgbClr val="1D1D1A">
                    <a:lumMod val="75000"/>
                    <a:lumOff val="25000"/>
                  </a:srgbClr>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235" name="椭圆 367">
            <a:extLst>
              <a:ext uri="{FF2B5EF4-FFF2-40B4-BE49-F238E27FC236}">
                <a16:creationId xmlns:a16="http://schemas.microsoft.com/office/drawing/2014/main" xmlns="" id="{4C02272E-AFA3-46B9-9923-A9214BC703BD}"/>
              </a:ext>
            </a:extLst>
          </p:cNvPr>
          <p:cNvSpPr>
            <a:spLocks noChangeArrowheads="1"/>
          </p:cNvSpPr>
          <p:nvPr/>
        </p:nvSpPr>
        <p:spPr bwMode="auto">
          <a:xfrm>
            <a:off x="6878156" y="1877359"/>
            <a:ext cx="949473" cy="565150"/>
          </a:xfrm>
          <a:prstGeom prst="ellipse">
            <a:avLst/>
          </a:prstGeom>
          <a:solidFill>
            <a:srgbClr val="FCC800">
              <a:lumMod val="60000"/>
              <a:lumOff val="40000"/>
            </a:srgbClr>
          </a:solidFill>
          <a:ln w="9525">
            <a:noFill/>
            <a:round/>
            <a:headEnd/>
            <a:tailEnd/>
          </a:ln>
        </p:spPr>
        <p:txBody>
          <a:bodyPr lIns="35994" tIns="35994" rIns="35994" bIns="35994" anchor="ctr"/>
          <a:lstStyle>
            <a:lvl1pPr defTabSz="447675">
              <a:lnSpc>
                <a:spcPct val="120000"/>
              </a:lnSpc>
              <a:spcBef>
                <a:spcPct val="20000"/>
              </a:spcBef>
              <a:buFont typeface="Wingdings" panose="05000000000000000000" pitchFamily="2" charset="2"/>
              <a:buChar char="§"/>
              <a:defRPr sz="16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defTabSz="447675">
              <a:lnSpc>
                <a:spcPct val="120000"/>
              </a:lnSpc>
              <a:spcBef>
                <a:spcPct val="20000"/>
              </a:spcBef>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defTabSz="447675">
              <a:lnSpc>
                <a:spcPct val="120000"/>
              </a:lnSpc>
              <a:spcBef>
                <a:spcPct val="20000"/>
              </a:spcBef>
              <a:buFont typeface="Wingdings" panose="05000000000000000000" pitchFamily="2" charset="2"/>
              <a:buChar char="q"/>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defTabSz="447675">
              <a:lnSpc>
                <a:spcPct val="120000"/>
              </a:lnSpc>
              <a:spcBef>
                <a:spcPct val="20000"/>
              </a:spcBef>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defTabSz="447675">
              <a:lnSpc>
                <a:spcPct val="120000"/>
              </a:lnSpc>
              <a:spcBef>
                <a:spcPct val="20000"/>
              </a:spcBef>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9pPr>
          </a:lstStyle>
          <a:p>
            <a:pPr marL="0" marR="0" lvl="0" indent="0" defTabSz="447675" eaLnBrk="1" fontAlgn="auto" latinLnBrk="0" hangingPunct="1">
              <a:lnSpc>
                <a:spcPct val="85000"/>
              </a:lnSpc>
              <a:spcBef>
                <a:spcPct val="15000"/>
              </a:spcBef>
              <a:spcAft>
                <a:spcPct val="15000"/>
              </a:spcAft>
              <a:buClrTx/>
              <a:buSzTx/>
              <a:buFont typeface="Arial" panose="020B0604020202020204" pitchFamily="34" charset="0"/>
              <a:buNone/>
              <a:tabLst/>
              <a:defRPr/>
            </a:pPr>
            <a:r>
              <a:rPr kumimoji="0" lang="zh-CN" altLang="en-US" sz="1100" b="1" i="0" u="none" strike="noStrike" kern="0" cap="none" spc="0" normalizeH="0" baseline="0" noProof="0" dirty="0">
                <a:ln>
                  <a:noFill/>
                </a:ln>
                <a:solidFill>
                  <a:srgbClr val="1D1D1A">
                    <a:lumMod val="75000"/>
                    <a:lumOff val="25000"/>
                  </a:srgbClr>
                </a:solidFill>
                <a:effectLst/>
                <a:uLnTx/>
                <a:uFillTx/>
                <a:latin typeface="微软雅黑" panose="020B0503020204020204" pitchFamily="34" charset="-122"/>
                <a:ea typeface="微软雅黑" panose="020B0503020204020204" pitchFamily="34" charset="-122"/>
                <a:sym typeface="Arial" panose="020B0604020202020204" pitchFamily="34" charset="0"/>
              </a:rPr>
              <a:t>库存分析</a:t>
            </a:r>
          </a:p>
        </p:txBody>
      </p:sp>
      <p:sp>
        <p:nvSpPr>
          <p:cNvPr id="236" name="椭圆 368">
            <a:extLst>
              <a:ext uri="{FF2B5EF4-FFF2-40B4-BE49-F238E27FC236}">
                <a16:creationId xmlns:a16="http://schemas.microsoft.com/office/drawing/2014/main" xmlns="" id="{66751ED5-E4A0-417D-82C9-74BD7DE94EA7}"/>
              </a:ext>
            </a:extLst>
          </p:cNvPr>
          <p:cNvSpPr>
            <a:spLocks noChangeArrowheads="1"/>
          </p:cNvSpPr>
          <p:nvPr/>
        </p:nvSpPr>
        <p:spPr bwMode="auto">
          <a:xfrm>
            <a:off x="6145706" y="2725084"/>
            <a:ext cx="1095546" cy="336550"/>
          </a:xfrm>
          <a:prstGeom prst="ellipse">
            <a:avLst/>
          </a:prstGeom>
          <a:solidFill>
            <a:srgbClr val="F8CFC0">
              <a:alpha val="66667"/>
            </a:srgbClr>
          </a:solidFill>
          <a:ln w="9525">
            <a:noFill/>
            <a:round/>
            <a:headEnd/>
            <a:tailEnd/>
          </a:ln>
        </p:spPr>
        <p:txBody>
          <a:bodyPr lIns="35994" tIns="35994" rIns="35994" bIns="35994" anchor="ctr"/>
          <a:lstStyle/>
          <a:p>
            <a:pPr defTabSz="447675">
              <a:lnSpc>
                <a:spcPct val="85000"/>
              </a:lnSpc>
              <a:spcBef>
                <a:spcPct val="15000"/>
              </a:spcBef>
              <a:spcAft>
                <a:spcPct val="15000"/>
              </a:spcAft>
            </a:pPr>
            <a:r>
              <a:rPr lang="zh-CN" altLang="en-US" sz="1100" b="1" dirty="0">
                <a:solidFill>
                  <a:srgbClr val="1D1D1A">
                    <a:lumMod val="75000"/>
                    <a:lumOff val="25000"/>
                  </a:srgbClr>
                </a:solidFill>
                <a:latin typeface="微软雅黑" panose="020B0503020204020204" pitchFamily="34" charset="-122"/>
                <a:ea typeface="微软雅黑" panose="020B0503020204020204" pitchFamily="34" charset="-122"/>
              </a:rPr>
              <a:t>库存占比</a:t>
            </a:r>
            <a:endParaRPr lang="en-US" altLang="en-US" sz="1100" b="1" dirty="0">
              <a:solidFill>
                <a:srgbClr val="1D1D1A">
                  <a:lumMod val="75000"/>
                  <a:lumOff val="25000"/>
                </a:srgbClr>
              </a:solidFill>
              <a:latin typeface="微软雅黑" panose="020B0503020204020204" pitchFamily="34" charset="-122"/>
              <a:ea typeface="微软雅黑" panose="020B0503020204020204" pitchFamily="34" charset="-122"/>
            </a:endParaRPr>
          </a:p>
        </p:txBody>
      </p:sp>
      <p:sp>
        <p:nvSpPr>
          <p:cNvPr id="237" name="椭圆 369">
            <a:extLst>
              <a:ext uri="{FF2B5EF4-FFF2-40B4-BE49-F238E27FC236}">
                <a16:creationId xmlns:a16="http://schemas.microsoft.com/office/drawing/2014/main" xmlns="" id="{B51DFD60-A15C-4EC2-9A7A-CA8D3A896924}"/>
              </a:ext>
            </a:extLst>
          </p:cNvPr>
          <p:cNvSpPr>
            <a:spLocks noChangeArrowheads="1"/>
          </p:cNvSpPr>
          <p:nvPr/>
        </p:nvSpPr>
        <p:spPr bwMode="auto">
          <a:xfrm>
            <a:off x="6771734" y="3056871"/>
            <a:ext cx="1030855" cy="419100"/>
          </a:xfrm>
          <a:prstGeom prst="ellipse">
            <a:avLst/>
          </a:prstGeom>
          <a:solidFill>
            <a:srgbClr val="F8CFC0">
              <a:alpha val="66667"/>
            </a:srgbClr>
          </a:solidFill>
          <a:ln w="9525">
            <a:noFill/>
            <a:round/>
            <a:headEnd/>
            <a:tailEnd/>
          </a:ln>
        </p:spPr>
        <p:txBody>
          <a:bodyPr lIns="35994" tIns="35994" rIns="35994" bIns="35994" anchor="ctr"/>
          <a:lstStyle/>
          <a:p>
            <a:pPr defTabSz="447675">
              <a:lnSpc>
                <a:spcPct val="85000"/>
              </a:lnSpc>
              <a:spcBef>
                <a:spcPct val="15000"/>
              </a:spcBef>
              <a:spcAft>
                <a:spcPct val="15000"/>
              </a:spcAft>
            </a:pPr>
            <a:r>
              <a:rPr lang="zh-CN" altLang="en-US" sz="1100" b="1" dirty="0">
                <a:solidFill>
                  <a:srgbClr val="1D1D1A">
                    <a:lumMod val="75000"/>
                    <a:lumOff val="25000"/>
                  </a:srgbClr>
                </a:solidFill>
                <a:latin typeface="微软雅黑" panose="020B0503020204020204" pitchFamily="34" charset="-122"/>
                <a:ea typeface="微软雅黑" panose="020B0503020204020204" pitchFamily="34" charset="-122"/>
              </a:rPr>
              <a:t>库存成本</a:t>
            </a:r>
            <a:endParaRPr lang="en-US" altLang="en-US" sz="1100" b="1" dirty="0">
              <a:solidFill>
                <a:srgbClr val="1D1D1A">
                  <a:lumMod val="75000"/>
                  <a:lumOff val="25000"/>
                </a:srgbClr>
              </a:solidFill>
              <a:latin typeface="微软雅黑" panose="020B0503020204020204" pitchFamily="34" charset="-122"/>
              <a:ea typeface="微软雅黑" panose="020B0503020204020204" pitchFamily="34" charset="-122"/>
            </a:endParaRPr>
          </a:p>
        </p:txBody>
      </p:sp>
      <p:sp>
        <p:nvSpPr>
          <p:cNvPr id="238" name="椭圆 370">
            <a:extLst>
              <a:ext uri="{FF2B5EF4-FFF2-40B4-BE49-F238E27FC236}">
                <a16:creationId xmlns:a16="http://schemas.microsoft.com/office/drawing/2014/main" xmlns="" id="{5D320806-BF8C-448F-B18B-610CAA2DEB81}"/>
              </a:ext>
            </a:extLst>
          </p:cNvPr>
          <p:cNvSpPr>
            <a:spLocks noChangeArrowheads="1"/>
          </p:cNvSpPr>
          <p:nvPr/>
        </p:nvSpPr>
        <p:spPr bwMode="auto">
          <a:xfrm>
            <a:off x="7598084" y="2717816"/>
            <a:ext cx="1066333" cy="426369"/>
          </a:xfrm>
          <a:prstGeom prst="ellipse">
            <a:avLst/>
          </a:prstGeom>
          <a:solidFill>
            <a:srgbClr val="F8CFC0">
              <a:alpha val="66667"/>
            </a:srgbClr>
          </a:solidFill>
          <a:ln w="9525">
            <a:noFill/>
            <a:round/>
            <a:headEnd/>
            <a:tailEnd/>
          </a:ln>
        </p:spPr>
        <p:txBody>
          <a:bodyPr lIns="35994" tIns="35994" rIns="35994" bIns="35994" anchor="ctr"/>
          <a:lstStyle/>
          <a:p>
            <a:pPr defTabSz="447675">
              <a:lnSpc>
                <a:spcPct val="85000"/>
              </a:lnSpc>
              <a:spcBef>
                <a:spcPct val="15000"/>
              </a:spcBef>
              <a:spcAft>
                <a:spcPct val="15000"/>
              </a:spcAft>
            </a:pPr>
            <a:r>
              <a:rPr lang="zh-CN" altLang="en-US" sz="1100" b="1" dirty="0">
                <a:solidFill>
                  <a:srgbClr val="1D1D1A">
                    <a:lumMod val="75000"/>
                    <a:lumOff val="25000"/>
                  </a:srgbClr>
                </a:solidFill>
                <a:latin typeface="微软雅黑" panose="020B0503020204020204" pitchFamily="34" charset="-122"/>
                <a:ea typeface="微软雅黑" panose="020B0503020204020204" pitchFamily="34" charset="-122"/>
              </a:rPr>
              <a:t>  库存周转</a:t>
            </a:r>
          </a:p>
        </p:txBody>
      </p:sp>
      <p:sp>
        <p:nvSpPr>
          <p:cNvPr id="239" name="椭圆 383">
            <a:extLst>
              <a:ext uri="{FF2B5EF4-FFF2-40B4-BE49-F238E27FC236}">
                <a16:creationId xmlns:a16="http://schemas.microsoft.com/office/drawing/2014/main" xmlns="" id="{0F2523E1-59E4-42C5-A90F-13C1904C1A20}"/>
              </a:ext>
            </a:extLst>
          </p:cNvPr>
          <p:cNvSpPr>
            <a:spLocks noChangeArrowheads="1"/>
          </p:cNvSpPr>
          <p:nvPr/>
        </p:nvSpPr>
        <p:spPr bwMode="auto">
          <a:xfrm>
            <a:off x="6129012" y="4657072"/>
            <a:ext cx="738710" cy="517525"/>
          </a:xfrm>
          <a:prstGeom prst="ellipse">
            <a:avLst/>
          </a:prstGeom>
          <a:solidFill>
            <a:srgbClr val="E9002F">
              <a:lumMod val="20000"/>
              <a:lumOff val="80000"/>
            </a:srgbClr>
          </a:solidFill>
          <a:ln w="9525">
            <a:noFill/>
            <a:round/>
            <a:headEnd/>
            <a:tailEnd/>
          </a:ln>
        </p:spPr>
        <p:txBody>
          <a:bodyPr lIns="35994" tIns="35994" rIns="35994" bIns="35994" anchor="ctr"/>
          <a:lstStyle/>
          <a:p>
            <a:pPr marL="0" marR="0" lvl="0" indent="0" defTabSz="447675" eaLnBrk="1" fontAlgn="auto" latinLnBrk="0" hangingPunct="1">
              <a:lnSpc>
                <a:spcPct val="85000"/>
              </a:lnSpc>
              <a:spcBef>
                <a:spcPct val="15000"/>
              </a:spcBef>
              <a:spcAft>
                <a:spcPct val="15000"/>
              </a:spcAft>
              <a:buClrTx/>
              <a:buSzTx/>
              <a:buFontTx/>
              <a:buNone/>
              <a:tabLst/>
              <a:defRPr/>
            </a:pPr>
            <a:r>
              <a:rPr kumimoji="0" lang="zh-CN" altLang="en-US" sz="1100" b="1" i="0" u="none" strike="noStrike" kern="0" cap="none" spc="0" normalizeH="0" baseline="0" noProof="0" dirty="0" smtClean="0">
                <a:ln>
                  <a:noFill/>
                </a:ln>
                <a:solidFill>
                  <a:srgbClr val="1D1D1A">
                    <a:lumMod val="75000"/>
                    <a:lumOff val="25000"/>
                  </a:srgbClr>
                </a:solidFill>
                <a:effectLst/>
                <a:uLnTx/>
                <a:uFillTx/>
                <a:latin typeface="微软雅黑" panose="020B0503020204020204" pitchFamily="34" charset="-122"/>
                <a:ea typeface="微软雅黑" panose="020B0503020204020204" pitchFamily="34" charset="-122"/>
              </a:rPr>
              <a:t>分品类</a:t>
            </a:r>
            <a:endParaRPr kumimoji="0" lang="en-US" altLang="en-US" sz="1100" b="1" i="0" u="none" strike="noStrike" kern="0" cap="none" spc="0" normalizeH="0" baseline="0" noProof="0" dirty="0" smtClean="0">
              <a:ln>
                <a:noFill/>
              </a:ln>
              <a:solidFill>
                <a:srgbClr val="1D1D1A">
                  <a:lumMod val="75000"/>
                  <a:lumOff val="25000"/>
                </a:srgbClr>
              </a:solidFill>
              <a:effectLst/>
              <a:uLnTx/>
              <a:uFillTx/>
              <a:latin typeface="微软雅黑" panose="020B0503020204020204" pitchFamily="34" charset="-122"/>
              <a:ea typeface="微软雅黑" panose="020B0503020204020204" pitchFamily="34" charset="-122"/>
            </a:endParaRPr>
          </a:p>
        </p:txBody>
      </p:sp>
      <p:cxnSp>
        <p:nvCxnSpPr>
          <p:cNvPr id="240" name="直接箭头连接符 384">
            <a:extLst>
              <a:ext uri="{FF2B5EF4-FFF2-40B4-BE49-F238E27FC236}">
                <a16:creationId xmlns:a16="http://schemas.microsoft.com/office/drawing/2014/main" xmlns="" id="{78A96BAD-10D4-4AFB-A3BA-FA3805C95CFB}"/>
              </a:ext>
            </a:extLst>
          </p:cNvPr>
          <p:cNvCxnSpPr>
            <a:cxnSpLocks noChangeShapeType="1"/>
          </p:cNvCxnSpPr>
          <p:nvPr/>
        </p:nvCxnSpPr>
        <p:spPr bwMode="auto">
          <a:xfrm flipH="1">
            <a:off x="6498367" y="4269721"/>
            <a:ext cx="154420" cy="387350"/>
          </a:xfrm>
          <a:prstGeom prst="straightConnector1">
            <a:avLst/>
          </a:prstGeom>
          <a:noFill/>
          <a:ln w="9525">
            <a:solidFill>
              <a:srgbClr val="808080"/>
            </a:solidFill>
            <a:round/>
            <a:headEnd/>
            <a:tailEnd type="arrow" w="med" len="med"/>
          </a:ln>
          <a:extLst>
            <a:ext uri="{909E8E84-426E-40DD-AFC4-6F175D3DCCD1}">
              <a14:hiddenFill xmlns:a14="http://schemas.microsoft.com/office/drawing/2010/main">
                <a:noFill/>
              </a14:hiddenFill>
            </a:ext>
          </a:extLst>
        </p:spPr>
      </p:cxnSp>
      <p:cxnSp>
        <p:nvCxnSpPr>
          <p:cNvPr id="241" name="直接箭头连接符 387">
            <a:extLst>
              <a:ext uri="{FF2B5EF4-FFF2-40B4-BE49-F238E27FC236}">
                <a16:creationId xmlns:a16="http://schemas.microsoft.com/office/drawing/2014/main" xmlns="" id="{7AE9FAD2-8B92-4E3E-AAA7-179E1BA3D701}"/>
              </a:ext>
            </a:extLst>
          </p:cNvPr>
          <p:cNvCxnSpPr>
            <a:cxnSpLocks noChangeShapeType="1"/>
          </p:cNvCxnSpPr>
          <p:nvPr/>
        </p:nvCxnSpPr>
        <p:spPr bwMode="auto">
          <a:xfrm flipH="1">
            <a:off x="6177007" y="5174596"/>
            <a:ext cx="321360" cy="412750"/>
          </a:xfrm>
          <a:prstGeom prst="straightConnector1">
            <a:avLst/>
          </a:prstGeom>
          <a:noFill/>
          <a:ln w="9525">
            <a:solidFill>
              <a:srgbClr val="808080"/>
            </a:solidFill>
            <a:round/>
            <a:headEnd/>
            <a:tailEnd type="arrow" w="med" len="med"/>
          </a:ln>
          <a:extLst>
            <a:ext uri="{909E8E84-426E-40DD-AFC4-6F175D3DCCD1}">
              <a14:hiddenFill xmlns:a14="http://schemas.microsoft.com/office/drawing/2010/main">
                <a:noFill/>
              </a14:hiddenFill>
            </a:ext>
          </a:extLst>
        </p:spPr>
      </p:cxnSp>
      <p:cxnSp>
        <p:nvCxnSpPr>
          <p:cNvPr id="242" name="直接箭头连接符 388">
            <a:extLst>
              <a:ext uri="{FF2B5EF4-FFF2-40B4-BE49-F238E27FC236}">
                <a16:creationId xmlns:a16="http://schemas.microsoft.com/office/drawing/2014/main" xmlns="" id="{B58AD8A5-3483-4324-8EE2-DF94267A666E}"/>
              </a:ext>
            </a:extLst>
          </p:cNvPr>
          <p:cNvCxnSpPr>
            <a:cxnSpLocks noChangeShapeType="1"/>
          </p:cNvCxnSpPr>
          <p:nvPr/>
        </p:nvCxnSpPr>
        <p:spPr bwMode="auto">
          <a:xfrm>
            <a:off x="6759211" y="5098397"/>
            <a:ext cx="655240" cy="498475"/>
          </a:xfrm>
          <a:prstGeom prst="straightConnector1">
            <a:avLst/>
          </a:prstGeom>
          <a:noFill/>
          <a:ln w="9525">
            <a:solidFill>
              <a:srgbClr val="808080"/>
            </a:solidFill>
            <a:round/>
            <a:headEnd/>
            <a:tailEnd type="arrow" w="med" len="med"/>
          </a:ln>
          <a:extLst>
            <a:ext uri="{909E8E84-426E-40DD-AFC4-6F175D3DCCD1}">
              <a14:hiddenFill xmlns:a14="http://schemas.microsoft.com/office/drawing/2010/main">
                <a:noFill/>
              </a14:hiddenFill>
            </a:ext>
          </a:extLst>
        </p:spPr>
      </p:cxnSp>
      <p:sp>
        <p:nvSpPr>
          <p:cNvPr id="243" name="椭圆 389">
            <a:extLst>
              <a:ext uri="{FF2B5EF4-FFF2-40B4-BE49-F238E27FC236}">
                <a16:creationId xmlns:a16="http://schemas.microsoft.com/office/drawing/2014/main" xmlns="" id="{0B8ACB75-F510-4C24-B667-D521DDCE56CD}"/>
              </a:ext>
            </a:extLst>
          </p:cNvPr>
          <p:cNvSpPr>
            <a:spLocks noChangeArrowheads="1"/>
          </p:cNvSpPr>
          <p:nvPr/>
        </p:nvSpPr>
        <p:spPr bwMode="auto">
          <a:xfrm>
            <a:off x="7769200" y="3839510"/>
            <a:ext cx="964079" cy="496887"/>
          </a:xfrm>
          <a:prstGeom prst="ellipse">
            <a:avLst/>
          </a:prstGeom>
          <a:solidFill>
            <a:srgbClr val="30B5C5">
              <a:lumMod val="20000"/>
              <a:lumOff val="80000"/>
            </a:srgbClr>
          </a:solidFill>
          <a:ln w="9525">
            <a:noFill/>
            <a:round/>
            <a:headEnd/>
            <a:tailEnd/>
          </a:ln>
        </p:spPr>
        <p:txBody>
          <a:bodyPr lIns="35994" tIns="35994" rIns="35994" bIns="35994" anchor="ctr"/>
          <a:lstStyle/>
          <a:p>
            <a:pPr marL="0" marR="0" lvl="0" indent="0" defTabSz="447675" eaLnBrk="1" fontAlgn="auto" latinLnBrk="0" hangingPunct="1">
              <a:lnSpc>
                <a:spcPct val="85000"/>
              </a:lnSpc>
              <a:spcBef>
                <a:spcPct val="15000"/>
              </a:spcBef>
              <a:spcAft>
                <a:spcPct val="15000"/>
              </a:spcAft>
              <a:buClrTx/>
              <a:buSzTx/>
              <a:buFontTx/>
              <a:buNone/>
              <a:tabLst/>
              <a:defRPr/>
            </a:pPr>
            <a:r>
              <a:rPr kumimoji="0" lang="zh-CN" altLang="en-US" sz="1100" b="1" i="0" u="none" strike="noStrike" kern="0" cap="none" spc="0" normalizeH="0" baseline="0" noProof="0" dirty="0" smtClean="0">
                <a:ln>
                  <a:noFill/>
                </a:ln>
                <a:solidFill>
                  <a:srgbClr val="1D1D1A">
                    <a:lumMod val="75000"/>
                    <a:lumOff val="25000"/>
                  </a:srgbClr>
                </a:solidFill>
                <a:effectLst/>
                <a:uLnTx/>
                <a:uFillTx/>
                <a:latin typeface="微软雅黑" panose="020B0503020204020204" pitchFamily="34" charset="-122"/>
                <a:ea typeface="微软雅黑" panose="020B0503020204020204" pitchFamily="34" charset="-122"/>
              </a:rPr>
              <a:t>分基地</a:t>
            </a:r>
          </a:p>
        </p:txBody>
      </p:sp>
      <p:cxnSp>
        <p:nvCxnSpPr>
          <p:cNvPr id="244" name="直接箭头连接符 390">
            <a:extLst>
              <a:ext uri="{FF2B5EF4-FFF2-40B4-BE49-F238E27FC236}">
                <a16:creationId xmlns:a16="http://schemas.microsoft.com/office/drawing/2014/main" xmlns="" id="{2AE95328-C79D-4C03-A7BC-5703B76AA5B6}"/>
              </a:ext>
            </a:extLst>
          </p:cNvPr>
          <p:cNvCxnSpPr>
            <a:cxnSpLocks noChangeShapeType="1"/>
            <a:stCxn id="311" idx="5"/>
          </p:cNvCxnSpPr>
          <p:nvPr/>
        </p:nvCxnSpPr>
        <p:spPr bwMode="auto">
          <a:xfrm>
            <a:off x="7612692" y="3410884"/>
            <a:ext cx="298406" cy="501650"/>
          </a:xfrm>
          <a:prstGeom prst="straightConnector1">
            <a:avLst/>
          </a:prstGeom>
          <a:noFill/>
          <a:ln w="9525">
            <a:solidFill>
              <a:srgbClr val="808080"/>
            </a:solidFill>
            <a:round/>
            <a:headEnd/>
            <a:tailEnd type="arrow" w="med" len="med"/>
          </a:ln>
          <a:extLst>
            <a:ext uri="{909E8E84-426E-40DD-AFC4-6F175D3DCCD1}">
              <a14:hiddenFill xmlns:a14="http://schemas.microsoft.com/office/drawing/2010/main">
                <a:noFill/>
              </a14:hiddenFill>
            </a:ext>
          </a:extLst>
        </p:spPr>
      </p:cxnSp>
      <p:sp>
        <p:nvSpPr>
          <p:cNvPr id="245" name="椭圆 391">
            <a:extLst>
              <a:ext uri="{FF2B5EF4-FFF2-40B4-BE49-F238E27FC236}">
                <a16:creationId xmlns:a16="http://schemas.microsoft.com/office/drawing/2014/main" xmlns="" id="{69C2BD6E-38AF-46B5-8B05-1B97FF7744DB}"/>
              </a:ext>
            </a:extLst>
          </p:cNvPr>
          <p:cNvSpPr>
            <a:spLocks noChangeArrowheads="1"/>
          </p:cNvSpPr>
          <p:nvPr/>
        </p:nvSpPr>
        <p:spPr bwMode="auto">
          <a:xfrm>
            <a:off x="6498367" y="3839510"/>
            <a:ext cx="1047550" cy="504825"/>
          </a:xfrm>
          <a:prstGeom prst="ellipse">
            <a:avLst/>
          </a:prstGeom>
          <a:solidFill>
            <a:srgbClr val="30B5C5">
              <a:lumMod val="20000"/>
              <a:lumOff val="80000"/>
            </a:srgbClr>
          </a:solidFill>
          <a:ln w="9525">
            <a:noFill/>
            <a:round/>
            <a:headEnd/>
            <a:tailEnd/>
          </a:ln>
        </p:spPr>
        <p:txBody>
          <a:bodyPr lIns="35994" tIns="35994" rIns="35994" bIns="35994" anchor="ctr"/>
          <a:lstStyle/>
          <a:p>
            <a:pPr marL="0" marR="0" lvl="0" indent="0" defTabSz="447675" eaLnBrk="1" fontAlgn="auto" latinLnBrk="0" hangingPunct="1">
              <a:lnSpc>
                <a:spcPct val="85000"/>
              </a:lnSpc>
              <a:spcBef>
                <a:spcPct val="15000"/>
              </a:spcBef>
              <a:spcAft>
                <a:spcPct val="15000"/>
              </a:spcAft>
              <a:buClrTx/>
              <a:buSzTx/>
              <a:buFontTx/>
              <a:buNone/>
              <a:tabLst/>
              <a:defRPr/>
            </a:pPr>
            <a:r>
              <a:rPr kumimoji="0" lang="zh-CN" altLang="en-US" sz="1100" b="1" i="0" u="none" strike="noStrike" kern="0" cap="none" spc="0" normalizeH="0" baseline="0" noProof="0" dirty="0" smtClean="0">
                <a:ln>
                  <a:noFill/>
                </a:ln>
                <a:solidFill>
                  <a:srgbClr val="1D1D1A">
                    <a:lumMod val="75000"/>
                    <a:lumOff val="25000"/>
                  </a:srgbClr>
                </a:solidFill>
                <a:effectLst/>
                <a:uLnTx/>
                <a:uFillTx/>
                <a:latin typeface="微软雅黑" panose="020B0503020204020204" pitchFamily="34" charset="-122"/>
                <a:ea typeface="微软雅黑" panose="020B0503020204020204" pitchFamily="34" charset="-122"/>
              </a:rPr>
              <a:t>分产线</a:t>
            </a:r>
          </a:p>
        </p:txBody>
      </p:sp>
      <p:cxnSp>
        <p:nvCxnSpPr>
          <p:cNvPr id="246" name="直接箭头连接符 53398">
            <a:extLst>
              <a:ext uri="{FF2B5EF4-FFF2-40B4-BE49-F238E27FC236}">
                <a16:creationId xmlns:a16="http://schemas.microsoft.com/office/drawing/2014/main" xmlns="" id="{8FB54556-4E25-4803-B83E-B8027C81839E}"/>
              </a:ext>
            </a:extLst>
          </p:cNvPr>
          <p:cNvCxnSpPr>
            <a:cxnSpLocks noChangeShapeType="1"/>
            <a:stCxn id="235" idx="3"/>
            <a:endCxn id="236" idx="0"/>
          </p:cNvCxnSpPr>
          <p:nvPr/>
        </p:nvCxnSpPr>
        <p:spPr bwMode="auto">
          <a:xfrm flipH="1">
            <a:off x="6693480" y="2359746"/>
            <a:ext cx="323723" cy="365339"/>
          </a:xfrm>
          <a:prstGeom prst="straightConnector1">
            <a:avLst/>
          </a:prstGeom>
          <a:noFill/>
          <a:ln w="9525">
            <a:solidFill>
              <a:srgbClr val="808080"/>
            </a:solidFill>
            <a:round/>
            <a:headEnd/>
            <a:tailEnd type="arrow" w="med" len="med"/>
          </a:ln>
          <a:extLst>
            <a:ext uri="{909E8E84-426E-40DD-AFC4-6F175D3DCCD1}">
              <a14:hiddenFill xmlns:a14="http://schemas.microsoft.com/office/drawing/2010/main">
                <a:noFill/>
              </a14:hiddenFill>
            </a:ext>
          </a:extLst>
        </p:spPr>
      </p:cxnSp>
      <p:cxnSp>
        <p:nvCxnSpPr>
          <p:cNvPr id="247" name="直接箭头连接符 53400">
            <a:extLst>
              <a:ext uri="{FF2B5EF4-FFF2-40B4-BE49-F238E27FC236}">
                <a16:creationId xmlns:a16="http://schemas.microsoft.com/office/drawing/2014/main" xmlns="" id="{38D604DD-8842-4B04-8B26-CFBCBF6E0B7D}"/>
              </a:ext>
            </a:extLst>
          </p:cNvPr>
          <p:cNvCxnSpPr>
            <a:cxnSpLocks noChangeShapeType="1"/>
            <a:stCxn id="309" idx="4"/>
            <a:endCxn id="311" idx="0"/>
          </p:cNvCxnSpPr>
          <p:nvPr/>
        </p:nvCxnSpPr>
        <p:spPr bwMode="auto">
          <a:xfrm>
            <a:off x="7353936" y="2442510"/>
            <a:ext cx="6261" cy="534987"/>
          </a:xfrm>
          <a:prstGeom prst="straightConnector1">
            <a:avLst/>
          </a:prstGeom>
          <a:noFill/>
          <a:ln w="9525">
            <a:solidFill>
              <a:srgbClr val="808080"/>
            </a:solidFill>
            <a:round/>
            <a:headEnd/>
            <a:tailEnd type="arrow" w="med" len="med"/>
          </a:ln>
          <a:extLst>
            <a:ext uri="{909E8E84-426E-40DD-AFC4-6F175D3DCCD1}">
              <a14:hiddenFill xmlns:a14="http://schemas.microsoft.com/office/drawing/2010/main">
                <a:noFill/>
              </a14:hiddenFill>
            </a:ext>
          </a:extLst>
        </p:spPr>
      </p:cxnSp>
      <p:cxnSp>
        <p:nvCxnSpPr>
          <p:cNvPr id="248" name="直接箭头连接符 53402">
            <a:extLst>
              <a:ext uri="{FF2B5EF4-FFF2-40B4-BE49-F238E27FC236}">
                <a16:creationId xmlns:a16="http://schemas.microsoft.com/office/drawing/2014/main" xmlns="" id="{7CA2303C-EFDB-4BDA-B784-953CB9C3B353}"/>
              </a:ext>
            </a:extLst>
          </p:cNvPr>
          <p:cNvCxnSpPr>
            <a:cxnSpLocks noChangeShapeType="1"/>
            <a:endCxn id="238" idx="0"/>
          </p:cNvCxnSpPr>
          <p:nvPr/>
        </p:nvCxnSpPr>
        <p:spPr bwMode="auto">
          <a:xfrm>
            <a:off x="7812552" y="2336815"/>
            <a:ext cx="318698" cy="381000"/>
          </a:xfrm>
          <a:prstGeom prst="straightConnector1">
            <a:avLst/>
          </a:prstGeom>
          <a:noFill/>
          <a:ln w="9525">
            <a:solidFill>
              <a:srgbClr val="808080"/>
            </a:solidFill>
            <a:round/>
            <a:headEnd/>
            <a:tailEnd type="arrow" w="med" len="med"/>
          </a:ln>
          <a:extLst>
            <a:ext uri="{909E8E84-426E-40DD-AFC4-6F175D3DCCD1}">
              <a14:hiddenFill xmlns:a14="http://schemas.microsoft.com/office/drawing/2010/main">
                <a:noFill/>
              </a14:hiddenFill>
            </a:ext>
          </a:extLst>
        </p:spPr>
      </p:cxnSp>
      <p:cxnSp>
        <p:nvCxnSpPr>
          <p:cNvPr id="249" name="直接箭头连接符 53404">
            <a:extLst>
              <a:ext uri="{FF2B5EF4-FFF2-40B4-BE49-F238E27FC236}">
                <a16:creationId xmlns:a16="http://schemas.microsoft.com/office/drawing/2014/main" xmlns="" id="{1D9B9D65-4695-47FF-8A75-326B5A14E27E}"/>
              </a:ext>
            </a:extLst>
          </p:cNvPr>
          <p:cNvCxnSpPr>
            <a:cxnSpLocks noChangeShapeType="1"/>
          </p:cNvCxnSpPr>
          <p:nvPr/>
        </p:nvCxnSpPr>
        <p:spPr bwMode="auto">
          <a:xfrm>
            <a:off x="8398549" y="3178521"/>
            <a:ext cx="176136" cy="183151"/>
          </a:xfrm>
          <a:prstGeom prst="straightConnector1">
            <a:avLst/>
          </a:prstGeom>
          <a:noFill/>
          <a:ln w="9525">
            <a:solidFill>
              <a:srgbClr val="808080"/>
            </a:solidFill>
            <a:round/>
            <a:headEnd/>
            <a:tailEnd type="arrow" w="med" len="med"/>
          </a:ln>
          <a:extLst>
            <a:ext uri="{909E8E84-426E-40DD-AFC4-6F175D3DCCD1}">
              <a14:hiddenFill xmlns:a14="http://schemas.microsoft.com/office/drawing/2010/main">
                <a:noFill/>
              </a14:hiddenFill>
            </a:ext>
          </a:extLst>
        </p:spPr>
      </p:cxnSp>
      <p:sp>
        <p:nvSpPr>
          <p:cNvPr id="250" name="椭圆 408">
            <a:extLst>
              <a:ext uri="{FF2B5EF4-FFF2-40B4-BE49-F238E27FC236}">
                <a16:creationId xmlns:a16="http://schemas.microsoft.com/office/drawing/2014/main" xmlns="" id="{7B0C4650-FB22-4D91-AB3E-481DE97A561F}"/>
              </a:ext>
            </a:extLst>
          </p:cNvPr>
          <p:cNvSpPr>
            <a:spLocks noChangeArrowheads="1"/>
          </p:cNvSpPr>
          <p:nvPr/>
        </p:nvSpPr>
        <p:spPr bwMode="auto">
          <a:xfrm>
            <a:off x="6087277" y="3425171"/>
            <a:ext cx="511254" cy="395288"/>
          </a:xfrm>
          <a:prstGeom prst="ellipse">
            <a:avLst/>
          </a:prstGeom>
          <a:solidFill>
            <a:srgbClr val="30B5C5">
              <a:lumMod val="20000"/>
              <a:lumOff val="80000"/>
            </a:srgbClr>
          </a:solidFill>
          <a:ln w="9525">
            <a:noFill/>
            <a:round/>
            <a:headEnd/>
            <a:tailEnd/>
          </a:ln>
        </p:spPr>
        <p:txBody>
          <a:bodyPr lIns="35994" tIns="35994" rIns="35994" bIns="35994" anchor="ctr"/>
          <a:lstStyle/>
          <a:p>
            <a:pPr marL="0" marR="0" lvl="0" indent="0" defTabSz="447675" eaLnBrk="1" fontAlgn="auto" latinLnBrk="0" hangingPunct="1">
              <a:lnSpc>
                <a:spcPct val="85000"/>
              </a:lnSpc>
              <a:spcBef>
                <a:spcPct val="15000"/>
              </a:spcBef>
              <a:spcAft>
                <a:spcPct val="15000"/>
              </a:spcAft>
              <a:buClrTx/>
              <a:buSzTx/>
              <a:buFontTx/>
              <a:buNone/>
              <a:tabLst/>
              <a:defRPr/>
            </a:pPr>
            <a:r>
              <a:rPr kumimoji="0" lang="en-US" altLang="zh-CN" sz="1100" b="1" i="0" u="none" strike="noStrike" kern="0" cap="none" spc="0" normalizeH="0" baseline="0" noProof="0" dirty="0" smtClean="0">
                <a:ln>
                  <a:noFill/>
                </a:ln>
                <a:solidFill>
                  <a:srgbClr val="1D1D1A">
                    <a:lumMod val="75000"/>
                    <a:lumOff val="25000"/>
                  </a:srgbClr>
                </a:solidFill>
                <a:effectLst/>
                <a:uLnTx/>
                <a:uFillTx/>
                <a:latin typeface="微软雅黑" panose="020B0503020204020204" pitchFamily="34" charset="-122"/>
                <a:ea typeface="微软雅黑" panose="020B0503020204020204" pitchFamily="34" charset="-122"/>
              </a:rPr>
              <a:t>…</a:t>
            </a:r>
          </a:p>
        </p:txBody>
      </p:sp>
      <p:sp>
        <p:nvSpPr>
          <p:cNvPr id="251" name="椭圆 409">
            <a:extLst>
              <a:ext uri="{FF2B5EF4-FFF2-40B4-BE49-F238E27FC236}">
                <a16:creationId xmlns:a16="http://schemas.microsoft.com/office/drawing/2014/main" xmlns="" id="{86B8DF80-FFE4-4012-9D81-C69D2881D803}"/>
              </a:ext>
            </a:extLst>
          </p:cNvPr>
          <p:cNvSpPr>
            <a:spLocks noChangeArrowheads="1"/>
          </p:cNvSpPr>
          <p:nvPr/>
        </p:nvSpPr>
        <p:spPr bwMode="auto">
          <a:xfrm>
            <a:off x="8318015" y="3361671"/>
            <a:ext cx="513341" cy="387350"/>
          </a:xfrm>
          <a:prstGeom prst="ellipse">
            <a:avLst/>
          </a:prstGeom>
          <a:solidFill>
            <a:srgbClr val="30B5C5">
              <a:lumMod val="20000"/>
              <a:lumOff val="80000"/>
            </a:srgbClr>
          </a:solidFill>
          <a:ln w="9525">
            <a:noFill/>
            <a:round/>
            <a:headEnd/>
            <a:tailEnd/>
          </a:ln>
        </p:spPr>
        <p:txBody>
          <a:bodyPr lIns="35994" tIns="35994" rIns="35994" bIns="35994" anchor="ctr"/>
          <a:lstStyle/>
          <a:p>
            <a:pPr marL="0" marR="0" lvl="0" indent="0" defTabSz="447675" eaLnBrk="1" fontAlgn="auto" latinLnBrk="0" hangingPunct="1">
              <a:lnSpc>
                <a:spcPct val="85000"/>
              </a:lnSpc>
              <a:spcBef>
                <a:spcPct val="15000"/>
              </a:spcBef>
              <a:spcAft>
                <a:spcPct val="15000"/>
              </a:spcAft>
              <a:buClrTx/>
              <a:buSzTx/>
              <a:buFontTx/>
              <a:buNone/>
              <a:tabLst/>
              <a:defRPr/>
            </a:pPr>
            <a:r>
              <a:rPr kumimoji="0" lang="en-US" altLang="zh-CN" sz="1100" b="1" i="0" u="none" strike="noStrike" kern="0" cap="none" spc="0" normalizeH="0" baseline="0" noProof="0" dirty="0" smtClean="0">
                <a:ln>
                  <a:noFill/>
                </a:ln>
                <a:solidFill>
                  <a:srgbClr val="1D1D1A">
                    <a:lumMod val="75000"/>
                    <a:lumOff val="25000"/>
                  </a:srgbClr>
                </a:solidFill>
                <a:effectLst/>
                <a:uLnTx/>
                <a:uFillTx/>
                <a:latin typeface="微软雅黑" panose="020B0503020204020204" pitchFamily="34" charset="-122"/>
                <a:ea typeface="微软雅黑" panose="020B0503020204020204" pitchFamily="34" charset="-122"/>
              </a:rPr>
              <a:t>…</a:t>
            </a:r>
          </a:p>
        </p:txBody>
      </p:sp>
      <p:cxnSp>
        <p:nvCxnSpPr>
          <p:cNvPr id="252" name="直接箭头连接符 358">
            <a:extLst>
              <a:ext uri="{FF2B5EF4-FFF2-40B4-BE49-F238E27FC236}">
                <a16:creationId xmlns:a16="http://schemas.microsoft.com/office/drawing/2014/main" xmlns="" id="{464FAD09-5DD1-40EB-B4E8-F5AF26F33A29}"/>
              </a:ext>
            </a:extLst>
          </p:cNvPr>
          <p:cNvCxnSpPr>
            <a:cxnSpLocks noChangeShapeType="1"/>
          </p:cNvCxnSpPr>
          <p:nvPr/>
        </p:nvCxnSpPr>
        <p:spPr bwMode="auto">
          <a:xfrm flipH="1">
            <a:off x="6343947" y="3061635"/>
            <a:ext cx="164854" cy="363537"/>
          </a:xfrm>
          <a:prstGeom prst="straightConnector1">
            <a:avLst/>
          </a:prstGeom>
          <a:noFill/>
          <a:ln w="9525">
            <a:solidFill>
              <a:srgbClr val="808080"/>
            </a:solidFill>
            <a:round/>
            <a:headEnd/>
            <a:tailEnd type="arrow" w="med" len="med"/>
          </a:ln>
          <a:extLst>
            <a:ext uri="{909E8E84-426E-40DD-AFC4-6F175D3DCCD1}">
              <a14:hiddenFill xmlns:a14="http://schemas.microsoft.com/office/drawing/2010/main">
                <a:noFill/>
              </a14:hiddenFill>
            </a:ext>
          </a:extLst>
        </p:spPr>
      </p:cxnSp>
      <p:cxnSp>
        <p:nvCxnSpPr>
          <p:cNvPr id="253" name="直接箭头连接符 360">
            <a:extLst>
              <a:ext uri="{FF2B5EF4-FFF2-40B4-BE49-F238E27FC236}">
                <a16:creationId xmlns:a16="http://schemas.microsoft.com/office/drawing/2014/main" xmlns="" id="{9B81B8BF-B75E-49DC-8E1D-211D3CF0A252}"/>
              </a:ext>
            </a:extLst>
          </p:cNvPr>
          <p:cNvCxnSpPr>
            <a:cxnSpLocks noChangeShapeType="1"/>
            <a:stCxn id="311" idx="3"/>
          </p:cNvCxnSpPr>
          <p:nvPr/>
        </p:nvCxnSpPr>
        <p:spPr bwMode="auto">
          <a:xfrm flipH="1">
            <a:off x="6867722" y="3410884"/>
            <a:ext cx="239976" cy="474662"/>
          </a:xfrm>
          <a:prstGeom prst="straightConnector1">
            <a:avLst/>
          </a:prstGeom>
          <a:noFill/>
          <a:ln w="9525">
            <a:solidFill>
              <a:srgbClr val="808080"/>
            </a:solidFill>
            <a:round/>
            <a:headEnd/>
            <a:tailEnd type="arrow" w="med" len="med"/>
          </a:ln>
          <a:extLst>
            <a:ext uri="{909E8E84-426E-40DD-AFC4-6F175D3DCCD1}">
              <a14:hiddenFill xmlns:a14="http://schemas.microsoft.com/office/drawing/2010/main">
                <a:noFill/>
              </a14:hiddenFill>
            </a:ext>
          </a:extLst>
        </p:spPr>
      </p:cxnSp>
      <p:sp>
        <p:nvSpPr>
          <p:cNvPr id="254" name="椭圆 383">
            <a:extLst>
              <a:ext uri="{FF2B5EF4-FFF2-40B4-BE49-F238E27FC236}">
                <a16:creationId xmlns:a16="http://schemas.microsoft.com/office/drawing/2014/main" xmlns="" id="{0B0528F2-B06C-4C9C-8710-5615738B76E9}"/>
              </a:ext>
            </a:extLst>
          </p:cNvPr>
          <p:cNvSpPr>
            <a:spLocks noChangeArrowheads="1"/>
          </p:cNvSpPr>
          <p:nvPr/>
        </p:nvSpPr>
        <p:spPr bwMode="auto">
          <a:xfrm>
            <a:off x="7468708" y="4717396"/>
            <a:ext cx="667761" cy="534988"/>
          </a:xfrm>
          <a:prstGeom prst="ellipse">
            <a:avLst/>
          </a:prstGeom>
          <a:solidFill>
            <a:srgbClr val="E9002F">
              <a:lumMod val="20000"/>
              <a:lumOff val="80000"/>
            </a:srgbClr>
          </a:solidFill>
          <a:ln w="9525">
            <a:noFill/>
            <a:round/>
            <a:headEnd/>
            <a:tailEnd/>
          </a:ln>
        </p:spPr>
        <p:txBody>
          <a:bodyPr lIns="35994" tIns="35994" rIns="35994" bIns="35994" anchor="ctr"/>
          <a:lstStyle/>
          <a:p>
            <a:pPr marL="0" marR="0" lvl="0" indent="0" defTabSz="447675" eaLnBrk="1" fontAlgn="auto" latinLnBrk="0" hangingPunct="1">
              <a:lnSpc>
                <a:spcPct val="85000"/>
              </a:lnSpc>
              <a:spcBef>
                <a:spcPct val="15000"/>
              </a:spcBef>
              <a:spcAft>
                <a:spcPct val="15000"/>
              </a:spcAft>
              <a:buClrTx/>
              <a:buSzTx/>
              <a:buFontTx/>
              <a:buNone/>
              <a:tabLst/>
              <a:defRPr/>
            </a:pPr>
            <a:r>
              <a:rPr kumimoji="0" lang="en-US" altLang="zh-CN" sz="1100" b="1" i="0" u="none" strike="noStrike" kern="0" cap="none" spc="0" normalizeH="0" baseline="0" noProof="0" dirty="0" smtClean="0">
                <a:ln>
                  <a:noFill/>
                </a:ln>
                <a:solidFill>
                  <a:srgbClr val="1D1D1A">
                    <a:lumMod val="75000"/>
                    <a:lumOff val="25000"/>
                  </a:srgbClr>
                </a:solidFill>
                <a:effectLst/>
                <a:uLnTx/>
                <a:uFillTx/>
                <a:latin typeface="微软雅黑" panose="020B0503020204020204" pitchFamily="34" charset="-122"/>
                <a:ea typeface="微软雅黑" panose="020B0503020204020204" pitchFamily="34" charset="-122"/>
              </a:rPr>
              <a:t>……</a:t>
            </a:r>
          </a:p>
        </p:txBody>
      </p:sp>
      <p:cxnSp>
        <p:nvCxnSpPr>
          <p:cNvPr id="255" name="直接箭头连接符 123">
            <a:extLst>
              <a:ext uri="{FF2B5EF4-FFF2-40B4-BE49-F238E27FC236}">
                <a16:creationId xmlns:a16="http://schemas.microsoft.com/office/drawing/2014/main" xmlns="" id="{89C08DED-EFCF-4E18-8C21-6A1AE480A7D3}"/>
              </a:ext>
            </a:extLst>
          </p:cNvPr>
          <p:cNvCxnSpPr>
            <a:cxnSpLocks noChangeShapeType="1"/>
          </p:cNvCxnSpPr>
          <p:nvPr/>
        </p:nvCxnSpPr>
        <p:spPr bwMode="auto">
          <a:xfrm>
            <a:off x="7391498" y="4269722"/>
            <a:ext cx="411091" cy="447675"/>
          </a:xfrm>
          <a:prstGeom prst="straightConnector1">
            <a:avLst/>
          </a:prstGeom>
          <a:noFill/>
          <a:ln w="9525">
            <a:solidFill>
              <a:srgbClr val="808080"/>
            </a:solidFill>
            <a:round/>
            <a:headEnd/>
            <a:tailEnd type="arrow" w="med" len="med"/>
          </a:ln>
          <a:extLst>
            <a:ext uri="{909E8E84-426E-40DD-AFC4-6F175D3DCCD1}">
              <a14:hiddenFill xmlns:a14="http://schemas.microsoft.com/office/drawing/2010/main">
                <a:noFill/>
              </a14:hiddenFill>
            </a:ext>
          </a:extLst>
        </p:spPr>
      </p:cxnSp>
      <p:grpSp>
        <p:nvGrpSpPr>
          <p:cNvPr id="256" name="Group 70">
            <a:extLst>
              <a:ext uri="{FF2B5EF4-FFF2-40B4-BE49-F238E27FC236}">
                <a16:creationId xmlns:a16="http://schemas.microsoft.com/office/drawing/2014/main" xmlns="" id="{AE736FC4-DCED-457B-8EEA-5FE7C03B92BE}"/>
              </a:ext>
            </a:extLst>
          </p:cNvPr>
          <p:cNvGrpSpPr>
            <a:grpSpLocks/>
          </p:cNvGrpSpPr>
          <p:nvPr/>
        </p:nvGrpSpPr>
        <p:grpSpPr bwMode="auto">
          <a:xfrm>
            <a:off x="3864885" y="2086909"/>
            <a:ext cx="1909376" cy="815972"/>
            <a:chOff x="0" y="0"/>
            <a:chExt cx="1453111" cy="815815"/>
          </a:xfrm>
        </p:grpSpPr>
        <p:sp>
          <p:nvSpPr>
            <p:cNvPr id="257" name="矩形 129">
              <a:extLst>
                <a:ext uri="{FF2B5EF4-FFF2-40B4-BE49-F238E27FC236}">
                  <a16:creationId xmlns:a16="http://schemas.microsoft.com/office/drawing/2014/main" xmlns="" id="{B5409F7E-0FC2-40F8-B40D-B99FF1457FBA}"/>
                </a:ext>
              </a:extLst>
            </p:cNvPr>
            <p:cNvSpPr>
              <a:spLocks noChangeArrowheads="1"/>
            </p:cNvSpPr>
            <p:nvPr/>
          </p:nvSpPr>
          <p:spPr bwMode="auto">
            <a:xfrm>
              <a:off x="0" y="0"/>
              <a:ext cx="652710" cy="28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defTabSz="447675">
                <a:lnSpc>
                  <a:spcPct val="120000"/>
                </a:lnSpc>
                <a:spcBef>
                  <a:spcPct val="20000"/>
                </a:spcBef>
                <a:buFont typeface="Wingdings" panose="05000000000000000000" pitchFamily="2" charset="2"/>
                <a:buChar char="§"/>
                <a:defRPr sz="16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defTabSz="447675">
                <a:lnSpc>
                  <a:spcPct val="120000"/>
                </a:lnSpc>
                <a:spcBef>
                  <a:spcPct val="20000"/>
                </a:spcBef>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defTabSz="447675">
                <a:lnSpc>
                  <a:spcPct val="120000"/>
                </a:lnSpc>
                <a:spcBef>
                  <a:spcPct val="20000"/>
                </a:spcBef>
                <a:buFont typeface="Wingdings" panose="05000000000000000000" pitchFamily="2" charset="2"/>
                <a:buChar char="q"/>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defTabSz="447675">
                <a:lnSpc>
                  <a:spcPct val="120000"/>
                </a:lnSpc>
                <a:spcBef>
                  <a:spcPct val="20000"/>
                </a:spcBef>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defTabSz="447675">
                <a:lnSpc>
                  <a:spcPct val="120000"/>
                </a:lnSpc>
                <a:spcBef>
                  <a:spcPct val="20000"/>
                </a:spcBef>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9pPr>
            </a:lstStyle>
            <a:p>
              <a:pPr marL="0" marR="0" lvl="0" indent="0" defTabSz="447675" eaLnBrk="1" fontAlgn="auto" latinLnBrk="0" hangingPunct="1">
                <a:lnSpc>
                  <a:spcPct val="85000"/>
                </a:lnSpc>
                <a:spcBef>
                  <a:spcPct val="15000"/>
                </a:spcBef>
                <a:spcAft>
                  <a:spcPct val="15000"/>
                </a:spcAft>
                <a:buClrTx/>
                <a:buSzTx/>
                <a:buFont typeface="Arial" panose="020B0604020202020204" pitchFamily="34" charset="0"/>
                <a:buNone/>
                <a:tabLst/>
                <a:defRPr/>
              </a:pPr>
              <a:r>
                <a:rPr kumimoji="0" lang="en-US" altLang="zh-CN" sz="1100" b="1" i="0" u="none" strike="noStrike" kern="0" cap="none" spc="0" normalizeH="0" baseline="0" noProof="0" dirty="0">
                  <a:ln>
                    <a:noFill/>
                  </a:ln>
                  <a:solidFill>
                    <a:srgbClr val="1D1D1A">
                      <a:lumMod val="75000"/>
                      <a:lumOff val="25000"/>
                    </a:srgbClr>
                  </a:solidFill>
                  <a:effectLst/>
                  <a:uLnTx/>
                  <a:uFillTx/>
                  <a:latin typeface="微软雅黑" panose="020B0503020204020204" pitchFamily="34" charset="-122"/>
                  <a:ea typeface="微软雅黑" panose="020B0503020204020204" pitchFamily="34" charset="-122"/>
                  <a:sym typeface="Arial" panose="020B0604020202020204" pitchFamily="34" charset="0"/>
                </a:rPr>
                <a:t> </a:t>
              </a:r>
              <a:r>
                <a:rPr kumimoji="0" lang="zh-CN" altLang="en-US" sz="1100" b="1" i="0" u="none" strike="noStrike" kern="0" cap="none" spc="0" normalizeH="0" baseline="0" noProof="0" dirty="0">
                  <a:ln>
                    <a:noFill/>
                  </a:ln>
                  <a:solidFill>
                    <a:srgbClr val="1D1D1A">
                      <a:lumMod val="75000"/>
                      <a:lumOff val="25000"/>
                    </a:srgbClr>
                  </a:solidFill>
                  <a:effectLst/>
                  <a:uLnTx/>
                  <a:uFillTx/>
                  <a:latin typeface="微软雅黑" panose="020B0503020204020204" pitchFamily="34" charset="-122"/>
                  <a:ea typeface="微软雅黑" panose="020B0503020204020204" pitchFamily="34" charset="-122"/>
                  <a:sym typeface="Arial" panose="020B0604020202020204" pitchFamily="34" charset="0"/>
                </a:rPr>
                <a:t>销售类</a:t>
              </a:r>
            </a:p>
          </p:txBody>
        </p:sp>
        <p:sp>
          <p:nvSpPr>
            <p:cNvPr id="258" name="矩形 130">
              <a:extLst>
                <a:ext uri="{FF2B5EF4-FFF2-40B4-BE49-F238E27FC236}">
                  <a16:creationId xmlns:a16="http://schemas.microsoft.com/office/drawing/2014/main" xmlns="" id="{5CE568DF-1E62-4952-A64C-72ABC659723F}"/>
                </a:ext>
              </a:extLst>
            </p:cNvPr>
            <p:cNvSpPr>
              <a:spLocks noChangeArrowheads="1"/>
            </p:cNvSpPr>
            <p:nvPr/>
          </p:nvSpPr>
          <p:spPr bwMode="auto">
            <a:xfrm>
              <a:off x="157222" y="238079"/>
              <a:ext cx="1208544" cy="288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defTabSz="447675">
                <a:lnSpc>
                  <a:spcPct val="120000"/>
                </a:lnSpc>
                <a:spcBef>
                  <a:spcPct val="20000"/>
                </a:spcBef>
                <a:buFont typeface="Wingdings" panose="05000000000000000000" pitchFamily="2" charset="2"/>
                <a:buChar char="§"/>
                <a:defRPr sz="16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defTabSz="447675">
                <a:lnSpc>
                  <a:spcPct val="120000"/>
                </a:lnSpc>
                <a:spcBef>
                  <a:spcPct val="20000"/>
                </a:spcBef>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defTabSz="447675">
                <a:lnSpc>
                  <a:spcPct val="120000"/>
                </a:lnSpc>
                <a:spcBef>
                  <a:spcPct val="20000"/>
                </a:spcBef>
                <a:buFont typeface="Wingdings" panose="05000000000000000000" pitchFamily="2" charset="2"/>
                <a:buChar char="q"/>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defTabSz="447675">
                <a:lnSpc>
                  <a:spcPct val="120000"/>
                </a:lnSpc>
                <a:spcBef>
                  <a:spcPct val="20000"/>
                </a:spcBef>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defTabSz="447675">
                <a:lnSpc>
                  <a:spcPct val="120000"/>
                </a:lnSpc>
                <a:spcBef>
                  <a:spcPct val="20000"/>
                </a:spcBef>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9pPr>
            </a:lstStyle>
            <a:p>
              <a:pPr marL="0" marR="0" lvl="0" indent="0" defTabSz="447675" eaLnBrk="1" fontAlgn="auto" latinLnBrk="0" hangingPunct="1">
                <a:lnSpc>
                  <a:spcPct val="85000"/>
                </a:lnSpc>
                <a:spcBef>
                  <a:spcPct val="15000"/>
                </a:spcBef>
                <a:spcAft>
                  <a:spcPct val="15000"/>
                </a:spcAft>
                <a:buClrTx/>
                <a:buSzTx/>
                <a:buFont typeface="Arial" panose="020B0604020202020204" pitchFamily="34" charset="0"/>
                <a:buNone/>
                <a:tabLst/>
                <a:defRPr/>
              </a:pPr>
              <a:r>
                <a:rPr kumimoji="0" lang="en-US" altLang="zh-CN" sz="1100" b="1" i="0" u="none" strike="noStrike" kern="0" cap="none" spc="0" normalizeH="0" baseline="0" noProof="0" dirty="0">
                  <a:ln>
                    <a:noFill/>
                  </a:ln>
                  <a:solidFill>
                    <a:srgbClr val="1D1D1A">
                      <a:lumMod val="75000"/>
                      <a:lumOff val="25000"/>
                    </a:srgbClr>
                  </a:solidFill>
                  <a:effectLst/>
                  <a:uLnTx/>
                  <a:uFillTx/>
                  <a:latin typeface="微软雅黑" panose="020B0503020204020204" pitchFamily="34" charset="-122"/>
                  <a:ea typeface="微软雅黑" panose="020B0503020204020204" pitchFamily="34" charset="-122"/>
                  <a:sym typeface="Arial" panose="020B0604020202020204" pitchFamily="34" charset="0"/>
                </a:rPr>
                <a:t> </a:t>
              </a:r>
              <a:r>
                <a:rPr kumimoji="0" lang="zh-CN" altLang="en-US" sz="1100" b="1" i="0" u="none" strike="noStrike" kern="0" cap="none" spc="0" normalizeH="0" baseline="0" noProof="0" dirty="0">
                  <a:ln>
                    <a:noFill/>
                  </a:ln>
                  <a:solidFill>
                    <a:srgbClr val="1D1D1A">
                      <a:lumMod val="75000"/>
                      <a:lumOff val="25000"/>
                    </a:srgbClr>
                  </a:solidFill>
                  <a:effectLst/>
                  <a:uLnTx/>
                  <a:uFillTx/>
                  <a:latin typeface="微软雅黑" panose="020B0503020204020204" pitchFamily="34" charset="-122"/>
                  <a:ea typeface="微软雅黑" panose="020B0503020204020204" pitchFamily="34" charset="-122"/>
                  <a:sym typeface="Arial" panose="020B0604020202020204" pitchFamily="34" charset="0"/>
                </a:rPr>
                <a:t>  销售净额</a:t>
              </a:r>
            </a:p>
          </p:txBody>
        </p:sp>
        <p:cxnSp>
          <p:nvCxnSpPr>
            <p:cNvPr id="259" name="直接连接符 131">
              <a:extLst>
                <a:ext uri="{FF2B5EF4-FFF2-40B4-BE49-F238E27FC236}">
                  <a16:creationId xmlns:a16="http://schemas.microsoft.com/office/drawing/2014/main" xmlns="" id="{F2908E70-B7B5-45B2-A571-50FEF8915BA5}"/>
                </a:ext>
              </a:extLst>
            </p:cNvPr>
            <p:cNvCxnSpPr>
              <a:cxnSpLocks noChangeShapeType="1"/>
            </p:cNvCxnSpPr>
            <p:nvPr/>
          </p:nvCxnSpPr>
          <p:spPr bwMode="auto">
            <a:xfrm>
              <a:off x="177899" y="201092"/>
              <a:ext cx="0" cy="449012"/>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260" name="直接连接符 132">
              <a:extLst>
                <a:ext uri="{FF2B5EF4-FFF2-40B4-BE49-F238E27FC236}">
                  <a16:creationId xmlns:a16="http://schemas.microsoft.com/office/drawing/2014/main" xmlns="" id="{9F1AAD82-33A5-439D-B683-FF17870F9864}"/>
                </a:ext>
              </a:extLst>
            </p:cNvPr>
            <p:cNvCxnSpPr>
              <a:cxnSpLocks noChangeShapeType="1"/>
            </p:cNvCxnSpPr>
            <p:nvPr/>
          </p:nvCxnSpPr>
          <p:spPr bwMode="auto">
            <a:xfrm>
              <a:off x="157673" y="382179"/>
              <a:ext cx="0" cy="0"/>
            </a:xfrm>
            <a:prstGeom prst="line">
              <a:avLst/>
            </a:prstGeom>
            <a:noFill/>
            <a:ln w="9525">
              <a:solidFill>
                <a:srgbClr val="808080"/>
              </a:solidFill>
              <a:round/>
              <a:headEnd/>
              <a:tailEnd type="stealth" w="med" len="med"/>
            </a:ln>
            <a:extLst>
              <a:ext uri="{909E8E84-426E-40DD-AFC4-6F175D3DCCD1}">
                <a14:hiddenFill xmlns:a14="http://schemas.microsoft.com/office/drawing/2010/main">
                  <a:noFill/>
                </a14:hiddenFill>
              </a:ext>
            </a:extLst>
          </p:spPr>
        </p:cxnSp>
        <p:cxnSp>
          <p:nvCxnSpPr>
            <p:cNvPr id="261" name="直接连接符 133">
              <a:extLst>
                <a:ext uri="{FF2B5EF4-FFF2-40B4-BE49-F238E27FC236}">
                  <a16:creationId xmlns:a16="http://schemas.microsoft.com/office/drawing/2014/main" xmlns="" id="{0F00B17B-607E-4CB8-BBC4-0EF95C121E1E}"/>
                </a:ext>
              </a:extLst>
            </p:cNvPr>
            <p:cNvCxnSpPr>
              <a:cxnSpLocks noChangeShapeType="1"/>
            </p:cNvCxnSpPr>
            <p:nvPr/>
          </p:nvCxnSpPr>
          <p:spPr bwMode="auto">
            <a:xfrm>
              <a:off x="182501" y="376177"/>
              <a:ext cx="72000" cy="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262" name="直接连接符 134">
              <a:extLst>
                <a:ext uri="{FF2B5EF4-FFF2-40B4-BE49-F238E27FC236}">
                  <a16:creationId xmlns:a16="http://schemas.microsoft.com/office/drawing/2014/main" xmlns="" id="{A0A1FCD3-3A2E-4463-A1C1-31CA91BC00AC}"/>
                </a:ext>
              </a:extLst>
            </p:cNvPr>
            <p:cNvCxnSpPr>
              <a:cxnSpLocks noChangeShapeType="1"/>
            </p:cNvCxnSpPr>
            <p:nvPr/>
          </p:nvCxnSpPr>
          <p:spPr bwMode="auto">
            <a:xfrm>
              <a:off x="183386" y="651241"/>
              <a:ext cx="72000" cy="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cxnSp>
        <p:sp>
          <p:nvSpPr>
            <p:cNvPr id="263" name="矩形 135">
              <a:extLst>
                <a:ext uri="{FF2B5EF4-FFF2-40B4-BE49-F238E27FC236}">
                  <a16:creationId xmlns:a16="http://schemas.microsoft.com/office/drawing/2014/main" xmlns="" id="{C5DB077B-B12B-40EF-A1C5-EBD03F1F7FC7}"/>
                </a:ext>
              </a:extLst>
            </p:cNvPr>
            <p:cNvSpPr>
              <a:spLocks noChangeArrowheads="1"/>
            </p:cNvSpPr>
            <p:nvPr/>
          </p:nvSpPr>
          <p:spPr bwMode="auto">
            <a:xfrm>
              <a:off x="246154" y="528533"/>
              <a:ext cx="1206957" cy="287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defTabSz="447675">
                <a:lnSpc>
                  <a:spcPct val="120000"/>
                </a:lnSpc>
                <a:spcBef>
                  <a:spcPct val="20000"/>
                </a:spcBef>
                <a:buFont typeface="Wingdings" panose="05000000000000000000" pitchFamily="2" charset="2"/>
                <a:buChar char="§"/>
                <a:defRPr sz="16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defTabSz="447675">
                <a:lnSpc>
                  <a:spcPct val="120000"/>
                </a:lnSpc>
                <a:spcBef>
                  <a:spcPct val="20000"/>
                </a:spcBef>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defTabSz="447675">
                <a:lnSpc>
                  <a:spcPct val="120000"/>
                </a:lnSpc>
                <a:spcBef>
                  <a:spcPct val="20000"/>
                </a:spcBef>
                <a:buFont typeface="Wingdings" panose="05000000000000000000" pitchFamily="2" charset="2"/>
                <a:buChar char="q"/>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defTabSz="447675">
                <a:lnSpc>
                  <a:spcPct val="120000"/>
                </a:lnSpc>
                <a:spcBef>
                  <a:spcPct val="20000"/>
                </a:spcBef>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defTabSz="447675">
                <a:lnSpc>
                  <a:spcPct val="120000"/>
                </a:lnSpc>
                <a:spcBef>
                  <a:spcPct val="20000"/>
                </a:spcBef>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9pPr>
            </a:lstStyle>
            <a:p>
              <a:pPr marL="0" marR="0" lvl="0" indent="0" defTabSz="447675" eaLnBrk="1" fontAlgn="auto" latinLnBrk="0" hangingPunct="1">
                <a:lnSpc>
                  <a:spcPct val="85000"/>
                </a:lnSpc>
                <a:spcBef>
                  <a:spcPct val="15000"/>
                </a:spcBef>
                <a:spcAft>
                  <a:spcPct val="15000"/>
                </a:spcAft>
                <a:buClrTx/>
                <a:buSzTx/>
                <a:buFont typeface="Arial" panose="020B0604020202020204" pitchFamily="34" charset="0"/>
                <a:buNone/>
                <a:tabLst/>
                <a:defRPr/>
              </a:pPr>
              <a:endParaRPr kumimoji="0" lang="zh-CN" altLang="en-US" sz="1100" b="1" i="0" u="none" strike="noStrike" kern="0" cap="none" spc="0" normalizeH="0" baseline="0" noProof="0" dirty="0">
                <a:ln>
                  <a:noFill/>
                </a:ln>
                <a:solidFill>
                  <a:srgbClr val="1D1D1A">
                    <a:lumMod val="75000"/>
                    <a:lumOff val="25000"/>
                  </a:srgbClr>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264" name="圆角矩形 135">
            <a:extLst>
              <a:ext uri="{FF2B5EF4-FFF2-40B4-BE49-F238E27FC236}">
                <a16:creationId xmlns:a16="http://schemas.microsoft.com/office/drawing/2014/main" xmlns="" id="{652ECAF4-292D-489D-AEC6-113FCE2817CC}"/>
              </a:ext>
            </a:extLst>
          </p:cNvPr>
          <p:cNvSpPr>
            <a:spLocks noChangeArrowheads="1"/>
          </p:cNvSpPr>
          <p:nvPr/>
        </p:nvSpPr>
        <p:spPr bwMode="auto">
          <a:xfrm>
            <a:off x="9824029" y="1745333"/>
            <a:ext cx="828440" cy="314588"/>
          </a:xfrm>
          <a:prstGeom prst="roundRect">
            <a:avLst>
              <a:gd name="adj" fmla="val 16667"/>
            </a:avLst>
          </a:prstGeom>
          <a:solidFill>
            <a:srgbClr val="DD9D4F"/>
          </a:solidFill>
          <a:ln>
            <a:noFill/>
          </a:ln>
          <a:effectLst>
            <a:outerShdw dist="38100" dir="2700000" algn="ctr" rotWithShape="0">
              <a:srgbClr val="000000">
                <a:alpha val="37000"/>
              </a:srgbClr>
            </a:outerShdw>
          </a:effectLst>
        </p:spPr>
        <p:txBody>
          <a:bodyPr lIns="35994" tIns="35994" rIns="35994" bIns="35994" anchor="ctr"/>
          <a:lstStyle/>
          <a:p>
            <a:pPr algn="ctr" defTabSz="447675">
              <a:lnSpc>
                <a:spcPct val="85000"/>
              </a:lnSpc>
              <a:spcBef>
                <a:spcPct val="15000"/>
              </a:spcBef>
              <a:spcAft>
                <a:spcPct val="15000"/>
              </a:spcAft>
            </a:pPr>
            <a:r>
              <a:rPr lang="zh-CN" altLang="en-US" sz="1200" b="1" dirty="0">
                <a:solidFill>
                  <a:srgbClr val="666666"/>
                </a:solidFill>
                <a:latin typeface="微软雅黑" panose="020B0503020204020204" pitchFamily="34" charset="-122"/>
                <a:ea typeface="微软雅黑" panose="020B0503020204020204" pitchFamily="34" charset="-122"/>
              </a:rPr>
              <a:t>订货分析</a:t>
            </a:r>
          </a:p>
        </p:txBody>
      </p:sp>
      <p:sp>
        <p:nvSpPr>
          <p:cNvPr id="265" name="矩形 81">
            <a:extLst>
              <a:ext uri="{FF2B5EF4-FFF2-40B4-BE49-F238E27FC236}">
                <a16:creationId xmlns:a16="http://schemas.microsoft.com/office/drawing/2014/main" xmlns="" id="{AD464538-5D91-4CCD-9AA7-43C31F6DA4F2}"/>
              </a:ext>
            </a:extLst>
          </p:cNvPr>
          <p:cNvSpPr>
            <a:spLocks noChangeArrowheads="1"/>
          </p:cNvSpPr>
          <p:nvPr/>
        </p:nvSpPr>
        <p:spPr bwMode="auto">
          <a:xfrm>
            <a:off x="396703" y="1155046"/>
            <a:ext cx="3123869" cy="290512"/>
          </a:xfrm>
          <a:prstGeom prst="rect">
            <a:avLst/>
          </a:prstGeom>
          <a:solidFill>
            <a:srgbClr val="00B0F0"/>
          </a:solidFill>
          <a:ln>
            <a:noFill/>
          </a:ln>
          <a:effectLst>
            <a:outerShdw dist="38100" dir="2700000" algn="ctr" rotWithShape="0">
              <a:srgbClr val="000000">
                <a:alpha val="37000"/>
              </a:srgbClr>
            </a:outerShdw>
          </a:effectLst>
        </p:spPr>
        <p:txBody>
          <a:bodyPr lIns="35994" tIns="35994" rIns="35994" bIns="35994" anchor="ctr"/>
          <a:lstStyle>
            <a:lvl1pPr defTabSz="447675">
              <a:lnSpc>
                <a:spcPct val="120000"/>
              </a:lnSpc>
              <a:spcBef>
                <a:spcPct val="20000"/>
              </a:spcBef>
              <a:buFont typeface="Wingdings" panose="05000000000000000000" pitchFamily="2" charset="2"/>
              <a:buChar char="§"/>
              <a:defRPr sz="16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defTabSz="447675">
              <a:lnSpc>
                <a:spcPct val="120000"/>
              </a:lnSpc>
              <a:spcBef>
                <a:spcPct val="20000"/>
              </a:spcBef>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defTabSz="447675">
              <a:lnSpc>
                <a:spcPct val="120000"/>
              </a:lnSpc>
              <a:spcBef>
                <a:spcPct val="20000"/>
              </a:spcBef>
              <a:buFont typeface="Wingdings" panose="05000000000000000000" pitchFamily="2" charset="2"/>
              <a:buChar char="q"/>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defTabSz="447675">
              <a:lnSpc>
                <a:spcPct val="120000"/>
              </a:lnSpc>
              <a:spcBef>
                <a:spcPct val="20000"/>
              </a:spcBef>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defTabSz="447675">
              <a:lnSpc>
                <a:spcPct val="120000"/>
              </a:lnSpc>
              <a:spcBef>
                <a:spcPct val="20000"/>
              </a:spcBef>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9pPr>
          </a:lstStyle>
          <a:p>
            <a:pPr marL="0" marR="0" lvl="0" indent="0" algn="ctr" defTabSz="447675" eaLnBrk="1" fontAlgn="auto" latinLnBrk="0" hangingPunct="1">
              <a:lnSpc>
                <a:spcPct val="85000"/>
              </a:lnSpc>
              <a:spcBef>
                <a:spcPct val="15000"/>
              </a:spcBef>
              <a:spcAft>
                <a:spcPct val="15000"/>
              </a:spcAft>
              <a:buClrTx/>
              <a:buSzTx/>
              <a:buFont typeface="Arial" panose="020B0604020202020204" pitchFamily="34" charset="0"/>
              <a:buNone/>
              <a:tabLst/>
              <a:defRPr/>
            </a:pPr>
            <a:r>
              <a:rPr kumimoji="0" lang="zh-CN" altLang="en-US"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sym typeface="Arial" panose="020B0604020202020204" pitchFamily="34" charset="0"/>
              </a:rPr>
              <a:t>谁来看？</a:t>
            </a:r>
          </a:p>
        </p:txBody>
      </p:sp>
      <p:sp>
        <p:nvSpPr>
          <p:cNvPr id="266" name="椭圆 383">
            <a:extLst>
              <a:ext uri="{FF2B5EF4-FFF2-40B4-BE49-F238E27FC236}">
                <a16:creationId xmlns:a16="http://schemas.microsoft.com/office/drawing/2014/main" xmlns="" id="{06F7A053-4DE2-4710-9E4F-9C77193CB165}"/>
              </a:ext>
            </a:extLst>
          </p:cNvPr>
          <p:cNvSpPr>
            <a:spLocks noChangeArrowheads="1"/>
          </p:cNvSpPr>
          <p:nvPr/>
        </p:nvSpPr>
        <p:spPr bwMode="auto">
          <a:xfrm>
            <a:off x="6068496" y="5511147"/>
            <a:ext cx="738710" cy="517525"/>
          </a:xfrm>
          <a:prstGeom prst="ellipse">
            <a:avLst/>
          </a:prstGeom>
          <a:solidFill>
            <a:srgbClr val="666666">
              <a:lumMod val="95000"/>
            </a:srgbClr>
          </a:solidFill>
          <a:ln w="9525">
            <a:noFill/>
            <a:round/>
            <a:headEnd/>
            <a:tailEnd/>
          </a:ln>
        </p:spPr>
        <p:txBody>
          <a:bodyPr lIns="35994" tIns="35994" rIns="35994" bIns="35994" anchor="ctr"/>
          <a:lstStyle/>
          <a:p>
            <a:pPr marL="0" marR="0" lvl="0" indent="0" defTabSz="447675" eaLnBrk="1" fontAlgn="auto" latinLnBrk="0" hangingPunct="1">
              <a:lnSpc>
                <a:spcPct val="85000"/>
              </a:lnSpc>
              <a:spcBef>
                <a:spcPct val="15000"/>
              </a:spcBef>
              <a:spcAft>
                <a:spcPct val="15000"/>
              </a:spcAft>
              <a:buClrTx/>
              <a:buSzTx/>
              <a:buFontTx/>
              <a:buNone/>
              <a:tabLst/>
              <a:defRPr/>
            </a:pPr>
            <a:r>
              <a:rPr kumimoji="0" lang="zh-CN" altLang="en-US" sz="1100" b="1"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分物料</a:t>
            </a:r>
          </a:p>
        </p:txBody>
      </p:sp>
      <p:sp>
        <p:nvSpPr>
          <p:cNvPr id="267" name="椭圆 383">
            <a:extLst>
              <a:ext uri="{FF2B5EF4-FFF2-40B4-BE49-F238E27FC236}">
                <a16:creationId xmlns:a16="http://schemas.microsoft.com/office/drawing/2014/main" xmlns="" id="{7EFF34E3-AB2A-4709-B219-486F6C7A9041}"/>
              </a:ext>
            </a:extLst>
          </p:cNvPr>
          <p:cNvSpPr>
            <a:spLocks noChangeArrowheads="1"/>
          </p:cNvSpPr>
          <p:nvPr/>
        </p:nvSpPr>
        <p:spPr bwMode="auto">
          <a:xfrm>
            <a:off x="7316373" y="5519085"/>
            <a:ext cx="669848" cy="534987"/>
          </a:xfrm>
          <a:prstGeom prst="ellipse">
            <a:avLst/>
          </a:prstGeom>
          <a:solidFill>
            <a:srgbClr val="666666">
              <a:lumMod val="95000"/>
            </a:srgbClr>
          </a:solidFill>
          <a:ln w="9525">
            <a:noFill/>
            <a:round/>
            <a:headEnd/>
            <a:tailEnd/>
          </a:ln>
        </p:spPr>
        <p:txBody>
          <a:bodyPr lIns="35994" tIns="35994" rIns="35994" bIns="35994" anchor="ctr"/>
          <a:lstStyle/>
          <a:p>
            <a:pPr marL="0" marR="0" lvl="0" indent="0" defTabSz="447675" eaLnBrk="1" fontAlgn="auto" latinLnBrk="0" hangingPunct="1">
              <a:lnSpc>
                <a:spcPct val="85000"/>
              </a:lnSpc>
              <a:spcBef>
                <a:spcPct val="15000"/>
              </a:spcBef>
              <a:spcAft>
                <a:spcPct val="15000"/>
              </a:spcAft>
              <a:buClrTx/>
              <a:buSzTx/>
              <a:buFontTx/>
              <a:buNone/>
              <a:tabLst/>
              <a:defRPr/>
            </a:pPr>
            <a:r>
              <a:rPr kumimoji="0" lang="en-US" altLang="zh-CN" sz="1100" b="1"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a:t>
            </a:r>
          </a:p>
        </p:txBody>
      </p:sp>
      <p:sp>
        <p:nvSpPr>
          <p:cNvPr id="268" name="圆角矩形 267">
            <a:extLst>
              <a:ext uri="{FF2B5EF4-FFF2-40B4-BE49-F238E27FC236}">
                <a16:creationId xmlns:a16="http://schemas.microsoft.com/office/drawing/2014/main" xmlns="" id="{F77C7D4D-3217-4F83-AD3B-AB54D374510C}"/>
              </a:ext>
            </a:extLst>
          </p:cNvPr>
          <p:cNvSpPr>
            <a:spLocks noChangeArrowheads="1"/>
          </p:cNvSpPr>
          <p:nvPr/>
        </p:nvSpPr>
        <p:spPr bwMode="auto">
          <a:xfrm>
            <a:off x="1043597" y="2782234"/>
            <a:ext cx="2318382" cy="252412"/>
          </a:xfrm>
          <a:prstGeom prst="roundRect">
            <a:avLst>
              <a:gd name="adj" fmla="val 16667"/>
            </a:avLst>
          </a:prstGeom>
          <a:noFill/>
          <a:ln w="9525">
            <a:solidFill>
              <a:srgbClr val="002060"/>
            </a:solidFill>
            <a:round/>
            <a:headEnd/>
            <a:tailEnd/>
          </a:ln>
          <a:effectLst/>
        </p:spPr>
        <p:txBody>
          <a:bodyPr lIns="35994" tIns="35994" rIns="35994" bIns="35994" anchor="ctr"/>
          <a:lstStyle/>
          <a:p>
            <a:pPr defTabSz="447675">
              <a:lnSpc>
                <a:spcPct val="85000"/>
              </a:lnSpc>
              <a:spcBef>
                <a:spcPct val="15000"/>
              </a:spcBef>
              <a:spcAft>
                <a:spcPct val="15000"/>
              </a:spcAft>
            </a:pPr>
            <a:r>
              <a:rPr lang="zh-CN" altLang="en-US" sz="1100" b="1" dirty="0">
                <a:solidFill>
                  <a:srgbClr val="002060"/>
                </a:solidFill>
                <a:latin typeface="微软雅黑" panose="020B0503020204020204" pitchFamily="34" charset="-122"/>
                <a:ea typeface="微软雅黑" panose="020B0503020204020204" pitchFamily="34" charset="-122"/>
              </a:rPr>
              <a:t>总部财务部</a:t>
            </a:r>
            <a:endParaRPr lang="en-US" altLang="en-US" sz="1100" b="1" dirty="0">
              <a:solidFill>
                <a:srgbClr val="002060"/>
              </a:solidFill>
              <a:latin typeface="微软雅黑" panose="020B0503020204020204" pitchFamily="34" charset="-122"/>
              <a:ea typeface="微软雅黑" panose="020B0503020204020204" pitchFamily="34" charset="-122"/>
            </a:endParaRPr>
          </a:p>
        </p:txBody>
      </p:sp>
      <p:sp>
        <p:nvSpPr>
          <p:cNvPr id="269" name="圆角矩形 268">
            <a:extLst>
              <a:ext uri="{FF2B5EF4-FFF2-40B4-BE49-F238E27FC236}">
                <a16:creationId xmlns:a16="http://schemas.microsoft.com/office/drawing/2014/main" xmlns="" id="{9CB91C19-54AA-4BC0-A5ED-CF37F5B96C5B}"/>
              </a:ext>
            </a:extLst>
          </p:cNvPr>
          <p:cNvSpPr>
            <a:spLocks noChangeArrowheads="1"/>
          </p:cNvSpPr>
          <p:nvPr/>
        </p:nvSpPr>
        <p:spPr bwMode="auto">
          <a:xfrm>
            <a:off x="1043597" y="3096559"/>
            <a:ext cx="2320468" cy="252412"/>
          </a:xfrm>
          <a:prstGeom prst="roundRect">
            <a:avLst>
              <a:gd name="adj" fmla="val 16667"/>
            </a:avLst>
          </a:prstGeom>
          <a:noFill/>
          <a:ln w="9525">
            <a:solidFill>
              <a:srgbClr val="002060"/>
            </a:solidFill>
            <a:round/>
            <a:headEnd/>
            <a:tailEnd/>
          </a:ln>
          <a:effectLst/>
        </p:spPr>
        <p:txBody>
          <a:bodyPr lIns="35994" tIns="35994" rIns="35994" bIns="35994" anchor="ctr"/>
          <a:lstStyle/>
          <a:p>
            <a:pPr defTabSz="447675">
              <a:lnSpc>
                <a:spcPct val="85000"/>
              </a:lnSpc>
              <a:spcBef>
                <a:spcPct val="15000"/>
              </a:spcBef>
              <a:spcAft>
                <a:spcPct val="15000"/>
              </a:spcAft>
            </a:pPr>
            <a:r>
              <a:rPr lang="zh-CN" altLang="en-US" sz="1100" b="1" dirty="0">
                <a:solidFill>
                  <a:srgbClr val="002060"/>
                </a:solidFill>
                <a:latin typeface="微软雅黑" panose="020B0503020204020204" pitchFamily="34" charset="-122"/>
                <a:ea typeface="微软雅黑" panose="020B0503020204020204" pitchFamily="34" charset="-122"/>
              </a:rPr>
              <a:t>总部物流部</a:t>
            </a:r>
          </a:p>
        </p:txBody>
      </p:sp>
      <p:sp>
        <p:nvSpPr>
          <p:cNvPr id="270" name="圆角矩形 269">
            <a:extLst>
              <a:ext uri="{FF2B5EF4-FFF2-40B4-BE49-F238E27FC236}">
                <a16:creationId xmlns:a16="http://schemas.microsoft.com/office/drawing/2014/main" xmlns="" id="{AC8EED82-675E-4DE1-B74F-61A75920A77A}"/>
              </a:ext>
            </a:extLst>
          </p:cNvPr>
          <p:cNvSpPr>
            <a:spLocks noChangeArrowheads="1"/>
          </p:cNvSpPr>
          <p:nvPr/>
        </p:nvSpPr>
        <p:spPr bwMode="auto">
          <a:xfrm>
            <a:off x="1043597" y="3406122"/>
            <a:ext cx="2320468" cy="252413"/>
          </a:xfrm>
          <a:prstGeom prst="roundRect">
            <a:avLst>
              <a:gd name="adj" fmla="val 16667"/>
            </a:avLst>
          </a:prstGeom>
          <a:noFill/>
          <a:ln w="9525">
            <a:solidFill>
              <a:srgbClr val="002060"/>
            </a:solidFill>
            <a:round/>
            <a:headEnd/>
            <a:tailEnd/>
          </a:ln>
          <a:effectLst/>
        </p:spPr>
        <p:txBody>
          <a:bodyPr lIns="35994" tIns="35994" rIns="35994" bIns="35994" anchor="ctr"/>
          <a:lstStyle/>
          <a:p>
            <a:pPr defTabSz="447675">
              <a:lnSpc>
                <a:spcPct val="85000"/>
              </a:lnSpc>
              <a:spcBef>
                <a:spcPct val="15000"/>
              </a:spcBef>
              <a:spcAft>
                <a:spcPct val="15000"/>
              </a:spcAft>
            </a:pPr>
            <a:r>
              <a:rPr lang="zh-CN" altLang="en-US" sz="1100" b="1" dirty="0">
                <a:solidFill>
                  <a:srgbClr val="002060"/>
                </a:solidFill>
                <a:latin typeface="微软雅黑" panose="020B0503020204020204" pitchFamily="34" charset="-122"/>
                <a:ea typeface="微软雅黑" panose="020B0503020204020204" pitchFamily="34" charset="-122"/>
              </a:rPr>
              <a:t>总部研发部</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271" name="圆角矩形 157">
            <a:extLst>
              <a:ext uri="{FF2B5EF4-FFF2-40B4-BE49-F238E27FC236}">
                <a16:creationId xmlns:a16="http://schemas.microsoft.com/office/drawing/2014/main" xmlns="" id="{C17FC3EC-3338-4EEF-AA83-4F843B69BC2A}"/>
              </a:ext>
            </a:extLst>
          </p:cNvPr>
          <p:cNvSpPr>
            <a:spLocks noChangeArrowheads="1"/>
          </p:cNvSpPr>
          <p:nvPr/>
        </p:nvSpPr>
        <p:spPr bwMode="auto">
          <a:xfrm>
            <a:off x="396702" y="3825222"/>
            <a:ext cx="596813" cy="900113"/>
          </a:xfrm>
          <a:prstGeom prst="roundRect">
            <a:avLst>
              <a:gd name="adj" fmla="val 16667"/>
            </a:avLst>
          </a:prstGeom>
          <a:solidFill>
            <a:srgbClr val="30B5BB"/>
          </a:solidFill>
          <a:ln w="9525">
            <a:noFill/>
            <a:round/>
            <a:headEnd/>
            <a:tailEnd/>
          </a:ln>
          <a:effectLst>
            <a:outerShdw dist="38100" dir="2700000" algn="ctr" rotWithShape="0">
              <a:srgbClr val="000000">
                <a:alpha val="37000"/>
              </a:srgbClr>
            </a:outerShdw>
          </a:effectLst>
        </p:spPr>
        <p:txBody>
          <a:bodyPr lIns="35994" tIns="35994" rIns="35994" bIns="35994" anchor="ctr"/>
          <a:lstStyle/>
          <a:p>
            <a:pPr algn="ctr" defTabSz="447675">
              <a:lnSpc>
                <a:spcPct val="85000"/>
              </a:lnSpc>
              <a:spcBef>
                <a:spcPct val="15000"/>
              </a:spcBef>
              <a:spcAft>
                <a:spcPct val="15000"/>
              </a:spcAft>
              <a:buFont typeface="Arial" panose="020B0604020202020204" pitchFamily="34" charset="0"/>
              <a:buNone/>
            </a:pPr>
            <a:r>
              <a:rPr lang="zh-CN" altLang="en-US" sz="1400" b="1" dirty="0">
                <a:solidFill>
                  <a:srgbClr val="FFFFFF"/>
                </a:solidFill>
                <a:latin typeface="微软雅黑" panose="020B0503020204020204" pitchFamily="34" charset="-122"/>
                <a:ea typeface="微软雅黑" panose="020B0503020204020204" pitchFamily="34" charset="-122"/>
              </a:rPr>
              <a:t>产线</a:t>
            </a:r>
            <a:endParaRPr lang="en-US" altLang="en-US" sz="1400" b="1" dirty="0">
              <a:solidFill>
                <a:srgbClr val="FFFFFF"/>
              </a:solidFill>
              <a:latin typeface="微软雅黑" panose="020B0503020204020204" pitchFamily="34" charset="-122"/>
              <a:ea typeface="微软雅黑" panose="020B0503020204020204" pitchFamily="34" charset="-122"/>
            </a:endParaRPr>
          </a:p>
        </p:txBody>
      </p:sp>
      <p:sp>
        <p:nvSpPr>
          <p:cNvPr id="272" name="圆角矩形 67">
            <a:extLst>
              <a:ext uri="{FF2B5EF4-FFF2-40B4-BE49-F238E27FC236}">
                <a16:creationId xmlns:a16="http://schemas.microsoft.com/office/drawing/2014/main" xmlns="" id="{53E07FD9-BA26-4547-9123-649EF0AA0D22}"/>
              </a:ext>
            </a:extLst>
          </p:cNvPr>
          <p:cNvSpPr>
            <a:spLocks noChangeArrowheads="1"/>
          </p:cNvSpPr>
          <p:nvPr/>
        </p:nvSpPr>
        <p:spPr bwMode="auto">
          <a:xfrm>
            <a:off x="1043597" y="3837922"/>
            <a:ext cx="2318382" cy="252413"/>
          </a:xfrm>
          <a:prstGeom prst="roundRect">
            <a:avLst>
              <a:gd name="adj" fmla="val 16667"/>
            </a:avLst>
          </a:prstGeom>
          <a:noFill/>
          <a:ln w="9525">
            <a:solidFill>
              <a:srgbClr val="002060"/>
            </a:solidFill>
            <a:round/>
            <a:headEnd/>
            <a:tailEnd/>
          </a:ln>
          <a:effectLst/>
        </p:spPr>
        <p:txBody>
          <a:bodyPr lIns="35994" tIns="35994" rIns="35994" bIns="35994" anchor="ctr"/>
          <a:lstStyle/>
          <a:p>
            <a:pPr defTabSz="447675">
              <a:lnSpc>
                <a:spcPct val="85000"/>
              </a:lnSpc>
              <a:spcBef>
                <a:spcPct val="15000"/>
              </a:spcBef>
              <a:spcAft>
                <a:spcPct val="15000"/>
              </a:spcAft>
            </a:pPr>
            <a:r>
              <a:rPr lang="en-US" altLang="zh-CN" sz="1100" b="1" dirty="0">
                <a:solidFill>
                  <a:srgbClr val="002060"/>
                </a:solidFill>
                <a:latin typeface="微软雅黑" panose="020B0503020204020204" pitchFamily="34" charset="-122"/>
                <a:ea typeface="微软雅黑" panose="020B0503020204020204" pitchFamily="34" charset="-122"/>
              </a:rPr>
              <a:t>A</a:t>
            </a:r>
            <a:endParaRPr lang="en-US" altLang="en-US" sz="1100" b="1" dirty="0">
              <a:solidFill>
                <a:srgbClr val="002060"/>
              </a:solidFill>
              <a:latin typeface="微软雅黑" panose="020B0503020204020204" pitchFamily="34" charset="-122"/>
              <a:ea typeface="微软雅黑" panose="020B0503020204020204" pitchFamily="34" charset="-122"/>
            </a:endParaRPr>
          </a:p>
        </p:txBody>
      </p:sp>
      <p:sp>
        <p:nvSpPr>
          <p:cNvPr id="273" name="圆角矩形 68">
            <a:extLst>
              <a:ext uri="{FF2B5EF4-FFF2-40B4-BE49-F238E27FC236}">
                <a16:creationId xmlns:a16="http://schemas.microsoft.com/office/drawing/2014/main" xmlns="" id="{C803D1B9-194D-4B91-BF6F-EB386DD3A4C9}"/>
              </a:ext>
            </a:extLst>
          </p:cNvPr>
          <p:cNvSpPr>
            <a:spLocks noChangeArrowheads="1"/>
          </p:cNvSpPr>
          <p:nvPr/>
        </p:nvSpPr>
        <p:spPr bwMode="auto">
          <a:xfrm>
            <a:off x="1043597" y="4152247"/>
            <a:ext cx="2320468" cy="252413"/>
          </a:xfrm>
          <a:prstGeom prst="roundRect">
            <a:avLst>
              <a:gd name="adj" fmla="val 16667"/>
            </a:avLst>
          </a:prstGeom>
          <a:noFill/>
          <a:ln w="9525">
            <a:solidFill>
              <a:srgbClr val="002060"/>
            </a:solidFill>
            <a:round/>
            <a:headEnd/>
            <a:tailEnd/>
          </a:ln>
          <a:effectLst/>
        </p:spPr>
        <p:txBody>
          <a:bodyPr lIns="35994" tIns="35994" rIns="35994" bIns="35994" anchor="ctr"/>
          <a:lstStyle/>
          <a:p>
            <a:pPr defTabSz="447675">
              <a:lnSpc>
                <a:spcPct val="85000"/>
              </a:lnSpc>
              <a:spcBef>
                <a:spcPct val="15000"/>
              </a:spcBef>
              <a:spcAft>
                <a:spcPct val="15000"/>
              </a:spcAft>
            </a:pPr>
            <a:r>
              <a:rPr lang="en-US" altLang="zh-CN" sz="1100" b="1" dirty="0">
                <a:solidFill>
                  <a:srgbClr val="002060"/>
                </a:solidFill>
                <a:latin typeface="微软雅黑" panose="020B0503020204020204" pitchFamily="34" charset="-122"/>
                <a:ea typeface="微软雅黑" panose="020B0503020204020204" pitchFamily="34" charset="-122"/>
              </a:rPr>
              <a:t>B</a:t>
            </a:r>
            <a:endParaRPr lang="en-US" altLang="en-US" sz="1100" b="1" dirty="0">
              <a:solidFill>
                <a:srgbClr val="002060"/>
              </a:solidFill>
              <a:latin typeface="微软雅黑" panose="020B0503020204020204" pitchFamily="34" charset="-122"/>
              <a:ea typeface="微软雅黑" panose="020B0503020204020204" pitchFamily="34" charset="-122"/>
            </a:endParaRPr>
          </a:p>
        </p:txBody>
      </p:sp>
      <p:sp>
        <p:nvSpPr>
          <p:cNvPr id="274" name="圆角矩形 69">
            <a:extLst>
              <a:ext uri="{FF2B5EF4-FFF2-40B4-BE49-F238E27FC236}">
                <a16:creationId xmlns:a16="http://schemas.microsoft.com/office/drawing/2014/main" xmlns="" id="{365B167E-0789-4A03-B4EA-2FED9B989F8E}"/>
              </a:ext>
            </a:extLst>
          </p:cNvPr>
          <p:cNvSpPr>
            <a:spLocks noChangeArrowheads="1"/>
          </p:cNvSpPr>
          <p:nvPr/>
        </p:nvSpPr>
        <p:spPr bwMode="auto">
          <a:xfrm>
            <a:off x="1043597" y="4461809"/>
            <a:ext cx="2320468" cy="252412"/>
          </a:xfrm>
          <a:prstGeom prst="roundRect">
            <a:avLst>
              <a:gd name="adj" fmla="val 16667"/>
            </a:avLst>
          </a:prstGeom>
          <a:noFill/>
          <a:ln w="9525">
            <a:solidFill>
              <a:srgbClr val="002060"/>
            </a:solidFill>
            <a:round/>
            <a:headEnd/>
            <a:tailEnd/>
          </a:ln>
          <a:effectLst/>
        </p:spPr>
        <p:txBody>
          <a:bodyPr lIns="35994" tIns="35994" rIns="35994" bIns="35994" anchor="ctr"/>
          <a:lstStyle/>
          <a:p>
            <a:pPr defTabSz="447675">
              <a:lnSpc>
                <a:spcPct val="85000"/>
              </a:lnSpc>
              <a:spcBef>
                <a:spcPct val="15000"/>
              </a:spcBef>
              <a:spcAft>
                <a:spcPct val="15000"/>
              </a:spcAft>
            </a:pPr>
            <a:r>
              <a:rPr lang="en-US" altLang="zh-CN" sz="1100" b="1" dirty="0">
                <a:solidFill>
                  <a:srgbClr val="002060"/>
                </a:solidFill>
                <a:latin typeface="微软雅黑" panose="020B0503020204020204" pitchFamily="34" charset="-122"/>
                <a:ea typeface="微软雅黑" panose="020B0503020204020204" pitchFamily="34" charset="-122"/>
              </a:rPr>
              <a:t>……</a:t>
            </a:r>
          </a:p>
        </p:txBody>
      </p:sp>
      <p:sp>
        <p:nvSpPr>
          <p:cNvPr id="275" name="圆角矩形 69">
            <a:extLst>
              <a:ext uri="{FF2B5EF4-FFF2-40B4-BE49-F238E27FC236}">
                <a16:creationId xmlns:a16="http://schemas.microsoft.com/office/drawing/2014/main" xmlns="" id="{5B74691E-E788-49E9-85A1-9FAB1E59E1CD}"/>
              </a:ext>
            </a:extLst>
          </p:cNvPr>
          <p:cNvSpPr>
            <a:spLocks noChangeArrowheads="1"/>
          </p:cNvSpPr>
          <p:nvPr/>
        </p:nvSpPr>
        <p:spPr bwMode="auto">
          <a:xfrm>
            <a:off x="1049858" y="4834872"/>
            <a:ext cx="2320468" cy="252413"/>
          </a:xfrm>
          <a:prstGeom prst="roundRect">
            <a:avLst>
              <a:gd name="adj" fmla="val 16667"/>
            </a:avLst>
          </a:prstGeom>
          <a:noFill/>
          <a:ln w="9525">
            <a:solidFill>
              <a:srgbClr val="002060"/>
            </a:solidFill>
            <a:round/>
            <a:headEnd/>
            <a:tailEnd/>
          </a:ln>
          <a:effectLst/>
        </p:spPr>
        <p:txBody>
          <a:bodyPr lIns="35994" tIns="35994" rIns="35994" bIns="35994" anchor="ctr"/>
          <a:lstStyle/>
          <a:p>
            <a:pPr defTabSz="447675">
              <a:lnSpc>
                <a:spcPct val="85000"/>
              </a:lnSpc>
              <a:spcBef>
                <a:spcPct val="15000"/>
              </a:spcBef>
              <a:spcAft>
                <a:spcPct val="15000"/>
              </a:spcAft>
            </a:pPr>
            <a:r>
              <a:rPr lang="zh-CN" altLang="en-US" sz="1100" b="1" dirty="0">
                <a:solidFill>
                  <a:srgbClr val="002060"/>
                </a:solidFill>
                <a:latin typeface="微软雅黑" panose="020B0503020204020204" pitchFamily="34" charset="-122"/>
                <a:ea typeface="微软雅黑" panose="020B0503020204020204" pitchFamily="34" charset="-122"/>
              </a:rPr>
              <a:t>工厂</a:t>
            </a:r>
            <a:r>
              <a:rPr lang="en-US" altLang="zh-CN" sz="1100" b="1" dirty="0">
                <a:solidFill>
                  <a:srgbClr val="002060"/>
                </a:solidFill>
                <a:latin typeface="微软雅黑" panose="020B0503020204020204" pitchFamily="34" charset="-122"/>
                <a:ea typeface="微软雅黑" panose="020B0503020204020204" pitchFamily="34" charset="-122"/>
              </a:rPr>
              <a:t>1</a:t>
            </a:r>
            <a:endParaRPr lang="zh-CN" altLang="en-US" sz="1100" b="1" dirty="0">
              <a:solidFill>
                <a:srgbClr val="002060"/>
              </a:solidFill>
              <a:latin typeface="微软雅黑" panose="020B0503020204020204" pitchFamily="34" charset="-122"/>
              <a:ea typeface="微软雅黑" panose="020B0503020204020204" pitchFamily="34" charset="-122"/>
            </a:endParaRPr>
          </a:p>
        </p:txBody>
      </p:sp>
      <p:sp>
        <p:nvSpPr>
          <p:cNvPr id="276" name="圆角矩形 68">
            <a:extLst>
              <a:ext uri="{FF2B5EF4-FFF2-40B4-BE49-F238E27FC236}">
                <a16:creationId xmlns:a16="http://schemas.microsoft.com/office/drawing/2014/main" xmlns="" id="{3A0B7A55-E9CA-44BA-B560-B8F42E268E16}"/>
              </a:ext>
            </a:extLst>
          </p:cNvPr>
          <p:cNvSpPr>
            <a:spLocks noChangeArrowheads="1"/>
          </p:cNvSpPr>
          <p:nvPr/>
        </p:nvSpPr>
        <p:spPr bwMode="auto">
          <a:xfrm>
            <a:off x="1049858" y="5222222"/>
            <a:ext cx="2320468" cy="252413"/>
          </a:xfrm>
          <a:prstGeom prst="roundRect">
            <a:avLst>
              <a:gd name="adj" fmla="val 16667"/>
            </a:avLst>
          </a:prstGeom>
          <a:noFill/>
          <a:ln w="9525">
            <a:solidFill>
              <a:srgbClr val="002060"/>
            </a:solidFill>
            <a:round/>
            <a:headEnd/>
            <a:tailEnd/>
          </a:ln>
          <a:effectLst/>
        </p:spPr>
        <p:txBody>
          <a:bodyPr lIns="35994" tIns="35994" rIns="35994" bIns="35994" anchor="ctr"/>
          <a:lstStyle/>
          <a:p>
            <a:pPr defTabSz="447675">
              <a:lnSpc>
                <a:spcPct val="85000"/>
              </a:lnSpc>
              <a:spcBef>
                <a:spcPct val="15000"/>
              </a:spcBef>
              <a:spcAft>
                <a:spcPct val="15000"/>
              </a:spcAft>
            </a:pPr>
            <a:r>
              <a:rPr lang="en-US" altLang="zh-CN" sz="1100" b="1" dirty="0">
                <a:solidFill>
                  <a:srgbClr val="002060"/>
                </a:solidFill>
                <a:latin typeface="微软雅黑" panose="020B0503020204020204" pitchFamily="34" charset="-122"/>
                <a:ea typeface="微软雅黑" panose="020B0503020204020204" pitchFamily="34" charset="-122"/>
              </a:rPr>
              <a:t>…</a:t>
            </a:r>
          </a:p>
        </p:txBody>
      </p:sp>
      <p:sp>
        <p:nvSpPr>
          <p:cNvPr id="277" name="圆角矩形 69">
            <a:extLst>
              <a:ext uri="{FF2B5EF4-FFF2-40B4-BE49-F238E27FC236}">
                <a16:creationId xmlns:a16="http://schemas.microsoft.com/office/drawing/2014/main" xmlns="" id="{AD23F6E3-0EDA-41E2-8448-322B75835955}"/>
              </a:ext>
            </a:extLst>
          </p:cNvPr>
          <p:cNvSpPr>
            <a:spLocks noChangeArrowheads="1"/>
          </p:cNvSpPr>
          <p:nvPr/>
        </p:nvSpPr>
        <p:spPr bwMode="auto">
          <a:xfrm>
            <a:off x="1061553" y="5592109"/>
            <a:ext cx="2320468" cy="252412"/>
          </a:xfrm>
          <a:prstGeom prst="roundRect">
            <a:avLst>
              <a:gd name="adj" fmla="val 16667"/>
            </a:avLst>
          </a:prstGeom>
          <a:noFill/>
          <a:ln w="9525">
            <a:solidFill>
              <a:srgbClr val="002060"/>
            </a:solidFill>
            <a:round/>
            <a:headEnd/>
            <a:tailEnd/>
          </a:ln>
          <a:effectLst/>
        </p:spPr>
        <p:txBody>
          <a:bodyPr lIns="35994" tIns="35994" rIns="35994" bIns="35994" anchor="ctr"/>
          <a:lstStyle/>
          <a:p>
            <a:pPr defTabSz="447675">
              <a:lnSpc>
                <a:spcPct val="85000"/>
              </a:lnSpc>
              <a:spcBef>
                <a:spcPct val="15000"/>
              </a:spcBef>
              <a:spcAft>
                <a:spcPct val="15000"/>
              </a:spcAft>
            </a:pPr>
            <a:r>
              <a:rPr lang="zh-CN" altLang="en-US" sz="1100" b="1" dirty="0">
                <a:solidFill>
                  <a:srgbClr val="002060"/>
                </a:solidFill>
                <a:latin typeface="微软雅黑" panose="020B0503020204020204" pitchFamily="34" charset="-122"/>
                <a:ea typeface="微软雅黑" panose="020B0503020204020204" pitchFamily="34" charset="-122"/>
              </a:rPr>
              <a:t>东北</a:t>
            </a:r>
            <a:endParaRPr lang="en-US" altLang="zh-CN" sz="1100" b="1" dirty="0">
              <a:solidFill>
                <a:srgbClr val="002060"/>
              </a:solidFill>
              <a:latin typeface="微软雅黑" panose="020B0503020204020204" pitchFamily="34" charset="-122"/>
              <a:ea typeface="微软雅黑" panose="020B0503020204020204" pitchFamily="34" charset="-122"/>
            </a:endParaRPr>
          </a:p>
        </p:txBody>
      </p:sp>
      <p:sp>
        <p:nvSpPr>
          <p:cNvPr id="278" name="圆角矩形 68">
            <a:extLst>
              <a:ext uri="{FF2B5EF4-FFF2-40B4-BE49-F238E27FC236}">
                <a16:creationId xmlns:a16="http://schemas.microsoft.com/office/drawing/2014/main" xmlns="" id="{AED2BF3A-960A-4F70-A8BE-4E70300077E8}"/>
              </a:ext>
            </a:extLst>
          </p:cNvPr>
          <p:cNvSpPr>
            <a:spLocks noChangeArrowheads="1"/>
          </p:cNvSpPr>
          <p:nvPr/>
        </p:nvSpPr>
        <p:spPr bwMode="auto">
          <a:xfrm>
            <a:off x="1049858" y="5930247"/>
            <a:ext cx="2320468" cy="252413"/>
          </a:xfrm>
          <a:prstGeom prst="roundRect">
            <a:avLst>
              <a:gd name="adj" fmla="val 16667"/>
            </a:avLst>
          </a:prstGeom>
          <a:noFill/>
          <a:ln w="9525">
            <a:solidFill>
              <a:srgbClr val="002060"/>
            </a:solidFill>
            <a:round/>
            <a:headEnd/>
            <a:tailEnd/>
          </a:ln>
          <a:effectLst/>
        </p:spPr>
        <p:txBody>
          <a:bodyPr lIns="35994" tIns="35994" rIns="35994" bIns="35994" anchor="ctr"/>
          <a:lstStyle/>
          <a:p>
            <a:pPr defTabSz="447675">
              <a:lnSpc>
                <a:spcPct val="85000"/>
              </a:lnSpc>
              <a:spcBef>
                <a:spcPct val="15000"/>
              </a:spcBef>
              <a:spcAft>
                <a:spcPct val="15000"/>
              </a:spcAft>
            </a:pPr>
            <a:r>
              <a:rPr lang="zh-CN" altLang="en-US" sz="1100" b="1" dirty="0">
                <a:solidFill>
                  <a:srgbClr val="002060"/>
                </a:solidFill>
                <a:latin typeface="微软雅黑" panose="020B0503020204020204" pitchFamily="34" charset="-122"/>
                <a:ea typeface="微软雅黑" panose="020B0503020204020204" pitchFamily="34" charset="-122"/>
              </a:rPr>
              <a:t>华北</a:t>
            </a:r>
            <a:endParaRPr lang="en-US" altLang="en-US" sz="1100" b="1" dirty="0">
              <a:solidFill>
                <a:srgbClr val="002060"/>
              </a:solidFill>
              <a:latin typeface="微软雅黑" panose="020B0503020204020204" pitchFamily="34" charset="-122"/>
              <a:ea typeface="微软雅黑" panose="020B0503020204020204" pitchFamily="34" charset="-122"/>
            </a:endParaRPr>
          </a:p>
        </p:txBody>
      </p:sp>
      <p:sp>
        <p:nvSpPr>
          <p:cNvPr id="279" name="五边形 55">
            <a:extLst>
              <a:ext uri="{FF2B5EF4-FFF2-40B4-BE49-F238E27FC236}">
                <a16:creationId xmlns:a16="http://schemas.microsoft.com/office/drawing/2014/main" xmlns="" id="{415A322C-2800-4143-A13C-6D3A2CCF62D2}"/>
              </a:ext>
            </a:extLst>
          </p:cNvPr>
          <p:cNvSpPr>
            <a:spLocks noChangeArrowheads="1"/>
          </p:cNvSpPr>
          <p:nvPr/>
        </p:nvSpPr>
        <p:spPr bwMode="auto">
          <a:xfrm>
            <a:off x="10801249" y="4839634"/>
            <a:ext cx="786706" cy="176212"/>
          </a:xfrm>
          <a:prstGeom prst="homePlate">
            <a:avLst>
              <a:gd name="adj" fmla="val 49877"/>
            </a:avLst>
          </a:prstGeom>
          <a:solidFill>
            <a:srgbClr val="666666">
              <a:lumMod val="85000"/>
            </a:srgbClr>
          </a:solidFill>
          <a:ln>
            <a:noFill/>
          </a:ln>
          <a:effectLst/>
        </p:spPr>
        <p:txBody>
          <a:bodyPr lIns="35994" tIns="35994" rIns="35994" bIns="35994" anchor="ctr"/>
          <a:lstStyle/>
          <a:p>
            <a:pPr marL="0" marR="0" lvl="0" indent="0" defTabSz="447675" eaLnBrk="1" fontAlgn="auto" latinLnBrk="0" hangingPunct="1">
              <a:lnSpc>
                <a:spcPct val="85000"/>
              </a:lnSpc>
              <a:spcBef>
                <a:spcPct val="15000"/>
              </a:spcBef>
              <a:spcAft>
                <a:spcPct val="15000"/>
              </a:spcAft>
              <a:buClrTx/>
              <a:buSzTx/>
              <a:buFontTx/>
              <a:buNone/>
              <a:tabLst/>
              <a:defRPr/>
            </a:pPr>
            <a:endParaRPr kumimoji="0" lang="zh-CN" altLang="en-US" sz="1200" b="1" i="0" u="none" strike="noStrike" kern="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endParaRPr>
          </a:p>
        </p:txBody>
      </p:sp>
      <p:cxnSp>
        <p:nvCxnSpPr>
          <p:cNvPr id="280" name="直接连接符 31">
            <a:extLst>
              <a:ext uri="{FF2B5EF4-FFF2-40B4-BE49-F238E27FC236}">
                <a16:creationId xmlns:a16="http://schemas.microsoft.com/office/drawing/2014/main" xmlns="" id="{F60C9310-A9B5-42C4-8732-1800D6D75190}"/>
              </a:ext>
            </a:extLst>
          </p:cNvPr>
          <p:cNvCxnSpPr>
            <a:cxnSpLocks noChangeShapeType="1"/>
          </p:cNvCxnSpPr>
          <p:nvPr/>
        </p:nvCxnSpPr>
        <p:spPr bwMode="auto">
          <a:xfrm flipH="1">
            <a:off x="5955812" y="1655110"/>
            <a:ext cx="8347" cy="4860925"/>
          </a:xfrm>
          <a:prstGeom prst="line">
            <a:avLst/>
          </a:prstGeom>
          <a:noFill/>
          <a:ln w="9525">
            <a:solidFill>
              <a:srgbClr val="808080"/>
            </a:solidFill>
            <a:prstDash val="sysDash"/>
            <a:round/>
            <a:headEnd/>
            <a:tailEnd/>
          </a:ln>
          <a:extLst>
            <a:ext uri="{909E8E84-426E-40DD-AFC4-6F175D3DCCD1}">
              <a14:hiddenFill xmlns:a14="http://schemas.microsoft.com/office/drawing/2010/main">
                <a:noFill/>
              </a14:hiddenFill>
            </a:ext>
          </a:extLst>
        </p:spPr>
      </p:cxnSp>
      <p:sp>
        <p:nvSpPr>
          <p:cNvPr id="281" name="矩形 280">
            <a:extLst>
              <a:ext uri="{FF2B5EF4-FFF2-40B4-BE49-F238E27FC236}">
                <a16:creationId xmlns:a16="http://schemas.microsoft.com/office/drawing/2014/main" xmlns="" id="{EA965E7D-6248-4584-9F88-5DF50D67FA92}"/>
              </a:ext>
            </a:extLst>
          </p:cNvPr>
          <p:cNvSpPr>
            <a:spLocks noChangeArrowheads="1"/>
          </p:cNvSpPr>
          <p:nvPr/>
        </p:nvSpPr>
        <p:spPr bwMode="auto">
          <a:xfrm>
            <a:off x="8481052" y="1467093"/>
            <a:ext cx="2837983"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5994" tIns="35994" rIns="35994" bIns="35994" anchor="ctr"/>
          <a:lstStyle>
            <a:lvl1pPr defTabSz="447675">
              <a:lnSpc>
                <a:spcPct val="120000"/>
              </a:lnSpc>
              <a:spcBef>
                <a:spcPct val="20000"/>
              </a:spcBef>
              <a:buFont typeface="Wingdings" panose="05000000000000000000" pitchFamily="2" charset="2"/>
              <a:buChar char="§"/>
              <a:defRPr sz="16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defTabSz="447675">
              <a:lnSpc>
                <a:spcPct val="120000"/>
              </a:lnSpc>
              <a:spcBef>
                <a:spcPct val="20000"/>
              </a:spcBef>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defTabSz="447675">
              <a:lnSpc>
                <a:spcPct val="120000"/>
              </a:lnSpc>
              <a:spcBef>
                <a:spcPct val="20000"/>
              </a:spcBef>
              <a:buFont typeface="Wingdings" panose="05000000000000000000" pitchFamily="2" charset="2"/>
              <a:buChar char="q"/>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defTabSz="447675">
              <a:lnSpc>
                <a:spcPct val="120000"/>
              </a:lnSpc>
              <a:spcBef>
                <a:spcPct val="20000"/>
              </a:spcBef>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defTabSz="447675">
              <a:lnSpc>
                <a:spcPct val="120000"/>
              </a:lnSpc>
              <a:spcBef>
                <a:spcPct val="20000"/>
              </a:spcBef>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9pPr>
          </a:lstStyle>
          <a:p>
            <a:pPr marL="0" marR="0" lvl="0" indent="0" algn="ctr" defTabSz="447675" eaLnBrk="1" fontAlgn="auto" latinLnBrk="0" hangingPunct="1">
              <a:lnSpc>
                <a:spcPct val="85000"/>
              </a:lnSpc>
              <a:spcBef>
                <a:spcPct val="15000"/>
              </a:spcBef>
              <a:spcAft>
                <a:spcPct val="15000"/>
              </a:spcAft>
              <a:buClrTx/>
              <a:buSzTx/>
              <a:buFont typeface="Arial" panose="020B0604020202020204" pitchFamily="34" charset="0"/>
              <a:buNone/>
              <a:tabLst/>
              <a:defRPr/>
            </a:pPr>
            <a:r>
              <a:rPr kumimoji="0" lang="zh-CN" altLang="en-US" sz="1400" b="1"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sym typeface="Arial" panose="020B0604020202020204" pitchFamily="34" charset="0"/>
              </a:rPr>
              <a:t>分析专题</a:t>
            </a:r>
          </a:p>
        </p:txBody>
      </p:sp>
      <p:sp>
        <p:nvSpPr>
          <p:cNvPr id="282" name="矩形 281">
            <a:extLst>
              <a:ext uri="{FF2B5EF4-FFF2-40B4-BE49-F238E27FC236}">
                <a16:creationId xmlns:a16="http://schemas.microsoft.com/office/drawing/2014/main" xmlns="" id="{EEC76688-CC28-491F-9DA1-2E785E7C290A}"/>
              </a:ext>
            </a:extLst>
          </p:cNvPr>
          <p:cNvSpPr>
            <a:spLocks noChangeArrowheads="1"/>
          </p:cNvSpPr>
          <p:nvPr/>
        </p:nvSpPr>
        <p:spPr bwMode="auto">
          <a:xfrm>
            <a:off x="3683340" y="1457995"/>
            <a:ext cx="2082579"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5994" tIns="35994" rIns="35994" bIns="35994" anchor="ctr"/>
          <a:lstStyle>
            <a:lvl1pPr defTabSz="447675">
              <a:lnSpc>
                <a:spcPct val="120000"/>
              </a:lnSpc>
              <a:spcBef>
                <a:spcPct val="20000"/>
              </a:spcBef>
              <a:buFont typeface="Wingdings" panose="05000000000000000000" pitchFamily="2" charset="2"/>
              <a:buChar char="§"/>
              <a:defRPr sz="16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defTabSz="447675">
              <a:lnSpc>
                <a:spcPct val="120000"/>
              </a:lnSpc>
              <a:spcBef>
                <a:spcPct val="20000"/>
              </a:spcBef>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defTabSz="447675">
              <a:lnSpc>
                <a:spcPct val="120000"/>
              </a:lnSpc>
              <a:spcBef>
                <a:spcPct val="20000"/>
              </a:spcBef>
              <a:buFont typeface="Wingdings" panose="05000000000000000000" pitchFamily="2" charset="2"/>
              <a:buChar char="q"/>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defTabSz="447675">
              <a:lnSpc>
                <a:spcPct val="120000"/>
              </a:lnSpc>
              <a:spcBef>
                <a:spcPct val="20000"/>
              </a:spcBef>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defTabSz="447675">
              <a:lnSpc>
                <a:spcPct val="120000"/>
              </a:lnSpc>
              <a:spcBef>
                <a:spcPct val="20000"/>
              </a:spcBef>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9pPr>
          </a:lstStyle>
          <a:p>
            <a:pPr marL="0" marR="0" lvl="0" indent="0" algn="ctr" defTabSz="447675" eaLnBrk="1" fontAlgn="auto" latinLnBrk="0" hangingPunct="1">
              <a:lnSpc>
                <a:spcPct val="85000"/>
              </a:lnSpc>
              <a:spcBef>
                <a:spcPct val="15000"/>
              </a:spcBef>
              <a:spcAft>
                <a:spcPct val="15000"/>
              </a:spcAft>
              <a:buClrTx/>
              <a:buSzTx/>
              <a:buFont typeface="Arial" panose="020B0604020202020204" pitchFamily="34" charset="0"/>
              <a:buNone/>
              <a:tabLst/>
              <a:defRPr/>
            </a:pPr>
            <a:r>
              <a:rPr kumimoji="0" lang="zh-CN" altLang="en-US" sz="1400" b="1"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sym typeface="Arial" panose="020B0604020202020204" pitchFamily="34" charset="0"/>
              </a:rPr>
              <a:t>分析指标</a:t>
            </a:r>
          </a:p>
        </p:txBody>
      </p:sp>
      <p:sp>
        <p:nvSpPr>
          <p:cNvPr id="283" name="矩形 282">
            <a:extLst>
              <a:ext uri="{FF2B5EF4-FFF2-40B4-BE49-F238E27FC236}">
                <a16:creationId xmlns:a16="http://schemas.microsoft.com/office/drawing/2014/main" xmlns="" id="{68351423-DC92-4067-95CD-C5879E2C8A56}"/>
              </a:ext>
            </a:extLst>
          </p:cNvPr>
          <p:cNvSpPr>
            <a:spLocks noChangeArrowheads="1"/>
          </p:cNvSpPr>
          <p:nvPr/>
        </p:nvSpPr>
        <p:spPr bwMode="auto">
          <a:xfrm>
            <a:off x="6254216" y="1487985"/>
            <a:ext cx="2082579"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5994" tIns="35994" rIns="35994" bIns="35994" anchor="ctr"/>
          <a:lstStyle>
            <a:lvl1pPr defTabSz="447675">
              <a:lnSpc>
                <a:spcPct val="120000"/>
              </a:lnSpc>
              <a:spcBef>
                <a:spcPct val="20000"/>
              </a:spcBef>
              <a:buFont typeface="Wingdings" panose="05000000000000000000" pitchFamily="2" charset="2"/>
              <a:buChar char="§"/>
              <a:defRPr sz="16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defTabSz="447675">
              <a:lnSpc>
                <a:spcPct val="120000"/>
              </a:lnSpc>
              <a:spcBef>
                <a:spcPct val="20000"/>
              </a:spcBef>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defTabSz="447675">
              <a:lnSpc>
                <a:spcPct val="120000"/>
              </a:lnSpc>
              <a:spcBef>
                <a:spcPct val="20000"/>
              </a:spcBef>
              <a:buFont typeface="Wingdings" panose="05000000000000000000" pitchFamily="2" charset="2"/>
              <a:buChar char="q"/>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defTabSz="447675">
              <a:lnSpc>
                <a:spcPct val="120000"/>
              </a:lnSpc>
              <a:spcBef>
                <a:spcPct val="20000"/>
              </a:spcBef>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defTabSz="447675">
              <a:lnSpc>
                <a:spcPct val="120000"/>
              </a:lnSpc>
              <a:spcBef>
                <a:spcPct val="20000"/>
              </a:spcBef>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9pPr>
          </a:lstStyle>
          <a:p>
            <a:pPr marL="0" marR="0" lvl="0" indent="0" algn="ctr" defTabSz="447675" eaLnBrk="1" fontAlgn="auto" latinLnBrk="0" hangingPunct="1">
              <a:lnSpc>
                <a:spcPct val="85000"/>
              </a:lnSpc>
              <a:spcBef>
                <a:spcPct val="15000"/>
              </a:spcBef>
              <a:spcAft>
                <a:spcPct val="15000"/>
              </a:spcAft>
              <a:buClrTx/>
              <a:buSzTx/>
              <a:buFont typeface="Arial" panose="020B0604020202020204" pitchFamily="34" charset="0"/>
              <a:buNone/>
              <a:tabLst/>
              <a:defRPr/>
            </a:pPr>
            <a:r>
              <a:rPr kumimoji="0" lang="zh-CN" altLang="en-US" sz="1400" b="1"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sym typeface="Arial" panose="020B0604020202020204" pitchFamily="34" charset="0"/>
              </a:rPr>
              <a:t>分析路径和报表</a:t>
            </a:r>
          </a:p>
        </p:txBody>
      </p:sp>
      <p:sp>
        <p:nvSpPr>
          <p:cNvPr id="284" name="矩形 283">
            <a:extLst>
              <a:ext uri="{FF2B5EF4-FFF2-40B4-BE49-F238E27FC236}">
                <a16:creationId xmlns:a16="http://schemas.microsoft.com/office/drawing/2014/main" xmlns="" id="{65015850-82E6-4C5B-BCAD-0BE26AA0E4C2}"/>
              </a:ext>
            </a:extLst>
          </p:cNvPr>
          <p:cNvSpPr>
            <a:spLocks noChangeArrowheads="1"/>
          </p:cNvSpPr>
          <p:nvPr/>
        </p:nvSpPr>
        <p:spPr bwMode="auto">
          <a:xfrm>
            <a:off x="678707" y="1454289"/>
            <a:ext cx="2082579" cy="287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5994" tIns="35994" rIns="35994" bIns="35994" anchor="ctr"/>
          <a:lstStyle>
            <a:lvl1pPr defTabSz="447675">
              <a:lnSpc>
                <a:spcPct val="120000"/>
              </a:lnSpc>
              <a:spcBef>
                <a:spcPct val="20000"/>
              </a:spcBef>
              <a:buFont typeface="Wingdings" panose="05000000000000000000" pitchFamily="2" charset="2"/>
              <a:buChar char="§"/>
              <a:defRPr sz="16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defTabSz="447675">
              <a:lnSpc>
                <a:spcPct val="120000"/>
              </a:lnSpc>
              <a:spcBef>
                <a:spcPct val="20000"/>
              </a:spcBef>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defTabSz="447675">
              <a:lnSpc>
                <a:spcPct val="120000"/>
              </a:lnSpc>
              <a:spcBef>
                <a:spcPct val="20000"/>
              </a:spcBef>
              <a:buFont typeface="Wingdings" panose="05000000000000000000" pitchFamily="2" charset="2"/>
              <a:buChar char="q"/>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defTabSz="447675">
              <a:lnSpc>
                <a:spcPct val="120000"/>
              </a:lnSpc>
              <a:spcBef>
                <a:spcPct val="20000"/>
              </a:spcBef>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defTabSz="447675">
              <a:lnSpc>
                <a:spcPct val="120000"/>
              </a:lnSpc>
              <a:spcBef>
                <a:spcPct val="20000"/>
              </a:spcBef>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9pPr>
          </a:lstStyle>
          <a:p>
            <a:pPr marL="0" marR="0" lvl="0" indent="0" algn="ctr" defTabSz="447675" eaLnBrk="1" fontAlgn="auto" latinLnBrk="0" hangingPunct="1">
              <a:lnSpc>
                <a:spcPct val="85000"/>
              </a:lnSpc>
              <a:spcBef>
                <a:spcPct val="15000"/>
              </a:spcBef>
              <a:spcAft>
                <a:spcPct val="15000"/>
              </a:spcAft>
              <a:buClrTx/>
              <a:buSzTx/>
              <a:buFont typeface="Arial" panose="020B0604020202020204" pitchFamily="34" charset="0"/>
              <a:buNone/>
              <a:tabLst/>
              <a:defRPr/>
            </a:pPr>
            <a:r>
              <a:rPr kumimoji="0" lang="zh-CN" altLang="en-US" sz="1400" b="1"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sym typeface="Arial" panose="020B0604020202020204" pitchFamily="34" charset="0"/>
              </a:rPr>
              <a:t>分析和报表的用户</a:t>
            </a:r>
          </a:p>
        </p:txBody>
      </p:sp>
      <p:sp>
        <p:nvSpPr>
          <p:cNvPr id="285" name="矩形 130">
            <a:extLst>
              <a:ext uri="{FF2B5EF4-FFF2-40B4-BE49-F238E27FC236}">
                <a16:creationId xmlns:a16="http://schemas.microsoft.com/office/drawing/2014/main" xmlns="" id="{5837DC33-23AC-486C-9A21-F109681AD7BE}"/>
              </a:ext>
            </a:extLst>
          </p:cNvPr>
          <p:cNvSpPr>
            <a:spLocks noChangeArrowheads="1"/>
          </p:cNvSpPr>
          <p:nvPr/>
        </p:nvSpPr>
        <p:spPr bwMode="auto">
          <a:xfrm>
            <a:off x="4090256" y="2600251"/>
            <a:ext cx="1588017"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defTabSz="447675">
              <a:lnSpc>
                <a:spcPct val="120000"/>
              </a:lnSpc>
              <a:spcBef>
                <a:spcPct val="20000"/>
              </a:spcBef>
              <a:buFont typeface="Wingdings" panose="05000000000000000000" pitchFamily="2" charset="2"/>
              <a:buChar char="§"/>
              <a:defRPr sz="16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defTabSz="447675">
              <a:lnSpc>
                <a:spcPct val="120000"/>
              </a:lnSpc>
              <a:spcBef>
                <a:spcPct val="20000"/>
              </a:spcBef>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defTabSz="447675">
              <a:lnSpc>
                <a:spcPct val="120000"/>
              </a:lnSpc>
              <a:spcBef>
                <a:spcPct val="20000"/>
              </a:spcBef>
              <a:buFont typeface="Wingdings" panose="05000000000000000000" pitchFamily="2" charset="2"/>
              <a:buChar char="q"/>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defTabSz="447675">
              <a:lnSpc>
                <a:spcPct val="120000"/>
              </a:lnSpc>
              <a:spcBef>
                <a:spcPct val="20000"/>
              </a:spcBef>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defTabSz="447675">
              <a:lnSpc>
                <a:spcPct val="120000"/>
              </a:lnSpc>
              <a:spcBef>
                <a:spcPct val="20000"/>
              </a:spcBef>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9pPr>
          </a:lstStyle>
          <a:p>
            <a:pPr marL="0" marR="0" lvl="0" indent="0" defTabSz="447675" eaLnBrk="1" fontAlgn="auto" latinLnBrk="0" hangingPunct="1">
              <a:lnSpc>
                <a:spcPct val="85000"/>
              </a:lnSpc>
              <a:spcBef>
                <a:spcPct val="15000"/>
              </a:spcBef>
              <a:spcAft>
                <a:spcPct val="15000"/>
              </a:spcAft>
              <a:buClrTx/>
              <a:buSzTx/>
              <a:buFont typeface="Arial" panose="020B0604020202020204" pitchFamily="34" charset="0"/>
              <a:buNone/>
              <a:tabLst/>
              <a:defRPr/>
            </a:pPr>
            <a:r>
              <a:rPr kumimoji="0" lang="en-US" altLang="zh-CN" sz="1100" b="1" i="0" u="none" strike="noStrike" kern="0" cap="none" spc="0" normalizeH="0" baseline="0" noProof="0" dirty="0">
                <a:ln>
                  <a:noFill/>
                </a:ln>
                <a:solidFill>
                  <a:srgbClr val="666666"/>
                </a:solidFill>
                <a:effectLst/>
                <a:uLnTx/>
                <a:uFillTx/>
                <a:latin typeface="微软雅黑" panose="020B0503020204020204" pitchFamily="34" charset="-122"/>
                <a:ea typeface="微软雅黑" panose="020B0503020204020204" pitchFamily="34" charset="-122"/>
                <a:sym typeface="Arial" panose="020B0604020202020204" pitchFamily="34" charset="0"/>
              </a:rPr>
              <a:t> </a:t>
            </a:r>
            <a:r>
              <a:rPr kumimoji="0" lang="zh-CN" altLang="en-US" sz="1100" b="1" i="0" u="none" strike="noStrike" kern="0" cap="none" spc="0" normalizeH="0" baseline="0" noProof="0" dirty="0">
                <a:ln>
                  <a:noFill/>
                </a:ln>
                <a:solidFill>
                  <a:srgbClr val="666666"/>
                </a:solidFill>
                <a:effectLst/>
                <a:uLnTx/>
                <a:uFillTx/>
                <a:latin typeface="微软雅黑" panose="020B0503020204020204" pitchFamily="34" charset="-122"/>
                <a:ea typeface="微软雅黑" panose="020B0503020204020204" pitchFamily="34" charset="-122"/>
                <a:sym typeface="Arial" panose="020B0604020202020204" pitchFamily="34" charset="0"/>
              </a:rPr>
              <a:t>  </a:t>
            </a:r>
            <a:r>
              <a:rPr kumimoji="0" lang="zh-CN" altLang="en-US" sz="1100" b="1" i="0" u="none" strike="noStrike" kern="0" cap="none" spc="0" normalizeH="0" baseline="0" noProof="0" dirty="0">
                <a:ln>
                  <a:noFill/>
                </a:ln>
                <a:solidFill>
                  <a:srgbClr val="1D1D1A">
                    <a:lumMod val="75000"/>
                    <a:lumOff val="25000"/>
                  </a:srgbClr>
                </a:solidFill>
                <a:effectLst/>
                <a:uLnTx/>
                <a:uFillTx/>
                <a:latin typeface="微软雅黑" panose="020B0503020204020204" pitchFamily="34" charset="-122"/>
                <a:ea typeface="微软雅黑" panose="020B0503020204020204" pitchFamily="34" charset="-122"/>
                <a:sym typeface="Arial" panose="020B0604020202020204" pitchFamily="34" charset="0"/>
              </a:rPr>
              <a:t>销售单价</a:t>
            </a:r>
          </a:p>
        </p:txBody>
      </p:sp>
      <p:grpSp>
        <p:nvGrpSpPr>
          <p:cNvPr id="286" name="Group 30">
            <a:extLst>
              <a:ext uri="{FF2B5EF4-FFF2-40B4-BE49-F238E27FC236}">
                <a16:creationId xmlns:a16="http://schemas.microsoft.com/office/drawing/2014/main" xmlns="" id="{22F1C2C9-9586-434F-B6F7-AAE80CAA8247}"/>
              </a:ext>
            </a:extLst>
          </p:cNvPr>
          <p:cNvGrpSpPr>
            <a:grpSpLocks/>
          </p:cNvGrpSpPr>
          <p:nvPr/>
        </p:nvGrpSpPr>
        <p:grpSpPr bwMode="auto">
          <a:xfrm>
            <a:off x="3801108" y="3163813"/>
            <a:ext cx="1798780" cy="1063625"/>
            <a:chOff x="0" y="0"/>
            <a:chExt cx="1368943" cy="1063737"/>
          </a:xfrm>
        </p:grpSpPr>
        <p:sp>
          <p:nvSpPr>
            <p:cNvPr id="287" name="矩形 118">
              <a:extLst>
                <a:ext uri="{FF2B5EF4-FFF2-40B4-BE49-F238E27FC236}">
                  <a16:creationId xmlns:a16="http://schemas.microsoft.com/office/drawing/2014/main" xmlns="" id="{87B32C66-F34A-47E8-B03D-05F1E21E7BDB}"/>
                </a:ext>
              </a:extLst>
            </p:cNvPr>
            <p:cNvSpPr>
              <a:spLocks noChangeArrowheads="1"/>
            </p:cNvSpPr>
            <p:nvPr/>
          </p:nvSpPr>
          <p:spPr bwMode="auto">
            <a:xfrm>
              <a:off x="0" y="0"/>
              <a:ext cx="651953" cy="287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defTabSz="447675">
                <a:lnSpc>
                  <a:spcPct val="120000"/>
                </a:lnSpc>
                <a:spcBef>
                  <a:spcPct val="20000"/>
                </a:spcBef>
                <a:buFont typeface="Wingdings" panose="05000000000000000000" pitchFamily="2" charset="2"/>
                <a:buChar char="§"/>
                <a:defRPr sz="16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defTabSz="447675">
                <a:lnSpc>
                  <a:spcPct val="120000"/>
                </a:lnSpc>
                <a:spcBef>
                  <a:spcPct val="20000"/>
                </a:spcBef>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defTabSz="447675">
                <a:lnSpc>
                  <a:spcPct val="120000"/>
                </a:lnSpc>
                <a:spcBef>
                  <a:spcPct val="20000"/>
                </a:spcBef>
                <a:buFont typeface="Wingdings" panose="05000000000000000000" pitchFamily="2" charset="2"/>
                <a:buChar char="q"/>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defTabSz="447675">
                <a:lnSpc>
                  <a:spcPct val="120000"/>
                </a:lnSpc>
                <a:spcBef>
                  <a:spcPct val="20000"/>
                </a:spcBef>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defTabSz="447675">
                <a:lnSpc>
                  <a:spcPct val="120000"/>
                </a:lnSpc>
                <a:spcBef>
                  <a:spcPct val="20000"/>
                </a:spcBef>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9pPr>
            </a:lstStyle>
            <a:p>
              <a:pPr marL="0" marR="0" lvl="0" indent="0" defTabSz="447675" eaLnBrk="1" fontAlgn="auto" latinLnBrk="0" hangingPunct="1">
                <a:lnSpc>
                  <a:spcPct val="85000"/>
                </a:lnSpc>
                <a:spcBef>
                  <a:spcPct val="15000"/>
                </a:spcBef>
                <a:spcAft>
                  <a:spcPct val="15000"/>
                </a:spcAft>
                <a:buClrTx/>
                <a:buSzTx/>
                <a:buFont typeface="Arial" panose="020B0604020202020204" pitchFamily="34" charset="0"/>
                <a:buNone/>
                <a:tabLst/>
                <a:defRPr/>
              </a:pPr>
              <a:r>
                <a:rPr kumimoji="0" lang="en-US" altLang="zh-CN" sz="1100" b="1" i="0" u="none" strike="noStrike" kern="0" cap="none" spc="0" normalizeH="0" baseline="0" noProof="0" dirty="0">
                  <a:ln>
                    <a:noFill/>
                  </a:ln>
                  <a:solidFill>
                    <a:srgbClr val="1D1D1A">
                      <a:lumMod val="75000"/>
                      <a:lumOff val="25000"/>
                    </a:srgbClr>
                  </a:solidFill>
                  <a:effectLst/>
                  <a:uLnTx/>
                  <a:uFillTx/>
                  <a:latin typeface="微软雅黑" panose="020B0503020204020204" pitchFamily="34" charset="-122"/>
                  <a:ea typeface="微软雅黑" panose="020B0503020204020204" pitchFamily="34" charset="-122"/>
                  <a:sym typeface="Arial" panose="020B0604020202020204" pitchFamily="34" charset="0"/>
                </a:rPr>
                <a:t> </a:t>
              </a:r>
              <a:r>
                <a:rPr kumimoji="0" lang="zh-CN" altLang="en-US" sz="1100" b="1" i="0" u="none" strike="noStrike" kern="0" cap="none" spc="0" normalizeH="0" baseline="0" noProof="0" dirty="0">
                  <a:ln>
                    <a:noFill/>
                  </a:ln>
                  <a:solidFill>
                    <a:srgbClr val="1D1D1A">
                      <a:lumMod val="75000"/>
                      <a:lumOff val="25000"/>
                    </a:srgbClr>
                  </a:solidFill>
                  <a:effectLst/>
                  <a:uLnTx/>
                  <a:uFillTx/>
                  <a:latin typeface="微软雅黑" panose="020B0503020204020204" pitchFamily="34" charset="-122"/>
                  <a:ea typeface="微软雅黑" panose="020B0503020204020204" pitchFamily="34" charset="-122"/>
                  <a:sym typeface="Arial" panose="020B0604020202020204" pitchFamily="34" charset="0"/>
                </a:rPr>
                <a:t>财务类</a:t>
              </a:r>
            </a:p>
          </p:txBody>
        </p:sp>
        <p:sp>
          <p:nvSpPr>
            <p:cNvPr id="288" name="矩形 119">
              <a:extLst>
                <a:ext uri="{FF2B5EF4-FFF2-40B4-BE49-F238E27FC236}">
                  <a16:creationId xmlns:a16="http://schemas.microsoft.com/office/drawing/2014/main" xmlns="" id="{5DFAE858-AC91-4EDE-BA01-4737A8BDC64E}"/>
                </a:ext>
              </a:extLst>
            </p:cNvPr>
            <p:cNvSpPr>
              <a:spLocks noChangeArrowheads="1"/>
            </p:cNvSpPr>
            <p:nvPr/>
          </p:nvSpPr>
          <p:spPr bwMode="auto">
            <a:xfrm>
              <a:off x="157039" y="238150"/>
              <a:ext cx="1208731" cy="287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defTabSz="447675">
                <a:lnSpc>
                  <a:spcPct val="120000"/>
                </a:lnSpc>
                <a:spcBef>
                  <a:spcPct val="20000"/>
                </a:spcBef>
                <a:buFont typeface="Wingdings" panose="05000000000000000000" pitchFamily="2" charset="2"/>
                <a:buChar char="§"/>
                <a:defRPr sz="16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defTabSz="447675">
                <a:lnSpc>
                  <a:spcPct val="120000"/>
                </a:lnSpc>
                <a:spcBef>
                  <a:spcPct val="20000"/>
                </a:spcBef>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defTabSz="447675">
                <a:lnSpc>
                  <a:spcPct val="120000"/>
                </a:lnSpc>
                <a:spcBef>
                  <a:spcPct val="20000"/>
                </a:spcBef>
                <a:buFont typeface="Wingdings" panose="05000000000000000000" pitchFamily="2" charset="2"/>
                <a:buChar char="q"/>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defTabSz="447675">
                <a:lnSpc>
                  <a:spcPct val="120000"/>
                </a:lnSpc>
                <a:spcBef>
                  <a:spcPct val="20000"/>
                </a:spcBef>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defTabSz="447675">
                <a:lnSpc>
                  <a:spcPct val="120000"/>
                </a:lnSpc>
                <a:spcBef>
                  <a:spcPct val="20000"/>
                </a:spcBef>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9pPr>
            </a:lstStyle>
            <a:p>
              <a:pPr marL="0" marR="0" lvl="0" indent="0" defTabSz="447675" eaLnBrk="1" fontAlgn="auto" latinLnBrk="0" hangingPunct="1">
                <a:lnSpc>
                  <a:spcPct val="85000"/>
                </a:lnSpc>
                <a:spcBef>
                  <a:spcPct val="15000"/>
                </a:spcBef>
                <a:spcAft>
                  <a:spcPct val="15000"/>
                </a:spcAft>
                <a:buClrTx/>
                <a:buSzTx/>
                <a:buFont typeface="Arial" panose="020B0604020202020204" pitchFamily="34" charset="0"/>
                <a:buNone/>
                <a:tabLst/>
                <a:defRPr/>
              </a:pPr>
              <a:r>
                <a:rPr kumimoji="0" lang="en-US" altLang="zh-CN" sz="1100" b="1" i="0" u="none" strike="noStrike" kern="0" cap="none" spc="0" normalizeH="0" baseline="0" noProof="0" dirty="0">
                  <a:ln>
                    <a:noFill/>
                  </a:ln>
                  <a:solidFill>
                    <a:srgbClr val="1D1D1A">
                      <a:lumMod val="75000"/>
                      <a:lumOff val="25000"/>
                    </a:srgbClr>
                  </a:solidFill>
                  <a:effectLst/>
                  <a:uLnTx/>
                  <a:uFillTx/>
                  <a:latin typeface="微软雅黑" panose="020B0503020204020204" pitchFamily="34" charset="-122"/>
                  <a:ea typeface="微软雅黑" panose="020B0503020204020204" pitchFamily="34" charset="-122"/>
                  <a:sym typeface="Arial" panose="020B0604020202020204" pitchFamily="34" charset="0"/>
                </a:rPr>
                <a:t> </a:t>
              </a:r>
              <a:r>
                <a:rPr kumimoji="0" lang="zh-CN" altLang="en-US" sz="1100" b="1" i="0" u="none" strike="noStrike" kern="0" cap="none" spc="0" normalizeH="0" baseline="0" noProof="0" dirty="0">
                  <a:ln>
                    <a:noFill/>
                  </a:ln>
                  <a:solidFill>
                    <a:srgbClr val="1D1D1A">
                      <a:lumMod val="75000"/>
                      <a:lumOff val="25000"/>
                    </a:srgbClr>
                  </a:solidFill>
                  <a:effectLst/>
                  <a:uLnTx/>
                  <a:uFillTx/>
                  <a:latin typeface="微软雅黑" panose="020B0503020204020204" pitchFamily="34" charset="-122"/>
                  <a:ea typeface="微软雅黑" panose="020B0503020204020204" pitchFamily="34" charset="-122"/>
                  <a:sym typeface="Arial" panose="020B0604020202020204" pitchFamily="34" charset="0"/>
                </a:rPr>
                <a:t>  毛利</a:t>
              </a:r>
            </a:p>
          </p:txBody>
        </p:sp>
        <p:cxnSp>
          <p:nvCxnSpPr>
            <p:cNvPr id="289" name="直接连接符 120">
              <a:extLst>
                <a:ext uri="{FF2B5EF4-FFF2-40B4-BE49-F238E27FC236}">
                  <a16:creationId xmlns:a16="http://schemas.microsoft.com/office/drawing/2014/main" xmlns="" id="{CFEF2538-65A9-455E-82C6-4779F8CCE752}"/>
                </a:ext>
              </a:extLst>
            </p:cNvPr>
            <p:cNvCxnSpPr>
              <a:cxnSpLocks noChangeShapeType="1"/>
            </p:cNvCxnSpPr>
            <p:nvPr/>
          </p:nvCxnSpPr>
          <p:spPr bwMode="auto">
            <a:xfrm flipH="1">
              <a:off x="174881" y="201092"/>
              <a:ext cx="3018" cy="735012"/>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290" name="直接连接符 121">
              <a:extLst>
                <a:ext uri="{FF2B5EF4-FFF2-40B4-BE49-F238E27FC236}">
                  <a16:creationId xmlns:a16="http://schemas.microsoft.com/office/drawing/2014/main" xmlns="" id="{6906C37A-2FF3-495A-AEA2-27C45ADE7F04}"/>
                </a:ext>
              </a:extLst>
            </p:cNvPr>
            <p:cNvCxnSpPr>
              <a:cxnSpLocks noChangeShapeType="1"/>
            </p:cNvCxnSpPr>
            <p:nvPr/>
          </p:nvCxnSpPr>
          <p:spPr bwMode="auto">
            <a:xfrm>
              <a:off x="157673" y="382179"/>
              <a:ext cx="0" cy="0"/>
            </a:xfrm>
            <a:prstGeom prst="line">
              <a:avLst/>
            </a:prstGeom>
            <a:noFill/>
            <a:ln w="9525">
              <a:solidFill>
                <a:srgbClr val="808080"/>
              </a:solidFill>
              <a:round/>
              <a:headEnd/>
              <a:tailEnd type="stealth" w="med" len="med"/>
            </a:ln>
            <a:extLst>
              <a:ext uri="{909E8E84-426E-40DD-AFC4-6F175D3DCCD1}">
                <a14:hiddenFill xmlns:a14="http://schemas.microsoft.com/office/drawing/2010/main">
                  <a:noFill/>
                </a14:hiddenFill>
              </a:ext>
            </a:extLst>
          </p:spPr>
        </p:cxnSp>
        <p:cxnSp>
          <p:nvCxnSpPr>
            <p:cNvPr id="291" name="直接连接符 122">
              <a:extLst>
                <a:ext uri="{FF2B5EF4-FFF2-40B4-BE49-F238E27FC236}">
                  <a16:creationId xmlns:a16="http://schemas.microsoft.com/office/drawing/2014/main" xmlns="" id="{BEC52662-E4AA-4F57-B9C9-1ED2A8535107}"/>
                </a:ext>
              </a:extLst>
            </p:cNvPr>
            <p:cNvCxnSpPr>
              <a:cxnSpLocks noChangeShapeType="1"/>
            </p:cNvCxnSpPr>
            <p:nvPr/>
          </p:nvCxnSpPr>
          <p:spPr bwMode="auto">
            <a:xfrm>
              <a:off x="174881" y="376177"/>
              <a:ext cx="72000" cy="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292" name="直接连接符 123">
              <a:extLst>
                <a:ext uri="{FF2B5EF4-FFF2-40B4-BE49-F238E27FC236}">
                  <a16:creationId xmlns:a16="http://schemas.microsoft.com/office/drawing/2014/main" xmlns="" id="{911633E0-3E14-4894-AAF7-FD70E2ABD392}"/>
                </a:ext>
              </a:extLst>
            </p:cNvPr>
            <p:cNvCxnSpPr>
              <a:cxnSpLocks noChangeShapeType="1"/>
            </p:cNvCxnSpPr>
            <p:nvPr/>
          </p:nvCxnSpPr>
          <p:spPr bwMode="auto">
            <a:xfrm>
              <a:off x="183386" y="636001"/>
              <a:ext cx="72000" cy="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cxnSp>
        <p:sp>
          <p:nvSpPr>
            <p:cNvPr id="293" name="矩形 124">
              <a:extLst>
                <a:ext uri="{FF2B5EF4-FFF2-40B4-BE49-F238E27FC236}">
                  <a16:creationId xmlns:a16="http://schemas.microsoft.com/office/drawing/2014/main" xmlns="" id="{8BAF28FF-1395-4C1A-9885-07820FF215FC}"/>
                </a:ext>
              </a:extLst>
            </p:cNvPr>
            <p:cNvSpPr>
              <a:spLocks noChangeArrowheads="1"/>
            </p:cNvSpPr>
            <p:nvPr/>
          </p:nvSpPr>
          <p:spPr bwMode="auto">
            <a:xfrm>
              <a:off x="161799" y="492177"/>
              <a:ext cx="1207144" cy="288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defTabSz="447675">
                <a:lnSpc>
                  <a:spcPct val="120000"/>
                </a:lnSpc>
                <a:spcBef>
                  <a:spcPct val="20000"/>
                </a:spcBef>
                <a:buFont typeface="Wingdings" panose="05000000000000000000" pitchFamily="2" charset="2"/>
                <a:buChar char="§"/>
                <a:defRPr sz="16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defTabSz="447675">
                <a:lnSpc>
                  <a:spcPct val="120000"/>
                </a:lnSpc>
                <a:spcBef>
                  <a:spcPct val="20000"/>
                </a:spcBef>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defTabSz="447675">
                <a:lnSpc>
                  <a:spcPct val="120000"/>
                </a:lnSpc>
                <a:spcBef>
                  <a:spcPct val="20000"/>
                </a:spcBef>
                <a:buFont typeface="Wingdings" panose="05000000000000000000" pitchFamily="2" charset="2"/>
                <a:buChar char="q"/>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defTabSz="447675">
                <a:lnSpc>
                  <a:spcPct val="120000"/>
                </a:lnSpc>
                <a:spcBef>
                  <a:spcPct val="20000"/>
                </a:spcBef>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defTabSz="447675">
                <a:lnSpc>
                  <a:spcPct val="120000"/>
                </a:lnSpc>
                <a:spcBef>
                  <a:spcPct val="20000"/>
                </a:spcBef>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9pPr>
            </a:lstStyle>
            <a:p>
              <a:pPr marL="0" marR="0" lvl="0" indent="0" defTabSz="447675" eaLnBrk="1" fontAlgn="auto" latinLnBrk="0" hangingPunct="1">
                <a:lnSpc>
                  <a:spcPct val="85000"/>
                </a:lnSpc>
                <a:spcBef>
                  <a:spcPct val="15000"/>
                </a:spcBef>
                <a:spcAft>
                  <a:spcPct val="15000"/>
                </a:spcAft>
                <a:buClrTx/>
                <a:buSzTx/>
                <a:buFont typeface="Arial" panose="020B0604020202020204" pitchFamily="34" charset="0"/>
                <a:buNone/>
                <a:tabLst/>
                <a:defRPr/>
              </a:pPr>
              <a:r>
                <a:rPr kumimoji="0" lang="en-US" altLang="zh-CN" sz="1100" b="1" i="0" u="none" strike="noStrike" kern="0" cap="none" spc="0" normalizeH="0" baseline="0" noProof="0" dirty="0">
                  <a:ln>
                    <a:noFill/>
                  </a:ln>
                  <a:solidFill>
                    <a:srgbClr val="1D1D1A">
                      <a:lumMod val="75000"/>
                      <a:lumOff val="25000"/>
                    </a:srgbClr>
                  </a:solidFill>
                  <a:effectLst/>
                  <a:uLnTx/>
                  <a:uFillTx/>
                  <a:latin typeface="微软雅黑" panose="020B0503020204020204" pitchFamily="34" charset="-122"/>
                  <a:ea typeface="微软雅黑" panose="020B0503020204020204" pitchFamily="34" charset="-122"/>
                  <a:sym typeface="Arial" panose="020B0604020202020204" pitchFamily="34" charset="0"/>
                </a:rPr>
                <a:t> </a:t>
              </a:r>
              <a:r>
                <a:rPr kumimoji="0" lang="zh-CN" altLang="en-US" sz="1100" b="1" i="0" u="none" strike="noStrike" kern="0" cap="none" spc="0" normalizeH="0" baseline="0" noProof="0">
                  <a:ln>
                    <a:noFill/>
                  </a:ln>
                  <a:solidFill>
                    <a:srgbClr val="1D1D1A">
                      <a:lumMod val="75000"/>
                      <a:lumOff val="25000"/>
                    </a:srgbClr>
                  </a:solidFill>
                  <a:effectLst/>
                  <a:uLnTx/>
                  <a:uFillTx/>
                  <a:latin typeface="微软雅黑" panose="020B0503020204020204" pitchFamily="34" charset="-122"/>
                  <a:ea typeface="微软雅黑" panose="020B0503020204020204" pitchFamily="34" charset="-122"/>
                  <a:sym typeface="Arial" panose="020B0604020202020204" pitchFamily="34" charset="0"/>
                </a:rPr>
                <a:t>   </a:t>
              </a:r>
            </a:p>
          </p:txBody>
        </p:sp>
        <p:sp>
          <p:nvSpPr>
            <p:cNvPr id="294" name="矩形 125">
              <a:extLst>
                <a:ext uri="{FF2B5EF4-FFF2-40B4-BE49-F238E27FC236}">
                  <a16:creationId xmlns:a16="http://schemas.microsoft.com/office/drawing/2014/main" xmlns="" id="{598DCA33-0EE6-43DE-8514-5EFD895B1D75}"/>
                </a:ext>
              </a:extLst>
            </p:cNvPr>
            <p:cNvSpPr>
              <a:spLocks noChangeArrowheads="1"/>
            </p:cNvSpPr>
            <p:nvPr/>
          </p:nvSpPr>
          <p:spPr bwMode="auto">
            <a:xfrm>
              <a:off x="138004" y="501703"/>
              <a:ext cx="1207145" cy="287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defTabSz="447675">
                <a:lnSpc>
                  <a:spcPct val="120000"/>
                </a:lnSpc>
                <a:spcBef>
                  <a:spcPct val="20000"/>
                </a:spcBef>
                <a:buFont typeface="Wingdings" panose="05000000000000000000" pitchFamily="2" charset="2"/>
                <a:buChar char="§"/>
                <a:defRPr sz="16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defTabSz="447675">
                <a:lnSpc>
                  <a:spcPct val="120000"/>
                </a:lnSpc>
                <a:spcBef>
                  <a:spcPct val="20000"/>
                </a:spcBef>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defTabSz="447675">
                <a:lnSpc>
                  <a:spcPct val="120000"/>
                </a:lnSpc>
                <a:spcBef>
                  <a:spcPct val="20000"/>
                </a:spcBef>
                <a:buFont typeface="Wingdings" panose="05000000000000000000" pitchFamily="2" charset="2"/>
                <a:buChar char="q"/>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defTabSz="447675">
                <a:lnSpc>
                  <a:spcPct val="120000"/>
                </a:lnSpc>
                <a:spcBef>
                  <a:spcPct val="20000"/>
                </a:spcBef>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defTabSz="447675">
                <a:lnSpc>
                  <a:spcPct val="120000"/>
                </a:lnSpc>
                <a:spcBef>
                  <a:spcPct val="20000"/>
                </a:spcBef>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9pPr>
            </a:lstStyle>
            <a:p>
              <a:pPr marL="0" marR="0" lvl="0" indent="0" defTabSz="447675" eaLnBrk="1" fontAlgn="auto" latinLnBrk="0" hangingPunct="1">
                <a:lnSpc>
                  <a:spcPct val="85000"/>
                </a:lnSpc>
                <a:spcBef>
                  <a:spcPct val="15000"/>
                </a:spcBef>
                <a:spcAft>
                  <a:spcPct val="15000"/>
                </a:spcAft>
                <a:buClrTx/>
                <a:buSzTx/>
                <a:buFont typeface="Arial" panose="020B0604020202020204" pitchFamily="34" charset="0"/>
                <a:buNone/>
                <a:tabLst/>
                <a:defRPr/>
              </a:pPr>
              <a:r>
                <a:rPr kumimoji="0" lang="en-US" altLang="zh-CN" sz="1100" b="1" i="0" u="none" strike="noStrike" kern="0" cap="none" spc="0" normalizeH="0" baseline="0" noProof="0" dirty="0">
                  <a:ln>
                    <a:noFill/>
                  </a:ln>
                  <a:solidFill>
                    <a:srgbClr val="1D1D1A">
                      <a:lumMod val="75000"/>
                      <a:lumOff val="25000"/>
                    </a:srgbClr>
                  </a:solidFill>
                  <a:effectLst/>
                  <a:uLnTx/>
                  <a:uFillTx/>
                  <a:latin typeface="微软雅黑" panose="020B0503020204020204" pitchFamily="34" charset="-122"/>
                  <a:ea typeface="微软雅黑" panose="020B0503020204020204" pitchFamily="34" charset="-122"/>
                  <a:sym typeface="Arial" panose="020B0604020202020204" pitchFamily="34" charset="0"/>
                </a:rPr>
                <a:t> </a:t>
              </a:r>
              <a:r>
                <a:rPr kumimoji="0" lang="zh-CN" altLang="en-US" sz="1100" b="1" i="0" u="none" strike="noStrike" kern="0" cap="none" spc="0" normalizeH="0" baseline="0" noProof="0" dirty="0">
                  <a:ln>
                    <a:noFill/>
                  </a:ln>
                  <a:solidFill>
                    <a:srgbClr val="1D1D1A">
                      <a:lumMod val="75000"/>
                      <a:lumOff val="25000"/>
                    </a:srgbClr>
                  </a:solidFill>
                  <a:effectLst/>
                  <a:uLnTx/>
                  <a:uFillTx/>
                  <a:latin typeface="微软雅黑" panose="020B0503020204020204" pitchFamily="34" charset="-122"/>
                  <a:ea typeface="微软雅黑" panose="020B0503020204020204" pitchFamily="34" charset="-122"/>
                  <a:sym typeface="Arial" panose="020B0604020202020204" pitchFamily="34" charset="0"/>
                </a:rPr>
                <a:t>   净利润</a:t>
              </a:r>
            </a:p>
          </p:txBody>
        </p:sp>
        <p:cxnSp>
          <p:nvCxnSpPr>
            <p:cNvPr id="295" name="直接连接符 126">
              <a:extLst>
                <a:ext uri="{FF2B5EF4-FFF2-40B4-BE49-F238E27FC236}">
                  <a16:creationId xmlns:a16="http://schemas.microsoft.com/office/drawing/2014/main" xmlns="" id="{0B489702-CBBF-40F8-B3A5-EC55BA230C83}"/>
                </a:ext>
              </a:extLst>
            </p:cNvPr>
            <p:cNvCxnSpPr>
              <a:cxnSpLocks noChangeShapeType="1"/>
            </p:cNvCxnSpPr>
            <p:nvPr/>
          </p:nvCxnSpPr>
          <p:spPr bwMode="auto">
            <a:xfrm>
              <a:off x="178507" y="936104"/>
              <a:ext cx="72000" cy="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cxnSp>
        <p:sp>
          <p:nvSpPr>
            <p:cNvPr id="296" name="矩形 127">
              <a:extLst>
                <a:ext uri="{FF2B5EF4-FFF2-40B4-BE49-F238E27FC236}">
                  <a16:creationId xmlns:a16="http://schemas.microsoft.com/office/drawing/2014/main" xmlns="" id="{808E79E2-FD21-49C9-A9C0-3971C1CDAC67}"/>
                </a:ext>
              </a:extLst>
            </p:cNvPr>
            <p:cNvSpPr>
              <a:spLocks noChangeArrowheads="1"/>
            </p:cNvSpPr>
            <p:nvPr/>
          </p:nvSpPr>
          <p:spPr bwMode="auto">
            <a:xfrm>
              <a:off x="153867" y="776369"/>
              <a:ext cx="1207145" cy="287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defTabSz="447675">
                <a:lnSpc>
                  <a:spcPct val="120000"/>
                </a:lnSpc>
                <a:spcBef>
                  <a:spcPct val="20000"/>
                </a:spcBef>
                <a:buFont typeface="Wingdings" panose="05000000000000000000" pitchFamily="2" charset="2"/>
                <a:buChar char="§"/>
                <a:defRPr sz="16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defTabSz="447675">
                <a:lnSpc>
                  <a:spcPct val="120000"/>
                </a:lnSpc>
                <a:spcBef>
                  <a:spcPct val="20000"/>
                </a:spcBef>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defTabSz="447675">
                <a:lnSpc>
                  <a:spcPct val="120000"/>
                </a:lnSpc>
                <a:spcBef>
                  <a:spcPct val="20000"/>
                </a:spcBef>
                <a:buFont typeface="Wingdings" panose="05000000000000000000" pitchFamily="2" charset="2"/>
                <a:buChar char="q"/>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defTabSz="447675">
                <a:lnSpc>
                  <a:spcPct val="120000"/>
                </a:lnSpc>
                <a:spcBef>
                  <a:spcPct val="20000"/>
                </a:spcBef>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defTabSz="447675">
                <a:lnSpc>
                  <a:spcPct val="120000"/>
                </a:lnSpc>
                <a:spcBef>
                  <a:spcPct val="20000"/>
                </a:spcBef>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9pPr>
            </a:lstStyle>
            <a:p>
              <a:pPr marL="0" marR="0" lvl="0" indent="0" defTabSz="447675" eaLnBrk="1" fontAlgn="auto" latinLnBrk="0" hangingPunct="1">
                <a:lnSpc>
                  <a:spcPct val="85000"/>
                </a:lnSpc>
                <a:spcBef>
                  <a:spcPct val="15000"/>
                </a:spcBef>
                <a:spcAft>
                  <a:spcPct val="15000"/>
                </a:spcAft>
                <a:buClrTx/>
                <a:buSzTx/>
                <a:buFont typeface="Arial" panose="020B0604020202020204" pitchFamily="34" charset="0"/>
                <a:buNone/>
                <a:tabLst/>
                <a:defRPr/>
              </a:pPr>
              <a:r>
                <a:rPr kumimoji="0" lang="en-US" altLang="zh-CN" sz="1100" b="1" i="0" u="none" strike="noStrike" kern="0" cap="none" spc="0" normalizeH="0" baseline="0" noProof="0" dirty="0">
                  <a:ln>
                    <a:noFill/>
                  </a:ln>
                  <a:solidFill>
                    <a:srgbClr val="1D1D1A">
                      <a:lumMod val="75000"/>
                      <a:lumOff val="25000"/>
                    </a:srgbClr>
                  </a:solidFill>
                  <a:effectLst/>
                  <a:uLnTx/>
                  <a:uFillTx/>
                  <a:latin typeface="微软雅黑" panose="020B0503020204020204" pitchFamily="34" charset="-122"/>
                  <a:ea typeface="微软雅黑" panose="020B0503020204020204" pitchFamily="34" charset="-122"/>
                  <a:sym typeface="Arial" panose="020B0604020202020204" pitchFamily="34" charset="0"/>
                </a:rPr>
                <a:t> </a:t>
              </a:r>
              <a:r>
                <a:rPr kumimoji="0" lang="zh-CN" altLang="en-US" sz="1100" b="1" i="0" u="none" strike="noStrike" kern="0" cap="none" spc="0" normalizeH="0" baseline="0" noProof="0" dirty="0">
                  <a:ln>
                    <a:noFill/>
                  </a:ln>
                  <a:solidFill>
                    <a:srgbClr val="1D1D1A">
                      <a:lumMod val="75000"/>
                      <a:lumOff val="25000"/>
                    </a:srgbClr>
                  </a:solidFill>
                  <a:effectLst/>
                  <a:uLnTx/>
                  <a:uFillTx/>
                  <a:latin typeface="微软雅黑" panose="020B0503020204020204" pitchFamily="34" charset="-122"/>
                  <a:ea typeface="微软雅黑" panose="020B0503020204020204" pitchFamily="34" charset="-122"/>
                  <a:sym typeface="Arial" panose="020B0604020202020204" pitchFamily="34" charset="0"/>
                </a:rPr>
                <a:t>   税前利润</a:t>
              </a:r>
            </a:p>
          </p:txBody>
        </p:sp>
      </p:grpSp>
      <p:grpSp>
        <p:nvGrpSpPr>
          <p:cNvPr id="297" name="Group 30">
            <a:extLst>
              <a:ext uri="{FF2B5EF4-FFF2-40B4-BE49-F238E27FC236}">
                <a16:creationId xmlns:a16="http://schemas.microsoft.com/office/drawing/2014/main" xmlns="" id="{DA6B8184-B420-4E5F-9B8C-DFEAB829AD72}"/>
              </a:ext>
            </a:extLst>
          </p:cNvPr>
          <p:cNvGrpSpPr>
            <a:grpSpLocks/>
          </p:cNvGrpSpPr>
          <p:nvPr/>
        </p:nvGrpSpPr>
        <p:grpSpPr bwMode="auto">
          <a:xfrm>
            <a:off x="3775156" y="5505956"/>
            <a:ext cx="1798780" cy="1063625"/>
            <a:chOff x="0" y="0"/>
            <a:chExt cx="1368943" cy="1063737"/>
          </a:xfrm>
        </p:grpSpPr>
        <p:sp>
          <p:nvSpPr>
            <p:cNvPr id="298" name="矩形 118">
              <a:extLst>
                <a:ext uri="{FF2B5EF4-FFF2-40B4-BE49-F238E27FC236}">
                  <a16:creationId xmlns:a16="http://schemas.microsoft.com/office/drawing/2014/main" xmlns="" id="{7D201FB9-14EF-4BE3-B469-6DEA16069108}"/>
                </a:ext>
              </a:extLst>
            </p:cNvPr>
            <p:cNvSpPr>
              <a:spLocks noChangeArrowheads="1"/>
            </p:cNvSpPr>
            <p:nvPr/>
          </p:nvSpPr>
          <p:spPr bwMode="auto">
            <a:xfrm>
              <a:off x="0" y="0"/>
              <a:ext cx="651953" cy="287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defTabSz="447675">
                <a:lnSpc>
                  <a:spcPct val="120000"/>
                </a:lnSpc>
                <a:spcBef>
                  <a:spcPct val="20000"/>
                </a:spcBef>
                <a:buFont typeface="Wingdings" panose="05000000000000000000" pitchFamily="2" charset="2"/>
                <a:buChar char="§"/>
                <a:defRPr sz="16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defTabSz="447675">
                <a:lnSpc>
                  <a:spcPct val="120000"/>
                </a:lnSpc>
                <a:spcBef>
                  <a:spcPct val="20000"/>
                </a:spcBef>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defTabSz="447675">
                <a:lnSpc>
                  <a:spcPct val="120000"/>
                </a:lnSpc>
                <a:spcBef>
                  <a:spcPct val="20000"/>
                </a:spcBef>
                <a:buFont typeface="Wingdings" panose="05000000000000000000" pitchFamily="2" charset="2"/>
                <a:buChar char="q"/>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defTabSz="447675">
                <a:lnSpc>
                  <a:spcPct val="120000"/>
                </a:lnSpc>
                <a:spcBef>
                  <a:spcPct val="20000"/>
                </a:spcBef>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defTabSz="447675">
                <a:lnSpc>
                  <a:spcPct val="120000"/>
                </a:lnSpc>
                <a:spcBef>
                  <a:spcPct val="20000"/>
                </a:spcBef>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9pPr>
            </a:lstStyle>
            <a:p>
              <a:pPr marL="0" marR="0" lvl="0" indent="0" defTabSz="447675" eaLnBrk="1" fontAlgn="auto" latinLnBrk="0" hangingPunct="1">
                <a:lnSpc>
                  <a:spcPct val="85000"/>
                </a:lnSpc>
                <a:spcBef>
                  <a:spcPct val="15000"/>
                </a:spcBef>
                <a:spcAft>
                  <a:spcPct val="15000"/>
                </a:spcAft>
                <a:buClrTx/>
                <a:buSzTx/>
                <a:buFont typeface="Arial" panose="020B0604020202020204" pitchFamily="34" charset="0"/>
                <a:buNone/>
                <a:tabLst/>
                <a:defRPr/>
              </a:pPr>
              <a:r>
                <a:rPr kumimoji="0" lang="en-US" altLang="zh-CN" sz="1100" b="1" i="0" u="none" strike="noStrike" kern="0" cap="none" spc="0" normalizeH="0" baseline="0" noProof="0" dirty="0">
                  <a:ln>
                    <a:noFill/>
                  </a:ln>
                  <a:solidFill>
                    <a:srgbClr val="1D1D1A">
                      <a:lumMod val="75000"/>
                      <a:lumOff val="25000"/>
                    </a:srgbClr>
                  </a:solidFill>
                  <a:effectLst/>
                  <a:uLnTx/>
                  <a:uFillTx/>
                  <a:latin typeface="微软雅黑" panose="020B0503020204020204" pitchFamily="34" charset="-122"/>
                  <a:ea typeface="微软雅黑" panose="020B0503020204020204" pitchFamily="34" charset="-122"/>
                  <a:sym typeface="Arial" panose="020B0604020202020204" pitchFamily="34" charset="0"/>
                </a:rPr>
                <a:t> </a:t>
              </a:r>
              <a:r>
                <a:rPr kumimoji="0" lang="zh-CN" altLang="en-US" sz="1100" b="1" i="0" u="none" strike="noStrike" kern="0" cap="none" spc="0" normalizeH="0" baseline="0" noProof="0" dirty="0">
                  <a:ln>
                    <a:noFill/>
                  </a:ln>
                  <a:solidFill>
                    <a:srgbClr val="1D1D1A">
                      <a:lumMod val="75000"/>
                      <a:lumOff val="25000"/>
                    </a:srgbClr>
                  </a:solidFill>
                  <a:effectLst/>
                  <a:uLnTx/>
                  <a:uFillTx/>
                  <a:latin typeface="微软雅黑" panose="020B0503020204020204" pitchFamily="34" charset="-122"/>
                  <a:ea typeface="微软雅黑" panose="020B0503020204020204" pitchFamily="34" charset="-122"/>
                  <a:sym typeface="Arial" panose="020B0604020202020204" pitchFamily="34" charset="0"/>
                </a:rPr>
                <a:t>研发类</a:t>
              </a:r>
            </a:p>
          </p:txBody>
        </p:sp>
        <p:sp>
          <p:nvSpPr>
            <p:cNvPr id="299" name="矩形 119">
              <a:extLst>
                <a:ext uri="{FF2B5EF4-FFF2-40B4-BE49-F238E27FC236}">
                  <a16:creationId xmlns:a16="http://schemas.microsoft.com/office/drawing/2014/main" xmlns="" id="{D93EDC0F-11B2-4650-9D22-56686A4353A0}"/>
                </a:ext>
              </a:extLst>
            </p:cNvPr>
            <p:cNvSpPr>
              <a:spLocks noChangeArrowheads="1"/>
            </p:cNvSpPr>
            <p:nvPr/>
          </p:nvSpPr>
          <p:spPr bwMode="auto">
            <a:xfrm>
              <a:off x="157039" y="238150"/>
              <a:ext cx="1208731" cy="287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defTabSz="447675">
                <a:lnSpc>
                  <a:spcPct val="120000"/>
                </a:lnSpc>
                <a:spcBef>
                  <a:spcPct val="20000"/>
                </a:spcBef>
                <a:buFont typeface="Wingdings" panose="05000000000000000000" pitchFamily="2" charset="2"/>
                <a:buChar char="§"/>
                <a:defRPr sz="16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defTabSz="447675">
                <a:lnSpc>
                  <a:spcPct val="120000"/>
                </a:lnSpc>
                <a:spcBef>
                  <a:spcPct val="20000"/>
                </a:spcBef>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defTabSz="447675">
                <a:lnSpc>
                  <a:spcPct val="120000"/>
                </a:lnSpc>
                <a:spcBef>
                  <a:spcPct val="20000"/>
                </a:spcBef>
                <a:buFont typeface="Wingdings" panose="05000000000000000000" pitchFamily="2" charset="2"/>
                <a:buChar char="q"/>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defTabSz="447675">
                <a:lnSpc>
                  <a:spcPct val="120000"/>
                </a:lnSpc>
                <a:spcBef>
                  <a:spcPct val="20000"/>
                </a:spcBef>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defTabSz="447675">
                <a:lnSpc>
                  <a:spcPct val="120000"/>
                </a:lnSpc>
                <a:spcBef>
                  <a:spcPct val="20000"/>
                </a:spcBef>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9pPr>
            </a:lstStyle>
            <a:p>
              <a:pPr marL="0" marR="0" lvl="0" indent="0" defTabSz="447675" eaLnBrk="1" fontAlgn="auto" latinLnBrk="0" hangingPunct="1">
                <a:lnSpc>
                  <a:spcPct val="85000"/>
                </a:lnSpc>
                <a:spcBef>
                  <a:spcPct val="15000"/>
                </a:spcBef>
                <a:spcAft>
                  <a:spcPct val="15000"/>
                </a:spcAft>
                <a:buClrTx/>
                <a:buSzTx/>
                <a:buFont typeface="Arial" panose="020B0604020202020204" pitchFamily="34" charset="0"/>
                <a:buNone/>
                <a:tabLst/>
                <a:defRPr/>
              </a:pPr>
              <a:r>
                <a:rPr kumimoji="0" lang="en-US" altLang="zh-CN" sz="1100" b="1" i="0" u="none" strike="noStrike" kern="0" cap="none" spc="0" normalizeH="0" baseline="0" noProof="0" dirty="0">
                  <a:ln>
                    <a:noFill/>
                  </a:ln>
                  <a:solidFill>
                    <a:srgbClr val="1D1D1A">
                      <a:lumMod val="75000"/>
                      <a:lumOff val="25000"/>
                    </a:srgbClr>
                  </a:solidFill>
                  <a:effectLst/>
                  <a:uLnTx/>
                  <a:uFillTx/>
                  <a:latin typeface="微软雅黑" panose="020B0503020204020204" pitchFamily="34" charset="-122"/>
                  <a:ea typeface="微软雅黑" panose="020B0503020204020204" pitchFamily="34" charset="-122"/>
                  <a:sym typeface="Arial" panose="020B0604020202020204" pitchFamily="34" charset="0"/>
                </a:rPr>
                <a:t> </a:t>
              </a:r>
              <a:r>
                <a:rPr kumimoji="0" lang="zh-CN" altLang="en-US" sz="1100" b="1" i="0" u="none" strike="noStrike" kern="0" cap="none" spc="0" normalizeH="0" baseline="0" noProof="0" dirty="0">
                  <a:ln>
                    <a:noFill/>
                  </a:ln>
                  <a:solidFill>
                    <a:srgbClr val="1D1D1A">
                      <a:lumMod val="75000"/>
                      <a:lumOff val="25000"/>
                    </a:srgbClr>
                  </a:solidFill>
                  <a:effectLst/>
                  <a:uLnTx/>
                  <a:uFillTx/>
                  <a:latin typeface="微软雅黑" panose="020B0503020204020204" pitchFamily="34" charset="-122"/>
                  <a:ea typeface="微软雅黑" panose="020B0503020204020204" pitchFamily="34" charset="-122"/>
                  <a:sym typeface="Arial" panose="020B0604020202020204" pitchFamily="34" charset="0"/>
                </a:rPr>
                <a:t>  研发投入占比</a:t>
              </a:r>
            </a:p>
          </p:txBody>
        </p:sp>
        <p:cxnSp>
          <p:nvCxnSpPr>
            <p:cNvPr id="300" name="直接连接符 120">
              <a:extLst>
                <a:ext uri="{FF2B5EF4-FFF2-40B4-BE49-F238E27FC236}">
                  <a16:creationId xmlns:a16="http://schemas.microsoft.com/office/drawing/2014/main" xmlns="" id="{7F0FEBDB-162D-4B15-98CC-B125EB9CCAA3}"/>
                </a:ext>
              </a:extLst>
            </p:cNvPr>
            <p:cNvCxnSpPr>
              <a:cxnSpLocks noChangeShapeType="1"/>
            </p:cNvCxnSpPr>
            <p:nvPr/>
          </p:nvCxnSpPr>
          <p:spPr bwMode="auto">
            <a:xfrm flipH="1">
              <a:off x="174881" y="201092"/>
              <a:ext cx="3018" cy="735012"/>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301" name="直接连接符 121">
              <a:extLst>
                <a:ext uri="{FF2B5EF4-FFF2-40B4-BE49-F238E27FC236}">
                  <a16:creationId xmlns:a16="http://schemas.microsoft.com/office/drawing/2014/main" xmlns="" id="{C16B503F-A0D5-47AF-BCBA-A8B162352996}"/>
                </a:ext>
              </a:extLst>
            </p:cNvPr>
            <p:cNvCxnSpPr>
              <a:cxnSpLocks noChangeShapeType="1"/>
            </p:cNvCxnSpPr>
            <p:nvPr/>
          </p:nvCxnSpPr>
          <p:spPr bwMode="auto">
            <a:xfrm>
              <a:off x="157673" y="382179"/>
              <a:ext cx="0" cy="0"/>
            </a:xfrm>
            <a:prstGeom prst="line">
              <a:avLst/>
            </a:prstGeom>
            <a:noFill/>
            <a:ln w="9525">
              <a:solidFill>
                <a:srgbClr val="808080"/>
              </a:solidFill>
              <a:round/>
              <a:headEnd/>
              <a:tailEnd type="stealth" w="med" len="med"/>
            </a:ln>
            <a:extLst>
              <a:ext uri="{909E8E84-426E-40DD-AFC4-6F175D3DCCD1}">
                <a14:hiddenFill xmlns:a14="http://schemas.microsoft.com/office/drawing/2010/main">
                  <a:noFill/>
                </a14:hiddenFill>
              </a:ext>
            </a:extLst>
          </p:spPr>
        </p:cxnSp>
        <p:cxnSp>
          <p:nvCxnSpPr>
            <p:cNvPr id="302" name="直接连接符 122">
              <a:extLst>
                <a:ext uri="{FF2B5EF4-FFF2-40B4-BE49-F238E27FC236}">
                  <a16:creationId xmlns:a16="http://schemas.microsoft.com/office/drawing/2014/main" xmlns="" id="{474063DF-D806-4E1D-A350-072DC60511E1}"/>
                </a:ext>
              </a:extLst>
            </p:cNvPr>
            <p:cNvCxnSpPr>
              <a:cxnSpLocks noChangeShapeType="1"/>
            </p:cNvCxnSpPr>
            <p:nvPr/>
          </p:nvCxnSpPr>
          <p:spPr bwMode="auto">
            <a:xfrm>
              <a:off x="174881" y="376177"/>
              <a:ext cx="72000" cy="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303" name="直接连接符 123">
              <a:extLst>
                <a:ext uri="{FF2B5EF4-FFF2-40B4-BE49-F238E27FC236}">
                  <a16:creationId xmlns:a16="http://schemas.microsoft.com/office/drawing/2014/main" xmlns="" id="{EA8F5934-B1E1-4F2E-8157-2555D256513C}"/>
                </a:ext>
              </a:extLst>
            </p:cNvPr>
            <p:cNvCxnSpPr>
              <a:cxnSpLocks noChangeShapeType="1"/>
            </p:cNvCxnSpPr>
            <p:nvPr/>
          </p:nvCxnSpPr>
          <p:spPr bwMode="auto">
            <a:xfrm>
              <a:off x="183386" y="636001"/>
              <a:ext cx="72000" cy="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cxnSp>
        <p:sp>
          <p:nvSpPr>
            <p:cNvPr id="304" name="矩形 124">
              <a:extLst>
                <a:ext uri="{FF2B5EF4-FFF2-40B4-BE49-F238E27FC236}">
                  <a16:creationId xmlns:a16="http://schemas.microsoft.com/office/drawing/2014/main" xmlns="" id="{FBF4649B-DE03-43C5-8CA0-89E878166D0A}"/>
                </a:ext>
              </a:extLst>
            </p:cNvPr>
            <p:cNvSpPr>
              <a:spLocks noChangeArrowheads="1"/>
            </p:cNvSpPr>
            <p:nvPr/>
          </p:nvSpPr>
          <p:spPr bwMode="auto">
            <a:xfrm>
              <a:off x="161799" y="492177"/>
              <a:ext cx="1207144" cy="288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defTabSz="447675">
                <a:lnSpc>
                  <a:spcPct val="120000"/>
                </a:lnSpc>
                <a:spcBef>
                  <a:spcPct val="20000"/>
                </a:spcBef>
                <a:buFont typeface="Wingdings" panose="05000000000000000000" pitchFamily="2" charset="2"/>
                <a:buChar char="§"/>
                <a:defRPr sz="16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defTabSz="447675">
                <a:lnSpc>
                  <a:spcPct val="120000"/>
                </a:lnSpc>
                <a:spcBef>
                  <a:spcPct val="20000"/>
                </a:spcBef>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defTabSz="447675">
                <a:lnSpc>
                  <a:spcPct val="120000"/>
                </a:lnSpc>
                <a:spcBef>
                  <a:spcPct val="20000"/>
                </a:spcBef>
                <a:buFont typeface="Wingdings" panose="05000000000000000000" pitchFamily="2" charset="2"/>
                <a:buChar char="q"/>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defTabSz="447675">
                <a:lnSpc>
                  <a:spcPct val="120000"/>
                </a:lnSpc>
                <a:spcBef>
                  <a:spcPct val="20000"/>
                </a:spcBef>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defTabSz="447675">
                <a:lnSpc>
                  <a:spcPct val="120000"/>
                </a:lnSpc>
                <a:spcBef>
                  <a:spcPct val="20000"/>
                </a:spcBef>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9pPr>
            </a:lstStyle>
            <a:p>
              <a:pPr marL="0" marR="0" lvl="0" indent="0" defTabSz="447675" eaLnBrk="1" fontAlgn="auto" latinLnBrk="0" hangingPunct="1">
                <a:lnSpc>
                  <a:spcPct val="85000"/>
                </a:lnSpc>
                <a:spcBef>
                  <a:spcPct val="15000"/>
                </a:spcBef>
                <a:spcAft>
                  <a:spcPct val="15000"/>
                </a:spcAft>
                <a:buClrTx/>
                <a:buSzTx/>
                <a:buFont typeface="Arial" panose="020B0604020202020204" pitchFamily="34" charset="0"/>
                <a:buNone/>
                <a:tabLst/>
                <a:defRPr/>
              </a:pPr>
              <a:r>
                <a:rPr kumimoji="0" lang="en-US" altLang="zh-CN" sz="1100" b="1" i="0" u="none" strike="noStrike" kern="0" cap="none" spc="0" normalizeH="0" baseline="0" noProof="0" dirty="0">
                  <a:ln>
                    <a:noFill/>
                  </a:ln>
                  <a:solidFill>
                    <a:srgbClr val="666666"/>
                  </a:solidFill>
                  <a:effectLst/>
                  <a:uLnTx/>
                  <a:uFillTx/>
                  <a:latin typeface="微软雅黑" panose="020B0503020204020204" pitchFamily="34" charset="-122"/>
                  <a:ea typeface="微软雅黑" panose="020B0503020204020204" pitchFamily="34" charset="-122"/>
                  <a:sym typeface="Arial" panose="020B0604020202020204" pitchFamily="34" charset="0"/>
                </a:rPr>
                <a:t> </a:t>
              </a:r>
              <a:r>
                <a:rPr kumimoji="0" lang="zh-CN" altLang="en-US" sz="1100" b="1" i="0" u="none" strike="noStrike" kern="0" cap="none" spc="0" normalizeH="0" baseline="0" noProof="0">
                  <a:ln>
                    <a:noFill/>
                  </a:ln>
                  <a:solidFill>
                    <a:srgbClr val="666666"/>
                  </a:solidFill>
                  <a:effectLst/>
                  <a:uLnTx/>
                  <a:uFillTx/>
                  <a:latin typeface="微软雅黑" panose="020B0503020204020204" pitchFamily="34" charset="-122"/>
                  <a:ea typeface="微软雅黑" panose="020B0503020204020204" pitchFamily="34" charset="-122"/>
                  <a:sym typeface="Arial" panose="020B0604020202020204" pitchFamily="34" charset="0"/>
                </a:rPr>
                <a:t>   </a:t>
              </a:r>
            </a:p>
          </p:txBody>
        </p:sp>
        <p:sp>
          <p:nvSpPr>
            <p:cNvPr id="305" name="矩形 125">
              <a:extLst>
                <a:ext uri="{FF2B5EF4-FFF2-40B4-BE49-F238E27FC236}">
                  <a16:creationId xmlns:a16="http://schemas.microsoft.com/office/drawing/2014/main" xmlns="" id="{21896EA7-6CB8-4B07-A4B3-D71D75E5609A}"/>
                </a:ext>
              </a:extLst>
            </p:cNvPr>
            <p:cNvSpPr>
              <a:spLocks noChangeArrowheads="1"/>
            </p:cNvSpPr>
            <p:nvPr/>
          </p:nvSpPr>
          <p:spPr bwMode="auto">
            <a:xfrm>
              <a:off x="138004" y="501703"/>
              <a:ext cx="1207145" cy="287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defTabSz="447675">
                <a:lnSpc>
                  <a:spcPct val="120000"/>
                </a:lnSpc>
                <a:spcBef>
                  <a:spcPct val="20000"/>
                </a:spcBef>
                <a:buFont typeface="Wingdings" panose="05000000000000000000" pitchFamily="2" charset="2"/>
                <a:buChar char="§"/>
                <a:defRPr sz="16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defTabSz="447675">
                <a:lnSpc>
                  <a:spcPct val="120000"/>
                </a:lnSpc>
                <a:spcBef>
                  <a:spcPct val="20000"/>
                </a:spcBef>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defTabSz="447675">
                <a:lnSpc>
                  <a:spcPct val="120000"/>
                </a:lnSpc>
                <a:spcBef>
                  <a:spcPct val="20000"/>
                </a:spcBef>
                <a:buFont typeface="Wingdings" panose="05000000000000000000" pitchFamily="2" charset="2"/>
                <a:buChar char="q"/>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defTabSz="447675">
                <a:lnSpc>
                  <a:spcPct val="120000"/>
                </a:lnSpc>
                <a:spcBef>
                  <a:spcPct val="20000"/>
                </a:spcBef>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defTabSz="447675">
                <a:lnSpc>
                  <a:spcPct val="120000"/>
                </a:lnSpc>
                <a:spcBef>
                  <a:spcPct val="20000"/>
                </a:spcBef>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9pPr>
            </a:lstStyle>
            <a:p>
              <a:pPr marL="0" marR="0" lvl="0" indent="0" defTabSz="447675" eaLnBrk="1" fontAlgn="auto" latinLnBrk="0" hangingPunct="1">
                <a:lnSpc>
                  <a:spcPct val="85000"/>
                </a:lnSpc>
                <a:spcBef>
                  <a:spcPct val="15000"/>
                </a:spcBef>
                <a:spcAft>
                  <a:spcPct val="15000"/>
                </a:spcAft>
                <a:buClrTx/>
                <a:buSzTx/>
                <a:buFont typeface="Arial" panose="020B0604020202020204" pitchFamily="34" charset="0"/>
                <a:buNone/>
                <a:tabLst/>
                <a:defRPr/>
              </a:pPr>
              <a:r>
                <a:rPr kumimoji="0" lang="en-US" altLang="zh-CN" sz="1100" b="1" i="0" u="none" strike="noStrike" kern="0" cap="none" spc="0" normalizeH="0" baseline="0" noProof="0" dirty="0">
                  <a:ln>
                    <a:noFill/>
                  </a:ln>
                  <a:solidFill>
                    <a:srgbClr val="1D1D1A">
                      <a:lumMod val="75000"/>
                      <a:lumOff val="25000"/>
                    </a:srgbClr>
                  </a:solidFill>
                  <a:effectLst/>
                  <a:uLnTx/>
                  <a:uFillTx/>
                  <a:latin typeface="微软雅黑" panose="020B0503020204020204" pitchFamily="34" charset="-122"/>
                  <a:ea typeface="微软雅黑" panose="020B0503020204020204" pitchFamily="34" charset="-122"/>
                  <a:sym typeface="Arial" panose="020B0604020202020204" pitchFamily="34" charset="0"/>
                </a:rPr>
                <a:t> </a:t>
              </a:r>
              <a:r>
                <a:rPr kumimoji="0" lang="zh-CN" altLang="en-US" sz="1100" b="1" i="0" u="none" strike="noStrike" kern="0" cap="none" spc="0" normalizeH="0" baseline="0" noProof="0" dirty="0">
                  <a:ln>
                    <a:noFill/>
                  </a:ln>
                  <a:solidFill>
                    <a:srgbClr val="1D1D1A">
                      <a:lumMod val="75000"/>
                      <a:lumOff val="25000"/>
                    </a:srgbClr>
                  </a:solidFill>
                  <a:effectLst/>
                  <a:uLnTx/>
                  <a:uFillTx/>
                  <a:latin typeface="微软雅黑" panose="020B0503020204020204" pitchFamily="34" charset="-122"/>
                  <a:ea typeface="微软雅黑" panose="020B0503020204020204" pitchFamily="34" charset="-122"/>
                  <a:sym typeface="Arial" panose="020B0604020202020204" pitchFamily="34" charset="0"/>
                </a:rPr>
                <a:t>   新品投入</a:t>
              </a:r>
            </a:p>
          </p:txBody>
        </p:sp>
        <p:cxnSp>
          <p:nvCxnSpPr>
            <p:cNvPr id="306" name="直接连接符 126">
              <a:extLst>
                <a:ext uri="{FF2B5EF4-FFF2-40B4-BE49-F238E27FC236}">
                  <a16:creationId xmlns:a16="http://schemas.microsoft.com/office/drawing/2014/main" xmlns="" id="{0BC2DAB4-079A-43B7-83AE-69E3CA18FDCF}"/>
                </a:ext>
              </a:extLst>
            </p:cNvPr>
            <p:cNvCxnSpPr>
              <a:cxnSpLocks noChangeShapeType="1"/>
            </p:cNvCxnSpPr>
            <p:nvPr/>
          </p:nvCxnSpPr>
          <p:spPr bwMode="auto">
            <a:xfrm>
              <a:off x="178507" y="936104"/>
              <a:ext cx="72000" cy="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cxnSp>
        <p:sp>
          <p:nvSpPr>
            <p:cNvPr id="307" name="矩形 127">
              <a:extLst>
                <a:ext uri="{FF2B5EF4-FFF2-40B4-BE49-F238E27FC236}">
                  <a16:creationId xmlns:a16="http://schemas.microsoft.com/office/drawing/2014/main" xmlns="" id="{6C922159-2994-4F81-BC33-2BFB761B8F51}"/>
                </a:ext>
              </a:extLst>
            </p:cNvPr>
            <p:cNvSpPr>
              <a:spLocks noChangeArrowheads="1"/>
            </p:cNvSpPr>
            <p:nvPr/>
          </p:nvSpPr>
          <p:spPr bwMode="auto">
            <a:xfrm>
              <a:off x="153867" y="776369"/>
              <a:ext cx="1207145" cy="287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defTabSz="447675">
                <a:lnSpc>
                  <a:spcPct val="120000"/>
                </a:lnSpc>
                <a:spcBef>
                  <a:spcPct val="20000"/>
                </a:spcBef>
                <a:buFont typeface="Wingdings" panose="05000000000000000000" pitchFamily="2" charset="2"/>
                <a:buChar char="§"/>
                <a:defRPr sz="16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defTabSz="447675">
                <a:lnSpc>
                  <a:spcPct val="120000"/>
                </a:lnSpc>
                <a:spcBef>
                  <a:spcPct val="20000"/>
                </a:spcBef>
                <a:buFont typeface="Arial" panose="020B0604020202020204" pitchFamily="34" charset="0"/>
                <a:buChar char="–"/>
                <a:defRPr sz="14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defTabSz="447675">
                <a:lnSpc>
                  <a:spcPct val="120000"/>
                </a:lnSpc>
                <a:spcBef>
                  <a:spcPct val="20000"/>
                </a:spcBef>
                <a:buFont typeface="Wingdings" panose="05000000000000000000" pitchFamily="2" charset="2"/>
                <a:buChar char="q"/>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defTabSz="447675">
                <a:lnSpc>
                  <a:spcPct val="120000"/>
                </a:lnSpc>
                <a:spcBef>
                  <a:spcPct val="20000"/>
                </a:spcBef>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defTabSz="447675">
                <a:lnSpc>
                  <a:spcPct val="120000"/>
                </a:lnSpc>
                <a:spcBef>
                  <a:spcPct val="20000"/>
                </a:spcBef>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defTabSz="447675" eaLnBrk="0" fontAlgn="base" hangingPunct="0">
                <a:lnSpc>
                  <a:spcPct val="120000"/>
                </a:lnSpc>
                <a:spcBef>
                  <a:spcPct val="20000"/>
                </a:spcBef>
                <a:spcAft>
                  <a:spcPct val="0"/>
                </a:spcAft>
                <a:buFont typeface="Wingdings" panose="05000000000000000000" pitchFamily="2" charset="2"/>
                <a:buChar char="•"/>
                <a:defRPr sz="120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9pPr>
            </a:lstStyle>
            <a:p>
              <a:pPr marL="0" marR="0" lvl="0" indent="0" defTabSz="447675" eaLnBrk="1" fontAlgn="auto" latinLnBrk="0" hangingPunct="1">
                <a:lnSpc>
                  <a:spcPct val="85000"/>
                </a:lnSpc>
                <a:spcBef>
                  <a:spcPct val="15000"/>
                </a:spcBef>
                <a:spcAft>
                  <a:spcPct val="15000"/>
                </a:spcAft>
                <a:buClrTx/>
                <a:buSzTx/>
                <a:buFont typeface="Arial" panose="020B0604020202020204" pitchFamily="34" charset="0"/>
                <a:buNone/>
                <a:tabLst/>
                <a:defRPr/>
              </a:pPr>
              <a:r>
                <a:rPr kumimoji="0" lang="en-US" altLang="zh-CN" sz="1100" b="1" i="0" u="none" strike="noStrike" kern="0" cap="none" spc="0" normalizeH="0" baseline="0" noProof="0" dirty="0">
                  <a:ln>
                    <a:noFill/>
                  </a:ln>
                  <a:solidFill>
                    <a:srgbClr val="1D1D1A">
                      <a:lumMod val="75000"/>
                      <a:lumOff val="25000"/>
                    </a:srgbClr>
                  </a:solidFill>
                  <a:effectLst/>
                  <a:uLnTx/>
                  <a:uFillTx/>
                  <a:latin typeface="微软雅黑" panose="020B0503020204020204" pitchFamily="34" charset="-122"/>
                  <a:ea typeface="微软雅黑" panose="020B0503020204020204" pitchFamily="34" charset="-122"/>
                  <a:sym typeface="Arial" panose="020B0604020202020204" pitchFamily="34" charset="0"/>
                </a:rPr>
                <a:t> </a:t>
              </a:r>
              <a:r>
                <a:rPr kumimoji="0" lang="zh-CN" altLang="en-US" sz="1100" b="1" i="0" u="none" strike="noStrike" kern="0" cap="none" spc="0" normalizeH="0" baseline="0" noProof="0" dirty="0">
                  <a:ln>
                    <a:noFill/>
                  </a:ln>
                  <a:solidFill>
                    <a:srgbClr val="1D1D1A">
                      <a:lumMod val="75000"/>
                      <a:lumOff val="25000"/>
                    </a:srgbClr>
                  </a:solidFill>
                  <a:effectLst/>
                  <a:uLnTx/>
                  <a:uFillTx/>
                  <a:latin typeface="微软雅黑" panose="020B0503020204020204" pitchFamily="34" charset="-122"/>
                  <a:ea typeface="微软雅黑" panose="020B0503020204020204" pitchFamily="34" charset="-122"/>
                  <a:sym typeface="Arial" panose="020B0604020202020204" pitchFamily="34" charset="0"/>
                </a:rPr>
                <a:t>   </a:t>
              </a:r>
              <a:r>
                <a:rPr kumimoji="0" lang="en-US" altLang="zh-CN" sz="1100" b="1" i="0" u="none" strike="noStrike" kern="0" cap="none" spc="0" normalizeH="0" baseline="0" noProof="0" dirty="0">
                  <a:ln>
                    <a:noFill/>
                  </a:ln>
                  <a:solidFill>
                    <a:srgbClr val="1D1D1A">
                      <a:lumMod val="75000"/>
                      <a:lumOff val="25000"/>
                    </a:srgbClr>
                  </a:solidFill>
                  <a:effectLst/>
                  <a:uLnTx/>
                  <a:uFillTx/>
                  <a:latin typeface="微软雅黑" panose="020B0503020204020204" pitchFamily="34" charset="-122"/>
                  <a:ea typeface="微软雅黑" panose="020B0503020204020204" pitchFamily="34" charset="-122"/>
                  <a:sym typeface="Arial" panose="020B0604020202020204" pitchFamily="34" charset="0"/>
                </a:rPr>
                <a:t>……</a:t>
              </a:r>
              <a:endParaRPr kumimoji="0" lang="zh-CN" altLang="en-US" sz="1100" b="1" i="0" u="none" strike="noStrike" kern="0" cap="none" spc="0" normalizeH="0" baseline="0" noProof="0" dirty="0">
                <a:ln>
                  <a:noFill/>
                </a:ln>
                <a:solidFill>
                  <a:srgbClr val="1D1D1A">
                    <a:lumMod val="75000"/>
                    <a:lumOff val="25000"/>
                  </a:srgbClr>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308" name="五边形 41">
            <a:extLst>
              <a:ext uri="{FF2B5EF4-FFF2-40B4-BE49-F238E27FC236}">
                <a16:creationId xmlns:a16="http://schemas.microsoft.com/office/drawing/2014/main" xmlns="" id="{16B27D9D-CD91-4629-BF32-D0A2356DF3F9}"/>
              </a:ext>
            </a:extLst>
          </p:cNvPr>
          <p:cNvSpPr>
            <a:spLocks noChangeArrowheads="1"/>
          </p:cNvSpPr>
          <p:nvPr/>
        </p:nvSpPr>
        <p:spPr bwMode="auto">
          <a:xfrm>
            <a:off x="8831356" y="3486917"/>
            <a:ext cx="2721125" cy="176213"/>
          </a:xfrm>
          <a:prstGeom prst="homePlate">
            <a:avLst>
              <a:gd name="adj" fmla="val 49928"/>
            </a:avLst>
          </a:prstGeom>
          <a:solidFill>
            <a:srgbClr val="666666">
              <a:lumMod val="85000"/>
            </a:srgbClr>
          </a:solidFill>
          <a:ln>
            <a:noFill/>
          </a:ln>
          <a:effectLst/>
        </p:spPr>
        <p:txBody>
          <a:bodyPr lIns="35994" tIns="35994" rIns="35994" bIns="35994" anchor="ctr"/>
          <a:lstStyle/>
          <a:p>
            <a:pPr marL="0" marR="0" lvl="0" indent="0" defTabSz="447675" eaLnBrk="1" fontAlgn="auto" latinLnBrk="0" hangingPunct="1">
              <a:lnSpc>
                <a:spcPct val="85000"/>
              </a:lnSpc>
              <a:spcBef>
                <a:spcPct val="15000"/>
              </a:spcBef>
              <a:spcAft>
                <a:spcPct val="15000"/>
              </a:spcAft>
              <a:buClrTx/>
              <a:buSzTx/>
              <a:buFontTx/>
              <a:buNone/>
              <a:tabLst/>
              <a:defRPr/>
            </a:pPr>
            <a:endParaRPr kumimoji="0" lang="zh-CN" altLang="en-US" sz="1200" b="1" i="0" u="none" strike="noStrike" kern="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309" name="五边形 55">
            <a:extLst>
              <a:ext uri="{FF2B5EF4-FFF2-40B4-BE49-F238E27FC236}">
                <a16:creationId xmlns:a16="http://schemas.microsoft.com/office/drawing/2014/main" xmlns="" id="{FA78D59A-223E-4AE1-BF88-3C8D79760CB7}"/>
              </a:ext>
            </a:extLst>
          </p:cNvPr>
          <p:cNvSpPr>
            <a:spLocks noChangeArrowheads="1"/>
          </p:cNvSpPr>
          <p:nvPr/>
        </p:nvSpPr>
        <p:spPr bwMode="auto">
          <a:xfrm>
            <a:off x="8823010" y="4850171"/>
            <a:ext cx="786706" cy="176212"/>
          </a:xfrm>
          <a:prstGeom prst="homePlate">
            <a:avLst>
              <a:gd name="adj" fmla="val 49877"/>
            </a:avLst>
          </a:prstGeom>
          <a:solidFill>
            <a:srgbClr val="666666">
              <a:lumMod val="85000"/>
            </a:srgbClr>
          </a:solidFill>
          <a:ln>
            <a:noFill/>
          </a:ln>
          <a:effectLst/>
        </p:spPr>
        <p:txBody>
          <a:bodyPr lIns="35994" tIns="35994" rIns="35994" bIns="35994" anchor="ctr"/>
          <a:lstStyle/>
          <a:p>
            <a:pPr marL="0" marR="0" lvl="0" indent="0" defTabSz="447675" eaLnBrk="1" fontAlgn="auto" latinLnBrk="0" hangingPunct="1">
              <a:lnSpc>
                <a:spcPct val="85000"/>
              </a:lnSpc>
              <a:spcBef>
                <a:spcPct val="15000"/>
              </a:spcBef>
              <a:spcAft>
                <a:spcPct val="15000"/>
              </a:spcAft>
              <a:buClrTx/>
              <a:buSzTx/>
              <a:buFontTx/>
              <a:buNone/>
              <a:tabLst/>
              <a:defRPr/>
            </a:pPr>
            <a:endParaRPr kumimoji="0" lang="zh-CN" altLang="en-US" sz="1200" b="1" i="0" u="none" strike="noStrike" kern="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310" name="五边形 57">
            <a:extLst>
              <a:ext uri="{FF2B5EF4-FFF2-40B4-BE49-F238E27FC236}">
                <a16:creationId xmlns:a16="http://schemas.microsoft.com/office/drawing/2014/main" xmlns="" id="{7FCA6142-F86A-4E7E-981D-D8769CA970A0}"/>
              </a:ext>
            </a:extLst>
          </p:cNvPr>
          <p:cNvSpPr>
            <a:spLocks noChangeArrowheads="1"/>
          </p:cNvSpPr>
          <p:nvPr/>
        </p:nvSpPr>
        <p:spPr bwMode="auto">
          <a:xfrm>
            <a:off x="9847605" y="6074494"/>
            <a:ext cx="792966" cy="176213"/>
          </a:xfrm>
          <a:prstGeom prst="homePlate">
            <a:avLst>
              <a:gd name="adj" fmla="val 49877"/>
            </a:avLst>
          </a:prstGeom>
          <a:solidFill>
            <a:srgbClr val="666666">
              <a:lumMod val="85000"/>
            </a:srgbClr>
          </a:solidFill>
          <a:ln>
            <a:noFill/>
          </a:ln>
          <a:effectLst/>
        </p:spPr>
        <p:txBody>
          <a:bodyPr lIns="35994" tIns="35994" rIns="35994" bIns="35994" anchor="ctr"/>
          <a:lstStyle/>
          <a:p>
            <a:pPr marL="0" marR="0" lvl="0" indent="0" defTabSz="447675" eaLnBrk="1" fontAlgn="auto" latinLnBrk="0" hangingPunct="1">
              <a:lnSpc>
                <a:spcPct val="85000"/>
              </a:lnSpc>
              <a:spcBef>
                <a:spcPct val="15000"/>
              </a:spcBef>
              <a:spcAft>
                <a:spcPct val="15000"/>
              </a:spcAft>
              <a:buClrTx/>
              <a:buSzTx/>
              <a:buFontTx/>
              <a:buNone/>
              <a:tabLst/>
              <a:defRPr/>
            </a:pPr>
            <a:endParaRPr kumimoji="0" lang="zh-CN" altLang="en-US" sz="1200" b="1" i="0" u="none" strike="noStrike" kern="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311" name="五边形 57">
            <a:extLst>
              <a:ext uri="{FF2B5EF4-FFF2-40B4-BE49-F238E27FC236}">
                <a16:creationId xmlns:a16="http://schemas.microsoft.com/office/drawing/2014/main" xmlns="" id="{2FB9DC58-48D2-4A00-A55B-FE6620B3BAFA}"/>
              </a:ext>
            </a:extLst>
          </p:cNvPr>
          <p:cNvSpPr>
            <a:spLocks noChangeArrowheads="1"/>
          </p:cNvSpPr>
          <p:nvPr/>
        </p:nvSpPr>
        <p:spPr bwMode="auto">
          <a:xfrm>
            <a:off x="10788336" y="5898281"/>
            <a:ext cx="792966" cy="176213"/>
          </a:xfrm>
          <a:prstGeom prst="homePlate">
            <a:avLst>
              <a:gd name="adj" fmla="val 49877"/>
            </a:avLst>
          </a:prstGeom>
          <a:solidFill>
            <a:srgbClr val="666666">
              <a:lumMod val="85000"/>
            </a:srgbClr>
          </a:solidFill>
          <a:ln>
            <a:noFill/>
          </a:ln>
          <a:effectLst/>
        </p:spPr>
        <p:txBody>
          <a:bodyPr lIns="35994" tIns="35994" rIns="35994" bIns="35994" anchor="ctr"/>
          <a:lstStyle/>
          <a:p>
            <a:pPr marL="0" marR="0" lvl="0" indent="0" defTabSz="447675" eaLnBrk="1" fontAlgn="auto" latinLnBrk="0" hangingPunct="1">
              <a:lnSpc>
                <a:spcPct val="85000"/>
              </a:lnSpc>
              <a:spcBef>
                <a:spcPct val="15000"/>
              </a:spcBef>
              <a:spcAft>
                <a:spcPct val="15000"/>
              </a:spcAft>
              <a:buClrTx/>
              <a:buSzTx/>
              <a:buFontTx/>
              <a:buNone/>
              <a:tabLst/>
              <a:defRPr/>
            </a:pPr>
            <a:endParaRPr kumimoji="0" lang="zh-CN" altLang="en-US" sz="1200" b="1" i="0" u="none" strike="noStrike" kern="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312" name="圆角矩形 68">
            <a:extLst>
              <a:ext uri="{FF2B5EF4-FFF2-40B4-BE49-F238E27FC236}">
                <a16:creationId xmlns:a16="http://schemas.microsoft.com/office/drawing/2014/main" xmlns="" id="{AED2BF3A-960A-4F70-A8BE-4E70300077E8}"/>
              </a:ext>
            </a:extLst>
          </p:cNvPr>
          <p:cNvSpPr>
            <a:spLocks noChangeArrowheads="1"/>
          </p:cNvSpPr>
          <p:nvPr/>
        </p:nvSpPr>
        <p:spPr bwMode="auto">
          <a:xfrm>
            <a:off x="1052320" y="6262034"/>
            <a:ext cx="2320468" cy="252413"/>
          </a:xfrm>
          <a:prstGeom prst="roundRect">
            <a:avLst>
              <a:gd name="adj" fmla="val 16667"/>
            </a:avLst>
          </a:prstGeom>
          <a:noFill/>
          <a:ln w="9525">
            <a:solidFill>
              <a:srgbClr val="002060"/>
            </a:solidFill>
            <a:round/>
            <a:headEnd/>
            <a:tailEnd/>
          </a:ln>
          <a:effectLst/>
        </p:spPr>
        <p:txBody>
          <a:bodyPr lIns="35994" tIns="35994" rIns="35994" bIns="35994" anchor="ctr"/>
          <a:lstStyle/>
          <a:p>
            <a:pPr defTabSz="447675">
              <a:lnSpc>
                <a:spcPct val="85000"/>
              </a:lnSpc>
              <a:spcBef>
                <a:spcPct val="15000"/>
              </a:spcBef>
              <a:spcAft>
                <a:spcPct val="15000"/>
              </a:spcAft>
            </a:pPr>
            <a:r>
              <a:rPr lang="en-US" altLang="en-US" sz="1100" b="1" dirty="0">
                <a:solidFill>
                  <a:srgbClr val="00206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068916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3182"/>
          </a:xfrm>
        </p:spPr>
        <p:txBody>
          <a:bodyPr/>
          <a:lstStyle/>
          <a:p>
            <a:r>
              <a:rPr lang="zh-CN" altLang="en-US" dirty="0"/>
              <a:t>指标体系梳理方法论</a:t>
            </a:r>
          </a:p>
        </p:txBody>
      </p:sp>
      <p:sp>
        <p:nvSpPr>
          <p:cNvPr id="200" name="Rectangle 186">
            <a:extLst>
              <a:ext uri="{FF2B5EF4-FFF2-40B4-BE49-F238E27FC236}">
                <a16:creationId xmlns:a16="http://schemas.microsoft.com/office/drawing/2014/main" xmlns="" id="{5F1A006D-0E96-C641-BE2F-38D036A46E5B}"/>
              </a:ext>
            </a:extLst>
          </p:cNvPr>
          <p:cNvSpPr/>
          <p:nvPr/>
        </p:nvSpPr>
        <p:spPr>
          <a:xfrm>
            <a:off x="614412" y="5459992"/>
            <a:ext cx="11205003" cy="589066"/>
          </a:xfrm>
          <a:prstGeom prst="rect">
            <a:avLst/>
          </a:prstGeom>
          <a:solidFill>
            <a:srgbClr val="00B0F0">
              <a:alpha val="36000"/>
            </a:srgbClr>
          </a:solidFill>
          <a:ln w="12700" cap="flat" cmpd="sng" algn="ctr">
            <a:noFill/>
            <a:prstDash val="solid"/>
            <a:miter lim="800000"/>
          </a:ln>
          <a:effectLst/>
        </p:spPr>
        <p:txBody>
          <a:bodyPr rtlCol="0" anchor="ctr"/>
          <a:lstStyle/>
          <a:p>
            <a:pPr algn="ctr" defTabSz="914478"/>
            <a:endParaRPr lang="zh-CN" altLang="en-US" sz="1200" kern="0" dirty="0">
              <a:solidFill>
                <a:prstClr val="white"/>
              </a:solidFill>
              <a:latin typeface="微软雅黑" panose="020B0503020204020204" pitchFamily="34" charset="-122"/>
              <a:ea typeface="微软雅黑" panose="020B0503020204020204" pitchFamily="34" charset="-122"/>
              <a:cs typeface="Microsoft Sans Serif" panose="020B0604020202020204" charset="0"/>
            </a:endParaRPr>
          </a:p>
        </p:txBody>
      </p:sp>
      <p:sp>
        <p:nvSpPr>
          <p:cNvPr id="201" name="矩形 200">
            <a:extLst>
              <a:ext uri="{FF2B5EF4-FFF2-40B4-BE49-F238E27FC236}">
                <a16:creationId xmlns:a16="http://schemas.microsoft.com/office/drawing/2014/main" xmlns="" id="{B9B9646D-08C3-214F-A2DF-DEF7224AFD1D}"/>
              </a:ext>
            </a:extLst>
          </p:cNvPr>
          <p:cNvSpPr/>
          <p:nvPr/>
        </p:nvSpPr>
        <p:spPr>
          <a:xfrm>
            <a:off x="315552" y="1005350"/>
            <a:ext cx="4722127" cy="2057232"/>
          </a:xfrm>
          <a:prstGeom prst="rect">
            <a:avLst/>
          </a:prstGeom>
          <a:noFill/>
          <a:ln w="12700" cap="flat" cmpd="sng" algn="ctr">
            <a:solidFill>
              <a:srgbClr val="ED6D00">
                <a:lumMod val="40000"/>
                <a:lumOff val="60000"/>
              </a:srgbClr>
            </a:solidFill>
            <a:prstDash val="dash"/>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Calibri" panose="020F0502020204030204"/>
            </a:endParaRPr>
          </a:p>
        </p:txBody>
      </p:sp>
      <p:sp>
        <p:nvSpPr>
          <p:cNvPr id="202" name="矩形 201">
            <a:extLst>
              <a:ext uri="{FF2B5EF4-FFF2-40B4-BE49-F238E27FC236}">
                <a16:creationId xmlns:a16="http://schemas.microsoft.com/office/drawing/2014/main" xmlns="" id="{29B67D24-636B-6346-A322-A23BDAD77F96}"/>
              </a:ext>
            </a:extLst>
          </p:cNvPr>
          <p:cNvSpPr/>
          <p:nvPr/>
        </p:nvSpPr>
        <p:spPr>
          <a:xfrm>
            <a:off x="7048449" y="1005350"/>
            <a:ext cx="4790365" cy="2065708"/>
          </a:xfrm>
          <a:prstGeom prst="rect">
            <a:avLst/>
          </a:prstGeom>
          <a:noFill/>
          <a:ln w="12700" cap="flat" cmpd="sng" algn="ctr">
            <a:solidFill>
              <a:srgbClr val="ED6D00">
                <a:lumMod val="40000"/>
                <a:lumOff val="60000"/>
              </a:srgbClr>
            </a:solidFill>
            <a:prstDash val="dash"/>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Calibri" panose="020F0502020204030204"/>
            </a:endParaRPr>
          </a:p>
        </p:txBody>
      </p:sp>
      <p:sp>
        <p:nvSpPr>
          <p:cNvPr id="203" name="文本框 202">
            <a:extLst>
              <a:ext uri="{FF2B5EF4-FFF2-40B4-BE49-F238E27FC236}">
                <a16:creationId xmlns:a16="http://schemas.microsoft.com/office/drawing/2014/main" xmlns="" id="{C350E6B7-7840-5B4B-B77F-6F409050B3FF}"/>
              </a:ext>
            </a:extLst>
          </p:cNvPr>
          <p:cNvSpPr txBox="1"/>
          <p:nvPr/>
        </p:nvSpPr>
        <p:spPr>
          <a:xfrm>
            <a:off x="315551" y="1039472"/>
            <a:ext cx="1323832" cy="307777"/>
          </a:xfrm>
          <a:prstGeom prst="rect">
            <a:avLst/>
          </a:prstGeom>
          <a:noFill/>
        </p:spPr>
        <p:txBody>
          <a:bodyPr wrap="square" rtlCol="0">
            <a:spAutoFit/>
          </a:bodyPr>
          <a:lstStyle/>
          <a:p>
            <a:pPr defTabSz="914478"/>
            <a:r>
              <a:rPr lang="zh-CN" altLang="en-US" sz="1400" b="1" dirty="0">
                <a:solidFill>
                  <a:srgbClr val="1D1D1A"/>
                </a:solidFill>
                <a:latin typeface="微软雅黑" panose="020B0503020204020204" pitchFamily="34" charset="-122"/>
                <a:ea typeface="微软雅黑" panose="020B0503020204020204" pitchFamily="34" charset="-122"/>
              </a:rPr>
              <a:t>价值动因分解</a:t>
            </a:r>
          </a:p>
        </p:txBody>
      </p:sp>
      <p:sp>
        <p:nvSpPr>
          <p:cNvPr id="204" name="文本框 203">
            <a:extLst>
              <a:ext uri="{FF2B5EF4-FFF2-40B4-BE49-F238E27FC236}">
                <a16:creationId xmlns:a16="http://schemas.microsoft.com/office/drawing/2014/main" xmlns="" id="{F251C2BE-027E-4C49-B768-943D6C76458A}"/>
              </a:ext>
            </a:extLst>
          </p:cNvPr>
          <p:cNvSpPr txBox="1"/>
          <p:nvPr/>
        </p:nvSpPr>
        <p:spPr>
          <a:xfrm>
            <a:off x="917888" y="1407598"/>
            <a:ext cx="1112290" cy="276999"/>
          </a:xfrm>
          <a:prstGeom prst="rect">
            <a:avLst/>
          </a:prstGeom>
          <a:solidFill>
            <a:srgbClr val="00B0F0"/>
          </a:solidFill>
          <a:ln>
            <a:noFill/>
          </a:ln>
        </p:spPr>
        <p:txBody>
          <a:bodyPr wrap="square" rtlCol="0">
            <a:spAutoFit/>
          </a:bodyPr>
          <a:lstStyle/>
          <a:p>
            <a:pPr algn="ctr" defTabSz="914478"/>
            <a:r>
              <a:rPr lang="zh-CN" altLang="en-US" sz="1200" b="1" dirty="0">
                <a:solidFill>
                  <a:srgbClr val="FFFFFF"/>
                </a:solidFill>
                <a:latin typeface="微软雅黑" panose="020B0503020204020204" pitchFamily="34" charset="-122"/>
                <a:ea typeface="微软雅黑" panose="020B0503020204020204" pitchFamily="34" charset="-122"/>
              </a:rPr>
              <a:t>企业价值目标</a:t>
            </a:r>
          </a:p>
        </p:txBody>
      </p:sp>
      <p:sp>
        <p:nvSpPr>
          <p:cNvPr id="205" name="矩形 204">
            <a:extLst>
              <a:ext uri="{FF2B5EF4-FFF2-40B4-BE49-F238E27FC236}">
                <a16:creationId xmlns:a16="http://schemas.microsoft.com/office/drawing/2014/main" xmlns="" id="{8EC8EB3B-18DC-9342-9252-E44F7569DB01}"/>
              </a:ext>
            </a:extLst>
          </p:cNvPr>
          <p:cNvSpPr/>
          <p:nvPr/>
        </p:nvSpPr>
        <p:spPr>
          <a:xfrm>
            <a:off x="3481834" y="3182256"/>
            <a:ext cx="4956411" cy="623125"/>
          </a:xfrm>
          <a:prstGeom prst="rect">
            <a:avLst/>
          </a:prstGeom>
          <a:noFill/>
          <a:ln w="12700" cap="flat" cmpd="sng" algn="ctr">
            <a:solidFill>
              <a:srgbClr val="ED6D00">
                <a:lumMod val="40000"/>
                <a:lumOff val="60000"/>
              </a:srgbClr>
            </a:solidFill>
            <a:prstDash val="dash"/>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Calibri" panose="020F0502020204030204"/>
            </a:endParaRPr>
          </a:p>
        </p:txBody>
      </p:sp>
      <p:sp>
        <p:nvSpPr>
          <p:cNvPr id="206" name="文本框 205">
            <a:extLst>
              <a:ext uri="{FF2B5EF4-FFF2-40B4-BE49-F238E27FC236}">
                <a16:creationId xmlns:a16="http://schemas.microsoft.com/office/drawing/2014/main" xmlns="" id="{B43D43D3-CC47-614C-B7F2-C40826EC447C}"/>
              </a:ext>
            </a:extLst>
          </p:cNvPr>
          <p:cNvSpPr txBox="1"/>
          <p:nvPr/>
        </p:nvSpPr>
        <p:spPr>
          <a:xfrm>
            <a:off x="2321773" y="1785388"/>
            <a:ext cx="1112290" cy="276999"/>
          </a:xfrm>
          <a:prstGeom prst="rect">
            <a:avLst/>
          </a:prstGeom>
          <a:solidFill>
            <a:srgbClr val="00B0F0"/>
          </a:solidFill>
          <a:ln>
            <a:noFill/>
          </a:ln>
        </p:spPr>
        <p:txBody>
          <a:bodyPr wrap="square" rtlCol="0">
            <a:spAutoFit/>
          </a:bodyPr>
          <a:lstStyle>
            <a:defPPr>
              <a:defRPr lang="en-US"/>
            </a:defPPr>
            <a:lvl1pPr algn="ctr">
              <a:defRPr sz="1200" b="1">
                <a:solidFill>
                  <a:schemeClr val="tx2"/>
                </a:solidFill>
                <a:latin typeface="微软雅黑" panose="020B0503020204020204" pitchFamily="34" charset="-122"/>
                <a:ea typeface="微软雅黑" panose="020B0503020204020204" pitchFamily="34" charset="-122"/>
              </a:defRPr>
            </a:lvl1pP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价值动因分解</a:t>
            </a:r>
          </a:p>
        </p:txBody>
      </p:sp>
      <p:sp>
        <p:nvSpPr>
          <p:cNvPr id="207" name="文本框 206">
            <a:extLst>
              <a:ext uri="{FF2B5EF4-FFF2-40B4-BE49-F238E27FC236}">
                <a16:creationId xmlns:a16="http://schemas.microsoft.com/office/drawing/2014/main" xmlns="" id="{4A1E6FED-72DB-4749-A2B5-3B2592BA772F}"/>
              </a:ext>
            </a:extLst>
          </p:cNvPr>
          <p:cNvSpPr txBox="1"/>
          <p:nvPr/>
        </p:nvSpPr>
        <p:spPr>
          <a:xfrm>
            <a:off x="3401702" y="2232816"/>
            <a:ext cx="1509752" cy="276999"/>
          </a:xfrm>
          <a:prstGeom prst="rect">
            <a:avLst/>
          </a:prstGeom>
          <a:solidFill>
            <a:srgbClr val="00B0F0"/>
          </a:solidFill>
          <a:ln>
            <a:noFill/>
          </a:ln>
        </p:spPr>
        <p:txBody>
          <a:bodyPr wrap="square" rtlCol="0">
            <a:spAutoFit/>
          </a:bodyPr>
          <a:lstStyle>
            <a:defPPr>
              <a:defRPr lang="en-US"/>
            </a:defPPr>
            <a:lvl1pPr algn="ctr">
              <a:defRPr sz="1200" b="1">
                <a:solidFill>
                  <a:schemeClr val="tx2"/>
                </a:solidFill>
                <a:latin typeface="微软雅黑" panose="020B0503020204020204" pitchFamily="34" charset="-122"/>
                <a:ea typeface="微软雅黑" panose="020B0503020204020204" pitchFamily="34" charset="-122"/>
              </a:defRPr>
            </a:lvl1pP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价值动因衡量指标</a:t>
            </a:r>
          </a:p>
        </p:txBody>
      </p:sp>
      <p:cxnSp>
        <p:nvCxnSpPr>
          <p:cNvPr id="208" name="连接符: 肘形 33">
            <a:extLst>
              <a:ext uri="{FF2B5EF4-FFF2-40B4-BE49-F238E27FC236}">
                <a16:creationId xmlns:a16="http://schemas.microsoft.com/office/drawing/2014/main" xmlns="" id="{26E1F795-3737-BD4E-A4F1-1ACF31ACECFC}"/>
              </a:ext>
            </a:extLst>
          </p:cNvPr>
          <p:cNvCxnSpPr>
            <a:stCxn id="204" idx="2"/>
            <a:endCxn id="206" idx="1"/>
          </p:cNvCxnSpPr>
          <p:nvPr/>
        </p:nvCxnSpPr>
        <p:spPr>
          <a:xfrm rot="16200000" flipH="1">
            <a:off x="1778259" y="1380371"/>
            <a:ext cx="239291" cy="847740"/>
          </a:xfrm>
          <a:prstGeom prst="bentConnector2">
            <a:avLst/>
          </a:prstGeom>
          <a:noFill/>
          <a:ln w="6350" cap="flat" cmpd="sng" algn="ctr">
            <a:solidFill>
              <a:srgbClr val="1D1D1A"/>
            </a:solidFill>
            <a:prstDash val="solid"/>
            <a:miter lim="800000"/>
            <a:tailEnd type="triangle"/>
          </a:ln>
          <a:effectLst/>
        </p:spPr>
      </p:cxnSp>
      <p:cxnSp>
        <p:nvCxnSpPr>
          <p:cNvPr id="209" name="连接符: 肘形 34">
            <a:extLst>
              <a:ext uri="{FF2B5EF4-FFF2-40B4-BE49-F238E27FC236}">
                <a16:creationId xmlns:a16="http://schemas.microsoft.com/office/drawing/2014/main" xmlns="" id="{A5A53707-C7D5-9948-8E00-4A6BDFB70734}"/>
              </a:ext>
            </a:extLst>
          </p:cNvPr>
          <p:cNvCxnSpPr>
            <a:cxnSpLocks/>
            <a:stCxn id="206" idx="2"/>
          </p:cNvCxnSpPr>
          <p:nvPr/>
        </p:nvCxnSpPr>
        <p:spPr>
          <a:xfrm rot="16200000" flipH="1">
            <a:off x="3029002" y="1911303"/>
            <a:ext cx="302935" cy="605101"/>
          </a:xfrm>
          <a:prstGeom prst="bentConnector2">
            <a:avLst/>
          </a:prstGeom>
          <a:noFill/>
          <a:ln w="6350" cap="flat" cmpd="sng" algn="ctr">
            <a:solidFill>
              <a:srgbClr val="1D1D1A"/>
            </a:solidFill>
            <a:prstDash val="solid"/>
            <a:miter lim="800000"/>
            <a:tailEnd type="triangle"/>
          </a:ln>
          <a:effectLst/>
        </p:spPr>
      </p:cxnSp>
      <p:cxnSp>
        <p:nvCxnSpPr>
          <p:cNvPr id="210" name="直接箭头连接符 155">
            <a:extLst>
              <a:ext uri="{FF2B5EF4-FFF2-40B4-BE49-F238E27FC236}">
                <a16:creationId xmlns:a16="http://schemas.microsoft.com/office/drawing/2014/main" xmlns="" id="{2FD3072E-12F6-1D4B-BF04-AB98E6263FAD}"/>
              </a:ext>
            </a:extLst>
          </p:cNvPr>
          <p:cNvCxnSpPr/>
          <p:nvPr/>
        </p:nvCxnSpPr>
        <p:spPr>
          <a:xfrm>
            <a:off x="1079832" y="1911268"/>
            <a:ext cx="1706552" cy="671427"/>
          </a:xfrm>
          <a:prstGeom prst="straightConnector1">
            <a:avLst/>
          </a:prstGeom>
          <a:noFill/>
          <a:ln w="28575" cap="flat" cmpd="sng" algn="ctr">
            <a:solidFill>
              <a:srgbClr val="1D1D1A"/>
            </a:solidFill>
            <a:prstDash val="solid"/>
            <a:miter lim="800000"/>
            <a:tailEnd type="triangle"/>
          </a:ln>
          <a:effectLst/>
        </p:spPr>
      </p:cxnSp>
      <p:sp>
        <p:nvSpPr>
          <p:cNvPr id="211" name="文本框 210">
            <a:extLst>
              <a:ext uri="{FF2B5EF4-FFF2-40B4-BE49-F238E27FC236}">
                <a16:creationId xmlns:a16="http://schemas.microsoft.com/office/drawing/2014/main" xmlns="" id="{FB425356-456C-F24E-8DDF-1D8E78B6CBD2}"/>
              </a:ext>
            </a:extLst>
          </p:cNvPr>
          <p:cNvSpPr txBox="1"/>
          <p:nvPr/>
        </p:nvSpPr>
        <p:spPr>
          <a:xfrm>
            <a:off x="371847" y="2386281"/>
            <a:ext cx="1265828" cy="276999"/>
          </a:xfrm>
          <a:prstGeom prst="rect">
            <a:avLst/>
          </a:prstGeom>
          <a:noFill/>
        </p:spPr>
        <p:txBody>
          <a:bodyPr wrap="square" rtlCol="0">
            <a:spAutoFit/>
          </a:bodyPr>
          <a:lstStyle/>
          <a:p>
            <a:pPr defTabSz="914478"/>
            <a:r>
              <a:rPr lang="zh-CN" altLang="en-US" sz="1200" b="1" dirty="0">
                <a:solidFill>
                  <a:srgbClr val="1D1D1A"/>
                </a:solidFill>
                <a:latin typeface="微软雅黑" panose="020B0503020204020204" pitchFamily="34" charset="-122"/>
                <a:ea typeface="微软雅黑" panose="020B0503020204020204" pitchFamily="34" charset="-122"/>
              </a:rPr>
              <a:t>体现价值增长</a:t>
            </a:r>
          </a:p>
        </p:txBody>
      </p:sp>
      <p:sp>
        <p:nvSpPr>
          <p:cNvPr id="212" name="文本框 211">
            <a:extLst>
              <a:ext uri="{FF2B5EF4-FFF2-40B4-BE49-F238E27FC236}">
                <a16:creationId xmlns:a16="http://schemas.microsoft.com/office/drawing/2014/main" xmlns="" id="{E5F78B5B-4A1F-4E43-8D04-35FDA55CB7BD}"/>
              </a:ext>
            </a:extLst>
          </p:cNvPr>
          <p:cNvSpPr txBox="1"/>
          <p:nvPr/>
        </p:nvSpPr>
        <p:spPr>
          <a:xfrm>
            <a:off x="371848" y="2635494"/>
            <a:ext cx="4551531" cy="430887"/>
          </a:xfrm>
          <a:prstGeom prst="rect">
            <a:avLst/>
          </a:prstGeom>
          <a:noFill/>
        </p:spPr>
        <p:txBody>
          <a:bodyPr wrap="square" rtlCol="0">
            <a:spAutoFit/>
          </a:bodyPr>
          <a:lstStyle/>
          <a:p>
            <a:pPr defTabSz="914478"/>
            <a:r>
              <a:rPr lang="zh-CN" altLang="en-US" sz="1100" dirty="0">
                <a:solidFill>
                  <a:srgbClr val="1D1D1A"/>
                </a:solidFill>
                <a:latin typeface="微软雅黑" panose="020B0503020204020204" pitchFamily="34" charset="-122"/>
                <a:ea typeface="微软雅黑" panose="020B0503020204020204" pitchFamily="34" charset="-122"/>
              </a:rPr>
              <a:t>从企业价值的核心目标出发，进行信息决策树价值动因的层层分解，并梳理能够衡量价值动因环节的重点关注指标。</a:t>
            </a:r>
          </a:p>
        </p:txBody>
      </p:sp>
      <p:sp>
        <p:nvSpPr>
          <p:cNvPr id="213" name="文本框 212">
            <a:extLst>
              <a:ext uri="{FF2B5EF4-FFF2-40B4-BE49-F238E27FC236}">
                <a16:creationId xmlns:a16="http://schemas.microsoft.com/office/drawing/2014/main" xmlns="" id="{DC794676-F87C-B842-89DF-8BBE7635A5CD}"/>
              </a:ext>
            </a:extLst>
          </p:cNvPr>
          <p:cNvSpPr txBox="1"/>
          <p:nvPr/>
        </p:nvSpPr>
        <p:spPr>
          <a:xfrm>
            <a:off x="10575258" y="1039472"/>
            <a:ext cx="1323832" cy="307777"/>
          </a:xfrm>
          <a:prstGeom prst="rect">
            <a:avLst/>
          </a:prstGeom>
          <a:noFill/>
        </p:spPr>
        <p:txBody>
          <a:bodyPr wrap="square" rtlCol="0">
            <a:spAutoFit/>
          </a:bodyPr>
          <a:lstStyle/>
          <a:p>
            <a:pPr defTabSz="914478"/>
            <a:r>
              <a:rPr lang="zh-CN" altLang="en-US" sz="1400" b="1" dirty="0">
                <a:solidFill>
                  <a:srgbClr val="1D1D1A"/>
                </a:solidFill>
                <a:latin typeface="微软雅黑" panose="020B0503020204020204" pitchFamily="34" charset="-122"/>
                <a:ea typeface="微软雅黑" panose="020B0503020204020204" pitchFamily="34" charset="-122"/>
              </a:rPr>
              <a:t>战略目标分解</a:t>
            </a:r>
          </a:p>
        </p:txBody>
      </p:sp>
      <p:cxnSp>
        <p:nvCxnSpPr>
          <p:cNvPr id="214" name="直接箭头连接符 162">
            <a:extLst>
              <a:ext uri="{FF2B5EF4-FFF2-40B4-BE49-F238E27FC236}">
                <a16:creationId xmlns:a16="http://schemas.microsoft.com/office/drawing/2014/main" xmlns="" id="{6D03F323-2F94-814F-B64A-92CF5D868D74}"/>
              </a:ext>
            </a:extLst>
          </p:cNvPr>
          <p:cNvCxnSpPr>
            <a:cxnSpLocks/>
          </p:cNvCxnSpPr>
          <p:nvPr/>
        </p:nvCxnSpPr>
        <p:spPr>
          <a:xfrm flipH="1">
            <a:off x="9177681" y="1918387"/>
            <a:ext cx="1711325" cy="719743"/>
          </a:xfrm>
          <a:prstGeom prst="straightConnector1">
            <a:avLst/>
          </a:prstGeom>
          <a:noFill/>
          <a:ln w="28575" cap="flat" cmpd="sng" algn="ctr">
            <a:solidFill>
              <a:srgbClr val="1D1D1A"/>
            </a:solidFill>
            <a:prstDash val="solid"/>
            <a:miter lim="800000"/>
            <a:tailEnd type="triangle"/>
          </a:ln>
          <a:effectLst/>
        </p:spPr>
      </p:cxnSp>
      <p:cxnSp>
        <p:nvCxnSpPr>
          <p:cNvPr id="215" name="连接符: 肘形 43">
            <a:extLst>
              <a:ext uri="{FF2B5EF4-FFF2-40B4-BE49-F238E27FC236}">
                <a16:creationId xmlns:a16="http://schemas.microsoft.com/office/drawing/2014/main" xmlns="" id="{D707B98D-6F15-4542-830B-8A0592325043}"/>
              </a:ext>
            </a:extLst>
          </p:cNvPr>
          <p:cNvCxnSpPr/>
          <p:nvPr/>
        </p:nvCxnSpPr>
        <p:spPr>
          <a:xfrm rot="5400000">
            <a:off x="10030613" y="1471386"/>
            <a:ext cx="208646" cy="556145"/>
          </a:xfrm>
          <a:prstGeom prst="bentConnector2">
            <a:avLst/>
          </a:prstGeom>
          <a:noFill/>
          <a:ln w="6350" cap="flat" cmpd="sng" algn="ctr">
            <a:solidFill>
              <a:srgbClr val="1D1D1A"/>
            </a:solidFill>
            <a:prstDash val="solid"/>
            <a:miter lim="800000"/>
            <a:tailEnd type="triangle"/>
          </a:ln>
          <a:effectLst/>
        </p:spPr>
      </p:cxnSp>
      <p:cxnSp>
        <p:nvCxnSpPr>
          <p:cNvPr id="216" name="连接符: 肘形 44">
            <a:extLst>
              <a:ext uri="{FF2B5EF4-FFF2-40B4-BE49-F238E27FC236}">
                <a16:creationId xmlns:a16="http://schemas.microsoft.com/office/drawing/2014/main" xmlns="" id="{00D3B0C7-CB3E-6D47-BE24-E2087561C9C9}"/>
              </a:ext>
            </a:extLst>
          </p:cNvPr>
          <p:cNvCxnSpPr/>
          <p:nvPr/>
        </p:nvCxnSpPr>
        <p:spPr>
          <a:xfrm rot="5400000">
            <a:off x="8800830" y="1874423"/>
            <a:ext cx="352646" cy="599360"/>
          </a:xfrm>
          <a:prstGeom prst="bentConnector2">
            <a:avLst/>
          </a:prstGeom>
          <a:noFill/>
          <a:ln w="6350" cap="flat" cmpd="sng" algn="ctr">
            <a:solidFill>
              <a:srgbClr val="1D1D1A"/>
            </a:solidFill>
            <a:prstDash val="solid"/>
            <a:miter lim="800000"/>
            <a:tailEnd type="triangle"/>
          </a:ln>
          <a:effectLst/>
        </p:spPr>
      </p:cxnSp>
      <p:sp>
        <p:nvSpPr>
          <p:cNvPr id="217" name="文本框 216">
            <a:extLst>
              <a:ext uri="{FF2B5EF4-FFF2-40B4-BE49-F238E27FC236}">
                <a16:creationId xmlns:a16="http://schemas.microsoft.com/office/drawing/2014/main" xmlns="" id="{65BDB241-EA9E-FB4F-8FDB-300A5384C37E}"/>
              </a:ext>
            </a:extLst>
          </p:cNvPr>
          <p:cNvSpPr txBox="1"/>
          <p:nvPr/>
        </p:nvSpPr>
        <p:spPr>
          <a:xfrm>
            <a:off x="9856863" y="1370339"/>
            <a:ext cx="1112290" cy="276999"/>
          </a:xfrm>
          <a:prstGeom prst="rect">
            <a:avLst/>
          </a:prstGeom>
          <a:solidFill>
            <a:srgbClr val="00B0F0"/>
          </a:solidFill>
          <a:ln>
            <a:noFill/>
          </a:ln>
        </p:spPr>
        <p:txBody>
          <a:bodyPr wrap="square" rtlCol="0">
            <a:spAutoFit/>
          </a:bodyPr>
          <a:lstStyle>
            <a:defPPr>
              <a:defRPr lang="en-US"/>
            </a:defPPr>
            <a:lvl1pPr algn="ctr">
              <a:defRPr sz="1200" b="1">
                <a:solidFill>
                  <a:schemeClr val="tx2"/>
                </a:solidFill>
                <a:latin typeface="微软雅黑" panose="020B0503020204020204" pitchFamily="34" charset="-122"/>
                <a:ea typeface="微软雅黑" panose="020B0503020204020204" pitchFamily="34" charset="-122"/>
              </a:defRPr>
            </a:lvl1pP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理解企业战略</a:t>
            </a:r>
          </a:p>
        </p:txBody>
      </p:sp>
      <p:sp>
        <p:nvSpPr>
          <p:cNvPr id="218" name="文本框 217">
            <a:extLst>
              <a:ext uri="{FF2B5EF4-FFF2-40B4-BE49-F238E27FC236}">
                <a16:creationId xmlns:a16="http://schemas.microsoft.com/office/drawing/2014/main" xmlns="" id="{929764FB-4B8C-C24D-A093-AC2654DC3CDB}"/>
              </a:ext>
            </a:extLst>
          </p:cNvPr>
          <p:cNvSpPr txBox="1"/>
          <p:nvPr/>
        </p:nvSpPr>
        <p:spPr>
          <a:xfrm>
            <a:off x="8718486" y="1723757"/>
            <a:ext cx="1112290" cy="276999"/>
          </a:xfrm>
          <a:prstGeom prst="rect">
            <a:avLst/>
          </a:prstGeom>
          <a:solidFill>
            <a:srgbClr val="00B0F0"/>
          </a:solidFill>
          <a:ln>
            <a:noFill/>
          </a:ln>
        </p:spPr>
        <p:txBody>
          <a:bodyPr wrap="square" rtlCol="0">
            <a:spAutoFit/>
          </a:bodyPr>
          <a:lstStyle>
            <a:defPPr>
              <a:defRPr lang="en-US"/>
            </a:defPPr>
            <a:lvl1pPr algn="ctr">
              <a:defRPr sz="1200" b="1">
                <a:solidFill>
                  <a:schemeClr val="tx2"/>
                </a:solidFill>
                <a:latin typeface="微软雅黑" panose="020B0503020204020204" pitchFamily="34" charset="-122"/>
                <a:ea typeface="微软雅黑" panose="020B0503020204020204" pitchFamily="34" charset="-122"/>
              </a:defRPr>
            </a:lvl1pP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核心关注点</a:t>
            </a:r>
          </a:p>
        </p:txBody>
      </p:sp>
      <p:sp>
        <p:nvSpPr>
          <p:cNvPr id="219" name="文本框 218">
            <a:extLst>
              <a:ext uri="{FF2B5EF4-FFF2-40B4-BE49-F238E27FC236}">
                <a16:creationId xmlns:a16="http://schemas.microsoft.com/office/drawing/2014/main" xmlns="" id="{CEAE36F4-9BA8-3E41-8C55-669E05EA1E41}"/>
              </a:ext>
            </a:extLst>
          </p:cNvPr>
          <p:cNvSpPr txBox="1"/>
          <p:nvPr/>
        </p:nvSpPr>
        <p:spPr>
          <a:xfrm>
            <a:off x="7477502" y="2219276"/>
            <a:ext cx="1160060" cy="276999"/>
          </a:xfrm>
          <a:prstGeom prst="rect">
            <a:avLst/>
          </a:prstGeom>
          <a:solidFill>
            <a:srgbClr val="00B0F0"/>
          </a:solidFill>
        </p:spPr>
        <p:txBody>
          <a:bodyPr wrap="square" rtlCol="0">
            <a:spAutoFit/>
          </a:bodyPr>
          <a:lstStyle/>
          <a:p>
            <a:pPr algn="ctr" defTabSz="914478"/>
            <a:r>
              <a:rPr lang="zh-CN" altLang="en-US" sz="1200" b="1" dirty="0">
                <a:solidFill>
                  <a:srgbClr val="FFFFFF"/>
                </a:solidFill>
                <a:latin typeface="微软雅黑" panose="020B0503020204020204" pitchFamily="34" charset="-122"/>
                <a:ea typeface="微软雅黑" panose="020B0503020204020204" pitchFamily="34" charset="-122"/>
              </a:rPr>
              <a:t>关键成功要素</a:t>
            </a:r>
          </a:p>
        </p:txBody>
      </p:sp>
      <p:sp>
        <p:nvSpPr>
          <p:cNvPr id="220" name="文本框 219">
            <a:extLst>
              <a:ext uri="{FF2B5EF4-FFF2-40B4-BE49-F238E27FC236}">
                <a16:creationId xmlns:a16="http://schemas.microsoft.com/office/drawing/2014/main" xmlns="" id="{562C8C4F-BAA9-9E4B-A30B-158258577411}"/>
              </a:ext>
            </a:extLst>
          </p:cNvPr>
          <p:cNvSpPr txBox="1"/>
          <p:nvPr/>
        </p:nvSpPr>
        <p:spPr>
          <a:xfrm>
            <a:off x="10448451" y="2413514"/>
            <a:ext cx="1265828" cy="276999"/>
          </a:xfrm>
          <a:prstGeom prst="rect">
            <a:avLst/>
          </a:prstGeom>
          <a:noFill/>
        </p:spPr>
        <p:txBody>
          <a:bodyPr wrap="square" rtlCol="0">
            <a:spAutoFit/>
          </a:bodyPr>
          <a:lstStyle/>
          <a:p>
            <a:pPr algn="r" defTabSz="914478"/>
            <a:r>
              <a:rPr lang="zh-CN" altLang="en-US" sz="1200" b="1" dirty="0">
                <a:solidFill>
                  <a:srgbClr val="1D1D1A"/>
                </a:solidFill>
                <a:latin typeface="微软雅黑" panose="020B0503020204020204" pitchFamily="34" charset="-122"/>
                <a:ea typeface="微软雅黑" panose="020B0503020204020204" pitchFamily="34" charset="-122"/>
              </a:rPr>
              <a:t>使战略生效</a:t>
            </a:r>
          </a:p>
        </p:txBody>
      </p:sp>
      <p:sp>
        <p:nvSpPr>
          <p:cNvPr id="221" name="文本框 220">
            <a:extLst>
              <a:ext uri="{FF2B5EF4-FFF2-40B4-BE49-F238E27FC236}">
                <a16:creationId xmlns:a16="http://schemas.microsoft.com/office/drawing/2014/main" xmlns="" id="{D02CA340-5537-7D44-BDD3-BDFBB5AFD8EF}"/>
              </a:ext>
            </a:extLst>
          </p:cNvPr>
          <p:cNvSpPr txBox="1"/>
          <p:nvPr/>
        </p:nvSpPr>
        <p:spPr>
          <a:xfrm>
            <a:off x="7219047" y="2635494"/>
            <a:ext cx="4551531" cy="430887"/>
          </a:xfrm>
          <a:prstGeom prst="rect">
            <a:avLst/>
          </a:prstGeom>
          <a:noFill/>
        </p:spPr>
        <p:txBody>
          <a:bodyPr wrap="square" rtlCol="0">
            <a:spAutoFit/>
          </a:bodyPr>
          <a:lstStyle/>
          <a:p>
            <a:pPr defTabSz="914478"/>
            <a:r>
              <a:rPr lang="zh-CN" altLang="en-US" sz="1100" dirty="0">
                <a:solidFill>
                  <a:srgbClr val="1D1D1A"/>
                </a:solidFill>
                <a:latin typeface="微软雅黑" panose="020B0503020204020204" pitchFamily="34" charset="-122"/>
                <a:ea typeface="微软雅黑" panose="020B0503020204020204" pitchFamily="34" charset="-122"/>
              </a:rPr>
              <a:t>明确战略方向的关注点，对价值动因分析确定的指标进行战略匹配，确保指标符合新的战略方向。</a:t>
            </a:r>
          </a:p>
        </p:txBody>
      </p:sp>
      <p:sp>
        <p:nvSpPr>
          <p:cNvPr id="222" name="矩形 221">
            <a:extLst>
              <a:ext uri="{FF2B5EF4-FFF2-40B4-BE49-F238E27FC236}">
                <a16:creationId xmlns:a16="http://schemas.microsoft.com/office/drawing/2014/main" xmlns="" id="{633C42DF-0B1A-AD44-9E9D-C986953FE77E}"/>
              </a:ext>
            </a:extLst>
          </p:cNvPr>
          <p:cNvSpPr/>
          <p:nvPr/>
        </p:nvSpPr>
        <p:spPr>
          <a:xfrm>
            <a:off x="5463033" y="2754195"/>
            <a:ext cx="1160060" cy="288000"/>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重点关注指标</a:t>
            </a:r>
          </a:p>
        </p:txBody>
      </p:sp>
      <p:cxnSp>
        <p:nvCxnSpPr>
          <p:cNvPr id="223" name="连接符: 肘形 51">
            <a:extLst>
              <a:ext uri="{FF2B5EF4-FFF2-40B4-BE49-F238E27FC236}">
                <a16:creationId xmlns:a16="http://schemas.microsoft.com/office/drawing/2014/main" xmlns="" id="{80FEF8EB-0FD4-404B-A02D-7C6F91844BB5}"/>
              </a:ext>
            </a:extLst>
          </p:cNvPr>
          <p:cNvCxnSpPr>
            <a:endCxn id="222" idx="0"/>
          </p:cNvCxnSpPr>
          <p:nvPr/>
        </p:nvCxnSpPr>
        <p:spPr>
          <a:xfrm rot="16200000" flipH="1">
            <a:off x="4930619" y="1641751"/>
            <a:ext cx="244874" cy="1980014"/>
          </a:xfrm>
          <a:prstGeom prst="bentConnector3">
            <a:avLst>
              <a:gd name="adj1" fmla="val 50000"/>
            </a:avLst>
          </a:prstGeom>
          <a:noFill/>
          <a:ln w="6350" cap="flat" cmpd="sng" algn="ctr">
            <a:solidFill>
              <a:srgbClr val="1D1D1A"/>
            </a:solidFill>
            <a:prstDash val="solid"/>
            <a:miter lim="800000"/>
            <a:tailEnd type="triangle"/>
          </a:ln>
          <a:effectLst/>
        </p:spPr>
      </p:cxnSp>
      <p:cxnSp>
        <p:nvCxnSpPr>
          <p:cNvPr id="224" name="连接符: 肘形 52">
            <a:extLst>
              <a:ext uri="{FF2B5EF4-FFF2-40B4-BE49-F238E27FC236}">
                <a16:creationId xmlns:a16="http://schemas.microsoft.com/office/drawing/2014/main" xmlns="" id="{5F4E6F10-F012-2F44-A1E1-BF1DA521617F}"/>
              </a:ext>
            </a:extLst>
          </p:cNvPr>
          <p:cNvCxnSpPr>
            <a:endCxn id="222" idx="0"/>
          </p:cNvCxnSpPr>
          <p:nvPr/>
        </p:nvCxnSpPr>
        <p:spPr>
          <a:xfrm rot="5400000">
            <a:off x="6940370" y="1597120"/>
            <a:ext cx="259769" cy="2054380"/>
          </a:xfrm>
          <a:prstGeom prst="bentConnector3">
            <a:avLst>
              <a:gd name="adj1" fmla="val 50000"/>
            </a:avLst>
          </a:prstGeom>
          <a:noFill/>
          <a:ln w="6350" cap="flat" cmpd="sng" algn="ctr">
            <a:solidFill>
              <a:srgbClr val="1D1D1A"/>
            </a:solidFill>
            <a:prstDash val="solid"/>
            <a:miter lim="800000"/>
            <a:tailEnd type="triangle"/>
          </a:ln>
          <a:effectLst/>
        </p:spPr>
      </p:cxnSp>
      <p:sp>
        <p:nvSpPr>
          <p:cNvPr id="225" name="矩形 224">
            <a:extLst>
              <a:ext uri="{FF2B5EF4-FFF2-40B4-BE49-F238E27FC236}">
                <a16:creationId xmlns:a16="http://schemas.microsoft.com/office/drawing/2014/main" xmlns="" id="{7FDCA889-D513-3D4E-B9B4-B5E84DA3735E}"/>
              </a:ext>
            </a:extLst>
          </p:cNvPr>
          <p:cNvSpPr/>
          <p:nvPr/>
        </p:nvSpPr>
        <p:spPr>
          <a:xfrm>
            <a:off x="4672004" y="3471109"/>
            <a:ext cx="1160060" cy="288000"/>
          </a:xfrm>
          <a:prstGeom prst="rect">
            <a:avLst/>
          </a:prstGeom>
          <a:solidFill>
            <a:srgbClr val="30B5BB"/>
          </a:solid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行业指标</a:t>
            </a:r>
          </a:p>
        </p:txBody>
      </p:sp>
      <p:sp>
        <p:nvSpPr>
          <p:cNvPr id="226" name="矩形 225">
            <a:extLst>
              <a:ext uri="{FF2B5EF4-FFF2-40B4-BE49-F238E27FC236}">
                <a16:creationId xmlns:a16="http://schemas.microsoft.com/office/drawing/2014/main" xmlns="" id="{308AE97A-79FE-324E-B208-DB370BE9AD09}"/>
              </a:ext>
            </a:extLst>
          </p:cNvPr>
          <p:cNvSpPr/>
          <p:nvPr/>
        </p:nvSpPr>
        <p:spPr>
          <a:xfrm>
            <a:off x="6405067" y="3480269"/>
            <a:ext cx="1160060" cy="288000"/>
          </a:xfrm>
          <a:prstGeom prst="rect">
            <a:avLst/>
          </a:prstGeom>
          <a:solidFill>
            <a:srgbClr val="30B5BB"/>
          </a:solid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公司现有指标</a:t>
            </a:r>
          </a:p>
        </p:txBody>
      </p:sp>
      <p:sp>
        <p:nvSpPr>
          <p:cNvPr id="227" name="文本框 226">
            <a:extLst>
              <a:ext uri="{FF2B5EF4-FFF2-40B4-BE49-F238E27FC236}">
                <a16:creationId xmlns:a16="http://schemas.microsoft.com/office/drawing/2014/main" xmlns="" id="{28C1C961-D510-764F-AE84-3204560C7439}"/>
              </a:ext>
            </a:extLst>
          </p:cNvPr>
          <p:cNvSpPr txBox="1"/>
          <p:nvPr/>
        </p:nvSpPr>
        <p:spPr>
          <a:xfrm>
            <a:off x="3771144" y="3179414"/>
            <a:ext cx="4600002" cy="276999"/>
          </a:xfrm>
          <a:prstGeom prst="rect">
            <a:avLst/>
          </a:prstGeom>
          <a:noFill/>
        </p:spPr>
        <p:txBody>
          <a:bodyPr wrap="square" rtlCol="0">
            <a:spAutoFit/>
          </a:bodyPr>
          <a:lstStyle/>
          <a:p>
            <a:pPr defTabSz="914478"/>
            <a:r>
              <a:rPr lang="zh-CN" altLang="en-US" sz="1200" dirty="0">
                <a:solidFill>
                  <a:srgbClr val="1D1D1A"/>
                </a:solidFill>
                <a:latin typeface="微软雅黑" panose="020B0503020204020204" pitchFamily="34" charset="-122"/>
                <a:ea typeface="微软雅黑" panose="020B0503020204020204" pitchFamily="34" charset="-122"/>
              </a:rPr>
              <a:t>将梳理出来的指标与公司现有指标进行差异对比，确定最终指标</a:t>
            </a:r>
          </a:p>
        </p:txBody>
      </p:sp>
      <p:sp>
        <p:nvSpPr>
          <p:cNvPr id="228" name="箭头: 上 57">
            <a:extLst>
              <a:ext uri="{FF2B5EF4-FFF2-40B4-BE49-F238E27FC236}">
                <a16:creationId xmlns:a16="http://schemas.microsoft.com/office/drawing/2014/main" xmlns="" id="{E9B8B279-1705-034A-B006-4BB5C2B550DC}"/>
              </a:ext>
            </a:extLst>
          </p:cNvPr>
          <p:cNvSpPr/>
          <p:nvPr/>
        </p:nvSpPr>
        <p:spPr>
          <a:xfrm>
            <a:off x="5806500" y="3030702"/>
            <a:ext cx="473122" cy="151535"/>
          </a:xfrm>
          <a:prstGeom prst="upArrow">
            <a:avLst/>
          </a:prstGeom>
          <a:solidFill>
            <a:srgbClr val="30B5BB"/>
          </a:solid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Calibri" panose="020F0502020204030204"/>
            </a:endParaRPr>
          </a:p>
        </p:txBody>
      </p:sp>
      <p:sp>
        <p:nvSpPr>
          <p:cNvPr id="229" name="文本框 228">
            <a:extLst>
              <a:ext uri="{FF2B5EF4-FFF2-40B4-BE49-F238E27FC236}">
                <a16:creationId xmlns:a16="http://schemas.microsoft.com/office/drawing/2014/main" xmlns="" id="{7F128CA1-C932-9B43-B0CC-591A212F5B9D}"/>
              </a:ext>
            </a:extLst>
          </p:cNvPr>
          <p:cNvSpPr txBox="1"/>
          <p:nvPr/>
        </p:nvSpPr>
        <p:spPr>
          <a:xfrm>
            <a:off x="898700" y="3739001"/>
            <a:ext cx="1796414" cy="307777"/>
          </a:xfrm>
          <a:prstGeom prst="rect">
            <a:avLst/>
          </a:prstGeom>
          <a:noFill/>
        </p:spPr>
        <p:txBody>
          <a:bodyPr wrap="square" rtlCol="0" anchor="ctr">
            <a:spAutoFit/>
          </a:bodyPr>
          <a:lstStyle/>
          <a:p>
            <a:pPr algn="ctr" defTabSz="914478"/>
            <a:r>
              <a:rPr lang="zh-CN" altLang="en-US" sz="1400" dirty="0">
                <a:solidFill>
                  <a:srgbClr val="ED7C61"/>
                </a:solidFill>
                <a:latin typeface="微软雅黑" panose="020B0503020204020204" pitchFamily="34" charset="-122"/>
                <a:ea typeface="微软雅黑" panose="020B0503020204020204" pitchFamily="34" charset="-122"/>
              </a:rPr>
              <a:t>方法论模型输入</a:t>
            </a:r>
          </a:p>
        </p:txBody>
      </p:sp>
      <p:sp>
        <p:nvSpPr>
          <p:cNvPr id="230" name="圆角矩形标注 229"/>
          <p:cNvSpPr/>
          <p:nvPr/>
        </p:nvSpPr>
        <p:spPr>
          <a:xfrm>
            <a:off x="315551" y="3127436"/>
            <a:ext cx="2894238" cy="677945"/>
          </a:xfrm>
          <a:prstGeom prst="wedgeRoundRectCallout">
            <a:avLst>
              <a:gd name="adj1" fmla="val 54425"/>
              <a:gd name="adj2" fmla="val 21218"/>
              <a:gd name="adj3" fmla="val 16667"/>
            </a:avLst>
          </a:prstGeom>
          <a:solidFill>
            <a:srgbClr val="00B0F0">
              <a:alpha val="44000"/>
            </a:srgbClr>
          </a:solid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666666"/>
              </a:solidFill>
              <a:effectLst/>
              <a:uLnTx/>
              <a:uFillTx/>
              <a:latin typeface="Calibri" panose="020F0502020204030204"/>
            </a:endParaRPr>
          </a:p>
        </p:txBody>
      </p:sp>
      <p:sp>
        <p:nvSpPr>
          <p:cNvPr id="231" name="圆角矩形标注 230"/>
          <p:cNvSpPr/>
          <p:nvPr/>
        </p:nvSpPr>
        <p:spPr>
          <a:xfrm>
            <a:off x="8872080" y="3139014"/>
            <a:ext cx="2966733" cy="634261"/>
          </a:xfrm>
          <a:prstGeom prst="wedgeRoundRectCallout">
            <a:avLst>
              <a:gd name="adj1" fmla="val -54853"/>
              <a:gd name="adj2" fmla="val 24756"/>
              <a:gd name="adj3" fmla="val 16667"/>
            </a:avLst>
          </a:prstGeom>
          <a:solidFill>
            <a:srgbClr val="00B0F0">
              <a:alpha val="44000"/>
            </a:srgbClr>
          </a:solid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666666"/>
              </a:solidFill>
              <a:effectLst/>
              <a:uLnTx/>
              <a:uFillTx/>
              <a:latin typeface="Calibri" panose="020F0502020204030204"/>
            </a:endParaRPr>
          </a:p>
        </p:txBody>
      </p:sp>
      <p:sp>
        <p:nvSpPr>
          <p:cNvPr id="232" name="文本框 231">
            <a:extLst>
              <a:ext uri="{FF2B5EF4-FFF2-40B4-BE49-F238E27FC236}">
                <a16:creationId xmlns:a16="http://schemas.microsoft.com/office/drawing/2014/main" xmlns="" id="{7F128CA1-C932-9B43-B0CC-591A212F5B9D}"/>
              </a:ext>
            </a:extLst>
          </p:cNvPr>
          <p:cNvSpPr txBox="1"/>
          <p:nvPr/>
        </p:nvSpPr>
        <p:spPr>
          <a:xfrm>
            <a:off x="9378944" y="3720147"/>
            <a:ext cx="1796414" cy="307777"/>
          </a:xfrm>
          <a:prstGeom prst="rect">
            <a:avLst/>
          </a:prstGeom>
          <a:noFill/>
        </p:spPr>
        <p:txBody>
          <a:bodyPr wrap="square" rtlCol="0" anchor="ctr">
            <a:spAutoFit/>
          </a:bodyPr>
          <a:lstStyle/>
          <a:p>
            <a:pPr algn="ctr" defTabSz="914478"/>
            <a:r>
              <a:rPr lang="zh-CN" altLang="en-US" sz="1400" dirty="0">
                <a:solidFill>
                  <a:srgbClr val="ED7C61"/>
                </a:solidFill>
                <a:latin typeface="微软雅黑" panose="020B0503020204020204" pitchFamily="34" charset="-122"/>
                <a:ea typeface="微软雅黑" panose="020B0503020204020204" pitchFamily="34" charset="-122"/>
              </a:rPr>
              <a:t>方法论模型输入</a:t>
            </a:r>
          </a:p>
        </p:txBody>
      </p:sp>
      <p:sp>
        <p:nvSpPr>
          <p:cNvPr id="233" name="矩形 232">
            <a:extLst>
              <a:ext uri="{FF2B5EF4-FFF2-40B4-BE49-F238E27FC236}">
                <a16:creationId xmlns:a16="http://schemas.microsoft.com/office/drawing/2014/main" xmlns="" id="{A6371855-451C-CA44-BEFD-B8765CA3773F}"/>
              </a:ext>
            </a:extLst>
          </p:cNvPr>
          <p:cNvSpPr/>
          <p:nvPr/>
        </p:nvSpPr>
        <p:spPr>
          <a:xfrm>
            <a:off x="589887" y="4052543"/>
            <a:ext cx="11254055" cy="1369743"/>
          </a:xfrm>
          <a:prstGeom prst="rect">
            <a:avLst/>
          </a:prstGeom>
          <a:solidFill>
            <a:srgbClr val="A5A5A5">
              <a:lumMod val="20000"/>
              <a:lumOff val="80000"/>
            </a:srgbClr>
          </a:solidFill>
          <a:ln w="12700" cap="flat" cmpd="sng" algn="ctr">
            <a:noFill/>
            <a:prstDash val="solid"/>
            <a:miter lim="800000"/>
          </a:ln>
          <a:effectLst/>
        </p:spPr>
        <p:txBody>
          <a:bodyPr rtlCol="0" anchor="ctr"/>
          <a:lstStyle/>
          <a:p>
            <a:pPr algn="ctr" defTabSz="914478"/>
            <a:endParaRPr lang="zh-CN" altLang="en-US" sz="1600" kern="0">
              <a:solidFill>
                <a:prstClr val="white"/>
              </a:solidFill>
              <a:latin typeface="微软雅黑" panose="020B0503020204020204" pitchFamily="34" charset="-122"/>
              <a:ea typeface="微软雅黑" panose="020B0503020204020204" pitchFamily="34" charset="-122"/>
              <a:cs typeface="Microsoft Sans Serif" panose="020B0604020202020204" charset="0"/>
            </a:endParaRPr>
          </a:p>
        </p:txBody>
      </p:sp>
      <p:sp>
        <p:nvSpPr>
          <p:cNvPr id="234" name="TextBox 149">
            <a:extLst>
              <a:ext uri="{FF2B5EF4-FFF2-40B4-BE49-F238E27FC236}">
                <a16:creationId xmlns:a16="http://schemas.microsoft.com/office/drawing/2014/main" xmlns="" id="{4E8C2FE5-E2C6-4441-8CFE-0B481AF40280}"/>
              </a:ext>
            </a:extLst>
          </p:cNvPr>
          <p:cNvSpPr txBox="1"/>
          <p:nvPr/>
        </p:nvSpPr>
        <p:spPr>
          <a:xfrm>
            <a:off x="6442421" y="4574446"/>
            <a:ext cx="2943227" cy="769441"/>
          </a:xfrm>
          <a:prstGeom prst="rect">
            <a:avLst/>
          </a:prstGeom>
          <a:noFill/>
          <a:ln>
            <a:noFill/>
          </a:ln>
        </p:spPr>
        <p:txBody>
          <a:bodyPr wrap="square" rtlCol="0">
            <a:spAutoFit/>
          </a:bodyPr>
          <a:lstStyle/>
          <a:p>
            <a:pPr marL="176213" indent="-176213" defTabSz="914478">
              <a:buFont typeface="Arial" panose="020B0604020202020204" pitchFamily="34" charset="0"/>
              <a:buChar char="•"/>
              <a:defRPr/>
            </a:pPr>
            <a:r>
              <a:rPr lang="zh-CN" altLang="en-US" sz="1100" kern="0" dirty="0">
                <a:solidFill>
                  <a:prstClr val="black"/>
                </a:solidFill>
                <a:latin typeface="微软雅黑" panose="020B0503020204020204" pitchFamily="34" charset="-122"/>
                <a:ea typeface="微软雅黑" panose="020B0503020204020204" pitchFamily="34" charset="-122"/>
                <a:sym typeface="+mn-ea"/>
              </a:rPr>
              <a:t>规范指标标准，包括标准含义和计算逻辑</a:t>
            </a:r>
            <a:endParaRPr lang="en-US" altLang="zh-CN" sz="1100" kern="0" dirty="0">
              <a:solidFill>
                <a:prstClr val="black"/>
              </a:solidFill>
              <a:latin typeface="微软雅黑" panose="020B0503020204020204" pitchFamily="34" charset="-122"/>
              <a:ea typeface="微软雅黑" panose="020B0503020204020204" pitchFamily="34" charset="-122"/>
              <a:sym typeface="+mn-ea"/>
            </a:endParaRPr>
          </a:p>
          <a:p>
            <a:pPr marL="176213" indent="-176213" defTabSz="914478">
              <a:buFont typeface="Arial" panose="020B0604020202020204" pitchFamily="34" charset="0"/>
              <a:buChar char="•"/>
              <a:defRPr/>
            </a:pPr>
            <a:r>
              <a:rPr lang="zh-CN" altLang="en-US" sz="1100" kern="0" dirty="0">
                <a:solidFill>
                  <a:prstClr val="black"/>
                </a:solidFill>
                <a:latin typeface="微软雅黑" panose="020B0503020204020204" pitchFamily="34" charset="-122"/>
                <a:ea typeface="微软雅黑" panose="020B0503020204020204" pitchFamily="34" charset="-122"/>
                <a:sym typeface="+mn-ea"/>
              </a:rPr>
              <a:t>区分指标在各业务单元不同业务场景中以及各维度组合中的特殊规则和个性口径</a:t>
            </a:r>
            <a:endParaRPr lang="en-US" altLang="zh-CN" sz="1100" kern="0" dirty="0">
              <a:solidFill>
                <a:prstClr val="black"/>
              </a:solidFill>
              <a:latin typeface="微软雅黑" panose="020B0503020204020204" pitchFamily="34" charset="-122"/>
              <a:ea typeface="微软雅黑" panose="020B0503020204020204" pitchFamily="34" charset="-122"/>
              <a:sym typeface="+mn-ea"/>
            </a:endParaRPr>
          </a:p>
          <a:p>
            <a:pPr marL="176213" indent="-176213" defTabSz="914478">
              <a:buFont typeface="Arial" panose="020B0604020202020204" pitchFamily="34" charset="0"/>
              <a:buChar char="•"/>
              <a:defRPr/>
            </a:pPr>
            <a:r>
              <a:rPr lang="zh-CN" altLang="en-US" sz="1100" kern="0" dirty="0">
                <a:solidFill>
                  <a:prstClr val="black"/>
                </a:solidFill>
                <a:latin typeface="微软雅黑" panose="020B0503020204020204" pitchFamily="34" charset="-122"/>
                <a:ea typeface="微软雅黑" panose="020B0503020204020204" pitchFamily="34" charset="-122"/>
                <a:cs typeface="Microsoft Sans Serif" panose="020B0604020202020204" charset="0"/>
              </a:rPr>
              <a:t>补充维度属性，形成完整的指标定义</a:t>
            </a:r>
            <a:endParaRPr lang="en-US" altLang="zh-CN" sz="1100" kern="0" dirty="0">
              <a:solidFill>
                <a:prstClr val="black"/>
              </a:solidFill>
              <a:latin typeface="微软雅黑" panose="020B0503020204020204" pitchFamily="34" charset="-122"/>
              <a:ea typeface="微软雅黑" panose="020B0503020204020204" pitchFamily="34" charset="-122"/>
              <a:cs typeface="Microsoft Sans Serif" panose="020B0604020202020204" charset="0"/>
            </a:endParaRPr>
          </a:p>
        </p:txBody>
      </p:sp>
      <p:sp>
        <p:nvSpPr>
          <p:cNvPr id="235" name="五边形 234">
            <a:extLst>
              <a:ext uri="{FF2B5EF4-FFF2-40B4-BE49-F238E27FC236}">
                <a16:creationId xmlns:a16="http://schemas.microsoft.com/office/drawing/2014/main" xmlns="" id="{F0E8D5BE-C1F8-E148-9622-BC906E078FFD}"/>
              </a:ext>
            </a:extLst>
          </p:cNvPr>
          <p:cNvSpPr/>
          <p:nvPr/>
        </p:nvSpPr>
        <p:spPr>
          <a:xfrm>
            <a:off x="589887" y="4074403"/>
            <a:ext cx="2684967" cy="493327"/>
          </a:xfrm>
          <a:prstGeom prst="homePlate">
            <a:avLst/>
          </a:prstGeom>
          <a:solidFill>
            <a:srgbClr val="00B0F0"/>
          </a:solidFill>
          <a:ln w="12700" cap="flat" cmpd="sng" algn="ctr">
            <a:noFill/>
            <a:prstDash val="solid"/>
            <a:miter lim="800000"/>
          </a:ln>
          <a:effectLst/>
        </p:spPr>
        <p:txBody>
          <a:bodyPr rtlCol="0" anchor="ctr"/>
          <a:lstStyle/>
          <a:p>
            <a:pPr algn="ctr" defTabSz="914478"/>
            <a:r>
              <a:rPr lang="zh-CN" altLang="en-US" sz="1600" kern="0" dirty="0">
                <a:solidFill>
                  <a:prstClr val="white"/>
                </a:solidFill>
                <a:latin typeface="微软雅黑" panose="020B0503020204020204" pitchFamily="34" charset="-122"/>
                <a:ea typeface="微软雅黑" panose="020B0503020204020204" pitchFamily="34" charset="-122"/>
                <a:cs typeface="Microsoft Sans Serif" panose="020B0604020202020204" charset="0"/>
              </a:rPr>
              <a:t>指标收集</a:t>
            </a:r>
          </a:p>
        </p:txBody>
      </p:sp>
      <p:sp>
        <p:nvSpPr>
          <p:cNvPr id="236" name="TextBox 146">
            <a:extLst>
              <a:ext uri="{FF2B5EF4-FFF2-40B4-BE49-F238E27FC236}">
                <a16:creationId xmlns:a16="http://schemas.microsoft.com/office/drawing/2014/main" xmlns="" id="{F73284D2-9F60-9248-8B9E-98B080302B4D}"/>
              </a:ext>
            </a:extLst>
          </p:cNvPr>
          <p:cNvSpPr txBox="1"/>
          <p:nvPr/>
        </p:nvSpPr>
        <p:spPr>
          <a:xfrm>
            <a:off x="589888" y="4590477"/>
            <a:ext cx="2537047" cy="600164"/>
          </a:xfrm>
          <a:prstGeom prst="rect">
            <a:avLst/>
          </a:prstGeom>
          <a:noFill/>
          <a:ln>
            <a:noFill/>
          </a:ln>
        </p:spPr>
        <p:txBody>
          <a:bodyPr wrap="square" rtlCol="0">
            <a:spAutoFit/>
          </a:bodyPr>
          <a:lstStyle/>
          <a:p>
            <a:pPr marL="176213" indent="-176213" defTabSz="914478">
              <a:buFont typeface="Arial" panose="020B0604020202020204" pitchFamily="34" charset="0"/>
              <a:buChar char="•"/>
              <a:defRPr/>
            </a:pPr>
            <a:r>
              <a:rPr lang="zh-CN" altLang="en-US" sz="1100" kern="0" dirty="0">
                <a:solidFill>
                  <a:prstClr val="black"/>
                </a:solidFill>
                <a:latin typeface="微软雅黑" panose="020B0503020204020204" pitchFamily="34" charset="-122"/>
                <a:ea typeface="微软雅黑" panose="020B0503020204020204" pitchFamily="34" charset="-122"/>
                <a:cs typeface="Microsoft Sans Serif" panose="020B0604020202020204" charset="0"/>
              </a:rPr>
              <a:t>收集现有财务报表</a:t>
            </a:r>
            <a:r>
              <a:rPr lang="en-US" altLang="zh-CN" sz="1100" kern="0" dirty="0">
                <a:solidFill>
                  <a:prstClr val="black"/>
                </a:solidFill>
                <a:latin typeface="微软雅黑" panose="020B0503020204020204" pitchFamily="34" charset="-122"/>
                <a:ea typeface="微软雅黑" panose="020B0503020204020204" pitchFamily="34" charset="-122"/>
                <a:cs typeface="Microsoft Sans Serif" panose="020B0604020202020204" charset="0"/>
              </a:rPr>
              <a:t>/</a:t>
            </a:r>
            <a:r>
              <a:rPr lang="zh-CN" altLang="en-US" sz="1100" kern="0" dirty="0">
                <a:solidFill>
                  <a:prstClr val="black"/>
                </a:solidFill>
                <a:latin typeface="微软雅黑" panose="020B0503020204020204" pitchFamily="34" charset="-122"/>
                <a:ea typeface="微软雅黑" panose="020B0503020204020204" pitchFamily="34" charset="-122"/>
                <a:cs typeface="Microsoft Sans Serif" panose="020B0604020202020204" charset="0"/>
              </a:rPr>
              <a:t>业务报表，了解指标现状（公共口径和相关信息）</a:t>
            </a:r>
            <a:endParaRPr lang="en-US" altLang="zh-CN" sz="1100" kern="0" dirty="0">
              <a:solidFill>
                <a:prstClr val="black"/>
              </a:solidFill>
              <a:latin typeface="微软雅黑" panose="020B0503020204020204" pitchFamily="34" charset="-122"/>
              <a:ea typeface="微软雅黑" panose="020B0503020204020204" pitchFamily="34" charset="-122"/>
              <a:cs typeface="Microsoft Sans Serif" panose="020B0604020202020204" charset="0"/>
            </a:endParaRPr>
          </a:p>
          <a:p>
            <a:pPr marL="176213" indent="-176213" defTabSz="914478">
              <a:buFont typeface="Arial" panose="020B0604020202020204" pitchFamily="34" charset="0"/>
              <a:buChar char="•"/>
              <a:defRPr/>
            </a:pPr>
            <a:r>
              <a:rPr lang="zh-CN" altLang="en-US" sz="1100" kern="0" dirty="0">
                <a:solidFill>
                  <a:prstClr val="black"/>
                </a:solidFill>
                <a:latin typeface="微软雅黑" panose="020B0503020204020204" pitchFamily="34" charset="-122"/>
                <a:ea typeface="微软雅黑" panose="020B0503020204020204" pitchFamily="34" charset="-122"/>
                <a:cs typeface="Microsoft Sans Serif" panose="020B0604020202020204" charset="0"/>
              </a:rPr>
              <a:t>平铺指标后填列至指标梳理模板</a:t>
            </a:r>
          </a:p>
        </p:txBody>
      </p:sp>
      <p:sp>
        <p:nvSpPr>
          <p:cNvPr id="237" name="TextBox 147">
            <a:extLst>
              <a:ext uri="{FF2B5EF4-FFF2-40B4-BE49-F238E27FC236}">
                <a16:creationId xmlns:a16="http://schemas.microsoft.com/office/drawing/2014/main" xmlns="" id="{E367D18E-32EF-9C40-82D4-6A80384FDEFB}"/>
              </a:ext>
            </a:extLst>
          </p:cNvPr>
          <p:cNvSpPr txBox="1"/>
          <p:nvPr/>
        </p:nvSpPr>
        <p:spPr>
          <a:xfrm>
            <a:off x="3229355" y="4530055"/>
            <a:ext cx="3269337" cy="1107996"/>
          </a:xfrm>
          <a:prstGeom prst="rect">
            <a:avLst/>
          </a:prstGeom>
          <a:noFill/>
          <a:ln>
            <a:noFill/>
          </a:ln>
        </p:spPr>
        <p:txBody>
          <a:bodyPr wrap="square" rtlCol="0">
            <a:spAutoFit/>
          </a:bodyPr>
          <a:lstStyle/>
          <a:p>
            <a:pPr marL="176213" indent="-176213" defTabSz="914478">
              <a:buFont typeface="Arial" panose="020B0604020202020204" pitchFamily="34" charset="0"/>
              <a:buChar char="•"/>
              <a:defRPr/>
            </a:pPr>
            <a:r>
              <a:rPr lang="zh-CN" altLang="en-US" sz="1100" kern="0" dirty="0">
                <a:solidFill>
                  <a:prstClr val="black"/>
                </a:solidFill>
                <a:latin typeface="微软雅黑" panose="020B0503020204020204" pitchFamily="34" charset="-122"/>
                <a:ea typeface="微软雅黑" panose="020B0503020204020204" pitchFamily="34" charset="-122"/>
                <a:sym typeface="+mn-ea"/>
              </a:rPr>
              <a:t>指标平铺后去重</a:t>
            </a:r>
            <a:endParaRPr lang="en-US" altLang="zh-CN" sz="1100" kern="0" dirty="0">
              <a:solidFill>
                <a:prstClr val="black"/>
              </a:solidFill>
              <a:latin typeface="微软雅黑" panose="020B0503020204020204" pitchFamily="34" charset="-122"/>
              <a:ea typeface="微软雅黑" panose="020B0503020204020204" pitchFamily="34" charset="-122"/>
              <a:sym typeface="+mn-ea"/>
            </a:endParaRPr>
          </a:p>
          <a:p>
            <a:pPr marL="176213" indent="-176213" defTabSz="914478">
              <a:buFont typeface="Arial" panose="020B0604020202020204" pitchFamily="34" charset="0"/>
              <a:buChar char="•"/>
              <a:defRPr/>
            </a:pPr>
            <a:r>
              <a:rPr lang="zh-CN" altLang="en-US" sz="1100" kern="0" dirty="0">
                <a:solidFill>
                  <a:prstClr val="black"/>
                </a:solidFill>
                <a:latin typeface="微软雅黑" panose="020B0503020204020204" pitchFamily="34" charset="-122"/>
                <a:ea typeface="微软雅黑" panose="020B0503020204020204" pitchFamily="34" charset="-122"/>
                <a:sym typeface="+mn-ea"/>
              </a:rPr>
              <a:t>拆分指标维度、公共计算规则等，规范指标表达方式</a:t>
            </a:r>
          </a:p>
          <a:p>
            <a:pPr marL="176213" indent="-176213" defTabSz="914478">
              <a:buFont typeface="Arial" panose="020B0604020202020204" pitchFamily="34" charset="0"/>
              <a:buChar char="•"/>
              <a:defRPr/>
            </a:pPr>
            <a:r>
              <a:rPr lang="zh-CN" altLang="en-US" sz="1100" kern="0" dirty="0">
                <a:solidFill>
                  <a:prstClr val="black"/>
                </a:solidFill>
                <a:latin typeface="微软雅黑" panose="020B0503020204020204" pitchFamily="34" charset="-122"/>
                <a:ea typeface="微软雅黑" panose="020B0503020204020204" pitchFamily="34" charset="-122"/>
                <a:sym typeface="+mn-ea"/>
              </a:rPr>
              <a:t>梳理指标的系统取数来源</a:t>
            </a:r>
            <a:endParaRPr lang="en-US" altLang="zh-CN" sz="1100" kern="0" dirty="0">
              <a:solidFill>
                <a:prstClr val="black"/>
              </a:solidFill>
              <a:latin typeface="微软雅黑" panose="020B0503020204020204" pitchFamily="34" charset="-122"/>
              <a:ea typeface="微软雅黑" panose="020B0503020204020204" pitchFamily="34" charset="-122"/>
              <a:sym typeface="+mn-ea"/>
            </a:endParaRPr>
          </a:p>
          <a:p>
            <a:pPr marL="176213" indent="-176213" defTabSz="914478">
              <a:buFont typeface="Arial" panose="020B0604020202020204" pitchFamily="34" charset="0"/>
              <a:buChar char="•"/>
              <a:defRPr/>
            </a:pPr>
            <a:r>
              <a:rPr lang="zh-CN" altLang="en-US" sz="1100" kern="0" dirty="0">
                <a:solidFill>
                  <a:prstClr val="black"/>
                </a:solidFill>
                <a:latin typeface="微软雅黑" panose="020B0503020204020204" pitchFamily="34" charset="-122"/>
                <a:ea typeface="微软雅黑" panose="020B0503020204020204" pitchFamily="34" charset="-122"/>
                <a:cs typeface="Microsoft Sans Serif" panose="020B0604020202020204" charset="0"/>
              </a:rPr>
              <a:t>将指标与各业务场景对应，补充或修订指标</a:t>
            </a:r>
            <a:endParaRPr lang="en-US" sz="1100" kern="0" dirty="0">
              <a:solidFill>
                <a:prstClr val="black"/>
              </a:solidFill>
              <a:latin typeface="微软雅黑" panose="020B0503020204020204" pitchFamily="34" charset="-122"/>
              <a:ea typeface="微软雅黑" panose="020B0503020204020204" pitchFamily="34" charset="-122"/>
              <a:cs typeface="Microsoft Sans Serif" panose="020B0604020202020204" charset="0"/>
            </a:endParaRPr>
          </a:p>
          <a:p>
            <a:pPr marL="285750" indent="-285750" defTabSz="914478">
              <a:buFont typeface="Arial" panose="020B0604020202020204" pitchFamily="34" charset="0"/>
              <a:buChar char="•"/>
              <a:defRPr/>
            </a:pPr>
            <a:endParaRPr lang="en-US" sz="1100" kern="0" dirty="0">
              <a:solidFill>
                <a:prstClr val="black"/>
              </a:solidFill>
              <a:latin typeface="微软雅黑" panose="020B0503020204020204" pitchFamily="34" charset="-122"/>
              <a:ea typeface="微软雅黑" panose="020B0503020204020204" pitchFamily="34" charset="-122"/>
              <a:cs typeface="Microsoft Sans Serif" panose="020B0604020202020204" charset="0"/>
            </a:endParaRPr>
          </a:p>
        </p:txBody>
      </p:sp>
      <p:sp>
        <p:nvSpPr>
          <p:cNvPr id="238" name="TextBox 149">
            <a:extLst>
              <a:ext uri="{FF2B5EF4-FFF2-40B4-BE49-F238E27FC236}">
                <a16:creationId xmlns:a16="http://schemas.microsoft.com/office/drawing/2014/main" xmlns="" id="{0E63A1F0-3D37-4D4F-AC7B-0415A6DC1209}"/>
              </a:ext>
            </a:extLst>
          </p:cNvPr>
          <p:cNvSpPr txBox="1"/>
          <p:nvPr/>
        </p:nvSpPr>
        <p:spPr>
          <a:xfrm>
            <a:off x="9242692" y="4586801"/>
            <a:ext cx="2533014" cy="262767"/>
          </a:xfrm>
          <a:prstGeom prst="rect">
            <a:avLst/>
          </a:prstGeom>
          <a:noFill/>
          <a:ln>
            <a:noFill/>
          </a:ln>
        </p:spPr>
        <p:txBody>
          <a:bodyPr wrap="square" rtlCol="0">
            <a:spAutoFit/>
          </a:bodyPr>
          <a:lstStyle/>
          <a:p>
            <a:pPr marL="176213" indent="-176213" defTabSz="914478">
              <a:buFont typeface="Arial" panose="020B0604020202020204" pitchFamily="34" charset="0"/>
              <a:buChar char="•"/>
              <a:defRPr/>
            </a:pPr>
            <a:r>
              <a:rPr lang="zh-CN" altLang="en-US" sz="1100" kern="0" dirty="0">
                <a:solidFill>
                  <a:prstClr val="black"/>
                </a:solidFill>
                <a:latin typeface="微软雅黑" panose="020B0503020204020204" pitchFamily="34" charset="-122"/>
                <a:ea typeface="微软雅黑" panose="020B0503020204020204" pitchFamily="34" charset="-122"/>
                <a:cs typeface="Microsoft Sans Serif" panose="020B0604020202020204" charset="0"/>
              </a:rPr>
              <a:t>建立指标与业务数据的引用关系</a:t>
            </a:r>
          </a:p>
        </p:txBody>
      </p:sp>
      <p:sp>
        <p:nvSpPr>
          <p:cNvPr id="239" name="五边形 238">
            <a:extLst>
              <a:ext uri="{FF2B5EF4-FFF2-40B4-BE49-F238E27FC236}">
                <a16:creationId xmlns:a16="http://schemas.microsoft.com/office/drawing/2014/main" xmlns="" id="{F0E8D5BE-C1F8-E148-9622-BC906E078FFD}"/>
              </a:ext>
            </a:extLst>
          </p:cNvPr>
          <p:cNvSpPr/>
          <p:nvPr/>
        </p:nvSpPr>
        <p:spPr>
          <a:xfrm>
            <a:off x="3222965" y="4062619"/>
            <a:ext cx="3269337" cy="493327"/>
          </a:xfrm>
          <a:prstGeom prst="homePlate">
            <a:avLst/>
          </a:prstGeom>
          <a:solidFill>
            <a:srgbClr val="00B0F0"/>
          </a:solidFill>
          <a:ln w="12700" cap="flat" cmpd="sng" algn="ctr">
            <a:noFill/>
            <a:prstDash val="solid"/>
            <a:miter lim="800000"/>
          </a:ln>
          <a:effectLst/>
        </p:spPr>
        <p:txBody>
          <a:bodyPr rtlCol="0" anchor="ctr"/>
          <a:lstStyle/>
          <a:p>
            <a:pPr algn="ctr" defTabSz="914478"/>
            <a:r>
              <a:rPr lang="zh-CN" altLang="en-US" sz="1600" kern="0" dirty="0">
                <a:solidFill>
                  <a:prstClr val="white"/>
                </a:solidFill>
                <a:latin typeface="微软雅黑" panose="020B0503020204020204" pitchFamily="34" charset="-122"/>
                <a:ea typeface="微软雅黑" panose="020B0503020204020204" pitchFamily="34" charset="-122"/>
                <a:cs typeface="Microsoft Sans Serif" panose="020B0604020202020204" charset="0"/>
              </a:rPr>
              <a:t>指标整理</a:t>
            </a:r>
          </a:p>
        </p:txBody>
      </p:sp>
      <p:sp>
        <p:nvSpPr>
          <p:cNvPr id="356" name="五边形 355">
            <a:extLst>
              <a:ext uri="{FF2B5EF4-FFF2-40B4-BE49-F238E27FC236}">
                <a16:creationId xmlns:a16="http://schemas.microsoft.com/office/drawing/2014/main" xmlns="" id="{F0E8D5BE-C1F8-E148-9622-BC906E078FFD}"/>
              </a:ext>
            </a:extLst>
          </p:cNvPr>
          <p:cNvSpPr/>
          <p:nvPr/>
        </p:nvSpPr>
        <p:spPr>
          <a:xfrm>
            <a:off x="6492303" y="4057581"/>
            <a:ext cx="2789659" cy="493327"/>
          </a:xfrm>
          <a:prstGeom prst="homePlate">
            <a:avLst/>
          </a:prstGeom>
          <a:solidFill>
            <a:srgbClr val="00B0F0"/>
          </a:solidFill>
          <a:ln w="12700" cap="flat" cmpd="sng" algn="ctr">
            <a:noFill/>
            <a:prstDash val="solid"/>
            <a:miter lim="800000"/>
          </a:ln>
          <a:effectLst/>
        </p:spPr>
        <p:txBody>
          <a:bodyPr rtlCol="0" anchor="ctr"/>
          <a:lstStyle/>
          <a:p>
            <a:pPr algn="ctr" defTabSz="914478"/>
            <a:r>
              <a:rPr lang="zh-CN" altLang="en-US" sz="1600" kern="0" dirty="0">
                <a:solidFill>
                  <a:prstClr val="white"/>
                </a:solidFill>
                <a:latin typeface="微软雅黑" panose="020B0503020204020204" pitchFamily="34" charset="-122"/>
                <a:ea typeface="微软雅黑" panose="020B0503020204020204" pitchFamily="34" charset="-122"/>
                <a:cs typeface="Microsoft Sans Serif" panose="020B0604020202020204" charset="0"/>
              </a:rPr>
              <a:t>指标定义</a:t>
            </a:r>
          </a:p>
        </p:txBody>
      </p:sp>
      <p:sp>
        <p:nvSpPr>
          <p:cNvPr id="357" name="五边形 356">
            <a:extLst>
              <a:ext uri="{FF2B5EF4-FFF2-40B4-BE49-F238E27FC236}">
                <a16:creationId xmlns:a16="http://schemas.microsoft.com/office/drawing/2014/main" xmlns="" id="{F0E8D5BE-C1F8-E148-9622-BC906E078FFD}"/>
              </a:ext>
            </a:extLst>
          </p:cNvPr>
          <p:cNvSpPr/>
          <p:nvPr/>
        </p:nvSpPr>
        <p:spPr>
          <a:xfrm>
            <a:off x="9281962" y="4046778"/>
            <a:ext cx="2574760" cy="493327"/>
          </a:xfrm>
          <a:prstGeom prst="homePlate">
            <a:avLst/>
          </a:prstGeom>
          <a:solidFill>
            <a:srgbClr val="00B0F0"/>
          </a:solidFill>
          <a:ln w="12700" cap="flat" cmpd="sng" algn="ctr">
            <a:noFill/>
            <a:prstDash val="solid"/>
            <a:miter lim="800000"/>
          </a:ln>
          <a:effectLst/>
        </p:spPr>
        <p:txBody>
          <a:bodyPr rtlCol="0" anchor="ctr"/>
          <a:lstStyle/>
          <a:p>
            <a:pPr algn="ctr" defTabSz="914478"/>
            <a:r>
              <a:rPr lang="zh-CN" altLang="en-US" sz="1600" kern="0" dirty="0">
                <a:solidFill>
                  <a:prstClr val="white"/>
                </a:solidFill>
                <a:latin typeface="微软雅黑" panose="020B0503020204020204" pitchFamily="34" charset="-122"/>
                <a:ea typeface="微软雅黑" panose="020B0503020204020204" pitchFamily="34" charset="-122"/>
                <a:cs typeface="Microsoft Sans Serif" panose="020B0604020202020204" charset="0"/>
              </a:rPr>
              <a:t>指标映射</a:t>
            </a:r>
          </a:p>
        </p:txBody>
      </p:sp>
      <p:sp>
        <p:nvSpPr>
          <p:cNvPr id="358" name="Rectangle 186">
            <a:extLst>
              <a:ext uri="{FF2B5EF4-FFF2-40B4-BE49-F238E27FC236}">
                <a16:creationId xmlns:a16="http://schemas.microsoft.com/office/drawing/2014/main" xmlns="" id="{5F1A006D-0E96-C641-BE2F-38D036A46E5B}"/>
              </a:ext>
            </a:extLst>
          </p:cNvPr>
          <p:cNvSpPr/>
          <p:nvPr/>
        </p:nvSpPr>
        <p:spPr>
          <a:xfrm>
            <a:off x="320147" y="5459992"/>
            <a:ext cx="269740" cy="589066"/>
          </a:xfrm>
          <a:prstGeom prst="rect">
            <a:avLst/>
          </a:prstGeom>
          <a:solidFill>
            <a:srgbClr val="00B0F0"/>
          </a:solidFill>
          <a:ln w="12700" cap="flat" cmpd="sng" algn="ctr">
            <a:noFill/>
            <a:prstDash val="solid"/>
            <a:miter lim="800000"/>
          </a:ln>
          <a:effectLst/>
        </p:spPr>
        <p:txBody>
          <a:bodyPr rtlCol="0" anchor="ctr"/>
          <a:lstStyle/>
          <a:p>
            <a:pPr algn="ctr" defTabSz="914478"/>
            <a:r>
              <a:rPr lang="zh-CN" altLang="en-US" sz="1200" kern="0" dirty="0">
                <a:solidFill>
                  <a:prstClr val="white"/>
                </a:solidFill>
                <a:latin typeface="微软雅黑" panose="020B0503020204020204" pitchFamily="34" charset="-122"/>
                <a:ea typeface="微软雅黑" panose="020B0503020204020204" pitchFamily="34" charset="-122"/>
                <a:cs typeface="Microsoft Sans Serif" panose="020B0604020202020204" charset="0"/>
              </a:rPr>
              <a:t>输入</a:t>
            </a:r>
          </a:p>
        </p:txBody>
      </p:sp>
      <p:sp>
        <p:nvSpPr>
          <p:cNvPr id="359" name="圆角矩形 358">
            <a:extLst>
              <a:ext uri="{FF2B5EF4-FFF2-40B4-BE49-F238E27FC236}">
                <a16:creationId xmlns:a16="http://schemas.microsoft.com/office/drawing/2014/main" xmlns="" id="{A15A87EE-3FB9-C743-9FDB-BA81C4E781F1}"/>
              </a:ext>
            </a:extLst>
          </p:cNvPr>
          <p:cNvSpPr/>
          <p:nvPr/>
        </p:nvSpPr>
        <p:spPr>
          <a:xfrm>
            <a:off x="677118" y="5596951"/>
            <a:ext cx="1094705" cy="288031"/>
          </a:xfrm>
          <a:prstGeom prst="roundRect">
            <a:avLst/>
          </a:prstGeom>
          <a:noFill/>
          <a:ln w="19050" cap="flat" cmpd="sng" algn="ctr">
            <a:solidFill>
              <a:srgbClr val="30B5C5">
                <a:lumMod val="50000"/>
              </a:srgbClr>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1000" b="0" i="0" u="none" strike="noStrike" kern="0" cap="none" spc="0" normalizeH="0" baseline="0" noProof="0" dirty="0" smtClean="0">
                <a:ln>
                  <a:noFill/>
                </a:ln>
                <a:solidFill>
                  <a:srgbClr val="1D1D1A"/>
                </a:solidFill>
                <a:effectLst/>
                <a:uLnTx/>
                <a:uFillTx/>
                <a:latin typeface="Microsoft YaHei" panose="020B0503020204020204" pitchFamily="34" charset="-122"/>
                <a:ea typeface="Microsoft YaHei" panose="020B0503020204020204" pitchFamily="34" charset="-122"/>
              </a:rPr>
              <a:t>现有报表需求</a:t>
            </a:r>
          </a:p>
        </p:txBody>
      </p:sp>
      <p:sp>
        <p:nvSpPr>
          <p:cNvPr id="360" name="圆角矩形 359">
            <a:extLst>
              <a:ext uri="{FF2B5EF4-FFF2-40B4-BE49-F238E27FC236}">
                <a16:creationId xmlns:a16="http://schemas.microsoft.com/office/drawing/2014/main" xmlns="" id="{9B3B8CA8-C6F2-5244-85B6-339993165F4A}"/>
              </a:ext>
            </a:extLst>
          </p:cNvPr>
          <p:cNvSpPr/>
          <p:nvPr/>
        </p:nvSpPr>
        <p:spPr>
          <a:xfrm>
            <a:off x="1832763" y="5596949"/>
            <a:ext cx="1047893" cy="288032"/>
          </a:xfrm>
          <a:prstGeom prst="roundRect">
            <a:avLst/>
          </a:prstGeom>
          <a:noFill/>
          <a:ln w="19050" cap="flat" cmpd="sng" algn="ctr">
            <a:solidFill>
              <a:srgbClr val="30B5C5">
                <a:lumMod val="50000"/>
              </a:srgbClr>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1000" b="0" i="0" u="none" strike="noStrike" kern="0" cap="none" spc="0" normalizeH="0" baseline="0" noProof="0" dirty="0" smtClean="0">
                <a:ln>
                  <a:noFill/>
                </a:ln>
                <a:solidFill>
                  <a:srgbClr val="1D1D1A"/>
                </a:solidFill>
                <a:effectLst/>
                <a:uLnTx/>
                <a:uFillTx/>
                <a:latin typeface="Microsoft YaHei" panose="020B0503020204020204" pitchFamily="34" charset="-122"/>
                <a:ea typeface="Microsoft YaHei" panose="020B0503020204020204" pitchFamily="34" charset="-122"/>
              </a:rPr>
              <a:t>新需求收集</a:t>
            </a:r>
          </a:p>
        </p:txBody>
      </p:sp>
      <p:sp>
        <p:nvSpPr>
          <p:cNvPr id="361" name="圆角矩形 360">
            <a:extLst>
              <a:ext uri="{FF2B5EF4-FFF2-40B4-BE49-F238E27FC236}">
                <a16:creationId xmlns:a16="http://schemas.microsoft.com/office/drawing/2014/main" xmlns="" id="{7D0EA0D7-C617-8545-9823-837CE091D3AA}"/>
              </a:ext>
            </a:extLst>
          </p:cNvPr>
          <p:cNvSpPr/>
          <p:nvPr/>
        </p:nvSpPr>
        <p:spPr>
          <a:xfrm>
            <a:off x="4989327" y="5605020"/>
            <a:ext cx="1131200" cy="279961"/>
          </a:xfrm>
          <a:prstGeom prst="roundRect">
            <a:avLst/>
          </a:prstGeom>
          <a:noFill/>
          <a:ln w="19050" cap="flat" cmpd="sng" algn="ctr">
            <a:solidFill>
              <a:srgbClr val="30B5C5">
                <a:lumMod val="50000"/>
              </a:srgbClr>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1000" b="0" i="0" u="none" strike="noStrike" kern="0" cap="none" spc="0" normalizeH="0" baseline="0" noProof="0" dirty="0" smtClean="0">
                <a:ln>
                  <a:noFill/>
                </a:ln>
                <a:solidFill>
                  <a:srgbClr val="1D1D1A"/>
                </a:solidFill>
                <a:effectLst/>
                <a:uLnTx/>
                <a:uFillTx/>
                <a:latin typeface="Microsoft YaHei" panose="020B0503020204020204" pitchFamily="34" charset="-122"/>
                <a:ea typeface="Microsoft YaHei" panose="020B0503020204020204" pitchFamily="34" charset="-122"/>
              </a:rPr>
              <a:t>业务部门研讨</a:t>
            </a:r>
          </a:p>
        </p:txBody>
      </p:sp>
      <p:sp>
        <p:nvSpPr>
          <p:cNvPr id="362" name="圆角矩形 361">
            <a:extLst>
              <a:ext uri="{FF2B5EF4-FFF2-40B4-BE49-F238E27FC236}">
                <a16:creationId xmlns:a16="http://schemas.microsoft.com/office/drawing/2014/main" xmlns="" id="{A14A4F88-971D-DB4F-88AC-4DE29BF20D97}"/>
              </a:ext>
            </a:extLst>
          </p:cNvPr>
          <p:cNvSpPr/>
          <p:nvPr/>
        </p:nvSpPr>
        <p:spPr>
          <a:xfrm>
            <a:off x="6678104" y="5599441"/>
            <a:ext cx="1007893" cy="294082"/>
          </a:xfrm>
          <a:prstGeom prst="roundRect">
            <a:avLst/>
          </a:prstGeom>
          <a:noFill/>
          <a:ln w="19050" cap="flat" cmpd="sng" algn="ctr">
            <a:solidFill>
              <a:srgbClr val="30B5C5">
                <a:lumMod val="50000"/>
              </a:srgbClr>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1000" b="0" i="0" u="none" strike="noStrike" kern="0" cap="none" spc="0" normalizeH="0" baseline="0" noProof="0" dirty="0" smtClean="0">
                <a:ln>
                  <a:noFill/>
                </a:ln>
                <a:solidFill>
                  <a:srgbClr val="1D1D1A"/>
                </a:solidFill>
                <a:effectLst/>
                <a:uLnTx/>
                <a:uFillTx/>
                <a:latin typeface="Microsoft YaHei" panose="020B0503020204020204" pitchFamily="34" charset="-122"/>
                <a:ea typeface="Microsoft YaHei" panose="020B0503020204020204" pitchFamily="34" charset="-122"/>
              </a:rPr>
              <a:t>安钢战略术语</a:t>
            </a:r>
          </a:p>
        </p:txBody>
      </p:sp>
      <p:sp>
        <p:nvSpPr>
          <p:cNvPr id="363" name="圆角矩形 362">
            <a:extLst>
              <a:ext uri="{FF2B5EF4-FFF2-40B4-BE49-F238E27FC236}">
                <a16:creationId xmlns:a16="http://schemas.microsoft.com/office/drawing/2014/main" xmlns="" id="{3177615B-5D46-E44F-8656-47AEB53D6801}"/>
              </a:ext>
            </a:extLst>
          </p:cNvPr>
          <p:cNvSpPr/>
          <p:nvPr/>
        </p:nvSpPr>
        <p:spPr>
          <a:xfrm>
            <a:off x="7750482" y="5605020"/>
            <a:ext cx="996072" cy="282453"/>
          </a:xfrm>
          <a:prstGeom prst="roundRect">
            <a:avLst/>
          </a:prstGeom>
          <a:noFill/>
          <a:ln w="19050" cap="flat" cmpd="sng" algn="ctr">
            <a:solidFill>
              <a:srgbClr val="30B5C5">
                <a:lumMod val="50000"/>
              </a:srgbClr>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1000" b="0" i="0" u="none" strike="noStrike" kern="0" cap="none" spc="0" normalizeH="0" baseline="0" noProof="0" dirty="0" smtClean="0">
                <a:ln>
                  <a:noFill/>
                </a:ln>
                <a:solidFill>
                  <a:srgbClr val="1D1D1A"/>
                </a:solidFill>
                <a:effectLst/>
                <a:uLnTx/>
                <a:uFillTx/>
                <a:latin typeface="Microsoft YaHei" panose="020B0503020204020204" pitchFamily="34" charset="-122"/>
                <a:ea typeface="Microsoft YaHei" panose="020B0503020204020204" pitchFamily="34" charset="-122"/>
              </a:rPr>
              <a:t>专题会议研讨</a:t>
            </a:r>
          </a:p>
        </p:txBody>
      </p:sp>
      <p:sp>
        <p:nvSpPr>
          <p:cNvPr id="364" name="圆角矩形 363">
            <a:extLst>
              <a:ext uri="{FF2B5EF4-FFF2-40B4-BE49-F238E27FC236}">
                <a16:creationId xmlns:a16="http://schemas.microsoft.com/office/drawing/2014/main" xmlns="" id="{9FC6FF2C-8CD3-5A4B-A67D-E091B7D54143}"/>
              </a:ext>
            </a:extLst>
          </p:cNvPr>
          <p:cNvSpPr/>
          <p:nvPr/>
        </p:nvSpPr>
        <p:spPr>
          <a:xfrm>
            <a:off x="10410455" y="5599441"/>
            <a:ext cx="1127935" cy="288032"/>
          </a:xfrm>
          <a:prstGeom prst="roundRect">
            <a:avLst/>
          </a:prstGeom>
          <a:noFill/>
          <a:ln w="19050" cap="flat" cmpd="sng" algn="ctr">
            <a:solidFill>
              <a:srgbClr val="30B5C5">
                <a:lumMod val="50000"/>
              </a:srgbClr>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1000" b="0" i="0" u="none" strike="noStrike" kern="0" cap="none" spc="0" normalizeH="0" baseline="0" noProof="0" dirty="0" smtClean="0">
                <a:ln>
                  <a:noFill/>
                </a:ln>
                <a:solidFill>
                  <a:srgbClr val="1D1D1A"/>
                </a:solidFill>
                <a:effectLst/>
                <a:uLnTx/>
                <a:uFillTx/>
                <a:latin typeface="Microsoft YaHei" panose="020B0503020204020204" pitchFamily="34" charset="-122"/>
                <a:ea typeface="Microsoft YaHei" panose="020B0503020204020204" pitchFamily="34" charset="-122"/>
              </a:rPr>
              <a:t>与产品经理研讨</a:t>
            </a:r>
          </a:p>
        </p:txBody>
      </p:sp>
      <p:sp>
        <p:nvSpPr>
          <p:cNvPr id="365" name="圆角矩形 364">
            <a:extLst>
              <a:ext uri="{FF2B5EF4-FFF2-40B4-BE49-F238E27FC236}">
                <a16:creationId xmlns:a16="http://schemas.microsoft.com/office/drawing/2014/main" xmlns="" id="{9A73DE97-0AF4-E145-A45E-C75B75291BE7}"/>
              </a:ext>
            </a:extLst>
          </p:cNvPr>
          <p:cNvSpPr/>
          <p:nvPr/>
        </p:nvSpPr>
        <p:spPr>
          <a:xfrm>
            <a:off x="9433021" y="5605021"/>
            <a:ext cx="927019" cy="282453"/>
          </a:xfrm>
          <a:prstGeom prst="roundRect">
            <a:avLst/>
          </a:prstGeom>
          <a:noFill/>
          <a:ln w="19050" cap="flat" cmpd="sng" algn="ctr">
            <a:solidFill>
              <a:srgbClr val="30B5C5">
                <a:lumMod val="50000"/>
              </a:srgbClr>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1000" b="0" i="0" u="none" strike="noStrike" kern="0" cap="none" spc="0" normalizeH="0" baseline="0" noProof="0" dirty="0" smtClean="0">
                <a:ln>
                  <a:noFill/>
                </a:ln>
                <a:solidFill>
                  <a:srgbClr val="1D1D1A"/>
                </a:solidFill>
                <a:effectLst/>
                <a:uLnTx/>
                <a:uFillTx/>
                <a:latin typeface="Microsoft YaHei" panose="020B0503020204020204" pitchFamily="34" charset="-122"/>
                <a:ea typeface="Microsoft YaHei" panose="020B0503020204020204" pitchFamily="34" charset="-122"/>
              </a:rPr>
              <a:t>数据源勘察</a:t>
            </a:r>
          </a:p>
        </p:txBody>
      </p:sp>
      <p:sp>
        <p:nvSpPr>
          <p:cNvPr id="366" name="圆角矩形 365">
            <a:extLst>
              <a:ext uri="{FF2B5EF4-FFF2-40B4-BE49-F238E27FC236}">
                <a16:creationId xmlns:a16="http://schemas.microsoft.com/office/drawing/2014/main" xmlns="" id="{A14A4F88-971D-DB4F-88AC-4DE29BF20D97}"/>
              </a:ext>
            </a:extLst>
          </p:cNvPr>
          <p:cNvSpPr/>
          <p:nvPr/>
        </p:nvSpPr>
        <p:spPr>
          <a:xfrm>
            <a:off x="3778615" y="5602467"/>
            <a:ext cx="1157408" cy="282515"/>
          </a:xfrm>
          <a:prstGeom prst="roundRect">
            <a:avLst/>
          </a:prstGeom>
          <a:noFill/>
          <a:ln w="19050" cap="flat" cmpd="sng" algn="ctr">
            <a:solidFill>
              <a:srgbClr val="30B5C5">
                <a:lumMod val="50000"/>
              </a:srgbClr>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1000" b="0" i="0" u="none" strike="noStrike" kern="0" cap="none" spc="0" normalizeH="0" baseline="0" noProof="0" dirty="0" smtClean="0">
                <a:ln>
                  <a:noFill/>
                </a:ln>
                <a:solidFill>
                  <a:srgbClr val="1D1D1A"/>
                </a:solidFill>
                <a:effectLst/>
                <a:uLnTx/>
                <a:uFillTx/>
                <a:latin typeface="Microsoft YaHei" panose="020B0503020204020204" pitchFamily="34" charset="-122"/>
                <a:ea typeface="Microsoft YaHei" panose="020B0503020204020204" pitchFamily="34" charset="-122"/>
              </a:rPr>
              <a:t>安钢战略术语</a:t>
            </a:r>
          </a:p>
        </p:txBody>
      </p:sp>
      <p:sp>
        <p:nvSpPr>
          <p:cNvPr id="367" name="Oval 28"/>
          <p:cNvSpPr/>
          <p:nvPr/>
        </p:nvSpPr>
        <p:spPr bwMode="auto">
          <a:xfrm>
            <a:off x="398299" y="3999532"/>
            <a:ext cx="488888" cy="491057"/>
          </a:xfrm>
          <a:prstGeom prst="ellipse">
            <a:avLst/>
          </a:prstGeom>
          <a:solidFill>
            <a:srgbClr val="C5D1D7">
              <a:lumMod val="50000"/>
            </a:srgbClr>
          </a:solidFill>
          <a:ln w="12700" cap="flat" cmpd="sng" algn="ctr">
            <a:noFill/>
            <a:prstDash val="solid"/>
            <a:miter lim="800000"/>
          </a:ln>
          <a:effectLst/>
        </p:spPr>
        <p:txBody>
          <a:bodyPr anchor="ctr"/>
          <a:lstStyle/>
          <a:p>
            <a:pPr marL="0" marR="0" lvl="0" indent="0" algn="ctr" defTabSz="913765"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1</a:t>
            </a:r>
          </a:p>
        </p:txBody>
      </p:sp>
      <p:sp>
        <p:nvSpPr>
          <p:cNvPr id="368" name="Oval 28"/>
          <p:cNvSpPr/>
          <p:nvPr/>
        </p:nvSpPr>
        <p:spPr bwMode="auto">
          <a:xfrm>
            <a:off x="3058275" y="3999532"/>
            <a:ext cx="488888" cy="491057"/>
          </a:xfrm>
          <a:prstGeom prst="ellipse">
            <a:avLst/>
          </a:prstGeom>
          <a:solidFill>
            <a:srgbClr val="C5D1D7">
              <a:lumMod val="50000"/>
            </a:srgbClr>
          </a:solidFill>
          <a:ln w="12700" cap="flat" cmpd="sng" algn="ctr">
            <a:noFill/>
            <a:prstDash val="solid"/>
            <a:miter lim="800000"/>
          </a:ln>
          <a:effectLst/>
        </p:spPr>
        <p:txBody>
          <a:bodyPr anchor="ctr"/>
          <a:lstStyle/>
          <a:p>
            <a:pPr marL="0" marR="0" lvl="0" indent="0" algn="ctr" defTabSz="913765"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2</a:t>
            </a:r>
          </a:p>
        </p:txBody>
      </p:sp>
      <p:sp>
        <p:nvSpPr>
          <p:cNvPr id="369" name="Oval 28"/>
          <p:cNvSpPr/>
          <p:nvPr/>
        </p:nvSpPr>
        <p:spPr bwMode="auto">
          <a:xfrm>
            <a:off x="6275723" y="4031398"/>
            <a:ext cx="488888" cy="491057"/>
          </a:xfrm>
          <a:prstGeom prst="ellipse">
            <a:avLst/>
          </a:prstGeom>
          <a:solidFill>
            <a:srgbClr val="C5D1D7">
              <a:lumMod val="50000"/>
            </a:srgbClr>
          </a:solidFill>
          <a:ln w="12700" cap="flat" cmpd="sng" algn="ctr">
            <a:noFill/>
            <a:prstDash val="solid"/>
            <a:miter lim="800000"/>
          </a:ln>
          <a:effectLst/>
        </p:spPr>
        <p:txBody>
          <a:bodyPr anchor="ctr"/>
          <a:lstStyle/>
          <a:p>
            <a:pPr marL="0" marR="0" lvl="0" indent="0" algn="ctr" defTabSz="913765"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3</a:t>
            </a:r>
          </a:p>
        </p:txBody>
      </p:sp>
      <p:sp>
        <p:nvSpPr>
          <p:cNvPr id="370" name="Oval 28"/>
          <p:cNvSpPr/>
          <p:nvPr/>
        </p:nvSpPr>
        <p:spPr bwMode="auto">
          <a:xfrm>
            <a:off x="9125379" y="4019351"/>
            <a:ext cx="488888" cy="491057"/>
          </a:xfrm>
          <a:prstGeom prst="ellipse">
            <a:avLst/>
          </a:prstGeom>
          <a:solidFill>
            <a:srgbClr val="C5D1D7">
              <a:lumMod val="50000"/>
            </a:srgbClr>
          </a:solidFill>
          <a:ln w="12700" cap="flat" cmpd="sng" algn="ctr">
            <a:noFill/>
            <a:prstDash val="solid"/>
            <a:miter lim="800000"/>
          </a:ln>
          <a:effectLst/>
        </p:spPr>
        <p:txBody>
          <a:bodyPr anchor="ctr"/>
          <a:lstStyle/>
          <a:p>
            <a:pPr marL="0" marR="0" lvl="0" indent="0" algn="ctr" defTabSz="913765"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4</a:t>
            </a:r>
          </a:p>
        </p:txBody>
      </p:sp>
      <p:sp>
        <p:nvSpPr>
          <p:cNvPr id="371" name="Rectangle 186">
            <a:extLst>
              <a:ext uri="{FF2B5EF4-FFF2-40B4-BE49-F238E27FC236}">
                <a16:creationId xmlns:a16="http://schemas.microsoft.com/office/drawing/2014/main" xmlns="" id="{5F1A006D-0E96-C641-BE2F-38D036A46E5B}"/>
              </a:ext>
            </a:extLst>
          </p:cNvPr>
          <p:cNvSpPr/>
          <p:nvPr/>
        </p:nvSpPr>
        <p:spPr>
          <a:xfrm>
            <a:off x="614411" y="6116270"/>
            <a:ext cx="11205003" cy="589066"/>
          </a:xfrm>
          <a:prstGeom prst="rect">
            <a:avLst/>
          </a:prstGeom>
          <a:solidFill>
            <a:srgbClr val="00B0F0">
              <a:alpha val="36000"/>
            </a:srgbClr>
          </a:solidFill>
          <a:ln w="12700" cap="flat" cmpd="sng" algn="ctr">
            <a:noFill/>
            <a:prstDash val="solid"/>
            <a:miter lim="800000"/>
          </a:ln>
          <a:effectLst/>
        </p:spPr>
        <p:txBody>
          <a:bodyPr rtlCol="0" anchor="ctr"/>
          <a:lstStyle/>
          <a:p>
            <a:pPr algn="ctr" defTabSz="914478"/>
            <a:endParaRPr lang="zh-CN" altLang="en-US" sz="1200" kern="0" dirty="0">
              <a:solidFill>
                <a:prstClr val="white"/>
              </a:solidFill>
              <a:latin typeface="微软雅黑" panose="020B0503020204020204" pitchFamily="34" charset="-122"/>
              <a:ea typeface="微软雅黑" panose="020B0503020204020204" pitchFamily="34" charset="-122"/>
              <a:cs typeface="Microsoft Sans Serif" panose="020B0604020202020204" charset="0"/>
            </a:endParaRPr>
          </a:p>
        </p:txBody>
      </p:sp>
      <p:sp>
        <p:nvSpPr>
          <p:cNvPr id="372" name="圆角矩形 371">
            <a:extLst>
              <a:ext uri="{FF2B5EF4-FFF2-40B4-BE49-F238E27FC236}">
                <a16:creationId xmlns:a16="http://schemas.microsoft.com/office/drawing/2014/main" xmlns="" id="{A15A87EE-3FB9-C743-9FDB-BA81C4E781F1}"/>
              </a:ext>
            </a:extLst>
          </p:cNvPr>
          <p:cNvSpPr/>
          <p:nvPr/>
        </p:nvSpPr>
        <p:spPr>
          <a:xfrm>
            <a:off x="677118" y="6212463"/>
            <a:ext cx="1094705" cy="288031"/>
          </a:xfrm>
          <a:prstGeom prst="roundRect">
            <a:avLst/>
          </a:prstGeom>
          <a:noFill/>
          <a:ln w="19050" cap="flat" cmpd="sng" algn="ctr">
            <a:solidFill>
              <a:srgbClr val="30B5C5">
                <a:lumMod val="50000"/>
              </a:srgbClr>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1000" b="0" i="0" u="none" strike="noStrike" kern="0" cap="none" spc="0" normalizeH="0" baseline="0" noProof="0" dirty="0" smtClean="0">
                <a:ln>
                  <a:noFill/>
                </a:ln>
                <a:solidFill>
                  <a:srgbClr val="1D1D1A"/>
                </a:solidFill>
                <a:effectLst/>
                <a:uLnTx/>
                <a:uFillTx/>
                <a:latin typeface="Microsoft YaHei" panose="020B0503020204020204" pitchFamily="34" charset="-122"/>
                <a:ea typeface="Microsoft YaHei" panose="020B0503020204020204" pitchFamily="34" charset="-122"/>
              </a:rPr>
              <a:t>源系统清单</a:t>
            </a:r>
          </a:p>
        </p:txBody>
      </p:sp>
      <p:sp>
        <p:nvSpPr>
          <p:cNvPr id="373" name="圆角矩形 372">
            <a:extLst>
              <a:ext uri="{FF2B5EF4-FFF2-40B4-BE49-F238E27FC236}">
                <a16:creationId xmlns:a16="http://schemas.microsoft.com/office/drawing/2014/main" xmlns="" id="{9B3B8CA8-C6F2-5244-85B6-339993165F4A}"/>
              </a:ext>
            </a:extLst>
          </p:cNvPr>
          <p:cNvSpPr/>
          <p:nvPr/>
        </p:nvSpPr>
        <p:spPr>
          <a:xfrm>
            <a:off x="1832763" y="6212461"/>
            <a:ext cx="1047893" cy="288032"/>
          </a:xfrm>
          <a:prstGeom prst="roundRect">
            <a:avLst/>
          </a:prstGeom>
          <a:noFill/>
          <a:ln w="19050" cap="flat" cmpd="sng" algn="ctr">
            <a:solidFill>
              <a:srgbClr val="30B5C5">
                <a:lumMod val="50000"/>
              </a:srgbClr>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1000" b="0" i="0" u="none" strike="noStrike" kern="0" cap="none" spc="0" normalizeH="0" baseline="0" noProof="0" dirty="0" smtClean="0">
                <a:ln>
                  <a:noFill/>
                </a:ln>
                <a:solidFill>
                  <a:srgbClr val="1D1D1A"/>
                </a:solidFill>
                <a:effectLst/>
                <a:uLnTx/>
                <a:uFillTx/>
                <a:latin typeface="Microsoft YaHei" panose="020B0503020204020204" pitchFamily="34" charset="-122"/>
                <a:ea typeface="Microsoft YaHei" panose="020B0503020204020204" pitchFamily="34" charset="-122"/>
              </a:rPr>
              <a:t>指标需求清单</a:t>
            </a:r>
          </a:p>
        </p:txBody>
      </p:sp>
      <p:sp>
        <p:nvSpPr>
          <p:cNvPr id="374" name="圆角矩形 373">
            <a:extLst>
              <a:ext uri="{FF2B5EF4-FFF2-40B4-BE49-F238E27FC236}">
                <a16:creationId xmlns:a16="http://schemas.microsoft.com/office/drawing/2014/main" xmlns="" id="{7D0EA0D7-C617-8545-9823-837CE091D3AA}"/>
              </a:ext>
            </a:extLst>
          </p:cNvPr>
          <p:cNvSpPr/>
          <p:nvPr/>
        </p:nvSpPr>
        <p:spPr>
          <a:xfrm>
            <a:off x="4989327" y="6221003"/>
            <a:ext cx="1131200" cy="279490"/>
          </a:xfrm>
          <a:prstGeom prst="roundRect">
            <a:avLst/>
          </a:prstGeom>
          <a:noFill/>
          <a:ln w="19050" cap="flat" cmpd="sng" algn="ctr">
            <a:solidFill>
              <a:srgbClr val="30B5C5">
                <a:lumMod val="50000"/>
              </a:srgbClr>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1000" b="0" i="0" u="none" strike="noStrike" kern="0" cap="none" spc="0" normalizeH="0" baseline="0" noProof="0" dirty="0" smtClean="0">
                <a:ln>
                  <a:noFill/>
                </a:ln>
                <a:solidFill>
                  <a:srgbClr val="1D1D1A"/>
                </a:solidFill>
                <a:effectLst/>
                <a:uLnTx/>
                <a:uFillTx/>
                <a:latin typeface="Microsoft YaHei" panose="020B0503020204020204" pitchFamily="34" charset="-122"/>
                <a:ea typeface="Microsoft YaHei" panose="020B0503020204020204" pitchFamily="34" charset="-122"/>
              </a:rPr>
              <a:t>指标维度及差异</a:t>
            </a:r>
          </a:p>
        </p:txBody>
      </p:sp>
      <p:sp>
        <p:nvSpPr>
          <p:cNvPr id="375" name="圆角矩形 374">
            <a:extLst>
              <a:ext uri="{FF2B5EF4-FFF2-40B4-BE49-F238E27FC236}">
                <a16:creationId xmlns:a16="http://schemas.microsoft.com/office/drawing/2014/main" xmlns="" id="{A14A4F88-971D-DB4F-88AC-4DE29BF20D97}"/>
              </a:ext>
            </a:extLst>
          </p:cNvPr>
          <p:cNvSpPr/>
          <p:nvPr/>
        </p:nvSpPr>
        <p:spPr>
          <a:xfrm>
            <a:off x="6678104" y="6214953"/>
            <a:ext cx="1007893" cy="294082"/>
          </a:xfrm>
          <a:prstGeom prst="roundRect">
            <a:avLst/>
          </a:prstGeom>
          <a:noFill/>
          <a:ln w="19050" cap="flat" cmpd="sng" algn="ctr">
            <a:solidFill>
              <a:srgbClr val="30B5C5">
                <a:lumMod val="50000"/>
              </a:srgbClr>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1000" b="0" i="0" u="none" strike="noStrike" kern="0" cap="none" spc="0" normalizeH="0" baseline="0" noProof="0" dirty="0" smtClean="0">
                <a:ln>
                  <a:noFill/>
                </a:ln>
                <a:solidFill>
                  <a:srgbClr val="1D1D1A"/>
                </a:solidFill>
                <a:effectLst/>
                <a:uLnTx/>
                <a:uFillTx/>
                <a:latin typeface="Microsoft YaHei" panose="020B0503020204020204" pitchFamily="34" charset="-122"/>
                <a:ea typeface="Microsoft YaHei" panose="020B0503020204020204" pitchFamily="34" charset="-122"/>
              </a:rPr>
              <a:t>指标标准</a:t>
            </a:r>
          </a:p>
        </p:txBody>
      </p:sp>
      <p:sp>
        <p:nvSpPr>
          <p:cNvPr id="376" name="圆角矩形 375">
            <a:extLst>
              <a:ext uri="{FF2B5EF4-FFF2-40B4-BE49-F238E27FC236}">
                <a16:creationId xmlns:a16="http://schemas.microsoft.com/office/drawing/2014/main" xmlns="" id="{3177615B-5D46-E44F-8656-47AEB53D6801}"/>
              </a:ext>
            </a:extLst>
          </p:cNvPr>
          <p:cNvSpPr/>
          <p:nvPr/>
        </p:nvSpPr>
        <p:spPr>
          <a:xfrm>
            <a:off x="7750482" y="6220532"/>
            <a:ext cx="996072" cy="282453"/>
          </a:xfrm>
          <a:prstGeom prst="roundRect">
            <a:avLst/>
          </a:prstGeom>
          <a:noFill/>
          <a:ln w="19050" cap="flat" cmpd="sng" algn="ctr">
            <a:solidFill>
              <a:srgbClr val="30B5C5">
                <a:lumMod val="50000"/>
              </a:srgbClr>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1000" b="0" i="0" u="none" strike="noStrike" kern="0" cap="none" spc="0" normalizeH="0" baseline="0" noProof="0" dirty="0" smtClean="0">
                <a:ln>
                  <a:noFill/>
                </a:ln>
                <a:solidFill>
                  <a:srgbClr val="1D1D1A"/>
                </a:solidFill>
                <a:effectLst/>
                <a:uLnTx/>
                <a:uFillTx/>
                <a:latin typeface="Microsoft YaHei" panose="020B0503020204020204" pitchFamily="34" charset="-122"/>
                <a:ea typeface="Microsoft YaHei" panose="020B0503020204020204" pitchFamily="34" charset="-122"/>
              </a:rPr>
              <a:t>指标字典</a:t>
            </a:r>
          </a:p>
        </p:txBody>
      </p:sp>
      <p:sp>
        <p:nvSpPr>
          <p:cNvPr id="377" name="圆角矩形 376">
            <a:extLst>
              <a:ext uri="{FF2B5EF4-FFF2-40B4-BE49-F238E27FC236}">
                <a16:creationId xmlns:a16="http://schemas.microsoft.com/office/drawing/2014/main" xmlns="" id="{9A73DE97-0AF4-E145-A45E-C75B75291BE7}"/>
              </a:ext>
            </a:extLst>
          </p:cNvPr>
          <p:cNvSpPr/>
          <p:nvPr/>
        </p:nvSpPr>
        <p:spPr>
          <a:xfrm>
            <a:off x="9433021" y="6220533"/>
            <a:ext cx="927019" cy="282453"/>
          </a:xfrm>
          <a:prstGeom prst="roundRect">
            <a:avLst/>
          </a:prstGeom>
          <a:noFill/>
          <a:ln w="19050" cap="flat" cmpd="sng" algn="ctr">
            <a:solidFill>
              <a:srgbClr val="30B5C5">
                <a:lumMod val="50000"/>
              </a:srgbClr>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1000" b="0" i="0" u="none" strike="noStrike" kern="0" cap="none" spc="0" normalizeH="0" baseline="0" noProof="0" dirty="0" smtClean="0">
                <a:ln>
                  <a:noFill/>
                </a:ln>
                <a:solidFill>
                  <a:srgbClr val="1D1D1A"/>
                </a:solidFill>
                <a:effectLst/>
                <a:uLnTx/>
                <a:uFillTx/>
                <a:latin typeface="Microsoft YaHei" panose="020B0503020204020204" pitchFamily="34" charset="-122"/>
                <a:ea typeface="Microsoft YaHei" panose="020B0503020204020204" pitchFamily="34" charset="-122"/>
              </a:rPr>
              <a:t>模型设计</a:t>
            </a:r>
          </a:p>
        </p:txBody>
      </p:sp>
      <p:sp>
        <p:nvSpPr>
          <p:cNvPr id="378" name="圆角矩形 377">
            <a:extLst>
              <a:ext uri="{FF2B5EF4-FFF2-40B4-BE49-F238E27FC236}">
                <a16:creationId xmlns:a16="http://schemas.microsoft.com/office/drawing/2014/main" xmlns="" id="{A14A4F88-971D-DB4F-88AC-4DE29BF20D97}"/>
              </a:ext>
            </a:extLst>
          </p:cNvPr>
          <p:cNvSpPr/>
          <p:nvPr/>
        </p:nvSpPr>
        <p:spPr>
          <a:xfrm>
            <a:off x="3789797" y="6217979"/>
            <a:ext cx="1135044" cy="282515"/>
          </a:xfrm>
          <a:prstGeom prst="roundRect">
            <a:avLst/>
          </a:prstGeom>
          <a:noFill/>
          <a:ln w="19050" cap="flat" cmpd="sng" algn="ctr">
            <a:solidFill>
              <a:srgbClr val="30B5C5">
                <a:lumMod val="50000"/>
              </a:srgbClr>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1000" b="0" i="0" u="none" strike="noStrike" kern="0" cap="none" spc="0" normalizeH="0" baseline="0" noProof="0" dirty="0" smtClean="0">
                <a:ln>
                  <a:noFill/>
                </a:ln>
                <a:solidFill>
                  <a:srgbClr val="1D1D1A"/>
                </a:solidFill>
                <a:effectLst/>
                <a:uLnTx/>
                <a:uFillTx/>
                <a:latin typeface="Microsoft YaHei" panose="020B0503020204020204" pitchFamily="34" charset="-122"/>
                <a:ea typeface="Microsoft YaHei" panose="020B0503020204020204" pitchFamily="34" charset="-122"/>
              </a:rPr>
              <a:t>指标矩阵及差异</a:t>
            </a:r>
          </a:p>
        </p:txBody>
      </p:sp>
      <p:sp>
        <p:nvSpPr>
          <p:cNvPr id="379" name="等腰三角形 99"/>
          <p:cNvSpPr/>
          <p:nvPr/>
        </p:nvSpPr>
        <p:spPr>
          <a:xfrm>
            <a:off x="1291292" y="3829307"/>
            <a:ext cx="10086681" cy="171190"/>
          </a:xfrm>
          <a:prstGeom prst="triangle">
            <a:avLst/>
          </a:prstGeom>
          <a:gradFill>
            <a:gsLst>
              <a:gs pos="0">
                <a:srgbClr val="4A494A"/>
              </a:gs>
              <a:gs pos="74000">
                <a:srgbClr val="808080">
                  <a:lumMod val="60000"/>
                  <a:lumOff val="40000"/>
                </a:srgbClr>
              </a:gs>
              <a:gs pos="83000">
                <a:srgbClr val="808080">
                  <a:lumMod val="40000"/>
                  <a:lumOff val="60000"/>
                </a:srgbClr>
              </a:gs>
              <a:gs pos="100000">
                <a:srgbClr val="808080">
                  <a:lumMod val="20000"/>
                  <a:lumOff val="80000"/>
                </a:srgbClr>
              </a:gs>
            </a:gsLst>
            <a:lin ang="16200000" scaled="0"/>
          </a:gradFill>
          <a:ln w="12700" cap="flat" cmpd="sng" algn="ctr">
            <a:noFill/>
            <a:prstDash val="solid"/>
            <a:miter lim="800000"/>
          </a:ln>
          <a:effectLst/>
        </p:spPr>
        <p:txBody>
          <a:bodyPr rtlCol="0" anchor="ctr"/>
          <a:lstStyle/>
          <a:p>
            <a:pPr algn="ctr">
              <a:defRPr/>
            </a:pPr>
            <a:endParaRPr lang="zh-CN" altLang="en-US" kern="0">
              <a:solidFill>
                <a:prstClr val="white"/>
              </a:solidFill>
              <a:latin typeface="Arial" panose="020B0604020202090204"/>
              <a:ea typeface="Microsoft YaHei"/>
            </a:endParaRPr>
          </a:p>
        </p:txBody>
      </p:sp>
      <p:sp>
        <p:nvSpPr>
          <p:cNvPr id="380" name="文本框 379"/>
          <p:cNvSpPr txBox="1"/>
          <p:nvPr/>
        </p:nvSpPr>
        <p:spPr>
          <a:xfrm>
            <a:off x="332330" y="3152077"/>
            <a:ext cx="2882589" cy="615553"/>
          </a:xfrm>
          <a:prstGeom prst="rect">
            <a:avLst/>
          </a:prstGeom>
          <a:noFill/>
        </p:spPr>
        <p:txBody>
          <a:bodyPr wrap="square" rtlCol="0">
            <a:spAutoFit/>
          </a:bodyPr>
          <a:lstStyle/>
          <a:p>
            <a:pPr defTabSz="914478"/>
            <a:r>
              <a:rPr lang="zh-CN" altLang="en-US" sz="1200" b="1" dirty="0">
                <a:solidFill>
                  <a:srgbClr val="FCC800">
                    <a:lumMod val="50000"/>
                  </a:srgbClr>
                </a:solidFill>
                <a:latin typeface="微软雅黑" panose="020B0503020204020204" pitchFamily="34" charset="-122"/>
                <a:ea typeface="微软雅黑" panose="020B0503020204020204" pitchFamily="34" charset="-122"/>
              </a:rPr>
              <a:t>平衡积分卡：</a:t>
            </a:r>
            <a:endParaRPr lang="en-US" altLang="zh-CN" sz="1200" b="1" dirty="0">
              <a:solidFill>
                <a:srgbClr val="FCC800">
                  <a:lumMod val="50000"/>
                </a:srgbClr>
              </a:solidFill>
              <a:latin typeface="微软雅黑" panose="020B0503020204020204" pitchFamily="34" charset="-122"/>
              <a:ea typeface="微软雅黑" panose="020B0503020204020204" pitchFamily="34" charset="-122"/>
            </a:endParaRPr>
          </a:p>
          <a:p>
            <a:pPr defTabSz="914478"/>
            <a:r>
              <a:rPr lang="zh-CN" altLang="en-US" sz="1100" dirty="0">
                <a:solidFill>
                  <a:srgbClr val="FCC800">
                    <a:lumMod val="50000"/>
                  </a:srgbClr>
                </a:solidFill>
                <a:latin typeface="微软雅黑" panose="020B0503020204020204" pitchFamily="34" charset="-122"/>
                <a:ea typeface="微软雅黑" panose="020B0503020204020204" pitchFamily="34" charset="-122"/>
              </a:rPr>
              <a:t>四项观点组成的绩效指标架构来评价组织的绩效</a:t>
            </a:r>
          </a:p>
        </p:txBody>
      </p:sp>
      <p:sp>
        <p:nvSpPr>
          <p:cNvPr id="381" name="文本框 380"/>
          <p:cNvSpPr txBox="1"/>
          <p:nvPr/>
        </p:nvSpPr>
        <p:spPr>
          <a:xfrm>
            <a:off x="8872080" y="3152966"/>
            <a:ext cx="2966733" cy="615553"/>
          </a:xfrm>
          <a:prstGeom prst="rect">
            <a:avLst/>
          </a:prstGeom>
          <a:noFill/>
        </p:spPr>
        <p:txBody>
          <a:bodyPr wrap="square" rtlCol="0">
            <a:spAutoFit/>
          </a:bodyPr>
          <a:lstStyle/>
          <a:p>
            <a:pPr defTabSz="914478"/>
            <a:r>
              <a:rPr lang="zh-CN" altLang="en-US" sz="1200" b="1" dirty="0">
                <a:solidFill>
                  <a:srgbClr val="FCC800">
                    <a:lumMod val="50000"/>
                  </a:srgbClr>
                </a:solidFill>
                <a:latin typeface="微软雅黑" panose="020B0503020204020204" pitchFamily="34" charset="-122"/>
                <a:ea typeface="微软雅黑" panose="020B0503020204020204" pitchFamily="34" charset="-122"/>
                <a:sym typeface="Calibri" panose="020F0502020204030204" pitchFamily="34" charset="0"/>
              </a:rPr>
              <a:t>价值流程链：</a:t>
            </a:r>
            <a:endParaRPr lang="en-US" altLang="zh-CN" sz="1200" b="1" dirty="0">
              <a:solidFill>
                <a:srgbClr val="FCC800">
                  <a:lumMod val="50000"/>
                </a:srgbClr>
              </a:solidFill>
              <a:latin typeface="微软雅黑" panose="020B0503020204020204" pitchFamily="34" charset="-122"/>
              <a:ea typeface="微软雅黑" panose="020B0503020204020204" pitchFamily="34" charset="-122"/>
              <a:sym typeface="Calibri" panose="020F0502020204030204" pitchFamily="34" charset="0"/>
            </a:endParaRPr>
          </a:p>
          <a:p>
            <a:pPr defTabSz="914478">
              <a:spcAft>
                <a:spcPts val="600"/>
              </a:spcAft>
            </a:pPr>
            <a:r>
              <a:rPr lang="zh-CN" altLang="en-US" sz="1100" dirty="0">
                <a:solidFill>
                  <a:srgbClr val="FCC800">
                    <a:lumMod val="50000"/>
                  </a:srgbClr>
                </a:solidFill>
                <a:latin typeface="微软雅黑" panose="020B0503020204020204" pitchFamily="34" charset="-122"/>
                <a:ea typeface="微软雅黑" panose="020B0503020204020204" pitchFamily="34" charset="-122"/>
              </a:rPr>
              <a:t>通过价值流程链，进行关键流程节点的指标创建与筛选</a:t>
            </a:r>
            <a:endParaRPr lang="en-US" altLang="zh-CN" sz="1100" dirty="0">
              <a:solidFill>
                <a:srgbClr val="FCC800">
                  <a:lumMod val="50000"/>
                </a:srgbClr>
              </a:solidFill>
              <a:latin typeface="微软雅黑" panose="020B0503020204020204" pitchFamily="34" charset="-122"/>
              <a:ea typeface="微软雅黑" panose="020B0503020204020204" pitchFamily="34" charset="-122"/>
            </a:endParaRPr>
          </a:p>
        </p:txBody>
      </p:sp>
      <p:sp>
        <p:nvSpPr>
          <p:cNvPr id="382" name="矩形 381"/>
          <p:cNvSpPr/>
          <p:nvPr/>
        </p:nvSpPr>
        <p:spPr>
          <a:xfrm>
            <a:off x="246995" y="672191"/>
            <a:ext cx="11901666" cy="338554"/>
          </a:xfrm>
          <a:prstGeom prst="rect">
            <a:avLst/>
          </a:prstGeom>
        </p:spPr>
        <p:txBody>
          <a:bodyPr wrap="square">
            <a:spAutoFit/>
          </a:bodyPr>
          <a:lstStyle/>
          <a:p>
            <a:pPr defTabSz="914478"/>
            <a:r>
              <a:rPr lang="zh-CN" altLang="en-US" sz="1600" dirty="0">
                <a:solidFill>
                  <a:srgbClr val="1D1D1A"/>
                </a:solidFill>
                <a:latin typeface="微软雅黑" panose="020B0503020204020204" pitchFamily="34" charset="-122"/>
                <a:ea typeface="微软雅黑" panose="020B0503020204020204" pitchFamily="34" charset="-122"/>
              </a:rPr>
              <a:t>从价值导向、战略方向对指标进行拆解，利用方法及模型结合钢铁行业指标范本，构建</a:t>
            </a:r>
            <a:r>
              <a:rPr lang="zh-CN" altLang="en-US" sz="1600" b="1" dirty="0">
                <a:solidFill>
                  <a:srgbClr val="FF0000"/>
                </a:solidFill>
                <a:latin typeface="微软雅黑" panose="020B0503020204020204" pitchFamily="34" charset="-122"/>
                <a:ea typeface="微软雅黑" panose="020B0503020204020204" pitchFamily="34" charset="-122"/>
              </a:rPr>
              <a:t>统一标准</a:t>
            </a:r>
            <a:r>
              <a:rPr lang="zh-CN" altLang="en-US" sz="1600" dirty="0">
                <a:solidFill>
                  <a:srgbClr val="1D1D1A"/>
                </a:solidFill>
                <a:latin typeface="微软雅黑" panose="020B0503020204020204" pitchFamily="34" charset="-122"/>
                <a:ea typeface="微软雅黑" panose="020B0503020204020204" pitchFamily="34" charset="-122"/>
              </a:rPr>
              <a:t>的指标体系。</a:t>
            </a:r>
          </a:p>
        </p:txBody>
      </p:sp>
    </p:spTree>
    <p:extLst>
      <p:ext uri="{BB962C8B-B14F-4D97-AF65-F5344CB8AC3E}">
        <p14:creationId xmlns:p14="http://schemas.microsoft.com/office/powerpoint/2010/main" val="410138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3182"/>
          </a:xfrm>
        </p:spPr>
        <p:txBody>
          <a:bodyPr/>
          <a:lstStyle/>
          <a:p>
            <a:r>
              <a:rPr lang="zh-CN" altLang="en-US" dirty="0"/>
              <a:t>指标体系梳理步骤</a:t>
            </a:r>
          </a:p>
        </p:txBody>
      </p:sp>
      <p:sp>
        <p:nvSpPr>
          <p:cNvPr id="90" name="Rounded Rectangle 11">
            <a:extLst>
              <a:ext uri="{FF2B5EF4-FFF2-40B4-BE49-F238E27FC236}">
                <a16:creationId xmlns:a16="http://schemas.microsoft.com/office/drawing/2014/main" xmlns="" id="{A25BD90A-6D88-D54F-A158-BA81E47D7567}"/>
              </a:ext>
            </a:extLst>
          </p:cNvPr>
          <p:cNvSpPr/>
          <p:nvPr/>
        </p:nvSpPr>
        <p:spPr>
          <a:xfrm>
            <a:off x="9655732" y="948635"/>
            <a:ext cx="2353046" cy="4734411"/>
          </a:xfrm>
          <a:prstGeom prst="roundRect">
            <a:avLst>
              <a:gd name="adj" fmla="val 6631"/>
            </a:avLst>
          </a:prstGeom>
          <a:solidFill>
            <a:srgbClr val="00B0F0">
              <a:alpha val="21000"/>
            </a:srgbClr>
          </a:solidFill>
          <a:ln w="3175" cap="flat" cmpd="sng" algn="ctr">
            <a:noFill/>
            <a:prstDash val="dash"/>
            <a:miter lim="800000"/>
          </a:ln>
          <a:effectLst/>
        </p:spPr>
        <p:txBody>
          <a:bodyPr rtlCol="0" anchor="ctr"/>
          <a:lstStyle/>
          <a:p>
            <a:pPr algn="ctr">
              <a:defRPr/>
            </a:pPr>
            <a:endParaRPr lang="en-US" kern="0" dirty="0">
              <a:solidFill>
                <a:prstClr val="white"/>
              </a:solidFill>
              <a:latin typeface="微软雅黑"/>
              <a:ea typeface="微软雅黑"/>
            </a:endParaRPr>
          </a:p>
        </p:txBody>
      </p:sp>
      <p:sp>
        <p:nvSpPr>
          <p:cNvPr id="91" name="Freeform: Shape 155">
            <a:extLst>
              <a:ext uri="{FF2B5EF4-FFF2-40B4-BE49-F238E27FC236}">
                <a16:creationId xmlns:a16="http://schemas.microsoft.com/office/drawing/2014/main" xmlns="" id="{F42A12C2-CE87-474C-BBB7-CE747AFDADE7}"/>
              </a:ext>
            </a:extLst>
          </p:cNvPr>
          <p:cNvSpPr/>
          <p:nvPr/>
        </p:nvSpPr>
        <p:spPr>
          <a:xfrm>
            <a:off x="732362" y="1938348"/>
            <a:ext cx="350872" cy="585065"/>
          </a:xfrm>
          <a:custGeom>
            <a:avLst/>
            <a:gdLst>
              <a:gd name="connsiteX0" fmla="*/ 0 w 405660"/>
              <a:gd name="connsiteY0" fmla="*/ 0 h 202830"/>
              <a:gd name="connsiteX1" fmla="*/ 405660 w 405660"/>
              <a:gd name="connsiteY1" fmla="*/ 0 h 202830"/>
              <a:gd name="connsiteX2" fmla="*/ 405660 w 405660"/>
              <a:gd name="connsiteY2" fmla="*/ 202830 h 202830"/>
              <a:gd name="connsiteX3" fmla="*/ 0 w 405660"/>
              <a:gd name="connsiteY3" fmla="*/ 202830 h 202830"/>
              <a:gd name="connsiteX4" fmla="*/ 0 w 405660"/>
              <a:gd name="connsiteY4" fmla="*/ 0 h 20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660" h="202830">
                <a:moveTo>
                  <a:pt x="0" y="0"/>
                </a:moveTo>
                <a:lnTo>
                  <a:pt x="405660" y="0"/>
                </a:lnTo>
                <a:lnTo>
                  <a:pt x="405660" y="202830"/>
                </a:lnTo>
                <a:lnTo>
                  <a:pt x="0" y="202830"/>
                </a:lnTo>
                <a:lnTo>
                  <a:pt x="0" y="0"/>
                </a:lnTo>
                <a:close/>
              </a:path>
            </a:pathLst>
          </a:custGeom>
          <a:solidFill>
            <a:srgbClr val="00B0F0">
              <a:alpha val="57000"/>
            </a:srgbClr>
          </a:solidFill>
          <a:ln w="25400" cap="flat" cmpd="sng" algn="ctr">
            <a:solidFill>
              <a:sysClr val="window" lastClr="FFFFFF">
                <a:hueOff val="0"/>
                <a:satOff val="0"/>
                <a:lumOff val="0"/>
                <a:alphaOff val="0"/>
              </a:sysClr>
            </a:solidFill>
            <a:prstDash val="solid"/>
          </a:ln>
          <a:effectLst/>
        </p:spPr>
        <p:txBody>
          <a:bodyPr spcFirstLastPara="0" vert="horz" wrap="square" lIns="6191" tIns="6191" rIns="6191" bIns="6191" numCol="1" spcCol="1270" anchor="ctr" anchorCtr="0">
            <a:noAutofit/>
          </a:bodyPr>
          <a:lstStyle/>
          <a:p>
            <a:pPr algn="ctr" defTabSz="433388">
              <a:lnSpc>
                <a:spcPct val="90000"/>
              </a:lnSpc>
              <a:spcAft>
                <a:spcPct val="35000"/>
              </a:spcAft>
              <a:defRPr/>
            </a:pPr>
            <a:r>
              <a:rPr lang="zh-CN" altLang="en-US" sz="975" b="1" kern="0" dirty="0">
                <a:solidFill>
                  <a:prstClr val="white"/>
                </a:solidFill>
                <a:latin typeface="Microsoft YaHei UI" panose="020B0503020204020204" pitchFamily="34" charset="-122"/>
                <a:ea typeface="Microsoft YaHei UI" panose="020B0503020204020204" pitchFamily="34" charset="-122"/>
              </a:rPr>
              <a:t>指标应用主题</a:t>
            </a:r>
            <a:endParaRPr lang="en-US" sz="975" b="1" kern="0" dirty="0">
              <a:solidFill>
                <a:prstClr val="white"/>
              </a:solidFill>
              <a:latin typeface="Microsoft YaHei UI" panose="020B0503020204020204" pitchFamily="34" charset="-122"/>
              <a:ea typeface="Microsoft YaHei UI" panose="020B0503020204020204" pitchFamily="34" charset="-122"/>
            </a:endParaRPr>
          </a:p>
        </p:txBody>
      </p:sp>
      <p:sp>
        <p:nvSpPr>
          <p:cNvPr id="92" name="Freeform: Shape 156">
            <a:extLst>
              <a:ext uri="{FF2B5EF4-FFF2-40B4-BE49-F238E27FC236}">
                <a16:creationId xmlns:a16="http://schemas.microsoft.com/office/drawing/2014/main" xmlns="" id="{817F96B8-F147-4746-8BCE-01F30C919231}"/>
              </a:ext>
            </a:extLst>
          </p:cNvPr>
          <p:cNvSpPr/>
          <p:nvPr/>
        </p:nvSpPr>
        <p:spPr>
          <a:xfrm>
            <a:off x="1156918" y="1938348"/>
            <a:ext cx="350872" cy="585065"/>
          </a:xfrm>
          <a:custGeom>
            <a:avLst/>
            <a:gdLst>
              <a:gd name="connsiteX0" fmla="*/ 0 w 405660"/>
              <a:gd name="connsiteY0" fmla="*/ 0 h 202830"/>
              <a:gd name="connsiteX1" fmla="*/ 405660 w 405660"/>
              <a:gd name="connsiteY1" fmla="*/ 0 h 202830"/>
              <a:gd name="connsiteX2" fmla="*/ 405660 w 405660"/>
              <a:gd name="connsiteY2" fmla="*/ 202830 h 202830"/>
              <a:gd name="connsiteX3" fmla="*/ 0 w 405660"/>
              <a:gd name="connsiteY3" fmla="*/ 202830 h 202830"/>
              <a:gd name="connsiteX4" fmla="*/ 0 w 405660"/>
              <a:gd name="connsiteY4" fmla="*/ 0 h 20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660" h="202830">
                <a:moveTo>
                  <a:pt x="0" y="0"/>
                </a:moveTo>
                <a:lnTo>
                  <a:pt x="405660" y="0"/>
                </a:lnTo>
                <a:lnTo>
                  <a:pt x="405660" y="202830"/>
                </a:lnTo>
                <a:lnTo>
                  <a:pt x="0" y="202830"/>
                </a:lnTo>
                <a:lnTo>
                  <a:pt x="0" y="0"/>
                </a:lnTo>
                <a:close/>
              </a:path>
            </a:pathLst>
          </a:custGeom>
          <a:solidFill>
            <a:srgbClr val="00B0F0">
              <a:alpha val="57000"/>
            </a:srgbClr>
          </a:solidFill>
          <a:ln w="25400" cap="flat" cmpd="sng" algn="ctr">
            <a:solidFill>
              <a:sysClr val="window" lastClr="FFFFFF">
                <a:hueOff val="0"/>
                <a:satOff val="0"/>
                <a:lumOff val="0"/>
                <a:alphaOff val="0"/>
              </a:sysClr>
            </a:solidFill>
            <a:prstDash val="solid"/>
          </a:ln>
          <a:effectLst/>
        </p:spPr>
        <p:txBody>
          <a:bodyPr spcFirstLastPara="0" vert="horz" wrap="square" lIns="6191" tIns="6191" rIns="6191" bIns="6191" numCol="1" spcCol="1270" anchor="ctr" anchorCtr="0">
            <a:noAutofit/>
          </a:bodyPr>
          <a:lstStyle/>
          <a:p>
            <a:pPr algn="ctr" defTabSz="433388">
              <a:lnSpc>
                <a:spcPct val="90000"/>
              </a:lnSpc>
              <a:spcAft>
                <a:spcPct val="35000"/>
              </a:spcAft>
            </a:pPr>
            <a:r>
              <a:rPr lang="zh-CN" altLang="en-US" sz="975" b="1" kern="0" dirty="0">
                <a:solidFill>
                  <a:prstClr val="white"/>
                </a:solidFill>
                <a:latin typeface="Microsoft YaHei UI" panose="020B0503020204020204" pitchFamily="34" charset="-122"/>
                <a:ea typeface="Microsoft YaHei UI" panose="020B0503020204020204" pitchFamily="34" charset="-122"/>
              </a:rPr>
              <a:t>指标名称</a:t>
            </a:r>
            <a:endParaRPr lang="en-US" sz="975" b="1" kern="0" dirty="0">
              <a:solidFill>
                <a:prstClr val="white"/>
              </a:solidFill>
              <a:latin typeface="Microsoft YaHei UI" panose="020B0503020204020204" pitchFamily="34" charset="-122"/>
              <a:ea typeface="Microsoft YaHei UI" panose="020B0503020204020204" pitchFamily="34" charset="-122"/>
            </a:endParaRPr>
          </a:p>
        </p:txBody>
      </p:sp>
      <p:sp>
        <p:nvSpPr>
          <p:cNvPr id="93" name="Freeform: Shape 157">
            <a:extLst>
              <a:ext uri="{FF2B5EF4-FFF2-40B4-BE49-F238E27FC236}">
                <a16:creationId xmlns:a16="http://schemas.microsoft.com/office/drawing/2014/main" xmlns="" id="{FC1F8EE2-82AB-9243-A6A3-F5AC0ECF8AEE}"/>
              </a:ext>
            </a:extLst>
          </p:cNvPr>
          <p:cNvSpPr/>
          <p:nvPr/>
        </p:nvSpPr>
        <p:spPr>
          <a:xfrm>
            <a:off x="1581473" y="1938348"/>
            <a:ext cx="350872" cy="585065"/>
          </a:xfrm>
          <a:custGeom>
            <a:avLst/>
            <a:gdLst>
              <a:gd name="connsiteX0" fmla="*/ 0 w 405660"/>
              <a:gd name="connsiteY0" fmla="*/ 0 h 202830"/>
              <a:gd name="connsiteX1" fmla="*/ 405660 w 405660"/>
              <a:gd name="connsiteY1" fmla="*/ 0 h 202830"/>
              <a:gd name="connsiteX2" fmla="*/ 405660 w 405660"/>
              <a:gd name="connsiteY2" fmla="*/ 202830 h 202830"/>
              <a:gd name="connsiteX3" fmla="*/ 0 w 405660"/>
              <a:gd name="connsiteY3" fmla="*/ 202830 h 202830"/>
              <a:gd name="connsiteX4" fmla="*/ 0 w 405660"/>
              <a:gd name="connsiteY4" fmla="*/ 0 h 20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660" h="202830">
                <a:moveTo>
                  <a:pt x="0" y="0"/>
                </a:moveTo>
                <a:lnTo>
                  <a:pt x="405660" y="0"/>
                </a:lnTo>
                <a:lnTo>
                  <a:pt x="405660" y="202830"/>
                </a:lnTo>
                <a:lnTo>
                  <a:pt x="0" y="202830"/>
                </a:lnTo>
                <a:lnTo>
                  <a:pt x="0" y="0"/>
                </a:lnTo>
                <a:close/>
              </a:path>
            </a:pathLst>
          </a:custGeom>
          <a:solidFill>
            <a:srgbClr val="00B0F0">
              <a:alpha val="57000"/>
            </a:srgbClr>
          </a:solidFill>
          <a:ln w="25400" cap="flat" cmpd="sng" algn="ctr">
            <a:solidFill>
              <a:sysClr val="window" lastClr="FFFFFF">
                <a:hueOff val="0"/>
                <a:satOff val="0"/>
                <a:lumOff val="0"/>
                <a:alphaOff val="0"/>
              </a:sysClr>
            </a:solidFill>
            <a:prstDash val="solid"/>
          </a:ln>
          <a:effectLst/>
        </p:spPr>
        <p:txBody>
          <a:bodyPr spcFirstLastPara="0" vert="horz" wrap="square" lIns="6191" tIns="6191" rIns="6191" bIns="6191" numCol="1" spcCol="1270" anchor="ctr" anchorCtr="0">
            <a:noAutofit/>
          </a:bodyPr>
          <a:lstStyle/>
          <a:p>
            <a:pPr algn="ctr" defTabSz="433388">
              <a:lnSpc>
                <a:spcPct val="90000"/>
              </a:lnSpc>
              <a:spcAft>
                <a:spcPct val="35000"/>
              </a:spcAft>
            </a:pPr>
            <a:r>
              <a:rPr lang="zh-CN" altLang="en-US" sz="975" b="1" kern="0" dirty="0">
                <a:solidFill>
                  <a:prstClr val="white"/>
                </a:solidFill>
                <a:latin typeface="Microsoft YaHei UI" panose="020B0503020204020204" pitchFamily="34" charset="-122"/>
                <a:ea typeface="Microsoft YaHei UI" panose="020B0503020204020204" pitchFamily="34" charset="-122"/>
              </a:rPr>
              <a:t>计算逻辑</a:t>
            </a:r>
            <a:endParaRPr lang="en-US" sz="975" b="1" kern="0" dirty="0">
              <a:solidFill>
                <a:prstClr val="white"/>
              </a:solidFill>
              <a:latin typeface="Microsoft YaHei UI" panose="020B0503020204020204" pitchFamily="34" charset="-122"/>
              <a:ea typeface="Microsoft YaHei UI" panose="020B0503020204020204" pitchFamily="34" charset="-122"/>
            </a:endParaRPr>
          </a:p>
        </p:txBody>
      </p:sp>
      <p:sp>
        <p:nvSpPr>
          <p:cNvPr id="94" name="Freeform: Shape 158">
            <a:extLst>
              <a:ext uri="{FF2B5EF4-FFF2-40B4-BE49-F238E27FC236}">
                <a16:creationId xmlns:a16="http://schemas.microsoft.com/office/drawing/2014/main" xmlns="" id="{AE169D82-B9E9-114B-9CD5-727766EF33AE}"/>
              </a:ext>
            </a:extLst>
          </p:cNvPr>
          <p:cNvSpPr/>
          <p:nvPr/>
        </p:nvSpPr>
        <p:spPr>
          <a:xfrm>
            <a:off x="2006030" y="1938348"/>
            <a:ext cx="350872" cy="585065"/>
          </a:xfrm>
          <a:custGeom>
            <a:avLst/>
            <a:gdLst>
              <a:gd name="connsiteX0" fmla="*/ 0 w 405660"/>
              <a:gd name="connsiteY0" fmla="*/ 0 h 202830"/>
              <a:gd name="connsiteX1" fmla="*/ 405660 w 405660"/>
              <a:gd name="connsiteY1" fmla="*/ 0 h 202830"/>
              <a:gd name="connsiteX2" fmla="*/ 405660 w 405660"/>
              <a:gd name="connsiteY2" fmla="*/ 202830 h 202830"/>
              <a:gd name="connsiteX3" fmla="*/ 0 w 405660"/>
              <a:gd name="connsiteY3" fmla="*/ 202830 h 202830"/>
              <a:gd name="connsiteX4" fmla="*/ 0 w 405660"/>
              <a:gd name="connsiteY4" fmla="*/ 0 h 20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660" h="202830">
                <a:moveTo>
                  <a:pt x="0" y="0"/>
                </a:moveTo>
                <a:lnTo>
                  <a:pt x="405660" y="0"/>
                </a:lnTo>
                <a:lnTo>
                  <a:pt x="405660" y="202830"/>
                </a:lnTo>
                <a:lnTo>
                  <a:pt x="0" y="202830"/>
                </a:lnTo>
                <a:lnTo>
                  <a:pt x="0" y="0"/>
                </a:lnTo>
                <a:close/>
              </a:path>
            </a:pathLst>
          </a:custGeom>
          <a:solidFill>
            <a:srgbClr val="00B0F0">
              <a:alpha val="57000"/>
            </a:srgbClr>
          </a:solidFill>
          <a:ln w="25400" cap="flat" cmpd="sng" algn="ctr">
            <a:solidFill>
              <a:sysClr val="window" lastClr="FFFFFF">
                <a:hueOff val="0"/>
                <a:satOff val="0"/>
                <a:lumOff val="0"/>
                <a:alphaOff val="0"/>
              </a:sysClr>
            </a:solidFill>
            <a:prstDash val="solid"/>
          </a:ln>
          <a:effectLst/>
        </p:spPr>
        <p:txBody>
          <a:bodyPr spcFirstLastPara="0" vert="horz" wrap="square" lIns="6191" tIns="6191" rIns="6191" bIns="6191" numCol="1" spcCol="1270" anchor="ctr" anchorCtr="0">
            <a:noAutofit/>
          </a:bodyPr>
          <a:lstStyle/>
          <a:p>
            <a:pPr algn="ctr" defTabSz="433388">
              <a:lnSpc>
                <a:spcPct val="90000"/>
              </a:lnSpc>
              <a:spcAft>
                <a:spcPct val="35000"/>
              </a:spcAft>
            </a:pPr>
            <a:r>
              <a:rPr lang="zh-CN" altLang="en-US" sz="975" b="1" kern="0" dirty="0">
                <a:solidFill>
                  <a:prstClr val="white"/>
                </a:solidFill>
                <a:latin typeface="Microsoft YaHei UI" panose="020B0503020204020204" pitchFamily="34" charset="-122"/>
                <a:ea typeface="Microsoft YaHei UI" panose="020B0503020204020204" pitchFamily="34" charset="-122"/>
              </a:rPr>
              <a:t>关联维度</a:t>
            </a:r>
            <a:endParaRPr lang="en-US" sz="975" b="1" kern="0" dirty="0">
              <a:solidFill>
                <a:prstClr val="white"/>
              </a:solidFill>
              <a:latin typeface="Microsoft YaHei UI" panose="020B0503020204020204" pitchFamily="34" charset="-122"/>
              <a:ea typeface="Microsoft YaHei UI" panose="020B0503020204020204" pitchFamily="34" charset="-122"/>
            </a:endParaRPr>
          </a:p>
        </p:txBody>
      </p:sp>
      <p:sp>
        <p:nvSpPr>
          <p:cNvPr id="95" name="Freeform: Shape 159">
            <a:extLst>
              <a:ext uri="{FF2B5EF4-FFF2-40B4-BE49-F238E27FC236}">
                <a16:creationId xmlns:a16="http://schemas.microsoft.com/office/drawing/2014/main" xmlns="" id="{9C80ED09-252B-2B42-B04F-4A1BF933EE15}"/>
              </a:ext>
            </a:extLst>
          </p:cNvPr>
          <p:cNvSpPr/>
          <p:nvPr/>
        </p:nvSpPr>
        <p:spPr>
          <a:xfrm>
            <a:off x="2430584" y="1938348"/>
            <a:ext cx="350872" cy="585065"/>
          </a:xfrm>
          <a:custGeom>
            <a:avLst/>
            <a:gdLst>
              <a:gd name="connsiteX0" fmla="*/ 0 w 405660"/>
              <a:gd name="connsiteY0" fmla="*/ 0 h 202830"/>
              <a:gd name="connsiteX1" fmla="*/ 405660 w 405660"/>
              <a:gd name="connsiteY1" fmla="*/ 0 h 202830"/>
              <a:gd name="connsiteX2" fmla="*/ 405660 w 405660"/>
              <a:gd name="connsiteY2" fmla="*/ 202830 h 202830"/>
              <a:gd name="connsiteX3" fmla="*/ 0 w 405660"/>
              <a:gd name="connsiteY3" fmla="*/ 202830 h 202830"/>
              <a:gd name="connsiteX4" fmla="*/ 0 w 405660"/>
              <a:gd name="connsiteY4" fmla="*/ 0 h 20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660" h="202830">
                <a:moveTo>
                  <a:pt x="0" y="0"/>
                </a:moveTo>
                <a:lnTo>
                  <a:pt x="405660" y="0"/>
                </a:lnTo>
                <a:lnTo>
                  <a:pt x="405660" y="202830"/>
                </a:lnTo>
                <a:lnTo>
                  <a:pt x="0" y="202830"/>
                </a:lnTo>
                <a:lnTo>
                  <a:pt x="0" y="0"/>
                </a:lnTo>
                <a:close/>
              </a:path>
            </a:pathLst>
          </a:custGeom>
          <a:solidFill>
            <a:srgbClr val="00B0F0">
              <a:alpha val="57000"/>
            </a:srgbClr>
          </a:solidFill>
          <a:ln w="25400" cap="flat" cmpd="sng" algn="ctr">
            <a:solidFill>
              <a:sysClr val="window" lastClr="FFFFFF">
                <a:hueOff val="0"/>
                <a:satOff val="0"/>
                <a:lumOff val="0"/>
                <a:alphaOff val="0"/>
              </a:sysClr>
            </a:solidFill>
            <a:prstDash val="solid"/>
          </a:ln>
          <a:effectLst/>
        </p:spPr>
        <p:txBody>
          <a:bodyPr spcFirstLastPara="0" vert="horz" wrap="square" lIns="6191" tIns="6191" rIns="6191" bIns="6191" numCol="1" spcCol="1270" anchor="ctr" anchorCtr="0">
            <a:noAutofit/>
          </a:bodyPr>
          <a:lstStyle/>
          <a:p>
            <a:pPr algn="ctr" defTabSz="433388">
              <a:lnSpc>
                <a:spcPct val="90000"/>
              </a:lnSpc>
              <a:spcAft>
                <a:spcPct val="35000"/>
              </a:spcAft>
            </a:pPr>
            <a:r>
              <a:rPr lang="zh-CN" altLang="en-US" sz="975" b="1" kern="0" dirty="0">
                <a:solidFill>
                  <a:prstClr val="white"/>
                </a:solidFill>
                <a:latin typeface="Microsoft YaHei UI" panose="020B0503020204020204" pitchFamily="34" charset="-122"/>
                <a:ea typeface="Microsoft YaHei UI" panose="020B0503020204020204" pitchFamily="34" charset="-122"/>
              </a:rPr>
              <a:t>业务价值</a:t>
            </a:r>
            <a:endParaRPr lang="en-US" sz="975" b="1" kern="0" dirty="0">
              <a:solidFill>
                <a:prstClr val="white"/>
              </a:solidFill>
              <a:latin typeface="Microsoft YaHei UI" panose="020B0503020204020204" pitchFamily="34" charset="-122"/>
              <a:ea typeface="Microsoft YaHei UI" panose="020B0503020204020204" pitchFamily="34" charset="-122"/>
            </a:endParaRPr>
          </a:p>
        </p:txBody>
      </p:sp>
      <p:sp>
        <p:nvSpPr>
          <p:cNvPr id="96" name="Freeform: Shape 160">
            <a:extLst>
              <a:ext uri="{FF2B5EF4-FFF2-40B4-BE49-F238E27FC236}">
                <a16:creationId xmlns:a16="http://schemas.microsoft.com/office/drawing/2014/main" xmlns="" id="{232074E6-0EE5-9244-9A17-CA803B5B8750}"/>
              </a:ext>
            </a:extLst>
          </p:cNvPr>
          <p:cNvSpPr/>
          <p:nvPr/>
        </p:nvSpPr>
        <p:spPr>
          <a:xfrm>
            <a:off x="2855142" y="1938348"/>
            <a:ext cx="350872" cy="585065"/>
          </a:xfrm>
          <a:custGeom>
            <a:avLst/>
            <a:gdLst>
              <a:gd name="connsiteX0" fmla="*/ 0 w 405660"/>
              <a:gd name="connsiteY0" fmla="*/ 0 h 202830"/>
              <a:gd name="connsiteX1" fmla="*/ 405660 w 405660"/>
              <a:gd name="connsiteY1" fmla="*/ 0 h 202830"/>
              <a:gd name="connsiteX2" fmla="*/ 405660 w 405660"/>
              <a:gd name="connsiteY2" fmla="*/ 202830 h 202830"/>
              <a:gd name="connsiteX3" fmla="*/ 0 w 405660"/>
              <a:gd name="connsiteY3" fmla="*/ 202830 h 202830"/>
              <a:gd name="connsiteX4" fmla="*/ 0 w 405660"/>
              <a:gd name="connsiteY4" fmla="*/ 0 h 20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660" h="202830">
                <a:moveTo>
                  <a:pt x="0" y="0"/>
                </a:moveTo>
                <a:lnTo>
                  <a:pt x="405660" y="0"/>
                </a:lnTo>
                <a:lnTo>
                  <a:pt x="405660" y="202830"/>
                </a:lnTo>
                <a:lnTo>
                  <a:pt x="0" y="202830"/>
                </a:lnTo>
                <a:lnTo>
                  <a:pt x="0" y="0"/>
                </a:lnTo>
                <a:close/>
              </a:path>
            </a:pathLst>
          </a:custGeom>
          <a:solidFill>
            <a:srgbClr val="00B0F0">
              <a:alpha val="57000"/>
            </a:srgbClr>
          </a:solidFill>
          <a:ln w="25400" cap="flat" cmpd="sng" algn="ctr">
            <a:solidFill>
              <a:sysClr val="window" lastClr="FFFFFF">
                <a:hueOff val="0"/>
                <a:satOff val="0"/>
                <a:lumOff val="0"/>
                <a:alphaOff val="0"/>
              </a:sysClr>
            </a:solidFill>
            <a:prstDash val="solid"/>
          </a:ln>
          <a:effectLst/>
        </p:spPr>
        <p:txBody>
          <a:bodyPr spcFirstLastPara="0" vert="horz" wrap="square" lIns="6191" tIns="6191" rIns="6191" bIns="6191" numCol="1" spcCol="1270" anchor="ctr" anchorCtr="0">
            <a:noAutofit/>
          </a:bodyPr>
          <a:lstStyle/>
          <a:p>
            <a:pPr algn="ctr" defTabSz="433388">
              <a:lnSpc>
                <a:spcPct val="90000"/>
              </a:lnSpc>
              <a:spcAft>
                <a:spcPct val="35000"/>
              </a:spcAft>
            </a:pPr>
            <a:r>
              <a:rPr lang="zh-CN" altLang="en-US" sz="975" b="1" kern="0" dirty="0">
                <a:solidFill>
                  <a:prstClr val="white"/>
                </a:solidFill>
                <a:latin typeface="Microsoft YaHei UI" panose="020B0503020204020204" pitchFamily="34" charset="-122"/>
                <a:ea typeface="Microsoft YaHei UI" panose="020B0503020204020204" pitchFamily="34" charset="-122"/>
              </a:rPr>
              <a:t>数据解读</a:t>
            </a:r>
            <a:endParaRPr lang="en-US" sz="975" b="1" kern="0" dirty="0">
              <a:solidFill>
                <a:prstClr val="white"/>
              </a:solidFill>
              <a:latin typeface="Microsoft YaHei UI" panose="020B0503020204020204" pitchFamily="34" charset="-122"/>
              <a:ea typeface="Microsoft YaHei UI" panose="020B0503020204020204" pitchFamily="34" charset="-122"/>
            </a:endParaRPr>
          </a:p>
        </p:txBody>
      </p:sp>
      <p:sp>
        <p:nvSpPr>
          <p:cNvPr id="97" name="Freeform: Shape 161">
            <a:extLst>
              <a:ext uri="{FF2B5EF4-FFF2-40B4-BE49-F238E27FC236}">
                <a16:creationId xmlns:a16="http://schemas.microsoft.com/office/drawing/2014/main" xmlns="" id="{4FDA4539-DDF9-6147-BA2C-0D8C614BDE10}"/>
              </a:ext>
            </a:extLst>
          </p:cNvPr>
          <p:cNvSpPr/>
          <p:nvPr/>
        </p:nvSpPr>
        <p:spPr>
          <a:xfrm>
            <a:off x="3279696" y="1938348"/>
            <a:ext cx="350872" cy="585065"/>
          </a:xfrm>
          <a:custGeom>
            <a:avLst/>
            <a:gdLst>
              <a:gd name="connsiteX0" fmla="*/ 0 w 405660"/>
              <a:gd name="connsiteY0" fmla="*/ 0 h 202830"/>
              <a:gd name="connsiteX1" fmla="*/ 405660 w 405660"/>
              <a:gd name="connsiteY1" fmla="*/ 0 h 202830"/>
              <a:gd name="connsiteX2" fmla="*/ 405660 w 405660"/>
              <a:gd name="connsiteY2" fmla="*/ 202830 h 202830"/>
              <a:gd name="connsiteX3" fmla="*/ 0 w 405660"/>
              <a:gd name="connsiteY3" fmla="*/ 202830 h 202830"/>
              <a:gd name="connsiteX4" fmla="*/ 0 w 405660"/>
              <a:gd name="connsiteY4" fmla="*/ 0 h 20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660" h="202830">
                <a:moveTo>
                  <a:pt x="0" y="0"/>
                </a:moveTo>
                <a:lnTo>
                  <a:pt x="405660" y="0"/>
                </a:lnTo>
                <a:lnTo>
                  <a:pt x="405660" y="202830"/>
                </a:lnTo>
                <a:lnTo>
                  <a:pt x="0" y="202830"/>
                </a:lnTo>
                <a:lnTo>
                  <a:pt x="0" y="0"/>
                </a:lnTo>
                <a:close/>
              </a:path>
            </a:pathLst>
          </a:custGeom>
          <a:solidFill>
            <a:srgbClr val="00B0F0">
              <a:alpha val="57000"/>
            </a:srgbClr>
          </a:solidFill>
          <a:ln w="25400" cap="flat" cmpd="sng" algn="ctr">
            <a:solidFill>
              <a:sysClr val="window" lastClr="FFFFFF">
                <a:hueOff val="0"/>
                <a:satOff val="0"/>
                <a:lumOff val="0"/>
                <a:alphaOff val="0"/>
              </a:sysClr>
            </a:solidFill>
            <a:prstDash val="solid"/>
          </a:ln>
          <a:effectLst/>
        </p:spPr>
        <p:txBody>
          <a:bodyPr spcFirstLastPara="0" vert="horz" wrap="square" lIns="6191" tIns="6191" rIns="6191" bIns="6191" numCol="1" spcCol="1270" anchor="ctr" anchorCtr="0">
            <a:noAutofit/>
          </a:bodyPr>
          <a:lstStyle/>
          <a:p>
            <a:pPr algn="ctr" defTabSz="433388">
              <a:lnSpc>
                <a:spcPct val="90000"/>
              </a:lnSpc>
              <a:spcAft>
                <a:spcPct val="35000"/>
              </a:spcAft>
            </a:pPr>
            <a:r>
              <a:rPr lang="zh-CN" altLang="en-US" sz="975" b="1" kern="0" dirty="0">
                <a:solidFill>
                  <a:prstClr val="white"/>
                </a:solidFill>
                <a:latin typeface="Microsoft YaHei UI" panose="020B0503020204020204" pitchFamily="34" charset="-122"/>
                <a:ea typeface="Microsoft YaHei UI" panose="020B0503020204020204" pitchFamily="34" charset="-122"/>
              </a:rPr>
              <a:t>应对策略</a:t>
            </a:r>
            <a:endParaRPr lang="en-US" sz="975" b="1" kern="0" dirty="0">
              <a:solidFill>
                <a:prstClr val="white"/>
              </a:solidFill>
              <a:latin typeface="Microsoft YaHei UI" panose="020B0503020204020204" pitchFamily="34" charset="-122"/>
              <a:ea typeface="Microsoft YaHei UI" panose="020B0503020204020204" pitchFamily="34" charset="-122"/>
            </a:endParaRPr>
          </a:p>
        </p:txBody>
      </p:sp>
      <p:sp>
        <p:nvSpPr>
          <p:cNvPr id="98" name="Freeform: Shape 162">
            <a:extLst>
              <a:ext uri="{FF2B5EF4-FFF2-40B4-BE49-F238E27FC236}">
                <a16:creationId xmlns:a16="http://schemas.microsoft.com/office/drawing/2014/main" xmlns="" id="{E89484C7-0093-F441-9971-31FD8AABC1AF}"/>
              </a:ext>
            </a:extLst>
          </p:cNvPr>
          <p:cNvSpPr/>
          <p:nvPr/>
        </p:nvSpPr>
        <p:spPr>
          <a:xfrm>
            <a:off x="3704252" y="1938348"/>
            <a:ext cx="350872" cy="585065"/>
          </a:xfrm>
          <a:custGeom>
            <a:avLst/>
            <a:gdLst>
              <a:gd name="connsiteX0" fmla="*/ 0 w 405660"/>
              <a:gd name="connsiteY0" fmla="*/ 0 h 202830"/>
              <a:gd name="connsiteX1" fmla="*/ 405660 w 405660"/>
              <a:gd name="connsiteY1" fmla="*/ 0 h 202830"/>
              <a:gd name="connsiteX2" fmla="*/ 405660 w 405660"/>
              <a:gd name="connsiteY2" fmla="*/ 202830 h 202830"/>
              <a:gd name="connsiteX3" fmla="*/ 0 w 405660"/>
              <a:gd name="connsiteY3" fmla="*/ 202830 h 202830"/>
              <a:gd name="connsiteX4" fmla="*/ 0 w 405660"/>
              <a:gd name="connsiteY4" fmla="*/ 0 h 20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660" h="202830">
                <a:moveTo>
                  <a:pt x="0" y="0"/>
                </a:moveTo>
                <a:lnTo>
                  <a:pt x="405660" y="0"/>
                </a:lnTo>
                <a:lnTo>
                  <a:pt x="405660" y="202830"/>
                </a:lnTo>
                <a:lnTo>
                  <a:pt x="0" y="202830"/>
                </a:lnTo>
                <a:lnTo>
                  <a:pt x="0" y="0"/>
                </a:lnTo>
                <a:close/>
              </a:path>
            </a:pathLst>
          </a:custGeom>
          <a:solidFill>
            <a:srgbClr val="00B0F0">
              <a:alpha val="57000"/>
            </a:srgbClr>
          </a:solidFill>
          <a:ln w="25400" cap="flat" cmpd="sng" algn="ctr">
            <a:solidFill>
              <a:sysClr val="window" lastClr="FFFFFF">
                <a:hueOff val="0"/>
                <a:satOff val="0"/>
                <a:lumOff val="0"/>
                <a:alphaOff val="0"/>
              </a:sysClr>
            </a:solidFill>
            <a:prstDash val="solid"/>
          </a:ln>
          <a:effectLst/>
        </p:spPr>
        <p:txBody>
          <a:bodyPr spcFirstLastPara="0" vert="horz" wrap="square" lIns="6191" tIns="6191" rIns="6191" bIns="6191" numCol="1" spcCol="1270" anchor="ctr" anchorCtr="0">
            <a:noAutofit/>
          </a:bodyPr>
          <a:lstStyle/>
          <a:p>
            <a:pPr algn="ctr" defTabSz="433388">
              <a:lnSpc>
                <a:spcPct val="90000"/>
              </a:lnSpc>
              <a:spcAft>
                <a:spcPct val="35000"/>
              </a:spcAft>
            </a:pPr>
            <a:r>
              <a:rPr lang="zh-CN" altLang="en-US" sz="975" b="1" kern="0" dirty="0">
                <a:solidFill>
                  <a:prstClr val="white"/>
                </a:solidFill>
                <a:latin typeface="Microsoft YaHei UI" panose="020B0503020204020204" pitchFamily="34" charset="-122"/>
                <a:ea typeface="Microsoft YaHei UI" panose="020B0503020204020204" pitchFamily="34" charset="-122"/>
              </a:rPr>
              <a:t>分析方法</a:t>
            </a:r>
            <a:endParaRPr lang="en-US" sz="975" b="1" kern="0" dirty="0">
              <a:solidFill>
                <a:prstClr val="white"/>
              </a:solidFill>
              <a:latin typeface="Microsoft YaHei UI" panose="020B0503020204020204" pitchFamily="34" charset="-122"/>
              <a:ea typeface="Microsoft YaHei UI" panose="020B0503020204020204" pitchFamily="34" charset="-122"/>
            </a:endParaRPr>
          </a:p>
        </p:txBody>
      </p:sp>
      <p:sp>
        <p:nvSpPr>
          <p:cNvPr id="99" name="Freeform: Shape 163">
            <a:extLst>
              <a:ext uri="{FF2B5EF4-FFF2-40B4-BE49-F238E27FC236}">
                <a16:creationId xmlns:a16="http://schemas.microsoft.com/office/drawing/2014/main" xmlns="" id="{880ED897-1A34-4F43-A647-45DF791C057F}"/>
              </a:ext>
            </a:extLst>
          </p:cNvPr>
          <p:cNvSpPr/>
          <p:nvPr/>
        </p:nvSpPr>
        <p:spPr>
          <a:xfrm>
            <a:off x="4128808" y="1938348"/>
            <a:ext cx="350872" cy="585065"/>
          </a:xfrm>
          <a:custGeom>
            <a:avLst/>
            <a:gdLst>
              <a:gd name="connsiteX0" fmla="*/ 0 w 405660"/>
              <a:gd name="connsiteY0" fmla="*/ 0 h 202830"/>
              <a:gd name="connsiteX1" fmla="*/ 405660 w 405660"/>
              <a:gd name="connsiteY1" fmla="*/ 0 h 202830"/>
              <a:gd name="connsiteX2" fmla="*/ 405660 w 405660"/>
              <a:gd name="connsiteY2" fmla="*/ 202830 h 202830"/>
              <a:gd name="connsiteX3" fmla="*/ 0 w 405660"/>
              <a:gd name="connsiteY3" fmla="*/ 202830 h 202830"/>
              <a:gd name="connsiteX4" fmla="*/ 0 w 405660"/>
              <a:gd name="connsiteY4" fmla="*/ 0 h 20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660" h="202830">
                <a:moveTo>
                  <a:pt x="0" y="0"/>
                </a:moveTo>
                <a:lnTo>
                  <a:pt x="405660" y="0"/>
                </a:lnTo>
                <a:lnTo>
                  <a:pt x="405660" y="202830"/>
                </a:lnTo>
                <a:lnTo>
                  <a:pt x="0" y="202830"/>
                </a:lnTo>
                <a:lnTo>
                  <a:pt x="0" y="0"/>
                </a:lnTo>
                <a:close/>
              </a:path>
            </a:pathLst>
          </a:custGeom>
          <a:solidFill>
            <a:srgbClr val="00B0F0">
              <a:alpha val="57000"/>
            </a:srgbClr>
          </a:solidFill>
          <a:ln w="25400" cap="flat" cmpd="sng" algn="ctr">
            <a:solidFill>
              <a:sysClr val="window" lastClr="FFFFFF">
                <a:hueOff val="0"/>
                <a:satOff val="0"/>
                <a:lumOff val="0"/>
                <a:alphaOff val="0"/>
              </a:sysClr>
            </a:solidFill>
            <a:prstDash val="solid"/>
          </a:ln>
          <a:effectLst/>
        </p:spPr>
        <p:txBody>
          <a:bodyPr spcFirstLastPara="0" vert="horz" wrap="square" lIns="6191" tIns="6191" rIns="6191" bIns="6191" numCol="1" spcCol="1270" anchor="ctr" anchorCtr="0">
            <a:noAutofit/>
          </a:bodyPr>
          <a:lstStyle/>
          <a:p>
            <a:pPr algn="ctr" defTabSz="433388">
              <a:lnSpc>
                <a:spcPct val="90000"/>
              </a:lnSpc>
              <a:spcAft>
                <a:spcPct val="35000"/>
              </a:spcAft>
            </a:pPr>
            <a:r>
              <a:rPr lang="zh-CN" altLang="en-US" sz="975" b="1" kern="0" dirty="0">
                <a:solidFill>
                  <a:prstClr val="white"/>
                </a:solidFill>
                <a:latin typeface="Microsoft YaHei UI" panose="020B0503020204020204" pitchFamily="34" charset="-122"/>
                <a:ea typeface="Microsoft YaHei UI" panose="020B0503020204020204" pitchFamily="34" charset="-122"/>
              </a:rPr>
              <a:t>业务用户</a:t>
            </a:r>
            <a:endParaRPr lang="en-US" sz="975" b="1" kern="0" dirty="0">
              <a:solidFill>
                <a:prstClr val="white"/>
              </a:solidFill>
              <a:latin typeface="Microsoft YaHei UI" panose="020B0503020204020204" pitchFamily="34" charset="-122"/>
              <a:ea typeface="Microsoft YaHei UI" panose="020B0503020204020204" pitchFamily="34" charset="-122"/>
            </a:endParaRPr>
          </a:p>
        </p:txBody>
      </p:sp>
      <p:sp>
        <p:nvSpPr>
          <p:cNvPr id="100" name="Freeform: Shape 164">
            <a:extLst>
              <a:ext uri="{FF2B5EF4-FFF2-40B4-BE49-F238E27FC236}">
                <a16:creationId xmlns:a16="http://schemas.microsoft.com/office/drawing/2014/main" xmlns="" id="{500C92F8-CC69-CE40-9DBA-148A2BAB1980}"/>
              </a:ext>
            </a:extLst>
          </p:cNvPr>
          <p:cNvSpPr/>
          <p:nvPr/>
        </p:nvSpPr>
        <p:spPr>
          <a:xfrm>
            <a:off x="4553364" y="1938348"/>
            <a:ext cx="350872" cy="585065"/>
          </a:xfrm>
          <a:custGeom>
            <a:avLst/>
            <a:gdLst>
              <a:gd name="connsiteX0" fmla="*/ 0 w 405660"/>
              <a:gd name="connsiteY0" fmla="*/ 0 h 202830"/>
              <a:gd name="connsiteX1" fmla="*/ 405660 w 405660"/>
              <a:gd name="connsiteY1" fmla="*/ 0 h 202830"/>
              <a:gd name="connsiteX2" fmla="*/ 405660 w 405660"/>
              <a:gd name="connsiteY2" fmla="*/ 202830 h 202830"/>
              <a:gd name="connsiteX3" fmla="*/ 0 w 405660"/>
              <a:gd name="connsiteY3" fmla="*/ 202830 h 202830"/>
              <a:gd name="connsiteX4" fmla="*/ 0 w 405660"/>
              <a:gd name="connsiteY4" fmla="*/ 0 h 20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660" h="202830">
                <a:moveTo>
                  <a:pt x="0" y="0"/>
                </a:moveTo>
                <a:lnTo>
                  <a:pt x="405660" y="0"/>
                </a:lnTo>
                <a:lnTo>
                  <a:pt x="405660" y="202830"/>
                </a:lnTo>
                <a:lnTo>
                  <a:pt x="0" y="202830"/>
                </a:lnTo>
                <a:lnTo>
                  <a:pt x="0" y="0"/>
                </a:lnTo>
                <a:close/>
              </a:path>
            </a:pathLst>
          </a:custGeom>
          <a:solidFill>
            <a:srgbClr val="00B0F0">
              <a:alpha val="57000"/>
            </a:srgbClr>
          </a:solidFill>
          <a:ln w="25400" cap="flat" cmpd="sng" algn="ctr">
            <a:solidFill>
              <a:sysClr val="window" lastClr="FFFFFF">
                <a:hueOff val="0"/>
                <a:satOff val="0"/>
                <a:lumOff val="0"/>
                <a:alphaOff val="0"/>
              </a:sysClr>
            </a:solidFill>
            <a:prstDash val="solid"/>
          </a:ln>
          <a:effectLst/>
        </p:spPr>
        <p:txBody>
          <a:bodyPr spcFirstLastPara="0" vert="horz" wrap="square" lIns="6191" tIns="6191" rIns="6191" bIns="6191" numCol="1" spcCol="1270" anchor="ctr" anchorCtr="0">
            <a:noAutofit/>
          </a:bodyPr>
          <a:lstStyle/>
          <a:p>
            <a:pPr algn="ctr" defTabSz="433388">
              <a:lnSpc>
                <a:spcPct val="90000"/>
              </a:lnSpc>
              <a:spcAft>
                <a:spcPct val="35000"/>
              </a:spcAft>
            </a:pPr>
            <a:r>
              <a:rPr lang="zh-CN" altLang="en-US" sz="975" b="1" kern="0" dirty="0">
                <a:solidFill>
                  <a:prstClr val="white"/>
                </a:solidFill>
                <a:latin typeface="Microsoft YaHei UI" panose="020B0503020204020204" pitchFamily="34" charset="-122"/>
                <a:ea typeface="Microsoft YaHei UI" panose="020B0503020204020204" pitchFamily="34" charset="-122"/>
              </a:rPr>
              <a:t>统计口径</a:t>
            </a:r>
            <a:endParaRPr lang="en-US" sz="975" b="1" kern="0" dirty="0">
              <a:solidFill>
                <a:prstClr val="white"/>
              </a:solidFill>
              <a:latin typeface="Microsoft YaHei UI" panose="020B0503020204020204" pitchFamily="34" charset="-122"/>
              <a:ea typeface="Microsoft YaHei UI" panose="020B0503020204020204" pitchFamily="34" charset="-122"/>
            </a:endParaRPr>
          </a:p>
        </p:txBody>
      </p:sp>
      <p:sp>
        <p:nvSpPr>
          <p:cNvPr id="101" name="Freeform: Shape 165">
            <a:extLst>
              <a:ext uri="{FF2B5EF4-FFF2-40B4-BE49-F238E27FC236}">
                <a16:creationId xmlns:a16="http://schemas.microsoft.com/office/drawing/2014/main" xmlns="" id="{CA496260-E6CF-334D-ADC4-1523740B5816}"/>
              </a:ext>
            </a:extLst>
          </p:cNvPr>
          <p:cNvSpPr/>
          <p:nvPr/>
        </p:nvSpPr>
        <p:spPr>
          <a:xfrm>
            <a:off x="4977920" y="1938348"/>
            <a:ext cx="350872" cy="585065"/>
          </a:xfrm>
          <a:custGeom>
            <a:avLst/>
            <a:gdLst>
              <a:gd name="connsiteX0" fmla="*/ 0 w 405660"/>
              <a:gd name="connsiteY0" fmla="*/ 0 h 202830"/>
              <a:gd name="connsiteX1" fmla="*/ 405660 w 405660"/>
              <a:gd name="connsiteY1" fmla="*/ 0 h 202830"/>
              <a:gd name="connsiteX2" fmla="*/ 405660 w 405660"/>
              <a:gd name="connsiteY2" fmla="*/ 202830 h 202830"/>
              <a:gd name="connsiteX3" fmla="*/ 0 w 405660"/>
              <a:gd name="connsiteY3" fmla="*/ 202830 h 202830"/>
              <a:gd name="connsiteX4" fmla="*/ 0 w 405660"/>
              <a:gd name="connsiteY4" fmla="*/ 0 h 20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660" h="202830">
                <a:moveTo>
                  <a:pt x="0" y="0"/>
                </a:moveTo>
                <a:lnTo>
                  <a:pt x="405660" y="0"/>
                </a:lnTo>
                <a:lnTo>
                  <a:pt x="405660" y="202830"/>
                </a:lnTo>
                <a:lnTo>
                  <a:pt x="0" y="202830"/>
                </a:lnTo>
                <a:lnTo>
                  <a:pt x="0" y="0"/>
                </a:lnTo>
                <a:close/>
              </a:path>
            </a:pathLst>
          </a:custGeom>
          <a:solidFill>
            <a:srgbClr val="00B0F0">
              <a:alpha val="57000"/>
            </a:srgbClr>
          </a:solidFill>
          <a:ln w="25400" cap="flat" cmpd="sng" algn="ctr">
            <a:solidFill>
              <a:sysClr val="window" lastClr="FFFFFF">
                <a:hueOff val="0"/>
                <a:satOff val="0"/>
                <a:lumOff val="0"/>
                <a:alphaOff val="0"/>
              </a:sysClr>
            </a:solidFill>
            <a:prstDash val="solid"/>
          </a:ln>
          <a:effectLst/>
        </p:spPr>
        <p:txBody>
          <a:bodyPr spcFirstLastPara="0" vert="horz" wrap="square" lIns="6191" tIns="6191" rIns="6191" bIns="6191" numCol="1" spcCol="1270" anchor="ctr" anchorCtr="0">
            <a:noAutofit/>
          </a:bodyPr>
          <a:lstStyle/>
          <a:p>
            <a:pPr algn="ctr" defTabSz="433388">
              <a:lnSpc>
                <a:spcPct val="90000"/>
              </a:lnSpc>
              <a:spcAft>
                <a:spcPct val="35000"/>
              </a:spcAft>
            </a:pPr>
            <a:r>
              <a:rPr lang="zh-CN" altLang="en-US" sz="975" b="1" kern="0" dirty="0">
                <a:solidFill>
                  <a:prstClr val="white"/>
                </a:solidFill>
                <a:latin typeface="Microsoft YaHei UI" panose="020B0503020204020204" pitchFamily="34" charset="-122"/>
                <a:ea typeface="Microsoft YaHei UI" panose="020B0503020204020204" pitchFamily="34" charset="-122"/>
              </a:rPr>
              <a:t>数据粒度</a:t>
            </a:r>
            <a:endParaRPr lang="en-US" sz="975" b="1" kern="0" dirty="0">
              <a:solidFill>
                <a:prstClr val="white"/>
              </a:solidFill>
              <a:latin typeface="Microsoft YaHei UI" panose="020B0503020204020204" pitchFamily="34" charset="-122"/>
              <a:ea typeface="Microsoft YaHei UI" panose="020B0503020204020204" pitchFamily="34" charset="-122"/>
            </a:endParaRPr>
          </a:p>
        </p:txBody>
      </p:sp>
      <p:sp>
        <p:nvSpPr>
          <p:cNvPr id="102" name="Freeform: Shape 167">
            <a:extLst>
              <a:ext uri="{FF2B5EF4-FFF2-40B4-BE49-F238E27FC236}">
                <a16:creationId xmlns:a16="http://schemas.microsoft.com/office/drawing/2014/main" xmlns="" id="{125124E9-BE0D-8948-AF9A-69C88D3B277C}"/>
              </a:ext>
            </a:extLst>
          </p:cNvPr>
          <p:cNvSpPr/>
          <p:nvPr/>
        </p:nvSpPr>
        <p:spPr>
          <a:xfrm>
            <a:off x="5400088" y="1938348"/>
            <a:ext cx="350872" cy="585065"/>
          </a:xfrm>
          <a:custGeom>
            <a:avLst/>
            <a:gdLst>
              <a:gd name="connsiteX0" fmla="*/ 0 w 405660"/>
              <a:gd name="connsiteY0" fmla="*/ 0 h 202830"/>
              <a:gd name="connsiteX1" fmla="*/ 405660 w 405660"/>
              <a:gd name="connsiteY1" fmla="*/ 0 h 202830"/>
              <a:gd name="connsiteX2" fmla="*/ 405660 w 405660"/>
              <a:gd name="connsiteY2" fmla="*/ 202830 h 202830"/>
              <a:gd name="connsiteX3" fmla="*/ 0 w 405660"/>
              <a:gd name="connsiteY3" fmla="*/ 202830 h 202830"/>
              <a:gd name="connsiteX4" fmla="*/ 0 w 405660"/>
              <a:gd name="connsiteY4" fmla="*/ 0 h 20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660" h="202830">
                <a:moveTo>
                  <a:pt x="0" y="0"/>
                </a:moveTo>
                <a:lnTo>
                  <a:pt x="405660" y="0"/>
                </a:lnTo>
                <a:lnTo>
                  <a:pt x="405660" y="202830"/>
                </a:lnTo>
                <a:lnTo>
                  <a:pt x="0" y="202830"/>
                </a:lnTo>
                <a:lnTo>
                  <a:pt x="0" y="0"/>
                </a:lnTo>
                <a:close/>
              </a:path>
            </a:pathLst>
          </a:custGeom>
          <a:solidFill>
            <a:srgbClr val="00B0F0">
              <a:alpha val="57000"/>
            </a:srgbClr>
          </a:solidFill>
          <a:ln w="25400" cap="flat" cmpd="sng" algn="ctr">
            <a:solidFill>
              <a:sysClr val="window" lastClr="FFFFFF">
                <a:hueOff val="0"/>
                <a:satOff val="0"/>
                <a:lumOff val="0"/>
                <a:alphaOff val="0"/>
              </a:sysClr>
            </a:solidFill>
            <a:prstDash val="solid"/>
          </a:ln>
          <a:effectLst/>
        </p:spPr>
        <p:txBody>
          <a:bodyPr spcFirstLastPara="0" vert="horz" wrap="square" lIns="6191" tIns="6191" rIns="6191" bIns="6191" numCol="1" spcCol="1270" anchor="ctr" anchorCtr="0">
            <a:noAutofit/>
          </a:bodyPr>
          <a:lstStyle/>
          <a:p>
            <a:pPr algn="ctr" defTabSz="433388">
              <a:lnSpc>
                <a:spcPct val="90000"/>
              </a:lnSpc>
              <a:spcAft>
                <a:spcPct val="35000"/>
              </a:spcAft>
            </a:pPr>
            <a:r>
              <a:rPr lang="zh-CN" altLang="en-US" sz="975" b="1" kern="0" dirty="0">
                <a:solidFill>
                  <a:prstClr val="white"/>
                </a:solidFill>
                <a:latin typeface="Microsoft YaHei UI" panose="020B0503020204020204" pitchFamily="34" charset="-122"/>
                <a:ea typeface="Microsoft YaHei UI" panose="020B0503020204020204" pitchFamily="34" charset="-122"/>
              </a:rPr>
              <a:t>条件显示</a:t>
            </a:r>
            <a:endParaRPr lang="en-US" altLang="zh-CN" sz="975" b="1" kern="0" dirty="0">
              <a:solidFill>
                <a:prstClr val="white"/>
              </a:solidFill>
              <a:latin typeface="Microsoft YaHei UI" panose="020B0503020204020204" pitchFamily="34" charset="-122"/>
              <a:ea typeface="Microsoft YaHei UI" panose="020B0503020204020204" pitchFamily="34" charset="-122"/>
            </a:endParaRPr>
          </a:p>
        </p:txBody>
      </p:sp>
      <p:sp>
        <p:nvSpPr>
          <p:cNvPr id="103" name="Freeform: Shape 168">
            <a:extLst>
              <a:ext uri="{FF2B5EF4-FFF2-40B4-BE49-F238E27FC236}">
                <a16:creationId xmlns:a16="http://schemas.microsoft.com/office/drawing/2014/main" xmlns="" id="{23C3B364-83AA-3543-9A4F-0B03953E811D}"/>
              </a:ext>
            </a:extLst>
          </p:cNvPr>
          <p:cNvSpPr/>
          <p:nvPr/>
        </p:nvSpPr>
        <p:spPr>
          <a:xfrm>
            <a:off x="5824644" y="1938348"/>
            <a:ext cx="350872" cy="585065"/>
          </a:xfrm>
          <a:custGeom>
            <a:avLst/>
            <a:gdLst>
              <a:gd name="connsiteX0" fmla="*/ 0 w 405660"/>
              <a:gd name="connsiteY0" fmla="*/ 0 h 202830"/>
              <a:gd name="connsiteX1" fmla="*/ 405660 w 405660"/>
              <a:gd name="connsiteY1" fmla="*/ 0 h 202830"/>
              <a:gd name="connsiteX2" fmla="*/ 405660 w 405660"/>
              <a:gd name="connsiteY2" fmla="*/ 202830 h 202830"/>
              <a:gd name="connsiteX3" fmla="*/ 0 w 405660"/>
              <a:gd name="connsiteY3" fmla="*/ 202830 h 202830"/>
              <a:gd name="connsiteX4" fmla="*/ 0 w 405660"/>
              <a:gd name="connsiteY4" fmla="*/ 0 h 20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660" h="202830">
                <a:moveTo>
                  <a:pt x="0" y="0"/>
                </a:moveTo>
                <a:lnTo>
                  <a:pt x="405660" y="0"/>
                </a:lnTo>
                <a:lnTo>
                  <a:pt x="405660" y="202830"/>
                </a:lnTo>
                <a:lnTo>
                  <a:pt x="0" y="202830"/>
                </a:lnTo>
                <a:lnTo>
                  <a:pt x="0" y="0"/>
                </a:lnTo>
                <a:close/>
              </a:path>
            </a:pathLst>
          </a:custGeom>
          <a:solidFill>
            <a:srgbClr val="00B0F0">
              <a:alpha val="57000"/>
            </a:srgbClr>
          </a:solidFill>
          <a:ln w="25400" cap="flat" cmpd="sng" algn="ctr">
            <a:solidFill>
              <a:sysClr val="window" lastClr="FFFFFF">
                <a:hueOff val="0"/>
                <a:satOff val="0"/>
                <a:lumOff val="0"/>
                <a:alphaOff val="0"/>
              </a:sysClr>
            </a:solidFill>
            <a:prstDash val="solid"/>
          </a:ln>
          <a:effectLst/>
        </p:spPr>
        <p:txBody>
          <a:bodyPr spcFirstLastPara="0" vert="horz" wrap="square" lIns="6191" tIns="6191" rIns="6191" bIns="6191" numCol="1" spcCol="1270" anchor="ctr" anchorCtr="0">
            <a:noAutofit/>
          </a:bodyPr>
          <a:lstStyle/>
          <a:p>
            <a:pPr algn="ctr" defTabSz="433388">
              <a:lnSpc>
                <a:spcPct val="90000"/>
              </a:lnSpc>
              <a:spcAft>
                <a:spcPct val="35000"/>
              </a:spcAft>
            </a:pPr>
            <a:r>
              <a:rPr lang="zh-CN" altLang="en-US" sz="975" b="1" kern="0" dirty="0">
                <a:solidFill>
                  <a:prstClr val="white"/>
                </a:solidFill>
                <a:latin typeface="Microsoft YaHei UI" panose="020B0503020204020204" pitchFamily="34" charset="-122"/>
                <a:ea typeface="Microsoft YaHei UI" panose="020B0503020204020204" pitchFamily="34" charset="-122"/>
              </a:rPr>
              <a:t>源系统</a:t>
            </a:r>
            <a:endParaRPr lang="en-US" altLang="zh-CN" sz="975" b="1" kern="0" dirty="0">
              <a:solidFill>
                <a:prstClr val="white"/>
              </a:solidFill>
              <a:latin typeface="Microsoft YaHei UI" panose="020B0503020204020204" pitchFamily="34" charset="-122"/>
              <a:ea typeface="Microsoft YaHei UI" panose="020B0503020204020204" pitchFamily="34" charset="-122"/>
            </a:endParaRPr>
          </a:p>
        </p:txBody>
      </p:sp>
      <p:sp>
        <p:nvSpPr>
          <p:cNvPr id="104" name="Freeform: Shape 169">
            <a:extLst>
              <a:ext uri="{FF2B5EF4-FFF2-40B4-BE49-F238E27FC236}">
                <a16:creationId xmlns:a16="http://schemas.microsoft.com/office/drawing/2014/main" xmlns="" id="{EB16BAEA-DD0C-7443-A5BA-E350C35B3D26}"/>
              </a:ext>
            </a:extLst>
          </p:cNvPr>
          <p:cNvSpPr/>
          <p:nvPr/>
        </p:nvSpPr>
        <p:spPr>
          <a:xfrm>
            <a:off x="6249199" y="1938348"/>
            <a:ext cx="350872" cy="585065"/>
          </a:xfrm>
          <a:custGeom>
            <a:avLst/>
            <a:gdLst>
              <a:gd name="connsiteX0" fmla="*/ 0 w 405660"/>
              <a:gd name="connsiteY0" fmla="*/ 0 h 202830"/>
              <a:gd name="connsiteX1" fmla="*/ 405660 w 405660"/>
              <a:gd name="connsiteY1" fmla="*/ 0 h 202830"/>
              <a:gd name="connsiteX2" fmla="*/ 405660 w 405660"/>
              <a:gd name="connsiteY2" fmla="*/ 202830 h 202830"/>
              <a:gd name="connsiteX3" fmla="*/ 0 w 405660"/>
              <a:gd name="connsiteY3" fmla="*/ 202830 h 202830"/>
              <a:gd name="connsiteX4" fmla="*/ 0 w 405660"/>
              <a:gd name="connsiteY4" fmla="*/ 0 h 20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660" h="202830">
                <a:moveTo>
                  <a:pt x="0" y="0"/>
                </a:moveTo>
                <a:lnTo>
                  <a:pt x="405660" y="0"/>
                </a:lnTo>
                <a:lnTo>
                  <a:pt x="405660" y="202830"/>
                </a:lnTo>
                <a:lnTo>
                  <a:pt x="0" y="202830"/>
                </a:lnTo>
                <a:lnTo>
                  <a:pt x="0" y="0"/>
                </a:lnTo>
                <a:close/>
              </a:path>
            </a:pathLst>
          </a:custGeom>
          <a:solidFill>
            <a:srgbClr val="00B0F0">
              <a:alpha val="57000"/>
            </a:srgbClr>
          </a:solidFill>
          <a:ln w="25400" cap="flat" cmpd="sng" algn="ctr">
            <a:solidFill>
              <a:sysClr val="window" lastClr="FFFFFF">
                <a:hueOff val="0"/>
                <a:satOff val="0"/>
                <a:lumOff val="0"/>
                <a:alphaOff val="0"/>
              </a:sysClr>
            </a:solidFill>
            <a:prstDash val="solid"/>
          </a:ln>
          <a:effectLst/>
        </p:spPr>
        <p:txBody>
          <a:bodyPr spcFirstLastPara="0" vert="horz" wrap="square" lIns="6191" tIns="6191" rIns="6191" bIns="6191" numCol="1" spcCol="1270" anchor="ctr" anchorCtr="0">
            <a:noAutofit/>
          </a:bodyPr>
          <a:lstStyle/>
          <a:p>
            <a:pPr algn="ctr" defTabSz="433388">
              <a:lnSpc>
                <a:spcPct val="90000"/>
              </a:lnSpc>
              <a:spcAft>
                <a:spcPct val="35000"/>
              </a:spcAft>
            </a:pPr>
            <a:r>
              <a:rPr lang="zh-CN" altLang="en-US" sz="975" b="1" kern="0" dirty="0">
                <a:solidFill>
                  <a:prstClr val="white"/>
                </a:solidFill>
                <a:latin typeface="Microsoft YaHei UI" panose="020B0503020204020204" pitchFamily="34" charset="-122"/>
                <a:ea typeface="Microsoft YaHei UI" panose="020B0503020204020204" pitchFamily="34" charset="-122"/>
              </a:rPr>
              <a:t>源</a:t>
            </a:r>
            <a:r>
              <a:rPr lang="en-US" altLang="zh-CN" sz="975" b="1" kern="0" dirty="0">
                <a:solidFill>
                  <a:prstClr val="white"/>
                </a:solidFill>
                <a:latin typeface="Microsoft YaHei UI" panose="020B0503020204020204" pitchFamily="34" charset="-122"/>
                <a:ea typeface="Microsoft YaHei UI" panose="020B0503020204020204" pitchFamily="34" charset="-122"/>
              </a:rPr>
              <a:t>Schema</a:t>
            </a:r>
          </a:p>
        </p:txBody>
      </p:sp>
      <p:sp>
        <p:nvSpPr>
          <p:cNvPr id="105" name="Freeform: Shape 170">
            <a:extLst>
              <a:ext uri="{FF2B5EF4-FFF2-40B4-BE49-F238E27FC236}">
                <a16:creationId xmlns:a16="http://schemas.microsoft.com/office/drawing/2014/main" xmlns="" id="{E9BAA0EA-AB10-9E4B-B8A2-B3B3275375BC}"/>
              </a:ext>
            </a:extLst>
          </p:cNvPr>
          <p:cNvSpPr/>
          <p:nvPr/>
        </p:nvSpPr>
        <p:spPr>
          <a:xfrm>
            <a:off x="6673756" y="1938348"/>
            <a:ext cx="350872" cy="585065"/>
          </a:xfrm>
          <a:custGeom>
            <a:avLst/>
            <a:gdLst>
              <a:gd name="connsiteX0" fmla="*/ 0 w 405660"/>
              <a:gd name="connsiteY0" fmla="*/ 0 h 202830"/>
              <a:gd name="connsiteX1" fmla="*/ 405660 w 405660"/>
              <a:gd name="connsiteY1" fmla="*/ 0 h 202830"/>
              <a:gd name="connsiteX2" fmla="*/ 405660 w 405660"/>
              <a:gd name="connsiteY2" fmla="*/ 202830 h 202830"/>
              <a:gd name="connsiteX3" fmla="*/ 0 w 405660"/>
              <a:gd name="connsiteY3" fmla="*/ 202830 h 202830"/>
              <a:gd name="connsiteX4" fmla="*/ 0 w 405660"/>
              <a:gd name="connsiteY4" fmla="*/ 0 h 20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660" h="202830">
                <a:moveTo>
                  <a:pt x="0" y="0"/>
                </a:moveTo>
                <a:lnTo>
                  <a:pt x="405660" y="0"/>
                </a:lnTo>
                <a:lnTo>
                  <a:pt x="405660" y="202830"/>
                </a:lnTo>
                <a:lnTo>
                  <a:pt x="0" y="202830"/>
                </a:lnTo>
                <a:lnTo>
                  <a:pt x="0" y="0"/>
                </a:lnTo>
                <a:close/>
              </a:path>
            </a:pathLst>
          </a:custGeom>
          <a:solidFill>
            <a:srgbClr val="00B0F0">
              <a:alpha val="57000"/>
            </a:srgbClr>
          </a:solidFill>
          <a:ln w="25400" cap="flat" cmpd="sng" algn="ctr">
            <a:solidFill>
              <a:sysClr val="window" lastClr="FFFFFF">
                <a:hueOff val="0"/>
                <a:satOff val="0"/>
                <a:lumOff val="0"/>
                <a:alphaOff val="0"/>
              </a:sysClr>
            </a:solidFill>
            <a:prstDash val="solid"/>
          </a:ln>
          <a:effectLst/>
        </p:spPr>
        <p:txBody>
          <a:bodyPr spcFirstLastPara="0" vert="horz" wrap="square" lIns="6191" tIns="6191" rIns="6191" bIns="6191" numCol="1" spcCol="1270" anchor="ctr" anchorCtr="0">
            <a:noAutofit/>
          </a:bodyPr>
          <a:lstStyle/>
          <a:p>
            <a:pPr algn="ctr" defTabSz="433388">
              <a:lnSpc>
                <a:spcPct val="90000"/>
              </a:lnSpc>
              <a:spcAft>
                <a:spcPct val="35000"/>
              </a:spcAft>
            </a:pPr>
            <a:r>
              <a:rPr lang="zh-CN" altLang="en-US" sz="975" b="1" kern="0" dirty="0">
                <a:solidFill>
                  <a:prstClr val="white"/>
                </a:solidFill>
                <a:latin typeface="Microsoft YaHei UI" panose="020B0503020204020204" pitchFamily="34" charset="-122"/>
                <a:ea typeface="Microsoft YaHei UI" panose="020B0503020204020204" pitchFamily="34" charset="-122"/>
              </a:rPr>
              <a:t>源数据表</a:t>
            </a:r>
            <a:endParaRPr lang="en-US" altLang="zh-CN" sz="975" b="1" kern="0" dirty="0">
              <a:solidFill>
                <a:prstClr val="white"/>
              </a:solidFill>
              <a:latin typeface="Microsoft YaHei UI" panose="020B0503020204020204" pitchFamily="34" charset="-122"/>
              <a:ea typeface="Microsoft YaHei UI" panose="020B0503020204020204" pitchFamily="34" charset="-122"/>
            </a:endParaRPr>
          </a:p>
        </p:txBody>
      </p:sp>
      <p:sp>
        <p:nvSpPr>
          <p:cNvPr id="106" name="Freeform: Shape 171">
            <a:extLst>
              <a:ext uri="{FF2B5EF4-FFF2-40B4-BE49-F238E27FC236}">
                <a16:creationId xmlns:a16="http://schemas.microsoft.com/office/drawing/2014/main" xmlns="" id="{350BE775-3435-D84A-A777-7E58C432305E}"/>
              </a:ext>
            </a:extLst>
          </p:cNvPr>
          <p:cNvSpPr/>
          <p:nvPr/>
        </p:nvSpPr>
        <p:spPr>
          <a:xfrm>
            <a:off x="7098311" y="1938348"/>
            <a:ext cx="350872" cy="585065"/>
          </a:xfrm>
          <a:custGeom>
            <a:avLst/>
            <a:gdLst>
              <a:gd name="connsiteX0" fmla="*/ 0 w 405660"/>
              <a:gd name="connsiteY0" fmla="*/ 0 h 202830"/>
              <a:gd name="connsiteX1" fmla="*/ 405660 w 405660"/>
              <a:gd name="connsiteY1" fmla="*/ 0 h 202830"/>
              <a:gd name="connsiteX2" fmla="*/ 405660 w 405660"/>
              <a:gd name="connsiteY2" fmla="*/ 202830 h 202830"/>
              <a:gd name="connsiteX3" fmla="*/ 0 w 405660"/>
              <a:gd name="connsiteY3" fmla="*/ 202830 h 202830"/>
              <a:gd name="connsiteX4" fmla="*/ 0 w 405660"/>
              <a:gd name="connsiteY4" fmla="*/ 0 h 20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660" h="202830">
                <a:moveTo>
                  <a:pt x="0" y="0"/>
                </a:moveTo>
                <a:lnTo>
                  <a:pt x="405660" y="0"/>
                </a:lnTo>
                <a:lnTo>
                  <a:pt x="405660" y="202830"/>
                </a:lnTo>
                <a:lnTo>
                  <a:pt x="0" y="202830"/>
                </a:lnTo>
                <a:lnTo>
                  <a:pt x="0" y="0"/>
                </a:lnTo>
                <a:close/>
              </a:path>
            </a:pathLst>
          </a:custGeom>
          <a:solidFill>
            <a:srgbClr val="00B0F0">
              <a:alpha val="57000"/>
            </a:srgbClr>
          </a:solidFill>
          <a:ln w="25400" cap="flat" cmpd="sng" algn="ctr">
            <a:solidFill>
              <a:sysClr val="window" lastClr="FFFFFF">
                <a:hueOff val="0"/>
                <a:satOff val="0"/>
                <a:lumOff val="0"/>
                <a:alphaOff val="0"/>
              </a:sysClr>
            </a:solidFill>
            <a:prstDash val="solid"/>
          </a:ln>
          <a:effectLst/>
        </p:spPr>
        <p:txBody>
          <a:bodyPr spcFirstLastPara="0" vert="horz" wrap="square" lIns="6191" tIns="6191" rIns="6191" bIns="6191" numCol="1" spcCol="1270" anchor="ctr" anchorCtr="0">
            <a:noAutofit/>
          </a:bodyPr>
          <a:lstStyle/>
          <a:p>
            <a:pPr algn="ctr" defTabSz="433388">
              <a:lnSpc>
                <a:spcPct val="90000"/>
              </a:lnSpc>
              <a:spcAft>
                <a:spcPct val="35000"/>
              </a:spcAft>
            </a:pPr>
            <a:r>
              <a:rPr lang="zh-CN" altLang="en-US" sz="975" b="1" kern="0" dirty="0">
                <a:solidFill>
                  <a:prstClr val="white"/>
                </a:solidFill>
                <a:latin typeface="Microsoft YaHei UI" panose="020B0503020204020204" pitchFamily="34" charset="-122"/>
                <a:ea typeface="Microsoft YaHei UI" panose="020B0503020204020204" pitchFamily="34" charset="-122"/>
              </a:rPr>
              <a:t>源字段</a:t>
            </a:r>
            <a:endParaRPr lang="en-US" altLang="zh-CN" sz="975" b="1" kern="0" dirty="0">
              <a:solidFill>
                <a:prstClr val="white"/>
              </a:solidFill>
              <a:latin typeface="Microsoft YaHei UI" panose="020B0503020204020204" pitchFamily="34" charset="-122"/>
              <a:ea typeface="Microsoft YaHei UI" panose="020B0503020204020204" pitchFamily="34" charset="-122"/>
            </a:endParaRPr>
          </a:p>
        </p:txBody>
      </p:sp>
      <p:sp>
        <p:nvSpPr>
          <p:cNvPr id="107" name="Freeform: Shape 172">
            <a:extLst>
              <a:ext uri="{FF2B5EF4-FFF2-40B4-BE49-F238E27FC236}">
                <a16:creationId xmlns:a16="http://schemas.microsoft.com/office/drawing/2014/main" xmlns="" id="{E2A9D234-14E8-2D49-BB46-CFEA7888CF3E}"/>
              </a:ext>
            </a:extLst>
          </p:cNvPr>
          <p:cNvSpPr/>
          <p:nvPr/>
        </p:nvSpPr>
        <p:spPr>
          <a:xfrm>
            <a:off x="7522867" y="1938348"/>
            <a:ext cx="350872" cy="585065"/>
          </a:xfrm>
          <a:custGeom>
            <a:avLst/>
            <a:gdLst>
              <a:gd name="connsiteX0" fmla="*/ 0 w 405660"/>
              <a:gd name="connsiteY0" fmla="*/ 0 h 202830"/>
              <a:gd name="connsiteX1" fmla="*/ 405660 w 405660"/>
              <a:gd name="connsiteY1" fmla="*/ 0 h 202830"/>
              <a:gd name="connsiteX2" fmla="*/ 405660 w 405660"/>
              <a:gd name="connsiteY2" fmla="*/ 202830 h 202830"/>
              <a:gd name="connsiteX3" fmla="*/ 0 w 405660"/>
              <a:gd name="connsiteY3" fmla="*/ 202830 h 202830"/>
              <a:gd name="connsiteX4" fmla="*/ 0 w 405660"/>
              <a:gd name="connsiteY4" fmla="*/ 0 h 20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660" h="202830">
                <a:moveTo>
                  <a:pt x="0" y="0"/>
                </a:moveTo>
                <a:lnTo>
                  <a:pt x="405660" y="0"/>
                </a:lnTo>
                <a:lnTo>
                  <a:pt x="405660" y="202830"/>
                </a:lnTo>
                <a:lnTo>
                  <a:pt x="0" y="202830"/>
                </a:lnTo>
                <a:lnTo>
                  <a:pt x="0" y="0"/>
                </a:lnTo>
                <a:close/>
              </a:path>
            </a:pathLst>
          </a:custGeom>
          <a:solidFill>
            <a:srgbClr val="00B0F0">
              <a:alpha val="57000"/>
            </a:srgbClr>
          </a:solidFill>
          <a:ln w="25400" cap="flat" cmpd="sng" algn="ctr">
            <a:solidFill>
              <a:sysClr val="window" lastClr="FFFFFF">
                <a:hueOff val="0"/>
                <a:satOff val="0"/>
                <a:lumOff val="0"/>
                <a:alphaOff val="0"/>
              </a:sysClr>
            </a:solidFill>
            <a:prstDash val="solid"/>
          </a:ln>
          <a:effectLst/>
        </p:spPr>
        <p:txBody>
          <a:bodyPr spcFirstLastPara="0" vert="horz" wrap="square" lIns="6191" tIns="6191" rIns="6191" bIns="6191" numCol="1" spcCol="1270" anchor="ctr" anchorCtr="0">
            <a:noAutofit/>
          </a:bodyPr>
          <a:lstStyle/>
          <a:p>
            <a:pPr algn="ctr" defTabSz="433388">
              <a:lnSpc>
                <a:spcPct val="90000"/>
              </a:lnSpc>
              <a:spcAft>
                <a:spcPct val="35000"/>
              </a:spcAft>
            </a:pPr>
            <a:r>
              <a:rPr lang="zh-CN" altLang="en-US" sz="975" b="1" kern="0" dirty="0">
                <a:solidFill>
                  <a:prstClr val="white"/>
                </a:solidFill>
                <a:latin typeface="Microsoft YaHei UI" panose="020B0503020204020204" pitchFamily="34" charset="-122"/>
                <a:ea typeface="Microsoft YaHei UI" panose="020B0503020204020204" pitchFamily="34" charset="-122"/>
              </a:rPr>
              <a:t>实施可行性</a:t>
            </a:r>
            <a:endParaRPr lang="en-US" altLang="zh-CN" sz="975" b="1" kern="0" dirty="0">
              <a:solidFill>
                <a:prstClr val="white"/>
              </a:solidFill>
              <a:latin typeface="Microsoft YaHei UI" panose="020B0503020204020204" pitchFamily="34" charset="-122"/>
              <a:ea typeface="Microsoft YaHei UI" panose="020B0503020204020204" pitchFamily="34" charset="-122"/>
            </a:endParaRPr>
          </a:p>
        </p:txBody>
      </p:sp>
      <p:sp>
        <p:nvSpPr>
          <p:cNvPr id="108" name="Freeform: Shape 173">
            <a:extLst>
              <a:ext uri="{FF2B5EF4-FFF2-40B4-BE49-F238E27FC236}">
                <a16:creationId xmlns:a16="http://schemas.microsoft.com/office/drawing/2014/main" xmlns="" id="{161AE649-7046-3040-8655-E4423AC62BDC}"/>
              </a:ext>
            </a:extLst>
          </p:cNvPr>
          <p:cNvSpPr/>
          <p:nvPr/>
        </p:nvSpPr>
        <p:spPr>
          <a:xfrm>
            <a:off x="7947423" y="1938348"/>
            <a:ext cx="350872" cy="585065"/>
          </a:xfrm>
          <a:custGeom>
            <a:avLst/>
            <a:gdLst>
              <a:gd name="connsiteX0" fmla="*/ 0 w 405660"/>
              <a:gd name="connsiteY0" fmla="*/ 0 h 202830"/>
              <a:gd name="connsiteX1" fmla="*/ 405660 w 405660"/>
              <a:gd name="connsiteY1" fmla="*/ 0 h 202830"/>
              <a:gd name="connsiteX2" fmla="*/ 405660 w 405660"/>
              <a:gd name="connsiteY2" fmla="*/ 202830 h 202830"/>
              <a:gd name="connsiteX3" fmla="*/ 0 w 405660"/>
              <a:gd name="connsiteY3" fmla="*/ 202830 h 202830"/>
              <a:gd name="connsiteX4" fmla="*/ 0 w 405660"/>
              <a:gd name="connsiteY4" fmla="*/ 0 h 20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660" h="202830">
                <a:moveTo>
                  <a:pt x="0" y="0"/>
                </a:moveTo>
                <a:lnTo>
                  <a:pt x="405660" y="0"/>
                </a:lnTo>
                <a:lnTo>
                  <a:pt x="405660" y="202830"/>
                </a:lnTo>
                <a:lnTo>
                  <a:pt x="0" y="202830"/>
                </a:lnTo>
                <a:lnTo>
                  <a:pt x="0" y="0"/>
                </a:lnTo>
                <a:close/>
              </a:path>
            </a:pathLst>
          </a:custGeom>
          <a:solidFill>
            <a:srgbClr val="00B0F0">
              <a:alpha val="57000"/>
            </a:srgbClr>
          </a:solidFill>
          <a:ln w="25400" cap="flat" cmpd="sng" algn="ctr">
            <a:solidFill>
              <a:sysClr val="window" lastClr="FFFFFF">
                <a:hueOff val="0"/>
                <a:satOff val="0"/>
                <a:lumOff val="0"/>
                <a:alphaOff val="0"/>
              </a:sysClr>
            </a:solidFill>
            <a:prstDash val="solid"/>
          </a:ln>
          <a:effectLst/>
        </p:spPr>
        <p:txBody>
          <a:bodyPr spcFirstLastPara="0" vert="horz" wrap="square" lIns="6191" tIns="6191" rIns="6191" bIns="6191" numCol="1" spcCol="1270" anchor="ctr" anchorCtr="0">
            <a:noAutofit/>
          </a:bodyPr>
          <a:lstStyle/>
          <a:p>
            <a:pPr algn="ctr" defTabSz="433388">
              <a:lnSpc>
                <a:spcPct val="90000"/>
              </a:lnSpc>
              <a:spcAft>
                <a:spcPct val="35000"/>
              </a:spcAft>
            </a:pPr>
            <a:r>
              <a:rPr lang="zh-CN" altLang="en-US" sz="975" b="1" kern="0" dirty="0">
                <a:solidFill>
                  <a:prstClr val="white"/>
                </a:solidFill>
                <a:latin typeface="Microsoft YaHei UI" panose="020B0503020204020204" pitchFamily="34" charset="-122"/>
                <a:ea typeface="Microsoft YaHei UI" panose="020B0503020204020204" pitchFamily="34" charset="-122"/>
              </a:rPr>
              <a:t>数据质量</a:t>
            </a:r>
            <a:endParaRPr lang="en-US" altLang="zh-CN" sz="975" b="1" kern="0" dirty="0">
              <a:solidFill>
                <a:prstClr val="white"/>
              </a:solidFill>
              <a:latin typeface="Microsoft YaHei UI" panose="020B0503020204020204" pitchFamily="34" charset="-122"/>
              <a:ea typeface="Microsoft YaHei UI" panose="020B0503020204020204" pitchFamily="34" charset="-122"/>
            </a:endParaRPr>
          </a:p>
        </p:txBody>
      </p:sp>
      <p:sp>
        <p:nvSpPr>
          <p:cNvPr id="109" name="Freeform: Shape 174">
            <a:extLst>
              <a:ext uri="{FF2B5EF4-FFF2-40B4-BE49-F238E27FC236}">
                <a16:creationId xmlns:a16="http://schemas.microsoft.com/office/drawing/2014/main" xmlns="" id="{F20E6B92-B77E-EF43-9EAD-16FE311A9DE3}"/>
              </a:ext>
            </a:extLst>
          </p:cNvPr>
          <p:cNvSpPr/>
          <p:nvPr/>
        </p:nvSpPr>
        <p:spPr>
          <a:xfrm>
            <a:off x="8371979" y="1938348"/>
            <a:ext cx="350872" cy="585065"/>
          </a:xfrm>
          <a:custGeom>
            <a:avLst/>
            <a:gdLst>
              <a:gd name="connsiteX0" fmla="*/ 0 w 405660"/>
              <a:gd name="connsiteY0" fmla="*/ 0 h 202830"/>
              <a:gd name="connsiteX1" fmla="*/ 405660 w 405660"/>
              <a:gd name="connsiteY1" fmla="*/ 0 h 202830"/>
              <a:gd name="connsiteX2" fmla="*/ 405660 w 405660"/>
              <a:gd name="connsiteY2" fmla="*/ 202830 h 202830"/>
              <a:gd name="connsiteX3" fmla="*/ 0 w 405660"/>
              <a:gd name="connsiteY3" fmla="*/ 202830 h 202830"/>
              <a:gd name="connsiteX4" fmla="*/ 0 w 405660"/>
              <a:gd name="connsiteY4" fmla="*/ 0 h 20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660" h="202830">
                <a:moveTo>
                  <a:pt x="0" y="0"/>
                </a:moveTo>
                <a:lnTo>
                  <a:pt x="405660" y="0"/>
                </a:lnTo>
                <a:lnTo>
                  <a:pt x="405660" y="202830"/>
                </a:lnTo>
                <a:lnTo>
                  <a:pt x="0" y="202830"/>
                </a:lnTo>
                <a:lnTo>
                  <a:pt x="0" y="0"/>
                </a:lnTo>
                <a:close/>
              </a:path>
            </a:pathLst>
          </a:custGeom>
          <a:solidFill>
            <a:srgbClr val="00B0F0">
              <a:alpha val="57000"/>
            </a:srgbClr>
          </a:solidFill>
          <a:ln w="25400" cap="flat" cmpd="sng" algn="ctr">
            <a:solidFill>
              <a:sysClr val="window" lastClr="FFFFFF">
                <a:hueOff val="0"/>
                <a:satOff val="0"/>
                <a:lumOff val="0"/>
                <a:alphaOff val="0"/>
              </a:sysClr>
            </a:solidFill>
            <a:prstDash val="solid"/>
          </a:ln>
          <a:effectLst/>
        </p:spPr>
        <p:txBody>
          <a:bodyPr spcFirstLastPara="0" vert="horz" wrap="square" lIns="6191" tIns="6191" rIns="6191" bIns="6191" numCol="1" spcCol="1270" anchor="ctr" anchorCtr="0">
            <a:noAutofit/>
          </a:bodyPr>
          <a:lstStyle/>
          <a:p>
            <a:pPr algn="ctr" defTabSz="433388">
              <a:lnSpc>
                <a:spcPct val="90000"/>
              </a:lnSpc>
              <a:spcAft>
                <a:spcPct val="35000"/>
              </a:spcAft>
            </a:pPr>
            <a:r>
              <a:rPr lang="zh-CN" altLang="en-US" sz="975" b="1" kern="0" dirty="0">
                <a:solidFill>
                  <a:prstClr val="white"/>
                </a:solidFill>
                <a:latin typeface="Microsoft YaHei UI" panose="020B0503020204020204" pitchFamily="34" charset="-122"/>
                <a:ea typeface="Microsoft YaHei UI" panose="020B0503020204020204" pitchFamily="34" charset="-122"/>
              </a:rPr>
              <a:t>所有者</a:t>
            </a:r>
            <a:endParaRPr lang="en-US" altLang="zh-CN" sz="975" b="1" kern="0" dirty="0">
              <a:solidFill>
                <a:prstClr val="white"/>
              </a:solidFill>
              <a:latin typeface="Microsoft YaHei UI" panose="020B0503020204020204" pitchFamily="34" charset="-122"/>
              <a:ea typeface="Microsoft YaHei UI" panose="020B0503020204020204" pitchFamily="34" charset="-122"/>
            </a:endParaRPr>
          </a:p>
        </p:txBody>
      </p:sp>
      <p:sp>
        <p:nvSpPr>
          <p:cNvPr id="110" name="Freeform: Shape 175">
            <a:extLst>
              <a:ext uri="{FF2B5EF4-FFF2-40B4-BE49-F238E27FC236}">
                <a16:creationId xmlns:a16="http://schemas.microsoft.com/office/drawing/2014/main" xmlns="" id="{3DA0FF72-2759-BA41-9F15-976A7EF345A6}"/>
              </a:ext>
            </a:extLst>
          </p:cNvPr>
          <p:cNvSpPr/>
          <p:nvPr/>
        </p:nvSpPr>
        <p:spPr>
          <a:xfrm>
            <a:off x="8796535" y="1938348"/>
            <a:ext cx="350872" cy="585065"/>
          </a:xfrm>
          <a:custGeom>
            <a:avLst/>
            <a:gdLst>
              <a:gd name="connsiteX0" fmla="*/ 0 w 405660"/>
              <a:gd name="connsiteY0" fmla="*/ 0 h 202830"/>
              <a:gd name="connsiteX1" fmla="*/ 405660 w 405660"/>
              <a:gd name="connsiteY1" fmla="*/ 0 h 202830"/>
              <a:gd name="connsiteX2" fmla="*/ 405660 w 405660"/>
              <a:gd name="connsiteY2" fmla="*/ 202830 h 202830"/>
              <a:gd name="connsiteX3" fmla="*/ 0 w 405660"/>
              <a:gd name="connsiteY3" fmla="*/ 202830 h 202830"/>
              <a:gd name="connsiteX4" fmla="*/ 0 w 405660"/>
              <a:gd name="connsiteY4" fmla="*/ 0 h 20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660" h="202830">
                <a:moveTo>
                  <a:pt x="0" y="0"/>
                </a:moveTo>
                <a:lnTo>
                  <a:pt x="405660" y="0"/>
                </a:lnTo>
                <a:lnTo>
                  <a:pt x="405660" y="202830"/>
                </a:lnTo>
                <a:lnTo>
                  <a:pt x="0" y="202830"/>
                </a:lnTo>
                <a:lnTo>
                  <a:pt x="0" y="0"/>
                </a:lnTo>
                <a:close/>
              </a:path>
            </a:pathLst>
          </a:custGeom>
          <a:solidFill>
            <a:srgbClr val="00B0F0">
              <a:alpha val="57000"/>
            </a:srgbClr>
          </a:solidFill>
          <a:ln w="25400" cap="flat" cmpd="sng" algn="ctr">
            <a:solidFill>
              <a:sysClr val="window" lastClr="FFFFFF">
                <a:hueOff val="0"/>
                <a:satOff val="0"/>
                <a:lumOff val="0"/>
                <a:alphaOff val="0"/>
              </a:sysClr>
            </a:solidFill>
            <a:prstDash val="solid"/>
          </a:ln>
          <a:effectLst/>
        </p:spPr>
        <p:txBody>
          <a:bodyPr spcFirstLastPara="0" vert="horz" wrap="square" lIns="6191" tIns="6191" rIns="6191" bIns="6191" numCol="1" spcCol="1270" anchor="ctr" anchorCtr="0">
            <a:noAutofit/>
          </a:bodyPr>
          <a:lstStyle/>
          <a:p>
            <a:pPr algn="ctr" defTabSz="433388">
              <a:lnSpc>
                <a:spcPct val="90000"/>
              </a:lnSpc>
              <a:spcAft>
                <a:spcPct val="35000"/>
              </a:spcAft>
            </a:pPr>
            <a:r>
              <a:rPr lang="zh-CN" altLang="en-US" sz="975" b="1" kern="0" dirty="0">
                <a:solidFill>
                  <a:prstClr val="white"/>
                </a:solidFill>
                <a:latin typeface="Microsoft YaHei UI" panose="020B0503020204020204" pitchFamily="34" charset="-122"/>
                <a:ea typeface="Microsoft YaHei UI" panose="020B0503020204020204" pitchFamily="34" charset="-122"/>
              </a:rPr>
              <a:t>更新频次</a:t>
            </a:r>
            <a:endParaRPr lang="en-US" altLang="zh-CN" sz="975" b="1" kern="0" dirty="0">
              <a:solidFill>
                <a:prstClr val="white"/>
              </a:solidFill>
              <a:latin typeface="Microsoft YaHei UI" panose="020B0503020204020204" pitchFamily="34" charset="-122"/>
              <a:ea typeface="Microsoft YaHei UI" panose="020B0503020204020204" pitchFamily="34" charset="-122"/>
            </a:endParaRPr>
          </a:p>
        </p:txBody>
      </p:sp>
      <p:sp>
        <p:nvSpPr>
          <p:cNvPr id="111" name="AutoShape 13">
            <a:extLst>
              <a:ext uri="{FF2B5EF4-FFF2-40B4-BE49-F238E27FC236}">
                <a16:creationId xmlns:a16="http://schemas.microsoft.com/office/drawing/2014/main" xmlns="" id="{B66BD313-60AC-164F-A576-179D47B0F5B4}"/>
              </a:ext>
            </a:extLst>
          </p:cNvPr>
          <p:cNvSpPr/>
          <p:nvPr/>
        </p:nvSpPr>
        <p:spPr bwMode="auto">
          <a:xfrm rot="5400000">
            <a:off x="1025045" y="1411640"/>
            <a:ext cx="148333" cy="733694"/>
          </a:xfrm>
          <a:prstGeom prst="leftBracket">
            <a:avLst>
              <a:gd name="adj" fmla="val 129420"/>
            </a:avLst>
          </a:prstGeom>
          <a:noFill/>
          <a:ln w="9525">
            <a:solidFill>
              <a:srgbClr val="242490"/>
            </a:solidFill>
            <a:round/>
          </a:ln>
          <a:extLst>
            <a:ext uri="{909E8E84-426E-40DD-AFC4-6F175D3DCCD1}">
              <a14:hiddenFill xmlns:a14="http://schemas.microsoft.com/office/drawing/2010/main">
                <a:solidFill>
                  <a:srgbClr val="FFFFFF"/>
                </a:solidFill>
              </a14:hiddenFill>
            </a:ext>
          </a:extLst>
        </p:spPr>
        <p:txBody>
          <a:bodyPr rot="10800000" vert="eaVert" wrap="none" anchor="ctr"/>
          <a:lstStyle>
            <a:lvl1pPr eaLnBrk="0" hangingPunct="0">
              <a:lnSpc>
                <a:spcPct val="104000"/>
              </a:lnSpc>
              <a:spcBef>
                <a:spcPct val="20000"/>
              </a:spcBef>
              <a:buClr>
                <a:schemeClr val="accent1"/>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1pPr>
            <a:lvl2pPr marL="742950" indent="-285750" eaLnBrk="0" hangingPunct="0">
              <a:lnSpc>
                <a:spcPct val="104000"/>
              </a:lnSpc>
              <a:spcBef>
                <a:spcPct val="20000"/>
              </a:spcBef>
              <a:buClr>
                <a:schemeClr val="accent1"/>
              </a:buClr>
              <a:buSzPct val="70000"/>
              <a:buFont typeface="宋体" panose="02010600030101010101" pitchFamily="2" charset="-122"/>
              <a:buChar char="-"/>
              <a:defRPr sz="16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2pPr>
            <a:lvl3pPr marL="1143000" indent="-228600" eaLnBrk="0" hangingPunct="0">
              <a:lnSpc>
                <a:spcPct val="104000"/>
              </a:lnSpc>
              <a:spcBef>
                <a:spcPct val="20000"/>
              </a:spcBef>
              <a:buClr>
                <a:schemeClr val="accent1"/>
              </a:buClr>
              <a:buFont typeface="Wingdings" panose="05000000000000000000" pitchFamily="2" charset="2"/>
              <a:buChar char="§"/>
              <a:defRPr sz="14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3pPr>
            <a:lvl4pPr marL="1600200" indent="-228600" eaLnBrk="0" hangingPunct="0">
              <a:lnSpc>
                <a:spcPct val="104000"/>
              </a:lnSpc>
              <a:spcBef>
                <a:spcPct val="20000"/>
              </a:spcBef>
              <a:buClr>
                <a:schemeClr val="accent1"/>
              </a:buClr>
              <a:buFont typeface="宋体" panose="02010600030101010101" pitchFamily="2" charset="-122"/>
              <a:buChar char="-"/>
              <a:defRPr sz="12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4pPr>
            <a:lvl5pPr marL="2057400" indent="-228600" eaLnBrk="0" hangingPunct="0">
              <a:lnSpc>
                <a:spcPct val="104000"/>
              </a:lnSpc>
              <a:spcBef>
                <a:spcPct val="20000"/>
              </a:spcBef>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5pPr>
            <a:lvl6pPr marL="25146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6pPr>
            <a:lvl7pPr marL="29718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7pPr>
            <a:lvl8pPr marL="34290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8pPr>
            <a:lvl9pPr marL="38862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9pPr>
          </a:lstStyle>
          <a:p>
            <a:pPr defTabSz="742950" eaLnBrk="1" hangingPunct="1">
              <a:lnSpc>
                <a:spcPct val="100000"/>
              </a:lnSpc>
              <a:spcBef>
                <a:spcPct val="0"/>
              </a:spcBef>
              <a:buClrTx/>
              <a:buFont typeface="Wingdings" panose="05000000000000000000" pitchFamily="2" charset="2"/>
              <a:buNone/>
              <a:defRPr/>
            </a:pPr>
            <a:endParaRPr lang="zh-CN" altLang="en-US" sz="975" kern="0">
              <a:solidFill>
                <a:srgbClr val="000000"/>
              </a:solidFill>
              <a:latin typeface="Microsoft YaHei UI" panose="020B0503020204020204" pitchFamily="34" charset="-122"/>
              <a:ea typeface="Microsoft YaHei UI" panose="020B0503020204020204" pitchFamily="34" charset="-122"/>
            </a:endParaRPr>
          </a:p>
        </p:txBody>
      </p:sp>
      <p:sp>
        <p:nvSpPr>
          <p:cNvPr id="112" name="Text Box 14">
            <a:extLst>
              <a:ext uri="{FF2B5EF4-FFF2-40B4-BE49-F238E27FC236}">
                <a16:creationId xmlns:a16="http://schemas.microsoft.com/office/drawing/2014/main" xmlns="" id="{6BE9979A-7A1F-FF44-B91A-A87F9FF6D7D2}"/>
              </a:ext>
            </a:extLst>
          </p:cNvPr>
          <p:cNvSpPr txBox="1">
            <a:spLocks noChangeArrowheads="1"/>
          </p:cNvSpPr>
          <p:nvPr/>
        </p:nvSpPr>
        <p:spPr bwMode="auto">
          <a:xfrm>
            <a:off x="875583" y="1470296"/>
            <a:ext cx="477028" cy="4425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104000"/>
              </a:lnSpc>
              <a:spcBef>
                <a:spcPct val="20000"/>
              </a:spcBef>
              <a:buClr>
                <a:schemeClr val="accent1"/>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1pPr>
            <a:lvl2pPr marL="742950" indent="-285750" eaLnBrk="0" hangingPunct="0">
              <a:lnSpc>
                <a:spcPct val="104000"/>
              </a:lnSpc>
              <a:spcBef>
                <a:spcPct val="20000"/>
              </a:spcBef>
              <a:buClr>
                <a:schemeClr val="accent1"/>
              </a:buClr>
              <a:buSzPct val="70000"/>
              <a:buFont typeface="宋体" panose="02010600030101010101" pitchFamily="2" charset="-122"/>
              <a:buChar char="-"/>
              <a:defRPr sz="16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2pPr>
            <a:lvl3pPr marL="1143000" indent="-228600" eaLnBrk="0" hangingPunct="0">
              <a:lnSpc>
                <a:spcPct val="104000"/>
              </a:lnSpc>
              <a:spcBef>
                <a:spcPct val="20000"/>
              </a:spcBef>
              <a:buClr>
                <a:schemeClr val="accent1"/>
              </a:buClr>
              <a:buFont typeface="Wingdings" panose="05000000000000000000" pitchFamily="2" charset="2"/>
              <a:buChar char="§"/>
              <a:defRPr sz="14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3pPr>
            <a:lvl4pPr marL="1600200" indent="-228600" eaLnBrk="0" hangingPunct="0">
              <a:lnSpc>
                <a:spcPct val="104000"/>
              </a:lnSpc>
              <a:spcBef>
                <a:spcPct val="20000"/>
              </a:spcBef>
              <a:buClr>
                <a:schemeClr val="accent1"/>
              </a:buClr>
              <a:buFont typeface="宋体" panose="02010600030101010101" pitchFamily="2" charset="-122"/>
              <a:buChar char="-"/>
              <a:defRPr sz="12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4pPr>
            <a:lvl5pPr marL="2057400" indent="-228600" eaLnBrk="0" hangingPunct="0">
              <a:lnSpc>
                <a:spcPct val="104000"/>
              </a:lnSpc>
              <a:spcBef>
                <a:spcPct val="20000"/>
              </a:spcBef>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5pPr>
            <a:lvl6pPr marL="25146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6pPr>
            <a:lvl7pPr marL="29718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7pPr>
            <a:lvl8pPr marL="34290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8pPr>
            <a:lvl9pPr marL="38862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9pPr>
          </a:lstStyle>
          <a:p>
            <a:pPr algn="ctr" defTabSz="742950" eaLnBrk="1" hangingPunct="1">
              <a:lnSpc>
                <a:spcPct val="100000"/>
              </a:lnSpc>
              <a:spcBef>
                <a:spcPct val="50000"/>
              </a:spcBef>
              <a:buClrTx/>
              <a:buFont typeface="Wingdings" panose="05000000000000000000" pitchFamily="2" charset="2"/>
              <a:buNone/>
              <a:defRPr/>
            </a:pPr>
            <a:r>
              <a:rPr lang="zh-CN" altLang="en-US" sz="1138" b="1" kern="0" dirty="0">
                <a:solidFill>
                  <a:srgbClr val="242490"/>
                </a:solidFill>
                <a:latin typeface="Microsoft YaHei UI" panose="020B0503020204020204" pitchFamily="34" charset="-122"/>
                <a:ea typeface="Microsoft YaHei UI" panose="020B0503020204020204" pitchFamily="34" charset="-122"/>
              </a:rPr>
              <a:t>基本属性</a:t>
            </a:r>
          </a:p>
        </p:txBody>
      </p:sp>
      <p:sp>
        <p:nvSpPr>
          <p:cNvPr id="113" name="AutoShape 13">
            <a:extLst>
              <a:ext uri="{FF2B5EF4-FFF2-40B4-BE49-F238E27FC236}">
                <a16:creationId xmlns:a16="http://schemas.microsoft.com/office/drawing/2014/main" xmlns="" id="{BECCF484-EB0A-E14C-936D-C2B246486155}"/>
              </a:ext>
            </a:extLst>
          </p:cNvPr>
          <p:cNvSpPr/>
          <p:nvPr/>
        </p:nvSpPr>
        <p:spPr bwMode="auto">
          <a:xfrm rot="5400000">
            <a:off x="2813522" y="674850"/>
            <a:ext cx="148332" cy="2207277"/>
          </a:xfrm>
          <a:prstGeom prst="leftBracket">
            <a:avLst>
              <a:gd name="adj" fmla="val 129420"/>
            </a:avLst>
          </a:prstGeom>
          <a:noFill/>
          <a:ln w="9525">
            <a:solidFill>
              <a:srgbClr val="242490"/>
            </a:solidFill>
            <a:round/>
          </a:ln>
          <a:extLst>
            <a:ext uri="{909E8E84-426E-40DD-AFC4-6F175D3DCCD1}">
              <a14:hiddenFill xmlns:a14="http://schemas.microsoft.com/office/drawing/2010/main">
                <a:solidFill>
                  <a:srgbClr val="FFFFFF"/>
                </a:solidFill>
              </a14:hiddenFill>
            </a:ext>
          </a:extLst>
        </p:spPr>
        <p:txBody>
          <a:bodyPr rot="10800000" vert="eaVert" wrap="none" anchor="ctr"/>
          <a:lstStyle>
            <a:lvl1pPr eaLnBrk="0" hangingPunct="0">
              <a:lnSpc>
                <a:spcPct val="104000"/>
              </a:lnSpc>
              <a:spcBef>
                <a:spcPct val="20000"/>
              </a:spcBef>
              <a:buClr>
                <a:schemeClr val="accent1"/>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1pPr>
            <a:lvl2pPr marL="742950" indent="-285750" eaLnBrk="0" hangingPunct="0">
              <a:lnSpc>
                <a:spcPct val="104000"/>
              </a:lnSpc>
              <a:spcBef>
                <a:spcPct val="20000"/>
              </a:spcBef>
              <a:buClr>
                <a:schemeClr val="accent1"/>
              </a:buClr>
              <a:buSzPct val="70000"/>
              <a:buFont typeface="宋体" panose="02010600030101010101" pitchFamily="2" charset="-122"/>
              <a:buChar char="-"/>
              <a:defRPr sz="16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2pPr>
            <a:lvl3pPr marL="1143000" indent="-228600" eaLnBrk="0" hangingPunct="0">
              <a:lnSpc>
                <a:spcPct val="104000"/>
              </a:lnSpc>
              <a:spcBef>
                <a:spcPct val="20000"/>
              </a:spcBef>
              <a:buClr>
                <a:schemeClr val="accent1"/>
              </a:buClr>
              <a:buFont typeface="Wingdings" panose="05000000000000000000" pitchFamily="2" charset="2"/>
              <a:buChar char="§"/>
              <a:defRPr sz="14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3pPr>
            <a:lvl4pPr marL="1600200" indent="-228600" eaLnBrk="0" hangingPunct="0">
              <a:lnSpc>
                <a:spcPct val="104000"/>
              </a:lnSpc>
              <a:spcBef>
                <a:spcPct val="20000"/>
              </a:spcBef>
              <a:buClr>
                <a:schemeClr val="accent1"/>
              </a:buClr>
              <a:buFont typeface="宋体" panose="02010600030101010101" pitchFamily="2" charset="-122"/>
              <a:buChar char="-"/>
              <a:defRPr sz="12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4pPr>
            <a:lvl5pPr marL="2057400" indent="-228600" eaLnBrk="0" hangingPunct="0">
              <a:lnSpc>
                <a:spcPct val="104000"/>
              </a:lnSpc>
              <a:spcBef>
                <a:spcPct val="20000"/>
              </a:spcBef>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5pPr>
            <a:lvl6pPr marL="25146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6pPr>
            <a:lvl7pPr marL="29718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7pPr>
            <a:lvl8pPr marL="34290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8pPr>
            <a:lvl9pPr marL="38862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9pPr>
          </a:lstStyle>
          <a:p>
            <a:pPr defTabSz="742950" eaLnBrk="1" hangingPunct="1">
              <a:lnSpc>
                <a:spcPct val="100000"/>
              </a:lnSpc>
              <a:spcBef>
                <a:spcPct val="0"/>
              </a:spcBef>
              <a:buClrTx/>
              <a:buFont typeface="Wingdings" panose="05000000000000000000" pitchFamily="2" charset="2"/>
              <a:buNone/>
              <a:defRPr/>
            </a:pPr>
            <a:endParaRPr lang="zh-CN" altLang="en-US" sz="975" kern="0">
              <a:solidFill>
                <a:srgbClr val="000000"/>
              </a:solidFill>
              <a:latin typeface="Microsoft YaHei UI" panose="020B0503020204020204" pitchFamily="34" charset="-122"/>
              <a:ea typeface="Microsoft YaHei UI" panose="020B0503020204020204" pitchFamily="34" charset="-122"/>
            </a:endParaRPr>
          </a:p>
        </p:txBody>
      </p:sp>
      <p:sp>
        <p:nvSpPr>
          <p:cNvPr id="114" name="Text Box 14">
            <a:extLst>
              <a:ext uri="{FF2B5EF4-FFF2-40B4-BE49-F238E27FC236}">
                <a16:creationId xmlns:a16="http://schemas.microsoft.com/office/drawing/2014/main" xmlns="" id="{027BF3F8-52F6-CE4D-8800-9F1CB929F223}"/>
              </a:ext>
            </a:extLst>
          </p:cNvPr>
          <p:cNvSpPr txBox="1">
            <a:spLocks noChangeArrowheads="1"/>
          </p:cNvSpPr>
          <p:nvPr/>
        </p:nvSpPr>
        <p:spPr bwMode="auto">
          <a:xfrm>
            <a:off x="2214918" y="1555989"/>
            <a:ext cx="1435114" cy="2674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04000"/>
              </a:lnSpc>
              <a:spcBef>
                <a:spcPct val="20000"/>
              </a:spcBef>
              <a:buClr>
                <a:schemeClr val="accent1"/>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1pPr>
            <a:lvl2pPr marL="742950" indent="-285750" eaLnBrk="0" hangingPunct="0">
              <a:lnSpc>
                <a:spcPct val="104000"/>
              </a:lnSpc>
              <a:spcBef>
                <a:spcPct val="20000"/>
              </a:spcBef>
              <a:buClr>
                <a:schemeClr val="accent1"/>
              </a:buClr>
              <a:buSzPct val="70000"/>
              <a:buFont typeface="宋体" panose="02010600030101010101" pitchFamily="2" charset="-122"/>
              <a:buChar char="-"/>
              <a:defRPr sz="16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2pPr>
            <a:lvl3pPr marL="1143000" indent="-228600" eaLnBrk="0" hangingPunct="0">
              <a:lnSpc>
                <a:spcPct val="104000"/>
              </a:lnSpc>
              <a:spcBef>
                <a:spcPct val="20000"/>
              </a:spcBef>
              <a:buClr>
                <a:schemeClr val="accent1"/>
              </a:buClr>
              <a:buFont typeface="Wingdings" panose="05000000000000000000" pitchFamily="2" charset="2"/>
              <a:buChar char="§"/>
              <a:defRPr sz="14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3pPr>
            <a:lvl4pPr marL="1600200" indent="-228600" eaLnBrk="0" hangingPunct="0">
              <a:lnSpc>
                <a:spcPct val="104000"/>
              </a:lnSpc>
              <a:spcBef>
                <a:spcPct val="20000"/>
              </a:spcBef>
              <a:buClr>
                <a:schemeClr val="accent1"/>
              </a:buClr>
              <a:buFont typeface="宋体" panose="02010600030101010101" pitchFamily="2" charset="-122"/>
              <a:buChar char="-"/>
              <a:defRPr sz="12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4pPr>
            <a:lvl5pPr marL="2057400" indent="-228600" eaLnBrk="0" hangingPunct="0">
              <a:lnSpc>
                <a:spcPct val="104000"/>
              </a:lnSpc>
              <a:spcBef>
                <a:spcPct val="20000"/>
              </a:spcBef>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5pPr>
            <a:lvl6pPr marL="25146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6pPr>
            <a:lvl7pPr marL="29718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7pPr>
            <a:lvl8pPr marL="34290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8pPr>
            <a:lvl9pPr marL="38862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9pPr>
          </a:lstStyle>
          <a:p>
            <a:pPr algn="ctr" defTabSz="742950" eaLnBrk="1" hangingPunct="1">
              <a:lnSpc>
                <a:spcPct val="100000"/>
              </a:lnSpc>
              <a:spcBef>
                <a:spcPct val="50000"/>
              </a:spcBef>
              <a:buClrTx/>
              <a:buFont typeface="Wingdings" panose="05000000000000000000" pitchFamily="2" charset="2"/>
              <a:buNone/>
              <a:defRPr/>
            </a:pPr>
            <a:r>
              <a:rPr lang="zh-CN" altLang="en-US" sz="1138" b="1" kern="0" dirty="0">
                <a:solidFill>
                  <a:srgbClr val="242490"/>
                </a:solidFill>
                <a:latin typeface="Microsoft YaHei UI" panose="020B0503020204020204" pitchFamily="34" charset="-122"/>
                <a:ea typeface="Microsoft YaHei UI" panose="020B0503020204020204" pitchFamily="34" charset="-122"/>
              </a:rPr>
              <a:t>指标定义</a:t>
            </a:r>
          </a:p>
        </p:txBody>
      </p:sp>
      <p:sp>
        <p:nvSpPr>
          <p:cNvPr id="115" name="AutoShape 13">
            <a:extLst>
              <a:ext uri="{FF2B5EF4-FFF2-40B4-BE49-F238E27FC236}">
                <a16:creationId xmlns:a16="http://schemas.microsoft.com/office/drawing/2014/main" xmlns="" id="{18AC7A3C-4EC8-8B46-B98C-79786B5CDC79}"/>
              </a:ext>
            </a:extLst>
          </p:cNvPr>
          <p:cNvSpPr/>
          <p:nvPr/>
        </p:nvSpPr>
        <p:spPr bwMode="auto">
          <a:xfrm rot="5400000">
            <a:off x="4760534" y="1128714"/>
            <a:ext cx="148332" cy="1299549"/>
          </a:xfrm>
          <a:prstGeom prst="leftBracket">
            <a:avLst>
              <a:gd name="adj" fmla="val 129420"/>
            </a:avLst>
          </a:prstGeom>
          <a:noFill/>
          <a:ln w="9525">
            <a:solidFill>
              <a:srgbClr val="242490"/>
            </a:solidFill>
            <a:round/>
          </a:ln>
          <a:extLst>
            <a:ext uri="{909E8E84-426E-40DD-AFC4-6F175D3DCCD1}">
              <a14:hiddenFill xmlns:a14="http://schemas.microsoft.com/office/drawing/2010/main">
                <a:solidFill>
                  <a:srgbClr val="FFFFFF"/>
                </a:solidFill>
              </a14:hiddenFill>
            </a:ext>
          </a:extLst>
        </p:spPr>
        <p:txBody>
          <a:bodyPr rot="10800000" vert="eaVert" wrap="none" anchor="ctr"/>
          <a:lstStyle>
            <a:lvl1pPr eaLnBrk="0" hangingPunct="0">
              <a:lnSpc>
                <a:spcPct val="104000"/>
              </a:lnSpc>
              <a:spcBef>
                <a:spcPct val="20000"/>
              </a:spcBef>
              <a:buClr>
                <a:schemeClr val="accent1"/>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1pPr>
            <a:lvl2pPr marL="742950" indent="-285750" eaLnBrk="0" hangingPunct="0">
              <a:lnSpc>
                <a:spcPct val="104000"/>
              </a:lnSpc>
              <a:spcBef>
                <a:spcPct val="20000"/>
              </a:spcBef>
              <a:buClr>
                <a:schemeClr val="accent1"/>
              </a:buClr>
              <a:buSzPct val="70000"/>
              <a:buFont typeface="宋体" panose="02010600030101010101" pitchFamily="2" charset="-122"/>
              <a:buChar char="-"/>
              <a:defRPr sz="16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2pPr>
            <a:lvl3pPr marL="1143000" indent="-228600" eaLnBrk="0" hangingPunct="0">
              <a:lnSpc>
                <a:spcPct val="104000"/>
              </a:lnSpc>
              <a:spcBef>
                <a:spcPct val="20000"/>
              </a:spcBef>
              <a:buClr>
                <a:schemeClr val="accent1"/>
              </a:buClr>
              <a:buFont typeface="Wingdings" panose="05000000000000000000" pitchFamily="2" charset="2"/>
              <a:buChar char="§"/>
              <a:defRPr sz="14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3pPr>
            <a:lvl4pPr marL="1600200" indent="-228600" eaLnBrk="0" hangingPunct="0">
              <a:lnSpc>
                <a:spcPct val="104000"/>
              </a:lnSpc>
              <a:spcBef>
                <a:spcPct val="20000"/>
              </a:spcBef>
              <a:buClr>
                <a:schemeClr val="accent1"/>
              </a:buClr>
              <a:buFont typeface="宋体" panose="02010600030101010101" pitchFamily="2" charset="-122"/>
              <a:buChar char="-"/>
              <a:defRPr sz="12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4pPr>
            <a:lvl5pPr marL="2057400" indent="-228600" eaLnBrk="0" hangingPunct="0">
              <a:lnSpc>
                <a:spcPct val="104000"/>
              </a:lnSpc>
              <a:spcBef>
                <a:spcPct val="20000"/>
              </a:spcBef>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5pPr>
            <a:lvl6pPr marL="25146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6pPr>
            <a:lvl7pPr marL="29718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7pPr>
            <a:lvl8pPr marL="34290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8pPr>
            <a:lvl9pPr marL="38862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9pPr>
          </a:lstStyle>
          <a:p>
            <a:pPr defTabSz="742950" eaLnBrk="1" hangingPunct="1">
              <a:lnSpc>
                <a:spcPct val="100000"/>
              </a:lnSpc>
              <a:spcBef>
                <a:spcPct val="0"/>
              </a:spcBef>
              <a:buClrTx/>
              <a:buFont typeface="Wingdings" panose="05000000000000000000" pitchFamily="2" charset="2"/>
              <a:buNone/>
              <a:defRPr/>
            </a:pPr>
            <a:endParaRPr lang="zh-CN" altLang="en-US" sz="975" kern="0">
              <a:solidFill>
                <a:srgbClr val="000000"/>
              </a:solidFill>
              <a:latin typeface="Microsoft YaHei UI" panose="020B0503020204020204" pitchFamily="34" charset="-122"/>
              <a:ea typeface="Microsoft YaHei UI" panose="020B0503020204020204" pitchFamily="34" charset="-122"/>
            </a:endParaRPr>
          </a:p>
        </p:txBody>
      </p:sp>
      <p:sp>
        <p:nvSpPr>
          <p:cNvPr id="116" name="Text Box 14">
            <a:extLst>
              <a:ext uri="{FF2B5EF4-FFF2-40B4-BE49-F238E27FC236}">
                <a16:creationId xmlns:a16="http://schemas.microsoft.com/office/drawing/2014/main" xmlns="" id="{15B58D43-2322-2D40-9A64-F2E24C868C58}"/>
              </a:ext>
            </a:extLst>
          </p:cNvPr>
          <p:cNvSpPr txBox="1">
            <a:spLocks noChangeArrowheads="1"/>
          </p:cNvSpPr>
          <p:nvPr/>
        </p:nvSpPr>
        <p:spPr bwMode="auto">
          <a:xfrm>
            <a:off x="4438603" y="1555989"/>
            <a:ext cx="844933" cy="2674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04000"/>
              </a:lnSpc>
              <a:spcBef>
                <a:spcPct val="20000"/>
              </a:spcBef>
              <a:buClr>
                <a:schemeClr val="accent1"/>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1pPr>
            <a:lvl2pPr marL="742950" indent="-285750" eaLnBrk="0" hangingPunct="0">
              <a:lnSpc>
                <a:spcPct val="104000"/>
              </a:lnSpc>
              <a:spcBef>
                <a:spcPct val="20000"/>
              </a:spcBef>
              <a:buClr>
                <a:schemeClr val="accent1"/>
              </a:buClr>
              <a:buSzPct val="70000"/>
              <a:buFont typeface="宋体" panose="02010600030101010101" pitchFamily="2" charset="-122"/>
              <a:buChar char="-"/>
              <a:defRPr sz="16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2pPr>
            <a:lvl3pPr marL="1143000" indent="-228600" eaLnBrk="0" hangingPunct="0">
              <a:lnSpc>
                <a:spcPct val="104000"/>
              </a:lnSpc>
              <a:spcBef>
                <a:spcPct val="20000"/>
              </a:spcBef>
              <a:buClr>
                <a:schemeClr val="accent1"/>
              </a:buClr>
              <a:buFont typeface="Wingdings" panose="05000000000000000000" pitchFamily="2" charset="2"/>
              <a:buChar char="§"/>
              <a:defRPr sz="14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3pPr>
            <a:lvl4pPr marL="1600200" indent="-228600" eaLnBrk="0" hangingPunct="0">
              <a:lnSpc>
                <a:spcPct val="104000"/>
              </a:lnSpc>
              <a:spcBef>
                <a:spcPct val="20000"/>
              </a:spcBef>
              <a:buClr>
                <a:schemeClr val="accent1"/>
              </a:buClr>
              <a:buFont typeface="宋体" panose="02010600030101010101" pitchFamily="2" charset="-122"/>
              <a:buChar char="-"/>
              <a:defRPr sz="12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4pPr>
            <a:lvl5pPr marL="2057400" indent="-228600" eaLnBrk="0" hangingPunct="0">
              <a:lnSpc>
                <a:spcPct val="104000"/>
              </a:lnSpc>
              <a:spcBef>
                <a:spcPct val="20000"/>
              </a:spcBef>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5pPr>
            <a:lvl6pPr marL="25146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6pPr>
            <a:lvl7pPr marL="29718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7pPr>
            <a:lvl8pPr marL="34290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8pPr>
            <a:lvl9pPr marL="38862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9pPr>
          </a:lstStyle>
          <a:p>
            <a:pPr algn="ctr" defTabSz="742950" eaLnBrk="1" hangingPunct="1">
              <a:lnSpc>
                <a:spcPct val="100000"/>
              </a:lnSpc>
              <a:spcBef>
                <a:spcPct val="50000"/>
              </a:spcBef>
              <a:buClrTx/>
              <a:buFont typeface="Wingdings" panose="05000000000000000000" pitchFamily="2" charset="2"/>
              <a:buNone/>
              <a:defRPr/>
            </a:pPr>
            <a:r>
              <a:rPr lang="zh-CN" altLang="en-US" sz="1138" b="1" kern="0" dirty="0">
                <a:solidFill>
                  <a:srgbClr val="242490"/>
                </a:solidFill>
                <a:latin typeface="Microsoft YaHei UI" panose="020B0503020204020204" pitchFamily="34" charset="-122"/>
                <a:ea typeface="Microsoft YaHei UI" panose="020B0503020204020204" pitchFamily="34" charset="-122"/>
              </a:rPr>
              <a:t>指标设计</a:t>
            </a:r>
          </a:p>
        </p:txBody>
      </p:sp>
      <p:sp>
        <p:nvSpPr>
          <p:cNvPr id="117" name="AutoShape 13">
            <a:extLst>
              <a:ext uri="{FF2B5EF4-FFF2-40B4-BE49-F238E27FC236}">
                <a16:creationId xmlns:a16="http://schemas.microsoft.com/office/drawing/2014/main" xmlns="" id="{ADEB6FD3-9F6F-F242-AA66-E695381BBBE0}"/>
              </a:ext>
            </a:extLst>
          </p:cNvPr>
          <p:cNvSpPr/>
          <p:nvPr/>
        </p:nvSpPr>
        <p:spPr bwMode="auto">
          <a:xfrm rot="5400000">
            <a:off x="6589014" y="998458"/>
            <a:ext cx="148332" cy="1560061"/>
          </a:xfrm>
          <a:prstGeom prst="leftBracket">
            <a:avLst>
              <a:gd name="adj" fmla="val 129420"/>
            </a:avLst>
          </a:prstGeom>
          <a:noFill/>
          <a:ln w="9525">
            <a:solidFill>
              <a:srgbClr val="242490"/>
            </a:solidFill>
            <a:round/>
          </a:ln>
          <a:extLst>
            <a:ext uri="{909E8E84-426E-40DD-AFC4-6F175D3DCCD1}">
              <a14:hiddenFill xmlns:a14="http://schemas.microsoft.com/office/drawing/2010/main">
                <a:solidFill>
                  <a:srgbClr val="FFFFFF"/>
                </a:solidFill>
              </a14:hiddenFill>
            </a:ext>
          </a:extLst>
        </p:spPr>
        <p:txBody>
          <a:bodyPr rot="10800000" vert="eaVert" wrap="none" anchor="ctr"/>
          <a:lstStyle>
            <a:lvl1pPr eaLnBrk="0" hangingPunct="0">
              <a:lnSpc>
                <a:spcPct val="104000"/>
              </a:lnSpc>
              <a:spcBef>
                <a:spcPct val="20000"/>
              </a:spcBef>
              <a:buClr>
                <a:schemeClr val="accent1"/>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1pPr>
            <a:lvl2pPr marL="742950" indent="-285750" eaLnBrk="0" hangingPunct="0">
              <a:lnSpc>
                <a:spcPct val="104000"/>
              </a:lnSpc>
              <a:spcBef>
                <a:spcPct val="20000"/>
              </a:spcBef>
              <a:buClr>
                <a:schemeClr val="accent1"/>
              </a:buClr>
              <a:buSzPct val="70000"/>
              <a:buFont typeface="宋体" panose="02010600030101010101" pitchFamily="2" charset="-122"/>
              <a:buChar char="-"/>
              <a:defRPr sz="16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2pPr>
            <a:lvl3pPr marL="1143000" indent="-228600" eaLnBrk="0" hangingPunct="0">
              <a:lnSpc>
                <a:spcPct val="104000"/>
              </a:lnSpc>
              <a:spcBef>
                <a:spcPct val="20000"/>
              </a:spcBef>
              <a:buClr>
                <a:schemeClr val="accent1"/>
              </a:buClr>
              <a:buFont typeface="Wingdings" panose="05000000000000000000" pitchFamily="2" charset="2"/>
              <a:buChar char="§"/>
              <a:defRPr sz="14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3pPr>
            <a:lvl4pPr marL="1600200" indent="-228600" eaLnBrk="0" hangingPunct="0">
              <a:lnSpc>
                <a:spcPct val="104000"/>
              </a:lnSpc>
              <a:spcBef>
                <a:spcPct val="20000"/>
              </a:spcBef>
              <a:buClr>
                <a:schemeClr val="accent1"/>
              </a:buClr>
              <a:buFont typeface="宋体" panose="02010600030101010101" pitchFamily="2" charset="-122"/>
              <a:buChar char="-"/>
              <a:defRPr sz="12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4pPr>
            <a:lvl5pPr marL="2057400" indent="-228600" eaLnBrk="0" hangingPunct="0">
              <a:lnSpc>
                <a:spcPct val="104000"/>
              </a:lnSpc>
              <a:spcBef>
                <a:spcPct val="20000"/>
              </a:spcBef>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5pPr>
            <a:lvl6pPr marL="25146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6pPr>
            <a:lvl7pPr marL="29718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7pPr>
            <a:lvl8pPr marL="34290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8pPr>
            <a:lvl9pPr marL="38862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9pPr>
          </a:lstStyle>
          <a:p>
            <a:pPr defTabSz="742950" eaLnBrk="1" hangingPunct="1">
              <a:lnSpc>
                <a:spcPct val="100000"/>
              </a:lnSpc>
              <a:spcBef>
                <a:spcPct val="0"/>
              </a:spcBef>
              <a:buClrTx/>
              <a:buFont typeface="Wingdings" panose="05000000000000000000" pitchFamily="2" charset="2"/>
              <a:buNone/>
              <a:defRPr/>
            </a:pPr>
            <a:endParaRPr lang="zh-CN" altLang="en-US" sz="975" kern="0">
              <a:solidFill>
                <a:srgbClr val="000000"/>
              </a:solidFill>
              <a:latin typeface="Microsoft YaHei UI" panose="020B0503020204020204" pitchFamily="34" charset="-122"/>
              <a:ea typeface="Microsoft YaHei UI" panose="020B0503020204020204" pitchFamily="34" charset="-122"/>
            </a:endParaRPr>
          </a:p>
        </p:txBody>
      </p:sp>
      <p:sp>
        <p:nvSpPr>
          <p:cNvPr id="118" name="Text Box 14">
            <a:extLst>
              <a:ext uri="{FF2B5EF4-FFF2-40B4-BE49-F238E27FC236}">
                <a16:creationId xmlns:a16="http://schemas.microsoft.com/office/drawing/2014/main" xmlns="" id="{A808E5F3-C8FD-D548-A634-E20425A817FD}"/>
              </a:ext>
            </a:extLst>
          </p:cNvPr>
          <p:cNvSpPr txBox="1">
            <a:spLocks noChangeArrowheads="1"/>
          </p:cNvSpPr>
          <p:nvPr/>
        </p:nvSpPr>
        <p:spPr bwMode="auto">
          <a:xfrm>
            <a:off x="6187680" y="1555989"/>
            <a:ext cx="1014311" cy="2674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04000"/>
              </a:lnSpc>
              <a:spcBef>
                <a:spcPct val="20000"/>
              </a:spcBef>
              <a:buClr>
                <a:schemeClr val="accent1"/>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1pPr>
            <a:lvl2pPr marL="742950" indent="-285750" eaLnBrk="0" hangingPunct="0">
              <a:lnSpc>
                <a:spcPct val="104000"/>
              </a:lnSpc>
              <a:spcBef>
                <a:spcPct val="20000"/>
              </a:spcBef>
              <a:buClr>
                <a:schemeClr val="accent1"/>
              </a:buClr>
              <a:buSzPct val="70000"/>
              <a:buFont typeface="宋体" panose="02010600030101010101" pitchFamily="2" charset="-122"/>
              <a:buChar char="-"/>
              <a:defRPr sz="16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2pPr>
            <a:lvl3pPr marL="1143000" indent="-228600" eaLnBrk="0" hangingPunct="0">
              <a:lnSpc>
                <a:spcPct val="104000"/>
              </a:lnSpc>
              <a:spcBef>
                <a:spcPct val="20000"/>
              </a:spcBef>
              <a:buClr>
                <a:schemeClr val="accent1"/>
              </a:buClr>
              <a:buFont typeface="Wingdings" panose="05000000000000000000" pitchFamily="2" charset="2"/>
              <a:buChar char="§"/>
              <a:defRPr sz="14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3pPr>
            <a:lvl4pPr marL="1600200" indent="-228600" eaLnBrk="0" hangingPunct="0">
              <a:lnSpc>
                <a:spcPct val="104000"/>
              </a:lnSpc>
              <a:spcBef>
                <a:spcPct val="20000"/>
              </a:spcBef>
              <a:buClr>
                <a:schemeClr val="accent1"/>
              </a:buClr>
              <a:buFont typeface="宋体" panose="02010600030101010101" pitchFamily="2" charset="-122"/>
              <a:buChar char="-"/>
              <a:defRPr sz="12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4pPr>
            <a:lvl5pPr marL="2057400" indent="-228600" eaLnBrk="0" hangingPunct="0">
              <a:lnSpc>
                <a:spcPct val="104000"/>
              </a:lnSpc>
              <a:spcBef>
                <a:spcPct val="20000"/>
              </a:spcBef>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5pPr>
            <a:lvl6pPr marL="25146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6pPr>
            <a:lvl7pPr marL="29718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7pPr>
            <a:lvl8pPr marL="34290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8pPr>
            <a:lvl9pPr marL="38862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9pPr>
          </a:lstStyle>
          <a:p>
            <a:pPr algn="ctr" defTabSz="742950" eaLnBrk="1" hangingPunct="1">
              <a:lnSpc>
                <a:spcPct val="100000"/>
              </a:lnSpc>
              <a:spcBef>
                <a:spcPct val="50000"/>
              </a:spcBef>
              <a:buClrTx/>
              <a:buFont typeface="Wingdings" panose="05000000000000000000" pitchFamily="2" charset="2"/>
              <a:buNone/>
              <a:defRPr/>
            </a:pPr>
            <a:r>
              <a:rPr lang="zh-CN" altLang="en-US" sz="1138" b="1" kern="0" dirty="0">
                <a:solidFill>
                  <a:srgbClr val="242490"/>
                </a:solidFill>
                <a:latin typeface="Microsoft YaHei UI" panose="020B0503020204020204" pitchFamily="34" charset="-122"/>
                <a:ea typeface="Microsoft YaHei UI" panose="020B0503020204020204" pitchFamily="34" charset="-122"/>
              </a:rPr>
              <a:t>指标开发</a:t>
            </a:r>
          </a:p>
        </p:txBody>
      </p:sp>
      <p:sp>
        <p:nvSpPr>
          <p:cNvPr id="119" name="AutoShape 13">
            <a:extLst>
              <a:ext uri="{FF2B5EF4-FFF2-40B4-BE49-F238E27FC236}">
                <a16:creationId xmlns:a16="http://schemas.microsoft.com/office/drawing/2014/main" xmlns="" id="{85435A1B-5050-6D4A-97EB-A5AF97116AB6}"/>
              </a:ext>
            </a:extLst>
          </p:cNvPr>
          <p:cNvSpPr/>
          <p:nvPr/>
        </p:nvSpPr>
        <p:spPr bwMode="auto">
          <a:xfrm rot="5400000">
            <a:off x="7818127" y="1406179"/>
            <a:ext cx="148333" cy="744619"/>
          </a:xfrm>
          <a:prstGeom prst="leftBracket">
            <a:avLst>
              <a:gd name="adj" fmla="val 129420"/>
            </a:avLst>
          </a:prstGeom>
          <a:noFill/>
          <a:ln w="9525">
            <a:solidFill>
              <a:srgbClr val="242490"/>
            </a:solidFill>
            <a:round/>
          </a:ln>
          <a:extLst>
            <a:ext uri="{909E8E84-426E-40DD-AFC4-6F175D3DCCD1}">
              <a14:hiddenFill xmlns:a14="http://schemas.microsoft.com/office/drawing/2010/main">
                <a:solidFill>
                  <a:srgbClr val="FFFFFF"/>
                </a:solidFill>
              </a14:hiddenFill>
            </a:ext>
          </a:extLst>
        </p:spPr>
        <p:txBody>
          <a:bodyPr rot="10800000" vert="eaVert" wrap="none" anchor="ctr"/>
          <a:lstStyle>
            <a:lvl1pPr eaLnBrk="0" hangingPunct="0">
              <a:lnSpc>
                <a:spcPct val="104000"/>
              </a:lnSpc>
              <a:spcBef>
                <a:spcPct val="20000"/>
              </a:spcBef>
              <a:buClr>
                <a:schemeClr val="accent1"/>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1pPr>
            <a:lvl2pPr marL="742950" indent="-285750" eaLnBrk="0" hangingPunct="0">
              <a:lnSpc>
                <a:spcPct val="104000"/>
              </a:lnSpc>
              <a:spcBef>
                <a:spcPct val="20000"/>
              </a:spcBef>
              <a:buClr>
                <a:schemeClr val="accent1"/>
              </a:buClr>
              <a:buSzPct val="70000"/>
              <a:buFont typeface="宋体" panose="02010600030101010101" pitchFamily="2" charset="-122"/>
              <a:buChar char="-"/>
              <a:defRPr sz="16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2pPr>
            <a:lvl3pPr marL="1143000" indent="-228600" eaLnBrk="0" hangingPunct="0">
              <a:lnSpc>
                <a:spcPct val="104000"/>
              </a:lnSpc>
              <a:spcBef>
                <a:spcPct val="20000"/>
              </a:spcBef>
              <a:buClr>
                <a:schemeClr val="accent1"/>
              </a:buClr>
              <a:buFont typeface="Wingdings" panose="05000000000000000000" pitchFamily="2" charset="2"/>
              <a:buChar char="§"/>
              <a:defRPr sz="14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3pPr>
            <a:lvl4pPr marL="1600200" indent="-228600" eaLnBrk="0" hangingPunct="0">
              <a:lnSpc>
                <a:spcPct val="104000"/>
              </a:lnSpc>
              <a:spcBef>
                <a:spcPct val="20000"/>
              </a:spcBef>
              <a:buClr>
                <a:schemeClr val="accent1"/>
              </a:buClr>
              <a:buFont typeface="宋体" panose="02010600030101010101" pitchFamily="2" charset="-122"/>
              <a:buChar char="-"/>
              <a:defRPr sz="12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4pPr>
            <a:lvl5pPr marL="2057400" indent="-228600" eaLnBrk="0" hangingPunct="0">
              <a:lnSpc>
                <a:spcPct val="104000"/>
              </a:lnSpc>
              <a:spcBef>
                <a:spcPct val="20000"/>
              </a:spcBef>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5pPr>
            <a:lvl6pPr marL="25146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6pPr>
            <a:lvl7pPr marL="29718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7pPr>
            <a:lvl8pPr marL="34290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8pPr>
            <a:lvl9pPr marL="38862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9pPr>
          </a:lstStyle>
          <a:p>
            <a:pPr defTabSz="742950" eaLnBrk="1" hangingPunct="1">
              <a:lnSpc>
                <a:spcPct val="100000"/>
              </a:lnSpc>
              <a:spcBef>
                <a:spcPct val="0"/>
              </a:spcBef>
              <a:buClrTx/>
              <a:buFont typeface="Wingdings" panose="05000000000000000000" pitchFamily="2" charset="2"/>
              <a:buNone/>
              <a:defRPr/>
            </a:pPr>
            <a:endParaRPr lang="zh-CN" altLang="en-US" sz="975" kern="0">
              <a:solidFill>
                <a:srgbClr val="000000"/>
              </a:solidFill>
              <a:latin typeface="Microsoft YaHei UI" panose="020B0503020204020204" pitchFamily="34" charset="-122"/>
              <a:ea typeface="Microsoft YaHei UI" panose="020B0503020204020204" pitchFamily="34" charset="-122"/>
            </a:endParaRPr>
          </a:p>
        </p:txBody>
      </p:sp>
      <p:sp>
        <p:nvSpPr>
          <p:cNvPr id="120" name="Text Box 14">
            <a:extLst>
              <a:ext uri="{FF2B5EF4-FFF2-40B4-BE49-F238E27FC236}">
                <a16:creationId xmlns:a16="http://schemas.microsoft.com/office/drawing/2014/main" xmlns="" id="{C35CDBAA-27FD-1647-A117-8CEFB32E0DDA}"/>
              </a:ext>
            </a:extLst>
          </p:cNvPr>
          <p:cNvSpPr txBox="1">
            <a:spLocks noChangeArrowheads="1"/>
          </p:cNvSpPr>
          <p:nvPr/>
        </p:nvSpPr>
        <p:spPr bwMode="auto">
          <a:xfrm>
            <a:off x="7665336" y="1470296"/>
            <a:ext cx="484131" cy="4425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04000"/>
              </a:lnSpc>
              <a:spcBef>
                <a:spcPct val="20000"/>
              </a:spcBef>
              <a:buClr>
                <a:schemeClr val="accent1"/>
              </a:buClr>
              <a:buFont typeface="Wingdings" panose="05000000000000000000" pitchFamily="2" charset="2"/>
              <a:buChar char="§"/>
              <a:defRPr sz="32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1pPr>
            <a:lvl2pPr marL="742950" indent="-285750" eaLnBrk="0" hangingPunct="0">
              <a:lnSpc>
                <a:spcPct val="104000"/>
              </a:lnSpc>
              <a:spcBef>
                <a:spcPct val="20000"/>
              </a:spcBef>
              <a:buClr>
                <a:schemeClr val="accent1"/>
              </a:buClr>
              <a:buSzPct val="70000"/>
              <a:buFont typeface="宋体" panose="02010600030101010101" pitchFamily="2" charset="-122"/>
              <a:buChar char="-"/>
              <a:defRPr sz="16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2pPr>
            <a:lvl3pPr marL="1143000" indent="-228600" eaLnBrk="0" hangingPunct="0">
              <a:lnSpc>
                <a:spcPct val="104000"/>
              </a:lnSpc>
              <a:spcBef>
                <a:spcPct val="20000"/>
              </a:spcBef>
              <a:buClr>
                <a:schemeClr val="accent1"/>
              </a:buClr>
              <a:buFont typeface="Wingdings" panose="05000000000000000000" pitchFamily="2" charset="2"/>
              <a:buChar char="§"/>
              <a:defRPr sz="14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3pPr>
            <a:lvl4pPr marL="1600200" indent="-228600" eaLnBrk="0" hangingPunct="0">
              <a:lnSpc>
                <a:spcPct val="104000"/>
              </a:lnSpc>
              <a:spcBef>
                <a:spcPct val="20000"/>
              </a:spcBef>
              <a:buClr>
                <a:schemeClr val="accent1"/>
              </a:buClr>
              <a:buFont typeface="宋体" panose="02010600030101010101" pitchFamily="2" charset="-122"/>
              <a:buChar char="-"/>
              <a:defRPr sz="12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4pPr>
            <a:lvl5pPr marL="2057400" indent="-228600" eaLnBrk="0" hangingPunct="0">
              <a:lnSpc>
                <a:spcPct val="104000"/>
              </a:lnSpc>
              <a:spcBef>
                <a:spcPct val="20000"/>
              </a:spcBef>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5pPr>
            <a:lvl6pPr marL="25146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6pPr>
            <a:lvl7pPr marL="29718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7pPr>
            <a:lvl8pPr marL="34290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8pPr>
            <a:lvl9pPr marL="38862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cs typeface="Arial" panose="020B0604020202020204" pitchFamily="34" charset="0"/>
              </a:defRPr>
            </a:lvl9pPr>
          </a:lstStyle>
          <a:p>
            <a:pPr algn="ctr" defTabSz="742950" eaLnBrk="1" hangingPunct="1">
              <a:lnSpc>
                <a:spcPct val="100000"/>
              </a:lnSpc>
              <a:spcBef>
                <a:spcPct val="50000"/>
              </a:spcBef>
              <a:buClrTx/>
              <a:buFont typeface="Wingdings" panose="05000000000000000000" pitchFamily="2" charset="2"/>
              <a:buNone/>
              <a:defRPr/>
            </a:pPr>
            <a:r>
              <a:rPr lang="zh-CN" altLang="en-US" sz="1138" b="1" kern="0" dirty="0">
                <a:solidFill>
                  <a:srgbClr val="242490"/>
                </a:solidFill>
                <a:latin typeface="Microsoft YaHei UI" panose="020B0503020204020204" pitchFamily="34" charset="-122"/>
                <a:ea typeface="Microsoft YaHei UI" panose="020B0503020204020204" pitchFamily="34" charset="-122"/>
              </a:rPr>
              <a:t>指标评估</a:t>
            </a:r>
          </a:p>
        </p:txBody>
      </p:sp>
      <p:sp>
        <p:nvSpPr>
          <p:cNvPr id="121" name="AutoShape 13">
            <a:extLst>
              <a:ext uri="{FF2B5EF4-FFF2-40B4-BE49-F238E27FC236}">
                <a16:creationId xmlns:a16="http://schemas.microsoft.com/office/drawing/2014/main" xmlns="" id="{F1966E60-31B9-774E-B817-6DCC16351711}"/>
              </a:ext>
            </a:extLst>
          </p:cNvPr>
          <p:cNvSpPr/>
          <p:nvPr/>
        </p:nvSpPr>
        <p:spPr bwMode="auto">
          <a:xfrm rot="5400000">
            <a:off x="8700932" y="1406179"/>
            <a:ext cx="148333" cy="744619"/>
          </a:xfrm>
          <a:prstGeom prst="leftBracket">
            <a:avLst>
              <a:gd name="adj" fmla="val 129420"/>
            </a:avLst>
          </a:prstGeom>
          <a:noFill/>
          <a:ln w="9525">
            <a:solidFill>
              <a:srgbClr val="242490"/>
            </a:solidFill>
            <a:round/>
          </a:ln>
          <a:extLst>
            <a:ext uri="{909E8E84-426E-40DD-AFC4-6F175D3DCCD1}">
              <a14:hiddenFill xmlns:a14="http://schemas.microsoft.com/office/drawing/2010/main">
                <a:solidFill>
                  <a:srgbClr val="FFFFFF"/>
                </a:solidFill>
              </a14:hiddenFill>
            </a:ext>
          </a:extLst>
        </p:spPr>
        <p:txBody>
          <a:bodyPr rot="10800000" vert="eaVert"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42950">
              <a:defRPr/>
            </a:pPr>
            <a:endParaRPr lang="zh-CN" altLang="en-US" sz="975" kern="0">
              <a:solidFill>
                <a:srgbClr val="000000"/>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122" name="Text Box 14">
            <a:extLst>
              <a:ext uri="{FF2B5EF4-FFF2-40B4-BE49-F238E27FC236}">
                <a16:creationId xmlns:a16="http://schemas.microsoft.com/office/drawing/2014/main" xmlns="" id="{2624F794-246A-2D45-95AE-8E03C55957D4}"/>
              </a:ext>
            </a:extLst>
          </p:cNvPr>
          <p:cNvSpPr txBox="1">
            <a:spLocks noChangeArrowheads="1"/>
          </p:cNvSpPr>
          <p:nvPr/>
        </p:nvSpPr>
        <p:spPr bwMode="auto">
          <a:xfrm>
            <a:off x="8548141" y="1470296"/>
            <a:ext cx="484131" cy="4425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42950">
              <a:spcBef>
                <a:spcPct val="50000"/>
              </a:spcBef>
              <a:defRPr/>
            </a:pPr>
            <a:r>
              <a:rPr lang="zh-CN" altLang="en-US" sz="1138" b="1" kern="0" dirty="0">
                <a:solidFill>
                  <a:srgbClr val="242490"/>
                </a:solidFill>
                <a:latin typeface="Microsoft YaHei UI" panose="020B0503020204020204" pitchFamily="34" charset="-122"/>
                <a:ea typeface="Microsoft YaHei UI" panose="020B0503020204020204" pitchFamily="34" charset="-122"/>
                <a:cs typeface="Arial" panose="020B0604020202020204" pitchFamily="34" charset="0"/>
              </a:rPr>
              <a:t>指标管理</a:t>
            </a:r>
          </a:p>
        </p:txBody>
      </p:sp>
      <p:sp>
        <p:nvSpPr>
          <p:cNvPr id="123" name="Rectangle 195">
            <a:extLst>
              <a:ext uri="{FF2B5EF4-FFF2-40B4-BE49-F238E27FC236}">
                <a16:creationId xmlns:a16="http://schemas.microsoft.com/office/drawing/2014/main" xmlns="" id="{B70CD7C7-1D39-B843-8292-F58F904D780D}"/>
              </a:ext>
            </a:extLst>
          </p:cNvPr>
          <p:cNvSpPr/>
          <p:nvPr/>
        </p:nvSpPr>
        <p:spPr>
          <a:xfrm>
            <a:off x="1304270" y="3330732"/>
            <a:ext cx="434735" cy="242374"/>
          </a:xfrm>
          <a:prstGeom prst="rect">
            <a:avLst/>
          </a:prstGeom>
        </p:spPr>
        <p:txBody>
          <a:bodyPr wrap="none">
            <a:spAutoFit/>
          </a:bodyPr>
          <a:lstStyle/>
          <a:p>
            <a:pPr algn="ctr" defTabSz="742950">
              <a:defRPr/>
            </a:pPr>
            <a:r>
              <a:rPr lang="zh-CN" altLang="en-US" sz="975" b="1" dirty="0">
                <a:solidFill>
                  <a:prstClr val="black">
                    <a:lumMod val="65000"/>
                    <a:lumOff val="35000"/>
                  </a:prstClr>
                </a:solidFill>
                <a:latin typeface="Microsoft YaHei UI" panose="020B0503020204020204" pitchFamily="34" charset="-122"/>
                <a:ea typeface="Microsoft YaHei UI" panose="020B0503020204020204" pitchFamily="34" charset="-122"/>
              </a:rPr>
              <a:t>产量</a:t>
            </a:r>
            <a:endParaRPr lang="en-US" sz="975" b="1" dirty="0">
              <a:solidFill>
                <a:prstClr val="black">
                  <a:lumMod val="65000"/>
                  <a:lumOff val="35000"/>
                </a:prstClr>
              </a:solidFill>
              <a:latin typeface="Microsoft YaHei UI" panose="020B0503020204020204" pitchFamily="34" charset="-122"/>
              <a:ea typeface="Microsoft YaHei UI" panose="020B0503020204020204" pitchFamily="34" charset="-122"/>
            </a:endParaRPr>
          </a:p>
        </p:txBody>
      </p:sp>
      <p:sp>
        <p:nvSpPr>
          <p:cNvPr id="124" name="Rectangle 198">
            <a:extLst>
              <a:ext uri="{FF2B5EF4-FFF2-40B4-BE49-F238E27FC236}">
                <a16:creationId xmlns:a16="http://schemas.microsoft.com/office/drawing/2014/main" xmlns="" id="{DA8C3D73-A275-234E-90F0-324CE1D27ED2}"/>
              </a:ext>
            </a:extLst>
          </p:cNvPr>
          <p:cNvSpPr/>
          <p:nvPr/>
        </p:nvSpPr>
        <p:spPr>
          <a:xfrm>
            <a:off x="4832093" y="3045034"/>
            <a:ext cx="1314049" cy="842538"/>
          </a:xfrm>
          <a:prstGeom prst="rect">
            <a:avLst/>
          </a:prstGeom>
        </p:spPr>
        <p:txBody>
          <a:bodyPr wrap="square">
            <a:spAutoFit/>
          </a:bodyPr>
          <a:lstStyle/>
          <a:p>
            <a:pPr defTabSz="742950">
              <a:defRPr/>
            </a:pPr>
            <a:r>
              <a:rPr lang="zh-CN" altLang="en-US" sz="975" b="1" dirty="0">
                <a:solidFill>
                  <a:prstClr val="black">
                    <a:lumMod val="65000"/>
                    <a:lumOff val="35000"/>
                  </a:prstClr>
                </a:solidFill>
                <a:latin typeface="Microsoft YaHei UI" panose="020B0503020204020204" pitchFamily="34" charset="-122"/>
                <a:ea typeface="Microsoft YaHei UI" panose="020B0503020204020204" pitchFamily="34" charset="-122"/>
              </a:rPr>
              <a:t>基于产量存在重复统计的情况，需全面了解产线中的剔除规则和汇总规则，以及个性统计口径</a:t>
            </a:r>
            <a:endParaRPr lang="en-US" sz="975" b="1" dirty="0">
              <a:solidFill>
                <a:prstClr val="black">
                  <a:lumMod val="65000"/>
                  <a:lumOff val="35000"/>
                </a:prstClr>
              </a:solidFill>
              <a:latin typeface="Microsoft YaHei UI" panose="020B0503020204020204" pitchFamily="34" charset="-122"/>
              <a:ea typeface="Microsoft YaHei UI" panose="020B0503020204020204" pitchFamily="34" charset="-122"/>
            </a:endParaRPr>
          </a:p>
        </p:txBody>
      </p:sp>
      <p:sp>
        <p:nvSpPr>
          <p:cNvPr id="125" name="Rectangle 199">
            <a:extLst>
              <a:ext uri="{FF2B5EF4-FFF2-40B4-BE49-F238E27FC236}">
                <a16:creationId xmlns:a16="http://schemas.microsoft.com/office/drawing/2014/main" xmlns="" id="{7276A0E0-1B35-4841-BC76-28D1AD6FC926}"/>
              </a:ext>
            </a:extLst>
          </p:cNvPr>
          <p:cNvSpPr/>
          <p:nvPr/>
        </p:nvSpPr>
        <p:spPr>
          <a:xfrm>
            <a:off x="3679271" y="3199948"/>
            <a:ext cx="1270681" cy="39241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42950">
              <a:defRPr/>
            </a:pPr>
            <a:r>
              <a:rPr lang="zh-CN" altLang="en-US" sz="975" b="1" dirty="0">
                <a:solidFill>
                  <a:prstClr val="black">
                    <a:lumMod val="65000"/>
                    <a:lumOff val="35000"/>
                  </a:prstClr>
                </a:solidFill>
                <a:latin typeface="Microsoft YaHei UI" panose="020B0503020204020204" pitchFamily="34" charset="-122"/>
                <a:ea typeface="Microsoft YaHei UI" panose="020B0503020204020204" pitchFamily="34" charset="-122"/>
              </a:rPr>
              <a:t>时间、业务单元、商品品类等</a:t>
            </a:r>
            <a:endParaRPr lang="en-US" sz="975" b="1" dirty="0">
              <a:solidFill>
                <a:prstClr val="black">
                  <a:lumMod val="65000"/>
                  <a:lumOff val="35000"/>
                </a:prstClr>
              </a:solidFill>
              <a:latin typeface="Microsoft YaHei UI" panose="020B0503020204020204" pitchFamily="34" charset="-122"/>
              <a:ea typeface="Microsoft YaHei UI" panose="020B0503020204020204" pitchFamily="34" charset="-122"/>
            </a:endParaRPr>
          </a:p>
        </p:txBody>
      </p:sp>
      <p:sp>
        <p:nvSpPr>
          <p:cNvPr id="126" name="Rectangle 200">
            <a:extLst>
              <a:ext uri="{FF2B5EF4-FFF2-40B4-BE49-F238E27FC236}">
                <a16:creationId xmlns:a16="http://schemas.microsoft.com/office/drawing/2014/main" xmlns="" id="{C419AA4F-D783-0C48-9FE6-22F2D09AE264}"/>
              </a:ext>
            </a:extLst>
          </p:cNvPr>
          <p:cNvSpPr/>
          <p:nvPr/>
        </p:nvSpPr>
        <p:spPr>
          <a:xfrm>
            <a:off x="6205615" y="3148722"/>
            <a:ext cx="2932833" cy="542456"/>
          </a:xfrm>
          <a:prstGeom prst="rect">
            <a:avLst/>
          </a:prstGeom>
        </p:spPr>
        <p:txBody>
          <a:bodyPr wrap="square">
            <a:spAutoFit/>
          </a:bodyPr>
          <a:lstStyle/>
          <a:p>
            <a:pPr defTabSz="742950">
              <a:defRPr/>
            </a:pPr>
            <a:r>
              <a:rPr lang="en-US" altLang="zh-CN" sz="975" b="1" dirty="0">
                <a:solidFill>
                  <a:prstClr val="black">
                    <a:lumMod val="65000"/>
                    <a:lumOff val="35000"/>
                  </a:prstClr>
                </a:solidFill>
                <a:latin typeface="Microsoft YaHei UI" panose="020B0503020204020204" pitchFamily="34" charset="-122"/>
                <a:ea typeface="Microsoft YaHei UI" panose="020B0503020204020204" pitchFamily="34" charset="-122"/>
              </a:rPr>
              <a:t>1.</a:t>
            </a:r>
            <a:r>
              <a:rPr lang="zh-CN" altLang="en-US" sz="975" b="1" dirty="0">
                <a:solidFill>
                  <a:prstClr val="black">
                    <a:lumMod val="65000"/>
                    <a:lumOff val="35000"/>
                  </a:prstClr>
                </a:solidFill>
                <a:latin typeface="Microsoft YaHei UI" panose="020B0503020204020204" pitchFamily="34" charset="-122"/>
                <a:ea typeface="Microsoft YaHei UI" panose="020B0503020204020204" pitchFamily="34" charset="-122"/>
              </a:rPr>
              <a:t>剔除规则：不合格产品等</a:t>
            </a:r>
          </a:p>
          <a:p>
            <a:pPr defTabSz="742950">
              <a:defRPr/>
            </a:pPr>
            <a:r>
              <a:rPr lang="en-US" altLang="zh-CN" sz="975" b="1" dirty="0">
                <a:solidFill>
                  <a:prstClr val="black">
                    <a:lumMod val="65000"/>
                    <a:lumOff val="35000"/>
                  </a:prstClr>
                </a:solidFill>
                <a:latin typeface="Microsoft YaHei UI" panose="020B0503020204020204" pitchFamily="34" charset="-122"/>
                <a:ea typeface="Microsoft YaHei UI" panose="020B0503020204020204" pitchFamily="34" charset="-122"/>
              </a:rPr>
              <a:t>2.</a:t>
            </a:r>
            <a:r>
              <a:rPr lang="zh-CN" altLang="en-US" sz="975" b="1" dirty="0">
                <a:solidFill>
                  <a:prstClr val="black">
                    <a:lumMod val="65000"/>
                    <a:lumOff val="35000"/>
                  </a:prstClr>
                </a:solidFill>
                <a:latin typeface="Microsoft YaHei UI" panose="020B0503020204020204" pitchFamily="34" charset="-122"/>
                <a:ea typeface="Microsoft YaHei UI" panose="020B0503020204020204" pitchFamily="34" charset="-122"/>
              </a:rPr>
              <a:t>汇总规则：产品品类树（部门、大类、中类、小类）累计向上一层级汇总；          </a:t>
            </a:r>
            <a:endParaRPr lang="en-US" sz="975" b="1" dirty="0">
              <a:solidFill>
                <a:prstClr val="black">
                  <a:lumMod val="65000"/>
                  <a:lumOff val="35000"/>
                </a:prstClr>
              </a:solidFill>
              <a:latin typeface="Microsoft YaHei UI" panose="020B0503020204020204" pitchFamily="34" charset="-122"/>
              <a:ea typeface="Microsoft YaHei UI" panose="020B0503020204020204" pitchFamily="34" charset="-122"/>
            </a:endParaRPr>
          </a:p>
        </p:txBody>
      </p:sp>
      <p:graphicFrame>
        <p:nvGraphicFramePr>
          <p:cNvPr id="127" name="Table 201">
            <a:extLst>
              <a:ext uri="{FF2B5EF4-FFF2-40B4-BE49-F238E27FC236}">
                <a16:creationId xmlns:a16="http://schemas.microsoft.com/office/drawing/2014/main" xmlns="" id="{85A6B3A8-72D7-1749-86B4-7E0D6F0E816B}"/>
              </a:ext>
            </a:extLst>
          </p:cNvPr>
          <p:cNvGraphicFramePr>
            <a:graphicFrameLocks noGrp="1"/>
          </p:cNvGraphicFramePr>
          <p:nvPr/>
        </p:nvGraphicFramePr>
        <p:xfrm>
          <a:off x="658215" y="4587542"/>
          <a:ext cx="3458523" cy="1133714"/>
        </p:xfrm>
        <a:graphic>
          <a:graphicData uri="http://schemas.openxmlformats.org/drawingml/2006/table">
            <a:tbl>
              <a:tblPr/>
              <a:tblGrid>
                <a:gridCol w="1154268">
                  <a:extLst>
                    <a:ext uri="{9D8B030D-6E8A-4147-A177-3AD203B41FA5}">
                      <a16:colId xmlns:a16="http://schemas.microsoft.com/office/drawing/2014/main" xmlns="" val="20001"/>
                    </a:ext>
                  </a:extLst>
                </a:gridCol>
                <a:gridCol w="2304255">
                  <a:extLst>
                    <a:ext uri="{9D8B030D-6E8A-4147-A177-3AD203B41FA5}">
                      <a16:colId xmlns:a16="http://schemas.microsoft.com/office/drawing/2014/main" xmlns="" val="20002"/>
                    </a:ext>
                  </a:extLst>
                </a:gridCol>
              </a:tblGrid>
              <a:tr h="193477">
                <a:tc>
                  <a:txBody>
                    <a:bodyPr/>
                    <a:lstStyle>
                      <a:lvl1pPr marL="0" algn="l" defTabSz="914400" rtl="0" eaLnBrk="1" latinLnBrk="0" hangingPunct="1">
                        <a:defRPr sz="1800" kern="1200">
                          <a:solidFill>
                            <a:schemeClr val="tx1"/>
                          </a:solidFill>
                          <a:latin typeface="Arial" panose="020B0604020202020204"/>
                          <a:ea typeface=""/>
                          <a:cs typeface=""/>
                        </a:defRPr>
                      </a:lvl1pPr>
                      <a:lvl2pPr marL="457200" algn="l" defTabSz="914400" rtl="0" eaLnBrk="1" latinLnBrk="0" hangingPunct="1">
                        <a:defRPr sz="1800" kern="1200">
                          <a:solidFill>
                            <a:schemeClr val="tx1"/>
                          </a:solidFill>
                          <a:latin typeface="Arial" panose="020B0604020202020204"/>
                          <a:ea typeface=""/>
                          <a:cs typeface=""/>
                        </a:defRPr>
                      </a:lvl2pPr>
                      <a:lvl3pPr marL="914400" algn="l" defTabSz="914400" rtl="0" eaLnBrk="1" latinLnBrk="0" hangingPunct="1">
                        <a:defRPr sz="1800" kern="1200">
                          <a:solidFill>
                            <a:schemeClr val="tx1"/>
                          </a:solidFill>
                          <a:latin typeface="Arial" panose="020B0604020202020204"/>
                          <a:ea typeface=""/>
                          <a:cs typeface=""/>
                        </a:defRPr>
                      </a:lvl3pPr>
                      <a:lvl4pPr marL="1371600" algn="l" defTabSz="914400" rtl="0" eaLnBrk="1" latinLnBrk="0" hangingPunct="1">
                        <a:defRPr sz="1800" kern="1200">
                          <a:solidFill>
                            <a:schemeClr val="tx1"/>
                          </a:solidFill>
                          <a:latin typeface="Arial" panose="020B0604020202020204"/>
                          <a:ea typeface=""/>
                          <a:cs typeface=""/>
                        </a:defRPr>
                      </a:lvl4pPr>
                      <a:lvl5pPr marL="1828800" algn="l" defTabSz="914400" rtl="0" eaLnBrk="1" latinLnBrk="0" hangingPunct="1">
                        <a:defRPr sz="1800" kern="1200">
                          <a:solidFill>
                            <a:schemeClr val="tx1"/>
                          </a:solidFill>
                          <a:latin typeface="Arial" panose="020B0604020202020204"/>
                          <a:ea typeface=""/>
                          <a:cs typeface=""/>
                        </a:defRPr>
                      </a:lvl5pPr>
                      <a:lvl6pPr marL="2286000" algn="l" defTabSz="914400" rtl="0" eaLnBrk="1" latinLnBrk="0" hangingPunct="1">
                        <a:defRPr sz="1800" kern="1200">
                          <a:solidFill>
                            <a:schemeClr val="tx1"/>
                          </a:solidFill>
                          <a:latin typeface="Arial" panose="020B0604020202020204"/>
                          <a:ea typeface=""/>
                          <a:cs typeface=""/>
                        </a:defRPr>
                      </a:lvl6pPr>
                      <a:lvl7pPr marL="2743200" algn="l" defTabSz="914400" rtl="0" eaLnBrk="1" latinLnBrk="0" hangingPunct="1">
                        <a:defRPr sz="1800" kern="1200">
                          <a:solidFill>
                            <a:schemeClr val="tx1"/>
                          </a:solidFill>
                          <a:latin typeface="Arial" panose="020B0604020202020204"/>
                          <a:ea typeface=""/>
                          <a:cs typeface=""/>
                        </a:defRPr>
                      </a:lvl7pPr>
                      <a:lvl8pPr marL="3200400" algn="l" defTabSz="914400" rtl="0" eaLnBrk="1" latinLnBrk="0" hangingPunct="1">
                        <a:defRPr sz="1800" kern="1200">
                          <a:solidFill>
                            <a:schemeClr val="tx1"/>
                          </a:solidFill>
                          <a:latin typeface="Arial" panose="020B0604020202020204"/>
                          <a:ea typeface=""/>
                          <a:cs typeface=""/>
                        </a:defRPr>
                      </a:lvl8pPr>
                      <a:lvl9pPr marL="3657600" algn="l" defTabSz="914400" rtl="0" eaLnBrk="1" latinLnBrk="0" hangingPunct="1">
                        <a:defRPr sz="1800" kern="1200">
                          <a:solidFill>
                            <a:schemeClr val="tx1"/>
                          </a:solidFill>
                          <a:latin typeface="Arial" panose="020B0604020202020204"/>
                          <a:ea typeface=""/>
                          <a:cs typeface=""/>
                        </a:defRPr>
                      </a:lvl9p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指标名称</a:t>
                      </a:r>
                    </a:p>
                  </a:txBody>
                  <a:tcPr marL="7739" marR="7739" marT="7739" marB="37148" anchor="ctr">
                    <a:lnL>
                      <a:noFill/>
                    </a:lnL>
                    <a:lnR w="6350" cap="flat" cmpd="sng" algn="ctr">
                      <a:solidFill>
                        <a:srgbClr val="D9D9D9"/>
                      </a:solidFill>
                      <a:prstDash val="solid"/>
                      <a:round/>
                      <a:headEnd type="none" w="med" len="med"/>
                      <a:tailEnd type="none" w="med" len="med"/>
                    </a:lnR>
                    <a:lnT>
                      <a:noFill/>
                    </a:lnT>
                    <a:lnB w="635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Arial" panose="020B0604020202020204"/>
                          <a:ea typeface=""/>
                          <a:cs typeface=""/>
                        </a:defRPr>
                      </a:lvl1pPr>
                      <a:lvl2pPr marL="457200" algn="l" defTabSz="914400" rtl="0" eaLnBrk="1" latinLnBrk="0" hangingPunct="1">
                        <a:defRPr sz="1800" kern="1200">
                          <a:solidFill>
                            <a:schemeClr val="tx1"/>
                          </a:solidFill>
                          <a:latin typeface="Arial" panose="020B0604020202020204"/>
                          <a:ea typeface=""/>
                          <a:cs typeface=""/>
                        </a:defRPr>
                      </a:lvl2pPr>
                      <a:lvl3pPr marL="914400" algn="l" defTabSz="914400" rtl="0" eaLnBrk="1" latinLnBrk="0" hangingPunct="1">
                        <a:defRPr sz="1800" kern="1200">
                          <a:solidFill>
                            <a:schemeClr val="tx1"/>
                          </a:solidFill>
                          <a:latin typeface="Arial" panose="020B0604020202020204"/>
                          <a:ea typeface=""/>
                          <a:cs typeface=""/>
                        </a:defRPr>
                      </a:lvl3pPr>
                      <a:lvl4pPr marL="1371600" algn="l" defTabSz="914400" rtl="0" eaLnBrk="1" latinLnBrk="0" hangingPunct="1">
                        <a:defRPr sz="1800" kern="1200">
                          <a:solidFill>
                            <a:schemeClr val="tx1"/>
                          </a:solidFill>
                          <a:latin typeface="Arial" panose="020B0604020202020204"/>
                          <a:ea typeface=""/>
                          <a:cs typeface=""/>
                        </a:defRPr>
                      </a:lvl4pPr>
                      <a:lvl5pPr marL="1828800" algn="l" defTabSz="914400" rtl="0" eaLnBrk="1" latinLnBrk="0" hangingPunct="1">
                        <a:defRPr sz="1800" kern="1200">
                          <a:solidFill>
                            <a:schemeClr val="tx1"/>
                          </a:solidFill>
                          <a:latin typeface="Arial" panose="020B0604020202020204"/>
                          <a:ea typeface=""/>
                          <a:cs typeface=""/>
                        </a:defRPr>
                      </a:lvl5pPr>
                      <a:lvl6pPr marL="2286000" algn="l" defTabSz="914400" rtl="0" eaLnBrk="1" latinLnBrk="0" hangingPunct="1">
                        <a:defRPr sz="1800" kern="1200">
                          <a:solidFill>
                            <a:schemeClr val="tx1"/>
                          </a:solidFill>
                          <a:latin typeface="Arial" panose="020B0604020202020204"/>
                          <a:ea typeface=""/>
                          <a:cs typeface=""/>
                        </a:defRPr>
                      </a:lvl6pPr>
                      <a:lvl7pPr marL="2743200" algn="l" defTabSz="914400" rtl="0" eaLnBrk="1" latinLnBrk="0" hangingPunct="1">
                        <a:defRPr sz="1800" kern="1200">
                          <a:solidFill>
                            <a:schemeClr val="tx1"/>
                          </a:solidFill>
                          <a:latin typeface="Arial" panose="020B0604020202020204"/>
                          <a:ea typeface=""/>
                          <a:cs typeface=""/>
                        </a:defRPr>
                      </a:lvl7pPr>
                      <a:lvl8pPr marL="3200400" algn="l" defTabSz="914400" rtl="0" eaLnBrk="1" latinLnBrk="0" hangingPunct="1">
                        <a:defRPr sz="1800" kern="1200">
                          <a:solidFill>
                            <a:schemeClr val="tx1"/>
                          </a:solidFill>
                          <a:latin typeface="Arial" panose="020B0604020202020204"/>
                          <a:ea typeface=""/>
                          <a:cs typeface=""/>
                        </a:defRPr>
                      </a:lvl8pPr>
                      <a:lvl9pPr marL="3657600" algn="l" defTabSz="914400" rtl="0" eaLnBrk="1" latinLnBrk="0" hangingPunct="1">
                        <a:defRPr sz="1800" kern="1200">
                          <a:solidFill>
                            <a:schemeClr val="tx1"/>
                          </a:solidFill>
                          <a:latin typeface="Arial" panose="020B0604020202020204"/>
                          <a:ea typeface=""/>
                          <a:cs typeface=""/>
                        </a:defRPr>
                      </a:lvl9p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指标计算逻辑</a:t>
                      </a:r>
                    </a:p>
                  </a:txBody>
                  <a:tcPr marL="7739" marR="7739" marT="7739" marB="37148"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xmlns="" val="10000"/>
                  </a:ext>
                </a:extLst>
              </a:tr>
              <a:tr h="936427">
                <a:tc>
                  <a:txBody>
                    <a:bodyPr/>
                    <a:lstStyle>
                      <a:lvl1pPr marL="0" algn="l" defTabSz="914400" rtl="0" eaLnBrk="1" latinLnBrk="0" hangingPunct="1">
                        <a:defRPr sz="1800" kern="1200">
                          <a:solidFill>
                            <a:schemeClr val="tx1"/>
                          </a:solidFill>
                          <a:latin typeface="Arial" panose="020B0604020202020204"/>
                          <a:ea typeface=""/>
                          <a:cs typeface=""/>
                        </a:defRPr>
                      </a:lvl1pPr>
                      <a:lvl2pPr marL="457200" algn="l" defTabSz="914400" rtl="0" eaLnBrk="1" latinLnBrk="0" hangingPunct="1">
                        <a:defRPr sz="1800" kern="1200">
                          <a:solidFill>
                            <a:schemeClr val="tx1"/>
                          </a:solidFill>
                          <a:latin typeface="Arial" panose="020B0604020202020204"/>
                          <a:ea typeface=""/>
                          <a:cs typeface=""/>
                        </a:defRPr>
                      </a:lvl2pPr>
                      <a:lvl3pPr marL="914400" algn="l" defTabSz="914400" rtl="0" eaLnBrk="1" latinLnBrk="0" hangingPunct="1">
                        <a:defRPr sz="1800" kern="1200">
                          <a:solidFill>
                            <a:schemeClr val="tx1"/>
                          </a:solidFill>
                          <a:latin typeface="Arial" panose="020B0604020202020204"/>
                          <a:ea typeface=""/>
                          <a:cs typeface=""/>
                        </a:defRPr>
                      </a:lvl3pPr>
                      <a:lvl4pPr marL="1371600" algn="l" defTabSz="914400" rtl="0" eaLnBrk="1" latinLnBrk="0" hangingPunct="1">
                        <a:defRPr sz="1800" kern="1200">
                          <a:solidFill>
                            <a:schemeClr val="tx1"/>
                          </a:solidFill>
                          <a:latin typeface="Arial" panose="020B0604020202020204"/>
                          <a:ea typeface=""/>
                          <a:cs typeface=""/>
                        </a:defRPr>
                      </a:lvl4pPr>
                      <a:lvl5pPr marL="1828800" algn="l" defTabSz="914400" rtl="0" eaLnBrk="1" latinLnBrk="0" hangingPunct="1">
                        <a:defRPr sz="1800" kern="1200">
                          <a:solidFill>
                            <a:schemeClr val="tx1"/>
                          </a:solidFill>
                          <a:latin typeface="Arial" panose="020B0604020202020204"/>
                          <a:ea typeface=""/>
                          <a:cs typeface=""/>
                        </a:defRPr>
                      </a:lvl5pPr>
                      <a:lvl6pPr marL="2286000" algn="l" defTabSz="914400" rtl="0" eaLnBrk="1" latinLnBrk="0" hangingPunct="1">
                        <a:defRPr sz="1800" kern="1200">
                          <a:solidFill>
                            <a:schemeClr val="tx1"/>
                          </a:solidFill>
                          <a:latin typeface="Arial" panose="020B0604020202020204"/>
                          <a:ea typeface=""/>
                          <a:cs typeface=""/>
                        </a:defRPr>
                      </a:lvl6pPr>
                      <a:lvl7pPr marL="2743200" algn="l" defTabSz="914400" rtl="0" eaLnBrk="1" latinLnBrk="0" hangingPunct="1">
                        <a:defRPr sz="1800" kern="1200">
                          <a:solidFill>
                            <a:schemeClr val="tx1"/>
                          </a:solidFill>
                          <a:latin typeface="Arial" panose="020B0604020202020204"/>
                          <a:ea typeface=""/>
                          <a:cs typeface=""/>
                        </a:defRPr>
                      </a:lvl7pPr>
                      <a:lvl8pPr marL="3200400" algn="l" defTabSz="914400" rtl="0" eaLnBrk="1" latinLnBrk="0" hangingPunct="1">
                        <a:defRPr sz="1800" kern="1200">
                          <a:solidFill>
                            <a:schemeClr val="tx1"/>
                          </a:solidFill>
                          <a:latin typeface="Arial" panose="020B0604020202020204"/>
                          <a:ea typeface=""/>
                          <a:cs typeface=""/>
                        </a:defRPr>
                      </a:lvl8pPr>
                      <a:lvl9pPr marL="3657600" algn="l" defTabSz="914400" rtl="0" eaLnBrk="1" latinLnBrk="0" hangingPunct="1">
                        <a:defRPr sz="1800" kern="1200">
                          <a:solidFill>
                            <a:schemeClr val="tx1"/>
                          </a:solidFill>
                          <a:latin typeface="Arial" panose="020B0604020202020204"/>
                          <a:ea typeface=""/>
                          <a:cs typeface=""/>
                        </a:defRPr>
                      </a:lvl9p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税后经营利润率</a:t>
                      </a:r>
                    </a:p>
                  </a:txBody>
                  <a:tcPr marL="7739" marR="7739" marT="7739" marB="37148"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
                          <a:cs typeface=""/>
                        </a:defRPr>
                      </a:lvl1pPr>
                      <a:lvl2pPr marL="457200" algn="l" defTabSz="914400" rtl="0" eaLnBrk="1" latinLnBrk="0" hangingPunct="1">
                        <a:defRPr sz="1800" kern="1200">
                          <a:solidFill>
                            <a:schemeClr val="tx1"/>
                          </a:solidFill>
                          <a:latin typeface="Arial" panose="020B0604020202020204"/>
                          <a:ea typeface=""/>
                          <a:cs typeface=""/>
                        </a:defRPr>
                      </a:lvl2pPr>
                      <a:lvl3pPr marL="914400" algn="l" defTabSz="914400" rtl="0" eaLnBrk="1" latinLnBrk="0" hangingPunct="1">
                        <a:defRPr sz="1800" kern="1200">
                          <a:solidFill>
                            <a:schemeClr val="tx1"/>
                          </a:solidFill>
                          <a:latin typeface="Arial" panose="020B0604020202020204"/>
                          <a:ea typeface=""/>
                          <a:cs typeface=""/>
                        </a:defRPr>
                      </a:lvl3pPr>
                      <a:lvl4pPr marL="1371600" algn="l" defTabSz="914400" rtl="0" eaLnBrk="1" latinLnBrk="0" hangingPunct="1">
                        <a:defRPr sz="1800" kern="1200">
                          <a:solidFill>
                            <a:schemeClr val="tx1"/>
                          </a:solidFill>
                          <a:latin typeface="Arial" panose="020B0604020202020204"/>
                          <a:ea typeface=""/>
                          <a:cs typeface=""/>
                        </a:defRPr>
                      </a:lvl4pPr>
                      <a:lvl5pPr marL="1828800" algn="l" defTabSz="914400" rtl="0" eaLnBrk="1" latinLnBrk="0" hangingPunct="1">
                        <a:defRPr sz="1800" kern="1200">
                          <a:solidFill>
                            <a:schemeClr val="tx1"/>
                          </a:solidFill>
                          <a:latin typeface="Arial" panose="020B0604020202020204"/>
                          <a:ea typeface=""/>
                          <a:cs typeface=""/>
                        </a:defRPr>
                      </a:lvl5pPr>
                      <a:lvl6pPr marL="2286000" algn="l" defTabSz="914400" rtl="0" eaLnBrk="1" latinLnBrk="0" hangingPunct="1">
                        <a:defRPr sz="1800" kern="1200">
                          <a:solidFill>
                            <a:schemeClr val="tx1"/>
                          </a:solidFill>
                          <a:latin typeface="Arial" panose="020B0604020202020204"/>
                          <a:ea typeface=""/>
                          <a:cs typeface=""/>
                        </a:defRPr>
                      </a:lvl6pPr>
                      <a:lvl7pPr marL="2743200" algn="l" defTabSz="914400" rtl="0" eaLnBrk="1" latinLnBrk="0" hangingPunct="1">
                        <a:defRPr sz="1800" kern="1200">
                          <a:solidFill>
                            <a:schemeClr val="tx1"/>
                          </a:solidFill>
                          <a:latin typeface="Arial" panose="020B0604020202020204"/>
                          <a:ea typeface=""/>
                          <a:cs typeface=""/>
                        </a:defRPr>
                      </a:lvl7pPr>
                      <a:lvl8pPr marL="3200400" algn="l" defTabSz="914400" rtl="0" eaLnBrk="1" latinLnBrk="0" hangingPunct="1">
                        <a:defRPr sz="1800" kern="1200">
                          <a:solidFill>
                            <a:schemeClr val="tx1"/>
                          </a:solidFill>
                          <a:latin typeface="Arial" panose="020B0604020202020204"/>
                          <a:ea typeface=""/>
                          <a:cs typeface=""/>
                        </a:defRPr>
                      </a:lvl8pPr>
                      <a:lvl9pPr marL="3657600" algn="l" defTabSz="914400" rtl="0" eaLnBrk="1" latinLnBrk="0" hangingPunct="1">
                        <a:defRPr sz="1800" kern="1200">
                          <a:solidFill>
                            <a:schemeClr val="tx1"/>
                          </a:solidFill>
                          <a:latin typeface="Arial" panose="020B0604020202020204"/>
                          <a:ea typeface=""/>
                          <a:cs typeface=""/>
                        </a:defRPr>
                      </a:lvl9p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经常性</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EBIT*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（所得税</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递延所得税）</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税前利润））</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净销售额</a:t>
                      </a:r>
                    </a:p>
                  </a:txBody>
                  <a:tcPr marL="7739" marR="7739" marT="7739" marB="37148"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sp>
        <p:nvSpPr>
          <p:cNvPr id="128" name="Line 34">
            <a:extLst>
              <a:ext uri="{FF2B5EF4-FFF2-40B4-BE49-F238E27FC236}">
                <a16:creationId xmlns:a16="http://schemas.microsoft.com/office/drawing/2014/main" xmlns="" id="{7F87D1DB-7262-1E48-ADBF-45357C7E6101}"/>
              </a:ext>
            </a:extLst>
          </p:cNvPr>
          <p:cNvSpPr>
            <a:spLocks noChangeShapeType="1"/>
          </p:cNvSpPr>
          <p:nvPr/>
        </p:nvSpPr>
        <p:spPr bwMode="auto">
          <a:xfrm>
            <a:off x="732359" y="2936885"/>
            <a:ext cx="8415048" cy="9520"/>
          </a:xfrm>
          <a:prstGeom prst="line">
            <a:avLst/>
          </a:prstGeom>
          <a:noFill/>
          <a:ln w="9525">
            <a:solidFill>
              <a:srgbClr val="002776"/>
            </a:solidFill>
            <a:prstDash val="dash"/>
            <a:round/>
          </a:ln>
          <a:extLst>
            <a:ext uri="{909E8E84-426E-40DD-AFC4-6F175D3DCCD1}">
              <a14:hiddenFill xmlns:a14="http://schemas.microsoft.com/office/drawing/2010/main">
                <a:noFill/>
              </a14:hiddenFill>
            </a:ext>
          </a:extLst>
        </p:spPr>
        <p:txBody>
          <a:bodyPr/>
          <a:lstStyle/>
          <a:p>
            <a:pPr defTabSz="742950">
              <a:defRPr/>
            </a:pPr>
            <a:endParaRPr lang="zh-CN" altLang="en-US" sz="1300" b="1" dirty="0">
              <a:solidFill>
                <a:srgbClr val="000000"/>
              </a:solidFill>
              <a:latin typeface="Microsoft YaHei UI" panose="020B0503020204020204" pitchFamily="34" charset="-122"/>
              <a:ea typeface="Microsoft YaHei UI" panose="020B0503020204020204" pitchFamily="34" charset="-122"/>
              <a:cs typeface="Arial" panose="020B0604020202020204"/>
            </a:endParaRPr>
          </a:p>
        </p:txBody>
      </p:sp>
      <p:sp>
        <p:nvSpPr>
          <p:cNvPr id="129" name="Line 34">
            <a:extLst>
              <a:ext uri="{FF2B5EF4-FFF2-40B4-BE49-F238E27FC236}">
                <a16:creationId xmlns:a16="http://schemas.microsoft.com/office/drawing/2014/main" xmlns="" id="{315293D0-B870-424F-8463-FE51E0BE26AA}"/>
              </a:ext>
            </a:extLst>
          </p:cNvPr>
          <p:cNvSpPr>
            <a:spLocks noChangeShapeType="1"/>
          </p:cNvSpPr>
          <p:nvPr/>
        </p:nvSpPr>
        <p:spPr bwMode="auto">
          <a:xfrm>
            <a:off x="1846733" y="2815946"/>
            <a:ext cx="0" cy="1228637"/>
          </a:xfrm>
          <a:prstGeom prst="line">
            <a:avLst/>
          </a:prstGeom>
          <a:noFill/>
          <a:ln w="9525">
            <a:solidFill>
              <a:srgbClr val="002776"/>
            </a:solidFill>
            <a:prstDash val="dash"/>
            <a:round/>
          </a:ln>
          <a:extLst>
            <a:ext uri="{909E8E84-426E-40DD-AFC4-6F175D3DCCD1}">
              <a14:hiddenFill xmlns:a14="http://schemas.microsoft.com/office/drawing/2010/main">
                <a:noFill/>
              </a14:hiddenFill>
            </a:ext>
          </a:extLst>
        </p:spPr>
        <p:txBody>
          <a:bodyPr/>
          <a:lstStyle/>
          <a:p>
            <a:pPr defTabSz="742950">
              <a:defRPr/>
            </a:pPr>
            <a:endParaRPr lang="zh-CN" altLang="en-US" sz="1300" b="1" dirty="0">
              <a:solidFill>
                <a:srgbClr val="000000"/>
              </a:solidFill>
              <a:latin typeface="Microsoft YaHei UI" panose="020B0503020204020204" pitchFamily="34" charset="-122"/>
              <a:ea typeface="Microsoft YaHei UI" panose="020B0503020204020204" pitchFamily="34" charset="-122"/>
              <a:cs typeface="Arial" panose="020B0604020202020204"/>
            </a:endParaRPr>
          </a:p>
        </p:txBody>
      </p:sp>
      <p:sp>
        <p:nvSpPr>
          <p:cNvPr id="130" name="Line 34">
            <a:extLst>
              <a:ext uri="{FF2B5EF4-FFF2-40B4-BE49-F238E27FC236}">
                <a16:creationId xmlns:a16="http://schemas.microsoft.com/office/drawing/2014/main" xmlns="" id="{CC341005-7AAE-C849-BE0C-437FF9F749CF}"/>
              </a:ext>
            </a:extLst>
          </p:cNvPr>
          <p:cNvSpPr>
            <a:spLocks noChangeShapeType="1"/>
          </p:cNvSpPr>
          <p:nvPr/>
        </p:nvSpPr>
        <p:spPr bwMode="auto">
          <a:xfrm>
            <a:off x="3672631" y="2837602"/>
            <a:ext cx="0" cy="1228637"/>
          </a:xfrm>
          <a:prstGeom prst="line">
            <a:avLst/>
          </a:prstGeom>
          <a:noFill/>
          <a:ln w="9525">
            <a:solidFill>
              <a:srgbClr val="002776"/>
            </a:solidFill>
            <a:prstDash val="dash"/>
            <a:round/>
          </a:ln>
          <a:extLst>
            <a:ext uri="{909E8E84-426E-40DD-AFC4-6F175D3DCCD1}">
              <a14:hiddenFill xmlns:a14="http://schemas.microsoft.com/office/drawing/2010/main">
                <a:noFill/>
              </a14:hiddenFill>
            </a:ext>
          </a:extLst>
        </p:spPr>
        <p:txBody>
          <a:bodyPr/>
          <a:lstStyle/>
          <a:p>
            <a:pPr defTabSz="742950">
              <a:defRPr/>
            </a:pPr>
            <a:endParaRPr lang="zh-CN" altLang="en-US" sz="1300" b="1" dirty="0">
              <a:solidFill>
                <a:srgbClr val="000000"/>
              </a:solidFill>
              <a:latin typeface="Microsoft YaHei UI" panose="020B0503020204020204" pitchFamily="34" charset="-122"/>
              <a:ea typeface="Microsoft YaHei UI" panose="020B0503020204020204" pitchFamily="34" charset="-122"/>
              <a:cs typeface="Arial" panose="020B0604020202020204"/>
            </a:endParaRPr>
          </a:p>
        </p:txBody>
      </p:sp>
      <p:sp>
        <p:nvSpPr>
          <p:cNvPr id="131" name="Line 34">
            <a:extLst>
              <a:ext uri="{FF2B5EF4-FFF2-40B4-BE49-F238E27FC236}">
                <a16:creationId xmlns:a16="http://schemas.microsoft.com/office/drawing/2014/main" xmlns="" id="{E6E7D0CA-558D-DD41-9A0D-3236A7CEB547}"/>
              </a:ext>
            </a:extLst>
          </p:cNvPr>
          <p:cNvSpPr>
            <a:spLocks noChangeShapeType="1"/>
          </p:cNvSpPr>
          <p:nvPr/>
        </p:nvSpPr>
        <p:spPr bwMode="auto">
          <a:xfrm>
            <a:off x="4810418" y="2837602"/>
            <a:ext cx="0" cy="1228637"/>
          </a:xfrm>
          <a:prstGeom prst="line">
            <a:avLst/>
          </a:prstGeom>
          <a:noFill/>
          <a:ln w="9525">
            <a:solidFill>
              <a:srgbClr val="002776"/>
            </a:solidFill>
            <a:prstDash val="dash"/>
            <a:round/>
          </a:ln>
          <a:extLst>
            <a:ext uri="{909E8E84-426E-40DD-AFC4-6F175D3DCCD1}">
              <a14:hiddenFill xmlns:a14="http://schemas.microsoft.com/office/drawing/2010/main">
                <a:noFill/>
              </a14:hiddenFill>
            </a:ext>
          </a:extLst>
        </p:spPr>
        <p:txBody>
          <a:bodyPr/>
          <a:lstStyle/>
          <a:p>
            <a:pPr defTabSz="742950">
              <a:defRPr/>
            </a:pPr>
            <a:endParaRPr lang="zh-CN" altLang="en-US" sz="1300" b="1" dirty="0">
              <a:solidFill>
                <a:srgbClr val="000000"/>
              </a:solidFill>
              <a:latin typeface="Microsoft YaHei UI" panose="020B0503020204020204" pitchFamily="34" charset="-122"/>
              <a:ea typeface="Microsoft YaHei UI" panose="020B0503020204020204" pitchFamily="34" charset="-122"/>
              <a:cs typeface="Arial" panose="020B0604020202020204"/>
            </a:endParaRPr>
          </a:p>
        </p:txBody>
      </p:sp>
      <p:sp>
        <p:nvSpPr>
          <p:cNvPr id="132" name="Line 34">
            <a:extLst>
              <a:ext uri="{FF2B5EF4-FFF2-40B4-BE49-F238E27FC236}">
                <a16:creationId xmlns:a16="http://schemas.microsoft.com/office/drawing/2014/main" xmlns="" id="{7E15DDEC-CB7E-5642-97F5-BC4E34079E8F}"/>
              </a:ext>
            </a:extLst>
          </p:cNvPr>
          <p:cNvSpPr>
            <a:spLocks noChangeShapeType="1"/>
          </p:cNvSpPr>
          <p:nvPr/>
        </p:nvSpPr>
        <p:spPr bwMode="auto">
          <a:xfrm>
            <a:off x="6205614" y="2837602"/>
            <a:ext cx="0" cy="1228637"/>
          </a:xfrm>
          <a:prstGeom prst="line">
            <a:avLst/>
          </a:prstGeom>
          <a:noFill/>
          <a:ln w="9525">
            <a:solidFill>
              <a:srgbClr val="002776"/>
            </a:solidFill>
            <a:prstDash val="dash"/>
            <a:round/>
          </a:ln>
          <a:extLst>
            <a:ext uri="{909E8E84-426E-40DD-AFC4-6F175D3DCCD1}">
              <a14:hiddenFill xmlns:a14="http://schemas.microsoft.com/office/drawing/2010/main">
                <a:noFill/>
              </a14:hiddenFill>
            </a:ext>
          </a:extLst>
        </p:spPr>
        <p:txBody>
          <a:bodyPr/>
          <a:lstStyle/>
          <a:p>
            <a:pPr defTabSz="742950">
              <a:defRPr/>
            </a:pPr>
            <a:endParaRPr lang="zh-CN" altLang="en-US" sz="1300" b="1" dirty="0">
              <a:solidFill>
                <a:srgbClr val="000000"/>
              </a:solidFill>
              <a:latin typeface="Microsoft YaHei UI" panose="020B0503020204020204" pitchFamily="34" charset="-122"/>
              <a:ea typeface="Microsoft YaHei UI" panose="020B0503020204020204" pitchFamily="34" charset="-122"/>
              <a:cs typeface="Arial" panose="020B0604020202020204"/>
            </a:endParaRPr>
          </a:p>
        </p:txBody>
      </p:sp>
      <p:sp>
        <p:nvSpPr>
          <p:cNvPr id="133" name="Line 34">
            <a:extLst>
              <a:ext uri="{FF2B5EF4-FFF2-40B4-BE49-F238E27FC236}">
                <a16:creationId xmlns:a16="http://schemas.microsoft.com/office/drawing/2014/main" xmlns="" id="{AA07E0EF-8DE4-2F45-80B8-28445EA3E313}"/>
              </a:ext>
            </a:extLst>
          </p:cNvPr>
          <p:cNvSpPr>
            <a:spLocks noChangeShapeType="1"/>
          </p:cNvSpPr>
          <p:nvPr/>
        </p:nvSpPr>
        <p:spPr bwMode="auto">
          <a:xfrm flipV="1">
            <a:off x="732359" y="3960136"/>
            <a:ext cx="8415048" cy="24463"/>
          </a:xfrm>
          <a:prstGeom prst="line">
            <a:avLst/>
          </a:prstGeom>
          <a:noFill/>
          <a:ln w="9525">
            <a:solidFill>
              <a:srgbClr val="002776"/>
            </a:solidFill>
            <a:prstDash val="dash"/>
            <a:round/>
          </a:ln>
          <a:extLst>
            <a:ext uri="{909E8E84-426E-40DD-AFC4-6F175D3DCCD1}">
              <a14:hiddenFill xmlns:a14="http://schemas.microsoft.com/office/drawing/2010/main">
                <a:noFill/>
              </a14:hiddenFill>
            </a:ext>
          </a:extLst>
        </p:spPr>
        <p:txBody>
          <a:bodyPr/>
          <a:lstStyle/>
          <a:p>
            <a:pPr defTabSz="742950">
              <a:defRPr/>
            </a:pPr>
            <a:endParaRPr lang="zh-CN" altLang="en-US" sz="1300" b="1" dirty="0">
              <a:solidFill>
                <a:srgbClr val="000000"/>
              </a:solidFill>
              <a:latin typeface="Microsoft YaHei UI" panose="020B0503020204020204" pitchFamily="34" charset="-122"/>
              <a:ea typeface="Microsoft YaHei UI" panose="020B0503020204020204" pitchFamily="34" charset="-122"/>
              <a:cs typeface="Arial" panose="020B0604020202020204"/>
            </a:endParaRPr>
          </a:p>
        </p:txBody>
      </p:sp>
      <p:sp>
        <p:nvSpPr>
          <p:cNvPr id="134" name="Right Brace 209">
            <a:extLst>
              <a:ext uri="{FF2B5EF4-FFF2-40B4-BE49-F238E27FC236}">
                <a16:creationId xmlns:a16="http://schemas.microsoft.com/office/drawing/2014/main" xmlns="" id="{B7E506A8-9BD9-4140-BFEC-EE26AA360B18}"/>
              </a:ext>
            </a:extLst>
          </p:cNvPr>
          <p:cNvSpPr/>
          <p:nvPr/>
        </p:nvSpPr>
        <p:spPr>
          <a:xfrm rot="16200000">
            <a:off x="4770612" y="-1497032"/>
            <a:ext cx="338548" cy="8415047"/>
          </a:xfrm>
          <a:prstGeom prst="rightBrace">
            <a:avLst>
              <a:gd name="adj1" fmla="val 140721"/>
              <a:gd name="adj2" fmla="val 10795"/>
            </a:avLst>
          </a:prstGeom>
          <a:solidFill>
            <a:srgbClr val="30B5BB">
              <a:alpha val="50000"/>
            </a:srgbClr>
          </a:solidFill>
          <a:ln w="9525" cap="flat" cmpd="sng" algn="ctr">
            <a:solidFill>
              <a:srgbClr val="002776">
                <a:shade val="95000"/>
                <a:satMod val="105000"/>
              </a:srgbClr>
            </a:solidFill>
            <a:prstDash val="solid"/>
          </a:ln>
          <a:effectLst/>
        </p:spPr>
        <p:txBody>
          <a:bodyPr rtlCol="0" anchor="ctr"/>
          <a:lstStyle/>
          <a:p>
            <a:pPr algn="ctr" defTabSz="742950">
              <a:defRPr/>
            </a:pPr>
            <a:endParaRPr lang="en-US" sz="1463" kern="0" dirty="0">
              <a:solidFill>
                <a:prstClr val="black"/>
              </a:solidFill>
              <a:latin typeface="Microsoft YaHei UI" panose="020B0503020204020204" pitchFamily="34" charset="-122"/>
              <a:ea typeface="Microsoft YaHei UI" panose="020B0503020204020204" pitchFamily="34" charset="-122"/>
            </a:endParaRPr>
          </a:p>
        </p:txBody>
      </p:sp>
      <p:sp>
        <p:nvSpPr>
          <p:cNvPr id="135" name="Freeform: Shape 211">
            <a:extLst>
              <a:ext uri="{FF2B5EF4-FFF2-40B4-BE49-F238E27FC236}">
                <a16:creationId xmlns:a16="http://schemas.microsoft.com/office/drawing/2014/main" xmlns="" id="{97B434A0-BD25-1F42-A8F9-10E7F75BDE8E}"/>
              </a:ext>
            </a:extLst>
          </p:cNvPr>
          <p:cNvSpPr/>
          <p:nvPr/>
        </p:nvSpPr>
        <p:spPr>
          <a:xfrm>
            <a:off x="4224174" y="5207859"/>
            <a:ext cx="194050" cy="136937"/>
          </a:xfrm>
          <a:custGeom>
            <a:avLst/>
            <a:gdLst/>
            <a:ahLst/>
            <a:cxnLst/>
            <a:rect l="0" t="0" r="0" b="0"/>
            <a:pathLst>
              <a:path>
                <a:moveTo>
                  <a:pt x="0" y="0"/>
                </a:moveTo>
                <a:lnTo>
                  <a:pt x="78390" y="0"/>
                </a:lnTo>
                <a:lnTo>
                  <a:pt x="78390" y="168538"/>
                </a:lnTo>
                <a:lnTo>
                  <a:pt x="156780" y="168538"/>
                </a:lnTo>
              </a:path>
            </a:pathLst>
          </a:custGeom>
          <a:noFill/>
          <a:ln w="25400" cap="flat" cmpd="sng" algn="ctr">
            <a:solidFill>
              <a:srgbClr val="002776">
                <a:shade val="60000"/>
                <a:hueOff val="0"/>
                <a:satOff val="0"/>
                <a:lumOff val="0"/>
                <a:alphaOff val="0"/>
              </a:srgbClr>
            </a:solidFill>
            <a:prstDash val="solid"/>
          </a:ln>
          <a:effectLst/>
        </p:spPr>
      </p:sp>
      <p:sp>
        <p:nvSpPr>
          <p:cNvPr id="136" name="Freeform: Shape 212">
            <a:extLst>
              <a:ext uri="{FF2B5EF4-FFF2-40B4-BE49-F238E27FC236}">
                <a16:creationId xmlns:a16="http://schemas.microsoft.com/office/drawing/2014/main" xmlns="" id="{489E8715-0C7B-BB4C-B54B-B7247120A003}"/>
              </a:ext>
            </a:extLst>
          </p:cNvPr>
          <p:cNvSpPr/>
          <p:nvPr/>
        </p:nvSpPr>
        <p:spPr>
          <a:xfrm>
            <a:off x="5388471" y="5038165"/>
            <a:ext cx="194050" cy="821626"/>
          </a:xfrm>
          <a:custGeom>
            <a:avLst/>
            <a:gdLst/>
            <a:ahLst/>
            <a:cxnLst/>
            <a:rect l="0" t="0" r="0" b="0"/>
            <a:pathLst>
              <a:path>
                <a:moveTo>
                  <a:pt x="0" y="0"/>
                </a:moveTo>
                <a:lnTo>
                  <a:pt x="78390" y="0"/>
                </a:lnTo>
                <a:lnTo>
                  <a:pt x="78390" y="1011231"/>
                </a:lnTo>
                <a:lnTo>
                  <a:pt x="156780" y="1011231"/>
                </a:lnTo>
              </a:path>
            </a:pathLst>
          </a:custGeom>
          <a:noFill/>
          <a:ln w="25400" cap="flat" cmpd="sng" algn="ctr">
            <a:solidFill>
              <a:srgbClr val="002776">
                <a:shade val="80000"/>
                <a:hueOff val="0"/>
                <a:satOff val="0"/>
                <a:lumOff val="0"/>
                <a:alphaOff val="0"/>
              </a:srgbClr>
            </a:solidFill>
            <a:prstDash val="solid"/>
          </a:ln>
          <a:effectLst/>
        </p:spPr>
      </p:sp>
      <p:sp>
        <p:nvSpPr>
          <p:cNvPr id="137" name="Freeform: Shape 213">
            <a:extLst>
              <a:ext uri="{FF2B5EF4-FFF2-40B4-BE49-F238E27FC236}">
                <a16:creationId xmlns:a16="http://schemas.microsoft.com/office/drawing/2014/main" xmlns="" id="{A5680D1B-09F3-914E-AA23-6535EB91FC7C}"/>
              </a:ext>
            </a:extLst>
          </p:cNvPr>
          <p:cNvSpPr/>
          <p:nvPr/>
        </p:nvSpPr>
        <p:spPr>
          <a:xfrm>
            <a:off x="5388471" y="5038165"/>
            <a:ext cx="194050" cy="547750"/>
          </a:xfrm>
          <a:custGeom>
            <a:avLst/>
            <a:gdLst/>
            <a:ahLst/>
            <a:cxnLst/>
            <a:rect l="0" t="0" r="0" b="0"/>
            <a:pathLst>
              <a:path>
                <a:moveTo>
                  <a:pt x="0" y="0"/>
                </a:moveTo>
                <a:lnTo>
                  <a:pt x="78390" y="0"/>
                </a:lnTo>
                <a:lnTo>
                  <a:pt x="78390" y="674154"/>
                </a:lnTo>
                <a:lnTo>
                  <a:pt x="156780" y="674154"/>
                </a:lnTo>
              </a:path>
            </a:pathLst>
          </a:custGeom>
          <a:noFill/>
          <a:ln w="25400" cap="flat" cmpd="sng" algn="ctr">
            <a:solidFill>
              <a:srgbClr val="002776">
                <a:shade val="80000"/>
                <a:hueOff val="0"/>
                <a:satOff val="0"/>
                <a:lumOff val="0"/>
                <a:alphaOff val="0"/>
              </a:srgbClr>
            </a:solidFill>
            <a:prstDash val="solid"/>
          </a:ln>
          <a:effectLst/>
        </p:spPr>
      </p:sp>
      <p:sp>
        <p:nvSpPr>
          <p:cNvPr id="138" name="Freeform: Shape 214">
            <a:extLst>
              <a:ext uri="{FF2B5EF4-FFF2-40B4-BE49-F238E27FC236}">
                <a16:creationId xmlns:a16="http://schemas.microsoft.com/office/drawing/2014/main" xmlns="" id="{52EF37D2-769F-EF4F-80C5-6845C38BB71E}"/>
              </a:ext>
            </a:extLst>
          </p:cNvPr>
          <p:cNvSpPr/>
          <p:nvPr/>
        </p:nvSpPr>
        <p:spPr>
          <a:xfrm>
            <a:off x="5388471" y="5038166"/>
            <a:ext cx="194050" cy="273875"/>
          </a:xfrm>
          <a:custGeom>
            <a:avLst/>
            <a:gdLst/>
            <a:ahLst/>
            <a:cxnLst/>
            <a:rect l="0" t="0" r="0" b="0"/>
            <a:pathLst>
              <a:path>
                <a:moveTo>
                  <a:pt x="0" y="0"/>
                </a:moveTo>
                <a:lnTo>
                  <a:pt x="78390" y="0"/>
                </a:lnTo>
                <a:lnTo>
                  <a:pt x="78390" y="337077"/>
                </a:lnTo>
                <a:lnTo>
                  <a:pt x="156780" y="337077"/>
                </a:lnTo>
              </a:path>
            </a:pathLst>
          </a:custGeom>
          <a:noFill/>
          <a:ln w="25400" cap="flat" cmpd="sng" algn="ctr">
            <a:solidFill>
              <a:srgbClr val="002776">
                <a:shade val="80000"/>
                <a:hueOff val="0"/>
                <a:satOff val="0"/>
                <a:lumOff val="0"/>
                <a:alphaOff val="0"/>
              </a:srgbClr>
            </a:solidFill>
            <a:prstDash val="solid"/>
          </a:ln>
          <a:effectLst/>
        </p:spPr>
      </p:sp>
      <p:sp>
        <p:nvSpPr>
          <p:cNvPr id="139" name="Freeform: Shape 218">
            <a:extLst>
              <a:ext uri="{FF2B5EF4-FFF2-40B4-BE49-F238E27FC236}">
                <a16:creationId xmlns:a16="http://schemas.microsoft.com/office/drawing/2014/main" xmlns="" id="{0781CF96-4D42-2447-B29A-7E0E042C3F13}"/>
              </a:ext>
            </a:extLst>
          </p:cNvPr>
          <p:cNvSpPr/>
          <p:nvPr/>
        </p:nvSpPr>
        <p:spPr>
          <a:xfrm>
            <a:off x="5388471" y="5001018"/>
            <a:ext cx="194050" cy="74295"/>
          </a:xfrm>
          <a:custGeom>
            <a:avLst/>
            <a:gdLst/>
            <a:ahLst/>
            <a:cxnLst/>
            <a:rect l="0" t="0" r="0" b="0"/>
            <a:pathLst>
              <a:path>
                <a:moveTo>
                  <a:pt x="0" y="45720"/>
                </a:moveTo>
                <a:lnTo>
                  <a:pt x="156780" y="45720"/>
                </a:lnTo>
              </a:path>
            </a:pathLst>
          </a:custGeom>
          <a:noFill/>
          <a:ln w="25400" cap="flat" cmpd="sng" algn="ctr">
            <a:solidFill>
              <a:srgbClr val="002776">
                <a:shade val="80000"/>
                <a:hueOff val="0"/>
                <a:satOff val="0"/>
                <a:lumOff val="0"/>
                <a:alphaOff val="0"/>
              </a:srgbClr>
            </a:solidFill>
            <a:prstDash val="solid"/>
          </a:ln>
          <a:effectLst/>
        </p:spPr>
      </p:sp>
      <p:sp>
        <p:nvSpPr>
          <p:cNvPr id="140" name="Freeform: Shape 219">
            <a:extLst>
              <a:ext uri="{FF2B5EF4-FFF2-40B4-BE49-F238E27FC236}">
                <a16:creationId xmlns:a16="http://schemas.microsoft.com/office/drawing/2014/main" xmlns="" id="{1D87FD92-9322-FB4C-ACED-3C1EFB6E9E79}"/>
              </a:ext>
            </a:extLst>
          </p:cNvPr>
          <p:cNvSpPr/>
          <p:nvPr/>
        </p:nvSpPr>
        <p:spPr>
          <a:xfrm>
            <a:off x="5388471" y="4764290"/>
            <a:ext cx="194050" cy="273875"/>
          </a:xfrm>
          <a:custGeom>
            <a:avLst/>
            <a:gdLst/>
            <a:ahLst/>
            <a:cxnLst/>
            <a:rect l="0" t="0" r="0" b="0"/>
            <a:pathLst>
              <a:path>
                <a:moveTo>
                  <a:pt x="0" y="337077"/>
                </a:moveTo>
                <a:lnTo>
                  <a:pt x="78390" y="337077"/>
                </a:lnTo>
                <a:lnTo>
                  <a:pt x="78390" y="0"/>
                </a:lnTo>
                <a:lnTo>
                  <a:pt x="156780" y="0"/>
                </a:lnTo>
              </a:path>
            </a:pathLst>
          </a:custGeom>
          <a:noFill/>
          <a:ln w="25400" cap="flat" cmpd="sng" algn="ctr">
            <a:solidFill>
              <a:srgbClr val="002776">
                <a:shade val="80000"/>
                <a:hueOff val="0"/>
                <a:satOff val="0"/>
                <a:lumOff val="0"/>
                <a:alphaOff val="0"/>
              </a:srgbClr>
            </a:solidFill>
            <a:prstDash val="solid"/>
          </a:ln>
          <a:effectLst/>
        </p:spPr>
      </p:sp>
      <p:sp>
        <p:nvSpPr>
          <p:cNvPr id="141" name="Freeform: Shape 220">
            <a:extLst>
              <a:ext uri="{FF2B5EF4-FFF2-40B4-BE49-F238E27FC236}">
                <a16:creationId xmlns:a16="http://schemas.microsoft.com/office/drawing/2014/main" xmlns="" id="{F68AFE19-F666-4445-915D-1096A9A7D184}"/>
              </a:ext>
            </a:extLst>
          </p:cNvPr>
          <p:cNvSpPr/>
          <p:nvPr/>
        </p:nvSpPr>
        <p:spPr>
          <a:xfrm>
            <a:off x="5388471" y="4490414"/>
            <a:ext cx="194050" cy="547750"/>
          </a:xfrm>
          <a:custGeom>
            <a:avLst/>
            <a:gdLst/>
            <a:ahLst/>
            <a:cxnLst/>
            <a:rect l="0" t="0" r="0" b="0"/>
            <a:pathLst>
              <a:path>
                <a:moveTo>
                  <a:pt x="0" y="674154"/>
                </a:moveTo>
                <a:lnTo>
                  <a:pt x="78390" y="674154"/>
                </a:lnTo>
                <a:lnTo>
                  <a:pt x="78390" y="0"/>
                </a:lnTo>
                <a:lnTo>
                  <a:pt x="156780" y="0"/>
                </a:lnTo>
              </a:path>
            </a:pathLst>
          </a:custGeom>
          <a:noFill/>
          <a:ln w="25400" cap="flat" cmpd="sng" algn="ctr">
            <a:solidFill>
              <a:srgbClr val="002776">
                <a:shade val="80000"/>
                <a:hueOff val="0"/>
                <a:satOff val="0"/>
                <a:lumOff val="0"/>
                <a:alphaOff val="0"/>
              </a:srgbClr>
            </a:solidFill>
            <a:prstDash val="solid"/>
          </a:ln>
          <a:effectLst/>
        </p:spPr>
      </p:sp>
      <p:sp>
        <p:nvSpPr>
          <p:cNvPr id="142" name="Freeform: Shape 221">
            <a:extLst>
              <a:ext uri="{FF2B5EF4-FFF2-40B4-BE49-F238E27FC236}">
                <a16:creationId xmlns:a16="http://schemas.microsoft.com/office/drawing/2014/main" xmlns="" id="{F5A0555B-1CC9-3F49-B57C-8A0353AA0D54}"/>
              </a:ext>
            </a:extLst>
          </p:cNvPr>
          <p:cNvSpPr/>
          <p:nvPr/>
        </p:nvSpPr>
        <p:spPr>
          <a:xfrm>
            <a:off x="5388471" y="4216539"/>
            <a:ext cx="194050" cy="821626"/>
          </a:xfrm>
          <a:custGeom>
            <a:avLst/>
            <a:gdLst/>
            <a:ahLst/>
            <a:cxnLst/>
            <a:rect l="0" t="0" r="0" b="0"/>
            <a:pathLst>
              <a:path>
                <a:moveTo>
                  <a:pt x="0" y="1011231"/>
                </a:moveTo>
                <a:lnTo>
                  <a:pt x="78390" y="1011231"/>
                </a:lnTo>
                <a:lnTo>
                  <a:pt x="78390" y="0"/>
                </a:lnTo>
                <a:lnTo>
                  <a:pt x="156780" y="0"/>
                </a:lnTo>
              </a:path>
            </a:pathLst>
          </a:custGeom>
          <a:noFill/>
          <a:ln w="25400" cap="flat" cmpd="sng" algn="ctr">
            <a:solidFill>
              <a:srgbClr val="002776">
                <a:shade val="80000"/>
                <a:hueOff val="0"/>
                <a:satOff val="0"/>
                <a:lumOff val="0"/>
                <a:alphaOff val="0"/>
              </a:srgbClr>
            </a:solidFill>
            <a:prstDash val="solid"/>
          </a:ln>
          <a:effectLst/>
        </p:spPr>
        <p:txBody>
          <a:bodyPr/>
          <a:lstStyle/>
          <a:p>
            <a:pPr defTabSz="914478"/>
            <a:endParaRPr lang="zh-CN" altLang="en-US" dirty="0">
              <a:solidFill>
                <a:srgbClr val="1D1D1A"/>
              </a:solidFill>
              <a:latin typeface="Calibri" panose="020F0502020204030204"/>
            </a:endParaRPr>
          </a:p>
        </p:txBody>
      </p:sp>
      <p:sp>
        <p:nvSpPr>
          <p:cNvPr id="143" name="Freeform: Shape 222">
            <a:extLst>
              <a:ext uri="{FF2B5EF4-FFF2-40B4-BE49-F238E27FC236}">
                <a16:creationId xmlns:a16="http://schemas.microsoft.com/office/drawing/2014/main" xmlns="" id="{B902406C-26B3-D444-8009-A019A3B94F22}"/>
              </a:ext>
            </a:extLst>
          </p:cNvPr>
          <p:cNvSpPr/>
          <p:nvPr/>
        </p:nvSpPr>
        <p:spPr>
          <a:xfrm>
            <a:off x="4224174" y="5038166"/>
            <a:ext cx="194050" cy="136937"/>
          </a:xfrm>
          <a:custGeom>
            <a:avLst/>
            <a:gdLst/>
            <a:ahLst/>
            <a:cxnLst/>
            <a:rect l="0" t="0" r="0" b="0"/>
            <a:pathLst>
              <a:path>
                <a:moveTo>
                  <a:pt x="0" y="168538"/>
                </a:moveTo>
                <a:lnTo>
                  <a:pt x="78390" y="168538"/>
                </a:lnTo>
                <a:lnTo>
                  <a:pt x="78390" y="0"/>
                </a:lnTo>
                <a:lnTo>
                  <a:pt x="156780" y="0"/>
                </a:lnTo>
              </a:path>
            </a:pathLst>
          </a:custGeom>
          <a:noFill/>
          <a:ln w="25400" cap="flat" cmpd="sng" algn="ctr">
            <a:solidFill>
              <a:srgbClr val="002776">
                <a:shade val="60000"/>
                <a:hueOff val="0"/>
                <a:satOff val="0"/>
                <a:lumOff val="0"/>
                <a:alphaOff val="0"/>
              </a:srgbClr>
            </a:solidFill>
            <a:prstDash val="solid"/>
          </a:ln>
          <a:effectLst/>
        </p:spPr>
      </p:sp>
      <p:sp>
        <p:nvSpPr>
          <p:cNvPr id="144" name="Freeform: Shape 223">
            <a:extLst>
              <a:ext uri="{FF2B5EF4-FFF2-40B4-BE49-F238E27FC236}">
                <a16:creationId xmlns:a16="http://schemas.microsoft.com/office/drawing/2014/main" xmlns="" id="{4684090F-83CD-204B-A22D-B44447183F85}"/>
              </a:ext>
            </a:extLst>
          </p:cNvPr>
          <p:cNvSpPr/>
          <p:nvPr/>
        </p:nvSpPr>
        <p:spPr>
          <a:xfrm>
            <a:off x="4418224" y="4941035"/>
            <a:ext cx="970248" cy="194260"/>
          </a:xfrm>
          <a:custGeom>
            <a:avLst/>
            <a:gdLst>
              <a:gd name="connsiteX0" fmla="*/ 0 w 783900"/>
              <a:gd name="connsiteY0" fmla="*/ 0 h 239089"/>
              <a:gd name="connsiteX1" fmla="*/ 783900 w 783900"/>
              <a:gd name="connsiteY1" fmla="*/ 0 h 239089"/>
              <a:gd name="connsiteX2" fmla="*/ 783900 w 783900"/>
              <a:gd name="connsiteY2" fmla="*/ 239089 h 239089"/>
              <a:gd name="connsiteX3" fmla="*/ 0 w 783900"/>
              <a:gd name="connsiteY3" fmla="*/ 239089 h 239089"/>
              <a:gd name="connsiteX4" fmla="*/ 0 w 783900"/>
              <a:gd name="connsiteY4" fmla="*/ 0 h 239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3900" h="239089">
                <a:moveTo>
                  <a:pt x="0" y="0"/>
                </a:moveTo>
                <a:lnTo>
                  <a:pt x="783900" y="0"/>
                </a:lnTo>
                <a:lnTo>
                  <a:pt x="783900" y="239089"/>
                </a:lnTo>
                <a:lnTo>
                  <a:pt x="0" y="239089"/>
                </a:lnTo>
                <a:lnTo>
                  <a:pt x="0" y="0"/>
                </a:lnTo>
                <a:close/>
              </a:path>
            </a:pathLst>
          </a:custGeom>
          <a:solidFill>
            <a:srgbClr val="00B0F0"/>
          </a:solidFill>
          <a:ln w="25400" cap="flat" cmpd="sng" algn="ctr">
            <a:solidFill>
              <a:sysClr val="window" lastClr="FFFFFF">
                <a:hueOff val="0"/>
                <a:satOff val="0"/>
                <a:lumOff val="0"/>
                <a:alphaOff val="0"/>
              </a:sysClr>
            </a:solidFill>
            <a:prstDash val="solid"/>
          </a:ln>
          <a:effectLst/>
        </p:spPr>
        <p:txBody>
          <a:bodyPr spcFirstLastPara="0" vert="horz" wrap="square" lIns="6191" tIns="6191" rIns="6191" bIns="6191" numCol="1" spcCol="1270" anchor="ctr" anchorCtr="0">
            <a:noAutofit/>
          </a:bodyPr>
          <a:lstStyle/>
          <a:p>
            <a:pPr algn="ctr" defTabSz="433388">
              <a:lnSpc>
                <a:spcPct val="90000"/>
              </a:lnSpc>
              <a:spcAft>
                <a:spcPct val="35000"/>
              </a:spcAft>
              <a:defRPr/>
            </a:pPr>
            <a:r>
              <a:rPr lang="zh-CN" altLang="en-US" sz="975" kern="0" dirty="0">
                <a:solidFill>
                  <a:prstClr val="white"/>
                </a:solidFill>
                <a:latin typeface="Microsoft YaHei UI" panose="020B0503020204020204" pitchFamily="34" charset="-122"/>
                <a:ea typeface="Microsoft YaHei UI" panose="020B0503020204020204" pitchFamily="34" charset="-122"/>
              </a:rPr>
              <a:t>税前利润</a:t>
            </a:r>
            <a:endParaRPr lang="en-US" sz="975" kern="0" dirty="0">
              <a:solidFill>
                <a:prstClr val="white"/>
              </a:solidFill>
              <a:latin typeface="Microsoft YaHei UI" panose="020B0503020204020204" pitchFamily="34" charset="-122"/>
              <a:ea typeface="Microsoft YaHei UI" panose="020B0503020204020204" pitchFamily="34" charset="-122"/>
            </a:endParaRPr>
          </a:p>
        </p:txBody>
      </p:sp>
      <p:sp>
        <p:nvSpPr>
          <p:cNvPr id="145" name="Freeform: Shape 224">
            <a:extLst>
              <a:ext uri="{FF2B5EF4-FFF2-40B4-BE49-F238E27FC236}">
                <a16:creationId xmlns:a16="http://schemas.microsoft.com/office/drawing/2014/main" xmlns="" id="{1BC72BF1-0B01-0D4F-8600-8E2B64479C13}"/>
              </a:ext>
            </a:extLst>
          </p:cNvPr>
          <p:cNvSpPr/>
          <p:nvPr/>
        </p:nvSpPr>
        <p:spPr>
          <a:xfrm>
            <a:off x="5582521" y="4119409"/>
            <a:ext cx="970248" cy="194260"/>
          </a:xfrm>
          <a:custGeom>
            <a:avLst/>
            <a:gdLst>
              <a:gd name="connsiteX0" fmla="*/ 0 w 783900"/>
              <a:gd name="connsiteY0" fmla="*/ 0 h 239089"/>
              <a:gd name="connsiteX1" fmla="*/ 783900 w 783900"/>
              <a:gd name="connsiteY1" fmla="*/ 0 h 239089"/>
              <a:gd name="connsiteX2" fmla="*/ 783900 w 783900"/>
              <a:gd name="connsiteY2" fmla="*/ 239089 h 239089"/>
              <a:gd name="connsiteX3" fmla="*/ 0 w 783900"/>
              <a:gd name="connsiteY3" fmla="*/ 239089 h 239089"/>
              <a:gd name="connsiteX4" fmla="*/ 0 w 783900"/>
              <a:gd name="connsiteY4" fmla="*/ 0 h 239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3900" h="239089">
                <a:moveTo>
                  <a:pt x="0" y="0"/>
                </a:moveTo>
                <a:lnTo>
                  <a:pt x="783900" y="0"/>
                </a:lnTo>
                <a:lnTo>
                  <a:pt x="783900" y="239089"/>
                </a:lnTo>
                <a:lnTo>
                  <a:pt x="0" y="239089"/>
                </a:lnTo>
                <a:lnTo>
                  <a:pt x="0" y="0"/>
                </a:lnTo>
                <a:close/>
              </a:path>
            </a:pathLst>
          </a:custGeom>
          <a:solidFill>
            <a:srgbClr val="00B0F0"/>
          </a:solidFill>
          <a:ln w="25400" cap="flat" cmpd="sng" algn="ctr">
            <a:solidFill>
              <a:sysClr val="window" lastClr="FFFFFF">
                <a:hueOff val="0"/>
                <a:satOff val="0"/>
                <a:lumOff val="0"/>
                <a:alphaOff val="0"/>
              </a:sysClr>
            </a:solidFill>
            <a:prstDash val="solid"/>
          </a:ln>
          <a:effectLst/>
        </p:spPr>
        <p:txBody>
          <a:bodyPr spcFirstLastPara="0" vert="horz" wrap="square" lIns="6191" tIns="6191" rIns="6191" bIns="6191" numCol="1" spcCol="1270" anchor="ctr" anchorCtr="0">
            <a:noAutofit/>
          </a:bodyPr>
          <a:lstStyle/>
          <a:p>
            <a:pPr algn="ctr" defTabSz="433388">
              <a:lnSpc>
                <a:spcPct val="90000"/>
              </a:lnSpc>
              <a:spcAft>
                <a:spcPct val="35000"/>
              </a:spcAft>
              <a:defRPr/>
            </a:pPr>
            <a:r>
              <a:rPr lang="en-US" altLang="zh-CN" sz="975" kern="0" dirty="0">
                <a:solidFill>
                  <a:prstClr val="white"/>
                </a:solidFill>
                <a:latin typeface="Microsoft YaHei UI" panose="020B0503020204020204" pitchFamily="34" charset="-122"/>
                <a:ea typeface="Microsoft YaHei UI" panose="020B0503020204020204" pitchFamily="34" charset="-122"/>
              </a:rPr>
              <a:t>EBIT</a:t>
            </a:r>
            <a:endParaRPr lang="en-US" sz="975" kern="0" dirty="0">
              <a:solidFill>
                <a:prstClr val="white"/>
              </a:solidFill>
              <a:latin typeface="Microsoft YaHei UI" panose="020B0503020204020204" pitchFamily="34" charset="-122"/>
              <a:ea typeface="Microsoft YaHei UI" panose="020B0503020204020204" pitchFamily="34" charset="-122"/>
            </a:endParaRPr>
          </a:p>
        </p:txBody>
      </p:sp>
      <p:sp>
        <p:nvSpPr>
          <p:cNvPr id="146" name="Freeform: Shape 225">
            <a:extLst>
              <a:ext uri="{FF2B5EF4-FFF2-40B4-BE49-F238E27FC236}">
                <a16:creationId xmlns:a16="http://schemas.microsoft.com/office/drawing/2014/main" xmlns="" id="{47AF867F-881A-5E4C-A076-32452921FFB7}"/>
              </a:ext>
            </a:extLst>
          </p:cNvPr>
          <p:cNvSpPr/>
          <p:nvPr/>
        </p:nvSpPr>
        <p:spPr>
          <a:xfrm>
            <a:off x="5582521" y="4393284"/>
            <a:ext cx="970248" cy="194260"/>
          </a:xfrm>
          <a:custGeom>
            <a:avLst/>
            <a:gdLst>
              <a:gd name="connsiteX0" fmla="*/ 0 w 783900"/>
              <a:gd name="connsiteY0" fmla="*/ 0 h 239089"/>
              <a:gd name="connsiteX1" fmla="*/ 783900 w 783900"/>
              <a:gd name="connsiteY1" fmla="*/ 0 h 239089"/>
              <a:gd name="connsiteX2" fmla="*/ 783900 w 783900"/>
              <a:gd name="connsiteY2" fmla="*/ 239089 h 239089"/>
              <a:gd name="connsiteX3" fmla="*/ 0 w 783900"/>
              <a:gd name="connsiteY3" fmla="*/ 239089 h 239089"/>
              <a:gd name="connsiteX4" fmla="*/ 0 w 783900"/>
              <a:gd name="connsiteY4" fmla="*/ 0 h 239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3900" h="239089">
                <a:moveTo>
                  <a:pt x="0" y="0"/>
                </a:moveTo>
                <a:lnTo>
                  <a:pt x="783900" y="0"/>
                </a:lnTo>
                <a:lnTo>
                  <a:pt x="783900" y="239089"/>
                </a:lnTo>
                <a:lnTo>
                  <a:pt x="0" y="239089"/>
                </a:lnTo>
                <a:lnTo>
                  <a:pt x="0" y="0"/>
                </a:lnTo>
                <a:close/>
              </a:path>
            </a:pathLst>
          </a:custGeom>
          <a:solidFill>
            <a:srgbClr val="00B0F0"/>
          </a:solidFill>
          <a:ln w="25400" cap="flat" cmpd="sng" algn="ctr">
            <a:solidFill>
              <a:sysClr val="window" lastClr="FFFFFF">
                <a:hueOff val="0"/>
                <a:satOff val="0"/>
                <a:lumOff val="0"/>
                <a:alphaOff val="0"/>
              </a:sysClr>
            </a:solidFill>
            <a:prstDash val="solid"/>
          </a:ln>
          <a:effectLst/>
        </p:spPr>
        <p:txBody>
          <a:bodyPr spcFirstLastPara="0" vert="horz" wrap="square" lIns="6191" tIns="6191" rIns="6191" bIns="6191" numCol="1" spcCol="1270" anchor="ctr" anchorCtr="0">
            <a:noAutofit/>
          </a:bodyPr>
          <a:lstStyle/>
          <a:p>
            <a:pPr algn="ctr" defTabSz="433388">
              <a:lnSpc>
                <a:spcPct val="90000"/>
              </a:lnSpc>
              <a:spcAft>
                <a:spcPct val="35000"/>
              </a:spcAft>
            </a:pPr>
            <a:r>
              <a:rPr lang="zh-CN" altLang="en-US" sz="975" kern="0" dirty="0">
                <a:solidFill>
                  <a:prstClr val="white"/>
                </a:solidFill>
                <a:latin typeface="Microsoft YaHei UI" panose="020B0503020204020204" pitchFamily="34" charset="-122"/>
                <a:ea typeface="Microsoft YaHei UI" panose="020B0503020204020204" pitchFamily="34" charset="-122"/>
              </a:rPr>
              <a:t>利息收入</a:t>
            </a:r>
            <a:endParaRPr lang="en-US" sz="975" kern="0" dirty="0">
              <a:solidFill>
                <a:prstClr val="white"/>
              </a:solidFill>
              <a:latin typeface="Microsoft YaHei UI" panose="020B0503020204020204" pitchFamily="34" charset="-122"/>
              <a:ea typeface="Microsoft YaHei UI" panose="020B0503020204020204" pitchFamily="34" charset="-122"/>
            </a:endParaRPr>
          </a:p>
        </p:txBody>
      </p:sp>
      <p:sp>
        <p:nvSpPr>
          <p:cNvPr id="147" name="Freeform: Shape 226">
            <a:extLst>
              <a:ext uri="{FF2B5EF4-FFF2-40B4-BE49-F238E27FC236}">
                <a16:creationId xmlns:a16="http://schemas.microsoft.com/office/drawing/2014/main" xmlns="" id="{8F07E455-F21F-5245-90FE-348C020D8B67}"/>
              </a:ext>
            </a:extLst>
          </p:cNvPr>
          <p:cNvSpPr/>
          <p:nvPr/>
        </p:nvSpPr>
        <p:spPr>
          <a:xfrm>
            <a:off x="5582521" y="4667159"/>
            <a:ext cx="970248" cy="194260"/>
          </a:xfrm>
          <a:custGeom>
            <a:avLst/>
            <a:gdLst>
              <a:gd name="connsiteX0" fmla="*/ 0 w 783900"/>
              <a:gd name="connsiteY0" fmla="*/ 0 h 239089"/>
              <a:gd name="connsiteX1" fmla="*/ 783900 w 783900"/>
              <a:gd name="connsiteY1" fmla="*/ 0 h 239089"/>
              <a:gd name="connsiteX2" fmla="*/ 783900 w 783900"/>
              <a:gd name="connsiteY2" fmla="*/ 239089 h 239089"/>
              <a:gd name="connsiteX3" fmla="*/ 0 w 783900"/>
              <a:gd name="connsiteY3" fmla="*/ 239089 h 239089"/>
              <a:gd name="connsiteX4" fmla="*/ 0 w 783900"/>
              <a:gd name="connsiteY4" fmla="*/ 0 h 239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3900" h="239089">
                <a:moveTo>
                  <a:pt x="0" y="0"/>
                </a:moveTo>
                <a:lnTo>
                  <a:pt x="783900" y="0"/>
                </a:lnTo>
                <a:lnTo>
                  <a:pt x="783900" y="239089"/>
                </a:lnTo>
                <a:lnTo>
                  <a:pt x="0" y="239089"/>
                </a:lnTo>
                <a:lnTo>
                  <a:pt x="0" y="0"/>
                </a:lnTo>
                <a:close/>
              </a:path>
            </a:pathLst>
          </a:custGeom>
          <a:solidFill>
            <a:srgbClr val="00B0F0"/>
          </a:solidFill>
          <a:ln w="25400" cap="flat" cmpd="sng" algn="ctr">
            <a:solidFill>
              <a:sysClr val="window" lastClr="FFFFFF">
                <a:hueOff val="0"/>
                <a:satOff val="0"/>
                <a:lumOff val="0"/>
                <a:alphaOff val="0"/>
              </a:sysClr>
            </a:solidFill>
            <a:prstDash val="solid"/>
          </a:ln>
          <a:effectLst/>
        </p:spPr>
        <p:txBody>
          <a:bodyPr spcFirstLastPara="0" vert="horz" wrap="square" lIns="6191" tIns="6191" rIns="6191" bIns="6191" numCol="1" spcCol="1270" anchor="ctr" anchorCtr="0">
            <a:noAutofit/>
          </a:bodyPr>
          <a:lstStyle/>
          <a:p>
            <a:pPr algn="ctr" defTabSz="433388">
              <a:lnSpc>
                <a:spcPct val="90000"/>
              </a:lnSpc>
              <a:spcAft>
                <a:spcPct val="35000"/>
              </a:spcAft>
            </a:pPr>
            <a:r>
              <a:rPr lang="zh-CN" altLang="en-US" sz="975" kern="0" dirty="0">
                <a:solidFill>
                  <a:prstClr val="white"/>
                </a:solidFill>
                <a:latin typeface="Microsoft YaHei UI" panose="020B0503020204020204" pitchFamily="34" charset="-122"/>
                <a:ea typeface="Microsoft YaHei UI" panose="020B0503020204020204" pitchFamily="34" charset="-122"/>
              </a:rPr>
              <a:t>财务费用</a:t>
            </a:r>
            <a:endParaRPr lang="en-US" sz="975" kern="0" dirty="0">
              <a:solidFill>
                <a:prstClr val="white"/>
              </a:solidFill>
              <a:latin typeface="Microsoft YaHei UI" panose="020B0503020204020204" pitchFamily="34" charset="-122"/>
              <a:ea typeface="Microsoft YaHei UI" panose="020B0503020204020204" pitchFamily="34" charset="-122"/>
            </a:endParaRPr>
          </a:p>
        </p:txBody>
      </p:sp>
      <p:sp>
        <p:nvSpPr>
          <p:cNvPr id="148" name="Freeform: Shape 227">
            <a:extLst>
              <a:ext uri="{FF2B5EF4-FFF2-40B4-BE49-F238E27FC236}">
                <a16:creationId xmlns:a16="http://schemas.microsoft.com/office/drawing/2014/main" xmlns="" id="{9D70F8BD-1C87-9E49-A61C-987A15A43962}"/>
              </a:ext>
            </a:extLst>
          </p:cNvPr>
          <p:cNvSpPr/>
          <p:nvPr/>
        </p:nvSpPr>
        <p:spPr>
          <a:xfrm>
            <a:off x="5582521" y="4941035"/>
            <a:ext cx="970248" cy="194260"/>
          </a:xfrm>
          <a:custGeom>
            <a:avLst/>
            <a:gdLst>
              <a:gd name="connsiteX0" fmla="*/ 0 w 783900"/>
              <a:gd name="connsiteY0" fmla="*/ 0 h 239089"/>
              <a:gd name="connsiteX1" fmla="*/ 783900 w 783900"/>
              <a:gd name="connsiteY1" fmla="*/ 0 h 239089"/>
              <a:gd name="connsiteX2" fmla="*/ 783900 w 783900"/>
              <a:gd name="connsiteY2" fmla="*/ 239089 h 239089"/>
              <a:gd name="connsiteX3" fmla="*/ 0 w 783900"/>
              <a:gd name="connsiteY3" fmla="*/ 239089 h 239089"/>
              <a:gd name="connsiteX4" fmla="*/ 0 w 783900"/>
              <a:gd name="connsiteY4" fmla="*/ 0 h 239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3900" h="239089">
                <a:moveTo>
                  <a:pt x="0" y="0"/>
                </a:moveTo>
                <a:lnTo>
                  <a:pt x="783900" y="0"/>
                </a:lnTo>
                <a:lnTo>
                  <a:pt x="783900" y="239089"/>
                </a:lnTo>
                <a:lnTo>
                  <a:pt x="0" y="239089"/>
                </a:lnTo>
                <a:lnTo>
                  <a:pt x="0" y="0"/>
                </a:lnTo>
                <a:close/>
              </a:path>
            </a:pathLst>
          </a:custGeom>
          <a:solidFill>
            <a:srgbClr val="00B0F0"/>
          </a:solidFill>
          <a:ln w="25400" cap="flat" cmpd="sng" algn="ctr">
            <a:solidFill>
              <a:sysClr val="window" lastClr="FFFFFF">
                <a:hueOff val="0"/>
                <a:satOff val="0"/>
                <a:lumOff val="0"/>
                <a:alphaOff val="0"/>
              </a:sysClr>
            </a:solidFill>
            <a:prstDash val="solid"/>
          </a:ln>
          <a:effectLst/>
        </p:spPr>
        <p:txBody>
          <a:bodyPr spcFirstLastPara="0" vert="horz" wrap="square" lIns="6191" tIns="6191" rIns="6191" bIns="6191" numCol="1" spcCol="1270" anchor="ctr" anchorCtr="0">
            <a:noAutofit/>
          </a:bodyPr>
          <a:lstStyle/>
          <a:p>
            <a:pPr algn="ctr" defTabSz="433388">
              <a:lnSpc>
                <a:spcPct val="90000"/>
              </a:lnSpc>
              <a:spcAft>
                <a:spcPct val="35000"/>
              </a:spcAft>
            </a:pPr>
            <a:r>
              <a:rPr lang="zh-CN" altLang="en-US" sz="975" kern="0" dirty="0">
                <a:solidFill>
                  <a:prstClr val="white"/>
                </a:solidFill>
                <a:latin typeface="Microsoft YaHei UI" panose="020B0503020204020204" pitchFamily="34" charset="-122"/>
                <a:ea typeface="Microsoft YaHei UI" panose="020B0503020204020204" pitchFamily="34" charset="-122"/>
              </a:rPr>
              <a:t>工厂</a:t>
            </a:r>
            <a:r>
              <a:rPr lang="en-US" altLang="zh-CN" sz="975" kern="0" dirty="0">
                <a:solidFill>
                  <a:prstClr val="white"/>
                </a:solidFill>
                <a:latin typeface="Microsoft YaHei UI" panose="020B0503020204020204" pitchFamily="34" charset="-122"/>
                <a:ea typeface="Microsoft YaHei UI" panose="020B0503020204020204" pitchFamily="34" charset="-122"/>
              </a:rPr>
              <a:t>EBIT</a:t>
            </a:r>
            <a:endParaRPr lang="en-US" sz="975" kern="0" dirty="0">
              <a:solidFill>
                <a:prstClr val="white"/>
              </a:solidFill>
              <a:latin typeface="Microsoft YaHei UI" panose="020B0503020204020204" pitchFamily="34" charset="-122"/>
              <a:ea typeface="Microsoft YaHei UI" panose="020B0503020204020204" pitchFamily="34" charset="-122"/>
            </a:endParaRPr>
          </a:p>
        </p:txBody>
      </p:sp>
      <p:sp>
        <p:nvSpPr>
          <p:cNvPr id="149" name="Freeform: Shape 228">
            <a:extLst>
              <a:ext uri="{FF2B5EF4-FFF2-40B4-BE49-F238E27FC236}">
                <a16:creationId xmlns:a16="http://schemas.microsoft.com/office/drawing/2014/main" xmlns="" id="{4B4DF662-587D-6F4C-A692-AC0C2AFE1D3F}"/>
              </a:ext>
            </a:extLst>
          </p:cNvPr>
          <p:cNvSpPr/>
          <p:nvPr/>
        </p:nvSpPr>
        <p:spPr>
          <a:xfrm>
            <a:off x="6728056" y="4723573"/>
            <a:ext cx="970248" cy="203700"/>
          </a:xfrm>
          <a:custGeom>
            <a:avLst/>
            <a:gdLst>
              <a:gd name="connsiteX0" fmla="*/ 0 w 783900"/>
              <a:gd name="connsiteY0" fmla="*/ 0 h 239089"/>
              <a:gd name="connsiteX1" fmla="*/ 783900 w 783900"/>
              <a:gd name="connsiteY1" fmla="*/ 0 h 239089"/>
              <a:gd name="connsiteX2" fmla="*/ 783900 w 783900"/>
              <a:gd name="connsiteY2" fmla="*/ 239089 h 239089"/>
              <a:gd name="connsiteX3" fmla="*/ 0 w 783900"/>
              <a:gd name="connsiteY3" fmla="*/ 239089 h 239089"/>
              <a:gd name="connsiteX4" fmla="*/ 0 w 783900"/>
              <a:gd name="connsiteY4" fmla="*/ 0 h 239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3900" h="239089">
                <a:moveTo>
                  <a:pt x="0" y="0"/>
                </a:moveTo>
                <a:lnTo>
                  <a:pt x="783900" y="0"/>
                </a:lnTo>
                <a:lnTo>
                  <a:pt x="783900" y="239089"/>
                </a:lnTo>
                <a:lnTo>
                  <a:pt x="0" y="239089"/>
                </a:lnTo>
                <a:lnTo>
                  <a:pt x="0" y="0"/>
                </a:lnTo>
                <a:close/>
              </a:path>
            </a:pathLst>
          </a:custGeom>
          <a:solidFill>
            <a:srgbClr val="00B0F0"/>
          </a:solidFill>
          <a:ln w="25400" cap="flat" cmpd="sng" algn="ctr">
            <a:solidFill>
              <a:sysClr val="window" lastClr="FFFFFF">
                <a:hueOff val="0"/>
                <a:satOff val="0"/>
                <a:lumOff val="0"/>
                <a:alphaOff val="0"/>
              </a:sysClr>
            </a:solidFill>
            <a:prstDash val="solid"/>
          </a:ln>
          <a:effectLst/>
        </p:spPr>
        <p:txBody>
          <a:bodyPr spcFirstLastPara="0" vert="horz" wrap="square" lIns="6191" tIns="6191" rIns="6191" bIns="6191" numCol="1" spcCol="1270" anchor="ctr" anchorCtr="0">
            <a:noAutofit/>
          </a:bodyPr>
          <a:lstStyle/>
          <a:p>
            <a:pPr algn="ctr" defTabSz="433388">
              <a:lnSpc>
                <a:spcPct val="90000"/>
              </a:lnSpc>
              <a:spcAft>
                <a:spcPct val="35000"/>
              </a:spcAft>
            </a:pPr>
            <a:r>
              <a:rPr lang="zh-CN" altLang="en-US" sz="975" kern="0" dirty="0">
                <a:solidFill>
                  <a:prstClr val="white"/>
                </a:solidFill>
                <a:latin typeface="Microsoft YaHei UI" panose="020B0503020204020204" pitchFamily="34" charset="-122"/>
                <a:ea typeface="Microsoft YaHei UI" panose="020B0503020204020204" pitchFamily="34" charset="-122"/>
              </a:rPr>
              <a:t>工厂总营运收入</a:t>
            </a:r>
            <a:endParaRPr lang="en-US" sz="975" kern="0" dirty="0">
              <a:solidFill>
                <a:prstClr val="white"/>
              </a:solidFill>
              <a:latin typeface="Microsoft YaHei UI" panose="020B0503020204020204" pitchFamily="34" charset="-122"/>
              <a:ea typeface="Microsoft YaHei UI" panose="020B0503020204020204" pitchFamily="34" charset="-122"/>
            </a:endParaRPr>
          </a:p>
        </p:txBody>
      </p:sp>
      <p:sp>
        <p:nvSpPr>
          <p:cNvPr id="150" name="Freeform: Shape 229">
            <a:extLst>
              <a:ext uri="{FF2B5EF4-FFF2-40B4-BE49-F238E27FC236}">
                <a16:creationId xmlns:a16="http://schemas.microsoft.com/office/drawing/2014/main" xmlns="" id="{FB44846B-86AC-644E-A95C-96A317978DEB}"/>
              </a:ext>
            </a:extLst>
          </p:cNvPr>
          <p:cNvSpPr/>
          <p:nvPr/>
        </p:nvSpPr>
        <p:spPr>
          <a:xfrm>
            <a:off x="6728056" y="5117780"/>
            <a:ext cx="970248" cy="194260"/>
          </a:xfrm>
          <a:custGeom>
            <a:avLst/>
            <a:gdLst>
              <a:gd name="connsiteX0" fmla="*/ 0 w 783900"/>
              <a:gd name="connsiteY0" fmla="*/ 0 h 239089"/>
              <a:gd name="connsiteX1" fmla="*/ 783900 w 783900"/>
              <a:gd name="connsiteY1" fmla="*/ 0 h 239089"/>
              <a:gd name="connsiteX2" fmla="*/ 783900 w 783900"/>
              <a:gd name="connsiteY2" fmla="*/ 239089 h 239089"/>
              <a:gd name="connsiteX3" fmla="*/ 0 w 783900"/>
              <a:gd name="connsiteY3" fmla="*/ 239089 h 239089"/>
              <a:gd name="connsiteX4" fmla="*/ 0 w 783900"/>
              <a:gd name="connsiteY4" fmla="*/ 0 h 239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3900" h="239089">
                <a:moveTo>
                  <a:pt x="0" y="0"/>
                </a:moveTo>
                <a:lnTo>
                  <a:pt x="783900" y="0"/>
                </a:lnTo>
                <a:lnTo>
                  <a:pt x="783900" y="239089"/>
                </a:lnTo>
                <a:lnTo>
                  <a:pt x="0" y="239089"/>
                </a:lnTo>
                <a:lnTo>
                  <a:pt x="0" y="0"/>
                </a:lnTo>
                <a:close/>
              </a:path>
            </a:pathLst>
          </a:custGeom>
          <a:solidFill>
            <a:srgbClr val="00B0F0"/>
          </a:solidFill>
          <a:ln w="25400" cap="flat" cmpd="sng" algn="ctr">
            <a:solidFill>
              <a:sysClr val="window" lastClr="FFFFFF">
                <a:hueOff val="0"/>
                <a:satOff val="0"/>
                <a:lumOff val="0"/>
                <a:alphaOff val="0"/>
              </a:sysClr>
            </a:solidFill>
            <a:prstDash val="solid"/>
          </a:ln>
          <a:effectLst/>
        </p:spPr>
        <p:txBody>
          <a:bodyPr spcFirstLastPara="0" vert="horz" wrap="square" lIns="6191" tIns="6191" rIns="6191" bIns="6191" numCol="1" spcCol="1270" anchor="ctr" anchorCtr="0">
            <a:noAutofit/>
          </a:bodyPr>
          <a:lstStyle/>
          <a:p>
            <a:pPr algn="ctr" defTabSz="433388">
              <a:lnSpc>
                <a:spcPct val="90000"/>
              </a:lnSpc>
              <a:spcAft>
                <a:spcPct val="35000"/>
              </a:spcAft>
              <a:defRPr/>
            </a:pPr>
            <a:r>
              <a:rPr lang="zh-CN" altLang="en-US" sz="975" kern="0" dirty="0">
                <a:solidFill>
                  <a:prstClr val="white"/>
                </a:solidFill>
                <a:latin typeface="Microsoft YaHei UI" panose="020B0503020204020204" pitchFamily="34" charset="-122"/>
                <a:ea typeface="Microsoft YaHei UI" panose="020B0503020204020204" pitchFamily="34" charset="-122"/>
              </a:rPr>
              <a:t>工厂总运营成本</a:t>
            </a:r>
            <a:endParaRPr lang="en-US" sz="975" kern="0" dirty="0">
              <a:solidFill>
                <a:prstClr val="white"/>
              </a:solidFill>
              <a:latin typeface="Microsoft YaHei UI" panose="020B0503020204020204" pitchFamily="34" charset="-122"/>
              <a:ea typeface="Microsoft YaHei UI" panose="020B0503020204020204" pitchFamily="34" charset="-122"/>
            </a:endParaRPr>
          </a:p>
        </p:txBody>
      </p:sp>
      <p:sp>
        <p:nvSpPr>
          <p:cNvPr id="151" name="Freeform: Shape 231">
            <a:extLst>
              <a:ext uri="{FF2B5EF4-FFF2-40B4-BE49-F238E27FC236}">
                <a16:creationId xmlns:a16="http://schemas.microsoft.com/office/drawing/2014/main" xmlns="" id="{9CE04BF9-EE63-AE4B-9A64-FF62CABC463A}"/>
              </a:ext>
            </a:extLst>
          </p:cNvPr>
          <p:cNvSpPr/>
          <p:nvPr/>
        </p:nvSpPr>
        <p:spPr>
          <a:xfrm>
            <a:off x="5582521" y="5214910"/>
            <a:ext cx="970248" cy="194260"/>
          </a:xfrm>
          <a:custGeom>
            <a:avLst/>
            <a:gdLst>
              <a:gd name="connsiteX0" fmla="*/ 0 w 783900"/>
              <a:gd name="connsiteY0" fmla="*/ 0 h 239089"/>
              <a:gd name="connsiteX1" fmla="*/ 783900 w 783900"/>
              <a:gd name="connsiteY1" fmla="*/ 0 h 239089"/>
              <a:gd name="connsiteX2" fmla="*/ 783900 w 783900"/>
              <a:gd name="connsiteY2" fmla="*/ 239089 h 239089"/>
              <a:gd name="connsiteX3" fmla="*/ 0 w 783900"/>
              <a:gd name="connsiteY3" fmla="*/ 239089 h 239089"/>
              <a:gd name="connsiteX4" fmla="*/ 0 w 783900"/>
              <a:gd name="connsiteY4" fmla="*/ 0 h 239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3900" h="239089">
                <a:moveTo>
                  <a:pt x="0" y="0"/>
                </a:moveTo>
                <a:lnTo>
                  <a:pt x="783900" y="0"/>
                </a:lnTo>
                <a:lnTo>
                  <a:pt x="783900" y="239089"/>
                </a:lnTo>
                <a:lnTo>
                  <a:pt x="0" y="239089"/>
                </a:lnTo>
                <a:lnTo>
                  <a:pt x="0" y="0"/>
                </a:lnTo>
                <a:close/>
              </a:path>
            </a:pathLst>
          </a:custGeom>
          <a:solidFill>
            <a:srgbClr val="00B0F0"/>
          </a:solidFill>
          <a:ln w="25400" cap="flat" cmpd="sng" algn="ctr">
            <a:solidFill>
              <a:sysClr val="window" lastClr="FFFFFF">
                <a:hueOff val="0"/>
                <a:satOff val="0"/>
                <a:lumOff val="0"/>
                <a:alphaOff val="0"/>
              </a:sysClr>
            </a:solidFill>
            <a:prstDash val="solid"/>
          </a:ln>
          <a:effectLst/>
        </p:spPr>
        <p:txBody>
          <a:bodyPr spcFirstLastPara="0" vert="horz" wrap="square" lIns="6191" tIns="6191" rIns="6191" bIns="6191" numCol="1" spcCol="1270" anchor="ctr" anchorCtr="0">
            <a:noAutofit/>
          </a:bodyPr>
          <a:lstStyle/>
          <a:p>
            <a:pPr algn="ctr" defTabSz="433388">
              <a:lnSpc>
                <a:spcPct val="90000"/>
              </a:lnSpc>
              <a:spcAft>
                <a:spcPct val="35000"/>
              </a:spcAft>
            </a:pPr>
            <a:r>
              <a:rPr lang="zh-CN" altLang="en-US" sz="975" kern="0" dirty="0">
                <a:solidFill>
                  <a:prstClr val="white"/>
                </a:solidFill>
                <a:latin typeface="Microsoft YaHei UI" panose="020B0503020204020204" pitchFamily="34" charset="-122"/>
                <a:ea typeface="Microsoft YaHei UI" panose="020B0503020204020204" pitchFamily="34" charset="-122"/>
              </a:rPr>
              <a:t>销售费用</a:t>
            </a:r>
            <a:endParaRPr lang="en-US" sz="975" kern="0" dirty="0">
              <a:solidFill>
                <a:prstClr val="white"/>
              </a:solidFill>
              <a:latin typeface="Microsoft YaHei UI" panose="020B0503020204020204" pitchFamily="34" charset="-122"/>
              <a:ea typeface="Microsoft YaHei UI" panose="020B0503020204020204" pitchFamily="34" charset="-122"/>
            </a:endParaRPr>
          </a:p>
        </p:txBody>
      </p:sp>
      <p:sp>
        <p:nvSpPr>
          <p:cNvPr id="152" name="Freeform: Shape 232">
            <a:extLst>
              <a:ext uri="{FF2B5EF4-FFF2-40B4-BE49-F238E27FC236}">
                <a16:creationId xmlns:a16="http://schemas.microsoft.com/office/drawing/2014/main" xmlns="" id="{450A093A-EE43-D547-A7AE-1F4A0DE58907}"/>
              </a:ext>
            </a:extLst>
          </p:cNvPr>
          <p:cNvSpPr/>
          <p:nvPr/>
        </p:nvSpPr>
        <p:spPr>
          <a:xfrm>
            <a:off x="5582521" y="5488785"/>
            <a:ext cx="970248" cy="194260"/>
          </a:xfrm>
          <a:custGeom>
            <a:avLst/>
            <a:gdLst>
              <a:gd name="connsiteX0" fmla="*/ 0 w 783900"/>
              <a:gd name="connsiteY0" fmla="*/ 0 h 239089"/>
              <a:gd name="connsiteX1" fmla="*/ 783900 w 783900"/>
              <a:gd name="connsiteY1" fmla="*/ 0 h 239089"/>
              <a:gd name="connsiteX2" fmla="*/ 783900 w 783900"/>
              <a:gd name="connsiteY2" fmla="*/ 239089 h 239089"/>
              <a:gd name="connsiteX3" fmla="*/ 0 w 783900"/>
              <a:gd name="connsiteY3" fmla="*/ 239089 h 239089"/>
              <a:gd name="connsiteX4" fmla="*/ 0 w 783900"/>
              <a:gd name="connsiteY4" fmla="*/ 0 h 239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3900" h="239089">
                <a:moveTo>
                  <a:pt x="0" y="0"/>
                </a:moveTo>
                <a:lnTo>
                  <a:pt x="783900" y="0"/>
                </a:lnTo>
                <a:lnTo>
                  <a:pt x="783900" y="239089"/>
                </a:lnTo>
                <a:lnTo>
                  <a:pt x="0" y="239089"/>
                </a:lnTo>
                <a:lnTo>
                  <a:pt x="0" y="0"/>
                </a:lnTo>
                <a:close/>
              </a:path>
            </a:pathLst>
          </a:custGeom>
          <a:solidFill>
            <a:srgbClr val="00B0F0"/>
          </a:solidFill>
          <a:ln w="25400" cap="flat" cmpd="sng" algn="ctr">
            <a:solidFill>
              <a:sysClr val="window" lastClr="FFFFFF">
                <a:hueOff val="0"/>
                <a:satOff val="0"/>
                <a:lumOff val="0"/>
                <a:alphaOff val="0"/>
              </a:sysClr>
            </a:solidFill>
            <a:prstDash val="solid"/>
          </a:ln>
          <a:effectLst/>
        </p:spPr>
        <p:txBody>
          <a:bodyPr spcFirstLastPara="0" vert="horz" wrap="square" lIns="6191" tIns="6191" rIns="6191" bIns="6191" numCol="1" spcCol="1270" anchor="ctr" anchorCtr="0">
            <a:noAutofit/>
          </a:bodyPr>
          <a:lstStyle/>
          <a:p>
            <a:pPr algn="ctr" defTabSz="433388">
              <a:lnSpc>
                <a:spcPct val="90000"/>
              </a:lnSpc>
              <a:spcAft>
                <a:spcPct val="35000"/>
              </a:spcAft>
            </a:pPr>
            <a:r>
              <a:rPr lang="zh-CN" altLang="en-US" sz="975" kern="0" dirty="0">
                <a:solidFill>
                  <a:prstClr val="white"/>
                </a:solidFill>
                <a:latin typeface="Microsoft YaHei UI" panose="020B0503020204020204" pitchFamily="34" charset="-122"/>
                <a:ea typeface="Microsoft YaHei UI" panose="020B0503020204020204" pitchFamily="34" charset="-122"/>
              </a:rPr>
              <a:t>管理费用</a:t>
            </a:r>
            <a:endParaRPr lang="en-US" altLang="zh-CN" sz="975" kern="0" dirty="0">
              <a:solidFill>
                <a:prstClr val="white"/>
              </a:solidFill>
              <a:latin typeface="Microsoft YaHei UI" panose="020B0503020204020204" pitchFamily="34" charset="-122"/>
              <a:ea typeface="Microsoft YaHei UI" panose="020B0503020204020204" pitchFamily="34" charset="-122"/>
            </a:endParaRPr>
          </a:p>
        </p:txBody>
      </p:sp>
      <p:sp>
        <p:nvSpPr>
          <p:cNvPr id="153" name="Freeform: Shape 233">
            <a:extLst>
              <a:ext uri="{FF2B5EF4-FFF2-40B4-BE49-F238E27FC236}">
                <a16:creationId xmlns:a16="http://schemas.microsoft.com/office/drawing/2014/main" xmlns="" id="{08356D9A-1E3E-A046-AE73-6CC0CA029F70}"/>
              </a:ext>
            </a:extLst>
          </p:cNvPr>
          <p:cNvSpPr/>
          <p:nvPr/>
        </p:nvSpPr>
        <p:spPr>
          <a:xfrm>
            <a:off x="5582521" y="5762660"/>
            <a:ext cx="970248" cy="194260"/>
          </a:xfrm>
          <a:custGeom>
            <a:avLst/>
            <a:gdLst>
              <a:gd name="connsiteX0" fmla="*/ 0 w 783900"/>
              <a:gd name="connsiteY0" fmla="*/ 0 h 239089"/>
              <a:gd name="connsiteX1" fmla="*/ 783900 w 783900"/>
              <a:gd name="connsiteY1" fmla="*/ 0 h 239089"/>
              <a:gd name="connsiteX2" fmla="*/ 783900 w 783900"/>
              <a:gd name="connsiteY2" fmla="*/ 239089 h 239089"/>
              <a:gd name="connsiteX3" fmla="*/ 0 w 783900"/>
              <a:gd name="connsiteY3" fmla="*/ 239089 h 239089"/>
              <a:gd name="connsiteX4" fmla="*/ 0 w 783900"/>
              <a:gd name="connsiteY4" fmla="*/ 0 h 239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3900" h="239089">
                <a:moveTo>
                  <a:pt x="0" y="0"/>
                </a:moveTo>
                <a:lnTo>
                  <a:pt x="783900" y="0"/>
                </a:lnTo>
                <a:lnTo>
                  <a:pt x="783900" y="239089"/>
                </a:lnTo>
                <a:lnTo>
                  <a:pt x="0" y="239089"/>
                </a:lnTo>
                <a:lnTo>
                  <a:pt x="0" y="0"/>
                </a:lnTo>
                <a:close/>
              </a:path>
            </a:pathLst>
          </a:custGeom>
          <a:solidFill>
            <a:srgbClr val="00B0F0"/>
          </a:solidFill>
          <a:ln w="25400" cap="flat" cmpd="sng" algn="ctr">
            <a:solidFill>
              <a:sysClr val="window" lastClr="FFFFFF">
                <a:hueOff val="0"/>
                <a:satOff val="0"/>
                <a:lumOff val="0"/>
                <a:alphaOff val="0"/>
              </a:sysClr>
            </a:solidFill>
            <a:prstDash val="solid"/>
          </a:ln>
          <a:effectLst/>
        </p:spPr>
        <p:txBody>
          <a:bodyPr spcFirstLastPara="0" vert="horz" wrap="square" lIns="6191" tIns="6191" rIns="6191" bIns="6191" numCol="1" spcCol="1270" anchor="ctr" anchorCtr="0">
            <a:noAutofit/>
          </a:bodyPr>
          <a:lstStyle/>
          <a:p>
            <a:pPr algn="ctr" defTabSz="433388">
              <a:lnSpc>
                <a:spcPct val="90000"/>
              </a:lnSpc>
              <a:spcAft>
                <a:spcPct val="35000"/>
              </a:spcAft>
            </a:pPr>
            <a:r>
              <a:rPr lang="en-US" altLang="zh-CN" sz="975" kern="0" dirty="0">
                <a:solidFill>
                  <a:prstClr val="white"/>
                </a:solidFill>
                <a:latin typeface="Microsoft YaHei UI" panose="020B0503020204020204" pitchFamily="34" charset="-122"/>
                <a:ea typeface="Microsoft YaHei UI" panose="020B0503020204020204" pitchFamily="34" charset="-122"/>
              </a:rPr>
              <a:t>……</a:t>
            </a:r>
          </a:p>
        </p:txBody>
      </p:sp>
      <p:sp>
        <p:nvSpPr>
          <p:cNvPr id="154" name="Freeform: Shape 234">
            <a:extLst>
              <a:ext uri="{FF2B5EF4-FFF2-40B4-BE49-F238E27FC236}">
                <a16:creationId xmlns:a16="http://schemas.microsoft.com/office/drawing/2014/main" xmlns="" id="{7F1FC040-9D97-8C4B-B23E-FC9D458DA373}"/>
              </a:ext>
            </a:extLst>
          </p:cNvPr>
          <p:cNvSpPr/>
          <p:nvPr/>
        </p:nvSpPr>
        <p:spPr>
          <a:xfrm>
            <a:off x="4418224" y="5214910"/>
            <a:ext cx="970248" cy="194260"/>
          </a:xfrm>
          <a:custGeom>
            <a:avLst/>
            <a:gdLst>
              <a:gd name="connsiteX0" fmla="*/ 0 w 783900"/>
              <a:gd name="connsiteY0" fmla="*/ 0 h 239089"/>
              <a:gd name="connsiteX1" fmla="*/ 783900 w 783900"/>
              <a:gd name="connsiteY1" fmla="*/ 0 h 239089"/>
              <a:gd name="connsiteX2" fmla="*/ 783900 w 783900"/>
              <a:gd name="connsiteY2" fmla="*/ 239089 h 239089"/>
              <a:gd name="connsiteX3" fmla="*/ 0 w 783900"/>
              <a:gd name="connsiteY3" fmla="*/ 239089 h 239089"/>
              <a:gd name="connsiteX4" fmla="*/ 0 w 783900"/>
              <a:gd name="connsiteY4" fmla="*/ 0 h 239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3900" h="239089">
                <a:moveTo>
                  <a:pt x="0" y="0"/>
                </a:moveTo>
                <a:lnTo>
                  <a:pt x="783900" y="0"/>
                </a:lnTo>
                <a:lnTo>
                  <a:pt x="783900" y="239089"/>
                </a:lnTo>
                <a:lnTo>
                  <a:pt x="0" y="239089"/>
                </a:lnTo>
                <a:lnTo>
                  <a:pt x="0" y="0"/>
                </a:lnTo>
                <a:close/>
              </a:path>
            </a:pathLst>
          </a:custGeom>
          <a:solidFill>
            <a:srgbClr val="00B0F0"/>
          </a:solidFill>
          <a:ln w="25400" cap="flat" cmpd="sng" algn="ctr">
            <a:solidFill>
              <a:sysClr val="window" lastClr="FFFFFF">
                <a:hueOff val="0"/>
                <a:satOff val="0"/>
                <a:lumOff val="0"/>
                <a:alphaOff val="0"/>
              </a:sysClr>
            </a:solidFill>
            <a:prstDash val="solid"/>
          </a:ln>
          <a:effectLst/>
        </p:spPr>
        <p:txBody>
          <a:bodyPr spcFirstLastPara="0" vert="horz" wrap="square" lIns="6191" tIns="6191" rIns="6191" bIns="6191" numCol="1" spcCol="1270" anchor="ctr" anchorCtr="0">
            <a:noAutofit/>
          </a:bodyPr>
          <a:lstStyle/>
          <a:p>
            <a:pPr algn="ctr" defTabSz="433388">
              <a:lnSpc>
                <a:spcPct val="90000"/>
              </a:lnSpc>
              <a:spcAft>
                <a:spcPct val="35000"/>
              </a:spcAft>
              <a:defRPr/>
            </a:pPr>
            <a:r>
              <a:rPr lang="zh-CN" altLang="en-US" sz="975" kern="0" dirty="0">
                <a:solidFill>
                  <a:prstClr val="white"/>
                </a:solidFill>
                <a:latin typeface="Microsoft YaHei UI" panose="020B0503020204020204" pitchFamily="34" charset="-122"/>
                <a:ea typeface="Microsoft YaHei UI" panose="020B0503020204020204" pitchFamily="34" charset="-122"/>
              </a:rPr>
              <a:t>经常性</a:t>
            </a:r>
            <a:r>
              <a:rPr lang="en-US" altLang="zh-CN" sz="975" kern="0" dirty="0">
                <a:solidFill>
                  <a:prstClr val="white"/>
                </a:solidFill>
                <a:latin typeface="Microsoft YaHei UI" panose="020B0503020204020204" pitchFamily="34" charset="-122"/>
                <a:ea typeface="Microsoft YaHei UI" panose="020B0503020204020204" pitchFamily="34" charset="-122"/>
              </a:rPr>
              <a:t>EBIT</a:t>
            </a:r>
            <a:endParaRPr lang="en-US" sz="975" kern="0" dirty="0">
              <a:solidFill>
                <a:prstClr val="white"/>
              </a:solidFill>
              <a:latin typeface="Microsoft YaHei UI" panose="020B0503020204020204" pitchFamily="34" charset="-122"/>
              <a:ea typeface="Microsoft YaHei UI" panose="020B0503020204020204" pitchFamily="34" charset="-122"/>
            </a:endParaRPr>
          </a:p>
        </p:txBody>
      </p:sp>
      <p:sp>
        <p:nvSpPr>
          <p:cNvPr id="155" name="Freeform: Shape 235">
            <a:extLst>
              <a:ext uri="{FF2B5EF4-FFF2-40B4-BE49-F238E27FC236}">
                <a16:creationId xmlns:a16="http://schemas.microsoft.com/office/drawing/2014/main" xmlns="" id="{B87EF96F-3DA3-F640-8151-99A6146E1CC7}"/>
              </a:ext>
            </a:extLst>
          </p:cNvPr>
          <p:cNvSpPr/>
          <p:nvPr/>
        </p:nvSpPr>
        <p:spPr>
          <a:xfrm>
            <a:off x="7924567" y="4097752"/>
            <a:ext cx="661125" cy="294995"/>
          </a:xfrm>
          <a:custGeom>
            <a:avLst/>
            <a:gdLst>
              <a:gd name="connsiteX0" fmla="*/ 0 w 783900"/>
              <a:gd name="connsiteY0" fmla="*/ 0 h 239089"/>
              <a:gd name="connsiteX1" fmla="*/ 783900 w 783900"/>
              <a:gd name="connsiteY1" fmla="*/ 0 h 239089"/>
              <a:gd name="connsiteX2" fmla="*/ 783900 w 783900"/>
              <a:gd name="connsiteY2" fmla="*/ 239089 h 239089"/>
              <a:gd name="connsiteX3" fmla="*/ 0 w 783900"/>
              <a:gd name="connsiteY3" fmla="*/ 239089 h 239089"/>
              <a:gd name="connsiteX4" fmla="*/ 0 w 783900"/>
              <a:gd name="connsiteY4" fmla="*/ 0 h 239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3900" h="239089">
                <a:moveTo>
                  <a:pt x="0" y="0"/>
                </a:moveTo>
                <a:lnTo>
                  <a:pt x="783900" y="0"/>
                </a:lnTo>
                <a:lnTo>
                  <a:pt x="783900" y="239089"/>
                </a:lnTo>
                <a:lnTo>
                  <a:pt x="0" y="239089"/>
                </a:lnTo>
                <a:lnTo>
                  <a:pt x="0" y="0"/>
                </a:lnTo>
                <a:close/>
              </a:path>
            </a:pathLst>
          </a:custGeom>
          <a:solidFill>
            <a:srgbClr val="30B5BB"/>
          </a:solidFill>
          <a:ln w="25400" cap="flat" cmpd="sng" algn="ctr">
            <a:solidFill>
              <a:sysClr val="window" lastClr="FFFFFF">
                <a:hueOff val="0"/>
                <a:satOff val="0"/>
                <a:lumOff val="0"/>
                <a:alphaOff val="0"/>
              </a:sysClr>
            </a:solidFill>
            <a:prstDash val="solid"/>
          </a:ln>
          <a:effectLst/>
        </p:spPr>
        <p:txBody>
          <a:bodyPr spcFirstLastPara="0" vert="horz" wrap="square" lIns="6191" tIns="6191" rIns="6191" bIns="6191" numCol="1" spcCol="1270" anchor="ctr" anchorCtr="0">
            <a:noAutofit/>
          </a:bodyPr>
          <a:lstStyle/>
          <a:p>
            <a:pPr algn="ctr" defTabSz="433388">
              <a:lnSpc>
                <a:spcPct val="90000"/>
              </a:lnSpc>
              <a:spcAft>
                <a:spcPct val="35000"/>
              </a:spcAft>
              <a:defRPr/>
            </a:pPr>
            <a:r>
              <a:rPr lang="zh-CN" altLang="en-US" sz="975" kern="0" dirty="0">
                <a:solidFill>
                  <a:prstClr val="black"/>
                </a:solidFill>
                <a:latin typeface="Microsoft YaHei UI" panose="020B0503020204020204" pitchFamily="34" charset="-122"/>
                <a:ea typeface="Microsoft YaHei UI" panose="020B0503020204020204" pitchFamily="34" charset="-122"/>
              </a:rPr>
              <a:t>基本维度</a:t>
            </a:r>
            <a:endParaRPr lang="en-US" sz="975" kern="0" dirty="0">
              <a:solidFill>
                <a:prstClr val="black"/>
              </a:solidFill>
              <a:latin typeface="Microsoft YaHei UI" panose="020B0503020204020204" pitchFamily="34" charset="-122"/>
              <a:ea typeface="Microsoft YaHei UI" panose="020B0503020204020204" pitchFamily="34" charset="-122"/>
            </a:endParaRPr>
          </a:p>
        </p:txBody>
      </p:sp>
      <p:sp>
        <p:nvSpPr>
          <p:cNvPr id="156" name="Freeform: Shape 236">
            <a:extLst>
              <a:ext uri="{FF2B5EF4-FFF2-40B4-BE49-F238E27FC236}">
                <a16:creationId xmlns:a16="http://schemas.microsoft.com/office/drawing/2014/main" xmlns="" id="{721CEDE7-C7FB-2E41-9E15-5D18F1131343}"/>
              </a:ext>
            </a:extLst>
          </p:cNvPr>
          <p:cNvSpPr/>
          <p:nvPr/>
        </p:nvSpPr>
        <p:spPr>
          <a:xfrm>
            <a:off x="8674059" y="4097752"/>
            <a:ext cx="661125" cy="294995"/>
          </a:xfrm>
          <a:custGeom>
            <a:avLst/>
            <a:gdLst>
              <a:gd name="connsiteX0" fmla="*/ 0 w 783900"/>
              <a:gd name="connsiteY0" fmla="*/ 0 h 239089"/>
              <a:gd name="connsiteX1" fmla="*/ 783900 w 783900"/>
              <a:gd name="connsiteY1" fmla="*/ 0 h 239089"/>
              <a:gd name="connsiteX2" fmla="*/ 783900 w 783900"/>
              <a:gd name="connsiteY2" fmla="*/ 239089 h 239089"/>
              <a:gd name="connsiteX3" fmla="*/ 0 w 783900"/>
              <a:gd name="connsiteY3" fmla="*/ 239089 h 239089"/>
              <a:gd name="connsiteX4" fmla="*/ 0 w 783900"/>
              <a:gd name="connsiteY4" fmla="*/ 0 h 239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3900" h="239089">
                <a:moveTo>
                  <a:pt x="0" y="0"/>
                </a:moveTo>
                <a:lnTo>
                  <a:pt x="783900" y="0"/>
                </a:lnTo>
                <a:lnTo>
                  <a:pt x="783900" y="239089"/>
                </a:lnTo>
                <a:lnTo>
                  <a:pt x="0" y="239089"/>
                </a:lnTo>
                <a:lnTo>
                  <a:pt x="0" y="0"/>
                </a:lnTo>
                <a:close/>
              </a:path>
            </a:pathLst>
          </a:custGeom>
          <a:solidFill>
            <a:srgbClr val="30B5BB"/>
          </a:solidFill>
          <a:ln w="25400" cap="flat" cmpd="sng" algn="ctr">
            <a:solidFill>
              <a:sysClr val="window" lastClr="FFFFFF">
                <a:hueOff val="0"/>
                <a:satOff val="0"/>
                <a:lumOff val="0"/>
                <a:alphaOff val="0"/>
              </a:sysClr>
            </a:solidFill>
            <a:prstDash val="solid"/>
          </a:ln>
          <a:effectLst/>
        </p:spPr>
        <p:txBody>
          <a:bodyPr spcFirstLastPara="0" vert="horz" wrap="square" lIns="6191" tIns="6191" rIns="6191" bIns="6191" numCol="1" spcCol="1270" anchor="ctr" anchorCtr="0">
            <a:noAutofit/>
          </a:bodyPr>
          <a:lstStyle/>
          <a:p>
            <a:pPr algn="ctr" defTabSz="433388">
              <a:lnSpc>
                <a:spcPct val="90000"/>
              </a:lnSpc>
              <a:spcAft>
                <a:spcPct val="35000"/>
              </a:spcAft>
              <a:defRPr/>
            </a:pPr>
            <a:r>
              <a:rPr lang="zh-CN" altLang="en-US" sz="975" kern="0" dirty="0">
                <a:solidFill>
                  <a:prstClr val="black"/>
                </a:solidFill>
                <a:latin typeface="Microsoft YaHei UI" panose="020B0503020204020204" pitchFamily="34" charset="-122"/>
                <a:ea typeface="Microsoft YaHei UI" panose="020B0503020204020204" pitchFamily="34" charset="-122"/>
              </a:rPr>
              <a:t>应用维度</a:t>
            </a:r>
            <a:endParaRPr lang="en-US" sz="975" kern="0" dirty="0">
              <a:solidFill>
                <a:prstClr val="black"/>
              </a:solidFill>
              <a:latin typeface="Microsoft YaHei UI" panose="020B0503020204020204" pitchFamily="34" charset="-122"/>
              <a:ea typeface="Microsoft YaHei UI" panose="020B0503020204020204" pitchFamily="34" charset="-122"/>
            </a:endParaRPr>
          </a:p>
        </p:txBody>
      </p:sp>
      <p:sp>
        <p:nvSpPr>
          <p:cNvPr id="157" name="TextBox 238">
            <a:extLst>
              <a:ext uri="{FF2B5EF4-FFF2-40B4-BE49-F238E27FC236}">
                <a16:creationId xmlns:a16="http://schemas.microsoft.com/office/drawing/2014/main" xmlns="" id="{9755F2C8-ABDB-CF42-A98D-D38622F941C7}"/>
              </a:ext>
            </a:extLst>
          </p:cNvPr>
          <p:cNvSpPr txBox="1"/>
          <p:nvPr/>
        </p:nvSpPr>
        <p:spPr>
          <a:xfrm>
            <a:off x="7795042" y="4454104"/>
            <a:ext cx="1695896" cy="1592744"/>
          </a:xfrm>
          <a:prstGeom prst="rect">
            <a:avLst/>
          </a:prstGeom>
          <a:noFill/>
          <a:ln w="9525">
            <a:solidFill>
              <a:sysClr val="windowText" lastClr="000000"/>
            </a:solidFill>
            <a:prstDash val="dash"/>
          </a:ln>
        </p:spPr>
        <p:txBody>
          <a:bodyPr wrap="square" rtlCol="0">
            <a:spAutoFit/>
          </a:bodyPr>
          <a:lstStyle/>
          <a:p>
            <a:pPr marL="139303" indent="-139303" defTabSz="742950">
              <a:buFont typeface="Wingdings" panose="05000000000000000000" pitchFamily="2" charset="2"/>
              <a:buChar char="v"/>
              <a:defRPr/>
            </a:pPr>
            <a:r>
              <a:rPr lang="zh-CN" altLang="en-US" sz="975" kern="0" dirty="0">
                <a:solidFill>
                  <a:prstClr val="black"/>
                </a:solidFill>
                <a:latin typeface="Microsoft YaHei UI" panose="020B0503020204020204" pitchFamily="34" charset="-122"/>
                <a:ea typeface="Microsoft YaHei UI" panose="020B0503020204020204" pitchFamily="34" charset="-122"/>
              </a:rPr>
              <a:t>持续分解直到各取到的最细颗粒</a:t>
            </a:r>
            <a:endParaRPr lang="en-US" altLang="zh-CN" sz="975" kern="0" dirty="0">
              <a:solidFill>
                <a:prstClr val="black"/>
              </a:solidFill>
              <a:latin typeface="Microsoft YaHei UI" panose="020B0503020204020204" pitchFamily="34" charset="-122"/>
              <a:ea typeface="Microsoft YaHei UI" panose="020B0503020204020204" pitchFamily="34" charset="-122"/>
            </a:endParaRPr>
          </a:p>
          <a:p>
            <a:pPr marL="139303" indent="-139303" defTabSz="742950">
              <a:buFont typeface="Wingdings" panose="05000000000000000000" pitchFamily="2" charset="2"/>
              <a:buChar char="v"/>
              <a:defRPr/>
            </a:pPr>
            <a:r>
              <a:rPr lang="zh-CN" altLang="en-US" sz="975" kern="0" dirty="0">
                <a:solidFill>
                  <a:prstClr val="black"/>
                </a:solidFill>
                <a:latin typeface="Microsoft YaHei UI" panose="020B0503020204020204" pitchFamily="34" charset="-122"/>
                <a:ea typeface="Microsoft YaHei UI" panose="020B0503020204020204" pitchFamily="34" charset="-122"/>
              </a:rPr>
              <a:t>基于业务使用的需要，尽可能确保同分析主体下各应用指标有相同的数据粒度</a:t>
            </a:r>
            <a:endParaRPr lang="en-US" altLang="zh-CN" sz="975" kern="0" dirty="0">
              <a:solidFill>
                <a:prstClr val="black"/>
              </a:solidFill>
              <a:latin typeface="Microsoft YaHei UI" panose="020B0503020204020204" pitchFamily="34" charset="-122"/>
              <a:ea typeface="Microsoft YaHei UI" panose="020B0503020204020204" pitchFamily="34" charset="-122"/>
            </a:endParaRPr>
          </a:p>
          <a:p>
            <a:pPr marL="139303" indent="-139303" defTabSz="742950">
              <a:buFont typeface="Wingdings" panose="05000000000000000000" pitchFamily="2" charset="2"/>
              <a:buChar char="v"/>
              <a:defRPr/>
            </a:pPr>
            <a:r>
              <a:rPr lang="zh-CN" altLang="en-US" sz="975" kern="0" dirty="0">
                <a:solidFill>
                  <a:prstClr val="black"/>
                </a:solidFill>
                <a:latin typeface="Microsoft YaHei UI" panose="020B0503020204020204" pitchFamily="34" charset="-122"/>
                <a:ea typeface="Microsoft YaHei UI" panose="020B0503020204020204" pitchFamily="34" charset="-122"/>
              </a:rPr>
              <a:t>基于数据的实际情况，或将基本指标的生成分成结果数据、轻度汇总和明细数据</a:t>
            </a:r>
            <a:endParaRPr lang="en-US" sz="975" kern="0" dirty="0">
              <a:solidFill>
                <a:prstClr val="black"/>
              </a:solidFill>
              <a:latin typeface="Microsoft YaHei UI" panose="020B0503020204020204" pitchFamily="34" charset="-122"/>
              <a:ea typeface="Microsoft YaHei UI" panose="020B0503020204020204" pitchFamily="34" charset="-122"/>
            </a:endParaRPr>
          </a:p>
        </p:txBody>
      </p:sp>
      <p:sp>
        <p:nvSpPr>
          <p:cNvPr id="158" name="Line 34">
            <a:extLst>
              <a:ext uri="{FF2B5EF4-FFF2-40B4-BE49-F238E27FC236}">
                <a16:creationId xmlns:a16="http://schemas.microsoft.com/office/drawing/2014/main" xmlns="" id="{EEF1DF77-3D2D-CE48-98C3-8CEC3A00E229}"/>
              </a:ext>
            </a:extLst>
          </p:cNvPr>
          <p:cNvSpPr>
            <a:spLocks noChangeShapeType="1"/>
          </p:cNvSpPr>
          <p:nvPr/>
        </p:nvSpPr>
        <p:spPr bwMode="auto">
          <a:xfrm>
            <a:off x="1187031" y="2837602"/>
            <a:ext cx="0" cy="1228637"/>
          </a:xfrm>
          <a:prstGeom prst="line">
            <a:avLst/>
          </a:prstGeom>
          <a:noFill/>
          <a:ln w="9525">
            <a:solidFill>
              <a:srgbClr val="002776"/>
            </a:solidFill>
            <a:prstDash val="dash"/>
            <a:round/>
          </a:ln>
          <a:extLst>
            <a:ext uri="{909E8E84-426E-40DD-AFC4-6F175D3DCCD1}">
              <a14:hiddenFill xmlns:a14="http://schemas.microsoft.com/office/drawing/2010/main">
                <a:noFill/>
              </a14:hiddenFill>
            </a:ext>
          </a:extLst>
        </p:spPr>
        <p:txBody>
          <a:bodyPr/>
          <a:lstStyle/>
          <a:p>
            <a:pPr defTabSz="742950">
              <a:defRPr/>
            </a:pPr>
            <a:endParaRPr lang="zh-CN" altLang="en-US" sz="1300" b="1" dirty="0">
              <a:solidFill>
                <a:srgbClr val="000000"/>
              </a:solidFill>
              <a:latin typeface="Microsoft YaHei UI" panose="020B0503020204020204" pitchFamily="34" charset="-122"/>
              <a:ea typeface="Microsoft YaHei UI" panose="020B0503020204020204" pitchFamily="34" charset="-122"/>
              <a:cs typeface="Arial" panose="020B0604020202020204"/>
            </a:endParaRPr>
          </a:p>
        </p:txBody>
      </p:sp>
      <p:sp>
        <p:nvSpPr>
          <p:cNvPr id="159" name="Rectangle 195">
            <a:extLst>
              <a:ext uri="{FF2B5EF4-FFF2-40B4-BE49-F238E27FC236}">
                <a16:creationId xmlns:a16="http://schemas.microsoft.com/office/drawing/2014/main" xmlns="" id="{53AC7171-DAA4-1142-A41B-580D73D66CBE}"/>
              </a:ext>
            </a:extLst>
          </p:cNvPr>
          <p:cNvSpPr/>
          <p:nvPr/>
        </p:nvSpPr>
        <p:spPr>
          <a:xfrm>
            <a:off x="658216" y="3334385"/>
            <a:ext cx="434735" cy="242374"/>
          </a:xfrm>
          <a:prstGeom prst="rect">
            <a:avLst/>
          </a:prstGeom>
        </p:spPr>
        <p:txBody>
          <a:bodyPr wrap="none">
            <a:spAutoFit/>
          </a:bodyPr>
          <a:lstStyle/>
          <a:p>
            <a:pPr algn="ctr" defTabSz="742950">
              <a:defRPr/>
            </a:pPr>
            <a:r>
              <a:rPr lang="zh-CN" altLang="en-US" sz="975" b="1" dirty="0">
                <a:solidFill>
                  <a:prstClr val="black">
                    <a:lumMod val="65000"/>
                    <a:lumOff val="35000"/>
                  </a:prstClr>
                </a:solidFill>
                <a:latin typeface="Microsoft YaHei UI" panose="020B0503020204020204" pitchFamily="34" charset="-122"/>
                <a:ea typeface="Microsoft YaHei UI" panose="020B0503020204020204" pitchFamily="34" charset="-122"/>
              </a:rPr>
              <a:t>生产</a:t>
            </a:r>
            <a:endParaRPr lang="en-US" sz="975" b="1" dirty="0">
              <a:solidFill>
                <a:prstClr val="black">
                  <a:lumMod val="65000"/>
                  <a:lumOff val="35000"/>
                </a:prstClr>
              </a:solidFill>
              <a:latin typeface="Microsoft YaHei UI" panose="020B0503020204020204" pitchFamily="34" charset="-122"/>
              <a:ea typeface="Microsoft YaHei UI" panose="020B0503020204020204" pitchFamily="34" charset="-122"/>
            </a:endParaRPr>
          </a:p>
        </p:txBody>
      </p:sp>
      <p:sp>
        <p:nvSpPr>
          <p:cNvPr id="160" name="Freeform: Shape 222">
            <a:extLst>
              <a:ext uri="{FF2B5EF4-FFF2-40B4-BE49-F238E27FC236}">
                <a16:creationId xmlns:a16="http://schemas.microsoft.com/office/drawing/2014/main" xmlns="" id="{625C5E70-25BE-D144-A10E-4AC95F682074}"/>
              </a:ext>
            </a:extLst>
          </p:cNvPr>
          <p:cNvSpPr/>
          <p:nvPr/>
        </p:nvSpPr>
        <p:spPr>
          <a:xfrm>
            <a:off x="6559493" y="4861420"/>
            <a:ext cx="194050" cy="136937"/>
          </a:xfrm>
          <a:custGeom>
            <a:avLst/>
            <a:gdLst/>
            <a:ahLst/>
            <a:cxnLst/>
            <a:rect l="0" t="0" r="0" b="0"/>
            <a:pathLst>
              <a:path>
                <a:moveTo>
                  <a:pt x="0" y="168538"/>
                </a:moveTo>
                <a:lnTo>
                  <a:pt x="78390" y="168538"/>
                </a:lnTo>
                <a:lnTo>
                  <a:pt x="78390" y="0"/>
                </a:lnTo>
                <a:lnTo>
                  <a:pt x="156780" y="0"/>
                </a:lnTo>
              </a:path>
            </a:pathLst>
          </a:custGeom>
          <a:noFill/>
          <a:ln w="25400" cap="flat" cmpd="sng" algn="ctr">
            <a:solidFill>
              <a:srgbClr val="002776">
                <a:shade val="60000"/>
                <a:hueOff val="0"/>
                <a:satOff val="0"/>
                <a:lumOff val="0"/>
                <a:alphaOff val="0"/>
              </a:srgbClr>
            </a:solidFill>
            <a:prstDash val="solid"/>
          </a:ln>
          <a:effectLst/>
        </p:spPr>
      </p:sp>
      <p:sp>
        <p:nvSpPr>
          <p:cNvPr id="161" name="Freeform: Shape 211">
            <a:extLst>
              <a:ext uri="{FF2B5EF4-FFF2-40B4-BE49-F238E27FC236}">
                <a16:creationId xmlns:a16="http://schemas.microsoft.com/office/drawing/2014/main" xmlns="" id="{8DED70BB-1C2B-F24C-B449-58FE232D7DDE}"/>
              </a:ext>
            </a:extLst>
          </p:cNvPr>
          <p:cNvSpPr/>
          <p:nvPr/>
        </p:nvSpPr>
        <p:spPr>
          <a:xfrm>
            <a:off x="6559493" y="5037258"/>
            <a:ext cx="194050" cy="136937"/>
          </a:xfrm>
          <a:custGeom>
            <a:avLst/>
            <a:gdLst/>
            <a:ahLst/>
            <a:cxnLst/>
            <a:rect l="0" t="0" r="0" b="0"/>
            <a:pathLst>
              <a:path>
                <a:moveTo>
                  <a:pt x="0" y="0"/>
                </a:moveTo>
                <a:lnTo>
                  <a:pt x="78390" y="0"/>
                </a:lnTo>
                <a:lnTo>
                  <a:pt x="78390" y="168538"/>
                </a:lnTo>
                <a:lnTo>
                  <a:pt x="156780" y="168538"/>
                </a:lnTo>
              </a:path>
            </a:pathLst>
          </a:custGeom>
          <a:noFill/>
          <a:ln w="25400" cap="flat" cmpd="sng" algn="ctr">
            <a:solidFill>
              <a:srgbClr val="002776">
                <a:shade val="60000"/>
                <a:hueOff val="0"/>
                <a:satOff val="0"/>
                <a:lumOff val="0"/>
                <a:alphaOff val="0"/>
              </a:srgbClr>
            </a:solidFill>
            <a:prstDash val="solid"/>
          </a:ln>
          <a:effectLst/>
        </p:spPr>
      </p:sp>
      <p:sp>
        <p:nvSpPr>
          <p:cNvPr id="162" name="Rectangle 199">
            <a:extLst>
              <a:ext uri="{FF2B5EF4-FFF2-40B4-BE49-F238E27FC236}">
                <a16:creationId xmlns:a16="http://schemas.microsoft.com/office/drawing/2014/main" xmlns="" id="{98DFFA43-9300-8E4A-A273-0C06AA9FD5C9}"/>
              </a:ext>
            </a:extLst>
          </p:cNvPr>
          <p:cNvSpPr/>
          <p:nvPr/>
        </p:nvSpPr>
        <p:spPr>
          <a:xfrm>
            <a:off x="1901370" y="3107023"/>
            <a:ext cx="1755401" cy="69249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42950">
              <a:defRPr/>
            </a:pPr>
            <a:r>
              <a:rPr lang="zh-CN" altLang="en-US" sz="975" b="1" dirty="0">
                <a:solidFill>
                  <a:prstClr val="black">
                    <a:lumMod val="65000"/>
                    <a:lumOff val="35000"/>
                  </a:prstClr>
                </a:solidFill>
                <a:latin typeface="Microsoft YaHei UI" panose="020B0503020204020204" pitchFamily="34" charset="-122"/>
                <a:ea typeface="Microsoft YaHei UI" panose="020B0503020204020204" pitchFamily="34" charset="-122"/>
              </a:rPr>
              <a:t>可具体分为工厂产量、基地总产量、科伦总产量、 大类产量、中类产量、小类产量、产品产量</a:t>
            </a:r>
            <a:endParaRPr lang="en-US" sz="975" b="1" dirty="0">
              <a:solidFill>
                <a:prstClr val="black">
                  <a:lumMod val="65000"/>
                  <a:lumOff val="35000"/>
                </a:prstClr>
              </a:solidFill>
              <a:latin typeface="Microsoft YaHei UI" panose="020B0503020204020204" pitchFamily="34" charset="-122"/>
              <a:ea typeface="Microsoft YaHei UI" panose="020B0503020204020204" pitchFamily="34" charset="-122"/>
            </a:endParaRPr>
          </a:p>
        </p:txBody>
      </p:sp>
      <p:sp>
        <p:nvSpPr>
          <p:cNvPr id="163" name="Rounded Rectangle 6">
            <a:extLst>
              <a:ext uri="{FF2B5EF4-FFF2-40B4-BE49-F238E27FC236}">
                <a16:creationId xmlns:a16="http://schemas.microsoft.com/office/drawing/2014/main" xmlns="" id="{EE5B12FC-D897-BC4C-889E-37C964CFFCF3}"/>
              </a:ext>
            </a:extLst>
          </p:cNvPr>
          <p:cNvSpPr/>
          <p:nvPr/>
        </p:nvSpPr>
        <p:spPr>
          <a:xfrm>
            <a:off x="9974273" y="1693479"/>
            <a:ext cx="747283" cy="747283"/>
          </a:xfrm>
          <a:prstGeom prst="roundRect">
            <a:avLst>
              <a:gd name="adj" fmla="val 6631"/>
            </a:avLst>
          </a:prstGeom>
          <a:solidFill>
            <a:srgbClr val="00B0F0"/>
          </a:solidFill>
          <a:ln w="12700" cap="flat" cmpd="sng" algn="ctr">
            <a:noFill/>
            <a:prstDash val="solid"/>
            <a:miter lim="800000"/>
          </a:ln>
          <a:effectLst/>
        </p:spPr>
        <p:txBody>
          <a:bodyPr rtlCol="0" anchor="ctr"/>
          <a:lstStyle/>
          <a:p>
            <a:pPr algn="ctr">
              <a:defRPr/>
            </a:pPr>
            <a:r>
              <a:rPr lang="zh-CN" altLang="en-US" sz="1400" b="1" kern="0" dirty="0">
                <a:solidFill>
                  <a:prstClr val="white"/>
                </a:solidFill>
                <a:latin typeface="微软雅黑"/>
                <a:ea typeface="微软雅黑"/>
                <a:cs typeface="Open Sans" panose="020B0606030504020204" pitchFamily="34" charset="0"/>
              </a:rPr>
              <a:t>本月实际数</a:t>
            </a:r>
            <a:endParaRPr lang="en-US" sz="1400" b="1" kern="0" dirty="0">
              <a:solidFill>
                <a:prstClr val="white"/>
              </a:solidFill>
              <a:latin typeface="微软雅黑"/>
              <a:ea typeface="微软雅黑"/>
              <a:cs typeface="Open Sans" panose="020B0606030504020204" pitchFamily="34" charset="0"/>
            </a:endParaRPr>
          </a:p>
        </p:txBody>
      </p:sp>
      <p:sp>
        <p:nvSpPr>
          <p:cNvPr id="164" name="Rounded Rectangle 11">
            <a:extLst>
              <a:ext uri="{FF2B5EF4-FFF2-40B4-BE49-F238E27FC236}">
                <a16:creationId xmlns:a16="http://schemas.microsoft.com/office/drawing/2014/main" xmlns="" id="{9530A1EF-2B28-0F49-BB32-2A40C341F8D9}"/>
              </a:ext>
            </a:extLst>
          </p:cNvPr>
          <p:cNvSpPr/>
          <p:nvPr/>
        </p:nvSpPr>
        <p:spPr>
          <a:xfrm>
            <a:off x="9916657" y="1645232"/>
            <a:ext cx="843779" cy="843779"/>
          </a:xfrm>
          <a:prstGeom prst="roundRect">
            <a:avLst>
              <a:gd name="adj" fmla="val 6631"/>
            </a:avLst>
          </a:prstGeom>
          <a:noFill/>
          <a:ln w="3175" cap="flat" cmpd="sng" algn="ctr">
            <a:solidFill>
              <a:srgbClr val="223262"/>
            </a:solidFill>
            <a:prstDash val="dash"/>
            <a:miter lim="800000"/>
          </a:ln>
          <a:effectLst/>
        </p:spPr>
        <p:txBody>
          <a:bodyPr rtlCol="0" anchor="ctr"/>
          <a:lstStyle/>
          <a:p>
            <a:pPr algn="ctr">
              <a:defRPr/>
            </a:pPr>
            <a:endParaRPr lang="en-US" kern="0" dirty="0">
              <a:solidFill>
                <a:prstClr val="white"/>
              </a:solidFill>
              <a:latin typeface="微软雅黑"/>
              <a:ea typeface="微软雅黑"/>
            </a:endParaRPr>
          </a:p>
        </p:txBody>
      </p:sp>
      <p:sp>
        <p:nvSpPr>
          <p:cNvPr id="165" name="Rounded Rectangle 6">
            <a:extLst>
              <a:ext uri="{FF2B5EF4-FFF2-40B4-BE49-F238E27FC236}">
                <a16:creationId xmlns:a16="http://schemas.microsoft.com/office/drawing/2014/main" xmlns="" id="{35D92D77-B171-6E4C-A9BD-80D5BC107AC1}"/>
              </a:ext>
            </a:extLst>
          </p:cNvPr>
          <p:cNvSpPr/>
          <p:nvPr/>
        </p:nvSpPr>
        <p:spPr>
          <a:xfrm>
            <a:off x="10959518" y="1693479"/>
            <a:ext cx="747283" cy="747283"/>
          </a:xfrm>
          <a:prstGeom prst="roundRect">
            <a:avLst>
              <a:gd name="adj" fmla="val 6631"/>
            </a:avLst>
          </a:prstGeom>
          <a:solidFill>
            <a:srgbClr val="00B0F0"/>
          </a:solidFill>
          <a:ln w="12700" cap="flat" cmpd="sng" algn="ctr">
            <a:noFill/>
            <a:prstDash val="solid"/>
            <a:miter lim="800000"/>
          </a:ln>
          <a:effectLst/>
        </p:spPr>
        <p:txBody>
          <a:bodyPr rtlCol="0" anchor="ctr"/>
          <a:lstStyle/>
          <a:p>
            <a:pPr algn="ctr"/>
            <a:r>
              <a:rPr lang="zh-CN" altLang="en-US" sz="1400" b="1" kern="0" dirty="0">
                <a:solidFill>
                  <a:prstClr val="white"/>
                </a:solidFill>
                <a:latin typeface="微软雅黑"/>
                <a:ea typeface="微软雅黑"/>
                <a:cs typeface="Open Sans" panose="020B0606030504020204" pitchFamily="34" charset="0"/>
              </a:rPr>
              <a:t>累计实际数</a:t>
            </a:r>
            <a:endParaRPr lang="en-US" sz="1400" b="1" kern="0" dirty="0">
              <a:solidFill>
                <a:prstClr val="white"/>
              </a:solidFill>
              <a:latin typeface="微软雅黑"/>
              <a:ea typeface="微软雅黑"/>
              <a:cs typeface="Open Sans" panose="020B0606030504020204" pitchFamily="34" charset="0"/>
            </a:endParaRPr>
          </a:p>
        </p:txBody>
      </p:sp>
      <p:sp>
        <p:nvSpPr>
          <p:cNvPr id="166" name="Rounded Rectangle 11">
            <a:extLst>
              <a:ext uri="{FF2B5EF4-FFF2-40B4-BE49-F238E27FC236}">
                <a16:creationId xmlns:a16="http://schemas.microsoft.com/office/drawing/2014/main" xmlns="" id="{EAB8A1B5-2EC4-7649-AA36-8730C1A72167}"/>
              </a:ext>
            </a:extLst>
          </p:cNvPr>
          <p:cNvSpPr/>
          <p:nvPr/>
        </p:nvSpPr>
        <p:spPr>
          <a:xfrm>
            <a:off x="10901902" y="1645232"/>
            <a:ext cx="843779" cy="843779"/>
          </a:xfrm>
          <a:prstGeom prst="roundRect">
            <a:avLst>
              <a:gd name="adj" fmla="val 6631"/>
            </a:avLst>
          </a:prstGeom>
          <a:noFill/>
          <a:ln w="3175" cap="flat" cmpd="sng" algn="ctr">
            <a:solidFill>
              <a:srgbClr val="223262"/>
            </a:solidFill>
            <a:prstDash val="dash"/>
            <a:miter lim="800000"/>
          </a:ln>
          <a:effectLst/>
        </p:spPr>
        <p:txBody>
          <a:bodyPr rtlCol="0" anchor="ctr"/>
          <a:lstStyle/>
          <a:p>
            <a:pPr algn="ctr">
              <a:defRPr/>
            </a:pPr>
            <a:endParaRPr lang="en-US" kern="0" dirty="0">
              <a:solidFill>
                <a:prstClr val="white"/>
              </a:solidFill>
              <a:latin typeface="微软雅黑"/>
              <a:ea typeface="微软雅黑"/>
            </a:endParaRPr>
          </a:p>
        </p:txBody>
      </p:sp>
      <p:sp>
        <p:nvSpPr>
          <p:cNvPr id="167" name="Rounded Rectangle 6">
            <a:extLst>
              <a:ext uri="{FF2B5EF4-FFF2-40B4-BE49-F238E27FC236}">
                <a16:creationId xmlns:a16="http://schemas.microsoft.com/office/drawing/2014/main" xmlns="" id="{2C404841-00B5-9641-856F-4A06256E0E2E}"/>
              </a:ext>
            </a:extLst>
          </p:cNvPr>
          <p:cNvSpPr/>
          <p:nvPr/>
        </p:nvSpPr>
        <p:spPr>
          <a:xfrm>
            <a:off x="9974884" y="2847656"/>
            <a:ext cx="747283" cy="747283"/>
          </a:xfrm>
          <a:prstGeom prst="roundRect">
            <a:avLst>
              <a:gd name="adj" fmla="val 6631"/>
            </a:avLst>
          </a:prstGeom>
          <a:solidFill>
            <a:srgbClr val="00B0F0"/>
          </a:solidFill>
          <a:ln w="12700" cap="flat" cmpd="sng" algn="ctr">
            <a:noFill/>
            <a:prstDash val="solid"/>
            <a:miter lim="800000"/>
          </a:ln>
          <a:effectLst/>
        </p:spPr>
        <p:txBody>
          <a:bodyPr rtlCol="0" anchor="ctr"/>
          <a:lstStyle/>
          <a:p>
            <a:pPr algn="ctr"/>
            <a:r>
              <a:rPr lang="zh-CN" altLang="en-US" sz="1400" b="1" kern="0" dirty="0">
                <a:solidFill>
                  <a:prstClr val="white"/>
                </a:solidFill>
                <a:latin typeface="微软雅黑"/>
                <a:ea typeface="微软雅黑"/>
                <a:cs typeface="Open Sans" panose="020B0606030504020204" pitchFamily="34" charset="0"/>
              </a:rPr>
              <a:t>本月预算数</a:t>
            </a:r>
            <a:endParaRPr lang="en-US" sz="1400" b="1" kern="0" dirty="0">
              <a:solidFill>
                <a:prstClr val="white"/>
              </a:solidFill>
              <a:latin typeface="微软雅黑"/>
              <a:ea typeface="微软雅黑"/>
              <a:cs typeface="Open Sans" panose="020B0606030504020204" pitchFamily="34" charset="0"/>
            </a:endParaRPr>
          </a:p>
        </p:txBody>
      </p:sp>
      <p:sp>
        <p:nvSpPr>
          <p:cNvPr id="168" name="Rounded Rectangle 11">
            <a:extLst>
              <a:ext uri="{FF2B5EF4-FFF2-40B4-BE49-F238E27FC236}">
                <a16:creationId xmlns:a16="http://schemas.microsoft.com/office/drawing/2014/main" xmlns="" id="{E7AD4B96-C7AD-C14A-A98F-D1AB2E03E7EF}"/>
              </a:ext>
            </a:extLst>
          </p:cNvPr>
          <p:cNvSpPr/>
          <p:nvPr/>
        </p:nvSpPr>
        <p:spPr>
          <a:xfrm>
            <a:off x="9917268" y="2799409"/>
            <a:ext cx="843779" cy="843779"/>
          </a:xfrm>
          <a:prstGeom prst="roundRect">
            <a:avLst>
              <a:gd name="adj" fmla="val 6631"/>
            </a:avLst>
          </a:prstGeom>
          <a:noFill/>
          <a:ln w="3175" cap="flat" cmpd="sng" algn="ctr">
            <a:solidFill>
              <a:srgbClr val="223262"/>
            </a:solidFill>
            <a:prstDash val="dash"/>
            <a:miter lim="800000"/>
          </a:ln>
          <a:effectLst/>
        </p:spPr>
        <p:txBody>
          <a:bodyPr rtlCol="0" anchor="ctr"/>
          <a:lstStyle/>
          <a:p>
            <a:pPr algn="ctr">
              <a:defRPr/>
            </a:pPr>
            <a:endParaRPr lang="en-US" kern="0" dirty="0">
              <a:solidFill>
                <a:prstClr val="white"/>
              </a:solidFill>
              <a:latin typeface="微软雅黑"/>
              <a:ea typeface="微软雅黑"/>
            </a:endParaRPr>
          </a:p>
        </p:txBody>
      </p:sp>
      <p:sp>
        <p:nvSpPr>
          <p:cNvPr id="169" name="Rounded Rectangle 6">
            <a:extLst>
              <a:ext uri="{FF2B5EF4-FFF2-40B4-BE49-F238E27FC236}">
                <a16:creationId xmlns:a16="http://schemas.microsoft.com/office/drawing/2014/main" xmlns="" id="{E6C363CA-8288-EA47-A518-4A6214FEFE01}"/>
              </a:ext>
            </a:extLst>
          </p:cNvPr>
          <p:cNvSpPr/>
          <p:nvPr/>
        </p:nvSpPr>
        <p:spPr>
          <a:xfrm>
            <a:off x="10960129" y="2847656"/>
            <a:ext cx="747283" cy="747283"/>
          </a:xfrm>
          <a:prstGeom prst="roundRect">
            <a:avLst>
              <a:gd name="adj" fmla="val 6631"/>
            </a:avLst>
          </a:prstGeom>
          <a:solidFill>
            <a:srgbClr val="00B0F0"/>
          </a:solidFill>
          <a:ln w="12700" cap="flat" cmpd="sng" algn="ctr">
            <a:noFill/>
            <a:prstDash val="solid"/>
            <a:miter lim="800000"/>
          </a:ln>
          <a:effectLst/>
        </p:spPr>
        <p:txBody>
          <a:bodyPr rtlCol="0" anchor="ctr"/>
          <a:lstStyle/>
          <a:p>
            <a:pPr algn="ctr"/>
            <a:r>
              <a:rPr lang="zh-CN" altLang="en-US" sz="1400" b="1" kern="0" dirty="0">
                <a:solidFill>
                  <a:prstClr val="white"/>
                </a:solidFill>
                <a:latin typeface="微软雅黑"/>
                <a:ea typeface="微软雅黑"/>
                <a:cs typeface="Open Sans" panose="020B0606030504020204" pitchFamily="34" charset="0"/>
              </a:rPr>
              <a:t>累计预算数</a:t>
            </a:r>
            <a:endParaRPr lang="en-US" sz="1400" b="1" kern="0" dirty="0">
              <a:solidFill>
                <a:prstClr val="white"/>
              </a:solidFill>
              <a:latin typeface="微软雅黑"/>
              <a:ea typeface="微软雅黑"/>
              <a:cs typeface="Open Sans" panose="020B0606030504020204" pitchFamily="34" charset="0"/>
            </a:endParaRPr>
          </a:p>
        </p:txBody>
      </p:sp>
      <p:sp>
        <p:nvSpPr>
          <p:cNvPr id="170" name="Rounded Rectangle 11">
            <a:extLst>
              <a:ext uri="{FF2B5EF4-FFF2-40B4-BE49-F238E27FC236}">
                <a16:creationId xmlns:a16="http://schemas.microsoft.com/office/drawing/2014/main" xmlns="" id="{C6FAB1C9-D8FF-2C46-8933-4C1552909705}"/>
              </a:ext>
            </a:extLst>
          </p:cNvPr>
          <p:cNvSpPr/>
          <p:nvPr/>
        </p:nvSpPr>
        <p:spPr>
          <a:xfrm>
            <a:off x="10902513" y="2799409"/>
            <a:ext cx="843779" cy="843779"/>
          </a:xfrm>
          <a:prstGeom prst="roundRect">
            <a:avLst>
              <a:gd name="adj" fmla="val 6631"/>
            </a:avLst>
          </a:prstGeom>
          <a:noFill/>
          <a:ln w="3175" cap="flat" cmpd="sng" algn="ctr">
            <a:solidFill>
              <a:srgbClr val="223262"/>
            </a:solidFill>
            <a:prstDash val="dash"/>
            <a:miter lim="800000"/>
          </a:ln>
          <a:effectLst/>
        </p:spPr>
        <p:txBody>
          <a:bodyPr rtlCol="0" anchor="ctr"/>
          <a:lstStyle/>
          <a:p>
            <a:pPr algn="ctr">
              <a:defRPr/>
            </a:pPr>
            <a:endParaRPr lang="en-US" kern="0" dirty="0">
              <a:solidFill>
                <a:prstClr val="white"/>
              </a:solidFill>
              <a:latin typeface="微软雅黑"/>
              <a:ea typeface="微软雅黑"/>
            </a:endParaRPr>
          </a:p>
        </p:txBody>
      </p:sp>
      <p:sp>
        <p:nvSpPr>
          <p:cNvPr id="171" name="Rounded Rectangle 6">
            <a:extLst>
              <a:ext uri="{FF2B5EF4-FFF2-40B4-BE49-F238E27FC236}">
                <a16:creationId xmlns:a16="http://schemas.microsoft.com/office/drawing/2014/main" xmlns="" id="{26120028-BA76-0643-91AA-5316E0025465}"/>
              </a:ext>
            </a:extLst>
          </p:cNvPr>
          <p:cNvSpPr/>
          <p:nvPr/>
        </p:nvSpPr>
        <p:spPr>
          <a:xfrm>
            <a:off x="10005769" y="3938568"/>
            <a:ext cx="747283" cy="747283"/>
          </a:xfrm>
          <a:prstGeom prst="roundRect">
            <a:avLst>
              <a:gd name="adj" fmla="val 6631"/>
            </a:avLst>
          </a:prstGeom>
          <a:solidFill>
            <a:srgbClr val="00B0F0"/>
          </a:solidFill>
          <a:ln w="12700" cap="flat" cmpd="sng" algn="ctr">
            <a:noFill/>
            <a:prstDash val="solid"/>
            <a:miter lim="800000"/>
          </a:ln>
          <a:effectLst/>
        </p:spPr>
        <p:txBody>
          <a:bodyPr rtlCol="0" anchor="ctr"/>
          <a:lstStyle/>
          <a:p>
            <a:pPr algn="ctr"/>
            <a:r>
              <a:rPr lang="zh-CN" altLang="en-US" sz="1400" b="1" kern="0" dirty="0">
                <a:solidFill>
                  <a:prstClr val="white"/>
                </a:solidFill>
                <a:latin typeface="微软雅黑"/>
                <a:ea typeface="微软雅黑"/>
                <a:cs typeface="Open Sans" panose="020B0606030504020204" pitchFamily="34" charset="0"/>
              </a:rPr>
              <a:t>本月去同数</a:t>
            </a:r>
            <a:endParaRPr lang="en-US" sz="1400" b="1" kern="0" dirty="0">
              <a:solidFill>
                <a:prstClr val="white"/>
              </a:solidFill>
              <a:latin typeface="微软雅黑"/>
              <a:ea typeface="微软雅黑"/>
              <a:cs typeface="Open Sans" panose="020B0606030504020204" pitchFamily="34" charset="0"/>
            </a:endParaRPr>
          </a:p>
        </p:txBody>
      </p:sp>
      <p:sp>
        <p:nvSpPr>
          <p:cNvPr id="172" name="Rounded Rectangle 11">
            <a:extLst>
              <a:ext uri="{FF2B5EF4-FFF2-40B4-BE49-F238E27FC236}">
                <a16:creationId xmlns:a16="http://schemas.microsoft.com/office/drawing/2014/main" xmlns="" id="{631CA432-40D0-B249-9467-F6D9B18B2BC1}"/>
              </a:ext>
            </a:extLst>
          </p:cNvPr>
          <p:cNvSpPr/>
          <p:nvPr/>
        </p:nvSpPr>
        <p:spPr>
          <a:xfrm>
            <a:off x="9948153" y="3890321"/>
            <a:ext cx="843779" cy="843779"/>
          </a:xfrm>
          <a:prstGeom prst="roundRect">
            <a:avLst>
              <a:gd name="adj" fmla="val 6631"/>
            </a:avLst>
          </a:prstGeom>
          <a:noFill/>
          <a:ln w="3175" cap="flat" cmpd="sng" algn="ctr">
            <a:solidFill>
              <a:srgbClr val="223262"/>
            </a:solidFill>
            <a:prstDash val="dash"/>
            <a:miter lim="800000"/>
          </a:ln>
          <a:effectLst/>
        </p:spPr>
        <p:txBody>
          <a:bodyPr rtlCol="0" anchor="ctr"/>
          <a:lstStyle/>
          <a:p>
            <a:pPr algn="ctr">
              <a:defRPr/>
            </a:pPr>
            <a:endParaRPr lang="en-US" kern="0" dirty="0">
              <a:solidFill>
                <a:prstClr val="white"/>
              </a:solidFill>
              <a:latin typeface="微软雅黑"/>
              <a:ea typeface="微软雅黑"/>
            </a:endParaRPr>
          </a:p>
        </p:txBody>
      </p:sp>
      <p:sp>
        <p:nvSpPr>
          <p:cNvPr id="173" name="Rounded Rectangle 6">
            <a:extLst>
              <a:ext uri="{FF2B5EF4-FFF2-40B4-BE49-F238E27FC236}">
                <a16:creationId xmlns:a16="http://schemas.microsoft.com/office/drawing/2014/main" xmlns="" id="{C4E0ACE7-32B1-DF41-A8F6-34536C81D3E6}"/>
              </a:ext>
            </a:extLst>
          </p:cNvPr>
          <p:cNvSpPr/>
          <p:nvPr/>
        </p:nvSpPr>
        <p:spPr>
          <a:xfrm>
            <a:off x="10991014" y="3938568"/>
            <a:ext cx="747283" cy="747283"/>
          </a:xfrm>
          <a:prstGeom prst="roundRect">
            <a:avLst>
              <a:gd name="adj" fmla="val 6631"/>
            </a:avLst>
          </a:prstGeom>
          <a:solidFill>
            <a:srgbClr val="00B0F0"/>
          </a:solidFill>
          <a:ln w="12700" cap="flat" cmpd="sng" algn="ctr">
            <a:noFill/>
            <a:prstDash val="solid"/>
            <a:miter lim="800000"/>
          </a:ln>
          <a:effectLst/>
        </p:spPr>
        <p:txBody>
          <a:bodyPr rtlCol="0" anchor="ctr"/>
          <a:lstStyle/>
          <a:p>
            <a:pPr algn="ctr"/>
            <a:r>
              <a:rPr lang="zh-CN" altLang="en-US" sz="1400" b="1" kern="0" dirty="0">
                <a:solidFill>
                  <a:prstClr val="white"/>
                </a:solidFill>
                <a:latin typeface="微软雅黑"/>
                <a:ea typeface="微软雅黑"/>
                <a:cs typeface="Open Sans" panose="020B0606030504020204" pitchFamily="34" charset="0"/>
              </a:rPr>
              <a:t>累计去同数</a:t>
            </a:r>
            <a:endParaRPr lang="en-US" sz="1400" b="1" kern="0" dirty="0">
              <a:solidFill>
                <a:prstClr val="white"/>
              </a:solidFill>
              <a:latin typeface="微软雅黑"/>
              <a:ea typeface="微软雅黑"/>
              <a:cs typeface="Open Sans" panose="020B0606030504020204" pitchFamily="34" charset="0"/>
            </a:endParaRPr>
          </a:p>
        </p:txBody>
      </p:sp>
      <p:sp>
        <p:nvSpPr>
          <p:cNvPr id="174" name="Rounded Rectangle 11">
            <a:extLst>
              <a:ext uri="{FF2B5EF4-FFF2-40B4-BE49-F238E27FC236}">
                <a16:creationId xmlns:a16="http://schemas.microsoft.com/office/drawing/2014/main" xmlns="" id="{5CB89902-7D21-7F4E-A52F-DDD41B30436F}"/>
              </a:ext>
            </a:extLst>
          </p:cNvPr>
          <p:cNvSpPr/>
          <p:nvPr/>
        </p:nvSpPr>
        <p:spPr>
          <a:xfrm>
            <a:off x="10933398" y="3890321"/>
            <a:ext cx="843779" cy="843779"/>
          </a:xfrm>
          <a:prstGeom prst="roundRect">
            <a:avLst>
              <a:gd name="adj" fmla="val 6631"/>
            </a:avLst>
          </a:prstGeom>
          <a:noFill/>
          <a:ln w="3175" cap="flat" cmpd="sng" algn="ctr">
            <a:solidFill>
              <a:srgbClr val="223262"/>
            </a:solidFill>
            <a:prstDash val="dash"/>
            <a:miter lim="800000"/>
          </a:ln>
          <a:effectLst/>
        </p:spPr>
        <p:txBody>
          <a:bodyPr rtlCol="0" anchor="ctr"/>
          <a:lstStyle/>
          <a:p>
            <a:pPr algn="ctr">
              <a:defRPr/>
            </a:pPr>
            <a:endParaRPr lang="en-US" kern="0" dirty="0">
              <a:solidFill>
                <a:prstClr val="white"/>
              </a:solidFill>
              <a:latin typeface="微软雅黑"/>
              <a:ea typeface="微软雅黑"/>
            </a:endParaRPr>
          </a:p>
        </p:txBody>
      </p:sp>
      <p:pic>
        <p:nvPicPr>
          <p:cNvPr id="175" name="图片 174" descr="图片包含 游戏机, 文字&#10;&#10;描述已自动生成">
            <a:extLst>
              <a:ext uri="{FF2B5EF4-FFF2-40B4-BE49-F238E27FC236}">
                <a16:creationId xmlns:a16="http://schemas.microsoft.com/office/drawing/2014/main" xmlns="" id="{10A5A699-23E7-6B4E-A23F-7203F9C98BDD}"/>
              </a:ext>
            </a:extLst>
          </p:cNvPr>
          <p:cNvPicPr>
            <a:picLocks noChangeAspect="1"/>
          </p:cNvPicPr>
          <p:nvPr/>
        </p:nvPicPr>
        <p:blipFill>
          <a:blip r:embed="rId2"/>
          <a:stretch>
            <a:fillRect/>
          </a:stretch>
        </p:blipFill>
        <p:spPr>
          <a:xfrm>
            <a:off x="9731327" y="4727881"/>
            <a:ext cx="2198268" cy="1592745"/>
          </a:xfrm>
          <a:prstGeom prst="rect">
            <a:avLst/>
          </a:prstGeom>
        </p:spPr>
      </p:pic>
      <p:sp>
        <p:nvSpPr>
          <p:cNvPr id="176" name="矩形 175"/>
          <p:cNvSpPr/>
          <p:nvPr/>
        </p:nvSpPr>
        <p:spPr>
          <a:xfrm>
            <a:off x="620275" y="968308"/>
            <a:ext cx="11196638" cy="338554"/>
          </a:xfrm>
          <a:prstGeom prst="rect">
            <a:avLst/>
          </a:prstGeom>
        </p:spPr>
        <p:txBody>
          <a:bodyPr wrap="square">
            <a:spAutoFit/>
          </a:bodyPr>
          <a:lstStyle/>
          <a:p>
            <a:pPr defTabSz="914478"/>
            <a:r>
              <a:rPr lang="zh-CN" altLang="en-US" sz="1600" dirty="0">
                <a:solidFill>
                  <a:srgbClr val="1D1D1A"/>
                </a:solidFill>
                <a:latin typeface="微软雅黑" panose="020B0503020204020204" pitchFamily="34" charset="-122"/>
                <a:ea typeface="微软雅黑" panose="020B0503020204020204" pitchFamily="34" charset="-122"/>
              </a:rPr>
              <a:t>指标收集及整理过程中指标按照不同维度、不同应用场景、口径差异进行清晰的定义及拆解</a:t>
            </a:r>
          </a:p>
        </p:txBody>
      </p:sp>
    </p:spTree>
    <p:extLst>
      <p:ext uri="{BB962C8B-B14F-4D97-AF65-F5344CB8AC3E}">
        <p14:creationId xmlns:p14="http://schemas.microsoft.com/office/powerpoint/2010/main" val="114540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3182"/>
          </a:xfrm>
        </p:spPr>
        <p:txBody>
          <a:bodyPr/>
          <a:lstStyle/>
          <a:p>
            <a:r>
              <a:rPr lang="zh-CN" altLang="en-US" dirty="0"/>
              <a:t>指标体系梳理步骤</a:t>
            </a:r>
          </a:p>
        </p:txBody>
      </p:sp>
      <p:grpSp>
        <p:nvGrpSpPr>
          <p:cNvPr id="72" name="组合 71"/>
          <p:cNvGrpSpPr/>
          <p:nvPr/>
        </p:nvGrpSpPr>
        <p:grpSpPr>
          <a:xfrm>
            <a:off x="654431" y="3237375"/>
            <a:ext cx="10771092" cy="3415119"/>
            <a:chOff x="701019" y="1330023"/>
            <a:chExt cx="10771092" cy="3415119"/>
          </a:xfrm>
        </p:grpSpPr>
        <p:grpSp>
          <p:nvGrpSpPr>
            <p:cNvPr id="73" name="组合 53"/>
            <p:cNvGrpSpPr/>
            <p:nvPr/>
          </p:nvGrpSpPr>
          <p:grpSpPr>
            <a:xfrm>
              <a:off x="815579" y="1888402"/>
              <a:ext cx="10656532" cy="2168971"/>
              <a:chOff x="1112068" y="1801753"/>
              <a:chExt cx="9003470" cy="2168971"/>
            </a:xfrm>
          </p:grpSpPr>
          <p:sp>
            <p:nvSpPr>
              <p:cNvPr id="83" name="Rectangle 120"/>
              <p:cNvSpPr/>
              <p:nvPr/>
            </p:nvSpPr>
            <p:spPr>
              <a:xfrm>
                <a:off x="1150034" y="1983285"/>
                <a:ext cx="2109396" cy="1987438"/>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Calibri" panose="020F0502020204030204"/>
                </a:endParaRPr>
              </a:p>
            </p:txBody>
          </p:sp>
          <p:sp>
            <p:nvSpPr>
              <p:cNvPr id="84" name="Rectangle 122"/>
              <p:cNvSpPr/>
              <p:nvPr/>
            </p:nvSpPr>
            <p:spPr>
              <a:xfrm>
                <a:off x="3416767" y="1963240"/>
                <a:ext cx="2138680" cy="2007484"/>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Calibri" panose="020F0502020204030204"/>
                </a:endParaRPr>
              </a:p>
            </p:txBody>
          </p:sp>
          <p:sp>
            <p:nvSpPr>
              <p:cNvPr id="85" name="Rectangle 123"/>
              <p:cNvSpPr/>
              <p:nvPr/>
            </p:nvSpPr>
            <p:spPr>
              <a:xfrm>
                <a:off x="5704111" y="2005376"/>
                <a:ext cx="2154643" cy="1965348"/>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Calibri" panose="020F0502020204030204"/>
                </a:endParaRPr>
              </a:p>
            </p:txBody>
          </p:sp>
          <p:sp>
            <p:nvSpPr>
              <p:cNvPr id="86" name="Rectangle 124"/>
              <p:cNvSpPr/>
              <p:nvPr/>
            </p:nvSpPr>
            <p:spPr>
              <a:xfrm>
                <a:off x="8023382" y="1911783"/>
                <a:ext cx="2088151" cy="2058939"/>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Calibri" panose="020F0502020204030204"/>
                </a:endParaRPr>
              </a:p>
            </p:txBody>
          </p:sp>
          <p:sp>
            <p:nvSpPr>
              <p:cNvPr id="87" name="Rounded Rectangle 79"/>
              <p:cNvSpPr/>
              <p:nvPr/>
            </p:nvSpPr>
            <p:spPr>
              <a:xfrm>
                <a:off x="1146622" y="1834538"/>
                <a:ext cx="2105519" cy="355999"/>
              </a:xfrm>
              <a:prstGeom prst="roundRect">
                <a:avLst/>
              </a:prstGeom>
              <a:solidFill>
                <a:srgbClr val="00B0F0"/>
              </a:solid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icrosoft Sans Serif" panose="020B0604020202020204" charset="0"/>
                  </a:rPr>
                  <a:t>     名称标准化</a:t>
                </a:r>
              </a:p>
            </p:txBody>
          </p:sp>
          <p:pic>
            <p:nvPicPr>
              <p:cNvPr id="88" name="Content Placeholder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25116" y="1861376"/>
                <a:ext cx="291740" cy="288000"/>
              </a:xfrm>
              <a:prstGeom prst="rect">
                <a:avLst/>
              </a:prstGeom>
            </p:spPr>
          </p:pic>
          <p:sp>
            <p:nvSpPr>
              <p:cNvPr id="89" name="Rounded Rectangle 81"/>
              <p:cNvSpPr/>
              <p:nvPr/>
            </p:nvSpPr>
            <p:spPr>
              <a:xfrm>
                <a:off x="3416767" y="1834538"/>
                <a:ext cx="2138680" cy="381858"/>
              </a:xfrm>
              <a:prstGeom prst="roundRect">
                <a:avLst/>
              </a:prstGeom>
              <a:solidFill>
                <a:srgbClr val="00B0F0"/>
              </a:solid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icrosoft Sans Serif" panose="020B0604020202020204" charset="0"/>
                  </a:rPr>
                  <a:t>       业务定义标准化</a:t>
                </a:r>
              </a:p>
            </p:txBody>
          </p:sp>
          <p:sp>
            <p:nvSpPr>
              <p:cNvPr id="90" name="Rounded Rectangle 83"/>
              <p:cNvSpPr/>
              <p:nvPr/>
            </p:nvSpPr>
            <p:spPr>
              <a:xfrm>
                <a:off x="5720074" y="1834538"/>
                <a:ext cx="2138680" cy="381858"/>
              </a:xfrm>
              <a:prstGeom prst="roundRect">
                <a:avLst/>
              </a:prstGeom>
              <a:solidFill>
                <a:srgbClr val="00B0F0"/>
              </a:solid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icrosoft Sans Serif" panose="020B0604020202020204" charset="0"/>
                  </a:rPr>
                  <a:t>       口径标准化</a:t>
                </a:r>
              </a:p>
            </p:txBody>
          </p:sp>
          <p:sp>
            <p:nvSpPr>
              <p:cNvPr id="91" name="Rounded Rectangle 85"/>
              <p:cNvSpPr/>
              <p:nvPr/>
            </p:nvSpPr>
            <p:spPr>
              <a:xfrm>
                <a:off x="8023381" y="1834538"/>
                <a:ext cx="2088152" cy="381858"/>
              </a:xfrm>
              <a:prstGeom prst="roundRect">
                <a:avLst/>
              </a:prstGeom>
              <a:solidFill>
                <a:srgbClr val="00B0F0"/>
              </a:solid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icrosoft Sans Serif" panose="020B0604020202020204" charset="0"/>
                  </a:rPr>
                  <a:t>     数据源标准化</a:t>
                </a:r>
              </a:p>
            </p:txBody>
          </p:sp>
          <p:pic>
            <p:nvPicPr>
              <p:cNvPr id="92" name="Picture 8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30890" y="1801753"/>
                <a:ext cx="468000" cy="468000"/>
              </a:xfrm>
              <a:prstGeom prst="rect">
                <a:avLst/>
              </a:prstGeom>
            </p:spPr>
          </p:pic>
          <p:pic>
            <p:nvPicPr>
              <p:cNvPr id="93" name="Picture 9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5055" y="1881467"/>
                <a:ext cx="288000" cy="288000"/>
              </a:xfrm>
              <a:prstGeom prst="rect">
                <a:avLst/>
              </a:prstGeom>
            </p:spPr>
          </p:pic>
          <p:pic>
            <p:nvPicPr>
              <p:cNvPr id="94" name="Picture 9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3400" y="1847910"/>
                <a:ext cx="324000" cy="324000"/>
              </a:xfrm>
              <a:prstGeom prst="rect">
                <a:avLst/>
              </a:prstGeom>
            </p:spPr>
          </p:pic>
          <p:sp>
            <p:nvSpPr>
              <p:cNvPr id="95" name="Rectangle 3"/>
              <p:cNvSpPr/>
              <p:nvPr/>
            </p:nvSpPr>
            <p:spPr>
              <a:xfrm>
                <a:off x="1112068" y="2201366"/>
                <a:ext cx="2160000" cy="1015663"/>
              </a:xfrm>
              <a:prstGeom prst="rect">
                <a:avLst/>
              </a:prstGeom>
            </p:spPr>
            <p:txBody>
              <a:bodyPr wrap="square">
                <a:spAutoFit/>
              </a:bodyPr>
              <a:lstStyle/>
              <a:p>
                <a:pPr marL="0" marR="0" lvl="0" indent="0" defTabSz="914478" eaLnBrk="1" fontAlgn="auto" latinLnBrk="0" hangingPunct="1">
                  <a:lnSpc>
                    <a:spcPct val="100000"/>
                  </a:lnSpc>
                  <a:spcBef>
                    <a:spcPts val="0"/>
                  </a:spcBef>
                  <a:spcAft>
                    <a:spcPts val="0"/>
                  </a:spcAft>
                  <a:buClrTx/>
                  <a:buSzTx/>
                  <a:buFont typeface="Arial" pitchFamily="34" charset="0"/>
                  <a:buChar char="•"/>
                  <a:tabLst/>
                  <a:defRPr/>
                </a:pPr>
                <a:r>
                  <a:rPr kumimoji="0" lang="zh-CN" altLang="en-US" sz="1200" b="0" i="0" u="none" strike="noStrike" kern="0" cap="none" spc="0" normalizeH="0" baseline="0" noProof="0" dirty="0" smtClean="0">
                    <a:ln>
                      <a:noFill/>
                    </a:ln>
                    <a:solidFill>
                      <a:srgbClr val="041A32"/>
                    </a:solidFill>
                    <a:effectLst/>
                    <a:uLnTx/>
                    <a:uFillTx/>
                    <a:latin typeface="微软雅黑" pitchFamily="34" charset="-122"/>
                    <a:ea typeface="微软雅黑" pitchFamily="34" charset="-122"/>
                    <a:cs typeface="Helvetica Neue" charset="0"/>
                  </a:rPr>
                  <a:t> 指标名称</a:t>
                </a:r>
                <a:endParaRPr kumimoji="0" lang="en-US" altLang="zh-CN" sz="1200" b="0" i="0" u="none" strike="noStrike" kern="0" cap="none" spc="0" normalizeH="0" baseline="0" noProof="0" dirty="0" smtClean="0">
                  <a:ln>
                    <a:noFill/>
                  </a:ln>
                  <a:solidFill>
                    <a:srgbClr val="041A32"/>
                  </a:solidFill>
                  <a:effectLst/>
                  <a:uLnTx/>
                  <a:uFillTx/>
                  <a:latin typeface="微软雅黑" pitchFamily="34" charset="-122"/>
                  <a:ea typeface="微软雅黑" pitchFamily="34" charset="-122"/>
                  <a:cs typeface="Helvetica Neue" charset="0"/>
                </a:endParaRPr>
              </a:p>
              <a:p>
                <a:pPr marL="0" marR="0" lvl="0" indent="0" defTabSz="914478" eaLnBrk="1" fontAlgn="auto" latinLnBrk="0" hangingPunct="1">
                  <a:lnSpc>
                    <a:spcPct val="100000"/>
                  </a:lnSpc>
                  <a:spcBef>
                    <a:spcPts val="0"/>
                  </a:spcBef>
                  <a:spcAft>
                    <a:spcPts val="0"/>
                  </a:spcAft>
                  <a:buClrTx/>
                  <a:buSzTx/>
                  <a:buFont typeface="Arial" pitchFamily="34" charset="0"/>
                  <a:buChar char="•"/>
                  <a:tabLst/>
                  <a:defRPr/>
                </a:pPr>
                <a:r>
                  <a:rPr kumimoji="0" lang="zh-CN" altLang="en-US" sz="1200" b="0" i="0" u="none" strike="noStrike" kern="0" cap="none" spc="0" normalizeH="0" baseline="0" noProof="0" dirty="0" smtClean="0">
                    <a:ln>
                      <a:noFill/>
                    </a:ln>
                    <a:solidFill>
                      <a:srgbClr val="041A32"/>
                    </a:solidFill>
                    <a:effectLst/>
                    <a:uLnTx/>
                    <a:uFillTx/>
                    <a:latin typeface="微软雅黑" pitchFamily="34" charset="-122"/>
                    <a:ea typeface="微软雅黑" pitchFamily="34" charset="-122"/>
                    <a:cs typeface="Helvetica Neue" charset="0"/>
                  </a:rPr>
                  <a:t> 指标编码</a:t>
                </a:r>
                <a:endParaRPr kumimoji="0" lang="en-US" altLang="zh-CN" sz="1200" b="0" i="0" u="none" strike="noStrike" kern="0" cap="none" spc="0" normalizeH="0" baseline="0" noProof="0" dirty="0" smtClean="0">
                  <a:ln>
                    <a:noFill/>
                  </a:ln>
                  <a:solidFill>
                    <a:srgbClr val="041A32"/>
                  </a:solidFill>
                  <a:effectLst/>
                  <a:uLnTx/>
                  <a:uFillTx/>
                  <a:latin typeface="微软雅黑" pitchFamily="34" charset="-122"/>
                  <a:ea typeface="微软雅黑" pitchFamily="34" charset="-122"/>
                  <a:cs typeface="Helvetica Neue" charset="0"/>
                </a:endParaRPr>
              </a:p>
              <a:p>
                <a:pPr marL="0" marR="0" lvl="0" indent="0" defTabSz="914478" eaLnBrk="1" fontAlgn="auto" latinLnBrk="0" hangingPunct="1">
                  <a:lnSpc>
                    <a:spcPct val="100000"/>
                  </a:lnSpc>
                  <a:spcBef>
                    <a:spcPts val="0"/>
                  </a:spcBef>
                  <a:spcAft>
                    <a:spcPts val="0"/>
                  </a:spcAft>
                  <a:buClrTx/>
                  <a:buSzTx/>
                  <a:buFont typeface="Arial" pitchFamily="34" charset="0"/>
                  <a:buChar char="•"/>
                  <a:tabLst/>
                  <a:defRPr/>
                </a:pPr>
                <a:r>
                  <a:rPr kumimoji="0" lang="zh-CN" altLang="en-US" sz="1200" b="0" i="0" u="none" strike="noStrike" kern="0" cap="none" spc="0" normalizeH="0" baseline="0" noProof="0" dirty="0" smtClean="0">
                    <a:ln>
                      <a:noFill/>
                    </a:ln>
                    <a:solidFill>
                      <a:srgbClr val="041A32"/>
                    </a:solidFill>
                    <a:effectLst/>
                    <a:uLnTx/>
                    <a:uFillTx/>
                    <a:latin typeface="微软雅黑" pitchFamily="34" charset="-122"/>
                    <a:ea typeface="微软雅黑" pitchFamily="34" charset="-122"/>
                    <a:cs typeface="Helvetica Neue" charset="0"/>
                  </a:rPr>
                  <a:t> 指标英文名</a:t>
                </a:r>
                <a:endParaRPr kumimoji="0" lang="en-US" altLang="zh-CN" sz="1200" b="0" i="0" u="none" strike="noStrike" kern="0" cap="none" spc="0" normalizeH="0" baseline="0" noProof="0" dirty="0" smtClean="0">
                  <a:ln>
                    <a:noFill/>
                  </a:ln>
                  <a:solidFill>
                    <a:srgbClr val="041A32"/>
                  </a:solidFill>
                  <a:effectLst/>
                  <a:uLnTx/>
                  <a:uFillTx/>
                  <a:latin typeface="微软雅黑" pitchFamily="34" charset="-122"/>
                  <a:ea typeface="微软雅黑" pitchFamily="34" charset="-122"/>
                  <a:cs typeface="Helvetica Neue" charset="0"/>
                </a:endParaRPr>
              </a:p>
              <a:p>
                <a:pPr marL="0" marR="0" lvl="0" indent="0" defTabSz="914478" eaLnBrk="1" fontAlgn="auto" latinLnBrk="0" hangingPunct="1">
                  <a:lnSpc>
                    <a:spcPct val="100000"/>
                  </a:lnSpc>
                  <a:spcBef>
                    <a:spcPts val="0"/>
                  </a:spcBef>
                  <a:spcAft>
                    <a:spcPts val="0"/>
                  </a:spcAft>
                  <a:buClrTx/>
                  <a:buSzTx/>
                  <a:buFont typeface="Arial" pitchFamily="34" charset="0"/>
                  <a:buChar char="•"/>
                  <a:tabLst/>
                  <a:defRPr/>
                </a:pPr>
                <a:r>
                  <a:rPr kumimoji="0" lang="zh-CN" altLang="en-US" sz="1200" b="0" i="0" u="none" strike="noStrike" kern="0" cap="none" spc="0" normalizeH="0" baseline="0" noProof="0" dirty="0" smtClean="0">
                    <a:ln>
                      <a:noFill/>
                    </a:ln>
                    <a:solidFill>
                      <a:srgbClr val="041A32"/>
                    </a:solidFill>
                    <a:effectLst/>
                    <a:uLnTx/>
                    <a:uFillTx/>
                    <a:latin typeface="微软雅黑" pitchFamily="34" charset="-122"/>
                    <a:ea typeface="微软雅黑" pitchFamily="34" charset="-122"/>
                    <a:cs typeface="Helvetica Neue" charset="0"/>
                  </a:rPr>
                  <a:t> 指标别名</a:t>
                </a:r>
                <a:endParaRPr kumimoji="0" lang="en-US" altLang="zh-CN" sz="1200" b="0" i="0" u="none" strike="noStrike" kern="0" cap="none" spc="0" normalizeH="0" baseline="0" noProof="0" dirty="0" smtClean="0">
                  <a:ln>
                    <a:noFill/>
                  </a:ln>
                  <a:solidFill>
                    <a:srgbClr val="041A32"/>
                  </a:solidFill>
                  <a:effectLst/>
                  <a:uLnTx/>
                  <a:uFillTx/>
                  <a:latin typeface="微软雅黑" pitchFamily="34" charset="-122"/>
                  <a:ea typeface="微软雅黑" pitchFamily="34" charset="-122"/>
                  <a:cs typeface="Helvetica Neue" charset="0"/>
                </a:endParaRPr>
              </a:p>
              <a:p>
                <a:pPr marL="0" marR="0" lvl="0" indent="0" defTabSz="914478" eaLnBrk="1" fontAlgn="auto" latinLnBrk="0" hangingPunct="1">
                  <a:lnSpc>
                    <a:spcPct val="100000"/>
                  </a:lnSpc>
                  <a:spcBef>
                    <a:spcPts val="0"/>
                  </a:spcBef>
                  <a:spcAft>
                    <a:spcPts val="0"/>
                  </a:spcAft>
                  <a:buClrTx/>
                  <a:buSzTx/>
                  <a:buFont typeface="Arial" pitchFamily="34" charset="0"/>
                  <a:buChar char="•"/>
                  <a:tabLst/>
                  <a:defRPr/>
                </a:pPr>
                <a:r>
                  <a:rPr kumimoji="0" lang="en-US" altLang="zh-CN" sz="1200" b="0" i="0" u="none" strike="noStrike" kern="0" cap="none" spc="0" normalizeH="0" baseline="0" noProof="0" dirty="0" smtClean="0">
                    <a:ln>
                      <a:noFill/>
                    </a:ln>
                    <a:solidFill>
                      <a:srgbClr val="041A32"/>
                    </a:solidFill>
                    <a:effectLst/>
                    <a:uLnTx/>
                    <a:uFillTx/>
                    <a:latin typeface="微软雅黑" pitchFamily="34" charset="-122"/>
                    <a:ea typeface="微软雅黑" pitchFamily="34" charset="-122"/>
                    <a:cs typeface="Helvetica Neue" charset="0"/>
                  </a:rPr>
                  <a:t>…</a:t>
                </a:r>
              </a:p>
            </p:txBody>
          </p:sp>
          <p:sp>
            <p:nvSpPr>
              <p:cNvPr id="96" name="Rectangle 72"/>
              <p:cNvSpPr/>
              <p:nvPr/>
            </p:nvSpPr>
            <p:spPr>
              <a:xfrm>
                <a:off x="3377397" y="2224976"/>
                <a:ext cx="2160000" cy="830997"/>
              </a:xfrm>
              <a:prstGeom prst="rect">
                <a:avLst/>
              </a:prstGeom>
            </p:spPr>
            <p:txBody>
              <a:bodyPr wrap="square">
                <a:spAutoFit/>
              </a:bodyPr>
              <a:lstStyle/>
              <a:p>
                <a:pPr marL="0" marR="0" lvl="0" indent="0" defTabSz="914478" eaLnBrk="1" fontAlgn="auto" latinLnBrk="0" hangingPunct="1">
                  <a:lnSpc>
                    <a:spcPct val="100000"/>
                  </a:lnSpc>
                  <a:spcBef>
                    <a:spcPts val="0"/>
                  </a:spcBef>
                  <a:spcAft>
                    <a:spcPts val="0"/>
                  </a:spcAft>
                  <a:buClrTx/>
                  <a:buSzTx/>
                  <a:buFont typeface="Arial" pitchFamily="34" charset="0"/>
                  <a:buChar char="•"/>
                  <a:tabLst/>
                  <a:defRPr/>
                </a:pPr>
                <a:r>
                  <a:rPr kumimoji="0" lang="zh-CN" altLang="en-US" sz="1200" b="0" i="0" u="none" strike="noStrike" kern="0" cap="none" spc="0" normalizeH="0" baseline="0" noProof="0" dirty="0" smtClean="0">
                    <a:ln>
                      <a:noFill/>
                    </a:ln>
                    <a:solidFill>
                      <a:srgbClr val="041A32"/>
                    </a:solidFill>
                    <a:effectLst/>
                    <a:uLnTx/>
                    <a:uFillTx/>
                    <a:latin typeface="微软雅黑" pitchFamily="34" charset="-122"/>
                    <a:ea typeface="微软雅黑" pitchFamily="34" charset="-122"/>
                    <a:cs typeface="Helvetica Neue" charset="0"/>
                  </a:rPr>
                  <a:t> 指标的业务定义</a:t>
                </a:r>
                <a:endParaRPr kumimoji="0" lang="en-US" altLang="zh-CN" sz="1200" b="0" i="0" u="none" strike="noStrike" kern="0" cap="none" spc="0" normalizeH="0" baseline="0" noProof="0" dirty="0" smtClean="0">
                  <a:ln>
                    <a:noFill/>
                  </a:ln>
                  <a:solidFill>
                    <a:srgbClr val="041A32"/>
                  </a:solidFill>
                  <a:effectLst/>
                  <a:uLnTx/>
                  <a:uFillTx/>
                  <a:latin typeface="微软雅黑" pitchFamily="34" charset="-122"/>
                  <a:ea typeface="微软雅黑" pitchFamily="34" charset="-122"/>
                  <a:cs typeface="Helvetica Neue" charset="0"/>
                </a:endParaRPr>
              </a:p>
              <a:p>
                <a:pPr marL="0" marR="0" lvl="0" indent="0" defTabSz="914478" eaLnBrk="1" fontAlgn="auto" latinLnBrk="0" hangingPunct="1">
                  <a:lnSpc>
                    <a:spcPct val="100000"/>
                  </a:lnSpc>
                  <a:spcBef>
                    <a:spcPts val="0"/>
                  </a:spcBef>
                  <a:spcAft>
                    <a:spcPts val="0"/>
                  </a:spcAft>
                  <a:buClrTx/>
                  <a:buSzTx/>
                  <a:buFont typeface="Arial" pitchFamily="34" charset="0"/>
                  <a:buChar char="•"/>
                  <a:tabLst/>
                  <a:defRPr/>
                </a:pPr>
                <a:r>
                  <a:rPr kumimoji="0" lang="zh-CN" altLang="en-US" sz="1200" b="0" i="0" u="none" strike="noStrike" kern="0" cap="none" spc="0" normalizeH="0" baseline="0" noProof="0" dirty="0" smtClean="0">
                    <a:ln>
                      <a:noFill/>
                    </a:ln>
                    <a:solidFill>
                      <a:srgbClr val="041A32"/>
                    </a:solidFill>
                    <a:effectLst/>
                    <a:uLnTx/>
                    <a:uFillTx/>
                    <a:latin typeface="微软雅黑" pitchFamily="34" charset="-122"/>
                    <a:ea typeface="微软雅黑" pitchFamily="34" charset="-122"/>
                    <a:cs typeface="Helvetica Neue" charset="0"/>
                  </a:rPr>
                  <a:t> 指标内涵标准化</a:t>
                </a:r>
                <a:endParaRPr kumimoji="0" lang="en-US" altLang="zh-CN" sz="1200" b="0" i="0" u="none" strike="noStrike" kern="0" cap="none" spc="0" normalizeH="0" baseline="0" noProof="0" dirty="0" smtClean="0">
                  <a:ln>
                    <a:noFill/>
                  </a:ln>
                  <a:solidFill>
                    <a:srgbClr val="041A32"/>
                  </a:solidFill>
                  <a:effectLst/>
                  <a:uLnTx/>
                  <a:uFillTx/>
                  <a:latin typeface="微软雅黑" pitchFamily="34" charset="-122"/>
                  <a:ea typeface="微软雅黑" pitchFamily="34" charset="-122"/>
                  <a:cs typeface="Helvetica Neue" charset="0"/>
                </a:endParaRPr>
              </a:p>
              <a:p>
                <a:pPr marL="0" marR="0" lvl="0" indent="0" defTabSz="914478" eaLnBrk="1" fontAlgn="auto" latinLnBrk="0" hangingPunct="1">
                  <a:lnSpc>
                    <a:spcPct val="100000"/>
                  </a:lnSpc>
                  <a:spcBef>
                    <a:spcPts val="0"/>
                  </a:spcBef>
                  <a:spcAft>
                    <a:spcPts val="0"/>
                  </a:spcAft>
                  <a:buClrTx/>
                  <a:buSzTx/>
                  <a:buFont typeface="Arial" pitchFamily="34" charset="0"/>
                  <a:buChar char="•"/>
                  <a:tabLst/>
                  <a:defRPr/>
                </a:pPr>
                <a:r>
                  <a:rPr kumimoji="0" lang="zh-CN" altLang="en-US" sz="1200" b="0" i="0" u="none" strike="noStrike" kern="0" cap="none" spc="0" normalizeH="0" baseline="0" noProof="0" dirty="0" smtClean="0">
                    <a:ln>
                      <a:noFill/>
                    </a:ln>
                    <a:solidFill>
                      <a:srgbClr val="041A32"/>
                    </a:solidFill>
                    <a:effectLst/>
                    <a:uLnTx/>
                    <a:uFillTx/>
                    <a:latin typeface="微软雅黑" pitchFamily="34" charset="-122"/>
                    <a:ea typeface="微软雅黑" pitchFamily="34" charset="-122"/>
                    <a:cs typeface="Helvetica Neue" charset="0"/>
                  </a:rPr>
                  <a:t> 指标业务主题</a:t>
                </a:r>
                <a:endParaRPr kumimoji="0" lang="en-US" altLang="zh-CN" sz="1200" b="0" i="0" u="none" strike="noStrike" kern="0" cap="none" spc="0" normalizeH="0" baseline="0" noProof="0" dirty="0" smtClean="0">
                  <a:ln>
                    <a:noFill/>
                  </a:ln>
                  <a:solidFill>
                    <a:srgbClr val="041A32"/>
                  </a:solidFill>
                  <a:effectLst/>
                  <a:uLnTx/>
                  <a:uFillTx/>
                  <a:latin typeface="微软雅黑" pitchFamily="34" charset="-122"/>
                  <a:ea typeface="微软雅黑" pitchFamily="34" charset="-122"/>
                  <a:cs typeface="Helvetica Neue" charset="0"/>
                </a:endParaRPr>
              </a:p>
              <a:p>
                <a:pPr marL="0" marR="0" lvl="0" indent="0" defTabSz="914478" eaLnBrk="1" fontAlgn="auto" latinLnBrk="0" hangingPunct="1">
                  <a:lnSpc>
                    <a:spcPct val="100000"/>
                  </a:lnSpc>
                  <a:spcBef>
                    <a:spcPts val="0"/>
                  </a:spcBef>
                  <a:spcAft>
                    <a:spcPts val="0"/>
                  </a:spcAft>
                  <a:buClrTx/>
                  <a:buSzTx/>
                  <a:buFont typeface="Arial" pitchFamily="34" charset="0"/>
                  <a:buChar char="•"/>
                  <a:tabLst/>
                  <a:defRPr/>
                </a:pPr>
                <a:r>
                  <a:rPr kumimoji="0" lang="en-US" altLang="zh-CN" sz="1200" b="0" i="0" u="none" strike="noStrike" kern="0" cap="none" spc="0" normalizeH="0" baseline="0" noProof="0" dirty="0" smtClean="0">
                    <a:ln>
                      <a:noFill/>
                    </a:ln>
                    <a:solidFill>
                      <a:srgbClr val="041A32"/>
                    </a:solidFill>
                    <a:effectLst/>
                    <a:uLnTx/>
                    <a:uFillTx/>
                    <a:latin typeface="微软雅黑" pitchFamily="34" charset="-122"/>
                    <a:ea typeface="微软雅黑" pitchFamily="34" charset="-122"/>
                    <a:cs typeface="Helvetica Neue" charset="0"/>
                  </a:rPr>
                  <a:t>…</a:t>
                </a:r>
              </a:p>
            </p:txBody>
          </p:sp>
          <p:sp>
            <p:nvSpPr>
              <p:cNvPr id="97" name="Rectangle 111"/>
              <p:cNvSpPr/>
              <p:nvPr/>
            </p:nvSpPr>
            <p:spPr>
              <a:xfrm>
                <a:off x="7955538" y="2190537"/>
                <a:ext cx="2160000" cy="1384995"/>
              </a:xfrm>
              <a:prstGeom prst="rect">
                <a:avLst/>
              </a:prstGeom>
            </p:spPr>
            <p:txBody>
              <a:bodyPr wrap="square">
                <a:spAutoFit/>
              </a:bodyPr>
              <a:lstStyle/>
              <a:p>
                <a:pPr marL="0" marR="0" lvl="0" indent="0" defTabSz="914478" eaLnBrk="1" fontAlgn="auto" latinLnBrk="0" hangingPunct="1">
                  <a:lnSpc>
                    <a:spcPct val="100000"/>
                  </a:lnSpc>
                  <a:spcBef>
                    <a:spcPts val="0"/>
                  </a:spcBef>
                  <a:spcAft>
                    <a:spcPts val="0"/>
                  </a:spcAft>
                  <a:buClrTx/>
                  <a:buSzTx/>
                  <a:buFont typeface="Arial" pitchFamily="34" charset="0"/>
                  <a:buChar char="•"/>
                  <a:tabLst/>
                  <a:defRPr/>
                </a:pPr>
                <a:r>
                  <a:rPr kumimoji="0" lang="zh-CN" altLang="en-US" sz="1200" b="0" i="0" u="none" strike="noStrike" kern="0" cap="none" spc="0" normalizeH="0" baseline="0" noProof="0" dirty="0" smtClean="0">
                    <a:ln>
                      <a:noFill/>
                    </a:ln>
                    <a:solidFill>
                      <a:srgbClr val="041A32"/>
                    </a:solidFill>
                    <a:effectLst/>
                    <a:uLnTx/>
                    <a:uFillTx/>
                    <a:latin typeface="微软雅黑" pitchFamily="34" charset="-122"/>
                    <a:ea typeface="微软雅黑" pitchFamily="34" charset="-122"/>
                    <a:cs typeface="Helvetica Neue" charset="0"/>
                  </a:rPr>
                  <a:t> 可信来源系统</a:t>
                </a:r>
                <a:endParaRPr kumimoji="0" lang="en-US" altLang="zh-CN" sz="1200" b="0" i="0" u="none" strike="noStrike" kern="0" cap="none" spc="0" normalizeH="0" baseline="0" noProof="0" dirty="0" smtClean="0">
                  <a:ln>
                    <a:noFill/>
                  </a:ln>
                  <a:solidFill>
                    <a:srgbClr val="041A32"/>
                  </a:solidFill>
                  <a:effectLst/>
                  <a:uLnTx/>
                  <a:uFillTx/>
                  <a:latin typeface="微软雅黑" pitchFamily="34" charset="-122"/>
                  <a:ea typeface="微软雅黑" pitchFamily="34" charset="-122"/>
                  <a:cs typeface="Helvetica Neue" charset="0"/>
                </a:endParaRPr>
              </a:p>
              <a:p>
                <a:pPr marL="0" marR="0" lvl="0" indent="0" defTabSz="914478" eaLnBrk="1" fontAlgn="auto" latinLnBrk="0" hangingPunct="1">
                  <a:lnSpc>
                    <a:spcPct val="100000"/>
                  </a:lnSpc>
                  <a:spcBef>
                    <a:spcPts val="0"/>
                  </a:spcBef>
                  <a:spcAft>
                    <a:spcPts val="0"/>
                  </a:spcAft>
                  <a:buClrTx/>
                  <a:buSzTx/>
                  <a:buFont typeface="Arial" pitchFamily="34" charset="0"/>
                  <a:buChar char="•"/>
                  <a:tabLst/>
                  <a:defRPr/>
                </a:pPr>
                <a:r>
                  <a:rPr kumimoji="0" lang="zh-CN" altLang="en-US" sz="1200" b="0" i="0" u="none" strike="noStrike" kern="0" cap="none" spc="0" normalizeH="0" baseline="0" noProof="0" dirty="0" smtClean="0">
                    <a:ln>
                      <a:noFill/>
                    </a:ln>
                    <a:solidFill>
                      <a:srgbClr val="041A32"/>
                    </a:solidFill>
                    <a:effectLst/>
                    <a:uLnTx/>
                    <a:uFillTx/>
                    <a:latin typeface="微软雅黑" pitchFamily="34" charset="-122"/>
                    <a:ea typeface="微软雅黑" pitchFamily="34" charset="-122"/>
                    <a:cs typeface="Helvetica Neue" charset="0"/>
                  </a:rPr>
                  <a:t> 数据对口部门</a:t>
                </a:r>
                <a:endParaRPr kumimoji="0" lang="en-US" altLang="zh-CN" sz="1200" b="0" i="0" u="none" strike="noStrike" kern="0" cap="none" spc="0" normalizeH="0" baseline="0" noProof="0" dirty="0" smtClean="0">
                  <a:ln>
                    <a:noFill/>
                  </a:ln>
                  <a:solidFill>
                    <a:srgbClr val="041A32"/>
                  </a:solidFill>
                  <a:effectLst/>
                  <a:uLnTx/>
                  <a:uFillTx/>
                  <a:latin typeface="微软雅黑" pitchFamily="34" charset="-122"/>
                  <a:ea typeface="微软雅黑" pitchFamily="34" charset="-122"/>
                  <a:cs typeface="Helvetica Neue" charset="0"/>
                </a:endParaRPr>
              </a:p>
              <a:p>
                <a:pPr marL="0" marR="0" lvl="0" indent="0" defTabSz="914478" eaLnBrk="1" fontAlgn="auto" latinLnBrk="0" hangingPunct="1">
                  <a:lnSpc>
                    <a:spcPct val="100000"/>
                  </a:lnSpc>
                  <a:spcBef>
                    <a:spcPts val="0"/>
                  </a:spcBef>
                  <a:spcAft>
                    <a:spcPts val="0"/>
                  </a:spcAft>
                  <a:buClrTx/>
                  <a:buSzTx/>
                  <a:buFont typeface="Arial" pitchFamily="34" charset="0"/>
                  <a:buChar char="•"/>
                  <a:tabLst/>
                  <a:defRPr/>
                </a:pPr>
                <a:r>
                  <a:rPr kumimoji="0" lang="en-US" altLang="zh-CN" sz="1200" b="0" i="0" u="none" strike="noStrike" kern="0" cap="none" spc="0" normalizeH="0" baseline="0" noProof="0" dirty="0" smtClean="0">
                    <a:ln>
                      <a:noFill/>
                    </a:ln>
                    <a:solidFill>
                      <a:srgbClr val="041A32"/>
                    </a:solidFill>
                    <a:effectLst/>
                    <a:uLnTx/>
                    <a:uFillTx/>
                    <a:latin typeface="微软雅黑" pitchFamily="34" charset="-122"/>
                    <a:ea typeface="微软雅黑" pitchFamily="34" charset="-122"/>
                    <a:cs typeface="Helvetica Neue" charset="0"/>
                  </a:rPr>
                  <a:t> </a:t>
                </a:r>
                <a:r>
                  <a:rPr kumimoji="0" lang="zh-CN" altLang="en-US" sz="1200" b="0" i="0" u="none" strike="noStrike" kern="0" cap="none" spc="0" normalizeH="0" baseline="0" noProof="0" dirty="0" smtClean="0">
                    <a:ln>
                      <a:noFill/>
                    </a:ln>
                    <a:solidFill>
                      <a:srgbClr val="041A32"/>
                    </a:solidFill>
                    <a:effectLst/>
                    <a:uLnTx/>
                    <a:uFillTx/>
                    <a:latin typeface="微软雅黑" pitchFamily="34" charset="-122"/>
                    <a:ea typeface="微软雅黑" pitchFamily="34" charset="-122"/>
                    <a:cs typeface="Helvetica Neue" charset="0"/>
                  </a:rPr>
                  <a:t>制定依据</a:t>
                </a:r>
                <a:endParaRPr kumimoji="0" lang="en-US" altLang="zh-CN" sz="1200" b="0" i="0" u="none" strike="noStrike" kern="0" cap="none" spc="0" normalizeH="0" baseline="0" noProof="0" dirty="0" smtClean="0">
                  <a:ln>
                    <a:noFill/>
                  </a:ln>
                  <a:solidFill>
                    <a:srgbClr val="041A32"/>
                  </a:solidFill>
                  <a:effectLst/>
                  <a:uLnTx/>
                  <a:uFillTx/>
                  <a:latin typeface="微软雅黑" pitchFamily="34" charset="-122"/>
                  <a:ea typeface="微软雅黑" pitchFamily="34" charset="-122"/>
                  <a:cs typeface="Helvetica Neue" charset="0"/>
                </a:endParaRPr>
              </a:p>
              <a:p>
                <a:pPr marL="0" marR="0" lvl="0" indent="0" defTabSz="914478" eaLnBrk="1" fontAlgn="auto" latinLnBrk="0" hangingPunct="1">
                  <a:lnSpc>
                    <a:spcPct val="100000"/>
                  </a:lnSpc>
                  <a:spcBef>
                    <a:spcPts val="0"/>
                  </a:spcBef>
                  <a:spcAft>
                    <a:spcPts val="0"/>
                  </a:spcAft>
                  <a:buClrTx/>
                  <a:buSzTx/>
                  <a:buFont typeface="Arial" pitchFamily="34" charset="0"/>
                  <a:buChar char="•"/>
                  <a:tabLst/>
                  <a:defRPr/>
                </a:pPr>
                <a:r>
                  <a:rPr kumimoji="0" lang="zh-CN" altLang="en-US" sz="1200" b="0" i="0" u="none" strike="noStrike" kern="0" cap="none" spc="0" normalizeH="0" baseline="0" noProof="0" dirty="0" smtClean="0">
                    <a:ln>
                      <a:noFill/>
                    </a:ln>
                    <a:solidFill>
                      <a:srgbClr val="041A32"/>
                    </a:solidFill>
                    <a:effectLst/>
                    <a:uLnTx/>
                    <a:uFillTx/>
                    <a:latin typeface="微软雅黑" pitchFamily="34" charset="-122"/>
                    <a:ea typeface="微软雅黑" pitchFamily="34" charset="-122"/>
                    <a:cs typeface="Helvetica Neue" charset="0"/>
                  </a:rPr>
                  <a:t> 数据源差异描述</a:t>
                </a:r>
                <a:endParaRPr kumimoji="0" lang="en-US" altLang="zh-CN" sz="1200" b="0" i="0" u="none" strike="noStrike" kern="0" cap="none" spc="0" normalizeH="0" baseline="0" noProof="0" dirty="0" smtClean="0">
                  <a:ln>
                    <a:noFill/>
                  </a:ln>
                  <a:solidFill>
                    <a:srgbClr val="041A32"/>
                  </a:solidFill>
                  <a:effectLst/>
                  <a:uLnTx/>
                  <a:uFillTx/>
                  <a:latin typeface="微软雅黑" pitchFamily="34" charset="-122"/>
                  <a:ea typeface="微软雅黑" pitchFamily="34" charset="-122"/>
                  <a:cs typeface="Helvetica Neue" charset="0"/>
                </a:endParaRPr>
              </a:p>
              <a:p>
                <a:pPr marL="0" marR="0" lvl="0" indent="0" defTabSz="914478" eaLnBrk="1" fontAlgn="auto" latinLnBrk="0" hangingPunct="1">
                  <a:lnSpc>
                    <a:spcPct val="100000"/>
                  </a:lnSpc>
                  <a:spcBef>
                    <a:spcPts val="0"/>
                  </a:spcBef>
                  <a:spcAft>
                    <a:spcPts val="0"/>
                  </a:spcAft>
                  <a:buClrTx/>
                  <a:buSzTx/>
                  <a:buFont typeface="Arial" pitchFamily="34" charset="0"/>
                  <a:buChar char="•"/>
                  <a:tabLst/>
                  <a:defRPr/>
                </a:pPr>
                <a:r>
                  <a:rPr kumimoji="0" lang="en-US" altLang="zh-CN" sz="1200" b="0" i="0" u="none" strike="noStrike" kern="0" cap="none" spc="0" normalizeH="0" baseline="0" noProof="0" dirty="0" smtClean="0">
                    <a:ln>
                      <a:noFill/>
                    </a:ln>
                    <a:solidFill>
                      <a:srgbClr val="041A32"/>
                    </a:solidFill>
                    <a:effectLst/>
                    <a:uLnTx/>
                    <a:uFillTx/>
                    <a:latin typeface="微软雅黑" pitchFamily="34" charset="-122"/>
                    <a:ea typeface="微软雅黑" pitchFamily="34" charset="-122"/>
                    <a:cs typeface="Helvetica Neue" charset="0"/>
                  </a:rPr>
                  <a:t>…</a:t>
                </a:r>
              </a:p>
              <a:p>
                <a:pPr marL="0" marR="0" lvl="0" indent="0" defTabSz="914478" eaLnBrk="1" fontAlgn="auto"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smtClean="0">
                  <a:ln>
                    <a:noFill/>
                  </a:ln>
                  <a:solidFill>
                    <a:srgbClr val="000000"/>
                  </a:solidFill>
                  <a:effectLst/>
                  <a:uLnTx/>
                  <a:uFillTx/>
                  <a:latin typeface="Calibri" panose="020F0502020204030204"/>
                  <a:ea typeface="微软雅黑" pitchFamily="34" charset="-122"/>
                  <a:cs typeface="Helvetica Neue" charset="0"/>
                </a:endParaRPr>
              </a:p>
              <a:p>
                <a:pPr marL="0" marR="0" lvl="0" indent="0" defTabSz="914478" eaLnBrk="1" fontAlgn="auto"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smtClean="0">
                  <a:ln>
                    <a:noFill/>
                  </a:ln>
                  <a:solidFill>
                    <a:srgbClr val="041A32"/>
                  </a:solidFill>
                  <a:effectLst/>
                  <a:uLnTx/>
                  <a:uFillTx/>
                  <a:latin typeface="微软雅黑" pitchFamily="34" charset="-122"/>
                  <a:ea typeface="微软雅黑" pitchFamily="34" charset="-122"/>
                  <a:cs typeface="Helvetica Neue" charset="0"/>
                </a:endParaRPr>
              </a:p>
            </p:txBody>
          </p:sp>
          <p:sp>
            <p:nvSpPr>
              <p:cNvPr id="98" name="Rectangle 58"/>
              <p:cNvSpPr/>
              <p:nvPr/>
            </p:nvSpPr>
            <p:spPr>
              <a:xfrm>
                <a:off x="5676105" y="2216396"/>
                <a:ext cx="2160000" cy="1754326"/>
              </a:xfrm>
              <a:prstGeom prst="rect">
                <a:avLst/>
              </a:prstGeom>
            </p:spPr>
            <p:txBody>
              <a:bodyPr wrap="square">
                <a:spAutoFit/>
              </a:bodyPr>
              <a:lstStyle/>
              <a:p>
                <a:pPr marL="0" marR="0" lvl="0" indent="0" defTabSz="914478" eaLnBrk="1" fontAlgn="auto" latinLnBrk="0" hangingPunct="1">
                  <a:lnSpc>
                    <a:spcPct val="100000"/>
                  </a:lnSpc>
                  <a:spcBef>
                    <a:spcPts val="0"/>
                  </a:spcBef>
                  <a:spcAft>
                    <a:spcPts val="0"/>
                  </a:spcAft>
                  <a:buClrTx/>
                  <a:buSzTx/>
                  <a:buFont typeface="Arial" pitchFamily="34" charset="0"/>
                  <a:buChar char="•"/>
                  <a:tabLst/>
                  <a:defRPr/>
                </a:pPr>
                <a:r>
                  <a:rPr kumimoji="0" lang="zh-CN" altLang="en-US" sz="1200" b="0" i="0" u="none" strike="noStrike" kern="0" cap="none" spc="0" normalizeH="0" baseline="0" noProof="0" dirty="0" smtClean="0">
                    <a:ln>
                      <a:noFill/>
                    </a:ln>
                    <a:solidFill>
                      <a:srgbClr val="041A32"/>
                    </a:solidFill>
                    <a:effectLst/>
                    <a:uLnTx/>
                    <a:uFillTx/>
                    <a:latin typeface="微软雅黑" pitchFamily="34" charset="-122"/>
                    <a:ea typeface="微软雅黑" pitchFamily="34" charset="-122"/>
                    <a:cs typeface="Helvetica Neue" charset="0"/>
                  </a:rPr>
                  <a:t> 指标口径</a:t>
                </a:r>
                <a:endParaRPr kumimoji="0" lang="en-US" altLang="zh-CN" sz="1200" b="0" i="0" u="none" strike="noStrike" kern="0" cap="none" spc="0" normalizeH="0" baseline="0" noProof="0" dirty="0" smtClean="0">
                  <a:ln>
                    <a:noFill/>
                  </a:ln>
                  <a:solidFill>
                    <a:srgbClr val="041A32"/>
                  </a:solidFill>
                  <a:effectLst/>
                  <a:uLnTx/>
                  <a:uFillTx/>
                  <a:latin typeface="微软雅黑" pitchFamily="34" charset="-122"/>
                  <a:ea typeface="微软雅黑" pitchFamily="34" charset="-122"/>
                  <a:cs typeface="Helvetica Neue" charset="0"/>
                </a:endParaRPr>
              </a:p>
              <a:p>
                <a:pPr marL="0" marR="0" lvl="0" indent="0" defTabSz="914478" eaLnBrk="1" fontAlgn="auto" latinLnBrk="0" hangingPunct="1">
                  <a:lnSpc>
                    <a:spcPct val="100000"/>
                  </a:lnSpc>
                  <a:spcBef>
                    <a:spcPts val="0"/>
                  </a:spcBef>
                  <a:spcAft>
                    <a:spcPts val="0"/>
                  </a:spcAft>
                  <a:buClrTx/>
                  <a:buSzTx/>
                  <a:buFont typeface="Arial" pitchFamily="34" charset="0"/>
                  <a:buChar char="•"/>
                  <a:tabLst/>
                  <a:defRPr/>
                </a:pPr>
                <a:r>
                  <a:rPr kumimoji="0" lang="zh-CN" altLang="en-US" sz="1200" b="0" i="0" u="none" strike="noStrike" kern="0" cap="none" spc="0" normalizeH="0" baseline="0" noProof="0" dirty="0" smtClean="0">
                    <a:ln>
                      <a:noFill/>
                    </a:ln>
                    <a:solidFill>
                      <a:srgbClr val="041A32"/>
                    </a:solidFill>
                    <a:effectLst/>
                    <a:uLnTx/>
                    <a:uFillTx/>
                    <a:latin typeface="微软雅黑" pitchFamily="34" charset="-122"/>
                    <a:ea typeface="微软雅黑" pitchFamily="34" charset="-122"/>
                    <a:cs typeface="Helvetica Neue" charset="0"/>
                  </a:rPr>
                  <a:t> 指标规则</a:t>
                </a:r>
                <a:endParaRPr kumimoji="0" lang="en-US" altLang="zh-CN" sz="1200" b="0" i="0" u="none" strike="noStrike" kern="0" cap="none" spc="0" normalizeH="0" baseline="0" noProof="0" dirty="0" smtClean="0">
                  <a:ln>
                    <a:noFill/>
                  </a:ln>
                  <a:solidFill>
                    <a:srgbClr val="041A32"/>
                  </a:solidFill>
                  <a:effectLst/>
                  <a:uLnTx/>
                  <a:uFillTx/>
                  <a:latin typeface="微软雅黑" pitchFamily="34" charset="-122"/>
                  <a:ea typeface="微软雅黑" pitchFamily="34" charset="-122"/>
                  <a:cs typeface="Helvetica Neue" charset="0"/>
                </a:endParaRPr>
              </a:p>
              <a:p>
                <a:pPr marL="0" marR="0" lvl="0" indent="0" defTabSz="914478" eaLnBrk="1" fontAlgn="auto" latinLnBrk="0" hangingPunct="1">
                  <a:lnSpc>
                    <a:spcPct val="100000"/>
                  </a:lnSpc>
                  <a:spcBef>
                    <a:spcPts val="0"/>
                  </a:spcBef>
                  <a:spcAft>
                    <a:spcPts val="0"/>
                  </a:spcAft>
                  <a:buClrTx/>
                  <a:buSzTx/>
                  <a:buFont typeface="Arial" pitchFamily="34" charset="0"/>
                  <a:buChar char="•"/>
                  <a:tabLst/>
                  <a:defRPr/>
                </a:pPr>
                <a:r>
                  <a:rPr kumimoji="0" lang="zh-CN" altLang="en-US" sz="1200" b="0" i="0" u="none" strike="noStrike" kern="0" cap="none" spc="0" normalizeH="0" baseline="0" noProof="0" dirty="0" smtClean="0">
                    <a:ln>
                      <a:noFill/>
                    </a:ln>
                    <a:solidFill>
                      <a:srgbClr val="041A32"/>
                    </a:solidFill>
                    <a:effectLst/>
                    <a:uLnTx/>
                    <a:uFillTx/>
                    <a:latin typeface="微软雅黑" pitchFamily="34" charset="-122"/>
                    <a:ea typeface="微软雅黑" pitchFamily="34" charset="-122"/>
                    <a:cs typeface="Helvetica Neue" charset="0"/>
                  </a:rPr>
                  <a:t> 计算公式</a:t>
                </a:r>
                <a:endParaRPr kumimoji="0" lang="en-US" altLang="zh-CN" sz="1200" b="0" i="0" u="none" strike="noStrike" kern="0" cap="none" spc="0" normalizeH="0" baseline="0" noProof="0" dirty="0" smtClean="0">
                  <a:ln>
                    <a:noFill/>
                  </a:ln>
                  <a:solidFill>
                    <a:srgbClr val="041A32"/>
                  </a:solidFill>
                  <a:effectLst/>
                  <a:uLnTx/>
                  <a:uFillTx/>
                  <a:latin typeface="微软雅黑" pitchFamily="34" charset="-122"/>
                  <a:ea typeface="微软雅黑" pitchFamily="34" charset="-122"/>
                  <a:cs typeface="Helvetica Neue" charset="0"/>
                </a:endParaRPr>
              </a:p>
              <a:p>
                <a:pPr marL="0" marR="0" lvl="0" indent="0" defTabSz="914478" eaLnBrk="1" fontAlgn="auto" latinLnBrk="0" hangingPunct="1">
                  <a:lnSpc>
                    <a:spcPct val="100000"/>
                  </a:lnSpc>
                  <a:spcBef>
                    <a:spcPts val="0"/>
                  </a:spcBef>
                  <a:spcAft>
                    <a:spcPts val="0"/>
                  </a:spcAft>
                  <a:buClrTx/>
                  <a:buSzTx/>
                  <a:buFont typeface="Arial" pitchFamily="34" charset="0"/>
                  <a:buChar char="•"/>
                  <a:tabLst/>
                  <a:defRPr/>
                </a:pPr>
                <a:r>
                  <a:rPr kumimoji="0" lang="zh-CN" altLang="en-US" sz="1200" b="0" i="0" u="none" strike="noStrike" kern="0" cap="none" spc="0" normalizeH="0" baseline="0" noProof="0" dirty="0" smtClean="0">
                    <a:ln>
                      <a:noFill/>
                    </a:ln>
                    <a:solidFill>
                      <a:srgbClr val="041A32"/>
                    </a:solidFill>
                    <a:effectLst/>
                    <a:uLnTx/>
                    <a:uFillTx/>
                    <a:latin typeface="微软雅黑" pitchFamily="34" charset="-122"/>
                    <a:ea typeface="微软雅黑" pitchFamily="34" charset="-122"/>
                    <a:cs typeface="Helvetica Neue" charset="0"/>
                  </a:rPr>
                  <a:t> 指标口径差异描述</a:t>
                </a:r>
                <a:endParaRPr kumimoji="0" lang="en-US" altLang="zh-CN" sz="1200" b="0" i="0" u="none" strike="noStrike" kern="0" cap="none" spc="0" normalizeH="0" baseline="0" noProof="0" dirty="0" smtClean="0">
                  <a:ln>
                    <a:noFill/>
                  </a:ln>
                  <a:solidFill>
                    <a:srgbClr val="041A32"/>
                  </a:solidFill>
                  <a:effectLst/>
                  <a:uLnTx/>
                  <a:uFillTx/>
                  <a:latin typeface="微软雅黑" pitchFamily="34" charset="-122"/>
                  <a:ea typeface="微软雅黑" pitchFamily="34" charset="-122"/>
                  <a:cs typeface="Helvetica Neue" charset="0"/>
                </a:endParaRPr>
              </a:p>
              <a:p>
                <a:pPr marL="0" marR="0" lvl="0" indent="0" defTabSz="914478" eaLnBrk="1" fontAlgn="auto" latinLnBrk="0" hangingPunct="1">
                  <a:lnSpc>
                    <a:spcPct val="100000"/>
                  </a:lnSpc>
                  <a:spcBef>
                    <a:spcPts val="0"/>
                  </a:spcBef>
                  <a:spcAft>
                    <a:spcPts val="0"/>
                  </a:spcAft>
                  <a:buClrTx/>
                  <a:buSzTx/>
                  <a:buFont typeface="Arial" pitchFamily="34" charset="0"/>
                  <a:buChar char="•"/>
                  <a:tabLst/>
                  <a:defRPr/>
                </a:pPr>
                <a:r>
                  <a:rPr kumimoji="0" lang="zh-CN" altLang="en-US" sz="1200" b="0" i="0" u="none" strike="noStrike" kern="0" cap="none" spc="0" normalizeH="0" baseline="0" noProof="0" dirty="0" smtClean="0">
                    <a:ln>
                      <a:noFill/>
                    </a:ln>
                    <a:solidFill>
                      <a:srgbClr val="041A32"/>
                    </a:solidFill>
                    <a:effectLst/>
                    <a:uLnTx/>
                    <a:uFillTx/>
                    <a:latin typeface="微软雅黑" pitchFamily="34" charset="-122"/>
                    <a:ea typeface="微软雅黑" pitchFamily="34" charset="-122"/>
                    <a:cs typeface="Helvetica Neue" charset="0"/>
                  </a:rPr>
                  <a:t> 度量单位</a:t>
                </a:r>
                <a:endParaRPr kumimoji="0" lang="en-US" altLang="zh-CN" sz="1200" b="0" i="0" u="none" strike="noStrike" kern="0" cap="none" spc="0" normalizeH="0" baseline="0" noProof="0" dirty="0" smtClean="0">
                  <a:ln>
                    <a:noFill/>
                  </a:ln>
                  <a:solidFill>
                    <a:srgbClr val="041A32"/>
                  </a:solidFill>
                  <a:effectLst/>
                  <a:uLnTx/>
                  <a:uFillTx/>
                  <a:latin typeface="微软雅黑" pitchFamily="34" charset="-122"/>
                  <a:ea typeface="微软雅黑" pitchFamily="34" charset="-122"/>
                  <a:cs typeface="Helvetica Neue" charset="0"/>
                </a:endParaRPr>
              </a:p>
              <a:p>
                <a:pPr marL="0" marR="0" lvl="0" indent="0" defTabSz="914478" eaLnBrk="1" fontAlgn="auto" latinLnBrk="0" hangingPunct="1">
                  <a:lnSpc>
                    <a:spcPct val="100000"/>
                  </a:lnSpc>
                  <a:spcBef>
                    <a:spcPts val="0"/>
                  </a:spcBef>
                  <a:spcAft>
                    <a:spcPts val="0"/>
                  </a:spcAft>
                  <a:buClrTx/>
                  <a:buSzTx/>
                  <a:buFont typeface="Arial" pitchFamily="34" charset="0"/>
                  <a:buChar char="•"/>
                  <a:tabLst/>
                  <a:defRPr/>
                </a:pPr>
                <a:r>
                  <a:rPr kumimoji="0" lang="en-US" altLang="zh-CN" sz="1200" b="0" i="0" u="none" strike="noStrike" kern="0" cap="none" spc="0" normalizeH="0" baseline="0" noProof="0" dirty="0" smtClean="0">
                    <a:ln>
                      <a:noFill/>
                    </a:ln>
                    <a:solidFill>
                      <a:srgbClr val="041A32"/>
                    </a:solidFill>
                    <a:effectLst/>
                    <a:uLnTx/>
                    <a:uFillTx/>
                    <a:latin typeface="微软雅黑" pitchFamily="34" charset="-122"/>
                    <a:ea typeface="微软雅黑" pitchFamily="34" charset="-122"/>
                    <a:cs typeface="Helvetica Neue" charset="0"/>
                  </a:rPr>
                  <a:t> </a:t>
                </a:r>
                <a:r>
                  <a:rPr kumimoji="0" lang="zh-CN" altLang="en-US" sz="1200" b="0" i="0" u="none" strike="noStrike" kern="0" cap="none" spc="0" normalizeH="0" baseline="0" noProof="0" dirty="0" smtClean="0">
                    <a:ln>
                      <a:noFill/>
                    </a:ln>
                    <a:solidFill>
                      <a:srgbClr val="041A32"/>
                    </a:solidFill>
                    <a:effectLst/>
                    <a:uLnTx/>
                    <a:uFillTx/>
                    <a:latin typeface="微软雅黑" pitchFamily="34" charset="-122"/>
                    <a:ea typeface="微软雅黑" pitchFamily="34" charset="-122"/>
                    <a:cs typeface="Helvetica Neue" charset="0"/>
                  </a:rPr>
                  <a:t>指标格式</a:t>
                </a:r>
                <a:endParaRPr kumimoji="0" lang="en-US" altLang="zh-CN" sz="1200" b="0" i="0" u="none" strike="noStrike" kern="0" cap="none" spc="0" normalizeH="0" baseline="0" noProof="0" dirty="0" smtClean="0">
                  <a:ln>
                    <a:noFill/>
                  </a:ln>
                  <a:solidFill>
                    <a:srgbClr val="041A32"/>
                  </a:solidFill>
                  <a:effectLst/>
                  <a:uLnTx/>
                  <a:uFillTx/>
                  <a:latin typeface="微软雅黑" pitchFamily="34" charset="-122"/>
                  <a:ea typeface="微软雅黑" pitchFamily="34" charset="-122"/>
                  <a:cs typeface="Helvetica Neue" charset="0"/>
                </a:endParaRPr>
              </a:p>
              <a:p>
                <a:pPr marL="0" marR="0" lvl="0" indent="0" defTabSz="914478" eaLnBrk="1" fontAlgn="auto" latinLnBrk="0" hangingPunct="1">
                  <a:lnSpc>
                    <a:spcPct val="100000"/>
                  </a:lnSpc>
                  <a:spcBef>
                    <a:spcPts val="0"/>
                  </a:spcBef>
                  <a:spcAft>
                    <a:spcPts val="0"/>
                  </a:spcAft>
                  <a:buClrTx/>
                  <a:buSzTx/>
                  <a:buFont typeface="Arial" pitchFamily="34" charset="0"/>
                  <a:buChar char="•"/>
                  <a:tabLst/>
                  <a:defRPr/>
                </a:pPr>
                <a:r>
                  <a:rPr kumimoji="0" lang="zh-CN" altLang="en-US" sz="1200" b="0" i="0" u="none" strike="noStrike" kern="0" cap="none" spc="0" normalizeH="0" baseline="0" noProof="0" dirty="0" smtClean="0">
                    <a:ln>
                      <a:noFill/>
                    </a:ln>
                    <a:solidFill>
                      <a:srgbClr val="1D1D1A"/>
                    </a:solidFill>
                    <a:effectLst/>
                    <a:uLnTx/>
                    <a:uFillTx/>
                    <a:latin typeface="微软雅黑" pitchFamily="34" charset="-122"/>
                    <a:ea typeface="微软雅黑" pitchFamily="34" charset="-122"/>
                  </a:rPr>
                  <a:t> 取值精度</a:t>
                </a:r>
                <a:endParaRPr kumimoji="0" lang="en-US" altLang="zh-CN" sz="1200" b="0" i="0" u="none" strike="noStrike" kern="0" cap="none" spc="0" normalizeH="0" baseline="0" noProof="0" dirty="0" smtClean="0">
                  <a:ln>
                    <a:noFill/>
                  </a:ln>
                  <a:solidFill>
                    <a:srgbClr val="1D1D1A"/>
                  </a:solidFill>
                  <a:effectLst/>
                  <a:uLnTx/>
                  <a:uFillTx/>
                  <a:latin typeface="微软雅黑" pitchFamily="34" charset="-122"/>
                  <a:ea typeface="微软雅黑" pitchFamily="34" charset="-122"/>
                </a:endParaRPr>
              </a:p>
              <a:p>
                <a:pPr marL="0" marR="0" lvl="0" indent="0" defTabSz="914478" eaLnBrk="1" fontAlgn="auto" latinLnBrk="0" hangingPunct="1">
                  <a:lnSpc>
                    <a:spcPct val="100000"/>
                  </a:lnSpc>
                  <a:spcBef>
                    <a:spcPts val="0"/>
                  </a:spcBef>
                  <a:spcAft>
                    <a:spcPts val="0"/>
                  </a:spcAft>
                  <a:buClrTx/>
                  <a:buSzTx/>
                  <a:buFont typeface="Arial" pitchFamily="34" charset="0"/>
                  <a:buChar char="•"/>
                  <a:tabLst/>
                  <a:defRPr/>
                </a:pPr>
                <a:r>
                  <a:rPr kumimoji="0" lang="zh-CN" altLang="en-US" sz="1200" b="0" i="0" u="none" strike="noStrike" kern="0" cap="none" spc="0" normalizeH="0" baseline="0" noProof="0" dirty="0" smtClean="0">
                    <a:ln>
                      <a:noFill/>
                    </a:ln>
                    <a:solidFill>
                      <a:srgbClr val="1D1D1A"/>
                    </a:solidFill>
                    <a:effectLst/>
                    <a:uLnTx/>
                    <a:uFillTx/>
                    <a:latin typeface="微软雅黑" pitchFamily="34" charset="-122"/>
                    <a:ea typeface="微软雅黑" pitchFamily="34" charset="-122"/>
                  </a:rPr>
                  <a:t> 数据长度</a:t>
                </a:r>
                <a:endParaRPr kumimoji="0" lang="en-US" altLang="zh-CN" sz="1200" b="0" i="0" u="none" strike="noStrike" kern="0" cap="none" spc="0" normalizeH="0" baseline="0" noProof="0" dirty="0" smtClean="0">
                  <a:ln>
                    <a:noFill/>
                  </a:ln>
                  <a:solidFill>
                    <a:srgbClr val="1D1D1A"/>
                  </a:solidFill>
                  <a:effectLst/>
                  <a:uLnTx/>
                  <a:uFillTx/>
                  <a:latin typeface="微软雅黑" pitchFamily="34" charset="-122"/>
                  <a:ea typeface="微软雅黑" pitchFamily="34" charset="-122"/>
                </a:endParaRPr>
              </a:p>
              <a:p>
                <a:pPr marL="0" marR="0" lvl="0" indent="0" defTabSz="914478" eaLnBrk="1" fontAlgn="auto" latinLnBrk="0" hangingPunct="1">
                  <a:lnSpc>
                    <a:spcPct val="100000"/>
                  </a:lnSpc>
                  <a:spcBef>
                    <a:spcPts val="0"/>
                  </a:spcBef>
                  <a:spcAft>
                    <a:spcPts val="0"/>
                  </a:spcAft>
                  <a:buClrTx/>
                  <a:buSzTx/>
                  <a:buFont typeface="Arial" pitchFamily="34" charset="0"/>
                  <a:buChar char="•"/>
                  <a:tabLst/>
                  <a:defRPr/>
                </a:pPr>
                <a:r>
                  <a:rPr kumimoji="0" lang="en-US" altLang="zh-CN" sz="1200" b="0" i="0" u="none" strike="noStrike" kern="0" cap="none" spc="0" normalizeH="0" baseline="0" noProof="0" dirty="0" smtClean="0">
                    <a:ln>
                      <a:noFill/>
                    </a:ln>
                    <a:solidFill>
                      <a:srgbClr val="1D1D1A"/>
                    </a:solidFill>
                    <a:effectLst/>
                    <a:uLnTx/>
                    <a:uFillTx/>
                    <a:latin typeface="微软雅黑" pitchFamily="34" charset="-122"/>
                    <a:ea typeface="微软雅黑" pitchFamily="34" charset="-122"/>
                  </a:rPr>
                  <a:t> </a:t>
                </a:r>
                <a:r>
                  <a:rPr kumimoji="0" lang="zh-CN" altLang="en-US" sz="1200" b="0" i="0" u="none" strike="noStrike" kern="0" cap="none" spc="0" normalizeH="0" baseline="0" noProof="0" dirty="0" smtClean="0">
                    <a:ln>
                      <a:noFill/>
                    </a:ln>
                    <a:solidFill>
                      <a:srgbClr val="1D1D1A"/>
                    </a:solidFill>
                    <a:effectLst/>
                    <a:uLnTx/>
                    <a:uFillTx/>
                    <a:latin typeface="微软雅黑" pitchFamily="34" charset="-122"/>
                    <a:ea typeface="微软雅黑" pitchFamily="34" charset="-122"/>
                  </a:rPr>
                  <a:t>取值范围</a:t>
                </a:r>
                <a:endParaRPr kumimoji="0" lang="en-US" altLang="zh-CN" sz="1200" b="0" i="0" u="none" strike="noStrike" kern="0" cap="none" spc="0" normalizeH="0" baseline="0" noProof="0" dirty="0" smtClean="0">
                  <a:ln>
                    <a:noFill/>
                  </a:ln>
                  <a:solidFill>
                    <a:srgbClr val="041A32"/>
                  </a:solidFill>
                  <a:effectLst/>
                  <a:uLnTx/>
                  <a:uFillTx/>
                  <a:latin typeface="微软雅黑" pitchFamily="34" charset="-122"/>
                  <a:ea typeface="微软雅黑" pitchFamily="34" charset="-122"/>
                  <a:cs typeface="Helvetica Neue" charset="0"/>
                </a:endParaRPr>
              </a:p>
            </p:txBody>
          </p:sp>
        </p:grpSp>
        <p:sp>
          <p:nvSpPr>
            <p:cNvPr id="74" name="圆角矩形 73"/>
            <p:cNvSpPr/>
            <p:nvPr/>
          </p:nvSpPr>
          <p:spPr bwMode="auto">
            <a:xfrm>
              <a:off x="4724400" y="1330023"/>
              <a:ext cx="2971800" cy="356826"/>
            </a:xfrm>
            <a:prstGeom prst="roundRect">
              <a:avLst/>
            </a:prstGeom>
            <a:solidFill>
              <a:srgbClr val="00B0F0"/>
            </a:solid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icrosoft Sans Serif" panose="020B0604020202020204" charset="0"/>
                </a:rPr>
                <a:t>指标标准化</a:t>
              </a:r>
            </a:p>
          </p:txBody>
        </p:sp>
        <p:cxnSp>
          <p:nvCxnSpPr>
            <p:cNvPr id="75" name="肘形连接符 74"/>
            <p:cNvCxnSpPr>
              <a:endCxn id="75" idx="0"/>
            </p:cNvCxnSpPr>
            <p:nvPr/>
          </p:nvCxnSpPr>
          <p:spPr>
            <a:xfrm rot="16200000" flipH="1">
              <a:off x="8118732" y="-221584"/>
              <a:ext cx="234338" cy="4051203"/>
            </a:xfrm>
            <a:prstGeom prst="bentConnector3">
              <a:avLst/>
            </a:prstGeom>
            <a:noFill/>
            <a:ln w="6350" cap="flat" cmpd="sng" algn="ctr">
              <a:solidFill>
                <a:srgbClr val="1D1D1A">
                  <a:lumMod val="50000"/>
                  <a:lumOff val="50000"/>
                </a:srgbClr>
              </a:solidFill>
              <a:prstDash val="solid"/>
              <a:miter lim="800000"/>
              <a:tailEnd type="triangle"/>
            </a:ln>
            <a:effectLst/>
          </p:spPr>
        </p:cxnSp>
        <p:cxnSp>
          <p:nvCxnSpPr>
            <p:cNvPr id="76" name="肘形连接符 75"/>
            <p:cNvCxnSpPr>
              <a:endCxn id="87" idx="0"/>
            </p:cNvCxnSpPr>
            <p:nvPr/>
          </p:nvCxnSpPr>
          <p:spPr>
            <a:xfrm rot="10800000" flipV="1">
              <a:off x="2102527" y="1804015"/>
              <a:ext cx="4089725" cy="117172"/>
            </a:xfrm>
            <a:prstGeom prst="bentConnector2">
              <a:avLst/>
            </a:prstGeom>
            <a:noFill/>
            <a:ln w="6350" cap="flat" cmpd="sng" algn="ctr">
              <a:solidFill>
                <a:srgbClr val="1D1D1A">
                  <a:lumMod val="50000"/>
                  <a:lumOff val="50000"/>
                </a:srgbClr>
              </a:solidFill>
              <a:prstDash val="solid"/>
              <a:miter lim="800000"/>
              <a:tailEnd type="triangle"/>
            </a:ln>
            <a:effectLst/>
          </p:spPr>
        </p:cxnSp>
        <p:cxnSp>
          <p:nvCxnSpPr>
            <p:cNvPr id="77" name="直线箭头连接符 24"/>
            <p:cNvCxnSpPr>
              <a:endCxn id="89" idx="0"/>
            </p:cNvCxnSpPr>
            <p:nvPr/>
          </p:nvCxnSpPr>
          <p:spPr>
            <a:xfrm>
              <a:off x="4809102" y="1804014"/>
              <a:ext cx="0" cy="117173"/>
            </a:xfrm>
            <a:prstGeom prst="straightConnector1">
              <a:avLst/>
            </a:prstGeom>
            <a:noFill/>
            <a:ln w="6350" cap="flat" cmpd="sng" algn="ctr">
              <a:solidFill>
                <a:srgbClr val="1D1D1A">
                  <a:lumMod val="50000"/>
                  <a:lumOff val="50000"/>
                </a:srgbClr>
              </a:solidFill>
              <a:prstDash val="solid"/>
              <a:miter lim="800000"/>
              <a:tailEnd type="triangle"/>
            </a:ln>
            <a:effectLst/>
          </p:spPr>
        </p:cxnSp>
        <p:cxnSp>
          <p:nvCxnSpPr>
            <p:cNvPr id="78" name="直线箭头连接符 25"/>
            <p:cNvCxnSpPr/>
            <p:nvPr/>
          </p:nvCxnSpPr>
          <p:spPr>
            <a:xfrm>
              <a:off x="7628500" y="1804016"/>
              <a:ext cx="2" cy="117171"/>
            </a:xfrm>
            <a:prstGeom prst="straightConnector1">
              <a:avLst/>
            </a:prstGeom>
            <a:noFill/>
            <a:ln w="6350" cap="flat" cmpd="sng" algn="ctr">
              <a:solidFill>
                <a:srgbClr val="1D1D1A">
                  <a:lumMod val="50000"/>
                  <a:lumOff val="50000"/>
                </a:srgbClr>
              </a:solidFill>
              <a:prstDash val="solid"/>
              <a:miter lim="800000"/>
              <a:tailEnd type="triangle"/>
            </a:ln>
            <a:effectLst/>
          </p:spPr>
        </p:cxnSp>
        <p:sp>
          <p:nvSpPr>
            <p:cNvPr id="79" name="文本框 78">
              <a:extLst>
                <a:ext uri="{FF2B5EF4-FFF2-40B4-BE49-F238E27FC236}">
                  <a16:creationId xmlns:a16="http://schemas.microsoft.com/office/drawing/2014/main" xmlns="" id="{EE809259-B777-7E4F-B379-613A625E8C6C}"/>
                </a:ext>
              </a:extLst>
            </p:cNvPr>
            <p:cNvSpPr txBox="1"/>
            <p:nvPr/>
          </p:nvSpPr>
          <p:spPr>
            <a:xfrm>
              <a:off x="2013880" y="4053082"/>
              <a:ext cx="2902160" cy="307777"/>
            </a:xfrm>
            <a:prstGeom prst="rect">
              <a:avLst/>
            </a:prstGeom>
            <a:noFill/>
          </p:spPr>
          <p:txBody>
            <a:bodyPr wrap="square" rtlCol="0">
              <a:spAutoFit/>
            </a:bodyPr>
            <a:lstStyle/>
            <a:p>
              <a:pPr marL="285750" marR="0" lvl="0" indent="-285750" defTabSz="914478"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400" b="1" i="0" u="none" strike="noStrike" kern="0" cap="none" spc="0" normalizeH="0" baseline="0" noProof="0" dirty="0" smtClean="0">
                  <a:ln>
                    <a:noFill/>
                  </a:ln>
                  <a:solidFill>
                    <a:srgbClr val="00B0F0"/>
                  </a:solidFill>
                  <a:effectLst/>
                  <a:uLnTx/>
                  <a:uFillTx/>
                  <a:latin typeface="Microsoft YaHei" panose="020B0503020204020204" pitchFamily="34" charset="-122"/>
                  <a:ea typeface="Microsoft YaHei" panose="020B0503020204020204" pitchFamily="34" charset="-122"/>
                </a:rPr>
                <a:t>数据场景细化</a:t>
              </a:r>
            </a:p>
          </p:txBody>
        </p:sp>
        <p:sp>
          <p:nvSpPr>
            <p:cNvPr id="80" name="文本框 79">
              <a:extLst>
                <a:ext uri="{FF2B5EF4-FFF2-40B4-BE49-F238E27FC236}">
                  <a16:creationId xmlns:a16="http://schemas.microsoft.com/office/drawing/2014/main" xmlns="" id="{8E965CC8-445B-E44A-87AF-875AD31C9303}"/>
                </a:ext>
              </a:extLst>
            </p:cNvPr>
            <p:cNvSpPr txBox="1"/>
            <p:nvPr/>
          </p:nvSpPr>
          <p:spPr>
            <a:xfrm>
              <a:off x="6477141" y="4053082"/>
              <a:ext cx="2902160" cy="307777"/>
            </a:xfrm>
            <a:prstGeom prst="rect">
              <a:avLst/>
            </a:prstGeom>
            <a:noFill/>
          </p:spPr>
          <p:txBody>
            <a:bodyPr wrap="square" rtlCol="0">
              <a:spAutoFit/>
            </a:bodyPr>
            <a:lstStyle/>
            <a:p>
              <a:pPr marL="285750" marR="0" lvl="0" indent="-285750" defTabSz="914478"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400" b="1" i="0" u="none" strike="noStrike" kern="0" cap="none" spc="0" normalizeH="0" baseline="0" noProof="0" dirty="0" smtClean="0">
                  <a:ln>
                    <a:noFill/>
                  </a:ln>
                  <a:solidFill>
                    <a:srgbClr val="00B0F0"/>
                  </a:solidFill>
                  <a:effectLst/>
                  <a:uLnTx/>
                  <a:uFillTx/>
                  <a:latin typeface="Microsoft YaHei" panose="020B0503020204020204" pitchFamily="34" charset="-122"/>
                  <a:ea typeface="Microsoft YaHei" panose="020B0503020204020204" pitchFamily="34" charset="-122"/>
                </a:rPr>
                <a:t>业务场景差异化</a:t>
              </a:r>
            </a:p>
          </p:txBody>
        </p:sp>
        <p:pic>
          <p:nvPicPr>
            <p:cNvPr id="81" name="图片 80">
              <a:extLst>
                <a:ext uri="{FF2B5EF4-FFF2-40B4-BE49-F238E27FC236}">
                  <a16:creationId xmlns:a16="http://schemas.microsoft.com/office/drawing/2014/main" xmlns="" id="{803BED59-4BCC-B24C-B36D-5E6D2BC33D4C}"/>
                </a:ext>
              </a:extLst>
            </p:cNvPr>
            <p:cNvPicPr>
              <a:picLocks noChangeAspect="1"/>
            </p:cNvPicPr>
            <p:nvPr/>
          </p:nvPicPr>
          <p:blipFill>
            <a:blip r:embed="rId6"/>
            <a:stretch>
              <a:fillRect/>
            </a:stretch>
          </p:blipFill>
          <p:spPr>
            <a:xfrm>
              <a:off x="701019" y="3423557"/>
              <a:ext cx="1424057" cy="1267627"/>
            </a:xfrm>
            <a:prstGeom prst="rect">
              <a:avLst/>
            </a:prstGeom>
          </p:spPr>
        </p:pic>
        <p:pic>
          <p:nvPicPr>
            <p:cNvPr id="82" name="图片 81">
              <a:extLst>
                <a:ext uri="{FF2B5EF4-FFF2-40B4-BE49-F238E27FC236}">
                  <a16:creationId xmlns:a16="http://schemas.microsoft.com/office/drawing/2014/main" xmlns="" id="{803BED59-4BCC-B24C-B36D-5E6D2BC33D4C}"/>
                </a:ext>
              </a:extLst>
            </p:cNvPr>
            <p:cNvPicPr>
              <a:picLocks noChangeAspect="1"/>
            </p:cNvPicPr>
            <p:nvPr/>
          </p:nvPicPr>
          <p:blipFill>
            <a:blip r:embed="rId6"/>
            <a:stretch>
              <a:fillRect/>
            </a:stretch>
          </p:blipFill>
          <p:spPr>
            <a:xfrm>
              <a:off x="5137257" y="3477515"/>
              <a:ext cx="1424057" cy="1267627"/>
            </a:xfrm>
            <a:prstGeom prst="rect">
              <a:avLst/>
            </a:prstGeom>
          </p:spPr>
        </p:pic>
      </p:grpSp>
      <p:sp>
        <p:nvSpPr>
          <p:cNvPr id="99" name="等腰三角形 98"/>
          <p:cNvSpPr/>
          <p:nvPr/>
        </p:nvSpPr>
        <p:spPr>
          <a:xfrm>
            <a:off x="754180" y="1041398"/>
            <a:ext cx="10654884" cy="301131"/>
          </a:xfrm>
          <a:prstGeom prst="triangle">
            <a:avLst/>
          </a:prstGeom>
          <a:solidFill>
            <a:srgbClr val="00B0F0"/>
          </a:solid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Calibri" panose="020F0502020204030204"/>
            </a:endParaRPr>
          </a:p>
        </p:txBody>
      </p:sp>
      <p:sp>
        <p:nvSpPr>
          <p:cNvPr id="100" name="圆角矩形 99"/>
          <p:cNvSpPr/>
          <p:nvPr/>
        </p:nvSpPr>
        <p:spPr>
          <a:xfrm>
            <a:off x="730467" y="1385682"/>
            <a:ext cx="10738405" cy="739749"/>
          </a:xfrm>
          <a:prstGeom prst="roundRect">
            <a:avLst>
              <a:gd name="adj" fmla="val 3184"/>
            </a:avLst>
          </a:prstGeom>
          <a:noFill/>
          <a:ln w="12700" cap="flat" cmpd="sng" algn="ctr">
            <a:solidFill>
              <a:srgbClr val="1D1D1A"/>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Calibri" panose="020F0502020204030204"/>
            </a:endParaRPr>
          </a:p>
        </p:txBody>
      </p:sp>
      <p:sp>
        <p:nvSpPr>
          <p:cNvPr id="101" name="矩形 2"/>
          <p:cNvSpPr/>
          <p:nvPr/>
        </p:nvSpPr>
        <p:spPr>
          <a:xfrm>
            <a:off x="927886" y="1695758"/>
            <a:ext cx="2032567" cy="347016"/>
          </a:xfrm>
          <a:prstGeom prst="roundRect">
            <a:avLst/>
          </a:prstGeom>
          <a:solidFill>
            <a:srgbClr val="61B230">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5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rPr>
              <a:t>       </a:t>
            </a:r>
          </a:p>
        </p:txBody>
      </p:sp>
      <p:sp>
        <p:nvSpPr>
          <p:cNvPr id="102" name="矩形 2"/>
          <p:cNvSpPr/>
          <p:nvPr/>
        </p:nvSpPr>
        <p:spPr>
          <a:xfrm>
            <a:off x="3020696" y="1695758"/>
            <a:ext cx="2032567" cy="347016"/>
          </a:xfrm>
          <a:prstGeom prst="roundRect">
            <a:avLst/>
          </a:prstGeom>
          <a:solidFill>
            <a:srgbClr val="61B230">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5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rPr>
              <a:t>       </a:t>
            </a:r>
          </a:p>
        </p:txBody>
      </p:sp>
      <p:sp>
        <p:nvSpPr>
          <p:cNvPr id="103" name="矩形 2"/>
          <p:cNvSpPr/>
          <p:nvPr/>
        </p:nvSpPr>
        <p:spPr>
          <a:xfrm>
            <a:off x="5083385" y="1695758"/>
            <a:ext cx="2032567" cy="347016"/>
          </a:xfrm>
          <a:prstGeom prst="roundRect">
            <a:avLst/>
          </a:prstGeom>
          <a:solidFill>
            <a:srgbClr val="61B230">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5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rPr>
              <a:t>       </a:t>
            </a:r>
          </a:p>
        </p:txBody>
      </p:sp>
      <p:sp>
        <p:nvSpPr>
          <p:cNvPr id="104" name="矩形 2"/>
          <p:cNvSpPr/>
          <p:nvPr/>
        </p:nvSpPr>
        <p:spPr>
          <a:xfrm>
            <a:off x="7176195" y="1686163"/>
            <a:ext cx="2032567" cy="347016"/>
          </a:xfrm>
          <a:prstGeom prst="roundRect">
            <a:avLst/>
          </a:prstGeom>
          <a:solidFill>
            <a:srgbClr val="61B230">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5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rPr>
              <a:t>       </a:t>
            </a:r>
          </a:p>
        </p:txBody>
      </p:sp>
      <p:sp>
        <p:nvSpPr>
          <p:cNvPr id="105" name="矩形 2"/>
          <p:cNvSpPr/>
          <p:nvPr/>
        </p:nvSpPr>
        <p:spPr>
          <a:xfrm>
            <a:off x="9269005" y="1685484"/>
            <a:ext cx="2032567" cy="347016"/>
          </a:xfrm>
          <a:prstGeom prst="roundRect">
            <a:avLst/>
          </a:prstGeom>
          <a:solidFill>
            <a:srgbClr val="61B230">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5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rPr>
              <a:t>       </a:t>
            </a:r>
          </a:p>
        </p:txBody>
      </p:sp>
      <p:sp>
        <p:nvSpPr>
          <p:cNvPr id="106" name="文本框 105"/>
          <p:cNvSpPr txBox="1"/>
          <p:nvPr/>
        </p:nvSpPr>
        <p:spPr>
          <a:xfrm>
            <a:off x="5436435" y="1364580"/>
            <a:ext cx="2524621" cy="338554"/>
          </a:xfrm>
          <a:prstGeom prst="rect">
            <a:avLst/>
          </a:prstGeom>
          <a:noFill/>
        </p:spPr>
        <p:txBody>
          <a:bodyPr wrap="square" rtlCol="0">
            <a:spAutoFit/>
          </a:bodyPr>
          <a:lstStyle/>
          <a:p>
            <a:pPr defTabSz="914478"/>
            <a:r>
              <a:rPr lang="en-US" altLang="zh-CN" sz="1600" b="1" dirty="0" smtClean="0">
                <a:solidFill>
                  <a:srgbClr val="1D1D1A"/>
                </a:solidFill>
                <a:latin typeface="微软雅黑" panose="020B0503020204020204" pitchFamily="34" charset="-122"/>
                <a:ea typeface="微软雅黑" panose="020B0503020204020204" pitchFamily="34" charset="-122"/>
              </a:rPr>
              <a:t>XXXX</a:t>
            </a:r>
            <a:r>
              <a:rPr lang="zh-CN" altLang="en-US" sz="1600" b="1" dirty="0" smtClean="0">
                <a:solidFill>
                  <a:srgbClr val="1D1D1A"/>
                </a:solidFill>
                <a:latin typeface="微软雅黑" panose="020B0503020204020204" pitchFamily="34" charset="-122"/>
                <a:ea typeface="微软雅黑" panose="020B0503020204020204" pitchFamily="34" charset="-122"/>
              </a:rPr>
              <a:t>指标</a:t>
            </a:r>
            <a:r>
              <a:rPr lang="zh-CN" altLang="en-US" sz="1600" b="1" dirty="0">
                <a:solidFill>
                  <a:srgbClr val="1D1D1A"/>
                </a:solidFill>
                <a:latin typeface="微软雅黑" panose="020B0503020204020204" pitchFamily="34" charset="-122"/>
                <a:ea typeface="微软雅黑" panose="020B0503020204020204" pitchFamily="34" charset="-122"/>
              </a:rPr>
              <a:t>库</a:t>
            </a:r>
          </a:p>
        </p:txBody>
      </p:sp>
      <p:pic>
        <p:nvPicPr>
          <p:cNvPr id="107" name="图片 106"/>
          <p:cNvPicPr>
            <a:picLocks noChangeAspect="1"/>
          </p:cNvPicPr>
          <p:nvPr/>
        </p:nvPicPr>
        <p:blipFill>
          <a:blip r:embed="rId7"/>
          <a:stretch>
            <a:fillRect/>
          </a:stretch>
        </p:blipFill>
        <p:spPr>
          <a:xfrm>
            <a:off x="3169423" y="1736024"/>
            <a:ext cx="269100" cy="269100"/>
          </a:xfrm>
          <a:prstGeom prst="rect">
            <a:avLst/>
          </a:prstGeom>
        </p:spPr>
      </p:pic>
      <p:pic>
        <p:nvPicPr>
          <p:cNvPr id="108" name="图片 107"/>
          <p:cNvPicPr>
            <a:picLocks noChangeAspect="1"/>
          </p:cNvPicPr>
          <p:nvPr/>
        </p:nvPicPr>
        <p:blipFill>
          <a:blip r:embed="rId8"/>
          <a:stretch>
            <a:fillRect/>
          </a:stretch>
        </p:blipFill>
        <p:spPr>
          <a:xfrm>
            <a:off x="9379598" y="1708060"/>
            <a:ext cx="289010" cy="289010"/>
          </a:xfrm>
          <a:prstGeom prst="rect">
            <a:avLst/>
          </a:prstGeom>
        </p:spPr>
      </p:pic>
      <p:pic>
        <p:nvPicPr>
          <p:cNvPr id="109" name="图片 108"/>
          <p:cNvPicPr>
            <a:picLocks noChangeAspect="1"/>
          </p:cNvPicPr>
          <p:nvPr/>
        </p:nvPicPr>
        <p:blipFill>
          <a:blip r:embed="rId9"/>
          <a:stretch>
            <a:fillRect/>
          </a:stretch>
        </p:blipFill>
        <p:spPr>
          <a:xfrm>
            <a:off x="5278173" y="1729168"/>
            <a:ext cx="275956" cy="275956"/>
          </a:xfrm>
          <a:prstGeom prst="rect">
            <a:avLst/>
          </a:prstGeom>
        </p:spPr>
      </p:pic>
      <p:pic>
        <p:nvPicPr>
          <p:cNvPr id="110" name="图片 109"/>
          <p:cNvPicPr>
            <a:picLocks noChangeAspect="1"/>
          </p:cNvPicPr>
          <p:nvPr/>
        </p:nvPicPr>
        <p:blipFill>
          <a:blip r:embed="rId10"/>
          <a:stretch>
            <a:fillRect/>
          </a:stretch>
        </p:blipFill>
        <p:spPr>
          <a:xfrm>
            <a:off x="7347032" y="1737440"/>
            <a:ext cx="273439" cy="273439"/>
          </a:xfrm>
          <a:prstGeom prst="rect">
            <a:avLst/>
          </a:prstGeom>
        </p:spPr>
      </p:pic>
      <p:pic>
        <p:nvPicPr>
          <p:cNvPr id="111" name="图片 110"/>
          <p:cNvPicPr>
            <a:picLocks noChangeAspect="1"/>
          </p:cNvPicPr>
          <p:nvPr/>
        </p:nvPicPr>
        <p:blipFill>
          <a:blip r:embed="rId11"/>
          <a:stretch>
            <a:fillRect/>
          </a:stretch>
        </p:blipFill>
        <p:spPr>
          <a:xfrm>
            <a:off x="1093353" y="1731385"/>
            <a:ext cx="261388" cy="261388"/>
          </a:xfrm>
          <a:prstGeom prst="rect">
            <a:avLst/>
          </a:prstGeom>
        </p:spPr>
      </p:pic>
      <p:sp>
        <p:nvSpPr>
          <p:cNvPr id="112" name="文本框 111"/>
          <p:cNvSpPr txBox="1"/>
          <p:nvPr/>
        </p:nvSpPr>
        <p:spPr>
          <a:xfrm>
            <a:off x="1465336" y="1716832"/>
            <a:ext cx="1095519" cy="315668"/>
          </a:xfrm>
          <a:prstGeom prst="rect">
            <a:avLst/>
          </a:prstGeom>
          <a:noFill/>
        </p:spPr>
        <p:txBody>
          <a:bodyPr wrap="square" rtlCol="0">
            <a:spAutoFit/>
          </a:bodyPr>
          <a:lstStyle/>
          <a:p>
            <a:pPr defTabSz="914478"/>
            <a:r>
              <a:rPr lang="zh-CN" altLang="en-US" sz="1400" b="1" dirty="0">
                <a:solidFill>
                  <a:srgbClr val="1D1D1A">
                    <a:lumMod val="75000"/>
                    <a:lumOff val="25000"/>
                  </a:srgbClr>
                </a:solidFill>
                <a:latin typeface="微软雅黑" panose="020B0503020204020204" pitchFamily="34" charset="-122"/>
                <a:ea typeface="微软雅黑" panose="020B0503020204020204" pitchFamily="34" charset="-122"/>
              </a:rPr>
              <a:t>市场分析</a:t>
            </a:r>
          </a:p>
        </p:txBody>
      </p:sp>
      <p:sp>
        <p:nvSpPr>
          <p:cNvPr id="113" name="文本框 112"/>
          <p:cNvSpPr txBox="1"/>
          <p:nvPr/>
        </p:nvSpPr>
        <p:spPr>
          <a:xfrm>
            <a:off x="3547684" y="1723096"/>
            <a:ext cx="1095519" cy="315668"/>
          </a:xfrm>
          <a:prstGeom prst="rect">
            <a:avLst/>
          </a:prstGeom>
          <a:noFill/>
        </p:spPr>
        <p:txBody>
          <a:bodyPr wrap="square" rtlCol="0">
            <a:spAutoFit/>
          </a:bodyPr>
          <a:lstStyle/>
          <a:p>
            <a:pPr defTabSz="914478"/>
            <a:r>
              <a:rPr lang="zh-CN" altLang="en-US" sz="1400" b="1" dirty="0">
                <a:solidFill>
                  <a:srgbClr val="1D1D1A">
                    <a:lumMod val="75000"/>
                    <a:lumOff val="25000"/>
                  </a:srgbClr>
                </a:solidFill>
                <a:latin typeface="微软雅黑" panose="020B0503020204020204" pitchFamily="34" charset="-122"/>
                <a:ea typeface="微软雅黑" panose="020B0503020204020204" pitchFamily="34" charset="-122"/>
              </a:rPr>
              <a:t>财务分析</a:t>
            </a:r>
          </a:p>
        </p:txBody>
      </p:sp>
      <p:sp>
        <p:nvSpPr>
          <p:cNvPr id="114" name="文本框 113"/>
          <p:cNvSpPr txBox="1"/>
          <p:nvPr/>
        </p:nvSpPr>
        <p:spPr>
          <a:xfrm>
            <a:off x="5635558" y="1717662"/>
            <a:ext cx="1095519" cy="315668"/>
          </a:xfrm>
          <a:prstGeom prst="rect">
            <a:avLst/>
          </a:prstGeom>
          <a:noFill/>
        </p:spPr>
        <p:txBody>
          <a:bodyPr wrap="square" rtlCol="0">
            <a:spAutoFit/>
          </a:bodyPr>
          <a:lstStyle/>
          <a:p>
            <a:pPr defTabSz="914478"/>
            <a:r>
              <a:rPr lang="zh-CN" altLang="en-US" sz="1400" b="1" dirty="0">
                <a:solidFill>
                  <a:srgbClr val="1D1D1A">
                    <a:lumMod val="75000"/>
                    <a:lumOff val="25000"/>
                  </a:srgbClr>
                </a:solidFill>
                <a:latin typeface="微软雅黑" panose="020B0503020204020204" pitchFamily="34" charset="-122"/>
                <a:ea typeface="微软雅黑" panose="020B0503020204020204" pitchFamily="34" charset="-122"/>
              </a:rPr>
              <a:t>运营分析</a:t>
            </a:r>
          </a:p>
        </p:txBody>
      </p:sp>
      <p:sp>
        <p:nvSpPr>
          <p:cNvPr id="115" name="文本框 114"/>
          <p:cNvSpPr txBox="1"/>
          <p:nvPr/>
        </p:nvSpPr>
        <p:spPr>
          <a:xfrm>
            <a:off x="7698247" y="1717663"/>
            <a:ext cx="1393167" cy="307777"/>
          </a:xfrm>
          <a:prstGeom prst="rect">
            <a:avLst/>
          </a:prstGeom>
          <a:noFill/>
        </p:spPr>
        <p:txBody>
          <a:bodyPr wrap="square" rtlCol="0">
            <a:spAutoFit/>
          </a:bodyPr>
          <a:lstStyle/>
          <a:p>
            <a:pPr defTabSz="914478"/>
            <a:r>
              <a:rPr lang="zh-CN" altLang="en-US" sz="1400" b="1" dirty="0">
                <a:solidFill>
                  <a:srgbClr val="1D1D1A">
                    <a:lumMod val="75000"/>
                    <a:lumOff val="25000"/>
                  </a:srgbClr>
                </a:solidFill>
                <a:latin typeface="微软雅黑" panose="020B0503020204020204" pitchFamily="34" charset="-122"/>
                <a:ea typeface="微软雅黑" panose="020B0503020204020204" pitchFamily="34" charset="-122"/>
              </a:rPr>
              <a:t>组织建设分析</a:t>
            </a:r>
          </a:p>
        </p:txBody>
      </p:sp>
      <p:sp>
        <p:nvSpPr>
          <p:cNvPr id="116" name="文本框 115"/>
          <p:cNvSpPr txBox="1"/>
          <p:nvPr/>
        </p:nvSpPr>
        <p:spPr>
          <a:xfrm>
            <a:off x="9728852" y="1709312"/>
            <a:ext cx="1095519" cy="315668"/>
          </a:xfrm>
          <a:prstGeom prst="rect">
            <a:avLst/>
          </a:prstGeom>
          <a:noFill/>
        </p:spPr>
        <p:txBody>
          <a:bodyPr wrap="square" rtlCol="0">
            <a:spAutoFit/>
          </a:bodyPr>
          <a:lstStyle/>
          <a:p>
            <a:pPr defTabSz="914478"/>
            <a:r>
              <a:rPr lang="en-US" altLang="zh-CN" sz="1400" b="1" dirty="0">
                <a:solidFill>
                  <a:srgbClr val="1D1D1A">
                    <a:lumMod val="75000"/>
                    <a:lumOff val="25000"/>
                  </a:srgbClr>
                </a:solidFill>
                <a:latin typeface="微软雅黑" panose="020B0503020204020204" pitchFamily="34" charset="-122"/>
                <a:ea typeface="微软雅黑" panose="020B0503020204020204" pitchFamily="34" charset="-122"/>
              </a:rPr>
              <a:t>… …</a:t>
            </a:r>
            <a:endParaRPr lang="zh-CN" altLang="en-US" sz="1400" b="1" dirty="0">
              <a:solidFill>
                <a:srgbClr val="1D1D1A">
                  <a:lumMod val="75000"/>
                  <a:lumOff val="25000"/>
                </a:srgbClr>
              </a:solidFill>
              <a:latin typeface="微软雅黑" panose="020B0503020204020204" pitchFamily="34" charset="-122"/>
              <a:ea typeface="微软雅黑" panose="020B0503020204020204" pitchFamily="34" charset="-122"/>
            </a:endParaRPr>
          </a:p>
        </p:txBody>
      </p:sp>
      <p:grpSp>
        <p:nvGrpSpPr>
          <p:cNvPr id="117" name="组合 116"/>
          <p:cNvGrpSpPr/>
          <p:nvPr/>
        </p:nvGrpSpPr>
        <p:grpSpPr>
          <a:xfrm>
            <a:off x="1288497" y="2161432"/>
            <a:ext cx="2852657" cy="694739"/>
            <a:chOff x="645565" y="2125400"/>
            <a:chExt cx="2852657" cy="948979"/>
          </a:xfrm>
        </p:grpSpPr>
        <p:sp>
          <p:nvSpPr>
            <p:cNvPr id="118" name="矩形 117"/>
            <p:cNvSpPr/>
            <p:nvPr/>
          </p:nvSpPr>
          <p:spPr>
            <a:xfrm>
              <a:off x="1200727" y="2298402"/>
              <a:ext cx="1757344" cy="592563"/>
            </a:xfrm>
            <a:prstGeom prst="rect">
              <a:avLst/>
            </a:prstGeom>
            <a:solidFill>
              <a:srgbClr val="61B230">
                <a:lumMod val="60000"/>
                <a:lumOff val="40000"/>
              </a:srgbClr>
            </a:solid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Calibri" panose="020F0502020204030204"/>
              </a:endParaRPr>
            </a:p>
          </p:txBody>
        </p:sp>
        <p:sp>
          <p:nvSpPr>
            <p:cNvPr id="119" name="流程图: 手动操作 118"/>
            <p:cNvSpPr/>
            <p:nvPr/>
          </p:nvSpPr>
          <p:spPr>
            <a:xfrm>
              <a:off x="645565" y="2125400"/>
              <a:ext cx="2837647" cy="243220"/>
            </a:xfrm>
            <a:prstGeom prst="flowChartManualOperation">
              <a:avLst/>
            </a:prstGeom>
            <a:solidFill>
              <a:srgbClr val="61B230">
                <a:lumMod val="20000"/>
                <a:lumOff val="80000"/>
              </a:srgbClr>
            </a:solid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Calibri" panose="020F0502020204030204"/>
              </a:endParaRPr>
            </a:p>
          </p:txBody>
        </p:sp>
        <p:sp>
          <p:nvSpPr>
            <p:cNvPr id="120" name="流程图: 手动操作 119"/>
            <p:cNvSpPr/>
            <p:nvPr/>
          </p:nvSpPr>
          <p:spPr>
            <a:xfrm rot="10800000">
              <a:off x="660575" y="2831159"/>
              <a:ext cx="2837647" cy="243220"/>
            </a:xfrm>
            <a:prstGeom prst="flowChartManualOperation">
              <a:avLst/>
            </a:prstGeom>
            <a:solidFill>
              <a:srgbClr val="61B230">
                <a:lumMod val="20000"/>
                <a:lumOff val="80000"/>
              </a:srgbClr>
            </a:solid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Calibri" panose="020F0502020204030204"/>
              </a:endParaRPr>
            </a:p>
          </p:txBody>
        </p:sp>
      </p:grpSp>
      <p:grpSp>
        <p:nvGrpSpPr>
          <p:cNvPr id="121" name="组合 120"/>
          <p:cNvGrpSpPr/>
          <p:nvPr/>
        </p:nvGrpSpPr>
        <p:grpSpPr>
          <a:xfrm>
            <a:off x="4494375" y="2146863"/>
            <a:ext cx="2852657" cy="694739"/>
            <a:chOff x="645565" y="2125400"/>
            <a:chExt cx="2852657" cy="948979"/>
          </a:xfrm>
        </p:grpSpPr>
        <p:sp>
          <p:nvSpPr>
            <p:cNvPr id="122" name="矩形 121"/>
            <p:cNvSpPr/>
            <p:nvPr/>
          </p:nvSpPr>
          <p:spPr>
            <a:xfrm>
              <a:off x="1200727" y="2298402"/>
              <a:ext cx="1757344" cy="592563"/>
            </a:xfrm>
            <a:prstGeom prst="rect">
              <a:avLst/>
            </a:prstGeom>
            <a:solidFill>
              <a:srgbClr val="61B230">
                <a:lumMod val="60000"/>
                <a:lumOff val="40000"/>
              </a:srgbClr>
            </a:solid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Calibri" panose="020F0502020204030204"/>
              </a:endParaRPr>
            </a:p>
          </p:txBody>
        </p:sp>
        <p:sp>
          <p:nvSpPr>
            <p:cNvPr id="123" name="流程图: 手动操作 122"/>
            <p:cNvSpPr/>
            <p:nvPr/>
          </p:nvSpPr>
          <p:spPr>
            <a:xfrm>
              <a:off x="645565" y="2125400"/>
              <a:ext cx="2837647" cy="243220"/>
            </a:xfrm>
            <a:prstGeom prst="flowChartManualOperation">
              <a:avLst/>
            </a:prstGeom>
            <a:solidFill>
              <a:srgbClr val="61B230">
                <a:lumMod val="20000"/>
                <a:lumOff val="80000"/>
              </a:srgbClr>
            </a:solid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Calibri" panose="020F0502020204030204"/>
              </a:endParaRPr>
            </a:p>
          </p:txBody>
        </p:sp>
        <p:sp>
          <p:nvSpPr>
            <p:cNvPr id="124" name="流程图: 手动操作 123"/>
            <p:cNvSpPr/>
            <p:nvPr/>
          </p:nvSpPr>
          <p:spPr>
            <a:xfrm rot="10800000">
              <a:off x="660575" y="2831159"/>
              <a:ext cx="2837647" cy="243220"/>
            </a:xfrm>
            <a:prstGeom prst="flowChartManualOperation">
              <a:avLst/>
            </a:prstGeom>
            <a:solidFill>
              <a:srgbClr val="61B230">
                <a:lumMod val="20000"/>
                <a:lumOff val="80000"/>
              </a:srgbClr>
            </a:solid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Calibri" panose="020F0502020204030204"/>
              </a:endParaRPr>
            </a:p>
          </p:txBody>
        </p:sp>
      </p:grpSp>
      <p:grpSp>
        <p:nvGrpSpPr>
          <p:cNvPr id="125" name="组合 124"/>
          <p:cNvGrpSpPr/>
          <p:nvPr/>
        </p:nvGrpSpPr>
        <p:grpSpPr>
          <a:xfrm>
            <a:off x="8003447" y="2146863"/>
            <a:ext cx="2852657" cy="694739"/>
            <a:chOff x="645565" y="2125400"/>
            <a:chExt cx="2852657" cy="948979"/>
          </a:xfrm>
        </p:grpSpPr>
        <p:sp>
          <p:nvSpPr>
            <p:cNvPr id="126" name="矩形 125"/>
            <p:cNvSpPr/>
            <p:nvPr/>
          </p:nvSpPr>
          <p:spPr>
            <a:xfrm>
              <a:off x="1200727" y="2298402"/>
              <a:ext cx="1757344" cy="592563"/>
            </a:xfrm>
            <a:prstGeom prst="rect">
              <a:avLst/>
            </a:prstGeom>
            <a:solidFill>
              <a:srgbClr val="61B230">
                <a:lumMod val="60000"/>
                <a:lumOff val="40000"/>
              </a:srgbClr>
            </a:solid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Calibri" panose="020F0502020204030204"/>
              </a:endParaRPr>
            </a:p>
          </p:txBody>
        </p:sp>
        <p:sp>
          <p:nvSpPr>
            <p:cNvPr id="127" name="流程图: 手动操作 126"/>
            <p:cNvSpPr/>
            <p:nvPr/>
          </p:nvSpPr>
          <p:spPr>
            <a:xfrm>
              <a:off x="645565" y="2125400"/>
              <a:ext cx="2837647" cy="243220"/>
            </a:xfrm>
            <a:prstGeom prst="flowChartManualOperation">
              <a:avLst/>
            </a:prstGeom>
            <a:solidFill>
              <a:srgbClr val="61B230">
                <a:lumMod val="20000"/>
                <a:lumOff val="80000"/>
              </a:srgbClr>
            </a:solid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Calibri" panose="020F0502020204030204"/>
              </a:endParaRPr>
            </a:p>
          </p:txBody>
        </p:sp>
        <p:sp>
          <p:nvSpPr>
            <p:cNvPr id="128" name="流程图: 手动操作 127"/>
            <p:cNvSpPr/>
            <p:nvPr/>
          </p:nvSpPr>
          <p:spPr>
            <a:xfrm rot="10800000">
              <a:off x="660575" y="2831159"/>
              <a:ext cx="2837647" cy="243220"/>
            </a:xfrm>
            <a:prstGeom prst="flowChartManualOperation">
              <a:avLst/>
            </a:prstGeom>
            <a:solidFill>
              <a:srgbClr val="61B230">
                <a:lumMod val="20000"/>
                <a:lumOff val="80000"/>
              </a:srgbClr>
            </a:solid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Calibri" panose="020F0502020204030204"/>
              </a:endParaRPr>
            </a:p>
          </p:txBody>
        </p:sp>
      </p:grpSp>
      <p:sp>
        <p:nvSpPr>
          <p:cNvPr id="129" name="矩形 128"/>
          <p:cNvSpPr/>
          <p:nvPr/>
        </p:nvSpPr>
        <p:spPr>
          <a:xfrm>
            <a:off x="730466" y="2892690"/>
            <a:ext cx="10678599" cy="314281"/>
          </a:xfrm>
          <a:prstGeom prst="rect">
            <a:avLst/>
          </a:prstGeom>
          <a:solidFill>
            <a:srgbClr val="30B5BB"/>
          </a:solid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Calibri" panose="020F0502020204030204"/>
            </a:endParaRPr>
          </a:p>
        </p:txBody>
      </p:sp>
      <p:sp>
        <p:nvSpPr>
          <p:cNvPr id="130" name="文本框 129"/>
          <p:cNvSpPr txBox="1"/>
          <p:nvPr/>
        </p:nvSpPr>
        <p:spPr>
          <a:xfrm>
            <a:off x="2106101" y="2350103"/>
            <a:ext cx="1553428" cy="307777"/>
          </a:xfrm>
          <a:prstGeom prst="rect">
            <a:avLst/>
          </a:prstGeom>
          <a:noFill/>
        </p:spPr>
        <p:txBody>
          <a:bodyPr wrap="square" rtlCol="0">
            <a:spAutoFit/>
          </a:bodyPr>
          <a:lstStyle/>
          <a:p>
            <a:pPr defTabSz="914478"/>
            <a:r>
              <a:rPr lang="zh-CN" altLang="en-US" sz="1400" b="1" dirty="0">
                <a:solidFill>
                  <a:srgbClr val="1D1D1A">
                    <a:lumMod val="75000"/>
                    <a:lumOff val="25000"/>
                  </a:srgbClr>
                </a:solidFill>
                <a:latin typeface="微软雅黑" panose="020B0503020204020204" pitchFamily="34" charset="-122"/>
                <a:ea typeface="微软雅黑" panose="020B0503020204020204" pitchFamily="34" charset="-122"/>
              </a:rPr>
              <a:t>产线指标库</a:t>
            </a:r>
          </a:p>
        </p:txBody>
      </p:sp>
      <p:sp>
        <p:nvSpPr>
          <p:cNvPr id="131" name="文本框 130"/>
          <p:cNvSpPr txBox="1"/>
          <p:nvPr/>
        </p:nvSpPr>
        <p:spPr>
          <a:xfrm>
            <a:off x="5358406" y="2336532"/>
            <a:ext cx="1553428" cy="307777"/>
          </a:xfrm>
          <a:prstGeom prst="rect">
            <a:avLst/>
          </a:prstGeom>
          <a:noFill/>
        </p:spPr>
        <p:txBody>
          <a:bodyPr wrap="square" rtlCol="0">
            <a:spAutoFit/>
          </a:bodyPr>
          <a:lstStyle/>
          <a:p>
            <a:pPr defTabSz="914478"/>
            <a:r>
              <a:rPr lang="zh-CN" altLang="en-US" sz="1400" b="1" dirty="0">
                <a:solidFill>
                  <a:srgbClr val="1D1D1A">
                    <a:lumMod val="75000"/>
                    <a:lumOff val="25000"/>
                  </a:srgbClr>
                </a:solidFill>
                <a:latin typeface="微软雅黑" panose="020B0503020204020204" pitchFamily="34" charset="-122"/>
                <a:ea typeface="微软雅黑" panose="020B0503020204020204" pitchFamily="34" charset="-122"/>
              </a:rPr>
              <a:t>基地指标库</a:t>
            </a:r>
          </a:p>
        </p:txBody>
      </p:sp>
      <p:sp>
        <p:nvSpPr>
          <p:cNvPr id="132" name="文本框 131"/>
          <p:cNvSpPr txBox="1"/>
          <p:nvPr/>
        </p:nvSpPr>
        <p:spPr>
          <a:xfrm>
            <a:off x="9091413" y="2320680"/>
            <a:ext cx="1553428" cy="307777"/>
          </a:xfrm>
          <a:prstGeom prst="rect">
            <a:avLst/>
          </a:prstGeom>
          <a:noFill/>
        </p:spPr>
        <p:txBody>
          <a:bodyPr wrap="square" rtlCol="0">
            <a:spAutoFit/>
          </a:bodyPr>
          <a:lstStyle/>
          <a:p>
            <a:pPr defTabSz="914478"/>
            <a:r>
              <a:rPr lang="en-US" altLang="zh-CN" sz="1400" b="1" dirty="0">
                <a:solidFill>
                  <a:srgbClr val="1D1D1A">
                    <a:lumMod val="75000"/>
                    <a:lumOff val="25000"/>
                  </a:srgbClr>
                </a:solidFill>
                <a:latin typeface="微软雅黑" panose="020B0503020204020204" pitchFamily="34" charset="-122"/>
                <a:ea typeface="微软雅黑" panose="020B0503020204020204" pitchFamily="34" charset="-122"/>
              </a:rPr>
              <a:t>… …</a:t>
            </a:r>
            <a:endParaRPr lang="zh-CN" altLang="en-US" sz="1400" b="1" dirty="0">
              <a:solidFill>
                <a:srgbClr val="1D1D1A">
                  <a:lumMod val="75000"/>
                  <a:lumOff val="25000"/>
                </a:srgbClr>
              </a:solidFill>
              <a:latin typeface="微软雅黑" panose="020B0503020204020204" pitchFamily="34" charset="-122"/>
              <a:ea typeface="微软雅黑" panose="020B0503020204020204" pitchFamily="34" charset="-122"/>
            </a:endParaRPr>
          </a:p>
        </p:txBody>
      </p:sp>
      <p:sp>
        <p:nvSpPr>
          <p:cNvPr id="133" name="文本框 132"/>
          <p:cNvSpPr txBox="1"/>
          <p:nvPr/>
        </p:nvSpPr>
        <p:spPr>
          <a:xfrm>
            <a:off x="758921" y="2881642"/>
            <a:ext cx="1553428" cy="307777"/>
          </a:xfrm>
          <a:prstGeom prst="rect">
            <a:avLst/>
          </a:prstGeom>
          <a:noFill/>
        </p:spPr>
        <p:txBody>
          <a:bodyPr wrap="square" rtlCol="0">
            <a:spAutoFit/>
          </a:bodyPr>
          <a:lstStyle/>
          <a:p>
            <a:pPr defTabSz="914478"/>
            <a:r>
              <a:rPr lang="zh-CN" altLang="en-US" sz="1400" b="1" dirty="0">
                <a:solidFill>
                  <a:srgbClr val="FFFFFF"/>
                </a:solidFill>
                <a:latin typeface="微软雅黑" panose="020B0503020204020204" pitchFamily="34" charset="-122"/>
                <a:ea typeface="微软雅黑" panose="020B0503020204020204" pitchFamily="34" charset="-122"/>
              </a:rPr>
              <a:t>明细报表</a:t>
            </a:r>
          </a:p>
        </p:txBody>
      </p:sp>
      <p:sp>
        <p:nvSpPr>
          <p:cNvPr id="134" name="矩形 2"/>
          <p:cNvSpPr/>
          <p:nvPr/>
        </p:nvSpPr>
        <p:spPr>
          <a:xfrm>
            <a:off x="1689121" y="2926100"/>
            <a:ext cx="1882636" cy="223845"/>
          </a:xfrm>
          <a:prstGeom prst="roundRect">
            <a:avLst/>
          </a:prstGeom>
          <a:solidFill>
            <a:srgbClr val="61B230">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FCC800">
                    <a:lumMod val="50000"/>
                  </a:srgbClr>
                </a:solidFill>
                <a:effectLst/>
                <a:uLnTx/>
                <a:uFillTx/>
                <a:latin typeface="微软雅黑" panose="020B0503020204020204" charset="-122"/>
                <a:ea typeface="微软雅黑" panose="020B0503020204020204" charset="-122"/>
              </a:rPr>
              <a:t>财务明细</a:t>
            </a:r>
          </a:p>
        </p:txBody>
      </p:sp>
      <p:sp>
        <p:nvSpPr>
          <p:cNvPr id="135" name="矩形 2"/>
          <p:cNvSpPr/>
          <p:nvPr/>
        </p:nvSpPr>
        <p:spPr>
          <a:xfrm>
            <a:off x="3595953" y="2922900"/>
            <a:ext cx="1882636" cy="223845"/>
          </a:xfrm>
          <a:prstGeom prst="roundRect">
            <a:avLst/>
          </a:prstGeom>
          <a:solidFill>
            <a:srgbClr val="61B230">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FCC800">
                    <a:lumMod val="50000"/>
                  </a:srgbClr>
                </a:solidFill>
                <a:effectLst/>
                <a:uLnTx/>
                <a:uFillTx/>
                <a:latin typeface="微软雅黑" panose="020B0503020204020204" charset="-122"/>
                <a:ea typeface="微软雅黑" panose="020B0503020204020204" charset="-122"/>
              </a:rPr>
              <a:t>供应明细</a:t>
            </a:r>
          </a:p>
        </p:txBody>
      </p:sp>
      <p:sp>
        <p:nvSpPr>
          <p:cNvPr id="136" name="矩形 2"/>
          <p:cNvSpPr/>
          <p:nvPr/>
        </p:nvSpPr>
        <p:spPr>
          <a:xfrm>
            <a:off x="5502785" y="2927960"/>
            <a:ext cx="1882636" cy="223845"/>
          </a:xfrm>
          <a:prstGeom prst="roundRect">
            <a:avLst/>
          </a:prstGeom>
          <a:solidFill>
            <a:srgbClr val="61B230">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FCC800">
                    <a:lumMod val="50000"/>
                  </a:srgbClr>
                </a:solidFill>
                <a:effectLst/>
                <a:uLnTx/>
                <a:uFillTx/>
                <a:latin typeface="微软雅黑" panose="020B0503020204020204" charset="-122"/>
                <a:ea typeface="微软雅黑" panose="020B0503020204020204" charset="-122"/>
              </a:rPr>
              <a:t>销售明细</a:t>
            </a:r>
          </a:p>
        </p:txBody>
      </p:sp>
      <p:sp>
        <p:nvSpPr>
          <p:cNvPr id="137" name="矩形 2"/>
          <p:cNvSpPr/>
          <p:nvPr/>
        </p:nvSpPr>
        <p:spPr>
          <a:xfrm>
            <a:off x="7409617" y="2923439"/>
            <a:ext cx="1882636" cy="223845"/>
          </a:xfrm>
          <a:prstGeom prst="roundRect">
            <a:avLst/>
          </a:prstGeom>
          <a:solidFill>
            <a:srgbClr val="61B230">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FCC800">
                    <a:lumMod val="50000"/>
                  </a:srgbClr>
                </a:solidFill>
                <a:effectLst/>
                <a:uLnTx/>
                <a:uFillTx/>
                <a:latin typeface="微软雅黑" panose="020B0503020204020204" charset="-122"/>
                <a:ea typeface="微软雅黑" panose="020B0503020204020204" charset="-122"/>
              </a:rPr>
              <a:t>质量明细</a:t>
            </a:r>
          </a:p>
        </p:txBody>
      </p:sp>
      <p:sp>
        <p:nvSpPr>
          <p:cNvPr id="138" name="矩形 2"/>
          <p:cNvSpPr/>
          <p:nvPr/>
        </p:nvSpPr>
        <p:spPr>
          <a:xfrm>
            <a:off x="9340645" y="2927960"/>
            <a:ext cx="1882636" cy="223845"/>
          </a:xfrm>
          <a:prstGeom prst="roundRect">
            <a:avLst/>
          </a:prstGeom>
          <a:solidFill>
            <a:srgbClr val="61B230">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FCC800">
                    <a:lumMod val="50000"/>
                  </a:srgbClr>
                </a:solidFill>
                <a:effectLst/>
                <a:uLnTx/>
                <a:uFillTx/>
                <a:latin typeface="微软雅黑" panose="020B0503020204020204" charset="-122"/>
                <a:ea typeface="微软雅黑" panose="020B0503020204020204" charset="-122"/>
              </a:rPr>
              <a:t>质量明细</a:t>
            </a:r>
          </a:p>
        </p:txBody>
      </p:sp>
      <p:sp>
        <p:nvSpPr>
          <p:cNvPr id="139" name="圆角矩形 138"/>
          <p:cNvSpPr/>
          <p:nvPr/>
        </p:nvSpPr>
        <p:spPr>
          <a:xfrm>
            <a:off x="734505" y="3227535"/>
            <a:ext cx="10738405" cy="3069660"/>
          </a:xfrm>
          <a:prstGeom prst="roundRect">
            <a:avLst>
              <a:gd name="adj" fmla="val 3184"/>
            </a:avLst>
          </a:prstGeom>
          <a:noFill/>
          <a:ln w="12700" cap="flat" cmpd="sng" algn="ctr">
            <a:solidFill>
              <a:srgbClr val="1D1D1A"/>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Calibri" panose="020F0502020204030204"/>
            </a:endParaRPr>
          </a:p>
        </p:txBody>
      </p:sp>
      <p:sp>
        <p:nvSpPr>
          <p:cNvPr id="140" name="矩形 139"/>
          <p:cNvSpPr/>
          <p:nvPr/>
        </p:nvSpPr>
        <p:spPr>
          <a:xfrm>
            <a:off x="654431" y="727661"/>
            <a:ext cx="11207718" cy="338554"/>
          </a:xfrm>
          <a:prstGeom prst="rect">
            <a:avLst/>
          </a:prstGeom>
        </p:spPr>
        <p:txBody>
          <a:bodyPr wrap="square">
            <a:spAutoFit/>
          </a:bodyPr>
          <a:lstStyle/>
          <a:p>
            <a:pPr defTabSz="914478"/>
            <a:r>
              <a:rPr lang="zh-CN" altLang="en-US" sz="1600" dirty="0">
                <a:solidFill>
                  <a:srgbClr val="1D1D1A"/>
                </a:solidFill>
                <a:latin typeface="微软雅黑" panose="020B0503020204020204" pitchFamily="34" charset="-122"/>
                <a:ea typeface="微软雅黑" panose="020B0503020204020204" pitchFamily="34" charset="-122"/>
              </a:rPr>
              <a:t>通过名称、业务含义、口径、数据源等方面进行指标标准化定义，并按照业务含义转化为系统语言</a:t>
            </a:r>
          </a:p>
        </p:txBody>
      </p:sp>
    </p:spTree>
    <p:extLst>
      <p:ext uri="{BB962C8B-B14F-4D97-AF65-F5344CB8AC3E}">
        <p14:creationId xmlns:p14="http://schemas.microsoft.com/office/powerpoint/2010/main" val="1423450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3182"/>
          </a:xfrm>
        </p:spPr>
        <p:txBody>
          <a:bodyPr/>
          <a:lstStyle/>
          <a:p>
            <a:r>
              <a:rPr lang="zh-CN" altLang="en-US" dirty="0"/>
              <a:t>财务主题关键指标分解示例</a:t>
            </a:r>
          </a:p>
        </p:txBody>
      </p:sp>
      <p:sp>
        <p:nvSpPr>
          <p:cNvPr id="73" name="Rounded Rectangle 5">
            <a:extLst>
              <a:ext uri="{FF2B5EF4-FFF2-40B4-BE49-F238E27FC236}">
                <a16:creationId xmlns:a16="http://schemas.microsoft.com/office/drawing/2014/main" xmlns="" id="{0CD29387-31DC-6D46-9F23-DCE620B31ED4}"/>
              </a:ext>
            </a:extLst>
          </p:cNvPr>
          <p:cNvSpPr/>
          <p:nvPr/>
        </p:nvSpPr>
        <p:spPr>
          <a:xfrm>
            <a:off x="306729" y="4027993"/>
            <a:ext cx="1440000" cy="360000"/>
          </a:xfrm>
          <a:prstGeom prst="roundRect">
            <a:avLst>
              <a:gd name="adj" fmla="val 0"/>
            </a:avLst>
          </a:prstGeom>
          <a:solidFill>
            <a:srgbClr val="FCC800">
              <a:lumMod val="50000"/>
            </a:srgbClr>
          </a:solidFill>
          <a:ln w="19050">
            <a:noFill/>
            <a:round/>
            <a:headEnd/>
            <a:tailE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rPr>
              <a:t>财务管理主题</a:t>
            </a:r>
          </a:p>
        </p:txBody>
      </p:sp>
      <p:sp>
        <p:nvSpPr>
          <p:cNvPr id="74" name="Rectangle 85">
            <a:extLst>
              <a:ext uri="{FF2B5EF4-FFF2-40B4-BE49-F238E27FC236}">
                <a16:creationId xmlns:a16="http://schemas.microsoft.com/office/drawing/2014/main" xmlns="" id="{BB6ECAAE-9F90-7849-877C-9291E5361288}"/>
              </a:ext>
            </a:extLst>
          </p:cNvPr>
          <p:cNvSpPr/>
          <p:nvPr/>
        </p:nvSpPr>
        <p:spPr>
          <a:xfrm>
            <a:off x="4055003" y="2270013"/>
            <a:ext cx="1584000" cy="331224"/>
          </a:xfrm>
          <a:prstGeom prst="rect">
            <a:avLst/>
          </a:prstGeom>
          <a:solidFill>
            <a:srgbClr val="FFFFFF">
              <a:lumMod val="75000"/>
            </a:srgbClr>
          </a:solidFill>
          <a:ln w="1905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收入增长</a:t>
            </a:r>
            <a:endParaRPr kumimoji="0" lang="en-US" sz="12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75" name="Rounded Rectangle 5">
            <a:extLst>
              <a:ext uri="{FF2B5EF4-FFF2-40B4-BE49-F238E27FC236}">
                <a16:creationId xmlns:a16="http://schemas.microsoft.com/office/drawing/2014/main" xmlns="" id="{61D669F1-C181-E747-82D8-402E099B4103}"/>
              </a:ext>
            </a:extLst>
          </p:cNvPr>
          <p:cNvSpPr/>
          <p:nvPr/>
        </p:nvSpPr>
        <p:spPr>
          <a:xfrm>
            <a:off x="2087518" y="2256934"/>
            <a:ext cx="1440000" cy="432000"/>
          </a:xfrm>
          <a:prstGeom prst="roundRect">
            <a:avLst>
              <a:gd name="adj" fmla="val 0"/>
            </a:avLst>
          </a:prstGeom>
          <a:solidFill>
            <a:srgbClr val="FEE3A1"/>
          </a:solidFill>
          <a:ln w="19050">
            <a:noFill/>
            <a:round/>
            <a:headEnd/>
            <a:tailEnd/>
          </a:ln>
          <a:effectLst/>
        </p:spPr>
        <p:txBody>
          <a:bodyPr rtlCol="0" anchor="ctr"/>
          <a:lstStyle/>
          <a:p>
            <a:pPr algn="ctr">
              <a:defRPr/>
            </a:pPr>
            <a:r>
              <a:rPr lang="zh-CN" altLang="en-US" sz="1200" kern="0" dirty="0">
                <a:solidFill>
                  <a:srgbClr val="1D1D1A"/>
                </a:solidFill>
                <a:latin typeface="微软雅黑" panose="020B0503020204020204" pitchFamily="34" charset="-122"/>
              </a:rPr>
              <a:t>盈利能力</a:t>
            </a:r>
          </a:p>
        </p:txBody>
      </p:sp>
      <p:sp>
        <p:nvSpPr>
          <p:cNvPr id="76" name="Rounded Rectangle 5">
            <a:extLst>
              <a:ext uri="{FF2B5EF4-FFF2-40B4-BE49-F238E27FC236}">
                <a16:creationId xmlns:a16="http://schemas.microsoft.com/office/drawing/2014/main" xmlns="" id="{DA1F5A7C-243A-CE43-83C3-21425F7E99D8}"/>
              </a:ext>
            </a:extLst>
          </p:cNvPr>
          <p:cNvSpPr/>
          <p:nvPr/>
        </p:nvSpPr>
        <p:spPr>
          <a:xfrm>
            <a:off x="2098785" y="4410268"/>
            <a:ext cx="1432463" cy="432000"/>
          </a:xfrm>
          <a:prstGeom prst="roundRect">
            <a:avLst>
              <a:gd name="adj" fmla="val 0"/>
            </a:avLst>
          </a:prstGeom>
          <a:solidFill>
            <a:srgbClr val="FEE3A1"/>
          </a:solidFill>
          <a:ln w="19050">
            <a:noFill/>
            <a:round/>
            <a:headEnd/>
            <a:tailEnd/>
          </a:ln>
          <a:effectLst/>
        </p:spPr>
        <p:txBody>
          <a:bodyPr rtlCol="0" anchor="ctr"/>
          <a:lstStyle/>
          <a:p>
            <a:pPr algn="ctr">
              <a:defRPr/>
            </a:pPr>
            <a:r>
              <a:rPr lang="zh-CN" altLang="en-US" sz="1200" kern="0" dirty="0">
                <a:solidFill>
                  <a:srgbClr val="1D1D1A"/>
                </a:solidFill>
                <a:latin typeface="微软雅黑" panose="020B0503020204020204" pitchFamily="34" charset="-122"/>
              </a:rPr>
              <a:t>资产规模与效率</a:t>
            </a:r>
          </a:p>
        </p:txBody>
      </p:sp>
      <p:sp>
        <p:nvSpPr>
          <p:cNvPr id="77" name="Rounded Rectangle 5">
            <a:extLst>
              <a:ext uri="{FF2B5EF4-FFF2-40B4-BE49-F238E27FC236}">
                <a16:creationId xmlns:a16="http://schemas.microsoft.com/office/drawing/2014/main" xmlns="" id="{FBC1D403-BDAA-A644-AAB6-58460080BCFF}"/>
              </a:ext>
            </a:extLst>
          </p:cNvPr>
          <p:cNvSpPr/>
          <p:nvPr/>
        </p:nvSpPr>
        <p:spPr>
          <a:xfrm>
            <a:off x="2087517" y="6144656"/>
            <a:ext cx="1440000" cy="432000"/>
          </a:xfrm>
          <a:prstGeom prst="roundRect">
            <a:avLst>
              <a:gd name="adj" fmla="val 0"/>
            </a:avLst>
          </a:prstGeom>
          <a:solidFill>
            <a:srgbClr val="FEE3A1"/>
          </a:solidFill>
          <a:ln w="19050">
            <a:noFill/>
            <a:round/>
            <a:headEnd/>
            <a:tailEnd/>
          </a:ln>
          <a:effectLst/>
        </p:spPr>
        <p:txBody>
          <a:bodyPr rtlCol="0" anchor="ctr"/>
          <a:lstStyle/>
          <a:p>
            <a:pPr algn="ctr">
              <a:defRPr/>
            </a:pPr>
            <a:r>
              <a:rPr lang="zh-CN" altLang="en-US" sz="1200" kern="0" dirty="0">
                <a:solidFill>
                  <a:srgbClr val="1D1D1A"/>
                </a:solidFill>
                <a:latin typeface="微软雅黑" panose="020B0503020204020204" pitchFamily="34" charset="-122"/>
              </a:rPr>
              <a:t>资金效率与风险</a:t>
            </a:r>
          </a:p>
        </p:txBody>
      </p:sp>
      <p:sp>
        <p:nvSpPr>
          <p:cNvPr id="78" name="Rectangle 85">
            <a:extLst>
              <a:ext uri="{FF2B5EF4-FFF2-40B4-BE49-F238E27FC236}">
                <a16:creationId xmlns:a16="http://schemas.microsoft.com/office/drawing/2014/main" xmlns="" id="{5B5D1413-0FC8-264C-8A6F-D51CBA9ACCBA}"/>
              </a:ext>
            </a:extLst>
          </p:cNvPr>
          <p:cNvSpPr/>
          <p:nvPr/>
        </p:nvSpPr>
        <p:spPr>
          <a:xfrm>
            <a:off x="4055004" y="1580769"/>
            <a:ext cx="1584000" cy="331224"/>
          </a:xfrm>
          <a:prstGeom prst="rect">
            <a:avLst/>
          </a:prstGeom>
          <a:solidFill>
            <a:srgbClr val="FFFFFF">
              <a:lumMod val="75000"/>
            </a:srgbClr>
          </a:solidFill>
          <a:ln w="1905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盈利表现</a:t>
            </a:r>
            <a:endParaRPr kumimoji="0" lang="en-US" sz="12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79" name="Triangle 94">
            <a:extLst>
              <a:ext uri="{FF2B5EF4-FFF2-40B4-BE49-F238E27FC236}">
                <a16:creationId xmlns:a16="http://schemas.microsoft.com/office/drawing/2014/main" xmlns="" id="{408516FB-9437-0B4F-8506-83CE6A944C76}"/>
              </a:ext>
            </a:extLst>
          </p:cNvPr>
          <p:cNvSpPr/>
          <p:nvPr/>
        </p:nvSpPr>
        <p:spPr>
          <a:xfrm rot="5400000">
            <a:off x="5709344" y="1706279"/>
            <a:ext cx="396000" cy="144000"/>
          </a:xfrm>
          <a:prstGeom prst="triangle">
            <a:avLst/>
          </a:prstGeom>
          <a:solidFill>
            <a:srgbClr val="E7E6E6">
              <a:lumMod val="40000"/>
              <a:lumOff val="60000"/>
            </a:srgbClr>
          </a:solidFill>
          <a:ln w="12700" cap="flat" cmpd="sng" algn="ctr">
            <a:noFill/>
            <a:prstDash val="solid"/>
            <a:miter lim="800000"/>
          </a:ln>
          <a:effectLst/>
        </p:spPr>
        <p:txBody>
          <a:bodyPr rtlCol="0" anchor="ctr"/>
          <a:lstStyle/>
          <a:p>
            <a:pPr algn="ctr" defTabSz="914478">
              <a:defRPr/>
            </a:pPr>
            <a:endParaRPr lang="en-US" sz="2000" kern="0" dirty="0">
              <a:solidFill>
                <a:prstClr val="white"/>
              </a:solidFill>
              <a:latin typeface="等线" panose="020F0502020204030204"/>
            </a:endParaRPr>
          </a:p>
        </p:txBody>
      </p:sp>
      <p:cxnSp>
        <p:nvCxnSpPr>
          <p:cNvPr id="80" name="Connector: Elbow 81">
            <a:extLst>
              <a:ext uri="{FF2B5EF4-FFF2-40B4-BE49-F238E27FC236}">
                <a16:creationId xmlns:a16="http://schemas.microsoft.com/office/drawing/2014/main" xmlns="" id="{8C3BDED8-9BB6-F441-A4E0-9894AB6E21DB}"/>
              </a:ext>
            </a:extLst>
          </p:cNvPr>
          <p:cNvCxnSpPr>
            <a:cxnSpLocks/>
            <a:stCxn id="75" idx="1"/>
            <a:endCxn id="73" idx="3"/>
          </p:cNvCxnSpPr>
          <p:nvPr/>
        </p:nvCxnSpPr>
        <p:spPr>
          <a:xfrm rot="10800000" flipV="1">
            <a:off x="1746731" y="2472934"/>
            <a:ext cx="340789" cy="1735059"/>
          </a:xfrm>
          <a:prstGeom prst="bentConnector3">
            <a:avLst/>
          </a:prstGeom>
          <a:noFill/>
          <a:ln w="6350" cap="flat" cmpd="sng" algn="ctr">
            <a:solidFill>
              <a:srgbClr val="5B9BD5"/>
            </a:solidFill>
            <a:prstDash val="solid"/>
            <a:miter lim="800000"/>
          </a:ln>
          <a:effectLst/>
        </p:spPr>
      </p:cxnSp>
      <p:cxnSp>
        <p:nvCxnSpPr>
          <p:cNvPr id="81" name="Connector: Elbow 83">
            <a:extLst>
              <a:ext uri="{FF2B5EF4-FFF2-40B4-BE49-F238E27FC236}">
                <a16:creationId xmlns:a16="http://schemas.microsoft.com/office/drawing/2014/main" xmlns="" id="{6F30B375-26D8-6545-BE9D-68E7DBCAE53B}"/>
              </a:ext>
            </a:extLst>
          </p:cNvPr>
          <p:cNvCxnSpPr>
            <a:cxnSpLocks/>
            <a:stCxn id="76" idx="1"/>
            <a:endCxn id="73" idx="3"/>
          </p:cNvCxnSpPr>
          <p:nvPr/>
        </p:nvCxnSpPr>
        <p:spPr>
          <a:xfrm rot="10800000">
            <a:off x="1746731" y="4207995"/>
            <a:ext cx="352055" cy="418275"/>
          </a:xfrm>
          <a:prstGeom prst="bentConnector3">
            <a:avLst/>
          </a:prstGeom>
          <a:noFill/>
          <a:ln w="6350" cap="flat" cmpd="sng" algn="ctr">
            <a:solidFill>
              <a:srgbClr val="5B9BD5"/>
            </a:solidFill>
            <a:prstDash val="solid"/>
            <a:miter lim="800000"/>
          </a:ln>
          <a:effectLst/>
        </p:spPr>
      </p:cxnSp>
      <p:cxnSp>
        <p:nvCxnSpPr>
          <p:cNvPr id="82" name="Connector: Elbow 85">
            <a:extLst>
              <a:ext uri="{FF2B5EF4-FFF2-40B4-BE49-F238E27FC236}">
                <a16:creationId xmlns:a16="http://schemas.microsoft.com/office/drawing/2014/main" xmlns="" id="{404C8F22-7E26-AB4C-B022-F0A4CF03CF4F}"/>
              </a:ext>
            </a:extLst>
          </p:cNvPr>
          <p:cNvCxnSpPr>
            <a:cxnSpLocks/>
            <a:stCxn id="77" idx="1"/>
            <a:endCxn id="73" idx="3"/>
          </p:cNvCxnSpPr>
          <p:nvPr/>
        </p:nvCxnSpPr>
        <p:spPr>
          <a:xfrm rot="10800000">
            <a:off x="1746729" y="4207995"/>
            <a:ext cx="340788" cy="2152663"/>
          </a:xfrm>
          <a:prstGeom prst="bentConnector3">
            <a:avLst/>
          </a:prstGeom>
          <a:noFill/>
          <a:ln w="6350" cap="flat" cmpd="sng" algn="ctr">
            <a:solidFill>
              <a:srgbClr val="5B9BD5"/>
            </a:solidFill>
            <a:prstDash val="solid"/>
            <a:miter lim="800000"/>
          </a:ln>
          <a:effectLst/>
        </p:spPr>
      </p:cxnSp>
      <p:cxnSp>
        <p:nvCxnSpPr>
          <p:cNvPr id="83" name="Connector: Elbow 94">
            <a:extLst>
              <a:ext uri="{FF2B5EF4-FFF2-40B4-BE49-F238E27FC236}">
                <a16:creationId xmlns:a16="http://schemas.microsoft.com/office/drawing/2014/main" xmlns="" id="{A8C0F171-2070-D843-BC02-8D584F2E2FDA}"/>
              </a:ext>
            </a:extLst>
          </p:cNvPr>
          <p:cNvCxnSpPr>
            <a:stCxn id="78" idx="1"/>
            <a:endCxn id="75" idx="3"/>
          </p:cNvCxnSpPr>
          <p:nvPr/>
        </p:nvCxnSpPr>
        <p:spPr>
          <a:xfrm rot="10800000" flipV="1">
            <a:off x="3527518" y="1746381"/>
            <a:ext cx="527486" cy="726553"/>
          </a:xfrm>
          <a:prstGeom prst="bentConnector3">
            <a:avLst/>
          </a:prstGeom>
          <a:noFill/>
          <a:ln w="6350" cap="flat" cmpd="sng" algn="ctr">
            <a:solidFill>
              <a:srgbClr val="5B9BD5"/>
            </a:solidFill>
            <a:prstDash val="solid"/>
            <a:miter lim="800000"/>
          </a:ln>
          <a:effectLst/>
        </p:spPr>
      </p:cxnSp>
      <p:cxnSp>
        <p:nvCxnSpPr>
          <p:cNvPr id="84" name="Connector: Elbow 96">
            <a:extLst>
              <a:ext uri="{FF2B5EF4-FFF2-40B4-BE49-F238E27FC236}">
                <a16:creationId xmlns:a16="http://schemas.microsoft.com/office/drawing/2014/main" xmlns="" id="{8D329BCA-D9BA-D249-8F8E-A22C348EDA78}"/>
              </a:ext>
            </a:extLst>
          </p:cNvPr>
          <p:cNvCxnSpPr>
            <a:stCxn id="74" idx="1"/>
            <a:endCxn id="75" idx="3"/>
          </p:cNvCxnSpPr>
          <p:nvPr/>
        </p:nvCxnSpPr>
        <p:spPr>
          <a:xfrm rot="10800000" flipV="1">
            <a:off x="3527520" y="2435625"/>
            <a:ext cx="527485" cy="37309"/>
          </a:xfrm>
          <a:prstGeom prst="bentConnector3">
            <a:avLst/>
          </a:prstGeom>
          <a:noFill/>
          <a:ln w="6350" cap="flat" cmpd="sng" algn="ctr">
            <a:solidFill>
              <a:srgbClr val="5B9BD5"/>
            </a:solidFill>
            <a:prstDash val="solid"/>
            <a:miter lim="800000"/>
          </a:ln>
          <a:effectLst/>
        </p:spPr>
      </p:cxnSp>
      <p:cxnSp>
        <p:nvCxnSpPr>
          <p:cNvPr id="85" name="Connector: Elbow 98">
            <a:extLst>
              <a:ext uri="{FF2B5EF4-FFF2-40B4-BE49-F238E27FC236}">
                <a16:creationId xmlns:a16="http://schemas.microsoft.com/office/drawing/2014/main" xmlns="" id="{E61421D3-EB2E-6C4E-9001-419A61CD1FF4}"/>
              </a:ext>
            </a:extLst>
          </p:cNvPr>
          <p:cNvCxnSpPr>
            <a:cxnSpLocks/>
            <a:stCxn id="92" idx="1"/>
            <a:endCxn id="75" idx="3"/>
          </p:cNvCxnSpPr>
          <p:nvPr/>
        </p:nvCxnSpPr>
        <p:spPr>
          <a:xfrm rot="10800000">
            <a:off x="3527520" y="2472936"/>
            <a:ext cx="527483" cy="752487"/>
          </a:xfrm>
          <a:prstGeom prst="bentConnector3">
            <a:avLst/>
          </a:prstGeom>
          <a:noFill/>
          <a:ln w="6350" cap="flat" cmpd="sng" algn="ctr">
            <a:solidFill>
              <a:srgbClr val="5B9BD5"/>
            </a:solidFill>
            <a:prstDash val="solid"/>
            <a:miter lim="800000"/>
          </a:ln>
          <a:effectLst/>
        </p:spPr>
      </p:cxnSp>
      <p:sp>
        <p:nvSpPr>
          <p:cNvPr id="86" name="Rectangle 88">
            <a:extLst>
              <a:ext uri="{FF2B5EF4-FFF2-40B4-BE49-F238E27FC236}">
                <a16:creationId xmlns:a16="http://schemas.microsoft.com/office/drawing/2014/main" xmlns="" id="{C58C5085-C633-BE49-A0A7-43AAFE539F7B}"/>
              </a:ext>
            </a:extLst>
          </p:cNvPr>
          <p:cNvSpPr/>
          <p:nvPr/>
        </p:nvSpPr>
        <p:spPr>
          <a:xfrm>
            <a:off x="3982431" y="3738635"/>
            <a:ext cx="1584000" cy="331224"/>
          </a:xfrm>
          <a:prstGeom prst="rect">
            <a:avLst/>
          </a:prstGeom>
          <a:solidFill>
            <a:srgbClr val="FFFFFF">
              <a:lumMod val="75000"/>
            </a:srgbClr>
          </a:solidFill>
          <a:ln w="1905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存货规模与效率</a:t>
            </a:r>
            <a:endParaRPr kumimoji="0" lang="en-US" sz="12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7" name="TextBox 6">
            <a:extLst>
              <a:ext uri="{FF2B5EF4-FFF2-40B4-BE49-F238E27FC236}">
                <a16:creationId xmlns:a16="http://schemas.microsoft.com/office/drawing/2014/main" xmlns="" id="{DF4674EC-D604-7B47-A974-C2BEC3D228E7}"/>
              </a:ext>
            </a:extLst>
          </p:cNvPr>
          <p:cNvSpPr txBox="1"/>
          <p:nvPr/>
        </p:nvSpPr>
        <p:spPr>
          <a:xfrm>
            <a:off x="308523" y="962298"/>
            <a:ext cx="1127324" cy="307777"/>
          </a:xfrm>
          <a:prstGeom prst="rect">
            <a:avLst/>
          </a:prstGeom>
          <a:noFill/>
        </p:spPr>
        <p:txBody>
          <a:bodyPr wrap="square" rtlCol="0">
            <a:spAutoFit/>
          </a:bodyPr>
          <a:lstStyle/>
          <a:p>
            <a:pPr algn="ctr">
              <a:defRPr/>
            </a:pPr>
            <a:r>
              <a:rPr lang="zh-Hans" altLang="en-US" sz="1400" b="1" dirty="0">
                <a:solidFill>
                  <a:prstClr val="black"/>
                </a:solidFill>
                <a:latin typeface="微软雅黑" panose="020B0503020204020204" pitchFamily="34" charset="-122"/>
                <a:ea typeface="微软雅黑" panose="020B0503020204020204" pitchFamily="34" charset="-122"/>
              </a:rPr>
              <a:t>主题</a:t>
            </a:r>
            <a:r>
              <a:rPr lang="zh-CN" altLang="en-US" sz="1400" b="1" dirty="0">
                <a:solidFill>
                  <a:prstClr val="black"/>
                </a:solidFill>
                <a:latin typeface="微软雅黑" panose="020B0503020204020204" pitchFamily="34" charset="-122"/>
                <a:ea typeface="微软雅黑" panose="020B0503020204020204" pitchFamily="34" charset="-122"/>
              </a:rPr>
              <a:t>域</a:t>
            </a:r>
          </a:p>
        </p:txBody>
      </p:sp>
      <p:sp>
        <p:nvSpPr>
          <p:cNvPr id="88" name="TextBox 7">
            <a:extLst>
              <a:ext uri="{FF2B5EF4-FFF2-40B4-BE49-F238E27FC236}">
                <a16:creationId xmlns:a16="http://schemas.microsoft.com/office/drawing/2014/main" xmlns="" id="{ABE51BE6-888C-2944-BF23-71226DC7D53A}"/>
              </a:ext>
            </a:extLst>
          </p:cNvPr>
          <p:cNvSpPr txBox="1"/>
          <p:nvPr/>
        </p:nvSpPr>
        <p:spPr>
          <a:xfrm>
            <a:off x="1920630" y="962298"/>
            <a:ext cx="1231424" cy="307777"/>
          </a:xfrm>
          <a:prstGeom prst="rect">
            <a:avLst/>
          </a:prstGeom>
          <a:noFill/>
        </p:spPr>
        <p:txBody>
          <a:bodyPr wrap="square" rtlCol="0">
            <a:spAutoFit/>
          </a:bodyPr>
          <a:lstStyle/>
          <a:p>
            <a:pPr algn="ctr">
              <a:defRPr/>
            </a:pPr>
            <a:r>
              <a:rPr lang="zh-CN" altLang="en-US" sz="1400" b="1" dirty="0">
                <a:solidFill>
                  <a:prstClr val="black"/>
                </a:solidFill>
                <a:latin typeface="微软雅黑" panose="020B0503020204020204" pitchFamily="34" charset="-122"/>
                <a:ea typeface="微软雅黑" panose="020B0503020204020204" pitchFamily="34" charset="-122"/>
              </a:rPr>
              <a:t>一</a:t>
            </a:r>
            <a:r>
              <a:rPr lang="zh-Hans" altLang="en-US" sz="1400" b="1" dirty="0">
                <a:solidFill>
                  <a:prstClr val="black"/>
                </a:solidFill>
                <a:latin typeface="微软雅黑" panose="020B0503020204020204" pitchFamily="34" charset="-122"/>
                <a:ea typeface="微软雅黑" panose="020B0503020204020204" pitchFamily="34" charset="-122"/>
              </a:rPr>
              <a:t>级主题</a:t>
            </a:r>
            <a:endParaRPr lang="zh-CN" altLang="en-US" sz="1400" b="1" dirty="0">
              <a:solidFill>
                <a:prstClr val="black"/>
              </a:solidFill>
              <a:latin typeface="微软雅黑" panose="020B0503020204020204" pitchFamily="34" charset="-122"/>
              <a:ea typeface="微软雅黑" panose="020B0503020204020204" pitchFamily="34" charset="-122"/>
            </a:endParaRPr>
          </a:p>
        </p:txBody>
      </p:sp>
      <p:sp>
        <p:nvSpPr>
          <p:cNvPr id="89" name="TextBox 11">
            <a:extLst>
              <a:ext uri="{FF2B5EF4-FFF2-40B4-BE49-F238E27FC236}">
                <a16:creationId xmlns:a16="http://schemas.microsoft.com/office/drawing/2014/main" xmlns="" id="{49A8B7E4-E92E-8841-904C-5A593B0E7ED2}"/>
              </a:ext>
            </a:extLst>
          </p:cNvPr>
          <p:cNvSpPr txBox="1"/>
          <p:nvPr/>
        </p:nvSpPr>
        <p:spPr>
          <a:xfrm>
            <a:off x="10015838" y="962298"/>
            <a:ext cx="1961716" cy="307021"/>
          </a:xfrm>
          <a:prstGeom prst="rect">
            <a:avLst/>
          </a:prstGeom>
          <a:noFill/>
        </p:spPr>
        <p:txBody>
          <a:bodyPr wrap="square" rtlCol="0">
            <a:spAutoFit/>
          </a:bodyPr>
          <a:lstStyle/>
          <a:p>
            <a:pPr algn="ctr">
              <a:defRPr/>
            </a:pPr>
            <a:r>
              <a:rPr lang="zh-CN" altLang="en-US" sz="1400" b="1" dirty="0">
                <a:solidFill>
                  <a:prstClr val="black"/>
                </a:solidFill>
                <a:latin typeface="微软雅黑" panose="020B0503020204020204" pitchFamily="34" charset="-122"/>
                <a:ea typeface="微软雅黑" panose="020B0503020204020204" pitchFamily="34" charset="-122"/>
              </a:rPr>
              <a:t>维度</a:t>
            </a:r>
          </a:p>
        </p:txBody>
      </p:sp>
      <p:sp>
        <p:nvSpPr>
          <p:cNvPr id="90" name="TextBox 7">
            <a:extLst>
              <a:ext uri="{FF2B5EF4-FFF2-40B4-BE49-F238E27FC236}">
                <a16:creationId xmlns:a16="http://schemas.microsoft.com/office/drawing/2014/main" xmlns="" id="{ECB7C3FE-2D7D-0840-8ADD-29A1A7F379D1}"/>
              </a:ext>
            </a:extLst>
          </p:cNvPr>
          <p:cNvSpPr txBox="1"/>
          <p:nvPr/>
        </p:nvSpPr>
        <p:spPr>
          <a:xfrm>
            <a:off x="4007871" y="960785"/>
            <a:ext cx="1231424" cy="307777"/>
          </a:xfrm>
          <a:prstGeom prst="rect">
            <a:avLst/>
          </a:prstGeom>
          <a:noFill/>
        </p:spPr>
        <p:txBody>
          <a:bodyPr wrap="square" rtlCol="0">
            <a:spAutoFit/>
          </a:bodyPr>
          <a:lstStyle/>
          <a:p>
            <a:pPr algn="ctr">
              <a:defRPr/>
            </a:pPr>
            <a:r>
              <a:rPr lang="zh-CN" altLang="en-US" sz="1400" b="1" dirty="0">
                <a:solidFill>
                  <a:prstClr val="black"/>
                </a:solidFill>
                <a:latin typeface="微软雅黑" panose="020B0503020204020204" pitchFamily="34" charset="-122"/>
                <a:ea typeface="微软雅黑" panose="020B0503020204020204" pitchFamily="34" charset="-122"/>
              </a:rPr>
              <a:t>二</a:t>
            </a:r>
            <a:r>
              <a:rPr lang="zh-Hans" altLang="en-US" sz="1400" b="1" dirty="0">
                <a:solidFill>
                  <a:prstClr val="black"/>
                </a:solidFill>
                <a:latin typeface="微软雅黑" panose="020B0503020204020204" pitchFamily="34" charset="-122"/>
                <a:ea typeface="微软雅黑" panose="020B0503020204020204" pitchFamily="34" charset="-122"/>
              </a:rPr>
              <a:t>级主题</a:t>
            </a:r>
            <a:endParaRPr lang="zh-CN" altLang="en-US" sz="1400" b="1" dirty="0">
              <a:solidFill>
                <a:prstClr val="black"/>
              </a:solidFill>
              <a:latin typeface="微软雅黑" panose="020B0503020204020204" pitchFamily="34" charset="-122"/>
              <a:ea typeface="微软雅黑" panose="020B0503020204020204" pitchFamily="34" charset="-122"/>
            </a:endParaRPr>
          </a:p>
        </p:txBody>
      </p:sp>
      <p:sp>
        <p:nvSpPr>
          <p:cNvPr id="91" name="TextBox 7">
            <a:extLst>
              <a:ext uri="{FF2B5EF4-FFF2-40B4-BE49-F238E27FC236}">
                <a16:creationId xmlns:a16="http://schemas.microsoft.com/office/drawing/2014/main" xmlns="" id="{B5823D2C-9A8B-4D4D-8A9D-2E408D9D3FB2}"/>
              </a:ext>
            </a:extLst>
          </p:cNvPr>
          <p:cNvSpPr txBox="1"/>
          <p:nvPr/>
        </p:nvSpPr>
        <p:spPr>
          <a:xfrm>
            <a:off x="7142295" y="960786"/>
            <a:ext cx="1537941" cy="307777"/>
          </a:xfrm>
          <a:prstGeom prst="rect">
            <a:avLst/>
          </a:prstGeom>
          <a:noFill/>
        </p:spPr>
        <p:txBody>
          <a:bodyPr wrap="square" rtlCol="0">
            <a:spAutoFit/>
          </a:bodyPr>
          <a:lstStyle/>
          <a:p>
            <a:pPr algn="ctr">
              <a:defRPr/>
            </a:pPr>
            <a:r>
              <a:rPr lang="zh-CN" altLang="en-US" sz="1400" b="1" dirty="0">
                <a:solidFill>
                  <a:prstClr val="black"/>
                </a:solidFill>
                <a:latin typeface="微软雅黑" panose="020B0503020204020204" pitchFamily="34" charset="-122"/>
                <a:ea typeface="微软雅黑" panose="020B0503020204020204" pitchFamily="34" charset="-122"/>
              </a:rPr>
              <a:t>关键指标（</a:t>
            </a:r>
            <a:r>
              <a:rPr lang="en-US" altLang="zh-CN" sz="1400" b="1" dirty="0">
                <a:solidFill>
                  <a:prstClr val="black"/>
                </a:solidFill>
                <a:latin typeface="微软雅黑" panose="020B0503020204020204" pitchFamily="34" charset="-122"/>
                <a:ea typeface="微软雅黑" panose="020B0503020204020204" pitchFamily="34" charset="-122"/>
              </a:rPr>
              <a:t>KPI</a:t>
            </a:r>
            <a:r>
              <a:rPr lang="zh-CN" altLang="en-US" sz="1400" b="1" dirty="0">
                <a:solidFill>
                  <a:prstClr val="black"/>
                </a:solidFill>
                <a:latin typeface="微软雅黑" panose="020B0503020204020204" pitchFamily="34" charset="-122"/>
                <a:ea typeface="微软雅黑" panose="020B0503020204020204" pitchFamily="34" charset="-122"/>
              </a:rPr>
              <a:t>）</a:t>
            </a:r>
          </a:p>
        </p:txBody>
      </p:sp>
      <p:sp>
        <p:nvSpPr>
          <p:cNvPr id="92" name="Rectangle 85">
            <a:extLst>
              <a:ext uri="{FF2B5EF4-FFF2-40B4-BE49-F238E27FC236}">
                <a16:creationId xmlns:a16="http://schemas.microsoft.com/office/drawing/2014/main" xmlns="" id="{FF2EA569-C361-B34A-A301-298EC794ECF1}"/>
              </a:ext>
            </a:extLst>
          </p:cNvPr>
          <p:cNvSpPr/>
          <p:nvPr/>
        </p:nvSpPr>
        <p:spPr>
          <a:xfrm>
            <a:off x="4055001" y="3059809"/>
            <a:ext cx="1584000" cy="331224"/>
          </a:xfrm>
          <a:prstGeom prst="rect">
            <a:avLst/>
          </a:prstGeom>
          <a:solidFill>
            <a:srgbClr val="FFFFFF">
              <a:lumMod val="75000"/>
            </a:srgbClr>
          </a:solidFill>
          <a:ln w="1905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成本管控</a:t>
            </a:r>
            <a:endParaRPr kumimoji="0" lang="en-US" sz="12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93" name="Rectangle 99">
            <a:extLst>
              <a:ext uri="{FF2B5EF4-FFF2-40B4-BE49-F238E27FC236}">
                <a16:creationId xmlns:a16="http://schemas.microsoft.com/office/drawing/2014/main" xmlns="" id="{D2FA5793-7AF4-E849-BCA7-3DDD536B1941}"/>
              </a:ext>
            </a:extLst>
          </p:cNvPr>
          <p:cNvSpPr/>
          <p:nvPr/>
        </p:nvSpPr>
        <p:spPr>
          <a:xfrm>
            <a:off x="6169474" y="1444327"/>
            <a:ext cx="3599175" cy="577134"/>
          </a:xfrm>
          <a:prstGeom prst="rect">
            <a:avLst/>
          </a:prstGeom>
          <a:noFill/>
          <a:ln w="19050" cap="flat" cmpd="sng" algn="ctr">
            <a:solidFill>
              <a:srgbClr val="226597"/>
            </a:solidFill>
            <a:prstDash val="dash"/>
            <a:miter lim="800000"/>
          </a:ln>
          <a:effectLst/>
        </p:spPr>
        <p:txBody>
          <a:bodyPr rtlCol="0" anchor="ctr"/>
          <a:lstStyle/>
          <a:p>
            <a:pPr algn="ctr">
              <a:defRPr/>
            </a:pPr>
            <a:endParaRPr lang="en-US" kern="0" dirty="0">
              <a:solidFill>
                <a:prstClr val="white"/>
              </a:solidFill>
              <a:latin typeface="微软雅黑" panose="020B0503020204020204" pitchFamily="34" charset="-122"/>
              <a:ea typeface="微软雅黑" panose="020B0503020204020204" pitchFamily="34" charset="-122"/>
            </a:endParaRPr>
          </a:p>
        </p:txBody>
      </p:sp>
      <p:sp>
        <p:nvSpPr>
          <p:cNvPr id="94" name="文本框 93">
            <a:extLst>
              <a:ext uri="{FF2B5EF4-FFF2-40B4-BE49-F238E27FC236}">
                <a16:creationId xmlns:a16="http://schemas.microsoft.com/office/drawing/2014/main" xmlns="" id="{39B7EBD8-AA9C-4949-9BED-4A57E0E037F9}"/>
              </a:ext>
            </a:extLst>
          </p:cNvPr>
          <p:cNvSpPr txBox="1"/>
          <p:nvPr/>
        </p:nvSpPr>
        <p:spPr>
          <a:xfrm>
            <a:off x="6214701" y="1488073"/>
            <a:ext cx="1440692" cy="284498"/>
          </a:xfrm>
          <a:prstGeom prst="rect">
            <a:avLst/>
          </a:prstGeom>
          <a:noFill/>
        </p:spPr>
        <p:txBody>
          <a:bodyPr wrap="square" rtlCol="0">
            <a:spAutoFit/>
          </a:bodyPr>
          <a:lstStyle/>
          <a:p>
            <a:pPr marL="285750" indent="-285750" defTabSz="914478">
              <a:buFont typeface="Wingdings" panose="05000000000000000000" pitchFamily="2" charset="2"/>
              <a:buChar char="n"/>
              <a:defRPr/>
            </a:pPr>
            <a:r>
              <a:rPr lang="zh-CN" altLang="en-US" sz="1200" dirty="0">
                <a:solidFill>
                  <a:prstClr val="black"/>
                </a:solidFill>
                <a:latin typeface="微软雅黑" panose="020B0503020204020204" pitchFamily="34" charset="-122"/>
                <a:ea typeface="微软雅黑" panose="020B0503020204020204" pitchFamily="34" charset="-122"/>
              </a:rPr>
              <a:t>净利润额</a:t>
            </a:r>
            <a:r>
              <a:rPr lang="en-US" altLang="zh-CN" sz="1200" dirty="0">
                <a:solidFill>
                  <a:prstClr val="black"/>
                </a:solidFill>
                <a:latin typeface="微软雅黑" panose="020B0503020204020204" pitchFamily="34" charset="-122"/>
                <a:ea typeface="微软雅黑" panose="020B0503020204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rPr>
              <a:t>率</a:t>
            </a:r>
          </a:p>
        </p:txBody>
      </p:sp>
      <p:sp>
        <p:nvSpPr>
          <p:cNvPr id="95" name="文本框 94">
            <a:extLst>
              <a:ext uri="{FF2B5EF4-FFF2-40B4-BE49-F238E27FC236}">
                <a16:creationId xmlns:a16="http://schemas.microsoft.com/office/drawing/2014/main" xmlns="" id="{1A0C2FDD-2B7C-6B43-A8A6-84AE2B0D0F3B}"/>
              </a:ext>
            </a:extLst>
          </p:cNvPr>
          <p:cNvSpPr txBox="1"/>
          <p:nvPr/>
        </p:nvSpPr>
        <p:spPr>
          <a:xfrm>
            <a:off x="7819691" y="1485618"/>
            <a:ext cx="1621981" cy="276999"/>
          </a:xfrm>
          <a:prstGeom prst="rect">
            <a:avLst/>
          </a:prstGeom>
          <a:noFill/>
        </p:spPr>
        <p:txBody>
          <a:bodyPr wrap="square" rtlCol="0">
            <a:spAutoFit/>
          </a:bodyPr>
          <a:lstStyle/>
          <a:p>
            <a:pPr marL="285750" indent="-285750" defTabSz="914478">
              <a:buFont typeface="Wingdings" panose="05000000000000000000" pitchFamily="2" charset="2"/>
              <a:buChar char="n"/>
              <a:defRPr/>
            </a:pPr>
            <a:r>
              <a:rPr lang="zh-CN" altLang="en-US" sz="1200" dirty="0">
                <a:solidFill>
                  <a:prstClr val="black"/>
                </a:solidFill>
                <a:latin typeface="微软雅黑" panose="020B0503020204020204" pitchFamily="34" charset="-122"/>
                <a:ea typeface="微软雅黑" panose="020B0503020204020204" pitchFamily="34" charset="-122"/>
              </a:rPr>
              <a:t>营业利润额</a:t>
            </a:r>
            <a:r>
              <a:rPr lang="en-US" altLang="zh-CN" sz="1200" dirty="0">
                <a:solidFill>
                  <a:prstClr val="black"/>
                </a:solidFill>
                <a:latin typeface="微软雅黑" panose="020B0503020204020204" pitchFamily="34" charset="-122"/>
                <a:ea typeface="微软雅黑" panose="020B0503020204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rPr>
              <a:t>率</a:t>
            </a:r>
          </a:p>
        </p:txBody>
      </p:sp>
      <p:sp>
        <p:nvSpPr>
          <p:cNvPr id="96" name="文本框 95">
            <a:extLst>
              <a:ext uri="{FF2B5EF4-FFF2-40B4-BE49-F238E27FC236}">
                <a16:creationId xmlns:a16="http://schemas.microsoft.com/office/drawing/2014/main" xmlns="" id="{3B7762EE-A465-504F-A30D-66727C7E4105}"/>
              </a:ext>
            </a:extLst>
          </p:cNvPr>
          <p:cNvSpPr txBox="1"/>
          <p:nvPr/>
        </p:nvSpPr>
        <p:spPr>
          <a:xfrm>
            <a:off x="6228595" y="1736707"/>
            <a:ext cx="1621981" cy="276999"/>
          </a:xfrm>
          <a:prstGeom prst="rect">
            <a:avLst/>
          </a:prstGeom>
          <a:noFill/>
        </p:spPr>
        <p:txBody>
          <a:bodyPr wrap="square" rtlCol="0">
            <a:spAutoFit/>
          </a:bodyPr>
          <a:lstStyle/>
          <a:p>
            <a:pPr marL="285750" indent="-285750" defTabSz="914478">
              <a:buFont typeface="Wingdings" panose="05000000000000000000" pitchFamily="2" charset="2"/>
              <a:buChar char="n"/>
              <a:defRPr/>
            </a:pPr>
            <a:r>
              <a:rPr lang="zh-CN" altLang="en-US" sz="1200" dirty="0">
                <a:solidFill>
                  <a:prstClr val="black"/>
                </a:solidFill>
                <a:latin typeface="微软雅黑" panose="020B0503020204020204" pitchFamily="34" charset="-122"/>
                <a:ea typeface="微软雅黑" panose="020B0503020204020204" pitchFamily="34" charset="-122"/>
              </a:rPr>
              <a:t>毛利润额</a:t>
            </a:r>
            <a:r>
              <a:rPr lang="en-US" altLang="zh-CN" sz="1200" dirty="0">
                <a:solidFill>
                  <a:prstClr val="black"/>
                </a:solidFill>
                <a:latin typeface="微软雅黑" panose="020B0503020204020204" pitchFamily="34" charset="-122"/>
                <a:ea typeface="微软雅黑" panose="020B0503020204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rPr>
              <a:t>率</a:t>
            </a:r>
          </a:p>
        </p:txBody>
      </p:sp>
      <p:sp>
        <p:nvSpPr>
          <p:cNvPr id="97" name="Rectangle 99">
            <a:extLst>
              <a:ext uri="{FF2B5EF4-FFF2-40B4-BE49-F238E27FC236}">
                <a16:creationId xmlns:a16="http://schemas.microsoft.com/office/drawing/2014/main" xmlns="" id="{A3580D7B-762A-C549-B425-691158BB9EAC}"/>
              </a:ext>
            </a:extLst>
          </p:cNvPr>
          <p:cNvSpPr/>
          <p:nvPr/>
        </p:nvSpPr>
        <p:spPr>
          <a:xfrm>
            <a:off x="6169474" y="2165017"/>
            <a:ext cx="3599175" cy="577134"/>
          </a:xfrm>
          <a:prstGeom prst="rect">
            <a:avLst/>
          </a:prstGeom>
          <a:noFill/>
          <a:ln w="19050" cap="flat" cmpd="sng" algn="ctr">
            <a:solidFill>
              <a:srgbClr val="226597"/>
            </a:solidFill>
            <a:prstDash val="dash"/>
            <a:miter lim="800000"/>
          </a:ln>
          <a:effectLst/>
        </p:spPr>
        <p:txBody>
          <a:bodyPr rtlCol="0" anchor="ctr"/>
          <a:lstStyle/>
          <a:p>
            <a:pPr algn="ctr">
              <a:defRPr/>
            </a:pPr>
            <a:endParaRPr lang="en-US" kern="0" dirty="0">
              <a:solidFill>
                <a:prstClr val="white"/>
              </a:solidFill>
              <a:latin typeface="微软雅黑" panose="020B0503020204020204" pitchFamily="34" charset="-122"/>
              <a:ea typeface="微软雅黑" panose="020B0503020204020204" pitchFamily="34" charset="-122"/>
            </a:endParaRPr>
          </a:p>
        </p:txBody>
      </p:sp>
      <p:sp>
        <p:nvSpPr>
          <p:cNvPr id="98" name="文本框 97">
            <a:extLst>
              <a:ext uri="{FF2B5EF4-FFF2-40B4-BE49-F238E27FC236}">
                <a16:creationId xmlns:a16="http://schemas.microsoft.com/office/drawing/2014/main" xmlns="" id="{7F76725B-3A0B-DE42-B301-CD478E4C1DD4}"/>
              </a:ext>
            </a:extLst>
          </p:cNvPr>
          <p:cNvSpPr txBox="1"/>
          <p:nvPr/>
        </p:nvSpPr>
        <p:spPr>
          <a:xfrm>
            <a:off x="6214701" y="2208764"/>
            <a:ext cx="1440692" cy="276999"/>
          </a:xfrm>
          <a:prstGeom prst="rect">
            <a:avLst/>
          </a:prstGeom>
          <a:noFill/>
        </p:spPr>
        <p:txBody>
          <a:bodyPr wrap="square" rtlCol="0">
            <a:spAutoFit/>
          </a:bodyPr>
          <a:lstStyle/>
          <a:p>
            <a:pPr marL="285750" indent="-285750" defTabSz="914478">
              <a:buFont typeface="Wingdings" panose="05000000000000000000" pitchFamily="2" charset="2"/>
              <a:buChar char="n"/>
              <a:defRPr/>
            </a:pPr>
            <a:r>
              <a:rPr lang="zh-CN" altLang="en-US" sz="1200" dirty="0">
                <a:solidFill>
                  <a:prstClr val="black"/>
                </a:solidFill>
                <a:latin typeface="微软雅黑" panose="020B0503020204020204" pitchFamily="34" charset="-122"/>
                <a:ea typeface="微软雅黑" panose="020B0503020204020204" pitchFamily="34" charset="-122"/>
              </a:rPr>
              <a:t>营业收入</a:t>
            </a:r>
          </a:p>
        </p:txBody>
      </p:sp>
      <p:sp>
        <p:nvSpPr>
          <p:cNvPr id="99" name="文本框 98">
            <a:extLst>
              <a:ext uri="{FF2B5EF4-FFF2-40B4-BE49-F238E27FC236}">
                <a16:creationId xmlns:a16="http://schemas.microsoft.com/office/drawing/2014/main" xmlns="" id="{A857D5F0-CD12-964D-A3A6-F144B4FDDBFE}"/>
              </a:ext>
            </a:extLst>
          </p:cNvPr>
          <p:cNvSpPr txBox="1"/>
          <p:nvPr/>
        </p:nvSpPr>
        <p:spPr>
          <a:xfrm>
            <a:off x="7819691" y="2206308"/>
            <a:ext cx="1621981" cy="276999"/>
          </a:xfrm>
          <a:prstGeom prst="rect">
            <a:avLst/>
          </a:prstGeom>
          <a:noFill/>
        </p:spPr>
        <p:txBody>
          <a:bodyPr wrap="square" rtlCol="0">
            <a:spAutoFit/>
          </a:bodyPr>
          <a:lstStyle/>
          <a:p>
            <a:pPr marL="285750" indent="-285750" defTabSz="914478">
              <a:buFont typeface="Wingdings" panose="05000000000000000000" pitchFamily="2" charset="2"/>
              <a:buChar char="n"/>
              <a:defRPr/>
            </a:pPr>
            <a:r>
              <a:rPr lang="zh-CN" altLang="en-US" sz="1200" dirty="0">
                <a:solidFill>
                  <a:prstClr val="black"/>
                </a:solidFill>
                <a:latin typeface="微软雅黑" panose="020B0503020204020204" pitchFamily="34" charset="-122"/>
                <a:ea typeface="微软雅黑" panose="020B0503020204020204" pitchFamily="34" charset="-122"/>
              </a:rPr>
              <a:t>销售收入</a:t>
            </a:r>
          </a:p>
        </p:txBody>
      </p:sp>
      <p:sp>
        <p:nvSpPr>
          <p:cNvPr id="100" name="文本框 99">
            <a:extLst>
              <a:ext uri="{FF2B5EF4-FFF2-40B4-BE49-F238E27FC236}">
                <a16:creationId xmlns:a16="http://schemas.microsoft.com/office/drawing/2014/main" xmlns="" id="{163D8FA8-6E9D-1643-B4D6-D0E0BC62E7BB}"/>
              </a:ext>
            </a:extLst>
          </p:cNvPr>
          <p:cNvSpPr txBox="1"/>
          <p:nvPr/>
        </p:nvSpPr>
        <p:spPr>
          <a:xfrm>
            <a:off x="6228595" y="2457397"/>
            <a:ext cx="1621981" cy="276999"/>
          </a:xfrm>
          <a:prstGeom prst="rect">
            <a:avLst/>
          </a:prstGeom>
          <a:noFill/>
        </p:spPr>
        <p:txBody>
          <a:bodyPr wrap="square" rtlCol="0">
            <a:spAutoFit/>
          </a:bodyPr>
          <a:lstStyle/>
          <a:p>
            <a:pPr marL="285750" indent="-285750" defTabSz="914478">
              <a:buFont typeface="Wingdings" panose="05000000000000000000" pitchFamily="2" charset="2"/>
              <a:buChar char="n"/>
              <a:defRPr/>
            </a:pPr>
            <a:r>
              <a:rPr lang="zh-CN" altLang="en-US" sz="1200" dirty="0">
                <a:solidFill>
                  <a:prstClr val="black"/>
                </a:solidFill>
                <a:latin typeface="微软雅黑" panose="020B0503020204020204" pitchFamily="34" charset="-122"/>
                <a:ea typeface="微软雅黑" panose="020B0503020204020204" pitchFamily="34" charset="-122"/>
              </a:rPr>
              <a:t>销售量</a:t>
            </a:r>
          </a:p>
        </p:txBody>
      </p:sp>
      <p:sp>
        <p:nvSpPr>
          <p:cNvPr id="101" name="文本框 100">
            <a:extLst>
              <a:ext uri="{FF2B5EF4-FFF2-40B4-BE49-F238E27FC236}">
                <a16:creationId xmlns:a16="http://schemas.microsoft.com/office/drawing/2014/main" xmlns="" id="{83A41EC9-DAAA-A542-ADE9-2B08F55E7130}"/>
              </a:ext>
            </a:extLst>
          </p:cNvPr>
          <p:cNvSpPr txBox="1"/>
          <p:nvPr/>
        </p:nvSpPr>
        <p:spPr>
          <a:xfrm>
            <a:off x="7835134" y="2450139"/>
            <a:ext cx="1621981" cy="276999"/>
          </a:xfrm>
          <a:prstGeom prst="rect">
            <a:avLst/>
          </a:prstGeom>
          <a:noFill/>
        </p:spPr>
        <p:txBody>
          <a:bodyPr wrap="square" rtlCol="0">
            <a:spAutoFit/>
          </a:bodyPr>
          <a:lstStyle/>
          <a:p>
            <a:pPr marL="285750" indent="-285750" defTabSz="914478">
              <a:buFont typeface="Wingdings" panose="05000000000000000000" pitchFamily="2" charset="2"/>
              <a:buChar char="n"/>
              <a:defRPr/>
            </a:pPr>
            <a:r>
              <a:rPr lang="zh-CN" altLang="en-US" sz="1200" dirty="0">
                <a:solidFill>
                  <a:prstClr val="black"/>
                </a:solidFill>
                <a:latin typeface="微软雅黑" panose="020B0503020204020204" pitchFamily="34" charset="-122"/>
                <a:ea typeface="微软雅黑" panose="020B0503020204020204" pitchFamily="34" charset="-122"/>
              </a:rPr>
              <a:t>销售单价</a:t>
            </a:r>
          </a:p>
        </p:txBody>
      </p:sp>
      <p:sp>
        <p:nvSpPr>
          <p:cNvPr id="102" name="Triangle 94">
            <a:extLst>
              <a:ext uri="{FF2B5EF4-FFF2-40B4-BE49-F238E27FC236}">
                <a16:creationId xmlns:a16="http://schemas.microsoft.com/office/drawing/2014/main" xmlns="" id="{0DC63EAA-F858-1345-85D3-7213CED13004}"/>
              </a:ext>
            </a:extLst>
          </p:cNvPr>
          <p:cNvSpPr/>
          <p:nvPr/>
        </p:nvSpPr>
        <p:spPr>
          <a:xfrm rot="5400000">
            <a:off x="5701190" y="2319731"/>
            <a:ext cx="396000" cy="144000"/>
          </a:xfrm>
          <a:prstGeom prst="triangle">
            <a:avLst/>
          </a:prstGeom>
          <a:solidFill>
            <a:srgbClr val="E7E6E6">
              <a:lumMod val="40000"/>
              <a:lumOff val="60000"/>
            </a:srgbClr>
          </a:solidFill>
          <a:ln w="12700" cap="flat" cmpd="sng" algn="ctr">
            <a:noFill/>
            <a:prstDash val="solid"/>
            <a:miter lim="800000"/>
          </a:ln>
          <a:effectLst/>
        </p:spPr>
        <p:txBody>
          <a:bodyPr rtlCol="0" anchor="ctr"/>
          <a:lstStyle/>
          <a:p>
            <a:pPr algn="ctr" defTabSz="914478">
              <a:defRPr/>
            </a:pPr>
            <a:endParaRPr lang="en-US" sz="2000" kern="0" dirty="0">
              <a:solidFill>
                <a:prstClr val="white"/>
              </a:solidFill>
              <a:latin typeface="等线" panose="020F0502020204030204"/>
            </a:endParaRPr>
          </a:p>
        </p:txBody>
      </p:sp>
      <p:sp>
        <p:nvSpPr>
          <p:cNvPr id="103" name="Rectangle 99">
            <a:extLst>
              <a:ext uri="{FF2B5EF4-FFF2-40B4-BE49-F238E27FC236}">
                <a16:creationId xmlns:a16="http://schemas.microsoft.com/office/drawing/2014/main" xmlns="" id="{15C32296-1E13-5F4C-ADB3-C1C272986EF3}"/>
              </a:ext>
            </a:extLst>
          </p:cNvPr>
          <p:cNvSpPr/>
          <p:nvPr/>
        </p:nvSpPr>
        <p:spPr>
          <a:xfrm>
            <a:off x="6169474" y="2883177"/>
            <a:ext cx="3599175" cy="685121"/>
          </a:xfrm>
          <a:prstGeom prst="rect">
            <a:avLst/>
          </a:prstGeom>
          <a:noFill/>
          <a:ln w="19050" cap="flat" cmpd="sng" algn="ctr">
            <a:solidFill>
              <a:srgbClr val="226597"/>
            </a:solidFill>
            <a:prstDash val="dash"/>
            <a:miter lim="800000"/>
          </a:ln>
          <a:effectLst/>
        </p:spPr>
        <p:txBody>
          <a:bodyPr rtlCol="0" anchor="ctr"/>
          <a:lstStyle/>
          <a:p>
            <a:pPr algn="ctr">
              <a:defRPr/>
            </a:pPr>
            <a:endParaRPr lang="en-US" kern="0" dirty="0">
              <a:solidFill>
                <a:prstClr val="white"/>
              </a:solidFill>
              <a:latin typeface="微软雅黑" panose="020B0503020204020204" pitchFamily="34" charset="-122"/>
              <a:ea typeface="微软雅黑" panose="020B0503020204020204" pitchFamily="34" charset="-122"/>
            </a:endParaRPr>
          </a:p>
        </p:txBody>
      </p:sp>
      <p:sp>
        <p:nvSpPr>
          <p:cNvPr id="104" name="Triangle 94">
            <a:extLst>
              <a:ext uri="{FF2B5EF4-FFF2-40B4-BE49-F238E27FC236}">
                <a16:creationId xmlns:a16="http://schemas.microsoft.com/office/drawing/2014/main" xmlns="" id="{E8D7760C-F5AB-9D46-AC12-7478AE21A0A9}"/>
              </a:ext>
            </a:extLst>
          </p:cNvPr>
          <p:cNvSpPr/>
          <p:nvPr/>
        </p:nvSpPr>
        <p:spPr>
          <a:xfrm rot="5400000">
            <a:off x="5701188" y="3107231"/>
            <a:ext cx="396000" cy="144000"/>
          </a:xfrm>
          <a:prstGeom prst="triangle">
            <a:avLst/>
          </a:prstGeom>
          <a:solidFill>
            <a:srgbClr val="E7E6E6">
              <a:lumMod val="40000"/>
              <a:lumOff val="60000"/>
            </a:srgbClr>
          </a:solidFill>
          <a:ln w="12700" cap="flat" cmpd="sng" algn="ctr">
            <a:noFill/>
            <a:prstDash val="solid"/>
            <a:miter lim="800000"/>
          </a:ln>
          <a:effectLst/>
        </p:spPr>
        <p:txBody>
          <a:bodyPr rtlCol="0" anchor="ctr"/>
          <a:lstStyle/>
          <a:p>
            <a:pPr algn="ctr" defTabSz="914478">
              <a:defRPr/>
            </a:pPr>
            <a:endParaRPr lang="en-US" sz="2000" kern="0" dirty="0">
              <a:solidFill>
                <a:prstClr val="white"/>
              </a:solidFill>
              <a:latin typeface="等线" panose="020F0502020204030204"/>
            </a:endParaRPr>
          </a:p>
        </p:txBody>
      </p:sp>
      <p:sp>
        <p:nvSpPr>
          <p:cNvPr id="105" name="文本框 104">
            <a:extLst>
              <a:ext uri="{FF2B5EF4-FFF2-40B4-BE49-F238E27FC236}">
                <a16:creationId xmlns:a16="http://schemas.microsoft.com/office/drawing/2014/main" xmlns="" id="{5DF10622-2256-DB48-A3A6-9567FDDB66A7}"/>
              </a:ext>
            </a:extLst>
          </p:cNvPr>
          <p:cNvSpPr txBox="1"/>
          <p:nvPr/>
        </p:nvSpPr>
        <p:spPr>
          <a:xfrm>
            <a:off x="6192088" y="3239567"/>
            <a:ext cx="1621981" cy="276999"/>
          </a:xfrm>
          <a:prstGeom prst="rect">
            <a:avLst/>
          </a:prstGeom>
          <a:noFill/>
        </p:spPr>
        <p:txBody>
          <a:bodyPr wrap="square" rtlCol="0">
            <a:spAutoFit/>
          </a:bodyPr>
          <a:lstStyle/>
          <a:p>
            <a:pPr marL="285750" indent="-285750" defTabSz="914478">
              <a:buFont typeface="Wingdings" panose="05000000000000000000" pitchFamily="2" charset="2"/>
              <a:buChar char="n"/>
              <a:defRPr/>
            </a:pPr>
            <a:r>
              <a:rPr lang="zh-CN" altLang="en-US" sz="1200" dirty="0">
                <a:solidFill>
                  <a:prstClr val="black"/>
                </a:solidFill>
                <a:latin typeface="微软雅黑" panose="020B0503020204020204" pitchFamily="34" charset="-122"/>
                <a:ea typeface="微软雅黑" panose="020B0503020204020204" pitchFamily="34" charset="-122"/>
              </a:rPr>
              <a:t>销售费用</a:t>
            </a:r>
          </a:p>
        </p:txBody>
      </p:sp>
      <p:sp>
        <p:nvSpPr>
          <p:cNvPr id="106" name="文本框 105">
            <a:extLst>
              <a:ext uri="{FF2B5EF4-FFF2-40B4-BE49-F238E27FC236}">
                <a16:creationId xmlns:a16="http://schemas.microsoft.com/office/drawing/2014/main" xmlns="" id="{FBA13640-F47D-F345-B440-E8E7C3139739}"/>
              </a:ext>
            </a:extLst>
          </p:cNvPr>
          <p:cNvSpPr txBox="1"/>
          <p:nvPr/>
        </p:nvSpPr>
        <p:spPr>
          <a:xfrm>
            <a:off x="6183196" y="2916635"/>
            <a:ext cx="1621981" cy="276999"/>
          </a:xfrm>
          <a:prstGeom prst="rect">
            <a:avLst/>
          </a:prstGeom>
          <a:noFill/>
        </p:spPr>
        <p:txBody>
          <a:bodyPr wrap="square" rtlCol="0">
            <a:spAutoFit/>
          </a:bodyPr>
          <a:lstStyle/>
          <a:p>
            <a:pPr marL="285750" indent="-285750" defTabSz="914478">
              <a:buFont typeface="Wingdings" panose="05000000000000000000" pitchFamily="2" charset="2"/>
              <a:buChar char="n"/>
              <a:defRPr/>
            </a:pPr>
            <a:r>
              <a:rPr lang="zh-CN" altLang="en-US" sz="1200" dirty="0">
                <a:solidFill>
                  <a:prstClr val="black"/>
                </a:solidFill>
                <a:latin typeface="微软雅黑" panose="020B0503020204020204" pitchFamily="34" charset="-122"/>
                <a:ea typeface="微软雅黑" panose="020B0503020204020204" pitchFamily="34" charset="-122"/>
              </a:rPr>
              <a:t>管理费用</a:t>
            </a:r>
          </a:p>
        </p:txBody>
      </p:sp>
      <p:sp>
        <p:nvSpPr>
          <p:cNvPr id="107" name="文本框 106">
            <a:extLst>
              <a:ext uri="{FF2B5EF4-FFF2-40B4-BE49-F238E27FC236}">
                <a16:creationId xmlns:a16="http://schemas.microsoft.com/office/drawing/2014/main" xmlns="" id="{0513C147-CB3C-FD4F-82EE-7062C25B2A75}"/>
              </a:ext>
            </a:extLst>
          </p:cNvPr>
          <p:cNvSpPr txBox="1"/>
          <p:nvPr/>
        </p:nvSpPr>
        <p:spPr>
          <a:xfrm>
            <a:off x="7819690" y="2927054"/>
            <a:ext cx="1621981" cy="276999"/>
          </a:xfrm>
          <a:prstGeom prst="rect">
            <a:avLst/>
          </a:prstGeom>
          <a:noFill/>
        </p:spPr>
        <p:txBody>
          <a:bodyPr wrap="square" rtlCol="0">
            <a:spAutoFit/>
          </a:bodyPr>
          <a:lstStyle/>
          <a:p>
            <a:pPr marL="285750" indent="-285750" defTabSz="914478">
              <a:buFont typeface="Wingdings" panose="05000000000000000000" pitchFamily="2" charset="2"/>
              <a:buChar char="n"/>
              <a:defRPr/>
            </a:pPr>
            <a:r>
              <a:rPr lang="zh-CN" altLang="en-US" sz="1200" dirty="0">
                <a:solidFill>
                  <a:prstClr val="black"/>
                </a:solidFill>
                <a:latin typeface="微软雅黑" panose="020B0503020204020204" pitchFamily="34" charset="-122"/>
                <a:ea typeface="微软雅黑" panose="020B0503020204020204" pitchFamily="34" charset="-122"/>
              </a:rPr>
              <a:t>财务费用</a:t>
            </a:r>
          </a:p>
        </p:txBody>
      </p:sp>
      <p:sp>
        <p:nvSpPr>
          <p:cNvPr id="108" name="Rectangle 88">
            <a:extLst>
              <a:ext uri="{FF2B5EF4-FFF2-40B4-BE49-F238E27FC236}">
                <a16:creationId xmlns:a16="http://schemas.microsoft.com/office/drawing/2014/main" xmlns="" id="{1A438A33-9E3F-0844-9DDD-0DEE1F4664EC}"/>
              </a:ext>
            </a:extLst>
          </p:cNvPr>
          <p:cNvSpPr/>
          <p:nvPr/>
        </p:nvSpPr>
        <p:spPr>
          <a:xfrm>
            <a:off x="3982431" y="5454821"/>
            <a:ext cx="1584000" cy="331224"/>
          </a:xfrm>
          <a:prstGeom prst="rect">
            <a:avLst/>
          </a:prstGeom>
          <a:solidFill>
            <a:srgbClr val="FFFFFF">
              <a:lumMod val="75000"/>
            </a:srgbClr>
          </a:solidFill>
          <a:ln w="1905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固定资产规模与效率</a:t>
            </a:r>
            <a:endParaRPr kumimoji="0" lang="en-US" sz="12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09" name="Rectangle 99">
            <a:extLst>
              <a:ext uri="{FF2B5EF4-FFF2-40B4-BE49-F238E27FC236}">
                <a16:creationId xmlns:a16="http://schemas.microsoft.com/office/drawing/2014/main" xmlns="" id="{5DD10710-7D79-544F-9B0B-8D64D1EC12F9}"/>
              </a:ext>
            </a:extLst>
          </p:cNvPr>
          <p:cNvSpPr/>
          <p:nvPr/>
        </p:nvSpPr>
        <p:spPr>
          <a:xfrm>
            <a:off x="6169474" y="3691880"/>
            <a:ext cx="3599175" cy="432000"/>
          </a:xfrm>
          <a:prstGeom prst="rect">
            <a:avLst/>
          </a:prstGeom>
          <a:noFill/>
          <a:ln w="19050" cap="flat" cmpd="sng" algn="ctr">
            <a:solidFill>
              <a:srgbClr val="226597"/>
            </a:solidFill>
            <a:prstDash val="dash"/>
            <a:miter lim="800000"/>
          </a:ln>
          <a:effectLst/>
        </p:spPr>
        <p:txBody>
          <a:bodyPr rtlCol="0" anchor="ctr"/>
          <a:lstStyle/>
          <a:p>
            <a:pPr algn="ctr">
              <a:defRPr/>
            </a:pPr>
            <a:endParaRPr lang="en-US" kern="0" dirty="0">
              <a:solidFill>
                <a:prstClr val="white"/>
              </a:solidFill>
              <a:latin typeface="微软雅黑" panose="020B0503020204020204" pitchFamily="34" charset="-122"/>
              <a:ea typeface="微软雅黑" panose="020B0503020204020204" pitchFamily="34" charset="-122"/>
            </a:endParaRPr>
          </a:p>
        </p:txBody>
      </p:sp>
      <p:sp>
        <p:nvSpPr>
          <p:cNvPr id="110" name="文本框 109">
            <a:extLst>
              <a:ext uri="{FF2B5EF4-FFF2-40B4-BE49-F238E27FC236}">
                <a16:creationId xmlns:a16="http://schemas.microsoft.com/office/drawing/2014/main" xmlns="" id="{CCCB96AB-4994-4F45-B67B-DCB606158143}"/>
              </a:ext>
            </a:extLst>
          </p:cNvPr>
          <p:cNvSpPr txBox="1"/>
          <p:nvPr/>
        </p:nvSpPr>
        <p:spPr>
          <a:xfrm>
            <a:off x="6265148" y="3778635"/>
            <a:ext cx="1440694" cy="276999"/>
          </a:xfrm>
          <a:prstGeom prst="rect">
            <a:avLst/>
          </a:prstGeom>
          <a:noFill/>
        </p:spPr>
        <p:txBody>
          <a:bodyPr wrap="square" rtlCol="0">
            <a:spAutoFit/>
          </a:bodyPr>
          <a:lstStyle/>
          <a:p>
            <a:pPr marL="285750" indent="-285750">
              <a:buFont typeface="Wingdings" panose="05000000000000000000" pitchFamily="2" charset="2"/>
              <a:buChar char="n"/>
              <a:defRPr/>
            </a:pPr>
            <a:r>
              <a:rPr lang="zh-CN" altLang="en-US" sz="1200" dirty="0">
                <a:solidFill>
                  <a:prstClr val="black"/>
                </a:solidFill>
                <a:latin typeface="微软雅黑" panose="020B0503020204020204" pitchFamily="34" charset="-122"/>
                <a:ea typeface="微软雅黑" panose="020B0503020204020204" pitchFamily="34" charset="-122"/>
              </a:rPr>
              <a:t>存货量</a:t>
            </a:r>
            <a:r>
              <a:rPr lang="en-US" altLang="zh-CN" sz="1200" dirty="0">
                <a:solidFill>
                  <a:prstClr val="black"/>
                </a:solidFill>
                <a:latin typeface="微软雅黑" panose="020B0503020204020204" pitchFamily="34" charset="-122"/>
                <a:ea typeface="微软雅黑" panose="020B0503020204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rPr>
              <a:t>金额</a:t>
            </a:r>
            <a:endParaRPr lang="en-US" altLang="zh-CN" sz="1200" dirty="0">
              <a:solidFill>
                <a:prstClr val="black"/>
              </a:solidFill>
              <a:latin typeface="微软雅黑" panose="020B0503020204020204" pitchFamily="34" charset="-122"/>
              <a:ea typeface="微软雅黑" panose="020B0503020204020204" pitchFamily="34" charset="-122"/>
            </a:endParaRPr>
          </a:p>
        </p:txBody>
      </p:sp>
      <p:sp>
        <p:nvSpPr>
          <p:cNvPr id="111" name="文本框 110">
            <a:extLst>
              <a:ext uri="{FF2B5EF4-FFF2-40B4-BE49-F238E27FC236}">
                <a16:creationId xmlns:a16="http://schemas.microsoft.com/office/drawing/2014/main" xmlns="" id="{46154578-0017-5543-8446-A42DABFA0437}"/>
              </a:ext>
            </a:extLst>
          </p:cNvPr>
          <p:cNvSpPr txBox="1"/>
          <p:nvPr/>
        </p:nvSpPr>
        <p:spPr>
          <a:xfrm>
            <a:off x="7870139" y="3780395"/>
            <a:ext cx="1440694" cy="276999"/>
          </a:xfrm>
          <a:prstGeom prst="rect">
            <a:avLst/>
          </a:prstGeom>
          <a:noFill/>
        </p:spPr>
        <p:txBody>
          <a:bodyPr wrap="square" rtlCol="0">
            <a:spAutoFit/>
          </a:bodyPr>
          <a:lstStyle/>
          <a:p>
            <a:pPr marL="285750" indent="-285750">
              <a:buFont typeface="Wingdings" panose="05000000000000000000" pitchFamily="2" charset="2"/>
              <a:buChar char="n"/>
              <a:defRPr/>
            </a:pPr>
            <a:r>
              <a:rPr lang="zh-CN" altLang="en-US" sz="1200" dirty="0">
                <a:solidFill>
                  <a:prstClr val="black"/>
                </a:solidFill>
                <a:latin typeface="微软雅黑" panose="020B0503020204020204" pitchFamily="34" charset="-122"/>
                <a:ea typeface="微软雅黑" panose="020B0503020204020204" pitchFamily="34" charset="-122"/>
              </a:rPr>
              <a:t>存货周转率</a:t>
            </a:r>
            <a:endParaRPr lang="en-US" altLang="zh-CN" sz="1200" dirty="0">
              <a:solidFill>
                <a:prstClr val="black"/>
              </a:solidFill>
              <a:latin typeface="微软雅黑" panose="020B0503020204020204" pitchFamily="34" charset="-122"/>
              <a:ea typeface="微软雅黑" panose="020B0503020204020204" pitchFamily="34" charset="-122"/>
            </a:endParaRPr>
          </a:p>
        </p:txBody>
      </p:sp>
      <p:sp>
        <p:nvSpPr>
          <p:cNvPr id="112" name="Rectangle 99">
            <a:extLst>
              <a:ext uri="{FF2B5EF4-FFF2-40B4-BE49-F238E27FC236}">
                <a16:creationId xmlns:a16="http://schemas.microsoft.com/office/drawing/2014/main" xmlns="" id="{EACD69FB-3E52-2C41-A831-3D7EFB55C840}"/>
              </a:ext>
            </a:extLst>
          </p:cNvPr>
          <p:cNvSpPr/>
          <p:nvPr/>
        </p:nvSpPr>
        <p:spPr>
          <a:xfrm>
            <a:off x="6169474" y="5323603"/>
            <a:ext cx="3599175" cy="577134"/>
          </a:xfrm>
          <a:prstGeom prst="rect">
            <a:avLst/>
          </a:prstGeom>
          <a:noFill/>
          <a:ln w="19050" cap="flat" cmpd="sng" algn="ctr">
            <a:solidFill>
              <a:srgbClr val="226597"/>
            </a:solidFill>
            <a:prstDash val="dash"/>
            <a:miter lim="800000"/>
          </a:ln>
          <a:effectLst/>
        </p:spPr>
        <p:txBody>
          <a:bodyPr rtlCol="0" anchor="ctr"/>
          <a:lstStyle/>
          <a:p>
            <a:pPr algn="ctr">
              <a:defRPr/>
            </a:pPr>
            <a:endParaRPr lang="en-US" kern="0" dirty="0">
              <a:solidFill>
                <a:prstClr val="white"/>
              </a:solidFill>
              <a:latin typeface="微软雅黑" panose="020B0503020204020204" pitchFamily="34" charset="-122"/>
              <a:ea typeface="微软雅黑" panose="020B0503020204020204" pitchFamily="34" charset="-122"/>
            </a:endParaRPr>
          </a:p>
        </p:txBody>
      </p:sp>
      <p:sp>
        <p:nvSpPr>
          <p:cNvPr id="113" name="文本框 112">
            <a:extLst>
              <a:ext uri="{FF2B5EF4-FFF2-40B4-BE49-F238E27FC236}">
                <a16:creationId xmlns:a16="http://schemas.microsoft.com/office/drawing/2014/main" xmlns="" id="{1318A4F6-76D3-B242-BA8F-25F5A328DFA5}"/>
              </a:ext>
            </a:extLst>
          </p:cNvPr>
          <p:cNvSpPr txBox="1"/>
          <p:nvPr/>
        </p:nvSpPr>
        <p:spPr>
          <a:xfrm>
            <a:off x="6214701" y="5367350"/>
            <a:ext cx="1440692" cy="276999"/>
          </a:xfrm>
          <a:prstGeom prst="rect">
            <a:avLst/>
          </a:prstGeom>
          <a:noFill/>
        </p:spPr>
        <p:txBody>
          <a:bodyPr wrap="square" rtlCol="0">
            <a:spAutoFit/>
          </a:bodyPr>
          <a:lstStyle/>
          <a:p>
            <a:pPr marL="285750" indent="-285750" defTabSz="914478">
              <a:buFont typeface="Wingdings" panose="05000000000000000000" pitchFamily="2" charset="2"/>
              <a:buChar char="n"/>
              <a:defRPr/>
            </a:pPr>
            <a:r>
              <a:rPr lang="zh-CN" altLang="en-US" sz="1200" dirty="0">
                <a:solidFill>
                  <a:prstClr val="black"/>
                </a:solidFill>
                <a:latin typeface="微软雅黑" panose="020B0503020204020204" pitchFamily="34" charset="-122"/>
                <a:ea typeface="微软雅黑" panose="020B0503020204020204" pitchFamily="34" charset="-122"/>
              </a:rPr>
              <a:t>资产净值</a:t>
            </a:r>
          </a:p>
        </p:txBody>
      </p:sp>
      <p:sp>
        <p:nvSpPr>
          <p:cNvPr id="114" name="文本框 113">
            <a:extLst>
              <a:ext uri="{FF2B5EF4-FFF2-40B4-BE49-F238E27FC236}">
                <a16:creationId xmlns:a16="http://schemas.microsoft.com/office/drawing/2014/main" xmlns="" id="{3193D97F-8C54-384D-B62A-28EF76B8B452}"/>
              </a:ext>
            </a:extLst>
          </p:cNvPr>
          <p:cNvSpPr txBox="1"/>
          <p:nvPr/>
        </p:nvSpPr>
        <p:spPr>
          <a:xfrm>
            <a:off x="7819691" y="5364894"/>
            <a:ext cx="1621981" cy="276999"/>
          </a:xfrm>
          <a:prstGeom prst="rect">
            <a:avLst/>
          </a:prstGeom>
          <a:noFill/>
        </p:spPr>
        <p:txBody>
          <a:bodyPr wrap="square" rtlCol="0">
            <a:spAutoFit/>
          </a:bodyPr>
          <a:lstStyle/>
          <a:p>
            <a:pPr marL="285750" indent="-285750" defTabSz="914478">
              <a:buFont typeface="Wingdings" panose="05000000000000000000" pitchFamily="2" charset="2"/>
              <a:buChar char="n"/>
              <a:defRPr/>
            </a:pPr>
            <a:r>
              <a:rPr lang="zh-CN" altLang="en-US" sz="1200" dirty="0">
                <a:solidFill>
                  <a:prstClr val="black"/>
                </a:solidFill>
                <a:latin typeface="微软雅黑" panose="020B0503020204020204" pitchFamily="34" charset="-122"/>
                <a:ea typeface="微软雅黑" panose="020B0503020204020204" pitchFamily="34" charset="-122"/>
              </a:rPr>
              <a:t>固定资产周转率</a:t>
            </a:r>
          </a:p>
        </p:txBody>
      </p:sp>
      <p:sp>
        <p:nvSpPr>
          <p:cNvPr id="115" name="文本框 114">
            <a:extLst>
              <a:ext uri="{FF2B5EF4-FFF2-40B4-BE49-F238E27FC236}">
                <a16:creationId xmlns:a16="http://schemas.microsoft.com/office/drawing/2014/main" xmlns="" id="{065B8424-BE52-C943-9D6C-5041E5B402DF}"/>
              </a:ext>
            </a:extLst>
          </p:cNvPr>
          <p:cNvSpPr txBox="1"/>
          <p:nvPr/>
        </p:nvSpPr>
        <p:spPr>
          <a:xfrm>
            <a:off x="6228595" y="5615983"/>
            <a:ext cx="1621981" cy="276999"/>
          </a:xfrm>
          <a:prstGeom prst="rect">
            <a:avLst/>
          </a:prstGeom>
          <a:noFill/>
        </p:spPr>
        <p:txBody>
          <a:bodyPr wrap="square" rtlCol="0">
            <a:spAutoFit/>
          </a:bodyPr>
          <a:lstStyle/>
          <a:p>
            <a:pPr marL="285750" indent="-285750" defTabSz="914478">
              <a:buFont typeface="Wingdings" panose="05000000000000000000" pitchFamily="2" charset="2"/>
              <a:buChar char="n"/>
              <a:defRPr/>
            </a:pPr>
            <a:r>
              <a:rPr lang="zh-CN" altLang="en-US" sz="1200" dirty="0">
                <a:solidFill>
                  <a:prstClr val="black"/>
                </a:solidFill>
                <a:latin typeface="微软雅黑" panose="020B0503020204020204" pitchFamily="34" charset="-122"/>
                <a:ea typeface="微软雅黑" panose="020B0503020204020204" pitchFamily="34" charset="-122"/>
              </a:rPr>
              <a:t>固定资产收益率</a:t>
            </a:r>
          </a:p>
        </p:txBody>
      </p:sp>
      <p:sp>
        <p:nvSpPr>
          <p:cNvPr id="116" name="Rectangle 99">
            <a:extLst>
              <a:ext uri="{FF2B5EF4-FFF2-40B4-BE49-F238E27FC236}">
                <a16:creationId xmlns:a16="http://schemas.microsoft.com/office/drawing/2014/main" xmlns="" id="{AF0DC28F-F2C5-684C-BF18-15AFCD1A43D9}"/>
              </a:ext>
            </a:extLst>
          </p:cNvPr>
          <p:cNvSpPr/>
          <p:nvPr/>
        </p:nvSpPr>
        <p:spPr>
          <a:xfrm>
            <a:off x="6169474" y="6072092"/>
            <a:ext cx="3599175" cy="577134"/>
          </a:xfrm>
          <a:prstGeom prst="rect">
            <a:avLst/>
          </a:prstGeom>
          <a:noFill/>
          <a:ln w="19050" cap="flat" cmpd="sng" algn="ctr">
            <a:solidFill>
              <a:srgbClr val="226597"/>
            </a:solidFill>
            <a:prstDash val="dash"/>
            <a:miter lim="800000"/>
          </a:ln>
          <a:effectLst/>
        </p:spPr>
        <p:txBody>
          <a:bodyPr rtlCol="0" anchor="ctr"/>
          <a:lstStyle/>
          <a:p>
            <a:pPr algn="ctr">
              <a:defRPr/>
            </a:pPr>
            <a:endParaRPr lang="en-US" kern="0" dirty="0">
              <a:solidFill>
                <a:prstClr val="white"/>
              </a:solidFill>
              <a:latin typeface="微软雅黑" panose="020B0503020204020204" pitchFamily="34" charset="-122"/>
              <a:ea typeface="微软雅黑" panose="020B0503020204020204" pitchFamily="34" charset="-122"/>
            </a:endParaRPr>
          </a:p>
        </p:txBody>
      </p:sp>
      <p:sp>
        <p:nvSpPr>
          <p:cNvPr id="117" name="文本框 116">
            <a:extLst>
              <a:ext uri="{FF2B5EF4-FFF2-40B4-BE49-F238E27FC236}">
                <a16:creationId xmlns:a16="http://schemas.microsoft.com/office/drawing/2014/main" xmlns="" id="{7C129EA5-4C37-C042-A4AB-C304B85A1F27}"/>
              </a:ext>
            </a:extLst>
          </p:cNvPr>
          <p:cNvSpPr txBox="1"/>
          <p:nvPr/>
        </p:nvSpPr>
        <p:spPr>
          <a:xfrm>
            <a:off x="6214701" y="6115839"/>
            <a:ext cx="1440692" cy="276999"/>
          </a:xfrm>
          <a:prstGeom prst="rect">
            <a:avLst/>
          </a:prstGeom>
          <a:noFill/>
        </p:spPr>
        <p:txBody>
          <a:bodyPr wrap="square" rtlCol="0">
            <a:spAutoFit/>
          </a:bodyPr>
          <a:lstStyle/>
          <a:p>
            <a:pPr marL="285750" indent="-285750" defTabSz="914478">
              <a:buFont typeface="Wingdings" panose="05000000000000000000" pitchFamily="2" charset="2"/>
              <a:buChar char="n"/>
              <a:defRPr/>
            </a:pPr>
            <a:r>
              <a:rPr lang="zh-CN" altLang="en-US" sz="1200" dirty="0">
                <a:solidFill>
                  <a:prstClr val="black"/>
                </a:solidFill>
                <a:latin typeface="微软雅黑" panose="020B0503020204020204" pitchFamily="34" charset="-122"/>
                <a:ea typeface="微软雅黑" panose="020B0503020204020204" pitchFamily="34" charset="-122"/>
              </a:rPr>
              <a:t>现金余额</a:t>
            </a:r>
          </a:p>
        </p:txBody>
      </p:sp>
      <p:sp>
        <p:nvSpPr>
          <p:cNvPr id="118" name="文本框 117">
            <a:extLst>
              <a:ext uri="{FF2B5EF4-FFF2-40B4-BE49-F238E27FC236}">
                <a16:creationId xmlns:a16="http://schemas.microsoft.com/office/drawing/2014/main" xmlns="" id="{5081922B-252E-D54D-B6C4-114693C7C33E}"/>
              </a:ext>
            </a:extLst>
          </p:cNvPr>
          <p:cNvSpPr txBox="1"/>
          <p:nvPr/>
        </p:nvSpPr>
        <p:spPr>
          <a:xfrm>
            <a:off x="7805177" y="6113383"/>
            <a:ext cx="1621981" cy="276999"/>
          </a:xfrm>
          <a:prstGeom prst="rect">
            <a:avLst/>
          </a:prstGeom>
          <a:noFill/>
        </p:spPr>
        <p:txBody>
          <a:bodyPr wrap="square" rtlCol="0">
            <a:spAutoFit/>
          </a:bodyPr>
          <a:lstStyle/>
          <a:p>
            <a:pPr marL="285750" indent="-285750" defTabSz="914478">
              <a:buFont typeface="Wingdings" panose="05000000000000000000" pitchFamily="2" charset="2"/>
              <a:buChar char="n"/>
              <a:defRPr/>
            </a:pPr>
            <a:r>
              <a:rPr lang="zh-CN" altLang="en-US" sz="1200" dirty="0">
                <a:solidFill>
                  <a:prstClr val="black"/>
                </a:solidFill>
                <a:latin typeface="微软雅黑" panose="020B0503020204020204" pitchFamily="34" charset="-122"/>
                <a:ea typeface="微软雅黑" panose="020B0503020204020204" pitchFamily="34" charset="-122"/>
              </a:rPr>
              <a:t>经营性净现金流</a:t>
            </a:r>
          </a:p>
        </p:txBody>
      </p:sp>
      <p:sp>
        <p:nvSpPr>
          <p:cNvPr id="119" name="文本框 118">
            <a:extLst>
              <a:ext uri="{FF2B5EF4-FFF2-40B4-BE49-F238E27FC236}">
                <a16:creationId xmlns:a16="http://schemas.microsoft.com/office/drawing/2014/main" xmlns="" id="{6F82213C-2BA9-F24C-A814-FE35185A39A6}"/>
              </a:ext>
            </a:extLst>
          </p:cNvPr>
          <p:cNvSpPr txBox="1"/>
          <p:nvPr/>
        </p:nvSpPr>
        <p:spPr>
          <a:xfrm>
            <a:off x="6228595" y="6364472"/>
            <a:ext cx="1621981" cy="276999"/>
          </a:xfrm>
          <a:prstGeom prst="rect">
            <a:avLst/>
          </a:prstGeom>
          <a:noFill/>
        </p:spPr>
        <p:txBody>
          <a:bodyPr wrap="square" rtlCol="0">
            <a:spAutoFit/>
          </a:bodyPr>
          <a:lstStyle/>
          <a:p>
            <a:pPr marL="285750" indent="-285750" defTabSz="914478">
              <a:buFont typeface="Wingdings" panose="05000000000000000000" pitchFamily="2" charset="2"/>
              <a:buChar char="n"/>
              <a:defRPr/>
            </a:pPr>
            <a:r>
              <a:rPr lang="zh-CN" altLang="en-US" sz="1200" dirty="0">
                <a:solidFill>
                  <a:prstClr val="black"/>
                </a:solidFill>
                <a:latin typeface="微软雅黑" panose="020B0503020204020204" pitchFamily="34" charset="-122"/>
                <a:ea typeface="微软雅黑" panose="020B0503020204020204" pitchFamily="34" charset="-122"/>
              </a:rPr>
              <a:t>净现金流</a:t>
            </a:r>
          </a:p>
        </p:txBody>
      </p:sp>
      <p:sp>
        <p:nvSpPr>
          <p:cNvPr id="120" name="文本框 119">
            <a:extLst>
              <a:ext uri="{FF2B5EF4-FFF2-40B4-BE49-F238E27FC236}">
                <a16:creationId xmlns:a16="http://schemas.microsoft.com/office/drawing/2014/main" xmlns="" id="{6F96C56E-3E06-7248-8E6C-3B23D4EA07FC}"/>
              </a:ext>
            </a:extLst>
          </p:cNvPr>
          <p:cNvSpPr txBox="1"/>
          <p:nvPr/>
        </p:nvSpPr>
        <p:spPr>
          <a:xfrm>
            <a:off x="7819690" y="6365428"/>
            <a:ext cx="1621981" cy="276999"/>
          </a:xfrm>
          <a:prstGeom prst="rect">
            <a:avLst/>
          </a:prstGeom>
          <a:noFill/>
        </p:spPr>
        <p:txBody>
          <a:bodyPr wrap="square" rtlCol="0">
            <a:spAutoFit/>
          </a:bodyPr>
          <a:lstStyle/>
          <a:p>
            <a:pPr marL="285750" indent="-285750" defTabSz="914478">
              <a:buFont typeface="Wingdings" panose="05000000000000000000" pitchFamily="2" charset="2"/>
              <a:buChar char="n"/>
              <a:defRPr/>
            </a:pPr>
            <a:r>
              <a:rPr lang="zh-CN" altLang="en-US" sz="1200" dirty="0">
                <a:solidFill>
                  <a:prstClr val="black"/>
                </a:solidFill>
                <a:latin typeface="微软雅黑" panose="020B0503020204020204" pitchFamily="34" charset="-122"/>
                <a:ea typeface="微软雅黑" panose="020B0503020204020204" pitchFamily="34" charset="-122"/>
              </a:rPr>
              <a:t>现金周转率</a:t>
            </a:r>
          </a:p>
        </p:txBody>
      </p:sp>
      <p:sp>
        <p:nvSpPr>
          <p:cNvPr id="121" name="Triangle 94">
            <a:extLst>
              <a:ext uri="{FF2B5EF4-FFF2-40B4-BE49-F238E27FC236}">
                <a16:creationId xmlns:a16="http://schemas.microsoft.com/office/drawing/2014/main" xmlns="" id="{F8F71407-8735-7944-B853-948CD247E8F9}"/>
              </a:ext>
            </a:extLst>
          </p:cNvPr>
          <p:cNvSpPr/>
          <p:nvPr/>
        </p:nvSpPr>
        <p:spPr>
          <a:xfrm rot="5400000">
            <a:off x="5700403" y="3784715"/>
            <a:ext cx="396000" cy="144000"/>
          </a:xfrm>
          <a:prstGeom prst="triangle">
            <a:avLst/>
          </a:prstGeom>
          <a:solidFill>
            <a:srgbClr val="E7E6E6">
              <a:lumMod val="40000"/>
              <a:lumOff val="60000"/>
            </a:srgbClr>
          </a:solidFill>
          <a:ln w="12700" cap="flat" cmpd="sng" algn="ctr">
            <a:noFill/>
            <a:prstDash val="solid"/>
            <a:miter lim="800000"/>
          </a:ln>
          <a:effectLst/>
        </p:spPr>
        <p:txBody>
          <a:bodyPr rtlCol="0" anchor="ctr"/>
          <a:lstStyle/>
          <a:p>
            <a:pPr algn="ctr" defTabSz="914478">
              <a:defRPr/>
            </a:pPr>
            <a:endParaRPr lang="en-US" sz="2000" kern="0" dirty="0">
              <a:solidFill>
                <a:prstClr val="white"/>
              </a:solidFill>
              <a:latin typeface="等线" panose="020F0502020204030204"/>
            </a:endParaRPr>
          </a:p>
        </p:txBody>
      </p:sp>
      <p:sp>
        <p:nvSpPr>
          <p:cNvPr id="122" name="Triangle 94">
            <a:extLst>
              <a:ext uri="{FF2B5EF4-FFF2-40B4-BE49-F238E27FC236}">
                <a16:creationId xmlns:a16="http://schemas.microsoft.com/office/drawing/2014/main" xmlns="" id="{86E00C8D-DDE7-834C-BAEE-8A1BE8F9AAD4}"/>
              </a:ext>
            </a:extLst>
          </p:cNvPr>
          <p:cNvSpPr/>
          <p:nvPr/>
        </p:nvSpPr>
        <p:spPr>
          <a:xfrm rot="5400000">
            <a:off x="5685412" y="5508142"/>
            <a:ext cx="396000" cy="144000"/>
          </a:xfrm>
          <a:prstGeom prst="triangle">
            <a:avLst/>
          </a:prstGeom>
          <a:solidFill>
            <a:srgbClr val="E7E6E6">
              <a:lumMod val="40000"/>
              <a:lumOff val="60000"/>
            </a:srgbClr>
          </a:solidFill>
          <a:ln w="12700" cap="flat" cmpd="sng" algn="ctr">
            <a:noFill/>
            <a:prstDash val="solid"/>
            <a:miter lim="800000"/>
          </a:ln>
          <a:effectLst/>
        </p:spPr>
        <p:txBody>
          <a:bodyPr rtlCol="0" anchor="ctr"/>
          <a:lstStyle/>
          <a:p>
            <a:pPr algn="ctr" defTabSz="914478">
              <a:defRPr/>
            </a:pPr>
            <a:endParaRPr lang="en-US" sz="2000" kern="0" dirty="0">
              <a:solidFill>
                <a:prstClr val="white"/>
              </a:solidFill>
              <a:latin typeface="等线" panose="020F0502020204030204"/>
            </a:endParaRPr>
          </a:p>
        </p:txBody>
      </p:sp>
      <p:cxnSp>
        <p:nvCxnSpPr>
          <p:cNvPr id="123" name="Connector: Elbow 98">
            <a:extLst>
              <a:ext uri="{FF2B5EF4-FFF2-40B4-BE49-F238E27FC236}">
                <a16:creationId xmlns:a16="http://schemas.microsoft.com/office/drawing/2014/main" xmlns="" id="{8EF32C8D-95B3-4E4D-A036-9B5AD29F2F16}"/>
              </a:ext>
            </a:extLst>
          </p:cNvPr>
          <p:cNvCxnSpPr>
            <a:cxnSpLocks/>
            <a:stCxn id="86" idx="1"/>
            <a:endCxn id="76" idx="3"/>
          </p:cNvCxnSpPr>
          <p:nvPr/>
        </p:nvCxnSpPr>
        <p:spPr>
          <a:xfrm rot="10800000" flipV="1">
            <a:off x="3531247" y="3904247"/>
            <a:ext cx="451184" cy="722021"/>
          </a:xfrm>
          <a:prstGeom prst="bentConnector3">
            <a:avLst>
              <a:gd name="adj1" fmla="val 50000"/>
            </a:avLst>
          </a:prstGeom>
          <a:noFill/>
          <a:ln w="6350" cap="flat" cmpd="sng" algn="ctr">
            <a:solidFill>
              <a:srgbClr val="5B9BD5"/>
            </a:solidFill>
            <a:prstDash val="solid"/>
            <a:miter lim="800000"/>
          </a:ln>
          <a:effectLst/>
        </p:spPr>
      </p:cxnSp>
      <p:cxnSp>
        <p:nvCxnSpPr>
          <p:cNvPr id="124" name="Connector: Elbow 98">
            <a:extLst>
              <a:ext uri="{FF2B5EF4-FFF2-40B4-BE49-F238E27FC236}">
                <a16:creationId xmlns:a16="http://schemas.microsoft.com/office/drawing/2014/main" xmlns="" id="{962B6B31-3DF1-6244-8371-7A6CFFDF43B9}"/>
              </a:ext>
            </a:extLst>
          </p:cNvPr>
          <p:cNvCxnSpPr>
            <a:cxnSpLocks/>
            <a:stCxn id="108" idx="1"/>
            <a:endCxn id="76" idx="3"/>
          </p:cNvCxnSpPr>
          <p:nvPr/>
        </p:nvCxnSpPr>
        <p:spPr>
          <a:xfrm rot="10800000">
            <a:off x="3531247" y="4626270"/>
            <a:ext cx="451184" cy="994165"/>
          </a:xfrm>
          <a:prstGeom prst="bentConnector3">
            <a:avLst>
              <a:gd name="adj1" fmla="val 50000"/>
            </a:avLst>
          </a:prstGeom>
          <a:noFill/>
          <a:ln w="6350" cap="flat" cmpd="sng" algn="ctr">
            <a:solidFill>
              <a:srgbClr val="5B9BD5"/>
            </a:solidFill>
            <a:prstDash val="solid"/>
            <a:miter lim="800000"/>
          </a:ln>
          <a:effectLst/>
        </p:spPr>
      </p:cxnSp>
      <p:sp>
        <p:nvSpPr>
          <p:cNvPr id="125" name="Rectangle 95">
            <a:extLst>
              <a:ext uri="{FF2B5EF4-FFF2-40B4-BE49-F238E27FC236}">
                <a16:creationId xmlns:a16="http://schemas.microsoft.com/office/drawing/2014/main" xmlns="" id="{B6F9CD8D-2B44-B346-857B-9CE79305CCDC}"/>
              </a:ext>
            </a:extLst>
          </p:cNvPr>
          <p:cNvSpPr/>
          <p:nvPr/>
        </p:nvSpPr>
        <p:spPr>
          <a:xfrm>
            <a:off x="10015838" y="1444328"/>
            <a:ext cx="1961716" cy="5168861"/>
          </a:xfrm>
          <a:prstGeom prst="rect">
            <a:avLst/>
          </a:prstGeom>
          <a:solidFill>
            <a:srgbClr val="E0E0E0"/>
          </a:solidFill>
          <a:ln w="12700" cap="flat" cmpd="sng" algn="ctr">
            <a:noFill/>
            <a:prstDash val="solid"/>
            <a:miter lim="800000"/>
          </a:ln>
          <a:effectLst/>
        </p:spPr>
        <p:txBody>
          <a:bodyPr rtlCol="0" anchor="ctr"/>
          <a:lstStyle/>
          <a:p>
            <a:pPr algn="ctr">
              <a:defRPr/>
            </a:pPr>
            <a:endParaRPr lang="en-US" kern="0" dirty="0">
              <a:solidFill>
                <a:prstClr val="white"/>
              </a:solidFill>
              <a:latin typeface="微软雅黑" panose="020B0503020204020204" pitchFamily="34" charset="-122"/>
              <a:ea typeface="微软雅黑" panose="020B0503020204020204" pitchFamily="34" charset="-122"/>
            </a:endParaRPr>
          </a:p>
        </p:txBody>
      </p:sp>
      <p:sp>
        <p:nvSpPr>
          <p:cNvPr id="126" name="Rectangle 101">
            <a:extLst>
              <a:ext uri="{FF2B5EF4-FFF2-40B4-BE49-F238E27FC236}">
                <a16:creationId xmlns:a16="http://schemas.microsoft.com/office/drawing/2014/main" xmlns="" id="{ED582F57-B351-EC43-A025-347C366B9A38}"/>
              </a:ext>
            </a:extLst>
          </p:cNvPr>
          <p:cNvSpPr/>
          <p:nvPr/>
        </p:nvSpPr>
        <p:spPr>
          <a:xfrm>
            <a:off x="10114488" y="1580280"/>
            <a:ext cx="1734621" cy="4884815"/>
          </a:xfrm>
          <a:prstGeom prst="rect">
            <a:avLst/>
          </a:prstGeom>
          <a:noFill/>
          <a:ln w="12700" cap="flat" cmpd="sng" algn="ctr">
            <a:noFill/>
            <a:prstDash val="solid"/>
            <a:miter lim="800000"/>
          </a:ln>
          <a:effectLst/>
        </p:spPr>
        <p:txBody>
          <a:bodyPr rtlCol="0" anchor="ctr"/>
          <a:lstStyle/>
          <a:p>
            <a:pPr>
              <a:defRPr/>
            </a:pPr>
            <a:r>
              <a:rPr lang="zh-CN" altLang="en-US" sz="1200" b="1" kern="0" dirty="0">
                <a:solidFill>
                  <a:prstClr val="black"/>
                </a:solidFill>
                <a:latin typeface="Microsoft YaHei" panose="020B0503020204020204" pitchFamily="34" charset="-122"/>
                <a:ea typeface="Microsoft YaHei" panose="020B0503020204020204" pitchFamily="34" charset="-122"/>
              </a:rPr>
              <a:t>期间维度：</a:t>
            </a:r>
            <a:endParaRPr lang="en-US" altLang="zh-CN" sz="1200" b="1" kern="0" dirty="0">
              <a:solidFill>
                <a:prstClr val="black"/>
              </a:solidFill>
              <a:latin typeface="Microsoft YaHei" panose="020B0503020204020204" pitchFamily="34" charset="-122"/>
              <a:ea typeface="Microsoft YaHei" panose="020B0503020204020204" pitchFamily="34" charset="-122"/>
            </a:endParaRPr>
          </a:p>
          <a:p>
            <a:pPr>
              <a:defRPr/>
            </a:pPr>
            <a:endParaRPr lang="en-US" altLang="zh-CN" sz="1050" kern="0" dirty="0">
              <a:solidFill>
                <a:prstClr val="black"/>
              </a:solidFill>
              <a:latin typeface="Microsoft YaHei" panose="020B0503020204020204" pitchFamily="34" charset="-122"/>
              <a:ea typeface="Microsoft YaHei" panose="020B0503020204020204" pitchFamily="34" charset="-122"/>
            </a:endParaRPr>
          </a:p>
          <a:p>
            <a:pPr>
              <a:defRPr/>
            </a:pPr>
            <a:r>
              <a:rPr lang="zh-CN" altLang="en-US" sz="1200" b="1" kern="0" dirty="0">
                <a:solidFill>
                  <a:prstClr val="black"/>
                </a:solidFill>
                <a:latin typeface="Microsoft YaHei" panose="020B0503020204020204" pitchFamily="34" charset="-122"/>
                <a:ea typeface="Microsoft YaHei" panose="020B0503020204020204" pitchFamily="34" charset="-122"/>
              </a:rPr>
              <a:t>组织维度：</a:t>
            </a:r>
            <a:endParaRPr lang="en-US" altLang="zh-CN" sz="1200" b="1" kern="0" dirty="0">
              <a:solidFill>
                <a:prstClr val="black"/>
              </a:solidFill>
              <a:latin typeface="Microsoft YaHei" panose="020B0503020204020204" pitchFamily="34" charset="-122"/>
              <a:ea typeface="Microsoft YaHei" panose="020B0503020204020204" pitchFamily="34" charset="-122"/>
            </a:endParaRPr>
          </a:p>
          <a:p>
            <a:pPr marL="171450" indent="-171450">
              <a:buFont typeface="Wingdings" panose="05000000000000000000" pitchFamily="2" charset="2"/>
              <a:buChar char="l"/>
              <a:defRPr/>
            </a:pPr>
            <a:r>
              <a:rPr lang="zh-CN" altLang="en-US" sz="1050" kern="0" dirty="0">
                <a:solidFill>
                  <a:prstClr val="black"/>
                </a:solidFill>
                <a:latin typeface="Microsoft YaHei" panose="020B0503020204020204" pitchFamily="34" charset="-122"/>
                <a:ea typeface="Microsoft YaHei" panose="020B0503020204020204" pitchFamily="34" charset="-122"/>
              </a:rPr>
              <a:t>整体</a:t>
            </a:r>
            <a:endParaRPr lang="en-US" altLang="zh-CN" sz="1050" kern="0" dirty="0">
              <a:solidFill>
                <a:prstClr val="black"/>
              </a:solidFill>
              <a:latin typeface="Microsoft YaHei" panose="020B0503020204020204" pitchFamily="34" charset="-122"/>
              <a:ea typeface="Microsoft YaHei" panose="020B0503020204020204" pitchFamily="34" charset="-122"/>
            </a:endParaRPr>
          </a:p>
          <a:p>
            <a:pPr marL="171450" indent="-171450">
              <a:buFont typeface="Wingdings" panose="05000000000000000000" pitchFamily="2" charset="2"/>
              <a:buChar char="l"/>
              <a:defRPr/>
            </a:pPr>
            <a:r>
              <a:rPr lang="en-US" altLang="zh-CN" sz="1050" kern="0" dirty="0">
                <a:solidFill>
                  <a:prstClr val="black"/>
                </a:solidFill>
                <a:latin typeface="Microsoft YaHei" panose="020B0503020204020204" pitchFamily="34" charset="-122"/>
                <a:ea typeface="Microsoft YaHei" panose="020B0503020204020204" pitchFamily="34" charset="-122"/>
              </a:rPr>
              <a:t>xx</a:t>
            </a:r>
            <a:r>
              <a:rPr lang="zh-CN" altLang="en-US" sz="1050" kern="0" dirty="0">
                <a:solidFill>
                  <a:prstClr val="black"/>
                </a:solidFill>
                <a:latin typeface="Microsoft YaHei" panose="020B0503020204020204" pitchFamily="34" charset="-122"/>
                <a:ea typeface="Microsoft YaHei" panose="020B0503020204020204" pitchFamily="34" charset="-122"/>
              </a:rPr>
              <a:t>产线</a:t>
            </a:r>
            <a:endParaRPr lang="en-US" altLang="zh-CN" sz="1050" kern="0" dirty="0">
              <a:solidFill>
                <a:prstClr val="black"/>
              </a:solidFill>
              <a:latin typeface="Microsoft YaHei" panose="020B0503020204020204" pitchFamily="34" charset="-122"/>
              <a:ea typeface="Microsoft YaHei" panose="020B0503020204020204" pitchFamily="34" charset="-122"/>
            </a:endParaRPr>
          </a:p>
          <a:p>
            <a:pPr marL="171450" indent="-171450" defTabSz="914478">
              <a:buFont typeface="Wingdings" panose="05000000000000000000" pitchFamily="2" charset="2"/>
              <a:buChar char="l"/>
              <a:defRPr/>
            </a:pPr>
            <a:r>
              <a:rPr lang="en-US" altLang="zh-CN" sz="1050" kern="0" dirty="0">
                <a:solidFill>
                  <a:prstClr val="black"/>
                </a:solidFill>
                <a:latin typeface="Microsoft YaHei" panose="020B0503020204020204" pitchFamily="34" charset="-122"/>
                <a:ea typeface="Microsoft YaHei" panose="020B0503020204020204" pitchFamily="34" charset="-122"/>
              </a:rPr>
              <a:t>xx</a:t>
            </a:r>
            <a:r>
              <a:rPr lang="zh-CN" altLang="en-US" sz="1050" kern="0" dirty="0">
                <a:solidFill>
                  <a:prstClr val="black"/>
                </a:solidFill>
                <a:latin typeface="Microsoft YaHei" panose="020B0503020204020204" pitchFamily="34" charset="-122"/>
                <a:ea typeface="Microsoft YaHei" panose="020B0503020204020204" pitchFamily="34" charset="-122"/>
              </a:rPr>
              <a:t>产线</a:t>
            </a:r>
            <a:endParaRPr lang="en-US" altLang="zh-CN" sz="1050" kern="0" dirty="0">
              <a:solidFill>
                <a:prstClr val="black"/>
              </a:solidFill>
              <a:latin typeface="Microsoft YaHei" panose="020B0503020204020204" pitchFamily="34" charset="-122"/>
              <a:ea typeface="Microsoft YaHei" panose="020B0503020204020204" pitchFamily="34" charset="-122"/>
            </a:endParaRPr>
          </a:p>
          <a:p>
            <a:pPr marL="171450" indent="-171450" defTabSz="914478">
              <a:buFont typeface="Wingdings" panose="05000000000000000000" pitchFamily="2" charset="2"/>
              <a:buChar char="l"/>
              <a:defRPr/>
            </a:pPr>
            <a:r>
              <a:rPr lang="en-US" altLang="zh-CN" sz="1050" kern="0" dirty="0">
                <a:solidFill>
                  <a:prstClr val="black"/>
                </a:solidFill>
                <a:latin typeface="Microsoft YaHei" panose="020B0503020204020204" pitchFamily="34" charset="-122"/>
                <a:ea typeface="Microsoft YaHei" panose="020B0503020204020204" pitchFamily="34" charset="-122"/>
              </a:rPr>
              <a:t>…</a:t>
            </a:r>
          </a:p>
          <a:p>
            <a:pPr>
              <a:defRPr/>
            </a:pPr>
            <a:endParaRPr lang="en-US" altLang="zh-CN" sz="1050" kern="0" dirty="0">
              <a:solidFill>
                <a:prstClr val="black"/>
              </a:solidFill>
              <a:latin typeface="Microsoft YaHei" panose="020B0503020204020204" pitchFamily="34" charset="-122"/>
              <a:ea typeface="Microsoft YaHei" panose="020B0503020204020204" pitchFamily="34" charset="-122"/>
            </a:endParaRPr>
          </a:p>
          <a:p>
            <a:pPr>
              <a:defRPr/>
            </a:pPr>
            <a:r>
              <a:rPr lang="zh-CN" altLang="en-US" sz="1200" b="1" kern="0" dirty="0">
                <a:solidFill>
                  <a:prstClr val="black"/>
                </a:solidFill>
                <a:latin typeface="Microsoft YaHei" panose="020B0503020204020204" pitchFamily="34" charset="-122"/>
                <a:ea typeface="Microsoft YaHei" panose="020B0503020204020204" pitchFamily="34" charset="-122"/>
              </a:rPr>
              <a:t>品类维度</a:t>
            </a:r>
            <a:endParaRPr lang="en-US" altLang="zh-CN" sz="1200" b="1" kern="0" dirty="0">
              <a:solidFill>
                <a:prstClr val="black"/>
              </a:solidFill>
              <a:latin typeface="Microsoft YaHei" panose="020B0503020204020204" pitchFamily="34" charset="-122"/>
              <a:ea typeface="Microsoft YaHei" panose="020B0503020204020204" pitchFamily="34" charset="-122"/>
            </a:endParaRPr>
          </a:p>
          <a:p>
            <a:pPr>
              <a:defRPr/>
            </a:pPr>
            <a:endParaRPr lang="en-US" altLang="zh-CN" sz="1200" b="1" kern="0" dirty="0">
              <a:solidFill>
                <a:prstClr val="black"/>
              </a:solidFill>
              <a:latin typeface="Microsoft YaHei" panose="020B0503020204020204" pitchFamily="34" charset="-122"/>
              <a:ea typeface="Microsoft YaHei" panose="020B0503020204020204" pitchFamily="34" charset="-122"/>
            </a:endParaRPr>
          </a:p>
          <a:p>
            <a:pPr>
              <a:defRPr/>
            </a:pPr>
            <a:r>
              <a:rPr lang="zh-CN" altLang="en-US" sz="1200" b="1" kern="0" dirty="0">
                <a:solidFill>
                  <a:prstClr val="black"/>
                </a:solidFill>
                <a:latin typeface="Microsoft YaHei" panose="020B0503020204020204" pitchFamily="34" charset="-122"/>
                <a:ea typeface="Microsoft YaHei" panose="020B0503020204020204" pitchFamily="34" charset="-122"/>
              </a:rPr>
              <a:t>产品维度</a:t>
            </a:r>
            <a:endParaRPr lang="en-US" altLang="zh-CN" sz="1200" b="1" kern="0" dirty="0">
              <a:solidFill>
                <a:prstClr val="black"/>
              </a:solidFill>
              <a:latin typeface="Microsoft YaHei" panose="020B0503020204020204" pitchFamily="34" charset="-122"/>
              <a:ea typeface="Microsoft YaHei" panose="020B0503020204020204" pitchFamily="34" charset="-122"/>
            </a:endParaRPr>
          </a:p>
          <a:p>
            <a:pPr>
              <a:defRPr/>
            </a:pPr>
            <a:endParaRPr lang="en-US" altLang="zh-CN" sz="1200" b="1" kern="0" dirty="0">
              <a:solidFill>
                <a:prstClr val="black"/>
              </a:solidFill>
              <a:latin typeface="Microsoft YaHei" panose="020B0503020204020204" pitchFamily="34" charset="-122"/>
              <a:ea typeface="Microsoft YaHei" panose="020B0503020204020204" pitchFamily="34" charset="-122"/>
            </a:endParaRPr>
          </a:p>
          <a:p>
            <a:pPr>
              <a:defRPr/>
            </a:pPr>
            <a:r>
              <a:rPr lang="zh-CN" altLang="en-US" sz="1200" b="1" kern="0" dirty="0">
                <a:solidFill>
                  <a:prstClr val="black"/>
                </a:solidFill>
                <a:latin typeface="Microsoft YaHei" panose="020B0503020204020204" pitchFamily="34" charset="-122"/>
                <a:ea typeface="Microsoft YaHei" panose="020B0503020204020204" pitchFamily="34" charset="-122"/>
              </a:rPr>
              <a:t>客户维度</a:t>
            </a:r>
            <a:endParaRPr lang="en-US" altLang="zh-CN" sz="1200" b="1" kern="0" dirty="0">
              <a:solidFill>
                <a:prstClr val="black"/>
              </a:solidFill>
              <a:latin typeface="Microsoft YaHei" panose="020B0503020204020204" pitchFamily="34" charset="-122"/>
              <a:ea typeface="Microsoft YaHei" panose="020B0503020204020204" pitchFamily="34" charset="-122"/>
            </a:endParaRPr>
          </a:p>
          <a:p>
            <a:pPr>
              <a:defRPr/>
            </a:pPr>
            <a:endParaRPr lang="en-US" altLang="zh-CN" sz="1200" b="1" kern="0" dirty="0">
              <a:solidFill>
                <a:prstClr val="black"/>
              </a:solidFill>
              <a:latin typeface="Microsoft YaHei" panose="020B0503020204020204" pitchFamily="34" charset="-122"/>
              <a:ea typeface="Microsoft YaHei" panose="020B0503020204020204" pitchFamily="34" charset="-122"/>
            </a:endParaRPr>
          </a:p>
          <a:p>
            <a:pPr defTabSz="914478">
              <a:defRPr/>
            </a:pPr>
            <a:r>
              <a:rPr lang="zh-CN" altLang="en-US" sz="1200" b="1" kern="0" dirty="0">
                <a:solidFill>
                  <a:prstClr val="black"/>
                </a:solidFill>
                <a:latin typeface="Microsoft YaHei" panose="020B0503020204020204" pitchFamily="34" charset="-122"/>
                <a:ea typeface="Microsoft YaHei" panose="020B0503020204020204" pitchFamily="34" charset="-122"/>
              </a:rPr>
              <a:t>供应商维度</a:t>
            </a:r>
            <a:endParaRPr lang="en-US" altLang="zh-CN" sz="1200" b="1" kern="0" dirty="0">
              <a:solidFill>
                <a:prstClr val="black"/>
              </a:solidFill>
              <a:latin typeface="Microsoft YaHei" panose="020B0503020204020204" pitchFamily="34" charset="-122"/>
              <a:ea typeface="Microsoft YaHei" panose="020B0503020204020204" pitchFamily="34" charset="-122"/>
            </a:endParaRPr>
          </a:p>
          <a:p>
            <a:pPr>
              <a:defRPr/>
            </a:pPr>
            <a:endParaRPr lang="en-US" altLang="zh-CN" sz="1200" b="1" kern="0" dirty="0">
              <a:solidFill>
                <a:prstClr val="black"/>
              </a:solidFill>
              <a:latin typeface="Microsoft YaHei" panose="020B0503020204020204" pitchFamily="34" charset="-122"/>
              <a:ea typeface="Microsoft YaHei" panose="020B0503020204020204" pitchFamily="34" charset="-122"/>
            </a:endParaRPr>
          </a:p>
          <a:p>
            <a:pPr>
              <a:defRPr/>
            </a:pPr>
            <a:endParaRPr lang="en-US" altLang="zh-CN" sz="1200" b="1" kern="0" dirty="0">
              <a:solidFill>
                <a:prstClr val="black"/>
              </a:solidFill>
              <a:latin typeface="Microsoft YaHei" panose="020B0503020204020204" pitchFamily="34" charset="-122"/>
              <a:ea typeface="Microsoft YaHei" panose="020B0503020204020204" pitchFamily="34" charset="-122"/>
            </a:endParaRPr>
          </a:p>
        </p:txBody>
      </p:sp>
      <p:sp>
        <p:nvSpPr>
          <p:cNvPr id="127" name="文本框 126">
            <a:extLst>
              <a:ext uri="{FF2B5EF4-FFF2-40B4-BE49-F238E27FC236}">
                <a16:creationId xmlns:a16="http://schemas.microsoft.com/office/drawing/2014/main" xmlns="" id="{57A6EEE4-72BB-5946-B142-C06F5BEABB23}"/>
              </a:ext>
            </a:extLst>
          </p:cNvPr>
          <p:cNvSpPr txBox="1"/>
          <p:nvPr/>
        </p:nvSpPr>
        <p:spPr>
          <a:xfrm>
            <a:off x="5474926" y="1205345"/>
            <a:ext cx="0" cy="0"/>
          </a:xfrm>
          <a:prstGeom prst="rect">
            <a:avLst/>
          </a:prstGeom>
          <a:noFill/>
        </p:spPr>
        <p:txBody>
          <a:bodyPr wrap="none" lIns="36000" tIns="36000" rIns="36000" bIns="36000" rtlCol="0">
            <a:noAutofit/>
          </a:bodyPr>
          <a:lstStyle/>
          <a:p>
            <a:pPr defTabSz="914478">
              <a:spcBef>
                <a:spcPts val="900"/>
              </a:spcBef>
            </a:pPr>
            <a:endParaRPr kumimoji="1" lang="zh-CN" altLang="en-US" sz="1600" dirty="0">
              <a:solidFill>
                <a:srgbClr val="FFFFFF"/>
              </a:solidFill>
              <a:latin typeface="宋体" panose="02010600030101010101" pitchFamily="2" charset="-122"/>
              <a:ea typeface="宋体" panose="02010600030101010101" pitchFamily="2" charset="-122"/>
            </a:endParaRPr>
          </a:p>
        </p:txBody>
      </p:sp>
      <p:sp>
        <p:nvSpPr>
          <p:cNvPr id="128" name="Rectangle 88">
            <a:extLst>
              <a:ext uri="{FF2B5EF4-FFF2-40B4-BE49-F238E27FC236}">
                <a16:creationId xmlns:a16="http://schemas.microsoft.com/office/drawing/2014/main" xmlns="" id="{E4B33831-9D2B-1345-8DAC-98A693353788}"/>
              </a:ext>
            </a:extLst>
          </p:cNvPr>
          <p:cNvSpPr/>
          <p:nvPr/>
        </p:nvSpPr>
        <p:spPr>
          <a:xfrm>
            <a:off x="3982431" y="4235449"/>
            <a:ext cx="1584000" cy="331224"/>
          </a:xfrm>
          <a:prstGeom prst="rect">
            <a:avLst/>
          </a:prstGeom>
          <a:solidFill>
            <a:srgbClr val="FFFFFF">
              <a:lumMod val="75000"/>
            </a:srgbClr>
          </a:solidFill>
          <a:ln w="1905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应收规模与效率</a:t>
            </a:r>
            <a:endParaRPr kumimoji="0" lang="en-US" sz="12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29" name="Rectangle 88">
            <a:extLst>
              <a:ext uri="{FF2B5EF4-FFF2-40B4-BE49-F238E27FC236}">
                <a16:creationId xmlns:a16="http://schemas.microsoft.com/office/drawing/2014/main" xmlns="" id="{11721B13-100F-1A42-B423-29797E7B0BCD}"/>
              </a:ext>
            </a:extLst>
          </p:cNvPr>
          <p:cNvSpPr/>
          <p:nvPr/>
        </p:nvSpPr>
        <p:spPr>
          <a:xfrm>
            <a:off x="3982431" y="4821656"/>
            <a:ext cx="1584000" cy="331224"/>
          </a:xfrm>
          <a:prstGeom prst="rect">
            <a:avLst/>
          </a:prstGeom>
          <a:solidFill>
            <a:srgbClr val="FFFFFF">
              <a:lumMod val="75000"/>
            </a:srgbClr>
          </a:solidFill>
          <a:ln w="1905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应付规模与效率</a:t>
            </a:r>
            <a:endParaRPr kumimoji="0" lang="en-US" sz="12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30" name="Rectangle 99">
            <a:extLst>
              <a:ext uri="{FF2B5EF4-FFF2-40B4-BE49-F238E27FC236}">
                <a16:creationId xmlns:a16="http://schemas.microsoft.com/office/drawing/2014/main" xmlns="" id="{58C8C9C6-357F-FC43-A7F9-89A9EFF1DB8E}"/>
              </a:ext>
            </a:extLst>
          </p:cNvPr>
          <p:cNvSpPr/>
          <p:nvPr/>
        </p:nvSpPr>
        <p:spPr>
          <a:xfrm>
            <a:off x="6170439" y="4248128"/>
            <a:ext cx="3599175" cy="432000"/>
          </a:xfrm>
          <a:prstGeom prst="rect">
            <a:avLst/>
          </a:prstGeom>
          <a:noFill/>
          <a:ln w="19050" cap="flat" cmpd="sng" algn="ctr">
            <a:solidFill>
              <a:srgbClr val="226597"/>
            </a:solidFill>
            <a:prstDash val="dash"/>
            <a:miter lim="800000"/>
          </a:ln>
          <a:effectLst/>
        </p:spPr>
        <p:txBody>
          <a:bodyPr rtlCol="0" anchor="ctr"/>
          <a:lstStyle/>
          <a:p>
            <a:pPr algn="ctr">
              <a:defRPr/>
            </a:pPr>
            <a:endParaRPr lang="en-US" kern="0" dirty="0">
              <a:solidFill>
                <a:prstClr val="white"/>
              </a:solidFill>
              <a:latin typeface="微软雅黑" panose="020B0503020204020204" pitchFamily="34" charset="-122"/>
              <a:ea typeface="微软雅黑" panose="020B0503020204020204" pitchFamily="34" charset="-122"/>
            </a:endParaRPr>
          </a:p>
        </p:txBody>
      </p:sp>
      <p:sp>
        <p:nvSpPr>
          <p:cNvPr id="131" name="文本框 130">
            <a:extLst>
              <a:ext uri="{FF2B5EF4-FFF2-40B4-BE49-F238E27FC236}">
                <a16:creationId xmlns:a16="http://schemas.microsoft.com/office/drawing/2014/main" xmlns="" id="{2D66A77B-2AA3-4447-A490-FD40E80B7C25}"/>
              </a:ext>
            </a:extLst>
          </p:cNvPr>
          <p:cNvSpPr txBox="1"/>
          <p:nvPr/>
        </p:nvSpPr>
        <p:spPr>
          <a:xfrm>
            <a:off x="6266113" y="4334883"/>
            <a:ext cx="1440694" cy="276999"/>
          </a:xfrm>
          <a:prstGeom prst="rect">
            <a:avLst/>
          </a:prstGeom>
          <a:noFill/>
        </p:spPr>
        <p:txBody>
          <a:bodyPr wrap="square" rtlCol="0">
            <a:spAutoFit/>
          </a:bodyPr>
          <a:lstStyle/>
          <a:p>
            <a:pPr marL="285750" indent="-285750">
              <a:buFont typeface="Wingdings" panose="05000000000000000000" pitchFamily="2" charset="2"/>
              <a:buChar char="n"/>
              <a:defRPr/>
            </a:pPr>
            <a:r>
              <a:rPr lang="zh-CN" altLang="en-US" sz="1200" dirty="0">
                <a:solidFill>
                  <a:prstClr val="black"/>
                </a:solidFill>
                <a:latin typeface="微软雅黑" panose="020B0503020204020204" pitchFamily="34" charset="-122"/>
                <a:ea typeface="微软雅黑" panose="020B0503020204020204" pitchFamily="34" charset="-122"/>
              </a:rPr>
              <a:t>应收账龄</a:t>
            </a:r>
            <a:endParaRPr lang="en-US" altLang="zh-CN" sz="1200" dirty="0">
              <a:solidFill>
                <a:prstClr val="black"/>
              </a:solidFill>
              <a:latin typeface="微软雅黑" panose="020B0503020204020204" pitchFamily="34" charset="-122"/>
              <a:ea typeface="微软雅黑" panose="020B0503020204020204" pitchFamily="34" charset="-122"/>
            </a:endParaRPr>
          </a:p>
        </p:txBody>
      </p:sp>
      <p:sp>
        <p:nvSpPr>
          <p:cNvPr id="132" name="文本框 131">
            <a:extLst>
              <a:ext uri="{FF2B5EF4-FFF2-40B4-BE49-F238E27FC236}">
                <a16:creationId xmlns:a16="http://schemas.microsoft.com/office/drawing/2014/main" xmlns="" id="{5D2DC0AA-61E1-684F-9AF0-9D9E6D8E1AB4}"/>
              </a:ext>
            </a:extLst>
          </p:cNvPr>
          <p:cNvSpPr txBox="1"/>
          <p:nvPr/>
        </p:nvSpPr>
        <p:spPr>
          <a:xfrm>
            <a:off x="7871104" y="4336643"/>
            <a:ext cx="1440694" cy="276999"/>
          </a:xfrm>
          <a:prstGeom prst="rect">
            <a:avLst/>
          </a:prstGeom>
          <a:noFill/>
        </p:spPr>
        <p:txBody>
          <a:bodyPr wrap="square" rtlCol="0">
            <a:spAutoFit/>
          </a:bodyPr>
          <a:lstStyle/>
          <a:p>
            <a:pPr marL="285750" indent="-285750">
              <a:buFont typeface="Wingdings" panose="05000000000000000000" pitchFamily="2" charset="2"/>
              <a:buChar char="n"/>
              <a:defRPr/>
            </a:pPr>
            <a:r>
              <a:rPr lang="zh-CN" altLang="en-US" sz="1200" dirty="0">
                <a:solidFill>
                  <a:prstClr val="black"/>
                </a:solidFill>
                <a:latin typeface="微软雅黑" panose="020B0503020204020204" pitchFamily="34" charset="-122"/>
                <a:ea typeface="微软雅黑" panose="020B0503020204020204" pitchFamily="34" charset="-122"/>
              </a:rPr>
              <a:t>应收周转率</a:t>
            </a:r>
            <a:endParaRPr lang="en-US" altLang="zh-CN" sz="1200" dirty="0">
              <a:solidFill>
                <a:prstClr val="black"/>
              </a:solidFill>
              <a:latin typeface="微软雅黑" panose="020B0503020204020204" pitchFamily="34" charset="-122"/>
              <a:ea typeface="微软雅黑" panose="020B0503020204020204" pitchFamily="34" charset="-122"/>
            </a:endParaRPr>
          </a:p>
        </p:txBody>
      </p:sp>
      <p:sp>
        <p:nvSpPr>
          <p:cNvPr id="133" name="Triangle 94">
            <a:extLst>
              <a:ext uri="{FF2B5EF4-FFF2-40B4-BE49-F238E27FC236}">
                <a16:creationId xmlns:a16="http://schemas.microsoft.com/office/drawing/2014/main" xmlns="" id="{1F7F0647-827C-334A-9B0F-117E8F6AD8F4}"/>
              </a:ext>
            </a:extLst>
          </p:cNvPr>
          <p:cNvSpPr/>
          <p:nvPr/>
        </p:nvSpPr>
        <p:spPr>
          <a:xfrm rot="5400000">
            <a:off x="5701368" y="4340963"/>
            <a:ext cx="396000" cy="144000"/>
          </a:xfrm>
          <a:prstGeom prst="triangle">
            <a:avLst/>
          </a:prstGeom>
          <a:solidFill>
            <a:srgbClr val="E7E6E6">
              <a:lumMod val="40000"/>
              <a:lumOff val="60000"/>
            </a:srgbClr>
          </a:solidFill>
          <a:ln w="12700" cap="flat" cmpd="sng" algn="ctr">
            <a:noFill/>
            <a:prstDash val="solid"/>
            <a:miter lim="800000"/>
          </a:ln>
          <a:effectLst/>
        </p:spPr>
        <p:txBody>
          <a:bodyPr rtlCol="0" anchor="ctr"/>
          <a:lstStyle/>
          <a:p>
            <a:pPr algn="ctr" defTabSz="914478">
              <a:defRPr/>
            </a:pPr>
            <a:endParaRPr lang="en-US" sz="2000" kern="0" dirty="0">
              <a:solidFill>
                <a:prstClr val="white"/>
              </a:solidFill>
              <a:latin typeface="等线" panose="020F0502020204030204"/>
            </a:endParaRPr>
          </a:p>
        </p:txBody>
      </p:sp>
      <p:sp>
        <p:nvSpPr>
          <p:cNvPr id="134" name="Rectangle 99">
            <a:extLst>
              <a:ext uri="{FF2B5EF4-FFF2-40B4-BE49-F238E27FC236}">
                <a16:creationId xmlns:a16="http://schemas.microsoft.com/office/drawing/2014/main" xmlns="" id="{762BE7E6-71B0-5249-98BF-B7E6BC9229E5}"/>
              </a:ext>
            </a:extLst>
          </p:cNvPr>
          <p:cNvSpPr/>
          <p:nvPr/>
        </p:nvSpPr>
        <p:spPr>
          <a:xfrm>
            <a:off x="6173015" y="4789213"/>
            <a:ext cx="3599175" cy="432000"/>
          </a:xfrm>
          <a:prstGeom prst="rect">
            <a:avLst/>
          </a:prstGeom>
          <a:noFill/>
          <a:ln w="19050" cap="flat" cmpd="sng" algn="ctr">
            <a:solidFill>
              <a:srgbClr val="226597"/>
            </a:solidFill>
            <a:prstDash val="dash"/>
            <a:miter lim="800000"/>
          </a:ln>
          <a:effectLst/>
        </p:spPr>
        <p:txBody>
          <a:bodyPr rtlCol="0" anchor="ctr"/>
          <a:lstStyle/>
          <a:p>
            <a:pPr algn="ctr">
              <a:defRPr/>
            </a:pPr>
            <a:endParaRPr lang="en-US" kern="0" dirty="0">
              <a:solidFill>
                <a:prstClr val="white"/>
              </a:solidFill>
              <a:latin typeface="微软雅黑" panose="020B0503020204020204" pitchFamily="34" charset="-122"/>
              <a:ea typeface="微软雅黑" panose="020B0503020204020204" pitchFamily="34" charset="-122"/>
            </a:endParaRPr>
          </a:p>
        </p:txBody>
      </p:sp>
      <p:sp>
        <p:nvSpPr>
          <p:cNvPr id="135" name="文本框 134">
            <a:extLst>
              <a:ext uri="{FF2B5EF4-FFF2-40B4-BE49-F238E27FC236}">
                <a16:creationId xmlns:a16="http://schemas.microsoft.com/office/drawing/2014/main" xmlns="" id="{976C775B-B5F6-7C42-86FD-7A6BF35877DD}"/>
              </a:ext>
            </a:extLst>
          </p:cNvPr>
          <p:cNvSpPr txBox="1"/>
          <p:nvPr/>
        </p:nvSpPr>
        <p:spPr>
          <a:xfrm>
            <a:off x="6268689" y="4875968"/>
            <a:ext cx="1440694" cy="276999"/>
          </a:xfrm>
          <a:prstGeom prst="rect">
            <a:avLst/>
          </a:prstGeom>
          <a:noFill/>
        </p:spPr>
        <p:txBody>
          <a:bodyPr wrap="square" rtlCol="0">
            <a:spAutoFit/>
          </a:bodyPr>
          <a:lstStyle/>
          <a:p>
            <a:pPr marL="285750" indent="-285750">
              <a:buFont typeface="Wingdings" panose="05000000000000000000" pitchFamily="2" charset="2"/>
              <a:buChar char="n"/>
              <a:defRPr/>
            </a:pPr>
            <a:r>
              <a:rPr lang="zh-CN" altLang="en-US" sz="1200" dirty="0">
                <a:solidFill>
                  <a:prstClr val="black"/>
                </a:solidFill>
                <a:latin typeface="微软雅黑" panose="020B0503020204020204" pitchFamily="34" charset="-122"/>
                <a:ea typeface="微软雅黑" panose="020B0503020204020204" pitchFamily="34" charset="-122"/>
              </a:rPr>
              <a:t>应付账龄</a:t>
            </a:r>
            <a:endParaRPr lang="en-US" altLang="zh-CN" sz="1200" dirty="0">
              <a:solidFill>
                <a:prstClr val="black"/>
              </a:solidFill>
              <a:latin typeface="微软雅黑" panose="020B0503020204020204" pitchFamily="34" charset="-122"/>
              <a:ea typeface="微软雅黑" panose="020B0503020204020204" pitchFamily="34" charset="-122"/>
            </a:endParaRPr>
          </a:p>
        </p:txBody>
      </p:sp>
      <p:sp>
        <p:nvSpPr>
          <p:cNvPr id="136" name="文本框 135">
            <a:extLst>
              <a:ext uri="{FF2B5EF4-FFF2-40B4-BE49-F238E27FC236}">
                <a16:creationId xmlns:a16="http://schemas.microsoft.com/office/drawing/2014/main" xmlns="" id="{D1069439-AE41-6B43-B6E4-3C21AF69FA49}"/>
              </a:ext>
            </a:extLst>
          </p:cNvPr>
          <p:cNvSpPr txBox="1"/>
          <p:nvPr/>
        </p:nvSpPr>
        <p:spPr>
          <a:xfrm>
            <a:off x="7873680" y="4877728"/>
            <a:ext cx="1440694" cy="276999"/>
          </a:xfrm>
          <a:prstGeom prst="rect">
            <a:avLst/>
          </a:prstGeom>
          <a:noFill/>
        </p:spPr>
        <p:txBody>
          <a:bodyPr wrap="square" rtlCol="0">
            <a:spAutoFit/>
          </a:bodyPr>
          <a:lstStyle/>
          <a:p>
            <a:pPr marL="285750" indent="-285750">
              <a:buFont typeface="Wingdings" panose="05000000000000000000" pitchFamily="2" charset="2"/>
              <a:buChar char="n"/>
              <a:defRPr/>
            </a:pPr>
            <a:r>
              <a:rPr lang="zh-CN" altLang="en-US" sz="1200" dirty="0">
                <a:solidFill>
                  <a:prstClr val="black"/>
                </a:solidFill>
                <a:latin typeface="微软雅黑" panose="020B0503020204020204" pitchFamily="34" charset="-122"/>
                <a:ea typeface="微软雅黑" panose="020B0503020204020204" pitchFamily="34" charset="-122"/>
              </a:rPr>
              <a:t>应付周转率</a:t>
            </a:r>
            <a:endParaRPr lang="en-US" altLang="zh-CN" sz="1200" dirty="0">
              <a:solidFill>
                <a:prstClr val="black"/>
              </a:solidFill>
              <a:latin typeface="微软雅黑" panose="020B0503020204020204" pitchFamily="34" charset="-122"/>
              <a:ea typeface="微软雅黑" panose="020B0503020204020204" pitchFamily="34" charset="-122"/>
            </a:endParaRPr>
          </a:p>
        </p:txBody>
      </p:sp>
      <p:sp>
        <p:nvSpPr>
          <p:cNvPr id="137" name="Triangle 94">
            <a:extLst>
              <a:ext uri="{FF2B5EF4-FFF2-40B4-BE49-F238E27FC236}">
                <a16:creationId xmlns:a16="http://schemas.microsoft.com/office/drawing/2014/main" xmlns="" id="{9848A7F8-55FB-BF48-A350-27832E0DD975}"/>
              </a:ext>
            </a:extLst>
          </p:cNvPr>
          <p:cNvSpPr/>
          <p:nvPr/>
        </p:nvSpPr>
        <p:spPr>
          <a:xfrm rot="5400000">
            <a:off x="5688954" y="4912028"/>
            <a:ext cx="396000" cy="144000"/>
          </a:xfrm>
          <a:prstGeom prst="triangle">
            <a:avLst/>
          </a:prstGeom>
          <a:solidFill>
            <a:srgbClr val="E7E6E6">
              <a:lumMod val="40000"/>
              <a:lumOff val="60000"/>
            </a:srgbClr>
          </a:solidFill>
          <a:ln w="12700" cap="flat" cmpd="sng" algn="ctr">
            <a:noFill/>
            <a:prstDash val="solid"/>
            <a:miter lim="800000"/>
          </a:ln>
          <a:effectLst/>
        </p:spPr>
        <p:txBody>
          <a:bodyPr rtlCol="0" anchor="ctr"/>
          <a:lstStyle/>
          <a:p>
            <a:pPr algn="ctr" defTabSz="914478">
              <a:defRPr/>
            </a:pPr>
            <a:endParaRPr lang="en-US" sz="2000" kern="0" dirty="0">
              <a:solidFill>
                <a:prstClr val="white"/>
              </a:solidFill>
              <a:latin typeface="等线" panose="020F0502020204030204"/>
            </a:endParaRPr>
          </a:p>
        </p:txBody>
      </p:sp>
      <p:sp>
        <p:nvSpPr>
          <p:cNvPr id="138" name="Rectangle 88">
            <a:extLst>
              <a:ext uri="{FF2B5EF4-FFF2-40B4-BE49-F238E27FC236}">
                <a16:creationId xmlns:a16="http://schemas.microsoft.com/office/drawing/2014/main" xmlns="" id="{2031EC82-81B9-4744-9EE0-976AB653263E}"/>
              </a:ext>
            </a:extLst>
          </p:cNvPr>
          <p:cNvSpPr/>
          <p:nvPr/>
        </p:nvSpPr>
        <p:spPr>
          <a:xfrm>
            <a:off x="3982431" y="6195044"/>
            <a:ext cx="1584000" cy="331224"/>
          </a:xfrm>
          <a:prstGeom prst="rect">
            <a:avLst/>
          </a:prstGeom>
          <a:solidFill>
            <a:srgbClr val="FFFFFF">
              <a:lumMod val="75000"/>
            </a:srgbClr>
          </a:solidFill>
          <a:ln w="1905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资金效率与风险</a:t>
            </a:r>
          </a:p>
        </p:txBody>
      </p:sp>
      <p:sp>
        <p:nvSpPr>
          <p:cNvPr id="139" name="Triangle 94">
            <a:extLst>
              <a:ext uri="{FF2B5EF4-FFF2-40B4-BE49-F238E27FC236}">
                <a16:creationId xmlns:a16="http://schemas.microsoft.com/office/drawing/2014/main" xmlns="" id="{E5C4C3FB-C0B4-1F45-ADA3-18A19EEF4FCC}"/>
              </a:ext>
            </a:extLst>
          </p:cNvPr>
          <p:cNvSpPr/>
          <p:nvPr/>
        </p:nvSpPr>
        <p:spPr>
          <a:xfrm rot="5400000">
            <a:off x="5675209" y="6274448"/>
            <a:ext cx="396000" cy="144000"/>
          </a:xfrm>
          <a:prstGeom prst="triangle">
            <a:avLst/>
          </a:prstGeom>
          <a:solidFill>
            <a:srgbClr val="E7E6E6">
              <a:lumMod val="40000"/>
              <a:lumOff val="60000"/>
            </a:srgbClr>
          </a:solidFill>
          <a:ln w="12700" cap="flat" cmpd="sng" algn="ctr">
            <a:noFill/>
            <a:prstDash val="solid"/>
            <a:miter lim="800000"/>
          </a:ln>
          <a:effectLst/>
        </p:spPr>
        <p:txBody>
          <a:bodyPr rtlCol="0" anchor="ctr"/>
          <a:lstStyle/>
          <a:p>
            <a:pPr algn="ctr" defTabSz="914478">
              <a:defRPr/>
            </a:pPr>
            <a:endParaRPr lang="en-US" sz="2000" kern="0" dirty="0">
              <a:solidFill>
                <a:prstClr val="white"/>
              </a:solidFill>
              <a:latin typeface="等线" panose="020F0502020204030204"/>
            </a:endParaRPr>
          </a:p>
        </p:txBody>
      </p:sp>
      <p:cxnSp>
        <p:nvCxnSpPr>
          <p:cNvPr id="140" name="Connector: Elbow 98">
            <a:extLst>
              <a:ext uri="{FF2B5EF4-FFF2-40B4-BE49-F238E27FC236}">
                <a16:creationId xmlns:a16="http://schemas.microsoft.com/office/drawing/2014/main" xmlns="" id="{093D535A-1158-DB4C-AD43-FC1C82DDCAD7}"/>
              </a:ext>
            </a:extLst>
          </p:cNvPr>
          <p:cNvCxnSpPr>
            <a:cxnSpLocks/>
            <a:stCxn id="138" idx="1"/>
            <a:endCxn id="77" idx="3"/>
          </p:cNvCxnSpPr>
          <p:nvPr/>
        </p:nvCxnSpPr>
        <p:spPr>
          <a:xfrm rot="10800000">
            <a:off x="3527517" y="6360656"/>
            <a:ext cx="454914" cy="12700"/>
          </a:xfrm>
          <a:prstGeom prst="bentConnector3">
            <a:avLst>
              <a:gd name="adj1" fmla="val 50000"/>
            </a:avLst>
          </a:prstGeom>
          <a:noFill/>
          <a:ln w="6350" cap="flat" cmpd="sng" algn="ctr">
            <a:solidFill>
              <a:srgbClr val="5B9BD5"/>
            </a:solidFill>
            <a:prstDash val="solid"/>
            <a:miter lim="800000"/>
          </a:ln>
          <a:effectLst/>
        </p:spPr>
      </p:cxnSp>
      <p:cxnSp>
        <p:nvCxnSpPr>
          <p:cNvPr id="141" name="Connector: Elbow 98">
            <a:extLst>
              <a:ext uri="{FF2B5EF4-FFF2-40B4-BE49-F238E27FC236}">
                <a16:creationId xmlns:a16="http://schemas.microsoft.com/office/drawing/2014/main" xmlns="" id="{2C0DFD0D-B4EC-B548-95DC-3042E4292BE3}"/>
              </a:ext>
            </a:extLst>
          </p:cNvPr>
          <p:cNvCxnSpPr>
            <a:cxnSpLocks/>
            <a:stCxn id="128" idx="1"/>
            <a:endCxn id="76" idx="3"/>
          </p:cNvCxnSpPr>
          <p:nvPr/>
        </p:nvCxnSpPr>
        <p:spPr>
          <a:xfrm rot="10800000" flipV="1">
            <a:off x="3531247" y="4401061"/>
            <a:ext cx="451184" cy="225207"/>
          </a:xfrm>
          <a:prstGeom prst="bentConnector3">
            <a:avLst>
              <a:gd name="adj1" fmla="val 50000"/>
            </a:avLst>
          </a:prstGeom>
          <a:noFill/>
          <a:ln w="6350" cap="flat" cmpd="sng" algn="ctr">
            <a:solidFill>
              <a:srgbClr val="5B9BD5"/>
            </a:solidFill>
            <a:prstDash val="solid"/>
            <a:miter lim="800000"/>
          </a:ln>
          <a:effectLst/>
        </p:spPr>
      </p:cxnSp>
      <p:cxnSp>
        <p:nvCxnSpPr>
          <p:cNvPr id="142" name="Connector: Elbow 98">
            <a:extLst>
              <a:ext uri="{FF2B5EF4-FFF2-40B4-BE49-F238E27FC236}">
                <a16:creationId xmlns:a16="http://schemas.microsoft.com/office/drawing/2014/main" xmlns="" id="{B790683D-D079-EA45-A2E1-12C4A0E524F5}"/>
              </a:ext>
            </a:extLst>
          </p:cNvPr>
          <p:cNvCxnSpPr>
            <a:cxnSpLocks/>
            <a:stCxn id="129" idx="1"/>
            <a:endCxn id="76" idx="3"/>
          </p:cNvCxnSpPr>
          <p:nvPr/>
        </p:nvCxnSpPr>
        <p:spPr>
          <a:xfrm rot="10800000">
            <a:off x="3531247" y="4626268"/>
            <a:ext cx="451184" cy="361000"/>
          </a:xfrm>
          <a:prstGeom prst="bentConnector3">
            <a:avLst>
              <a:gd name="adj1" fmla="val 50000"/>
            </a:avLst>
          </a:prstGeom>
          <a:noFill/>
          <a:ln w="6350" cap="flat" cmpd="sng" algn="ctr">
            <a:solidFill>
              <a:srgbClr val="5B9BD5"/>
            </a:solidFill>
            <a:prstDash val="solid"/>
            <a:miter lim="800000"/>
          </a:ln>
          <a:effectLst/>
        </p:spPr>
      </p:cxnSp>
    </p:spTree>
    <p:extLst>
      <p:ext uri="{BB962C8B-B14F-4D97-AF65-F5344CB8AC3E}">
        <p14:creationId xmlns:p14="http://schemas.microsoft.com/office/powerpoint/2010/main" val="320946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3182"/>
          </a:xfrm>
        </p:spPr>
        <p:txBody>
          <a:bodyPr/>
          <a:lstStyle/>
          <a:p>
            <a:r>
              <a:rPr lang="zh-CN" altLang="en-US" dirty="0"/>
              <a:t>供应链主题关键指标分解示例</a:t>
            </a:r>
          </a:p>
        </p:txBody>
      </p:sp>
      <p:sp>
        <p:nvSpPr>
          <p:cNvPr id="77" name="TextBox 6">
            <a:extLst>
              <a:ext uri="{FF2B5EF4-FFF2-40B4-BE49-F238E27FC236}">
                <a16:creationId xmlns:a16="http://schemas.microsoft.com/office/drawing/2014/main" xmlns="" id="{010403E1-3FE0-8042-8210-DC3AA60836BE}"/>
              </a:ext>
            </a:extLst>
          </p:cNvPr>
          <p:cNvSpPr txBox="1"/>
          <p:nvPr/>
        </p:nvSpPr>
        <p:spPr>
          <a:xfrm>
            <a:off x="308523" y="894566"/>
            <a:ext cx="1127324" cy="307777"/>
          </a:xfrm>
          <a:prstGeom prst="rect">
            <a:avLst/>
          </a:prstGeom>
          <a:noFill/>
        </p:spPr>
        <p:txBody>
          <a:bodyPr wrap="square" rtlCol="0">
            <a:spAutoFit/>
          </a:bodyPr>
          <a:lstStyle/>
          <a:p>
            <a:pPr algn="ctr">
              <a:defRPr/>
            </a:pPr>
            <a:r>
              <a:rPr lang="zh-Hans" altLang="en-US" sz="1400" b="1" dirty="0">
                <a:solidFill>
                  <a:prstClr val="black"/>
                </a:solidFill>
                <a:latin typeface="微软雅黑" panose="020B0503020204020204" pitchFamily="34" charset="-122"/>
                <a:ea typeface="微软雅黑" panose="020B0503020204020204" pitchFamily="34" charset="-122"/>
              </a:rPr>
              <a:t>主题</a:t>
            </a:r>
            <a:r>
              <a:rPr lang="zh-CN" altLang="en-US" sz="1400" b="1" dirty="0">
                <a:solidFill>
                  <a:prstClr val="black"/>
                </a:solidFill>
                <a:latin typeface="微软雅黑" panose="020B0503020204020204" pitchFamily="34" charset="-122"/>
                <a:ea typeface="微软雅黑" panose="020B0503020204020204" pitchFamily="34" charset="-122"/>
              </a:rPr>
              <a:t>域</a:t>
            </a:r>
          </a:p>
        </p:txBody>
      </p:sp>
      <p:sp>
        <p:nvSpPr>
          <p:cNvPr id="78" name="TextBox 7">
            <a:extLst>
              <a:ext uri="{FF2B5EF4-FFF2-40B4-BE49-F238E27FC236}">
                <a16:creationId xmlns:a16="http://schemas.microsoft.com/office/drawing/2014/main" xmlns="" id="{EDE99A4D-B542-CD43-B81B-A41A8D8E4A9D}"/>
              </a:ext>
            </a:extLst>
          </p:cNvPr>
          <p:cNvSpPr txBox="1"/>
          <p:nvPr/>
        </p:nvSpPr>
        <p:spPr>
          <a:xfrm>
            <a:off x="1920630" y="894566"/>
            <a:ext cx="1231424" cy="307777"/>
          </a:xfrm>
          <a:prstGeom prst="rect">
            <a:avLst/>
          </a:prstGeom>
          <a:noFill/>
        </p:spPr>
        <p:txBody>
          <a:bodyPr wrap="square" rtlCol="0">
            <a:spAutoFit/>
          </a:bodyPr>
          <a:lstStyle/>
          <a:p>
            <a:pPr algn="ctr">
              <a:defRPr/>
            </a:pPr>
            <a:r>
              <a:rPr lang="zh-CN" altLang="en-US" sz="1400" b="1" dirty="0">
                <a:solidFill>
                  <a:prstClr val="black"/>
                </a:solidFill>
                <a:latin typeface="微软雅黑" panose="020B0503020204020204" pitchFamily="34" charset="-122"/>
                <a:ea typeface="微软雅黑" panose="020B0503020204020204" pitchFamily="34" charset="-122"/>
              </a:rPr>
              <a:t>一</a:t>
            </a:r>
            <a:r>
              <a:rPr lang="zh-Hans" altLang="en-US" sz="1400" b="1" dirty="0">
                <a:solidFill>
                  <a:prstClr val="black"/>
                </a:solidFill>
                <a:latin typeface="微软雅黑" panose="020B0503020204020204" pitchFamily="34" charset="-122"/>
                <a:ea typeface="微软雅黑" panose="020B0503020204020204" pitchFamily="34" charset="-122"/>
              </a:rPr>
              <a:t>级主题</a:t>
            </a:r>
            <a:endParaRPr lang="zh-CN" altLang="en-US" sz="1400" b="1" dirty="0">
              <a:solidFill>
                <a:prstClr val="black"/>
              </a:solidFill>
              <a:latin typeface="微软雅黑" panose="020B0503020204020204" pitchFamily="34" charset="-122"/>
              <a:ea typeface="微软雅黑" panose="020B0503020204020204" pitchFamily="34" charset="-122"/>
            </a:endParaRPr>
          </a:p>
        </p:txBody>
      </p:sp>
      <p:sp>
        <p:nvSpPr>
          <p:cNvPr id="79" name="TextBox 11">
            <a:extLst>
              <a:ext uri="{FF2B5EF4-FFF2-40B4-BE49-F238E27FC236}">
                <a16:creationId xmlns:a16="http://schemas.microsoft.com/office/drawing/2014/main" xmlns="" id="{DFF96CD2-3304-F646-A559-3A5CC0D0070E}"/>
              </a:ext>
            </a:extLst>
          </p:cNvPr>
          <p:cNvSpPr txBox="1"/>
          <p:nvPr/>
        </p:nvSpPr>
        <p:spPr>
          <a:xfrm>
            <a:off x="10015838" y="894566"/>
            <a:ext cx="1961716" cy="307021"/>
          </a:xfrm>
          <a:prstGeom prst="rect">
            <a:avLst/>
          </a:prstGeom>
          <a:noFill/>
        </p:spPr>
        <p:txBody>
          <a:bodyPr wrap="square" rtlCol="0">
            <a:spAutoFit/>
          </a:bodyPr>
          <a:lstStyle/>
          <a:p>
            <a:pPr algn="ctr">
              <a:defRPr/>
            </a:pPr>
            <a:r>
              <a:rPr lang="zh-CN" altLang="en-US" sz="1400" b="1" dirty="0">
                <a:solidFill>
                  <a:prstClr val="black"/>
                </a:solidFill>
                <a:latin typeface="微软雅黑" panose="020B0503020204020204" pitchFamily="34" charset="-122"/>
                <a:ea typeface="微软雅黑" panose="020B0503020204020204" pitchFamily="34" charset="-122"/>
              </a:rPr>
              <a:t>维度</a:t>
            </a:r>
          </a:p>
        </p:txBody>
      </p:sp>
      <p:sp>
        <p:nvSpPr>
          <p:cNvPr id="80" name="Rounded Rectangle 5">
            <a:extLst>
              <a:ext uri="{FF2B5EF4-FFF2-40B4-BE49-F238E27FC236}">
                <a16:creationId xmlns:a16="http://schemas.microsoft.com/office/drawing/2014/main" xmlns="" id="{D3A6B07A-41E9-324E-95AF-3B1C25C7D84D}"/>
              </a:ext>
            </a:extLst>
          </p:cNvPr>
          <p:cNvSpPr/>
          <p:nvPr/>
        </p:nvSpPr>
        <p:spPr>
          <a:xfrm>
            <a:off x="351627" y="3928845"/>
            <a:ext cx="1224000" cy="360000"/>
          </a:xfrm>
          <a:prstGeom prst="roundRect">
            <a:avLst>
              <a:gd name="adj" fmla="val 0"/>
            </a:avLst>
          </a:prstGeom>
          <a:solidFill>
            <a:srgbClr val="FCC800">
              <a:lumMod val="50000"/>
            </a:srgbClr>
          </a:solidFill>
          <a:ln w="19050">
            <a:noFill/>
            <a:round/>
            <a:headEnd/>
            <a:tailEnd/>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供应管理主题</a:t>
            </a:r>
            <a:endParaRPr kumimoji="0" lang="bg-BG" altLang="zh-CN" sz="1200" b="1"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endParaRPr>
          </a:p>
        </p:txBody>
      </p:sp>
      <p:sp>
        <p:nvSpPr>
          <p:cNvPr id="81" name="Rectangle 85">
            <a:extLst>
              <a:ext uri="{FF2B5EF4-FFF2-40B4-BE49-F238E27FC236}">
                <a16:creationId xmlns:a16="http://schemas.microsoft.com/office/drawing/2014/main" xmlns="" id="{E927EF76-3949-9B40-870F-D5F106D945D0}"/>
              </a:ext>
            </a:extLst>
          </p:cNvPr>
          <p:cNvSpPr/>
          <p:nvPr/>
        </p:nvSpPr>
        <p:spPr>
          <a:xfrm>
            <a:off x="3990938" y="1958304"/>
            <a:ext cx="1548000" cy="331224"/>
          </a:xfrm>
          <a:prstGeom prst="rect">
            <a:avLst/>
          </a:prstGeom>
          <a:solidFill>
            <a:srgbClr val="FFFFFF">
              <a:lumMod val="75000"/>
            </a:srgbClr>
          </a:solidFill>
          <a:ln w="1905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返利分析</a:t>
            </a:r>
            <a:endParaRPr kumimoji="0" lang="en-US" sz="12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cxnSp>
        <p:nvCxnSpPr>
          <p:cNvPr id="82" name="Elbow Connector 149">
            <a:extLst>
              <a:ext uri="{FF2B5EF4-FFF2-40B4-BE49-F238E27FC236}">
                <a16:creationId xmlns:a16="http://schemas.microsoft.com/office/drawing/2014/main" xmlns="" id="{67694D71-2CB1-4A43-A55D-D12076B0E753}"/>
              </a:ext>
            </a:extLst>
          </p:cNvPr>
          <p:cNvCxnSpPr>
            <a:cxnSpLocks/>
            <a:stCxn id="129" idx="3"/>
            <a:endCxn id="81" idx="1"/>
          </p:cNvCxnSpPr>
          <p:nvPr/>
        </p:nvCxnSpPr>
        <p:spPr>
          <a:xfrm>
            <a:off x="3397822" y="1888942"/>
            <a:ext cx="593117" cy="234975"/>
          </a:xfrm>
          <a:prstGeom prst="bentConnector3">
            <a:avLst>
              <a:gd name="adj1" fmla="val 50000"/>
            </a:avLst>
          </a:prstGeom>
          <a:noFill/>
          <a:ln w="6350" cap="flat" cmpd="sng" algn="ctr">
            <a:solidFill>
              <a:srgbClr val="226597"/>
            </a:solidFill>
            <a:prstDash val="solid"/>
            <a:miter lim="800000"/>
          </a:ln>
          <a:effectLst/>
        </p:spPr>
      </p:cxnSp>
      <p:sp>
        <p:nvSpPr>
          <p:cNvPr id="83" name="Triangle 110">
            <a:extLst>
              <a:ext uri="{FF2B5EF4-FFF2-40B4-BE49-F238E27FC236}">
                <a16:creationId xmlns:a16="http://schemas.microsoft.com/office/drawing/2014/main" xmlns="" id="{0125DABB-F383-E147-9277-7B0837A7CEEF}"/>
              </a:ext>
            </a:extLst>
          </p:cNvPr>
          <p:cNvSpPr/>
          <p:nvPr/>
        </p:nvSpPr>
        <p:spPr>
          <a:xfrm rot="5400000">
            <a:off x="5603120" y="2047576"/>
            <a:ext cx="331225" cy="196947"/>
          </a:xfrm>
          <a:prstGeom prst="triangle">
            <a:avLst/>
          </a:prstGeom>
          <a:solidFill>
            <a:srgbClr val="E7E6E6">
              <a:lumMod val="40000"/>
              <a:lumOff val="60000"/>
            </a:srgbClr>
          </a:solidFill>
          <a:ln w="12700" cap="flat" cmpd="sng" algn="ctr">
            <a:noFill/>
            <a:prstDash val="solid"/>
            <a:miter lim="800000"/>
          </a:ln>
          <a:effectLst/>
        </p:spPr>
        <p:txBody>
          <a:bodyPr rtlCol="0" anchor="ctr"/>
          <a:lstStyle/>
          <a:p>
            <a:pPr algn="ctr">
              <a:defRPr/>
            </a:pPr>
            <a:endParaRPr lang="en-US" sz="2000" kern="0" dirty="0">
              <a:solidFill>
                <a:prstClr val="white"/>
              </a:solidFill>
              <a:latin typeface="微软雅黑" panose="020B0503020204020204" pitchFamily="34" charset="-122"/>
              <a:ea typeface="微软雅黑" panose="020B0503020204020204" pitchFamily="34" charset="-122"/>
            </a:endParaRPr>
          </a:p>
        </p:txBody>
      </p:sp>
      <p:sp>
        <p:nvSpPr>
          <p:cNvPr id="84" name="Rectangle 99">
            <a:extLst>
              <a:ext uri="{FF2B5EF4-FFF2-40B4-BE49-F238E27FC236}">
                <a16:creationId xmlns:a16="http://schemas.microsoft.com/office/drawing/2014/main" xmlns="" id="{50E282BD-E316-434D-A631-EE20101004F3}"/>
              </a:ext>
            </a:extLst>
          </p:cNvPr>
          <p:cNvSpPr/>
          <p:nvPr/>
        </p:nvSpPr>
        <p:spPr>
          <a:xfrm>
            <a:off x="6160148" y="1867381"/>
            <a:ext cx="3599175" cy="540000"/>
          </a:xfrm>
          <a:prstGeom prst="rect">
            <a:avLst/>
          </a:prstGeom>
          <a:noFill/>
          <a:ln w="19050" cap="flat" cmpd="sng" algn="ctr">
            <a:solidFill>
              <a:srgbClr val="226597"/>
            </a:solidFill>
            <a:prstDash val="dash"/>
            <a:miter lim="800000"/>
          </a:ln>
          <a:effectLst/>
        </p:spPr>
        <p:txBody>
          <a:bodyPr rtlCol="0" anchor="ctr"/>
          <a:lstStyle/>
          <a:p>
            <a:pPr algn="ctr">
              <a:defRPr/>
            </a:pPr>
            <a:endParaRPr lang="en-US" kern="0" dirty="0">
              <a:solidFill>
                <a:prstClr val="white"/>
              </a:solidFill>
              <a:latin typeface="微软雅黑" panose="020B0503020204020204" pitchFamily="34" charset="-122"/>
              <a:ea typeface="微软雅黑" panose="020B0503020204020204" pitchFamily="34" charset="-122"/>
            </a:endParaRPr>
          </a:p>
        </p:txBody>
      </p:sp>
      <p:sp>
        <p:nvSpPr>
          <p:cNvPr id="85" name="文本框 84">
            <a:extLst>
              <a:ext uri="{FF2B5EF4-FFF2-40B4-BE49-F238E27FC236}">
                <a16:creationId xmlns:a16="http://schemas.microsoft.com/office/drawing/2014/main" xmlns="" id="{8015B335-3FED-A343-BBDF-569497F9672E}"/>
              </a:ext>
            </a:extLst>
          </p:cNvPr>
          <p:cNvSpPr txBox="1"/>
          <p:nvPr/>
        </p:nvSpPr>
        <p:spPr>
          <a:xfrm>
            <a:off x="6255822" y="1903337"/>
            <a:ext cx="1440694" cy="276999"/>
          </a:xfrm>
          <a:prstGeom prst="rect">
            <a:avLst/>
          </a:prstGeom>
          <a:noFill/>
        </p:spPr>
        <p:txBody>
          <a:bodyPr wrap="square" rtlCol="0">
            <a:spAutoFit/>
          </a:bodyPr>
          <a:lstStyle/>
          <a:p>
            <a:pPr marL="285750" indent="-285750">
              <a:buFont typeface="Wingdings" panose="05000000000000000000" pitchFamily="2" charset="2"/>
              <a:buChar char="n"/>
              <a:defRPr/>
            </a:pPr>
            <a:r>
              <a:rPr lang="zh-CN" altLang="en-US" sz="1200" dirty="0">
                <a:solidFill>
                  <a:prstClr val="black"/>
                </a:solidFill>
                <a:latin typeface="微软雅黑" panose="020B0503020204020204" pitchFamily="34" charset="-122"/>
                <a:ea typeface="微软雅黑" panose="020B0503020204020204" pitchFamily="34" charset="-122"/>
              </a:rPr>
              <a:t>返利金额</a:t>
            </a:r>
            <a:endParaRPr lang="en-US" altLang="zh-CN" sz="1200" dirty="0">
              <a:solidFill>
                <a:prstClr val="black"/>
              </a:solidFill>
              <a:latin typeface="微软雅黑" panose="020B0503020204020204" pitchFamily="34" charset="-122"/>
              <a:ea typeface="微软雅黑" panose="020B0503020204020204" pitchFamily="34" charset="-122"/>
            </a:endParaRPr>
          </a:p>
        </p:txBody>
      </p:sp>
      <p:cxnSp>
        <p:nvCxnSpPr>
          <p:cNvPr id="86" name="Elbow Connector 149">
            <a:extLst>
              <a:ext uri="{FF2B5EF4-FFF2-40B4-BE49-F238E27FC236}">
                <a16:creationId xmlns:a16="http://schemas.microsoft.com/office/drawing/2014/main" xmlns="" id="{2164722B-537E-9243-9253-2CAB9E24E06C}"/>
              </a:ext>
            </a:extLst>
          </p:cNvPr>
          <p:cNvCxnSpPr>
            <a:cxnSpLocks/>
            <a:stCxn id="80" idx="3"/>
            <a:endCxn id="95" idx="1"/>
          </p:cNvCxnSpPr>
          <p:nvPr/>
        </p:nvCxnSpPr>
        <p:spPr>
          <a:xfrm>
            <a:off x="1575628" y="4108845"/>
            <a:ext cx="546201" cy="1535424"/>
          </a:xfrm>
          <a:prstGeom prst="bentConnector3">
            <a:avLst>
              <a:gd name="adj1" fmla="val 40699"/>
            </a:avLst>
          </a:prstGeom>
          <a:noFill/>
          <a:ln w="6350" cap="flat" cmpd="sng" algn="ctr">
            <a:solidFill>
              <a:srgbClr val="226597"/>
            </a:solidFill>
            <a:prstDash val="solid"/>
            <a:miter lim="800000"/>
          </a:ln>
          <a:effectLst/>
        </p:spPr>
      </p:cxnSp>
      <p:sp>
        <p:nvSpPr>
          <p:cNvPr id="87" name="TextBox 7">
            <a:extLst>
              <a:ext uri="{FF2B5EF4-FFF2-40B4-BE49-F238E27FC236}">
                <a16:creationId xmlns:a16="http://schemas.microsoft.com/office/drawing/2014/main" xmlns="" id="{322AE5AD-9A11-5A43-A8CD-6B45E66173B8}"/>
              </a:ext>
            </a:extLst>
          </p:cNvPr>
          <p:cNvSpPr txBox="1"/>
          <p:nvPr/>
        </p:nvSpPr>
        <p:spPr>
          <a:xfrm>
            <a:off x="4007871" y="893053"/>
            <a:ext cx="1231424" cy="307777"/>
          </a:xfrm>
          <a:prstGeom prst="rect">
            <a:avLst/>
          </a:prstGeom>
          <a:noFill/>
        </p:spPr>
        <p:txBody>
          <a:bodyPr wrap="square" rtlCol="0">
            <a:spAutoFit/>
          </a:bodyPr>
          <a:lstStyle/>
          <a:p>
            <a:pPr algn="ctr">
              <a:defRPr/>
            </a:pPr>
            <a:r>
              <a:rPr lang="zh-CN" altLang="en-US" sz="1400" b="1" dirty="0">
                <a:solidFill>
                  <a:prstClr val="black"/>
                </a:solidFill>
                <a:latin typeface="微软雅黑" panose="020B0503020204020204" pitchFamily="34" charset="-122"/>
                <a:ea typeface="微软雅黑" panose="020B0503020204020204" pitchFamily="34" charset="-122"/>
              </a:rPr>
              <a:t>二</a:t>
            </a:r>
            <a:r>
              <a:rPr lang="zh-Hans" altLang="en-US" sz="1400" b="1" dirty="0">
                <a:solidFill>
                  <a:prstClr val="black"/>
                </a:solidFill>
                <a:latin typeface="微软雅黑" panose="020B0503020204020204" pitchFamily="34" charset="-122"/>
                <a:ea typeface="微软雅黑" panose="020B0503020204020204" pitchFamily="34" charset="-122"/>
              </a:rPr>
              <a:t>级主题</a:t>
            </a:r>
            <a:endParaRPr lang="zh-CN" altLang="en-US" sz="1400" b="1" dirty="0">
              <a:solidFill>
                <a:prstClr val="black"/>
              </a:solidFill>
              <a:latin typeface="微软雅黑" panose="020B0503020204020204" pitchFamily="34" charset="-122"/>
              <a:ea typeface="微软雅黑" panose="020B0503020204020204" pitchFamily="34" charset="-122"/>
            </a:endParaRPr>
          </a:p>
        </p:txBody>
      </p:sp>
      <p:sp>
        <p:nvSpPr>
          <p:cNvPr id="88" name="TextBox 7">
            <a:extLst>
              <a:ext uri="{FF2B5EF4-FFF2-40B4-BE49-F238E27FC236}">
                <a16:creationId xmlns:a16="http://schemas.microsoft.com/office/drawing/2014/main" xmlns="" id="{FC541A4D-3E93-E84E-B10A-2F05345F7267}"/>
              </a:ext>
            </a:extLst>
          </p:cNvPr>
          <p:cNvSpPr txBox="1"/>
          <p:nvPr/>
        </p:nvSpPr>
        <p:spPr>
          <a:xfrm>
            <a:off x="7142295" y="893054"/>
            <a:ext cx="1537941" cy="307777"/>
          </a:xfrm>
          <a:prstGeom prst="rect">
            <a:avLst/>
          </a:prstGeom>
          <a:noFill/>
        </p:spPr>
        <p:txBody>
          <a:bodyPr wrap="square" rtlCol="0">
            <a:spAutoFit/>
          </a:bodyPr>
          <a:lstStyle/>
          <a:p>
            <a:pPr algn="ctr">
              <a:defRPr/>
            </a:pPr>
            <a:r>
              <a:rPr lang="zh-CN" altLang="en-US" sz="1400" b="1" dirty="0">
                <a:solidFill>
                  <a:prstClr val="black"/>
                </a:solidFill>
                <a:latin typeface="微软雅黑" panose="020B0503020204020204" pitchFamily="34" charset="-122"/>
                <a:ea typeface="微软雅黑" panose="020B0503020204020204" pitchFamily="34" charset="-122"/>
              </a:rPr>
              <a:t>关键指标（</a:t>
            </a:r>
            <a:r>
              <a:rPr lang="en-US" altLang="zh-CN" sz="1400" b="1" dirty="0">
                <a:solidFill>
                  <a:prstClr val="black"/>
                </a:solidFill>
                <a:latin typeface="微软雅黑" panose="020B0503020204020204" pitchFamily="34" charset="-122"/>
                <a:ea typeface="微软雅黑" panose="020B0503020204020204" pitchFamily="34" charset="-122"/>
              </a:rPr>
              <a:t>KPI</a:t>
            </a:r>
            <a:r>
              <a:rPr lang="zh-CN" altLang="en-US" sz="1400" b="1" dirty="0">
                <a:solidFill>
                  <a:prstClr val="black"/>
                </a:solidFill>
                <a:latin typeface="微软雅黑" panose="020B0503020204020204" pitchFamily="34" charset="-122"/>
                <a:ea typeface="微软雅黑" panose="020B0503020204020204" pitchFamily="34" charset="-122"/>
              </a:rPr>
              <a:t>）</a:t>
            </a:r>
          </a:p>
        </p:txBody>
      </p:sp>
      <p:sp>
        <p:nvSpPr>
          <p:cNvPr id="89" name="文本框 88">
            <a:extLst>
              <a:ext uri="{FF2B5EF4-FFF2-40B4-BE49-F238E27FC236}">
                <a16:creationId xmlns:a16="http://schemas.microsoft.com/office/drawing/2014/main" xmlns="" id="{3B449801-C770-5D45-8AE4-590F6D5B058A}"/>
              </a:ext>
            </a:extLst>
          </p:cNvPr>
          <p:cNvSpPr txBox="1"/>
          <p:nvPr/>
        </p:nvSpPr>
        <p:spPr>
          <a:xfrm>
            <a:off x="7860813" y="1905097"/>
            <a:ext cx="1440694" cy="276999"/>
          </a:xfrm>
          <a:prstGeom prst="rect">
            <a:avLst/>
          </a:prstGeom>
          <a:noFill/>
        </p:spPr>
        <p:txBody>
          <a:bodyPr wrap="square" rtlCol="0">
            <a:spAutoFit/>
          </a:bodyPr>
          <a:lstStyle/>
          <a:p>
            <a:pPr marL="285750" indent="-285750">
              <a:buFont typeface="Wingdings" panose="05000000000000000000" pitchFamily="2" charset="2"/>
              <a:buChar char="n"/>
              <a:defRPr/>
            </a:pPr>
            <a:r>
              <a:rPr lang="zh-CN" altLang="en-US" sz="1200" dirty="0">
                <a:solidFill>
                  <a:prstClr val="black"/>
                </a:solidFill>
                <a:latin typeface="微软雅黑" panose="020B0503020204020204" pitchFamily="34" charset="-122"/>
                <a:ea typeface="微软雅黑" panose="020B0503020204020204" pitchFamily="34" charset="-122"/>
              </a:rPr>
              <a:t>返利占比</a:t>
            </a:r>
            <a:endParaRPr lang="en-US" altLang="zh-CN" sz="1200" dirty="0">
              <a:solidFill>
                <a:prstClr val="black"/>
              </a:solidFill>
              <a:latin typeface="微软雅黑" panose="020B0503020204020204" pitchFamily="34" charset="-122"/>
              <a:ea typeface="微软雅黑" panose="020B0503020204020204" pitchFamily="34" charset="-122"/>
            </a:endParaRPr>
          </a:p>
        </p:txBody>
      </p:sp>
      <p:sp>
        <p:nvSpPr>
          <p:cNvPr id="90" name="Rectangle 85">
            <a:extLst>
              <a:ext uri="{FF2B5EF4-FFF2-40B4-BE49-F238E27FC236}">
                <a16:creationId xmlns:a16="http://schemas.microsoft.com/office/drawing/2014/main" xmlns="" id="{D65F9B3E-EC7A-D948-81BA-5F5DA31B1106}"/>
              </a:ext>
            </a:extLst>
          </p:cNvPr>
          <p:cNvSpPr/>
          <p:nvPr/>
        </p:nvSpPr>
        <p:spPr>
          <a:xfrm>
            <a:off x="3972217" y="3660874"/>
            <a:ext cx="1620000" cy="331224"/>
          </a:xfrm>
          <a:prstGeom prst="rect">
            <a:avLst/>
          </a:prstGeom>
          <a:solidFill>
            <a:srgbClr val="FFFFFF">
              <a:lumMod val="75000"/>
            </a:srgbClr>
          </a:solidFill>
          <a:ln w="1905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需求</a:t>
            </a:r>
            <a:r>
              <a:rPr kumimoji="0" lang="en-US" altLang="zh-CN" sz="12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a:t>
            </a:r>
            <a:r>
              <a:rPr kumimoji="0" lang="zh-CN" altLang="en-US" sz="12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采购计划准确率分析</a:t>
            </a:r>
          </a:p>
        </p:txBody>
      </p:sp>
      <p:cxnSp>
        <p:nvCxnSpPr>
          <p:cNvPr id="91" name="Elbow Connector 149">
            <a:extLst>
              <a:ext uri="{FF2B5EF4-FFF2-40B4-BE49-F238E27FC236}">
                <a16:creationId xmlns:a16="http://schemas.microsoft.com/office/drawing/2014/main" xmlns="" id="{FA8EC92F-938F-B748-84BB-F6C7B25E930A}"/>
              </a:ext>
            </a:extLst>
          </p:cNvPr>
          <p:cNvCxnSpPr>
            <a:cxnSpLocks/>
            <a:stCxn id="124" idx="3"/>
            <a:endCxn id="90" idx="1"/>
          </p:cNvCxnSpPr>
          <p:nvPr/>
        </p:nvCxnSpPr>
        <p:spPr>
          <a:xfrm flipV="1">
            <a:off x="3334577" y="3826486"/>
            <a:ext cx="637641" cy="258654"/>
          </a:xfrm>
          <a:prstGeom prst="bentConnector3">
            <a:avLst>
              <a:gd name="adj1" fmla="val 50000"/>
            </a:avLst>
          </a:prstGeom>
          <a:noFill/>
          <a:ln w="6350" cap="flat" cmpd="sng" algn="ctr">
            <a:solidFill>
              <a:srgbClr val="226597"/>
            </a:solidFill>
            <a:prstDash val="solid"/>
            <a:miter lim="800000"/>
          </a:ln>
          <a:effectLst/>
        </p:spPr>
      </p:cxnSp>
      <p:sp>
        <p:nvSpPr>
          <p:cNvPr id="92" name="Rectangle 99">
            <a:extLst>
              <a:ext uri="{FF2B5EF4-FFF2-40B4-BE49-F238E27FC236}">
                <a16:creationId xmlns:a16="http://schemas.microsoft.com/office/drawing/2014/main" xmlns="" id="{9235170F-071F-E346-8ABB-4C536353BD90}"/>
              </a:ext>
            </a:extLst>
          </p:cNvPr>
          <p:cNvSpPr/>
          <p:nvPr/>
        </p:nvSpPr>
        <p:spPr>
          <a:xfrm>
            <a:off x="6216174" y="3621246"/>
            <a:ext cx="3492000" cy="409061"/>
          </a:xfrm>
          <a:prstGeom prst="rect">
            <a:avLst/>
          </a:prstGeom>
          <a:noFill/>
          <a:ln w="19050" cap="flat" cmpd="sng" algn="ctr">
            <a:solidFill>
              <a:srgbClr val="226597"/>
            </a:solidFill>
            <a:prstDash val="dash"/>
            <a:miter lim="800000"/>
          </a:ln>
          <a:effectLst/>
        </p:spPr>
        <p:txBody>
          <a:bodyPr rtlCol="0" anchor="ctr"/>
          <a:lstStyle/>
          <a:p>
            <a:pPr algn="ctr">
              <a:defRPr/>
            </a:pPr>
            <a:endParaRPr lang="en-US" kern="0" dirty="0">
              <a:solidFill>
                <a:prstClr val="white"/>
              </a:solidFill>
              <a:latin typeface="等线" panose="020F0502020204030204"/>
            </a:endParaRPr>
          </a:p>
        </p:txBody>
      </p:sp>
      <p:sp>
        <p:nvSpPr>
          <p:cNvPr id="93" name="文本框 92">
            <a:extLst>
              <a:ext uri="{FF2B5EF4-FFF2-40B4-BE49-F238E27FC236}">
                <a16:creationId xmlns:a16="http://schemas.microsoft.com/office/drawing/2014/main" xmlns="" id="{38651E9B-E807-A745-9A8A-E6F80451FFA7}"/>
              </a:ext>
            </a:extLst>
          </p:cNvPr>
          <p:cNvSpPr txBox="1"/>
          <p:nvPr/>
        </p:nvSpPr>
        <p:spPr>
          <a:xfrm>
            <a:off x="7992692" y="3682400"/>
            <a:ext cx="1588065" cy="276999"/>
          </a:xfrm>
          <a:prstGeom prst="rect">
            <a:avLst/>
          </a:prstGeom>
          <a:noFill/>
        </p:spPr>
        <p:txBody>
          <a:bodyPr wrap="square" rtlCol="0">
            <a:spAutoFit/>
          </a:bodyPr>
          <a:lstStyle/>
          <a:p>
            <a:pPr marL="285750" indent="-285750">
              <a:buFont typeface="Wingdings" panose="05000000000000000000" pitchFamily="2" charset="2"/>
              <a:buChar char="n"/>
              <a:defRPr/>
            </a:pPr>
            <a:r>
              <a:rPr lang="zh-CN" altLang="en-US" sz="1200" dirty="0">
                <a:solidFill>
                  <a:prstClr val="black"/>
                </a:solidFill>
                <a:latin typeface="微软雅黑" panose="020B0503020204020204" pitchFamily="34" charset="-122"/>
                <a:ea typeface="微软雅黑" panose="020B0503020204020204" pitchFamily="34" charset="-122"/>
              </a:rPr>
              <a:t>采购计划准确率</a:t>
            </a:r>
          </a:p>
        </p:txBody>
      </p:sp>
      <p:sp>
        <p:nvSpPr>
          <p:cNvPr id="94" name="Triangle 110">
            <a:extLst>
              <a:ext uri="{FF2B5EF4-FFF2-40B4-BE49-F238E27FC236}">
                <a16:creationId xmlns:a16="http://schemas.microsoft.com/office/drawing/2014/main" xmlns="" id="{17907B15-12C6-2C44-A7D7-8203C9F00B07}"/>
              </a:ext>
            </a:extLst>
          </p:cNvPr>
          <p:cNvSpPr/>
          <p:nvPr/>
        </p:nvSpPr>
        <p:spPr>
          <a:xfrm rot="5400000">
            <a:off x="5702289" y="3730439"/>
            <a:ext cx="331225" cy="196947"/>
          </a:xfrm>
          <a:prstGeom prst="triangle">
            <a:avLst/>
          </a:prstGeom>
          <a:solidFill>
            <a:srgbClr val="E7E6E6">
              <a:lumMod val="40000"/>
              <a:lumOff val="60000"/>
            </a:srgbClr>
          </a:solidFill>
          <a:ln w="12700" cap="flat" cmpd="sng" algn="ctr">
            <a:noFill/>
            <a:prstDash val="solid"/>
            <a:miter lim="800000"/>
          </a:ln>
          <a:effectLst/>
        </p:spPr>
        <p:txBody>
          <a:bodyPr rtlCol="0" anchor="ctr"/>
          <a:lstStyle/>
          <a:p>
            <a:pPr algn="ctr">
              <a:defRPr/>
            </a:pPr>
            <a:endParaRPr lang="en-US" sz="2000" kern="0" dirty="0">
              <a:solidFill>
                <a:prstClr val="white"/>
              </a:solidFill>
              <a:latin typeface="等线" panose="020F0502020204030204"/>
            </a:endParaRPr>
          </a:p>
        </p:txBody>
      </p:sp>
      <p:sp>
        <p:nvSpPr>
          <p:cNvPr id="95" name="Rectangle 85">
            <a:extLst>
              <a:ext uri="{FF2B5EF4-FFF2-40B4-BE49-F238E27FC236}">
                <a16:creationId xmlns:a16="http://schemas.microsoft.com/office/drawing/2014/main" xmlns="" id="{3D9DDFC9-409B-F141-B0B1-AFE3FB6B44A7}"/>
              </a:ext>
            </a:extLst>
          </p:cNvPr>
          <p:cNvSpPr/>
          <p:nvPr/>
        </p:nvSpPr>
        <p:spPr>
          <a:xfrm>
            <a:off x="2121828" y="5478657"/>
            <a:ext cx="1260000" cy="331224"/>
          </a:xfrm>
          <a:prstGeom prst="rect">
            <a:avLst/>
          </a:prstGeom>
          <a:solidFill>
            <a:srgbClr val="FEE3A1"/>
          </a:solidFill>
          <a:ln w="19050" cap="flat" cmpd="sng" algn="ctr">
            <a:noFill/>
            <a:prstDash val="solid"/>
            <a:miter lim="800000"/>
          </a:ln>
          <a:effectLst/>
        </p:spPr>
        <p:txBody>
          <a:bodyPr rtlCol="0" anchor="ctr"/>
          <a:lstStyle/>
          <a:p>
            <a:pPr algn="ctr" defTabSz="914478"/>
            <a:r>
              <a:rPr lang="zh-CN" altLang="en-US" sz="1200" kern="0" dirty="0">
                <a:solidFill>
                  <a:srgbClr val="1D1D1A"/>
                </a:solidFill>
                <a:latin typeface="微软雅黑" panose="020B0503020204020204" pitchFamily="34" charset="-122"/>
                <a:ea typeface="微软雅黑" panose="020B0503020204020204" pitchFamily="34" charset="-122"/>
              </a:rPr>
              <a:t>供应商管理分析</a:t>
            </a:r>
            <a:endParaRPr lang="en-US" sz="1200" kern="0" dirty="0">
              <a:solidFill>
                <a:srgbClr val="1D1D1A"/>
              </a:solidFill>
              <a:latin typeface="微软雅黑" panose="020B0503020204020204" pitchFamily="34" charset="-122"/>
              <a:ea typeface="微软雅黑" panose="020B0503020204020204" pitchFamily="34" charset="-122"/>
            </a:endParaRPr>
          </a:p>
        </p:txBody>
      </p:sp>
      <p:sp>
        <p:nvSpPr>
          <p:cNvPr id="96" name="Rectangle 85">
            <a:extLst>
              <a:ext uri="{FF2B5EF4-FFF2-40B4-BE49-F238E27FC236}">
                <a16:creationId xmlns:a16="http://schemas.microsoft.com/office/drawing/2014/main" xmlns="" id="{377B521E-565E-2543-89F1-D10C724B8827}"/>
              </a:ext>
            </a:extLst>
          </p:cNvPr>
          <p:cNvSpPr/>
          <p:nvPr/>
        </p:nvSpPr>
        <p:spPr>
          <a:xfrm>
            <a:off x="3999383" y="5341052"/>
            <a:ext cx="1620000" cy="331224"/>
          </a:xfrm>
          <a:prstGeom prst="rect">
            <a:avLst/>
          </a:prstGeom>
          <a:solidFill>
            <a:srgbClr val="FFFFFF">
              <a:lumMod val="75000"/>
            </a:srgbClr>
          </a:solidFill>
          <a:ln w="1905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供应商准入分析</a:t>
            </a:r>
          </a:p>
        </p:txBody>
      </p:sp>
      <p:sp>
        <p:nvSpPr>
          <p:cNvPr id="97" name="Rectangle 85">
            <a:extLst>
              <a:ext uri="{FF2B5EF4-FFF2-40B4-BE49-F238E27FC236}">
                <a16:creationId xmlns:a16="http://schemas.microsoft.com/office/drawing/2014/main" xmlns="" id="{073AD08A-166C-0E4B-AF5C-C2E52933ABF3}"/>
              </a:ext>
            </a:extLst>
          </p:cNvPr>
          <p:cNvSpPr/>
          <p:nvPr/>
        </p:nvSpPr>
        <p:spPr>
          <a:xfrm>
            <a:off x="3995549" y="5817600"/>
            <a:ext cx="1620000" cy="331224"/>
          </a:xfrm>
          <a:prstGeom prst="rect">
            <a:avLst/>
          </a:prstGeom>
          <a:solidFill>
            <a:srgbClr val="FFFFFF">
              <a:lumMod val="75000"/>
            </a:srgbClr>
          </a:solidFill>
          <a:ln w="1905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供应商退出分析</a:t>
            </a:r>
          </a:p>
        </p:txBody>
      </p:sp>
      <p:sp>
        <p:nvSpPr>
          <p:cNvPr id="98" name="Rectangle 85">
            <a:extLst>
              <a:ext uri="{FF2B5EF4-FFF2-40B4-BE49-F238E27FC236}">
                <a16:creationId xmlns:a16="http://schemas.microsoft.com/office/drawing/2014/main" xmlns="" id="{D400818E-C10E-8248-AB5A-C4ED99E2751C}"/>
              </a:ext>
            </a:extLst>
          </p:cNvPr>
          <p:cNvSpPr/>
          <p:nvPr/>
        </p:nvSpPr>
        <p:spPr>
          <a:xfrm>
            <a:off x="3995549" y="6337920"/>
            <a:ext cx="1620000" cy="331224"/>
          </a:xfrm>
          <a:prstGeom prst="rect">
            <a:avLst/>
          </a:prstGeom>
          <a:solidFill>
            <a:srgbClr val="FFFFFF">
              <a:lumMod val="75000"/>
            </a:srgbClr>
          </a:solidFill>
          <a:ln w="1905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供应商绩效分析</a:t>
            </a:r>
          </a:p>
        </p:txBody>
      </p:sp>
      <p:sp>
        <p:nvSpPr>
          <p:cNvPr id="99" name="Rectangle 85">
            <a:extLst>
              <a:ext uri="{FF2B5EF4-FFF2-40B4-BE49-F238E27FC236}">
                <a16:creationId xmlns:a16="http://schemas.microsoft.com/office/drawing/2014/main" xmlns="" id="{DE1FF794-C99F-9949-8862-87059F315145}"/>
              </a:ext>
            </a:extLst>
          </p:cNvPr>
          <p:cNvSpPr/>
          <p:nvPr/>
        </p:nvSpPr>
        <p:spPr>
          <a:xfrm>
            <a:off x="3995549" y="4781977"/>
            <a:ext cx="1620000" cy="331224"/>
          </a:xfrm>
          <a:prstGeom prst="rect">
            <a:avLst/>
          </a:prstGeom>
          <a:solidFill>
            <a:srgbClr val="FFFFFF">
              <a:lumMod val="75000"/>
            </a:srgbClr>
          </a:solidFill>
          <a:ln w="1905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供应商开发效率分析</a:t>
            </a:r>
          </a:p>
        </p:txBody>
      </p:sp>
      <p:cxnSp>
        <p:nvCxnSpPr>
          <p:cNvPr id="100" name="Elbow Connector 149">
            <a:extLst>
              <a:ext uri="{FF2B5EF4-FFF2-40B4-BE49-F238E27FC236}">
                <a16:creationId xmlns:a16="http://schemas.microsoft.com/office/drawing/2014/main" xmlns="" id="{4E4F2E43-7E88-6A40-8839-D41ECF8F0142}"/>
              </a:ext>
            </a:extLst>
          </p:cNvPr>
          <p:cNvCxnSpPr>
            <a:cxnSpLocks/>
            <a:stCxn id="95" idx="3"/>
            <a:endCxn id="96" idx="1"/>
          </p:cNvCxnSpPr>
          <p:nvPr/>
        </p:nvCxnSpPr>
        <p:spPr>
          <a:xfrm flipV="1">
            <a:off x="3381829" y="5506665"/>
            <a:ext cx="617555" cy="137605"/>
          </a:xfrm>
          <a:prstGeom prst="bentConnector3">
            <a:avLst>
              <a:gd name="adj1" fmla="val 50000"/>
            </a:avLst>
          </a:prstGeom>
          <a:noFill/>
          <a:ln w="6350" cap="flat" cmpd="sng" algn="ctr">
            <a:solidFill>
              <a:srgbClr val="226597"/>
            </a:solidFill>
            <a:prstDash val="solid"/>
            <a:miter lim="800000"/>
          </a:ln>
          <a:effectLst/>
        </p:spPr>
      </p:cxnSp>
      <p:cxnSp>
        <p:nvCxnSpPr>
          <p:cNvPr id="101" name="Elbow Connector 149">
            <a:extLst>
              <a:ext uri="{FF2B5EF4-FFF2-40B4-BE49-F238E27FC236}">
                <a16:creationId xmlns:a16="http://schemas.microsoft.com/office/drawing/2014/main" xmlns="" id="{1AFCCF88-CD3F-CB48-8FD1-3B4C061B296C}"/>
              </a:ext>
            </a:extLst>
          </p:cNvPr>
          <p:cNvCxnSpPr>
            <a:cxnSpLocks/>
            <a:stCxn id="95" idx="3"/>
            <a:endCxn id="97" idx="1"/>
          </p:cNvCxnSpPr>
          <p:nvPr/>
        </p:nvCxnSpPr>
        <p:spPr>
          <a:xfrm>
            <a:off x="3381829" y="5644270"/>
            <a:ext cx="613721" cy="338943"/>
          </a:xfrm>
          <a:prstGeom prst="bentConnector3">
            <a:avLst>
              <a:gd name="adj1" fmla="val 50000"/>
            </a:avLst>
          </a:prstGeom>
          <a:noFill/>
          <a:ln w="6350" cap="flat" cmpd="sng" algn="ctr">
            <a:solidFill>
              <a:srgbClr val="226597"/>
            </a:solidFill>
            <a:prstDash val="solid"/>
            <a:miter lim="800000"/>
          </a:ln>
          <a:effectLst/>
        </p:spPr>
      </p:cxnSp>
      <p:cxnSp>
        <p:nvCxnSpPr>
          <p:cNvPr id="102" name="Elbow Connector 149">
            <a:extLst>
              <a:ext uri="{FF2B5EF4-FFF2-40B4-BE49-F238E27FC236}">
                <a16:creationId xmlns:a16="http://schemas.microsoft.com/office/drawing/2014/main" xmlns="" id="{B441F075-D191-3142-85AE-8BA4C5C4C817}"/>
              </a:ext>
            </a:extLst>
          </p:cNvPr>
          <p:cNvCxnSpPr>
            <a:cxnSpLocks/>
            <a:stCxn id="95" idx="3"/>
            <a:endCxn id="98" idx="1"/>
          </p:cNvCxnSpPr>
          <p:nvPr/>
        </p:nvCxnSpPr>
        <p:spPr>
          <a:xfrm>
            <a:off x="3381829" y="5644270"/>
            <a:ext cx="613721" cy="859263"/>
          </a:xfrm>
          <a:prstGeom prst="bentConnector3">
            <a:avLst>
              <a:gd name="adj1" fmla="val 50000"/>
            </a:avLst>
          </a:prstGeom>
          <a:noFill/>
          <a:ln w="6350" cap="flat" cmpd="sng" algn="ctr">
            <a:solidFill>
              <a:srgbClr val="226597"/>
            </a:solidFill>
            <a:prstDash val="solid"/>
            <a:miter lim="800000"/>
          </a:ln>
          <a:effectLst/>
        </p:spPr>
      </p:cxnSp>
      <p:cxnSp>
        <p:nvCxnSpPr>
          <p:cNvPr id="103" name="Elbow Connector 149">
            <a:extLst>
              <a:ext uri="{FF2B5EF4-FFF2-40B4-BE49-F238E27FC236}">
                <a16:creationId xmlns:a16="http://schemas.microsoft.com/office/drawing/2014/main" xmlns="" id="{29DE4D08-EF6E-6C4D-B33E-807C1798A6C2}"/>
              </a:ext>
            </a:extLst>
          </p:cNvPr>
          <p:cNvCxnSpPr>
            <a:cxnSpLocks/>
            <a:stCxn id="95" idx="3"/>
            <a:endCxn id="99" idx="1"/>
          </p:cNvCxnSpPr>
          <p:nvPr/>
        </p:nvCxnSpPr>
        <p:spPr>
          <a:xfrm flipV="1">
            <a:off x="3381829" y="4947589"/>
            <a:ext cx="613721" cy="696680"/>
          </a:xfrm>
          <a:prstGeom prst="bentConnector3">
            <a:avLst>
              <a:gd name="adj1" fmla="val 50000"/>
            </a:avLst>
          </a:prstGeom>
          <a:noFill/>
          <a:ln w="6350" cap="flat" cmpd="sng" algn="ctr">
            <a:solidFill>
              <a:srgbClr val="226597"/>
            </a:solidFill>
            <a:prstDash val="solid"/>
            <a:miter lim="800000"/>
          </a:ln>
          <a:effectLst/>
        </p:spPr>
      </p:cxnSp>
      <p:sp>
        <p:nvSpPr>
          <p:cNvPr id="104" name="Rectangle 99">
            <a:extLst>
              <a:ext uri="{FF2B5EF4-FFF2-40B4-BE49-F238E27FC236}">
                <a16:creationId xmlns:a16="http://schemas.microsoft.com/office/drawing/2014/main" xmlns="" id="{4E65F381-0BB0-9A44-B233-2090E7FFE3E3}"/>
              </a:ext>
            </a:extLst>
          </p:cNvPr>
          <p:cNvSpPr/>
          <p:nvPr/>
        </p:nvSpPr>
        <p:spPr>
          <a:xfrm>
            <a:off x="6233107" y="4678934"/>
            <a:ext cx="3492000" cy="514608"/>
          </a:xfrm>
          <a:prstGeom prst="rect">
            <a:avLst/>
          </a:prstGeom>
          <a:noFill/>
          <a:ln w="19050" cap="flat" cmpd="sng" algn="ctr">
            <a:solidFill>
              <a:srgbClr val="226597"/>
            </a:solidFill>
            <a:prstDash val="dash"/>
            <a:miter lim="800000"/>
          </a:ln>
          <a:effectLst/>
        </p:spPr>
        <p:txBody>
          <a:bodyPr rtlCol="0" anchor="ctr"/>
          <a:lstStyle/>
          <a:p>
            <a:pPr algn="ctr">
              <a:defRPr/>
            </a:pPr>
            <a:endParaRPr lang="en-US" kern="0" dirty="0">
              <a:solidFill>
                <a:prstClr val="white"/>
              </a:solidFill>
              <a:latin typeface="等线" panose="020F0502020204030204"/>
            </a:endParaRPr>
          </a:p>
        </p:txBody>
      </p:sp>
      <p:sp>
        <p:nvSpPr>
          <p:cNvPr id="105" name="文本框 104">
            <a:extLst>
              <a:ext uri="{FF2B5EF4-FFF2-40B4-BE49-F238E27FC236}">
                <a16:creationId xmlns:a16="http://schemas.microsoft.com/office/drawing/2014/main" xmlns="" id="{F071BE69-A2EF-C147-820E-0946006F252F}"/>
              </a:ext>
            </a:extLst>
          </p:cNvPr>
          <p:cNvSpPr txBox="1"/>
          <p:nvPr/>
        </p:nvSpPr>
        <p:spPr>
          <a:xfrm>
            <a:off x="6284058" y="4717590"/>
            <a:ext cx="1756877" cy="461665"/>
          </a:xfrm>
          <a:prstGeom prst="rect">
            <a:avLst/>
          </a:prstGeom>
          <a:noFill/>
        </p:spPr>
        <p:txBody>
          <a:bodyPr wrap="square" rtlCol="0">
            <a:spAutoFit/>
          </a:bodyPr>
          <a:lstStyle/>
          <a:p>
            <a:pPr marL="285750" indent="-285750">
              <a:buFont typeface="Wingdings" panose="05000000000000000000" pitchFamily="2" charset="2"/>
              <a:buChar char="n"/>
              <a:defRPr/>
            </a:pPr>
            <a:r>
              <a:rPr lang="zh-CN" altLang="en-US" sz="1200" dirty="0">
                <a:solidFill>
                  <a:prstClr val="black"/>
                </a:solidFill>
                <a:latin typeface="微软雅黑" panose="020B0503020204020204" pitchFamily="34" charset="-122"/>
                <a:ea typeface="微软雅黑" panose="020B0503020204020204" pitchFamily="34" charset="-122"/>
              </a:rPr>
              <a:t>供应商开发及时率</a:t>
            </a:r>
            <a:endParaRPr lang="en-US" altLang="zh-CN" sz="1200" dirty="0">
              <a:solidFill>
                <a:prstClr val="black"/>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defRPr/>
            </a:pPr>
            <a:r>
              <a:rPr lang="zh-CN" altLang="en-US" sz="1200" dirty="0">
                <a:solidFill>
                  <a:prstClr val="black"/>
                </a:solidFill>
                <a:latin typeface="微软雅黑" panose="020B0503020204020204" pitchFamily="34" charset="-122"/>
                <a:ea typeface="微软雅黑" panose="020B0503020204020204" pitchFamily="34" charset="-122"/>
              </a:rPr>
              <a:t>供应商开发周期</a:t>
            </a:r>
          </a:p>
        </p:txBody>
      </p:sp>
      <p:sp>
        <p:nvSpPr>
          <p:cNvPr id="106" name="文本框 105">
            <a:extLst>
              <a:ext uri="{FF2B5EF4-FFF2-40B4-BE49-F238E27FC236}">
                <a16:creationId xmlns:a16="http://schemas.microsoft.com/office/drawing/2014/main" xmlns="" id="{1FFF70E7-348B-7144-BD5B-F0483605AD8B}"/>
              </a:ext>
            </a:extLst>
          </p:cNvPr>
          <p:cNvSpPr txBox="1"/>
          <p:nvPr/>
        </p:nvSpPr>
        <p:spPr>
          <a:xfrm>
            <a:off x="7925220" y="4710932"/>
            <a:ext cx="1756877" cy="461665"/>
          </a:xfrm>
          <a:prstGeom prst="rect">
            <a:avLst/>
          </a:prstGeom>
          <a:noFill/>
        </p:spPr>
        <p:txBody>
          <a:bodyPr wrap="square" rtlCol="0">
            <a:spAutoFit/>
          </a:bodyPr>
          <a:lstStyle/>
          <a:p>
            <a:pPr marL="285750" indent="-285750">
              <a:buFont typeface="Wingdings" panose="05000000000000000000" pitchFamily="2" charset="2"/>
              <a:buChar char="n"/>
              <a:defRPr/>
            </a:pPr>
            <a:r>
              <a:rPr lang="zh-CN" altLang="en-US" sz="1200" dirty="0">
                <a:solidFill>
                  <a:prstClr val="black"/>
                </a:solidFill>
                <a:latin typeface="微软雅黑" panose="020B0503020204020204" pitchFamily="34" charset="-122"/>
                <a:ea typeface="微软雅黑" panose="020B0503020204020204" pitchFamily="34" charset="-122"/>
              </a:rPr>
              <a:t>供应商开发需求满足率</a:t>
            </a:r>
          </a:p>
        </p:txBody>
      </p:sp>
      <p:sp>
        <p:nvSpPr>
          <p:cNvPr id="107" name="文本框 106">
            <a:extLst>
              <a:ext uri="{FF2B5EF4-FFF2-40B4-BE49-F238E27FC236}">
                <a16:creationId xmlns:a16="http://schemas.microsoft.com/office/drawing/2014/main" xmlns="" id="{881272E5-ABBD-684D-A95E-E9E6316458E4}"/>
              </a:ext>
            </a:extLst>
          </p:cNvPr>
          <p:cNvSpPr txBox="1"/>
          <p:nvPr/>
        </p:nvSpPr>
        <p:spPr>
          <a:xfrm>
            <a:off x="6279727" y="3689492"/>
            <a:ext cx="1588065" cy="276999"/>
          </a:xfrm>
          <a:prstGeom prst="rect">
            <a:avLst/>
          </a:prstGeom>
          <a:noFill/>
        </p:spPr>
        <p:txBody>
          <a:bodyPr wrap="square" rtlCol="0">
            <a:spAutoFit/>
          </a:bodyPr>
          <a:lstStyle/>
          <a:p>
            <a:pPr marL="285750" indent="-285750">
              <a:buFont typeface="Wingdings" panose="05000000000000000000" pitchFamily="2" charset="2"/>
              <a:buChar char="n"/>
              <a:defRPr/>
            </a:pPr>
            <a:r>
              <a:rPr lang="zh-CN" altLang="en-US" sz="1200" dirty="0">
                <a:solidFill>
                  <a:prstClr val="black"/>
                </a:solidFill>
                <a:latin typeface="微软雅黑" panose="020B0503020204020204" pitchFamily="34" charset="-122"/>
                <a:ea typeface="微软雅黑" panose="020B0503020204020204" pitchFamily="34" charset="-122"/>
              </a:rPr>
              <a:t>需求计划准确率</a:t>
            </a:r>
          </a:p>
        </p:txBody>
      </p:sp>
      <p:sp>
        <p:nvSpPr>
          <p:cNvPr id="108" name="Rectangle 99">
            <a:extLst>
              <a:ext uri="{FF2B5EF4-FFF2-40B4-BE49-F238E27FC236}">
                <a16:creationId xmlns:a16="http://schemas.microsoft.com/office/drawing/2014/main" xmlns="" id="{73F62DBE-F2A2-014B-A591-D3B8F2C082DC}"/>
              </a:ext>
            </a:extLst>
          </p:cNvPr>
          <p:cNvSpPr/>
          <p:nvPr/>
        </p:nvSpPr>
        <p:spPr>
          <a:xfrm>
            <a:off x="6233107" y="5838983"/>
            <a:ext cx="3492000" cy="370853"/>
          </a:xfrm>
          <a:prstGeom prst="rect">
            <a:avLst/>
          </a:prstGeom>
          <a:noFill/>
          <a:ln w="19050" cap="flat" cmpd="sng" algn="ctr">
            <a:solidFill>
              <a:srgbClr val="226597"/>
            </a:solidFill>
            <a:prstDash val="dash"/>
            <a:miter lim="800000"/>
          </a:ln>
          <a:effectLst/>
        </p:spPr>
        <p:txBody>
          <a:bodyPr rtlCol="0" anchor="ctr"/>
          <a:lstStyle/>
          <a:p>
            <a:pPr algn="ctr">
              <a:defRPr/>
            </a:pPr>
            <a:endParaRPr lang="en-US" kern="0" dirty="0">
              <a:solidFill>
                <a:prstClr val="white"/>
              </a:solidFill>
              <a:latin typeface="等线" panose="020F0502020204030204"/>
            </a:endParaRPr>
          </a:p>
        </p:txBody>
      </p:sp>
      <p:sp>
        <p:nvSpPr>
          <p:cNvPr id="109" name="文本框 108">
            <a:extLst>
              <a:ext uri="{FF2B5EF4-FFF2-40B4-BE49-F238E27FC236}">
                <a16:creationId xmlns:a16="http://schemas.microsoft.com/office/drawing/2014/main" xmlns="" id="{6A3519D9-F23C-C943-A373-097AB496E97D}"/>
              </a:ext>
            </a:extLst>
          </p:cNvPr>
          <p:cNvSpPr txBox="1"/>
          <p:nvPr/>
        </p:nvSpPr>
        <p:spPr>
          <a:xfrm>
            <a:off x="6284057" y="5891926"/>
            <a:ext cx="2978456" cy="276999"/>
          </a:xfrm>
          <a:prstGeom prst="rect">
            <a:avLst/>
          </a:prstGeom>
          <a:noFill/>
        </p:spPr>
        <p:txBody>
          <a:bodyPr wrap="square" rtlCol="0">
            <a:spAutoFit/>
          </a:bodyPr>
          <a:lstStyle/>
          <a:p>
            <a:pPr marL="285750" indent="-285750">
              <a:buFont typeface="Wingdings" panose="05000000000000000000" pitchFamily="2" charset="2"/>
              <a:buChar char="n"/>
              <a:defRPr/>
            </a:pPr>
            <a:r>
              <a:rPr lang="zh-CN" altLang="en-US" sz="1200" dirty="0">
                <a:solidFill>
                  <a:prstClr val="black"/>
                </a:solidFill>
                <a:latin typeface="微软雅黑" panose="020B0503020204020204" pitchFamily="34" charset="-122"/>
                <a:ea typeface="微软雅黑" panose="020B0503020204020204" pitchFamily="34" charset="-122"/>
              </a:rPr>
              <a:t>退出供应商规模</a:t>
            </a:r>
            <a:r>
              <a:rPr lang="en-US" altLang="zh-CN" sz="1200" dirty="0">
                <a:solidFill>
                  <a:prstClr val="black"/>
                </a:solidFill>
                <a:latin typeface="微软雅黑" panose="020B0503020204020204" pitchFamily="34" charset="-122"/>
                <a:ea typeface="微软雅黑" panose="020B0503020204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rPr>
              <a:t>结构</a:t>
            </a:r>
            <a:r>
              <a:rPr lang="en-US" altLang="zh-CN" sz="1200" dirty="0">
                <a:solidFill>
                  <a:prstClr val="black"/>
                </a:solidFill>
                <a:latin typeface="微软雅黑" panose="020B0503020204020204" pitchFamily="34" charset="-122"/>
                <a:ea typeface="微软雅黑" panose="020B0503020204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rPr>
              <a:t>类型</a:t>
            </a:r>
            <a:r>
              <a:rPr lang="en-US" altLang="zh-CN" sz="1200" dirty="0">
                <a:solidFill>
                  <a:prstClr val="black"/>
                </a:solidFill>
                <a:latin typeface="微软雅黑" panose="020B0503020204020204" pitchFamily="34" charset="-122"/>
                <a:ea typeface="微软雅黑" panose="020B0503020204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rPr>
              <a:t>性质</a:t>
            </a:r>
          </a:p>
        </p:txBody>
      </p:sp>
      <p:sp>
        <p:nvSpPr>
          <p:cNvPr id="110" name="Rectangle 99">
            <a:extLst>
              <a:ext uri="{FF2B5EF4-FFF2-40B4-BE49-F238E27FC236}">
                <a16:creationId xmlns:a16="http://schemas.microsoft.com/office/drawing/2014/main" xmlns="" id="{605E87E5-1763-454D-85F6-0A9912255098}"/>
              </a:ext>
            </a:extLst>
          </p:cNvPr>
          <p:cNvSpPr/>
          <p:nvPr/>
        </p:nvSpPr>
        <p:spPr>
          <a:xfrm>
            <a:off x="6233107" y="6348349"/>
            <a:ext cx="3492000" cy="370853"/>
          </a:xfrm>
          <a:prstGeom prst="rect">
            <a:avLst/>
          </a:prstGeom>
          <a:noFill/>
          <a:ln w="19050" cap="flat" cmpd="sng" algn="ctr">
            <a:solidFill>
              <a:srgbClr val="226597"/>
            </a:solidFill>
            <a:prstDash val="dash"/>
            <a:miter lim="800000"/>
          </a:ln>
          <a:effectLst/>
        </p:spPr>
        <p:txBody>
          <a:bodyPr rtlCol="0" anchor="ctr"/>
          <a:lstStyle/>
          <a:p>
            <a:pPr algn="ctr">
              <a:defRPr/>
            </a:pPr>
            <a:endParaRPr lang="en-US" kern="0" dirty="0">
              <a:solidFill>
                <a:prstClr val="white"/>
              </a:solidFill>
              <a:latin typeface="等线" panose="020F0502020204030204"/>
            </a:endParaRPr>
          </a:p>
        </p:txBody>
      </p:sp>
      <p:sp>
        <p:nvSpPr>
          <p:cNvPr id="111" name="文本框 110">
            <a:extLst>
              <a:ext uri="{FF2B5EF4-FFF2-40B4-BE49-F238E27FC236}">
                <a16:creationId xmlns:a16="http://schemas.microsoft.com/office/drawing/2014/main" xmlns="" id="{078F04D7-E7DB-3948-A45A-17EE133913EA}"/>
              </a:ext>
            </a:extLst>
          </p:cNvPr>
          <p:cNvSpPr txBox="1"/>
          <p:nvPr/>
        </p:nvSpPr>
        <p:spPr>
          <a:xfrm>
            <a:off x="6284058" y="6401292"/>
            <a:ext cx="2264081" cy="276999"/>
          </a:xfrm>
          <a:prstGeom prst="rect">
            <a:avLst/>
          </a:prstGeom>
          <a:noFill/>
        </p:spPr>
        <p:txBody>
          <a:bodyPr wrap="square" rtlCol="0">
            <a:spAutoFit/>
          </a:bodyPr>
          <a:lstStyle/>
          <a:p>
            <a:pPr marL="285750" indent="-285750">
              <a:buFont typeface="Wingdings" panose="05000000000000000000" pitchFamily="2" charset="2"/>
              <a:buChar char="n"/>
              <a:defRPr/>
            </a:pPr>
            <a:r>
              <a:rPr lang="zh-CN" altLang="en-US" sz="1200" dirty="0">
                <a:solidFill>
                  <a:prstClr val="black"/>
                </a:solidFill>
                <a:latin typeface="微软雅黑" panose="020B0503020204020204" pitchFamily="34" charset="-122"/>
                <a:ea typeface="微软雅黑" panose="020B0503020204020204" pitchFamily="34" charset="-122"/>
              </a:rPr>
              <a:t>供应商绩效得分</a:t>
            </a:r>
            <a:r>
              <a:rPr lang="en-US" altLang="zh-CN" sz="1200" dirty="0">
                <a:solidFill>
                  <a:prstClr val="black"/>
                </a:solidFill>
                <a:latin typeface="微软雅黑" panose="020B0503020204020204" pitchFamily="34" charset="-122"/>
                <a:ea typeface="微软雅黑" panose="020B0503020204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rPr>
              <a:t>等级</a:t>
            </a:r>
          </a:p>
        </p:txBody>
      </p:sp>
      <p:sp>
        <p:nvSpPr>
          <p:cNvPr id="112" name="Rectangle 85">
            <a:extLst>
              <a:ext uri="{FF2B5EF4-FFF2-40B4-BE49-F238E27FC236}">
                <a16:creationId xmlns:a16="http://schemas.microsoft.com/office/drawing/2014/main" xmlns="" id="{3AEA1E5C-F2AD-A042-BB88-623AA19E6293}"/>
              </a:ext>
            </a:extLst>
          </p:cNvPr>
          <p:cNvSpPr/>
          <p:nvPr/>
        </p:nvSpPr>
        <p:spPr>
          <a:xfrm>
            <a:off x="3978616" y="4182337"/>
            <a:ext cx="1620000" cy="331224"/>
          </a:xfrm>
          <a:prstGeom prst="rect">
            <a:avLst/>
          </a:prstGeom>
          <a:solidFill>
            <a:srgbClr val="FFFFFF">
              <a:lumMod val="75000"/>
            </a:srgbClr>
          </a:solidFill>
          <a:ln w="1905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采购执行效率分析</a:t>
            </a:r>
          </a:p>
        </p:txBody>
      </p:sp>
      <p:sp>
        <p:nvSpPr>
          <p:cNvPr id="113" name="Triangle 110">
            <a:extLst>
              <a:ext uri="{FF2B5EF4-FFF2-40B4-BE49-F238E27FC236}">
                <a16:creationId xmlns:a16="http://schemas.microsoft.com/office/drawing/2014/main" xmlns="" id="{25B61DAD-3B9B-8E4F-B276-7227D64C6EA4}"/>
              </a:ext>
            </a:extLst>
          </p:cNvPr>
          <p:cNvSpPr/>
          <p:nvPr/>
        </p:nvSpPr>
        <p:spPr>
          <a:xfrm rot="5400000">
            <a:off x="5698193" y="4249476"/>
            <a:ext cx="331225" cy="196947"/>
          </a:xfrm>
          <a:prstGeom prst="triangle">
            <a:avLst/>
          </a:prstGeom>
          <a:solidFill>
            <a:srgbClr val="E7E6E6">
              <a:lumMod val="40000"/>
              <a:lumOff val="60000"/>
            </a:srgbClr>
          </a:solidFill>
          <a:ln w="12700" cap="flat" cmpd="sng" algn="ctr">
            <a:noFill/>
            <a:prstDash val="solid"/>
            <a:miter lim="800000"/>
          </a:ln>
          <a:effectLst/>
        </p:spPr>
        <p:txBody>
          <a:bodyPr rtlCol="0" anchor="ctr"/>
          <a:lstStyle/>
          <a:p>
            <a:pPr algn="ctr">
              <a:defRPr/>
            </a:pPr>
            <a:endParaRPr lang="en-US" sz="2000" kern="0" dirty="0">
              <a:solidFill>
                <a:prstClr val="white"/>
              </a:solidFill>
              <a:latin typeface="等线" panose="020F0502020204030204"/>
            </a:endParaRPr>
          </a:p>
        </p:txBody>
      </p:sp>
      <p:sp>
        <p:nvSpPr>
          <p:cNvPr id="114" name="Rectangle 99">
            <a:extLst>
              <a:ext uri="{FF2B5EF4-FFF2-40B4-BE49-F238E27FC236}">
                <a16:creationId xmlns:a16="http://schemas.microsoft.com/office/drawing/2014/main" xmlns="" id="{00EB8FC2-3FA5-C743-B50A-A1F6D241C7F5}"/>
              </a:ext>
            </a:extLst>
          </p:cNvPr>
          <p:cNvSpPr/>
          <p:nvPr/>
        </p:nvSpPr>
        <p:spPr>
          <a:xfrm>
            <a:off x="6216174" y="4162476"/>
            <a:ext cx="3492000" cy="370853"/>
          </a:xfrm>
          <a:prstGeom prst="rect">
            <a:avLst/>
          </a:prstGeom>
          <a:noFill/>
          <a:ln w="19050" cap="flat" cmpd="sng" algn="ctr">
            <a:solidFill>
              <a:srgbClr val="226597"/>
            </a:solidFill>
            <a:prstDash val="dash"/>
            <a:miter lim="800000"/>
          </a:ln>
          <a:effectLst/>
        </p:spPr>
        <p:txBody>
          <a:bodyPr rtlCol="0" anchor="ctr"/>
          <a:lstStyle/>
          <a:p>
            <a:pPr algn="ctr">
              <a:defRPr/>
            </a:pPr>
            <a:endParaRPr lang="en-US" kern="0" dirty="0">
              <a:solidFill>
                <a:prstClr val="white"/>
              </a:solidFill>
              <a:latin typeface="等线" panose="020F0502020204030204"/>
            </a:endParaRPr>
          </a:p>
        </p:txBody>
      </p:sp>
      <p:sp>
        <p:nvSpPr>
          <p:cNvPr id="115" name="文本框 114">
            <a:extLst>
              <a:ext uri="{FF2B5EF4-FFF2-40B4-BE49-F238E27FC236}">
                <a16:creationId xmlns:a16="http://schemas.microsoft.com/office/drawing/2014/main" xmlns="" id="{7D5220E3-288E-2B42-8783-A277E1D2BECC}"/>
              </a:ext>
            </a:extLst>
          </p:cNvPr>
          <p:cNvSpPr txBox="1"/>
          <p:nvPr/>
        </p:nvSpPr>
        <p:spPr>
          <a:xfrm>
            <a:off x="6316363" y="4215419"/>
            <a:ext cx="1573515" cy="276999"/>
          </a:xfrm>
          <a:prstGeom prst="rect">
            <a:avLst/>
          </a:prstGeom>
          <a:noFill/>
        </p:spPr>
        <p:txBody>
          <a:bodyPr wrap="square" rtlCol="0">
            <a:spAutoFit/>
          </a:bodyPr>
          <a:lstStyle/>
          <a:p>
            <a:pPr marL="285750" indent="-285750">
              <a:buFont typeface="Wingdings" panose="05000000000000000000" pitchFamily="2" charset="2"/>
              <a:buChar char="n"/>
              <a:defRPr/>
            </a:pPr>
            <a:r>
              <a:rPr lang="zh-CN" altLang="en-US" sz="1200" dirty="0">
                <a:solidFill>
                  <a:prstClr val="black"/>
                </a:solidFill>
                <a:latin typeface="微软雅黑" panose="020B0503020204020204" pitchFamily="34" charset="-122"/>
                <a:ea typeface="微软雅黑" panose="020B0503020204020204" pitchFamily="34" charset="-122"/>
              </a:rPr>
              <a:t>到货及时率</a:t>
            </a:r>
          </a:p>
        </p:txBody>
      </p:sp>
      <p:sp>
        <p:nvSpPr>
          <p:cNvPr id="116" name="文本框 115">
            <a:extLst>
              <a:ext uri="{FF2B5EF4-FFF2-40B4-BE49-F238E27FC236}">
                <a16:creationId xmlns:a16="http://schemas.microsoft.com/office/drawing/2014/main" xmlns="" id="{FA0B5DC7-5C7D-E941-B306-2BF96D62AE3D}"/>
              </a:ext>
            </a:extLst>
          </p:cNvPr>
          <p:cNvSpPr txBox="1"/>
          <p:nvPr/>
        </p:nvSpPr>
        <p:spPr>
          <a:xfrm>
            <a:off x="7990066" y="4211229"/>
            <a:ext cx="1573515" cy="276999"/>
          </a:xfrm>
          <a:prstGeom prst="rect">
            <a:avLst/>
          </a:prstGeom>
          <a:noFill/>
        </p:spPr>
        <p:txBody>
          <a:bodyPr wrap="square" rtlCol="0">
            <a:spAutoFit/>
          </a:bodyPr>
          <a:lstStyle/>
          <a:p>
            <a:pPr marL="285750" indent="-285750">
              <a:buFont typeface="Wingdings" panose="05000000000000000000" pitchFamily="2" charset="2"/>
              <a:buChar char="n"/>
              <a:defRPr/>
            </a:pPr>
            <a:r>
              <a:rPr lang="zh-CN" altLang="en-US" sz="1200" dirty="0">
                <a:solidFill>
                  <a:prstClr val="black"/>
                </a:solidFill>
                <a:latin typeface="微软雅黑" panose="020B0503020204020204" pitchFamily="34" charset="-122"/>
                <a:ea typeface="微软雅黑" panose="020B0503020204020204" pitchFamily="34" charset="-122"/>
              </a:rPr>
              <a:t>按时到货批次</a:t>
            </a:r>
          </a:p>
        </p:txBody>
      </p:sp>
      <p:sp>
        <p:nvSpPr>
          <p:cNvPr id="117" name="Rectangle 99">
            <a:extLst>
              <a:ext uri="{FF2B5EF4-FFF2-40B4-BE49-F238E27FC236}">
                <a16:creationId xmlns:a16="http://schemas.microsoft.com/office/drawing/2014/main" xmlns="" id="{523DBB55-BE8E-7A4F-8236-3F71338D6C9B}"/>
              </a:ext>
            </a:extLst>
          </p:cNvPr>
          <p:cNvSpPr/>
          <p:nvPr/>
        </p:nvSpPr>
        <p:spPr>
          <a:xfrm>
            <a:off x="6233107" y="5332310"/>
            <a:ext cx="3492000" cy="370853"/>
          </a:xfrm>
          <a:prstGeom prst="rect">
            <a:avLst/>
          </a:prstGeom>
          <a:noFill/>
          <a:ln w="19050" cap="flat" cmpd="sng" algn="ctr">
            <a:solidFill>
              <a:srgbClr val="226597"/>
            </a:solidFill>
            <a:prstDash val="dash"/>
            <a:miter lim="800000"/>
          </a:ln>
          <a:effectLst/>
        </p:spPr>
        <p:txBody>
          <a:bodyPr rtlCol="0" anchor="ctr"/>
          <a:lstStyle/>
          <a:p>
            <a:pPr algn="ctr">
              <a:defRPr/>
            </a:pPr>
            <a:endParaRPr lang="en-US" kern="0" dirty="0">
              <a:solidFill>
                <a:prstClr val="white"/>
              </a:solidFill>
              <a:latin typeface="等线" panose="020F0502020204030204"/>
            </a:endParaRPr>
          </a:p>
        </p:txBody>
      </p:sp>
      <p:sp>
        <p:nvSpPr>
          <p:cNvPr id="118" name="文本框 117">
            <a:extLst>
              <a:ext uri="{FF2B5EF4-FFF2-40B4-BE49-F238E27FC236}">
                <a16:creationId xmlns:a16="http://schemas.microsoft.com/office/drawing/2014/main" xmlns="" id="{3ABEC2F0-EA6D-FC43-A120-6506618E6402}"/>
              </a:ext>
            </a:extLst>
          </p:cNvPr>
          <p:cNvSpPr txBox="1"/>
          <p:nvPr/>
        </p:nvSpPr>
        <p:spPr>
          <a:xfrm>
            <a:off x="6284057" y="5385253"/>
            <a:ext cx="2706994" cy="276999"/>
          </a:xfrm>
          <a:prstGeom prst="rect">
            <a:avLst/>
          </a:prstGeom>
          <a:noFill/>
        </p:spPr>
        <p:txBody>
          <a:bodyPr wrap="square" rtlCol="0">
            <a:spAutoFit/>
          </a:bodyPr>
          <a:lstStyle/>
          <a:p>
            <a:pPr marL="285750" indent="-285750">
              <a:buFont typeface="Wingdings" panose="05000000000000000000" pitchFamily="2" charset="2"/>
              <a:buChar char="n"/>
              <a:defRPr/>
            </a:pPr>
            <a:r>
              <a:rPr lang="zh-CN" altLang="en-US" sz="1200" dirty="0">
                <a:solidFill>
                  <a:prstClr val="black"/>
                </a:solidFill>
                <a:latin typeface="微软雅黑" panose="020B0503020204020204" pitchFamily="34" charset="-122"/>
                <a:ea typeface="微软雅黑" panose="020B0503020204020204" pitchFamily="34" charset="-122"/>
              </a:rPr>
              <a:t>准入供应商规模</a:t>
            </a:r>
            <a:r>
              <a:rPr lang="en-US" altLang="zh-CN" sz="1200" dirty="0">
                <a:solidFill>
                  <a:prstClr val="black"/>
                </a:solidFill>
                <a:latin typeface="微软雅黑" panose="020B0503020204020204" pitchFamily="34" charset="-122"/>
                <a:ea typeface="微软雅黑" panose="020B0503020204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rPr>
              <a:t>结构</a:t>
            </a:r>
            <a:r>
              <a:rPr lang="en-US" altLang="zh-CN" sz="1200" dirty="0">
                <a:solidFill>
                  <a:prstClr val="black"/>
                </a:solidFill>
                <a:latin typeface="微软雅黑" panose="020B0503020204020204" pitchFamily="34" charset="-122"/>
                <a:ea typeface="微软雅黑" panose="020B0503020204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rPr>
              <a:t>排名</a:t>
            </a:r>
          </a:p>
        </p:txBody>
      </p:sp>
      <p:sp>
        <p:nvSpPr>
          <p:cNvPr id="119" name="Triangle 110">
            <a:extLst>
              <a:ext uri="{FF2B5EF4-FFF2-40B4-BE49-F238E27FC236}">
                <a16:creationId xmlns:a16="http://schemas.microsoft.com/office/drawing/2014/main" xmlns="" id="{74E0DE63-B2CF-0C48-BF97-8B083BD80562}"/>
              </a:ext>
            </a:extLst>
          </p:cNvPr>
          <p:cNvSpPr/>
          <p:nvPr/>
        </p:nvSpPr>
        <p:spPr>
          <a:xfrm rot="5400000">
            <a:off x="5715125" y="4844207"/>
            <a:ext cx="331225" cy="196947"/>
          </a:xfrm>
          <a:prstGeom prst="triangle">
            <a:avLst/>
          </a:prstGeom>
          <a:solidFill>
            <a:srgbClr val="E7E6E6">
              <a:lumMod val="40000"/>
              <a:lumOff val="60000"/>
            </a:srgbClr>
          </a:solidFill>
          <a:ln w="12700" cap="flat" cmpd="sng" algn="ctr">
            <a:noFill/>
            <a:prstDash val="solid"/>
            <a:miter lim="800000"/>
          </a:ln>
          <a:effectLst/>
        </p:spPr>
        <p:txBody>
          <a:bodyPr rtlCol="0" anchor="ctr"/>
          <a:lstStyle/>
          <a:p>
            <a:pPr algn="ctr">
              <a:defRPr/>
            </a:pPr>
            <a:endParaRPr lang="en-US" sz="2000" kern="0" dirty="0">
              <a:solidFill>
                <a:prstClr val="white"/>
              </a:solidFill>
              <a:latin typeface="等线" panose="020F0502020204030204"/>
            </a:endParaRPr>
          </a:p>
        </p:txBody>
      </p:sp>
      <p:sp>
        <p:nvSpPr>
          <p:cNvPr id="120" name="Triangle 110">
            <a:extLst>
              <a:ext uri="{FF2B5EF4-FFF2-40B4-BE49-F238E27FC236}">
                <a16:creationId xmlns:a16="http://schemas.microsoft.com/office/drawing/2014/main" xmlns="" id="{E30772E5-A901-074F-BDDC-29A475E16EBE}"/>
              </a:ext>
            </a:extLst>
          </p:cNvPr>
          <p:cNvSpPr/>
          <p:nvPr/>
        </p:nvSpPr>
        <p:spPr>
          <a:xfrm rot="5400000">
            <a:off x="5724633" y="5409099"/>
            <a:ext cx="331225" cy="196947"/>
          </a:xfrm>
          <a:prstGeom prst="triangle">
            <a:avLst/>
          </a:prstGeom>
          <a:solidFill>
            <a:srgbClr val="E7E6E6">
              <a:lumMod val="40000"/>
              <a:lumOff val="60000"/>
            </a:srgbClr>
          </a:solidFill>
          <a:ln w="12700" cap="flat" cmpd="sng" algn="ctr">
            <a:noFill/>
            <a:prstDash val="solid"/>
            <a:miter lim="800000"/>
          </a:ln>
          <a:effectLst/>
        </p:spPr>
        <p:txBody>
          <a:bodyPr rtlCol="0" anchor="ctr"/>
          <a:lstStyle/>
          <a:p>
            <a:pPr algn="ctr">
              <a:defRPr/>
            </a:pPr>
            <a:endParaRPr lang="en-US" sz="2000" kern="0" dirty="0">
              <a:solidFill>
                <a:prstClr val="white"/>
              </a:solidFill>
              <a:latin typeface="等线" panose="020F0502020204030204"/>
            </a:endParaRPr>
          </a:p>
        </p:txBody>
      </p:sp>
      <p:sp>
        <p:nvSpPr>
          <p:cNvPr id="121" name="Triangle 110">
            <a:extLst>
              <a:ext uri="{FF2B5EF4-FFF2-40B4-BE49-F238E27FC236}">
                <a16:creationId xmlns:a16="http://schemas.microsoft.com/office/drawing/2014/main" xmlns="" id="{DC81D6FC-2E8F-D74A-AF50-82A608EFD2E1}"/>
              </a:ext>
            </a:extLst>
          </p:cNvPr>
          <p:cNvSpPr/>
          <p:nvPr/>
        </p:nvSpPr>
        <p:spPr>
          <a:xfrm rot="5400000">
            <a:off x="5733132" y="5880395"/>
            <a:ext cx="331225" cy="196947"/>
          </a:xfrm>
          <a:prstGeom prst="triangle">
            <a:avLst/>
          </a:prstGeom>
          <a:solidFill>
            <a:srgbClr val="E7E6E6">
              <a:lumMod val="40000"/>
              <a:lumOff val="60000"/>
            </a:srgbClr>
          </a:solidFill>
          <a:ln w="12700" cap="flat" cmpd="sng" algn="ctr">
            <a:noFill/>
            <a:prstDash val="solid"/>
            <a:miter lim="800000"/>
          </a:ln>
          <a:effectLst/>
        </p:spPr>
        <p:txBody>
          <a:bodyPr rtlCol="0" anchor="ctr"/>
          <a:lstStyle/>
          <a:p>
            <a:pPr algn="ctr">
              <a:defRPr/>
            </a:pPr>
            <a:endParaRPr lang="en-US" sz="2000" kern="0" dirty="0">
              <a:solidFill>
                <a:prstClr val="white"/>
              </a:solidFill>
              <a:latin typeface="等线" panose="020F0502020204030204"/>
            </a:endParaRPr>
          </a:p>
        </p:txBody>
      </p:sp>
      <p:sp>
        <p:nvSpPr>
          <p:cNvPr id="122" name="Triangle 110">
            <a:extLst>
              <a:ext uri="{FF2B5EF4-FFF2-40B4-BE49-F238E27FC236}">
                <a16:creationId xmlns:a16="http://schemas.microsoft.com/office/drawing/2014/main" xmlns="" id="{F9D95579-7DAC-BB4A-9976-827E2591B7A7}"/>
              </a:ext>
            </a:extLst>
          </p:cNvPr>
          <p:cNvSpPr/>
          <p:nvPr/>
        </p:nvSpPr>
        <p:spPr>
          <a:xfrm rot="5400000">
            <a:off x="5724633" y="6415488"/>
            <a:ext cx="331225" cy="196947"/>
          </a:xfrm>
          <a:prstGeom prst="triangle">
            <a:avLst/>
          </a:prstGeom>
          <a:solidFill>
            <a:srgbClr val="E7E6E6">
              <a:lumMod val="40000"/>
              <a:lumOff val="60000"/>
            </a:srgbClr>
          </a:solidFill>
          <a:ln w="12700" cap="flat" cmpd="sng" algn="ctr">
            <a:noFill/>
            <a:prstDash val="solid"/>
            <a:miter lim="800000"/>
          </a:ln>
          <a:effectLst/>
        </p:spPr>
        <p:txBody>
          <a:bodyPr rtlCol="0" anchor="ctr"/>
          <a:lstStyle/>
          <a:p>
            <a:pPr algn="ctr">
              <a:defRPr/>
            </a:pPr>
            <a:endParaRPr lang="en-US" sz="2000" kern="0" dirty="0">
              <a:solidFill>
                <a:prstClr val="white"/>
              </a:solidFill>
              <a:latin typeface="等线" panose="020F0502020204030204"/>
            </a:endParaRPr>
          </a:p>
        </p:txBody>
      </p:sp>
      <p:cxnSp>
        <p:nvCxnSpPr>
          <p:cNvPr id="123" name="Elbow Connector 149">
            <a:extLst>
              <a:ext uri="{FF2B5EF4-FFF2-40B4-BE49-F238E27FC236}">
                <a16:creationId xmlns:a16="http://schemas.microsoft.com/office/drawing/2014/main" xmlns="" id="{924FC0BD-B9D9-8F43-8B2A-94E45BD041E1}"/>
              </a:ext>
            </a:extLst>
          </p:cNvPr>
          <p:cNvCxnSpPr>
            <a:cxnSpLocks/>
            <a:stCxn id="124" idx="3"/>
            <a:endCxn id="112" idx="1"/>
          </p:cNvCxnSpPr>
          <p:nvPr/>
        </p:nvCxnSpPr>
        <p:spPr>
          <a:xfrm>
            <a:off x="3334576" y="4085141"/>
            <a:ext cx="644040" cy="262809"/>
          </a:xfrm>
          <a:prstGeom prst="bentConnector3">
            <a:avLst>
              <a:gd name="adj1" fmla="val 50000"/>
            </a:avLst>
          </a:prstGeom>
          <a:noFill/>
          <a:ln w="6350" cap="flat" cmpd="sng" algn="ctr">
            <a:solidFill>
              <a:srgbClr val="226597"/>
            </a:solidFill>
            <a:prstDash val="solid"/>
            <a:miter lim="800000"/>
          </a:ln>
          <a:effectLst/>
        </p:spPr>
      </p:cxnSp>
      <p:sp>
        <p:nvSpPr>
          <p:cNvPr id="124" name="Rectangle 85">
            <a:extLst>
              <a:ext uri="{FF2B5EF4-FFF2-40B4-BE49-F238E27FC236}">
                <a16:creationId xmlns:a16="http://schemas.microsoft.com/office/drawing/2014/main" xmlns="" id="{884A2A17-31EE-A14F-89FD-EA454F420BFE}"/>
              </a:ext>
            </a:extLst>
          </p:cNvPr>
          <p:cNvSpPr/>
          <p:nvPr/>
        </p:nvSpPr>
        <p:spPr>
          <a:xfrm>
            <a:off x="2074576" y="3919528"/>
            <a:ext cx="1260000" cy="331224"/>
          </a:xfrm>
          <a:prstGeom prst="rect">
            <a:avLst/>
          </a:prstGeom>
          <a:solidFill>
            <a:srgbClr val="FEE3A1"/>
          </a:solidFill>
          <a:ln w="19050" cap="flat" cmpd="sng" algn="ctr">
            <a:noFill/>
            <a:prstDash val="solid"/>
            <a:miter lim="800000"/>
          </a:ln>
          <a:effectLst/>
        </p:spPr>
        <p:txBody>
          <a:bodyPr rtlCol="0" anchor="ctr"/>
          <a:lstStyle/>
          <a:p>
            <a:pPr algn="ctr" defTabSz="914478"/>
            <a:r>
              <a:rPr lang="zh-CN" altLang="en-US" sz="1200" kern="0" dirty="0">
                <a:solidFill>
                  <a:srgbClr val="1D1D1A"/>
                </a:solidFill>
                <a:latin typeface="微软雅黑" panose="020B0503020204020204" pitchFamily="34" charset="-122"/>
                <a:ea typeface="微软雅黑" panose="020B0503020204020204" pitchFamily="34" charset="-122"/>
              </a:rPr>
              <a:t>采购管理分析</a:t>
            </a:r>
            <a:endParaRPr lang="en-US" sz="1200" kern="0" dirty="0">
              <a:solidFill>
                <a:srgbClr val="1D1D1A"/>
              </a:solidFill>
              <a:latin typeface="微软雅黑" panose="020B0503020204020204" pitchFamily="34" charset="-122"/>
              <a:ea typeface="微软雅黑" panose="020B0503020204020204" pitchFamily="34" charset="-122"/>
            </a:endParaRPr>
          </a:p>
        </p:txBody>
      </p:sp>
      <p:cxnSp>
        <p:nvCxnSpPr>
          <p:cNvPr id="125" name="Elbow Connector 149">
            <a:extLst>
              <a:ext uri="{FF2B5EF4-FFF2-40B4-BE49-F238E27FC236}">
                <a16:creationId xmlns:a16="http://schemas.microsoft.com/office/drawing/2014/main" xmlns="" id="{F98BA7F5-4660-2442-A462-D51476FF35C1}"/>
              </a:ext>
            </a:extLst>
          </p:cNvPr>
          <p:cNvCxnSpPr>
            <a:cxnSpLocks/>
            <a:stCxn id="80" idx="3"/>
            <a:endCxn id="124" idx="1"/>
          </p:cNvCxnSpPr>
          <p:nvPr/>
        </p:nvCxnSpPr>
        <p:spPr>
          <a:xfrm flipV="1">
            <a:off x="1575628" y="4085141"/>
            <a:ext cx="498949" cy="23705"/>
          </a:xfrm>
          <a:prstGeom prst="bentConnector3">
            <a:avLst>
              <a:gd name="adj1" fmla="val 50000"/>
            </a:avLst>
          </a:prstGeom>
          <a:noFill/>
          <a:ln w="6350" cap="flat" cmpd="sng" algn="ctr">
            <a:solidFill>
              <a:srgbClr val="226597"/>
            </a:solidFill>
            <a:prstDash val="solid"/>
            <a:miter lim="800000"/>
          </a:ln>
          <a:effectLst/>
        </p:spPr>
      </p:cxnSp>
      <p:sp>
        <p:nvSpPr>
          <p:cNvPr id="126" name="Rectangle 95">
            <a:extLst>
              <a:ext uri="{FF2B5EF4-FFF2-40B4-BE49-F238E27FC236}">
                <a16:creationId xmlns:a16="http://schemas.microsoft.com/office/drawing/2014/main" xmlns="" id="{0CE991DC-A332-4540-AB56-629E88CF15B0}"/>
              </a:ext>
            </a:extLst>
          </p:cNvPr>
          <p:cNvSpPr/>
          <p:nvPr/>
        </p:nvSpPr>
        <p:spPr>
          <a:xfrm>
            <a:off x="10015838" y="1219335"/>
            <a:ext cx="1961716" cy="5393854"/>
          </a:xfrm>
          <a:prstGeom prst="rect">
            <a:avLst/>
          </a:prstGeom>
          <a:solidFill>
            <a:srgbClr val="E0E0E0"/>
          </a:solidFill>
          <a:ln w="12700" cap="flat" cmpd="sng" algn="ctr">
            <a:noFill/>
            <a:prstDash val="solid"/>
            <a:miter lim="800000"/>
          </a:ln>
          <a:effectLst/>
        </p:spPr>
        <p:txBody>
          <a:bodyPr rtlCol="0" anchor="ctr"/>
          <a:lstStyle/>
          <a:p>
            <a:pPr algn="ctr">
              <a:defRPr/>
            </a:pPr>
            <a:endParaRPr lang="en-US" kern="0" dirty="0">
              <a:solidFill>
                <a:prstClr val="white"/>
              </a:solidFill>
              <a:latin typeface="微软雅黑" panose="020B0503020204020204" pitchFamily="34" charset="-122"/>
              <a:ea typeface="微软雅黑" panose="020B0503020204020204" pitchFamily="34" charset="-122"/>
            </a:endParaRPr>
          </a:p>
        </p:txBody>
      </p:sp>
      <p:sp>
        <p:nvSpPr>
          <p:cNvPr id="127" name="Rectangle 101">
            <a:extLst>
              <a:ext uri="{FF2B5EF4-FFF2-40B4-BE49-F238E27FC236}">
                <a16:creationId xmlns:a16="http://schemas.microsoft.com/office/drawing/2014/main" xmlns="" id="{F044503D-9AE2-824A-B2F3-B332E96DA88C}"/>
              </a:ext>
            </a:extLst>
          </p:cNvPr>
          <p:cNvSpPr/>
          <p:nvPr/>
        </p:nvSpPr>
        <p:spPr>
          <a:xfrm>
            <a:off x="10114488" y="1613012"/>
            <a:ext cx="1734621" cy="4784351"/>
          </a:xfrm>
          <a:prstGeom prst="rect">
            <a:avLst/>
          </a:prstGeom>
          <a:noFill/>
          <a:ln w="12700" cap="flat" cmpd="sng" algn="ctr">
            <a:noFill/>
            <a:prstDash val="solid"/>
            <a:miter lim="800000"/>
          </a:ln>
          <a:effectLst/>
        </p:spPr>
        <p:txBody>
          <a:bodyPr rtlCol="0" anchor="ctr"/>
          <a:lstStyle/>
          <a:p>
            <a:pPr>
              <a:defRPr/>
            </a:pPr>
            <a:r>
              <a:rPr lang="zh-CN" altLang="en-US" sz="1200" b="1" kern="0" dirty="0">
                <a:solidFill>
                  <a:prstClr val="black"/>
                </a:solidFill>
                <a:latin typeface="Microsoft YaHei" panose="020B0503020204020204" pitchFamily="34" charset="-122"/>
                <a:ea typeface="Microsoft YaHei" panose="020B0503020204020204" pitchFamily="34" charset="-122"/>
              </a:rPr>
              <a:t>时间维度：</a:t>
            </a:r>
            <a:endParaRPr lang="en-US" altLang="zh-CN" sz="1200" b="1" kern="0" dirty="0">
              <a:solidFill>
                <a:prstClr val="black"/>
              </a:solidFill>
              <a:latin typeface="Microsoft YaHei" panose="020B0503020204020204" pitchFamily="34" charset="-122"/>
              <a:ea typeface="Microsoft YaHei" panose="020B0503020204020204" pitchFamily="34" charset="-122"/>
            </a:endParaRPr>
          </a:p>
          <a:p>
            <a:pPr marL="171450" indent="-171450">
              <a:buFont typeface="Wingdings" panose="05000000000000000000" pitchFamily="2" charset="2"/>
              <a:buChar char="l"/>
              <a:defRPr/>
            </a:pPr>
            <a:r>
              <a:rPr lang="zh-CN" altLang="en-US" sz="1050" kern="0" dirty="0">
                <a:solidFill>
                  <a:prstClr val="black"/>
                </a:solidFill>
                <a:latin typeface="Microsoft YaHei" panose="020B0503020204020204" pitchFamily="34" charset="-122"/>
                <a:ea typeface="Microsoft YaHei" panose="020B0503020204020204" pitchFamily="34" charset="-122"/>
              </a:rPr>
              <a:t>日</a:t>
            </a:r>
            <a:endParaRPr lang="en-US" altLang="zh-CN" sz="1050" kern="0" dirty="0">
              <a:solidFill>
                <a:prstClr val="black"/>
              </a:solidFill>
              <a:latin typeface="Microsoft YaHei" panose="020B0503020204020204" pitchFamily="34" charset="-122"/>
              <a:ea typeface="Microsoft YaHei" panose="020B0503020204020204" pitchFamily="34" charset="-122"/>
            </a:endParaRPr>
          </a:p>
          <a:p>
            <a:pPr marL="171450" indent="-171450">
              <a:buFont typeface="Wingdings" panose="05000000000000000000" pitchFamily="2" charset="2"/>
              <a:buChar char="l"/>
              <a:defRPr/>
            </a:pPr>
            <a:r>
              <a:rPr lang="zh-CN" altLang="en-US" sz="1050" kern="0" dirty="0">
                <a:solidFill>
                  <a:prstClr val="black"/>
                </a:solidFill>
                <a:latin typeface="Microsoft YaHei" panose="020B0503020204020204" pitchFamily="34" charset="-122"/>
                <a:ea typeface="Microsoft YaHei" panose="020B0503020204020204" pitchFamily="34" charset="-122"/>
              </a:rPr>
              <a:t>月</a:t>
            </a:r>
            <a:r>
              <a:rPr lang="en-US" altLang="zh-CN" sz="1050" kern="0" dirty="0">
                <a:solidFill>
                  <a:prstClr val="black"/>
                </a:solidFill>
                <a:latin typeface="Microsoft YaHei" panose="020B0503020204020204" pitchFamily="34" charset="-122"/>
                <a:ea typeface="Microsoft YaHei" panose="020B0503020204020204" pitchFamily="34" charset="-122"/>
              </a:rPr>
              <a:t>/</a:t>
            </a:r>
            <a:r>
              <a:rPr lang="zh-CN" altLang="en-US" sz="1050" kern="0" dirty="0">
                <a:solidFill>
                  <a:prstClr val="black"/>
                </a:solidFill>
                <a:latin typeface="Microsoft YaHei" panose="020B0503020204020204" pitchFamily="34" charset="-122"/>
                <a:ea typeface="Microsoft YaHei" panose="020B0503020204020204" pitchFamily="34" charset="-122"/>
              </a:rPr>
              <a:t>月累</a:t>
            </a:r>
            <a:endParaRPr lang="en-US" altLang="zh-CN" sz="1050" kern="0" dirty="0">
              <a:solidFill>
                <a:prstClr val="black"/>
              </a:solidFill>
              <a:latin typeface="Microsoft YaHei" panose="020B0503020204020204" pitchFamily="34" charset="-122"/>
              <a:ea typeface="Microsoft YaHei" panose="020B0503020204020204" pitchFamily="34" charset="-122"/>
            </a:endParaRPr>
          </a:p>
          <a:p>
            <a:pPr marL="171450" indent="-171450">
              <a:buFont typeface="Wingdings" panose="05000000000000000000" pitchFamily="2" charset="2"/>
              <a:buChar char="l"/>
              <a:defRPr/>
            </a:pPr>
            <a:r>
              <a:rPr lang="zh-CN" altLang="en-US" sz="1050" kern="0" dirty="0">
                <a:solidFill>
                  <a:prstClr val="black"/>
                </a:solidFill>
                <a:latin typeface="Microsoft YaHei" panose="020B0503020204020204" pitchFamily="34" charset="-122"/>
                <a:ea typeface="Microsoft YaHei" panose="020B0503020204020204" pitchFamily="34" charset="-122"/>
              </a:rPr>
              <a:t>年</a:t>
            </a:r>
            <a:r>
              <a:rPr lang="en-US" altLang="zh-CN" sz="1050" kern="0" dirty="0">
                <a:solidFill>
                  <a:prstClr val="black"/>
                </a:solidFill>
                <a:latin typeface="Microsoft YaHei" panose="020B0503020204020204" pitchFamily="34" charset="-122"/>
                <a:ea typeface="Microsoft YaHei" panose="020B0503020204020204" pitchFamily="34" charset="-122"/>
              </a:rPr>
              <a:t>/</a:t>
            </a:r>
            <a:r>
              <a:rPr lang="zh-CN" altLang="en-US" sz="1050" kern="0" dirty="0">
                <a:solidFill>
                  <a:prstClr val="black"/>
                </a:solidFill>
                <a:latin typeface="Microsoft YaHei" panose="020B0503020204020204" pitchFamily="34" charset="-122"/>
                <a:ea typeface="Microsoft YaHei" panose="020B0503020204020204" pitchFamily="34" charset="-122"/>
              </a:rPr>
              <a:t>年累</a:t>
            </a:r>
            <a:endParaRPr lang="en-US" altLang="zh-CN" sz="1050" kern="0" dirty="0">
              <a:solidFill>
                <a:prstClr val="black"/>
              </a:solidFill>
              <a:latin typeface="Microsoft YaHei" panose="020B0503020204020204" pitchFamily="34" charset="-122"/>
              <a:ea typeface="Microsoft YaHei" panose="020B0503020204020204" pitchFamily="34" charset="-122"/>
            </a:endParaRPr>
          </a:p>
          <a:p>
            <a:pPr>
              <a:defRPr/>
            </a:pPr>
            <a:r>
              <a:rPr lang="en-US" altLang="zh-CN" sz="1050" kern="0" dirty="0">
                <a:solidFill>
                  <a:prstClr val="black"/>
                </a:solidFill>
                <a:latin typeface="Microsoft YaHei" panose="020B0503020204020204" pitchFamily="34" charset="-122"/>
                <a:ea typeface="Microsoft YaHei" panose="020B0503020204020204" pitchFamily="34" charset="-122"/>
              </a:rPr>
              <a:t>…</a:t>
            </a:r>
            <a:endParaRPr lang="en-US" altLang="zh-CN" sz="1200" b="1" kern="0" dirty="0">
              <a:solidFill>
                <a:prstClr val="black"/>
              </a:solidFill>
              <a:latin typeface="Microsoft YaHei" panose="020B0503020204020204" pitchFamily="34" charset="-122"/>
              <a:ea typeface="Microsoft YaHei" panose="020B0503020204020204" pitchFamily="34" charset="-122"/>
            </a:endParaRPr>
          </a:p>
          <a:p>
            <a:pPr>
              <a:defRPr/>
            </a:pPr>
            <a:endParaRPr lang="en-US" altLang="zh-CN" sz="1050" kern="0" dirty="0">
              <a:solidFill>
                <a:prstClr val="black"/>
              </a:solidFill>
              <a:latin typeface="Microsoft YaHei" panose="020B0503020204020204" pitchFamily="34" charset="-122"/>
              <a:ea typeface="Microsoft YaHei" panose="020B0503020204020204" pitchFamily="34" charset="-122"/>
            </a:endParaRPr>
          </a:p>
          <a:p>
            <a:pPr>
              <a:defRPr/>
            </a:pPr>
            <a:r>
              <a:rPr lang="zh-CN" altLang="en-US" sz="1200" b="1" kern="0" dirty="0">
                <a:solidFill>
                  <a:prstClr val="black"/>
                </a:solidFill>
                <a:latin typeface="Microsoft YaHei" panose="020B0503020204020204" pitchFamily="34" charset="-122"/>
                <a:ea typeface="Microsoft YaHei" panose="020B0503020204020204" pitchFamily="34" charset="-122"/>
              </a:rPr>
              <a:t>组织维度：</a:t>
            </a:r>
            <a:endParaRPr lang="en-US" altLang="zh-CN" sz="1200" b="1" kern="0" dirty="0">
              <a:solidFill>
                <a:prstClr val="black"/>
              </a:solidFill>
              <a:latin typeface="Microsoft YaHei" panose="020B0503020204020204" pitchFamily="34" charset="-122"/>
              <a:ea typeface="Microsoft YaHei" panose="020B0503020204020204" pitchFamily="34" charset="-122"/>
            </a:endParaRPr>
          </a:p>
          <a:p>
            <a:pPr marL="171450" indent="-171450" defTabSz="914478">
              <a:buFont typeface="Wingdings" panose="05000000000000000000" pitchFamily="2" charset="2"/>
              <a:buChar char="l"/>
              <a:defRPr/>
            </a:pPr>
            <a:r>
              <a:rPr lang="zh-CN" altLang="en-US" sz="1050" kern="0" dirty="0">
                <a:solidFill>
                  <a:prstClr val="black"/>
                </a:solidFill>
                <a:latin typeface="Microsoft YaHei" panose="020B0503020204020204" pitchFamily="34" charset="-122"/>
                <a:ea typeface="Microsoft YaHei" panose="020B0503020204020204" pitchFamily="34" charset="-122"/>
              </a:rPr>
              <a:t>整体</a:t>
            </a:r>
            <a:endParaRPr lang="en-US" altLang="zh-CN" sz="1050" kern="0" dirty="0">
              <a:solidFill>
                <a:prstClr val="black"/>
              </a:solidFill>
              <a:latin typeface="Microsoft YaHei" panose="020B0503020204020204" pitchFamily="34" charset="-122"/>
              <a:ea typeface="Microsoft YaHei" panose="020B0503020204020204" pitchFamily="34" charset="-122"/>
            </a:endParaRPr>
          </a:p>
          <a:p>
            <a:pPr marL="171450" indent="-171450" defTabSz="914478">
              <a:buFont typeface="Wingdings" panose="05000000000000000000" pitchFamily="2" charset="2"/>
              <a:buChar char="l"/>
              <a:defRPr/>
            </a:pPr>
            <a:r>
              <a:rPr lang="en-US" altLang="zh-CN" sz="1050" kern="0" dirty="0">
                <a:solidFill>
                  <a:prstClr val="black"/>
                </a:solidFill>
                <a:latin typeface="Microsoft YaHei" panose="020B0503020204020204" pitchFamily="34" charset="-122"/>
                <a:ea typeface="Microsoft YaHei" panose="020B0503020204020204" pitchFamily="34" charset="-122"/>
              </a:rPr>
              <a:t>xx</a:t>
            </a:r>
            <a:r>
              <a:rPr lang="zh-CN" altLang="en-US" sz="1050" kern="0" dirty="0">
                <a:solidFill>
                  <a:prstClr val="black"/>
                </a:solidFill>
                <a:latin typeface="Microsoft YaHei" panose="020B0503020204020204" pitchFamily="34" charset="-122"/>
                <a:ea typeface="Microsoft YaHei" panose="020B0503020204020204" pitchFamily="34" charset="-122"/>
              </a:rPr>
              <a:t>产线</a:t>
            </a:r>
            <a:endParaRPr lang="en-US" altLang="zh-CN" sz="1050" kern="0" dirty="0">
              <a:solidFill>
                <a:prstClr val="black"/>
              </a:solidFill>
              <a:latin typeface="Microsoft YaHei" panose="020B0503020204020204" pitchFamily="34" charset="-122"/>
              <a:ea typeface="Microsoft YaHei" panose="020B0503020204020204" pitchFamily="34" charset="-122"/>
            </a:endParaRPr>
          </a:p>
          <a:p>
            <a:pPr marL="171450" indent="-171450" defTabSz="914478">
              <a:buFont typeface="Wingdings" panose="05000000000000000000" pitchFamily="2" charset="2"/>
              <a:buChar char="l"/>
              <a:defRPr/>
            </a:pPr>
            <a:r>
              <a:rPr lang="en-US" altLang="zh-CN" sz="1050" kern="0" dirty="0">
                <a:solidFill>
                  <a:prstClr val="black"/>
                </a:solidFill>
                <a:latin typeface="Microsoft YaHei" panose="020B0503020204020204" pitchFamily="34" charset="-122"/>
                <a:ea typeface="Microsoft YaHei" panose="020B0503020204020204" pitchFamily="34" charset="-122"/>
              </a:rPr>
              <a:t>xx</a:t>
            </a:r>
            <a:r>
              <a:rPr lang="zh-CN" altLang="en-US" sz="1050" kern="0" dirty="0">
                <a:solidFill>
                  <a:prstClr val="black"/>
                </a:solidFill>
                <a:latin typeface="Microsoft YaHei" panose="020B0503020204020204" pitchFamily="34" charset="-122"/>
                <a:ea typeface="Microsoft YaHei" panose="020B0503020204020204" pitchFamily="34" charset="-122"/>
              </a:rPr>
              <a:t>产线</a:t>
            </a:r>
            <a:endParaRPr lang="en-US" altLang="zh-CN" sz="1050" kern="0" dirty="0">
              <a:solidFill>
                <a:prstClr val="black"/>
              </a:solidFill>
              <a:latin typeface="Microsoft YaHei" panose="020B0503020204020204" pitchFamily="34" charset="-122"/>
              <a:ea typeface="Microsoft YaHei" panose="020B0503020204020204" pitchFamily="34" charset="-122"/>
            </a:endParaRPr>
          </a:p>
          <a:p>
            <a:pPr marL="171450" indent="-171450" defTabSz="914478">
              <a:buFont typeface="Wingdings" panose="05000000000000000000" pitchFamily="2" charset="2"/>
              <a:buChar char="l"/>
              <a:defRPr/>
            </a:pPr>
            <a:r>
              <a:rPr lang="en-US" altLang="zh-CN" sz="1050" kern="0" dirty="0">
                <a:solidFill>
                  <a:prstClr val="black"/>
                </a:solidFill>
                <a:latin typeface="Microsoft YaHei" panose="020B0503020204020204" pitchFamily="34" charset="-122"/>
                <a:ea typeface="Microsoft YaHei" panose="020B0503020204020204" pitchFamily="34" charset="-122"/>
              </a:rPr>
              <a:t>…</a:t>
            </a:r>
          </a:p>
          <a:p>
            <a:pPr>
              <a:defRPr/>
            </a:pPr>
            <a:endParaRPr lang="en-US" altLang="zh-CN" sz="1050" kern="0" dirty="0">
              <a:solidFill>
                <a:prstClr val="black"/>
              </a:solidFill>
              <a:latin typeface="Microsoft YaHei" panose="020B0503020204020204" pitchFamily="34" charset="-122"/>
              <a:ea typeface="Microsoft YaHei" panose="020B0503020204020204" pitchFamily="34" charset="-122"/>
            </a:endParaRPr>
          </a:p>
          <a:p>
            <a:pPr>
              <a:defRPr/>
            </a:pPr>
            <a:r>
              <a:rPr lang="zh-CN" altLang="en-US" sz="1200" b="1" kern="0" dirty="0">
                <a:solidFill>
                  <a:prstClr val="black"/>
                </a:solidFill>
                <a:latin typeface="Microsoft YaHei" panose="020B0503020204020204" pitchFamily="34" charset="-122"/>
                <a:ea typeface="Microsoft YaHei" panose="020B0503020204020204" pitchFamily="34" charset="-122"/>
              </a:rPr>
              <a:t>品类维度</a:t>
            </a:r>
            <a:endParaRPr lang="en-US" altLang="zh-CN" sz="1200" b="1" kern="0" dirty="0">
              <a:solidFill>
                <a:prstClr val="black"/>
              </a:solidFill>
              <a:latin typeface="Microsoft YaHei" panose="020B0503020204020204" pitchFamily="34" charset="-122"/>
              <a:ea typeface="Microsoft YaHei" panose="020B0503020204020204" pitchFamily="34" charset="-122"/>
            </a:endParaRPr>
          </a:p>
          <a:p>
            <a:pPr>
              <a:defRPr/>
            </a:pPr>
            <a:endParaRPr lang="en-US" altLang="zh-CN" sz="1200" b="1" kern="0" dirty="0">
              <a:solidFill>
                <a:prstClr val="black"/>
              </a:solidFill>
              <a:latin typeface="Microsoft YaHei" panose="020B0503020204020204" pitchFamily="34" charset="-122"/>
              <a:ea typeface="Microsoft YaHei" panose="020B0503020204020204" pitchFamily="34" charset="-122"/>
            </a:endParaRPr>
          </a:p>
          <a:p>
            <a:pPr>
              <a:defRPr/>
            </a:pPr>
            <a:r>
              <a:rPr lang="zh-CN" altLang="en-US" sz="1200" b="1" kern="0" dirty="0">
                <a:solidFill>
                  <a:prstClr val="black"/>
                </a:solidFill>
                <a:latin typeface="Microsoft YaHei" panose="020B0503020204020204" pitchFamily="34" charset="-122"/>
                <a:ea typeface="Microsoft YaHei" panose="020B0503020204020204" pitchFamily="34" charset="-122"/>
              </a:rPr>
              <a:t>产品维度</a:t>
            </a:r>
            <a:endParaRPr lang="en-US" altLang="zh-CN" sz="1200" b="1" kern="0" dirty="0">
              <a:solidFill>
                <a:prstClr val="black"/>
              </a:solidFill>
              <a:latin typeface="Microsoft YaHei" panose="020B0503020204020204" pitchFamily="34" charset="-122"/>
              <a:ea typeface="Microsoft YaHei" panose="020B0503020204020204" pitchFamily="34" charset="-122"/>
            </a:endParaRPr>
          </a:p>
          <a:p>
            <a:pPr>
              <a:defRPr/>
            </a:pPr>
            <a:endParaRPr lang="en-US" altLang="zh-CN" sz="1200" b="1" kern="0" dirty="0">
              <a:solidFill>
                <a:prstClr val="black"/>
              </a:solidFill>
              <a:latin typeface="Microsoft YaHei" panose="020B0503020204020204" pitchFamily="34" charset="-122"/>
              <a:ea typeface="Microsoft YaHei" panose="020B0503020204020204" pitchFamily="34" charset="-122"/>
            </a:endParaRPr>
          </a:p>
          <a:p>
            <a:pPr defTabSz="914478">
              <a:defRPr/>
            </a:pPr>
            <a:r>
              <a:rPr lang="zh-CN" altLang="en-US" sz="1200" b="1" kern="0" dirty="0">
                <a:solidFill>
                  <a:prstClr val="black"/>
                </a:solidFill>
                <a:latin typeface="Microsoft YaHei" panose="020B0503020204020204" pitchFamily="34" charset="-122"/>
                <a:ea typeface="Microsoft YaHei" panose="020B0503020204020204" pitchFamily="34" charset="-122"/>
              </a:rPr>
              <a:t>供应商维度</a:t>
            </a:r>
            <a:endParaRPr lang="en-US" altLang="zh-CN" sz="1200" b="1" kern="0" dirty="0">
              <a:solidFill>
                <a:prstClr val="black"/>
              </a:solidFill>
              <a:latin typeface="Microsoft YaHei" panose="020B0503020204020204" pitchFamily="34" charset="-122"/>
              <a:ea typeface="Microsoft YaHei" panose="020B0503020204020204" pitchFamily="34" charset="-122"/>
            </a:endParaRPr>
          </a:p>
          <a:p>
            <a:pPr>
              <a:defRPr/>
            </a:pPr>
            <a:endParaRPr lang="en-US" altLang="zh-CN" sz="1200" b="1" kern="0" dirty="0">
              <a:solidFill>
                <a:prstClr val="black"/>
              </a:solidFill>
              <a:latin typeface="Microsoft YaHei" panose="020B0503020204020204" pitchFamily="34" charset="-122"/>
              <a:ea typeface="Microsoft YaHei" panose="020B0503020204020204" pitchFamily="34" charset="-122"/>
            </a:endParaRPr>
          </a:p>
          <a:p>
            <a:pPr>
              <a:defRPr/>
            </a:pPr>
            <a:endParaRPr lang="en-US" altLang="zh-CN" sz="1200" b="1" kern="0" dirty="0">
              <a:solidFill>
                <a:prstClr val="black"/>
              </a:solidFill>
              <a:latin typeface="Microsoft YaHei" panose="020B0503020204020204" pitchFamily="34" charset="-122"/>
              <a:ea typeface="Microsoft YaHei" panose="020B0503020204020204" pitchFamily="34" charset="-122"/>
            </a:endParaRPr>
          </a:p>
        </p:txBody>
      </p:sp>
      <p:sp>
        <p:nvSpPr>
          <p:cNvPr id="128" name="文本框 127">
            <a:extLst>
              <a:ext uri="{FF2B5EF4-FFF2-40B4-BE49-F238E27FC236}">
                <a16:creationId xmlns:a16="http://schemas.microsoft.com/office/drawing/2014/main" xmlns="" id="{9C0490A5-4D44-B448-A7DD-5BBCAF3AEB61}"/>
              </a:ext>
            </a:extLst>
          </p:cNvPr>
          <p:cNvSpPr txBox="1"/>
          <p:nvPr/>
        </p:nvSpPr>
        <p:spPr>
          <a:xfrm>
            <a:off x="6249665" y="2139217"/>
            <a:ext cx="2057618" cy="276999"/>
          </a:xfrm>
          <a:prstGeom prst="rect">
            <a:avLst/>
          </a:prstGeom>
          <a:noFill/>
        </p:spPr>
        <p:txBody>
          <a:bodyPr wrap="square" rtlCol="0">
            <a:spAutoFit/>
          </a:bodyPr>
          <a:lstStyle/>
          <a:p>
            <a:pPr marL="285750" indent="-285750">
              <a:buFont typeface="Wingdings" panose="05000000000000000000" pitchFamily="2" charset="2"/>
              <a:buChar char="n"/>
              <a:defRPr/>
            </a:pPr>
            <a:r>
              <a:rPr lang="zh-CN" altLang="en-US" sz="1200" dirty="0">
                <a:solidFill>
                  <a:prstClr val="black"/>
                </a:solidFill>
                <a:latin typeface="微软雅黑" panose="020B0503020204020204" pitchFamily="34" charset="-122"/>
                <a:ea typeface="微软雅黑" panose="020B0503020204020204" pitchFamily="34" charset="-122"/>
              </a:rPr>
              <a:t>付款进度（返利品种）</a:t>
            </a:r>
            <a:endParaRPr lang="en-US" altLang="zh-CN" sz="1200" dirty="0">
              <a:solidFill>
                <a:prstClr val="black"/>
              </a:solidFill>
              <a:latin typeface="微软雅黑" panose="020B0503020204020204" pitchFamily="34" charset="-122"/>
              <a:ea typeface="微软雅黑" panose="020B0503020204020204" pitchFamily="34" charset="-122"/>
            </a:endParaRPr>
          </a:p>
        </p:txBody>
      </p:sp>
      <p:sp>
        <p:nvSpPr>
          <p:cNvPr id="129" name="Rectangle 85">
            <a:extLst>
              <a:ext uri="{FF2B5EF4-FFF2-40B4-BE49-F238E27FC236}">
                <a16:creationId xmlns:a16="http://schemas.microsoft.com/office/drawing/2014/main" xmlns="" id="{781F67B6-1410-704C-9A05-A30A6DDBBD94}"/>
              </a:ext>
            </a:extLst>
          </p:cNvPr>
          <p:cNvSpPr/>
          <p:nvPr/>
        </p:nvSpPr>
        <p:spPr>
          <a:xfrm>
            <a:off x="2029821" y="1723329"/>
            <a:ext cx="1368000" cy="331224"/>
          </a:xfrm>
          <a:prstGeom prst="rect">
            <a:avLst/>
          </a:prstGeom>
          <a:solidFill>
            <a:srgbClr val="FEE3A1"/>
          </a:solidFill>
          <a:ln w="19050" cap="flat" cmpd="sng" algn="ctr">
            <a:noFill/>
            <a:prstDash val="solid"/>
            <a:miter lim="800000"/>
          </a:ln>
          <a:effectLst/>
        </p:spPr>
        <p:txBody>
          <a:bodyPr rtlCol="0" anchor="ctr"/>
          <a:lstStyle/>
          <a:p>
            <a:pPr algn="ctr">
              <a:defRPr/>
            </a:pPr>
            <a:r>
              <a:rPr lang="zh-CN" altLang="en-US" sz="1200" kern="0" dirty="0">
                <a:solidFill>
                  <a:srgbClr val="1D1D1A"/>
                </a:solidFill>
                <a:latin typeface="微软雅黑" panose="020B0503020204020204" pitchFamily="34" charset="-122"/>
                <a:ea typeface="微软雅黑" panose="020B0503020204020204" pitchFamily="34" charset="-122"/>
              </a:rPr>
              <a:t>采购成本分析</a:t>
            </a:r>
            <a:endParaRPr lang="en-US" sz="1200" kern="0" dirty="0">
              <a:solidFill>
                <a:srgbClr val="1D1D1A"/>
              </a:solidFill>
              <a:latin typeface="微软雅黑" panose="020B0503020204020204" pitchFamily="34" charset="-122"/>
              <a:ea typeface="微软雅黑" panose="020B0503020204020204" pitchFamily="34" charset="-122"/>
            </a:endParaRPr>
          </a:p>
        </p:txBody>
      </p:sp>
      <p:sp>
        <p:nvSpPr>
          <p:cNvPr id="130" name="Rectangle 85">
            <a:extLst>
              <a:ext uri="{FF2B5EF4-FFF2-40B4-BE49-F238E27FC236}">
                <a16:creationId xmlns:a16="http://schemas.microsoft.com/office/drawing/2014/main" xmlns="" id="{F2FE6053-6AA5-0840-9F77-CBF5488EC6B5}"/>
              </a:ext>
            </a:extLst>
          </p:cNvPr>
          <p:cNvSpPr/>
          <p:nvPr/>
        </p:nvSpPr>
        <p:spPr>
          <a:xfrm>
            <a:off x="3989150" y="1418993"/>
            <a:ext cx="1548000" cy="331224"/>
          </a:xfrm>
          <a:prstGeom prst="rect">
            <a:avLst/>
          </a:prstGeom>
          <a:solidFill>
            <a:srgbClr val="FFFFFF">
              <a:lumMod val="75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采购成本分析</a:t>
            </a:r>
            <a:endParaRPr kumimoji="0" lang="en-US"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31" name="Rectangle 99">
            <a:extLst>
              <a:ext uri="{FF2B5EF4-FFF2-40B4-BE49-F238E27FC236}">
                <a16:creationId xmlns:a16="http://schemas.microsoft.com/office/drawing/2014/main" xmlns="" id="{E76579CC-F020-834A-AE7F-EDC7999C1B93}"/>
              </a:ext>
            </a:extLst>
          </p:cNvPr>
          <p:cNvSpPr/>
          <p:nvPr/>
        </p:nvSpPr>
        <p:spPr>
          <a:xfrm>
            <a:off x="6177081" y="1322243"/>
            <a:ext cx="3599175" cy="432000"/>
          </a:xfrm>
          <a:prstGeom prst="rect">
            <a:avLst/>
          </a:prstGeom>
          <a:noFill/>
          <a:ln w="19050" cap="flat" cmpd="sng" algn="ctr">
            <a:solidFill>
              <a:srgbClr val="226597"/>
            </a:solidFill>
            <a:prstDash val="dash"/>
            <a:miter lim="800000"/>
          </a:ln>
          <a:effectLst/>
        </p:spPr>
        <p:txBody>
          <a:bodyPr rtlCol="0" anchor="ctr"/>
          <a:lstStyle/>
          <a:p>
            <a:pPr algn="ctr">
              <a:defRPr/>
            </a:pPr>
            <a:endParaRPr lang="en-US" kern="0" dirty="0">
              <a:solidFill>
                <a:prstClr val="white"/>
              </a:solidFill>
              <a:latin typeface="微软雅黑" panose="020B0503020204020204" pitchFamily="34" charset="-122"/>
              <a:ea typeface="微软雅黑" panose="020B0503020204020204" pitchFamily="34" charset="-122"/>
            </a:endParaRPr>
          </a:p>
        </p:txBody>
      </p:sp>
      <p:sp>
        <p:nvSpPr>
          <p:cNvPr id="132" name="文本框 131">
            <a:extLst>
              <a:ext uri="{FF2B5EF4-FFF2-40B4-BE49-F238E27FC236}">
                <a16:creationId xmlns:a16="http://schemas.microsoft.com/office/drawing/2014/main" xmlns="" id="{A140C8FE-3294-C641-8592-D979873FD567}"/>
              </a:ext>
            </a:extLst>
          </p:cNvPr>
          <p:cNvSpPr txBox="1"/>
          <p:nvPr/>
        </p:nvSpPr>
        <p:spPr>
          <a:xfrm>
            <a:off x="6272755" y="1408998"/>
            <a:ext cx="1440694" cy="276999"/>
          </a:xfrm>
          <a:prstGeom prst="rect">
            <a:avLst/>
          </a:prstGeom>
          <a:noFill/>
        </p:spPr>
        <p:txBody>
          <a:bodyPr wrap="square" rtlCol="0">
            <a:spAutoFit/>
          </a:bodyPr>
          <a:lstStyle/>
          <a:p>
            <a:pPr marL="285750" indent="-285750">
              <a:buFont typeface="Wingdings" panose="05000000000000000000" pitchFamily="2" charset="2"/>
              <a:buChar char="n"/>
              <a:defRPr/>
            </a:pPr>
            <a:r>
              <a:rPr lang="zh-CN" altLang="en-US" sz="1200" dirty="0">
                <a:solidFill>
                  <a:prstClr val="black"/>
                </a:solidFill>
                <a:latin typeface="微软雅黑" panose="020B0503020204020204" pitchFamily="34" charset="-122"/>
                <a:ea typeface="微软雅黑" panose="020B0503020204020204" pitchFamily="34" charset="-122"/>
              </a:rPr>
              <a:t>采购节超</a:t>
            </a:r>
            <a:endParaRPr lang="en-US" altLang="zh-CN" sz="1200" dirty="0">
              <a:solidFill>
                <a:prstClr val="black"/>
              </a:solidFill>
              <a:latin typeface="微软雅黑" panose="020B0503020204020204" pitchFamily="34" charset="-122"/>
              <a:ea typeface="微软雅黑" panose="020B0503020204020204" pitchFamily="34" charset="-122"/>
            </a:endParaRPr>
          </a:p>
        </p:txBody>
      </p:sp>
      <p:sp>
        <p:nvSpPr>
          <p:cNvPr id="133" name="文本框 132">
            <a:extLst>
              <a:ext uri="{FF2B5EF4-FFF2-40B4-BE49-F238E27FC236}">
                <a16:creationId xmlns:a16="http://schemas.microsoft.com/office/drawing/2014/main" xmlns="" id="{92D38351-8104-984C-BBBD-5FDD1901FD24}"/>
              </a:ext>
            </a:extLst>
          </p:cNvPr>
          <p:cNvSpPr txBox="1"/>
          <p:nvPr/>
        </p:nvSpPr>
        <p:spPr>
          <a:xfrm>
            <a:off x="7877746" y="1410758"/>
            <a:ext cx="1440694" cy="276999"/>
          </a:xfrm>
          <a:prstGeom prst="rect">
            <a:avLst/>
          </a:prstGeom>
          <a:noFill/>
        </p:spPr>
        <p:txBody>
          <a:bodyPr wrap="square" rtlCol="0">
            <a:spAutoFit/>
          </a:bodyPr>
          <a:lstStyle/>
          <a:p>
            <a:pPr marL="285750" indent="-285750">
              <a:buFont typeface="Wingdings" panose="05000000000000000000" pitchFamily="2" charset="2"/>
              <a:buChar char="n"/>
              <a:defRPr/>
            </a:pPr>
            <a:r>
              <a:rPr lang="zh-CN" altLang="en-US" sz="1200" dirty="0">
                <a:solidFill>
                  <a:prstClr val="black"/>
                </a:solidFill>
                <a:latin typeface="微软雅黑" panose="020B0503020204020204" pitchFamily="34" charset="-122"/>
                <a:ea typeface="微软雅黑" panose="020B0503020204020204" pitchFamily="34" charset="-122"/>
              </a:rPr>
              <a:t>采购金额</a:t>
            </a:r>
            <a:endParaRPr lang="en-US" altLang="zh-CN" sz="1200" dirty="0">
              <a:solidFill>
                <a:prstClr val="black"/>
              </a:solidFill>
              <a:latin typeface="微软雅黑" panose="020B0503020204020204" pitchFamily="34" charset="-122"/>
              <a:ea typeface="微软雅黑" panose="020B0503020204020204" pitchFamily="34" charset="-122"/>
            </a:endParaRPr>
          </a:p>
        </p:txBody>
      </p:sp>
      <p:cxnSp>
        <p:nvCxnSpPr>
          <p:cNvPr id="134" name="Elbow Connector 149">
            <a:extLst>
              <a:ext uri="{FF2B5EF4-FFF2-40B4-BE49-F238E27FC236}">
                <a16:creationId xmlns:a16="http://schemas.microsoft.com/office/drawing/2014/main" xmlns="" id="{CC8DB12F-DCFB-EA42-A871-37F8F6ABB6F4}"/>
              </a:ext>
            </a:extLst>
          </p:cNvPr>
          <p:cNvCxnSpPr>
            <a:cxnSpLocks/>
            <a:stCxn id="80" idx="3"/>
            <a:endCxn id="129" idx="1"/>
          </p:cNvCxnSpPr>
          <p:nvPr/>
        </p:nvCxnSpPr>
        <p:spPr>
          <a:xfrm flipV="1">
            <a:off x="1575627" y="1888941"/>
            <a:ext cx="454194" cy="2219904"/>
          </a:xfrm>
          <a:prstGeom prst="bentConnector3">
            <a:avLst>
              <a:gd name="adj1" fmla="val 50000"/>
            </a:avLst>
          </a:prstGeom>
          <a:noFill/>
          <a:ln w="6350" cap="flat" cmpd="sng" algn="ctr">
            <a:solidFill>
              <a:srgbClr val="226597"/>
            </a:solidFill>
            <a:prstDash val="solid"/>
            <a:miter lim="800000"/>
          </a:ln>
          <a:effectLst/>
        </p:spPr>
      </p:cxnSp>
      <p:cxnSp>
        <p:nvCxnSpPr>
          <p:cNvPr id="135" name="Elbow Connector 149">
            <a:extLst>
              <a:ext uri="{FF2B5EF4-FFF2-40B4-BE49-F238E27FC236}">
                <a16:creationId xmlns:a16="http://schemas.microsoft.com/office/drawing/2014/main" xmlns="" id="{473C493F-0139-AC49-B897-74262B3F8E00}"/>
              </a:ext>
            </a:extLst>
          </p:cNvPr>
          <p:cNvCxnSpPr>
            <a:cxnSpLocks/>
            <a:stCxn id="129" idx="3"/>
            <a:endCxn id="130" idx="1"/>
          </p:cNvCxnSpPr>
          <p:nvPr/>
        </p:nvCxnSpPr>
        <p:spPr>
          <a:xfrm flipV="1">
            <a:off x="3397822" y="1584605"/>
            <a:ext cx="591329" cy="304336"/>
          </a:xfrm>
          <a:prstGeom prst="bentConnector3">
            <a:avLst>
              <a:gd name="adj1" fmla="val 50000"/>
            </a:avLst>
          </a:prstGeom>
          <a:noFill/>
          <a:ln w="6350" cap="flat" cmpd="sng" algn="ctr">
            <a:solidFill>
              <a:srgbClr val="226597"/>
            </a:solidFill>
            <a:prstDash val="solid"/>
            <a:miter lim="800000"/>
          </a:ln>
          <a:effectLst/>
        </p:spPr>
      </p:cxnSp>
      <p:sp>
        <p:nvSpPr>
          <p:cNvPr id="136" name="Triangle 110">
            <a:extLst>
              <a:ext uri="{FF2B5EF4-FFF2-40B4-BE49-F238E27FC236}">
                <a16:creationId xmlns:a16="http://schemas.microsoft.com/office/drawing/2014/main" xmlns="" id="{914B5A15-6BBE-044E-BADF-1C490A28EEE8}"/>
              </a:ext>
            </a:extLst>
          </p:cNvPr>
          <p:cNvSpPr/>
          <p:nvPr/>
        </p:nvSpPr>
        <p:spPr>
          <a:xfrm rot="5400000">
            <a:off x="5611121" y="1478672"/>
            <a:ext cx="331225" cy="196947"/>
          </a:xfrm>
          <a:prstGeom prst="triangle">
            <a:avLst/>
          </a:prstGeom>
          <a:solidFill>
            <a:srgbClr val="E7E6E6">
              <a:lumMod val="40000"/>
              <a:lumOff val="60000"/>
            </a:srgbClr>
          </a:solidFill>
          <a:ln w="12700" cap="flat" cmpd="sng" algn="ctr">
            <a:noFill/>
            <a:prstDash val="solid"/>
            <a:miter lim="800000"/>
          </a:ln>
          <a:effectLst/>
        </p:spPr>
        <p:txBody>
          <a:bodyPr rtlCol="0" anchor="ctr"/>
          <a:lstStyle/>
          <a:p>
            <a:pPr algn="ctr">
              <a:defRPr/>
            </a:pPr>
            <a:endParaRPr lang="en-US" sz="2000" kern="0" dirty="0">
              <a:solidFill>
                <a:prstClr val="white"/>
              </a:solidFill>
              <a:latin typeface="微软雅黑" panose="020B0503020204020204" pitchFamily="34" charset="-122"/>
              <a:ea typeface="微软雅黑" panose="020B0503020204020204" pitchFamily="34" charset="-122"/>
            </a:endParaRPr>
          </a:p>
        </p:txBody>
      </p:sp>
      <p:sp>
        <p:nvSpPr>
          <p:cNvPr id="137" name="Rectangle 85">
            <a:extLst>
              <a:ext uri="{FF2B5EF4-FFF2-40B4-BE49-F238E27FC236}">
                <a16:creationId xmlns:a16="http://schemas.microsoft.com/office/drawing/2014/main" xmlns="" id="{C8B63A55-EF70-3A46-8CC7-569DBBDD71AC}"/>
              </a:ext>
            </a:extLst>
          </p:cNvPr>
          <p:cNvSpPr/>
          <p:nvPr/>
        </p:nvSpPr>
        <p:spPr>
          <a:xfrm>
            <a:off x="2023802" y="2854879"/>
            <a:ext cx="1368000" cy="331224"/>
          </a:xfrm>
          <a:prstGeom prst="rect">
            <a:avLst/>
          </a:prstGeom>
          <a:solidFill>
            <a:srgbClr val="FEE3A1"/>
          </a:solidFill>
          <a:ln w="19050" cap="flat" cmpd="sng" algn="ctr">
            <a:noFill/>
            <a:prstDash val="solid"/>
            <a:miter lim="800000"/>
          </a:ln>
          <a:effectLst/>
        </p:spPr>
        <p:txBody>
          <a:bodyPr rtlCol="0" anchor="ctr"/>
          <a:lstStyle/>
          <a:p>
            <a:pPr algn="ctr">
              <a:defRPr/>
            </a:pPr>
            <a:r>
              <a:rPr lang="zh-CN" altLang="en-US" sz="1200" kern="0" dirty="0">
                <a:solidFill>
                  <a:srgbClr val="1D1D1A"/>
                </a:solidFill>
                <a:latin typeface="微软雅黑" panose="020B0503020204020204" pitchFamily="34" charset="-122"/>
                <a:ea typeface="微软雅黑" panose="020B0503020204020204" pitchFamily="34" charset="-122"/>
              </a:rPr>
              <a:t>库存管理</a:t>
            </a:r>
            <a:endParaRPr lang="en-US" sz="1200" kern="0" dirty="0">
              <a:solidFill>
                <a:srgbClr val="1D1D1A"/>
              </a:solidFill>
              <a:latin typeface="微软雅黑" panose="020B0503020204020204" pitchFamily="34" charset="-122"/>
              <a:ea typeface="微软雅黑" panose="020B0503020204020204" pitchFamily="34" charset="-122"/>
            </a:endParaRPr>
          </a:p>
        </p:txBody>
      </p:sp>
      <p:sp>
        <p:nvSpPr>
          <p:cNvPr id="138" name="Rectangle 85">
            <a:extLst>
              <a:ext uri="{FF2B5EF4-FFF2-40B4-BE49-F238E27FC236}">
                <a16:creationId xmlns:a16="http://schemas.microsoft.com/office/drawing/2014/main" xmlns="" id="{B93B67C6-4A1B-E54F-81BC-854931EB38DB}"/>
              </a:ext>
            </a:extLst>
          </p:cNvPr>
          <p:cNvSpPr/>
          <p:nvPr/>
        </p:nvSpPr>
        <p:spPr>
          <a:xfrm>
            <a:off x="3990938" y="2570546"/>
            <a:ext cx="1548000" cy="331224"/>
          </a:xfrm>
          <a:prstGeom prst="rect">
            <a:avLst/>
          </a:prstGeom>
          <a:solidFill>
            <a:srgbClr val="FFFFFF">
              <a:lumMod val="75000"/>
            </a:srgbClr>
          </a:solidFill>
          <a:ln w="1905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库存效率</a:t>
            </a:r>
            <a:endParaRPr kumimoji="0" lang="en-US" sz="12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cxnSp>
        <p:nvCxnSpPr>
          <p:cNvPr id="139" name="Elbow Connector 149">
            <a:extLst>
              <a:ext uri="{FF2B5EF4-FFF2-40B4-BE49-F238E27FC236}">
                <a16:creationId xmlns:a16="http://schemas.microsoft.com/office/drawing/2014/main" xmlns="" id="{2C5D7AB2-9E5C-3941-ADE4-1FA25CEB776B}"/>
              </a:ext>
            </a:extLst>
          </p:cNvPr>
          <p:cNvCxnSpPr>
            <a:cxnSpLocks/>
            <a:stCxn id="137" idx="3"/>
            <a:endCxn id="138" idx="1"/>
          </p:cNvCxnSpPr>
          <p:nvPr/>
        </p:nvCxnSpPr>
        <p:spPr>
          <a:xfrm flipV="1">
            <a:off x="3391802" y="2736159"/>
            <a:ext cx="599136" cy="284333"/>
          </a:xfrm>
          <a:prstGeom prst="bentConnector3">
            <a:avLst>
              <a:gd name="adj1" fmla="val 50000"/>
            </a:avLst>
          </a:prstGeom>
          <a:noFill/>
          <a:ln w="6350" cap="flat" cmpd="sng" algn="ctr">
            <a:solidFill>
              <a:srgbClr val="226597"/>
            </a:solidFill>
            <a:prstDash val="solid"/>
            <a:miter lim="800000"/>
          </a:ln>
          <a:effectLst/>
        </p:spPr>
      </p:cxnSp>
      <p:sp>
        <p:nvSpPr>
          <p:cNvPr id="140" name="Triangle 110">
            <a:extLst>
              <a:ext uri="{FF2B5EF4-FFF2-40B4-BE49-F238E27FC236}">
                <a16:creationId xmlns:a16="http://schemas.microsoft.com/office/drawing/2014/main" xmlns="" id="{1F92A655-DDAD-9A4E-AAC9-F2E55B03FFC1}"/>
              </a:ext>
            </a:extLst>
          </p:cNvPr>
          <p:cNvSpPr/>
          <p:nvPr/>
        </p:nvSpPr>
        <p:spPr>
          <a:xfrm rot="5400000">
            <a:off x="5603120" y="2659818"/>
            <a:ext cx="331225" cy="196947"/>
          </a:xfrm>
          <a:prstGeom prst="triangle">
            <a:avLst/>
          </a:prstGeom>
          <a:solidFill>
            <a:srgbClr val="E7E6E6">
              <a:lumMod val="40000"/>
              <a:lumOff val="60000"/>
            </a:srgbClr>
          </a:solidFill>
          <a:ln w="12700" cap="flat" cmpd="sng" algn="ctr">
            <a:noFill/>
            <a:prstDash val="solid"/>
            <a:miter lim="800000"/>
          </a:ln>
          <a:effectLst/>
        </p:spPr>
        <p:txBody>
          <a:bodyPr rtlCol="0" anchor="ctr"/>
          <a:lstStyle/>
          <a:p>
            <a:pPr algn="ctr">
              <a:defRPr/>
            </a:pPr>
            <a:endParaRPr lang="en-US" sz="2000" b="1" kern="0" dirty="0">
              <a:solidFill>
                <a:prstClr val="white"/>
              </a:solidFill>
              <a:latin typeface="微软雅黑" panose="020B0503020204020204" pitchFamily="34" charset="-122"/>
              <a:ea typeface="微软雅黑" panose="020B0503020204020204" pitchFamily="34" charset="-122"/>
            </a:endParaRPr>
          </a:p>
        </p:txBody>
      </p:sp>
      <p:sp>
        <p:nvSpPr>
          <p:cNvPr id="141" name="Rectangle 99">
            <a:extLst>
              <a:ext uri="{FF2B5EF4-FFF2-40B4-BE49-F238E27FC236}">
                <a16:creationId xmlns:a16="http://schemas.microsoft.com/office/drawing/2014/main" xmlns="" id="{6557EE7B-F6FA-0646-BB57-91DE3E578E8F}"/>
              </a:ext>
            </a:extLst>
          </p:cNvPr>
          <p:cNvSpPr/>
          <p:nvPr/>
        </p:nvSpPr>
        <p:spPr>
          <a:xfrm>
            <a:off x="6160148" y="2530422"/>
            <a:ext cx="3599175" cy="396000"/>
          </a:xfrm>
          <a:prstGeom prst="rect">
            <a:avLst/>
          </a:prstGeom>
          <a:noFill/>
          <a:ln w="19050" cap="flat" cmpd="sng" algn="ctr">
            <a:solidFill>
              <a:srgbClr val="226597"/>
            </a:solidFill>
            <a:prstDash val="dash"/>
            <a:miter lim="800000"/>
          </a:ln>
          <a:effectLst/>
        </p:spPr>
        <p:txBody>
          <a:bodyPr rtlCol="0" anchor="ctr"/>
          <a:lstStyle/>
          <a:p>
            <a:pPr algn="ctr">
              <a:defRPr/>
            </a:pPr>
            <a:endParaRPr lang="en-US" b="1" kern="0" dirty="0">
              <a:solidFill>
                <a:prstClr val="white"/>
              </a:solidFill>
              <a:latin typeface="微软雅黑" panose="020B0503020204020204" pitchFamily="34" charset="-122"/>
              <a:ea typeface="微软雅黑" panose="020B0503020204020204" pitchFamily="34" charset="-122"/>
            </a:endParaRPr>
          </a:p>
        </p:txBody>
      </p:sp>
      <p:sp>
        <p:nvSpPr>
          <p:cNvPr id="142" name="文本框 141">
            <a:extLst>
              <a:ext uri="{FF2B5EF4-FFF2-40B4-BE49-F238E27FC236}">
                <a16:creationId xmlns:a16="http://schemas.microsoft.com/office/drawing/2014/main" xmlns="" id="{2575A183-5E5E-4340-A7B3-830EA8059629}"/>
              </a:ext>
            </a:extLst>
          </p:cNvPr>
          <p:cNvSpPr txBox="1"/>
          <p:nvPr/>
        </p:nvSpPr>
        <p:spPr>
          <a:xfrm>
            <a:off x="6255822" y="2566378"/>
            <a:ext cx="1440694" cy="276999"/>
          </a:xfrm>
          <a:prstGeom prst="rect">
            <a:avLst/>
          </a:prstGeom>
          <a:noFill/>
        </p:spPr>
        <p:txBody>
          <a:bodyPr wrap="square" rtlCol="0">
            <a:spAutoFit/>
          </a:bodyPr>
          <a:lstStyle/>
          <a:p>
            <a:pPr marL="285750" indent="-285750">
              <a:buFont typeface="Wingdings" panose="05000000000000000000" pitchFamily="2" charset="2"/>
              <a:buChar char="n"/>
              <a:defRPr/>
            </a:pPr>
            <a:r>
              <a:rPr lang="zh-CN" altLang="en-US" sz="1200" dirty="0">
                <a:solidFill>
                  <a:prstClr val="black"/>
                </a:solidFill>
                <a:latin typeface="微软雅黑" panose="020B0503020204020204" pitchFamily="34" charset="-122"/>
                <a:ea typeface="微软雅黑" panose="020B0503020204020204" pitchFamily="34" charset="-122"/>
              </a:rPr>
              <a:t>库存周转天数</a:t>
            </a:r>
            <a:endParaRPr lang="en-US" altLang="zh-CN" sz="1200" dirty="0">
              <a:solidFill>
                <a:prstClr val="black"/>
              </a:solidFill>
              <a:latin typeface="微软雅黑" panose="020B0503020204020204" pitchFamily="34" charset="-122"/>
              <a:ea typeface="微软雅黑" panose="020B0503020204020204" pitchFamily="34" charset="-122"/>
            </a:endParaRPr>
          </a:p>
        </p:txBody>
      </p:sp>
      <p:sp>
        <p:nvSpPr>
          <p:cNvPr id="143" name="Rectangle 85">
            <a:extLst>
              <a:ext uri="{FF2B5EF4-FFF2-40B4-BE49-F238E27FC236}">
                <a16:creationId xmlns:a16="http://schemas.microsoft.com/office/drawing/2014/main" xmlns="" id="{CDAFBB12-062B-034D-97AA-572C3BFCD5E5}"/>
              </a:ext>
            </a:extLst>
          </p:cNvPr>
          <p:cNvSpPr/>
          <p:nvPr/>
        </p:nvSpPr>
        <p:spPr>
          <a:xfrm>
            <a:off x="3988466" y="3149012"/>
            <a:ext cx="1548000" cy="331224"/>
          </a:xfrm>
          <a:prstGeom prst="rect">
            <a:avLst/>
          </a:prstGeom>
          <a:solidFill>
            <a:srgbClr val="FFFFFF">
              <a:lumMod val="75000"/>
            </a:srgbClr>
          </a:solidFill>
          <a:ln w="1905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临期管理</a:t>
            </a:r>
            <a:endParaRPr kumimoji="0" lang="en-US" sz="12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44" name="Triangle 110">
            <a:extLst>
              <a:ext uri="{FF2B5EF4-FFF2-40B4-BE49-F238E27FC236}">
                <a16:creationId xmlns:a16="http://schemas.microsoft.com/office/drawing/2014/main" xmlns="" id="{8BED5462-03CD-8641-A23E-1C5BA987F243}"/>
              </a:ext>
            </a:extLst>
          </p:cNvPr>
          <p:cNvSpPr/>
          <p:nvPr/>
        </p:nvSpPr>
        <p:spPr>
          <a:xfrm rot="5400000">
            <a:off x="5622733" y="3230666"/>
            <a:ext cx="331225" cy="196947"/>
          </a:xfrm>
          <a:prstGeom prst="triangle">
            <a:avLst/>
          </a:prstGeom>
          <a:solidFill>
            <a:srgbClr val="E7E6E6">
              <a:lumMod val="40000"/>
              <a:lumOff val="60000"/>
            </a:srgbClr>
          </a:solidFill>
          <a:ln w="12700" cap="flat" cmpd="sng" algn="ctr">
            <a:noFill/>
            <a:prstDash val="solid"/>
            <a:miter lim="800000"/>
          </a:ln>
          <a:effectLst/>
        </p:spPr>
        <p:txBody>
          <a:bodyPr rtlCol="0" anchor="ctr"/>
          <a:lstStyle/>
          <a:p>
            <a:pPr algn="ctr">
              <a:defRPr/>
            </a:pPr>
            <a:endParaRPr lang="en-US" sz="2000" b="1" kern="0" dirty="0">
              <a:solidFill>
                <a:prstClr val="white"/>
              </a:solidFill>
              <a:latin typeface="微软雅黑" panose="020B0503020204020204" pitchFamily="34" charset="-122"/>
              <a:ea typeface="微软雅黑" panose="020B0503020204020204" pitchFamily="34" charset="-122"/>
            </a:endParaRPr>
          </a:p>
        </p:txBody>
      </p:sp>
      <p:sp>
        <p:nvSpPr>
          <p:cNvPr id="145" name="Rectangle 99">
            <a:extLst>
              <a:ext uri="{FF2B5EF4-FFF2-40B4-BE49-F238E27FC236}">
                <a16:creationId xmlns:a16="http://schemas.microsoft.com/office/drawing/2014/main" xmlns="" id="{E4D7D76B-D5A0-8D4E-BA36-D4CC2C2B8DB9}"/>
              </a:ext>
            </a:extLst>
          </p:cNvPr>
          <p:cNvSpPr/>
          <p:nvPr/>
        </p:nvSpPr>
        <p:spPr>
          <a:xfrm>
            <a:off x="6179098" y="3071930"/>
            <a:ext cx="3572617" cy="461665"/>
          </a:xfrm>
          <a:prstGeom prst="rect">
            <a:avLst/>
          </a:prstGeom>
          <a:noFill/>
          <a:ln w="19050" cap="flat" cmpd="sng" algn="ctr">
            <a:solidFill>
              <a:srgbClr val="226597"/>
            </a:solidFill>
            <a:prstDash val="dash"/>
            <a:miter lim="800000"/>
          </a:ln>
          <a:effectLst/>
        </p:spPr>
        <p:txBody>
          <a:bodyPr rtlCol="0" anchor="ctr"/>
          <a:lstStyle/>
          <a:p>
            <a:pPr algn="ctr">
              <a:defRPr/>
            </a:pPr>
            <a:endParaRPr lang="en-US" b="1" kern="0" dirty="0">
              <a:solidFill>
                <a:prstClr val="white"/>
              </a:solidFill>
              <a:latin typeface="微软雅黑" panose="020B0503020204020204" pitchFamily="34" charset="-122"/>
              <a:ea typeface="微软雅黑" panose="020B0503020204020204" pitchFamily="34" charset="-122"/>
            </a:endParaRPr>
          </a:p>
        </p:txBody>
      </p:sp>
      <p:sp>
        <p:nvSpPr>
          <p:cNvPr id="146" name="文本框 145">
            <a:extLst>
              <a:ext uri="{FF2B5EF4-FFF2-40B4-BE49-F238E27FC236}">
                <a16:creationId xmlns:a16="http://schemas.microsoft.com/office/drawing/2014/main" xmlns="" id="{964FE1F5-C9A3-DE44-B7CF-560203935C50}"/>
              </a:ext>
            </a:extLst>
          </p:cNvPr>
          <p:cNvSpPr txBox="1"/>
          <p:nvPr/>
        </p:nvSpPr>
        <p:spPr>
          <a:xfrm>
            <a:off x="6286111" y="3061591"/>
            <a:ext cx="1704593" cy="461665"/>
          </a:xfrm>
          <a:prstGeom prst="rect">
            <a:avLst/>
          </a:prstGeom>
          <a:noFill/>
        </p:spPr>
        <p:txBody>
          <a:bodyPr wrap="square" rtlCol="0">
            <a:spAutoFit/>
          </a:bodyPr>
          <a:lstStyle/>
          <a:p>
            <a:pPr marL="285750" indent="-285750" defTabSz="914478">
              <a:buFont typeface="Wingdings" panose="05000000000000000000" pitchFamily="2" charset="2"/>
              <a:buChar char="n"/>
              <a:defRPr/>
            </a:pPr>
            <a:r>
              <a:rPr lang="zh-CN" altLang="en-US" sz="1200" dirty="0">
                <a:solidFill>
                  <a:prstClr val="black"/>
                </a:solidFill>
                <a:latin typeface="微软雅黑" panose="020B0503020204020204" pitchFamily="34" charset="-122"/>
                <a:ea typeface="微软雅黑" panose="020B0503020204020204" pitchFamily="34" charset="-122"/>
              </a:rPr>
              <a:t>有效期小于</a:t>
            </a:r>
            <a:r>
              <a:rPr lang="en-US" altLang="zh-CN" sz="1200" dirty="0">
                <a:solidFill>
                  <a:prstClr val="black"/>
                </a:solidFill>
                <a:latin typeface="微软雅黑" panose="020B0503020204020204" pitchFamily="34" charset="-122"/>
                <a:ea typeface="微软雅黑" panose="020B0503020204020204" pitchFamily="34" charset="-122"/>
              </a:rPr>
              <a:t>3</a:t>
            </a:r>
            <a:r>
              <a:rPr lang="zh-CN" altLang="en-US" sz="1200" dirty="0">
                <a:solidFill>
                  <a:prstClr val="black"/>
                </a:solidFill>
                <a:latin typeface="微软雅黑" panose="020B0503020204020204" pitchFamily="34" charset="-122"/>
                <a:ea typeface="微软雅黑" panose="020B0503020204020204" pitchFamily="34" charset="-122"/>
              </a:rPr>
              <a:t>个月品种占比</a:t>
            </a:r>
          </a:p>
        </p:txBody>
      </p:sp>
      <p:sp>
        <p:nvSpPr>
          <p:cNvPr id="147" name="文本框 146">
            <a:extLst>
              <a:ext uri="{FF2B5EF4-FFF2-40B4-BE49-F238E27FC236}">
                <a16:creationId xmlns:a16="http://schemas.microsoft.com/office/drawing/2014/main" xmlns="" id="{A0194D99-CD6C-BC49-8D63-84D86661B366}"/>
              </a:ext>
            </a:extLst>
          </p:cNvPr>
          <p:cNvSpPr txBox="1"/>
          <p:nvPr/>
        </p:nvSpPr>
        <p:spPr>
          <a:xfrm>
            <a:off x="7860813" y="2568138"/>
            <a:ext cx="1440694" cy="276999"/>
          </a:xfrm>
          <a:prstGeom prst="rect">
            <a:avLst/>
          </a:prstGeom>
          <a:noFill/>
        </p:spPr>
        <p:txBody>
          <a:bodyPr wrap="square" rtlCol="0">
            <a:spAutoFit/>
          </a:bodyPr>
          <a:lstStyle/>
          <a:p>
            <a:pPr marL="285750" indent="-285750">
              <a:buFont typeface="Wingdings" panose="05000000000000000000" pitchFamily="2" charset="2"/>
              <a:buChar char="n"/>
              <a:defRPr/>
            </a:pPr>
            <a:r>
              <a:rPr lang="zh-CN" altLang="en-US" sz="1200" dirty="0">
                <a:solidFill>
                  <a:prstClr val="black"/>
                </a:solidFill>
                <a:latin typeface="微软雅黑" panose="020B0503020204020204" pitchFamily="34" charset="-122"/>
                <a:ea typeface="微软雅黑" panose="020B0503020204020204" pitchFamily="34" charset="-122"/>
              </a:rPr>
              <a:t>库存可销天数</a:t>
            </a:r>
            <a:endParaRPr lang="en-US" altLang="zh-CN" sz="1200" dirty="0">
              <a:solidFill>
                <a:prstClr val="black"/>
              </a:solidFill>
              <a:latin typeface="微软雅黑" panose="020B0503020204020204" pitchFamily="34" charset="-122"/>
              <a:ea typeface="微软雅黑" panose="020B0503020204020204" pitchFamily="34" charset="-122"/>
            </a:endParaRPr>
          </a:p>
        </p:txBody>
      </p:sp>
      <p:sp>
        <p:nvSpPr>
          <p:cNvPr id="148" name="文本框 147">
            <a:extLst>
              <a:ext uri="{FF2B5EF4-FFF2-40B4-BE49-F238E27FC236}">
                <a16:creationId xmlns:a16="http://schemas.microsoft.com/office/drawing/2014/main" xmlns="" id="{1B0B9656-6E7A-7B4D-97F7-D0C01D6C7792}"/>
              </a:ext>
            </a:extLst>
          </p:cNvPr>
          <p:cNvSpPr txBox="1"/>
          <p:nvPr/>
        </p:nvSpPr>
        <p:spPr>
          <a:xfrm>
            <a:off x="7932012" y="3161611"/>
            <a:ext cx="1548415" cy="276999"/>
          </a:xfrm>
          <a:prstGeom prst="rect">
            <a:avLst/>
          </a:prstGeom>
          <a:noFill/>
        </p:spPr>
        <p:txBody>
          <a:bodyPr wrap="square" rtlCol="0">
            <a:spAutoFit/>
          </a:bodyPr>
          <a:lstStyle/>
          <a:p>
            <a:pPr marL="285750" indent="-285750" defTabSz="914478">
              <a:buFont typeface="Wingdings" panose="05000000000000000000" pitchFamily="2" charset="2"/>
              <a:buChar char="n"/>
              <a:defRPr/>
            </a:pPr>
            <a:r>
              <a:rPr lang="zh-CN" altLang="en-US" sz="1200" dirty="0">
                <a:solidFill>
                  <a:prstClr val="black"/>
                </a:solidFill>
                <a:latin typeface="微软雅黑" panose="020B0503020204020204" pitchFamily="34" charset="-122"/>
                <a:ea typeface="微软雅黑" panose="020B0503020204020204" pitchFamily="34" charset="-122"/>
              </a:rPr>
              <a:t>过效期库存</a:t>
            </a:r>
          </a:p>
        </p:txBody>
      </p:sp>
      <p:cxnSp>
        <p:nvCxnSpPr>
          <p:cNvPr id="149" name="Elbow Connector 149">
            <a:extLst>
              <a:ext uri="{FF2B5EF4-FFF2-40B4-BE49-F238E27FC236}">
                <a16:creationId xmlns:a16="http://schemas.microsoft.com/office/drawing/2014/main" xmlns="" id="{FED588E5-7255-F84E-9A01-253EC6E003CC}"/>
              </a:ext>
            </a:extLst>
          </p:cNvPr>
          <p:cNvCxnSpPr>
            <a:cxnSpLocks/>
            <a:stCxn id="137" idx="3"/>
            <a:endCxn id="143" idx="1"/>
          </p:cNvCxnSpPr>
          <p:nvPr/>
        </p:nvCxnSpPr>
        <p:spPr>
          <a:xfrm>
            <a:off x="3391802" y="3020492"/>
            <a:ext cx="596664" cy="294133"/>
          </a:xfrm>
          <a:prstGeom prst="bentConnector3">
            <a:avLst>
              <a:gd name="adj1" fmla="val 50000"/>
            </a:avLst>
          </a:prstGeom>
          <a:noFill/>
          <a:ln w="6350" cap="flat" cmpd="sng" algn="ctr">
            <a:solidFill>
              <a:srgbClr val="226597"/>
            </a:solidFill>
            <a:prstDash val="solid"/>
            <a:miter lim="800000"/>
          </a:ln>
          <a:effectLst/>
        </p:spPr>
      </p:cxnSp>
      <p:cxnSp>
        <p:nvCxnSpPr>
          <p:cNvPr id="150" name="Elbow Connector 149">
            <a:extLst>
              <a:ext uri="{FF2B5EF4-FFF2-40B4-BE49-F238E27FC236}">
                <a16:creationId xmlns:a16="http://schemas.microsoft.com/office/drawing/2014/main" xmlns="" id="{B0FC5498-ADA7-7845-BA78-306B166B173C}"/>
              </a:ext>
            </a:extLst>
          </p:cNvPr>
          <p:cNvCxnSpPr>
            <a:cxnSpLocks/>
            <a:stCxn id="80" idx="3"/>
            <a:endCxn id="137" idx="1"/>
          </p:cNvCxnSpPr>
          <p:nvPr/>
        </p:nvCxnSpPr>
        <p:spPr>
          <a:xfrm flipV="1">
            <a:off x="1575628" y="3020491"/>
            <a:ext cx="448175" cy="1088354"/>
          </a:xfrm>
          <a:prstGeom prst="bentConnector3">
            <a:avLst>
              <a:gd name="adj1" fmla="val 50000"/>
            </a:avLst>
          </a:prstGeom>
          <a:noFill/>
          <a:ln w="6350" cap="flat" cmpd="sng" algn="ctr">
            <a:solidFill>
              <a:srgbClr val="226597"/>
            </a:solidFill>
            <a:prstDash val="solid"/>
            <a:miter lim="800000"/>
          </a:ln>
          <a:effectLst/>
        </p:spPr>
      </p:cxnSp>
    </p:spTree>
    <p:extLst>
      <p:ext uri="{BB962C8B-B14F-4D97-AF65-F5344CB8AC3E}">
        <p14:creationId xmlns:p14="http://schemas.microsoft.com/office/powerpoint/2010/main" val="1477819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p:spPr>
        <p:txBody>
          <a:bodyPr wrap="square" rtlCol="0">
            <a:spAutoFit/>
          </a:bodyPr>
          <a:lstStyle/>
          <a:p>
            <a:r>
              <a:rPr lang="zh-CN" altLang="en-US" dirty="0"/>
              <a:t>推行数据治理带来的整体效果</a:t>
            </a:r>
          </a:p>
        </p:txBody>
      </p:sp>
      <p:sp>
        <p:nvSpPr>
          <p:cNvPr id="21" name="文本框 20"/>
          <p:cNvSpPr txBox="1"/>
          <p:nvPr/>
        </p:nvSpPr>
        <p:spPr>
          <a:xfrm>
            <a:off x="2448708" y="787908"/>
            <a:ext cx="8883310" cy="1091565"/>
          </a:xfrm>
          <a:prstGeom prst="rect">
            <a:avLst/>
          </a:prstGeom>
          <a:noFill/>
        </p:spPr>
        <p:txBody>
          <a:bodyPr wrap="square" rtlCol="0">
            <a:spAutoFit/>
          </a:bodyPr>
          <a:lstStyle/>
          <a:p>
            <a:pPr>
              <a:spcBef>
                <a:spcPts val="600"/>
              </a:spcBef>
            </a:pPr>
            <a:r>
              <a:rPr lang="zh-CN" altLang="en-US" sz="1500" dirty="0">
                <a:solidFill>
                  <a:prstClr val="black"/>
                </a:solidFill>
                <a:latin typeface="Songti SC" panose="02010800040101010101" charset="-122"/>
                <a:ea typeface="Songti SC" panose="02010800040101010101" charset="-122"/>
                <a:cs typeface="Songti SC" panose="02010800040101010101" charset="-122"/>
              </a:rPr>
              <a:t>通过“九横四纵”中的</a:t>
            </a:r>
            <a:r>
              <a:rPr lang="zh-CN" altLang="en-US" sz="1500" dirty="0">
                <a:solidFill>
                  <a:srgbClr val="5B9BD5">
                    <a:lumMod val="75000"/>
                  </a:srgbClr>
                </a:solidFill>
                <a:latin typeface="Songti SC" panose="02010800040101010101" charset="-122"/>
                <a:ea typeface="Songti SC" panose="02010800040101010101" charset="-122"/>
                <a:cs typeface="Songti SC" panose="02010800040101010101" charset="-122"/>
              </a:rPr>
              <a:t>数据标准管理</a:t>
            </a:r>
            <a:r>
              <a:rPr lang="zh-CN" altLang="en-US" sz="1500" dirty="0">
                <a:solidFill>
                  <a:prstClr val="black"/>
                </a:solidFill>
                <a:latin typeface="Songti SC" panose="02010800040101010101" charset="-122"/>
                <a:ea typeface="Songti SC" panose="02010800040101010101" charset="-122"/>
                <a:cs typeface="Songti SC" panose="02010800040101010101" charset="-122"/>
              </a:rPr>
              <a:t>和</a:t>
            </a:r>
            <a:r>
              <a:rPr lang="zh-CN" altLang="en-US" sz="1500" dirty="0">
                <a:solidFill>
                  <a:srgbClr val="0070C0"/>
                </a:solidFill>
                <a:latin typeface="Songti SC" panose="02010800040101010101" charset="-122"/>
                <a:ea typeface="Songti SC" panose="02010800040101010101" charset="-122"/>
                <a:cs typeface="Songti SC" panose="02010800040101010101" charset="-122"/>
              </a:rPr>
              <a:t>元数据管理</a:t>
            </a:r>
            <a:r>
              <a:rPr lang="zh-CN" altLang="en-US" sz="1500" dirty="0">
                <a:solidFill>
                  <a:prstClr val="black"/>
                </a:solidFill>
                <a:latin typeface="Songti SC" panose="02010800040101010101" charset="-122"/>
                <a:ea typeface="Songti SC" panose="02010800040101010101" charset="-122"/>
                <a:cs typeface="Songti SC" panose="02010800040101010101" charset="-122"/>
              </a:rPr>
              <a:t>逐步解决</a:t>
            </a:r>
            <a:r>
              <a:rPr lang="zh-CN" altLang="en-US" sz="1500" dirty="0">
                <a:solidFill>
                  <a:prstClr val="black"/>
                </a:solidFill>
                <a:latin typeface="Songti SC" panose="02010800040101010101" charset="-122"/>
                <a:ea typeface="Songti SC" panose="02010800040101010101" charset="-122"/>
                <a:cs typeface="Songti SC" panose="02010800040101010101" charset="-122"/>
                <a:sym typeface="+mn-ea"/>
              </a:rPr>
              <a:t>数据</a:t>
            </a:r>
            <a:r>
              <a:rPr lang="zh-CN" altLang="en-US" sz="1500" dirty="0">
                <a:solidFill>
                  <a:srgbClr val="5B9BD5">
                    <a:lumMod val="75000"/>
                  </a:srgbClr>
                </a:solidFill>
                <a:latin typeface="Songti SC" panose="02010800040101010101" charset="-122"/>
                <a:ea typeface="Songti SC" panose="02010800040101010101" charset="-122"/>
                <a:cs typeface="Songti SC" panose="02010800040101010101" charset="-122"/>
                <a:sym typeface="+mn-ea"/>
              </a:rPr>
              <a:t>定义不统一，数出多门</a:t>
            </a:r>
            <a:r>
              <a:rPr lang="zh-CN" altLang="en-US" sz="1500" dirty="0">
                <a:solidFill>
                  <a:prstClr val="black"/>
                </a:solidFill>
                <a:latin typeface="Songti SC" panose="02010800040101010101" charset="-122"/>
                <a:ea typeface="Songti SC" panose="02010800040101010101" charset="-122"/>
                <a:cs typeface="Songti SC" panose="02010800040101010101" charset="-122"/>
                <a:sym typeface="+mn-ea"/>
              </a:rPr>
              <a:t>的问题，提前扫清公司实现数字化转型战略道路上的障碍</a:t>
            </a:r>
            <a:r>
              <a:rPr lang="zh-CN" altLang="en-US" sz="1500" dirty="0">
                <a:solidFill>
                  <a:prstClr val="black"/>
                </a:solidFill>
                <a:latin typeface="Songti SC" panose="02010800040101010101" charset="-122"/>
                <a:ea typeface="Songti SC" panose="02010800040101010101" charset="-122"/>
                <a:cs typeface="Songti SC" panose="02010800040101010101" charset="-122"/>
              </a:rPr>
              <a:t>，实现管理层面的</a:t>
            </a:r>
            <a:r>
              <a:rPr lang="zh-CN" altLang="en-US" sz="1500" dirty="0">
                <a:solidFill>
                  <a:srgbClr val="5B9BD5">
                    <a:lumMod val="75000"/>
                  </a:srgbClr>
                </a:solidFill>
                <a:latin typeface="Songti SC" panose="02010800040101010101" charset="-122"/>
                <a:ea typeface="Songti SC" panose="02010800040101010101" charset="-122"/>
                <a:cs typeface="Songti SC" panose="02010800040101010101" charset="-122"/>
              </a:rPr>
              <a:t>数据统一定义</a:t>
            </a:r>
            <a:r>
              <a:rPr lang="zh-CN" altLang="en-US" sz="1500" dirty="0">
                <a:solidFill>
                  <a:prstClr val="black"/>
                </a:solidFill>
                <a:latin typeface="Songti SC" panose="02010800040101010101" charset="-122"/>
                <a:ea typeface="Songti SC" panose="02010800040101010101" charset="-122"/>
                <a:cs typeface="Songti SC" panose="02010800040101010101" charset="-122"/>
              </a:rPr>
              <a:t>。</a:t>
            </a:r>
          </a:p>
          <a:p>
            <a:pPr>
              <a:spcBef>
                <a:spcPts val="600"/>
              </a:spcBef>
            </a:pPr>
            <a:r>
              <a:rPr lang="zh-CN" altLang="en-US" sz="1500" dirty="0">
                <a:solidFill>
                  <a:prstClr val="black"/>
                </a:solidFill>
                <a:latin typeface="Songti SC" panose="02010800040101010101" charset="-122"/>
                <a:ea typeface="Songti SC" panose="02010800040101010101" charset="-122"/>
                <a:cs typeface="Songti SC" panose="02010800040101010101" charset="-122"/>
              </a:rPr>
              <a:t>通过</a:t>
            </a:r>
            <a:r>
              <a:rPr lang="zh-CN" altLang="en-US" sz="1500" dirty="0">
                <a:solidFill>
                  <a:srgbClr val="5B9BD5">
                    <a:lumMod val="75000"/>
                  </a:srgbClr>
                </a:solidFill>
                <a:latin typeface="Songti SC" panose="02010800040101010101" charset="-122"/>
                <a:ea typeface="Songti SC" panose="02010800040101010101" charset="-122"/>
                <a:cs typeface="Songti SC" panose="02010800040101010101" charset="-122"/>
              </a:rPr>
              <a:t>数据模型</a:t>
            </a:r>
            <a:r>
              <a:rPr lang="zh-CN" altLang="en-US" sz="1500" dirty="0">
                <a:solidFill>
                  <a:prstClr val="black"/>
                </a:solidFill>
                <a:latin typeface="Songti SC" panose="02010800040101010101" charset="-122"/>
                <a:ea typeface="Songti SC" panose="02010800040101010101" charset="-122"/>
                <a:cs typeface="Songti SC" panose="02010800040101010101" charset="-122"/>
              </a:rPr>
              <a:t>为后续实现</a:t>
            </a:r>
            <a:r>
              <a:rPr lang="zh-CN" altLang="en-US" sz="1500" b="1" dirty="0">
                <a:solidFill>
                  <a:srgbClr val="5B9BD5"/>
                </a:solidFill>
                <a:latin typeface="Songti SC Bold" panose="02010800040101010101" charset="-122"/>
                <a:ea typeface="Songti SC Bold" panose="02010800040101010101" charset="-122"/>
                <a:cs typeface="Songti SC" panose="02010800040101010101" charset="-122"/>
              </a:rPr>
              <a:t>数据应用</a:t>
            </a:r>
            <a:r>
              <a:rPr lang="zh-CN" altLang="en-US" sz="1500" dirty="0">
                <a:solidFill>
                  <a:prstClr val="black"/>
                </a:solidFill>
                <a:latin typeface="Songti SC" panose="02010800040101010101" charset="-122"/>
                <a:ea typeface="Songti SC" panose="02010800040101010101" charset="-122"/>
                <a:cs typeface="Songti SC" panose="02010800040101010101" charset="-122"/>
              </a:rPr>
              <a:t>以提供决策支持打好基础，支撑管理层掌握公司生产经营的整体状况，统筹资源分配，制定战略规划等；</a:t>
            </a:r>
          </a:p>
        </p:txBody>
      </p:sp>
      <p:sp>
        <p:nvSpPr>
          <p:cNvPr id="22" name="文本框 21"/>
          <p:cNvSpPr txBox="1"/>
          <p:nvPr/>
        </p:nvSpPr>
        <p:spPr>
          <a:xfrm>
            <a:off x="2448708" y="2099069"/>
            <a:ext cx="8883310" cy="1014730"/>
          </a:xfrm>
          <a:prstGeom prst="rect">
            <a:avLst/>
          </a:prstGeom>
          <a:noFill/>
        </p:spPr>
        <p:txBody>
          <a:bodyPr wrap="square" rtlCol="0">
            <a:spAutoFit/>
          </a:bodyPr>
          <a:lstStyle/>
          <a:p>
            <a:r>
              <a:rPr lang="zh-CN" altLang="en-US" sz="1500" dirty="0">
                <a:solidFill>
                  <a:prstClr val="black"/>
                </a:solidFill>
                <a:latin typeface="Songti SC" panose="02010800040101010101" charset="-122"/>
                <a:ea typeface="Songti SC" panose="02010800040101010101" charset="-122"/>
                <a:cs typeface="Songti SC" panose="02010800040101010101" charset="-122"/>
              </a:rPr>
              <a:t>跨板块业务领域数据标准不统一、基础数据不一致，在公司跨板块、跨业务之间数据协同与共享造成了壁垒，通过“九横四纵”中的</a:t>
            </a:r>
            <a:r>
              <a:rPr lang="zh-CN" altLang="en-US" sz="1500" dirty="0">
                <a:solidFill>
                  <a:srgbClr val="5B9BD5">
                    <a:lumMod val="75000"/>
                  </a:srgbClr>
                </a:solidFill>
                <a:latin typeface="Songti SC" panose="02010800040101010101" charset="-122"/>
                <a:ea typeface="Songti SC" panose="02010800040101010101" charset="-122"/>
                <a:cs typeface="Songti SC" panose="02010800040101010101" charset="-122"/>
              </a:rPr>
              <a:t>数据标准管理</a:t>
            </a:r>
            <a:r>
              <a:rPr lang="zh-CN" altLang="en-US" sz="1500" dirty="0">
                <a:solidFill>
                  <a:prstClr val="black"/>
                </a:solidFill>
                <a:latin typeface="Songti SC" panose="02010800040101010101" charset="-122"/>
                <a:ea typeface="Songti SC" panose="02010800040101010101" charset="-122"/>
                <a:cs typeface="Songti SC" panose="02010800040101010101" charset="-122"/>
              </a:rPr>
              <a:t>和</a:t>
            </a:r>
            <a:r>
              <a:rPr lang="zh-CN" altLang="en-US" sz="1500" dirty="0">
                <a:solidFill>
                  <a:srgbClr val="5B9BD5">
                    <a:lumMod val="75000"/>
                  </a:srgbClr>
                </a:solidFill>
                <a:latin typeface="Songti SC" panose="02010800040101010101" charset="-122"/>
                <a:ea typeface="Songti SC" panose="02010800040101010101" charset="-122"/>
                <a:cs typeface="Songti SC" panose="02010800040101010101" charset="-122"/>
              </a:rPr>
              <a:t>主数据管理</a:t>
            </a:r>
            <a:r>
              <a:rPr lang="zh-CN" altLang="en-US" sz="1500" dirty="0">
                <a:solidFill>
                  <a:prstClr val="black"/>
                </a:solidFill>
                <a:latin typeface="Songti SC" panose="02010800040101010101" charset="-122"/>
                <a:ea typeface="Songti SC" panose="02010800040101010101" charset="-122"/>
                <a:cs typeface="Songti SC" panose="02010800040101010101" charset="-122"/>
              </a:rPr>
              <a:t>等，促进信息资产的</a:t>
            </a:r>
            <a:r>
              <a:rPr lang="zh-CN" altLang="en-US" sz="1500" dirty="0">
                <a:solidFill>
                  <a:srgbClr val="5B9BD5">
                    <a:lumMod val="75000"/>
                  </a:srgbClr>
                </a:solidFill>
                <a:latin typeface="Songti SC" panose="02010800040101010101" charset="-122"/>
                <a:ea typeface="Songti SC" panose="02010800040101010101" charset="-122"/>
                <a:cs typeface="Songti SC" panose="02010800040101010101" charset="-122"/>
              </a:rPr>
              <a:t>一致性</a:t>
            </a:r>
            <a:r>
              <a:rPr lang="zh-CN" altLang="en-US" sz="1500" dirty="0">
                <a:solidFill>
                  <a:prstClr val="black"/>
                </a:solidFill>
                <a:latin typeface="Songti SC" panose="02010800040101010101" charset="-122"/>
                <a:ea typeface="Songti SC" panose="02010800040101010101" charset="-122"/>
                <a:cs typeface="Songti SC" panose="02010800040101010101" charset="-122"/>
              </a:rPr>
              <a:t>，提升</a:t>
            </a:r>
            <a:r>
              <a:rPr lang="zh-CN" altLang="en-US" sz="1500" dirty="0">
                <a:solidFill>
                  <a:srgbClr val="5B9BD5">
                    <a:lumMod val="75000"/>
                  </a:srgbClr>
                </a:solidFill>
                <a:latin typeface="Songti SC" panose="02010800040101010101" charset="-122"/>
                <a:ea typeface="Songti SC" panose="02010800040101010101" charset="-122"/>
                <a:cs typeface="Songti SC" panose="02010800040101010101" charset="-122"/>
              </a:rPr>
              <a:t>数据协同能力</a:t>
            </a:r>
            <a:r>
              <a:rPr lang="zh-CN" altLang="en-US" sz="1500" dirty="0">
                <a:solidFill>
                  <a:prstClr val="black"/>
                </a:solidFill>
                <a:latin typeface="Songti SC" panose="02010800040101010101" charset="-122"/>
                <a:ea typeface="Songti SC" panose="02010800040101010101" charset="-122"/>
                <a:cs typeface="Songti SC" panose="02010800040101010101" charset="-122"/>
              </a:rPr>
              <a:t>；提升数据</a:t>
            </a:r>
            <a:r>
              <a:rPr lang="zh-CN" altLang="en-US" sz="1500" dirty="0">
                <a:solidFill>
                  <a:srgbClr val="5B9BD5">
                    <a:lumMod val="75000"/>
                  </a:srgbClr>
                </a:solidFill>
                <a:latin typeface="Songti SC" panose="02010800040101010101" charset="-122"/>
                <a:ea typeface="Songti SC" panose="02010800040101010101" charset="-122"/>
                <a:cs typeface="Songti SC" panose="02010800040101010101" charset="-122"/>
              </a:rPr>
              <a:t>自动化汇总分析能力</a:t>
            </a:r>
            <a:r>
              <a:rPr lang="zh-CN" altLang="en-US" sz="1500" dirty="0">
                <a:solidFill>
                  <a:prstClr val="black"/>
                </a:solidFill>
                <a:latin typeface="Songti SC" panose="02010800040101010101" charset="-122"/>
                <a:ea typeface="Songti SC" panose="02010800040101010101" charset="-122"/>
                <a:cs typeface="Songti SC" panose="02010800040101010101" charset="-122"/>
              </a:rPr>
              <a:t>，减少手工统计和分析。通过数据分析全景图，提高企业生产运营数字化水平。</a:t>
            </a:r>
          </a:p>
        </p:txBody>
      </p:sp>
      <p:sp>
        <p:nvSpPr>
          <p:cNvPr id="23" name="文本框 22"/>
          <p:cNvSpPr txBox="1"/>
          <p:nvPr/>
        </p:nvSpPr>
        <p:spPr>
          <a:xfrm>
            <a:off x="2448707" y="3460483"/>
            <a:ext cx="8883311" cy="783590"/>
          </a:xfrm>
          <a:prstGeom prst="rect">
            <a:avLst/>
          </a:prstGeom>
          <a:noFill/>
        </p:spPr>
        <p:txBody>
          <a:bodyPr wrap="square" rtlCol="0">
            <a:spAutoFit/>
          </a:bodyPr>
          <a:lstStyle/>
          <a:p>
            <a:r>
              <a:rPr lang="zh-CN" altLang="en-US" sz="1500" dirty="0">
                <a:solidFill>
                  <a:prstClr val="black"/>
                </a:solidFill>
                <a:latin typeface="Songti SC Regular" panose="02010800040101010101" charset="-122"/>
                <a:ea typeface="Songti SC Regular" panose="02010800040101010101" charset="-122"/>
                <a:cs typeface="Songti SC Regular" panose="02010800040101010101" charset="-122"/>
              </a:rPr>
              <a:t>将“九横四纵”的</a:t>
            </a:r>
            <a:r>
              <a:rPr lang="zh-CN" altLang="en-US" sz="1500" dirty="0">
                <a:solidFill>
                  <a:srgbClr val="5B9BD5">
                    <a:lumMod val="75000"/>
                  </a:srgbClr>
                </a:solidFill>
                <a:latin typeface="Songti SC Regular" panose="02010800040101010101" charset="-122"/>
                <a:ea typeface="Songti SC Regular" panose="02010800040101010101" charset="-122"/>
                <a:cs typeface="Songti SC Regular" panose="02010800040101010101" charset="-122"/>
              </a:rPr>
              <a:t>数据标准、数据架构、元数据、主数据、数据质量</a:t>
            </a:r>
            <a:r>
              <a:rPr lang="zh-CN" altLang="en-US" sz="1500" dirty="0">
                <a:solidFill>
                  <a:prstClr val="black"/>
                </a:solidFill>
                <a:latin typeface="Songti SC Regular" panose="02010800040101010101" charset="-122"/>
                <a:ea typeface="Songti SC Regular" panose="02010800040101010101" charset="-122"/>
                <a:cs typeface="Songti SC Regular" panose="02010800040101010101" charset="-122"/>
              </a:rPr>
              <a:t>等关键数据管理领域，贯穿于信息系统的生命周期中。提升信息系统的建设效率，保障数据质量</a:t>
            </a:r>
            <a:r>
              <a:rPr lang="en-US" altLang="zh-CN" sz="1500" dirty="0">
                <a:solidFill>
                  <a:prstClr val="black"/>
                </a:solidFill>
                <a:latin typeface="Songti SC Regular" panose="02010800040101010101" charset="-122"/>
                <a:ea typeface="Songti SC Regular" panose="02010800040101010101" charset="-122"/>
                <a:cs typeface="Songti SC Regular" panose="02010800040101010101" charset="-122"/>
              </a:rPr>
              <a:t>;</a:t>
            </a:r>
            <a:r>
              <a:rPr lang="zh-CN" altLang="en-US" sz="1500" dirty="0">
                <a:solidFill>
                  <a:prstClr val="black"/>
                </a:solidFill>
                <a:latin typeface="Songti SC Regular" panose="02010800040101010101" charset="-122"/>
                <a:ea typeface="Songti SC Regular" panose="02010800040101010101" charset="-122"/>
                <a:cs typeface="Songti SC Regular" panose="02010800040101010101" charset="-122"/>
              </a:rPr>
              <a:t> 保障数据互通，避免信息孤岛。为企业实现</a:t>
            </a:r>
            <a:r>
              <a:rPr lang="zh-CN" altLang="en-US" sz="1500" b="1" dirty="0">
                <a:solidFill>
                  <a:prstClr val="black"/>
                </a:solidFill>
                <a:latin typeface="Songti SC Bold" panose="02010800040101010101" charset="-122"/>
                <a:ea typeface="Songti SC Bold" panose="02010800040101010101" charset="-122"/>
                <a:cs typeface="Songti SC Regular" panose="02010800040101010101" charset="-122"/>
              </a:rPr>
              <a:t>智能制造</a:t>
            </a:r>
            <a:r>
              <a:rPr lang="zh-CN" altLang="en-US" sz="1500" dirty="0">
                <a:solidFill>
                  <a:prstClr val="black"/>
                </a:solidFill>
                <a:latin typeface="Songti SC Regular" panose="02010800040101010101" charset="-122"/>
                <a:ea typeface="Songti SC Regular" panose="02010800040101010101" charset="-122"/>
                <a:cs typeface="Songti SC Regular" panose="02010800040101010101" charset="-122"/>
              </a:rPr>
              <a:t>体系建设打好基础。</a:t>
            </a:r>
          </a:p>
        </p:txBody>
      </p:sp>
      <p:grpSp>
        <p:nvGrpSpPr>
          <p:cNvPr id="24" name="组合 23"/>
          <p:cNvGrpSpPr/>
          <p:nvPr/>
        </p:nvGrpSpPr>
        <p:grpSpPr>
          <a:xfrm>
            <a:off x="2448708" y="4192537"/>
            <a:ext cx="9012107" cy="2228348"/>
            <a:chOff x="1050565" y="4318225"/>
            <a:chExt cx="9869061" cy="2228348"/>
          </a:xfrm>
        </p:grpSpPr>
        <p:sp>
          <p:nvSpPr>
            <p:cNvPr id="25" name="箭头: 右 9"/>
            <p:cNvSpPr/>
            <p:nvPr/>
          </p:nvSpPr>
          <p:spPr>
            <a:xfrm>
              <a:off x="1080844" y="4405720"/>
              <a:ext cx="9838782" cy="302119"/>
            </a:xfrm>
            <a:prstGeom prst="rightArrow">
              <a:avLst/>
            </a:prstGeom>
            <a:solidFill>
              <a:sysClr val="window" lastClr="FFFFFF">
                <a:lumMod val="85000"/>
              </a:sys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prstClr val="black"/>
                </a:solidFill>
                <a:effectLst/>
                <a:uLnTx/>
                <a:uFillTx/>
                <a:latin typeface="Songti SC Regular" panose="02010800040101010101" charset="-122"/>
                <a:ea typeface="Songti SC Regular" panose="02010800040101010101" charset="-122"/>
              </a:endParaRPr>
            </a:p>
          </p:txBody>
        </p:sp>
        <p:sp>
          <p:nvSpPr>
            <p:cNvPr id="26" name="矩形: 圆角 7"/>
            <p:cNvSpPr/>
            <p:nvPr/>
          </p:nvSpPr>
          <p:spPr>
            <a:xfrm>
              <a:off x="1637413" y="4318225"/>
              <a:ext cx="1073426" cy="389614"/>
            </a:xfrm>
            <a:prstGeom prst="roundRect">
              <a:avLst/>
            </a:prstGeom>
            <a:solidFill>
              <a:srgbClr val="5B9BD5">
                <a:lumMod val="20000"/>
                <a:lumOff val="8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Songti SC Regular" panose="02010800040101010101" charset="-122"/>
                  <a:ea typeface="Songti SC Regular" panose="02010800040101010101" charset="-122"/>
                </a:rPr>
                <a:t>立项需求</a:t>
              </a:r>
            </a:p>
          </p:txBody>
        </p:sp>
        <p:sp>
          <p:nvSpPr>
            <p:cNvPr id="27" name="矩形: 圆角 54"/>
            <p:cNvSpPr/>
            <p:nvPr/>
          </p:nvSpPr>
          <p:spPr>
            <a:xfrm>
              <a:off x="4150780" y="4318225"/>
              <a:ext cx="1073426" cy="389614"/>
            </a:xfrm>
            <a:prstGeom prst="roundRect">
              <a:avLst/>
            </a:prstGeom>
            <a:solidFill>
              <a:srgbClr val="5B9BD5">
                <a:lumMod val="20000"/>
                <a:lumOff val="8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Songti SC Regular" panose="02010800040101010101" charset="-122"/>
                  <a:ea typeface="Songti SC Regular" panose="02010800040101010101" charset="-122"/>
                </a:rPr>
                <a:t>蓝图设计</a:t>
              </a:r>
            </a:p>
          </p:txBody>
        </p:sp>
        <p:sp>
          <p:nvSpPr>
            <p:cNvPr id="28" name="矩形: 圆角 55"/>
            <p:cNvSpPr/>
            <p:nvPr/>
          </p:nvSpPr>
          <p:spPr>
            <a:xfrm>
              <a:off x="6664147" y="4318225"/>
              <a:ext cx="1073426" cy="389614"/>
            </a:xfrm>
            <a:prstGeom prst="roundRect">
              <a:avLst/>
            </a:prstGeom>
            <a:solidFill>
              <a:srgbClr val="5B9BD5">
                <a:lumMod val="20000"/>
                <a:lumOff val="8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Songti SC Regular" panose="02010800040101010101" charset="-122"/>
                  <a:ea typeface="Songti SC Regular" panose="02010800040101010101" charset="-122"/>
                </a:rPr>
                <a:t>开发上线</a:t>
              </a:r>
            </a:p>
          </p:txBody>
        </p:sp>
        <p:sp>
          <p:nvSpPr>
            <p:cNvPr id="29" name="矩形: 圆角 56"/>
            <p:cNvSpPr/>
            <p:nvPr/>
          </p:nvSpPr>
          <p:spPr>
            <a:xfrm>
              <a:off x="9177513" y="4318225"/>
              <a:ext cx="1073426" cy="389614"/>
            </a:xfrm>
            <a:prstGeom prst="roundRect">
              <a:avLst/>
            </a:prstGeom>
            <a:solidFill>
              <a:srgbClr val="5B9BD5">
                <a:lumMod val="20000"/>
                <a:lumOff val="8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Songti SC Regular" panose="02010800040101010101" charset="-122"/>
                  <a:ea typeface="Songti SC Regular" panose="02010800040101010101" charset="-122"/>
                </a:rPr>
                <a:t>持续运营</a:t>
              </a:r>
            </a:p>
          </p:txBody>
        </p:sp>
        <p:sp>
          <p:nvSpPr>
            <p:cNvPr id="30" name="文本框 29"/>
            <p:cNvSpPr txBox="1"/>
            <p:nvPr/>
          </p:nvSpPr>
          <p:spPr>
            <a:xfrm>
              <a:off x="1050565" y="4716503"/>
              <a:ext cx="2247123" cy="1645285"/>
            </a:xfrm>
            <a:prstGeom prst="rect">
              <a:avLst/>
            </a:prstGeom>
            <a:noFill/>
          </p:spPr>
          <p:txBody>
            <a:bodyPr wrap="square" rtlCol="0">
              <a:spAutoFit/>
            </a:bodyPr>
            <a:lstStyle/>
            <a:p>
              <a:pPr marL="0" marR="0" lvl="0" indent="0" defTabSz="914400" eaLnBrk="1" fontAlgn="auto" latinLnBrk="0" hangingPunct="1">
                <a:lnSpc>
                  <a:spcPct val="100000"/>
                </a:lnSpc>
                <a:spcBef>
                  <a:spcPts val="600"/>
                </a:spcBef>
                <a:spcAft>
                  <a:spcPts val="0"/>
                </a:spcAft>
                <a:buClrTx/>
                <a:buSzTx/>
                <a:buFontTx/>
                <a:buNone/>
                <a:tabLst/>
                <a:defRPr/>
              </a:pPr>
              <a:r>
                <a:rPr kumimoji="0" lang="zh-CN" altLang="en-US" sz="1200" b="1" i="0" u="none" strike="noStrike" kern="0" cap="none" spc="0" normalizeH="0" baseline="0" noProof="0" dirty="0">
                  <a:ln>
                    <a:noFill/>
                  </a:ln>
                  <a:solidFill>
                    <a:prstClr val="black"/>
                  </a:solidFill>
                  <a:effectLst/>
                  <a:uLnTx/>
                  <a:uFillTx/>
                  <a:latin typeface="Songti SC Bold" panose="02010800040101010101" charset="-122"/>
                  <a:ea typeface="Songti SC Bold" panose="02010800040101010101" charset="-122"/>
                  <a:cs typeface="Songti SC Bold" panose="02010800040101010101" charset="-122"/>
                </a:rPr>
                <a:t>数据标准：</a:t>
              </a:r>
              <a:r>
                <a:rPr kumimoji="0" lang="zh-CN" altLang="en-US" sz="1200" b="0" i="0" u="none" strike="noStrike" kern="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rPr>
                <a:t>识别数据标准项，引用已有的数据标准，提升需求识别效率，降低由于标准不一致带来的需求风险，避免“重复造轮子”；</a:t>
              </a:r>
              <a:endParaRPr kumimoji="0" lang="en-US" altLang="zh-CN" sz="1200" b="0" i="0" u="none" strike="noStrike" kern="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endParaRPr>
            </a:p>
            <a:p>
              <a:pPr marL="0" marR="0" lvl="0" indent="0" defTabSz="914400" eaLnBrk="1" fontAlgn="auto" latinLnBrk="0" hangingPunct="1">
                <a:lnSpc>
                  <a:spcPct val="100000"/>
                </a:lnSpc>
                <a:spcBef>
                  <a:spcPts val="600"/>
                </a:spcBef>
                <a:spcAft>
                  <a:spcPts val="0"/>
                </a:spcAft>
                <a:buClrTx/>
                <a:buSzTx/>
                <a:buFontTx/>
                <a:buNone/>
                <a:tabLst/>
                <a:defRPr/>
              </a:pPr>
              <a:r>
                <a:rPr kumimoji="0" lang="zh-CN" altLang="en-US" sz="1200" b="1" i="0" u="none" strike="noStrike" kern="0" cap="none" spc="0" normalizeH="0" baseline="0" noProof="0" dirty="0">
                  <a:ln>
                    <a:noFill/>
                  </a:ln>
                  <a:solidFill>
                    <a:prstClr val="black"/>
                  </a:solidFill>
                  <a:effectLst/>
                  <a:uLnTx/>
                  <a:uFillTx/>
                  <a:latin typeface="Songti SC Bold" panose="02010800040101010101" charset="-122"/>
                  <a:ea typeface="Songti SC Bold" panose="02010800040101010101" charset="-122"/>
                  <a:cs typeface="Songti SC Regular" panose="02010800040101010101" charset="-122"/>
                </a:rPr>
                <a:t>主数据：</a:t>
              </a:r>
              <a:r>
                <a:rPr kumimoji="0" lang="zh-CN" altLang="en-US" sz="1200" b="0" i="0" u="none" strike="noStrike" kern="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rPr>
                <a:t>引用已有主数据定义、降低共性系统跨板块、跨系统集成交互的难度。</a:t>
              </a:r>
            </a:p>
          </p:txBody>
        </p:sp>
        <p:sp>
          <p:nvSpPr>
            <p:cNvPr id="31" name="文本框 30"/>
            <p:cNvSpPr txBox="1"/>
            <p:nvPr/>
          </p:nvSpPr>
          <p:spPr>
            <a:xfrm>
              <a:off x="3563932" y="4716503"/>
              <a:ext cx="2247123" cy="1830070"/>
            </a:xfrm>
            <a:prstGeom prst="rect">
              <a:avLst/>
            </a:prstGeom>
            <a:noFill/>
          </p:spPr>
          <p:txBody>
            <a:bodyPr wrap="square" rtlCol="0">
              <a:spAutoFit/>
            </a:bodyPr>
            <a:lstStyle/>
            <a:p>
              <a:pPr marL="0" marR="0" lvl="0" indent="0" defTabSz="914400" eaLnBrk="1" fontAlgn="auto" latinLnBrk="0" hangingPunct="1">
                <a:lnSpc>
                  <a:spcPct val="100000"/>
                </a:lnSpc>
                <a:spcBef>
                  <a:spcPts val="600"/>
                </a:spcBef>
                <a:spcAft>
                  <a:spcPts val="0"/>
                </a:spcAft>
                <a:buClrTx/>
                <a:buSzTx/>
                <a:buFontTx/>
                <a:buNone/>
                <a:tabLst/>
                <a:defRPr/>
              </a:pPr>
              <a:r>
                <a:rPr kumimoji="0" lang="zh-CN" altLang="en-US" sz="1200" b="1" i="0" u="none" strike="noStrike" kern="0" cap="none" spc="0" normalizeH="0" baseline="0" noProof="0" dirty="0">
                  <a:ln>
                    <a:noFill/>
                  </a:ln>
                  <a:solidFill>
                    <a:prstClr val="black"/>
                  </a:solidFill>
                  <a:effectLst/>
                  <a:uLnTx/>
                  <a:uFillTx/>
                  <a:latin typeface="Songti SC Bold" panose="02010800040101010101" charset="-122"/>
                  <a:ea typeface="Songti SC Bold" panose="02010800040101010101" charset="-122"/>
                  <a:cs typeface="Songti SC Regular" panose="02010800040101010101" charset="-122"/>
                </a:rPr>
                <a:t>数据模型</a:t>
              </a:r>
              <a:r>
                <a:rPr kumimoji="0" lang="zh-CN" altLang="en-US" sz="1200" b="0" i="0" u="none" strike="noStrike" kern="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rPr>
                <a:t>：基于企业级数据模型，规范各系统的应用级数据模型，使数据能在更高层面实现统一定义和互通，支撑未来数字化业务需要；</a:t>
              </a:r>
              <a:endParaRPr kumimoji="0" lang="en-US" altLang="zh-CN" sz="1200" b="0" i="0" u="none" strike="noStrike" kern="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endParaRPr>
            </a:p>
            <a:p>
              <a:pPr marL="0" marR="0" lvl="0" indent="0" defTabSz="914400" eaLnBrk="1" fontAlgn="auto" latinLnBrk="0" hangingPunct="1">
                <a:lnSpc>
                  <a:spcPct val="100000"/>
                </a:lnSpc>
                <a:spcBef>
                  <a:spcPts val="600"/>
                </a:spcBef>
                <a:spcAft>
                  <a:spcPts val="0"/>
                </a:spcAft>
                <a:buClrTx/>
                <a:buSzTx/>
                <a:buFontTx/>
                <a:buNone/>
                <a:tabLst/>
                <a:defRPr/>
              </a:pPr>
              <a:r>
                <a:rPr kumimoji="0" lang="zh-CN" altLang="en-US" sz="1200" b="1" i="0" u="none" strike="noStrike" kern="0" cap="none" spc="0" normalizeH="0" baseline="0" noProof="0" dirty="0">
                  <a:ln>
                    <a:noFill/>
                  </a:ln>
                  <a:solidFill>
                    <a:prstClr val="black"/>
                  </a:solidFill>
                  <a:effectLst/>
                  <a:uLnTx/>
                  <a:uFillTx/>
                  <a:latin typeface="Songti SC Bold" panose="02010800040101010101" charset="-122"/>
                  <a:ea typeface="Songti SC Bold" panose="02010800040101010101" charset="-122"/>
                  <a:cs typeface="Songti SC Regular" panose="02010800040101010101" charset="-122"/>
                </a:rPr>
                <a:t>数据共享与集成</a:t>
              </a:r>
              <a:r>
                <a:rPr kumimoji="0" lang="zh-CN" altLang="en-US" sz="1200" b="0" i="0" u="none" strike="noStrike" kern="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rPr>
                <a:t>：识别和规范跨系统接口，贯彻集成（数据）规范，降低设计风险。</a:t>
              </a:r>
            </a:p>
          </p:txBody>
        </p:sp>
        <p:sp>
          <p:nvSpPr>
            <p:cNvPr id="32" name="文本框 31"/>
            <p:cNvSpPr txBox="1"/>
            <p:nvPr/>
          </p:nvSpPr>
          <p:spPr>
            <a:xfrm>
              <a:off x="6077298" y="4716503"/>
              <a:ext cx="2247123" cy="1198880"/>
            </a:xfrm>
            <a:prstGeom prst="rect">
              <a:avLst/>
            </a:prstGeom>
            <a:noFill/>
          </p:spPr>
          <p:txBody>
            <a:bodyPr wrap="square" rtlCol="0">
              <a:spAutoFit/>
            </a:bodyPr>
            <a:lstStyle/>
            <a:p>
              <a:pPr marL="0" marR="0" lvl="0" indent="0" defTabSz="914400" eaLnBrk="1" fontAlgn="auto" latinLnBrk="0" hangingPunct="1">
                <a:lnSpc>
                  <a:spcPct val="100000"/>
                </a:lnSpc>
                <a:spcBef>
                  <a:spcPts val="600"/>
                </a:spcBef>
                <a:spcAft>
                  <a:spcPts val="0"/>
                </a:spcAft>
                <a:buClrTx/>
                <a:buSzTx/>
                <a:buFontTx/>
                <a:buNone/>
                <a:tabLst/>
                <a:defRPr/>
              </a:pPr>
              <a:r>
                <a:rPr kumimoji="0" lang="zh-CN" altLang="en-US" sz="1200" b="1" i="0" u="none" strike="noStrike" kern="0" cap="none" spc="0" normalizeH="0" baseline="0" noProof="0" dirty="0">
                  <a:ln>
                    <a:noFill/>
                  </a:ln>
                  <a:solidFill>
                    <a:prstClr val="black"/>
                  </a:solidFill>
                  <a:effectLst/>
                  <a:uLnTx/>
                  <a:uFillTx/>
                  <a:latin typeface="Songti SC Bold" panose="02010800040101010101" charset="-122"/>
                  <a:ea typeface="Songti SC Bold" panose="02010800040101010101" charset="-122"/>
                  <a:cs typeface="Songti SC Regular" panose="02010800040101010101" charset="-122"/>
                </a:rPr>
                <a:t>元数据</a:t>
              </a:r>
              <a:r>
                <a:rPr kumimoji="0" lang="zh-CN" altLang="en-US" sz="1200" b="0" i="0" u="none" strike="noStrike" kern="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rPr>
                <a:t>：通过元数据管理，将建设系统的数据库表元数据信息进行统一管理，并提供数据标准引用、数据模型引用一致性验证，降低系统实现的偏差。</a:t>
              </a:r>
            </a:p>
          </p:txBody>
        </p:sp>
        <p:sp>
          <p:nvSpPr>
            <p:cNvPr id="33" name="文本框 32"/>
            <p:cNvSpPr txBox="1"/>
            <p:nvPr/>
          </p:nvSpPr>
          <p:spPr>
            <a:xfrm>
              <a:off x="8590665" y="4716503"/>
              <a:ext cx="2247123" cy="1830070"/>
            </a:xfrm>
            <a:prstGeom prst="rect">
              <a:avLst/>
            </a:prstGeom>
            <a:noFill/>
          </p:spPr>
          <p:txBody>
            <a:bodyPr wrap="square" rtlCol="0">
              <a:spAutoFit/>
            </a:bodyPr>
            <a:lstStyle/>
            <a:p>
              <a:pPr marL="0" marR="0" lvl="0" indent="0" defTabSz="914400" eaLnBrk="1" fontAlgn="auto" latinLnBrk="0" hangingPunct="1">
                <a:lnSpc>
                  <a:spcPct val="100000"/>
                </a:lnSpc>
                <a:spcBef>
                  <a:spcPts val="600"/>
                </a:spcBef>
                <a:spcAft>
                  <a:spcPts val="0"/>
                </a:spcAft>
                <a:buClrTx/>
                <a:buSzTx/>
                <a:buFontTx/>
                <a:buNone/>
                <a:tabLst/>
                <a:defRPr/>
              </a:pPr>
              <a:r>
                <a:rPr kumimoji="0" lang="zh-CN" altLang="en-US" sz="1200" b="1" i="0" u="none" strike="noStrike" kern="0" cap="none" spc="0" normalizeH="0" baseline="0" noProof="0" dirty="0">
                  <a:ln>
                    <a:noFill/>
                  </a:ln>
                  <a:solidFill>
                    <a:prstClr val="black"/>
                  </a:solidFill>
                  <a:effectLst/>
                  <a:uLnTx/>
                  <a:uFillTx/>
                  <a:latin typeface="Songti SC Bold" panose="02010800040101010101" charset="-122"/>
                  <a:ea typeface="Songti SC Bold" panose="02010800040101010101" charset="-122"/>
                  <a:cs typeface="Songti SC Regular" panose="02010800040101010101" charset="-122"/>
                </a:rPr>
                <a:t>数据质量</a:t>
              </a:r>
              <a:r>
                <a:rPr kumimoji="0" lang="zh-CN" altLang="en-US" sz="1200" b="0" i="0" u="none" strike="noStrike" kern="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rPr>
                <a:t>：结合数据质量管理办法，根据质量规则定期对信息系统的数据质量进行核查，保障系统数据准确性；</a:t>
              </a:r>
              <a:endParaRPr kumimoji="0" lang="en-US" altLang="zh-CN" sz="1200" b="0" i="0" u="none" strike="noStrike" kern="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endParaRPr>
            </a:p>
            <a:p>
              <a:pPr marL="0" marR="0" lvl="0" indent="0" defTabSz="914400" eaLnBrk="1" fontAlgn="auto" latinLnBrk="0" hangingPunct="1">
                <a:lnSpc>
                  <a:spcPct val="100000"/>
                </a:lnSpc>
                <a:spcBef>
                  <a:spcPts val="600"/>
                </a:spcBef>
                <a:spcAft>
                  <a:spcPts val="0"/>
                </a:spcAft>
                <a:buClrTx/>
                <a:buSzTx/>
                <a:buFontTx/>
                <a:buNone/>
                <a:tabLst/>
                <a:defRPr/>
              </a:pPr>
              <a:r>
                <a:rPr kumimoji="0" lang="zh-CN" altLang="en-US" sz="1200" b="1" i="0" u="none" strike="noStrike" kern="0" cap="none" spc="0" normalizeH="0" baseline="0" noProof="0" dirty="0">
                  <a:ln>
                    <a:noFill/>
                  </a:ln>
                  <a:solidFill>
                    <a:prstClr val="black"/>
                  </a:solidFill>
                  <a:effectLst/>
                  <a:uLnTx/>
                  <a:uFillTx/>
                  <a:latin typeface="Songti SC Bold" panose="02010800040101010101" charset="-122"/>
                  <a:ea typeface="Songti SC Bold" panose="02010800040101010101" charset="-122"/>
                  <a:cs typeface="Songti SC Regular" panose="02010800040101010101" charset="-122"/>
                </a:rPr>
                <a:t>数据安全</a:t>
              </a:r>
              <a:r>
                <a:rPr kumimoji="0" lang="zh-CN" altLang="en-US" sz="1200" b="0" i="0" u="none" strike="noStrike" kern="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rPr>
                <a:t>：基于数据安全分级策略对信息系统对信息系统中的数据进行安全管控，保障数据授权合理性，降低安全风险。</a:t>
              </a:r>
            </a:p>
          </p:txBody>
        </p:sp>
      </p:grpSp>
      <p:sp>
        <p:nvSpPr>
          <p:cNvPr id="34" name="矩形 33"/>
          <p:cNvSpPr/>
          <p:nvPr/>
        </p:nvSpPr>
        <p:spPr>
          <a:xfrm>
            <a:off x="683857" y="1020081"/>
            <a:ext cx="1521726" cy="646331"/>
          </a:xfrm>
          <a:prstGeom prst="rect">
            <a:avLst/>
          </a:prstGeom>
          <a:solidFill>
            <a:srgbClr val="5B9BD5">
              <a:lumMod val="75000"/>
            </a:srgbClr>
          </a:solidFill>
          <a:ln w="12700" cap="flat" cmpd="sng" algn="ctr">
            <a:noFill/>
            <a:prstDash val="solid"/>
            <a:miter lim="800000"/>
          </a:ln>
          <a:effectLst/>
        </p:spPr>
        <p:txBody>
          <a:bodyPr wrap="none"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white"/>
                </a:solidFill>
                <a:effectLst/>
                <a:uLnTx/>
                <a:uFillTx/>
                <a:latin typeface="Songti SC Regular" panose="02010800040101010101" charset="-122"/>
                <a:ea typeface="Songti SC Regular" panose="02010800040101010101" charset="-122"/>
              </a:rPr>
              <a:t>管理层面</a:t>
            </a:r>
          </a:p>
        </p:txBody>
      </p:sp>
      <p:sp>
        <p:nvSpPr>
          <p:cNvPr id="35" name="矩形 34"/>
          <p:cNvSpPr/>
          <p:nvPr/>
        </p:nvSpPr>
        <p:spPr>
          <a:xfrm>
            <a:off x="683857" y="2237568"/>
            <a:ext cx="1521726" cy="646331"/>
          </a:xfrm>
          <a:prstGeom prst="rect">
            <a:avLst/>
          </a:prstGeom>
          <a:solidFill>
            <a:srgbClr val="5B9BD5">
              <a:lumMod val="40000"/>
              <a:lumOff val="60000"/>
            </a:srgbClr>
          </a:solidFill>
          <a:ln w="12700" cap="flat" cmpd="sng" algn="ctr">
            <a:noFill/>
            <a:prstDash val="solid"/>
            <a:miter lim="800000"/>
          </a:ln>
          <a:effectLst/>
        </p:spPr>
        <p:txBody>
          <a:bodyPr wrap="none"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white"/>
                </a:solidFill>
                <a:effectLst/>
                <a:uLnTx/>
                <a:uFillTx/>
                <a:latin typeface="Songti SC Regular" panose="02010800040101010101" charset="-122"/>
                <a:ea typeface="Songti SC Regular" panose="02010800040101010101" charset="-122"/>
              </a:rPr>
              <a:t>业务层面</a:t>
            </a:r>
          </a:p>
        </p:txBody>
      </p:sp>
      <p:sp>
        <p:nvSpPr>
          <p:cNvPr id="36" name="矩形 35"/>
          <p:cNvSpPr/>
          <p:nvPr/>
        </p:nvSpPr>
        <p:spPr>
          <a:xfrm>
            <a:off x="683857" y="3467403"/>
            <a:ext cx="1521726" cy="1465613"/>
          </a:xfrm>
          <a:prstGeom prst="rect">
            <a:avLst/>
          </a:prstGeom>
          <a:solidFill>
            <a:srgbClr val="BFBFBF"/>
          </a:solidFill>
          <a:ln w="12700" cap="flat" cmpd="sng" algn="ctr">
            <a:noFill/>
            <a:prstDash val="solid"/>
            <a:miter lim="800000"/>
          </a:ln>
          <a:effectLst/>
        </p:spPr>
        <p:txBody>
          <a:bodyPr wrap="none"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rPr>
              <a:t>IT</a:t>
            </a:r>
            <a:r>
              <a:rPr kumimoji="0" lang="zh-CN" altLang="en-US" sz="1800" b="1" i="0" u="none" strike="noStrike" kern="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rPr>
              <a:t>层面</a:t>
            </a:r>
            <a:endParaRPr kumimoji="0" lang="zh-CN" altLang="en-US" sz="1800" b="0" i="0" u="none" strike="noStrike" kern="0" cap="none" spc="0" normalizeH="0" baseline="0" noProof="0" dirty="0">
              <a:ln>
                <a:noFill/>
              </a:ln>
              <a:solidFill>
                <a:prstClr val="black"/>
              </a:solidFill>
              <a:effectLst/>
              <a:uLnTx/>
              <a:uFillTx/>
              <a:latin typeface="Songti SC Regular" panose="02010800040101010101" charset="-122"/>
              <a:ea typeface="Songti SC Regular" panose="02010800040101010101" charset="-122"/>
              <a:cs typeface="Songti SC Regular" panose="02010800040101010101" charset="-122"/>
            </a:endParaRPr>
          </a:p>
        </p:txBody>
      </p:sp>
      <p:sp>
        <p:nvSpPr>
          <p:cNvPr id="37" name="等腰三角形 36"/>
          <p:cNvSpPr/>
          <p:nvPr/>
        </p:nvSpPr>
        <p:spPr>
          <a:xfrm>
            <a:off x="958105" y="3041367"/>
            <a:ext cx="973229" cy="173381"/>
          </a:xfrm>
          <a:prstGeom prst="triangle">
            <a:avLst/>
          </a:prstGeom>
          <a:gradFill flip="none" rotWithShape="1">
            <a:gsLst>
              <a:gs pos="0">
                <a:sysClr val="window" lastClr="FFFFFF">
                  <a:lumMod val="85000"/>
                  <a:shade val="30000"/>
                  <a:satMod val="115000"/>
                  <a:alpha val="50000"/>
                </a:sysClr>
              </a:gs>
              <a:gs pos="50000">
                <a:sysClr val="window" lastClr="FFFFFF">
                  <a:lumMod val="85000"/>
                  <a:shade val="67500"/>
                  <a:satMod val="115000"/>
                  <a:alpha val="50000"/>
                </a:sysClr>
              </a:gs>
              <a:gs pos="100000">
                <a:sysClr val="window" lastClr="FFFFFF">
                  <a:lumMod val="85000"/>
                  <a:shade val="100000"/>
                  <a:satMod val="115000"/>
                  <a:alpha val="46000"/>
                </a:sysClr>
              </a:gs>
            </a:gsLst>
            <a:lin ang="5400000" scaled="1"/>
            <a:tileRect/>
          </a:gradFill>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prstClr val="black"/>
              </a:solidFill>
              <a:effectLst/>
              <a:uLnTx/>
              <a:uFillTx/>
              <a:latin typeface="Songti SC Regular" panose="02010800040101010101" charset="-122"/>
              <a:ea typeface="Songti SC Regular" panose="02010800040101010101" charset="-122"/>
            </a:endParaRPr>
          </a:p>
        </p:txBody>
      </p:sp>
      <p:sp>
        <p:nvSpPr>
          <p:cNvPr id="38" name="等腰三角形 37"/>
          <p:cNvSpPr/>
          <p:nvPr/>
        </p:nvSpPr>
        <p:spPr>
          <a:xfrm>
            <a:off x="961931" y="1780690"/>
            <a:ext cx="973229" cy="173381"/>
          </a:xfrm>
          <a:prstGeom prst="triangle">
            <a:avLst/>
          </a:prstGeom>
          <a:gradFill flip="none" rotWithShape="1">
            <a:gsLst>
              <a:gs pos="0">
                <a:sysClr val="window" lastClr="FFFFFF">
                  <a:lumMod val="85000"/>
                  <a:shade val="30000"/>
                  <a:satMod val="115000"/>
                  <a:alpha val="50000"/>
                </a:sysClr>
              </a:gs>
              <a:gs pos="50000">
                <a:sysClr val="window" lastClr="FFFFFF">
                  <a:lumMod val="85000"/>
                  <a:shade val="67500"/>
                  <a:satMod val="115000"/>
                  <a:alpha val="50000"/>
                </a:sysClr>
              </a:gs>
              <a:gs pos="100000">
                <a:sysClr val="window" lastClr="FFFFFF">
                  <a:lumMod val="85000"/>
                  <a:shade val="100000"/>
                  <a:satMod val="115000"/>
                  <a:alpha val="46000"/>
                </a:sysClr>
              </a:gs>
            </a:gsLst>
            <a:lin ang="5400000" scaled="1"/>
            <a:tileRect/>
          </a:gradFill>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prstClr val="black"/>
              </a:solidFill>
              <a:effectLst/>
              <a:uLnTx/>
              <a:uFillTx/>
              <a:latin typeface="Songti SC Regular" panose="02010800040101010101" charset="-122"/>
              <a:ea typeface="Songti SC Regular" panose="02010800040101010101" charset="-122"/>
            </a:endParaRPr>
          </a:p>
        </p:txBody>
      </p:sp>
    </p:spTree>
    <p:extLst>
      <p:ext uri="{BB962C8B-B14F-4D97-AF65-F5344CB8AC3E}">
        <p14:creationId xmlns:p14="http://schemas.microsoft.com/office/powerpoint/2010/main" val="9061243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3182"/>
          </a:xfrm>
        </p:spPr>
        <p:txBody>
          <a:bodyPr/>
          <a:lstStyle/>
          <a:p>
            <a:r>
              <a:rPr lang="zh-CN" altLang="en-US" dirty="0"/>
              <a:t>指标应用场景</a:t>
            </a:r>
            <a:r>
              <a:rPr lang="zh-CN" altLang="en-US" dirty="0" smtClean="0"/>
              <a:t>示例</a:t>
            </a:r>
            <a:r>
              <a:rPr lang="en-US" altLang="zh-CN" dirty="0" smtClean="0"/>
              <a:t>1</a:t>
            </a:r>
            <a:r>
              <a:rPr lang="zh-CN" altLang="en-US" dirty="0" smtClean="0"/>
              <a:t>：库存</a:t>
            </a:r>
            <a:r>
              <a:rPr lang="zh-CN" altLang="en-US" dirty="0"/>
              <a:t>预警</a:t>
            </a:r>
            <a:r>
              <a:rPr lang="en-US" altLang="zh-CN" dirty="0"/>
              <a:t>+</a:t>
            </a:r>
            <a:r>
              <a:rPr lang="zh-CN" altLang="en-US" dirty="0"/>
              <a:t>基于财务分析的前端行为改善</a:t>
            </a:r>
          </a:p>
        </p:txBody>
      </p:sp>
      <p:grpSp>
        <p:nvGrpSpPr>
          <p:cNvPr id="50" name="组合 49"/>
          <p:cNvGrpSpPr/>
          <p:nvPr/>
        </p:nvGrpSpPr>
        <p:grpSpPr>
          <a:xfrm>
            <a:off x="1029072" y="2078799"/>
            <a:ext cx="937180" cy="670560"/>
            <a:chOff x="1461500" y="1832051"/>
            <a:chExt cx="937180" cy="670560"/>
          </a:xfrm>
        </p:grpSpPr>
        <p:grpSp>
          <p:nvGrpSpPr>
            <p:cNvPr id="51" name="组合 50"/>
            <p:cNvGrpSpPr/>
            <p:nvPr/>
          </p:nvGrpSpPr>
          <p:grpSpPr>
            <a:xfrm>
              <a:off x="1461500" y="1832051"/>
              <a:ext cx="354965" cy="670560"/>
              <a:chOff x="2151599" y="971364"/>
              <a:chExt cx="2876390" cy="5431754"/>
            </a:xfrm>
          </p:grpSpPr>
          <p:pic>
            <p:nvPicPr>
              <p:cNvPr id="53"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51599" y="971364"/>
                <a:ext cx="2876390" cy="5431754"/>
              </a:xfrm>
              <a:prstGeom prst="rect">
                <a:avLst/>
              </a:prstGeom>
              <a:effectLst>
                <a:outerShdw blurRad="63500" sx="102000" sy="102000" algn="ctr" rotWithShape="0">
                  <a:prstClr val="black">
                    <a:alpha val="40000"/>
                  </a:prstClr>
                </a:outerShdw>
              </a:effectLst>
            </p:spPr>
          </p:pic>
          <p:pic>
            <p:nvPicPr>
              <p:cNvPr id="54" name="图片 53"/>
              <p:cNvPicPr>
                <a:picLocks noChangeAspect="1"/>
              </p:cNvPicPr>
              <p:nvPr/>
            </p:nvPicPr>
            <p:blipFill rotWithShape="1">
              <a:blip r:embed="rId3" cstate="print">
                <a:duotone>
                  <a:srgbClr val="7F0000">
                    <a:shade val="45000"/>
                    <a:satMod val="135000"/>
                  </a:srgbClr>
                  <a:prstClr val="white"/>
                </a:duotone>
                <a:extLst>
                  <a:ext uri="{28A0092B-C50C-407E-A947-70E740481C1C}">
                    <a14:useLocalDpi xmlns:a14="http://schemas.microsoft.com/office/drawing/2010/main" val="0"/>
                  </a:ext>
                </a:extLst>
              </a:blip>
              <a:srcRect/>
              <a:stretch>
                <a:fillRect/>
              </a:stretch>
            </p:blipFill>
            <p:spPr>
              <a:xfrm>
                <a:off x="2549145" y="1782984"/>
                <a:ext cx="2006518" cy="3491005"/>
              </a:xfrm>
              <a:prstGeom prst="rect">
                <a:avLst/>
              </a:prstGeom>
            </p:spPr>
          </p:pic>
        </p:grpSp>
        <p:pic>
          <p:nvPicPr>
            <p:cNvPr id="52" name="图片 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6465" y="1861813"/>
              <a:ext cx="582215" cy="506274"/>
            </a:xfrm>
            <a:prstGeom prst="rect">
              <a:avLst/>
            </a:prstGeom>
          </p:spPr>
        </p:pic>
      </p:grpSp>
      <p:sp>
        <p:nvSpPr>
          <p:cNvPr id="55" name="文本框 54"/>
          <p:cNvSpPr txBox="1"/>
          <p:nvPr/>
        </p:nvSpPr>
        <p:spPr>
          <a:xfrm>
            <a:off x="413459" y="2152469"/>
            <a:ext cx="572218" cy="523220"/>
          </a:xfrm>
          <a:prstGeom prst="rect">
            <a:avLst/>
          </a:prstGeom>
          <a:noFill/>
        </p:spPr>
        <p:txBody>
          <a:bodyPr wrap="square" rtlCol="0">
            <a:spAutoFit/>
          </a:bodyPr>
          <a:lstStyle/>
          <a:p>
            <a:pPr defTabSz="914478"/>
            <a:r>
              <a:rPr lang="zh-CN" altLang="en-US" sz="1400" b="1" dirty="0">
                <a:solidFill>
                  <a:srgbClr val="1D1D1A">
                    <a:lumMod val="75000"/>
                    <a:lumOff val="25000"/>
                  </a:srgbClr>
                </a:solidFill>
                <a:latin typeface="微软雅黑" panose="020B0503020204020204" pitchFamily="34" charset="-122"/>
                <a:ea typeface="微软雅黑" panose="020B0503020204020204" pitchFamily="34" charset="-122"/>
              </a:rPr>
              <a:t>展示</a:t>
            </a:r>
            <a:endParaRPr lang="en-US" altLang="zh-CN" sz="1400" b="1" dirty="0">
              <a:solidFill>
                <a:srgbClr val="1D1D1A">
                  <a:lumMod val="75000"/>
                  <a:lumOff val="25000"/>
                </a:srgbClr>
              </a:solidFill>
              <a:latin typeface="微软雅黑" panose="020B0503020204020204" pitchFamily="34" charset="-122"/>
              <a:ea typeface="微软雅黑" panose="020B0503020204020204" pitchFamily="34" charset="-122"/>
            </a:endParaRPr>
          </a:p>
          <a:p>
            <a:pPr defTabSz="914478"/>
            <a:r>
              <a:rPr lang="zh-CN" altLang="en-US" sz="1400" b="1" dirty="0">
                <a:solidFill>
                  <a:srgbClr val="1D1D1A">
                    <a:lumMod val="75000"/>
                    <a:lumOff val="25000"/>
                  </a:srgbClr>
                </a:solidFill>
                <a:latin typeface="微软雅黑" panose="020B0503020204020204" pitchFamily="34" charset="-122"/>
                <a:ea typeface="微软雅黑" panose="020B0503020204020204" pitchFamily="34" charset="-122"/>
              </a:rPr>
              <a:t>终端</a:t>
            </a:r>
          </a:p>
        </p:txBody>
      </p:sp>
      <p:grpSp>
        <p:nvGrpSpPr>
          <p:cNvPr id="56" name="组合 55"/>
          <p:cNvGrpSpPr/>
          <p:nvPr/>
        </p:nvGrpSpPr>
        <p:grpSpPr>
          <a:xfrm>
            <a:off x="307181" y="1076959"/>
            <a:ext cx="1840650" cy="698226"/>
            <a:chOff x="731520" y="1076960"/>
            <a:chExt cx="1840650" cy="698226"/>
          </a:xfrm>
        </p:grpSpPr>
        <p:sp>
          <p:nvSpPr>
            <p:cNvPr id="57" name="圆角矩形 56"/>
            <p:cNvSpPr/>
            <p:nvPr/>
          </p:nvSpPr>
          <p:spPr>
            <a:xfrm>
              <a:off x="854813" y="1216386"/>
              <a:ext cx="1717357" cy="558800"/>
            </a:xfrm>
            <a:prstGeom prst="roundRect">
              <a:avLst/>
            </a:prstGeom>
            <a:solidFill>
              <a:srgbClr val="666666">
                <a:lumMod val="40000"/>
                <a:lumOff val="60000"/>
              </a:srgbClr>
            </a:solid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数据查看</a:t>
              </a:r>
            </a:p>
          </p:txBody>
        </p:sp>
        <p:sp>
          <p:nvSpPr>
            <p:cNvPr id="58" name="十边形 57"/>
            <p:cNvSpPr/>
            <p:nvPr/>
          </p:nvSpPr>
          <p:spPr>
            <a:xfrm>
              <a:off x="731520" y="1076960"/>
              <a:ext cx="294640" cy="254000"/>
            </a:xfrm>
            <a:prstGeom prst="decagon">
              <a:avLst/>
            </a:prstGeom>
            <a:solidFill>
              <a:srgbClr val="FCC800">
                <a:lumMod val="75000"/>
              </a:srgbClr>
            </a:solid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smtClean="0">
                  <a:ln>
                    <a:noFill/>
                  </a:ln>
                  <a:solidFill>
                    <a:srgbClr val="666666"/>
                  </a:solidFill>
                  <a:effectLst/>
                  <a:uLnTx/>
                  <a:uFillTx/>
                  <a:latin typeface="微软雅黑" panose="020B0503020204020204" pitchFamily="34" charset="-122"/>
                  <a:ea typeface="微软雅黑" panose="020B0503020204020204" pitchFamily="34" charset="-122"/>
                </a:rPr>
                <a:t>1</a:t>
              </a:r>
              <a:endParaRPr kumimoji="0" lang="zh-CN" altLang="en-US" sz="1200" b="1" i="0" u="none" strike="noStrike" kern="0" cap="none" spc="0" normalizeH="0" baseline="0" noProof="0" dirty="0" smtClean="0">
                <a:ln>
                  <a:noFill/>
                </a:ln>
                <a:solidFill>
                  <a:srgbClr val="666666"/>
                </a:solidFill>
                <a:effectLst/>
                <a:uLnTx/>
                <a:uFillTx/>
                <a:latin typeface="微软雅黑" panose="020B0503020204020204" pitchFamily="34" charset="-122"/>
                <a:ea typeface="微软雅黑" panose="020B0503020204020204" pitchFamily="34" charset="-122"/>
              </a:endParaRPr>
            </a:p>
          </p:txBody>
        </p:sp>
      </p:grpSp>
      <p:grpSp>
        <p:nvGrpSpPr>
          <p:cNvPr id="59" name="组合 58"/>
          <p:cNvGrpSpPr/>
          <p:nvPr/>
        </p:nvGrpSpPr>
        <p:grpSpPr>
          <a:xfrm>
            <a:off x="413460" y="2932212"/>
            <a:ext cx="1712039" cy="443534"/>
            <a:chOff x="831404" y="2879318"/>
            <a:chExt cx="1712039" cy="443534"/>
          </a:xfrm>
        </p:grpSpPr>
        <p:sp>
          <p:nvSpPr>
            <p:cNvPr id="60" name="文本框 59"/>
            <p:cNvSpPr txBox="1"/>
            <p:nvPr/>
          </p:nvSpPr>
          <p:spPr>
            <a:xfrm>
              <a:off x="831404" y="2895764"/>
              <a:ext cx="879863" cy="307777"/>
            </a:xfrm>
            <a:prstGeom prst="rect">
              <a:avLst/>
            </a:prstGeom>
            <a:noFill/>
          </p:spPr>
          <p:txBody>
            <a:bodyPr wrap="square" rtlCol="0">
              <a:spAutoFit/>
            </a:bodyPr>
            <a:lstStyle/>
            <a:p>
              <a:pPr defTabSz="914478"/>
              <a:r>
                <a:rPr lang="zh-CN" altLang="en-US" sz="1400" b="1" dirty="0">
                  <a:solidFill>
                    <a:srgbClr val="1D1D1A">
                      <a:lumMod val="75000"/>
                      <a:lumOff val="25000"/>
                    </a:srgbClr>
                  </a:solidFill>
                  <a:latin typeface="微软雅黑" panose="020B0503020204020204" pitchFamily="34" charset="-122"/>
                  <a:ea typeface="微软雅黑" panose="020B0503020204020204" pitchFamily="34" charset="-122"/>
                </a:rPr>
                <a:t>角色</a:t>
              </a:r>
            </a:p>
          </p:txBody>
        </p:sp>
        <p:pic>
          <p:nvPicPr>
            <p:cNvPr id="61" name="图片 60" descr="卡通人物&#10;&#10;描述已自动生成"/>
            <p:cNvPicPr>
              <a:picLocks noChangeAspect="1"/>
            </p:cNvPicPr>
            <p:nvPr/>
          </p:nvPicPr>
          <p:blipFill>
            <a:blip r:embed="rId5"/>
            <a:stretch>
              <a:fillRect/>
            </a:stretch>
          </p:blipFill>
          <p:spPr>
            <a:xfrm>
              <a:off x="1519872" y="2879318"/>
              <a:ext cx="335103" cy="443534"/>
            </a:xfrm>
            <a:prstGeom prst="rect">
              <a:avLst/>
            </a:prstGeom>
          </p:spPr>
        </p:pic>
        <p:sp>
          <p:nvSpPr>
            <p:cNvPr id="62" name="文本框 61"/>
            <p:cNvSpPr txBox="1"/>
            <p:nvPr/>
          </p:nvSpPr>
          <p:spPr>
            <a:xfrm>
              <a:off x="1852459" y="3058175"/>
              <a:ext cx="690984" cy="261610"/>
            </a:xfrm>
            <a:prstGeom prst="rect">
              <a:avLst/>
            </a:prstGeom>
            <a:noFill/>
          </p:spPr>
          <p:txBody>
            <a:bodyPr wrap="square" rtlCol="0">
              <a:spAutoFit/>
            </a:bodyPr>
            <a:lstStyle/>
            <a:p>
              <a:pPr algn="ctr" defTabSz="914478"/>
              <a:r>
                <a:rPr lang="zh-CN" altLang="en-US" sz="1100" dirty="0">
                  <a:solidFill>
                    <a:srgbClr val="1D1D1A">
                      <a:lumMod val="75000"/>
                      <a:lumOff val="25000"/>
                    </a:srgbClr>
                  </a:solidFill>
                  <a:latin typeface="微软雅黑" panose="020B0503020204020204" pitchFamily="34" charset="-122"/>
                  <a:ea typeface="微软雅黑" panose="020B0503020204020204" pitchFamily="34" charset="-122"/>
                </a:rPr>
                <a:t>采购员</a:t>
              </a:r>
              <a:endParaRPr lang="en-US" altLang="zh-CN" sz="1100" dirty="0">
                <a:solidFill>
                  <a:srgbClr val="1D1D1A">
                    <a:lumMod val="75000"/>
                    <a:lumOff val="25000"/>
                  </a:srgbClr>
                </a:solidFill>
                <a:latin typeface="微软雅黑" panose="020B0503020204020204" pitchFamily="34" charset="-122"/>
                <a:ea typeface="微软雅黑" panose="020B0503020204020204" pitchFamily="34" charset="-122"/>
              </a:endParaRPr>
            </a:p>
          </p:txBody>
        </p:sp>
      </p:grpSp>
      <p:sp>
        <p:nvSpPr>
          <p:cNvPr id="63" name="圆角矩形标注 62"/>
          <p:cNvSpPr/>
          <p:nvPr/>
        </p:nvSpPr>
        <p:spPr>
          <a:xfrm>
            <a:off x="302969" y="4797242"/>
            <a:ext cx="1782213" cy="1358812"/>
          </a:xfrm>
          <a:prstGeom prst="wedgeRoundRectCallout">
            <a:avLst>
              <a:gd name="adj1" fmla="val -24851"/>
              <a:gd name="adj2" fmla="val -60668"/>
              <a:gd name="adj3" fmla="val 16667"/>
            </a:avLst>
          </a:prstGeom>
          <a:noFill/>
          <a:ln w="12700" cap="flat" cmpd="sng" algn="ctr">
            <a:solidFill>
              <a:srgbClr val="00B0F0"/>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Calibri" panose="020F0502020204030204"/>
            </a:endParaRPr>
          </a:p>
        </p:txBody>
      </p:sp>
      <p:sp>
        <p:nvSpPr>
          <p:cNvPr id="64" name="文本框 63"/>
          <p:cNvSpPr txBox="1"/>
          <p:nvPr/>
        </p:nvSpPr>
        <p:spPr>
          <a:xfrm>
            <a:off x="302969" y="4955725"/>
            <a:ext cx="1782213" cy="1200329"/>
          </a:xfrm>
          <a:prstGeom prst="rect">
            <a:avLst/>
          </a:prstGeom>
          <a:noFill/>
        </p:spPr>
        <p:txBody>
          <a:bodyPr wrap="square" rtlCol="0">
            <a:spAutoFit/>
          </a:bodyPr>
          <a:lstStyle/>
          <a:p>
            <a:pPr defTabSz="914478"/>
            <a:r>
              <a:rPr lang="zh-CN" altLang="en-US" sz="1200" b="1" dirty="0">
                <a:solidFill>
                  <a:srgbClr val="1D1D1A"/>
                </a:solidFill>
                <a:latin typeface="微软雅黑" panose="020B0503020204020204" pitchFamily="34" charset="-122"/>
                <a:ea typeface="微软雅黑" panose="020B0503020204020204" pitchFamily="34" charset="-122"/>
              </a:rPr>
              <a:t>前提条件</a:t>
            </a:r>
            <a:r>
              <a:rPr lang="en-US" altLang="zh-CN" sz="1200" b="1" dirty="0">
                <a:solidFill>
                  <a:srgbClr val="1D1D1A"/>
                </a:solidFill>
                <a:latin typeface="微软雅黑" panose="020B0503020204020204" pitchFamily="34" charset="-122"/>
                <a:ea typeface="微软雅黑" panose="020B0503020204020204" pitchFamily="34" charset="-122"/>
              </a:rPr>
              <a:t>1</a:t>
            </a:r>
            <a:r>
              <a:rPr lang="zh-CN" altLang="en-US" sz="1200" b="1" dirty="0">
                <a:solidFill>
                  <a:srgbClr val="1D1D1A"/>
                </a:solidFill>
                <a:latin typeface="微软雅黑" panose="020B0503020204020204" pitchFamily="34" charset="-122"/>
                <a:ea typeface="微软雅黑" panose="020B0503020204020204" pitchFamily="34" charset="-122"/>
              </a:rPr>
              <a:t>：</a:t>
            </a:r>
            <a:endParaRPr lang="en-US" altLang="zh-CN" sz="1200" b="1" dirty="0">
              <a:solidFill>
                <a:srgbClr val="1D1D1A"/>
              </a:solidFill>
              <a:latin typeface="微软雅黑" panose="020B0503020204020204" pitchFamily="34" charset="-122"/>
              <a:ea typeface="微软雅黑" panose="020B0503020204020204" pitchFamily="34" charset="-122"/>
            </a:endParaRPr>
          </a:p>
          <a:p>
            <a:pPr marL="285750" indent="-285750" defTabSz="914478">
              <a:buFont typeface="Arial" panose="020B0604020202020204" pitchFamily="34" charset="0"/>
              <a:buChar char="•"/>
            </a:pPr>
            <a:r>
              <a:rPr lang="zh-CN" altLang="en-US" sz="1200" dirty="0">
                <a:solidFill>
                  <a:srgbClr val="1D1D1A"/>
                </a:solidFill>
                <a:latin typeface="微软雅黑" panose="020B0503020204020204" pitchFamily="34" charset="-122"/>
                <a:ea typeface="微软雅黑" panose="020B0503020204020204" pitchFamily="34" charset="-122"/>
              </a:rPr>
              <a:t>定义指标标准</a:t>
            </a:r>
            <a:endParaRPr lang="en-US" altLang="zh-CN" sz="1200" dirty="0">
              <a:solidFill>
                <a:srgbClr val="1D1D1A"/>
              </a:solidFill>
              <a:latin typeface="微软雅黑" panose="020B0503020204020204" pitchFamily="34" charset="-122"/>
              <a:ea typeface="微软雅黑" panose="020B0503020204020204" pitchFamily="34" charset="-122"/>
            </a:endParaRPr>
          </a:p>
          <a:p>
            <a:pPr marL="285750" indent="-285750" defTabSz="914478">
              <a:buFont typeface="Arial" panose="020B0604020202020204" pitchFamily="34" charset="0"/>
              <a:buChar char="•"/>
            </a:pPr>
            <a:r>
              <a:rPr lang="zh-CN" altLang="en-US" sz="1200" dirty="0">
                <a:solidFill>
                  <a:srgbClr val="1D1D1A"/>
                </a:solidFill>
                <a:latin typeface="微软雅黑" panose="020B0503020204020204" pitchFamily="34" charset="-122"/>
                <a:ea typeface="微软雅黑" panose="020B0503020204020204" pitchFamily="34" charset="-122"/>
              </a:rPr>
              <a:t>定义指标取数逻辑，最细颗粒度取数并可以按品类、组织、子库等维度汇总；</a:t>
            </a:r>
          </a:p>
        </p:txBody>
      </p:sp>
      <p:sp>
        <p:nvSpPr>
          <p:cNvPr id="65" name="圆角矩形标注 64"/>
          <p:cNvSpPr/>
          <p:nvPr/>
        </p:nvSpPr>
        <p:spPr>
          <a:xfrm>
            <a:off x="2147832" y="4809406"/>
            <a:ext cx="1898230" cy="1346649"/>
          </a:xfrm>
          <a:prstGeom prst="wedgeRoundRectCallout">
            <a:avLst>
              <a:gd name="adj1" fmla="val -24851"/>
              <a:gd name="adj2" fmla="val -60668"/>
              <a:gd name="adj3" fmla="val 16667"/>
            </a:avLst>
          </a:prstGeom>
          <a:noFill/>
          <a:ln w="12700" cap="flat" cmpd="sng" algn="ctr">
            <a:solidFill>
              <a:srgbClr val="00B0F0"/>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Calibri" panose="020F0502020204030204"/>
            </a:endParaRPr>
          </a:p>
        </p:txBody>
      </p:sp>
      <p:sp>
        <p:nvSpPr>
          <p:cNvPr id="66" name="文本框 65"/>
          <p:cNvSpPr txBox="1"/>
          <p:nvPr/>
        </p:nvSpPr>
        <p:spPr>
          <a:xfrm>
            <a:off x="4074952" y="4955725"/>
            <a:ext cx="2118308" cy="646331"/>
          </a:xfrm>
          <a:prstGeom prst="rect">
            <a:avLst/>
          </a:prstGeom>
          <a:noFill/>
        </p:spPr>
        <p:txBody>
          <a:bodyPr wrap="square" rtlCol="0">
            <a:spAutoFit/>
          </a:bodyPr>
          <a:lstStyle/>
          <a:p>
            <a:pPr defTabSz="914478"/>
            <a:r>
              <a:rPr lang="zh-CN" altLang="en-US" sz="1200" b="1" dirty="0">
                <a:solidFill>
                  <a:srgbClr val="1D1D1A"/>
                </a:solidFill>
                <a:latin typeface="微软雅黑" panose="020B0503020204020204" pitchFamily="34" charset="-122"/>
                <a:ea typeface="微软雅黑" panose="020B0503020204020204" pitchFamily="34" charset="-122"/>
              </a:rPr>
              <a:t>智能提升点：</a:t>
            </a:r>
            <a:endParaRPr lang="en-US" altLang="zh-CN" sz="1200" b="1" dirty="0">
              <a:solidFill>
                <a:srgbClr val="1D1D1A"/>
              </a:solidFill>
              <a:latin typeface="微软雅黑" panose="020B0503020204020204" pitchFamily="34" charset="-122"/>
              <a:ea typeface="微软雅黑" panose="020B0503020204020204" pitchFamily="34" charset="-122"/>
            </a:endParaRPr>
          </a:p>
          <a:p>
            <a:pPr marL="285750" indent="-285750" defTabSz="914478">
              <a:buFont typeface="Arial" panose="020B0604020202020204" pitchFamily="34" charset="0"/>
              <a:buChar char="•"/>
            </a:pPr>
            <a:r>
              <a:rPr lang="zh-CN" altLang="en-US" sz="1200" dirty="0">
                <a:solidFill>
                  <a:srgbClr val="1D1D1A"/>
                </a:solidFill>
                <a:latin typeface="微软雅黑" panose="020B0503020204020204" pitchFamily="34" charset="-122"/>
                <a:ea typeface="微软雅黑" panose="020B0503020204020204" pitchFamily="34" charset="-122"/>
              </a:rPr>
              <a:t>设定安全库存，自动触发采购订单；</a:t>
            </a:r>
            <a:endParaRPr lang="en-US" altLang="zh-CN" sz="1200" dirty="0">
              <a:solidFill>
                <a:srgbClr val="1D1D1A"/>
              </a:solidFill>
              <a:latin typeface="微软雅黑" panose="020B0503020204020204" pitchFamily="34" charset="-122"/>
              <a:ea typeface="微软雅黑" panose="020B0503020204020204" pitchFamily="34" charset="-122"/>
            </a:endParaRPr>
          </a:p>
        </p:txBody>
      </p:sp>
      <p:cxnSp>
        <p:nvCxnSpPr>
          <p:cNvPr id="67" name="直接箭头连接符 66"/>
          <p:cNvCxnSpPr/>
          <p:nvPr/>
        </p:nvCxnSpPr>
        <p:spPr>
          <a:xfrm>
            <a:off x="336206" y="4521199"/>
            <a:ext cx="6050943" cy="0"/>
          </a:xfrm>
          <a:prstGeom prst="straightConnector1">
            <a:avLst/>
          </a:prstGeom>
          <a:noFill/>
          <a:ln w="6350" cap="flat" cmpd="sng" algn="ctr">
            <a:solidFill>
              <a:srgbClr val="00B0F0"/>
            </a:solidFill>
            <a:prstDash val="solid"/>
            <a:miter lim="800000"/>
            <a:tailEnd type="triangle"/>
          </a:ln>
          <a:effectLst/>
        </p:spPr>
      </p:cxnSp>
      <p:grpSp>
        <p:nvGrpSpPr>
          <p:cNvPr id="68" name="组合 67"/>
          <p:cNvGrpSpPr/>
          <p:nvPr/>
        </p:nvGrpSpPr>
        <p:grpSpPr>
          <a:xfrm>
            <a:off x="2418333" y="1076959"/>
            <a:ext cx="1840650" cy="698226"/>
            <a:chOff x="731520" y="1076960"/>
            <a:chExt cx="1840650" cy="698226"/>
          </a:xfrm>
        </p:grpSpPr>
        <p:sp>
          <p:nvSpPr>
            <p:cNvPr id="69" name="圆角矩形 68"/>
            <p:cNvSpPr/>
            <p:nvPr/>
          </p:nvSpPr>
          <p:spPr>
            <a:xfrm>
              <a:off x="854813" y="1216386"/>
              <a:ext cx="1717357" cy="558800"/>
            </a:xfrm>
            <a:prstGeom prst="roundRect">
              <a:avLst/>
            </a:prstGeom>
            <a:solidFill>
              <a:srgbClr val="666666">
                <a:lumMod val="40000"/>
                <a:lumOff val="60000"/>
              </a:srgbClr>
            </a:solid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数据异常提示</a:t>
              </a:r>
            </a:p>
          </p:txBody>
        </p:sp>
        <p:sp>
          <p:nvSpPr>
            <p:cNvPr id="70" name="十边形 69"/>
            <p:cNvSpPr/>
            <p:nvPr/>
          </p:nvSpPr>
          <p:spPr>
            <a:xfrm>
              <a:off x="731520" y="1076960"/>
              <a:ext cx="294640" cy="254000"/>
            </a:xfrm>
            <a:prstGeom prst="decagon">
              <a:avLst/>
            </a:prstGeom>
            <a:solidFill>
              <a:srgbClr val="FCC800">
                <a:lumMod val="75000"/>
              </a:srgbClr>
            </a:solid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smtClean="0">
                  <a:ln>
                    <a:noFill/>
                  </a:ln>
                  <a:solidFill>
                    <a:srgbClr val="666666"/>
                  </a:solidFill>
                  <a:effectLst/>
                  <a:uLnTx/>
                  <a:uFillTx/>
                  <a:latin typeface="微软雅黑" panose="020B0503020204020204" pitchFamily="34" charset="-122"/>
                  <a:ea typeface="微软雅黑" panose="020B0503020204020204" pitchFamily="34" charset="-122"/>
                </a:rPr>
                <a:t>2</a:t>
              </a:r>
              <a:endParaRPr kumimoji="0" lang="zh-CN" altLang="en-US" sz="1200" b="1" i="0" u="none" strike="noStrike" kern="0" cap="none" spc="0" normalizeH="0" baseline="0" noProof="0" dirty="0" smtClean="0">
                <a:ln>
                  <a:noFill/>
                </a:ln>
                <a:solidFill>
                  <a:srgbClr val="666666"/>
                </a:solidFill>
                <a:effectLst/>
                <a:uLnTx/>
                <a:uFillTx/>
                <a:latin typeface="微软雅黑" panose="020B0503020204020204" pitchFamily="34" charset="-122"/>
                <a:ea typeface="微软雅黑" panose="020B0503020204020204" pitchFamily="34" charset="-122"/>
              </a:endParaRPr>
            </a:p>
          </p:txBody>
        </p:sp>
      </p:grpSp>
      <p:cxnSp>
        <p:nvCxnSpPr>
          <p:cNvPr id="71" name="直接箭头连接符 70"/>
          <p:cNvCxnSpPr>
            <a:stCxn id="57" idx="3"/>
            <a:endCxn id="69" idx="1"/>
          </p:cNvCxnSpPr>
          <p:nvPr/>
        </p:nvCxnSpPr>
        <p:spPr>
          <a:xfrm>
            <a:off x="2147832" y="1495785"/>
            <a:ext cx="393795" cy="0"/>
          </a:xfrm>
          <a:prstGeom prst="straightConnector1">
            <a:avLst/>
          </a:prstGeom>
          <a:noFill/>
          <a:ln w="6350" cap="flat" cmpd="sng" algn="ctr">
            <a:solidFill>
              <a:srgbClr val="00B0F0"/>
            </a:solidFill>
            <a:prstDash val="solid"/>
            <a:miter lim="800000"/>
            <a:tailEnd type="triangle"/>
          </a:ln>
          <a:effectLst/>
        </p:spPr>
      </p:cxnSp>
      <p:sp>
        <p:nvSpPr>
          <p:cNvPr id="72" name="圆角矩形 71"/>
          <p:cNvSpPr/>
          <p:nvPr/>
        </p:nvSpPr>
        <p:spPr>
          <a:xfrm>
            <a:off x="2541626" y="1845126"/>
            <a:ext cx="1717357" cy="677718"/>
          </a:xfrm>
          <a:prstGeom prst="roundRect">
            <a:avLst>
              <a:gd name="adj" fmla="val 723"/>
            </a:avLst>
          </a:prstGeom>
          <a:noFill/>
          <a:ln w="12700" cap="flat" cmpd="sng" algn="ctr">
            <a:solidFill>
              <a:srgbClr val="00B0F0"/>
            </a:solidFill>
            <a:prstDash val="solid"/>
            <a:miter lim="800000"/>
          </a:ln>
          <a:effectLst/>
        </p:spPr>
        <p:txBody>
          <a:bodyPr rtlCol="0" anchor="ctr"/>
          <a:lstStyle/>
          <a:p>
            <a:pPr marL="0" marR="0" lvl="0" indent="0" algn="ctr" defTabSz="914478" eaLnBrk="1" fontAlgn="auto" latinLnBrk="0" hangingPunct="1">
              <a:lnSpc>
                <a:spcPct val="15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rgbClr val="1D1D1A">
                    <a:lumMod val="75000"/>
                    <a:lumOff val="25000"/>
                  </a:srgbClr>
                </a:solidFill>
                <a:effectLst/>
                <a:uLnTx/>
                <a:uFillTx/>
                <a:latin typeface="微软雅黑" panose="020B0503020204020204" pitchFamily="34" charset="-122"/>
                <a:ea typeface="微软雅黑" panose="020B0503020204020204" pitchFamily="34" charset="-122"/>
              </a:rPr>
              <a:t>提示：原料</a:t>
            </a:r>
            <a:r>
              <a:rPr kumimoji="0" lang="en-US" altLang="zh-CN" sz="1600" b="0" i="0" u="none" strike="noStrike" kern="0" cap="none" spc="0" normalizeH="0" baseline="0" noProof="0" dirty="0" smtClean="0">
                <a:ln>
                  <a:noFill/>
                </a:ln>
                <a:solidFill>
                  <a:srgbClr val="1D1D1A">
                    <a:lumMod val="75000"/>
                    <a:lumOff val="25000"/>
                  </a:srgbClr>
                </a:solidFill>
                <a:effectLst/>
                <a:uLnTx/>
                <a:uFillTx/>
                <a:latin typeface="微软雅黑" panose="020B0503020204020204" pitchFamily="34" charset="-122"/>
                <a:ea typeface="微软雅黑" panose="020B0503020204020204" pitchFamily="34" charset="-122"/>
              </a:rPr>
              <a:t>A</a:t>
            </a:r>
          </a:p>
          <a:p>
            <a:pPr marL="0" marR="0" lvl="0" indent="0" algn="ctr" defTabSz="914478" eaLnBrk="1" fontAlgn="auto" latinLnBrk="0" hangingPunct="1">
              <a:lnSpc>
                <a:spcPct val="15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低于安全库存</a:t>
            </a:r>
          </a:p>
        </p:txBody>
      </p:sp>
      <p:grpSp>
        <p:nvGrpSpPr>
          <p:cNvPr id="73" name="组合 72"/>
          <p:cNvGrpSpPr/>
          <p:nvPr/>
        </p:nvGrpSpPr>
        <p:grpSpPr>
          <a:xfrm>
            <a:off x="4684069" y="2481675"/>
            <a:ext cx="1712039" cy="443534"/>
            <a:chOff x="831404" y="2879318"/>
            <a:chExt cx="1712039" cy="443534"/>
          </a:xfrm>
        </p:grpSpPr>
        <p:sp>
          <p:nvSpPr>
            <p:cNvPr id="74" name="文本框 73"/>
            <p:cNvSpPr txBox="1"/>
            <p:nvPr/>
          </p:nvSpPr>
          <p:spPr>
            <a:xfrm>
              <a:off x="831404" y="2895764"/>
              <a:ext cx="879863" cy="307777"/>
            </a:xfrm>
            <a:prstGeom prst="rect">
              <a:avLst/>
            </a:prstGeom>
            <a:noFill/>
          </p:spPr>
          <p:txBody>
            <a:bodyPr wrap="square" rtlCol="0">
              <a:spAutoFit/>
            </a:bodyPr>
            <a:lstStyle/>
            <a:p>
              <a:pPr defTabSz="914478"/>
              <a:r>
                <a:rPr lang="zh-CN" altLang="en-US" sz="1400" b="1" dirty="0">
                  <a:solidFill>
                    <a:srgbClr val="1D1D1A">
                      <a:lumMod val="75000"/>
                      <a:lumOff val="25000"/>
                    </a:srgbClr>
                  </a:solidFill>
                  <a:latin typeface="微软雅黑" panose="020B0503020204020204" pitchFamily="34" charset="-122"/>
                  <a:ea typeface="微软雅黑" panose="020B0503020204020204" pitchFamily="34" charset="-122"/>
                </a:rPr>
                <a:t>角色</a:t>
              </a:r>
            </a:p>
          </p:txBody>
        </p:sp>
        <p:pic>
          <p:nvPicPr>
            <p:cNvPr id="75" name="图片 74" descr="卡通人物&#10;&#10;描述已自动生成"/>
            <p:cNvPicPr>
              <a:picLocks noChangeAspect="1"/>
            </p:cNvPicPr>
            <p:nvPr/>
          </p:nvPicPr>
          <p:blipFill>
            <a:blip r:embed="rId5"/>
            <a:stretch>
              <a:fillRect/>
            </a:stretch>
          </p:blipFill>
          <p:spPr>
            <a:xfrm>
              <a:off x="1519872" y="2879318"/>
              <a:ext cx="335103" cy="443534"/>
            </a:xfrm>
            <a:prstGeom prst="rect">
              <a:avLst/>
            </a:prstGeom>
          </p:spPr>
        </p:pic>
        <p:sp>
          <p:nvSpPr>
            <p:cNvPr id="76" name="文本框 75"/>
            <p:cNvSpPr txBox="1"/>
            <p:nvPr/>
          </p:nvSpPr>
          <p:spPr>
            <a:xfrm>
              <a:off x="1852459" y="2885641"/>
              <a:ext cx="690984" cy="261610"/>
            </a:xfrm>
            <a:prstGeom prst="rect">
              <a:avLst/>
            </a:prstGeom>
            <a:noFill/>
          </p:spPr>
          <p:txBody>
            <a:bodyPr wrap="square" rtlCol="0">
              <a:spAutoFit/>
            </a:bodyPr>
            <a:lstStyle/>
            <a:p>
              <a:pPr algn="ctr" defTabSz="914478"/>
              <a:r>
                <a:rPr lang="zh-CN" altLang="en-US" sz="1100" dirty="0">
                  <a:solidFill>
                    <a:srgbClr val="1D1D1A">
                      <a:lumMod val="75000"/>
                      <a:lumOff val="25000"/>
                    </a:srgbClr>
                  </a:solidFill>
                  <a:latin typeface="微软雅黑" panose="020B0503020204020204" pitchFamily="34" charset="-122"/>
                  <a:ea typeface="微软雅黑" panose="020B0503020204020204" pitchFamily="34" charset="-122"/>
                </a:rPr>
                <a:t>采购员</a:t>
              </a:r>
            </a:p>
          </p:txBody>
        </p:sp>
      </p:grpSp>
      <p:grpSp>
        <p:nvGrpSpPr>
          <p:cNvPr id="77" name="组合 76"/>
          <p:cNvGrpSpPr/>
          <p:nvPr/>
        </p:nvGrpSpPr>
        <p:grpSpPr>
          <a:xfrm>
            <a:off x="4535714" y="1767226"/>
            <a:ext cx="1840650" cy="698226"/>
            <a:chOff x="731520" y="1076960"/>
            <a:chExt cx="1840650" cy="698226"/>
          </a:xfrm>
        </p:grpSpPr>
        <p:sp>
          <p:nvSpPr>
            <p:cNvPr id="78" name="圆角矩形 77"/>
            <p:cNvSpPr/>
            <p:nvPr/>
          </p:nvSpPr>
          <p:spPr>
            <a:xfrm>
              <a:off x="854813" y="1216386"/>
              <a:ext cx="1717357" cy="558800"/>
            </a:xfrm>
            <a:prstGeom prst="roundRect">
              <a:avLst/>
            </a:prstGeom>
            <a:solidFill>
              <a:srgbClr val="666666">
                <a:lumMod val="40000"/>
                <a:lumOff val="60000"/>
              </a:srgbClr>
            </a:solid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下达采购订单</a:t>
              </a:r>
              <a:r>
                <a:rPr kumimoji="0" lang="en-US" altLang="zh-CN" sz="18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a:t>
              </a:r>
              <a:endParaRPr kumimoji="0" lang="zh-CN" altLang="en-US" sz="18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endParaRPr>
            </a:p>
          </p:txBody>
        </p:sp>
        <p:sp>
          <p:nvSpPr>
            <p:cNvPr id="79" name="十边形 78"/>
            <p:cNvSpPr/>
            <p:nvPr/>
          </p:nvSpPr>
          <p:spPr>
            <a:xfrm>
              <a:off x="731520" y="1076960"/>
              <a:ext cx="294640" cy="254000"/>
            </a:xfrm>
            <a:prstGeom prst="decagon">
              <a:avLst/>
            </a:prstGeom>
            <a:solidFill>
              <a:srgbClr val="FCC800">
                <a:lumMod val="75000"/>
              </a:srgbClr>
            </a:solid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smtClean="0">
                  <a:ln>
                    <a:noFill/>
                  </a:ln>
                  <a:solidFill>
                    <a:srgbClr val="666666"/>
                  </a:solidFill>
                  <a:effectLst/>
                  <a:uLnTx/>
                  <a:uFillTx/>
                  <a:latin typeface="微软雅黑" panose="020B0503020204020204" pitchFamily="34" charset="-122"/>
                  <a:ea typeface="微软雅黑" panose="020B0503020204020204" pitchFamily="34" charset="-122"/>
                </a:rPr>
                <a:t>3</a:t>
              </a:r>
              <a:endParaRPr kumimoji="0" lang="zh-CN" altLang="en-US" sz="1200" b="1" i="0" u="none" strike="noStrike" kern="0" cap="none" spc="0" normalizeH="0" baseline="0" noProof="0" dirty="0" smtClean="0">
                <a:ln>
                  <a:noFill/>
                </a:ln>
                <a:solidFill>
                  <a:srgbClr val="666666"/>
                </a:solidFill>
                <a:effectLst/>
                <a:uLnTx/>
                <a:uFillTx/>
                <a:latin typeface="微软雅黑" panose="020B0503020204020204" pitchFamily="34" charset="-122"/>
                <a:ea typeface="微软雅黑" panose="020B0503020204020204" pitchFamily="34" charset="-122"/>
              </a:endParaRPr>
            </a:p>
          </p:txBody>
        </p:sp>
      </p:grpSp>
      <p:sp>
        <p:nvSpPr>
          <p:cNvPr id="80" name="矩形 79"/>
          <p:cNvSpPr/>
          <p:nvPr/>
        </p:nvSpPr>
        <p:spPr>
          <a:xfrm>
            <a:off x="215741" y="975361"/>
            <a:ext cx="6299200" cy="5354857"/>
          </a:xfrm>
          <a:prstGeom prst="rect">
            <a:avLst/>
          </a:prstGeom>
          <a:noFill/>
          <a:ln w="12700" cap="flat" cmpd="sng" algn="ctr">
            <a:solidFill>
              <a:srgbClr val="1D1D1A"/>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Calibri" panose="020F0502020204030204"/>
            </a:endParaRPr>
          </a:p>
        </p:txBody>
      </p:sp>
      <p:sp>
        <p:nvSpPr>
          <p:cNvPr id="81" name="矩形 80"/>
          <p:cNvSpPr/>
          <p:nvPr/>
        </p:nvSpPr>
        <p:spPr>
          <a:xfrm>
            <a:off x="6619372" y="975361"/>
            <a:ext cx="5346560" cy="5354857"/>
          </a:xfrm>
          <a:prstGeom prst="rect">
            <a:avLst/>
          </a:prstGeom>
          <a:noFill/>
          <a:ln w="12700" cap="flat" cmpd="sng" algn="ctr">
            <a:solidFill>
              <a:srgbClr val="1D1D1A"/>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Calibri" panose="020F0502020204030204"/>
            </a:endParaRPr>
          </a:p>
        </p:txBody>
      </p:sp>
      <p:sp>
        <p:nvSpPr>
          <p:cNvPr id="82" name="圆角矩形 81"/>
          <p:cNvSpPr/>
          <p:nvPr/>
        </p:nvSpPr>
        <p:spPr>
          <a:xfrm>
            <a:off x="2541627" y="2607641"/>
            <a:ext cx="1717357" cy="867056"/>
          </a:xfrm>
          <a:prstGeom prst="roundRect">
            <a:avLst>
              <a:gd name="adj" fmla="val 723"/>
            </a:avLst>
          </a:prstGeom>
          <a:noFill/>
          <a:ln w="12700" cap="flat" cmpd="sng" algn="ctr">
            <a:solidFill>
              <a:srgbClr val="00B0F0"/>
            </a:solidFill>
            <a:prstDash val="solid"/>
            <a:miter lim="800000"/>
          </a:ln>
          <a:effectLst/>
        </p:spPr>
        <p:txBody>
          <a:bodyPr rtlCol="0" anchor="ctr"/>
          <a:lstStyle/>
          <a:p>
            <a:pPr marL="0" marR="0" lvl="0" indent="0" algn="ctr" defTabSz="914478" eaLnBrk="1" fontAlgn="auto" latinLnBrk="0" hangingPunct="1">
              <a:lnSpc>
                <a:spcPct val="15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rgbClr val="1D1D1A">
                    <a:lumMod val="75000"/>
                    <a:lumOff val="25000"/>
                  </a:srgbClr>
                </a:solidFill>
                <a:effectLst/>
                <a:uLnTx/>
                <a:uFillTx/>
                <a:latin typeface="微软雅黑" panose="020B0503020204020204" pitchFamily="34" charset="-122"/>
                <a:ea typeface="微软雅黑" panose="020B0503020204020204" pitchFamily="34" charset="-122"/>
              </a:rPr>
              <a:t>提示：原料</a:t>
            </a:r>
            <a:r>
              <a:rPr kumimoji="0" lang="en-US" altLang="zh-CN" sz="1600" b="0" i="0" u="none" strike="noStrike" kern="0" cap="none" spc="0" normalizeH="0" baseline="0" noProof="0" dirty="0" smtClean="0">
                <a:ln>
                  <a:noFill/>
                </a:ln>
                <a:solidFill>
                  <a:srgbClr val="1D1D1A">
                    <a:lumMod val="75000"/>
                    <a:lumOff val="25000"/>
                  </a:srgbClr>
                </a:solidFill>
                <a:effectLst/>
                <a:uLnTx/>
                <a:uFillTx/>
                <a:latin typeface="微软雅黑" panose="020B0503020204020204" pitchFamily="34" charset="-122"/>
                <a:ea typeface="微软雅黑" panose="020B0503020204020204" pitchFamily="34" charset="-122"/>
              </a:rPr>
              <a:t>A</a:t>
            </a:r>
          </a:p>
          <a:p>
            <a:pPr marL="0" marR="0" lvl="0" indent="0" algn="ctr" defTabSz="914478" eaLnBrk="1" fontAlgn="auto" latinLnBrk="0" hangingPunct="1">
              <a:lnSpc>
                <a:spcPct val="15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高于预警库存</a:t>
            </a:r>
          </a:p>
        </p:txBody>
      </p:sp>
      <p:grpSp>
        <p:nvGrpSpPr>
          <p:cNvPr id="83" name="组合 82"/>
          <p:cNvGrpSpPr/>
          <p:nvPr/>
        </p:nvGrpSpPr>
        <p:grpSpPr>
          <a:xfrm>
            <a:off x="4710463" y="3483023"/>
            <a:ext cx="1712039" cy="443534"/>
            <a:chOff x="831404" y="2879318"/>
            <a:chExt cx="1712039" cy="443534"/>
          </a:xfrm>
        </p:grpSpPr>
        <p:sp>
          <p:nvSpPr>
            <p:cNvPr id="84" name="文本框 83"/>
            <p:cNvSpPr txBox="1"/>
            <p:nvPr/>
          </p:nvSpPr>
          <p:spPr>
            <a:xfrm>
              <a:off x="831404" y="2895764"/>
              <a:ext cx="879863" cy="307777"/>
            </a:xfrm>
            <a:prstGeom prst="rect">
              <a:avLst/>
            </a:prstGeom>
            <a:noFill/>
          </p:spPr>
          <p:txBody>
            <a:bodyPr wrap="square" rtlCol="0">
              <a:spAutoFit/>
            </a:bodyPr>
            <a:lstStyle/>
            <a:p>
              <a:pPr defTabSz="914478"/>
              <a:r>
                <a:rPr lang="zh-CN" altLang="en-US" sz="1400" b="1" dirty="0">
                  <a:solidFill>
                    <a:srgbClr val="1D1D1A">
                      <a:lumMod val="75000"/>
                      <a:lumOff val="25000"/>
                    </a:srgbClr>
                  </a:solidFill>
                  <a:latin typeface="微软雅黑" panose="020B0503020204020204" pitchFamily="34" charset="-122"/>
                  <a:ea typeface="微软雅黑" panose="020B0503020204020204" pitchFamily="34" charset="-122"/>
                </a:rPr>
                <a:t>角色</a:t>
              </a:r>
            </a:p>
          </p:txBody>
        </p:sp>
        <p:pic>
          <p:nvPicPr>
            <p:cNvPr id="85" name="图片 84" descr="卡通人物&#10;&#10;描述已自动生成"/>
            <p:cNvPicPr>
              <a:picLocks noChangeAspect="1"/>
            </p:cNvPicPr>
            <p:nvPr/>
          </p:nvPicPr>
          <p:blipFill>
            <a:blip r:embed="rId5"/>
            <a:stretch>
              <a:fillRect/>
            </a:stretch>
          </p:blipFill>
          <p:spPr>
            <a:xfrm>
              <a:off x="1519872" y="2879318"/>
              <a:ext cx="335103" cy="443534"/>
            </a:xfrm>
            <a:prstGeom prst="rect">
              <a:avLst/>
            </a:prstGeom>
          </p:spPr>
        </p:pic>
        <p:sp>
          <p:nvSpPr>
            <p:cNvPr id="86" name="文本框 85"/>
            <p:cNvSpPr txBox="1"/>
            <p:nvPr/>
          </p:nvSpPr>
          <p:spPr>
            <a:xfrm>
              <a:off x="1852459" y="2885641"/>
              <a:ext cx="690984" cy="430887"/>
            </a:xfrm>
            <a:prstGeom prst="rect">
              <a:avLst/>
            </a:prstGeom>
            <a:noFill/>
          </p:spPr>
          <p:txBody>
            <a:bodyPr wrap="square" rtlCol="0">
              <a:spAutoFit/>
            </a:bodyPr>
            <a:lstStyle/>
            <a:p>
              <a:pPr algn="ctr" defTabSz="914478"/>
              <a:r>
                <a:rPr lang="zh-CN" altLang="en-US" sz="1100" dirty="0">
                  <a:solidFill>
                    <a:srgbClr val="1D1D1A">
                      <a:lumMod val="75000"/>
                      <a:lumOff val="25000"/>
                    </a:srgbClr>
                  </a:solidFill>
                  <a:latin typeface="微软雅黑" panose="020B0503020204020204" pitchFamily="34" charset="-122"/>
                  <a:ea typeface="微软雅黑" panose="020B0503020204020204" pitchFamily="34" charset="-122"/>
                </a:rPr>
                <a:t>生产协同岗</a:t>
              </a:r>
            </a:p>
          </p:txBody>
        </p:sp>
      </p:grpSp>
      <p:grpSp>
        <p:nvGrpSpPr>
          <p:cNvPr id="87" name="组合 86"/>
          <p:cNvGrpSpPr/>
          <p:nvPr/>
        </p:nvGrpSpPr>
        <p:grpSpPr>
          <a:xfrm>
            <a:off x="4535714" y="2763029"/>
            <a:ext cx="1840650" cy="698226"/>
            <a:chOff x="731520" y="1076960"/>
            <a:chExt cx="1840650" cy="698226"/>
          </a:xfrm>
        </p:grpSpPr>
        <p:sp>
          <p:nvSpPr>
            <p:cNvPr id="88" name="圆角矩形 87"/>
            <p:cNvSpPr/>
            <p:nvPr/>
          </p:nvSpPr>
          <p:spPr>
            <a:xfrm>
              <a:off x="854813" y="1216386"/>
              <a:ext cx="1717357" cy="558800"/>
            </a:xfrm>
            <a:prstGeom prst="roundRect">
              <a:avLst/>
            </a:prstGeom>
            <a:solidFill>
              <a:srgbClr val="666666">
                <a:lumMod val="40000"/>
                <a:lumOff val="60000"/>
              </a:srgbClr>
            </a:solid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协同调拨</a:t>
              </a:r>
            </a:p>
          </p:txBody>
        </p:sp>
        <p:sp>
          <p:nvSpPr>
            <p:cNvPr id="89" name="十边形 88"/>
            <p:cNvSpPr/>
            <p:nvPr/>
          </p:nvSpPr>
          <p:spPr>
            <a:xfrm>
              <a:off x="731520" y="1076960"/>
              <a:ext cx="294640" cy="254000"/>
            </a:xfrm>
            <a:prstGeom prst="decagon">
              <a:avLst/>
            </a:prstGeom>
            <a:solidFill>
              <a:srgbClr val="FCC800">
                <a:lumMod val="75000"/>
              </a:srgbClr>
            </a:solid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smtClean="0">
                  <a:ln>
                    <a:noFill/>
                  </a:ln>
                  <a:solidFill>
                    <a:srgbClr val="666666"/>
                  </a:solidFill>
                  <a:effectLst/>
                  <a:uLnTx/>
                  <a:uFillTx/>
                  <a:latin typeface="微软雅黑" panose="020B0503020204020204" pitchFamily="34" charset="-122"/>
                  <a:ea typeface="微软雅黑" panose="020B0503020204020204" pitchFamily="34" charset="-122"/>
                </a:rPr>
                <a:t>3</a:t>
              </a:r>
              <a:endParaRPr kumimoji="0" lang="zh-CN" altLang="en-US" sz="1200" b="1" i="0" u="none" strike="noStrike" kern="0" cap="none" spc="0" normalizeH="0" baseline="0" noProof="0" dirty="0" smtClean="0">
                <a:ln>
                  <a:noFill/>
                </a:ln>
                <a:solidFill>
                  <a:srgbClr val="666666"/>
                </a:solidFill>
                <a:effectLst/>
                <a:uLnTx/>
                <a:uFillTx/>
                <a:latin typeface="微软雅黑" panose="020B0503020204020204" pitchFamily="34" charset="-122"/>
                <a:ea typeface="微软雅黑" panose="020B0503020204020204" pitchFamily="34" charset="-122"/>
              </a:endParaRPr>
            </a:p>
          </p:txBody>
        </p:sp>
      </p:grpSp>
      <p:cxnSp>
        <p:nvCxnSpPr>
          <p:cNvPr id="90" name="肘形连接符 89"/>
          <p:cNvCxnSpPr>
            <a:stCxn id="69" idx="3"/>
            <a:endCxn id="88" idx="1"/>
          </p:cNvCxnSpPr>
          <p:nvPr/>
        </p:nvCxnSpPr>
        <p:spPr>
          <a:xfrm>
            <a:off x="4258983" y="1495785"/>
            <a:ext cx="400024" cy="1686070"/>
          </a:xfrm>
          <a:prstGeom prst="bentConnector3">
            <a:avLst/>
          </a:prstGeom>
          <a:noFill/>
          <a:ln w="6350" cap="flat" cmpd="sng" algn="ctr">
            <a:solidFill>
              <a:srgbClr val="00B0F0"/>
            </a:solidFill>
            <a:prstDash val="solid"/>
            <a:miter lim="800000"/>
            <a:tailEnd type="triangle"/>
          </a:ln>
          <a:effectLst/>
        </p:spPr>
      </p:cxnSp>
      <p:cxnSp>
        <p:nvCxnSpPr>
          <p:cNvPr id="91" name="肘形连接符 90"/>
          <p:cNvCxnSpPr>
            <a:stCxn id="69" idx="3"/>
            <a:endCxn id="78" idx="1"/>
          </p:cNvCxnSpPr>
          <p:nvPr/>
        </p:nvCxnSpPr>
        <p:spPr>
          <a:xfrm>
            <a:off x="4258983" y="1495786"/>
            <a:ext cx="400024" cy="690267"/>
          </a:xfrm>
          <a:prstGeom prst="bentConnector3">
            <a:avLst>
              <a:gd name="adj1" fmla="val 50000"/>
            </a:avLst>
          </a:prstGeom>
          <a:noFill/>
          <a:ln w="6350" cap="flat" cmpd="sng" algn="ctr">
            <a:solidFill>
              <a:srgbClr val="00B0F0"/>
            </a:solidFill>
            <a:prstDash val="solid"/>
            <a:miter lim="800000"/>
            <a:tailEnd type="triangle"/>
          </a:ln>
          <a:effectLst/>
        </p:spPr>
      </p:cxnSp>
      <p:sp>
        <p:nvSpPr>
          <p:cNvPr id="92" name="右箭头 91"/>
          <p:cNvSpPr/>
          <p:nvPr/>
        </p:nvSpPr>
        <p:spPr>
          <a:xfrm>
            <a:off x="4258984" y="2021226"/>
            <a:ext cx="400023" cy="348601"/>
          </a:xfrm>
          <a:prstGeom prst="rightArrow">
            <a:avLst/>
          </a:prstGeom>
          <a:solidFill>
            <a:srgbClr val="666666">
              <a:lumMod val="85000"/>
              <a:alpha val="48000"/>
            </a:srgbClr>
          </a:solid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Calibri" panose="020F0502020204030204"/>
            </a:endParaRPr>
          </a:p>
        </p:txBody>
      </p:sp>
      <p:sp>
        <p:nvSpPr>
          <p:cNvPr id="93" name="右箭头 92"/>
          <p:cNvSpPr/>
          <p:nvPr/>
        </p:nvSpPr>
        <p:spPr>
          <a:xfrm>
            <a:off x="4258984" y="3006700"/>
            <a:ext cx="400023" cy="348601"/>
          </a:xfrm>
          <a:prstGeom prst="rightArrow">
            <a:avLst/>
          </a:prstGeom>
          <a:solidFill>
            <a:srgbClr val="666666">
              <a:lumMod val="85000"/>
              <a:alpha val="48000"/>
            </a:srgbClr>
          </a:solid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Calibri" panose="020F0502020204030204"/>
            </a:endParaRPr>
          </a:p>
        </p:txBody>
      </p:sp>
      <p:pic>
        <p:nvPicPr>
          <p:cNvPr id="94" name="图片 93"/>
          <p:cNvPicPr>
            <a:picLocks noChangeAspect="1"/>
          </p:cNvPicPr>
          <p:nvPr/>
        </p:nvPicPr>
        <p:blipFill>
          <a:blip r:embed="rId6"/>
          <a:stretch>
            <a:fillRect/>
          </a:stretch>
        </p:blipFill>
        <p:spPr>
          <a:xfrm>
            <a:off x="6642552" y="1026160"/>
            <a:ext cx="5321198" cy="5304057"/>
          </a:xfrm>
          <a:prstGeom prst="rect">
            <a:avLst/>
          </a:prstGeom>
        </p:spPr>
      </p:pic>
      <p:sp>
        <p:nvSpPr>
          <p:cNvPr id="95" name="圆角矩形标注 94"/>
          <p:cNvSpPr/>
          <p:nvPr/>
        </p:nvSpPr>
        <p:spPr>
          <a:xfrm>
            <a:off x="4111237" y="4797243"/>
            <a:ext cx="2118307" cy="1346649"/>
          </a:xfrm>
          <a:prstGeom prst="wedgeRoundRectCallout">
            <a:avLst>
              <a:gd name="adj1" fmla="val -24851"/>
              <a:gd name="adj2" fmla="val -60668"/>
              <a:gd name="adj3" fmla="val 16667"/>
            </a:avLst>
          </a:prstGeom>
          <a:noFill/>
          <a:ln w="12700" cap="flat" cmpd="sng" algn="ctr">
            <a:solidFill>
              <a:srgbClr val="00B0F0"/>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Calibri" panose="020F0502020204030204"/>
            </a:endParaRPr>
          </a:p>
        </p:txBody>
      </p:sp>
      <p:sp>
        <p:nvSpPr>
          <p:cNvPr id="96" name="文本框 95"/>
          <p:cNvSpPr txBox="1"/>
          <p:nvPr/>
        </p:nvSpPr>
        <p:spPr>
          <a:xfrm>
            <a:off x="2125499" y="4946423"/>
            <a:ext cx="1920563" cy="1200329"/>
          </a:xfrm>
          <a:prstGeom prst="rect">
            <a:avLst/>
          </a:prstGeom>
          <a:noFill/>
        </p:spPr>
        <p:txBody>
          <a:bodyPr wrap="square" rtlCol="0">
            <a:spAutoFit/>
          </a:bodyPr>
          <a:lstStyle/>
          <a:p>
            <a:pPr defTabSz="914478"/>
            <a:r>
              <a:rPr lang="zh-CN" altLang="en-US" sz="1200" b="1" dirty="0">
                <a:solidFill>
                  <a:srgbClr val="1D1D1A"/>
                </a:solidFill>
                <a:latin typeface="微软雅黑" panose="020B0503020204020204" pitchFamily="34" charset="-122"/>
                <a:ea typeface="微软雅黑" panose="020B0503020204020204" pitchFamily="34" charset="-122"/>
              </a:rPr>
              <a:t>前提条件</a:t>
            </a:r>
            <a:r>
              <a:rPr lang="en-US" altLang="zh-CN" sz="1200" b="1" dirty="0">
                <a:solidFill>
                  <a:srgbClr val="1D1D1A"/>
                </a:solidFill>
                <a:latin typeface="微软雅黑" panose="020B0503020204020204" pitchFamily="34" charset="-122"/>
                <a:ea typeface="微软雅黑" panose="020B0503020204020204" pitchFamily="34" charset="-122"/>
              </a:rPr>
              <a:t>2</a:t>
            </a:r>
            <a:r>
              <a:rPr lang="zh-CN" altLang="en-US" sz="1200" b="1" dirty="0">
                <a:solidFill>
                  <a:srgbClr val="1D1D1A"/>
                </a:solidFill>
                <a:latin typeface="微软雅黑" panose="020B0503020204020204" pitchFamily="34" charset="-122"/>
                <a:ea typeface="微软雅黑" panose="020B0503020204020204" pitchFamily="34" charset="-122"/>
              </a:rPr>
              <a:t>：</a:t>
            </a:r>
            <a:endParaRPr lang="en-US" altLang="zh-CN" sz="1200" b="1" dirty="0">
              <a:solidFill>
                <a:srgbClr val="1D1D1A"/>
              </a:solidFill>
              <a:latin typeface="微软雅黑" panose="020B0503020204020204" pitchFamily="34" charset="-122"/>
              <a:ea typeface="微软雅黑" panose="020B0503020204020204" pitchFamily="34" charset="-122"/>
            </a:endParaRPr>
          </a:p>
          <a:p>
            <a:pPr marL="285750" indent="-285750" defTabSz="914478">
              <a:buFont typeface="Arial" panose="020B0604020202020204" pitchFamily="34" charset="0"/>
              <a:buChar char="•"/>
            </a:pPr>
            <a:r>
              <a:rPr lang="zh-CN" altLang="en-US" sz="1200" dirty="0">
                <a:solidFill>
                  <a:srgbClr val="1D1D1A"/>
                </a:solidFill>
                <a:latin typeface="微软雅黑" panose="020B0503020204020204" pitchFamily="34" charset="-122"/>
                <a:ea typeface="微软雅黑" panose="020B0503020204020204" pitchFamily="34" charset="-122"/>
              </a:rPr>
              <a:t>设定</a:t>
            </a:r>
            <a:r>
              <a:rPr lang="en-US" altLang="zh-CN" sz="1200" dirty="0">
                <a:solidFill>
                  <a:srgbClr val="1D1D1A"/>
                </a:solidFill>
                <a:latin typeface="微软雅黑" panose="020B0503020204020204" pitchFamily="34" charset="-122"/>
                <a:ea typeface="微软雅黑" panose="020B0503020204020204" pitchFamily="34" charset="-122"/>
              </a:rPr>
              <a:t>A</a:t>
            </a:r>
            <a:r>
              <a:rPr lang="zh-CN" altLang="en-US" sz="1200" dirty="0">
                <a:solidFill>
                  <a:srgbClr val="1D1D1A"/>
                </a:solidFill>
                <a:latin typeface="微软雅黑" panose="020B0503020204020204" pitchFamily="34" charset="-122"/>
                <a:ea typeface="微软雅黑" panose="020B0503020204020204" pitchFamily="34" charset="-122"/>
              </a:rPr>
              <a:t>物料的安全库存；</a:t>
            </a:r>
            <a:endParaRPr lang="en-US" altLang="zh-CN" sz="1200" dirty="0">
              <a:solidFill>
                <a:srgbClr val="1D1D1A"/>
              </a:solidFill>
              <a:latin typeface="微软雅黑" panose="020B0503020204020204" pitchFamily="34" charset="-122"/>
              <a:ea typeface="微软雅黑" panose="020B0503020204020204" pitchFamily="34" charset="-122"/>
            </a:endParaRPr>
          </a:p>
          <a:p>
            <a:pPr marL="285750" indent="-285750" defTabSz="914478">
              <a:buFont typeface="Arial" panose="020B0604020202020204" pitchFamily="34" charset="0"/>
              <a:buChar char="•"/>
            </a:pPr>
            <a:r>
              <a:rPr lang="zh-CN" altLang="en-US" sz="1200" dirty="0">
                <a:solidFill>
                  <a:srgbClr val="1D1D1A"/>
                </a:solidFill>
                <a:latin typeface="微软雅黑" panose="020B0503020204020204" pitchFamily="34" charset="-122"/>
                <a:ea typeface="微软雅黑" panose="020B0503020204020204" pitchFamily="34" charset="-122"/>
              </a:rPr>
              <a:t>设定</a:t>
            </a:r>
            <a:r>
              <a:rPr lang="en-US" altLang="zh-CN" sz="1200" dirty="0">
                <a:solidFill>
                  <a:srgbClr val="1D1D1A"/>
                </a:solidFill>
                <a:latin typeface="微软雅黑" panose="020B0503020204020204" pitchFamily="34" charset="-122"/>
                <a:ea typeface="微软雅黑" panose="020B0503020204020204" pitchFamily="34" charset="-122"/>
              </a:rPr>
              <a:t>A</a:t>
            </a:r>
            <a:r>
              <a:rPr lang="zh-CN" altLang="en-US" sz="1200" dirty="0">
                <a:solidFill>
                  <a:srgbClr val="1D1D1A"/>
                </a:solidFill>
                <a:latin typeface="微软雅黑" panose="020B0503020204020204" pitchFamily="34" charset="-122"/>
                <a:ea typeface="微软雅黑" panose="020B0503020204020204" pitchFamily="34" charset="-122"/>
              </a:rPr>
              <a:t>物料的库存预警线（要求全局库存、单个子库库存）；</a:t>
            </a:r>
          </a:p>
        </p:txBody>
      </p:sp>
    </p:spTree>
    <p:extLst>
      <p:ext uri="{BB962C8B-B14F-4D97-AF65-F5344CB8AC3E}">
        <p14:creationId xmlns:p14="http://schemas.microsoft.com/office/powerpoint/2010/main" val="3068291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3182"/>
          </a:xfrm>
        </p:spPr>
        <p:txBody>
          <a:bodyPr/>
          <a:lstStyle/>
          <a:p>
            <a:r>
              <a:rPr lang="zh-CN" altLang="en-US" dirty="0"/>
              <a:t>指标应用场景</a:t>
            </a:r>
            <a:r>
              <a:rPr lang="zh-CN" altLang="en-US" dirty="0" smtClean="0"/>
              <a:t>示例</a:t>
            </a:r>
            <a:r>
              <a:rPr lang="en-US" altLang="zh-CN" dirty="0" smtClean="0"/>
              <a:t>2</a:t>
            </a:r>
            <a:r>
              <a:rPr lang="zh-CN" altLang="en-US" dirty="0" smtClean="0"/>
              <a:t>：辅助决策</a:t>
            </a:r>
            <a:endParaRPr lang="zh-CN" altLang="en-US" dirty="0"/>
          </a:p>
        </p:txBody>
      </p:sp>
      <p:grpSp>
        <p:nvGrpSpPr>
          <p:cNvPr id="129" name="组合 128">
            <a:extLst>
              <a:ext uri="{FF2B5EF4-FFF2-40B4-BE49-F238E27FC236}">
                <a16:creationId xmlns:a16="http://schemas.microsoft.com/office/drawing/2014/main" xmlns="" id="{11DA1F0B-25AF-A24A-A1CA-146FD18786B4}"/>
              </a:ext>
            </a:extLst>
          </p:cNvPr>
          <p:cNvGrpSpPr/>
          <p:nvPr/>
        </p:nvGrpSpPr>
        <p:grpSpPr>
          <a:xfrm>
            <a:off x="692581" y="1320319"/>
            <a:ext cx="10894053" cy="4329908"/>
            <a:chOff x="2360853" y="1108037"/>
            <a:chExt cx="9272603" cy="4464069"/>
          </a:xfrm>
        </p:grpSpPr>
        <p:sp>
          <p:nvSpPr>
            <p:cNvPr id="130" name="圆角矩形 129">
              <a:extLst>
                <a:ext uri="{FF2B5EF4-FFF2-40B4-BE49-F238E27FC236}">
                  <a16:creationId xmlns:a16="http://schemas.microsoft.com/office/drawing/2014/main" xmlns="" id="{53098CBF-1E41-774D-BA22-081D553A680F}"/>
                </a:ext>
              </a:extLst>
            </p:cNvPr>
            <p:cNvSpPr/>
            <p:nvPr/>
          </p:nvSpPr>
          <p:spPr>
            <a:xfrm>
              <a:off x="2360853" y="3300878"/>
              <a:ext cx="1028700" cy="590077"/>
            </a:xfrm>
            <a:prstGeom prst="roundRect">
              <a:avLst/>
            </a:prstGeom>
            <a:solidFill>
              <a:srgbClr val="00B0DA"/>
            </a:solidFill>
            <a:ln w="6350" cap="flat" cmpd="sng" algn="ctr">
              <a:solidFill>
                <a:srgbClr val="00B0DA">
                  <a:lumMod val="75000"/>
                </a:srgbClr>
              </a:solidFill>
              <a:prstDash val="soli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defRPr/>
              </a:pPr>
              <a:r>
                <a:rPr kumimoji="1" lang="zh-CN" altLang="en-US" kern="0" dirty="0">
                  <a:solidFill>
                    <a:srgbClr val="FFFFFF"/>
                  </a:solidFill>
                  <a:latin typeface="微软雅黑" panose="020B0503020204020204" pitchFamily="34" charset="-122"/>
                  <a:ea typeface="微软雅黑" panose="020B0503020204020204" pitchFamily="34" charset="-122"/>
                </a:rPr>
                <a:t>工厂</a:t>
              </a:r>
            </a:p>
          </p:txBody>
        </p:sp>
        <p:sp>
          <p:nvSpPr>
            <p:cNvPr id="131" name="圆角矩形 130">
              <a:extLst>
                <a:ext uri="{FF2B5EF4-FFF2-40B4-BE49-F238E27FC236}">
                  <a16:creationId xmlns:a16="http://schemas.microsoft.com/office/drawing/2014/main" xmlns="" id="{7130F126-8B40-884D-959B-90BC6ECA6409}"/>
                </a:ext>
              </a:extLst>
            </p:cNvPr>
            <p:cNvSpPr/>
            <p:nvPr/>
          </p:nvSpPr>
          <p:spPr>
            <a:xfrm>
              <a:off x="4956423" y="3300874"/>
              <a:ext cx="1028700" cy="590077"/>
            </a:xfrm>
            <a:prstGeom prst="roundRect">
              <a:avLst/>
            </a:prstGeom>
            <a:solidFill>
              <a:srgbClr val="00B0DA"/>
            </a:solidFill>
            <a:ln w="6350" cap="flat" cmpd="sng" algn="ctr">
              <a:solidFill>
                <a:srgbClr val="00B0DA">
                  <a:lumMod val="75000"/>
                </a:srgbClr>
              </a:solidFill>
              <a:prstDash val="soli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defRPr/>
              </a:pPr>
              <a:r>
                <a:rPr kumimoji="1" lang="zh-CN" altLang="en-US" kern="0" dirty="0">
                  <a:solidFill>
                    <a:srgbClr val="FFFFFF"/>
                  </a:solidFill>
                  <a:latin typeface="微软雅黑" panose="020B0503020204020204" pitchFamily="34" charset="-122"/>
                  <a:ea typeface="微软雅黑" panose="020B0503020204020204" pitchFamily="34" charset="-122"/>
                </a:rPr>
                <a:t>批发</a:t>
              </a:r>
            </a:p>
          </p:txBody>
        </p:sp>
        <p:sp>
          <p:nvSpPr>
            <p:cNvPr id="132" name="圆角矩形 131">
              <a:extLst>
                <a:ext uri="{FF2B5EF4-FFF2-40B4-BE49-F238E27FC236}">
                  <a16:creationId xmlns:a16="http://schemas.microsoft.com/office/drawing/2014/main" xmlns="" id="{4307DD1A-3519-CA4B-A4CD-3AE214FA70AF}"/>
                </a:ext>
              </a:extLst>
            </p:cNvPr>
            <p:cNvSpPr/>
            <p:nvPr/>
          </p:nvSpPr>
          <p:spPr>
            <a:xfrm>
              <a:off x="7699621" y="3300879"/>
              <a:ext cx="1028700" cy="590077"/>
            </a:xfrm>
            <a:prstGeom prst="roundRect">
              <a:avLst/>
            </a:prstGeom>
            <a:solidFill>
              <a:srgbClr val="00B0DA"/>
            </a:solidFill>
            <a:ln w="6350" cap="flat" cmpd="sng" algn="ctr">
              <a:solidFill>
                <a:srgbClr val="00B0DA">
                  <a:lumMod val="75000"/>
                </a:srgbClr>
              </a:solidFill>
              <a:prstDash val="soli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defRPr/>
              </a:pPr>
              <a:r>
                <a:rPr kumimoji="1" lang="zh-CN" altLang="en-US" kern="0" dirty="0">
                  <a:solidFill>
                    <a:srgbClr val="FFFFFF"/>
                  </a:solidFill>
                  <a:latin typeface="微软雅黑" panose="020B0503020204020204" pitchFamily="34" charset="-122"/>
                  <a:ea typeface="微软雅黑" panose="020B0503020204020204" pitchFamily="34" charset="-122"/>
                </a:rPr>
                <a:t>终端</a:t>
              </a:r>
            </a:p>
          </p:txBody>
        </p:sp>
        <p:sp>
          <p:nvSpPr>
            <p:cNvPr id="133" name="圆角矩形 132">
              <a:extLst>
                <a:ext uri="{FF2B5EF4-FFF2-40B4-BE49-F238E27FC236}">
                  <a16:creationId xmlns:a16="http://schemas.microsoft.com/office/drawing/2014/main" xmlns="" id="{AB5FDD62-F3C5-7148-B5AC-C3009B1C0A7C}"/>
                </a:ext>
              </a:extLst>
            </p:cNvPr>
            <p:cNvSpPr/>
            <p:nvPr/>
          </p:nvSpPr>
          <p:spPr>
            <a:xfrm>
              <a:off x="2360853" y="3943328"/>
              <a:ext cx="1028700" cy="885825"/>
            </a:xfrm>
            <a:prstGeom prst="roundRect">
              <a:avLst/>
            </a:prstGeom>
            <a:solidFill>
              <a:srgbClr val="008080"/>
            </a:solidFill>
            <a:ln w="6350" cap="flat" cmpd="sng" algn="ctr">
              <a:noFill/>
              <a:prstDash val="soli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defRPr/>
              </a:pPr>
              <a:r>
                <a:rPr kumimoji="1" lang="zh-CN" altLang="en-US" b="1" kern="0" dirty="0">
                  <a:solidFill>
                    <a:srgbClr val="FFFFFF"/>
                  </a:solidFill>
                  <a:latin typeface="微软雅黑" panose="020B0503020204020204" pitchFamily="34" charset="-122"/>
                  <a:ea typeface="微软雅黑" panose="020B0503020204020204" pitchFamily="34" charset="-122"/>
                </a:rPr>
                <a:t>仓储</a:t>
              </a:r>
            </a:p>
          </p:txBody>
        </p:sp>
        <p:pic>
          <p:nvPicPr>
            <p:cNvPr id="134" name="图片 133">
              <a:extLst>
                <a:ext uri="{FF2B5EF4-FFF2-40B4-BE49-F238E27FC236}">
                  <a16:creationId xmlns:a16="http://schemas.microsoft.com/office/drawing/2014/main" xmlns="" id="{1B656D53-9296-8946-B6A5-3D8E98FE1392}"/>
                </a:ext>
              </a:extLst>
            </p:cNvPr>
            <p:cNvPicPr>
              <a:picLocks noChangeAspect="1"/>
            </p:cNvPicPr>
            <p:nvPr/>
          </p:nvPicPr>
          <p:blipFill>
            <a:blip r:embed="rId2"/>
            <a:stretch>
              <a:fillRect/>
            </a:stretch>
          </p:blipFill>
          <p:spPr>
            <a:xfrm>
              <a:off x="10845551" y="2947532"/>
              <a:ext cx="787905" cy="1301999"/>
            </a:xfrm>
            <a:prstGeom prst="rect">
              <a:avLst/>
            </a:prstGeom>
          </p:spPr>
        </p:pic>
        <p:sp>
          <p:nvSpPr>
            <p:cNvPr id="135" name="文本框 134">
              <a:extLst>
                <a:ext uri="{FF2B5EF4-FFF2-40B4-BE49-F238E27FC236}">
                  <a16:creationId xmlns:a16="http://schemas.microsoft.com/office/drawing/2014/main" xmlns="" id="{06BE7F21-078C-DA4E-A0DD-C03480C4A61E}"/>
                </a:ext>
              </a:extLst>
            </p:cNvPr>
            <p:cNvSpPr txBox="1"/>
            <p:nvPr/>
          </p:nvSpPr>
          <p:spPr>
            <a:xfrm>
              <a:off x="11014500" y="3873424"/>
              <a:ext cx="462810" cy="317313"/>
            </a:xfrm>
            <a:prstGeom prst="rect">
              <a:avLst/>
            </a:prstGeom>
            <a:noFill/>
          </p:spPr>
          <p:txBody>
            <a:bodyPr wrap="none" rtlCol="0">
              <a:spAutoFit/>
            </a:bodyPr>
            <a:lstStyle/>
            <a:p>
              <a:pPr>
                <a:defRPr/>
              </a:pPr>
              <a:r>
                <a:rPr kumimoji="1" lang="zh-CN" altLang="en-US" sz="1400" dirty="0">
                  <a:solidFill>
                    <a:prstClr val="black"/>
                  </a:solidFill>
                  <a:latin typeface="微软雅黑" panose="020B0503020204020204" pitchFamily="34" charset="-122"/>
                  <a:ea typeface="微软雅黑" panose="020B0503020204020204" pitchFamily="34" charset="-122"/>
                </a:rPr>
                <a:t>客户</a:t>
              </a:r>
            </a:p>
          </p:txBody>
        </p:sp>
        <p:sp>
          <p:nvSpPr>
            <p:cNvPr id="136" name="圆角矩形 135">
              <a:extLst>
                <a:ext uri="{FF2B5EF4-FFF2-40B4-BE49-F238E27FC236}">
                  <a16:creationId xmlns:a16="http://schemas.microsoft.com/office/drawing/2014/main" xmlns="" id="{5016CE62-0692-AC41-BF2B-8074386CCE01}"/>
                </a:ext>
              </a:extLst>
            </p:cNvPr>
            <p:cNvSpPr/>
            <p:nvPr/>
          </p:nvSpPr>
          <p:spPr>
            <a:xfrm>
              <a:off x="3608630" y="4686281"/>
              <a:ext cx="1028700" cy="885825"/>
            </a:xfrm>
            <a:prstGeom prst="roundRect">
              <a:avLst/>
            </a:prstGeom>
            <a:solidFill>
              <a:srgbClr val="00B0DA"/>
            </a:solidFill>
            <a:ln w="6350" cap="flat" cmpd="sng" algn="ctr">
              <a:solidFill>
                <a:srgbClr val="00B0DA">
                  <a:lumMod val="75000"/>
                </a:srgbClr>
              </a:solidFill>
              <a:prstDash val="soli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defRPr/>
              </a:pPr>
              <a:r>
                <a:rPr kumimoji="1" lang="zh-CN" altLang="en-US" kern="0" dirty="0">
                  <a:solidFill>
                    <a:srgbClr val="FFFFFF"/>
                  </a:solidFill>
                  <a:latin typeface="微软雅黑" panose="020B0503020204020204" pitchFamily="34" charset="-122"/>
                  <a:ea typeface="微软雅黑" panose="020B0503020204020204" pitchFamily="34" charset="-122"/>
                </a:rPr>
                <a:t>物流</a:t>
              </a:r>
            </a:p>
          </p:txBody>
        </p:sp>
        <p:sp>
          <p:nvSpPr>
            <p:cNvPr id="137" name="圆角矩形 136">
              <a:extLst>
                <a:ext uri="{FF2B5EF4-FFF2-40B4-BE49-F238E27FC236}">
                  <a16:creationId xmlns:a16="http://schemas.microsoft.com/office/drawing/2014/main" xmlns="" id="{2F43DCF7-4B61-F34E-A2D0-5A1EC3D943A3}"/>
                </a:ext>
              </a:extLst>
            </p:cNvPr>
            <p:cNvSpPr/>
            <p:nvPr/>
          </p:nvSpPr>
          <p:spPr>
            <a:xfrm>
              <a:off x="4956423" y="3929039"/>
              <a:ext cx="1028700" cy="885825"/>
            </a:xfrm>
            <a:prstGeom prst="roundRect">
              <a:avLst/>
            </a:prstGeom>
            <a:solidFill>
              <a:srgbClr val="008080"/>
            </a:solidFill>
            <a:ln w="6350" cap="flat" cmpd="sng" algn="ctr">
              <a:noFill/>
              <a:prstDash val="soli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defRPr/>
              </a:pPr>
              <a:r>
                <a:rPr kumimoji="1" lang="zh-CN" altLang="en-US" b="1" kern="0" dirty="0">
                  <a:solidFill>
                    <a:srgbClr val="FFFFFF"/>
                  </a:solidFill>
                  <a:latin typeface="微软雅黑" panose="020B0503020204020204" pitchFamily="34" charset="-122"/>
                  <a:ea typeface="微软雅黑" panose="020B0503020204020204" pitchFamily="34" charset="-122"/>
                </a:rPr>
                <a:t>仓储</a:t>
              </a:r>
            </a:p>
          </p:txBody>
        </p:sp>
        <p:cxnSp>
          <p:nvCxnSpPr>
            <p:cNvPr id="138" name="肘形连接符 137">
              <a:extLst>
                <a:ext uri="{FF2B5EF4-FFF2-40B4-BE49-F238E27FC236}">
                  <a16:creationId xmlns:a16="http://schemas.microsoft.com/office/drawing/2014/main" xmlns="" id="{30076A54-0EEA-5040-A15E-070AF6149AB8}"/>
                </a:ext>
              </a:extLst>
            </p:cNvPr>
            <p:cNvCxnSpPr>
              <a:cxnSpLocks/>
              <a:stCxn id="133" idx="2"/>
              <a:endCxn id="136" idx="1"/>
            </p:cNvCxnSpPr>
            <p:nvPr/>
          </p:nvCxnSpPr>
          <p:spPr>
            <a:xfrm rot="16200000" flipH="1">
              <a:off x="3091896" y="4612459"/>
              <a:ext cx="300041" cy="733427"/>
            </a:xfrm>
            <a:prstGeom prst="bentConnector2">
              <a:avLst/>
            </a:prstGeom>
            <a:noFill/>
            <a:ln w="9525" cap="flat" cmpd="sng" algn="ctr">
              <a:solidFill>
                <a:srgbClr val="191919"/>
              </a:solidFill>
              <a:prstDash val="solid"/>
              <a:headEnd type="none" w="med" len="med"/>
              <a:tailEnd type="triangle"/>
            </a:ln>
            <a:effectLst/>
          </p:spPr>
        </p:cxnSp>
        <p:cxnSp>
          <p:nvCxnSpPr>
            <p:cNvPr id="139" name="肘形连接符 138">
              <a:extLst>
                <a:ext uri="{FF2B5EF4-FFF2-40B4-BE49-F238E27FC236}">
                  <a16:creationId xmlns:a16="http://schemas.microsoft.com/office/drawing/2014/main" xmlns="" id="{CFA6790C-6EEB-6743-B8BB-F251D3A7A377}"/>
                </a:ext>
              </a:extLst>
            </p:cNvPr>
            <p:cNvCxnSpPr>
              <a:cxnSpLocks/>
            </p:cNvCxnSpPr>
            <p:nvPr/>
          </p:nvCxnSpPr>
          <p:spPr>
            <a:xfrm flipV="1">
              <a:off x="4637330" y="4829152"/>
              <a:ext cx="719140" cy="314330"/>
            </a:xfrm>
            <a:prstGeom prst="bentConnector2">
              <a:avLst/>
            </a:prstGeom>
            <a:noFill/>
            <a:ln w="9525" cap="flat" cmpd="sng" algn="ctr">
              <a:solidFill>
                <a:srgbClr val="191919"/>
              </a:solidFill>
              <a:prstDash val="solid"/>
              <a:headEnd type="none" w="med" len="med"/>
              <a:tailEnd type="triangle"/>
            </a:ln>
            <a:effectLst/>
          </p:spPr>
        </p:cxnSp>
        <p:sp>
          <p:nvSpPr>
            <p:cNvPr id="140" name="圆角矩形 139">
              <a:extLst>
                <a:ext uri="{FF2B5EF4-FFF2-40B4-BE49-F238E27FC236}">
                  <a16:creationId xmlns:a16="http://schemas.microsoft.com/office/drawing/2014/main" xmlns="" id="{B8F23FB9-F6A6-1E41-B9C2-CF638DD9DC77}"/>
                </a:ext>
              </a:extLst>
            </p:cNvPr>
            <p:cNvSpPr/>
            <p:nvPr/>
          </p:nvSpPr>
          <p:spPr>
            <a:xfrm>
              <a:off x="6323262" y="4686280"/>
              <a:ext cx="1028700" cy="885825"/>
            </a:xfrm>
            <a:prstGeom prst="roundRect">
              <a:avLst/>
            </a:prstGeom>
            <a:solidFill>
              <a:srgbClr val="00B0DA"/>
            </a:solidFill>
            <a:ln w="6350" cap="flat" cmpd="sng" algn="ctr">
              <a:solidFill>
                <a:srgbClr val="00B0DA">
                  <a:lumMod val="75000"/>
                </a:srgbClr>
              </a:solidFill>
              <a:prstDash val="soli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defRPr/>
              </a:pPr>
              <a:r>
                <a:rPr kumimoji="1" lang="zh-CN" altLang="en-US" kern="0" dirty="0">
                  <a:solidFill>
                    <a:srgbClr val="FFFFFF"/>
                  </a:solidFill>
                  <a:latin typeface="微软雅黑" panose="020B0503020204020204" pitchFamily="34" charset="-122"/>
                  <a:ea typeface="微软雅黑" panose="020B0503020204020204" pitchFamily="34" charset="-122"/>
                </a:rPr>
                <a:t>物流</a:t>
              </a:r>
            </a:p>
          </p:txBody>
        </p:sp>
        <p:cxnSp>
          <p:nvCxnSpPr>
            <p:cNvPr id="141" name="肘形连接符 140">
              <a:extLst>
                <a:ext uri="{FF2B5EF4-FFF2-40B4-BE49-F238E27FC236}">
                  <a16:creationId xmlns:a16="http://schemas.microsoft.com/office/drawing/2014/main" xmlns="" id="{78461A09-1FDB-3347-B340-D4F9433D25FA}"/>
                </a:ext>
              </a:extLst>
            </p:cNvPr>
            <p:cNvCxnSpPr>
              <a:cxnSpLocks/>
              <a:endCxn id="140" idx="1"/>
            </p:cNvCxnSpPr>
            <p:nvPr/>
          </p:nvCxnSpPr>
          <p:spPr>
            <a:xfrm rot="16200000" flipH="1">
              <a:off x="5806528" y="4612458"/>
              <a:ext cx="300041" cy="733427"/>
            </a:xfrm>
            <a:prstGeom prst="bentConnector2">
              <a:avLst/>
            </a:prstGeom>
            <a:noFill/>
            <a:ln w="9525" cap="flat" cmpd="sng" algn="ctr">
              <a:solidFill>
                <a:srgbClr val="191919"/>
              </a:solidFill>
              <a:prstDash val="solid"/>
              <a:headEnd type="none" w="med" len="med"/>
              <a:tailEnd type="triangle"/>
            </a:ln>
            <a:effectLst/>
          </p:spPr>
        </p:cxnSp>
        <p:cxnSp>
          <p:nvCxnSpPr>
            <p:cNvPr id="142" name="肘形连接符 141">
              <a:extLst>
                <a:ext uri="{FF2B5EF4-FFF2-40B4-BE49-F238E27FC236}">
                  <a16:creationId xmlns:a16="http://schemas.microsoft.com/office/drawing/2014/main" xmlns="" id="{95B84A0C-8081-F94C-94AD-62C061876E5F}"/>
                </a:ext>
              </a:extLst>
            </p:cNvPr>
            <p:cNvCxnSpPr>
              <a:cxnSpLocks/>
              <a:stCxn id="164" idx="0"/>
              <a:endCxn id="134" idx="2"/>
            </p:cNvCxnSpPr>
            <p:nvPr/>
          </p:nvCxnSpPr>
          <p:spPr>
            <a:xfrm rot="16200000" flipH="1">
              <a:off x="9566490" y="2576518"/>
              <a:ext cx="320493" cy="3025533"/>
            </a:xfrm>
            <a:prstGeom prst="bentConnector5">
              <a:avLst>
                <a:gd name="adj1" fmla="val 370012"/>
                <a:gd name="adj2" fmla="val 51990"/>
                <a:gd name="adj3" fmla="val 367479"/>
              </a:avLst>
            </a:prstGeom>
            <a:noFill/>
            <a:ln w="9525" cap="flat" cmpd="sng" algn="ctr">
              <a:solidFill>
                <a:srgbClr val="191919"/>
              </a:solidFill>
              <a:prstDash val="solid"/>
              <a:headEnd type="none" w="med" len="med"/>
              <a:tailEnd type="triangle"/>
            </a:ln>
            <a:effectLst/>
          </p:spPr>
        </p:cxnSp>
        <p:grpSp>
          <p:nvGrpSpPr>
            <p:cNvPr id="143" name="组合 142">
              <a:extLst>
                <a:ext uri="{FF2B5EF4-FFF2-40B4-BE49-F238E27FC236}">
                  <a16:creationId xmlns:a16="http://schemas.microsoft.com/office/drawing/2014/main" xmlns="" id="{AFF6640C-4396-2749-AAC5-A43288B2487B}"/>
                </a:ext>
              </a:extLst>
            </p:cNvPr>
            <p:cNvGrpSpPr/>
            <p:nvPr/>
          </p:nvGrpSpPr>
          <p:grpSpPr>
            <a:xfrm>
              <a:off x="3594800" y="1657110"/>
              <a:ext cx="484058" cy="650122"/>
              <a:chOff x="6223716" y="289447"/>
              <a:chExt cx="880019" cy="986742"/>
            </a:xfrm>
          </p:grpSpPr>
          <p:sp>
            <p:nvSpPr>
              <p:cNvPr id="222" name="Freeform 195">
                <a:extLst>
                  <a:ext uri="{FF2B5EF4-FFF2-40B4-BE49-F238E27FC236}">
                    <a16:creationId xmlns:a16="http://schemas.microsoft.com/office/drawing/2014/main" xmlns="" id="{E08EB111-5E6A-4748-8EAC-8370B5DDAF2A}"/>
                  </a:ext>
                </a:extLst>
              </p:cNvPr>
              <p:cNvSpPr>
                <a:spLocks/>
              </p:cNvSpPr>
              <p:nvPr/>
            </p:nvSpPr>
            <p:spPr bwMode="auto">
              <a:xfrm>
                <a:off x="6379425" y="322688"/>
                <a:ext cx="558104" cy="888767"/>
              </a:xfrm>
              <a:custGeom>
                <a:avLst/>
                <a:gdLst>
                  <a:gd name="T0" fmla="*/ 0 w 172"/>
                  <a:gd name="T1" fmla="*/ 256 h 274"/>
                  <a:gd name="T2" fmla="*/ 172 w 172"/>
                  <a:gd name="T3" fmla="*/ 257 h 274"/>
                  <a:gd name="T4" fmla="*/ 171 w 172"/>
                  <a:gd name="T5" fmla="*/ 123 h 274"/>
                  <a:gd name="T6" fmla="*/ 86 w 172"/>
                  <a:gd name="T7" fmla="*/ 2 h 274"/>
                  <a:gd name="T8" fmla="*/ 1 w 172"/>
                  <a:gd name="T9" fmla="*/ 123 h 274"/>
                  <a:gd name="T10" fmla="*/ 0 w 172"/>
                  <a:gd name="T11" fmla="*/ 256 h 274"/>
                </a:gdLst>
                <a:ahLst/>
                <a:cxnLst>
                  <a:cxn ang="0">
                    <a:pos x="T0" y="T1"/>
                  </a:cxn>
                  <a:cxn ang="0">
                    <a:pos x="T2" y="T3"/>
                  </a:cxn>
                  <a:cxn ang="0">
                    <a:pos x="T4" y="T5"/>
                  </a:cxn>
                  <a:cxn ang="0">
                    <a:pos x="T6" y="T7"/>
                  </a:cxn>
                  <a:cxn ang="0">
                    <a:pos x="T8" y="T9"/>
                  </a:cxn>
                  <a:cxn ang="0">
                    <a:pos x="T10" y="T11"/>
                  </a:cxn>
                </a:cxnLst>
                <a:rect l="0" t="0" r="r" b="b"/>
                <a:pathLst>
                  <a:path w="172" h="274">
                    <a:moveTo>
                      <a:pt x="0" y="256"/>
                    </a:moveTo>
                    <a:cubicBezTo>
                      <a:pt x="0" y="256"/>
                      <a:pt x="85" y="274"/>
                      <a:pt x="172" y="257"/>
                    </a:cubicBezTo>
                    <a:cubicBezTo>
                      <a:pt x="171" y="253"/>
                      <a:pt x="171" y="127"/>
                      <a:pt x="171" y="123"/>
                    </a:cubicBezTo>
                    <a:cubicBezTo>
                      <a:pt x="169" y="70"/>
                      <a:pt x="166" y="5"/>
                      <a:pt x="86" y="2"/>
                    </a:cubicBezTo>
                    <a:cubicBezTo>
                      <a:pt x="10" y="0"/>
                      <a:pt x="2" y="83"/>
                      <a:pt x="1" y="123"/>
                    </a:cubicBezTo>
                    <a:cubicBezTo>
                      <a:pt x="0" y="128"/>
                      <a:pt x="0" y="253"/>
                      <a:pt x="0" y="256"/>
                    </a:cubicBezTo>
                  </a:path>
                </a:pathLst>
              </a:custGeom>
              <a:solidFill>
                <a:srgbClr val="FFF6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23" name="Freeform 196">
                <a:extLst>
                  <a:ext uri="{FF2B5EF4-FFF2-40B4-BE49-F238E27FC236}">
                    <a16:creationId xmlns:a16="http://schemas.microsoft.com/office/drawing/2014/main" xmlns="" id="{B2BEDA94-2103-034A-A457-219F9AD9A6EA}"/>
                  </a:ext>
                </a:extLst>
              </p:cNvPr>
              <p:cNvSpPr>
                <a:spLocks noEditPoints="1"/>
              </p:cNvSpPr>
              <p:nvPr/>
            </p:nvSpPr>
            <p:spPr bwMode="auto">
              <a:xfrm>
                <a:off x="6372427" y="322688"/>
                <a:ext cx="572100" cy="862524"/>
              </a:xfrm>
              <a:custGeom>
                <a:avLst/>
                <a:gdLst>
                  <a:gd name="T0" fmla="*/ 4 w 176"/>
                  <a:gd name="T1" fmla="*/ 255 h 266"/>
                  <a:gd name="T2" fmla="*/ 94 w 176"/>
                  <a:gd name="T3" fmla="*/ 263 h 266"/>
                  <a:gd name="T4" fmla="*/ 94 w 176"/>
                  <a:gd name="T5" fmla="*/ 263 h 266"/>
                  <a:gd name="T6" fmla="*/ 172 w 176"/>
                  <a:gd name="T7" fmla="*/ 256 h 266"/>
                  <a:gd name="T8" fmla="*/ 171 w 176"/>
                  <a:gd name="T9" fmla="*/ 186 h 266"/>
                  <a:gd name="T10" fmla="*/ 171 w 176"/>
                  <a:gd name="T11" fmla="*/ 123 h 266"/>
                  <a:gd name="T12" fmla="*/ 88 w 176"/>
                  <a:gd name="T13" fmla="*/ 4 h 266"/>
                  <a:gd name="T14" fmla="*/ 85 w 176"/>
                  <a:gd name="T15" fmla="*/ 4 h 266"/>
                  <a:gd name="T16" fmla="*/ 5 w 176"/>
                  <a:gd name="T17" fmla="*/ 123 h 266"/>
                  <a:gd name="T18" fmla="*/ 4 w 176"/>
                  <a:gd name="T19" fmla="*/ 201 h 266"/>
                  <a:gd name="T20" fmla="*/ 4 w 176"/>
                  <a:gd name="T21" fmla="*/ 255 h 266"/>
                  <a:gd name="T22" fmla="*/ 94 w 176"/>
                  <a:gd name="T23" fmla="*/ 266 h 266"/>
                  <a:gd name="T24" fmla="*/ 94 w 176"/>
                  <a:gd name="T25" fmla="*/ 266 h 266"/>
                  <a:gd name="T26" fmla="*/ 2 w 176"/>
                  <a:gd name="T27" fmla="*/ 258 h 266"/>
                  <a:gd name="T28" fmla="*/ 0 w 176"/>
                  <a:gd name="T29" fmla="*/ 256 h 266"/>
                  <a:gd name="T30" fmla="*/ 1 w 176"/>
                  <a:gd name="T31" fmla="*/ 201 h 266"/>
                  <a:gd name="T32" fmla="*/ 1 w 176"/>
                  <a:gd name="T33" fmla="*/ 123 h 266"/>
                  <a:gd name="T34" fmla="*/ 85 w 176"/>
                  <a:gd name="T35" fmla="*/ 0 h 266"/>
                  <a:gd name="T36" fmla="*/ 89 w 176"/>
                  <a:gd name="T37" fmla="*/ 0 h 266"/>
                  <a:gd name="T38" fmla="*/ 175 w 176"/>
                  <a:gd name="T39" fmla="*/ 123 h 266"/>
                  <a:gd name="T40" fmla="*/ 175 w 176"/>
                  <a:gd name="T41" fmla="*/ 186 h 266"/>
                  <a:gd name="T42" fmla="*/ 176 w 176"/>
                  <a:gd name="T43" fmla="*/ 257 h 266"/>
                  <a:gd name="T44" fmla="*/ 174 w 176"/>
                  <a:gd name="T45" fmla="*/ 259 h 266"/>
                  <a:gd name="T46" fmla="*/ 94 w 176"/>
                  <a:gd name="T47"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6" h="266">
                    <a:moveTo>
                      <a:pt x="4" y="255"/>
                    </a:moveTo>
                    <a:cubicBezTo>
                      <a:pt x="12" y="256"/>
                      <a:pt x="48" y="263"/>
                      <a:pt x="94" y="263"/>
                    </a:cubicBezTo>
                    <a:cubicBezTo>
                      <a:pt x="94" y="263"/>
                      <a:pt x="94" y="263"/>
                      <a:pt x="94" y="263"/>
                    </a:cubicBezTo>
                    <a:cubicBezTo>
                      <a:pt x="122" y="263"/>
                      <a:pt x="148" y="260"/>
                      <a:pt x="172" y="256"/>
                    </a:cubicBezTo>
                    <a:cubicBezTo>
                      <a:pt x="172" y="248"/>
                      <a:pt x="172" y="217"/>
                      <a:pt x="171" y="186"/>
                    </a:cubicBezTo>
                    <a:cubicBezTo>
                      <a:pt x="171" y="156"/>
                      <a:pt x="171" y="125"/>
                      <a:pt x="171" y="123"/>
                    </a:cubicBezTo>
                    <a:cubicBezTo>
                      <a:pt x="169" y="71"/>
                      <a:pt x="166" y="7"/>
                      <a:pt x="88" y="4"/>
                    </a:cubicBezTo>
                    <a:cubicBezTo>
                      <a:pt x="87" y="4"/>
                      <a:pt x="86" y="4"/>
                      <a:pt x="85" y="4"/>
                    </a:cubicBezTo>
                    <a:cubicBezTo>
                      <a:pt x="35" y="4"/>
                      <a:pt x="7" y="44"/>
                      <a:pt x="5" y="123"/>
                    </a:cubicBezTo>
                    <a:cubicBezTo>
                      <a:pt x="4" y="125"/>
                      <a:pt x="4" y="166"/>
                      <a:pt x="4" y="201"/>
                    </a:cubicBezTo>
                    <a:cubicBezTo>
                      <a:pt x="4" y="227"/>
                      <a:pt x="4" y="249"/>
                      <a:pt x="4" y="255"/>
                    </a:cubicBezTo>
                    <a:moveTo>
                      <a:pt x="94" y="266"/>
                    </a:moveTo>
                    <a:cubicBezTo>
                      <a:pt x="94" y="266"/>
                      <a:pt x="94" y="266"/>
                      <a:pt x="94" y="266"/>
                    </a:cubicBezTo>
                    <a:cubicBezTo>
                      <a:pt x="42" y="266"/>
                      <a:pt x="2" y="258"/>
                      <a:pt x="2" y="258"/>
                    </a:cubicBezTo>
                    <a:cubicBezTo>
                      <a:pt x="1" y="258"/>
                      <a:pt x="0" y="257"/>
                      <a:pt x="0" y="256"/>
                    </a:cubicBezTo>
                    <a:cubicBezTo>
                      <a:pt x="0" y="255"/>
                      <a:pt x="0" y="229"/>
                      <a:pt x="1" y="201"/>
                    </a:cubicBezTo>
                    <a:cubicBezTo>
                      <a:pt x="1" y="166"/>
                      <a:pt x="1" y="125"/>
                      <a:pt x="1" y="123"/>
                    </a:cubicBezTo>
                    <a:cubicBezTo>
                      <a:pt x="4" y="41"/>
                      <a:pt x="32" y="0"/>
                      <a:pt x="85" y="0"/>
                    </a:cubicBezTo>
                    <a:cubicBezTo>
                      <a:pt x="86" y="0"/>
                      <a:pt x="87" y="0"/>
                      <a:pt x="89" y="0"/>
                    </a:cubicBezTo>
                    <a:cubicBezTo>
                      <a:pt x="170" y="3"/>
                      <a:pt x="173" y="69"/>
                      <a:pt x="175" y="123"/>
                    </a:cubicBezTo>
                    <a:cubicBezTo>
                      <a:pt x="175" y="125"/>
                      <a:pt x="175" y="154"/>
                      <a:pt x="175" y="186"/>
                    </a:cubicBezTo>
                    <a:cubicBezTo>
                      <a:pt x="175" y="218"/>
                      <a:pt x="175" y="255"/>
                      <a:pt x="176" y="257"/>
                    </a:cubicBezTo>
                    <a:cubicBezTo>
                      <a:pt x="176" y="258"/>
                      <a:pt x="175" y="259"/>
                      <a:pt x="174" y="259"/>
                    </a:cubicBezTo>
                    <a:cubicBezTo>
                      <a:pt x="149" y="264"/>
                      <a:pt x="122" y="266"/>
                      <a:pt x="94" y="26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24" name="Freeform 197">
                <a:extLst>
                  <a:ext uri="{FF2B5EF4-FFF2-40B4-BE49-F238E27FC236}">
                    <a16:creationId xmlns:a16="http://schemas.microsoft.com/office/drawing/2014/main" xmlns="" id="{CE733400-9B4E-D447-A3A0-6F8704E83E2F}"/>
                  </a:ext>
                </a:extLst>
              </p:cNvPr>
              <p:cNvSpPr>
                <a:spLocks/>
              </p:cNvSpPr>
              <p:nvPr/>
            </p:nvSpPr>
            <p:spPr bwMode="auto">
              <a:xfrm>
                <a:off x="6295447" y="1055746"/>
                <a:ext cx="722561" cy="213444"/>
              </a:xfrm>
              <a:custGeom>
                <a:avLst/>
                <a:gdLst>
                  <a:gd name="T0" fmla="*/ 188 w 223"/>
                  <a:gd name="T1" fmla="*/ 9 h 66"/>
                  <a:gd name="T2" fmla="*/ 219 w 223"/>
                  <a:gd name="T3" fmla="*/ 66 h 66"/>
                  <a:gd name="T4" fmla="*/ 5 w 223"/>
                  <a:gd name="T5" fmla="*/ 66 h 66"/>
                  <a:gd name="T6" fmla="*/ 36 w 223"/>
                  <a:gd name="T7" fmla="*/ 9 h 66"/>
                  <a:gd name="T8" fmla="*/ 70 w 223"/>
                  <a:gd name="T9" fmla="*/ 0 h 66"/>
                  <a:gd name="T10" fmla="*/ 70 w 223"/>
                  <a:gd name="T11" fmla="*/ 0 h 66"/>
                  <a:gd name="T12" fmla="*/ 111 w 223"/>
                  <a:gd name="T13" fmla="*/ 29 h 66"/>
                  <a:gd name="T14" fmla="*/ 156 w 223"/>
                  <a:gd name="T15" fmla="*/ 1 h 66"/>
                  <a:gd name="T16" fmla="*/ 156 w 223"/>
                  <a:gd name="T17" fmla="*/ 0 h 66"/>
                  <a:gd name="T18" fmla="*/ 188 w 223"/>
                  <a:gd name="T19"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66">
                    <a:moveTo>
                      <a:pt x="188" y="9"/>
                    </a:moveTo>
                    <a:cubicBezTo>
                      <a:pt x="223" y="20"/>
                      <a:pt x="219" y="66"/>
                      <a:pt x="219" y="66"/>
                    </a:cubicBezTo>
                    <a:cubicBezTo>
                      <a:pt x="5" y="66"/>
                      <a:pt x="5" y="66"/>
                      <a:pt x="5" y="66"/>
                    </a:cubicBezTo>
                    <a:cubicBezTo>
                      <a:pt x="5" y="66"/>
                      <a:pt x="0" y="20"/>
                      <a:pt x="36" y="9"/>
                    </a:cubicBezTo>
                    <a:cubicBezTo>
                      <a:pt x="49" y="5"/>
                      <a:pt x="61" y="2"/>
                      <a:pt x="70" y="0"/>
                    </a:cubicBezTo>
                    <a:cubicBezTo>
                      <a:pt x="70" y="0"/>
                      <a:pt x="70" y="0"/>
                      <a:pt x="70" y="0"/>
                    </a:cubicBezTo>
                    <a:cubicBezTo>
                      <a:pt x="70" y="0"/>
                      <a:pt x="82" y="29"/>
                      <a:pt x="111" y="29"/>
                    </a:cubicBezTo>
                    <a:cubicBezTo>
                      <a:pt x="137" y="29"/>
                      <a:pt x="149" y="15"/>
                      <a:pt x="156" y="1"/>
                    </a:cubicBezTo>
                    <a:cubicBezTo>
                      <a:pt x="156" y="0"/>
                      <a:pt x="156" y="0"/>
                      <a:pt x="156" y="0"/>
                    </a:cubicBezTo>
                    <a:cubicBezTo>
                      <a:pt x="165" y="3"/>
                      <a:pt x="176" y="5"/>
                      <a:pt x="188" y="9"/>
                    </a:cubicBezTo>
                  </a:path>
                </a:pathLst>
              </a:custGeom>
              <a:solidFill>
                <a:srgbClr val="A5CE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25" name="Freeform 198">
                <a:extLst>
                  <a:ext uri="{FF2B5EF4-FFF2-40B4-BE49-F238E27FC236}">
                    <a16:creationId xmlns:a16="http://schemas.microsoft.com/office/drawing/2014/main" xmlns="" id="{15DAC0F6-052A-3043-8DA9-B31917B932F0}"/>
                  </a:ext>
                </a:extLst>
              </p:cNvPr>
              <p:cNvSpPr>
                <a:spLocks/>
              </p:cNvSpPr>
              <p:nvPr/>
            </p:nvSpPr>
            <p:spPr bwMode="auto">
              <a:xfrm>
                <a:off x="6522888" y="865046"/>
                <a:ext cx="278177" cy="285175"/>
              </a:xfrm>
              <a:custGeom>
                <a:avLst/>
                <a:gdLst>
                  <a:gd name="T0" fmla="*/ 86 w 86"/>
                  <a:gd name="T1" fmla="*/ 59 h 88"/>
                  <a:gd name="T2" fmla="*/ 86 w 86"/>
                  <a:gd name="T3" fmla="*/ 60 h 88"/>
                  <a:gd name="T4" fmla="*/ 41 w 86"/>
                  <a:gd name="T5" fmla="*/ 88 h 88"/>
                  <a:gd name="T6" fmla="*/ 0 w 86"/>
                  <a:gd name="T7" fmla="*/ 59 h 88"/>
                  <a:gd name="T8" fmla="*/ 0 w 86"/>
                  <a:gd name="T9" fmla="*/ 59 h 88"/>
                  <a:gd name="T10" fmla="*/ 23 w 86"/>
                  <a:gd name="T11" fmla="*/ 40 h 88"/>
                  <a:gd name="T12" fmla="*/ 22 w 86"/>
                  <a:gd name="T13" fmla="*/ 0 h 88"/>
                  <a:gd name="T14" fmla="*/ 47 w 86"/>
                  <a:gd name="T15" fmla="*/ 1 h 88"/>
                  <a:gd name="T16" fmla="*/ 47 w 86"/>
                  <a:gd name="T17" fmla="*/ 1 h 88"/>
                  <a:gd name="T18" fmla="*/ 62 w 86"/>
                  <a:gd name="T19" fmla="*/ 0 h 88"/>
                  <a:gd name="T20" fmla="*/ 61 w 86"/>
                  <a:gd name="T21" fmla="*/ 40 h 88"/>
                  <a:gd name="T22" fmla="*/ 86 w 86"/>
                  <a:gd name="T23" fmla="*/ 5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88">
                    <a:moveTo>
                      <a:pt x="86" y="59"/>
                    </a:moveTo>
                    <a:cubicBezTo>
                      <a:pt x="86" y="60"/>
                      <a:pt x="86" y="60"/>
                      <a:pt x="86" y="60"/>
                    </a:cubicBezTo>
                    <a:cubicBezTo>
                      <a:pt x="79" y="74"/>
                      <a:pt x="67" y="88"/>
                      <a:pt x="41" y="88"/>
                    </a:cubicBezTo>
                    <a:cubicBezTo>
                      <a:pt x="12" y="88"/>
                      <a:pt x="0" y="59"/>
                      <a:pt x="0" y="59"/>
                    </a:cubicBezTo>
                    <a:cubicBezTo>
                      <a:pt x="0" y="59"/>
                      <a:pt x="0" y="59"/>
                      <a:pt x="0" y="59"/>
                    </a:cubicBezTo>
                    <a:cubicBezTo>
                      <a:pt x="14" y="55"/>
                      <a:pt x="23" y="50"/>
                      <a:pt x="23" y="40"/>
                    </a:cubicBezTo>
                    <a:cubicBezTo>
                      <a:pt x="24" y="24"/>
                      <a:pt x="22" y="0"/>
                      <a:pt x="22" y="0"/>
                    </a:cubicBezTo>
                    <a:cubicBezTo>
                      <a:pt x="47" y="1"/>
                      <a:pt x="47" y="1"/>
                      <a:pt x="47" y="1"/>
                    </a:cubicBezTo>
                    <a:cubicBezTo>
                      <a:pt x="47" y="1"/>
                      <a:pt x="47" y="1"/>
                      <a:pt x="47" y="1"/>
                    </a:cubicBezTo>
                    <a:cubicBezTo>
                      <a:pt x="62" y="0"/>
                      <a:pt x="62" y="0"/>
                      <a:pt x="62" y="0"/>
                    </a:cubicBezTo>
                    <a:cubicBezTo>
                      <a:pt x="62" y="0"/>
                      <a:pt x="60" y="24"/>
                      <a:pt x="61" y="40"/>
                    </a:cubicBezTo>
                    <a:cubicBezTo>
                      <a:pt x="61" y="51"/>
                      <a:pt x="70" y="55"/>
                      <a:pt x="86" y="59"/>
                    </a:cubicBezTo>
                  </a:path>
                </a:pathLst>
              </a:custGeom>
              <a:solidFill>
                <a:srgbClr val="F4DA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26" name="Freeform 199">
                <a:extLst>
                  <a:ext uri="{FF2B5EF4-FFF2-40B4-BE49-F238E27FC236}">
                    <a16:creationId xmlns:a16="http://schemas.microsoft.com/office/drawing/2014/main" xmlns="" id="{3F4E5434-3DB8-9A47-B9A0-A09C2A381B69}"/>
                  </a:ext>
                </a:extLst>
              </p:cNvPr>
              <p:cNvSpPr>
                <a:spLocks noEditPoints="1"/>
              </p:cNvSpPr>
              <p:nvPr/>
            </p:nvSpPr>
            <p:spPr bwMode="auto">
              <a:xfrm>
                <a:off x="6291948" y="858048"/>
                <a:ext cx="733058" cy="418140"/>
              </a:xfrm>
              <a:custGeom>
                <a:avLst/>
                <a:gdLst>
                  <a:gd name="T0" fmla="*/ 8 w 226"/>
                  <a:gd name="T1" fmla="*/ 125 h 129"/>
                  <a:gd name="T2" fmla="*/ 218 w 226"/>
                  <a:gd name="T3" fmla="*/ 125 h 129"/>
                  <a:gd name="T4" fmla="*/ 189 w 226"/>
                  <a:gd name="T5" fmla="*/ 72 h 129"/>
                  <a:gd name="T6" fmla="*/ 166 w 226"/>
                  <a:gd name="T7" fmla="*/ 66 h 129"/>
                  <a:gd name="T8" fmla="*/ 157 w 226"/>
                  <a:gd name="T9" fmla="*/ 63 h 129"/>
                  <a:gd name="T10" fmla="*/ 130 w 226"/>
                  <a:gd name="T11" fmla="*/ 42 h 129"/>
                  <a:gd name="T12" fmla="*/ 131 w 226"/>
                  <a:gd name="T13" fmla="*/ 4 h 129"/>
                  <a:gd name="T14" fmla="*/ 119 w 226"/>
                  <a:gd name="T15" fmla="*/ 4 h 129"/>
                  <a:gd name="T16" fmla="*/ 119 w 226"/>
                  <a:gd name="T17" fmla="*/ 5 h 129"/>
                  <a:gd name="T18" fmla="*/ 118 w 226"/>
                  <a:gd name="T19" fmla="*/ 5 h 129"/>
                  <a:gd name="T20" fmla="*/ 95 w 226"/>
                  <a:gd name="T21" fmla="*/ 4 h 129"/>
                  <a:gd name="T22" fmla="*/ 96 w 226"/>
                  <a:gd name="T23" fmla="*/ 42 h 129"/>
                  <a:gd name="T24" fmla="*/ 71 w 226"/>
                  <a:gd name="T25" fmla="*/ 62 h 129"/>
                  <a:gd name="T26" fmla="*/ 59 w 226"/>
                  <a:gd name="T27" fmla="*/ 66 h 129"/>
                  <a:gd name="T28" fmla="*/ 37 w 226"/>
                  <a:gd name="T29" fmla="*/ 72 h 129"/>
                  <a:gd name="T30" fmla="*/ 8 w 226"/>
                  <a:gd name="T31" fmla="*/ 125 h 129"/>
                  <a:gd name="T32" fmla="*/ 220 w 226"/>
                  <a:gd name="T33" fmla="*/ 129 h 129"/>
                  <a:gd name="T34" fmla="*/ 6 w 226"/>
                  <a:gd name="T35" fmla="*/ 129 h 129"/>
                  <a:gd name="T36" fmla="*/ 4 w 226"/>
                  <a:gd name="T37" fmla="*/ 127 h 129"/>
                  <a:gd name="T38" fmla="*/ 36 w 226"/>
                  <a:gd name="T39" fmla="*/ 68 h 129"/>
                  <a:gd name="T40" fmla="*/ 58 w 226"/>
                  <a:gd name="T41" fmla="*/ 62 h 129"/>
                  <a:gd name="T42" fmla="*/ 70 w 226"/>
                  <a:gd name="T43" fmla="*/ 59 h 129"/>
                  <a:gd name="T44" fmla="*/ 92 w 226"/>
                  <a:gd name="T45" fmla="*/ 42 h 129"/>
                  <a:gd name="T46" fmla="*/ 91 w 226"/>
                  <a:gd name="T47" fmla="*/ 2 h 129"/>
                  <a:gd name="T48" fmla="*/ 91 w 226"/>
                  <a:gd name="T49" fmla="*/ 1 h 129"/>
                  <a:gd name="T50" fmla="*/ 93 w 226"/>
                  <a:gd name="T51" fmla="*/ 0 h 129"/>
                  <a:gd name="T52" fmla="*/ 116 w 226"/>
                  <a:gd name="T53" fmla="*/ 1 h 129"/>
                  <a:gd name="T54" fmla="*/ 118 w 226"/>
                  <a:gd name="T55" fmla="*/ 1 h 129"/>
                  <a:gd name="T56" fmla="*/ 133 w 226"/>
                  <a:gd name="T57" fmla="*/ 0 h 129"/>
                  <a:gd name="T58" fmla="*/ 134 w 226"/>
                  <a:gd name="T59" fmla="*/ 1 h 129"/>
                  <a:gd name="T60" fmla="*/ 135 w 226"/>
                  <a:gd name="T61" fmla="*/ 2 h 129"/>
                  <a:gd name="T62" fmla="*/ 134 w 226"/>
                  <a:gd name="T63" fmla="*/ 42 h 129"/>
                  <a:gd name="T64" fmla="*/ 158 w 226"/>
                  <a:gd name="T65" fmla="*/ 60 h 129"/>
                  <a:gd name="T66" fmla="*/ 167 w 226"/>
                  <a:gd name="T67" fmla="*/ 62 h 129"/>
                  <a:gd name="T68" fmla="*/ 190 w 226"/>
                  <a:gd name="T69" fmla="*/ 68 h 129"/>
                  <a:gd name="T70" fmla="*/ 221 w 226"/>
                  <a:gd name="T71" fmla="*/ 127 h 129"/>
                  <a:gd name="T72" fmla="*/ 220 w 226"/>
                  <a:gd name="T73"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6" h="129">
                    <a:moveTo>
                      <a:pt x="8" y="125"/>
                    </a:moveTo>
                    <a:cubicBezTo>
                      <a:pt x="218" y="125"/>
                      <a:pt x="218" y="125"/>
                      <a:pt x="218" y="125"/>
                    </a:cubicBezTo>
                    <a:cubicBezTo>
                      <a:pt x="218" y="117"/>
                      <a:pt x="218" y="81"/>
                      <a:pt x="189" y="72"/>
                    </a:cubicBezTo>
                    <a:cubicBezTo>
                      <a:pt x="180" y="69"/>
                      <a:pt x="173" y="67"/>
                      <a:pt x="166" y="66"/>
                    </a:cubicBezTo>
                    <a:cubicBezTo>
                      <a:pt x="163" y="65"/>
                      <a:pt x="160" y="64"/>
                      <a:pt x="157" y="63"/>
                    </a:cubicBezTo>
                    <a:cubicBezTo>
                      <a:pt x="142" y="59"/>
                      <a:pt x="130" y="55"/>
                      <a:pt x="130" y="42"/>
                    </a:cubicBezTo>
                    <a:cubicBezTo>
                      <a:pt x="129" y="29"/>
                      <a:pt x="131" y="10"/>
                      <a:pt x="131" y="4"/>
                    </a:cubicBezTo>
                    <a:cubicBezTo>
                      <a:pt x="119" y="4"/>
                      <a:pt x="119" y="4"/>
                      <a:pt x="119" y="4"/>
                    </a:cubicBezTo>
                    <a:cubicBezTo>
                      <a:pt x="119" y="4"/>
                      <a:pt x="119" y="5"/>
                      <a:pt x="119" y="5"/>
                    </a:cubicBezTo>
                    <a:cubicBezTo>
                      <a:pt x="119" y="5"/>
                      <a:pt x="118" y="5"/>
                      <a:pt x="118" y="5"/>
                    </a:cubicBezTo>
                    <a:cubicBezTo>
                      <a:pt x="95" y="4"/>
                      <a:pt x="95" y="4"/>
                      <a:pt x="95" y="4"/>
                    </a:cubicBezTo>
                    <a:cubicBezTo>
                      <a:pt x="95" y="10"/>
                      <a:pt x="96" y="29"/>
                      <a:pt x="96" y="42"/>
                    </a:cubicBezTo>
                    <a:cubicBezTo>
                      <a:pt x="95" y="55"/>
                      <a:pt x="84" y="59"/>
                      <a:pt x="71" y="62"/>
                    </a:cubicBezTo>
                    <a:cubicBezTo>
                      <a:pt x="68" y="64"/>
                      <a:pt x="63" y="65"/>
                      <a:pt x="59" y="66"/>
                    </a:cubicBezTo>
                    <a:cubicBezTo>
                      <a:pt x="52" y="68"/>
                      <a:pt x="45" y="70"/>
                      <a:pt x="37" y="72"/>
                    </a:cubicBezTo>
                    <a:cubicBezTo>
                      <a:pt x="7" y="81"/>
                      <a:pt x="7" y="117"/>
                      <a:pt x="8" y="125"/>
                    </a:cubicBezTo>
                    <a:moveTo>
                      <a:pt x="220" y="129"/>
                    </a:moveTo>
                    <a:cubicBezTo>
                      <a:pt x="6" y="129"/>
                      <a:pt x="6" y="129"/>
                      <a:pt x="6" y="129"/>
                    </a:cubicBezTo>
                    <a:cubicBezTo>
                      <a:pt x="5" y="129"/>
                      <a:pt x="4" y="128"/>
                      <a:pt x="4" y="127"/>
                    </a:cubicBezTo>
                    <a:cubicBezTo>
                      <a:pt x="4" y="127"/>
                      <a:pt x="0" y="80"/>
                      <a:pt x="36" y="68"/>
                    </a:cubicBezTo>
                    <a:cubicBezTo>
                      <a:pt x="44" y="66"/>
                      <a:pt x="51" y="64"/>
                      <a:pt x="58" y="62"/>
                    </a:cubicBezTo>
                    <a:cubicBezTo>
                      <a:pt x="62" y="61"/>
                      <a:pt x="67" y="60"/>
                      <a:pt x="70" y="59"/>
                    </a:cubicBezTo>
                    <a:cubicBezTo>
                      <a:pt x="84" y="55"/>
                      <a:pt x="92" y="51"/>
                      <a:pt x="92" y="42"/>
                    </a:cubicBezTo>
                    <a:cubicBezTo>
                      <a:pt x="93" y="26"/>
                      <a:pt x="91" y="2"/>
                      <a:pt x="91" y="2"/>
                    </a:cubicBezTo>
                    <a:cubicBezTo>
                      <a:pt x="91" y="1"/>
                      <a:pt x="91" y="1"/>
                      <a:pt x="91" y="1"/>
                    </a:cubicBezTo>
                    <a:cubicBezTo>
                      <a:pt x="92" y="0"/>
                      <a:pt x="92" y="0"/>
                      <a:pt x="93" y="0"/>
                    </a:cubicBezTo>
                    <a:cubicBezTo>
                      <a:pt x="116" y="1"/>
                      <a:pt x="116" y="1"/>
                      <a:pt x="116" y="1"/>
                    </a:cubicBezTo>
                    <a:cubicBezTo>
                      <a:pt x="117" y="1"/>
                      <a:pt x="117" y="1"/>
                      <a:pt x="118" y="1"/>
                    </a:cubicBezTo>
                    <a:cubicBezTo>
                      <a:pt x="133" y="0"/>
                      <a:pt x="133" y="0"/>
                      <a:pt x="133" y="0"/>
                    </a:cubicBezTo>
                    <a:cubicBezTo>
                      <a:pt x="134" y="0"/>
                      <a:pt x="134" y="0"/>
                      <a:pt x="134" y="1"/>
                    </a:cubicBezTo>
                    <a:cubicBezTo>
                      <a:pt x="135" y="1"/>
                      <a:pt x="135" y="1"/>
                      <a:pt x="135" y="2"/>
                    </a:cubicBezTo>
                    <a:cubicBezTo>
                      <a:pt x="135" y="2"/>
                      <a:pt x="133" y="26"/>
                      <a:pt x="134" y="42"/>
                    </a:cubicBezTo>
                    <a:cubicBezTo>
                      <a:pt x="134" y="51"/>
                      <a:pt x="142" y="55"/>
                      <a:pt x="158" y="60"/>
                    </a:cubicBezTo>
                    <a:cubicBezTo>
                      <a:pt x="161" y="60"/>
                      <a:pt x="164" y="61"/>
                      <a:pt x="167" y="62"/>
                    </a:cubicBezTo>
                    <a:cubicBezTo>
                      <a:pt x="174" y="64"/>
                      <a:pt x="181" y="66"/>
                      <a:pt x="190" y="68"/>
                    </a:cubicBezTo>
                    <a:cubicBezTo>
                      <a:pt x="226" y="80"/>
                      <a:pt x="222" y="127"/>
                      <a:pt x="221" y="127"/>
                    </a:cubicBezTo>
                    <a:cubicBezTo>
                      <a:pt x="221" y="128"/>
                      <a:pt x="221" y="129"/>
                      <a:pt x="220" y="12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27" name="Freeform 200">
                <a:extLst>
                  <a:ext uri="{FF2B5EF4-FFF2-40B4-BE49-F238E27FC236}">
                    <a16:creationId xmlns:a16="http://schemas.microsoft.com/office/drawing/2014/main" xmlns="" id="{C782EB1C-FBDE-994C-94CC-70C52B2B9B9C}"/>
                  </a:ext>
                </a:extLst>
              </p:cNvPr>
              <p:cNvSpPr>
                <a:spLocks/>
              </p:cNvSpPr>
              <p:nvPr/>
            </p:nvSpPr>
            <p:spPr bwMode="auto">
              <a:xfrm>
                <a:off x="6515889" y="1048748"/>
                <a:ext cx="292173" cy="108472"/>
              </a:xfrm>
              <a:custGeom>
                <a:avLst/>
                <a:gdLst>
                  <a:gd name="T0" fmla="*/ 43 w 90"/>
                  <a:gd name="T1" fmla="*/ 33 h 33"/>
                  <a:gd name="T2" fmla="*/ 0 w 90"/>
                  <a:gd name="T3" fmla="*/ 3 h 33"/>
                  <a:gd name="T4" fmla="*/ 1 w 90"/>
                  <a:gd name="T5" fmla="*/ 1 h 33"/>
                  <a:gd name="T6" fmla="*/ 4 w 90"/>
                  <a:gd name="T7" fmla="*/ 2 h 33"/>
                  <a:gd name="T8" fmla="*/ 43 w 90"/>
                  <a:gd name="T9" fmla="*/ 29 h 33"/>
                  <a:gd name="T10" fmla="*/ 86 w 90"/>
                  <a:gd name="T11" fmla="*/ 2 h 33"/>
                  <a:gd name="T12" fmla="*/ 89 w 90"/>
                  <a:gd name="T13" fmla="*/ 1 h 33"/>
                  <a:gd name="T14" fmla="*/ 90 w 90"/>
                  <a:gd name="T15" fmla="*/ 4 h 33"/>
                  <a:gd name="T16" fmla="*/ 43 w 90"/>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33">
                    <a:moveTo>
                      <a:pt x="43" y="33"/>
                    </a:moveTo>
                    <a:cubicBezTo>
                      <a:pt x="13" y="33"/>
                      <a:pt x="0" y="3"/>
                      <a:pt x="0" y="3"/>
                    </a:cubicBezTo>
                    <a:cubicBezTo>
                      <a:pt x="0" y="2"/>
                      <a:pt x="0" y="1"/>
                      <a:pt x="1" y="1"/>
                    </a:cubicBezTo>
                    <a:cubicBezTo>
                      <a:pt x="2" y="0"/>
                      <a:pt x="3" y="1"/>
                      <a:pt x="4" y="2"/>
                    </a:cubicBezTo>
                    <a:cubicBezTo>
                      <a:pt x="4" y="2"/>
                      <a:pt x="16" y="29"/>
                      <a:pt x="43" y="29"/>
                    </a:cubicBezTo>
                    <a:cubicBezTo>
                      <a:pt x="70" y="29"/>
                      <a:pt x="81" y="14"/>
                      <a:pt x="86" y="2"/>
                    </a:cubicBezTo>
                    <a:cubicBezTo>
                      <a:pt x="87" y="1"/>
                      <a:pt x="88" y="1"/>
                      <a:pt x="89" y="1"/>
                    </a:cubicBezTo>
                    <a:cubicBezTo>
                      <a:pt x="90" y="2"/>
                      <a:pt x="90" y="3"/>
                      <a:pt x="90" y="4"/>
                    </a:cubicBezTo>
                    <a:cubicBezTo>
                      <a:pt x="80" y="23"/>
                      <a:pt x="65" y="33"/>
                      <a:pt x="43" y="3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28" name="Freeform 201">
                <a:extLst>
                  <a:ext uri="{FF2B5EF4-FFF2-40B4-BE49-F238E27FC236}">
                    <a16:creationId xmlns:a16="http://schemas.microsoft.com/office/drawing/2014/main" xmlns="" id="{9EBBAF93-1BDC-A340-8F63-5F548456688C}"/>
                  </a:ext>
                </a:extLst>
              </p:cNvPr>
              <p:cNvSpPr>
                <a:spLocks/>
              </p:cNvSpPr>
              <p:nvPr/>
            </p:nvSpPr>
            <p:spPr bwMode="auto">
              <a:xfrm>
                <a:off x="6482648" y="289447"/>
                <a:ext cx="360406" cy="656078"/>
              </a:xfrm>
              <a:custGeom>
                <a:avLst/>
                <a:gdLst>
                  <a:gd name="T0" fmla="*/ 0 w 111"/>
                  <a:gd name="T1" fmla="*/ 95 h 202"/>
                  <a:gd name="T2" fmla="*/ 7 w 111"/>
                  <a:gd name="T3" fmla="*/ 151 h 202"/>
                  <a:gd name="T4" fmla="*/ 46 w 111"/>
                  <a:gd name="T5" fmla="*/ 199 h 202"/>
                  <a:gd name="T6" fmla="*/ 102 w 111"/>
                  <a:gd name="T7" fmla="*/ 150 h 202"/>
                  <a:gd name="T8" fmla="*/ 99 w 111"/>
                  <a:gd name="T9" fmla="*/ 52 h 202"/>
                  <a:gd name="T10" fmla="*/ 0 w 111"/>
                  <a:gd name="T11" fmla="*/ 95 h 202"/>
                </a:gdLst>
                <a:ahLst/>
                <a:cxnLst>
                  <a:cxn ang="0">
                    <a:pos x="T0" y="T1"/>
                  </a:cxn>
                  <a:cxn ang="0">
                    <a:pos x="T2" y="T3"/>
                  </a:cxn>
                  <a:cxn ang="0">
                    <a:pos x="T4" y="T5"/>
                  </a:cxn>
                  <a:cxn ang="0">
                    <a:pos x="T6" y="T7"/>
                  </a:cxn>
                  <a:cxn ang="0">
                    <a:pos x="T8" y="T9"/>
                  </a:cxn>
                  <a:cxn ang="0">
                    <a:pos x="T10" y="T11"/>
                  </a:cxn>
                </a:cxnLst>
                <a:rect l="0" t="0" r="r" b="b"/>
                <a:pathLst>
                  <a:path w="111" h="202">
                    <a:moveTo>
                      <a:pt x="0" y="95"/>
                    </a:moveTo>
                    <a:cubicBezTo>
                      <a:pt x="0" y="95"/>
                      <a:pt x="3" y="128"/>
                      <a:pt x="7" y="151"/>
                    </a:cubicBezTo>
                    <a:cubicBezTo>
                      <a:pt x="11" y="174"/>
                      <a:pt x="26" y="196"/>
                      <a:pt x="46" y="199"/>
                    </a:cubicBezTo>
                    <a:cubicBezTo>
                      <a:pt x="65" y="202"/>
                      <a:pt x="95" y="190"/>
                      <a:pt x="102" y="150"/>
                    </a:cubicBezTo>
                    <a:cubicBezTo>
                      <a:pt x="109" y="109"/>
                      <a:pt x="111" y="72"/>
                      <a:pt x="99" y="52"/>
                    </a:cubicBezTo>
                    <a:cubicBezTo>
                      <a:pt x="87" y="31"/>
                      <a:pt x="6" y="0"/>
                      <a:pt x="0" y="95"/>
                    </a:cubicBezTo>
                  </a:path>
                </a:pathLst>
              </a:custGeom>
              <a:solidFill>
                <a:srgbClr val="F4DA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29" name="Freeform 202">
                <a:extLst>
                  <a:ext uri="{FF2B5EF4-FFF2-40B4-BE49-F238E27FC236}">
                    <a16:creationId xmlns:a16="http://schemas.microsoft.com/office/drawing/2014/main" xmlns="" id="{C5D713E6-EC10-A849-89CB-5D8AF3CB899A}"/>
                  </a:ext>
                </a:extLst>
              </p:cNvPr>
              <p:cNvSpPr>
                <a:spLocks noEditPoints="1"/>
              </p:cNvSpPr>
              <p:nvPr/>
            </p:nvSpPr>
            <p:spPr bwMode="auto">
              <a:xfrm>
                <a:off x="6477400" y="380423"/>
                <a:ext cx="372652" cy="561603"/>
              </a:xfrm>
              <a:custGeom>
                <a:avLst/>
                <a:gdLst>
                  <a:gd name="T0" fmla="*/ 53 w 115"/>
                  <a:gd name="T1" fmla="*/ 4 h 173"/>
                  <a:gd name="T2" fmla="*/ 4 w 115"/>
                  <a:gd name="T3" fmla="*/ 67 h 173"/>
                  <a:gd name="T4" fmla="*/ 11 w 115"/>
                  <a:gd name="T5" fmla="*/ 122 h 173"/>
                  <a:gd name="T6" fmla="*/ 48 w 115"/>
                  <a:gd name="T7" fmla="*/ 169 h 173"/>
                  <a:gd name="T8" fmla="*/ 102 w 115"/>
                  <a:gd name="T9" fmla="*/ 121 h 173"/>
                  <a:gd name="T10" fmla="*/ 100 w 115"/>
                  <a:gd name="T11" fmla="*/ 25 h 173"/>
                  <a:gd name="T12" fmla="*/ 53 w 115"/>
                  <a:gd name="T13" fmla="*/ 4 h 173"/>
                  <a:gd name="T14" fmla="*/ 53 w 115"/>
                  <a:gd name="T15" fmla="*/ 173 h 173"/>
                  <a:gd name="T16" fmla="*/ 53 w 115"/>
                  <a:gd name="T17" fmla="*/ 173 h 173"/>
                  <a:gd name="T18" fmla="*/ 47 w 115"/>
                  <a:gd name="T19" fmla="*/ 173 h 173"/>
                  <a:gd name="T20" fmla="*/ 7 w 115"/>
                  <a:gd name="T21" fmla="*/ 123 h 173"/>
                  <a:gd name="T22" fmla="*/ 0 w 115"/>
                  <a:gd name="T23" fmla="*/ 67 h 173"/>
                  <a:gd name="T24" fmla="*/ 53 w 115"/>
                  <a:gd name="T25" fmla="*/ 0 h 173"/>
                  <a:gd name="T26" fmla="*/ 103 w 115"/>
                  <a:gd name="T27" fmla="*/ 23 h 173"/>
                  <a:gd name="T28" fmla="*/ 106 w 115"/>
                  <a:gd name="T29" fmla="*/ 122 h 173"/>
                  <a:gd name="T30" fmla="*/ 53 w 115"/>
                  <a:gd name="T31"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 h="173">
                    <a:moveTo>
                      <a:pt x="53" y="4"/>
                    </a:moveTo>
                    <a:cubicBezTo>
                      <a:pt x="36" y="4"/>
                      <a:pt x="7" y="12"/>
                      <a:pt x="4" y="67"/>
                    </a:cubicBezTo>
                    <a:cubicBezTo>
                      <a:pt x="4" y="67"/>
                      <a:pt x="7" y="100"/>
                      <a:pt x="11" y="122"/>
                    </a:cubicBezTo>
                    <a:cubicBezTo>
                      <a:pt x="14" y="143"/>
                      <a:pt x="28" y="166"/>
                      <a:pt x="48" y="169"/>
                    </a:cubicBezTo>
                    <a:cubicBezTo>
                      <a:pt x="67" y="172"/>
                      <a:pt x="96" y="160"/>
                      <a:pt x="102" y="121"/>
                    </a:cubicBezTo>
                    <a:cubicBezTo>
                      <a:pt x="111" y="73"/>
                      <a:pt x="110" y="42"/>
                      <a:pt x="100" y="25"/>
                    </a:cubicBezTo>
                    <a:cubicBezTo>
                      <a:pt x="94" y="16"/>
                      <a:pt x="74" y="4"/>
                      <a:pt x="53" y="4"/>
                    </a:cubicBezTo>
                    <a:moveTo>
                      <a:pt x="53" y="173"/>
                    </a:moveTo>
                    <a:cubicBezTo>
                      <a:pt x="53" y="173"/>
                      <a:pt x="53" y="173"/>
                      <a:pt x="53" y="173"/>
                    </a:cubicBezTo>
                    <a:cubicBezTo>
                      <a:pt x="51" y="173"/>
                      <a:pt x="49" y="173"/>
                      <a:pt x="47" y="173"/>
                    </a:cubicBezTo>
                    <a:cubicBezTo>
                      <a:pt x="26" y="170"/>
                      <a:pt x="11" y="145"/>
                      <a:pt x="7" y="123"/>
                    </a:cubicBezTo>
                    <a:cubicBezTo>
                      <a:pt x="3" y="100"/>
                      <a:pt x="0" y="67"/>
                      <a:pt x="0" y="67"/>
                    </a:cubicBezTo>
                    <a:cubicBezTo>
                      <a:pt x="4" y="9"/>
                      <a:pt x="35" y="0"/>
                      <a:pt x="53" y="0"/>
                    </a:cubicBezTo>
                    <a:cubicBezTo>
                      <a:pt x="74" y="0"/>
                      <a:pt x="96" y="12"/>
                      <a:pt x="103" y="23"/>
                    </a:cubicBezTo>
                    <a:cubicBezTo>
                      <a:pt x="114" y="41"/>
                      <a:pt x="115" y="73"/>
                      <a:pt x="106" y="122"/>
                    </a:cubicBezTo>
                    <a:cubicBezTo>
                      <a:pt x="100" y="157"/>
                      <a:pt x="75" y="173"/>
                      <a:pt x="53" y="17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30" name="Freeform 203">
                <a:extLst>
                  <a:ext uri="{FF2B5EF4-FFF2-40B4-BE49-F238E27FC236}">
                    <a16:creationId xmlns:a16="http://schemas.microsoft.com/office/drawing/2014/main" xmlns="" id="{7ECD0A8B-6FA9-954C-9B21-435B23FC8E38}"/>
                  </a:ext>
                </a:extLst>
              </p:cNvPr>
              <p:cNvSpPr>
                <a:spLocks/>
              </p:cNvSpPr>
              <p:nvPr/>
            </p:nvSpPr>
            <p:spPr bwMode="auto">
              <a:xfrm>
                <a:off x="6454656" y="345432"/>
                <a:ext cx="407643" cy="272929"/>
              </a:xfrm>
              <a:custGeom>
                <a:avLst/>
                <a:gdLst>
                  <a:gd name="T0" fmla="*/ 0 w 126"/>
                  <a:gd name="T1" fmla="*/ 71 h 84"/>
                  <a:gd name="T2" fmla="*/ 64 w 126"/>
                  <a:gd name="T3" fmla="*/ 1 h 84"/>
                  <a:gd name="T4" fmla="*/ 126 w 126"/>
                  <a:gd name="T5" fmla="*/ 69 h 84"/>
                  <a:gd name="T6" fmla="*/ 0 w 126"/>
                  <a:gd name="T7" fmla="*/ 71 h 84"/>
                </a:gdLst>
                <a:ahLst/>
                <a:cxnLst>
                  <a:cxn ang="0">
                    <a:pos x="T0" y="T1"/>
                  </a:cxn>
                  <a:cxn ang="0">
                    <a:pos x="T2" y="T3"/>
                  </a:cxn>
                  <a:cxn ang="0">
                    <a:pos x="T4" y="T5"/>
                  </a:cxn>
                  <a:cxn ang="0">
                    <a:pos x="T6" y="T7"/>
                  </a:cxn>
                </a:cxnLst>
                <a:rect l="0" t="0" r="r" b="b"/>
                <a:pathLst>
                  <a:path w="126" h="84">
                    <a:moveTo>
                      <a:pt x="0" y="71"/>
                    </a:moveTo>
                    <a:cubicBezTo>
                      <a:pt x="0" y="71"/>
                      <a:pt x="2" y="1"/>
                      <a:pt x="64" y="1"/>
                    </a:cubicBezTo>
                    <a:cubicBezTo>
                      <a:pt x="123" y="0"/>
                      <a:pt x="126" y="69"/>
                      <a:pt x="126" y="69"/>
                    </a:cubicBezTo>
                    <a:cubicBezTo>
                      <a:pt x="126" y="69"/>
                      <a:pt x="78" y="84"/>
                      <a:pt x="0" y="71"/>
                    </a:cubicBezTo>
                  </a:path>
                </a:pathLst>
              </a:custGeom>
              <a:solidFill>
                <a:srgbClr val="FFF6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31" name="Freeform 204">
                <a:extLst>
                  <a:ext uri="{FF2B5EF4-FFF2-40B4-BE49-F238E27FC236}">
                    <a16:creationId xmlns:a16="http://schemas.microsoft.com/office/drawing/2014/main" xmlns="" id="{55DC1DFA-79F3-0443-95BF-97D25B3A68DF}"/>
                  </a:ext>
                </a:extLst>
              </p:cNvPr>
              <p:cNvSpPr>
                <a:spLocks/>
              </p:cNvSpPr>
              <p:nvPr/>
            </p:nvSpPr>
            <p:spPr bwMode="auto">
              <a:xfrm>
                <a:off x="6447657" y="562375"/>
                <a:ext cx="421639" cy="48987"/>
              </a:xfrm>
              <a:custGeom>
                <a:avLst/>
                <a:gdLst>
                  <a:gd name="T0" fmla="*/ 64 w 130"/>
                  <a:gd name="T1" fmla="*/ 12 h 15"/>
                  <a:gd name="T2" fmla="*/ 1 w 130"/>
                  <a:gd name="T3" fmla="*/ 6 h 15"/>
                  <a:gd name="T4" fmla="*/ 0 w 130"/>
                  <a:gd name="T5" fmla="*/ 4 h 15"/>
                  <a:gd name="T6" fmla="*/ 2 w 130"/>
                  <a:gd name="T7" fmla="*/ 2 h 15"/>
                  <a:gd name="T8" fmla="*/ 128 w 130"/>
                  <a:gd name="T9" fmla="*/ 1 h 15"/>
                  <a:gd name="T10" fmla="*/ 130 w 130"/>
                  <a:gd name="T11" fmla="*/ 2 h 15"/>
                  <a:gd name="T12" fmla="*/ 129 w 130"/>
                  <a:gd name="T13" fmla="*/ 4 h 15"/>
                  <a:gd name="T14" fmla="*/ 64 w 130"/>
                  <a:gd name="T15" fmla="*/ 12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15">
                    <a:moveTo>
                      <a:pt x="64" y="12"/>
                    </a:moveTo>
                    <a:cubicBezTo>
                      <a:pt x="46" y="12"/>
                      <a:pt x="25" y="10"/>
                      <a:pt x="1" y="6"/>
                    </a:cubicBezTo>
                    <a:cubicBezTo>
                      <a:pt x="0" y="6"/>
                      <a:pt x="0" y="5"/>
                      <a:pt x="0" y="4"/>
                    </a:cubicBezTo>
                    <a:cubicBezTo>
                      <a:pt x="0" y="3"/>
                      <a:pt x="1" y="2"/>
                      <a:pt x="2" y="2"/>
                    </a:cubicBezTo>
                    <a:cubicBezTo>
                      <a:pt x="79" y="15"/>
                      <a:pt x="127" y="1"/>
                      <a:pt x="128" y="1"/>
                    </a:cubicBezTo>
                    <a:cubicBezTo>
                      <a:pt x="129" y="0"/>
                      <a:pt x="130" y="1"/>
                      <a:pt x="130" y="2"/>
                    </a:cubicBezTo>
                    <a:cubicBezTo>
                      <a:pt x="130" y="3"/>
                      <a:pt x="130" y="4"/>
                      <a:pt x="129" y="4"/>
                    </a:cubicBezTo>
                    <a:cubicBezTo>
                      <a:pt x="129" y="4"/>
                      <a:pt x="104" y="12"/>
                      <a:pt x="64" y="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32" name="Freeform 206">
                <a:extLst>
                  <a:ext uri="{FF2B5EF4-FFF2-40B4-BE49-F238E27FC236}">
                    <a16:creationId xmlns:a16="http://schemas.microsoft.com/office/drawing/2014/main" xmlns="" id="{F7E5C21E-B36E-D243-81E2-587C7D81D7F3}"/>
                  </a:ext>
                </a:extLst>
              </p:cNvPr>
              <p:cNvSpPr>
                <a:spLocks/>
              </p:cNvSpPr>
              <p:nvPr/>
            </p:nvSpPr>
            <p:spPr bwMode="auto">
              <a:xfrm>
                <a:off x="7002262" y="1269190"/>
                <a:ext cx="94475" cy="0"/>
              </a:xfrm>
              <a:custGeom>
                <a:avLst/>
                <a:gdLst>
                  <a:gd name="T0" fmla="*/ 0 w 54"/>
                  <a:gd name="T1" fmla="*/ 54 w 54"/>
                  <a:gd name="T2" fmla="*/ 0 w 54"/>
                </a:gdLst>
                <a:ahLst/>
                <a:cxnLst>
                  <a:cxn ang="0">
                    <a:pos x="T0" y="0"/>
                  </a:cxn>
                  <a:cxn ang="0">
                    <a:pos x="T1" y="0"/>
                  </a:cxn>
                  <a:cxn ang="0">
                    <a:pos x="T2" y="0"/>
                  </a:cxn>
                </a:cxnLst>
                <a:rect l="0" t="0" r="r" b="b"/>
                <a:pathLst>
                  <a:path w="54">
                    <a:moveTo>
                      <a:pt x="0" y="0"/>
                    </a:moveTo>
                    <a:lnTo>
                      <a:pt x="54"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33" name="Line 207">
                <a:extLst>
                  <a:ext uri="{FF2B5EF4-FFF2-40B4-BE49-F238E27FC236}">
                    <a16:creationId xmlns:a16="http://schemas.microsoft.com/office/drawing/2014/main" xmlns="" id="{6839EA2C-8706-714F-BF1F-F3479D8357BA}"/>
                  </a:ext>
                </a:extLst>
              </p:cNvPr>
              <p:cNvSpPr>
                <a:spLocks noChangeShapeType="1"/>
              </p:cNvSpPr>
              <p:nvPr/>
            </p:nvSpPr>
            <p:spPr bwMode="auto">
              <a:xfrm>
                <a:off x="7002262" y="1269190"/>
                <a:ext cx="944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34" name="Freeform 208">
                <a:extLst>
                  <a:ext uri="{FF2B5EF4-FFF2-40B4-BE49-F238E27FC236}">
                    <a16:creationId xmlns:a16="http://schemas.microsoft.com/office/drawing/2014/main" xmlns="" id="{11D53EBD-0184-CA44-916F-13BD65941B1B}"/>
                  </a:ext>
                </a:extLst>
              </p:cNvPr>
              <p:cNvSpPr>
                <a:spLocks/>
              </p:cNvSpPr>
              <p:nvPr/>
            </p:nvSpPr>
            <p:spPr bwMode="auto">
              <a:xfrm>
                <a:off x="6995263" y="1263942"/>
                <a:ext cx="108472" cy="12247"/>
              </a:xfrm>
              <a:custGeom>
                <a:avLst/>
                <a:gdLst>
                  <a:gd name="T0" fmla="*/ 31 w 33"/>
                  <a:gd name="T1" fmla="*/ 4 h 4"/>
                  <a:gd name="T2" fmla="*/ 2 w 33"/>
                  <a:gd name="T3" fmla="*/ 4 h 4"/>
                  <a:gd name="T4" fmla="*/ 0 w 33"/>
                  <a:gd name="T5" fmla="*/ 2 h 4"/>
                  <a:gd name="T6" fmla="*/ 2 w 33"/>
                  <a:gd name="T7" fmla="*/ 0 h 4"/>
                  <a:gd name="T8" fmla="*/ 31 w 33"/>
                  <a:gd name="T9" fmla="*/ 0 h 4"/>
                  <a:gd name="T10" fmla="*/ 33 w 33"/>
                  <a:gd name="T11" fmla="*/ 2 h 4"/>
                  <a:gd name="T12" fmla="*/ 31 w 3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3" h="4">
                    <a:moveTo>
                      <a:pt x="31" y="4"/>
                    </a:moveTo>
                    <a:cubicBezTo>
                      <a:pt x="2" y="4"/>
                      <a:pt x="2" y="4"/>
                      <a:pt x="2" y="4"/>
                    </a:cubicBezTo>
                    <a:cubicBezTo>
                      <a:pt x="1" y="4"/>
                      <a:pt x="0" y="3"/>
                      <a:pt x="0" y="2"/>
                    </a:cubicBezTo>
                    <a:cubicBezTo>
                      <a:pt x="0" y="1"/>
                      <a:pt x="1" y="0"/>
                      <a:pt x="2" y="0"/>
                    </a:cubicBezTo>
                    <a:cubicBezTo>
                      <a:pt x="31" y="0"/>
                      <a:pt x="31" y="0"/>
                      <a:pt x="31" y="0"/>
                    </a:cubicBezTo>
                    <a:cubicBezTo>
                      <a:pt x="32" y="0"/>
                      <a:pt x="33" y="1"/>
                      <a:pt x="33" y="2"/>
                    </a:cubicBezTo>
                    <a:cubicBezTo>
                      <a:pt x="33" y="3"/>
                      <a:pt x="32" y="4"/>
                      <a:pt x="31" y="4"/>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35" name="Freeform 209">
                <a:extLst>
                  <a:ext uri="{FF2B5EF4-FFF2-40B4-BE49-F238E27FC236}">
                    <a16:creationId xmlns:a16="http://schemas.microsoft.com/office/drawing/2014/main" xmlns="" id="{DC2B3577-A40B-4D4E-A07A-0E8FC3F64137}"/>
                  </a:ext>
                </a:extLst>
              </p:cNvPr>
              <p:cNvSpPr>
                <a:spLocks/>
              </p:cNvSpPr>
              <p:nvPr/>
            </p:nvSpPr>
            <p:spPr bwMode="auto">
              <a:xfrm>
                <a:off x="6230714" y="1269190"/>
                <a:ext cx="94475" cy="0"/>
              </a:xfrm>
              <a:custGeom>
                <a:avLst/>
                <a:gdLst>
                  <a:gd name="T0" fmla="*/ 0 w 54"/>
                  <a:gd name="T1" fmla="*/ 54 w 54"/>
                  <a:gd name="T2" fmla="*/ 0 w 54"/>
                </a:gdLst>
                <a:ahLst/>
                <a:cxnLst>
                  <a:cxn ang="0">
                    <a:pos x="T0" y="0"/>
                  </a:cxn>
                  <a:cxn ang="0">
                    <a:pos x="T1" y="0"/>
                  </a:cxn>
                  <a:cxn ang="0">
                    <a:pos x="T2" y="0"/>
                  </a:cxn>
                </a:cxnLst>
                <a:rect l="0" t="0" r="r" b="b"/>
                <a:pathLst>
                  <a:path w="54">
                    <a:moveTo>
                      <a:pt x="0" y="0"/>
                    </a:moveTo>
                    <a:lnTo>
                      <a:pt x="54"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36" name="Line 210">
                <a:extLst>
                  <a:ext uri="{FF2B5EF4-FFF2-40B4-BE49-F238E27FC236}">
                    <a16:creationId xmlns:a16="http://schemas.microsoft.com/office/drawing/2014/main" xmlns="" id="{B8F29216-4A28-1F4E-BEC5-EF0B10E51E1A}"/>
                  </a:ext>
                </a:extLst>
              </p:cNvPr>
              <p:cNvSpPr>
                <a:spLocks noChangeShapeType="1"/>
              </p:cNvSpPr>
              <p:nvPr/>
            </p:nvSpPr>
            <p:spPr bwMode="auto">
              <a:xfrm>
                <a:off x="6230714" y="1269190"/>
                <a:ext cx="944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37" name="Freeform 211">
                <a:extLst>
                  <a:ext uri="{FF2B5EF4-FFF2-40B4-BE49-F238E27FC236}">
                    <a16:creationId xmlns:a16="http://schemas.microsoft.com/office/drawing/2014/main" xmlns="" id="{AD085D3F-CD6D-6944-9F98-B870159067CC}"/>
                  </a:ext>
                </a:extLst>
              </p:cNvPr>
              <p:cNvSpPr>
                <a:spLocks/>
              </p:cNvSpPr>
              <p:nvPr/>
            </p:nvSpPr>
            <p:spPr bwMode="auto">
              <a:xfrm>
                <a:off x="6223716" y="1263942"/>
                <a:ext cx="103223" cy="12247"/>
              </a:xfrm>
              <a:custGeom>
                <a:avLst/>
                <a:gdLst>
                  <a:gd name="T0" fmla="*/ 31 w 32"/>
                  <a:gd name="T1" fmla="*/ 4 h 4"/>
                  <a:gd name="T2" fmla="*/ 2 w 32"/>
                  <a:gd name="T3" fmla="*/ 4 h 4"/>
                  <a:gd name="T4" fmla="*/ 0 w 32"/>
                  <a:gd name="T5" fmla="*/ 2 h 4"/>
                  <a:gd name="T6" fmla="*/ 2 w 32"/>
                  <a:gd name="T7" fmla="*/ 0 h 4"/>
                  <a:gd name="T8" fmla="*/ 31 w 32"/>
                  <a:gd name="T9" fmla="*/ 0 h 4"/>
                  <a:gd name="T10" fmla="*/ 32 w 32"/>
                  <a:gd name="T11" fmla="*/ 2 h 4"/>
                  <a:gd name="T12" fmla="*/ 31 w 3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2" h="4">
                    <a:moveTo>
                      <a:pt x="31" y="4"/>
                    </a:moveTo>
                    <a:cubicBezTo>
                      <a:pt x="2" y="4"/>
                      <a:pt x="2" y="4"/>
                      <a:pt x="2" y="4"/>
                    </a:cubicBezTo>
                    <a:cubicBezTo>
                      <a:pt x="1" y="4"/>
                      <a:pt x="0" y="3"/>
                      <a:pt x="0" y="2"/>
                    </a:cubicBezTo>
                    <a:cubicBezTo>
                      <a:pt x="0" y="1"/>
                      <a:pt x="1" y="0"/>
                      <a:pt x="2" y="0"/>
                    </a:cubicBezTo>
                    <a:cubicBezTo>
                      <a:pt x="31" y="0"/>
                      <a:pt x="31" y="0"/>
                      <a:pt x="31" y="0"/>
                    </a:cubicBezTo>
                    <a:cubicBezTo>
                      <a:pt x="32" y="0"/>
                      <a:pt x="32" y="1"/>
                      <a:pt x="32" y="2"/>
                    </a:cubicBezTo>
                    <a:cubicBezTo>
                      <a:pt x="32" y="3"/>
                      <a:pt x="32" y="4"/>
                      <a:pt x="31" y="4"/>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38" name="Oval 212">
                <a:extLst>
                  <a:ext uri="{FF2B5EF4-FFF2-40B4-BE49-F238E27FC236}">
                    <a16:creationId xmlns:a16="http://schemas.microsoft.com/office/drawing/2014/main" xmlns="" id="{E33E8504-6CAA-CB4C-8C47-8F000399BE29}"/>
                  </a:ext>
                </a:extLst>
              </p:cNvPr>
              <p:cNvSpPr>
                <a:spLocks noChangeArrowheads="1"/>
              </p:cNvSpPr>
              <p:nvPr/>
            </p:nvSpPr>
            <p:spPr bwMode="auto">
              <a:xfrm>
                <a:off x="6550880" y="649853"/>
                <a:ext cx="43739" cy="41989"/>
              </a:xfrm>
              <a:prstGeom prst="ellipse">
                <a:avLst/>
              </a:prstGeom>
              <a:solidFill>
                <a:srgbClr val="65C8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39" name="Freeform 213">
                <a:extLst>
                  <a:ext uri="{FF2B5EF4-FFF2-40B4-BE49-F238E27FC236}">
                    <a16:creationId xmlns:a16="http://schemas.microsoft.com/office/drawing/2014/main" xmlns="" id="{9A01F078-103D-1447-BB68-38188E29243C}"/>
                  </a:ext>
                </a:extLst>
              </p:cNvPr>
              <p:cNvSpPr>
                <a:spLocks noEditPoints="1"/>
              </p:cNvSpPr>
              <p:nvPr/>
            </p:nvSpPr>
            <p:spPr bwMode="auto">
              <a:xfrm>
                <a:off x="6549130" y="646354"/>
                <a:ext cx="50737" cy="52486"/>
              </a:xfrm>
              <a:custGeom>
                <a:avLst/>
                <a:gdLst>
                  <a:gd name="T0" fmla="*/ 8 w 16"/>
                  <a:gd name="T1" fmla="*/ 3 h 16"/>
                  <a:gd name="T2" fmla="*/ 3 w 16"/>
                  <a:gd name="T3" fmla="*/ 8 h 16"/>
                  <a:gd name="T4" fmla="*/ 8 w 16"/>
                  <a:gd name="T5" fmla="*/ 12 h 16"/>
                  <a:gd name="T6" fmla="*/ 12 w 16"/>
                  <a:gd name="T7" fmla="*/ 8 h 16"/>
                  <a:gd name="T8" fmla="*/ 8 w 16"/>
                  <a:gd name="T9" fmla="*/ 3 h 16"/>
                  <a:gd name="T10" fmla="*/ 8 w 16"/>
                  <a:gd name="T11" fmla="*/ 16 h 16"/>
                  <a:gd name="T12" fmla="*/ 0 w 16"/>
                  <a:gd name="T13" fmla="*/ 8 h 16"/>
                  <a:gd name="T14" fmla="*/ 8 w 16"/>
                  <a:gd name="T15" fmla="*/ 0 h 16"/>
                  <a:gd name="T16" fmla="*/ 16 w 16"/>
                  <a:gd name="T17" fmla="*/ 8 h 16"/>
                  <a:gd name="T18" fmla="*/ 8 w 16"/>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3"/>
                    </a:moveTo>
                    <a:cubicBezTo>
                      <a:pt x="5" y="3"/>
                      <a:pt x="3" y="5"/>
                      <a:pt x="3" y="8"/>
                    </a:cubicBezTo>
                    <a:cubicBezTo>
                      <a:pt x="3" y="10"/>
                      <a:pt x="5" y="12"/>
                      <a:pt x="8" y="12"/>
                    </a:cubicBezTo>
                    <a:cubicBezTo>
                      <a:pt x="10" y="12"/>
                      <a:pt x="12" y="10"/>
                      <a:pt x="12" y="8"/>
                    </a:cubicBezTo>
                    <a:cubicBezTo>
                      <a:pt x="12" y="5"/>
                      <a:pt x="10" y="3"/>
                      <a:pt x="8" y="3"/>
                    </a:cubicBezTo>
                    <a:moveTo>
                      <a:pt x="8" y="16"/>
                    </a:moveTo>
                    <a:cubicBezTo>
                      <a:pt x="3" y="16"/>
                      <a:pt x="0" y="12"/>
                      <a:pt x="0" y="8"/>
                    </a:cubicBezTo>
                    <a:cubicBezTo>
                      <a:pt x="0" y="3"/>
                      <a:pt x="3" y="0"/>
                      <a:pt x="8" y="0"/>
                    </a:cubicBezTo>
                    <a:cubicBezTo>
                      <a:pt x="12" y="0"/>
                      <a:pt x="16" y="3"/>
                      <a:pt x="16" y="8"/>
                    </a:cubicBezTo>
                    <a:cubicBezTo>
                      <a:pt x="16" y="12"/>
                      <a:pt x="12" y="16"/>
                      <a:pt x="8"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40" name="Freeform 214">
                <a:extLst>
                  <a:ext uri="{FF2B5EF4-FFF2-40B4-BE49-F238E27FC236}">
                    <a16:creationId xmlns:a16="http://schemas.microsoft.com/office/drawing/2014/main" xmlns="" id="{4723F0DB-13DB-2E42-9DB9-AD5E9B073671}"/>
                  </a:ext>
                </a:extLst>
              </p:cNvPr>
              <p:cNvSpPr>
                <a:spLocks/>
              </p:cNvSpPr>
              <p:nvPr/>
            </p:nvSpPr>
            <p:spPr bwMode="auto">
              <a:xfrm>
                <a:off x="6512390" y="644604"/>
                <a:ext cx="110221" cy="34991"/>
              </a:xfrm>
              <a:custGeom>
                <a:avLst/>
                <a:gdLst>
                  <a:gd name="T0" fmla="*/ 2 w 34"/>
                  <a:gd name="T1" fmla="*/ 11 h 11"/>
                  <a:gd name="T2" fmla="*/ 1 w 34"/>
                  <a:gd name="T3" fmla="*/ 10 h 11"/>
                  <a:gd name="T4" fmla="*/ 1 w 34"/>
                  <a:gd name="T5" fmla="*/ 8 h 11"/>
                  <a:gd name="T6" fmla="*/ 19 w 34"/>
                  <a:gd name="T7" fmla="*/ 1 h 11"/>
                  <a:gd name="T8" fmla="*/ 33 w 34"/>
                  <a:gd name="T9" fmla="*/ 7 h 11"/>
                  <a:gd name="T10" fmla="*/ 32 w 34"/>
                  <a:gd name="T11" fmla="*/ 9 h 11"/>
                  <a:gd name="T12" fmla="*/ 30 w 34"/>
                  <a:gd name="T13" fmla="*/ 9 h 11"/>
                  <a:gd name="T14" fmla="*/ 19 w 34"/>
                  <a:gd name="T15" fmla="*/ 4 h 11"/>
                  <a:gd name="T16" fmla="*/ 3 w 34"/>
                  <a:gd name="T17" fmla="*/ 10 h 11"/>
                  <a:gd name="T18" fmla="*/ 2 w 34"/>
                  <a:gd name="T19"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1">
                    <a:moveTo>
                      <a:pt x="2" y="11"/>
                    </a:moveTo>
                    <a:cubicBezTo>
                      <a:pt x="2" y="11"/>
                      <a:pt x="1" y="11"/>
                      <a:pt x="1" y="10"/>
                    </a:cubicBezTo>
                    <a:cubicBezTo>
                      <a:pt x="0" y="10"/>
                      <a:pt x="0" y="9"/>
                      <a:pt x="1" y="8"/>
                    </a:cubicBezTo>
                    <a:cubicBezTo>
                      <a:pt x="1" y="8"/>
                      <a:pt x="8" y="0"/>
                      <a:pt x="19" y="1"/>
                    </a:cubicBezTo>
                    <a:cubicBezTo>
                      <a:pt x="30" y="1"/>
                      <a:pt x="33" y="7"/>
                      <a:pt x="33" y="7"/>
                    </a:cubicBezTo>
                    <a:cubicBezTo>
                      <a:pt x="34" y="8"/>
                      <a:pt x="33" y="9"/>
                      <a:pt x="32" y="9"/>
                    </a:cubicBezTo>
                    <a:cubicBezTo>
                      <a:pt x="31" y="10"/>
                      <a:pt x="30" y="9"/>
                      <a:pt x="30" y="9"/>
                    </a:cubicBezTo>
                    <a:cubicBezTo>
                      <a:pt x="30" y="8"/>
                      <a:pt x="28" y="5"/>
                      <a:pt x="19" y="4"/>
                    </a:cubicBezTo>
                    <a:cubicBezTo>
                      <a:pt x="9" y="4"/>
                      <a:pt x="4" y="10"/>
                      <a:pt x="3" y="10"/>
                    </a:cubicBezTo>
                    <a:cubicBezTo>
                      <a:pt x="3" y="11"/>
                      <a:pt x="3" y="11"/>
                      <a:pt x="2" y="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41" name="Oval 215">
                <a:extLst>
                  <a:ext uri="{FF2B5EF4-FFF2-40B4-BE49-F238E27FC236}">
                    <a16:creationId xmlns:a16="http://schemas.microsoft.com/office/drawing/2014/main" xmlns="" id="{8AE7B509-EEF7-4B45-BCBA-C8DB44969F7E}"/>
                  </a:ext>
                </a:extLst>
              </p:cNvPr>
              <p:cNvSpPr>
                <a:spLocks noChangeArrowheads="1"/>
              </p:cNvSpPr>
              <p:nvPr/>
            </p:nvSpPr>
            <p:spPr bwMode="auto">
              <a:xfrm>
                <a:off x="6729333" y="649853"/>
                <a:ext cx="40239" cy="41989"/>
              </a:xfrm>
              <a:prstGeom prst="ellipse">
                <a:avLst/>
              </a:prstGeom>
              <a:solidFill>
                <a:srgbClr val="65C8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42" name="Freeform 216">
                <a:extLst>
                  <a:ext uri="{FF2B5EF4-FFF2-40B4-BE49-F238E27FC236}">
                    <a16:creationId xmlns:a16="http://schemas.microsoft.com/office/drawing/2014/main" xmlns="" id="{ACA4CB82-F72E-AF4B-86E6-5008ED0B885A}"/>
                  </a:ext>
                </a:extLst>
              </p:cNvPr>
              <p:cNvSpPr>
                <a:spLocks noEditPoints="1"/>
              </p:cNvSpPr>
              <p:nvPr/>
            </p:nvSpPr>
            <p:spPr bwMode="auto">
              <a:xfrm>
                <a:off x="6724084" y="646354"/>
                <a:ext cx="50737" cy="52486"/>
              </a:xfrm>
              <a:custGeom>
                <a:avLst/>
                <a:gdLst>
                  <a:gd name="T0" fmla="*/ 8 w 16"/>
                  <a:gd name="T1" fmla="*/ 3 h 16"/>
                  <a:gd name="T2" fmla="*/ 4 w 16"/>
                  <a:gd name="T3" fmla="*/ 8 h 16"/>
                  <a:gd name="T4" fmla="*/ 8 w 16"/>
                  <a:gd name="T5" fmla="*/ 12 h 16"/>
                  <a:gd name="T6" fmla="*/ 13 w 16"/>
                  <a:gd name="T7" fmla="*/ 8 h 16"/>
                  <a:gd name="T8" fmla="*/ 8 w 16"/>
                  <a:gd name="T9" fmla="*/ 3 h 16"/>
                  <a:gd name="T10" fmla="*/ 8 w 16"/>
                  <a:gd name="T11" fmla="*/ 16 h 16"/>
                  <a:gd name="T12" fmla="*/ 0 w 16"/>
                  <a:gd name="T13" fmla="*/ 8 h 16"/>
                  <a:gd name="T14" fmla="*/ 8 w 16"/>
                  <a:gd name="T15" fmla="*/ 0 h 16"/>
                  <a:gd name="T16" fmla="*/ 16 w 16"/>
                  <a:gd name="T17" fmla="*/ 8 h 16"/>
                  <a:gd name="T18" fmla="*/ 8 w 16"/>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3"/>
                    </a:moveTo>
                    <a:cubicBezTo>
                      <a:pt x="6" y="3"/>
                      <a:pt x="4" y="5"/>
                      <a:pt x="4" y="8"/>
                    </a:cubicBezTo>
                    <a:cubicBezTo>
                      <a:pt x="4" y="10"/>
                      <a:pt x="6" y="12"/>
                      <a:pt x="8" y="12"/>
                    </a:cubicBezTo>
                    <a:cubicBezTo>
                      <a:pt x="11" y="12"/>
                      <a:pt x="13" y="10"/>
                      <a:pt x="13" y="8"/>
                    </a:cubicBezTo>
                    <a:cubicBezTo>
                      <a:pt x="13" y="5"/>
                      <a:pt x="11" y="3"/>
                      <a:pt x="8" y="3"/>
                    </a:cubicBezTo>
                    <a:moveTo>
                      <a:pt x="8" y="16"/>
                    </a:moveTo>
                    <a:cubicBezTo>
                      <a:pt x="4" y="16"/>
                      <a:pt x="0" y="12"/>
                      <a:pt x="0" y="8"/>
                    </a:cubicBezTo>
                    <a:cubicBezTo>
                      <a:pt x="0" y="3"/>
                      <a:pt x="4" y="0"/>
                      <a:pt x="8" y="0"/>
                    </a:cubicBezTo>
                    <a:cubicBezTo>
                      <a:pt x="13" y="0"/>
                      <a:pt x="16" y="3"/>
                      <a:pt x="16" y="8"/>
                    </a:cubicBezTo>
                    <a:cubicBezTo>
                      <a:pt x="16" y="12"/>
                      <a:pt x="13" y="16"/>
                      <a:pt x="8"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43" name="Freeform 217">
                <a:extLst>
                  <a:ext uri="{FF2B5EF4-FFF2-40B4-BE49-F238E27FC236}">
                    <a16:creationId xmlns:a16="http://schemas.microsoft.com/office/drawing/2014/main" xmlns="" id="{FB9EC7A3-5FAA-8E4A-8D10-A2E862CD4577}"/>
                  </a:ext>
                </a:extLst>
              </p:cNvPr>
              <p:cNvSpPr>
                <a:spLocks/>
              </p:cNvSpPr>
              <p:nvPr/>
            </p:nvSpPr>
            <p:spPr bwMode="auto">
              <a:xfrm>
                <a:off x="6701340" y="644604"/>
                <a:ext cx="110221" cy="34991"/>
              </a:xfrm>
              <a:custGeom>
                <a:avLst/>
                <a:gdLst>
                  <a:gd name="T0" fmla="*/ 32 w 34"/>
                  <a:gd name="T1" fmla="*/ 11 h 11"/>
                  <a:gd name="T2" fmla="*/ 30 w 34"/>
                  <a:gd name="T3" fmla="*/ 10 h 11"/>
                  <a:gd name="T4" fmla="*/ 15 w 34"/>
                  <a:gd name="T5" fmla="*/ 4 h 11"/>
                  <a:gd name="T6" fmla="*/ 4 w 34"/>
                  <a:gd name="T7" fmla="*/ 9 h 11"/>
                  <a:gd name="T8" fmla="*/ 2 w 34"/>
                  <a:gd name="T9" fmla="*/ 9 h 11"/>
                  <a:gd name="T10" fmla="*/ 1 w 34"/>
                  <a:gd name="T11" fmla="*/ 7 h 11"/>
                  <a:gd name="T12" fmla="*/ 15 w 34"/>
                  <a:gd name="T13" fmla="*/ 1 h 11"/>
                  <a:gd name="T14" fmla="*/ 33 w 34"/>
                  <a:gd name="T15" fmla="*/ 8 h 11"/>
                  <a:gd name="T16" fmla="*/ 33 w 34"/>
                  <a:gd name="T17" fmla="*/ 10 h 11"/>
                  <a:gd name="T18" fmla="*/ 32 w 34"/>
                  <a:gd name="T19"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1">
                    <a:moveTo>
                      <a:pt x="32" y="11"/>
                    </a:moveTo>
                    <a:cubicBezTo>
                      <a:pt x="31" y="11"/>
                      <a:pt x="31" y="11"/>
                      <a:pt x="30" y="10"/>
                    </a:cubicBezTo>
                    <a:cubicBezTo>
                      <a:pt x="30" y="10"/>
                      <a:pt x="24" y="4"/>
                      <a:pt x="15" y="4"/>
                    </a:cubicBezTo>
                    <a:cubicBezTo>
                      <a:pt x="6" y="5"/>
                      <a:pt x="4" y="8"/>
                      <a:pt x="4" y="9"/>
                    </a:cubicBezTo>
                    <a:cubicBezTo>
                      <a:pt x="4" y="9"/>
                      <a:pt x="2" y="10"/>
                      <a:pt x="2" y="9"/>
                    </a:cubicBezTo>
                    <a:cubicBezTo>
                      <a:pt x="1" y="9"/>
                      <a:pt x="0" y="8"/>
                      <a:pt x="1" y="7"/>
                    </a:cubicBezTo>
                    <a:cubicBezTo>
                      <a:pt x="1" y="7"/>
                      <a:pt x="4" y="1"/>
                      <a:pt x="15" y="1"/>
                    </a:cubicBezTo>
                    <a:cubicBezTo>
                      <a:pt x="26" y="0"/>
                      <a:pt x="33" y="8"/>
                      <a:pt x="33" y="8"/>
                    </a:cubicBezTo>
                    <a:cubicBezTo>
                      <a:pt x="34" y="9"/>
                      <a:pt x="34" y="10"/>
                      <a:pt x="33" y="10"/>
                    </a:cubicBezTo>
                    <a:cubicBezTo>
                      <a:pt x="33" y="11"/>
                      <a:pt x="32" y="11"/>
                      <a:pt x="32" y="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44" name="Freeform 218">
                <a:extLst>
                  <a:ext uri="{FF2B5EF4-FFF2-40B4-BE49-F238E27FC236}">
                    <a16:creationId xmlns:a16="http://schemas.microsoft.com/office/drawing/2014/main" xmlns="" id="{B1EA71BD-2EE2-7C49-A362-E24916279703}"/>
                  </a:ext>
                </a:extLst>
              </p:cNvPr>
              <p:cNvSpPr>
                <a:spLocks/>
              </p:cNvSpPr>
              <p:nvPr/>
            </p:nvSpPr>
            <p:spPr bwMode="auto">
              <a:xfrm>
                <a:off x="6594618" y="786317"/>
                <a:ext cx="125967" cy="57735"/>
              </a:xfrm>
              <a:custGeom>
                <a:avLst/>
                <a:gdLst>
                  <a:gd name="T0" fmla="*/ 0 w 39"/>
                  <a:gd name="T1" fmla="*/ 9 h 18"/>
                  <a:gd name="T2" fmla="*/ 21 w 39"/>
                  <a:gd name="T3" fmla="*/ 6 h 18"/>
                  <a:gd name="T4" fmla="*/ 39 w 39"/>
                  <a:gd name="T5" fmla="*/ 9 h 18"/>
                  <a:gd name="T6" fmla="*/ 0 w 39"/>
                  <a:gd name="T7" fmla="*/ 9 h 18"/>
                </a:gdLst>
                <a:ahLst/>
                <a:cxnLst>
                  <a:cxn ang="0">
                    <a:pos x="T0" y="T1"/>
                  </a:cxn>
                  <a:cxn ang="0">
                    <a:pos x="T2" y="T3"/>
                  </a:cxn>
                  <a:cxn ang="0">
                    <a:pos x="T4" y="T5"/>
                  </a:cxn>
                  <a:cxn ang="0">
                    <a:pos x="T6" y="T7"/>
                  </a:cxn>
                </a:cxnLst>
                <a:rect l="0" t="0" r="r" b="b"/>
                <a:pathLst>
                  <a:path w="39" h="18">
                    <a:moveTo>
                      <a:pt x="0" y="9"/>
                    </a:moveTo>
                    <a:cubicBezTo>
                      <a:pt x="0" y="9"/>
                      <a:pt x="11" y="0"/>
                      <a:pt x="21" y="6"/>
                    </a:cubicBezTo>
                    <a:cubicBezTo>
                      <a:pt x="25" y="2"/>
                      <a:pt x="34" y="4"/>
                      <a:pt x="39" y="9"/>
                    </a:cubicBezTo>
                    <a:cubicBezTo>
                      <a:pt x="30" y="18"/>
                      <a:pt x="9" y="15"/>
                      <a:pt x="0" y="9"/>
                    </a:cubicBezTo>
                  </a:path>
                </a:pathLst>
              </a:custGeom>
              <a:solidFill>
                <a:srgbClr val="ED1E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45" name="Freeform 219">
                <a:extLst>
                  <a:ext uri="{FF2B5EF4-FFF2-40B4-BE49-F238E27FC236}">
                    <a16:creationId xmlns:a16="http://schemas.microsoft.com/office/drawing/2014/main" xmlns="" id="{BC9C464E-04CC-414D-863A-2F286486DC9A}"/>
                  </a:ext>
                </a:extLst>
              </p:cNvPr>
              <p:cNvSpPr>
                <a:spLocks noEditPoints="1"/>
              </p:cNvSpPr>
              <p:nvPr/>
            </p:nvSpPr>
            <p:spPr bwMode="auto">
              <a:xfrm>
                <a:off x="6591119" y="786317"/>
                <a:ext cx="136464" cy="55985"/>
              </a:xfrm>
              <a:custGeom>
                <a:avLst/>
                <a:gdLst>
                  <a:gd name="T0" fmla="*/ 5 w 42"/>
                  <a:gd name="T1" fmla="*/ 9 h 17"/>
                  <a:gd name="T2" fmla="*/ 23 w 42"/>
                  <a:gd name="T3" fmla="*/ 13 h 17"/>
                  <a:gd name="T4" fmla="*/ 37 w 42"/>
                  <a:gd name="T5" fmla="*/ 9 h 17"/>
                  <a:gd name="T6" fmla="*/ 23 w 42"/>
                  <a:gd name="T7" fmla="*/ 7 h 17"/>
                  <a:gd name="T8" fmla="*/ 21 w 42"/>
                  <a:gd name="T9" fmla="*/ 7 h 17"/>
                  <a:gd name="T10" fmla="*/ 14 w 42"/>
                  <a:gd name="T11" fmla="*/ 6 h 17"/>
                  <a:gd name="T12" fmla="*/ 5 w 42"/>
                  <a:gd name="T13" fmla="*/ 9 h 17"/>
                  <a:gd name="T14" fmla="*/ 23 w 42"/>
                  <a:gd name="T15" fmla="*/ 17 h 17"/>
                  <a:gd name="T16" fmla="*/ 0 w 42"/>
                  <a:gd name="T17" fmla="*/ 10 h 17"/>
                  <a:gd name="T18" fmla="*/ 0 w 42"/>
                  <a:gd name="T19" fmla="*/ 9 h 17"/>
                  <a:gd name="T20" fmla="*/ 0 w 42"/>
                  <a:gd name="T21" fmla="*/ 7 h 17"/>
                  <a:gd name="T22" fmla="*/ 14 w 42"/>
                  <a:gd name="T23" fmla="*/ 2 h 17"/>
                  <a:gd name="T24" fmla="*/ 22 w 42"/>
                  <a:gd name="T25" fmla="*/ 4 h 17"/>
                  <a:gd name="T26" fmla="*/ 41 w 42"/>
                  <a:gd name="T27" fmla="*/ 8 h 17"/>
                  <a:gd name="T28" fmla="*/ 41 w 42"/>
                  <a:gd name="T29" fmla="*/ 10 h 17"/>
                  <a:gd name="T30" fmla="*/ 23 w 42"/>
                  <a:gd name="T31"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17">
                    <a:moveTo>
                      <a:pt x="5" y="9"/>
                    </a:moveTo>
                    <a:cubicBezTo>
                      <a:pt x="9" y="11"/>
                      <a:pt x="16" y="13"/>
                      <a:pt x="23" y="13"/>
                    </a:cubicBezTo>
                    <a:cubicBezTo>
                      <a:pt x="29" y="13"/>
                      <a:pt x="34" y="12"/>
                      <a:pt x="37" y="9"/>
                    </a:cubicBezTo>
                    <a:cubicBezTo>
                      <a:pt x="33" y="5"/>
                      <a:pt x="26" y="5"/>
                      <a:pt x="23" y="7"/>
                    </a:cubicBezTo>
                    <a:cubicBezTo>
                      <a:pt x="22" y="8"/>
                      <a:pt x="21" y="8"/>
                      <a:pt x="21" y="7"/>
                    </a:cubicBezTo>
                    <a:cubicBezTo>
                      <a:pt x="19" y="6"/>
                      <a:pt x="17" y="6"/>
                      <a:pt x="14" y="6"/>
                    </a:cubicBezTo>
                    <a:cubicBezTo>
                      <a:pt x="10" y="6"/>
                      <a:pt x="7" y="7"/>
                      <a:pt x="5" y="9"/>
                    </a:cubicBezTo>
                    <a:moveTo>
                      <a:pt x="23" y="17"/>
                    </a:moveTo>
                    <a:cubicBezTo>
                      <a:pt x="14" y="17"/>
                      <a:pt x="5" y="14"/>
                      <a:pt x="0" y="10"/>
                    </a:cubicBezTo>
                    <a:cubicBezTo>
                      <a:pt x="0" y="10"/>
                      <a:pt x="0" y="9"/>
                      <a:pt x="0" y="9"/>
                    </a:cubicBezTo>
                    <a:cubicBezTo>
                      <a:pt x="0" y="8"/>
                      <a:pt x="0" y="8"/>
                      <a:pt x="0" y="7"/>
                    </a:cubicBezTo>
                    <a:cubicBezTo>
                      <a:pt x="0" y="7"/>
                      <a:pt x="7" y="2"/>
                      <a:pt x="14" y="2"/>
                    </a:cubicBezTo>
                    <a:cubicBezTo>
                      <a:pt x="17" y="2"/>
                      <a:pt x="19" y="2"/>
                      <a:pt x="22" y="4"/>
                    </a:cubicBezTo>
                    <a:cubicBezTo>
                      <a:pt x="27" y="0"/>
                      <a:pt x="36" y="2"/>
                      <a:pt x="41" y="8"/>
                    </a:cubicBezTo>
                    <a:cubicBezTo>
                      <a:pt x="42" y="9"/>
                      <a:pt x="42" y="10"/>
                      <a:pt x="41" y="10"/>
                    </a:cubicBezTo>
                    <a:cubicBezTo>
                      <a:pt x="37" y="14"/>
                      <a:pt x="31" y="17"/>
                      <a:pt x="23" y="1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a:solidFill>
                    <a:prstClr val="black"/>
                  </a:solidFill>
                  <a:latin typeface="微软雅黑" panose="020B0503020204020204" pitchFamily="34" charset="-122"/>
                  <a:ea typeface="微软雅黑" panose="020B0503020204020204" pitchFamily="34" charset="-122"/>
                </a:endParaRPr>
              </a:p>
            </p:txBody>
          </p:sp>
        </p:grpSp>
        <p:pic>
          <p:nvPicPr>
            <p:cNvPr id="144" name="图片 143">
              <a:extLst>
                <a:ext uri="{FF2B5EF4-FFF2-40B4-BE49-F238E27FC236}">
                  <a16:creationId xmlns:a16="http://schemas.microsoft.com/office/drawing/2014/main" xmlns="" id="{028DD595-7718-5344-B559-3E060A37A162}"/>
                </a:ext>
              </a:extLst>
            </p:cNvPr>
            <p:cNvPicPr>
              <a:picLocks noChangeAspect="1"/>
            </p:cNvPicPr>
            <p:nvPr/>
          </p:nvPicPr>
          <p:blipFill>
            <a:blip r:embed="rId3"/>
            <a:stretch>
              <a:fillRect/>
            </a:stretch>
          </p:blipFill>
          <p:spPr>
            <a:xfrm>
              <a:off x="6631612" y="1693996"/>
              <a:ext cx="261880" cy="569086"/>
            </a:xfrm>
            <a:prstGeom prst="rect">
              <a:avLst/>
            </a:prstGeom>
          </p:spPr>
        </p:pic>
        <p:sp>
          <p:nvSpPr>
            <p:cNvPr id="145" name="Freeform 21">
              <a:extLst>
                <a:ext uri="{FF2B5EF4-FFF2-40B4-BE49-F238E27FC236}">
                  <a16:creationId xmlns:a16="http://schemas.microsoft.com/office/drawing/2014/main" xmlns="" id="{DCDAF78C-A4F1-F640-8733-40FBBD3BBB92}"/>
                </a:ext>
              </a:extLst>
            </p:cNvPr>
            <p:cNvSpPr>
              <a:spLocks/>
            </p:cNvSpPr>
            <p:nvPr/>
          </p:nvSpPr>
          <p:spPr bwMode="auto">
            <a:xfrm>
              <a:off x="5193089" y="1441691"/>
              <a:ext cx="288925" cy="128588"/>
            </a:xfrm>
            <a:custGeom>
              <a:avLst/>
              <a:gdLst>
                <a:gd name="T0" fmla="*/ 22 w 77"/>
                <a:gd name="T1" fmla="*/ 33 h 34"/>
                <a:gd name="T2" fmla="*/ 35 w 77"/>
                <a:gd name="T3" fmla="*/ 34 h 34"/>
                <a:gd name="T4" fmla="*/ 35 w 77"/>
                <a:gd name="T5" fmla="*/ 34 h 34"/>
                <a:gd name="T6" fmla="*/ 37 w 77"/>
                <a:gd name="T7" fmla="*/ 34 h 34"/>
                <a:gd name="T8" fmla="*/ 38 w 77"/>
                <a:gd name="T9" fmla="*/ 34 h 34"/>
                <a:gd name="T10" fmla="*/ 45 w 77"/>
                <a:gd name="T11" fmla="*/ 33 h 34"/>
                <a:gd name="T12" fmla="*/ 46 w 77"/>
                <a:gd name="T13" fmla="*/ 33 h 34"/>
                <a:gd name="T14" fmla="*/ 74 w 77"/>
                <a:gd name="T15" fmla="*/ 10 h 34"/>
                <a:gd name="T16" fmla="*/ 77 w 77"/>
                <a:gd name="T17" fmla="*/ 6 h 34"/>
                <a:gd name="T18" fmla="*/ 73 w 77"/>
                <a:gd name="T19" fmla="*/ 5 h 34"/>
                <a:gd name="T20" fmla="*/ 61 w 77"/>
                <a:gd name="T21" fmla="*/ 8 h 34"/>
                <a:gd name="T22" fmla="*/ 50 w 77"/>
                <a:gd name="T23" fmla="*/ 7 h 34"/>
                <a:gd name="T24" fmla="*/ 42 w 77"/>
                <a:gd name="T25" fmla="*/ 8 h 34"/>
                <a:gd name="T26" fmla="*/ 34 w 77"/>
                <a:gd name="T27" fmla="*/ 1 h 34"/>
                <a:gd name="T28" fmla="*/ 30 w 77"/>
                <a:gd name="T29" fmla="*/ 5 h 34"/>
                <a:gd name="T30" fmla="*/ 28 w 77"/>
                <a:gd name="T31" fmla="*/ 7 h 34"/>
                <a:gd name="T32" fmla="*/ 20 w 77"/>
                <a:gd name="T33" fmla="*/ 2 h 34"/>
                <a:gd name="T34" fmla="*/ 18 w 77"/>
                <a:gd name="T35" fmla="*/ 8 h 34"/>
                <a:gd name="T36" fmla="*/ 9 w 77"/>
                <a:gd name="T37" fmla="*/ 10 h 34"/>
                <a:gd name="T38" fmla="*/ 1 w 77"/>
                <a:gd name="T39" fmla="*/ 7 h 34"/>
                <a:gd name="T40" fmla="*/ 0 w 77"/>
                <a:gd name="T41" fmla="*/ 8 h 34"/>
                <a:gd name="T42" fmla="*/ 2 w 77"/>
                <a:gd name="T43" fmla="*/ 10 h 34"/>
                <a:gd name="T44" fmla="*/ 22 w 77"/>
                <a:gd name="T45"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 h="34">
                  <a:moveTo>
                    <a:pt x="22" y="33"/>
                  </a:moveTo>
                  <a:cubicBezTo>
                    <a:pt x="25" y="34"/>
                    <a:pt x="30" y="34"/>
                    <a:pt x="35" y="34"/>
                  </a:cubicBezTo>
                  <a:cubicBezTo>
                    <a:pt x="35" y="34"/>
                    <a:pt x="35" y="34"/>
                    <a:pt x="35" y="34"/>
                  </a:cubicBezTo>
                  <a:cubicBezTo>
                    <a:pt x="37" y="34"/>
                    <a:pt x="37" y="34"/>
                    <a:pt x="37" y="34"/>
                  </a:cubicBezTo>
                  <a:cubicBezTo>
                    <a:pt x="38" y="34"/>
                    <a:pt x="38" y="34"/>
                    <a:pt x="38" y="34"/>
                  </a:cubicBezTo>
                  <a:cubicBezTo>
                    <a:pt x="41" y="34"/>
                    <a:pt x="43" y="34"/>
                    <a:pt x="45" y="33"/>
                  </a:cubicBezTo>
                  <a:cubicBezTo>
                    <a:pt x="45" y="33"/>
                    <a:pt x="46" y="33"/>
                    <a:pt x="46" y="33"/>
                  </a:cubicBezTo>
                  <a:cubicBezTo>
                    <a:pt x="51" y="28"/>
                    <a:pt x="63" y="23"/>
                    <a:pt x="74" y="10"/>
                  </a:cubicBezTo>
                  <a:cubicBezTo>
                    <a:pt x="75" y="9"/>
                    <a:pt x="76" y="7"/>
                    <a:pt x="77" y="6"/>
                  </a:cubicBezTo>
                  <a:cubicBezTo>
                    <a:pt x="76" y="5"/>
                    <a:pt x="75" y="4"/>
                    <a:pt x="73" y="5"/>
                  </a:cubicBezTo>
                  <a:cubicBezTo>
                    <a:pt x="69" y="6"/>
                    <a:pt x="66" y="9"/>
                    <a:pt x="61" y="8"/>
                  </a:cubicBezTo>
                  <a:cubicBezTo>
                    <a:pt x="56" y="6"/>
                    <a:pt x="55" y="0"/>
                    <a:pt x="50" y="7"/>
                  </a:cubicBezTo>
                  <a:cubicBezTo>
                    <a:pt x="47" y="10"/>
                    <a:pt x="45" y="10"/>
                    <a:pt x="42" y="8"/>
                  </a:cubicBezTo>
                  <a:cubicBezTo>
                    <a:pt x="39" y="7"/>
                    <a:pt x="37" y="2"/>
                    <a:pt x="34" y="1"/>
                  </a:cubicBezTo>
                  <a:cubicBezTo>
                    <a:pt x="33" y="1"/>
                    <a:pt x="31" y="3"/>
                    <a:pt x="30" y="5"/>
                  </a:cubicBezTo>
                  <a:cubicBezTo>
                    <a:pt x="29" y="7"/>
                    <a:pt x="31" y="7"/>
                    <a:pt x="28" y="7"/>
                  </a:cubicBezTo>
                  <a:cubicBezTo>
                    <a:pt x="25" y="8"/>
                    <a:pt x="22" y="2"/>
                    <a:pt x="20" y="2"/>
                  </a:cubicBezTo>
                  <a:cubicBezTo>
                    <a:pt x="18" y="3"/>
                    <a:pt x="19" y="6"/>
                    <a:pt x="18" y="8"/>
                  </a:cubicBezTo>
                  <a:cubicBezTo>
                    <a:pt x="16" y="12"/>
                    <a:pt x="12" y="11"/>
                    <a:pt x="9" y="10"/>
                  </a:cubicBezTo>
                  <a:cubicBezTo>
                    <a:pt x="7" y="10"/>
                    <a:pt x="2" y="5"/>
                    <a:pt x="1" y="7"/>
                  </a:cubicBezTo>
                  <a:cubicBezTo>
                    <a:pt x="0" y="7"/>
                    <a:pt x="0" y="8"/>
                    <a:pt x="0" y="8"/>
                  </a:cubicBezTo>
                  <a:cubicBezTo>
                    <a:pt x="1" y="9"/>
                    <a:pt x="1" y="10"/>
                    <a:pt x="2" y="10"/>
                  </a:cubicBezTo>
                  <a:cubicBezTo>
                    <a:pt x="14" y="22"/>
                    <a:pt x="19" y="29"/>
                    <a:pt x="22" y="33"/>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46" name="Freeform 22">
              <a:extLst>
                <a:ext uri="{FF2B5EF4-FFF2-40B4-BE49-F238E27FC236}">
                  <a16:creationId xmlns:a16="http://schemas.microsoft.com/office/drawing/2014/main" xmlns="" id="{FC0212C8-E694-2A46-88F6-23B3EB1BE8BC}"/>
                </a:ext>
              </a:extLst>
            </p:cNvPr>
            <p:cNvSpPr>
              <a:spLocks noEditPoints="1"/>
            </p:cNvSpPr>
            <p:nvPr/>
          </p:nvSpPr>
          <p:spPr bwMode="auto">
            <a:xfrm>
              <a:off x="4880351" y="1814754"/>
              <a:ext cx="906463" cy="498475"/>
            </a:xfrm>
            <a:custGeom>
              <a:avLst/>
              <a:gdLst>
                <a:gd name="T0" fmla="*/ 120 w 241"/>
                <a:gd name="T1" fmla="*/ 133 h 133"/>
                <a:gd name="T2" fmla="*/ 203 w 241"/>
                <a:gd name="T3" fmla="*/ 100 h 133"/>
                <a:gd name="T4" fmla="*/ 168 w 241"/>
                <a:gd name="T5" fmla="*/ 13 h 133"/>
                <a:gd name="T6" fmla="*/ 150 w 241"/>
                <a:gd name="T7" fmla="*/ 0 h 133"/>
                <a:gd name="T8" fmla="*/ 150 w 241"/>
                <a:gd name="T9" fmla="*/ 2 h 133"/>
                <a:gd name="T10" fmla="*/ 142 w 241"/>
                <a:gd name="T11" fmla="*/ 7 h 133"/>
                <a:gd name="T12" fmla="*/ 126 w 241"/>
                <a:gd name="T13" fmla="*/ 9 h 133"/>
                <a:gd name="T14" fmla="*/ 108 w 241"/>
                <a:gd name="T15" fmla="*/ 7 h 133"/>
                <a:gd name="T16" fmla="*/ 95 w 241"/>
                <a:gd name="T17" fmla="*/ 3 h 133"/>
                <a:gd name="T18" fmla="*/ 88 w 241"/>
                <a:gd name="T19" fmla="*/ 1 h 133"/>
                <a:gd name="T20" fmla="*/ 72 w 241"/>
                <a:gd name="T21" fmla="*/ 13 h 133"/>
                <a:gd name="T22" fmla="*/ 37 w 241"/>
                <a:gd name="T23" fmla="*/ 100 h 133"/>
                <a:gd name="T24" fmla="*/ 120 w 241"/>
                <a:gd name="T25" fmla="*/ 133 h 133"/>
                <a:gd name="T26" fmla="*/ 117 w 241"/>
                <a:gd name="T27" fmla="*/ 78 h 133"/>
                <a:gd name="T28" fmla="*/ 98 w 241"/>
                <a:gd name="T29" fmla="*/ 59 h 133"/>
                <a:gd name="T30" fmla="*/ 115 w 241"/>
                <a:gd name="T31" fmla="*/ 40 h 133"/>
                <a:gd name="T32" fmla="*/ 115 w 241"/>
                <a:gd name="T33" fmla="*/ 30 h 133"/>
                <a:gd name="T34" fmla="*/ 126 w 241"/>
                <a:gd name="T35" fmla="*/ 30 h 133"/>
                <a:gd name="T36" fmla="*/ 126 w 241"/>
                <a:gd name="T37" fmla="*/ 40 h 133"/>
                <a:gd name="T38" fmla="*/ 141 w 241"/>
                <a:gd name="T39" fmla="*/ 43 h 133"/>
                <a:gd name="T40" fmla="*/ 138 w 241"/>
                <a:gd name="T41" fmla="*/ 55 h 133"/>
                <a:gd name="T42" fmla="*/ 123 w 241"/>
                <a:gd name="T43" fmla="*/ 51 h 133"/>
                <a:gd name="T44" fmla="*/ 114 w 241"/>
                <a:gd name="T45" fmla="*/ 57 h 133"/>
                <a:gd name="T46" fmla="*/ 126 w 241"/>
                <a:gd name="T47" fmla="*/ 66 h 133"/>
                <a:gd name="T48" fmla="*/ 144 w 241"/>
                <a:gd name="T49" fmla="*/ 86 h 133"/>
                <a:gd name="T50" fmla="*/ 125 w 241"/>
                <a:gd name="T51" fmla="*/ 105 h 133"/>
                <a:gd name="T52" fmla="*/ 125 w 241"/>
                <a:gd name="T53" fmla="*/ 116 h 133"/>
                <a:gd name="T54" fmla="*/ 115 w 241"/>
                <a:gd name="T55" fmla="*/ 116 h 133"/>
                <a:gd name="T56" fmla="*/ 115 w 241"/>
                <a:gd name="T57" fmla="*/ 106 h 133"/>
                <a:gd name="T58" fmla="*/ 97 w 241"/>
                <a:gd name="T59" fmla="*/ 101 h 133"/>
                <a:gd name="T60" fmla="*/ 100 w 241"/>
                <a:gd name="T61" fmla="*/ 89 h 133"/>
                <a:gd name="T62" fmla="*/ 118 w 241"/>
                <a:gd name="T63" fmla="*/ 94 h 133"/>
                <a:gd name="T64" fmla="*/ 128 w 241"/>
                <a:gd name="T65" fmla="*/ 87 h 133"/>
                <a:gd name="T66" fmla="*/ 117 w 241"/>
                <a:gd name="T67" fmla="*/ 7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1" h="133">
                  <a:moveTo>
                    <a:pt x="120" y="133"/>
                  </a:moveTo>
                  <a:cubicBezTo>
                    <a:pt x="241" y="133"/>
                    <a:pt x="203" y="112"/>
                    <a:pt x="203" y="100"/>
                  </a:cubicBezTo>
                  <a:cubicBezTo>
                    <a:pt x="203" y="71"/>
                    <a:pt x="193" y="34"/>
                    <a:pt x="168" y="13"/>
                  </a:cubicBezTo>
                  <a:cubicBezTo>
                    <a:pt x="162" y="8"/>
                    <a:pt x="156" y="3"/>
                    <a:pt x="150" y="0"/>
                  </a:cubicBezTo>
                  <a:cubicBezTo>
                    <a:pt x="150" y="1"/>
                    <a:pt x="150" y="1"/>
                    <a:pt x="150" y="2"/>
                  </a:cubicBezTo>
                  <a:cubicBezTo>
                    <a:pt x="148" y="4"/>
                    <a:pt x="145" y="6"/>
                    <a:pt x="142" y="7"/>
                  </a:cubicBezTo>
                  <a:cubicBezTo>
                    <a:pt x="139" y="8"/>
                    <a:pt x="132" y="9"/>
                    <a:pt x="126" y="9"/>
                  </a:cubicBezTo>
                  <a:cubicBezTo>
                    <a:pt x="120" y="9"/>
                    <a:pt x="112" y="8"/>
                    <a:pt x="108" y="7"/>
                  </a:cubicBezTo>
                  <a:cubicBezTo>
                    <a:pt x="104" y="6"/>
                    <a:pt x="98" y="4"/>
                    <a:pt x="95" y="3"/>
                  </a:cubicBezTo>
                  <a:cubicBezTo>
                    <a:pt x="93" y="2"/>
                    <a:pt x="90" y="1"/>
                    <a:pt x="88" y="1"/>
                  </a:cubicBezTo>
                  <a:cubicBezTo>
                    <a:pt x="83" y="4"/>
                    <a:pt x="78" y="8"/>
                    <a:pt x="72" y="13"/>
                  </a:cubicBezTo>
                  <a:cubicBezTo>
                    <a:pt x="48" y="34"/>
                    <a:pt x="37" y="71"/>
                    <a:pt x="37" y="100"/>
                  </a:cubicBezTo>
                  <a:cubicBezTo>
                    <a:pt x="37" y="112"/>
                    <a:pt x="0" y="133"/>
                    <a:pt x="120" y="133"/>
                  </a:cubicBezTo>
                  <a:close/>
                  <a:moveTo>
                    <a:pt x="117" y="78"/>
                  </a:moveTo>
                  <a:cubicBezTo>
                    <a:pt x="105" y="74"/>
                    <a:pt x="98" y="69"/>
                    <a:pt x="98" y="59"/>
                  </a:cubicBezTo>
                  <a:cubicBezTo>
                    <a:pt x="98" y="50"/>
                    <a:pt x="104" y="42"/>
                    <a:pt x="115" y="40"/>
                  </a:cubicBezTo>
                  <a:cubicBezTo>
                    <a:pt x="115" y="30"/>
                    <a:pt x="115" y="30"/>
                    <a:pt x="115" y="30"/>
                  </a:cubicBezTo>
                  <a:cubicBezTo>
                    <a:pt x="126" y="30"/>
                    <a:pt x="126" y="30"/>
                    <a:pt x="126" y="30"/>
                  </a:cubicBezTo>
                  <a:cubicBezTo>
                    <a:pt x="126" y="40"/>
                    <a:pt x="126" y="40"/>
                    <a:pt x="126" y="40"/>
                  </a:cubicBezTo>
                  <a:cubicBezTo>
                    <a:pt x="133" y="40"/>
                    <a:pt x="137" y="41"/>
                    <a:pt x="141" y="43"/>
                  </a:cubicBezTo>
                  <a:cubicBezTo>
                    <a:pt x="138" y="55"/>
                    <a:pt x="138" y="55"/>
                    <a:pt x="138" y="55"/>
                  </a:cubicBezTo>
                  <a:cubicBezTo>
                    <a:pt x="135" y="54"/>
                    <a:pt x="130" y="51"/>
                    <a:pt x="123" y="51"/>
                  </a:cubicBezTo>
                  <a:cubicBezTo>
                    <a:pt x="116" y="51"/>
                    <a:pt x="114" y="54"/>
                    <a:pt x="114" y="57"/>
                  </a:cubicBezTo>
                  <a:cubicBezTo>
                    <a:pt x="114" y="61"/>
                    <a:pt x="117" y="63"/>
                    <a:pt x="126" y="66"/>
                  </a:cubicBezTo>
                  <a:cubicBezTo>
                    <a:pt x="139" y="70"/>
                    <a:pt x="144" y="76"/>
                    <a:pt x="144" y="86"/>
                  </a:cubicBezTo>
                  <a:cubicBezTo>
                    <a:pt x="144" y="95"/>
                    <a:pt x="137" y="103"/>
                    <a:pt x="125" y="105"/>
                  </a:cubicBezTo>
                  <a:cubicBezTo>
                    <a:pt x="125" y="116"/>
                    <a:pt x="125" y="116"/>
                    <a:pt x="125" y="116"/>
                  </a:cubicBezTo>
                  <a:cubicBezTo>
                    <a:pt x="115" y="116"/>
                    <a:pt x="115" y="116"/>
                    <a:pt x="115" y="116"/>
                  </a:cubicBezTo>
                  <a:cubicBezTo>
                    <a:pt x="115" y="106"/>
                    <a:pt x="115" y="106"/>
                    <a:pt x="115" y="106"/>
                  </a:cubicBezTo>
                  <a:cubicBezTo>
                    <a:pt x="108" y="106"/>
                    <a:pt x="101" y="104"/>
                    <a:pt x="97" y="101"/>
                  </a:cubicBezTo>
                  <a:cubicBezTo>
                    <a:pt x="100" y="89"/>
                    <a:pt x="100" y="89"/>
                    <a:pt x="100" y="89"/>
                  </a:cubicBezTo>
                  <a:cubicBezTo>
                    <a:pt x="105" y="92"/>
                    <a:pt x="111" y="94"/>
                    <a:pt x="118" y="94"/>
                  </a:cubicBezTo>
                  <a:cubicBezTo>
                    <a:pt x="124" y="94"/>
                    <a:pt x="128" y="91"/>
                    <a:pt x="128" y="87"/>
                  </a:cubicBezTo>
                  <a:cubicBezTo>
                    <a:pt x="128" y="83"/>
                    <a:pt x="124" y="81"/>
                    <a:pt x="117" y="78"/>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47" name="Freeform 23">
              <a:extLst>
                <a:ext uri="{FF2B5EF4-FFF2-40B4-BE49-F238E27FC236}">
                  <a16:creationId xmlns:a16="http://schemas.microsoft.com/office/drawing/2014/main" xmlns="" id="{3F893C7F-0CEB-8E4E-9936-0861BA21574B}"/>
                </a:ext>
              </a:extLst>
            </p:cNvPr>
            <p:cNvSpPr>
              <a:spLocks/>
            </p:cNvSpPr>
            <p:nvPr/>
          </p:nvSpPr>
          <p:spPr bwMode="auto">
            <a:xfrm>
              <a:off x="5069264" y="1617904"/>
              <a:ext cx="90488" cy="196850"/>
            </a:xfrm>
            <a:custGeom>
              <a:avLst/>
              <a:gdLst>
                <a:gd name="T0" fmla="*/ 23 w 24"/>
                <a:gd name="T1" fmla="*/ 51 h 52"/>
                <a:gd name="T2" fmla="*/ 20 w 24"/>
                <a:gd name="T3" fmla="*/ 21 h 52"/>
                <a:gd name="T4" fmla="*/ 24 w 24"/>
                <a:gd name="T5" fmla="*/ 2 h 52"/>
                <a:gd name="T6" fmla="*/ 10 w 24"/>
                <a:gd name="T7" fmla="*/ 0 h 52"/>
                <a:gd name="T8" fmla="*/ 2 w 24"/>
                <a:gd name="T9" fmla="*/ 22 h 52"/>
                <a:gd name="T10" fmla="*/ 4 w 24"/>
                <a:gd name="T11" fmla="*/ 52 h 52"/>
                <a:gd name="T12" fmla="*/ 23 w 24"/>
                <a:gd name="T13" fmla="*/ 51 h 52"/>
              </a:gdLst>
              <a:ahLst/>
              <a:cxnLst>
                <a:cxn ang="0">
                  <a:pos x="T0" y="T1"/>
                </a:cxn>
                <a:cxn ang="0">
                  <a:pos x="T2" y="T3"/>
                </a:cxn>
                <a:cxn ang="0">
                  <a:pos x="T4" y="T5"/>
                </a:cxn>
                <a:cxn ang="0">
                  <a:pos x="T6" y="T7"/>
                </a:cxn>
                <a:cxn ang="0">
                  <a:pos x="T8" y="T9"/>
                </a:cxn>
                <a:cxn ang="0">
                  <a:pos x="T10" y="T11"/>
                </a:cxn>
                <a:cxn ang="0">
                  <a:pos x="T12" y="T13"/>
                </a:cxn>
              </a:cxnLst>
              <a:rect l="0" t="0" r="r" b="b"/>
              <a:pathLst>
                <a:path w="24" h="52">
                  <a:moveTo>
                    <a:pt x="23" y="51"/>
                  </a:moveTo>
                  <a:cubicBezTo>
                    <a:pt x="19" y="41"/>
                    <a:pt x="20" y="27"/>
                    <a:pt x="20" y="21"/>
                  </a:cubicBezTo>
                  <a:cubicBezTo>
                    <a:pt x="21" y="13"/>
                    <a:pt x="22" y="7"/>
                    <a:pt x="24" y="2"/>
                  </a:cubicBezTo>
                  <a:cubicBezTo>
                    <a:pt x="10" y="0"/>
                    <a:pt x="10" y="0"/>
                    <a:pt x="10" y="0"/>
                  </a:cubicBezTo>
                  <a:cubicBezTo>
                    <a:pt x="7" y="5"/>
                    <a:pt x="3" y="14"/>
                    <a:pt x="2" y="22"/>
                  </a:cubicBezTo>
                  <a:cubicBezTo>
                    <a:pt x="2" y="28"/>
                    <a:pt x="0" y="42"/>
                    <a:pt x="4" y="52"/>
                  </a:cubicBezTo>
                  <a:lnTo>
                    <a:pt x="23" y="51"/>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48" name="Freeform 24">
              <a:extLst>
                <a:ext uri="{FF2B5EF4-FFF2-40B4-BE49-F238E27FC236}">
                  <a16:creationId xmlns:a16="http://schemas.microsoft.com/office/drawing/2014/main" xmlns="" id="{FD2AED3F-FB94-1247-86B9-9DF435534870}"/>
                </a:ext>
              </a:extLst>
            </p:cNvPr>
            <p:cNvSpPr>
              <a:spLocks/>
            </p:cNvSpPr>
            <p:nvPr/>
          </p:nvSpPr>
          <p:spPr bwMode="auto">
            <a:xfrm>
              <a:off x="5174039" y="1565516"/>
              <a:ext cx="311150" cy="266700"/>
            </a:xfrm>
            <a:custGeom>
              <a:avLst/>
              <a:gdLst>
                <a:gd name="T0" fmla="*/ 9 w 83"/>
                <a:gd name="T1" fmla="*/ 63 h 71"/>
                <a:gd name="T2" fmla="*/ 9 w 83"/>
                <a:gd name="T3" fmla="*/ 63 h 71"/>
                <a:gd name="T4" fmla="*/ 10 w 83"/>
                <a:gd name="T5" fmla="*/ 63 h 71"/>
                <a:gd name="T6" fmla="*/ 19 w 83"/>
                <a:gd name="T7" fmla="*/ 65 h 71"/>
                <a:gd name="T8" fmla="*/ 31 w 83"/>
                <a:gd name="T9" fmla="*/ 69 h 71"/>
                <a:gd name="T10" fmla="*/ 48 w 83"/>
                <a:gd name="T11" fmla="*/ 71 h 71"/>
                <a:gd name="T12" fmla="*/ 63 w 83"/>
                <a:gd name="T13" fmla="*/ 70 h 71"/>
                <a:gd name="T14" fmla="*/ 68 w 83"/>
                <a:gd name="T15" fmla="*/ 66 h 71"/>
                <a:gd name="T16" fmla="*/ 70 w 83"/>
                <a:gd name="T17" fmla="*/ 61 h 71"/>
                <a:gd name="T18" fmla="*/ 73 w 83"/>
                <a:gd name="T19" fmla="*/ 56 h 71"/>
                <a:gd name="T20" fmla="*/ 77 w 83"/>
                <a:gd name="T21" fmla="*/ 53 h 71"/>
                <a:gd name="T22" fmla="*/ 77 w 83"/>
                <a:gd name="T23" fmla="*/ 47 h 71"/>
                <a:gd name="T24" fmla="*/ 79 w 83"/>
                <a:gd name="T25" fmla="*/ 42 h 71"/>
                <a:gd name="T26" fmla="*/ 82 w 83"/>
                <a:gd name="T27" fmla="*/ 37 h 71"/>
                <a:gd name="T28" fmla="*/ 81 w 83"/>
                <a:gd name="T29" fmla="*/ 31 h 71"/>
                <a:gd name="T30" fmla="*/ 80 w 83"/>
                <a:gd name="T31" fmla="*/ 25 h 71"/>
                <a:gd name="T32" fmla="*/ 82 w 83"/>
                <a:gd name="T33" fmla="*/ 19 h 71"/>
                <a:gd name="T34" fmla="*/ 82 w 83"/>
                <a:gd name="T35" fmla="*/ 13 h 71"/>
                <a:gd name="T36" fmla="*/ 77 w 83"/>
                <a:gd name="T37" fmla="*/ 7 h 71"/>
                <a:gd name="T38" fmla="*/ 72 w 83"/>
                <a:gd name="T39" fmla="*/ 4 h 71"/>
                <a:gd name="T40" fmla="*/ 57 w 83"/>
                <a:gd name="T41" fmla="*/ 2 h 71"/>
                <a:gd name="T42" fmla="*/ 56 w 83"/>
                <a:gd name="T43" fmla="*/ 2 h 71"/>
                <a:gd name="T44" fmla="*/ 51 w 83"/>
                <a:gd name="T45" fmla="*/ 4 h 71"/>
                <a:gd name="T46" fmla="*/ 43 w 83"/>
                <a:gd name="T47" fmla="*/ 5 h 71"/>
                <a:gd name="T48" fmla="*/ 40 w 83"/>
                <a:gd name="T49" fmla="*/ 5 h 71"/>
                <a:gd name="T50" fmla="*/ 40 w 83"/>
                <a:gd name="T51" fmla="*/ 5 h 71"/>
                <a:gd name="T52" fmla="*/ 40 w 83"/>
                <a:gd name="T53" fmla="*/ 5 h 71"/>
                <a:gd name="T54" fmla="*/ 25 w 83"/>
                <a:gd name="T55" fmla="*/ 4 h 71"/>
                <a:gd name="T56" fmla="*/ 22 w 83"/>
                <a:gd name="T57" fmla="*/ 3 h 71"/>
                <a:gd name="T58" fmla="*/ 20 w 83"/>
                <a:gd name="T59" fmla="*/ 0 h 71"/>
                <a:gd name="T60" fmla="*/ 18 w 83"/>
                <a:gd name="T61" fmla="*/ 1 h 71"/>
                <a:gd name="T62" fmla="*/ 10 w 83"/>
                <a:gd name="T63" fmla="*/ 8 h 71"/>
                <a:gd name="T64" fmla="*/ 3 w 83"/>
                <a:gd name="T65" fmla="*/ 24 h 71"/>
                <a:gd name="T66" fmla="*/ 2 w 83"/>
                <a:gd name="T67" fmla="*/ 51 h 71"/>
                <a:gd name="T68" fmla="*/ 9 w 83"/>
                <a:gd name="T69" fmla="*/ 6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3" h="71">
                  <a:moveTo>
                    <a:pt x="9" y="63"/>
                  </a:moveTo>
                  <a:cubicBezTo>
                    <a:pt x="9" y="63"/>
                    <a:pt x="9" y="63"/>
                    <a:pt x="9" y="63"/>
                  </a:cubicBezTo>
                  <a:cubicBezTo>
                    <a:pt x="9" y="63"/>
                    <a:pt x="10" y="63"/>
                    <a:pt x="10" y="63"/>
                  </a:cubicBezTo>
                  <a:cubicBezTo>
                    <a:pt x="12" y="63"/>
                    <a:pt x="16" y="64"/>
                    <a:pt x="19" y="65"/>
                  </a:cubicBezTo>
                  <a:cubicBezTo>
                    <a:pt x="22" y="67"/>
                    <a:pt x="27" y="69"/>
                    <a:pt x="31" y="69"/>
                  </a:cubicBezTo>
                  <a:cubicBezTo>
                    <a:pt x="35" y="70"/>
                    <a:pt x="42" y="71"/>
                    <a:pt x="48" y="71"/>
                  </a:cubicBezTo>
                  <a:cubicBezTo>
                    <a:pt x="54" y="71"/>
                    <a:pt x="60" y="70"/>
                    <a:pt x="63" y="70"/>
                  </a:cubicBezTo>
                  <a:cubicBezTo>
                    <a:pt x="65" y="69"/>
                    <a:pt x="68" y="67"/>
                    <a:pt x="68" y="66"/>
                  </a:cubicBezTo>
                  <a:cubicBezTo>
                    <a:pt x="69" y="64"/>
                    <a:pt x="70" y="62"/>
                    <a:pt x="70" y="61"/>
                  </a:cubicBezTo>
                  <a:cubicBezTo>
                    <a:pt x="70" y="59"/>
                    <a:pt x="72" y="57"/>
                    <a:pt x="73" y="56"/>
                  </a:cubicBezTo>
                  <a:cubicBezTo>
                    <a:pt x="74" y="56"/>
                    <a:pt x="76" y="54"/>
                    <a:pt x="77" y="53"/>
                  </a:cubicBezTo>
                  <a:cubicBezTo>
                    <a:pt x="77" y="52"/>
                    <a:pt x="77" y="49"/>
                    <a:pt x="77" y="47"/>
                  </a:cubicBezTo>
                  <a:cubicBezTo>
                    <a:pt x="76" y="46"/>
                    <a:pt x="77" y="43"/>
                    <a:pt x="79" y="42"/>
                  </a:cubicBezTo>
                  <a:cubicBezTo>
                    <a:pt x="81" y="41"/>
                    <a:pt x="82" y="38"/>
                    <a:pt x="82" y="37"/>
                  </a:cubicBezTo>
                  <a:cubicBezTo>
                    <a:pt x="83" y="35"/>
                    <a:pt x="82" y="33"/>
                    <a:pt x="81" y="31"/>
                  </a:cubicBezTo>
                  <a:cubicBezTo>
                    <a:pt x="80" y="29"/>
                    <a:pt x="79" y="27"/>
                    <a:pt x="80" y="25"/>
                  </a:cubicBezTo>
                  <a:cubicBezTo>
                    <a:pt x="80" y="24"/>
                    <a:pt x="81" y="21"/>
                    <a:pt x="82" y="19"/>
                  </a:cubicBezTo>
                  <a:cubicBezTo>
                    <a:pt x="82" y="17"/>
                    <a:pt x="82" y="15"/>
                    <a:pt x="82" y="13"/>
                  </a:cubicBezTo>
                  <a:cubicBezTo>
                    <a:pt x="81" y="12"/>
                    <a:pt x="79" y="9"/>
                    <a:pt x="77" y="7"/>
                  </a:cubicBezTo>
                  <a:cubicBezTo>
                    <a:pt x="76" y="5"/>
                    <a:pt x="73" y="5"/>
                    <a:pt x="72" y="4"/>
                  </a:cubicBezTo>
                  <a:cubicBezTo>
                    <a:pt x="67" y="3"/>
                    <a:pt x="62" y="2"/>
                    <a:pt x="57" y="2"/>
                  </a:cubicBezTo>
                  <a:cubicBezTo>
                    <a:pt x="57" y="2"/>
                    <a:pt x="57" y="2"/>
                    <a:pt x="56" y="2"/>
                  </a:cubicBezTo>
                  <a:cubicBezTo>
                    <a:pt x="55" y="3"/>
                    <a:pt x="53" y="4"/>
                    <a:pt x="51" y="4"/>
                  </a:cubicBezTo>
                  <a:cubicBezTo>
                    <a:pt x="49" y="5"/>
                    <a:pt x="46" y="5"/>
                    <a:pt x="43" y="5"/>
                  </a:cubicBezTo>
                  <a:cubicBezTo>
                    <a:pt x="42" y="5"/>
                    <a:pt x="41" y="5"/>
                    <a:pt x="40" y="5"/>
                  </a:cubicBezTo>
                  <a:cubicBezTo>
                    <a:pt x="40" y="5"/>
                    <a:pt x="40" y="5"/>
                    <a:pt x="40" y="5"/>
                  </a:cubicBezTo>
                  <a:cubicBezTo>
                    <a:pt x="40" y="5"/>
                    <a:pt x="40" y="5"/>
                    <a:pt x="40" y="5"/>
                  </a:cubicBezTo>
                  <a:cubicBezTo>
                    <a:pt x="36" y="5"/>
                    <a:pt x="29" y="5"/>
                    <a:pt x="25" y="4"/>
                  </a:cubicBezTo>
                  <a:cubicBezTo>
                    <a:pt x="24" y="4"/>
                    <a:pt x="23" y="4"/>
                    <a:pt x="22" y="3"/>
                  </a:cubicBezTo>
                  <a:cubicBezTo>
                    <a:pt x="21" y="2"/>
                    <a:pt x="20" y="1"/>
                    <a:pt x="20" y="0"/>
                  </a:cubicBezTo>
                  <a:cubicBezTo>
                    <a:pt x="19" y="1"/>
                    <a:pt x="18" y="1"/>
                    <a:pt x="18" y="1"/>
                  </a:cubicBezTo>
                  <a:cubicBezTo>
                    <a:pt x="14" y="3"/>
                    <a:pt x="11" y="7"/>
                    <a:pt x="10" y="8"/>
                  </a:cubicBezTo>
                  <a:cubicBezTo>
                    <a:pt x="9" y="10"/>
                    <a:pt x="6" y="16"/>
                    <a:pt x="3" y="24"/>
                  </a:cubicBezTo>
                  <a:cubicBezTo>
                    <a:pt x="0" y="32"/>
                    <a:pt x="0" y="44"/>
                    <a:pt x="2" y="51"/>
                  </a:cubicBezTo>
                  <a:cubicBezTo>
                    <a:pt x="4" y="58"/>
                    <a:pt x="7" y="63"/>
                    <a:pt x="9" y="63"/>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49" name="Oval 37">
              <a:extLst>
                <a:ext uri="{FF2B5EF4-FFF2-40B4-BE49-F238E27FC236}">
                  <a16:creationId xmlns:a16="http://schemas.microsoft.com/office/drawing/2014/main" xmlns="" id="{5949DA59-6112-4A43-9432-D67A796D9258}"/>
                </a:ext>
              </a:extLst>
            </p:cNvPr>
            <p:cNvSpPr>
              <a:spLocks noChangeArrowheads="1"/>
            </p:cNvSpPr>
            <p:nvPr/>
          </p:nvSpPr>
          <p:spPr bwMode="auto">
            <a:xfrm>
              <a:off x="2436942" y="1236522"/>
              <a:ext cx="823913" cy="823913"/>
            </a:xfrm>
            <a:prstGeom prst="ellipse">
              <a:avLst/>
            </a:pr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191919"/>
                </a:solidFill>
                <a:latin typeface="微软雅黑" panose="020B0503020204020204" pitchFamily="34" charset="-122"/>
                <a:ea typeface="微软雅黑" panose="020B0503020204020204" pitchFamily="34" charset="-122"/>
              </a:endParaRPr>
            </a:p>
          </p:txBody>
        </p:sp>
        <p:grpSp>
          <p:nvGrpSpPr>
            <p:cNvPr id="150" name="组合 149">
              <a:extLst>
                <a:ext uri="{FF2B5EF4-FFF2-40B4-BE49-F238E27FC236}">
                  <a16:creationId xmlns:a16="http://schemas.microsoft.com/office/drawing/2014/main" xmlns="" id="{B59C788A-1BA0-1546-96DE-D274C1915163}"/>
                </a:ext>
              </a:extLst>
            </p:cNvPr>
            <p:cNvGrpSpPr/>
            <p:nvPr/>
          </p:nvGrpSpPr>
          <p:grpSpPr>
            <a:xfrm>
              <a:off x="2562355" y="1317484"/>
              <a:ext cx="563563" cy="646113"/>
              <a:chOff x="2033588" y="4343400"/>
              <a:chExt cx="563563" cy="646113"/>
            </a:xfrm>
          </p:grpSpPr>
          <p:sp>
            <p:nvSpPr>
              <p:cNvPr id="205" name="Oval 316">
                <a:extLst>
                  <a:ext uri="{FF2B5EF4-FFF2-40B4-BE49-F238E27FC236}">
                    <a16:creationId xmlns:a16="http://schemas.microsoft.com/office/drawing/2014/main" xmlns="" id="{8D5C3303-391D-FC4C-BC8F-7E76E16DA107}"/>
                  </a:ext>
                </a:extLst>
              </p:cNvPr>
              <p:cNvSpPr>
                <a:spLocks noChangeArrowheads="1"/>
              </p:cNvSpPr>
              <p:nvPr/>
            </p:nvSpPr>
            <p:spPr bwMode="auto">
              <a:xfrm>
                <a:off x="2166938" y="4343400"/>
                <a:ext cx="101600" cy="123825"/>
              </a:xfrm>
              <a:prstGeom prst="ellipse">
                <a:avLst/>
              </a:pr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191919"/>
                  </a:solidFill>
                  <a:latin typeface="微软雅黑" panose="020B0503020204020204" pitchFamily="34" charset="-122"/>
                  <a:ea typeface="微软雅黑" panose="020B0503020204020204" pitchFamily="34" charset="-122"/>
                </a:endParaRPr>
              </a:p>
            </p:txBody>
          </p:sp>
          <p:sp>
            <p:nvSpPr>
              <p:cNvPr id="206" name="Freeform 317">
                <a:extLst>
                  <a:ext uri="{FF2B5EF4-FFF2-40B4-BE49-F238E27FC236}">
                    <a16:creationId xmlns:a16="http://schemas.microsoft.com/office/drawing/2014/main" xmlns="" id="{E9C07AD9-2D1D-F64B-8B0C-EBEA56A64C13}"/>
                  </a:ext>
                </a:extLst>
              </p:cNvPr>
              <p:cNvSpPr>
                <a:spLocks noEditPoints="1"/>
              </p:cNvSpPr>
              <p:nvPr/>
            </p:nvSpPr>
            <p:spPr bwMode="auto">
              <a:xfrm>
                <a:off x="2033588" y="4479925"/>
                <a:ext cx="361950" cy="509588"/>
              </a:xfrm>
              <a:custGeom>
                <a:avLst/>
                <a:gdLst>
                  <a:gd name="T0" fmla="*/ 206 w 207"/>
                  <a:gd name="T1" fmla="*/ 44 h 292"/>
                  <a:gd name="T2" fmla="*/ 205 w 207"/>
                  <a:gd name="T3" fmla="*/ 44 h 292"/>
                  <a:gd name="T4" fmla="*/ 195 w 207"/>
                  <a:gd name="T5" fmla="*/ 36 h 292"/>
                  <a:gd name="T6" fmla="*/ 154 w 207"/>
                  <a:gd name="T7" fmla="*/ 5 h 292"/>
                  <a:gd name="T8" fmla="*/ 144 w 207"/>
                  <a:gd name="T9" fmla="*/ 2 h 292"/>
                  <a:gd name="T10" fmla="*/ 129 w 207"/>
                  <a:gd name="T11" fmla="*/ 1 h 292"/>
                  <a:gd name="T12" fmla="*/ 127 w 207"/>
                  <a:gd name="T13" fmla="*/ 19 h 292"/>
                  <a:gd name="T14" fmla="*/ 115 w 207"/>
                  <a:gd name="T15" fmla="*/ 72 h 292"/>
                  <a:gd name="T16" fmla="*/ 115 w 207"/>
                  <a:gd name="T17" fmla="*/ 12 h 292"/>
                  <a:gd name="T18" fmla="*/ 99 w 207"/>
                  <a:gd name="T19" fmla="*/ 0 h 292"/>
                  <a:gd name="T20" fmla="*/ 99 w 207"/>
                  <a:gd name="T21" fmla="*/ 15 h 292"/>
                  <a:gd name="T22" fmla="*/ 77 w 207"/>
                  <a:gd name="T23" fmla="*/ 30 h 292"/>
                  <a:gd name="T24" fmla="*/ 69 w 207"/>
                  <a:gd name="T25" fmla="*/ 11 h 292"/>
                  <a:gd name="T26" fmla="*/ 81 w 207"/>
                  <a:gd name="T27" fmla="*/ 0 h 292"/>
                  <a:gd name="T28" fmla="*/ 66 w 207"/>
                  <a:gd name="T29" fmla="*/ 2 h 292"/>
                  <a:gd name="T30" fmla="*/ 5 w 207"/>
                  <a:gd name="T31" fmla="*/ 60 h 292"/>
                  <a:gd name="T32" fmla="*/ 5 w 207"/>
                  <a:gd name="T33" fmla="*/ 61 h 292"/>
                  <a:gd name="T34" fmla="*/ 2 w 207"/>
                  <a:gd name="T35" fmla="*/ 81 h 292"/>
                  <a:gd name="T36" fmla="*/ 3 w 207"/>
                  <a:gd name="T37" fmla="*/ 82 h 292"/>
                  <a:gd name="T38" fmla="*/ 4 w 207"/>
                  <a:gd name="T39" fmla="*/ 85 h 292"/>
                  <a:gd name="T40" fmla="*/ 10 w 207"/>
                  <a:gd name="T41" fmla="*/ 97 h 292"/>
                  <a:gd name="T42" fmla="*/ 34 w 207"/>
                  <a:gd name="T43" fmla="*/ 144 h 292"/>
                  <a:gd name="T44" fmla="*/ 56 w 207"/>
                  <a:gd name="T45" fmla="*/ 153 h 292"/>
                  <a:gd name="T46" fmla="*/ 60 w 207"/>
                  <a:gd name="T47" fmla="*/ 154 h 292"/>
                  <a:gd name="T48" fmla="*/ 103 w 207"/>
                  <a:gd name="T49" fmla="*/ 292 h 292"/>
                  <a:gd name="T50" fmla="*/ 96 w 207"/>
                  <a:gd name="T51" fmla="*/ 188 h 292"/>
                  <a:gd name="T52" fmla="*/ 153 w 207"/>
                  <a:gd name="T53" fmla="*/ 56 h 292"/>
                  <a:gd name="T54" fmla="*/ 160 w 207"/>
                  <a:gd name="T55" fmla="*/ 53 h 292"/>
                  <a:gd name="T56" fmla="*/ 129 w 207"/>
                  <a:gd name="T57" fmla="*/ 76 h 292"/>
                  <a:gd name="T58" fmla="*/ 153 w 207"/>
                  <a:gd name="T59" fmla="*/ 56 h 292"/>
                  <a:gd name="T60" fmla="*/ 52 w 207"/>
                  <a:gd name="T61" fmla="*/ 94 h 292"/>
                  <a:gd name="T62" fmla="*/ 41 w 207"/>
                  <a:gd name="T63" fmla="*/ 74 h 292"/>
                  <a:gd name="T64" fmla="*/ 57 w 207"/>
                  <a:gd name="T65" fmla="*/ 10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7" h="292">
                    <a:moveTo>
                      <a:pt x="205" y="71"/>
                    </a:moveTo>
                    <a:cubicBezTo>
                      <a:pt x="206" y="59"/>
                      <a:pt x="207" y="41"/>
                      <a:pt x="206" y="44"/>
                    </a:cubicBezTo>
                    <a:cubicBezTo>
                      <a:pt x="206" y="44"/>
                      <a:pt x="206" y="44"/>
                      <a:pt x="206" y="44"/>
                    </a:cubicBezTo>
                    <a:cubicBezTo>
                      <a:pt x="205" y="44"/>
                      <a:pt x="205" y="44"/>
                      <a:pt x="205" y="44"/>
                    </a:cubicBezTo>
                    <a:cubicBezTo>
                      <a:pt x="202" y="41"/>
                      <a:pt x="202" y="41"/>
                      <a:pt x="202" y="41"/>
                    </a:cubicBezTo>
                    <a:cubicBezTo>
                      <a:pt x="195" y="36"/>
                      <a:pt x="195" y="36"/>
                      <a:pt x="195" y="36"/>
                    </a:cubicBezTo>
                    <a:cubicBezTo>
                      <a:pt x="181" y="26"/>
                      <a:pt x="181" y="26"/>
                      <a:pt x="181" y="26"/>
                    </a:cubicBezTo>
                    <a:cubicBezTo>
                      <a:pt x="154" y="5"/>
                      <a:pt x="154" y="5"/>
                      <a:pt x="154" y="5"/>
                    </a:cubicBezTo>
                    <a:cubicBezTo>
                      <a:pt x="151" y="3"/>
                      <a:pt x="147" y="2"/>
                      <a:pt x="144" y="2"/>
                    </a:cubicBezTo>
                    <a:cubicBezTo>
                      <a:pt x="144" y="2"/>
                      <a:pt x="144" y="2"/>
                      <a:pt x="144" y="2"/>
                    </a:cubicBezTo>
                    <a:cubicBezTo>
                      <a:pt x="139" y="1"/>
                      <a:pt x="134" y="1"/>
                      <a:pt x="129" y="0"/>
                    </a:cubicBezTo>
                    <a:cubicBezTo>
                      <a:pt x="129" y="1"/>
                      <a:pt x="129" y="1"/>
                      <a:pt x="129" y="1"/>
                    </a:cubicBezTo>
                    <a:cubicBezTo>
                      <a:pt x="142" y="11"/>
                      <a:pt x="142" y="11"/>
                      <a:pt x="142" y="11"/>
                    </a:cubicBezTo>
                    <a:cubicBezTo>
                      <a:pt x="127" y="19"/>
                      <a:pt x="127" y="19"/>
                      <a:pt x="127" y="19"/>
                    </a:cubicBezTo>
                    <a:cubicBezTo>
                      <a:pt x="134" y="30"/>
                      <a:pt x="134" y="30"/>
                      <a:pt x="134" y="30"/>
                    </a:cubicBezTo>
                    <a:cubicBezTo>
                      <a:pt x="115" y="72"/>
                      <a:pt x="115" y="72"/>
                      <a:pt x="115" y="72"/>
                    </a:cubicBezTo>
                    <a:cubicBezTo>
                      <a:pt x="112" y="15"/>
                      <a:pt x="112" y="15"/>
                      <a:pt x="112" y="15"/>
                    </a:cubicBezTo>
                    <a:cubicBezTo>
                      <a:pt x="115" y="12"/>
                      <a:pt x="115" y="12"/>
                      <a:pt x="115" y="12"/>
                    </a:cubicBezTo>
                    <a:cubicBezTo>
                      <a:pt x="111" y="0"/>
                      <a:pt x="111" y="0"/>
                      <a:pt x="111" y="0"/>
                    </a:cubicBezTo>
                    <a:cubicBezTo>
                      <a:pt x="99" y="0"/>
                      <a:pt x="99" y="0"/>
                      <a:pt x="99" y="0"/>
                    </a:cubicBezTo>
                    <a:cubicBezTo>
                      <a:pt x="96" y="12"/>
                      <a:pt x="96" y="12"/>
                      <a:pt x="96" y="12"/>
                    </a:cubicBezTo>
                    <a:cubicBezTo>
                      <a:pt x="99" y="15"/>
                      <a:pt x="99" y="15"/>
                      <a:pt x="99" y="15"/>
                    </a:cubicBezTo>
                    <a:cubicBezTo>
                      <a:pt x="96" y="72"/>
                      <a:pt x="96" y="72"/>
                      <a:pt x="96" y="72"/>
                    </a:cubicBezTo>
                    <a:cubicBezTo>
                      <a:pt x="77" y="30"/>
                      <a:pt x="77" y="30"/>
                      <a:pt x="77" y="30"/>
                    </a:cubicBezTo>
                    <a:cubicBezTo>
                      <a:pt x="84" y="19"/>
                      <a:pt x="84" y="19"/>
                      <a:pt x="84" y="19"/>
                    </a:cubicBezTo>
                    <a:cubicBezTo>
                      <a:pt x="69" y="11"/>
                      <a:pt x="69" y="11"/>
                      <a:pt x="69" y="11"/>
                    </a:cubicBezTo>
                    <a:cubicBezTo>
                      <a:pt x="81" y="1"/>
                      <a:pt x="81" y="1"/>
                      <a:pt x="81" y="1"/>
                    </a:cubicBezTo>
                    <a:cubicBezTo>
                      <a:pt x="81" y="0"/>
                      <a:pt x="81" y="0"/>
                      <a:pt x="81" y="0"/>
                    </a:cubicBezTo>
                    <a:cubicBezTo>
                      <a:pt x="76" y="1"/>
                      <a:pt x="72" y="1"/>
                      <a:pt x="67" y="2"/>
                    </a:cubicBezTo>
                    <a:cubicBezTo>
                      <a:pt x="67" y="2"/>
                      <a:pt x="66" y="2"/>
                      <a:pt x="66" y="2"/>
                    </a:cubicBezTo>
                    <a:cubicBezTo>
                      <a:pt x="61" y="2"/>
                      <a:pt x="57" y="4"/>
                      <a:pt x="53" y="8"/>
                    </a:cubicBezTo>
                    <a:cubicBezTo>
                      <a:pt x="5" y="60"/>
                      <a:pt x="5" y="60"/>
                      <a:pt x="5" y="60"/>
                    </a:cubicBezTo>
                    <a:cubicBezTo>
                      <a:pt x="5" y="61"/>
                      <a:pt x="5" y="61"/>
                      <a:pt x="5" y="61"/>
                    </a:cubicBezTo>
                    <a:cubicBezTo>
                      <a:pt x="5" y="61"/>
                      <a:pt x="5" y="61"/>
                      <a:pt x="5" y="61"/>
                    </a:cubicBezTo>
                    <a:cubicBezTo>
                      <a:pt x="0" y="102"/>
                      <a:pt x="3" y="72"/>
                      <a:pt x="2" y="81"/>
                    </a:cubicBezTo>
                    <a:cubicBezTo>
                      <a:pt x="2" y="81"/>
                      <a:pt x="2" y="81"/>
                      <a:pt x="2" y="81"/>
                    </a:cubicBezTo>
                    <a:cubicBezTo>
                      <a:pt x="2" y="82"/>
                      <a:pt x="2" y="82"/>
                      <a:pt x="2" y="82"/>
                    </a:cubicBezTo>
                    <a:cubicBezTo>
                      <a:pt x="3" y="82"/>
                      <a:pt x="3" y="82"/>
                      <a:pt x="3" y="82"/>
                    </a:cubicBezTo>
                    <a:cubicBezTo>
                      <a:pt x="3" y="83"/>
                      <a:pt x="3" y="83"/>
                      <a:pt x="3" y="83"/>
                    </a:cubicBezTo>
                    <a:cubicBezTo>
                      <a:pt x="4" y="85"/>
                      <a:pt x="4" y="85"/>
                      <a:pt x="4" y="85"/>
                    </a:cubicBezTo>
                    <a:cubicBezTo>
                      <a:pt x="6" y="89"/>
                      <a:pt x="6" y="89"/>
                      <a:pt x="6" y="89"/>
                    </a:cubicBezTo>
                    <a:cubicBezTo>
                      <a:pt x="10" y="97"/>
                      <a:pt x="10" y="97"/>
                      <a:pt x="10" y="97"/>
                    </a:cubicBezTo>
                    <a:cubicBezTo>
                      <a:pt x="18" y="113"/>
                      <a:pt x="18" y="113"/>
                      <a:pt x="18" y="113"/>
                    </a:cubicBezTo>
                    <a:cubicBezTo>
                      <a:pt x="34" y="144"/>
                      <a:pt x="34" y="144"/>
                      <a:pt x="34" y="144"/>
                    </a:cubicBezTo>
                    <a:cubicBezTo>
                      <a:pt x="42" y="141"/>
                      <a:pt x="49" y="137"/>
                      <a:pt x="56" y="133"/>
                    </a:cubicBezTo>
                    <a:cubicBezTo>
                      <a:pt x="56" y="140"/>
                      <a:pt x="56" y="146"/>
                      <a:pt x="56" y="153"/>
                    </a:cubicBezTo>
                    <a:cubicBezTo>
                      <a:pt x="56" y="153"/>
                      <a:pt x="56" y="154"/>
                      <a:pt x="56" y="154"/>
                    </a:cubicBezTo>
                    <a:cubicBezTo>
                      <a:pt x="57" y="154"/>
                      <a:pt x="58" y="154"/>
                      <a:pt x="60" y="154"/>
                    </a:cubicBezTo>
                    <a:cubicBezTo>
                      <a:pt x="64" y="292"/>
                      <a:pt x="64" y="292"/>
                      <a:pt x="64" y="292"/>
                    </a:cubicBezTo>
                    <a:cubicBezTo>
                      <a:pt x="103" y="292"/>
                      <a:pt x="103" y="292"/>
                      <a:pt x="103" y="292"/>
                    </a:cubicBezTo>
                    <a:cubicBezTo>
                      <a:pt x="104" y="275"/>
                      <a:pt x="104" y="252"/>
                      <a:pt x="104" y="230"/>
                    </a:cubicBezTo>
                    <a:cubicBezTo>
                      <a:pt x="99" y="217"/>
                      <a:pt x="96" y="202"/>
                      <a:pt x="96" y="188"/>
                    </a:cubicBezTo>
                    <a:cubicBezTo>
                      <a:pt x="96" y="126"/>
                      <a:pt x="144" y="75"/>
                      <a:pt x="205" y="71"/>
                    </a:cubicBezTo>
                    <a:close/>
                    <a:moveTo>
                      <a:pt x="153" y="56"/>
                    </a:moveTo>
                    <a:cubicBezTo>
                      <a:pt x="152" y="53"/>
                      <a:pt x="152" y="50"/>
                      <a:pt x="152" y="47"/>
                    </a:cubicBezTo>
                    <a:cubicBezTo>
                      <a:pt x="160" y="53"/>
                      <a:pt x="160" y="53"/>
                      <a:pt x="160" y="53"/>
                    </a:cubicBezTo>
                    <a:cubicBezTo>
                      <a:pt x="164" y="56"/>
                      <a:pt x="164" y="56"/>
                      <a:pt x="164" y="56"/>
                    </a:cubicBezTo>
                    <a:cubicBezTo>
                      <a:pt x="129" y="76"/>
                      <a:pt x="129" y="76"/>
                      <a:pt x="129" y="76"/>
                    </a:cubicBezTo>
                    <a:cubicBezTo>
                      <a:pt x="126" y="72"/>
                      <a:pt x="126" y="72"/>
                      <a:pt x="126" y="72"/>
                    </a:cubicBezTo>
                    <a:lnTo>
                      <a:pt x="153" y="56"/>
                    </a:lnTo>
                    <a:close/>
                    <a:moveTo>
                      <a:pt x="57" y="102"/>
                    </a:moveTo>
                    <a:cubicBezTo>
                      <a:pt x="52" y="94"/>
                      <a:pt x="52" y="94"/>
                      <a:pt x="52" y="94"/>
                    </a:cubicBezTo>
                    <a:cubicBezTo>
                      <a:pt x="43" y="79"/>
                      <a:pt x="43" y="79"/>
                      <a:pt x="43" y="79"/>
                    </a:cubicBezTo>
                    <a:cubicBezTo>
                      <a:pt x="41" y="74"/>
                      <a:pt x="41" y="74"/>
                      <a:pt x="41" y="74"/>
                    </a:cubicBezTo>
                    <a:cubicBezTo>
                      <a:pt x="58" y="53"/>
                      <a:pt x="58" y="53"/>
                      <a:pt x="58" y="53"/>
                    </a:cubicBezTo>
                    <a:cubicBezTo>
                      <a:pt x="58" y="70"/>
                      <a:pt x="57" y="86"/>
                      <a:pt x="57" y="102"/>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191919"/>
                  </a:solidFill>
                  <a:latin typeface="微软雅黑" panose="020B0503020204020204" pitchFamily="34" charset="-122"/>
                  <a:ea typeface="微软雅黑" panose="020B0503020204020204" pitchFamily="34" charset="-122"/>
                </a:endParaRPr>
              </a:p>
            </p:txBody>
          </p:sp>
          <p:sp>
            <p:nvSpPr>
              <p:cNvPr id="207" name="Freeform 318">
                <a:extLst>
                  <a:ext uri="{FF2B5EF4-FFF2-40B4-BE49-F238E27FC236}">
                    <a16:creationId xmlns:a16="http://schemas.microsoft.com/office/drawing/2014/main" xmlns="" id="{57E5FB20-130E-3D4E-83FD-4A6ACE6F62FF}"/>
                  </a:ext>
                </a:extLst>
              </p:cNvPr>
              <p:cNvSpPr>
                <a:spLocks/>
              </p:cNvSpPr>
              <p:nvPr/>
            </p:nvSpPr>
            <p:spPr bwMode="auto">
              <a:xfrm>
                <a:off x="2227263" y="4903788"/>
                <a:ext cx="71438" cy="85725"/>
              </a:xfrm>
              <a:custGeom>
                <a:avLst/>
                <a:gdLst>
                  <a:gd name="T0" fmla="*/ 0 w 41"/>
                  <a:gd name="T1" fmla="*/ 0 h 49"/>
                  <a:gd name="T2" fmla="*/ 1 w 41"/>
                  <a:gd name="T3" fmla="*/ 49 h 49"/>
                  <a:gd name="T4" fmla="*/ 41 w 41"/>
                  <a:gd name="T5" fmla="*/ 49 h 49"/>
                  <a:gd name="T6" fmla="*/ 41 w 41"/>
                  <a:gd name="T7" fmla="*/ 44 h 49"/>
                  <a:gd name="T8" fmla="*/ 0 w 41"/>
                  <a:gd name="T9" fmla="*/ 0 h 49"/>
                </a:gdLst>
                <a:ahLst/>
                <a:cxnLst>
                  <a:cxn ang="0">
                    <a:pos x="T0" y="T1"/>
                  </a:cxn>
                  <a:cxn ang="0">
                    <a:pos x="T2" y="T3"/>
                  </a:cxn>
                  <a:cxn ang="0">
                    <a:pos x="T4" y="T5"/>
                  </a:cxn>
                  <a:cxn ang="0">
                    <a:pos x="T6" y="T7"/>
                  </a:cxn>
                  <a:cxn ang="0">
                    <a:pos x="T8" y="T9"/>
                  </a:cxn>
                </a:cxnLst>
                <a:rect l="0" t="0" r="r" b="b"/>
                <a:pathLst>
                  <a:path w="41" h="49">
                    <a:moveTo>
                      <a:pt x="0" y="0"/>
                    </a:moveTo>
                    <a:cubicBezTo>
                      <a:pt x="1" y="49"/>
                      <a:pt x="1" y="49"/>
                      <a:pt x="1" y="49"/>
                    </a:cubicBezTo>
                    <a:cubicBezTo>
                      <a:pt x="41" y="49"/>
                      <a:pt x="41" y="49"/>
                      <a:pt x="41" y="49"/>
                    </a:cubicBezTo>
                    <a:cubicBezTo>
                      <a:pt x="41" y="47"/>
                      <a:pt x="41" y="45"/>
                      <a:pt x="41" y="44"/>
                    </a:cubicBezTo>
                    <a:cubicBezTo>
                      <a:pt x="24" y="33"/>
                      <a:pt x="10" y="18"/>
                      <a:pt x="0" y="0"/>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191919"/>
                  </a:solidFill>
                  <a:latin typeface="微软雅黑" panose="020B0503020204020204" pitchFamily="34" charset="-122"/>
                  <a:ea typeface="微软雅黑" panose="020B0503020204020204" pitchFamily="34" charset="-122"/>
                </a:endParaRPr>
              </a:p>
            </p:txBody>
          </p:sp>
          <p:sp>
            <p:nvSpPr>
              <p:cNvPr id="208" name="Freeform 319">
                <a:extLst>
                  <a:ext uri="{FF2B5EF4-FFF2-40B4-BE49-F238E27FC236}">
                    <a16:creationId xmlns:a16="http://schemas.microsoft.com/office/drawing/2014/main" xmlns="" id="{29E1CC06-FF8F-AD42-A9CB-5A6B822EFF95}"/>
                  </a:ext>
                </a:extLst>
              </p:cNvPr>
              <p:cNvSpPr>
                <a:spLocks/>
              </p:cNvSpPr>
              <p:nvPr/>
            </p:nvSpPr>
            <p:spPr bwMode="auto">
              <a:xfrm>
                <a:off x="2387600" y="4616450"/>
                <a:ext cx="61913" cy="47625"/>
              </a:xfrm>
              <a:custGeom>
                <a:avLst/>
                <a:gdLst>
                  <a:gd name="T0" fmla="*/ 34 w 39"/>
                  <a:gd name="T1" fmla="*/ 0 h 30"/>
                  <a:gd name="T2" fmla="*/ 28 w 39"/>
                  <a:gd name="T3" fmla="*/ 0 h 30"/>
                  <a:gd name="T4" fmla="*/ 12 w 39"/>
                  <a:gd name="T5" fmla="*/ 0 h 30"/>
                  <a:gd name="T6" fmla="*/ 5 w 39"/>
                  <a:gd name="T7" fmla="*/ 0 h 30"/>
                  <a:gd name="T8" fmla="*/ 0 w 39"/>
                  <a:gd name="T9" fmla="*/ 30 h 30"/>
                  <a:gd name="T10" fmla="*/ 12 w 39"/>
                  <a:gd name="T11" fmla="*/ 30 h 30"/>
                  <a:gd name="T12" fmla="*/ 28 w 39"/>
                  <a:gd name="T13" fmla="*/ 30 h 30"/>
                  <a:gd name="T14" fmla="*/ 39 w 39"/>
                  <a:gd name="T15" fmla="*/ 30 h 30"/>
                  <a:gd name="T16" fmla="*/ 34 w 39"/>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0">
                    <a:moveTo>
                      <a:pt x="34" y="0"/>
                    </a:moveTo>
                    <a:lnTo>
                      <a:pt x="28" y="0"/>
                    </a:lnTo>
                    <a:lnTo>
                      <a:pt x="12" y="0"/>
                    </a:lnTo>
                    <a:lnTo>
                      <a:pt x="5" y="0"/>
                    </a:lnTo>
                    <a:lnTo>
                      <a:pt x="0" y="30"/>
                    </a:lnTo>
                    <a:lnTo>
                      <a:pt x="12" y="30"/>
                    </a:lnTo>
                    <a:lnTo>
                      <a:pt x="28" y="30"/>
                    </a:lnTo>
                    <a:lnTo>
                      <a:pt x="39" y="30"/>
                    </a:lnTo>
                    <a:lnTo>
                      <a:pt x="34" y="0"/>
                    </a:lnTo>
                    <a:close/>
                  </a:path>
                </a:pathLst>
              </a:custGeom>
              <a:solidFill>
                <a:srgbClr val="DA4B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191919"/>
                  </a:solidFill>
                  <a:latin typeface="微软雅黑" panose="020B0503020204020204" pitchFamily="34" charset="-122"/>
                  <a:ea typeface="微软雅黑" panose="020B0503020204020204" pitchFamily="34" charset="-122"/>
                </a:endParaRPr>
              </a:p>
            </p:txBody>
          </p:sp>
          <p:sp>
            <p:nvSpPr>
              <p:cNvPr id="209" name="Freeform 320">
                <a:extLst>
                  <a:ext uri="{FF2B5EF4-FFF2-40B4-BE49-F238E27FC236}">
                    <a16:creationId xmlns:a16="http://schemas.microsoft.com/office/drawing/2014/main" xmlns="" id="{E712A941-6FF5-D048-BA71-6DEDE002FA7F}"/>
                  </a:ext>
                </a:extLst>
              </p:cNvPr>
              <p:cNvSpPr>
                <a:spLocks/>
              </p:cNvSpPr>
              <p:nvPr/>
            </p:nvSpPr>
            <p:spPr bwMode="auto">
              <a:xfrm>
                <a:off x="2305050" y="4625975"/>
                <a:ext cx="69850" cy="69850"/>
              </a:xfrm>
              <a:custGeom>
                <a:avLst/>
                <a:gdLst>
                  <a:gd name="T0" fmla="*/ 24 w 44"/>
                  <a:gd name="T1" fmla="*/ 0 h 44"/>
                  <a:gd name="T2" fmla="*/ 19 w 44"/>
                  <a:gd name="T3" fmla="*/ 4 h 44"/>
                  <a:gd name="T4" fmla="*/ 6 w 44"/>
                  <a:gd name="T5" fmla="*/ 11 h 44"/>
                  <a:gd name="T6" fmla="*/ 0 w 44"/>
                  <a:gd name="T7" fmla="*/ 15 h 44"/>
                  <a:gd name="T8" fmla="*/ 11 w 44"/>
                  <a:gd name="T9" fmla="*/ 44 h 44"/>
                  <a:gd name="T10" fmla="*/ 21 w 44"/>
                  <a:gd name="T11" fmla="*/ 38 h 44"/>
                  <a:gd name="T12" fmla="*/ 34 w 44"/>
                  <a:gd name="T13" fmla="*/ 30 h 44"/>
                  <a:gd name="T14" fmla="*/ 44 w 44"/>
                  <a:gd name="T15" fmla="*/ 24 h 44"/>
                  <a:gd name="T16" fmla="*/ 24 w 44"/>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44">
                    <a:moveTo>
                      <a:pt x="24" y="0"/>
                    </a:moveTo>
                    <a:lnTo>
                      <a:pt x="19" y="4"/>
                    </a:lnTo>
                    <a:lnTo>
                      <a:pt x="6" y="11"/>
                    </a:lnTo>
                    <a:lnTo>
                      <a:pt x="0" y="15"/>
                    </a:lnTo>
                    <a:lnTo>
                      <a:pt x="11" y="44"/>
                    </a:lnTo>
                    <a:lnTo>
                      <a:pt x="21" y="38"/>
                    </a:lnTo>
                    <a:lnTo>
                      <a:pt x="34" y="30"/>
                    </a:lnTo>
                    <a:lnTo>
                      <a:pt x="44" y="24"/>
                    </a:lnTo>
                    <a:lnTo>
                      <a:pt x="24" y="0"/>
                    </a:lnTo>
                    <a:close/>
                  </a:path>
                </a:pathLst>
              </a:custGeom>
              <a:solidFill>
                <a:srgbClr val="DA4B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191919"/>
                  </a:solidFill>
                  <a:latin typeface="微软雅黑" panose="020B0503020204020204" pitchFamily="34" charset="-122"/>
                  <a:ea typeface="微软雅黑" panose="020B0503020204020204" pitchFamily="34" charset="-122"/>
                </a:endParaRPr>
              </a:p>
            </p:txBody>
          </p:sp>
          <p:sp>
            <p:nvSpPr>
              <p:cNvPr id="210" name="Freeform 321">
                <a:extLst>
                  <a:ext uri="{FF2B5EF4-FFF2-40B4-BE49-F238E27FC236}">
                    <a16:creationId xmlns:a16="http://schemas.microsoft.com/office/drawing/2014/main" xmlns="" id="{01B3C8DF-C8EB-754C-8736-B3563815DDD7}"/>
                  </a:ext>
                </a:extLst>
              </p:cNvPr>
              <p:cNvSpPr>
                <a:spLocks/>
              </p:cNvSpPr>
              <p:nvPr/>
            </p:nvSpPr>
            <p:spPr bwMode="auto">
              <a:xfrm>
                <a:off x="2243138" y="4684713"/>
                <a:ext cx="68263" cy="69850"/>
              </a:xfrm>
              <a:custGeom>
                <a:avLst/>
                <a:gdLst>
                  <a:gd name="T0" fmla="*/ 14 w 43"/>
                  <a:gd name="T1" fmla="*/ 0 h 44"/>
                  <a:gd name="T2" fmla="*/ 11 w 43"/>
                  <a:gd name="T3" fmla="*/ 5 h 44"/>
                  <a:gd name="T4" fmla="*/ 3 w 43"/>
                  <a:gd name="T5" fmla="*/ 18 h 44"/>
                  <a:gd name="T6" fmla="*/ 0 w 43"/>
                  <a:gd name="T7" fmla="*/ 25 h 44"/>
                  <a:gd name="T8" fmla="*/ 24 w 43"/>
                  <a:gd name="T9" fmla="*/ 44 h 44"/>
                  <a:gd name="T10" fmla="*/ 29 w 43"/>
                  <a:gd name="T11" fmla="*/ 34 h 44"/>
                  <a:gd name="T12" fmla="*/ 37 w 43"/>
                  <a:gd name="T13" fmla="*/ 21 h 44"/>
                  <a:gd name="T14" fmla="*/ 43 w 43"/>
                  <a:gd name="T15" fmla="*/ 11 h 44"/>
                  <a:gd name="T16" fmla="*/ 14 w 43"/>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4">
                    <a:moveTo>
                      <a:pt x="14" y="0"/>
                    </a:moveTo>
                    <a:lnTo>
                      <a:pt x="11" y="5"/>
                    </a:lnTo>
                    <a:lnTo>
                      <a:pt x="3" y="18"/>
                    </a:lnTo>
                    <a:lnTo>
                      <a:pt x="0" y="25"/>
                    </a:lnTo>
                    <a:lnTo>
                      <a:pt x="24" y="44"/>
                    </a:lnTo>
                    <a:lnTo>
                      <a:pt x="29" y="34"/>
                    </a:lnTo>
                    <a:lnTo>
                      <a:pt x="37" y="21"/>
                    </a:lnTo>
                    <a:lnTo>
                      <a:pt x="43" y="11"/>
                    </a:lnTo>
                    <a:lnTo>
                      <a:pt x="14" y="0"/>
                    </a:lnTo>
                    <a:close/>
                  </a:path>
                </a:pathLst>
              </a:custGeom>
              <a:solidFill>
                <a:srgbClr val="DA4B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191919"/>
                  </a:solidFill>
                  <a:latin typeface="微软雅黑" panose="020B0503020204020204" pitchFamily="34" charset="-122"/>
                  <a:ea typeface="微软雅黑" panose="020B0503020204020204" pitchFamily="34" charset="-122"/>
                </a:endParaRPr>
              </a:p>
            </p:txBody>
          </p:sp>
          <p:sp>
            <p:nvSpPr>
              <p:cNvPr id="211" name="Freeform 322">
                <a:extLst>
                  <a:ext uri="{FF2B5EF4-FFF2-40B4-BE49-F238E27FC236}">
                    <a16:creationId xmlns:a16="http://schemas.microsoft.com/office/drawing/2014/main" xmlns="" id="{D628FB88-A3C2-994D-B10A-193A938CD84B}"/>
                  </a:ext>
                </a:extLst>
              </p:cNvPr>
              <p:cNvSpPr>
                <a:spLocks/>
              </p:cNvSpPr>
              <p:nvPr/>
            </p:nvSpPr>
            <p:spPr bwMode="auto">
              <a:xfrm>
                <a:off x="2225675" y="4764088"/>
                <a:ext cx="47625" cy="61913"/>
              </a:xfrm>
              <a:custGeom>
                <a:avLst/>
                <a:gdLst>
                  <a:gd name="T0" fmla="*/ 0 w 30"/>
                  <a:gd name="T1" fmla="*/ 6 h 39"/>
                  <a:gd name="T2" fmla="*/ 0 w 30"/>
                  <a:gd name="T3" fmla="*/ 12 h 39"/>
                  <a:gd name="T4" fmla="*/ 0 w 30"/>
                  <a:gd name="T5" fmla="*/ 28 h 39"/>
                  <a:gd name="T6" fmla="*/ 0 w 30"/>
                  <a:gd name="T7" fmla="*/ 34 h 39"/>
                  <a:gd name="T8" fmla="*/ 30 w 30"/>
                  <a:gd name="T9" fmla="*/ 39 h 39"/>
                  <a:gd name="T10" fmla="*/ 30 w 30"/>
                  <a:gd name="T11" fmla="*/ 28 h 39"/>
                  <a:gd name="T12" fmla="*/ 30 w 30"/>
                  <a:gd name="T13" fmla="*/ 12 h 39"/>
                  <a:gd name="T14" fmla="*/ 30 w 30"/>
                  <a:gd name="T15" fmla="*/ 0 h 39"/>
                  <a:gd name="T16" fmla="*/ 0 w 30"/>
                  <a:gd name="T17" fmla="*/ 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9">
                    <a:moveTo>
                      <a:pt x="0" y="6"/>
                    </a:moveTo>
                    <a:lnTo>
                      <a:pt x="0" y="12"/>
                    </a:lnTo>
                    <a:lnTo>
                      <a:pt x="0" y="28"/>
                    </a:lnTo>
                    <a:lnTo>
                      <a:pt x="0" y="34"/>
                    </a:lnTo>
                    <a:lnTo>
                      <a:pt x="30" y="39"/>
                    </a:lnTo>
                    <a:lnTo>
                      <a:pt x="30" y="28"/>
                    </a:lnTo>
                    <a:lnTo>
                      <a:pt x="30" y="12"/>
                    </a:lnTo>
                    <a:lnTo>
                      <a:pt x="30" y="0"/>
                    </a:lnTo>
                    <a:lnTo>
                      <a:pt x="0" y="6"/>
                    </a:lnTo>
                    <a:close/>
                  </a:path>
                </a:pathLst>
              </a:custGeom>
              <a:solidFill>
                <a:srgbClr val="DA4B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191919"/>
                  </a:solidFill>
                  <a:latin typeface="微软雅黑" panose="020B0503020204020204" pitchFamily="34" charset="-122"/>
                  <a:ea typeface="微软雅黑" panose="020B0503020204020204" pitchFamily="34" charset="-122"/>
                </a:endParaRPr>
              </a:p>
            </p:txBody>
          </p:sp>
          <p:sp>
            <p:nvSpPr>
              <p:cNvPr id="212" name="Freeform 323">
                <a:extLst>
                  <a:ext uri="{FF2B5EF4-FFF2-40B4-BE49-F238E27FC236}">
                    <a16:creationId xmlns:a16="http://schemas.microsoft.com/office/drawing/2014/main" xmlns="" id="{4AC0CAD1-5586-CD49-B933-4F49B3D966AF}"/>
                  </a:ext>
                </a:extLst>
              </p:cNvPr>
              <p:cNvSpPr>
                <a:spLocks/>
              </p:cNvSpPr>
              <p:nvPr/>
            </p:nvSpPr>
            <p:spPr bwMode="auto">
              <a:xfrm>
                <a:off x="2235200" y="4840288"/>
                <a:ext cx="68263" cy="69850"/>
              </a:xfrm>
              <a:custGeom>
                <a:avLst/>
                <a:gdLst>
                  <a:gd name="T0" fmla="*/ 0 w 43"/>
                  <a:gd name="T1" fmla="*/ 18 h 44"/>
                  <a:gd name="T2" fmla="*/ 3 w 43"/>
                  <a:gd name="T3" fmla="*/ 24 h 44"/>
                  <a:gd name="T4" fmla="*/ 11 w 43"/>
                  <a:gd name="T5" fmla="*/ 38 h 44"/>
                  <a:gd name="T6" fmla="*/ 14 w 43"/>
                  <a:gd name="T7" fmla="*/ 44 h 44"/>
                  <a:gd name="T8" fmla="*/ 43 w 43"/>
                  <a:gd name="T9" fmla="*/ 33 h 44"/>
                  <a:gd name="T10" fmla="*/ 38 w 43"/>
                  <a:gd name="T11" fmla="*/ 23 h 44"/>
                  <a:gd name="T12" fmla="*/ 30 w 43"/>
                  <a:gd name="T13" fmla="*/ 10 h 44"/>
                  <a:gd name="T14" fmla="*/ 24 w 43"/>
                  <a:gd name="T15" fmla="*/ 0 h 44"/>
                  <a:gd name="T16" fmla="*/ 0 w 43"/>
                  <a:gd name="T17"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4">
                    <a:moveTo>
                      <a:pt x="0" y="18"/>
                    </a:moveTo>
                    <a:lnTo>
                      <a:pt x="3" y="24"/>
                    </a:lnTo>
                    <a:lnTo>
                      <a:pt x="11" y="38"/>
                    </a:lnTo>
                    <a:lnTo>
                      <a:pt x="14" y="44"/>
                    </a:lnTo>
                    <a:lnTo>
                      <a:pt x="43" y="33"/>
                    </a:lnTo>
                    <a:lnTo>
                      <a:pt x="38" y="23"/>
                    </a:lnTo>
                    <a:lnTo>
                      <a:pt x="30" y="10"/>
                    </a:lnTo>
                    <a:lnTo>
                      <a:pt x="24" y="0"/>
                    </a:lnTo>
                    <a:lnTo>
                      <a:pt x="0" y="18"/>
                    </a:lnTo>
                    <a:close/>
                  </a:path>
                </a:pathLst>
              </a:custGeom>
              <a:solidFill>
                <a:srgbClr val="DA4B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191919"/>
                  </a:solidFill>
                  <a:latin typeface="微软雅黑" panose="020B0503020204020204" pitchFamily="34" charset="-122"/>
                  <a:ea typeface="微软雅黑" panose="020B0503020204020204" pitchFamily="34" charset="-122"/>
                </a:endParaRPr>
              </a:p>
            </p:txBody>
          </p:sp>
          <p:sp>
            <p:nvSpPr>
              <p:cNvPr id="213" name="Freeform 324">
                <a:extLst>
                  <a:ext uri="{FF2B5EF4-FFF2-40B4-BE49-F238E27FC236}">
                    <a16:creationId xmlns:a16="http://schemas.microsoft.com/office/drawing/2014/main" xmlns="" id="{214F881B-253E-2545-B4FE-752A9D235BB2}"/>
                  </a:ext>
                </a:extLst>
              </p:cNvPr>
              <p:cNvSpPr>
                <a:spLocks/>
              </p:cNvSpPr>
              <p:nvPr/>
            </p:nvSpPr>
            <p:spPr bwMode="auto">
              <a:xfrm>
                <a:off x="2290763" y="4903788"/>
                <a:ext cx="73025" cy="68263"/>
              </a:xfrm>
              <a:custGeom>
                <a:avLst/>
                <a:gdLst>
                  <a:gd name="T0" fmla="*/ 0 w 46"/>
                  <a:gd name="T1" fmla="*/ 29 h 43"/>
                  <a:gd name="T2" fmla="*/ 6 w 46"/>
                  <a:gd name="T3" fmla="*/ 32 h 43"/>
                  <a:gd name="T4" fmla="*/ 20 w 46"/>
                  <a:gd name="T5" fmla="*/ 40 h 43"/>
                  <a:gd name="T6" fmla="*/ 26 w 46"/>
                  <a:gd name="T7" fmla="*/ 43 h 43"/>
                  <a:gd name="T8" fmla="*/ 46 w 46"/>
                  <a:gd name="T9" fmla="*/ 19 h 43"/>
                  <a:gd name="T10" fmla="*/ 36 w 46"/>
                  <a:gd name="T11" fmla="*/ 14 h 43"/>
                  <a:gd name="T12" fmla="*/ 21 w 46"/>
                  <a:gd name="T13" fmla="*/ 6 h 43"/>
                  <a:gd name="T14" fmla="*/ 13 w 46"/>
                  <a:gd name="T15" fmla="*/ 0 h 43"/>
                  <a:gd name="T16" fmla="*/ 0 w 46"/>
                  <a:gd name="T17"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43">
                    <a:moveTo>
                      <a:pt x="0" y="29"/>
                    </a:moveTo>
                    <a:lnTo>
                      <a:pt x="6" y="32"/>
                    </a:lnTo>
                    <a:lnTo>
                      <a:pt x="20" y="40"/>
                    </a:lnTo>
                    <a:lnTo>
                      <a:pt x="26" y="43"/>
                    </a:lnTo>
                    <a:lnTo>
                      <a:pt x="46" y="19"/>
                    </a:lnTo>
                    <a:lnTo>
                      <a:pt x="36" y="14"/>
                    </a:lnTo>
                    <a:lnTo>
                      <a:pt x="21" y="6"/>
                    </a:lnTo>
                    <a:lnTo>
                      <a:pt x="13" y="0"/>
                    </a:lnTo>
                    <a:lnTo>
                      <a:pt x="0" y="29"/>
                    </a:lnTo>
                    <a:close/>
                  </a:path>
                </a:pathLst>
              </a:custGeom>
              <a:solidFill>
                <a:srgbClr val="DA4B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191919"/>
                  </a:solidFill>
                  <a:latin typeface="微软雅黑" panose="020B0503020204020204" pitchFamily="34" charset="-122"/>
                  <a:ea typeface="微软雅黑" panose="020B0503020204020204" pitchFamily="34" charset="-122"/>
                </a:endParaRPr>
              </a:p>
            </p:txBody>
          </p:sp>
          <p:sp>
            <p:nvSpPr>
              <p:cNvPr id="214" name="Freeform 325">
                <a:extLst>
                  <a:ext uri="{FF2B5EF4-FFF2-40B4-BE49-F238E27FC236}">
                    <a16:creationId xmlns:a16="http://schemas.microsoft.com/office/drawing/2014/main" xmlns="" id="{FC4A3434-629F-DB46-A2FF-E648C83A49D9}"/>
                  </a:ext>
                </a:extLst>
              </p:cNvPr>
              <p:cNvSpPr>
                <a:spLocks/>
              </p:cNvSpPr>
              <p:nvPr/>
            </p:nvSpPr>
            <p:spPr bwMode="auto">
              <a:xfrm>
                <a:off x="2373313" y="4941888"/>
                <a:ext cx="61913" cy="47625"/>
              </a:xfrm>
              <a:custGeom>
                <a:avLst/>
                <a:gdLst>
                  <a:gd name="T0" fmla="*/ 5 w 39"/>
                  <a:gd name="T1" fmla="*/ 30 h 30"/>
                  <a:gd name="T2" fmla="*/ 11 w 39"/>
                  <a:gd name="T3" fmla="*/ 30 h 30"/>
                  <a:gd name="T4" fmla="*/ 28 w 39"/>
                  <a:gd name="T5" fmla="*/ 30 h 30"/>
                  <a:gd name="T6" fmla="*/ 34 w 39"/>
                  <a:gd name="T7" fmla="*/ 30 h 30"/>
                  <a:gd name="T8" fmla="*/ 39 w 39"/>
                  <a:gd name="T9" fmla="*/ 0 h 30"/>
                  <a:gd name="T10" fmla="*/ 28 w 39"/>
                  <a:gd name="T11" fmla="*/ 0 h 30"/>
                  <a:gd name="T12" fmla="*/ 11 w 39"/>
                  <a:gd name="T13" fmla="*/ 0 h 30"/>
                  <a:gd name="T14" fmla="*/ 0 w 39"/>
                  <a:gd name="T15" fmla="*/ 0 h 30"/>
                  <a:gd name="T16" fmla="*/ 5 w 39"/>
                  <a:gd name="T1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0">
                    <a:moveTo>
                      <a:pt x="5" y="30"/>
                    </a:moveTo>
                    <a:lnTo>
                      <a:pt x="11" y="30"/>
                    </a:lnTo>
                    <a:lnTo>
                      <a:pt x="28" y="30"/>
                    </a:lnTo>
                    <a:lnTo>
                      <a:pt x="34" y="30"/>
                    </a:lnTo>
                    <a:lnTo>
                      <a:pt x="39" y="0"/>
                    </a:lnTo>
                    <a:lnTo>
                      <a:pt x="28" y="0"/>
                    </a:lnTo>
                    <a:lnTo>
                      <a:pt x="11" y="0"/>
                    </a:lnTo>
                    <a:lnTo>
                      <a:pt x="0" y="0"/>
                    </a:lnTo>
                    <a:lnTo>
                      <a:pt x="5" y="30"/>
                    </a:lnTo>
                    <a:close/>
                  </a:path>
                </a:pathLst>
              </a:custGeom>
              <a:solidFill>
                <a:srgbClr val="DA4B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191919"/>
                  </a:solidFill>
                  <a:latin typeface="微软雅黑" panose="020B0503020204020204" pitchFamily="34" charset="-122"/>
                  <a:ea typeface="微软雅黑" panose="020B0503020204020204" pitchFamily="34" charset="-122"/>
                </a:endParaRPr>
              </a:p>
            </p:txBody>
          </p:sp>
          <p:sp>
            <p:nvSpPr>
              <p:cNvPr id="215" name="Freeform 326">
                <a:extLst>
                  <a:ext uri="{FF2B5EF4-FFF2-40B4-BE49-F238E27FC236}">
                    <a16:creationId xmlns:a16="http://schemas.microsoft.com/office/drawing/2014/main" xmlns="" id="{5C52743C-C461-AD43-803D-4491999AC1DB}"/>
                  </a:ext>
                </a:extLst>
              </p:cNvPr>
              <p:cNvSpPr>
                <a:spLocks/>
              </p:cNvSpPr>
              <p:nvPr/>
            </p:nvSpPr>
            <p:spPr bwMode="auto">
              <a:xfrm>
                <a:off x="2446338" y="4911725"/>
                <a:ext cx="73025" cy="68263"/>
              </a:xfrm>
              <a:custGeom>
                <a:avLst/>
                <a:gdLst>
                  <a:gd name="T0" fmla="*/ 20 w 46"/>
                  <a:gd name="T1" fmla="*/ 43 h 43"/>
                  <a:gd name="T2" fmla="*/ 26 w 46"/>
                  <a:gd name="T3" fmla="*/ 39 h 43"/>
                  <a:gd name="T4" fmla="*/ 40 w 46"/>
                  <a:gd name="T5" fmla="*/ 32 h 43"/>
                  <a:gd name="T6" fmla="*/ 46 w 46"/>
                  <a:gd name="T7" fmla="*/ 28 h 43"/>
                  <a:gd name="T8" fmla="*/ 35 w 46"/>
                  <a:gd name="T9" fmla="*/ 0 h 43"/>
                  <a:gd name="T10" fmla="*/ 25 w 46"/>
                  <a:gd name="T11" fmla="*/ 5 h 43"/>
                  <a:gd name="T12" fmla="*/ 10 w 46"/>
                  <a:gd name="T13" fmla="*/ 13 h 43"/>
                  <a:gd name="T14" fmla="*/ 0 w 46"/>
                  <a:gd name="T15" fmla="*/ 19 h 43"/>
                  <a:gd name="T16" fmla="*/ 20 w 46"/>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43">
                    <a:moveTo>
                      <a:pt x="20" y="43"/>
                    </a:moveTo>
                    <a:lnTo>
                      <a:pt x="26" y="39"/>
                    </a:lnTo>
                    <a:lnTo>
                      <a:pt x="40" y="32"/>
                    </a:lnTo>
                    <a:lnTo>
                      <a:pt x="46" y="28"/>
                    </a:lnTo>
                    <a:lnTo>
                      <a:pt x="35" y="0"/>
                    </a:lnTo>
                    <a:lnTo>
                      <a:pt x="25" y="5"/>
                    </a:lnTo>
                    <a:lnTo>
                      <a:pt x="10" y="13"/>
                    </a:lnTo>
                    <a:lnTo>
                      <a:pt x="0" y="19"/>
                    </a:lnTo>
                    <a:lnTo>
                      <a:pt x="20" y="43"/>
                    </a:lnTo>
                    <a:close/>
                  </a:path>
                </a:pathLst>
              </a:custGeom>
              <a:solidFill>
                <a:srgbClr val="DA4B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191919"/>
                  </a:solidFill>
                  <a:latin typeface="微软雅黑" panose="020B0503020204020204" pitchFamily="34" charset="-122"/>
                  <a:ea typeface="微软雅黑" panose="020B0503020204020204" pitchFamily="34" charset="-122"/>
                </a:endParaRPr>
              </a:p>
            </p:txBody>
          </p:sp>
          <p:sp>
            <p:nvSpPr>
              <p:cNvPr id="216" name="Freeform 327">
                <a:extLst>
                  <a:ext uri="{FF2B5EF4-FFF2-40B4-BE49-F238E27FC236}">
                    <a16:creationId xmlns:a16="http://schemas.microsoft.com/office/drawing/2014/main" xmlns="" id="{51598617-B6C9-814F-B419-33FC5A1D75F6}"/>
                  </a:ext>
                </a:extLst>
              </p:cNvPr>
              <p:cNvSpPr>
                <a:spLocks/>
              </p:cNvSpPr>
              <p:nvPr/>
            </p:nvSpPr>
            <p:spPr bwMode="auto">
              <a:xfrm>
                <a:off x="2511425" y="4851400"/>
                <a:ext cx="69850" cy="73025"/>
              </a:xfrm>
              <a:custGeom>
                <a:avLst/>
                <a:gdLst>
                  <a:gd name="T0" fmla="*/ 29 w 44"/>
                  <a:gd name="T1" fmla="*/ 46 h 46"/>
                  <a:gd name="T2" fmla="*/ 32 w 44"/>
                  <a:gd name="T3" fmla="*/ 40 h 46"/>
                  <a:gd name="T4" fmla="*/ 41 w 44"/>
                  <a:gd name="T5" fmla="*/ 26 h 46"/>
                  <a:gd name="T6" fmla="*/ 44 w 44"/>
                  <a:gd name="T7" fmla="*/ 20 h 46"/>
                  <a:gd name="T8" fmla="*/ 20 w 44"/>
                  <a:gd name="T9" fmla="*/ 0 h 46"/>
                  <a:gd name="T10" fmla="*/ 13 w 44"/>
                  <a:gd name="T11" fmla="*/ 10 h 46"/>
                  <a:gd name="T12" fmla="*/ 6 w 44"/>
                  <a:gd name="T13" fmla="*/ 25 h 46"/>
                  <a:gd name="T14" fmla="*/ 0 w 44"/>
                  <a:gd name="T15" fmla="*/ 33 h 46"/>
                  <a:gd name="T16" fmla="*/ 29 w 44"/>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46">
                    <a:moveTo>
                      <a:pt x="29" y="46"/>
                    </a:moveTo>
                    <a:lnTo>
                      <a:pt x="32" y="40"/>
                    </a:lnTo>
                    <a:lnTo>
                      <a:pt x="41" y="26"/>
                    </a:lnTo>
                    <a:lnTo>
                      <a:pt x="44" y="20"/>
                    </a:lnTo>
                    <a:lnTo>
                      <a:pt x="20" y="0"/>
                    </a:lnTo>
                    <a:lnTo>
                      <a:pt x="13" y="10"/>
                    </a:lnTo>
                    <a:lnTo>
                      <a:pt x="6" y="25"/>
                    </a:lnTo>
                    <a:lnTo>
                      <a:pt x="0" y="33"/>
                    </a:lnTo>
                    <a:lnTo>
                      <a:pt x="29" y="46"/>
                    </a:lnTo>
                    <a:close/>
                  </a:path>
                </a:pathLst>
              </a:custGeom>
              <a:solidFill>
                <a:srgbClr val="DA4B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191919"/>
                  </a:solidFill>
                  <a:latin typeface="微软雅黑" panose="020B0503020204020204" pitchFamily="34" charset="-122"/>
                  <a:ea typeface="微软雅黑" panose="020B0503020204020204" pitchFamily="34" charset="-122"/>
                </a:endParaRPr>
              </a:p>
            </p:txBody>
          </p:sp>
          <p:sp>
            <p:nvSpPr>
              <p:cNvPr id="217" name="Freeform 328">
                <a:extLst>
                  <a:ext uri="{FF2B5EF4-FFF2-40B4-BE49-F238E27FC236}">
                    <a16:creationId xmlns:a16="http://schemas.microsoft.com/office/drawing/2014/main" xmlns="" id="{7FE741F3-3C92-A640-9A3D-59DEBD719E5C}"/>
                  </a:ext>
                </a:extLst>
              </p:cNvPr>
              <p:cNvSpPr>
                <a:spLocks/>
              </p:cNvSpPr>
              <p:nvPr/>
            </p:nvSpPr>
            <p:spPr bwMode="auto">
              <a:xfrm>
                <a:off x="2547938" y="4779963"/>
                <a:ext cx="49213" cy="61913"/>
              </a:xfrm>
              <a:custGeom>
                <a:avLst/>
                <a:gdLst>
                  <a:gd name="T0" fmla="*/ 31 w 31"/>
                  <a:gd name="T1" fmla="*/ 34 h 39"/>
                  <a:gd name="T2" fmla="*/ 31 w 31"/>
                  <a:gd name="T3" fmla="*/ 28 h 39"/>
                  <a:gd name="T4" fmla="*/ 31 w 31"/>
                  <a:gd name="T5" fmla="*/ 11 h 39"/>
                  <a:gd name="T6" fmla="*/ 31 w 31"/>
                  <a:gd name="T7" fmla="*/ 5 h 39"/>
                  <a:gd name="T8" fmla="*/ 0 w 31"/>
                  <a:gd name="T9" fmla="*/ 0 h 39"/>
                  <a:gd name="T10" fmla="*/ 0 w 31"/>
                  <a:gd name="T11" fmla="*/ 11 h 39"/>
                  <a:gd name="T12" fmla="*/ 0 w 31"/>
                  <a:gd name="T13" fmla="*/ 28 h 39"/>
                  <a:gd name="T14" fmla="*/ 0 w 31"/>
                  <a:gd name="T15" fmla="*/ 39 h 39"/>
                  <a:gd name="T16" fmla="*/ 31 w 31"/>
                  <a:gd name="T1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9">
                    <a:moveTo>
                      <a:pt x="31" y="34"/>
                    </a:moveTo>
                    <a:lnTo>
                      <a:pt x="31" y="28"/>
                    </a:lnTo>
                    <a:lnTo>
                      <a:pt x="31" y="11"/>
                    </a:lnTo>
                    <a:lnTo>
                      <a:pt x="31" y="5"/>
                    </a:lnTo>
                    <a:lnTo>
                      <a:pt x="0" y="0"/>
                    </a:lnTo>
                    <a:lnTo>
                      <a:pt x="0" y="11"/>
                    </a:lnTo>
                    <a:lnTo>
                      <a:pt x="0" y="28"/>
                    </a:lnTo>
                    <a:lnTo>
                      <a:pt x="0" y="39"/>
                    </a:lnTo>
                    <a:lnTo>
                      <a:pt x="31" y="34"/>
                    </a:lnTo>
                    <a:close/>
                  </a:path>
                </a:pathLst>
              </a:custGeom>
              <a:solidFill>
                <a:srgbClr val="DA4B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191919"/>
                  </a:solidFill>
                  <a:latin typeface="微软雅黑" panose="020B0503020204020204" pitchFamily="34" charset="-122"/>
                  <a:ea typeface="微软雅黑" panose="020B0503020204020204" pitchFamily="34" charset="-122"/>
                </a:endParaRPr>
              </a:p>
            </p:txBody>
          </p:sp>
          <p:sp>
            <p:nvSpPr>
              <p:cNvPr id="218" name="Freeform 329">
                <a:extLst>
                  <a:ext uri="{FF2B5EF4-FFF2-40B4-BE49-F238E27FC236}">
                    <a16:creationId xmlns:a16="http://schemas.microsoft.com/office/drawing/2014/main" xmlns="" id="{96AD2585-1E96-3E4F-B8F9-83E22A55DF06}"/>
                  </a:ext>
                </a:extLst>
              </p:cNvPr>
              <p:cNvSpPr>
                <a:spLocks/>
              </p:cNvSpPr>
              <p:nvPr/>
            </p:nvSpPr>
            <p:spPr bwMode="auto">
              <a:xfrm>
                <a:off x="2519363" y="4695825"/>
                <a:ext cx="69850" cy="71438"/>
              </a:xfrm>
              <a:custGeom>
                <a:avLst/>
                <a:gdLst>
                  <a:gd name="T0" fmla="*/ 44 w 44"/>
                  <a:gd name="T1" fmla="*/ 26 h 45"/>
                  <a:gd name="T2" fmla="*/ 40 w 44"/>
                  <a:gd name="T3" fmla="*/ 20 h 45"/>
                  <a:gd name="T4" fmla="*/ 33 w 44"/>
                  <a:gd name="T5" fmla="*/ 6 h 45"/>
                  <a:gd name="T6" fmla="*/ 29 w 44"/>
                  <a:gd name="T7" fmla="*/ 0 h 45"/>
                  <a:gd name="T8" fmla="*/ 0 w 44"/>
                  <a:gd name="T9" fmla="*/ 11 h 45"/>
                  <a:gd name="T10" fmla="*/ 5 w 44"/>
                  <a:gd name="T11" fmla="*/ 21 h 45"/>
                  <a:gd name="T12" fmla="*/ 14 w 44"/>
                  <a:gd name="T13" fmla="*/ 36 h 45"/>
                  <a:gd name="T14" fmla="*/ 19 w 44"/>
                  <a:gd name="T15" fmla="*/ 45 h 45"/>
                  <a:gd name="T16" fmla="*/ 44 w 44"/>
                  <a:gd name="T17" fmla="*/ 2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45">
                    <a:moveTo>
                      <a:pt x="44" y="26"/>
                    </a:moveTo>
                    <a:lnTo>
                      <a:pt x="40" y="20"/>
                    </a:lnTo>
                    <a:lnTo>
                      <a:pt x="33" y="6"/>
                    </a:lnTo>
                    <a:lnTo>
                      <a:pt x="29" y="0"/>
                    </a:lnTo>
                    <a:lnTo>
                      <a:pt x="0" y="11"/>
                    </a:lnTo>
                    <a:lnTo>
                      <a:pt x="5" y="21"/>
                    </a:lnTo>
                    <a:lnTo>
                      <a:pt x="14" y="36"/>
                    </a:lnTo>
                    <a:lnTo>
                      <a:pt x="19" y="45"/>
                    </a:lnTo>
                    <a:lnTo>
                      <a:pt x="44" y="26"/>
                    </a:lnTo>
                    <a:close/>
                  </a:path>
                </a:pathLst>
              </a:custGeom>
              <a:solidFill>
                <a:srgbClr val="DA4B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191919"/>
                  </a:solidFill>
                  <a:latin typeface="微软雅黑" panose="020B0503020204020204" pitchFamily="34" charset="-122"/>
                  <a:ea typeface="微软雅黑" panose="020B0503020204020204" pitchFamily="34" charset="-122"/>
                </a:endParaRPr>
              </a:p>
            </p:txBody>
          </p:sp>
          <p:sp>
            <p:nvSpPr>
              <p:cNvPr id="219" name="Freeform 330">
                <a:extLst>
                  <a:ext uri="{FF2B5EF4-FFF2-40B4-BE49-F238E27FC236}">
                    <a16:creationId xmlns:a16="http://schemas.microsoft.com/office/drawing/2014/main" xmlns="" id="{22CA78AA-EFDA-4E47-BE67-0B9540AD01F1}"/>
                  </a:ext>
                </a:extLst>
              </p:cNvPr>
              <p:cNvSpPr>
                <a:spLocks/>
              </p:cNvSpPr>
              <p:nvPr/>
            </p:nvSpPr>
            <p:spPr bwMode="auto">
              <a:xfrm>
                <a:off x="2460625" y="4633913"/>
                <a:ext cx="69850" cy="69850"/>
              </a:xfrm>
              <a:custGeom>
                <a:avLst/>
                <a:gdLst>
                  <a:gd name="T0" fmla="*/ 44 w 44"/>
                  <a:gd name="T1" fmla="*/ 14 h 44"/>
                  <a:gd name="T2" fmla="*/ 39 w 44"/>
                  <a:gd name="T3" fmla="*/ 11 h 44"/>
                  <a:gd name="T4" fmla="*/ 24 w 44"/>
                  <a:gd name="T5" fmla="*/ 3 h 44"/>
                  <a:gd name="T6" fmla="*/ 19 w 44"/>
                  <a:gd name="T7" fmla="*/ 0 h 44"/>
                  <a:gd name="T8" fmla="*/ 0 w 44"/>
                  <a:gd name="T9" fmla="*/ 24 h 44"/>
                  <a:gd name="T10" fmla="*/ 9 w 44"/>
                  <a:gd name="T11" fmla="*/ 29 h 44"/>
                  <a:gd name="T12" fmla="*/ 23 w 44"/>
                  <a:gd name="T13" fmla="*/ 38 h 44"/>
                  <a:gd name="T14" fmla="*/ 33 w 44"/>
                  <a:gd name="T15" fmla="*/ 44 h 44"/>
                  <a:gd name="T16" fmla="*/ 44 w 44"/>
                  <a:gd name="T17"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44">
                    <a:moveTo>
                      <a:pt x="44" y="14"/>
                    </a:moveTo>
                    <a:lnTo>
                      <a:pt x="39" y="11"/>
                    </a:lnTo>
                    <a:lnTo>
                      <a:pt x="24" y="3"/>
                    </a:lnTo>
                    <a:lnTo>
                      <a:pt x="19" y="0"/>
                    </a:lnTo>
                    <a:lnTo>
                      <a:pt x="0" y="24"/>
                    </a:lnTo>
                    <a:lnTo>
                      <a:pt x="9" y="29"/>
                    </a:lnTo>
                    <a:lnTo>
                      <a:pt x="23" y="38"/>
                    </a:lnTo>
                    <a:lnTo>
                      <a:pt x="33" y="44"/>
                    </a:lnTo>
                    <a:lnTo>
                      <a:pt x="44" y="14"/>
                    </a:lnTo>
                    <a:close/>
                  </a:path>
                </a:pathLst>
              </a:custGeom>
              <a:solidFill>
                <a:srgbClr val="DA4B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191919"/>
                  </a:solidFill>
                  <a:latin typeface="微软雅黑" panose="020B0503020204020204" pitchFamily="34" charset="-122"/>
                  <a:ea typeface="微软雅黑" panose="020B0503020204020204" pitchFamily="34" charset="-122"/>
                </a:endParaRPr>
              </a:p>
            </p:txBody>
          </p:sp>
          <p:sp>
            <p:nvSpPr>
              <p:cNvPr id="220" name="Freeform 331">
                <a:extLst>
                  <a:ext uri="{FF2B5EF4-FFF2-40B4-BE49-F238E27FC236}">
                    <a16:creationId xmlns:a16="http://schemas.microsoft.com/office/drawing/2014/main" xmlns="" id="{5A1F2BC6-DBA4-564A-8736-A30931B78E1B}"/>
                  </a:ext>
                </a:extLst>
              </p:cNvPr>
              <p:cNvSpPr>
                <a:spLocks noEditPoints="1"/>
              </p:cNvSpPr>
              <p:nvPr/>
            </p:nvSpPr>
            <p:spPr bwMode="auto">
              <a:xfrm>
                <a:off x="2255838" y="4646613"/>
                <a:ext cx="309563" cy="312738"/>
              </a:xfrm>
              <a:custGeom>
                <a:avLst/>
                <a:gdLst>
                  <a:gd name="T0" fmla="*/ 89 w 177"/>
                  <a:gd name="T1" fmla="*/ 178 h 178"/>
                  <a:gd name="T2" fmla="*/ 0 w 177"/>
                  <a:gd name="T3" fmla="*/ 89 h 178"/>
                  <a:gd name="T4" fmla="*/ 89 w 177"/>
                  <a:gd name="T5" fmla="*/ 0 h 178"/>
                  <a:gd name="T6" fmla="*/ 177 w 177"/>
                  <a:gd name="T7" fmla="*/ 89 h 178"/>
                  <a:gd name="T8" fmla="*/ 89 w 177"/>
                  <a:gd name="T9" fmla="*/ 178 h 178"/>
                  <a:gd name="T10" fmla="*/ 89 w 177"/>
                  <a:gd name="T11" fmla="*/ 27 h 178"/>
                  <a:gd name="T12" fmla="*/ 27 w 177"/>
                  <a:gd name="T13" fmla="*/ 89 h 178"/>
                  <a:gd name="T14" fmla="*/ 89 w 177"/>
                  <a:gd name="T15" fmla="*/ 152 h 178"/>
                  <a:gd name="T16" fmla="*/ 150 w 177"/>
                  <a:gd name="T17" fmla="*/ 89 h 178"/>
                  <a:gd name="T18" fmla="*/ 89 w 177"/>
                  <a:gd name="T19" fmla="*/ 2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78">
                    <a:moveTo>
                      <a:pt x="89" y="178"/>
                    </a:moveTo>
                    <a:cubicBezTo>
                      <a:pt x="40" y="178"/>
                      <a:pt x="0" y="138"/>
                      <a:pt x="0" y="89"/>
                    </a:cubicBezTo>
                    <a:cubicBezTo>
                      <a:pt x="0" y="40"/>
                      <a:pt x="40" y="0"/>
                      <a:pt x="89" y="0"/>
                    </a:cubicBezTo>
                    <a:cubicBezTo>
                      <a:pt x="137" y="0"/>
                      <a:pt x="177" y="40"/>
                      <a:pt x="177" y="89"/>
                    </a:cubicBezTo>
                    <a:cubicBezTo>
                      <a:pt x="177" y="138"/>
                      <a:pt x="137" y="178"/>
                      <a:pt x="89" y="178"/>
                    </a:cubicBezTo>
                    <a:close/>
                    <a:moveTo>
                      <a:pt x="89" y="27"/>
                    </a:moveTo>
                    <a:cubicBezTo>
                      <a:pt x="55" y="27"/>
                      <a:pt x="27" y="55"/>
                      <a:pt x="27" y="89"/>
                    </a:cubicBezTo>
                    <a:cubicBezTo>
                      <a:pt x="27" y="124"/>
                      <a:pt x="55" y="152"/>
                      <a:pt x="89" y="152"/>
                    </a:cubicBezTo>
                    <a:cubicBezTo>
                      <a:pt x="123" y="152"/>
                      <a:pt x="150" y="124"/>
                      <a:pt x="150" y="89"/>
                    </a:cubicBezTo>
                    <a:cubicBezTo>
                      <a:pt x="150" y="55"/>
                      <a:pt x="123" y="27"/>
                      <a:pt x="89" y="27"/>
                    </a:cubicBezTo>
                    <a:close/>
                  </a:path>
                </a:pathLst>
              </a:custGeom>
              <a:solidFill>
                <a:srgbClr val="DA4B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191919"/>
                  </a:solidFill>
                  <a:latin typeface="微软雅黑" panose="020B0503020204020204" pitchFamily="34" charset="-122"/>
                  <a:ea typeface="微软雅黑" panose="020B0503020204020204" pitchFamily="34" charset="-122"/>
                </a:endParaRPr>
              </a:p>
            </p:txBody>
          </p:sp>
          <p:sp>
            <p:nvSpPr>
              <p:cNvPr id="221" name="Oval 332">
                <a:extLst>
                  <a:ext uri="{FF2B5EF4-FFF2-40B4-BE49-F238E27FC236}">
                    <a16:creationId xmlns:a16="http://schemas.microsoft.com/office/drawing/2014/main" xmlns="" id="{676F48CA-7414-9445-BDD5-0436D9214805}"/>
                  </a:ext>
                </a:extLst>
              </p:cNvPr>
              <p:cNvSpPr>
                <a:spLocks noChangeArrowheads="1"/>
              </p:cNvSpPr>
              <p:nvPr/>
            </p:nvSpPr>
            <p:spPr bwMode="auto">
              <a:xfrm>
                <a:off x="2346325" y="4738688"/>
                <a:ext cx="130175" cy="130175"/>
              </a:xfrm>
              <a:prstGeom prst="ellipse">
                <a:avLst/>
              </a:pr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191919"/>
                  </a:solidFill>
                  <a:latin typeface="微软雅黑" panose="020B0503020204020204" pitchFamily="34" charset="-122"/>
                  <a:ea typeface="微软雅黑" panose="020B0503020204020204" pitchFamily="34" charset="-122"/>
                </a:endParaRPr>
              </a:p>
            </p:txBody>
          </p:sp>
        </p:grpSp>
        <p:sp>
          <p:nvSpPr>
            <p:cNvPr id="151" name="Oval 8">
              <a:extLst>
                <a:ext uri="{FF2B5EF4-FFF2-40B4-BE49-F238E27FC236}">
                  <a16:creationId xmlns:a16="http://schemas.microsoft.com/office/drawing/2014/main" xmlns="" id="{C7C2CA2D-B497-7E45-937D-1BE4A18741E1}"/>
                </a:ext>
              </a:extLst>
            </p:cNvPr>
            <p:cNvSpPr>
              <a:spLocks noChangeArrowheads="1"/>
            </p:cNvSpPr>
            <p:nvPr/>
          </p:nvSpPr>
          <p:spPr bwMode="auto">
            <a:xfrm>
              <a:off x="7399458" y="1108037"/>
              <a:ext cx="724179" cy="72417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191919"/>
                </a:solidFill>
                <a:latin typeface="微软雅黑" panose="020B0503020204020204" pitchFamily="34" charset="-122"/>
                <a:ea typeface="微软雅黑" panose="020B0503020204020204" pitchFamily="34" charset="-122"/>
              </a:endParaRPr>
            </a:p>
          </p:txBody>
        </p:sp>
        <p:sp>
          <p:nvSpPr>
            <p:cNvPr id="152" name="Oval 67">
              <a:extLst>
                <a:ext uri="{FF2B5EF4-FFF2-40B4-BE49-F238E27FC236}">
                  <a16:creationId xmlns:a16="http://schemas.microsoft.com/office/drawing/2014/main" xmlns="" id="{95B78FEF-39B9-4D4C-8A4B-BBA64D25E4FC}"/>
                </a:ext>
              </a:extLst>
            </p:cNvPr>
            <p:cNvSpPr>
              <a:spLocks noChangeArrowheads="1"/>
            </p:cNvSpPr>
            <p:nvPr/>
          </p:nvSpPr>
          <p:spPr bwMode="auto">
            <a:xfrm>
              <a:off x="7399458" y="1108037"/>
              <a:ext cx="724179" cy="724179"/>
            </a:xfrm>
            <a:prstGeom prst="ellipse">
              <a:avLst/>
            </a:prstGeom>
            <a:solidFill>
              <a:srgbClr val="FFFF00"/>
            </a:solidFill>
            <a:ln>
              <a:noFill/>
            </a:ln>
          </p:spPr>
          <p:txBody>
            <a:bodyPr vert="horz" wrap="square" lIns="91440" tIns="45720" rIns="91440" bIns="45720" numCol="1" anchor="t" anchorCtr="0" compatLnSpc="1">
              <a:prstTxWarp prst="textNoShape">
                <a:avLst/>
              </a:prstTxWarp>
            </a:bodyPr>
            <a:lstStyle/>
            <a:p>
              <a:endParaRPr lang="en-US" dirty="0">
                <a:solidFill>
                  <a:srgbClr val="191919"/>
                </a:solidFill>
                <a:latin typeface="微软雅黑" panose="020B0503020204020204" pitchFamily="34" charset="-122"/>
                <a:ea typeface="微软雅黑" panose="020B0503020204020204" pitchFamily="34" charset="-122"/>
              </a:endParaRPr>
            </a:p>
          </p:txBody>
        </p:sp>
        <p:sp>
          <p:nvSpPr>
            <p:cNvPr id="153" name="Rectangle 275">
              <a:extLst>
                <a:ext uri="{FF2B5EF4-FFF2-40B4-BE49-F238E27FC236}">
                  <a16:creationId xmlns:a16="http://schemas.microsoft.com/office/drawing/2014/main" xmlns="" id="{95EA203F-0706-974B-924A-FCB2F329AB98}"/>
                </a:ext>
              </a:extLst>
            </p:cNvPr>
            <p:cNvSpPr>
              <a:spLocks noChangeArrowheads="1"/>
            </p:cNvSpPr>
            <p:nvPr/>
          </p:nvSpPr>
          <p:spPr bwMode="auto">
            <a:xfrm>
              <a:off x="7668983" y="1325835"/>
              <a:ext cx="292667" cy="197380"/>
            </a:xfrm>
            <a:prstGeom prst="rect">
              <a:avLst/>
            </a:prstGeom>
            <a:solidFill>
              <a:srgbClr val="6244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191919"/>
                </a:solidFill>
                <a:latin typeface="微软雅黑" panose="020B0503020204020204" pitchFamily="34" charset="-122"/>
                <a:ea typeface="微软雅黑" panose="020B0503020204020204" pitchFamily="34" charset="-122"/>
              </a:endParaRPr>
            </a:p>
          </p:txBody>
        </p:sp>
        <p:sp>
          <p:nvSpPr>
            <p:cNvPr id="154" name="Freeform 276">
              <a:extLst>
                <a:ext uri="{FF2B5EF4-FFF2-40B4-BE49-F238E27FC236}">
                  <a16:creationId xmlns:a16="http://schemas.microsoft.com/office/drawing/2014/main" xmlns="" id="{943BACDD-5478-8942-BD44-550214961CF0}"/>
                </a:ext>
              </a:extLst>
            </p:cNvPr>
            <p:cNvSpPr>
              <a:spLocks noEditPoints="1"/>
            </p:cNvSpPr>
            <p:nvPr/>
          </p:nvSpPr>
          <p:spPr bwMode="auto">
            <a:xfrm>
              <a:off x="7576419" y="1539550"/>
              <a:ext cx="83036" cy="80314"/>
            </a:xfrm>
            <a:custGeom>
              <a:avLst/>
              <a:gdLst>
                <a:gd name="T0" fmla="*/ 13 w 26"/>
                <a:gd name="T1" fmla="*/ 0 h 25"/>
                <a:gd name="T2" fmla="*/ 0 w 26"/>
                <a:gd name="T3" fmla="*/ 12 h 25"/>
                <a:gd name="T4" fmla="*/ 13 w 26"/>
                <a:gd name="T5" fmla="*/ 25 h 25"/>
                <a:gd name="T6" fmla="*/ 26 w 26"/>
                <a:gd name="T7" fmla="*/ 12 h 25"/>
                <a:gd name="T8" fmla="*/ 13 w 26"/>
                <a:gd name="T9" fmla="*/ 0 h 25"/>
                <a:gd name="T10" fmla="*/ 13 w 26"/>
                <a:gd name="T11" fmla="*/ 18 h 25"/>
                <a:gd name="T12" fmla="*/ 7 w 26"/>
                <a:gd name="T13" fmla="*/ 12 h 25"/>
                <a:gd name="T14" fmla="*/ 13 w 26"/>
                <a:gd name="T15" fmla="*/ 6 h 25"/>
                <a:gd name="T16" fmla="*/ 19 w 26"/>
                <a:gd name="T17" fmla="*/ 12 h 25"/>
                <a:gd name="T18" fmla="*/ 13 w 26"/>
                <a:gd name="T19"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5">
                  <a:moveTo>
                    <a:pt x="13" y="0"/>
                  </a:moveTo>
                  <a:cubicBezTo>
                    <a:pt x="6" y="0"/>
                    <a:pt x="0" y="5"/>
                    <a:pt x="0" y="12"/>
                  </a:cubicBezTo>
                  <a:cubicBezTo>
                    <a:pt x="0" y="19"/>
                    <a:pt x="6" y="25"/>
                    <a:pt x="13" y="25"/>
                  </a:cubicBezTo>
                  <a:cubicBezTo>
                    <a:pt x="20" y="25"/>
                    <a:pt x="26" y="19"/>
                    <a:pt x="26" y="12"/>
                  </a:cubicBezTo>
                  <a:cubicBezTo>
                    <a:pt x="26" y="5"/>
                    <a:pt x="20" y="0"/>
                    <a:pt x="13" y="0"/>
                  </a:cubicBezTo>
                  <a:close/>
                  <a:moveTo>
                    <a:pt x="13" y="18"/>
                  </a:moveTo>
                  <a:cubicBezTo>
                    <a:pt x="10" y="18"/>
                    <a:pt x="7" y="16"/>
                    <a:pt x="7" y="12"/>
                  </a:cubicBezTo>
                  <a:cubicBezTo>
                    <a:pt x="7" y="9"/>
                    <a:pt x="10" y="6"/>
                    <a:pt x="13" y="6"/>
                  </a:cubicBezTo>
                  <a:cubicBezTo>
                    <a:pt x="16" y="6"/>
                    <a:pt x="19" y="9"/>
                    <a:pt x="19" y="12"/>
                  </a:cubicBezTo>
                  <a:cubicBezTo>
                    <a:pt x="19" y="16"/>
                    <a:pt x="16" y="18"/>
                    <a:pt x="13" y="18"/>
                  </a:cubicBezTo>
                  <a:close/>
                </a:path>
              </a:pathLst>
            </a:custGeom>
            <a:solidFill>
              <a:srgbClr val="6244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191919"/>
                </a:solidFill>
                <a:latin typeface="微软雅黑" panose="020B0503020204020204" pitchFamily="34" charset="-122"/>
                <a:ea typeface="微软雅黑" panose="020B0503020204020204" pitchFamily="34" charset="-122"/>
              </a:endParaRPr>
            </a:p>
          </p:txBody>
        </p:sp>
        <p:sp>
          <p:nvSpPr>
            <p:cNvPr id="155" name="Freeform 277">
              <a:extLst>
                <a:ext uri="{FF2B5EF4-FFF2-40B4-BE49-F238E27FC236}">
                  <a16:creationId xmlns:a16="http://schemas.microsoft.com/office/drawing/2014/main" xmlns="" id="{57B3211C-A8D7-6A48-A013-517C40FB5632}"/>
                </a:ext>
              </a:extLst>
            </p:cNvPr>
            <p:cNvSpPr>
              <a:spLocks/>
            </p:cNvSpPr>
            <p:nvPr/>
          </p:nvSpPr>
          <p:spPr bwMode="auto">
            <a:xfrm>
              <a:off x="7668983" y="1539550"/>
              <a:ext cx="212353" cy="35392"/>
            </a:xfrm>
            <a:custGeom>
              <a:avLst/>
              <a:gdLst>
                <a:gd name="T0" fmla="*/ 0 w 66"/>
                <a:gd name="T1" fmla="*/ 0 h 11"/>
                <a:gd name="T2" fmla="*/ 0 w 66"/>
                <a:gd name="T3" fmla="*/ 11 h 11"/>
                <a:gd name="T4" fmla="*/ 61 w 66"/>
                <a:gd name="T5" fmla="*/ 11 h 11"/>
                <a:gd name="T6" fmla="*/ 66 w 66"/>
                <a:gd name="T7" fmla="*/ 0 h 11"/>
                <a:gd name="T8" fmla="*/ 0 w 66"/>
                <a:gd name="T9" fmla="*/ 0 h 11"/>
              </a:gdLst>
              <a:ahLst/>
              <a:cxnLst>
                <a:cxn ang="0">
                  <a:pos x="T0" y="T1"/>
                </a:cxn>
                <a:cxn ang="0">
                  <a:pos x="T2" y="T3"/>
                </a:cxn>
                <a:cxn ang="0">
                  <a:pos x="T4" y="T5"/>
                </a:cxn>
                <a:cxn ang="0">
                  <a:pos x="T6" y="T7"/>
                </a:cxn>
                <a:cxn ang="0">
                  <a:pos x="T8" y="T9"/>
                </a:cxn>
              </a:cxnLst>
              <a:rect l="0" t="0" r="r" b="b"/>
              <a:pathLst>
                <a:path w="66" h="11">
                  <a:moveTo>
                    <a:pt x="0" y="0"/>
                  </a:moveTo>
                  <a:cubicBezTo>
                    <a:pt x="0" y="11"/>
                    <a:pt x="0" y="11"/>
                    <a:pt x="0" y="11"/>
                  </a:cubicBezTo>
                  <a:cubicBezTo>
                    <a:pt x="61" y="11"/>
                    <a:pt x="61" y="11"/>
                    <a:pt x="61" y="11"/>
                  </a:cubicBezTo>
                  <a:cubicBezTo>
                    <a:pt x="61" y="7"/>
                    <a:pt x="63" y="3"/>
                    <a:pt x="66" y="0"/>
                  </a:cubicBezTo>
                  <a:lnTo>
                    <a:pt x="0" y="0"/>
                  </a:lnTo>
                  <a:close/>
                </a:path>
              </a:pathLst>
            </a:custGeom>
            <a:solidFill>
              <a:srgbClr val="6244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191919"/>
                </a:solidFill>
                <a:latin typeface="微软雅黑" panose="020B0503020204020204" pitchFamily="34" charset="-122"/>
                <a:ea typeface="微软雅黑" panose="020B0503020204020204" pitchFamily="34" charset="-122"/>
              </a:endParaRPr>
            </a:p>
          </p:txBody>
        </p:sp>
        <p:sp>
          <p:nvSpPr>
            <p:cNvPr id="156" name="Freeform 278">
              <a:extLst>
                <a:ext uri="{FF2B5EF4-FFF2-40B4-BE49-F238E27FC236}">
                  <a16:creationId xmlns:a16="http://schemas.microsoft.com/office/drawing/2014/main" xmlns="" id="{66478179-1A9D-2844-886A-241E119DDEED}"/>
                </a:ext>
              </a:extLst>
            </p:cNvPr>
            <p:cNvSpPr>
              <a:spLocks noEditPoints="1"/>
            </p:cNvSpPr>
            <p:nvPr/>
          </p:nvSpPr>
          <p:spPr bwMode="auto">
            <a:xfrm>
              <a:off x="7881336" y="1539550"/>
              <a:ext cx="80314" cy="80314"/>
            </a:xfrm>
            <a:custGeom>
              <a:avLst/>
              <a:gdLst>
                <a:gd name="T0" fmla="*/ 12 w 25"/>
                <a:gd name="T1" fmla="*/ 0 h 25"/>
                <a:gd name="T2" fmla="*/ 0 w 25"/>
                <a:gd name="T3" fmla="*/ 12 h 25"/>
                <a:gd name="T4" fmla="*/ 12 w 25"/>
                <a:gd name="T5" fmla="*/ 25 h 25"/>
                <a:gd name="T6" fmla="*/ 25 w 25"/>
                <a:gd name="T7" fmla="*/ 12 h 25"/>
                <a:gd name="T8" fmla="*/ 12 w 25"/>
                <a:gd name="T9" fmla="*/ 0 h 25"/>
                <a:gd name="T10" fmla="*/ 12 w 25"/>
                <a:gd name="T11" fmla="*/ 18 h 25"/>
                <a:gd name="T12" fmla="*/ 6 w 25"/>
                <a:gd name="T13" fmla="*/ 12 h 25"/>
                <a:gd name="T14" fmla="*/ 12 w 25"/>
                <a:gd name="T15" fmla="*/ 6 h 25"/>
                <a:gd name="T16" fmla="*/ 18 w 25"/>
                <a:gd name="T17" fmla="*/ 12 h 25"/>
                <a:gd name="T18" fmla="*/ 12 w 25"/>
                <a:gd name="T19"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25">
                  <a:moveTo>
                    <a:pt x="12" y="0"/>
                  </a:moveTo>
                  <a:cubicBezTo>
                    <a:pt x="5" y="0"/>
                    <a:pt x="0" y="5"/>
                    <a:pt x="0" y="12"/>
                  </a:cubicBezTo>
                  <a:cubicBezTo>
                    <a:pt x="0" y="19"/>
                    <a:pt x="5" y="25"/>
                    <a:pt x="12" y="25"/>
                  </a:cubicBezTo>
                  <a:cubicBezTo>
                    <a:pt x="19" y="25"/>
                    <a:pt x="25" y="19"/>
                    <a:pt x="25" y="12"/>
                  </a:cubicBezTo>
                  <a:cubicBezTo>
                    <a:pt x="25" y="5"/>
                    <a:pt x="19" y="0"/>
                    <a:pt x="12" y="0"/>
                  </a:cubicBezTo>
                  <a:close/>
                  <a:moveTo>
                    <a:pt x="12" y="18"/>
                  </a:moveTo>
                  <a:cubicBezTo>
                    <a:pt x="9" y="18"/>
                    <a:pt x="6" y="16"/>
                    <a:pt x="6" y="12"/>
                  </a:cubicBezTo>
                  <a:cubicBezTo>
                    <a:pt x="6" y="9"/>
                    <a:pt x="9" y="6"/>
                    <a:pt x="12" y="6"/>
                  </a:cubicBezTo>
                  <a:cubicBezTo>
                    <a:pt x="15" y="6"/>
                    <a:pt x="18" y="9"/>
                    <a:pt x="18" y="12"/>
                  </a:cubicBezTo>
                  <a:cubicBezTo>
                    <a:pt x="18" y="16"/>
                    <a:pt x="15" y="18"/>
                    <a:pt x="12" y="18"/>
                  </a:cubicBezTo>
                  <a:close/>
                </a:path>
              </a:pathLst>
            </a:custGeom>
            <a:solidFill>
              <a:srgbClr val="6244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191919"/>
                </a:solidFill>
                <a:latin typeface="微软雅黑" panose="020B0503020204020204" pitchFamily="34" charset="-122"/>
                <a:ea typeface="微软雅黑" panose="020B0503020204020204" pitchFamily="34" charset="-122"/>
              </a:endParaRPr>
            </a:p>
          </p:txBody>
        </p:sp>
        <p:sp>
          <p:nvSpPr>
            <p:cNvPr id="157" name="Freeform 279">
              <a:extLst>
                <a:ext uri="{FF2B5EF4-FFF2-40B4-BE49-F238E27FC236}">
                  <a16:creationId xmlns:a16="http://schemas.microsoft.com/office/drawing/2014/main" xmlns="" id="{E8DE4BE5-9E13-3246-8EFC-5BAE2D29BFE8}"/>
                </a:ext>
              </a:extLst>
            </p:cNvPr>
            <p:cNvSpPr>
              <a:spLocks noEditPoints="1"/>
            </p:cNvSpPr>
            <p:nvPr/>
          </p:nvSpPr>
          <p:spPr bwMode="auto">
            <a:xfrm>
              <a:off x="7536944" y="1391175"/>
              <a:ext cx="112983" cy="183768"/>
            </a:xfrm>
            <a:custGeom>
              <a:avLst/>
              <a:gdLst>
                <a:gd name="T0" fmla="*/ 25 w 35"/>
                <a:gd name="T1" fmla="*/ 41 h 57"/>
                <a:gd name="T2" fmla="*/ 35 w 35"/>
                <a:gd name="T3" fmla="*/ 44 h 57"/>
                <a:gd name="T4" fmla="*/ 35 w 35"/>
                <a:gd name="T5" fmla="*/ 0 h 57"/>
                <a:gd name="T6" fmla="*/ 10 w 35"/>
                <a:gd name="T7" fmla="*/ 0 h 57"/>
                <a:gd name="T8" fmla="*/ 0 w 35"/>
                <a:gd name="T9" fmla="*/ 27 h 57"/>
                <a:gd name="T10" fmla="*/ 0 w 35"/>
                <a:gd name="T11" fmla="*/ 57 h 57"/>
                <a:gd name="T12" fmla="*/ 7 w 35"/>
                <a:gd name="T13" fmla="*/ 57 h 57"/>
                <a:gd name="T14" fmla="*/ 25 w 35"/>
                <a:gd name="T15" fmla="*/ 41 h 57"/>
                <a:gd name="T16" fmla="*/ 13 w 35"/>
                <a:gd name="T17" fmla="*/ 4 h 57"/>
                <a:gd name="T18" fmla="*/ 30 w 35"/>
                <a:gd name="T19" fmla="*/ 4 h 57"/>
                <a:gd name="T20" fmla="*/ 30 w 35"/>
                <a:gd name="T21" fmla="*/ 26 h 57"/>
                <a:gd name="T22" fmla="*/ 5 w 35"/>
                <a:gd name="T23" fmla="*/ 26 h 57"/>
                <a:gd name="T24" fmla="*/ 13 w 35"/>
                <a:gd name="T25" fmla="*/ 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57">
                  <a:moveTo>
                    <a:pt x="25" y="41"/>
                  </a:moveTo>
                  <a:cubicBezTo>
                    <a:pt x="29" y="41"/>
                    <a:pt x="32" y="42"/>
                    <a:pt x="35" y="44"/>
                  </a:cubicBezTo>
                  <a:cubicBezTo>
                    <a:pt x="35" y="0"/>
                    <a:pt x="35" y="0"/>
                    <a:pt x="35" y="0"/>
                  </a:cubicBezTo>
                  <a:cubicBezTo>
                    <a:pt x="10" y="0"/>
                    <a:pt x="10" y="0"/>
                    <a:pt x="10" y="0"/>
                  </a:cubicBezTo>
                  <a:cubicBezTo>
                    <a:pt x="0" y="27"/>
                    <a:pt x="0" y="27"/>
                    <a:pt x="0" y="27"/>
                  </a:cubicBezTo>
                  <a:cubicBezTo>
                    <a:pt x="0" y="57"/>
                    <a:pt x="0" y="57"/>
                    <a:pt x="0" y="57"/>
                  </a:cubicBezTo>
                  <a:cubicBezTo>
                    <a:pt x="7" y="57"/>
                    <a:pt x="7" y="57"/>
                    <a:pt x="7" y="57"/>
                  </a:cubicBezTo>
                  <a:cubicBezTo>
                    <a:pt x="8" y="48"/>
                    <a:pt x="16" y="41"/>
                    <a:pt x="25" y="41"/>
                  </a:cubicBezTo>
                  <a:close/>
                  <a:moveTo>
                    <a:pt x="13" y="4"/>
                  </a:moveTo>
                  <a:cubicBezTo>
                    <a:pt x="30" y="4"/>
                    <a:pt x="30" y="4"/>
                    <a:pt x="30" y="4"/>
                  </a:cubicBezTo>
                  <a:cubicBezTo>
                    <a:pt x="30" y="26"/>
                    <a:pt x="30" y="26"/>
                    <a:pt x="30" y="26"/>
                  </a:cubicBezTo>
                  <a:cubicBezTo>
                    <a:pt x="5" y="26"/>
                    <a:pt x="5" y="26"/>
                    <a:pt x="5" y="26"/>
                  </a:cubicBezTo>
                  <a:lnTo>
                    <a:pt x="13" y="4"/>
                  </a:lnTo>
                  <a:close/>
                </a:path>
              </a:pathLst>
            </a:custGeom>
            <a:solidFill>
              <a:srgbClr val="6244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191919"/>
                </a:solidFill>
                <a:latin typeface="微软雅黑" panose="020B0503020204020204" pitchFamily="34" charset="-122"/>
                <a:ea typeface="微软雅黑" panose="020B0503020204020204" pitchFamily="34" charset="-122"/>
              </a:endParaRPr>
            </a:p>
          </p:txBody>
        </p:sp>
        <p:grpSp>
          <p:nvGrpSpPr>
            <p:cNvPr id="158" name="组合 157">
              <a:extLst>
                <a:ext uri="{FF2B5EF4-FFF2-40B4-BE49-F238E27FC236}">
                  <a16:creationId xmlns:a16="http://schemas.microsoft.com/office/drawing/2014/main" xmlns="" id="{901E6BF2-FBA0-BB48-A0BC-AC0BB67EC739}"/>
                </a:ext>
              </a:extLst>
            </p:cNvPr>
            <p:cNvGrpSpPr/>
            <p:nvPr/>
          </p:nvGrpSpPr>
          <p:grpSpPr>
            <a:xfrm>
              <a:off x="9582557" y="1275714"/>
              <a:ext cx="615400" cy="670421"/>
              <a:chOff x="6200776" y="319088"/>
              <a:chExt cx="1397000" cy="1397001"/>
            </a:xfrm>
          </p:grpSpPr>
          <p:sp>
            <p:nvSpPr>
              <p:cNvPr id="191" name="Oval 13">
                <a:extLst>
                  <a:ext uri="{FF2B5EF4-FFF2-40B4-BE49-F238E27FC236}">
                    <a16:creationId xmlns:a16="http://schemas.microsoft.com/office/drawing/2014/main" xmlns="" id="{69AB79EA-C95F-A444-93F9-F3DDD61D7A8B}"/>
                  </a:ext>
                </a:extLst>
              </p:cNvPr>
              <p:cNvSpPr>
                <a:spLocks noChangeArrowheads="1"/>
              </p:cNvSpPr>
              <p:nvPr/>
            </p:nvSpPr>
            <p:spPr bwMode="auto">
              <a:xfrm>
                <a:off x="6200776" y="319088"/>
                <a:ext cx="1397000" cy="1397000"/>
              </a:xfrm>
              <a:prstGeom prst="ellipse">
                <a:avLst/>
              </a:prstGeom>
              <a:solidFill>
                <a:srgbClr val="7CC6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191919"/>
                  </a:solidFill>
                  <a:latin typeface="微软雅黑" panose="020B0503020204020204" pitchFamily="34" charset="-122"/>
                  <a:ea typeface="微软雅黑" panose="020B0503020204020204" pitchFamily="34" charset="-122"/>
                </a:endParaRPr>
              </a:p>
            </p:txBody>
          </p:sp>
          <p:sp>
            <p:nvSpPr>
              <p:cNvPr id="192" name="Freeform 94">
                <a:extLst>
                  <a:ext uri="{FF2B5EF4-FFF2-40B4-BE49-F238E27FC236}">
                    <a16:creationId xmlns:a16="http://schemas.microsoft.com/office/drawing/2014/main" xmlns="" id="{3A55F9CA-A2D5-734F-B846-5645A29D261B}"/>
                  </a:ext>
                </a:extLst>
              </p:cNvPr>
              <p:cNvSpPr>
                <a:spLocks/>
              </p:cNvSpPr>
              <p:nvPr/>
            </p:nvSpPr>
            <p:spPr bwMode="auto">
              <a:xfrm>
                <a:off x="6786563" y="1050926"/>
                <a:ext cx="222250" cy="225425"/>
              </a:xfrm>
              <a:custGeom>
                <a:avLst/>
                <a:gdLst>
                  <a:gd name="T0" fmla="*/ 71 w 140"/>
                  <a:gd name="T1" fmla="*/ 142 h 142"/>
                  <a:gd name="T2" fmla="*/ 0 w 140"/>
                  <a:gd name="T3" fmla="*/ 78 h 142"/>
                  <a:gd name="T4" fmla="*/ 0 w 140"/>
                  <a:gd name="T5" fmla="*/ 0 h 142"/>
                  <a:gd name="T6" fmla="*/ 140 w 140"/>
                  <a:gd name="T7" fmla="*/ 0 h 142"/>
                  <a:gd name="T8" fmla="*/ 140 w 140"/>
                  <a:gd name="T9" fmla="*/ 78 h 142"/>
                  <a:gd name="T10" fmla="*/ 71 w 140"/>
                  <a:gd name="T11" fmla="*/ 142 h 142"/>
                </a:gdLst>
                <a:ahLst/>
                <a:cxnLst>
                  <a:cxn ang="0">
                    <a:pos x="T0" y="T1"/>
                  </a:cxn>
                  <a:cxn ang="0">
                    <a:pos x="T2" y="T3"/>
                  </a:cxn>
                  <a:cxn ang="0">
                    <a:pos x="T4" y="T5"/>
                  </a:cxn>
                  <a:cxn ang="0">
                    <a:pos x="T6" y="T7"/>
                  </a:cxn>
                  <a:cxn ang="0">
                    <a:pos x="T8" y="T9"/>
                  </a:cxn>
                  <a:cxn ang="0">
                    <a:pos x="T10" y="T11"/>
                  </a:cxn>
                </a:cxnLst>
                <a:rect l="0" t="0" r="r" b="b"/>
                <a:pathLst>
                  <a:path w="140" h="142">
                    <a:moveTo>
                      <a:pt x="71" y="142"/>
                    </a:moveTo>
                    <a:lnTo>
                      <a:pt x="0" y="78"/>
                    </a:lnTo>
                    <a:lnTo>
                      <a:pt x="0" y="0"/>
                    </a:lnTo>
                    <a:lnTo>
                      <a:pt x="140" y="0"/>
                    </a:lnTo>
                    <a:lnTo>
                      <a:pt x="140" y="78"/>
                    </a:lnTo>
                    <a:lnTo>
                      <a:pt x="71" y="142"/>
                    </a:lnTo>
                    <a:close/>
                  </a:path>
                </a:pathLst>
              </a:custGeom>
              <a:solidFill>
                <a:srgbClr val="EAAD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191919"/>
                  </a:solidFill>
                  <a:latin typeface="微软雅黑" panose="020B0503020204020204" pitchFamily="34" charset="-122"/>
                  <a:ea typeface="微软雅黑" panose="020B0503020204020204" pitchFamily="34" charset="-122"/>
                </a:endParaRPr>
              </a:p>
            </p:txBody>
          </p:sp>
          <p:sp>
            <p:nvSpPr>
              <p:cNvPr id="193" name="Freeform 95">
                <a:extLst>
                  <a:ext uri="{FF2B5EF4-FFF2-40B4-BE49-F238E27FC236}">
                    <a16:creationId xmlns:a16="http://schemas.microsoft.com/office/drawing/2014/main" xmlns="" id="{D2D9A732-98FF-0746-B7C2-2E9BD68F18FB}"/>
                  </a:ext>
                </a:extLst>
              </p:cNvPr>
              <p:cNvSpPr>
                <a:spLocks/>
              </p:cNvSpPr>
              <p:nvPr/>
            </p:nvSpPr>
            <p:spPr bwMode="auto">
              <a:xfrm>
                <a:off x="6786563" y="1050926"/>
                <a:ext cx="222250" cy="120650"/>
              </a:xfrm>
              <a:custGeom>
                <a:avLst/>
                <a:gdLst>
                  <a:gd name="T0" fmla="*/ 0 w 59"/>
                  <a:gd name="T1" fmla="*/ 15 h 32"/>
                  <a:gd name="T2" fmla="*/ 30 w 59"/>
                  <a:gd name="T3" fmla="*/ 32 h 32"/>
                  <a:gd name="T4" fmla="*/ 59 w 59"/>
                  <a:gd name="T5" fmla="*/ 15 h 32"/>
                  <a:gd name="T6" fmla="*/ 59 w 59"/>
                  <a:gd name="T7" fmla="*/ 0 h 32"/>
                  <a:gd name="T8" fmla="*/ 0 w 59"/>
                  <a:gd name="T9" fmla="*/ 0 h 32"/>
                  <a:gd name="T10" fmla="*/ 0 w 59"/>
                  <a:gd name="T11" fmla="*/ 15 h 32"/>
                </a:gdLst>
                <a:ahLst/>
                <a:cxnLst>
                  <a:cxn ang="0">
                    <a:pos x="T0" y="T1"/>
                  </a:cxn>
                  <a:cxn ang="0">
                    <a:pos x="T2" y="T3"/>
                  </a:cxn>
                  <a:cxn ang="0">
                    <a:pos x="T4" y="T5"/>
                  </a:cxn>
                  <a:cxn ang="0">
                    <a:pos x="T6" y="T7"/>
                  </a:cxn>
                  <a:cxn ang="0">
                    <a:pos x="T8" y="T9"/>
                  </a:cxn>
                  <a:cxn ang="0">
                    <a:pos x="T10" y="T11"/>
                  </a:cxn>
                </a:cxnLst>
                <a:rect l="0" t="0" r="r" b="b"/>
                <a:pathLst>
                  <a:path w="59" h="32">
                    <a:moveTo>
                      <a:pt x="0" y="15"/>
                    </a:moveTo>
                    <a:cubicBezTo>
                      <a:pt x="7" y="22"/>
                      <a:pt x="17" y="32"/>
                      <a:pt x="30" y="32"/>
                    </a:cubicBezTo>
                    <a:cubicBezTo>
                      <a:pt x="42" y="32"/>
                      <a:pt x="52" y="22"/>
                      <a:pt x="59" y="15"/>
                    </a:cubicBezTo>
                    <a:cubicBezTo>
                      <a:pt x="59" y="0"/>
                      <a:pt x="59" y="0"/>
                      <a:pt x="59" y="0"/>
                    </a:cubicBezTo>
                    <a:cubicBezTo>
                      <a:pt x="0" y="0"/>
                      <a:pt x="0" y="0"/>
                      <a:pt x="0" y="0"/>
                    </a:cubicBezTo>
                    <a:lnTo>
                      <a:pt x="0" y="15"/>
                    </a:lnTo>
                    <a:close/>
                  </a:path>
                </a:pathLst>
              </a:custGeom>
              <a:solidFill>
                <a:srgbClr val="D892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191919"/>
                  </a:solidFill>
                  <a:latin typeface="微软雅黑" panose="020B0503020204020204" pitchFamily="34" charset="-122"/>
                  <a:ea typeface="微软雅黑" panose="020B0503020204020204" pitchFamily="34" charset="-122"/>
                </a:endParaRPr>
              </a:p>
            </p:txBody>
          </p:sp>
          <p:sp>
            <p:nvSpPr>
              <p:cNvPr id="194" name="Freeform 96">
                <a:extLst>
                  <a:ext uri="{FF2B5EF4-FFF2-40B4-BE49-F238E27FC236}">
                    <a16:creationId xmlns:a16="http://schemas.microsoft.com/office/drawing/2014/main" xmlns="" id="{DFEB29AB-FEFC-2D43-AD98-8A620F7D05FF}"/>
                  </a:ext>
                </a:extLst>
              </p:cNvPr>
              <p:cNvSpPr>
                <a:spLocks/>
              </p:cNvSpPr>
              <p:nvPr/>
            </p:nvSpPr>
            <p:spPr bwMode="auto">
              <a:xfrm>
                <a:off x="6667501" y="619126"/>
                <a:ext cx="461963" cy="538163"/>
              </a:xfrm>
              <a:custGeom>
                <a:avLst/>
                <a:gdLst>
                  <a:gd name="T0" fmla="*/ 7 w 123"/>
                  <a:gd name="T1" fmla="*/ 69 h 143"/>
                  <a:gd name="T2" fmla="*/ 13 w 123"/>
                  <a:gd name="T3" fmla="*/ 66 h 143"/>
                  <a:gd name="T4" fmla="*/ 62 w 123"/>
                  <a:gd name="T5" fmla="*/ 0 h 143"/>
                  <a:gd name="T6" fmla="*/ 110 w 123"/>
                  <a:gd name="T7" fmla="*/ 66 h 143"/>
                  <a:gd name="T8" fmla="*/ 116 w 123"/>
                  <a:gd name="T9" fmla="*/ 69 h 143"/>
                  <a:gd name="T10" fmla="*/ 114 w 123"/>
                  <a:gd name="T11" fmla="*/ 83 h 143"/>
                  <a:gd name="T12" fmla="*/ 104 w 123"/>
                  <a:gd name="T13" fmla="*/ 97 h 143"/>
                  <a:gd name="T14" fmla="*/ 95 w 123"/>
                  <a:gd name="T15" fmla="*/ 120 h 143"/>
                  <a:gd name="T16" fmla="*/ 62 w 123"/>
                  <a:gd name="T17" fmla="*/ 143 h 143"/>
                  <a:gd name="T18" fmla="*/ 28 w 123"/>
                  <a:gd name="T19" fmla="*/ 120 h 143"/>
                  <a:gd name="T20" fmla="*/ 19 w 123"/>
                  <a:gd name="T21" fmla="*/ 97 h 143"/>
                  <a:gd name="T22" fmla="*/ 9 w 123"/>
                  <a:gd name="T23" fmla="*/ 83 h 143"/>
                  <a:gd name="T24" fmla="*/ 7 w 123"/>
                  <a:gd name="T25" fmla="*/ 6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3" h="143">
                    <a:moveTo>
                      <a:pt x="7" y="69"/>
                    </a:moveTo>
                    <a:cubicBezTo>
                      <a:pt x="7" y="60"/>
                      <a:pt x="13" y="66"/>
                      <a:pt x="13" y="66"/>
                    </a:cubicBezTo>
                    <a:cubicBezTo>
                      <a:pt x="13" y="66"/>
                      <a:pt x="0" y="0"/>
                      <a:pt x="62" y="0"/>
                    </a:cubicBezTo>
                    <a:cubicBezTo>
                      <a:pt x="123" y="0"/>
                      <a:pt x="110" y="66"/>
                      <a:pt x="110" y="66"/>
                    </a:cubicBezTo>
                    <a:cubicBezTo>
                      <a:pt x="110" y="66"/>
                      <a:pt x="116" y="60"/>
                      <a:pt x="116" y="69"/>
                    </a:cubicBezTo>
                    <a:cubicBezTo>
                      <a:pt x="116" y="77"/>
                      <a:pt x="114" y="83"/>
                      <a:pt x="114" y="83"/>
                    </a:cubicBezTo>
                    <a:cubicBezTo>
                      <a:pt x="114" y="83"/>
                      <a:pt x="113" y="92"/>
                      <a:pt x="104" y="97"/>
                    </a:cubicBezTo>
                    <a:cubicBezTo>
                      <a:pt x="104" y="97"/>
                      <a:pt x="102" y="113"/>
                      <a:pt x="95" y="120"/>
                    </a:cubicBezTo>
                    <a:cubicBezTo>
                      <a:pt x="88" y="127"/>
                      <a:pt x="77" y="143"/>
                      <a:pt x="62" y="143"/>
                    </a:cubicBezTo>
                    <a:cubicBezTo>
                      <a:pt x="46" y="143"/>
                      <a:pt x="35" y="127"/>
                      <a:pt x="28" y="120"/>
                    </a:cubicBezTo>
                    <a:cubicBezTo>
                      <a:pt x="21" y="113"/>
                      <a:pt x="19" y="97"/>
                      <a:pt x="19" y="97"/>
                    </a:cubicBezTo>
                    <a:cubicBezTo>
                      <a:pt x="10" y="92"/>
                      <a:pt x="9" y="83"/>
                      <a:pt x="9" y="83"/>
                    </a:cubicBezTo>
                    <a:cubicBezTo>
                      <a:pt x="9" y="83"/>
                      <a:pt x="8" y="77"/>
                      <a:pt x="7" y="69"/>
                    </a:cubicBezTo>
                    <a:close/>
                  </a:path>
                </a:pathLst>
              </a:custGeom>
              <a:solidFill>
                <a:srgbClr val="F4BD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191919"/>
                  </a:solidFill>
                  <a:latin typeface="微软雅黑" panose="020B0503020204020204" pitchFamily="34" charset="-122"/>
                  <a:ea typeface="微软雅黑" panose="020B0503020204020204" pitchFamily="34" charset="-122"/>
                </a:endParaRPr>
              </a:p>
            </p:txBody>
          </p:sp>
          <p:sp>
            <p:nvSpPr>
              <p:cNvPr id="195" name="Freeform 97">
                <a:extLst>
                  <a:ext uri="{FF2B5EF4-FFF2-40B4-BE49-F238E27FC236}">
                    <a16:creationId xmlns:a16="http://schemas.microsoft.com/office/drawing/2014/main" xmlns="" id="{BEB8C0E9-3C7F-F846-B21D-C6992E7C4CB1}"/>
                  </a:ext>
                </a:extLst>
              </p:cNvPr>
              <p:cNvSpPr>
                <a:spLocks/>
              </p:cNvSpPr>
              <p:nvPr/>
            </p:nvSpPr>
            <p:spPr bwMode="auto">
              <a:xfrm>
                <a:off x="6719888" y="619126"/>
                <a:ext cx="363538" cy="288925"/>
              </a:xfrm>
              <a:custGeom>
                <a:avLst/>
                <a:gdLst>
                  <a:gd name="T0" fmla="*/ 48 w 97"/>
                  <a:gd name="T1" fmla="*/ 0 h 77"/>
                  <a:gd name="T2" fmla="*/ 3 w 97"/>
                  <a:gd name="T3" fmla="*/ 58 h 77"/>
                  <a:gd name="T4" fmla="*/ 2 w 97"/>
                  <a:gd name="T5" fmla="*/ 70 h 77"/>
                  <a:gd name="T6" fmla="*/ 3 w 97"/>
                  <a:gd name="T7" fmla="*/ 72 h 77"/>
                  <a:gd name="T8" fmla="*/ 39 w 97"/>
                  <a:gd name="T9" fmla="*/ 57 h 77"/>
                  <a:gd name="T10" fmla="*/ 83 w 97"/>
                  <a:gd name="T11" fmla="*/ 46 h 77"/>
                  <a:gd name="T12" fmla="*/ 90 w 97"/>
                  <a:gd name="T13" fmla="*/ 69 h 77"/>
                  <a:gd name="T14" fmla="*/ 92 w 97"/>
                  <a:gd name="T15" fmla="*/ 72 h 77"/>
                  <a:gd name="T16" fmla="*/ 96 w 97"/>
                  <a:gd name="T17" fmla="*/ 57 h 77"/>
                  <a:gd name="T18" fmla="*/ 48 w 97"/>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77">
                    <a:moveTo>
                      <a:pt x="48" y="0"/>
                    </a:moveTo>
                    <a:cubicBezTo>
                      <a:pt x="0" y="0"/>
                      <a:pt x="2" y="44"/>
                      <a:pt x="3" y="58"/>
                    </a:cubicBezTo>
                    <a:cubicBezTo>
                      <a:pt x="4" y="67"/>
                      <a:pt x="0" y="65"/>
                      <a:pt x="2" y="70"/>
                    </a:cubicBezTo>
                    <a:cubicBezTo>
                      <a:pt x="4" y="75"/>
                      <a:pt x="3" y="74"/>
                      <a:pt x="3" y="72"/>
                    </a:cubicBezTo>
                    <a:cubicBezTo>
                      <a:pt x="3" y="66"/>
                      <a:pt x="12" y="68"/>
                      <a:pt x="39" y="57"/>
                    </a:cubicBezTo>
                    <a:cubicBezTo>
                      <a:pt x="74" y="43"/>
                      <a:pt x="71" y="33"/>
                      <a:pt x="83" y="46"/>
                    </a:cubicBezTo>
                    <a:cubicBezTo>
                      <a:pt x="88" y="51"/>
                      <a:pt x="89" y="57"/>
                      <a:pt x="90" y="69"/>
                    </a:cubicBezTo>
                    <a:cubicBezTo>
                      <a:pt x="91" y="71"/>
                      <a:pt x="90" y="77"/>
                      <a:pt x="92" y="72"/>
                    </a:cubicBezTo>
                    <a:cubicBezTo>
                      <a:pt x="94" y="67"/>
                      <a:pt x="95" y="66"/>
                      <a:pt x="96" y="57"/>
                    </a:cubicBezTo>
                    <a:cubicBezTo>
                      <a:pt x="97" y="43"/>
                      <a:pt x="94" y="0"/>
                      <a:pt x="48" y="0"/>
                    </a:cubicBezTo>
                    <a:close/>
                  </a:path>
                </a:pathLst>
              </a:custGeom>
              <a:solidFill>
                <a:srgbClr val="D395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191919"/>
                  </a:solidFill>
                  <a:latin typeface="微软雅黑" panose="020B0503020204020204" pitchFamily="34" charset="-122"/>
                  <a:ea typeface="微软雅黑" panose="020B0503020204020204" pitchFamily="34" charset="-122"/>
                </a:endParaRPr>
              </a:p>
            </p:txBody>
          </p:sp>
          <p:sp>
            <p:nvSpPr>
              <p:cNvPr id="196" name="Freeform 98">
                <a:extLst>
                  <a:ext uri="{FF2B5EF4-FFF2-40B4-BE49-F238E27FC236}">
                    <a16:creationId xmlns:a16="http://schemas.microsoft.com/office/drawing/2014/main" xmlns="" id="{2FA23CF3-55A3-3643-8BF8-C85F0B57DCD7}"/>
                  </a:ext>
                </a:extLst>
              </p:cNvPr>
              <p:cNvSpPr>
                <a:spLocks/>
              </p:cNvSpPr>
              <p:nvPr/>
            </p:nvSpPr>
            <p:spPr bwMode="auto">
              <a:xfrm>
                <a:off x="6700838" y="608013"/>
                <a:ext cx="390525" cy="300038"/>
              </a:xfrm>
              <a:custGeom>
                <a:avLst/>
                <a:gdLst>
                  <a:gd name="T0" fmla="*/ 53 w 104"/>
                  <a:gd name="T1" fmla="*/ 0 h 80"/>
                  <a:gd name="T2" fmla="*/ 1 w 104"/>
                  <a:gd name="T3" fmla="*/ 58 h 80"/>
                  <a:gd name="T4" fmla="*/ 5 w 104"/>
                  <a:gd name="T5" fmla="*/ 70 h 80"/>
                  <a:gd name="T6" fmla="*/ 9 w 104"/>
                  <a:gd name="T7" fmla="*/ 80 h 80"/>
                  <a:gd name="T8" fmla="*/ 9 w 104"/>
                  <a:gd name="T9" fmla="*/ 72 h 80"/>
                  <a:gd name="T10" fmla="*/ 44 w 104"/>
                  <a:gd name="T11" fmla="*/ 57 h 80"/>
                  <a:gd name="T12" fmla="*/ 88 w 104"/>
                  <a:gd name="T13" fmla="*/ 45 h 80"/>
                  <a:gd name="T14" fmla="*/ 95 w 104"/>
                  <a:gd name="T15" fmla="*/ 69 h 80"/>
                  <a:gd name="T16" fmla="*/ 96 w 104"/>
                  <a:gd name="T17" fmla="*/ 80 h 80"/>
                  <a:gd name="T18" fmla="*/ 99 w 104"/>
                  <a:gd name="T19" fmla="*/ 72 h 80"/>
                  <a:gd name="T20" fmla="*/ 103 w 104"/>
                  <a:gd name="T21" fmla="*/ 58 h 80"/>
                  <a:gd name="T22" fmla="*/ 53 w 104"/>
                  <a:gd name="T2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80">
                    <a:moveTo>
                      <a:pt x="53" y="0"/>
                    </a:moveTo>
                    <a:cubicBezTo>
                      <a:pt x="5" y="0"/>
                      <a:pt x="0" y="45"/>
                      <a:pt x="1" y="58"/>
                    </a:cubicBezTo>
                    <a:cubicBezTo>
                      <a:pt x="2" y="67"/>
                      <a:pt x="3" y="65"/>
                      <a:pt x="5" y="70"/>
                    </a:cubicBezTo>
                    <a:cubicBezTo>
                      <a:pt x="7" y="75"/>
                      <a:pt x="2" y="80"/>
                      <a:pt x="9" y="80"/>
                    </a:cubicBezTo>
                    <a:cubicBezTo>
                      <a:pt x="9" y="80"/>
                      <a:pt x="9" y="74"/>
                      <a:pt x="9" y="72"/>
                    </a:cubicBezTo>
                    <a:cubicBezTo>
                      <a:pt x="9" y="66"/>
                      <a:pt x="17" y="68"/>
                      <a:pt x="44" y="57"/>
                    </a:cubicBezTo>
                    <a:cubicBezTo>
                      <a:pt x="79" y="43"/>
                      <a:pt x="76" y="32"/>
                      <a:pt x="88" y="45"/>
                    </a:cubicBezTo>
                    <a:cubicBezTo>
                      <a:pt x="93" y="51"/>
                      <a:pt x="94" y="57"/>
                      <a:pt x="95" y="69"/>
                    </a:cubicBezTo>
                    <a:cubicBezTo>
                      <a:pt x="96" y="71"/>
                      <a:pt x="96" y="80"/>
                      <a:pt x="96" y="80"/>
                    </a:cubicBezTo>
                    <a:cubicBezTo>
                      <a:pt x="102" y="79"/>
                      <a:pt x="97" y="77"/>
                      <a:pt x="99" y="72"/>
                    </a:cubicBezTo>
                    <a:cubicBezTo>
                      <a:pt x="101" y="67"/>
                      <a:pt x="102" y="67"/>
                      <a:pt x="103" y="58"/>
                    </a:cubicBezTo>
                    <a:cubicBezTo>
                      <a:pt x="104" y="45"/>
                      <a:pt x="99" y="0"/>
                      <a:pt x="53" y="0"/>
                    </a:cubicBezTo>
                    <a:close/>
                  </a:path>
                </a:pathLst>
              </a:custGeom>
              <a:solidFill>
                <a:srgbClr val="6343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191919"/>
                  </a:solidFill>
                  <a:latin typeface="微软雅黑" panose="020B0503020204020204" pitchFamily="34" charset="-122"/>
                  <a:ea typeface="微软雅黑" panose="020B0503020204020204" pitchFamily="34" charset="-122"/>
                </a:endParaRPr>
              </a:p>
            </p:txBody>
          </p:sp>
          <p:sp>
            <p:nvSpPr>
              <p:cNvPr id="197" name="Freeform 99">
                <a:extLst>
                  <a:ext uri="{FF2B5EF4-FFF2-40B4-BE49-F238E27FC236}">
                    <a16:creationId xmlns:a16="http://schemas.microsoft.com/office/drawing/2014/main" xmlns="" id="{A436BADC-9161-F945-8311-338FEA37E690}"/>
                  </a:ext>
                </a:extLst>
              </p:cNvPr>
              <p:cNvSpPr>
                <a:spLocks/>
              </p:cNvSpPr>
              <p:nvPr/>
            </p:nvSpPr>
            <p:spPr bwMode="auto">
              <a:xfrm>
                <a:off x="6738938" y="1243013"/>
                <a:ext cx="333375" cy="382588"/>
              </a:xfrm>
              <a:custGeom>
                <a:avLst/>
                <a:gdLst>
                  <a:gd name="T0" fmla="*/ 210 w 210"/>
                  <a:gd name="T1" fmla="*/ 241 h 241"/>
                  <a:gd name="T2" fmla="*/ 0 w 210"/>
                  <a:gd name="T3" fmla="*/ 241 h 241"/>
                  <a:gd name="T4" fmla="*/ 0 w 210"/>
                  <a:gd name="T5" fmla="*/ 0 h 241"/>
                  <a:gd name="T6" fmla="*/ 101 w 210"/>
                  <a:gd name="T7" fmla="*/ 7 h 241"/>
                  <a:gd name="T8" fmla="*/ 210 w 210"/>
                  <a:gd name="T9" fmla="*/ 0 h 241"/>
                  <a:gd name="T10" fmla="*/ 210 w 210"/>
                  <a:gd name="T11" fmla="*/ 241 h 241"/>
                </a:gdLst>
                <a:ahLst/>
                <a:cxnLst>
                  <a:cxn ang="0">
                    <a:pos x="T0" y="T1"/>
                  </a:cxn>
                  <a:cxn ang="0">
                    <a:pos x="T2" y="T3"/>
                  </a:cxn>
                  <a:cxn ang="0">
                    <a:pos x="T4" y="T5"/>
                  </a:cxn>
                  <a:cxn ang="0">
                    <a:pos x="T6" y="T7"/>
                  </a:cxn>
                  <a:cxn ang="0">
                    <a:pos x="T8" y="T9"/>
                  </a:cxn>
                  <a:cxn ang="0">
                    <a:pos x="T10" y="T11"/>
                  </a:cxn>
                </a:cxnLst>
                <a:rect l="0" t="0" r="r" b="b"/>
                <a:pathLst>
                  <a:path w="210" h="241">
                    <a:moveTo>
                      <a:pt x="210" y="241"/>
                    </a:moveTo>
                    <a:lnTo>
                      <a:pt x="0" y="241"/>
                    </a:lnTo>
                    <a:lnTo>
                      <a:pt x="0" y="0"/>
                    </a:lnTo>
                    <a:lnTo>
                      <a:pt x="101" y="7"/>
                    </a:lnTo>
                    <a:lnTo>
                      <a:pt x="210" y="0"/>
                    </a:lnTo>
                    <a:lnTo>
                      <a:pt x="210" y="2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191919"/>
                  </a:solidFill>
                  <a:latin typeface="微软雅黑" panose="020B0503020204020204" pitchFamily="34" charset="-122"/>
                  <a:ea typeface="微软雅黑" panose="020B0503020204020204" pitchFamily="34" charset="-122"/>
                </a:endParaRPr>
              </a:p>
            </p:txBody>
          </p:sp>
          <p:sp>
            <p:nvSpPr>
              <p:cNvPr id="198" name="Freeform 100">
                <a:extLst>
                  <a:ext uri="{FF2B5EF4-FFF2-40B4-BE49-F238E27FC236}">
                    <a16:creationId xmlns:a16="http://schemas.microsoft.com/office/drawing/2014/main" xmlns="" id="{614149C1-E563-DC4B-9D81-DDCE10B5DC7A}"/>
                  </a:ext>
                </a:extLst>
              </p:cNvPr>
              <p:cNvSpPr>
                <a:spLocks noEditPoints="1"/>
              </p:cNvSpPr>
              <p:nvPr/>
            </p:nvSpPr>
            <p:spPr bwMode="auto">
              <a:xfrm>
                <a:off x="6738938" y="1171576"/>
                <a:ext cx="322263" cy="187325"/>
              </a:xfrm>
              <a:custGeom>
                <a:avLst/>
                <a:gdLst>
                  <a:gd name="T0" fmla="*/ 87 w 203"/>
                  <a:gd name="T1" fmla="*/ 62 h 118"/>
                  <a:gd name="T2" fmla="*/ 42 w 203"/>
                  <a:gd name="T3" fmla="*/ 118 h 118"/>
                  <a:gd name="T4" fmla="*/ 0 w 203"/>
                  <a:gd name="T5" fmla="*/ 38 h 118"/>
                  <a:gd name="T6" fmla="*/ 30 w 203"/>
                  <a:gd name="T7" fmla="*/ 0 h 118"/>
                  <a:gd name="T8" fmla="*/ 87 w 203"/>
                  <a:gd name="T9" fmla="*/ 62 h 118"/>
                  <a:gd name="T10" fmla="*/ 113 w 203"/>
                  <a:gd name="T11" fmla="*/ 62 h 118"/>
                  <a:gd name="T12" fmla="*/ 158 w 203"/>
                  <a:gd name="T13" fmla="*/ 118 h 118"/>
                  <a:gd name="T14" fmla="*/ 203 w 203"/>
                  <a:gd name="T15" fmla="*/ 38 h 118"/>
                  <a:gd name="T16" fmla="*/ 170 w 203"/>
                  <a:gd name="T17" fmla="*/ 0 h 118"/>
                  <a:gd name="T18" fmla="*/ 113 w 203"/>
                  <a:gd name="T19" fmla="*/ 6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 h="118">
                    <a:moveTo>
                      <a:pt x="87" y="62"/>
                    </a:moveTo>
                    <a:lnTo>
                      <a:pt x="42" y="118"/>
                    </a:lnTo>
                    <a:lnTo>
                      <a:pt x="0" y="38"/>
                    </a:lnTo>
                    <a:lnTo>
                      <a:pt x="30" y="0"/>
                    </a:lnTo>
                    <a:lnTo>
                      <a:pt x="87" y="62"/>
                    </a:lnTo>
                    <a:close/>
                    <a:moveTo>
                      <a:pt x="113" y="62"/>
                    </a:moveTo>
                    <a:lnTo>
                      <a:pt x="158" y="118"/>
                    </a:lnTo>
                    <a:lnTo>
                      <a:pt x="203" y="38"/>
                    </a:lnTo>
                    <a:lnTo>
                      <a:pt x="170" y="0"/>
                    </a:lnTo>
                    <a:lnTo>
                      <a:pt x="113" y="62"/>
                    </a:lnTo>
                    <a:close/>
                  </a:path>
                </a:pathLst>
              </a:custGeom>
              <a:solidFill>
                <a:srgbClr val="D3CD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191919"/>
                  </a:solidFill>
                  <a:latin typeface="微软雅黑" panose="020B0503020204020204" pitchFamily="34" charset="-122"/>
                  <a:ea typeface="微软雅黑" panose="020B0503020204020204" pitchFamily="34" charset="-122"/>
                </a:endParaRPr>
              </a:p>
            </p:txBody>
          </p:sp>
          <p:sp>
            <p:nvSpPr>
              <p:cNvPr id="199" name="Freeform 101">
                <a:extLst>
                  <a:ext uri="{FF2B5EF4-FFF2-40B4-BE49-F238E27FC236}">
                    <a16:creationId xmlns:a16="http://schemas.microsoft.com/office/drawing/2014/main" xmlns="" id="{75171878-AB14-C549-AF99-CA33F0DD24C4}"/>
                  </a:ext>
                </a:extLst>
              </p:cNvPr>
              <p:cNvSpPr>
                <a:spLocks/>
              </p:cNvSpPr>
              <p:nvPr/>
            </p:nvSpPr>
            <p:spPr bwMode="auto">
              <a:xfrm>
                <a:off x="6805613" y="1250951"/>
                <a:ext cx="184150" cy="465138"/>
              </a:xfrm>
              <a:custGeom>
                <a:avLst/>
                <a:gdLst>
                  <a:gd name="T0" fmla="*/ 25 w 49"/>
                  <a:gd name="T1" fmla="*/ 124 h 124"/>
                  <a:gd name="T2" fmla="*/ 49 w 49"/>
                  <a:gd name="T3" fmla="*/ 122 h 124"/>
                  <a:gd name="T4" fmla="*/ 35 w 49"/>
                  <a:gd name="T5" fmla="*/ 109 h 124"/>
                  <a:gd name="T6" fmla="*/ 32 w 49"/>
                  <a:gd name="T7" fmla="*/ 24 h 124"/>
                  <a:gd name="T8" fmla="*/ 37 w 49"/>
                  <a:gd name="T9" fmla="*/ 11 h 124"/>
                  <a:gd name="T10" fmla="*/ 37 w 49"/>
                  <a:gd name="T11" fmla="*/ 8 h 124"/>
                  <a:gd name="T12" fmla="*/ 32 w 49"/>
                  <a:gd name="T13" fmla="*/ 1 h 124"/>
                  <a:gd name="T14" fmla="*/ 30 w 49"/>
                  <a:gd name="T15" fmla="*/ 0 h 124"/>
                  <a:gd name="T16" fmla="*/ 25 w 49"/>
                  <a:gd name="T17" fmla="*/ 0 h 124"/>
                  <a:gd name="T18" fmla="*/ 19 w 49"/>
                  <a:gd name="T19" fmla="*/ 0 h 124"/>
                  <a:gd name="T20" fmla="*/ 17 w 49"/>
                  <a:gd name="T21" fmla="*/ 1 h 124"/>
                  <a:gd name="T22" fmla="*/ 13 w 49"/>
                  <a:gd name="T23" fmla="*/ 8 h 124"/>
                  <a:gd name="T24" fmla="*/ 12 w 49"/>
                  <a:gd name="T25" fmla="*/ 11 h 124"/>
                  <a:gd name="T26" fmla="*/ 17 w 49"/>
                  <a:gd name="T27" fmla="*/ 24 h 124"/>
                  <a:gd name="T28" fmla="*/ 9 w 49"/>
                  <a:gd name="T29" fmla="*/ 106 h 124"/>
                  <a:gd name="T30" fmla="*/ 0 w 49"/>
                  <a:gd name="T31" fmla="*/ 122 h 124"/>
                  <a:gd name="T32" fmla="*/ 25 w 49"/>
                  <a:gd name="T33"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124">
                    <a:moveTo>
                      <a:pt x="25" y="124"/>
                    </a:moveTo>
                    <a:cubicBezTo>
                      <a:pt x="33" y="124"/>
                      <a:pt x="41" y="123"/>
                      <a:pt x="49" y="122"/>
                    </a:cubicBezTo>
                    <a:cubicBezTo>
                      <a:pt x="48" y="114"/>
                      <a:pt x="35" y="109"/>
                      <a:pt x="35" y="109"/>
                    </a:cubicBezTo>
                    <a:cubicBezTo>
                      <a:pt x="32" y="24"/>
                      <a:pt x="32" y="24"/>
                      <a:pt x="32" y="24"/>
                    </a:cubicBezTo>
                    <a:cubicBezTo>
                      <a:pt x="33" y="20"/>
                      <a:pt x="36" y="16"/>
                      <a:pt x="37" y="11"/>
                    </a:cubicBezTo>
                    <a:cubicBezTo>
                      <a:pt x="38" y="10"/>
                      <a:pt x="38" y="9"/>
                      <a:pt x="37" y="8"/>
                    </a:cubicBezTo>
                    <a:cubicBezTo>
                      <a:pt x="32" y="1"/>
                      <a:pt x="32" y="1"/>
                      <a:pt x="32" y="1"/>
                    </a:cubicBezTo>
                    <a:cubicBezTo>
                      <a:pt x="31" y="0"/>
                      <a:pt x="31" y="0"/>
                      <a:pt x="30" y="0"/>
                    </a:cubicBezTo>
                    <a:cubicBezTo>
                      <a:pt x="25" y="0"/>
                      <a:pt x="25" y="0"/>
                      <a:pt x="25" y="0"/>
                    </a:cubicBezTo>
                    <a:cubicBezTo>
                      <a:pt x="19" y="0"/>
                      <a:pt x="19" y="0"/>
                      <a:pt x="19" y="0"/>
                    </a:cubicBezTo>
                    <a:cubicBezTo>
                      <a:pt x="19" y="0"/>
                      <a:pt x="18" y="0"/>
                      <a:pt x="17" y="1"/>
                    </a:cubicBezTo>
                    <a:cubicBezTo>
                      <a:pt x="13" y="8"/>
                      <a:pt x="13" y="8"/>
                      <a:pt x="13" y="8"/>
                    </a:cubicBezTo>
                    <a:cubicBezTo>
                      <a:pt x="11" y="9"/>
                      <a:pt x="11" y="10"/>
                      <a:pt x="12" y="11"/>
                    </a:cubicBezTo>
                    <a:cubicBezTo>
                      <a:pt x="13" y="16"/>
                      <a:pt x="16" y="20"/>
                      <a:pt x="17" y="24"/>
                    </a:cubicBezTo>
                    <a:cubicBezTo>
                      <a:pt x="9" y="106"/>
                      <a:pt x="9" y="106"/>
                      <a:pt x="9" y="106"/>
                    </a:cubicBezTo>
                    <a:cubicBezTo>
                      <a:pt x="9" y="106"/>
                      <a:pt x="0" y="113"/>
                      <a:pt x="0" y="122"/>
                    </a:cubicBezTo>
                    <a:cubicBezTo>
                      <a:pt x="8" y="123"/>
                      <a:pt x="17" y="124"/>
                      <a:pt x="25" y="124"/>
                    </a:cubicBezTo>
                    <a:close/>
                  </a:path>
                </a:pathLst>
              </a:custGeom>
              <a:solidFill>
                <a:srgbClr val="443F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191919"/>
                  </a:solidFill>
                  <a:latin typeface="微软雅黑" panose="020B0503020204020204" pitchFamily="34" charset="-122"/>
                  <a:ea typeface="微软雅黑" panose="020B0503020204020204" pitchFamily="34" charset="-122"/>
                </a:endParaRPr>
              </a:p>
            </p:txBody>
          </p:sp>
          <p:sp>
            <p:nvSpPr>
              <p:cNvPr id="200" name="Freeform 102">
                <a:extLst>
                  <a:ext uri="{FF2B5EF4-FFF2-40B4-BE49-F238E27FC236}">
                    <a16:creationId xmlns:a16="http://schemas.microsoft.com/office/drawing/2014/main" xmlns="" id="{F5B9C251-B4A3-2B48-8C7F-61B3C413EA4D}"/>
                  </a:ext>
                </a:extLst>
              </p:cNvPr>
              <p:cNvSpPr>
                <a:spLocks/>
              </p:cNvSpPr>
              <p:nvPr/>
            </p:nvSpPr>
            <p:spPr bwMode="auto">
              <a:xfrm>
                <a:off x="6403976" y="1216026"/>
                <a:ext cx="992188" cy="500063"/>
              </a:xfrm>
              <a:custGeom>
                <a:avLst/>
                <a:gdLst>
                  <a:gd name="T0" fmla="*/ 132 w 264"/>
                  <a:gd name="T1" fmla="*/ 133 h 133"/>
                  <a:gd name="T2" fmla="*/ 264 w 264"/>
                  <a:gd name="T3" fmla="*/ 78 h 133"/>
                  <a:gd name="T4" fmla="*/ 251 w 264"/>
                  <a:gd name="T5" fmla="*/ 36 h 133"/>
                  <a:gd name="T6" fmla="*/ 244 w 264"/>
                  <a:gd name="T7" fmla="*/ 26 h 133"/>
                  <a:gd name="T8" fmla="*/ 170 w 264"/>
                  <a:gd name="T9" fmla="*/ 0 h 133"/>
                  <a:gd name="T10" fmla="*/ 129 w 264"/>
                  <a:gd name="T11" fmla="*/ 130 h 133"/>
                  <a:gd name="T12" fmla="*/ 93 w 264"/>
                  <a:gd name="T13" fmla="*/ 0 h 133"/>
                  <a:gd name="T14" fmla="*/ 19 w 264"/>
                  <a:gd name="T15" fmla="*/ 26 h 133"/>
                  <a:gd name="T16" fmla="*/ 12 w 264"/>
                  <a:gd name="T17" fmla="*/ 36 h 133"/>
                  <a:gd name="T18" fmla="*/ 0 w 264"/>
                  <a:gd name="T19" fmla="*/ 78 h 133"/>
                  <a:gd name="T20" fmla="*/ 132 w 264"/>
                  <a:gd name="T2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4" h="133">
                    <a:moveTo>
                      <a:pt x="132" y="133"/>
                    </a:moveTo>
                    <a:cubicBezTo>
                      <a:pt x="183" y="133"/>
                      <a:pt x="230" y="112"/>
                      <a:pt x="264" y="78"/>
                    </a:cubicBezTo>
                    <a:cubicBezTo>
                      <a:pt x="258" y="59"/>
                      <a:pt x="251" y="37"/>
                      <a:pt x="251" y="36"/>
                    </a:cubicBezTo>
                    <a:cubicBezTo>
                      <a:pt x="250" y="34"/>
                      <a:pt x="248" y="27"/>
                      <a:pt x="244" y="26"/>
                    </a:cubicBezTo>
                    <a:cubicBezTo>
                      <a:pt x="240" y="25"/>
                      <a:pt x="179" y="4"/>
                      <a:pt x="170" y="0"/>
                    </a:cubicBezTo>
                    <a:cubicBezTo>
                      <a:pt x="129" y="130"/>
                      <a:pt x="129" y="130"/>
                      <a:pt x="129" y="130"/>
                    </a:cubicBezTo>
                    <a:cubicBezTo>
                      <a:pt x="93" y="0"/>
                      <a:pt x="93" y="0"/>
                      <a:pt x="93" y="0"/>
                    </a:cubicBezTo>
                    <a:cubicBezTo>
                      <a:pt x="84" y="4"/>
                      <a:pt x="23" y="25"/>
                      <a:pt x="19" y="26"/>
                    </a:cubicBezTo>
                    <a:cubicBezTo>
                      <a:pt x="15" y="27"/>
                      <a:pt x="13" y="34"/>
                      <a:pt x="12" y="36"/>
                    </a:cubicBezTo>
                    <a:cubicBezTo>
                      <a:pt x="12" y="37"/>
                      <a:pt x="6" y="59"/>
                      <a:pt x="0" y="78"/>
                    </a:cubicBezTo>
                    <a:cubicBezTo>
                      <a:pt x="34" y="112"/>
                      <a:pt x="81" y="133"/>
                      <a:pt x="132" y="133"/>
                    </a:cubicBezTo>
                    <a:close/>
                  </a:path>
                </a:pathLst>
              </a:custGeom>
              <a:solidFill>
                <a:srgbClr val="8E80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191919"/>
                  </a:solidFill>
                  <a:latin typeface="微软雅黑" panose="020B0503020204020204" pitchFamily="34" charset="-122"/>
                  <a:ea typeface="微软雅黑" panose="020B0503020204020204" pitchFamily="34" charset="-122"/>
                </a:endParaRPr>
              </a:p>
            </p:txBody>
          </p:sp>
          <p:sp>
            <p:nvSpPr>
              <p:cNvPr id="201" name="Freeform 103">
                <a:extLst>
                  <a:ext uri="{FF2B5EF4-FFF2-40B4-BE49-F238E27FC236}">
                    <a16:creationId xmlns:a16="http://schemas.microsoft.com/office/drawing/2014/main" xmlns="" id="{21D52F04-9AF5-3E43-861E-1804A0D4774D}"/>
                  </a:ext>
                </a:extLst>
              </p:cNvPr>
              <p:cNvSpPr>
                <a:spLocks noEditPoints="1"/>
              </p:cNvSpPr>
              <p:nvPr/>
            </p:nvSpPr>
            <p:spPr bwMode="auto">
              <a:xfrm>
                <a:off x="6756401" y="1157288"/>
                <a:ext cx="285750" cy="184150"/>
              </a:xfrm>
              <a:custGeom>
                <a:avLst/>
                <a:gdLst>
                  <a:gd name="T0" fmla="*/ 76 w 180"/>
                  <a:gd name="T1" fmla="*/ 59 h 116"/>
                  <a:gd name="T2" fmla="*/ 31 w 180"/>
                  <a:gd name="T3" fmla="*/ 116 h 116"/>
                  <a:gd name="T4" fmla="*/ 0 w 180"/>
                  <a:gd name="T5" fmla="*/ 33 h 116"/>
                  <a:gd name="T6" fmla="*/ 19 w 180"/>
                  <a:gd name="T7" fmla="*/ 0 h 116"/>
                  <a:gd name="T8" fmla="*/ 76 w 180"/>
                  <a:gd name="T9" fmla="*/ 59 h 116"/>
                  <a:gd name="T10" fmla="*/ 102 w 180"/>
                  <a:gd name="T11" fmla="*/ 59 h 116"/>
                  <a:gd name="T12" fmla="*/ 147 w 180"/>
                  <a:gd name="T13" fmla="*/ 116 h 116"/>
                  <a:gd name="T14" fmla="*/ 180 w 180"/>
                  <a:gd name="T15" fmla="*/ 33 h 116"/>
                  <a:gd name="T16" fmla="*/ 159 w 180"/>
                  <a:gd name="T17" fmla="*/ 0 h 116"/>
                  <a:gd name="T18" fmla="*/ 102 w 180"/>
                  <a:gd name="T19" fmla="*/ 5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16">
                    <a:moveTo>
                      <a:pt x="76" y="59"/>
                    </a:moveTo>
                    <a:lnTo>
                      <a:pt x="31" y="116"/>
                    </a:lnTo>
                    <a:lnTo>
                      <a:pt x="0" y="33"/>
                    </a:lnTo>
                    <a:lnTo>
                      <a:pt x="19" y="0"/>
                    </a:lnTo>
                    <a:lnTo>
                      <a:pt x="76" y="59"/>
                    </a:lnTo>
                    <a:close/>
                    <a:moveTo>
                      <a:pt x="102" y="59"/>
                    </a:moveTo>
                    <a:lnTo>
                      <a:pt x="147" y="116"/>
                    </a:lnTo>
                    <a:lnTo>
                      <a:pt x="180" y="33"/>
                    </a:lnTo>
                    <a:lnTo>
                      <a:pt x="159" y="0"/>
                    </a:lnTo>
                    <a:lnTo>
                      <a:pt x="102"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191919"/>
                  </a:solidFill>
                  <a:latin typeface="微软雅黑" panose="020B0503020204020204" pitchFamily="34" charset="-122"/>
                  <a:ea typeface="微软雅黑" panose="020B0503020204020204" pitchFamily="34" charset="-122"/>
                </a:endParaRPr>
              </a:p>
            </p:txBody>
          </p:sp>
          <p:sp>
            <p:nvSpPr>
              <p:cNvPr id="202" name="Freeform 104">
                <a:extLst>
                  <a:ext uri="{FF2B5EF4-FFF2-40B4-BE49-F238E27FC236}">
                    <a16:creationId xmlns:a16="http://schemas.microsoft.com/office/drawing/2014/main" xmlns="" id="{99A7CE37-D912-1F4E-8397-64A3A7E8805D}"/>
                  </a:ext>
                </a:extLst>
              </p:cNvPr>
              <p:cNvSpPr>
                <a:spLocks/>
              </p:cNvSpPr>
              <p:nvPr/>
            </p:nvSpPr>
            <p:spPr bwMode="auto">
              <a:xfrm>
                <a:off x="6684963" y="1190626"/>
                <a:ext cx="207963" cy="525463"/>
              </a:xfrm>
              <a:custGeom>
                <a:avLst/>
                <a:gdLst>
                  <a:gd name="T0" fmla="*/ 55 w 55"/>
                  <a:gd name="T1" fmla="*/ 140 h 140"/>
                  <a:gd name="T2" fmla="*/ 31 w 55"/>
                  <a:gd name="T3" fmla="*/ 37 h 140"/>
                  <a:gd name="T4" fmla="*/ 31 w 55"/>
                  <a:gd name="T5" fmla="*/ 37 h 140"/>
                  <a:gd name="T6" fmla="*/ 31 w 55"/>
                  <a:gd name="T7" fmla="*/ 37 h 140"/>
                  <a:gd name="T8" fmla="*/ 30 w 55"/>
                  <a:gd name="T9" fmla="*/ 36 h 140"/>
                  <a:gd name="T10" fmla="*/ 30 w 55"/>
                  <a:gd name="T11" fmla="*/ 36 h 140"/>
                  <a:gd name="T12" fmla="*/ 19 w 55"/>
                  <a:gd name="T13" fmla="*/ 5 h 140"/>
                  <a:gd name="T14" fmla="*/ 21 w 55"/>
                  <a:gd name="T15" fmla="*/ 1 h 140"/>
                  <a:gd name="T16" fmla="*/ 9 w 55"/>
                  <a:gd name="T17" fmla="*/ 9 h 140"/>
                  <a:gd name="T18" fmla="*/ 4 w 55"/>
                  <a:gd name="T19" fmla="*/ 22 h 140"/>
                  <a:gd name="T20" fmla="*/ 14 w 55"/>
                  <a:gd name="T21" fmla="*/ 31 h 140"/>
                  <a:gd name="T22" fmla="*/ 0 w 55"/>
                  <a:gd name="T23" fmla="*/ 45 h 140"/>
                  <a:gd name="T24" fmla="*/ 55 w 55"/>
                  <a:gd name="T25"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140">
                    <a:moveTo>
                      <a:pt x="55" y="140"/>
                    </a:moveTo>
                    <a:cubicBezTo>
                      <a:pt x="31" y="37"/>
                      <a:pt x="31" y="37"/>
                      <a:pt x="31" y="37"/>
                    </a:cubicBezTo>
                    <a:cubicBezTo>
                      <a:pt x="31" y="37"/>
                      <a:pt x="31" y="37"/>
                      <a:pt x="31" y="37"/>
                    </a:cubicBezTo>
                    <a:cubicBezTo>
                      <a:pt x="31" y="37"/>
                      <a:pt x="31" y="37"/>
                      <a:pt x="31" y="37"/>
                    </a:cubicBezTo>
                    <a:cubicBezTo>
                      <a:pt x="30" y="36"/>
                      <a:pt x="30" y="36"/>
                      <a:pt x="30" y="36"/>
                    </a:cubicBezTo>
                    <a:cubicBezTo>
                      <a:pt x="30" y="36"/>
                      <a:pt x="30" y="36"/>
                      <a:pt x="30" y="36"/>
                    </a:cubicBezTo>
                    <a:cubicBezTo>
                      <a:pt x="19" y="5"/>
                      <a:pt x="19" y="5"/>
                      <a:pt x="19" y="5"/>
                    </a:cubicBezTo>
                    <a:cubicBezTo>
                      <a:pt x="19" y="5"/>
                      <a:pt x="19" y="3"/>
                      <a:pt x="21" y="1"/>
                    </a:cubicBezTo>
                    <a:cubicBezTo>
                      <a:pt x="22" y="0"/>
                      <a:pt x="9" y="9"/>
                      <a:pt x="9" y="9"/>
                    </a:cubicBezTo>
                    <a:cubicBezTo>
                      <a:pt x="4" y="22"/>
                      <a:pt x="4" y="22"/>
                      <a:pt x="4" y="22"/>
                    </a:cubicBezTo>
                    <a:cubicBezTo>
                      <a:pt x="14" y="31"/>
                      <a:pt x="14" y="31"/>
                      <a:pt x="14" y="31"/>
                    </a:cubicBezTo>
                    <a:cubicBezTo>
                      <a:pt x="0" y="45"/>
                      <a:pt x="0" y="45"/>
                      <a:pt x="0" y="45"/>
                    </a:cubicBezTo>
                    <a:lnTo>
                      <a:pt x="55" y="140"/>
                    </a:lnTo>
                    <a:close/>
                  </a:path>
                </a:pathLst>
              </a:custGeom>
              <a:solidFill>
                <a:srgbClr val="7769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191919"/>
                  </a:solidFill>
                  <a:latin typeface="微软雅黑" panose="020B0503020204020204" pitchFamily="34" charset="-122"/>
                  <a:ea typeface="微软雅黑" panose="020B0503020204020204" pitchFamily="34" charset="-122"/>
                </a:endParaRPr>
              </a:p>
            </p:txBody>
          </p:sp>
          <p:sp>
            <p:nvSpPr>
              <p:cNvPr id="203" name="Freeform 105">
                <a:extLst>
                  <a:ext uri="{FF2B5EF4-FFF2-40B4-BE49-F238E27FC236}">
                    <a16:creationId xmlns:a16="http://schemas.microsoft.com/office/drawing/2014/main" xmlns="" id="{54F43524-BE68-2C4D-83C0-F2555F05ECC6}"/>
                  </a:ext>
                </a:extLst>
              </p:cNvPr>
              <p:cNvSpPr>
                <a:spLocks/>
              </p:cNvSpPr>
              <p:nvPr/>
            </p:nvSpPr>
            <p:spPr bwMode="auto">
              <a:xfrm>
                <a:off x="6888163" y="1190626"/>
                <a:ext cx="222250" cy="525463"/>
              </a:xfrm>
              <a:custGeom>
                <a:avLst/>
                <a:gdLst>
                  <a:gd name="T0" fmla="*/ 46 w 59"/>
                  <a:gd name="T1" fmla="*/ 31 h 140"/>
                  <a:gd name="T2" fmla="*/ 56 w 59"/>
                  <a:gd name="T3" fmla="*/ 22 h 140"/>
                  <a:gd name="T4" fmla="*/ 50 w 59"/>
                  <a:gd name="T5" fmla="*/ 9 h 140"/>
                  <a:gd name="T6" fmla="*/ 38 w 59"/>
                  <a:gd name="T7" fmla="*/ 1 h 140"/>
                  <a:gd name="T8" fmla="*/ 40 w 59"/>
                  <a:gd name="T9" fmla="*/ 5 h 140"/>
                  <a:gd name="T10" fmla="*/ 29 w 59"/>
                  <a:gd name="T11" fmla="*/ 36 h 140"/>
                  <a:gd name="T12" fmla="*/ 29 w 59"/>
                  <a:gd name="T13" fmla="*/ 36 h 140"/>
                  <a:gd name="T14" fmla="*/ 0 w 59"/>
                  <a:gd name="T15" fmla="*/ 137 h 140"/>
                  <a:gd name="T16" fmla="*/ 0 w 59"/>
                  <a:gd name="T17" fmla="*/ 140 h 140"/>
                  <a:gd name="T18" fmla="*/ 2 w 59"/>
                  <a:gd name="T19" fmla="*/ 140 h 140"/>
                  <a:gd name="T20" fmla="*/ 2 w 59"/>
                  <a:gd name="T21" fmla="*/ 140 h 140"/>
                  <a:gd name="T22" fmla="*/ 59 w 59"/>
                  <a:gd name="T23" fmla="*/ 45 h 140"/>
                  <a:gd name="T24" fmla="*/ 46 w 59"/>
                  <a:gd name="T25" fmla="*/ 3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140">
                    <a:moveTo>
                      <a:pt x="46" y="31"/>
                    </a:moveTo>
                    <a:cubicBezTo>
                      <a:pt x="56" y="22"/>
                      <a:pt x="56" y="22"/>
                      <a:pt x="56" y="22"/>
                    </a:cubicBezTo>
                    <a:cubicBezTo>
                      <a:pt x="50" y="9"/>
                      <a:pt x="50" y="9"/>
                      <a:pt x="50" y="9"/>
                    </a:cubicBezTo>
                    <a:cubicBezTo>
                      <a:pt x="50" y="9"/>
                      <a:pt x="37" y="0"/>
                      <a:pt x="38" y="1"/>
                    </a:cubicBezTo>
                    <a:cubicBezTo>
                      <a:pt x="40" y="3"/>
                      <a:pt x="40" y="5"/>
                      <a:pt x="40" y="5"/>
                    </a:cubicBezTo>
                    <a:cubicBezTo>
                      <a:pt x="29" y="36"/>
                      <a:pt x="29" y="36"/>
                      <a:pt x="29" y="36"/>
                    </a:cubicBezTo>
                    <a:cubicBezTo>
                      <a:pt x="29" y="36"/>
                      <a:pt x="29" y="36"/>
                      <a:pt x="29" y="36"/>
                    </a:cubicBezTo>
                    <a:cubicBezTo>
                      <a:pt x="0" y="137"/>
                      <a:pt x="0" y="137"/>
                      <a:pt x="0" y="137"/>
                    </a:cubicBezTo>
                    <a:cubicBezTo>
                      <a:pt x="0" y="140"/>
                      <a:pt x="0" y="140"/>
                      <a:pt x="0" y="140"/>
                    </a:cubicBezTo>
                    <a:cubicBezTo>
                      <a:pt x="1" y="140"/>
                      <a:pt x="1" y="140"/>
                      <a:pt x="2" y="140"/>
                    </a:cubicBezTo>
                    <a:cubicBezTo>
                      <a:pt x="2" y="140"/>
                      <a:pt x="2" y="140"/>
                      <a:pt x="2" y="140"/>
                    </a:cubicBezTo>
                    <a:cubicBezTo>
                      <a:pt x="4" y="135"/>
                      <a:pt x="59" y="45"/>
                      <a:pt x="59" y="45"/>
                    </a:cubicBezTo>
                    <a:lnTo>
                      <a:pt x="46" y="31"/>
                    </a:lnTo>
                    <a:close/>
                  </a:path>
                </a:pathLst>
              </a:custGeom>
              <a:solidFill>
                <a:srgbClr val="7769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191919"/>
                  </a:solidFill>
                  <a:latin typeface="微软雅黑" panose="020B0503020204020204" pitchFamily="34" charset="-122"/>
                  <a:ea typeface="微软雅黑" panose="020B0503020204020204" pitchFamily="34" charset="-122"/>
                </a:endParaRPr>
              </a:p>
            </p:txBody>
          </p:sp>
          <p:sp>
            <p:nvSpPr>
              <p:cNvPr id="204" name="Freeform 106">
                <a:extLst>
                  <a:ext uri="{FF2B5EF4-FFF2-40B4-BE49-F238E27FC236}">
                    <a16:creationId xmlns:a16="http://schemas.microsoft.com/office/drawing/2014/main" xmlns="" id="{CA82516B-968D-FE46-8C0D-9843BF32CF4F}"/>
                  </a:ext>
                </a:extLst>
              </p:cNvPr>
              <p:cNvSpPr>
                <a:spLocks noEditPoints="1"/>
              </p:cNvSpPr>
              <p:nvPr/>
            </p:nvSpPr>
            <p:spPr bwMode="auto">
              <a:xfrm>
                <a:off x="6731001" y="885826"/>
                <a:ext cx="333375" cy="87313"/>
              </a:xfrm>
              <a:custGeom>
                <a:avLst/>
                <a:gdLst>
                  <a:gd name="T0" fmla="*/ 57 w 89"/>
                  <a:gd name="T1" fmla="*/ 2 h 23"/>
                  <a:gd name="T2" fmla="*/ 45 w 89"/>
                  <a:gd name="T3" fmla="*/ 4 h 23"/>
                  <a:gd name="T4" fmla="*/ 32 w 89"/>
                  <a:gd name="T5" fmla="*/ 2 h 23"/>
                  <a:gd name="T6" fmla="*/ 0 w 89"/>
                  <a:gd name="T7" fmla="*/ 1 h 23"/>
                  <a:gd name="T8" fmla="*/ 1 w 89"/>
                  <a:gd name="T9" fmla="*/ 5 h 23"/>
                  <a:gd name="T10" fmla="*/ 3 w 89"/>
                  <a:gd name="T11" fmla="*/ 8 h 23"/>
                  <a:gd name="T12" fmla="*/ 12 w 89"/>
                  <a:gd name="T13" fmla="*/ 21 h 23"/>
                  <a:gd name="T14" fmla="*/ 37 w 89"/>
                  <a:gd name="T15" fmla="*/ 18 h 23"/>
                  <a:gd name="T16" fmla="*/ 45 w 89"/>
                  <a:gd name="T17" fmla="*/ 8 h 23"/>
                  <a:gd name="T18" fmla="*/ 52 w 89"/>
                  <a:gd name="T19" fmla="*/ 18 h 23"/>
                  <a:gd name="T20" fmla="*/ 77 w 89"/>
                  <a:gd name="T21" fmla="*/ 21 h 23"/>
                  <a:gd name="T22" fmla="*/ 86 w 89"/>
                  <a:gd name="T23" fmla="*/ 8 h 23"/>
                  <a:gd name="T24" fmla="*/ 88 w 89"/>
                  <a:gd name="T25" fmla="*/ 5 h 23"/>
                  <a:gd name="T26" fmla="*/ 89 w 89"/>
                  <a:gd name="T27" fmla="*/ 1 h 23"/>
                  <a:gd name="T28" fmla="*/ 57 w 89"/>
                  <a:gd name="T29" fmla="*/ 2 h 23"/>
                  <a:gd name="T30" fmla="*/ 38 w 89"/>
                  <a:gd name="T31" fmla="*/ 9 h 23"/>
                  <a:gd name="T32" fmla="*/ 14 w 89"/>
                  <a:gd name="T33" fmla="*/ 19 h 23"/>
                  <a:gd name="T34" fmla="*/ 7 w 89"/>
                  <a:gd name="T35" fmla="*/ 6 h 23"/>
                  <a:gd name="T36" fmla="*/ 34 w 89"/>
                  <a:gd name="T37" fmla="*/ 4 h 23"/>
                  <a:gd name="T38" fmla="*/ 38 w 89"/>
                  <a:gd name="T39" fmla="*/ 9 h 23"/>
                  <a:gd name="T40" fmla="*/ 75 w 89"/>
                  <a:gd name="T41" fmla="*/ 19 h 23"/>
                  <a:gd name="T42" fmla="*/ 51 w 89"/>
                  <a:gd name="T43" fmla="*/ 9 h 23"/>
                  <a:gd name="T44" fmla="*/ 55 w 89"/>
                  <a:gd name="T45" fmla="*/ 4 h 23"/>
                  <a:gd name="T46" fmla="*/ 82 w 89"/>
                  <a:gd name="T47" fmla="*/ 6 h 23"/>
                  <a:gd name="T48" fmla="*/ 75 w 89"/>
                  <a:gd name="T49"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9" h="23">
                    <a:moveTo>
                      <a:pt x="57" y="2"/>
                    </a:moveTo>
                    <a:cubicBezTo>
                      <a:pt x="51" y="2"/>
                      <a:pt x="48" y="4"/>
                      <a:pt x="45" y="4"/>
                    </a:cubicBezTo>
                    <a:cubicBezTo>
                      <a:pt x="41" y="4"/>
                      <a:pt x="38" y="2"/>
                      <a:pt x="32" y="2"/>
                    </a:cubicBezTo>
                    <a:cubicBezTo>
                      <a:pt x="26" y="1"/>
                      <a:pt x="13" y="0"/>
                      <a:pt x="0" y="1"/>
                    </a:cubicBezTo>
                    <a:cubicBezTo>
                      <a:pt x="1" y="5"/>
                      <a:pt x="1" y="5"/>
                      <a:pt x="1" y="5"/>
                    </a:cubicBezTo>
                    <a:cubicBezTo>
                      <a:pt x="1" y="5"/>
                      <a:pt x="3" y="6"/>
                      <a:pt x="3" y="8"/>
                    </a:cubicBezTo>
                    <a:cubicBezTo>
                      <a:pt x="4" y="10"/>
                      <a:pt x="6" y="19"/>
                      <a:pt x="12" y="21"/>
                    </a:cubicBezTo>
                    <a:cubicBezTo>
                      <a:pt x="18" y="22"/>
                      <a:pt x="31" y="23"/>
                      <a:pt x="37" y="18"/>
                    </a:cubicBezTo>
                    <a:cubicBezTo>
                      <a:pt x="42" y="13"/>
                      <a:pt x="40" y="8"/>
                      <a:pt x="45" y="8"/>
                    </a:cubicBezTo>
                    <a:cubicBezTo>
                      <a:pt x="49" y="8"/>
                      <a:pt x="47" y="13"/>
                      <a:pt x="52" y="18"/>
                    </a:cubicBezTo>
                    <a:cubicBezTo>
                      <a:pt x="58" y="23"/>
                      <a:pt x="71" y="22"/>
                      <a:pt x="77" y="21"/>
                    </a:cubicBezTo>
                    <a:cubicBezTo>
                      <a:pt x="84" y="19"/>
                      <a:pt x="85" y="10"/>
                      <a:pt x="86" y="8"/>
                    </a:cubicBezTo>
                    <a:cubicBezTo>
                      <a:pt x="87" y="6"/>
                      <a:pt x="88" y="5"/>
                      <a:pt x="88" y="5"/>
                    </a:cubicBezTo>
                    <a:cubicBezTo>
                      <a:pt x="89" y="1"/>
                      <a:pt x="89" y="1"/>
                      <a:pt x="89" y="1"/>
                    </a:cubicBezTo>
                    <a:cubicBezTo>
                      <a:pt x="76" y="0"/>
                      <a:pt x="63" y="1"/>
                      <a:pt x="57" y="2"/>
                    </a:cubicBezTo>
                    <a:close/>
                    <a:moveTo>
                      <a:pt x="38" y="9"/>
                    </a:moveTo>
                    <a:cubicBezTo>
                      <a:pt x="35" y="23"/>
                      <a:pt x="21" y="20"/>
                      <a:pt x="14" y="19"/>
                    </a:cubicBezTo>
                    <a:cubicBezTo>
                      <a:pt x="7" y="18"/>
                      <a:pt x="7" y="7"/>
                      <a:pt x="7" y="6"/>
                    </a:cubicBezTo>
                    <a:cubicBezTo>
                      <a:pt x="9" y="1"/>
                      <a:pt x="28" y="3"/>
                      <a:pt x="34" y="4"/>
                    </a:cubicBezTo>
                    <a:cubicBezTo>
                      <a:pt x="39" y="5"/>
                      <a:pt x="38" y="9"/>
                      <a:pt x="38" y="9"/>
                    </a:cubicBezTo>
                    <a:close/>
                    <a:moveTo>
                      <a:pt x="75" y="19"/>
                    </a:moveTo>
                    <a:cubicBezTo>
                      <a:pt x="68" y="20"/>
                      <a:pt x="54" y="23"/>
                      <a:pt x="51" y="9"/>
                    </a:cubicBezTo>
                    <a:cubicBezTo>
                      <a:pt x="51" y="9"/>
                      <a:pt x="50" y="5"/>
                      <a:pt x="55" y="4"/>
                    </a:cubicBezTo>
                    <a:cubicBezTo>
                      <a:pt x="61" y="3"/>
                      <a:pt x="80" y="1"/>
                      <a:pt x="82" y="6"/>
                    </a:cubicBezTo>
                    <a:cubicBezTo>
                      <a:pt x="82" y="7"/>
                      <a:pt x="82" y="18"/>
                      <a:pt x="75" y="19"/>
                    </a:cubicBezTo>
                    <a:close/>
                  </a:path>
                </a:pathLst>
              </a:custGeom>
              <a:solidFill>
                <a:srgbClr val="423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191919"/>
                  </a:solidFill>
                  <a:latin typeface="微软雅黑" panose="020B0503020204020204" pitchFamily="34" charset="-122"/>
                  <a:ea typeface="微软雅黑" panose="020B0503020204020204" pitchFamily="34" charset="-122"/>
                </a:endParaRPr>
              </a:p>
            </p:txBody>
          </p:sp>
        </p:grpSp>
        <p:grpSp>
          <p:nvGrpSpPr>
            <p:cNvPr id="159" name="组合 158">
              <a:extLst>
                <a:ext uri="{FF2B5EF4-FFF2-40B4-BE49-F238E27FC236}">
                  <a16:creationId xmlns:a16="http://schemas.microsoft.com/office/drawing/2014/main" xmlns="" id="{D0D62325-31F4-494D-A5F0-A6F35B3BBF2C}"/>
                </a:ext>
              </a:extLst>
            </p:cNvPr>
            <p:cNvGrpSpPr/>
            <p:nvPr/>
          </p:nvGrpSpPr>
          <p:grpSpPr>
            <a:xfrm>
              <a:off x="8690723" y="1877872"/>
              <a:ext cx="615400" cy="670421"/>
              <a:chOff x="4594226" y="319088"/>
              <a:chExt cx="1397000" cy="1397001"/>
            </a:xfrm>
          </p:grpSpPr>
          <p:sp>
            <p:nvSpPr>
              <p:cNvPr id="180" name="Oval 9">
                <a:extLst>
                  <a:ext uri="{FF2B5EF4-FFF2-40B4-BE49-F238E27FC236}">
                    <a16:creationId xmlns:a16="http://schemas.microsoft.com/office/drawing/2014/main" xmlns="" id="{3457A120-35E7-5D47-96E6-CFAD47F45CAF}"/>
                  </a:ext>
                </a:extLst>
              </p:cNvPr>
              <p:cNvSpPr>
                <a:spLocks noChangeArrowheads="1"/>
              </p:cNvSpPr>
              <p:nvPr/>
            </p:nvSpPr>
            <p:spPr bwMode="auto">
              <a:xfrm>
                <a:off x="4594226" y="319088"/>
                <a:ext cx="1397000" cy="1397000"/>
              </a:xfrm>
              <a:prstGeom prst="ellipse">
                <a:avLst/>
              </a:prstGeom>
              <a:solidFill>
                <a:srgbClr val="FF6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191919"/>
                  </a:solidFill>
                  <a:latin typeface="微软雅黑" panose="020B0503020204020204" pitchFamily="34" charset="-122"/>
                  <a:ea typeface="微软雅黑" panose="020B0503020204020204" pitchFamily="34" charset="-122"/>
                </a:endParaRPr>
              </a:p>
            </p:txBody>
          </p:sp>
          <p:sp>
            <p:nvSpPr>
              <p:cNvPr id="181" name="Freeform 107">
                <a:extLst>
                  <a:ext uri="{FF2B5EF4-FFF2-40B4-BE49-F238E27FC236}">
                    <a16:creationId xmlns:a16="http://schemas.microsoft.com/office/drawing/2014/main" xmlns="" id="{AE9814A3-59AD-934E-A17F-FC71337EC544}"/>
                  </a:ext>
                </a:extLst>
              </p:cNvPr>
              <p:cNvSpPr>
                <a:spLocks/>
              </p:cNvSpPr>
              <p:nvPr/>
            </p:nvSpPr>
            <p:spPr bwMode="auto">
              <a:xfrm>
                <a:off x="5103813" y="1033463"/>
                <a:ext cx="387350" cy="146050"/>
              </a:xfrm>
              <a:custGeom>
                <a:avLst/>
                <a:gdLst>
                  <a:gd name="T0" fmla="*/ 9 w 103"/>
                  <a:gd name="T1" fmla="*/ 30 h 39"/>
                  <a:gd name="T2" fmla="*/ 51 w 103"/>
                  <a:gd name="T3" fmla="*/ 39 h 39"/>
                  <a:gd name="T4" fmla="*/ 93 w 103"/>
                  <a:gd name="T5" fmla="*/ 30 h 39"/>
                  <a:gd name="T6" fmla="*/ 103 w 103"/>
                  <a:gd name="T7" fmla="*/ 3 h 39"/>
                  <a:gd name="T8" fmla="*/ 0 w 103"/>
                  <a:gd name="T9" fmla="*/ 0 h 39"/>
                  <a:gd name="T10" fmla="*/ 9 w 103"/>
                  <a:gd name="T11" fmla="*/ 30 h 39"/>
                </a:gdLst>
                <a:ahLst/>
                <a:cxnLst>
                  <a:cxn ang="0">
                    <a:pos x="T0" y="T1"/>
                  </a:cxn>
                  <a:cxn ang="0">
                    <a:pos x="T2" y="T3"/>
                  </a:cxn>
                  <a:cxn ang="0">
                    <a:pos x="T4" y="T5"/>
                  </a:cxn>
                  <a:cxn ang="0">
                    <a:pos x="T6" y="T7"/>
                  </a:cxn>
                  <a:cxn ang="0">
                    <a:pos x="T8" y="T9"/>
                  </a:cxn>
                  <a:cxn ang="0">
                    <a:pos x="T10" y="T11"/>
                  </a:cxn>
                </a:cxnLst>
                <a:rect l="0" t="0" r="r" b="b"/>
                <a:pathLst>
                  <a:path w="103" h="39">
                    <a:moveTo>
                      <a:pt x="9" y="30"/>
                    </a:moveTo>
                    <a:cubicBezTo>
                      <a:pt x="9" y="30"/>
                      <a:pt x="25" y="39"/>
                      <a:pt x="51" y="39"/>
                    </a:cubicBezTo>
                    <a:cubicBezTo>
                      <a:pt x="77" y="39"/>
                      <a:pt x="93" y="30"/>
                      <a:pt x="93" y="30"/>
                    </a:cubicBezTo>
                    <a:cubicBezTo>
                      <a:pt x="103" y="3"/>
                      <a:pt x="103" y="3"/>
                      <a:pt x="103" y="3"/>
                    </a:cubicBezTo>
                    <a:cubicBezTo>
                      <a:pt x="0" y="0"/>
                      <a:pt x="0" y="0"/>
                      <a:pt x="0" y="0"/>
                    </a:cubicBezTo>
                    <a:lnTo>
                      <a:pt x="9" y="30"/>
                    </a:lnTo>
                    <a:close/>
                  </a:path>
                </a:pathLst>
              </a:custGeom>
              <a:solidFill>
                <a:srgbClr val="3A26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191919"/>
                  </a:solidFill>
                  <a:latin typeface="微软雅黑" panose="020B0503020204020204" pitchFamily="34" charset="-122"/>
                  <a:ea typeface="微软雅黑" panose="020B0503020204020204" pitchFamily="34" charset="-122"/>
                </a:endParaRPr>
              </a:p>
            </p:txBody>
          </p:sp>
          <p:sp>
            <p:nvSpPr>
              <p:cNvPr id="182" name="Freeform 108">
                <a:extLst>
                  <a:ext uri="{FF2B5EF4-FFF2-40B4-BE49-F238E27FC236}">
                    <a16:creationId xmlns:a16="http://schemas.microsoft.com/office/drawing/2014/main" xmlns="" id="{4C8179B7-3DAC-F84B-B5D1-7534173AC65D}"/>
                  </a:ext>
                </a:extLst>
              </p:cNvPr>
              <p:cNvSpPr>
                <a:spLocks/>
              </p:cNvSpPr>
              <p:nvPr/>
            </p:nvSpPr>
            <p:spPr bwMode="auto">
              <a:xfrm>
                <a:off x="4999038" y="1081088"/>
                <a:ext cx="574675" cy="334963"/>
              </a:xfrm>
              <a:custGeom>
                <a:avLst/>
                <a:gdLst>
                  <a:gd name="T0" fmla="*/ 153 w 153"/>
                  <a:gd name="T1" fmla="*/ 80 h 89"/>
                  <a:gd name="T2" fmla="*/ 103 w 153"/>
                  <a:gd name="T3" fmla="*/ 33 h 89"/>
                  <a:gd name="T4" fmla="*/ 101 w 153"/>
                  <a:gd name="T5" fmla="*/ 2 h 89"/>
                  <a:gd name="T6" fmla="*/ 81 w 153"/>
                  <a:gd name="T7" fmla="*/ 1 h 89"/>
                  <a:gd name="T8" fmla="*/ 81 w 153"/>
                  <a:gd name="T9" fmla="*/ 0 h 89"/>
                  <a:gd name="T10" fmla="*/ 56 w 153"/>
                  <a:gd name="T11" fmla="*/ 2 h 89"/>
                  <a:gd name="T12" fmla="*/ 54 w 153"/>
                  <a:gd name="T13" fmla="*/ 33 h 89"/>
                  <a:gd name="T14" fmla="*/ 0 w 153"/>
                  <a:gd name="T15" fmla="*/ 80 h 89"/>
                  <a:gd name="T16" fmla="*/ 81 w 153"/>
                  <a:gd name="T17" fmla="*/ 89 h 89"/>
                  <a:gd name="T18" fmla="*/ 81 w 153"/>
                  <a:gd name="T19" fmla="*/ 86 h 89"/>
                  <a:gd name="T20" fmla="*/ 153 w 153"/>
                  <a:gd name="T21" fmla="*/ 8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89">
                    <a:moveTo>
                      <a:pt x="153" y="80"/>
                    </a:moveTo>
                    <a:cubicBezTo>
                      <a:pt x="153" y="80"/>
                      <a:pt x="107" y="55"/>
                      <a:pt x="103" y="33"/>
                    </a:cubicBezTo>
                    <a:cubicBezTo>
                      <a:pt x="101" y="19"/>
                      <a:pt x="101" y="2"/>
                      <a:pt x="101" y="2"/>
                    </a:cubicBezTo>
                    <a:cubicBezTo>
                      <a:pt x="81" y="1"/>
                      <a:pt x="81" y="1"/>
                      <a:pt x="81" y="1"/>
                    </a:cubicBezTo>
                    <a:cubicBezTo>
                      <a:pt x="81" y="0"/>
                      <a:pt x="81" y="0"/>
                      <a:pt x="81" y="0"/>
                    </a:cubicBezTo>
                    <a:cubicBezTo>
                      <a:pt x="56" y="2"/>
                      <a:pt x="56" y="2"/>
                      <a:pt x="56" y="2"/>
                    </a:cubicBezTo>
                    <a:cubicBezTo>
                      <a:pt x="56" y="2"/>
                      <a:pt x="56" y="19"/>
                      <a:pt x="54" y="33"/>
                    </a:cubicBezTo>
                    <a:cubicBezTo>
                      <a:pt x="50" y="55"/>
                      <a:pt x="0" y="80"/>
                      <a:pt x="0" y="80"/>
                    </a:cubicBezTo>
                    <a:cubicBezTo>
                      <a:pt x="81" y="89"/>
                      <a:pt x="81" y="89"/>
                      <a:pt x="81" y="89"/>
                    </a:cubicBezTo>
                    <a:cubicBezTo>
                      <a:pt x="81" y="86"/>
                      <a:pt x="81" y="86"/>
                      <a:pt x="81" y="86"/>
                    </a:cubicBezTo>
                    <a:lnTo>
                      <a:pt x="153" y="80"/>
                    </a:lnTo>
                    <a:close/>
                  </a:path>
                </a:pathLst>
              </a:custGeom>
              <a:solidFill>
                <a:srgbClr val="EAAD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191919"/>
                  </a:solidFill>
                  <a:latin typeface="微软雅黑" panose="020B0503020204020204" pitchFamily="34" charset="-122"/>
                  <a:ea typeface="微软雅黑" panose="020B0503020204020204" pitchFamily="34" charset="-122"/>
                </a:endParaRPr>
              </a:p>
            </p:txBody>
          </p:sp>
          <p:sp>
            <p:nvSpPr>
              <p:cNvPr id="183" name="Freeform 109">
                <a:extLst>
                  <a:ext uri="{FF2B5EF4-FFF2-40B4-BE49-F238E27FC236}">
                    <a16:creationId xmlns:a16="http://schemas.microsoft.com/office/drawing/2014/main" xmlns="" id="{DBB58C19-E039-544E-AC03-D9151B7474EC}"/>
                  </a:ext>
                </a:extLst>
              </p:cNvPr>
              <p:cNvSpPr>
                <a:spLocks/>
              </p:cNvSpPr>
              <p:nvPr/>
            </p:nvSpPr>
            <p:spPr bwMode="auto">
              <a:xfrm>
                <a:off x="5205413" y="1081088"/>
                <a:ext cx="176213" cy="142875"/>
              </a:xfrm>
              <a:custGeom>
                <a:avLst/>
                <a:gdLst>
                  <a:gd name="T0" fmla="*/ 46 w 47"/>
                  <a:gd name="T1" fmla="*/ 2 h 38"/>
                  <a:gd name="T2" fmla="*/ 26 w 47"/>
                  <a:gd name="T3" fmla="*/ 1 h 38"/>
                  <a:gd name="T4" fmla="*/ 26 w 47"/>
                  <a:gd name="T5" fmla="*/ 0 h 38"/>
                  <a:gd name="T6" fmla="*/ 1 w 47"/>
                  <a:gd name="T7" fmla="*/ 2 h 38"/>
                  <a:gd name="T8" fmla="*/ 0 w 47"/>
                  <a:gd name="T9" fmla="*/ 24 h 38"/>
                  <a:gd name="T10" fmla="*/ 24 w 47"/>
                  <a:gd name="T11" fmla="*/ 38 h 38"/>
                  <a:gd name="T12" fmla="*/ 47 w 47"/>
                  <a:gd name="T13" fmla="*/ 26 h 38"/>
                  <a:gd name="T14" fmla="*/ 46 w 47"/>
                  <a:gd name="T15" fmla="*/ 2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8">
                    <a:moveTo>
                      <a:pt x="46" y="2"/>
                    </a:moveTo>
                    <a:cubicBezTo>
                      <a:pt x="26" y="1"/>
                      <a:pt x="26" y="1"/>
                      <a:pt x="26" y="1"/>
                    </a:cubicBezTo>
                    <a:cubicBezTo>
                      <a:pt x="26" y="0"/>
                      <a:pt x="26" y="0"/>
                      <a:pt x="26" y="0"/>
                    </a:cubicBezTo>
                    <a:cubicBezTo>
                      <a:pt x="1" y="2"/>
                      <a:pt x="1" y="2"/>
                      <a:pt x="1" y="2"/>
                    </a:cubicBezTo>
                    <a:cubicBezTo>
                      <a:pt x="1" y="2"/>
                      <a:pt x="1" y="13"/>
                      <a:pt x="0" y="24"/>
                    </a:cubicBezTo>
                    <a:cubicBezTo>
                      <a:pt x="7" y="32"/>
                      <a:pt x="19" y="38"/>
                      <a:pt x="24" y="38"/>
                    </a:cubicBezTo>
                    <a:cubicBezTo>
                      <a:pt x="30" y="38"/>
                      <a:pt x="40" y="33"/>
                      <a:pt x="47" y="26"/>
                    </a:cubicBezTo>
                    <a:cubicBezTo>
                      <a:pt x="46" y="14"/>
                      <a:pt x="46" y="2"/>
                      <a:pt x="46" y="2"/>
                    </a:cubicBezTo>
                    <a:close/>
                  </a:path>
                </a:pathLst>
              </a:custGeom>
              <a:solidFill>
                <a:srgbClr val="D892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191919"/>
                  </a:solidFill>
                  <a:latin typeface="微软雅黑" panose="020B0503020204020204" pitchFamily="34" charset="-122"/>
                  <a:ea typeface="微软雅黑" panose="020B0503020204020204" pitchFamily="34" charset="-122"/>
                </a:endParaRPr>
              </a:p>
            </p:txBody>
          </p:sp>
          <p:sp>
            <p:nvSpPr>
              <p:cNvPr id="184" name="Freeform 110">
                <a:extLst>
                  <a:ext uri="{FF2B5EF4-FFF2-40B4-BE49-F238E27FC236}">
                    <a16:creationId xmlns:a16="http://schemas.microsoft.com/office/drawing/2014/main" xmlns="" id="{D8FE2479-980B-3049-9837-D6EE1FC527E5}"/>
                  </a:ext>
                </a:extLst>
              </p:cNvPr>
              <p:cNvSpPr>
                <a:spLocks/>
              </p:cNvSpPr>
              <p:nvPr/>
            </p:nvSpPr>
            <p:spPr bwMode="auto">
              <a:xfrm>
                <a:off x="5103813" y="750888"/>
                <a:ext cx="387350" cy="461963"/>
              </a:xfrm>
              <a:custGeom>
                <a:avLst/>
                <a:gdLst>
                  <a:gd name="T0" fmla="*/ 3 w 103"/>
                  <a:gd name="T1" fmla="*/ 60 h 123"/>
                  <a:gd name="T2" fmla="*/ 8 w 103"/>
                  <a:gd name="T3" fmla="*/ 58 h 123"/>
                  <a:gd name="T4" fmla="*/ 51 w 103"/>
                  <a:gd name="T5" fmla="*/ 0 h 123"/>
                  <a:gd name="T6" fmla="*/ 95 w 103"/>
                  <a:gd name="T7" fmla="*/ 58 h 123"/>
                  <a:gd name="T8" fmla="*/ 100 w 103"/>
                  <a:gd name="T9" fmla="*/ 60 h 123"/>
                  <a:gd name="T10" fmla="*/ 98 w 103"/>
                  <a:gd name="T11" fmla="*/ 72 h 123"/>
                  <a:gd name="T12" fmla="*/ 90 w 103"/>
                  <a:gd name="T13" fmla="*/ 84 h 123"/>
                  <a:gd name="T14" fmla="*/ 79 w 103"/>
                  <a:gd name="T15" fmla="*/ 105 h 123"/>
                  <a:gd name="T16" fmla="*/ 51 w 103"/>
                  <a:gd name="T17" fmla="*/ 123 h 123"/>
                  <a:gd name="T18" fmla="*/ 24 w 103"/>
                  <a:gd name="T19" fmla="*/ 105 h 123"/>
                  <a:gd name="T20" fmla="*/ 13 w 103"/>
                  <a:gd name="T21" fmla="*/ 84 h 123"/>
                  <a:gd name="T22" fmla="*/ 5 w 103"/>
                  <a:gd name="T23" fmla="*/ 72 h 123"/>
                  <a:gd name="T24" fmla="*/ 3 w 103"/>
                  <a:gd name="T25" fmla="*/ 6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 h="123">
                    <a:moveTo>
                      <a:pt x="3" y="60"/>
                    </a:moveTo>
                    <a:cubicBezTo>
                      <a:pt x="3" y="53"/>
                      <a:pt x="8" y="58"/>
                      <a:pt x="8" y="58"/>
                    </a:cubicBezTo>
                    <a:cubicBezTo>
                      <a:pt x="8" y="58"/>
                      <a:pt x="0" y="0"/>
                      <a:pt x="51" y="0"/>
                    </a:cubicBezTo>
                    <a:cubicBezTo>
                      <a:pt x="103" y="0"/>
                      <a:pt x="95" y="58"/>
                      <a:pt x="95" y="58"/>
                    </a:cubicBezTo>
                    <a:cubicBezTo>
                      <a:pt x="95" y="58"/>
                      <a:pt x="100" y="53"/>
                      <a:pt x="100" y="60"/>
                    </a:cubicBezTo>
                    <a:cubicBezTo>
                      <a:pt x="100" y="67"/>
                      <a:pt x="98" y="72"/>
                      <a:pt x="98" y="72"/>
                    </a:cubicBezTo>
                    <a:cubicBezTo>
                      <a:pt x="98" y="72"/>
                      <a:pt x="97" y="80"/>
                      <a:pt x="90" y="84"/>
                    </a:cubicBezTo>
                    <a:cubicBezTo>
                      <a:pt x="90" y="84"/>
                      <a:pt x="86" y="96"/>
                      <a:pt x="79" y="105"/>
                    </a:cubicBezTo>
                    <a:cubicBezTo>
                      <a:pt x="72" y="115"/>
                      <a:pt x="58" y="123"/>
                      <a:pt x="51" y="123"/>
                    </a:cubicBezTo>
                    <a:cubicBezTo>
                      <a:pt x="45" y="123"/>
                      <a:pt x="31" y="115"/>
                      <a:pt x="24" y="105"/>
                    </a:cubicBezTo>
                    <a:cubicBezTo>
                      <a:pt x="17" y="96"/>
                      <a:pt x="13" y="84"/>
                      <a:pt x="13" y="84"/>
                    </a:cubicBezTo>
                    <a:cubicBezTo>
                      <a:pt x="5" y="80"/>
                      <a:pt x="5" y="72"/>
                      <a:pt x="5" y="72"/>
                    </a:cubicBezTo>
                    <a:cubicBezTo>
                      <a:pt x="5" y="72"/>
                      <a:pt x="3" y="67"/>
                      <a:pt x="3" y="60"/>
                    </a:cubicBezTo>
                    <a:close/>
                  </a:path>
                </a:pathLst>
              </a:custGeom>
              <a:solidFill>
                <a:srgbClr val="F4BD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191919"/>
                  </a:solidFill>
                  <a:latin typeface="微软雅黑" panose="020B0503020204020204" pitchFamily="34" charset="-122"/>
                  <a:ea typeface="微软雅黑" panose="020B0503020204020204" pitchFamily="34" charset="-122"/>
                </a:endParaRPr>
              </a:p>
            </p:txBody>
          </p:sp>
          <p:sp>
            <p:nvSpPr>
              <p:cNvPr id="185" name="Freeform 111">
                <a:extLst>
                  <a:ext uri="{FF2B5EF4-FFF2-40B4-BE49-F238E27FC236}">
                    <a16:creationId xmlns:a16="http://schemas.microsoft.com/office/drawing/2014/main" xmlns="" id="{2A27C0CB-2DB3-8F43-945F-8B0A3575EF98}"/>
                  </a:ext>
                </a:extLst>
              </p:cNvPr>
              <p:cNvSpPr>
                <a:spLocks/>
              </p:cNvSpPr>
              <p:nvPr/>
            </p:nvSpPr>
            <p:spPr bwMode="auto">
              <a:xfrm>
                <a:off x="5051426" y="679451"/>
                <a:ext cx="492125" cy="488950"/>
              </a:xfrm>
              <a:custGeom>
                <a:avLst/>
                <a:gdLst>
                  <a:gd name="T0" fmla="*/ 111 w 131"/>
                  <a:gd name="T1" fmla="*/ 21 h 130"/>
                  <a:gd name="T2" fmla="*/ 65 w 131"/>
                  <a:gd name="T3" fmla="*/ 0 h 130"/>
                  <a:gd name="T4" fmla="*/ 19 w 131"/>
                  <a:gd name="T5" fmla="*/ 21 h 130"/>
                  <a:gd name="T6" fmla="*/ 28 w 131"/>
                  <a:gd name="T7" fmla="*/ 127 h 130"/>
                  <a:gd name="T8" fmla="*/ 42 w 131"/>
                  <a:gd name="T9" fmla="*/ 43 h 130"/>
                  <a:gd name="T10" fmla="*/ 60 w 131"/>
                  <a:gd name="T11" fmla="*/ 60 h 130"/>
                  <a:gd name="T12" fmla="*/ 108 w 131"/>
                  <a:gd name="T13" fmla="*/ 67 h 130"/>
                  <a:gd name="T14" fmla="*/ 103 w 131"/>
                  <a:gd name="T15" fmla="*/ 126 h 130"/>
                  <a:gd name="T16" fmla="*/ 111 w 131"/>
                  <a:gd name="T17" fmla="*/ 21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30">
                    <a:moveTo>
                      <a:pt x="111" y="21"/>
                    </a:moveTo>
                    <a:cubicBezTo>
                      <a:pt x="97" y="4"/>
                      <a:pt x="81" y="0"/>
                      <a:pt x="65" y="0"/>
                    </a:cubicBezTo>
                    <a:cubicBezTo>
                      <a:pt x="50" y="0"/>
                      <a:pt x="34" y="4"/>
                      <a:pt x="19" y="21"/>
                    </a:cubicBezTo>
                    <a:cubicBezTo>
                      <a:pt x="0" y="44"/>
                      <a:pt x="28" y="127"/>
                      <a:pt x="28" y="127"/>
                    </a:cubicBezTo>
                    <a:cubicBezTo>
                      <a:pt x="29" y="130"/>
                      <a:pt x="9" y="60"/>
                      <a:pt x="42" y="43"/>
                    </a:cubicBezTo>
                    <a:cubicBezTo>
                      <a:pt x="49" y="52"/>
                      <a:pt x="60" y="60"/>
                      <a:pt x="60" y="60"/>
                    </a:cubicBezTo>
                    <a:cubicBezTo>
                      <a:pt x="60" y="60"/>
                      <a:pt x="81" y="77"/>
                      <a:pt x="108" y="67"/>
                    </a:cubicBezTo>
                    <a:cubicBezTo>
                      <a:pt x="113" y="89"/>
                      <a:pt x="102" y="128"/>
                      <a:pt x="103" y="126"/>
                    </a:cubicBezTo>
                    <a:cubicBezTo>
                      <a:pt x="103" y="126"/>
                      <a:pt x="131" y="46"/>
                      <a:pt x="111" y="21"/>
                    </a:cubicBezTo>
                    <a:close/>
                  </a:path>
                </a:pathLst>
              </a:custGeom>
              <a:solidFill>
                <a:srgbClr val="D395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191919"/>
                  </a:solidFill>
                  <a:latin typeface="微软雅黑" panose="020B0503020204020204" pitchFamily="34" charset="-122"/>
                  <a:ea typeface="微软雅黑" panose="020B0503020204020204" pitchFamily="34" charset="-122"/>
                </a:endParaRPr>
              </a:p>
            </p:txBody>
          </p:sp>
          <p:sp>
            <p:nvSpPr>
              <p:cNvPr id="186" name="Freeform 112">
                <a:extLst>
                  <a:ext uri="{FF2B5EF4-FFF2-40B4-BE49-F238E27FC236}">
                    <a16:creationId xmlns:a16="http://schemas.microsoft.com/office/drawing/2014/main" xmlns="" id="{B569BFA1-1E9C-AE41-BB98-45B195756FA8}"/>
                  </a:ext>
                </a:extLst>
              </p:cNvPr>
              <p:cNvSpPr>
                <a:spLocks/>
              </p:cNvSpPr>
              <p:nvPr/>
            </p:nvSpPr>
            <p:spPr bwMode="auto">
              <a:xfrm>
                <a:off x="5051426" y="668338"/>
                <a:ext cx="492125" cy="514350"/>
              </a:xfrm>
              <a:custGeom>
                <a:avLst/>
                <a:gdLst>
                  <a:gd name="T0" fmla="*/ 111 w 131"/>
                  <a:gd name="T1" fmla="*/ 21 h 137"/>
                  <a:gd name="T2" fmla="*/ 65 w 131"/>
                  <a:gd name="T3" fmla="*/ 0 h 137"/>
                  <a:gd name="T4" fmla="*/ 19 w 131"/>
                  <a:gd name="T5" fmla="*/ 21 h 137"/>
                  <a:gd name="T6" fmla="*/ 20 w 131"/>
                  <a:gd name="T7" fmla="*/ 129 h 137"/>
                  <a:gd name="T8" fmla="*/ 30 w 131"/>
                  <a:gd name="T9" fmla="*/ 134 h 137"/>
                  <a:gd name="T10" fmla="*/ 42 w 131"/>
                  <a:gd name="T11" fmla="*/ 42 h 137"/>
                  <a:gd name="T12" fmla="*/ 60 w 131"/>
                  <a:gd name="T13" fmla="*/ 59 h 137"/>
                  <a:gd name="T14" fmla="*/ 107 w 131"/>
                  <a:gd name="T15" fmla="*/ 68 h 137"/>
                  <a:gd name="T16" fmla="*/ 101 w 131"/>
                  <a:gd name="T17" fmla="*/ 134 h 137"/>
                  <a:gd name="T18" fmla="*/ 111 w 131"/>
                  <a:gd name="T19" fmla="*/ 129 h 137"/>
                  <a:gd name="T20" fmla="*/ 111 w 131"/>
                  <a:gd name="T21" fmla="*/ 2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37">
                    <a:moveTo>
                      <a:pt x="111" y="21"/>
                    </a:moveTo>
                    <a:cubicBezTo>
                      <a:pt x="97" y="3"/>
                      <a:pt x="81" y="0"/>
                      <a:pt x="65" y="0"/>
                    </a:cubicBezTo>
                    <a:cubicBezTo>
                      <a:pt x="50" y="0"/>
                      <a:pt x="34" y="4"/>
                      <a:pt x="19" y="21"/>
                    </a:cubicBezTo>
                    <a:cubicBezTo>
                      <a:pt x="0" y="43"/>
                      <a:pt x="2" y="91"/>
                      <a:pt x="20" y="129"/>
                    </a:cubicBezTo>
                    <a:cubicBezTo>
                      <a:pt x="22" y="133"/>
                      <a:pt x="30" y="134"/>
                      <a:pt x="30" y="134"/>
                    </a:cubicBezTo>
                    <a:cubicBezTo>
                      <a:pt x="31" y="137"/>
                      <a:pt x="9" y="60"/>
                      <a:pt x="42" y="42"/>
                    </a:cubicBezTo>
                    <a:cubicBezTo>
                      <a:pt x="49" y="51"/>
                      <a:pt x="60" y="59"/>
                      <a:pt x="60" y="59"/>
                    </a:cubicBezTo>
                    <a:cubicBezTo>
                      <a:pt x="60" y="59"/>
                      <a:pt x="79" y="78"/>
                      <a:pt x="107" y="68"/>
                    </a:cubicBezTo>
                    <a:cubicBezTo>
                      <a:pt x="111" y="90"/>
                      <a:pt x="100" y="136"/>
                      <a:pt x="101" y="134"/>
                    </a:cubicBezTo>
                    <a:cubicBezTo>
                      <a:pt x="101" y="134"/>
                      <a:pt x="109" y="132"/>
                      <a:pt x="111" y="129"/>
                    </a:cubicBezTo>
                    <a:cubicBezTo>
                      <a:pt x="128" y="91"/>
                      <a:pt x="131" y="45"/>
                      <a:pt x="111" y="21"/>
                    </a:cubicBezTo>
                    <a:close/>
                  </a:path>
                </a:pathLst>
              </a:custGeom>
              <a:solidFill>
                <a:srgbClr val="4F3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191919"/>
                  </a:solidFill>
                  <a:latin typeface="微软雅黑" panose="020B0503020204020204" pitchFamily="34" charset="-122"/>
                  <a:ea typeface="微软雅黑" panose="020B0503020204020204" pitchFamily="34" charset="-122"/>
                </a:endParaRPr>
              </a:p>
            </p:txBody>
          </p:sp>
          <p:sp>
            <p:nvSpPr>
              <p:cNvPr id="187" name="Freeform 113">
                <a:extLst>
                  <a:ext uri="{FF2B5EF4-FFF2-40B4-BE49-F238E27FC236}">
                    <a16:creationId xmlns:a16="http://schemas.microsoft.com/office/drawing/2014/main" xmlns="" id="{BB9CE29F-9894-ED46-8159-4036FA61C0EF}"/>
                  </a:ext>
                </a:extLst>
              </p:cNvPr>
              <p:cNvSpPr>
                <a:spLocks/>
              </p:cNvSpPr>
              <p:nvPr/>
            </p:nvSpPr>
            <p:spPr bwMode="auto">
              <a:xfrm>
                <a:off x="4913313" y="1273176"/>
                <a:ext cx="754063" cy="442913"/>
              </a:xfrm>
              <a:custGeom>
                <a:avLst/>
                <a:gdLst>
                  <a:gd name="T0" fmla="*/ 102 w 201"/>
                  <a:gd name="T1" fmla="*/ 18 h 118"/>
                  <a:gd name="T2" fmla="*/ 65 w 201"/>
                  <a:gd name="T3" fmla="*/ 0 h 118"/>
                  <a:gd name="T4" fmla="*/ 0 w 201"/>
                  <a:gd name="T5" fmla="*/ 32 h 118"/>
                  <a:gd name="T6" fmla="*/ 54 w 201"/>
                  <a:gd name="T7" fmla="*/ 112 h 118"/>
                  <a:gd name="T8" fmla="*/ 101 w 201"/>
                  <a:gd name="T9" fmla="*/ 118 h 118"/>
                  <a:gd name="T10" fmla="*/ 131 w 201"/>
                  <a:gd name="T11" fmla="*/ 116 h 118"/>
                  <a:gd name="T12" fmla="*/ 201 w 201"/>
                  <a:gd name="T13" fmla="*/ 33 h 118"/>
                  <a:gd name="T14" fmla="*/ 138 w 201"/>
                  <a:gd name="T15" fmla="*/ 0 h 118"/>
                  <a:gd name="T16" fmla="*/ 102 w 201"/>
                  <a:gd name="T17" fmla="*/ 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18">
                    <a:moveTo>
                      <a:pt x="102" y="18"/>
                    </a:moveTo>
                    <a:cubicBezTo>
                      <a:pt x="68" y="18"/>
                      <a:pt x="65" y="1"/>
                      <a:pt x="65" y="0"/>
                    </a:cubicBezTo>
                    <a:cubicBezTo>
                      <a:pt x="0" y="32"/>
                      <a:pt x="0" y="32"/>
                      <a:pt x="0" y="32"/>
                    </a:cubicBezTo>
                    <a:cubicBezTo>
                      <a:pt x="0" y="32"/>
                      <a:pt x="22" y="81"/>
                      <a:pt x="54" y="112"/>
                    </a:cubicBezTo>
                    <a:cubicBezTo>
                      <a:pt x="69" y="116"/>
                      <a:pt x="85" y="118"/>
                      <a:pt x="101" y="118"/>
                    </a:cubicBezTo>
                    <a:cubicBezTo>
                      <a:pt x="111" y="118"/>
                      <a:pt x="121" y="117"/>
                      <a:pt x="131" y="116"/>
                    </a:cubicBezTo>
                    <a:cubicBezTo>
                      <a:pt x="160" y="85"/>
                      <a:pt x="201" y="33"/>
                      <a:pt x="201" y="33"/>
                    </a:cubicBezTo>
                    <a:cubicBezTo>
                      <a:pt x="138" y="0"/>
                      <a:pt x="138" y="0"/>
                      <a:pt x="138" y="0"/>
                    </a:cubicBezTo>
                    <a:cubicBezTo>
                      <a:pt x="139" y="1"/>
                      <a:pt x="137" y="18"/>
                      <a:pt x="102" y="18"/>
                    </a:cubicBezTo>
                    <a:close/>
                  </a:path>
                </a:pathLst>
              </a:custGeom>
              <a:solidFill>
                <a:srgbClr val="DBD2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191919"/>
                  </a:solidFill>
                  <a:latin typeface="微软雅黑" panose="020B0503020204020204" pitchFamily="34" charset="-122"/>
                  <a:ea typeface="微软雅黑" panose="020B0503020204020204" pitchFamily="34" charset="-122"/>
                </a:endParaRPr>
              </a:p>
            </p:txBody>
          </p:sp>
          <p:sp>
            <p:nvSpPr>
              <p:cNvPr id="188" name="Freeform 114">
                <a:extLst>
                  <a:ext uri="{FF2B5EF4-FFF2-40B4-BE49-F238E27FC236}">
                    <a16:creationId xmlns:a16="http://schemas.microsoft.com/office/drawing/2014/main" xmlns="" id="{F7687525-AEFE-4F42-B27C-89B8768A99B3}"/>
                  </a:ext>
                </a:extLst>
              </p:cNvPr>
              <p:cNvSpPr>
                <a:spLocks/>
              </p:cNvSpPr>
              <p:nvPr/>
            </p:nvSpPr>
            <p:spPr bwMode="auto">
              <a:xfrm>
                <a:off x="4826001" y="1276351"/>
                <a:ext cx="935038" cy="439738"/>
              </a:xfrm>
              <a:custGeom>
                <a:avLst/>
                <a:gdLst>
                  <a:gd name="T0" fmla="*/ 124 w 249"/>
                  <a:gd name="T1" fmla="*/ 117 h 117"/>
                  <a:gd name="T2" fmla="*/ 249 w 249"/>
                  <a:gd name="T3" fmla="*/ 69 h 117"/>
                  <a:gd name="T4" fmla="*/ 242 w 249"/>
                  <a:gd name="T5" fmla="*/ 43 h 117"/>
                  <a:gd name="T6" fmla="*/ 229 w 249"/>
                  <a:gd name="T7" fmla="*/ 22 h 117"/>
                  <a:gd name="T8" fmla="*/ 164 w 249"/>
                  <a:gd name="T9" fmla="*/ 0 h 117"/>
                  <a:gd name="T10" fmla="*/ 125 w 249"/>
                  <a:gd name="T11" fmla="*/ 116 h 117"/>
                  <a:gd name="T12" fmla="*/ 84 w 249"/>
                  <a:gd name="T13" fmla="*/ 0 h 117"/>
                  <a:gd name="T14" fmla="*/ 19 w 249"/>
                  <a:gd name="T15" fmla="*/ 22 h 117"/>
                  <a:gd name="T16" fmla="*/ 6 w 249"/>
                  <a:gd name="T17" fmla="*/ 43 h 117"/>
                  <a:gd name="T18" fmla="*/ 0 w 249"/>
                  <a:gd name="T19" fmla="*/ 69 h 117"/>
                  <a:gd name="T20" fmla="*/ 124 w 249"/>
                  <a:gd name="T21"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9" h="117">
                    <a:moveTo>
                      <a:pt x="124" y="117"/>
                    </a:moveTo>
                    <a:cubicBezTo>
                      <a:pt x="172" y="117"/>
                      <a:pt x="216" y="99"/>
                      <a:pt x="249" y="69"/>
                    </a:cubicBezTo>
                    <a:cubicBezTo>
                      <a:pt x="247" y="60"/>
                      <a:pt x="244" y="51"/>
                      <a:pt x="242" y="43"/>
                    </a:cubicBezTo>
                    <a:cubicBezTo>
                      <a:pt x="237" y="20"/>
                      <a:pt x="229" y="22"/>
                      <a:pt x="229" y="22"/>
                    </a:cubicBezTo>
                    <a:cubicBezTo>
                      <a:pt x="164" y="0"/>
                      <a:pt x="164" y="0"/>
                      <a:pt x="164" y="0"/>
                    </a:cubicBezTo>
                    <a:cubicBezTo>
                      <a:pt x="165" y="1"/>
                      <a:pt x="125" y="116"/>
                      <a:pt x="125" y="116"/>
                    </a:cubicBezTo>
                    <a:cubicBezTo>
                      <a:pt x="119" y="117"/>
                      <a:pt x="83" y="2"/>
                      <a:pt x="84" y="0"/>
                    </a:cubicBezTo>
                    <a:cubicBezTo>
                      <a:pt x="19" y="22"/>
                      <a:pt x="19" y="22"/>
                      <a:pt x="19" y="22"/>
                    </a:cubicBezTo>
                    <a:cubicBezTo>
                      <a:pt x="19" y="22"/>
                      <a:pt x="12" y="20"/>
                      <a:pt x="6" y="43"/>
                    </a:cubicBezTo>
                    <a:cubicBezTo>
                      <a:pt x="4" y="51"/>
                      <a:pt x="2" y="60"/>
                      <a:pt x="0" y="69"/>
                    </a:cubicBezTo>
                    <a:cubicBezTo>
                      <a:pt x="33" y="99"/>
                      <a:pt x="76" y="117"/>
                      <a:pt x="124" y="117"/>
                    </a:cubicBezTo>
                    <a:close/>
                  </a:path>
                </a:pathLst>
              </a:custGeom>
              <a:solidFill>
                <a:srgbClr val="334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191919"/>
                  </a:solidFill>
                  <a:latin typeface="微软雅黑" panose="020B0503020204020204" pitchFamily="34" charset="-122"/>
                  <a:ea typeface="微软雅黑" panose="020B0503020204020204" pitchFamily="34" charset="-122"/>
                </a:endParaRPr>
              </a:p>
            </p:txBody>
          </p:sp>
          <p:sp>
            <p:nvSpPr>
              <p:cNvPr id="189" name="Freeform 115">
                <a:extLst>
                  <a:ext uri="{FF2B5EF4-FFF2-40B4-BE49-F238E27FC236}">
                    <a16:creationId xmlns:a16="http://schemas.microsoft.com/office/drawing/2014/main" xmlns="" id="{E3E17758-E930-2042-AF86-F9DE9F3369B7}"/>
                  </a:ext>
                </a:extLst>
              </p:cNvPr>
              <p:cNvSpPr>
                <a:spLocks/>
              </p:cNvSpPr>
              <p:nvPr/>
            </p:nvSpPr>
            <p:spPr bwMode="auto">
              <a:xfrm>
                <a:off x="5089526" y="1254126"/>
                <a:ext cx="404813" cy="461963"/>
              </a:xfrm>
              <a:custGeom>
                <a:avLst/>
                <a:gdLst>
                  <a:gd name="T0" fmla="*/ 105 w 108"/>
                  <a:gd name="T1" fmla="*/ 24 h 123"/>
                  <a:gd name="T2" fmla="*/ 101 w 108"/>
                  <a:gd name="T3" fmla="*/ 7 h 123"/>
                  <a:gd name="T4" fmla="*/ 86 w 108"/>
                  <a:gd name="T5" fmla="*/ 1 h 123"/>
                  <a:gd name="T6" fmla="*/ 90 w 108"/>
                  <a:gd name="T7" fmla="*/ 7 h 123"/>
                  <a:gd name="T8" fmla="*/ 54 w 108"/>
                  <a:gd name="T9" fmla="*/ 118 h 123"/>
                  <a:gd name="T10" fmla="*/ 54 w 108"/>
                  <a:gd name="T11" fmla="*/ 118 h 123"/>
                  <a:gd name="T12" fmla="*/ 19 w 108"/>
                  <a:gd name="T13" fmla="*/ 7 h 123"/>
                  <a:gd name="T14" fmla="*/ 22 w 108"/>
                  <a:gd name="T15" fmla="*/ 1 h 123"/>
                  <a:gd name="T16" fmla="*/ 8 w 108"/>
                  <a:gd name="T17" fmla="*/ 7 h 123"/>
                  <a:gd name="T18" fmla="*/ 3 w 108"/>
                  <a:gd name="T19" fmla="*/ 24 h 123"/>
                  <a:gd name="T20" fmla="*/ 13 w 108"/>
                  <a:gd name="T21" fmla="*/ 32 h 123"/>
                  <a:gd name="T22" fmla="*/ 0 w 108"/>
                  <a:gd name="T23" fmla="*/ 46 h 123"/>
                  <a:gd name="T24" fmla="*/ 52 w 108"/>
                  <a:gd name="T25" fmla="*/ 123 h 123"/>
                  <a:gd name="T26" fmla="*/ 54 w 108"/>
                  <a:gd name="T27" fmla="*/ 123 h 123"/>
                  <a:gd name="T28" fmla="*/ 57 w 108"/>
                  <a:gd name="T29" fmla="*/ 123 h 123"/>
                  <a:gd name="T30" fmla="*/ 58 w 108"/>
                  <a:gd name="T31" fmla="*/ 120 h 123"/>
                  <a:gd name="T32" fmla="*/ 108 w 108"/>
                  <a:gd name="T33" fmla="*/ 46 h 123"/>
                  <a:gd name="T34" fmla="*/ 96 w 108"/>
                  <a:gd name="T35" fmla="*/ 32 h 123"/>
                  <a:gd name="T36" fmla="*/ 105 w 108"/>
                  <a:gd name="T37" fmla="*/ 24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 h="123">
                    <a:moveTo>
                      <a:pt x="105" y="24"/>
                    </a:moveTo>
                    <a:cubicBezTo>
                      <a:pt x="101" y="7"/>
                      <a:pt x="101" y="7"/>
                      <a:pt x="101" y="7"/>
                    </a:cubicBezTo>
                    <a:cubicBezTo>
                      <a:pt x="101" y="7"/>
                      <a:pt x="85" y="0"/>
                      <a:pt x="86" y="1"/>
                    </a:cubicBezTo>
                    <a:cubicBezTo>
                      <a:pt x="88" y="3"/>
                      <a:pt x="90" y="3"/>
                      <a:pt x="90" y="7"/>
                    </a:cubicBezTo>
                    <a:cubicBezTo>
                      <a:pt x="90" y="10"/>
                      <a:pt x="63" y="87"/>
                      <a:pt x="54" y="118"/>
                    </a:cubicBezTo>
                    <a:cubicBezTo>
                      <a:pt x="54" y="118"/>
                      <a:pt x="54" y="118"/>
                      <a:pt x="54" y="118"/>
                    </a:cubicBezTo>
                    <a:cubicBezTo>
                      <a:pt x="46" y="88"/>
                      <a:pt x="19" y="10"/>
                      <a:pt x="19" y="7"/>
                    </a:cubicBezTo>
                    <a:cubicBezTo>
                      <a:pt x="18" y="3"/>
                      <a:pt x="20" y="3"/>
                      <a:pt x="22" y="1"/>
                    </a:cubicBezTo>
                    <a:cubicBezTo>
                      <a:pt x="23" y="0"/>
                      <a:pt x="8" y="7"/>
                      <a:pt x="8" y="7"/>
                    </a:cubicBezTo>
                    <a:cubicBezTo>
                      <a:pt x="3" y="24"/>
                      <a:pt x="3" y="24"/>
                      <a:pt x="3" y="24"/>
                    </a:cubicBezTo>
                    <a:cubicBezTo>
                      <a:pt x="13" y="32"/>
                      <a:pt x="13" y="32"/>
                      <a:pt x="13" y="32"/>
                    </a:cubicBezTo>
                    <a:cubicBezTo>
                      <a:pt x="0" y="46"/>
                      <a:pt x="0" y="46"/>
                      <a:pt x="0" y="46"/>
                    </a:cubicBezTo>
                    <a:cubicBezTo>
                      <a:pt x="52" y="123"/>
                      <a:pt x="52" y="123"/>
                      <a:pt x="52" y="123"/>
                    </a:cubicBezTo>
                    <a:cubicBezTo>
                      <a:pt x="53" y="123"/>
                      <a:pt x="54" y="123"/>
                      <a:pt x="54" y="123"/>
                    </a:cubicBezTo>
                    <a:cubicBezTo>
                      <a:pt x="55" y="123"/>
                      <a:pt x="56" y="123"/>
                      <a:pt x="57" y="123"/>
                    </a:cubicBezTo>
                    <a:cubicBezTo>
                      <a:pt x="58" y="120"/>
                      <a:pt x="58" y="120"/>
                      <a:pt x="58" y="120"/>
                    </a:cubicBezTo>
                    <a:cubicBezTo>
                      <a:pt x="108" y="46"/>
                      <a:pt x="108" y="46"/>
                      <a:pt x="108" y="46"/>
                    </a:cubicBezTo>
                    <a:cubicBezTo>
                      <a:pt x="96" y="32"/>
                      <a:pt x="96" y="32"/>
                      <a:pt x="96" y="32"/>
                    </a:cubicBezTo>
                    <a:lnTo>
                      <a:pt x="105" y="24"/>
                    </a:lnTo>
                    <a:close/>
                  </a:path>
                </a:pathLst>
              </a:custGeom>
              <a:solidFill>
                <a:srgbClr val="232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191919"/>
                  </a:solidFill>
                  <a:latin typeface="微软雅黑" panose="020B0503020204020204" pitchFamily="34" charset="-122"/>
                  <a:ea typeface="微软雅黑" panose="020B0503020204020204" pitchFamily="34" charset="-122"/>
                </a:endParaRPr>
              </a:p>
            </p:txBody>
          </p:sp>
          <p:sp>
            <p:nvSpPr>
              <p:cNvPr id="190" name="Freeform 116">
                <a:extLst>
                  <a:ext uri="{FF2B5EF4-FFF2-40B4-BE49-F238E27FC236}">
                    <a16:creationId xmlns:a16="http://schemas.microsoft.com/office/drawing/2014/main" xmlns="" id="{C61E9F45-D01F-274B-814B-F474DF4B7F73}"/>
                  </a:ext>
                </a:extLst>
              </p:cNvPr>
              <p:cNvSpPr>
                <a:spLocks noEditPoints="1"/>
              </p:cNvSpPr>
              <p:nvPr/>
            </p:nvSpPr>
            <p:spPr bwMode="auto">
              <a:xfrm>
                <a:off x="5133976" y="954088"/>
                <a:ext cx="323850" cy="85725"/>
              </a:xfrm>
              <a:custGeom>
                <a:avLst/>
                <a:gdLst>
                  <a:gd name="T0" fmla="*/ 56 w 86"/>
                  <a:gd name="T1" fmla="*/ 2 h 23"/>
                  <a:gd name="T2" fmla="*/ 43 w 86"/>
                  <a:gd name="T3" fmla="*/ 4 h 23"/>
                  <a:gd name="T4" fmla="*/ 31 w 86"/>
                  <a:gd name="T5" fmla="*/ 2 h 23"/>
                  <a:gd name="T6" fmla="*/ 0 w 86"/>
                  <a:gd name="T7" fmla="*/ 1 h 23"/>
                  <a:gd name="T8" fmla="*/ 1 w 86"/>
                  <a:gd name="T9" fmla="*/ 6 h 23"/>
                  <a:gd name="T10" fmla="*/ 4 w 86"/>
                  <a:gd name="T11" fmla="*/ 8 h 23"/>
                  <a:gd name="T12" fmla="*/ 12 w 86"/>
                  <a:gd name="T13" fmla="*/ 20 h 23"/>
                  <a:gd name="T14" fmla="*/ 36 w 86"/>
                  <a:gd name="T15" fmla="*/ 18 h 23"/>
                  <a:gd name="T16" fmla="*/ 43 w 86"/>
                  <a:gd name="T17" fmla="*/ 8 h 23"/>
                  <a:gd name="T18" fmla="*/ 51 w 86"/>
                  <a:gd name="T19" fmla="*/ 18 h 23"/>
                  <a:gd name="T20" fmla="*/ 75 w 86"/>
                  <a:gd name="T21" fmla="*/ 20 h 23"/>
                  <a:gd name="T22" fmla="*/ 83 w 86"/>
                  <a:gd name="T23" fmla="*/ 8 h 23"/>
                  <a:gd name="T24" fmla="*/ 86 w 86"/>
                  <a:gd name="T25" fmla="*/ 6 h 23"/>
                  <a:gd name="T26" fmla="*/ 86 w 86"/>
                  <a:gd name="T27" fmla="*/ 1 h 23"/>
                  <a:gd name="T28" fmla="*/ 56 w 86"/>
                  <a:gd name="T29" fmla="*/ 2 h 23"/>
                  <a:gd name="T30" fmla="*/ 37 w 86"/>
                  <a:gd name="T31" fmla="*/ 9 h 23"/>
                  <a:gd name="T32" fmla="*/ 14 w 86"/>
                  <a:gd name="T33" fmla="*/ 19 h 23"/>
                  <a:gd name="T34" fmla="*/ 8 w 86"/>
                  <a:gd name="T35" fmla="*/ 6 h 23"/>
                  <a:gd name="T36" fmla="*/ 33 w 86"/>
                  <a:gd name="T37" fmla="*/ 4 h 23"/>
                  <a:gd name="T38" fmla="*/ 37 w 86"/>
                  <a:gd name="T39" fmla="*/ 9 h 23"/>
                  <a:gd name="T40" fmla="*/ 73 w 86"/>
                  <a:gd name="T41" fmla="*/ 19 h 23"/>
                  <a:gd name="T42" fmla="*/ 50 w 86"/>
                  <a:gd name="T43" fmla="*/ 9 h 23"/>
                  <a:gd name="T44" fmla="*/ 54 w 86"/>
                  <a:gd name="T45" fmla="*/ 4 h 23"/>
                  <a:gd name="T46" fmla="*/ 79 w 86"/>
                  <a:gd name="T47" fmla="*/ 6 h 23"/>
                  <a:gd name="T48" fmla="*/ 73 w 86"/>
                  <a:gd name="T49"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6" h="23">
                    <a:moveTo>
                      <a:pt x="56" y="2"/>
                    </a:moveTo>
                    <a:cubicBezTo>
                      <a:pt x="50" y="3"/>
                      <a:pt x="47" y="4"/>
                      <a:pt x="43" y="4"/>
                    </a:cubicBezTo>
                    <a:cubicBezTo>
                      <a:pt x="40" y="4"/>
                      <a:pt x="37" y="3"/>
                      <a:pt x="31" y="2"/>
                    </a:cubicBezTo>
                    <a:cubicBezTo>
                      <a:pt x="25" y="1"/>
                      <a:pt x="13" y="0"/>
                      <a:pt x="0" y="1"/>
                    </a:cubicBezTo>
                    <a:cubicBezTo>
                      <a:pt x="1" y="6"/>
                      <a:pt x="1" y="6"/>
                      <a:pt x="1" y="6"/>
                    </a:cubicBezTo>
                    <a:cubicBezTo>
                      <a:pt x="1" y="6"/>
                      <a:pt x="3" y="6"/>
                      <a:pt x="4" y="8"/>
                    </a:cubicBezTo>
                    <a:cubicBezTo>
                      <a:pt x="4" y="10"/>
                      <a:pt x="6" y="19"/>
                      <a:pt x="12" y="20"/>
                    </a:cubicBezTo>
                    <a:cubicBezTo>
                      <a:pt x="18" y="21"/>
                      <a:pt x="30" y="23"/>
                      <a:pt x="36" y="18"/>
                    </a:cubicBezTo>
                    <a:cubicBezTo>
                      <a:pt x="41" y="13"/>
                      <a:pt x="39" y="8"/>
                      <a:pt x="43" y="8"/>
                    </a:cubicBezTo>
                    <a:cubicBezTo>
                      <a:pt x="48" y="8"/>
                      <a:pt x="46" y="13"/>
                      <a:pt x="51" y="18"/>
                    </a:cubicBezTo>
                    <a:cubicBezTo>
                      <a:pt x="57" y="23"/>
                      <a:pt x="69" y="21"/>
                      <a:pt x="75" y="20"/>
                    </a:cubicBezTo>
                    <a:cubicBezTo>
                      <a:pt x="81" y="19"/>
                      <a:pt x="83" y="10"/>
                      <a:pt x="83" y="8"/>
                    </a:cubicBezTo>
                    <a:cubicBezTo>
                      <a:pt x="84" y="6"/>
                      <a:pt x="86" y="6"/>
                      <a:pt x="86" y="6"/>
                    </a:cubicBezTo>
                    <a:cubicBezTo>
                      <a:pt x="86" y="1"/>
                      <a:pt x="86" y="1"/>
                      <a:pt x="86" y="1"/>
                    </a:cubicBezTo>
                    <a:cubicBezTo>
                      <a:pt x="74" y="0"/>
                      <a:pt x="62" y="1"/>
                      <a:pt x="56" y="2"/>
                    </a:cubicBezTo>
                    <a:close/>
                    <a:moveTo>
                      <a:pt x="37" y="9"/>
                    </a:moveTo>
                    <a:cubicBezTo>
                      <a:pt x="35" y="22"/>
                      <a:pt x="21" y="20"/>
                      <a:pt x="14" y="19"/>
                    </a:cubicBezTo>
                    <a:cubicBezTo>
                      <a:pt x="7" y="18"/>
                      <a:pt x="7" y="7"/>
                      <a:pt x="8" y="6"/>
                    </a:cubicBezTo>
                    <a:cubicBezTo>
                      <a:pt x="9" y="1"/>
                      <a:pt x="28" y="3"/>
                      <a:pt x="33" y="4"/>
                    </a:cubicBezTo>
                    <a:cubicBezTo>
                      <a:pt x="38" y="5"/>
                      <a:pt x="37" y="9"/>
                      <a:pt x="37" y="9"/>
                    </a:cubicBezTo>
                    <a:close/>
                    <a:moveTo>
                      <a:pt x="73" y="19"/>
                    </a:moveTo>
                    <a:cubicBezTo>
                      <a:pt x="66" y="20"/>
                      <a:pt x="52" y="22"/>
                      <a:pt x="50" y="9"/>
                    </a:cubicBezTo>
                    <a:cubicBezTo>
                      <a:pt x="50" y="9"/>
                      <a:pt x="49" y="5"/>
                      <a:pt x="54" y="4"/>
                    </a:cubicBezTo>
                    <a:cubicBezTo>
                      <a:pt x="59" y="3"/>
                      <a:pt x="78" y="1"/>
                      <a:pt x="79" y="6"/>
                    </a:cubicBezTo>
                    <a:cubicBezTo>
                      <a:pt x="80" y="7"/>
                      <a:pt x="80" y="18"/>
                      <a:pt x="73" y="19"/>
                    </a:cubicBezTo>
                    <a:close/>
                  </a:path>
                </a:pathLst>
              </a:custGeom>
              <a:solidFill>
                <a:srgbClr val="3A4B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191919"/>
                  </a:solidFill>
                  <a:latin typeface="微软雅黑" panose="020B0503020204020204" pitchFamily="34" charset="-122"/>
                  <a:ea typeface="微软雅黑" panose="020B0503020204020204" pitchFamily="34" charset="-122"/>
                </a:endParaRPr>
              </a:p>
            </p:txBody>
          </p:sp>
        </p:grpSp>
        <p:cxnSp>
          <p:nvCxnSpPr>
            <p:cNvPr id="160" name="直线箭头连接符 217">
              <a:extLst>
                <a:ext uri="{FF2B5EF4-FFF2-40B4-BE49-F238E27FC236}">
                  <a16:creationId xmlns:a16="http://schemas.microsoft.com/office/drawing/2014/main" xmlns="" id="{AB8A975C-1369-9944-8D34-04BC38AA61D8}"/>
                </a:ext>
              </a:extLst>
            </p:cNvPr>
            <p:cNvCxnSpPr>
              <a:cxnSpLocks/>
              <a:stCxn id="130" idx="3"/>
              <a:endCxn id="131" idx="1"/>
            </p:cNvCxnSpPr>
            <p:nvPr/>
          </p:nvCxnSpPr>
          <p:spPr>
            <a:xfrm flipV="1">
              <a:off x="3389553" y="3595914"/>
              <a:ext cx="1566870" cy="3"/>
            </a:xfrm>
            <a:prstGeom prst="straightConnector1">
              <a:avLst/>
            </a:prstGeom>
            <a:noFill/>
            <a:ln w="9525" cap="flat" cmpd="sng" algn="ctr">
              <a:solidFill>
                <a:srgbClr val="0070C0"/>
              </a:solidFill>
              <a:prstDash val="solid"/>
              <a:headEnd type="triangle" w="med" len="med"/>
              <a:tailEnd type="triangle" w="med" len="med"/>
            </a:ln>
            <a:effectLst/>
          </p:spPr>
        </p:cxnSp>
        <p:cxnSp>
          <p:nvCxnSpPr>
            <p:cNvPr id="161" name="直线箭头连接符 218">
              <a:extLst>
                <a:ext uri="{FF2B5EF4-FFF2-40B4-BE49-F238E27FC236}">
                  <a16:creationId xmlns:a16="http://schemas.microsoft.com/office/drawing/2014/main" xmlns="" id="{EA4B6FAB-F2F6-9643-B9A7-EBDC9A3DD4EF}"/>
                </a:ext>
              </a:extLst>
            </p:cNvPr>
            <p:cNvCxnSpPr>
              <a:cxnSpLocks/>
              <a:stCxn id="131" idx="3"/>
              <a:endCxn id="132" idx="1"/>
            </p:cNvCxnSpPr>
            <p:nvPr/>
          </p:nvCxnSpPr>
          <p:spPr>
            <a:xfrm>
              <a:off x="5985123" y="3595914"/>
              <a:ext cx="1714498" cy="4"/>
            </a:xfrm>
            <a:prstGeom prst="straightConnector1">
              <a:avLst/>
            </a:prstGeom>
            <a:noFill/>
            <a:ln w="9525" cap="flat" cmpd="sng" algn="ctr">
              <a:solidFill>
                <a:srgbClr val="0070C0"/>
              </a:solidFill>
              <a:prstDash val="solid"/>
              <a:headEnd type="triangle" w="med" len="med"/>
              <a:tailEnd type="triangle" w="med" len="med"/>
            </a:ln>
            <a:effectLst/>
          </p:spPr>
        </p:cxnSp>
        <p:cxnSp>
          <p:nvCxnSpPr>
            <p:cNvPr id="162" name="直线箭头连接符 219">
              <a:extLst>
                <a:ext uri="{FF2B5EF4-FFF2-40B4-BE49-F238E27FC236}">
                  <a16:creationId xmlns:a16="http://schemas.microsoft.com/office/drawing/2014/main" xmlns="" id="{88EB428F-58C2-DB4B-97B5-5530365BB34E}"/>
                </a:ext>
              </a:extLst>
            </p:cNvPr>
            <p:cNvCxnSpPr>
              <a:cxnSpLocks/>
              <a:stCxn id="132" idx="3"/>
              <a:endCxn id="134" idx="1"/>
            </p:cNvCxnSpPr>
            <p:nvPr/>
          </p:nvCxnSpPr>
          <p:spPr>
            <a:xfrm>
              <a:off x="8728321" y="3595918"/>
              <a:ext cx="2117230" cy="2614"/>
            </a:xfrm>
            <a:prstGeom prst="straightConnector1">
              <a:avLst/>
            </a:prstGeom>
            <a:noFill/>
            <a:ln w="9525" cap="flat" cmpd="sng" algn="ctr">
              <a:solidFill>
                <a:srgbClr val="0070C0"/>
              </a:solidFill>
              <a:prstDash val="solid"/>
              <a:headEnd type="triangle" w="med" len="med"/>
              <a:tailEnd type="triangle" w="med" len="med"/>
            </a:ln>
            <a:effectLst/>
          </p:spPr>
        </p:cxnSp>
        <p:sp>
          <p:nvSpPr>
            <p:cNvPr id="163" name="圆角矩形 162">
              <a:extLst>
                <a:ext uri="{FF2B5EF4-FFF2-40B4-BE49-F238E27FC236}">
                  <a16:creationId xmlns:a16="http://schemas.microsoft.com/office/drawing/2014/main" xmlns="" id="{67953816-8305-1847-96EA-9F7CC65D4525}"/>
                </a:ext>
              </a:extLst>
            </p:cNvPr>
            <p:cNvSpPr/>
            <p:nvPr/>
          </p:nvSpPr>
          <p:spPr>
            <a:xfrm>
              <a:off x="2360853" y="2801433"/>
              <a:ext cx="8486787" cy="430702"/>
            </a:xfrm>
            <a:prstGeom prst="roundRect">
              <a:avLst/>
            </a:prstGeom>
            <a:solidFill>
              <a:srgbClr val="00B0F0"/>
            </a:solidFill>
            <a:ln w="6350" cap="flat" cmpd="sng" algn="ctr">
              <a:solidFill>
                <a:srgbClr val="00B0DA">
                  <a:lumMod val="75000"/>
                </a:srgbClr>
              </a:solidFill>
              <a:prstDash val="soli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defRPr/>
              </a:pPr>
              <a:r>
                <a:rPr kumimoji="1" lang="zh-CN" altLang="en-US" kern="0" dirty="0">
                  <a:solidFill>
                    <a:srgbClr val="FFFFFF"/>
                  </a:solidFill>
                  <a:latin typeface="微软雅黑" panose="020B0503020204020204" pitchFamily="34" charset="-122"/>
                  <a:ea typeface="微软雅黑" panose="020B0503020204020204" pitchFamily="34" charset="-122"/>
                </a:rPr>
                <a:t>数据推送</a:t>
              </a:r>
            </a:p>
          </p:txBody>
        </p:sp>
        <p:sp>
          <p:nvSpPr>
            <p:cNvPr id="164" name="圆角矩形 163">
              <a:extLst>
                <a:ext uri="{FF2B5EF4-FFF2-40B4-BE49-F238E27FC236}">
                  <a16:creationId xmlns:a16="http://schemas.microsoft.com/office/drawing/2014/main" xmlns="" id="{217395E9-1849-4A4F-8035-2DA49164EE38}"/>
                </a:ext>
              </a:extLst>
            </p:cNvPr>
            <p:cNvSpPr/>
            <p:nvPr/>
          </p:nvSpPr>
          <p:spPr>
            <a:xfrm>
              <a:off x="7699621" y="3929038"/>
              <a:ext cx="1028700" cy="885825"/>
            </a:xfrm>
            <a:prstGeom prst="roundRect">
              <a:avLst/>
            </a:prstGeom>
            <a:solidFill>
              <a:srgbClr val="008080"/>
            </a:solidFill>
            <a:ln w="6350" cap="flat" cmpd="sng" algn="ctr">
              <a:noFill/>
              <a:prstDash val="soli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defRPr/>
              </a:pPr>
              <a:r>
                <a:rPr kumimoji="1" lang="zh-CN" altLang="en-US" b="1" kern="0" dirty="0">
                  <a:solidFill>
                    <a:srgbClr val="FFFFFF"/>
                  </a:solidFill>
                  <a:latin typeface="微软雅黑" panose="020B0503020204020204" pitchFamily="34" charset="-122"/>
                  <a:ea typeface="微软雅黑" panose="020B0503020204020204" pitchFamily="34" charset="-122"/>
                </a:rPr>
                <a:t>仓储</a:t>
              </a:r>
            </a:p>
          </p:txBody>
        </p:sp>
        <p:cxnSp>
          <p:nvCxnSpPr>
            <p:cNvPr id="165" name="直线箭头连接符 224">
              <a:extLst>
                <a:ext uri="{FF2B5EF4-FFF2-40B4-BE49-F238E27FC236}">
                  <a16:creationId xmlns:a16="http://schemas.microsoft.com/office/drawing/2014/main" xmlns="" id="{77654E53-AEB0-C04A-988B-EF4DEB53A000}"/>
                </a:ext>
              </a:extLst>
            </p:cNvPr>
            <p:cNvCxnSpPr>
              <a:cxnSpLocks/>
              <a:stCxn id="149" idx="4"/>
            </p:cNvCxnSpPr>
            <p:nvPr/>
          </p:nvCxnSpPr>
          <p:spPr>
            <a:xfrm>
              <a:off x="2848899" y="2060435"/>
              <a:ext cx="0" cy="740998"/>
            </a:xfrm>
            <a:prstGeom prst="straightConnector1">
              <a:avLst/>
            </a:prstGeom>
            <a:noFill/>
            <a:ln w="9525" cap="flat" cmpd="sng" algn="ctr">
              <a:solidFill>
                <a:srgbClr val="7030A0"/>
              </a:solidFill>
              <a:prstDash val="solid"/>
              <a:headEnd type="triangle" w="med" len="med"/>
              <a:tailEnd type="triangle" w="med" len="med"/>
            </a:ln>
            <a:effectLst/>
          </p:spPr>
        </p:cxnSp>
        <p:cxnSp>
          <p:nvCxnSpPr>
            <p:cNvPr id="166" name="直线箭头连接符 225">
              <a:extLst>
                <a:ext uri="{FF2B5EF4-FFF2-40B4-BE49-F238E27FC236}">
                  <a16:creationId xmlns:a16="http://schemas.microsoft.com/office/drawing/2014/main" xmlns="" id="{C4E5E924-2C24-674A-80AE-F07B365F8C28}"/>
                </a:ext>
              </a:extLst>
            </p:cNvPr>
            <p:cNvCxnSpPr>
              <a:cxnSpLocks/>
            </p:cNvCxnSpPr>
            <p:nvPr/>
          </p:nvCxnSpPr>
          <p:spPr>
            <a:xfrm>
              <a:off x="3816675" y="2285457"/>
              <a:ext cx="0" cy="515976"/>
            </a:xfrm>
            <a:prstGeom prst="straightConnector1">
              <a:avLst/>
            </a:prstGeom>
            <a:noFill/>
            <a:ln w="9525" cap="flat" cmpd="sng" algn="ctr">
              <a:solidFill>
                <a:srgbClr val="7030A0"/>
              </a:solidFill>
              <a:prstDash val="solid"/>
              <a:headEnd type="triangle" w="med" len="med"/>
              <a:tailEnd type="triangle" w="med" len="med"/>
            </a:ln>
            <a:effectLst/>
          </p:spPr>
        </p:cxnSp>
        <p:cxnSp>
          <p:nvCxnSpPr>
            <p:cNvPr id="167" name="直线箭头连接符 226">
              <a:extLst>
                <a:ext uri="{FF2B5EF4-FFF2-40B4-BE49-F238E27FC236}">
                  <a16:creationId xmlns:a16="http://schemas.microsoft.com/office/drawing/2014/main" xmlns="" id="{3F353A82-74D6-FD4F-A3D4-FD63A7025077}"/>
                </a:ext>
              </a:extLst>
            </p:cNvPr>
            <p:cNvCxnSpPr>
              <a:cxnSpLocks/>
            </p:cNvCxnSpPr>
            <p:nvPr/>
          </p:nvCxnSpPr>
          <p:spPr>
            <a:xfrm>
              <a:off x="5327894" y="2306789"/>
              <a:ext cx="0" cy="515976"/>
            </a:xfrm>
            <a:prstGeom prst="straightConnector1">
              <a:avLst/>
            </a:prstGeom>
            <a:noFill/>
            <a:ln w="9525" cap="flat" cmpd="sng" algn="ctr">
              <a:solidFill>
                <a:srgbClr val="7030A0"/>
              </a:solidFill>
              <a:prstDash val="solid"/>
              <a:headEnd type="triangle" w="med" len="med"/>
              <a:tailEnd type="triangle" w="med" len="med"/>
            </a:ln>
            <a:effectLst/>
          </p:spPr>
        </p:cxnSp>
        <p:cxnSp>
          <p:nvCxnSpPr>
            <p:cNvPr id="168" name="直线箭头连接符 227">
              <a:extLst>
                <a:ext uri="{FF2B5EF4-FFF2-40B4-BE49-F238E27FC236}">
                  <a16:creationId xmlns:a16="http://schemas.microsoft.com/office/drawing/2014/main" xmlns="" id="{F3C33F2D-AEB5-584D-AB12-DE71667F6ACC}"/>
                </a:ext>
              </a:extLst>
            </p:cNvPr>
            <p:cNvCxnSpPr>
              <a:cxnSpLocks/>
            </p:cNvCxnSpPr>
            <p:nvPr/>
          </p:nvCxnSpPr>
          <p:spPr>
            <a:xfrm>
              <a:off x="6740850" y="2271169"/>
              <a:ext cx="0" cy="515976"/>
            </a:xfrm>
            <a:prstGeom prst="straightConnector1">
              <a:avLst/>
            </a:prstGeom>
            <a:noFill/>
            <a:ln w="9525" cap="flat" cmpd="sng" algn="ctr">
              <a:solidFill>
                <a:srgbClr val="7030A0"/>
              </a:solidFill>
              <a:prstDash val="solid"/>
              <a:headEnd type="triangle" w="med" len="med"/>
              <a:tailEnd type="triangle" w="med" len="med"/>
            </a:ln>
            <a:effectLst/>
          </p:spPr>
        </p:cxnSp>
        <p:cxnSp>
          <p:nvCxnSpPr>
            <p:cNvPr id="169" name="直线箭头连接符 228">
              <a:extLst>
                <a:ext uri="{FF2B5EF4-FFF2-40B4-BE49-F238E27FC236}">
                  <a16:creationId xmlns:a16="http://schemas.microsoft.com/office/drawing/2014/main" xmlns="" id="{E16479E9-383D-F846-A466-900EECA93886}"/>
                </a:ext>
              </a:extLst>
            </p:cNvPr>
            <p:cNvCxnSpPr>
              <a:cxnSpLocks/>
            </p:cNvCxnSpPr>
            <p:nvPr/>
          </p:nvCxnSpPr>
          <p:spPr>
            <a:xfrm>
              <a:off x="7755459" y="1842947"/>
              <a:ext cx="0" cy="944198"/>
            </a:xfrm>
            <a:prstGeom prst="straightConnector1">
              <a:avLst/>
            </a:prstGeom>
            <a:noFill/>
            <a:ln w="9525" cap="flat" cmpd="sng" algn="ctr">
              <a:solidFill>
                <a:srgbClr val="7030A0"/>
              </a:solidFill>
              <a:prstDash val="solid"/>
              <a:headEnd type="triangle" w="med" len="med"/>
              <a:tailEnd type="triangle" w="med" len="med"/>
            </a:ln>
            <a:effectLst/>
          </p:spPr>
        </p:cxnSp>
        <p:cxnSp>
          <p:nvCxnSpPr>
            <p:cNvPr id="170" name="直线箭头连接符 229">
              <a:extLst>
                <a:ext uri="{FF2B5EF4-FFF2-40B4-BE49-F238E27FC236}">
                  <a16:creationId xmlns:a16="http://schemas.microsoft.com/office/drawing/2014/main" xmlns="" id="{03212FC2-CA6A-F445-ACEF-18FCAA182FE5}"/>
                </a:ext>
              </a:extLst>
            </p:cNvPr>
            <p:cNvCxnSpPr>
              <a:cxnSpLocks/>
            </p:cNvCxnSpPr>
            <p:nvPr/>
          </p:nvCxnSpPr>
          <p:spPr>
            <a:xfrm>
              <a:off x="8983669" y="2529157"/>
              <a:ext cx="0" cy="293608"/>
            </a:xfrm>
            <a:prstGeom prst="straightConnector1">
              <a:avLst/>
            </a:prstGeom>
            <a:noFill/>
            <a:ln w="9525" cap="flat" cmpd="sng" algn="ctr">
              <a:solidFill>
                <a:srgbClr val="7030A0"/>
              </a:solidFill>
              <a:prstDash val="solid"/>
              <a:headEnd type="triangle" w="med" len="med"/>
              <a:tailEnd type="triangle" w="med" len="med"/>
            </a:ln>
            <a:effectLst/>
          </p:spPr>
        </p:cxnSp>
        <p:cxnSp>
          <p:nvCxnSpPr>
            <p:cNvPr id="171" name="直线箭头连接符 230">
              <a:extLst>
                <a:ext uri="{FF2B5EF4-FFF2-40B4-BE49-F238E27FC236}">
                  <a16:creationId xmlns:a16="http://schemas.microsoft.com/office/drawing/2014/main" xmlns="" id="{CA0E6B4D-D04B-4B42-A8EB-718E3E6AB81F}"/>
                </a:ext>
              </a:extLst>
            </p:cNvPr>
            <p:cNvCxnSpPr>
              <a:cxnSpLocks/>
            </p:cNvCxnSpPr>
            <p:nvPr/>
          </p:nvCxnSpPr>
          <p:spPr>
            <a:xfrm>
              <a:off x="9863301" y="1878567"/>
              <a:ext cx="0" cy="944198"/>
            </a:xfrm>
            <a:prstGeom prst="straightConnector1">
              <a:avLst/>
            </a:prstGeom>
            <a:noFill/>
            <a:ln w="9525" cap="flat" cmpd="sng" algn="ctr">
              <a:solidFill>
                <a:srgbClr val="7030A0"/>
              </a:solidFill>
              <a:prstDash val="solid"/>
              <a:headEnd type="triangle" w="med" len="med"/>
              <a:tailEnd type="triangle" w="med" len="med"/>
            </a:ln>
            <a:effectLst/>
          </p:spPr>
        </p:cxnSp>
        <p:cxnSp>
          <p:nvCxnSpPr>
            <p:cNvPr id="172" name="肘形连接符 171">
              <a:extLst>
                <a:ext uri="{FF2B5EF4-FFF2-40B4-BE49-F238E27FC236}">
                  <a16:creationId xmlns:a16="http://schemas.microsoft.com/office/drawing/2014/main" xmlns="" id="{E62FB12D-9A01-7443-B3AA-E439ACE1B128}"/>
                </a:ext>
              </a:extLst>
            </p:cNvPr>
            <p:cNvCxnSpPr>
              <a:cxnSpLocks/>
            </p:cNvCxnSpPr>
            <p:nvPr/>
          </p:nvCxnSpPr>
          <p:spPr>
            <a:xfrm flipV="1">
              <a:off x="7366249" y="4812154"/>
              <a:ext cx="719140" cy="314330"/>
            </a:xfrm>
            <a:prstGeom prst="bentConnector2">
              <a:avLst/>
            </a:prstGeom>
            <a:noFill/>
            <a:ln w="9525" cap="flat" cmpd="sng" algn="ctr">
              <a:solidFill>
                <a:srgbClr val="191919"/>
              </a:solidFill>
              <a:prstDash val="solid"/>
              <a:headEnd type="none" w="med" len="med"/>
              <a:tailEnd type="triangle"/>
            </a:ln>
            <a:effectLst/>
          </p:spPr>
        </p:cxnSp>
        <p:sp>
          <p:nvSpPr>
            <p:cNvPr id="173" name="文本框 172">
              <a:extLst>
                <a:ext uri="{FF2B5EF4-FFF2-40B4-BE49-F238E27FC236}">
                  <a16:creationId xmlns:a16="http://schemas.microsoft.com/office/drawing/2014/main" xmlns="" id="{C23F27B5-2F48-C140-8F7F-F3B94719FA34}"/>
                </a:ext>
              </a:extLst>
            </p:cNvPr>
            <p:cNvSpPr txBox="1"/>
            <p:nvPr/>
          </p:nvSpPr>
          <p:spPr>
            <a:xfrm>
              <a:off x="3814214" y="2333524"/>
              <a:ext cx="550132" cy="285582"/>
            </a:xfrm>
            <a:prstGeom prst="rect">
              <a:avLst/>
            </a:prstGeom>
            <a:noFill/>
          </p:spPr>
          <p:txBody>
            <a:bodyPr wrap="none" rtlCol="0">
              <a:spAutoFit/>
            </a:bodyPr>
            <a:lstStyle/>
            <a:p>
              <a:pPr defTabSz="914478"/>
              <a:r>
                <a:rPr kumimoji="1" lang="zh-CN" altLang="en-US" sz="1200" dirty="0">
                  <a:solidFill>
                    <a:srgbClr val="1D1D1A"/>
                  </a:solidFill>
                  <a:latin typeface="微软雅黑" panose="020B0503020204020204" pitchFamily="34" charset="-122"/>
                  <a:ea typeface="微软雅黑" panose="020B0503020204020204" pitchFamily="34" charset="-122"/>
                </a:rPr>
                <a:t>采购员</a:t>
              </a:r>
            </a:p>
          </p:txBody>
        </p:sp>
        <p:sp>
          <p:nvSpPr>
            <p:cNvPr id="174" name="文本框 173">
              <a:extLst>
                <a:ext uri="{FF2B5EF4-FFF2-40B4-BE49-F238E27FC236}">
                  <a16:creationId xmlns:a16="http://schemas.microsoft.com/office/drawing/2014/main" xmlns="" id="{FA80B525-9F8C-5748-AACD-7EF86E1CCEBC}"/>
                </a:ext>
              </a:extLst>
            </p:cNvPr>
            <p:cNvSpPr txBox="1"/>
            <p:nvPr/>
          </p:nvSpPr>
          <p:spPr>
            <a:xfrm>
              <a:off x="6712050" y="2333524"/>
              <a:ext cx="550132" cy="285582"/>
            </a:xfrm>
            <a:prstGeom prst="rect">
              <a:avLst/>
            </a:prstGeom>
            <a:noFill/>
          </p:spPr>
          <p:txBody>
            <a:bodyPr wrap="none" rtlCol="0">
              <a:spAutoFit/>
            </a:bodyPr>
            <a:lstStyle/>
            <a:p>
              <a:pPr defTabSz="914478"/>
              <a:r>
                <a:rPr kumimoji="1" lang="zh-CN" altLang="en-US" sz="1200" dirty="0">
                  <a:solidFill>
                    <a:srgbClr val="1D1D1A"/>
                  </a:solidFill>
                  <a:latin typeface="微软雅黑" panose="020B0503020204020204" pitchFamily="34" charset="-122"/>
                  <a:ea typeface="微软雅黑" panose="020B0503020204020204" pitchFamily="34" charset="-122"/>
                </a:rPr>
                <a:t>销售员</a:t>
              </a:r>
            </a:p>
          </p:txBody>
        </p:sp>
        <p:sp>
          <p:nvSpPr>
            <p:cNvPr id="175" name="文本框 174">
              <a:extLst>
                <a:ext uri="{FF2B5EF4-FFF2-40B4-BE49-F238E27FC236}">
                  <a16:creationId xmlns:a16="http://schemas.microsoft.com/office/drawing/2014/main" xmlns="" id="{17CD4C78-80EA-3B40-86C9-95D0007491D0}"/>
                </a:ext>
              </a:extLst>
            </p:cNvPr>
            <p:cNvSpPr txBox="1"/>
            <p:nvPr/>
          </p:nvSpPr>
          <p:spPr>
            <a:xfrm>
              <a:off x="2804004" y="2306789"/>
              <a:ext cx="419149" cy="285582"/>
            </a:xfrm>
            <a:prstGeom prst="rect">
              <a:avLst/>
            </a:prstGeom>
            <a:noFill/>
          </p:spPr>
          <p:txBody>
            <a:bodyPr wrap="none" rtlCol="0">
              <a:spAutoFit/>
            </a:bodyPr>
            <a:lstStyle/>
            <a:p>
              <a:pPr defTabSz="914478"/>
              <a:r>
                <a:rPr kumimoji="1" lang="zh-CN" altLang="en-US" sz="1200" dirty="0">
                  <a:solidFill>
                    <a:srgbClr val="1D1D1A"/>
                  </a:solidFill>
                  <a:latin typeface="微软雅黑" panose="020B0503020204020204" pitchFamily="34" charset="-122"/>
                  <a:ea typeface="微软雅黑" panose="020B0503020204020204" pitchFamily="34" charset="-122"/>
                </a:rPr>
                <a:t>厂长</a:t>
              </a:r>
            </a:p>
          </p:txBody>
        </p:sp>
        <p:sp>
          <p:nvSpPr>
            <p:cNvPr id="176" name="文本框 175">
              <a:extLst>
                <a:ext uri="{FF2B5EF4-FFF2-40B4-BE49-F238E27FC236}">
                  <a16:creationId xmlns:a16="http://schemas.microsoft.com/office/drawing/2014/main" xmlns="" id="{EDFA23E5-AD92-4846-B4DE-B8593B89B2D1}"/>
                </a:ext>
              </a:extLst>
            </p:cNvPr>
            <p:cNvSpPr txBox="1"/>
            <p:nvPr/>
          </p:nvSpPr>
          <p:spPr>
            <a:xfrm>
              <a:off x="5354133" y="2306789"/>
              <a:ext cx="419149" cy="285582"/>
            </a:xfrm>
            <a:prstGeom prst="rect">
              <a:avLst/>
            </a:prstGeom>
            <a:noFill/>
          </p:spPr>
          <p:txBody>
            <a:bodyPr wrap="none" rtlCol="0">
              <a:spAutoFit/>
            </a:bodyPr>
            <a:lstStyle/>
            <a:p>
              <a:pPr defTabSz="914478"/>
              <a:r>
                <a:rPr kumimoji="1" lang="zh-CN" altLang="en-US" sz="1200" dirty="0">
                  <a:solidFill>
                    <a:srgbClr val="1D1D1A"/>
                  </a:solidFill>
                  <a:latin typeface="微软雅黑" panose="020B0503020204020204" pitchFamily="34" charset="-122"/>
                  <a:ea typeface="微软雅黑" panose="020B0503020204020204" pitchFamily="34" charset="-122"/>
                </a:rPr>
                <a:t>财务</a:t>
              </a:r>
            </a:p>
          </p:txBody>
        </p:sp>
        <p:sp>
          <p:nvSpPr>
            <p:cNvPr id="177" name="文本框 176">
              <a:extLst>
                <a:ext uri="{FF2B5EF4-FFF2-40B4-BE49-F238E27FC236}">
                  <a16:creationId xmlns:a16="http://schemas.microsoft.com/office/drawing/2014/main" xmlns="" id="{25668FE7-8850-9C43-8789-BD217CF93B68}"/>
                </a:ext>
              </a:extLst>
            </p:cNvPr>
            <p:cNvSpPr txBox="1"/>
            <p:nvPr/>
          </p:nvSpPr>
          <p:spPr>
            <a:xfrm>
              <a:off x="7723283" y="2333524"/>
              <a:ext cx="681116" cy="285582"/>
            </a:xfrm>
            <a:prstGeom prst="rect">
              <a:avLst/>
            </a:prstGeom>
            <a:noFill/>
          </p:spPr>
          <p:txBody>
            <a:bodyPr wrap="none" rtlCol="0">
              <a:spAutoFit/>
            </a:bodyPr>
            <a:lstStyle/>
            <a:p>
              <a:pPr defTabSz="914478"/>
              <a:r>
                <a:rPr kumimoji="1" lang="zh-CN" altLang="en-US" sz="1200" dirty="0">
                  <a:solidFill>
                    <a:srgbClr val="1D1D1A"/>
                  </a:solidFill>
                  <a:latin typeface="微软雅黑" panose="020B0503020204020204" pitchFamily="34" charset="-122"/>
                  <a:ea typeface="微软雅黑" panose="020B0503020204020204" pitchFamily="34" charset="-122"/>
                </a:rPr>
                <a:t>物流配送</a:t>
              </a:r>
            </a:p>
          </p:txBody>
        </p:sp>
        <p:sp>
          <p:nvSpPr>
            <p:cNvPr id="178" name="文本框 177">
              <a:extLst>
                <a:ext uri="{FF2B5EF4-FFF2-40B4-BE49-F238E27FC236}">
                  <a16:creationId xmlns:a16="http://schemas.microsoft.com/office/drawing/2014/main" xmlns="" id="{6ABA9FEB-B1F9-BB4D-BD3A-F43E213D37D4}"/>
                </a:ext>
              </a:extLst>
            </p:cNvPr>
            <p:cNvSpPr txBox="1"/>
            <p:nvPr/>
          </p:nvSpPr>
          <p:spPr>
            <a:xfrm>
              <a:off x="8928041" y="2527777"/>
              <a:ext cx="795727" cy="285582"/>
            </a:xfrm>
            <a:prstGeom prst="rect">
              <a:avLst/>
            </a:prstGeom>
            <a:noFill/>
          </p:spPr>
          <p:txBody>
            <a:bodyPr wrap="none" rtlCol="0">
              <a:spAutoFit/>
            </a:bodyPr>
            <a:lstStyle/>
            <a:p>
              <a:pPr defTabSz="914478"/>
              <a:r>
                <a:rPr kumimoji="1" lang="zh-CN" altLang="en-US" sz="1200" dirty="0">
                  <a:solidFill>
                    <a:srgbClr val="1D1D1A"/>
                  </a:solidFill>
                  <a:latin typeface="微软雅黑" panose="020B0503020204020204" pitchFamily="34" charset="-122"/>
                  <a:ea typeface="微软雅黑" panose="020B0503020204020204" pitchFamily="34" charset="-122"/>
                </a:rPr>
                <a:t>运营</a:t>
              </a:r>
              <a:r>
                <a:rPr kumimoji="1" lang="en-US" altLang="zh-CN" sz="1200" dirty="0">
                  <a:solidFill>
                    <a:srgbClr val="1D1D1A"/>
                  </a:solidFill>
                  <a:latin typeface="微软雅黑" panose="020B0503020204020204" pitchFamily="34" charset="-122"/>
                  <a:ea typeface="微软雅黑" panose="020B0503020204020204" pitchFamily="34" charset="-122"/>
                </a:rPr>
                <a:t>&amp;</a:t>
              </a:r>
              <a:r>
                <a:rPr kumimoji="1" lang="zh-CN" altLang="en-US" sz="1200" dirty="0">
                  <a:solidFill>
                    <a:srgbClr val="1D1D1A"/>
                  </a:solidFill>
                  <a:latin typeface="微软雅黑" panose="020B0503020204020204" pitchFamily="34" charset="-122"/>
                  <a:ea typeface="微软雅黑" panose="020B0503020204020204" pitchFamily="34" charset="-122"/>
                </a:rPr>
                <a:t>流程</a:t>
              </a:r>
            </a:p>
          </p:txBody>
        </p:sp>
        <p:sp>
          <p:nvSpPr>
            <p:cNvPr id="179" name="文本框 178">
              <a:extLst>
                <a:ext uri="{FF2B5EF4-FFF2-40B4-BE49-F238E27FC236}">
                  <a16:creationId xmlns:a16="http://schemas.microsoft.com/office/drawing/2014/main" xmlns="" id="{4DFD9D37-CEC3-ED4E-844C-E1718D208E67}"/>
                </a:ext>
              </a:extLst>
            </p:cNvPr>
            <p:cNvSpPr txBox="1"/>
            <p:nvPr/>
          </p:nvSpPr>
          <p:spPr>
            <a:xfrm>
              <a:off x="9870479" y="1958323"/>
              <a:ext cx="550132" cy="285582"/>
            </a:xfrm>
            <a:prstGeom prst="rect">
              <a:avLst/>
            </a:prstGeom>
            <a:noFill/>
          </p:spPr>
          <p:txBody>
            <a:bodyPr wrap="none" rtlCol="0">
              <a:spAutoFit/>
            </a:bodyPr>
            <a:lstStyle/>
            <a:p>
              <a:pPr defTabSz="914478"/>
              <a:r>
                <a:rPr kumimoji="1" lang="zh-CN" altLang="en-US" sz="1200" dirty="0">
                  <a:solidFill>
                    <a:srgbClr val="1D1D1A"/>
                  </a:solidFill>
                  <a:latin typeface="微软雅黑" panose="020B0503020204020204" pitchFamily="34" charset="-122"/>
                  <a:ea typeface="微软雅黑" panose="020B0503020204020204" pitchFamily="34" charset="-122"/>
                </a:rPr>
                <a:t>总经理</a:t>
              </a:r>
            </a:p>
          </p:txBody>
        </p:sp>
      </p:grpSp>
      <p:sp>
        <p:nvSpPr>
          <p:cNvPr id="246" name="文本框 245">
            <a:extLst>
              <a:ext uri="{FF2B5EF4-FFF2-40B4-BE49-F238E27FC236}">
                <a16:creationId xmlns:a16="http://schemas.microsoft.com/office/drawing/2014/main" xmlns="" id="{354B8579-02FD-DD4F-8221-293AD51BA833}"/>
              </a:ext>
            </a:extLst>
          </p:cNvPr>
          <p:cNvSpPr txBox="1"/>
          <p:nvPr/>
        </p:nvSpPr>
        <p:spPr>
          <a:xfrm>
            <a:off x="8241164" y="3407343"/>
            <a:ext cx="2618281" cy="2893100"/>
          </a:xfrm>
          <a:prstGeom prst="rect">
            <a:avLst/>
          </a:prstGeom>
          <a:solidFill>
            <a:srgbClr val="30B5C5">
              <a:lumMod val="20000"/>
              <a:lumOff val="80000"/>
            </a:srgbClr>
          </a:solidFill>
          <a:ln>
            <a:solidFill>
              <a:srgbClr val="1D1D1A"/>
            </a:solidFill>
            <a:prstDash val="dashDot"/>
          </a:ln>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4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rPr>
              <a:t>以客商主数据、全局客商往来为基础：客户信用评级</a:t>
            </a:r>
            <a:r>
              <a:rPr kumimoji="1" lang="en-US" altLang="zh-CN" sz="14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rPr>
              <a:t>VS</a:t>
            </a:r>
            <a:r>
              <a:rPr kumimoji="1" lang="zh-CN" altLang="en-US" sz="14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rPr>
              <a:t>实际控制人，全局示警商业风险；</a:t>
            </a:r>
            <a:endParaRPr kumimoji="1" lang="en-US" altLang="zh-CN" sz="14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4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rPr>
              <a:t>基于</a:t>
            </a:r>
            <a:r>
              <a:rPr kumimoji="1" lang="en-US" altLang="zh-CN" sz="14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rPr>
              <a:t>BPM/OA</a:t>
            </a:r>
            <a:r>
              <a:rPr kumimoji="1" lang="zh-CN" altLang="en-US" sz="14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rPr>
              <a:t>流程数据：监控内部效率，包括：服务部门响应需求的效率、新增</a:t>
            </a:r>
            <a:r>
              <a:rPr kumimoji="1" lang="en-US" altLang="zh-CN" sz="14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rPr>
              <a:t>/</a:t>
            </a:r>
            <a:r>
              <a:rPr kumimoji="1" lang="zh-CN" altLang="en-US" sz="14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rPr>
              <a:t>变更主数据的效率、立项</a:t>
            </a:r>
            <a:r>
              <a:rPr kumimoji="1" lang="en-US" altLang="zh-CN" sz="14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rPr>
              <a:t>&amp;</a:t>
            </a:r>
            <a:r>
              <a:rPr kumimoji="1" lang="zh-CN" altLang="en-US" sz="14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rPr>
              <a:t>招投标的效率</a:t>
            </a:r>
            <a:r>
              <a:rPr kumimoji="1" lang="en-US" altLang="zh-CN" sz="14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rPr>
              <a:t>……</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4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rPr>
              <a:t>基于订单可视化</a:t>
            </a:r>
            <a:r>
              <a:rPr kumimoji="1" lang="en-US" altLang="zh-CN" sz="14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rPr>
              <a:t>/</a:t>
            </a:r>
            <a:r>
              <a:rPr kumimoji="1" lang="zh-CN" altLang="en-US" sz="14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rPr>
              <a:t>物流数据：监控对外响应效率，包括：订单转化效率、生产响应效率</a:t>
            </a:r>
            <a:r>
              <a:rPr kumimoji="1" lang="en-US" altLang="zh-CN" sz="14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rPr>
              <a:t>……</a:t>
            </a:r>
            <a:endParaRPr kumimoji="1" lang="zh-CN" altLang="en-US" sz="14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endParaRPr>
          </a:p>
        </p:txBody>
      </p:sp>
      <p:sp>
        <p:nvSpPr>
          <p:cNvPr id="247" name="文本框 246">
            <a:extLst>
              <a:ext uri="{FF2B5EF4-FFF2-40B4-BE49-F238E27FC236}">
                <a16:creationId xmlns:a16="http://schemas.microsoft.com/office/drawing/2014/main" xmlns="" id="{69686B53-D34E-DC4C-902D-60F7F27A8269}"/>
              </a:ext>
            </a:extLst>
          </p:cNvPr>
          <p:cNvSpPr txBox="1"/>
          <p:nvPr/>
        </p:nvSpPr>
        <p:spPr>
          <a:xfrm>
            <a:off x="5554895" y="3394438"/>
            <a:ext cx="2564515" cy="3323987"/>
          </a:xfrm>
          <a:prstGeom prst="rect">
            <a:avLst/>
          </a:prstGeom>
          <a:solidFill>
            <a:srgbClr val="30B5C5">
              <a:lumMod val="20000"/>
              <a:lumOff val="80000"/>
            </a:srgbClr>
          </a:solidFill>
          <a:ln>
            <a:solidFill>
              <a:srgbClr val="1D1D1A"/>
            </a:solidFill>
            <a:prstDash val="dashDot"/>
          </a:ln>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400" b="0" i="0" u="none" strike="noStrike" kern="0" cap="none" spc="0" normalizeH="0" baseline="0" noProof="0" dirty="0">
                <a:ln>
                  <a:noFill/>
                </a:ln>
                <a:solidFill>
                  <a:srgbClr val="666666">
                    <a:lumMod val="50000"/>
                  </a:srgbClr>
                </a:solidFill>
                <a:effectLst/>
                <a:uLnTx/>
                <a:uFillTx/>
                <a:latin typeface="微软雅黑" panose="020B0503020204020204" pitchFamily="34" charset="-122"/>
                <a:ea typeface="微软雅黑" panose="020B0503020204020204" pitchFamily="34" charset="-122"/>
              </a:rPr>
              <a:t>基于</a:t>
            </a:r>
            <a:r>
              <a:rPr kumimoji="1" lang="en-US" altLang="zh-CN" sz="1400" b="0" i="0" u="none" strike="noStrike" kern="0" cap="none" spc="0" normalizeH="0" baseline="0" noProof="0" dirty="0">
                <a:ln>
                  <a:noFill/>
                </a:ln>
                <a:solidFill>
                  <a:srgbClr val="666666">
                    <a:lumMod val="50000"/>
                  </a:srgbClr>
                </a:solidFill>
                <a:effectLst/>
                <a:uLnTx/>
                <a:uFillTx/>
                <a:latin typeface="微软雅黑" panose="020B0503020204020204" pitchFamily="34" charset="-122"/>
                <a:ea typeface="微软雅黑" panose="020B0503020204020204" pitchFamily="34" charset="-122"/>
              </a:rPr>
              <a:t>【</a:t>
            </a:r>
            <a:r>
              <a:rPr kumimoji="1" lang="zh-CN" altLang="en-US" sz="1400" b="0" i="0" u="none" strike="noStrike" kern="0" cap="none" spc="0" normalizeH="0" baseline="0" noProof="0" dirty="0">
                <a:ln>
                  <a:noFill/>
                </a:ln>
                <a:solidFill>
                  <a:srgbClr val="666666">
                    <a:lumMod val="50000"/>
                  </a:srgbClr>
                </a:solidFill>
                <a:effectLst/>
                <a:uLnTx/>
                <a:uFillTx/>
                <a:latin typeface="微软雅黑" panose="020B0503020204020204" pitchFamily="34" charset="-122"/>
                <a:ea typeface="微软雅黑" panose="020B0503020204020204" pitchFamily="34" charset="-122"/>
              </a:rPr>
              <a:t>上游协议</a:t>
            </a:r>
            <a:r>
              <a:rPr kumimoji="1" lang="en-US" altLang="zh-CN" sz="1400" b="0" i="0" u="none" strike="noStrike" kern="0" cap="none" spc="0" normalizeH="0" baseline="0" noProof="0" dirty="0">
                <a:ln>
                  <a:noFill/>
                </a:ln>
                <a:solidFill>
                  <a:srgbClr val="666666">
                    <a:lumMod val="50000"/>
                  </a:srgbClr>
                </a:solidFill>
                <a:effectLst/>
                <a:uLnTx/>
                <a:uFillTx/>
                <a:latin typeface="微软雅黑" panose="020B0503020204020204" pitchFamily="34" charset="-122"/>
                <a:ea typeface="微软雅黑" panose="020B0503020204020204" pitchFamily="34" charset="-122"/>
              </a:rPr>
              <a:t>】</a:t>
            </a:r>
            <a:r>
              <a:rPr kumimoji="1" lang="zh-CN" altLang="en-US" sz="1400" b="0" i="0" u="none" strike="noStrike" kern="0" cap="none" spc="0" normalizeH="0" baseline="0" noProof="0" dirty="0">
                <a:ln>
                  <a:noFill/>
                </a:ln>
                <a:solidFill>
                  <a:srgbClr val="666666">
                    <a:lumMod val="50000"/>
                  </a:srgbClr>
                </a:solidFill>
                <a:effectLst/>
                <a:uLnTx/>
                <a:uFillTx/>
                <a:latin typeface="微软雅黑" panose="020B0503020204020204" pitchFamily="34" charset="-122"/>
                <a:ea typeface="微软雅黑" panose="020B0503020204020204" pitchFamily="34" charset="-122"/>
              </a:rPr>
              <a:t>、</a:t>
            </a:r>
            <a:r>
              <a:rPr kumimoji="1" lang="en-US" altLang="zh-CN" sz="1400" b="0" i="0" u="none" strike="noStrike" kern="0" cap="none" spc="0" normalizeH="0" baseline="0" noProof="0" dirty="0">
                <a:ln>
                  <a:noFill/>
                </a:ln>
                <a:solidFill>
                  <a:srgbClr val="666666">
                    <a:lumMod val="50000"/>
                  </a:srgbClr>
                </a:solidFill>
                <a:effectLst/>
                <a:uLnTx/>
                <a:uFillTx/>
                <a:latin typeface="微软雅黑" panose="020B0503020204020204" pitchFamily="34" charset="-122"/>
                <a:ea typeface="微软雅黑" panose="020B0503020204020204" pitchFamily="34" charset="-122"/>
              </a:rPr>
              <a:t>【</a:t>
            </a:r>
            <a:r>
              <a:rPr kumimoji="1" lang="zh-CN" altLang="en-US" sz="1400" b="0" i="0" u="none" strike="noStrike" kern="0" cap="none" spc="0" normalizeH="0" baseline="0" noProof="0" dirty="0">
                <a:ln>
                  <a:noFill/>
                </a:ln>
                <a:solidFill>
                  <a:srgbClr val="666666">
                    <a:lumMod val="50000"/>
                  </a:srgbClr>
                </a:solidFill>
                <a:effectLst/>
                <a:uLnTx/>
                <a:uFillTx/>
                <a:latin typeface="微软雅黑" panose="020B0503020204020204" pitchFamily="34" charset="-122"/>
                <a:ea typeface="微软雅黑" panose="020B0503020204020204" pitchFamily="34" charset="-122"/>
              </a:rPr>
              <a:t>返利政策</a:t>
            </a:r>
            <a:r>
              <a:rPr kumimoji="1" lang="en-US" altLang="zh-CN" sz="1400" b="0" i="0" u="none" strike="noStrike" kern="0" cap="none" spc="0" normalizeH="0" baseline="0" noProof="0" dirty="0">
                <a:ln>
                  <a:noFill/>
                </a:ln>
                <a:solidFill>
                  <a:srgbClr val="666666">
                    <a:lumMod val="50000"/>
                  </a:srgbClr>
                </a:solidFill>
                <a:effectLst/>
                <a:uLnTx/>
                <a:uFillTx/>
                <a:latin typeface="微软雅黑" panose="020B0503020204020204" pitchFamily="34" charset="-122"/>
                <a:ea typeface="微软雅黑" panose="020B0503020204020204" pitchFamily="34" charset="-122"/>
              </a:rPr>
              <a:t>】</a:t>
            </a:r>
            <a:r>
              <a:rPr kumimoji="1" lang="zh-CN" altLang="en-US" sz="1400" b="0" i="0" u="none" strike="noStrike" kern="0" cap="none" spc="0" normalizeH="0" baseline="0" noProof="0" dirty="0">
                <a:ln>
                  <a:noFill/>
                </a:ln>
                <a:solidFill>
                  <a:srgbClr val="666666">
                    <a:lumMod val="50000"/>
                  </a:srgbClr>
                </a:solidFill>
                <a:effectLst/>
                <a:uLnTx/>
                <a:uFillTx/>
                <a:latin typeface="微软雅黑" panose="020B0503020204020204" pitchFamily="34" charset="-122"/>
                <a:ea typeface="微软雅黑" panose="020B0503020204020204" pitchFamily="34" charset="-122"/>
              </a:rPr>
              <a:t>数据等：辅助商务准入环节定价，判断条款、价格、预估的品种例如，并基于细分的毛利预估指导销售策略的制定；辅助销售员决策商务条款、运输条款、财务条款等合作细节；</a:t>
            </a:r>
            <a:endParaRPr kumimoji="1" lang="en-US" altLang="zh-CN" sz="1400" b="0" i="0" u="none" strike="noStrike" kern="0" cap="none" spc="0" normalizeH="0" baseline="0" noProof="0" dirty="0">
              <a:ln>
                <a:noFill/>
              </a:ln>
              <a:solidFill>
                <a:srgbClr val="666666">
                  <a:lumMod val="50000"/>
                </a:srgbClr>
              </a:solidFill>
              <a:effectLst/>
              <a:uLnTx/>
              <a:uFillTx/>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400" b="0" i="0" u="none" strike="noStrike" kern="0" cap="none" spc="0" normalizeH="0" baseline="0" noProof="0" dirty="0">
                <a:ln>
                  <a:noFill/>
                </a:ln>
                <a:solidFill>
                  <a:srgbClr val="666666">
                    <a:lumMod val="50000"/>
                  </a:srgbClr>
                </a:solidFill>
                <a:effectLst/>
                <a:uLnTx/>
                <a:uFillTx/>
                <a:latin typeface="微软雅黑" panose="020B0503020204020204" pitchFamily="34" charset="-122"/>
                <a:ea typeface="微软雅黑" panose="020B0503020204020204" pitchFamily="34" charset="-122"/>
              </a:rPr>
              <a:t>基于上游协议、返利政策、</a:t>
            </a:r>
            <a:r>
              <a:rPr kumimoji="1" lang="en-US" altLang="zh-CN" sz="1400" b="0" i="0" u="none" strike="noStrike" kern="0" cap="none" spc="0" normalizeH="0" baseline="0" noProof="0" dirty="0">
                <a:ln>
                  <a:noFill/>
                </a:ln>
                <a:solidFill>
                  <a:srgbClr val="666666">
                    <a:lumMod val="50000"/>
                  </a:srgbClr>
                </a:solidFill>
                <a:effectLst/>
                <a:uLnTx/>
                <a:uFillTx/>
                <a:latin typeface="微软雅黑" panose="020B0503020204020204" pitchFamily="34" charset="-122"/>
                <a:ea typeface="微软雅黑" panose="020B0503020204020204" pitchFamily="34" charset="-122"/>
              </a:rPr>
              <a:t>【</a:t>
            </a:r>
            <a:r>
              <a:rPr kumimoji="1" lang="zh-CN" altLang="en-US" sz="1400" b="0" i="0" u="none" strike="noStrike" kern="0" cap="none" spc="0" normalizeH="0" baseline="0" noProof="0" dirty="0">
                <a:ln>
                  <a:noFill/>
                </a:ln>
                <a:solidFill>
                  <a:srgbClr val="666666">
                    <a:lumMod val="50000"/>
                  </a:srgbClr>
                </a:solidFill>
                <a:effectLst/>
                <a:uLnTx/>
                <a:uFillTx/>
                <a:latin typeface="微软雅黑" panose="020B0503020204020204" pitchFamily="34" charset="-122"/>
                <a:ea typeface="微软雅黑" panose="020B0503020204020204" pitchFamily="34" charset="-122"/>
              </a:rPr>
              <a:t>采购配送条款</a:t>
            </a:r>
            <a:r>
              <a:rPr kumimoji="1" lang="en-US" altLang="zh-CN" sz="1400" b="0" i="0" u="none" strike="noStrike" kern="0" cap="none" spc="0" normalizeH="0" baseline="0" noProof="0" dirty="0">
                <a:ln>
                  <a:noFill/>
                </a:ln>
                <a:solidFill>
                  <a:srgbClr val="666666">
                    <a:lumMod val="50000"/>
                  </a:srgbClr>
                </a:solidFill>
                <a:effectLst/>
                <a:uLnTx/>
                <a:uFillTx/>
                <a:latin typeface="微软雅黑" panose="020B0503020204020204" pitchFamily="34" charset="-122"/>
                <a:ea typeface="微软雅黑" panose="020B0503020204020204" pitchFamily="34" charset="-122"/>
              </a:rPr>
              <a:t>】</a:t>
            </a:r>
            <a:r>
              <a:rPr kumimoji="1" lang="zh-CN" altLang="en-US" sz="1400" b="0" i="0" u="none" strike="noStrike" kern="0" cap="none" spc="0" normalizeH="0" baseline="0" noProof="0" dirty="0">
                <a:ln>
                  <a:noFill/>
                </a:ln>
                <a:solidFill>
                  <a:srgbClr val="666666">
                    <a:lumMod val="50000"/>
                  </a:srgbClr>
                </a:solidFill>
                <a:effectLst/>
                <a:uLnTx/>
                <a:uFillTx/>
                <a:latin typeface="微软雅黑" panose="020B0503020204020204" pitchFamily="34" charset="-122"/>
                <a:ea typeface="微软雅黑" panose="020B0503020204020204" pitchFamily="34" charset="-122"/>
              </a:rPr>
              <a:t>等数据：改变开单的定价方式（限定最低的实际毛利率），可以更精准的控制价格，并且节省人工；</a:t>
            </a:r>
            <a:endParaRPr kumimoji="1" lang="en-US" altLang="zh-CN" sz="1400" b="0" i="0" u="none" strike="noStrike" kern="0" cap="none" spc="0" normalizeH="0" baseline="0" noProof="0" dirty="0">
              <a:ln>
                <a:noFill/>
              </a:ln>
              <a:solidFill>
                <a:srgbClr val="666666">
                  <a:lumMod val="50000"/>
                </a:srgbClr>
              </a:solidFill>
              <a:effectLst/>
              <a:uLnTx/>
              <a:uFillTx/>
              <a:latin typeface="微软雅黑" panose="020B0503020204020204" pitchFamily="34" charset="-122"/>
              <a:ea typeface="微软雅黑" panose="020B0503020204020204" pitchFamily="34" charset="-122"/>
            </a:endParaRPr>
          </a:p>
        </p:txBody>
      </p:sp>
      <p:sp>
        <p:nvSpPr>
          <p:cNvPr id="248" name="文本框 247">
            <a:extLst>
              <a:ext uri="{FF2B5EF4-FFF2-40B4-BE49-F238E27FC236}">
                <a16:creationId xmlns:a16="http://schemas.microsoft.com/office/drawing/2014/main" xmlns="" id="{0838749E-4AC7-8E40-B936-B689D6659F40}"/>
              </a:ext>
            </a:extLst>
          </p:cNvPr>
          <p:cNvSpPr txBox="1"/>
          <p:nvPr/>
        </p:nvSpPr>
        <p:spPr>
          <a:xfrm>
            <a:off x="3340830" y="3457044"/>
            <a:ext cx="2068574" cy="2031325"/>
          </a:xfrm>
          <a:prstGeom prst="rect">
            <a:avLst/>
          </a:prstGeom>
          <a:solidFill>
            <a:srgbClr val="30B5C5">
              <a:lumMod val="20000"/>
              <a:lumOff val="80000"/>
            </a:srgbClr>
          </a:solidFill>
          <a:ln>
            <a:solidFill>
              <a:srgbClr val="1D1D1A"/>
            </a:solidFill>
            <a:prstDash val="dashDot"/>
          </a:ln>
        </p:spPr>
        <p:txBody>
          <a:bodyPr wrap="square" rtlCol="0">
            <a:spAutoFit/>
          </a:bodyPr>
          <a:lstStyle>
            <a:defPPr>
              <a:defRPr lang="zh-CN"/>
            </a:defPPr>
            <a:lvl1pPr marL="285750" marR="0" lvl="0" indent="-285750" defTabSz="914400" fontAlgn="auto">
              <a:lnSpc>
                <a:spcPct val="100000"/>
              </a:lnSpc>
              <a:spcBef>
                <a:spcPts val="0"/>
              </a:spcBef>
              <a:spcAft>
                <a:spcPts val="0"/>
              </a:spcAft>
              <a:buClrTx/>
              <a:buSzTx/>
              <a:buFont typeface="Arial" panose="020B0604020202020204" pitchFamily="34" charset="0"/>
              <a:buChar char="•"/>
              <a:tabLst/>
              <a:defRPr kumimoji="1" sz="1200" b="1" i="0" u="none" strike="noStrike" cap="none" spc="0" normalizeH="0" baseline="0">
                <a:ln>
                  <a:noFill/>
                </a:ln>
                <a:effectLst/>
                <a:uLnTx/>
                <a:uFillTx/>
                <a:latin typeface="KaiTi" panose="02010609060101010101" pitchFamily="49" charset="-122"/>
                <a:ea typeface="KaiTi" panose="02010609060101010101" pitchFamily="49" charset="-122"/>
              </a:defRPr>
            </a:lvl1p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400" b="0" i="0" u="none" strike="noStrike" kern="0" cap="none" spc="0" normalizeH="0" baseline="0" noProof="0" dirty="0">
                <a:ln>
                  <a:noFill/>
                </a:ln>
                <a:solidFill>
                  <a:srgbClr val="666666">
                    <a:lumMod val="65000"/>
                  </a:srgbClr>
                </a:solidFill>
                <a:effectLst/>
                <a:uLnTx/>
                <a:uFillTx/>
                <a:latin typeface="微软雅黑" panose="020B0503020204020204" pitchFamily="34" charset="-122"/>
                <a:ea typeface="微软雅黑" panose="020B0503020204020204" pitchFamily="34" charset="-122"/>
              </a:rPr>
              <a:t>基于</a:t>
            </a:r>
            <a:r>
              <a:rPr kumimoji="1" lang="zh-CN" altLang="en-US" sz="14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rPr>
              <a:t>帐务数据、往期业绩</a:t>
            </a:r>
            <a:r>
              <a:rPr kumimoji="1" lang="zh-CN" altLang="en-US" sz="1400" b="0" i="0" u="none" strike="noStrike" kern="0" cap="none" spc="0" normalizeH="0" baseline="0" noProof="0" dirty="0">
                <a:ln>
                  <a:noFill/>
                </a:ln>
                <a:solidFill>
                  <a:srgbClr val="666666">
                    <a:lumMod val="65000"/>
                  </a:srgbClr>
                </a:solidFill>
                <a:effectLst/>
                <a:uLnTx/>
                <a:uFillTx/>
                <a:latin typeface="微软雅黑" panose="020B0503020204020204" pitchFamily="34" charset="-122"/>
                <a:ea typeface="微软雅黑" panose="020B0503020204020204" pitchFamily="34" charset="-122"/>
              </a:rPr>
              <a:t>、</a:t>
            </a:r>
            <a:r>
              <a:rPr kumimoji="1" lang="en-US" altLang="zh-CN" sz="1400" b="0" i="0" u="none" strike="noStrike" kern="0" cap="none" spc="0" normalizeH="0" baseline="0" noProof="0" dirty="0">
                <a:ln>
                  <a:noFill/>
                </a:ln>
                <a:solidFill>
                  <a:srgbClr val="666666">
                    <a:lumMod val="65000"/>
                  </a:srgbClr>
                </a:solidFill>
                <a:effectLst/>
                <a:uLnTx/>
                <a:uFillTx/>
                <a:latin typeface="微软雅黑" panose="020B0503020204020204" pitchFamily="34" charset="-122"/>
                <a:ea typeface="微软雅黑" panose="020B0503020204020204" pitchFamily="34" charset="-122"/>
              </a:rPr>
              <a:t>【</a:t>
            </a:r>
            <a:r>
              <a:rPr kumimoji="1" lang="zh-CN" altLang="en-US" sz="1400" b="0" i="0" u="none" strike="noStrike" kern="0" cap="none" spc="0" normalizeH="0" baseline="0" noProof="0" dirty="0">
                <a:ln>
                  <a:noFill/>
                </a:ln>
                <a:solidFill>
                  <a:srgbClr val="666666">
                    <a:lumMod val="65000"/>
                  </a:srgbClr>
                </a:solidFill>
                <a:effectLst/>
                <a:uLnTx/>
                <a:uFillTx/>
                <a:latin typeface="微软雅黑" panose="020B0503020204020204" pitchFamily="34" charset="-122"/>
                <a:ea typeface="微软雅黑" panose="020B0503020204020204" pitchFamily="34" charset="-122"/>
              </a:rPr>
              <a:t>增长趋势</a:t>
            </a:r>
            <a:r>
              <a:rPr kumimoji="1" lang="en-US" altLang="zh-CN" sz="1400" b="0" i="0" u="none" strike="noStrike" kern="0" cap="none" spc="0" normalizeH="0" baseline="0" noProof="0" dirty="0">
                <a:ln>
                  <a:noFill/>
                </a:ln>
                <a:solidFill>
                  <a:srgbClr val="666666">
                    <a:lumMod val="65000"/>
                  </a:srgbClr>
                </a:solidFill>
                <a:effectLst/>
                <a:uLnTx/>
                <a:uFillTx/>
                <a:latin typeface="微软雅黑" panose="020B0503020204020204" pitchFamily="34" charset="-122"/>
                <a:ea typeface="微软雅黑" panose="020B0503020204020204" pitchFamily="34" charset="-122"/>
              </a:rPr>
              <a:t>】</a:t>
            </a:r>
            <a:r>
              <a:rPr kumimoji="1" lang="zh-CN" altLang="en-US" sz="1400" b="0" i="0" u="none" strike="noStrike" kern="0" cap="none" spc="0" normalizeH="0" baseline="0" noProof="0" dirty="0">
                <a:ln>
                  <a:noFill/>
                </a:ln>
                <a:solidFill>
                  <a:srgbClr val="666666">
                    <a:lumMod val="65000"/>
                  </a:srgbClr>
                </a:solidFill>
                <a:effectLst/>
                <a:uLnTx/>
                <a:uFillTx/>
                <a:latin typeface="微软雅黑" panose="020B0503020204020204" pitchFamily="34" charset="-122"/>
                <a:ea typeface="微软雅黑" panose="020B0503020204020204" pitchFamily="34" charset="-122"/>
              </a:rPr>
              <a:t>等信息，计算资金的流动预估；</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400" b="0" i="0" u="none" strike="noStrike" kern="0" cap="none" spc="0" normalizeH="0" baseline="0" noProof="0" dirty="0">
                <a:ln>
                  <a:noFill/>
                </a:ln>
                <a:solidFill>
                  <a:srgbClr val="666666">
                    <a:lumMod val="65000"/>
                  </a:srgbClr>
                </a:solidFill>
                <a:effectLst/>
                <a:uLnTx/>
                <a:uFillTx/>
                <a:latin typeface="微软雅黑" panose="020B0503020204020204" pitchFamily="34" charset="-122"/>
                <a:ea typeface="微软雅黑" panose="020B0503020204020204" pitchFamily="34" charset="-122"/>
              </a:rPr>
              <a:t>在资金组进行资金安排时，提供</a:t>
            </a:r>
            <a:r>
              <a:rPr kumimoji="1" lang="zh-CN" altLang="en-US" sz="14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rPr>
              <a:t>利息</a:t>
            </a:r>
            <a:r>
              <a:rPr kumimoji="1" lang="zh-CN" altLang="en-US" sz="1400" b="0" i="0" u="none" strike="noStrike" kern="0" cap="none" spc="0" normalizeH="0" baseline="0" noProof="0" dirty="0">
                <a:ln>
                  <a:noFill/>
                </a:ln>
                <a:solidFill>
                  <a:srgbClr val="666666">
                    <a:lumMod val="65000"/>
                  </a:srgbClr>
                </a:solidFill>
                <a:effectLst/>
                <a:uLnTx/>
                <a:uFillTx/>
                <a:latin typeface="微软雅黑" panose="020B0503020204020204" pitchFamily="34" charset="-122"/>
                <a:ea typeface="微软雅黑" panose="020B0503020204020204" pitchFamily="34" charset="-122"/>
              </a:rPr>
              <a:t>、</a:t>
            </a:r>
            <a:r>
              <a:rPr kumimoji="1" lang="en-US" altLang="zh-CN" sz="1400" b="0" i="0" u="none" strike="noStrike" kern="0" cap="none" spc="0" normalizeH="0" baseline="0" noProof="0" dirty="0">
                <a:ln>
                  <a:noFill/>
                </a:ln>
                <a:solidFill>
                  <a:srgbClr val="666666">
                    <a:lumMod val="65000"/>
                  </a:srgbClr>
                </a:solidFill>
                <a:effectLst/>
                <a:uLnTx/>
                <a:uFillTx/>
                <a:latin typeface="微软雅黑" panose="020B0503020204020204" pitchFamily="34" charset="-122"/>
                <a:ea typeface="微软雅黑" panose="020B0503020204020204" pitchFamily="34" charset="-122"/>
              </a:rPr>
              <a:t>【</a:t>
            </a:r>
            <a:r>
              <a:rPr kumimoji="1" lang="zh-CN" altLang="en-US" sz="1400" b="0" i="0" u="none" strike="noStrike" kern="0" cap="none" spc="0" normalizeH="0" baseline="0" noProof="0" dirty="0">
                <a:ln>
                  <a:noFill/>
                </a:ln>
                <a:solidFill>
                  <a:srgbClr val="666666">
                    <a:lumMod val="65000"/>
                  </a:srgbClr>
                </a:solidFill>
                <a:effectLst/>
                <a:uLnTx/>
                <a:uFillTx/>
                <a:latin typeface="微软雅黑" panose="020B0503020204020204" pitchFamily="34" charset="-122"/>
                <a:ea typeface="微软雅黑" panose="020B0503020204020204" pitchFamily="34" charset="-122"/>
              </a:rPr>
              <a:t>资金风险等评级</a:t>
            </a:r>
            <a:r>
              <a:rPr kumimoji="1" lang="en-US" altLang="zh-CN" sz="1400" b="0" i="0" u="none" strike="noStrike" kern="0" cap="none" spc="0" normalizeH="0" baseline="0" noProof="0" dirty="0">
                <a:ln>
                  <a:noFill/>
                </a:ln>
                <a:solidFill>
                  <a:srgbClr val="666666">
                    <a:lumMod val="65000"/>
                  </a:srgbClr>
                </a:solidFill>
                <a:effectLst/>
                <a:uLnTx/>
                <a:uFillTx/>
                <a:latin typeface="微软雅黑" panose="020B0503020204020204" pitchFamily="34" charset="-122"/>
                <a:ea typeface="微软雅黑" panose="020B0503020204020204" pitchFamily="34" charset="-122"/>
              </a:rPr>
              <a:t>】</a:t>
            </a:r>
            <a:r>
              <a:rPr kumimoji="1" lang="zh-CN" altLang="en-US" sz="1400" b="0" i="0" u="none" strike="noStrike" kern="0" cap="none" spc="0" normalizeH="0" baseline="0" noProof="0" dirty="0">
                <a:ln>
                  <a:noFill/>
                </a:ln>
                <a:solidFill>
                  <a:srgbClr val="666666">
                    <a:lumMod val="65000"/>
                  </a:srgbClr>
                </a:solidFill>
                <a:effectLst/>
                <a:uLnTx/>
                <a:uFillTx/>
                <a:latin typeface="微软雅黑" panose="020B0503020204020204" pitchFamily="34" charset="-122"/>
                <a:ea typeface="微软雅黑" panose="020B0503020204020204" pitchFamily="34" charset="-122"/>
              </a:rPr>
              <a:t>，辅助行为判断；</a:t>
            </a:r>
            <a:endParaRPr kumimoji="1" lang="en-US" altLang="zh-CN" sz="1400" b="0" i="0" u="none" strike="noStrike" kern="0" cap="none" spc="0" normalizeH="0" baseline="0" noProof="0" dirty="0">
              <a:ln>
                <a:noFill/>
              </a:ln>
              <a:solidFill>
                <a:srgbClr val="666666">
                  <a:lumMod val="65000"/>
                </a:srgbClr>
              </a:solidFill>
              <a:effectLst/>
              <a:uLnTx/>
              <a:uFillTx/>
              <a:latin typeface="微软雅黑" panose="020B0503020204020204" pitchFamily="34" charset="-122"/>
              <a:ea typeface="微软雅黑" panose="020B0503020204020204" pitchFamily="34" charset="-122"/>
            </a:endParaRPr>
          </a:p>
        </p:txBody>
      </p:sp>
      <p:cxnSp>
        <p:nvCxnSpPr>
          <p:cNvPr id="249" name="直线连接符 255">
            <a:extLst>
              <a:ext uri="{FF2B5EF4-FFF2-40B4-BE49-F238E27FC236}">
                <a16:creationId xmlns:a16="http://schemas.microsoft.com/office/drawing/2014/main" xmlns="" id="{76F5BB9C-098A-8A4B-9379-9424C005CE4C}"/>
              </a:ext>
            </a:extLst>
          </p:cNvPr>
          <p:cNvCxnSpPr>
            <a:cxnSpLocks/>
          </p:cNvCxnSpPr>
          <p:nvPr/>
        </p:nvCxnSpPr>
        <p:spPr>
          <a:xfrm flipV="1">
            <a:off x="5554895" y="2794849"/>
            <a:ext cx="141884" cy="548881"/>
          </a:xfrm>
          <a:prstGeom prst="line">
            <a:avLst/>
          </a:prstGeom>
          <a:noFill/>
          <a:ln w="12700" cap="flat" cmpd="sng" algn="ctr">
            <a:solidFill>
              <a:srgbClr val="1D1D1A"/>
            </a:solidFill>
            <a:prstDash val="solid"/>
            <a:miter lim="800000"/>
          </a:ln>
          <a:effectLst/>
        </p:spPr>
      </p:cxnSp>
      <p:cxnSp>
        <p:nvCxnSpPr>
          <p:cNvPr id="250" name="直线连接符 260">
            <a:extLst>
              <a:ext uri="{FF2B5EF4-FFF2-40B4-BE49-F238E27FC236}">
                <a16:creationId xmlns:a16="http://schemas.microsoft.com/office/drawing/2014/main" xmlns="" id="{0EA86014-1507-0049-A59C-195FB7940127}"/>
              </a:ext>
            </a:extLst>
          </p:cNvPr>
          <p:cNvCxnSpPr>
            <a:cxnSpLocks/>
          </p:cNvCxnSpPr>
          <p:nvPr/>
        </p:nvCxnSpPr>
        <p:spPr>
          <a:xfrm flipV="1">
            <a:off x="8272870" y="3003377"/>
            <a:ext cx="137063" cy="168781"/>
          </a:xfrm>
          <a:prstGeom prst="line">
            <a:avLst/>
          </a:prstGeom>
          <a:noFill/>
          <a:ln w="12700" cap="flat" cmpd="sng" algn="ctr">
            <a:solidFill>
              <a:srgbClr val="1D1D1A"/>
            </a:solidFill>
            <a:prstDash val="solid"/>
            <a:miter lim="800000"/>
          </a:ln>
          <a:effectLst/>
        </p:spPr>
      </p:cxnSp>
      <p:cxnSp>
        <p:nvCxnSpPr>
          <p:cNvPr id="251" name="直线连接符 264">
            <a:extLst>
              <a:ext uri="{FF2B5EF4-FFF2-40B4-BE49-F238E27FC236}">
                <a16:creationId xmlns:a16="http://schemas.microsoft.com/office/drawing/2014/main" xmlns="" id="{A5480BD5-0D18-7F4A-9D0D-1C84F3F92056}"/>
              </a:ext>
            </a:extLst>
          </p:cNvPr>
          <p:cNvCxnSpPr>
            <a:cxnSpLocks/>
          </p:cNvCxnSpPr>
          <p:nvPr/>
        </p:nvCxnSpPr>
        <p:spPr>
          <a:xfrm flipV="1">
            <a:off x="3259224" y="2659891"/>
            <a:ext cx="571102" cy="543900"/>
          </a:xfrm>
          <a:prstGeom prst="line">
            <a:avLst/>
          </a:prstGeom>
          <a:noFill/>
          <a:ln w="12700" cap="flat" cmpd="sng" algn="ctr">
            <a:solidFill>
              <a:srgbClr val="1D1D1A"/>
            </a:solidFill>
            <a:prstDash val="solid"/>
            <a:miter lim="800000"/>
          </a:ln>
          <a:effectLst/>
        </p:spPr>
      </p:cxnSp>
      <p:sp>
        <p:nvSpPr>
          <p:cNvPr id="252" name="文本框 251">
            <a:extLst>
              <a:ext uri="{FF2B5EF4-FFF2-40B4-BE49-F238E27FC236}">
                <a16:creationId xmlns:a16="http://schemas.microsoft.com/office/drawing/2014/main" xmlns="" id="{9C3EA58E-F834-744F-BAE8-2434F4EA5C1A}"/>
              </a:ext>
            </a:extLst>
          </p:cNvPr>
          <p:cNvSpPr txBox="1"/>
          <p:nvPr/>
        </p:nvSpPr>
        <p:spPr>
          <a:xfrm>
            <a:off x="990958" y="3525997"/>
            <a:ext cx="2206561" cy="1815882"/>
          </a:xfrm>
          <a:prstGeom prst="rect">
            <a:avLst/>
          </a:prstGeom>
          <a:solidFill>
            <a:srgbClr val="30B5C5">
              <a:lumMod val="20000"/>
              <a:lumOff val="80000"/>
            </a:srgbClr>
          </a:solidFill>
          <a:ln>
            <a:solidFill>
              <a:srgbClr val="1D1D1A"/>
            </a:solidFill>
            <a:prstDash val="dashDot"/>
          </a:ln>
        </p:spPr>
        <p:txBody>
          <a:bodyPr wrap="square" rtlCol="0">
            <a:spAutoFit/>
          </a:bodyPr>
          <a:lstStyle>
            <a:defPPr>
              <a:defRPr lang="zh-CN"/>
            </a:defPPr>
            <a:lvl1pPr marL="285750" marR="0" lvl="0" indent="-285750" defTabSz="914400" fontAlgn="auto">
              <a:lnSpc>
                <a:spcPct val="100000"/>
              </a:lnSpc>
              <a:spcBef>
                <a:spcPts val="0"/>
              </a:spcBef>
              <a:spcAft>
                <a:spcPts val="0"/>
              </a:spcAft>
              <a:buClrTx/>
              <a:buSzTx/>
              <a:buFont typeface="Arial" panose="020B0604020202020204" pitchFamily="34" charset="0"/>
              <a:buChar char="•"/>
              <a:tabLst/>
              <a:defRPr kumimoji="1" sz="1200" b="1" i="0" u="none" strike="noStrike" cap="none" spc="0" normalizeH="0" baseline="0">
                <a:ln>
                  <a:noFill/>
                </a:ln>
                <a:effectLst/>
                <a:uLnTx/>
                <a:uFillTx/>
                <a:latin typeface="KaiTi" panose="02010609060101010101" pitchFamily="49" charset="-122"/>
                <a:ea typeface="KaiTi" panose="02010609060101010101" pitchFamily="49" charset="-122"/>
              </a:defRPr>
            </a:lvl1p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4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rPr>
              <a:t>基于在库数据、历史要货趋势、配方数据：提供断料和积压风险目录；</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400" b="0" i="0" u="none" strike="noStrike" kern="0" cap="none" spc="0" normalizeH="0" baseline="0" noProof="0" dirty="0">
                <a:ln>
                  <a:noFill/>
                </a:ln>
                <a:solidFill>
                  <a:srgbClr val="666666">
                    <a:lumMod val="50000"/>
                  </a:srgbClr>
                </a:solidFill>
                <a:effectLst/>
                <a:uLnTx/>
                <a:uFillTx/>
                <a:latin typeface="微软雅黑" panose="020B0503020204020204" pitchFamily="34" charset="-122"/>
                <a:ea typeface="微软雅黑" panose="020B0503020204020204" pitchFamily="34" charset="-122"/>
              </a:rPr>
              <a:t>基于</a:t>
            </a:r>
            <a:r>
              <a:rPr kumimoji="1" lang="en-US" altLang="zh-CN" sz="1400" b="0" i="0" u="none" strike="noStrike" kern="0" cap="none" spc="0" normalizeH="0" baseline="0" noProof="0" dirty="0">
                <a:ln>
                  <a:noFill/>
                </a:ln>
                <a:solidFill>
                  <a:srgbClr val="666666">
                    <a:lumMod val="50000"/>
                  </a:srgbClr>
                </a:solidFill>
                <a:effectLst/>
                <a:uLnTx/>
                <a:uFillTx/>
                <a:latin typeface="微软雅黑" panose="020B0503020204020204" pitchFamily="34" charset="-122"/>
                <a:ea typeface="微软雅黑" panose="020B0503020204020204" pitchFamily="34" charset="-122"/>
              </a:rPr>
              <a:t>【</a:t>
            </a:r>
            <a:r>
              <a:rPr kumimoji="1" lang="zh-CN" altLang="en-US" sz="1400" b="0" i="0" u="none" strike="noStrike" kern="0" cap="none" spc="0" normalizeH="0" baseline="0" noProof="0" dirty="0">
                <a:ln>
                  <a:noFill/>
                </a:ln>
                <a:solidFill>
                  <a:srgbClr val="666666">
                    <a:lumMod val="50000"/>
                  </a:srgbClr>
                </a:solidFill>
                <a:effectLst/>
                <a:uLnTx/>
                <a:uFillTx/>
                <a:latin typeface="微软雅黑" panose="020B0503020204020204" pitchFamily="34" charset="-122"/>
                <a:ea typeface="微软雅黑" panose="020B0503020204020204" pitchFamily="34" charset="-122"/>
              </a:rPr>
              <a:t>上游协议</a:t>
            </a:r>
            <a:r>
              <a:rPr kumimoji="1" lang="en-US" altLang="zh-CN" sz="1400" b="0" i="0" u="none" strike="noStrike" kern="0" cap="none" spc="0" normalizeH="0" baseline="0" noProof="0" dirty="0">
                <a:ln>
                  <a:noFill/>
                </a:ln>
                <a:solidFill>
                  <a:srgbClr val="666666">
                    <a:lumMod val="50000"/>
                  </a:srgbClr>
                </a:solidFill>
                <a:effectLst/>
                <a:uLnTx/>
                <a:uFillTx/>
                <a:latin typeface="微软雅黑" panose="020B0503020204020204" pitchFamily="34" charset="-122"/>
                <a:ea typeface="微软雅黑" panose="020B0503020204020204" pitchFamily="34" charset="-122"/>
              </a:rPr>
              <a:t>】</a:t>
            </a:r>
            <a:r>
              <a:rPr kumimoji="1" lang="zh-CN" altLang="en-US" sz="1400" b="0" i="0" u="none" strike="noStrike" kern="0" cap="none" spc="0" normalizeH="0" baseline="0" noProof="0" dirty="0">
                <a:ln>
                  <a:noFill/>
                </a:ln>
                <a:solidFill>
                  <a:srgbClr val="666666">
                    <a:lumMod val="50000"/>
                  </a:srgbClr>
                </a:solidFill>
                <a:effectLst/>
                <a:uLnTx/>
                <a:uFillTx/>
                <a:latin typeface="微软雅黑" panose="020B0503020204020204" pitchFamily="34" charset="-122"/>
                <a:ea typeface="微软雅黑" panose="020B0503020204020204" pitchFamily="34" charset="-122"/>
              </a:rPr>
              <a:t>的支付条款：进行付款计划支付</a:t>
            </a:r>
            <a:r>
              <a:rPr kumimoji="1" lang="en-US" altLang="zh-CN" sz="1400" b="0" i="0" u="none" strike="noStrike" kern="0" cap="none" spc="0" normalizeH="0" baseline="0" noProof="0" dirty="0">
                <a:ln>
                  <a:noFill/>
                </a:ln>
                <a:solidFill>
                  <a:srgbClr val="666666">
                    <a:lumMod val="50000"/>
                  </a:srgbClr>
                </a:solidFill>
                <a:effectLst/>
                <a:uLnTx/>
                <a:uFillTx/>
                <a:latin typeface="微软雅黑" panose="020B0503020204020204" pitchFamily="34" charset="-122"/>
                <a:ea typeface="微软雅黑" panose="020B0503020204020204" pitchFamily="34" charset="-122"/>
              </a:rPr>
              <a:t>/</a:t>
            </a:r>
            <a:r>
              <a:rPr kumimoji="1" lang="zh-CN" altLang="en-US" sz="1400" b="0" i="0" u="none" strike="noStrike" kern="0" cap="none" spc="0" normalizeH="0" baseline="0" noProof="0" dirty="0">
                <a:ln>
                  <a:noFill/>
                </a:ln>
                <a:solidFill>
                  <a:srgbClr val="666666">
                    <a:lumMod val="50000"/>
                  </a:srgbClr>
                </a:solidFill>
                <a:effectLst/>
                <a:uLnTx/>
                <a:uFillTx/>
                <a:latin typeface="微软雅黑" panose="020B0503020204020204" pitchFamily="34" charset="-122"/>
                <a:ea typeface="微软雅黑" panose="020B0503020204020204" pitchFamily="34" charset="-122"/>
              </a:rPr>
              <a:t>延迟支付建议</a:t>
            </a:r>
            <a:r>
              <a:rPr kumimoji="1" lang="zh-CN" altLang="en-US" sz="1400" b="1" i="0" u="none" strike="noStrike" kern="0" cap="none" spc="0" normalizeH="0" baseline="0" noProof="0" dirty="0">
                <a:ln>
                  <a:noFill/>
                </a:ln>
                <a:solidFill>
                  <a:srgbClr val="666666">
                    <a:lumMod val="50000"/>
                  </a:srgbClr>
                </a:solidFill>
                <a:effectLst/>
                <a:uLnTx/>
                <a:uFillTx/>
                <a:latin typeface="微软雅黑" panose="020B0503020204020204" pitchFamily="34" charset="-122"/>
                <a:ea typeface="微软雅黑" panose="020B0503020204020204" pitchFamily="34" charset="-122"/>
              </a:rPr>
              <a:t>；</a:t>
            </a:r>
          </a:p>
        </p:txBody>
      </p:sp>
      <p:cxnSp>
        <p:nvCxnSpPr>
          <p:cNvPr id="253" name="直线连接符 274">
            <a:extLst>
              <a:ext uri="{FF2B5EF4-FFF2-40B4-BE49-F238E27FC236}">
                <a16:creationId xmlns:a16="http://schemas.microsoft.com/office/drawing/2014/main" xmlns="" id="{E8BC3EC7-BA40-8440-8A6B-1A0A1043C386}"/>
              </a:ext>
            </a:extLst>
          </p:cNvPr>
          <p:cNvCxnSpPr>
            <a:cxnSpLocks/>
            <a:endCxn id="173" idx="1"/>
          </p:cNvCxnSpPr>
          <p:nvPr/>
        </p:nvCxnSpPr>
        <p:spPr>
          <a:xfrm flipV="1">
            <a:off x="929318" y="2647477"/>
            <a:ext cx="1470765" cy="834007"/>
          </a:xfrm>
          <a:prstGeom prst="line">
            <a:avLst/>
          </a:prstGeom>
          <a:noFill/>
          <a:ln w="12700" cap="flat" cmpd="sng" algn="ctr">
            <a:solidFill>
              <a:srgbClr val="1D1D1A"/>
            </a:solidFill>
            <a:prstDash val="solid"/>
            <a:miter lim="800000"/>
          </a:ln>
          <a:effectLst/>
        </p:spPr>
      </p:cxnSp>
      <p:sp>
        <p:nvSpPr>
          <p:cNvPr id="254" name="矩形 253"/>
          <p:cNvSpPr/>
          <p:nvPr/>
        </p:nvSpPr>
        <p:spPr>
          <a:xfrm>
            <a:off x="475786" y="893538"/>
            <a:ext cx="11496143" cy="338554"/>
          </a:xfrm>
          <a:prstGeom prst="rect">
            <a:avLst/>
          </a:prstGeom>
        </p:spPr>
        <p:txBody>
          <a:bodyPr wrap="square">
            <a:spAutoFit/>
          </a:bodyPr>
          <a:lstStyle/>
          <a:p>
            <a:pPr defTabSz="914478"/>
            <a:r>
              <a:rPr lang="zh-CN" altLang="en-US" sz="1600" dirty="0">
                <a:solidFill>
                  <a:prstClr val="black"/>
                </a:solidFill>
                <a:latin typeface="微软雅黑" panose="020B0503020204020204" pitchFamily="34" charset="-122"/>
                <a:ea typeface="微软雅黑" panose="020B0503020204020204" pitchFamily="34" charset="-122"/>
              </a:rPr>
              <a:t>让用户“变懒”（让决策、判断、运营、交易变得简单）的数据应用场景非常多，可以基于部门</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岗位</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角色的职能进行开采；</a:t>
            </a:r>
            <a:endParaRPr lang="zh-CN" altLang="en-US" sz="1600" dirty="0">
              <a:solidFill>
                <a:srgbClr val="1D1D1A"/>
              </a:solidFill>
              <a:latin typeface="Calibri" panose="020F0502020204030204"/>
            </a:endParaRPr>
          </a:p>
        </p:txBody>
      </p:sp>
    </p:spTree>
    <p:extLst>
      <p:ext uri="{BB962C8B-B14F-4D97-AF65-F5344CB8AC3E}">
        <p14:creationId xmlns:p14="http://schemas.microsoft.com/office/powerpoint/2010/main" val="4143975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2"/>
                                        </p:tgtEl>
                                        <p:attrNameLst>
                                          <p:attrName>style.visibility</p:attrName>
                                        </p:attrNameLst>
                                      </p:cBhvr>
                                      <p:to>
                                        <p:strVal val="visible"/>
                                      </p:to>
                                    </p:set>
                                    <p:animEffect transition="in" filter="fade">
                                      <p:cBhvr>
                                        <p:cTn id="7" dur="1000"/>
                                        <p:tgtEl>
                                          <p:spTgt spid="252"/>
                                        </p:tgtEl>
                                      </p:cBhvr>
                                    </p:animEffect>
                                    <p:anim calcmode="lin" valueType="num">
                                      <p:cBhvr>
                                        <p:cTn id="8" dur="1000" fill="hold"/>
                                        <p:tgtEl>
                                          <p:spTgt spid="252"/>
                                        </p:tgtEl>
                                        <p:attrNameLst>
                                          <p:attrName>ppt_x</p:attrName>
                                        </p:attrNameLst>
                                      </p:cBhvr>
                                      <p:tavLst>
                                        <p:tav tm="0">
                                          <p:val>
                                            <p:strVal val="#ppt_x"/>
                                          </p:val>
                                        </p:tav>
                                        <p:tav tm="100000">
                                          <p:val>
                                            <p:strVal val="#ppt_x"/>
                                          </p:val>
                                        </p:tav>
                                      </p:tavLst>
                                    </p:anim>
                                    <p:anim calcmode="lin" valueType="num">
                                      <p:cBhvr>
                                        <p:cTn id="9" dur="1000" fill="hold"/>
                                        <p:tgtEl>
                                          <p:spTgt spid="25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48"/>
                                        </p:tgtEl>
                                        <p:attrNameLst>
                                          <p:attrName>style.visibility</p:attrName>
                                        </p:attrNameLst>
                                      </p:cBhvr>
                                      <p:to>
                                        <p:strVal val="visible"/>
                                      </p:to>
                                    </p:set>
                                    <p:animEffect transition="in" filter="fade">
                                      <p:cBhvr>
                                        <p:cTn id="14" dur="1000"/>
                                        <p:tgtEl>
                                          <p:spTgt spid="248"/>
                                        </p:tgtEl>
                                      </p:cBhvr>
                                    </p:animEffect>
                                    <p:anim calcmode="lin" valueType="num">
                                      <p:cBhvr>
                                        <p:cTn id="15" dur="1000" fill="hold"/>
                                        <p:tgtEl>
                                          <p:spTgt spid="248"/>
                                        </p:tgtEl>
                                        <p:attrNameLst>
                                          <p:attrName>ppt_x</p:attrName>
                                        </p:attrNameLst>
                                      </p:cBhvr>
                                      <p:tavLst>
                                        <p:tav tm="0">
                                          <p:val>
                                            <p:strVal val="#ppt_x"/>
                                          </p:val>
                                        </p:tav>
                                        <p:tav tm="100000">
                                          <p:val>
                                            <p:strVal val="#ppt_x"/>
                                          </p:val>
                                        </p:tav>
                                      </p:tavLst>
                                    </p:anim>
                                    <p:anim calcmode="lin" valueType="num">
                                      <p:cBhvr>
                                        <p:cTn id="16" dur="1000" fill="hold"/>
                                        <p:tgtEl>
                                          <p:spTgt spid="24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47"/>
                                        </p:tgtEl>
                                        <p:attrNameLst>
                                          <p:attrName>style.visibility</p:attrName>
                                        </p:attrNameLst>
                                      </p:cBhvr>
                                      <p:to>
                                        <p:strVal val="visible"/>
                                      </p:to>
                                    </p:set>
                                    <p:animEffect transition="in" filter="fade">
                                      <p:cBhvr>
                                        <p:cTn id="21" dur="1000"/>
                                        <p:tgtEl>
                                          <p:spTgt spid="247"/>
                                        </p:tgtEl>
                                      </p:cBhvr>
                                    </p:animEffect>
                                    <p:anim calcmode="lin" valueType="num">
                                      <p:cBhvr>
                                        <p:cTn id="22" dur="1000" fill="hold"/>
                                        <p:tgtEl>
                                          <p:spTgt spid="247"/>
                                        </p:tgtEl>
                                        <p:attrNameLst>
                                          <p:attrName>ppt_x</p:attrName>
                                        </p:attrNameLst>
                                      </p:cBhvr>
                                      <p:tavLst>
                                        <p:tav tm="0">
                                          <p:val>
                                            <p:strVal val="#ppt_x"/>
                                          </p:val>
                                        </p:tav>
                                        <p:tav tm="100000">
                                          <p:val>
                                            <p:strVal val="#ppt_x"/>
                                          </p:val>
                                        </p:tav>
                                      </p:tavLst>
                                    </p:anim>
                                    <p:anim calcmode="lin" valueType="num">
                                      <p:cBhvr>
                                        <p:cTn id="23" dur="1000" fill="hold"/>
                                        <p:tgtEl>
                                          <p:spTgt spid="24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46"/>
                                        </p:tgtEl>
                                        <p:attrNameLst>
                                          <p:attrName>style.visibility</p:attrName>
                                        </p:attrNameLst>
                                      </p:cBhvr>
                                      <p:to>
                                        <p:strVal val="visible"/>
                                      </p:to>
                                    </p:set>
                                    <p:animEffect transition="in" filter="fade">
                                      <p:cBhvr>
                                        <p:cTn id="28" dur="1000"/>
                                        <p:tgtEl>
                                          <p:spTgt spid="246"/>
                                        </p:tgtEl>
                                      </p:cBhvr>
                                    </p:animEffect>
                                    <p:anim calcmode="lin" valueType="num">
                                      <p:cBhvr>
                                        <p:cTn id="29" dur="1000" fill="hold"/>
                                        <p:tgtEl>
                                          <p:spTgt spid="246"/>
                                        </p:tgtEl>
                                        <p:attrNameLst>
                                          <p:attrName>ppt_x</p:attrName>
                                        </p:attrNameLst>
                                      </p:cBhvr>
                                      <p:tavLst>
                                        <p:tav tm="0">
                                          <p:val>
                                            <p:strVal val="#ppt_x"/>
                                          </p:val>
                                        </p:tav>
                                        <p:tav tm="100000">
                                          <p:val>
                                            <p:strVal val="#ppt_x"/>
                                          </p:val>
                                        </p:tav>
                                      </p:tavLst>
                                    </p:anim>
                                    <p:anim calcmode="lin" valueType="num">
                                      <p:cBhvr>
                                        <p:cTn id="30" dur="1000" fill="hold"/>
                                        <p:tgtEl>
                                          <p:spTgt spid="2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 grpId="0" animBg="1"/>
      <p:bldP spid="247" grpId="0" animBg="1"/>
      <p:bldP spid="248" grpId="0" animBg="1"/>
      <p:bldP spid="25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3182"/>
          </a:xfrm>
        </p:spPr>
        <p:txBody>
          <a:bodyPr/>
          <a:lstStyle/>
          <a:p>
            <a:r>
              <a:rPr lang="zh-CN" altLang="en-US" dirty="0"/>
              <a:t>指标应用场景</a:t>
            </a:r>
            <a:r>
              <a:rPr lang="zh-CN" altLang="en-US" dirty="0" smtClean="0"/>
              <a:t>示例</a:t>
            </a:r>
            <a:r>
              <a:rPr lang="en-US" altLang="zh-CN" dirty="0" smtClean="0"/>
              <a:t>3</a:t>
            </a:r>
            <a:r>
              <a:rPr lang="zh-CN" altLang="en-US" dirty="0" smtClean="0"/>
              <a:t>：销售策略优化</a:t>
            </a:r>
            <a:endParaRPr lang="zh-CN" altLang="en-US" dirty="0"/>
          </a:p>
        </p:txBody>
      </p:sp>
      <p:sp>
        <p:nvSpPr>
          <p:cNvPr id="61" name="Freeform 32">
            <a:extLst>
              <a:ext uri="{FF2B5EF4-FFF2-40B4-BE49-F238E27FC236}">
                <a16:creationId xmlns:a16="http://schemas.microsoft.com/office/drawing/2014/main" xmlns="" id="{579425D6-BB12-5E4A-AA6E-8A88577CEB31}"/>
              </a:ext>
            </a:extLst>
          </p:cNvPr>
          <p:cNvSpPr>
            <a:spLocks noEditPoints="1"/>
          </p:cNvSpPr>
          <p:nvPr/>
        </p:nvSpPr>
        <p:spPr bwMode="auto">
          <a:xfrm>
            <a:off x="1218208" y="1288680"/>
            <a:ext cx="607682" cy="817980"/>
          </a:xfrm>
          <a:custGeom>
            <a:avLst/>
            <a:gdLst>
              <a:gd name="T0" fmla="*/ 275 w 276"/>
              <a:gd name="T1" fmla="*/ 322 h 372"/>
              <a:gd name="T2" fmla="*/ 271 w 276"/>
              <a:gd name="T3" fmla="*/ 284 h 372"/>
              <a:gd name="T4" fmla="*/ 252 w 276"/>
              <a:gd name="T5" fmla="*/ 255 h 372"/>
              <a:gd name="T6" fmla="*/ 178 w 276"/>
              <a:gd name="T7" fmla="*/ 233 h 372"/>
              <a:gd name="T8" fmla="*/ 182 w 276"/>
              <a:gd name="T9" fmla="*/ 194 h 372"/>
              <a:gd name="T10" fmla="*/ 195 w 276"/>
              <a:gd name="T11" fmla="*/ 176 h 372"/>
              <a:gd name="T12" fmla="*/ 198 w 276"/>
              <a:gd name="T13" fmla="*/ 153 h 372"/>
              <a:gd name="T14" fmla="*/ 198 w 276"/>
              <a:gd name="T15" fmla="*/ 154 h 372"/>
              <a:gd name="T16" fmla="*/ 205 w 276"/>
              <a:gd name="T17" fmla="*/ 148 h 372"/>
              <a:gd name="T18" fmla="*/ 209 w 276"/>
              <a:gd name="T19" fmla="*/ 114 h 372"/>
              <a:gd name="T20" fmla="*/ 203 w 276"/>
              <a:gd name="T21" fmla="*/ 107 h 372"/>
              <a:gd name="T22" fmla="*/ 203 w 276"/>
              <a:gd name="T23" fmla="*/ 107 h 372"/>
              <a:gd name="T24" fmla="*/ 205 w 276"/>
              <a:gd name="T25" fmla="*/ 86 h 372"/>
              <a:gd name="T26" fmla="*/ 197 w 276"/>
              <a:gd name="T27" fmla="*/ 40 h 372"/>
              <a:gd name="T28" fmla="*/ 122 w 276"/>
              <a:gd name="T29" fmla="*/ 6 h 372"/>
              <a:gd name="T30" fmla="*/ 105 w 276"/>
              <a:gd name="T31" fmla="*/ 17 h 372"/>
              <a:gd name="T32" fmla="*/ 102 w 276"/>
              <a:gd name="T33" fmla="*/ 17 h 372"/>
              <a:gd name="T34" fmla="*/ 96 w 276"/>
              <a:gd name="T35" fmla="*/ 16 h 372"/>
              <a:gd name="T36" fmla="*/ 70 w 276"/>
              <a:gd name="T37" fmla="*/ 108 h 372"/>
              <a:gd name="T38" fmla="*/ 67 w 276"/>
              <a:gd name="T39" fmla="*/ 114 h 372"/>
              <a:gd name="T40" fmla="*/ 71 w 276"/>
              <a:gd name="T41" fmla="*/ 148 h 372"/>
              <a:gd name="T42" fmla="*/ 78 w 276"/>
              <a:gd name="T43" fmla="*/ 154 h 372"/>
              <a:gd name="T44" fmla="*/ 78 w 276"/>
              <a:gd name="T45" fmla="*/ 153 h 372"/>
              <a:gd name="T46" fmla="*/ 81 w 276"/>
              <a:gd name="T47" fmla="*/ 176 h 372"/>
              <a:gd name="T48" fmla="*/ 94 w 276"/>
              <a:gd name="T49" fmla="*/ 194 h 372"/>
              <a:gd name="T50" fmla="*/ 98 w 276"/>
              <a:gd name="T51" fmla="*/ 233 h 372"/>
              <a:gd name="T52" fmla="*/ 24 w 276"/>
              <a:gd name="T53" fmla="*/ 255 h 372"/>
              <a:gd name="T54" fmla="*/ 5 w 276"/>
              <a:gd name="T55" fmla="*/ 284 h 372"/>
              <a:gd name="T56" fmla="*/ 1 w 276"/>
              <a:gd name="T57" fmla="*/ 322 h 372"/>
              <a:gd name="T58" fmla="*/ 15 w 276"/>
              <a:gd name="T59" fmla="*/ 349 h 372"/>
              <a:gd name="T60" fmla="*/ 261 w 276"/>
              <a:gd name="T61" fmla="*/ 349 h 372"/>
              <a:gd name="T62" fmla="*/ 275 w 276"/>
              <a:gd name="T63" fmla="*/ 322 h 372"/>
              <a:gd name="T64" fmla="*/ 90 w 276"/>
              <a:gd name="T65" fmla="*/ 175 h 372"/>
              <a:gd name="T66" fmla="*/ 80 w 276"/>
              <a:gd name="T67" fmla="*/ 92 h 372"/>
              <a:gd name="T68" fmla="*/ 117 w 276"/>
              <a:gd name="T69" fmla="*/ 66 h 372"/>
              <a:gd name="T70" fmla="*/ 181 w 276"/>
              <a:gd name="T71" fmla="*/ 81 h 372"/>
              <a:gd name="T72" fmla="*/ 193 w 276"/>
              <a:gd name="T73" fmla="*/ 113 h 372"/>
              <a:gd name="T74" fmla="*/ 186 w 276"/>
              <a:gd name="T75" fmla="*/ 175 h 372"/>
              <a:gd name="T76" fmla="*/ 167 w 276"/>
              <a:gd name="T77" fmla="*/ 191 h 372"/>
              <a:gd name="T78" fmla="*/ 138 w 276"/>
              <a:gd name="T79" fmla="*/ 193 h 372"/>
              <a:gd name="T80" fmla="*/ 109 w 276"/>
              <a:gd name="T81" fmla="*/ 191 h 372"/>
              <a:gd name="T82" fmla="*/ 90 w 276"/>
              <a:gd name="T83" fmla="*/ 175 h 372"/>
              <a:gd name="T84" fmla="*/ 167 w 276"/>
              <a:gd name="T85" fmla="*/ 242 h 372"/>
              <a:gd name="T86" fmla="*/ 158 w 276"/>
              <a:gd name="T87" fmla="*/ 248 h 372"/>
              <a:gd name="T88" fmla="*/ 118 w 276"/>
              <a:gd name="T89" fmla="*/ 248 h 372"/>
              <a:gd name="T90" fmla="*/ 108 w 276"/>
              <a:gd name="T91" fmla="*/ 242 h 372"/>
              <a:gd name="T92" fmla="*/ 106 w 276"/>
              <a:gd name="T93" fmla="*/ 201 h 372"/>
              <a:gd name="T94" fmla="*/ 110 w 276"/>
              <a:gd name="T95" fmla="*/ 203 h 372"/>
              <a:gd name="T96" fmla="*/ 166 w 276"/>
              <a:gd name="T97" fmla="*/ 203 h 372"/>
              <a:gd name="T98" fmla="*/ 170 w 276"/>
              <a:gd name="T99" fmla="*/ 201 h 372"/>
              <a:gd name="T100" fmla="*/ 167 w 276"/>
              <a:gd name="T101" fmla="*/ 24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6" h="372">
                <a:moveTo>
                  <a:pt x="275" y="322"/>
                </a:moveTo>
                <a:cubicBezTo>
                  <a:pt x="274" y="310"/>
                  <a:pt x="272" y="297"/>
                  <a:pt x="271" y="284"/>
                </a:cubicBezTo>
                <a:cubicBezTo>
                  <a:pt x="270" y="273"/>
                  <a:pt x="261" y="260"/>
                  <a:pt x="252" y="255"/>
                </a:cubicBezTo>
                <a:cubicBezTo>
                  <a:pt x="226" y="244"/>
                  <a:pt x="202" y="237"/>
                  <a:pt x="178" y="233"/>
                </a:cubicBezTo>
                <a:cubicBezTo>
                  <a:pt x="179" y="220"/>
                  <a:pt x="181" y="207"/>
                  <a:pt x="182" y="194"/>
                </a:cubicBezTo>
                <a:cubicBezTo>
                  <a:pt x="189" y="189"/>
                  <a:pt x="194" y="182"/>
                  <a:pt x="195" y="176"/>
                </a:cubicBezTo>
                <a:cubicBezTo>
                  <a:pt x="196" y="169"/>
                  <a:pt x="197" y="161"/>
                  <a:pt x="198" y="153"/>
                </a:cubicBezTo>
                <a:cubicBezTo>
                  <a:pt x="198" y="153"/>
                  <a:pt x="198" y="154"/>
                  <a:pt x="198" y="154"/>
                </a:cubicBezTo>
                <a:cubicBezTo>
                  <a:pt x="202" y="154"/>
                  <a:pt x="205" y="151"/>
                  <a:pt x="205" y="148"/>
                </a:cubicBezTo>
                <a:cubicBezTo>
                  <a:pt x="209" y="114"/>
                  <a:pt x="209" y="114"/>
                  <a:pt x="209" y="114"/>
                </a:cubicBezTo>
                <a:cubicBezTo>
                  <a:pt x="209" y="111"/>
                  <a:pt x="206" y="108"/>
                  <a:pt x="203" y="107"/>
                </a:cubicBezTo>
                <a:cubicBezTo>
                  <a:pt x="203" y="107"/>
                  <a:pt x="203" y="107"/>
                  <a:pt x="203" y="107"/>
                </a:cubicBezTo>
                <a:cubicBezTo>
                  <a:pt x="204" y="100"/>
                  <a:pt x="205" y="93"/>
                  <a:pt x="205" y="86"/>
                </a:cubicBezTo>
                <a:cubicBezTo>
                  <a:pt x="206" y="78"/>
                  <a:pt x="210" y="56"/>
                  <a:pt x="197" y="40"/>
                </a:cubicBezTo>
                <a:cubicBezTo>
                  <a:pt x="178" y="13"/>
                  <a:pt x="138" y="0"/>
                  <a:pt x="122" y="6"/>
                </a:cubicBezTo>
                <a:cubicBezTo>
                  <a:pt x="115" y="9"/>
                  <a:pt x="109" y="13"/>
                  <a:pt x="105" y="17"/>
                </a:cubicBezTo>
                <a:cubicBezTo>
                  <a:pt x="104" y="17"/>
                  <a:pt x="103" y="17"/>
                  <a:pt x="102" y="17"/>
                </a:cubicBezTo>
                <a:cubicBezTo>
                  <a:pt x="101" y="16"/>
                  <a:pt x="98" y="15"/>
                  <a:pt x="96" y="16"/>
                </a:cubicBezTo>
                <a:cubicBezTo>
                  <a:pt x="69" y="26"/>
                  <a:pt x="55" y="71"/>
                  <a:pt x="70" y="108"/>
                </a:cubicBezTo>
                <a:cubicBezTo>
                  <a:pt x="68" y="109"/>
                  <a:pt x="67" y="112"/>
                  <a:pt x="67" y="114"/>
                </a:cubicBezTo>
                <a:cubicBezTo>
                  <a:pt x="71" y="148"/>
                  <a:pt x="71" y="148"/>
                  <a:pt x="71" y="148"/>
                </a:cubicBezTo>
                <a:cubicBezTo>
                  <a:pt x="71" y="151"/>
                  <a:pt x="74" y="154"/>
                  <a:pt x="78" y="154"/>
                </a:cubicBezTo>
                <a:cubicBezTo>
                  <a:pt x="78" y="154"/>
                  <a:pt x="78" y="153"/>
                  <a:pt x="78" y="153"/>
                </a:cubicBezTo>
                <a:cubicBezTo>
                  <a:pt x="79" y="161"/>
                  <a:pt x="80" y="169"/>
                  <a:pt x="81" y="176"/>
                </a:cubicBezTo>
                <a:cubicBezTo>
                  <a:pt x="82" y="182"/>
                  <a:pt x="87" y="189"/>
                  <a:pt x="94" y="194"/>
                </a:cubicBezTo>
                <a:cubicBezTo>
                  <a:pt x="95" y="207"/>
                  <a:pt x="97" y="220"/>
                  <a:pt x="98" y="233"/>
                </a:cubicBezTo>
                <a:cubicBezTo>
                  <a:pt x="74" y="237"/>
                  <a:pt x="50" y="244"/>
                  <a:pt x="24" y="255"/>
                </a:cubicBezTo>
                <a:cubicBezTo>
                  <a:pt x="15" y="260"/>
                  <a:pt x="6" y="273"/>
                  <a:pt x="5" y="284"/>
                </a:cubicBezTo>
                <a:cubicBezTo>
                  <a:pt x="4" y="297"/>
                  <a:pt x="2" y="310"/>
                  <a:pt x="1" y="322"/>
                </a:cubicBezTo>
                <a:cubicBezTo>
                  <a:pt x="0" y="334"/>
                  <a:pt x="6" y="346"/>
                  <a:pt x="15" y="349"/>
                </a:cubicBezTo>
                <a:cubicBezTo>
                  <a:pt x="94" y="372"/>
                  <a:pt x="182" y="372"/>
                  <a:pt x="261" y="349"/>
                </a:cubicBezTo>
                <a:cubicBezTo>
                  <a:pt x="270" y="346"/>
                  <a:pt x="276" y="334"/>
                  <a:pt x="275" y="322"/>
                </a:cubicBezTo>
                <a:close/>
                <a:moveTo>
                  <a:pt x="90" y="175"/>
                </a:moveTo>
                <a:cubicBezTo>
                  <a:pt x="80" y="92"/>
                  <a:pt x="80" y="92"/>
                  <a:pt x="80" y="92"/>
                </a:cubicBezTo>
                <a:cubicBezTo>
                  <a:pt x="95" y="89"/>
                  <a:pt x="108" y="80"/>
                  <a:pt x="117" y="66"/>
                </a:cubicBezTo>
                <a:cubicBezTo>
                  <a:pt x="136" y="78"/>
                  <a:pt x="158" y="83"/>
                  <a:pt x="181" y="81"/>
                </a:cubicBezTo>
                <a:cubicBezTo>
                  <a:pt x="182" y="96"/>
                  <a:pt x="187" y="108"/>
                  <a:pt x="193" y="113"/>
                </a:cubicBezTo>
                <a:cubicBezTo>
                  <a:pt x="186" y="175"/>
                  <a:pt x="186" y="175"/>
                  <a:pt x="186" y="175"/>
                </a:cubicBezTo>
                <a:cubicBezTo>
                  <a:pt x="186" y="180"/>
                  <a:pt x="177" y="189"/>
                  <a:pt x="167" y="191"/>
                </a:cubicBezTo>
                <a:cubicBezTo>
                  <a:pt x="158" y="193"/>
                  <a:pt x="148" y="193"/>
                  <a:pt x="138" y="193"/>
                </a:cubicBezTo>
                <a:cubicBezTo>
                  <a:pt x="128" y="193"/>
                  <a:pt x="118" y="193"/>
                  <a:pt x="109" y="191"/>
                </a:cubicBezTo>
                <a:cubicBezTo>
                  <a:pt x="99" y="189"/>
                  <a:pt x="90" y="180"/>
                  <a:pt x="90" y="175"/>
                </a:cubicBezTo>
                <a:close/>
                <a:moveTo>
                  <a:pt x="167" y="242"/>
                </a:moveTo>
                <a:cubicBezTo>
                  <a:pt x="165" y="245"/>
                  <a:pt x="161" y="247"/>
                  <a:pt x="158" y="248"/>
                </a:cubicBezTo>
                <a:cubicBezTo>
                  <a:pt x="145" y="251"/>
                  <a:pt x="131" y="251"/>
                  <a:pt x="118" y="248"/>
                </a:cubicBezTo>
                <a:cubicBezTo>
                  <a:pt x="114" y="247"/>
                  <a:pt x="111" y="245"/>
                  <a:pt x="108" y="242"/>
                </a:cubicBezTo>
                <a:cubicBezTo>
                  <a:pt x="108" y="228"/>
                  <a:pt x="107" y="215"/>
                  <a:pt x="106" y="201"/>
                </a:cubicBezTo>
                <a:cubicBezTo>
                  <a:pt x="107" y="201"/>
                  <a:pt x="109" y="202"/>
                  <a:pt x="110" y="203"/>
                </a:cubicBezTo>
                <a:cubicBezTo>
                  <a:pt x="128" y="208"/>
                  <a:pt x="148" y="208"/>
                  <a:pt x="166" y="203"/>
                </a:cubicBezTo>
                <a:cubicBezTo>
                  <a:pt x="167" y="202"/>
                  <a:pt x="169" y="201"/>
                  <a:pt x="170" y="201"/>
                </a:cubicBezTo>
                <a:cubicBezTo>
                  <a:pt x="169" y="215"/>
                  <a:pt x="168" y="228"/>
                  <a:pt x="167" y="242"/>
                </a:cubicBezTo>
                <a:close/>
              </a:path>
            </a:pathLst>
          </a:custGeom>
          <a:solidFill>
            <a:srgbClr val="D33941"/>
          </a:solidFill>
          <a:ln>
            <a:noFill/>
          </a:ln>
        </p:spPr>
        <p:txBody>
          <a:bodyPr vert="horz" wrap="square" lIns="91440" tIns="45720" rIns="91440" bIns="45720" numCol="1" anchor="t" anchorCtr="0" compatLnSpc="1">
            <a:prstTxWarp prst="textNoShape">
              <a:avLst/>
            </a:prstTxWarp>
          </a:bodyPr>
          <a:lstStyle/>
          <a:p>
            <a:pPr defTabSz="914478"/>
            <a:endParaRPr lang="en-US" dirty="0">
              <a:solidFill>
                <a:srgbClr val="1D1D1A"/>
              </a:solidFill>
              <a:latin typeface="微软雅黑" panose="020B0503020204020204" pitchFamily="34" charset="-122"/>
              <a:ea typeface="微软雅黑" panose="020B0503020204020204" pitchFamily="34" charset="-122"/>
            </a:endParaRPr>
          </a:p>
        </p:txBody>
      </p:sp>
      <p:grpSp>
        <p:nvGrpSpPr>
          <p:cNvPr id="62" name="组合 61">
            <a:extLst>
              <a:ext uri="{FF2B5EF4-FFF2-40B4-BE49-F238E27FC236}">
                <a16:creationId xmlns:a16="http://schemas.microsoft.com/office/drawing/2014/main" xmlns="" id="{1284EC99-1F47-2A47-9FB4-113860FAB0AF}"/>
              </a:ext>
            </a:extLst>
          </p:cNvPr>
          <p:cNvGrpSpPr/>
          <p:nvPr/>
        </p:nvGrpSpPr>
        <p:grpSpPr>
          <a:xfrm>
            <a:off x="1142697" y="2428474"/>
            <a:ext cx="783840" cy="764723"/>
            <a:chOff x="8532813" y="1450975"/>
            <a:chExt cx="911225" cy="889001"/>
          </a:xfrm>
          <a:solidFill>
            <a:srgbClr val="E28189"/>
          </a:solidFill>
        </p:grpSpPr>
        <p:sp>
          <p:nvSpPr>
            <p:cNvPr id="63" name="Freeform 97">
              <a:extLst>
                <a:ext uri="{FF2B5EF4-FFF2-40B4-BE49-F238E27FC236}">
                  <a16:creationId xmlns:a16="http://schemas.microsoft.com/office/drawing/2014/main" xmlns="" id="{2970EA64-B2CE-DB4F-83DD-4E210A0CDE8A}"/>
                </a:ext>
              </a:extLst>
            </p:cNvPr>
            <p:cNvSpPr>
              <a:spLocks/>
            </p:cNvSpPr>
            <p:nvPr/>
          </p:nvSpPr>
          <p:spPr bwMode="auto">
            <a:xfrm>
              <a:off x="8532813" y="1928813"/>
              <a:ext cx="381000" cy="411163"/>
            </a:xfrm>
            <a:custGeom>
              <a:avLst/>
              <a:gdLst>
                <a:gd name="T0" fmla="*/ 140 w 149"/>
                <a:gd name="T1" fmla="*/ 112 h 161"/>
                <a:gd name="T2" fmla="*/ 93 w 149"/>
                <a:gd name="T3" fmla="*/ 98 h 161"/>
                <a:gd name="T4" fmla="*/ 94 w 149"/>
                <a:gd name="T5" fmla="*/ 86 h 161"/>
                <a:gd name="T6" fmla="*/ 101 w 149"/>
                <a:gd name="T7" fmla="*/ 78 h 161"/>
                <a:gd name="T8" fmla="*/ 102 w 149"/>
                <a:gd name="T9" fmla="*/ 67 h 161"/>
                <a:gd name="T10" fmla="*/ 104 w 149"/>
                <a:gd name="T11" fmla="*/ 68 h 161"/>
                <a:gd name="T12" fmla="*/ 108 w 149"/>
                <a:gd name="T13" fmla="*/ 65 h 161"/>
                <a:gd name="T14" fmla="*/ 109 w 149"/>
                <a:gd name="T15" fmla="*/ 48 h 161"/>
                <a:gd name="T16" fmla="*/ 107 w 149"/>
                <a:gd name="T17" fmla="*/ 45 h 161"/>
                <a:gd name="T18" fmla="*/ 105 w 149"/>
                <a:gd name="T19" fmla="*/ 45 h 161"/>
                <a:gd name="T20" fmla="*/ 106 w 149"/>
                <a:gd name="T21" fmla="*/ 36 h 161"/>
                <a:gd name="T22" fmla="*/ 100 w 149"/>
                <a:gd name="T23" fmla="*/ 12 h 161"/>
                <a:gd name="T24" fmla="*/ 49 w 149"/>
                <a:gd name="T25" fmla="*/ 12 h 161"/>
                <a:gd name="T26" fmla="*/ 43 w 149"/>
                <a:gd name="T27" fmla="*/ 36 h 161"/>
                <a:gd name="T28" fmla="*/ 44 w 149"/>
                <a:gd name="T29" fmla="*/ 45 h 161"/>
                <a:gd name="T30" fmla="*/ 42 w 149"/>
                <a:gd name="T31" fmla="*/ 45 h 161"/>
                <a:gd name="T32" fmla="*/ 39 w 149"/>
                <a:gd name="T33" fmla="*/ 48 h 161"/>
                <a:gd name="T34" fmla="*/ 41 w 149"/>
                <a:gd name="T35" fmla="*/ 65 h 161"/>
                <a:gd name="T36" fmla="*/ 45 w 149"/>
                <a:gd name="T37" fmla="*/ 68 h 161"/>
                <a:gd name="T38" fmla="*/ 47 w 149"/>
                <a:gd name="T39" fmla="*/ 67 h 161"/>
                <a:gd name="T40" fmla="*/ 48 w 149"/>
                <a:gd name="T41" fmla="*/ 78 h 161"/>
                <a:gd name="T42" fmla="*/ 54 w 149"/>
                <a:gd name="T43" fmla="*/ 86 h 161"/>
                <a:gd name="T44" fmla="*/ 56 w 149"/>
                <a:gd name="T45" fmla="*/ 98 h 161"/>
                <a:gd name="T46" fmla="*/ 8 w 149"/>
                <a:gd name="T47" fmla="*/ 112 h 161"/>
                <a:gd name="T48" fmla="*/ 1 w 149"/>
                <a:gd name="T49" fmla="*/ 126 h 161"/>
                <a:gd name="T50" fmla="*/ 2 w 149"/>
                <a:gd name="T51" fmla="*/ 143 h 161"/>
                <a:gd name="T52" fmla="*/ 12 w 149"/>
                <a:gd name="T53" fmla="*/ 154 h 161"/>
                <a:gd name="T54" fmla="*/ 137 w 149"/>
                <a:gd name="T55" fmla="*/ 154 h 161"/>
                <a:gd name="T56" fmla="*/ 146 w 149"/>
                <a:gd name="T57" fmla="*/ 143 h 161"/>
                <a:gd name="T58" fmla="*/ 148 w 149"/>
                <a:gd name="T59" fmla="*/ 126 h 161"/>
                <a:gd name="T60" fmla="*/ 140 w 149"/>
                <a:gd name="T61" fmla="*/ 1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161">
                  <a:moveTo>
                    <a:pt x="140" y="112"/>
                  </a:moveTo>
                  <a:cubicBezTo>
                    <a:pt x="125" y="104"/>
                    <a:pt x="109" y="100"/>
                    <a:pt x="93" y="98"/>
                  </a:cubicBezTo>
                  <a:cubicBezTo>
                    <a:pt x="93" y="94"/>
                    <a:pt x="94" y="90"/>
                    <a:pt x="94" y="86"/>
                  </a:cubicBezTo>
                  <a:cubicBezTo>
                    <a:pt x="98" y="84"/>
                    <a:pt x="101" y="80"/>
                    <a:pt x="101" y="78"/>
                  </a:cubicBezTo>
                  <a:cubicBezTo>
                    <a:pt x="101" y="74"/>
                    <a:pt x="102" y="70"/>
                    <a:pt x="102" y="67"/>
                  </a:cubicBezTo>
                  <a:cubicBezTo>
                    <a:pt x="103" y="67"/>
                    <a:pt x="103" y="68"/>
                    <a:pt x="104" y="68"/>
                  </a:cubicBezTo>
                  <a:cubicBezTo>
                    <a:pt x="106" y="68"/>
                    <a:pt x="107" y="67"/>
                    <a:pt x="108" y="65"/>
                  </a:cubicBezTo>
                  <a:cubicBezTo>
                    <a:pt x="109" y="48"/>
                    <a:pt x="109" y="48"/>
                    <a:pt x="109" y="48"/>
                  </a:cubicBezTo>
                  <a:cubicBezTo>
                    <a:pt x="110" y="46"/>
                    <a:pt x="108" y="45"/>
                    <a:pt x="107" y="45"/>
                  </a:cubicBezTo>
                  <a:cubicBezTo>
                    <a:pt x="106" y="45"/>
                    <a:pt x="105" y="45"/>
                    <a:pt x="105" y="45"/>
                  </a:cubicBezTo>
                  <a:cubicBezTo>
                    <a:pt x="105" y="42"/>
                    <a:pt x="105" y="39"/>
                    <a:pt x="106" y="36"/>
                  </a:cubicBezTo>
                  <a:cubicBezTo>
                    <a:pt x="106" y="31"/>
                    <a:pt x="108" y="20"/>
                    <a:pt x="100" y="12"/>
                  </a:cubicBezTo>
                  <a:cubicBezTo>
                    <a:pt x="88" y="0"/>
                    <a:pt x="61" y="0"/>
                    <a:pt x="49" y="12"/>
                  </a:cubicBezTo>
                  <a:cubicBezTo>
                    <a:pt x="41" y="20"/>
                    <a:pt x="43" y="31"/>
                    <a:pt x="43" y="36"/>
                  </a:cubicBezTo>
                  <a:cubicBezTo>
                    <a:pt x="43" y="39"/>
                    <a:pt x="44" y="42"/>
                    <a:pt x="44" y="45"/>
                  </a:cubicBezTo>
                  <a:cubicBezTo>
                    <a:pt x="44" y="45"/>
                    <a:pt x="43" y="45"/>
                    <a:pt x="42" y="45"/>
                  </a:cubicBezTo>
                  <a:cubicBezTo>
                    <a:pt x="41" y="45"/>
                    <a:pt x="39" y="46"/>
                    <a:pt x="39" y="48"/>
                  </a:cubicBezTo>
                  <a:cubicBezTo>
                    <a:pt x="41" y="65"/>
                    <a:pt x="41" y="65"/>
                    <a:pt x="41" y="65"/>
                  </a:cubicBezTo>
                  <a:cubicBezTo>
                    <a:pt x="41" y="67"/>
                    <a:pt x="43" y="68"/>
                    <a:pt x="45" y="68"/>
                  </a:cubicBezTo>
                  <a:cubicBezTo>
                    <a:pt x="45" y="68"/>
                    <a:pt x="46" y="67"/>
                    <a:pt x="47" y="67"/>
                  </a:cubicBezTo>
                  <a:cubicBezTo>
                    <a:pt x="47" y="70"/>
                    <a:pt x="47" y="74"/>
                    <a:pt x="48" y="78"/>
                  </a:cubicBezTo>
                  <a:cubicBezTo>
                    <a:pt x="48" y="80"/>
                    <a:pt x="51" y="84"/>
                    <a:pt x="54" y="86"/>
                  </a:cubicBezTo>
                  <a:cubicBezTo>
                    <a:pt x="55" y="90"/>
                    <a:pt x="56" y="94"/>
                    <a:pt x="56" y="98"/>
                  </a:cubicBezTo>
                  <a:cubicBezTo>
                    <a:pt x="40" y="100"/>
                    <a:pt x="24" y="104"/>
                    <a:pt x="8" y="112"/>
                  </a:cubicBezTo>
                  <a:cubicBezTo>
                    <a:pt x="4" y="114"/>
                    <a:pt x="0" y="121"/>
                    <a:pt x="1" y="126"/>
                  </a:cubicBezTo>
                  <a:cubicBezTo>
                    <a:pt x="1" y="132"/>
                    <a:pt x="2" y="138"/>
                    <a:pt x="2" y="143"/>
                  </a:cubicBezTo>
                  <a:cubicBezTo>
                    <a:pt x="3" y="148"/>
                    <a:pt x="7" y="154"/>
                    <a:pt x="12" y="154"/>
                  </a:cubicBezTo>
                  <a:cubicBezTo>
                    <a:pt x="54" y="161"/>
                    <a:pt x="95" y="161"/>
                    <a:pt x="137" y="154"/>
                  </a:cubicBezTo>
                  <a:cubicBezTo>
                    <a:pt x="141" y="154"/>
                    <a:pt x="146" y="148"/>
                    <a:pt x="146" y="143"/>
                  </a:cubicBezTo>
                  <a:cubicBezTo>
                    <a:pt x="147" y="138"/>
                    <a:pt x="148" y="132"/>
                    <a:pt x="148" y="126"/>
                  </a:cubicBezTo>
                  <a:cubicBezTo>
                    <a:pt x="149" y="121"/>
                    <a:pt x="145" y="114"/>
                    <a:pt x="140"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en-US" dirty="0">
                <a:solidFill>
                  <a:srgbClr val="1D1D1A"/>
                </a:solidFill>
                <a:latin typeface="微软雅黑" panose="020B0503020204020204" pitchFamily="34" charset="-122"/>
                <a:ea typeface="微软雅黑" panose="020B0503020204020204" pitchFamily="34" charset="-122"/>
              </a:endParaRPr>
            </a:p>
          </p:txBody>
        </p:sp>
        <p:sp>
          <p:nvSpPr>
            <p:cNvPr id="64" name="Freeform 98">
              <a:extLst>
                <a:ext uri="{FF2B5EF4-FFF2-40B4-BE49-F238E27FC236}">
                  <a16:creationId xmlns:a16="http://schemas.microsoft.com/office/drawing/2014/main" xmlns="" id="{E4021D6D-9838-CC45-A24D-DCFB07F022D4}"/>
                </a:ext>
              </a:extLst>
            </p:cNvPr>
            <p:cNvSpPr>
              <a:spLocks/>
            </p:cNvSpPr>
            <p:nvPr/>
          </p:nvSpPr>
          <p:spPr bwMode="auto">
            <a:xfrm>
              <a:off x="9063038" y="1928813"/>
              <a:ext cx="381000" cy="411163"/>
            </a:xfrm>
            <a:custGeom>
              <a:avLst/>
              <a:gdLst>
                <a:gd name="T0" fmla="*/ 140 w 149"/>
                <a:gd name="T1" fmla="*/ 112 h 161"/>
                <a:gd name="T2" fmla="*/ 93 w 149"/>
                <a:gd name="T3" fmla="*/ 98 h 161"/>
                <a:gd name="T4" fmla="*/ 95 w 149"/>
                <a:gd name="T5" fmla="*/ 86 h 161"/>
                <a:gd name="T6" fmla="*/ 101 w 149"/>
                <a:gd name="T7" fmla="*/ 78 h 161"/>
                <a:gd name="T8" fmla="*/ 102 w 149"/>
                <a:gd name="T9" fmla="*/ 67 h 161"/>
                <a:gd name="T10" fmla="*/ 104 w 149"/>
                <a:gd name="T11" fmla="*/ 68 h 161"/>
                <a:gd name="T12" fmla="*/ 108 w 149"/>
                <a:gd name="T13" fmla="*/ 65 h 161"/>
                <a:gd name="T14" fmla="*/ 109 w 149"/>
                <a:gd name="T15" fmla="*/ 48 h 161"/>
                <a:gd name="T16" fmla="*/ 107 w 149"/>
                <a:gd name="T17" fmla="*/ 45 h 161"/>
                <a:gd name="T18" fmla="*/ 105 w 149"/>
                <a:gd name="T19" fmla="*/ 45 h 161"/>
                <a:gd name="T20" fmla="*/ 106 w 149"/>
                <a:gd name="T21" fmla="*/ 36 h 161"/>
                <a:gd name="T22" fmla="*/ 100 w 149"/>
                <a:gd name="T23" fmla="*/ 12 h 161"/>
                <a:gd name="T24" fmla="*/ 49 w 149"/>
                <a:gd name="T25" fmla="*/ 12 h 161"/>
                <a:gd name="T26" fmla="*/ 43 w 149"/>
                <a:gd name="T27" fmla="*/ 36 h 161"/>
                <a:gd name="T28" fmla="*/ 44 w 149"/>
                <a:gd name="T29" fmla="*/ 45 h 161"/>
                <a:gd name="T30" fmla="*/ 42 w 149"/>
                <a:gd name="T31" fmla="*/ 45 h 161"/>
                <a:gd name="T32" fmla="*/ 40 w 149"/>
                <a:gd name="T33" fmla="*/ 48 h 161"/>
                <a:gd name="T34" fmla="*/ 41 w 149"/>
                <a:gd name="T35" fmla="*/ 65 h 161"/>
                <a:gd name="T36" fmla="*/ 45 w 149"/>
                <a:gd name="T37" fmla="*/ 68 h 161"/>
                <a:gd name="T38" fmla="*/ 47 w 149"/>
                <a:gd name="T39" fmla="*/ 67 h 161"/>
                <a:gd name="T40" fmla="*/ 48 w 149"/>
                <a:gd name="T41" fmla="*/ 78 h 161"/>
                <a:gd name="T42" fmla="*/ 54 w 149"/>
                <a:gd name="T43" fmla="*/ 86 h 161"/>
                <a:gd name="T44" fmla="*/ 56 w 149"/>
                <a:gd name="T45" fmla="*/ 98 h 161"/>
                <a:gd name="T46" fmla="*/ 9 w 149"/>
                <a:gd name="T47" fmla="*/ 112 h 161"/>
                <a:gd name="T48" fmla="*/ 1 w 149"/>
                <a:gd name="T49" fmla="*/ 126 h 161"/>
                <a:gd name="T50" fmla="*/ 3 w 149"/>
                <a:gd name="T51" fmla="*/ 143 h 161"/>
                <a:gd name="T52" fmla="*/ 12 w 149"/>
                <a:gd name="T53" fmla="*/ 154 h 161"/>
                <a:gd name="T54" fmla="*/ 137 w 149"/>
                <a:gd name="T55" fmla="*/ 154 h 161"/>
                <a:gd name="T56" fmla="*/ 146 w 149"/>
                <a:gd name="T57" fmla="*/ 143 h 161"/>
                <a:gd name="T58" fmla="*/ 148 w 149"/>
                <a:gd name="T59" fmla="*/ 126 h 161"/>
                <a:gd name="T60" fmla="*/ 140 w 149"/>
                <a:gd name="T61" fmla="*/ 1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161">
                  <a:moveTo>
                    <a:pt x="140" y="112"/>
                  </a:moveTo>
                  <a:cubicBezTo>
                    <a:pt x="125" y="104"/>
                    <a:pt x="109" y="100"/>
                    <a:pt x="93" y="98"/>
                  </a:cubicBezTo>
                  <a:cubicBezTo>
                    <a:pt x="93" y="94"/>
                    <a:pt x="94" y="90"/>
                    <a:pt x="95" y="86"/>
                  </a:cubicBezTo>
                  <a:cubicBezTo>
                    <a:pt x="98" y="84"/>
                    <a:pt x="101" y="80"/>
                    <a:pt x="101" y="78"/>
                  </a:cubicBezTo>
                  <a:cubicBezTo>
                    <a:pt x="101" y="74"/>
                    <a:pt x="102" y="70"/>
                    <a:pt x="102" y="67"/>
                  </a:cubicBezTo>
                  <a:cubicBezTo>
                    <a:pt x="103" y="67"/>
                    <a:pt x="103" y="68"/>
                    <a:pt x="104" y="68"/>
                  </a:cubicBezTo>
                  <a:cubicBezTo>
                    <a:pt x="106" y="68"/>
                    <a:pt x="108" y="67"/>
                    <a:pt x="108" y="65"/>
                  </a:cubicBezTo>
                  <a:cubicBezTo>
                    <a:pt x="109" y="48"/>
                    <a:pt x="109" y="48"/>
                    <a:pt x="109" y="48"/>
                  </a:cubicBezTo>
                  <a:cubicBezTo>
                    <a:pt x="110" y="46"/>
                    <a:pt x="108" y="45"/>
                    <a:pt x="107" y="45"/>
                  </a:cubicBezTo>
                  <a:cubicBezTo>
                    <a:pt x="106" y="45"/>
                    <a:pt x="105" y="45"/>
                    <a:pt x="105" y="45"/>
                  </a:cubicBezTo>
                  <a:cubicBezTo>
                    <a:pt x="105" y="42"/>
                    <a:pt x="106" y="39"/>
                    <a:pt x="106" y="36"/>
                  </a:cubicBezTo>
                  <a:cubicBezTo>
                    <a:pt x="106" y="31"/>
                    <a:pt x="108" y="20"/>
                    <a:pt x="100" y="12"/>
                  </a:cubicBezTo>
                  <a:cubicBezTo>
                    <a:pt x="88" y="0"/>
                    <a:pt x="61" y="0"/>
                    <a:pt x="49" y="12"/>
                  </a:cubicBezTo>
                  <a:cubicBezTo>
                    <a:pt x="41" y="20"/>
                    <a:pt x="43" y="31"/>
                    <a:pt x="43" y="36"/>
                  </a:cubicBezTo>
                  <a:cubicBezTo>
                    <a:pt x="43" y="39"/>
                    <a:pt x="44" y="42"/>
                    <a:pt x="44" y="45"/>
                  </a:cubicBezTo>
                  <a:cubicBezTo>
                    <a:pt x="44" y="45"/>
                    <a:pt x="43" y="45"/>
                    <a:pt x="42" y="45"/>
                  </a:cubicBezTo>
                  <a:cubicBezTo>
                    <a:pt x="41" y="45"/>
                    <a:pt x="39" y="46"/>
                    <a:pt x="40" y="48"/>
                  </a:cubicBezTo>
                  <a:cubicBezTo>
                    <a:pt x="41" y="65"/>
                    <a:pt x="41" y="65"/>
                    <a:pt x="41" y="65"/>
                  </a:cubicBezTo>
                  <a:cubicBezTo>
                    <a:pt x="41" y="67"/>
                    <a:pt x="43" y="68"/>
                    <a:pt x="45" y="68"/>
                  </a:cubicBezTo>
                  <a:cubicBezTo>
                    <a:pt x="46" y="68"/>
                    <a:pt x="46" y="67"/>
                    <a:pt x="47" y="67"/>
                  </a:cubicBezTo>
                  <a:cubicBezTo>
                    <a:pt x="47" y="70"/>
                    <a:pt x="48" y="74"/>
                    <a:pt x="48" y="78"/>
                  </a:cubicBezTo>
                  <a:cubicBezTo>
                    <a:pt x="48" y="80"/>
                    <a:pt x="51" y="84"/>
                    <a:pt x="54" y="86"/>
                  </a:cubicBezTo>
                  <a:cubicBezTo>
                    <a:pt x="55" y="90"/>
                    <a:pt x="56" y="94"/>
                    <a:pt x="56" y="98"/>
                  </a:cubicBezTo>
                  <a:cubicBezTo>
                    <a:pt x="40" y="100"/>
                    <a:pt x="24" y="104"/>
                    <a:pt x="9" y="112"/>
                  </a:cubicBezTo>
                  <a:cubicBezTo>
                    <a:pt x="4" y="114"/>
                    <a:pt x="0" y="121"/>
                    <a:pt x="1" y="126"/>
                  </a:cubicBezTo>
                  <a:cubicBezTo>
                    <a:pt x="1" y="132"/>
                    <a:pt x="2" y="138"/>
                    <a:pt x="3" y="143"/>
                  </a:cubicBezTo>
                  <a:cubicBezTo>
                    <a:pt x="3" y="148"/>
                    <a:pt x="7" y="154"/>
                    <a:pt x="12" y="154"/>
                  </a:cubicBezTo>
                  <a:cubicBezTo>
                    <a:pt x="54" y="161"/>
                    <a:pt x="95" y="161"/>
                    <a:pt x="137" y="154"/>
                  </a:cubicBezTo>
                  <a:cubicBezTo>
                    <a:pt x="142" y="154"/>
                    <a:pt x="146" y="148"/>
                    <a:pt x="146" y="143"/>
                  </a:cubicBezTo>
                  <a:cubicBezTo>
                    <a:pt x="147" y="138"/>
                    <a:pt x="148" y="132"/>
                    <a:pt x="148" y="126"/>
                  </a:cubicBezTo>
                  <a:cubicBezTo>
                    <a:pt x="149" y="121"/>
                    <a:pt x="145" y="114"/>
                    <a:pt x="140"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en-US" dirty="0">
                <a:solidFill>
                  <a:srgbClr val="1D1D1A"/>
                </a:solidFill>
                <a:latin typeface="微软雅黑" panose="020B0503020204020204" pitchFamily="34" charset="-122"/>
                <a:ea typeface="微软雅黑" panose="020B0503020204020204" pitchFamily="34" charset="-122"/>
              </a:endParaRPr>
            </a:p>
          </p:txBody>
        </p:sp>
        <p:sp>
          <p:nvSpPr>
            <p:cNvPr id="65" name="Freeform 99">
              <a:extLst>
                <a:ext uri="{FF2B5EF4-FFF2-40B4-BE49-F238E27FC236}">
                  <a16:creationId xmlns:a16="http://schemas.microsoft.com/office/drawing/2014/main" xmlns="" id="{4A32728F-5AF2-8C4D-9658-0AB6C5233B4E}"/>
                </a:ext>
              </a:extLst>
            </p:cNvPr>
            <p:cNvSpPr>
              <a:spLocks/>
            </p:cNvSpPr>
            <p:nvPr/>
          </p:nvSpPr>
          <p:spPr bwMode="auto">
            <a:xfrm>
              <a:off x="8799513" y="1450975"/>
              <a:ext cx="377825" cy="411163"/>
            </a:xfrm>
            <a:custGeom>
              <a:avLst/>
              <a:gdLst>
                <a:gd name="T0" fmla="*/ 140 w 148"/>
                <a:gd name="T1" fmla="*/ 112 h 161"/>
                <a:gd name="T2" fmla="*/ 92 w 148"/>
                <a:gd name="T3" fmla="*/ 98 h 161"/>
                <a:gd name="T4" fmla="*/ 94 w 148"/>
                <a:gd name="T5" fmla="*/ 86 h 161"/>
                <a:gd name="T6" fmla="*/ 100 w 148"/>
                <a:gd name="T7" fmla="*/ 78 h 161"/>
                <a:gd name="T8" fmla="*/ 102 w 148"/>
                <a:gd name="T9" fmla="*/ 67 h 161"/>
                <a:gd name="T10" fmla="*/ 104 w 148"/>
                <a:gd name="T11" fmla="*/ 68 h 161"/>
                <a:gd name="T12" fmla="*/ 107 w 148"/>
                <a:gd name="T13" fmla="*/ 65 h 161"/>
                <a:gd name="T14" fmla="*/ 109 w 148"/>
                <a:gd name="T15" fmla="*/ 48 h 161"/>
                <a:gd name="T16" fmla="*/ 106 w 148"/>
                <a:gd name="T17" fmla="*/ 45 h 161"/>
                <a:gd name="T18" fmla="*/ 104 w 148"/>
                <a:gd name="T19" fmla="*/ 45 h 161"/>
                <a:gd name="T20" fmla="*/ 105 w 148"/>
                <a:gd name="T21" fmla="*/ 36 h 161"/>
                <a:gd name="T22" fmla="*/ 99 w 148"/>
                <a:gd name="T23" fmla="*/ 12 h 161"/>
                <a:gd name="T24" fmla="*/ 48 w 148"/>
                <a:gd name="T25" fmla="*/ 12 h 161"/>
                <a:gd name="T26" fmla="*/ 43 w 148"/>
                <a:gd name="T27" fmla="*/ 36 h 161"/>
                <a:gd name="T28" fmla="*/ 44 w 148"/>
                <a:gd name="T29" fmla="*/ 45 h 161"/>
                <a:gd name="T30" fmla="*/ 42 w 148"/>
                <a:gd name="T31" fmla="*/ 45 h 161"/>
                <a:gd name="T32" fmla="*/ 39 w 148"/>
                <a:gd name="T33" fmla="*/ 48 h 161"/>
                <a:gd name="T34" fmla="*/ 41 w 148"/>
                <a:gd name="T35" fmla="*/ 65 h 161"/>
                <a:gd name="T36" fmla="*/ 44 w 148"/>
                <a:gd name="T37" fmla="*/ 68 h 161"/>
                <a:gd name="T38" fmla="*/ 46 w 148"/>
                <a:gd name="T39" fmla="*/ 67 h 161"/>
                <a:gd name="T40" fmla="*/ 47 w 148"/>
                <a:gd name="T41" fmla="*/ 78 h 161"/>
                <a:gd name="T42" fmla="*/ 54 w 148"/>
                <a:gd name="T43" fmla="*/ 86 h 161"/>
                <a:gd name="T44" fmla="*/ 56 w 148"/>
                <a:gd name="T45" fmla="*/ 98 h 161"/>
                <a:gd name="T46" fmla="*/ 8 w 148"/>
                <a:gd name="T47" fmla="*/ 112 h 161"/>
                <a:gd name="T48" fmla="*/ 0 w 148"/>
                <a:gd name="T49" fmla="*/ 126 h 161"/>
                <a:gd name="T50" fmla="*/ 2 w 148"/>
                <a:gd name="T51" fmla="*/ 144 h 161"/>
                <a:gd name="T52" fmla="*/ 12 w 148"/>
                <a:gd name="T53" fmla="*/ 155 h 161"/>
                <a:gd name="T54" fmla="*/ 136 w 148"/>
                <a:gd name="T55" fmla="*/ 155 h 161"/>
                <a:gd name="T56" fmla="*/ 146 w 148"/>
                <a:gd name="T57" fmla="*/ 144 h 161"/>
                <a:gd name="T58" fmla="*/ 148 w 148"/>
                <a:gd name="T59" fmla="*/ 126 h 161"/>
                <a:gd name="T60" fmla="*/ 140 w 148"/>
                <a:gd name="T61" fmla="*/ 1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161">
                  <a:moveTo>
                    <a:pt x="140" y="112"/>
                  </a:moveTo>
                  <a:cubicBezTo>
                    <a:pt x="125" y="105"/>
                    <a:pt x="109" y="100"/>
                    <a:pt x="92" y="98"/>
                  </a:cubicBezTo>
                  <a:cubicBezTo>
                    <a:pt x="93" y="94"/>
                    <a:pt x="93" y="90"/>
                    <a:pt x="94" y="86"/>
                  </a:cubicBezTo>
                  <a:cubicBezTo>
                    <a:pt x="98" y="84"/>
                    <a:pt x="100" y="81"/>
                    <a:pt x="100" y="78"/>
                  </a:cubicBezTo>
                  <a:cubicBezTo>
                    <a:pt x="101" y="74"/>
                    <a:pt x="101" y="71"/>
                    <a:pt x="102" y="67"/>
                  </a:cubicBezTo>
                  <a:cubicBezTo>
                    <a:pt x="102" y="67"/>
                    <a:pt x="103" y="68"/>
                    <a:pt x="104" y="68"/>
                  </a:cubicBezTo>
                  <a:cubicBezTo>
                    <a:pt x="105" y="68"/>
                    <a:pt x="107" y="67"/>
                    <a:pt x="107" y="65"/>
                  </a:cubicBezTo>
                  <a:cubicBezTo>
                    <a:pt x="109" y="48"/>
                    <a:pt x="109" y="48"/>
                    <a:pt x="109" y="48"/>
                  </a:cubicBezTo>
                  <a:cubicBezTo>
                    <a:pt x="109" y="47"/>
                    <a:pt x="108" y="45"/>
                    <a:pt x="106" y="45"/>
                  </a:cubicBezTo>
                  <a:cubicBezTo>
                    <a:pt x="105" y="45"/>
                    <a:pt x="105" y="45"/>
                    <a:pt x="104" y="45"/>
                  </a:cubicBezTo>
                  <a:cubicBezTo>
                    <a:pt x="105" y="42"/>
                    <a:pt x="105" y="39"/>
                    <a:pt x="105" y="36"/>
                  </a:cubicBezTo>
                  <a:cubicBezTo>
                    <a:pt x="106" y="31"/>
                    <a:pt x="108" y="20"/>
                    <a:pt x="99" y="12"/>
                  </a:cubicBezTo>
                  <a:cubicBezTo>
                    <a:pt x="87" y="0"/>
                    <a:pt x="61" y="0"/>
                    <a:pt x="48" y="12"/>
                  </a:cubicBezTo>
                  <a:cubicBezTo>
                    <a:pt x="40" y="20"/>
                    <a:pt x="42" y="31"/>
                    <a:pt x="43" y="36"/>
                  </a:cubicBezTo>
                  <a:cubicBezTo>
                    <a:pt x="43" y="39"/>
                    <a:pt x="43" y="42"/>
                    <a:pt x="44" y="45"/>
                  </a:cubicBezTo>
                  <a:cubicBezTo>
                    <a:pt x="43" y="45"/>
                    <a:pt x="42" y="45"/>
                    <a:pt x="42" y="45"/>
                  </a:cubicBezTo>
                  <a:cubicBezTo>
                    <a:pt x="40" y="45"/>
                    <a:pt x="39" y="47"/>
                    <a:pt x="39" y="48"/>
                  </a:cubicBezTo>
                  <a:cubicBezTo>
                    <a:pt x="41" y="65"/>
                    <a:pt x="41" y="65"/>
                    <a:pt x="41" y="65"/>
                  </a:cubicBezTo>
                  <a:cubicBezTo>
                    <a:pt x="41" y="67"/>
                    <a:pt x="42" y="68"/>
                    <a:pt x="44" y="68"/>
                  </a:cubicBezTo>
                  <a:cubicBezTo>
                    <a:pt x="45" y="68"/>
                    <a:pt x="46" y="67"/>
                    <a:pt x="46" y="67"/>
                  </a:cubicBezTo>
                  <a:cubicBezTo>
                    <a:pt x="47" y="71"/>
                    <a:pt x="47" y="74"/>
                    <a:pt x="47" y="78"/>
                  </a:cubicBezTo>
                  <a:cubicBezTo>
                    <a:pt x="48" y="81"/>
                    <a:pt x="50" y="84"/>
                    <a:pt x="54" y="86"/>
                  </a:cubicBezTo>
                  <a:cubicBezTo>
                    <a:pt x="54" y="90"/>
                    <a:pt x="55" y="94"/>
                    <a:pt x="56" y="98"/>
                  </a:cubicBezTo>
                  <a:cubicBezTo>
                    <a:pt x="39" y="100"/>
                    <a:pt x="23" y="105"/>
                    <a:pt x="8" y="112"/>
                  </a:cubicBezTo>
                  <a:cubicBezTo>
                    <a:pt x="3" y="114"/>
                    <a:pt x="0" y="121"/>
                    <a:pt x="0" y="126"/>
                  </a:cubicBezTo>
                  <a:cubicBezTo>
                    <a:pt x="1" y="132"/>
                    <a:pt x="1" y="138"/>
                    <a:pt x="2" y="144"/>
                  </a:cubicBezTo>
                  <a:cubicBezTo>
                    <a:pt x="3" y="149"/>
                    <a:pt x="7" y="154"/>
                    <a:pt x="12" y="155"/>
                  </a:cubicBezTo>
                  <a:cubicBezTo>
                    <a:pt x="53" y="161"/>
                    <a:pt x="95" y="161"/>
                    <a:pt x="136" y="155"/>
                  </a:cubicBezTo>
                  <a:cubicBezTo>
                    <a:pt x="141" y="154"/>
                    <a:pt x="145" y="149"/>
                    <a:pt x="146" y="144"/>
                  </a:cubicBezTo>
                  <a:cubicBezTo>
                    <a:pt x="147" y="138"/>
                    <a:pt x="147" y="132"/>
                    <a:pt x="148" y="126"/>
                  </a:cubicBezTo>
                  <a:cubicBezTo>
                    <a:pt x="148" y="121"/>
                    <a:pt x="145" y="114"/>
                    <a:pt x="140"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en-US" dirty="0">
                <a:solidFill>
                  <a:srgbClr val="1D1D1A"/>
                </a:solidFill>
                <a:latin typeface="微软雅黑" panose="020B0503020204020204" pitchFamily="34" charset="-122"/>
                <a:ea typeface="微软雅黑" panose="020B0503020204020204" pitchFamily="34" charset="-122"/>
              </a:endParaRPr>
            </a:p>
          </p:txBody>
        </p:sp>
        <p:sp>
          <p:nvSpPr>
            <p:cNvPr id="66" name="Freeform 100">
              <a:extLst>
                <a:ext uri="{FF2B5EF4-FFF2-40B4-BE49-F238E27FC236}">
                  <a16:creationId xmlns:a16="http://schemas.microsoft.com/office/drawing/2014/main" xmlns="" id="{AA4F3B57-6788-FC48-893B-2D5C563C5359}"/>
                </a:ext>
              </a:extLst>
            </p:cNvPr>
            <p:cNvSpPr>
              <a:spLocks/>
            </p:cNvSpPr>
            <p:nvPr/>
          </p:nvSpPr>
          <p:spPr bwMode="auto">
            <a:xfrm>
              <a:off x="8848726" y="1900238"/>
              <a:ext cx="280988" cy="242888"/>
            </a:xfrm>
            <a:custGeom>
              <a:avLst/>
              <a:gdLst>
                <a:gd name="T0" fmla="*/ 104 w 110"/>
                <a:gd name="T1" fmla="*/ 79 h 95"/>
                <a:gd name="T2" fmla="*/ 64 w 110"/>
                <a:gd name="T3" fmla="*/ 55 h 95"/>
                <a:gd name="T4" fmla="*/ 64 w 110"/>
                <a:gd name="T5" fmla="*/ 9 h 95"/>
                <a:gd name="T6" fmla="*/ 55 w 110"/>
                <a:gd name="T7" fmla="*/ 0 h 95"/>
                <a:gd name="T8" fmla="*/ 46 w 110"/>
                <a:gd name="T9" fmla="*/ 9 h 95"/>
                <a:gd name="T10" fmla="*/ 46 w 110"/>
                <a:gd name="T11" fmla="*/ 55 h 95"/>
                <a:gd name="T12" fmla="*/ 6 w 110"/>
                <a:gd name="T13" fmla="*/ 79 h 95"/>
                <a:gd name="T14" fmla="*/ 2 w 110"/>
                <a:gd name="T15" fmla="*/ 91 h 95"/>
                <a:gd name="T16" fmla="*/ 10 w 110"/>
                <a:gd name="T17" fmla="*/ 95 h 95"/>
                <a:gd name="T18" fmla="*/ 15 w 110"/>
                <a:gd name="T19" fmla="*/ 94 h 95"/>
                <a:gd name="T20" fmla="*/ 55 w 110"/>
                <a:gd name="T21" fmla="*/ 71 h 95"/>
                <a:gd name="T22" fmla="*/ 95 w 110"/>
                <a:gd name="T23" fmla="*/ 94 h 95"/>
                <a:gd name="T24" fmla="*/ 100 w 110"/>
                <a:gd name="T25" fmla="*/ 95 h 95"/>
                <a:gd name="T26" fmla="*/ 108 w 110"/>
                <a:gd name="T27" fmla="*/ 91 h 95"/>
                <a:gd name="T28" fmla="*/ 104 w 110"/>
                <a:gd name="T29" fmla="*/ 7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0" h="95">
                  <a:moveTo>
                    <a:pt x="104" y="79"/>
                  </a:moveTo>
                  <a:cubicBezTo>
                    <a:pt x="64" y="55"/>
                    <a:pt x="64" y="55"/>
                    <a:pt x="64" y="55"/>
                  </a:cubicBezTo>
                  <a:cubicBezTo>
                    <a:pt x="64" y="9"/>
                    <a:pt x="64" y="9"/>
                    <a:pt x="64" y="9"/>
                  </a:cubicBezTo>
                  <a:cubicBezTo>
                    <a:pt x="64" y="4"/>
                    <a:pt x="60" y="0"/>
                    <a:pt x="55" y="0"/>
                  </a:cubicBezTo>
                  <a:cubicBezTo>
                    <a:pt x="50" y="0"/>
                    <a:pt x="46" y="4"/>
                    <a:pt x="46" y="9"/>
                  </a:cubicBezTo>
                  <a:cubicBezTo>
                    <a:pt x="46" y="55"/>
                    <a:pt x="46" y="55"/>
                    <a:pt x="46" y="55"/>
                  </a:cubicBezTo>
                  <a:cubicBezTo>
                    <a:pt x="6" y="79"/>
                    <a:pt x="6" y="79"/>
                    <a:pt x="6" y="79"/>
                  </a:cubicBezTo>
                  <a:cubicBezTo>
                    <a:pt x="1" y="81"/>
                    <a:pt x="0" y="87"/>
                    <a:pt x="2" y="91"/>
                  </a:cubicBezTo>
                  <a:cubicBezTo>
                    <a:pt x="4" y="94"/>
                    <a:pt x="7" y="95"/>
                    <a:pt x="10" y="95"/>
                  </a:cubicBezTo>
                  <a:cubicBezTo>
                    <a:pt x="12" y="95"/>
                    <a:pt x="13" y="95"/>
                    <a:pt x="15" y="94"/>
                  </a:cubicBezTo>
                  <a:cubicBezTo>
                    <a:pt x="55" y="71"/>
                    <a:pt x="55" y="71"/>
                    <a:pt x="55" y="71"/>
                  </a:cubicBezTo>
                  <a:cubicBezTo>
                    <a:pt x="95" y="94"/>
                    <a:pt x="95" y="94"/>
                    <a:pt x="95" y="94"/>
                  </a:cubicBezTo>
                  <a:cubicBezTo>
                    <a:pt x="97" y="95"/>
                    <a:pt x="98" y="95"/>
                    <a:pt x="100" y="95"/>
                  </a:cubicBezTo>
                  <a:cubicBezTo>
                    <a:pt x="103" y="95"/>
                    <a:pt x="106" y="94"/>
                    <a:pt x="108" y="91"/>
                  </a:cubicBezTo>
                  <a:cubicBezTo>
                    <a:pt x="110" y="87"/>
                    <a:pt x="109" y="81"/>
                    <a:pt x="10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en-US" dirty="0">
                <a:solidFill>
                  <a:srgbClr val="1D1D1A"/>
                </a:solidFill>
                <a:latin typeface="微软雅黑" panose="020B0503020204020204" pitchFamily="34" charset="-122"/>
                <a:ea typeface="微软雅黑" panose="020B0503020204020204" pitchFamily="34" charset="-122"/>
              </a:endParaRPr>
            </a:p>
          </p:txBody>
        </p:sp>
      </p:grpSp>
      <p:grpSp>
        <p:nvGrpSpPr>
          <p:cNvPr id="67" name="组合 66">
            <a:extLst>
              <a:ext uri="{FF2B5EF4-FFF2-40B4-BE49-F238E27FC236}">
                <a16:creationId xmlns:a16="http://schemas.microsoft.com/office/drawing/2014/main" xmlns="" id="{4D302C42-409B-DB46-990C-C4D458954DA1}"/>
              </a:ext>
            </a:extLst>
          </p:cNvPr>
          <p:cNvGrpSpPr/>
          <p:nvPr/>
        </p:nvGrpSpPr>
        <p:grpSpPr>
          <a:xfrm>
            <a:off x="496223" y="3556487"/>
            <a:ext cx="485495" cy="404191"/>
            <a:chOff x="8532813" y="1450975"/>
            <a:chExt cx="911225" cy="889001"/>
          </a:xfrm>
        </p:grpSpPr>
        <p:sp>
          <p:nvSpPr>
            <p:cNvPr id="68" name="Freeform 97">
              <a:extLst>
                <a:ext uri="{FF2B5EF4-FFF2-40B4-BE49-F238E27FC236}">
                  <a16:creationId xmlns:a16="http://schemas.microsoft.com/office/drawing/2014/main" xmlns="" id="{393A0E30-07C2-E341-A2D6-05F1B8ED1881}"/>
                </a:ext>
              </a:extLst>
            </p:cNvPr>
            <p:cNvSpPr>
              <a:spLocks/>
            </p:cNvSpPr>
            <p:nvPr/>
          </p:nvSpPr>
          <p:spPr bwMode="auto">
            <a:xfrm>
              <a:off x="8532813" y="1928813"/>
              <a:ext cx="381000" cy="411163"/>
            </a:xfrm>
            <a:custGeom>
              <a:avLst/>
              <a:gdLst>
                <a:gd name="T0" fmla="*/ 140 w 149"/>
                <a:gd name="T1" fmla="*/ 112 h 161"/>
                <a:gd name="T2" fmla="*/ 93 w 149"/>
                <a:gd name="T3" fmla="*/ 98 h 161"/>
                <a:gd name="T4" fmla="*/ 94 w 149"/>
                <a:gd name="T5" fmla="*/ 86 h 161"/>
                <a:gd name="T6" fmla="*/ 101 w 149"/>
                <a:gd name="T7" fmla="*/ 78 h 161"/>
                <a:gd name="T8" fmla="*/ 102 w 149"/>
                <a:gd name="T9" fmla="*/ 67 h 161"/>
                <a:gd name="T10" fmla="*/ 104 w 149"/>
                <a:gd name="T11" fmla="*/ 68 h 161"/>
                <a:gd name="T12" fmla="*/ 108 w 149"/>
                <a:gd name="T13" fmla="*/ 65 h 161"/>
                <a:gd name="T14" fmla="*/ 109 w 149"/>
                <a:gd name="T15" fmla="*/ 48 h 161"/>
                <a:gd name="T16" fmla="*/ 107 w 149"/>
                <a:gd name="T17" fmla="*/ 45 h 161"/>
                <a:gd name="T18" fmla="*/ 105 w 149"/>
                <a:gd name="T19" fmla="*/ 45 h 161"/>
                <a:gd name="T20" fmla="*/ 106 w 149"/>
                <a:gd name="T21" fmla="*/ 36 h 161"/>
                <a:gd name="T22" fmla="*/ 100 w 149"/>
                <a:gd name="T23" fmla="*/ 12 h 161"/>
                <a:gd name="T24" fmla="*/ 49 w 149"/>
                <a:gd name="T25" fmla="*/ 12 h 161"/>
                <a:gd name="T26" fmla="*/ 43 w 149"/>
                <a:gd name="T27" fmla="*/ 36 h 161"/>
                <a:gd name="T28" fmla="*/ 44 w 149"/>
                <a:gd name="T29" fmla="*/ 45 h 161"/>
                <a:gd name="T30" fmla="*/ 42 w 149"/>
                <a:gd name="T31" fmla="*/ 45 h 161"/>
                <a:gd name="T32" fmla="*/ 39 w 149"/>
                <a:gd name="T33" fmla="*/ 48 h 161"/>
                <a:gd name="T34" fmla="*/ 41 w 149"/>
                <a:gd name="T35" fmla="*/ 65 h 161"/>
                <a:gd name="T36" fmla="*/ 45 w 149"/>
                <a:gd name="T37" fmla="*/ 68 h 161"/>
                <a:gd name="T38" fmla="*/ 47 w 149"/>
                <a:gd name="T39" fmla="*/ 67 h 161"/>
                <a:gd name="T40" fmla="*/ 48 w 149"/>
                <a:gd name="T41" fmla="*/ 78 h 161"/>
                <a:gd name="T42" fmla="*/ 54 w 149"/>
                <a:gd name="T43" fmla="*/ 86 h 161"/>
                <a:gd name="T44" fmla="*/ 56 w 149"/>
                <a:gd name="T45" fmla="*/ 98 h 161"/>
                <a:gd name="T46" fmla="*/ 8 w 149"/>
                <a:gd name="T47" fmla="*/ 112 h 161"/>
                <a:gd name="T48" fmla="*/ 1 w 149"/>
                <a:gd name="T49" fmla="*/ 126 h 161"/>
                <a:gd name="T50" fmla="*/ 2 w 149"/>
                <a:gd name="T51" fmla="*/ 143 h 161"/>
                <a:gd name="T52" fmla="*/ 12 w 149"/>
                <a:gd name="T53" fmla="*/ 154 h 161"/>
                <a:gd name="T54" fmla="*/ 137 w 149"/>
                <a:gd name="T55" fmla="*/ 154 h 161"/>
                <a:gd name="T56" fmla="*/ 146 w 149"/>
                <a:gd name="T57" fmla="*/ 143 h 161"/>
                <a:gd name="T58" fmla="*/ 148 w 149"/>
                <a:gd name="T59" fmla="*/ 126 h 161"/>
                <a:gd name="T60" fmla="*/ 140 w 149"/>
                <a:gd name="T61" fmla="*/ 1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161">
                  <a:moveTo>
                    <a:pt x="140" y="112"/>
                  </a:moveTo>
                  <a:cubicBezTo>
                    <a:pt x="125" y="104"/>
                    <a:pt x="109" y="100"/>
                    <a:pt x="93" y="98"/>
                  </a:cubicBezTo>
                  <a:cubicBezTo>
                    <a:pt x="93" y="94"/>
                    <a:pt x="94" y="90"/>
                    <a:pt x="94" y="86"/>
                  </a:cubicBezTo>
                  <a:cubicBezTo>
                    <a:pt x="98" y="84"/>
                    <a:pt x="101" y="80"/>
                    <a:pt x="101" y="78"/>
                  </a:cubicBezTo>
                  <a:cubicBezTo>
                    <a:pt x="101" y="74"/>
                    <a:pt x="102" y="70"/>
                    <a:pt x="102" y="67"/>
                  </a:cubicBezTo>
                  <a:cubicBezTo>
                    <a:pt x="103" y="67"/>
                    <a:pt x="103" y="68"/>
                    <a:pt x="104" y="68"/>
                  </a:cubicBezTo>
                  <a:cubicBezTo>
                    <a:pt x="106" y="68"/>
                    <a:pt x="107" y="67"/>
                    <a:pt x="108" y="65"/>
                  </a:cubicBezTo>
                  <a:cubicBezTo>
                    <a:pt x="109" y="48"/>
                    <a:pt x="109" y="48"/>
                    <a:pt x="109" y="48"/>
                  </a:cubicBezTo>
                  <a:cubicBezTo>
                    <a:pt x="110" y="46"/>
                    <a:pt x="108" y="45"/>
                    <a:pt x="107" y="45"/>
                  </a:cubicBezTo>
                  <a:cubicBezTo>
                    <a:pt x="106" y="45"/>
                    <a:pt x="105" y="45"/>
                    <a:pt x="105" y="45"/>
                  </a:cubicBezTo>
                  <a:cubicBezTo>
                    <a:pt x="105" y="42"/>
                    <a:pt x="105" y="39"/>
                    <a:pt x="106" y="36"/>
                  </a:cubicBezTo>
                  <a:cubicBezTo>
                    <a:pt x="106" y="31"/>
                    <a:pt x="108" y="20"/>
                    <a:pt x="100" y="12"/>
                  </a:cubicBezTo>
                  <a:cubicBezTo>
                    <a:pt x="88" y="0"/>
                    <a:pt x="61" y="0"/>
                    <a:pt x="49" y="12"/>
                  </a:cubicBezTo>
                  <a:cubicBezTo>
                    <a:pt x="41" y="20"/>
                    <a:pt x="43" y="31"/>
                    <a:pt x="43" y="36"/>
                  </a:cubicBezTo>
                  <a:cubicBezTo>
                    <a:pt x="43" y="39"/>
                    <a:pt x="44" y="42"/>
                    <a:pt x="44" y="45"/>
                  </a:cubicBezTo>
                  <a:cubicBezTo>
                    <a:pt x="44" y="45"/>
                    <a:pt x="43" y="45"/>
                    <a:pt x="42" y="45"/>
                  </a:cubicBezTo>
                  <a:cubicBezTo>
                    <a:pt x="41" y="45"/>
                    <a:pt x="39" y="46"/>
                    <a:pt x="39" y="48"/>
                  </a:cubicBezTo>
                  <a:cubicBezTo>
                    <a:pt x="41" y="65"/>
                    <a:pt x="41" y="65"/>
                    <a:pt x="41" y="65"/>
                  </a:cubicBezTo>
                  <a:cubicBezTo>
                    <a:pt x="41" y="67"/>
                    <a:pt x="43" y="68"/>
                    <a:pt x="45" y="68"/>
                  </a:cubicBezTo>
                  <a:cubicBezTo>
                    <a:pt x="45" y="68"/>
                    <a:pt x="46" y="67"/>
                    <a:pt x="47" y="67"/>
                  </a:cubicBezTo>
                  <a:cubicBezTo>
                    <a:pt x="47" y="70"/>
                    <a:pt x="47" y="74"/>
                    <a:pt x="48" y="78"/>
                  </a:cubicBezTo>
                  <a:cubicBezTo>
                    <a:pt x="48" y="80"/>
                    <a:pt x="51" y="84"/>
                    <a:pt x="54" y="86"/>
                  </a:cubicBezTo>
                  <a:cubicBezTo>
                    <a:pt x="55" y="90"/>
                    <a:pt x="56" y="94"/>
                    <a:pt x="56" y="98"/>
                  </a:cubicBezTo>
                  <a:cubicBezTo>
                    <a:pt x="40" y="100"/>
                    <a:pt x="24" y="104"/>
                    <a:pt x="8" y="112"/>
                  </a:cubicBezTo>
                  <a:cubicBezTo>
                    <a:pt x="4" y="114"/>
                    <a:pt x="0" y="121"/>
                    <a:pt x="1" y="126"/>
                  </a:cubicBezTo>
                  <a:cubicBezTo>
                    <a:pt x="1" y="132"/>
                    <a:pt x="2" y="138"/>
                    <a:pt x="2" y="143"/>
                  </a:cubicBezTo>
                  <a:cubicBezTo>
                    <a:pt x="3" y="148"/>
                    <a:pt x="7" y="154"/>
                    <a:pt x="12" y="154"/>
                  </a:cubicBezTo>
                  <a:cubicBezTo>
                    <a:pt x="54" y="161"/>
                    <a:pt x="95" y="161"/>
                    <a:pt x="137" y="154"/>
                  </a:cubicBezTo>
                  <a:cubicBezTo>
                    <a:pt x="141" y="154"/>
                    <a:pt x="146" y="148"/>
                    <a:pt x="146" y="143"/>
                  </a:cubicBezTo>
                  <a:cubicBezTo>
                    <a:pt x="147" y="138"/>
                    <a:pt x="148" y="132"/>
                    <a:pt x="148" y="126"/>
                  </a:cubicBezTo>
                  <a:cubicBezTo>
                    <a:pt x="149" y="121"/>
                    <a:pt x="145" y="114"/>
                    <a:pt x="140" y="1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en-US" dirty="0">
                <a:solidFill>
                  <a:srgbClr val="1D1D1A"/>
                </a:solidFill>
                <a:latin typeface="微软雅黑" panose="020B0503020204020204" pitchFamily="34" charset="-122"/>
                <a:ea typeface="微软雅黑" panose="020B0503020204020204" pitchFamily="34" charset="-122"/>
              </a:endParaRPr>
            </a:p>
          </p:txBody>
        </p:sp>
        <p:sp>
          <p:nvSpPr>
            <p:cNvPr id="69" name="Freeform 98">
              <a:extLst>
                <a:ext uri="{FF2B5EF4-FFF2-40B4-BE49-F238E27FC236}">
                  <a16:creationId xmlns:a16="http://schemas.microsoft.com/office/drawing/2014/main" xmlns="" id="{4B46E63D-3A47-F44D-9F83-AD4A776BF564}"/>
                </a:ext>
              </a:extLst>
            </p:cNvPr>
            <p:cNvSpPr>
              <a:spLocks/>
            </p:cNvSpPr>
            <p:nvPr/>
          </p:nvSpPr>
          <p:spPr bwMode="auto">
            <a:xfrm>
              <a:off x="9063038" y="1928813"/>
              <a:ext cx="381000" cy="411163"/>
            </a:xfrm>
            <a:custGeom>
              <a:avLst/>
              <a:gdLst>
                <a:gd name="T0" fmla="*/ 140 w 149"/>
                <a:gd name="T1" fmla="*/ 112 h 161"/>
                <a:gd name="T2" fmla="*/ 93 w 149"/>
                <a:gd name="T3" fmla="*/ 98 h 161"/>
                <a:gd name="T4" fmla="*/ 95 w 149"/>
                <a:gd name="T5" fmla="*/ 86 h 161"/>
                <a:gd name="T6" fmla="*/ 101 w 149"/>
                <a:gd name="T7" fmla="*/ 78 h 161"/>
                <a:gd name="T8" fmla="*/ 102 w 149"/>
                <a:gd name="T9" fmla="*/ 67 h 161"/>
                <a:gd name="T10" fmla="*/ 104 w 149"/>
                <a:gd name="T11" fmla="*/ 68 h 161"/>
                <a:gd name="T12" fmla="*/ 108 w 149"/>
                <a:gd name="T13" fmla="*/ 65 h 161"/>
                <a:gd name="T14" fmla="*/ 109 w 149"/>
                <a:gd name="T15" fmla="*/ 48 h 161"/>
                <a:gd name="T16" fmla="*/ 107 w 149"/>
                <a:gd name="T17" fmla="*/ 45 h 161"/>
                <a:gd name="T18" fmla="*/ 105 w 149"/>
                <a:gd name="T19" fmla="*/ 45 h 161"/>
                <a:gd name="T20" fmla="*/ 106 w 149"/>
                <a:gd name="T21" fmla="*/ 36 h 161"/>
                <a:gd name="T22" fmla="*/ 100 w 149"/>
                <a:gd name="T23" fmla="*/ 12 h 161"/>
                <a:gd name="T24" fmla="*/ 49 w 149"/>
                <a:gd name="T25" fmla="*/ 12 h 161"/>
                <a:gd name="T26" fmla="*/ 43 w 149"/>
                <a:gd name="T27" fmla="*/ 36 h 161"/>
                <a:gd name="T28" fmla="*/ 44 w 149"/>
                <a:gd name="T29" fmla="*/ 45 h 161"/>
                <a:gd name="T30" fmla="*/ 42 w 149"/>
                <a:gd name="T31" fmla="*/ 45 h 161"/>
                <a:gd name="T32" fmla="*/ 40 w 149"/>
                <a:gd name="T33" fmla="*/ 48 h 161"/>
                <a:gd name="T34" fmla="*/ 41 w 149"/>
                <a:gd name="T35" fmla="*/ 65 h 161"/>
                <a:gd name="T36" fmla="*/ 45 w 149"/>
                <a:gd name="T37" fmla="*/ 68 h 161"/>
                <a:gd name="T38" fmla="*/ 47 w 149"/>
                <a:gd name="T39" fmla="*/ 67 h 161"/>
                <a:gd name="T40" fmla="*/ 48 w 149"/>
                <a:gd name="T41" fmla="*/ 78 h 161"/>
                <a:gd name="T42" fmla="*/ 54 w 149"/>
                <a:gd name="T43" fmla="*/ 86 h 161"/>
                <a:gd name="T44" fmla="*/ 56 w 149"/>
                <a:gd name="T45" fmla="*/ 98 h 161"/>
                <a:gd name="T46" fmla="*/ 9 w 149"/>
                <a:gd name="T47" fmla="*/ 112 h 161"/>
                <a:gd name="T48" fmla="*/ 1 w 149"/>
                <a:gd name="T49" fmla="*/ 126 h 161"/>
                <a:gd name="T50" fmla="*/ 3 w 149"/>
                <a:gd name="T51" fmla="*/ 143 h 161"/>
                <a:gd name="T52" fmla="*/ 12 w 149"/>
                <a:gd name="T53" fmla="*/ 154 h 161"/>
                <a:gd name="T54" fmla="*/ 137 w 149"/>
                <a:gd name="T55" fmla="*/ 154 h 161"/>
                <a:gd name="T56" fmla="*/ 146 w 149"/>
                <a:gd name="T57" fmla="*/ 143 h 161"/>
                <a:gd name="T58" fmla="*/ 148 w 149"/>
                <a:gd name="T59" fmla="*/ 126 h 161"/>
                <a:gd name="T60" fmla="*/ 140 w 149"/>
                <a:gd name="T61" fmla="*/ 1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161">
                  <a:moveTo>
                    <a:pt x="140" y="112"/>
                  </a:moveTo>
                  <a:cubicBezTo>
                    <a:pt x="125" y="104"/>
                    <a:pt x="109" y="100"/>
                    <a:pt x="93" y="98"/>
                  </a:cubicBezTo>
                  <a:cubicBezTo>
                    <a:pt x="93" y="94"/>
                    <a:pt x="94" y="90"/>
                    <a:pt x="95" y="86"/>
                  </a:cubicBezTo>
                  <a:cubicBezTo>
                    <a:pt x="98" y="84"/>
                    <a:pt x="101" y="80"/>
                    <a:pt x="101" y="78"/>
                  </a:cubicBezTo>
                  <a:cubicBezTo>
                    <a:pt x="101" y="74"/>
                    <a:pt x="102" y="70"/>
                    <a:pt x="102" y="67"/>
                  </a:cubicBezTo>
                  <a:cubicBezTo>
                    <a:pt x="103" y="67"/>
                    <a:pt x="103" y="68"/>
                    <a:pt x="104" y="68"/>
                  </a:cubicBezTo>
                  <a:cubicBezTo>
                    <a:pt x="106" y="68"/>
                    <a:pt x="108" y="67"/>
                    <a:pt x="108" y="65"/>
                  </a:cubicBezTo>
                  <a:cubicBezTo>
                    <a:pt x="109" y="48"/>
                    <a:pt x="109" y="48"/>
                    <a:pt x="109" y="48"/>
                  </a:cubicBezTo>
                  <a:cubicBezTo>
                    <a:pt x="110" y="46"/>
                    <a:pt x="108" y="45"/>
                    <a:pt x="107" y="45"/>
                  </a:cubicBezTo>
                  <a:cubicBezTo>
                    <a:pt x="106" y="45"/>
                    <a:pt x="105" y="45"/>
                    <a:pt x="105" y="45"/>
                  </a:cubicBezTo>
                  <a:cubicBezTo>
                    <a:pt x="105" y="42"/>
                    <a:pt x="106" y="39"/>
                    <a:pt x="106" y="36"/>
                  </a:cubicBezTo>
                  <a:cubicBezTo>
                    <a:pt x="106" y="31"/>
                    <a:pt x="108" y="20"/>
                    <a:pt x="100" y="12"/>
                  </a:cubicBezTo>
                  <a:cubicBezTo>
                    <a:pt x="88" y="0"/>
                    <a:pt x="61" y="0"/>
                    <a:pt x="49" y="12"/>
                  </a:cubicBezTo>
                  <a:cubicBezTo>
                    <a:pt x="41" y="20"/>
                    <a:pt x="43" y="31"/>
                    <a:pt x="43" y="36"/>
                  </a:cubicBezTo>
                  <a:cubicBezTo>
                    <a:pt x="43" y="39"/>
                    <a:pt x="44" y="42"/>
                    <a:pt x="44" y="45"/>
                  </a:cubicBezTo>
                  <a:cubicBezTo>
                    <a:pt x="44" y="45"/>
                    <a:pt x="43" y="45"/>
                    <a:pt x="42" y="45"/>
                  </a:cubicBezTo>
                  <a:cubicBezTo>
                    <a:pt x="41" y="45"/>
                    <a:pt x="39" y="46"/>
                    <a:pt x="40" y="48"/>
                  </a:cubicBezTo>
                  <a:cubicBezTo>
                    <a:pt x="41" y="65"/>
                    <a:pt x="41" y="65"/>
                    <a:pt x="41" y="65"/>
                  </a:cubicBezTo>
                  <a:cubicBezTo>
                    <a:pt x="41" y="67"/>
                    <a:pt x="43" y="68"/>
                    <a:pt x="45" y="68"/>
                  </a:cubicBezTo>
                  <a:cubicBezTo>
                    <a:pt x="46" y="68"/>
                    <a:pt x="46" y="67"/>
                    <a:pt x="47" y="67"/>
                  </a:cubicBezTo>
                  <a:cubicBezTo>
                    <a:pt x="47" y="70"/>
                    <a:pt x="48" y="74"/>
                    <a:pt x="48" y="78"/>
                  </a:cubicBezTo>
                  <a:cubicBezTo>
                    <a:pt x="48" y="80"/>
                    <a:pt x="51" y="84"/>
                    <a:pt x="54" y="86"/>
                  </a:cubicBezTo>
                  <a:cubicBezTo>
                    <a:pt x="55" y="90"/>
                    <a:pt x="56" y="94"/>
                    <a:pt x="56" y="98"/>
                  </a:cubicBezTo>
                  <a:cubicBezTo>
                    <a:pt x="40" y="100"/>
                    <a:pt x="24" y="104"/>
                    <a:pt x="9" y="112"/>
                  </a:cubicBezTo>
                  <a:cubicBezTo>
                    <a:pt x="4" y="114"/>
                    <a:pt x="0" y="121"/>
                    <a:pt x="1" y="126"/>
                  </a:cubicBezTo>
                  <a:cubicBezTo>
                    <a:pt x="1" y="132"/>
                    <a:pt x="2" y="138"/>
                    <a:pt x="3" y="143"/>
                  </a:cubicBezTo>
                  <a:cubicBezTo>
                    <a:pt x="3" y="148"/>
                    <a:pt x="7" y="154"/>
                    <a:pt x="12" y="154"/>
                  </a:cubicBezTo>
                  <a:cubicBezTo>
                    <a:pt x="54" y="161"/>
                    <a:pt x="95" y="161"/>
                    <a:pt x="137" y="154"/>
                  </a:cubicBezTo>
                  <a:cubicBezTo>
                    <a:pt x="142" y="154"/>
                    <a:pt x="146" y="148"/>
                    <a:pt x="146" y="143"/>
                  </a:cubicBezTo>
                  <a:cubicBezTo>
                    <a:pt x="147" y="138"/>
                    <a:pt x="148" y="132"/>
                    <a:pt x="148" y="126"/>
                  </a:cubicBezTo>
                  <a:cubicBezTo>
                    <a:pt x="149" y="121"/>
                    <a:pt x="145" y="114"/>
                    <a:pt x="140" y="1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en-US" dirty="0">
                <a:solidFill>
                  <a:srgbClr val="1D1D1A"/>
                </a:solidFill>
                <a:latin typeface="微软雅黑" panose="020B0503020204020204" pitchFamily="34" charset="-122"/>
                <a:ea typeface="微软雅黑" panose="020B0503020204020204" pitchFamily="34" charset="-122"/>
              </a:endParaRPr>
            </a:p>
          </p:txBody>
        </p:sp>
        <p:sp>
          <p:nvSpPr>
            <p:cNvPr id="70" name="Freeform 99">
              <a:extLst>
                <a:ext uri="{FF2B5EF4-FFF2-40B4-BE49-F238E27FC236}">
                  <a16:creationId xmlns:a16="http://schemas.microsoft.com/office/drawing/2014/main" xmlns="" id="{4C0EBB6C-D492-AB42-BC26-C38765313725}"/>
                </a:ext>
              </a:extLst>
            </p:cNvPr>
            <p:cNvSpPr>
              <a:spLocks/>
            </p:cNvSpPr>
            <p:nvPr/>
          </p:nvSpPr>
          <p:spPr bwMode="auto">
            <a:xfrm>
              <a:off x="8799513" y="1450975"/>
              <a:ext cx="377825" cy="411163"/>
            </a:xfrm>
            <a:custGeom>
              <a:avLst/>
              <a:gdLst>
                <a:gd name="T0" fmla="*/ 140 w 148"/>
                <a:gd name="T1" fmla="*/ 112 h 161"/>
                <a:gd name="T2" fmla="*/ 92 w 148"/>
                <a:gd name="T3" fmla="*/ 98 h 161"/>
                <a:gd name="T4" fmla="*/ 94 w 148"/>
                <a:gd name="T5" fmla="*/ 86 h 161"/>
                <a:gd name="T6" fmla="*/ 100 w 148"/>
                <a:gd name="T7" fmla="*/ 78 h 161"/>
                <a:gd name="T8" fmla="*/ 102 w 148"/>
                <a:gd name="T9" fmla="*/ 67 h 161"/>
                <a:gd name="T10" fmla="*/ 104 w 148"/>
                <a:gd name="T11" fmla="*/ 68 h 161"/>
                <a:gd name="T12" fmla="*/ 107 w 148"/>
                <a:gd name="T13" fmla="*/ 65 h 161"/>
                <a:gd name="T14" fmla="*/ 109 w 148"/>
                <a:gd name="T15" fmla="*/ 48 h 161"/>
                <a:gd name="T16" fmla="*/ 106 w 148"/>
                <a:gd name="T17" fmla="*/ 45 h 161"/>
                <a:gd name="T18" fmla="*/ 104 w 148"/>
                <a:gd name="T19" fmla="*/ 45 h 161"/>
                <a:gd name="T20" fmla="*/ 105 w 148"/>
                <a:gd name="T21" fmla="*/ 36 h 161"/>
                <a:gd name="T22" fmla="*/ 99 w 148"/>
                <a:gd name="T23" fmla="*/ 12 h 161"/>
                <a:gd name="T24" fmla="*/ 48 w 148"/>
                <a:gd name="T25" fmla="*/ 12 h 161"/>
                <a:gd name="T26" fmla="*/ 43 w 148"/>
                <a:gd name="T27" fmla="*/ 36 h 161"/>
                <a:gd name="T28" fmla="*/ 44 w 148"/>
                <a:gd name="T29" fmla="*/ 45 h 161"/>
                <a:gd name="T30" fmla="*/ 42 w 148"/>
                <a:gd name="T31" fmla="*/ 45 h 161"/>
                <a:gd name="T32" fmla="*/ 39 w 148"/>
                <a:gd name="T33" fmla="*/ 48 h 161"/>
                <a:gd name="T34" fmla="*/ 41 w 148"/>
                <a:gd name="T35" fmla="*/ 65 h 161"/>
                <a:gd name="T36" fmla="*/ 44 w 148"/>
                <a:gd name="T37" fmla="*/ 68 h 161"/>
                <a:gd name="T38" fmla="*/ 46 w 148"/>
                <a:gd name="T39" fmla="*/ 67 h 161"/>
                <a:gd name="T40" fmla="*/ 47 w 148"/>
                <a:gd name="T41" fmla="*/ 78 h 161"/>
                <a:gd name="T42" fmla="*/ 54 w 148"/>
                <a:gd name="T43" fmla="*/ 86 h 161"/>
                <a:gd name="T44" fmla="*/ 56 w 148"/>
                <a:gd name="T45" fmla="*/ 98 h 161"/>
                <a:gd name="T46" fmla="*/ 8 w 148"/>
                <a:gd name="T47" fmla="*/ 112 h 161"/>
                <a:gd name="T48" fmla="*/ 0 w 148"/>
                <a:gd name="T49" fmla="*/ 126 h 161"/>
                <a:gd name="T50" fmla="*/ 2 w 148"/>
                <a:gd name="T51" fmla="*/ 144 h 161"/>
                <a:gd name="T52" fmla="*/ 12 w 148"/>
                <a:gd name="T53" fmla="*/ 155 h 161"/>
                <a:gd name="T54" fmla="*/ 136 w 148"/>
                <a:gd name="T55" fmla="*/ 155 h 161"/>
                <a:gd name="T56" fmla="*/ 146 w 148"/>
                <a:gd name="T57" fmla="*/ 144 h 161"/>
                <a:gd name="T58" fmla="*/ 148 w 148"/>
                <a:gd name="T59" fmla="*/ 126 h 161"/>
                <a:gd name="T60" fmla="*/ 140 w 148"/>
                <a:gd name="T61" fmla="*/ 1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161">
                  <a:moveTo>
                    <a:pt x="140" y="112"/>
                  </a:moveTo>
                  <a:cubicBezTo>
                    <a:pt x="125" y="105"/>
                    <a:pt x="109" y="100"/>
                    <a:pt x="92" y="98"/>
                  </a:cubicBezTo>
                  <a:cubicBezTo>
                    <a:pt x="93" y="94"/>
                    <a:pt x="93" y="90"/>
                    <a:pt x="94" y="86"/>
                  </a:cubicBezTo>
                  <a:cubicBezTo>
                    <a:pt x="98" y="84"/>
                    <a:pt x="100" y="81"/>
                    <a:pt x="100" y="78"/>
                  </a:cubicBezTo>
                  <a:cubicBezTo>
                    <a:pt x="101" y="74"/>
                    <a:pt x="101" y="71"/>
                    <a:pt x="102" y="67"/>
                  </a:cubicBezTo>
                  <a:cubicBezTo>
                    <a:pt x="102" y="67"/>
                    <a:pt x="103" y="68"/>
                    <a:pt x="104" y="68"/>
                  </a:cubicBezTo>
                  <a:cubicBezTo>
                    <a:pt x="105" y="68"/>
                    <a:pt x="107" y="67"/>
                    <a:pt x="107" y="65"/>
                  </a:cubicBezTo>
                  <a:cubicBezTo>
                    <a:pt x="109" y="48"/>
                    <a:pt x="109" y="48"/>
                    <a:pt x="109" y="48"/>
                  </a:cubicBezTo>
                  <a:cubicBezTo>
                    <a:pt x="109" y="47"/>
                    <a:pt x="108" y="45"/>
                    <a:pt x="106" y="45"/>
                  </a:cubicBezTo>
                  <a:cubicBezTo>
                    <a:pt x="105" y="45"/>
                    <a:pt x="105" y="45"/>
                    <a:pt x="104" y="45"/>
                  </a:cubicBezTo>
                  <a:cubicBezTo>
                    <a:pt x="105" y="42"/>
                    <a:pt x="105" y="39"/>
                    <a:pt x="105" y="36"/>
                  </a:cubicBezTo>
                  <a:cubicBezTo>
                    <a:pt x="106" y="31"/>
                    <a:pt x="108" y="20"/>
                    <a:pt x="99" y="12"/>
                  </a:cubicBezTo>
                  <a:cubicBezTo>
                    <a:pt x="87" y="0"/>
                    <a:pt x="61" y="0"/>
                    <a:pt x="48" y="12"/>
                  </a:cubicBezTo>
                  <a:cubicBezTo>
                    <a:pt x="40" y="20"/>
                    <a:pt x="42" y="31"/>
                    <a:pt x="43" y="36"/>
                  </a:cubicBezTo>
                  <a:cubicBezTo>
                    <a:pt x="43" y="39"/>
                    <a:pt x="43" y="42"/>
                    <a:pt x="44" y="45"/>
                  </a:cubicBezTo>
                  <a:cubicBezTo>
                    <a:pt x="43" y="45"/>
                    <a:pt x="42" y="45"/>
                    <a:pt x="42" y="45"/>
                  </a:cubicBezTo>
                  <a:cubicBezTo>
                    <a:pt x="40" y="45"/>
                    <a:pt x="39" y="47"/>
                    <a:pt x="39" y="48"/>
                  </a:cubicBezTo>
                  <a:cubicBezTo>
                    <a:pt x="41" y="65"/>
                    <a:pt x="41" y="65"/>
                    <a:pt x="41" y="65"/>
                  </a:cubicBezTo>
                  <a:cubicBezTo>
                    <a:pt x="41" y="67"/>
                    <a:pt x="42" y="68"/>
                    <a:pt x="44" y="68"/>
                  </a:cubicBezTo>
                  <a:cubicBezTo>
                    <a:pt x="45" y="68"/>
                    <a:pt x="46" y="67"/>
                    <a:pt x="46" y="67"/>
                  </a:cubicBezTo>
                  <a:cubicBezTo>
                    <a:pt x="47" y="71"/>
                    <a:pt x="47" y="74"/>
                    <a:pt x="47" y="78"/>
                  </a:cubicBezTo>
                  <a:cubicBezTo>
                    <a:pt x="48" y="81"/>
                    <a:pt x="50" y="84"/>
                    <a:pt x="54" y="86"/>
                  </a:cubicBezTo>
                  <a:cubicBezTo>
                    <a:pt x="54" y="90"/>
                    <a:pt x="55" y="94"/>
                    <a:pt x="56" y="98"/>
                  </a:cubicBezTo>
                  <a:cubicBezTo>
                    <a:pt x="39" y="100"/>
                    <a:pt x="23" y="105"/>
                    <a:pt x="8" y="112"/>
                  </a:cubicBezTo>
                  <a:cubicBezTo>
                    <a:pt x="3" y="114"/>
                    <a:pt x="0" y="121"/>
                    <a:pt x="0" y="126"/>
                  </a:cubicBezTo>
                  <a:cubicBezTo>
                    <a:pt x="1" y="132"/>
                    <a:pt x="1" y="138"/>
                    <a:pt x="2" y="144"/>
                  </a:cubicBezTo>
                  <a:cubicBezTo>
                    <a:pt x="3" y="149"/>
                    <a:pt x="7" y="154"/>
                    <a:pt x="12" y="155"/>
                  </a:cubicBezTo>
                  <a:cubicBezTo>
                    <a:pt x="53" y="161"/>
                    <a:pt x="95" y="161"/>
                    <a:pt x="136" y="155"/>
                  </a:cubicBezTo>
                  <a:cubicBezTo>
                    <a:pt x="141" y="154"/>
                    <a:pt x="145" y="149"/>
                    <a:pt x="146" y="144"/>
                  </a:cubicBezTo>
                  <a:cubicBezTo>
                    <a:pt x="147" y="138"/>
                    <a:pt x="147" y="132"/>
                    <a:pt x="148" y="126"/>
                  </a:cubicBezTo>
                  <a:cubicBezTo>
                    <a:pt x="148" y="121"/>
                    <a:pt x="145" y="114"/>
                    <a:pt x="140" y="1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en-US" dirty="0">
                <a:solidFill>
                  <a:srgbClr val="1D1D1A"/>
                </a:solidFill>
                <a:latin typeface="微软雅黑" panose="020B0503020204020204" pitchFamily="34" charset="-122"/>
                <a:ea typeface="微软雅黑" panose="020B0503020204020204" pitchFamily="34" charset="-122"/>
              </a:endParaRPr>
            </a:p>
          </p:txBody>
        </p:sp>
        <p:sp>
          <p:nvSpPr>
            <p:cNvPr id="71" name="Freeform 100">
              <a:extLst>
                <a:ext uri="{FF2B5EF4-FFF2-40B4-BE49-F238E27FC236}">
                  <a16:creationId xmlns:a16="http://schemas.microsoft.com/office/drawing/2014/main" xmlns="" id="{A20A0FA7-B282-6641-96A1-DC48C2B6168A}"/>
                </a:ext>
              </a:extLst>
            </p:cNvPr>
            <p:cNvSpPr>
              <a:spLocks/>
            </p:cNvSpPr>
            <p:nvPr/>
          </p:nvSpPr>
          <p:spPr bwMode="auto">
            <a:xfrm>
              <a:off x="8848726" y="1900238"/>
              <a:ext cx="280988" cy="242888"/>
            </a:xfrm>
            <a:custGeom>
              <a:avLst/>
              <a:gdLst>
                <a:gd name="T0" fmla="*/ 104 w 110"/>
                <a:gd name="T1" fmla="*/ 79 h 95"/>
                <a:gd name="T2" fmla="*/ 64 w 110"/>
                <a:gd name="T3" fmla="*/ 55 h 95"/>
                <a:gd name="T4" fmla="*/ 64 w 110"/>
                <a:gd name="T5" fmla="*/ 9 h 95"/>
                <a:gd name="T6" fmla="*/ 55 w 110"/>
                <a:gd name="T7" fmla="*/ 0 h 95"/>
                <a:gd name="T8" fmla="*/ 46 w 110"/>
                <a:gd name="T9" fmla="*/ 9 h 95"/>
                <a:gd name="T10" fmla="*/ 46 w 110"/>
                <a:gd name="T11" fmla="*/ 55 h 95"/>
                <a:gd name="T12" fmla="*/ 6 w 110"/>
                <a:gd name="T13" fmla="*/ 79 h 95"/>
                <a:gd name="T14" fmla="*/ 2 w 110"/>
                <a:gd name="T15" fmla="*/ 91 h 95"/>
                <a:gd name="T16" fmla="*/ 10 w 110"/>
                <a:gd name="T17" fmla="*/ 95 h 95"/>
                <a:gd name="T18" fmla="*/ 15 w 110"/>
                <a:gd name="T19" fmla="*/ 94 h 95"/>
                <a:gd name="T20" fmla="*/ 55 w 110"/>
                <a:gd name="T21" fmla="*/ 71 h 95"/>
                <a:gd name="T22" fmla="*/ 95 w 110"/>
                <a:gd name="T23" fmla="*/ 94 h 95"/>
                <a:gd name="T24" fmla="*/ 100 w 110"/>
                <a:gd name="T25" fmla="*/ 95 h 95"/>
                <a:gd name="T26" fmla="*/ 108 w 110"/>
                <a:gd name="T27" fmla="*/ 91 h 95"/>
                <a:gd name="T28" fmla="*/ 104 w 110"/>
                <a:gd name="T29" fmla="*/ 7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0" h="95">
                  <a:moveTo>
                    <a:pt x="104" y="79"/>
                  </a:moveTo>
                  <a:cubicBezTo>
                    <a:pt x="64" y="55"/>
                    <a:pt x="64" y="55"/>
                    <a:pt x="64" y="55"/>
                  </a:cubicBezTo>
                  <a:cubicBezTo>
                    <a:pt x="64" y="9"/>
                    <a:pt x="64" y="9"/>
                    <a:pt x="64" y="9"/>
                  </a:cubicBezTo>
                  <a:cubicBezTo>
                    <a:pt x="64" y="4"/>
                    <a:pt x="60" y="0"/>
                    <a:pt x="55" y="0"/>
                  </a:cubicBezTo>
                  <a:cubicBezTo>
                    <a:pt x="50" y="0"/>
                    <a:pt x="46" y="4"/>
                    <a:pt x="46" y="9"/>
                  </a:cubicBezTo>
                  <a:cubicBezTo>
                    <a:pt x="46" y="55"/>
                    <a:pt x="46" y="55"/>
                    <a:pt x="46" y="55"/>
                  </a:cubicBezTo>
                  <a:cubicBezTo>
                    <a:pt x="6" y="79"/>
                    <a:pt x="6" y="79"/>
                    <a:pt x="6" y="79"/>
                  </a:cubicBezTo>
                  <a:cubicBezTo>
                    <a:pt x="1" y="81"/>
                    <a:pt x="0" y="87"/>
                    <a:pt x="2" y="91"/>
                  </a:cubicBezTo>
                  <a:cubicBezTo>
                    <a:pt x="4" y="94"/>
                    <a:pt x="7" y="95"/>
                    <a:pt x="10" y="95"/>
                  </a:cubicBezTo>
                  <a:cubicBezTo>
                    <a:pt x="12" y="95"/>
                    <a:pt x="13" y="95"/>
                    <a:pt x="15" y="94"/>
                  </a:cubicBezTo>
                  <a:cubicBezTo>
                    <a:pt x="55" y="71"/>
                    <a:pt x="55" y="71"/>
                    <a:pt x="55" y="71"/>
                  </a:cubicBezTo>
                  <a:cubicBezTo>
                    <a:pt x="95" y="94"/>
                    <a:pt x="95" y="94"/>
                    <a:pt x="95" y="94"/>
                  </a:cubicBezTo>
                  <a:cubicBezTo>
                    <a:pt x="97" y="95"/>
                    <a:pt x="98" y="95"/>
                    <a:pt x="100" y="95"/>
                  </a:cubicBezTo>
                  <a:cubicBezTo>
                    <a:pt x="103" y="95"/>
                    <a:pt x="106" y="94"/>
                    <a:pt x="108" y="91"/>
                  </a:cubicBezTo>
                  <a:cubicBezTo>
                    <a:pt x="110" y="87"/>
                    <a:pt x="109" y="81"/>
                    <a:pt x="104" y="79"/>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en-US" dirty="0">
                <a:solidFill>
                  <a:srgbClr val="1D1D1A"/>
                </a:solidFill>
                <a:latin typeface="微软雅黑" panose="020B0503020204020204" pitchFamily="34" charset="-122"/>
                <a:ea typeface="微软雅黑" panose="020B0503020204020204" pitchFamily="34" charset="-122"/>
              </a:endParaRPr>
            </a:p>
          </p:txBody>
        </p:sp>
      </p:grpSp>
      <p:grpSp>
        <p:nvGrpSpPr>
          <p:cNvPr id="72" name="组合 71">
            <a:extLst>
              <a:ext uri="{FF2B5EF4-FFF2-40B4-BE49-F238E27FC236}">
                <a16:creationId xmlns:a16="http://schemas.microsoft.com/office/drawing/2014/main" xmlns="" id="{9A5A8A77-6EAC-544E-AFCC-366D89A35A44}"/>
              </a:ext>
            </a:extLst>
          </p:cNvPr>
          <p:cNvGrpSpPr/>
          <p:nvPr/>
        </p:nvGrpSpPr>
        <p:grpSpPr>
          <a:xfrm>
            <a:off x="492018" y="3990993"/>
            <a:ext cx="485495" cy="404191"/>
            <a:chOff x="8532813" y="1450975"/>
            <a:chExt cx="911225" cy="889001"/>
          </a:xfrm>
        </p:grpSpPr>
        <p:sp>
          <p:nvSpPr>
            <p:cNvPr id="73" name="Freeform 97">
              <a:extLst>
                <a:ext uri="{FF2B5EF4-FFF2-40B4-BE49-F238E27FC236}">
                  <a16:creationId xmlns:a16="http://schemas.microsoft.com/office/drawing/2014/main" xmlns="" id="{6EDE8BC2-AD36-7848-94AB-4529511EE5E6}"/>
                </a:ext>
              </a:extLst>
            </p:cNvPr>
            <p:cNvSpPr>
              <a:spLocks/>
            </p:cNvSpPr>
            <p:nvPr/>
          </p:nvSpPr>
          <p:spPr bwMode="auto">
            <a:xfrm>
              <a:off x="8532813" y="1928813"/>
              <a:ext cx="381000" cy="411163"/>
            </a:xfrm>
            <a:custGeom>
              <a:avLst/>
              <a:gdLst>
                <a:gd name="T0" fmla="*/ 140 w 149"/>
                <a:gd name="T1" fmla="*/ 112 h 161"/>
                <a:gd name="T2" fmla="*/ 93 w 149"/>
                <a:gd name="T3" fmla="*/ 98 h 161"/>
                <a:gd name="T4" fmla="*/ 94 w 149"/>
                <a:gd name="T5" fmla="*/ 86 h 161"/>
                <a:gd name="T6" fmla="*/ 101 w 149"/>
                <a:gd name="T7" fmla="*/ 78 h 161"/>
                <a:gd name="T8" fmla="*/ 102 w 149"/>
                <a:gd name="T9" fmla="*/ 67 h 161"/>
                <a:gd name="T10" fmla="*/ 104 w 149"/>
                <a:gd name="T11" fmla="*/ 68 h 161"/>
                <a:gd name="T12" fmla="*/ 108 w 149"/>
                <a:gd name="T13" fmla="*/ 65 h 161"/>
                <a:gd name="T14" fmla="*/ 109 w 149"/>
                <a:gd name="T15" fmla="*/ 48 h 161"/>
                <a:gd name="T16" fmla="*/ 107 w 149"/>
                <a:gd name="T17" fmla="*/ 45 h 161"/>
                <a:gd name="T18" fmla="*/ 105 w 149"/>
                <a:gd name="T19" fmla="*/ 45 h 161"/>
                <a:gd name="T20" fmla="*/ 106 w 149"/>
                <a:gd name="T21" fmla="*/ 36 h 161"/>
                <a:gd name="T22" fmla="*/ 100 w 149"/>
                <a:gd name="T23" fmla="*/ 12 h 161"/>
                <a:gd name="T24" fmla="*/ 49 w 149"/>
                <a:gd name="T25" fmla="*/ 12 h 161"/>
                <a:gd name="T26" fmla="*/ 43 w 149"/>
                <a:gd name="T27" fmla="*/ 36 h 161"/>
                <a:gd name="T28" fmla="*/ 44 w 149"/>
                <a:gd name="T29" fmla="*/ 45 h 161"/>
                <a:gd name="T30" fmla="*/ 42 w 149"/>
                <a:gd name="T31" fmla="*/ 45 h 161"/>
                <a:gd name="T32" fmla="*/ 39 w 149"/>
                <a:gd name="T33" fmla="*/ 48 h 161"/>
                <a:gd name="T34" fmla="*/ 41 w 149"/>
                <a:gd name="T35" fmla="*/ 65 h 161"/>
                <a:gd name="T36" fmla="*/ 45 w 149"/>
                <a:gd name="T37" fmla="*/ 68 h 161"/>
                <a:gd name="T38" fmla="*/ 47 w 149"/>
                <a:gd name="T39" fmla="*/ 67 h 161"/>
                <a:gd name="T40" fmla="*/ 48 w 149"/>
                <a:gd name="T41" fmla="*/ 78 h 161"/>
                <a:gd name="T42" fmla="*/ 54 w 149"/>
                <a:gd name="T43" fmla="*/ 86 h 161"/>
                <a:gd name="T44" fmla="*/ 56 w 149"/>
                <a:gd name="T45" fmla="*/ 98 h 161"/>
                <a:gd name="T46" fmla="*/ 8 w 149"/>
                <a:gd name="T47" fmla="*/ 112 h 161"/>
                <a:gd name="T48" fmla="*/ 1 w 149"/>
                <a:gd name="T49" fmla="*/ 126 h 161"/>
                <a:gd name="T50" fmla="*/ 2 w 149"/>
                <a:gd name="T51" fmla="*/ 143 h 161"/>
                <a:gd name="T52" fmla="*/ 12 w 149"/>
                <a:gd name="T53" fmla="*/ 154 h 161"/>
                <a:gd name="T54" fmla="*/ 137 w 149"/>
                <a:gd name="T55" fmla="*/ 154 h 161"/>
                <a:gd name="T56" fmla="*/ 146 w 149"/>
                <a:gd name="T57" fmla="*/ 143 h 161"/>
                <a:gd name="T58" fmla="*/ 148 w 149"/>
                <a:gd name="T59" fmla="*/ 126 h 161"/>
                <a:gd name="T60" fmla="*/ 140 w 149"/>
                <a:gd name="T61" fmla="*/ 1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161">
                  <a:moveTo>
                    <a:pt x="140" y="112"/>
                  </a:moveTo>
                  <a:cubicBezTo>
                    <a:pt x="125" y="104"/>
                    <a:pt x="109" y="100"/>
                    <a:pt x="93" y="98"/>
                  </a:cubicBezTo>
                  <a:cubicBezTo>
                    <a:pt x="93" y="94"/>
                    <a:pt x="94" y="90"/>
                    <a:pt x="94" y="86"/>
                  </a:cubicBezTo>
                  <a:cubicBezTo>
                    <a:pt x="98" y="84"/>
                    <a:pt x="101" y="80"/>
                    <a:pt x="101" y="78"/>
                  </a:cubicBezTo>
                  <a:cubicBezTo>
                    <a:pt x="101" y="74"/>
                    <a:pt x="102" y="70"/>
                    <a:pt x="102" y="67"/>
                  </a:cubicBezTo>
                  <a:cubicBezTo>
                    <a:pt x="103" y="67"/>
                    <a:pt x="103" y="68"/>
                    <a:pt x="104" y="68"/>
                  </a:cubicBezTo>
                  <a:cubicBezTo>
                    <a:pt x="106" y="68"/>
                    <a:pt x="107" y="67"/>
                    <a:pt x="108" y="65"/>
                  </a:cubicBezTo>
                  <a:cubicBezTo>
                    <a:pt x="109" y="48"/>
                    <a:pt x="109" y="48"/>
                    <a:pt x="109" y="48"/>
                  </a:cubicBezTo>
                  <a:cubicBezTo>
                    <a:pt x="110" y="46"/>
                    <a:pt x="108" y="45"/>
                    <a:pt x="107" y="45"/>
                  </a:cubicBezTo>
                  <a:cubicBezTo>
                    <a:pt x="106" y="45"/>
                    <a:pt x="105" y="45"/>
                    <a:pt x="105" y="45"/>
                  </a:cubicBezTo>
                  <a:cubicBezTo>
                    <a:pt x="105" y="42"/>
                    <a:pt x="105" y="39"/>
                    <a:pt x="106" y="36"/>
                  </a:cubicBezTo>
                  <a:cubicBezTo>
                    <a:pt x="106" y="31"/>
                    <a:pt x="108" y="20"/>
                    <a:pt x="100" y="12"/>
                  </a:cubicBezTo>
                  <a:cubicBezTo>
                    <a:pt x="88" y="0"/>
                    <a:pt x="61" y="0"/>
                    <a:pt x="49" y="12"/>
                  </a:cubicBezTo>
                  <a:cubicBezTo>
                    <a:pt x="41" y="20"/>
                    <a:pt x="43" y="31"/>
                    <a:pt x="43" y="36"/>
                  </a:cubicBezTo>
                  <a:cubicBezTo>
                    <a:pt x="43" y="39"/>
                    <a:pt x="44" y="42"/>
                    <a:pt x="44" y="45"/>
                  </a:cubicBezTo>
                  <a:cubicBezTo>
                    <a:pt x="44" y="45"/>
                    <a:pt x="43" y="45"/>
                    <a:pt x="42" y="45"/>
                  </a:cubicBezTo>
                  <a:cubicBezTo>
                    <a:pt x="41" y="45"/>
                    <a:pt x="39" y="46"/>
                    <a:pt x="39" y="48"/>
                  </a:cubicBezTo>
                  <a:cubicBezTo>
                    <a:pt x="41" y="65"/>
                    <a:pt x="41" y="65"/>
                    <a:pt x="41" y="65"/>
                  </a:cubicBezTo>
                  <a:cubicBezTo>
                    <a:pt x="41" y="67"/>
                    <a:pt x="43" y="68"/>
                    <a:pt x="45" y="68"/>
                  </a:cubicBezTo>
                  <a:cubicBezTo>
                    <a:pt x="45" y="68"/>
                    <a:pt x="46" y="67"/>
                    <a:pt x="47" y="67"/>
                  </a:cubicBezTo>
                  <a:cubicBezTo>
                    <a:pt x="47" y="70"/>
                    <a:pt x="47" y="74"/>
                    <a:pt x="48" y="78"/>
                  </a:cubicBezTo>
                  <a:cubicBezTo>
                    <a:pt x="48" y="80"/>
                    <a:pt x="51" y="84"/>
                    <a:pt x="54" y="86"/>
                  </a:cubicBezTo>
                  <a:cubicBezTo>
                    <a:pt x="55" y="90"/>
                    <a:pt x="56" y="94"/>
                    <a:pt x="56" y="98"/>
                  </a:cubicBezTo>
                  <a:cubicBezTo>
                    <a:pt x="40" y="100"/>
                    <a:pt x="24" y="104"/>
                    <a:pt x="8" y="112"/>
                  </a:cubicBezTo>
                  <a:cubicBezTo>
                    <a:pt x="4" y="114"/>
                    <a:pt x="0" y="121"/>
                    <a:pt x="1" y="126"/>
                  </a:cubicBezTo>
                  <a:cubicBezTo>
                    <a:pt x="1" y="132"/>
                    <a:pt x="2" y="138"/>
                    <a:pt x="2" y="143"/>
                  </a:cubicBezTo>
                  <a:cubicBezTo>
                    <a:pt x="3" y="148"/>
                    <a:pt x="7" y="154"/>
                    <a:pt x="12" y="154"/>
                  </a:cubicBezTo>
                  <a:cubicBezTo>
                    <a:pt x="54" y="161"/>
                    <a:pt x="95" y="161"/>
                    <a:pt x="137" y="154"/>
                  </a:cubicBezTo>
                  <a:cubicBezTo>
                    <a:pt x="141" y="154"/>
                    <a:pt x="146" y="148"/>
                    <a:pt x="146" y="143"/>
                  </a:cubicBezTo>
                  <a:cubicBezTo>
                    <a:pt x="147" y="138"/>
                    <a:pt x="148" y="132"/>
                    <a:pt x="148" y="126"/>
                  </a:cubicBezTo>
                  <a:cubicBezTo>
                    <a:pt x="149" y="121"/>
                    <a:pt x="145" y="114"/>
                    <a:pt x="140" y="112"/>
                  </a:cubicBezTo>
                  <a:close/>
                </a:path>
              </a:pathLst>
            </a:custGeom>
            <a:solidFill>
              <a:srgbClr val="61B23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endParaRPr>
            </a:p>
          </p:txBody>
        </p:sp>
        <p:sp>
          <p:nvSpPr>
            <p:cNvPr id="74" name="Freeform 98">
              <a:extLst>
                <a:ext uri="{FF2B5EF4-FFF2-40B4-BE49-F238E27FC236}">
                  <a16:creationId xmlns:a16="http://schemas.microsoft.com/office/drawing/2014/main" xmlns="" id="{8EA17CE1-0CB6-EF45-BFA4-2D92D1373CA3}"/>
                </a:ext>
              </a:extLst>
            </p:cNvPr>
            <p:cNvSpPr>
              <a:spLocks/>
            </p:cNvSpPr>
            <p:nvPr/>
          </p:nvSpPr>
          <p:spPr bwMode="auto">
            <a:xfrm>
              <a:off x="9063038" y="1928813"/>
              <a:ext cx="381000" cy="411163"/>
            </a:xfrm>
            <a:custGeom>
              <a:avLst/>
              <a:gdLst>
                <a:gd name="T0" fmla="*/ 140 w 149"/>
                <a:gd name="T1" fmla="*/ 112 h 161"/>
                <a:gd name="T2" fmla="*/ 93 w 149"/>
                <a:gd name="T3" fmla="*/ 98 h 161"/>
                <a:gd name="T4" fmla="*/ 95 w 149"/>
                <a:gd name="T5" fmla="*/ 86 h 161"/>
                <a:gd name="T6" fmla="*/ 101 w 149"/>
                <a:gd name="T7" fmla="*/ 78 h 161"/>
                <a:gd name="T8" fmla="*/ 102 w 149"/>
                <a:gd name="T9" fmla="*/ 67 h 161"/>
                <a:gd name="T10" fmla="*/ 104 w 149"/>
                <a:gd name="T11" fmla="*/ 68 h 161"/>
                <a:gd name="T12" fmla="*/ 108 w 149"/>
                <a:gd name="T13" fmla="*/ 65 h 161"/>
                <a:gd name="T14" fmla="*/ 109 w 149"/>
                <a:gd name="T15" fmla="*/ 48 h 161"/>
                <a:gd name="T16" fmla="*/ 107 w 149"/>
                <a:gd name="T17" fmla="*/ 45 h 161"/>
                <a:gd name="T18" fmla="*/ 105 w 149"/>
                <a:gd name="T19" fmla="*/ 45 h 161"/>
                <a:gd name="T20" fmla="*/ 106 w 149"/>
                <a:gd name="T21" fmla="*/ 36 h 161"/>
                <a:gd name="T22" fmla="*/ 100 w 149"/>
                <a:gd name="T23" fmla="*/ 12 h 161"/>
                <a:gd name="T24" fmla="*/ 49 w 149"/>
                <a:gd name="T25" fmla="*/ 12 h 161"/>
                <a:gd name="T26" fmla="*/ 43 w 149"/>
                <a:gd name="T27" fmla="*/ 36 h 161"/>
                <a:gd name="T28" fmla="*/ 44 w 149"/>
                <a:gd name="T29" fmla="*/ 45 h 161"/>
                <a:gd name="T30" fmla="*/ 42 w 149"/>
                <a:gd name="T31" fmla="*/ 45 h 161"/>
                <a:gd name="T32" fmla="*/ 40 w 149"/>
                <a:gd name="T33" fmla="*/ 48 h 161"/>
                <a:gd name="T34" fmla="*/ 41 w 149"/>
                <a:gd name="T35" fmla="*/ 65 h 161"/>
                <a:gd name="T36" fmla="*/ 45 w 149"/>
                <a:gd name="T37" fmla="*/ 68 h 161"/>
                <a:gd name="T38" fmla="*/ 47 w 149"/>
                <a:gd name="T39" fmla="*/ 67 h 161"/>
                <a:gd name="T40" fmla="*/ 48 w 149"/>
                <a:gd name="T41" fmla="*/ 78 h 161"/>
                <a:gd name="T42" fmla="*/ 54 w 149"/>
                <a:gd name="T43" fmla="*/ 86 h 161"/>
                <a:gd name="T44" fmla="*/ 56 w 149"/>
                <a:gd name="T45" fmla="*/ 98 h 161"/>
                <a:gd name="T46" fmla="*/ 9 w 149"/>
                <a:gd name="T47" fmla="*/ 112 h 161"/>
                <a:gd name="T48" fmla="*/ 1 w 149"/>
                <a:gd name="T49" fmla="*/ 126 h 161"/>
                <a:gd name="T50" fmla="*/ 3 w 149"/>
                <a:gd name="T51" fmla="*/ 143 h 161"/>
                <a:gd name="T52" fmla="*/ 12 w 149"/>
                <a:gd name="T53" fmla="*/ 154 h 161"/>
                <a:gd name="T54" fmla="*/ 137 w 149"/>
                <a:gd name="T55" fmla="*/ 154 h 161"/>
                <a:gd name="T56" fmla="*/ 146 w 149"/>
                <a:gd name="T57" fmla="*/ 143 h 161"/>
                <a:gd name="T58" fmla="*/ 148 w 149"/>
                <a:gd name="T59" fmla="*/ 126 h 161"/>
                <a:gd name="T60" fmla="*/ 140 w 149"/>
                <a:gd name="T61" fmla="*/ 1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161">
                  <a:moveTo>
                    <a:pt x="140" y="112"/>
                  </a:moveTo>
                  <a:cubicBezTo>
                    <a:pt x="125" y="104"/>
                    <a:pt x="109" y="100"/>
                    <a:pt x="93" y="98"/>
                  </a:cubicBezTo>
                  <a:cubicBezTo>
                    <a:pt x="93" y="94"/>
                    <a:pt x="94" y="90"/>
                    <a:pt x="95" y="86"/>
                  </a:cubicBezTo>
                  <a:cubicBezTo>
                    <a:pt x="98" y="84"/>
                    <a:pt x="101" y="80"/>
                    <a:pt x="101" y="78"/>
                  </a:cubicBezTo>
                  <a:cubicBezTo>
                    <a:pt x="101" y="74"/>
                    <a:pt x="102" y="70"/>
                    <a:pt x="102" y="67"/>
                  </a:cubicBezTo>
                  <a:cubicBezTo>
                    <a:pt x="103" y="67"/>
                    <a:pt x="103" y="68"/>
                    <a:pt x="104" y="68"/>
                  </a:cubicBezTo>
                  <a:cubicBezTo>
                    <a:pt x="106" y="68"/>
                    <a:pt x="108" y="67"/>
                    <a:pt x="108" y="65"/>
                  </a:cubicBezTo>
                  <a:cubicBezTo>
                    <a:pt x="109" y="48"/>
                    <a:pt x="109" y="48"/>
                    <a:pt x="109" y="48"/>
                  </a:cubicBezTo>
                  <a:cubicBezTo>
                    <a:pt x="110" y="46"/>
                    <a:pt x="108" y="45"/>
                    <a:pt x="107" y="45"/>
                  </a:cubicBezTo>
                  <a:cubicBezTo>
                    <a:pt x="106" y="45"/>
                    <a:pt x="105" y="45"/>
                    <a:pt x="105" y="45"/>
                  </a:cubicBezTo>
                  <a:cubicBezTo>
                    <a:pt x="105" y="42"/>
                    <a:pt x="106" y="39"/>
                    <a:pt x="106" y="36"/>
                  </a:cubicBezTo>
                  <a:cubicBezTo>
                    <a:pt x="106" y="31"/>
                    <a:pt x="108" y="20"/>
                    <a:pt x="100" y="12"/>
                  </a:cubicBezTo>
                  <a:cubicBezTo>
                    <a:pt x="88" y="0"/>
                    <a:pt x="61" y="0"/>
                    <a:pt x="49" y="12"/>
                  </a:cubicBezTo>
                  <a:cubicBezTo>
                    <a:pt x="41" y="20"/>
                    <a:pt x="43" y="31"/>
                    <a:pt x="43" y="36"/>
                  </a:cubicBezTo>
                  <a:cubicBezTo>
                    <a:pt x="43" y="39"/>
                    <a:pt x="44" y="42"/>
                    <a:pt x="44" y="45"/>
                  </a:cubicBezTo>
                  <a:cubicBezTo>
                    <a:pt x="44" y="45"/>
                    <a:pt x="43" y="45"/>
                    <a:pt x="42" y="45"/>
                  </a:cubicBezTo>
                  <a:cubicBezTo>
                    <a:pt x="41" y="45"/>
                    <a:pt x="39" y="46"/>
                    <a:pt x="40" y="48"/>
                  </a:cubicBezTo>
                  <a:cubicBezTo>
                    <a:pt x="41" y="65"/>
                    <a:pt x="41" y="65"/>
                    <a:pt x="41" y="65"/>
                  </a:cubicBezTo>
                  <a:cubicBezTo>
                    <a:pt x="41" y="67"/>
                    <a:pt x="43" y="68"/>
                    <a:pt x="45" y="68"/>
                  </a:cubicBezTo>
                  <a:cubicBezTo>
                    <a:pt x="46" y="68"/>
                    <a:pt x="46" y="67"/>
                    <a:pt x="47" y="67"/>
                  </a:cubicBezTo>
                  <a:cubicBezTo>
                    <a:pt x="47" y="70"/>
                    <a:pt x="48" y="74"/>
                    <a:pt x="48" y="78"/>
                  </a:cubicBezTo>
                  <a:cubicBezTo>
                    <a:pt x="48" y="80"/>
                    <a:pt x="51" y="84"/>
                    <a:pt x="54" y="86"/>
                  </a:cubicBezTo>
                  <a:cubicBezTo>
                    <a:pt x="55" y="90"/>
                    <a:pt x="56" y="94"/>
                    <a:pt x="56" y="98"/>
                  </a:cubicBezTo>
                  <a:cubicBezTo>
                    <a:pt x="40" y="100"/>
                    <a:pt x="24" y="104"/>
                    <a:pt x="9" y="112"/>
                  </a:cubicBezTo>
                  <a:cubicBezTo>
                    <a:pt x="4" y="114"/>
                    <a:pt x="0" y="121"/>
                    <a:pt x="1" y="126"/>
                  </a:cubicBezTo>
                  <a:cubicBezTo>
                    <a:pt x="1" y="132"/>
                    <a:pt x="2" y="138"/>
                    <a:pt x="3" y="143"/>
                  </a:cubicBezTo>
                  <a:cubicBezTo>
                    <a:pt x="3" y="148"/>
                    <a:pt x="7" y="154"/>
                    <a:pt x="12" y="154"/>
                  </a:cubicBezTo>
                  <a:cubicBezTo>
                    <a:pt x="54" y="161"/>
                    <a:pt x="95" y="161"/>
                    <a:pt x="137" y="154"/>
                  </a:cubicBezTo>
                  <a:cubicBezTo>
                    <a:pt x="142" y="154"/>
                    <a:pt x="146" y="148"/>
                    <a:pt x="146" y="143"/>
                  </a:cubicBezTo>
                  <a:cubicBezTo>
                    <a:pt x="147" y="138"/>
                    <a:pt x="148" y="132"/>
                    <a:pt x="148" y="126"/>
                  </a:cubicBezTo>
                  <a:cubicBezTo>
                    <a:pt x="149" y="121"/>
                    <a:pt x="145" y="114"/>
                    <a:pt x="140" y="112"/>
                  </a:cubicBezTo>
                  <a:close/>
                </a:path>
              </a:pathLst>
            </a:custGeom>
            <a:solidFill>
              <a:srgbClr val="61B230">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endParaRPr>
            </a:p>
          </p:txBody>
        </p:sp>
        <p:sp>
          <p:nvSpPr>
            <p:cNvPr id="75" name="Freeform 99">
              <a:extLst>
                <a:ext uri="{FF2B5EF4-FFF2-40B4-BE49-F238E27FC236}">
                  <a16:creationId xmlns:a16="http://schemas.microsoft.com/office/drawing/2014/main" xmlns="" id="{AD07589E-2CF7-3843-8E35-7E393AB807E4}"/>
                </a:ext>
              </a:extLst>
            </p:cNvPr>
            <p:cNvSpPr>
              <a:spLocks/>
            </p:cNvSpPr>
            <p:nvPr/>
          </p:nvSpPr>
          <p:spPr bwMode="auto">
            <a:xfrm>
              <a:off x="8799513" y="1450975"/>
              <a:ext cx="377825" cy="411163"/>
            </a:xfrm>
            <a:custGeom>
              <a:avLst/>
              <a:gdLst>
                <a:gd name="T0" fmla="*/ 140 w 148"/>
                <a:gd name="T1" fmla="*/ 112 h 161"/>
                <a:gd name="T2" fmla="*/ 92 w 148"/>
                <a:gd name="T3" fmla="*/ 98 h 161"/>
                <a:gd name="T4" fmla="*/ 94 w 148"/>
                <a:gd name="T5" fmla="*/ 86 h 161"/>
                <a:gd name="T6" fmla="*/ 100 w 148"/>
                <a:gd name="T7" fmla="*/ 78 h 161"/>
                <a:gd name="T8" fmla="*/ 102 w 148"/>
                <a:gd name="T9" fmla="*/ 67 h 161"/>
                <a:gd name="T10" fmla="*/ 104 w 148"/>
                <a:gd name="T11" fmla="*/ 68 h 161"/>
                <a:gd name="T12" fmla="*/ 107 w 148"/>
                <a:gd name="T13" fmla="*/ 65 h 161"/>
                <a:gd name="T14" fmla="*/ 109 w 148"/>
                <a:gd name="T15" fmla="*/ 48 h 161"/>
                <a:gd name="T16" fmla="*/ 106 w 148"/>
                <a:gd name="T17" fmla="*/ 45 h 161"/>
                <a:gd name="T18" fmla="*/ 104 w 148"/>
                <a:gd name="T19" fmla="*/ 45 h 161"/>
                <a:gd name="T20" fmla="*/ 105 w 148"/>
                <a:gd name="T21" fmla="*/ 36 h 161"/>
                <a:gd name="T22" fmla="*/ 99 w 148"/>
                <a:gd name="T23" fmla="*/ 12 h 161"/>
                <a:gd name="T24" fmla="*/ 48 w 148"/>
                <a:gd name="T25" fmla="*/ 12 h 161"/>
                <a:gd name="T26" fmla="*/ 43 w 148"/>
                <a:gd name="T27" fmla="*/ 36 h 161"/>
                <a:gd name="T28" fmla="*/ 44 w 148"/>
                <a:gd name="T29" fmla="*/ 45 h 161"/>
                <a:gd name="T30" fmla="*/ 42 w 148"/>
                <a:gd name="T31" fmla="*/ 45 h 161"/>
                <a:gd name="T32" fmla="*/ 39 w 148"/>
                <a:gd name="T33" fmla="*/ 48 h 161"/>
                <a:gd name="T34" fmla="*/ 41 w 148"/>
                <a:gd name="T35" fmla="*/ 65 h 161"/>
                <a:gd name="T36" fmla="*/ 44 w 148"/>
                <a:gd name="T37" fmla="*/ 68 h 161"/>
                <a:gd name="T38" fmla="*/ 46 w 148"/>
                <a:gd name="T39" fmla="*/ 67 h 161"/>
                <a:gd name="T40" fmla="*/ 47 w 148"/>
                <a:gd name="T41" fmla="*/ 78 h 161"/>
                <a:gd name="T42" fmla="*/ 54 w 148"/>
                <a:gd name="T43" fmla="*/ 86 h 161"/>
                <a:gd name="T44" fmla="*/ 56 w 148"/>
                <a:gd name="T45" fmla="*/ 98 h 161"/>
                <a:gd name="T46" fmla="*/ 8 w 148"/>
                <a:gd name="T47" fmla="*/ 112 h 161"/>
                <a:gd name="T48" fmla="*/ 0 w 148"/>
                <a:gd name="T49" fmla="*/ 126 h 161"/>
                <a:gd name="T50" fmla="*/ 2 w 148"/>
                <a:gd name="T51" fmla="*/ 144 h 161"/>
                <a:gd name="T52" fmla="*/ 12 w 148"/>
                <a:gd name="T53" fmla="*/ 155 h 161"/>
                <a:gd name="T54" fmla="*/ 136 w 148"/>
                <a:gd name="T55" fmla="*/ 155 h 161"/>
                <a:gd name="T56" fmla="*/ 146 w 148"/>
                <a:gd name="T57" fmla="*/ 144 h 161"/>
                <a:gd name="T58" fmla="*/ 148 w 148"/>
                <a:gd name="T59" fmla="*/ 126 h 161"/>
                <a:gd name="T60" fmla="*/ 140 w 148"/>
                <a:gd name="T61" fmla="*/ 1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161">
                  <a:moveTo>
                    <a:pt x="140" y="112"/>
                  </a:moveTo>
                  <a:cubicBezTo>
                    <a:pt x="125" y="105"/>
                    <a:pt x="109" y="100"/>
                    <a:pt x="92" y="98"/>
                  </a:cubicBezTo>
                  <a:cubicBezTo>
                    <a:pt x="93" y="94"/>
                    <a:pt x="93" y="90"/>
                    <a:pt x="94" y="86"/>
                  </a:cubicBezTo>
                  <a:cubicBezTo>
                    <a:pt x="98" y="84"/>
                    <a:pt x="100" y="81"/>
                    <a:pt x="100" y="78"/>
                  </a:cubicBezTo>
                  <a:cubicBezTo>
                    <a:pt x="101" y="74"/>
                    <a:pt x="101" y="71"/>
                    <a:pt x="102" y="67"/>
                  </a:cubicBezTo>
                  <a:cubicBezTo>
                    <a:pt x="102" y="67"/>
                    <a:pt x="103" y="68"/>
                    <a:pt x="104" y="68"/>
                  </a:cubicBezTo>
                  <a:cubicBezTo>
                    <a:pt x="105" y="68"/>
                    <a:pt x="107" y="67"/>
                    <a:pt x="107" y="65"/>
                  </a:cubicBezTo>
                  <a:cubicBezTo>
                    <a:pt x="109" y="48"/>
                    <a:pt x="109" y="48"/>
                    <a:pt x="109" y="48"/>
                  </a:cubicBezTo>
                  <a:cubicBezTo>
                    <a:pt x="109" y="47"/>
                    <a:pt x="108" y="45"/>
                    <a:pt x="106" y="45"/>
                  </a:cubicBezTo>
                  <a:cubicBezTo>
                    <a:pt x="105" y="45"/>
                    <a:pt x="105" y="45"/>
                    <a:pt x="104" y="45"/>
                  </a:cubicBezTo>
                  <a:cubicBezTo>
                    <a:pt x="105" y="42"/>
                    <a:pt x="105" y="39"/>
                    <a:pt x="105" y="36"/>
                  </a:cubicBezTo>
                  <a:cubicBezTo>
                    <a:pt x="106" y="31"/>
                    <a:pt x="108" y="20"/>
                    <a:pt x="99" y="12"/>
                  </a:cubicBezTo>
                  <a:cubicBezTo>
                    <a:pt x="87" y="0"/>
                    <a:pt x="61" y="0"/>
                    <a:pt x="48" y="12"/>
                  </a:cubicBezTo>
                  <a:cubicBezTo>
                    <a:pt x="40" y="20"/>
                    <a:pt x="42" y="31"/>
                    <a:pt x="43" y="36"/>
                  </a:cubicBezTo>
                  <a:cubicBezTo>
                    <a:pt x="43" y="39"/>
                    <a:pt x="43" y="42"/>
                    <a:pt x="44" y="45"/>
                  </a:cubicBezTo>
                  <a:cubicBezTo>
                    <a:pt x="43" y="45"/>
                    <a:pt x="42" y="45"/>
                    <a:pt x="42" y="45"/>
                  </a:cubicBezTo>
                  <a:cubicBezTo>
                    <a:pt x="40" y="45"/>
                    <a:pt x="39" y="47"/>
                    <a:pt x="39" y="48"/>
                  </a:cubicBezTo>
                  <a:cubicBezTo>
                    <a:pt x="41" y="65"/>
                    <a:pt x="41" y="65"/>
                    <a:pt x="41" y="65"/>
                  </a:cubicBezTo>
                  <a:cubicBezTo>
                    <a:pt x="41" y="67"/>
                    <a:pt x="42" y="68"/>
                    <a:pt x="44" y="68"/>
                  </a:cubicBezTo>
                  <a:cubicBezTo>
                    <a:pt x="45" y="68"/>
                    <a:pt x="46" y="67"/>
                    <a:pt x="46" y="67"/>
                  </a:cubicBezTo>
                  <a:cubicBezTo>
                    <a:pt x="47" y="71"/>
                    <a:pt x="47" y="74"/>
                    <a:pt x="47" y="78"/>
                  </a:cubicBezTo>
                  <a:cubicBezTo>
                    <a:pt x="48" y="81"/>
                    <a:pt x="50" y="84"/>
                    <a:pt x="54" y="86"/>
                  </a:cubicBezTo>
                  <a:cubicBezTo>
                    <a:pt x="54" y="90"/>
                    <a:pt x="55" y="94"/>
                    <a:pt x="56" y="98"/>
                  </a:cubicBezTo>
                  <a:cubicBezTo>
                    <a:pt x="39" y="100"/>
                    <a:pt x="23" y="105"/>
                    <a:pt x="8" y="112"/>
                  </a:cubicBezTo>
                  <a:cubicBezTo>
                    <a:pt x="3" y="114"/>
                    <a:pt x="0" y="121"/>
                    <a:pt x="0" y="126"/>
                  </a:cubicBezTo>
                  <a:cubicBezTo>
                    <a:pt x="1" y="132"/>
                    <a:pt x="1" y="138"/>
                    <a:pt x="2" y="144"/>
                  </a:cubicBezTo>
                  <a:cubicBezTo>
                    <a:pt x="3" y="149"/>
                    <a:pt x="7" y="154"/>
                    <a:pt x="12" y="155"/>
                  </a:cubicBezTo>
                  <a:cubicBezTo>
                    <a:pt x="53" y="161"/>
                    <a:pt x="95" y="161"/>
                    <a:pt x="136" y="155"/>
                  </a:cubicBezTo>
                  <a:cubicBezTo>
                    <a:pt x="141" y="154"/>
                    <a:pt x="145" y="149"/>
                    <a:pt x="146" y="144"/>
                  </a:cubicBezTo>
                  <a:cubicBezTo>
                    <a:pt x="147" y="138"/>
                    <a:pt x="147" y="132"/>
                    <a:pt x="148" y="126"/>
                  </a:cubicBezTo>
                  <a:cubicBezTo>
                    <a:pt x="148" y="121"/>
                    <a:pt x="145" y="114"/>
                    <a:pt x="140" y="112"/>
                  </a:cubicBezTo>
                  <a:close/>
                </a:path>
              </a:pathLst>
            </a:custGeom>
            <a:solidFill>
              <a:srgbClr val="61B23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endParaRPr>
            </a:p>
          </p:txBody>
        </p:sp>
        <p:sp>
          <p:nvSpPr>
            <p:cNvPr id="76" name="Freeform 100">
              <a:extLst>
                <a:ext uri="{FF2B5EF4-FFF2-40B4-BE49-F238E27FC236}">
                  <a16:creationId xmlns:a16="http://schemas.microsoft.com/office/drawing/2014/main" xmlns="" id="{BDA33906-F6B0-EB4B-A56A-18E7F9F1DC05}"/>
                </a:ext>
              </a:extLst>
            </p:cNvPr>
            <p:cNvSpPr>
              <a:spLocks/>
            </p:cNvSpPr>
            <p:nvPr/>
          </p:nvSpPr>
          <p:spPr bwMode="auto">
            <a:xfrm>
              <a:off x="8848726" y="1900238"/>
              <a:ext cx="280988" cy="242888"/>
            </a:xfrm>
            <a:custGeom>
              <a:avLst/>
              <a:gdLst>
                <a:gd name="T0" fmla="*/ 104 w 110"/>
                <a:gd name="T1" fmla="*/ 79 h 95"/>
                <a:gd name="T2" fmla="*/ 64 w 110"/>
                <a:gd name="T3" fmla="*/ 55 h 95"/>
                <a:gd name="T4" fmla="*/ 64 w 110"/>
                <a:gd name="T5" fmla="*/ 9 h 95"/>
                <a:gd name="T6" fmla="*/ 55 w 110"/>
                <a:gd name="T7" fmla="*/ 0 h 95"/>
                <a:gd name="T8" fmla="*/ 46 w 110"/>
                <a:gd name="T9" fmla="*/ 9 h 95"/>
                <a:gd name="T10" fmla="*/ 46 w 110"/>
                <a:gd name="T11" fmla="*/ 55 h 95"/>
                <a:gd name="T12" fmla="*/ 6 w 110"/>
                <a:gd name="T13" fmla="*/ 79 h 95"/>
                <a:gd name="T14" fmla="*/ 2 w 110"/>
                <a:gd name="T15" fmla="*/ 91 h 95"/>
                <a:gd name="T16" fmla="*/ 10 w 110"/>
                <a:gd name="T17" fmla="*/ 95 h 95"/>
                <a:gd name="T18" fmla="*/ 15 w 110"/>
                <a:gd name="T19" fmla="*/ 94 h 95"/>
                <a:gd name="T20" fmla="*/ 55 w 110"/>
                <a:gd name="T21" fmla="*/ 71 h 95"/>
                <a:gd name="T22" fmla="*/ 95 w 110"/>
                <a:gd name="T23" fmla="*/ 94 h 95"/>
                <a:gd name="T24" fmla="*/ 100 w 110"/>
                <a:gd name="T25" fmla="*/ 95 h 95"/>
                <a:gd name="T26" fmla="*/ 108 w 110"/>
                <a:gd name="T27" fmla="*/ 91 h 95"/>
                <a:gd name="T28" fmla="*/ 104 w 110"/>
                <a:gd name="T29" fmla="*/ 7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0" h="95">
                  <a:moveTo>
                    <a:pt x="104" y="79"/>
                  </a:moveTo>
                  <a:cubicBezTo>
                    <a:pt x="64" y="55"/>
                    <a:pt x="64" y="55"/>
                    <a:pt x="64" y="55"/>
                  </a:cubicBezTo>
                  <a:cubicBezTo>
                    <a:pt x="64" y="9"/>
                    <a:pt x="64" y="9"/>
                    <a:pt x="64" y="9"/>
                  </a:cubicBezTo>
                  <a:cubicBezTo>
                    <a:pt x="64" y="4"/>
                    <a:pt x="60" y="0"/>
                    <a:pt x="55" y="0"/>
                  </a:cubicBezTo>
                  <a:cubicBezTo>
                    <a:pt x="50" y="0"/>
                    <a:pt x="46" y="4"/>
                    <a:pt x="46" y="9"/>
                  </a:cubicBezTo>
                  <a:cubicBezTo>
                    <a:pt x="46" y="55"/>
                    <a:pt x="46" y="55"/>
                    <a:pt x="46" y="55"/>
                  </a:cubicBezTo>
                  <a:cubicBezTo>
                    <a:pt x="6" y="79"/>
                    <a:pt x="6" y="79"/>
                    <a:pt x="6" y="79"/>
                  </a:cubicBezTo>
                  <a:cubicBezTo>
                    <a:pt x="1" y="81"/>
                    <a:pt x="0" y="87"/>
                    <a:pt x="2" y="91"/>
                  </a:cubicBezTo>
                  <a:cubicBezTo>
                    <a:pt x="4" y="94"/>
                    <a:pt x="7" y="95"/>
                    <a:pt x="10" y="95"/>
                  </a:cubicBezTo>
                  <a:cubicBezTo>
                    <a:pt x="12" y="95"/>
                    <a:pt x="13" y="95"/>
                    <a:pt x="15" y="94"/>
                  </a:cubicBezTo>
                  <a:cubicBezTo>
                    <a:pt x="55" y="71"/>
                    <a:pt x="55" y="71"/>
                    <a:pt x="55" y="71"/>
                  </a:cubicBezTo>
                  <a:cubicBezTo>
                    <a:pt x="95" y="94"/>
                    <a:pt x="95" y="94"/>
                    <a:pt x="95" y="94"/>
                  </a:cubicBezTo>
                  <a:cubicBezTo>
                    <a:pt x="97" y="95"/>
                    <a:pt x="98" y="95"/>
                    <a:pt x="100" y="95"/>
                  </a:cubicBezTo>
                  <a:cubicBezTo>
                    <a:pt x="103" y="95"/>
                    <a:pt x="106" y="94"/>
                    <a:pt x="108" y="91"/>
                  </a:cubicBezTo>
                  <a:cubicBezTo>
                    <a:pt x="110" y="87"/>
                    <a:pt x="109" y="81"/>
                    <a:pt x="104" y="79"/>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endParaRPr>
            </a:p>
          </p:txBody>
        </p:sp>
      </p:grpSp>
      <p:grpSp>
        <p:nvGrpSpPr>
          <p:cNvPr id="77" name="组合 76">
            <a:extLst>
              <a:ext uri="{FF2B5EF4-FFF2-40B4-BE49-F238E27FC236}">
                <a16:creationId xmlns:a16="http://schemas.microsoft.com/office/drawing/2014/main" xmlns="" id="{133427C6-3834-0E40-825E-883BA083F402}"/>
              </a:ext>
            </a:extLst>
          </p:cNvPr>
          <p:cNvGrpSpPr/>
          <p:nvPr/>
        </p:nvGrpSpPr>
        <p:grpSpPr>
          <a:xfrm>
            <a:off x="1289342" y="3558652"/>
            <a:ext cx="485495" cy="404191"/>
            <a:chOff x="8532813" y="1450975"/>
            <a:chExt cx="911225" cy="889001"/>
          </a:xfrm>
        </p:grpSpPr>
        <p:sp>
          <p:nvSpPr>
            <p:cNvPr id="78" name="Freeform 97">
              <a:extLst>
                <a:ext uri="{FF2B5EF4-FFF2-40B4-BE49-F238E27FC236}">
                  <a16:creationId xmlns:a16="http://schemas.microsoft.com/office/drawing/2014/main" xmlns="" id="{0FCB96ED-95CD-D94A-8B29-D3C5938AEA48}"/>
                </a:ext>
              </a:extLst>
            </p:cNvPr>
            <p:cNvSpPr>
              <a:spLocks/>
            </p:cNvSpPr>
            <p:nvPr/>
          </p:nvSpPr>
          <p:spPr bwMode="auto">
            <a:xfrm>
              <a:off x="8532813" y="1928813"/>
              <a:ext cx="381000" cy="411163"/>
            </a:xfrm>
            <a:custGeom>
              <a:avLst/>
              <a:gdLst>
                <a:gd name="T0" fmla="*/ 140 w 149"/>
                <a:gd name="T1" fmla="*/ 112 h 161"/>
                <a:gd name="T2" fmla="*/ 93 w 149"/>
                <a:gd name="T3" fmla="*/ 98 h 161"/>
                <a:gd name="T4" fmla="*/ 94 w 149"/>
                <a:gd name="T5" fmla="*/ 86 h 161"/>
                <a:gd name="T6" fmla="*/ 101 w 149"/>
                <a:gd name="T7" fmla="*/ 78 h 161"/>
                <a:gd name="T8" fmla="*/ 102 w 149"/>
                <a:gd name="T9" fmla="*/ 67 h 161"/>
                <a:gd name="T10" fmla="*/ 104 w 149"/>
                <a:gd name="T11" fmla="*/ 68 h 161"/>
                <a:gd name="T12" fmla="*/ 108 w 149"/>
                <a:gd name="T13" fmla="*/ 65 h 161"/>
                <a:gd name="T14" fmla="*/ 109 w 149"/>
                <a:gd name="T15" fmla="*/ 48 h 161"/>
                <a:gd name="T16" fmla="*/ 107 w 149"/>
                <a:gd name="T17" fmla="*/ 45 h 161"/>
                <a:gd name="T18" fmla="*/ 105 w 149"/>
                <a:gd name="T19" fmla="*/ 45 h 161"/>
                <a:gd name="T20" fmla="*/ 106 w 149"/>
                <a:gd name="T21" fmla="*/ 36 h 161"/>
                <a:gd name="T22" fmla="*/ 100 w 149"/>
                <a:gd name="T23" fmla="*/ 12 h 161"/>
                <a:gd name="T24" fmla="*/ 49 w 149"/>
                <a:gd name="T25" fmla="*/ 12 h 161"/>
                <a:gd name="T26" fmla="*/ 43 w 149"/>
                <a:gd name="T27" fmla="*/ 36 h 161"/>
                <a:gd name="T28" fmla="*/ 44 w 149"/>
                <a:gd name="T29" fmla="*/ 45 h 161"/>
                <a:gd name="T30" fmla="*/ 42 w 149"/>
                <a:gd name="T31" fmla="*/ 45 h 161"/>
                <a:gd name="T32" fmla="*/ 39 w 149"/>
                <a:gd name="T33" fmla="*/ 48 h 161"/>
                <a:gd name="T34" fmla="*/ 41 w 149"/>
                <a:gd name="T35" fmla="*/ 65 h 161"/>
                <a:gd name="T36" fmla="*/ 45 w 149"/>
                <a:gd name="T37" fmla="*/ 68 h 161"/>
                <a:gd name="T38" fmla="*/ 47 w 149"/>
                <a:gd name="T39" fmla="*/ 67 h 161"/>
                <a:gd name="T40" fmla="*/ 48 w 149"/>
                <a:gd name="T41" fmla="*/ 78 h 161"/>
                <a:gd name="T42" fmla="*/ 54 w 149"/>
                <a:gd name="T43" fmla="*/ 86 h 161"/>
                <a:gd name="T44" fmla="*/ 56 w 149"/>
                <a:gd name="T45" fmla="*/ 98 h 161"/>
                <a:gd name="T46" fmla="*/ 8 w 149"/>
                <a:gd name="T47" fmla="*/ 112 h 161"/>
                <a:gd name="T48" fmla="*/ 1 w 149"/>
                <a:gd name="T49" fmla="*/ 126 h 161"/>
                <a:gd name="T50" fmla="*/ 2 w 149"/>
                <a:gd name="T51" fmla="*/ 143 h 161"/>
                <a:gd name="T52" fmla="*/ 12 w 149"/>
                <a:gd name="T53" fmla="*/ 154 h 161"/>
                <a:gd name="T54" fmla="*/ 137 w 149"/>
                <a:gd name="T55" fmla="*/ 154 h 161"/>
                <a:gd name="T56" fmla="*/ 146 w 149"/>
                <a:gd name="T57" fmla="*/ 143 h 161"/>
                <a:gd name="T58" fmla="*/ 148 w 149"/>
                <a:gd name="T59" fmla="*/ 126 h 161"/>
                <a:gd name="T60" fmla="*/ 140 w 149"/>
                <a:gd name="T61" fmla="*/ 1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161">
                  <a:moveTo>
                    <a:pt x="140" y="112"/>
                  </a:moveTo>
                  <a:cubicBezTo>
                    <a:pt x="125" y="104"/>
                    <a:pt x="109" y="100"/>
                    <a:pt x="93" y="98"/>
                  </a:cubicBezTo>
                  <a:cubicBezTo>
                    <a:pt x="93" y="94"/>
                    <a:pt x="94" y="90"/>
                    <a:pt x="94" y="86"/>
                  </a:cubicBezTo>
                  <a:cubicBezTo>
                    <a:pt x="98" y="84"/>
                    <a:pt x="101" y="80"/>
                    <a:pt x="101" y="78"/>
                  </a:cubicBezTo>
                  <a:cubicBezTo>
                    <a:pt x="101" y="74"/>
                    <a:pt x="102" y="70"/>
                    <a:pt x="102" y="67"/>
                  </a:cubicBezTo>
                  <a:cubicBezTo>
                    <a:pt x="103" y="67"/>
                    <a:pt x="103" y="68"/>
                    <a:pt x="104" y="68"/>
                  </a:cubicBezTo>
                  <a:cubicBezTo>
                    <a:pt x="106" y="68"/>
                    <a:pt x="107" y="67"/>
                    <a:pt x="108" y="65"/>
                  </a:cubicBezTo>
                  <a:cubicBezTo>
                    <a:pt x="109" y="48"/>
                    <a:pt x="109" y="48"/>
                    <a:pt x="109" y="48"/>
                  </a:cubicBezTo>
                  <a:cubicBezTo>
                    <a:pt x="110" y="46"/>
                    <a:pt x="108" y="45"/>
                    <a:pt x="107" y="45"/>
                  </a:cubicBezTo>
                  <a:cubicBezTo>
                    <a:pt x="106" y="45"/>
                    <a:pt x="105" y="45"/>
                    <a:pt x="105" y="45"/>
                  </a:cubicBezTo>
                  <a:cubicBezTo>
                    <a:pt x="105" y="42"/>
                    <a:pt x="105" y="39"/>
                    <a:pt x="106" y="36"/>
                  </a:cubicBezTo>
                  <a:cubicBezTo>
                    <a:pt x="106" y="31"/>
                    <a:pt x="108" y="20"/>
                    <a:pt x="100" y="12"/>
                  </a:cubicBezTo>
                  <a:cubicBezTo>
                    <a:pt x="88" y="0"/>
                    <a:pt x="61" y="0"/>
                    <a:pt x="49" y="12"/>
                  </a:cubicBezTo>
                  <a:cubicBezTo>
                    <a:pt x="41" y="20"/>
                    <a:pt x="43" y="31"/>
                    <a:pt x="43" y="36"/>
                  </a:cubicBezTo>
                  <a:cubicBezTo>
                    <a:pt x="43" y="39"/>
                    <a:pt x="44" y="42"/>
                    <a:pt x="44" y="45"/>
                  </a:cubicBezTo>
                  <a:cubicBezTo>
                    <a:pt x="44" y="45"/>
                    <a:pt x="43" y="45"/>
                    <a:pt x="42" y="45"/>
                  </a:cubicBezTo>
                  <a:cubicBezTo>
                    <a:pt x="41" y="45"/>
                    <a:pt x="39" y="46"/>
                    <a:pt x="39" y="48"/>
                  </a:cubicBezTo>
                  <a:cubicBezTo>
                    <a:pt x="41" y="65"/>
                    <a:pt x="41" y="65"/>
                    <a:pt x="41" y="65"/>
                  </a:cubicBezTo>
                  <a:cubicBezTo>
                    <a:pt x="41" y="67"/>
                    <a:pt x="43" y="68"/>
                    <a:pt x="45" y="68"/>
                  </a:cubicBezTo>
                  <a:cubicBezTo>
                    <a:pt x="45" y="68"/>
                    <a:pt x="46" y="67"/>
                    <a:pt x="47" y="67"/>
                  </a:cubicBezTo>
                  <a:cubicBezTo>
                    <a:pt x="47" y="70"/>
                    <a:pt x="47" y="74"/>
                    <a:pt x="48" y="78"/>
                  </a:cubicBezTo>
                  <a:cubicBezTo>
                    <a:pt x="48" y="80"/>
                    <a:pt x="51" y="84"/>
                    <a:pt x="54" y="86"/>
                  </a:cubicBezTo>
                  <a:cubicBezTo>
                    <a:pt x="55" y="90"/>
                    <a:pt x="56" y="94"/>
                    <a:pt x="56" y="98"/>
                  </a:cubicBezTo>
                  <a:cubicBezTo>
                    <a:pt x="40" y="100"/>
                    <a:pt x="24" y="104"/>
                    <a:pt x="8" y="112"/>
                  </a:cubicBezTo>
                  <a:cubicBezTo>
                    <a:pt x="4" y="114"/>
                    <a:pt x="0" y="121"/>
                    <a:pt x="1" y="126"/>
                  </a:cubicBezTo>
                  <a:cubicBezTo>
                    <a:pt x="1" y="132"/>
                    <a:pt x="2" y="138"/>
                    <a:pt x="2" y="143"/>
                  </a:cubicBezTo>
                  <a:cubicBezTo>
                    <a:pt x="3" y="148"/>
                    <a:pt x="7" y="154"/>
                    <a:pt x="12" y="154"/>
                  </a:cubicBezTo>
                  <a:cubicBezTo>
                    <a:pt x="54" y="161"/>
                    <a:pt x="95" y="161"/>
                    <a:pt x="137" y="154"/>
                  </a:cubicBezTo>
                  <a:cubicBezTo>
                    <a:pt x="141" y="154"/>
                    <a:pt x="146" y="148"/>
                    <a:pt x="146" y="143"/>
                  </a:cubicBezTo>
                  <a:cubicBezTo>
                    <a:pt x="147" y="138"/>
                    <a:pt x="148" y="132"/>
                    <a:pt x="148" y="126"/>
                  </a:cubicBezTo>
                  <a:cubicBezTo>
                    <a:pt x="149" y="121"/>
                    <a:pt x="145" y="114"/>
                    <a:pt x="140" y="1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en-US" dirty="0">
                <a:solidFill>
                  <a:srgbClr val="1D1D1A"/>
                </a:solidFill>
                <a:latin typeface="微软雅黑" panose="020B0503020204020204" pitchFamily="34" charset="-122"/>
                <a:ea typeface="微软雅黑" panose="020B0503020204020204" pitchFamily="34" charset="-122"/>
              </a:endParaRPr>
            </a:p>
          </p:txBody>
        </p:sp>
        <p:sp>
          <p:nvSpPr>
            <p:cNvPr id="79" name="Freeform 98">
              <a:extLst>
                <a:ext uri="{FF2B5EF4-FFF2-40B4-BE49-F238E27FC236}">
                  <a16:creationId xmlns:a16="http://schemas.microsoft.com/office/drawing/2014/main" xmlns="" id="{89C1C895-24A9-364B-BC5A-069A84B8ADAD}"/>
                </a:ext>
              </a:extLst>
            </p:cNvPr>
            <p:cNvSpPr>
              <a:spLocks/>
            </p:cNvSpPr>
            <p:nvPr/>
          </p:nvSpPr>
          <p:spPr bwMode="auto">
            <a:xfrm>
              <a:off x="9063038" y="1928813"/>
              <a:ext cx="381000" cy="411163"/>
            </a:xfrm>
            <a:custGeom>
              <a:avLst/>
              <a:gdLst>
                <a:gd name="T0" fmla="*/ 140 w 149"/>
                <a:gd name="T1" fmla="*/ 112 h 161"/>
                <a:gd name="T2" fmla="*/ 93 w 149"/>
                <a:gd name="T3" fmla="*/ 98 h 161"/>
                <a:gd name="T4" fmla="*/ 95 w 149"/>
                <a:gd name="T5" fmla="*/ 86 h 161"/>
                <a:gd name="T6" fmla="*/ 101 w 149"/>
                <a:gd name="T7" fmla="*/ 78 h 161"/>
                <a:gd name="T8" fmla="*/ 102 w 149"/>
                <a:gd name="T9" fmla="*/ 67 h 161"/>
                <a:gd name="T10" fmla="*/ 104 w 149"/>
                <a:gd name="T11" fmla="*/ 68 h 161"/>
                <a:gd name="T12" fmla="*/ 108 w 149"/>
                <a:gd name="T13" fmla="*/ 65 h 161"/>
                <a:gd name="T14" fmla="*/ 109 w 149"/>
                <a:gd name="T15" fmla="*/ 48 h 161"/>
                <a:gd name="T16" fmla="*/ 107 w 149"/>
                <a:gd name="T17" fmla="*/ 45 h 161"/>
                <a:gd name="T18" fmla="*/ 105 w 149"/>
                <a:gd name="T19" fmla="*/ 45 h 161"/>
                <a:gd name="T20" fmla="*/ 106 w 149"/>
                <a:gd name="T21" fmla="*/ 36 h 161"/>
                <a:gd name="T22" fmla="*/ 100 w 149"/>
                <a:gd name="T23" fmla="*/ 12 h 161"/>
                <a:gd name="T24" fmla="*/ 49 w 149"/>
                <a:gd name="T25" fmla="*/ 12 h 161"/>
                <a:gd name="T26" fmla="*/ 43 w 149"/>
                <a:gd name="T27" fmla="*/ 36 h 161"/>
                <a:gd name="T28" fmla="*/ 44 w 149"/>
                <a:gd name="T29" fmla="*/ 45 h 161"/>
                <a:gd name="T30" fmla="*/ 42 w 149"/>
                <a:gd name="T31" fmla="*/ 45 h 161"/>
                <a:gd name="T32" fmla="*/ 40 w 149"/>
                <a:gd name="T33" fmla="*/ 48 h 161"/>
                <a:gd name="T34" fmla="*/ 41 w 149"/>
                <a:gd name="T35" fmla="*/ 65 h 161"/>
                <a:gd name="T36" fmla="*/ 45 w 149"/>
                <a:gd name="T37" fmla="*/ 68 h 161"/>
                <a:gd name="T38" fmla="*/ 47 w 149"/>
                <a:gd name="T39" fmla="*/ 67 h 161"/>
                <a:gd name="T40" fmla="*/ 48 w 149"/>
                <a:gd name="T41" fmla="*/ 78 h 161"/>
                <a:gd name="T42" fmla="*/ 54 w 149"/>
                <a:gd name="T43" fmla="*/ 86 h 161"/>
                <a:gd name="T44" fmla="*/ 56 w 149"/>
                <a:gd name="T45" fmla="*/ 98 h 161"/>
                <a:gd name="T46" fmla="*/ 9 w 149"/>
                <a:gd name="T47" fmla="*/ 112 h 161"/>
                <a:gd name="T48" fmla="*/ 1 w 149"/>
                <a:gd name="T49" fmla="*/ 126 h 161"/>
                <a:gd name="T50" fmla="*/ 3 w 149"/>
                <a:gd name="T51" fmla="*/ 143 h 161"/>
                <a:gd name="T52" fmla="*/ 12 w 149"/>
                <a:gd name="T53" fmla="*/ 154 h 161"/>
                <a:gd name="T54" fmla="*/ 137 w 149"/>
                <a:gd name="T55" fmla="*/ 154 h 161"/>
                <a:gd name="T56" fmla="*/ 146 w 149"/>
                <a:gd name="T57" fmla="*/ 143 h 161"/>
                <a:gd name="T58" fmla="*/ 148 w 149"/>
                <a:gd name="T59" fmla="*/ 126 h 161"/>
                <a:gd name="T60" fmla="*/ 140 w 149"/>
                <a:gd name="T61" fmla="*/ 1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161">
                  <a:moveTo>
                    <a:pt x="140" y="112"/>
                  </a:moveTo>
                  <a:cubicBezTo>
                    <a:pt x="125" y="104"/>
                    <a:pt x="109" y="100"/>
                    <a:pt x="93" y="98"/>
                  </a:cubicBezTo>
                  <a:cubicBezTo>
                    <a:pt x="93" y="94"/>
                    <a:pt x="94" y="90"/>
                    <a:pt x="95" y="86"/>
                  </a:cubicBezTo>
                  <a:cubicBezTo>
                    <a:pt x="98" y="84"/>
                    <a:pt x="101" y="80"/>
                    <a:pt x="101" y="78"/>
                  </a:cubicBezTo>
                  <a:cubicBezTo>
                    <a:pt x="101" y="74"/>
                    <a:pt x="102" y="70"/>
                    <a:pt x="102" y="67"/>
                  </a:cubicBezTo>
                  <a:cubicBezTo>
                    <a:pt x="103" y="67"/>
                    <a:pt x="103" y="68"/>
                    <a:pt x="104" y="68"/>
                  </a:cubicBezTo>
                  <a:cubicBezTo>
                    <a:pt x="106" y="68"/>
                    <a:pt x="108" y="67"/>
                    <a:pt x="108" y="65"/>
                  </a:cubicBezTo>
                  <a:cubicBezTo>
                    <a:pt x="109" y="48"/>
                    <a:pt x="109" y="48"/>
                    <a:pt x="109" y="48"/>
                  </a:cubicBezTo>
                  <a:cubicBezTo>
                    <a:pt x="110" y="46"/>
                    <a:pt x="108" y="45"/>
                    <a:pt x="107" y="45"/>
                  </a:cubicBezTo>
                  <a:cubicBezTo>
                    <a:pt x="106" y="45"/>
                    <a:pt x="105" y="45"/>
                    <a:pt x="105" y="45"/>
                  </a:cubicBezTo>
                  <a:cubicBezTo>
                    <a:pt x="105" y="42"/>
                    <a:pt x="106" y="39"/>
                    <a:pt x="106" y="36"/>
                  </a:cubicBezTo>
                  <a:cubicBezTo>
                    <a:pt x="106" y="31"/>
                    <a:pt x="108" y="20"/>
                    <a:pt x="100" y="12"/>
                  </a:cubicBezTo>
                  <a:cubicBezTo>
                    <a:pt x="88" y="0"/>
                    <a:pt x="61" y="0"/>
                    <a:pt x="49" y="12"/>
                  </a:cubicBezTo>
                  <a:cubicBezTo>
                    <a:pt x="41" y="20"/>
                    <a:pt x="43" y="31"/>
                    <a:pt x="43" y="36"/>
                  </a:cubicBezTo>
                  <a:cubicBezTo>
                    <a:pt x="43" y="39"/>
                    <a:pt x="44" y="42"/>
                    <a:pt x="44" y="45"/>
                  </a:cubicBezTo>
                  <a:cubicBezTo>
                    <a:pt x="44" y="45"/>
                    <a:pt x="43" y="45"/>
                    <a:pt x="42" y="45"/>
                  </a:cubicBezTo>
                  <a:cubicBezTo>
                    <a:pt x="41" y="45"/>
                    <a:pt x="39" y="46"/>
                    <a:pt x="40" y="48"/>
                  </a:cubicBezTo>
                  <a:cubicBezTo>
                    <a:pt x="41" y="65"/>
                    <a:pt x="41" y="65"/>
                    <a:pt x="41" y="65"/>
                  </a:cubicBezTo>
                  <a:cubicBezTo>
                    <a:pt x="41" y="67"/>
                    <a:pt x="43" y="68"/>
                    <a:pt x="45" y="68"/>
                  </a:cubicBezTo>
                  <a:cubicBezTo>
                    <a:pt x="46" y="68"/>
                    <a:pt x="46" y="67"/>
                    <a:pt x="47" y="67"/>
                  </a:cubicBezTo>
                  <a:cubicBezTo>
                    <a:pt x="47" y="70"/>
                    <a:pt x="48" y="74"/>
                    <a:pt x="48" y="78"/>
                  </a:cubicBezTo>
                  <a:cubicBezTo>
                    <a:pt x="48" y="80"/>
                    <a:pt x="51" y="84"/>
                    <a:pt x="54" y="86"/>
                  </a:cubicBezTo>
                  <a:cubicBezTo>
                    <a:pt x="55" y="90"/>
                    <a:pt x="56" y="94"/>
                    <a:pt x="56" y="98"/>
                  </a:cubicBezTo>
                  <a:cubicBezTo>
                    <a:pt x="40" y="100"/>
                    <a:pt x="24" y="104"/>
                    <a:pt x="9" y="112"/>
                  </a:cubicBezTo>
                  <a:cubicBezTo>
                    <a:pt x="4" y="114"/>
                    <a:pt x="0" y="121"/>
                    <a:pt x="1" y="126"/>
                  </a:cubicBezTo>
                  <a:cubicBezTo>
                    <a:pt x="1" y="132"/>
                    <a:pt x="2" y="138"/>
                    <a:pt x="3" y="143"/>
                  </a:cubicBezTo>
                  <a:cubicBezTo>
                    <a:pt x="3" y="148"/>
                    <a:pt x="7" y="154"/>
                    <a:pt x="12" y="154"/>
                  </a:cubicBezTo>
                  <a:cubicBezTo>
                    <a:pt x="54" y="161"/>
                    <a:pt x="95" y="161"/>
                    <a:pt x="137" y="154"/>
                  </a:cubicBezTo>
                  <a:cubicBezTo>
                    <a:pt x="142" y="154"/>
                    <a:pt x="146" y="148"/>
                    <a:pt x="146" y="143"/>
                  </a:cubicBezTo>
                  <a:cubicBezTo>
                    <a:pt x="147" y="138"/>
                    <a:pt x="148" y="132"/>
                    <a:pt x="148" y="126"/>
                  </a:cubicBezTo>
                  <a:cubicBezTo>
                    <a:pt x="149" y="121"/>
                    <a:pt x="145" y="114"/>
                    <a:pt x="140" y="1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en-US" dirty="0">
                <a:solidFill>
                  <a:srgbClr val="1D1D1A"/>
                </a:solidFill>
                <a:latin typeface="微软雅黑" panose="020B0503020204020204" pitchFamily="34" charset="-122"/>
                <a:ea typeface="微软雅黑" panose="020B0503020204020204" pitchFamily="34" charset="-122"/>
              </a:endParaRPr>
            </a:p>
          </p:txBody>
        </p:sp>
        <p:sp>
          <p:nvSpPr>
            <p:cNvPr id="80" name="Freeform 99">
              <a:extLst>
                <a:ext uri="{FF2B5EF4-FFF2-40B4-BE49-F238E27FC236}">
                  <a16:creationId xmlns:a16="http://schemas.microsoft.com/office/drawing/2014/main" xmlns="" id="{D83ACDE4-5B5F-6441-A103-425B98A84C17}"/>
                </a:ext>
              </a:extLst>
            </p:cNvPr>
            <p:cNvSpPr>
              <a:spLocks/>
            </p:cNvSpPr>
            <p:nvPr/>
          </p:nvSpPr>
          <p:spPr bwMode="auto">
            <a:xfrm>
              <a:off x="8799513" y="1450975"/>
              <a:ext cx="377825" cy="411163"/>
            </a:xfrm>
            <a:custGeom>
              <a:avLst/>
              <a:gdLst>
                <a:gd name="T0" fmla="*/ 140 w 148"/>
                <a:gd name="T1" fmla="*/ 112 h 161"/>
                <a:gd name="T2" fmla="*/ 92 w 148"/>
                <a:gd name="T3" fmla="*/ 98 h 161"/>
                <a:gd name="T4" fmla="*/ 94 w 148"/>
                <a:gd name="T5" fmla="*/ 86 h 161"/>
                <a:gd name="T6" fmla="*/ 100 w 148"/>
                <a:gd name="T7" fmla="*/ 78 h 161"/>
                <a:gd name="T8" fmla="*/ 102 w 148"/>
                <a:gd name="T9" fmla="*/ 67 h 161"/>
                <a:gd name="T10" fmla="*/ 104 w 148"/>
                <a:gd name="T11" fmla="*/ 68 h 161"/>
                <a:gd name="T12" fmla="*/ 107 w 148"/>
                <a:gd name="T13" fmla="*/ 65 h 161"/>
                <a:gd name="T14" fmla="*/ 109 w 148"/>
                <a:gd name="T15" fmla="*/ 48 h 161"/>
                <a:gd name="T16" fmla="*/ 106 w 148"/>
                <a:gd name="T17" fmla="*/ 45 h 161"/>
                <a:gd name="T18" fmla="*/ 104 w 148"/>
                <a:gd name="T19" fmla="*/ 45 h 161"/>
                <a:gd name="T20" fmla="*/ 105 w 148"/>
                <a:gd name="T21" fmla="*/ 36 h 161"/>
                <a:gd name="T22" fmla="*/ 99 w 148"/>
                <a:gd name="T23" fmla="*/ 12 h 161"/>
                <a:gd name="T24" fmla="*/ 48 w 148"/>
                <a:gd name="T25" fmla="*/ 12 h 161"/>
                <a:gd name="T26" fmla="*/ 43 w 148"/>
                <a:gd name="T27" fmla="*/ 36 h 161"/>
                <a:gd name="T28" fmla="*/ 44 w 148"/>
                <a:gd name="T29" fmla="*/ 45 h 161"/>
                <a:gd name="T30" fmla="*/ 42 w 148"/>
                <a:gd name="T31" fmla="*/ 45 h 161"/>
                <a:gd name="T32" fmla="*/ 39 w 148"/>
                <a:gd name="T33" fmla="*/ 48 h 161"/>
                <a:gd name="T34" fmla="*/ 41 w 148"/>
                <a:gd name="T35" fmla="*/ 65 h 161"/>
                <a:gd name="T36" fmla="*/ 44 w 148"/>
                <a:gd name="T37" fmla="*/ 68 h 161"/>
                <a:gd name="T38" fmla="*/ 46 w 148"/>
                <a:gd name="T39" fmla="*/ 67 h 161"/>
                <a:gd name="T40" fmla="*/ 47 w 148"/>
                <a:gd name="T41" fmla="*/ 78 h 161"/>
                <a:gd name="T42" fmla="*/ 54 w 148"/>
                <a:gd name="T43" fmla="*/ 86 h 161"/>
                <a:gd name="T44" fmla="*/ 56 w 148"/>
                <a:gd name="T45" fmla="*/ 98 h 161"/>
                <a:gd name="T46" fmla="*/ 8 w 148"/>
                <a:gd name="T47" fmla="*/ 112 h 161"/>
                <a:gd name="T48" fmla="*/ 0 w 148"/>
                <a:gd name="T49" fmla="*/ 126 h 161"/>
                <a:gd name="T50" fmla="*/ 2 w 148"/>
                <a:gd name="T51" fmla="*/ 144 h 161"/>
                <a:gd name="T52" fmla="*/ 12 w 148"/>
                <a:gd name="T53" fmla="*/ 155 h 161"/>
                <a:gd name="T54" fmla="*/ 136 w 148"/>
                <a:gd name="T55" fmla="*/ 155 h 161"/>
                <a:gd name="T56" fmla="*/ 146 w 148"/>
                <a:gd name="T57" fmla="*/ 144 h 161"/>
                <a:gd name="T58" fmla="*/ 148 w 148"/>
                <a:gd name="T59" fmla="*/ 126 h 161"/>
                <a:gd name="T60" fmla="*/ 140 w 148"/>
                <a:gd name="T61" fmla="*/ 1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161">
                  <a:moveTo>
                    <a:pt x="140" y="112"/>
                  </a:moveTo>
                  <a:cubicBezTo>
                    <a:pt x="125" y="105"/>
                    <a:pt x="109" y="100"/>
                    <a:pt x="92" y="98"/>
                  </a:cubicBezTo>
                  <a:cubicBezTo>
                    <a:pt x="93" y="94"/>
                    <a:pt x="93" y="90"/>
                    <a:pt x="94" y="86"/>
                  </a:cubicBezTo>
                  <a:cubicBezTo>
                    <a:pt x="98" y="84"/>
                    <a:pt x="100" y="81"/>
                    <a:pt x="100" y="78"/>
                  </a:cubicBezTo>
                  <a:cubicBezTo>
                    <a:pt x="101" y="74"/>
                    <a:pt x="101" y="71"/>
                    <a:pt x="102" y="67"/>
                  </a:cubicBezTo>
                  <a:cubicBezTo>
                    <a:pt x="102" y="67"/>
                    <a:pt x="103" y="68"/>
                    <a:pt x="104" y="68"/>
                  </a:cubicBezTo>
                  <a:cubicBezTo>
                    <a:pt x="105" y="68"/>
                    <a:pt x="107" y="67"/>
                    <a:pt x="107" y="65"/>
                  </a:cubicBezTo>
                  <a:cubicBezTo>
                    <a:pt x="109" y="48"/>
                    <a:pt x="109" y="48"/>
                    <a:pt x="109" y="48"/>
                  </a:cubicBezTo>
                  <a:cubicBezTo>
                    <a:pt x="109" y="47"/>
                    <a:pt x="108" y="45"/>
                    <a:pt x="106" y="45"/>
                  </a:cubicBezTo>
                  <a:cubicBezTo>
                    <a:pt x="105" y="45"/>
                    <a:pt x="105" y="45"/>
                    <a:pt x="104" y="45"/>
                  </a:cubicBezTo>
                  <a:cubicBezTo>
                    <a:pt x="105" y="42"/>
                    <a:pt x="105" y="39"/>
                    <a:pt x="105" y="36"/>
                  </a:cubicBezTo>
                  <a:cubicBezTo>
                    <a:pt x="106" y="31"/>
                    <a:pt x="108" y="20"/>
                    <a:pt x="99" y="12"/>
                  </a:cubicBezTo>
                  <a:cubicBezTo>
                    <a:pt x="87" y="0"/>
                    <a:pt x="61" y="0"/>
                    <a:pt x="48" y="12"/>
                  </a:cubicBezTo>
                  <a:cubicBezTo>
                    <a:pt x="40" y="20"/>
                    <a:pt x="42" y="31"/>
                    <a:pt x="43" y="36"/>
                  </a:cubicBezTo>
                  <a:cubicBezTo>
                    <a:pt x="43" y="39"/>
                    <a:pt x="43" y="42"/>
                    <a:pt x="44" y="45"/>
                  </a:cubicBezTo>
                  <a:cubicBezTo>
                    <a:pt x="43" y="45"/>
                    <a:pt x="42" y="45"/>
                    <a:pt x="42" y="45"/>
                  </a:cubicBezTo>
                  <a:cubicBezTo>
                    <a:pt x="40" y="45"/>
                    <a:pt x="39" y="47"/>
                    <a:pt x="39" y="48"/>
                  </a:cubicBezTo>
                  <a:cubicBezTo>
                    <a:pt x="41" y="65"/>
                    <a:pt x="41" y="65"/>
                    <a:pt x="41" y="65"/>
                  </a:cubicBezTo>
                  <a:cubicBezTo>
                    <a:pt x="41" y="67"/>
                    <a:pt x="42" y="68"/>
                    <a:pt x="44" y="68"/>
                  </a:cubicBezTo>
                  <a:cubicBezTo>
                    <a:pt x="45" y="68"/>
                    <a:pt x="46" y="67"/>
                    <a:pt x="46" y="67"/>
                  </a:cubicBezTo>
                  <a:cubicBezTo>
                    <a:pt x="47" y="71"/>
                    <a:pt x="47" y="74"/>
                    <a:pt x="47" y="78"/>
                  </a:cubicBezTo>
                  <a:cubicBezTo>
                    <a:pt x="48" y="81"/>
                    <a:pt x="50" y="84"/>
                    <a:pt x="54" y="86"/>
                  </a:cubicBezTo>
                  <a:cubicBezTo>
                    <a:pt x="54" y="90"/>
                    <a:pt x="55" y="94"/>
                    <a:pt x="56" y="98"/>
                  </a:cubicBezTo>
                  <a:cubicBezTo>
                    <a:pt x="39" y="100"/>
                    <a:pt x="23" y="105"/>
                    <a:pt x="8" y="112"/>
                  </a:cubicBezTo>
                  <a:cubicBezTo>
                    <a:pt x="3" y="114"/>
                    <a:pt x="0" y="121"/>
                    <a:pt x="0" y="126"/>
                  </a:cubicBezTo>
                  <a:cubicBezTo>
                    <a:pt x="1" y="132"/>
                    <a:pt x="1" y="138"/>
                    <a:pt x="2" y="144"/>
                  </a:cubicBezTo>
                  <a:cubicBezTo>
                    <a:pt x="3" y="149"/>
                    <a:pt x="7" y="154"/>
                    <a:pt x="12" y="155"/>
                  </a:cubicBezTo>
                  <a:cubicBezTo>
                    <a:pt x="53" y="161"/>
                    <a:pt x="95" y="161"/>
                    <a:pt x="136" y="155"/>
                  </a:cubicBezTo>
                  <a:cubicBezTo>
                    <a:pt x="141" y="154"/>
                    <a:pt x="145" y="149"/>
                    <a:pt x="146" y="144"/>
                  </a:cubicBezTo>
                  <a:cubicBezTo>
                    <a:pt x="147" y="138"/>
                    <a:pt x="147" y="132"/>
                    <a:pt x="148" y="126"/>
                  </a:cubicBezTo>
                  <a:cubicBezTo>
                    <a:pt x="148" y="121"/>
                    <a:pt x="145" y="114"/>
                    <a:pt x="140" y="1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en-US" dirty="0">
                <a:solidFill>
                  <a:srgbClr val="1D1D1A"/>
                </a:solidFill>
                <a:latin typeface="微软雅黑" panose="020B0503020204020204" pitchFamily="34" charset="-122"/>
                <a:ea typeface="微软雅黑" panose="020B0503020204020204" pitchFamily="34" charset="-122"/>
              </a:endParaRPr>
            </a:p>
          </p:txBody>
        </p:sp>
        <p:sp>
          <p:nvSpPr>
            <p:cNvPr id="81" name="Freeform 100">
              <a:extLst>
                <a:ext uri="{FF2B5EF4-FFF2-40B4-BE49-F238E27FC236}">
                  <a16:creationId xmlns:a16="http://schemas.microsoft.com/office/drawing/2014/main" xmlns="" id="{ED7F41DE-E0AF-A44D-9B4E-AEC91753A414}"/>
                </a:ext>
              </a:extLst>
            </p:cNvPr>
            <p:cNvSpPr>
              <a:spLocks/>
            </p:cNvSpPr>
            <p:nvPr/>
          </p:nvSpPr>
          <p:spPr bwMode="auto">
            <a:xfrm>
              <a:off x="8848726" y="1900238"/>
              <a:ext cx="280988" cy="242888"/>
            </a:xfrm>
            <a:custGeom>
              <a:avLst/>
              <a:gdLst>
                <a:gd name="T0" fmla="*/ 104 w 110"/>
                <a:gd name="T1" fmla="*/ 79 h 95"/>
                <a:gd name="T2" fmla="*/ 64 w 110"/>
                <a:gd name="T3" fmla="*/ 55 h 95"/>
                <a:gd name="T4" fmla="*/ 64 w 110"/>
                <a:gd name="T5" fmla="*/ 9 h 95"/>
                <a:gd name="T6" fmla="*/ 55 w 110"/>
                <a:gd name="T7" fmla="*/ 0 h 95"/>
                <a:gd name="T8" fmla="*/ 46 w 110"/>
                <a:gd name="T9" fmla="*/ 9 h 95"/>
                <a:gd name="T10" fmla="*/ 46 w 110"/>
                <a:gd name="T11" fmla="*/ 55 h 95"/>
                <a:gd name="T12" fmla="*/ 6 w 110"/>
                <a:gd name="T13" fmla="*/ 79 h 95"/>
                <a:gd name="T14" fmla="*/ 2 w 110"/>
                <a:gd name="T15" fmla="*/ 91 h 95"/>
                <a:gd name="T16" fmla="*/ 10 w 110"/>
                <a:gd name="T17" fmla="*/ 95 h 95"/>
                <a:gd name="T18" fmla="*/ 15 w 110"/>
                <a:gd name="T19" fmla="*/ 94 h 95"/>
                <a:gd name="T20" fmla="*/ 55 w 110"/>
                <a:gd name="T21" fmla="*/ 71 h 95"/>
                <a:gd name="T22" fmla="*/ 95 w 110"/>
                <a:gd name="T23" fmla="*/ 94 h 95"/>
                <a:gd name="T24" fmla="*/ 100 w 110"/>
                <a:gd name="T25" fmla="*/ 95 h 95"/>
                <a:gd name="T26" fmla="*/ 108 w 110"/>
                <a:gd name="T27" fmla="*/ 91 h 95"/>
                <a:gd name="T28" fmla="*/ 104 w 110"/>
                <a:gd name="T29" fmla="*/ 7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0" h="95">
                  <a:moveTo>
                    <a:pt x="104" y="79"/>
                  </a:moveTo>
                  <a:cubicBezTo>
                    <a:pt x="64" y="55"/>
                    <a:pt x="64" y="55"/>
                    <a:pt x="64" y="55"/>
                  </a:cubicBezTo>
                  <a:cubicBezTo>
                    <a:pt x="64" y="9"/>
                    <a:pt x="64" y="9"/>
                    <a:pt x="64" y="9"/>
                  </a:cubicBezTo>
                  <a:cubicBezTo>
                    <a:pt x="64" y="4"/>
                    <a:pt x="60" y="0"/>
                    <a:pt x="55" y="0"/>
                  </a:cubicBezTo>
                  <a:cubicBezTo>
                    <a:pt x="50" y="0"/>
                    <a:pt x="46" y="4"/>
                    <a:pt x="46" y="9"/>
                  </a:cubicBezTo>
                  <a:cubicBezTo>
                    <a:pt x="46" y="55"/>
                    <a:pt x="46" y="55"/>
                    <a:pt x="46" y="55"/>
                  </a:cubicBezTo>
                  <a:cubicBezTo>
                    <a:pt x="6" y="79"/>
                    <a:pt x="6" y="79"/>
                    <a:pt x="6" y="79"/>
                  </a:cubicBezTo>
                  <a:cubicBezTo>
                    <a:pt x="1" y="81"/>
                    <a:pt x="0" y="87"/>
                    <a:pt x="2" y="91"/>
                  </a:cubicBezTo>
                  <a:cubicBezTo>
                    <a:pt x="4" y="94"/>
                    <a:pt x="7" y="95"/>
                    <a:pt x="10" y="95"/>
                  </a:cubicBezTo>
                  <a:cubicBezTo>
                    <a:pt x="12" y="95"/>
                    <a:pt x="13" y="95"/>
                    <a:pt x="15" y="94"/>
                  </a:cubicBezTo>
                  <a:cubicBezTo>
                    <a:pt x="55" y="71"/>
                    <a:pt x="55" y="71"/>
                    <a:pt x="55" y="71"/>
                  </a:cubicBezTo>
                  <a:cubicBezTo>
                    <a:pt x="95" y="94"/>
                    <a:pt x="95" y="94"/>
                    <a:pt x="95" y="94"/>
                  </a:cubicBezTo>
                  <a:cubicBezTo>
                    <a:pt x="97" y="95"/>
                    <a:pt x="98" y="95"/>
                    <a:pt x="100" y="95"/>
                  </a:cubicBezTo>
                  <a:cubicBezTo>
                    <a:pt x="103" y="95"/>
                    <a:pt x="106" y="94"/>
                    <a:pt x="108" y="91"/>
                  </a:cubicBezTo>
                  <a:cubicBezTo>
                    <a:pt x="110" y="87"/>
                    <a:pt x="109" y="81"/>
                    <a:pt x="104" y="79"/>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en-US" dirty="0">
                <a:solidFill>
                  <a:srgbClr val="1D1D1A"/>
                </a:solidFill>
                <a:latin typeface="微软雅黑" panose="020B0503020204020204" pitchFamily="34" charset="-122"/>
                <a:ea typeface="微软雅黑" panose="020B0503020204020204" pitchFamily="34" charset="-122"/>
              </a:endParaRPr>
            </a:p>
          </p:txBody>
        </p:sp>
      </p:grpSp>
      <p:grpSp>
        <p:nvGrpSpPr>
          <p:cNvPr id="82" name="组合 81">
            <a:extLst>
              <a:ext uri="{FF2B5EF4-FFF2-40B4-BE49-F238E27FC236}">
                <a16:creationId xmlns:a16="http://schemas.microsoft.com/office/drawing/2014/main" xmlns="" id="{C7323FCC-767E-5B4B-917B-3801CDED50E3}"/>
              </a:ext>
            </a:extLst>
          </p:cNvPr>
          <p:cNvGrpSpPr/>
          <p:nvPr/>
        </p:nvGrpSpPr>
        <p:grpSpPr>
          <a:xfrm>
            <a:off x="2008029" y="3541329"/>
            <a:ext cx="485495" cy="404191"/>
            <a:chOff x="8532813" y="1450975"/>
            <a:chExt cx="911225" cy="889001"/>
          </a:xfrm>
        </p:grpSpPr>
        <p:sp>
          <p:nvSpPr>
            <p:cNvPr id="83" name="Freeform 97">
              <a:extLst>
                <a:ext uri="{FF2B5EF4-FFF2-40B4-BE49-F238E27FC236}">
                  <a16:creationId xmlns:a16="http://schemas.microsoft.com/office/drawing/2014/main" xmlns="" id="{201F2DD3-746B-E84D-B8F6-2E2575462301}"/>
                </a:ext>
              </a:extLst>
            </p:cNvPr>
            <p:cNvSpPr>
              <a:spLocks/>
            </p:cNvSpPr>
            <p:nvPr/>
          </p:nvSpPr>
          <p:spPr bwMode="auto">
            <a:xfrm>
              <a:off x="8532813" y="1928813"/>
              <a:ext cx="381000" cy="411163"/>
            </a:xfrm>
            <a:custGeom>
              <a:avLst/>
              <a:gdLst>
                <a:gd name="T0" fmla="*/ 140 w 149"/>
                <a:gd name="T1" fmla="*/ 112 h 161"/>
                <a:gd name="T2" fmla="*/ 93 w 149"/>
                <a:gd name="T3" fmla="*/ 98 h 161"/>
                <a:gd name="T4" fmla="*/ 94 w 149"/>
                <a:gd name="T5" fmla="*/ 86 h 161"/>
                <a:gd name="T6" fmla="*/ 101 w 149"/>
                <a:gd name="T7" fmla="*/ 78 h 161"/>
                <a:gd name="T8" fmla="*/ 102 w 149"/>
                <a:gd name="T9" fmla="*/ 67 h 161"/>
                <a:gd name="T10" fmla="*/ 104 w 149"/>
                <a:gd name="T11" fmla="*/ 68 h 161"/>
                <a:gd name="T12" fmla="*/ 108 w 149"/>
                <a:gd name="T13" fmla="*/ 65 h 161"/>
                <a:gd name="T14" fmla="*/ 109 w 149"/>
                <a:gd name="T15" fmla="*/ 48 h 161"/>
                <a:gd name="T16" fmla="*/ 107 w 149"/>
                <a:gd name="T17" fmla="*/ 45 h 161"/>
                <a:gd name="T18" fmla="*/ 105 w 149"/>
                <a:gd name="T19" fmla="*/ 45 h 161"/>
                <a:gd name="T20" fmla="*/ 106 w 149"/>
                <a:gd name="T21" fmla="*/ 36 h 161"/>
                <a:gd name="T22" fmla="*/ 100 w 149"/>
                <a:gd name="T23" fmla="*/ 12 h 161"/>
                <a:gd name="T24" fmla="*/ 49 w 149"/>
                <a:gd name="T25" fmla="*/ 12 h 161"/>
                <a:gd name="T26" fmla="*/ 43 w 149"/>
                <a:gd name="T27" fmla="*/ 36 h 161"/>
                <a:gd name="T28" fmla="*/ 44 w 149"/>
                <a:gd name="T29" fmla="*/ 45 h 161"/>
                <a:gd name="T30" fmla="*/ 42 w 149"/>
                <a:gd name="T31" fmla="*/ 45 h 161"/>
                <a:gd name="T32" fmla="*/ 39 w 149"/>
                <a:gd name="T33" fmla="*/ 48 h 161"/>
                <a:gd name="T34" fmla="*/ 41 w 149"/>
                <a:gd name="T35" fmla="*/ 65 h 161"/>
                <a:gd name="T36" fmla="*/ 45 w 149"/>
                <a:gd name="T37" fmla="*/ 68 h 161"/>
                <a:gd name="T38" fmla="*/ 47 w 149"/>
                <a:gd name="T39" fmla="*/ 67 h 161"/>
                <a:gd name="T40" fmla="*/ 48 w 149"/>
                <a:gd name="T41" fmla="*/ 78 h 161"/>
                <a:gd name="T42" fmla="*/ 54 w 149"/>
                <a:gd name="T43" fmla="*/ 86 h 161"/>
                <a:gd name="T44" fmla="*/ 56 w 149"/>
                <a:gd name="T45" fmla="*/ 98 h 161"/>
                <a:gd name="T46" fmla="*/ 8 w 149"/>
                <a:gd name="T47" fmla="*/ 112 h 161"/>
                <a:gd name="T48" fmla="*/ 1 w 149"/>
                <a:gd name="T49" fmla="*/ 126 h 161"/>
                <a:gd name="T50" fmla="*/ 2 w 149"/>
                <a:gd name="T51" fmla="*/ 143 h 161"/>
                <a:gd name="T52" fmla="*/ 12 w 149"/>
                <a:gd name="T53" fmla="*/ 154 h 161"/>
                <a:gd name="T54" fmla="*/ 137 w 149"/>
                <a:gd name="T55" fmla="*/ 154 h 161"/>
                <a:gd name="T56" fmla="*/ 146 w 149"/>
                <a:gd name="T57" fmla="*/ 143 h 161"/>
                <a:gd name="T58" fmla="*/ 148 w 149"/>
                <a:gd name="T59" fmla="*/ 126 h 161"/>
                <a:gd name="T60" fmla="*/ 140 w 149"/>
                <a:gd name="T61" fmla="*/ 1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161">
                  <a:moveTo>
                    <a:pt x="140" y="112"/>
                  </a:moveTo>
                  <a:cubicBezTo>
                    <a:pt x="125" y="104"/>
                    <a:pt x="109" y="100"/>
                    <a:pt x="93" y="98"/>
                  </a:cubicBezTo>
                  <a:cubicBezTo>
                    <a:pt x="93" y="94"/>
                    <a:pt x="94" y="90"/>
                    <a:pt x="94" y="86"/>
                  </a:cubicBezTo>
                  <a:cubicBezTo>
                    <a:pt x="98" y="84"/>
                    <a:pt x="101" y="80"/>
                    <a:pt x="101" y="78"/>
                  </a:cubicBezTo>
                  <a:cubicBezTo>
                    <a:pt x="101" y="74"/>
                    <a:pt x="102" y="70"/>
                    <a:pt x="102" y="67"/>
                  </a:cubicBezTo>
                  <a:cubicBezTo>
                    <a:pt x="103" y="67"/>
                    <a:pt x="103" y="68"/>
                    <a:pt x="104" y="68"/>
                  </a:cubicBezTo>
                  <a:cubicBezTo>
                    <a:pt x="106" y="68"/>
                    <a:pt x="107" y="67"/>
                    <a:pt x="108" y="65"/>
                  </a:cubicBezTo>
                  <a:cubicBezTo>
                    <a:pt x="109" y="48"/>
                    <a:pt x="109" y="48"/>
                    <a:pt x="109" y="48"/>
                  </a:cubicBezTo>
                  <a:cubicBezTo>
                    <a:pt x="110" y="46"/>
                    <a:pt x="108" y="45"/>
                    <a:pt x="107" y="45"/>
                  </a:cubicBezTo>
                  <a:cubicBezTo>
                    <a:pt x="106" y="45"/>
                    <a:pt x="105" y="45"/>
                    <a:pt x="105" y="45"/>
                  </a:cubicBezTo>
                  <a:cubicBezTo>
                    <a:pt x="105" y="42"/>
                    <a:pt x="105" y="39"/>
                    <a:pt x="106" y="36"/>
                  </a:cubicBezTo>
                  <a:cubicBezTo>
                    <a:pt x="106" y="31"/>
                    <a:pt x="108" y="20"/>
                    <a:pt x="100" y="12"/>
                  </a:cubicBezTo>
                  <a:cubicBezTo>
                    <a:pt x="88" y="0"/>
                    <a:pt x="61" y="0"/>
                    <a:pt x="49" y="12"/>
                  </a:cubicBezTo>
                  <a:cubicBezTo>
                    <a:pt x="41" y="20"/>
                    <a:pt x="43" y="31"/>
                    <a:pt x="43" y="36"/>
                  </a:cubicBezTo>
                  <a:cubicBezTo>
                    <a:pt x="43" y="39"/>
                    <a:pt x="44" y="42"/>
                    <a:pt x="44" y="45"/>
                  </a:cubicBezTo>
                  <a:cubicBezTo>
                    <a:pt x="44" y="45"/>
                    <a:pt x="43" y="45"/>
                    <a:pt x="42" y="45"/>
                  </a:cubicBezTo>
                  <a:cubicBezTo>
                    <a:pt x="41" y="45"/>
                    <a:pt x="39" y="46"/>
                    <a:pt x="39" y="48"/>
                  </a:cubicBezTo>
                  <a:cubicBezTo>
                    <a:pt x="41" y="65"/>
                    <a:pt x="41" y="65"/>
                    <a:pt x="41" y="65"/>
                  </a:cubicBezTo>
                  <a:cubicBezTo>
                    <a:pt x="41" y="67"/>
                    <a:pt x="43" y="68"/>
                    <a:pt x="45" y="68"/>
                  </a:cubicBezTo>
                  <a:cubicBezTo>
                    <a:pt x="45" y="68"/>
                    <a:pt x="46" y="67"/>
                    <a:pt x="47" y="67"/>
                  </a:cubicBezTo>
                  <a:cubicBezTo>
                    <a:pt x="47" y="70"/>
                    <a:pt x="47" y="74"/>
                    <a:pt x="48" y="78"/>
                  </a:cubicBezTo>
                  <a:cubicBezTo>
                    <a:pt x="48" y="80"/>
                    <a:pt x="51" y="84"/>
                    <a:pt x="54" y="86"/>
                  </a:cubicBezTo>
                  <a:cubicBezTo>
                    <a:pt x="55" y="90"/>
                    <a:pt x="56" y="94"/>
                    <a:pt x="56" y="98"/>
                  </a:cubicBezTo>
                  <a:cubicBezTo>
                    <a:pt x="40" y="100"/>
                    <a:pt x="24" y="104"/>
                    <a:pt x="8" y="112"/>
                  </a:cubicBezTo>
                  <a:cubicBezTo>
                    <a:pt x="4" y="114"/>
                    <a:pt x="0" y="121"/>
                    <a:pt x="1" y="126"/>
                  </a:cubicBezTo>
                  <a:cubicBezTo>
                    <a:pt x="1" y="132"/>
                    <a:pt x="2" y="138"/>
                    <a:pt x="2" y="143"/>
                  </a:cubicBezTo>
                  <a:cubicBezTo>
                    <a:pt x="3" y="148"/>
                    <a:pt x="7" y="154"/>
                    <a:pt x="12" y="154"/>
                  </a:cubicBezTo>
                  <a:cubicBezTo>
                    <a:pt x="54" y="161"/>
                    <a:pt x="95" y="161"/>
                    <a:pt x="137" y="154"/>
                  </a:cubicBezTo>
                  <a:cubicBezTo>
                    <a:pt x="141" y="154"/>
                    <a:pt x="146" y="148"/>
                    <a:pt x="146" y="143"/>
                  </a:cubicBezTo>
                  <a:cubicBezTo>
                    <a:pt x="147" y="138"/>
                    <a:pt x="148" y="132"/>
                    <a:pt x="148" y="126"/>
                  </a:cubicBezTo>
                  <a:cubicBezTo>
                    <a:pt x="149" y="121"/>
                    <a:pt x="145" y="114"/>
                    <a:pt x="140" y="1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en-US" dirty="0">
                <a:solidFill>
                  <a:srgbClr val="1D1D1A"/>
                </a:solidFill>
                <a:latin typeface="微软雅黑" panose="020B0503020204020204" pitchFamily="34" charset="-122"/>
                <a:ea typeface="微软雅黑" panose="020B0503020204020204" pitchFamily="34" charset="-122"/>
              </a:endParaRPr>
            </a:p>
          </p:txBody>
        </p:sp>
        <p:sp>
          <p:nvSpPr>
            <p:cNvPr id="84" name="Freeform 98">
              <a:extLst>
                <a:ext uri="{FF2B5EF4-FFF2-40B4-BE49-F238E27FC236}">
                  <a16:creationId xmlns:a16="http://schemas.microsoft.com/office/drawing/2014/main" xmlns="" id="{A839B9E4-A0BA-F844-B78C-5AB9841C6389}"/>
                </a:ext>
              </a:extLst>
            </p:cNvPr>
            <p:cNvSpPr>
              <a:spLocks/>
            </p:cNvSpPr>
            <p:nvPr/>
          </p:nvSpPr>
          <p:spPr bwMode="auto">
            <a:xfrm>
              <a:off x="9063038" y="1928813"/>
              <a:ext cx="381000" cy="411163"/>
            </a:xfrm>
            <a:custGeom>
              <a:avLst/>
              <a:gdLst>
                <a:gd name="T0" fmla="*/ 140 w 149"/>
                <a:gd name="T1" fmla="*/ 112 h 161"/>
                <a:gd name="T2" fmla="*/ 93 w 149"/>
                <a:gd name="T3" fmla="*/ 98 h 161"/>
                <a:gd name="T4" fmla="*/ 95 w 149"/>
                <a:gd name="T5" fmla="*/ 86 h 161"/>
                <a:gd name="T6" fmla="*/ 101 w 149"/>
                <a:gd name="T7" fmla="*/ 78 h 161"/>
                <a:gd name="T8" fmla="*/ 102 w 149"/>
                <a:gd name="T9" fmla="*/ 67 h 161"/>
                <a:gd name="T10" fmla="*/ 104 w 149"/>
                <a:gd name="T11" fmla="*/ 68 h 161"/>
                <a:gd name="T12" fmla="*/ 108 w 149"/>
                <a:gd name="T13" fmla="*/ 65 h 161"/>
                <a:gd name="T14" fmla="*/ 109 w 149"/>
                <a:gd name="T15" fmla="*/ 48 h 161"/>
                <a:gd name="T16" fmla="*/ 107 w 149"/>
                <a:gd name="T17" fmla="*/ 45 h 161"/>
                <a:gd name="T18" fmla="*/ 105 w 149"/>
                <a:gd name="T19" fmla="*/ 45 h 161"/>
                <a:gd name="T20" fmla="*/ 106 w 149"/>
                <a:gd name="T21" fmla="*/ 36 h 161"/>
                <a:gd name="T22" fmla="*/ 100 w 149"/>
                <a:gd name="T23" fmla="*/ 12 h 161"/>
                <a:gd name="T24" fmla="*/ 49 w 149"/>
                <a:gd name="T25" fmla="*/ 12 h 161"/>
                <a:gd name="T26" fmla="*/ 43 w 149"/>
                <a:gd name="T27" fmla="*/ 36 h 161"/>
                <a:gd name="T28" fmla="*/ 44 w 149"/>
                <a:gd name="T29" fmla="*/ 45 h 161"/>
                <a:gd name="T30" fmla="*/ 42 w 149"/>
                <a:gd name="T31" fmla="*/ 45 h 161"/>
                <a:gd name="T32" fmla="*/ 40 w 149"/>
                <a:gd name="T33" fmla="*/ 48 h 161"/>
                <a:gd name="T34" fmla="*/ 41 w 149"/>
                <a:gd name="T35" fmla="*/ 65 h 161"/>
                <a:gd name="T36" fmla="*/ 45 w 149"/>
                <a:gd name="T37" fmla="*/ 68 h 161"/>
                <a:gd name="T38" fmla="*/ 47 w 149"/>
                <a:gd name="T39" fmla="*/ 67 h 161"/>
                <a:gd name="T40" fmla="*/ 48 w 149"/>
                <a:gd name="T41" fmla="*/ 78 h 161"/>
                <a:gd name="T42" fmla="*/ 54 w 149"/>
                <a:gd name="T43" fmla="*/ 86 h 161"/>
                <a:gd name="T44" fmla="*/ 56 w 149"/>
                <a:gd name="T45" fmla="*/ 98 h 161"/>
                <a:gd name="T46" fmla="*/ 9 w 149"/>
                <a:gd name="T47" fmla="*/ 112 h 161"/>
                <a:gd name="T48" fmla="*/ 1 w 149"/>
                <a:gd name="T49" fmla="*/ 126 h 161"/>
                <a:gd name="T50" fmla="*/ 3 w 149"/>
                <a:gd name="T51" fmla="*/ 143 h 161"/>
                <a:gd name="T52" fmla="*/ 12 w 149"/>
                <a:gd name="T53" fmla="*/ 154 h 161"/>
                <a:gd name="T54" fmla="*/ 137 w 149"/>
                <a:gd name="T55" fmla="*/ 154 h 161"/>
                <a:gd name="T56" fmla="*/ 146 w 149"/>
                <a:gd name="T57" fmla="*/ 143 h 161"/>
                <a:gd name="T58" fmla="*/ 148 w 149"/>
                <a:gd name="T59" fmla="*/ 126 h 161"/>
                <a:gd name="T60" fmla="*/ 140 w 149"/>
                <a:gd name="T61" fmla="*/ 1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161">
                  <a:moveTo>
                    <a:pt x="140" y="112"/>
                  </a:moveTo>
                  <a:cubicBezTo>
                    <a:pt x="125" y="104"/>
                    <a:pt x="109" y="100"/>
                    <a:pt x="93" y="98"/>
                  </a:cubicBezTo>
                  <a:cubicBezTo>
                    <a:pt x="93" y="94"/>
                    <a:pt x="94" y="90"/>
                    <a:pt x="95" y="86"/>
                  </a:cubicBezTo>
                  <a:cubicBezTo>
                    <a:pt x="98" y="84"/>
                    <a:pt x="101" y="80"/>
                    <a:pt x="101" y="78"/>
                  </a:cubicBezTo>
                  <a:cubicBezTo>
                    <a:pt x="101" y="74"/>
                    <a:pt x="102" y="70"/>
                    <a:pt x="102" y="67"/>
                  </a:cubicBezTo>
                  <a:cubicBezTo>
                    <a:pt x="103" y="67"/>
                    <a:pt x="103" y="68"/>
                    <a:pt x="104" y="68"/>
                  </a:cubicBezTo>
                  <a:cubicBezTo>
                    <a:pt x="106" y="68"/>
                    <a:pt x="108" y="67"/>
                    <a:pt x="108" y="65"/>
                  </a:cubicBezTo>
                  <a:cubicBezTo>
                    <a:pt x="109" y="48"/>
                    <a:pt x="109" y="48"/>
                    <a:pt x="109" y="48"/>
                  </a:cubicBezTo>
                  <a:cubicBezTo>
                    <a:pt x="110" y="46"/>
                    <a:pt x="108" y="45"/>
                    <a:pt x="107" y="45"/>
                  </a:cubicBezTo>
                  <a:cubicBezTo>
                    <a:pt x="106" y="45"/>
                    <a:pt x="105" y="45"/>
                    <a:pt x="105" y="45"/>
                  </a:cubicBezTo>
                  <a:cubicBezTo>
                    <a:pt x="105" y="42"/>
                    <a:pt x="106" y="39"/>
                    <a:pt x="106" y="36"/>
                  </a:cubicBezTo>
                  <a:cubicBezTo>
                    <a:pt x="106" y="31"/>
                    <a:pt x="108" y="20"/>
                    <a:pt x="100" y="12"/>
                  </a:cubicBezTo>
                  <a:cubicBezTo>
                    <a:pt x="88" y="0"/>
                    <a:pt x="61" y="0"/>
                    <a:pt x="49" y="12"/>
                  </a:cubicBezTo>
                  <a:cubicBezTo>
                    <a:pt x="41" y="20"/>
                    <a:pt x="43" y="31"/>
                    <a:pt x="43" y="36"/>
                  </a:cubicBezTo>
                  <a:cubicBezTo>
                    <a:pt x="43" y="39"/>
                    <a:pt x="44" y="42"/>
                    <a:pt x="44" y="45"/>
                  </a:cubicBezTo>
                  <a:cubicBezTo>
                    <a:pt x="44" y="45"/>
                    <a:pt x="43" y="45"/>
                    <a:pt x="42" y="45"/>
                  </a:cubicBezTo>
                  <a:cubicBezTo>
                    <a:pt x="41" y="45"/>
                    <a:pt x="39" y="46"/>
                    <a:pt x="40" y="48"/>
                  </a:cubicBezTo>
                  <a:cubicBezTo>
                    <a:pt x="41" y="65"/>
                    <a:pt x="41" y="65"/>
                    <a:pt x="41" y="65"/>
                  </a:cubicBezTo>
                  <a:cubicBezTo>
                    <a:pt x="41" y="67"/>
                    <a:pt x="43" y="68"/>
                    <a:pt x="45" y="68"/>
                  </a:cubicBezTo>
                  <a:cubicBezTo>
                    <a:pt x="46" y="68"/>
                    <a:pt x="46" y="67"/>
                    <a:pt x="47" y="67"/>
                  </a:cubicBezTo>
                  <a:cubicBezTo>
                    <a:pt x="47" y="70"/>
                    <a:pt x="48" y="74"/>
                    <a:pt x="48" y="78"/>
                  </a:cubicBezTo>
                  <a:cubicBezTo>
                    <a:pt x="48" y="80"/>
                    <a:pt x="51" y="84"/>
                    <a:pt x="54" y="86"/>
                  </a:cubicBezTo>
                  <a:cubicBezTo>
                    <a:pt x="55" y="90"/>
                    <a:pt x="56" y="94"/>
                    <a:pt x="56" y="98"/>
                  </a:cubicBezTo>
                  <a:cubicBezTo>
                    <a:pt x="40" y="100"/>
                    <a:pt x="24" y="104"/>
                    <a:pt x="9" y="112"/>
                  </a:cubicBezTo>
                  <a:cubicBezTo>
                    <a:pt x="4" y="114"/>
                    <a:pt x="0" y="121"/>
                    <a:pt x="1" y="126"/>
                  </a:cubicBezTo>
                  <a:cubicBezTo>
                    <a:pt x="1" y="132"/>
                    <a:pt x="2" y="138"/>
                    <a:pt x="3" y="143"/>
                  </a:cubicBezTo>
                  <a:cubicBezTo>
                    <a:pt x="3" y="148"/>
                    <a:pt x="7" y="154"/>
                    <a:pt x="12" y="154"/>
                  </a:cubicBezTo>
                  <a:cubicBezTo>
                    <a:pt x="54" y="161"/>
                    <a:pt x="95" y="161"/>
                    <a:pt x="137" y="154"/>
                  </a:cubicBezTo>
                  <a:cubicBezTo>
                    <a:pt x="142" y="154"/>
                    <a:pt x="146" y="148"/>
                    <a:pt x="146" y="143"/>
                  </a:cubicBezTo>
                  <a:cubicBezTo>
                    <a:pt x="147" y="138"/>
                    <a:pt x="148" y="132"/>
                    <a:pt x="148" y="126"/>
                  </a:cubicBezTo>
                  <a:cubicBezTo>
                    <a:pt x="149" y="121"/>
                    <a:pt x="145" y="114"/>
                    <a:pt x="140" y="1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en-US" dirty="0">
                <a:solidFill>
                  <a:srgbClr val="1D1D1A"/>
                </a:solidFill>
                <a:latin typeface="微软雅黑" panose="020B0503020204020204" pitchFamily="34" charset="-122"/>
                <a:ea typeface="微软雅黑" panose="020B0503020204020204" pitchFamily="34" charset="-122"/>
              </a:endParaRPr>
            </a:p>
          </p:txBody>
        </p:sp>
        <p:sp>
          <p:nvSpPr>
            <p:cNvPr id="85" name="Freeform 99">
              <a:extLst>
                <a:ext uri="{FF2B5EF4-FFF2-40B4-BE49-F238E27FC236}">
                  <a16:creationId xmlns:a16="http://schemas.microsoft.com/office/drawing/2014/main" xmlns="" id="{A3DE37AD-6800-094F-A0EF-E8FCB7F21340}"/>
                </a:ext>
              </a:extLst>
            </p:cNvPr>
            <p:cNvSpPr>
              <a:spLocks/>
            </p:cNvSpPr>
            <p:nvPr/>
          </p:nvSpPr>
          <p:spPr bwMode="auto">
            <a:xfrm>
              <a:off x="8799513" y="1450975"/>
              <a:ext cx="377825" cy="411163"/>
            </a:xfrm>
            <a:custGeom>
              <a:avLst/>
              <a:gdLst>
                <a:gd name="T0" fmla="*/ 140 w 148"/>
                <a:gd name="T1" fmla="*/ 112 h 161"/>
                <a:gd name="T2" fmla="*/ 92 w 148"/>
                <a:gd name="T3" fmla="*/ 98 h 161"/>
                <a:gd name="T4" fmla="*/ 94 w 148"/>
                <a:gd name="T5" fmla="*/ 86 h 161"/>
                <a:gd name="T6" fmla="*/ 100 w 148"/>
                <a:gd name="T7" fmla="*/ 78 h 161"/>
                <a:gd name="T8" fmla="*/ 102 w 148"/>
                <a:gd name="T9" fmla="*/ 67 h 161"/>
                <a:gd name="T10" fmla="*/ 104 w 148"/>
                <a:gd name="T11" fmla="*/ 68 h 161"/>
                <a:gd name="T12" fmla="*/ 107 w 148"/>
                <a:gd name="T13" fmla="*/ 65 h 161"/>
                <a:gd name="T14" fmla="*/ 109 w 148"/>
                <a:gd name="T15" fmla="*/ 48 h 161"/>
                <a:gd name="T16" fmla="*/ 106 w 148"/>
                <a:gd name="T17" fmla="*/ 45 h 161"/>
                <a:gd name="T18" fmla="*/ 104 w 148"/>
                <a:gd name="T19" fmla="*/ 45 h 161"/>
                <a:gd name="T20" fmla="*/ 105 w 148"/>
                <a:gd name="T21" fmla="*/ 36 h 161"/>
                <a:gd name="T22" fmla="*/ 99 w 148"/>
                <a:gd name="T23" fmla="*/ 12 h 161"/>
                <a:gd name="T24" fmla="*/ 48 w 148"/>
                <a:gd name="T25" fmla="*/ 12 h 161"/>
                <a:gd name="T26" fmla="*/ 43 w 148"/>
                <a:gd name="T27" fmla="*/ 36 h 161"/>
                <a:gd name="T28" fmla="*/ 44 w 148"/>
                <a:gd name="T29" fmla="*/ 45 h 161"/>
                <a:gd name="T30" fmla="*/ 42 w 148"/>
                <a:gd name="T31" fmla="*/ 45 h 161"/>
                <a:gd name="T32" fmla="*/ 39 w 148"/>
                <a:gd name="T33" fmla="*/ 48 h 161"/>
                <a:gd name="T34" fmla="*/ 41 w 148"/>
                <a:gd name="T35" fmla="*/ 65 h 161"/>
                <a:gd name="T36" fmla="*/ 44 w 148"/>
                <a:gd name="T37" fmla="*/ 68 h 161"/>
                <a:gd name="T38" fmla="*/ 46 w 148"/>
                <a:gd name="T39" fmla="*/ 67 h 161"/>
                <a:gd name="T40" fmla="*/ 47 w 148"/>
                <a:gd name="T41" fmla="*/ 78 h 161"/>
                <a:gd name="T42" fmla="*/ 54 w 148"/>
                <a:gd name="T43" fmla="*/ 86 h 161"/>
                <a:gd name="T44" fmla="*/ 56 w 148"/>
                <a:gd name="T45" fmla="*/ 98 h 161"/>
                <a:gd name="T46" fmla="*/ 8 w 148"/>
                <a:gd name="T47" fmla="*/ 112 h 161"/>
                <a:gd name="T48" fmla="*/ 0 w 148"/>
                <a:gd name="T49" fmla="*/ 126 h 161"/>
                <a:gd name="T50" fmla="*/ 2 w 148"/>
                <a:gd name="T51" fmla="*/ 144 h 161"/>
                <a:gd name="T52" fmla="*/ 12 w 148"/>
                <a:gd name="T53" fmla="*/ 155 h 161"/>
                <a:gd name="T54" fmla="*/ 136 w 148"/>
                <a:gd name="T55" fmla="*/ 155 h 161"/>
                <a:gd name="T56" fmla="*/ 146 w 148"/>
                <a:gd name="T57" fmla="*/ 144 h 161"/>
                <a:gd name="T58" fmla="*/ 148 w 148"/>
                <a:gd name="T59" fmla="*/ 126 h 161"/>
                <a:gd name="T60" fmla="*/ 140 w 148"/>
                <a:gd name="T61" fmla="*/ 1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161">
                  <a:moveTo>
                    <a:pt x="140" y="112"/>
                  </a:moveTo>
                  <a:cubicBezTo>
                    <a:pt x="125" y="105"/>
                    <a:pt x="109" y="100"/>
                    <a:pt x="92" y="98"/>
                  </a:cubicBezTo>
                  <a:cubicBezTo>
                    <a:pt x="93" y="94"/>
                    <a:pt x="93" y="90"/>
                    <a:pt x="94" y="86"/>
                  </a:cubicBezTo>
                  <a:cubicBezTo>
                    <a:pt x="98" y="84"/>
                    <a:pt x="100" y="81"/>
                    <a:pt x="100" y="78"/>
                  </a:cubicBezTo>
                  <a:cubicBezTo>
                    <a:pt x="101" y="74"/>
                    <a:pt x="101" y="71"/>
                    <a:pt x="102" y="67"/>
                  </a:cubicBezTo>
                  <a:cubicBezTo>
                    <a:pt x="102" y="67"/>
                    <a:pt x="103" y="68"/>
                    <a:pt x="104" y="68"/>
                  </a:cubicBezTo>
                  <a:cubicBezTo>
                    <a:pt x="105" y="68"/>
                    <a:pt x="107" y="67"/>
                    <a:pt x="107" y="65"/>
                  </a:cubicBezTo>
                  <a:cubicBezTo>
                    <a:pt x="109" y="48"/>
                    <a:pt x="109" y="48"/>
                    <a:pt x="109" y="48"/>
                  </a:cubicBezTo>
                  <a:cubicBezTo>
                    <a:pt x="109" y="47"/>
                    <a:pt x="108" y="45"/>
                    <a:pt x="106" y="45"/>
                  </a:cubicBezTo>
                  <a:cubicBezTo>
                    <a:pt x="105" y="45"/>
                    <a:pt x="105" y="45"/>
                    <a:pt x="104" y="45"/>
                  </a:cubicBezTo>
                  <a:cubicBezTo>
                    <a:pt x="105" y="42"/>
                    <a:pt x="105" y="39"/>
                    <a:pt x="105" y="36"/>
                  </a:cubicBezTo>
                  <a:cubicBezTo>
                    <a:pt x="106" y="31"/>
                    <a:pt x="108" y="20"/>
                    <a:pt x="99" y="12"/>
                  </a:cubicBezTo>
                  <a:cubicBezTo>
                    <a:pt x="87" y="0"/>
                    <a:pt x="61" y="0"/>
                    <a:pt x="48" y="12"/>
                  </a:cubicBezTo>
                  <a:cubicBezTo>
                    <a:pt x="40" y="20"/>
                    <a:pt x="42" y="31"/>
                    <a:pt x="43" y="36"/>
                  </a:cubicBezTo>
                  <a:cubicBezTo>
                    <a:pt x="43" y="39"/>
                    <a:pt x="43" y="42"/>
                    <a:pt x="44" y="45"/>
                  </a:cubicBezTo>
                  <a:cubicBezTo>
                    <a:pt x="43" y="45"/>
                    <a:pt x="42" y="45"/>
                    <a:pt x="42" y="45"/>
                  </a:cubicBezTo>
                  <a:cubicBezTo>
                    <a:pt x="40" y="45"/>
                    <a:pt x="39" y="47"/>
                    <a:pt x="39" y="48"/>
                  </a:cubicBezTo>
                  <a:cubicBezTo>
                    <a:pt x="41" y="65"/>
                    <a:pt x="41" y="65"/>
                    <a:pt x="41" y="65"/>
                  </a:cubicBezTo>
                  <a:cubicBezTo>
                    <a:pt x="41" y="67"/>
                    <a:pt x="42" y="68"/>
                    <a:pt x="44" y="68"/>
                  </a:cubicBezTo>
                  <a:cubicBezTo>
                    <a:pt x="45" y="68"/>
                    <a:pt x="46" y="67"/>
                    <a:pt x="46" y="67"/>
                  </a:cubicBezTo>
                  <a:cubicBezTo>
                    <a:pt x="47" y="71"/>
                    <a:pt x="47" y="74"/>
                    <a:pt x="47" y="78"/>
                  </a:cubicBezTo>
                  <a:cubicBezTo>
                    <a:pt x="48" y="81"/>
                    <a:pt x="50" y="84"/>
                    <a:pt x="54" y="86"/>
                  </a:cubicBezTo>
                  <a:cubicBezTo>
                    <a:pt x="54" y="90"/>
                    <a:pt x="55" y="94"/>
                    <a:pt x="56" y="98"/>
                  </a:cubicBezTo>
                  <a:cubicBezTo>
                    <a:pt x="39" y="100"/>
                    <a:pt x="23" y="105"/>
                    <a:pt x="8" y="112"/>
                  </a:cubicBezTo>
                  <a:cubicBezTo>
                    <a:pt x="3" y="114"/>
                    <a:pt x="0" y="121"/>
                    <a:pt x="0" y="126"/>
                  </a:cubicBezTo>
                  <a:cubicBezTo>
                    <a:pt x="1" y="132"/>
                    <a:pt x="1" y="138"/>
                    <a:pt x="2" y="144"/>
                  </a:cubicBezTo>
                  <a:cubicBezTo>
                    <a:pt x="3" y="149"/>
                    <a:pt x="7" y="154"/>
                    <a:pt x="12" y="155"/>
                  </a:cubicBezTo>
                  <a:cubicBezTo>
                    <a:pt x="53" y="161"/>
                    <a:pt x="95" y="161"/>
                    <a:pt x="136" y="155"/>
                  </a:cubicBezTo>
                  <a:cubicBezTo>
                    <a:pt x="141" y="154"/>
                    <a:pt x="145" y="149"/>
                    <a:pt x="146" y="144"/>
                  </a:cubicBezTo>
                  <a:cubicBezTo>
                    <a:pt x="147" y="138"/>
                    <a:pt x="147" y="132"/>
                    <a:pt x="148" y="126"/>
                  </a:cubicBezTo>
                  <a:cubicBezTo>
                    <a:pt x="148" y="121"/>
                    <a:pt x="145" y="114"/>
                    <a:pt x="140" y="1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en-US" dirty="0">
                <a:solidFill>
                  <a:srgbClr val="1D1D1A"/>
                </a:solidFill>
                <a:latin typeface="微软雅黑" panose="020B0503020204020204" pitchFamily="34" charset="-122"/>
                <a:ea typeface="微软雅黑" panose="020B0503020204020204" pitchFamily="34" charset="-122"/>
              </a:endParaRPr>
            </a:p>
          </p:txBody>
        </p:sp>
        <p:sp>
          <p:nvSpPr>
            <p:cNvPr id="86" name="Freeform 100">
              <a:extLst>
                <a:ext uri="{FF2B5EF4-FFF2-40B4-BE49-F238E27FC236}">
                  <a16:creationId xmlns:a16="http://schemas.microsoft.com/office/drawing/2014/main" xmlns="" id="{C0B7A443-8DCD-4A44-AF88-583CAD0E691B}"/>
                </a:ext>
              </a:extLst>
            </p:cNvPr>
            <p:cNvSpPr>
              <a:spLocks/>
            </p:cNvSpPr>
            <p:nvPr/>
          </p:nvSpPr>
          <p:spPr bwMode="auto">
            <a:xfrm>
              <a:off x="8848726" y="1900238"/>
              <a:ext cx="280988" cy="242888"/>
            </a:xfrm>
            <a:custGeom>
              <a:avLst/>
              <a:gdLst>
                <a:gd name="T0" fmla="*/ 104 w 110"/>
                <a:gd name="T1" fmla="*/ 79 h 95"/>
                <a:gd name="T2" fmla="*/ 64 w 110"/>
                <a:gd name="T3" fmla="*/ 55 h 95"/>
                <a:gd name="T4" fmla="*/ 64 w 110"/>
                <a:gd name="T5" fmla="*/ 9 h 95"/>
                <a:gd name="T6" fmla="*/ 55 w 110"/>
                <a:gd name="T7" fmla="*/ 0 h 95"/>
                <a:gd name="T8" fmla="*/ 46 w 110"/>
                <a:gd name="T9" fmla="*/ 9 h 95"/>
                <a:gd name="T10" fmla="*/ 46 w 110"/>
                <a:gd name="T11" fmla="*/ 55 h 95"/>
                <a:gd name="T12" fmla="*/ 6 w 110"/>
                <a:gd name="T13" fmla="*/ 79 h 95"/>
                <a:gd name="T14" fmla="*/ 2 w 110"/>
                <a:gd name="T15" fmla="*/ 91 h 95"/>
                <a:gd name="T16" fmla="*/ 10 w 110"/>
                <a:gd name="T17" fmla="*/ 95 h 95"/>
                <a:gd name="T18" fmla="*/ 15 w 110"/>
                <a:gd name="T19" fmla="*/ 94 h 95"/>
                <a:gd name="T20" fmla="*/ 55 w 110"/>
                <a:gd name="T21" fmla="*/ 71 h 95"/>
                <a:gd name="T22" fmla="*/ 95 w 110"/>
                <a:gd name="T23" fmla="*/ 94 h 95"/>
                <a:gd name="T24" fmla="*/ 100 w 110"/>
                <a:gd name="T25" fmla="*/ 95 h 95"/>
                <a:gd name="T26" fmla="*/ 108 w 110"/>
                <a:gd name="T27" fmla="*/ 91 h 95"/>
                <a:gd name="T28" fmla="*/ 104 w 110"/>
                <a:gd name="T29" fmla="*/ 7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0" h="95">
                  <a:moveTo>
                    <a:pt x="104" y="79"/>
                  </a:moveTo>
                  <a:cubicBezTo>
                    <a:pt x="64" y="55"/>
                    <a:pt x="64" y="55"/>
                    <a:pt x="64" y="55"/>
                  </a:cubicBezTo>
                  <a:cubicBezTo>
                    <a:pt x="64" y="9"/>
                    <a:pt x="64" y="9"/>
                    <a:pt x="64" y="9"/>
                  </a:cubicBezTo>
                  <a:cubicBezTo>
                    <a:pt x="64" y="4"/>
                    <a:pt x="60" y="0"/>
                    <a:pt x="55" y="0"/>
                  </a:cubicBezTo>
                  <a:cubicBezTo>
                    <a:pt x="50" y="0"/>
                    <a:pt x="46" y="4"/>
                    <a:pt x="46" y="9"/>
                  </a:cubicBezTo>
                  <a:cubicBezTo>
                    <a:pt x="46" y="55"/>
                    <a:pt x="46" y="55"/>
                    <a:pt x="46" y="55"/>
                  </a:cubicBezTo>
                  <a:cubicBezTo>
                    <a:pt x="6" y="79"/>
                    <a:pt x="6" y="79"/>
                    <a:pt x="6" y="79"/>
                  </a:cubicBezTo>
                  <a:cubicBezTo>
                    <a:pt x="1" y="81"/>
                    <a:pt x="0" y="87"/>
                    <a:pt x="2" y="91"/>
                  </a:cubicBezTo>
                  <a:cubicBezTo>
                    <a:pt x="4" y="94"/>
                    <a:pt x="7" y="95"/>
                    <a:pt x="10" y="95"/>
                  </a:cubicBezTo>
                  <a:cubicBezTo>
                    <a:pt x="12" y="95"/>
                    <a:pt x="13" y="95"/>
                    <a:pt x="15" y="94"/>
                  </a:cubicBezTo>
                  <a:cubicBezTo>
                    <a:pt x="55" y="71"/>
                    <a:pt x="55" y="71"/>
                    <a:pt x="55" y="71"/>
                  </a:cubicBezTo>
                  <a:cubicBezTo>
                    <a:pt x="95" y="94"/>
                    <a:pt x="95" y="94"/>
                    <a:pt x="95" y="94"/>
                  </a:cubicBezTo>
                  <a:cubicBezTo>
                    <a:pt x="97" y="95"/>
                    <a:pt x="98" y="95"/>
                    <a:pt x="100" y="95"/>
                  </a:cubicBezTo>
                  <a:cubicBezTo>
                    <a:pt x="103" y="95"/>
                    <a:pt x="106" y="94"/>
                    <a:pt x="108" y="91"/>
                  </a:cubicBezTo>
                  <a:cubicBezTo>
                    <a:pt x="110" y="87"/>
                    <a:pt x="109" y="81"/>
                    <a:pt x="104" y="79"/>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en-US" dirty="0">
                <a:solidFill>
                  <a:srgbClr val="1D1D1A"/>
                </a:solidFill>
                <a:latin typeface="微软雅黑" panose="020B0503020204020204" pitchFamily="34" charset="-122"/>
                <a:ea typeface="微软雅黑" panose="020B0503020204020204" pitchFamily="34" charset="-122"/>
              </a:endParaRPr>
            </a:p>
          </p:txBody>
        </p:sp>
      </p:grpSp>
      <p:cxnSp>
        <p:nvCxnSpPr>
          <p:cNvPr id="87" name="直线连接符 38">
            <a:extLst>
              <a:ext uri="{FF2B5EF4-FFF2-40B4-BE49-F238E27FC236}">
                <a16:creationId xmlns:a16="http://schemas.microsoft.com/office/drawing/2014/main" xmlns="" id="{9D065FC1-017B-8A4F-966E-ACCDA3BCDF81}"/>
              </a:ext>
            </a:extLst>
          </p:cNvPr>
          <p:cNvCxnSpPr>
            <a:cxnSpLocks/>
          </p:cNvCxnSpPr>
          <p:nvPr/>
        </p:nvCxnSpPr>
        <p:spPr>
          <a:xfrm>
            <a:off x="1527881" y="2145131"/>
            <a:ext cx="0" cy="217083"/>
          </a:xfrm>
          <a:prstGeom prst="line">
            <a:avLst/>
          </a:prstGeom>
          <a:noFill/>
          <a:ln w="12700" cap="flat" cmpd="sng" algn="ctr">
            <a:solidFill>
              <a:srgbClr val="E9002F"/>
            </a:solidFill>
            <a:prstDash val="solid"/>
            <a:miter lim="800000"/>
          </a:ln>
          <a:effectLst/>
        </p:spPr>
      </p:cxnSp>
      <p:cxnSp>
        <p:nvCxnSpPr>
          <p:cNvPr id="88" name="直线连接符 41">
            <a:extLst>
              <a:ext uri="{FF2B5EF4-FFF2-40B4-BE49-F238E27FC236}">
                <a16:creationId xmlns:a16="http://schemas.microsoft.com/office/drawing/2014/main" xmlns="" id="{F56818BE-A677-AB47-97E7-70023EB4675D}"/>
              </a:ext>
            </a:extLst>
          </p:cNvPr>
          <p:cNvCxnSpPr>
            <a:cxnSpLocks/>
          </p:cNvCxnSpPr>
          <p:nvPr/>
        </p:nvCxnSpPr>
        <p:spPr>
          <a:xfrm flipH="1">
            <a:off x="930624" y="3217777"/>
            <a:ext cx="354513" cy="361024"/>
          </a:xfrm>
          <a:prstGeom prst="line">
            <a:avLst/>
          </a:prstGeom>
          <a:noFill/>
          <a:ln w="12700" cap="flat" cmpd="sng" algn="ctr">
            <a:solidFill>
              <a:srgbClr val="E9002F"/>
            </a:solidFill>
            <a:prstDash val="solid"/>
            <a:miter lim="800000"/>
          </a:ln>
          <a:effectLst/>
        </p:spPr>
      </p:cxnSp>
      <p:cxnSp>
        <p:nvCxnSpPr>
          <p:cNvPr id="89" name="直线连接符 45">
            <a:extLst>
              <a:ext uri="{FF2B5EF4-FFF2-40B4-BE49-F238E27FC236}">
                <a16:creationId xmlns:a16="http://schemas.microsoft.com/office/drawing/2014/main" xmlns="" id="{08B2DF45-0706-E945-8E79-D1D7FAAFCE1D}"/>
              </a:ext>
            </a:extLst>
          </p:cNvPr>
          <p:cNvCxnSpPr>
            <a:cxnSpLocks/>
          </p:cNvCxnSpPr>
          <p:nvPr/>
        </p:nvCxnSpPr>
        <p:spPr>
          <a:xfrm>
            <a:off x="1541134" y="2875888"/>
            <a:ext cx="0" cy="576000"/>
          </a:xfrm>
          <a:prstGeom prst="line">
            <a:avLst/>
          </a:prstGeom>
          <a:noFill/>
          <a:ln w="12700" cap="flat" cmpd="sng" algn="ctr">
            <a:solidFill>
              <a:srgbClr val="E9002F"/>
            </a:solidFill>
            <a:prstDash val="solid"/>
            <a:miter lim="800000"/>
          </a:ln>
          <a:effectLst/>
        </p:spPr>
      </p:cxnSp>
      <p:cxnSp>
        <p:nvCxnSpPr>
          <p:cNvPr id="90" name="直线连接符 48">
            <a:extLst>
              <a:ext uri="{FF2B5EF4-FFF2-40B4-BE49-F238E27FC236}">
                <a16:creationId xmlns:a16="http://schemas.microsoft.com/office/drawing/2014/main" xmlns="" id="{C5613DA4-08C9-064A-AE69-025FD53D502A}"/>
              </a:ext>
            </a:extLst>
          </p:cNvPr>
          <p:cNvCxnSpPr>
            <a:cxnSpLocks/>
          </p:cNvCxnSpPr>
          <p:nvPr/>
        </p:nvCxnSpPr>
        <p:spPr>
          <a:xfrm>
            <a:off x="1779041" y="3225849"/>
            <a:ext cx="283846" cy="313672"/>
          </a:xfrm>
          <a:prstGeom prst="line">
            <a:avLst/>
          </a:prstGeom>
          <a:noFill/>
          <a:ln w="12700" cap="flat" cmpd="sng" algn="ctr">
            <a:solidFill>
              <a:srgbClr val="E9002F"/>
            </a:solidFill>
            <a:prstDash val="solid"/>
            <a:miter lim="800000"/>
          </a:ln>
          <a:effectLst/>
        </p:spPr>
      </p:cxnSp>
      <p:sp>
        <p:nvSpPr>
          <p:cNvPr id="91" name="文本框 90">
            <a:extLst>
              <a:ext uri="{FF2B5EF4-FFF2-40B4-BE49-F238E27FC236}">
                <a16:creationId xmlns:a16="http://schemas.microsoft.com/office/drawing/2014/main" xmlns="" id="{194DA090-9067-D04B-A6F9-1ED2FE68706A}"/>
              </a:ext>
            </a:extLst>
          </p:cNvPr>
          <p:cNvSpPr txBox="1"/>
          <p:nvPr/>
        </p:nvSpPr>
        <p:spPr>
          <a:xfrm>
            <a:off x="2903283" y="1164366"/>
            <a:ext cx="3785011" cy="923330"/>
          </a:xfrm>
          <a:prstGeom prst="rect">
            <a:avLst/>
          </a:prstGeom>
          <a:noFill/>
          <a:ln>
            <a:solidFill>
              <a:srgbClr val="1D1D1A"/>
            </a:solidFill>
          </a:ln>
        </p:spPr>
        <p:txBody>
          <a:bodyPr wrap="none" rtlCol="0">
            <a:spAutoFit/>
          </a:bodyPr>
          <a:lstStyle/>
          <a:p>
            <a:pPr marL="0" marR="0" lvl="0" indent="0" defTabSz="914478" eaLnBrk="1" fontAlgn="auto" latinLnBrk="0" hangingPunct="1">
              <a:lnSpc>
                <a:spcPct val="100000"/>
              </a:lnSpc>
              <a:spcBef>
                <a:spcPts val="0"/>
              </a:spcBef>
              <a:spcAft>
                <a:spcPts val="0"/>
              </a:spcAft>
              <a:buClrTx/>
              <a:buSzTx/>
              <a:buFontTx/>
              <a:buNone/>
              <a:tabLst/>
              <a:defRPr/>
            </a:pPr>
            <a:r>
              <a:rPr kumimoji="1" lang="en-US" altLang="zh-CN" sz="1800" b="1"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2021-3Q</a:t>
            </a:r>
          </a:p>
          <a:p>
            <a:pPr marL="342900" marR="0" lvl="0" indent="-342900" defTabSz="914478"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800" b="1"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收入目标、利润目标、费用目标</a:t>
            </a:r>
            <a:endParaRPr kumimoji="1" lang="en-US" altLang="zh-CN" sz="1800" b="1"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endParaRPr>
          </a:p>
          <a:p>
            <a:pPr marL="342900" marR="0" lvl="0" indent="-342900" defTabSz="914478"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800" b="1"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达成率排名</a:t>
            </a:r>
          </a:p>
        </p:txBody>
      </p:sp>
      <p:sp>
        <p:nvSpPr>
          <p:cNvPr id="92" name="文本框 91">
            <a:extLst>
              <a:ext uri="{FF2B5EF4-FFF2-40B4-BE49-F238E27FC236}">
                <a16:creationId xmlns:a16="http://schemas.microsoft.com/office/drawing/2014/main" xmlns="" id="{7D0BCA07-69CE-AF42-9222-C0EF1239F473}"/>
              </a:ext>
            </a:extLst>
          </p:cNvPr>
          <p:cNvSpPr txBox="1"/>
          <p:nvPr/>
        </p:nvSpPr>
        <p:spPr>
          <a:xfrm>
            <a:off x="3564743" y="2197383"/>
            <a:ext cx="7020402" cy="830997"/>
          </a:xfrm>
          <a:prstGeom prst="rect">
            <a:avLst/>
          </a:prstGeom>
          <a:noFill/>
          <a:ln>
            <a:solidFill>
              <a:srgbClr val="1D1D1A"/>
            </a:solidFill>
          </a:ln>
        </p:spPr>
        <p:txBody>
          <a:bodyPr wrap="square" rtlCol="0">
            <a:spAutoFit/>
          </a:bodyPr>
          <a:lstStyle/>
          <a:p>
            <a:pPr marL="0" marR="0" lvl="0" indent="0" defTabSz="914478" eaLnBrk="1" fontAlgn="auto" latinLnBrk="0" hangingPunct="1">
              <a:lnSpc>
                <a:spcPct val="100000"/>
              </a:lnSpc>
              <a:spcBef>
                <a:spcPts val="0"/>
              </a:spcBef>
              <a:spcAft>
                <a:spcPts val="0"/>
              </a:spcAft>
              <a:buClrTx/>
              <a:buSzTx/>
              <a:buFontTx/>
              <a:buNone/>
              <a:tabLst/>
              <a:defRPr/>
            </a:pPr>
            <a:r>
              <a:rPr kumimoji="1" lang="en-US" altLang="zh-CN" sz="16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2021-3Q</a:t>
            </a:r>
          </a:p>
          <a:p>
            <a:pPr marL="342900" marR="0" lvl="0" indent="-342900" defTabSz="914478"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6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核心客户</a:t>
            </a:r>
            <a:r>
              <a:rPr kumimoji="1" lang="en-US" altLang="zh-CN" sz="16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a:t>
            </a:r>
            <a:r>
              <a:rPr kumimoji="1" lang="zh-CN" altLang="en-US" sz="16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核心区域</a:t>
            </a:r>
            <a:r>
              <a:rPr kumimoji="1" lang="en-US" altLang="zh-CN" sz="16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a:t>
            </a:r>
            <a:r>
              <a:rPr kumimoji="1" lang="zh-CN" altLang="en-US" sz="16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核心品种：收入目标、利润目标、商机、费用率</a:t>
            </a:r>
            <a:endParaRPr kumimoji="1" lang="en-US" altLang="zh-CN" sz="16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endParaRPr>
          </a:p>
          <a:p>
            <a:pPr marL="342900" marR="0" lvl="0" indent="-342900" defTabSz="914478"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6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高级销售经理人卡片：收入达成、利润达成、</a:t>
            </a:r>
            <a:r>
              <a:rPr kumimoji="1" lang="en-US" altLang="zh-CN" sz="16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PDA</a:t>
            </a:r>
            <a:r>
              <a:rPr kumimoji="1" lang="zh-CN" altLang="en-US" sz="16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预警</a:t>
            </a:r>
          </a:p>
        </p:txBody>
      </p:sp>
      <p:cxnSp>
        <p:nvCxnSpPr>
          <p:cNvPr id="93" name="肘形连接符 92">
            <a:extLst>
              <a:ext uri="{FF2B5EF4-FFF2-40B4-BE49-F238E27FC236}">
                <a16:creationId xmlns:a16="http://schemas.microsoft.com/office/drawing/2014/main" xmlns="" id="{425B58E4-FCB2-3D4F-87D4-D94D43BDB611}"/>
              </a:ext>
            </a:extLst>
          </p:cNvPr>
          <p:cNvCxnSpPr>
            <a:cxnSpLocks/>
          </p:cNvCxnSpPr>
          <p:nvPr/>
        </p:nvCxnSpPr>
        <p:spPr>
          <a:xfrm rot="10800000" flipH="1" flipV="1">
            <a:off x="2903282" y="1431744"/>
            <a:ext cx="661461" cy="1022113"/>
          </a:xfrm>
          <a:prstGeom prst="bentConnector3">
            <a:avLst>
              <a:gd name="adj1" fmla="val -34560"/>
            </a:avLst>
          </a:prstGeom>
          <a:noFill/>
          <a:ln w="12700" cap="flat" cmpd="sng" algn="ctr">
            <a:solidFill>
              <a:srgbClr val="1D1D1A"/>
            </a:solidFill>
            <a:prstDash val="solid"/>
            <a:miter lim="800000"/>
          </a:ln>
          <a:effectLst/>
        </p:spPr>
      </p:cxnSp>
      <p:sp>
        <p:nvSpPr>
          <p:cNvPr id="94" name="文本框 93">
            <a:extLst>
              <a:ext uri="{FF2B5EF4-FFF2-40B4-BE49-F238E27FC236}">
                <a16:creationId xmlns:a16="http://schemas.microsoft.com/office/drawing/2014/main" xmlns="" id="{E960137A-1767-5B4B-B5D7-FB708802A634}"/>
              </a:ext>
            </a:extLst>
          </p:cNvPr>
          <p:cNvSpPr txBox="1"/>
          <p:nvPr/>
        </p:nvSpPr>
        <p:spPr>
          <a:xfrm>
            <a:off x="3796109" y="3311829"/>
            <a:ext cx="6789037" cy="1384995"/>
          </a:xfrm>
          <a:prstGeom prst="rect">
            <a:avLst/>
          </a:prstGeom>
          <a:noFill/>
          <a:ln>
            <a:solidFill>
              <a:srgbClr val="1D1D1A"/>
            </a:solidFill>
          </a:ln>
        </p:spPr>
        <p:txBody>
          <a:bodyPr wrap="square" rtlCol="0">
            <a:spAutoFit/>
          </a:bodyPr>
          <a:lstStyle/>
          <a:p>
            <a:pPr marL="0" marR="0" lvl="0" indent="0" defTabSz="914478" eaLnBrk="1" fontAlgn="auto" latinLnBrk="0" hangingPunct="1">
              <a:lnSpc>
                <a:spcPct val="100000"/>
              </a:lnSpc>
              <a:spcBef>
                <a:spcPts val="0"/>
              </a:spcBef>
              <a:spcAft>
                <a:spcPts val="0"/>
              </a:spcAft>
              <a:buClrTx/>
              <a:buSzTx/>
              <a:buFontTx/>
              <a:buNone/>
              <a:tabLst/>
              <a:defRPr/>
            </a:pPr>
            <a:r>
              <a:rPr kumimoji="1" lang="en-US" altLang="zh-CN" sz="14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2021-3Q</a:t>
            </a:r>
          </a:p>
          <a:p>
            <a:pPr marL="342900" marR="0" lvl="0" indent="-342900" defTabSz="914478"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4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销售人员</a:t>
            </a:r>
            <a:r>
              <a:rPr kumimoji="1" lang="en-US" altLang="zh-CN" sz="14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a:t>
            </a:r>
            <a:r>
              <a:rPr kumimoji="1" lang="zh-CN" altLang="en-US" sz="14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客户</a:t>
            </a:r>
            <a:r>
              <a:rPr kumimoji="1" lang="en-US" altLang="zh-CN" sz="14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a:t>
            </a:r>
            <a:r>
              <a:rPr kumimoji="1" lang="zh-CN" altLang="en-US" sz="14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产品卡片：</a:t>
            </a:r>
            <a:endParaRPr kumimoji="1" lang="en-US" altLang="zh-CN" sz="14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endParaRPr>
          </a:p>
          <a:p>
            <a:pPr marL="862410" marR="0" lvl="1" indent="-342900" defTabSz="914478"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4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累计目标：收入目标、利润目标、费控比例目标、回款目标、</a:t>
            </a:r>
            <a:r>
              <a:rPr kumimoji="1" lang="en-US" altLang="zh-CN" sz="14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PAD</a:t>
            </a:r>
            <a:r>
              <a:rPr kumimoji="1" lang="zh-CN" altLang="en-US" sz="14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率预警</a:t>
            </a:r>
            <a:endParaRPr kumimoji="1" lang="en-US" altLang="zh-CN" sz="14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endParaRPr>
          </a:p>
          <a:p>
            <a:pPr marL="862410" marR="0" lvl="1" indent="-342900" defTabSz="914478"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4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本周达成：签单、发货、费用</a:t>
            </a:r>
            <a:endParaRPr kumimoji="1" lang="en-US" altLang="zh-CN" sz="14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endParaRPr>
          </a:p>
          <a:p>
            <a:pPr marL="862410" marR="0" lvl="1" indent="-342900" defTabSz="914478"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4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后续跟踪：商机、预计费用</a:t>
            </a:r>
            <a:endParaRPr kumimoji="1" lang="en-US" altLang="zh-CN" sz="14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endParaRPr>
          </a:p>
          <a:p>
            <a:pPr marL="862410" marR="0" lvl="1" indent="-342900" defTabSz="914478"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4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指标跟踪：实际毛利、预估毛利</a:t>
            </a:r>
          </a:p>
        </p:txBody>
      </p:sp>
      <p:cxnSp>
        <p:nvCxnSpPr>
          <p:cNvPr id="95" name="肘形连接符 94">
            <a:extLst>
              <a:ext uri="{FF2B5EF4-FFF2-40B4-BE49-F238E27FC236}">
                <a16:creationId xmlns:a16="http://schemas.microsoft.com/office/drawing/2014/main" xmlns="" id="{360531B0-A0BB-894C-BCA1-B99B5A336C84}"/>
              </a:ext>
            </a:extLst>
          </p:cNvPr>
          <p:cNvCxnSpPr>
            <a:cxnSpLocks/>
            <a:stCxn id="92" idx="1"/>
            <a:endCxn id="94" idx="1"/>
          </p:cNvCxnSpPr>
          <p:nvPr/>
        </p:nvCxnSpPr>
        <p:spPr>
          <a:xfrm rot="10800000" flipH="1" flipV="1">
            <a:off x="3564743" y="2612881"/>
            <a:ext cx="231365" cy="1391445"/>
          </a:xfrm>
          <a:prstGeom prst="bentConnector3">
            <a:avLst>
              <a:gd name="adj1" fmla="val -98805"/>
            </a:avLst>
          </a:prstGeom>
          <a:noFill/>
          <a:ln w="12700" cap="flat" cmpd="sng" algn="ctr">
            <a:solidFill>
              <a:srgbClr val="1D1D1A"/>
            </a:solidFill>
            <a:prstDash val="solid"/>
            <a:miter lim="800000"/>
          </a:ln>
          <a:effectLst/>
        </p:spPr>
      </p:cxnSp>
      <p:sp>
        <p:nvSpPr>
          <p:cNvPr id="96" name="文本框 95">
            <a:extLst>
              <a:ext uri="{FF2B5EF4-FFF2-40B4-BE49-F238E27FC236}">
                <a16:creationId xmlns:a16="http://schemas.microsoft.com/office/drawing/2014/main" xmlns="" id="{E6FFE04A-343B-6B4B-AFBF-E8FEFF22ADAA}"/>
              </a:ext>
            </a:extLst>
          </p:cNvPr>
          <p:cNvSpPr txBox="1"/>
          <p:nvPr/>
        </p:nvSpPr>
        <p:spPr>
          <a:xfrm>
            <a:off x="3994890" y="4980273"/>
            <a:ext cx="1762262" cy="646331"/>
          </a:xfrm>
          <a:prstGeom prst="rect">
            <a:avLst/>
          </a:prstGeom>
          <a:noFill/>
          <a:ln>
            <a:solidFill>
              <a:srgbClr val="1D1D1A"/>
            </a:solidFill>
          </a:ln>
        </p:spPr>
        <p:txBody>
          <a:bodyPr wrap="square" rtlCol="0">
            <a:spAutoFit/>
          </a:bodyPr>
          <a:lstStyle/>
          <a:p>
            <a:pPr marL="0" marR="0" lvl="0" indent="0" defTabSz="914478"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收入</a:t>
            </a:r>
            <a:endParaRPr kumimoji="1" lang="en-US" altLang="zh-CN"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endParaRPr>
          </a:p>
          <a:p>
            <a:pPr marL="342900" marR="0" lvl="0" indent="-342900" defTabSz="914478"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销售收入（</a:t>
            </a:r>
            <a:r>
              <a:rPr kumimoji="1" lang="en-US" altLang="zh-CN"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a:t>
            </a:r>
            <a:r>
              <a:rPr kumimoji="1" lang="zh-CN" altLang="en-US"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a:t>
            </a:r>
            <a:endParaRPr kumimoji="1" lang="en-US" altLang="zh-CN"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endParaRPr>
          </a:p>
          <a:p>
            <a:pPr marL="342900" marR="0" lvl="0" indent="-342900" defTabSz="914478"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销售返利（</a:t>
            </a:r>
            <a:r>
              <a:rPr kumimoji="1" lang="en-US" altLang="zh-CN"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a:t>
            </a:r>
            <a:r>
              <a:rPr kumimoji="1" lang="zh-CN" altLang="en-US"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a:t>
            </a:r>
            <a:endParaRPr kumimoji="1" lang="en-US" altLang="zh-CN"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endParaRPr>
          </a:p>
        </p:txBody>
      </p:sp>
      <p:sp>
        <p:nvSpPr>
          <p:cNvPr id="97" name="文本框 96">
            <a:extLst>
              <a:ext uri="{FF2B5EF4-FFF2-40B4-BE49-F238E27FC236}">
                <a16:creationId xmlns:a16="http://schemas.microsoft.com/office/drawing/2014/main" xmlns="" id="{30858D47-DB8C-0346-9A37-20EE3430D961}"/>
              </a:ext>
            </a:extLst>
          </p:cNvPr>
          <p:cNvSpPr txBox="1"/>
          <p:nvPr/>
        </p:nvSpPr>
        <p:spPr>
          <a:xfrm>
            <a:off x="5826470" y="4980273"/>
            <a:ext cx="2249902" cy="1384995"/>
          </a:xfrm>
          <a:prstGeom prst="rect">
            <a:avLst/>
          </a:prstGeom>
          <a:noFill/>
          <a:ln>
            <a:solidFill>
              <a:srgbClr val="1D1D1A"/>
            </a:solidFill>
          </a:ln>
        </p:spPr>
        <p:txBody>
          <a:bodyPr wrap="square" rtlCol="0">
            <a:spAutoFit/>
          </a:bodyPr>
          <a:lstStyle/>
          <a:p>
            <a:pPr marL="0" marR="0" lvl="0" indent="0" defTabSz="914478"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成本</a:t>
            </a:r>
            <a:endParaRPr kumimoji="1" lang="en-US" altLang="zh-CN"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endParaRPr>
          </a:p>
          <a:p>
            <a:pPr marL="342900" marR="0" lvl="0" indent="-342900" defTabSz="914478"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200" b="0" i="0" u="none" strike="noStrike" kern="0" cap="none" spc="0" normalizeH="0" baseline="0" noProof="0" dirty="0" smtClean="0">
                <a:ln>
                  <a:noFill/>
                </a:ln>
                <a:solidFill>
                  <a:srgbClr val="1D1D1A"/>
                </a:solidFill>
                <a:effectLst/>
                <a:highlight>
                  <a:srgbClr val="C0C0C0"/>
                </a:highlight>
                <a:uLnTx/>
                <a:uFillTx/>
                <a:latin typeface="微软雅黑" panose="020B0503020204020204" pitchFamily="34" charset="-122"/>
                <a:ea typeface="微软雅黑" panose="020B0503020204020204" pitchFamily="34" charset="-122"/>
              </a:rPr>
              <a:t>生产成本（</a:t>
            </a:r>
            <a:r>
              <a:rPr kumimoji="1" lang="en-US" altLang="zh-CN" sz="1200" b="0" i="0" u="none" strike="noStrike" kern="0" cap="none" spc="0" normalizeH="0" baseline="0" noProof="0" dirty="0" smtClean="0">
                <a:ln>
                  <a:noFill/>
                </a:ln>
                <a:solidFill>
                  <a:srgbClr val="1D1D1A"/>
                </a:solidFill>
                <a:effectLst/>
                <a:highlight>
                  <a:srgbClr val="C0C0C0"/>
                </a:highlight>
                <a:uLnTx/>
                <a:uFillTx/>
                <a:latin typeface="微软雅黑" panose="020B0503020204020204" pitchFamily="34" charset="-122"/>
                <a:ea typeface="微软雅黑" panose="020B0503020204020204" pitchFamily="34" charset="-122"/>
              </a:rPr>
              <a:t>+</a:t>
            </a:r>
            <a:r>
              <a:rPr kumimoji="1" lang="zh-CN" altLang="en-US" sz="1200" b="0" i="0" u="none" strike="noStrike" kern="0" cap="none" spc="0" normalizeH="0" baseline="0" noProof="0" dirty="0" smtClean="0">
                <a:ln>
                  <a:noFill/>
                </a:ln>
                <a:solidFill>
                  <a:srgbClr val="1D1D1A"/>
                </a:solidFill>
                <a:effectLst/>
                <a:highlight>
                  <a:srgbClr val="C0C0C0"/>
                </a:highlight>
                <a:uLnTx/>
                <a:uFillTx/>
                <a:latin typeface="微软雅黑" panose="020B0503020204020204" pitchFamily="34" charset="-122"/>
                <a:ea typeface="微软雅黑" panose="020B0503020204020204" pitchFamily="34" charset="-122"/>
              </a:rPr>
              <a:t>）</a:t>
            </a:r>
            <a:endParaRPr kumimoji="1" lang="en-US" altLang="zh-CN" sz="1200" b="0" i="0" u="none" strike="noStrike" kern="0" cap="none" spc="0" normalizeH="0" baseline="0" noProof="0" dirty="0" smtClean="0">
              <a:ln>
                <a:noFill/>
              </a:ln>
              <a:solidFill>
                <a:srgbClr val="1D1D1A"/>
              </a:solidFill>
              <a:effectLst/>
              <a:highlight>
                <a:srgbClr val="C0C0C0"/>
              </a:highlight>
              <a:uLnTx/>
              <a:uFillTx/>
              <a:latin typeface="微软雅黑" panose="020B0503020204020204" pitchFamily="34" charset="-122"/>
              <a:ea typeface="微软雅黑" panose="020B0503020204020204" pitchFamily="34" charset="-122"/>
            </a:endParaRPr>
          </a:p>
          <a:p>
            <a:pPr marL="342900" marR="0" lvl="0" indent="-342900" defTabSz="914478"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200" b="0" i="0" u="none" strike="noStrike" kern="0" cap="none" spc="0" normalizeH="0" baseline="0" noProof="0" dirty="0" smtClean="0">
                <a:ln>
                  <a:noFill/>
                </a:ln>
                <a:solidFill>
                  <a:srgbClr val="1D1D1A"/>
                </a:solidFill>
                <a:effectLst/>
                <a:highlight>
                  <a:srgbClr val="C0C0C0"/>
                </a:highlight>
                <a:uLnTx/>
                <a:uFillTx/>
                <a:latin typeface="微软雅黑" panose="020B0503020204020204" pitchFamily="34" charset="-122"/>
                <a:ea typeface="微软雅黑" panose="020B0503020204020204" pitchFamily="34" charset="-122"/>
              </a:rPr>
              <a:t>物流成本（</a:t>
            </a:r>
            <a:r>
              <a:rPr kumimoji="1" lang="en-US" altLang="zh-CN" sz="1200" b="0" i="0" u="none" strike="noStrike" kern="0" cap="none" spc="0" normalizeH="0" baseline="0" noProof="0" dirty="0" smtClean="0">
                <a:ln>
                  <a:noFill/>
                </a:ln>
                <a:solidFill>
                  <a:srgbClr val="1D1D1A"/>
                </a:solidFill>
                <a:effectLst/>
                <a:highlight>
                  <a:srgbClr val="C0C0C0"/>
                </a:highlight>
                <a:uLnTx/>
                <a:uFillTx/>
                <a:latin typeface="微软雅黑" panose="020B0503020204020204" pitchFamily="34" charset="-122"/>
                <a:ea typeface="微软雅黑" panose="020B0503020204020204" pitchFamily="34" charset="-122"/>
              </a:rPr>
              <a:t>+</a:t>
            </a:r>
            <a:r>
              <a:rPr kumimoji="1" lang="zh-CN" altLang="en-US" sz="1200" b="0" i="0" u="none" strike="noStrike" kern="0" cap="none" spc="0" normalizeH="0" baseline="0" noProof="0" dirty="0" smtClean="0">
                <a:ln>
                  <a:noFill/>
                </a:ln>
                <a:solidFill>
                  <a:srgbClr val="1D1D1A"/>
                </a:solidFill>
                <a:effectLst/>
                <a:highlight>
                  <a:srgbClr val="C0C0C0"/>
                </a:highlight>
                <a:uLnTx/>
                <a:uFillTx/>
                <a:latin typeface="微软雅黑" panose="020B0503020204020204" pitchFamily="34" charset="-122"/>
                <a:ea typeface="微软雅黑" panose="020B0503020204020204" pitchFamily="34" charset="-122"/>
              </a:rPr>
              <a:t>）</a:t>
            </a:r>
            <a:endParaRPr kumimoji="1" lang="en-US" altLang="zh-CN" sz="1200" b="0" i="0" u="none" strike="noStrike" kern="0" cap="none" spc="0" normalizeH="0" baseline="0" noProof="0" dirty="0" smtClean="0">
              <a:ln>
                <a:noFill/>
              </a:ln>
              <a:solidFill>
                <a:srgbClr val="1D1D1A"/>
              </a:solidFill>
              <a:effectLst/>
              <a:highlight>
                <a:srgbClr val="C0C0C0"/>
              </a:highlight>
              <a:uLnTx/>
              <a:uFillTx/>
              <a:latin typeface="微软雅黑" panose="020B0503020204020204" pitchFamily="34" charset="-122"/>
              <a:ea typeface="微软雅黑" panose="020B0503020204020204" pitchFamily="34" charset="-122"/>
            </a:endParaRPr>
          </a:p>
          <a:p>
            <a:pPr marL="342900" marR="0" lvl="0" indent="-342900" defTabSz="914478"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200" b="0" i="0" u="none" strike="noStrike" kern="0" cap="none" spc="0" normalizeH="0" baseline="0" noProof="0" dirty="0" smtClean="0">
                <a:ln>
                  <a:noFill/>
                </a:ln>
                <a:solidFill>
                  <a:srgbClr val="1D1D1A"/>
                </a:solidFill>
                <a:effectLst/>
                <a:highlight>
                  <a:srgbClr val="C0C0C0"/>
                </a:highlight>
                <a:uLnTx/>
                <a:uFillTx/>
                <a:latin typeface="微软雅黑" panose="020B0503020204020204" pitchFamily="34" charset="-122"/>
                <a:ea typeface="微软雅黑" panose="020B0503020204020204" pitchFamily="34" charset="-122"/>
              </a:rPr>
              <a:t>仓储成本（</a:t>
            </a:r>
            <a:r>
              <a:rPr kumimoji="1" lang="en-US" altLang="zh-CN" sz="1200" b="0" i="0" u="none" strike="noStrike" kern="0" cap="none" spc="0" normalizeH="0" baseline="0" noProof="0" dirty="0" smtClean="0">
                <a:ln>
                  <a:noFill/>
                </a:ln>
                <a:solidFill>
                  <a:srgbClr val="1D1D1A"/>
                </a:solidFill>
                <a:effectLst/>
                <a:highlight>
                  <a:srgbClr val="C0C0C0"/>
                </a:highlight>
                <a:uLnTx/>
                <a:uFillTx/>
                <a:latin typeface="微软雅黑" panose="020B0503020204020204" pitchFamily="34" charset="-122"/>
                <a:ea typeface="微软雅黑" panose="020B0503020204020204" pitchFamily="34" charset="-122"/>
              </a:rPr>
              <a:t>+</a:t>
            </a:r>
            <a:r>
              <a:rPr kumimoji="1" lang="zh-CN" altLang="en-US" sz="1200" b="0" i="0" u="none" strike="noStrike" kern="0" cap="none" spc="0" normalizeH="0" baseline="0" noProof="0" dirty="0" smtClean="0">
                <a:ln>
                  <a:noFill/>
                </a:ln>
                <a:solidFill>
                  <a:srgbClr val="1D1D1A"/>
                </a:solidFill>
                <a:effectLst/>
                <a:highlight>
                  <a:srgbClr val="C0C0C0"/>
                </a:highlight>
                <a:uLnTx/>
                <a:uFillTx/>
                <a:latin typeface="微软雅黑" panose="020B0503020204020204" pitchFamily="34" charset="-122"/>
                <a:ea typeface="微软雅黑" panose="020B0503020204020204" pitchFamily="34" charset="-122"/>
              </a:rPr>
              <a:t>）</a:t>
            </a:r>
            <a:endParaRPr kumimoji="1" lang="en-US" altLang="zh-CN" sz="1200" b="0" i="0" u="none" strike="noStrike" kern="0" cap="none" spc="0" normalizeH="0" baseline="0" noProof="0" dirty="0" smtClean="0">
              <a:ln>
                <a:noFill/>
              </a:ln>
              <a:solidFill>
                <a:srgbClr val="1D1D1A"/>
              </a:solidFill>
              <a:effectLst/>
              <a:highlight>
                <a:srgbClr val="C0C0C0"/>
              </a:highlight>
              <a:uLnTx/>
              <a:uFillTx/>
              <a:latin typeface="微软雅黑" panose="020B0503020204020204" pitchFamily="34" charset="-122"/>
              <a:ea typeface="微软雅黑" panose="020B0503020204020204" pitchFamily="34" charset="-122"/>
            </a:endParaRPr>
          </a:p>
          <a:p>
            <a:pPr marL="342900" marR="0" lvl="0" indent="-342900" defTabSz="914478"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200" b="0" i="0" u="none" strike="noStrike" kern="0" cap="none" spc="0" normalizeH="0" baseline="0" noProof="0" dirty="0" smtClean="0">
                <a:ln>
                  <a:noFill/>
                </a:ln>
                <a:solidFill>
                  <a:srgbClr val="666666">
                    <a:lumMod val="50000"/>
                  </a:srgbClr>
                </a:solidFill>
                <a:effectLst/>
                <a:uLnTx/>
                <a:uFillTx/>
                <a:latin typeface="微软雅黑" panose="020B0503020204020204" pitchFamily="34" charset="-122"/>
                <a:ea typeface="微软雅黑" panose="020B0503020204020204" pitchFamily="34" charset="-122"/>
              </a:rPr>
              <a:t>应收资金利息（</a:t>
            </a:r>
            <a:r>
              <a:rPr kumimoji="1" lang="en-US" altLang="zh-CN" sz="1200" b="0" i="0" u="none" strike="noStrike" kern="0" cap="none" spc="0" normalizeH="0" baseline="0" noProof="0" dirty="0" smtClean="0">
                <a:ln>
                  <a:noFill/>
                </a:ln>
                <a:solidFill>
                  <a:srgbClr val="666666">
                    <a:lumMod val="50000"/>
                  </a:srgbClr>
                </a:solidFill>
                <a:effectLst/>
                <a:uLnTx/>
                <a:uFillTx/>
                <a:latin typeface="微软雅黑" panose="020B0503020204020204" pitchFamily="34" charset="-122"/>
                <a:ea typeface="微软雅黑" panose="020B0503020204020204" pitchFamily="34" charset="-122"/>
              </a:rPr>
              <a:t>+</a:t>
            </a:r>
            <a:r>
              <a:rPr kumimoji="1" lang="zh-CN" altLang="en-US" sz="1200" b="0" i="0" u="none" strike="noStrike" kern="0" cap="none" spc="0" normalizeH="0" baseline="0" noProof="0" dirty="0" smtClean="0">
                <a:ln>
                  <a:noFill/>
                </a:ln>
                <a:solidFill>
                  <a:srgbClr val="666666">
                    <a:lumMod val="50000"/>
                  </a:srgbClr>
                </a:solidFill>
                <a:effectLst/>
                <a:uLnTx/>
                <a:uFillTx/>
                <a:latin typeface="微软雅黑" panose="020B0503020204020204" pitchFamily="34" charset="-122"/>
                <a:ea typeface="微软雅黑" panose="020B0503020204020204" pitchFamily="34" charset="-122"/>
              </a:rPr>
              <a:t>）</a:t>
            </a:r>
            <a:r>
              <a:rPr kumimoji="1" lang="en-US" altLang="zh-CN" sz="1200" b="0" i="0" u="none" strike="noStrike" kern="0" cap="none" spc="0" normalizeH="0" baseline="0" noProof="0" dirty="0" smtClean="0">
                <a:ln>
                  <a:noFill/>
                </a:ln>
                <a:solidFill>
                  <a:srgbClr val="666666">
                    <a:lumMod val="50000"/>
                  </a:srgbClr>
                </a:solidFill>
                <a:effectLst/>
                <a:uLnTx/>
                <a:uFillTx/>
                <a:latin typeface="微软雅黑" panose="020B0503020204020204" pitchFamily="34" charset="-122"/>
                <a:ea typeface="微软雅黑" panose="020B0503020204020204" pitchFamily="34" charset="-122"/>
              </a:rPr>
              <a:t>/</a:t>
            </a:r>
            <a:r>
              <a:rPr kumimoji="1" lang="zh-CN" altLang="en-US" sz="1200" b="0" i="0" u="none" strike="noStrike" kern="0" cap="none" spc="0" normalizeH="0" baseline="0" noProof="0" dirty="0" smtClean="0">
                <a:ln>
                  <a:noFill/>
                </a:ln>
                <a:solidFill>
                  <a:srgbClr val="666666">
                    <a:lumMod val="50000"/>
                  </a:srgbClr>
                </a:solidFill>
                <a:effectLst/>
                <a:uLnTx/>
                <a:uFillTx/>
                <a:latin typeface="微软雅黑" panose="020B0503020204020204" pitchFamily="34" charset="-122"/>
                <a:ea typeface="微软雅黑" panose="020B0503020204020204" pitchFamily="34" charset="-122"/>
              </a:rPr>
              <a:t>（</a:t>
            </a:r>
            <a:r>
              <a:rPr kumimoji="1" lang="en-US" altLang="zh-CN" sz="1200" b="0" i="0" u="none" strike="noStrike" kern="0" cap="none" spc="0" normalizeH="0" baseline="0" noProof="0" dirty="0" smtClean="0">
                <a:ln>
                  <a:noFill/>
                </a:ln>
                <a:solidFill>
                  <a:srgbClr val="666666">
                    <a:lumMod val="50000"/>
                  </a:srgbClr>
                </a:solidFill>
                <a:effectLst/>
                <a:uLnTx/>
                <a:uFillTx/>
                <a:latin typeface="微软雅黑" panose="020B0503020204020204" pitchFamily="34" charset="-122"/>
                <a:ea typeface="微软雅黑" panose="020B0503020204020204" pitchFamily="34" charset="-122"/>
              </a:rPr>
              <a:t>-</a:t>
            </a:r>
            <a:r>
              <a:rPr kumimoji="1" lang="zh-CN" altLang="en-US" sz="1200" b="0" i="0" u="none" strike="noStrike" kern="0" cap="none" spc="0" normalizeH="0" baseline="0" noProof="0" dirty="0" smtClean="0">
                <a:ln>
                  <a:noFill/>
                </a:ln>
                <a:solidFill>
                  <a:srgbClr val="666666">
                    <a:lumMod val="50000"/>
                  </a:srgbClr>
                </a:solidFill>
                <a:effectLst/>
                <a:uLnTx/>
                <a:uFillTx/>
                <a:latin typeface="微软雅黑" panose="020B0503020204020204" pitchFamily="34" charset="-122"/>
                <a:ea typeface="微软雅黑" panose="020B0503020204020204" pitchFamily="34" charset="-122"/>
              </a:rPr>
              <a:t>）</a:t>
            </a:r>
            <a:endParaRPr kumimoji="1" lang="en-US" altLang="zh-CN" sz="1200" b="0" i="0" u="none" strike="noStrike" kern="0" cap="none" spc="0" normalizeH="0" baseline="0" noProof="0" dirty="0" smtClean="0">
              <a:ln>
                <a:noFill/>
              </a:ln>
              <a:solidFill>
                <a:srgbClr val="666666">
                  <a:lumMod val="50000"/>
                </a:srgbClr>
              </a:solidFill>
              <a:effectLst/>
              <a:uLnTx/>
              <a:uFillTx/>
              <a:latin typeface="微软雅黑" panose="020B0503020204020204" pitchFamily="34" charset="-122"/>
              <a:ea typeface="微软雅黑" panose="020B0503020204020204" pitchFamily="34" charset="-122"/>
            </a:endParaRPr>
          </a:p>
          <a:p>
            <a:pPr marL="342900" marR="0" lvl="0" indent="-342900" defTabSz="914478"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药事服务费用（</a:t>
            </a:r>
            <a:r>
              <a:rPr kumimoji="1" lang="en-US" altLang="zh-CN"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a:t>
            </a:r>
            <a:r>
              <a:rPr kumimoji="1" lang="zh-CN" altLang="en-US"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a:t>
            </a:r>
            <a:endParaRPr kumimoji="1" lang="en-US" altLang="zh-CN"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endParaRPr>
          </a:p>
          <a:p>
            <a:pPr marL="342900" marR="0" lvl="0" indent="-342900" defTabSz="914478"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a:t>
            </a:r>
          </a:p>
        </p:txBody>
      </p:sp>
      <p:cxnSp>
        <p:nvCxnSpPr>
          <p:cNvPr id="98" name="直线连接符 195">
            <a:extLst>
              <a:ext uri="{FF2B5EF4-FFF2-40B4-BE49-F238E27FC236}">
                <a16:creationId xmlns:a16="http://schemas.microsoft.com/office/drawing/2014/main" xmlns="" id="{DEEE5597-CA5E-9541-BE6E-6E2F69880173}"/>
              </a:ext>
            </a:extLst>
          </p:cNvPr>
          <p:cNvCxnSpPr>
            <a:cxnSpLocks/>
            <a:endCxn id="96" idx="0"/>
          </p:cNvCxnSpPr>
          <p:nvPr/>
        </p:nvCxnSpPr>
        <p:spPr>
          <a:xfrm flipH="1">
            <a:off x="4876021" y="4583020"/>
            <a:ext cx="1185412" cy="397252"/>
          </a:xfrm>
          <a:prstGeom prst="line">
            <a:avLst/>
          </a:prstGeom>
          <a:noFill/>
          <a:ln w="12700" cap="flat" cmpd="sng" algn="ctr">
            <a:solidFill>
              <a:srgbClr val="E9002F"/>
            </a:solidFill>
            <a:prstDash val="solid"/>
            <a:miter lim="800000"/>
          </a:ln>
          <a:effectLst/>
        </p:spPr>
      </p:cxnSp>
      <p:cxnSp>
        <p:nvCxnSpPr>
          <p:cNvPr id="99" name="直线连接符 72">
            <a:extLst>
              <a:ext uri="{FF2B5EF4-FFF2-40B4-BE49-F238E27FC236}">
                <a16:creationId xmlns:a16="http://schemas.microsoft.com/office/drawing/2014/main" xmlns="" id="{7FD0522A-C017-7A4D-91C4-D2ED11BDCA37}"/>
              </a:ext>
            </a:extLst>
          </p:cNvPr>
          <p:cNvCxnSpPr>
            <a:cxnSpLocks/>
            <a:endCxn id="97" idx="0"/>
          </p:cNvCxnSpPr>
          <p:nvPr/>
        </p:nvCxnSpPr>
        <p:spPr>
          <a:xfrm>
            <a:off x="6061433" y="4583020"/>
            <a:ext cx="889988" cy="397252"/>
          </a:xfrm>
          <a:prstGeom prst="line">
            <a:avLst/>
          </a:prstGeom>
          <a:noFill/>
          <a:ln w="12700" cap="flat" cmpd="sng" algn="ctr">
            <a:solidFill>
              <a:srgbClr val="E9002F"/>
            </a:solidFill>
            <a:prstDash val="solid"/>
            <a:miter lim="800000"/>
          </a:ln>
          <a:effectLst/>
        </p:spPr>
      </p:cxnSp>
      <p:sp>
        <p:nvSpPr>
          <p:cNvPr id="100" name="文本框 99">
            <a:extLst>
              <a:ext uri="{FF2B5EF4-FFF2-40B4-BE49-F238E27FC236}">
                <a16:creationId xmlns:a16="http://schemas.microsoft.com/office/drawing/2014/main" xmlns="" id="{CB426B94-9139-374A-A3B8-385C15C9DD87}"/>
              </a:ext>
            </a:extLst>
          </p:cNvPr>
          <p:cNvSpPr txBox="1"/>
          <p:nvPr/>
        </p:nvSpPr>
        <p:spPr>
          <a:xfrm>
            <a:off x="8199345" y="5153373"/>
            <a:ext cx="1973130" cy="1446550"/>
          </a:xfrm>
          <a:prstGeom prst="rect">
            <a:avLst/>
          </a:prstGeom>
          <a:solidFill>
            <a:srgbClr val="00B0F0">
              <a:alpha val="79000"/>
            </a:srgbClr>
          </a:solidFill>
          <a:ln>
            <a:solidFill>
              <a:srgbClr val="1D1D1A"/>
            </a:solidFill>
          </a:ln>
        </p:spPr>
        <p:txBody>
          <a:bodyPr wrap="square" rtlCol="0">
            <a:spAutoFit/>
          </a:bodyPr>
          <a:lstStyle/>
          <a:p>
            <a:pPr marL="0" marR="0" lvl="0" indent="0" defTabSz="914478" eaLnBrk="1" fontAlgn="auto" latinLnBrk="0" hangingPunct="1">
              <a:lnSpc>
                <a:spcPct val="100000"/>
              </a:lnSpc>
              <a:spcBef>
                <a:spcPts val="0"/>
              </a:spcBef>
              <a:spcAft>
                <a:spcPts val="0"/>
              </a:spcAft>
              <a:buClrTx/>
              <a:buSzTx/>
              <a:buFontTx/>
              <a:buNone/>
              <a:tabLst/>
              <a:defRPr/>
            </a:pPr>
            <a:r>
              <a:rPr kumimoji="1" lang="zh-CN" altLang="en-US" sz="11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生产成本</a:t>
            </a:r>
            <a:endParaRPr kumimoji="1" lang="en-US" altLang="zh-CN" sz="11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endParaRPr>
          </a:p>
          <a:p>
            <a:pPr marL="342900" marR="0" lvl="0" indent="-342900" defTabSz="914478"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1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原材料成本（</a:t>
            </a:r>
            <a:r>
              <a:rPr kumimoji="1" lang="en-US" altLang="zh-CN" sz="11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a:t>
            </a:r>
            <a:r>
              <a:rPr kumimoji="1" lang="zh-CN" altLang="en-US" sz="11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a:t>
            </a:r>
            <a:endParaRPr kumimoji="1" lang="en-US" altLang="zh-CN" sz="11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endParaRPr>
          </a:p>
          <a:p>
            <a:pPr marL="342900" marR="0" lvl="0" indent="-342900" defTabSz="914478"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1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制造费用（</a:t>
            </a:r>
            <a:r>
              <a:rPr kumimoji="1" lang="en-US" altLang="zh-CN" sz="11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a:t>
            </a:r>
            <a:r>
              <a:rPr kumimoji="1" lang="zh-CN" altLang="en-US" sz="11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a:t>
            </a:r>
            <a:endParaRPr kumimoji="1" lang="en-US" altLang="zh-CN" sz="11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endParaRPr>
          </a:p>
          <a:p>
            <a:pPr marL="342900" marR="0" lvl="0" indent="-342900" defTabSz="914478"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1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物流成本（</a:t>
            </a:r>
            <a:r>
              <a:rPr kumimoji="1" lang="en-US" altLang="zh-CN" sz="11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a:t>
            </a:r>
            <a:r>
              <a:rPr kumimoji="1" lang="zh-CN" altLang="en-US" sz="11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a:t>
            </a:r>
            <a:endParaRPr kumimoji="1" lang="en-US" altLang="zh-CN" sz="11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endParaRPr>
          </a:p>
          <a:p>
            <a:pPr marL="342900" marR="0" lvl="0" indent="-342900" defTabSz="914478"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1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仓储成本（</a:t>
            </a:r>
            <a:r>
              <a:rPr kumimoji="1" lang="en-US" altLang="zh-CN" sz="11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a:t>
            </a:r>
            <a:r>
              <a:rPr kumimoji="1" lang="zh-CN" altLang="en-US" sz="11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a:t>
            </a:r>
            <a:endParaRPr kumimoji="1" lang="en-US" altLang="zh-CN" sz="11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endParaRPr>
          </a:p>
          <a:p>
            <a:pPr marL="342900" marR="0" lvl="0" indent="-342900" defTabSz="914478"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1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应付资金利息（</a:t>
            </a:r>
            <a:r>
              <a:rPr kumimoji="1" lang="en-US" altLang="zh-CN" sz="11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a:t>
            </a:r>
            <a:r>
              <a:rPr kumimoji="1" lang="zh-CN" altLang="en-US" sz="11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a:t>
            </a:r>
            <a:r>
              <a:rPr kumimoji="1" lang="en-US" altLang="zh-CN" sz="11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a:t>
            </a:r>
            <a:r>
              <a:rPr kumimoji="1" lang="zh-CN" altLang="en-US" sz="11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a:t>
            </a:r>
            <a:r>
              <a:rPr kumimoji="1" lang="en-US" altLang="zh-CN" sz="11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a:t>
            </a:r>
            <a:r>
              <a:rPr kumimoji="1" lang="zh-CN" altLang="en-US" sz="11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a:t>
            </a:r>
            <a:endParaRPr kumimoji="1" lang="en-US" altLang="zh-CN" sz="11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endParaRPr>
          </a:p>
          <a:p>
            <a:pPr marL="342900" marR="0" lvl="0" indent="-342900" defTabSz="914478"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sz="11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a:t>
            </a:r>
          </a:p>
        </p:txBody>
      </p:sp>
      <p:cxnSp>
        <p:nvCxnSpPr>
          <p:cNvPr id="101" name="直线连接符 79">
            <a:extLst>
              <a:ext uri="{FF2B5EF4-FFF2-40B4-BE49-F238E27FC236}">
                <a16:creationId xmlns:a16="http://schemas.microsoft.com/office/drawing/2014/main" xmlns="" id="{BDC7FBFB-6126-F348-A985-9B7BFF53D77C}"/>
              </a:ext>
            </a:extLst>
          </p:cNvPr>
          <p:cNvCxnSpPr>
            <a:cxnSpLocks/>
          </p:cNvCxnSpPr>
          <p:nvPr/>
        </p:nvCxnSpPr>
        <p:spPr>
          <a:xfrm>
            <a:off x="7464109" y="5303437"/>
            <a:ext cx="828000" cy="0"/>
          </a:xfrm>
          <a:prstGeom prst="line">
            <a:avLst/>
          </a:prstGeom>
          <a:noFill/>
          <a:ln w="12700" cap="flat" cmpd="sng" algn="ctr">
            <a:solidFill>
              <a:srgbClr val="E9002F"/>
            </a:solidFill>
            <a:prstDash val="solid"/>
            <a:miter lim="800000"/>
          </a:ln>
          <a:effectLst/>
        </p:spPr>
      </p:cxnSp>
      <p:sp>
        <p:nvSpPr>
          <p:cNvPr id="102" name="文本框 101">
            <a:extLst>
              <a:ext uri="{FF2B5EF4-FFF2-40B4-BE49-F238E27FC236}">
                <a16:creationId xmlns:a16="http://schemas.microsoft.com/office/drawing/2014/main" xmlns="" id="{149F463B-5A9B-D14C-8432-2A954585584D}"/>
              </a:ext>
            </a:extLst>
          </p:cNvPr>
          <p:cNvSpPr txBox="1"/>
          <p:nvPr/>
        </p:nvSpPr>
        <p:spPr>
          <a:xfrm>
            <a:off x="305738" y="5683717"/>
            <a:ext cx="5488657" cy="584775"/>
          </a:xfrm>
          <a:prstGeom prst="rect">
            <a:avLst/>
          </a:prstGeom>
          <a:noFill/>
        </p:spPr>
        <p:txBody>
          <a:bodyPr wrap="square" rtlCol="0">
            <a:spAutoFit/>
          </a:bodyPr>
          <a:lstStyle/>
          <a:p>
            <a:pPr defTabSz="914478"/>
            <a:r>
              <a:rPr kumimoji="1" lang="zh-CN" altLang="en-US" sz="1600" dirty="0">
                <a:solidFill>
                  <a:srgbClr val="1D1D1A"/>
                </a:solidFill>
                <a:latin typeface="微软雅黑" panose="020B0503020204020204" pitchFamily="34" charset="-122"/>
                <a:ea typeface="微软雅黑" panose="020B0503020204020204" pitchFamily="34" charset="-122"/>
              </a:rPr>
              <a:t>同理，包括总经理视角、工厂视角也可以设定指标体系完成内部效率的货币化，暴露业务优化的机会点</a:t>
            </a:r>
          </a:p>
        </p:txBody>
      </p:sp>
      <p:grpSp>
        <p:nvGrpSpPr>
          <p:cNvPr id="103" name="组合 102">
            <a:extLst>
              <a:ext uri="{FF2B5EF4-FFF2-40B4-BE49-F238E27FC236}">
                <a16:creationId xmlns:a16="http://schemas.microsoft.com/office/drawing/2014/main" xmlns="" id="{9A5A8A77-6EAC-544E-AFCC-366D89A35A44}"/>
              </a:ext>
            </a:extLst>
          </p:cNvPr>
          <p:cNvGrpSpPr/>
          <p:nvPr/>
        </p:nvGrpSpPr>
        <p:grpSpPr>
          <a:xfrm>
            <a:off x="1277174" y="3990993"/>
            <a:ext cx="485495" cy="404191"/>
            <a:chOff x="8532813" y="1450975"/>
            <a:chExt cx="911225" cy="889001"/>
          </a:xfrm>
        </p:grpSpPr>
        <p:sp>
          <p:nvSpPr>
            <p:cNvPr id="104" name="Freeform 97">
              <a:extLst>
                <a:ext uri="{FF2B5EF4-FFF2-40B4-BE49-F238E27FC236}">
                  <a16:creationId xmlns:a16="http://schemas.microsoft.com/office/drawing/2014/main" xmlns="" id="{6EDE8BC2-AD36-7848-94AB-4529511EE5E6}"/>
                </a:ext>
              </a:extLst>
            </p:cNvPr>
            <p:cNvSpPr>
              <a:spLocks/>
            </p:cNvSpPr>
            <p:nvPr/>
          </p:nvSpPr>
          <p:spPr bwMode="auto">
            <a:xfrm>
              <a:off x="8532813" y="1928813"/>
              <a:ext cx="381000" cy="411163"/>
            </a:xfrm>
            <a:custGeom>
              <a:avLst/>
              <a:gdLst>
                <a:gd name="T0" fmla="*/ 140 w 149"/>
                <a:gd name="T1" fmla="*/ 112 h 161"/>
                <a:gd name="T2" fmla="*/ 93 w 149"/>
                <a:gd name="T3" fmla="*/ 98 h 161"/>
                <a:gd name="T4" fmla="*/ 94 w 149"/>
                <a:gd name="T5" fmla="*/ 86 h 161"/>
                <a:gd name="T6" fmla="*/ 101 w 149"/>
                <a:gd name="T7" fmla="*/ 78 h 161"/>
                <a:gd name="T8" fmla="*/ 102 w 149"/>
                <a:gd name="T9" fmla="*/ 67 h 161"/>
                <a:gd name="T10" fmla="*/ 104 w 149"/>
                <a:gd name="T11" fmla="*/ 68 h 161"/>
                <a:gd name="T12" fmla="*/ 108 w 149"/>
                <a:gd name="T13" fmla="*/ 65 h 161"/>
                <a:gd name="T14" fmla="*/ 109 w 149"/>
                <a:gd name="T15" fmla="*/ 48 h 161"/>
                <a:gd name="T16" fmla="*/ 107 w 149"/>
                <a:gd name="T17" fmla="*/ 45 h 161"/>
                <a:gd name="T18" fmla="*/ 105 w 149"/>
                <a:gd name="T19" fmla="*/ 45 h 161"/>
                <a:gd name="T20" fmla="*/ 106 w 149"/>
                <a:gd name="T21" fmla="*/ 36 h 161"/>
                <a:gd name="T22" fmla="*/ 100 w 149"/>
                <a:gd name="T23" fmla="*/ 12 h 161"/>
                <a:gd name="T24" fmla="*/ 49 w 149"/>
                <a:gd name="T25" fmla="*/ 12 h 161"/>
                <a:gd name="T26" fmla="*/ 43 w 149"/>
                <a:gd name="T27" fmla="*/ 36 h 161"/>
                <a:gd name="T28" fmla="*/ 44 w 149"/>
                <a:gd name="T29" fmla="*/ 45 h 161"/>
                <a:gd name="T30" fmla="*/ 42 w 149"/>
                <a:gd name="T31" fmla="*/ 45 h 161"/>
                <a:gd name="T32" fmla="*/ 39 w 149"/>
                <a:gd name="T33" fmla="*/ 48 h 161"/>
                <a:gd name="T34" fmla="*/ 41 w 149"/>
                <a:gd name="T35" fmla="*/ 65 h 161"/>
                <a:gd name="T36" fmla="*/ 45 w 149"/>
                <a:gd name="T37" fmla="*/ 68 h 161"/>
                <a:gd name="T38" fmla="*/ 47 w 149"/>
                <a:gd name="T39" fmla="*/ 67 h 161"/>
                <a:gd name="T40" fmla="*/ 48 w 149"/>
                <a:gd name="T41" fmla="*/ 78 h 161"/>
                <a:gd name="T42" fmla="*/ 54 w 149"/>
                <a:gd name="T43" fmla="*/ 86 h 161"/>
                <a:gd name="T44" fmla="*/ 56 w 149"/>
                <a:gd name="T45" fmla="*/ 98 h 161"/>
                <a:gd name="T46" fmla="*/ 8 w 149"/>
                <a:gd name="T47" fmla="*/ 112 h 161"/>
                <a:gd name="T48" fmla="*/ 1 w 149"/>
                <a:gd name="T49" fmla="*/ 126 h 161"/>
                <a:gd name="T50" fmla="*/ 2 w 149"/>
                <a:gd name="T51" fmla="*/ 143 h 161"/>
                <a:gd name="T52" fmla="*/ 12 w 149"/>
                <a:gd name="T53" fmla="*/ 154 h 161"/>
                <a:gd name="T54" fmla="*/ 137 w 149"/>
                <a:gd name="T55" fmla="*/ 154 h 161"/>
                <a:gd name="T56" fmla="*/ 146 w 149"/>
                <a:gd name="T57" fmla="*/ 143 h 161"/>
                <a:gd name="T58" fmla="*/ 148 w 149"/>
                <a:gd name="T59" fmla="*/ 126 h 161"/>
                <a:gd name="T60" fmla="*/ 140 w 149"/>
                <a:gd name="T61" fmla="*/ 1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161">
                  <a:moveTo>
                    <a:pt x="140" y="112"/>
                  </a:moveTo>
                  <a:cubicBezTo>
                    <a:pt x="125" y="104"/>
                    <a:pt x="109" y="100"/>
                    <a:pt x="93" y="98"/>
                  </a:cubicBezTo>
                  <a:cubicBezTo>
                    <a:pt x="93" y="94"/>
                    <a:pt x="94" y="90"/>
                    <a:pt x="94" y="86"/>
                  </a:cubicBezTo>
                  <a:cubicBezTo>
                    <a:pt x="98" y="84"/>
                    <a:pt x="101" y="80"/>
                    <a:pt x="101" y="78"/>
                  </a:cubicBezTo>
                  <a:cubicBezTo>
                    <a:pt x="101" y="74"/>
                    <a:pt x="102" y="70"/>
                    <a:pt x="102" y="67"/>
                  </a:cubicBezTo>
                  <a:cubicBezTo>
                    <a:pt x="103" y="67"/>
                    <a:pt x="103" y="68"/>
                    <a:pt x="104" y="68"/>
                  </a:cubicBezTo>
                  <a:cubicBezTo>
                    <a:pt x="106" y="68"/>
                    <a:pt x="107" y="67"/>
                    <a:pt x="108" y="65"/>
                  </a:cubicBezTo>
                  <a:cubicBezTo>
                    <a:pt x="109" y="48"/>
                    <a:pt x="109" y="48"/>
                    <a:pt x="109" y="48"/>
                  </a:cubicBezTo>
                  <a:cubicBezTo>
                    <a:pt x="110" y="46"/>
                    <a:pt x="108" y="45"/>
                    <a:pt x="107" y="45"/>
                  </a:cubicBezTo>
                  <a:cubicBezTo>
                    <a:pt x="106" y="45"/>
                    <a:pt x="105" y="45"/>
                    <a:pt x="105" y="45"/>
                  </a:cubicBezTo>
                  <a:cubicBezTo>
                    <a:pt x="105" y="42"/>
                    <a:pt x="105" y="39"/>
                    <a:pt x="106" y="36"/>
                  </a:cubicBezTo>
                  <a:cubicBezTo>
                    <a:pt x="106" y="31"/>
                    <a:pt x="108" y="20"/>
                    <a:pt x="100" y="12"/>
                  </a:cubicBezTo>
                  <a:cubicBezTo>
                    <a:pt x="88" y="0"/>
                    <a:pt x="61" y="0"/>
                    <a:pt x="49" y="12"/>
                  </a:cubicBezTo>
                  <a:cubicBezTo>
                    <a:pt x="41" y="20"/>
                    <a:pt x="43" y="31"/>
                    <a:pt x="43" y="36"/>
                  </a:cubicBezTo>
                  <a:cubicBezTo>
                    <a:pt x="43" y="39"/>
                    <a:pt x="44" y="42"/>
                    <a:pt x="44" y="45"/>
                  </a:cubicBezTo>
                  <a:cubicBezTo>
                    <a:pt x="44" y="45"/>
                    <a:pt x="43" y="45"/>
                    <a:pt x="42" y="45"/>
                  </a:cubicBezTo>
                  <a:cubicBezTo>
                    <a:pt x="41" y="45"/>
                    <a:pt x="39" y="46"/>
                    <a:pt x="39" y="48"/>
                  </a:cubicBezTo>
                  <a:cubicBezTo>
                    <a:pt x="41" y="65"/>
                    <a:pt x="41" y="65"/>
                    <a:pt x="41" y="65"/>
                  </a:cubicBezTo>
                  <a:cubicBezTo>
                    <a:pt x="41" y="67"/>
                    <a:pt x="43" y="68"/>
                    <a:pt x="45" y="68"/>
                  </a:cubicBezTo>
                  <a:cubicBezTo>
                    <a:pt x="45" y="68"/>
                    <a:pt x="46" y="67"/>
                    <a:pt x="47" y="67"/>
                  </a:cubicBezTo>
                  <a:cubicBezTo>
                    <a:pt x="47" y="70"/>
                    <a:pt x="47" y="74"/>
                    <a:pt x="48" y="78"/>
                  </a:cubicBezTo>
                  <a:cubicBezTo>
                    <a:pt x="48" y="80"/>
                    <a:pt x="51" y="84"/>
                    <a:pt x="54" y="86"/>
                  </a:cubicBezTo>
                  <a:cubicBezTo>
                    <a:pt x="55" y="90"/>
                    <a:pt x="56" y="94"/>
                    <a:pt x="56" y="98"/>
                  </a:cubicBezTo>
                  <a:cubicBezTo>
                    <a:pt x="40" y="100"/>
                    <a:pt x="24" y="104"/>
                    <a:pt x="8" y="112"/>
                  </a:cubicBezTo>
                  <a:cubicBezTo>
                    <a:pt x="4" y="114"/>
                    <a:pt x="0" y="121"/>
                    <a:pt x="1" y="126"/>
                  </a:cubicBezTo>
                  <a:cubicBezTo>
                    <a:pt x="1" y="132"/>
                    <a:pt x="2" y="138"/>
                    <a:pt x="2" y="143"/>
                  </a:cubicBezTo>
                  <a:cubicBezTo>
                    <a:pt x="3" y="148"/>
                    <a:pt x="7" y="154"/>
                    <a:pt x="12" y="154"/>
                  </a:cubicBezTo>
                  <a:cubicBezTo>
                    <a:pt x="54" y="161"/>
                    <a:pt x="95" y="161"/>
                    <a:pt x="137" y="154"/>
                  </a:cubicBezTo>
                  <a:cubicBezTo>
                    <a:pt x="141" y="154"/>
                    <a:pt x="146" y="148"/>
                    <a:pt x="146" y="143"/>
                  </a:cubicBezTo>
                  <a:cubicBezTo>
                    <a:pt x="147" y="138"/>
                    <a:pt x="148" y="132"/>
                    <a:pt x="148" y="126"/>
                  </a:cubicBezTo>
                  <a:cubicBezTo>
                    <a:pt x="149" y="121"/>
                    <a:pt x="145" y="114"/>
                    <a:pt x="140" y="112"/>
                  </a:cubicBezTo>
                  <a:close/>
                </a:path>
              </a:pathLst>
            </a:custGeom>
            <a:solidFill>
              <a:srgbClr val="61B23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endParaRPr>
            </a:p>
          </p:txBody>
        </p:sp>
        <p:sp>
          <p:nvSpPr>
            <p:cNvPr id="105" name="Freeform 98">
              <a:extLst>
                <a:ext uri="{FF2B5EF4-FFF2-40B4-BE49-F238E27FC236}">
                  <a16:creationId xmlns:a16="http://schemas.microsoft.com/office/drawing/2014/main" xmlns="" id="{8EA17CE1-0CB6-EF45-BFA4-2D92D1373CA3}"/>
                </a:ext>
              </a:extLst>
            </p:cNvPr>
            <p:cNvSpPr>
              <a:spLocks/>
            </p:cNvSpPr>
            <p:nvPr/>
          </p:nvSpPr>
          <p:spPr bwMode="auto">
            <a:xfrm>
              <a:off x="9063038" y="1928813"/>
              <a:ext cx="381000" cy="411163"/>
            </a:xfrm>
            <a:custGeom>
              <a:avLst/>
              <a:gdLst>
                <a:gd name="T0" fmla="*/ 140 w 149"/>
                <a:gd name="T1" fmla="*/ 112 h 161"/>
                <a:gd name="T2" fmla="*/ 93 w 149"/>
                <a:gd name="T3" fmla="*/ 98 h 161"/>
                <a:gd name="T4" fmla="*/ 95 w 149"/>
                <a:gd name="T5" fmla="*/ 86 h 161"/>
                <a:gd name="T6" fmla="*/ 101 w 149"/>
                <a:gd name="T7" fmla="*/ 78 h 161"/>
                <a:gd name="T8" fmla="*/ 102 w 149"/>
                <a:gd name="T9" fmla="*/ 67 h 161"/>
                <a:gd name="T10" fmla="*/ 104 w 149"/>
                <a:gd name="T11" fmla="*/ 68 h 161"/>
                <a:gd name="T12" fmla="*/ 108 w 149"/>
                <a:gd name="T13" fmla="*/ 65 h 161"/>
                <a:gd name="T14" fmla="*/ 109 w 149"/>
                <a:gd name="T15" fmla="*/ 48 h 161"/>
                <a:gd name="T16" fmla="*/ 107 w 149"/>
                <a:gd name="T17" fmla="*/ 45 h 161"/>
                <a:gd name="T18" fmla="*/ 105 w 149"/>
                <a:gd name="T19" fmla="*/ 45 h 161"/>
                <a:gd name="T20" fmla="*/ 106 w 149"/>
                <a:gd name="T21" fmla="*/ 36 h 161"/>
                <a:gd name="T22" fmla="*/ 100 w 149"/>
                <a:gd name="T23" fmla="*/ 12 h 161"/>
                <a:gd name="T24" fmla="*/ 49 w 149"/>
                <a:gd name="T25" fmla="*/ 12 h 161"/>
                <a:gd name="T26" fmla="*/ 43 w 149"/>
                <a:gd name="T27" fmla="*/ 36 h 161"/>
                <a:gd name="T28" fmla="*/ 44 w 149"/>
                <a:gd name="T29" fmla="*/ 45 h 161"/>
                <a:gd name="T30" fmla="*/ 42 w 149"/>
                <a:gd name="T31" fmla="*/ 45 h 161"/>
                <a:gd name="T32" fmla="*/ 40 w 149"/>
                <a:gd name="T33" fmla="*/ 48 h 161"/>
                <a:gd name="T34" fmla="*/ 41 w 149"/>
                <a:gd name="T35" fmla="*/ 65 h 161"/>
                <a:gd name="T36" fmla="*/ 45 w 149"/>
                <a:gd name="T37" fmla="*/ 68 h 161"/>
                <a:gd name="T38" fmla="*/ 47 w 149"/>
                <a:gd name="T39" fmla="*/ 67 h 161"/>
                <a:gd name="T40" fmla="*/ 48 w 149"/>
                <a:gd name="T41" fmla="*/ 78 h 161"/>
                <a:gd name="T42" fmla="*/ 54 w 149"/>
                <a:gd name="T43" fmla="*/ 86 h 161"/>
                <a:gd name="T44" fmla="*/ 56 w 149"/>
                <a:gd name="T45" fmla="*/ 98 h 161"/>
                <a:gd name="T46" fmla="*/ 9 w 149"/>
                <a:gd name="T47" fmla="*/ 112 h 161"/>
                <a:gd name="T48" fmla="*/ 1 w 149"/>
                <a:gd name="T49" fmla="*/ 126 h 161"/>
                <a:gd name="T50" fmla="*/ 3 w 149"/>
                <a:gd name="T51" fmla="*/ 143 h 161"/>
                <a:gd name="T52" fmla="*/ 12 w 149"/>
                <a:gd name="T53" fmla="*/ 154 h 161"/>
                <a:gd name="T54" fmla="*/ 137 w 149"/>
                <a:gd name="T55" fmla="*/ 154 h 161"/>
                <a:gd name="T56" fmla="*/ 146 w 149"/>
                <a:gd name="T57" fmla="*/ 143 h 161"/>
                <a:gd name="T58" fmla="*/ 148 w 149"/>
                <a:gd name="T59" fmla="*/ 126 h 161"/>
                <a:gd name="T60" fmla="*/ 140 w 149"/>
                <a:gd name="T61" fmla="*/ 1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161">
                  <a:moveTo>
                    <a:pt x="140" y="112"/>
                  </a:moveTo>
                  <a:cubicBezTo>
                    <a:pt x="125" y="104"/>
                    <a:pt x="109" y="100"/>
                    <a:pt x="93" y="98"/>
                  </a:cubicBezTo>
                  <a:cubicBezTo>
                    <a:pt x="93" y="94"/>
                    <a:pt x="94" y="90"/>
                    <a:pt x="95" y="86"/>
                  </a:cubicBezTo>
                  <a:cubicBezTo>
                    <a:pt x="98" y="84"/>
                    <a:pt x="101" y="80"/>
                    <a:pt x="101" y="78"/>
                  </a:cubicBezTo>
                  <a:cubicBezTo>
                    <a:pt x="101" y="74"/>
                    <a:pt x="102" y="70"/>
                    <a:pt x="102" y="67"/>
                  </a:cubicBezTo>
                  <a:cubicBezTo>
                    <a:pt x="103" y="67"/>
                    <a:pt x="103" y="68"/>
                    <a:pt x="104" y="68"/>
                  </a:cubicBezTo>
                  <a:cubicBezTo>
                    <a:pt x="106" y="68"/>
                    <a:pt x="108" y="67"/>
                    <a:pt x="108" y="65"/>
                  </a:cubicBezTo>
                  <a:cubicBezTo>
                    <a:pt x="109" y="48"/>
                    <a:pt x="109" y="48"/>
                    <a:pt x="109" y="48"/>
                  </a:cubicBezTo>
                  <a:cubicBezTo>
                    <a:pt x="110" y="46"/>
                    <a:pt x="108" y="45"/>
                    <a:pt x="107" y="45"/>
                  </a:cubicBezTo>
                  <a:cubicBezTo>
                    <a:pt x="106" y="45"/>
                    <a:pt x="105" y="45"/>
                    <a:pt x="105" y="45"/>
                  </a:cubicBezTo>
                  <a:cubicBezTo>
                    <a:pt x="105" y="42"/>
                    <a:pt x="106" y="39"/>
                    <a:pt x="106" y="36"/>
                  </a:cubicBezTo>
                  <a:cubicBezTo>
                    <a:pt x="106" y="31"/>
                    <a:pt x="108" y="20"/>
                    <a:pt x="100" y="12"/>
                  </a:cubicBezTo>
                  <a:cubicBezTo>
                    <a:pt x="88" y="0"/>
                    <a:pt x="61" y="0"/>
                    <a:pt x="49" y="12"/>
                  </a:cubicBezTo>
                  <a:cubicBezTo>
                    <a:pt x="41" y="20"/>
                    <a:pt x="43" y="31"/>
                    <a:pt x="43" y="36"/>
                  </a:cubicBezTo>
                  <a:cubicBezTo>
                    <a:pt x="43" y="39"/>
                    <a:pt x="44" y="42"/>
                    <a:pt x="44" y="45"/>
                  </a:cubicBezTo>
                  <a:cubicBezTo>
                    <a:pt x="44" y="45"/>
                    <a:pt x="43" y="45"/>
                    <a:pt x="42" y="45"/>
                  </a:cubicBezTo>
                  <a:cubicBezTo>
                    <a:pt x="41" y="45"/>
                    <a:pt x="39" y="46"/>
                    <a:pt x="40" y="48"/>
                  </a:cubicBezTo>
                  <a:cubicBezTo>
                    <a:pt x="41" y="65"/>
                    <a:pt x="41" y="65"/>
                    <a:pt x="41" y="65"/>
                  </a:cubicBezTo>
                  <a:cubicBezTo>
                    <a:pt x="41" y="67"/>
                    <a:pt x="43" y="68"/>
                    <a:pt x="45" y="68"/>
                  </a:cubicBezTo>
                  <a:cubicBezTo>
                    <a:pt x="46" y="68"/>
                    <a:pt x="46" y="67"/>
                    <a:pt x="47" y="67"/>
                  </a:cubicBezTo>
                  <a:cubicBezTo>
                    <a:pt x="47" y="70"/>
                    <a:pt x="48" y="74"/>
                    <a:pt x="48" y="78"/>
                  </a:cubicBezTo>
                  <a:cubicBezTo>
                    <a:pt x="48" y="80"/>
                    <a:pt x="51" y="84"/>
                    <a:pt x="54" y="86"/>
                  </a:cubicBezTo>
                  <a:cubicBezTo>
                    <a:pt x="55" y="90"/>
                    <a:pt x="56" y="94"/>
                    <a:pt x="56" y="98"/>
                  </a:cubicBezTo>
                  <a:cubicBezTo>
                    <a:pt x="40" y="100"/>
                    <a:pt x="24" y="104"/>
                    <a:pt x="9" y="112"/>
                  </a:cubicBezTo>
                  <a:cubicBezTo>
                    <a:pt x="4" y="114"/>
                    <a:pt x="0" y="121"/>
                    <a:pt x="1" y="126"/>
                  </a:cubicBezTo>
                  <a:cubicBezTo>
                    <a:pt x="1" y="132"/>
                    <a:pt x="2" y="138"/>
                    <a:pt x="3" y="143"/>
                  </a:cubicBezTo>
                  <a:cubicBezTo>
                    <a:pt x="3" y="148"/>
                    <a:pt x="7" y="154"/>
                    <a:pt x="12" y="154"/>
                  </a:cubicBezTo>
                  <a:cubicBezTo>
                    <a:pt x="54" y="161"/>
                    <a:pt x="95" y="161"/>
                    <a:pt x="137" y="154"/>
                  </a:cubicBezTo>
                  <a:cubicBezTo>
                    <a:pt x="142" y="154"/>
                    <a:pt x="146" y="148"/>
                    <a:pt x="146" y="143"/>
                  </a:cubicBezTo>
                  <a:cubicBezTo>
                    <a:pt x="147" y="138"/>
                    <a:pt x="148" y="132"/>
                    <a:pt x="148" y="126"/>
                  </a:cubicBezTo>
                  <a:cubicBezTo>
                    <a:pt x="149" y="121"/>
                    <a:pt x="145" y="114"/>
                    <a:pt x="140" y="112"/>
                  </a:cubicBezTo>
                  <a:close/>
                </a:path>
              </a:pathLst>
            </a:custGeom>
            <a:solidFill>
              <a:srgbClr val="61B230">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endParaRPr>
            </a:p>
          </p:txBody>
        </p:sp>
        <p:sp>
          <p:nvSpPr>
            <p:cNvPr id="106" name="Freeform 99">
              <a:extLst>
                <a:ext uri="{FF2B5EF4-FFF2-40B4-BE49-F238E27FC236}">
                  <a16:creationId xmlns:a16="http://schemas.microsoft.com/office/drawing/2014/main" xmlns="" id="{AD07589E-2CF7-3843-8E35-7E393AB807E4}"/>
                </a:ext>
              </a:extLst>
            </p:cNvPr>
            <p:cNvSpPr>
              <a:spLocks/>
            </p:cNvSpPr>
            <p:nvPr/>
          </p:nvSpPr>
          <p:spPr bwMode="auto">
            <a:xfrm>
              <a:off x="8799513" y="1450975"/>
              <a:ext cx="377825" cy="411163"/>
            </a:xfrm>
            <a:custGeom>
              <a:avLst/>
              <a:gdLst>
                <a:gd name="T0" fmla="*/ 140 w 148"/>
                <a:gd name="T1" fmla="*/ 112 h 161"/>
                <a:gd name="T2" fmla="*/ 92 w 148"/>
                <a:gd name="T3" fmla="*/ 98 h 161"/>
                <a:gd name="T4" fmla="*/ 94 w 148"/>
                <a:gd name="T5" fmla="*/ 86 h 161"/>
                <a:gd name="T6" fmla="*/ 100 w 148"/>
                <a:gd name="T7" fmla="*/ 78 h 161"/>
                <a:gd name="T8" fmla="*/ 102 w 148"/>
                <a:gd name="T9" fmla="*/ 67 h 161"/>
                <a:gd name="T10" fmla="*/ 104 w 148"/>
                <a:gd name="T11" fmla="*/ 68 h 161"/>
                <a:gd name="T12" fmla="*/ 107 w 148"/>
                <a:gd name="T13" fmla="*/ 65 h 161"/>
                <a:gd name="T14" fmla="*/ 109 w 148"/>
                <a:gd name="T15" fmla="*/ 48 h 161"/>
                <a:gd name="T16" fmla="*/ 106 w 148"/>
                <a:gd name="T17" fmla="*/ 45 h 161"/>
                <a:gd name="T18" fmla="*/ 104 w 148"/>
                <a:gd name="T19" fmla="*/ 45 h 161"/>
                <a:gd name="T20" fmla="*/ 105 w 148"/>
                <a:gd name="T21" fmla="*/ 36 h 161"/>
                <a:gd name="T22" fmla="*/ 99 w 148"/>
                <a:gd name="T23" fmla="*/ 12 h 161"/>
                <a:gd name="T24" fmla="*/ 48 w 148"/>
                <a:gd name="T25" fmla="*/ 12 h 161"/>
                <a:gd name="T26" fmla="*/ 43 w 148"/>
                <a:gd name="T27" fmla="*/ 36 h 161"/>
                <a:gd name="T28" fmla="*/ 44 w 148"/>
                <a:gd name="T29" fmla="*/ 45 h 161"/>
                <a:gd name="T30" fmla="*/ 42 w 148"/>
                <a:gd name="T31" fmla="*/ 45 h 161"/>
                <a:gd name="T32" fmla="*/ 39 w 148"/>
                <a:gd name="T33" fmla="*/ 48 h 161"/>
                <a:gd name="T34" fmla="*/ 41 w 148"/>
                <a:gd name="T35" fmla="*/ 65 h 161"/>
                <a:gd name="T36" fmla="*/ 44 w 148"/>
                <a:gd name="T37" fmla="*/ 68 h 161"/>
                <a:gd name="T38" fmla="*/ 46 w 148"/>
                <a:gd name="T39" fmla="*/ 67 h 161"/>
                <a:gd name="T40" fmla="*/ 47 w 148"/>
                <a:gd name="T41" fmla="*/ 78 h 161"/>
                <a:gd name="T42" fmla="*/ 54 w 148"/>
                <a:gd name="T43" fmla="*/ 86 h 161"/>
                <a:gd name="T44" fmla="*/ 56 w 148"/>
                <a:gd name="T45" fmla="*/ 98 h 161"/>
                <a:gd name="T46" fmla="*/ 8 w 148"/>
                <a:gd name="T47" fmla="*/ 112 h 161"/>
                <a:gd name="T48" fmla="*/ 0 w 148"/>
                <a:gd name="T49" fmla="*/ 126 h 161"/>
                <a:gd name="T50" fmla="*/ 2 w 148"/>
                <a:gd name="T51" fmla="*/ 144 h 161"/>
                <a:gd name="T52" fmla="*/ 12 w 148"/>
                <a:gd name="T53" fmla="*/ 155 h 161"/>
                <a:gd name="T54" fmla="*/ 136 w 148"/>
                <a:gd name="T55" fmla="*/ 155 h 161"/>
                <a:gd name="T56" fmla="*/ 146 w 148"/>
                <a:gd name="T57" fmla="*/ 144 h 161"/>
                <a:gd name="T58" fmla="*/ 148 w 148"/>
                <a:gd name="T59" fmla="*/ 126 h 161"/>
                <a:gd name="T60" fmla="*/ 140 w 148"/>
                <a:gd name="T61" fmla="*/ 1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161">
                  <a:moveTo>
                    <a:pt x="140" y="112"/>
                  </a:moveTo>
                  <a:cubicBezTo>
                    <a:pt x="125" y="105"/>
                    <a:pt x="109" y="100"/>
                    <a:pt x="92" y="98"/>
                  </a:cubicBezTo>
                  <a:cubicBezTo>
                    <a:pt x="93" y="94"/>
                    <a:pt x="93" y="90"/>
                    <a:pt x="94" y="86"/>
                  </a:cubicBezTo>
                  <a:cubicBezTo>
                    <a:pt x="98" y="84"/>
                    <a:pt x="100" y="81"/>
                    <a:pt x="100" y="78"/>
                  </a:cubicBezTo>
                  <a:cubicBezTo>
                    <a:pt x="101" y="74"/>
                    <a:pt x="101" y="71"/>
                    <a:pt x="102" y="67"/>
                  </a:cubicBezTo>
                  <a:cubicBezTo>
                    <a:pt x="102" y="67"/>
                    <a:pt x="103" y="68"/>
                    <a:pt x="104" y="68"/>
                  </a:cubicBezTo>
                  <a:cubicBezTo>
                    <a:pt x="105" y="68"/>
                    <a:pt x="107" y="67"/>
                    <a:pt x="107" y="65"/>
                  </a:cubicBezTo>
                  <a:cubicBezTo>
                    <a:pt x="109" y="48"/>
                    <a:pt x="109" y="48"/>
                    <a:pt x="109" y="48"/>
                  </a:cubicBezTo>
                  <a:cubicBezTo>
                    <a:pt x="109" y="47"/>
                    <a:pt x="108" y="45"/>
                    <a:pt x="106" y="45"/>
                  </a:cubicBezTo>
                  <a:cubicBezTo>
                    <a:pt x="105" y="45"/>
                    <a:pt x="105" y="45"/>
                    <a:pt x="104" y="45"/>
                  </a:cubicBezTo>
                  <a:cubicBezTo>
                    <a:pt x="105" y="42"/>
                    <a:pt x="105" y="39"/>
                    <a:pt x="105" y="36"/>
                  </a:cubicBezTo>
                  <a:cubicBezTo>
                    <a:pt x="106" y="31"/>
                    <a:pt x="108" y="20"/>
                    <a:pt x="99" y="12"/>
                  </a:cubicBezTo>
                  <a:cubicBezTo>
                    <a:pt x="87" y="0"/>
                    <a:pt x="61" y="0"/>
                    <a:pt x="48" y="12"/>
                  </a:cubicBezTo>
                  <a:cubicBezTo>
                    <a:pt x="40" y="20"/>
                    <a:pt x="42" y="31"/>
                    <a:pt x="43" y="36"/>
                  </a:cubicBezTo>
                  <a:cubicBezTo>
                    <a:pt x="43" y="39"/>
                    <a:pt x="43" y="42"/>
                    <a:pt x="44" y="45"/>
                  </a:cubicBezTo>
                  <a:cubicBezTo>
                    <a:pt x="43" y="45"/>
                    <a:pt x="42" y="45"/>
                    <a:pt x="42" y="45"/>
                  </a:cubicBezTo>
                  <a:cubicBezTo>
                    <a:pt x="40" y="45"/>
                    <a:pt x="39" y="47"/>
                    <a:pt x="39" y="48"/>
                  </a:cubicBezTo>
                  <a:cubicBezTo>
                    <a:pt x="41" y="65"/>
                    <a:pt x="41" y="65"/>
                    <a:pt x="41" y="65"/>
                  </a:cubicBezTo>
                  <a:cubicBezTo>
                    <a:pt x="41" y="67"/>
                    <a:pt x="42" y="68"/>
                    <a:pt x="44" y="68"/>
                  </a:cubicBezTo>
                  <a:cubicBezTo>
                    <a:pt x="45" y="68"/>
                    <a:pt x="46" y="67"/>
                    <a:pt x="46" y="67"/>
                  </a:cubicBezTo>
                  <a:cubicBezTo>
                    <a:pt x="47" y="71"/>
                    <a:pt x="47" y="74"/>
                    <a:pt x="47" y="78"/>
                  </a:cubicBezTo>
                  <a:cubicBezTo>
                    <a:pt x="48" y="81"/>
                    <a:pt x="50" y="84"/>
                    <a:pt x="54" y="86"/>
                  </a:cubicBezTo>
                  <a:cubicBezTo>
                    <a:pt x="54" y="90"/>
                    <a:pt x="55" y="94"/>
                    <a:pt x="56" y="98"/>
                  </a:cubicBezTo>
                  <a:cubicBezTo>
                    <a:pt x="39" y="100"/>
                    <a:pt x="23" y="105"/>
                    <a:pt x="8" y="112"/>
                  </a:cubicBezTo>
                  <a:cubicBezTo>
                    <a:pt x="3" y="114"/>
                    <a:pt x="0" y="121"/>
                    <a:pt x="0" y="126"/>
                  </a:cubicBezTo>
                  <a:cubicBezTo>
                    <a:pt x="1" y="132"/>
                    <a:pt x="1" y="138"/>
                    <a:pt x="2" y="144"/>
                  </a:cubicBezTo>
                  <a:cubicBezTo>
                    <a:pt x="3" y="149"/>
                    <a:pt x="7" y="154"/>
                    <a:pt x="12" y="155"/>
                  </a:cubicBezTo>
                  <a:cubicBezTo>
                    <a:pt x="53" y="161"/>
                    <a:pt x="95" y="161"/>
                    <a:pt x="136" y="155"/>
                  </a:cubicBezTo>
                  <a:cubicBezTo>
                    <a:pt x="141" y="154"/>
                    <a:pt x="145" y="149"/>
                    <a:pt x="146" y="144"/>
                  </a:cubicBezTo>
                  <a:cubicBezTo>
                    <a:pt x="147" y="138"/>
                    <a:pt x="147" y="132"/>
                    <a:pt x="148" y="126"/>
                  </a:cubicBezTo>
                  <a:cubicBezTo>
                    <a:pt x="148" y="121"/>
                    <a:pt x="145" y="114"/>
                    <a:pt x="140" y="112"/>
                  </a:cubicBezTo>
                  <a:close/>
                </a:path>
              </a:pathLst>
            </a:custGeom>
            <a:solidFill>
              <a:srgbClr val="61B23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endParaRPr>
            </a:p>
          </p:txBody>
        </p:sp>
        <p:sp>
          <p:nvSpPr>
            <p:cNvPr id="107" name="Freeform 100">
              <a:extLst>
                <a:ext uri="{FF2B5EF4-FFF2-40B4-BE49-F238E27FC236}">
                  <a16:creationId xmlns:a16="http://schemas.microsoft.com/office/drawing/2014/main" xmlns="" id="{BDA33906-F6B0-EB4B-A56A-18E7F9F1DC05}"/>
                </a:ext>
              </a:extLst>
            </p:cNvPr>
            <p:cNvSpPr>
              <a:spLocks/>
            </p:cNvSpPr>
            <p:nvPr/>
          </p:nvSpPr>
          <p:spPr bwMode="auto">
            <a:xfrm>
              <a:off x="8848726" y="1900238"/>
              <a:ext cx="280988" cy="242888"/>
            </a:xfrm>
            <a:custGeom>
              <a:avLst/>
              <a:gdLst>
                <a:gd name="T0" fmla="*/ 104 w 110"/>
                <a:gd name="T1" fmla="*/ 79 h 95"/>
                <a:gd name="T2" fmla="*/ 64 w 110"/>
                <a:gd name="T3" fmla="*/ 55 h 95"/>
                <a:gd name="T4" fmla="*/ 64 w 110"/>
                <a:gd name="T5" fmla="*/ 9 h 95"/>
                <a:gd name="T6" fmla="*/ 55 w 110"/>
                <a:gd name="T7" fmla="*/ 0 h 95"/>
                <a:gd name="T8" fmla="*/ 46 w 110"/>
                <a:gd name="T9" fmla="*/ 9 h 95"/>
                <a:gd name="T10" fmla="*/ 46 w 110"/>
                <a:gd name="T11" fmla="*/ 55 h 95"/>
                <a:gd name="T12" fmla="*/ 6 w 110"/>
                <a:gd name="T13" fmla="*/ 79 h 95"/>
                <a:gd name="T14" fmla="*/ 2 w 110"/>
                <a:gd name="T15" fmla="*/ 91 h 95"/>
                <a:gd name="T16" fmla="*/ 10 w 110"/>
                <a:gd name="T17" fmla="*/ 95 h 95"/>
                <a:gd name="T18" fmla="*/ 15 w 110"/>
                <a:gd name="T19" fmla="*/ 94 h 95"/>
                <a:gd name="T20" fmla="*/ 55 w 110"/>
                <a:gd name="T21" fmla="*/ 71 h 95"/>
                <a:gd name="T22" fmla="*/ 95 w 110"/>
                <a:gd name="T23" fmla="*/ 94 h 95"/>
                <a:gd name="T24" fmla="*/ 100 w 110"/>
                <a:gd name="T25" fmla="*/ 95 h 95"/>
                <a:gd name="T26" fmla="*/ 108 w 110"/>
                <a:gd name="T27" fmla="*/ 91 h 95"/>
                <a:gd name="T28" fmla="*/ 104 w 110"/>
                <a:gd name="T29" fmla="*/ 7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0" h="95">
                  <a:moveTo>
                    <a:pt x="104" y="79"/>
                  </a:moveTo>
                  <a:cubicBezTo>
                    <a:pt x="64" y="55"/>
                    <a:pt x="64" y="55"/>
                    <a:pt x="64" y="55"/>
                  </a:cubicBezTo>
                  <a:cubicBezTo>
                    <a:pt x="64" y="9"/>
                    <a:pt x="64" y="9"/>
                    <a:pt x="64" y="9"/>
                  </a:cubicBezTo>
                  <a:cubicBezTo>
                    <a:pt x="64" y="4"/>
                    <a:pt x="60" y="0"/>
                    <a:pt x="55" y="0"/>
                  </a:cubicBezTo>
                  <a:cubicBezTo>
                    <a:pt x="50" y="0"/>
                    <a:pt x="46" y="4"/>
                    <a:pt x="46" y="9"/>
                  </a:cubicBezTo>
                  <a:cubicBezTo>
                    <a:pt x="46" y="55"/>
                    <a:pt x="46" y="55"/>
                    <a:pt x="46" y="55"/>
                  </a:cubicBezTo>
                  <a:cubicBezTo>
                    <a:pt x="6" y="79"/>
                    <a:pt x="6" y="79"/>
                    <a:pt x="6" y="79"/>
                  </a:cubicBezTo>
                  <a:cubicBezTo>
                    <a:pt x="1" y="81"/>
                    <a:pt x="0" y="87"/>
                    <a:pt x="2" y="91"/>
                  </a:cubicBezTo>
                  <a:cubicBezTo>
                    <a:pt x="4" y="94"/>
                    <a:pt x="7" y="95"/>
                    <a:pt x="10" y="95"/>
                  </a:cubicBezTo>
                  <a:cubicBezTo>
                    <a:pt x="12" y="95"/>
                    <a:pt x="13" y="95"/>
                    <a:pt x="15" y="94"/>
                  </a:cubicBezTo>
                  <a:cubicBezTo>
                    <a:pt x="55" y="71"/>
                    <a:pt x="55" y="71"/>
                    <a:pt x="55" y="71"/>
                  </a:cubicBezTo>
                  <a:cubicBezTo>
                    <a:pt x="95" y="94"/>
                    <a:pt x="95" y="94"/>
                    <a:pt x="95" y="94"/>
                  </a:cubicBezTo>
                  <a:cubicBezTo>
                    <a:pt x="97" y="95"/>
                    <a:pt x="98" y="95"/>
                    <a:pt x="100" y="95"/>
                  </a:cubicBezTo>
                  <a:cubicBezTo>
                    <a:pt x="103" y="95"/>
                    <a:pt x="106" y="94"/>
                    <a:pt x="108" y="91"/>
                  </a:cubicBezTo>
                  <a:cubicBezTo>
                    <a:pt x="110" y="87"/>
                    <a:pt x="109" y="81"/>
                    <a:pt x="104" y="79"/>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endParaRPr>
            </a:p>
          </p:txBody>
        </p:sp>
      </p:grpSp>
      <p:grpSp>
        <p:nvGrpSpPr>
          <p:cNvPr id="108" name="组合 107">
            <a:extLst>
              <a:ext uri="{FF2B5EF4-FFF2-40B4-BE49-F238E27FC236}">
                <a16:creationId xmlns:a16="http://schemas.microsoft.com/office/drawing/2014/main" xmlns="" id="{9A5A8A77-6EAC-544E-AFCC-366D89A35A44}"/>
              </a:ext>
            </a:extLst>
          </p:cNvPr>
          <p:cNvGrpSpPr/>
          <p:nvPr/>
        </p:nvGrpSpPr>
        <p:grpSpPr>
          <a:xfrm>
            <a:off x="2007903" y="3976727"/>
            <a:ext cx="485495" cy="404191"/>
            <a:chOff x="8532813" y="1450975"/>
            <a:chExt cx="911225" cy="889001"/>
          </a:xfrm>
        </p:grpSpPr>
        <p:sp>
          <p:nvSpPr>
            <p:cNvPr id="109" name="Freeform 97">
              <a:extLst>
                <a:ext uri="{FF2B5EF4-FFF2-40B4-BE49-F238E27FC236}">
                  <a16:creationId xmlns:a16="http://schemas.microsoft.com/office/drawing/2014/main" xmlns="" id="{6EDE8BC2-AD36-7848-94AB-4529511EE5E6}"/>
                </a:ext>
              </a:extLst>
            </p:cNvPr>
            <p:cNvSpPr>
              <a:spLocks/>
            </p:cNvSpPr>
            <p:nvPr/>
          </p:nvSpPr>
          <p:spPr bwMode="auto">
            <a:xfrm>
              <a:off x="8532813" y="1928813"/>
              <a:ext cx="381000" cy="411163"/>
            </a:xfrm>
            <a:custGeom>
              <a:avLst/>
              <a:gdLst>
                <a:gd name="T0" fmla="*/ 140 w 149"/>
                <a:gd name="T1" fmla="*/ 112 h 161"/>
                <a:gd name="T2" fmla="*/ 93 w 149"/>
                <a:gd name="T3" fmla="*/ 98 h 161"/>
                <a:gd name="T4" fmla="*/ 94 w 149"/>
                <a:gd name="T5" fmla="*/ 86 h 161"/>
                <a:gd name="T6" fmla="*/ 101 w 149"/>
                <a:gd name="T7" fmla="*/ 78 h 161"/>
                <a:gd name="T8" fmla="*/ 102 w 149"/>
                <a:gd name="T9" fmla="*/ 67 h 161"/>
                <a:gd name="T10" fmla="*/ 104 w 149"/>
                <a:gd name="T11" fmla="*/ 68 h 161"/>
                <a:gd name="T12" fmla="*/ 108 w 149"/>
                <a:gd name="T13" fmla="*/ 65 h 161"/>
                <a:gd name="T14" fmla="*/ 109 w 149"/>
                <a:gd name="T15" fmla="*/ 48 h 161"/>
                <a:gd name="T16" fmla="*/ 107 w 149"/>
                <a:gd name="T17" fmla="*/ 45 h 161"/>
                <a:gd name="T18" fmla="*/ 105 w 149"/>
                <a:gd name="T19" fmla="*/ 45 h 161"/>
                <a:gd name="T20" fmla="*/ 106 w 149"/>
                <a:gd name="T21" fmla="*/ 36 h 161"/>
                <a:gd name="T22" fmla="*/ 100 w 149"/>
                <a:gd name="T23" fmla="*/ 12 h 161"/>
                <a:gd name="T24" fmla="*/ 49 w 149"/>
                <a:gd name="T25" fmla="*/ 12 h 161"/>
                <a:gd name="T26" fmla="*/ 43 w 149"/>
                <a:gd name="T27" fmla="*/ 36 h 161"/>
                <a:gd name="T28" fmla="*/ 44 w 149"/>
                <a:gd name="T29" fmla="*/ 45 h 161"/>
                <a:gd name="T30" fmla="*/ 42 w 149"/>
                <a:gd name="T31" fmla="*/ 45 h 161"/>
                <a:gd name="T32" fmla="*/ 39 w 149"/>
                <a:gd name="T33" fmla="*/ 48 h 161"/>
                <a:gd name="T34" fmla="*/ 41 w 149"/>
                <a:gd name="T35" fmla="*/ 65 h 161"/>
                <a:gd name="T36" fmla="*/ 45 w 149"/>
                <a:gd name="T37" fmla="*/ 68 h 161"/>
                <a:gd name="T38" fmla="*/ 47 w 149"/>
                <a:gd name="T39" fmla="*/ 67 h 161"/>
                <a:gd name="T40" fmla="*/ 48 w 149"/>
                <a:gd name="T41" fmla="*/ 78 h 161"/>
                <a:gd name="T42" fmla="*/ 54 w 149"/>
                <a:gd name="T43" fmla="*/ 86 h 161"/>
                <a:gd name="T44" fmla="*/ 56 w 149"/>
                <a:gd name="T45" fmla="*/ 98 h 161"/>
                <a:gd name="T46" fmla="*/ 8 w 149"/>
                <a:gd name="T47" fmla="*/ 112 h 161"/>
                <a:gd name="T48" fmla="*/ 1 w 149"/>
                <a:gd name="T49" fmla="*/ 126 h 161"/>
                <a:gd name="T50" fmla="*/ 2 w 149"/>
                <a:gd name="T51" fmla="*/ 143 h 161"/>
                <a:gd name="T52" fmla="*/ 12 w 149"/>
                <a:gd name="T53" fmla="*/ 154 h 161"/>
                <a:gd name="T54" fmla="*/ 137 w 149"/>
                <a:gd name="T55" fmla="*/ 154 h 161"/>
                <a:gd name="T56" fmla="*/ 146 w 149"/>
                <a:gd name="T57" fmla="*/ 143 h 161"/>
                <a:gd name="T58" fmla="*/ 148 w 149"/>
                <a:gd name="T59" fmla="*/ 126 h 161"/>
                <a:gd name="T60" fmla="*/ 140 w 149"/>
                <a:gd name="T61" fmla="*/ 1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161">
                  <a:moveTo>
                    <a:pt x="140" y="112"/>
                  </a:moveTo>
                  <a:cubicBezTo>
                    <a:pt x="125" y="104"/>
                    <a:pt x="109" y="100"/>
                    <a:pt x="93" y="98"/>
                  </a:cubicBezTo>
                  <a:cubicBezTo>
                    <a:pt x="93" y="94"/>
                    <a:pt x="94" y="90"/>
                    <a:pt x="94" y="86"/>
                  </a:cubicBezTo>
                  <a:cubicBezTo>
                    <a:pt x="98" y="84"/>
                    <a:pt x="101" y="80"/>
                    <a:pt x="101" y="78"/>
                  </a:cubicBezTo>
                  <a:cubicBezTo>
                    <a:pt x="101" y="74"/>
                    <a:pt x="102" y="70"/>
                    <a:pt x="102" y="67"/>
                  </a:cubicBezTo>
                  <a:cubicBezTo>
                    <a:pt x="103" y="67"/>
                    <a:pt x="103" y="68"/>
                    <a:pt x="104" y="68"/>
                  </a:cubicBezTo>
                  <a:cubicBezTo>
                    <a:pt x="106" y="68"/>
                    <a:pt x="107" y="67"/>
                    <a:pt x="108" y="65"/>
                  </a:cubicBezTo>
                  <a:cubicBezTo>
                    <a:pt x="109" y="48"/>
                    <a:pt x="109" y="48"/>
                    <a:pt x="109" y="48"/>
                  </a:cubicBezTo>
                  <a:cubicBezTo>
                    <a:pt x="110" y="46"/>
                    <a:pt x="108" y="45"/>
                    <a:pt x="107" y="45"/>
                  </a:cubicBezTo>
                  <a:cubicBezTo>
                    <a:pt x="106" y="45"/>
                    <a:pt x="105" y="45"/>
                    <a:pt x="105" y="45"/>
                  </a:cubicBezTo>
                  <a:cubicBezTo>
                    <a:pt x="105" y="42"/>
                    <a:pt x="105" y="39"/>
                    <a:pt x="106" y="36"/>
                  </a:cubicBezTo>
                  <a:cubicBezTo>
                    <a:pt x="106" y="31"/>
                    <a:pt x="108" y="20"/>
                    <a:pt x="100" y="12"/>
                  </a:cubicBezTo>
                  <a:cubicBezTo>
                    <a:pt x="88" y="0"/>
                    <a:pt x="61" y="0"/>
                    <a:pt x="49" y="12"/>
                  </a:cubicBezTo>
                  <a:cubicBezTo>
                    <a:pt x="41" y="20"/>
                    <a:pt x="43" y="31"/>
                    <a:pt x="43" y="36"/>
                  </a:cubicBezTo>
                  <a:cubicBezTo>
                    <a:pt x="43" y="39"/>
                    <a:pt x="44" y="42"/>
                    <a:pt x="44" y="45"/>
                  </a:cubicBezTo>
                  <a:cubicBezTo>
                    <a:pt x="44" y="45"/>
                    <a:pt x="43" y="45"/>
                    <a:pt x="42" y="45"/>
                  </a:cubicBezTo>
                  <a:cubicBezTo>
                    <a:pt x="41" y="45"/>
                    <a:pt x="39" y="46"/>
                    <a:pt x="39" y="48"/>
                  </a:cubicBezTo>
                  <a:cubicBezTo>
                    <a:pt x="41" y="65"/>
                    <a:pt x="41" y="65"/>
                    <a:pt x="41" y="65"/>
                  </a:cubicBezTo>
                  <a:cubicBezTo>
                    <a:pt x="41" y="67"/>
                    <a:pt x="43" y="68"/>
                    <a:pt x="45" y="68"/>
                  </a:cubicBezTo>
                  <a:cubicBezTo>
                    <a:pt x="45" y="68"/>
                    <a:pt x="46" y="67"/>
                    <a:pt x="47" y="67"/>
                  </a:cubicBezTo>
                  <a:cubicBezTo>
                    <a:pt x="47" y="70"/>
                    <a:pt x="47" y="74"/>
                    <a:pt x="48" y="78"/>
                  </a:cubicBezTo>
                  <a:cubicBezTo>
                    <a:pt x="48" y="80"/>
                    <a:pt x="51" y="84"/>
                    <a:pt x="54" y="86"/>
                  </a:cubicBezTo>
                  <a:cubicBezTo>
                    <a:pt x="55" y="90"/>
                    <a:pt x="56" y="94"/>
                    <a:pt x="56" y="98"/>
                  </a:cubicBezTo>
                  <a:cubicBezTo>
                    <a:pt x="40" y="100"/>
                    <a:pt x="24" y="104"/>
                    <a:pt x="8" y="112"/>
                  </a:cubicBezTo>
                  <a:cubicBezTo>
                    <a:pt x="4" y="114"/>
                    <a:pt x="0" y="121"/>
                    <a:pt x="1" y="126"/>
                  </a:cubicBezTo>
                  <a:cubicBezTo>
                    <a:pt x="1" y="132"/>
                    <a:pt x="2" y="138"/>
                    <a:pt x="2" y="143"/>
                  </a:cubicBezTo>
                  <a:cubicBezTo>
                    <a:pt x="3" y="148"/>
                    <a:pt x="7" y="154"/>
                    <a:pt x="12" y="154"/>
                  </a:cubicBezTo>
                  <a:cubicBezTo>
                    <a:pt x="54" y="161"/>
                    <a:pt x="95" y="161"/>
                    <a:pt x="137" y="154"/>
                  </a:cubicBezTo>
                  <a:cubicBezTo>
                    <a:pt x="141" y="154"/>
                    <a:pt x="146" y="148"/>
                    <a:pt x="146" y="143"/>
                  </a:cubicBezTo>
                  <a:cubicBezTo>
                    <a:pt x="147" y="138"/>
                    <a:pt x="148" y="132"/>
                    <a:pt x="148" y="126"/>
                  </a:cubicBezTo>
                  <a:cubicBezTo>
                    <a:pt x="149" y="121"/>
                    <a:pt x="145" y="114"/>
                    <a:pt x="140" y="112"/>
                  </a:cubicBezTo>
                  <a:close/>
                </a:path>
              </a:pathLst>
            </a:custGeom>
            <a:solidFill>
              <a:srgbClr val="61B23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endParaRPr>
            </a:p>
          </p:txBody>
        </p:sp>
        <p:sp>
          <p:nvSpPr>
            <p:cNvPr id="110" name="Freeform 98">
              <a:extLst>
                <a:ext uri="{FF2B5EF4-FFF2-40B4-BE49-F238E27FC236}">
                  <a16:creationId xmlns:a16="http://schemas.microsoft.com/office/drawing/2014/main" xmlns="" id="{8EA17CE1-0CB6-EF45-BFA4-2D92D1373CA3}"/>
                </a:ext>
              </a:extLst>
            </p:cNvPr>
            <p:cNvSpPr>
              <a:spLocks/>
            </p:cNvSpPr>
            <p:nvPr/>
          </p:nvSpPr>
          <p:spPr bwMode="auto">
            <a:xfrm>
              <a:off x="9063038" y="1928813"/>
              <a:ext cx="381000" cy="411163"/>
            </a:xfrm>
            <a:custGeom>
              <a:avLst/>
              <a:gdLst>
                <a:gd name="T0" fmla="*/ 140 w 149"/>
                <a:gd name="T1" fmla="*/ 112 h 161"/>
                <a:gd name="T2" fmla="*/ 93 w 149"/>
                <a:gd name="T3" fmla="*/ 98 h 161"/>
                <a:gd name="T4" fmla="*/ 95 w 149"/>
                <a:gd name="T5" fmla="*/ 86 h 161"/>
                <a:gd name="T6" fmla="*/ 101 w 149"/>
                <a:gd name="T7" fmla="*/ 78 h 161"/>
                <a:gd name="T8" fmla="*/ 102 w 149"/>
                <a:gd name="T9" fmla="*/ 67 h 161"/>
                <a:gd name="T10" fmla="*/ 104 w 149"/>
                <a:gd name="T11" fmla="*/ 68 h 161"/>
                <a:gd name="T12" fmla="*/ 108 w 149"/>
                <a:gd name="T13" fmla="*/ 65 h 161"/>
                <a:gd name="T14" fmla="*/ 109 w 149"/>
                <a:gd name="T15" fmla="*/ 48 h 161"/>
                <a:gd name="T16" fmla="*/ 107 w 149"/>
                <a:gd name="T17" fmla="*/ 45 h 161"/>
                <a:gd name="T18" fmla="*/ 105 w 149"/>
                <a:gd name="T19" fmla="*/ 45 h 161"/>
                <a:gd name="T20" fmla="*/ 106 w 149"/>
                <a:gd name="T21" fmla="*/ 36 h 161"/>
                <a:gd name="T22" fmla="*/ 100 w 149"/>
                <a:gd name="T23" fmla="*/ 12 h 161"/>
                <a:gd name="T24" fmla="*/ 49 w 149"/>
                <a:gd name="T25" fmla="*/ 12 h 161"/>
                <a:gd name="T26" fmla="*/ 43 w 149"/>
                <a:gd name="T27" fmla="*/ 36 h 161"/>
                <a:gd name="T28" fmla="*/ 44 w 149"/>
                <a:gd name="T29" fmla="*/ 45 h 161"/>
                <a:gd name="T30" fmla="*/ 42 w 149"/>
                <a:gd name="T31" fmla="*/ 45 h 161"/>
                <a:gd name="T32" fmla="*/ 40 w 149"/>
                <a:gd name="T33" fmla="*/ 48 h 161"/>
                <a:gd name="T34" fmla="*/ 41 w 149"/>
                <a:gd name="T35" fmla="*/ 65 h 161"/>
                <a:gd name="T36" fmla="*/ 45 w 149"/>
                <a:gd name="T37" fmla="*/ 68 h 161"/>
                <a:gd name="T38" fmla="*/ 47 w 149"/>
                <a:gd name="T39" fmla="*/ 67 h 161"/>
                <a:gd name="T40" fmla="*/ 48 w 149"/>
                <a:gd name="T41" fmla="*/ 78 h 161"/>
                <a:gd name="T42" fmla="*/ 54 w 149"/>
                <a:gd name="T43" fmla="*/ 86 h 161"/>
                <a:gd name="T44" fmla="*/ 56 w 149"/>
                <a:gd name="T45" fmla="*/ 98 h 161"/>
                <a:gd name="T46" fmla="*/ 9 w 149"/>
                <a:gd name="T47" fmla="*/ 112 h 161"/>
                <a:gd name="T48" fmla="*/ 1 w 149"/>
                <a:gd name="T49" fmla="*/ 126 h 161"/>
                <a:gd name="T50" fmla="*/ 3 w 149"/>
                <a:gd name="T51" fmla="*/ 143 h 161"/>
                <a:gd name="T52" fmla="*/ 12 w 149"/>
                <a:gd name="T53" fmla="*/ 154 h 161"/>
                <a:gd name="T54" fmla="*/ 137 w 149"/>
                <a:gd name="T55" fmla="*/ 154 h 161"/>
                <a:gd name="T56" fmla="*/ 146 w 149"/>
                <a:gd name="T57" fmla="*/ 143 h 161"/>
                <a:gd name="T58" fmla="*/ 148 w 149"/>
                <a:gd name="T59" fmla="*/ 126 h 161"/>
                <a:gd name="T60" fmla="*/ 140 w 149"/>
                <a:gd name="T61" fmla="*/ 1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161">
                  <a:moveTo>
                    <a:pt x="140" y="112"/>
                  </a:moveTo>
                  <a:cubicBezTo>
                    <a:pt x="125" y="104"/>
                    <a:pt x="109" y="100"/>
                    <a:pt x="93" y="98"/>
                  </a:cubicBezTo>
                  <a:cubicBezTo>
                    <a:pt x="93" y="94"/>
                    <a:pt x="94" y="90"/>
                    <a:pt x="95" y="86"/>
                  </a:cubicBezTo>
                  <a:cubicBezTo>
                    <a:pt x="98" y="84"/>
                    <a:pt x="101" y="80"/>
                    <a:pt x="101" y="78"/>
                  </a:cubicBezTo>
                  <a:cubicBezTo>
                    <a:pt x="101" y="74"/>
                    <a:pt x="102" y="70"/>
                    <a:pt x="102" y="67"/>
                  </a:cubicBezTo>
                  <a:cubicBezTo>
                    <a:pt x="103" y="67"/>
                    <a:pt x="103" y="68"/>
                    <a:pt x="104" y="68"/>
                  </a:cubicBezTo>
                  <a:cubicBezTo>
                    <a:pt x="106" y="68"/>
                    <a:pt x="108" y="67"/>
                    <a:pt x="108" y="65"/>
                  </a:cubicBezTo>
                  <a:cubicBezTo>
                    <a:pt x="109" y="48"/>
                    <a:pt x="109" y="48"/>
                    <a:pt x="109" y="48"/>
                  </a:cubicBezTo>
                  <a:cubicBezTo>
                    <a:pt x="110" y="46"/>
                    <a:pt x="108" y="45"/>
                    <a:pt x="107" y="45"/>
                  </a:cubicBezTo>
                  <a:cubicBezTo>
                    <a:pt x="106" y="45"/>
                    <a:pt x="105" y="45"/>
                    <a:pt x="105" y="45"/>
                  </a:cubicBezTo>
                  <a:cubicBezTo>
                    <a:pt x="105" y="42"/>
                    <a:pt x="106" y="39"/>
                    <a:pt x="106" y="36"/>
                  </a:cubicBezTo>
                  <a:cubicBezTo>
                    <a:pt x="106" y="31"/>
                    <a:pt x="108" y="20"/>
                    <a:pt x="100" y="12"/>
                  </a:cubicBezTo>
                  <a:cubicBezTo>
                    <a:pt x="88" y="0"/>
                    <a:pt x="61" y="0"/>
                    <a:pt x="49" y="12"/>
                  </a:cubicBezTo>
                  <a:cubicBezTo>
                    <a:pt x="41" y="20"/>
                    <a:pt x="43" y="31"/>
                    <a:pt x="43" y="36"/>
                  </a:cubicBezTo>
                  <a:cubicBezTo>
                    <a:pt x="43" y="39"/>
                    <a:pt x="44" y="42"/>
                    <a:pt x="44" y="45"/>
                  </a:cubicBezTo>
                  <a:cubicBezTo>
                    <a:pt x="44" y="45"/>
                    <a:pt x="43" y="45"/>
                    <a:pt x="42" y="45"/>
                  </a:cubicBezTo>
                  <a:cubicBezTo>
                    <a:pt x="41" y="45"/>
                    <a:pt x="39" y="46"/>
                    <a:pt x="40" y="48"/>
                  </a:cubicBezTo>
                  <a:cubicBezTo>
                    <a:pt x="41" y="65"/>
                    <a:pt x="41" y="65"/>
                    <a:pt x="41" y="65"/>
                  </a:cubicBezTo>
                  <a:cubicBezTo>
                    <a:pt x="41" y="67"/>
                    <a:pt x="43" y="68"/>
                    <a:pt x="45" y="68"/>
                  </a:cubicBezTo>
                  <a:cubicBezTo>
                    <a:pt x="46" y="68"/>
                    <a:pt x="46" y="67"/>
                    <a:pt x="47" y="67"/>
                  </a:cubicBezTo>
                  <a:cubicBezTo>
                    <a:pt x="47" y="70"/>
                    <a:pt x="48" y="74"/>
                    <a:pt x="48" y="78"/>
                  </a:cubicBezTo>
                  <a:cubicBezTo>
                    <a:pt x="48" y="80"/>
                    <a:pt x="51" y="84"/>
                    <a:pt x="54" y="86"/>
                  </a:cubicBezTo>
                  <a:cubicBezTo>
                    <a:pt x="55" y="90"/>
                    <a:pt x="56" y="94"/>
                    <a:pt x="56" y="98"/>
                  </a:cubicBezTo>
                  <a:cubicBezTo>
                    <a:pt x="40" y="100"/>
                    <a:pt x="24" y="104"/>
                    <a:pt x="9" y="112"/>
                  </a:cubicBezTo>
                  <a:cubicBezTo>
                    <a:pt x="4" y="114"/>
                    <a:pt x="0" y="121"/>
                    <a:pt x="1" y="126"/>
                  </a:cubicBezTo>
                  <a:cubicBezTo>
                    <a:pt x="1" y="132"/>
                    <a:pt x="2" y="138"/>
                    <a:pt x="3" y="143"/>
                  </a:cubicBezTo>
                  <a:cubicBezTo>
                    <a:pt x="3" y="148"/>
                    <a:pt x="7" y="154"/>
                    <a:pt x="12" y="154"/>
                  </a:cubicBezTo>
                  <a:cubicBezTo>
                    <a:pt x="54" y="161"/>
                    <a:pt x="95" y="161"/>
                    <a:pt x="137" y="154"/>
                  </a:cubicBezTo>
                  <a:cubicBezTo>
                    <a:pt x="142" y="154"/>
                    <a:pt x="146" y="148"/>
                    <a:pt x="146" y="143"/>
                  </a:cubicBezTo>
                  <a:cubicBezTo>
                    <a:pt x="147" y="138"/>
                    <a:pt x="148" y="132"/>
                    <a:pt x="148" y="126"/>
                  </a:cubicBezTo>
                  <a:cubicBezTo>
                    <a:pt x="149" y="121"/>
                    <a:pt x="145" y="114"/>
                    <a:pt x="140" y="112"/>
                  </a:cubicBezTo>
                  <a:close/>
                </a:path>
              </a:pathLst>
            </a:custGeom>
            <a:solidFill>
              <a:srgbClr val="61B230">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endParaRPr>
            </a:p>
          </p:txBody>
        </p:sp>
        <p:sp>
          <p:nvSpPr>
            <p:cNvPr id="111" name="Freeform 99">
              <a:extLst>
                <a:ext uri="{FF2B5EF4-FFF2-40B4-BE49-F238E27FC236}">
                  <a16:creationId xmlns:a16="http://schemas.microsoft.com/office/drawing/2014/main" xmlns="" id="{AD07589E-2CF7-3843-8E35-7E393AB807E4}"/>
                </a:ext>
              </a:extLst>
            </p:cNvPr>
            <p:cNvSpPr>
              <a:spLocks/>
            </p:cNvSpPr>
            <p:nvPr/>
          </p:nvSpPr>
          <p:spPr bwMode="auto">
            <a:xfrm>
              <a:off x="8799513" y="1450975"/>
              <a:ext cx="377825" cy="411163"/>
            </a:xfrm>
            <a:custGeom>
              <a:avLst/>
              <a:gdLst>
                <a:gd name="T0" fmla="*/ 140 w 148"/>
                <a:gd name="T1" fmla="*/ 112 h 161"/>
                <a:gd name="T2" fmla="*/ 92 w 148"/>
                <a:gd name="T3" fmla="*/ 98 h 161"/>
                <a:gd name="T4" fmla="*/ 94 w 148"/>
                <a:gd name="T5" fmla="*/ 86 h 161"/>
                <a:gd name="T6" fmla="*/ 100 w 148"/>
                <a:gd name="T7" fmla="*/ 78 h 161"/>
                <a:gd name="T8" fmla="*/ 102 w 148"/>
                <a:gd name="T9" fmla="*/ 67 h 161"/>
                <a:gd name="T10" fmla="*/ 104 w 148"/>
                <a:gd name="T11" fmla="*/ 68 h 161"/>
                <a:gd name="T12" fmla="*/ 107 w 148"/>
                <a:gd name="T13" fmla="*/ 65 h 161"/>
                <a:gd name="T14" fmla="*/ 109 w 148"/>
                <a:gd name="T15" fmla="*/ 48 h 161"/>
                <a:gd name="T16" fmla="*/ 106 w 148"/>
                <a:gd name="T17" fmla="*/ 45 h 161"/>
                <a:gd name="T18" fmla="*/ 104 w 148"/>
                <a:gd name="T19" fmla="*/ 45 h 161"/>
                <a:gd name="T20" fmla="*/ 105 w 148"/>
                <a:gd name="T21" fmla="*/ 36 h 161"/>
                <a:gd name="T22" fmla="*/ 99 w 148"/>
                <a:gd name="T23" fmla="*/ 12 h 161"/>
                <a:gd name="T24" fmla="*/ 48 w 148"/>
                <a:gd name="T25" fmla="*/ 12 h 161"/>
                <a:gd name="T26" fmla="*/ 43 w 148"/>
                <a:gd name="T27" fmla="*/ 36 h 161"/>
                <a:gd name="T28" fmla="*/ 44 w 148"/>
                <a:gd name="T29" fmla="*/ 45 h 161"/>
                <a:gd name="T30" fmla="*/ 42 w 148"/>
                <a:gd name="T31" fmla="*/ 45 h 161"/>
                <a:gd name="T32" fmla="*/ 39 w 148"/>
                <a:gd name="T33" fmla="*/ 48 h 161"/>
                <a:gd name="T34" fmla="*/ 41 w 148"/>
                <a:gd name="T35" fmla="*/ 65 h 161"/>
                <a:gd name="T36" fmla="*/ 44 w 148"/>
                <a:gd name="T37" fmla="*/ 68 h 161"/>
                <a:gd name="T38" fmla="*/ 46 w 148"/>
                <a:gd name="T39" fmla="*/ 67 h 161"/>
                <a:gd name="T40" fmla="*/ 47 w 148"/>
                <a:gd name="T41" fmla="*/ 78 h 161"/>
                <a:gd name="T42" fmla="*/ 54 w 148"/>
                <a:gd name="T43" fmla="*/ 86 h 161"/>
                <a:gd name="T44" fmla="*/ 56 w 148"/>
                <a:gd name="T45" fmla="*/ 98 h 161"/>
                <a:gd name="T46" fmla="*/ 8 w 148"/>
                <a:gd name="T47" fmla="*/ 112 h 161"/>
                <a:gd name="T48" fmla="*/ 0 w 148"/>
                <a:gd name="T49" fmla="*/ 126 h 161"/>
                <a:gd name="T50" fmla="*/ 2 w 148"/>
                <a:gd name="T51" fmla="*/ 144 h 161"/>
                <a:gd name="T52" fmla="*/ 12 w 148"/>
                <a:gd name="T53" fmla="*/ 155 h 161"/>
                <a:gd name="T54" fmla="*/ 136 w 148"/>
                <a:gd name="T55" fmla="*/ 155 h 161"/>
                <a:gd name="T56" fmla="*/ 146 w 148"/>
                <a:gd name="T57" fmla="*/ 144 h 161"/>
                <a:gd name="T58" fmla="*/ 148 w 148"/>
                <a:gd name="T59" fmla="*/ 126 h 161"/>
                <a:gd name="T60" fmla="*/ 140 w 148"/>
                <a:gd name="T61" fmla="*/ 1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161">
                  <a:moveTo>
                    <a:pt x="140" y="112"/>
                  </a:moveTo>
                  <a:cubicBezTo>
                    <a:pt x="125" y="105"/>
                    <a:pt x="109" y="100"/>
                    <a:pt x="92" y="98"/>
                  </a:cubicBezTo>
                  <a:cubicBezTo>
                    <a:pt x="93" y="94"/>
                    <a:pt x="93" y="90"/>
                    <a:pt x="94" y="86"/>
                  </a:cubicBezTo>
                  <a:cubicBezTo>
                    <a:pt x="98" y="84"/>
                    <a:pt x="100" y="81"/>
                    <a:pt x="100" y="78"/>
                  </a:cubicBezTo>
                  <a:cubicBezTo>
                    <a:pt x="101" y="74"/>
                    <a:pt x="101" y="71"/>
                    <a:pt x="102" y="67"/>
                  </a:cubicBezTo>
                  <a:cubicBezTo>
                    <a:pt x="102" y="67"/>
                    <a:pt x="103" y="68"/>
                    <a:pt x="104" y="68"/>
                  </a:cubicBezTo>
                  <a:cubicBezTo>
                    <a:pt x="105" y="68"/>
                    <a:pt x="107" y="67"/>
                    <a:pt x="107" y="65"/>
                  </a:cubicBezTo>
                  <a:cubicBezTo>
                    <a:pt x="109" y="48"/>
                    <a:pt x="109" y="48"/>
                    <a:pt x="109" y="48"/>
                  </a:cubicBezTo>
                  <a:cubicBezTo>
                    <a:pt x="109" y="47"/>
                    <a:pt x="108" y="45"/>
                    <a:pt x="106" y="45"/>
                  </a:cubicBezTo>
                  <a:cubicBezTo>
                    <a:pt x="105" y="45"/>
                    <a:pt x="105" y="45"/>
                    <a:pt x="104" y="45"/>
                  </a:cubicBezTo>
                  <a:cubicBezTo>
                    <a:pt x="105" y="42"/>
                    <a:pt x="105" y="39"/>
                    <a:pt x="105" y="36"/>
                  </a:cubicBezTo>
                  <a:cubicBezTo>
                    <a:pt x="106" y="31"/>
                    <a:pt x="108" y="20"/>
                    <a:pt x="99" y="12"/>
                  </a:cubicBezTo>
                  <a:cubicBezTo>
                    <a:pt x="87" y="0"/>
                    <a:pt x="61" y="0"/>
                    <a:pt x="48" y="12"/>
                  </a:cubicBezTo>
                  <a:cubicBezTo>
                    <a:pt x="40" y="20"/>
                    <a:pt x="42" y="31"/>
                    <a:pt x="43" y="36"/>
                  </a:cubicBezTo>
                  <a:cubicBezTo>
                    <a:pt x="43" y="39"/>
                    <a:pt x="43" y="42"/>
                    <a:pt x="44" y="45"/>
                  </a:cubicBezTo>
                  <a:cubicBezTo>
                    <a:pt x="43" y="45"/>
                    <a:pt x="42" y="45"/>
                    <a:pt x="42" y="45"/>
                  </a:cubicBezTo>
                  <a:cubicBezTo>
                    <a:pt x="40" y="45"/>
                    <a:pt x="39" y="47"/>
                    <a:pt x="39" y="48"/>
                  </a:cubicBezTo>
                  <a:cubicBezTo>
                    <a:pt x="41" y="65"/>
                    <a:pt x="41" y="65"/>
                    <a:pt x="41" y="65"/>
                  </a:cubicBezTo>
                  <a:cubicBezTo>
                    <a:pt x="41" y="67"/>
                    <a:pt x="42" y="68"/>
                    <a:pt x="44" y="68"/>
                  </a:cubicBezTo>
                  <a:cubicBezTo>
                    <a:pt x="45" y="68"/>
                    <a:pt x="46" y="67"/>
                    <a:pt x="46" y="67"/>
                  </a:cubicBezTo>
                  <a:cubicBezTo>
                    <a:pt x="47" y="71"/>
                    <a:pt x="47" y="74"/>
                    <a:pt x="47" y="78"/>
                  </a:cubicBezTo>
                  <a:cubicBezTo>
                    <a:pt x="48" y="81"/>
                    <a:pt x="50" y="84"/>
                    <a:pt x="54" y="86"/>
                  </a:cubicBezTo>
                  <a:cubicBezTo>
                    <a:pt x="54" y="90"/>
                    <a:pt x="55" y="94"/>
                    <a:pt x="56" y="98"/>
                  </a:cubicBezTo>
                  <a:cubicBezTo>
                    <a:pt x="39" y="100"/>
                    <a:pt x="23" y="105"/>
                    <a:pt x="8" y="112"/>
                  </a:cubicBezTo>
                  <a:cubicBezTo>
                    <a:pt x="3" y="114"/>
                    <a:pt x="0" y="121"/>
                    <a:pt x="0" y="126"/>
                  </a:cubicBezTo>
                  <a:cubicBezTo>
                    <a:pt x="1" y="132"/>
                    <a:pt x="1" y="138"/>
                    <a:pt x="2" y="144"/>
                  </a:cubicBezTo>
                  <a:cubicBezTo>
                    <a:pt x="3" y="149"/>
                    <a:pt x="7" y="154"/>
                    <a:pt x="12" y="155"/>
                  </a:cubicBezTo>
                  <a:cubicBezTo>
                    <a:pt x="53" y="161"/>
                    <a:pt x="95" y="161"/>
                    <a:pt x="136" y="155"/>
                  </a:cubicBezTo>
                  <a:cubicBezTo>
                    <a:pt x="141" y="154"/>
                    <a:pt x="145" y="149"/>
                    <a:pt x="146" y="144"/>
                  </a:cubicBezTo>
                  <a:cubicBezTo>
                    <a:pt x="147" y="138"/>
                    <a:pt x="147" y="132"/>
                    <a:pt x="148" y="126"/>
                  </a:cubicBezTo>
                  <a:cubicBezTo>
                    <a:pt x="148" y="121"/>
                    <a:pt x="145" y="114"/>
                    <a:pt x="140" y="112"/>
                  </a:cubicBezTo>
                  <a:close/>
                </a:path>
              </a:pathLst>
            </a:custGeom>
            <a:solidFill>
              <a:srgbClr val="61B23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endParaRPr>
            </a:p>
          </p:txBody>
        </p:sp>
        <p:sp>
          <p:nvSpPr>
            <p:cNvPr id="112" name="Freeform 100">
              <a:extLst>
                <a:ext uri="{FF2B5EF4-FFF2-40B4-BE49-F238E27FC236}">
                  <a16:creationId xmlns:a16="http://schemas.microsoft.com/office/drawing/2014/main" xmlns="" id="{BDA33906-F6B0-EB4B-A56A-18E7F9F1DC05}"/>
                </a:ext>
              </a:extLst>
            </p:cNvPr>
            <p:cNvSpPr>
              <a:spLocks/>
            </p:cNvSpPr>
            <p:nvPr/>
          </p:nvSpPr>
          <p:spPr bwMode="auto">
            <a:xfrm>
              <a:off x="8848726" y="1900238"/>
              <a:ext cx="280988" cy="242888"/>
            </a:xfrm>
            <a:custGeom>
              <a:avLst/>
              <a:gdLst>
                <a:gd name="T0" fmla="*/ 104 w 110"/>
                <a:gd name="T1" fmla="*/ 79 h 95"/>
                <a:gd name="T2" fmla="*/ 64 w 110"/>
                <a:gd name="T3" fmla="*/ 55 h 95"/>
                <a:gd name="T4" fmla="*/ 64 w 110"/>
                <a:gd name="T5" fmla="*/ 9 h 95"/>
                <a:gd name="T6" fmla="*/ 55 w 110"/>
                <a:gd name="T7" fmla="*/ 0 h 95"/>
                <a:gd name="T8" fmla="*/ 46 w 110"/>
                <a:gd name="T9" fmla="*/ 9 h 95"/>
                <a:gd name="T10" fmla="*/ 46 w 110"/>
                <a:gd name="T11" fmla="*/ 55 h 95"/>
                <a:gd name="T12" fmla="*/ 6 w 110"/>
                <a:gd name="T13" fmla="*/ 79 h 95"/>
                <a:gd name="T14" fmla="*/ 2 w 110"/>
                <a:gd name="T15" fmla="*/ 91 h 95"/>
                <a:gd name="T16" fmla="*/ 10 w 110"/>
                <a:gd name="T17" fmla="*/ 95 h 95"/>
                <a:gd name="T18" fmla="*/ 15 w 110"/>
                <a:gd name="T19" fmla="*/ 94 h 95"/>
                <a:gd name="T20" fmla="*/ 55 w 110"/>
                <a:gd name="T21" fmla="*/ 71 h 95"/>
                <a:gd name="T22" fmla="*/ 95 w 110"/>
                <a:gd name="T23" fmla="*/ 94 h 95"/>
                <a:gd name="T24" fmla="*/ 100 w 110"/>
                <a:gd name="T25" fmla="*/ 95 h 95"/>
                <a:gd name="T26" fmla="*/ 108 w 110"/>
                <a:gd name="T27" fmla="*/ 91 h 95"/>
                <a:gd name="T28" fmla="*/ 104 w 110"/>
                <a:gd name="T29" fmla="*/ 7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0" h="95">
                  <a:moveTo>
                    <a:pt x="104" y="79"/>
                  </a:moveTo>
                  <a:cubicBezTo>
                    <a:pt x="64" y="55"/>
                    <a:pt x="64" y="55"/>
                    <a:pt x="64" y="55"/>
                  </a:cubicBezTo>
                  <a:cubicBezTo>
                    <a:pt x="64" y="9"/>
                    <a:pt x="64" y="9"/>
                    <a:pt x="64" y="9"/>
                  </a:cubicBezTo>
                  <a:cubicBezTo>
                    <a:pt x="64" y="4"/>
                    <a:pt x="60" y="0"/>
                    <a:pt x="55" y="0"/>
                  </a:cubicBezTo>
                  <a:cubicBezTo>
                    <a:pt x="50" y="0"/>
                    <a:pt x="46" y="4"/>
                    <a:pt x="46" y="9"/>
                  </a:cubicBezTo>
                  <a:cubicBezTo>
                    <a:pt x="46" y="55"/>
                    <a:pt x="46" y="55"/>
                    <a:pt x="46" y="55"/>
                  </a:cubicBezTo>
                  <a:cubicBezTo>
                    <a:pt x="6" y="79"/>
                    <a:pt x="6" y="79"/>
                    <a:pt x="6" y="79"/>
                  </a:cubicBezTo>
                  <a:cubicBezTo>
                    <a:pt x="1" y="81"/>
                    <a:pt x="0" y="87"/>
                    <a:pt x="2" y="91"/>
                  </a:cubicBezTo>
                  <a:cubicBezTo>
                    <a:pt x="4" y="94"/>
                    <a:pt x="7" y="95"/>
                    <a:pt x="10" y="95"/>
                  </a:cubicBezTo>
                  <a:cubicBezTo>
                    <a:pt x="12" y="95"/>
                    <a:pt x="13" y="95"/>
                    <a:pt x="15" y="94"/>
                  </a:cubicBezTo>
                  <a:cubicBezTo>
                    <a:pt x="55" y="71"/>
                    <a:pt x="55" y="71"/>
                    <a:pt x="55" y="71"/>
                  </a:cubicBezTo>
                  <a:cubicBezTo>
                    <a:pt x="95" y="94"/>
                    <a:pt x="95" y="94"/>
                    <a:pt x="95" y="94"/>
                  </a:cubicBezTo>
                  <a:cubicBezTo>
                    <a:pt x="97" y="95"/>
                    <a:pt x="98" y="95"/>
                    <a:pt x="100" y="95"/>
                  </a:cubicBezTo>
                  <a:cubicBezTo>
                    <a:pt x="103" y="95"/>
                    <a:pt x="106" y="94"/>
                    <a:pt x="108" y="91"/>
                  </a:cubicBezTo>
                  <a:cubicBezTo>
                    <a:pt x="110" y="87"/>
                    <a:pt x="109" y="81"/>
                    <a:pt x="104" y="79"/>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endParaRPr>
            </a:p>
          </p:txBody>
        </p:sp>
      </p:grpSp>
      <p:sp>
        <p:nvSpPr>
          <p:cNvPr id="113" name="文本框 112"/>
          <p:cNvSpPr txBox="1"/>
          <p:nvPr/>
        </p:nvSpPr>
        <p:spPr>
          <a:xfrm>
            <a:off x="10903800" y="1602653"/>
            <a:ext cx="814264" cy="369332"/>
          </a:xfrm>
          <a:prstGeom prst="rect">
            <a:avLst/>
          </a:prstGeom>
          <a:noFill/>
        </p:spPr>
        <p:txBody>
          <a:bodyPr wrap="square" rtlCol="0">
            <a:spAutoFit/>
          </a:bodyPr>
          <a:lstStyle/>
          <a:p>
            <a:pPr defTabSz="914478"/>
            <a:r>
              <a:rPr lang="zh-CN" altLang="en-US" i="1" u="sng" dirty="0">
                <a:solidFill>
                  <a:srgbClr val="FCC800">
                    <a:lumMod val="50000"/>
                  </a:srgbClr>
                </a:solidFill>
                <a:latin typeface="微软雅黑" panose="020B0503020204020204" pitchFamily="34" charset="-122"/>
                <a:ea typeface="微软雅黑" panose="020B0503020204020204" pitchFamily="34" charset="-122"/>
              </a:rPr>
              <a:t>目标</a:t>
            </a:r>
          </a:p>
        </p:txBody>
      </p:sp>
      <p:sp>
        <p:nvSpPr>
          <p:cNvPr id="114" name="文本框 113"/>
          <p:cNvSpPr txBox="1"/>
          <p:nvPr/>
        </p:nvSpPr>
        <p:spPr>
          <a:xfrm>
            <a:off x="10903800" y="2953658"/>
            <a:ext cx="814264" cy="369332"/>
          </a:xfrm>
          <a:prstGeom prst="rect">
            <a:avLst/>
          </a:prstGeom>
          <a:noFill/>
        </p:spPr>
        <p:txBody>
          <a:bodyPr wrap="square" rtlCol="0">
            <a:spAutoFit/>
          </a:bodyPr>
          <a:lstStyle/>
          <a:p>
            <a:pPr defTabSz="914478"/>
            <a:r>
              <a:rPr lang="en-US" altLang="zh-CN" i="1" u="sng" dirty="0">
                <a:solidFill>
                  <a:srgbClr val="FCC800">
                    <a:lumMod val="50000"/>
                  </a:srgbClr>
                </a:solidFill>
                <a:latin typeface="微软雅黑" panose="020B0503020204020204" pitchFamily="34" charset="-122"/>
                <a:ea typeface="微软雅黑" panose="020B0503020204020204" pitchFamily="34" charset="-122"/>
              </a:rPr>
              <a:t>KPI</a:t>
            </a:r>
            <a:endParaRPr lang="zh-CN" altLang="en-US" i="1" u="sng" dirty="0">
              <a:solidFill>
                <a:srgbClr val="FCC800">
                  <a:lumMod val="50000"/>
                </a:srgbClr>
              </a:solidFill>
              <a:latin typeface="微软雅黑" panose="020B0503020204020204" pitchFamily="34" charset="-122"/>
              <a:ea typeface="微软雅黑" panose="020B0503020204020204" pitchFamily="34" charset="-122"/>
            </a:endParaRPr>
          </a:p>
        </p:txBody>
      </p:sp>
      <p:sp>
        <p:nvSpPr>
          <p:cNvPr id="115" name="文本框 114"/>
          <p:cNvSpPr txBox="1"/>
          <p:nvPr/>
        </p:nvSpPr>
        <p:spPr>
          <a:xfrm>
            <a:off x="10873570" y="4349320"/>
            <a:ext cx="719524" cy="646331"/>
          </a:xfrm>
          <a:prstGeom prst="rect">
            <a:avLst/>
          </a:prstGeom>
          <a:noFill/>
        </p:spPr>
        <p:txBody>
          <a:bodyPr wrap="square" rtlCol="0">
            <a:spAutoFit/>
          </a:bodyPr>
          <a:lstStyle/>
          <a:p>
            <a:pPr defTabSz="914478"/>
            <a:r>
              <a:rPr lang="zh-CN" altLang="en-US" i="1" u="sng" dirty="0">
                <a:solidFill>
                  <a:srgbClr val="FCC800">
                    <a:lumMod val="50000"/>
                  </a:srgbClr>
                </a:solidFill>
                <a:latin typeface="微软雅黑" panose="020B0503020204020204" pitchFamily="34" charset="-122"/>
                <a:ea typeface="微软雅黑" panose="020B0503020204020204" pitchFamily="34" charset="-122"/>
              </a:rPr>
              <a:t>指标</a:t>
            </a:r>
            <a:endParaRPr lang="en-US" altLang="zh-CN" i="1" u="sng" dirty="0">
              <a:solidFill>
                <a:srgbClr val="FCC800">
                  <a:lumMod val="50000"/>
                </a:srgbClr>
              </a:solidFill>
              <a:latin typeface="微软雅黑" panose="020B0503020204020204" pitchFamily="34" charset="-122"/>
              <a:ea typeface="微软雅黑" panose="020B0503020204020204" pitchFamily="34" charset="-122"/>
            </a:endParaRPr>
          </a:p>
          <a:p>
            <a:pPr defTabSz="914478"/>
            <a:r>
              <a:rPr lang="zh-CN" altLang="en-US" i="1" u="sng" dirty="0">
                <a:solidFill>
                  <a:srgbClr val="FCC800">
                    <a:lumMod val="50000"/>
                  </a:srgbClr>
                </a:solidFill>
                <a:latin typeface="微软雅黑" panose="020B0503020204020204" pitchFamily="34" charset="-122"/>
                <a:ea typeface="微软雅黑" panose="020B0503020204020204" pitchFamily="34" charset="-122"/>
              </a:rPr>
              <a:t>拆解</a:t>
            </a:r>
          </a:p>
        </p:txBody>
      </p:sp>
      <p:sp>
        <p:nvSpPr>
          <p:cNvPr id="116" name="下箭头 115"/>
          <p:cNvSpPr/>
          <p:nvPr/>
        </p:nvSpPr>
        <p:spPr>
          <a:xfrm>
            <a:off x="11066621" y="2145130"/>
            <a:ext cx="258618" cy="686046"/>
          </a:xfrm>
          <a:prstGeom prst="downArrow">
            <a:avLst/>
          </a:prstGeom>
          <a:solidFill>
            <a:srgbClr val="FFC000"/>
          </a:solid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Calibri" panose="020F0502020204030204"/>
            </a:endParaRPr>
          </a:p>
        </p:txBody>
      </p:sp>
      <p:sp>
        <p:nvSpPr>
          <p:cNvPr id="117" name="下箭头 116"/>
          <p:cNvSpPr/>
          <p:nvPr/>
        </p:nvSpPr>
        <p:spPr>
          <a:xfrm>
            <a:off x="11066621" y="3419889"/>
            <a:ext cx="258618" cy="686046"/>
          </a:xfrm>
          <a:prstGeom prst="downArrow">
            <a:avLst/>
          </a:prstGeom>
          <a:solidFill>
            <a:srgbClr val="FFC000"/>
          </a:solid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666666"/>
              </a:solidFill>
              <a:effectLst/>
              <a:uLnTx/>
              <a:uFillTx/>
              <a:latin typeface="Calibri" panose="020F0502020204030204"/>
            </a:endParaRPr>
          </a:p>
        </p:txBody>
      </p:sp>
      <p:sp>
        <p:nvSpPr>
          <p:cNvPr id="118" name="矩形 117"/>
          <p:cNvSpPr/>
          <p:nvPr/>
        </p:nvSpPr>
        <p:spPr>
          <a:xfrm>
            <a:off x="418559" y="805878"/>
            <a:ext cx="5314275" cy="338554"/>
          </a:xfrm>
          <a:prstGeom prst="rect">
            <a:avLst/>
          </a:prstGeom>
        </p:spPr>
        <p:txBody>
          <a:bodyPr wrap="none">
            <a:spAutoFit/>
          </a:bodyPr>
          <a:lstStyle/>
          <a:p>
            <a:pPr defTabSz="914478"/>
            <a:r>
              <a:rPr lang="zh-CN" altLang="en-US" sz="1600" dirty="0">
                <a:solidFill>
                  <a:prstClr val="black"/>
                </a:solidFill>
                <a:latin typeface="微软雅黑" panose="020B0503020204020204" pitchFamily="34" charset="-122"/>
                <a:ea typeface="微软雅黑" panose="020B0503020204020204" pitchFamily="34" charset="-122"/>
              </a:rPr>
              <a:t>销售团队销售效率深度货币化，引导业务员进行策略优化</a:t>
            </a:r>
            <a:endParaRPr lang="zh-CN" altLang="en-US" sz="1600" dirty="0">
              <a:solidFill>
                <a:srgbClr val="1D1D1A"/>
              </a:solidFill>
              <a:latin typeface="Calibri" panose="020F0502020204030204"/>
            </a:endParaRPr>
          </a:p>
        </p:txBody>
      </p:sp>
    </p:spTree>
    <p:extLst>
      <p:ext uri="{BB962C8B-B14F-4D97-AF65-F5344CB8AC3E}">
        <p14:creationId xmlns:p14="http://schemas.microsoft.com/office/powerpoint/2010/main" val="2730756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3182"/>
          </a:xfrm>
        </p:spPr>
        <p:txBody>
          <a:bodyPr/>
          <a:lstStyle/>
          <a:p>
            <a:r>
              <a:rPr lang="zh-CN" altLang="en-US" dirty="0"/>
              <a:t>指标应用场景</a:t>
            </a:r>
            <a:r>
              <a:rPr lang="zh-CN" altLang="en-US" dirty="0" smtClean="0"/>
              <a:t>示例</a:t>
            </a:r>
            <a:r>
              <a:rPr lang="en-US" altLang="zh-CN" dirty="0" smtClean="0"/>
              <a:t>4</a:t>
            </a:r>
            <a:r>
              <a:rPr lang="zh-CN" altLang="en-US" dirty="0"/>
              <a:t>：打通全程供应数据链</a:t>
            </a:r>
          </a:p>
        </p:txBody>
      </p:sp>
      <p:sp>
        <p:nvSpPr>
          <p:cNvPr id="191" name="椭圆 190">
            <a:extLst>
              <a:ext uri="{FF2B5EF4-FFF2-40B4-BE49-F238E27FC236}">
                <a16:creationId xmlns:a16="http://schemas.microsoft.com/office/drawing/2014/main" xmlns="" id="{B124C752-3A23-A049-9FFD-13AE014FF5D2}"/>
              </a:ext>
            </a:extLst>
          </p:cNvPr>
          <p:cNvSpPr/>
          <p:nvPr/>
        </p:nvSpPr>
        <p:spPr bwMode="auto">
          <a:xfrm>
            <a:off x="989354" y="4570159"/>
            <a:ext cx="420915" cy="402771"/>
          </a:xfrm>
          <a:prstGeom prst="ellipse">
            <a:avLst/>
          </a:prstGeom>
          <a:solidFill>
            <a:srgbClr val="30B5BB"/>
          </a:solidFill>
          <a:ln w="9525" cap="flat" cmpd="sng" algn="ctr">
            <a:noFill/>
            <a:prstDash val="solid"/>
            <a:headEnd/>
            <a:tailEnd/>
          </a:ln>
          <a:effectLst>
            <a:outerShdw blurRad="40000" dist="23000" dir="5400000" rotWithShape="0">
              <a:srgbClr val="000000">
                <a:alpha val="35000"/>
              </a:srgbClr>
            </a:outerShdw>
          </a:effectLst>
        </p:spPr>
        <p:txBody>
          <a:bodyPr wrap="none" rtlCol="0" anchor="ctr"/>
          <a:lstStyle/>
          <a:p>
            <a:pPr algn="ctr" defTabSz="860085"/>
            <a:endParaRPr lang="zh-CN" altLang="en-US" sz="1200" b="1" kern="0" dirty="0">
              <a:solidFill>
                <a:srgbClr val="FFFFFF"/>
              </a:solidFill>
              <a:latin typeface="Microsoft YaHei"/>
              <a:ea typeface="Microsoft YaHei"/>
            </a:endParaRPr>
          </a:p>
        </p:txBody>
      </p:sp>
      <p:sp>
        <p:nvSpPr>
          <p:cNvPr id="192" name="椭圆 191">
            <a:extLst>
              <a:ext uri="{FF2B5EF4-FFF2-40B4-BE49-F238E27FC236}">
                <a16:creationId xmlns:a16="http://schemas.microsoft.com/office/drawing/2014/main" xmlns="" id="{42DEA096-B3BE-6545-9ED6-850FF0663A96}"/>
              </a:ext>
            </a:extLst>
          </p:cNvPr>
          <p:cNvSpPr/>
          <p:nvPr/>
        </p:nvSpPr>
        <p:spPr bwMode="auto">
          <a:xfrm>
            <a:off x="2829929" y="4576510"/>
            <a:ext cx="420915" cy="402771"/>
          </a:xfrm>
          <a:prstGeom prst="ellipse">
            <a:avLst/>
          </a:prstGeom>
          <a:solidFill>
            <a:srgbClr val="30B5BB"/>
          </a:solidFill>
          <a:ln w="9525" cap="flat" cmpd="sng" algn="ctr">
            <a:noFill/>
            <a:prstDash val="solid"/>
            <a:headEnd/>
            <a:tailEnd/>
          </a:ln>
          <a:effectLst>
            <a:outerShdw blurRad="40000" dist="23000" dir="5400000" rotWithShape="0">
              <a:srgbClr val="000000">
                <a:alpha val="35000"/>
              </a:srgbClr>
            </a:outerShdw>
          </a:effectLst>
        </p:spPr>
        <p:txBody>
          <a:bodyPr wrap="none" rtlCol="0" anchor="ctr"/>
          <a:lstStyle/>
          <a:p>
            <a:pPr algn="ctr" defTabSz="860085"/>
            <a:endParaRPr lang="zh-CN" altLang="en-US" sz="1200" b="1" kern="0" dirty="0">
              <a:solidFill>
                <a:srgbClr val="FFFFFF"/>
              </a:solidFill>
              <a:latin typeface="Microsoft YaHei"/>
              <a:ea typeface="Microsoft YaHei"/>
            </a:endParaRPr>
          </a:p>
        </p:txBody>
      </p:sp>
      <p:sp>
        <p:nvSpPr>
          <p:cNvPr id="193" name="椭圆 192">
            <a:extLst>
              <a:ext uri="{FF2B5EF4-FFF2-40B4-BE49-F238E27FC236}">
                <a16:creationId xmlns:a16="http://schemas.microsoft.com/office/drawing/2014/main" xmlns="" id="{CF9C2E4F-AB80-D646-8807-A7E09067AEE9}"/>
              </a:ext>
            </a:extLst>
          </p:cNvPr>
          <p:cNvSpPr/>
          <p:nvPr/>
        </p:nvSpPr>
        <p:spPr bwMode="auto">
          <a:xfrm>
            <a:off x="5004633" y="4576510"/>
            <a:ext cx="420915" cy="402771"/>
          </a:xfrm>
          <a:prstGeom prst="ellipse">
            <a:avLst/>
          </a:prstGeom>
          <a:solidFill>
            <a:srgbClr val="30B5BB"/>
          </a:solidFill>
          <a:ln w="9525" cap="flat" cmpd="sng" algn="ctr">
            <a:noFill/>
            <a:prstDash val="solid"/>
            <a:headEnd/>
            <a:tailEnd/>
          </a:ln>
          <a:effectLst>
            <a:outerShdw blurRad="40000" dist="23000" dir="5400000" rotWithShape="0">
              <a:srgbClr val="000000">
                <a:alpha val="35000"/>
              </a:srgbClr>
            </a:outerShdw>
          </a:effectLst>
        </p:spPr>
        <p:txBody>
          <a:bodyPr wrap="none" rtlCol="0" anchor="ctr"/>
          <a:lstStyle/>
          <a:p>
            <a:pPr algn="ctr" defTabSz="860085"/>
            <a:endParaRPr lang="zh-CN" altLang="en-US" sz="1200" b="1" kern="0" dirty="0">
              <a:solidFill>
                <a:srgbClr val="FFFFFF"/>
              </a:solidFill>
              <a:latin typeface="Microsoft YaHei"/>
              <a:ea typeface="Microsoft YaHei"/>
            </a:endParaRPr>
          </a:p>
        </p:txBody>
      </p:sp>
      <p:sp>
        <p:nvSpPr>
          <p:cNvPr id="194" name="椭圆 193">
            <a:extLst>
              <a:ext uri="{FF2B5EF4-FFF2-40B4-BE49-F238E27FC236}">
                <a16:creationId xmlns:a16="http://schemas.microsoft.com/office/drawing/2014/main" xmlns="" id="{6BDA3DC4-12CF-DD47-9470-AE65EF71EE6B}"/>
              </a:ext>
            </a:extLst>
          </p:cNvPr>
          <p:cNvSpPr/>
          <p:nvPr/>
        </p:nvSpPr>
        <p:spPr bwMode="auto">
          <a:xfrm>
            <a:off x="6875184" y="4582860"/>
            <a:ext cx="420915" cy="402771"/>
          </a:xfrm>
          <a:prstGeom prst="ellipse">
            <a:avLst/>
          </a:prstGeom>
          <a:solidFill>
            <a:srgbClr val="30B5BB"/>
          </a:solidFill>
          <a:ln w="9525" cap="flat" cmpd="sng" algn="ctr">
            <a:noFill/>
            <a:prstDash val="solid"/>
            <a:headEnd/>
            <a:tailEnd/>
          </a:ln>
          <a:effectLst>
            <a:outerShdw blurRad="40000" dist="23000" dir="5400000" rotWithShape="0">
              <a:srgbClr val="000000">
                <a:alpha val="35000"/>
              </a:srgbClr>
            </a:outerShdw>
          </a:effectLst>
        </p:spPr>
        <p:txBody>
          <a:bodyPr wrap="none" rtlCol="0" anchor="ctr"/>
          <a:lstStyle/>
          <a:p>
            <a:pPr algn="ctr" defTabSz="860085"/>
            <a:endParaRPr lang="zh-CN" altLang="en-US" sz="1200" b="1" kern="0" dirty="0">
              <a:solidFill>
                <a:srgbClr val="FFFFFF"/>
              </a:solidFill>
              <a:latin typeface="Microsoft YaHei"/>
              <a:ea typeface="Microsoft YaHei"/>
            </a:endParaRPr>
          </a:p>
        </p:txBody>
      </p:sp>
      <p:sp>
        <p:nvSpPr>
          <p:cNvPr id="195" name="椭圆 194">
            <a:extLst>
              <a:ext uri="{FF2B5EF4-FFF2-40B4-BE49-F238E27FC236}">
                <a16:creationId xmlns:a16="http://schemas.microsoft.com/office/drawing/2014/main" xmlns="" id="{040F494C-C292-7C45-8377-C070A73B2670}"/>
              </a:ext>
            </a:extLst>
          </p:cNvPr>
          <p:cNvSpPr/>
          <p:nvPr/>
        </p:nvSpPr>
        <p:spPr bwMode="auto">
          <a:xfrm>
            <a:off x="8880450" y="4576510"/>
            <a:ext cx="420915" cy="402771"/>
          </a:xfrm>
          <a:prstGeom prst="ellipse">
            <a:avLst/>
          </a:prstGeom>
          <a:solidFill>
            <a:srgbClr val="30B5BB"/>
          </a:solidFill>
          <a:ln w="9525" cap="flat" cmpd="sng" algn="ctr">
            <a:noFill/>
            <a:prstDash val="solid"/>
            <a:headEnd/>
            <a:tailEnd/>
          </a:ln>
          <a:effectLst>
            <a:outerShdw blurRad="40000" dist="23000" dir="5400000" rotWithShape="0">
              <a:srgbClr val="000000">
                <a:alpha val="35000"/>
              </a:srgbClr>
            </a:outerShdw>
          </a:effectLst>
        </p:spPr>
        <p:txBody>
          <a:bodyPr wrap="none" rtlCol="0" anchor="ctr"/>
          <a:lstStyle/>
          <a:p>
            <a:pPr algn="ctr" defTabSz="860085"/>
            <a:endParaRPr lang="zh-CN" altLang="en-US" sz="1200" b="1" kern="0" dirty="0">
              <a:solidFill>
                <a:srgbClr val="FFFFFF"/>
              </a:solidFill>
              <a:latin typeface="Microsoft YaHei"/>
              <a:ea typeface="Microsoft YaHei"/>
            </a:endParaRPr>
          </a:p>
        </p:txBody>
      </p:sp>
      <p:cxnSp>
        <p:nvCxnSpPr>
          <p:cNvPr id="196" name="曲线连接符 195">
            <a:extLst>
              <a:ext uri="{FF2B5EF4-FFF2-40B4-BE49-F238E27FC236}">
                <a16:creationId xmlns:a16="http://schemas.microsoft.com/office/drawing/2014/main" xmlns="" id="{8CD2789C-0076-044D-A63E-0498B05884B8}"/>
              </a:ext>
            </a:extLst>
          </p:cNvPr>
          <p:cNvCxnSpPr>
            <a:stCxn id="192" idx="0"/>
            <a:endCxn id="193" idx="0"/>
          </p:cNvCxnSpPr>
          <p:nvPr/>
        </p:nvCxnSpPr>
        <p:spPr>
          <a:xfrm rot="5400000" flipH="1" flipV="1">
            <a:off x="4127738" y="3489157"/>
            <a:ext cx="12700" cy="2174704"/>
          </a:xfrm>
          <a:prstGeom prst="curvedConnector3">
            <a:avLst>
              <a:gd name="adj1" fmla="val 5571433"/>
            </a:avLst>
          </a:prstGeom>
          <a:noFill/>
          <a:ln w="12700" cap="flat" cmpd="sng" algn="ctr">
            <a:solidFill>
              <a:srgbClr val="00B0F0"/>
            </a:solidFill>
            <a:prstDash val="solid"/>
            <a:miter lim="800000"/>
            <a:headEnd type="none" w="med" len="med"/>
            <a:tailEnd type="arrow" w="med" len="med"/>
          </a:ln>
          <a:effectLst/>
        </p:spPr>
      </p:cxnSp>
      <p:cxnSp>
        <p:nvCxnSpPr>
          <p:cNvPr id="197" name="曲线连接符 196">
            <a:extLst>
              <a:ext uri="{FF2B5EF4-FFF2-40B4-BE49-F238E27FC236}">
                <a16:creationId xmlns:a16="http://schemas.microsoft.com/office/drawing/2014/main" xmlns="" id="{F6D8E176-8DC1-074B-B8C0-507333C14D82}"/>
              </a:ext>
            </a:extLst>
          </p:cNvPr>
          <p:cNvCxnSpPr>
            <a:cxnSpLocks/>
            <a:stCxn id="193" idx="4"/>
            <a:endCxn id="201" idx="2"/>
          </p:cNvCxnSpPr>
          <p:nvPr/>
        </p:nvCxnSpPr>
        <p:spPr>
          <a:xfrm rot="5400000">
            <a:off x="4144379" y="3921463"/>
            <a:ext cx="12894" cy="2128531"/>
          </a:xfrm>
          <a:prstGeom prst="curvedConnector3">
            <a:avLst>
              <a:gd name="adj1" fmla="val 1872918"/>
            </a:avLst>
          </a:prstGeom>
          <a:noFill/>
          <a:ln w="12700" cap="flat" cmpd="sng" algn="ctr">
            <a:solidFill>
              <a:srgbClr val="00B0F0"/>
            </a:solidFill>
            <a:prstDash val="solid"/>
            <a:miter lim="800000"/>
            <a:headEnd type="none" w="med" len="med"/>
            <a:tailEnd type="arrow" w="med" len="med"/>
          </a:ln>
          <a:effectLst/>
        </p:spPr>
      </p:cxnSp>
      <p:cxnSp>
        <p:nvCxnSpPr>
          <p:cNvPr id="198" name="直线箭头连接符 84">
            <a:extLst>
              <a:ext uri="{FF2B5EF4-FFF2-40B4-BE49-F238E27FC236}">
                <a16:creationId xmlns:a16="http://schemas.microsoft.com/office/drawing/2014/main" xmlns="" id="{FDF86C1C-DFDD-664A-8ED4-D32D9E2C78C8}"/>
              </a:ext>
            </a:extLst>
          </p:cNvPr>
          <p:cNvCxnSpPr>
            <a:stCxn id="191" idx="6"/>
            <a:endCxn id="192" idx="2"/>
          </p:cNvCxnSpPr>
          <p:nvPr/>
        </p:nvCxnSpPr>
        <p:spPr>
          <a:xfrm>
            <a:off x="1410268" y="4771545"/>
            <a:ext cx="1419660" cy="6351"/>
          </a:xfrm>
          <a:prstGeom prst="straightConnector1">
            <a:avLst/>
          </a:prstGeom>
          <a:noFill/>
          <a:ln w="12700" cap="flat" cmpd="sng" algn="ctr">
            <a:solidFill>
              <a:srgbClr val="00B0F0"/>
            </a:solidFill>
            <a:prstDash val="solid"/>
            <a:miter lim="800000"/>
            <a:headEnd type="none" w="med" len="med"/>
            <a:tailEnd type="arrow" w="med" len="med"/>
          </a:ln>
          <a:effectLst/>
        </p:spPr>
      </p:cxnSp>
      <p:sp>
        <p:nvSpPr>
          <p:cNvPr id="199" name="文本框 198">
            <a:extLst>
              <a:ext uri="{FF2B5EF4-FFF2-40B4-BE49-F238E27FC236}">
                <a16:creationId xmlns:a16="http://schemas.microsoft.com/office/drawing/2014/main" xmlns="" id="{E380A127-1722-A846-8B28-F4B0B131B8BD}"/>
              </a:ext>
            </a:extLst>
          </p:cNvPr>
          <p:cNvSpPr txBox="1"/>
          <p:nvPr/>
        </p:nvSpPr>
        <p:spPr>
          <a:xfrm>
            <a:off x="1396155" y="4809825"/>
            <a:ext cx="1304494" cy="553998"/>
          </a:xfrm>
          <a:prstGeom prst="rect">
            <a:avLst/>
          </a:prstGeom>
          <a:noFill/>
        </p:spPr>
        <p:txBody>
          <a:bodyPr wrap="square" rtlCol="0">
            <a:spAutoFit/>
          </a:bodyPr>
          <a:lstStyle/>
          <a:p>
            <a:pPr defTabSz="914478"/>
            <a:r>
              <a:rPr kumimoji="1" lang="zh-CN" altLang="en-US" sz="1000" b="1" dirty="0">
                <a:solidFill>
                  <a:srgbClr val="1D1D1A"/>
                </a:solidFill>
                <a:latin typeface="Lantinghei SC Demibold" panose="02000000000000000000" pitchFamily="2" charset="-122"/>
                <a:ea typeface="Lantinghei SC Demibold" panose="02000000000000000000" pitchFamily="2" charset="-122"/>
              </a:rPr>
              <a:t>以合同</a:t>
            </a:r>
            <a:r>
              <a:rPr kumimoji="1" lang="en-US" altLang="zh-CN" sz="1000" b="1" dirty="0">
                <a:solidFill>
                  <a:srgbClr val="1D1D1A"/>
                </a:solidFill>
                <a:latin typeface="Lantinghei SC Demibold" panose="02000000000000000000" pitchFamily="2" charset="-122"/>
                <a:ea typeface="Lantinghei SC Demibold" panose="02000000000000000000" pitchFamily="2" charset="-122"/>
              </a:rPr>
              <a:t>/</a:t>
            </a:r>
            <a:r>
              <a:rPr kumimoji="1" lang="zh-CN" altLang="en-US" sz="1000" b="1" dirty="0">
                <a:solidFill>
                  <a:srgbClr val="1D1D1A"/>
                </a:solidFill>
                <a:latin typeface="Lantinghei SC Demibold" panose="02000000000000000000" pitchFamily="2" charset="-122"/>
                <a:ea typeface="Lantinghei SC Demibold" panose="02000000000000000000" pitchFamily="2" charset="-122"/>
              </a:rPr>
              <a:t>订单为主线关联采购订单、到货、发票</a:t>
            </a:r>
          </a:p>
        </p:txBody>
      </p:sp>
      <p:sp>
        <p:nvSpPr>
          <p:cNvPr id="200" name="文本框 199">
            <a:extLst>
              <a:ext uri="{FF2B5EF4-FFF2-40B4-BE49-F238E27FC236}">
                <a16:creationId xmlns:a16="http://schemas.microsoft.com/office/drawing/2014/main" xmlns="" id="{7091B2F1-9DFC-F045-9485-D5C75ED338DA}"/>
              </a:ext>
            </a:extLst>
          </p:cNvPr>
          <p:cNvSpPr txBox="1"/>
          <p:nvPr/>
        </p:nvSpPr>
        <p:spPr>
          <a:xfrm>
            <a:off x="975771" y="4590081"/>
            <a:ext cx="470476" cy="400110"/>
          </a:xfrm>
          <a:prstGeom prst="rect">
            <a:avLst/>
          </a:prstGeom>
          <a:noFill/>
        </p:spPr>
        <p:txBody>
          <a:bodyPr wrap="square" rtlCol="0">
            <a:spAutoFit/>
          </a:bodyPr>
          <a:lstStyle>
            <a:defPPr>
              <a:defRPr lang="zh-CN"/>
            </a:defPPr>
            <a:lvl1pPr>
              <a:defRPr kumimoji="1" sz="1000" b="1">
                <a:solidFill>
                  <a:schemeClr val="bg1"/>
                </a:solidFill>
                <a:latin typeface="Lantinghei SC Demibold" panose="02000000000000000000" pitchFamily="2" charset="-122"/>
                <a:ea typeface="Lantinghei SC Demibold" panose="02000000000000000000" pitchFamily="2" charset="-122"/>
              </a:defRPr>
            </a:lvl1pPr>
          </a:lstStyle>
          <a:p>
            <a:pPr marL="0" marR="0" lvl="0" indent="0" defTabSz="914478" eaLnBrk="1" fontAlgn="auto" latinLnBrk="0" hangingPunct="1">
              <a:lnSpc>
                <a:spcPct val="100000"/>
              </a:lnSpc>
              <a:spcBef>
                <a:spcPts val="0"/>
              </a:spcBef>
              <a:spcAft>
                <a:spcPts val="0"/>
              </a:spcAft>
              <a:buClrTx/>
              <a:buSzTx/>
              <a:buFontTx/>
              <a:buNone/>
              <a:tabLst/>
              <a:defRPr/>
            </a:pPr>
            <a:r>
              <a:rPr kumimoji="1" lang="zh-CN" altLang="en-US" sz="1000" b="1" i="0" u="none" strike="noStrike" kern="0" cap="none" spc="0" normalizeH="0" baseline="0" noProof="0" dirty="0">
                <a:ln>
                  <a:noFill/>
                </a:ln>
                <a:solidFill>
                  <a:srgbClr val="FFFFFF"/>
                </a:solidFill>
                <a:effectLst/>
                <a:uLnTx/>
                <a:uFillTx/>
                <a:ea typeface="Lantinghei SC Demibold" panose="02000000000000000000" pitchFamily="2" charset="-122"/>
              </a:rPr>
              <a:t>供应商</a:t>
            </a:r>
          </a:p>
        </p:txBody>
      </p:sp>
      <p:sp>
        <p:nvSpPr>
          <p:cNvPr id="201" name="文本框 200">
            <a:extLst>
              <a:ext uri="{FF2B5EF4-FFF2-40B4-BE49-F238E27FC236}">
                <a16:creationId xmlns:a16="http://schemas.microsoft.com/office/drawing/2014/main" xmlns="" id="{142B6DD0-4B34-8646-99AE-D22B344CC814}"/>
              </a:ext>
            </a:extLst>
          </p:cNvPr>
          <p:cNvSpPr txBox="1"/>
          <p:nvPr/>
        </p:nvSpPr>
        <p:spPr>
          <a:xfrm>
            <a:off x="2817714" y="4592065"/>
            <a:ext cx="537692" cy="400110"/>
          </a:xfrm>
          <a:prstGeom prst="rect">
            <a:avLst/>
          </a:prstGeom>
          <a:noFill/>
        </p:spPr>
        <p:txBody>
          <a:bodyPr wrap="square" rtlCol="0">
            <a:spAutoFit/>
          </a:bodyPr>
          <a:lstStyle>
            <a:defPPr>
              <a:defRPr lang="zh-CN"/>
            </a:defPPr>
            <a:lvl1pPr>
              <a:defRPr kumimoji="1" sz="1000" b="1">
                <a:solidFill>
                  <a:schemeClr val="bg1"/>
                </a:solidFill>
                <a:latin typeface="Lantinghei SC Demibold" panose="02000000000000000000" pitchFamily="2" charset="-122"/>
                <a:ea typeface="Lantinghei SC Demibold" panose="02000000000000000000" pitchFamily="2" charset="-122"/>
              </a:defRPr>
            </a:lvl1pPr>
          </a:lstStyle>
          <a:p>
            <a:pPr marL="0" marR="0" lvl="0" indent="0" defTabSz="914478" eaLnBrk="1" fontAlgn="auto" latinLnBrk="0" hangingPunct="1">
              <a:lnSpc>
                <a:spcPct val="100000"/>
              </a:lnSpc>
              <a:spcBef>
                <a:spcPts val="0"/>
              </a:spcBef>
              <a:spcAft>
                <a:spcPts val="0"/>
              </a:spcAft>
              <a:buClrTx/>
              <a:buSzTx/>
              <a:buFontTx/>
              <a:buNone/>
              <a:tabLst/>
              <a:defRPr/>
            </a:pPr>
            <a:r>
              <a:rPr kumimoji="1" lang="zh-CN" altLang="en-US" sz="1000" b="1" i="0" u="none" strike="noStrike" kern="0" cap="none" spc="0" normalizeH="0" baseline="0" noProof="0" dirty="0">
                <a:ln>
                  <a:noFill/>
                </a:ln>
                <a:solidFill>
                  <a:srgbClr val="FFFFFF"/>
                </a:solidFill>
                <a:effectLst/>
                <a:uLnTx/>
                <a:uFillTx/>
                <a:ea typeface="Lantinghei SC Demibold" panose="02000000000000000000" pitchFamily="2" charset="-122"/>
              </a:rPr>
              <a:t>仓库收货</a:t>
            </a:r>
          </a:p>
        </p:txBody>
      </p:sp>
      <p:sp>
        <p:nvSpPr>
          <p:cNvPr id="202" name="文本框 201">
            <a:extLst>
              <a:ext uri="{FF2B5EF4-FFF2-40B4-BE49-F238E27FC236}">
                <a16:creationId xmlns:a16="http://schemas.microsoft.com/office/drawing/2014/main" xmlns="" id="{358D284D-ABBF-B84B-B7D2-82DC1363C23D}"/>
              </a:ext>
            </a:extLst>
          </p:cNvPr>
          <p:cNvSpPr txBox="1"/>
          <p:nvPr/>
        </p:nvSpPr>
        <p:spPr>
          <a:xfrm>
            <a:off x="6865549" y="4593589"/>
            <a:ext cx="464378" cy="400110"/>
          </a:xfrm>
          <a:prstGeom prst="rect">
            <a:avLst/>
          </a:prstGeom>
          <a:noFill/>
        </p:spPr>
        <p:txBody>
          <a:bodyPr wrap="square" rtlCol="0">
            <a:spAutoFit/>
          </a:bodyPr>
          <a:lstStyle>
            <a:defPPr>
              <a:defRPr lang="zh-CN"/>
            </a:defPPr>
            <a:lvl1pPr>
              <a:defRPr kumimoji="1" sz="1000" b="1">
                <a:solidFill>
                  <a:schemeClr val="bg1"/>
                </a:solidFill>
                <a:latin typeface="Lantinghei SC Demibold" panose="02000000000000000000" pitchFamily="2" charset="-122"/>
                <a:ea typeface="Lantinghei SC Demibold" panose="02000000000000000000" pitchFamily="2" charset="-122"/>
              </a:defRPr>
            </a:lvl1pPr>
          </a:lstStyle>
          <a:p>
            <a:pPr marL="0" marR="0" lvl="0" indent="0" defTabSz="914478" eaLnBrk="1" fontAlgn="auto" latinLnBrk="0" hangingPunct="1">
              <a:lnSpc>
                <a:spcPct val="100000"/>
              </a:lnSpc>
              <a:spcBef>
                <a:spcPts val="0"/>
              </a:spcBef>
              <a:spcAft>
                <a:spcPts val="0"/>
              </a:spcAft>
              <a:buClrTx/>
              <a:buSzTx/>
              <a:buFontTx/>
              <a:buNone/>
              <a:tabLst/>
              <a:defRPr/>
            </a:pPr>
            <a:r>
              <a:rPr kumimoji="1" lang="zh-CN" altLang="en-US" sz="1000" b="1" i="0" u="none" strike="noStrike" kern="0" cap="none" spc="0" normalizeH="0" baseline="0" noProof="0" dirty="0">
                <a:ln>
                  <a:noFill/>
                </a:ln>
                <a:solidFill>
                  <a:srgbClr val="FFFFFF"/>
                </a:solidFill>
                <a:effectLst/>
                <a:uLnTx/>
                <a:uFillTx/>
                <a:ea typeface="Lantinghei SC Demibold" panose="02000000000000000000" pitchFamily="2" charset="-122"/>
              </a:rPr>
              <a:t>完工入库</a:t>
            </a:r>
          </a:p>
        </p:txBody>
      </p:sp>
      <p:sp>
        <p:nvSpPr>
          <p:cNvPr id="203" name="文本框 202">
            <a:extLst>
              <a:ext uri="{FF2B5EF4-FFF2-40B4-BE49-F238E27FC236}">
                <a16:creationId xmlns:a16="http://schemas.microsoft.com/office/drawing/2014/main" xmlns="" id="{10F42228-7CF2-C842-B3AF-6712AC7F13E2}"/>
              </a:ext>
            </a:extLst>
          </p:cNvPr>
          <p:cNvSpPr txBox="1"/>
          <p:nvPr/>
        </p:nvSpPr>
        <p:spPr>
          <a:xfrm>
            <a:off x="5013925" y="4580166"/>
            <a:ext cx="530151" cy="400110"/>
          </a:xfrm>
          <a:prstGeom prst="rect">
            <a:avLst/>
          </a:prstGeom>
          <a:noFill/>
        </p:spPr>
        <p:txBody>
          <a:bodyPr wrap="square" rtlCol="0">
            <a:spAutoFit/>
          </a:bodyPr>
          <a:lstStyle/>
          <a:p>
            <a:pPr defTabSz="914478"/>
            <a:r>
              <a:rPr kumimoji="1" lang="zh-CN" altLang="en-US" sz="1000" b="1" dirty="0">
                <a:solidFill>
                  <a:srgbClr val="FFFFFF"/>
                </a:solidFill>
                <a:latin typeface="Lantinghei SC Demibold" panose="02000000000000000000" pitchFamily="2" charset="-122"/>
                <a:ea typeface="Lantinghei SC Demibold" panose="02000000000000000000" pitchFamily="2" charset="-122"/>
              </a:rPr>
              <a:t>生产</a:t>
            </a:r>
            <a:endParaRPr kumimoji="1" lang="en-US" altLang="zh-CN" sz="1000" b="1" dirty="0">
              <a:solidFill>
                <a:srgbClr val="FFFFFF"/>
              </a:solidFill>
              <a:latin typeface="Lantinghei SC Demibold" panose="02000000000000000000" pitchFamily="2" charset="-122"/>
              <a:ea typeface="Lantinghei SC Demibold" panose="02000000000000000000" pitchFamily="2" charset="-122"/>
            </a:endParaRPr>
          </a:p>
          <a:p>
            <a:pPr defTabSz="914478"/>
            <a:r>
              <a:rPr kumimoji="1" lang="zh-CN" altLang="en-US" sz="1000" b="1" dirty="0">
                <a:solidFill>
                  <a:srgbClr val="FFFFFF"/>
                </a:solidFill>
                <a:latin typeface="Lantinghei SC Demibold" panose="02000000000000000000" pitchFamily="2" charset="-122"/>
                <a:ea typeface="Lantinghei SC Demibold" panose="02000000000000000000" pitchFamily="2" charset="-122"/>
              </a:rPr>
              <a:t>投料</a:t>
            </a:r>
          </a:p>
        </p:txBody>
      </p:sp>
      <p:sp>
        <p:nvSpPr>
          <p:cNvPr id="204" name="文本框 203">
            <a:extLst>
              <a:ext uri="{FF2B5EF4-FFF2-40B4-BE49-F238E27FC236}">
                <a16:creationId xmlns:a16="http://schemas.microsoft.com/office/drawing/2014/main" xmlns="" id="{7FCABCFB-D624-C34B-B7D7-63F211C489F1}"/>
              </a:ext>
            </a:extLst>
          </p:cNvPr>
          <p:cNvSpPr txBox="1"/>
          <p:nvPr/>
        </p:nvSpPr>
        <p:spPr>
          <a:xfrm>
            <a:off x="8870434" y="4579170"/>
            <a:ext cx="524164" cy="400110"/>
          </a:xfrm>
          <a:prstGeom prst="rect">
            <a:avLst/>
          </a:prstGeom>
          <a:noFill/>
        </p:spPr>
        <p:txBody>
          <a:bodyPr wrap="square" rtlCol="0">
            <a:spAutoFit/>
          </a:bodyPr>
          <a:lstStyle>
            <a:defPPr>
              <a:defRPr lang="zh-CN"/>
            </a:defPPr>
            <a:lvl1pPr>
              <a:defRPr kumimoji="1" sz="1000" b="1">
                <a:solidFill>
                  <a:schemeClr val="bg1"/>
                </a:solidFill>
                <a:latin typeface="Lantinghei SC Demibold" panose="02000000000000000000" pitchFamily="2" charset="-122"/>
                <a:ea typeface="Lantinghei SC Demibold" panose="02000000000000000000" pitchFamily="2" charset="-122"/>
              </a:defRPr>
            </a:lvl1pPr>
          </a:lstStyle>
          <a:p>
            <a:pPr marL="0" marR="0" lvl="0" indent="0" defTabSz="914478" eaLnBrk="1" fontAlgn="auto" latinLnBrk="0" hangingPunct="1">
              <a:lnSpc>
                <a:spcPct val="100000"/>
              </a:lnSpc>
              <a:spcBef>
                <a:spcPts val="0"/>
              </a:spcBef>
              <a:spcAft>
                <a:spcPts val="0"/>
              </a:spcAft>
              <a:buClrTx/>
              <a:buSzTx/>
              <a:buFontTx/>
              <a:buNone/>
              <a:tabLst/>
              <a:defRPr/>
            </a:pPr>
            <a:r>
              <a:rPr kumimoji="1" lang="zh-CN" altLang="en-US" sz="1000" b="1" i="0" u="none" strike="noStrike" kern="0" cap="none" spc="0" normalizeH="0" baseline="0" noProof="0" dirty="0">
                <a:ln>
                  <a:noFill/>
                </a:ln>
                <a:solidFill>
                  <a:srgbClr val="FFFFFF"/>
                </a:solidFill>
                <a:effectLst/>
                <a:uLnTx/>
                <a:uFillTx/>
                <a:ea typeface="Lantinghei SC Demibold" panose="02000000000000000000" pitchFamily="2" charset="-122"/>
              </a:rPr>
              <a:t>销售出库</a:t>
            </a:r>
          </a:p>
        </p:txBody>
      </p:sp>
      <p:sp>
        <p:nvSpPr>
          <p:cNvPr id="205" name="椭圆 204">
            <a:extLst>
              <a:ext uri="{FF2B5EF4-FFF2-40B4-BE49-F238E27FC236}">
                <a16:creationId xmlns:a16="http://schemas.microsoft.com/office/drawing/2014/main" xmlns="" id="{9925AE95-5406-5E47-9BD7-71BB6419D195}"/>
              </a:ext>
            </a:extLst>
          </p:cNvPr>
          <p:cNvSpPr/>
          <p:nvPr/>
        </p:nvSpPr>
        <p:spPr bwMode="auto">
          <a:xfrm>
            <a:off x="11040495" y="4576509"/>
            <a:ext cx="420915" cy="402771"/>
          </a:xfrm>
          <a:prstGeom prst="ellipse">
            <a:avLst/>
          </a:prstGeom>
          <a:solidFill>
            <a:srgbClr val="30B5BB"/>
          </a:solidFill>
          <a:ln w="9525" cap="flat" cmpd="sng" algn="ctr">
            <a:noFill/>
            <a:prstDash val="solid"/>
            <a:headEnd/>
            <a:tailEnd/>
          </a:ln>
          <a:effectLst>
            <a:outerShdw blurRad="40000" dist="23000" dir="5400000" rotWithShape="0">
              <a:srgbClr val="000000">
                <a:alpha val="35000"/>
              </a:srgbClr>
            </a:outerShdw>
          </a:effectLst>
        </p:spPr>
        <p:txBody>
          <a:bodyPr wrap="none" rtlCol="0" anchor="ctr"/>
          <a:lstStyle/>
          <a:p>
            <a:pPr algn="ctr" defTabSz="860085"/>
            <a:endParaRPr lang="zh-CN" altLang="en-US" sz="1200" b="1" kern="0" dirty="0">
              <a:solidFill>
                <a:srgbClr val="FFFFFF"/>
              </a:solidFill>
              <a:latin typeface="Microsoft YaHei"/>
              <a:ea typeface="Microsoft YaHei"/>
            </a:endParaRPr>
          </a:p>
        </p:txBody>
      </p:sp>
      <p:sp>
        <p:nvSpPr>
          <p:cNvPr id="206" name="文本框 205">
            <a:extLst>
              <a:ext uri="{FF2B5EF4-FFF2-40B4-BE49-F238E27FC236}">
                <a16:creationId xmlns:a16="http://schemas.microsoft.com/office/drawing/2014/main" xmlns="" id="{E5632ABD-A005-8942-BA27-A67EB1B833B5}"/>
              </a:ext>
            </a:extLst>
          </p:cNvPr>
          <p:cNvSpPr txBox="1"/>
          <p:nvPr/>
        </p:nvSpPr>
        <p:spPr>
          <a:xfrm>
            <a:off x="11065492" y="4637147"/>
            <a:ext cx="578307" cy="246221"/>
          </a:xfrm>
          <a:prstGeom prst="rect">
            <a:avLst/>
          </a:prstGeom>
          <a:noFill/>
        </p:spPr>
        <p:txBody>
          <a:bodyPr wrap="square" rtlCol="0">
            <a:spAutoFit/>
          </a:bodyPr>
          <a:lstStyle>
            <a:defPPr>
              <a:defRPr lang="zh-CN"/>
            </a:defPPr>
            <a:lvl1pPr>
              <a:defRPr kumimoji="1" sz="1000" b="1">
                <a:solidFill>
                  <a:schemeClr val="bg1"/>
                </a:solidFill>
                <a:latin typeface="Lantinghei SC Demibold" panose="02000000000000000000" pitchFamily="2" charset="-122"/>
                <a:ea typeface="Lantinghei SC Demibold" panose="02000000000000000000" pitchFamily="2" charset="-122"/>
              </a:defRPr>
            </a:lvl1pPr>
          </a:lstStyle>
          <a:p>
            <a:pPr marL="0" marR="0" lvl="0" indent="0" defTabSz="914478" eaLnBrk="1" fontAlgn="auto" latinLnBrk="0" hangingPunct="1">
              <a:lnSpc>
                <a:spcPct val="100000"/>
              </a:lnSpc>
              <a:spcBef>
                <a:spcPts val="0"/>
              </a:spcBef>
              <a:spcAft>
                <a:spcPts val="0"/>
              </a:spcAft>
              <a:buClrTx/>
              <a:buSzTx/>
              <a:buFontTx/>
              <a:buNone/>
              <a:tabLst/>
              <a:defRPr/>
            </a:pPr>
            <a:r>
              <a:rPr kumimoji="1" lang="zh-CN" altLang="en-US" sz="1000" b="1" i="0" u="none" strike="noStrike" kern="0" cap="none" spc="0" normalizeH="0" baseline="0" noProof="0" dirty="0">
                <a:ln>
                  <a:noFill/>
                </a:ln>
                <a:solidFill>
                  <a:srgbClr val="FFFFFF"/>
                </a:solidFill>
                <a:effectLst/>
                <a:uLnTx/>
                <a:uFillTx/>
                <a:ea typeface="Lantinghei SC Demibold" panose="02000000000000000000" pitchFamily="2" charset="-122"/>
              </a:rPr>
              <a:t>客户</a:t>
            </a:r>
          </a:p>
        </p:txBody>
      </p:sp>
      <p:sp>
        <p:nvSpPr>
          <p:cNvPr id="207" name="文本框 206">
            <a:extLst>
              <a:ext uri="{FF2B5EF4-FFF2-40B4-BE49-F238E27FC236}">
                <a16:creationId xmlns:a16="http://schemas.microsoft.com/office/drawing/2014/main" xmlns="" id="{AA451FC3-A3DA-A541-9127-A0F37F5D7820}"/>
              </a:ext>
            </a:extLst>
          </p:cNvPr>
          <p:cNvSpPr txBox="1"/>
          <p:nvPr/>
        </p:nvSpPr>
        <p:spPr>
          <a:xfrm>
            <a:off x="3308253" y="4388947"/>
            <a:ext cx="1720825" cy="400110"/>
          </a:xfrm>
          <a:prstGeom prst="rect">
            <a:avLst/>
          </a:prstGeom>
          <a:noFill/>
        </p:spPr>
        <p:txBody>
          <a:bodyPr wrap="square" rtlCol="0">
            <a:spAutoFit/>
          </a:bodyPr>
          <a:lstStyle/>
          <a:p>
            <a:pPr defTabSz="914478"/>
            <a:r>
              <a:rPr kumimoji="1" lang="zh-CN" altLang="en-US" sz="1000" b="1" dirty="0">
                <a:solidFill>
                  <a:srgbClr val="1D1D1A"/>
                </a:solidFill>
                <a:latin typeface="Lantinghei SC Demibold" panose="02000000000000000000" pitchFamily="2" charset="-122"/>
                <a:ea typeface="Lantinghei SC Demibold" panose="02000000000000000000" pitchFamily="2" charset="-122"/>
              </a:rPr>
              <a:t>以物料</a:t>
            </a:r>
            <a:r>
              <a:rPr kumimoji="1" lang="en-US" altLang="zh-CN" sz="1000" b="1" dirty="0">
                <a:solidFill>
                  <a:srgbClr val="1D1D1A"/>
                </a:solidFill>
                <a:latin typeface="Lantinghei SC Demibold" panose="02000000000000000000" pitchFamily="2" charset="-122"/>
                <a:ea typeface="Lantinghei SC Demibold" panose="02000000000000000000" pitchFamily="2" charset="-122"/>
              </a:rPr>
              <a:t>+</a:t>
            </a:r>
            <a:r>
              <a:rPr kumimoji="1" lang="zh-CN" altLang="en-US" sz="1000" b="1" dirty="0">
                <a:solidFill>
                  <a:srgbClr val="1D1D1A"/>
                </a:solidFill>
                <a:latin typeface="Lantinghei SC Demibold" panose="02000000000000000000" pitchFamily="2" charset="-122"/>
                <a:ea typeface="Lantinghei SC Demibold" panose="02000000000000000000" pitchFamily="2" charset="-122"/>
              </a:rPr>
              <a:t>批次为主线关联物料移动或状态变化</a:t>
            </a:r>
          </a:p>
        </p:txBody>
      </p:sp>
      <p:cxnSp>
        <p:nvCxnSpPr>
          <p:cNvPr id="208" name="直线箭头连接符 94">
            <a:extLst>
              <a:ext uri="{FF2B5EF4-FFF2-40B4-BE49-F238E27FC236}">
                <a16:creationId xmlns:a16="http://schemas.microsoft.com/office/drawing/2014/main" xmlns="" id="{3DCA23B3-39B4-B54E-BAFD-CB8FF6A5A809}"/>
              </a:ext>
            </a:extLst>
          </p:cNvPr>
          <p:cNvCxnSpPr>
            <a:cxnSpLocks/>
            <a:stCxn id="193" idx="6"/>
            <a:endCxn id="194" idx="2"/>
          </p:cNvCxnSpPr>
          <p:nvPr/>
        </p:nvCxnSpPr>
        <p:spPr>
          <a:xfrm>
            <a:off x="5425547" y="4777895"/>
            <a:ext cx="1449636" cy="6350"/>
          </a:xfrm>
          <a:prstGeom prst="straightConnector1">
            <a:avLst/>
          </a:prstGeom>
          <a:noFill/>
          <a:ln w="12700" cap="flat" cmpd="sng" algn="ctr">
            <a:solidFill>
              <a:srgbClr val="00B0F0"/>
            </a:solidFill>
            <a:prstDash val="solid"/>
            <a:miter lim="800000"/>
            <a:headEnd type="none" w="med" len="med"/>
            <a:tailEnd type="arrow" w="med" len="med"/>
          </a:ln>
          <a:effectLst/>
        </p:spPr>
      </p:cxnSp>
      <p:sp>
        <p:nvSpPr>
          <p:cNvPr id="209" name="文本框 208">
            <a:extLst>
              <a:ext uri="{FF2B5EF4-FFF2-40B4-BE49-F238E27FC236}">
                <a16:creationId xmlns:a16="http://schemas.microsoft.com/office/drawing/2014/main" xmlns="" id="{0A61C32F-AB5A-354A-83B1-244B78A394C3}"/>
              </a:ext>
            </a:extLst>
          </p:cNvPr>
          <p:cNvSpPr txBox="1"/>
          <p:nvPr/>
        </p:nvSpPr>
        <p:spPr>
          <a:xfrm>
            <a:off x="5507136" y="4838166"/>
            <a:ext cx="1304494" cy="707886"/>
          </a:xfrm>
          <a:prstGeom prst="rect">
            <a:avLst/>
          </a:prstGeom>
          <a:noFill/>
        </p:spPr>
        <p:txBody>
          <a:bodyPr wrap="square" rtlCol="0">
            <a:spAutoFit/>
          </a:bodyPr>
          <a:lstStyle/>
          <a:p>
            <a:pPr defTabSz="914478"/>
            <a:r>
              <a:rPr kumimoji="1" lang="zh-CN" altLang="en-US" sz="1000" b="1" dirty="0">
                <a:solidFill>
                  <a:srgbClr val="1D1D1A"/>
                </a:solidFill>
                <a:latin typeface="Lantinghei SC Demibold" panose="02000000000000000000" pitchFamily="2" charset="-122"/>
                <a:ea typeface="Lantinghei SC Demibold" panose="02000000000000000000" pitchFamily="2" charset="-122"/>
              </a:rPr>
              <a:t>以生产任务号为主线关联投料、过程管理、质检、下证等</a:t>
            </a:r>
          </a:p>
        </p:txBody>
      </p:sp>
      <p:cxnSp>
        <p:nvCxnSpPr>
          <p:cNvPr id="210" name="曲线连接符 209">
            <a:extLst>
              <a:ext uri="{FF2B5EF4-FFF2-40B4-BE49-F238E27FC236}">
                <a16:creationId xmlns:a16="http://schemas.microsoft.com/office/drawing/2014/main" xmlns="" id="{A243364B-C19B-394C-897B-FD02B1C12605}"/>
              </a:ext>
            </a:extLst>
          </p:cNvPr>
          <p:cNvCxnSpPr>
            <a:cxnSpLocks/>
            <a:stCxn id="194" idx="0"/>
            <a:endCxn id="195" idx="0"/>
          </p:cNvCxnSpPr>
          <p:nvPr/>
        </p:nvCxnSpPr>
        <p:spPr>
          <a:xfrm rot="5400000" flipH="1" flipV="1">
            <a:off x="8085099" y="3577051"/>
            <a:ext cx="6350" cy="2005266"/>
          </a:xfrm>
          <a:prstGeom prst="curvedConnector3">
            <a:avLst>
              <a:gd name="adj1" fmla="val 10328567"/>
            </a:avLst>
          </a:prstGeom>
          <a:noFill/>
          <a:ln w="12700" cap="flat" cmpd="sng" algn="ctr">
            <a:solidFill>
              <a:srgbClr val="00B0F0"/>
            </a:solidFill>
            <a:prstDash val="solid"/>
            <a:miter lim="800000"/>
            <a:headEnd type="none" w="med" len="med"/>
            <a:tailEnd type="arrow" w="med" len="med"/>
          </a:ln>
          <a:effectLst/>
        </p:spPr>
      </p:cxnSp>
      <p:cxnSp>
        <p:nvCxnSpPr>
          <p:cNvPr id="211" name="曲线连接符 210">
            <a:extLst>
              <a:ext uri="{FF2B5EF4-FFF2-40B4-BE49-F238E27FC236}">
                <a16:creationId xmlns:a16="http://schemas.microsoft.com/office/drawing/2014/main" xmlns="" id="{255976B8-8B94-1146-8A75-3F48A63B4BB4}"/>
              </a:ext>
            </a:extLst>
          </p:cNvPr>
          <p:cNvCxnSpPr>
            <a:cxnSpLocks/>
            <a:stCxn id="195" idx="4"/>
            <a:endCxn id="194" idx="4"/>
          </p:cNvCxnSpPr>
          <p:nvPr/>
        </p:nvCxnSpPr>
        <p:spPr>
          <a:xfrm rot="5400000">
            <a:off x="8085099" y="3979822"/>
            <a:ext cx="6350" cy="2005266"/>
          </a:xfrm>
          <a:prstGeom prst="curvedConnector3">
            <a:avLst>
              <a:gd name="adj1" fmla="val 12157150"/>
            </a:avLst>
          </a:prstGeom>
          <a:noFill/>
          <a:ln w="12700" cap="flat" cmpd="sng" algn="ctr">
            <a:solidFill>
              <a:srgbClr val="00B0F0"/>
            </a:solidFill>
            <a:prstDash val="solid"/>
            <a:miter lim="800000"/>
            <a:headEnd type="none" w="med" len="med"/>
            <a:tailEnd type="arrow" w="med" len="med"/>
          </a:ln>
          <a:effectLst/>
        </p:spPr>
      </p:cxnSp>
      <p:sp>
        <p:nvSpPr>
          <p:cNvPr id="212" name="文本框 211">
            <a:extLst>
              <a:ext uri="{FF2B5EF4-FFF2-40B4-BE49-F238E27FC236}">
                <a16:creationId xmlns:a16="http://schemas.microsoft.com/office/drawing/2014/main" xmlns="" id="{BC25FF5A-0266-C34B-91F9-15350F5D59E1}"/>
              </a:ext>
            </a:extLst>
          </p:cNvPr>
          <p:cNvSpPr txBox="1"/>
          <p:nvPr/>
        </p:nvSpPr>
        <p:spPr>
          <a:xfrm>
            <a:off x="7386062" y="4326392"/>
            <a:ext cx="1720825" cy="553998"/>
          </a:xfrm>
          <a:prstGeom prst="rect">
            <a:avLst/>
          </a:prstGeom>
          <a:noFill/>
        </p:spPr>
        <p:txBody>
          <a:bodyPr wrap="square" rtlCol="0">
            <a:spAutoFit/>
          </a:bodyPr>
          <a:lstStyle/>
          <a:p>
            <a:pPr defTabSz="914478"/>
            <a:r>
              <a:rPr kumimoji="1" lang="zh-CN" altLang="en-US" sz="1000" b="1" dirty="0">
                <a:solidFill>
                  <a:srgbClr val="1D1D1A"/>
                </a:solidFill>
                <a:latin typeface="Lantinghei SC Demibold" panose="02000000000000000000" pitchFamily="2" charset="-122"/>
                <a:ea typeface="Lantinghei SC Demibold" panose="02000000000000000000" pitchFamily="2" charset="-122"/>
              </a:rPr>
              <a:t>以产品</a:t>
            </a:r>
            <a:r>
              <a:rPr kumimoji="1" lang="en-US" altLang="zh-CN" sz="1000" b="1" dirty="0">
                <a:solidFill>
                  <a:srgbClr val="1D1D1A"/>
                </a:solidFill>
                <a:latin typeface="Lantinghei SC Demibold" panose="02000000000000000000" pitchFamily="2" charset="-122"/>
                <a:ea typeface="Lantinghei SC Demibold" panose="02000000000000000000" pitchFamily="2" charset="-122"/>
              </a:rPr>
              <a:t>+</a:t>
            </a:r>
            <a:r>
              <a:rPr kumimoji="1" lang="zh-CN" altLang="en-US" sz="1000" b="1" dirty="0">
                <a:solidFill>
                  <a:srgbClr val="1D1D1A"/>
                </a:solidFill>
                <a:latin typeface="Lantinghei SC Demibold" panose="02000000000000000000" pitchFamily="2" charset="-122"/>
                <a:ea typeface="Lantinghei SC Demibold" panose="02000000000000000000" pitchFamily="2" charset="-122"/>
              </a:rPr>
              <a:t>批次为主线关联产品移动、调拨、内部交易或状态变化</a:t>
            </a:r>
          </a:p>
        </p:txBody>
      </p:sp>
      <p:cxnSp>
        <p:nvCxnSpPr>
          <p:cNvPr id="213" name="直线箭头连接符 99">
            <a:extLst>
              <a:ext uri="{FF2B5EF4-FFF2-40B4-BE49-F238E27FC236}">
                <a16:creationId xmlns:a16="http://schemas.microsoft.com/office/drawing/2014/main" xmlns="" id="{1ADAA134-6CBC-B345-BA9A-2C97C96578B1}"/>
              </a:ext>
            </a:extLst>
          </p:cNvPr>
          <p:cNvCxnSpPr>
            <a:cxnSpLocks/>
            <a:stCxn id="195" idx="6"/>
            <a:endCxn id="205" idx="2"/>
          </p:cNvCxnSpPr>
          <p:nvPr/>
        </p:nvCxnSpPr>
        <p:spPr>
          <a:xfrm flipV="1">
            <a:off x="9301364" y="4777895"/>
            <a:ext cx="1739130" cy="1"/>
          </a:xfrm>
          <a:prstGeom prst="straightConnector1">
            <a:avLst/>
          </a:prstGeom>
          <a:noFill/>
          <a:ln w="12700" cap="flat" cmpd="sng" algn="ctr">
            <a:solidFill>
              <a:srgbClr val="00B0F0"/>
            </a:solidFill>
            <a:prstDash val="solid"/>
            <a:miter lim="800000"/>
            <a:headEnd type="none" w="med" len="med"/>
            <a:tailEnd type="arrow" w="med" len="med"/>
          </a:ln>
          <a:effectLst/>
        </p:spPr>
      </p:cxnSp>
      <p:sp>
        <p:nvSpPr>
          <p:cNvPr id="214" name="文本框 213">
            <a:extLst>
              <a:ext uri="{FF2B5EF4-FFF2-40B4-BE49-F238E27FC236}">
                <a16:creationId xmlns:a16="http://schemas.microsoft.com/office/drawing/2014/main" xmlns="" id="{36696B5B-C3B8-464A-B3B2-2FC2F800786D}"/>
              </a:ext>
            </a:extLst>
          </p:cNvPr>
          <p:cNvSpPr txBox="1"/>
          <p:nvPr/>
        </p:nvSpPr>
        <p:spPr>
          <a:xfrm>
            <a:off x="9337472" y="4841250"/>
            <a:ext cx="1794809" cy="553998"/>
          </a:xfrm>
          <a:prstGeom prst="rect">
            <a:avLst/>
          </a:prstGeom>
          <a:noFill/>
        </p:spPr>
        <p:txBody>
          <a:bodyPr wrap="square" rtlCol="0">
            <a:spAutoFit/>
          </a:bodyPr>
          <a:lstStyle/>
          <a:p>
            <a:pPr defTabSz="914478"/>
            <a:r>
              <a:rPr kumimoji="1" lang="zh-CN" altLang="en-US" sz="1000" b="1" dirty="0">
                <a:solidFill>
                  <a:srgbClr val="1D1D1A"/>
                </a:solidFill>
                <a:latin typeface="Lantinghei SC Demibold" panose="02000000000000000000" pitchFamily="2" charset="-122"/>
                <a:ea typeface="Lantinghei SC Demibold" panose="02000000000000000000" pitchFamily="2" charset="-122"/>
              </a:rPr>
              <a:t>以订单号为主线关联订单创建、审批、发放、销售出库、配送、签收、回款核销等</a:t>
            </a:r>
          </a:p>
        </p:txBody>
      </p:sp>
      <p:cxnSp>
        <p:nvCxnSpPr>
          <p:cNvPr id="215" name="直线箭头连接符 101">
            <a:extLst>
              <a:ext uri="{FF2B5EF4-FFF2-40B4-BE49-F238E27FC236}">
                <a16:creationId xmlns:a16="http://schemas.microsoft.com/office/drawing/2014/main" xmlns="" id="{356BD2AE-49FE-FB4A-B88C-CEF95D9D5281}"/>
              </a:ext>
            </a:extLst>
          </p:cNvPr>
          <p:cNvCxnSpPr>
            <a:cxnSpLocks/>
            <a:stCxn id="201" idx="2"/>
            <a:endCxn id="216" idx="0"/>
          </p:cNvCxnSpPr>
          <p:nvPr/>
        </p:nvCxnSpPr>
        <p:spPr>
          <a:xfrm>
            <a:off x="3086560" y="4992175"/>
            <a:ext cx="24545" cy="733476"/>
          </a:xfrm>
          <a:prstGeom prst="straightConnector1">
            <a:avLst/>
          </a:prstGeom>
          <a:noFill/>
          <a:ln w="12700" cap="flat" cmpd="sng" algn="ctr">
            <a:solidFill>
              <a:srgbClr val="00B0F0"/>
            </a:solidFill>
            <a:prstDash val="sysDash"/>
            <a:miter lim="800000"/>
            <a:headEnd type="none" w="med" len="med"/>
            <a:tailEnd type="arrow" w="med" len="med"/>
          </a:ln>
          <a:effectLst/>
        </p:spPr>
      </p:cxnSp>
      <p:sp>
        <p:nvSpPr>
          <p:cNvPr id="216" name="文本框 215">
            <a:extLst>
              <a:ext uri="{FF2B5EF4-FFF2-40B4-BE49-F238E27FC236}">
                <a16:creationId xmlns:a16="http://schemas.microsoft.com/office/drawing/2014/main" xmlns="" id="{32693332-0A67-0E44-B2F0-D4669AE1EE0B}"/>
              </a:ext>
            </a:extLst>
          </p:cNvPr>
          <p:cNvSpPr txBox="1"/>
          <p:nvPr/>
        </p:nvSpPr>
        <p:spPr>
          <a:xfrm>
            <a:off x="2584249" y="5725651"/>
            <a:ext cx="1053711" cy="553998"/>
          </a:xfrm>
          <a:prstGeom prst="rect">
            <a:avLst/>
          </a:prstGeom>
          <a:noFill/>
        </p:spPr>
        <p:txBody>
          <a:bodyPr wrap="square" rtlCol="0">
            <a:spAutoFit/>
          </a:bodyPr>
          <a:lstStyle/>
          <a:p>
            <a:pPr defTabSz="914478"/>
            <a:r>
              <a:rPr kumimoji="1" lang="zh-CN" altLang="en-US" sz="1000" b="1" dirty="0">
                <a:solidFill>
                  <a:srgbClr val="1D1D1A"/>
                </a:solidFill>
                <a:latin typeface="Lantinghei SC Demibold" panose="02000000000000000000" pitchFamily="2" charset="-122"/>
                <a:ea typeface="Lantinghei SC Demibold" panose="02000000000000000000" pitchFamily="2" charset="-122"/>
              </a:rPr>
              <a:t>订单号、供应商批次、物料、内部批次对应</a:t>
            </a:r>
          </a:p>
        </p:txBody>
      </p:sp>
      <p:cxnSp>
        <p:nvCxnSpPr>
          <p:cNvPr id="217" name="直线箭头连接符 103">
            <a:extLst>
              <a:ext uri="{FF2B5EF4-FFF2-40B4-BE49-F238E27FC236}">
                <a16:creationId xmlns:a16="http://schemas.microsoft.com/office/drawing/2014/main" xmlns="" id="{7971CA63-9ED7-0C4F-9FAB-DF0898212BBB}"/>
              </a:ext>
            </a:extLst>
          </p:cNvPr>
          <p:cNvCxnSpPr>
            <a:cxnSpLocks/>
          </p:cNvCxnSpPr>
          <p:nvPr/>
        </p:nvCxnSpPr>
        <p:spPr>
          <a:xfrm flipH="1">
            <a:off x="5225940" y="4985631"/>
            <a:ext cx="17528" cy="798017"/>
          </a:xfrm>
          <a:prstGeom prst="straightConnector1">
            <a:avLst/>
          </a:prstGeom>
          <a:noFill/>
          <a:ln w="12700" cap="flat" cmpd="sng" algn="ctr">
            <a:solidFill>
              <a:srgbClr val="00B0F0"/>
            </a:solidFill>
            <a:prstDash val="sysDash"/>
            <a:miter lim="800000"/>
            <a:headEnd type="none" w="med" len="med"/>
            <a:tailEnd type="arrow" w="med" len="med"/>
          </a:ln>
          <a:effectLst/>
        </p:spPr>
      </p:cxnSp>
      <p:sp>
        <p:nvSpPr>
          <p:cNvPr id="218" name="文本框 217">
            <a:extLst>
              <a:ext uri="{FF2B5EF4-FFF2-40B4-BE49-F238E27FC236}">
                <a16:creationId xmlns:a16="http://schemas.microsoft.com/office/drawing/2014/main" xmlns="" id="{224F7CB4-9FB6-5446-A864-747381B617F8}"/>
              </a:ext>
            </a:extLst>
          </p:cNvPr>
          <p:cNvSpPr txBox="1"/>
          <p:nvPr/>
        </p:nvSpPr>
        <p:spPr>
          <a:xfrm>
            <a:off x="6428288" y="5879539"/>
            <a:ext cx="1304494" cy="400110"/>
          </a:xfrm>
          <a:prstGeom prst="rect">
            <a:avLst/>
          </a:prstGeom>
          <a:noFill/>
        </p:spPr>
        <p:txBody>
          <a:bodyPr wrap="square" rtlCol="0">
            <a:spAutoFit/>
          </a:bodyPr>
          <a:lstStyle/>
          <a:p>
            <a:pPr defTabSz="914478"/>
            <a:r>
              <a:rPr kumimoji="1" lang="zh-CN" altLang="en-US" sz="1000" b="1" dirty="0">
                <a:solidFill>
                  <a:srgbClr val="1D1D1A"/>
                </a:solidFill>
                <a:latin typeface="Lantinghei SC Demibold" panose="02000000000000000000" pitchFamily="2" charset="-122"/>
                <a:ea typeface="Lantinghei SC Demibold" panose="02000000000000000000" pitchFamily="2" charset="-122"/>
              </a:rPr>
              <a:t>生产任务号、产品、产品批次对应</a:t>
            </a:r>
          </a:p>
        </p:txBody>
      </p:sp>
      <p:cxnSp>
        <p:nvCxnSpPr>
          <p:cNvPr id="219" name="直线箭头连接符 105">
            <a:extLst>
              <a:ext uri="{FF2B5EF4-FFF2-40B4-BE49-F238E27FC236}">
                <a16:creationId xmlns:a16="http://schemas.microsoft.com/office/drawing/2014/main" xmlns="" id="{FD9158F5-FC2D-614F-B4EE-D3B2B30D2DB0}"/>
              </a:ext>
            </a:extLst>
          </p:cNvPr>
          <p:cNvCxnSpPr>
            <a:cxnSpLocks/>
            <a:stCxn id="194" idx="4"/>
            <a:endCxn id="218" idx="0"/>
          </p:cNvCxnSpPr>
          <p:nvPr/>
        </p:nvCxnSpPr>
        <p:spPr>
          <a:xfrm flipH="1">
            <a:off x="7080535" y="4985631"/>
            <a:ext cx="5106" cy="893909"/>
          </a:xfrm>
          <a:prstGeom prst="straightConnector1">
            <a:avLst/>
          </a:prstGeom>
          <a:noFill/>
          <a:ln w="12700" cap="flat" cmpd="sng" algn="ctr">
            <a:solidFill>
              <a:srgbClr val="00B0F0"/>
            </a:solidFill>
            <a:prstDash val="sysDash"/>
            <a:miter lim="800000"/>
            <a:headEnd type="none" w="med" len="med"/>
            <a:tailEnd type="arrow" w="med" len="med"/>
          </a:ln>
          <a:effectLst/>
        </p:spPr>
      </p:cxnSp>
      <p:sp>
        <p:nvSpPr>
          <p:cNvPr id="220" name="文本框 219">
            <a:extLst>
              <a:ext uri="{FF2B5EF4-FFF2-40B4-BE49-F238E27FC236}">
                <a16:creationId xmlns:a16="http://schemas.microsoft.com/office/drawing/2014/main" xmlns="" id="{2B23709B-DC9B-C548-A423-DF82738D04FE}"/>
              </a:ext>
            </a:extLst>
          </p:cNvPr>
          <p:cNvSpPr txBox="1"/>
          <p:nvPr/>
        </p:nvSpPr>
        <p:spPr>
          <a:xfrm>
            <a:off x="8438659" y="5887563"/>
            <a:ext cx="1304494" cy="400110"/>
          </a:xfrm>
          <a:prstGeom prst="rect">
            <a:avLst/>
          </a:prstGeom>
          <a:noFill/>
        </p:spPr>
        <p:txBody>
          <a:bodyPr wrap="square" rtlCol="0">
            <a:spAutoFit/>
          </a:bodyPr>
          <a:lstStyle/>
          <a:p>
            <a:pPr defTabSz="914478"/>
            <a:r>
              <a:rPr kumimoji="1" lang="zh-CN" altLang="en-US" sz="1000" b="1" dirty="0">
                <a:solidFill>
                  <a:srgbClr val="1D1D1A"/>
                </a:solidFill>
                <a:latin typeface="Lantinghei SC Demibold" panose="02000000000000000000" pitchFamily="2" charset="-122"/>
                <a:ea typeface="Lantinghei SC Demibold" panose="02000000000000000000" pitchFamily="2" charset="-122"/>
              </a:rPr>
              <a:t>订单号、产品、产品批次对应</a:t>
            </a:r>
          </a:p>
        </p:txBody>
      </p:sp>
      <p:cxnSp>
        <p:nvCxnSpPr>
          <p:cNvPr id="221" name="直线箭头连接符 107">
            <a:extLst>
              <a:ext uri="{FF2B5EF4-FFF2-40B4-BE49-F238E27FC236}">
                <a16:creationId xmlns:a16="http://schemas.microsoft.com/office/drawing/2014/main" xmlns="" id="{274E57C3-286F-6347-93F9-039FAB284CB4}"/>
              </a:ext>
            </a:extLst>
          </p:cNvPr>
          <p:cNvCxnSpPr>
            <a:cxnSpLocks/>
            <a:stCxn id="195" idx="4"/>
            <a:endCxn id="220" idx="0"/>
          </p:cNvCxnSpPr>
          <p:nvPr/>
        </p:nvCxnSpPr>
        <p:spPr>
          <a:xfrm flipH="1">
            <a:off x="9090907" y="4979281"/>
            <a:ext cx="1" cy="908283"/>
          </a:xfrm>
          <a:prstGeom prst="straightConnector1">
            <a:avLst/>
          </a:prstGeom>
          <a:noFill/>
          <a:ln w="12700" cap="flat" cmpd="sng" algn="ctr">
            <a:solidFill>
              <a:srgbClr val="00B0F0"/>
            </a:solidFill>
            <a:prstDash val="sysDash"/>
            <a:miter lim="800000"/>
            <a:headEnd type="none" w="med" len="med"/>
            <a:tailEnd type="arrow" w="med" len="med"/>
          </a:ln>
          <a:effectLst/>
        </p:spPr>
      </p:cxnSp>
      <p:sp>
        <p:nvSpPr>
          <p:cNvPr id="222" name="文本框 221">
            <a:extLst>
              <a:ext uri="{FF2B5EF4-FFF2-40B4-BE49-F238E27FC236}">
                <a16:creationId xmlns:a16="http://schemas.microsoft.com/office/drawing/2014/main" xmlns="" id="{527C5098-C27B-6746-94C5-AF33CC746FFD}"/>
              </a:ext>
            </a:extLst>
          </p:cNvPr>
          <p:cNvSpPr txBox="1"/>
          <p:nvPr/>
        </p:nvSpPr>
        <p:spPr>
          <a:xfrm>
            <a:off x="378847" y="734291"/>
            <a:ext cx="11483302" cy="369332"/>
          </a:xfrm>
          <a:prstGeom prst="rect">
            <a:avLst/>
          </a:prstGeom>
          <a:noFill/>
        </p:spPr>
        <p:txBody>
          <a:bodyPr wrap="square" rtlCol="0">
            <a:spAutoFit/>
          </a:bodyPr>
          <a:lstStyle/>
          <a:p>
            <a:pPr defTabSz="914478"/>
            <a:r>
              <a:rPr kumimoji="1" lang="zh-CN" altLang="en-US" b="1" dirty="0">
                <a:solidFill>
                  <a:srgbClr val="1D1D1A"/>
                </a:solidFill>
                <a:latin typeface="Lantinghei SC Heavy" panose="02000000000000000000" pitchFamily="2" charset="-122"/>
                <a:ea typeface="Lantinghei SC Heavy" panose="02000000000000000000" pitchFamily="2" charset="-122"/>
              </a:rPr>
              <a:t>全程供应数据链：</a:t>
            </a:r>
            <a:r>
              <a:rPr lang="zh-CN" altLang="en-US" dirty="0">
                <a:solidFill>
                  <a:srgbClr val="000000"/>
                </a:solidFill>
                <a:latin typeface="Calibri" panose="020F0502020204030204"/>
              </a:rPr>
              <a:t>物流、信息流信息全程贯通以及</a:t>
            </a:r>
            <a:r>
              <a:rPr lang="zh-CN" altLang="en-US" b="1" dirty="0">
                <a:solidFill>
                  <a:srgbClr val="FF0000"/>
                </a:solidFill>
                <a:latin typeface="Calibri" panose="020F0502020204030204"/>
              </a:rPr>
              <a:t>业务闭环</a:t>
            </a:r>
            <a:r>
              <a:rPr lang="zh-CN" altLang="en-US" dirty="0">
                <a:solidFill>
                  <a:srgbClr val="000000"/>
                </a:solidFill>
                <a:latin typeface="Calibri" panose="020F0502020204030204"/>
              </a:rPr>
              <a:t>管理，支撑</a:t>
            </a:r>
            <a:r>
              <a:rPr lang="zh-CN" altLang="en-US" b="1" dirty="0">
                <a:solidFill>
                  <a:srgbClr val="FF0000"/>
                </a:solidFill>
                <a:latin typeface="Calibri" panose="020F0502020204030204"/>
              </a:rPr>
              <a:t>可视</a:t>
            </a:r>
            <a:r>
              <a:rPr lang="zh-CN" altLang="en-US" dirty="0">
                <a:solidFill>
                  <a:srgbClr val="000000"/>
                </a:solidFill>
                <a:latin typeface="Calibri" panose="020F0502020204030204"/>
              </a:rPr>
              <a:t>、</a:t>
            </a:r>
            <a:r>
              <a:rPr lang="zh-CN" altLang="en-US" b="1" dirty="0">
                <a:solidFill>
                  <a:srgbClr val="FF0000"/>
                </a:solidFill>
                <a:latin typeface="Calibri" panose="020F0502020204030204"/>
              </a:rPr>
              <a:t>可控</a:t>
            </a:r>
            <a:endParaRPr kumimoji="1" lang="zh-CN" altLang="en-US" b="1" dirty="0">
              <a:solidFill>
                <a:srgbClr val="FF0000"/>
              </a:solidFill>
              <a:latin typeface="Lantinghei SC Heavy" panose="02000000000000000000" pitchFamily="2" charset="-122"/>
              <a:ea typeface="Lantinghei SC Heavy" panose="02000000000000000000" pitchFamily="2" charset="-122"/>
            </a:endParaRPr>
          </a:p>
        </p:txBody>
      </p:sp>
      <p:sp>
        <p:nvSpPr>
          <p:cNvPr id="223" name="椭圆 222">
            <a:extLst>
              <a:ext uri="{FF2B5EF4-FFF2-40B4-BE49-F238E27FC236}">
                <a16:creationId xmlns:a16="http://schemas.microsoft.com/office/drawing/2014/main" xmlns="" id="{48F01A7F-43A2-3D4F-9F01-C8C25E6574E9}"/>
              </a:ext>
            </a:extLst>
          </p:cNvPr>
          <p:cNvSpPr/>
          <p:nvPr/>
        </p:nvSpPr>
        <p:spPr bwMode="auto">
          <a:xfrm>
            <a:off x="1307111" y="1508220"/>
            <a:ext cx="420915" cy="402771"/>
          </a:xfrm>
          <a:prstGeom prst="ellipse">
            <a:avLst/>
          </a:prstGeom>
          <a:solidFill>
            <a:srgbClr val="00B0F0"/>
          </a:solidFill>
          <a:ln w="9525" cap="flat" cmpd="sng" algn="ctr">
            <a:noFill/>
            <a:prstDash val="solid"/>
            <a:headEnd/>
            <a:tailEnd/>
          </a:ln>
          <a:effectLst>
            <a:outerShdw blurRad="40000" dist="23000" dir="5400000" rotWithShape="0">
              <a:srgbClr val="000000">
                <a:alpha val="35000"/>
              </a:srgbClr>
            </a:outerShdw>
          </a:effectLst>
        </p:spPr>
        <p:txBody>
          <a:bodyPr wrap="none" rtlCol="0" anchor="ctr"/>
          <a:lstStyle/>
          <a:p>
            <a:pPr algn="ctr" defTabSz="860085"/>
            <a:endParaRPr lang="zh-CN" altLang="en-US" sz="1200" b="1" kern="0" dirty="0">
              <a:solidFill>
                <a:srgbClr val="FFFFFF"/>
              </a:solidFill>
              <a:latin typeface="Microsoft YaHei"/>
              <a:ea typeface="Microsoft YaHei"/>
            </a:endParaRPr>
          </a:p>
        </p:txBody>
      </p:sp>
      <p:sp>
        <p:nvSpPr>
          <p:cNvPr id="224" name="文本框 223">
            <a:extLst>
              <a:ext uri="{FF2B5EF4-FFF2-40B4-BE49-F238E27FC236}">
                <a16:creationId xmlns:a16="http://schemas.microsoft.com/office/drawing/2014/main" xmlns="" id="{3B09A3B6-C9D1-E448-8909-A78FCD1264D7}"/>
              </a:ext>
            </a:extLst>
          </p:cNvPr>
          <p:cNvSpPr txBox="1"/>
          <p:nvPr/>
        </p:nvSpPr>
        <p:spPr>
          <a:xfrm>
            <a:off x="1154067" y="2240388"/>
            <a:ext cx="857562" cy="276999"/>
          </a:xfrm>
          <a:prstGeom prst="rect">
            <a:avLst/>
          </a:prstGeom>
          <a:noFill/>
        </p:spPr>
        <p:txBody>
          <a:bodyPr wrap="square" rtlCol="0">
            <a:spAutoFit/>
          </a:bodyPr>
          <a:lstStyle/>
          <a:p>
            <a:pPr defTabSz="914478"/>
            <a:r>
              <a:rPr kumimoji="1" lang="zh-CN" altLang="en-US" sz="1200" b="1" dirty="0">
                <a:solidFill>
                  <a:srgbClr val="1D1D1A"/>
                </a:solidFill>
                <a:latin typeface="Lantinghei SC Demibold" panose="02000000000000000000" pitchFamily="2" charset="-122"/>
                <a:ea typeface="Lantinghei SC Demibold" panose="02000000000000000000" pitchFamily="2" charset="-122"/>
              </a:rPr>
              <a:t>要货计划</a:t>
            </a:r>
          </a:p>
        </p:txBody>
      </p:sp>
      <p:sp>
        <p:nvSpPr>
          <p:cNvPr id="225" name="椭圆 224">
            <a:extLst>
              <a:ext uri="{FF2B5EF4-FFF2-40B4-BE49-F238E27FC236}">
                <a16:creationId xmlns:a16="http://schemas.microsoft.com/office/drawing/2014/main" xmlns="" id="{750E5240-7086-4F49-98D5-1C7CEE7BEE4E}"/>
              </a:ext>
            </a:extLst>
          </p:cNvPr>
          <p:cNvSpPr/>
          <p:nvPr/>
        </p:nvSpPr>
        <p:spPr bwMode="auto">
          <a:xfrm>
            <a:off x="3469167" y="1508220"/>
            <a:ext cx="420915" cy="402771"/>
          </a:xfrm>
          <a:prstGeom prst="ellipse">
            <a:avLst/>
          </a:prstGeom>
          <a:solidFill>
            <a:srgbClr val="00B0F0"/>
          </a:solidFill>
          <a:ln w="9525" cap="flat" cmpd="sng" algn="ctr">
            <a:noFill/>
            <a:prstDash val="solid"/>
            <a:headEnd/>
            <a:tailEnd/>
          </a:ln>
          <a:effectLst>
            <a:outerShdw blurRad="40000" dist="23000" dir="5400000" rotWithShape="0">
              <a:srgbClr val="000000">
                <a:alpha val="35000"/>
              </a:srgbClr>
            </a:outerShdw>
          </a:effectLst>
        </p:spPr>
        <p:txBody>
          <a:bodyPr wrap="none" rtlCol="0" anchor="ctr"/>
          <a:lstStyle/>
          <a:p>
            <a:pPr algn="ctr" defTabSz="860085"/>
            <a:endParaRPr lang="zh-CN" altLang="en-US" sz="1200" b="1" kern="0" dirty="0">
              <a:solidFill>
                <a:srgbClr val="FFFFFF"/>
              </a:solidFill>
              <a:latin typeface="Microsoft YaHei"/>
              <a:ea typeface="Microsoft YaHei"/>
            </a:endParaRPr>
          </a:p>
        </p:txBody>
      </p:sp>
      <p:sp>
        <p:nvSpPr>
          <p:cNvPr id="226" name="文本框 225">
            <a:extLst>
              <a:ext uri="{FF2B5EF4-FFF2-40B4-BE49-F238E27FC236}">
                <a16:creationId xmlns:a16="http://schemas.microsoft.com/office/drawing/2014/main" xmlns="" id="{F92FB2F8-A520-7B40-8772-6202951CAF9E}"/>
              </a:ext>
            </a:extLst>
          </p:cNvPr>
          <p:cNvSpPr txBox="1"/>
          <p:nvPr/>
        </p:nvSpPr>
        <p:spPr>
          <a:xfrm>
            <a:off x="3316123" y="2240388"/>
            <a:ext cx="857562" cy="276999"/>
          </a:xfrm>
          <a:prstGeom prst="rect">
            <a:avLst/>
          </a:prstGeom>
          <a:noFill/>
        </p:spPr>
        <p:txBody>
          <a:bodyPr wrap="square" rtlCol="0">
            <a:spAutoFit/>
          </a:bodyPr>
          <a:lstStyle/>
          <a:p>
            <a:pPr defTabSz="914478"/>
            <a:r>
              <a:rPr kumimoji="1" lang="zh-CN" altLang="en-US" sz="1200" b="1" dirty="0">
                <a:solidFill>
                  <a:srgbClr val="1D1D1A"/>
                </a:solidFill>
                <a:latin typeface="Lantinghei SC Demibold" panose="02000000000000000000" pitchFamily="2" charset="-122"/>
                <a:ea typeface="Lantinghei SC Demibold" panose="02000000000000000000" pitchFamily="2" charset="-122"/>
              </a:rPr>
              <a:t>采购计划</a:t>
            </a:r>
          </a:p>
        </p:txBody>
      </p:sp>
      <p:sp>
        <p:nvSpPr>
          <p:cNvPr id="227" name="椭圆 226">
            <a:extLst>
              <a:ext uri="{FF2B5EF4-FFF2-40B4-BE49-F238E27FC236}">
                <a16:creationId xmlns:a16="http://schemas.microsoft.com/office/drawing/2014/main" xmlns="" id="{DC281D5D-4E92-AE45-BE2A-F3D74E1A158F}"/>
              </a:ext>
            </a:extLst>
          </p:cNvPr>
          <p:cNvSpPr/>
          <p:nvPr/>
        </p:nvSpPr>
        <p:spPr bwMode="auto">
          <a:xfrm>
            <a:off x="5662526" y="1508220"/>
            <a:ext cx="420915" cy="402771"/>
          </a:xfrm>
          <a:prstGeom prst="ellipse">
            <a:avLst/>
          </a:prstGeom>
          <a:solidFill>
            <a:srgbClr val="00B0F0"/>
          </a:solidFill>
          <a:ln w="9525" cap="flat" cmpd="sng" algn="ctr">
            <a:noFill/>
            <a:prstDash val="solid"/>
            <a:headEnd/>
            <a:tailEnd/>
          </a:ln>
          <a:effectLst>
            <a:outerShdw blurRad="40000" dist="23000" dir="5400000" rotWithShape="0">
              <a:srgbClr val="000000">
                <a:alpha val="35000"/>
              </a:srgbClr>
            </a:outerShdw>
          </a:effectLst>
        </p:spPr>
        <p:txBody>
          <a:bodyPr wrap="none" rtlCol="0" anchor="ctr"/>
          <a:lstStyle/>
          <a:p>
            <a:pPr algn="ctr" defTabSz="860085"/>
            <a:endParaRPr lang="zh-CN" altLang="en-US" sz="1200" b="1" kern="0" dirty="0">
              <a:solidFill>
                <a:srgbClr val="FFFFFF"/>
              </a:solidFill>
              <a:latin typeface="Microsoft YaHei"/>
              <a:ea typeface="Microsoft YaHei"/>
            </a:endParaRPr>
          </a:p>
        </p:txBody>
      </p:sp>
      <p:sp>
        <p:nvSpPr>
          <p:cNvPr id="228" name="文本框 227">
            <a:extLst>
              <a:ext uri="{FF2B5EF4-FFF2-40B4-BE49-F238E27FC236}">
                <a16:creationId xmlns:a16="http://schemas.microsoft.com/office/drawing/2014/main" xmlns="" id="{41990C12-59C4-1847-B7BA-FC7234BF4CEE}"/>
              </a:ext>
            </a:extLst>
          </p:cNvPr>
          <p:cNvSpPr txBox="1"/>
          <p:nvPr/>
        </p:nvSpPr>
        <p:spPr>
          <a:xfrm>
            <a:off x="5509482" y="2240388"/>
            <a:ext cx="857562" cy="276999"/>
          </a:xfrm>
          <a:prstGeom prst="rect">
            <a:avLst/>
          </a:prstGeom>
          <a:noFill/>
        </p:spPr>
        <p:txBody>
          <a:bodyPr wrap="square" rtlCol="0">
            <a:spAutoFit/>
          </a:bodyPr>
          <a:lstStyle/>
          <a:p>
            <a:pPr defTabSz="914478"/>
            <a:r>
              <a:rPr kumimoji="1" lang="zh-CN" altLang="en-US" sz="1200" b="1" dirty="0">
                <a:solidFill>
                  <a:srgbClr val="1D1D1A"/>
                </a:solidFill>
                <a:latin typeface="Lantinghei SC Demibold" panose="02000000000000000000" pitchFamily="2" charset="-122"/>
                <a:ea typeface="Lantinghei SC Demibold" panose="02000000000000000000" pitchFamily="2" charset="-122"/>
              </a:rPr>
              <a:t>生产排程</a:t>
            </a:r>
          </a:p>
        </p:txBody>
      </p:sp>
      <p:sp>
        <p:nvSpPr>
          <p:cNvPr id="229" name="椭圆 228">
            <a:extLst>
              <a:ext uri="{FF2B5EF4-FFF2-40B4-BE49-F238E27FC236}">
                <a16:creationId xmlns:a16="http://schemas.microsoft.com/office/drawing/2014/main" xmlns="" id="{798A4874-A1AE-1242-B3A4-5566BF9A7451}"/>
              </a:ext>
            </a:extLst>
          </p:cNvPr>
          <p:cNvSpPr/>
          <p:nvPr/>
        </p:nvSpPr>
        <p:spPr bwMode="auto">
          <a:xfrm>
            <a:off x="7848895" y="1508220"/>
            <a:ext cx="420915" cy="402771"/>
          </a:xfrm>
          <a:prstGeom prst="ellipse">
            <a:avLst/>
          </a:prstGeom>
          <a:solidFill>
            <a:srgbClr val="00B0F0"/>
          </a:solidFill>
          <a:ln w="9525" cap="flat" cmpd="sng" algn="ctr">
            <a:noFill/>
            <a:prstDash val="solid"/>
            <a:headEnd/>
            <a:tailEnd/>
          </a:ln>
          <a:effectLst>
            <a:outerShdw blurRad="40000" dist="23000" dir="5400000" rotWithShape="0">
              <a:srgbClr val="000000">
                <a:alpha val="35000"/>
              </a:srgbClr>
            </a:outerShdw>
          </a:effectLst>
        </p:spPr>
        <p:txBody>
          <a:bodyPr wrap="none" rtlCol="0" anchor="ctr"/>
          <a:lstStyle/>
          <a:p>
            <a:pPr algn="ctr" defTabSz="860085"/>
            <a:endParaRPr lang="zh-CN" altLang="en-US" sz="1200" b="1" kern="0" dirty="0">
              <a:solidFill>
                <a:srgbClr val="FFFFFF"/>
              </a:solidFill>
              <a:latin typeface="Microsoft YaHei"/>
              <a:ea typeface="Microsoft YaHei"/>
            </a:endParaRPr>
          </a:p>
        </p:txBody>
      </p:sp>
      <p:sp>
        <p:nvSpPr>
          <p:cNvPr id="230" name="文本框 229">
            <a:extLst>
              <a:ext uri="{FF2B5EF4-FFF2-40B4-BE49-F238E27FC236}">
                <a16:creationId xmlns:a16="http://schemas.microsoft.com/office/drawing/2014/main" xmlns="" id="{E24ECFC9-0D24-6748-9CB0-421E98630E93}"/>
              </a:ext>
            </a:extLst>
          </p:cNvPr>
          <p:cNvSpPr txBox="1"/>
          <p:nvPr/>
        </p:nvSpPr>
        <p:spPr>
          <a:xfrm>
            <a:off x="7695851" y="2240388"/>
            <a:ext cx="857562" cy="276999"/>
          </a:xfrm>
          <a:prstGeom prst="rect">
            <a:avLst/>
          </a:prstGeom>
          <a:noFill/>
        </p:spPr>
        <p:txBody>
          <a:bodyPr wrap="square" rtlCol="0">
            <a:spAutoFit/>
          </a:bodyPr>
          <a:lstStyle/>
          <a:p>
            <a:pPr defTabSz="914478"/>
            <a:r>
              <a:rPr kumimoji="1" lang="zh-CN" altLang="en-US" sz="1200" b="1" dirty="0">
                <a:solidFill>
                  <a:srgbClr val="1D1D1A"/>
                </a:solidFill>
                <a:latin typeface="Lantinghei SC Demibold" panose="02000000000000000000" pitchFamily="2" charset="-122"/>
                <a:ea typeface="Lantinghei SC Demibold" panose="02000000000000000000" pitchFamily="2" charset="-122"/>
              </a:rPr>
              <a:t>生产计划</a:t>
            </a:r>
          </a:p>
        </p:txBody>
      </p:sp>
      <p:sp>
        <p:nvSpPr>
          <p:cNvPr id="231" name="椭圆 230">
            <a:extLst>
              <a:ext uri="{FF2B5EF4-FFF2-40B4-BE49-F238E27FC236}">
                <a16:creationId xmlns:a16="http://schemas.microsoft.com/office/drawing/2014/main" xmlns="" id="{8D4A68A8-CE1E-084C-A904-E80513015917}"/>
              </a:ext>
            </a:extLst>
          </p:cNvPr>
          <p:cNvSpPr/>
          <p:nvPr/>
        </p:nvSpPr>
        <p:spPr bwMode="auto">
          <a:xfrm>
            <a:off x="10191946" y="1508220"/>
            <a:ext cx="420915" cy="402771"/>
          </a:xfrm>
          <a:prstGeom prst="ellipse">
            <a:avLst/>
          </a:prstGeom>
          <a:solidFill>
            <a:srgbClr val="00B0F0"/>
          </a:solidFill>
          <a:ln w="9525" cap="flat" cmpd="sng" algn="ctr">
            <a:noFill/>
            <a:prstDash val="solid"/>
            <a:headEnd/>
            <a:tailEnd/>
          </a:ln>
          <a:effectLst>
            <a:outerShdw blurRad="40000" dist="23000" dir="5400000" rotWithShape="0">
              <a:srgbClr val="000000">
                <a:alpha val="35000"/>
              </a:srgbClr>
            </a:outerShdw>
          </a:effectLst>
        </p:spPr>
        <p:txBody>
          <a:bodyPr wrap="none" rtlCol="0" anchor="ctr"/>
          <a:lstStyle/>
          <a:p>
            <a:pPr algn="ctr" defTabSz="860085"/>
            <a:endParaRPr lang="zh-CN" altLang="en-US" sz="1200" b="1" kern="0" dirty="0">
              <a:solidFill>
                <a:srgbClr val="FFFFFF"/>
              </a:solidFill>
              <a:latin typeface="Microsoft YaHei"/>
              <a:ea typeface="Microsoft YaHei"/>
            </a:endParaRPr>
          </a:p>
        </p:txBody>
      </p:sp>
      <p:sp>
        <p:nvSpPr>
          <p:cNvPr id="232" name="文本框 231">
            <a:extLst>
              <a:ext uri="{FF2B5EF4-FFF2-40B4-BE49-F238E27FC236}">
                <a16:creationId xmlns:a16="http://schemas.microsoft.com/office/drawing/2014/main" xmlns="" id="{B122DC2E-75E2-C64E-B408-0B0B2D22E9D9}"/>
              </a:ext>
            </a:extLst>
          </p:cNvPr>
          <p:cNvSpPr txBox="1"/>
          <p:nvPr/>
        </p:nvSpPr>
        <p:spPr>
          <a:xfrm>
            <a:off x="10038902" y="2240388"/>
            <a:ext cx="857562" cy="276999"/>
          </a:xfrm>
          <a:prstGeom prst="rect">
            <a:avLst/>
          </a:prstGeom>
          <a:noFill/>
        </p:spPr>
        <p:txBody>
          <a:bodyPr wrap="square" rtlCol="0">
            <a:spAutoFit/>
          </a:bodyPr>
          <a:lstStyle/>
          <a:p>
            <a:pPr defTabSz="914478"/>
            <a:r>
              <a:rPr kumimoji="1" lang="zh-CN" altLang="en-US" sz="1200" b="1" dirty="0">
                <a:solidFill>
                  <a:srgbClr val="1D1D1A"/>
                </a:solidFill>
                <a:latin typeface="Lantinghei SC Demibold" panose="02000000000000000000" pitchFamily="2" charset="-122"/>
                <a:ea typeface="Lantinghei SC Demibold" panose="02000000000000000000" pitchFamily="2" charset="-122"/>
              </a:rPr>
              <a:t>销售计划</a:t>
            </a:r>
          </a:p>
        </p:txBody>
      </p:sp>
      <p:cxnSp>
        <p:nvCxnSpPr>
          <p:cNvPr id="233" name="直线箭头连接符 119">
            <a:extLst>
              <a:ext uri="{FF2B5EF4-FFF2-40B4-BE49-F238E27FC236}">
                <a16:creationId xmlns:a16="http://schemas.microsoft.com/office/drawing/2014/main" xmlns="" id="{A909CDB4-56CC-9049-91A3-BDAE4DD27868}"/>
              </a:ext>
            </a:extLst>
          </p:cNvPr>
          <p:cNvCxnSpPr>
            <a:cxnSpLocks/>
          </p:cNvCxnSpPr>
          <p:nvPr/>
        </p:nvCxnSpPr>
        <p:spPr>
          <a:xfrm flipH="1">
            <a:off x="8553414" y="2378886"/>
            <a:ext cx="1485489" cy="0"/>
          </a:xfrm>
          <a:prstGeom prst="straightConnector1">
            <a:avLst/>
          </a:prstGeom>
          <a:noFill/>
          <a:ln w="12700" cap="flat" cmpd="sng" algn="ctr">
            <a:solidFill>
              <a:srgbClr val="00B0F0"/>
            </a:solidFill>
            <a:prstDash val="solid"/>
            <a:miter lim="800000"/>
            <a:headEnd type="none" w="med" len="med"/>
            <a:tailEnd type="arrow" w="med" len="med"/>
          </a:ln>
          <a:effectLst/>
        </p:spPr>
      </p:cxnSp>
      <p:cxnSp>
        <p:nvCxnSpPr>
          <p:cNvPr id="234" name="直线箭头连接符 120">
            <a:extLst>
              <a:ext uri="{FF2B5EF4-FFF2-40B4-BE49-F238E27FC236}">
                <a16:creationId xmlns:a16="http://schemas.microsoft.com/office/drawing/2014/main" xmlns="" id="{F8F550C3-2A64-A24E-8E8D-76E2385198A4}"/>
              </a:ext>
            </a:extLst>
          </p:cNvPr>
          <p:cNvCxnSpPr>
            <a:cxnSpLocks/>
          </p:cNvCxnSpPr>
          <p:nvPr/>
        </p:nvCxnSpPr>
        <p:spPr>
          <a:xfrm flipH="1">
            <a:off x="6367045" y="2378886"/>
            <a:ext cx="1328807" cy="0"/>
          </a:xfrm>
          <a:prstGeom prst="straightConnector1">
            <a:avLst/>
          </a:prstGeom>
          <a:noFill/>
          <a:ln w="12700" cap="flat" cmpd="sng" algn="ctr">
            <a:solidFill>
              <a:srgbClr val="00B0F0"/>
            </a:solidFill>
            <a:prstDash val="solid"/>
            <a:miter lim="800000"/>
            <a:headEnd type="none" w="med" len="med"/>
            <a:tailEnd type="arrow" w="med" len="med"/>
          </a:ln>
          <a:effectLst/>
        </p:spPr>
      </p:cxnSp>
      <p:cxnSp>
        <p:nvCxnSpPr>
          <p:cNvPr id="235" name="直线箭头连接符 121">
            <a:extLst>
              <a:ext uri="{FF2B5EF4-FFF2-40B4-BE49-F238E27FC236}">
                <a16:creationId xmlns:a16="http://schemas.microsoft.com/office/drawing/2014/main" xmlns="" id="{0F8B7517-3D4F-EB44-9298-E48E77FE1475}"/>
              </a:ext>
            </a:extLst>
          </p:cNvPr>
          <p:cNvCxnSpPr>
            <a:cxnSpLocks/>
          </p:cNvCxnSpPr>
          <p:nvPr/>
        </p:nvCxnSpPr>
        <p:spPr>
          <a:xfrm flipH="1">
            <a:off x="4173686" y="2378886"/>
            <a:ext cx="1335797" cy="0"/>
          </a:xfrm>
          <a:prstGeom prst="straightConnector1">
            <a:avLst/>
          </a:prstGeom>
          <a:noFill/>
          <a:ln w="12700" cap="flat" cmpd="sng" algn="ctr">
            <a:solidFill>
              <a:srgbClr val="00B0F0"/>
            </a:solidFill>
            <a:prstDash val="solid"/>
            <a:miter lim="800000"/>
            <a:headEnd type="none" w="med" len="med"/>
            <a:tailEnd type="arrow" w="med" len="med"/>
          </a:ln>
          <a:effectLst/>
        </p:spPr>
      </p:cxnSp>
      <p:cxnSp>
        <p:nvCxnSpPr>
          <p:cNvPr id="236" name="直线箭头连接符 122">
            <a:extLst>
              <a:ext uri="{FF2B5EF4-FFF2-40B4-BE49-F238E27FC236}">
                <a16:creationId xmlns:a16="http://schemas.microsoft.com/office/drawing/2014/main" xmlns="" id="{D7B80E6E-533A-4A40-B646-C3F89903B98B}"/>
              </a:ext>
            </a:extLst>
          </p:cNvPr>
          <p:cNvCxnSpPr>
            <a:cxnSpLocks/>
          </p:cNvCxnSpPr>
          <p:nvPr/>
        </p:nvCxnSpPr>
        <p:spPr>
          <a:xfrm flipH="1">
            <a:off x="2011629" y="2378886"/>
            <a:ext cx="1304494" cy="0"/>
          </a:xfrm>
          <a:prstGeom prst="straightConnector1">
            <a:avLst/>
          </a:prstGeom>
          <a:noFill/>
          <a:ln w="12700" cap="flat" cmpd="sng" algn="ctr">
            <a:solidFill>
              <a:srgbClr val="00B0F0"/>
            </a:solidFill>
            <a:prstDash val="solid"/>
            <a:miter lim="800000"/>
            <a:headEnd type="none" w="med" len="med"/>
            <a:tailEnd type="arrow" w="med" len="med"/>
          </a:ln>
          <a:effectLst/>
        </p:spPr>
      </p:cxnSp>
      <p:cxnSp>
        <p:nvCxnSpPr>
          <p:cNvPr id="237" name="直线箭头连接符 123">
            <a:extLst>
              <a:ext uri="{FF2B5EF4-FFF2-40B4-BE49-F238E27FC236}">
                <a16:creationId xmlns:a16="http://schemas.microsoft.com/office/drawing/2014/main" xmlns="" id="{4C255D3F-0498-5846-97D0-07A1138ED727}"/>
              </a:ext>
            </a:extLst>
          </p:cNvPr>
          <p:cNvCxnSpPr>
            <a:cxnSpLocks/>
          </p:cNvCxnSpPr>
          <p:nvPr/>
        </p:nvCxnSpPr>
        <p:spPr>
          <a:xfrm flipH="1" flipV="1">
            <a:off x="5872983" y="1449977"/>
            <a:ext cx="4594700" cy="16700"/>
          </a:xfrm>
          <a:prstGeom prst="straightConnector1">
            <a:avLst/>
          </a:prstGeom>
          <a:noFill/>
          <a:ln w="12700" cap="flat" cmpd="sng" algn="ctr">
            <a:solidFill>
              <a:srgbClr val="00B0F0"/>
            </a:solidFill>
            <a:prstDash val="solid"/>
            <a:miter lim="800000"/>
            <a:headEnd type="none" w="med" len="med"/>
            <a:tailEnd type="arrow" w="med" len="med"/>
          </a:ln>
          <a:effectLst/>
        </p:spPr>
      </p:cxnSp>
      <p:cxnSp>
        <p:nvCxnSpPr>
          <p:cNvPr id="238" name="直线箭头连接符 124">
            <a:extLst>
              <a:ext uri="{FF2B5EF4-FFF2-40B4-BE49-F238E27FC236}">
                <a16:creationId xmlns:a16="http://schemas.microsoft.com/office/drawing/2014/main" xmlns="" id="{8ACC6429-5365-9F40-9A84-B494739A1121}"/>
              </a:ext>
            </a:extLst>
          </p:cNvPr>
          <p:cNvCxnSpPr>
            <a:cxnSpLocks/>
          </p:cNvCxnSpPr>
          <p:nvPr/>
        </p:nvCxnSpPr>
        <p:spPr>
          <a:xfrm flipH="1" flipV="1">
            <a:off x="1307110" y="1951013"/>
            <a:ext cx="4594700" cy="16700"/>
          </a:xfrm>
          <a:prstGeom prst="straightConnector1">
            <a:avLst/>
          </a:prstGeom>
          <a:noFill/>
          <a:ln w="12700" cap="flat" cmpd="sng" algn="ctr">
            <a:solidFill>
              <a:srgbClr val="00B0F0"/>
            </a:solidFill>
            <a:prstDash val="solid"/>
            <a:miter lim="800000"/>
            <a:headEnd type="none" w="med" len="med"/>
            <a:tailEnd type="arrow" w="med" len="med"/>
          </a:ln>
          <a:effectLst/>
        </p:spPr>
      </p:cxnSp>
      <p:sp>
        <p:nvSpPr>
          <p:cNvPr id="239" name="文本框 238">
            <a:extLst>
              <a:ext uri="{FF2B5EF4-FFF2-40B4-BE49-F238E27FC236}">
                <a16:creationId xmlns:a16="http://schemas.microsoft.com/office/drawing/2014/main" xmlns="" id="{19459479-0DF7-9D40-A61B-6AD57A4B9180}"/>
              </a:ext>
            </a:extLst>
          </p:cNvPr>
          <p:cNvSpPr txBox="1"/>
          <p:nvPr/>
        </p:nvSpPr>
        <p:spPr>
          <a:xfrm>
            <a:off x="7399468" y="1113034"/>
            <a:ext cx="1740682" cy="309934"/>
          </a:xfrm>
          <a:prstGeom prst="rect">
            <a:avLst/>
          </a:prstGeom>
          <a:noFill/>
        </p:spPr>
        <p:txBody>
          <a:bodyPr wrap="square" rtlCol="0">
            <a:spAutoFit/>
          </a:bodyPr>
          <a:lstStyle>
            <a:defPPr>
              <a:defRPr lang="zh-CN"/>
            </a:defPPr>
            <a:lvl1pPr>
              <a:defRPr kumimoji="1" sz="1400" b="1">
                <a:latin typeface="Lantinghei SC Demibold" panose="02000000000000000000" pitchFamily="2" charset="-122"/>
                <a:ea typeface="Lantinghei SC Demibold" panose="02000000000000000000" pitchFamily="2" charset="-122"/>
              </a:defRPr>
            </a:lvl1pPr>
          </a:lstStyle>
          <a:p>
            <a:pPr marL="0" marR="0" lvl="0" indent="0" defTabSz="914478"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dirty="0">
                <a:ln>
                  <a:noFill/>
                </a:ln>
                <a:solidFill>
                  <a:srgbClr val="1D1D1A"/>
                </a:solidFill>
                <a:effectLst/>
                <a:uLnTx/>
                <a:uFillTx/>
                <a:ea typeface="Lantinghei SC Demibold" panose="02000000000000000000" pitchFamily="2" charset="-122"/>
              </a:rPr>
              <a:t>以期间</a:t>
            </a:r>
            <a:r>
              <a:rPr kumimoji="1" lang="en-US" altLang="zh-CN" sz="1400" b="1" i="0" u="none" strike="noStrike" kern="0" cap="none" spc="0" normalizeH="0" baseline="0" noProof="0" dirty="0">
                <a:ln>
                  <a:noFill/>
                </a:ln>
                <a:solidFill>
                  <a:srgbClr val="1D1D1A"/>
                </a:solidFill>
                <a:effectLst/>
                <a:uLnTx/>
                <a:uFillTx/>
                <a:ea typeface="Lantinghei SC Demibold" panose="02000000000000000000" pitchFamily="2" charset="-122"/>
              </a:rPr>
              <a:t>+</a:t>
            </a:r>
            <a:r>
              <a:rPr kumimoji="1" lang="zh-CN" altLang="en-US" sz="1400" b="1" i="0" u="none" strike="noStrike" kern="0" cap="none" spc="0" normalizeH="0" baseline="0" noProof="0" dirty="0">
                <a:ln>
                  <a:noFill/>
                </a:ln>
                <a:solidFill>
                  <a:srgbClr val="1D1D1A"/>
                </a:solidFill>
                <a:effectLst/>
                <a:uLnTx/>
                <a:uFillTx/>
                <a:ea typeface="Lantinghei SC Demibold" panose="02000000000000000000" pitchFamily="2" charset="-122"/>
              </a:rPr>
              <a:t>产品为主线</a:t>
            </a:r>
          </a:p>
        </p:txBody>
      </p:sp>
      <p:sp>
        <p:nvSpPr>
          <p:cNvPr id="240" name="文本框 239">
            <a:extLst>
              <a:ext uri="{FF2B5EF4-FFF2-40B4-BE49-F238E27FC236}">
                <a16:creationId xmlns:a16="http://schemas.microsoft.com/office/drawing/2014/main" xmlns="" id="{94D9A381-D92D-AB4B-B72C-D2DFAB3DB57D}"/>
              </a:ext>
            </a:extLst>
          </p:cNvPr>
          <p:cNvSpPr txBox="1"/>
          <p:nvPr/>
        </p:nvSpPr>
        <p:spPr>
          <a:xfrm>
            <a:off x="2868796" y="1933747"/>
            <a:ext cx="1740682" cy="307777"/>
          </a:xfrm>
          <a:prstGeom prst="rect">
            <a:avLst/>
          </a:prstGeom>
          <a:noFill/>
        </p:spPr>
        <p:txBody>
          <a:bodyPr wrap="square" rtlCol="0">
            <a:spAutoFit/>
          </a:bodyPr>
          <a:lstStyle>
            <a:defPPr>
              <a:defRPr lang="zh-CN"/>
            </a:defPPr>
            <a:lvl1pPr>
              <a:defRPr kumimoji="1" sz="1400" b="1">
                <a:latin typeface="Lantinghei SC Demibold" panose="02000000000000000000" pitchFamily="2" charset="-122"/>
                <a:ea typeface="Lantinghei SC Demibold" panose="02000000000000000000" pitchFamily="2" charset="-122"/>
              </a:defRPr>
            </a:lvl1pPr>
          </a:lstStyle>
          <a:p>
            <a:pPr marL="0" marR="0" lvl="0" indent="0" defTabSz="914478"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dirty="0">
                <a:ln>
                  <a:noFill/>
                </a:ln>
                <a:solidFill>
                  <a:srgbClr val="1D1D1A"/>
                </a:solidFill>
                <a:effectLst/>
                <a:uLnTx/>
                <a:uFillTx/>
                <a:ea typeface="Lantinghei SC Demibold" panose="02000000000000000000" pitchFamily="2" charset="-122"/>
              </a:rPr>
              <a:t>以期间</a:t>
            </a:r>
            <a:r>
              <a:rPr kumimoji="1" lang="en-US" altLang="zh-CN" sz="1400" b="1" i="0" u="none" strike="noStrike" kern="0" cap="none" spc="0" normalizeH="0" baseline="0" noProof="0" dirty="0">
                <a:ln>
                  <a:noFill/>
                </a:ln>
                <a:solidFill>
                  <a:srgbClr val="1D1D1A"/>
                </a:solidFill>
                <a:effectLst/>
                <a:uLnTx/>
                <a:uFillTx/>
                <a:ea typeface="Lantinghei SC Demibold" panose="02000000000000000000" pitchFamily="2" charset="-122"/>
              </a:rPr>
              <a:t>+</a:t>
            </a:r>
            <a:r>
              <a:rPr kumimoji="1" lang="zh-CN" altLang="en-US" sz="1400" b="1" i="0" u="none" strike="noStrike" kern="0" cap="none" spc="0" normalizeH="0" baseline="0" noProof="0" dirty="0">
                <a:ln>
                  <a:noFill/>
                </a:ln>
                <a:solidFill>
                  <a:srgbClr val="1D1D1A"/>
                </a:solidFill>
                <a:effectLst/>
                <a:uLnTx/>
                <a:uFillTx/>
                <a:ea typeface="Lantinghei SC Demibold" panose="02000000000000000000" pitchFamily="2" charset="-122"/>
              </a:rPr>
              <a:t>物料为主线</a:t>
            </a:r>
          </a:p>
        </p:txBody>
      </p:sp>
      <p:cxnSp>
        <p:nvCxnSpPr>
          <p:cNvPr id="241" name="直线箭头连接符 127">
            <a:extLst>
              <a:ext uri="{FF2B5EF4-FFF2-40B4-BE49-F238E27FC236}">
                <a16:creationId xmlns:a16="http://schemas.microsoft.com/office/drawing/2014/main" xmlns="" id="{D01FC5A2-6F6C-5246-90D0-56220890D44D}"/>
              </a:ext>
            </a:extLst>
          </p:cNvPr>
          <p:cNvCxnSpPr>
            <a:cxnSpLocks/>
            <a:endCxn id="193" idx="7"/>
          </p:cNvCxnSpPr>
          <p:nvPr/>
        </p:nvCxnSpPr>
        <p:spPr>
          <a:xfrm flipH="1">
            <a:off x="5363906" y="2653439"/>
            <a:ext cx="546347" cy="1982055"/>
          </a:xfrm>
          <a:prstGeom prst="straightConnector1">
            <a:avLst/>
          </a:prstGeom>
          <a:noFill/>
          <a:ln w="12700" cap="flat" cmpd="sng" algn="ctr">
            <a:solidFill>
              <a:srgbClr val="00B0F0"/>
            </a:solidFill>
            <a:prstDash val="solid"/>
            <a:miter lim="800000"/>
            <a:headEnd type="none" w="med" len="med"/>
            <a:tailEnd type="arrow" w="med" len="med"/>
          </a:ln>
          <a:effectLst/>
        </p:spPr>
      </p:cxnSp>
      <p:cxnSp>
        <p:nvCxnSpPr>
          <p:cNvPr id="242" name="直线箭头连接符 128">
            <a:extLst>
              <a:ext uri="{FF2B5EF4-FFF2-40B4-BE49-F238E27FC236}">
                <a16:creationId xmlns:a16="http://schemas.microsoft.com/office/drawing/2014/main" xmlns="" id="{19CC38B5-3727-BE4E-9BCF-D61E09828FF8}"/>
              </a:ext>
            </a:extLst>
          </p:cNvPr>
          <p:cNvCxnSpPr>
            <a:cxnSpLocks/>
            <a:stCxn id="194" idx="1"/>
          </p:cNvCxnSpPr>
          <p:nvPr/>
        </p:nvCxnSpPr>
        <p:spPr>
          <a:xfrm flipH="1" flipV="1">
            <a:off x="6166947" y="2557401"/>
            <a:ext cx="769879" cy="2084442"/>
          </a:xfrm>
          <a:prstGeom prst="straightConnector1">
            <a:avLst/>
          </a:prstGeom>
          <a:noFill/>
          <a:ln w="12700" cap="flat" cmpd="sng" algn="ctr">
            <a:solidFill>
              <a:srgbClr val="00B0F0"/>
            </a:solidFill>
            <a:prstDash val="solid"/>
            <a:miter lim="800000"/>
            <a:headEnd type="none" w="med" len="med"/>
            <a:tailEnd type="arrow" w="med" len="med"/>
          </a:ln>
          <a:effectLst/>
        </p:spPr>
      </p:cxnSp>
      <p:cxnSp>
        <p:nvCxnSpPr>
          <p:cNvPr id="243" name="直线箭头连接符 129">
            <a:extLst>
              <a:ext uri="{FF2B5EF4-FFF2-40B4-BE49-F238E27FC236}">
                <a16:creationId xmlns:a16="http://schemas.microsoft.com/office/drawing/2014/main" xmlns="" id="{211148D6-9FCC-D049-878F-62924E7753DD}"/>
              </a:ext>
            </a:extLst>
          </p:cNvPr>
          <p:cNvCxnSpPr>
            <a:cxnSpLocks/>
            <a:endCxn id="191" idx="0"/>
          </p:cNvCxnSpPr>
          <p:nvPr/>
        </p:nvCxnSpPr>
        <p:spPr>
          <a:xfrm flipH="1">
            <a:off x="1199811" y="2653438"/>
            <a:ext cx="554304" cy="1916721"/>
          </a:xfrm>
          <a:prstGeom prst="straightConnector1">
            <a:avLst/>
          </a:prstGeom>
          <a:noFill/>
          <a:ln w="12700" cap="flat" cmpd="sng" algn="ctr">
            <a:solidFill>
              <a:srgbClr val="00B0F0"/>
            </a:solidFill>
            <a:prstDash val="solid"/>
            <a:miter lim="800000"/>
            <a:headEnd type="none" w="med" len="med"/>
            <a:tailEnd type="arrow" w="med" len="med"/>
          </a:ln>
          <a:effectLst/>
        </p:spPr>
      </p:cxnSp>
      <p:cxnSp>
        <p:nvCxnSpPr>
          <p:cNvPr id="244" name="直线箭头连接符 130">
            <a:extLst>
              <a:ext uri="{FF2B5EF4-FFF2-40B4-BE49-F238E27FC236}">
                <a16:creationId xmlns:a16="http://schemas.microsoft.com/office/drawing/2014/main" xmlns="" id="{FA4E2B68-0828-7341-BC58-AC67B8CB33A3}"/>
              </a:ext>
            </a:extLst>
          </p:cNvPr>
          <p:cNvCxnSpPr>
            <a:cxnSpLocks/>
            <a:stCxn id="192" idx="1"/>
          </p:cNvCxnSpPr>
          <p:nvPr/>
        </p:nvCxnSpPr>
        <p:spPr>
          <a:xfrm flipH="1" flipV="1">
            <a:off x="2128042" y="2570529"/>
            <a:ext cx="763529" cy="2064965"/>
          </a:xfrm>
          <a:prstGeom prst="straightConnector1">
            <a:avLst/>
          </a:prstGeom>
          <a:noFill/>
          <a:ln w="12700" cap="flat" cmpd="sng" algn="ctr">
            <a:solidFill>
              <a:srgbClr val="00B0F0"/>
            </a:solidFill>
            <a:prstDash val="solid"/>
            <a:miter lim="800000"/>
            <a:headEnd type="none" w="med" len="med"/>
            <a:tailEnd type="arrow" w="med" len="med"/>
          </a:ln>
          <a:effectLst/>
        </p:spPr>
      </p:cxnSp>
      <p:cxnSp>
        <p:nvCxnSpPr>
          <p:cNvPr id="245" name="直线箭头连接符 131">
            <a:extLst>
              <a:ext uri="{FF2B5EF4-FFF2-40B4-BE49-F238E27FC236}">
                <a16:creationId xmlns:a16="http://schemas.microsoft.com/office/drawing/2014/main" xmlns="" id="{3A5DF0E5-691A-0941-B1CC-1E78B124394B}"/>
              </a:ext>
            </a:extLst>
          </p:cNvPr>
          <p:cNvCxnSpPr>
            <a:cxnSpLocks/>
            <a:stCxn id="205" idx="0"/>
            <a:endCxn id="232" idx="2"/>
          </p:cNvCxnSpPr>
          <p:nvPr/>
        </p:nvCxnSpPr>
        <p:spPr>
          <a:xfrm flipH="1" flipV="1">
            <a:off x="10467684" y="2517386"/>
            <a:ext cx="783269" cy="2059122"/>
          </a:xfrm>
          <a:prstGeom prst="straightConnector1">
            <a:avLst/>
          </a:prstGeom>
          <a:noFill/>
          <a:ln w="12700" cap="flat" cmpd="sng" algn="ctr">
            <a:solidFill>
              <a:srgbClr val="00B0F0"/>
            </a:solidFill>
            <a:prstDash val="solid"/>
            <a:miter lim="800000"/>
            <a:headEnd type="none" w="med" len="med"/>
            <a:tailEnd type="arrow" w="med" len="med"/>
          </a:ln>
          <a:effectLst/>
        </p:spPr>
      </p:cxnSp>
      <p:sp>
        <p:nvSpPr>
          <p:cNvPr id="246" name="文本框 245">
            <a:extLst>
              <a:ext uri="{FF2B5EF4-FFF2-40B4-BE49-F238E27FC236}">
                <a16:creationId xmlns:a16="http://schemas.microsoft.com/office/drawing/2014/main" xmlns="" id="{4CBE295A-95B0-2843-8858-0EDC9153985C}"/>
              </a:ext>
            </a:extLst>
          </p:cNvPr>
          <p:cNvSpPr txBox="1"/>
          <p:nvPr/>
        </p:nvSpPr>
        <p:spPr>
          <a:xfrm rot="17168430">
            <a:off x="569728" y="3452034"/>
            <a:ext cx="1304494" cy="400110"/>
          </a:xfrm>
          <a:prstGeom prst="rect">
            <a:avLst/>
          </a:prstGeom>
          <a:noFill/>
        </p:spPr>
        <p:txBody>
          <a:bodyPr wrap="square" rtlCol="0">
            <a:spAutoFit/>
          </a:bodyPr>
          <a:lstStyle/>
          <a:p>
            <a:pPr defTabSz="914478"/>
            <a:r>
              <a:rPr kumimoji="1" lang="zh-CN" altLang="en-US" sz="1000" b="1" dirty="0">
                <a:solidFill>
                  <a:srgbClr val="1D1D1A"/>
                </a:solidFill>
                <a:latin typeface="Lantinghei SC Demibold" panose="02000000000000000000" pitchFamily="2" charset="-122"/>
                <a:ea typeface="Lantinghei SC Demibold" panose="02000000000000000000" pitchFamily="2" charset="-122"/>
              </a:rPr>
              <a:t>下达采购订单，关联计划与采购执行</a:t>
            </a:r>
          </a:p>
        </p:txBody>
      </p:sp>
      <p:sp>
        <p:nvSpPr>
          <p:cNvPr id="247" name="文本框 246">
            <a:extLst>
              <a:ext uri="{FF2B5EF4-FFF2-40B4-BE49-F238E27FC236}">
                <a16:creationId xmlns:a16="http://schemas.microsoft.com/office/drawing/2014/main" xmlns="" id="{DE44C620-B260-6049-8C9F-A0B8344C6A40}"/>
              </a:ext>
            </a:extLst>
          </p:cNvPr>
          <p:cNvSpPr txBox="1"/>
          <p:nvPr/>
        </p:nvSpPr>
        <p:spPr>
          <a:xfrm rot="4269874">
            <a:off x="2145812" y="3507410"/>
            <a:ext cx="996094" cy="251593"/>
          </a:xfrm>
          <a:prstGeom prst="rect">
            <a:avLst/>
          </a:prstGeom>
          <a:noFill/>
        </p:spPr>
        <p:txBody>
          <a:bodyPr wrap="square" rtlCol="0">
            <a:spAutoFit/>
          </a:bodyPr>
          <a:lstStyle/>
          <a:p>
            <a:pPr defTabSz="914478"/>
            <a:r>
              <a:rPr kumimoji="1" lang="zh-CN" altLang="en-US" sz="1000" b="1" dirty="0">
                <a:solidFill>
                  <a:srgbClr val="1D1D1A"/>
                </a:solidFill>
                <a:latin typeface="Lantinghei SC Demibold" panose="02000000000000000000" pitchFamily="2" charset="-122"/>
                <a:ea typeface="Lantinghei SC Demibold" panose="02000000000000000000" pitchFamily="2" charset="-122"/>
              </a:rPr>
              <a:t>采购执行反馈</a:t>
            </a:r>
          </a:p>
        </p:txBody>
      </p:sp>
      <p:sp>
        <p:nvSpPr>
          <p:cNvPr id="248" name="文本框 247">
            <a:extLst>
              <a:ext uri="{FF2B5EF4-FFF2-40B4-BE49-F238E27FC236}">
                <a16:creationId xmlns:a16="http://schemas.microsoft.com/office/drawing/2014/main" xmlns="" id="{5AF441AD-1F17-4743-B70A-B5D54A7D99B2}"/>
              </a:ext>
            </a:extLst>
          </p:cNvPr>
          <p:cNvSpPr txBox="1"/>
          <p:nvPr/>
        </p:nvSpPr>
        <p:spPr>
          <a:xfrm rot="17168430">
            <a:off x="4815018" y="3225399"/>
            <a:ext cx="1304494" cy="400110"/>
          </a:xfrm>
          <a:prstGeom prst="rect">
            <a:avLst/>
          </a:prstGeom>
          <a:noFill/>
        </p:spPr>
        <p:txBody>
          <a:bodyPr wrap="square" rtlCol="0">
            <a:spAutoFit/>
          </a:bodyPr>
          <a:lstStyle/>
          <a:p>
            <a:pPr defTabSz="914478"/>
            <a:r>
              <a:rPr kumimoji="1" lang="zh-CN" altLang="en-US" sz="1000" b="1" dirty="0">
                <a:solidFill>
                  <a:srgbClr val="1D1D1A"/>
                </a:solidFill>
                <a:latin typeface="Lantinghei SC Demibold" panose="02000000000000000000" pitchFamily="2" charset="-122"/>
                <a:ea typeface="Lantinghei SC Demibold" panose="02000000000000000000" pitchFamily="2" charset="-122"/>
              </a:rPr>
              <a:t>下达生产任务，关联计划与生产执行</a:t>
            </a:r>
          </a:p>
        </p:txBody>
      </p:sp>
      <p:sp>
        <p:nvSpPr>
          <p:cNvPr id="249" name="文本框 248">
            <a:extLst>
              <a:ext uri="{FF2B5EF4-FFF2-40B4-BE49-F238E27FC236}">
                <a16:creationId xmlns:a16="http://schemas.microsoft.com/office/drawing/2014/main" xmlns="" id="{F4D443B3-6EE0-8E46-9C00-543FCC8B5C88}"/>
              </a:ext>
            </a:extLst>
          </p:cNvPr>
          <p:cNvSpPr txBox="1"/>
          <p:nvPr/>
        </p:nvSpPr>
        <p:spPr>
          <a:xfrm rot="4269874">
            <a:off x="6217375" y="3372240"/>
            <a:ext cx="996094" cy="246221"/>
          </a:xfrm>
          <a:prstGeom prst="rect">
            <a:avLst/>
          </a:prstGeom>
          <a:noFill/>
        </p:spPr>
        <p:txBody>
          <a:bodyPr wrap="square" rtlCol="0">
            <a:spAutoFit/>
          </a:bodyPr>
          <a:lstStyle/>
          <a:p>
            <a:pPr defTabSz="914478"/>
            <a:r>
              <a:rPr kumimoji="1" lang="zh-CN" altLang="en-US" sz="1000" b="1" dirty="0">
                <a:solidFill>
                  <a:srgbClr val="1D1D1A"/>
                </a:solidFill>
                <a:latin typeface="Lantinghei SC Demibold" panose="02000000000000000000" pitchFamily="2" charset="-122"/>
                <a:ea typeface="Lantinghei SC Demibold" panose="02000000000000000000" pitchFamily="2" charset="-122"/>
              </a:rPr>
              <a:t>生产执行反馈</a:t>
            </a:r>
          </a:p>
        </p:txBody>
      </p:sp>
      <p:sp>
        <p:nvSpPr>
          <p:cNvPr id="250" name="文本框 249">
            <a:extLst>
              <a:ext uri="{FF2B5EF4-FFF2-40B4-BE49-F238E27FC236}">
                <a16:creationId xmlns:a16="http://schemas.microsoft.com/office/drawing/2014/main" xmlns="" id="{D7901720-4A37-174D-B9FD-BF455953B2AA}"/>
              </a:ext>
            </a:extLst>
          </p:cNvPr>
          <p:cNvSpPr txBox="1"/>
          <p:nvPr/>
        </p:nvSpPr>
        <p:spPr>
          <a:xfrm rot="4094547">
            <a:off x="10450608" y="3348606"/>
            <a:ext cx="996094" cy="246221"/>
          </a:xfrm>
          <a:prstGeom prst="rect">
            <a:avLst/>
          </a:prstGeom>
          <a:noFill/>
        </p:spPr>
        <p:txBody>
          <a:bodyPr wrap="square" rtlCol="0">
            <a:spAutoFit/>
          </a:bodyPr>
          <a:lstStyle/>
          <a:p>
            <a:pPr defTabSz="914478"/>
            <a:r>
              <a:rPr kumimoji="1" lang="zh-CN" altLang="en-US" sz="1000" b="1" dirty="0">
                <a:solidFill>
                  <a:srgbClr val="1D1D1A"/>
                </a:solidFill>
                <a:latin typeface="Lantinghei SC Demibold" panose="02000000000000000000" pitchFamily="2" charset="-122"/>
                <a:ea typeface="Lantinghei SC Demibold" panose="02000000000000000000" pitchFamily="2" charset="-122"/>
              </a:rPr>
              <a:t>销售执行反馈</a:t>
            </a:r>
          </a:p>
        </p:txBody>
      </p:sp>
      <p:sp>
        <p:nvSpPr>
          <p:cNvPr id="251" name="环形箭头 250">
            <a:extLst>
              <a:ext uri="{FF2B5EF4-FFF2-40B4-BE49-F238E27FC236}">
                <a16:creationId xmlns:a16="http://schemas.microsoft.com/office/drawing/2014/main" xmlns="" id="{24DB6FF5-68DC-2548-B3AE-4B77FCFA424B}"/>
              </a:ext>
            </a:extLst>
          </p:cNvPr>
          <p:cNvSpPr/>
          <p:nvPr/>
        </p:nvSpPr>
        <p:spPr bwMode="auto">
          <a:xfrm>
            <a:off x="9638844" y="3343702"/>
            <a:ext cx="1206782" cy="1210653"/>
          </a:xfrm>
          <a:prstGeom prst="circularArrow">
            <a:avLst/>
          </a:prstGeom>
          <a:solidFill>
            <a:srgbClr val="FCC800">
              <a:alpha val="50000"/>
            </a:srgbClr>
          </a:solidFill>
          <a:ln>
            <a:noFill/>
          </a:ln>
          <a:effectLst/>
        </p:spPr>
        <p:txBody>
          <a:bodyPr wrap="none" rtlCol="0" anchor="ctr"/>
          <a:lstStyle/>
          <a:p>
            <a:pPr marL="0" marR="0" lvl="0" indent="0" algn="ctr" defTabSz="860085"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dirty="0" smtClean="0">
              <a:ln>
                <a:noFill/>
              </a:ln>
              <a:solidFill>
                <a:srgbClr val="FFFFFF"/>
              </a:solidFill>
              <a:effectLst/>
              <a:uLnTx/>
              <a:uFillTx/>
              <a:latin typeface="Microsoft YaHei"/>
              <a:ea typeface="Microsoft YaHei"/>
            </a:endParaRPr>
          </a:p>
        </p:txBody>
      </p:sp>
      <p:sp>
        <p:nvSpPr>
          <p:cNvPr id="252" name="环形箭头 251">
            <a:extLst>
              <a:ext uri="{FF2B5EF4-FFF2-40B4-BE49-F238E27FC236}">
                <a16:creationId xmlns:a16="http://schemas.microsoft.com/office/drawing/2014/main" xmlns="" id="{246A6E2D-8C6D-5642-9D2A-F95632264714}"/>
              </a:ext>
            </a:extLst>
          </p:cNvPr>
          <p:cNvSpPr/>
          <p:nvPr/>
        </p:nvSpPr>
        <p:spPr bwMode="auto">
          <a:xfrm rot="10800000">
            <a:off x="9662190" y="3338719"/>
            <a:ext cx="1183437" cy="1210039"/>
          </a:xfrm>
          <a:prstGeom prst="circularArrow">
            <a:avLst/>
          </a:prstGeom>
          <a:solidFill>
            <a:srgbClr val="FCC800">
              <a:alpha val="50000"/>
            </a:srgbClr>
          </a:solidFill>
          <a:ln>
            <a:noFill/>
          </a:ln>
          <a:effectLst/>
        </p:spPr>
        <p:txBody>
          <a:bodyPr wrap="none" rtlCol="0" anchor="ctr"/>
          <a:lstStyle/>
          <a:p>
            <a:pPr marL="0" marR="0" lvl="0" indent="0" algn="ctr" defTabSz="860085"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dirty="0" smtClean="0">
              <a:ln>
                <a:noFill/>
              </a:ln>
              <a:solidFill>
                <a:srgbClr val="FFFFFF"/>
              </a:solidFill>
              <a:effectLst/>
              <a:uLnTx/>
              <a:uFillTx/>
              <a:latin typeface="Microsoft YaHei"/>
              <a:ea typeface="Microsoft YaHei"/>
            </a:endParaRPr>
          </a:p>
        </p:txBody>
      </p:sp>
      <p:sp>
        <p:nvSpPr>
          <p:cNvPr id="253" name="文本框 252">
            <a:extLst>
              <a:ext uri="{FF2B5EF4-FFF2-40B4-BE49-F238E27FC236}">
                <a16:creationId xmlns:a16="http://schemas.microsoft.com/office/drawing/2014/main" xmlns="" id="{FC222D4E-BAE5-E54C-A218-D97E06341554}"/>
              </a:ext>
            </a:extLst>
          </p:cNvPr>
          <p:cNvSpPr txBox="1"/>
          <p:nvPr/>
        </p:nvSpPr>
        <p:spPr>
          <a:xfrm>
            <a:off x="9960870" y="3690257"/>
            <a:ext cx="578885" cy="553998"/>
          </a:xfrm>
          <a:prstGeom prst="rect">
            <a:avLst/>
          </a:prstGeom>
          <a:noFill/>
        </p:spPr>
        <p:txBody>
          <a:bodyPr wrap="square" rtlCol="0">
            <a:spAutoFit/>
          </a:bodyPr>
          <a:lstStyle/>
          <a:p>
            <a:pPr defTabSz="914478"/>
            <a:r>
              <a:rPr kumimoji="1" lang="zh-CN" altLang="en-US" sz="1000" b="1" dirty="0">
                <a:solidFill>
                  <a:srgbClr val="1D1D1A"/>
                </a:solidFill>
                <a:latin typeface="Lantinghei SC Demibold" panose="02000000000000000000" pitchFamily="2" charset="-122"/>
                <a:ea typeface="Lantinghei SC Demibold" panose="02000000000000000000" pitchFamily="2" charset="-122"/>
              </a:rPr>
              <a:t>销售计划与执行闭环</a:t>
            </a:r>
          </a:p>
        </p:txBody>
      </p:sp>
      <p:sp>
        <p:nvSpPr>
          <p:cNvPr id="254" name="环形箭头 253">
            <a:extLst>
              <a:ext uri="{FF2B5EF4-FFF2-40B4-BE49-F238E27FC236}">
                <a16:creationId xmlns:a16="http://schemas.microsoft.com/office/drawing/2014/main" xmlns="" id="{6566982B-3951-C143-9B9B-07BDE0C3E2C3}"/>
              </a:ext>
            </a:extLst>
          </p:cNvPr>
          <p:cNvSpPr/>
          <p:nvPr/>
        </p:nvSpPr>
        <p:spPr bwMode="auto">
          <a:xfrm>
            <a:off x="5495229" y="3336179"/>
            <a:ext cx="1206782" cy="1210653"/>
          </a:xfrm>
          <a:prstGeom prst="circularArrow">
            <a:avLst/>
          </a:prstGeom>
          <a:solidFill>
            <a:srgbClr val="FCC800">
              <a:alpha val="50000"/>
            </a:srgbClr>
          </a:solidFill>
          <a:ln>
            <a:noFill/>
          </a:ln>
          <a:effectLst/>
        </p:spPr>
        <p:txBody>
          <a:bodyPr wrap="none" rtlCol="0" anchor="ctr"/>
          <a:lstStyle/>
          <a:p>
            <a:pPr marL="0" marR="0" lvl="0" indent="0" algn="ctr" defTabSz="860085"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dirty="0" smtClean="0">
              <a:ln>
                <a:noFill/>
              </a:ln>
              <a:solidFill>
                <a:srgbClr val="FFFFFF"/>
              </a:solidFill>
              <a:effectLst/>
              <a:uLnTx/>
              <a:uFillTx/>
              <a:latin typeface="Microsoft YaHei"/>
              <a:ea typeface="Microsoft YaHei"/>
            </a:endParaRPr>
          </a:p>
        </p:txBody>
      </p:sp>
      <p:sp>
        <p:nvSpPr>
          <p:cNvPr id="255" name="环形箭头 254">
            <a:extLst>
              <a:ext uri="{FF2B5EF4-FFF2-40B4-BE49-F238E27FC236}">
                <a16:creationId xmlns:a16="http://schemas.microsoft.com/office/drawing/2014/main" xmlns="" id="{B08DFFDC-5038-D64F-A3BF-BFDC321AC32B}"/>
              </a:ext>
            </a:extLst>
          </p:cNvPr>
          <p:cNvSpPr/>
          <p:nvPr/>
        </p:nvSpPr>
        <p:spPr bwMode="auto">
          <a:xfrm rot="10800000">
            <a:off x="5518575" y="3331196"/>
            <a:ext cx="1183437" cy="1210039"/>
          </a:xfrm>
          <a:prstGeom prst="circularArrow">
            <a:avLst/>
          </a:prstGeom>
          <a:solidFill>
            <a:srgbClr val="FCC800">
              <a:alpha val="50000"/>
            </a:srgbClr>
          </a:solidFill>
          <a:ln>
            <a:noFill/>
          </a:ln>
          <a:effectLst/>
        </p:spPr>
        <p:txBody>
          <a:bodyPr wrap="none" rtlCol="0" anchor="ctr"/>
          <a:lstStyle/>
          <a:p>
            <a:pPr marL="0" marR="0" lvl="0" indent="0" algn="ctr" defTabSz="860085"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dirty="0" smtClean="0">
              <a:ln>
                <a:noFill/>
              </a:ln>
              <a:solidFill>
                <a:srgbClr val="FFFFFF"/>
              </a:solidFill>
              <a:effectLst/>
              <a:uLnTx/>
              <a:uFillTx/>
              <a:latin typeface="Microsoft YaHei"/>
              <a:ea typeface="Microsoft YaHei"/>
            </a:endParaRPr>
          </a:p>
        </p:txBody>
      </p:sp>
      <p:sp>
        <p:nvSpPr>
          <p:cNvPr id="256" name="文本框 255">
            <a:extLst>
              <a:ext uri="{FF2B5EF4-FFF2-40B4-BE49-F238E27FC236}">
                <a16:creationId xmlns:a16="http://schemas.microsoft.com/office/drawing/2014/main" xmlns="" id="{AC1BBFB7-503E-7343-BC9B-1E2EA4E9761B}"/>
              </a:ext>
            </a:extLst>
          </p:cNvPr>
          <p:cNvSpPr txBox="1"/>
          <p:nvPr/>
        </p:nvSpPr>
        <p:spPr>
          <a:xfrm>
            <a:off x="5817255" y="3682734"/>
            <a:ext cx="578885" cy="553998"/>
          </a:xfrm>
          <a:prstGeom prst="rect">
            <a:avLst/>
          </a:prstGeom>
          <a:noFill/>
        </p:spPr>
        <p:txBody>
          <a:bodyPr wrap="square" rtlCol="0">
            <a:spAutoFit/>
          </a:bodyPr>
          <a:lstStyle/>
          <a:p>
            <a:pPr defTabSz="914478"/>
            <a:r>
              <a:rPr kumimoji="1" lang="zh-CN" altLang="en-US" sz="1000" b="1" dirty="0">
                <a:solidFill>
                  <a:srgbClr val="1D1D1A"/>
                </a:solidFill>
                <a:latin typeface="Lantinghei SC Demibold" panose="02000000000000000000" pitchFamily="2" charset="-122"/>
                <a:ea typeface="Lantinghei SC Demibold" panose="02000000000000000000" pitchFamily="2" charset="-122"/>
              </a:rPr>
              <a:t>生产计划与执行闭环</a:t>
            </a:r>
          </a:p>
        </p:txBody>
      </p:sp>
      <p:sp>
        <p:nvSpPr>
          <p:cNvPr id="257" name="环形箭头 256">
            <a:extLst>
              <a:ext uri="{FF2B5EF4-FFF2-40B4-BE49-F238E27FC236}">
                <a16:creationId xmlns:a16="http://schemas.microsoft.com/office/drawing/2014/main" xmlns="" id="{89CCF82A-81F0-DE49-B204-31BB96EBDB06}"/>
              </a:ext>
            </a:extLst>
          </p:cNvPr>
          <p:cNvSpPr/>
          <p:nvPr/>
        </p:nvSpPr>
        <p:spPr bwMode="auto">
          <a:xfrm>
            <a:off x="1359885" y="3264698"/>
            <a:ext cx="1206782" cy="1210653"/>
          </a:xfrm>
          <a:prstGeom prst="circularArrow">
            <a:avLst/>
          </a:prstGeom>
          <a:solidFill>
            <a:srgbClr val="FCC800">
              <a:alpha val="50000"/>
            </a:srgbClr>
          </a:solidFill>
          <a:ln>
            <a:noFill/>
          </a:ln>
          <a:effectLst/>
        </p:spPr>
        <p:txBody>
          <a:bodyPr wrap="none" rtlCol="0" anchor="ctr"/>
          <a:lstStyle/>
          <a:p>
            <a:pPr marL="0" marR="0" lvl="0" indent="0" algn="ctr" defTabSz="860085"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dirty="0" smtClean="0">
              <a:ln>
                <a:noFill/>
              </a:ln>
              <a:solidFill>
                <a:srgbClr val="FFFFFF"/>
              </a:solidFill>
              <a:effectLst/>
              <a:uLnTx/>
              <a:uFillTx/>
              <a:latin typeface="Microsoft YaHei"/>
              <a:ea typeface="Microsoft YaHei"/>
            </a:endParaRPr>
          </a:p>
        </p:txBody>
      </p:sp>
      <p:sp>
        <p:nvSpPr>
          <p:cNvPr id="258" name="环形箭头 257">
            <a:extLst>
              <a:ext uri="{FF2B5EF4-FFF2-40B4-BE49-F238E27FC236}">
                <a16:creationId xmlns:a16="http://schemas.microsoft.com/office/drawing/2014/main" xmlns="" id="{EB36FA89-197D-8144-B538-5D0CE8A48431}"/>
              </a:ext>
            </a:extLst>
          </p:cNvPr>
          <p:cNvSpPr/>
          <p:nvPr/>
        </p:nvSpPr>
        <p:spPr bwMode="auto">
          <a:xfrm rot="10800000">
            <a:off x="1383231" y="3259715"/>
            <a:ext cx="1183437" cy="1210039"/>
          </a:xfrm>
          <a:prstGeom prst="circularArrow">
            <a:avLst/>
          </a:prstGeom>
          <a:solidFill>
            <a:srgbClr val="FCC800">
              <a:alpha val="50000"/>
            </a:srgbClr>
          </a:solidFill>
          <a:ln>
            <a:noFill/>
          </a:ln>
          <a:effectLst/>
        </p:spPr>
        <p:txBody>
          <a:bodyPr wrap="none" rtlCol="0" anchor="ctr"/>
          <a:lstStyle/>
          <a:p>
            <a:pPr marL="0" marR="0" lvl="0" indent="0" algn="ctr" defTabSz="860085"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dirty="0" smtClean="0">
              <a:ln>
                <a:noFill/>
              </a:ln>
              <a:solidFill>
                <a:srgbClr val="FFFFFF"/>
              </a:solidFill>
              <a:effectLst/>
              <a:uLnTx/>
              <a:uFillTx/>
              <a:latin typeface="Microsoft YaHei"/>
              <a:ea typeface="Microsoft YaHei"/>
            </a:endParaRPr>
          </a:p>
        </p:txBody>
      </p:sp>
      <p:sp>
        <p:nvSpPr>
          <p:cNvPr id="259" name="文本框 258">
            <a:extLst>
              <a:ext uri="{FF2B5EF4-FFF2-40B4-BE49-F238E27FC236}">
                <a16:creationId xmlns:a16="http://schemas.microsoft.com/office/drawing/2014/main" xmlns="" id="{F0E93ABB-4AF1-0045-91D4-ACF98BB54447}"/>
              </a:ext>
            </a:extLst>
          </p:cNvPr>
          <p:cNvSpPr txBox="1"/>
          <p:nvPr/>
        </p:nvSpPr>
        <p:spPr>
          <a:xfrm>
            <a:off x="1681911" y="3611253"/>
            <a:ext cx="578885" cy="553998"/>
          </a:xfrm>
          <a:prstGeom prst="rect">
            <a:avLst/>
          </a:prstGeom>
          <a:noFill/>
        </p:spPr>
        <p:txBody>
          <a:bodyPr wrap="square" rtlCol="0">
            <a:spAutoFit/>
          </a:bodyPr>
          <a:lstStyle/>
          <a:p>
            <a:pPr defTabSz="914478"/>
            <a:r>
              <a:rPr kumimoji="1" lang="zh-CN" altLang="en-US" sz="1000" b="1" dirty="0">
                <a:solidFill>
                  <a:srgbClr val="1D1D1A"/>
                </a:solidFill>
                <a:latin typeface="Lantinghei SC Demibold" panose="02000000000000000000" pitchFamily="2" charset="-122"/>
                <a:ea typeface="Lantinghei SC Demibold" panose="02000000000000000000" pitchFamily="2" charset="-122"/>
              </a:rPr>
              <a:t>采购计划与执行闭环</a:t>
            </a:r>
          </a:p>
        </p:txBody>
      </p:sp>
      <p:sp>
        <p:nvSpPr>
          <p:cNvPr id="260" name="文本框 259">
            <a:extLst>
              <a:ext uri="{FF2B5EF4-FFF2-40B4-BE49-F238E27FC236}">
                <a16:creationId xmlns:a16="http://schemas.microsoft.com/office/drawing/2014/main" xmlns="" id="{96DEE221-281D-5E47-B4D7-32A851F020BE}"/>
              </a:ext>
            </a:extLst>
          </p:cNvPr>
          <p:cNvSpPr txBox="1"/>
          <p:nvPr/>
        </p:nvSpPr>
        <p:spPr>
          <a:xfrm>
            <a:off x="3712971" y="5086825"/>
            <a:ext cx="982534" cy="461665"/>
          </a:xfrm>
          <a:prstGeom prst="rect">
            <a:avLst/>
          </a:prstGeom>
          <a:noFill/>
        </p:spPr>
        <p:txBody>
          <a:bodyPr wrap="square" rtlCol="0">
            <a:spAutoFit/>
          </a:bodyPr>
          <a:lstStyle>
            <a:defPPr>
              <a:defRPr lang="zh-CN"/>
            </a:defPPr>
            <a:lvl1pPr>
              <a:defRPr kumimoji="1" sz="1200" b="1">
                <a:latin typeface="Lantinghei SC Demibold" panose="02000000000000000000" pitchFamily="2" charset="-122"/>
                <a:ea typeface="Lantinghei SC Demibold" panose="02000000000000000000" pitchFamily="2" charset="-122"/>
              </a:defRPr>
            </a:lvl1pPr>
          </a:lstStyle>
          <a:p>
            <a:pPr marL="0" marR="0" lvl="0" indent="0" defTabSz="914478"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a:ln>
                  <a:noFill/>
                </a:ln>
                <a:solidFill>
                  <a:srgbClr val="1D1D1A"/>
                </a:solidFill>
                <a:effectLst/>
                <a:uLnTx/>
                <a:uFillTx/>
                <a:ea typeface="Lantinghei SC Demibold" panose="02000000000000000000" pitchFamily="2" charset="-122"/>
              </a:rPr>
              <a:t>原料仓与车间原料仓</a:t>
            </a:r>
          </a:p>
        </p:txBody>
      </p:sp>
      <p:sp>
        <p:nvSpPr>
          <p:cNvPr id="261" name="文本框 260">
            <a:extLst>
              <a:ext uri="{FF2B5EF4-FFF2-40B4-BE49-F238E27FC236}">
                <a16:creationId xmlns:a16="http://schemas.microsoft.com/office/drawing/2014/main" xmlns="" id="{E8D0DA12-A3C1-4147-B06B-AB4C383D94FD}"/>
              </a:ext>
            </a:extLst>
          </p:cNvPr>
          <p:cNvSpPr txBox="1"/>
          <p:nvPr/>
        </p:nvSpPr>
        <p:spPr>
          <a:xfrm>
            <a:off x="7745765" y="5245936"/>
            <a:ext cx="845921" cy="461665"/>
          </a:xfrm>
          <a:prstGeom prst="rect">
            <a:avLst/>
          </a:prstGeom>
          <a:noFill/>
        </p:spPr>
        <p:txBody>
          <a:bodyPr wrap="square" rtlCol="0">
            <a:spAutoFit/>
          </a:bodyPr>
          <a:lstStyle/>
          <a:p>
            <a:pPr defTabSz="914478"/>
            <a:r>
              <a:rPr kumimoji="1" lang="zh-CN" altLang="en-US" sz="1200" b="1" dirty="0">
                <a:solidFill>
                  <a:srgbClr val="1D1D1A"/>
                </a:solidFill>
                <a:latin typeface="Lantinghei SC Demibold" panose="02000000000000000000" pitchFamily="2" charset="-122"/>
                <a:ea typeface="Lantinghei SC Demibold" panose="02000000000000000000" pitchFamily="2" charset="-122"/>
              </a:rPr>
              <a:t>工业与商业成品仓</a:t>
            </a:r>
          </a:p>
        </p:txBody>
      </p:sp>
      <p:cxnSp>
        <p:nvCxnSpPr>
          <p:cNvPr id="262" name="直线箭头连接符 148">
            <a:extLst>
              <a:ext uri="{FF2B5EF4-FFF2-40B4-BE49-F238E27FC236}">
                <a16:creationId xmlns:a16="http://schemas.microsoft.com/office/drawing/2014/main" xmlns="" id="{E55BFE8D-A007-5943-ACB9-820C492A23A5}"/>
              </a:ext>
            </a:extLst>
          </p:cNvPr>
          <p:cNvCxnSpPr>
            <a:cxnSpLocks/>
            <a:endCxn id="204" idx="0"/>
          </p:cNvCxnSpPr>
          <p:nvPr/>
        </p:nvCxnSpPr>
        <p:spPr>
          <a:xfrm flipH="1">
            <a:off x="9132516" y="2537102"/>
            <a:ext cx="997124" cy="2042069"/>
          </a:xfrm>
          <a:prstGeom prst="straightConnector1">
            <a:avLst/>
          </a:prstGeom>
          <a:noFill/>
          <a:ln w="12700" cap="flat" cmpd="sng" algn="ctr">
            <a:solidFill>
              <a:srgbClr val="00B0F0"/>
            </a:solidFill>
            <a:prstDash val="dash"/>
            <a:miter lim="800000"/>
            <a:headEnd type="none" w="med" len="med"/>
            <a:tailEnd type="arrow" w="med" len="med"/>
          </a:ln>
          <a:effectLst/>
        </p:spPr>
      </p:cxnSp>
    </p:spTree>
    <p:extLst>
      <p:ext uri="{BB962C8B-B14F-4D97-AF65-F5344CB8AC3E}">
        <p14:creationId xmlns:p14="http://schemas.microsoft.com/office/powerpoint/2010/main" val="416726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3182"/>
          </a:xfrm>
        </p:spPr>
        <p:txBody>
          <a:bodyPr/>
          <a:lstStyle/>
          <a:p>
            <a:r>
              <a:rPr lang="zh-CN" altLang="en-US" dirty="0"/>
              <a:t>指标应用场景</a:t>
            </a:r>
            <a:r>
              <a:rPr lang="zh-CN" altLang="en-US" dirty="0" smtClean="0"/>
              <a:t>示例</a:t>
            </a:r>
            <a:r>
              <a:rPr lang="en-US" altLang="zh-CN" dirty="0" smtClean="0"/>
              <a:t>5</a:t>
            </a:r>
            <a:r>
              <a:rPr lang="zh-CN" altLang="en-US" dirty="0" smtClean="0"/>
              <a:t>：实现企业全面协同</a:t>
            </a:r>
            <a:endParaRPr lang="zh-CN" altLang="en-US" dirty="0"/>
          </a:p>
        </p:txBody>
      </p:sp>
      <p:grpSp>
        <p:nvGrpSpPr>
          <p:cNvPr id="72" name="组合 71">
            <a:extLst>
              <a:ext uri="{FF2B5EF4-FFF2-40B4-BE49-F238E27FC236}">
                <a16:creationId xmlns:a16="http://schemas.microsoft.com/office/drawing/2014/main" xmlns="" id="{611FD8F4-E82C-284F-BE0E-85AA44AE89CD}"/>
              </a:ext>
            </a:extLst>
          </p:cNvPr>
          <p:cNvGrpSpPr/>
          <p:nvPr/>
        </p:nvGrpSpPr>
        <p:grpSpPr>
          <a:xfrm>
            <a:off x="354839" y="1461932"/>
            <a:ext cx="11510734" cy="2116015"/>
            <a:chOff x="530303" y="1154231"/>
            <a:chExt cx="10902792" cy="2274769"/>
          </a:xfrm>
        </p:grpSpPr>
        <p:sp>
          <p:nvSpPr>
            <p:cNvPr id="73" name="左右箭头 72">
              <a:extLst>
                <a:ext uri="{FF2B5EF4-FFF2-40B4-BE49-F238E27FC236}">
                  <a16:creationId xmlns:a16="http://schemas.microsoft.com/office/drawing/2014/main" xmlns="" id="{ADFCF298-2D98-6740-B72C-C94D2E05EDB2}"/>
                </a:ext>
              </a:extLst>
            </p:cNvPr>
            <p:cNvSpPr/>
            <p:nvPr/>
          </p:nvSpPr>
          <p:spPr bwMode="auto">
            <a:xfrm>
              <a:off x="530303" y="1154231"/>
              <a:ext cx="2341485" cy="2274769"/>
            </a:xfrm>
            <a:prstGeom prst="leftRightArrow">
              <a:avLst>
                <a:gd name="adj1" fmla="val 80158"/>
                <a:gd name="adj2" fmla="val 9348"/>
              </a:avLst>
            </a:prstGeom>
            <a:noFill/>
            <a:ln w="9525" cap="flat" cmpd="sng" algn="ctr">
              <a:solidFill>
                <a:srgbClr val="39857D"/>
              </a:solidFill>
              <a:prstDash val="solid"/>
              <a:miter lim="800000"/>
              <a:headEnd/>
              <a:tailEnd/>
            </a:ln>
            <a:effectLst/>
          </p:spPr>
          <p:txBody>
            <a:bodyPr wrap="none" rtlCol="0" anchor="t"/>
            <a:lstStyle/>
            <a:p>
              <a:pPr marL="0" marR="0" lvl="0" indent="0" algn="ctr" defTabSz="860085"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smtClean="0">
                  <a:ln>
                    <a:noFill/>
                  </a:ln>
                  <a:solidFill>
                    <a:srgbClr val="1D1D1A"/>
                  </a:solidFill>
                  <a:effectLst/>
                  <a:uLnTx/>
                  <a:uFillTx/>
                  <a:latin typeface="Microsoft YaHei"/>
                  <a:ea typeface="Microsoft YaHei"/>
                </a:rPr>
                <a:t>与客户协同</a:t>
              </a:r>
            </a:p>
          </p:txBody>
        </p:sp>
        <p:sp>
          <p:nvSpPr>
            <p:cNvPr id="74" name="左右箭头 73">
              <a:extLst>
                <a:ext uri="{FF2B5EF4-FFF2-40B4-BE49-F238E27FC236}">
                  <a16:creationId xmlns:a16="http://schemas.microsoft.com/office/drawing/2014/main" xmlns="" id="{582A5AE1-6E4E-E246-AF31-87990A3414C6}"/>
                </a:ext>
              </a:extLst>
            </p:cNvPr>
            <p:cNvSpPr/>
            <p:nvPr/>
          </p:nvSpPr>
          <p:spPr bwMode="auto">
            <a:xfrm>
              <a:off x="2885961" y="1154231"/>
              <a:ext cx="2040707" cy="2274769"/>
            </a:xfrm>
            <a:prstGeom prst="leftRightArrow">
              <a:avLst>
                <a:gd name="adj1" fmla="val 82670"/>
                <a:gd name="adj2" fmla="val 4726"/>
              </a:avLst>
            </a:prstGeom>
            <a:noFill/>
            <a:ln w="9525" cap="flat" cmpd="sng" algn="ctr">
              <a:solidFill>
                <a:srgbClr val="39857D"/>
              </a:solidFill>
              <a:prstDash val="solid"/>
              <a:miter lim="800000"/>
              <a:headEnd/>
              <a:tailEnd/>
            </a:ln>
            <a:effectLst/>
          </p:spPr>
          <p:txBody>
            <a:bodyPr wrap="none" rtlCol="0" anchor="t"/>
            <a:lstStyle/>
            <a:p>
              <a:pPr marL="0" marR="0" lvl="0" indent="0" algn="ctr" defTabSz="860085"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smtClean="0">
                  <a:ln>
                    <a:noFill/>
                  </a:ln>
                  <a:solidFill>
                    <a:srgbClr val="1D1D1A"/>
                  </a:solidFill>
                  <a:effectLst/>
                  <a:uLnTx/>
                  <a:uFillTx/>
                  <a:latin typeface="Microsoft YaHei"/>
                  <a:ea typeface="Microsoft YaHei"/>
                </a:rPr>
                <a:t>销售组织内部协同 </a:t>
              </a:r>
            </a:p>
          </p:txBody>
        </p:sp>
        <p:sp>
          <p:nvSpPr>
            <p:cNvPr id="75" name="左右箭头 74">
              <a:extLst>
                <a:ext uri="{FF2B5EF4-FFF2-40B4-BE49-F238E27FC236}">
                  <a16:creationId xmlns:a16="http://schemas.microsoft.com/office/drawing/2014/main" xmlns="" id="{04C35D09-302F-F940-831C-2288E1C41EBF}"/>
                </a:ext>
              </a:extLst>
            </p:cNvPr>
            <p:cNvSpPr/>
            <p:nvPr/>
          </p:nvSpPr>
          <p:spPr bwMode="auto">
            <a:xfrm>
              <a:off x="4956239" y="1154231"/>
              <a:ext cx="1784850" cy="2274769"/>
            </a:xfrm>
            <a:prstGeom prst="leftRightArrow">
              <a:avLst>
                <a:gd name="adj1" fmla="val 82670"/>
                <a:gd name="adj2" fmla="val 5715"/>
              </a:avLst>
            </a:prstGeom>
            <a:noFill/>
            <a:ln w="9525" cap="flat" cmpd="sng" algn="ctr">
              <a:solidFill>
                <a:srgbClr val="39857D"/>
              </a:solidFill>
              <a:prstDash val="solid"/>
              <a:miter lim="800000"/>
              <a:headEnd/>
              <a:tailEnd/>
            </a:ln>
            <a:effectLst/>
          </p:spPr>
          <p:txBody>
            <a:bodyPr wrap="square" rtlCol="0" anchor="t"/>
            <a:lstStyle/>
            <a:p>
              <a:pPr marL="0" marR="0" lvl="0" indent="0" algn="ctr" defTabSz="860085"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smtClean="0">
                  <a:ln>
                    <a:noFill/>
                  </a:ln>
                  <a:solidFill>
                    <a:srgbClr val="1D1D1A"/>
                  </a:solidFill>
                  <a:effectLst/>
                  <a:uLnTx/>
                  <a:uFillTx/>
                  <a:latin typeface="Microsoft YaHei"/>
                  <a:ea typeface="Microsoft YaHei"/>
                </a:rPr>
                <a:t>销售组织与生产组织之间的协同</a:t>
              </a:r>
            </a:p>
          </p:txBody>
        </p:sp>
        <p:sp>
          <p:nvSpPr>
            <p:cNvPr id="76" name="左右箭头 75">
              <a:extLst>
                <a:ext uri="{FF2B5EF4-FFF2-40B4-BE49-F238E27FC236}">
                  <a16:creationId xmlns:a16="http://schemas.microsoft.com/office/drawing/2014/main" xmlns="" id="{E2E6BBD5-3CE8-D240-999C-F3010FBC8276}"/>
                </a:ext>
              </a:extLst>
            </p:cNvPr>
            <p:cNvSpPr/>
            <p:nvPr/>
          </p:nvSpPr>
          <p:spPr bwMode="auto">
            <a:xfrm>
              <a:off x="6770659" y="1154231"/>
              <a:ext cx="3281827" cy="2274769"/>
            </a:xfrm>
            <a:prstGeom prst="leftRightArrow">
              <a:avLst>
                <a:gd name="adj1" fmla="val 82670"/>
                <a:gd name="adj2" fmla="val 7853"/>
              </a:avLst>
            </a:prstGeom>
            <a:noFill/>
            <a:ln w="9525" cap="flat" cmpd="sng" algn="ctr">
              <a:solidFill>
                <a:srgbClr val="39857D"/>
              </a:solidFill>
              <a:prstDash val="solid"/>
              <a:miter lim="800000"/>
              <a:headEnd/>
              <a:tailEnd/>
            </a:ln>
            <a:effectLst/>
          </p:spPr>
          <p:txBody>
            <a:bodyPr wrap="square" lIns="36000" rIns="36000" rtlCol="0" anchor="t"/>
            <a:lstStyle/>
            <a:p>
              <a:pPr marL="0" marR="0" lvl="0" indent="0" algn="ctr" defTabSz="860085"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smtClean="0">
                  <a:ln>
                    <a:noFill/>
                  </a:ln>
                  <a:solidFill>
                    <a:srgbClr val="1D1D1A"/>
                  </a:solidFill>
                  <a:effectLst/>
                  <a:uLnTx/>
                  <a:uFillTx/>
                  <a:latin typeface="Microsoft YaHei"/>
                  <a:ea typeface="Microsoft YaHei"/>
                </a:rPr>
                <a:t>生产组织内部以及之间的协同</a:t>
              </a:r>
            </a:p>
          </p:txBody>
        </p:sp>
        <p:sp>
          <p:nvSpPr>
            <p:cNvPr id="77" name="左右箭头 76">
              <a:extLst>
                <a:ext uri="{FF2B5EF4-FFF2-40B4-BE49-F238E27FC236}">
                  <a16:creationId xmlns:a16="http://schemas.microsoft.com/office/drawing/2014/main" xmlns="" id="{6AEF7583-19E6-4646-A2C6-45BDD1F0DC44}"/>
                </a:ext>
              </a:extLst>
            </p:cNvPr>
            <p:cNvSpPr/>
            <p:nvPr/>
          </p:nvSpPr>
          <p:spPr bwMode="auto">
            <a:xfrm>
              <a:off x="10052488" y="1154231"/>
              <a:ext cx="1380607" cy="2274769"/>
            </a:xfrm>
            <a:prstGeom prst="leftRightArrow">
              <a:avLst>
                <a:gd name="adj1" fmla="val 82670"/>
                <a:gd name="adj2" fmla="val 4164"/>
              </a:avLst>
            </a:prstGeom>
            <a:noFill/>
            <a:ln w="9525" cap="flat" cmpd="sng" algn="ctr">
              <a:solidFill>
                <a:srgbClr val="39857D"/>
              </a:solidFill>
              <a:prstDash val="solid"/>
              <a:miter lim="800000"/>
              <a:headEnd/>
              <a:tailEnd/>
            </a:ln>
            <a:effectLst/>
          </p:spPr>
          <p:txBody>
            <a:bodyPr wrap="square" rtlCol="0" anchor="t"/>
            <a:lstStyle/>
            <a:p>
              <a:pPr marL="0" marR="0" lvl="0" indent="0" algn="ctr" defTabSz="860085"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smtClean="0">
                  <a:ln>
                    <a:noFill/>
                  </a:ln>
                  <a:solidFill>
                    <a:srgbClr val="1D1D1A"/>
                  </a:solidFill>
                  <a:effectLst/>
                  <a:uLnTx/>
                  <a:uFillTx/>
                  <a:latin typeface="Microsoft YaHei"/>
                  <a:ea typeface="Microsoft YaHei"/>
                </a:rPr>
                <a:t>与供应商之间的协同</a:t>
              </a:r>
            </a:p>
          </p:txBody>
        </p:sp>
        <p:sp>
          <p:nvSpPr>
            <p:cNvPr id="78" name="燕尾形 77">
              <a:extLst>
                <a:ext uri="{FF2B5EF4-FFF2-40B4-BE49-F238E27FC236}">
                  <a16:creationId xmlns:a16="http://schemas.microsoft.com/office/drawing/2014/main" xmlns="" id="{E96A47D5-F243-194E-9EC5-F371E93BA0E9}"/>
                </a:ext>
              </a:extLst>
            </p:cNvPr>
            <p:cNvSpPr/>
            <p:nvPr/>
          </p:nvSpPr>
          <p:spPr bwMode="auto">
            <a:xfrm>
              <a:off x="714376" y="1871663"/>
              <a:ext cx="2102436" cy="457200"/>
            </a:xfrm>
            <a:prstGeom prst="chevron">
              <a:avLst>
                <a:gd name="adj" fmla="val 12500"/>
              </a:avLst>
            </a:prstGeom>
            <a:solidFill>
              <a:srgbClr val="61B230">
                <a:alpha val="50000"/>
              </a:srgbClr>
            </a:solidFill>
            <a:ln>
              <a:noFill/>
            </a:ln>
            <a:effectLst/>
          </p:spPr>
          <p:txBody>
            <a:bodyPr wrap="none" rtlCol="0" anchor="ctr"/>
            <a:lstStyle/>
            <a:p>
              <a:pPr marL="0" marR="0" lvl="0" indent="0" algn="ctr" defTabSz="860085"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smtClean="0">
                  <a:ln>
                    <a:noFill/>
                  </a:ln>
                  <a:solidFill>
                    <a:srgbClr val="1D1D1A"/>
                  </a:solidFill>
                  <a:effectLst/>
                  <a:uLnTx/>
                  <a:uFillTx/>
                  <a:latin typeface="Microsoft YaHei"/>
                  <a:ea typeface="Microsoft YaHei"/>
                </a:rPr>
                <a:t>客户需求收集</a:t>
              </a:r>
            </a:p>
          </p:txBody>
        </p:sp>
        <p:sp>
          <p:nvSpPr>
            <p:cNvPr id="79" name="燕尾形 78">
              <a:extLst>
                <a:ext uri="{FF2B5EF4-FFF2-40B4-BE49-F238E27FC236}">
                  <a16:creationId xmlns:a16="http://schemas.microsoft.com/office/drawing/2014/main" xmlns="" id="{E1346669-0B63-3743-891B-186793B0FCD2}"/>
                </a:ext>
              </a:extLst>
            </p:cNvPr>
            <p:cNvSpPr/>
            <p:nvPr/>
          </p:nvSpPr>
          <p:spPr bwMode="auto">
            <a:xfrm>
              <a:off x="2932455" y="1871663"/>
              <a:ext cx="1977290" cy="457200"/>
            </a:xfrm>
            <a:prstGeom prst="chevron">
              <a:avLst>
                <a:gd name="adj" fmla="val 12500"/>
              </a:avLst>
            </a:prstGeom>
            <a:solidFill>
              <a:srgbClr val="61B230">
                <a:alpha val="50000"/>
              </a:srgbClr>
            </a:solidFill>
            <a:ln>
              <a:noFill/>
            </a:ln>
            <a:effectLst/>
          </p:spPr>
          <p:txBody>
            <a:bodyPr wrap="none" rtlCol="0" anchor="ctr"/>
            <a:lstStyle/>
            <a:p>
              <a:pPr marL="0" marR="0" lvl="0" indent="0" algn="ctr" defTabSz="860085"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smtClean="0">
                  <a:ln>
                    <a:noFill/>
                  </a:ln>
                  <a:solidFill>
                    <a:srgbClr val="1D1D1A"/>
                  </a:solidFill>
                  <a:effectLst/>
                  <a:uLnTx/>
                  <a:uFillTx/>
                  <a:latin typeface="Microsoft YaHei"/>
                  <a:ea typeface="Microsoft YaHei"/>
                </a:rPr>
                <a:t>销售计划</a:t>
              </a:r>
            </a:p>
          </p:txBody>
        </p:sp>
        <p:sp>
          <p:nvSpPr>
            <p:cNvPr id="80" name="燕尾形 79">
              <a:extLst>
                <a:ext uri="{FF2B5EF4-FFF2-40B4-BE49-F238E27FC236}">
                  <a16:creationId xmlns:a16="http://schemas.microsoft.com/office/drawing/2014/main" xmlns="" id="{E389BE37-700E-D24D-ADC4-C7ACB56F9898}"/>
                </a:ext>
              </a:extLst>
            </p:cNvPr>
            <p:cNvSpPr/>
            <p:nvPr/>
          </p:nvSpPr>
          <p:spPr bwMode="auto">
            <a:xfrm>
              <a:off x="4939884" y="1871663"/>
              <a:ext cx="1784850" cy="457200"/>
            </a:xfrm>
            <a:prstGeom prst="chevron">
              <a:avLst>
                <a:gd name="adj" fmla="val 12500"/>
              </a:avLst>
            </a:prstGeom>
            <a:solidFill>
              <a:srgbClr val="002060">
                <a:alpha val="50000"/>
              </a:srgbClr>
            </a:solidFill>
            <a:ln>
              <a:noFill/>
            </a:ln>
            <a:effectLst/>
          </p:spPr>
          <p:txBody>
            <a:bodyPr wrap="none" rtlCol="0" anchor="ctr"/>
            <a:lstStyle/>
            <a:p>
              <a:pPr marL="0" marR="0" lvl="0" indent="0" algn="ctr" defTabSz="860085"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smtClean="0">
                  <a:ln>
                    <a:noFill/>
                  </a:ln>
                  <a:solidFill>
                    <a:srgbClr val="FFFFFF"/>
                  </a:solidFill>
                  <a:effectLst/>
                  <a:uLnTx/>
                  <a:uFillTx/>
                  <a:latin typeface="Microsoft YaHei"/>
                  <a:ea typeface="Microsoft YaHei"/>
                </a:rPr>
                <a:t>产销协同</a:t>
              </a:r>
            </a:p>
          </p:txBody>
        </p:sp>
        <p:sp>
          <p:nvSpPr>
            <p:cNvPr id="81" name="燕尾形 80">
              <a:extLst>
                <a:ext uri="{FF2B5EF4-FFF2-40B4-BE49-F238E27FC236}">
                  <a16:creationId xmlns:a16="http://schemas.microsoft.com/office/drawing/2014/main" xmlns="" id="{D6F134A5-84CA-D843-8F6A-E48D33B4644A}"/>
                </a:ext>
              </a:extLst>
            </p:cNvPr>
            <p:cNvSpPr/>
            <p:nvPr/>
          </p:nvSpPr>
          <p:spPr bwMode="auto">
            <a:xfrm>
              <a:off x="6770660" y="1871663"/>
              <a:ext cx="830290" cy="457200"/>
            </a:xfrm>
            <a:prstGeom prst="chevron">
              <a:avLst>
                <a:gd name="adj" fmla="val 12500"/>
              </a:avLst>
            </a:prstGeom>
            <a:solidFill>
              <a:srgbClr val="61B230">
                <a:alpha val="50000"/>
              </a:srgbClr>
            </a:solidFill>
            <a:ln>
              <a:noFill/>
            </a:ln>
            <a:effectLst/>
          </p:spPr>
          <p:txBody>
            <a:bodyPr wrap="none" rtlCol="0" anchor="ctr"/>
            <a:lstStyle/>
            <a:p>
              <a:pPr marL="0" marR="0" lvl="0" indent="0" algn="ctr" defTabSz="860085"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smtClean="0">
                  <a:ln>
                    <a:noFill/>
                  </a:ln>
                  <a:solidFill>
                    <a:srgbClr val="1D1D1A"/>
                  </a:solidFill>
                  <a:effectLst/>
                  <a:uLnTx/>
                  <a:uFillTx/>
                  <a:latin typeface="Microsoft YaHei"/>
                  <a:ea typeface="Microsoft YaHei"/>
                </a:rPr>
                <a:t>生产计划</a:t>
              </a:r>
            </a:p>
          </p:txBody>
        </p:sp>
        <p:sp>
          <p:nvSpPr>
            <p:cNvPr id="82" name="燕尾形 81">
              <a:extLst>
                <a:ext uri="{FF2B5EF4-FFF2-40B4-BE49-F238E27FC236}">
                  <a16:creationId xmlns:a16="http://schemas.microsoft.com/office/drawing/2014/main" xmlns="" id="{C2CE4DF3-C6C8-DD48-9B0B-7861B3F601BC}"/>
                </a:ext>
              </a:extLst>
            </p:cNvPr>
            <p:cNvSpPr/>
            <p:nvPr/>
          </p:nvSpPr>
          <p:spPr bwMode="auto">
            <a:xfrm>
              <a:off x="7600950" y="1871663"/>
              <a:ext cx="1000125" cy="457200"/>
            </a:xfrm>
            <a:prstGeom prst="chevron">
              <a:avLst>
                <a:gd name="adj" fmla="val 12500"/>
              </a:avLst>
            </a:prstGeom>
            <a:solidFill>
              <a:srgbClr val="61B230">
                <a:alpha val="50000"/>
              </a:srgbClr>
            </a:solidFill>
            <a:ln>
              <a:noFill/>
            </a:ln>
            <a:effectLst/>
          </p:spPr>
          <p:txBody>
            <a:bodyPr wrap="none" rtlCol="0" anchor="ctr"/>
            <a:lstStyle/>
            <a:p>
              <a:pPr marL="0" marR="0" lvl="0" indent="0" algn="ctr" defTabSz="860085"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smtClean="0">
                  <a:ln>
                    <a:noFill/>
                  </a:ln>
                  <a:solidFill>
                    <a:srgbClr val="1D1D1A"/>
                  </a:solidFill>
                  <a:effectLst/>
                  <a:uLnTx/>
                  <a:uFillTx/>
                  <a:latin typeface="Microsoft YaHei"/>
                  <a:ea typeface="Microsoft YaHei"/>
                </a:rPr>
                <a:t>物料需求计划</a:t>
              </a:r>
            </a:p>
          </p:txBody>
        </p:sp>
        <p:sp>
          <p:nvSpPr>
            <p:cNvPr id="83" name="燕尾形 82">
              <a:extLst>
                <a:ext uri="{FF2B5EF4-FFF2-40B4-BE49-F238E27FC236}">
                  <a16:creationId xmlns:a16="http://schemas.microsoft.com/office/drawing/2014/main" xmlns="" id="{B866D096-BD27-BC42-8550-4D6130A01F99}"/>
                </a:ext>
              </a:extLst>
            </p:cNvPr>
            <p:cNvSpPr/>
            <p:nvPr/>
          </p:nvSpPr>
          <p:spPr bwMode="auto">
            <a:xfrm>
              <a:off x="8606987" y="1871663"/>
              <a:ext cx="722751" cy="457200"/>
            </a:xfrm>
            <a:prstGeom prst="chevron">
              <a:avLst>
                <a:gd name="adj" fmla="val 12500"/>
              </a:avLst>
            </a:prstGeom>
            <a:solidFill>
              <a:srgbClr val="61B230">
                <a:alpha val="50000"/>
              </a:srgbClr>
            </a:solidFill>
            <a:ln>
              <a:noFill/>
            </a:ln>
            <a:effectLst/>
          </p:spPr>
          <p:txBody>
            <a:bodyPr wrap="none" rtlCol="0" anchor="ctr"/>
            <a:lstStyle/>
            <a:p>
              <a:pPr marL="0" marR="0" lvl="0" indent="0" algn="ctr" defTabSz="860085"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smtClean="0">
                  <a:ln>
                    <a:noFill/>
                  </a:ln>
                  <a:solidFill>
                    <a:srgbClr val="1D1D1A"/>
                  </a:solidFill>
                  <a:effectLst/>
                  <a:uLnTx/>
                  <a:uFillTx/>
                  <a:latin typeface="Microsoft YaHei"/>
                  <a:ea typeface="Microsoft YaHei"/>
                </a:rPr>
                <a:t>生产排程</a:t>
              </a:r>
            </a:p>
          </p:txBody>
        </p:sp>
        <p:sp>
          <p:nvSpPr>
            <p:cNvPr id="84" name="燕尾形 83">
              <a:extLst>
                <a:ext uri="{FF2B5EF4-FFF2-40B4-BE49-F238E27FC236}">
                  <a16:creationId xmlns:a16="http://schemas.microsoft.com/office/drawing/2014/main" xmlns="" id="{94F290C6-00DD-294A-9607-C37868280BD7}"/>
                </a:ext>
              </a:extLst>
            </p:cNvPr>
            <p:cNvSpPr/>
            <p:nvPr/>
          </p:nvSpPr>
          <p:spPr bwMode="auto">
            <a:xfrm>
              <a:off x="9329734" y="1871663"/>
              <a:ext cx="722751" cy="457200"/>
            </a:xfrm>
            <a:prstGeom prst="chevron">
              <a:avLst>
                <a:gd name="adj" fmla="val 12500"/>
              </a:avLst>
            </a:prstGeom>
            <a:solidFill>
              <a:srgbClr val="61B230">
                <a:alpha val="50000"/>
              </a:srgbClr>
            </a:solidFill>
            <a:ln>
              <a:noFill/>
            </a:ln>
            <a:effectLst/>
          </p:spPr>
          <p:txBody>
            <a:bodyPr wrap="none" rtlCol="0" anchor="ctr"/>
            <a:lstStyle/>
            <a:p>
              <a:pPr marL="0" marR="0" lvl="0" indent="0" algn="ctr" defTabSz="860085"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smtClean="0">
                  <a:ln>
                    <a:noFill/>
                  </a:ln>
                  <a:solidFill>
                    <a:srgbClr val="1D1D1A"/>
                  </a:solidFill>
                  <a:effectLst/>
                  <a:uLnTx/>
                  <a:uFillTx/>
                  <a:latin typeface="Microsoft YaHei"/>
                  <a:ea typeface="Microsoft YaHei"/>
                </a:rPr>
                <a:t>采购计划</a:t>
              </a:r>
            </a:p>
          </p:txBody>
        </p:sp>
        <p:sp>
          <p:nvSpPr>
            <p:cNvPr id="85" name="燕尾形 84">
              <a:extLst>
                <a:ext uri="{FF2B5EF4-FFF2-40B4-BE49-F238E27FC236}">
                  <a16:creationId xmlns:a16="http://schemas.microsoft.com/office/drawing/2014/main" xmlns="" id="{850B00A1-7130-6540-B2E1-6501BE52AF7E}"/>
                </a:ext>
              </a:extLst>
            </p:cNvPr>
            <p:cNvSpPr/>
            <p:nvPr/>
          </p:nvSpPr>
          <p:spPr bwMode="auto">
            <a:xfrm>
              <a:off x="10082056" y="1871663"/>
              <a:ext cx="1351039" cy="457200"/>
            </a:xfrm>
            <a:prstGeom prst="chevron">
              <a:avLst>
                <a:gd name="adj" fmla="val 12500"/>
              </a:avLst>
            </a:prstGeom>
            <a:solidFill>
              <a:srgbClr val="61B230">
                <a:alpha val="50000"/>
              </a:srgbClr>
            </a:solidFill>
            <a:ln>
              <a:noFill/>
            </a:ln>
            <a:effectLst/>
          </p:spPr>
          <p:txBody>
            <a:bodyPr wrap="none" rtlCol="0" anchor="ctr"/>
            <a:lstStyle/>
            <a:p>
              <a:pPr marL="0" marR="0" lvl="0" indent="0" algn="ctr" defTabSz="860085"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smtClean="0">
                  <a:ln>
                    <a:noFill/>
                  </a:ln>
                  <a:solidFill>
                    <a:srgbClr val="1D1D1A"/>
                  </a:solidFill>
                  <a:effectLst/>
                  <a:uLnTx/>
                  <a:uFillTx/>
                  <a:latin typeface="Microsoft YaHei"/>
                  <a:ea typeface="Microsoft YaHei"/>
                </a:rPr>
                <a:t>送货计划</a:t>
              </a:r>
            </a:p>
          </p:txBody>
        </p:sp>
        <p:grpSp>
          <p:nvGrpSpPr>
            <p:cNvPr id="86" name="组合 85">
              <a:extLst>
                <a:ext uri="{FF2B5EF4-FFF2-40B4-BE49-F238E27FC236}">
                  <a16:creationId xmlns:a16="http://schemas.microsoft.com/office/drawing/2014/main" xmlns="" id="{625E8D3E-F2A5-8B4D-8933-5EA4DF9AE18B}"/>
                </a:ext>
              </a:extLst>
            </p:cNvPr>
            <p:cNvGrpSpPr/>
            <p:nvPr/>
          </p:nvGrpSpPr>
          <p:grpSpPr>
            <a:xfrm>
              <a:off x="10082055" y="2650330"/>
              <a:ext cx="1351039" cy="457201"/>
              <a:chOff x="10196355" y="2978942"/>
              <a:chExt cx="1351039" cy="457201"/>
            </a:xfrm>
          </p:grpSpPr>
          <p:sp>
            <p:nvSpPr>
              <p:cNvPr id="125" name="燕尾形 124">
                <a:extLst>
                  <a:ext uri="{FF2B5EF4-FFF2-40B4-BE49-F238E27FC236}">
                    <a16:creationId xmlns:a16="http://schemas.microsoft.com/office/drawing/2014/main" xmlns="" id="{307F45E2-A8B4-6C40-84B5-719CD399695E}"/>
                  </a:ext>
                </a:extLst>
              </p:cNvPr>
              <p:cNvSpPr/>
              <p:nvPr/>
            </p:nvSpPr>
            <p:spPr bwMode="auto">
              <a:xfrm rot="10800000">
                <a:off x="10196355" y="2978943"/>
                <a:ext cx="1351039" cy="457200"/>
              </a:xfrm>
              <a:prstGeom prst="chevron">
                <a:avLst>
                  <a:gd name="adj" fmla="val 12500"/>
                </a:avLst>
              </a:prstGeom>
              <a:solidFill>
                <a:srgbClr val="E9002F">
                  <a:alpha val="50000"/>
                </a:srgbClr>
              </a:solidFill>
              <a:ln>
                <a:noFill/>
              </a:ln>
              <a:effectLst/>
            </p:spPr>
            <p:txBody>
              <a:bodyPr wrap="none" rtlCol="0" anchor="ctr"/>
              <a:lstStyle/>
              <a:p>
                <a:pPr marL="0" marR="0" lvl="0" indent="0" algn="ctr" defTabSz="860085"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dirty="0" smtClean="0">
                  <a:ln>
                    <a:noFill/>
                  </a:ln>
                  <a:solidFill>
                    <a:srgbClr val="1D1D1A"/>
                  </a:solidFill>
                  <a:effectLst/>
                  <a:uLnTx/>
                  <a:uFillTx/>
                  <a:latin typeface="Microsoft YaHei"/>
                  <a:ea typeface="Microsoft YaHei"/>
                </a:endParaRPr>
              </a:p>
            </p:txBody>
          </p:sp>
          <p:sp>
            <p:nvSpPr>
              <p:cNvPr id="126" name="文本框 125">
                <a:extLst>
                  <a:ext uri="{FF2B5EF4-FFF2-40B4-BE49-F238E27FC236}">
                    <a16:creationId xmlns:a16="http://schemas.microsoft.com/office/drawing/2014/main" xmlns="" id="{F13A067F-7E2F-EA4F-879F-23B234AC57F1}"/>
                  </a:ext>
                </a:extLst>
              </p:cNvPr>
              <p:cNvSpPr txBox="1"/>
              <p:nvPr/>
            </p:nvSpPr>
            <p:spPr>
              <a:xfrm>
                <a:off x="10301288" y="2978942"/>
                <a:ext cx="1143000" cy="457200"/>
              </a:xfrm>
              <a:prstGeom prst="rect">
                <a:avLst/>
              </a:prstGeom>
              <a:solidFill>
                <a:srgbClr val="00B0F0">
                  <a:alpha val="50000"/>
                </a:srgbClr>
              </a:solidFill>
              <a:ln>
                <a:noFill/>
              </a:ln>
              <a:effectLst/>
            </p:spPr>
            <p:txBody>
              <a:bodyPr wrap="square" lIns="0" tIns="0" rIns="0" rtlCol="0" anchor="ctr">
                <a:no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1000" b="1" i="0" u="none" strike="noStrike" kern="0" cap="none" spc="0" normalizeH="0" baseline="0" noProof="0" dirty="0" smtClean="0">
                    <a:ln>
                      <a:noFill/>
                    </a:ln>
                    <a:solidFill>
                      <a:srgbClr val="1D1D1A"/>
                    </a:solidFill>
                    <a:effectLst/>
                    <a:uLnTx/>
                    <a:uFillTx/>
                    <a:latin typeface="Lantinghei SC Demibold" panose="02000000000000000000" pitchFamily="2" charset="-122"/>
                    <a:ea typeface="Lantinghei SC Demibold" panose="02000000000000000000" pitchFamily="2" charset="-122"/>
                  </a:rPr>
                  <a:t>物料配送</a:t>
                </a:r>
              </a:p>
            </p:txBody>
          </p:sp>
        </p:grpSp>
        <p:grpSp>
          <p:nvGrpSpPr>
            <p:cNvPr id="87" name="组合 86">
              <a:extLst>
                <a:ext uri="{FF2B5EF4-FFF2-40B4-BE49-F238E27FC236}">
                  <a16:creationId xmlns:a16="http://schemas.microsoft.com/office/drawing/2014/main" xmlns="" id="{85B1D98E-4162-0042-AD5C-F5C5B7398952}"/>
                </a:ext>
              </a:extLst>
            </p:cNvPr>
            <p:cNvGrpSpPr/>
            <p:nvPr/>
          </p:nvGrpSpPr>
          <p:grpSpPr>
            <a:xfrm>
              <a:off x="6793633" y="2643187"/>
              <a:ext cx="3281827" cy="464344"/>
              <a:chOff x="7348756" y="2971799"/>
              <a:chExt cx="2841004" cy="464344"/>
            </a:xfrm>
          </p:grpSpPr>
          <p:grpSp>
            <p:nvGrpSpPr>
              <p:cNvPr id="107" name="组合 106">
                <a:extLst>
                  <a:ext uri="{FF2B5EF4-FFF2-40B4-BE49-F238E27FC236}">
                    <a16:creationId xmlns:a16="http://schemas.microsoft.com/office/drawing/2014/main" xmlns="" id="{17789C6A-DEB5-7140-AA91-71BD037E2B32}"/>
                  </a:ext>
                </a:extLst>
              </p:cNvPr>
              <p:cNvGrpSpPr/>
              <p:nvPr/>
            </p:nvGrpSpPr>
            <p:grpSpPr>
              <a:xfrm>
                <a:off x="9213439" y="2978942"/>
                <a:ext cx="497461" cy="457201"/>
                <a:chOff x="10196355" y="2978942"/>
                <a:chExt cx="1351039" cy="457201"/>
              </a:xfrm>
            </p:grpSpPr>
            <p:sp>
              <p:nvSpPr>
                <p:cNvPr id="123" name="燕尾形 122">
                  <a:extLst>
                    <a:ext uri="{FF2B5EF4-FFF2-40B4-BE49-F238E27FC236}">
                      <a16:creationId xmlns:a16="http://schemas.microsoft.com/office/drawing/2014/main" xmlns="" id="{7E1E6DB9-26E1-EC4C-AD53-9D45647B9FC8}"/>
                    </a:ext>
                  </a:extLst>
                </p:cNvPr>
                <p:cNvSpPr/>
                <p:nvPr/>
              </p:nvSpPr>
              <p:spPr bwMode="auto">
                <a:xfrm rot="10800000">
                  <a:off x="10196355" y="2978943"/>
                  <a:ext cx="1351039" cy="457200"/>
                </a:xfrm>
                <a:prstGeom prst="chevron">
                  <a:avLst>
                    <a:gd name="adj" fmla="val 12500"/>
                  </a:avLst>
                </a:prstGeom>
                <a:solidFill>
                  <a:srgbClr val="E9002F">
                    <a:alpha val="50000"/>
                  </a:srgbClr>
                </a:solidFill>
                <a:ln>
                  <a:noFill/>
                </a:ln>
                <a:effectLst/>
              </p:spPr>
              <p:txBody>
                <a:bodyPr wrap="none" rtlCol="0" anchor="ctr"/>
                <a:lstStyle/>
                <a:p>
                  <a:pPr marL="0" marR="0" lvl="0" indent="0" algn="ctr" defTabSz="860085"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dirty="0" smtClean="0">
                    <a:ln>
                      <a:noFill/>
                    </a:ln>
                    <a:solidFill>
                      <a:srgbClr val="1D1D1A"/>
                    </a:solidFill>
                    <a:effectLst/>
                    <a:uLnTx/>
                    <a:uFillTx/>
                    <a:latin typeface="Microsoft YaHei"/>
                    <a:ea typeface="Microsoft YaHei"/>
                  </a:endParaRPr>
                </a:p>
              </p:txBody>
            </p:sp>
            <p:sp>
              <p:nvSpPr>
                <p:cNvPr id="124" name="文本框 123">
                  <a:extLst>
                    <a:ext uri="{FF2B5EF4-FFF2-40B4-BE49-F238E27FC236}">
                      <a16:creationId xmlns:a16="http://schemas.microsoft.com/office/drawing/2014/main" xmlns="" id="{98D6187F-19F9-7E42-82BC-878333CA9DD0}"/>
                    </a:ext>
                  </a:extLst>
                </p:cNvPr>
                <p:cNvSpPr txBox="1"/>
                <p:nvPr/>
              </p:nvSpPr>
              <p:spPr>
                <a:xfrm>
                  <a:off x="10301288" y="2978942"/>
                  <a:ext cx="1143000" cy="457200"/>
                </a:xfrm>
                <a:prstGeom prst="rect">
                  <a:avLst/>
                </a:prstGeom>
                <a:solidFill>
                  <a:srgbClr val="E9002F">
                    <a:alpha val="50000"/>
                  </a:srgbClr>
                </a:solidFill>
                <a:ln>
                  <a:noFill/>
                </a:ln>
                <a:effectLst/>
              </p:spPr>
              <p:txBody>
                <a:bodyPr wrap="square" lIns="0" tIns="0" rIns="0" rtlCol="0" anchor="ctr">
                  <a:no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1000" b="1" i="0" u="none" strike="noStrike" kern="0" cap="none" spc="0" normalizeH="0" baseline="0" noProof="0" dirty="0" smtClean="0">
                      <a:ln>
                        <a:noFill/>
                      </a:ln>
                      <a:solidFill>
                        <a:srgbClr val="1D1D1A"/>
                      </a:solidFill>
                      <a:effectLst/>
                      <a:uLnTx/>
                      <a:uFillTx/>
                      <a:latin typeface="Lantinghei SC Demibold" panose="02000000000000000000" pitchFamily="2" charset="-122"/>
                      <a:ea typeface="Lantinghei SC Demibold" panose="02000000000000000000" pitchFamily="2" charset="-122"/>
                    </a:rPr>
                    <a:t>采购订单</a:t>
                  </a:r>
                </a:p>
              </p:txBody>
            </p:sp>
          </p:grpSp>
          <p:grpSp>
            <p:nvGrpSpPr>
              <p:cNvPr id="108" name="组合 107">
                <a:extLst>
                  <a:ext uri="{FF2B5EF4-FFF2-40B4-BE49-F238E27FC236}">
                    <a16:creationId xmlns:a16="http://schemas.microsoft.com/office/drawing/2014/main" xmlns="" id="{6DE2E398-CBF1-CB49-9B3C-92B61B16B579}"/>
                  </a:ext>
                </a:extLst>
              </p:cNvPr>
              <p:cNvGrpSpPr/>
              <p:nvPr/>
            </p:nvGrpSpPr>
            <p:grpSpPr>
              <a:xfrm>
                <a:off x="8757553" y="2978941"/>
                <a:ext cx="497461" cy="457201"/>
                <a:chOff x="10196355" y="2978942"/>
                <a:chExt cx="1351039" cy="457201"/>
              </a:xfrm>
            </p:grpSpPr>
            <p:sp>
              <p:nvSpPr>
                <p:cNvPr id="121" name="燕尾形 120">
                  <a:extLst>
                    <a:ext uri="{FF2B5EF4-FFF2-40B4-BE49-F238E27FC236}">
                      <a16:creationId xmlns:a16="http://schemas.microsoft.com/office/drawing/2014/main" xmlns="" id="{CD876F25-2141-8B47-A491-F614F2B8ACE4}"/>
                    </a:ext>
                  </a:extLst>
                </p:cNvPr>
                <p:cNvSpPr/>
                <p:nvPr/>
              </p:nvSpPr>
              <p:spPr bwMode="auto">
                <a:xfrm rot="10800000">
                  <a:off x="10196355" y="2978943"/>
                  <a:ext cx="1351039" cy="457200"/>
                </a:xfrm>
                <a:prstGeom prst="chevron">
                  <a:avLst>
                    <a:gd name="adj" fmla="val 12500"/>
                  </a:avLst>
                </a:prstGeom>
                <a:solidFill>
                  <a:srgbClr val="E9002F">
                    <a:alpha val="50000"/>
                  </a:srgbClr>
                </a:solidFill>
                <a:ln>
                  <a:noFill/>
                </a:ln>
                <a:effectLst/>
              </p:spPr>
              <p:txBody>
                <a:bodyPr wrap="none" rtlCol="0" anchor="ctr"/>
                <a:lstStyle/>
                <a:p>
                  <a:pPr marL="0" marR="0" lvl="0" indent="0" algn="ctr" defTabSz="860085"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dirty="0" smtClean="0">
                    <a:ln>
                      <a:noFill/>
                    </a:ln>
                    <a:solidFill>
                      <a:srgbClr val="1D1D1A"/>
                    </a:solidFill>
                    <a:effectLst/>
                    <a:uLnTx/>
                    <a:uFillTx/>
                    <a:latin typeface="Microsoft YaHei"/>
                    <a:ea typeface="Microsoft YaHei"/>
                  </a:endParaRPr>
                </a:p>
              </p:txBody>
            </p:sp>
            <p:sp>
              <p:nvSpPr>
                <p:cNvPr id="122" name="文本框 121">
                  <a:extLst>
                    <a:ext uri="{FF2B5EF4-FFF2-40B4-BE49-F238E27FC236}">
                      <a16:creationId xmlns:a16="http://schemas.microsoft.com/office/drawing/2014/main" xmlns="" id="{F9D87C2D-3CC1-8F40-9288-18A5B37B6214}"/>
                    </a:ext>
                  </a:extLst>
                </p:cNvPr>
                <p:cNvSpPr txBox="1"/>
                <p:nvPr/>
              </p:nvSpPr>
              <p:spPr>
                <a:xfrm>
                  <a:off x="10301288" y="2978942"/>
                  <a:ext cx="1143000" cy="457200"/>
                </a:xfrm>
                <a:prstGeom prst="rect">
                  <a:avLst/>
                </a:prstGeom>
                <a:solidFill>
                  <a:srgbClr val="E9002F">
                    <a:alpha val="50000"/>
                  </a:srgbClr>
                </a:solidFill>
                <a:ln>
                  <a:noFill/>
                </a:ln>
                <a:effectLst/>
              </p:spPr>
              <p:txBody>
                <a:bodyPr wrap="square" lIns="0" tIns="0" rIns="0" rtlCol="0" anchor="ctr">
                  <a:no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1000" b="1" i="0" u="none" strike="noStrike" kern="0" cap="none" spc="0" normalizeH="0" baseline="0" noProof="0" dirty="0" smtClean="0">
                      <a:ln>
                        <a:noFill/>
                      </a:ln>
                      <a:solidFill>
                        <a:srgbClr val="1D1D1A"/>
                      </a:solidFill>
                      <a:effectLst/>
                      <a:uLnTx/>
                      <a:uFillTx/>
                      <a:latin typeface="Lantinghei SC Demibold" panose="02000000000000000000" pitchFamily="2" charset="-122"/>
                      <a:ea typeface="Lantinghei SC Demibold" panose="02000000000000000000" pitchFamily="2" charset="-122"/>
                    </a:rPr>
                    <a:t>采购收货</a:t>
                  </a:r>
                </a:p>
              </p:txBody>
            </p:sp>
          </p:grpSp>
          <p:grpSp>
            <p:nvGrpSpPr>
              <p:cNvPr id="109" name="组合 108">
                <a:extLst>
                  <a:ext uri="{FF2B5EF4-FFF2-40B4-BE49-F238E27FC236}">
                    <a16:creationId xmlns:a16="http://schemas.microsoft.com/office/drawing/2014/main" xmlns="" id="{5B76759E-8AF8-F145-A9F2-E6F62229604E}"/>
                  </a:ext>
                </a:extLst>
              </p:cNvPr>
              <p:cNvGrpSpPr/>
              <p:nvPr/>
            </p:nvGrpSpPr>
            <p:grpSpPr>
              <a:xfrm>
                <a:off x="9692299" y="2971799"/>
                <a:ext cx="497461" cy="457201"/>
                <a:chOff x="10196355" y="2978942"/>
                <a:chExt cx="1351039" cy="457201"/>
              </a:xfrm>
            </p:grpSpPr>
            <p:sp>
              <p:nvSpPr>
                <p:cNvPr id="119" name="燕尾形 118">
                  <a:extLst>
                    <a:ext uri="{FF2B5EF4-FFF2-40B4-BE49-F238E27FC236}">
                      <a16:creationId xmlns:a16="http://schemas.microsoft.com/office/drawing/2014/main" xmlns="" id="{21F878CD-4EF1-F342-B4A3-CE67B2B3EBB9}"/>
                    </a:ext>
                  </a:extLst>
                </p:cNvPr>
                <p:cNvSpPr/>
                <p:nvPr/>
              </p:nvSpPr>
              <p:spPr bwMode="auto">
                <a:xfrm rot="10800000">
                  <a:off x="10196355" y="2978943"/>
                  <a:ext cx="1351039" cy="457200"/>
                </a:xfrm>
                <a:prstGeom prst="chevron">
                  <a:avLst>
                    <a:gd name="adj" fmla="val 12500"/>
                  </a:avLst>
                </a:prstGeom>
                <a:solidFill>
                  <a:srgbClr val="E9002F">
                    <a:alpha val="50000"/>
                  </a:srgbClr>
                </a:solidFill>
                <a:ln>
                  <a:noFill/>
                </a:ln>
                <a:effectLst/>
              </p:spPr>
              <p:txBody>
                <a:bodyPr wrap="none" rtlCol="0" anchor="ctr"/>
                <a:lstStyle/>
                <a:p>
                  <a:pPr marL="0" marR="0" lvl="0" indent="0" algn="ctr" defTabSz="860085"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dirty="0" smtClean="0">
                    <a:ln>
                      <a:noFill/>
                    </a:ln>
                    <a:solidFill>
                      <a:srgbClr val="1D1D1A"/>
                    </a:solidFill>
                    <a:effectLst/>
                    <a:uLnTx/>
                    <a:uFillTx/>
                    <a:latin typeface="Microsoft YaHei"/>
                    <a:ea typeface="Microsoft YaHei"/>
                  </a:endParaRPr>
                </a:p>
              </p:txBody>
            </p:sp>
            <p:sp>
              <p:nvSpPr>
                <p:cNvPr id="120" name="文本框 119">
                  <a:extLst>
                    <a:ext uri="{FF2B5EF4-FFF2-40B4-BE49-F238E27FC236}">
                      <a16:creationId xmlns:a16="http://schemas.microsoft.com/office/drawing/2014/main" xmlns="" id="{02E0AEDE-4D87-3142-B829-B9F1A730093B}"/>
                    </a:ext>
                  </a:extLst>
                </p:cNvPr>
                <p:cNvSpPr txBox="1"/>
                <p:nvPr/>
              </p:nvSpPr>
              <p:spPr>
                <a:xfrm>
                  <a:off x="10301288" y="2978942"/>
                  <a:ext cx="1143000" cy="457200"/>
                </a:xfrm>
                <a:prstGeom prst="rect">
                  <a:avLst/>
                </a:prstGeom>
                <a:solidFill>
                  <a:srgbClr val="E9002F">
                    <a:alpha val="50000"/>
                  </a:srgbClr>
                </a:solidFill>
                <a:ln>
                  <a:noFill/>
                </a:ln>
                <a:effectLst/>
              </p:spPr>
              <p:txBody>
                <a:bodyPr wrap="square" lIns="0" tIns="0" rIns="0" rtlCol="0" anchor="ctr">
                  <a:no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1000" b="1" i="0" u="none" strike="noStrike" kern="0" cap="none" spc="0" normalizeH="0" baseline="0" noProof="0" dirty="0" smtClean="0">
                      <a:ln>
                        <a:noFill/>
                      </a:ln>
                      <a:solidFill>
                        <a:srgbClr val="1D1D1A"/>
                      </a:solidFill>
                      <a:effectLst/>
                      <a:uLnTx/>
                      <a:uFillTx/>
                      <a:latin typeface="Lantinghei SC Demibold" panose="02000000000000000000" pitchFamily="2" charset="-122"/>
                      <a:ea typeface="Lantinghei SC Demibold" panose="02000000000000000000" pitchFamily="2" charset="-122"/>
                    </a:rPr>
                    <a:t>采购合同</a:t>
                  </a:r>
                </a:p>
              </p:txBody>
            </p:sp>
          </p:grpSp>
          <p:grpSp>
            <p:nvGrpSpPr>
              <p:cNvPr id="110" name="组合 109">
                <a:extLst>
                  <a:ext uri="{FF2B5EF4-FFF2-40B4-BE49-F238E27FC236}">
                    <a16:creationId xmlns:a16="http://schemas.microsoft.com/office/drawing/2014/main" xmlns="" id="{E4B9BC3B-546A-F64A-B467-3EFC167C2603}"/>
                  </a:ext>
                </a:extLst>
              </p:cNvPr>
              <p:cNvGrpSpPr/>
              <p:nvPr/>
            </p:nvGrpSpPr>
            <p:grpSpPr>
              <a:xfrm>
                <a:off x="8287242" y="2978940"/>
                <a:ext cx="497461" cy="457201"/>
                <a:chOff x="10196355" y="2978942"/>
                <a:chExt cx="1351039" cy="457201"/>
              </a:xfrm>
            </p:grpSpPr>
            <p:sp>
              <p:nvSpPr>
                <p:cNvPr id="117" name="燕尾形 116">
                  <a:extLst>
                    <a:ext uri="{FF2B5EF4-FFF2-40B4-BE49-F238E27FC236}">
                      <a16:creationId xmlns:a16="http://schemas.microsoft.com/office/drawing/2014/main" xmlns="" id="{CC87DE90-23CD-4E43-91DA-EEC137D0820C}"/>
                    </a:ext>
                  </a:extLst>
                </p:cNvPr>
                <p:cNvSpPr/>
                <p:nvPr/>
              </p:nvSpPr>
              <p:spPr bwMode="auto">
                <a:xfrm rot="10800000">
                  <a:off x="10196355" y="2978943"/>
                  <a:ext cx="1351039" cy="457200"/>
                </a:xfrm>
                <a:prstGeom prst="chevron">
                  <a:avLst>
                    <a:gd name="adj" fmla="val 12500"/>
                  </a:avLst>
                </a:prstGeom>
                <a:solidFill>
                  <a:srgbClr val="E9002F">
                    <a:alpha val="50000"/>
                  </a:srgbClr>
                </a:solidFill>
                <a:ln>
                  <a:noFill/>
                </a:ln>
                <a:effectLst/>
              </p:spPr>
              <p:txBody>
                <a:bodyPr wrap="none" rtlCol="0" anchor="ctr"/>
                <a:lstStyle/>
                <a:p>
                  <a:pPr marL="0" marR="0" lvl="0" indent="0" algn="ctr" defTabSz="860085"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dirty="0" smtClean="0">
                    <a:ln>
                      <a:noFill/>
                    </a:ln>
                    <a:solidFill>
                      <a:srgbClr val="1D1D1A"/>
                    </a:solidFill>
                    <a:effectLst/>
                    <a:uLnTx/>
                    <a:uFillTx/>
                    <a:latin typeface="Microsoft YaHei"/>
                    <a:ea typeface="Microsoft YaHei"/>
                  </a:endParaRPr>
                </a:p>
              </p:txBody>
            </p:sp>
            <p:sp>
              <p:nvSpPr>
                <p:cNvPr id="118" name="文本框 117">
                  <a:extLst>
                    <a:ext uri="{FF2B5EF4-FFF2-40B4-BE49-F238E27FC236}">
                      <a16:creationId xmlns:a16="http://schemas.microsoft.com/office/drawing/2014/main" xmlns="" id="{F7D7704D-EC0F-BF4B-8A75-CB362F1B534F}"/>
                    </a:ext>
                  </a:extLst>
                </p:cNvPr>
                <p:cNvSpPr txBox="1"/>
                <p:nvPr/>
              </p:nvSpPr>
              <p:spPr>
                <a:xfrm>
                  <a:off x="10301288" y="2978942"/>
                  <a:ext cx="1143000" cy="457200"/>
                </a:xfrm>
                <a:prstGeom prst="rect">
                  <a:avLst/>
                </a:prstGeom>
                <a:solidFill>
                  <a:srgbClr val="E9002F">
                    <a:alpha val="50000"/>
                  </a:srgbClr>
                </a:solidFill>
                <a:ln>
                  <a:noFill/>
                </a:ln>
                <a:effectLst/>
              </p:spPr>
              <p:txBody>
                <a:bodyPr wrap="square" lIns="0" tIns="0" rIns="0" rtlCol="0" anchor="ctr">
                  <a:no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1000" b="1" i="0" u="none" strike="noStrike" kern="0" cap="none" spc="0" normalizeH="0" baseline="0" noProof="0" dirty="0" smtClean="0">
                      <a:ln>
                        <a:noFill/>
                      </a:ln>
                      <a:solidFill>
                        <a:srgbClr val="1D1D1A"/>
                      </a:solidFill>
                      <a:effectLst/>
                      <a:uLnTx/>
                      <a:uFillTx/>
                      <a:latin typeface="Lantinghei SC Demibold" panose="02000000000000000000" pitchFamily="2" charset="-122"/>
                      <a:ea typeface="Lantinghei SC Demibold" panose="02000000000000000000" pitchFamily="2" charset="-122"/>
                    </a:rPr>
                    <a:t>库存管理</a:t>
                  </a:r>
                </a:p>
              </p:txBody>
            </p:sp>
          </p:grpSp>
          <p:grpSp>
            <p:nvGrpSpPr>
              <p:cNvPr id="111" name="组合 110">
                <a:extLst>
                  <a:ext uri="{FF2B5EF4-FFF2-40B4-BE49-F238E27FC236}">
                    <a16:creationId xmlns:a16="http://schemas.microsoft.com/office/drawing/2014/main" xmlns="" id="{3F610A99-C6BA-BB48-8EC7-F74AE1F54B62}"/>
                  </a:ext>
                </a:extLst>
              </p:cNvPr>
              <p:cNvGrpSpPr/>
              <p:nvPr/>
            </p:nvGrpSpPr>
            <p:grpSpPr>
              <a:xfrm>
                <a:off x="7810878" y="2971799"/>
                <a:ext cx="497461" cy="457201"/>
                <a:chOff x="10196355" y="2978942"/>
                <a:chExt cx="1351039" cy="457201"/>
              </a:xfrm>
            </p:grpSpPr>
            <p:sp>
              <p:nvSpPr>
                <p:cNvPr id="115" name="燕尾形 114">
                  <a:extLst>
                    <a:ext uri="{FF2B5EF4-FFF2-40B4-BE49-F238E27FC236}">
                      <a16:creationId xmlns:a16="http://schemas.microsoft.com/office/drawing/2014/main" xmlns="" id="{595639F2-C74D-4044-B44D-EBBC04132958}"/>
                    </a:ext>
                  </a:extLst>
                </p:cNvPr>
                <p:cNvSpPr/>
                <p:nvPr/>
              </p:nvSpPr>
              <p:spPr bwMode="auto">
                <a:xfrm rot="10800000">
                  <a:off x="10196355" y="2978943"/>
                  <a:ext cx="1351039" cy="457200"/>
                </a:xfrm>
                <a:prstGeom prst="chevron">
                  <a:avLst>
                    <a:gd name="adj" fmla="val 12500"/>
                  </a:avLst>
                </a:prstGeom>
                <a:solidFill>
                  <a:srgbClr val="E9002F">
                    <a:alpha val="50000"/>
                  </a:srgbClr>
                </a:solidFill>
                <a:ln>
                  <a:noFill/>
                </a:ln>
                <a:effectLst/>
              </p:spPr>
              <p:txBody>
                <a:bodyPr wrap="none" rtlCol="0" anchor="ctr"/>
                <a:lstStyle/>
                <a:p>
                  <a:pPr marL="0" marR="0" lvl="0" indent="0" algn="ctr" defTabSz="860085"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dirty="0" smtClean="0">
                    <a:ln>
                      <a:noFill/>
                    </a:ln>
                    <a:solidFill>
                      <a:srgbClr val="1D1D1A"/>
                    </a:solidFill>
                    <a:effectLst/>
                    <a:uLnTx/>
                    <a:uFillTx/>
                    <a:latin typeface="Microsoft YaHei"/>
                    <a:ea typeface="Microsoft YaHei"/>
                  </a:endParaRPr>
                </a:p>
              </p:txBody>
            </p:sp>
            <p:sp>
              <p:nvSpPr>
                <p:cNvPr id="116" name="文本框 115">
                  <a:extLst>
                    <a:ext uri="{FF2B5EF4-FFF2-40B4-BE49-F238E27FC236}">
                      <a16:creationId xmlns:a16="http://schemas.microsoft.com/office/drawing/2014/main" xmlns="" id="{20F6CCE5-9EC3-8F4F-A653-F8963EDE57D3}"/>
                    </a:ext>
                  </a:extLst>
                </p:cNvPr>
                <p:cNvSpPr txBox="1"/>
                <p:nvPr/>
              </p:nvSpPr>
              <p:spPr>
                <a:xfrm>
                  <a:off x="10301288" y="2978942"/>
                  <a:ext cx="1143000" cy="457200"/>
                </a:xfrm>
                <a:prstGeom prst="rect">
                  <a:avLst/>
                </a:prstGeom>
                <a:solidFill>
                  <a:srgbClr val="E9002F">
                    <a:alpha val="50000"/>
                  </a:srgbClr>
                </a:solidFill>
                <a:ln>
                  <a:noFill/>
                </a:ln>
                <a:effectLst/>
              </p:spPr>
              <p:txBody>
                <a:bodyPr wrap="square" lIns="0" tIns="0" rIns="0" rtlCol="0" anchor="ctr">
                  <a:no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1000" b="1" i="0" u="none" strike="noStrike" kern="0" cap="none" spc="0" normalizeH="0" baseline="0" noProof="0" dirty="0" smtClean="0">
                      <a:ln>
                        <a:noFill/>
                      </a:ln>
                      <a:solidFill>
                        <a:srgbClr val="1D1D1A"/>
                      </a:solidFill>
                      <a:effectLst/>
                      <a:uLnTx/>
                      <a:uFillTx/>
                      <a:latin typeface="Lantinghei SC Demibold" panose="02000000000000000000" pitchFamily="2" charset="-122"/>
                      <a:ea typeface="Lantinghei SC Demibold" panose="02000000000000000000" pitchFamily="2" charset="-122"/>
                    </a:rPr>
                    <a:t>生产制造</a:t>
                  </a:r>
                </a:p>
              </p:txBody>
            </p:sp>
          </p:grpSp>
          <p:grpSp>
            <p:nvGrpSpPr>
              <p:cNvPr id="112" name="组合 111">
                <a:extLst>
                  <a:ext uri="{FF2B5EF4-FFF2-40B4-BE49-F238E27FC236}">
                    <a16:creationId xmlns:a16="http://schemas.microsoft.com/office/drawing/2014/main" xmlns="" id="{5EB0D292-08AB-594A-8BA7-518ED2147B07}"/>
                  </a:ext>
                </a:extLst>
              </p:cNvPr>
              <p:cNvGrpSpPr/>
              <p:nvPr/>
            </p:nvGrpSpPr>
            <p:grpSpPr>
              <a:xfrm>
                <a:off x="7348756" y="2978940"/>
                <a:ext cx="497461" cy="457201"/>
                <a:chOff x="10196355" y="2978942"/>
                <a:chExt cx="1351039" cy="457201"/>
              </a:xfrm>
            </p:grpSpPr>
            <p:sp>
              <p:nvSpPr>
                <p:cNvPr id="113" name="燕尾形 112">
                  <a:extLst>
                    <a:ext uri="{FF2B5EF4-FFF2-40B4-BE49-F238E27FC236}">
                      <a16:creationId xmlns:a16="http://schemas.microsoft.com/office/drawing/2014/main" xmlns="" id="{4AB136EA-3E93-9A42-9ADC-241F0B5E5E97}"/>
                    </a:ext>
                  </a:extLst>
                </p:cNvPr>
                <p:cNvSpPr/>
                <p:nvPr/>
              </p:nvSpPr>
              <p:spPr bwMode="auto">
                <a:xfrm rot="10800000">
                  <a:off x="10196355" y="2978943"/>
                  <a:ext cx="1351039" cy="457200"/>
                </a:xfrm>
                <a:prstGeom prst="chevron">
                  <a:avLst>
                    <a:gd name="adj" fmla="val 12500"/>
                  </a:avLst>
                </a:prstGeom>
                <a:solidFill>
                  <a:srgbClr val="E9002F">
                    <a:alpha val="50000"/>
                  </a:srgbClr>
                </a:solidFill>
                <a:ln>
                  <a:noFill/>
                </a:ln>
                <a:effectLst/>
              </p:spPr>
              <p:txBody>
                <a:bodyPr wrap="none" rtlCol="0" anchor="ctr"/>
                <a:lstStyle/>
                <a:p>
                  <a:pPr marL="0" marR="0" lvl="0" indent="0" algn="ctr" defTabSz="860085"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dirty="0" smtClean="0">
                    <a:ln>
                      <a:noFill/>
                    </a:ln>
                    <a:solidFill>
                      <a:srgbClr val="1D1D1A"/>
                    </a:solidFill>
                    <a:effectLst/>
                    <a:uLnTx/>
                    <a:uFillTx/>
                    <a:latin typeface="Microsoft YaHei"/>
                    <a:ea typeface="Microsoft YaHei"/>
                  </a:endParaRPr>
                </a:p>
              </p:txBody>
            </p:sp>
            <p:sp>
              <p:nvSpPr>
                <p:cNvPr id="114" name="文本框 113">
                  <a:extLst>
                    <a:ext uri="{FF2B5EF4-FFF2-40B4-BE49-F238E27FC236}">
                      <a16:creationId xmlns:a16="http://schemas.microsoft.com/office/drawing/2014/main" xmlns="" id="{769F0997-54B1-2E4A-9EAD-B22D9FE8E628}"/>
                    </a:ext>
                  </a:extLst>
                </p:cNvPr>
                <p:cNvSpPr txBox="1"/>
                <p:nvPr/>
              </p:nvSpPr>
              <p:spPr>
                <a:xfrm>
                  <a:off x="10301288" y="2978942"/>
                  <a:ext cx="1143000" cy="457200"/>
                </a:xfrm>
                <a:prstGeom prst="rect">
                  <a:avLst/>
                </a:prstGeom>
                <a:solidFill>
                  <a:srgbClr val="E9002F">
                    <a:alpha val="50000"/>
                  </a:srgbClr>
                </a:solidFill>
                <a:ln>
                  <a:noFill/>
                </a:ln>
                <a:effectLst/>
              </p:spPr>
              <p:txBody>
                <a:bodyPr wrap="square" lIns="0" tIns="0" rIns="0" rtlCol="0" anchor="ctr">
                  <a:no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1000" b="1" i="0" u="none" strike="noStrike" kern="0" cap="none" spc="0" normalizeH="0" baseline="0" noProof="0" dirty="0" smtClean="0">
                      <a:ln>
                        <a:noFill/>
                      </a:ln>
                      <a:solidFill>
                        <a:srgbClr val="1D1D1A"/>
                      </a:solidFill>
                      <a:effectLst/>
                      <a:uLnTx/>
                      <a:uFillTx/>
                      <a:latin typeface="Lantinghei SC Demibold" panose="02000000000000000000" pitchFamily="2" charset="-122"/>
                      <a:ea typeface="Lantinghei SC Demibold" panose="02000000000000000000" pitchFamily="2" charset="-122"/>
                    </a:rPr>
                    <a:t>成品库存</a:t>
                  </a:r>
                </a:p>
              </p:txBody>
            </p:sp>
          </p:grpSp>
        </p:grpSp>
        <p:grpSp>
          <p:nvGrpSpPr>
            <p:cNvPr id="88" name="组合 87">
              <a:extLst>
                <a:ext uri="{FF2B5EF4-FFF2-40B4-BE49-F238E27FC236}">
                  <a16:creationId xmlns:a16="http://schemas.microsoft.com/office/drawing/2014/main" xmlns="" id="{EE4625D5-498F-9846-8F10-A446C9C05E1A}"/>
                </a:ext>
              </a:extLst>
            </p:cNvPr>
            <p:cNvGrpSpPr/>
            <p:nvPr/>
          </p:nvGrpSpPr>
          <p:grpSpPr>
            <a:xfrm>
              <a:off x="4994275" y="2650328"/>
              <a:ext cx="975550" cy="457201"/>
              <a:chOff x="10196355" y="2978942"/>
              <a:chExt cx="1351039" cy="457201"/>
            </a:xfrm>
          </p:grpSpPr>
          <p:sp>
            <p:nvSpPr>
              <p:cNvPr id="105" name="燕尾形 104">
                <a:extLst>
                  <a:ext uri="{FF2B5EF4-FFF2-40B4-BE49-F238E27FC236}">
                    <a16:creationId xmlns:a16="http://schemas.microsoft.com/office/drawing/2014/main" xmlns="" id="{8B17F1F8-F950-2E4B-8D58-A4633F9A2C52}"/>
                  </a:ext>
                </a:extLst>
              </p:cNvPr>
              <p:cNvSpPr/>
              <p:nvPr/>
            </p:nvSpPr>
            <p:spPr bwMode="auto">
              <a:xfrm rot="10800000">
                <a:off x="10196355" y="2978943"/>
                <a:ext cx="1351039" cy="457200"/>
              </a:xfrm>
              <a:prstGeom prst="chevron">
                <a:avLst>
                  <a:gd name="adj" fmla="val 12500"/>
                </a:avLst>
              </a:prstGeom>
              <a:solidFill>
                <a:srgbClr val="E9002F">
                  <a:alpha val="50000"/>
                </a:srgbClr>
              </a:solidFill>
              <a:ln>
                <a:noFill/>
              </a:ln>
              <a:effectLst/>
            </p:spPr>
            <p:txBody>
              <a:bodyPr wrap="none" rtlCol="0" anchor="ctr"/>
              <a:lstStyle/>
              <a:p>
                <a:pPr marL="0" marR="0" lvl="0" indent="0" algn="ctr" defTabSz="860085"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dirty="0" smtClean="0">
                  <a:ln>
                    <a:noFill/>
                  </a:ln>
                  <a:solidFill>
                    <a:srgbClr val="1D1D1A"/>
                  </a:solidFill>
                  <a:effectLst/>
                  <a:uLnTx/>
                  <a:uFillTx/>
                  <a:latin typeface="Microsoft YaHei"/>
                  <a:ea typeface="Microsoft YaHei"/>
                </a:endParaRPr>
              </a:p>
            </p:txBody>
          </p:sp>
          <p:sp>
            <p:nvSpPr>
              <p:cNvPr id="106" name="文本框 105">
                <a:extLst>
                  <a:ext uri="{FF2B5EF4-FFF2-40B4-BE49-F238E27FC236}">
                    <a16:creationId xmlns:a16="http://schemas.microsoft.com/office/drawing/2014/main" xmlns="" id="{437946DC-A1A5-3E40-AFA7-B3AC9821EE83}"/>
                  </a:ext>
                </a:extLst>
              </p:cNvPr>
              <p:cNvSpPr txBox="1"/>
              <p:nvPr/>
            </p:nvSpPr>
            <p:spPr>
              <a:xfrm>
                <a:off x="10301288" y="2978942"/>
                <a:ext cx="1143000" cy="457200"/>
              </a:xfrm>
              <a:prstGeom prst="rect">
                <a:avLst/>
              </a:prstGeom>
              <a:solidFill>
                <a:srgbClr val="E9002F">
                  <a:alpha val="50000"/>
                </a:srgbClr>
              </a:solidFill>
              <a:ln>
                <a:noFill/>
              </a:ln>
              <a:effectLst/>
            </p:spPr>
            <p:txBody>
              <a:bodyPr wrap="square" lIns="0" tIns="0" rIns="0" rtlCol="0" anchor="ctr">
                <a:no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1000" b="1" i="0" u="none" strike="noStrike" kern="0" cap="none" spc="0" normalizeH="0" baseline="0" noProof="0" dirty="0" smtClean="0">
                    <a:ln>
                      <a:noFill/>
                    </a:ln>
                    <a:solidFill>
                      <a:srgbClr val="1D1D1A"/>
                    </a:solidFill>
                    <a:effectLst/>
                    <a:uLnTx/>
                    <a:uFillTx/>
                    <a:latin typeface="Lantinghei SC Demibold" panose="02000000000000000000" pitchFamily="2" charset="-122"/>
                    <a:ea typeface="Lantinghei SC Demibold" panose="02000000000000000000" pitchFamily="2" charset="-122"/>
                  </a:rPr>
                  <a:t>物料配送</a:t>
                </a:r>
              </a:p>
            </p:txBody>
          </p:sp>
        </p:grpSp>
        <p:grpSp>
          <p:nvGrpSpPr>
            <p:cNvPr id="89" name="组合 88">
              <a:extLst>
                <a:ext uri="{FF2B5EF4-FFF2-40B4-BE49-F238E27FC236}">
                  <a16:creationId xmlns:a16="http://schemas.microsoft.com/office/drawing/2014/main" xmlns="" id="{6CFC918F-6F0D-454A-9301-F9BC351B3417}"/>
                </a:ext>
              </a:extLst>
            </p:cNvPr>
            <p:cNvGrpSpPr/>
            <p:nvPr/>
          </p:nvGrpSpPr>
          <p:grpSpPr>
            <a:xfrm>
              <a:off x="5932675" y="2643186"/>
              <a:ext cx="757852" cy="457201"/>
              <a:chOff x="10196355" y="2978942"/>
              <a:chExt cx="1351039" cy="457201"/>
            </a:xfrm>
          </p:grpSpPr>
          <p:sp>
            <p:nvSpPr>
              <p:cNvPr id="103" name="燕尾形 102">
                <a:extLst>
                  <a:ext uri="{FF2B5EF4-FFF2-40B4-BE49-F238E27FC236}">
                    <a16:creationId xmlns:a16="http://schemas.microsoft.com/office/drawing/2014/main" xmlns="" id="{2F7F3821-CF78-424F-9D91-6C77FE3AC84F}"/>
                  </a:ext>
                </a:extLst>
              </p:cNvPr>
              <p:cNvSpPr/>
              <p:nvPr/>
            </p:nvSpPr>
            <p:spPr bwMode="auto">
              <a:xfrm rot="10800000">
                <a:off x="10196355" y="2978943"/>
                <a:ext cx="1351039" cy="457200"/>
              </a:xfrm>
              <a:prstGeom prst="chevron">
                <a:avLst>
                  <a:gd name="adj" fmla="val 12500"/>
                </a:avLst>
              </a:prstGeom>
              <a:solidFill>
                <a:srgbClr val="E9002F">
                  <a:alpha val="50000"/>
                </a:srgbClr>
              </a:solidFill>
              <a:ln>
                <a:noFill/>
              </a:ln>
              <a:effectLst/>
            </p:spPr>
            <p:txBody>
              <a:bodyPr wrap="none" rtlCol="0" anchor="ctr"/>
              <a:lstStyle/>
              <a:p>
                <a:pPr marL="0" marR="0" lvl="0" indent="0" algn="ctr" defTabSz="860085"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dirty="0" smtClean="0">
                  <a:ln>
                    <a:noFill/>
                  </a:ln>
                  <a:solidFill>
                    <a:srgbClr val="1D1D1A"/>
                  </a:solidFill>
                  <a:effectLst/>
                  <a:uLnTx/>
                  <a:uFillTx/>
                  <a:latin typeface="Microsoft YaHei"/>
                  <a:ea typeface="Microsoft YaHei"/>
                </a:endParaRPr>
              </a:p>
            </p:txBody>
          </p:sp>
          <p:sp>
            <p:nvSpPr>
              <p:cNvPr id="104" name="文本框 103">
                <a:extLst>
                  <a:ext uri="{FF2B5EF4-FFF2-40B4-BE49-F238E27FC236}">
                    <a16:creationId xmlns:a16="http://schemas.microsoft.com/office/drawing/2014/main" xmlns="" id="{897C9F99-791D-2740-BA62-2D8480C77D2B}"/>
                  </a:ext>
                </a:extLst>
              </p:cNvPr>
              <p:cNvSpPr txBox="1"/>
              <p:nvPr/>
            </p:nvSpPr>
            <p:spPr>
              <a:xfrm>
                <a:off x="10301288" y="2978942"/>
                <a:ext cx="1143000" cy="457200"/>
              </a:xfrm>
              <a:prstGeom prst="rect">
                <a:avLst/>
              </a:prstGeom>
              <a:solidFill>
                <a:srgbClr val="E9002F">
                  <a:alpha val="50000"/>
                </a:srgbClr>
              </a:solidFill>
              <a:ln>
                <a:noFill/>
              </a:ln>
              <a:effectLst/>
            </p:spPr>
            <p:txBody>
              <a:bodyPr wrap="square" lIns="0" tIns="0" rIns="0" rtlCol="0" anchor="ctr">
                <a:no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1000" b="1" i="0" u="none" strike="noStrike" kern="0" cap="none" spc="0" normalizeH="0" baseline="0" noProof="0" dirty="0" smtClean="0">
                    <a:ln>
                      <a:noFill/>
                    </a:ln>
                    <a:solidFill>
                      <a:srgbClr val="1D1D1A"/>
                    </a:solidFill>
                    <a:effectLst/>
                    <a:uLnTx/>
                    <a:uFillTx/>
                    <a:latin typeface="Lantinghei SC Demibold" panose="02000000000000000000" pitchFamily="2" charset="-122"/>
                    <a:ea typeface="Lantinghei SC Demibold" panose="02000000000000000000" pitchFamily="2" charset="-122"/>
                  </a:rPr>
                  <a:t>内部交易</a:t>
                </a:r>
              </a:p>
            </p:txBody>
          </p:sp>
        </p:grpSp>
        <p:grpSp>
          <p:nvGrpSpPr>
            <p:cNvPr id="90" name="组合 89">
              <a:extLst>
                <a:ext uri="{FF2B5EF4-FFF2-40B4-BE49-F238E27FC236}">
                  <a16:creationId xmlns:a16="http://schemas.microsoft.com/office/drawing/2014/main" xmlns="" id="{B7AA3B64-E2B4-0446-A931-282D86BB9B3B}"/>
                </a:ext>
              </a:extLst>
            </p:cNvPr>
            <p:cNvGrpSpPr/>
            <p:nvPr/>
          </p:nvGrpSpPr>
          <p:grpSpPr>
            <a:xfrm>
              <a:off x="4273572" y="2650328"/>
              <a:ext cx="586693" cy="457201"/>
              <a:chOff x="10196355" y="2978942"/>
              <a:chExt cx="1351039" cy="457201"/>
            </a:xfrm>
          </p:grpSpPr>
          <p:sp>
            <p:nvSpPr>
              <p:cNvPr id="101" name="燕尾形 100">
                <a:extLst>
                  <a:ext uri="{FF2B5EF4-FFF2-40B4-BE49-F238E27FC236}">
                    <a16:creationId xmlns:a16="http://schemas.microsoft.com/office/drawing/2014/main" xmlns="" id="{B0EC9810-D5CD-474B-BF73-C3DF5E53A137}"/>
                  </a:ext>
                </a:extLst>
              </p:cNvPr>
              <p:cNvSpPr/>
              <p:nvPr/>
            </p:nvSpPr>
            <p:spPr bwMode="auto">
              <a:xfrm rot="10800000">
                <a:off x="10196355" y="2978943"/>
                <a:ext cx="1351039" cy="457200"/>
              </a:xfrm>
              <a:prstGeom prst="chevron">
                <a:avLst>
                  <a:gd name="adj" fmla="val 12500"/>
                </a:avLst>
              </a:prstGeom>
              <a:solidFill>
                <a:srgbClr val="E9002F">
                  <a:alpha val="50000"/>
                </a:srgbClr>
              </a:solidFill>
              <a:ln>
                <a:noFill/>
              </a:ln>
              <a:effectLst/>
            </p:spPr>
            <p:txBody>
              <a:bodyPr wrap="none" rtlCol="0" anchor="ctr"/>
              <a:lstStyle/>
              <a:p>
                <a:pPr marL="0" marR="0" lvl="0" indent="0" algn="ctr" defTabSz="860085"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dirty="0" smtClean="0">
                  <a:ln>
                    <a:noFill/>
                  </a:ln>
                  <a:solidFill>
                    <a:srgbClr val="1D1D1A"/>
                  </a:solidFill>
                  <a:effectLst/>
                  <a:uLnTx/>
                  <a:uFillTx/>
                  <a:latin typeface="Microsoft YaHei"/>
                  <a:ea typeface="Microsoft YaHei"/>
                </a:endParaRPr>
              </a:p>
            </p:txBody>
          </p:sp>
          <p:sp>
            <p:nvSpPr>
              <p:cNvPr id="102" name="文本框 101">
                <a:extLst>
                  <a:ext uri="{FF2B5EF4-FFF2-40B4-BE49-F238E27FC236}">
                    <a16:creationId xmlns:a16="http://schemas.microsoft.com/office/drawing/2014/main" xmlns="" id="{EE919465-C6FA-4945-AAE7-CF46A02FB9B4}"/>
                  </a:ext>
                </a:extLst>
              </p:cNvPr>
              <p:cNvSpPr txBox="1"/>
              <p:nvPr/>
            </p:nvSpPr>
            <p:spPr>
              <a:xfrm>
                <a:off x="10301288" y="2978942"/>
                <a:ext cx="1143000" cy="457200"/>
              </a:xfrm>
              <a:prstGeom prst="rect">
                <a:avLst/>
              </a:prstGeom>
              <a:solidFill>
                <a:srgbClr val="E9002F">
                  <a:alpha val="50000"/>
                </a:srgbClr>
              </a:solidFill>
              <a:ln>
                <a:noFill/>
              </a:ln>
              <a:effectLst/>
            </p:spPr>
            <p:txBody>
              <a:bodyPr wrap="square" lIns="0" tIns="0" rIns="0" rtlCol="0" anchor="ctr">
                <a:no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1000" b="1" i="0" u="none" strike="noStrike" kern="0" cap="none" spc="0" normalizeH="0" baseline="0" noProof="0" dirty="0" smtClean="0">
                    <a:ln>
                      <a:noFill/>
                    </a:ln>
                    <a:solidFill>
                      <a:srgbClr val="1D1D1A"/>
                    </a:solidFill>
                    <a:effectLst/>
                    <a:uLnTx/>
                    <a:uFillTx/>
                    <a:latin typeface="Lantinghei SC Demibold" panose="02000000000000000000" pitchFamily="2" charset="-122"/>
                    <a:ea typeface="Lantinghei SC Demibold" panose="02000000000000000000" pitchFamily="2" charset="-122"/>
                  </a:rPr>
                  <a:t>采购收货</a:t>
                </a:r>
              </a:p>
            </p:txBody>
          </p:sp>
        </p:grpSp>
        <p:grpSp>
          <p:nvGrpSpPr>
            <p:cNvPr id="91" name="组合 90">
              <a:extLst>
                <a:ext uri="{FF2B5EF4-FFF2-40B4-BE49-F238E27FC236}">
                  <a16:creationId xmlns:a16="http://schemas.microsoft.com/office/drawing/2014/main" xmlns="" id="{B2A2855A-774B-8049-A08C-6FA647A97270}"/>
                </a:ext>
              </a:extLst>
            </p:cNvPr>
            <p:cNvGrpSpPr/>
            <p:nvPr/>
          </p:nvGrpSpPr>
          <p:grpSpPr>
            <a:xfrm>
              <a:off x="3698740" y="2631162"/>
              <a:ext cx="586693" cy="457201"/>
              <a:chOff x="10196355" y="2978942"/>
              <a:chExt cx="1351039" cy="457201"/>
            </a:xfrm>
          </p:grpSpPr>
          <p:sp>
            <p:nvSpPr>
              <p:cNvPr id="99" name="燕尾形 98">
                <a:extLst>
                  <a:ext uri="{FF2B5EF4-FFF2-40B4-BE49-F238E27FC236}">
                    <a16:creationId xmlns:a16="http://schemas.microsoft.com/office/drawing/2014/main" xmlns="" id="{DA9D49DB-84E4-B041-A494-9C4FA1B20864}"/>
                  </a:ext>
                </a:extLst>
              </p:cNvPr>
              <p:cNvSpPr/>
              <p:nvPr/>
            </p:nvSpPr>
            <p:spPr bwMode="auto">
              <a:xfrm rot="10800000">
                <a:off x="10196355" y="2978943"/>
                <a:ext cx="1351039" cy="457200"/>
              </a:xfrm>
              <a:prstGeom prst="chevron">
                <a:avLst>
                  <a:gd name="adj" fmla="val 12500"/>
                </a:avLst>
              </a:prstGeom>
              <a:solidFill>
                <a:srgbClr val="E9002F">
                  <a:alpha val="50000"/>
                </a:srgbClr>
              </a:solidFill>
              <a:ln>
                <a:noFill/>
              </a:ln>
              <a:effectLst/>
            </p:spPr>
            <p:txBody>
              <a:bodyPr wrap="none" rtlCol="0" anchor="ctr"/>
              <a:lstStyle/>
              <a:p>
                <a:pPr marL="0" marR="0" lvl="0" indent="0" algn="ctr" defTabSz="860085"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dirty="0" smtClean="0">
                  <a:ln>
                    <a:noFill/>
                  </a:ln>
                  <a:solidFill>
                    <a:srgbClr val="1D1D1A"/>
                  </a:solidFill>
                  <a:effectLst/>
                  <a:uLnTx/>
                  <a:uFillTx/>
                  <a:latin typeface="Microsoft YaHei"/>
                  <a:ea typeface="Microsoft YaHei"/>
                </a:endParaRPr>
              </a:p>
            </p:txBody>
          </p:sp>
          <p:sp>
            <p:nvSpPr>
              <p:cNvPr id="100" name="文本框 99">
                <a:extLst>
                  <a:ext uri="{FF2B5EF4-FFF2-40B4-BE49-F238E27FC236}">
                    <a16:creationId xmlns:a16="http://schemas.microsoft.com/office/drawing/2014/main" xmlns="" id="{F27CE4D2-F27F-2348-8379-BEE4F6A76743}"/>
                  </a:ext>
                </a:extLst>
              </p:cNvPr>
              <p:cNvSpPr txBox="1"/>
              <p:nvPr/>
            </p:nvSpPr>
            <p:spPr>
              <a:xfrm>
                <a:off x="10301288" y="2978942"/>
                <a:ext cx="1143000" cy="457200"/>
              </a:xfrm>
              <a:prstGeom prst="rect">
                <a:avLst/>
              </a:prstGeom>
              <a:solidFill>
                <a:srgbClr val="E9002F">
                  <a:alpha val="50000"/>
                </a:srgbClr>
              </a:solidFill>
              <a:ln>
                <a:noFill/>
              </a:ln>
              <a:effectLst/>
            </p:spPr>
            <p:txBody>
              <a:bodyPr wrap="square" lIns="0" tIns="0" rIns="0" rtlCol="0" anchor="ctr">
                <a:no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1000" b="1" i="0" u="none" strike="noStrike" kern="0" cap="none" spc="0" normalizeH="0" baseline="0" noProof="0" dirty="0" smtClean="0">
                    <a:ln>
                      <a:noFill/>
                    </a:ln>
                    <a:solidFill>
                      <a:srgbClr val="1D1D1A"/>
                    </a:solidFill>
                    <a:effectLst/>
                    <a:uLnTx/>
                    <a:uFillTx/>
                    <a:latin typeface="Lantinghei SC Demibold" panose="02000000000000000000" pitchFamily="2" charset="-122"/>
                    <a:ea typeface="Lantinghei SC Demibold" panose="02000000000000000000" pitchFamily="2" charset="-122"/>
                  </a:rPr>
                  <a:t>库存管理</a:t>
                </a:r>
              </a:p>
            </p:txBody>
          </p:sp>
        </p:grpSp>
        <p:grpSp>
          <p:nvGrpSpPr>
            <p:cNvPr id="92" name="组合 91">
              <a:extLst>
                <a:ext uri="{FF2B5EF4-FFF2-40B4-BE49-F238E27FC236}">
                  <a16:creationId xmlns:a16="http://schemas.microsoft.com/office/drawing/2014/main" xmlns="" id="{CE4B0D50-2E1E-3B4B-8F6F-80E08F45EFF3}"/>
                </a:ext>
              </a:extLst>
            </p:cNvPr>
            <p:cNvGrpSpPr/>
            <p:nvPr/>
          </p:nvGrpSpPr>
          <p:grpSpPr>
            <a:xfrm>
              <a:off x="3110274" y="2631161"/>
              <a:ext cx="586693" cy="457201"/>
              <a:chOff x="10196355" y="2978942"/>
              <a:chExt cx="1351039" cy="457201"/>
            </a:xfrm>
          </p:grpSpPr>
          <p:sp>
            <p:nvSpPr>
              <p:cNvPr id="97" name="燕尾形 96">
                <a:extLst>
                  <a:ext uri="{FF2B5EF4-FFF2-40B4-BE49-F238E27FC236}">
                    <a16:creationId xmlns:a16="http://schemas.microsoft.com/office/drawing/2014/main" xmlns="" id="{205198ED-6E45-B746-ABDC-9821281CF1A6}"/>
                  </a:ext>
                </a:extLst>
              </p:cNvPr>
              <p:cNvSpPr/>
              <p:nvPr/>
            </p:nvSpPr>
            <p:spPr bwMode="auto">
              <a:xfrm rot="10800000">
                <a:off x="10196355" y="2978943"/>
                <a:ext cx="1351039" cy="457200"/>
              </a:xfrm>
              <a:prstGeom prst="chevron">
                <a:avLst>
                  <a:gd name="adj" fmla="val 12500"/>
                </a:avLst>
              </a:prstGeom>
              <a:solidFill>
                <a:srgbClr val="E9002F">
                  <a:alpha val="50000"/>
                </a:srgbClr>
              </a:solidFill>
              <a:ln>
                <a:noFill/>
              </a:ln>
              <a:effectLst/>
            </p:spPr>
            <p:txBody>
              <a:bodyPr wrap="none" rtlCol="0" anchor="ctr"/>
              <a:lstStyle/>
              <a:p>
                <a:pPr marL="0" marR="0" lvl="0" indent="0" algn="ctr" defTabSz="860085"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dirty="0" smtClean="0">
                  <a:ln>
                    <a:noFill/>
                  </a:ln>
                  <a:solidFill>
                    <a:srgbClr val="1D1D1A"/>
                  </a:solidFill>
                  <a:effectLst/>
                  <a:uLnTx/>
                  <a:uFillTx/>
                  <a:latin typeface="Microsoft YaHei"/>
                  <a:ea typeface="Microsoft YaHei"/>
                </a:endParaRPr>
              </a:p>
            </p:txBody>
          </p:sp>
          <p:sp>
            <p:nvSpPr>
              <p:cNvPr id="98" name="文本框 97">
                <a:extLst>
                  <a:ext uri="{FF2B5EF4-FFF2-40B4-BE49-F238E27FC236}">
                    <a16:creationId xmlns:a16="http://schemas.microsoft.com/office/drawing/2014/main" xmlns="" id="{A27A7022-019C-FC4F-B07F-97EB5C7FFC1E}"/>
                  </a:ext>
                </a:extLst>
              </p:cNvPr>
              <p:cNvSpPr txBox="1"/>
              <p:nvPr/>
            </p:nvSpPr>
            <p:spPr>
              <a:xfrm>
                <a:off x="10301288" y="2978942"/>
                <a:ext cx="1143000" cy="457200"/>
              </a:xfrm>
              <a:prstGeom prst="rect">
                <a:avLst/>
              </a:prstGeom>
              <a:solidFill>
                <a:srgbClr val="E9002F">
                  <a:alpha val="50000"/>
                </a:srgbClr>
              </a:solidFill>
              <a:ln>
                <a:noFill/>
              </a:ln>
              <a:effectLst/>
            </p:spPr>
            <p:txBody>
              <a:bodyPr wrap="square" lIns="0" tIns="0" rIns="0" rtlCol="0" anchor="ctr">
                <a:no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1000" b="1" i="0" u="none" strike="noStrike" kern="0" cap="none" spc="0" normalizeH="0" baseline="0" noProof="0" dirty="0" smtClean="0">
                    <a:ln>
                      <a:noFill/>
                    </a:ln>
                    <a:solidFill>
                      <a:srgbClr val="1D1D1A"/>
                    </a:solidFill>
                    <a:effectLst/>
                    <a:uLnTx/>
                    <a:uFillTx/>
                    <a:latin typeface="Lantinghei SC Demibold" panose="02000000000000000000" pitchFamily="2" charset="-122"/>
                    <a:ea typeface="Lantinghei SC Demibold" panose="02000000000000000000" pitchFamily="2" charset="-122"/>
                  </a:rPr>
                  <a:t>销售管理</a:t>
                </a:r>
              </a:p>
            </p:txBody>
          </p:sp>
        </p:grpSp>
        <p:grpSp>
          <p:nvGrpSpPr>
            <p:cNvPr id="93" name="组合 92">
              <a:extLst>
                <a:ext uri="{FF2B5EF4-FFF2-40B4-BE49-F238E27FC236}">
                  <a16:creationId xmlns:a16="http://schemas.microsoft.com/office/drawing/2014/main" xmlns="" id="{853FB5E8-822C-B24E-8093-A1974A636B37}"/>
                </a:ext>
              </a:extLst>
            </p:cNvPr>
            <p:cNvGrpSpPr/>
            <p:nvPr/>
          </p:nvGrpSpPr>
          <p:grpSpPr>
            <a:xfrm>
              <a:off x="714376" y="2631161"/>
              <a:ext cx="2012554" cy="457201"/>
              <a:chOff x="10196355" y="2978942"/>
              <a:chExt cx="1351039" cy="457201"/>
            </a:xfrm>
          </p:grpSpPr>
          <p:sp>
            <p:nvSpPr>
              <p:cNvPr id="95" name="燕尾形 94">
                <a:extLst>
                  <a:ext uri="{FF2B5EF4-FFF2-40B4-BE49-F238E27FC236}">
                    <a16:creationId xmlns:a16="http://schemas.microsoft.com/office/drawing/2014/main" xmlns="" id="{78C975F1-3A05-8E43-AED0-7F523E86EACB}"/>
                  </a:ext>
                </a:extLst>
              </p:cNvPr>
              <p:cNvSpPr/>
              <p:nvPr/>
            </p:nvSpPr>
            <p:spPr bwMode="auto">
              <a:xfrm rot="10800000">
                <a:off x="10196355" y="2978943"/>
                <a:ext cx="1351039" cy="457200"/>
              </a:xfrm>
              <a:prstGeom prst="chevron">
                <a:avLst>
                  <a:gd name="adj" fmla="val 12500"/>
                </a:avLst>
              </a:prstGeom>
              <a:solidFill>
                <a:srgbClr val="E9002F">
                  <a:alpha val="50000"/>
                </a:srgbClr>
              </a:solidFill>
              <a:ln>
                <a:noFill/>
              </a:ln>
              <a:effectLst/>
            </p:spPr>
            <p:txBody>
              <a:bodyPr wrap="none" rtlCol="0" anchor="ctr"/>
              <a:lstStyle/>
              <a:p>
                <a:pPr marL="0" marR="0" lvl="0" indent="0" algn="ctr" defTabSz="860085"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dirty="0" smtClean="0">
                  <a:ln>
                    <a:noFill/>
                  </a:ln>
                  <a:solidFill>
                    <a:srgbClr val="1D1D1A"/>
                  </a:solidFill>
                  <a:effectLst/>
                  <a:uLnTx/>
                  <a:uFillTx/>
                  <a:latin typeface="Microsoft YaHei"/>
                  <a:ea typeface="Microsoft YaHei"/>
                </a:endParaRPr>
              </a:p>
            </p:txBody>
          </p:sp>
          <p:sp>
            <p:nvSpPr>
              <p:cNvPr id="96" name="文本框 95">
                <a:extLst>
                  <a:ext uri="{FF2B5EF4-FFF2-40B4-BE49-F238E27FC236}">
                    <a16:creationId xmlns:a16="http://schemas.microsoft.com/office/drawing/2014/main" xmlns="" id="{F985793A-F944-3B4C-A6AE-9BD5CC33853E}"/>
                  </a:ext>
                </a:extLst>
              </p:cNvPr>
              <p:cNvSpPr txBox="1"/>
              <p:nvPr/>
            </p:nvSpPr>
            <p:spPr>
              <a:xfrm>
                <a:off x="10301288" y="2978942"/>
                <a:ext cx="1143000" cy="457200"/>
              </a:xfrm>
              <a:prstGeom prst="rect">
                <a:avLst/>
              </a:prstGeom>
              <a:solidFill>
                <a:srgbClr val="00B0F0">
                  <a:alpha val="50000"/>
                </a:srgbClr>
              </a:solidFill>
              <a:ln>
                <a:noFill/>
              </a:ln>
              <a:effectLst/>
            </p:spPr>
            <p:txBody>
              <a:bodyPr wrap="square" lIns="0" tIns="0" rIns="0" rtlCol="0" anchor="ctr">
                <a:no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1" lang="zh-CN" altLang="en-US" sz="1000" b="1" i="0" u="none" strike="noStrike" kern="0" cap="none" spc="0" normalizeH="0" baseline="0" noProof="0" dirty="0" smtClean="0">
                    <a:ln>
                      <a:noFill/>
                    </a:ln>
                    <a:solidFill>
                      <a:srgbClr val="1D1D1A"/>
                    </a:solidFill>
                    <a:effectLst/>
                    <a:uLnTx/>
                    <a:uFillTx/>
                    <a:latin typeface="Lantinghei SC Demibold" panose="02000000000000000000" pitchFamily="2" charset="-122"/>
                    <a:ea typeface="Lantinghei SC Demibold" panose="02000000000000000000" pitchFamily="2" charset="-122"/>
                  </a:rPr>
                  <a:t>物料配送</a:t>
                </a:r>
              </a:p>
            </p:txBody>
          </p:sp>
        </p:grpSp>
        <p:sp>
          <p:nvSpPr>
            <p:cNvPr id="94" name="矩形 93">
              <a:extLst>
                <a:ext uri="{FF2B5EF4-FFF2-40B4-BE49-F238E27FC236}">
                  <a16:creationId xmlns:a16="http://schemas.microsoft.com/office/drawing/2014/main" xmlns="" id="{1FA743E3-482E-C84B-B0B0-3977BA80CFA1}"/>
                </a:ext>
              </a:extLst>
            </p:cNvPr>
            <p:cNvSpPr/>
            <p:nvPr/>
          </p:nvSpPr>
          <p:spPr bwMode="auto">
            <a:xfrm>
              <a:off x="2932455" y="2471738"/>
              <a:ext cx="7149600" cy="957262"/>
            </a:xfrm>
            <a:prstGeom prst="rect">
              <a:avLst/>
            </a:prstGeom>
            <a:solidFill>
              <a:srgbClr val="30B5C5">
                <a:alpha val="50000"/>
              </a:srgbClr>
            </a:solidFill>
            <a:ln>
              <a:noFill/>
            </a:ln>
            <a:effectLst/>
          </p:spPr>
          <p:txBody>
            <a:bodyPr wrap="none" rtlCol="0" anchor="ctr"/>
            <a:lstStyle/>
            <a:p>
              <a:pPr marL="0" marR="0" lvl="0" indent="0" algn="ctr" defTabSz="860085"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dirty="0" smtClean="0">
                <a:ln>
                  <a:noFill/>
                </a:ln>
                <a:solidFill>
                  <a:srgbClr val="FFFFFF"/>
                </a:solidFill>
                <a:effectLst/>
                <a:uLnTx/>
                <a:uFillTx/>
                <a:latin typeface="Microsoft YaHei"/>
                <a:ea typeface="Microsoft YaHei"/>
              </a:endParaRPr>
            </a:p>
          </p:txBody>
        </p:sp>
      </p:grpSp>
      <p:sp>
        <p:nvSpPr>
          <p:cNvPr id="127" name="左右箭头 126">
            <a:extLst>
              <a:ext uri="{FF2B5EF4-FFF2-40B4-BE49-F238E27FC236}">
                <a16:creationId xmlns:a16="http://schemas.microsoft.com/office/drawing/2014/main" xmlns="" id="{31E84932-66D3-2C40-8B3D-4D51D121D5AA}"/>
              </a:ext>
            </a:extLst>
          </p:cNvPr>
          <p:cNvSpPr/>
          <p:nvPr/>
        </p:nvSpPr>
        <p:spPr>
          <a:xfrm>
            <a:off x="365225" y="4062293"/>
            <a:ext cx="11510732" cy="643423"/>
          </a:xfrm>
          <a:prstGeom prst="leftRightArrow">
            <a:avLst>
              <a:gd name="adj1" fmla="val 74308"/>
              <a:gd name="adj2" fmla="val 50000"/>
            </a:avLst>
          </a:prstGeom>
          <a:solidFill>
            <a:srgbClr val="00B0F0"/>
          </a:solidFill>
          <a:ln w="12700" cap="flat" cmpd="sng" algn="ctr">
            <a:noFill/>
            <a:prstDash val="solid"/>
            <a:miter lim="800000"/>
          </a:ln>
          <a:effectLst/>
        </p:spPr>
        <p:txBody>
          <a:bodyPr rtlCol="0" anchor="ctr"/>
          <a:lstStyle/>
          <a:p>
            <a:pPr marL="0" marR="0" lvl="0" indent="0" algn="ctr" defTabSz="914478" eaLnBrk="1" fontAlgn="auto" latinLnBrk="0" hangingPunct="1">
              <a:lnSpc>
                <a:spcPct val="150000"/>
              </a:lnSpc>
              <a:spcBef>
                <a:spcPts val="0"/>
              </a:spcBef>
              <a:spcAft>
                <a:spcPts val="0"/>
              </a:spcAft>
              <a:buClrTx/>
              <a:buSzTx/>
              <a:buFontTx/>
              <a:buNone/>
              <a:tabLst/>
              <a:defRPr/>
            </a:pPr>
            <a:r>
              <a:rPr kumimoji="1" lang="zh-CN" altLang="en-US" sz="1800" b="0" i="0" u="none" strike="noStrike" kern="0" cap="none" spc="0" normalizeH="0" baseline="0" noProof="0" dirty="0" smtClean="0">
                <a:ln>
                  <a:noFill/>
                </a:ln>
                <a:solidFill>
                  <a:srgbClr val="1D1D1A"/>
                </a:solidFill>
                <a:effectLst/>
                <a:uLnTx/>
                <a:uFillTx/>
                <a:latin typeface="Microsoft YaHei" panose="020B0503020204020204" pitchFamily="34" charset="-122"/>
                <a:ea typeface="Microsoft YaHei" panose="020B0503020204020204" pitchFamily="34" charset="-122"/>
              </a:rPr>
              <a:t>全面预算</a:t>
            </a:r>
          </a:p>
        </p:txBody>
      </p:sp>
      <p:cxnSp>
        <p:nvCxnSpPr>
          <p:cNvPr id="128" name="直线箭头连接符 127">
            <a:extLst>
              <a:ext uri="{FF2B5EF4-FFF2-40B4-BE49-F238E27FC236}">
                <a16:creationId xmlns:a16="http://schemas.microsoft.com/office/drawing/2014/main" xmlns="" id="{7B02693B-6DE1-F043-A494-4003BCD05638}"/>
              </a:ext>
            </a:extLst>
          </p:cNvPr>
          <p:cNvCxnSpPr/>
          <p:nvPr/>
        </p:nvCxnSpPr>
        <p:spPr>
          <a:xfrm>
            <a:off x="4029649" y="3577947"/>
            <a:ext cx="0" cy="439615"/>
          </a:xfrm>
          <a:prstGeom prst="straightConnector1">
            <a:avLst/>
          </a:prstGeom>
          <a:noFill/>
          <a:ln w="6350" cap="flat" cmpd="sng" algn="ctr">
            <a:solidFill>
              <a:srgbClr val="1D1D1A"/>
            </a:solidFill>
            <a:prstDash val="solid"/>
            <a:miter lim="800000"/>
            <a:headEnd type="triangle"/>
            <a:tailEnd type="triangle"/>
          </a:ln>
          <a:effectLst/>
        </p:spPr>
      </p:cxnSp>
      <p:cxnSp>
        <p:nvCxnSpPr>
          <p:cNvPr id="129" name="直线箭头连接符 128">
            <a:extLst>
              <a:ext uri="{FF2B5EF4-FFF2-40B4-BE49-F238E27FC236}">
                <a16:creationId xmlns:a16="http://schemas.microsoft.com/office/drawing/2014/main" xmlns="" id="{9E4FA893-7078-064F-87DF-C336F0F3EF41}"/>
              </a:ext>
            </a:extLst>
          </p:cNvPr>
          <p:cNvCxnSpPr/>
          <p:nvPr/>
        </p:nvCxnSpPr>
        <p:spPr>
          <a:xfrm>
            <a:off x="5995622" y="3575016"/>
            <a:ext cx="0" cy="439615"/>
          </a:xfrm>
          <a:prstGeom prst="straightConnector1">
            <a:avLst/>
          </a:prstGeom>
          <a:noFill/>
          <a:ln w="6350" cap="flat" cmpd="sng" algn="ctr">
            <a:solidFill>
              <a:srgbClr val="1D1D1A"/>
            </a:solidFill>
            <a:prstDash val="solid"/>
            <a:miter lim="800000"/>
            <a:headEnd type="triangle"/>
            <a:tailEnd type="triangle"/>
          </a:ln>
          <a:effectLst/>
        </p:spPr>
      </p:cxnSp>
      <p:cxnSp>
        <p:nvCxnSpPr>
          <p:cNvPr id="130" name="直线箭头连接符 130">
            <a:extLst>
              <a:ext uri="{FF2B5EF4-FFF2-40B4-BE49-F238E27FC236}">
                <a16:creationId xmlns:a16="http://schemas.microsoft.com/office/drawing/2014/main" xmlns="" id="{79DA1E10-FB8D-C24E-8277-79CD03748B54}"/>
              </a:ext>
            </a:extLst>
          </p:cNvPr>
          <p:cNvCxnSpPr/>
          <p:nvPr/>
        </p:nvCxnSpPr>
        <p:spPr>
          <a:xfrm>
            <a:off x="1403682" y="3566225"/>
            <a:ext cx="0" cy="439615"/>
          </a:xfrm>
          <a:prstGeom prst="straightConnector1">
            <a:avLst/>
          </a:prstGeom>
          <a:noFill/>
          <a:ln w="6350" cap="flat" cmpd="sng" algn="ctr">
            <a:solidFill>
              <a:srgbClr val="1D1D1A"/>
            </a:solidFill>
            <a:prstDash val="solid"/>
            <a:miter lim="800000"/>
            <a:headEnd type="triangle"/>
            <a:tailEnd type="triangle"/>
          </a:ln>
          <a:effectLst/>
        </p:spPr>
      </p:cxnSp>
      <p:sp>
        <p:nvSpPr>
          <p:cNvPr id="131" name="文本框 130">
            <a:extLst>
              <a:ext uri="{FF2B5EF4-FFF2-40B4-BE49-F238E27FC236}">
                <a16:creationId xmlns:a16="http://schemas.microsoft.com/office/drawing/2014/main" xmlns="" id="{1B26FAA3-B152-284F-8144-0DE84D709BA6}"/>
              </a:ext>
            </a:extLst>
          </p:cNvPr>
          <p:cNvSpPr txBox="1"/>
          <p:nvPr/>
        </p:nvSpPr>
        <p:spPr>
          <a:xfrm>
            <a:off x="6022997" y="3633190"/>
            <a:ext cx="1551107" cy="400110"/>
          </a:xfrm>
          <a:prstGeom prst="rect">
            <a:avLst/>
          </a:prstGeom>
          <a:noFill/>
        </p:spPr>
        <p:txBody>
          <a:bodyPr wrap="square" rtlCol="0">
            <a:spAutoFit/>
          </a:bodyPr>
          <a:lstStyle/>
          <a:p>
            <a:pPr defTabSz="914478"/>
            <a:r>
              <a:rPr kumimoji="1" lang="zh-CN" altLang="en-US" sz="1000" dirty="0">
                <a:solidFill>
                  <a:srgbClr val="1D1D1A"/>
                </a:solidFill>
                <a:latin typeface="Microsoft YaHei" panose="020B0503020204020204" pitchFamily="34" charset="-122"/>
                <a:ea typeface="Microsoft YaHei" panose="020B0503020204020204" pitchFamily="34" charset="-122"/>
              </a:rPr>
              <a:t>需求总量</a:t>
            </a:r>
            <a:endParaRPr kumimoji="1" lang="en-US" altLang="zh-CN" sz="1000" dirty="0">
              <a:solidFill>
                <a:srgbClr val="1D1D1A"/>
              </a:solidFill>
              <a:latin typeface="Microsoft YaHei" panose="020B0503020204020204" pitchFamily="34" charset="-122"/>
              <a:ea typeface="Microsoft YaHei" panose="020B0503020204020204" pitchFamily="34" charset="-122"/>
            </a:endParaRPr>
          </a:p>
          <a:p>
            <a:pPr defTabSz="914478"/>
            <a:r>
              <a:rPr kumimoji="1" lang="zh-CN" altLang="en-US" sz="1000" dirty="0">
                <a:solidFill>
                  <a:srgbClr val="1D1D1A"/>
                </a:solidFill>
                <a:latin typeface="Microsoft YaHei" panose="020B0503020204020204" pitchFamily="34" charset="-122"/>
                <a:ea typeface="Microsoft YaHei" panose="020B0503020204020204" pitchFamily="34" charset="-122"/>
              </a:rPr>
              <a:t>计划优先级、产量分配</a:t>
            </a:r>
          </a:p>
        </p:txBody>
      </p:sp>
      <p:cxnSp>
        <p:nvCxnSpPr>
          <p:cNvPr id="132" name="直线箭头连接符 140">
            <a:extLst>
              <a:ext uri="{FF2B5EF4-FFF2-40B4-BE49-F238E27FC236}">
                <a16:creationId xmlns:a16="http://schemas.microsoft.com/office/drawing/2014/main" xmlns="" id="{28213E80-045D-9D49-B718-AC1BD20726EC}"/>
              </a:ext>
            </a:extLst>
          </p:cNvPr>
          <p:cNvCxnSpPr/>
          <p:nvPr/>
        </p:nvCxnSpPr>
        <p:spPr>
          <a:xfrm>
            <a:off x="7687254" y="3589671"/>
            <a:ext cx="0" cy="439615"/>
          </a:xfrm>
          <a:prstGeom prst="straightConnector1">
            <a:avLst/>
          </a:prstGeom>
          <a:noFill/>
          <a:ln w="6350" cap="flat" cmpd="sng" algn="ctr">
            <a:solidFill>
              <a:srgbClr val="1D1D1A"/>
            </a:solidFill>
            <a:prstDash val="solid"/>
            <a:miter lim="800000"/>
            <a:headEnd type="triangle"/>
            <a:tailEnd type="triangle"/>
          </a:ln>
          <a:effectLst/>
        </p:spPr>
      </p:cxnSp>
      <p:cxnSp>
        <p:nvCxnSpPr>
          <p:cNvPr id="133" name="直线箭头连接符 141">
            <a:extLst>
              <a:ext uri="{FF2B5EF4-FFF2-40B4-BE49-F238E27FC236}">
                <a16:creationId xmlns:a16="http://schemas.microsoft.com/office/drawing/2014/main" xmlns="" id="{AC8D5B8C-789E-294F-81CD-E4F5B0EF3D18}"/>
              </a:ext>
            </a:extLst>
          </p:cNvPr>
          <p:cNvCxnSpPr/>
          <p:nvPr/>
        </p:nvCxnSpPr>
        <p:spPr>
          <a:xfrm>
            <a:off x="9877659" y="3589671"/>
            <a:ext cx="0" cy="439615"/>
          </a:xfrm>
          <a:prstGeom prst="straightConnector1">
            <a:avLst/>
          </a:prstGeom>
          <a:noFill/>
          <a:ln w="6350" cap="flat" cmpd="sng" algn="ctr">
            <a:solidFill>
              <a:srgbClr val="1D1D1A"/>
            </a:solidFill>
            <a:prstDash val="solid"/>
            <a:miter lim="800000"/>
            <a:headEnd type="triangle"/>
            <a:tailEnd type="triangle"/>
          </a:ln>
          <a:effectLst/>
        </p:spPr>
      </p:cxnSp>
      <p:sp>
        <p:nvSpPr>
          <p:cNvPr id="134" name="文本框 133">
            <a:extLst>
              <a:ext uri="{FF2B5EF4-FFF2-40B4-BE49-F238E27FC236}">
                <a16:creationId xmlns:a16="http://schemas.microsoft.com/office/drawing/2014/main" xmlns="" id="{942B2F08-5197-4849-BC25-8EC582894E78}"/>
              </a:ext>
            </a:extLst>
          </p:cNvPr>
          <p:cNvSpPr txBox="1"/>
          <p:nvPr/>
        </p:nvSpPr>
        <p:spPr>
          <a:xfrm>
            <a:off x="7677602" y="3557431"/>
            <a:ext cx="2188420" cy="553998"/>
          </a:xfrm>
          <a:prstGeom prst="rect">
            <a:avLst/>
          </a:prstGeom>
          <a:noFill/>
        </p:spPr>
        <p:txBody>
          <a:bodyPr wrap="none" rtlCol="0">
            <a:spAutoFit/>
          </a:bodyPr>
          <a:lstStyle/>
          <a:p>
            <a:pPr defTabSz="914478"/>
            <a:r>
              <a:rPr kumimoji="1" lang="zh-CN" altLang="en-US" sz="1000" dirty="0">
                <a:solidFill>
                  <a:srgbClr val="1D1D1A"/>
                </a:solidFill>
                <a:latin typeface="Microsoft YaHei" panose="020B0503020204020204" pitchFamily="34" charset="-122"/>
                <a:ea typeface="Microsoft YaHei" panose="020B0503020204020204" pitchFamily="34" charset="-122"/>
              </a:rPr>
              <a:t>排产数据</a:t>
            </a:r>
            <a:r>
              <a:rPr kumimoji="1" lang="en-US" altLang="zh-CN" sz="1000" dirty="0">
                <a:solidFill>
                  <a:srgbClr val="1D1D1A"/>
                </a:solidFill>
                <a:latin typeface="Microsoft YaHei" panose="020B0503020204020204" pitchFamily="34" charset="-122"/>
                <a:ea typeface="Microsoft YaHei" panose="020B0503020204020204" pitchFamily="34" charset="-122"/>
              </a:rPr>
              <a:t>……</a:t>
            </a:r>
          </a:p>
          <a:p>
            <a:pPr defTabSz="914478"/>
            <a:r>
              <a:rPr kumimoji="1" lang="zh-CN" altLang="en-US" sz="1000" dirty="0">
                <a:solidFill>
                  <a:srgbClr val="1D1D1A"/>
                </a:solidFill>
                <a:latin typeface="Microsoft YaHei" panose="020B0503020204020204" pitchFamily="34" charset="-122"/>
                <a:ea typeface="Microsoft YaHei" panose="020B0503020204020204" pitchFamily="34" charset="-122"/>
              </a:rPr>
              <a:t>生产指令、设备数据、班组数据</a:t>
            </a:r>
            <a:r>
              <a:rPr kumimoji="1" lang="en-US" altLang="zh-CN" sz="1000" dirty="0">
                <a:solidFill>
                  <a:srgbClr val="1D1D1A"/>
                </a:solidFill>
                <a:latin typeface="Microsoft YaHei" panose="020B0503020204020204" pitchFamily="34" charset="-122"/>
                <a:ea typeface="Microsoft YaHei" panose="020B0503020204020204" pitchFamily="34" charset="-122"/>
              </a:rPr>
              <a:t>……</a:t>
            </a:r>
          </a:p>
          <a:p>
            <a:pPr defTabSz="914478"/>
            <a:r>
              <a:rPr kumimoji="1" lang="zh-CN" altLang="en-US" sz="1000" dirty="0">
                <a:solidFill>
                  <a:srgbClr val="1D1D1A"/>
                </a:solidFill>
                <a:latin typeface="Microsoft YaHei" panose="020B0503020204020204" pitchFamily="34" charset="-122"/>
                <a:ea typeface="Microsoft YaHei" panose="020B0503020204020204" pitchFamily="34" charset="-122"/>
              </a:rPr>
              <a:t>工艺及配方</a:t>
            </a:r>
            <a:r>
              <a:rPr kumimoji="1" lang="en-US" altLang="zh-CN" sz="1000" dirty="0">
                <a:solidFill>
                  <a:srgbClr val="1D1D1A"/>
                </a:solidFill>
                <a:latin typeface="Microsoft YaHei" panose="020B0503020204020204" pitchFamily="34" charset="-122"/>
                <a:ea typeface="Microsoft YaHei" panose="020B0503020204020204" pitchFamily="34" charset="-122"/>
              </a:rPr>
              <a:t>……</a:t>
            </a:r>
            <a:endParaRPr kumimoji="1" lang="zh-CN" altLang="en-US" sz="1000" dirty="0">
              <a:solidFill>
                <a:srgbClr val="1D1D1A"/>
              </a:solidFill>
              <a:latin typeface="Microsoft YaHei" panose="020B0503020204020204" pitchFamily="34" charset="-122"/>
              <a:ea typeface="Microsoft YaHei" panose="020B0503020204020204" pitchFamily="34" charset="-122"/>
            </a:endParaRPr>
          </a:p>
        </p:txBody>
      </p:sp>
      <p:sp>
        <p:nvSpPr>
          <p:cNvPr id="135" name="文本框 134">
            <a:extLst>
              <a:ext uri="{FF2B5EF4-FFF2-40B4-BE49-F238E27FC236}">
                <a16:creationId xmlns:a16="http://schemas.microsoft.com/office/drawing/2014/main" xmlns="" id="{B5F993D2-3FE1-9B4A-8009-13645B1E0E53}"/>
              </a:ext>
            </a:extLst>
          </p:cNvPr>
          <p:cNvSpPr txBox="1"/>
          <p:nvPr/>
        </p:nvSpPr>
        <p:spPr>
          <a:xfrm>
            <a:off x="4029650" y="3609422"/>
            <a:ext cx="1551107" cy="400110"/>
          </a:xfrm>
          <a:prstGeom prst="rect">
            <a:avLst/>
          </a:prstGeom>
          <a:noFill/>
        </p:spPr>
        <p:txBody>
          <a:bodyPr wrap="square" rtlCol="0">
            <a:spAutoFit/>
          </a:bodyPr>
          <a:lstStyle/>
          <a:p>
            <a:pPr defTabSz="914478"/>
            <a:r>
              <a:rPr kumimoji="1" lang="zh-CN" altLang="en-US" sz="1000" dirty="0">
                <a:solidFill>
                  <a:srgbClr val="1D1D1A"/>
                </a:solidFill>
                <a:latin typeface="Microsoft YaHei" panose="020B0503020204020204" pitchFamily="34" charset="-122"/>
                <a:ea typeface="Microsoft YaHei" panose="020B0503020204020204" pitchFamily="34" charset="-122"/>
              </a:rPr>
              <a:t>需求总量</a:t>
            </a:r>
            <a:endParaRPr kumimoji="1" lang="en-US" altLang="zh-CN" sz="1000" dirty="0">
              <a:solidFill>
                <a:srgbClr val="1D1D1A"/>
              </a:solidFill>
              <a:latin typeface="Microsoft YaHei" panose="020B0503020204020204" pitchFamily="34" charset="-122"/>
              <a:ea typeface="Microsoft YaHei" panose="020B0503020204020204" pitchFamily="34" charset="-122"/>
            </a:endParaRPr>
          </a:p>
          <a:p>
            <a:pPr defTabSz="914478"/>
            <a:r>
              <a:rPr kumimoji="1" lang="zh-CN" altLang="en-US" sz="1000" dirty="0">
                <a:solidFill>
                  <a:srgbClr val="1D1D1A"/>
                </a:solidFill>
                <a:latin typeface="Microsoft YaHei" panose="020B0503020204020204" pitchFamily="34" charset="-122"/>
                <a:ea typeface="Microsoft YaHei" panose="020B0503020204020204" pitchFamily="34" charset="-122"/>
              </a:rPr>
              <a:t>计划优先级、产量分配</a:t>
            </a:r>
          </a:p>
        </p:txBody>
      </p:sp>
      <p:sp>
        <p:nvSpPr>
          <p:cNvPr id="136" name="文本框 135">
            <a:extLst>
              <a:ext uri="{FF2B5EF4-FFF2-40B4-BE49-F238E27FC236}">
                <a16:creationId xmlns:a16="http://schemas.microsoft.com/office/drawing/2014/main" xmlns="" id="{23CE2779-E10C-844D-A2C9-F5B87E9562B1}"/>
              </a:ext>
            </a:extLst>
          </p:cNvPr>
          <p:cNvSpPr txBox="1"/>
          <p:nvPr/>
        </p:nvSpPr>
        <p:spPr>
          <a:xfrm>
            <a:off x="1392045" y="3594767"/>
            <a:ext cx="2754832" cy="400110"/>
          </a:xfrm>
          <a:prstGeom prst="rect">
            <a:avLst/>
          </a:prstGeom>
          <a:noFill/>
        </p:spPr>
        <p:txBody>
          <a:bodyPr wrap="square" rtlCol="0">
            <a:spAutoFit/>
          </a:bodyPr>
          <a:lstStyle/>
          <a:p>
            <a:pPr defTabSz="914478"/>
            <a:r>
              <a:rPr kumimoji="1" lang="zh-CN" altLang="en-US" sz="1000" dirty="0">
                <a:solidFill>
                  <a:srgbClr val="1D1D1A"/>
                </a:solidFill>
                <a:latin typeface="Microsoft YaHei" panose="020B0503020204020204" pitchFamily="34" charset="-122"/>
                <a:ea typeface="Microsoft YaHei" panose="020B0503020204020204" pitchFamily="34" charset="-122"/>
              </a:rPr>
              <a:t>内外部销售组织、</a:t>
            </a:r>
            <a:r>
              <a:rPr kumimoji="1" lang="en-US" altLang="zh-CN" sz="1000" dirty="0">
                <a:solidFill>
                  <a:srgbClr val="1D1D1A"/>
                </a:solidFill>
                <a:latin typeface="Microsoft YaHei" panose="020B0503020204020204" pitchFamily="34" charset="-122"/>
                <a:ea typeface="Microsoft YaHei" panose="020B0503020204020204" pitchFamily="34" charset="-122"/>
              </a:rPr>
              <a:t>KOL……</a:t>
            </a:r>
          </a:p>
          <a:p>
            <a:pPr defTabSz="914478"/>
            <a:r>
              <a:rPr kumimoji="1" lang="zh-CN" altLang="en-US" sz="1000" dirty="0">
                <a:solidFill>
                  <a:srgbClr val="1D1D1A"/>
                </a:solidFill>
                <a:latin typeface="Microsoft YaHei" panose="020B0503020204020204" pitchFamily="34" charset="-122"/>
                <a:ea typeface="Microsoft YaHei" panose="020B0503020204020204" pitchFamily="34" charset="-122"/>
              </a:rPr>
              <a:t>渠道数据、市场趋势、预测订单、网络</a:t>
            </a:r>
            <a:r>
              <a:rPr kumimoji="1" lang="en-US" altLang="zh-CN" sz="1000" dirty="0">
                <a:solidFill>
                  <a:srgbClr val="1D1D1A"/>
                </a:solidFill>
                <a:latin typeface="Microsoft YaHei" panose="020B0503020204020204" pitchFamily="34" charset="-122"/>
                <a:ea typeface="Microsoft YaHei" panose="020B0503020204020204" pitchFamily="34" charset="-122"/>
              </a:rPr>
              <a:t>……</a:t>
            </a:r>
            <a:endParaRPr kumimoji="1" lang="zh-CN" altLang="en-US" sz="1000" dirty="0">
              <a:solidFill>
                <a:srgbClr val="1D1D1A"/>
              </a:solidFill>
              <a:latin typeface="Microsoft YaHei" panose="020B0503020204020204" pitchFamily="34" charset="-122"/>
              <a:ea typeface="Microsoft YaHei" panose="020B0503020204020204" pitchFamily="34" charset="-122"/>
            </a:endParaRPr>
          </a:p>
        </p:txBody>
      </p:sp>
      <p:sp>
        <p:nvSpPr>
          <p:cNvPr id="137" name="文本框 136">
            <a:extLst>
              <a:ext uri="{FF2B5EF4-FFF2-40B4-BE49-F238E27FC236}">
                <a16:creationId xmlns:a16="http://schemas.microsoft.com/office/drawing/2014/main" xmlns="" id="{72009BC2-815E-474E-9AA1-EBD971CD1DF5}"/>
              </a:ext>
            </a:extLst>
          </p:cNvPr>
          <p:cNvSpPr txBox="1"/>
          <p:nvPr/>
        </p:nvSpPr>
        <p:spPr>
          <a:xfrm>
            <a:off x="9866023" y="3628475"/>
            <a:ext cx="1999549" cy="400110"/>
          </a:xfrm>
          <a:prstGeom prst="rect">
            <a:avLst/>
          </a:prstGeom>
          <a:noFill/>
        </p:spPr>
        <p:txBody>
          <a:bodyPr wrap="square" rtlCol="0">
            <a:spAutoFit/>
          </a:bodyPr>
          <a:lstStyle/>
          <a:p>
            <a:pPr defTabSz="914478"/>
            <a:r>
              <a:rPr kumimoji="1" lang="en-US" altLang="zh-CN" sz="1000" dirty="0">
                <a:solidFill>
                  <a:srgbClr val="1D1D1A"/>
                </a:solidFill>
                <a:latin typeface="Microsoft YaHei" panose="020B0503020204020204" pitchFamily="34" charset="-122"/>
                <a:ea typeface="Microsoft YaHei" panose="020B0503020204020204" pitchFamily="34" charset="-122"/>
              </a:rPr>
              <a:t>……</a:t>
            </a:r>
          </a:p>
          <a:p>
            <a:pPr defTabSz="914478"/>
            <a:r>
              <a:rPr kumimoji="1" lang="zh-CN" altLang="en-US" sz="1000" dirty="0">
                <a:solidFill>
                  <a:srgbClr val="1D1D1A"/>
                </a:solidFill>
                <a:latin typeface="Microsoft YaHei" panose="020B0503020204020204" pitchFamily="34" charset="-122"/>
                <a:ea typeface="Microsoft YaHei" panose="020B0503020204020204" pitchFamily="34" charset="-122"/>
              </a:rPr>
              <a:t>市场行情、成本拆解</a:t>
            </a:r>
            <a:r>
              <a:rPr kumimoji="1" lang="en-US" altLang="zh-CN" sz="1000" dirty="0">
                <a:solidFill>
                  <a:srgbClr val="1D1D1A"/>
                </a:solidFill>
                <a:latin typeface="Microsoft YaHei" panose="020B0503020204020204" pitchFamily="34" charset="-122"/>
                <a:ea typeface="Microsoft YaHei" panose="020B0503020204020204" pitchFamily="34" charset="-122"/>
              </a:rPr>
              <a:t>……</a:t>
            </a:r>
            <a:endParaRPr kumimoji="1" lang="zh-CN" altLang="en-US" sz="1000" dirty="0">
              <a:solidFill>
                <a:srgbClr val="1D1D1A"/>
              </a:solidFill>
              <a:latin typeface="Microsoft YaHei" panose="020B0503020204020204" pitchFamily="34" charset="-122"/>
              <a:ea typeface="Microsoft YaHei" panose="020B0503020204020204" pitchFamily="34" charset="-122"/>
            </a:endParaRPr>
          </a:p>
        </p:txBody>
      </p:sp>
      <p:sp>
        <p:nvSpPr>
          <p:cNvPr id="138" name="左右箭头 137">
            <a:extLst>
              <a:ext uri="{FF2B5EF4-FFF2-40B4-BE49-F238E27FC236}">
                <a16:creationId xmlns:a16="http://schemas.microsoft.com/office/drawing/2014/main" xmlns="" id="{FADDA12D-5AC0-624D-964A-F2FE51D5B552}"/>
              </a:ext>
            </a:extLst>
          </p:cNvPr>
          <p:cNvSpPr/>
          <p:nvPr/>
        </p:nvSpPr>
        <p:spPr>
          <a:xfrm>
            <a:off x="354839" y="4786289"/>
            <a:ext cx="11510732" cy="643423"/>
          </a:xfrm>
          <a:prstGeom prst="leftRightArrow">
            <a:avLst>
              <a:gd name="adj1" fmla="val 74308"/>
              <a:gd name="adj2" fmla="val 50000"/>
            </a:avLst>
          </a:prstGeom>
          <a:solidFill>
            <a:srgbClr val="00B0F0"/>
          </a:solidFill>
          <a:ln w="12700" cap="flat" cmpd="sng" algn="ctr">
            <a:noFill/>
            <a:prstDash val="solid"/>
            <a:miter lim="800000"/>
          </a:ln>
          <a:effectLst/>
        </p:spPr>
        <p:txBody>
          <a:bodyPr rtlCol="0" anchor="ctr"/>
          <a:lstStyle/>
          <a:p>
            <a:pPr marL="0" marR="0" lvl="0" indent="0" algn="ctr" defTabSz="914478" eaLnBrk="1" fontAlgn="auto" latinLnBrk="0" hangingPunct="1">
              <a:lnSpc>
                <a:spcPct val="150000"/>
              </a:lnSpc>
              <a:spcBef>
                <a:spcPts val="0"/>
              </a:spcBef>
              <a:spcAft>
                <a:spcPts val="0"/>
              </a:spcAft>
              <a:buClrTx/>
              <a:buSzTx/>
              <a:buFontTx/>
              <a:buNone/>
              <a:tabLst/>
              <a:defRPr/>
            </a:pPr>
            <a:r>
              <a:rPr kumimoji="1" lang="zh-CN" altLang="en-US" sz="1800" b="0" i="0" u="none" strike="noStrike" kern="0" cap="none" spc="0" normalizeH="0" baseline="0" noProof="0" dirty="0" smtClean="0">
                <a:ln>
                  <a:noFill/>
                </a:ln>
                <a:solidFill>
                  <a:srgbClr val="1D1D1A"/>
                </a:solidFill>
                <a:effectLst/>
                <a:uLnTx/>
                <a:uFillTx/>
                <a:latin typeface="Microsoft YaHei" panose="020B0503020204020204" pitchFamily="34" charset="-122"/>
                <a:ea typeface="Microsoft YaHei" panose="020B0503020204020204" pitchFamily="34" charset="-122"/>
              </a:rPr>
              <a:t>资金计划</a:t>
            </a:r>
          </a:p>
        </p:txBody>
      </p:sp>
      <p:sp>
        <p:nvSpPr>
          <p:cNvPr id="139" name="左右箭头 138">
            <a:extLst>
              <a:ext uri="{FF2B5EF4-FFF2-40B4-BE49-F238E27FC236}">
                <a16:creationId xmlns:a16="http://schemas.microsoft.com/office/drawing/2014/main" xmlns="" id="{4E2E57A9-7609-0346-9075-9392D204BF62}"/>
              </a:ext>
            </a:extLst>
          </p:cNvPr>
          <p:cNvSpPr/>
          <p:nvPr/>
        </p:nvSpPr>
        <p:spPr>
          <a:xfrm>
            <a:off x="365225" y="5465038"/>
            <a:ext cx="11510732" cy="643423"/>
          </a:xfrm>
          <a:prstGeom prst="leftRightArrow">
            <a:avLst>
              <a:gd name="adj1" fmla="val 74308"/>
              <a:gd name="adj2" fmla="val 50000"/>
            </a:avLst>
          </a:prstGeom>
          <a:solidFill>
            <a:srgbClr val="00B0F0"/>
          </a:solidFill>
          <a:ln w="12700" cap="flat" cmpd="sng" algn="ctr">
            <a:noFill/>
            <a:prstDash val="solid"/>
            <a:miter lim="800000"/>
          </a:ln>
          <a:effectLst/>
        </p:spPr>
        <p:txBody>
          <a:bodyPr rtlCol="0" anchor="ctr"/>
          <a:lstStyle/>
          <a:p>
            <a:pPr marL="0" marR="0" lvl="0" indent="0" algn="ctr" defTabSz="914478" eaLnBrk="1" fontAlgn="auto" latinLnBrk="0" hangingPunct="1">
              <a:lnSpc>
                <a:spcPct val="150000"/>
              </a:lnSpc>
              <a:spcBef>
                <a:spcPts val="0"/>
              </a:spcBef>
              <a:spcAft>
                <a:spcPts val="0"/>
              </a:spcAft>
              <a:buClrTx/>
              <a:buSzTx/>
              <a:buFontTx/>
              <a:buNone/>
              <a:tabLst/>
              <a:defRPr/>
            </a:pPr>
            <a:r>
              <a:rPr kumimoji="1" lang="zh-CN" altLang="en-US" sz="1800" b="0" i="0" u="none" strike="noStrike" kern="0" cap="none" spc="0" normalizeH="0" baseline="0" noProof="0" dirty="0" smtClean="0">
                <a:ln>
                  <a:noFill/>
                </a:ln>
                <a:solidFill>
                  <a:srgbClr val="1D1D1A"/>
                </a:solidFill>
                <a:effectLst/>
                <a:uLnTx/>
                <a:uFillTx/>
                <a:latin typeface="Microsoft YaHei" panose="020B0503020204020204" pitchFamily="34" charset="-122"/>
                <a:ea typeface="Microsoft YaHei" panose="020B0503020204020204" pitchFamily="34" charset="-122"/>
              </a:rPr>
              <a:t>人资计划</a:t>
            </a:r>
          </a:p>
        </p:txBody>
      </p:sp>
      <p:sp>
        <p:nvSpPr>
          <p:cNvPr id="140" name="标题 1">
            <a:extLst>
              <a:ext uri="{FF2B5EF4-FFF2-40B4-BE49-F238E27FC236}">
                <a16:creationId xmlns:a16="http://schemas.microsoft.com/office/drawing/2014/main" xmlns="" id="{DF7B2FF2-4260-AA43-B913-D3430016C4DB}"/>
              </a:ext>
            </a:extLst>
          </p:cNvPr>
          <p:cNvSpPr txBox="1">
            <a:spLocks/>
          </p:cNvSpPr>
          <p:nvPr/>
        </p:nvSpPr>
        <p:spPr>
          <a:xfrm>
            <a:off x="386151" y="668629"/>
            <a:ext cx="5448071" cy="6603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chemeClr val="tx1"/>
                </a:solidFill>
                <a:latin typeface="Microsoft YaHei" panose="020B0503020204020204" pitchFamily="34" charset="-122"/>
                <a:ea typeface="Microsoft YaHei" panose="020B0503020204020204" pitchFamily="34" charset="-122"/>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rPr>
              <a:t>实现</a:t>
            </a:r>
            <a:r>
              <a:rPr kumimoji="0" lang="zh-CN" altLang="en-US" sz="1800" b="1"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rPr>
              <a:t>内外部协同</a:t>
            </a:r>
            <a:r>
              <a:rPr kumimoji="0" lang="zh-CN" altLang="en-US" sz="1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rPr>
              <a:t>、</a:t>
            </a:r>
            <a:r>
              <a:rPr kumimoji="0" lang="zh-CN" altLang="en-US" sz="1800" b="1"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rPr>
              <a:t>财务协同</a:t>
            </a:r>
            <a:r>
              <a:rPr kumimoji="0" lang="zh-CN" altLang="en-US" sz="1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rPr>
              <a:t>、</a:t>
            </a:r>
            <a:r>
              <a:rPr kumimoji="0" lang="zh-CN" altLang="en-US" sz="1800" b="1"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rPr>
              <a:t>资源协同</a:t>
            </a:r>
          </a:p>
        </p:txBody>
      </p:sp>
    </p:spTree>
    <p:extLst>
      <p:ext uri="{BB962C8B-B14F-4D97-AF65-F5344CB8AC3E}">
        <p14:creationId xmlns:p14="http://schemas.microsoft.com/office/powerpoint/2010/main" val="822124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189719" y="2414713"/>
            <a:ext cx="685800" cy="5048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accent5">
                    <a:lumMod val="75000"/>
                  </a:schemeClr>
                </a:solidFill>
                <a:latin typeface="微软雅黑" panose="020B0503020204020204" pitchFamily="34" charset="-122"/>
                <a:ea typeface="微软雅黑" panose="020B0503020204020204" pitchFamily="34" charset="-122"/>
                <a:cs typeface="+mn-ea"/>
                <a:sym typeface="+mn-lt"/>
              </a:rPr>
              <a:t>2</a:t>
            </a:r>
            <a:endParaRPr lang="zh-CN" altLang="en-US" dirty="0">
              <a:solidFill>
                <a:schemeClr val="accent5">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7" name="矩形 6"/>
          <p:cNvSpPr/>
          <p:nvPr/>
        </p:nvSpPr>
        <p:spPr>
          <a:xfrm>
            <a:off x="5151743" y="2414713"/>
            <a:ext cx="5223976" cy="5048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accent5">
                    <a:lumMod val="75000"/>
                  </a:schemeClr>
                </a:solidFill>
                <a:latin typeface="微软雅黑" panose="020B0503020204020204" pitchFamily="34" charset="-122"/>
                <a:ea typeface="微软雅黑" panose="020B0503020204020204" pitchFamily="34" charset="-122"/>
                <a:cs typeface="+mn-ea"/>
                <a:sym typeface="+mn-lt"/>
              </a:rPr>
              <a:t>数据中台建设体系交流</a:t>
            </a:r>
            <a:endParaRPr lang="zh-CN" altLang="en-US" dirty="0">
              <a:solidFill>
                <a:schemeClr val="accent5">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8" name="矩形 7"/>
          <p:cNvSpPr/>
          <p:nvPr/>
        </p:nvSpPr>
        <p:spPr>
          <a:xfrm>
            <a:off x="4189719" y="1718525"/>
            <a:ext cx="685800" cy="5048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5">
                    <a:lumMod val="75000"/>
                  </a:schemeClr>
                </a:solidFill>
                <a:latin typeface="微软雅黑" panose="020B0503020204020204" pitchFamily="34" charset="-122"/>
                <a:ea typeface="微软雅黑" panose="020B0503020204020204" pitchFamily="34" charset="-122"/>
                <a:cs typeface="+mn-ea"/>
                <a:sym typeface="+mn-lt"/>
              </a:rPr>
              <a:t>1</a:t>
            </a:r>
            <a:endParaRPr lang="zh-CN" altLang="en-US" dirty="0">
              <a:solidFill>
                <a:schemeClr val="accent5">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10" name="矩形 9"/>
          <p:cNvSpPr/>
          <p:nvPr/>
        </p:nvSpPr>
        <p:spPr>
          <a:xfrm>
            <a:off x="5151743" y="1718525"/>
            <a:ext cx="5223976" cy="5048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accent5">
                    <a:lumMod val="75000"/>
                  </a:schemeClr>
                </a:solidFill>
                <a:latin typeface="微软雅黑" panose="020B0503020204020204" pitchFamily="34" charset="-122"/>
                <a:ea typeface="微软雅黑" panose="020B0503020204020204" pitchFamily="34" charset="-122"/>
                <a:cs typeface="+mn-ea"/>
                <a:sym typeface="+mn-lt"/>
              </a:rPr>
              <a:t>数据治理</a:t>
            </a:r>
            <a:r>
              <a:rPr lang="zh-CN" altLang="en-US" dirty="0" smtClean="0">
                <a:solidFill>
                  <a:schemeClr val="accent5">
                    <a:lumMod val="75000"/>
                  </a:schemeClr>
                </a:solidFill>
                <a:latin typeface="微软雅黑" panose="020B0503020204020204" pitchFamily="34" charset="-122"/>
                <a:ea typeface="微软雅黑" panose="020B0503020204020204" pitchFamily="34" charset="-122"/>
                <a:cs typeface="+mn-ea"/>
                <a:sym typeface="+mn-lt"/>
              </a:rPr>
              <a:t>体系交流</a:t>
            </a:r>
            <a:endParaRPr lang="zh-CN" altLang="en-US" dirty="0">
              <a:solidFill>
                <a:schemeClr val="accent5">
                  <a:lumMod val="75000"/>
                </a:schemeClr>
              </a:solidFill>
              <a:latin typeface="微软雅黑" panose="020B0503020204020204" pitchFamily="34" charset="-122"/>
              <a:ea typeface="微软雅黑" panose="020B0503020204020204" pitchFamily="34" charset="-122"/>
              <a:cs typeface="+mn-ea"/>
              <a:sym typeface="+mn-lt"/>
            </a:endParaRPr>
          </a:p>
        </p:txBody>
      </p:sp>
      <p:pic>
        <p:nvPicPr>
          <p:cNvPr id="18" name="图片 17"/>
          <p:cNvPicPr>
            <a:picLocks noChangeAspect="1"/>
          </p:cNvPicPr>
          <p:nvPr/>
        </p:nvPicPr>
        <p:blipFill rotWithShape="1">
          <a:blip r:embed="rId3" cstate="screen">
            <a:duotone>
              <a:prstClr val="black"/>
              <a:schemeClr val="tx2">
                <a:tint val="45000"/>
                <a:satMod val="400000"/>
              </a:schemeClr>
            </a:duotone>
            <a:extLst>
              <a:ext uri="{BEBA8EAE-BF5A-486C-A8C5-ECC9F3942E4B}">
                <a14:imgProps xmlns:a14="http://schemas.microsoft.com/office/drawing/2010/main">
                  <a14:imgLayer r:embed="rId4">
                    <a14:imgEffect>
                      <a14:brightnessContrast bright="40000" contrast="21000"/>
                    </a14:imgEffect>
                    <a14:imgEffect>
                      <a14:colorTemperature colorTemp="4684"/>
                    </a14:imgEffect>
                  </a14:imgLayer>
                </a14:imgProps>
              </a:ext>
            </a:extLst>
          </a:blip>
          <a:srcRect t="-278"/>
          <a:stretch>
            <a:fillRect/>
          </a:stretch>
        </p:blipFill>
        <p:spPr>
          <a:xfrm>
            <a:off x="-7287" y="-29980"/>
            <a:ext cx="3304391" cy="6887980"/>
          </a:xfrm>
          <a:prstGeom prst="rect">
            <a:avLst/>
          </a:prstGeom>
          <a:effectLst>
            <a:outerShdw blurRad="50800" dist="50800" dir="5400000" algn="ctr" rotWithShape="0">
              <a:srgbClr val="000000"/>
            </a:outerShdw>
          </a:effectLst>
        </p:spPr>
      </p:pic>
      <p:sp>
        <p:nvSpPr>
          <p:cNvPr id="9" name="矩形 8"/>
          <p:cNvSpPr/>
          <p:nvPr/>
        </p:nvSpPr>
        <p:spPr>
          <a:xfrm>
            <a:off x="4189719" y="3710551"/>
            <a:ext cx="685800" cy="5048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accent5">
                    <a:lumMod val="75000"/>
                  </a:schemeClr>
                </a:solidFill>
                <a:latin typeface="微软雅黑" panose="020B0503020204020204" pitchFamily="34" charset="-122"/>
                <a:ea typeface="微软雅黑" panose="020B0503020204020204" pitchFamily="34" charset="-122"/>
                <a:cs typeface="+mn-ea"/>
                <a:sym typeface="+mn-lt"/>
              </a:rPr>
              <a:t>4</a:t>
            </a:r>
            <a:endParaRPr lang="zh-CN" altLang="en-US" dirty="0">
              <a:solidFill>
                <a:schemeClr val="accent5">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13" name="矩形 12"/>
          <p:cNvSpPr/>
          <p:nvPr/>
        </p:nvSpPr>
        <p:spPr>
          <a:xfrm>
            <a:off x="5151743" y="3710551"/>
            <a:ext cx="5223976" cy="5048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accent5">
                    <a:lumMod val="75000"/>
                  </a:schemeClr>
                </a:solidFill>
                <a:latin typeface="微软雅黑" panose="020B0503020204020204" pitchFamily="34" charset="-122"/>
                <a:ea typeface="微软雅黑" panose="020B0503020204020204" pitchFamily="34" charset="-122"/>
                <a:cs typeface="+mn-ea"/>
                <a:sym typeface="+mn-lt"/>
              </a:rPr>
              <a:t>案例介绍</a:t>
            </a:r>
          </a:p>
        </p:txBody>
      </p:sp>
      <p:sp>
        <p:nvSpPr>
          <p:cNvPr id="14" name="矩形 13"/>
          <p:cNvSpPr/>
          <p:nvPr/>
        </p:nvSpPr>
        <p:spPr>
          <a:xfrm>
            <a:off x="4189719" y="4406739"/>
            <a:ext cx="685800" cy="5048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5">
                    <a:lumMod val="75000"/>
                  </a:schemeClr>
                </a:solidFill>
                <a:latin typeface="微软雅黑" panose="020B0503020204020204" pitchFamily="34" charset="-122"/>
                <a:ea typeface="微软雅黑" panose="020B0503020204020204" pitchFamily="34" charset="-122"/>
                <a:cs typeface="+mn-ea"/>
                <a:sym typeface="+mn-lt"/>
              </a:rPr>
              <a:t>5</a:t>
            </a:r>
            <a:endParaRPr lang="zh-CN" altLang="en-US" dirty="0">
              <a:solidFill>
                <a:schemeClr val="accent5">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15" name="矩形 14"/>
          <p:cNvSpPr/>
          <p:nvPr/>
        </p:nvSpPr>
        <p:spPr>
          <a:xfrm>
            <a:off x="5151743" y="4406739"/>
            <a:ext cx="5223976" cy="5048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accent5">
                    <a:lumMod val="75000"/>
                  </a:schemeClr>
                </a:solidFill>
                <a:latin typeface="微软雅黑" panose="020B0503020204020204" pitchFamily="34" charset="-122"/>
                <a:ea typeface="微软雅黑" panose="020B0503020204020204" pitchFamily="34" charset="-122"/>
                <a:cs typeface="+mn-ea"/>
                <a:sym typeface="+mn-lt"/>
              </a:rPr>
              <a:t>Q&amp;A</a:t>
            </a:r>
            <a:r>
              <a:rPr lang="zh-CN" altLang="en-US" dirty="0">
                <a:solidFill>
                  <a:schemeClr val="accent5">
                    <a:lumMod val="75000"/>
                  </a:schemeClr>
                </a:solidFill>
                <a:latin typeface="微软雅黑" panose="020B0503020204020204" pitchFamily="34" charset="-122"/>
                <a:ea typeface="微软雅黑" panose="020B0503020204020204" pitchFamily="34" charset="-122"/>
                <a:cs typeface="+mn-ea"/>
                <a:sym typeface="+mn-lt"/>
              </a:rPr>
              <a:t>环节</a:t>
            </a:r>
          </a:p>
        </p:txBody>
      </p:sp>
      <p:sp>
        <p:nvSpPr>
          <p:cNvPr id="19" name="矩形 18"/>
          <p:cNvSpPr/>
          <p:nvPr/>
        </p:nvSpPr>
        <p:spPr>
          <a:xfrm>
            <a:off x="4189719" y="3062632"/>
            <a:ext cx="685800" cy="50482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anose="020B0503020204020204" pitchFamily="34" charset="-122"/>
                <a:ea typeface="微软雅黑" panose="020B0503020204020204" pitchFamily="34" charset="-122"/>
                <a:cs typeface="+mn-ea"/>
                <a:sym typeface="+mn-lt"/>
              </a:rPr>
              <a:t>3</a:t>
            </a:r>
            <a:endParaRPr lang="zh-CN" altLang="en-US"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0" name="矩形 19"/>
          <p:cNvSpPr/>
          <p:nvPr/>
        </p:nvSpPr>
        <p:spPr>
          <a:xfrm>
            <a:off x="5151743" y="3062632"/>
            <a:ext cx="5223976" cy="50482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cs typeface="+mn-ea"/>
                <a:sym typeface="+mn-lt"/>
              </a:rPr>
              <a:t>数据治理建设落地交流</a:t>
            </a:r>
            <a:endParaRPr lang="zh-CN" altLang="en-US" dirty="0">
              <a:cs typeface="+mn-ea"/>
              <a:sym typeface="+mn-lt"/>
            </a:endParaRPr>
          </a:p>
        </p:txBody>
      </p:sp>
    </p:spTree>
    <p:extLst>
      <p:ext uri="{BB962C8B-B14F-4D97-AF65-F5344CB8AC3E}">
        <p14:creationId xmlns:p14="http://schemas.microsoft.com/office/powerpoint/2010/main" val="153707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cs typeface="+mn-ea"/>
                <a:sym typeface="+mn-lt"/>
              </a:rPr>
              <a:t>基于“</a:t>
            </a:r>
            <a:r>
              <a:rPr lang="zh-CN" altLang="en-US" dirty="0">
                <a:cs typeface="+mn-ea"/>
                <a:sym typeface="+mn-lt"/>
              </a:rPr>
              <a:t>一个平台，两个体系的数据中台建设体系” </a:t>
            </a:r>
            <a:r>
              <a:rPr lang="zh-CN" altLang="en-US" dirty="0" smtClean="0">
                <a:cs typeface="+mn-ea"/>
                <a:sym typeface="+mn-lt"/>
              </a:rPr>
              <a:t>进行数据中台建设</a:t>
            </a:r>
            <a:endParaRPr lang="zh-CN" altLang="en-US" dirty="0">
              <a:cs typeface="+mn-ea"/>
              <a:sym typeface="+mn-lt"/>
            </a:endParaRPr>
          </a:p>
        </p:txBody>
      </p:sp>
      <p:sp>
        <p:nvSpPr>
          <p:cNvPr id="73" name="圆角矩形 72">
            <a:extLst>
              <a:ext uri="{FF2B5EF4-FFF2-40B4-BE49-F238E27FC236}">
                <a16:creationId xmlns="" xmlns:a16="http://schemas.microsoft.com/office/drawing/2014/main" id="{34D91A88-1C8E-2449-BA94-892271416B0E}"/>
              </a:ext>
            </a:extLst>
          </p:cNvPr>
          <p:cNvSpPr/>
          <p:nvPr/>
        </p:nvSpPr>
        <p:spPr>
          <a:xfrm>
            <a:off x="9890228" y="1209077"/>
            <a:ext cx="847768" cy="1896630"/>
          </a:xfrm>
          <a:prstGeom prst="roundRect">
            <a:avLst/>
          </a:prstGeom>
          <a:solidFill>
            <a:schemeClr val="bg1"/>
          </a:solidFill>
          <a:ln>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kumimoji="1" lang="zh-CN" altLang="en-US" sz="1000" dirty="0">
                <a:solidFill>
                  <a:srgbClr val="FFC000">
                    <a:lumMod val="75000"/>
                  </a:srgbClr>
                </a:solidFill>
                <a:latin typeface="微软雅黑" panose="020B0503020204020204" pitchFamily="34" charset="-122"/>
                <a:ea typeface="微软雅黑" panose="020B0503020204020204" pitchFamily="34" charset="-122"/>
              </a:rPr>
              <a:t>数据安全</a:t>
            </a:r>
          </a:p>
        </p:txBody>
      </p:sp>
      <p:cxnSp>
        <p:nvCxnSpPr>
          <p:cNvPr id="74" name="曲线连接符 73">
            <a:extLst>
              <a:ext uri="{FF2B5EF4-FFF2-40B4-BE49-F238E27FC236}">
                <a16:creationId xmlns="" xmlns:a16="http://schemas.microsoft.com/office/drawing/2014/main" id="{58BFF8EA-D771-E040-8929-B656CAEB6EBF}"/>
              </a:ext>
            </a:extLst>
          </p:cNvPr>
          <p:cNvCxnSpPr>
            <a:stCxn id="139" idx="2"/>
            <a:endCxn id="197" idx="0"/>
          </p:cNvCxnSpPr>
          <p:nvPr/>
        </p:nvCxnSpPr>
        <p:spPr>
          <a:xfrm rot="16200000" flipH="1">
            <a:off x="5917975" y="2980931"/>
            <a:ext cx="3595886" cy="52177"/>
          </a:xfrm>
          <a:prstGeom prst="curvedConnector3">
            <a:avLst/>
          </a:prstGeom>
          <a:ln w="127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圆角矩形 74">
            <a:extLst>
              <a:ext uri="{FF2B5EF4-FFF2-40B4-BE49-F238E27FC236}">
                <a16:creationId xmlns="" xmlns:a16="http://schemas.microsoft.com/office/drawing/2014/main" id="{FB285CF4-F5ED-2A4C-A45C-A0B34F57765A}"/>
              </a:ext>
            </a:extLst>
          </p:cNvPr>
          <p:cNvSpPr/>
          <p:nvPr/>
        </p:nvSpPr>
        <p:spPr>
          <a:xfrm>
            <a:off x="253234" y="3649264"/>
            <a:ext cx="758733" cy="257775"/>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prstClr val="white"/>
                </a:solidFill>
                <a:latin typeface="微软雅黑" panose="020B0503020204020204" pitchFamily="34" charset="-122"/>
                <a:ea typeface="微软雅黑" panose="020B0503020204020204" pitchFamily="34" charset="-122"/>
              </a:rPr>
              <a:t>资产盘点</a:t>
            </a:r>
          </a:p>
        </p:txBody>
      </p:sp>
      <p:sp>
        <p:nvSpPr>
          <p:cNvPr id="76" name="圆角矩形 75">
            <a:extLst>
              <a:ext uri="{FF2B5EF4-FFF2-40B4-BE49-F238E27FC236}">
                <a16:creationId xmlns="" xmlns:a16="http://schemas.microsoft.com/office/drawing/2014/main" id="{5AEDB93B-D887-A142-8DF1-F34DE6B7F080}"/>
              </a:ext>
            </a:extLst>
          </p:cNvPr>
          <p:cNvSpPr/>
          <p:nvPr/>
        </p:nvSpPr>
        <p:spPr>
          <a:xfrm>
            <a:off x="253234" y="3068496"/>
            <a:ext cx="758733" cy="257775"/>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prstClr val="white"/>
                </a:solidFill>
                <a:latin typeface="微软雅黑" panose="020B0503020204020204" pitchFamily="34" charset="-122"/>
                <a:ea typeface="微软雅黑" panose="020B0503020204020204" pitchFamily="34" charset="-122"/>
              </a:rPr>
              <a:t>需求调研</a:t>
            </a:r>
          </a:p>
        </p:txBody>
      </p:sp>
      <p:sp>
        <p:nvSpPr>
          <p:cNvPr id="77" name="圆角矩形 76">
            <a:extLst>
              <a:ext uri="{FF2B5EF4-FFF2-40B4-BE49-F238E27FC236}">
                <a16:creationId xmlns="" xmlns:a16="http://schemas.microsoft.com/office/drawing/2014/main" id="{8D8AFE82-BF62-8143-B1FA-A973B5E49EEB}"/>
              </a:ext>
            </a:extLst>
          </p:cNvPr>
          <p:cNvSpPr/>
          <p:nvPr/>
        </p:nvSpPr>
        <p:spPr>
          <a:xfrm>
            <a:off x="167627" y="2914240"/>
            <a:ext cx="929946" cy="1159903"/>
          </a:xfrm>
          <a:prstGeom prst="roundRect">
            <a:avLst/>
          </a:prstGeom>
          <a:noFill/>
          <a:ln>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78" name="圆角矩形 77">
            <a:extLst>
              <a:ext uri="{FF2B5EF4-FFF2-40B4-BE49-F238E27FC236}">
                <a16:creationId xmlns="" xmlns:a16="http://schemas.microsoft.com/office/drawing/2014/main" id="{45400F85-05F4-1B4A-A7F0-EF4324EFE03E}"/>
              </a:ext>
            </a:extLst>
          </p:cNvPr>
          <p:cNvSpPr/>
          <p:nvPr/>
        </p:nvSpPr>
        <p:spPr>
          <a:xfrm>
            <a:off x="1260032" y="3370202"/>
            <a:ext cx="929946" cy="257775"/>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prstClr val="white"/>
                </a:solidFill>
                <a:latin typeface="微软雅黑" panose="020B0503020204020204" pitchFamily="34" charset="-122"/>
                <a:ea typeface="微软雅黑" panose="020B0503020204020204" pitchFamily="34" charset="-122"/>
              </a:rPr>
              <a:t>标准化文档</a:t>
            </a:r>
          </a:p>
        </p:txBody>
      </p:sp>
      <p:cxnSp>
        <p:nvCxnSpPr>
          <p:cNvPr id="79" name="直线箭头连接符 8">
            <a:extLst>
              <a:ext uri="{FF2B5EF4-FFF2-40B4-BE49-F238E27FC236}">
                <a16:creationId xmlns="" xmlns:a16="http://schemas.microsoft.com/office/drawing/2014/main" id="{D5C83EF1-7FA9-7241-8C95-47FB104F0947}"/>
              </a:ext>
            </a:extLst>
          </p:cNvPr>
          <p:cNvCxnSpPr>
            <a:cxnSpLocks/>
            <a:stCxn id="76" idx="2"/>
            <a:endCxn id="75" idx="0"/>
          </p:cNvCxnSpPr>
          <p:nvPr/>
        </p:nvCxnSpPr>
        <p:spPr>
          <a:xfrm>
            <a:off x="632601" y="3326271"/>
            <a:ext cx="0" cy="322993"/>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89" name="圆角矩形 88">
            <a:extLst>
              <a:ext uri="{FF2B5EF4-FFF2-40B4-BE49-F238E27FC236}">
                <a16:creationId xmlns="" xmlns:a16="http://schemas.microsoft.com/office/drawing/2014/main" id="{E2313459-7D29-3149-8DC0-162EF372F811}"/>
              </a:ext>
            </a:extLst>
          </p:cNvPr>
          <p:cNvSpPr/>
          <p:nvPr/>
        </p:nvSpPr>
        <p:spPr>
          <a:xfrm>
            <a:off x="3460395" y="1093461"/>
            <a:ext cx="765604" cy="25777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prstClr val="white"/>
                </a:solidFill>
                <a:latin typeface="微软雅黑" panose="020B0503020204020204" pitchFamily="34" charset="-122"/>
                <a:ea typeface="微软雅黑" panose="020B0503020204020204" pitchFamily="34" charset="-122"/>
              </a:rPr>
              <a:t>指标标准</a:t>
            </a:r>
          </a:p>
        </p:txBody>
      </p:sp>
      <p:sp>
        <p:nvSpPr>
          <p:cNvPr id="90" name="圆角矩形 89">
            <a:extLst>
              <a:ext uri="{FF2B5EF4-FFF2-40B4-BE49-F238E27FC236}">
                <a16:creationId xmlns="" xmlns:a16="http://schemas.microsoft.com/office/drawing/2014/main" id="{82E0C403-61ED-994E-A1E2-858797259773}"/>
              </a:ext>
            </a:extLst>
          </p:cNvPr>
          <p:cNvSpPr/>
          <p:nvPr/>
        </p:nvSpPr>
        <p:spPr>
          <a:xfrm>
            <a:off x="2641307" y="1740506"/>
            <a:ext cx="765604" cy="25777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prstClr val="white"/>
                </a:solidFill>
                <a:latin typeface="微软雅黑" panose="020B0503020204020204" pitchFamily="34" charset="-122"/>
                <a:ea typeface="微软雅黑" panose="020B0503020204020204" pitchFamily="34" charset="-122"/>
              </a:rPr>
              <a:t>数据标准</a:t>
            </a:r>
          </a:p>
        </p:txBody>
      </p:sp>
      <p:sp>
        <p:nvSpPr>
          <p:cNvPr id="137" name="圆角矩形 136">
            <a:extLst>
              <a:ext uri="{FF2B5EF4-FFF2-40B4-BE49-F238E27FC236}">
                <a16:creationId xmlns="" xmlns:a16="http://schemas.microsoft.com/office/drawing/2014/main" id="{BD6F6665-2FE1-1D41-A2AD-0BC5973F0B44}"/>
              </a:ext>
            </a:extLst>
          </p:cNvPr>
          <p:cNvSpPr/>
          <p:nvPr/>
        </p:nvSpPr>
        <p:spPr>
          <a:xfrm>
            <a:off x="3345258" y="2118891"/>
            <a:ext cx="765604" cy="25777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prstClr val="white"/>
                </a:solidFill>
                <a:latin typeface="微软雅黑" panose="020B0503020204020204" pitchFamily="34" charset="-122"/>
                <a:ea typeface="微软雅黑" panose="020B0503020204020204" pitchFamily="34" charset="-122"/>
              </a:rPr>
              <a:t>字段标准</a:t>
            </a:r>
          </a:p>
        </p:txBody>
      </p:sp>
      <p:sp>
        <p:nvSpPr>
          <p:cNvPr id="139" name="圆角矩形 138">
            <a:extLst>
              <a:ext uri="{FF2B5EF4-FFF2-40B4-BE49-F238E27FC236}">
                <a16:creationId xmlns="" xmlns:a16="http://schemas.microsoft.com/office/drawing/2014/main" id="{A217D457-D042-1647-8FC7-30FF9F4D6FDB}"/>
              </a:ext>
            </a:extLst>
          </p:cNvPr>
          <p:cNvSpPr/>
          <p:nvPr/>
        </p:nvSpPr>
        <p:spPr>
          <a:xfrm>
            <a:off x="7307028" y="951302"/>
            <a:ext cx="765604" cy="257775"/>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prstClr val="white"/>
                </a:solidFill>
                <a:latin typeface="微软雅黑" panose="020B0503020204020204" pitchFamily="34" charset="-122"/>
                <a:ea typeface="微软雅黑" panose="020B0503020204020204" pitchFamily="34" charset="-122"/>
              </a:rPr>
              <a:t>模型设计</a:t>
            </a:r>
          </a:p>
        </p:txBody>
      </p:sp>
      <p:sp>
        <p:nvSpPr>
          <p:cNvPr id="140" name="圆角矩形 139">
            <a:extLst>
              <a:ext uri="{FF2B5EF4-FFF2-40B4-BE49-F238E27FC236}">
                <a16:creationId xmlns="" xmlns:a16="http://schemas.microsoft.com/office/drawing/2014/main" id="{9C9EAD10-AAA3-784D-8627-87F64DE8F61D}"/>
              </a:ext>
            </a:extLst>
          </p:cNvPr>
          <p:cNvSpPr/>
          <p:nvPr/>
        </p:nvSpPr>
        <p:spPr>
          <a:xfrm>
            <a:off x="4609666" y="2239210"/>
            <a:ext cx="577482" cy="257775"/>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prstClr val="white"/>
                </a:solidFill>
                <a:latin typeface="微软雅黑" panose="020B0503020204020204" pitchFamily="34" charset="-122"/>
                <a:ea typeface="微软雅黑" panose="020B0503020204020204" pitchFamily="34" charset="-122"/>
              </a:rPr>
              <a:t>ODS</a:t>
            </a: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141" name="圆角矩形 140">
            <a:extLst>
              <a:ext uri="{FF2B5EF4-FFF2-40B4-BE49-F238E27FC236}">
                <a16:creationId xmlns="" xmlns:a16="http://schemas.microsoft.com/office/drawing/2014/main" id="{685BD60B-CA21-8042-81EC-51424B9D063D}"/>
              </a:ext>
            </a:extLst>
          </p:cNvPr>
          <p:cNvSpPr/>
          <p:nvPr/>
        </p:nvSpPr>
        <p:spPr>
          <a:xfrm>
            <a:off x="5221068" y="2241285"/>
            <a:ext cx="577482" cy="257775"/>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prstClr val="white"/>
                </a:solidFill>
                <a:latin typeface="微软雅黑" panose="020B0503020204020204" pitchFamily="34" charset="-122"/>
                <a:ea typeface="微软雅黑" panose="020B0503020204020204" pitchFamily="34" charset="-122"/>
              </a:rPr>
              <a:t>DWD</a:t>
            </a: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142" name="圆角矩形 141">
            <a:extLst>
              <a:ext uri="{FF2B5EF4-FFF2-40B4-BE49-F238E27FC236}">
                <a16:creationId xmlns="" xmlns:a16="http://schemas.microsoft.com/office/drawing/2014/main" id="{F67A15A4-280E-6E44-B0E3-D2CB4E14C76A}"/>
              </a:ext>
            </a:extLst>
          </p:cNvPr>
          <p:cNvSpPr/>
          <p:nvPr/>
        </p:nvSpPr>
        <p:spPr>
          <a:xfrm>
            <a:off x="5841566" y="2241284"/>
            <a:ext cx="577482" cy="257775"/>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prstClr val="white"/>
                </a:solidFill>
                <a:latin typeface="微软雅黑" panose="020B0503020204020204" pitchFamily="34" charset="-122"/>
                <a:ea typeface="微软雅黑" panose="020B0503020204020204" pitchFamily="34" charset="-122"/>
              </a:rPr>
              <a:t>DWS</a:t>
            </a: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143" name="圆角矩形 142">
            <a:extLst>
              <a:ext uri="{FF2B5EF4-FFF2-40B4-BE49-F238E27FC236}">
                <a16:creationId xmlns="" xmlns:a16="http://schemas.microsoft.com/office/drawing/2014/main" id="{85FE697F-8A8F-D940-9F9C-4C30D10DF478}"/>
              </a:ext>
            </a:extLst>
          </p:cNvPr>
          <p:cNvSpPr/>
          <p:nvPr/>
        </p:nvSpPr>
        <p:spPr>
          <a:xfrm>
            <a:off x="6462064" y="2249781"/>
            <a:ext cx="577482" cy="257775"/>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prstClr val="white"/>
                </a:solidFill>
                <a:latin typeface="微软雅黑" panose="020B0503020204020204" pitchFamily="34" charset="-122"/>
                <a:ea typeface="微软雅黑" panose="020B0503020204020204" pitchFamily="34" charset="-122"/>
              </a:rPr>
              <a:t>DM</a:t>
            </a: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144" name="圆角矩形 143">
            <a:extLst>
              <a:ext uri="{FF2B5EF4-FFF2-40B4-BE49-F238E27FC236}">
                <a16:creationId xmlns="" xmlns:a16="http://schemas.microsoft.com/office/drawing/2014/main" id="{DA555979-6FF7-1542-8F8E-A091B52A1B2F}"/>
              </a:ext>
            </a:extLst>
          </p:cNvPr>
          <p:cNvSpPr/>
          <p:nvPr/>
        </p:nvSpPr>
        <p:spPr>
          <a:xfrm>
            <a:off x="9935219" y="749481"/>
            <a:ext cx="765604" cy="25777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prstClr val="white"/>
                </a:solidFill>
                <a:latin typeface="微软雅黑" panose="020B0503020204020204" pitchFamily="34" charset="-122"/>
                <a:ea typeface="微软雅黑" panose="020B0503020204020204" pitchFamily="34" charset="-122"/>
              </a:rPr>
              <a:t>资产超市</a:t>
            </a:r>
          </a:p>
        </p:txBody>
      </p:sp>
      <p:sp>
        <p:nvSpPr>
          <p:cNvPr id="145" name="文本框 144">
            <a:extLst>
              <a:ext uri="{FF2B5EF4-FFF2-40B4-BE49-F238E27FC236}">
                <a16:creationId xmlns="" xmlns:a16="http://schemas.microsoft.com/office/drawing/2014/main" id="{8CD44475-5795-C047-B241-A346B7DCF045}"/>
              </a:ext>
            </a:extLst>
          </p:cNvPr>
          <p:cNvSpPr txBox="1"/>
          <p:nvPr/>
        </p:nvSpPr>
        <p:spPr>
          <a:xfrm>
            <a:off x="8741900" y="1286798"/>
            <a:ext cx="853119" cy="1938992"/>
          </a:xfrm>
          <a:prstGeom prst="rect">
            <a:avLst/>
          </a:prstGeom>
          <a:noFill/>
        </p:spPr>
        <p:txBody>
          <a:bodyPr wrap="none" rtlCol="0">
            <a:spAutoFit/>
          </a:bodyPr>
          <a:lstStyle/>
          <a:p>
            <a:r>
              <a:rPr kumimoji="1" lang="en-US" altLang="zh-CN" sz="1000" dirty="0">
                <a:solidFill>
                  <a:srgbClr val="44546A"/>
                </a:solidFill>
                <a:latin typeface="微软雅黑" panose="020B0503020204020204" pitchFamily="34" charset="-122"/>
                <a:ea typeface="微软雅黑" panose="020B0503020204020204" pitchFamily="34" charset="-122"/>
              </a:rPr>
              <a:t>XX</a:t>
            </a:r>
            <a:r>
              <a:rPr kumimoji="1" lang="zh-CN" altLang="en-US" sz="1000" dirty="0">
                <a:solidFill>
                  <a:srgbClr val="44546A"/>
                </a:solidFill>
                <a:latin typeface="微软雅黑" panose="020B0503020204020204" pitchFamily="34" charset="-122"/>
                <a:ea typeface="微软雅黑" panose="020B0503020204020204" pitchFamily="34" charset="-122"/>
              </a:rPr>
              <a:t>主题域</a:t>
            </a:r>
            <a:endParaRPr kumimoji="1" lang="en-US" altLang="zh-CN" sz="1000" dirty="0">
              <a:solidFill>
                <a:srgbClr val="44546A"/>
              </a:solidFill>
              <a:latin typeface="微软雅黑" panose="020B0503020204020204" pitchFamily="34" charset="-122"/>
              <a:ea typeface="微软雅黑" panose="020B0503020204020204" pitchFamily="34" charset="-122"/>
            </a:endParaRPr>
          </a:p>
          <a:p>
            <a:r>
              <a:rPr kumimoji="1" lang="en-US" altLang="zh-CN" sz="1000" dirty="0">
                <a:solidFill>
                  <a:srgbClr val="44546A"/>
                </a:solidFill>
                <a:latin typeface="微软雅黑" panose="020B0503020204020204" pitchFamily="34" charset="-122"/>
                <a:ea typeface="微软雅黑" panose="020B0503020204020204" pitchFamily="34" charset="-122"/>
              </a:rPr>
              <a:t>--DWD</a:t>
            </a:r>
          </a:p>
          <a:p>
            <a:r>
              <a:rPr kumimoji="1" lang="en-US" altLang="zh-CN" sz="1000" dirty="0">
                <a:solidFill>
                  <a:srgbClr val="44546A"/>
                </a:solidFill>
                <a:latin typeface="微软雅黑" panose="020B0503020204020204" pitchFamily="34" charset="-122"/>
                <a:ea typeface="微软雅黑" panose="020B0503020204020204" pitchFamily="34" charset="-122"/>
              </a:rPr>
              <a:t>---</a:t>
            </a:r>
            <a:r>
              <a:rPr kumimoji="1" lang="zh-CN" altLang="en-US" sz="1000" dirty="0">
                <a:solidFill>
                  <a:srgbClr val="44546A"/>
                </a:solidFill>
                <a:latin typeface="微软雅黑" panose="020B0503020204020204" pitchFamily="34" charset="-122"/>
                <a:ea typeface="微软雅黑" panose="020B0503020204020204" pitchFamily="34" charset="-122"/>
              </a:rPr>
              <a:t>表</a:t>
            </a:r>
            <a:r>
              <a:rPr kumimoji="1" lang="en-US" altLang="zh-CN" sz="1000" dirty="0">
                <a:solidFill>
                  <a:srgbClr val="44546A"/>
                </a:solidFill>
                <a:latin typeface="微软雅黑" panose="020B0503020204020204" pitchFamily="34" charset="-122"/>
                <a:ea typeface="微软雅黑" panose="020B0503020204020204" pitchFamily="34" charset="-122"/>
              </a:rPr>
              <a:t>1</a:t>
            </a:r>
          </a:p>
          <a:p>
            <a:r>
              <a:rPr kumimoji="1" lang="en-US" altLang="zh-CN" sz="1000" dirty="0">
                <a:solidFill>
                  <a:srgbClr val="44546A"/>
                </a:solidFill>
                <a:latin typeface="微软雅黑" panose="020B0503020204020204" pitchFamily="34" charset="-122"/>
                <a:ea typeface="微软雅黑" panose="020B0503020204020204" pitchFamily="34" charset="-122"/>
              </a:rPr>
              <a:t>----</a:t>
            </a:r>
            <a:r>
              <a:rPr kumimoji="1" lang="zh-CN" altLang="en-US" sz="1000" dirty="0">
                <a:solidFill>
                  <a:srgbClr val="44546A"/>
                </a:solidFill>
                <a:latin typeface="微软雅黑" panose="020B0503020204020204" pitchFamily="34" charset="-122"/>
                <a:ea typeface="微软雅黑" panose="020B0503020204020204" pitchFamily="34" charset="-122"/>
              </a:rPr>
              <a:t>字段</a:t>
            </a:r>
            <a:r>
              <a:rPr kumimoji="1" lang="en-US" altLang="zh-CN" sz="1000" dirty="0">
                <a:solidFill>
                  <a:srgbClr val="44546A"/>
                </a:solidFill>
                <a:latin typeface="微软雅黑" panose="020B0503020204020204" pitchFamily="34" charset="-122"/>
                <a:ea typeface="微软雅黑" panose="020B0503020204020204" pitchFamily="34" charset="-122"/>
              </a:rPr>
              <a:t>1</a:t>
            </a:r>
          </a:p>
          <a:p>
            <a:r>
              <a:rPr kumimoji="1" lang="en-US" altLang="zh-CN" sz="1000" dirty="0">
                <a:solidFill>
                  <a:srgbClr val="44546A"/>
                </a:solidFill>
                <a:latin typeface="微软雅黑" panose="020B0503020204020204" pitchFamily="34" charset="-122"/>
                <a:ea typeface="微软雅黑" panose="020B0503020204020204" pitchFamily="34" charset="-122"/>
              </a:rPr>
              <a:t>----</a:t>
            </a:r>
            <a:r>
              <a:rPr kumimoji="1" lang="zh-CN" altLang="en-US" sz="1000" dirty="0">
                <a:solidFill>
                  <a:srgbClr val="44546A"/>
                </a:solidFill>
                <a:latin typeface="微软雅黑" panose="020B0503020204020204" pitchFamily="34" charset="-122"/>
                <a:ea typeface="微软雅黑" panose="020B0503020204020204" pitchFamily="34" charset="-122"/>
              </a:rPr>
              <a:t>字段</a:t>
            </a:r>
            <a:r>
              <a:rPr kumimoji="1" lang="en-US" altLang="zh-CN" sz="1000" dirty="0">
                <a:solidFill>
                  <a:srgbClr val="44546A"/>
                </a:solidFill>
                <a:latin typeface="微软雅黑" panose="020B0503020204020204" pitchFamily="34" charset="-122"/>
                <a:ea typeface="微软雅黑" panose="020B0503020204020204" pitchFamily="34" charset="-122"/>
              </a:rPr>
              <a:t>2</a:t>
            </a:r>
          </a:p>
          <a:p>
            <a:r>
              <a:rPr kumimoji="1" lang="en-US" altLang="zh-CN" sz="1000" dirty="0">
                <a:solidFill>
                  <a:srgbClr val="44546A"/>
                </a:solidFill>
                <a:latin typeface="微软雅黑" panose="020B0503020204020204" pitchFamily="34" charset="-122"/>
                <a:ea typeface="微软雅黑" panose="020B0503020204020204" pitchFamily="34" charset="-122"/>
              </a:rPr>
              <a:t>--DWS</a:t>
            </a:r>
          </a:p>
          <a:p>
            <a:r>
              <a:rPr kumimoji="1" lang="en-US" altLang="zh-CN" sz="1000" dirty="0">
                <a:solidFill>
                  <a:srgbClr val="44546A"/>
                </a:solidFill>
                <a:latin typeface="微软雅黑" panose="020B0503020204020204" pitchFamily="34" charset="-122"/>
                <a:ea typeface="微软雅黑" panose="020B0503020204020204" pitchFamily="34" charset="-122"/>
              </a:rPr>
              <a:t>---</a:t>
            </a:r>
            <a:r>
              <a:rPr kumimoji="1" lang="zh-CN" altLang="en-US" sz="1000" dirty="0">
                <a:solidFill>
                  <a:srgbClr val="44546A"/>
                </a:solidFill>
                <a:latin typeface="微软雅黑" panose="020B0503020204020204" pitchFamily="34" charset="-122"/>
                <a:ea typeface="微软雅黑" panose="020B0503020204020204" pitchFamily="34" charset="-122"/>
              </a:rPr>
              <a:t>表</a:t>
            </a:r>
            <a:r>
              <a:rPr kumimoji="1" lang="en-US" altLang="zh-CN" sz="1000" dirty="0">
                <a:solidFill>
                  <a:srgbClr val="44546A"/>
                </a:solidFill>
                <a:latin typeface="微软雅黑" panose="020B0503020204020204" pitchFamily="34" charset="-122"/>
                <a:ea typeface="微软雅黑" panose="020B0503020204020204" pitchFamily="34" charset="-122"/>
              </a:rPr>
              <a:t>2</a:t>
            </a:r>
          </a:p>
          <a:p>
            <a:r>
              <a:rPr kumimoji="1" lang="en-US" altLang="zh-CN" sz="1000" dirty="0">
                <a:solidFill>
                  <a:srgbClr val="44546A"/>
                </a:solidFill>
                <a:latin typeface="微软雅黑" panose="020B0503020204020204" pitchFamily="34" charset="-122"/>
                <a:ea typeface="微软雅黑" panose="020B0503020204020204" pitchFamily="34" charset="-122"/>
              </a:rPr>
              <a:t>----</a:t>
            </a:r>
            <a:r>
              <a:rPr kumimoji="1" lang="zh-CN" altLang="en-US" sz="1000" dirty="0">
                <a:solidFill>
                  <a:srgbClr val="44546A"/>
                </a:solidFill>
                <a:latin typeface="微软雅黑" panose="020B0503020204020204" pitchFamily="34" charset="-122"/>
                <a:ea typeface="微软雅黑" panose="020B0503020204020204" pitchFamily="34" charset="-122"/>
              </a:rPr>
              <a:t>字段</a:t>
            </a:r>
            <a:r>
              <a:rPr kumimoji="1" lang="en-US" altLang="zh-CN" sz="1000" dirty="0">
                <a:solidFill>
                  <a:srgbClr val="44546A"/>
                </a:solidFill>
                <a:latin typeface="微软雅黑" panose="020B0503020204020204" pitchFamily="34" charset="-122"/>
                <a:ea typeface="微软雅黑" panose="020B0503020204020204" pitchFamily="34" charset="-122"/>
              </a:rPr>
              <a:t>1</a:t>
            </a:r>
          </a:p>
          <a:p>
            <a:r>
              <a:rPr kumimoji="1" lang="en-US" altLang="zh-CN" sz="1000" dirty="0">
                <a:solidFill>
                  <a:srgbClr val="44546A"/>
                </a:solidFill>
                <a:latin typeface="微软雅黑" panose="020B0503020204020204" pitchFamily="34" charset="-122"/>
                <a:ea typeface="微软雅黑" panose="020B0503020204020204" pitchFamily="34" charset="-122"/>
              </a:rPr>
              <a:t>--DM</a:t>
            </a:r>
          </a:p>
          <a:p>
            <a:r>
              <a:rPr kumimoji="1" lang="en-US" altLang="zh-CN" sz="1000" dirty="0">
                <a:solidFill>
                  <a:srgbClr val="44546A"/>
                </a:solidFill>
                <a:latin typeface="微软雅黑" panose="020B0503020204020204" pitchFamily="34" charset="-122"/>
                <a:ea typeface="微软雅黑" panose="020B0503020204020204" pitchFamily="34" charset="-122"/>
              </a:rPr>
              <a:t>-- </a:t>
            </a:r>
            <a:r>
              <a:rPr kumimoji="1" lang="zh-CN" altLang="en-US" sz="1000" dirty="0">
                <a:solidFill>
                  <a:srgbClr val="44546A"/>
                </a:solidFill>
                <a:latin typeface="微软雅黑" panose="020B0503020204020204" pitchFamily="34" charset="-122"/>
                <a:ea typeface="微软雅黑" panose="020B0503020204020204" pitchFamily="34" charset="-122"/>
              </a:rPr>
              <a:t>模型</a:t>
            </a:r>
            <a:r>
              <a:rPr kumimoji="1" lang="en-US" altLang="zh-CN" sz="1000" dirty="0">
                <a:solidFill>
                  <a:srgbClr val="44546A"/>
                </a:solidFill>
                <a:latin typeface="微软雅黑" panose="020B0503020204020204" pitchFamily="34" charset="-122"/>
                <a:ea typeface="微软雅黑" panose="020B0503020204020204" pitchFamily="34" charset="-122"/>
              </a:rPr>
              <a:t>1</a:t>
            </a:r>
          </a:p>
          <a:p>
            <a:r>
              <a:rPr kumimoji="1" lang="en-US" altLang="zh-CN" sz="1000" dirty="0">
                <a:solidFill>
                  <a:srgbClr val="44546A"/>
                </a:solidFill>
                <a:latin typeface="微软雅黑" panose="020B0503020204020204" pitchFamily="34" charset="-122"/>
                <a:ea typeface="微软雅黑" panose="020B0503020204020204" pitchFamily="34" charset="-122"/>
              </a:rPr>
              <a:t>------</a:t>
            </a:r>
            <a:r>
              <a:rPr kumimoji="1" lang="zh-CN" altLang="en-US" sz="1000" dirty="0">
                <a:solidFill>
                  <a:srgbClr val="44546A"/>
                </a:solidFill>
                <a:latin typeface="微软雅黑" panose="020B0503020204020204" pitchFamily="34" charset="-122"/>
                <a:ea typeface="微软雅黑" panose="020B0503020204020204" pitchFamily="34" charset="-122"/>
              </a:rPr>
              <a:t>维度</a:t>
            </a:r>
            <a:r>
              <a:rPr kumimoji="1" lang="en-US" altLang="zh-CN" sz="1000" dirty="0">
                <a:solidFill>
                  <a:srgbClr val="44546A"/>
                </a:solidFill>
                <a:latin typeface="微软雅黑" panose="020B0503020204020204" pitchFamily="34" charset="-122"/>
                <a:ea typeface="微软雅黑" panose="020B0503020204020204" pitchFamily="34" charset="-122"/>
              </a:rPr>
              <a:t>1</a:t>
            </a:r>
          </a:p>
          <a:p>
            <a:r>
              <a:rPr kumimoji="1" lang="en-US" altLang="zh-CN" sz="1000" dirty="0">
                <a:solidFill>
                  <a:srgbClr val="44546A"/>
                </a:solidFill>
                <a:latin typeface="微软雅黑" panose="020B0503020204020204" pitchFamily="34" charset="-122"/>
                <a:ea typeface="微软雅黑" panose="020B0503020204020204" pitchFamily="34" charset="-122"/>
              </a:rPr>
              <a:t>------</a:t>
            </a:r>
            <a:r>
              <a:rPr kumimoji="1" lang="zh-CN" altLang="en-US" sz="1000" dirty="0">
                <a:solidFill>
                  <a:srgbClr val="44546A"/>
                </a:solidFill>
                <a:latin typeface="微软雅黑" panose="020B0503020204020204" pitchFamily="34" charset="-122"/>
                <a:ea typeface="微软雅黑" panose="020B0503020204020204" pitchFamily="34" charset="-122"/>
              </a:rPr>
              <a:t>指标</a:t>
            </a:r>
            <a:r>
              <a:rPr kumimoji="1" lang="en-US" altLang="zh-CN" sz="1000" dirty="0">
                <a:solidFill>
                  <a:srgbClr val="44546A"/>
                </a:solidFill>
                <a:latin typeface="微软雅黑" panose="020B0503020204020204" pitchFamily="34" charset="-122"/>
                <a:ea typeface="微软雅黑" panose="020B0503020204020204" pitchFamily="34" charset="-122"/>
              </a:rPr>
              <a:t>1</a:t>
            </a:r>
            <a:endParaRPr kumimoji="1" lang="zh-CN" altLang="en-US" sz="1000" dirty="0">
              <a:solidFill>
                <a:srgbClr val="44546A"/>
              </a:solidFill>
              <a:latin typeface="微软雅黑" panose="020B0503020204020204" pitchFamily="34" charset="-122"/>
              <a:ea typeface="微软雅黑" panose="020B0503020204020204" pitchFamily="34" charset="-122"/>
            </a:endParaRPr>
          </a:p>
        </p:txBody>
      </p:sp>
      <p:sp>
        <p:nvSpPr>
          <p:cNvPr id="146" name="圆角矩形 145">
            <a:extLst>
              <a:ext uri="{FF2B5EF4-FFF2-40B4-BE49-F238E27FC236}">
                <a16:creationId xmlns="" xmlns:a16="http://schemas.microsoft.com/office/drawing/2014/main" id="{F82A7F85-C239-8B41-82A9-D157762ADD33}"/>
              </a:ext>
            </a:extLst>
          </p:cNvPr>
          <p:cNvSpPr/>
          <p:nvPr/>
        </p:nvSpPr>
        <p:spPr>
          <a:xfrm>
            <a:off x="9934973" y="1307458"/>
            <a:ext cx="765604" cy="257775"/>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prstClr val="white"/>
                </a:solidFill>
                <a:latin typeface="微软雅黑" panose="020B0503020204020204" pitchFamily="34" charset="-122"/>
                <a:ea typeface="微软雅黑" panose="020B0503020204020204" pitchFamily="34" charset="-122"/>
              </a:rPr>
              <a:t>模型资产</a:t>
            </a:r>
          </a:p>
        </p:txBody>
      </p:sp>
      <p:sp>
        <p:nvSpPr>
          <p:cNvPr id="147" name="圆角矩形 146">
            <a:extLst>
              <a:ext uri="{FF2B5EF4-FFF2-40B4-BE49-F238E27FC236}">
                <a16:creationId xmlns="" xmlns:a16="http://schemas.microsoft.com/office/drawing/2014/main" id="{F7BAFFC6-7194-8241-8198-A6C3EDB54BE9}"/>
              </a:ext>
            </a:extLst>
          </p:cNvPr>
          <p:cNvSpPr/>
          <p:nvPr/>
        </p:nvSpPr>
        <p:spPr>
          <a:xfrm>
            <a:off x="9934973" y="2320970"/>
            <a:ext cx="765604" cy="257775"/>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prstClr val="white"/>
                </a:solidFill>
                <a:latin typeface="微软雅黑" panose="020B0503020204020204" pitchFamily="34" charset="-122"/>
                <a:ea typeface="微软雅黑" panose="020B0503020204020204" pitchFamily="34" charset="-122"/>
              </a:rPr>
              <a:t>数据资产</a:t>
            </a:r>
          </a:p>
        </p:txBody>
      </p:sp>
      <p:sp>
        <p:nvSpPr>
          <p:cNvPr id="148" name="圆角矩形 147">
            <a:extLst>
              <a:ext uri="{FF2B5EF4-FFF2-40B4-BE49-F238E27FC236}">
                <a16:creationId xmlns="" xmlns:a16="http://schemas.microsoft.com/office/drawing/2014/main" id="{639C2428-E533-BD4C-8809-8493F3E0B576}"/>
              </a:ext>
            </a:extLst>
          </p:cNvPr>
          <p:cNvSpPr/>
          <p:nvPr/>
        </p:nvSpPr>
        <p:spPr>
          <a:xfrm>
            <a:off x="11216686" y="2219104"/>
            <a:ext cx="765604" cy="3456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prstClr val="white"/>
                </a:solidFill>
                <a:latin typeface="微软雅黑" panose="020B0503020204020204" pitchFamily="34" charset="-122"/>
                <a:ea typeface="微软雅黑" panose="020B0503020204020204" pitchFamily="34" charset="-122"/>
              </a:rPr>
              <a:t>自助分析</a:t>
            </a:r>
          </a:p>
        </p:txBody>
      </p:sp>
      <p:sp>
        <p:nvSpPr>
          <p:cNvPr id="149" name="圆角矩形 148">
            <a:extLst>
              <a:ext uri="{FF2B5EF4-FFF2-40B4-BE49-F238E27FC236}">
                <a16:creationId xmlns="" xmlns:a16="http://schemas.microsoft.com/office/drawing/2014/main" id="{5E1D74CE-FB80-6841-958A-A491EDB5445A}"/>
              </a:ext>
            </a:extLst>
          </p:cNvPr>
          <p:cNvSpPr/>
          <p:nvPr/>
        </p:nvSpPr>
        <p:spPr>
          <a:xfrm>
            <a:off x="11216686" y="2998181"/>
            <a:ext cx="765604" cy="3456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prstClr val="white"/>
                </a:solidFill>
                <a:latin typeface="微软雅黑" panose="020B0503020204020204" pitchFamily="34" charset="-122"/>
                <a:ea typeface="微软雅黑" panose="020B0503020204020204" pitchFamily="34" charset="-122"/>
              </a:rPr>
              <a:t>数据查询</a:t>
            </a:r>
          </a:p>
        </p:txBody>
      </p:sp>
      <p:sp>
        <p:nvSpPr>
          <p:cNvPr id="150" name="圆角矩形 149">
            <a:extLst>
              <a:ext uri="{FF2B5EF4-FFF2-40B4-BE49-F238E27FC236}">
                <a16:creationId xmlns="" xmlns:a16="http://schemas.microsoft.com/office/drawing/2014/main" id="{B6C845BD-4887-D943-AF28-684EAB4F3C4C}"/>
              </a:ext>
            </a:extLst>
          </p:cNvPr>
          <p:cNvSpPr/>
          <p:nvPr/>
        </p:nvSpPr>
        <p:spPr>
          <a:xfrm>
            <a:off x="11216686" y="3501962"/>
            <a:ext cx="765604" cy="3456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prstClr val="white"/>
                </a:solidFill>
                <a:latin typeface="微软雅黑" panose="020B0503020204020204" pitchFamily="34" charset="-122"/>
                <a:ea typeface="微软雅黑" panose="020B0503020204020204" pitchFamily="34" charset="-122"/>
              </a:rPr>
              <a:t>数据下载</a:t>
            </a:r>
          </a:p>
        </p:txBody>
      </p:sp>
      <p:sp>
        <p:nvSpPr>
          <p:cNvPr id="151" name="two-databases_51333">
            <a:extLst>
              <a:ext uri="{FF2B5EF4-FFF2-40B4-BE49-F238E27FC236}">
                <a16:creationId xmlns="" xmlns:a16="http://schemas.microsoft.com/office/drawing/2014/main" id="{3A17ACCD-1A84-8B4B-81A2-A525F0986CDC}"/>
              </a:ext>
            </a:extLst>
          </p:cNvPr>
          <p:cNvSpPr>
            <a:spLocks noChangeAspect="1"/>
          </p:cNvSpPr>
          <p:nvPr/>
        </p:nvSpPr>
        <p:spPr>
          <a:xfrm>
            <a:off x="1937407" y="4278778"/>
            <a:ext cx="267800" cy="257775"/>
          </a:xfrm>
          <a:custGeom>
            <a:avLst/>
            <a:gdLst>
              <a:gd name="connsiteX0" fmla="*/ 229534 w 596711"/>
              <a:gd name="connsiteY0" fmla="*/ 417307 h 574373"/>
              <a:gd name="connsiteX1" fmla="*/ 413123 w 596711"/>
              <a:gd name="connsiteY1" fmla="*/ 478892 h 574373"/>
              <a:gd name="connsiteX2" fmla="*/ 595755 w 596711"/>
              <a:gd name="connsiteY2" fmla="*/ 417307 h 574373"/>
              <a:gd name="connsiteX3" fmla="*/ 596711 w 596711"/>
              <a:gd name="connsiteY3" fmla="*/ 422081 h 574373"/>
              <a:gd name="connsiteX4" fmla="*/ 596711 w 596711"/>
              <a:gd name="connsiteY4" fmla="*/ 507537 h 574373"/>
              <a:gd name="connsiteX5" fmla="*/ 413123 w 596711"/>
              <a:gd name="connsiteY5" fmla="*/ 574373 h 574373"/>
              <a:gd name="connsiteX6" fmla="*/ 229534 w 596711"/>
              <a:gd name="connsiteY6" fmla="*/ 507537 h 574373"/>
              <a:gd name="connsiteX7" fmla="*/ 229534 w 596711"/>
              <a:gd name="connsiteY7" fmla="*/ 422081 h 574373"/>
              <a:gd name="connsiteX8" fmla="*/ 229534 w 596711"/>
              <a:gd name="connsiteY8" fmla="*/ 287877 h 574373"/>
              <a:gd name="connsiteX9" fmla="*/ 413123 w 596711"/>
              <a:gd name="connsiteY9" fmla="*/ 349963 h 574373"/>
              <a:gd name="connsiteX10" fmla="*/ 595755 w 596711"/>
              <a:gd name="connsiteY10" fmla="*/ 287877 h 574373"/>
              <a:gd name="connsiteX11" fmla="*/ 596711 w 596711"/>
              <a:gd name="connsiteY11" fmla="*/ 293130 h 574373"/>
              <a:gd name="connsiteX12" fmla="*/ 596711 w 596711"/>
              <a:gd name="connsiteY12" fmla="*/ 378618 h 574373"/>
              <a:gd name="connsiteX13" fmla="*/ 413123 w 596711"/>
              <a:gd name="connsiteY13" fmla="*/ 445480 h 574373"/>
              <a:gd name="connsiteX14" fmla="*/ 229534 w 596711"/>
              <a:gd name="connsiteY14" fmla="*/ 378618 h 574373"/>
              <a:gd name="connsiteX15" fmla="*/ 229534 w 596711"/>
              <a:gd name="connsiteY15" fmla="*/ 293130 h 574373"/>
              <a:gd name="connsiteX16" fmla="*/ 0 w 596711"/>
              <a:gd name="connsiteY16" fmla="*/ 287877 h 574373"/>
              <a:gd name="connsiteX17" fmla="*/ 183584 w 596711"/>
              <a:gd name="connsiteY17" fmla="*/ 349492 h 574373"/>
              <a:gd name="connsiteX18" fmla="*/ 203663 w 596711"/>
              <a:gd name="connsiteY18" fmla="*/ 349015 h 574373"/>
              <a:gd name="connsiteX19" fmla="*/ 203663 w 596711"/>
              <a:gd name="connsiteY19" fmla="*/ 373852 h 574373"/>
              <a:gd name="connsiteX20" fmla="*/ 203663 w 596711"/>
              <a:gd name="connsiteY20" fmla="*/ 444542 h 574373"/>
              <a:gd name="connsiteX21" fmla="*/ 183584 w 596711"/>
              <a:gd name="connsiteY21" fmla="*/ 445020 h 574373"/>
              <a:gd name="connsiteX22" fmla="*/ 0 w 596711"/>
              <a:gd name="connsiteY22" fmla="*/ 378151 h 574373"/>
              <a:gd name="connsiteX23" fmla="*/ 0 w 596711"/>
              <a:gd name="connsiteY23" fmla="*/ 292653 h 574373"/>
              <a:gd name="connsiteX24" fmla="*/ 0 w 596711"/>
              <a:gd name="connsiteY24" fmla="*/ 158524 h 574373"/>
              <a:gd name="connsiteX25" fmla="*/ 183584 w 596711"/>
              <a:gd name="connsiteY25" fmla="*/ 220580 h 574373"/>
              <a:gd name="connsiteX26" fmla="*/ 203663 w 596711"/>
              <a:gd name="connsiteY26" fmla="*/ 220103 h 574373"/>
              <a:gd name="connsiteX27" fmla="*/ 203663 w 596711"/>
              <a:gd name="connsiteY27" fmla="*/ 315574 h 574373"/>
              <a:gd name="connsiteX28" fmla="*/ 183584 w 596711"/>
              <a:gd name="connsiteY28" fmla="*/ 316051 h 574373"/>
              <a:gd name="connsiteX29" fmla="*/ 0 w 596711"/>
              <a:gd name="connsiteY29" fmla="*/ 249221 h 574373"/>
              <a:gd name="connsiteX30" fmla="*/ 0 w 596711"/>
              <a:gd name="connsiteY30" fmla="*/ 163775 h 574373"/>
              <a:gd name="connsiteX31" fmla="*/ 413123 w 596711"/>
              <a:gd name="connsiteY31" fmla="*/ 129353 h 574373"/>
              <a:gd name="connsiteX32" fmla="*/ 596711 w 596711"/>
              <a:gd name="connsiteY32" fmla="*/ 196204 h 574373"/>
              <a:gd name="connsiteX33" fmla="*/ 596711 w 596711"/>
              <a:gd name="connsiteY33" fmla="*/ 251118 h 574373"/>
              <a:gd name="connsiteX34" fmla="*/ 413123 w 596711"/>
              <a:gd name="connsiteY34" fmla="*/ 317970 h 574373"/>
              <a:gd name="connsiteX35" fmla="*/ 229534 w 596711"/>
              <a:gd name="connsiteY35" fmla="*/ 251118 h 574373"/>
              <a:gd name="connsiteX36" fmla="*/ 229534 w 596711"/>
              <a:gd name="connsiteY36" fmla="*/ 196204 h 574373"/>
              <a:gd name="connsiteX37" fmla="*/ 413123 w 596711"/>
              <a:gd name="connsiteY37" fmla="*/ 129353 h 574373"/>
              <a:gd name="connsiteX38" fmla="*/ 183589 w 596711"/>
              <a:gd name="connsiteY38" fmla="*/ 0 h 574373"/>
              <a:gd name="connsiteX39" fmla="*/ 367177 w 596711"/>
              <a:gd name="connsiteY39" fmla="*/ 66851 h 574373"/>
              <a:gd name="connsiteX40" fmla="*/ 367177 w 596711"/>
              <a:gd name="connsiteY40" fmla="*/ 105530 h 574373"/>
              <a:gd name="connsiteX41" fmla="*/ 204147 w 596711"/>
              <a:gd name="connsiteY41" fmla="*/ 188139 h 574373"/>
              <a:gd name="connsiteX42" fmla="*/ 183589 w 596711"/>
              <a:gd name="connsiteY42" fmla="*/ 188617 h 574373"/>
              <a:gd name="connsiteX43" fmla="*/ 0 w 596711"/>
              <a:gd name="connsiteY43" fmla="*/ 121765 h 574373"/>
              <a:gd name="connsiteX44" fmla="*/ 0 w 596711"/>
              <a:gd name="connsiteY44" fmla="*/ 66851 h 574373"/>
              <a:gd name="connsiteX45" fmla="*/ 183589 w 596711"/>
              <a:gd name="connsiteY45" fmla="*/ 0 h 574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96711" h="574373">
                <a:moveTo>
                  <a:pt x="229534" y="417307"/>
                </a:moveTo>
                <a:cubicBezTo>
                  <a:pt x="236705" y="451680"/>
                  <a:pt x="316547" y="478892"/>
                  <a:pt x="413123" y="478892"/>
                </a:cubicBezTo>
                <a:cubicBezTo>
                  <a:pt x="509698" y="478892"/>
                  <a:pt x="589061" y="451680"/>
                  <a:pt x="595755" y="417307"/>
                </a:cubicBezTo>
                <a:cubicBezTo>
                  <a:pt x="596233" y="418739"/>
                  <a:pt x="596711" y="420172"/>
                  <a:pt x="596711" y="422081"/>
                </a:cubicBezTo>
                <a:lnTo>
                  <a:pt x="596711" y="507537"/>
                </a:lnTo>
                <a:cubicBezTo>
                  <a:pt x="596711" y="544774"/>
                  <a:pt x="514479" y="574373"/>
                  <a:pt x="413123" y="574373"/>
                </a:cubicBezTo>
                <a:cubicBezTo>
                  <a:pt x="311766" y="574373"/>
                  <a:pt x="229534" y="544774"/>
                  <a:pt x="229534" y="507537"/>
                </a:cubicBezTo>
                <a:lnTo>
                  <a:pt x="229534" y="422081"/>
                </a:lnTo>
                <a:close/>
                <a:moveTo>
                  <a:pt x="229534" y="287877"/>
                </a:moveTo>
                <a:cubicBezTo>
                  <a:pt x="236705" y="322741"/>
                  <a:pt x="316547" y="349963"/>
                  <a:pt x="413123" y="349963"/>
                </a:cubicBezTo>
                <a:cubicBezTo>
                  <a:pt x="509698" y="349963"/>
                  <a:pt x="589061" y="322741"/>
                  <a:pt x="595755" y="287877"/>
                </a:cubicBezTo>
                <a:cubicBezTo>
                  <a:pt x="596233" y="289787"/>
                  <a:pt x="596711" y="291220"/>
                  <a:pt x="596711" y="293130"/>
                </a:cubicBezTo>
                <a:lnTo>
                  <a:pt x="596711" y="378618"/>
                </a:lnTo>
                <a:cubicBezTo>
                  <a:pt x="596711" y="415392"/>
                  <a:pt x="514479" y="445480"/>
                  <a:pt x="413123" y="445480"/>
                </a:cubicBezTo>
                <a:cubicBezTo>
                  <a:pt x="311766" y="445480"/>
                  <a:pt x="229534" y="415392"/>
                  <a:pt x="229534" y="378618"/>
                </a:cubicBezTo>
                <a:lnTo>
                  <a:pt x="229534" y="293130"/>
                </a:lnTo>
                <a:close/>
                <a:moveTo>
                  <a:pt x="0" y="287877"/>
                </a:moveTo>
                <a:cubicBezTo>
                  <a:pt x="7171" y="322267"/>
                  <a:pt x="86533" y="349492"/>
                  <a:pt x="183584" y="349492"/>
                </a:cubicBezTo>
                <a:cubicBezTo>
                  <a:pt x="190277" y="349492"/>
                  <a:pt x="196970" y="349492"/>
                  <a:pt x="203663" y="349015"/>
                </a:cubicBezTo>
                <a:lnTo>
                  <a:pt x="203663" y="373852"/>
                </a:lnTo>
                <a:lnTo>
                  <a:pt x="203663" y="444542"/>
                </a:lnTo>
                <a:cubicBezTo>
                  <a:pt x="196970" y="445020"/>
                  <a:pt x="190277" y="445020"/>
                  <a:pt x="183584" y="445020"/>
                </a:cubicBezTo>
                <a:cubicBezTo>
                  <a:pt x="82230" y="445020"/>
                  <a:pt x="0" y="414929"/>
                  <a:pt x="0" y="378151"/>
                </a:cubicBezTo>
                <a:lnTo>
                  <a:pt x="0" y="292653"/>
                </a:lnTo>
                <a:close/>
                <a:moveTo>
                  <a:pt x="0" y="158524"/>
                </a:moveTo>
                <a:cubicBezTo>
                  <a:pt x="7171" y="193371"/>
                  <a:pt x="86533" y="220580"/>
                  <a:pt x="183584" y="220580"/>
                </a:cubicBezTo>
                <a:cubicBezTo>
                  <a:pt x="190277" y="220580"/>
                  <a:pt x="196970" y="220580"/>
                  <a:pt x="203663" y="220103"/>
                </a:cubicBezTo>
                <a:lnTo>
                  <a:pt x="203663" y="315574"/>
                </a:lnTo>
                <a:cubicBezTo>
                  <a:pt x="196970" y="316051"/>
                  <a:pt x="190277" y="316051"/>
                  <a:pt x="183584" y="316051"/>
                </a:cubicBezTo>
                <a:cubicBezTo>
                  <a:pt x="82230" y="316051"/>
                  <a:pt x="0" y="285978"/>
                  <a:pt x="0" y="249221"/>
                </a:cubicBezTo>
                <a:lnTo>
                  <a:pt x="0" y="163775"/>
                </a:lnTo>
                <a:close/>
                <a:moveTo>
                  <a:pt x="413123" y="129353"/>
                </a:moveTo>
                <a:cubicBezTo>
                  <a:pt x="514479" y="129353"/>
                  <a:pt x="596711" y="159436"/>
                  <a:pt x="596711" y="196204"/>
                </a:cubicBezTo>
                <a:lnTo>
                  <a:pt x="596711" y="251118"/>
                </a:lnTo>
                <a:cubicBezTo>
                  <a:pt x="596711" y="288364"/>
                  <a:pt x="514479" y="317970"/>
                  <a:pt x="413123" y="317970"/>
                </a:cubicBezTo>
                <a:cubicBezTo>
                  <a:pt x="311766" y="317970"/>
                  <a:pt x="229534" y="288364"/>
                  <a:pt x="229534" y="251118"/>
                </a:cubicBezTo>
                <a:lnTo>
                  <a:pt x="229534" y="196204"/>
                </a:lnTo>
                <a:cubicBezTo>
                  <a:pt x="229534" y="159436"/>
                  <a:pt x="311766" y="129353"/>
                  <a:pt x="413123" y="129353"/>
                </a:cubicBezTo>
                <a:close/>
                <a:moveTo>
                  <a:pt x="183589" y="0"/>
                </a:moveTo>
                <a:cubicBezTo>
                  <a:pt x="284945" y="0"/>
                  <a:pt x="367177" y="30083"/>
                  <a:pt x="367177" y="66851"/>
                </a:cubicBezTo>
                <a:lnTo>
                  <a:pt x="367177" y="105530"/>
                </a:lnTo>
                <a:cubicBezTo>
                  <a:pt x="282554" y="112693"/>
                  <a:pt x="207493" y="140388"/>
                  <a:pt x="204147" y="188139"/>
                </a:cubicBezTo>
                <a:cubicBezTo>
                  <a:pt x="197453" y="188617"/>
                  <a:pt x="190282" y="188617"/>
                  <a:pt x="183589" y="188617"/>
                </a:cubicBezTo>
                <a:cubicBezTo>
                  <a:pt x="82232" y="188617"/>
                  <a:pt x="0" y="158534"/>
                  <a:pt x="0" y="121765"/>
                </a:cubicBezTo>
                <a:lnTo>
                  <a:pt x="0" y="66851"/>
                </a:lnTo>
                <a:cubicBezTo>
                  <a:pt x="0" y="30083"/>
                  <a:pt x="82232" y="0"/>
                  <a:pt x="18358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微软雅黑" panose="020B0503020204020204" pitchFamily="34" charset="-122"/>
              <a:ea typeface="微软雅黑" panose="020B0503020204020204" pitchFamily="34" charset="-122"/>
            </a:endParaRPr>
          </a:p>
        </p:txBody>
      </p:sp>
      <p:sp>
        <p:nvSpPr>
          <p:cNvPr id="152" name="iconfont-1025-740897">
            <a:extLst>
              <a:ext uri="{FF2B5EF4-FFF2-40B4-BE49-F238E27FC236}">
                <a16:creationId xmlns="" xmlns:a16="http://schemas.microsoft.com/office/drawing/2014/main" id="{8E8670C7-2FB2-F646-B8F9-6A84E6AD6E65}"/>
              </a:ext>
            </a:extLst>
          </p:cNvPr>
          <p:cNvSpPr>
            <a:spLocks noChangeAspect="1"/>
          </p:cNvSpPr>
          <p:nvPr/>
        </p:nvSpPr>
        <p:spPr>
          <a:xfrm>
            <a:off x="1922807" y="4871609"/>
            <a:ext cx="259380" cy="257775"/>
          </a:xfrm>
          <a:custGeom>
            <a:avLst/>
            <a:gdLst>
              <a:gd name="T0" fmla="*/ 11156 w 12453"/>
              <a:gd name="T1" fmla="*/ 8562 h 12377"/>
              <a:gd name="T2" fmla="*/ 8563 w 12453"/>
              <a:gd name="T3" fmla="*/ 8562 h 12377"/>
              <a:gd name="T4" fmla="*/ 8023 w 12453"/>
              <a:gd name="T5" fmla="*/ 7590 h 12377"/>
              <a:gd name="T6" fmla="*/ 5764 w 12453"/>
              <a:gd name="T7" fmla="*/ 8536 h 12377"/>
              <a:gd name="T8" fmla="*/ 6300 w 12453"/>
              <a:gd name="T9" fmla="*/ 9073 h 12377"/>
              <a:gd name="T10" fmla="*/ 5565 w 12453"/>
              <a:gd name="T11" fmla="*/ 11642 h 12377"/>
              <a:gd name="T12" fmla="*/ 2996 w 12453"/>
              <a:gd name="T13" fmla="*/ 12377 h 12377"/>
              <a:gd name="T14" fmla="*/ 1162 w 12453"/>
              <a:gd name="T15" fmla="*/ 10543 h 12377"/>
              <a:gd name="T16" fmla="*/ 1897 w 12453"/>
              <a:gd name="T17" fmla="*/ 7974 h 12377"/>
              <a:gd name="T18" fmla="*/ 4467 w 12453"/>
              <a:gd name="T19" fmla="*/ 7239 h 12377"/>
              <a:gd name="T20" fmla="*/ 5174 w 12453"/>
              <a:gd name="T21" fmla="*/ 7946 h 12377"/>
              <a:gd name="T22" fmla="*/ 7647 w 12453"/>
              <a:gd name="T23" fmla="*/ 6910 h 12377"/>
              <a:gd name="T24" fmla="*/ 7266 w 12453"/>
              <a:gd name="T25" fmla="*/ 6225 h 12377"/>
              <a:gd name="T26" fmla="*/ 7914 w 12453"/>
              <a:gd name="T27" fmla="*/ 5058 h 12377"/>
              <a:gd name="T28" fmla="*/ 7785 w 12453"/>
              <a:gd name="T29" fmla="*/ 5187 h 12377"/>
              <a:gd name="T30" fmla="*/ 4674 w 12453"/>
              <a:gd name="T31" fmla="*/ 3410 h 12377"/>
              <a:gd name="T32" fmla="*/ 4674 w 12453"/>
              <a:gd name="T33" fmla="*/ 3890 h 12377"/>
              <a:gd name="T34" fmla="*/ 2337 w 12453"/>
              <a:gd name="T35" fmla="*/ 5187 h 12377"/>
              <a:gd name="T36" fmla="*/ 0 w 12453"/>
              <a:gd name="T37" fmla="*/ 3890 h 12377"/>
              <a:gd name="T38" fmla="*/ 0 w 12453"/>
              <a:gd name="T39" fmla="*/ 1296 h 12377"/>
              <a:gd name="T40" fmla="*/ 2337 w 12453"/>
              <a:gd name="T41" fmla="*/ 0 h 12377"/>
              <a:gd name="T42" fmla="*/ 4674 w 12453"/>
              <a:gd name="T43" fmla="*/ 1296 h 12377"/>
              <a:gd name="T44" fmla="*/ 4674 w 12453"/>
              <a:gd name="T45" fmla="*/ 2492 h 12377"/>
              <a:gd name="T46" fmla="*/ 8173 w 12453"/>
              <a:gd name="T47" fmla="*/ 4590 h 12377"/>
              <a:gd name="T48" fmla="*/ 8563 w 12453"/>
              <a:gd name="T49" fmla="*/ 3888 h 12377"/>
              <a:gd name="T50" fmla="*/ 11157 w 12453"/>
              <a:gd name="T51" fmla="*/ 3888 h 12377"/>
              <a:gd name="T52" fmla="*/ 12453 w 12453"/>
              <a:gd name="T53" fmla="*/ 6225 h 12377"/>
              <a:gd name="T54" fmla="*/ 11157 w 12453"/>
              <a:gd name="T55" fmla="*/ 8562 h 12377"/>
              <a:gd name="T56" fmla="*/ 11156 w 12453"/>
              <a:gd name="T57" fmla="*/ 8562 h 12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453" h="12377">
                <a:moveTo>
                  <a:pt x="11156" y="8562"/>
                </a:moveTo>
                <a:lnTo>
                  <a:pt x="8563" y="8562"/>
                </a:lnTo>
                <a:lnTo>
                  <a:pt x="8023" y="7590"/>
                </a:lnTo>
                <a:lnTo>
                  <a:pt x="5764" y="8536"/>
                </a:lnTo>
                <a:lnTo>
                  <a:pt x="6300" y="9073"/>
                </a:lnTo>
                <a:lnTo>
                  <a:pt x="5565" y="11642"/>
                </a:lnTo>
                <a:lnTo>
                  <a:pt x="2996" y="12377"/>
                </a:lnTo>
                <a:lnTo>
                  <a:pt x="1162" y="10543"/>
                </a:lnTo>
                <a:lnTo>
                  <a:pt x="1897" y="7974"/>
                </a:lnTo>
                <a:lnTo>
                  <a:pt x="4467" y="7239"/>
                </a:lnTo>
                <a:lnTo>
                  <a:pt x="5174" y="7946"/>
                </a:lnTo>
                <a:lnTo>
                  <a:pt x="7647" y="6910"/>
                </a:lnTo>
                <a:lnTo>
                  <a:pt x="7266" y="6225"/>
                </a:lnTo>
                <a:lnTo>
                  <a:pt x="7914" y="5058"/>
                </a:lnTo>
                <a:lnTo>
                  <a:pt x="7785" y="5187"/>
                </a:lnTo>
                <a:lnTo>
                  <a:pt x="4674" y="3410"/>
                </a:lnTo>
                <a:lnTo>
                  <a:pt x="4674" y="3890"/>
                </a:lnTo>
                <a:lnTo>
                  <a:pt x="2337" y="5187"/>
                </a:lnTo>
                <a:lnTo>
                  <a:pt x="0" y="3890"/>
                </a:lnTo>
                <a:lnTo>
                  <a:pt x="0" y="1296"/>
                </a:lnTo>
                <a:lnTo>
                  <a:pt x="2337" y="0"/>
                </a:lnTo>
                <a:lnTo>
                  <a:pt x="4674" y="1296"/>
                </a:lnTo>
                <a:lnTo>
                  <a:pt x="4674" y="2492"/>
                </a:lnTo>
                <a:lnTo>
                  <a:pt x="8173" y="4590"/>
                </a:lnTo>
                <a:lnTo>
                  <a:pt x="8563" y="3888"/>
                </a:lnTo>
                <a:lnTo>
                  <a:pt x="11157" y="3888"/>
                </a:lnTo>
                <a:lnTo>
                  <a:pt x="12453" y="6225"/>
                </a:lnTo>
                <a:lnTo>
                  <a:pt x="11157" y="8562"/>
                </a:lnTo>
                <a:lnTo>
                  <a:pt x="11156" y="856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微软雅黑" panose="020B0503020204020204" pitchFamily="34" charset="-122"/>
              <a:ea typeface="微软雅黑" panose="020B0503020204020204" pitchFamily="34" charset="-122"/>
            </a:endParaRPr>
          </a:p>
        </p:txBody>
      </p:sp>
      <p:sp>
        <p:nvSpPr>
          <p:cNvPr id="153" name="iconfont-11253-5321591">
            <a:extLst>
              <a:ext uri="{FF2B5EF4-FFF2-40B4-BE49-F238E27FC236}">
                <a16:creationId xmlns="" xmlns:a16="http://schemas.microsoft.com/office/drawing/2014/main" id="{4ECACB2D-A205-B442-943B-B8B60D67B6C3}"/>
              </a:ext>
            </a:extLst>
          </p:cNvPr>
          <p:cNvSpPr>
            <a:spLocks noChangeAspect="1"/>
          </p:cNvSpPr>
          <p:nvPr/>
        </p:nvSpPr>
        <p:spPr>
          <a:xfrm>
            <a:off x="1923609" y="5426883"/>
            <a:ext cx="257775" cy="257775"/>
          </a:xfrm>
          <a:custGeom>
            <a:avLst/>
            <a:gdLst>
              <a:gd name="T0" fmla="*/ 7307 w 9982"/>
              <a:gd name="T1" fmla="*/ 3294 h 9981"/>
              <a:gd name="T2" fmla="*/ 8904 w 9982"/>
              <a:gd name="T3" fmla="*/ 4272 h 9981"/>
              <a:gd name="T4" fmla="*/ 8904 w 9982"/>
              <a:gd name="T5" fmla="*/ 4551 h 9981"/>
              <a:gd name="T6" fmla="*/ 7307 w 9982"/>
              <a:gd name="T7" fmla="*/ 5550 h 9981"/>
              <a:gd name="T8" fmla="*/ 8904 w 9982"/>
              <a:gd name="T9" fmla="*/ 4551 h 9981"/>
              <a:gd name="T10" fmla="*/ 7307 w 9982"/>
              <a:gd name="T11" fmla="*/ 2035 h 9981"/>
              <a:gd name="T12" fmla="*/ 8904 w 9982"/>
              <a:gd name="T13" fmla="*/ 3013 h 9981"/>
              <a:gd name="T14" fmla="*/ 8904 w 9982"/>
              <a:gd name="T15" fmla="*/ 7006 h 9981"/>
              <a:gd name="T16" fmla="*/ 7307 w 9982"/>
              <a:gd name="T17" fmla="*/ 8005 h 9981"/>
              <a:gd name="T18" fmla="*/ 8904 w 9982"/>
              <a:gd name="T19" fmla="*/ 7006 h 9981"/>
              <a:gd name="T20" fmla="*/ 5810 w 9982"/>
              <a:gd name="T21" fmla="*/ 1037 h 9981"/>
              <a:gd name="T22" fmla="*/ 5690 w 9982"/>
              <a:gd name="T23" fmla="*/ 0 h 9981"/>
              <a:gd name="T24" fmla="*/ 0 w 9982"/>
              <a:gd name="T25" fmla="*/ 8864 h 9981"/>
              <a:gd name="T26" fmla="*/ 5670 w 9982"/>
              <a:gd name="T27" fmla="*/ 8964 h 9981"/>
              <a:gd name="T28" fmla="*/ 9623 w 9982"/>
              <a:gd name="T29" fmla="*/ 8984 h 9981"/>
              <a:gd name="T30" fmla="*/ 9963 w 9982"/>
              <a:gd name="T31" fmla="*/ 1396 h 9981"/>
              <a:gd name="T32" fmla="*/ 3834 w 9982"/>
              <a:gd name="T33" fmla="*/ 6647 h 9981"/>
              <a:gd name="T34" fmla="*/ 2637 w 9982"/>
              <a:gd name="T35" fmla="*/ 5310 h 9981"/>
              <a:gd name="T36" fmla="*/ 1439 w 9982"/>
              <a:gd name="T37" fmla="*/ 6487 h 9981"/>
              <a:gd name="T38" fmla="*/ 1519 w 9982"/>
              <a:gd name="T39" fmla="*/ 3392 h 9981"/>
              <a:gd name="T40" fmla="*/ 2597 w 9982"/>
              <a:gd name="T41" fmla="*/ 4570 h 9981"/>
              <a:gd name="T42" fmla="*/ 3155 w 9982"/>
              <a:gd name="T43" fmla="*/ 3272 h 9981"/>
              <a:gd name="T44" fmla="*/ 2975 w 9982"/>
              <a:gd name="T45" fmla="*/ 4949 h 9981"/>
              <a:gd name="T46" fmla="*/ 9543 w 9982"/>
              <a:gd name="T47" fmla="*/ 8544 h 9981"/>
              <a:gd name="T48" fmla="*/ 5670 w 9982"/>
              <a:gd name="T49" fmla="*/ 8005 h 9981"/>
              <a:gd name="T50" fmla="*/ 6968 w 9982"/>
              <a:gd name="T51" fmla="*/ 7006 h 9981"/>
              <a:gd name="T52" fmla="*/ 5670 w 9982"/>
              <a:gd name="T53" fmla="*/ 6786 h 9981"/>
              <a:gd name="T54" fmla="*/ 6968 w 9982"/>
              <a:gd name="T55" fmla="*/ 5807 h 9981"/>
              <a:gd name="T56" fmla="*/ 5670 w 9982"/>
              <a:gd name="T57" fmla="*/ 5547 h 9981"/>
              <a:gd name="T58" fmla="*/ 6968 w 9982"/>
              <a:gd name="T59" fmla="*/ 4549 h 9981"/>
              <a:gd name="T60" fmla="*/ 5670 w 9982"/>
              <a:gd name="T61" fmla="*/ 4269 h 9981"/>
              <a:gd name="T62" fmla="*/ 6968 w 9982"/>
              <a:gd name="T63" fmla="*/ 3290 h 9981"/>
              <a:gd name="T64" fmla="*/ 5670 w 9982"/>
              <a:gd name="T65" fmla="*/ 3030 h 9981"/>
              <a:gd name="T66" fmla="*/ 6968 w 9982"/>
              <a:gd name="T67" fmla="*/ 2051 h 9981"/>
              <a:gd name="T68" fmla="*/ 5670 w 9982"/>
              <a:gd name="T69" fmla="*/ 1492 h 9981"/>
              <a:gd name="T70" fmla="*/ 9543 w 9982"/>
              <a:gd name="T71" fmla="*/ 8544 h 9981"/>
              <a:gd name="T72" fmla="*/ 7307 w 9982"/>
              <a:gd name="T73" fmla="*/ 5809 h 9981"/>
              <a:gd name="T74" fmla="*/ 8904 w 9982"/>
              <a:gd name="T75" fmla="*/ 6787 h 9981"/>
              <a:gd name="T76" fmla="*/ 8904 w 9982"/>
              <a:gd name="T77" fmla="*/ 5809 h 9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982" h="9981">
                <a:moveTo>
                  <a:pt x="8904" y="3294"/>
                </a:moveTo>
                <a:lnTo>
                  <a:pt x="7307" y="3294"/>
                </a:lnTo>
                <a:lnTo>
                  <a:pt x="7307" y="4272"/>
                </a:lnTo>
                <a:lnTo>
                  <a:pt x="8904" y="4272"/>
                </a:lnTo>
                <a:lnTo>
                  <a:pt x="8904" y="3294"/>
                </a:lnTo>
                <a:close/>
                <a:moveTo>
                  <a:pt x="8904" y="4551"/>
                </a:moveTo>
                <a:lnTo>
                  <a:pt x="7307" y="4551"/>
                </a:lnTo>
                <a:lnTo>
                  <a:pt x="7307" y="5550"/>
                </a:lnTo>
                <a:lnTo>
                  <a:pt x="8904" y="5550"/>
                </a:lnTo>
                <a:lnTo>
                  <a:pt x="8904" y="4551"/>
                </a:lnTo>
                <a:close/>
                <a:moveTo>
                  <a:pt x="8904" y="2035"/>
                </a:moveTo>
                <a:lnTo>
                  <a:pt x="7307" y="2035"/>
                </a:lnTo>
                <a:lnTo>
                  <a:pt x="7307" y="3013"/>
                </a:lnTo>
                <a:lnTo>
                  <a:pt x="8904" y="3013"/>
                </a:lnTo>
                <a:lnTo>
                  <a:pt x="8904" y="2035"/>
                </a:lnTo>
                <a:close/>
                <a:moveTo>
                  <a:pt x="8904" y="7006"/>
                </a:moveTo>
                <a:lnTo>
                  <a:pt x="7307" y="7006"/>
                </a:lnTo>
                <a:lnTo>
                  <a:pt x="7307" y="8005"/>
                </a:lnTo>
                <a:lnTo>
                  <a:pt x="8904" y="8005"/>
                </a:lnTo>
                <a:lnTo>
                  <a:pt x="8904" y="7006"/>
                </a:lnTo>
                <a:close/>
                <a:moveTo>
                  <a:pt x="9643" y="1037"/>
                </a:moveTo>
                <a:lnTo>
                  <a:pt x="5810" y="1037"/>
                </a:lnTo>
                <a:cubicBezTo>
                  <a:pt x="5770" y="1037"/>
                  <a:pt x="5730" y="1037"/>
                  <a:pt x="5690" y="1057"/>
                </a:cubicBezTo>
                <a:lnTo>
                  <a:pt x="5690" y="0"/>
                </a:lnTo>
                <a:lnTo>
                  <a:pt x="0" y="1137"/>
                </a:lnTo>
                <a:lnTo>
                  <a:pt x="0" y="8864"/>
                </a:lnTo>
                <a:lnTo>
                  <a:pt x="5670" y="9981"/>
                </a:lnTo>
                <a:lnTo>
                  <a:pt x="5670" y="8964"/>
                </a:lnTo>
                <a:cubicBezTo>
                  <a:pt x="5710" y="8984"/>
                  <a:pt x="5750" y="8984"/>
                  <a:pt x="5790" y="8984"/>
                </a:cubicBezTo>
                <a:lnTo>
                  <a:pt x="9623" y="8984"/>
                </a:lnTo>
                <a:cubicBezTo>
                  <a:pt x="9823" y="8984"/>
                  <a:pt x="9963" y="8824"/>
                  <a:pt x="9963" y="8625"/>
                </a:cubicBezTo>
                <a:lnTo>
                  <a:pt x="9963" y="1396"/>
                </a:lnTo>
                <a:cubicBezTo>
                  <a:pt x="9982" y="1197"/>
                  <a:pt x="9823" y="1037"/>
                  <a:pt x="9643" y="1037"/>
                </a:cubicBezTo>
                <a:close/>
                <a:moveTo>
                  <a:pt x="3834" y="6647"/>
                </a:moveTo>
                <a:lnTo>
                  <a:pt x="3155" y="6607"/>
                </a:lnTo>
                <a:lnTo>
                  <a:pt x="2637" y="5310"/>
                </a:lnTo>
                <a:lnTo>
                  <a:pt x="2078" y="6527"/>
                </a:lnTo>
                <a:lnTo>
                  <a:pt x="1439" y="6487"/>
                </a:lnTo>
                <a:lnTo>
                  <a:pt x="2258" y="5010"/>
                </a:lnTo>
                <a:lnTo>
                  <a:pt x="1519" y="3392"/>
                </a:lnTo>
                <a:lnTo>
                  <a:pt x="2158" y="3352"/>
                </a:lnTo>
                <a:lnTo>
                  <a:pt x="2597" y="4570"/>
                </a:lnTo>
                <a:lnTo>
                  <a:pt x="2676" y="4570"/>
                </a:lnTo>
                <a:lnTo>
                  <a:pt x="3155" y="3272"/>
                </a:lnTo>
                <a:lnTo>
                  <a:pt x="3834" y="3232"/>
                </a:lnTo>
                <a:lnTo>
                  <a:pt x="2975" y="4949"/>
                </a:lnTo>
                <a:lnTo>
                  <a:pt x="3834" y="6647"/>
                </a:lnTo>
                <a:close/>
                <a:moveTo>
                  <a:pt x="9543" y="8544"/>
                </a:moveTo>
                <a:lnTo>
                  <a:pt x="5670" y="8544"/>
                </a:lnTo>
                <a:lnTo>
                  <a:pt x="5670" y="8005"/>
                </a:lnTo>
                <a:lnTo>
                  <a:pt x="6968" y="8005"/>
                </a:lnTo>
                <a:lnTo>
                  <a:pt x="6968" y="7006"/>
                </a:lnTo>
                <a:lnTo>
                  <a:pt x="5670" y="7006"/>
                </a:lnTo>
                <a:lnTo>
                  <a:pt x="5670" y="6786"/>
                </a:lnTo>
                <a:lnTo>
                  <a:pt x="6968" y="6786"/>
                </a:lnTo>
                <a:lnTo>
                  <a:pt x="6968" y="5807"/>
                </a:lnTo>
                <a:lnTo>
                  <a:pt x="5670" y="5807"/>
                </a:lnTo>
                <a:lnTo>
                  <a:pt x="5670" y="5547"/>
                </a:lnTo>
                <a:lnTo>
                  <a:pt x="6968" y="5547"/>
                </a:lnTo>
                <a:lnTo>
                  <a:pt x="6968" y="4549"/>
                </a:lnTo>
                <a:lnTo>
                  <a:pt x="5670" y="4549"/>
                </a:lnTo>
                <a:lnTo>
                  <a:pt x="5670" y="4269"/>
                </a:lnTo>
                <a:lnTo>
                  <a:pt x="6968" y="4269"/>
                </a:lnTo>
                <a:lnTo>
                  <a:pt x="6968" y="3290"/>
                </a:lnTo>
                <a:lnTo>
                  <a:pt x="5670" y="3290"/>
                </a:lnTo>
                <a:lnTo>
                  <a:pt x="5670" y="3030"/>
                </a:lnTo>
                <a:lnTo>
                  <a:pt x="6968" y="3030"/>
                </a:lnTo>
                <a:lnTo>
                  <a:pt x="6968" y="2051"/>
                </a:lnTo>
                <a:lnTo>
                  <a:pt x="5670" y="2051"/>
                </a:lnTo>
                <a:lnTo>
                  <a:pt x="5670" y="1492"/>
                </a:lnTo>
                <a:lnTo>
                  <a:pt x="9543" y="1492"/>
                </a:lnTo>
                <a:lnTo>
                  <a:pt x="9543" y="8544"/>
                </a:lnTo>
                <a:close/>
                <a:moveTo>
                  <a:pt x="8904" y="5809"/>
                </a:moveTo>
                <a:lnTo>
                  <a:pt x="7307" y="5809"/>
                </a:lnTo>
                <a:lnTo>
                  <a:pt x="7307" y="6787"/>
                </a:lnTo>
                <a:lnTo>
                  <a:pt x="8904" y="6787"/>
                </a:lnTo>
                <a:lnTo>
                  <a:pt x="8904" y="5809"/>
                </a:lnTo>
                <a:close/>
                <a:moveTo>
                  <a:pt x="8904" y="5809"/>
                </a:move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微软雅黑" panose="020B0503020204020204" pitchFamily="34" charset="-122"/>
              <a:ea typeface="微软雅黑" panose="020B0503020204020204" pitchFamily="34" charset="-122"/>
            </a:endParaRPr>
          </a:p>
        </p:txBody>
      </p:sp>
      <p:sp>
        <p:nvSpPr>
          <p:cNvPr id="154" name="文本框 153">
            <a:extLst>
              <a:ext uri="{FF2B5EF4-FFF2-40B4-BE49-F238E27FC236}">
                <a16:creationId xmlns="" xmlns:a16="http://schemas.microsoft.com/office/drawing/2014/main" id="{D99CBED1-6419-4C42-8317-E80B7BDC065D}"/>
              </a:ext>
            </a:extLst>
          </p:cNvPr>
          <p:cNvSpPr txBox="1"/>
          <p:nvPr/>
        </p:nvSpPr>
        <p:spPr>
          <a:xfrm>
            <a:off x="1794203" y="4582893"/>
            <a:ext cx="569387" cy="246221"/>
          </a:xfrm>
          <a:prstGeom prst="rect">
            <a:avLst/>
          </a:prstGeom>
          <a:noFill/>
        </p:spPr>
        <p:txBody>
          <a:bodyPr wrap="none" rtlCol="0">
            <a:spAutoFit/>
          </a:bodyPr>
          <a:lstStyle/>
          <a:p>
            <a:r>
              <a:rPr kumimoji="1" lang="zh-CN" altLang="en-US" sz="1000" dirty="0">
                <a:solidFill>
                  <a:prstClr val="black"/>
                </a:solidFill>
                <a:latin typeface="微软雅黑" panose="020B0503020204020204" pitchFamily="34" charset="-122"/>
                <a:ea typeface="微软雅黑" panose="020B0503020204020204" pitchFamily="34" charset="-122"/>
              </a:rPr>
              <a:t>业务库</a:t>
            </a:r>
          </a:p>
        </p:txBody>
      </p:sp>
      <p:sp>
        <p:nvSpPr>
          <p:cNvPr id="155" name="文本框 154">
            <a:extLst>
              <a:ext uri="{FF2B5EF4-FFF2-40B4-BE49-F238E27FC236}">
                <a16:creationId xmlns="" xmlns:a16="http://schemas.microsoft.com/office/drawing/2014/main" id="{570E8A7A-73B1-7B4E-8B48-ECCCB087568D}"/>
              </a:ext>
            </a:extLst>
          </p:cNvPr>
          <p:cNvSpPr txBox="1"/>
          <p:nvPr/>
        </p:nvSpPr>
        <p:spPr>
          <a:xfrm>
            <a:off x="1850602" y="5135604"/>
            <a:ext cx="389850" cy="246221"/>
          </a:xfrm>
          <a:prstGeom prst="rect">
            <a:avLst/>
          </a:prstGeom>
          <a:noFill/>
        </p:spPr>
        <p:txBody>
          <a:bodyPr wrap="none" rtlCol="0">
            <a:spAutoFit/>
          </a:bodyPr>
          <a:lstStyle/>
          <a:p>
            <a:r>
              <a:rPr kumimoji="1" lang="en-US" altLang="zh-CN" sz="1000" dirty="0">
                <a:solidFill>
                  <a:prstClr val="black"/>
                </a:solidFill>
                <a:latin typeface="微软雅黑" panose="020B0503020204020204" pitchFamily="34" charset="-122"/>
                <a:ea typeface="微软雅黑" panose="020B0503020204020204" pitchFamily="34" charset="-122"/>
              </a:rPr>
              <a:t>API</a:t>
            </a:r>
            <a:endParaRPr kumimoji="1" lang="zh-CN" altLang="en-US" sz="1000" dirty="0">
              <a:solidFill>
                <a:prstClr val="black"/>
              </a:solidFill>
              <a:latin typeface="微软雅黑" panose="020B0503020204020204" pitchFamily="34" charset="-122"/>
              <a:ea typeface="微软雅黑" panose="020B0503020204020204" pitchFamily="34" charset="-122"/>
            </a:endParaRPr>
          </a:p>
        </p:txBody>
      </p:sp>
      <p:sp>
        <p:nvSpPr>
          <p:cNvPr id="156" name="文本框 155">
            <a:extLst>
              <a:ext uri="{FF2B5EF4-FFF2-40B4-BE49-F238E27FC236}">
                <a16:creationId xmlns="" xmlns:a16="http://schemas.microsoft.com/office/drawing/2014/main" id="{2B044C0A-FA61-884B-A348-37818C2757A3}"/>
              </a:ext>
            </a:extLst>
          </p:cNvPr>
          <p:cNvSpPr txBox="1"/>
          <p:nvPr/>
        </p:nvSpPr>
        <p:spPr>
          <a:xfrm>
            <a:off x="1852559" y="5679324"/>
            <a:ext cx="441146" cy="246221"/>
          </a:xfrm>
          <a:prstGeom prst="rect">
            <a:avLst/>
          </a:prstGeom>
          <a:noFill/>
        </p:spPr>
        <p:txBody>
          <a:bodyPr wrap="none" rtlCol="0">
            <a:spAutoFit/>
          </a:bodyPr>
          <a:lstStyle/>
          <a:p>
            <a:r>
              <a:rPr kumimoji="1" lang="zh-CN" altLang="en-US" sz="1000" dirty="0">
                <a:solidFill>
                  <a:prstClr val="black"/>
                </a:solidFill>
                <a:latin typeface="微软雅黑" panose="020B0503020204020204" pitchFamily="34" charset="-122"/>
                <a:ea typeface="微软雅黑" panose="020B0503020204020204" pitchFamily="34" charset="-122"/>
              </a:rPr>
              <a:t>文件</a:t>
            </a:r>
          </a:p>
        </p:txBody>
      </p:sp>
      <p:sp>
        <p:nvSpPr>
          <p:cNvPr id="157" name="文本框 156">
            <a:extLst>
              <a:ext uri="{FF2B5EF4-FFF2-40B4-BE49-F238E27FC236}">
                <a16:creationId xmlns="" xmlns:a16="http://schemas.microsoft.com/office/drawing/2014/main" id="{954FD94E-927D-3E42-9604-76057696E13B}"/>
              </a:ext>
            </a:extLst>
          </p:cNvPr>
          <p:cNvSpPr txBox="1"/>
          <p:nvPr/>
        </p:nvSpPr>
        <p:spPr>
          <a:xfrm>
            <a:off x="1697965" y="6207160"/>
            <a:ext cx="697627" cy="246221"/>
          </a:xfrm>
          <a:prstGeom prst="rect">
            <a:avLst/>
          </a:prstGeom>
          <a:noFill/>
        </p:spPr>
        <p:txBody>
          <a:bodyPr wrap="none" rtlCol="0">
            <a:spAutoFit/>
          </a:bodyPr>
          <a:lstStyle/>
          <a:p>
            <a:r>
              <a:rPr kumimoji="1" lang="zh-CN" altLang="en-US" sz="1000" dirty="0">
                <a:solidFill>
                  <a:prstClr val="black"/>
                </a:solidFill>
                <a:latin typeface="微软雅黑" panose="020B0503020204020204" pitchFamily="34" charset="-122"/>
                <a:ea typeface="微软雅黑" panose="020B0503020204020204" pitchFamily="34" charset="-122"/>
              </a:rPr>
              <a:t>消息队列</a:t>
            </a:r>
          </a:p>
        </p:txBody>
      </p:sp>
      <p:sp>
        <p:nvSpPr>
          <p:cNvPr id="158" name="text-justification_15103">
            <a:extLst>
              <a:ext uri="{FF2B5EF4-FFF2-40B4-BE49-F238E27FC236}">
                <a16:creationId xmlns="" xmlns:a16="http://schemas.microsoft.com/office/drawing/2014/main" id="{280FD635-BFB0-5C4C-8798-4ECA75F37C34}"/>
              </a:ext>
            </a:extLst>
          </p:cNvPr>
          <p:cNvSpPr>
            <a:spLocks noChangeAspect="1"/>
          </p:cNvSpPr>
          <p:nvPr/>
        </p:nvSpPr>
        <p:spPr>
          <a:xfrm flipH="1">
            <a:off x="1948682" y="5979594"/>
            <a:ext cx="227066" cy="175274"/>
          </a:xfrm>
          <a:custGeom>
            <a:avLst/>
            <a:gdLst>
              <a:gd name="connsiteX0" fmla="*/ 60262 w 606922"/>
              <a:gd name="connsiteY0" fmla="*/ 400569 h 468489"/>
              <a:gd name="connsiteX1" fmla="*/ 51653 w 606922"/>
              <a:gd name="connsiteY1" fmla="*/ 408307 h 468489"/>
              <a:gd name="connsiteX2" fmla="*/ 60262 w 606922"/>
              <a:gd name="connsiteY2" fmla="*/ 416904 h 468489"/>
              <a:gd name="connsiteX3" fmla="*/ 546660 w 606922"/>
              <a:gd name="connsiteY3" fmla="*/ 416904 h 468489"/>
              <a:gd name="connsiteX4" fmla="*/ 555269 w 606922"/>
              <a:gd name="connsiteY4" fmla="*/ 408307 h 468489"/>
              <a:gd name="connsiteX5" fmla="*/ 546660 w 606922"/>
              <a:gd name="connsiteY5" fmla="*/ 400569 h 468489"/>
              <a:gd name="connsiteX6" fmla="*/ 60262 w 606922"/>
              <a:gd name="connsiteY6" fmla="*/ 348984 h 468489"/>
              <a:gd name="connsiteX7" fmla="*/ 546660 w 606922"/>
              <a:gd name="connsiteY7" fmla="*/ 348984 h 468489"/>
              <a:gd name="connsiteX8" fmla="*/ 606922 w 606922"/>
              <a:gd name="connsiteY8" fmla="*/ 408307 h 468489"/>
              <a:gd name="connsiteX9" fmla="*/ 546660 w 606922"/>
              <a:gd name="connsiteY9" fmla="*/ 468489 h 468489"/>
              <a:gd name="connsiteX10" fmla="*/ 60262 w 606922"/>
              <a:gd name="connsiteY10" fmla="*/ 468489 h 468489"/>
              <a:gd name="connsiteX11" fmla="*/ 0 w 606922"/>
              <a:gd name="connsiteY11" fmla="*/ 408307 h 468489"/>
              <a:gd name="connsiteX12" fmla="*/ 60262 w 606922"/>
              <a:gd name="connsiteY12" fmla="*/ 348984 h 468489"/>
              <a:gd name="connsiteX13" fmla="*/ 60262 w 606922"/>
              <a:gd name="connsiteY13" fmla="*/ 226077 h 468489"/>
              <a:gd name="connsiteX14" fmla="*/ 51653 w 606922"/>
              <a:gd name="connsiteY14" fmla="*/ 234674 h 468489"/>
              <a:gd name="connsiteX15" fmla="*/ 60262 w 606922"/>
              <a:gd name="connsiteY15" fmla="*/ 243272 h 468489"/>
              <a:gd name="connsiteX16" fmla="*/ 546660 w 606922"/>
              <a:gd name="connsiteY16" fmla="*/ 243272 h 468489"/>
              <a:gd name="connsiteX17" fmla="*/ 555269 w 606922"/>
              <a:gd name="connsiteY17" fmla="*/ 234674 h 468489"/>
              <a:gd name="connsiteX18" fmla="*/ 546660 w 606922"/>
              <a:gd name="connsiteY18" fmla="*/ 226077 h 468489"/>
              <a:gd name="connsiteX19" fmla="*/ 60262 w 606922"/>
              <a:gd name="connsiteY19" fmla="*/ 174492 h 468489"/>
              <a:gd name="connsiteX20" fmla="*/ 546660 w 606922"/>
              <a:gd name="connsiteY20" fmla="*/ 174492 h 468489"/>
              <a:gd name="connsiteX21" fmla="*/ 606922 w 606922"/>
              <a:gd name="connsiteY21" fmla="*/ 234674 h 468489"/>
              <a:gd name="connsiteX22" fmla="*/ 546660 w 606922"/>
              <a:gd name="connsiteY22" fmla="*/ 293997 h 468489"/>
              <a:gd name="connsiteX23" fmla="*/ 60262 w 606922"/>
              <a:gd name="connsiteY23" fmla="*/ 293997 h 468489"/>
              <a:gd name="connsiteX24" fmla="*/ 0 w 606922"/>
              <a:gd name="connsiteY24" fmla="*/ 234674 h 468489"/>
              <a:gd name="connsiteX25" fmla="*/ 60262 w 606922"/>
              <a:gd name="connsiteY25" fmla="*/ 174492 h 468489"/>
              <a:gd name="connsiteX26" fmla="*/ 60262 w 606922"/>
              <a:gd name="connsiteY26" fmla="*/ 51585 h 468489"/>
              <a:gd name="connsiteX27" fmla="*/ 51653 w 606922"/>
              <a:gd name="connsiteY27" fmla="*/ 60182 h 468489"/>
              <a:gd name="connsiteX28" fmla="*/ 60262 w 606922"/>
              <a:gd name="connsiteY28" fmla="*/ 68780 h 468489"/>
              <a:gd name="connsiteX29" fmla="*/ 546660 w 606922"/>
              <a:gd name="connsiteY29" fmla="*/ 68780 h 468489"/>
              <a:gd name="connsiteX30" fmla="*/ 555269 w 606922"/>
              <a:gd name="connsiteY30" fmla="*/ 60182 h 468489"/>
              <a:gd name="connsiteX31" fmla="*/ 546660 w 606922"/>
              <a:gd name="connsiteY31" fmla="*/ 51585 h 468489"/>
              <a:gd name="connsiteX32" fmla="*/ 60262 w 606922"/>
              <a:gd name="connsiteY32" fmla="*/ 0 h 468489"/>
              <a:gd name="connsiteX33" fmla="*/ 546660 w 606922"/>
              <a:gd name="connsiteY33" fmla="*/ 0 h 468489"/>
              <a:gd name="connsiteX34" fmla="*/ 606922 w 606922"/>
              <a:gd name="connsiteY34" fmla="*/ 60182 h 468489"/>
              <a:gd name="connsiteX35" fmla="*/ 546660 w 606922"/>
              <a:gd name="connsiteY35" fmla="*/ 119505 h 468489"/>
              <a:gd name="connsiteX36" fmla="*/ 60262 w 606922"/>
              <a:gd name="connsiteY36" fmla="*/ 119505 h 468489"/>
              <a:gd name="connsiteX37" fmla="*/ 0 w 606922"/>
              <a:gd name="connsiteY37" fmla="*/ 60182 h 468489"/>
              <a:gd name="connsiteX38" fmla="*/ 60262 w 606922"/>
              <a:gd name="connsiteY38" fmla="*/ 0 h 46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06922" h="468489">
                <a:moveTo>
                  <a:pt x="60262" y="400569"/>
                </a:moveTo>
                <a:cubicBezTo>
                  <a:pt x="55097" y="400569"/>
                  <a:pt x="51653" y="404008"/>
                  <a:pt x="51653" y="408307"/>
                </a:cubicBezTo>
                <a:cubicBezTo>
                  <a:pt x="51653" y="413465"/>
                  <a:pt x="55097" y="416904"/>
                  <a:pt x="60262" y="416904"/>
                </a:cubicBezTo>
                <a:lnTo>
                  <a:pt x="546660" y="416904"/>
                </a:lnTo>
                <a:cubicBezTo>
                  <a:pt x="551826" y="416904"/>
                  <a:pt x="555269" y="413465"/>
                  <a:pt x="555269" y="408307"/>
                </a:cubicBezTo>
                <a:cubicBezTo>
                  <a:pt x="555269" y="404008"/>
                  <a:pt x="551826" y="400569"/>
                  <a:pt x="546660" y="400569"/>
                </a:cubicBezTo>
                <a:close/>
                <a:moveTo>
                  <a:pt x="60262" y="348984"/>
                </a:moveTo>
                <a:lnTo>
                  <a:pt x="546660" y="348984"/>
                </a:lnTo>
                <a:cubicBezTo>
                  <a:pt x="580235" y="348984"/>
                  <a:pt x="606922" y="375636"/>
                  <a:pt x="606922" y="408307"/>
                </a:cubicBezTo>
                <a:cubicBezTo>
                  <a:pt x="606922" y="441837"/>
                  <a:pt x="580235" y="468489"/>
                  <a:pt x="546660" y="468489"/>
                </a:cubicBezTo>
                <a:lnTo>
                  <a:pt x="60262" y="468489"/>
                </a:lnTo>
                <a:cubicBezTo>
                  <a:pt x="26687" y="468489"/>
                  <a:pt x="0" y="441837"/>
                  <a:pt x="0" y="408307"/>
                </a:cubicBezTo>
                <a:cubicBezTo>
                  <a:pt x="0" y="375636"/>
                  <a:pt x="26687" y="348984"/>
                  <a:pt x="60262" y="348984"/>
                </a:cubicBezTo>
                <a:close/>
                <a:moveTo>
                  <a:pt x="60262" y="226077"/>
                </a:moveTo>
                <a:cubicBezTo>
                  <a:pt x="55097" y="226077"/>
                  <a:pt x="51653" y="229516"/>
                  <a:pt x="51653" y="234674"/>
                </a:cubicBezTo>
                <a:cubicBezTo>
                  <a:pt x="51653" y="238973"/>
                  <a:pt x="55097" y="243272"/>
                  <a:pt x="60262" y="243272"/>
                </a:cubicBezTo>
                <a:lnTo>
                  <a:pt x="546660" y="243272"/>
                </a:lnTo>
                <a:cubicBezTo>
                  <a:pt x="551826" y="243272"/>
                  <a:pt x="555269" y="238973"/>
                  <a:pt x="555269" y="234674"/>
                </a:cubicBezTo>
                <a:cubicBezTo>
                  <a:pt x="555269" y="229516"/>
                  <a:pt x="551826" y="226077"/>
                  <a:pt x="546660" y="226077"/>
                </a:cubicBezTo>
                <a:close/>
                <a:moveTo>
                  <a:pt x="60262" y="174492"/>
                </a:moveTo>
                <a:lnTo>
                  <a:pt x="546660" y="174492"/>
                </a:lnTo>
                <a:cubicBezTo>
                  <a:pt x="580235" y="174492"/>
                  <a:pt x="606922" y="201144"/>
                  <a:pt x="606922" y="234674"/>
                </a:cubicBezTo>
                <a:cubicBezTo>
                  <a:pt x="606922" y="267345"/>
                  <a:pt x="580235" y="293997"/>
                  <a:pt x="546660" y="293997"/>
                </a:cubicBezTo>
                <a:lnTo>
                  <a:pt x="60262" y="293997"/>
                </a:lnTo>
                <a:cubicBezTo>
                  <a:pt x="26687" y="293997"/>
                  <a:pt x="0" y="267345"/>
                  <a:pt x="0" y="234674"/>
                </a:cubicBezTo>
                <a:cubicBezTo>
                  <a:pt x="0" y="201144"/>
                  <a:pt x="26687" y="174492"/>
                  <a:pt x="60262" y="174492"/>
                </a:cubicBezTo>
                <a:close/>
                <a:moveTo>
                  <a:pt x="60262" y="51585"/>
                </a:moveTo>
                <a:cubicBezTo>
                  <a:pt x="55097" y="51585"/>
                  <a:pt x="51653" y="55024"/>
                  <a:pt x="51653" y="60182"/>
                </a:cubicBezTo>
                <a:cubicBezTo>
                  <a:pt x="51653" y="64481"/>
                  <a:pt x="55097" y="68780"/>
                  <a:pt x="60262" y="68780"/>
                </a:cubicBezTo>
                <a:lnTo>
                  <a:pt x="546660" y="68780"/>
                </a:lnTo>
                <a:cubicBezTo>
                  <a:pt x="551826" y="68780"/>
                  <a:pt x="555269" y="64481"/>
                  <a:pt x="555269" y="60182"/>
                </a:cubicBezTo>
                <a:cubicBezTo>
                  <a:pt x="555269" y="55024"/>
                  <a:pt x="551826" y="51585"/>
                  <a:pt x="546660" y="51585"/>
                </a:cubicBezTo>
                <a:close/>
                <a:moveTo>
                  <a:pt x="60262" y="0"/>
                </a:moveTo>
                <a:lnTo>
                  <a:pt x="546660" y="0"/>
                </a:lnTo>
                <a:cubicBezTo>
                  <a:pt x="580235" y="0"/>
                  <a:pt x="606922" y="26652"/>
                  <a:pt x="606922" y="60182"/>
                </a:cubicBezTo>
                <a:cubicBezTo>
                  <a:pt x="606922" y="92853"/>
                  <a:pt x="580235" y="119505"/>
                  <a:pt x="546660" y="119505"/>
                </a:cubicBezTo>
                <a:lnTo>
                  <a:pt x="60262" y="119505"/>
                </a:lnTo>
                <a:cubicBezTo>
                  <a:pt x="26687" y="119505"/>
                  <a:pt x="0" y="92853"/>
                  <a:pt x="0" y="60182"/>
                </a:cubicBezTo>
                <a:cubicBezTo>
                  <a:pt x="0" y="26652"/>
                  <a:pt x="26687" y="0"/>
                  <a:pt x="6026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微软雅黑" panose="020B0503020204020204" pitchFamily="34" charset="-122"/>
              <a:ea typeface="微软雅黑" panose="020B0503020204020204" pitchFamily="34" charset="-122"/>
            </a:endParaRPr>
          </a:p>
        </p:txBody>
      </p:sp>
      <p:sp>
        <p:nvSpPr>
          <p:cNvPr id="159" name="矩形 158">
            <a:extLst>
              <a:ext uri="{FF2B5EF4-FFF2-40B4-BE49-F238E27FC236}">
                <a16:creationId xmlns="" xmlns:a16="http://schemas.microsoft.com/office/drawing/2014/main" id="{BB313A12-224C-F742-B02C-BEB3C56186CE}"/>
              </a:ext>
            </a:extLst>
          </p:cNvPr>
          <p:cNvSpPr/>
          <p:nvPr/>
        </p:nvSpPr>
        <p:spPr>
          <a:xfrm>
            <a:off x="2799038" y="3991919"/>
            <a:ext cx="6178388" cy="2557395"/>
          </a:xfrm>
          <a:prstGeom prst="rect">
            <a:avLst/>
          </a:prstGeom>
          <a:noFill/>
          <a:ln>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latin typeface="微软雅黑" panose="020B0503020204020204" pitchFamily="34" charset="-122"/>
              <a:ea typeface="微软雅黑" panose="020B0503020204020204" pitchFamily="34" charset="-122"/>
            </a:endParaRPr>
          </a:p>
        </p:txBody>
      </p:sp>
      <p:sp>
        <p:nvSpPr>
          <p:cNvPr id="160" name="矩形 159">
            <a:extLst>
              <a:ext uri="{FF2B5EF4-FFF2-40B4-BE49-F238E27FC236}">
                <a16:creationId xmlns="" xmlns:a16="http://schemas.microsoft.com/office/drawing/2014/main" id="{1F37E19C-80AC-B042-B755-5F3777599A98}"/>
              </a:ext>
            </a:extLst>
          </p:cNvPr>
          <p:cNvSpPr/>
          <p:nvPr/>
        </p:nvSpPr>
        <p:spPr>
          <a:xfrm>
            <a:off x="9401644" y="3984367"/>
            <a:ext cx="929945" cy="2564947"/>
          </a:xfrm>
          <a:prstGeom prst="rect">
            <a:avLst/>
          </a:prstGeom>
          <a:noFill/>
          <a:ln>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prstClr val="white"/>
              </a:solidFill>
              <a:latin typeface="微软雅黑" panose="020B0503020204020204" pitchFamily="34" charset="-122"/>
              <a:ea typeface="微软雅黑" panose="020B0503020204020204" pitchFamily="34" charset="-122"/>
            </a:endParaRPr>
          </a:p>
        </p:txBody>
      </p:sp>
      <p:sp>
        <p:nvSpPr>
          <p:cNvPr id="161" name="文本框 160">
            <a:extLst>
              <a:ext uri="{FF2B5EF4-FFF2-40B4-BE49-F238E27FC236}">
                <a16:creationId xmlns="" xmlns:a16="http://schemas.microsoft.com/office/drawing/2014/main" id="{251B4D90-C0E3-B046-9C63-85A4D5497643}"/>
              </a:ext>
            </a:extLst>
          </p:cNvPr>
          <p:cNvSpPr txBox="1"/>
          <p:nvPr/>
        </p:nvSpPr>
        <p:spPr>
          <a:xfrm>
            <a:off x="5372567" y="6287174"/>
            <a:ext cx="902811" cy="307777"/>
          </a:xfrm>
          <a:prstGeom prst="rect">
            <a:avLst/>
          </a:prstGeom>
          <a:noFill/>
        </p:spPr>
        <p:txBody>
          <a:bodyPr wrap="none" rtlCol="0">
            <a:spAutoFit/>
          </a:bodyPr>
          <a:lstStyle/>
          <a:p>
            <a:r>
              <a:rPr kumimoji="1" lang="zh-CN" altLang="en-US" sz="1400" dirty="0">
                <a:solidFill>
                  <a:prstClr val="black"/>
                </a:solidFill>
                <a:latin typeface="微软雅黑" panose="020B0503020204020204" pitchFamily="34" charset="-122"/>
                <a:ea typeface="微软雅黑" panose="020B0503020204020204" pitchFamily="34" charset="-122"/>
              </a:rPr>
              <a:t>数据仓库</a:t>
            </a:r>
          </a:p>
        </p:txBody>
      </p:sp>
      <p:sp>
        <p:nvSpPr>
          <p:cNvPr id="162" name="圆角矩形 161">
            <a:extLst>
              <a:ext uri="{FF2B5EF4-FFF2-40B4-BE49-F238E27FC236}">
                <a16:creationId xmlns="" xmlns:a16="http://schemas.microsoft.com/office/drawing/2014/main" id="{ACD2CEA8-C147-0C49-8076-E2EAC0A85131}"/>
              </a:ext>
            </a:extLst>
          </p:cNvPr>
          <p:cNvSpPr/>
          <p:nvPr/>
        </p:nvSpPr>
        <p:spPr>
          <a:xfrm>
            <a:off x="3943437" y="4507176"/>
            <a:ext cx="577482" cy="1309658"/>
          </a:xfrm>
          <a:prstGeom prst="roundRect">
            <a:avLst/>
          </a:prstGeom>
          <a:solidFill>
            <a:srgbClr val="A9D18E"/>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prstClr val="white"/>
                </a:solidFill>
                <a:latin typeface="微软雅黑" panose="020B0503020204020204" pitchFamily="34" charset="-122"/>
                <a:ea typeface="微软雅黑" panose="020B0503020204020204" pitchFamily="34" charset="-122"/>
              </a:rPr>
              <a:t>ODS</a:t>
            </a: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163" name="圆角矩形 162">
            <a:extLst>
              <a:ext uri="{FF2B5EF4-FFF2-40B4-BE49-F238E27FC236}">
                <a16:creationId xmlns="" xmlns:a16="http://schemas.microsoft.com/office/drawing/2014/main" id="{E4F966B4-5B1A-E44B-9363-1A3E63483EEE}"/>
              </a:ext>
            </a:extLst>
          </p:cNvPr>
          <p:cNvSpPr/>
          <p:nvPr/>
        </p:nvSpPr>
        <p:spPr>
          <a:xfrm>
            <a:off x="4988191" y="4506349"/>
            <a:ext cx="577482" cy="1309658"/>
          </a:xfrm>
          <a:prstGeom prst="roundRect">
            <a:avLst/>
          </a:prstGeom>
          <a:solidFill>
            <a:srgbClr val="A9D18E"/>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prstClr val="white"/>
                </a:solidFill>
                <a:latin typeface="微软雅黑" panose="020B0503020204020204" pitchFamily="34" charset="-122"/>
                <a:ea typeface="微软雅黑" panose="020B0503020204020204" pitchFamily="34" charset="-122"/>
              </a:rPr>
              <a:t>DWD</a:t>
            </a: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164" name="圆角矩形 163">
            <a:extLst>
              <a:ext uri="{FF2B5EF4-FFF2-40B4-BE49-F238E27FC236}">
                <a16:creationId xmlns="" xmlns:a16="http://schemas.microsoft.com/office/drawing/2014/main" id="{5C572E8F-C32A-4C40-A123-BDAE5F98221E}"/>
              </a:ext>
            </a:extLst>
          </p:cNvPr>
          <p:cNvSpPr/>
          <p:nvPr/>
        </p:nvSpPr>
        <p:spPr>
          <a:xfrm>
            <a:off x="6633793" y="4506349"/>
            <a:ext cx="577482" cy="1309658"/>
          </a:xfrm>
          <a:prstGeom prst="roundRect">
            <a:avLst/>
          </a:prstGeom>
          <a:solidFill>
            <a:srgbClr val="A9D18E"/>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prstClr val="white"/>
                </a:solidFill>
                <a:latin typeface="微软雅黑" panose="020B0503020204020204" pitchFamily="34" charset="-122"/>
                <a:ea typeface="微软雅黑" panose="020B0503020204020204" pitchFamily="34" charset="-122"/>
              </a:rPr>
              <a:t>DWS</a:t>
            </a: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165" name="圆角矩形 164">
            <a:extLst>
              <a:ext uri="{FF2B5EF4-FFF2-40B4-BE49-F238E27FC236}">
                <a16:creationId xmlns="" xmlns:a16="http://schemas.microsoft.com/office/drawing/2014/main" id="{D6B768CD-9307-7F48-BA46-7378B5716D90}"/>
              </a:ext>
            </a:extLst>
          </p:cNvPr>
          <p:cNvSpPr/>
          <p:nvPr/>
        </p:nvSpPr>
        <p:spPr>
          <a:xfrm>
            <a:off x="8255573" y="4492833"/>
            <a:ext cx="577482" cy="1332027"/>
          </a:xfrm>
          <a:prstGeom prst="roundRect">
            <a:avLst/>
          </a:prstGeom>
          <a:solidFill>
            <a:srgbClr val="A9D18E"/>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prstClr val="white"/>
                </a:solidFill>
                <a:latin typeface="微软雅黑" panose="020B0503020204020204" pitchFamily="34" charset="-122"/>
                <a:ea typeface="微软雅黑" panose="020B0503020204020204" pitchFamily="34" charset="-122"/>
              </a:rPr>
              <a:t>DM</a:t>
            </a: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166" name="圆角矩形 165">
            <a:extLst>
              <a:ext uri="{FF2B5EF4-FFF2-40B4-BE49-F238E27FC236}">
                <a16:creationId xmlns="" xmlns:a16="http://schemas.microsoft.com/office/drawing/2014/main" id="{4F083C1C-BC55-F748-8FFF-B455E0F1C6FB}"/>
              </a:ext>
            </a:extLst>
          </p:cNvPr>
          <p:cNvSpPr/>
          <p:nvPr/>
        </p:nvSpPr>
        <p:spPr>
          <a:xfrm>
            <a:off x="3010206" y="4496741"/>
            <a:ext cx="577482" cy="1317884"/>
          </a:xfrm>
          <a:prstGeom prst="roundRect">
            <a:avLst/>
          </a:prstGeom>
          <a:solidFill>
            <a:srgbClr val="A9D18E"/>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prstClr val="white"/>
                </a:solidFill>
                <a:latin typeface="微软雅黑" panose="020B0503020204020204" pitchFamily="34" charset="-122"/>
                <a:ea typeface="微软雅黑" panose="020B0503020204020204" pitchFamily="34" charset="-122"/>
              </a:rPr>
              <a:t>STG</a:t>
            </a: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167" name="文本框 166">
            <a:extLst>
              <a:ext uri="{FF2B5EF4-FFF2-40B4-BE49-F238E27FC236}">
                <a16:creationId xmlns="" xmlns:a16="http://schemas.microsoft.com/office/drawing/2014/main" id="{B1D29773-FAC1-8940-9061-5DF559C6A562}"/>
              </a:ext>
            </a:extLst>
          </p:cNvPr>
          <p:cNvSpPr txBox="1"/>
          <p:nvPr/>
        </p:nvSpPr>
        <p:spPr>
          <a:xfrm>
            <a:off x="9415210" y="6276720"/>
            <a:ext cx="902811" cy="307777"/>
          </a:xfrm>
          <a:prstGeom prst="rect">
            <a:avLst/>
          </a:prstGeom>
          <a:noFill/>
        </p:spPr>
        <p:txBody>
          <a:bodyPr wrap="none" rtlCol="0">
            <a:spAutoFit/>
          </a:bodyPr>
          <a:lstStyle/>
          <a:p>
            <a:r>
              <a:rPr kumimoji="1" lang="zh-CN" altLang="en-US" sz="1400" dirty="0">
                <a:solidFill>
                  <a:prstClr val="black"/>
                </a:solidFill>
                <a:latin typeface="微软雅黑" panose="020B0503020204020204" pitchFamily="34" charset="-122"/>
                <a:ea typeface="微软雅黑" panose="020B0503020204020204" pitchFamily="34" charset="-122"/>
              </a:rPr>
              <a:t>数据集市</a:t>
            </a:r>
          </a:p>
        </p:txBody>
      </p:sp>
      <p:sp>
        <p:nvSpPr>
          <p:cNvPr id="168" name="圆角矩形 167">
            <a:extLst>
              <a:ext uri="{FF2B5EF4-FFF2-40B4-BE49-F238E27FC236}">
                <a16:creationId xmlns="" xmlns:a16="http://schemas.microsoft.com/office/drawing/2014/main" id="{6F73B4E0-BE9B-F640-A9BE-4B941889FD7A}"/>
              </a:ext>
            </a:extLst>
          </p:cNvPr>
          <p:cNvSpPr/>
          <p:nvPr/>
        </p:nvSpPr>
        <p:spPr>
          <a:xfrm>
            <a:off x="9556521" y="4602603"/>
            <a:ext cx="577482" cy="1222257"/>
          </a:xfrm>
          <a:prstGeom prst="roundRect">
            <a:avLst/>
          </a:prstGeom>
          <a:solidFill>
            <a:srgbClr val="A9D18E"/>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prstClr val="white"/>
                </a:solidFill>
                <a:latin typeface="微软雅黑" panose="020B0503020204020204" pitchFamily="34" charset="-122"/>
                <a:ea typeface="微软雅黑" panose="020B0503020204020204" pitchFamily="34" charset="-122"/>
              </a:rPr>
              <a:t>DM</a:t>
            </a: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cxnSp>
        <p:nvCxnSpPr>
          <p:cNvPr id="169" name="直线连接符 71">
            <a:extLst>
              <a:ext uri="{FF2B5EF4-FFF2-40B4-BE49-F238E27FC236}">
                <a16:creationId xmlns="" xmlns:a16="http://schemas.microsoft.com/office/drawing/2014/main" id="{E80F3906-6E17-9644-AD3F-61CF79BE638A}"/>
              </a:ext>
            </a:extLst>
          </p:cNvPr>
          <p:cNvCxnSpPr>
            <a:cxnSpLocks/>
            <a:stCxn id="78" idx="3"/>
          </p:cNvCxnSpPr>
          <p:nvPr/>
        </p:nvCxnSpPr>
        <p:spPr>
          <a:xfrm>
            <a:off x="2189978" y="3499090"/>
            <a:ext cx="8673990" cy="2255"/>
          </a:xfrm>
          <a:prstGeom prst="line">
            <a:avLst/>
          </a:prstGeom>
          <a:ln w="25400" cmpd="sng">
            <a:solidFill>
              <a:schemeClr val="tx1"/>
            </a:solidFill>
            <a:prstDash val="lgDashDot"/>
          </a:ln>
        </p:spPr>
        <p:style>
          <a:lnRef idx="1">
            <a:schemeClr val="accent1"/>
          </a:lnRef>
          <a:fillRef idx="0">
            <a:schemeClr val="accent1"/>
          </a:fillRef>
          <a:effectRef idx="0">
            <a:schemeClr val="accent1"/>
          </a:effectRef>
          <a:fontRef idx="minor">
            <a:schemeClr val="tx1"/>
          </a:fontRef>
        </p:style>
      </p:cxnSp>
      <p:sp>
        <p:nvSpPr>
          <p:cNvPr id="170" name="右箭头 169">
            <a:extLst>
              <a:ext uri="{FF2B5EF4-FFF2-40B4-BE49-F238E27FC236}">
                <a16:creationId xmlns="" xmlns:a16="http://schemas.microsoft.com/office/drawing/2014/main" id="{A96BB905-65EC-1247-AC29-A68119D32281}"/>
              </a:ext>
            </a:extLst>
          </p:cNvPr>
          <p:cNvSpPr/>
          <p:nvPr/>
        </p:nvSpPr>
        <p:spPr>
          <a:xfrm>
            <a:off x="2439690" y="5135723"/>
            <a:ext cx="547316" cy="396232"/>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prstClr val="white"/>
                </a:solidFill>
                <a:latin typeface="微软雅黑" panose="020B0503020204020204" pitchFamily="34" charset="-122"/>
                <a:ea typeface="微软雅黑" panose="020B0503020204020204" pitchFamily="34" charset="-122"/>
              </a:rPr>
              <a:t>接入</a:t>
            </a:r>
          </a:p>
        </p:txBody>
      </p:sp>
      <p:cxnSp>
        <p:nvCxnSpPr>
          <p:cNvPr id="171" name="曲线连接符 170">
            <a:extLst>
              <a:ext uri="{FF2B5EF4-FFF2-40B4-BE49-F238E27FC236}">
                <a16:creationId xmlns="" xmlns:a16="http://schemas.microsoft.com/office/drawing/2014/main" id="{25DCA5CD-62D8-2146-B189-93449FFD1B21}"/>
              </a:ext>
            </a:extLst>
          </p:cNvPr>
          <p:cNvCxnSpPr>
            <a:cxnSpLocks/>
            <a:stCxn id="140" idx="2"/>
            <a:endCxn id="162" idx="0"/>
          </p:cNvCxnSpPr>
          <p:nvPr/>
        </p:nvCxnSpPr>
        <p:spPr>
          <a:xfrm rot="5400000">
            <a:off x="3560198" y="3168966"/>
            <a:ext cx="2010191" cy="666229"/>
          </a:xfrm>
          <a:prstGeom prst="curvedConnector3">
            <a:avLst/>
          </a:prstGeom>
          <a:ln w="1905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2" name="曲线连接符 171">
            <a:extLst>
              <a:ext uri="{FF2B5EF4-FFF2-40B4-BE49-F238E27FC236}">
                <a16:creationId xmlns="" xmlns:a16="http://schemas.microsoft.com/office/drawing/2014/main" id="{01CF7B96-212A-044A-97F0-04C7B9D5194C}"/>
              </a:ext>
            </a:extLst>
          </p:cNvPr>
          <p:cNvCxnSpPr>
            <a:cxnSpLocks/>
            <a:stCxn id="141" idx="2"/>
            <a:endCxn id="163" idx="0"/>
          </p:cNvCxnSpPr>
          <p:nvPr/>
        </p:nvCxnSpPr>
        <p:spPr>
          <a:xfrm rot="5400000">
            <a:off x="4389727" y="3386266"/>
            <a:ext cx="2007289" cy="232877"/>
          </a:xfrm>
          <a:prstGeom prst="curvedConnector3">
            <a:avLst/>
          </a:prstGeom>
          <a:ln w="1905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3" name="曲线连接符 172">
            <a:extLst>
              <a:ext uri="{FF2B5EF4-FFF2-40B4-BE49-F238E27FC236}">
                <a16:creationId xmlns="" xmlns:a16="http://schemas.microsoft.com/office/drawing/2014/main" id="{74DDD131-4AD0-184C-BB06-D1ECD1A6E1E4}"/>
              </a:ext>
            </a:extLst>
          </p:cNvPr>
          <p:cNvCxnSpPr>
            <a:cxnSpLocks/>
            <a:stCxn id="142" idx="2"/>
            <a:endCxn id="164" idx="0"/>
          </p:cNvCxnSpPr>
          <p:nvPr/>
        </p:nvCxnSpPr>
        <p:spPr>
          <a:xfrm rot="16200000" flipH="1">
            <a:off x="5522775" y="3106590"/>
            <a:ext cx="2007290" cy="792227"/>
          </a:xfrm>
          <a:prstGeom prst="curvedConnector3">
            <a:avLst/>
          </a:prstGeom>
          <a:ln w="1905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4" name="曲线连接符 173">
            <a:extLst>
              <a:ext uri="{FF2B5EF4-FFF2-40B4-BE49-F238E27FC236}">
                <a16:creationId xmlns="" xmlns:a16="http://schemas.microsoft.com/office/drawing/2014/main" id="{E8BB677A-0F6B-B942-90E9-804ED6D34671}"/>
              </a:ext>
            </a:extLst>
          </p:cNvPr>
          <p:cNvCxnSpPr>
            <a:cxnSpLocks/>
            <a:stCxn id="143" idx="2"/>
            <a:endCxn id="165" idx="0"/>
          </p:cNvCxnSpPr>
          <p:nvPr/>
        </p:nvCxnSpPr>
        <p:spPr>
          <a:xfrm rot="16200000" flipH="1">
            <a:off x="6654921" y="2603439"/>
            <a:ext cx="1985277" cy="1793509"/>
          </a:xfrm>
          <a:prstGeom prst="curvedConnector3">
            <a:avLst/>
          </a:prstGeom>
          <a:ln w="1905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5" name="曲线连接符 174">
            <a:extLst>
              <a:ext uri="{FF2B5EF4-FFF2-40B4-BE49-F238E27FC236}">
                <a16:creationId xmlns="" xmlns:a16="http://schemas.microsoft.com/office/drawing/2014/main" id="{936B701A-FB95-E24A-9D1B-3B3BF128D410}"/>
              </a:ext>
            </a:extLst>
          </p:cNvPr>
          <p:cNvCxnSpPr>
            <a:stCxn id="139" idx="3"/>
            <a:endCxn id="146" idx="1"/>
          </p:cNvCxnSpPr>
          <p:nvPr/>
        </p:nvCxnSpPr>
        <p:spPr>
          <a:xfrm>
            <a:off x="8072632" y="1080190"/>
            <a:ext cx="1862341" cy="356156"/>
          </a:xfrm>
          <a:prstGeom prst="curvedConnector3">
            <a:avLst>
              <a:gd name="adj1" fmla="val 50000"/>
            </a:avLst>
          </a:prstGeom>
          <a:ln w="127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6" name="圆角矩形 175">
            <a:extLst>
              <a:ext uri="{FF2B5EF4-FFF2-40B4-BE49-F238E27FC236}">
                <a16:creationId xmlns="" xmlns:a16="http://schemas.microsoft.com/office/drawing/2014/main" id="{D5570346-8DB1-604F-9634-052A9D868E3A}"/>
              </a:ext>
            </a:extLst>
          </p:cNvPr>
          <p:cNvSpPr/>
          <p:nvPr/>
        </p:nvSpPr>
        <p:spPr>
          <a:xfrm>
            <a:off x="8640059" y="636289"/>
            <a:ext cx="1028972" cy="2701789"/>
          </a:xfrm>
          <a:prstGeom prst="round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cxnSp>
        <p:nvCxnSpPr>
          <p:cNvPr id="177" name="曲线连接符 176">
            <a:extLst>
              <a:ext uri="{FF2B5EF4-FFF2-40B4-BE49-F238E27FC236}">
                <a16:creationId xmlns="" xmlns:a16="http://schemas.microsoft.com/office/drawing/2014/main" id="{CA22621E-16D7-1F4F-97DF-A7352C181CB6}"/>
              </a:ext>
            </a:extLst>
          </p:cNvPr>
          <p:cNvCxnSpPr>
            <a:cxnSpLocks/>
            <a:stCxn id="176" idx="3"/>
            <a:endCxn id="147" idx="1"/>
          </p:cNvCxnSpPr>
          <p:nvPr/>
        </p:nvCxnSpPr>
        <p:spPr>
          <a:xfrm>
            <a:off x="9669031" y="1987184"/>
            <a:ext cx="265942" cy="462674"/>
          </a:xfrm>
          <a:prstGeom prst="curvedConnector3">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78" name="圆角矩形 177">
            <a:extLst>
              <a:ext uri="{FF2B5EF4-FFF2-40B4-BE49-F238E27FC236}">
                <a16:creationId xmlns="" xmlns:a16="http://schemas.microsoft.com/office/drawing/2014/main" id="{B4EEE238-9284-2F4C-8134-F995F4AFC385}"/>
              </a:ext>
            </a:extLst>
          </p:cNvPr>
          <p:cNvSpPr/>
          <p:nvPr/>
        </p:nvSpPr>
        <p:spPr>
          <a:xfrm>
            <a:off x="11112587" y="2815068"/>
            <a:ext cx="992519" cy="1142633"/>
          </a:xfrm>
          <a:prstGeom prst="round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cxnSp>
        <p:nvCxnSpPr>
          <p:cNvPr id="179" name="曲线连接符 178">
            <a:extLst>
              <a:ext uri="{FF2B5EF4-FFF2-40B4-BE49-F238E27FC236}">
                <a16:creationId xmlns="" xmlns:a16="http://schemas.microsoft.com/office/drawing/2014/main" id="{5E515F95-E4BD-7D41-978C-CEC7C47A2B7C}"/>
              </a:ext>
            </a:extLst>
          </p:cNvPr>
          <p:cNvCxnSpPr>
            <a:stCxn id="224" idx="3"/>
            <a:endCxn id="233" idx="1"/>
          </p:cNvCxnSpPr>
          <p:nvPr/>
        </p:nvCxnSpPr>
        <p:spPr>
          <a:xfrm>
            <a:off x="10839134" y="1972740"/>
            <a:ext cx="195916" cy="1853162"/>
          </a:xfrm>
          <a:prstGeom prst="curvedConnector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80" name="曲线连接符 179">
            <a:extLst>
              <a:ext uri="{FF2B5EF4-FFF2-40B4-BE49-F238E27FC236}">
                <a16:creationId xmlns="" xmlns:a16="http://schemas.microsoft.com/office/drawing/2014/main" id="{88EB28C5-1DA5-AA4A-9636-BB1B39F26310}"/>
              </a:ext>
            </a:extLst>
          </p:cNvPr>
          <p:cNvCxnSpPr>
            <a:stCxn id="78" idx="0"/>
            <a:endCxn id="90" idx="1"/>
          </p:cNvCxnSpPr>
          <p:nvPr/>
        </p:nvCxnSpPr>
        <p:spPr>
          <a:xfrm rot="5400000" flipH="1" flipV="1">
            <a:off x="1432752" y="2161647"/>
            <a:ext cx="1500808" cy="916302"/>
          </a:xfrm>
          <a:prstGeom prst="curved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81" name="曲线连接符 180">
            <a:extLst>
              <a:ext uri="{FF2B5EF4-FFF2-40B4-BE49-F238E27FC236}">
                <a16:creationId xmlns="" xmlns:a16="http://schemas.microsoft.com/office/drawing/2014/main" id="{83F26A56-4FF2-3241-B76D-15FC548548D8}"/>
              </a:ext>
            </a:extLst>
          </p:cNvPr>
          <p:cNvCxnSpPr>
            <a:stCxn id="78" idx="0"/>
            <a:endCxn id="137" idx="2"/>
          </p:cNvCxnSpPr>
          <p:nvPr/>
        </p:nvCxnSpPr>
        <p:spPr>
          <a:xfrm rot="5400000" flipH="1" flipV="1">
            <a:off x="2229764" y="1871907"/>
            <a:ext cx="993536" cy="2003055"/>
          </a:xfrm>
          <a:prstGeom prst="curvedConnector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82" name="曲线连接符 181">
            <a:extLst>
              <a:ext uri="{FF2B5EF4-FFF2-40B4-BE49-F238E27FC236}">
                <a16:creationId xmlns="" xmlns:a16="http://schemas.microsoft.com/office/drawing/2014/main" id="{819DEE2C-D13F-3743-B114-9301C325B070}"/>
              </a:ext>
            </a:extLst>
          </p:cNvPr>
          <p:cNvCxnSpPr>
            <a:stCxn id="78" idx="0"/>
            <a:endCxn id="89" idx="1"/>
          </p:cNvCxnSpPr>
          <p:nvPr/>
        </p:nvCxnSpPr>
        <p:spPr>
          <a:xfrm rot="5400000" flipH="1" flipV="1">
            <a:off x="1518774" y="1428581"/>
            <a:ext cx="2147853" cy="1735390"/>
          </a:xfrm>
          <a:prstGeom prst="curvedConnector2">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83" name="矩形 182">
            <a:extLst>
              <a:ext uri="{FF2B5EF4-FFF2-40B4-BE49-F238E27FC236}">
                <a16:creationId xmlns="" xmlns:a16="http://schemas.microsoft.com/office/drawing/2014/main" id="{446BC173-5AED-1A4F-A92A-74F9626CA3D6}"/>
              </a:ext>
            </a:extLst>
          </p:cNvPr>
          <p:cNvSpPr/>
          <p:nvPr/>
        </p:nvSpPr>
        <p:spPr>
          <a:xfrm>
            <a:off x="1731308" y="4170602"/>
            <a:ext cx="713342" cy="2349602"/>
          </a:xfrm>
          <a:prstGeom prst="rect">
            <a:avLst/>
          </a:prstGeom>
          <a:noFill/>
          <a:ln>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latin typeface="微软雅黑" panose="020B0503020204020204" pitchFamily="34" charset="-122"/>
              <a:ea typeface="微软雅黑" panose="020B0503020204020204" pitchFamily="34" charset="-122"/>
            </a:endParaRPr>
          </a:p>
        </p:txBody>
      </p:sp>
      <p:sp>
        <p:nvSpPr>
          <p:cNvPr id="184" name="矩形 183">
            <a:extLst>
              <a:ext uri="{FF2B5EF4-FFF2-40B4-BE49-F238E27FC236}">
                <a16:creationId xmlns="" xmlns:a16="http://schemas.microsoft.com/office/drawing/2014/main" id="{142010C6-A08D-A341-85B7-BE14FE35071E}"/>
              </a:ext>
            </a:extLst>
          </p:cNvPr>
          <p:cNvSpPr/>
          <p:nvPr/>
        </p:nvSpPr>
        <p:spPr>
          <a:xfrm>
            <a:off x="2395594" y="636289"/>
            <a:ext cx="6015746" cy="267290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latin typeface="微软雅黑" panose="020B0503020204020204" pitchFamily="34" charset="-122"/>
              <a:ea typeface="微软雅黑" panose="020B0503020204020204" pitchFamily="34" charset="-122"/>
            </a:endParaRPr>
          </a:p>
        </p:txBody>
      </p:sp>
      <p:sp>
        <p:nvSpPr>
          <p:cNvPr id="185" name="文本框 184">
            <a:extLst>
              <a:ext uri="{FF2B5EF4-FFF2-40B4-BE49-F238E27FC236}">
                <a16:creationId xmlns="" xmlns:a16="http://schemas.microsoft.com/office/drawing/2014/main" id="{3995DBD8-F584-B545-8897-F6247CBEE390}"/>
              </a:ext>
            </a:extLst>
          </p:cNvPr>
          <p:cNvSpPr txBox="1"/>
          <p:nvPr/>
        </p:nvSpPr>
        <p:spPr>
          <a:xfrm>
            <a:off x="4823388" y="681475"/>
            <a:ext cx="1261884" cy="307777"/>
          </a:xfrm>
          <a:prstGeom prst="rect">
            <a:avLst/>
          </a:prstGeom>
          <a:noFill/>
        </p:spPr>
        <p:txBody>
          <a:bodyPr wrap="none" rtlCol="0">
            <a:spAutoFit/>
          </a:bodyPr>
          <a:lstStyle/>
          <a:p>
            <a:r>
              <a:rPr kumimoji="1" lang="zh-CN" altLang="en-US" sz="1400" dirty="0">
                <a:solidFill>
                  <a:prstClr val="black"/>
                </a:solidFill>
                <a:latin typeface="微软雅黑" panose="020B0503020204020204" pitchFamily="34" charset="-122"/>
                <a:ea typeface="微软雅黑" panose="020B0503020204020204" pitchFamily="34" charset="-122"/>
              </a:rPr>
              <a:t>数据标准体系</a:t>
            </a:r>
          </a:p>
        </p:txBody>
      </p:sp>
      <p:sp>
        <p:nvSpPr>
          <p:cNvPr id="186" name="矩形 185">
            <a:extLst>
              <a:ext uri="{FF2B5EF4-FFF2-40B4-BE49-F238E27FC236}">
                <a16:creationId xmlns="" xmlns:a16="http://schemas.microsoft.com/office/drawing/2014/main" id="{20CFDDA2-30F4-F14E-B79D-41A42FDF7264}"/>
              </a:ext>
            </a:extLst>
          </p:cNvPr>
          <p:cNvSpPr/>
          <p:nvPr/>
        </p:nvSpPr>
        <p:spPr>
          <a:xfrm>
            <a:off x="285713" y="714849"/>
            <a:ext cx="411622" cy="192596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600" dirty="0">
                <a:solidFill>
                  <a:prstClr val="white"/>
                </a:solidFill>
                <a:latin typeface="微软雅黑" panose="020B0503020204020204" pitchFamily="34" charset="-122"/>
                <a:ea typeface="微软雅黑" panose="020B0503020204020204" pitchFamily="34" charset="-122"/>
              </a:rPr>
              <a:t>数据治理体系</a:t>
            </a:r>
            <a:endParaRPr kumimoji="1" lang="en-US" altLang="zh-CN" sz="1600" dirty="0">
              <a:solidFill>
                <a:prstClr val="white"/>
              </a:solidFill>
              <a:latin typeface="微软雅黑" panose="020B0503020204020204" pitchFamily="34" charset="-122"/>
              <a:ea typeface="微软雅黑" panose="020B0503020204020204" pitchFamily="34" charset="-122"/>
            </a:endParaRPr>
          </a:p>
        </p:txBody>
      </p:sp>
      <p:sp>
        <p:nvSpPr>
          <p:cNvPr id="187" name="矩形 186">
            <a:extLst>
              <a:ext uri="{FF2B5EF4-FFF2-40B4-BE49-F238E27FC236}">
                <a16:creationId xmlns="" xmlns:a16="http://schemas.microsoft.com/office/drawing/2014/main" id="{8EEC2C45-31FB-414D-ADF8-2BBAF4FE2F38}"/>
              </a:ext>
            </a:extLst>
          </p:cNvPr>
          <p:cNvSpPr/>
          <p:nvPr/>
        </p:nvSpPr>
        <p:spPr>
          <a:xfrm>
            <a:off x="306843" y="4365243"/>
            <a:ext cx="411622" cy="2075820"/>
          </a:xfrm>
          <a:prstGeom prst="rect">
            <a:avLst/>
          </a:prstGeom>
          <a:solidFill>
            <a:srgbClr val="00B05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600" dirty="0">
                <a:solidFill>
                  <a:prstClr val="white"/>
                </a:solidFill>
                <a:latin typeface="微软雅黑" panose="020B0503020204020204" pitchFamily="34" charset="-122"/>
                <a:ea typeface="微软雅黑" panose="020B0503020204020204" pitchFamily="34" charset="-122"/>
              </a:rPr>
              <a:t>数据开发体系</a:t>
            </a:r>
            <a:endParaRPr kumimoji="1" lang="en-US" altLang="zh-CN" sz="1600" dirty="0">
              <a:solidFill>
                <a:prstClr val="white"/>
              </a:solidFill>
              <a:latin typeface="微软雅黑" panose="020B0503020204020204" pitchFamily="34" charset="-122"/>
              <a:ea typeface="微软雅黑" panose="020B0503020204020204" pitchFamily="34" charset="-122"/>
            </a:endParaRPr>
          </a:p>
        </p:txBody>
      </p:sp>
      <p:cxnSp>
        <p:nvCxnSpPr>
          <p:cNvPr id="188" name="曲线连接符 187">
            <a:extLst>
              <a:ext uri="{FF2B5EF4-FFF2-40B4-BE49-F238E27FC236}">
                <a16:creationId xmlns="" xmlns:a16="http://schemas.microsoft.com/office/drawing/2014/main" id="{4E232C3F-1705-F540-8565-6443FF956CC6}"/>
              </a:ext>
            </a:extLst>
          </p:cNvPr>
          <p:cNvCxnSpPr>
            <a:cxnSpLocks/>
            <a:stCxn id="89" idx="3"/>
            <a:endCxn id="141" idx="0"/>
          </p:cNvCxnSpPr>
          <p:nvPr/>
        </p:nvCxnSpPr>
        <p:spPr>
          <a:xfrm>
            <a:off x="4225999" y="1222349"/>
            <a:ext cx="1283810" cy="1018936"/>
          </a:xfrm>
          <a:prstGeom prst="curvedConnector2">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9" name="曲线连接符 188">
            <a:extLst>
              <a:ext uri="{FF2B5EF4-FFF2-40B4-BE49-F238E27FC236}">
                <a16:creationId xmlns="" xmlns:a16="http://schemas.microsoft.com/office/drawing/2014/main" id="{43AFE7B5-5405-C546-A7AF-9E19E8E2956B}"/>
              </a:ext>
            </a:extLst>
          </p:cNvPr>
          <p:cNvCxnSpPr>
            <a:stCxn id="89" idx="3"/>
            <a:endCxn id="139" idx="1"/>
          </p:cNvCxnSpPr>
          <p:nvPr/>
        </p:nvCxnSpPr>
        <p:spPr>
          <a:xfrm flipV="1">
            <a:off x="4225999" y="1080190"/>
            <a:ext cx="3081029" cy="142159"/>
          </a:xfrm>
          <a:prstGeom prst="curvedConnector3">
            <a:avLst/>
          </a:prstGeom>
          <a:ln w="127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0" name="文本框 189">
            <a:extLst>
              <a:ext uri="{FF2B5EF4-FFF2-40B4-BE49-F238E27FC236}">
                <a16:creationId xmlns="" xmlns:a16="http://schemas.microsoft.com/office/drawing/2014/main" id="{1DC4502C-EFA4-FB45-B3BA-3E33B220A8CA}"/>
              </a:ext>
            </a:extLst>
          </p:cNvPr>
          <p:cNvSpPr txBox="1"/>
          <p:nvPr/>
        </p:nvSpPr>
        <p:spPr>
          <a:xfrm>
            <a:off x="5787407" y="5237583"/>
            <a:ext cx="492443" cy="276999"/>
          </a:xfrm>
          <a:prstGeom prst="rect">
            <a:avLst/>
          </a:prstGeom>
          <a:noFill/>
        </p:spPr>
        <p:txBody>
          <a:bodyPr wrap="none" rtlCol="0">
            <a:spAutoFit/>
          </a:bodyPr>
          <a:lstStyle/>
          <a:p>
            <a:r>
              <a:rPr kumimoji="1" lang="en-US" altLang="zh-CN" sz="1200" dirty="0">
                <a:solidFill>
                  <a:prstClr val="black"/>
                </a:solidFill>
                <a:latin typeface="微软雅黑" panose="020B0503020204020204" pitchFamily="34" charset="-122"/>
                <a:ea typeface="微软雅黑" panose="020B0503020204020204" pitchFamily="34" charset="-122"/>
              </a:rPr>
              <a:t>SQL</a:t>
            </a:r>
            <a:endParaRPr kumimoji="1"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191" name="文本框 190">
            <a:extLst>
              <a:ext uri="{FF2B5EF4-FFF2-40B4-BE49-F238E27FC236}">
                <a16:creationId xmlns="" xmlns:a16="http://schemas.microsoft.com/office/drawing/2014/main" id="{4600B1EF-9D76-9440-9742-1AB0EAE17F1B}"/>
              </a:ext>
            </a:extLst>
          </p:cNvPr>
          <p:cNvSpPr txBox="1"/>
          <p:nvPr/>
        </p:nvSpPr>
        <p:spPr>
          <a:xfrm>
            <a:off x="5650765" y="4781403"/>
            <a:ext cx="954107" cy="276999"/>
          </a:xfrm>
          <a:prstGeom prst="rect">
            <a:avLst/>
          </a:prstGeom>
          <a:noFill/>
        </p:spPr>
        <p:txBody>
          <a:bodyPr wrap="none" rtlCol="0">
            <a:spAutoFit/>
          </a:bodyPr>
          <a:lstStyle/>
          <a:p>
            <a:r>
              <a:rPr kumimoji="1" lang="zh-CN" altLang="en-US" sz="1200" dirty="0">
                <a:solidFill>
                  <a:srgbClr val="70AD47"/>
                </a:solidFill>
                <a:latin typeface="微软雅黑" panose="020B0503020204020204" pitchFamily="34" charset="-122"/>
                <a:ea typeface="微软雅黑" panose="020B0503020204020204" pitchFamily="34" charset="-122"/>
              </a:rPr>
              <a:t>可视化建模</a:t>
            </a:r>
          </a:p>
        </p:txBody>
      </p:sp>
      <p:cxnSp>
        <p:nvCxnSpPr>
          <p:cNvPr id="192" name="直线箭头连接符 150">
            <a:extLst>
              <a:ext uri="{FF2B5EF4-FFF2-40B4-BE49-F238E27FC236}">
                <a16:creationId xmlns="" xmlns:a16="http://schemas.microsoft.com/office/drawing/2014/main" id="{EDACBDF9-1BC7-AF43-9FBB-AA6D8073405C}"/>
              </a:ext>
            </a:extLst>
          </p:cNvPr>
          <p:cNvCxnSpPr/>
          <p:nvPr/>
        </p:nvCxnSpPr>
        <p:spPr>
          <a:xfrm>
            <a:off x="5565673" y="5058402"/>
            <a:ext cx="1039199"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直线箭头连接符 151">
            <a:extLst>
              <a:ext uri="{FF2B5EF4-FFF2-40B4-BE49-F238E27FC236}">
                <a16:creationId xmlns="" xmlns:a16="http://schemas.microsoft.com/office/drawing/2014/main" id="{AADB28A4-BBB1-124D-823B-DF9B90A3CADF}"/>
              </a:ext>
            </a:extLst>
          </p:cNvPr>
          <p:cNvCxnSpPr/>
          <p:nvPr/>
        </p:nvCxnSpPr>
        <p:spPr>
          <a:xfrm>
            <a:off x="5565673" y="5544114"/>
            <a:ext cx="1039199"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线箭头连接符 153">
            <a:extLst>
              <a:ext uri="{FF2B5EF4-FFF2-40B4-BE49-F238E27FC236}">
                <a16:creationId xmlns="" xmlns:a16="http://schemas.microsoft.com/office/drawing/2014/main" id="{332A2741-C171-7743-BA3D-5BB7FE9ACD7F}"/>
              </a:ext>
            </a:extLst>
          </p:cNvPr>
          <p:cNvCxnSpPr>
            <a:cxnSpLocks/>
            <a:stCxn id="162" idx="3"/>
            <a:endCxn id="163" idx="1"/>
          </p:cNvCxnSpPr>
          <p:nvPr/>
        </p:nvCxnSpPr>
        <p:spPr>
          <a:xfrm flipV="1">
            <a:off x="4520919" y="5161178"/>
            <a:ext cx="467272" cy="82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5" name="文本框 194">
            <a:extLst>
              <a:ext uri="{FF2B5EF4-FFF2-40B4-BE49-F238E27FC236}">
                <a16:creationId xmlns="" xmlns:a16="http://schemas.microsoft.com/office/drawing/2014/main" id="{24BE41C4-B8B5-A646-83FB-56E15F68417A}"/>
              </a:ext>
            </a:extLst>
          </p:cNvPr>
          <p:cNvSpPr txBox="1"/>
          <p:nvPr/>
        </p:nvSpPr>
        <p:spPr>
          <a:xfrm>
            <a:off x="4500595" y="4851107"/>
            <a:ext cx="492443" cy="276999"/>
          </a:xfrm>
          <a:prstGeom prst="rect">
            <a:avLst/>
          </a:prstGeom>
          <a:noFill/>
        </p:spPr>
        <p:txBody>
          <a:bodyPr wrap="none" rtlCol="0">
            <a:spAutoFit/>
          </a:bodyPr>
          <a:lstStyle/>
          <a:p>
            <a:r>
              <a:rPr kumimoji="1" lang="en-US" altLang="zh-CN" sz="1200" dirty="0">
                <a:solidFill>
                  <a:prstClr val="black"/>
                </a:solidFill>
                <a:latin typeface="微软雅黑" panose="020B0503020204020204" pitchFamily="34" charset="-122"/>
                <a:ea typeface="微软雅黑" panose="020B0503020204020204" pitchFamily="34" charset="-122"/>
              </a:rPr>
              <a:t>SQL</a:t>
            </a:r>
            <a:endParaRPr kumimoji="1"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196" name="文本框 195">
            <a:extLst>
              <a:ext uri="{FF2B5EF4-FFF2-40B4-BE49-F238E27FC236}">
                <a16:creationId xmlns="" xmlns:a16="http://schemas.microsoft.com/office/drawing/2014/main" id="{30422E23-D13B-734E-94DB-AF46CBD7A6EF}"/>
              </a:ext>
            </a:extLst>
          </p:cNvPr>
          <p:cNvSpPr txBox="1"/>
          <p:nvPr/>
        </p:nvSpPr>
        <p:spPr>
          <a:xfrm>
            <a:off x="7401595" y="5261143"/>
            <a:ext cx="492443" cy="276999"/>
          </a:xfrm>
          <a:prstGeom prst="rect">
            <a:avLst/>
          </a:prstGeom>
          <a:noFill/>
        </p:spPr>
        <p:txBody>
          <a:bodyPr wrap="none" rtlCol="0">
            <a:spAutoFit/>
          </a:bodyPr>
          <a:lstStyle/>
          <a:p>
            <a:r>
              <a:rPr kumimoji="1" lang="en-US" altLang="zh-CN" sz="1200" dirty="0">
                <a:solidFill>
                  <a:prstClr val="black"/>
                </a:solidFill>
                <a:latin typeface="微软雅黑" panose="020B0503020204020204" pitchFamily="34" charset="-122"/>
                <a:ea typeface="微软雅黑" panose="020B0503020204020204" pitchFamily="34" charset="-122"/>
              </a:rPr>
              <a:t>SQL</a:t>
            </a:r>
            <a:endParaRPr kumimoji="1"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197" name="文本框 196">
            <a:extLst>
              <a:ext uri="{FF2B5EF4-FFF2-40B4-BE49-F238E27FC236}">
                <a16:creationId xmlns="" xmlns:a16="http://schemas.microsoft.com/office/drawing/2014/main" id="{B2DDE523-A623-3B41-AF4A-E3E55593A846}"/>
              </a:ext>
            </a:extLst>
          </p:cNvPr>
          <p:cNvSpPr txBox="1"/>
          <p:nvPr/>
        </p:nvSpPr>
        <p:spPr>
          <a:xfrm>
            <a:off x="7264953" y="4804963"/>
            <a:ext cx="954107" cy="276999"/>
          </a:xfrm>
          <a:prstGeom prst="rect">
            <a:avLst/>
          </a:prstGeom>
          <a:noFill/>
        </p:spPr>
        <p:txBody>
          <a:bodyPr wrap="none" rtlCol="0">
            <a:spAutoFit/>
          </a:bodyPr>
          <a:lstStyle/>
          <a:p>
            <a:r>
              <a:rPr kumimoji="1" lang="zh-CN" altLang="en-US" sz="1200" dirty="0">
                <a:solidFill>
                  <a:srgbClr val="70AD47"/>
                </a:solidFill>
                <a:latin typeface="微软雅黑" panose="020B0503020204020204" pitchFamily="34" charset="-122"/>
                <a:ea typeface="微软雅黑" panose="020B0503020204020204" pitchFamily="34" charset="-122"/>
              </a:rPr>
              <a:t>可视化建模</a:t>
            </a:r>
          </a:p>
        </p:txBody>
      </p:sp>
      <p:cxnSp>
        <p:nvCxnSpPr>
          <p:cNvPr id="198" name="直线箭头连接符 160">
            <a:extLst>
              <a:ext uri="{FF2B5EF4-FFF2-40B4-BE49-F238E27FC236}">
                <a16:creationId xmlns="" xmlns:a16="http://schemas.microsoft.com/office/drawing/2014/main" id="{03179C68-2B9C-BE42-865D-B852A1D0D3AD}"/>
              </a:ext>
            </a:extLst>
          </p:cNvPr>
          <p:cNvCxnSpPr/>
          <p:nvPr/>
        </p:nvCxnSpPr>
        <p:spPr>
          <a:xfrm>
            <a:off x="7179861" y="5081962"/>
            <a:ext cx="1039199"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直线箭头连接符 161">
            <a:extLst>
              <a:ext uri="{FF2B5EF4-FFF2-40B4-BE49-F238E27FC236}">
                <a16:creationId xmlns="" xmlns:a16="http://schemas.microsoft.com/office/drawing/2014/main" id="{EB675C70-8EB7-4344-88CC-EFBFD532566B}"/>
              </a:ext>
            </a:extLst>
          </p:cNvPr>
          <p:cNvCxnSpPr/>
          <p:nvPr/>
        </p:nvCxnSpPr>
        <p:spPr>
          <a:xfrm>
            <a:off x="7179861" y="5567674"/>
            <a:ext cx="1039199"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00" name="圆角矩形 199">
            <a:extLst>
              <a:ext uri="{FF2B5EF4-FFF2-40B4-BE49-F238E27FC236}">
                <a16:creationId xmlns="" xmlns:a16="http://schemas.microsoft.com/office/drawing/2014/main" id="{7E298B83-E86A-674B-9937-BF52215C7346}"/>
              </a:ext>
            </a:extLst>
          </p:cNvPr>
          <p:cNvSpPr/>
          <p:nvPr/>
        </p:nvSpPr>
        <p:spPr>
          <a:xfrm>
            <a:off x="4432189" y="4090328"/>
            <a:ext cx="727731" cy="302922"/>
          </a:xfrm>
          <a:prstGeom prst="roundRect">
            <a:avLst/>
          </a:prstGeom>
          <a:solidFill>
            <a:schemeClr val="bg1"/>
          </a:solidFill>
          <a:ln>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ED7D31"/>
                </a:solidFill>
                <a:latin typeface="微软雅黑" panose="020B0503020204020204" pitchFamily="34" charset="-122"/>
                <a:ea typeface="微软雅黑" panose="020B0503020204020204" pitchFamily="34" charset="-122"/>
              </a:rPr>
              <a:t>指标质量校验</a:t>
            </a:r>
          </a:p>
        </p:txBody>
      </p:sp>
      <p:sp>
        <p:nvSpPr>
          <p:cNvPr id="201" name="圆角矩形 200">
            <a:extLst>
              <a:ext uri="{FF2B5EF4-FFF2-40B4-BE49-F238E27FC236}">
                <a16:creationId xmlns="" xmlns:a16="http://schemas.microsoft.com/office/drawing/2014/main" id="{DF6DBBB0-0A81-B943-AAA1-22D313650369}"/>
              </a:ext>
            </a:extLst>
          </p:cNvPr>
          <p:cNvSpPr/>
          <p:nvPr/>
        </p:nvSpPr>
        <p:spPr>
          <a:xfrm>
            <a:off x="3425218" y="4080079"/>
            <a:ext cx="727731" cy="302922"/>
          </a:xfrm>
          <a:prstGeom prst="roundRect">
            <a:avLst/>
          </a:prstGeom>
          <a:solidFill>
            <a:schemeClr val="bg1"/>
          </a:solidFill>
          <a:ln>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ED7D31"/>
                </a:solidFill>
                <a:latin typeface="微软雅黑" panose="020B0503020204020204" pitchFamily="34" charset="-122"/>
                <a:ea typeface="微软雅黑" panose="020B0503020204020204" pitchFamily="34" charset="-122"/>
              </a:rPr>
              <a:t>贴源质量校验</a:t>
            </a:r>
          </a:p>
        </p:txBody>
      </p:sp>
      <p:cxnSp>
        <p:nvCxnSpPr>
          <p:cNvPr id="202" name="曲线连接符 201">
            <a:extLst>
              <a:ext uri="{FF2B5EF4-FFF2-40B4-BE49-F238E27FC236}">
                <a16:creationId xmlns="" xmlns:a16="http://schemas.microsoft.com/office/drawing/2014/main" id="{840A81F5-125F-6E48-9399-828BEA091D67}"/>
              </a:ext>
            </a:extLst>
          </p:cNvPr>
          <p:cNvCxnSpPr>
            <a:cxnSpLocks/>
            <a:stCxn id="164" idx="0"/>
          </p:cNvCxnSpPr>
          <p:nvPr/>
        </p:nvCxnSpPr>
        <p:spPr>
          <a:xfrm rot="5400000" flipH="1" flipV="1">
            <a:off x="7056155" y="4128708"/>
            <a:ext cx="244020" cy="511262"/>
          </a:xfrm>
          <a:prstGeom prst="curvedConnector2">
            <a:avLst/>
          </a:prstGeom>
          <a:ln w="1905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3" name="曲线连接符 202">
            <a:extLst>
              <a:ext uri="{FF2B5EF4-FFF2-40B4-BE49-F238E27FC236}">
                <a16:creationId xmlns="" xmlns:a16="http://schemas.microsoft.com/office/drawing/2014/main" id="{4F606C23-9DF7-CC40-86E0-91B9A47A8990}"/>
              </a:ext>
            </a:extLst>
          </p:cNvPr>
          <p:cNvCxnSpPr>
            <a:cxnSpLocks/>
            <a:endCxn id="165" idx="0"/>
          </p:cNvCxnSpPr>
          <p:nvPr/>
        </p:nvCxnSpPr>
        <p:spPr>
          <a:xfrm>
            <a:off x="8161528" y="4262328"/>
            <a:ext cx="382786" cy="230505"/>
          </a:xfrm>
          <a:prstGeom prst="curvedConnector2">
            <a:avLst/>
          </a:prstGeom>
          <a:ln w="1905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4" name="曲线连接符 203">
            <a:extLst>
              <a:ext uri="{FF2B5EF4-FFF2-40B4-BE49-F238E27FC236}">
                <a16:creationId xmlns="" xmlns:a16="http://schemas.microsoft.com/office/drawing/2014/main" id="{377FBFC6-F4D5-1746-AF1F-7C46F03B5A8D}"/>
              </a:ext>
            </a:extLst>
          </p:cNvPr>
          <p:cNvCxnSpPr>
            <a:cxnSpLocks/>
            <a:stCxn id="166" idx="0"/>
          </p:cNvCxnSpPr>
          <p:nvPr/>
        </p:nvCxnSpPr>
        <p:spPr>
          <a:xfrm rot="5400000" flipH="1" flipV="1">
            <a:off x="3235782" y="4295374"/>
            <a:ext cx="264532" cy="138202"/>
          </a:xfrm>
          <a:prstGeom prst="curvedConnector3">
            <a:avLst>
              <a:gd name="adj1" fmla="val 50000"/>
            </a:avLst>
          </a:prstGeom>
          <a:ln w="1905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5" name="直线箭头连接符 184">
            <a:extLst>
              <a:ext uri="{FF2B5EF4-FFF2-40B4-BE49-F238E27FC236}">
                <a16:creationId xmlns="" xmlns:a16="http://schemas.microsoft.com/office/drawing/2014/main" id="{496F1746-B5ED-8F4A-AE50-7F654E722B2F}"/>
              </a:ext>
            </a:extLst>
          </p:cNvPr>
          <p:cNvCxnSpPr>
            <a:cxnSpLocks/>
            <a:stCxn id="166" idx="3"/>
            <a:endCxn id="162" idx="1"/>
          </p:cNvCxnSpPr>
          <p:nvPr/>
        </p:nvCxnSpPr>
        <p:spPr>
          <a:xfrm>
            <a:off x="3587688" y="5155683"/>
            <a:ext cx="355749" cy="632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06" name="圆角矩形 205">
            <a:extLst>
              <a:ext uri="{FF2B5EF4-FFF2-40B4-BE49-F238E27FC236}">
                <a16:creationId xmlns="" xmlns:a16="http://schemas.microsoft.com/office/drawing/2014/main" id="{42AFD0EF-7082-C94F-9B19-62282B9D34E3}"/>
              </a:ext>
            </a:extLst>
          </p:cNvPr>
          <p:cNvSpPr/>
          <p:nvPr/>
        </p:nvSpPr>
        <p:spPr>
          <a:xfrm>
            <a:off x="11216313" y="4071564"/>
            <a:ext cx="765604" cy="34598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prstClr val="white"/>
                </a:solidFill>
                <a:latin typeface="微软雅黑" panose="020B0503020204020204" pitchFamily="34" charset="-122"/>
                <a:ea typeface="微软雅黑" panose="020B0503020204020204" pitchFamily="34" charset="-122"/>
              </a:rPr>
              <a:t>驾驶舱</a:t>
            </a:r>
          </a:p>
        </p:txBody>
      </p:sp>
      <p:sp>
        <p:nvSpPr>
          <p:cNvPr id="207" name="圆角矩形 206">
            <a:extLst>
              <a:ext uri="{FF2B5EF4-FFF2-40B4-BE49-F238E27FC236}">
                <a16:creationId xmlns="" xmlns:a16="http://schemas.microsoft.com/office/drawing/2014/main" id="{1CA9E30B-3A14-004F-BC7A-3C7B6F1F5288}"/>
              </a:ext>
            </a:extLst>
          </p:cNvPr>
          <p:cNvSpPr/>
          <p:nvPr/>
        </p:nvSpPr>
        <p:spPr>
          <a:xfrm>
            <a:off x="11211526" y="5106417"/>
            <a:ext cx="765604" cy="34598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prstClr val="white"/>
                </a:solidFill>
                <a:latin typeface="微软雅黑" panose="020B0503020204020204" pitchFamily="34" charset="-122"/>
                <a:ea typeface="微软雅黑" panose="020B0503020204020204" pitchFamily="34" charset="-122"/>
              </a:rPr>
              <a:t>自助分析</a:t>
            </a:r>
          </a:p>
        </p:txBody>
      </p:sp>
      <p:sp>
        <p:nvSpPr>
          <p:cNvPr id="208" name="圆角矩形 207">
            <a:extLst>
              <a:ext uri="{FF2B5EF4-FFF2-40B4-BE49-F238E27FC236}">
                <a16:creationId xmlns="" xmlns:a16="http://schemas.microsoft.com/office/drawing/2014/main" id="{9B39B210-EC47-714F-9FB0-1A747F6FEF6A}"/>
              </a:ext>
            </a:extLst>
          </p:cNvPr>
          <p:cNvSpPr/>
          <p:nvPr/>
        </p:nvSpPr>
        <p:spPr>
          <a:xfrm>
            <a:off x="11211526" y="4581297"/>
            <a:ext cx="765604" cy="34598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prstClr val="white"/>
                </a:solidFill>
                <a:latin typeface="微软雅黑" panose="020B0503020204020204" pitchFamily="34" charset="-122"/>
                <a:ea typeface="微软雅黑" panose="020B0503020204020204" pitchFamily="34" charset="-122"/>
              </a:rPr>
              <a:t>仪表盘</a:t>
            </a:r>
          </a:p>
        </p:txBody>
      </p:sp>
      <p:pic>
        <p:nvPicPr>
          <p:cNvPr id="209" name="图片 208">
            <a:extLst>
              <a:ext uri="{FF2B5EF4-FFF2-40B4-BE49-F238E27FC236}">
                <a16:creationId xmlns="" xmlns:a16="http://schemas.microsoft.com/office/drawing/2014/main" id="{96822FAD-D342-AA4B-B904-E02228D231B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26907" y="1095908"/>
            <a:ext cx="1247607" cy="790255"/>
          </a:xfrm>
          <a:prstGeom prst="rect">
            <a:avLst/>
          </a:prstGeom>
        </p:spPr>
      </p:pic>
      <p:cxnSp>
        <p:nvCxnSpPr>
          <p:cNvPr id="210" name="曲线连接符 209">
            <a:extLst>
              <a:ext uri="{FF2B5EF4-FFF2-40B4-BE49-F238E27FC236}">
                <a16:creationId xmlns="" xmlns:a16="http://schemas.microsoft.com/office/drawing/2014/main" id="{7A8C2DE3-F5E6-8C42-8FAE-92F9D2C683DE}"/>
              </a:ext>
            </a:extLst>
          </p:cNvPr>
          <p:cNvCxnSpPr>
            <a:cxnSpLocks/>
            <a:endCxn id="162" idx="0"/>
          </p:cNvCxnSpPr>
          <p:nvPr/>
        </p:nvCxnSpPr>
        <p:spPr>
          <a:xfrm rot="16200000" flipH="1">
            <a:off x="4054745" y="4329743"/>
            <a:ext cx="275636" cy="79230"/>
          </a:xfrm>
          <a:prstGeom prst="curvedConnector3">
            <a:avLst>
              <a:gd name="adj1" fmla="val 50000"/>
            </a:avLst>
          </a:prstGeom>
          <a:ln w="1905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1" name="曲线连接符 210">
            <a:extLst>
              <a:ext uri="{FF2B5EF4-FFF2-40B4-BE49-F238E27FC236}">
                <a16:creationId xmlns="" xmlns:a16="http://schemas.microsoft.com/office/drawing/2014/main" id="{16671BC2-2C50-8448-B0CA-8DF579B71AA2}"/>
              </a:ext>
            </a:extLst>
          </p:cNvPr>
          <p:cNvCxnSpPr>
            <a:cxnSpLocks/>
            <a:stCxn id="162" idx="0"/>
          </p:cNvCxnSpPr>
          <p:nvPr/>
        </p:nvCxnSpPr>
        <p:spPr>
          <a:xfrm rot="5400000" flipH="1" flipV="1">
            <a:off x="4199490" y="4274478"/>
            <a:ext cx="265386" cy="200010"/>
          </a:xfrm>
          <a:prstGeom prst="curvedConnector3">
            <a:avLst>
              <a:gd name="adj1" fmla="val 50000"/>
            </a:avLst>
          </a:prstGeom>
          <a:ln w="1905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2" name="曲线连接符 211">
            <a:extLst>
              <a:ext uri="{FF2B5EF4-FFF2-40B4-BE49-F238E27FC236}">
                <a16:creationId xmlns="" xmlns:a16="http://schemas.microsoft.com/office/drawing/2014/main" id="{F5FA7442-E91E-4A4E-8959-CF81107915CF}"/>
              </a:ext>
            </a:extLst>
          </p:cNvPr>
          <p:cNvCxnSpPr>
            <a:cxnSpLocks/>
            <a:endCxn id="163" idx="0"/>
          </p:cNvCxnSpPr>
          <p:nvPr/>
        </p:nvCxnSpPr>
        <p:spPr>
          <a:xfrm rot="16200000" flipH="1">
            <a:off x="5086146" y="4315563"/>
            <a:ext cx="264560" cy="117012"/>
          </a:xfrm>
          <a:prstGeom prst="curvedConnector3">
            <a:avLst>
              <a:gd name="adj1" fmla="val 50000"/>
            </a:avLst>
          </a:prstGeom>
          <a:ln w="1905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3" name="曲线连接符 212">
            <a:extLst>
              <a:ext uri="{FF2B5EF4-FFF2-40B4-BE49-F238E27FC236}">
                <a16:creationId xmlns="" xmlns:a16="http://schemas.microsoft.com/office/drawing/2014/main" id="{AD8EC5D6-45E0-5B4A-A8A0-77794540C4D4}"/>
              </a:ext>
            </a:extLst>
          </p:cNvPr>
          <p:cNvCxnSpPr>
            <a:stCxn id="77" idx="3"/>
            <a:endCxn id="78" idx="1"/>
          </p:cNvCxnSpPr>
          <p:nvPr/>
        </p:nvCxnSpPr>
        <p:spPr>
          <a:xfrm>
            <a:off x="1097573" y="3494192"/>
            <a:ext cx="162459" cy="4898"/>
          </a:xfrm>
          <a:prstGeom prst="curvedConnector3">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曲线连接符 213">
            <a:extLst>
              <a:ext uri="{FF2B5EF4-FFF2-40B4-BE49-F238E27FC236}">
                <a16:creationId xmlns="" xmlns:a16="http://schemas.microsoft.com/office/drawing/2014/main" id="{C52BC0CC-4A6E-0F48-8CB9-F10D91A02BAF}"/>
              </a:ext>
            </a:extLst>
          </p:cNvPr>
          <p:cNvCxnSpPr>
            <a:stCxn id="244" idx="2"/>
            <a:endCxn id="140" idx="0"/>
          </p:cNvCxnSpPr>
          <p:nvPr/>
        </p:nvCxnSpPr>
        <p:spPr>
          <a:xfrm rot="5400000">
            <a:off x="5173516" y="1625319"/>
            <a:ext cx="338782" cy="889000"/>
          </a:xfrm>
          <a:prstGeom prst="curvedConnector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5" name="曲线连接符 214">
            <a:extLst>
              <a:ext uri="{FF2B5EF4-FFF2-40B4-BE49-F238E27FC236}">
                <a16:creationId xmlns="" xmlns:a16="http://schemas.microsoft.com/office/drawing/2014/main" id="{6DB38486-3103-4741-9A77-B05E741C9EAD}"/>
              </a:ext>
            </a:extLst>
          </p:cNvPr>
          <p:cNvCxnSpPr>
            <a:stCxn id="244" idx="2"/>
            <a:endCxn id="141" idx="0"/>
          </p:cNvCxnSpPr>
          <p:nvPr/>
        </p:nvCxnSpPr>
        <p:spPr>
          <a:xfrm rot="5400000">
            <a:off x="5478180" y="1932057"/>
            <a:ext cx="340857" cy="277598"/>
          </a:xfrm>
          <a:prstGeom prst="curvedConnector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6" name="曲线连接符 215">
            <a:extLst>
              <a:ext uri="{FF2B5EF4-FFF2-40B4-BE49-F238E27FC236}">
                <a16:creationId xmlns="" xmlns:a16="http://schemas.microsoft.com/office/drawing/2014/main" id="{1298BE81-AB04-3944-8E21-C1ED544BA665}"/>
              </a:ext>
            </a:extLst>
          </p:cNvPr>
          <p:cNvCxnSpPr>
            <a:stCxn id="244" idx="2"/>
            <a:endCxn id="142" idx="0"/>
          </p:cNvCxnSpPr>
          <p:nvPr/>
        </p:nvCxnSpPr>
        <p:spPr>
          <a:xfrm rot="16200000" flipH="1">
            <a:off x="5788429" y="1899406"/>
            <a:ext cx="340856" cy="342900"/>
          </a:xfrm>
          <a:prstGeom prst="curvedConnector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7" name="曲线连接符 216">
            <a:extLst>
              <a:ext uri="{FF2B5EF4-FFF2-40B4-BE49-F238E27FC236}">
                <a16:creationId xmlns="" xmlns:a16="http://schemas.microsoft.com/office/drawing/2014/main" id="{2AC78439-9F72-0E48-89BB-AC08AE4397FD}"/>
              </a:ext>
            </a:extLst>
          </p:cNvPr>
          <p:cNvCxnSpPr>
            <a:stCxn id="244" idx="2"/>
            <a:endCxn id="143" idx="0"/>
          </p:cNvCxnSpPr>
          <p:nvPr/>
        </p:nvCxnSpPr>
        <p:spPr>
          <a:xfrm rot="16200000" flipH="1">
            <a:off x="6094430" y="1593405"/>
            <a:ext cx="349353" cy="963398"/>
          </a:xfrm>
          <a:prstGeom prst="curvedConnector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8" name="曲线连接符 217">
            <a:extLst>
              <a:ext uri="{FF2B5EF4-FFF2-40B4-BE49-F238E27FC236}">
                <a16:creationId xmlns="" xmlns:a16="http://schemas.microsoft.com/office/drawing/2014/main" id="{BF5CE2AD-D44C-AA47-9C95-B4E04DBF04A1}"/>
              </a:ext>
            </a:extLst>
          </p:cNvPr>
          <p:cNvCxnSpPr>
            <a:cxnSpLocks/>
            <a:stCxn id="222" idx="2"/>
            <a:endCxn id="201" idx="0"/>
          </p:cNvCxnSpPr>
          <p:nvPr/>
        </p:nvCxnSpPr>
        <p:spPr>
          <a:xfrm rot="5400000">
            <a:off x="3451693" y="3439269"/>
            <a:ext cx="978201" cy="303418"/>
          </a:xfrm>
          <a:prstGeom prst="curvedConnector3">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曲线连接符 218">
            <a:extLst>
              <a:ext uri="{FF2B5EF4-FFF2-40B4-BE49-F238E27FC236}">
                <a16:creationId xmlns="" xmlns:a16="http://schemas.microsoft.com/office/drawing/2014/main" id="{6820989A-7C12-C846-BA6F-72F10DD69D09}"/>
              </a:ext>
            </a:extLst>
          </p:cNvPr>
          <p:cNvCxnSpPr>
            <a:cxnSpLocks/>
            <a:stCxn id="222" idx="2"/>
            <a:endCxn id="223" idx="0"/>
          </p:cNvCxnSpPr>
          <p:nvPr/>
        </p:nvCxnSpPr>
        <p:spPr>
          <a:xfrm rot="16200000" flipH="1">
            <a:off x="5440588" y="1753791"/>
            <a:ext cx="1008989" cy="3705161"/>
          </a:xfrm>
          <a:prstGeom prst="curvedConnector3">
            <a:avLst>
              <a:gd name="adj1" fmla="val 50000"/>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曲线连接符 219">
            <a:extLst>
              <a:ext uri="{FF2B5EF4-FFF2-40B4-BE49-F238E27FC236}">
                <a16:creationId xmlns="" xmlns:a16="http://schemas.microsoft.com/office/drawing/2014/main" id="{A0F75A05-CB17-A14E-B277-9F6EC6B3AD5B}"/>
              </a:ext>
            </a:extLst>
          </p:cNvPr>
          <p:cNvCxnSpPr>
            <a:cxnSpLocks/>
            <a:stCxn id="222" idx="2"/>
            <a:endCxn id="200" idx="0"/>
          </p:cNvCxnSpPr>
          <p:nvPr/>
        </p:nvCxnSpPr>
        <p:spPr>
          <a:xfrm rot="16200000" flipH="1">
            <a:off x="3950053" y="3244326"/>
            <a:ext cx="988450" cy="703553"/>
          </a:xfrm>
          <a:prstGeom prst="curvedConnector3">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21" name="圆角矩形 220">
            <a:extLst>
              <a:ext uri="{FF2B5EF4-FFF2-40B4-BE49-F238E27FC236}">
                <a16:creationId xmlns="" xmlns:a16="http://schemas.microsoft.com/office/drawing/2014/main" id="{2EB5BAC2-FB22-0148-B785-25EC55C1D3E5}"/>
              </a:ext>
            </a:extLst>
          </p:cNvPr>
          <p:cNvSpPr/>
          <p:nvPr/>
        </p:nvSpPr>
        <p:spPr>
          <a:xfrm>
            <a:off x="7611433" y="2918057"/>
            <a:ext cx="765604" cy="257775"/>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prstClr val="white"/>
                </a:solidFill>
                <a:latin typeface="微软雅黑" panose="020B0503020204020204" pitchFamily="34" charset="-122"/>
                <a:ea typeface="微软雅黑" panose="020B0503020204020204" pitchFamily="34" charset="-122"/>
              </a:rPr>
              <a:t>安全策略</a:t>
            </a:r>
          </a:p>
        </p:txBody>
      </p:sp>
      <p:sp>
        <p:nvSpPr>
          <p:cNvPr id="222" name="圆角矩形 221">
            <a:extLst>
              <a:ext uri="{FF2B5EF4-FFF2-40B4-BE49-F238E27FC236}">
                <a16:creationId xmlns="" xmlns:a16="http://schemas.microsoft.com/office/drawing/2014/main" id="{FDCB4A84-77CE-BA41-AF86-81887CF836ED}"/>
              </a:ext>
            </a:extLst>
          </p:cNvPr>
          <p:cNvSpPr/>
          <p:nvPr/>
        </p:nvSpPr>
        <p:spPr>
          <a:xfrm>
            <a:off x="3709700" y="2844103"/>
            <a:ext cx="765604" cy="25777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prstClr val="white"/>
                </a:solidFill>
                <a:latin typeface="微软雅黑" panose="020B0503020204020204" pitchFamily="34" charset="-122"/>
                <a:ea typeface="微软雅黑" panose="020B0503020204020204" pitchFamily="34" charset="-122"/>
              </a:rPr>
              <a:t>数据质量</a:t>
            </a:r>
          </a:p>
        </p:txBody>
      </p:sp>
      <p:sp>
        <p:nvSpPr>
          <p:cNvPr id="223" name="圆角矩形 222">
            <a:extLst>
              <a:ext uri="{FF2B5EF4-FFF2-40B4-BE49-F238E27FC236}">
                <a16:creationId xmlns="" xmlns:a16="http://schemas.microsoft.com/office/drawing/2014/main" id="{4DC9205F-DC3D-AC43-9BD1-EEB7C1FBFE3E}"/>
              </a:ext>
            </a:extLst>
          </p:cNvPr>
          <p:cNvSpPr/>
          <p:nvPr/>
        </p:nvSpPr>
        <p:spPr>
          <a:xfrm>
            <a:off x="7433797" y="4110867"/>
            <a:ext cx="727731" cy="302922"/>
          </a:xfrm>
          <a:prstGeom prst="roundRect">
            <a:avLst/>
          </a:prstGeom>
          <a:solidFill>
            <a:schemeClr val="bg1"/>
          </a:solidFill>
          <a:ln>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ED7D31"/>
                </a:solidFill>
                <a:latin typeface="微软雅黑" panose="020B0503020204020204" pitchFamily="34" charset="-122"/>
                <a:ea typeface="微软雅黑" panose="020B0503020204020204" pitchFamily="34" charset="-122"/>
              </a:rPr>
              <a:t>指标质量校验</a:t>
            </a:r>
          </a:p>
        </p:txBody>
      </p:sp>
      <p:sp>
        <p:nvSpPr>
          <p:cNvPr id="224" name="圆角矩形 223">
            <a:extLst>
              <a:ext uri="{FF2B5EF4-FFF2-40B4-BE49-F238E27FC236}">
                <a16:creationId xmlns="" xmlns:a16="http://schemas.microsoft.com/office/drawing/2014/main" id="{CDF19BF0-1721-3A4C-A28E-9D0508716A11}"/>
              </a:ext>
            </a:extLst>
          </p:cNvPr>
          <p:cNvSpPr/>
          <p:nvPr/>
        </p:nvSpPr>
        <p:spPr>
          <a:xfrm>
            <a:off x="9777472" y="636289"/>
            <a:ext cx="1061662" cy="2672902"/>
          </a:xfrm>
          <a:prstGeom prst="round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225" name="圆角矩形 224">
            <a:extLst>
              <a:ext uri="{FF2B5EF4-FFF2-40B4-BE49-F238E27FC236}">
                <a16:creationId xmlns="" xmlns:a16="http://schemas.microsoft.com/office/drawing/2014/main" id="{E02C4C7A-0BF8-2B4E-9331-2D9C340ADA8F}"/>
              </a:ext>
            </a:extLst>
          </p:cNvPr>
          <p:cNvSpPr/>
          <p:nvPr/>
        </p:nvSpPr>
        <p:spPr>
          <a:xfrm>
            <a:off x="8762232" y="738654"/>
            <a:ext cx="765604" cy="25777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prstClr val="white"/>
                </a:solidFill>
                <a:latin typeface="微软雅黑" panose="020B0503020204020204" pitchFamily="34" charset="-122"/>
                <a:ea typeface="微软雅黑" panose="020B0503020204020204" pitchFamily="34" charset="-122"/>
              </a:rPr>
              <a:t>资源目录</a:t>
            </a:r>
          </a:p>
        </p:txBody>
      </p:sp>
      <p:sp>
        <p:nvSpPr>
          <p:cNvPr id="226" name="圆角矩形 225">
            <a:extLst>
              <a:ext uri="{FF2B5EF4-FFF2-40B4-BE49-F238E27FC236}">
                <a16:creationId xmlns="" xmlns:a16="http://schemas.microsoft.com/office/drawing/2014/main" id="{D59D4EE2-29BB-B944-8E0C-F6B0366EB081}"/>
              </a:ext>
            </a:extLst>
          </p:cNvPr>
          <p:cNvSpPr/>
          <p:nvPr/>
        </p:nvSpPr>
        <p:spPr>
          <a:xfrm>
            <a:off x="4549367" y="1540010"/>
            <a:ext cx="2554389" cy="1141941"/>
          </a:xfrm>
          <a:prstGeom prst="round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cxnSp>
        <p:nvCxnSpPr>
          <p:cNvPr id="227" name="曲线连接符 226">
            <a:extLst>
              <a:ext uri="{FF2B5EF4-FFF2-40B4-BE49-F238E27FC236}">
                <a16:creationId xmlns="" xmlns:a16="http://schemas.microsoft.com/office/drawing/2014/main" id="{9379F989-0902-7448-B619-945614ED152F}"/>
              </a:ext>
            </a:extLst>
          </p:cNvPr>
          <p:cNvCxnSpPr>
            <a:stCxn id="137" idx="3"/>
            <a:endCxn id="244" idx="1"/>
          </p:cNvCxnSpPr>
          <p:nvPr/>
        </p:nvCxnSpPr>
        <p:spPr>
          <a:xfrm flipV="1">
            <a:off x="4110862" y="1771541"/>
            <a:ext cx="1293743" cy="476238"/>
          </a:xfrm>
          <a:prstGeom prst="curvedConnector3">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8" name="曲线连接符 227">
            <a:extLst>
              <a:ext uri="{FF2B5EF4-FFF2-40B4-BE49-F238E27FC236}">
                <a16:creationId xmlns="" xmlns:a16="http://schemas.microsoft.com/office/drawing/2014/main" id="{548F8677-6CD7-5C45-8372-A9B4547220FB}"/>
              </a:ext>
            </a:extLst>
          </p:cNvPr>
          <p:cNvCxnSpPr>
            <a:stCxn id="90" idx="2"/>
            <a:endCxn id="137" idx="1"/>
          </p:cNvCxnSpPr>
          <p:nvPr/>
        </p:nvCxnSpPr>
        <p:spPr>
          <a:xfrm rot="16200000" flipH="1">
            <a:off x="3059934" y="1962455"/>
            <a:ext cx="249498" cy="321149"/>
          </a:xfrm>
          <a:prstGeom prst="curvedConnector2">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29" name="文本框 228">
            <a:extLst>
              <a:ext uri="{FF2B5EF4-FFF2-40B4-BE49-F238E27FC236}">
                <a16:creationId xmlns="" xmlns:a16="http://schemas.microsoft.com/office/drawing/2014/main" id="{8A9E7B63-5476-7A4F-AB75-848360ED32CF}"/>
              </a:ext>
            </a:extLst>
          </p:cNvPr>
          <p:cNvSpPr txBox="1"/>
          <p:nvPr/>
        </p:nvSpPr>
        <p:spPr>
          <a:xfrm rot="19933196">
            <a:off x="4089265" y="1876638"/>
            <a:ext cx="1210588" cy="246221"/>
          </a:xfrm>
          <a:prstGeom prst="rect">
            <a:avLst/>
          </a:prstGeom>
          <a:noFill/>
        </p:spPr>
        <p:txBody>
          <a:bodyPr wrap="none" rtlCol="0">
            <a:spAutoFit/>
          </a:bodyPr>
          <a:lstStyle/>
          <a:p>
            <a:r>
              <a:rPr kumimoji="1" lang="zh-CN" altLang="en-US" sz="1000" dirty="0">
                <a:solidFill>
                  <a:prstClr val="black"/>
                </a:solidFill>
                <a:latin typeface="微软雅黑" panose="020B0503020204020204" pitchFamily="34" charset="-122"/>
                <a:ea typeface="微软雅黑" panose="020B0503020204020204" pitchFamily="34" charset="-122"/>
              </a:rPr>
              <a:t>基于字段标准建表</a:t>
            </a:r>
          </a:p>
        </p:txBody>
      </p:sp>
      <p:sp>
        <p:nvSpPr>
          <p:cNvPr id="230" name="文本框 229">
            <a:extLst>
              <a:ext uri="{FF2B5EF4-FFF2-40B4-BE49-F238E27FC236}">
                <a16:creationId xmlns="" xmlns:a16="http://schemas.microsoft.com/office/drawing/2014/main" id="{07C46657-EA63-7B49-B047-A53B44504655}"/>
              </a:ext>
            </a:extLst>
          </p:cNvPr>
          <p:cNvSpPr txBox="1"/>
          <p:nvPr/>
        </p:nvSpPr>
        <p:spPr>
          <a:xfrm>
            <a:off x="5336491" y="1042299"/>
            <a:ext cx="441146" cy="246221"/>
          </a:xfrm>
          <a:prstGeom prst="rect">
            <a:avLst/>
          </a:prstGeom>
          <a:noFill/>
        </p:spPr>
        <p:txBody>
          <a:bodyPr wrap="none" rtlCol="0">
            <a:spAutoFit/>
          </a:bodyPr>
          <a:lstStyle/>
          <a:p>
            <a:r>
              <a:rPr kumimoji="1" lang="zh-CN" altLang="en-US" sz="1000" dirty="0">
                <a:solidFill>
                  <a:prstClr val="black"/>
                </a:solidFill>
                <a:latin typeface="微软雅黑" panose="020B0503020204020204" pitchFamily="34" charset="-122"/>
                <a:ea typeface="微软雅黑" panose="020B0503020204020204" pitchFamily="34" charset="-122"/>
              </a:rPr>
              <a:t>关联</a:t>
            </a:r>
          </a:p>
        </p:txBody>
      </p:sp>
      <p:cxnSp>
        <p:nvCxnSpPr>
          <p:cNvPr id="231" name="曲线连接符 230">
            <a:extLst>
              <a:ext uri="{FF2B5EF4-FFF2-40B4-BE49-F238E27FC236}">
                <a16:creationId xmlns="" xmlns:a16="http://schemas.microsoft.com/office/drawing/2014/main" id="{6AF86695-BDF3-1D4D-B8BA-A846CC7F9880}"/>
              </a:ext>
            </a:extLst>
          </p:cNvPr>
          <p:cNvCxnSpPr>
            <a:cxnSpLocks/>
            <a:stCxn id="226" idx="3"/>
            <a:endCxn id="176" idx="1"/>
          </p:cNvCxnSpPr>
          <p:nvPr/>
        </p:nvCxnSpPr>
        <p:spPr>
          <a:xfrm flipV="1">
            <a:off x="7103756" y="1987184"/>
            <a:ext cx="1536303" cy="123797"/>
          </a:xfrm>
          <a:prstGeom prst="curvedConnector3">
            <a:avLst>
              <a:gd name="adj1" fmla="val 50000"/>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2" name="文本框 231">
            <a:extLst>
              <a:ext uri="{FF2B5EF4-FFF2-40B4-BE49-F238E27FC236}">
                <a16:creationId xmlns="" xmlns:a16="http://schemas.microsoft.com/office/drawing/2014/main" id="{9A25C178-53A4-7B4F-9E1B-F7F44EF27053}"/>
              </a:ext>
            </a:extLst>
          </p:cNvPr>
          <p:cNvSpPr txBox="1"/>
          <p:nvPr/>
        </p:nvSpPr>
        <p:spPr>
          <a:xfrm>
            <a:off x="7992008" y="1757360"/>
            <a:ext cx="569387" cy="246221"/>
          </a:xfrm>
          <a:prstGeom prst="rect">
            <a:avLst/>
          </a:prstGeom>
          <a:noFill/>
        </p:spPr>
        <p:txBody>
          <a:bodyPr wrap="none" rtlCol="0">
            <a:spAutoFit/>
          </a:bodyPr>
          <a:lstStyle/>
          <a:p>
            <a:r>
              <a:rPr kumimoji="1" lang="zh-CN" altLang="en-US" sz="1000" dirty="0">
                <a:solidFill>
                  <a:prstClr val="black"/>
                </a:solidFill>
                <a:latin typeface="微软雅黑" panose="020B0503020204020204" pitchFamily="34" charset="-122"/>
                <a:ea typeface="微软雅黑" panose="020B0503020204020204" pitchFamily="34" charset="-122"/>
              </a:rPr>
              <a:t>元数据</a:t>
            </a:r>
          </a:p>
        </p:txBody>
      </p:sp>
      <p:sp>
        <p:nvSpPr>
          <p:cNvPr id="233" name="圆角矩形 232">
            <a:extLst>
              <a:ext uri="{FF2B5EF4-FFF2-40B4-BE49-F238E27FC236}">
                <a16:creationId xmlns="" xmlns:a16="http://schemas.microsoft.com/office/drawing/2014/main" id="{05CC99FE-ECB9-B346-A25F-D85F836FBE84}"/>
              </a:ext>
            </a:extLst>
          </p:cNvPr>
          <p:cNvSpPr/>
          <p:nvPr/>
        </p:nvSpPr>
        <p:spPr>
          <a:xfrm>
            <a:off x="11035050" y="1932503"/>
            <a:ext cx="1156950" cy="3786797"/>
          </a:xfrm>
          <a:prstGeom prst="round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234" name="右箭头 233">
            <a:extLst>
              <a:ext uri="{FF2B5EF4-FFF2-40B4-BE49-F238E27FC236}">
                <a16:creationId xmlns="" xmlns:a16="http://schemas.microsoft.com/office/drawing/2014/main" id="{95985F69-4F34-CB4F-BBBE-712708D6C4FC}"/>
              </a:ext>
            </a:extLst>
          </p:cNvPr>
          <p:cNvSpPr/>
          <p:nvPr/>
        </p:nvSpPr>
        <p:spPr>
          <a:xfrm>
            <a:off x="8903005" y="5155683"/>
            <a:ext cx="547316" cy="396232"/>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prstClr val="white"/>
                </a:solidFill>
                <a:latin typeface="微软雅黑" panose="020B0503020204020204" pitchFamily="34" charset="-122"/>
                <a:ea typeface="微软雅黑" panose="020B0503020204020204" pitchFamily="34" charset="-122"/>
              </a:rPr>
              <a:t>写入</a:t>
            </a:r>
          </a:p>
        </p:txBody>
      </p:sp>
      <p:cxnSp>
        <p:nvCxnSpPr>
          <p:cNvPr id="235" name="曲线连接符 234">
            <a:extLst>
              <a:ext uri="{FF2B5EF4-FFF2-40B4-BE49-F238E27FC236}">
                <a16:creationId xmlns="" xmlns:a16="http://schemas.microsoft.com/office/drawing/2014/main" id="{18D2D9E0-0D59-2D44-8ACC-F9E334E05701}"/>
              </a:ext>
            </a:extLst>
          </p:cNvPr>
          <p:cNvCxnSpPr>
            <a:cxnSpLocks/>
            <a:stCxn id="221" idx="2"/>
            <a:endCxn id="73" idx="2"/>
          </p:cNvCxnSpPr>
          <p:nvPr/>
        </p:nvCxnSpPr>
        <p:spPr>
          <a:xfrm rot="5400000" flipH="1" flipV="1">
            <a:off x="9119110" y="1980831"/>
            <a:ext cx="70125" cy="2319877"/>
          </a:xfrm>
          <a:prstGeom prst="curvedConnector3">
            <a:avLst>
              <a:gd name="adj1" fmla="val -325989"/>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6" name="曲线连接符 235">
            <a:extLst>
              <a:ext uri="{FF2B5EF4-FFF2-40B4-BE49-F238E27FC236}">
                <a16:creationId xmlns="" xmlns:a16="http://schemas.microsoft.com/office/drawing/2014/main" id="{D6786779-07B0-4441-BB41-4C68F29E55E1}"/>
              </a:ext>
            </a:extLst>
          </p:cNvPr>
          <p:cNvCxnSpPr>
            <a:stCxn id="226" idx="2"/>
            <a:endCxn id="222" idx="3"/>
          </p:cNvCxnSpPr>
          <p:nvPr/>
        </p:nvCxnSpPr>
        <p:spPr>
          <a:xfrm rot="5400000">
            <a:off x="5005413" y="2151842"/>
            <a:ext cx="291040" cy="1351258"/>
          </a:xfrm>
          <a:prstGeom prst="curvedConnector2">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37" name="文本框 236">
            <a:extLst>
              <a:ext uri="{FF2B5EF4-FFF2-40B4-BE49-F238E27FC236}">
                <a16:creationId xmlns="" xmlns:a16="http://schemas.microsoft.com/office/drawing/2014/main" id="{F2C17558-A5D8-0641-975D-999C4F5E3B7A}"/>
              </a:ext>
            </a:extLst>
          </p:cNvPr>
          <p:cNvSpPr txBox="1"/>
          <p:nvPr/>
        </p:nvSpPr>
        <p:spPr>
          <a:xfrm>
            <a:off x="774884" y="1932503"/>
            <a:ext cx="1248552" cy="400110"/>
          </a:xfrm>
          <a:prstGeom prst="rect">
            <a:avLst/>
          </a:prstGeom>
          <a:noFill/>
        </p:spPr>
        <p:txBody>
          <a:bodyPr wrap="square" rtlCol="0">
            <a:spAutoFit/>
          </a:bodyPr>
          <a:lstStyle/>
          <a:p>
            <a:r>
              <a:rPr kumimoji="1" lang="en-US" altLang="zh-CN" sz="1000" dirty="0">
                <a:solidFill>
                  <a:prstClr val="black"/>
                </a:solidFill>
                <a:latin typeface="微软雅黑" panose="020B0503020204020204" pitchFamily="34" charset="-122"/>
                <a:ea typeface="微软雅黑" panose="020B0503020204020204" pitchFamily="34" charset="-122"/>
              </a:rPr>
              <a:t>《xxx</a:t>
            </a:r>
            <a:r>
              <a:rPr kumimoji="1" lang="zh-CN" altLang="en-US" sz="1000" dirty="0">
                <a:solidFill>
                  <a:prstClr val="black"/>
                </a:solidFill>
                <a:latin typeface="微软雅黑" panose="020B0503020204020204" pitchFamily="34" charset="-122"/>
                <a:ea typeface="微软雅黑" panose="020B0503020204020204" pitchFamily="34" charset="-122"/>
              </a:rPr>
              <a:t>企业数据标准化规范</a:t>
            </a:r>
            <a:r>
              <a:rPr kumimoji="1" lang="en-US" altLang="zh-CN" sz="1000" dirty="0">
                <a:solidFill>
                  <a:prstClr val="black"/>
                </a:solidFill>
                <a:latin typeface="微软雅黑" panose="020B0503020204020204" pitchFamily="34" charset="-122"/>
                <a:ea typeface="微软雅黑" panose="020B0503020204020204" pitchFamily="34" charset="-122"/>
              </a:rPr>
              <a:t>.docx》</a:t>
            </a:r>
            <a:endParaRPr kumimoji="1" lang="zh-CN" altLang="en-US" sz="1000" dirty="0">
              <a:solidFill>
                <a:prstClr val="black"/>
              </a:solidFill>
              <a:latin typeface="微软雅黑" panose="020B0503020204020204" pitchFamily="34" charset="-122"/>
              <a:ea typeface="微软雅黑" panose="020B0503020204020204" pitchFamily="34" charset="-122"/>
            </a:endParaRPr>
          </a:p>
        </p:txBody>
      </p:sp>
      <p:cxnSp>
        <p:nvCxnSpPr>
          <p:cNvPr id="238" name="曲线连接符 237">
            <a:extLst>
              <a:ext uri="{FF2B5EF4-FFF2-40B4-BE49-F238E27FC236}">
                <a16:creationId xmlns="" xmlns:a16="http://schemas.microsoft.com/office/drawing/2014/main" id="{58BFF8EA-D771-E040-8929-B656CAEB6EBF}"/>
              </a:ext>
            </a:extLst>
          </p:cNvPr>
          <p:cNvCxnSpPr>
            <a:stCxn id="226" idx="3"/>
            <a:endCxn id="139" idx="1"/>
          </p:cNvCxnSpPr>
          <p:nvPr/>
        </p:nvCxnSpPr>
        <p:spPr>
          <a:xfrm flipV="1">
            <a:off x="7103756" y="1080190"/>
            <a:ext cx="203272" cy="1030791"/>
          </a:xfrm>
          <a:prstGeom prst="curvedConnector3">
            <a:avLst/>
          </a:prstGeom>
          <a:ln w="127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曲线连接符 238">
            <a:extLst>
              <a:ext uri="{FF2B5EF4-FFF2-40B4-BE49-F238E27FC236}">
                <a16:creationId xmlns="" xmlns:a16="http://schemas.microsoft.com/office/drawing/2014/main" id="{4AC1B5F9-799E-CB4D-8F59-0CEB5AC75DE1}"/>
              </a:ext>
            </a:extLst>
          </p:cNvPr>
          <p:cNvCxnSpPr>
            <a:stCxn id="90" idx="2"/>
            <a:endCxn id="222" idx="1"/>
          </p:cNvCxnSpPr>
          <p:nvPr/>
        </p:nvCxnSpPr>
        <p:spPr>
          <a:xfrm rot="16200000" flipH="1">
            <a:off x="2879549" y="2142840"/>
            <a:ext cx="974710" cy="685591"/>
          </a:xfrm>
          <a:prstGeom prst="curvedConnector2">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曲线连接符 239">
            <a:extLst>
              <a:ext uri="{FF2B5EF4-FFF2-40B4-BE49-F238E27FC236}">
                <a16:creationId xmlns="" xmlns:a16="http://schemas.microsoft.com/office/drawing/2014/main" id="{188D7A74-A3A3-0E4B-BCEA-0E085C362AF5}"/>
              </a:ext>
            </a:extLst>
          </p:cNvPr>
          <p:cNvCxnSpPr>
            <a:stCxn id="226" idx="2"/>
            <a:endCxn id="221" idx="1"/>
          </p:cNvCxnSpPr>
          <p:nvPr/>
        </p:nvCxnSpPr>
        <p:spPr>
          <a:xfrm rot="16200000" flipH="1">
            <a:off x="6536500" y="1972012"/>
            <a:ext cx="364994" cy="1784871"/>
          </a:xfrm>
          <a:prstGeom prst="curvedConnector2">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曲线连接符 240">
            <a:extLst>
              <a:ext uri="{FF2B5EF4-FFF2-40B4-BE49-F238E27FC236}">
                <a16:creationId xmlns="" xmlns:a16="http://schemas.microsoft.com/office/drawing/2014/main" id="{EE64313F-737B-D545-A4C2-F0D4633A9327}"/>
              </a:ext>
            </a:extLst>
          </p:cNvPr>
          <p:cNvCxnSpPr>
            <a:stCxn id="78" idx="0"/>
          </p:cNvCxnSpPr>
          <p:nvPr/>
        </p:nvCxnSpPr>
        <p:spPr>
          <a:xfrm rot="16200000" flipV="1">
            <a:off x="914521" y="2559718"/>
            <a:ext cx="993536" cy="627432"/>
          </a:xfrm>
          <a:prstGeom prst="curvedConnector3">
            <a:avLst/>
          </a:prstGeom>
          <a:ln w="1905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42" name="曲线连接符 241">
            <a:extLst>
              <a:ext uri="{FF2B5EF4-FFF2-40B4-BE49-F238E27FC236}">
                <a16:creationId xmlns="" xmlns:a16="http://schemas.microsoft.com/office/drawing/2014/main" id="{4E232C3F-1705-F540-8565-6443FF956CC6}"/>
              </a:ext>
            </a:extLst>
          </p:cNvPr>
          <p:cNvCxnSpPr>
            <a:cxnSpLocks/>
            <a:stCxn id="89" idx="3"/>
            <a:endCxn id="142" idx="0"/>
          </p:cNvCxnSpPr>
          <p:nvPr/>
        </p:nvCxnSpPr>
        <p:spPr>
          <a:xfrm>
            <a:off x="4225999" y="1222349"/>
            <a:ext cx="1904308" cy="1018935"/>
          </a:xfrm>
          <a:prstGeom prst="curvedConnector2">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43" name="曲线连接符 242">
            <a:extLst>
              <a:ext uri="{FF2B5EF4-FFF2-40B4-BE49-F238E27FC236}">
                <a16:creationId xmlns="" xmlns:a16="http://schemas.microsoft.com/office/drawing/2014/main" id="{4E232C3F-1705-F540-8565-6443FF956CC6}"/>
              </a:ext>
            </a:extLst>
          </p:cNvPr>
          <p:cNvCxnSpPr>
            <a:cxnSpLocks/>
            <a:stCxn id="89" idx="3"/>
            <a:endCxn id="143" idx="0"/>
          </p:cNvCxnSpPr>
          <p:nvPr/>
        </p:nvCxnSpPr>
        <p:spPr>
          <a:xfrm>
            <a:off x="4225999" y="1222349"/>
            <a:ext cx="2524806" cy="1027432"/>
          </a:xfrm>
          <a:prstGeom prst="curvedConnector2">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244" name="圆角矩形 243">
            <a:extLst>
              <a:ext uri="{FF2B5EF4-FFF2-40B4-BE49-F238E27FC236}">
                <a16:creationId xmlns="" xmlns:a16="http://schemas.microsoft.com/office/drawing/2014/main" id="{51330B0E-15C1-BC43-81E8-25635D273E8A}"/>
              </a:ext>
            </a:extLst>
          </p:cNvPr>
          <p:cNvSpPr/>
          <p:nvPr/>
        </p:nvSpPr>
        <p:spPr>
          <a:xfrm>
            <a:off x="5404605" y="1642653"/>
            <a:ext cx="765604" cy="25777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prstClr val="white"/>
                </a:solidFill>
                <a:latin typeface="微软雅黑" panose="020B0503020204020204" pitchFamily="34" charset="-122"/>
                <a:ea typeface="微软雅黑" panose="020B0503020204020204" pitchFamily="34" charset="-122"/>
              </a:rPr>
              <a:t>表设计</a:t>
            </a:r>
          </a:p>
        </p:txBody>
      </p:sp>
      <p:cxnSp>
        <p:nvCxnSpPr>
          <p:cNvPr id="245" name="曲线连接符 244">
            <a:extLst>
              <a:ext uri="{FF2B5EF4-FFF2-40B4-BE49-F238E27FC236}">
                <a16:creationId xmlns="" xmlns:a16="http://schemas.microsoft.com/office/drawing/2014/main" id="{83F26A56-4FF2-3241-B76D-15FC548548D8}"/>
              </a:ext>
            </a:extLst>
          </p:cNvPr>
          <p:cNvCxnSpPr>
            <a:stCxn id="78" idx="0"/>
          </p:cNvCxnSpPr>
          <p:nvPr/>
        </p:nvCxnSpPr>
        <p:spPr>
          <a:xfrm rot="5400000" flipH="1" flipV="1">
            <a:off x="2404217" y="1183960"/>
            <a:ext cx="1507030" cy="2865455"/>
          </a:xfrm>
          <a:prstGeom prst="curvedConnector2">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46" name="圆角矩形 245">
            <a:extLst>
              <a:ext uri="{FF2B5EF4-FFF2-40B4-BE49-F238E27FC236}">
                <a16:creationId xmlns="" xmlns:a16="http://schemas.microsoft.com/office/drawing/2014/main" id="{B4EEE238-9284-2F4C-8134-F995F4AFC385}"/>
              </a:ext>
            </a:extLst>
          </p:cNvPr>
          <p:cNvSpPr/>
          <p:nvPr/>
        </p:nvSpPr>
        <p:spPr>
          <a:xfrm>
            <a:off x="8708649" y="2551473"/>
            <a:ext cx="823669" cy="679409"/>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247" name="圆角矩形 246">
            <a:extLst>
              <a:ext uri="{FF2B5EF4-FFF2-40B4-BE49-F238E27FC236}">
                <a16:creationId xmlns="" xmlns:a16="http://schemas.microsoft.com/office/drawing/2014/main" id="{B4EEE238-9284-2F4C-8134-F995F4AFC385}"/>
              </a:ext>
            </a:extLst>
          </p:cNvPr>
          <p:cNvSpPr/>
          <p:nvPr/>
        </p:nvSpPr>
        <p:spPr>
          <a:xfrm>
            <a:off x="8708649" y="1498571"/>
            <a:ext cx="823669" cy="620491"/>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248" name="圆角矩形 247">
            <a:extLst>
              <a:ext uri="{FF2B5EF4-FFF2-40B4-BE49-F238E27FC236}">
                <a16:creationId xmlns="" xmlns:a16="http://schemas.microsoft.com/office/drawing/2014/main" id="{B4EEE238-9284-2F4C-8134-F995F4AFC385}"/>
              </a:ext>
            </a:extLst>
          </p:cNvPr>
          <p:cNvSpPr/>
          <p:nvPr/>
        </p:nvSpPr>
        <p:spPr>
          <a:xfrm>
            <a:off x="8708649" y="2127847"/>
            <a:ext cx="823669" cy="401695"/>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solidFill>
                <a:prstClr val="white"/>
              </a:solidFill>
              <a:latin typeface="微软雅黑" panose="020B0503020204020204" pitchFamily="34" charset="-122"/>
              <a:ea typeface="微软雅黑" panose="020B0503020204020204" pitchFamily="34" charset="-122"/>
            </a:endParaRPr>
          </a:p>
        </p:txBody>
      </p:sp>
      <p:cxnSp>
        <p:nvCxnSpPr>
          <p:cNvPr id="249" name="曲线连接符 248">
            <a:extLst>
              <a:ext uri="{FF2B5EF4-FFF2-40B4-BE49-F238E27FC236}">
                <a16:creationId xmlns="" xmlns:a16="http://schemas.microsoft.com/office/drawing/2014/main" id="{58BFF8EA-D771-E040-8929-B656CAEB6EBF}"/>
              </a:ext>
            </a:extLst>
          </p:cNvPr>
          <p:cNvCxnSpPr>
            <a:stCxn id="139" idx="2"/>
            <a:endCxn id="191" idx="0"/>
          </p:cNvCxnSpPr>
          <p:nvPr/>
        </p:nvCxnSpPr>
        <p:spPr>
          <a:xfrm rot="5400000">
            <a:off x="5122662" y="2214235"/>
            <a:ext cx="3572326" cy="1562011"/>
          </a:xfrm>
          <a:prstGeom prst="curvedConnector3">
            <a:avLst/>
          </a:prstGeom>
          <a:ln w="127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0" name="曲线连接符 249">
            <a:extLst>
              <a:ext uri="{FF2B5EF4-FFF2-40B4-BE49-F238E27FC236}">
                <a16:creationId xmlns="" xmlns:a16="http://schemas.microsoft.com/office/drawing/2014/main" id="{6AF86695-BDF3-1D4D-B8BA-A846CC7F9880}"/>
              </a:ext>
            </a:extLst>
          </p:cNvPr>
          <p:cNvCxnSpPr>
            <a:cxnSpLocks/>
            <a:stCxn id="160" idx="0"/>
            <a:endCxn id="224" idx="2"/>
          </p:cNvCxnSpPr>
          <p:nvPr/>
        </p:nvCxnSpPr>
        <p:spPr>
          <a:xfrm rot="5400000" flipH="1" flipV="1">
            <a:off x="9749872" y="3425936"/>
            <a:ext cx="675176" cy="441686"/>
          </a:xfrm>
          <a:prstGeom prst="curvedConnector3">
            <a:avLst>
              <a:gd name="adj1" fmla="val 50000"/>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1" name="文本框 250">
            <a:extLst>
              <a:ext uri="{FF2B5EF4-FFF2-40B4-BE49-F238E27FC236}">
                <a16:creationId xmlns="" xmlns:a16="http://schemas.microsoft.com/office/drawing/2014/main" id="{9A25C178-53A4-7B4F-9E1B-F7F44EF27053}"/>
              </a:ext>
            </a:extLst>
          </p:cNvPr>
          <p:cNvSpPr txBox="1"/>
          <p:nvPr/>
        </p:nvSpPr>
        <p:spPr>
          <a:xfrm>
            <a:off x="9925886" y="3678353"/>
            <a:ext cx="441146" cy="246221"/>
          </a:xfrm>
          <a:prstGeom prst="rect">
            <a:avLst/>
          </a:prstGeom>
          <a:noFill/>
        </p:spPr>
        <p:txBody>
          <a:bodyPr wrap="none" rtlCol="0">
            <a:spAutoFit/>
          </a:bodyPr>
          <a:lstStyle/>
          <a:p>
            <a:r>
              <a:rPr kumimoji="1" lang="zh-CN" altLang="en-US" sz="1000" dirty="0">
                <a:solidFill>
                  <a:prstClr val="black"/>
                </a:solidFill>
                <a:latin typeface="微软雅黑" panose="020B0503020204020204" pitchFamily="34" charset="-122"/>
                <a:ea typeface="微软雅黑" panose="020B0503020204020204" pitchFamily="34" charset="-122"/>
              </a:rPr>
              <a:t>数据</a:t>
            </a:r>
          </a:p>
        </p:txBody>
      </p:sp>
      <p:cxnSp>
        <p:nvCxnSpPr>
          <p:cNvPr id="252" name="曲线连接符 251">
            <a:extLst>
              <a:ext uri="{FF2B5EF4-FFF2-40B4-BE49-F238E27FC236}">
                <a16:creationId xmlns="" xmlns:a16="http://schemas.microsoft.com/office/drawing/2014/main" id="{6AF86695-BDF3-1D4D-B8BA-A846CC7F9880}"/>
              </a:ext>
            </a:extLst>
          </p:cNvPr>
          <p:cNvCxnSpPr>
            <a:cxnSpLocks/>
            <a:stCxn id="159" idx="0"/>
            <a:endCxn id="224" idx="2"/>
          </p:cNvCxnSpPr>
          <p:nvPr/>
        </p:nvCxnSpPr>
        <p:spPr>
          <a:xfrm rot="5400000" flipH="1" flipV="1">
            <a:off x="7756903" y="1440520"/>
            <a:ext cx="682728" cy="4420071"/>
          </a:xfrm>
          <a:prstGeom prst="curvedConnector3">
            <a:avLst>
              <a:gd name="adj1" fmla="val 50000"/>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3" name="文本框 252">
            <a:extLst>
              <a:ext uri="{FF2B5EF4-FFF2-40B4-BE49-F238E27FC236}">
                <a16:creationId xmlns="" xmlns:a16="http://schemas.microsoft.com/office/drawing/2014/main" id="{9A25C178-53A4-7B4F-9E1B-F7F44EF27053}"/>
              </a:ext>
            </a:extLst>
          </p:cNvPr>
          <p:cNvSpPr txBox="1"/>
          <p:nvPr/>
        </p:nvSpPr>
        <p:spPr>
          <a:xfrm>
            <a:off x="8858896" y="3593046"/>
            <a:ext cx="441146" cy="246221"/>
          </a:xfrm>
          <a:prstGeom prst="rect">
            <a:avLst/>
          </a:prstGeom>
          <a:noFill/>
        </p:spPr>
        <p:txBody>
          <a:bodyPr wrap="none" rtlCol="0">
            <a:spAutoFit/>
          </a:bodyPr>
          <a:lstStyle/>
          <a:p>
            <a:r>
              <a:rPr kumimoji="1" lang="zh-CN" altLang="en-US" sz="1000" dirty="0">
                <a:solidFill>
                  <a:prstClr val="black"/>
                </a:solidFill>
                <a:latin typeface="微软雅黑" panose="020B0503020204020204" pitchFamily="34" charset="-122"/>
                <a:ea typeface="微软雅黑" panose="020B0503020204020204" pitchFamily="34" charset="-122"/>
              </a:rPr>
              <a:t>数据</a:t>
            </a:r>
          </a:p>
        </p:txBody>
      </p:sp>
      <p:sp>
        <p:nvSpPr>
          <p:cNvPr id="254" name="圆角矩形 253">
            <a:extLst>
              <a:ext uri="{FF2B5EF4-FFF2-40B4-BE49-F238E27FC236}">
                <a16:creationId xmlns="" xmlns:a16="http://schemas.microsoft.com/office/drawing/2014/main" id="{F7BAFFC6-7194-8241-8198-A6C3EDB54BE9}"/>
              </a:ext>
            </a:extLst>
          </p:cNvPr>
          <p:cNvSpPr/>
          <p:nvPr/>
        </p:nvSpPr>
        <p:spPr>
          <a:xfrm>
            <a:off x="9945281" y="1837266"/>
            <a:ext cx="765604" cy="257775"/>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prstClr val="white"/>
                </a:solidFill>
                <a:latin typeface="微软雅黑" panose="020B0503020204020204" pitchFamily="34" charset="-122"/>
                <a:ea typeface="微软雅黑" panose="020B0503020204020204" pitchFamily="34" charset="-122"/>
              </a:rPr>
              <a:t>服务资产</a:t>
            </a:r>
          </a:p>
        </p:txBody>
      </p:sp>
      <p:cxnSp>
        <p:nvCxnSpPr>
          <p:cNvPr id="255" name="曲线连接符 254">
            <a:extLst>
              <a:ext uri="{FF2B5EF4-FFF2-40B4-BE49-F238E27FC236}">
                <a16:creationId xmlns="" xmlns:a16="http://schemas.microsoft.com/office/drawing/2014/main" id="{CA22621E-16D7-1F4F-97DF-A7352C181CB6}"/>
              </a:ext>
            </a:extLst>
          </p:cNvPr>
          <p:cNvCxnSpPr>
            <a:cxnSpLocks/>
            <a:stCxn id="146" idx="2"/>
            <a:endCxn id="254" idx="0"/>
          </p:cNvCxnSpPr>
          <p:nvPr/>
        </p:nvCxnSpPr>
        <p:spPr>
          <a:xfrm rot="16200000" flipH="1">
            <a:off x="10186913" y="1696095"/>
            <a:ext cx="272033" cy="10308"/>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56" name="曲线连接符 255">
            <a:extLst>
              <a:ext uri="{FF2B5EF4-FFF2-40B4-BE49-F238E27FC236}">
                <a16:creationId xmlns="" xmlns:a16="http://schemas.microsoft.com/office/drawing/2014/main" id="{CA22621E-16D7-1F4F-97DF-A7352C181CB6}"/>
              </a:ext>
            </a:extLst>
          </p:cNvPr>
          <p:cNvCxnSpPr>
            <a:cxnSpLocks/>
            <a:stCxn id="147" idx="0"/>
            <a:endCxn id="254" idx="2"/>
          </p:cNvCxnSpPr>
          <p:nvPr/>
        </p:nvCxnSpPr>
        <p:spPr>
          <a:xfrm rot="5400000" flipH="1" flipV="1">
            <a:off x="10209965" y="2202852"/>
            <a:ext cx="225929" cy="10308"/>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351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数据中台实施流程</a:t>
            </a:r>
          </a:p>
        </p:txBody>
      </p:sp>
      <p:grpSp>
        <p:nvGrpSpPr>
          <p:cNvPr id="204" name="组合 203"/>
          <p:cNvGrpSpPr/>
          <p:nvPr/>
        </p:nvGrpSpPr>
        <p:grpSpPr>
          <a:xfrm>
            <a:off x="1596942" y="751974"/>
            <a:ext cx="1341324" cy="5624708"/>
            <a:chOff x="1612807" y="751974"/>
            <a:chExt cx="1341324" cy="5624708"/>
          </a:xfrm>
        </p:grpSpPr>
        <p:sp>
          <p:nvSpPr>
            <p:cNvPr id="6" name="ísľîḍê"/>
            <p:cNvSpPr/>
            <p:nvPr/>
          </p:nvSpPr>
          <p:spPr>
            <a:xfrm>
              <a:off x="1631124" y="751974"/>
              <a:ext cx="1304690" cy="360880"/>
            </a:xfrm>
            <a:prstGeom prst="homePlate">
              <a:avLst>
                <a:gd name="adj" fmla="val 64006"/>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none" lIns="751840" tIns="39370" rIns="673099" bIns="39370" numCol="1" spcCol="1270" anchor="ctr" anchorCtr="0">
              <a:noAutofit/>
            </a:bodyPr>
            <a:lstStyle/>
            <a:p>
              <a:pPr marL="0" marR="0" lvl="0" indent="0" algn="ctr" defTabSz="2755900" eaLnBrk="1" fontAlgn="auto" latinLnBrk="0" hangingPunct="1">
                <a:lnSpc>
                  <a:spcPct val="90000"/>
                </a:lnSpc>
                <a:spcBef>
                  <a:spcPct val="0"/>
                </a:spcBef>
                <a:spcAft>
                  <a:spcPct val="35000"/>
                </a:spcAft>
                <a:buClrTx/>
                <a:buSzTx/>
                <a:buFontTx/>
                <a:buNone/>
                <a:tabLst/>
                <a:defRPr/>
              </a:pPr>
              <a:r>
                <a:rPr kumimoji="0" lang="zh-CN" altLang="en-US" sz="11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规范设计</a:t>
              </a:r>
            </a:p>
          </p:txBody>
        </p:sp>
        <p:sp>
          <p:nvSpPr>
            <p:cNvPr id="12" name="矩形 11"/>
            <p:cNvSpPr/>
            <p:nvPr/>
          </p:nvSpPr>
          <p:spPr>
            <a:xfrm>
              <a:off x="1698163" y="1345257"/>
              <a:ext cx="1170613" cy="378653"/>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规范设计实施流程</a:t>
              </a:r>
            </a:p>
          </p:txBody>
        </p:sp>
        <p:sp>
          <p:nvSpPr>
            <p:cNvPr id="13" name="矩形 12"/>
            <p:cNvSpPr/>
            <p:nvPr/>
          </p:nvSpPr>
          <p:spPr>
            <a:xfrm>
              <a:off x="1698163" y="1861751"/>
              <a:ext cx="1170613"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添加审核人</a:t>
              </a:r>
            </a:p>
          </p:txBody>
        </p:sp>
        <p:sp>
          <p:nvSpPr>
            <p:cNvPr id="14" name="矩形 13"/>
            <p:cNvSpPr/>
            <p:nvPr/>
          </p:nvSpPr>
          <p:spPr>
            <a:xfrm>
              <a:off x="1698163" y="2289194"/>
              <a:ext cx="1170613"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主题设计</a:t>
              </a:r>
            </a:p>
          </p:txBody>
        </p:sp>
        <p:sp>
          <p:nvSpPr>
            <p:cNvPr id="15" name="矩形 14"/>
            <p:cNvSpPr/>
            <p:nvPr/>
          </p:nvSpPr>
          <p:spPr>
            <a:xfrm>
              <a:off x="1698163" y="3005678"/>
              <a:ext cx="1170613"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维度管理</a:t>
              </a:r>
            </a:p>
          </p:txBody>
        </p:sp>
        <p:sp>
          <p:nvSpPr>
            <p:cNvPr id="16" name="矩形 15"/>
            <p:cNvSpPr/>
            <p:nvPr/>
          </p:nvSpPr>
          <p:spPr>
            <a:xfrm>
              <a:off x="1698163" y="3477081"/>
              <a:ext cx="1170613"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制定数据标准</a:t>
              </a:r>
            </a:p>
          </p:txBody>
        </p:sp>
        <p:sp>
          <p:nvSpPr>
            <p:cNvPr id="17" name="矩形 16"/>
            <p:cNvSpPr/>
            <p:nvPr/>
          </p:nvSpPr>
          <p:spPr>
            <a:xfrm>
              <a:off x="1698163" y="4000118"/>
              <a:ext cx="1170613"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关系建模</a:t>
              </a:r>
            </a:p>
          </p:txBody>
        </p:sp>
        <p:sp>
          <p:nvSpPr>
            <p:cNvPr id="18" name="矩形 17"/>
            <p:cNvSpPr/>
            <p:nvPr/>
          </p:nvSpPr>
          <p:spPr>
            <a:xfrm>
              <a:off x="1698163" y="4471521"/>
              <a:ext cx="1170613"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维度建模</a:t>
              </a:r>
            </a:p>
          </p:txBody>
        </p:sp>
        <p:sp>
          <p:nvSpPr>
            <p:cNvPr id="19" name="矩形 18"/>
            <p:cNvSpPr/>
            <p:nvPr/>
          </p:nvSpPr>
          <p:spPr>
            <a:xfrm>
              <a:off x="1698163" y="5090087"/>
              <a:ext cx="1170613"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流程架构</a:t>
              </a:r>
            </a:p>
          </p:txBody>
        </p:sp>
        <p:sp>
          <p:nvSpPr>
            <p:cNvPr id="20" name="矩形 19"/>
            <p:cNvSpPr/>
            <p:nvPr/>
          </p:nvSpPr>
          <p:spPr>
            <a:xfrm>
              <a:off x="1698163" y="5560357"/>
              <a:ext cx="1170613"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业务指标</a:t>
              </a:r>
            </a:p>
          </p:txBody>
        </p:sp>
        <p:sp>
          <p:nvSpPr>
            <p:cNvPr id="21" name="矩形 20"/>
            <p:cNvSpPr/>
            <p:nvPr/>
          </p:nvSpPr>
          <p:spPr>
            <a:xfrm>
              <a:off x="1698163" y="6030627"/>
              <a:ext cx="1170613"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技术指标</a:t>
              </a:r>
            </a:p>
          </p:txBody>
        </p:sp>
        <p:sp>
          <p:nvSpPr>
            <p:cNvPr id="55" name="箭头: 下 330"/>
            <p:cNvSpPr/>
            <p:nvPr/>
          </p:nvSpPr>
          <p:spPr>
            <a:xfrm>
              <a:off x="2165965" y="1101216"/>
              <a:ext cx="235008" cy="241583"/>
            </a:xfrm>
            <a:prstGeom prst="downArrow">
              <a:avLst/>
            </a:prstGeom>
            <a:noFill/>
            <a:ln w="635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grpSp>
          <p:nvGrpSpPr>
            <p:cNvPr id="77" name="组合 76"/>
            <p:cNvGrpSpPr/>
            <p:nvPr/>
          </p:nvGrpSpPr>
          <p:grpSpPr>
            <a:xfrm>
              <a:off x="1612807" y="2745973"/>
              <a:ext cx="1341324" cy="1113460"/>
              <a:chOff x="1907792" y="1573988"/>
              <a:chExt cx="1315950" cy="2234316"/>
            </a:xfrm>
          </p:grpSpPr>
          <p:sp>
            <p:nvSpPr>
              <p:cNvPr id="78" name="矩形 77"/>
              <p:cNvSpPr/>
              <p:nvPr/>
            </p:nvSpPr>
            <p:spPr>
              <a:xfrm>
                <a:off x="1907792" y="1573988"/>
                <a:ext cx="1315950" cy="2234316"/>
              </a:xfrm>
              <a:prstGeom prst="rect">
                <a:avLst/>
              </a:prstGeom>
              <a:noFill/>
              <a:ln w="12700" cap="flat" cmpd="sng" algn="ctr">
                <a:solidFill>
                  <a:srgbClr val="5B9BD5">
                    <a:shade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79" name="文本框 78"/>
              <p:cNvSpPr txBox="1"/>
              <p:nvPr/>
            </p:nvSpPr>
            <p:spPr>
              <a:xfrm>
                <a:off x="1967989" y="1601455"/>
                <a:ext cx="1195555" cy="4940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rgbClr val="00B0F0"/>
                    </a:solidFill>
                    <a:effectLst/>
                    <a:uLnTx/>
                    <a:uFillTx/>
                    <a:latin typeface="微软雅黑" panose="020B0503020204020204" pitchFamily="34" charset="-122"/>
                    <a:ea typeface="微软雅黑" panose="020B0503020204020204" pitchFamily="34" charset="-122"/>
                  </a:rPr>
                  <a:t>标准管理</a:t>
                </a:r>
              </a:p>
            </p:txBody>
          </p:sp>
        </p:grpSp>
        <p:cxnSp>
          <p:nvCxnSpPr>
            <p:cNvPr id="80" name="直接箭头连接符 79"/>
            <p:cNvCxnSpPr/>
            <p:nvPr/>
          </p:nvCxnSpPr>
          <p:spPr>
            <a:xfrm>
              <a:off x="2283469" y="1723910"/>
              <a:ext cx="0" cy="137841"/>
            </a:xfrm>
            <a:prstGeom prst="straightConnector1">
              <a:avLst/>
            </a:prstGeom>
            <a:noFill/>
            <a:ln w="6350" cap="flat" cmpd="sng" algn="ctr">
              <a:solidFill>
                <a:sysClr val="windowText" lastClr="000000"/>
              </a:solidFill>
              <a:prstDash val="solid"/>
              <a:miter lim="800000"/>
              <a:tailEnd type="triangle"/>
            </a:ln>
            <a:effectLst/>
          </p:spPr>
        </p:cxnSp>
        <p:cxnSp>
          <p:nvCxnSpPr>
            <p:cNvPr id="81" name="直接箭头连接符 80"/>
            <p:cNvCxnSpPr/>
            <p:nvPr/>
          </p:nvCxnSpPr>
          <p:spPr>
            <a:xfrm>
              <a:off x="2283469" y="2151352"/>
              <a:ext cx="0" cy="137842"/>
            </a:xfrm>
            <a:prstGeom prst="straightConnector1">
              <a:avLst/>
            </a:prstGeom>
            <a:noFill/>
            <a:ln w="6350" cap="flat" cmpd="sng" algn="ctr">
              <a:solidFill>
                <a:sysClr val="windowText" lastClr="000000"/>
              </a:solidFill>
              <a:prstDash val="solid"/>
              <a:miter lim="800000"/>
              <a:tailEnd type="triangle"/>
            </a:ln>
            <a:effectLst/>
          </p:spPr>
        </p:cxnSp>
        <p:cxnSp>
          <p:nvCxnSpPr>
            <p:cNvPr id="82" name="直接箭头连接符 81"/>
            <p:cNvCxnSpPr/>
            <p:nvPr/>
          </p:nvCxnSpPr>
          <p:spPr>
            <a:xfrm flipH="1">
              <a:off x="2280421" y="2578795"/>
              <a:ext cx="6096" cy="167178"/>
            </a:xfrm>
            <a:prstGeom prst="straightConnector1">
              <a:avLst/>
            </a:prstGeom>
            <a:noFill/>
            <a:ln w="6350" cap="flat" cmpd="sng" algn="ctr">
              <a:solidFill>
                <a:sysClr val="windowText" lastClr="000000"/>
              </a:solidFill>
              <a:prstDash val="solid"/>
              <a:miter lim="800000"/>
              <a:tailEnd type="triangle"/>
            </a:ln>
            <a:effectLst/>
          </p:spPr>
        </p:cxnSp>
        <p:cxnSp>
          <p:nvCxnSpPr>
            <p:cNvPr id="83" name="直接箭头连接符 82"/>
            <p:cNvCxnSpPr/>
            <p:nvPr/>
          </p:nvCxnSpPr>
          <p:spPr>
            <a:xfrm>
              <a:off x="2283469" y="3295279"/>
              <a:ext cx="0" cy="181802"/>
            </a:xfrm>
            <a:prstGeom prst="straightConnector1">
              <a:avLst/>
            </a:prstGeom>
            <a:noFill/>
            <a:ln w="6350" cap="flat" cmpd="sng" algn="ctr">
              <a:solidFill>
                <a:sysClr val="windowText" lastClr="000000"/>
              </a:solidFill>
              <a:prstDash val="solid"/>
              <a:miter lim="800000"/>
              <a:tailEnd type="triangle"/>
            </a:ln>
            <a:effectLst/>
          </p:spPr>
        </p:cxnSp>
        <p:cxnSp>
          <p:nvCxnSpPr>
            <p:cNvPr id="84" name="直接箭头连接符 83"/>
            <p:cNvCxnSpPr/>
            <p:nvPr/>
          </p:nvCxnSpPr>
          <p:spPr>
            <a:xfrm>
              <a:off x="2269769" y="3859433"/>
              <a:ext cx="27401" cy="140685"/>
            </a:xfrm>
            <a:prstGeom prst="straightConnector1">
              <a:avLst/>
            </a:prstGeom>
            <a:noFill/>
            <a:ln w="6350" cap="flat" cmpd="sng" algn="ctr">
              <a:solidFill>
                <a:sysClr val="windowText" lastClr="000000"/>
              </a:solidFill>
              <a:prstDash val="solid"/>
              <a:miter lim="800000"/>
              <a:tailEnd type="triangle"/>
            </a:ln>
            <a:effectLst/>
          </p:spPr>
        </p:cxnSp>
        <p:cxnSp>
          <p:nvCxnSpPr>
            <p:cNvPr id="85" name="直接箭头连接符 84"/>
            <p:cNvCxnSpPr/>
            <p:nvPr/>
          </p:nvCxnSpPr>
          <p:spPr>
            <a:xfrm>
              <a:off x="2283469" y="4289719"/>
              <a:ext cx="0" cy="181802"/>
            </a:xfrm>
            <a:prstGeom prst="straightConnector1">
              <a:avLst/>
            </a:prstGeom>
            <a:noFill/>
            <a:ln w="6350" cap="flat" cmpd="sng" algn="ctr">
              <a:solidFill>
                <a:sysClr val="windowText" lastClr="000000"/>
              </a:solidFill>
              <a:prstDash val="solid"/>
              <a:miter lim="800000"/>
              <a:tailEnd type="triangle"/>
            </a:ln>
            <a:effectLst/>
          </p:spPr>
        </p:cxnSp>
        <p:cxnSp>
          <p:nvCxnSpPr>
            <p:cNvPr id="86" name="直接箭头连接符 85"/>
            <p:cNvCxnSpPr/>
            <p:nvPr/>
          </p:nvCxnSpPr>
          <p:spPr>
            <a:xfrm>
              <a:off x="2283469" y="5379688"/>
              <a:ext cx="0" cy="180669"/>
            </a:xfrm>
            <a:prstGeom prst="straightConnector1">
              <a:avLst/>
            </a:prstGeom>
            <a:noFill/>
            <a:ln w="6350" cap="flat" cmpd="sng" algn="ctr">
              <a:solidFill>
                <a:sysClr val="windowText" lastClr="000000"/>
              </a:solidFill>
              <a:prstDash val="solid"/>
              <a:miter lim="800000"/>
              <a:tailEnd type="triangle"/>
            </a:ln>
            <a:effectLst/>
          </p:spPr>
        </p:cxnSp>
        <p:cxnSp>
          <p:nvCxnSpPr>
            <p:cNvPr id="87" name="直接箭头连接符 86"/>
            <p:cNvCxnSpPr/>
            <p:nvPr/>
          </p:nvCxnSpPr>
          <p:spPr>
            <a:xfrm>
              <a:off x="2283469" y="5849958"/>
              <a:ext cx="0" cy="180669"/>
            </a:xfrm>
            <a:prstGeom prst="straightConnector1">
              <a:avLst/>
            </a:prstGeom>
            <a:noFill/>
            <a:ln w="6350" cap="flat" cmpd="sng" algn="ctr">
              <a:solidFill>
                <a:sysClr val="windowText" lastClr="000000"/>
              </a:solidFill>
              <a:prstDash val="solid"/>
              <a:miter lim="800000"/>
              <a:tailEnd type="triangle"/>
            </a:ln>
            <a:effectLst/>
          </p:spPr>
        </p:cxnSp>
        <p:grpSp>
          <p:nvGrpSpPr>
            <p:cNvPr id="88" name="组合 87"/>
            <p:cNvGrpSpPr/>
            <p:nvPr/>
          </p:nvGrpSpPr>
          <p:grpSpPr>
            <a:xfrm>
              <a:off x="1612807" y="4869427"/>
              <a:ext cx="1341324" cy="1507255"/>
              <a:chOff x="1907792" y="1545120"/>
              <a:chExt cx="1315950" cy="2263184"/>
            </a:xfrm>
          </p:grpSpPr>
          <p:sp>
            <p:nvSpPr>
              <p:cNvPr id="89" name="矩形 88"/>
              <p:cNvSpPr/>
              <p:nvPr/>
            </p:nvSpPr>
            <p:spPr>
              <a:xfrm>
                <a:off x="1907792" y="1573988"/>
                <a:ext cx="1315950" cy="2234316"/>
              </a:xfrm>
              <a:prstGeom prst="rect">
                <a:avLst/>
              </a:prstGeom>
              <a:noFill/>
              <a:ln w="12700" cap="flat" cmpd="sng" algn="ctr">
                <a:solidFill>
                  <a:srgbClr val="5B9BD5">
                    <a:shade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90" name="文本框 89"/>
              <p:cNvSpPr txBox="1"/>
              <p:nvPr/>
            </p:nvSpPr>
            <p:spPr>
              <a:xfrm>
                <a:off x="1981430" y="1545120"/>
                <a:ext cx="1195555" cy="36970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rgbClr val="00B0F0"/>
                    </a:solidFill>
                    <a:effectLst/>
                    <a:uLnTx/>
                    <a:uFillTx/>
                    <a:latin typeface="微软雅黑" panose="020B0503020204020204" pitchFamily="34" charset="-122"/>
                    <a:ea typeface="微软雅黑" panose="020B0503020204020204" pitchFamily="34" charset="-122"/>
                  </a:rPr>
                  <a:t>指标建设</a:t>
                </a:r>
              </a:p>
            </p:txBody>
          </p:sp>
          <p:sp>
            <p:nvSpPr>
              <p:cNvPr id="91" name="文本框 90"/>
              <p:cNvSpPr txBox="1"/>
              <p:nvPr/>
            </p:nvSpPr>
            <p:spPr>
              <a:xfrm>
                <a:off x="1983330" y="2951552"/>
                <a:ext cx="1195555" cy="36970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rgbClr val="00B0F0"/>
                    </a:solidFill>
                    <a:effectLst/>
                    <a:uLnTx/>
                    <a:uFillTx/>
                    <a:latin typeface="微软雅黑" panose="020B0503020204020204" pitchFamily="34" charset="-122"/>
                    <a:ea typeface="微软雅黑" panose="020B0503020204020204" pitchFamily="34" charset="-122"/>
                  </a:rPr>
                  <a:t>指导</a:t>
                </a:r>
              </a:p>
            </p:txBody>
          </p:sp>
        </p:grpSp>
        <p:cxnSp>
          <p:nvCxnSpPr>
            <p:cNvPr id="92" name="直接箭头连接符 91"/>
            <p:cNvCxnSpPr/>
            <p:nvPr/>
          </p:nvCxnSpPr>
          <p:spPr>
            <a:xfrm>
              <a:off x="2283469" y="4727639"/>
              <a:ext cx="0" cy="181802"/>
            </a:xfrm>
            <a:prstGeom prst="straightConnector1">
              <a:avLst/>
            </a:prstGeom>
            <a:noFill/>
            <a:ln w="6350" cap="flat" cmpd="sng" algn="ctr">
              <a:solidFill>
                <a:sysClr val="windowText" lastClr="000000"/>
              </a:solidFill>
              <a:prstDash val="solid"/>
              <a:miter lim="800000"/>
              <a:tailEnd type="triangle"/>
            </a:ln>
            <a:effectLst/>
          </p:spPr>
        </p:cxnSp>
      </p:grpSp>
      <p:grpSp>
        <p:nvGrpSpPr>
          <p:cNvPr id="131" name="组合 130"/>
          <p:cNvGrpSpPr/>
          <p:nvPr/>
        </p:nvGrpSpPr>
        <p:grpSpPr>
          <a:xfrm>
            <a:off x="6153270" y="751974"/>
            <a:ext cx="1304690" cy="2128662"/>
            <a:chOff x="6118584" y="751974"/>
            <a:chExt cx="1304690" cy="2128662"/>
          </a:xfrm>
        </p:grpSpPr>
        <p:sp>
          <p:nvSpPr>
            <p:cNvPr id="7" name="ísľîḍê"/>
            <p:cNvSpPr/>
            <p:nvPr/>
          </p:nvSpPr>
          <p:spPr>
            <a:xfrm>
              <a:off x="6118584" y="751974"/>
              <a:ext cx="1304690" cy="360880"/>
            </a:xfrm>
            <a:prstGeom prst="homePlate">
              <a:avLst>
                <a:gd name="adj" fmla="val 64006"/>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none" lIns="751840" tIns="39370" rIns="673099" bIns="39370" numCol="1" spcCol="1270" anchor="ctr" anchorCtr="0">
              <a:noAutofit/>
            </a:bodyPr>
            <a:lstStyle/>
            <a:p>
              <a:pPr marL="0" marR="0" lvl="0" indent="0" algn="ctr" defTabSz="2755900" eaLnBrk="1" fontAlgn="auto" latinLnBrk="0" hangingPunct="1">
                <a:lnSpc>
                  <a:spcPct val="90000"/>
                </a:lnSpc>
                <a:spcBef>
                  <a:spcPct val="0"/>
                </a:spcBef>
                <a:spcAft>
                  <a:spcPct val="35000"/>
                </a:spcAft>
                <a:buClrTx/>
                <a:buSzTx/>
                <a:buFontTx/>
                <a:buNone/>
                <a:tabLst/>
                <a:defRPr/>
              </a:pPr>
              <a:r>
                <a:rPr kumimoji="0" lang="zh-CN" altLang="en-US" sz="11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数据开发</a:t>
              </a:r>
            </a:p>
          </p:txBody>
        </p:sp>
        <p:sp>
          <p:nvSpPr>
            <p:cNvPr id="34" name="矩形 33"/>
            <p:cNvSpPr/>
            <p:nvPr/>
          </p:nvSpPr>
          <p:spPr>
            <a:xfrm>
              <a:off x="6210465" y="1368532"/>
              <a:ext cx="1120929" cy="377666"/>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脚本</a:t>
              </a:r>
              <a:r>
                <a:rPr kumimoji="0" lang="en-US" altLang="zh-CN"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a:t>
              </a:r>
              <a:r>
                <a:rPr kumimoji="0" lang="zh-CN" altLang="en-US"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模型开发</a:t>
              </a:r>
            </a:p>
          </p:txBody>
        </p:sp>
        <p:sp>
          <p:nvSpPr>
            <p:cNvPr id="35" name="矩形 34"/>
            <p:cNvSpPr/>
            <p:nvPr/>
          </p:nvSpPr>
          <p:spPr>
            <a:xfrm>
              <a:off x="6210465" y="1935751"/>
              <a:ext cx="1120929" cy="377666"/>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开发批处理作业</a:t>
              </a:r>
            </a:p>
          </p:txBody>
        </p:sp>
        <p:sp>
          <p:nvSpPr>
            <p:cNvPr id="36" name="矩形 35"/>
            <p:cNvSpPr/>
            <p:nvPr/>
          </p:nvSpPr>
          <p:spPr>
            <a:xfrm>
              <a:off x="6210465" y="2502970"/>
              <a:ext cx="1120929" cy="377666"/>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开发实时处理作业</a:t>
              </a:r>
            </a:p>
          </p:txBody>
        </p:sp>
        <p:sp>
          <p:nvSpPr>
            <p:cNvPr id="56" name="箭头: 下 331"/>
            <p:cNvSpPr/>
            <p:nvPr/>
          </p:nvSpPr>
          <p:spPr>
            <a:xfrm>
              <a:off x="6653425" y="1101216"/>
              <a:ext cx="235008" cy="241583"/>
            </a:xfrm>
            <a:prstGeom prst="downArrow">
              <a:avLst/>
            </a:prstGeom>
            <a:noFill/>
            <a:ln w="635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cxnSp>
          <p:nvCxnSpPr>
            <p:cNvPr id="93" name="直接箭头连接符 92"/>
            <p:cNvCxnSpPr/>
            <p:nvPr/>
          </p:nvCxnSpPr>
          <p:spPr>
            <a:xfrm>
              <a:off x="6770929" y="1746198"/>
              <a:ext cx="0" cy="189553"/>
            </a:xfrm>
            <a:prstGeom prst="straightConnector1">
              <a:avLst/>
            </a:prstGeom>
            <a:noFill/>
            <a:ln w="6350" cap="flat" cmpd="sng" algn="ctr">
              <a:solidFill>
                <a:sysClr val="windowText" lastClr="000000"/>
              </a:solidFill>
              <a:prstDash val="solid"/>
              <a:miter lim="800000"/>
              <a:tailEnd type="triangle"/>
            </a:ln>
            <a:effectLst/>
          </p:spPr>
        </p:cxnSp>
        <p:cxnSp>
          <p:nvCxnSpPr>
            <p:cNvPr id="94" name="直接箭头连接符 93"/>
            <p:cNvCxnSpPr/>
            <p:nvPr/>
          </p:nvCxnSpPr>
          <p:spPr>
            <a:xfrm>
              <a:off x="6770929" y="2313417"/>
              <a:ext cx="0" cy="189553"/>
            </a:xfrm>
            <a:prstGeom prst="straightConnector1">
              <a:avLst/>
            </a:prstGeom>
            <a:noFill/>
            <a:ln w="6350" cap="flat" cmpd="sng" algn="ctr">
              <a:solidFill>
                <a:sysClr val="windowText" lastClr="000000"/>
              </a:solidFill>
              <a:prstDash val="solid"/>
              <a:miter lim="800000"/>
              <a:tailEnd type="triangle"/>
            </a:ln>
            <a:effectLst/>
          </p:spPr>
        </p:cxnSp>
      </p:grpSp>
      <p:grpSp>
        <p:nvGrpSpPr>
          <p:cNvPr id="132" name="组合 131"/>
          <p:cNvGrpSpPr/>
          <p:nvPr/>
        </p:nvGrpSpPr>
        <p:grpSpPr>
          <a:xfrm>
            <a:off x="7549686" y="751974"/>
            <a:ext cx="1484479" cy="4726897"/>
            <a:chOff x="7477981" y="751974"/>
            <a:chExt cx="1484479" cy="4726897"/>
          </a:xfrm>
        </p:grpSpPr>
        <p:sp>
          <p:nvSpPr>
            <p:cNvPr id="8" name="ísľîḍê"/>
            <p:cNvSpPr/>
            <p:nvPr/>
          </p:nvSpPr>
          <p:spPr>
            <a:xfrm>
              <a:off x="7523698" y="751974"/>
              <a:ext cx="1304690" cy="360880"/>
            </a:xfrm>
            <a:prstGeom prst="homePlate">
              <a:avLst>
                <a:gd name="adj" fmla="val 64006"/>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none" lIns="751840" tIns="39370" rIns="673099" bIns="39370" numCol="1" spcCol="1270" anchor="ctr" anchorCtr="0">
              <a:noAutofit/>
            </a:bodyPr>
            <a:lstStyle/>
            <a:p>
              <a:pPr marL="0" marR="0" lvl="0" indent="0" algn="ctr" defTabSz="2755900" eaLnBrk="1" fontAlgn="auto" latinLnBrk="0" hangingPunct="1">
                <a:lnSpc>
                  <a:spcPct val="90000"/>
                </a:lnSpc>
                <a:spcBef>
                  <a:spcPct val="0"/>
                </a:spcBef>
                <a:spcAft>
                  <a:spcPct val="35000"/>
                </a:spcAft>
                <a:buClrTx/>
                <a:buSzTx/>
                <a:buFontTx/>
                <a:buNone/>
                <a:tabLst/>
                <a:defRPr/>
              </a:pPr>
              <a:r>
                <a:rPr kumimoji="0" lang="zh-CN" altLang="en-US" sz="11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数据质量监控</a:t>
              </a:r>
            </a:p>
          </p:txBody>
        </p:sp>
        <p:sp>
          <p:nvSpPr>
            <p:cNvPr id="37" name="矩形 36"/>
            <p:cNvSpPr/>
            <p:nvPr/>
          </p:nvSpPr>
          <p:spPr>
            <a:xfrm>
              <a:off x="7590737" y="1839935"/>
              <a:ext cx="1170613"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新建指标</a:t>
              </a:r>
            </a:p>
          </p:txBody>
        </p:sp>
        <p:sp>
          <p:nvSpPr>
            <p:cNvPr id="38" name="矩形 37"/>
            <p:cNvSpPr/>
            <p:nvPr/>
          </p:nvSpPr>
          <p:spPr>
            <a:xfrm>
              <a:off x="7590737" y="2311338"/>
              <a:ext cx="1170613"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新建规则</a:t>
              </a:r>
            </a:p>
          </p:txBody>
        </p:sp>
        <p:sp>
          <p:nvSpPr>
            <p:cNvPr id="39" name="矩形 38"/>
            <p:cNvSpPr/>
            <p:nvPr/>
          </p:nvSpPr>
          <p:spPr>
            <a:xfrm>
              <a:off x="7590737" y="2782741"/>
              <a:ext cx="1170613"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新建业务场景</a:t>
              </a:r>
            </a:p>
          </p:txBody>
        </p:sp>
        <p:sp>
          <p:nvSpPr>
            <p:cNvPr id="40" name="矩形 39"/>
            <p:cNvSpPr/>
            <p:nvPr/>
          </p:nvSpPr>
          <p:spPr>
            <a:xfrm>
              <a:off x="7590737" y="3254144"/>
              <a:ext cx="1170613"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运行并查看结果</a:t>
              </a:r>
            </a:p>
          </p:txBody>
        </p:sp>
        <p:sp>
          <p:nvSpPr>
            <p:cNvPr id="41" name="矩形 40"/>
            <p:cNvSpPr/>
            <p:nvPr/>
          </p:nvSpPr>
          <p:spPr>
            <a:xfrm>
              <a:off x="7590737" y="4196950"/>
              <a:ext cx="1170613"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新建规则模板</a:t>
              </a:r>
            </a:p>
          </p:txBody>
        </p:sp>
        <p:sp>
          <p:nvSpPr>
            <p:cNvPr id="42" name="矩形 41"/>
            <p:cNvSpPr/>
            <p:nvPr/>
          </p:nvSpPr>
          <p:spPr>
            <a:xfrm>
              <a:off x="7590737" y="4668351"/>
              <a:ext cx="1170613"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新建质量作业</a:t>
              </a:r>
            </a:p>
          </p:txBody>
        </p:sp>
        <p:sp>
          <p:nvSpPr>
            <p:cNvPr id="43" name="矩形 42"/>
            <p:cNvSpPr/>
            <p:nvPr/>
          </p:nvSpPr>
          <p:spPr>
            <a:xfrm>
              <a:off x="7590737" y="5146005"/>
              <a:ext cx="1170613"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运行并查看结果</a:t>
              </a:r>
            </a:p>
          </p:txBody>
        </p:sp>
        <p:sp>
          <p:nvSpPr>
            <p:cNvPr id="57" name="箭头: 下 332"/>
            <p:cNvSpPr/>
            <p:nvPr/>
          </p:nvSpPr>
          <p:spPr>
            <a:xfrm>
              <a:off x="8058539" y="1101216"/>
              <a:ext cx="235008" cy="241583"/>
            </a:xfrm>
            <a:prstGeom prst="downArrow">
              <a:avLst/>
            </a:prstGeom>
            <a:noFill/>
            <a:ln w="635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cxnSp>
          <p:nvCxnSpPr>
            <p:cNvPr id="95" name="直接箭头连接符 94"/>
            <p:cNvCxnSpPr/>
            <p:nvPr/>
          </p:nvCxnSpPr>
          <p:spPr>
            <a:xfrm>
              <a:off x="8176043" y="2130100"/>
              <a:ext cx="0" cy="181802"/>
            </a:xfrm>
            <a:prstGeom prst="straightConnector1">
              <a:avLst/>
            </a:prstGeom>
            <a:noFill/>
            <a:ln w="6350" cap="flat" cmpd="sng" algn="ctr">
              <a:solidFill>
                <a:sysClr val="windowText" lastClr="000000"/>
              </a:solidFill>
              <a:prstDash val="solid"/>
              <a:miter lim="800000"/>
              <a:tailEnd type="triangle"/>
            </a:ln>
            <a:effectLst/>
          </p:spPr>
        </p:cxnSp>
        <p:cxnSp>
          <p:nvCxnSpPr>
            <p:cNvPr id="98" name="直接箭头连接符 97"/>
            <p:cNvCxnSpPr/>
            <p:nvPr/>
          </p:nvCxnSpPr>
          <p:spPr>
            <a:xfrm>
              <a:off x="8176043" y="2602858"/>
              <a:ext cx="0" cy="181802"/>
            </a:xfrm>
            <a:prstGeom prst="straightConnector1">
              <a:avLst/>
            </a:prstGeom>
            <a:noFill/>
            <a:ln w="6350" cap="flat" cmpd="sng" algn="ctr">
              <a:solidFill>
                <a:sysClr val="windowText" lastClr="000000"/>
              </a:solidFill>
              <a:prstDash val="solid"/>
              <a:miter lim="800000"/>
              <a:tailEnd type="triangle"/>
            </a:ln>
            <a:effectLst/>
          </p:spPr>
        </p:cxnSp>
        <p:cxnSp>
          <p:nvCxnSpPr>
            <p:cNvPr id="99" name="直接箭头连接符 98"/>
            <p:cNvCxnSpPr/>
            <p:nvPr/>
          </p:nvCxnSpPr>
          <p:spPr>
            <a:xfrm>
              <a:off x="8176043" y="3075617"/>
              <a:ext cx="0" cy="181802"/>
            </a:xfrm>
            <a:prstGeom prst="straightConnector1">
              <a:avLst/>
            </a:prstGeom>
            <a:noFill/>
            <a:ln w="6350" cap="flat" cmpd="sng" algn="ctr">
              <a:solidFill>
                <a:sysClr val="windowText" lastClr="000000"/>
              </a:solidFill>
              <a:prstDash val="solid"/>
              <a:miter lim="800000"/>
              <a:tailEnd type="triangle"/>
            </a:ln>
            <a:effectLst/>
          </p:spPr>
        </p:cxnSp>
        <p:cxnSp>
          <p:nvCxnSpPr>
            <p:cNvPr id="100" name="直接箭头连接符 99"/>
            <p:cNvCxnSpPr/>
            <p:nvPr/>
          </p:nvCxnSpPr>
          <p:spPr>
            <a:xfrm>
              <a:off x="8176043" y="4493891"/>
              <a:ext cx="0" cy="181802"/>
            </a:xfrm>
            <a:prstGeom prst="straightConnector1">
              <a:avLst/>
            </a:prstGeom>
            <a:noFill/>
            <a:ln w="6350" cap="flat" cmpd="sng" algn="ctr">
              <a:solidFill>
                <a:sysClr val="windowText" lastClr="000000"/>
              </a:solidFill>
              <a:prstDash val="solid"/>
              <a:miter lim="800000"/>
              <a:tailEnd type="triangle"/>
            </a:ln>
            <a:effectLst/>
          </p:spPr>
        </p:cxnSp>
        <p:cxnSp>
          <p:nvCxnSpPr>
            <p:cNvPr id="101" name="直接箭头连接符 100"/>
            <p:cNvCxnSpPr/>
            <p:nvPr/>
          </p:nvCxnSpPr>
          <p:spPr>
            <a:xfrm>
              <a:off x="8176043" y="4966648"/>
              <a:ext cx="0" cy="181802"/>
            </a:xfrm>
            <a:prstGeom prst="straightConnector1">
              <a:avLst/>
            </a:prstGeom>
            <a:noFill/>
            <a:ln w="6350" cap="flat" cmpd="sng" algn="ctr">
              <a:solidFill>
                <a:sysClr val="windowText" lastClr="000000"/>
              </a:solidFill>
              <a:prstDash val="solid"/>
              <a:miter lim="800000"/>
              <a:tailEnd type="triangle"/>
            </a:ln>
            <a:effectLst/>
          </p:spPr>
        </p:cxnSp>
        <p:grpSp>
          <p:nvGrpSpPr>
            <p:cNvPr id="102" name="组合 101"/>
            <p:cNvGrpSpPr/>
            <p:nvPr/>
          </p:nvGrpSpPr>
          <p:grpSpPr>
            <a:xfrm>
              <a:off x="7477981" y="1428856"/>
              <a:ext cx="1471865" cy="2174139"/>
              <a:chOff x="1907792" y="1573988"/>
              <a:chExt cx="1444021" cy="2234316"/>
            </a:xfrm>
          </p:grpSpPr>
          <p:sp>
            <p:nvSpPr>
              <p:cNvPr id="103" name="矩形 102"/>
              <p:cNvSpPr/>
              <p:nvPr/>
            </p:nvSpPr>
            <p:spPr>
              <a:xfrm>
                <a:off x="1907792" y="1573988"/>
                <a:ext cx="1315950" cy="2234316"/>
              </a:xfrm>
              <a:prstGeom prst="rect">
                <a:avLst/>
              </a:prstGeom>
              <a:noFill/>
              <a:ln w="12700" cap="flat" cmpd="sng" algn="ctr">
                <a:solidFill>
                  <a:srgbClr val="5B9BD5">
                    <a:shade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04" name="文本框 103"/>
              <p:cNvSpPr txBox="1"/>
              <p:nvPr/>
            </p:nvSpPr>
            <p:spPr>
              <a:xfrm>
                <a:off x="2090768" y="1590284"/>
                <a:ext cx="1261045" cy="33601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rgbClr val="00B0F0"/>
                    </a:solidFill>
                    <a:effectLst/>
                    <a:uLnTx/>
                    <a:uFillTx/>
                    <a:latin typeface="微软雅黑" panose="020B0503020204020204" pitchFamily="34" charset="-122"/>
                    <a:ea typeface="微软雅黑" panose="020B0503020204020204" pitchFamily="34" charset="-122"/>
                  </a:rPr>
                  <a:t>业务指标监控</a:t>
                </a:r>
              </a:p>
            </p:txBody>
          </p:sp>
        </p:grpSp>
        <p:grpSp>
          <p:nvGrpSpPr>
            <p:cNvPr id="105" name="组合 104"/>
            <p:cNvGrpSpPr/>
            <p:nvPr/>
          </p:nvGrpSpPr>
          <p:grpSpPr>
            <a:xfrm>
              <a:off x="7494545" y="3808109"/>
              <a:ext cx="1467915" cy="1670762"/>
              <a:chOff x="1907792" y="1573988"/>
              <a:chExt cx="1440146" cy="2234316"/>
            </a:xfrm>
          </p:grpSpPr>
          <p:sp>
            <p:nvSpPr>
              <p:cNvPr id="106" name="矩形 105"/>
              <p:cNvSpPr/>
              <p:nvPr/>
            </p:nvSpPr>
            <p:spPr>
              <a:xfrm>
                <a:off x="1907792" y="1573988"/>
                <a:ext cx="1315950" cy="2234316"/>
              </a:xfrm>
              <a:prstGeom prst="rect">
                <a:avLst/>
              </a:prstGeom>
              <a:noFill/>
              <a:ln w="12700" cap="flat" cmpd="sng" algn="ctr">
                <a:solidFill>
                  <a:srgbClr val="5B9BD5">
                    <a:shade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07" name="文本框 106"/>
              <p:cNvSpPr txBox="1"/>
              <p:nvPr/>
            </p:nvSpPr>
            <p:spPr>
              <a:xfrm>
                <a:off x="2086892" y="1601059"/>
                <a:ext cx="1261046" cy="4372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rgbClr val="00B0F0"/>
                    </a:solidFill>
                    <a:effectLst/>
                    <a:uLnTx/>
                    <a:uFillTx/>
                    <a:latin typeface="微软雅黑" panose="020B0503020204020204" pitchFamily="34" charset="-122"/>
                    <a:ea typeface="微软雅黑" panose="020B0503020204020204" pitchFamily="34" charset="-122"/>
                  </a:rPr>
                  <a:t>数据质量监控</a:t>
                </a:r>
              </a:p>
            </p:txBody>
          </p:sp>
        </p:grpSp>
        <p:cxnSp>
          <p:nvCxnSpPr>
            <p:cNvPr id="108" name="直接箭头连接符 107"/>
            <p:cNvCxnSpPr/>
            <p:nvPr/>
          </p:nvCxnSpPr>
          <p:spPr>
            <a:xfrm>
              <a:off x="8176043" y="3621240"/>
              <a:ext cx="0" cy="181802"/>
            </a:xfrm>
            <a:prstGeom prst="straightConnector1">
              <a:avLst/>
            </a:prstGeom>
            <a:noFill/>
            <a:ln w="6350" cap="flat" cmpd="sng" algn="ctr">
              <a:solidFill>
                <a:sysClr val="windowText" lastClr="000000"/>
              </a:solidFill>
              <a:prstDash val="solid"/>
              <a:miter lim="800000"/>
              <a:tailEnd type="triangle"/>
            </a:ln>
            <a:effectLst/>
          </p:spPr>
        </p:cxnSp>
      </p:grpSp>
      <p:grpSp>
        <p:nvGrpSpPr>
          <p:cNvPr id="133" name="组合 132"/>
          <p:cNvGrpSpPr/>
          <p:nvPr/>
        </p:nvGrpSpPr>
        <p:grpSpPr>
          <a:xfrm>
            <a:off x="9125891" y="751974"/>
            <a:ext cx="1341323" cy="3589831"/>
            <a:chOff x="9057609" y="751974"/>
            <a:chExt cx="1341323" cy="3589831"/>
          </a:xfrm>
        </p:grpSpPr>
        <p:sp>
          <p:nvSpPr>
            <p:cNvPr id="9" name="ísľîḍê"/>
            <p:cNvSpPr/>
            <p:nvPr/>
          </p:nvSpPr>
          <p:spPr>
            <a:xfrm>
              <a:off x="9075925" y="751974"/>
              <a:ext cx="1304690" cy="360880"/>
            </a:xfrm>
            <a:prstGeom prst="homePlate">
              <a:avLst>
                <a:gd name="adj" fmla="val 64006"/>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none" lIns="751840" tIns="39370" rIns="673099" bIns="39370" numCol="1" spcCol="1270" anchor="ctr" anchorCtr="0">
              <a:noAutofit/>
            </a:bodyPr>
            <a:lstStyle/>
            <a:p>
              <a:pPr marL="0" marR="0" lvl="0" indent="0" algn="ctr" defTabSz="2755900" eaLnBrk="1" fontAlgn="auto" latinLnBrk="0" hangingPunct="1">
                <a:lnSpc>
                  <a:spcPct val="90000"/>
                </a:lnSpc>
                <a:spcBef>
                  <a:spcPct val="0"/>
                </a:spcBef>
                <a:spcAft>
                  <a:spcPct val="35000"/>
                </a:spcAft>
                <a:buClrTx/>
                <a:buSzTx/>
                <a:buFontTx/>
                <a:buNone/>
                <a:tabLst/>
                <a:defRPr/>
              </a:pPr>
              <a:r>
                <a:rPr kumimoji="0" lang="zh-CN" altLang="en-US" sz="11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数据资产管理</a:t>
              </a:r>
            </a:p>
          </p:txBody>
        </p:sp>
        <p:sp>
          <p:nvSpPr>
            <p:cNvPr id="44" name="矩形 43"/>
            <p:cNvSpPr/>
            <p:nvPr/>
          </p:nvSpPr>
          <p:spPr>
            <a:xfrm>
              <a:off x="9096257" y="1839935"/>
              <a:ext cx="1264027"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查看业务资产</a:t>
              </a:r>
            </a:p>
          </p:txBody>
        </p:sp>
        <p:sp>
          <p:nvSpPr>
            <p:cNvPr id="45" name="矩形 44"/>
            <p:cNvSpPr/>
            <p:nvPr/>
          </p:nvSpPr>
          <p:spPr>
            <a:xfrm>
              <a:off x="9096257" y="2311338"/>
              <a:ext cx="1264027"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查看技术资产</a:t>
              </a:r>
            </a:p>
          </p:txBody>
        </p:sp>
        <p:sp>
          <p:nvSpPr>
            <p:cNvPr id="58" name="箭头: 下 333"/>
            <p:cNvSpPr/>
            <p:nvPr/>
          </p:nvSpPr>
          <p:spPr>
            <a:xfrm>
              <a:off x="9610766" y="1101216"/>
              <a:ext cx="235008" cy="241583"/>
            </a:xfrm>
            <a:prstGeom prst="downArrow">
              <a:avLst/>
            </a:prstGeom>
            <a:noFill/>
            <a:ln w="635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cxnSp>
          <p:nvCxnSpPr>
            <p:cNvPr id="96" name="直接箭头连接符 95"/>
            <p:cNvCxnSpPr/>
            <p:nvPr/>
          </p:nvCxnSpPr>
          <p:spPr>
            <a:xfrm>
              <a:off x="9728270" y="2130099"/>
              <a:ext cx="0" cy="181802"/>
            </a:xfrm>
            <a:prstGeom prst="straightConnector1">
              <a:avLst/>
            </a:prstGeom>
            <a:noFill/>
            <a:ln w="6350" cap="flat" cmpd="sng" algn="ctr">
              <a:solidFill>
                <a:sysClr val="windowText" lastClr="000000"/>
              </a:solidFill>
              <a:prstDash val="solid"/>
              <a:miter lim="800000"/>
              <a:tailEnd type="triangle"/>
            </a:ln>
            <a:effectLst/>
          </p:spPr>
        </p:cxnSp>
        <p:sp>
          <p:nvSpPr>
            <p:cNvPr id="109" name="矩形 108"/>
            <p:cNvSpPr/>
            <p:nvPr/>
          </p:nvSpPr>
          <p:spPr>
            <a:xfrm>
              <a:off x="9057609" y="1424207"/>
              <a:ext cx="1341323" cy="1259296"/>
            </a:xfrm>
            <a:prstGeom prst="rect">
              <a:avLst/>
            </a:prstGeom>
            <a:noFill/>
            <a:ln w="12700" cap="flat" cmpd="sng" algn="ctr">
              <a:solidFill>
                <a:srgbClr val="5B9BD5">
                  <a:shade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10" name="文本框 109"/>
            <p:cNvSpPr txBox="1"/>
            <p:nvPr/>
          </p:nvSpPr>
          <p:spPr>
            <a:xfrm>
              <a:off x="9085590" y="1449933"/>
              <a:ext cx="1285361" cy="32696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rgbClr val="00B0F0"/>
                  </a:solidFill>
                  <a:effectLst/>
                  <a:uLnTx/>
                  <a:uFillTx/>
                  <a:latin typeface="微软雅黑" panose="020B0503020204020204" pitchFamily="34" charset="-122"/>
                  <a:ea typeface="微软雅黑" panose="020B0503020204020204" pitchFamily="34" charset="-122"/>
                </a:rPr>
                <a:t>数据地图</a:t>
              </a:r>
            </a:p>
          </p:txBody>
        </p:sp>
        <p:sp>
          <p:nvSpPr>
            <p:cNvPr id="111" name="矩形 110"/>
            <p:cNvSpPr/>
            <p:nvPr/>
          </p:nvSpPr>
          <p:spPr>
            <a:xfrm>
              <a:off x="9057609" y="2916885"/>
              <a:ext cx="1341323" cy="547855"/>
            </a:xfrm>
            <a:prstGeom prst="rect">
              <a:avLst/>
            </a:prstGeom>
            <a:noFill/>
            <a:ln w="12700" cap="flat" cmpd="sng" algn="ctr">
              <a:solidFill>
                <a:srgbClr val="5B9BD5">
                  <a:shade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12" name="文本框 111"/>
            <p:cNvSpPr txBox="1"/>
            <p:nvPr/>
          </p:nvSpPr>
          <p:spPr>
            <a:xfrm>
              <a:off x="9085590" y="2928078"/>
              <a:ext cx="1285361" cy="53132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rgbClr val="00B0F0"/>
                  </a:solidFill>
                  <a:effectLst/>
                  <a:uLnTx/>
                  <a:uFillTx/>
                  <a:latin typeface="微软雅黑" panose="020B0503020204020204" pitchFamily="34" charset="-122"/>
                  <a:ea typeface="微软雅黑" panose="020B0503020204020204" pitchFamily="34" charset="-122"/>
                </a:rPr>
                <a:t>数据权限管理</a:t>
              </a:r>
              <a:endParaRPr kumimoji="0" lang="en-US" altLang="zh-CN" sz="1000" b="0" i="0" u="none" strike="noStrike" kern="0" cap="none" spc="0" normalizeH="0" baseline="0" noProof="0" dirty="0" smtClean="0">
                <a:ln>
                  <a:noFill/>
                </a:ln>
                <a:solidFill>
                  <a:srgbClr val="00B0F0"/>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smtClean="0">
                  <a:ln>
                    <a:noFill/>
                  </a:ln>
                  <a:solidFill>
                    <a:srgbClr val="00B0F0"/>
                  </a:solidFill>
                  <a:effectLst/>
                  <a:uLnTx/>
                  <a:uFillTx/>
                  <a:latin typeface="微软雅黑" panose="020B0503020204020204" pitchFamily="34" charset="-122"/>
                  <a:ea typeface="微软雅黑" panose="020B0503020204020204" pitchFamily="34" charset="-122"/>
                </a:rPr>
                <a:t>……</a:t>
              </a:r>
            </a:p>
          </p:txBody>
        </p:sp>
        <p:sp>
          <p:nvSpPr>
            <p:cNvPr id="113" name="矩形 112"/>
            <p:cNvSpPr/>
            <p:nvPr/>
          </p:nvSpPr>
          <p:spPr>
            <a:xfrm>
              <a:off x="9057609" y="3793950"/>
              <a:ext cx="1341323" cy="547855"/>
            </a:xfrm>
            <a:prstGeom prst="rect">
              <a:avLst/>
            </a:prstGeom>
            <a:noFill/>
            <a:ln w="12700" cap="flat" cmpd="sng" algn="ctr">
              <a:solidFill>
                <a:srgbClr val="5B9BD5">
                  <a:shade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14" name="文本框 113"/>
            <p:cNvSpPr txBox="1"/>
            <p:nvPr/>
          </p:nvSpPr>
          <p:spPr>
            <a:xfrm>
              <a:off x="9085590" y="3805142"/>
              <a:ext cx="1285361" cy="53132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rgbClr val="00B0F0"/>
                  </a:solidFill>
                  <a:effectLst/>
                  <a:uLnTx/>
                  <a:uFillTx/>
                  <a:latin typeface="微软雅黑" panose="020B0503020204020204" pitchFamily="34" charset="-122"/>
                  <a:ea typeface="微软雅黑" panose="020B0503020204020204" pitchFamily="34" charset="-122"/>
                </a:rPr>
                <a:t>数据安全管理</a:t>
              </a:r>
              <a:endParaRPr kumimoji="0" lang="en-US" altLang="zh-CN" sz="1000" b="0" i="0" u="none" strike="noStrike" kern="0" cap="none" spc="0" normalizeH="0" baseline="0" noProof="0" dirty="0" smtClean="0">
                <a:ln>
                  <a:noFill/>
                </a:ln>
                <a:solidFill>
                  <a:srgbClr val="00B0F0"/>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smtClean="0">
                  <a:ln>
                    <a:noFill/>
                  </a:ln>
                  <a:solidFill>
                    <a:srgbClr val="00B0F0"/>
                  </a:solidFill>
                  <a:effectLst/>
                  <a:uLnTx/>
                  <a:uFillTx/>
                  <a:latin typeface="微软雅黑" panose="020B0503020204020204" pitchFamily="34" charset="-122"/>
                  <a:ea typeface="微软雅黑" panose="020B0503020204020204" pitchFamily="34" charset="-122"/>
                </a:rPr>
                <a:t>……</a:t>
              </a:r>
            </a:p>
          </p:txBody>
        </p:sp>
        <p:cxnSp>
          <p:nvCxnSpPr>
            <p:cNvPr id="115" name="直接箭头连接符 114"/>
            <p:cNvCxnSpPr/>
            <p:nvPr/>
          </p:nvCxnSpPr>
          <p:spPr>
            <a:xfrm>
              <a:off x="9722624" y="2683501"/>
              <a:ext cx="11293" cy="233384"/>
            </a:xfrm>
            <a:prstGeom prst="straightConnector1">
              <a:avLst/>
            </a:prstGeom>
            <a:noFill/>
            <a:ln w="6350" cap="flat" cmpd="sng" algn="ctr">
              <a:solidFill>
                <a:sysClr val="windowText" lastClr="000000"/>
              </a:solidFill>
              <a:prstDash val="solid"/>
              <a:miter lim="800000"/>
              <a:tailEnd type="triangle"/>
            </a:ln>
            <a:effectLst/>
          </p:spPr>
        </p:cxnSp>
        <p:cxnSp>
          <p:nvCxnSpPr>
            <p:cNvPr id="116" name="直接箭头连接符 115"/>
            <p:cNvCxnSpPr/>
            <p:nvPr/>
          </p:nvCxnSpPr>
          <p:spPr>
            <a:xfrm>
              <a:off x="9719068" y="3461668"/>
              <a:ext cx="18404" cy="332282"/>
            </a:xfrm>
            <a:prstGeom prst="straightConnector1">
              <a:avLst/>
            </a:prstGeom>
            <a:noFill/>
            <a:ln w="6350" cap="flat" cmpd="sng" algn="ctr">
              <a:solidFill>
                <a:sysClr val="windowText" lastClr="000000"/>
              </a:solidFill>
              <a:prstDash val="solid"/>
              <a:miter lim="800000"/>
              <a:tailEnd type="triangle"/>
            </a:ln>
            <a:effectLst/>
          </p:spPr>
        </p:cxnSp>
      </p:grpSp>
      <p:grpSp>
        <p:nvGrpSpPr>
          <p:cNvPr id="203" name="组合 202"/>
          <p:cNvGrpSpPr/>
          <p:nvPr/>
        </p:nvGrpSpPr>
        <p:grpSpPr>
          <a:xfrm>
            <a:off x="168353" y="751974"/>
            <a:ext cx="1336863" cy="5088631"/>
            <a:chOff x="168353" y="751974"/>
            <a:chExt cx="1336863" cy="5088631"/>
          </a:xfrm>
        </p:grpSpPr>
        <p:sp>
          <p:nvSpPr>
            <p:cNvPr id="3" name="ísľîḍê"/>
            <p:cNvSpPr/>
            <p:nvPr/>
          </p:nvSpPr>
          <p:spPr>
            <a:xfrm>
              <a:off x="184439" y="751974"/>
              <a:ext cx="1304690" cy="360880"/>
            </a:xfrm>
            <a:prstGeom prst="homePlate">
              <a:avLst>
                <a:gd name="adj" fmla="val 64006"/>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none" lIns="751840" tIns="39370" rIns="673099" bIns="39370" numCol="1" spcCol="1270" anchor="ctr" anchorCtr="0">
              <a:noAutofit/>
            </a:bodyPr>
            <a:lstStyle/>
            <a:p>
              <a:pPr marL="0" marR="0" lvl="0" indent="0" algn="ctr" defTabSz="2755900" eaLnBrk="1" fontAlgn="auto" latinLnBrk="0" hangingPunct="1">
                <a:lnSpc>
                  <a:spcPct val="90000"/>
                </a:lnSpc>
                <a:spcBef>
                  <a:spcPct val="0"/>
                </a:spcBef>
                <a:spcAft>
                  <a:spcPct val="35000"/>
                </a:spcAft>
                <a:buClrTx/>
                <a:buSzTx/>
                <a:buFontTx/>
                <a:buNone/>
                <a:tabLst/>
                <a:defRPr/>
              </a:pPr>
              <a:r>
                <a:rPr kumimoji="0" lang="zh-CN" altLang="en-US" sz="11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准备工作</a:t>
              </a:r>
            </a:p>
          </p:txBody>
        </p:sp>
        <p:sp>
          <p:nvSpPr>
            <p:cNvPr id="11" name="矩形 10"/>
            <p:cNvSpPr/>
            <p:nvPr/>
          </p:nvSpPr>
          <p:spPr>
            <a:xfrm>
              <a:off x="251478" y="1345257"/>
              <a:ext cx="1170613"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数据调研</a:t>
              </a:r>
            </a:p>
          </p:txBody>
        </p:sp>
        <p:sp>
          <p:nvSpPr>
            <p:cNvPr id="22" name="矩形 21"/>
            <p:cNvSpPr/>
            <p:nvPr/>
          </p:nvSpPr>
          <p:spPr>
            <a:xfrm>
              <a:off x="251478" y="1909921"/>
              <a:ext cx="1170613" cy="377666"/>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000" kern="0" noProof="0" dirty="0" smtClean="0">
                  <a:solidFill>
                    <a:prstClr val="black"/>
                  </a:solidFill>
                  <a:latin typeface="微软雅黑" panose="020B0503020204020204" pitchFamily="34" charset="-122"/>
                  <a:ea typeface="微软雅黑" panose="020B0503020204020204" pitchFamily="34" charset="-122"/>
                </a:rPr>
                <a:t>使用平台</a:t>
              </a:r>
              <a:r>
                <a:rPr kumimoji="0" lang="zh-CN" altLang="en-US"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前的准备</a:t>
              </a:r>
            </a:p>
          </p:txBody>
        </p:sp>
        <p:sp>
          <p:nvSpPr>
            <p:cNvPr id="23" name="矩形 22"/>
            <p:cNvSpPr/>
            <p:nvPr/>
          </p:nvSpPr>
          <p:spPr>
            <a:xfrm>
              <a:off x="251478" y="3177433"/>
              <a:ext cx="1170613" cy="377666"/>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准备数据源（源端）</a:t>
              </a:r>
            </a:p>
          </p:txBody>
        </p:sp>
        <p:sp>
          <p:nvSpPr>
            <p:cNvPr id="24" name="矩形 23"/>
            <p:cNvSpPr/>
            <p:nvPr/>
          </p:nvSpPr>
          <p:spPr>
            <a:xfrm>
              <a:off x="251478" y="4013386"/>
              <a:ext cx="1170613"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业务系统盘点</a:t>
              </a:r>
            </a:p>
          </p:txBody>
        </p:sp>
        <p:sp>
          <p:nvSpPr>
            <p:cNvPr id="25" name="矩形 24"/>
            <p:cNvSpPr/>
            <p:nvPr/>
          </p:nvSpPr>
          <p:spPr>
            <a:xfrm>
              <a:off x="251478" y="4484789"/>
              <a:ext cx="1170613"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主数据盘点</a:t>
              </a:r>
            </a:p>
          </p:txBody>
        </p:sp>
        <p:sp>
          <p:nvSpPr>
            <p:cNvPr id="26" name="矩形 25"/>
            <p:cNvSpPr/>
            <p:nvPr/>
          </p:nvSpPr>
          <p:spPr>
            <a:xfrm>
              <a:off x="251478" y="4956191"/>
              <a:ext cx="1170613"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资产分类建立</a:t>
              </a:r>
            </a:p>
          </p:txBody>
        </p:sp>
        <p:sp>
          <p:nvSpPr>
            <p:cNvPr id="27" name="矩形 26"/>
            <p:cNvSpPr/>
            <p:nvPr/>
          </p:nvSpPr>
          <p:spPr>
            <a:xfrm>
              <a:off x="251478" y="5427594"/>
              <a:ext cx="1170613"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数据分布与流向</a:t>
              </a:r>
            </a:p>
          </p:txBody>
        </p:sp>
        <p:sp>
          <p:nvSpPr>
            <p:cNvPr id="52" name="箭头: 下 6"/>
            <p:cNvSpPr/>
            <p:nvPr/>
          </p:nvSpPr>
          <p:spPr>
            <a:xfrm>
              <a:off x="719280" y="1101216"/>
              <a:ext cx="235008" cy="241583"/>
            </a:xfrm>
            <a:prstGeom prst="downArrow">
              <a:avLst/>
            </a:prstGeom>
            <a:noFill/>
            <a:ln w="635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cxnSp>
          <p:nvCxnSpPr>
            <p:cNvPr id="60" name="直接箭头连接符 59"/>
            <p:cNvCxnSpPr/>
            <p:nvPr/>
          </p:nvCxnSpPr>
          <p:spPr>
            <a:xfrm>
              <a:off x="836784" y="1634858"/>
              <a:ext cx="0" cy="275063"/>
            </a:xfrm>
            <a:prstGeom prst="straightConnector1">
              <a:avLst/>
            </a:prstGeom>
            <a:noFill/>
            <a:ln w="6350" cap="flat" cmpd="sng" algn="ctr">
              <a:solidFill>
                <a:sysClr val="windowText" lastClr="000000"/>
              </a:solidFill>
              <a:prstDash val="solid"/>
              <a:miter lim="800000"/>
              <a:tailEnd type="triangle"/>
            </a:ln>
            <a:effectLst/>
          </p:spPr>
        </p:cxnSp>
        <p:cxnSp>
          <p:nvCxnSpPr>
            <p:cNvPr id="61" name="直接箭头连接符 60"/>
            <p:cNvCxnSpPr/>
            <p:nvPr/>
          </p:nvCxnSpPr>
          <p:spPr>
            <a:xfrm>
              <a:off x="836784" y="2287587"/>
              <a:ext cx="0" cy="275063"/>
            </a:xfrm>
            <a:prstGeom prst="straightConnector1">
              <a:avLst/>
            </a:prstGeom>
            <a:noFill/>
            <a:ln w="6350" cap="flat" cmpd="sng" algn="ctr">
              <a:solidFill>
                <a:sysClr val="windowText" lastClr="000000"/>
              </a:solidFill>
              <a:prstDash val="solid"/>
              <a:miter lim="800000"/>
              <a:tailEnd type="triangle"/>
            </a:ln>
            <a:effectLst/>
          </p:spPr>
        </p:cxnSp>
        <p:cxnSp>
          <p:nvCxnSpPr>
            <p:cNvPr id="62" name="直接箭头连接符 61"/>
            <p:cNvCxnSpPr/>
            <p:nvPr/>
          </p:nvCxnSpPr>
          <p:spPr>
            <a:xfrm>
              <a:off x="834525" y="3525585"/>
              <a:ext cx="4519" cy="212780"/>
            </a:xfrm>
            <a:prstGeom prst="straightConnector1">
              <a:avLst/>
            </a:prstGeom>
            <a:noFill/>
            <a:ln w="6350" cap="flat" cmpd="sng" algn="ctr">
              <a:solidFill>
                <a:sysClr val="windowText" lastClr="000000"/>
              </a:solidFill>
              <a:prstDash val="solid"/>
              <a:miter lim="800000"/>
              <a:tailEnd type="triangle"/>
            </a:ln>
            <a:effectLst/>
          </p:spPr>
        </p:cxnSp>
        <p:cxnSp>
          <p:nvCxnSpPr>
            <p:cNvPr id="63" name="直接箭头连接符 62"/>
            <p:cNvCxnSpPr/>
            <p:nvPr/>
          </p:nvCxnSpPr>
          <p:spPr>
            <a:xfrm>
              <a:off x="836784" y="4302987"/>
              <a:ext cx="0" cy="181802"/>
            </a:xfrm>
            <a:prstGeom prst="straightConnector1">
              <a:avLst/>
            </a:prstGeom>
            <a:noFill/>
            <a:ln w="6350" cap="flat" cmpd="sng" algn="ctr">
              <a:solidFill>
                <a:sysClr val="windowText" lastClr="000000"/>
              </a:solidFill>
              <a:prstDash val="solid"/>
              <a:miter lim="800000"/>
              <a:tailEnd type="triangle"/>
            </a:ln>
            <a:effectLst/>
          </p:spPr>
        </p:cxnSp>
        <p:cxnSp>
          <p:nvCxnSpPr>
            <p:cNvPr id="64" name="直接箭头连接符 63"/>
            <p:cNvCxnSpPr/>
            <p:nvPr/>
          </p:nvCxnSpPr>
          <p:spPr>
            <a:xfrm>
              <a:off x="836784" y="4774390"/>
              <a:ext cx="0" cy="181800"/>
            </a:xfrm>
            <a:prstGeom prst="straightConnector1">
              <a:avLst/>
            </a:prstGeom>
            <a:noFill/>
            <a:ln w="6350" cap="flat" cmpd="sng" algn="ctr">
              <a:solidFill>
                <a:sysClr val="windowText" lastClr="000000"/>
              </a:solidFill>
              <a:prstDash val="solid"/>
              <a:miter lim="800000"/>
              <a:tailEnd type="triangle"/>
            </a:ln>
            <a:effectLst/>
          </p:spPr>
        </p:cxnSp>
        <p:cxnSp>
          <p:nvCxnSpPr>
            <p:cNvPr id="65" name="直接箭头连接符 64"/>
            <p:cNvCxnSpPr/>
            <p:nvPr/>
          </p:nvCxnSpPr>
          <p:spPr>
            <a:xfrm>
              <a:off x="836784" y="5245792"/>
              <a:ext cx="0" cy="181802"/>
            </a:xfrm>
            <a:prstGeom prst="straightConnector1">
              <a:avLst/>
            </a:prstGeom>
            <a:noFill/>
            <a:ln w="6350" cap="flat" cmpd="sng" algn="ctr">
              <a:solidFill>
                <a:sysClr val="windowText" lastClr="000000"/>
              </a:solidFill>
              <a:prstDash val="solid"/>
              <a:miter lim="800000"/>
              <a:tailEnd type="triangle"/>
            </a:ln>
            <a:effectLst/>
          </p:spPr>
        </p:cxnSp>
        <p:sp>
          <p:nvSpPr>
            <p:cNvPr id="66" name="矩形 65"/>
            <p:cNvSpPr/>
            <p:nvPr/>
          </p:nvSpPr>
          <p:spPr>
            <a:xfrm>
              <a:off x="168353" y="3742442"/>
              <a:ext cx="1336863" cy="2098163"/>
            </a:xfrm>
            <a:prstGeom prst="rect">
              <a:avLst/>
            </a:prstGeom>
            <a:noFill/>
            <a:ln w="12700" cap="flat" cmpd="sng" algn="ctr">
              <a:solidFill>
                <a:srgbClr val="5B9BD5">
                  <a:shade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67" name="文本框 66"/>
            <p:cNvSpPr txBox="1"/>
            <p:nvPr/>
          </p:nvSpPr>
          <p:spPr>
            <a:xfrm>
              <a:off x="282962" y="3760652"/>
              <a:ext cx="1107644"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1000" kern="0" dirty="0" smtClean="0">
                  <a:solidFill>
                    <a:srgbClr val="00B0F0"/>
                  </a:solidFill>
                  <a:latin typeface="微软雅黑" panose="020B0503020204020204" pitchFamily="34" charset="-122"/>
                  <a:ea typeface="微软雅黑" panose="020B0503020204020204" pitchFamily="34" charset="-122"/>
                </a:rPr>
                <a:t>数据资产盘点</a:t>
              </a:r>
              <a:endParaRPr kumimoji="0" lang="zh-CN" altLang="en-US" sz="1000" b="0" i="0" u="none" strike="noStrike" kern="0" cap="none" spc="0" normalizeH="0" baseline="0" noProof="0" dirty="0" smtClean="0">
                <a:ln>
                  <a:noFill/>
                </a:ln>
                <a:solidFill>
                  <a:srgbClr val="00B0F0"/>
                </a:solidFill>
                <a:effectLst/>
                <a:uLnTx/>
                <a:uFillTx/>
                <a:latin typeface="微软雅黑" panose="020B0503020204020204" pitchFamily="34" charset="-122"/>
                <a:ea typeface="微软雅黑" panose="020B0503020204020204" pitchFamily="34" charset="-122"/>
              </a:endParaRPr>
            </a:p>
          </p:txBody>
        </p:sp>
        <p:sp>
          <p:nvSpPr>
            <p:cNvPr id="121" name="矩形 120"/>
            <p:cNvSpPr/>
            <p:nvPr/>
          </p:nvSpPr>
          <p:spPr>
            <a:xfrm>
              <a:off x="251478" y="2562650"/>
              <a:ext cx="1170613" cy="377666"/>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制定标准规范</a:t>
              </a:r>
            </a:p>
          </p:txBody>
        </p:sp>
        <p:cxnSp>
          <p:nvCxnSpPr>
            <p:cNvPr id="122" name="直接箭头连接符 121"/>
            <p:cNvCxnSpPr/>
            <p:nvPr/>
          </p:nvCxnSpPr>
          <p:spPr>
            <a:xfrm>
              <a:off x="836784" y="2940317"/>
              <a:ext cx="0" cy="237116"/>
            </a:xfrm>
            <a:prstGeom prst="straightConnector1">
              <a:avLst/>
            </a:prstGeom>
            <a:noFill/>
            <a:ln w="6350" cap="flat" cmpd="sng" algn="ctr">
              <a:solidFill>
                <a:sysClr val="windowText" lastClr="000000"/>
              </a:solidFill>
              <a:prstDash val="solid"/>
              <a:miter lim="800000"/>
              <a:tailEnd type="triangle"/>
            </a:ln>
            <a:effectLst/>
          </p:spPr>
        </p:cxnSp>
      </p:grpSp>
      <p:grpSp>
        <p:nvGrpSpPr>
          <p:cNvPr id="134" name="组合 133"/>
          <p:cNvGrpSpPr/>
          <p:nvPr/>
        </p:nvGrpSpPr>
        <p:grpSpPr>
          <a:xfrm>
            <a:off x="10558937" y="751974"/>
            <a:ext cx="1341324" cy="5344678"/>
            <a:chOff x="10558937" y="751974"/>
            <a:chExt cx="1341324" cy="5344678"/>
          </a:xfrm>
        </p:grpSpPr>
        <p:sp>
          <p:nvSpPr>
            <p:cNvPr id="10" name="ísľîḍê"/>
            <p:cNvSpPr/>
            <p:nvPr/>
          </p:nvSpPr>
          <p:spPr>
            <a:xfrm>
              <a:off x="10578168" y="751974"/>
              <a:ext cx="1302863" cy="360880"/>
            </a:xfrm>
            <a:prstGeom prst="homePlate">
              <a:avLst>
                <a:gd name="adj" fmla="val 64006"/>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none" lIns="751840" tIns="39370" rIns="673099" bIns="39370" numCol="1" spcCol="1270" anchor="ctr" anchorCtr="0">
              <a:noAutofit/>
            </a:bodyPr>
            <a:lstStyle/>
            <a:p>
              <a:pPr marL="0" marR="0" lvl="0" indent="0" algn="ctr" defTabSz="2755900" eaLnBrk="1" fontAlgn="auto" latinLnBrk="0" hangingPunct="1">
                <a:lnSpc>
                  <a:spcPct val="90000"/>
                </a:lnSpc>
                <a:spcBef>
                  <a:spcPct val="0"/>
                </a:spcBef>
                <a:spcAft>
                  <a:spcPct val="35000"/>
                </a:spcAft>
                <a:buClrTx/>
                <a:buSzTx/>
                <a:buFontTx/>
                <a:buNone/>
                <a:tabLst/>
                <a:defRPr/>
              </a:pPr>
              <a:r>
                <a:rPr kumimoji="0" lang="zh-CN" altLang="en-US" sz="11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数据应用</a:t>
              </a:r>
            </a:p>
          </p:txBody>
        </p:sp>
        <p:sp>
          <p:nvSpPr>
            <p:cNvPr id="46" name="矩形 45"/>
            <p:cNvSpPr/>
            <p:nvPr/>
          </p:nvSpPr>
          <p:spPr>
            <a:xfrm>
              <a:off x="10644293" y="1680291"/>
              <a:ext cx="1170613"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数据</a:t>
              </a:r>
              <a:r>
                <a:rPr kumimoji="0" lang="en-US" altLang="zh-CN"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API</a:t>
              </a:r>
              <a:endParaRPr kumimoji="0" lang="zh-CN" altLang="en-US"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7" name="矩形 46"/>
            <p:cNvSpPr/>
            <p:nvPr/>
          </p:nvSpPr>
          <p:spPr>
            <a:xfrm>
              <a:off x="10644293" y="2149237"/>
              <a:ext cx="1170613"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新建</a:t>
              </a:r>
              <a:r>
                <a:rPr kumimoji="0" lang="en-US" altLang="zh-CN"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API</a:t>
              </a:r>
              <a:r>
                <a:rPr kumimoji="0" lang="zh-CN" altLang="en-US"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并发布</a:t>
              </a:r>
            </a:p>
          </p:txBody>
        </p:sp>
        <p:sp>
          <p:nvSpPr>
            <p:cNvPr id="48" name="矩形 47"/>
            <p:cNvSpPr/>
            <p:nvPr/>
          </p:nvSpPr>
          <p:spPr>
            <a:xfrm>
              <a:off x="10644293" y="2618517"/>
              <a:ext cx="1170613"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审核人员审核</a:t>
              </a:r>
            </a:p>
          </p:txBody>
        </p:sp>
        <p:sp>
          <p:nvSpPr>
            <p:cNvPr id="49" name="矩形 48"/>
            <p:cNvSpPr/>
            <p:nvPr/>
          </p:nvSpPr>
          <p:spPr>
            <a:xfrm>
              <a:off x="10644293" y="3087797"/>
              <a:ext cx="1170613"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授权</a:t>
              </a:r>
              <a:r>
                <a:rPr kumimoji="0" lang="en-US" altLang="zh-CN"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a:t>
              </a:r>
              <a:r>
                <a:rPr kumimoji="0" lang="zh-CN" altLang="en-US"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申请权限</a:t>
              </a:r>
            </a:p>
          </p:txBody>
        </p:sp>
        <p:sp>
          <p:nvSpPr>
            <p:cNvPr id="50" name="矩形 49"/>
            <p:cNvSpPr/>
            <p:nvPr/>
          </p:nvSpPr>
          <p:spPr>
            <a:xfrm>
              <a:off x="10644293" y="3557076"/>
              <a:ext cx="1170613"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调用</a:t>
              </a:r>
              <a:r>
                <a:rPr kumimoji="0" lang="en-US" altLang="zh-CN"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API</a:t>
              </a:r>
            </a:p>
          </p:txBody>
        </p:sp>
        <p:sp>
          <p:nvSpPr>
            <p:cNvPr id="51" name="矩形 50"/>
            <p:cNvSpPr/>
            <p:nvPr/>
          </p:nvSpPr>
          <p:spPr>
            <a:xfrm>
              <a:off x="10644293" y="4026357"/>
              <a:ext cx="1170613"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运营管理</a:t>
              </a:r>
            </a:p>
          </p:txBody>
        </p:sp>
        <p:sp>
          <p:nvSpPr>
            <p:cNvPr id="59" name="箭头: 下 334"/>
            <p:cNvSpPr/>
            <p:nvPr/>
          </p:nvSpPr>
          <p:spPr>
            <a:xfrm>
              <a:off x="11112095" y="1101216"/>
              <a:ext cx="235008" cy="241583"/>
            </a:xfrm>
            <a:prstGeom prst="downArrow">
              <a:avLst/>
            </a:prstGeom>
            <a:noFill/>
            <a:ln w="635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cxnSp>
          <p:nvCxnSpPr>
            <p:cNvPr id="97" name="直接箭头连接符 96"/>
            <p:cNvCxnSpPr/>
            <p:nvPr/>
          </p:nvCxnSpPr>
          <p:spPr>
            <a:xfrm>
              <a:off x="11229599" y="2444314"/>
              <a:ext cx="0" cy="181802"/>
            </a:xfrm>
            <a:prstGeom prst="straightConnector1">
              <a:avLst/>
            </a:prstGeom>
            <a:noFill/>
            <a:ln w="6350" cap="flat" cmpd="sng" algn="ctr">
              <a:solidFill>
                <a:sysClr val="windowText" lastClr="000000"/>
              </a:solidFill>
              <a:prstDash val="solid"/>
              <a:miter lim="800000"/>
              <a:tailEnd type="triangle"/>
            </a:ln>
            <a:effectLst/>
          </p:spPr>
        </p:cxnSp>
        <p:sp>
          <p:nvSpPr>
            <p:cNvPr id="117" name="矩形 116">
              <a:extLst>
                <a:ext uri="{FF2B5EF4-FFF2-40B4-BE49-F238E27FC236}">
                  <a16:creationId xmlns:a16="http://schemas.microsoft.com/office/drawing/2014/main" xmlns="" id="{5CD0A072-B0E4-C14A-BAA4-EC88C3EB708F}"/>
                </a:ext>
              </a:extLst>
            </p:cNvPr>
            <p:cNvSpPr/>
            <p:nvPr/>
          </p:nvSpPr>
          <p:spPr>
            <a:xfrm>
              <a:off x="10558937" y="1341643"/>
              <a:ext cx="1341324" cy="3098647"/>
            </a:xfrm>
            <a:prstGeom prst="rect">
              <a:avLst/>
            </a:prstGeom>
            <a:noFill/>
            <a:ln w="12700" cap="flat" cmpd="sng" algn="ctr">
              <a:solidFill>
                <a:srgbClr val="5B9BD5">
                  <a:shade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18" name="矩形 117">
              <a:extLst>
                <a:ext uri="{FF2B5EF4-FFF2-40B4-BE49-F238E27FC236}">
                  <a16:creationId xmlns:a16="http://schemas.microsoft.com/office/drawing/2014/main" xmlns="" id="{B95224AF-083E-BF4D-9C19-1629B78E2CE2}"/>
                </a:ext>
              </a:extLst>
            </p:cNvPr>
            <p:cNvSpPr/>
            <p:nvPr/>
          </p:nvSpPr>
          <p:spPr>
            <a:xfrm>
              <a:off x="10558937" y="4540465"/>
              <a:ext cx="1341324" cy="333206"/>
            </a:xfrm>
            <a:prstGeom prst="rect">
              <a:avLst/>
            </a:prstGeom>
            <a:noFill/>
            <a:ln w="12700" cap="flat" cmpd="sng" algn="ctr">
              <a:solidFill>
                <a:srgbClr val="5B9BD5">
                  <a:shade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rgbClr val="00B0F0"/>
                  </a:solidFill>
                  <a:effectLst/>
                  <a:uLnTx/>
                  <a:uFillTx/>
                  <a:latin typeface="微软雅黑" panose="020B0503020204020204" pitchFamily="34" charset="-122"/>
                  <a:ea typeface="微软雅黑" panose="020B0503020204020204" pitchFamily="34" charset="-122"/>
                </a:rPr>
                <a:t>可视化大屏</a:t>
              </a:r>
            </a:p>
          </p:txBody>
        </p:sp>
        <p:sp>
          <p:nvSpPr>
            <p:cNvPr id="119" name="矩形 118">
              <a:extLst>
                <a:ext uri="{FF2B5EF4-FFF2-40B4-BE49-F238E27FC236}">
                  <a16:creationId xmlns:a16="http://schemas.microsoft.com/office/drawing/2014/main" xmlns="" id="{BC1DB164-0786-BA4F-8883-575C95F320FC}"/>
                </a:ext>
              </a:extLst>
            </p:cNvPr>
            <p:cNvSpPr/>
            <p:nvPr/>
          </p:nvSpPr>
          <p:spPr>
            <a:xfrm>
              <a:off x="10558937" y="4952083"/>
              <a:ext cx="1341324" cy="312719"/>
            </a:xfrm>
            <a:prstGeom prst="rect">
              <a:avLst/>
            </a:prstGeom>
            <a:noFill/>
            <a:ln w="12700" cap="flat" cmpd="sng" algn="ctr">
              <a:solidFill>
                <a:srgbClr val="5B9BD5">
                  <a:shade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rgbClr val="00B0F0"/>
                  </a:solidFill>
                  <a:effectLst/>
                  <a:uLnTx/>
                  <a:uFillTx/>
                  <a:latin typeface="微软雅黑" panose="020B0503020204020204" pitchFamily="34" charset="-122"/>
                  <a:ea typeface="微软雅黑" panose="020B0503020204020204" pitchFamily="34" charset="-122"/>
                </a:rPr>
                <a:t>管理驾驶舱</a:t>
              </a:r>
            </a:p>
          </p:txBody>
        </p:sp>
        <p:sp>
          <p:nvSpPr>
            <p:cNvPr id="120" name="文本框 119">
              <a:extLst>
                <a:ext uri="{FF2B5EF4-FFF2-40B4-BE49-F238E27FC236}">
                  <a16:creationId xmlns:a16="http://schemas.microsoft.com/office/drawing/2014/main" xmlns="" id="{B758F0BE-D0C8-1241-91F8-966A0094FFE3}"/>
                </a:ext>
              </a:extLst>
            </p:cNvPr>
            <p:cNvSpPr txBox="1"/>
            <p:nvPr/>
          </p:nvSpPr>
          <p:spPr>
            <a:xfrm>
              <a:off x="10586919" y="1360678"/>
              <a:ext cx="1285361" cy="32696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rgbClr val="00B0F0"/>
                  </a:solidFill>
                  <a:effectLst/>
                  <a:uLnTx/>
                  <a:uFillTx/>
                  <a:latin typeface="微软雅黑" panose="020B0503020204020204" pitchFamily="34" charset="-122"/>
                  <a:ea typeface="微软雅黑" panose="020B0503020204020204" pitchFamily="34" charset="-122"/>
                </a:rPr>
                <a:t>数据服务</a:t>
              </a:r>
              <a:r>
                <a:rPr kumimoji="0" lang="en-US" altLang="zh-CN" sz="1000" b="0" i="0" u="none" strike="noStrike" kern="0" cap="none" spc="0" normalizeH="0" baseline="0" noProof="0" dirty="0" smtClean="0">
                  <a:ln>
                    <a:noFill/>
                  </a:ln>
                  <a:solidFill>
                    <a:srgbClr val="00B0F0"/>
                  </a:solidFill>
                  <a:effectLst/>
                  <a:uLnTx/>
                  <a:uFillTx/>
                  <a:latin typeface="微软雅黑" panose="020B0503020204020204" pitchFamily="34" charset="-122"/>
                  <a:ea typeface="微软雅黑" panose="020B0503020204020204" pitchFamily="34" charset="-122"/>
                </a:rPr>
                <a:t>API</a:t>
              </a:r>
              <a:endParaRPr kumimoji="0" lang="zh-CN" altLang="en-US" sz="1000" b="0" i="0" u="none" strike="noStrike" kern="0" cap="none" spc="0" normalizeH="0" baseline="0" noProof="0" dirty="0" smtClean="0">
                <a:ln>
                  <a:noFill/>
                </a:ln>
                <a:solidFill>
                  <a:srgbClr val="00B0F0"/>
                </a:solidFill>
                <a:effectLst/>
                <a:uLnTx/>
                <a:uFillTx/>
                <a:latin typeface="微软雅黑" panose="020B0503020204020204" pitchFamily="34" charset="-122"/>
                <a:ea typeface="微软雅黑" panose="020B0503020204020204" pitchFamily="34" charset="-122"/>
              </a:endParaRPr>
            </a:p>
          </p:txBody>
        </p:sp>
        <p:sp>
          <p:nvSpPr>
            <p:cNvPr id="123" name="矩形 122">
              <a:extLst>
                <a:ext uri="{FF2B5EF4-FFF2-40B4-BE49-F238E27FC236}">
                  <a16:creationId xmlns:a16="http://schemas.microsoft.com/office/drawing/2014/main" xmlns="" id="{BC1DB164-0786-BA4F-8883-575C95F320FC}"/>
                </a:ext>
              </a:extLst>
            </p:cNvPr>
            <p:cNvSpPr/>
            <p:nvPr/>
          </p:nvSpPr>
          <p:spPr>
            <a:xfrm>
              <a:off x="10558937" y="5367136"/>
              <a:ext cx="1341324" cy="312719"/>
            </a:xfrm>
            <a:prstGeom prst="rect">
              <a:avLst/>
            </a:prstGeom>
            <a:noFill/>
            <a:ln w="12700" cap="flat" cmpd="sng" algn="ctr">
              <a:solidFill>
                <a:srgbClr val="5B9BD5">
                  <a:shade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rgbClr val="00B0F0"/>
                  </a:solidFill>
                  <a:effectLst/>
                  <a:uLnTx/>
                  <a:uFillTx/>
                  <a:latin typeface="微软雅黑" panose="020B0503020204020204" pitchFamily="34" charset="-122"/>
                  <a:ea typeface="微软雅黑" panose="020B0503020204020204" pitchFamily="34" charset="-122"/>
                </a:rPr>
                <a:t>可视化报表</a:t>
              </a:r>
            </a:p>
          </p:txBody>
        </p:sp>
        <p:sp>
          <p:nvSpPr>
            <p:cNvPr id="124" name="矩形 123">
              <a:extLst>
                <a:ext uri="{FF2B5EF4-FFF2-40B4-BE49-F238E27FC236}">
                  <a16:creationId xmlns:a16="http://schemas.microsoft.com/office/drawing/2014/main" xmlns="" id="{BC1DB164-0786-BA4F-8883-575C95F320FC}"/>
                </a:ext>
              </a:extLst>
            </p:cNvPr>
            <p:cNvSpPr/>
            <p:nvPr/>
          </p:nvSpPr>
          <p:spPr>
            <a:xfrm>
              <a:off x="10558937" y="5783933"/>
              <a:ext cx="1341324" cy="312719"/>
            </a:xfrm>
            <a:prstGeom prst="rect">
              <a:avLst/>
            </a:prstGeom>
            <a:noFill/>
            <a:ln w="12700" cap="flat" cmpd="sng" algn="ctr">
              <a:solidFill>
                <a:srgbClr val="5B9BD5">
                  <a:shade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000" kern="0" dirty="0" smtClean="0">
                  <a:solidFill>
                    <a:srgbClr val="00B0F0"/>
                  </a:solidFill>
                  <a:latin typeface="微软雅黑" panose="020B0503020204020204" pitchFamily="34" charset="-122"/>
                  <a:ea typeface="微软雅黑" panose="020B0503020204020204" pitchFamily="34" charset="-122"/>
                </a:rPr>
                <a:t>……</a:t>
              </a:r>
              <a:endParaRPr kumimoji="0" lang="zh-CN" altLang="en-US" sz="1000" b="0" i="0" u="none" strike="noStrike" kern="0" cap="none" spc="0" normalizeH="0" baseline="0" noProof="0" dirty="0" smtClean="0">
                <a:ln>
                  <a:noFill/>
                </a:ln>
                <a:solidFill>
                  <a:srgbClr val="00B0F0"/>
                </a:solidFill>
                <a:effectLst/>
                <a:uLnTx/>
                <a:uFillTx/>
                <a:latin typeface="微软雅黑" panose="020B0503020204020204" pitchFamily="34" charset="-122"/>
                <a:ea typeface="微软雅黑" panose="020B0503020204020204" pitchFamily="34" charset="-122"/>
              </a:endParaRPr>
            </a:p>
          </p:txBody>
        </p:sp>
      </p:grpSp>
      <p:sp>
        <p:nvSpPr>
          <p:cNvPr id="125" name="Text Box 39"/>
          <p:cNvSpPr txBox="1">
            <a:spLocks noChangeArrowheads="1"/>
          </p:cNvSpPr>
          <p:nvPr/>
        </p:nvSpPr>
        <p:spPr bwMode="auto">
          <a:xfrm>
            <a:off x="-348193" y="6966159"/>
            <a:ext cx="6104002" cy="230832"/>
          </a:xfrm>
          <a:prstGeom prst="rect">
            <a:avLst/>
          </a:prstGeom>
          <a:noFill/>
          <a:ln w="9525">
            <a:noFill/>
            <a:miter lim="800000"/>
          </a:ln>
          <a:effectLst/>
        </p:spPr>
        <p:txBody>
          <a:bodyPr wrap="square">
            <a:spAutoFit/>
          </a:bodyPr>
          <a:lstStyle/>
          <a:p>
            <a:r>
              <a:rPr lang="zh-TW" altLang="en-US" sz="900" dirty="0">
                <a:solidFill>
                  <a:prstClr val="black"/>
                </a:solidFill>
                <a:latin typeface="微软雅黑" panose="020B0503020204020204" pitchFamily="34" charset="-122"/>
                <a:ea typeface="微软雅黑" panose="020B0503020204020204" pitchFamily="34" charset="-122"/>
              </a:rPr>
              <a:t>注</a:t>
            </a:r>
            <a:r>
              <a:rPr lang="zh-TW" altLang="en-US" sz="900" dirty="0" smtClean="0">
                <a:solidFill>
                  <a:prstClr val="black"/>
                </a:solidFill>
                <a:latin typeface="微软雅黑" panose="020B0503020204020204" pitchFamily="34" charset="-122"/>
                <a:ea typeface="微软雅黑" panose="020B0503020204020204" pitchFamily="34" charset="-122"/>
              </a:rPr>
              <a:t>：</a:t>
            </a:r>
            <a:r>
              <a:rPr lang="zh-CN" altLang="en-US" sz="900" dirty="0" smtClean="0">
                <a:solidFill>
                  <a:prstClr val="black"/>
                </a:solidFill>
                <a:latin typeface="微软雅黑" panose="020B0503020204020204" pitchFamily="34" charset="-122"/>
                <a:ea typeface="微软雅黑" panose="020B0503020204020204" pitchFamily="34" charset="-122"/>
              </a:rPr>
              <a:t>数据治理贯穿在数据集成、加工处理、应用的整个全流程，和数据中台的建设过程相辅相成。</a:t>
            </a:r>
            <a:endParaRPr lang="en-US" altLang="zh-CN" sz="900" dirty="0">
              <a:solidFill>
                <a:prstClr val="black"/>
              </a:solidFill>
              <a:latin typeface="微软雅黑" panose="020B0503020204020204" pitchFamily="34" charset="-122"/>
              <a:ea typeface="微软雅黑" panose="020B0503020204020204" pitchFamily="34" charset="-122"/>
            </a:endParaRPr>
          </a:p>
        </p:txBody>
      </p:sp>
      <p:grpSp>
        <p:nvGrpSpPr>
          <p:cNvPr id="176" name="组合 175"/>
          <p:cNvGrpSpPr/>
          <p:nvPr/>
        </p:nvGrpSpPr>
        <p:grpSpPr>
          <a:xfrm>
            <a:off x="4591631" y="751974"/>
            <a:ext cx="1469913" cy="5544380"/>
            <a:chOff x="4649047" y="751974"/>
            <a:chExt cx="1469913" cy="5544380"/>
          </a:xfrm>
        </p:grpSpPr>
        <p:sp>
          <p:nvSpPr>
            <p:cNvPr id="4" name="ísľîḍê"/>
            <p:cNvSpPr/>
            <p:nvPr/>
          </p:nvSpPr>
          <p:spPr>
            <a:xfrm>
              <a:off x="4731658" y="751974"/>
              <a:ext cx="1304690" cy="360880"/>
            </a:xfrm>
            <a:prstGeom prst="homePlate">
              <a:avLst>
                <a:gd name="adj" fmla="val 64006"/>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none" lIns="751840" tIns="39370" rIns="673099" bIns="39370" numCol="1" spcCol="1270" anchor="ctr" anchorCtr="0">
              <a:noAutofit/>
            </a:bodyPr>
            <a:lstStyle/>
            <a:p>
              <a:pPr marL="0" marR="0" lvl="0" indent="0" algn="ctr" defTabSz="2755900" eaLnBrk="1" fontAlgn="auto" latinLnBrk="0" hangingPunct="1">
                <a:lnSpc>
                  <a:spcPct val="90000"/>
                </a:lnSpc>
                <a:spcBef>
                  <a:spcPct val="0"/>
                </a:spcBef>
                <a:spcAft>
                  <a:spcPct val="35000"/>
                </a:spcAft>
                <a:buClrTx/>
                <a:buSzTx/>
                <a:buFontTx/>
                <a:buNone/>
                <a:tabLst/>
                <a:defRPr/>
              </a:pPr>
              <a:r>
                <a:rPr kumimoji="0" lang="zh-CN" altLang="en-US" sz="11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数据集成</a:t>
              </a:r>
              <a:r>
                <a:rPr lang="en-US" altLang="zh-CN" sz="1100" b="1" kern="0" dirty="0" smtClean="0">
                  <a:solidFill>
                    <a:prstClr val="white"/>
                  </a:solidFill>
                  <a:latin typeface="微软雅黑" panose="020B0503020204020204" pitchFamily="34" charset="-122"/>
                  <a:ea typeface="微软雅黑" panose="020B0503020204020204" pitchFamily="34" charset="-122"/>
                </a:rPr>
                <a:t>/</a:t>
              </a:r>
              <a:r>
                <a:rPr lang="zh-CN" altLang="en-US" sz="1100" b="1" kern="0" dirty="0" smtClean="0">
                  <a:solidFill>
                    <a:prstClr val="white"/>
                  </a:solidFill>
                  <a:latin typeface="微软雅黑" panose="020B0503020204020204" pitchFamily="34" charset="-122"/>
                  <a:ea typeface="微软雅黑" panose="020B0503020204020204" pitchFamily="34" charset="-122"/>
                </a:rPr>
                <a:t>入湖</a:t>
              </a:r>
              <a:endParaRPr kumimoji="0" lang="en-US" altLang="zh-CN" sz="11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8" name="矩形 27"/>
            <p:cNvSpPr/>
            <p:nvPr/>
          </p:nvSpPr>
          <p:spPr>
            <a:xfrm>
              <a:off x="4731659" y="1756575"/>
              <a:ext cx="1304689" cy="377666"/>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创建数据连接和目的连接</a:t>
              </a:r>
            </a:p>
          </p:txBody>
        </p:sp>
        <p:sp>
          <p:nvSpPr>
            <p:cNvPr id="29" name="矩形 28"/>
            <p:cNvSpPr/>
            <p:nvPr/>
          </p:nvSpPr>
          <p:spPr>
            <a:xfrm>
              <a:off x="4731659" y="2319037"/>
              <a:ext cx="1304689"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新建迁移作业</a:t>
              </a:r>
            </a:p>
          </p:txBody>
        </p:sp>
        <p:sp>
          <p:nvSpPr>
            <p:cNvPr id="30" name="矩形 29"/>
            <p:cNvSpPr/>
            <p:nvPr/>
          </p:nvSpPr>
          <p:spPr>
            <a:xfrm>
              <a:off x="4731028" y="2793435"/>
              <a:ext cx="1305950"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运行作业</a:t>
              </a:r>
            </a:p>
          </p:txBody>
        </p:sp>
        <p:sp>
          <p:nvSpPr>
            <p:cNvPr id="53" name="箭头: 下 324"/>
            <p:cNvSpPr/>
            <p:nvPr/>
          </p:nvSpPr>
          <p:spPr>
            <a:xfrm>
              <a:off x="5266499" y="1101216"/>
              <a:ext cx="235008" cy="241583"/>
            </a:xfrm>
            <a:prstGeom prst="downArrow">
              <a:avLst/>
            </a:prstGeom>
            <a:noFill/>
            <a:ln w="635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cxnSp>
          <p:nvCxnSpPr>
            <p:cNvPr id="68" name="直接箭头连接符 67"/>
            <p:cNvCxnSpPr>
              <a:stCxn id="28" idx="2"/>
              <a:endCxn id="29" idx="0"/>
            </p:cNvCxnSpPr>
            <p:nvPr/>
          </p:nvCxnSpPr>
          <p:spPr>
            <a:xfrm>
              <a:off x="5384004" y="2134241"/>
              <a:ext cx="0" cy="184796"/>
            </a:xfrm>
            <a:prstGeom prst="straightConnector1">
              <a:avLst/>
            </a:prstGeom>
            <a:noFill/>
            <a:ln w="6350" cap="flat" cmpd="sng" algn="ctr">
              <a:solidFill>
                <a:sysClr val="windowText" lastClr="000000"/>
              </a:solidFill>
              <a:prstDash val="solid"/>
              <a:miter lim="800000"/>
              <a:tailEnd type="triangle"/>
            </a:ln>
            <a:effectLst/>
          </p:spPr>
        </p:cxnSp>
        <p:cxnSp>
          <p:nvCxnSpPr>
            <p:cNvPr id="69" name="直接箭头连接符 68"/>
            <p:cNvCxnSpPr>
              <a:stCxn id="29" idx="2"/>
              <a:endCxn id="30" idx="0"/>
            </p:cNvCxnSpPr>
            <p:nvPr/>
          </p:nvCxnSpPr>
          <p:spPr>
            <a:xfrm flipH="1">
              <a:off x="5384003" y="2608638"/>
              <a:ext cx="1" cy="184797"/>
            </a:xfrm>
            <a:prstGeom prst="straightConnector1">
              <a:avLst/>
            </a:prstGeom>
            <a:noFill/>
            <a:ln w="6350" cap="flat" cmpd="sng" algn="ctr">
              <a:solidFill>
                <a:sysClr val="windowText" lastClr="000000"/>
              </a:solidFill>
              <a:prstDash val="solid"/>
              <a:miter lim="800000"/>
              <a:tailEnd type="triangle"/>
            </a:ln>
            <a:effectLst/>
          </p:spPr>
        </p:cxnSp>
        <p:sp>
          <p:nvSpPr>
            <p:cNvPr id="72" name="矩形 71"/>
            <p:cNvSpPr/>
            <p:nvPr/>
          </p:nvSpPr>
          <p:spPr>
            <a:xfrm>
              <a:off x="4649047" y="1342797"/>
              <a:ext cx="1469913" cy="1852293"/>
            </a:xfrm>
            <a:prstGeom prst="rect">
              <a:avLst/>
            </a:prstGeom>
            <a:noFill/>
            <a:ln w="12700" cap="flat" cmpd="sng" algn="ctr">
              <a:solidFill>
                <a:srgbClr val="5B9BD5">
                  <a:shade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73" name="文本框 72"/>
            <p:cNvSpPr txBox="1"/>
            <p:nvPr/>
          </p:nvSpPr>
          <p:spPr>
            <a:xfrm>
              <a:off x="4716287" y="1331212"/>
              <a:ext cx="1335432" cy="53132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rgbClr val="00B0F0"/>
                  </a:solidFill>
                  <a:effectLst/>
                  <a:uLnTx/>
                  <a:uFillTx/>
                  <a:latin typeface="微软雅黑" panose="020B0503020204020204" pitchFamily="34" charset="-122"/>
                  <a:ea typeface="微软雅黑" panose="020B0503020204020204" pitchFamily="34" charset="-122"/>
                </a:rPr>
                <a:t>历史数据批量数据迁移</a:t>
              </a:r>
            </a:p>
          </p:txBody>
        </p:sp>
        <p:sp>
          <p:nvSpPr>
            <p:cNvPr id="138" name="矩形 137"/>
            <p:cNvSpPr/>
            <p:nvPr/>
          </p:nvSpPr>
          <p:spPr>
            <a:xfrm>
              <a:off x="4731659" y="3658166"/>
              <a:ext cx="1304689" cy="377666"/>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创建数据连接和目的连接</a:t>
              </a:r>
            </a:p>
          </p:txBody>
        </p:sp>
        <p:sp>
          <p:nvSpPr>
            <p:cNvPr id="139" name="矩形 138"/>
            <p:cNvSpPr/>
            <p:nvPr/>
          </p:nvSpPr>
          <p:spPr>
            <a:xfrm>
              <a:off x="4731659" y="4175837"/>
              <a:ext cx="1304689"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新建</a:t>
              </a:r>
              <a:r>
                <a:rPr lang="zh-CN" altLang="en-US" sz="1000" kern="0" dirty="0">
                  <a:solidFill>
                    <a:prstClr val="black"/>
                  </a:solidFill>
                  <a:latin typeface="微软雅黑" panose="020B0503020204020204" pitchFamily="34" charset="-122"/>
                  <a:ea typeface="微软雅黑" panose="020B0503020204020204" pitchFamily="34" charset="-122"/>
                </a:rPr>
                <a:t>同步</a:t>
              </a:r>
              <a:r>
                <a:rPr kumimoji="0" lang="zh-CN" altLang="en-US"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作业</a:t>
              </a:r>
            </a:p>
          </p:txBody>
        </p:sp>
        <p:sp>
          <p:nvSpPr>
            <p:cNvPr id="140" name="矩形 139"/>
            <p:cNvSpPr/>
            <p:nvPr/>
          </p:nvSpPr>
          <p:spPr>
            <a:xfrm>
              <a:off x="4731028" y="4605444"/>
              <a:ext cx="1305950"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运行作业</a:t>
              </a:r>
            </a:p>
          </p:txBody>
        </p:sp>
        <p:cxnSp>
          <p:nvCxnSpPr>
            <p:cNvPr id="141" name="直接箭头连接符 140"/>
            <p:cNvCxnSpPr/>
            <p:nvPr/>
          </p:nvCxnSpPr>
          <p:spPr>
            <a:xfrm>
              <a:off x="5384003" y="4035832"/>
              <a:ext cx="0" cy="140005"/>
            </a:xfrm>
            <a:prstGeom prst="straightConnector1">
              <a:avLst/>
            </a:prstGeom>
            <a:noFill/>
            <a:ln w="6350" cap="flat" cmpd="sng" algn="ctr">
              <a:solidFill>
                <a:sysClr val="windowText" lastClr="000000"/>
              </a:solidFill>
              <a:prstDash val="solid"/>
              <a:miter lim="800000"/>
              <a:tailEnd type="triangle"/>
            </a:ln>
            <a:effectLst/>
          </p:spPr>
        </p:cxnSp>
        <p:cxnSp>
          <p:nvCxnSpPr>
            <p:cNvPr id="142" name="直接箭头连接符 141"/>
            <p:cNvCxnSpPr/>
            <p:nvPr/>
          </p:nvCxnSpPr>
          <p:spPr>
            <a:xfrm flipH="1">
              <a:off x="5384003" y="4465438"/>
              <a:ext cx="1" cy="140006"/>
            </a:xfrm>
            <a:prstGeom prst="straightConnector1">
              <a:avLst/>
            </a:prstGeom>
            <a:noFill/>
            <a:ln w="6350" cap="flat" cmpd="sng" algn="ctr">
              <a:solidFill>
                <a:sysClr val="windowText" lastClr="000000"/>
              </a:solidFill>
              <a:prstDash val="solid"/>
              <a:miter lim="800000"/>
              <a:tailEnd type="triangle"/>
            </a:ln>
            <a:effectLst/>
          </p:spPr>
        </p:cxnSp>
        <p:sp>
          <p:nvSpPr>
            <p:cNvPr id="143" name="矩形 142"/>
            <p:cNvSpPr/>
            <p:nvPr/>
          </p:nvSpPr>
          <p:spPr>
            <a:xfrm>
              <a:off x="4649047" y="3326851"/>
              <a:ext cx="1469913" cy="1650346"/>
            </a:xfrm>
            <a:prstGeom prst="rect">
              <a:avLst/>
            </a:prstGeom>
            <a:noFill/>
            <a:ln w="12700" cap="flat" cmpd="sng" algn="ctr">
              <a:solidFill>
                <a:srgbClr val="5B9BD5">
                  <a:shade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44" name="文本框 143"/>
            <p:cNvSpPr txBox="1"/>
            <p:nvPr/>
          </p:nvSpPr>
          <p:spPr>
            <a:xfrm>
              <a:off x="4716287" y="3315266"/>
              <a:ext cx="1335432"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000" kern="0" dirty="0" smtClean="0">
                  <a:solidFill>
                    <a:srgbClr val="00B0F0"/>
                  </a:solidFill>
                  <a:latin typeface="微软雅黑" panose="020B0503020204020204" pitchFamily="34" charset="-122"/>
                  <a:ea typeface="微软雅黑" panose="020B0503020204020204" pitchFamily="34" charset="-122"/>
                </a:rPr>
                <a:t>离线数据同步</a:t>
              </a:r>
              <a:endParaRPr kumimoji="0" lang="zh-CN" altLang="en-US" sz="1000" b="0" i="0" u="none" strike="noStrike" kern="0" cap="none" spc="0" normalizeH="0" baseline="0" noProof="0" dirty="0" smtClean="0">
                <a:ln>
                  <a:noFill/>
                </a:ln>
                <a:solidFill>
                  <a:srgbClr val="00B0F0"/>
                </a:solidFill>
                <a:effectLst/>
                <a:uLnTx/>
                <a:uFillTx/>
                <a:latin typeface="微软雅黑" panose="020B0503020204020204" pitchFamily="34" charset="-122"/>
                <a:ea typeface="微软雅黑" panose="020B0503020204020204" pitchFamily="34" charset="-122"/>
              </a:endParaRPr>
            </a:p>
          </p:txBody>
        </p:sp>
        <p:cxnSp>
          <p:nvCxnSpPr>
            <p:cNvPr id="145" name="直接箭头连接符 144"/>
            <p:cNvCxnSpPr>
              <a:stCxn id="72" idx="2"/>
            </p:cNvCxnSpPr>
            <p:nvPr/>
          </p:nvCxnSpPr>
          <p:spPr>
            <a:xfrm>
              <a:off x="5384004" y="3195090"/>
              <a:ext cx="0" cy="233066"/>
            </a:xfrm>
            <a:prstGeom prst="straightConnector1">
              <a:avLst/>
            </a:prstGeom>
            <a:noFill/>
            <a:ln w="6350" cap="flat" cmpd="sng" algn="ctr">
              <a:solidFill>
                <a:sysClr val="windowText" lastClr="000000"/>
              </a:solidFill>
              <a:prstDash val="solid"/>
              <a:miter lim="800000"/>
              <a:tailEnd type="triangle"/>
            </a:ln>
            <a:effectLst/>
          </p:spPr>
        </p:cxnSp>
        <p:sp>
          <p:nvSpPr>
            <p:cNvPr id="149" name="矩形 148"/>
            <p:cNvSpPr/>
            <p:nvPr/>
          </p:nvSpPr>
          <p:spPr>
            <a:xfrm>
              <a:off x="4731659" y="5481307"/>
              <a:ext cx="1304689" cy="287326"/>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创建实时任务</a:t>
              </a:r>
            </a:p>
          </p:txBody>
        </p:sp>
        <p:sp>
          <p:nvSpPr>
            <p:cNvPr id="150" name="矩形 149"/>
            <p:cNvSpPr/>
            <p:nvPr/>
          </p:nvSpPr>
          <p:spPr>
            <a:xfrm>
              <a:off x="4731659" y="5916413"/>
              <a:ext cx="1304689"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000" kern="0" dirty="0" smtClean="0">
                  <a:solidFill>
                    <a:prstClr val="black"/>
                  </a:solidFill>
                  <a:latin typeface="微软雅黑" panose="020B0503020204020204" pitchFamily="34" charset="-122"/>
                  <a:ea typeface="微软雅黑" panose="020B0503020204020204" pitchFamily="34" charset="-122"/>
                </a:rPr>
                <a:t>运行实时任务</a:t>
              </a:r>
              <a:endParaRPr kumimoji="0" lang="zh-CN" altLang="en-US"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cxnSp>
          <p:nvCxnSpPr>
            <p:cNvPr id="152" name="直接箭头连接符 151"/>
            <p:cNvCxnSpPr/>
            <p:nvPr/>
          </p:nvCxnSpPr>
          <p:spPr>
            <a:xfrm>
              <a:off x="5384003" y="5768633"/>
              <a:ext cx="0" cy="147780"/>
            </a:xfrm>
            <a:prstGeom prst="straightConnector1">
              <a:avLst/>
            </a:prstGeom>
            <a:noFill/>
            <a:ln w="6350" cap="flat" cmpd="sng" algn="ctr">
              <a:solidFill>
                <a:sysClr val="windowText" lastClr="000000"/>
              </a:solidFill>
              <a:prstDash val="solid"/>
              <a:miter lim="800000"/>
              <a:tailEnd type="triangle"/>
            </a:ln>
            <a:effectLst/>
          </p:spPr>
        </p:cxnSp>
        <p:sp>
          <p:nvSpPr>
            <p:cNvPr id="154" name="矩形 153"/>
            <p:cNvSpPr/>
            <p:nvPr/>
          </p:nvSpPr>
          <p:spPr>
            <a:xfrm>
              <a:off x="4649047" y="5149992"/>
              <a:ext cx="1469913" cy="1146362"/>
            </a:xfrm>
            <a:prstGeom prst="rect">
              <a:avLst/>
            </a:prstGeom>
            <a:noFill/>
            <a:ln w="12700" cap="flat" cmpd="sng" algn="ctr">
              <a:solidFill>
                <a:srgbClr val="5B9BD5">
                  <a:shade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5" name="文本框 154"/>
            <p:cNvSpPr txBox="1"/>
            <p:nvPr/>
          </p:nvSpPr>
          <p:spPr>
            <a:xfrm>
              <a:off x="4716287" y="5138407"/>
              <a:ext cx="1335432"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000" kern="0" dirty="0">
                  <a:solidFill>
                    <a:srgbClr val="00B0F0"/>
                  </a:solidFill>
                  <a:latin typeface="微软雅黑" panose="020B0503020204020204" pitchFamily="34" charset="-122"/>
                  <a:ea typeface="微软雅黑" panose="020B0503020204020204" pitchFamily="34" charset="-122"/>
                </a:rPr>
                <a:t>实时</a:t>
              </a:r>
              <a:r>
                <a:rPr lang="zh-CN" altLang="en-US" sz="1000" kern="0" dirty="0" smtClean="0">
                  <a:solidFill>
                    <a:srgbClr val="00B0F0"/>
                  </a:solidFill>
                  <a:latin typeface="微软雅黑" panose="020B0503020204020204" pitchFamily="34" charset="-122"/>
                  <a:ea typeface="微软雅黑" panose="020B0503020204020204" pitchFamily="34" charset="-122"/>
                </a:rPr>
                <a:t>数据同步</a:t>
              </a:r>
              <a:endParaRPr kumimoji="0" lang="zh-CN" altLang="en-US" sz="1000" b="0" i="0" u="none" strike="noStrike" kern="0" cap="none" spc="0" normalizeH="0" baseline="0" noProof="0" dirty="0" smtClean="0">
                <a:ln>
                  <a:noFill/>
                </a:ln>
                <a:solidFill>
                  <a:srgbClr val="00B0F0"/>
                </a:solidFill>
                <a:effectLst/>
                <a:uLnTx/>
                <a:uFillTx/>
                <a:latin typeface="微软雅黑" panose="020B0503020204020204" pitchFamily="34" charset="-122"/>
                <a:ea typeface="微软雅黑" panose="020B0503020204020204" pitchFamily="34" charset="-122"/>
              </a:endParaRPr>
            </a:p>
          </p:txBody>
        </p:sp>
        <p:cxnSp>
          <p:nvCxnSpPr>
            <p:cNvPr id="167" name="直接箭头连接符 166"/>
            <p:cNvCxnSpPr/>
            <p:nvPr/>
          </p:nvCxnSpPr>
          <p:spPr>
            <a:xfrm flipH="1">
              <a:off x="5384003" y="4977197"/>
              <a:ext cx="1" cy="206366"/>
            </a:xfrm>
            <a:prstGeom prst="straightConnector1">
              <a:avLst/>
            </a:prstGeom>
            <a:noFill/>
            <a:ln w="6350" cap="flat" cmpd="sng" algn="ctr">
              <a:solidFill>
                <a:sysClr val="windowText" lastClr="000000"/>
              </a:solidFill>
              <a:prstDash val="solid"/>
              <a:miter lim="800000"/>
              <a:tailEnd type="triangle"/>
            </a:ln>
            <a:effectLst/>
          </p:spPr>
        </p:cxnSp>
      </p:grpSp>
      <p:grpSp>
        <p:nvGrpSpPr>
          <p:cNvPr id="201" name="组合 200"/>
          <p:cNvGrpSpPr/>
          <p:nvPr/>
        </p:nvGrpSpPr>
        <p:grpSpPr>
          <a:xfrm>
            <a:off x="3029992" y="751974"/>
            <a:ext cx="1469913" cy="5196083"/>
            <a:chOff x="3059064" y="751974"/>
            <a:chExt cx="1469913" cy="5196083"/>
          </a:xfrm>
        </p:grpSpPr>
        <p:sp>
          <p:nvSpPr>
            <p:cNvPr id="5" name="ísľîḍê"/>
            <p:cNvSpPr/>
            <p:nvPr/>
          </p:nvSpPr>
          <p:spPr>
            <a:xfrm>
              <a:off x="3141675" y="751974"/>
              <a:ext cx="1304690" cy="360880"/>
            </a:xfrm>
            <a:prstGeom prst="homePlate">
              <a:avLst>
                <a:gd name="adj" fmla="val 64006"/>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none" lIns="751840" tIns="39370" rIns="673099" bIns="39370" numCol="1" spcCol="1270" anchor="ctr" anchorCtr="0">
              <a:noAutofit/>
            </a:bodyPr>
            <a:lstStyle/>
            <a:p>
              <a:pPr marL="0" marR="0" lvl="0" indent="0" algn="ctr" defTabSz="2755900" eaLnBrk="1" fontAlgn="auto" latinLnBrk="0" hangingPunct="1">
                <a:lnSpc>
                  <a:spcPct val="90000"/>
                </a:lnSpc>
                <a:spcBef>
                  <a:spcPct val="0"/>
                </a:spcBef>
                <a:spcAft>
                  <a:spcPct val="35000"/>
                </a:spcAft>
                <a:buClrTx/>
                <a:buSzTx/>
                <a:buFontTx/>
                <a:buNone/>
                <a:tabLst/>
                <a:defRPr/>
              </a:pPr>
              <a:r>
                <a:rPr kumimoji="0" lang="zh-CN" altLang="en-US" sz="11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数据资产采集</a:t>
              </a:r>
              <a:endParaRPr kumimoji="0" lang="en-US" altLang="zh-CN" sz="11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1" name="矩形 30"/>
            <p:cNvSpPr/>
            <p:nvPr/>
          </p:nvSpPr>
          <p:spPr>
            <a:xfrm>
              <a:off x="3141676" y="1697976"/>
              <a:ext cx="1304689"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创建数据连接</a:t>
              </a:r>
            </a:p>
          </p:txBody>
        </p:sp>
        <p:sp>
          <p:nvSpPr>
            <p:cNvPr id="32" name="矩形 31"/>
            <p:cNvSpPr/>
            <p:nvPr/>
          </p:nvSpPr>
          <p:spPr>
            <a:xfrm>
              <a:off x="3141676" y="2179823"/>
              <a:ext cx="1304689"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创建采集任务</a:t>
              </a:r>
            </a:p>
          </p:txBody>
        </p:sp>
        <p:sp>
          <p:nvSpPr>
            <p:cNvPr id="33" name="矩形 32"/>
            <p:cNvSpPr/>
            <p:nvPr/>
          </p:nvSpPr>
          <p:spPr>
            <a:xfrm>
              <a:off x="3141676" y="2622674"/>
              <a:ext cx="1304689"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任务监控</a:t>
              </a:r>
            </a:p>
          </p:txBody>
        </p:sp>
        <p:sp>
          <p:nvSpPr>
            <p:cNvPr id="54" name="箭头: 下 329"/>
            <p:cNvSpPr/>
            <p:nvPr/>
          </p:nvSpPr>
          <p:spPr>
            <a:xfrm>
              <a:off x="3676516" y="1101216"/>
              <a:ext cx="235008" cy="241583"/>
            </a:xfrm>
            <a:prstGeom prst="downArrow">
              <a:avLst/>
            </a:prstGeom>
            <a:noFill/>
            <a:ln w="635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cxnSp>
          <p:nvCxnSpPr>
            <p:cNvPr id="70" name="直接箭头连接符 69"/>
            <p:cNvCxnSpPr/>
            <p:nvPr/>
          </p:nvCxnSpPr>
          <p:spPr>
            <a:xfrm>
              <a:off x="3794020" y="1987577"/>
              <a:ext cx="0" cy="192246"/>
            </a:xfrm>
            <a:prstGeom prst="straightConnector1">
              <a:avLst/>
            </a:prstGeom>
            <a:noFill/>
            <a:ln w="6350" cap="flat" cmpd="sng" algn="ctr">
              <a:solidFill>
                <a:sysClr val="windowText" lastClr="000000"/>
              </a:solidFill>
              <a:prstDash val="solid"/>
              <a:miter lim="800000"/>
              <a:tailEnd type="triangle"/>
            </a:ln>
            <a:effectLst/>
          </p:spPr>
        </p:cxnSp>
        <p:cxnSp>
          <p:nvCxnSpPr>
            <p:cNvPr id="71" name="直接箭头连接符 70"/>
            <p:cNvCxnSpPr/>
            <p:nvPr/>
          </p:nvCxnSpPr>
          <p:spPr>
            <a:xfrm>
              <a:off x="3794020" y="2469424"/>
              <a:ext cx="0" cy="153250"/>
            </a:xfrm>
            <a:prstGeom prst="straightConnector1">
              <a:avLst/>
            </a:prstGeom>
            <a:noFill/>
            <a:ln w="6350" cap="flat" cmpd="sng" algn="ctr">
              <a:solidFill>
                <a:sysClr val="windowText" lastClr="000000"/>
              </a:solidFill>
              <a:prstDash val="solid"/>
              <a:miter lim="800000"/>
              <a:tailEnd type="triangle"/>
            </a:ln>
            <a:effectLst/>
          </p:spPr>
        </p:cxnSp>
        <p:grpSp>
          <p:nvGrpSpPr>
            <p:cNvPr id="74" name="组合 73"/>
            <p:cNvGrpSpPr/>
            <p:nvPr/>
          </p:nvGrpSpPr>
          <p:grpSpPr>
            <a:xfrm>
              <a:off x="3059064" y="1342370"/>
              <a:ext cx="1469913" cy="1663308"/>
              <a:chOff x="1907792" y="1561686"/>
              <a:chExt cx="1315950" cy="1766099"/>
            </a:xfrm>
          </p:grpSpPr>
          <p:sp>
            <p:nvSpPr>
              <p:cNvPr id="75" name="矩形 74"/>
              <p:cNvSpPr/>
              <p:nvPr/>
            </p:nvSpPr>
            <p:spPr>
              <a:xfrm>
                <a:off x="1907792" y="1573988"/>
                <a:ext cx="1315950" cy="1753797"/>
              </a:xfrm>
              <a:prstGeom prst="rect">
                <a:avLst/>
              </a:prstGeom>
              <a:noFill/>
              <a:ln w="12700" cap="flat" cmpd="sng" algn="ctr">
                <a:solidFill>
                  <a:srgbClr val="5B9BD5">
                    <a:shade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76" name="文本框 75"/>
              <p:cNvSpPr txBox="1"/>
              <p:nvPr/>
            </p:nvSpPr>
            <p:spPr>
              <a:xfrm>
                <a:off x="1995720" y="1561686"/>
                <a:ext cx="1195555" cy="34717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rgbClr val="00B0F0"/>
                    </a:solidFill>
                    <a:effectLst/>
                    <a:uLnTx/>
                    <a:uFillTx/>
                    <a:latin typeface="微软雅黑" panose="020B0503020204020204" pitchFamily="34" charset="-122"/>
                    <a:ea typeface="微软雅黑" panose="020B0503020204020204" pitchFamily="34" charset="-122"/>
                  </a:rPr>
                  <a:t>元数据采集</a:t>
                </a:r>
              </a:p>
            </p:txBody>
          </p:sp>
        </p:grpSp>
        <p:sp>
          <p:nvSpPr>
            <p:cNvPr id="181" name="矩形 180"/>
            <p:cNvSpPr/>
            <p:nvPr/>
          </p:nvSpPr>
          <p:spPr>
            <a:xfrm>
              <a:off x="3141676" y="3463027"/>
              <a:ext cx="1304689"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明确数据</a:t>
              </a:r>
              <a:r>
                <a:rPr kumimoji="0" lang="en-US" altLang="zh-CN"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owner</a:t>
              </a:r>
              <a:endParaRPr kumimoji="0" lang="zh-CN" altLang="en-US"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2" name="矩形 181"/>
            <p:cNvSpPr/>
            <p:nvPr/>
          </p:nvSpPr>
          <p:spPr>
            <a:xfrm>
              <a:off x="3141676" y="3891322"/>
              <a:ext cx="1304689"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000" kern="0" noProof="0" dirty="0" smtClean="0">
                  <a:solidFill>
                    <a:prstClr val="black"/>
                  </a:solidFill>
                  <a:latin typeface="微软雅黑" panose="020B0503020204020204" pitchFamily="34" charset="-122"/>
                  <a:ea typeface="微软雅黑" panose="020B0503020204020204" pitchFamily="34" charset="-122"/>
                </a:rPr>
                <a:t>完善元数据</a:t>
              </a:r>
              <a:endParaRPr kumimoji="0" lang="zh-CN" altLang="en-US"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3" name="矩形 182"/>
            <p:cNvSpPr/>
            <p:nvPr/>
          </p:nvSpPr>
          <p:spPr>
            <a:xfrm>
              <a:off x="3141676" y="4319617"/>
              <a:ext cx="1304689"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定义密级</a:t>
              </a:r>
            </a:p>
          </p:txBody>
        </p:sp>
        <p:cxnSp>
          <p:nvCxnSpPr>
            <p:cNvPr id="184" name="直接箭头连接符 183"/>
            <p:cNvCxnSpPr/>
            <p:nvPr/>
          </p:nvCxnSpPr>
          <p:spPr>
            <a:xfrm>
              <a:off x="3794020" y="3752628"/>
              <a:ext cx="0" cy="138694"/>
            </a:xfrm>
            <a:prstGeom prst="straightConnector1">
              <a:avLst/>
            </a:prstGeom>
            <a:noFill/>
            <a:ln w="6350" cap="flat" cmpd="sng" algn="ctr">
              <a:solidFill>
                <a:sysClr val="windowText" lastClr="000000"/>
              </a:solidFill>
              <a:prstDash val="solid"/>
              <a:miter lim="800000"/>
              <a:tailEnd type="triangle"/>
            </a:ln>
            <a:effectLst/>
          </p:spPr>
        </p:cxnSp>
        <p:cxnSp>
          <p:nvCxnSpPr>
            <p:cNvPr id="185" name="直接箭头连接符 184"/>
            <p:cNvCxnSpPr/>
            <p:nvPr/>
          </p:nvCxnSpPr>
          <p:spPr>
            <a:xfrm>
              <a:off x="3794020" y="4180923"/>
              <a:ext cx="0" cy="138694"/>
            </a:xfrm>
            <a:prstGeom prst="straightConnector1">
              <a:avLst/>
            </a:prstGeom>
            <a:noFill/>
            <a:ln w="6350" cap="flat" cmpd="sng" algn="ctr">
              <a:solidFill>
                <a:sysClr val="windowText" lastClr="000000"/>
              </a:solidFill>
              <a:prstDash val="solid"/>
              <a:miter lim="800000"/>
              <a:tailEnd type="triangle"/>
            </a:ln>
            <a:effectLst/>
          </p:spPr>
        </p:cxnSp>
        <p:sp>
          <p:nvSpPr>
            <p:cNvPr id="187" name="矩形 186"/>
            <p:cNvSpPr/>
            <p:nvPr/>
          </p:nvSpPr>
          <p:spPr>
            <a:xfrm>
              <a:off x="3059064" y="3119006"/>
              <a:ext cx="1469913" cy="2829051"/>
            </a:xfrm>
            <a:prstGeom prst="rect">
              <a:avLst/>
            </a:prstGeom>
            <a:noFill/>
            <a:ln w="12700" cap="flat" cmpd="sng" algn="ctr">
              <a:solidFill>
                <a:srgbClr val="5B9BD5">
                  <a:shade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88" name="文本框 187"/>
            <p:cNvSpPr txBox="1"/>
            <p:nvPr/>
          </p:nvSpPr>
          <p:spPr>
            <a:xfrm>
              <a:off x="3126304" y="3139959"/>
              <a:ext cx="1335432"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000" kern="0" dirty="0" smtClean="0">
                  <a:solidFill>
                    <a:srgbClr val="00B0F0"/>
                  </a:solidFill>
                  <a:latin typeface="微软雅黑" panose="020B0503020204020204" pitchFamily="34" charset="-122"/>
                  <a:ea typeface="微软雅黑" panose="020B0503020204020204" pitchFamily="34" charset="-122"/>
                </a:rPr>
                <a:t>数据注册</a:t>
              </a:r>
              <a:endParaRPr kumimoji="0" lang="zh-CN" altLang="en-US" sz="1000" b="0" i="0" u="none" strike="noStrike" kern="0" cap="none" spc="0" normalizeH="0" baseline="0" noProof="0" dirty="0" smtClean="0">
                <a:ln>
                  <a:noFill/>
                </a:ln>
                <a:solidFill>
                  <a:srgbClr val="00B0F0"/>
                </a:solidFill>
                <a:effectLst/>
                <a:uLnTx/>
                <a:uFillTx/>
                <a:latin typeface="微软雅黑" panose="020B0503020204020204" pitchFamily="34" charset="-122"/>
                <a:ea typeface="微软雅黑" panose="020B0503020204020204" pitchFamily="34" charset="-122"/>
              </a:endParaRPr>
            </a:p>
          </p:txBody>
        </p:sp>
        <p:sp>
          <p:nvSpPr>
            <p:cNvPr id="189" name="矩形 188"/>
            <p:cNvSpPr/>
            <p:nvPr/>
          </p:nvSpPr>
          <p:spPr>
            <a:xfrm>
              <a:off x="3141676" y="4747912"/>
              <a:ext cx="1304689"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关联数据标准</a:t>
              </a:r>
            </a:p>
          </p:txBody>
        </p:sp>
        <p:cxnSp>
          <p:nvCxnSpPr>
            <p:cNvPr id="190" name="直接箭头连接符 189"/>
            <p:cNvCxnSpPr/>
            <p:nvPr/>
          </p:nvCxnSpPr>
          <p:spPr>
            <a:xfrm>
              <a:off x="3794020" y="4609218"/>
              <a:ext cx="0" cy="138694"/>
            </a:xfrm>
            <a:prstGeom prst="straightConnector1">
              <a:avLst/>
            </a:prstGeom>
            <a:noFill/>
            <a:ln w="6350" cap="flat" cmpd="sng" algn="ctr">
              <a:solidFill>
                <a:sysClr val="windowText" lastClr="000000"/>
              </a:solidFill>
              <a:prstDash val="solid"/>
              <a:miter lim="800000"/>
              <a:tailEnd type="triangle"/>
            </a:ln>
            <a:effectLst/>
          </p:spPr>
        </p:cxnSp>
        <p:sp>
          <p:nvSpPr>
            <p:cNvPr id="193" name="矩形 192"/>
            <p:cNvSpPr/>
            <p:nvPr/>
          </p:nvSpPr>
          <p:spPr>
            <a:xfrm>
              <a:off x="3141676" y="5176207"/>
              <a:ext cx="1304689"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配置数据质量</a:t>
              </a:r>
            </a:p>
          </p:txBody>
        </p:sp>
        <p:sp>
          <p:nvSpPr>
            <p:cNvPr id="194" name="矩形 193"/>
            <p:cNvSpPr/>
            <p:nvPr/>
          </p:nvSpPr>
          <p:spPr>
            <a:xfrm>
              <a:off x="3141676" y="5604504"/>
              <a:ext cx="1304689" cy="289601"/>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发布数据资源目录</a:t>
              </a:r>
            </a:p>
          </p:txBody>
        </p:sp>
        <p:cxnSp>
          <p:nvCxnSpPr>
            <p:cNvPr id="195" name="直接箭头连接符 194"/>
            <p:cNvCxnSpPr/>
            <p:nvPr/>
          </p:nvCxnSpPr>
          <p:spPr>
            <a:xfrm>
              <a:off x="3794020" y="5037513"/>
              <a:ext cx="0" cy="138694"/>
            </a:xfrm>
            <a:prstGeom prst="straightConnector1">
              <a:avLst/>
            </a:prstGeom>
            <a:noFill/>
            <a:ln w="6350" cap="flat" cmpd="sng" algn="ctr">
              <a:solidFill>
                <a:sysClr val="windowText" lastClr="000000"/>
              </a:solidFill>
              <a:prstDash val="solid"/>
              <a:miter lim="800000"/>
              <a:tailEnd type="triangle"/>
            </a:ln>
            <a:effectLst/>
          </p:spPr>
        </p:cxnSp>
        <p:cxnSp>
          <p:nvCxnSpPr>
            <p:cNvPr id="198" name="直接箭头连接符 197"/>
            <p:cNvCxnSpPr/>
            <p:nvPr/>
          </p:nvCxnSpPr>
          <p:spPr>
            <a:xfrm>
              <a:off x="3794020" y="5465808"/>
              <a:ext cx="0" cy="138696"/>
            </a:xfrm>
            <a:prstGeom prst="straightConnector1">
              <a:avLst/>
            </a:prstGeom>
            <a:noFill/>
            <a:ln w="6350" cap="flat" cmpd="sng" algn="ctr">
              <a:solidFill>
                <a:sysClr val="windowText" lastClr="000000"/>
              </a:solidFill>
              <a:prstDash val="solid"/>
              <a:miter lim="800000"/>
              <a:tailEnd type="triangle"/>
            </a:ln>
            <a:effectLst/>
          </p:spPr>
        </p:cxnSp>
      </p:grpSp>
      <p:sp>
        <p:nvSpPr>
          <p:cNvPr id="205" name="Text Box 39"/>
          <p:cNvSpPr txBox="1">
            <a:spLocks noChangeArrowheads="1"/>
          </p:cNvSpPr>
          <p:nvPr/>
        </p:nvSpPr>
        <p:spPr bwMode="auto">
          <a:xfrm>
            <a:off x="168353" y="6511931"/>
            <a:ext cx="6874912" cy="230832"/>
          </a:xfrm>
          <a:prstGeom prst="rect">
            <a:avLst/>
          </a:prstGeom>
          <a:noFill/>
          <a:ln w="9525">
            <a:noFill/>
            <a:miter lim="800000"/>
          </a:ln>
          <a:effectLst/>
        </p:spPr>
        <p:txBody>
          <a:bodyPr wrap="square">
            <a:spAutoFit/>
          </a:bodyPr>
          <a:lstStyle/>
          <a:p>
            <a:r>
              <a:rPr lang="zh-TW" altLang="en-US" sz="900" dirty="0">
                <a:solidFill>
                  <a:prstClr val="black"/>
                </a:solidFill>
                <a:latin typeface="微软雅黑" panose="020B0503020204020204" pitchFamily="34" charset="-122"/>
                <a:ea typeface="微软雅黑" panose="020B0503020204020204" pitchFamily="34" charset="-122"/>
              </a:rPr>
              <a:t>注</a:t>
            </a:r>
            <a:r>
              <a:rPr lang="zh-TW" altLang="en-US" sz="900" dirty="0" smtClean="0">
                <a:solidFill>
                  <a:prstClr val="black"/>
                </a:solidFill>
                <a:latin typeface="微软雅黑" panose="020B0503020204020204" pitchFamily="34" charset="-122"/>
                <a:ea typeface="微软雅黑" panose="020B0503020204020204" pitchFamily="34" charset="-122"/>
              </a:rPr>
              <a:t>：</a:t>
            </a:r>
            <a:r>
              <a:rPr lang="zh-CN" altLang="en-US" sz="900" dirty="0" smtClean="0">
                <a:solidFill>
                  <a:prstClr val="black"/>
                </a:solidFill>
                <a:latin typeface="微软雅黑" panose="020B0503020204020204" pitchFamily="34" charset="-122"/>
                <a:ea typeface="微软雅黑" panose="020B0503020204020204" pitchFamily="34" charset="-122"/>
              </a:rPr>
              <a:t>数据治理贯穿在数据集成、加工处理、应用的整个全流程，和数据中台的建设过程相辅相成。</a:t>
            </a:r>
            <a:endParaRPr lang="en-US" altLang="zh-CN" sz="9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23719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p:spPr>
        <p:txBody>
          <a:bodyPr/>
          <a:lstStyle/>
          <a:p>
            <a:r>
              <a:rPr lang="zh-CN" altLang="en-US" dirty="0"/>
              <a:t>数据</a:t>
            </a:r>
            <a:r>
              <a:rPr lang="zh-CN" altLang="en-US" dirty="0" smtClean="0"/>
              <a:t>治理系统落地</a:t>
            </a:r>
            <a:r>
              <a:rPr lang="en-US" altLang="zh-CN" dirty="0" smtClean="0"/>
              <a:t>-</a:t>
            </a:r>
            <a:r>
              <a:rPr lang="zh-CN" altLang="en-US" dirty="0" smtClean="0"/>
              <a:t>流程</a:t>
            </a:r>
            <a:r>
              <a:rPr dirty="0"/>
              <a:t>总览</a:t>
            </a:r>
          </a:p>
        </p:txBody>
      </p:sp>
      <p:cxnSp>
        <p:nvCxnSpPr>
          <p:cNvPr id="93" name="直接箭头连接符 92"/>
          <p:cNvCxnSpPr>
            <a:stCxn id="57" idx="3"/>
            <a:endCxn id="64" idx="1"/>
          </p:cNvCxnSpPr>
          <p:nvPr/>
        </p:nvCxnSpPr>
        <p:spPr>
          <a:xfrm flipV="1">
            <a:off x="6854591" y="3193427"/>
            <a:ext cx="901500" cy="12498"/>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6" idx="3"/>
            <a:endCxn id="50" idx="1"/>
          </p:cNvCxnSpPr>
          <p:nvPr/>
        </p:nvCxnSpPr>
        <p:spPr>
          <a:xfrm>
            <a:off x="2007316" y="2595771"/>
            <a:ext cx="996835" cy="597656"/>
          </a:xfrm>
          <a:prstGeom prst="bentConnector3">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p:cNvCxnSpPr>
            <a:stCxn id="50" idx="3"/>
            <a:endCxn id="57" idx="1"/>
          </p:cNvCxnSpPr>
          <p:nvPr/>
        </p:nvCxnSpPr>
        <p:spPr>
          <a:xfrm>
            <a:off x="4478621" y="3193427"/>
            <a:ext cx="901500" cy="12498"/>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a:stCxn id="64" idx="3"/>
            <a:endCxn id="71" idx="1"/>
          </p:cNvCxnSpPr>
          <p:nvPr/>
        </p:nvCxnSpPr>
        <p:spPr>
          <a:xfrm>
            <a:off x="9230561" y="3193427"/>
            <a:ext cx="901499" cy="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nvGrpSpPr>
          <p:cNvPr id="46" name="组合 45"/>
          <p:cNvGrpSpPr/>
          <p:nvPr/>
        </p:nvGrpSpPr>
        <p:grpSpPr>
          <a:xfrm>
            <a:off x="437511" y="1040524"/>
            <a:ext cx="11169019" cy="5637536"/>
            <a:chOff x="437511" y="662830"/>
            <a:chExt cx="11169019" cy="6015230"/>
          </a:xfrm>
        </p:grpSpPr>
        <p:grpSp>
          <p:nvGrpSpPr>
            <p:cNvPr id="40" name="组合 39"/>
            <p:cNvGrpSpPr/>
            <p:nvPr/>
          </p:nvGrpSpPr>
          <p:grpSpPr>
            <a:xfrm>
              <a:off x="5380121" y="662830"/>
              <a:ext cx="1474470" cy="3979610"/>
              <a:chOff x="5468579" y="685735"/>
              <a:chExt cx="1474470" cy="3979610"/>
            </a:xfrm>
          </p:grpSpPr>
          <p:sp>
            <p:nvSpPr>
              <p:cNvPr id="17" name="任意多边形 8"/>
              <p:cNvSpPr/>
              <p:nvPr>
                <p:custDataLst>
                  <p:tags r:id="rId5"/>
                </p:custDataLst>
              </p:nvPr>
            </p:nvSpPr>
            <p:spPr>
              <a:xfrm>
                <a:off x="5724384" y="685735"/>
                <a:ext cx="972000" cy="360000"/>
              </a:xfrm>
              <a:custGeom>
                <a:avLst/>
                <a:gdLst>
                  <a:gd name="connsiteX0" fmla="*/ 0 w 2044284"/>
                  <a:gd name="connsiteY0" fmla="*/ 0 h 734516"/>
                  <a:gd name="connsiteX1" fmla="*/ 1677027 w 2044284"/>
                  <a:gd name="connsiteY1" fmla="*/ 0 h 734516"/>
                  <a:gd name="connsiteX2" fmla="*/ 2044284 w 2044284"/>
                  <a:gd name="connsiteY2" fmla="*/ 367259 h 734516"/>
                  <a:gd name="connsiteX3" fmla="*/ 1677027 w 2044284"/>
                  <a:gd name="connsiteY3" fmla="*/ 734516 h 734516"/>
                  <a:gd name="connsiteX4" fmla="*/ 6359 w 2044284"/>
                  <a:gd name="connsiteY4" fmla="*/ 734516 h 734516"/>
                  <a:gd name="connsiteX5" fmla="*/ 366815 w 2044284"/>
                  <a:gd name="connsiteY5" fmla="*/ 374060 h 734516"/>
                  <a:gd name="connsiteX6" fmla="*/ 0 w 2044284"/>
                  <a:gd name="connsiteY6" fmla="*/ 7244 h 73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4284" h="734516">
                    <a:moveTo>
                      <a:pt x="0" y="0"/>
                    </a:moveTo>
                    <a:lnTo>
                      <a:pt x="1677027" y="0"/>
                    </a:lnTo>
                    <a:lnTo>
                      <a:pt x="2044284" y="367259"/>
                    </a:lnTo>
                    <a:lnTo>
                      <a:pt x="1677027" y="734516"/>
                    </a:lnTo>
                    <a:lnTo>
                      <a:pt x="6359" y="734516"/>
                    </a:lnTo>
                    <a:lnTo>
                      <a:pt x="366815" y="374060"/>
                    </a:lnTo>
                    <a:lnTo>
                      <a:pt x="0" y="7244"/>
                    </a:lnTo>
                    <a:close/>
                  </a:path>
                </a:pathLst>
              </a:custGeom>
              <a:solidFill>
                <a:schemeClr val="accent1"/>
              </a:solidFill>
              <a:ln>
                <a:noFill/>
              </a:ln>
              <a:effectLst>
                <a:outerShdw blurRad="63500" sx="102000" sy="102000" algn="ctr" rotWithShape="0">
                  <a:prstClr val="black">
                    <a:alpha val="40000"/>
                  </a:prstClr>
                </a:outerShdw>
              </a:effectLst>
            </p:spPr>
            <p:style>
              <a:lnRef idx="2">
                <a:srgbClr val="FA8550">
                  <a:shade val="50000"/>
                </a:srgbClr>
              </a:lnRef>
              <a:fillRef idx="1">
                <a:srgbClr val="FA8550"/>
              </a:fillRef>
              <a:effectRef idx="0">
                <a:srgbClr val="FA8550"/>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lstStyle/>
              <a:p>
                <a:pPr algn="ctr"/>
                <a:r>
                  <a:rPr lang="zh-CN" altLang="en-US" sz="1200" dirty="0">
                    <a:latin typeface="微软雅黑 Light" panose="020B0502040204020203" pitchFamily="34" charset="-122"/>
                    <a:ea typeface="微软雅黑 Light" panose="020B0502040204020203" pitchFamily="34" charset="-122"/>
                    <a:cs typeface="+mn-ea"/>
                    <a:sym typeface="Arial" panose="020B0604020202020204" pitchFamily="34" charset="0"/>
                  </a:rPr>
                  <a:t>数据安全</a:t>
                </a:r>
              </a:p>
            </p:txBody>
          </p:sp>
          <p:sp>
            <p:nvSpPr>
              <p:cNvPr id="20" name="下箭头 19"/>
              <p:cNvSpPr/>
              <p:nvPr/>
            </p:nvSpPr>
            <p:spPr>
              <a:xfrm>
                <a:off x="6103579" y="1059180"/>
                <a:ext cx="204470" cy="22669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56" name="组合 55"/>
              <p:cNvGrpSpPr/>
              <p:nvPr/>
            </p:nvGrpSpPr>
            <p:grpSpPr>
              <a:xfrm>
                <a:off x="5468579" y="1326515"/>
                <a:ext cx="1474470" cy="3338830"/>
                <a:chOff x="331" y="2072"/>
                <a:chExt cx="3226" cy="5974"/>
              </a:xfrm>
            </p:grpSpPr>
            <p:sp>
              <p:nvSpPr>
                <p:cNvPr id="57" name="圆角矩形 56"/>
                <p:cNvSpPr/>
                <p:nvPr/>
              </p:nvSpPr>
              <p:spPr>
                <a:xfrm>
                  <a:off x="331" y="2072"/>
                  <a:ext cx="3226" cy="5975"/>
                </a:xfrm>
                <a:prstGeom prst="roundRect">
                  <a:avLst>
                    <a:gd name="adj" fmla="val 2975"/>
                  </a:avLst>
                </a:prstGeom>
                <a:noFill/>
                <a:ln w="12700" cmpd="sng">
                  <a:solidFill>
                    <a:schemeClr val="accent1">
                      <a:shade val="5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8" name="矩形 57"/>
                <p:cNvSpPr/>
                <p:nvPr/>
              </p:nvSpPr>
              <p:spPr>
                <a:xfrm>
                  <a:off x="680" y="2564"/>
                  <a:ext cx="2512" cy="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prstClr val="white"/>
                      </a:solidFill>
                      <a:latin typeface="微软雅黑" panose="020B0503020204020204" charset="-122"/>
                      <a:ea typeface="微软雅黑" panose="020B0503020204020204" charset="-122"/>
                      <a:cs typeface="微软雅黑" panose="020B0503020204020204" charset="-122"/>
                    </a:rPr>
                    <a:t>选择数据源</a:t>
                  </a:r>
                </a:p>
              </p:txBody>
            </p:sp>
            <p:sp>
              <p:nvSpPr>
                <p:cNvPr id="59" name="矩形 58"/>
                <p:cNvSpPr/>
                <p:nvPr/>
              </p:nvSpPr>
              <p:spPr>
                <a:xfrm>
                  <a:off x="680" y="3657"/>
                  <a:ext cx="2512" cy="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prstClr val="white"/>
                      </a:solidFill>
                      <a:latin typeface="微软雅黑" panose="020B0503020204020204" charset="-122"/>
                      <a:ea typeface="微软雅黑" panose="020B0503020204020204" charset="-122"/>
                      <a:cs typeface="微软雅黑" panose="020B0503020204020204" charset="-122"/>
                    </a:rPr>
                    <a:t>新建安全策略</a:t>
                  </a:r>
                </a:p>
              </p:txBody>
            </p:sp>
            <p:sp>
              <p:nvSpPr>
                <p:cNvPr id="60" name="矩形 59"/>
                <p:cNvSpPr/>
                <p:nvPr/>
              </p:nvSpPr>
              <p:spPr>
                <a:xfrm>
                  <a:off x="680" y="6936"/>
                  <a:ext cx="2512" cy="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prstClr val="white"/>
                      </a:solidFill>
                      <a:latin typeface="微软雅黑" panose="020B0503020204020204" charset="-122"/>
                      <a:ea typeface="微软雅黑" panose="020B0503020204020204" charset="-122"/>
                      <a:cs typeface="微软雅黑" panose="020B0503020204020204" charset="-122"/>
                    </a:rPr>
                    <a:t>保存</a:t>
                  </a:r>
                </a:p>
              </p:txBody>
            </p:sp>
            <p:sp>
              <p:nvSpPr>
                <p:cNvPr id="61" name="矩形 60"/>
                <p:cNvSpPr/>
                <p:nvPr/>
              </p:nvSpPr>
              <p:spPr>
                <a:xfrm>
                  <a:off x="680" y="4750"/>
                  <a:ext cx="2512" cy="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prstClr val="white"/>
                      </a:solidFill>
                      <a:latin typeface="微软雅黑" panose="020B0503020204020204" charset="-122"/>
                      <a:ea typeface="微软雅黑" panose="020B0503020204020204" charset="-122"/>
                      <a:cs typeface="微软雅黑" panose="020B0503020204020204" charset="-122"/>
                    </a:rPr>
                    <a:t>配置访问范围</a:t>
                  </a:r>
                </a:p>
              </p:txBody>
            </p:sp>
            <p:sp>
              <p:nvSpPr>
                <p:cNvPr id="62" name="矩形 61"/>
                <p:cNvSpPr/>
                <p:nvPr/>
              </p:nvSpPr>
              <p:spPr>
                <a:xfrm>
                  <a:off x="680" y="5843"/>
                  <a:ext cx="2512" cy="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prstClr val="white"/>
                      </a:solidFill>
                      <a:latin typeface="微软雅黑" panose="020B0503020204020204" charset="-122"/>
                      <a:ea typeface="微软雅黑" panose="020B0503020204020204" charset="-122"/>
                      <a:cs typeface="微软雅黑" panose="020B0503020204020204" charset="-122"/>
                    </a:rPr>
                    <a:t>分配用户</a:t>
                  </a:r>
                </a:p>
              </p:txBody>
            </p:sp>
          </p:grpSp>
          <p:cxnSp>
            <p:nvCxnSpPr>
              <p:cNvPr id="89" name="直接箭头连接符 88"/>
              <p:cNvCxnSpPr/>
              <p:nvPr/>
            </p:nvCxnSpPr>
            <p:spPr>
              <a:xfrm>
                <a:off x="6205814" y="2057548"/>
                <a:ext cx="0" cy="154813"/>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p:nvPr/>
            </p:nvCxnSpPr>
            <p:spPr>
              <a:xfrm>
                <a:off x="6205814" y="2668418"/>
                <a:ext cx="0" cy="154814"/>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a:off x="6205814" y="3279289"/>
                <a:ext cx="0" cy="154814"/>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p:nvPr/>
            </p:nvCxnSpPr>
            <p:spPr>
              <a:xfrm>
                <a:off x="6205814" y="3890160"/>
                <a:ext cx="0" cy="154813"/>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grpSp>
          <p:nvGrpSpPr>
            <p:cNvPr id="45" name="组合 44"/>
            <p:cNvGrpSpPr/>
            <p:nvPr/>
          </p:nvGrpSpPr>
          <p:grpSpPr>
            <a:xfrm>
              <a:off x="10132060" y="662830"/>
              <a:ext cx="1474470" cy="3966834"/>
              <a:chOff x="10132060" y="699070"/>
              <a:chExt cx="1474470" cy="3966834"/>
            </a:xfrm>
          </p:grpSpPr>
          <p:sp>
            <p:nvSpPr>
              <p:cNvPr id="101" name="任意多边形 18"/>
              <p:cNvSpPr/>
              <p:nvPr>
                <p:custDataLst>
                  <p:tags r:id="rId4"/>
                </p:custDataLst>
              </p:nvPr>
            </p:nvSpPr>
            <p:spPr>
              <a:xfrm>
                <a:off x="10387865" y="699070"/>
                <a:ext cx="972000" cy="360000"/>
              </a:xfrm>
              <a:custGeom>
                <a:avLst/>
                <a:gdLst>
                  <a:gd name="connsiteX0" fmla="*/ 0 w 2044284"/>
                  <a:gd name="connsiteY0" fmla="*/ 0 h 734516"/>
                  <a:gd name="connsiteX1" fmla="*/ 1677027 w 2044284"/>
                  <a:gd name="connsiteY1" fmla="*/ 0 h 734516"/>
                  <a:gd name="connsiteX2" fmla="*/ 2044284 w 2044284"/>
                  <a:gd name="connsiteY2" fmla="*/ 367259 h 734516"/>
                  <a:gd name="connsiteX3" fmla="*/ 1677027 w 2044284"/>
                  <a:gd name="connsiteY3" fmla="*/ 734516 h 734516"/>
                  <a:gd name="connsiteX4" fmla="*/ 6359 w 2044284"/>
                  <a:gd name="connsiteY4" fmla="*/ 734516 h 734516"/>
                  <a:gd name="connsiteX5" fmla="*/ 366815 w 2044284"/>
                  <a:gd name="connsiteY5" fmla="*/ 374060 h 734516"/>
                  <a:gd name="connsiteX6" fmla="*/ 0 w 2044284"/>
                  <a:gd name="connsiteY6" fmla="*/ 7244 h 73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4284" h="734516">
                    <a:moveTo>
                      <a:pt x="0" y="0"/>
                    </a:moveTo>
                    <a:lnTo>
                      <a:pt x="1677027" y="0"/>
                    </a:lnTo>
                    <a:lnTo>
                      <a:pt x="2044284" y="367259"/>
                    </a:lnTo>
                    <a:lnTo>
                      <a:pt x="1677027" y="734516"/>
                    </a:lnTo>
                    <a:lnTo>
                      <a:pt x="6359" y="734516"/>
                    </a:lnTo>
                    <a:lnTo>
                      <a:pt x="366815" y="374060"/>
                    </a:lnTo>
                    <a:lnTo>
                      <a:pt x="0" y="7244"/>
                    </a:lnTo>
                    <a:close/>
                  </a:path>
                </a:pathLst>
              </a:custGeom>
              <a:solidFill>
                <a:schemeClr val="accent1"/>
              </a:solidFill>
              <a:ln>
                <a:noFill/>
              </a:ln>
              <a:effectLst>
                <a:outerShdw blurRad="63500" sx="102000" sy="102000" algn="ctr" rotWithShape="0">
                  <a:prstClr val="black">
                    <a:alpha val="40000"/>
                  </a:prstClr>
                </a:outerShdw>
              </a:effectLst>
            </p:spPr>
            <p:style>
              <a:lnRef idx="2">
                <a:srgbClr val="FA8550">
                  <a:shade val="50000"/>
                </a:srgbClr>
              </a:lnRef>
              <a:fillRef idx="1">
                <a:srgbClr val="FA8550"/>
              </a:fillRef>
              <a:effectRef idx="0">
                <a:srgbClr val="FA8550"/>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lstStyle/>
              <a:p>
                <a:pPr algn="ctr"/>
                <a:r>
                  <a:rPr lang="zh-CN" altLang="en-US" sz="1200" dirty="0">
                    <a:latin typeface="微软雅黑 Light" panose="020B0502040204020203" pitchFamily="34" charset="-122"/>
                    <a:ea typeface="微软雅黑 Light" panose="020B0502040204020203" pitchFamily="34" charset="-122"/>
                    <a:cs typeface="+mn-ea"/>
                    <a:sym typeface="Arial" panose="020B0604020202020204" pitchFamily="34" charset="0"/>
                  </a:rPr>
                  <a:t>数据资产</a:t>
                </a:r>
              </a:p>
            </p:txBody>
          </p:sp>
          <p:sp>
            <p:nvSpPr>
              <p:cNvPr id="35" name="下箭头 34"/>
              <p:cNvSpPr/>
              <p:nvPr/>
            </p:nvSpPr>
            <p:spPr>
              <a:xfrm>
                <a:off x="10767060" y="1067435"/>
                <a:ext cx="204470" cy="22669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70" name="组合 69"/>
              <p:cNvGrpSpPr/>
              <p:nvPr/>
            </p:nvGrpSpPr>
            <p:grpSpPr>
              <a:xfrm>
                <a:off x="10132060" y="1326515"/>
                <a:ext cx="1474470" cy="3339389"/>
                <a:chOff x="331" y="2072"/>
                <a:chExt cx="3226" cy="5975"/>
              </a:xfrm>
            </p:grpSpPr>
            <p:sp>
              <p:nvSpPr>
                <p:cNvPr id="71" name="圆角矩形 70"/>
                <p:cNvSpPr/>
                <p:nvPr/>
              </p:nvSpPr>
              <p:spPr>
                <a:xfrm>
                  <a:off x="331" y="2072"/>
                  <a:ext cx="3226" cy="5975"/>
                </a:xfrm>
                <a:prstGeom prst="roundRect">
                  <a:avLst>
                    <a:gd name="adj" fmla="val 2975"/>
                  </a:avLst>
                </a:prstGeom>
                <a:noFill/>
                <a:ln w="12700" cmpd="sng">
                  <a:solidFill>
                    <a:schemeClr val="accent1">
                      <a:shade val="5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2" name="矩形 71"/>
                <p:cNvSpPr/>
                <p:nvPr/>
              </p:nvSpPr>
              <p:spPr>
                <a:xfrm>
                  <a:off x="680" y="2402"/>
                  <a:ext cx="2512" cy="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prstClr val="white"/>
                      </a:solidFill>
                      <a:latin typeface="微软雅黑" panose="020B0503020204020204" charset="-122"/>
                      <a:ea typeface="微软雅黑" panose="020B0503020204020204" charset="-122"/>
                      <a:cs typeface="微软雅黑" panose="020B0503020204020204" charset="-122"/>
                    </a:rPr>
                    <a:t>查看资产</a:t>
                  </a:r>
                </a:p>
              </p:txBody>
            </p:sp>
            <p:sp>
              <p:nvSpPr>
                <p:cNvPr id="75" name="矩形 74"/>
                <p:cNvSpPr/>
                <p:nvPr/>
              </p:nvSpPr>
              <p:spPr>
                <a:xfrm>
                  <a:off x="680" y="7234"/>
                  <a:ext cx="2512" cy="6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prstClr val="white"/>
                      </a:solidFill>
                      <a:latin typeface="微软雅黑" panose="020B0503020204020204" charset="-122"/>
                      <a:ea typeface="微软雅黑" panose="020B0503020204020204" charset="-122"/>
                      <a:cs typeface="微软雅黑" panose="020B0503020204020204" charset="-122"/>
                    </a:rPr>
                    <a:t>资产应用</a:t>
                  </a:r>
                </a:p>
              </p:txBody>
            </p:sp>
          </p:grpSp>
          <p:cxnSp>
            <p:nvCxnSpPr>
              <p:cNvPr id="102" name="直接箭头连接符 101"/>
              <p:cNvCxnSpPr/>
              <p:nvPr/>
            </p:nvCxnSpPr>
            <p:spPr>
              <a:xfrm>
                <a:off x="10869295" y="1996440"/>
                <a:ext cx="0" cy="94615"/>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9" name="圆角矩形 28"/>
              <p:cNvSpPr/>
              <p:nvPr/>
            </p:nvSpPr>
            <p:spPr>
              <a:xfrm>
                <a:off x="10205403" y="2237740"/>
                <a:ext cx="1327785" cy="1862455"/>
              </a:xfrm>
              <a:prstGeom prst="roundRect">
                <a:avLst>
                  <a:gd name="adj" fmla="val 2975"/>
                </a:avLst>
              </a:prstGeom>
              <a:noFill/>
              <a:ln w="12700" cmpd="sng">
                <a:solidFill>
                  <a:schemeClr val="accent1">
                    <a:shade val="50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矩形 29"/>
              <p:cNvSpPr/>
              <p:nvPr/>
            </p:nvSpPr>
            <p:spPr>
              <a:xfrm>
                <a:off x="10502900" y="2086610"/>
                <a:ext cx="732790" cy="323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rgbClr val="005AA1"/>
                    </a:solidFill>
                    <a:latin typeface="微软雅黑" panose="020B0503020204020204" charset="-122"/>
                    <a:ea typeface="微软雅黑" panose="020B0503020204020204" charset="-122"/>
                    <a:cs typeface="微软雅黑" panose="020B0503020204020204" charset="-122"/>
                  </a:rPr>
                  <a:t>订购资产</a:t>
                </a:r>
              </a:p>
            </p:txBody>
          </p:sp>
          <p:sp>
            <p:nvSpPr>
              <p:cNvPr id="25" name="矩形 24"/>
              <p:cNvSpPr/>
              <p:nvPr/>
            </p:nvSpPr>
            <p:spPr>
              <a:xfrm>
                <a:off x="10270490" y="2359660"/>
                <a:ext cx="1197610" cy="27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prstClr val="white"/>
                    </a:solidFill>
                    <a:latin typeface="微软雅黑" panose="020B0503020204020204" charset="-122"/>
                    <a:ea typeface="微软雅黑" panose="020B0503020204020204" charset="-122"/>
                    <a:cs typeface="微软雅黑" panose="020B0503020204020204" charset="-122"/>
                  </a:rPr>
                  <a:t>数据资产</a:t>
                </a:r>
              </a:p>
            </p:txBody>
          </p:sp>
          <p:sp>
            <p:nvSpPr>
              <p:cNvPr id="4" name="矩形 3"/>
              <p:cNvSpPr/>
              <p:nvPr/>
            </p:nvSpPr>
            <p:spPr>
              <a:xfrm>
                <a:off x="10270490" y="2703195"/>
                <a:ext cx="1197610" cy="27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prstClr val="white"/>
                    </a:solidFill>
                    <a:latin typeface="微软雅黑" panose="020B0503020204020204" charset="-122"/>
                    <a:ea typeface="微软雅黑" panose="020B0503020204020204" charset="-122"/>
                    <a:cs typeface="微软雅黑" panose="020B0503020204020204" charset="-122"/>
                  </a:rPr>
                  <a:t>模型资产</a:t>
                </a:r>
              </a:p>
            </p:txBody>
          </p:sp>
          <p:sp>
            <p:nvSpPr>
              <p:cNvPr id="5" name="矩形 4"/>
              <p:cNvSpPr/>
              <p:nvPr/>
            </p:nvSpPr>
            <p:spPr>
              <a:xfrm>
                <a:off x="10270490" y="3390265"/>
                <a:ext cx="1197610" cy="27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prstClr val="white"/>
                    </a:solidFill>
                    <a:latin typeface="微软雅黑" panose="020B0503020204020204" charset="-122"/>
                    <a:ea typeface="微软雅黑" panose="020B0503020204020204" charset="-122"/>
                    <a:cs typeface="微软雅黑" panose="020B0503020204020204" charset="-122"/>
                  </a:rPr>
                  <a:t>文件资产</a:t>
                </a:r>
              </a:p>
            </p:txBody>
          </p:sp>
          <p:sp>
            <p:nvSpPr>
              <p:cNvPr id="10" name="矩形 9"/>
              <p:cNvSpPr/>
              <p:nvPr/>
            </p:nvSpPr>
            <p:spPr>
              <a:xfrm>
                <a:off x="10270490" y="3046730"/>
                <a:ext cx="1197610" cy="27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prstClr val="white"/>
                    </a:solidFill>
                    <a:latin typeface="微软雅黑" panose="020B0503020204020204" charset="-122"/>
                    <a:ea typeface="微软雅黑" panose="020B0503020204020204" charset="-122"/>
                    <a:cs typeface="微软雅黑" panose="020B0503020204020204" charset="-122"/>
                  </a:rPr>
                  <a:t>算法资产</a:t>
                </a:r>
              </a:p>
            </p:txBody>
          </p:sp>
          <p:sp>
            <p:nvSpPr>
              <p:cNvPr id="11" name="矩形 10"/>
              <p:cNvSpPr/>
              <p:nvPr/>
            </p:nvSpPr>
            <p:spPr>
              <a:xfrm>
                <a:off x="10270490" y="3733800"/>
                <a:ext cx="1197610" cy="27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prstClr val="white"/>
                    </a:solidFill>
                    <a:latin typeface="微软雅黑" panose="020B0503020204020204" charset="-122"/>
                    <a:ea typeface="微软雅黑" panose="020B0503020204020204" charset="-122"/>
                    <a:cs typeface="微软雅黑" panose="020B0503020204020204" charset="-122"/>
                  </a:rPr>
                  <a:t>服务资产</a:t>
                </a:r>
              </a:p>
            </p:txBody>
          </p:sp>
          <p:cxnSp>
            <p:nvCxnSpPr>
              <p:cNvPr id="13" name="直接箭头连接符 12"/>
              <p:cNvCxnSpPr/>
              <p:nvPr/>
            </p:nvCxnSpPr>
            <p:spPr>
              <a:xfrm flipH="1">
                <a:off x="10867466" y="4100195"/>
                <a:ext cx="3658" cy="111329"/>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437511" y="662830"/>
              <a:ext cx="1665140" cy="6015230"/>
              <a:chOff x="437511" y="699070"/>
              <a:chExt cx="1665140" cy="6015230"/>
            </a:xfrm>
          </p:grpSpPr>
          <p:sp>
            <p:nvSpPr>
              <p:cNvPr id="98" name="五边形 97"/>
              <p:cNvSpPr/>
              <p:nvPr>
                <p:custDataLst>
                  <p:tags r:id="rId3"/>
                </p:custDataLst>
              </p:nvPr>
            </p:nvSpPr>
            <p:spPr>
              <a:xfrm>
                <a:off x="820081" y="699070"/>
                <a:ext cx="900000" cy="360000"/>
              </a:xfrm>
              <a:prstGeom prst="homePlate">
                <a:avLst/>
              </a:prstGeom>
              <a:solidFill>
                <a:srgbClr val="5B9BD5"/>
              </a:solidFill>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lstStyle/>
              <a:p>
                <a:pPr algn="ctr"/>
                <a:r>
                  <a:rPr lang="zh-CN" altLang="en-US" sz="1200" dirty="0" smtClean="0">
                    <a:solidFill>
                      <a:sysClr val="window" lastClr="FFFFFF"/>
                    </a:solidFill>
                    <a:latin typeface="微软雅黑 Light" panose="020B0502040204020203" pitchFamily="34" charset="-122"/>
                    <a:ea typeface="微软雅黑 Light" panose="020B0502040204020203" pitchFamily="34" charset="-122"/>
                    <a:cs typeface="+mn-ea"/>
                    <a:sym typeface="Arial" panose="020B0604020202020204" pitchFamily="34" charset="0"/>
                  </a:rPr>
                  <a:t>数据标准</a:t>
                </a:r>
                <a:endParaRPr lang="zh-CN" altLang="en-US" sz="1200" dirty="0">
                  <a:solidFill>
                    <a:sysClr val="window" lastClr="FFFFFF"/>
                  </a:solidFill>
                  <a:latin typeface="微软雅黑 Light" panose="020B0502040204020203" pitchFamily="34" charset="-122"/>
                  <a:ea typeface="微软雅黑 Light" panose="020B0502040204020203" pitchFamily="34" charset="-122"/>
                  <a:cs typeface="+mn-ea"/>
                  <a:sym typeface="Arial" panose="020B0604020202020204" pitchFamily="34" charset="0"/>
                </a:endParaRPr>
              </a:p>
            </p:txBody>
          </p:sp>
          <p:sp>
            <p:nvSpPr>
              <p:cNvPr id="7" name="下箭头 6"/>
              <p:cNvSpPr/>
              <p:nvPr/>
            </p:nvSpPr>
            <p:spPr>
              <a:xfrm>
                <a:off x="1167846" y="1067435"/>
                <a:ext cx="204470" cy="22669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2" name="组合 21"/>
              <p:cNvGrpSpPr/>
              <p:nvPr/>
            </p:nvGrpSpPr>
            <p:grpSpPr>
              <a:xfrm>
                <a:off x="532846" y="1326515"/>
                <a:ext cx="1474470" cy="2063994"/>
                <a:chOff x="331" y="2072"/>
                <a:chExt cx="3226" cy="3693"/>
              </a:xfrm>
            </p:grpSpPr>
            <p:sp>
              <p:nvSpPr>
                <p:cNvPr id="6" name="圆角矩形 5"/>
                <p:cNvSpPr/>
                <p:nvPr/>
              </p:nvSpPr>
              <p:spPr>
                <a:xfrm>
                  <a:off x="331" y="2072"/>
                  <a:ext cx="3226" cy="3693"/>
                </a:xfrm>
                <a:prstGeom prst="roundRect">
                  <a:avLst>
                    <a:gd name="adj" fmla="val 2975"/>
                  </a:avLst>
                </a:prstGeom>
                <a:noFill/>
                <a:ln w="12700" cmpd="sng">
                  <a:solidFill>
                    <a:schemeClr val="accent1">
                      <a:shade val="5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矩形 7"/>
                <p:cNvSpPr/>
                <p:nvPr/>
              </p:nvSpPr>
              <p:spPr>
                <a:xfrm>
                  <a:off x="680" y="2564"/>
                  <a:ext cx="2512" cy="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prstClr val="white"/>
                      </a:solidFill>
                      <a:latin typeface="微软雅黑" panose="020B0503020204020204" charset="-122"/>
                      <a:ea typeface="微软雅黑" panose="020B0503020204020204" charset="-122"/>
                      <a:cs typeface="微软雅黑" panose="020B0503020204020204" charset="-122"/>
                    </a:rPr>
                    <a:t>数据</a:t>
                  </a:r>
                  <a:r>
                    <a:rPr lang="zh-CN" altLang="en-US" sz="1200" dirty="0" smtClean="0">
                      <a:solidFill>
                        <a:prstClr val="white"/>
                      </a:solidFill>
                      <a:latin typeface="微软雅黑" panose="020B0503020204020204" charset="-122"/>
                      <a:ea typeface="微软雅黑" panose="020B0503020204020204" charset="-122"/>
                      <a:cs typeface="微软雅黑" panose="020B0503020204020204" charset="-122"/>
                    </a:rPr>
                    <a:t>标准</a:t>
                  </a:r>
                  <a:endParaRPr lang="zh-CN" altLang="en-US" sz="1200" dirty="0">
                    <a:solidFill>
                      <a:prstClr val="white"/>
                    </a:solidFill>
                    <a:latin typeface="微软雅黑" panose="020B0503020204020204" charset="-122"/>
                    <a:ea typeface="微软雅黑" panose="020B0503020204020204" charset="-122"/>
                    <a:cs typeface="微软雅黑" panose="020B0503020204020204" charset="-122"/>
                  </a:endParaRPr>
                </a:p>
              </p:txBody>
            </p:sp>
            <p:sp>
              <p:nvSpPr>
                <p:cNvPr id="9" name="矩形 8"/>
                <p:cNvSpPr/>
                <p:nvPr/>
              </p:nvSpPr>
              <p:spPr>
                <a:xfrm>
                  <a:off x="680" y="3657"/>
                  <a:ext cx="2512" cy="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prstClr val="white"/>
                      </a:solidFill>
                      <a:latin typeface="微软雅黑" panose="020B0503020204020204" charset="-122"/>
                      <a:ea typeface="微软雅黑" panose="020B0503020204020204" charset="-122"/>
                      <a:cs typeface="微软雅黑" panose="020B0503020204020204" charset="-122"/>
                    </a:rPr>
                    <a:t>字段</a:t>
                  </a:r>
                  <a:r>
                    <a:rPr lang="zh-CN" altLang="en-US" sz="1200" dirty="0" smtClean="0">
                      <a:solidFill>
                        <a:prstClr val="white"/>
                      </a:solidFill>
                      <a:latin typeface="微软雅黑" panose="020B0503020204020204" charset="-122"/>
                      <a:ea typeface="微软雅黑" panose="020B0503020204020204" charset="-122"/>
                      <a:cs typeface="微软雅黑" panose="020B0503020204020204" charset="-122"/>
                    </a:rPr>
                    <a:t>标准</a:t>
                  </a:r>
                  <a:endParaRPr lang="zh-CN" altLang="en-US" sz="1200" dirty="0">
                    <a:solidFill>
                      <a:prstClr val="white"/>
                    </a:solidFill>
                    <a:latin typeface="微软雅黑" panose="020B0503020204020204" charset="-122"/>
                    <a:ea typeface="微软雅黑" panose="020B0503020204020204" charset="-122"/>
                    <a:cs typeface="微软雅黑" panose="020B0503020204020204" charset="-122"/>
                  </a:endParaRPr>
                </a:p>
              </p:txBody>
            </p:sp>
            <p:sp>
              <p:nvSpPr>
                <p:cNvPr id="15" name="矩形 14"/>
                <p:cNvSpPr/>
                <p:nvPr/>
              </p:nvSpPr>
              <p:spPr>
                <a:xfrm>
                  <a:off x="680" y="4750"/>
                  <a:ext cx="2512" cy="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prstClr val="white"/>
                      </a:solidFill>
                      <a:latin typeface="微软雅黑" panose="020B0503020204020204" charset="-122"/>
                      <a:ea typeface="微软雅黑" panose="020B0503020204020204" charset="-122"/>
                      <a:cs typeface="微软雅黑" panose="020B0503020204020204" charset="-122"/>
                    </a:rPr>
                    <a:t>指标</a:t>
                  </a:r>
                  <a:r>
                    <a:rPr lang="zh-CN" altLang="en-US" sz="1200" dirty="0">
                      <a:solidFill>
                        <a:prstClr val="white"/>
                      </a:solidFill>
                      <a:latin typeface="微软雅黑" panose="020B0503020204020204" charset="-122"/>
                      <a:ea typeface="微软雅黑" panose="020B0503020204020204" charset="-122"/>
                      <a:cs typeface="微软雅黑" panose="020B0503020204020204" charset="-122"/>
                    </a:rPr>
                    <a:t>标准</a:t>
                  </a:r>
                </a:p>
              </p:txBody>
            </p:sp>
          </p:grpSp>
          <p:sp>
            <p:nvSpPr>
              <p:cNvPr id="24" name="圆角矩形 23"/>
              <p:cNvSpPr/>
              <p:nvPr/>
            </p:nvSpPr>
            <p:spPr>
              <a:xfrm>
                <a:off x="437511" y="3715424"/>
                <a:ext cx="1665140" cy="2998876"/>
              </a:xfrm>
              <a:prstGeom prst="roundRect">
                <a:avLst>
                  <a:gd name="adj" fmla="val 2975"/>
                </a:avLst>
              </a:prstGeom>
              <a:noFill/>
              <a:ln w="12700" cmpd="sng">
                <a:solidFill>
                  <a:srgbClr val="00B05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4" name="组合 13"/>
              <p:cNvGrpSpPr/>
              <p:nvPr/>
            </p:nvGrpSpPr>
            <p:grpSpPr>
              <a:xfrm>
                <a:off x="569757" y="3854916"/>
                <a:ext cx="1400648" cy="810988"/>
                <a:chOff x="424340" y="3882610"/>
                <a:chExt cx="1400648" cy="810988"/>
              </a:xfrm>
            </p:grpSpPr>
            <p:sp>
              <p:nvSpPr>
                <p:cNvPr id="26" name="矩形 25"/>
                <p:cNvSpPr/>
                <p:nvPr/>
              </p:nvSpPr>
              <p:spPr>
                <a:xfrm>
                  <a:off x="676858" y="3882610"/>
                  <a:ext cx="1148130" cy="810988"/>
                </a:xfrm>
                <a:prstGeom prst="rect">
                  <a:avLst/>
                </a:prstGeom>
                <a:solidFill>
                  <a:srgbClr val="40C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prstClr val="white"/>
                      </a:solidFill>
                      <a:latin typeface="微软雅黑" panose="020B0503020204020204" charset="-122"/>
                      <a:ea typeface="微软雅黑" panose="020B0503020204020204" charset="-122"/>
                      <a:cs typeface="微软雅黑" panose="020B0503020204020204" charset="-122"/>
                    </a:rPr>
                    <a:t>基于字段标准建表</a:t>
                  </a:r>
                  <a:endParaRPr lang="zh-CN" altLang="en-US" sz="1200" dirty="0">
                    <a:solidFill>
                      <a:prstClr val="white"/>
                    </a:solidFill>
                    <a:latin typeface="微软雅黑" panose="020B0503020204020204" charset="-122"/>
                    <a:ea typeface="微软雅黑" panose="020B0503020204020204" charset="-122"/>
                    <a:cs typeface="微软雅黑" panose="020B0503020204020204" charset="-122"/>
                  </a:endParaRPr>
                </a:p>
              </p:txBody>
            </p:sp>
            <p:sp>
              <p:nvSpPr>
                <p:cNvPr id="82" name="矩形 81"/>
                <p:cNvSpPr/>
                <p:nvPr/>
              </p:nvSpPr>
              <p:spPr>
                <a:xfrm>
                  <a:off x="424340" y="3882610"/>
                  <a:ext cx="254137" cy="810988"/>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b="1" dirty="0">
                      <a:solidFill>
                        <a:srgbClr val="FFFFFF"/>
                      </a:solidFill>
                      <a:latin typeface="Arial" panose="020B0604020202020204"/>
                      <a:ea typeface="微软雅黑" panose="020B0503020204020204" pitchFamily="34" charset="-122"/>
                    </a:rPr>
                    <a:t>表</a:t>
                  </a:r>
                  <a:r>
                    <a:rPr lang="zh-CN" altLang="en-US" sz="1200" b="1" dirty="0" smtClean="0">
                      <a:solidFill>
                        <a:srgbClr val="FFFFFF"/>
                      </a:solidFill>
                      <a:latin typeface="Arial" panose="020B0604020202020204"/>
                      <a:ea typeface="微软雅黑" panose="020B0503020204020204" pitchFamily="34" charset="-122"/>
                    </a:rPr>
                    <a:t>设计</a:t>
                  </a:r>
                  <a:endParaRPr lang="zh-CN" altLang="en-US" sz="1200" b="1" dirty="0">
                    <a:solidFill>
                      <a:srgbClr val="FFFFFF"/>
                    </a:solidFill>
                    <a:latin typeface="Arial" panose="020B0604020202020204"/>
                    <a:ea typeface="微软雅黑" panose="020B0503020204020204" pitchFamily="34" charset="-122"/>
                  </a:endParaRPr>
                </a:p>
              </p:txBody>
            </p:sp>
          </p:grpSp>
          <p:grpSp>
            <p:nvGrpSpPr>
              <p:cNvPr id="103" name="组合 102"/>
              <p:cNvGrpSpPr/>
              <p:nvPr/>
            </p:nvGrpSpPr>
            <p:grpSpPr>
              <a:xfrm>
                <a:off x="569757" y="4805396"/>
                <a:ext cx="1400648" cy="810988"/>
                <a:chOff x="424340" y="3882610"/>
                <a:chExt cx="1400648" cy="810988"/>
              </a:xfrm>
            </p:grpSpPr>
            <p:sp>
              <p:nvSpPr>
                <p:cNvPr id="104" name="矩形 103"/>
                <p:cNvSpPr/>
                <p:nvPr/>
              </p:nvSpPr>
              <p:spPr>
                <a:xfrm>
                  <a:off x="676858" y="3882610"/>
                  <a:ext cx="1148130" cy="810988"/>
                </a:xfrm>
                <a:prstGeom prst="rect">
                  <a:avLst/>
                </a:prstGeom>
                <a:solidFill>
                  <a:srgbClr val="40C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prstClr val="white"/>
                      </a:solidFill>
                      <a:latin typeface="微软雅黑" panose="020B0503020204020204" charset="-122"/>
                      <a:ea typeface="微软雅黑" panose="020B0503020204020204" charset="-122"/>
                      <a:cs typeface="微软雅黑" panose="020B0503020204020204" charset="-122"/>
                    </a:rPr>
                    <a:t>基于</a:t>
                  </a:r>
                  <a:r>
                    <a:rPr lang="zh-CN" altLang="en-US" sz="1200" dirty="0" smtClean="0">
                      <a:solidFill>
                        <a:prstClr val="white"/>
                      </a:solidFill>
                      <a:latin typeface="微软雅黑" panose="020B0503020204020204" charset="-122"/>
                      <a:ea typeface="微软雅黑" panose="020B0503020204020204" charset="-122"/>
                      <a:cs typeface="微软雅黑" panose="020B0503020204020204" charset="-122"/>
                    </a:rPr>
                    <a:t>数据标准和字段标准进行落标</a:t>
                  </a:r>
                  <a:endParaRPr lang="zh-CN" altLang="en-US" sz="1200" dirty="0">
                    <a:solidFill>
                      <a:prstClr val="white"/>
                    </a:solidFill>
                    <a:latin typeface="微软雅黑" panose="020B0503020204020204" charset="-122"/>
                    <a:ea typeface="微软雅黑" panose="020B0503020204020204" charset="-122"/>
                    <a:cs typeface="微软雅黑" panose="020B0503020204020204" charset="-122"/>
                  </a:endParaRPr>
                </a:p>
              </p:txBody>
            </p:sp>
            <p:sp>
              <p:nvSpPr>
                <p:cNvPr id="105" name="矩形 104"/>
                <p:cNvSpPr/>
                <p:nvPr/>
              </p:nvSpPr>
              <p:spPr>
                <a:xfrm>
                  <a:off x="424340" y="3882610"/>
                  <a:ext cx="254137" cy="810988"/>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b="1" dirty="0" smtClean="0">
                      <a:solidFill>
                        <a:srgbClr val="FFFFFF"/>
                      </a:solidFill>
                      <a:latin typeface="Arial" panose="020B0604020202020204"/>
                      <a:ea typeface="微软雅黑" panose="020B0503020204020204" pitchFamily="34" charset="-122"/>
                    </a:rPr>
                    <a:t>标准落标</a:t>
                  </a:r>
                  <a:endParaRPr lang="zh-CN" altLang="en-US" sz="1200" b="1" dirty="0">
                    <a:solidFill>
                      <a:srgbClr val="FFFFFF"/>
                    </a:solidFill>
                    <a:latin typeface="Arial" panose="020B0604020202020204"/>
                    <a:ea typeface="微软雅黑" panose="020B0503020204020204" pitchFamily="34" charset="-122"/>
                  </a:endParaRPr>
                </a:p>
              </p:txBody>
            </p:sp>
          </p:grpSp>
          <p:grpSp>
            <p:nvGrpSpPr>
              <p:cNvPr id="106" name="组合 105"/>
              <p:cNvGrpSpPr/>
              <p:nvPr/>
            </p:nvGrpSpPr>
            <p:grpSpPr>
              <a:xfrm>
                <a:off x="569757" y="5794041"/>
                <a:ext cx="1400648" cy="810988"/>
                <a:chOff x="424340" y="3882610"/>
                <a:chExt cx="1400648" cy="810988"/>
              </a:xfrm>
            </p:grpSpPr>
            <p:sp>
              <p:nvSpPr>
                <p:cNvPr id="107" name="矩形 106"/>
                <p:cNvSpPr/>
                <p:nvPr/>
              </p:nvSpPr>
              <p:spPr>
                <a:xfrm>
                  <a:off x="676858" y="3882610"/>
                  <a:ext cx="1148130" cy="810988"/>
                </a:xfrm>
                <a:prstGeom prst="rect">
                  <a:avLst/>
                </a:prstGeom>
                <a:solidFill>
                  <a:srgbClr val="40C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prstClr val="white"/>
                      </a:solidFill>
                      <a:latin typeface="微软雅黑" panose="020B0503020204020204" charset="-122"/>
                      <a:ea typeface="微软雅黑" panose="020B0503020204020204" charset="-122"/>
                      <a:cs typeface="微软雅黑" panose="020B0503020204020204" charset="-122"/>
                    </a:rPr>
                    <a:t>基于</a:t>
                  </a:r>
                  <a:r>
                    <a:rPr lang="zh-CN" altLang="en-US" sz="1200" dirty="0" smtClean="0">
                      <a:solidFill>
                        <a:prstClr val="white"/>
                      </a:solidFill>
                      <a:latin typeface="微软雅黑" panose="020B0503020204020204" charset="-122"/>
                      <a:ea typeface="微软雅黑" panose="020B0503020204020204" charset="-122"/>
                      <a:cs typeface="微软雅黑" panose="020B0503020204020204" charset="-122"/>
                    </a:rPr>
                    <a:t>数据标准配置数据质量校验规则进行质量校验</a:t>
                  </a:r>
                  <a:endParaRPr lang="zh-CN" altLang="en-US" sz="1200" dirty="0">
                    <a:solidFill>
                      <a:prstClr val="white"/>
                    </a:solidFill>
                    <a:latin typeface="微软雅黑" panose="020B0503020204020204" charset="-122"/>
                    <a:ea typeface="微软雅黑" panose="020B0503020204020204" charset="-122"/>
                    <a:cs typeface="微软雅黑" panose="020B0503020204020204" charset="-122"/>
                  </a:endParaRPr>
                </a:p>
              </p:txBody>
            </p:sp>
            <p:sp>
              <p:nvSpPr>
                <p:cNvPr id="108" name="矩形 107"/>
                <p:cNvSpPr/>
                <p:nvPr/>
              </p:nvSpPr>
              <p:spPr>
                <a:xfrm>
                  <a:off x="424340" y="3882610"/>
                  <a:ext cx="254137" cy="810988"/>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b="1" dirty="0" smtClean="0">
                      <a:solidFill>
                        <a:srgbClr val="FFFFFF"/>
                      </a:solidFill>
                      <a:latin typeface="Arial" panose="020B0604020202020204"/>
                      <a:ea typeface="微软雅黑" panose="020B0503020204020204" pitchFamily="34" charset="-122"/>
                    </a:rPr>
                    <a:t>数据质量</a:t>
                  </a:r>
                  <a:endParaRPr lang="zh-CN" altLang="en-US" sz="1200" b="1" dirty="0">
                    <a:solidFill>
                      <a:srgbClr val="FFFFFF"/>
                    </a:solidFill>
                    <a:latin typeface="Arial" panose="020B0604020202020204"/>
                    <a:ea typeface="微软雅黑" panose="020B0503020204020204" pitchFamily="34" charset="-122"/>
                  </a:endParaRPr>
                </a:p>
              </p:txBody>
            </p:sp>
          </p:grpSp>
          <p:sp>
            <p:nvSpPr>
              <p:cNvPr id="109" name="下箭头 108"/>
              <p:cNvSpPr/>
              <p:nvPr/>
            </p:nvSpPr>
            <p:spPr>
              <a:xfrm>
                <a:off x="1167846" y="3445128"/>
                <a:ext cx="204470" cy="226695"/>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39" name="组合 38"/>
            <p:cNvGrpSpPr/>
            <p:nvPr/>
          </p:nvGrpSpPr>
          <p:grpSpPr>
            <a:xfrm>
              <a:off x="2908816" y="662830"/>
              <a:ext cx="1665140" cy="5646825"/>
              <a:chOff x="2705716" y="685735"/>
              <a:chExt cx="1665140" cy="5646825"/>
            </a:xfrm>
          </p:grpSpPr>
          <p:sp>
            <p:nvSpPr>
              <p:cNvPr id="100" name="任意多边形 8"/>
              <p:cNvSpPr/>
              <p:nvPr>
                <p:custDataLst>
                  <p:tags r:id="rId2"/>
                </p:custDataLst>
              </p:nvPr>
            </p:nvSpPr>
            <p:spPr>
              <a:xfrm>
                <a:off x="3056856" y="685735"/>
                <a:ext cx="972000" cy="360000"/>
              </a:xfrm>
              <a:custGeom>
                <a:avLst/>
                <a:gdLst>
                  <a:gd name="connsiteX0" fmla="*/ 0 w 2044284"/>
                  <a:gd name="connsiteY0" fmla="*/ 0 h 734516"/>
                  <a:gd name="connsiteX1" fmla="*/ 1677027 w 2044284"/>
                  <a:gd name="connsiteY1" fmla="*/ 0 h 734516"/>
                  <a:gd name="connsiteX2" fmla="*/ 2044284 w 2044284"/>
                  <a:gd name="connsiteY2" fmla="*/ 367259 h 734516"/>
                  <a:gd name="connsiteX3" fmla="*/ 1677027 w 2044284"/>
                  <a:gd name="connsiteY3" fmla="*/ 734516 h 734516"/>
                  <a:gd name="connsiteX4" fmla="*/ 6359 w 2044284"/>
                  <a:gd name="connsiteY4" fmla="*/ 734516 h 734516"/>
                  <a:gd name="connsiteX5" fmla="*/ 366815 w 2044284"/>
                  <a:gd name="connsiteY5" fmla="*/ 374060 h 734516"/>
                  <a:gd name="connsiteX6" fmla="*/ 0 w 2044284"/>
                  <a:gd name="connsiteY6" fmla="*/ 7244 h 73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4284" h="734516">
                    <a:moveTo>
                      <a:pt x="0" y="0"/>
                    </a:moveTo>
                    <a:lnTo>
                      <a:pt x="1677027" y="0"/>
                    </a:lnTo>
                    <a:lnTo>
                      <a:pt x="2044284" y="367259"/>
                    </a:lnTo>
                    <a:lnTo>
                      <a:pt x="1677027" y="734516"/>
                    </a:lnTo>
                    <a:lnTo>
                      <a:pt x="6359" y="734516"/>
                    </a:lnTo>
                    <a:lnTo>
                      <a:pt x="366815" y="374060"/>
                    </a:lnTo>
                    <a:lnTo>
                      <a:pt x="0" y="7244"/>
                    </a:lnTo>
                    <a:close/>
                  </a:path>
                </a:pathLst>
              </a:custGeom>
              <a:solidFill>
                <a:schemeClr val="accent1"/>
              </a:solidFill>
              <a:ln>
                <a:noFill/>
              </a:ln>
              <a:effectLst>
                <a:outerShdw blurRad="63500" sx="102000" sy="102000" algn="ctr" rotWithShape="0">
                  <a:prstClr val="black">
                    <a:alpha val="40000"/>
                  </a:prstClr>
                </a:outerShdw>
              </a:effectLst>
            </p:spPr>
            <p:style>
              <a:lnRef idx="2">
                <a:srgbClr val="FA8550">
                  <a:shade val="50000"/>
                </a:srgbClr>
              </a:lnRef>
              <a:fillRef idx="1">
                <a:srgbClr val="FA8550"/>
              </a:fillRef>
              <a:effectRef idx="0">
                <a:srgbClr val="FA8550"/>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lstStyle/>
              <a:p>
                <a:pPr algn="ctr"/>
                <a:r>
                  <a:rPr lang="zh-CN" altLang="en-US" sz="1200" dirty="0">
                    <a:latin typeface="微软雅黑 Light" panose="020B0502040204020203" pitchFamily="34" charset="-122"/>
                    <a:ea typeface="微软雅黑 Light" panose="020B0502040204020203" pitchFamily="34" charset="-122"/>
                    <a:cs typeface="+mn-ea"/>
                    <a:sym typeface="Arial" panose="020B0604020202020204" pitchFamily="34" charset="0"/>
                  </a:rPr>
                  <a:t>数据质量</a:t>
                </a:r>
              </a:p>
            </p:txBody>
          </p:sp>
          <p:sp>
            <p:nvSpPr>
              <p:cNvPr id="19" name="下箭头 18"/>
              <p:cNvSpPr/>
              <p:nvPr/>
            </p:nvSpPr>
            <p:spPr>
              <a:xfrm>
                <a:off x="3436051" y="1054100"/>
                <a:ext cx="204470" cy="22669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9" name="组合 48"/>
              <p:cNvGrpSpPr/>
              <p:nvPr/>
            </p:nvGrpSpPr>
            <p:grpSpPr>
              <a:xfrm>
                <a:off x="2801051" y="1313180"/>
                <a:ext cx="1474470" cy="3338830"/>
                <a:chOff x="331" y="2072"/>
                <a:chExt cx="3226" cy="5974"/>
              </a:xfrm>
            </p:grpSpPr>
            <p:sp>
              <p:nvSpPr>
                <p:cNvPr id="50" name="圆角矩形 49"/>
                <p:cNvSpPr/>
                <p:nvPr/>
              </p:nvSpPr>
              <p:spPr>
                <a:xfrm>
                  <a:off x="331" y="2072"/>
                  <a:ext cx="3226" cy="5975"/>
                </a:xfrm>
                <a:prstGeom prst="roundRect">
                  <a:avLst>
                    <a:gd name="adj" fmla="val 2975"/>
                  </a:avLst>
                </a:prstGeom>
                <a:noFill/>
                <a:ln w="12700" cmpd="sng">
                  <a:solidFill>
                    <a:schemeClr val="accent1">
                      <a:shade val="5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1" name="矩形 50"/>
                <p:cNvSpPr/>
                <p:nvPr/>
              </p:nvSpPr>
              <p:spPr>
                <a:xfrm>
                  <a:off x="680" y="2564"/>
                  <a:ext cx="2512" cy="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prstClr val="white"/>
                      </a:solidFill>
                      <a:latin typeface="微软雅黑" panose="020B0503020204020204" charset="-122"/>
                      <a:ea typeface="微软雅黑" panose="020B0503020204020204" charset="-122"/>
                      <a:cs typeface="微软雅黑" panose="020B0503020204020204" charset="-122"/>
                    </a:rPr>
                    <a:t>新建质量评估方案</a:t>
                  </a:r>
                </a:p>
              </p:txBody>
            </p:sp>
            <p:sp>
              <p:nvSpPr>
                <p:cNvPr id="52" name="矩形 51"/>
                <p:cNvSpPr/>
                <p:nvPr/>
              </p:nvSpPr>
              <p:spPr>
                <a:xfrm>
                  <a:off x="680" y="3657"/>
                  <a:ext cx="2512" cy="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prstClr val="white"/>
                      </a:solidFill>
                      <a:latin typeface="微软雅黑" panose="020B0503020204020204" charset="-122"/>
                      <a:ea typeface="微软雅黑" panose="020B0503020204020204" charset="-122"/>
                      <a:cs typeface="微软雅黑" panose="020B0503020204020204" charset="-122"/>
                    </a:rPr>
                    <a:t>基础配置</a:t>
                  </a:r>
                </a:p>
              </p:txBody>
            </p:sp>
            <p:sp>
              <p:nvSpPr>
                <p:cNvPr id="53" name="矩形 52"/>
                <p:cNvSpPr/>
                <p:nvPr/>
              </p:nvSpPr>
              <p:spPr>
                <a:xfrm>
                  <a:off x="680" y="6936"/>
                  <a:ext cx="2512" cy="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prstClr val="white"/>
                      </a:solidFill>
                      <a:latin typeface="微软雅黑" panose="020B0503020204020204" charset="-122"/>
                      <a:ea typeface="微软雅黑" panose="020B0503020204020204" charset="-122"/>
                      <a:cs typeface="微软雅黑" panose="020B0503020204020204" charset="-122"/>
                    </a:rPr>
                    <a:t>查看评估报告</a:t>
                  </a:r>
                </a:p>
              </p:txBody>
            </p:sp>
            <p:sp>
              <p:nvSpPr>
                <p:cNvPr id="54" name="矩形 53"/>
                <p:cNvSpPr/>
                <p:nvPr/>
              </p:nvSpPr>
              <p:spPr>
                <a:xfrm>
                  <a:off x="680" y="4750"/>
                  <a:ext cx="2512" cy="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prstClr val="white"/>
                      </a:solidFill>
                      <a:latin typeface="微软雅黑" panose="020B0503020204020204" charset="-122"/>
                      <a:ea typeface="微软雅黑" panose="020B0503020204020204" charset="-122"/>
                      <a:cs typeface="微软雅黑" panose="020B0503020204020204" charset="-122"/>
                    </a:rPr>
                    <a:t>表级、字段级、表间规则设置</a:t>
                  </a:r>
                </a:p>
              </p:txBody>
            </p:sp>
            <p:sp>
              <p:nvSpPr>
                <p:cNvPr id="55" name="矩形 54"/>
                <p:cNvSpPr/>
                <p:nvPr/>
              </p:nvSpPr>
              <p:spPr>
                <a:xfrm>
                  <a:off x="680" y="5843"/>
                  <a:ext cx="2512" cy="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prstClr val="white"/>
                      </a:solidFill>
                      <a:latin typeface="微软雅黑" panose="020B0503020204020204" charset="-122"/>
                      <a:ea typeface="微软雅黑" panose="020B0503020204020204" charset="-122"/>
                      <a:cs typeface="微软雅黑" panose="020B0503020204020204" charset="-122"/>
                    </a:rPr>
                    <a:t>保存并执行</a:t>
                  </a:r>
                </a:p>
              </p:txBody>
            </p:sp>
          </p:grpSp>
          <p:cxnSp>
            <p:nvCxnSpPr>
              <p:cNvPr id="84" name="直接箭头连接符 83"/>
              <p:cNvCxnSpPr/>
              <p:nvPr/>
            </p:nvCxnSpPr>
            <p:spPr>
              <a:xfrm>
                <a:off x="3538286" y="2044213"/>
                <a:ext cx="0" cy="154813"/>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a:off x="3538286" y="2655083"/>
                <a:ext cx="0" cy="154814"/>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p:nvPr/>
            </p:nvCxnSpPr>
            <p:spPr>
              <a:xfrm>
                <a:off x="3538286" y="3265954"/>
                <a:ext cx="0" cy="154814"/>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p:nvPr/>
            </p:nvCxnSpPr>
            <p:spPr>
              <a:xfrm>
                <a:off x="3538286" y="3876825"/>
                <a:ext cx="0" cy="154813"/>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1" name="圆角矩形 110"/>
              <p:cNvSpPr/>
              <p:nvPr/>
            </p:nvSpPr>
            <p:spPr>
              <a:xfrm>
                <a:off x="2705716" y="4968983"/>
                <a:ext cx="1665140" cy="1363577"/>
              </a:xfrm>
              <a:prstGeom prst="roundRect">
                <a:avLst>
                  <a:gd name="adj" fmla="val 2975"/>
                </a:avLst>
              </a:prstGeom>
              <a:noFill/>
              <a:ln w="12700" cmpd="sng">
                <a:solidFill>
                  <a:srgbClr val="00B05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12" name="组合 111"/>
              <p:cNvGrpSpPr/>
              <p:nvPr/>
            </p:nvGrpSpPr>
            <p:grpSpPr>
              <a:xfrm>
                <a:off x="2837962" y="5108475"/>
                <a:ext cx="1400648" cy="1128551"/>
                <a:chOff x="424340" y="3882610"/>
                <a:chExt cx="1400648" cy="810988"/>
              </a:xfrm>
            </p:grpSpPr>
            <p:sp>
              <p:nvSpPr>
                <p:cNvPr id="113" name="矩形 112"/>
                <p:cNvSpPr/>
                <p:nvPr/>
              </p:nvSpPr>
              <p:spPr>
                <a:xfrm>
                  <a:off x="676858" y="3882610"/>
                  <a:ext cx="1148130" cy="810988"/>
                </a:xfrm>
                <a:prstGeom prst="rect">
                  <a:avLst/>
                </a:prstGeom>
                <a:solidFill>
                  <a:srgbClr val="40C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prstClr val="white"/>
                      </a:solidFill>
                      <a:latin typeface="微软雅黑" panose="020B0503020204020204" charset="-122"/>
                      <a:ea typeface="微软雅黑" panose="020B0503020204020204" charset="-122"/>
                      <a:cs typeface="微软雅黑" panose="020B0503020204020204" charset="-122"/>
                    </a:rPr>
                    <a:t>针对数据质量校验有问题的数据配置智能</a:t>
                  </a:r>
                  <a:r>
                    <a:rPr lang="en-US" altLang="zh-CN" sz="1200" dirty="0" smtClean="0">
                      <a:solidFill>
                        <a:prstClr val="white"/>
                      </a:solidFill>
                      <a:latin typeface="微软雅黑" panose="020B0503020204020204" charset="-122"/>
                      <a:ea typeface="微软雅黑" panose="020B0503020204020204" charset="-122"/>
                      <a:cs typeface="微软雅黑" panose="020B0503020204020204" charset="-122"/>
                    </a:rPr>
                    <a:t>ETL</a:t>
                  </a:r>
                  <a:r>
                    <a:rPr lang="zh-CN" altLang="en-US" sz="1200" dirty="0" smtClean="0">
                      <a:solidFill>
                        <a:prstClr val="white"/>
                      </a:solidFill>
                      <a:latin typeface="微软雅黑" panose="020B0503020204020204" charset="-122"/>
                      <a:ea typeface="微软雅黑" panose="020B0503020204020204" charset="-122"/>
                      <a:cs typeface="微软雅黑" panose="020B0503020204020204" charset="-122"/>
                    </a:rPr>
                    <a:t>任务进行数据清洗</a:t>
                  </a:r>
                  <a:endParaRPr lang="zh-CN" altLang="en-US" sz="1200" dirty="0">
                    <a:solidFill>
                      <a:prstClr val="white"/>
                    </a:solidFill>
                    <a:latin typeface="微软雅黑" panose="020B0503020204020204" charset="-122"/>
                    <a:ea typeface="微软雅黑" panose="020B0503020204020204" charset="-122"/>
                    <a:cs typeface="微软雅黑" panose="020B0503020204020204" charset="-122"/>
                  </a:endParaRPr>
                </a:p>
              </p:txBody>
            </p:sp>
            <p:sp>
              <p:nvSpPr>
                <p:cNvPr id="114" name="矩形 113"/>
                <p:cNvSpPr/>
                <p:nvPr/>
              </p:nvSpPr>
              <p:spPr>
                <a:xfrm>
                  <a:off x="424340" y="3882610"/>
                  <a:ext cx="254137" cy="810988"/>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b="1" dirty="0" smtClean="0">
                      <a:solidFill>
                        <a:srgbClr val="FFFFFF"/>
                      </a:solidFill>
                      <a:latin typeface="Arial" panose="020B0604020202020204"/>
                      <a:ea typeface="微软雅黑" panose="020B0503020204020204" pitchFamily="34" charset="-122"/>
                    </a:rPr>
                    <a:t>智能</a:t>
                  </a:r>
                  <a:r>
                    <a:rPr lang="zh-CN" altLang="en-US" sz="1200" b="1" dirty="0">
                      <a:solidFill>
                        <a:srgbClr val="FFFFFF"/>
                      </a:solidFill>
                      <a:latin typeface="Arial" panose="020B0604020202020204"/>
                      <a:ea typeface="微软雅黑" panose="020B0503020204020204" pitchFamily="34" charset="-122"/>
                    </a:rPr>
                    <a:t>清洗</a:t>
                  </a:r>
                </a:p>
              </p:txBody>
            </p:sp>
          </p:grpSp>
          <p:sp>
            <p:nvSpPr>
              <p:cNvPr id="121" name="下箭头 120"/>
              <p:cNvSpPr/>
              <p:nvPr/>
            </p:nvSpPr>
            <p:spPr>
              <a:xfrm>
                <a:off x="3436051" y="4698688"/>
                <a:ext cx="204470" cy="226695"/>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44" name="组合 43"/>
            <p:cNvGrpSpPr/>
            <p:nvPr/>
          </p:nvGrpSpPr>
          <p:grpSpPr>
            <a:xfrm>
              <a:off x="7660756" y="662830"/>
              <a:ext cx="1665140" cy="5646827"/>
              <a:chOff x="7597648" y="662830"/>
              <a:chExt cx="1665140" cy="5646827"/>
            </a:xfrm>
          </p:grpSpPr>
          <p:sp>
            <p:nvSpPr>
              <p:cNvPr id="33" name="下箭头 32"/>
              <p:cNvSpPr/>
              <p:nvPr/>
            </p:nvSpPr>
            <p:spPr>
              <a:xfrm>
                <a:off x="8327983" y="1031195"/>
                <a:ext cx="204470" cy="22669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任意多边形 8"/>
              <p:cNvSpPr/>
              <p:nvPr>
                <p:custDataLst>
                  <p:tags r:id="rId1"/>
                </p:custDataLst>
              </p:nvPr>
            </p:nvSpPr>
            <p:spPr>
              <a:xfrm>
                <a:off x="7948788" y="662830"/>
                <a:ext cx="972000" cy="360000"/>
              </a:xfrm>
              <a:custGeom>
                <a:avLst/>
                <a:gdLst>
                  <a:gd name="connsiteX0" fmla="*/ 0 w 2044284"/>
                  <a:gd name="connsiteY0" fmla="*/ 0 h 734516"/>
                  <a:gd name="connsiteX1" fmla="*/ 1677027 w 2044284"/>
                  <a:gd name="connsiteY1" fmla="*/ 0 h 734516"/>
                  <a:gd name="connsiteX2" fmla="*/ 2044284 w 2044284"/>
                  <a:gd name="connsiteY2" fmla="*/ 367259 h 734516"/>
                  <a:gd name="connsiteX3" fmla="*/ 1677027 w 2044284"/>
                  <a:gd name="connsiteY3" fmla="*/ 734516 h 734516"/>
                  <a:gd name="connsiteX4" fmla="*/ 6359 w 2044284"/>
                  <a:gd name="connsiteY4" fmla="*/ 734516 h 734516"/>
                  <a:gd name="connsiteX5" fmla="*/ 366815 w 2044284"/>
                  <a:gd name="connsiteY5" fmla="*/ 374060 h 734516"/>
                  <a:gd name="connsiteX6" fmla="*/ 0 w 2044284"/>
                  <a:gd name="connsiteY6" fmla="*/ 7244 h 73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4284" h="734516">
                    <a:moveTo>
                      <a:pt x="0" y="0"/>
                    </a:moveTo>
                    <a:lnTo>
                      <a:pt x="1677027" y="0"/>
                    </a:lnTo>
                    <a:lnTo>
                      <a:pt x="2044284" y="367259"/>
                    </a:lnTo>
                    <a:lnTo>
                      <a:pt x="1677027" y="734516"/>
                    </a:lnTo>
                    <a:lnTo>
                      <a:pt x="6359" y="734516"/>
                    </a:lnTo>
                    <a:lnTo>
                      <a:pt x="366815" y="374060"/>
                    </a:lnTo>
                    <a:lnTo>
                      <a:pt x="0" y="7244"/>
                    </a:lnTo>
                    <a:close/>
                  </a:path>
                </a:pathLst>
              </a:custGeom>
              <a:solidFill>
                <a:schemeClr val="accent1"/>
              </a:solidFill>
              <a:ln>
                <a:noFill/>
              </a:ln>
              <a:effectLst>
                <a:outerShdw blurRad="63500" sx="102000" sy="102000" algn="ctr" rotWithShape="0">
                  <a:prstClr val="black">
                    <a:alpha val="40000"/>
                  </a:prstClr>
                </a:outerShdw>
              </a:effectLst>
            </p:spPr>
            <p:style>
              <a:lnRef idx="2">
                <a:srgbClr val="FA8550">
                  <a:shade val="50000"/>
                </a:srgbClr>
              </a:lnRef>
              <a:fillRef idx="1">
                <a:srgbClr val="FA8550"/>
              </a:fillRef>
              <a:effectRef idx="0">
                <a:srgbClr val="FA8550"/>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lstStyle/>
              <a:p>
                <a:pPr algn="ctr"/>
                <a:r>
                  <a:rPr lang="zh-CN" altLang="en-US" sz="1200" dirty="0">
                    <a:latin typeface="微软雅黑 Light" panose="020B0502040204020203" pitchFamily="34" charset="-122"/>
                    <a:ea typeface="微软雅黑 Light" panose="020B0502040204020203" pitchFamily="34" charset="-122"/>
                    <a:cs typeface="+mn-ea"/>
                    <a:sym typeface="Arial" panose="020B0604020202020204" pitchFamily="34" charset="0"/>
                  </a:rPr>
                  <a:t>数据地图</a:t>
                </a:r>
              </a:p>
            </p:txBody>
          </p:sp>
          <p:grpSp>
            <p:nvGrpSpPr>
              <p:cNvPr id="63" name="组合 62"/>
              <p:cNvGrpSpPr/>
              <p:nvPr/>
            </p:nvGrpSpPr>
            <p:grpSpPr>
              <a:xfrm>
                <a:off x="7692983" y="1290275"/>
                <a:ext cx="1474470" cy="3339389"/>
                <a:chOff x="331" y="2072"/>
                <a:chExt cx="3226" cy="5975"/>
              </a:xfrm>
            </p:grpSpPr>
            <p:sp>
              <p:nvSpPr>
                <p:cNvPr id="64" name="圆角矩形 63"/>
                <p:cNvSpPr/>
                <p:nvPr/>
              </p:nvSpPr>
              <p:spPr>
                <a:xfrm>
                  <a:off x="331" y="2072"/>
                  <a:ext cx="3226" cy="5975"/>
                </a:xfrm>
                <a:prstGeom prst="roundRect">
                  <a:avLst>
                    <a:gd name="adj" fmla="val 2975"/>
                  </a:avLst>
                </a:prstGeom>
                <a:noFill/>
                <a:ln w="12700" cmpd="sng">
                  <a:solidFill>
                    <a:schemeClr val="accent1">
                      <a:shade val="5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5" name="矩形 64"/>
                <p:cNvSpPr/>
                <p:nvPr/>
              </p:nvSpPr>
              <p:spPr>
                <a:xfrm>
                  <a:off x="680" y="2564"/>
                  <a:ext cx="2512" cy="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prstClr val="white"/>
                      </a:solidFill>
                      <a:latin typeface="微软雅黑" panose="020B0503020204020204" charset="-122"/>
                      <a:ea typeface="微软雅黑" panose="020B0503020204020204" charset="-122"/>
                      <a:cs typeface="微软雅黑" panose="020B0503020204020204" charset="-122"/>
                    </a:rPr>
                    <a:t>元数据采集</a:t>
                  </a:r>
                </a:p>
              </p:txBody>
            </p:sp>
            <p:sp>
              <p:nvSpPr>
                <p:cNvPr id="66" name="矩形 65"/>
                <p:cNvSpPr/>
                <p:nvPr/>
              </p:nvSpPr>
              <p:spPr>
                <a:xfrm>
                  <a:off x="680" y="3657"/>
                  <a:ext cx="2512" cy="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prstClr val="white"/>
                      </a:solidFill>
                      <a:latin typeface="微软雅黑" panose="020B0503020204020204" charset="-122"/>
                      <a:ea typeface="微软雅黑" panose="020B0503020204020204" charset="-122"/>
                      <a:cs typeface="微软雅黑" panose="020B0503020204020204" charset="-122"/>
                    </a:rPr>
                    <a:t>元数据管理</a:t>
                  </a:r>
                </a:p>
              </p:txBody>
            </p:sp>
            <p:sp>
              <p:nvSpPr>
                <p:cNvPr id="68" name="矩形 67"/>
                <p:cNvSpPr/>
                <p:nvPr/>
              </p:nvSpPr>
              <p:spPr>
                <a:xfrm>
                  <a:off x="680" y="4750"/>
                  <a:ext cx="2512" cy="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prstClr val="white"/>
                      </a:solidFill>
                      <a:latin typeface="微软雅黑" panose="020B0503020204020204" charset="-122"/>
                      <a:ea typeface="微软雅黑" panose="020B0503020204020204" charset="-122"/>
                      <a:cs typeface="微软雅黑" panose="020B0503020204020204" charset="-122"/>
                    </a:rPr>
                    <a:t>数据地图</a:t>
                  </a:r>
                </a:p>
              </p:txBody>
            </p:sp>
            <p:sp>
              <p:nvSpPr>
                <p:cNvPr id="69" name="矩形 68"/>
                <p:cNvSpPr/>
                <p:nvPr/>
              </p:nvSpPr>
              <p:spPr>
                <a:xfrm>
                  <a:off x="680" y="5843"/>
                  <a:ext cx="2512" cy="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prstClr val="white"/>
                      </a:solidFill>
                      <a:latin typeface="微软雅黑" panose="020B0503020204020204" charset="-122"/>
                      <a:ea typeface="微软雅黑" panose="020B0503020204020204" charset="-122"/>
                      <a:cs typeface="微软雅黑" panose="020B0503020204020204" charset="-122"/>
                    </a:rPr>
                    <a:t>资产发布</a:t>
                  </a:r>
                </a:p>
              </p:txBody>
            </p:sp>
          </p:grpSp>
          <p:cxnSp>
            <p:nvCxnSpPr>
              <p:cNvPr id="94" name="直接箭头连接符 93"/>
              <p:cNvCxnSpPr/>
              <p:nvPr/>
            </p:nvCxnSpPr>
            <p:spPr>
              <a:xfrm>
                <a:off x="8430218" y="2021308"/>
                <a:ext cx="0" cy="154813"/>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95" name="直接箭头连接符 94"/>
              <p:cNvCxnSpPr/>
              <p:nvPr/>
            </p:nvCxnSpPr>
            <p:spPr>
              <a:xfrm>
                <a:off x="8430218" y="2632178"/>
                <a:ext cx="0" cy="154814"/>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96" name="直接箭头连接符 95"/>
              <p:cNvCxnSpPr/>
              <p:nvPr/>
            </p:nvCxnSpPr>
            <p:spPr>
              <a:xfrm>
                <a:off x="8430218" y="3243049"/>
                <a:ext cx="0" cy="154814"/>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23" name="圆角矩形 122"/>
              <p:cNvSpPr/>
              <p:nvPr/>
            </p:nvSpPr>
            <p:spPr>
              <a:xfrm>
                <a:off x="7597648" y="4946080"/>
                <a:ext cx="1665140" cy="1363577"/>
              </a:xfrm>
              <a:prstGeom prst="roundRect">
                <a:avLst>
                  <a:gd name="adj" fmla="val 2975"/>
                </a:avLst>
              </a:prstGeom>
              <a:noFill/>
              <a:ln w="12700" cmpd="sng">
                <a:solidFill>
                  <a:srgbClr val="00B05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24" name="组合 123"/>
              <p:cNvGrpSpPr/>
              <p:nvPr/>
            </p:nvGrpSpPr>
            <p:grpSpPr>
              <a:xfrm>
                <a:off x="7729894" y="5085572"/>
                <a:ext cx="1400648" cy="1128551"/>
                <a:chOff x="424340" y="3882610"/>
                <a:chExt cx="1400648" cy="810988"/>
              </a:xfrm>
            </p:grpSpPr>
            <p:sp>
              <p:nvSpPr>
                <p:cNvPr id="125" name="矩形 124"/>
                <p:cNvSpPr/>
                <p:nvPr/>
              </p:nvSpPr>
              <p:spPr>
                <a:xfrm>
                  <a:off x="676858" y="3882610"/>
                  <a:ext cx="1148130" cy="810988"/>
                </a:xfrm>
                <a:prstGeom prst="rect">
                  <a:avLst/>
                </a:prstGeom>
                <a:solidFill>
                  <a:srgbClr val="40C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prstClr val="white"/>
                      </a:solidFill>
                      <a:latin typeface="微软雅黑" panose="020B0503020204020204" charset="-122"/>
                      <a:ea typeface="微软雅黑" panose="020B0503020204020204" charset="-122"/>
                      <a:cs typeface="微软雅黑" panose="020B0503020204020204" charset="-122"/>
                    </a:rPr>
                    <a:t>业务系统的数据盘点完后，进行数据注册，形成业务数据的数据资源目录</a:t>
                  </a:r>
                  <a:endParaRPr lang="zh-CN" altLang="en-US" sz="1200" dirty="0">
                    <a:solidFill>
                      <a:prstClr val="white"/>
                    </a:solidFill>
                    <a:latin typeface="微软雅黑" panose="020B0503020204020204" charset="-122"/>
                    <a:ea typeface="微软雅黑" panose="020B0503020204020204" charset="-122"/>
                    <a:cs typeface="微软雅黑" panose="020B0503020204020204" charset="-122"/>
                  </a:endParaRPr>
                </a:p>
              </p:txBody>
            </p:sp>
            <p:sp>
              <p:nvSpPr>
                <p:cNvPr id="126" name="矩形 125"/>
                <p:cNvSpPr/>
                <p:nvPr/>
              </p:nvSpPr>
              <p:spPr>
                <a:xfrm>
                  <a:off x="424340" y="3882610"/>
                  <a:ext cx="254137" cy="810988"/>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b="1" dirty="0" smtClean="0">
                      <a:solidFill>
                        <a:srgbClr val="FFFFFF"/>
                      </a:solidFill>
                      <a:latin typeface="Arial" panose="020B0604020202020204"/>
                      <a:ea typeface="微软雅黑" panose="020B0503020204020204" pitchFamily="34" charset="-122"/>
                    </a:rPr>
                    <a:t>数据注册</a:t>
                  </a:r>
                  <a:endParaRPr lang="zh-CN" altLang="en-US" sz="1200" b="1" dirty="0">
                    <a:solidFill>
                      <a:srgbClr val="FFFFFF"/>
                    </a:solidFill>
                    <a:latin typeface="Arial" panose="020B0604020202020204"/>
                    <a:ea typeface="微软雅黑" panose="020B0503020204020204" pitchFamily="34" charset="-122"/>
                  </a:endParaRPr>
                </a:p>
              </p:txBody>
            </p:sp>
          </p:grpSp>
          <p:sp>
            <p:nvSpPr>
              <p:cNvPr id="127" name="下箭头 126"/>
              <p:cNvSpPr/>
              <p:nvPr/>
            </p:nvSpPr>
            <p:spPr>
              <a:xfrm>
                <a:off x="8327983" y="4675785"/>
                <a:ext cx="204470" cy="226695"/>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47" name="矩形 46"/>
          <p:cNvSpPr/>
          <p:nvPr/>
        </p:nvSpPr>
        <p:spPr>
          <a:xfrm>
            <a:off x="3163664" y="627967"/>
            <a:ext cx="1107996" cy="369332"/>
          </a:xfrm>
          <a:prstGeom prst="rect">
            <a:avLst/>
          </a:prstGeom>
        </p:spPr>
        <p:txBody>
          <a:bodyPr wrap="none">
            <a:spAutoFit/>
          </a:bodyPr>
          <a:lstStyle/>
          <a:p>
            <a:r>
              <a:rPr lang="zh-CN" altLang="en-US" b="1" dirty="0">
                <a:solidFill>
                  <a:srgbClr val="FF0000"/>
                </a:solidFill>
              </a:rPr>
              <a:t>“用得了”</a:t>
            </a:r>
            <a:endParaRPr lang="zh-CN" altLang="en-US" dirty="0">
              <a:solidFill>
                <a:prstClr val="black"/>
              </a:solidFill>
            </a:endParaRPr>
          </a:p>
        </p:txBody>
      </p:sp>
      <p:sp>
        <p:nvSpPr>
          <p:cNvPr id="67" name="矩形 66"/>
          <p:cNvSpPr/>
          <p:nvPr/>
        </p:nvSpPr>
        <p:spPr>
          <a:xfrm>
            <a:off x="5567928" y="627967"/>
            <a:ext cx="1107996" cy="369332"/>
          </a:xfrm>
          <a:prstGeom prst="rect">
            <a:avLst/>
          </a:prstGeom>
        </p:spPr>
        <p:txBody>
          <a:bodyPr wrap="none">
            <a:spAutoFit/>
          </a:bodyPr>
          <a:lstStyle/>
          <a:p>
            <a:r>
              <a:rPr lang="zh-CN" altLang="en-US" b="1" dirty="0">
                <a:solidFill>
                  <a:srgbClr val="FF0000"/>
                </a:solidFill>
              </a:rPr>
              <a:t>“控得住”</a:t>
            </a:r>
            <a:endParaRPr lang="zh-CN" altLang="en-US" dirty="0">
              <a:solidFill>
                <a:prstClr val="black"/>
              </a:solidFill>
            </a:endParaRPr>
          </a:p>
        </p:txBody>
      </p:sp>
      <p:sp>
        <p:nvSpPr>
          <p:cNvPr id="73" name="矩形 72"/>
          <p:cNvSpPr/>
          <p:nvPr/>
        </p:nvSpPr>
        <p:spPr>
          <a:xfrm>
            <a:off x="10319867" y="627967"/>
            <a:ext cx="1107996" cy="369332"/>
          </a:xfrm>
          <a:prstGeom prst="rect">
            <a:avLst/>
          </a:prstGeom>
        </p:spPr>
        <p:txBody>
          <a:bodyPr wrap="none">
            <a:spAutoFit/>
          </a:bodyPr>
          <a:lstStyle/>
          <a:p>
            <a:r>
              <a:rPr lang="zh-CN" altLang="en-US" b="1" dirty="0">
                <a:solidFill>
                  <a:srgbClr val="FF0000"/>
                </a:solidFill>
              </a:rPr>
              <a:t>“可共享”</a:t>
            </a:r>
            <a:endParaRPr lang="zh-CN" altLang="en-US" dirty="0">
              <a:solidFill>
                <a:prstClr val="black"/>
              </a:solidFill>
            </a:endParaRPr>
          </a:p>
        </p:txBody>
      </p:sp>
      <p:sp>
        <p:nvSpPr>
          <p:cNvPr id="74" name="矩形 73"/>
          <p:cNvSpPr/>
          <p:nvPr/>
        </p:nvSpPr>
        <p:spPr>
          <a:xfrm>
            <a:off x="7014423" y="627967"/>
            <a:ext cx="2954655" cy="369332"/>
          </a:xfrm>
          <a:prstGeom prst="rect">
            <a:avLst/>
          </a:prstGeom>
        </p:spPr>
        <p:txBody>
          <a:bodyPr wrap="none">
            <a:spAutoFit/>
          </a:bodyPr>
          <a:lstStyle/>
          <a:p>
            <a:r>
              <a:rPr lang="zh-CN" altLang="en-US" b="1" dirty="0">
                <a:solidFill>
                  <a:srgbClr val="FF0000"/>
                </a:solidFill>
              </a:rPr>
              <a:t>“看得见、管得了、找得到”</a:t>
            </a:r>
            <a:endParaRPr lang="zh-CN" altLang="en-US" dirty="0">
              <a:solidFill>
                <a:prstClr val="black"/>
              </a:solidFill>
            </a:endParaRPr>
          </a:p>
        </p:txBody>
      </p:sp>
    </p:spTree>
    <p:extLst>
      <p:ext uri="{BB962C8B-B14F-4D97-AF65-F5344CB8AC3E}">
        <p14:creationId xmlns:p14="http://schemas.microsoft.com/office/powerpoint/2010/main" val="3720218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1635"/>
          </a:xfrm>
        </p:spPr>
        <p:txBody>
          <a:bodyPr/>
          <a:lstStyle/>
          <a:p>
            <a:r>
              <a:rPr lang="zh-CN" altLang="en-US" dirty="0" smtClean="0"/>
              <a:t>何谓数据标准</a:t>
            </a:r>
            <a:endParaRPr dirty="0"/>
          </a:p>
        </p:txBody>
      </p:sp>
      <p:sp>
        <p:nvSpPr>
          <p:cNvPr id="7" name="Rectangle 3"/>
          <p:cNvSpPr txBox="1">
            <a:spLocks noChangeArrowheads="1"/>
          </p:cNvSpPr>
          <p:nvPr/>
        </p:nvSpPr>
        <p:spPr bwMode="auto">
          <a:xfrm>
            <a:off x="247650" y="573364"/>
            <a:ext cx="11516405" cy="1035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402" tIns="43201" rIns="86402" bIns="43201" numCol="1" anchor="t" anchorCtr="0" compatLnSpc="1">
            <a:spAutoFit/>
          </a:bodyPr>
          <a:lstStyle>
            <a:lvl1pPr marL="342900" indent="-342900" algn="l" rtl="0" eaLnBrk="1" fontAlgn="base" hangingPunct="1">
              <a:spcBef>
                <a:spcPct val="20000"/>
              </a:spcBef>
              <a:spcAft>
                <a:spcPct val="0"/>
              </a:spcAft>
              <a:buClr>
                <a:schemeClr val="accent5">
                  <a:lumMod val="50000"/>
                </a:schemeClr>
              </a:buClr>
              <a:buSzPct val="80000"/>
              <a:buFont typeface="Wingdings" panose="05000000000000000000" pitchFamily="2" charset="2"/>
              <a:buChar char="n"/>
              <a:defRPr kumimoji="1" sz="1400">
                <a:solidFill>
                  <a:schemeClr val="tx1"/>
                </a:solidFill>
                <a:latin typeface="+mn-lt"/>
                <a:ea typeface="宋体" panose="02010600030101010101" pitchFamily="2" charset="-122"/>
                <a:cs typeface="宋体" charset="0"/>
              </a:defRPr>
            </a:lvl1pPr>
            <a:lvl2pPr marL="742950" indent="-285750" algn="l" rtl="0" eaLnBrk="1" fontAlgn="base" hangingPunct="1">
              <a:spcBef>
                <a:spcPct val="20000"/>
              </a:spcBef>
              <a:spcAft>
                <a:spcPct val="0"/>
              </a:spcAft>
              <a:buClr>
                <a:schemeClr val="accent1"/>
              </a:buClr>
              <a:buSzPct val="70000"/>
              <a:buFont typeface="Wingdings" panose="05000000000000000000" charset="0"/>
              <a:buChar char="p"/>
              <a:defRPr kumimoji="1" sz="1400">
                <a:solidFill>
                  <a:schemeClr val="tx1"/>
                </a:solidFill>
                <a:latin typeface="+mn-lt"/>
                <a:ea typeface="宋体" panose="02010600030101010101" pitchFamily="2" charset="-122"/>
              </a:defRPr>
            </a:lvl2pPr>
            <a:lvl3pPr marL="1143000" indent="-228600" algn="l" rtl="0" eaLnBrk="1" fontAlgn="base" hangingPunct="1">
              <a:spcBef>
                <a:spcPct val="20000"/>
              </a:spcBef>
              <a:spcAft>
                <a:spcPct val="0"/>
              </a:spcAft>
              <a:buClr>
                <a:srgbClr val="4597A0"/>
              </a:buClr>
              <a:buSzPct val="70000"/>
              <a:buFont typeface="Wingdings" panose="05000000000000000000" charset="0"/>
              <a:buChar char="l"/>
              <a:defRPr kumimoji="1" sz="1400">
                <a:solidFill>
                  <a:schemeClr val="tx1"/>
                </a:solidFill>
                <a:latin typeface="+mn-lt"/>
                <a:ea typeface="宋体" panose="02010600030101010101" pitchFamily="2" charset="-122"/>
              </a:defRPr>
            </a:lvl3pPr>
            <a:lvl4pPr marL="1600200" indent="-228600" algn="l" rtl="0" eaLnBrk="1" fontAlgn="base" hangingPunct="1">
              <a:spcBef>
                <a:spcPct val="20000"/>
              </a:spcBef>
              <a:spcAft>
                <a:spcPct val="0"/>
              </a:spcAft>
              <a:buClr>
                <a:srgbClr val="C00000"/>
              </a:buClr>
              <a:buSzPct val="50000"/>
              <a:buFont typeface="Wingdings" panose="05000000000000000000" charset="0"/>
              <a:buChar char="u"/>
              <a:defRPr kumimoji="1" sz="1400">
                <a:solidFill>
                  <a:schemeClr val="tx1"/>
                </a:solidFill>
                <a:latin typeface="+mn-lt"/>
                <a:ea typeface="宋体" panose="02010600030101010101" pitchFamily="2" charset="-122"/>
              </a:defRPr>
            </a:lvl4pPr>
            <a:lvl5pPr marL="2057400" indent="-228600" algn="l" rtl="0" eaLnBrk="1" fontAlgn="base" hangingPunct="1">
              <a:spcBef>
                <a:spcPct val="20000"/>
              </a:spcBef>
              <a:spcAft>
                <a:spcPct val="0"/>
              </a:spcAft>
              <a:buClr>
                <a:srgbClr val="008395"/>
              </a:buClr>
              <a:buSzPct val="30000"/>
              <a:buFont typeface="Wingdings" panose="05000000000000000000" charset="0"/>
              <a:buChar char="p"/>
              <a:defRPr kumimoji="1" sz="1400">
                <a:solidFill>
                  <a:schemeClr val="tx1"/>
                </a:solidFill>
                <a:latin typeface="+mn-lt"/>
                <a:ea typeface="宋体" panose="02010600030101010101" pitchFamily="2" charset="-122"/>
              </a:defRPr>
            </a:lvl5pPr>
            <a:lvl6pPr marL="2514600" indent="-228600" algn="l" rtl="0" eaLnBrk="1" fontAlgn="base" hangingPunct="1">
              <a:spcBef>
                <a:spcPct val="20000"/>
              </a:spcBef>
              <a:spcAft>
                <a:spcPct val="0"/>
              </a:spcAft>
              <a:buClr>
                <a:srgbClr val="0066FF"/>
              </a:buClr>
              <a:buChar char="•"/>
              <a:defRPr sz="1400">
                <a:solidFill>
                  <a:schemeClr val="tx1"/>
                </a:solidFill>
                <a:latin typeface="+mn-lt"/>
                <a:ea typeface="+mn-ea"/>
              </a:defRPr>
            </a:lvl6pPr>
            <a:lvl7pPr marL="2971800" indent="-228600" algn="l" rtl="0" eaLnBrk="1" fontAlgn="base" hangingPunct="1">
              <a:spcBef>
                <a:spcPct val="20000"/>
              </a:spcBef>
              <a:spcAft>
                <a:spcPct val="0"/>
              </a:spcAft>
              <a:buClr>
                <a:srgbClr val="0066FF"/>
              </a:buClr>
              <a:buChar char="•"/>
              <a:defRPr sz="1400">
                <a:solidFill>
                  <a:schemeClr val="tx1"/>
                </a:solidFill>
                <a:latin typeface="+mn-lt"/>
                <a:ea typeface="+mn-ea"/>
              </a:defRPr>
            </a:lvl7pPr>
            <a:lvl8pPr marL="3429000" indent="-228600" algn="l" rtl="0" eaLnBrk="1" fontAlgn="base" hangingPunct="1">
              <a:spcBef>
                <a:spcPct val="20000"/>
              </a:spcBef>
              <a:spcAft>
                <a:spcPct val="0"/>
              </a:spcAft>
              <a:buClr>
                <a:srgbClr val="0066FF"/>
              </a:buClr>
              <a:buChar char="•"/>
              <a:defRPr sz="1400">
                <a:solidFill>
                  <a:schemeClr val="tx1"/>
                </a:solidFill>
                <a:latin typeface="+mn-lt"/>
                <a:ea typeface="+mn-ea"/>
              </a:defRPr>
            </a:lvl8pPr>
            <a:lvl9pPr marL="3886200" indent="-228600" algn="l" rtl="0" eaLnBrk="1" fontAlgn="base" hangingPunct="1">
              <a:spcBef>
                <a:spcPct val="20000"/>
              </a:spcBef>
              <a:spcAft>
                <a:spcPct val="0"/>
              </a:spcAft>
              <a:buClr>
                <a:srgbClr val="0066FF"/>
              </a:buClr>
              <a:buChar char="•"/>
              <a:defRPr sz="1400">
                <a:solidFill>
                  <a:schemeClr val="tx1"/>
                </a:solidFill>
                <a:latin typeface="+mn-lt"/>
                <a:ea typeface="+mn-ea"/>
              </a:defRPr>
            </a:lvl9pPr>
          </a:lstStyle>
          <a:p>
            <a:pPr>
              <a:buClr>
                <a:srgbClr val="4472C4">
                  <a:lumMod val="50000"/>
                </a:srgbClr>
              </a:buClr>
            </a:pPr>
            <a:r>
              <a:rPr lang="zh-CN" altLang="en-US"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通过数据资产盘点，摸清楚系统内数据的详细情况后，综合各来源系统，制定统一的数据标准，并和各来源系统一一映射。标准用于指导数据资产的沉淀，规范数据资产元数据，同时可以落标源系统，检核源系统的标准情况。</a:t>
            </a:r>
            <a:endParaRPr lang="en-US" altLang="zh-CN"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a:buClr>
                <a:srgbClr val="4472C4">
                  <a:lumMod val="50000"/>
                </a:srgbClr>
              </a:buClr>
            </a:pPr>
            <a:r>
              <a:rPr lang="zh-CN" altLang="en-US"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同时补充数据的</a:t>
            </a:r>
            <a:r>
              <a:rPr lang="en-US" altLang="zh-CN"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owner(</a:t>
            </a:r>
            <a:r>
              <a:rPr lang="zh-CN" altLang="en-US"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管理标准</a:t>
            </a:r>
            <a:r>
              <a:rPr lang="en-US" altLang="zh-CN"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、业务元数据</a:t>
            </a:r>
            <a:r>
              <a:rPr lang="en-US" altLang="zh-CN"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业务标准</a:t>
            </a:r>
            <a:r>
              <a:rPr lang="en-US" altLang="zh-CN"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、数据密级、数据质量等。</a:t>
            </a:r>
            <a:endParaRPr lang="en-US" altLang="zh-CN"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a:buClr>
                <a:srgbClr val="4472C4">
                  <a:lumMod val="50000"/>
                </a:srgbClr>
              </a:buClr>
            </a:pPr>
            <a:r>
              <a:rPr lang="zh-CN" altLang="en-US"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基于标准，完成业务系统的数据注册以及基于标准构建数仓分层体系，形成数据资源目录，发布数据资产。</a:t>
            </a:r>
            <a:endParaRPr lang="en-US" altLang="zh-CN"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6" name="组合 15"/>
          <p:cNvGrpSpPr/>
          <p:nvPr/>
        </p:nvGrpSpPr>
        <p:grpSpPr>
          <a:xfrm>
            <a:off x="66672" y="1615978"/>
            <a:ext cx="12039600" cy="4990459"/>
            <a:chOff x="152400" y="1348154"/>
            <a:chExt cx="12039600" cy="5258283"/>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348154"/>
              <a:ext cx="12039600" cy="5258283"/>
            </a:xfrm>
            <a:prstGeom prst="rect">
              <a:avLst/>
            </a:prstGeom>
          </p:spPr>
        </p:pic>
        <p:sp>
          <p:nvSpPr>
            <p:cNvPr id="12" name="矩形 11"/>
            <p:cNvSpPr/>
            <p:nvPr/>
          </p:nvSpPr>
          <p:spPr>
            <a:xfrm>
              <a:off x="376125" y="1362442"/>
              <a:ext cx="4895785" cy="160102"/>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b="1" dirty="0" smtClean="0">
                  <a:solidFill>
                    <a:srgbClr val="FFFFFF"/>
                  </a:solidFill>
                  <a:latin typeface="Arial" panose="020B0604020202020204"/>
                  <a:ea typeface="微软雅黑" panose="020B0503020204020204" pitchFamily="34" charset="-122"/>
                </a:rPr>
                <a:t>标准部分</a:t>
              </a:r>
              <a:endParaRPr lang="zh-CN" altLang="en-US" sz="1200" b="1" dirty="0">
                <a:solidFill>
                  <a:srgbClr val="FFFFFF"/>
                </a:solidFill>
                <a:latin typeface="Arial" panose="020B0604020202020204"/>
                <a:ea typeface="微软雅黑" panose="020B0503020204020204" pitchFamily="34" charset="-122"/>
              </a:endParaRPr>
            </a:p>
          </p:txBody>
        </p:sp>
        <p:sp>
          <p:nvSpPr>
            <p:cNvPr id="13" name="矩形 12"/>
            <p:cNvSpPr/>
            <p:nvPr/>
          </p:nvSpPr>
          <p:spPr>
            <a:xfrm>
              <a:off x="5271910" y="1362442"/>
              <a:ext cx="2628000" cy="160102"/>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b="1" dirty="0" smtClean="0">
                  <a:solidFill>
                    <a:srgbClr val="FFFFFF"/>
                  </a:solidFill>
                  <a:latin typeface="Arial" panose="020B0604020202020204"/>
                  <a:ea typeface="微软雅黑" panose="020B0503020204020204" pitchFamily="34" charset="-122"/>
                </a:rPr>
                <a:t>系统</a:t>
              </a:r>
              <a:r>
                <a:rPr lang="en-US" altLang="zh-CN" sz="1200" b="1" dirty="0" smtClean="0">
                  <a:solidFill>
                    <a:srgbClr val="FFFFFF"/>
                  </a:solidFill>
                  <a:latin typeface="Arial" panose="020B0604020202020204"/>
                  <a:ea typeface="微软雅黑" panose="020B0503020204020204" pitchFamily="34" charset="-122"/>
                </a:rPr>
                <a:t>A</a:t>
              </a:r>
              <a:endParaRPr lang="zh-CN" altLang="en-US" sz="1200" b="1" dirty="0">
                <a:solidFill>
                  <a:srgbClr val="FFFFFF"/>
                </a:solidFill>
                <a:latin typeface="Arial" panose="020B0604020202020204"/>
                <a:ea typeface="微软雅黑" panose="020B0503020204020204" pitchFamily="34" charset="-122"/>
              </a:endParaRPr>
            </a:p>
          </p:txBody>
        </p:sp>
        <p:sp>
          <p:nvSpPr>
            <p:cNvPr id="14" name="矩形 13"/>
            <p:cNvSpPr/>
            <p:nvPr/>
          </p:nvSpPr>
          <p:spPr>
            <a:xfrm>
              <a:off x="7899910" y="1362442"/>
              <a:ext cx="2628000" cy="160102"/>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b="1" dirty="0" smtClean="0">
                  <a:solidFill>
                    <a:srgbClr val="FFFFFF"/>
                  </a:solidFill>
                  <a:latin typeface="Arial" panose="020B0604020202020204"/>
                  <a:ea typeface="微软雅黑" panose="020B0503020204020204" pitchFamily="34" charset="-122"/>
                </a:rPr>
                <a:t>系统</a:t>
              </a:r>
              <a:r>
                <a:rPr lang="en-US" altLang="zh-CN" sz="1200" b="1" dirty="0">
                  <a:solidFill>
                    <a:srgbClr val="FFFFFF"/>
                  </a:solidFill>
                  <a:latin typeface="Arial" panose="020B0604020202020204"/>
                  <a:ea typeface="微软雅黑" panose="020B0503020204020204" pitchFamily="34" charset="-122"/>
                </a:rPr>
                <a:t>B</a:t>
              </a:r>
              <a:endParaRPr lang="zh-CN" altLang="en-US" sz="1200" b="1" dirty="0">
                <a:solidFill>
                  <a:srgbClr val="FFFFFF"/>
                </a:solidFill>
                <a:latin typeface="Arial" panose="020B0604020202020204"/>
                <a:ea typeface="微软雅黑" panose="020B0503020204020204" pitchFamily="34" charset="-122"/>
              </a:endParaRPr>
            </a:p>
          </p:txBody>
        </p:sp>
        <p:sp>
          <p:nvSpPr>
            <p:cNvPr id="15" name="矩形 14"/>
            <p:cNvSpPr/>
            <p:nvPr/>
          </p:nvSpPr>
          <p:spPr>
            <a:xfrm>
              <a:off x="10527910" y="1362442"/>
              <a:ext cx="1656000" cy="160102"/>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b="1" dirty="0" smtClean="0">
                  <a:solidFill>
                    <a:srgbClr val="FFFFFF"/>
                  </a:solidFill>
                  <a:latin typeface="Arial" panose="020B0604020202020204"/>
                  <a:ea typeface="微软雅黑" panose="020B0503020204020204" pitchFamily="34" charset="-122"/>
                </a:rPr>
                <a:t>系统</a:t>
              </a:r>
              <a:r>
                <a:rPr lang="en-US" altLang="zh-CN" sz="1200" b="1" dirty="0" smtClean="0">
                  <a:solidFill>
                    <a:srgbClr val="FFFFFF"/>
                  </a:solidFill>
                  <a:latin typeface="Arial" panose="020B0604020202020204"/>
                  <a:ea typeface="微软雅黑" panose="020B0503020204020204" pitchFamily="34" charset="-122"/>
                </a:rPr>
                <a:t>C</a:t>
              </a:r>
              <a:endParaRPr lang="zh-CN" altLang="en-US" sz="1200" b="1" dirty="0">
                <a:solidFill>
                  <a:srgbClr val="FFFFFF"/>
                </a:solidFill>
                <a:latin typeface="Arial" panose="020B0604020202020204"/>
                <a:ea typeface="微软雅黑" panose="020B0503020204020204" pitchFamily="34" charset="-122"/>
              </a:endParaRPr>
            </a:p>
          </p:txBody>
        </p:sp>
      </p:grpSp>
      <p:grpSp>
        <p:nvGrpSpPr>
          <p:cNvPr id="43" name="组合 42"/>
          <p:cNvGrpSpPr/>
          <p:nvPr/>
        </p:nvGrpSpPr>
        <p:grpSpPr>
          <a:xfrm>
            <a:off x="5167341" y="1615978"/>
            <a:ext cx="6893746" cy="4877587"/>
            <a:chOff x="5146426" y="1944237"/>
            <a:chExt cx="6893746" cy="5031824"/>
          </a:xfrm>
        </p:grpSpPr>
        <p:pic>
          <p:nvPicPr>
            <p:cNvPr id="25" name="图片 24"/>
            <p:cNvPicPr>
              <a:picLocks noChangeAspect="1"/>
            </p:cNvPicPr>
            <p:nvPr/>
          </p:nvPicPr>
          <p:blipFill>
            <a:blip r:embed="rId4"/>
            <a:stretch>
              <a:fillRect/>
            </a:stretch>
          </p:blipFill>
          <p:spPr>
            <a:xfrm>
              <a:off x="5146426" y="1999162"/>
              <a:ext cx="6891085" cy="4976899"/>
            </a:xfrm>
            <a:prstGeom prst="rect">
              <a:avLst/>
            </a:prstGeom>
          </p:spPr>
        </p:pic>
        <p:grpSp>
          <p:nvGrpSpPr>
            <p:cNvPr id="32" name="组合 31"/>
            <p:cNvGrpSpPr/>
            <p:nvPr/>
          </p:nvGrpSpPr>
          <p:grpSpPr>
            <a:xfrm>
              <a:off x="5157177" y="1944237"/>
              <a:ext cx="6882995" cy="151947"/>
              <a:chOff x="5113670" y="1718566"/>
              <a:chExt cx="6882995" cy="151947"/>
            </a:xfrm>
          </p:grpSpPr>
          <p:sp>
            <p:nvSpPr>
              <p:cNvPr id="33" name="矩形 32"/>
              <p:cNvSpPr/>
              <p:nvPr/>
            </p:nvSpPr>
            <p:spPr>
              <a:xfrm>
                <a:off x="5113670" y="1718566"/>
                <a:ext cx="2628000" cy="151947"/>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b="1" dirty="0" smtClean="0">
                    <a:solidFill>
                      <a:srgbClr val="FFFFFF"/>
                    </a:solidFill>
                    <a:latin typeface="Arial" panose="020B0604020202020204"/>
                    <a:ea typeface="微软雅黑" panose="020B0503020204020204" pitchFamily="34" charset="-122"/>
                  </a:rPr>
                  <a:t>基础标准</a:t>
                </a:r>
                <a:endParaRPr lang="zh-CN" altLang="en-US" sz="1200" b="1" dirty="0">
                  <a:solidFill>
                    <a:srgbClr val="FFFFFF"/>
                  </a:solidFill>
                  <a:latin typeface="Arial" panose="020B0604020202020204"/>
                  <a:ea typeface="微软雅黑" panose="020B0503020204020204" pitchFamily="34" charset="-122"/>
                </a:endParaRPr>
              </a:p>
            </p:txBody>
          </p:sp>
          <p:sp>
            <p:nvSpPr>
              <p:cNvPr id="34" name="矩形 33"/>
              <p:cNvSpPr/>
              <p:nvPr/>
            </p:nvSpPr>
            <p:spPr>
              <a:xfrm>
                <a:off x="7743419" y="1718566"/>
                <a:ext cx="972000" cy="151947"/>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b="1" dirty="0" smtClean="0">
                    <a:solidFill>
                      <a:srgbClr val="FFFFFF"/>
                    </a:solidFill>
                    <a:latin typeface="Arial" panose="020B0604020202020204"/>
                    <a:ea typeface="微软雅黑" panose="020B0503020204020204" pitchFamily="34" charset="-122"/>
                  </a:rPr>
                  <a:t>业务标准</a:t>
                </a:r>
                <a:endParaRPr lang="zh-CN" altLang="en-US" sz="1200" b="1" dirty="0">
                  <a:solidFill>
                    <a:srgbClr val="FFFFFF"/>
                  </a:solidFill>
                  <a:latin typeface="Arial" panose="020B0604020202020204"/>
                  <a:ea typeface="微软雅黑" panose="020B0503020204020204" pitchFamily="34" charset="-122"/>
                </a:endParaRPr>
              </a:p>
            </p:txBody>
          </p:sp>
          <p:sp>
            <p:nvSpPr>
              <p:cNvPr id="35" name="矩形 34"/>
              <p:cNvSpPr/>
              <p:nvPr/>
            </p:nvSpPr>
            <p:spPr>
              <a:xfrm>
                <a:off x="10230917" y="1718566"/>
                <a:ext cx="828000" cy="151947"/>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b="1" dirty="0" smtClean="0">
                    <a:solidFill>
                      <a:srgbClr val="FFFFFF"/>
                    </a:solidFill>
                    <a:latin typeface="Arial" panose="020B0604020202020204"/>
                    <a:ea typeface="微软雅黑" panose="020B0503020204020204" pitchFamily="34" charset="-122"/>
                  </a:rPr>
                  <a:t>管理标准</a:t>
                </a:r>
                <a:endParaRPr lang="zh-CN" altLang="en-US" sz="1200" b="1" dirty="0">
                  <a:solidFill>
                    <a:srgbClr val="FFFFFF"/>
                  </a:solidFill>
                  <a:latin typeface="Arial" panose="020B0604020202020204"/>
                  <a:ea typeface="微软雅黑" panose="020B0503020204020204" pitchFamily="34" charset="-122"/>
                </a:endParaRPr>
              </a:p>
            </p:txBody>
          </p:sp>
          <p:sp>
            <p:nvSpPr>
              <p:cNvPr id="36" name="矩形 35"/>
              <p:cNvSpPr/>
              <p:nvPr/>
            </p:nvSpPr>
            <p:spPr>
              <a:xfrm>
                <a:off x="8717168" y="1718566"/>
                <a:ext cx="1512000" cy="151947"/>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b="1" dirty="0">
                    <a:solidFill>
                      <a:srgbClr val="FFFFFF"/>
                    </a:solidFill>
                    <a:latin typeface="Arial" panose="020B0604020202020204"/>
                    <a:ea typeface="微软雅黑" panose="020B0503020204020204" pitchFamily="34" charset="-122"/>
                  </a:rPr>
                  <a:t>技术</a:t>
                </a:r>
                <a:r>
                  <a:rPr lang="zh-CN" altLang="en-US" sz="1200" b="1" dirty="0" smtClean="0">
                    <a:solidFill>
                      <a:srgbClr val="FFFFFF"/>
                    </a:solidFill>
                    <a:latin typeface="Arial" panose="020B0604020202020204"/>
                    <a:ea typeface="微软雅黑" panose="020B0503020204020204" pitchFamily="34" charset="-122"/>
                  </a:rPr>
                  <a:t>标准</a:t>
                </a:r>
                <a:endParaRPr lang="zh-CN" altLang="en-US" sz="1200" b="1" dirty="0">
                  <a:solidFill>
                    <a:srgbClr val="FFFFFF"/>
                  </a:solidFill>
                  <a:latin typeface="Arial" panose="020B0604020202020204"/>
                  <a:ea typeface="微软雅黑" panose="020B0503020204020204" pitchFamily="34" charset="-122"/>
                </a:endParaRPr>
              </a:p>
            </p:txBody>
          </p:sp>
          <p:sp>
            <p:nvSpPr>
              <p:cNvPr id="37" name="矩形 36"/>
              <p:cNvSpPr/>
              <p:nvPr/>
            </p:nvSpPr>
            <p:spPr>
              <a:xfrm>
                <a:off x="11060665" y="1718566"/>
                <a:ext cx="936000" cy="151947"/>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b="1" dirty="0">
                    <a:solidFill>
                      <a:srgbClr val="FFFFFF"/>
                    </a:solidFill>
                    <a:latin typeface="Arial" panose="020B0604020202020204"/>
                    <a:ea typeface="微软雅黑" panose="020B0503020204020204" pitchFamily="34" charset="-122"/>
                  </a:rPr>
                  <a:t>附加</a:t>
                </a:r>
                <a:r>
                  <a:rPr lang="zh-CN" altLang="en-US" sz="1200" b="1" dirty="0" smtClean="0">
                    <a:solidFill>
                      <a:srgbClr val="FFFFFF"/>
                    </a:solidFill>
                    <a:latin typeface="Arial" panose="020B0604020202020204"/>
                    <a:ea typeface="微软雅黑" panose="020B0503020204020204" pitchFamily="34" charset="-122"/>
                  </a:rPr>
                  <a:t>标准</a:t>
                </a:r>
                <a:endParaRPr lang="zh-CN" altLang="en-US" sz="1200" b="1" dirty="0">
                  <a:solidFill>
                    <a:srgbClr val="FFFFFF"/>
                  </a:solidFill>
                  <a:latin typeface="Arial" panose="020B0604020202020204"/>
                  <a:ea typeface="微软雅黑" panose="020B0503020204020204" pitchFamily="34" charset="-122"/>
                </a:endParaRPr>
              </a:p>
            </p:txBody>
          </p:sp>
        </p:grpSp>
      </p:grpSp>
    </p:spTree>
    <p:extLst>
      <p:ext uri="{BB962C8B-B14F-4D97-AF65-F5344CB8AC3E}">
        <p14:creationId xmlns:p14="http://schemas.microsoft.com/office/powerpoint/2010/main" val="1364138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p:spPr>
        <p:txBody>
          <a:bodyPr wrap="square" rtlCol="0">
            <a:spAutoFit/>
          </a:bodyPr>
          <a:lstStyle/>
          <a:p>
            <a:r>
              <a:rPr lang="zh-CN" altLang="en-US" dirty="0"/>
              <a:t>数据治理总体目标</a:t>
            </a:r>
          </a:p>
        </p:txBody>
      </p:sp>
      <p:sp>
        <p:nvSpPr>
          <p:cNvPr id="33" name="矩形 32"/>
          <p:cNvSpPr/>
          <p:nvPr/>
        </p:nvSpPr>
        <p:spPr>
          <a:xfrm>
            <a:off x="2298402" y="1932274"/>
            <a:ext cx="8718846" cy="994021"/>
          </a:xfrm>
          <a:prstGeom prst="rect">
            <a:avLst/>
          </a:prstGeom>
          <a:solidFill>
            <a:srgbClr val="55ADDD"/>
          </a:solidFill>
        </p:spPr>
        <p:txBody>
          <a:bodyPr wrap="square" lIns="144000" rIns="144000" anchor="ctr">
            <a:noAutofit/>
          </a:bodyPr>
          <a:lstStyle/>
          <a:p>
            <a:r>
              <a:rPr lang="zh-CN" altLang="en-US" sz="1500" dirty="0" smtClean="0">
                <a:solidFill>
                  <a:srgbClr val="FFFFFF">
                    <a:lumMod val="95000"/>
                  </a:srgbClr>
                </a:solidFill>
                <a:latin typeface="微软雅黑" panose="020B0503020204020204" pitchFamily="34" charset="-122"/>
                <a:ea typeface="微软雅黑" panose="020B0503020204020204" pitchFamily="34" charset="-122"/>
              </a:rPr>
              <a:t>构建企业的</a:t>
            </a:r>
            <a:r>
              <a:rPr lang="zh-CN" altLang="en-US" sz="1500" b="1" dirty="0">
                <a:solidFill>
                  <a:srgbClr val="FFFFFF">
                    <a:lumMod val="95000"/>
                  </a:srgbClr>
                </a:solidFill>
                <a:latin typeface="微软雅黑" panose="020B0503020204020204" pitchFamily="34" charset="-122"/>
                <a:ea typeface="微软雅黑" panose="020B0503020204020204" pitchFamily="34" charset="-122"/>
              </a:rPr>
              <a:t>数据管理体系</a:t>
            </a:r>
            <a:r>
              <a:rPr lang="zh-CN" altLang="en-US" sz="1500" dirty="0">
                <a:solidFill>
                  <a:srgbClr val="FFFFFF">
                    <a:lumMod val="95000"/>
                  </a:srgbClr>
                </a:solidFill>
                <a:latin typeface="微软雅黑" panose="020B0503020204020204" pitchFamily="34" charset="-122"/>
                <a:ea typeface="微软雅黑" panose="020B0503020204020204" pitchFamily="34" charset="-122"/>
              </a:rPr>
              <a:t>，大力开展</a:t>
            </a:r>
            <a:r>
              <a:rPr lang="zh-CN" altLang="en-US" sz="1500" b="1" dirty="0">
                <a:solidFill>
                  <a:srgbClr val="FFFFFF">
                    <a:lumMod val="95000"/>
                  </a:srgbClr>
                </a:solidFill>
                <a:latin typeface="微软雅黑" panose="020B0503020204020204" pitchFamily="34" charset="-122"/>
                <a:ea typeface="微软雅黑" panose="020B0503020204020204" pitchFamily="34" charset="-122"/>
              </a:rPr>
              <a:t>数据治理</a:t>
            </a:r>
            <a:r>
              <a:rPr lang="zh-CN" altLang="en-US" sz="1500" dirty="0">
                <a:solidFill>
                  <a:srgbClr val="FFFFFF">
                    <a:lumMod val="95000"/>
                  </a:srgbClr>
                </a:solidFill>
                <a:latin typeface="微软雅黑" panose="020B0503020204020204" pitchFamily="34" charset="-122"/>
                <a:ea typeface="微软雅黑" panose="020B0503020204020204" pitchFamily="34" charset="-122"/>
              </a:rPr>
              <a:t>工作，推动全公司</a:t>
            </a:r>
            <a:r>
              <a:rPr lang="zh-CN" altLang="en-US" sz="1500" b="1" dirty="0">
                <a:solidFill>
                  <a:srgbClr val="FFFFFF">
                    <a:lumMod val="95000"/>
                  </a:srgbClr>
                </a:solidFill>
                <a:latin typeface="微软雅黑" panose="020B0503020204020204" pitchFamily="34" charset="-122"/>
                <a:ea typeface="微软雅黑" panose="020B0503020204020204" pitchFamily="34" charset="-122"/>
              </a:rPr>
              <a:t>数据资产</a:t>
            </a:r>
            <a:r>
              <a:rPr lang="zh-CN" altLang="en-US" sz="1500" dirty="0">
                <a:solidFill>
                  <a:srgbClr val="FFFFFF">
                    <a:lumMod val="95000"/>
                  </a:srgbClr>
                </a:solidFill>
                <a:latin typeface="微软雅黑" panose="020B0503020204020204" pitchFamily="34" charset="-122"/>
                <a:ea typeface="微软雅黑" panose="020B0503020204020204" pitchFamily="34" charset="-122"/>
              </a:rPr>
              <a:t>的</a:t>
            </a:r>
            <a:r>
              <a:rPr lang="zh-CN" altLang="en-US" sz="1500" b="1" dirty="0">
                <a:solidFill>
                  <a:srgbClr val="1368B3"/>
                </a:solidFill>
                <a:latin typeface="微软雅黑" panose="020B0503020204020204" pitchFamily="34" charset="-122"/>
                <a:ea typeface="微软雅黑" panose="020B0503020204020204" pitchFamily="34" charset="-122"/>
              </a:rPr>
              <a:t>标准统一</a:t>
            </a:r>
            <a:r>
              <a:rPr lang="zh-CN" altLang="en-US" sz="1500" dirty="0">
                <a:solidFill>
                  <a:srgbClr val="1368B3"/>
                </a:solidFill>
                <a:latin typeface="微软雅黑" panose="020B0503020204020204" pitchFamily="34" charset="-122"/>
                <a:ea typeface="微软雅黑" panose="020B0503020204020204" pitchFamily="34" charset="-122"/>
              </a:rPr>
              <a:t>、</a:t>
            </a:r>
            <a:r>
              <a:rPr lang="zh-CN" altLang="en-US" sz="1500" b="1" dirty="0">
                <a:solidFill>
                  <a:srgbClr val="1368B3"/>
                </a:solidFill>
                <a:latin typeface="微软雅黑" panose="020B0503020204020204" pitchFamily="34" charset="-122"/>
                <a:ea typeface="微软雅黑" panose="020B0503020204020204" pitchFamily="34" charset="-122"/>
              </a:rPr>
              <a:t>质量提升</a:t>
            </a:r>
            <a:r>
              <a:rPr lang="zh-CN" altLang="en-US" sz="1500" dirty="0">
                <a:solidFill>
                  <a:srgbClr val="1368B3"/>
                </a:solidFill>
                <a:latin typeface="微软雅黑" panose="020B0503020204020204" pitchFamily="34" charset="-122"/>
                <a:ea typeface="微软雅黑" panose="020B0503020204020204" pitchFamily="34" charset="-122"/>
              </a:rPr>
              <a:t>、</a:t>
            </a:r>
            <a:r>
              <a:rPr lang="zh-CN" altLang="en-US" sz="1500" b="1" dirty="0">
                <a:solidFill>
                  <a:srgbClr val="1368B3"/>
                </a:solidFill>
                <a:latin typeface="微软雅黑" panose="020B0503020204020204" pitchFamily="34" charset="-122"/>
                <a:ea typeface="微软雅黑" panose="020B0503020204020204" pitchFamily="34" charset="-122"/>
              </a:rPr>
              <a:t>资源共享</a:t>
            </a:r>
            <a:r>
              <a:rPr lang="zh-CN" altLang="en-US" sz="1500" dirty="0">
                <a:solidFill>
                  <a:srgbClr val="1368B3"/>
                </a:solidFill>
                <a:latin typeface="微软雅黑" panose="020B0503020204020204" pitchFamily="34" charset="-122"/>
                <a:ea typeface="微软雅黑" panose="020B0503020204020204" pitchFamily="34" charset="-122"/>
              </a:rPr>
              <a:t>、</a:t>
            </a:r>
            <a:r>
              <a:rPr lang="zh-CN" altLang="en-US" sz="1500" b="1" dirty="0">
                <a:solidFill>
                  <a:srgbClr val="1368B3"/>
                </a:solidFill>
                <a:latin typeface="微软雅黑" panose="020B0503020204020204" pitchFamily="34" charset="-122"/>
                <a:ea typeface="微软雅黑" panose="020B0503020204020204" pitchFamily="34" charset="-122"/>
              </a:rPr>
              <a:t>安全可控</a:t>
            </a:r>
            <a:r>
              <a:rPr lang="zh-CN" altLang="en-US" sz="1500" dirty="0">
                <a:solidFill>
                  <a:srgbClr val="FFFFFF">
                    <a:lumMod val="95000"/>
                  </a:srgbClr>
                </a:solidFill>
                <a:latin typeface="微软雅黑" panose="020B0503020204020204" pitchFamily="34" charset="-122"/>
                <a:ea typeface="微软雅黑" panose="020B0503020204020204" pitchFamily="34" charset="-122"/>
              </a:rPr>
              <a:t>，</a:t>
            </a:r>
            <a:r>
              <a:rPr lang="zh-CN" altLang="en-US" sz="1500" dirty="0" smtClean="0">
                <a:solidFill>
                  <a:srgbClr val="FFFFFF">
                    <a:lumMod val="95000"/>
                  </a:srgbClr>
                </a:solidFill>
                <a:latin typeface="微软雅黑" panose="020B0503020204020204" pitchFamily="34" charset="-122"/>
                <a:ea typeface="微软雅黑" panose="020B0503020204020204" pitchFamily="34" charset="-122"/>
              </a:rPr>
              <a:t>为企业的</a:t>
            </a:r>
            <a:r>
              <a:rPr lang="zh-CN" altLang="en-US" sz="1500" dirty="0">
                <a:solidFill>
                  <a:srgbClr val="FFFFFF">
                    <a:lumMod val="95000"/>
                  </a:srgbClr>
                </a:solidFill>
                <a:latin typeface="微软雅黑" panose="020B0503020204020204" pitchFamily="34" charset="-122"/>
                <a:ea typeface="微软雅黑" panose="020B0503020204020204" pitchFamily="34" charset="-122"/>
              </a:rPr>
              <a:t>数据中台建设</a:t>
            </a:r>
            <a:r>
              <a:rPr lang="zh-CN" altLang="en-US" sz="1500" dirty="0">
                <a:solidFill>
                  <a:srgbClr val="1368B3"/>
                </a:solidFill>
                <a:latin typeface="微软雅黑" panose="020B0503020204020204" pitchFamily="34" charset="-122"/>
                <a:ea typeface="微软雅黑" panose="020B0503020204020204" pitchFamily="34" charset="-122"/>
              </a:rPr>
              <a:t>提质增效、信息安全、支撑管控、业务协同</a:t>
            </a:r>
            <a:r>
              <a:rPr lang="zh-CN" altLang="en-US" sz="1500" dirty="0">
                <a:solidFill>
                  <a:srgbClr val="FFFFFF">
                    <a:lumMod val="95000"/>
                  </a:srgbClr>
                </a:solidFill>
                <a:latin typeface="微软雅黑" panose="020B0503020204020204" pitchFamily="34" charset="-122"/>
                <a:ea typeface="微软雅黑" panose="020B0503020204020204" pitchFamily="34" charset="-122"/>
              </a:rPr>
              <a:t>提供数据基础和技术保障，提升和挖掘</a:t>
            </a:r>
            <a:r>
              <a:rPr lang="zh-CN" altLang="en-US" sz="1500" b="1" dirty="0">
                <a:solidFill>
                  <a:srgbClr val="1368B3"/>
                </a:solidFill>
                <a:latin typeface="微软雅黑" panose="020B0503020204020204" pitchFamily="34" charset="-122"/>
                <a:ea typeface="微软雅黑" panose="020B0503020204020204" pitchFamily="34" charset="-122"/>
              </a:rPr>
              <a:t>数据价值</a:t>
            </a:r>
            <a:r>
              <a:rPr lang="zh-CN" altLang="en-US" sz="1500" dirty="0">
                <a:solidFill>
                  <a:srgbClr val="FFFFFF">
                    <a:lumMod val="95000"/>
                  </a:srgbClr>
                </a:solidFill>
                <a:latin typeface="微软雅黑" panose="020B0503020204020204" pitchFamily="34" charset="-122"/>
                <a:ea typeface="微软雅黑" panose="020B0503020204020204" pitchFamily="34" charset="-122"/>
              </a:rPr>
              <a:t>，促进</a:t>
            </a:r>
            <a:r>
              <a:rPr lang="zh-CN" altLang="en-US" sz="1500" dirty="0">
                <a:solidFill>
                  <a:srgbClr val="1368B3"/>
                </a:solidFill>
                <a:latin typeface="微软雅黑" panose="020B0503020204020204" pitchFamily="34" charset="-122"/>
                <a:ea typeface="微软雅黑" panose="020B0503020204020204" pitchFamily="34" charset="-122"/>
              </a:rPr>
              <a:t>创新引领</a:t>
            </a:r>
            <a:r>
              <a:rPr lang="zh-CN" altLang="en-US" sz="1500" dirty="0">
                <a:solidFill>
                  <a:srgbClr val="FFFFFF">
                    <a:lumMod val="95000"/>
                  </a:srgbClr>
                </a:solidFill>
                <a:latin typeface="微软雅黑" panose="020B0503020204020204" pitchFamily="34" charset="-122"/>
                <a:ea typeface="微软雅黑" panose="020B0503020204020204" pitchFamily="34" charset="-122"/>
              </a:rPr>
              <a:t>，助力数字化转型。</a:t>
            </a:r>
          </a:p>
        </p:txBody>
      </p:sp>
      <p:sp>
        <p:nvSpPr>
          <p:cNvPr id="34" name="等腰三角形 33"/>
          <p:cNvSpPr/>
          <p:nvPr/>
        </p:nvSpPr>
        <p:spPr>
          <a:xfrm>
            <a:off x="2298403" y="857855"/>
            <a:ext cx="8718844" cy="994021"/>
          </a:xfrm>
          <a:prstGeom prst="triangle">
            <a:avLst/>
          </a:prstGeom>
          <a:solidFill>
            <a:srgbClr val="1F74AD"/>
          </a:solidFill>
          <a:ln w="12700" cap="flat" cmpd="sng" algn="ctr">
            <a:noFill/>
            <a:prstDash val="solid"/>
            <a:miter lim="800000"/>
          </a:ln>
          <a:effectLst/>
        </p:spPr>
        <p:txBody>
          <a:bodyPr wrap="none" bIns="216000" anchor="ctr">
            <a:noAutofit/>
          </a:bodyPr>
          <a:lstStyle/>
          <a:p>
            <a:pPr algn="ctr">
              <a:defRPr/>
            </a:pPr>
            <a:r>
              <a:rPr lang="zh-CN" altLang="en-US" b="1" kern="0" dirty="0">
                <a:solidFill>
                  <a:prstClr val="white"/>
                </a:solidFill>
                <a:latin typeface="微软雅黑" panose="020B0503020204020204" pitchFamily="34" charset="-122"/>
                <a:ea typeface="微软雅黑" panose="020B0503020204020204" pitchFamily="34" charset="-122"/>
              </a:rPr>
              <a:t>提升数据管理基础，</a:t>
            </a:r>
            <a:endParaRPr lang="en-US" altLang="zh-CN" b="1" kern="0" dirty="0">
              <a:solidFill>
                <a:prstClr val="white"/>
              </a:solidFill>
              <a:latin typeface="微软雅黑" panose="020B0503020204020204" pitchFamily="34" charset="-122"/>
              <a:ea typeface="微软雅黑" panose="020B0503020204020204" pitchFamily="34" charset="-122"/>
            </a:endParaRPr>
          </a:p>
          <a:p>
            <a:pPr algn="ctr">
              <a:defRPr/>
            </a:pPr>
            <a:r>
              <a:rPr lang="zh-CN" altLang="en-US" b="1" kern="0" dirty="0">
                <a:solidFill>
                  <a:prstClr val="white"/>
                </a:solidFill>
                <a:latin typeface="微软雅黑" panose="020B0503020204020204" pitchFamily="34" charset="-122"/>
                <a:ea typeface="微软雅黑" panose="020B0503020204020204" pitchFamily="34" charset="-122"/>
              </a:rPr>
              <a:t>夯实</a:t>
            </a:r>
            <a:r>
              <a:rPr lang="zh-CN" altLang="en-US" b="1" kern="0" dirty="0" smtClean="0">
                <a:solidFill>
                  <a:prstClr val="white"/>
                </a:solidFill>
                <a:latin typeface="微软雅黑" panose="020B0503020204020204" pitchFamily="34" charset="-122"/>
                <a:ea typeface="微软雅黑" panose="020B0503020204020204" pitchFamily="34" charset="-122"/>
              </a:rPr>
              <a:t>数据</a:t>
            </a:r>
            <a:r>
              <a:rPr lang="zh-CN" altLang="en-US" b="1" kern="0" dirty="0">
                <a:solidFill>
                  <a:prstClr val="white"/>
                </a:solidFill>
                <a:latin typeface="微软雅黑" panose="020B0503020204020204" pitchFamily="34" charset="-122"/>
                <a:ea typeface="微软雅黑" panose="020B0503020204020204" pitchFamily="34" charset="-122"/>
              </a:rPr>
              <a:t>中台</a:t>
            </a:r>
            <a:r>
              <a:rPr lang="zh-CN" altLang="en-US" b="1" kern="0" dirty="0" smtClean="0">
                <a:solidFill>
                  <a:prstClr val="white"/>
                </a:solidFill>
                <a:latin typeface="微软雅黑" panose="020B0503020204020204" pitchFamily="34" charset="-122"/>
                <a:ea typeface="微软雅黑" panose="020B0503020204020204" pitchFamily="34" charset="-122"/>
              </a:rPr>
              <a:t>，</a:t>
            </a:r>
            <a:r>
              <a:rPr lang="zh-CN" altLang="en-US" b="1" kern="0" dirty="0">
                <a:solidFill>
                  <a:prstClr val="white"/>
                </a:solidFill>
                <a:latin typeface="微软雅黑" panose="020B0503020204020204" pitchFamily="34" charset="-122"/>
                <a:ea typeface="微软雅黑" panose="020B0503020204020204" pitchFamily="34" charset="-122"/>
              </a:rPr>
              <a:t>助力公司数字化转型</a:t>
            </a:r>
          </a:p>
        </p:txBody>
      </p:sp>
      <p:sp>
        <p:nvSpPr>
          <p:cNvPr id="35" name="矩形 34"/>
          <p:cNvSpPr/>
          <p:nvPr/>
        </p:nvSpPr>
        <p:spPr>
          <a:xfrm>
            <a:off x="836006" y="1262956"/>
            <a:ext cx="649537" cy="369332"/>
          </a:xfrm>
          <a:prstGeom prst="rect">
            <a:avLst/>
          </a:prstGeom>
        </p:spPr>
        <p:txBody>
          <a:bodyPr wrap="none">
            <a:spAutoFit/>
          </a:bodyPr>
          <a:lstStyle/>
          <a:p>
            <a:r>
              <a:rPr lang="zh-CN" altLang="en-US" b="1" dirty="0">
                <a:solidFill>
                  <a:prstClr val="black"/>
                </a:solidFill>
                <a:latin typeface="微软雅黑" panose="020B0503020204020204" pitchFamily="34" charset="-122"/>
                <a:ea typeface="微软雅黑" panose="020B0503020204020204" pitchFamily="34" charset="-122"/>
              </a:rPr>
              <a:t>愿景</a:t>
            </a:r>
          </a:p>
        </p:txBody>
      </p:sp>
      <p:sp>
        <p:nvSpPr>
          <p:cNvPr id="36" name="矩形 35"/>
          <p:cNvSpPr/>
          <p:nvPr/>
        </p:nvSpPr>
        <p:spPr>
          <a:xfrm>
            <a:off x="836005" y="2217973"/>
            <a:ext cx="649537" cy="369332"/>
          </a:xfrm>
          <a:prstGeom prst="rect">
            <a:avLst/>
          </a:prstGeom>
        </p:spPr>
        <p:txBody>
          <a:bodyPr wrap="none">
            <a:spAutoFit/>
          </a:bodyPr>
          <a:lstStyle/>
          <a:p>
            <a:r>
              <a:rPr lang="zh-CN" altLang="en-US" b="1" dirty="0">
                <a:solidFill>
                  <a:prstClr val="black"/>
                </a:solidFill>
                <a:latin typeface="微软雅黑" panose="020B0503020204020204" pitchFamily="34" charset="-122"/>
                <a:ea typeface="微软雅黑" panose="020B0503020204020204" pitchFamily="34" charset="-122"/>
              </a:rPr>
              <a:t>目标</a:t>
            </a:r>
          </a:p>
        </p:txBody>
      </p:sp>
      <p:sp>
        <p:nvSpPr>
          <p:cNvPr id="37" name="矩形 36"/>
          <p:cNvSpPr/>
          <p:nvPr/>
        </p:nvSpPr>
        <p:spPr>
          <a:xfrm>
            <a:off x="603569" y="3830858"/>
            <a:ext cx="1114408" cy="369332"/>
          </a:xfrm>
          <a:prstGeom prst="rect">
            <a:avLst/>
          </a:prstGeom>
        </p:spPr>
        <p:txBody>
          <a:bodyPr wrap="none">
            <a:spAutoFit/>
          </a:bodyPr>
          <a:lstStyle/>
          <a:p>
            <a:r>
              <a:rPr lang="zh-CN" altLang="en-US" b="1" dirty="0">
                <a:solidFill>
                  <a:prstClr val="black"/>
                </a:solidFill>
                <a:latin typeface="微软雅黑" panose="020B0503020204020204" pitchFamily="34" charset="-122"/>
                <a:ea typeface="微软雅黑" panose="020B0503020204020204" pitchFamily="34" charset="-122"/>
              </a:rPr>
              <a:t>主要措施</a:t>
            </a:r>
          </a:p>
        </p:txBody>
      </p:sp>
      <p:sp>
        <p:nvSpPr>
          <p:cNvPr id="38" name="矩形 37"/>
          <p:cNvSpPr/>
          <p:nvPr>
            <p:custDataLst>
              <p:tags r:id="rId1"/>
            </p:custDataLst>
          </p:nvPr>
        </p:nvSpPr>
        <p:spPr bwMode="auto">
          <a:xfrm>
            <a:off x="4509872" y="3025263"/>
            <a:ext cx="2084435" cy="282783"/>
          </a:xfrm>
          <a:prstGeom prst="rect">
            <a:avLst/>
          </a:prstGeom>
          <a:solidFill>
            <a:srgbClr val="1F74AD"/>
          </a:solidFill>
          <a:ln>
            <a:noFill/>
          </a:ln>
          <a:effectLst/>
        </p:spPr>
        <p:txBody>
          <a:bodyPr lIns="26670" tIns="15240" rIns="26670" bIns="15240" spcCol="1270" anchor="ctr"/>
          <a:lstStyle/>
          <a:p>
            <a:pPr algn="ctr" defTabSz="167005">
              <a:lnSpc>
                <a:spcPct val="90000"/>
              </a:lnSpc>
              <a:spcAft>
                <a:spcPct val="35000"/>
              </a:spcAft>
              <a:defRPr/>
            </a:pPr>
            <a:r>
              <a:rPr lang="zh-CN" altLang="en-US" sz="1600" b="1" kern="0" spc="600" dirty="0">
                <a:solidFill>
                  <a:srgbClr val="FFFFFF"/>
                </a:solidFill>
                <a:latin typeface="微软雅黑" panose="020B0503020204020204" pitchFamily="34" charset="-122"/>
                <a:ea typeface="微软雅黑" panose="020B0503020204020204" pitchFamily="34" charset="-122"/>
              </a:rPr>
              <a:t>提升数据价值</a:t>
            </a:r>
          </a:p>
        </p:txBody>
      </p:sp>
      <p:sp>
        <p:nvSpPr>
          <p:cNvPr id="39" name="矩形 38"/>
          <p:cNvSpPr/>
          <p:nvPr>
            <p:custDataLst>
              <p:tags r:id="rId2"/>
            </p:custDataLst>
          </p:nvPr>
        </p:nvSpPr>
        <p:spPr bwMode="auto">
          <a:xfrm>
            <a:off x="6721343" y="3025261"/>
            <a:ext cx="2084435" cy="282783"/>
          </a:xfrm>
          <a:prstGeom prst="rect">
            <a:avLst/>
          </a:prstGeom>
          <a:solidFill>
            <a:srgbClr val="1F74AD"/>
          </a:solidFill>
          <a:ln>
            <a:noFill/>
          </a:ln>
          <a:effectLst/>
        </p:spPr>
        <p:txBody>
          <a:bodyPr lIns="26670" tIns="15240" rIns="26670" bIns="15240" spcCol="1270" anchor="ctr"/>
          <a:lstStyle/>
          <a:p>
            <a:pPr algn="ctr" defTabSz="167005">
              <a:lnSpc>
                <a:spcPct val="90000"/>
              </a:lnSpc>
              <a:spcAft>
                <a:spcPct val="35000"/>
              </a:spcAft>
            </a:pPr>
            <a:r>
              <a:rPr lang="zh-CN" altLang="en-US" sz="1600" b="1" kern="0" spc="600" dirty="0">
                <a:solidFill>
                  <a:srgbClr val="FFFFFF"/>
                </a:solidFill>
                <a:latin typeface="微软雅黑" panose="020B0503020204020204" pitchFamily="34" charset="-122"/>
                <a:ea typeface="微软雅黑" panose="020B0503020204020204" pitchFamily="34" charset="-122"/>
              </a:rPr>
              <a:t>保障安全可控</a:t>
            </a:r>
          </a:p>
        </p:txBody>
      </p:sp>
      <p:sp>
        <p:nvSpPr>
          <p:cNvPr id="40" name="矩形 39"/>
          <p:cNvSpPr/>
          <p:nvPr>
            <p:custDataLst>
              <p:tags r:id="rId3"/>
            </p:custDataLst>
          </p:nvPr>
        </p:nvSpPr>
        <p:spPr bwMode="auto">
          <a:xfrm>
            <a:off x="8932812" y="3025262"/>
            <a:ext cx="2084435" cy="282783"/>
          </a:xfrm>
          <a:prstGeom prst="rect">
            <a:avLst/>
          </a:prstGeom>
          <a:solidFill>
            <a:srgbClr val="1F74AD"/>
          </a:solidFill>
          <a:ln>
            <a:noFill/>
          </a:ln>
          <a:effectLst/>
        </p:spPr>
        <p:txBody>
          <a:bodyPr lIns="26670" tIns="15240" rIns="26670" bIns="15240" spcCol="1270" anchor="ctr"/>
          <a:lstStyle/>
          <a:p>
            <a:pPr algn="ctr" defTabSz="167005">
              <a:lnSpc>
                <a:spcPct val="90000"/>
              </a:lnSpc>
              <a:spcAft>
                <a:spcPct val="35000"/>
              </a:spcAft>
            </a:pPr>
            <a:r>
              <a:rPr lang="zh-CN" altLang="en-US" sz="1600" b="1" kern="0" spc="600" dirty="0">
                <a:solidFill>
                  <a:srgbClr val="FFFFFF"/>
                </a:solidFill>
                <a:latin typeface="微软雅黑" panose="020B0503020204020204" pitchFamily="34" charset="-122"/>
                <a:ea typeface="微软雅黑" panose="020B0503020204020204" pitchFamily="34" charset="-122"/>
              </a:rPr>
              <a:t>加强技术能力</a:t>
            </a:r>
          </a:p>
        </p:txBody>
      </p:sp>
      <p:sp>
        <p:nvSpPr>
          <p:cNvPr id="41" name="矩形 40"/>
          <p:cNvSpPr/>
          <p:nvPr>
            <p:custDataLst>
              <p:tags r:id="rId4"/>
            </p:custDataLst>
          </p:nvPr>
        </p:nvSpPr>
        <p:spPr bwMode="auto">
          <a:xfrm>
            <a:off x="2298403" y="3025264"/>
            <a:ext cx="2084435" cy="282783"/>
          </a:xfrm>
          <a:prstGeom prst="rect">
            <a:avLst/>
          </a:prstGeom>
          <a:solidFill>
            <a:srgbClr val="1F74AD"/>
          </a:solidFill>
          <a:ln>
            <a:noFill/>
          </a:ln>
          <a:effectLst/>
        </p:spPr>
        <p:txBody>
          <a:bodyPr lIns="26670" tIns="15240" rIns="26670" bIns="15240" spcCol="1270" anchor="ctr"/>
          <a:lstStyle/>
          <a:p>
            <a:pPr algn="ctr" defTabSz="167005">
              <a:lnSpc>
                <a:spcPct val="90000"/>
              </a:lnSpc>
              <a:spcAft>
                <a:spcPct val="35000"/>
              </a:spcAft>
            </a:pPr>
            <a:r>
              <a:rPr lang="zh-CN" altLang="en-US" sz="1600" b="1" kern="0" spc="600" dirty="0">
                <a:solidFill>
                  <a:srgbClr val="FFFFFF"/>
                </a:solidFill>
                <a:latin typeface="微软雅黑" panose="020B0503020204020204" pitchFamily="34" charset="-122"/>
                <a:ea typeface="微软雅黑" panose="020B0503020204020204" pitchFamily="34" charset="-122"/>
              </a:rPr>
              <a:t>规范数据生产</a:t>
            </a:r>
          </a:p>
        </p:txBody>
      </p:sp>
      <p:sp>
        <p:nvSpPr>
          <p:cNvPr id="42" name="矩形 41"/>
          <p:cNvSpPr/>
          <p:nvPr>
            <p:custDataLst>
              <p:tags r:id="rId5"/>
            </p:custDataLst>
          </p:nvPr>
        </p:nvSpPr>
        <p:spPr bwMode="auto">
          <a:xfrm>
            <a:off x="2298402" y="3308044"/>
            <a:ext cx="2084434" cy="1755251"/>
          </a:xfrm>
          <a:prstGeom prst="rect">
            <a:avLst/>
          </a:prstGeom>
          <a:solidFill>
            <a:srgbClr val="AFC9E8"/>
          </a:solidFill>
          <a:ln>
            <a:noFill/>
          </a:ln>
          <a:effectLst/>
        </p:spPr>
        <p:txBody>
          <a:bodyPr lIns="72000" tIns="54000" rIns="72000" bIns="54000" spcCol="1270"/>
          <a:lstStyle/>
          <a:p>
            <a:pPr marL="171450" indent="-171450" fontAlgn="base">
              <a:spcBef>
                <a:spcPct val="0"/>
              </a:spcBef>
              <a:spcAft>
                <a:spcPts val="300"/>
              </a:spcAft>
              <a:buFont typeface="Wingdings" panose="05000000000000000000" pitchFamily="2" charset="2"/>
              <a:buChar char="ü"/>
              <a:defRPr/>
            </a:pPr>
            <a:r>
              <a:rPr lang="zh-CN" altLang="en-US" sz="1200" b="1"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标准体系公司贯通</a:t>
            </a:r>
            <a:r>
              <a:rPr lang="zh-CN" altLang="en-US" sz="1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为数据“生产</a:t>
            </a:r>
            <a:r>
              <a:rPr lang="en-US" altLang="zh-CN" sz="1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加工</a:t>
            </a:r>
            <a:r>
              <a:rPr lang="en-US" altLang="zh-CN" sz="1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使用”全生命周期提供标准化管理</a:t>
            </a:r>
            <a:endParaRPr lang="en-US" altLang="zh-CN" sz="1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171450" indent="-171450" fontAlgn="base">
              <a:spcBef>
                <a:spcPct val="0"/>
              </a:spcBef>
              <a:spcAft>
                <a:spcPts val="300"/>
              </a:spcAft>
              <a:buFont typeface="Wingdings" panose="05000000000000000000" pitchFamily="2" charset="2"/>
              <a:buChar char="ü"/>
              <a:defRPr/>
            </a:pPr>
            <a:r>
              <a:rPr lang="zh-CN" altLang="en-US" sz="1200" b="1"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数据质量全程提升</a:t>
            </a:r>
            <a:r>
              <a:rPr lang="zh-CN" altLang="en-US" sz="1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，提升生产经营各环节数据质量，支撑经营管理效率改进</a:t>
            </a:r>
          </a:p>
        </p:txBody>
      </p:sp>
      <p:sp>
        <p:nvSpPr>
          <p:cNvPr id="43" name="矩形 42"/>
          <p:cNvSpPr/>
          <p:nvPr>
            <p:custDataLst>
              <p:tags r:id="rId6"/>
            </p:custDataLst>
          </p:nvPr>
        </p:nvSpPr>
        <p:spPr bwMode="auto">
          <a:xfrm>
            <a:off x="4509873" y="3308045"/>
            <a:ext cx="2084434" cy="1755250"/>
          </a:xfrm>
          <a:prstGeom prst="rect">
            <a:avLst/>
          </a:prstGeom>
          <a:solidFill>
            <a:srgbClr val="AFC9E8"/>
          </a:solidFill>
          <a:ln>
            <a:noFill/>
          </a:ln>
          <a:effectLst/>
        </p:spPr>
        <p:txBody>
          <a:bodyPr lIns="72000" tIns="54000" rIns="72000" bIns="54000" spcCol="1270"/>
          <a:lstStyle/>
          <a:p>
            <a:pPr marL="171450" lvl="1" indent="-171450" defTabSz="466725">
              <a:spcAft>
                <a:spcPts val="300"/>
              </a:spcAft>
              <a:buFont typeface="Wingdings" panose="05000000000000000000" pitchFamily="2" charset="2"/>
              <a:buChar char="ü"/>
              <a:defRPr/>
            </a:pPr>
            <a:r>
              <a:rPr lang="zh-CN" altLang="en-US" sz="1200" b="1" kern="0" dirty="0">
                <a:solidFill>
                  <a:srgbClr val="000000"/>
                </a:solidFill>
                <a:latin typeface="微软雅黑" panose="020B0503020204020204" pitchFamily="34" charset="-122"/>
                <a:ea typeface="微软雅黑" panose="020B0503020204020204" pitchFamily="34" charset="-122"/>
              </a:rPr>
              <a:t>摸清数据资产家底</a:t>
            </a:r>
            <a:r>
              <a:rPr lang="zh-CN" altLang="en-US" sz="1200" kern="0" dirty="0">
                <a:solidFill>
                  <a:srgbClr val="000000"/>
                </a:solidFill>
                <a:latin typeface="微软雅黑" panose="020B0503020204020204" pitchFamily="34" charset="-122"/>
                <a:ea typeface="微软雅黑" panose="020B0503020204020204" pitchFamily="34" charset="-122"/>
              </a:rPr>
              <a:t>，促进规范化、标准化、可视化，合规实现共享化、服务化</a:t>
            </a:r>
            <a:endParaRPr lang="en-US" altLang="zh-CN" sz="1200" kern="0" dirty="0">
              <a:solidFill>
                <a:srgbClr val="000000"/>
              </a:solidFill>
              <a:latin typeface="微软雅黑" panose="020B0503020204020204" pitchFamily="34" charset="-122"/>
              <a:ea typeface="微软雅黑" panose="020B0503020204020204" pitchFamily="34" charset="-122"/>
            </a:endParaRPr>
          </a:p>
          <a:p>
            <a:pPr marL="171450" lvl="1" indent="-171450" defTabSz="466725">
              <a:spcAft>
                <a:spcPts val="300"/>
              </a:spcAft>
              <a:buFont typeface="Wingdings" panose="05000000000000000000" pitchFamily="2" charset="2"/>
              <a:buChar char="ü"/>
              <a:defRPr/>
            </a:pPr>
            <a:r>
              <a:rPr lang="zh-CN" altLang="en-US" sz="1200" b="1" kern="0" dirty="0">
                <a:solidFill>
                  <a:srgbClr val="000000"/>
                </a:solidFill>
                <a:latin typeface="微软雅黑" panose="020B0503020204020204" pitchFamily="34" charset="-122"/>
                <a:ea typeface="微软雅黑" panose="020B0503020204020204" pitchFamily="34" charset="-122"/>
              </a:rPr>
              <a:t>数据利用自动化服务化</a:t>
            </a:r>
            <a:r>
              <a:rPr lang="zh-CN" altLang="en-US" sz="1200" kern="0" dirty="0">
                <a:solidFill>
                  <a:srgbClr val="000000"/>
                </a:solidFill>
                <a:latin typeface="微软雅黑" panose="020B0503020204020204" pitchFamily="34" charset="-122"/>
                <a:ea typeface="微软雅黑" panose="020B0503020204020204" pitchFamily="34" charset="-122"/>
              </a:rPr>
              <a:t>，实现专业领域报表自动化，提升数据分析和利用能力</a:t>
            </a:r>
          </a:p>
        </p:txBody>
      </p:sp>
      <p:sp>
        <p:nvSpPr>
          <p:cNvPr id="44" name="矩形 43"/>
          <p:cNvSpPr/>
          <p:nvPr>
            <p:custDataLst>
              <p:tags r:id="rId7"/>
            </p:custDataLst>
          </p:nvPr>
        </p:nvSpPr>
        <p:spPr bwMode="auto">
          <a:xfrm>
            <a:off x="6719664" y="3308044"/>
            <a:ext cx="2084434" cy="1755251"/>
          </a:xfrm>
          <a:prstGeom prst="rect">
            <a:avLst/>
          </a:prstGeom>
          <a:solidFill>
            <a:srgbClr val="AFC9E8"/>
          </a:solidFill>
          <a:ln>
            <a:noFill/>
          </a:ln>
          <a:effectLst/>
        </p:spPr>
        <p:txBody>
          <a:bodyPr lIns="72000" tIns="54000" rIns="72000" bIns="54000" spcCol="1270"/>
          <a:lstStyle/>
          <a:p>
            <a:pPr marL="171450" lvl="1" indent="-171450" defTabSz="466725">
              <a:spcAft>
                <a:spcPts val="300"/>
              </a:spcAft>
              <a:buFont typeface="Wingdings" panose="05000000000000000000" pitchFamily="2" charset="2"/>
              <a:buChar char="ü"/>
              <a:defRPr/>
            </a:pPr>
            <a:r>
              <a:rPr lang="zh-CN" altLang="en-US" sz="1200" b="1" kern="0" dirty="0">
                <a:solidFill>
                  <a:srgbClr val="000000"/>
                </a:solidFill>
                <a:latin typeface="微软雅黑" panose="020B0503020204020204" pitchFamily="34" charset="-122"/>
                <a:ea typeface="微软雅黑" panose="020B0503020204020204" pitchFamily="34" charset="-122"/>
              </a:rPr>
              <a:t>推进安全分级管理</a:t>
            </a:r>
            <a:r>
              <a:rPr lang="zh-CN" altLang="en-US" sz="1200" kern="0" dirty="0">
                <a:solidFill>
                  <a:srgbClr val="000000"/>
                </a:solidFill>
                <a:latin typeface="微软雅黑" panose="020B0503020204020204" pitchFamily="34" charset="-122"/>
                <a:ea typeface="微软雅黑" panose="020B0503020204020204" pitchFamily="34" charset="-122"/>
              </a:rPr>
              <a:t>，建立数据的分级分类管理规则</a:t>
            </a:r>
            <a:endParaRPr lang="en-US" altLang="zh-CN" sz="1200" kern="0" dirty="0">
              <a:solidFill>
                <a:srgbClr val="000000"/>
              </a:solidFill>
              <a:latin typeface="微软雅黑" panose="020B0503020204020204" pitchFamily="34" charset="-122"/>
              <a:ea typeface="微软雅黑" panose="020B0503020204020204" pitchFamily="34" charset="-122"/>
            </a:endParaRPr>
          </a:p>
          <a:p>
            <a:pPr marL="171450" lvl="1" indent="-171450" defTabSz="466725">
              <a:spcAft>
                <a:spcPts val="300"/>
              </a:spcAft>
              <a:buFont typeface="Wingdings" panose="05000000000000000000" pitchFamily="2" charset="2"/>
              <a:buChar char="ü"/>
              <a:defRPr/>
            </a:pPr>
            <a:r>
              <a:rPr lang="zh-CN" altLang="en-US" sz="1200" b="1" kern="0" dirty="0">
                <a:solidFill>
                  <a:srgbClr val="000000"/>
                </a:solidFill>
                <a:latin typeface="微软雅黑" panose="020B0503020204020204" pitchFamily="34" charset="-122"/>
                <a:ea typeface="微软雅黑" panose="020B0503020204020204" pitchFamily="34" charset="-122"/>
              </a:rPr>
              <a:t>强化安全技术保障</a:t>
            </a:r>
            <a:r>
              <a:rPr lang="zh-CN" altLang="en-US" sz="1200" kern="0" dirty="0">
                <a:solidFill>
                  <a:srgbClr val="000000"/>
                </a:solidFill>
                <a:latin typeface="微软雅黑" panose="020B0503020204020204" pitchFamily="34" charset="-122"/>
                <a:ea typeface="微软雅黑" panose="020B0503020204020204" pitchFamily="34" charset="-122"/>
              </a:rPr>
              <a:t>，实施数据安全加固工具</a:t>
            </a:r>
            <a:endParaRPr lang="en-US" altLang="zh-CN" sz="1200" kern="0" dirty="0">
              <a:solidFill>
                <a:srgbClr val="000000"/>
              </a:solidFill>
              <a:latin typeface="微软雅黑" panose="020B0503020204020204" pitchFamily="34" charset="-122"/>
              <a:ea typeface="微软雅黑" panose="020B0503020204020204" pitchFamily="34" charset="-122"/>
            </a:endParaRPr>
          </a:p>
          <a:p>
            <a:pPr marL="171450" lvl="1" indent="-171450" defTabSz="466725">
              <a:spcAft>
                <a:spcPts val="300"/>
              </a:spcAft>
              <a:buFont typeface="Wingdings" panose="05000000000000000000" pitchFamily="2" charset="2"/>
              <a:buChar char="ü"/>
              <a:defRPr/>
            </a:pPr>
            <a:endParaRPr lang="en-US" altLang="zh-CN" sz="1200" kern="0" dirty="0">
              <a:solidFill>
                <a:srgbClr val="000000"/>
              </a:solidFill>
              <a:latin typeface="微软雅黑" panose="020B0503020204020204" pitchFamily="34" charset="-122"/>
              <a:ea typeface="微软雅黑" panose="020B0503020204020204" pitchFamily="34" charset="-122"/>
            </a:endParaRPr>
          </a:p>
        </p:txBody>
      </p:sp>
      <p:sp>
        <p:nvSpPr>
          <p:cNvPr id="45" name="矩形 44"/>
          <p:cNvSpPr/>
          <p:nvPr>
            <p:custDataLst>
              <p:tags r:id="rId8"/>
            </p:custDataLst>
          </p:nvPr>
        </p:nvSpPr>
        <p:spPr bwMode="auto">
          <a:xfrm>
            <a:off x="8932813" y="3308046"/>
            <a:ext cx="2084434" cy="1755250"/>
          </a:xfrm>
          <a:prstGeom prst="rect">
            <a:avLst/>
          </a:prstGeom>
          <a:solidFill>
            <a:srgbClr val="AFC9E8"/>
          </a:solidFill>
          <a:ln>
            <a:noFill/>
          </a:ln>
          <a:effectLst/>
        </p:spPr>
        <p:txBody>
          <a:bodyPr lIns="72000" tIns="54000" rIns="72000" bIns="54000" spcCol="1270"/>
          <a:lstStyle/>
          <a:p>
            <a:pPr marL="171450" indent="-171450">
              <a:spcAft>
                <a:spcPts val="300"/>
              </a:spcAft>
              <a:buFont typeface="Wingdings" panose="05000000000000000000" pitchFamily="2" charset="2"/>
              <a:buChar char="ü"/>
              <a:defRPr/>
            </a:pPr>
            <a:r>
              <a:rPr lang="zh-CN" altLang="en-US" sz="1200" b="1" kern="0" dirty="0">
                <a:solidFill>
                  <a:srgbClr val="000000"/>
                </a:solidFill>
                <a:latin typeface="微软雅黑" panose="020B0503020204020204" pitchFamily="34" charset="-122"/>
                <a:ea typeface="微软雅黑" panose="020B0503020204020204" pitchFamily="34" charset="-122"/>
              </a:rPr>
              <a:t>建设数据资产管理平台</a:t>
            </a:r>
            <a:r>
              <a:rPr lang="zh-CN" altLang="en-US" sz="1200" kern="0" dirty="0">
                <a:solidFill>
                  <a:srgbClr val="000000"/>
                </a:solidFill>
                <a:latin typeface="微软雅黑" panose="020B0503020204020204" pitchFamily="34" charset="-122"/>
                <a:ea typeface="微软雅黑" panose="020B0503020204020204" pitchFamily="34" charset="-122"/>
              </a:rPr>
              <a:t>，支撑数据标准、质量、共享等领域线上化</a:t>
            </a:r>
            <a:endParaRPr lang="en-US" altLang="zh-CN" sz="1200" kern="0" dirty="0">
              <a:solidFill>
                <a:srgbClr val="000000"/>
              </a:solidFill>
              <a:latin typeface="微软雅黑" panose="020B0503020204020204" pitchFamily="34" charset="-122"/>
              <a:ea typeface="微软雅黑" panose="020B0503020204020204" pitchFamily="34" charset="-122"/>
            </a:endParaRPr>
          </a:p>
          <a:p>
            <a:pPr marL="171450" indent="-171450">
              <a:spcAft>
                <a:spcPts val="300"/>
              </a:spcAft>
              <a:buFont typeface="Wingdings" panose="05000000000000000000" pitchFamily="2" charset="2"/>
              <a:buChar char="ü"/>
              <a:defRPr/>
            </a:pPr>
            <a:r>
              <a:rPr lang="zh-CN" altLang="en-US" sz="1200" b="1" kern="0" dirty="0">
                <a:solidFill>
                  <a:srgbClr val="000000"/>
                </a:solidFill>
                <a:latin typeface="微软雅黑" panose="020B0503020204020204" pitchFamily="34" charset="-122"/>
                <a:ea typeface="微软雅黑" panose="020B0503020204020204" pitchFamily="34" charset="-122"/>
              </a:rPr>
              <a:t>加强自主技术能力</a:t>
            </a:r>
            <a:r>
              <a:rPr lang="zh-CN" altLang="en-US" sz="1200" kern="0" dirty="0">
                <a:solidFill>
                  <a:srgbClr val="000000"/>
                </a:solidFill>
                <a:latin typeface="微软雅黑" panose="020B0503020204020204" pitchFamily="34" charset="-122"/>
                <a:ea typeface="微软雅黑" panose="020B0503020204020204" pitchFamily="34" charset="-122"/>
              </a:rPr>
              <a:t>，掌握大数据、数据分析及人工智能等技术</a:t>
            </a:r>
          </a:p>
        </p:txBody>
      </p:sp>
      <p:sp>
        <p:nvSpPr>
          <p:cNvPr id="46" name="矩形 45"/>
          <p:cNvSpPr/>
          <p:nvPr/>
        </p:nvSpPr>
        <p:spPr>
          <a:xfrm>
            <a:off x="603569" y="5308769"/>
            <a:ext cx="1114408" cy="369332"/>
          </a:xfrm>
          <a:prstGeom prst="rect">
            <a:avLst/>
          </a:prstGeom>
        </p:spPr>
        <p:txBody>
          <a:bodyPr wrap="none">
            <a:spAutoFit/>
          </a:bodyPr>
          <a:lstStyle/>
          <a:p>
            <a:r>
              <a:rPr lang="zh-CN" altLang="en-US" b="1" dirty="0">
                <a:solidFill>
                  <a:prstClr val="black"/>
                </a:solidFill>
                <a:latin typeface="微软雅黑" panose="020B0503020204020204" pitchFamily="34" charset="-122"/>
                <a:ea typeface="微软雅黑" panose="020B0503020204020204" pitchFamily="34" charset="-122"/>
              </a:rPr>
              <a:t>管理手段</a:t>
            </a:r>
          </a:p>
        </p:txBody>
      </p:sp>
      <p:sp>
        <p:nvSpPr>
          <p:cNvPr id="47" name="矩形 46"/>
          <p:cNvSpPr/>
          <p:nvPr/>
        </p:nvSpPr>
        <p:spPr>
          <a:xfrm>
            <a:off x="603569" y="6060319"/>
            <a:ext cx="1114408" cy="369332"/>
          </a:xfrm>
          <a:prstGeom prst="rect">
            <a:avLst/>
          </a:prstGeom>
        </p:spPr>
        <p:txBody>
          <a:bodyPr wrap="none">
            <a:spAutoFit/>
          </a:bodyPr>
          <a:lstStyle/>
          <a:p>
            <a:r>
              <a:rPr lang="zh-CN" altLang="en-US" b="1" dirty="0">
                <a:solidFill>
                  <a:prstClr val="black"/>
                </a:solidFill>
                <a:latin typeface="微软雅黑" panose="020B0503020204020204" pitchFamily="34" charset="-122"/>
                <a:ea typeface="微软雅黑" panose="020B0503020204020204" pitchFamily="34" charset="-122"/>
              </a:rPr>
              <a:t>保障措施</a:t>
            </a:r>
          </a:p>
        </p:txBody>
      </p:sp>
      <p:grpSp>
        <p:nvGrpSpPr>
          <p:cNvPr id="48" name="组合 47"/>
          <p:cNvGrpSpPr/>
          <p:nvPr/>
        </p:nvGrpSpPr>
        <p:grpSpPr>
          <a:xfrm>
            <a:off x="2298401" y="5982097"/>
            <a:ext cx="8718846" cy="447554"/>
            <a:chOff x="2137457" y="6094036"/>
            <a:chExt cx="8868215" cy="447554"/>
          </a:xfrm>
        </p:grpSpPr>
        <p:sp>
          <p:nvSpPr>
            <p:cNvPr id="49" name="AutoShape 7"/>
            <p:cNvSpPr>
              <a:spLocks noChangeArrowheads="1"/>
            </p:cNvSpPr>
            <p:nvPr>
              <p:custDataLst>
                <p:tags r:id="rId18"/>
              </p:custDataLst>
            </p:nvPr>
          </p:nvSpPr>
          <p:spPr bwMode="auto">
            <a:xfrm>
              <a:off x="4377655" y="6094880"/>
              <a:ext cx="2145383" cy="446710"/>
            </a:xfrm>
            <a:prstGeom prst="rect">
              <a:avLst/>
            </a:prstGeom>
            <a:solidFill>
              <a:srgbClr val="3498DB"/>
            </a:solidFill>
            <a:ln w="6350" cap="flat" cmpd="sng" algn="ctr">
              <a:noFill/>
              <a:prstDash val="solid"/>
              <a:miter lim="800000"/>
            </a:ln>
            <a:effectLst/>
          </p:spPr>
          <p:txBody>
            <a:bodyPr lIns="45720" tIns="36000" rIns="45720" anchor="ctr"/>
            <a:lstStyle>
              <a:lvl1pPr>
                <a:defRPr sz="1400">
                  <a:solidFill>
                    <a:schemeClr val="tx1"/>
                  </a:solidFill>
                  <a:latin typeface="Arial" panose="020B0604020202020204" pitchFamily="34" charset="0"/>
                  <a:ea typeface="微软雅黑" panose="020B0503020204020204" pitchFamily="34" charset="-122"/>
                </a:defRPr>
              </a:lvl1pPr>
              <a:lvl2pPr marL="742950" indent="-285750">
                <a:defRPr sz="1400">
                  <a:solidFill>
                    <a:schemeClr val="tx1"/>
                  </a:solidFill>
                  <a:latin typeface="Arial" panose="020B0604020202020204" pitchFamily="34" charset="0"/>
                  <a:ea typeface="微软雅黑" panose="020B0503020204020204" pitchFamily="34" charset="-122"/>
                </a:defRPr>
              </a:lvl2pPr>
              <a:lvl3pPr marL="1143000" indent="-228600">
                <a:defRPr sz="1400">
                  <a:solidFill>
                    <a:schemeClr val="tx1"/>
                  </a:solidFill>
                  <a:latin typeface="Arial" panose="020B0604020202020204" pitchFamily="34" charset="0"/>
                  <a:ea typeface="微软雅黑" panose="020B0503020204020204" pitchFamily="34" charset="-122"/>
                </a:defRPr>
              </a:lvl3pPr>
              <a:lvl4pPr marL="1600200" indent="-228600">
                <a:defRPr sz="1400">
                  <a:solidFill>
                    <a:schemeClr val="tx1"/>
                  </a:solidFill>
                  <a:latin typeface="Arial" panose="020B0604020202020204" pitchFamily="34" charset="0"/>
                  <a:ea typeface="微软雅黑" panose="020B0503020204020204" pitchFamily="34" charset="-122"/>
                </a:defRPr>
              </a:lvl4pPr>
              <a:lvl5pPr marL="2057400" indent="-228600">
                <a:defRPr sz="1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9pPr>
            </a:lstStyle>
            <a:p>
              <a:pPr algn="ctr">
                <a:lnSpc>
                  <a:spcPts val="1500"/>
                </a:lnSpc>
                <a:buSzPct val="80000"/>
                <a:defRPr/>
              </a:pPr>
              <a:r>
                <a:rPr lang="zh-CN" altLang="en-US" sz="1600" kern="0" dirty="0">
                  <a:solidFill>
                    <a:srgbClr val="FFFFFF"/>
                  </a:solidFill>
                  <a:latin typeface="微软雅黑" panose="020B0503020204020204" pitchFamily="34" charset="-122"/>
                </a:rPr>
                <a:t>政策</a:t>
              </a:r>
            </a:p>
          </p:txBody>
        </p:sp>
        <p:sp>
          <p:nvSpPr>
            <p:cNvPr id="50" name="AutoShape 5"/>
            <p:cNvSpPr>
              <a:spLocks noChangeArrowheads="1"/>
            </p:cNvSpPr>
            <p:nvPr>
              <p:custDataLst>
                <p:tags r:id="rId19"/>
              </p:custDataLst>
            </p:nvPr>
          </p:nvSpPr>
          <p:spPr bwMode="auto">
            <a:xfrm>
              <a:off x="8857754" y="6094036"/>
              <a:ext cx="2147918" cy="446710"/>
            </a:xfrm>
            <a:prstGeom prst="rect">
              <a:avLst/>
            </a:prstGeom>
            <a:solidFill>
              <a:srgbClr val="3498DB"/>
            </a:solidFill>
            <a:ln w="6350" cap="flat" cmpd="sng" algn="ctr">
              <a:noFill/>
              <a:prstDash val="solid"/>
              <a:miter lim="800000"/>
            </a:ln>
            <a:effectLst/>
          </p:spPr>
          <p:txBody>
            <a:bodyPr lIns="45720" tIns="36000" rIns="45720" anchor="ctr"/>
            <a:lstStyle>
              <a:lvl1pPr>
                <a:defRPr sz="1400">
                  <a:solidFill>
                    <a:schemeClr val="tx1"/>
                  </a:solidFill>
                  <a:latin typeface="Arial" panose="020B0604020202020204" pitchFamily="34" charset="0"/>
                  <a:ea typeface="微软雅黑" panose="020B0503020204020204" pitchFamily="34" charset="-122"/>
                </a:defRPr>
              </a:lvl1pPr>
              <a:lvl2pPr marL="742950" indent="-285750">
                <a:defRPr sz="1400">
                  <a:solidFill>
                    <a:schemeClr val="tx1"/>
                  </a:solidFill>
                  <a:latin typeface="Arial" panose="020B0604020202020204" pitchFamily="34" charset="0"/>
                  <a:ea typeface="微软雅黑" panose="020B0503020204020204" pitchFamily="34" charset="-122"/>
                </a:defRPr>
              </a:lvl2pPr>
              <a:lvl3pPr marL="1143000" indent="-228600">
                <a:defRPr sz="1400">
                  <a:solidFill>
                    <a:schemeClr val="tx1"/>
                  </a:solidFill>
                  <a:latin typeface="Arial" panose="020B0604020202020204" pitchFamily="34" charset="0"/>
                  <a:ea typeface="微软雅黑" panose="020B0503020204020204" pitchFamily="34" charset="-122"/>
                </a:defRPr>
              </a:lvl3pPr>
              <a:lvl4pPr marL="1600200" indent="-228600">
                <a:defRPr sz="1400">
                  <a:solidFill>
                    <a:schemeClr val="tx1"/>
                  </a:solidFill>
                  <a:latin typeface="Arial" panose="020B0604020202020204" pitchFamily="34" charset="0"/>
                  <a:ea typeface="微软雅黑" panose="020B0503020204020204" pitchFamily="34" charset="-122"/>
                </a:defRPr>
              </a:lvl4pPr>
              <a:lvl5pPr marL="2057400" indent="-228600">
                <a:defRPr sz="1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9pPr>
            </a:lstStyle>
            <a:p>
              <a:pPr algn="ctr">
                <a:lnSpc>
                  <a:spcPts val="1500"/>
                </a:lnSpc>
                <a:buSzPct val="80000"/>
                <a:defRPr/>
              </a:pPr>
              <a:r>
                <a:rPr lang="zh-CN" altLang="en-US" sz="1600" kern="0" dirty="0">
                  <a:solidFill>
                    <a:srgbClr val="FFFFFF"/>
                  </a:solidFill>
                  <a:latin typeface="微软雅黑" panose="020B0503020204020204" pitchFamily="34" charset="-122"/>
                </a:rPr>
                <a:t>技术</a:t>
              </a:r>
            </a:p>
          </p:txBody>
        </p:sp>
        <p:sp>
          <p:nvSpPr>
            <p:cNvPr id="51" name="AutoShape 6"/>
            <p:cNvSpPr>
              <a:spLocks noChangeArrowheads="1"/>
            </p:cNvSpPr>
            <p:nvPr>
              <p:custDataLst>
                <p:tags r:id="rId20"/>
              </p:custDataLst>
            </p:nvPr>
          </p:nvSpPr>
          <p:spPr bwMode="auto">
            <a:xfrm>
              <a:off x="6625454" y="6094375"/>
              <a:ext cx="2147918" cy="446907"/>
            </a:xfrm>
            <a:prstGeom prst="rect">
              <a:avLst/>
            </a:prstGeom>
            <a:solidFill>
              <a:srgbClr val="3498DB"/>
            </a:solidFill>
            <a:ln w="6350" cap="flat" cmpd="sng" algn="ctr">
              <a:noFill/>
              <a:prstDash val="solid"/>
              <a:miter lim="800000"/>
            </a:ln>
            <a:effectLst/>
          </p:spPr>
          <p:txBody>
            <a:bodyPr lIns="45720" tIns="36000" rIns="45720" anchor="ctr"/>
            <a:lstStyle>
              <a:lvl1pPr>
                <a:defRPr sz="1400">
                  <a:solidFill>
                    <a:schemeClr val="tx1"/>
                  </a:solidFill>
                  <a:latin typeface="Arial" panose="020B0604020202020204" pitchFamily="34" charset="0"/>
                  <a:ea typeface="微软雅黑" panose="020B0503020204020204" pitchFamily="34" charset="-122"/>
                </a:defRPr>
              </a:lvl1pPr>
              <a:lvl2pPr marL="742950" indent="-285750">
                <a:defRPr sz="1400">
                  <a:solidFill>
                    <a:schemeClr val="tx1"/>
                  </a:solidFill>
                  <a:latin typeface="Arial" panose="020B0604020202020204" pitchFamily="34" charset="0"/>
                  <a:ea typeface="微软雅黑" panose="020B0503020204020204" pitchFamily="34" charset="-122"/>
                </a:defRPr>
              </a:lvl2pPr>
              <a:lvl3pPr marL="1143000" indent="-228600">
                <a:defRPr sz="1400">
                  <a:solidFill>
                    <a:schemeClr val="tx1"/>
                  </a:solidFill>
                  <a:latin typeface="Arial" panose="020B0604020202020204" pitchFamily="34" charset="0"/>
                  <a:ea typeface="微软雅黑" panose="020B0503020204020204" pitchFamily="34" charset="-122"/>
                </a:defRPr>
              </a:lvl3pPr>
              <a:lvl4pPr marL="1600200" indent="-228600">
                <a:defRPr sz="1400">
                  <a:solidFill>
                    <a:schemeClr val="tx1"/>
                  </a:solidFill>
                  <a:latin typeface="Arial" panose="020B0604020202020204" pitchFamily="34" charset="0"/>
                  <a:ea typeface="微软雅黑" panose="020B0503020204020204" pitchFamily="34" charset="-122"/>
                </a:defRPr>
              </a:lvl4pPr>
              <a:lvl5pPr marL="2057400" indent="-228600">
                <a:defRPr sz="1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9pPr>
            </a:lstStyle>
            <a:p>
              <a:pPr algn="ctr">
                <a:lnSpc>
                  <a:spcPts val="1500"/>
                </a:lnSpc>
                <a:buSzPct val="80000"/>
                <a:defRPr/>
              </a:pPr>
              <a:r>
                <a:rPr lang="zh-CN" altLang="en-US" sz="1600" kern="0" dirty="0">
                  <a:solidFill>
                    <a:srgbClr val="FFFFFF"/>
                  </a:solidFill>
                  <a:latin typeface="微软雅黑" panose="020B0503020204020204" pitchFamily="34" charset="-122"/>
                  <a:cs typeface="Arial Unicode MS" panose="020B0604020202020204" pitchFamily="34" charset="-122"/>
                </a:rPr>
                <a:t>流程</a:t>
              </a:r>
            </a:p>
          </p:txBody>
        </p:sp>
        <p:sp>
          <p:nvSpPr>
            <p:cNvPr id="52" name="AutoShape 7"/>
            <p:cNvSpPr>
              <a:spLocks noChangeArrowheads="1"/>
            </p:cNvSpPr>
            <p:nvPr>
              <p:custDataLst>
                <p:tags r:id="rId21"/>
              </p:custDataLst>
            </p:nvPr>
          </p:nvSpPr>
          <p:spPr bwMode="auto">
            <a:xfrm>
              <a:off x="2137457" y="6094880"/>
              <a:ext cx="2150450" cy="446710"/>
            </a:xfrm>
            <a:prstGeom prst="rect">
              <a:avLst/>
            </a:prstGeom>
            <a:solidFill>
              <a:srgbClr val="3498DB"/>
            </a:solidFill>
            <a:ln w="6350" cap="flat" cmpd="sng" algn="ctr">
              <a:noFill/>
              <a:prstDash val="solid"/>
              <a:miter lim="800000"/>
            </a:ln>
            <a:effectLst/>
          </p:spPr>
          <p:txBody>
            <a:bodyPr lIns="45720" tIns="36000" rIns="45720" anchor="ctr"/>
            <a:lstStyle>
              <a:lvl1pPr>
                <a:defRPr sz="1400">
                  <a:solidFill>
                    <a:schemeClr val="tx1"/>
                  </a:solidFill>
                  <a:latin typeface="Arial" panose="020B0604020202020204" pitchFamily="34" charset="0"/>
                  <a:ea typeface="微软雅黑" panose="020B0503020204020204" pitchFamily="34" charset="-122"/>
                </a:defRPr>
              </a:lvl1pPr>
              <a:lvl2pPr marL="742950" indent="-285750">
                <a:defRPr sz="1400">
                  <a:solidFill>
                    <a:schemeClr val="tx1"/>
                  </a:solidFill>
                  <a:latin typeface="Arial" panose="020B0604020202020204" pitchFamily="34" charset="0"/>
                  <a:ea typeface="微软雅黑" panose="020B0503020204020204" pitchFamily="34" charset="-122"/>
                </a:defRPr>
              </a:lvl2pPr>
              <a:lvl3pPr marL="1143000" indent="-228600">
                <a:defRPr sz="1400">
                  <a:solidFill>
                    <a:schemeClr val="tx1"/>
                  </a:solidFill>
                  <a:latin typeface="Arial" panose="020B0604020202020204" pitchFamily="34" charset="0"/>
                  <a:ea typeface="微软雅黑" panose="020B0503020204020204" pitchFamily="34" charset="-122"/>
                </a:defRPr>
              </a:lvl3pPr>
              <a:lvl4pPr marL="1600200" indent="-228600">
                <a:defRPr sz="1400">
                  <a:solidFill>
                    <a:schemeClr val="tx1"/>
                  </a:solidFill>
                  <a:latin typeface="Arial" panose="020B0604020202020204" pitchFamily="34" charset="0"/>
                  <a:ea typeface="微软雅黑" panose="020B0503020204020204" pitchFamily="34" charset="-122"/>
                </a:defRPr>
              </a:lvl4pPr>
              <a:lvl5pPr marL="2057400" indent="-228600">
                <a:defRPr sz="1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9pPr>
            </a:lstStyle>
            <a:p>
              <a:pPr algn="ctr">
                <a:lnSpc>
                  <a:spcPts val="1500"/>
                </a:lnSpc>
                <a:buSzPct val="80000"/>
                <a:buFont typeface="Marlett" pitchFamily="2" charset="2"/>
                <a:buNone/>
                <a:defRPr/>
              </a:pPr>
              <a:r>
                <a:rPr lang="zh-CN" altLang="en-US" sz="1600" kern="0" dirty="0">
                  <a:solidFill>
                    <a:srgbClr val="FFFFFF"/>
                  </a:solidFill>
                  <a:latin typeface="微软雅黑" panose="020B0503020204020204" pitchFamily="34" charset="-122"/>
                  <a:cs typeface="Arial Unicode MS" panose="020B0604020202020204" pitchFamily="34" charset="-122"/>
                </a:rPr>
                <a:t>组织</a:t>
              </a:r>
            </a:p>
          </p:txBody>
        </p:sp>
      </p:grpSp>
      <p:grpSp>
        <p:nvGrpSpPr>
          <p:cNvPr id="53" name="组合 52"/>
          <p:cNvGrpSpPr/>
          <p:nvPr/>
        </p:nvGrpSpPr>
        <p:grpSpPr>
          <a:xfrm rot="16200000">
            <a:off x="6302789" y="1168885"/>
            <a:ext cx="710072" cy="8718846"/>
            <a:chOff x="7160095" y="5073542"/>
            <a:chExt cx="1712575" cy="2106462"/>
          </a:xfrm>
        </p:grpSpPr>
        <p:sp>
          <p:nvSpPr>
            <p:cNvPr id="54" name="AutoShape 9"/>
            <p:cNvSpPr>
              <a:spLocks noChangeArrowheads="1"/>
            </p:cNvSpPr>
            <p:nvPr>
              <p:custDataLst>
                <p:tags r:id="rId9"/>
              </p:custDataLst>
            </p:nvPr>
          </p:nvSpPr>
          <p:spPr bwMode="auto">
            <a:xfrm>
              <a:off x="7160095" y="6718816"/>
              <a:ext cx="1712575" cy="214500"/>
            </a:xfrm>
            <a:prstGeom prst="rect">
              <a:avLst/>
            </a:prstGeom>
            <a:solidFill>
              <a:srgbClr val="AFC9E8"/>
            </a:solidFill>
            <a:ln w="12700" cap="flat" cmpd="sng" algn="ctr">
              <a:noFill/>
              <a:prstDash val="solid"/>
              <a:miter lim="800000"/>
            </a:ln>
            <a:effectLst/>
          </p:spPr>
          <p:txBody>
            <a:bodyPr vert="eaVert" wrap="square" anchor="ctr"/>
            <a:lstStyle/>
            <a:p>
              <a:pPr algn="ctr">
                <a:buSzPct val="80000"/>
                <a:defRPr/>
              </a:pPr>
              <a:r>
                <a:rPr lang="zh-CN" altLang="en-US" sz="1400" kern="0" dirty="0">
                  <a:solidFill>
                    <a:srgbClr val="000000"/>
                  </a:solidFill>
                  <a:latin typeface="微软雅黑" panose="020B0503020204020204" pitchFamily="34" charset="-122"/>
                  <a:ea typeface="微软雅黑" panose="020B0503020204020204" pitchFamily="34" charset="-122"/>
                </a:rPr>
                <a:t>数据生命周期管理</a:t>
              </a:r>
            </a:p>
          </p:txBody>
        </p:sp>
        <p:sp>
          <p:nvSpPr>
            <p:cNvPr id="55" name="AutoShape 12"/>
            <p:cNvSpPr>
              <a:spLocks noChangeArrowheads="1"/>
            </p:cNvSpPr>
            <p:nvPr>
              <p:custDataLst>
                <p:tags r:id="rId10"/>
              </p:custDataLst>
            </p:nvPr>
          </p:nvSpPr>
          <p:spPr bwMode="auto">
            <a:xfrm>
              <a:off x="7160095" y="5547053"/>
              <a:ext cx="1712575" cy="214500"/>
            </a:xfrm>
            <a:prstGeom prst="rect">
              <a:avLst/>
            </a:prstGeom>
            <a:solidFill>
              <a:srgbClr val="AFC9E8"/>
            </a:solidFill>
            <a:ln w="12700" cap="flat" cmpd="sng" algn="ctr">
              <a:noFill/>
              <a:prstDash val="solid"/>
              <a:miter lim="800000"/>
            </a:ln>
            <a:effectLst/>
          </p:spPr>
          <p:txBody>
            <a:bodyPr vert="eaVert" wrap="square" anchor="ctr"/>
            <a:lstStyle>
              <a:lvl1pPr>
                <a:defRPr sz="1400">
                  <a:solidFill>
                    <a:schemeClr val="tx1"/>
                  </a:solidFill>
                  <a:latin typeface="Arial" panose="020B0604020202020204" pitchFamily="34" charset="0"/>
                  <a:ea typeface="微软雅黑" panose="020B0503020204020204" pitchFamily="34" charset="-122"/>
                </a:defRPr>
              </a:lvl1pPr>
              <a:lvl2pPr marL="742950" indent="-285750">
                <a:defRPr sz="1400">
                  <a:solidFill>
                    <a:schemeClr val="tx1"/>
                  </a:solidFill>
                  <a:latin typeface="Arial" panose="020B0604020202020204" pitchFamily="34" charset="0"/>
                  <a:ea typeface="微软雅黑" panose="020B0503020204020204" pitchFamily="34" charset="-122"/>
                </a:defRPr>
              </a:lvl2pPr>
              <a:lvl3pPr marL="1143000" indent="-228600">
                <a:defRPr sz="1400">
                  <a:solidFill>
                    <a:schemeClr val="tx1"/>
                  </a:solidFill>
                  <a:latin typeface="Arial" panose="020B0604020202020204" pitchFamily="34" charset="0"/>
                  <a:ea typeface="微软雅黑" panose="020B0503020204020204" pitchFamily="34" charset="-122"/>
                </a:defRPr>
              </a:lvl3pPr>
              <a:lvl4pPr marL="1600200" indent="-228600">
                <a:defRPr sz="1400">
                  <a:solidFill>
                    <a:schemeClr val="tx1"/>
                  </a:solidFill>
                  <a:latin typeface="Arial" panose="020B0604020202020204" pitchFamily="34" charset="0"/>
                  <a:ea typeface="微软雅黑" panose="020B0503020204020204" pitchFamily="34" charset="-122"/>
                </a:defRPr>
              </a:lvl4pPr>
              <a:lvl5pPr marL="2057400" indent="-228600">
                <a:defRPr sz="1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9pPr>
            </a:lstStyle>
            <a:p>
              <a:pPr algn="ctr">
                <a:buSzPct val="80000"/>
                <a:defRPr/>
              </a:pPr>
              <a:r>
                <a:rPr lang="zh-CN" altLang="en-US" kern="0" dirty="0">
                  <a:solidFill>
                    <a:srgbClr val="000000"/>
                  </a:solidFill>
                  <a:latin typeface="微软雅黑" panose="020B0503020204020204" pitchFamily="34" charset="-122"/>
                </a:rPr>
                <a:t>数据标准管理</a:t>
              </a:r>
            </a:p>
          </p:txBody>
        </p:sp>
        <p:sp>
          <p:nvSpPr>
            <p:cNvPr id="56" name="AutoShape 11"/>
            <p:cNvSpPr>
              <a:spLocks noChangeArrowheads="1"/>
            </p:cNvSpPr>
            <p:nvPr>
              <p:custDataLst>
                <p:tags r:id="rId11"/>
              </p:custDataLst>
            </p:nvPr>
          </p:nvSpPr>
          <p:spPr bwMode="auto">
            <a:xfrm>
              <a:off x="7160095" y="5785169"/>
              <a:ext cx="1712575" cy="214500"/>
            </a:xfrm>
            <a:prstGeom prst="rect">
              <a:avLst/>
            </a:prstGeom>
            <a:solidFill>
              <a:srgbClr val="AFC9E8"/>
            </a:solidFill>
            <a:ln w="12700" cap="flat" cmpd="sng" algn="ctr">
              <a:noFill/>
              <a:prstDash val="solid"/>
              <a:miter lim="800000"/>
            </a:ln>
            <a:effectLst/>
          </p:spPr>
          <p:txBody>
            <a:bodyPr vert="eaVert" wrap="square" anchor="ctr"/>
            <a:lstStyle>
              <a:lvl1pPr>
                <a:defRPr sz="1400">
                  <a:solidFill>
                    <a:schemeClr val="tx1"/>
                  </a:solidFill>
                  <a:latin typeface="Arial" panose="020B0604020202020204" pitchFamily="34" charset="0"/>
                  <a:ea typeface="微软雅黑" panose="020B0503020204020204" pitchFamily="34" charset="-122"/>
                </a:defRPr>
              </a:lvl1pPr>
              <a:lvl2pPr marL="742950" indent="-285750">
                <a:defRPr sz="1400">
                  <a:solidFill>
                    <a:schemeClr val="tx1"/>
                  </a:solidFill>
                  <a:latin typeface="Arial" panose="020B0604020202020204" pitchFamily="34" charset="0"/>
                  <a:ea typeface="微软雅黑" panose="020B0503020204020204" pitchFamily="34" charset="-122"/>
                </a:defRPr>
              </a:lvl2pPr>
              <a:lvl3pPr marL="1143000" indent="-228600">
                <a:defRPr sz="1400">
                  <a:solidFill>
                    <a:schemeClr val="tx1"/>
                  </a:solidFill>
                  <a:latin typeface="Arial" panose="020B0604020202020204" pitchFamily="34" charset="0"/>
                  <a:ea typeface="微软雅黑" panose="020B0503020204020204" pitchFamily="34" charset="-122"/>
                </a:defRPr>
              </a:lvl3pPr>
              <a:lvl4pPr marL="1600200" indent="-228600">
                <a:defRPr sz="1400">
                  <a:solidFill>
                    <a:schemeClr val="tx1"/>
                  </a:solidFill>
                  <a:latin typeface="Arial" panose="020B0604020202020204" pitchFamily="34" charset="0"/>
                  <a:ea typeface="微软雅黑" panose="020B0503020204020204" pitchFamily="34" charset="-122"/>
                </a:defRPr>
              </a:lvl4pPr>
              <a:lvl5pPr marL="2057400" indent="-228600">
                <a:defRPr sz="1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9pPr>
            </a:lstStyle>
            <a:p>
              <a:pPr algn="ctr">
                <a:buSzPct val="80000"/>
                <a:defRPr/>
              </a:pPr>
              <a:r>
                <a:rPr lang="zh-CN" altLang="en-US" kern="0" dirty="0">
                  <a:solidFill>
                    <a:srgbClr val="000000"/>
                  </a:solidFill>
                  <a:latin typeface="微软雅黑" panose="020B0503020204020204" pitchFamily="34" charset="-122"/>
                </a:rPr>
                <a:t>数据质量管理</a:t>
              </a:r>
            </a:p>
          </p:txBody>
        </p:sp>
        <p:sp>
          <p:nvSpPr>
            <p:cNvPr id="57" name="AutoShape 11"/>
            <p:cNvSpPr>
              <a:spLocks noChangeArrowheads="1"/>
            </p:cNvSpPr>
            <p:nvPr>
              <p:custDataLst>
                <p:tags r:id="rId12"/>
              </p:custDataLst>
            </p:nvPr>
          </p:nvSpPr>
          <p:spPr bwMode="auto">
            <a:xfrm>
              <a:off x="7160095" y="5316912"/>
              <a:ext cx="1712575" cy="214500"/>
            </a:xfrm>
            <a:prstGeom prst="rect">
              <a:avLst/>
            </a:prstGeom>
            <a:solidFill>
              <a:srgbClr val="AFC9E8"/>
            </a:solidFill>
            <a:ln w="12700" cap="flat" cmpd="sng" algn="ctr">
              <a:noFill/>
              <a:prstDash val="solid"/>
              <a:miter lim="800000"/>
            </a:ln>
            <a:effectLst/>
          </p:spPr>
          <p:txBody>
            <a:bodyPr vert="eaVert" wrap="square" anchor="ctr"/>
            <a:lstStyle/>
            <a:p>
              <a:pPr algn="ctr">
                <a:buSzPct val="80000"/>
                <a:defRPr/>
              </a:pPr>
              <a:r>
                <a:rPr lang="zh-CN" altLang="en-US" sz="1400" kern="0" dirty="0">
                  <a:solidFill>
                    <a:srgbClr val="000000"/>
                  </a:solidFill>
                  <a:latin typeface="微软雅黑" panose="020B0503020204020204" pitchFamily="34" charset="-122"/>
                  <a:ea typeface="微软雅黑" panose="020B0503020204020204" pitchFamily="34" charset="-122"/>
                </a:rPr>
                <a:t>数据模型管理</a:t>
              </a:r>
            </a:p>
          </p:txBody>
        </p:sp>
        <p:sp>
          <p:nvSpPr>
            <p:cNvPr id="58" name="AutoShape 11"/>
            <p:cNvSpPr>
              <a:spLocks noChangeArrowheads="1"/>
            </p:cNvSpPr>
            <p:nvPr>
              <p:custDataLst>
                <p:tags r:id="rId13"/>
              </p:custDataLst>
            </p:nvPr>
          </p:nvSpPr>
          <p:spPr bwMode="auto">
            <a:xfrm>
              <a:off x="7160095" y="6019772"/>
              <a:ext cx="1712575" cy="214500"/>
            </a:xfrm>
            <a:prstGeom prst="rect">
              <a:avLst/>
            </a:prstGeom>
            <a:solidFill>
              <a:srgbClr val="AFC9E8"/>
            </a:solidFill>
            <a:ln w="12700" cap="flat" cmpd="sng" algn="ctr">
              <a:noFill/>
              <a:prstDash val="solid"/>
              <a:miter lim="800000"/>
            </a:ln>
            <a:effectLst/>
          </p:spPr>
          <p:txBody>
            <a:bodyPr vert="eaVert" wrap="square" anchor="ctr"/>
            <a:lstStyle/>
            <a:p>
              <a:pPr algn="ctr">
                <a:buSzPct val="80000"/>
                <a:defRPr/>
              </a:pPr>
              <a:r>
                <a:rPr lang="zh-CN" altLang="en-US" sz="1400" kern="0" dirty="0">
                  <a:solidFill>
                    <a:srgbClr val="000000"/>
                  </a:solidFill>
                  <a:latin typeface="微软雅黑" panose="020B0503020204020204" pitchFamily="34" charset="-122"/>
                  <a:ea typeface="微软雅黑" panose="020B0503020204020204" pitchFamily="34" charset="-122"/>
                </a:rPr>
                <a:t>元数据管理</a:t>
              </a:r>
            </a:p>
          </p:txBody>
        </p:sp>
        <p:sp>
          <p:nvSpPr>
            <p:cNvPr id="59" name="AutoShape 11"/>
            <p:cNvSpPr>
              <a:spLocks noChangeArrowheads="1"/>
            </p:cNvSpPr>
            <p:nvPr>
              <p:custDataLst>
                <p:tags r:id="rId14"/>
              </p:custDataLst>
            </p:nvPr>
          </p:nvSpPr>
          <p:spPr bwMode="auto">
            <a:xfrm>
              <a:off x="7160095" y="6252126"/>
              <a:ext cx="1712575" cy="214500"/>
            </a:xfrm>
            <a:prstGeom prst="rect">
              <a:avLst/>
            </a:prstGeom>
            <a:solidFill>
              <a:srgbClr val="AFC9E8"/>
            </a:solidFill>
            <a:ln w="12700" cap="flat" cmpd="sng" algn="ctr">
              <a:noFill/>
              <a:prstDash val="solid"/>
              <a:miter lim="800000"/>
            </a:ln>
            <a:effectLst/>
          </p:spPr>
          <p:txBody>
            <a:bodyPr vert="eaVert" wrap="square" anchor="ctr"/>
            <a:lstStyle/>
            <a:p>
              <a:pPr algn="ctr">
                <a:buSzPct val="80000"/>
                <a:defRPr/>
              </a:pPr>
              <a:r>
                <a:rPr lang="zh-CN" altLang="en-US" sz="1400" kern="0" dirty="0">
                  <a:solidFill>
                    <a:srgbClr val="000000"/>
                  </a:solidFill>
                  <a:latin typeface="微软雅黑" panose="020B0503020204020204" pitchFamily="34" charset="-122"/>
                  <a:ea typeface="微软雅黑" panose="020B0503020204020204" pitchFamily="34" charset="-122"/>
                </a:rPr>
                <a:t>主数据管理</a:t>
              </a:r>
            </a:p>
          </p:txBody>
        </p:sp>
        <p:sp>
          <p:nvSpPr>
            <p:cNvPr id="60" name="AutoShape 9"/>
            <p:cNvSpPr>
              <a:spLocks noChangeArrowheads="1"/>
            </p:cNvSpPr>
            <p:nvPr>
              <p:custDataLst>
                <p:tags r:id="rId15"/>
              </p:custDataLst>
            </p:nvPr>
          </p:nvSpPr>
          <p:spPr bwMode="auto">
            <a:xfrm>
              <a:off x="7160095" y="6482807"/>
              <a:ext cx="1712575" cy="214500"/>
            </a:xfrm>
            <a:prstGeom prst="rect">
              <a:avLst/>
            </a:prstGeom>
            <a:solidFill>
              <a:srgbClr val="AFC9E8"/>
            </a:solidFill>
            <a:ln w="12700" cap="flat" cmpd="sng" algn="ctr">
              <a:noFill/>
              <a:prstDash val="solid"/>
              <a:miter lim="800000"/>
            </a:ln>
            <a:effectLst/>
          </p:spPr>
          <p:txBody>
            <a:bodyPr vert="eaVert" wrap="square" anchor="ctr"/>
            <a:lstStyle/>
            <a:p>
              <a:pPr algn="ctr">
                <a:buSzPct val="80000"/>
                <a:defRPr/>
              </a:pPr>
              <a:r>
                <a:rPr lang="zh-CN" altLang="en-US" sz="1400" kern="0">
                  <a:solidFill>
                    <a:srgbClr val="000000"/>
                  </a:solidFill>
                  <a:latin typeface="微软雅黑" panose="020B0503020204020204" pitchFamily="34" charset="-122"/>
                  <a:ea typeface="微软雅黑" panose="020B0503020204020204" pitchFamily="34" charset="-122"/>
                </a:rPr>
                <a:t>数据安全管理</a:t>
              </a:r>
              <a:endParaRPr lang="zh-CN" altLang="en-US" sz="1400" kern="0" dirty="0">
                <a:solidFill>
                  <a:srgbClr val="000000"/>
                </a:solidFill>
                <a:latin typeface="微软雅黑" panose="020B0503020204020204" pitchFamily="34" charset="-122"/>
                <a:ea typeface="微软雅黑" panose="020B0503020204020204" pitchFamily="34" charset="-122"/>
              </a:endParaRPr>
            </a:p>
          </p:txBody>
        </p:sp>
        <p:sp>
          <p:nvSpPr>
            <p:cNvPr id="61" name="AutoShape 9"/>
            <p:cNvSpPr>
              <a:spLocks noChangeArrowheads="1"/>
            </p:cNvSpPr>
            <p:nvPr>
              <p:custDataLst>
                <p:tags r:id="rId16"/>
              </p:custDataLst>
            </p:nvPr>
          </p:nvSpPr>
          <p:spPr bwMode="auto">
            <a:xfrm>
              <a:off x="7160095" y="5073542"/>
              <a:ext cx="1712575" cy="214500"/>
            </a:xfrm>
            <a:prstGeom prst="rect">
              <a:avLst/>
            </a:prstGeom>
            <a:solidFill>
              <a:srgbClr val="AFC9E8"/>
            </a:solidFill>
            <a:ln w="12700" cap="flat" cmpd="sng" algn="ctr">
              <a:noFill/>
              <a:prstDash val="solid"/>
              <a:miter lim="800000"/>
            </a:ln>
            <a:effectLst/>
          </p:spPr>
          <p:txBody>
            <a:bodyPr vert="eaVert" wrap="square" anchor="ctr"/>
            <a:lstStyle/>
            <a:p>
              <a:pPr algn="ctr">
                <a:buSzPct val="80000"/>
                <a:defRPr/>
              </a:pPr>
              <a:r>
                <a:rPr lang="zh-CN" altLang="en-US" sz="1400" kern="0" dirty="0">
                  <a:solidFill>
                    <a:srgbClr val="000000"/>
                  </a:solidFill>
                  <a:latin typeface="微软雅黑" panose="020B0503020204020204" pitchFamily="34" charset="-122"/>
                  <a:ea typeface="微软雅黑" panose="020B0503020204020204" pitchFamily="34" charset="-122"/>
                </a:rPr>
                <a:t>数据架构管理</a:t>
              </a:r>
            </a:p>
          </p:txBody>
        </p:sp>
        <p:sp>
          <p:nvSpPr>
            <p:cNvPr id="62" name="AutoShape 9"/>
            <p:cNvSpPr>
              <a:spLocks noChangeArrowheads="1"/>
            </p:cNvSpPr>
            <p:nvPr>
              <p:custDataLst>
                <p:tags r:id="rId17"/>
              </p:custDataLst>
            </p:nvPr>
          </p:nvSpPr>
          <p:spPr bwMode="auto">
            <a:xfrm>
              <a:off x="7160095" y="6965504"/>
              <a:ext cx="1712575" cy="214500"/>
            </a:xfrm>
            <a:prstGeom prst="rect">
              <a:avLst/>
            </a:prstGeom>
            <a:solidFill>
              <a:srgbClr val="AFC9E8"/>
            </a:solidFill>
            <a:ln w="12700" cap="flat" cmpd="sng" algn="ctr">
              <a:noFill/>
              <a:prstDash val="solid"/>
              <a:miter lim="800000"/>
            </a:ln>
            <a:effectLst/>
          </p:spPr>
          <p:txBody>
            <a:bodyPr vert="eaVert" wrap="square" anchor="ctr"/>
            <a:lstStyle/>
            <a:p>
              <a:pPr algn="ctr">
                <a:buSzPct val="80000"/>
                <a:defRPr/>
              </a:pPr>
              <a:r>
                <a:rPr lang="zh-CN" altLang="en-US" sz="1400" kern="0" dirty="0">
                  <a:solidFill>
                    <a:srgbClr val="000000"/>
                  </a:solidFill>
                  <a:latin typeface="微软雅黑" panose="020B0503020204020204" pitchFamily="34" charset="-122"/>
                  <a:ea typeface="微软雅黑" panose="020B0503020204020204" pitchFamily="34" charset="-122"/>
                </a:rPr>
                <a:t>数据共享管理</a:t>
              </a:r>
            </a:p>
          </p:txBody>
        </p:sp>
      </p:grpSp>
    </p:spTree>
    <p:extLst>
      <p:ext uri="{BB962C8B-B14F-4D97-AF65-F5344CB8AC3E}">
        <p14:creationId xmlns:p14="http://schemas.microsoft.com/office/powerpoint/2010/main" val="25246987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数据治理实施</a:t>
            </a:r>
            <a:r>
              <a:rPr lang="en-US" altLang="zh-CN" dirty="0" smtClean="0"/>
              <a:t>-</a:t>
            </a:r>
            <a:r>
              <a:rPr lang="zh-CN" altLang="en-US" dirty="0" smtClean="0"/>
              <a:t>数据标准</a:t>
            </a:r>
            <a:endParaRPr lang="zh-CN" altLang="en-US" dirty="0"/>
          </a:p>
        </p:txBody>
      </p:sp>
      <p:sp>
        <p:nvSpPr>
          <p:cNvPr id="16" name="形状">
            <a:extLst>
              <a:ext uri="{FF2B5EF4-FFF2-40B4-BE49-F238E27FC236}">
                <a16:creationId xmlns="" xmlns:a16="http://schemas.microsoft.com/office/drawing/2014/main" id="{9063264D-21B4-4C4A-86EC-5DB2578D1B60}"/>
              </a:ext>
            </a:extLst>
          </p:cNvPr>
          <p:cNvSpPr/>
          <p:nvPr/>
        </p:nvSpPr>
        <p:spPr>
          <a:xfrm>
            <a:off x="985279"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17" name="矩形 16">
            <a:extLst>
              <a:ext uri="{FF2B5EF4-FFF2-40B4-BE49-F238E27FC236}">
                <a16:creationId xmlns="" xmlns:a16="http://schemas.microsoft.com/office/drawing/2014/main" id="{2BB00073-7FAB-4513-9A69-C399EAA3BD84}"/>
              </a:ext>
            </a:extLst>
          </p:cNvPr>
          <p:cNvSpPr/>
          <p:nvPr/>
        </p:nvSpPr>
        <p:spPr>
          <a:xfrm>
            <a:off x="987934"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a:t>
            </a:r>
            <a:r>
              <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rPr>
              <a:t>质量</a:t>
            </a:r>
          </a:p>
        </p:txBody>
      </p:sp>
      <p:sp>
        <p:nvSpPr>
          <p:cNvPr id="18" name="形状">
            <a:extLst>
              <a:ext uri="{FF2B5EF4-FFF2-40B4-BE49-F238E27FC236}">
                <a16:creationId xmlns="" xmlns:a16="http://schemas.microsoft.com/office/drawing/2014/main" id="{DB559BD3-927A-4532-B577-7E4F23F25793}"/>
              </a:ext>
            </a:extLst>
          </p:cNvPr>
          <p:cNvSpPr/>
          <p:nvPr/>
        </p:nvSpPr>
        <p:spPr>
          <a:xfrm>
            <a:off x="1723477"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19" name="矩形 18">
            <a:extLst>
              <a:ext uri="{FF2B5EF4-FFF2-40B4-BE49-F238E27FC236}">
                <a16:creationId xmlns="" xmlns:a16="http://schemas.microsoft.com/office/drawing/2014/main" id="{C58AD7B2-324A-412A-8248-7EA5F47957B3}"/>
              </a:ext>
            </a:extLst>
          </p:cNvPr>
          <p:cNvSpPr/>
          <p:nvPr/>
        </p:nvSpPr>
        <p:spPr>
          <a:xfrm>
            <a:off x="1729798"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a:t>
            </a:r>
            <a:r>
              <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rPr>
              <a:t>安全</a:t>
            </a:r>
          </a:p>
        </p:txBody>
      </p:sp>
      <p:sp>
        <p:nvSpPr>
          <p:cNvPr id="22" name="形状">
            <a:extLst>
              <a:ext uri="{FF2B5EF4-FFF2-40B4-BE49-F238E27FC236}">
                <a16:creationId xmlns="" xmlns:a16="http://schemas.microsoft.com/office/drawing/2014/main" id="{D7A4CFFC-12E4-4DAB-AA7B-0CAE9BBB202B}"/>
              </a:ext>
            </a:extLst>
          </p:cNvPr>
          <p:cNvSpPr/>
          <p:nvPr/>
        </p:nvSpPr>
        <p:spPr>
          <a:xfrm>
            <a:off x="3232552"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23" name="矩形 22">
            <a:extLst>
              <a:ext uri="{FF2B5EF4-FFF2-40B4-BE49-F238E27FC236}">
                <a16:creationId xmlns="" xmlns:a16="http://schemas.microsoft.com/office/drawing/2014/main" id="{14D25363-9C9A-4EC2-AC2F-4F4A584CA13D}"/>
              </a:ext>
            </a:extLst>
          </p:cNvPr>
          <p:cNvSpPr/>
          <p:nvPr/>
        </p:nvSpPr>
        <p:spPr>
          <a:xfrm>
            <a:off x="3237861"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数据资产</a:t>
            </a:r>
            <a:endPar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25" name="矩形 24">
            <a:extLst>
              <a:ext uri="{FF2B5EF4-FFF2-40B4-BE49-F238E27FC236}">
                <a16:creationId xmlns="" xmlns:a16="http://schemas.microsoft.com/office/drawing/2014/main" id="{0EB9B067-C0F1-42E8-9B6D-25C3DE08B308}"/>
              </a:ext>
            </a:extLst>
          </p:cNvPr>
          <p:cNvSpPr/>
          <p:nvPr/>
        </p:nvSpPr>
        <p:spPr>
          <a:xfrm>
            <a:off x="3988274"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数据应用</a:t>
            </a:r>
          </a:p>
        </p:txBody>
      </p:sp>
      <p:sp>
        <p:nvSpPr>
          <p:cNvPr id="26" name="形状">
            <a:extLst>
              <a:ext uri="{FF2B5EF4-FFF2-40B4-BE49-F238E27FC236}">
                <a16:creationId xmlns="" xmlns:a16="http://schemas.microsoft.com/office/drawing/2014/main" id="{42481AE8-1F2A-4105-9085-5BF9CE70179D}"/>
              </a:ext>
            </a:extLst>
          </p:cNvPr>
          <p:cNvSpPr/>
          <p:nvPr/>
        </p:nvSpPr>
        <p:spPr>
          <a:xfrm>
            <a:off x="247650" y="640882"/>
            <a:ext cx="809621" cy="265280"/>
          </a:xfrm>
          <a:custGeom>
            <a:avLst/>
            <a:gdLst/>
            <a:ahLst/>
            <a:cxnLst>
              <a:cxn ang="0">
                <a:pos x="wd2" y="hd2"/>
              </a:cxn>
              <a:cxn ang="5400000">
                <a:pos x="wd2" y="hd2"/>
              </a:cxn>
              <a:cxn ang="10800000">
                <a:pos x="wd2" y="hd2"/>
              </a:cxn>
              <a:cxn ang="16200000">
                <a:pos x="wd2" y="hd2"/>
              </a:cxn>
            </a:cxnLst>
            <a:rect l="0" t="0" r="r" b="b"/>
            <a:pathLst>
              <a:path w="21600" h="21600" extrusionOk="0">
                <a:moveTo>
                  <a:pt x="18972" y="21600"/>
                </a:moveTo>
                <a:lnTo>
                  <a:pt x="18972" y="21600"/>
                </a:lnTo>
                <a:lnTo>
                  <a:pt x="21600" y="10800"/>
                </a:lnTo>
                <a:lnTo>
                  <a:pt x="18972" y="0"/>
                </a:lnTo>
                <a:lnTo>
                  <a:pt x="18972" y="0"/>
                </a:lnTo>
                <a:lnTo>
                  <a:pt x="0" y="0"/>
                </a:lnTo>
                <a:lnTo>
                  <a:pt x="0" y="21600"/>
                </a:lnTo>
                <a:lnTo>
                  <a:pt x="18972" y="21600"/>
                </a:lnTo>
                <a:close/>
              </a:path>
            </a:pathLst>
          </a:custGeom>
          <a:solidFill>
            <a:srgbClr val="0070C0"/>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lang="zh-CN" altLang="en-US" sz="1200" kern="0" dirty="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27" name="标题文本一">
            <a:extLst>
              <a:ext uri="{FF2B5EF4-FFF2-40B4-BE49-F238E27FC236}">
                <a16:creationId xmlns="" xmlns:a16="http://schemas.microsoft.com/office/drawing/2014/main" id="{812576C3-12F6-4398-84A3-139F1B711592}"/>
              </a:ext>
            </a:extLst>
          </p:cNvPr>
          <p:cNvSpPr txBox="1"/>
          <p:nvPr/>
        </p:nvSpPr>
        <p:spPr>
          <a:xfrm>
            <a:off x="366738" y="513271"/>
            <a:ext cx="810728" cy="4231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defTabSz="457200">
              <a:lnSpc>
                <a:spcPts val="6600"/>
              </a:lnSpc>
              <a:defRPr sz="4000" b="0">
                <a:solidFill>
                  <a:srgbClr val="FEFDFF"/>
                </a:solidFill>
                <a:latin typeface="+mn-lt"/>
                <a:ea typeface="+mn-ea"/>
                <a:cs typeface="+mn-cs"/>
                <a:sym typeface="腾讯体 W7"/>
              </a:defRPr>
            </a:lvl1pPr>
          </a:lstStyle>
          <a:p>
            <a:pPr algn="ctr" defTabSz="228612">
              <a:lnSpc>
                <a:spcPts val="3301"/>
              </a:lnSpc>
              <a:defRPr/>
            </a:pPr>
            <a:endParaRPr sz="1200" dirty="0">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 xmlns:a16="http://schemas.microsoft.com/office/drawing/2014/main" id="{7B0CA4ED-C95C-4D38-B3AD-54225B7456AB}"/>
              </a:ext>
            </a:extLst>
          </p:cNvPr>
          <p:cNvSpPr/>
          <p:nvPr/>
        </p:nvSpPr>
        <p:spPr>
          <a:xfrm>
            <a:off x="252350"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数据标准</a:t>
            </a:r>
            <a:endPar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32" name="形状">
            <a:extLst>
              <a:ext uri="{FF2B5EF4-FFF2-40B4-BE49-F238E27FC236}">
                <a16:creationId xmlns="" xmlns:a16="http://schemas.microsoft.com/office/drawing/2014/main" id="{D7A4CFFC-12E4-4DAB-AA7B-0CAE9BBB202B}"/>
              </a:ext>
            </a:extLst>
          </p:cNvPr>
          <p:cNvSpPr/>
          <p:nvPr/>
        </p:nvSpPr>
        <p:spPr>
          <a:xfrm>
            <a:off x="2486105"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33" name="矩形 32">
            <a:extLst>
              <a:ext uri="{FF2B5EF4-FFF2-40B4-BE49-F238E27FC236}">
                <a16:creationId xmlns="" xmlns:a16="http://schemas.microsoft.com/office/drawing/2014/main" id="{14D25363-9C9A-4EC2-AC2F-4F4A584CA13D}"/>
              </a:ext>
            </a:extLst>
          </p:cNvPr>
          <p:cNvSpPr/>
          <p:nvPr/>
        </p:nvSpPr>
        <p:spPr>
          <a:xfrm>
            <a:off x="2491414"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数据地图</a:t>
            </a:r>
            <a:endPar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35" name="圆角矩形 34">
            <a:extLst>
              <a:ext uri="{FF2B5EF4-FFF2-40B4-BE49-F238E27FC236}">
                <a16:creationId xmlns:a16="http://schemas.microsoft.com/office/drawing/2014/main" xmlns="" id="{E0A76CA9-9A7C-5A42-A56E-221D1A1619C3}"/>
              </a:ext>
            </a:extLst>
          </p:cNvPr>
          <p:cNvSpPr/>
          <p:nvPr/>
        </p:nvSpPr>
        <p:spPr>
          <a:xfrm>
            <a:off x="2896386" y="1944199"/>
            <a:ext cx="5283015" cy="4627726"/>
          </a:xfrm>
          <a:prstGeom prst="roundRect">
            <a:avLst/>
          </a:prstGeom>
          <a:ln>
            <a:solidFill>
              <a:schemeClr val="accent1"/>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solidFill>
                <a:prstClr val="black"/>
              </a:solidFill>
              <a:latin typeface="微软雅黑" panose="020B0503020204020204" pitchFamily="34" charset="-122"/>
              <a:ea typeface="微软雅黑" panose="020B0503020204020204" pitchFamily="34" charset="-122"/>
            </a:endParaRPr>
          </a:p>
        </p:txBody>
      </p:sp>
      <p:sp>
        <p:nvSpPr>
          <p:cNvPr id="36" name="圆角矩形 35">
            <a:extLst>
              <a:ext uri="{FF2B5EF4-FFF2-40B4-BE49-F238E27FC236}">
                <a16:creationId xmlns:a16="http://schemas.microsoft.com/office/drawing/2014/main" xmlns="" id="{6AEBC521-0EB5-6644-8914-E36C91B8D328}"/>
              </a:ext>
            </a:extLst>
          </p:cNvPr>
          <p:cNvSpPr/>
          <p:nvPr/>
        </p:nvSpPr>
        <p:spPr>
          <a:xfrm>
            <a:off x="2909210" y="1038583"/>
            <a:ext cx="5270192" cy="800339"/>
          </a:xfrm>
          <a:prstGeom prst="roundRect">
            <a:avLst/>
          </a:prstGeom>
          <a:ln>
            <a:solidFill>
              <a:schemeClr val="accent2">
                <a:lumMod val="60000"/>
                <a:lumOff val="40000"/>
              </a:schemeClr>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solidFill>
                <a:prstClr val="black"/>
              </a:solidFill>
              <a:latin typeface="微软雅黑" panose="020B0503020204020204" pitchFamily="34" charset="-122"/>
              <a:ea typeface="微软雅黑" panose="020B0503020204020204" pitchFamily="34" charset="-122"/>
            </a:endParaRPr>
          </a:p>
        </p:txBody>
      </p:sp>
      <p:sp>
        <p:nvSpPr>
          <p:cNvPr id="37" name="圆角矩形 36">
            <a:extLst>
              <a:ext uri="{FF2B5EF4-FFF2-40B4-BE49-F238E27FC236}">
                <a16:creationId xmlns:a16="http://schemas.microsoft.com/office/drawing/2014/main" xmlns="" id="{E9B905D7-3535-4746-935C-23172C91E323}"/>
              </a:ext>
            </a:extLst>
          </p:cNvPr>
          <p:cNvSpPr/>
          <p:nvPr/>
        </p:nvSpPr>
        <p:spPr>
          <a:xfrm>
            <a:off x="3483674" y="2118459"/>
            <a:ext cx="4349511" cy="1085947"/>
          </a:xfrm>
          <a:prstGeom prst="roundRect">
            <a:avLst/>
          </a:prstGeom>
          <a:solidFill>
            <a:schemeClr val="accent1">
              <a:lumMod val="20000"/>
              <a:lumOff val="80000"/>
            </a:schemeClr>
          </a:solidFill>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r>
              <a:rPr kumimoji="1" lang="zh-CN" altLang="en-US" sz="1100" dirty="0">
                <a:solidFill>
                  <a:prstClr val="black"/>
                </a:solidFill>
                <a:latin typeface="微软雅黑" panose="020B0503020204020204" pitchFamily="34" charset="-122"/>
                <a:ea typeface="微软雅黑" panose="020B0503020204020204" pitchFamily="34" charset="-122"/>
              </a:rPr>
              <a:t>数据标准</a:t>
            </a:r>
          </a:p>
        </p:txBody>
      </p:sp>
      <p:sp>
        <p:nvSpPr>
          <p:cNvPr id="38" name="圆角矩形 37">
            <a:extLst>
              <a:ext uri="{FF2B5EF4-FFF2-40B4-BE49-F238E27FC236}">
                <a16:creationId xmlns:a16="http://schemas.microsoft.com/office/drawing/2014/main" xmlns="" id="{5544689D-4228-7C40-907D-1FC552CE66A1}"/>
              </a:ext>
            </a:extLst>
          </p:cNvPr>
          <p:cNvSpPr/>
          <p:nvPr/>
        </p:nvSpPr>
        <p:spPr>
          <a:xfrm>
            <a:off x="4649239" y="2291088"/>
            <a:ext cx="1581088" cy="320268"/>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prstClr val="black"/>
                </a:solidFill>
                <a:latin typeface="微软雅黑" panose="020B0503020204020204" pitchFamily="34" charset="-122"/>
                <a:ea typeface="微软雅黑" panose="020B0503020204020204" pitchFamily="34" charset="-122"/>
              </a:rPr>
              <a:t>数据标准管理</a:t>
            </a:r>
          </a:p>
        </p:txBody>
      </p:sp>
      <p:sp>
        <p:nvSpPr>
          <p:cNvPr id="39" name="圆角矩形 38">
            <a:extLst>
              <a:ext uri="{FF2B5EF4-FFF2-40B4-BE49-F238E27FC236}">
                <a16:creationId xmlns:a16="http://schemas.microsoft.com/office/drawing/2014/main" xmlns="" id="{64FB2324-06C7-C24A-92FA-F70362E8418F}"/>
              </a:ext>
            </a:extLst>
          </p:cNvPr>
          <p:cNvSpPr/>
          <p:nvPr/>
        </p:nvSpPr>
        <p:spPr>
          <a:xfrm>
            <a:off x="4649239" y="2739130"/>
            <a:ext cx="1581088" cy="320268"/>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prstClr val="black"/>
                </a:solidFill>
                <a:latin typeface="微软雅黑" panose="020B0503020204020204" pitchFamily="34" charset="-122"/>
                <a:ea typeface="微软雅黑" panose="020B0503020204020204" pitchFamily="34" charset="-122"/>
              </a:rPr>
              <a:t>版本管理</a:t>
            </a:r>
          </a:p>
        </p:txBody>
      </p:sp>
      <p:sp>
        <p:nvSpPr>
          <p:cNvPr id="40" name="圆角矩形 39">
            <a:extLst>
              <a:ext uri="{FF2B5EF4-FFF2-40B4-BE49-F238E27FC236}">
                <a16:creationId xmlns:a16="http://schemas.microsoft.com/office/drawing/2014/main" xmlns="" id="{E7E0CDC1-8C08-974E-B358-E3EA108F5FF0}"/>
              </a:ext>
            </a:extLst>
          </p:cNvPr>
          <p:cNvSpPr/>
          <p:nvPr/>
        </p:nvSpPr>
        <p:spPr>
          <a:xfrm>
            <a:off x="6445598" y="2764857"/>
            <a:ext cx="1272188" cy="320268"/>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prstClr val="black"/>
                </a:solidFill>
                <a:latin typeface="微软雅黑" panose="020B0503020204020204" pitchFamily="34" charset="-122"/>
                <a:ea typeface="微软雅黑" panose="020B0503020204020204" pitchFamily="34" charset="-122"/>
              </a:rPr>
              <a:t>质量稽核</a:t>
            </a:r>
          </a:p>
        </p:txBody>
      </p:sp>
      <p:sp>
        <p:nvSpPr>
          <p:cNvPr id="41" name="圆角矩形 40">
            <a:extLst>
              <a:ext uri="{FF2B5EF4-FFF2-40B4-BE49-F238E27FC236}">
                <a16:creationId xmlns:a16="http://schemas.microsoft.com/office/drawing/2014/main" xmlns="" id="{2909A828-AA6E-1C42-8EED-A8872F169313}"/>
              </a:ext>
            </a:extLst>
          </p:cNvPr>
          <p:cNvSpPr/>
          <p:nvPr/>
        </p:nvSpPr>
        <p:spPr>
          <a:xfrm>
            <a:off x="3483674" y="3289914"/>
            <a:ext cx="4349511" cy="1018796"/>
          </a:xfrm>
          <a:prstGeom prst="roundRect">
            <a:avLst/>
          </a:prstGeom>
          <a:solidFill>
            <a:schemeClr val="accent1">
              <a:lumMod val="20000"/>
              <a:lumOff val="80000"/>
            </a:schemeClr>
          </a:solidFill>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r>
              <a:rPr kumimoji="1" lang="zh-CN" altLang="en-US" sz="1100" dirty="0">
                <a:solidFill>
                  <a:prstClr val="black"/>
                </a:solidFill>
                <a:latin typeface="微软雅黑" panose="020B0503020204020204" pitchFamily="34" charset="-122"/>
                <a:ea typeface="微软雅黑" panose="020B0503020204020204" pitchFamily="34" charset="-122"/>
              </a:rPr>
              <a:t>字段标准</a:t>
            </a:r>
          </a:p>
        </p:txBody>
      </p:sp>
      <p:sp>
        <p:nvSpPr>
          <p:cNvPr id="42" name="圆角矩形 41">
            <a:extLst>
              <a:ext uri="{FF2B5EF4-FFF2-40B4-BE49-F238E27FC236}">
                <a16:creationId xmlns:a16="http://schemas.microsoft.com/office/drawing/2014/main" xmlns="" id="{C2BCE436-2025-9A47-BDD5-EABDD8680085}"/>
              </a:ext>
            </a:extLst>
          </p:cNvPr>
          <p:cNvSpPr/>
          <p:nvPr/>
        </p:nvSpPr>
        <p:spPr>
          <a:xfrm>
            <a:off x="6445598" y="2316815"/>
            <a:ext cx="1272188" cy="320268"/>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prstClr val="black"/>
                </a:solidFill>
                <a:latin typeface="微软雅黑" panose="020B0503020204020204" pitchFamily="34" charset="-122"/>
                <a:ea typeface="微软雅黑" panose="020B0503020204020204" pitchFamily="34" charset="-122"/>
              </a:rPr>
              <a:t>落标</a:t>
            </a:r>
          </a:p>
        </p:txBody>
      </p:sp>
      <p:sp>
        <p:nvSpPr>
          <p:cNvPr id="43" name="圆角矩形 42">
            <a:extLst>
              <a:ext uri="{FF2B5EF4-FFF2-40B4-BE49-F238E27FC236}">
                <a16:creationId xmlns:a16="http://schemas.microsoft.com/office/drawing/2014/main" xmlns="" id="{5F5F0B04-7D44-A046-8589-150F0D8AC01D}"/>
              </a:ext>
            </a:extLst>
          </p:cNvPr>
          <p:cNvSpPr/>
          <p:nvPr/>
        </p:nvSpPr>
        <p:spPr>
          <a:xfrm>
            <a:off x="4649239" y="3451130"/>
            <a:ext cx="1581088" cy="320268"/>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prstClr val="black"/>
                </a:solidFill>
                <a:latin typeface="微软雅黑" panose="020B0503020204020204" pitchFamily="34" charset="-122"/>
                <a:ea typeface="微软雅黑" panose="020B0503020204020204" pitchFamily="34" charset="-122"/>
              </a:rPr>
              <a:t>字段标准管理</a:t>
            </a:r>
          </a:p>
        </p:txBody>
      </p:sp>
      <p:sp>
        <p:nvSpPr>
          <p:cNvPr id="44" name="圆角矩形 43">
            <a:extLst>
              <a:ext uri="{FF2B5EF4-FFF2-40B4-BE49-F238E27FC236}">
                <a16:creationId xmlns:a16="http://schemas.microsoft.com/office/drawing/2014/main" xmlns="" id="{6516C10B-FDD2-A14D-B126-A5F64FC73A70}"/>
              </a:ext>
            </a:extLst>
          </p:cNvPr>
          <p:cNvSpPr/>
          <p:nvPr/>
        </p:nvSpPr>
        <p:spPr>
          <a:xfrm>
            <a:off x="4649239" y="3899173"/>
            <a:ext cx="1581088" cy="320268"/>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prstClr val="black"/>
                </a:solidFill>
                <a:latin typeface="微软雅黑" panose="020B0503020204020204" pitchFamily="34" charset="-122"/>
                <a:ea typeface="微软雅黑" panose="020B0503020204020204" pitchFamily="34" charset="-122"/>
              </a:rPr>
              <a:t>版本管理</a:t>
            </a:r>
          </a:p>
        </p:txBody>
      </p:sp>
      <p:sp>
        <p:nvSpPr>
          <p:cNvPr id="45" name="圆角矩形 44">
            <a:extLst>
              <a:ext uri="{FF2B5EF4-FFF2-40B4-BE49-F238E27FC236}">
                <a16:creationId xmlns:a16="http://schemas.microsoft.com/office/drawing/2014/main" xmlns="" id="{BF9A6574-ECA1-2744-BE77-4505C50279D5}"/>
              </a:ext>
            </a:extLst>
          </p:cNvPr>
          <p:cNvSpPr/>
          <p:nvPr/>
        </p:nvSpPr>
        <p:spPr>
          <a:xfrm>
            <a:off x="6445598" y="3476857"/>
            <a:ext cx="1272188" cy="320268"/>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prstClr val="black"/>
                </a:solidFill>
                <a:latin typeface="微软雅黑" panose="020B0503020204020204" pitchFamily="34" charset="-122"/>
                <a:ea typeface="微软雅黑" panose="020B0503020204020204" pitchFamily="34" charset="-122"/>
              </a:rPr>
              <a:t>落标</a:t>
            </a:r>
          </a:p>
        </p:txBody>
      </p:sp>
      <p:sp>
        <p:nvSpPr>
          <p:cNvPr id="46" name="圆角矩形 45">
            <a:extLst>
              <a:ext uri="{FF2B5EF4-FFF2-40B4-BE49-F238E27FC236}">
                <a16:creationId xmlns:a16="http://schemas.microsoft.com/office/drawing/2014/main" xmlns="" id="{65AE28A0-E765-3145-B9D1-537428DF86AD}"/>
              </a:ext>
            </a:extLst>
          </p:cNvPr>
          <p:cNvSpPr/>
          <p:nvPr/>
        </p:nvSpPr>
        <p:spPr>
          <a:xfrm>
            <a:off x="3483674" y="4382574"/>
            <a:ext cx="4349511" cy="1383455"/>
          </a:xfrm>
          <a:prstGeom prst="roundRect">
            <a:avLst/>
          </a:prstGeom>
          <a:solidFill>
            <a:schemeClr val="bg1">
              <a:lumMod val="50000"/>
            </a:schemeClr>
          </a:solidFill>
          <a:ln>
            <a:solidFill>
              <a:schemeClr val="bg1">
                <a:lumMod val="65000"/>
              </a:schemeClr>
            </a:solidFill>
          </a:ln>
        </p:spPr>
        <p:style>
          <a:lnRef idx="3">
            <a:schemeClr val="lt1"/>
          </a:lnRef>
          <a:fillRef idx="1">
            <a:schemeClr val="accent1"/>
          </a:fillRef>
          <a:effectRef idx="1">
            <a:schemeClr val="accent1"/>
          </a:effectRef>
          <a:fontRef idx="minor">
            <a:schemeClr val="lt1"/>
          </a:fontRef>
        </p:style>
        <p:txBody>
          <a:bodyPr rtlCol="0" anchor="ctr"/>
          <a:lstStyle/>
          <a:p>
            <a:r>
              <a:rPr kumimoji="1" lang="zh-CN" altLang="en-US" sz="1100" dirty="0">
                <a:solidFill>
                  <a:prstClr val="black"/>
                </a:solidFill>
                <a:latin typeface="微软雅黑" panose="020B0503020204020204" pitchFamily="34" charset="-122"/>
                <a:ea typeface="微软雅黑" panose="020B0503020204020204" pitchFamily="34" charset="-122"/>
              </a:rPr>
              <a:t>命名标准</a:t>
            </a:r>
          </a:p>
        </p:txBody>
      </p:sp>
      <p:sp>
        <p:nvSpPr>
          <p:cNvPr id="47" name="圆角矩形 46">
            <a:extLst>
              <a:ext uri="{FF2B5EF4-FFF2-40B4-BE49-F238E27FC236}">
                <a16:creationId xmlns:a16="http://schemas.microsoft.com/office/drawing/2014/main" xmlns="" id="{C87263C9-1D3D-344E-A184-685E46C5AD73}"/>
              </a:ext>
            </a:extLst>
          </p:cNvPr>
          <p:cNvSpPr/>
          <p:nvPr/>
        </p:nvSpPr>
        <p:spPr>
          <a:xfrm>
            <a:off x="4649239" y="4487070"/>
            <a:ext cx="1581088" cy="320268"/>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prstClr val="black"/>
                </a:solidFill>
                <a:latin typeface="微软雅黑" panose="020B0503020204020204" pitchFamily="34" charset="-122"/>
                <a:ea typeface="微软雅黑" panose="020B0503020204020204" pitchFamily="34" charset="-122"/>
              </a:rPr>
              <a:t>命名标准管理</a:t>
            </a:r>
          </a:p>
        </p:txBody>
      </p:sp>
      <p:sp>
        <p:nvSpPr>
          <p:cNvPr id="48" name="圆角矩形 47">
            <a:extLst>
              <a:ext uri="{FF2B5EF4-FFF2-40B4-BE49-F238E27FC236}">
                <a16:creationId xmlns:a16="http://schemas.microsoft.com/office/drawing/2014/main" xmlns="" id="{E855A58E-4FCD-0741-810F-88D89CFB09FB}"/>
              </a:ext>
            </a:extLst>
          </p:cNvPr>
          <p:cNvSpPr/>
          <p:nvPr/>
        </p:nvSpPr>
        <p:spPr>
          <a:xfrm>
            <a:off x="4649239" y="4935113"/>
            <a:ext cx="1581088" cy="320268"/>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prstClr val="black"/>
                </a:solidFill>
                <a:latin typeface="微软雅黑" panose="020B0503020204020204" pitchFamily="34" charset="-122"/>
                <a:ea typeface="微软雅黑" panose="020B0503020204020204" pitchFamily="34" charset="-122"/>
              </a:rPr>
              <a:t>版本管理</a:t>
            </a:r>
          </a:p>
        </p:txBody>
      </p:sp>
      <p:sp>
        <p:nvSpPr>
          <p:cNvPr id="49" name="圆角矩形 48">
            <a:extLst>
              <a:ext uri="{FF2B5EF4-FFF2-40B4-BE49-F238E27FC236}">
                <a16:creationId xmlns:a16="http://schemas.microsoft.com/office/drawing/2014/main" xmlns="" id="{93494ABE-04E3-DF44-9098-C2D6FA6CCE4E}"/>
              </a:ext>
            </a:extLst>
          </p:cNvPr>
          <p:cNvSpPr/>
          <p:nvPr/>
        </p:nvSpPr>
        <p:spPr>
          <a:xfrm>
            <a:off x="6445598" y="4512798"/>
            <a:ext cx="1272188" cy="320268"/>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prstClr val="black"/>
                </a:solidFill>
                <a:latin typeface="微软雅黑" panose="020B0503020204020204" pitchFamily="34" charset="-122"/>
                <a:ea typeface="微软雅黑" panose="020B0503020204020204" pitchFamily="34" charset="-122"/>
              </a:rPr>
              <a:t>标准稽核</a:t>
            </a:r>
          </a:p>
        </p:txBody>
      </p:sp>
      <p:sp>
        <p:nvSpPr>
          <p:cNvPr id="50" name="圆角矩形 49">
            <a:extLst>
              <a:ext uri="{FF2B5EF4-FFF2-40B4-BE49-F238E27FC236}">
                <a16:creationId xmlns:a16="http://schemas.microsoft.com/office/drawing/2014/main" xmlns="" id="{F41FBF8A-08D5-2C43-AFAA-867F738BDDD7}"/>
              </a:ext>
            </a:extLst>
          </p:cNvPr>
          <p:cNvSpPr/>
          <p:nvPr/>
        </p:nvSpPr>
        <p:spPr>
          <a:xfrm>
            <a:off x="6440871" y="4941840"/>
            <a:ext cx="1272188" cy="320268"/>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prstClr val="black"/>
                </a:solidFill>
                <a:latin typeface="微软雅黑" panose="020B0503020204020204" pitchFamily="34" charset="-122"/>
                <a:ea typeface="微软雅黑" panose="020B0503020204020204" pitchFamily="34" charset="-122"/>
              </a:rPr>
              <a:t>稽核报告</a:t>
            </a:r>
          </a:p>
        </p:txBody>
      </p:sp>
      <p:sp>
        <p:nvSpPr>
          <p:cNvPr id="51" name="圆角矩形 50">
            <a:extLst>
              <a:ext uri="{FF2B5EF4-FFF2-40B4-BE49-F238E27FC236}">
                <a16:creationId xmlns:a16="http://schemas.microsoft.com/office/drawing/2014/main" xmlns="" id="{D75016BC-7364-5E45-9324-AE2B9508F372}"/>
              </a:ext>
            </a:extLst>
          </p:cNvPr>
          <p:cNvSpPr/>
          <p:nvPr/>
        </p:nvSpPr>
        <p:spPr>
          <a:xfrm>
            <a:off x="4649239" y="5364157"/>
            <a:ext cx="1581088" cy="320268"/>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prstClr val="black"/>
                </a:solidFill>
                <a:latin typeface="微软雅黑" panose="020B0503020204020204" pitchFamily="34" charset="-122"/>
                <a:ea typeface="微软雅黑" panose="020B0503020204020204" pitchFamily="34" charset="-122"/>
              </a:rPr>
              <a:t>落标</a:t>
            </a:r>
          </a:p>
        </p:txBody>
      </p:sp>
      <p:sp>
        <p:nvSpPr>
          <p:cNvPr id="52" name="圆角矩形 51">
            <a:extLst>
              <a:ext uri="{FF2B5EF4-FFF2-40B4-BE49-F238E27FC236}">
                <a16:creationId xmlns:a16="http://schemas.microsoft.com/office/drawing/2014/main" xmlns="" id="{6AD577E5-55B8-2940-B677-2560B1F7ABAE}"/>
              </a:ext>
            </a:extLst>
          </p:cNvPr>
          <p:cNvSpPr/>
          <p:nvPr/>
        </p:nvSpPr>
        <p:spPr>
          <a:xfrm>
            <a:off x="6440871" y="5370884"/>
            <a:ext cx="1272188" cy="320268"/>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prstClr val="black"/>
                </a:solidFill>
                <a:latin typeface="微软雅黑" panose="020B0503020204020204" pitchFamily="34" charset="-122"/>
                <a:ea typeface="微软雅黑" panose="020B0503020204020204" pitchFamily="34" charset="-122"/>
              </a:rPr>
              <a:t>历史报告</a:t>
            </a:r>
          </a:p>
        </p:txBody>
      </p:sp>
      <p:sp>
        <p:nvSpPr>
          <p:cNvPr id="53" name="圆角矩形 52">
            <a:extLst>
              <a:ext uri="{FF2B5EF4-FFF2-40B4-BE49-F238E27FC236}">
                <a16:creationId xmlns:a16="http://schemas.microsoft.com/office/drawing/2014/main" xmlns="" id="{7C973CA1-514E-6A40-A26F-0F2DBCE09E3D}"/>
              </a:ext>
            </a:extLst>
          </p:cNvPr>
          <p:cNvSpPr/>
          <p:nvPr/>
        </p:nvSpPr>
        <p:spPr>
          <a:xfrm>
            <a:off x="3483674" y="5842089"/>
            <a:ext cx="4349511" cy="575991"/>
          </a:xfrm>
          <a:prstGeom prst="roundRect">
            <a:avLst/>
          </a:prstGeom>
          <a:solidFill>
            <a:schemeClr val="bg1">
              <a:lumMod val="50000"/>
            </a:schemeClr>
          </a:solidFill>
          <a:ln>
            <a:solidFill>
              <a:schemeClr val="bg1">
                <a:lumMod val="65000"/>
              </a:schemeClr>
            </a:solidFill>
          </a:ln>
        </p:spPr>
        <p:style>
          <a:lnRef idx="3">
            <a:schemeClr val="lt1"/>
          </a:lnRef>
          <a:fillRef idx="1">
            <a:schemeClr val="accent1"/>
          </a:fillRef>
          <a:effectRef idx="1">
            <a:schemeClr val="accent1"/>
          </a:effectRef>
          <a:fontRef idx="minor">
            <a:schemeClr val="lt1"/>
          </a:fontRef>
        </p:style>
        <p:txBody>
          <a:bodyPr rtlCol="0" anchor="ctr"/>
          <a:lstStyle/>
          <a:p>
            <a:r>
              <a:rPr kumimoji="1" lang="zh-CN" altLang="en-US" sz="1100" dirty="0">
                <a:solidFill>
                  <a:prstClr val="black"/>
                </a:solidFill>
                <a:latin typeface="微软雅黑" panose="020B0503020204020204" pitchFamily="34" charset="-122"/>
                <a:ea typeface="微软雅黑" panose="020B0503020204020204" pitchFamily="34" charset="-122"/>
              </a:rPr>
              <a:t>标准文档</a:t>
            </a:r>
          </a:p>
        </p:txBody>
      </p:sp>
      <p:sp>
        <p:nvSpPr>
          <p:cNvPr id="54" name="圆角矩形 53">
            <a:extLst>
              <a:ext uri="{FF2B5EF4-FFF2-40B4-BE49-F238E27FC236}">
                <a16:creationId xmlns:a16="http://schemas.microsoft.com/office/drawing/2014/main" xmlns="" id="{6836938A-FC1F-174E-AB9A-FF25A05DF0F7}"/>
              </a:ext>
            </a:extLst>
          </p:cNvPr>
          <p:cNvSpPr/>
          <p:nvPr/>
        </p:nvSpPr>
        <p:spPr>
          <a:xfrm>
            <a:off x="4649239" y="5969538"/>
            <a:ext cx="1581088" cy="320268"/>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prstClr val="black"/>
                </a:solidFill>
                <a:latin typeface="微软雅黑" panose="020B0503020204020204" pitchFamily="34" charset="-122"/>
                <a:ea typeface="微软雅黑" panose="020B0503020204020204" pitchFamily="34" charset="-122"/>
              </a:rPr>
              <a:t>文档管理</a:t>
            </a:r>
          </a:p>
        </p:txBody>
      </p:sp>
      <p:sp>
        <p:nvSpPr>
          <p:cNvPr id="55" name="圆角矩形 54">
            <a:extLst>
              <a:ext uri="{FF2B5EF4-FFF2-40B4-BE49-F238E27FC236}">
                <a16:creationId xmlns:a16="http://schemas.microsoft.com/office/drawing/2014/main" xmlns="" id="{D0DBB555-10DF-0945-9E44-E85D9E69EE8B}"/>
              </a:ext>
            </a:extLst>
          </p:cNvPr>
          <p:cNvSpPr/>
          <p:nvPr/>
        </p:nvSpPr>
        <p:spPr>
          <a:xfrm>
            <a:off x="6440871" y="5976264"/>
            <a:ext cx="1272188" cy="320268"/>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prstClr val="black"/>
                </a:solidFill>
                <a:latin typeface="微软雅黑" panose="020B0503020204020204" pitchFamily="34" charset="-122"/>
                <a:ea typeface="微软雅黑" panose="020B0503020204020204" pitchFamily="34" charset="-122"/>
              </a:rPr>
              <a:t>在线预览</a:t>
            </a:r>
          </a:p>
        </p:txBody>
      </p:sp>
      <p:sp>
        <p:nvSpPr>
          <p:cNvPr id="56" name="圆角矩形 55">
            <a:extLst>
              <a:ext uri="{FF2B5EF4-FFF2-40B4-BE49-F238E27FC236}">
                <a16:creationId xmlns:a16="http://schemas.microsoft.com/office/drawing/2014/main" xmlns="" id="{358A7128-3BFD-4C47-A8B7-B232090B9EBF}"/>
              </a:ext>
            </a:extLst>
          </p:cNvPr>
          <p:cNvSpPr/>
          <p:nvPr/>
        </p:nvSpPr>
        <p:spPr>
          <a:xfrm>
            <a:off x="3483674" y="1092685"/>
            <a:ext cx="4349511" cy="634076"/>
          </a:xfrm>
          <a:prstGeom prst="roundRect">
            <a:avLst/>
          </a:prstGeom>
          <a:solidFill>
            <a:schemeClr val="accent2">
              <a:lumMod val="20000"/>
              <a:lumOff val="80000"/>
              <a:alpha val="70000"/>
            </a:schemeClr>
          </a:solidFill>
          <a:ln>
            <a:solidFill>
              <a:schemeClr val="accent2"/>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zh-CN" altLang="en-US" dirty="0">
              <a:solidFill>
                <a:prstClr val="white"/>
              </a:solidFill>
              <a:latin typeface="微软雅黑" panose="020B0503020204020204" pitchFamily="34" charset="-122"/>
              <a:ea typeface="微软雅黑" panose="020B0503020204020204" pitchFamily="34" charset="-122"/>
            </a:endParaRPr>
          </a:p>
        </p:txBody>
      </p:sp>
      <p:sp>
        <p:nvSpPr>
          <p:cNvPr id="57" name="矩形 56">
            <a:extLst>
              <a:ext uri="{FF2B5EF4-FFF2-40B4-BE49-F238E27FC236}">
                <a16:creationId xmlns:a16="http://schemas.microsoft.com/office/drawing/2014/main" xmlns="" id="{AB078469-677F-A942-8C27-AACD477818F2}"/>
              </a:ext>
            </a:extLst>
          </p:cNvPr>
          <p:cNvSpPr/>
          <p:nvPr/>
        </p:nvSpPr>
        <p:spPr>
          <a:xfrm>
            <a:off x="3555335" y="1160318"/>
            <a:ext cx="1015129" cy="261610"/>
          </a:xfrm>
          <a:prstGeom prst="rect">
            <a:avLst/>
          </a:prstGeom>
        </p:spPr>
        <p:txBody>
          <a:bodyPr wrap="square">
            <a:spAutoFit/>
          </a:bodyPr>
          <a:lstStyle/>
          <a:p>
            <a:pPr algn="ctr"/>
            <a:r>
              <a:rPr kumimoji="1" lang="zh-CN" altLang="en-US" sz="1100" dirty="0">
                <a:solidFill>
                  <a:prstClr val="black"/>
                </a:solidFill>
                <a:latin typeface="微软雅黑" panose="020B0503020204020204" pitchFamily="34" charset="-122"/>
                <a:ea typeface="微软雅黑" panose="020B0503020204020204" pitchFamily="34" charset="-122"/>
              </a:rPr>
              <a:t>指标管理</a:t>
            </a:r>
          </a:p>
        </p:txBody>
      </p:sp>
      <p:sp>
        <p:nvSpPr>
          <p:cNvPr id="58" name="圆角矩形 57">
            <a:extLst>
              <a:ext uri="{FF2B5EF4-FFF2-40B4-BE49-F238E27FC236}">
                <a16:creationId xmlns:a16="http://schemas.microsoft.com/office/drawing/2014/main" xmlns="" id="{3C98450C-C384-FD49-BD82-8FA76E9A5738}"/>
              </a:ext>
            </a:extLst>
          </p:cNvPr>
          <p:cNvSpPr/>
          <p:nvPr/>
        </p:nvSpPr>
        <p:spPr>
          <a:xfrm>
            <a:off x="4657428" y="1232575"/>
            <a:ext cx="1272188" cy="320268"/>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prstClr val="black"/>
                </a:solidFill>
                <a:latin typeface="微软雅黑" panose="020B0503020204020204" pitchFamily="34" charset="-122"/>
                <a:ea typeface="微软雅黑" panose="020B0503020204020204" pitchFamily="34" charset="-122"/>
              </a:rPr>
              <a:t>指标字典</a:t>
            </a:r>
          </a:p>
        </p:txBody>
      </p:sp>
      <p:sp>
        <p:nvSpPr>
          <p:cNvPr id="59" name="圆角矩形 58">
            <a:extLst>
              <a:ext uri="{FF2B5EF4-FFF2-40B4-BE49-F238E27FC236}">
                <a16:creationId xmlns:a16="http://schemas.microsoft.com/office/drawing/2014/main" xmlns="" id="{CD99C5E1-9A0E-1144-A248-A0F52C594224}"/>
              </a:ext>
            </a:extLst>
          </p:cNvPr>
          <p:cNvSpPr/>
          <p:nvPr/>
        </p:nvSpPr>
        <p:spPr>
          <a:xfrm>
            <a:off x="6230327" y="1209518"/>
            <a:ext cx="1272188" cy="320268"/>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prstClr val="black"/>
                </a:solidFill>
                <a:latin typeface="微软雅黑" panose="020B0503020204020204" pitchFamily="34" charset="-122"/>
                <a:ea typeface="微软雅黑" panose="020B0503020204020204" pitchFamily="34" charset="-122"/>
              </a:rPr>
              <a:t>指标落地</a:t>
            </a:r>
          </a:p>
        </p:txBody>
      </p:sp>
      <p:sp>
        <p:nvSpPr>
          <p:cNvPr id="60" name="文本框 59">
            <a:extLst>
              <a:ext uri="{FF2B5EF4-FFF2-40B4-BE49-F238E27FC236}">
                <a16:creationId xmlns:a16="http://schemas.microsoft.com/office/drawing/2014/main" xmlns="" id="{BCE82A28-52C2-414A-BE2A-3378CD98D342}"/>
              </a:ext>
            </a:extLst>
          </p:cNvPr>
          <p:cNvSpPr txBox="1"/>
          <p:nvPr/>
        </p:nvSpPr>
        <p:spPr>
          <a:xfrm>
            <a:off x="2941812" y="1179935"/>
            <a:ext cx="652583" cy="400110"/>
          </a:xfrm>
          <a:prstGeom prst="rect">
            <a:avLst/>
          </a:prstGeom>
          <a:noFill/>
        </p:spPr>
        <p:txBody>
          <a:bodyPr wrap="square" rtlCol="0">
            <a:spAutoFit/>
          </a:bodyPr>
          <a:lstStyle/>
          <a:p>
            <a:r>
              <a:rPr kumimoji="1" lang="zh-CN" altLang="en-US" sz="1000" dirty="0">
                <a:solidFill>
                  <a:prstClr val="black"/>
                </a:solidFill>
                <a:latin typeface="微软雅黑" panose="020B0503020204020204" pitchFamily="34" charset="-122"/>
                <a:ea typeface="微软雅黑" panose="020B0503020204020204" pitchFamily="34" charset="-122"/>
              </a:rPr>
              <a:t>指标</a:t>
            </a:r>
            <a:endParaRPr kumimoji="1" lang="en-US" altLang="zh-CN" sz="1000" dirty="0">
              <a:solidFill>
                <a:prstClr val="black"/>
              </a:solidFill>
              <a:latin typeface="微软雅黑" panose="020B0503020204020204" pitchFamily="34" charset="-122"/>
              <a:ea typeface="微软雅黑" panose="020B0503020204020204" pitchFamily="34" charset="-122"/>
            </a:endParaRPr>
          </a:p>
          <a:p>
            <a:r>
              <a:rPr kumimoji="1" lang="zh-CN" altLang="en-US" sz="1000" dirty="0">
                <a:solidFill>
                  <a:prstClr val="black"/>
                </a:solidFill>
                <a:latin typeface="微软雅黑" panose="020B0503020204020204" pitchFamily="34" charset="-122"/>
                <a:ea typeface="微软雅黑" panose="020B0503020204020204" pitchFamily="34" charset="-122"/>
              </a:rPr>
              <a:t>标准</a:t>
            </a:r>
          </a:p>
        </p:txBody>
      </p:sp>
      <p:sp>
        <p:nvSpPr>
          <p:cNvPr id="61" name="文本框 60">
            <a:extLst>
              <a:ext uri="{FF2B5EF4-FFF2-40B4-BE49-F238E27FC236}">
                <a16:creationId xmlns:a16="http://schemas.microsoft.com/office/drawing/2014/main" xmlns="" id="{0F99B955-2764-464E-8A8E-16E7BA43FB7F}"/>
              </a:ext>
            </a:extLst>
          </p:cNvPr>
          <p:cNvSpPr txBox="1"/>
          <p:nvPr/>
        </p:nvSpPr>
        <p:spPr>
          <a:xfrm>
            <a:off x="3006763" y="3451130"/>
            <a:ext cx="419518" cy="707886"/>
          </a:xfrm>
          <a:prstGeom prst="rect">
            <a:avLst/>
          </a:prstGeom>
          <a:noFill/>
        </p:spPr>
        <p:txBody>
          <a:bodyPr wrap="square" rtlCol="0">
            <a:spAutoFit/>
          </a:bodyPr>
          <a:lstStyle/>
          <a:p>
            <a:r>
              <a:rPr kumimoji="1" lang="zh-CN" altLang="en-US" sz="1000" dirty="0">
                <a:solidFill>
                  <a:prstClr val="black"/>
                </a:solidFill>
                <a:latin typeface="微软雅黑" panose="020B0503020204020204" pitchFamily="34" charset="-122"/>
                <a:ea typeface="微软雅黑" panose="020B0503020204020204" pitchFamily="34" charset="-122"/>
              </a:rPr>
              <a:t>基</a:t>
            </a:r>
            <a:endParaRPr kumimoji="1" lang="en-US" altLang="zh-CN" sz="1000" dirty="0">
              <a:solidFill>
                <a:prstClr val="black"/>
              </a:solidFill>
              <a:latin typeface="微软雅黑" panose="020B0503020204020204" pitchFamily="34" charset="-122"/>
              <a:ea typeface="微软雅黑" panose="020B0503020204020204" pitchFamily="34" charset="-122"/>
            </a:endParaRPr>
          </a:p>
          <a:p>
            <a:r>
              <a:rPr kumimoji="1" lang="zh-CN" altLang="en-US" sz="1000" dirty="0">
                <a:solidFill>
                  <a:prstClr val="black"/>
                </a:solidFill>
                <a:latin typeface="微软雅黑" panose="020B0503020204020204" pitchFamily="34" charset="-122"/>
                <a:ea typeface="微软雅黑" panose="020B0503020204020204" pitchFamily="34" charset="-122"/>
              </a:rPr>
              <a:t>础</a:t>
            </a:r>
            <a:endParaRPr kumimoji="1" lang="en-US" altLang="zh-CN" sz="1000" dirty="0">
              <a:solidFill>
                <a:prstClr val="black"/>
              </a:solidFill>
              <a:latin typeface="微软雅黑" panose="020B0503020204020204" pitchFamily="34" charset="-122"/>
              <a:ea typeface="微软雅黑" panose="020B0503020204020204" pitchFamily="34" charset="-122"/>
            </a:endParaRPr>
          </a:p>
          <a:p>
            <a:r>
              <a:rPr kumimoji="1" lang="zh-CN" altLang="en-US" sz="1000" dirty="0">
                <a:solidFill>
                  <a:prstClr val="black"/>
                </a:solidFill>
                <a:latin typeface="微软雅黑" panose="020B0503020204020204" pitchFamily="34" charset="-122"/>
                <a:ea typeface="微软雅黑" panose="020B0503020204020204" pitchFamily="34" charset="-122"/>
              </a:rPr>
              <a:t>标</a:t>
            </a:r>
            <a:endParaRPr kumimoji="1" lang="en-US" altLang="zh-CN" sz="1000" dirty="0">
              <a:solidFill>
                <a:prstClr val="black"/>
              </a:solidFill>
              <a:latin typeface="微软雅黑" panose="020B0503020204020204" pitchFamily="34" charset="-122"/>
              <a:ea typeface="微软雅黑" panose="020B0503020204020204" pitchFamily="34" charset="-122"/>
            </a:endParaRPr>
          </a:p>
          <a:p>
            <a:r>
              <a:rPr kumimoji="1" lang="zh-CN" altLang="en-US" sz="1000" dirty="0">
                <a:solidFill>
                  <a:prstClr val="black"/>
                </a:solidFill>
                <a:latin typeface="微软雅黑" panose="020B0503020204020204" pitchFamily="34" charset="-122"/>
                <a:ea typeface="微软雅黑" panose="020B0503020204020204" pitchFamily="34" charset="-122"/>
              </a:rPr>
              <a:t>准</a:t>
            </a:r>
          </a:p>
        </p:txBody>
      </p:sp>
      <p:grpSp>
        <p:nvGrpSpPr>
          <p:cNvPr id="62" name="组合 61">
            <a:extLst>
              <a:ext uri="{FF2B5EF4-FFF2-40B4-BE49-F238E27FC236}">
                <a16:creationId xmlns:a16="http://schemas.microsoft.com/office/drawing/2014/main" xmlns="" id="{A854DEA7-6350-AB4B-88B6-D994CBD21278}"/>
              </a:ext>
            </a:extLst>
          </p:cNvPr>
          <p:cNvGrpSpPr/>
          <p:nvPr/>
        </p:nvGrpSpPr>
        <p:grpSpPr>
          <a:xfrm>
            <a:off x="8500762" y="1899241"/>
            <a:ext cx="3080487" cy="3866788"/>
            <a:chOff x="6051241" y="1725148"/>
            <a:chExt cx="3236773" cy="3308677"/>
          </a:xfrm>
        </p:grpSpPr>
        <p:sp>
          <p:nvSpPr>
            <p:cNvPr id="63" name="虚尾箭头 62">
              <a:extLst>
                <a:ext uri="{FF2B5EF4-FFF2-40B4-BE49-F238E27FC236}">
                  <a16:creationId xmlns:a16="http://schemas.microsoft.com/office/drawing/2014/main" xmlns="" id="{6AFB58A7-8242-8144-892C-F542BD561E0F}"/>
                </a:ext>
              </a:extLst>
            </p:cNvPr>
            <p:cNvSpPr/>
            <p:nvPr/>
          </p:nvSpPr>
          <p:spPr>
            <a:xfrm>
              <a:off x="6051241" y="3333657"/>
              <a:ext cx="288032" cy="432048"/>
            </a:xfrm>
            <a:prstGeom prst="stripedRightArrow">
              <a:avLst/>
            </a:prstGeom>
            <a:gradFill>
              <a:gsLst>
                <a:gs pos="0">
                  <a:schemeClr val="accent1"/>
                </a:gs>
                <a:gs pos="35000">
                  <a:schemeClr val="accent1">
                    <a:lumMod val="60000"/>
                    <a:lumOff val="40000"/>
                  </a:schemeClr>
                </a:gs>
                <a:gs pos="100000">
                  <a:schemeClr val="accent5"/>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dirty="0">
                <a:solidFill>
                  <a:prstClr val="black"/>
                </a:solidFill>
                <a:latin typeface="微软雅黑" panose="020B0503020204020204" pitchFamily="34" charset="-122"/>
                <a:ea typeface="微软雅黑" panose="020B0503020204020204" pitchFamily="34" charset="-122"/>
              </a:endParaRPr>
            </a:p>
          </p:txBody>
        </p:sp>
        <p:sp>
          <p:nvSpPr>
            <p:cNvPr id="64" name="iconfont-10008-4918994">
              <a:extLst>
                <a:ext uri="{FF2B5EF4-FFF2-40B4-BE49-F238E27FC236}">
                  <a16:creationId xmlns:a16="http://schemas.microsoft.com/office/drawing/2014/main" xmlns="" id="{827CE456-3732-FB48-ACC2-477612E827ED}"/>
                </a:ext>
              </a:extLst>
            </p:cNvPr>
            <p:cNvSpPr>
              <a:spLocks noChangeAspect="1"/>
            </p:cNvSpPr>
            <p:nvPr/>
          </p:nvSpPr>
          <p:spPr>
            <a:xfrm>
              <a:off x="7730867" y="1725148"/>
              <a:ext cx="520998" cy="520998"/>
            </a:xfrm>
            <a:custGeom>
              <a:avLst/>
              <a:gdLst>
                <a:gd name="T0" fmla="*/ 6400 w 12800"/>
                <a:gd name="T1" fmla="*/ 0 h 12800"/>
                <a:gd name="T2" fmla="*/ 0 w 12800"/>
                <a:gd name="T3" fmla="*/ 2560 h 12800"/>
                <a:gd name="T4" fmla="*/ 6400 w 12800"/>
                <a:gd name="T5" fmla="*/ 5120 h 12800"/>
                <a:gd name="T6" fmla="*/ 12800 w 12800"/>
                <a:gd name="T7" fmla="*/ 2560 h 12800"/>
                <a:gd name="T8" fmla="*/ 6400 w 12800"/>
                <a:gd name="T9" fmla="*/ 0 h 12800"/>
                <a:gd name="T10" fmla="*/ 12160 w 12800"/>
                <a:gd name="T11" fmla="*/ 5120 h 12800"/>
                <a:gd name="T12" fmla="*/ 11520 w 12800"/>
                <a:gd name="T13" fmla="*/ 5760 h 12800"/>
                <a:gd name="T14" fmla="*/ 11520 w 12800"/>
                <a:gd name="T15" fmla="*/ 6400 h 12800"/>
                <a:gd name="T16" fmla="*/ 6400 w 12800"/>
                <a:gd name="T17" fmla="*/ 7680 h 12800"/>
                <a:gd name="T18" fmla="*/ 1280 w 12800"/>
                <a:gd name="T19" fmla="*/ 6400 h 12800"/>
                <a:gd name="T20" fmla="*/ 1280 w 12800"/>
                <a:gd name="T21" fmla="*/ 5760 h 12800"/>
                <a:gd name="T22" fmla="*/ 640 w 12800"/>
                <a:gd name="T23" fmla="*/ 5120 h 12800"/>
                <a:gd name="T24" fmla="*/ 0 w 12800"/>
                <a:gd name="T25" fmla="*/ 5760 h 12800"/>
                <a:gd name="T26" fmla="*/ 0 w 12800"/>
                <a:gd name="T27" fmla="*/ 10240 h 12800"/>
                <a:gd name="T28" fmla="*/ 6400 w 12800"/>
                <a:gd name="T29" fmla="*/ 12800 h 12800"/>
                <a:gd name="T30" fmla="*/ 12800 w 12800"/>
                <a:gd name="T31" fmla="*/ 10240 h 12800"/>
                <a:gd name="T32" fmla="*/ 12800 w 12800"/>
                <a:gd name="T33" fmla="*/ 5760 h 12800"/>
                <a:gd name="T34" fmla="*/ 12160 w 12800"/>
                <a:gd name="T35" fmla="*/ 5120 h 12800"/>
                <a:gd name="T36" fmla="*/ 6400 w 12800"/>
                <a:gd name="T37" fmla="*/ 11520 h 12800"/>
                <a:gd name="T38" fmla="*/ 1280 w 12800"/>
                <a:gd name="T39" fmla="*/ 10240 h 12800"/>
                <a:gd name="T40" fmla="*/ 1280 w 12800"/>
                <a:gd name="T41" fmla="*/ 8000 h 12800"/>
                <a:gd name="T42" fmla="*/ 6400 w 12800"/>
                <a:gd name="T43" fmla="*/ 8960 h 12800"/>
                <a:gd name="T44" fmla="*/ 11520 w 12800"/>
                <a:gd name="T45" fmla="*/ 8000 h 12800"/>
                <a:gd name="T46" fmla="*/ 11520 w 12800"/>
                <a:gd name="T47" fmla="*/ 10240 h 12800"/>
                <a:gd name="T48" fmla="*/ 6400 w 12800"/>
                <a:gd name="T49" fmla="*/ 1152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00" h="12800">
                  <a:moveTo>
                    <a:pt x="6400" y="0"/>
                  </a:moveTo>
                  <a:cubicBezTo>
                    <a:pt x="3328" y="0"/>
                    <a:pt x="0" y="832"/>
                    <a:pt x="0" y="2560"/>
                  </a:cubicBezTo>
                  <a:cubicBezTo>
                    <a:pt x="0" y="4288"/>
                    <a:pt x="3328" y="5120"/>
                    <a:pt x="6400" y="5120"/>
                  </a:cubicBezTo>
                  <a:cubicBezTo>
                    <a:pt x="9472" y="5120"/>
                    <a:pt x="12800" y="4288"/>
                    <a:pt x="12800" y="2560"/>
                  </a:cubicBezTo>
                  <a:cubicBezTo>
                    <a:pt x="12800" y="832"/>
                    <a:pt x="9472" y="0"/>
                    <a:pt x="6400" y="0"/>
                  </a:cubicBezTo>
                  <a:close/>
                  <a:moveTo>
                    <a:pt x="12160" y="5120"/>
                  </a:moveTo>
                  <a:cubicBezTo>
                    <a:pt x="11776" y="5120"/>
                    <a:pt x="11520" y="5376"/>
                    <a:pt x="11520" y="5760"/>
                  </a:cubicBezTo>
                  <a:lnTo>
                    <a:pt x="11520" y="6400"/>
                  </a:lnTo>
                  <a:cubicBezTo>
                    <a:pt x="11520" y="6720"/>
                    <a:pt x="9728" y="7680"/>
                    <a:pt x="6400" y="7680"/>
                  </a:cubicBezTo>
                  <a:cubicBezTo>
                    <a:pt x="3072" y="7680"/>
                    <a:pt x="1280" y="6720"/>
                    <a:pt x="1280" y="6400"/>
                  </a:cubicBezTo>
                  <a:lnTo>
                    <a:pt x="1280" y="5760"/>
                  </a:lnTo>
                  <a:cubicBezTo>
                    <a:pt x="1280" y="5376"/>
                    <a:pt x="1024" y="5120"/>
                    <a:pt x="640" y="5120"/>
                  </a:cubicBezTo>
                  <a:cubicBezTo>
                    <a:pt x="256" y="5120"/>
                    <a:pt x="0" y="5376"/>
                    <a:pt x="0" y="5760"/>
                  </a:cubicBezTo>
                  <a:lnTo>
                    <a:pt x="0" y="10240"/>
                  </a:lnTo>
                  <a:cubicBezTo>
                    <a:pt x="0" y="11968"/>
                    <a:pt x="3328" y="12800"/>
                    <a:pt x="6400" y="12800"/>
                  </a:cubicBezTo>
                  <a:cubicBezTo>
                    <a:pt x="9472" y="12800"/>
                    <a:pt x="12800" y="11968"/>
                    <a:pt x="12800" y="10240"/>
                  </a:cubicBezTo>
                  <a:lnTo>
                    <a:pt x="12800" y="5760"/>
                  </a:lnTo>
                  <a:cubicBezTo>
                    <a:pt x="12800" y="5376"/>
                    <a:pt x="12544" y="5120"/>
                    <a:pt x="12160" y="5120"/>
                  </a:cubicBezTo>
                  <a:close/>
                  <a:moveTo>
                    <a:pt x="6400" y="11520"/>
                  </a:moveTo>
                  <a:cubicBezTo>
                    <a:pt x="3072" y="11520"/>
                    <a:pt x="1280" y="10560"/>
                    <a:pt x="1280" y="10240"/>
                  </a:cubicBezTo>
                  <a:lnTo>
                    <a:pt x="1280" y="8000"/>
                  </a:lnTo>
                  <a:cubicBezTo>
                    <a:pt x="2496" y="8640"/>
                    <a:pt x="4480" y="8960"/>
                    <a:pt x="6400" y="8960"/>
                  </a:cubicBezTo>
                  <a:cubicBezTo>
                    <a:pt x="8320" y="8960"/>
                    <a:pt x="10304" y="8640"/>
                    <a:pt x="11520" y="8000"/>
                  </a:cubicBezTo>
                  <a:lnTo>
                    <a:pt x="11520" y="10240"/>
                  </a:lnTo>
                  <a:cubicBezTo>
                    <a:pt x="11520" y="10560"/>
                    <a:pt x="9728" y="11520"/>
                    <a:pt x="6400" y="1152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微软雅黑" panose="020B0503020204020204" pitchFamily="34" charset="-122"/>
                <a:ea typeface="微软雅黑" panose="020B0503020204020204" pitchFamily="34" charset="-122"/>
              </a:endParaRPr>
            </a:p>
          </p:txBody>
        </p:sp>
        <p:sp>
          <p:nvSpPr>
            <p:cNvPr id="65" name="two-databases_51333">
              <a:extLst>
                <a:ext uri="{FF2B5EF4-FFF2-40B4-BE49-F238E27FC236}">
                  <a16:creationId xmlns:a16="http://schemas.microsoft.com/office/drawing/2014/main" xmlns="" id="{E22E1880-65FA-6F4F-8685-68E14606AAF2}"/>
                </a:ext>
              </a:extLst>
            </p:cNvPr>
            <p:cNvSpPr>
              <a:spLocks noChangeAspect="1"/>
            </p:cNvSpPr>
            <p:nvPr/>
          </p:nvSpPr>
          <p:spPr>
            <a:xfrm>
              <a:off x="7786975" y="4446964"/>
              <a:ext cx="609685" cy="586861"/>
            </a:xfrm>
            <a:custGeom>
              <a:avLst/>
              <a:gdLst>
                <a:gd name="connsiteX0" fmla="*/ 229534 w 596711"/>
                <a:gd name="connsiteY0" fmla="*/ 417307 h 574373"/>
                <a:gd name="connsiteX1" fmla="*/ 413123 w 596711"/>
                <a:gd name="connsiteY1" fmla="*/ 478892 h 574373"/>
                <a:gd name="connsiteX2" fmla="*/ 595755 w 596711"/>
                <a:gd name="connsiteY2" fmla="*/ 417307 h 574373"/>
                <a:gd name="connsiteX3" fmla="*/ 596711 w 596711"/>
                <a:gd name="connsiteY3" fmla="*/ 422081 h 574373"/>
                <a:gd name="connsiteX4" fmla="*/ 596711 w 596711"/>
                <a:gd name="connsiteY4" fmla="*/ 507537 h 574373"/>
                <a:gd name="connsiteX5" fmla="*/ 413123 w 596711"/>
                <a:gd name="connsiteY5" fmla="*/ 574373 h 574373"/>
                <a:gd name="connsiteX6" fmla="*/ 229534 w 596711"/>
                <a:gd name="connsiteY6" fmla="*/ 507537 h 574373"/>
                <a:gd name="connsiteX7" fmla="*/ 229534 w 596711"/>
                <a:gd name="connsiteY7" fmla="*/ 422081 h 574373"/>
                <a:gd name="connsiteX8" fmla="*/ 229534 w 596711"/>
                <a:gd name="connsiteY8" fmla="*/ 287877 h 574373"/>
                <a:gd name="connsiteX9" fmla="*/ 413123 w 596711"/>
                <a:gd name="connsiteY9" fmla="*/ 349963 h 574373"/>
                <a:gd name="connsiteX10" fmla="*/ 595755 w 596711"/>
                <a:gd name="connsiteY10" fmla="*/ 287877 h 574373"/>
                <a:gd name="connsiteX11" fmla="*/ 596711 w 596711"/>
                <a:gd name="connsiteY11" fmla="*/ 293130 h 574373"/>
                <a:gd name="connsiteX12" fmla="*/ 596711 w 596711"/>
                <a:gd name="connsiteY12" fmla="*/ 378618 h 574373"/>
                <a:gd name="connsiteX13" fmla="*/ 413123 w 596711"/>
                <a:gd name="connsiteY13" fmla="*/ 445480 h 574373"/>
                <a:gd name="connsiteX14" fmla="*/ 229534 w 596711"/>
                <a:gd name="connsiteY14" fmla="*/ 378618 h 574373"/>
                <a:gd name="connsiteX15" fmla="*/ 229534 w 596711"/>
                <a:gd name="connsiteY15" fmla="*/ 293130 h 574373"/>
                <a:gd name="connsiteX16" fmla="*/ 0 w 596711"/>
                <a:gd name="connsiteY16" fmla="*/ 287877 h 574373"/>
                <a:gd name="connsiteX17" fmla="*/ 183584 w 596711"/>
                <a:gd name="connsiteY17" fmla="*/ 349492 h 574373"/>
                <a:gd name="connsiteX18" fmla="*/ 203663 w 596711"/>
                <a:gd name="connsiteY18" fmla="*/ 349015 h 574373"/>
                <a:gd name="connsiteX19" fmla="*/ 203663 w 596711"/>
                <a:gd name="connsiteY19" fmla="*/ 373852 h 574373"/>
                <a:gd name="connsiteX20" fmla="*/ 203663 w 596711"/>
                <a:gd name="connsiteY20" fmla="*/ 444542 h 574373"/>
                <a:gd name="connsiteX21" fmla="*/ 183584 w 596711"/>
                <a:gd name="connsiteY21" fmla="*/ 445020 h 574373"/>
                <a:gd name="connsiteX22" fmla="*/ 0 w 596711"/>
                <a:gd name="connsiteY22" fmla="*/ 378151 h 574373"/>
                <a:gd name="connsiteX23" fmla="*/ 0 w 596711"/>
                <a:gd name="connsiteY23" fmla="*/ 292653 h 574373"/>
                <a:gd name="connsiteX24" fmla="*/ 0 w 596711"/>
                <a:gd name="connsiteY24" fmla="*/ 158524 h 574373"/>
                <a:gd name="connsiteX25" fmla="*/ 183584 w 596711"/>
                <a:gd name="connsiteY25" fmla="*/ 220580 h 574373"/>
                <a:gd name="connsiteX26" fmla="*/ 203663 w 596711"/>
                <a:gd name="connsiteY26" fmla="*/ 220103 h 574373"/>
                <a:gd name="connsiteX27" fmla="*/ 203663 w 596711"/>
                <a:gd name="connsiteY27" fmla="*/ 315574 h 574373"/>
                <a:gd name="connsiteX28" fmla="*/ 183584 w 596711"/>
                <a:gd name="connsiteY28" fmla="*/ 316051 h 574373"/>
                <a:gd name="connsiteX29" fmla="*/ 0 w 596711"/>
                <a:gd name="connsiteY29" fmla="*/ 249221 h 574373"/>
                <a:gd name="connsiteX30" fmla="*/ 0 w 596711"/>
                <a:gd name="connsiteY30" fmla="*/ 163775 h 574373"/>
                <a:gd name="connsiteX31" fmla="*/ 413123 w 596711"/>
                <a:gd name="connsiteY31" fmla="*/ 129353 h 574373"/>
                <a:gd name="connsiteX32" fmla="*/ 596711 w 596711"/>
                <a:gd name="connsiteY32" fmla="*/ 196204 h 574373"/>
                <a:gd name="connsiteX33" fmla="*/ 596711 w 596711"/>
                <a:gd name="connsiteY33" fmla="*/ 251118 h 574373"/>
                <a:gd name="connsiteX34" fmla="*/ 413123 w 596711"/>
                <a:gd name="connsiteY34" fmla="*/ 317970 h 574373"/>
                <a:gd name="connsiteX35" fmla="*/ 229534 w 596711"/>
                <a:gd name="connsiteY35" fmla="*/ 251118 h 574373"/>
                <a:gd name="connsiteX36" fmla="*/ 229534 w 596711"/>
                <a:gd name="connsiteY36" fmla="*/ 196204 h 574373"/>
                <a:gd name="connsiteX37" fmla="*/ 413123 w 596711"/>
                <a:gd name="connsiteY37" fmla="*/ 129353 h 574373"/>
                <a:gd name="connsiteX38" fmla="*/ 183589 w 596711"/>
                <a:gd name="connsiteY38" fmla="*/ 0 h 574373"/>
                <a:gd name="connsiteX39" fmla="*/ 367177 w 596711"/>
                <a:gd name="connsiteY39" fmla="*/ 66851 h 574373"/>
                <a:gd name="connsiteX40" fmla="*/ 367177 w 596711"/>
                <a:gd name="connsiteY40" fmla="*/ 105530 h 574373"/>
                <a:gd name="connsiteX41" fmla="*/ 204147 w 596711"/>
                <a:gd name="connsiteY41" fmla="*/ 188139 h 574373"/>
                <a:gd name="connsiteX42" fmla="*/ 183589 w 596711"/>
                <a:gd name="connsiteY42" fmla="*/ 188617 h 574373"/>
                <a:gd name="connsiteX43" fmla="*/ 0 w 596711"/>
                <a:gd name="connsiteY43" fmla="*/ 121765 h 574373"/>
                <a:gd name="connsiteX44" fmla="*/ 0 w 596711"/>
                <a:gd name="connsiteY44" fmla="*/ 66851 h 574373"/>
                <a:gd name="connsiteX45" fmla="*/ 183589 w 596711"/>
                <a:gd name="connsiteY45" fmla="*/ 0 h 574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96711" h="574373">
                  <a:moveTo>
                    <a:pt x="229534" y="417307"/>
                  </a:moveTo>
                  <a:cubicBezTo>
                    <a:pt x="236705" y="451680"/>
                    <a:pt x="316547" y="478892"/>
                    <a:pt x="413123" y="478892"/>
                  </a:cubicBezTo>
                  <a:cubicBezTo>
                    <a:pt x="509698" y="478892"/>
                    <a:pt x="589061" y="451680"/>
                    <a:pt x="595755" y="417307"/>
                  </a:cubicBezTo>
                  <a:cubicBezTo>
                    <a:pt x="596233" y="418739"/>
                    <a:pt x="596711" y="420172"/>
                    <a:pt x="596711" y="422081"/>
                  </a:cubicBezTo>
                  <a:lnTo>
                    <a:pt x="596711" y="507537"/>
                  </a:lnTo>
                  <a:cubicBezTo>
                    <a:pt x="596711" y="544774"/>
                    <a:pt x="514479" y="574373"/>
                    <a:pt x="413123" y="574373"/>
                  </a:cubicBezTo>
                  <a:cubicBezTo>
                    <a:pt x="311766" y="574373"/>
                    <a:pt x="229534" y="544774"/>
                    <a:pt x="229534" y="507537"/>
                  </a:cubicBezTo>
                  <a:lnTo>
                    <a:pt x="229534" y="422081"/>
                  </a:lnTo>
                  <a:close/>
                  <a:moveTo>
                    <a:pt x="229534" y="287877"/>
                  </a:moveTo>
                  <a:cubicBezTo>
                    <a:pt x="236705" y="322741"/>
                    <a:pt x="316547" y="349963"/>
                    <a:pt x="413123" y="349963"/>
                  </a:cubicBezTo>
                  <a:cubicBezTo>
                    <a:pt x="509698" y="349963"/>
                    <a:pt x="589061" y="322741"/>
                    <a:pt x="595755" y="287877"/>
                  </a:cubicBezTo>
                  <a:cubicBezTo>
                    <a:pt x="596233" y="289787"/>
                    <a:pt x="596711" y="291220"/>
                    <a:pt x="596711" y="293130"/>
                  </a:cubicBezTo>
                  <a:lnTo>
                    <a:pt x="596711" y="378618"/>
                  </a:lnTo>
                  <a:cubicBezTo>
                    <a:pt x="596711" y="415392"/>
                    <a:pt x="514479" y="445480"/>
                    <a:pt x="413123" y="445480"/>
                  </a:cubicBezTo>
                  <a:cubicBezTo>
                    <a:pt x="311766" y="445480"/>
                    <a:pt x="229534" y="415392"/>
                    <a:pt x="229534" y="378618"/>
                  </a:cubicBezTo>
                  <a:lnTo>
                    <a:pt x="229534" y="293130"/>
                  </a:lnTo>
                  <a:close/>
                  <a:moveTo>
                    <a:pt x="0" y="287877"/>
                  </a:moveTo>
                  <a:cubicBezTo>
                    <a:pt x="7171" y="322267"/>
                    <a:pt x="86533" y="349492"/>
                    <a:pt x="183584" y="349492"/>
                  </a:cubicBezTo>
                  <a:cubicBezTo>
                    <a:pt x="190277" y="349492"/>
                    <a:pt x="196970" y="349492"/>
                    <a:pt x="203663" y="349015"/>
                  </a:cubicBezTo>
                  <a:lnTo>
                    <a:pt x="203663" y="373852"/>
                  </a:lnTo>
                  <a:lnTo>
                    <a:pt x="203663" y="444542"/>
                  </a:lnTo>
                  <a:cubicBezTo>
                    <a:pt x="196970" y="445020"/>
                    <a:pt x="190277" y="445020"/>
                    <a:pt x="183584" y="445020"/>
                  </a:cubicBezTo>
                  <a:cubicBezTo>
                    <a:pt x="82230" y="445020"/>
                    <a:pt x="0" y="414929"/>
                    <a:pt x="0" y="378151"/>
                  </a:cubicBezTo>
                  <a:lnTo>
                    <a:pt x="0" y="292653"/>
                  </a:lnTo>
                  <a:close/>
                  <a:moveTo>
                    <a:pt x="0" y="158524"/>
                  </a:moveTo>
                  <a:cubicBezTo>
                    <a:pt x="7171" y="193371"/>
                    <a:pt x="86533" y="220580"/>
                    <a:pt x="183584" y="220580"/>
                  </a:cubicBezTo>
                  <a:cubicBezTo>
                    <a:pt x="190277" y="220580"/>
                    <a:pt x="196970" y="220580"/>
                    <a:pt x="203663" y="220103"/>
                  </a:cubicBezTo>
                  <a:lnTo>
                    <a:pt x="203663" y="315574"/>
                  </a:lnTo>
                  <a:cubicBezTo>
                    <a:pt x="196970" y="316051"/>
                    <a:pt x="190277" y="316051"/>
                    <a:pt x="183584" y="316051"/>
                  </a:cubicBezTo>
                  <a:cubicBezTo>
                    <a:pt x="82230" y="316051"/>
                    <a:pt x="0" y="285978"/>
                    <a:pt x="0" y="249221"/>
                  </a:cubicBezTo>
                  <a:lnTo>
                    <a:pt x="0" y="163775"/>
                  </a:lnTo>
                  <a:close/>
                  <a:moveTo>
                    <a:pt x="413123" y="129353"/>
                  </a:moveTo>
                  <a:cubicBezTo>
                    <a:pt x="514479" y="129353"/>
                    <a:pt x="596711" y="159436"/>
                    <a:pt x="596711" y="196204"/>
                  </a:cubicBezTo>
                  <a:lnTo>
                    <a:pt x="596711" y="251118"/>
                  </a:lnTo>
                  <a:cubicBezTo>
                    <a:pt x="596711" y="288364"/>
                    <a:pt x="514479" y="317970"/>
                    <a:pt x="413123" y="317970"/>
                  </a:cubicBezTo>
                  <a:cubicBezTo>
                    <a:pt x="311766" y="317970"/>
                    <a:pt x="229534" y="288364"/>
                    <a:pt x="229534" y="251118"/>
                  </a:cubicBezTo>
                  <a:lnTo>
                    <a:pt x="229534" y="196204"/>
                  </a:lnTo>
                  <a:cubicBezTo>
                    <a:pt x="229534" y="159436"/>
                    <a:pt x="311766" y="129353"/>
                    <a:pt x="413123" y="129353"/>
                  </a:cubicBezTo>
                  <a:close/>
                  <a:moveTo>
                    <a:pt x="183589" y="0"/>
                  </a:moveTo>
                  <a:cubicBezTo>
                    <a:pt x="284945" y="0"/>
                    <a:pt x="367177" y="30083"/>
                    <a:pt x="367177" y="66851"/>
                  </a:cubicBezTo>
                  <a:lnTo>
                    <a:pt x="367177" y="105530"/>
                  </a:lnTo>
                  <a:cubicBezTo>
                    <a:pt x="282554" y="112693"/>
                    <a:pt x="207493" y="140388"/>
                    <a:pt x="204147" y="188139"/>
                  </a:cubicBezTo>
                  <a:cubicBezTo>
                    <a:pt x="197453" y="188617"/>
                    <a:pt x="190282" y="188617"/>
                    <a:pt x="183589" y="188617"/>
                  </a:cubicBezTo>
                  <a:cubicBezTo>
                    <a:pt x="82232" y="188617"/>
                    <a:pt x="0" y="158534"/>
                    <a:pt x="0" y="121765"/>
                  </a:cubicBezTo>
                  <a:lnTo>
                    <a:pt x="0" y="66851"/>
                  </a:lnTo>
                  <a:cubicBezTo>
                    <a:pt x="0" y="30083"/>
                    <a:pt x="82232" y="0"/>
                    <a:pt x="18358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微软雅黑" panose="020B0503020204020204" pitchFamily="34" charset="-122"/>
                <a:ea typeface="微软雅黑" panose="020B0503020204020204" pitchFamily="34" charset="-122"/>
              </a:endParaRPr>
            </a:p>
          </p:txBody>
        </p:sp>
        <p:sp>
          <p:nvSpPr>
            <p:cNvPr id="66" name="文本框 65">
              <a:extLst>
                <a:ext uri="{FF2B5EF4-FFF2-40B4-BE49-F238E27FC236}">
                  <a16:creationId xmlns:a16="http://schemas.microsoft.com/office/drawing/2014/main" xmlns="" id="{4643F36B-DFEC-C541-B1B1-6226F017E8BD}"/>
                </a:ext>
              </a:extLst>
            </p:cNvPr>
            <p:cNvSpPr txBox="1"/>
            <p:nvPr/>
          </p:nvSpPr>
          <p:spPr>
            <a:xfrm>
              <a:off x="8478676" y="1807256"/>
              <a:ext cx="597234" cy="263354"/>
            </a:xfrm>
            <a:prstGeom prst="rect">
              <a:avLst/>
            </a:prstGeom>
            <a:noFill/>
          </p:spPr>
          <p:txBody>
            <a:bodyPr wrap="none" rtlCol="0">
              <a:spAutoFit/>
            </a:bodyPr>
            <a:lstStyle/>
            <a:p>
              <a:r>
                <a:rPr kumimoji="1" lang="zh-CN" altLang="en-US" sz="1400" dirty="0">
                  <a:solidFill>
                    <a:prstClr val="black"/>
                  </a:solidFill>
                  <a:latin typeface="微软雅黑" panose="020B0503020204020204" pitchFamily="34" charset="-122"/>
                  <a:ea typeface="微软雅黑" panose="020B0503020204020204" pitchFamily="34" charset="-122"/>
                </a:rPr>
                <a:t>源系统</a:t>
              </a:r>
            </a:p>
          </p:txBody>
        </p:sp>
        <p:sp>
          <p:nvSpPr>
            <p:cNvPr id="67" name="文本框 66">
              <a:extLst>
                <a:ext uri="{FF2B5EF4-FFF2-40B4-BE49-F238E27FC236}">
                  <a16:creationId xmlns:a16="http://schemas.microsoft.com/office/drawing/2014/main" xmlns="" id="{A418CF5F-54B7-6540-AA7B-7E1002384B92}"/>
                </a:ext>
              </a:extLst>
            </p:cNvPr>
            <p:cNvSpPr txBox="1"/>
            <p:nvPr/>
          </p:nvSpPr>
          <p:spPr>
            <a:xfrm>
              <a:off x="8542531" y="4603905"/>
              <a:ext cx="745483" cy="263354"/>
            </a:xfrm>
            <a:prstGeom prst="rect">
              <a:avLst/>
            </a:prstGeom>
            <a:noFill/>
          </p:spPr>
          <p:txBody>
            <a:bodyPr wrap="none" rtlCol="0">
              <a:spAutoFit/>
            </a:bodyPr>
            <a:lstStyle/>
            <a:p>
              <a:r>
                <a:rPr kumimoji="1" lang="zh-CN" altLang="en-US" sz="1400" dirty="0">
                  <a:solidFill>
                    <a:prstClr val="black"/>
                  </a:solidFill>
                  <a:latin typeface="微软雅黑" panose="020B0503020204020204" pitchFamily="34" charset="-122"/>
                  <a:ea typeface="微软雅黑" panose="020B0503020204020204" pitchFamily="34" charset="-122"/>
                </a:rPr>
                <a:t>数据仓库</a:t>
              </a:r>
            </a:p>
          </p:txBody>
        </p:sp>
        <p:sp>
          <p:nvSpPr>
            <p:cNvPr id="68" name="文本框 67">
              <a:extLst>
                <a:ext uri="{FF2B5EF4-FFF2-40B4-BE49-F238E27FC236}">
                  <a16:creationId xmlns:a16="http://schemas.microsoft.com/office/drawing/2014/main" xmlns="" id="{29AC5C32-B296-AB43-B332-58F04084490A}"/>
                </a:ext>
              </a:extLst>
            </p:cNvPr>
            <p:cNvSpPr txBox="1"/>
            <p:nvPr/>
          </p:nvSpPr>
          <p:spPr>
            <a:xfrm>
              <a:off x="6692497" y="3170477"/>
              <a:ext cx="1041982" cy="447701"/>
            </a:xfrm>
            <a:prstGeom prst="rect">
              <a:avLst/>
            </a:prstGeom>
            <a:noFill/>
          </p:spPr>
          <p:txBody>
            <a:bodyPr wrap="none" rtlCol="0">
              <a:spAutoFit/>
            </a:bodyPr>
            <a:lstStyle/>
            <a:p>
              <a:r>
                <a:rPr kumimoji="1" lang="zh-CN" altLang="en-US" sz="1400" b="1" dirty="0">
                  <a:solidFill>
                    <a:prstClr val="black"/>
                  </a:solidFill>
                  <a:latin typeface="微软雅黑" panose="020B0503020204020204" pitchFamily="34" charset="-122"/>
                  <a:ea typeface="微软雅黑" panose="020B0503020204020204" pitchFamily="34" charset="-122"/>
                </a:rPr>
                <a:t>保证数据规范</a:t>
              </a:r>
              <a:endParaRPr kumimoji="1" lang="en-US" altLang="zh-CN" sz="1400" b="1" dirty="0">
                <a:solidFill>
                  <a:prstClr val="black"/>
                </a:solidFill>
                <a:latin typeface="微软雅黑" panose="020B0503020204020204" pitchFamily="34" charset="-122"/>
                <a:ea typeface="微软雅黑" panose="020B0503020204020204" pitchFamily="34" charset="-122"/>
              </a:endParaRPr>
            </a:p>
            <a:p>
              <a:r>
                <a:rPr kumimoji="1" lang="zh-CN" altLang="en-US" sz="1400" b="1" dirty="0">
                  <a:solidFill>
                    <a:prstClr val="black"/>
                  </a:solidFill>
                  <a:latin typeface="微软雅黑" panose="020B0503020204020204" pitchFamily="34" charset="-122"/>
                  <a:ea typeface="微软雅黑" panose="020B0503020204020204" pitchFamily="34" charset="-122"/>
                </a:rPr>
                <a:t>提升数据质量</a:t>
              </a:r>
            </a:p>
          </p:txBody>
        </p:sp>
        <p:cxnSp>
          <p:nvCxnSpPr>
            <p:cNvPr id="69" name="直线箭头连接符 95">
              <a:extLst>
                <a:ext uri="{FF2B5EF4-FFF2-40B4-BE49-F238E27FC236}">
                  <a16:creationId xmlns:a16="http://schemas.microsoft.com/office/drawing/2014/main" xmlns="" id="{E591955F-876B-184D-8DE4-1153B38AF864}"/>
                </a:ext>
              </a:extLst>
            </p:cNvPr>
            <p:cNvCxnSpPr>
              <a:stCxn id="64" idx="14"/>
              <a:endCxn id="65" idx="38"/>
            </p:cNvCxnSpPr>
            <p:nvPr/>
          </p:nvCxnSpPr>
          <p:spPr>
            <a:xfrm flipH="1">
              <a:off x="7974556" y="2246146"/>
              <a:ext cx="16810" cy="2200818"/>
            </a:xfrm>
            <a:prstGeom prst="straightConnector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sp>
          <p:nvSpPr>
            <p:cNvPr id="70" name="燕尾形箭头 69">
              <a:extLst>
                <a:ext uri="{FF2B5EF4-FFF2-40B4-BE49-F238E27FC236}">
                  <a16:creationId xmlns:a16="http://schemas.microsoft.com/office/drawing/2014/main" xmlns="" id="{CD53BBAF-1AFE-2344-A403-766B430A04D6}"/>
                </a:ext>
              </a:extLst>
            </p:cNvPr>
            <p:cNvSpPr/>
            <p:nvPr/>
          </p:nvSpPr>
          <p:spPr>
            <a:xfrm rot="18841342">
              <a:off x="6497152" y="3089503"/>
              <a:ext cx="208522" cy="195361"/>
            </a:xfrm>
            <a:prstGeom prst="notchedRight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latin typeface="微软雅黑" panose="020B0503020204020204" pitchFamily="34" charset="-122"/>
                <a:ea typeface="微软雅黑" panose="020B0503020204020204" pitchFamily="34" charset="-122"/>
              </a:endParaRPr>
            </a:p>
          </p:txBody>
        </p:sp>
        <p:sp>
          <p:nvSpPr>
            <p:cNvPr id="71" name="燕尾形箭头 70">
              <a:extLst>
                <a:ext uri="{FF2B5EF4-FFF2-40B4-BE49-F238E27FC236}">
                  <a16:creationId xmlns:a16="http://schemas.microsoft.com/office/drawing/2014/main" xmlns="" id="{338B837D-4A88-8841-96AB-B889228C3DD4}"/>
                </a:ext>
              </a:extLst>
            </p:cNvPr>
            <p:cNvSpPr/>
            <p:nvPr/>
          </p:nvSpPr>
          <p:spPr>
            <a:xfrm rot="18841342">
              <a:off x="6746649" y="2757088"/>
              <a:ext cx="214432" cy="189654"/>
            </a:xfrm>
            <a:prstGeom prst="notchedRight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latin typeface="微软雅黑" panose="020B0503020204020204" pitchFamily="34" charset="-122"/>
                <a:ea typeface="微软雅黑" panose="020B0503020204020204" pitchFamily="34" charset="-122"/>
              </a:endParaRPr>
            </a:p>
          </p:txBody>
        </p:sp>
        <p:sp>
          <p:nvSpPr>
            <p:cNvPr id="72" name="燕尾形箭头 71">
              <a:extLst>
                <a:ext uri="{FF2B5EF4-FFF2-40B4-BE49-F238E27FC236}">
                  <a16:creationId xmlns:a16="http://schemas.microsoft.com/office/drawing/2014/main" xmlns="" id="{F0EB7906-BD39-1641-9929-B7751B9FC0CA}"/>
                </a:ext>
              </a:extLst>
            </p:cNvPr>
            <p:cNvSpPr/>
            <p:nvPr/>
          </p:nvSpPr>
          <p:spPr>
            <a:xfrm rot="18841342">
              <a:off x="6968495" y="2459127"/>
              <a:ext cx="270928" cy="212903"/>
            </a:xfrm>
            <a:prstGeom prst="notched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latin typeface="微软雅黑" panose="020B0503020204020204" pitchFamily="34" charset="-122"/>
                <a:ea typeface="微软雅黑" panose="020B0503020204020204" pitchFamily="34" charset="-122"/>
              </a:endParaRPr>
            </a:p>
          </p:txBody>
        </p:sp>
        <p:sp>
          <p:nvSpPr>
            <p:cNvPr id="73" name="燕尾形箭头 72">
              <a:extLst>
                <a:ext uri="{FF2B5EF4-FFF2-40B4-BE49-F238E27FC236}">
                  <a16:creationId xmlns:a16="http://schemas.microsoft.com/office/drawing/2014/main" xmlns="" id="{B58F0618-57E4-2742-8C5E-3BBED7CBE872}"/>
                </a:ext>
              </a:extLst>
            </p:cNvPr>
            <p:cNvSpPr/>
            <p:nvPr/>
          </p:nvSpPr>
          <p:spPr>
            <a:xfrm rot="18841342">
              <a:off x="7259799" y="2151282"/>
              <a:ext cx="270928" cy="212903"/>
            </a:xfrm>
            <a:prstGeom prst="notchedRight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latin typeface="微软雅黑" panose="020B0503020204020204" pitchFamily="34" charset="-122"/>
                <a:ea typeface="微软雅黑" panose="020B0503020204020204" pitchFamily="34" charset="-122"/>
              </a:endParaRPr>
            </a:p>
          </p:txBody>
        </p:sp>
        <p:sp>
          <p:nvSpPr>
            <p:cNvPr id="74" name="燕尾形箭头 73">
              <a:extLst>
                <a:ext uri="{FF2B5EF4-FFF2-40B4-BE49-F238E27FC236}">
                  <a16:creationId xmlns:a16="http://schemas.microsoft.com/office/drawing/2014/main" xmlns="" id="{4C5FE36D-2258-2B48-AC92-2AF7EEFDBD03}"/>
                </a:ext>
              </a:extLst>
            </p:cNvPr>
            <p:cNvSpPr/>
            <p:nvPr/>
          </p:nvSpPr>
          <p:spPr>
            <a:xfrm rot="2298605">
              <a:off x="6470831" y="3803003"/>
              <a:ext cx="201591" cy="204844"/>
            </a:xfrm>
            <a:prstGeom prst="notchedRight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latin typeface="微软雅黑" panose="020B0503020204020204" pitchFamily="34" charset="-122"/>
                <a:ea typeface="微软雅黑" panose="020B0503020204020204" pitchFamily="34" charset="-122"/>
              </a:endParaRPr>
            </a:p>
          </p:txBody>
        </p:sp>
        <p:sp>
          <p:nvSpPr>
            <p:cNvPr id="75" name="燕尾形箭头 74">
              <a:extLst>
                <a:ext uri="{FF2B5EF4-FFF2-40B4-BE49-F238E27FC236}">
                  <a16:creationId xmlns:a16="http://schemas.microsoft.com/office/drawing/2014/main" xmlns="" id="{720D5F5F-1E53-8648-955E-C73EEEE2E8D8}"/>
                </a:ext>
              </a:extLst>
            </p:cNvPr>
            <p:cNvSpPr/>
            <p:nvPr/>
          </p:nvSpPr>
          <p:spPr>
            <a:xfrm rot="2275927">
              <a:off x="6742320" y="4030166"/>
              <a:ext cx="224423" cy="184538"/>
            </a:xfrm>
            <a:prstGeom prst="notchedRight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latin typeface="微软雅黑" panose="020B0503020204020204" pitchFamily="34" charset="-122"/>
                <a:ea typeface="微软雅黑" panose="020B0503020204020204" pitchFamily="34" charset="-122"/>
              </a:endParaRPr>
            </a:p>
          </p:txBody>
        </p:sp>
        <p:sp>
          <p:nvSpPr>
            <p:cNvPr id="76" name="燕尾形箭头 75">
              <a:extLst>
                <a:ext uri="{FF2B5EF4-FFF2-40B4-BE49-F238E27FC236}">
                  <a16:creationId xmlns:a16="http://schemas.microsoft.com/office/drawing/2014/main" xmlns="" id="{7FAD1C0F-ACB9-AC47-B5EC-C545EE395FED}"/>
                </a:ext>
              </a:extLst>
            </p:cNvPr>
            <p:cNvSpPr/>
            <p:nvPr/>
          </p:nvSpPr>
          <p:spPr>
            <a:xfrm rot="2274288">
              <a:off x="7018711" y="4244623"/>
              <a:ext cx="270928" cy="206884"/>
            </a:xfrm>
            <a:prstGeom prst="notched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latin typeface="微软雅黑" panose="020B0503020204020204" pitchFamily="34" charset="-122"/>
                <a:ea typeface="微软雅黑" panose="020B0503020204020204" pitchFamily="34" charset="-122"/>
              </a:endParaRPr>
            </a:p>
          </p:txBody>
        </p:sp>
        <p:sp>
          <p:nvSpPr>
            <p:cNvPr id="77" name="燕尾形箭头 76">
              <a:extLst>
                <a:ext uri="{FF2B5EF4-FFF2-40B4-BE49-F238E27FC236}">
                  <a16:creationId xmlns:a16="http://schemas.microsoft.com/office/drawing/2014/main" xmlns="" id="{514DB94C-4702-1744-9678-E1FA1310D666}"/>
                </a:ext>
              </a:extLst>
            </p:cNvPr>
            <p:cNvSpPr/>
            <p:nvPr/>
          </p:nvSpPr>
          <p:spPr>
            <a:xfrm rot="2109990">
              <a:off x="7334991" y="4461570"/>
              <a:ext cx="270928" cy="212903"/>
            </a:xfrm>
            <a:prstGeom prst="notchedRight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latin typeface="微软雅黑" panose="020B0503020204020204" pitchFamily="34" charset="-122"/>
                <a:ea typeface="微软雅黑" panose="020B0503020204020204" pitchFamily="34" charset="-122"/>
              </a:endParaRPr>
            </a:p>
          </p:txBody>
        </p:sp>
      </p:grpSp>
      <p:sp>
        <p:nvSpPr>
          <p:cNvPr id="78" name="Rectangle 3"/>
          <p:cNvSpPr txBox="1">
            <a:spLocks noChangeArrowheads="1"/>
          </p:cNvSpPr>
          <p:nvPr/>
        </p:nvSpPr>
        <p:spPr bwMode="auto">
          <a:xfrm>
            <a:off x="107267" y="1142812"/>
            <a:ext cx="2578575" cy="3405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402" tIns="43201" rIns="86402" bIns="43201" numCol="1" anchor="t" anchorCtr="0" compatLnSpc="1">
            <a:spAutoFit/>
          </a:bodyPr>
          <a:lstStyle>
            <a:lvl1pPr marL="342900" indent="-342900" algn="l" rtl="0" eaLnBrk="1" fontAlgn="base" hangingPunct="1">
              <a:spcBef>
                <a:spcPct val="20000"/>
              </a:spcBef>
              <a:spcAft>
                <a:spcPct val="0"/>
              </a:spcAft>
              <a:buClr>
                <a:schemeClr val="accent5">
                  <a:lumMod val="50000"/>
                </a:schemeClr>
              </a:buClr>
              <a:buSzPct val="80000"/>
              <a:buFont typeface="Wingdings" panose="05000000000000000000" pitchFamily="2" charset="2"/>
              <a:buChar char="n"/>
              <a:defRPr kumimoji="1" sz="1400">
                <a:solidFill>
                  <a:schemeClr val="tx1"/>
                </a:solidFill>
                <a:latin typeface="+mn-lt"/>
                <a:ea typeface="宋体" panose="02010600030101010101" pitchFamily="2" charset="-122"/>
                <a:cs typeface="宋体" charset="0"/>
              </a:defRPr>
            </a:lvl1pPr>
            <a:lvl2pPr marL="742950" indent="-285750" algn="l" rtl="0" eaLnBrk="1" fontAlgn="base" hangingPunct="1">
              <a:spcBef>
                <a:spcPct val="20000"/>
              </a:spcBef>
              <a:spcAft>
                <a:spcPct val="0"/>
              </a:spcAft>
              <a:buClr>
                <a:schemeClr val="accent1"/>
              </a:buClr>
              <a:buSzPct val="70000"/>
              <a:buFont typeface="Wingdings" panose="05000000000000000000" charset="0"/>
              <a:buChar char="p"/>
              <a:defRPr kumimoji="1" sz="1400">
                <a:solidFill>
                  <a:schemeClr val="tx1"/>
                </a:solidFill>
                <a:latin typeface="+mn-lt"/>
                <a:ea typeface="宋体" panose="02010600030101010101" pitchFamily="2" charset="-122"/>
              </a:defRPr>
            </a:lvl2pPr>
            <a:lvl3pPr marL="1143000" indent="-228600" algn="l" rtl="0" eaLnBrk="1" fontAlgn="base" hangingPunct="1">
              <a:spcBef>
                <a:spcPct val="20000"/>
              </a:spcBef>
              <a:spcAft>
                <a:spcPct val="0"/>
              </a:spcAft>
              <a:buClr>
                <a:srgbClr val="4597A0"/>
              </a:buClr>
              <a:buSzPct val="70000"/>
              <a:buFont typeface="Wingdings" panose="05000000000000000000" charset="0"/>
              <a:buChar char="l"/>
              <a:defRPr kumimoji="1" sz="1400">
                <a:solidFill>
                  <a:schemeClr val="tx1"/>
                </a:solidFill>
                <a:latin typeface="+mn-lt"/>
                <a:ea typeface="宋体" panose="02010600030101010101" pitchFamily="2" charset="-122"/>
              </a:defRPr>
            </a:lvl3pPr>
            <a:lvl4pPr marL="1600200" indent="-228600" algn="l" rtl="0" eaLnBrk="1" fontAlgn="base" hangingPunct="1">
              <a:spcBef>
                <a:spcPct val="20000"/>
              </a:spcBef>
              <a:spcAft>
                <a:spcPct val="0"/>
              </a:spcAft>
              <a:buClr>
                <a:srgbClr val="C00000"/>
              </a:buClr>
              <a:buSzPct val="50000"/>
              <a:buFont typeface="Wingdings" panose="05000000000000000000" charset="0"/>
              <a:buChar char="u"/>
              <a:defRPr kumimoji="1" sz="1400">
                <a:solidFill>
                  <a:schemeClr val="tx1"/>
                </a:solidFill>
                <a:latin typeface="+mn-lt"/>
                <a:ea typeface="宋体" panose="02010600030101010101" pitchFamily="2" charset="-122"/>
              </a:defRPr>
            </a:lvl4pPr>
            <a:lvl5pPr marL="2057400" indent="-228600" algn="l" rtl="0" eaLnBrk="1" fontAlgn="base" hangingPunct="1">
              <a:spcBef>
                <a:spcPct val="20000"/>
              </a:spcBef>
              <a:spcAft>
                <a:spcPct val="0"/>
              </a:spcAft>
              <a:buClr>
                <a:srgbClr val="008395"/>
              </a:buClr>
              <a:buSzPct val="30000"/>
              <a:buFont typeface="Wingdings" panose="05000000000000000000" charset="0"/>
              <a:buChar char="p"/>
              <a:defRPr kumimoji="1" sz="1400">
                <a:solidFill>
                  <a:schemeClr val="tx1"/>
                </a:solidFill>
                <a:latin typeface="+mn-lt"/>
                <a:ea typeface="宋体" panose="02010600030101010101" pitchFamily="2" charset="-122"/>
              </a:defRPr>
            </a:lvl5pPr>
            <a:lvl6pPr marL="2514600" indent="-228600" algn="l" rtl="0" eaLnBrk="1" fontAlgn="base" hangingPunct="1">
              <a:spcBef>
                <a:spcPct val="20000"/>
              </a:spcBef>
              <a:spcAft>
                <a:spcPct val="0"/>
              </a:spcAft>
              <a:buClr>
                <a:srgbClr val="0066FF"/>
              </a:buClr>
              <a:buChar char="•"/>
              <a:defRPr sz="1400">
                <a:solidFill>
                  <a:schemeClr val="tx1"/>
                </a:solidFill>
                <a:latin typeface="+mn-lt"/>
                <a:ea typeface="+mn-ea"/>
              </a:defRPr>
            </a:lvl6pPr>
            <a:lvl7pPr marL="2971800" indent="-228600" algn="l" rtl="0" eaLnBrk="1" fontAlgn="base" hangingPunct="1">
              <a:spcBef>
                <a:spcPct val="20000"/>
              </a:spcBef>
              <a:spcAft>
                <a:spcPct val="0"/>
              </a:spcAft>
              <a:buClr>
                <a:srgbClr val="0066FF"/>
              </a:buClr>
              <a:buChar char="•"/>
              <a:defRPr sz="1400">
                <a:solidFill>
                  <a:schemeClr val="tx1"/>
                </a:solidFill>
                <a:latin typeface="+mn-lt"/>
                <a:ea typeface="+mn-ea"/>
              </a:defRPr>
            </a:lvl7pPr>
            <a:lvl8pPr marL="3429000" indent="-228600" algn="l" rtl="0" eaLnBrk="1" fontAlgn="base" hangingPunct="1">
              <a:spcBef>
                <a:spcPct val="20000"/>
              </a:spcBef>
              <a:spcAft>
                <a:spcPct val="0"/>
              </a:spcAft>
              <a:buClr>
                <a:srgbClr val="0066FF"/>
              </a:buClr>
              <a:buChar char="•"/>
              <a:defRPr sz="1400">
                <a:solidFill>
                  <a:schemeClr val="tx1"/>
                </a:solidFill>
                <a:latin typeface="+mn-lt"/>
                <a:ea typeface="+mn-ea"/>
              </a:defRPr>
            </a:lvl8pPr>
            <a:lvl9pPr marL="3886200" indent="-228600" algn="l" rtl="0" eaLnBrk="1" fontAlgn="base" hangingPunct="1">
              <a:spcBef>
                <a:spcPct val="20000"/>
              </a:spcBef>
              <a:spcAft>
                <a:spcPct val="0"/>
              </a:spcAft>
              <a:buClr>
                <a:srgbClr val="0066FF"/>
              </a:buClr>
              <a:buChar char="•"/>
              <a:defRPr sz="1400">
                <a:solidFill>
                  <a:schemeClr val="tx1"/>
                </a:solidFill>
                <a:latin typeface="+mn-lt"/>
                <a:ea typeface="+mn-ea"/>
              </a:defRPr>
            </a:lvl9pPr>
          </a:lstStyle>
          <a:p>
            <a:pPr marL="285750" indent="-285750">
              <a:lnSpc>
                <a:spcPct val="150000"/>
              </a:lnSpc>
              <a:buClr>
                <a:srgbClr val="4472C4">
                  <a:lumMod val="50000"/>
                </a:srgbClr>
              </a:buClr>
              <a:buFont typeface="Wingdings" panose="05000000000000000000" pitchFamily="2" charset="2"/>
              <a:buChar char="u"/>
            </a:pPr>
            <a:r>
              <a:rPr lang="zh-CN" altLang="en-US"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通过数据资产盘点和数据梳理，明确各业务对象的数据模型；</a:t>
            </a:r>
            <a:endParaRPr lang="zh-CN" altLang="en-US"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Clr>
                <a:srgbClr val="4472C4">
                  <a:lumMod val="50000"/>
                </a:srgbClr>
              </a:buClr>
              <a:buFont typeface="Wingdings" panose="05000000000000000000" pitchFamily="2" charset="2"/>
              <a:buChar char="u"/>
            </a:pPr>
            <a:r>
              <a:rPr lang="zh-CN" altLang="en-US"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基于数据模型，结合来源系统表结构的情况，以及国标、行标等，确定数据标准和字段标准。</a:t>
            </a:r>
            <a:endParaRPr lang="en-US" altLang="zh-CN"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Clr>
                <a:srgbClr val="4472C4">
                  <a:lumMod val="50000"/>
                </a:srgbClr>
              </a:buClr>
              <a:buFont typeface="Wingdings" panose="05000000000000000000" pitchFamily="2" charset="2"/>
              <a:buChar char="u"/>
            </a:pPr>
            <a:r>
              <a:rPr lang="zh-CN" altLang="en-US"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对于数仓中分层，确定原子指标和派生指标等的指标标准。</a:t>
            </a:r>
            <a:endParaRPr lang="en-US" altLang="zh-CN" sz="16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9" name="圆角矩形 78">
            <a:extLst>
              <a:ext uri="{FF2B5EF4-FFF2-40B4-BE49-F238E27FC236}">
                <a16:creationId xmlns:a16="http://schemas.microsoft.com/office/drawing/2014/main" xmlns="" id="{BF9A6574-ECA1-2744-BE77-4505C50279D5}"/>
              </a:ext>
            </a:extLst>
          </p:cNvPr>
          <p:cNvSpPr/>
          <p:nvPr/>
        </p:nvSpPr>
        <p:spPr>
          <a:xfrm>
            <a:off x="6430624" y="3912897"/>
            <a:ext cx="1272188" cy="320268"/>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smtClean="0">
                <a:solidFill>
                  <a:prstClr val="black"/>
                </a:solidFill>
                <a:latin typeface="微软雅黑" panose="020B0503020204020204" pitchFamily="34" charset="-122"/>
                <a:ea typeface="微软雅黑" panose="020B0503020204020204" pitchFamily="34" charset="-122"/>
              </a:rPr>
              <a:t>指导表设计</a:t>
            </a:r>
            <a:endParaRPr kumimoji="1" lang="zh-CN" altLang="en-US"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47420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数据治理实施</a:t>
            </a:r>
            <a:r>
              <a:rPr lang="en-US" altLang="zh-CN" dirty="0" smtClean="0"/>
              <a:t>-</a:t>
            </a:r>
            <a:r>
              <a:rPr lang="zh-CN" altLang="en-US" dirty="0" smtClean="0"/>
              <a:t>数据标准</a:t>
            </a:r>
            <a:r>
              <a:rPr lang="en-US" altLang="zh-CN" dirty="0" smtClean="0"/>
              <a:t>-</a:t>
            </a:r>
            <a:r>
              <a:rPr lang="zh-CN" altLang="en-US" dirty="0" smtClean="0"/>
              <a:t>数据标准</a:t>
            </a:r>
            <a:r>
              <a:rPr lang="zh-CN" altLang="en-US" dirty="0"/>
              <a:t>定义</a:t>
            </a:r>
          </a:p>
        </p:txBody>
      </p:sp>
      <p:sp>
        <p:nvSpPr>
          <p:cNvPr id="16" name="形状">
            <a:extLst>
              <a:ext uri="{FF2B5EF4-FFF2-40B4-BE49-F238E27FC236}">
                <a16:creationId xmlns="" xmlns:a16="http://schemas.microsoft.com/office/drawing/2014/main" id="{9063264D-21B4-4C4A-86EC-5DB2578D1B60}"/>
              </a:ext>
            </a:extLst>
          </p:cNvPr>
          <p:cNvSpPr/>
          <p:nvPr/>
        </p:nvSpPr>
        <p:spPr>
          <a:xfrm>
            <a:off x="985279"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17" name="矩形 16">
            <a:extLst>
              <a:ext uri="{FF2B5EF4-FFF2-40B4-BE49-F238E27FC236}">
                <a16:creationId xmlns="" xmlns:a16="http://schemas.microsoft.com/office/drawing/2014/main" id="{2BB00073-7FAB-4513-9A69-C399EAA3BD84}"/>
              </a:ext>
            </a:extLst>
          </p:cNvPr>
          <p:cNvSpPr/>
          <p:nvPr/>
        </p:nvSpPr>
        <p:spPr>
          <a:xfrm>
            <a:off x="987934"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a:t>
            </a:r>
            <a:r>
              <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rPr>
              <a:t>质量</a:t>
            </a:r>
          </a:p>
        </p:txBody>
      </p:sp>
      <p:sp>
        <p:nvSpPr>
          <p:cNvPr id="18" name="形状">
            <a:extLst>
              <a:ext uri="{FF2B5EF4-FFF2-40B4-BE49-F238E27FC236}">
                <a16:creationId xmlns="" xmlns:a16="http://schemas.microsoft.com/office/drawing/2014/main" id="{DB559BD3-927A-4532-B577-7E4F23F25793}"/>
              </a:ext>
            </a:extLst>
          </p:cNvPr>
          <p:cNvSpPr/>
          <p:nvPr/>
        </p:nvSpPr>
        <p:spPr>
          <a:xfrm>
            <a:off x="1723477"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19" name="矩形 18">
            <a:extLst>
              <a:ext uri="{FF2B5EF4-FFF2-40B4-BE49-F238E27FC236}">
                <a16:creationId xmlns="" xmlns:a16="http://schemas.microsoft.com/office/drawing/2014/main" id="{C58AD7B2-324A-412A-8248-7EA5F47957B3}"/>
              </a:ext>
            </a:extLst>
          </p:cNvPr>
          <p:cNvSpPr/>
          <p:nvPr/>
        </p:nvSpPr>
        <p:spPr>
          <a:xfrm>
            <a:off x="1729798"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a:t>
            </a:r>
            <a:r>
              <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rPr>
              <a:t>安全</a:t>
            </a:r>
          </a:p>
        </p:txBody>
      </p:sp>
      <p:sp>
        <p:nvSpPr>
          <p:cNvPr id="22" name="形状">
            <a:extLst>
              <a:ext uri="{FF2B5EF4-FFF2-40B4-BE49-F238E27FC236}">
                <a16:creationId xmlns="" xmlns:a16="http://schemas.microsoft.com/office/drawing/2014/main" id="{D7A4CFFC-12E4-4DAB-AA7B-0CAE9BBB202B}"/>
              </a:ext>
            </a:extLst>
          </p:cNvPr>
          <p:cNvSpPr/>
          <p:nvPr/>
        </p:nvSpPr>
        <p:spPr>
          <a:xfrm>
            <a:off x="3232552"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23" name="矩形 22">
            <a:extLst>
              <a:ext uri="{FF2B5EF4-FFF2-40B4-BE49-F238E27FC236}">
                <a16:creationId xmlns="" xmlns:a16="http://schemas.microsoft.com/office/drawing/2014/main" id="{14D25363-9C9A-4EC2-AC2F-4F4A584CA13D}"/>
              </a:ext>
            </a:extLst>
          </p:cNvPr>
          <p:cNvSpPr/>
          <p:nvPr/>
        </p:nvSpPr>
        <p:spPr>
          <a:xfrm>
            <a:off x="3237861"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数据资产</a:t>
            </a:r>
            <a:endPar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25" name="矩形 24">
            <a:extLst>
              <a:ext uri="{FF2B5EF4-FFF2-40B4-BE49-F238E27FC236}">
                <a16:creationId xmlns="" xmlns:a16="http://schemas.microsoft.com/office/drawing/2014/main" id="{0EB9B067-C0F1-42E8-9B6D-25C3DE08B308}"/>
              </a:ext>
            </a:extLst>
          </p:cNvPr>
          <p:cNvSpPr/>
          <p:nvPr/>
        </p:nvSpPr>
        <p:spPr>
          <a:xfrm>
            <a:off x="3988274"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数据应用</a:t>
            </a:r>
          </a:p>
        </p:txBody>
      </p:sp>
      <p:sp>
        <p:nvSpPr>
          <p:cNvPr id="26" name="形状">
            <a:extLst>
              <a:ext uri="{FF2B5EF4-FFF2-40B4-BE49-F238E27FC236}">
                <a16:creationId xmlns="" xmlns:a16="http://schemas.microsoft.com/office/drawing/2014/main" id="{42481AE8-1F2A-4105-9085-5BF9CE70179D}"/>
              </a:ext>
            </a:extLst>
          </p:cNvPr>
          <p:cNvSpPr/>
          <p:nvPr/>
        </p:nvSpPr>
        <p:spPr>
          <a:xfrm>
            <a:off x="247650" y="640882"/>
            <a:ext cx="809621" cy="265280"/>
          </a:xfrm>
          <a:custGeom>
            <a:avLst/>
            <a:gdLst/>
            <a:ahLst/>
            <a:cxnLst>
              <a:cxn ang="0">
                <a:pos x="wd2" y="hd2"/>
              </a:cxn>
              <a:cxn ang="5400000">
                <a:pos x="wd2" y="hd2"/>
              </a:cxn>
              <a:cxn ang="10800000">
                <a:pos x="wd2" y="hd2"/>
              </a:cxn>
              <a:cxn ang="16200000">
                <a:pos x="wd2" y="hd2"/>
              </a:cxn>
            </a:cxnLst>
            <a:rect l="0" t="0" r="r" b="b"/>
            <a:pathLst>
              <a:path w="21600" h="21600" extrusionOk="0">
                <a:moveTo>
                  <a:pt x="18972" y="21600"/>
                </a:moveTo>
                <a:lnTo>
                  <a:pt x="18972" y="21600"/>
                </a:lnTo>
                <a:lnTo>
                  <a:pt x="21600" y="10800"/>
                </a:lnTo>
                <a:lnTo>
                  <a:pt x="18972" y="0"/>
                </a:lnTo>
                <a:lnTo>
                  <a:pt x="18972" y="0"/>
                </a:lnTo>
                <a:lnTo>
                  <a:pt x="0" y="0"/>
                </a:lnTo>
                <a:lnTo>
                  <a:pt x="0" y="21600"/>
                </a:lnTo>
                <a:lnTo>
                  <a:pt x="18972" y="21600"/>
                </a:lnTo>
                <a:close/>
              </a:path>
            </a:pathLst>
          </a:custGeom>
          <a:solidFill>
            <a:srgbClr val="0070C0"/>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lang="zh-CN" altLang="en-US" sz="1200" kern="0" dirty="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27" name="标题文本一">
            <a:extLst>
              <a:ext uri="{FF2B5EF4-FFF2-40B4-BE49-F238E27FC236}">
                <a16:creationId xmlns="" xmlns:a16="http://schemas.microsoft.com/office/drawing/2014/main" id="{812576C3-12F6-4398-84A3-139F1B711592}"/>
              </a:ext>
            </a:extLst>
          </p:cNvPr>
          <p:cNvSpPr txBox="1"/>
          <p:nvPr/>
        </p:nvSpPr>
        <p:spPr>
          <a:xfrm>
            <a:off x="366738" y="513271"/>
            <a:ext cx="810728" cy="4231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defTabSz="457200">
              <a:lnSpc>
                <a:spcPts val="6600"/>
              </a:lnSpc>
              <a:defRPr sz="4000" b="0">
                <a:solidFill>
                  <a:srgbClr val="FEFDFF"/>
                </a:solidFill>
                <a:latin typeface="+mn-lt"/>
                <a:ea typeface="+mn-ea"/>
                <a:cs typeface="+mn-cs"/>
                <a:sym typeface="腾讯体 W7"/>
              </a:defRPr>
            </a:lvl1pPr>
          </a:lstStyle>
          <a:p>
            <a:pPr algn="ctr" defTabSz="228612">
              <a:lnSpc>
                <a:spcPts val="3301"/>
              </a:lnSpc>
              <a:defRPr/>
            </a:pPr>
            <a:endParaRPr sz="1200" dirty="0">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 xmlns:a16="http://schemas.microsoft.com/office/drawing/2014/main" id="{7B0CA4ED-C95C-4D38-B3AD-54225B7456AB}"/>
              </a:ext>
            </a:extLst>
          </p:cNvPr>
          <p:cNvSpPr/>
          <p:nvPr/>
        </p:nvSpPr>
        <p:spPr>
          <a:xfrm>
            <a:off x="252350"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数据标准</a:t>
            </a:r>
            <a:endPar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31" name="矩形 30">
            <a:extLst>
              <a:ext uri="{FF2B5EF4-FFF2-40B4-BE49-F238E27FC236}">
                <a16:creationId xmlns="" xmlns:a16="http://schemas.microsoft.com/office/drawing/2014/main" id="{0EB9B067-C0F1-42E8-9B6D-25C3DE08B308}"/>
              </a:ext>
            </a:extLst>
          </p:cNvPr>
          <p:cNvSpPr/>
          <p:nvPr/>
        </p:nvSpPr>
        <p:spPr>
          <a:xfrm>
            <a:off x="4738687"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数据应用</a:t>
            </a:r>
          </a:p>
        </p:txBody>
      </p:sp>
      <p:sp>
        <p:nvSpPr>
          <p:cNvPr id="32" name="形状">
            <a:extLst>
              <a:ext uri="{FF2B5EF4-FFF2-40B4-BE49-F238E27FC236}">
                <a16:creationId xmlns="" xmlns:a16="http://schemas.microsoft.com/office/drawing/2014/main" id="{D7A4CFFC-12E4-4DAB-AA7B-0CAE9BBB202B}"/>
              </a:ext>
            </a:extLst>
          </p:cNvPr>
          <p:cNvSpPr/>
          <p:nvPr/>
        </p:nvSpPr>
        <p:spPr>
          <a:xfrm>
            <a:off x="2486105"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33" name="矩形 32">
            <a:extLst>
              <a:ext uri="{FF2B5EF4-FFF2-40B4-BE49-F238E27FC236}">
                <a16:creationId xmlns="" xmlns:a16="http://schemas.microsoft.com/office/drawing/2014/main" id="{14D25363-9C9A-4EC2-AC2F-4F4A584CA13D}"/>
              </a:ext>
            </a:extLst>
          </p:cNvPr>
          <p:cNvSpPr/>
          <p:nvPr/>
        </p:nvSpPr>
        <p:spPr>
          <a:xfrm>
            <a:off x="2491414"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数据地图</a:t>
            </a:r>
            <a:endPar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pic>
        <p:nvPicPr>
          <p:cNvPr id="3" name="图片 2"/>
          <p:cNvPicPr>
            <a:picLocks noChangeAspect="1"/>
          </p:cNvPicPr>
          <p:nvPr/>
        </p:nvPicPr>
        <p:blipFill>
          <a:blip r:embed="rId2"/>
          <a:stretch>
            <a:fillRect/>
          </a:stretch>
        </p:blipFill>
        <p:spPr>
          <a:xfrm>
            <a:off x="2486105" y="1142812"/>
            <a:ext cx="4682338" cy="5701356"/>
          </a:xfrm>
          <a:prstGeom prst="rect">
            <a:avLst/>
          </a:prstGeom>
        </p:spPr>
      </p:pic>
      <p:pic>
        <p:nvPicPr>
          <p:cNvPr id="4" name="图片 3"/>
          <p:cNvPicPr>
            <a:picLocks noChangeAspect="1"/>
          </p:cNvPicPr>
          <p:nvPr/>
        </p:nvPicPr>
        <p:blipFill>
          <a:blip r:embed="rId3"/>
          <a:stretch>
            <a:fillRect/>
          </a:stretch>
        </p:blipFill>
        <p:spPr>
          <a:xfrm>
            <a:off x="6999110" y="1263842"/>
            <a:ext cx="4843639" cy="5162550"/>
          </a:xfrm>
          <a:prstGeom prst="rect">
            <a:avLst/>
          </a:prstGeom>
        </p:spPr>
      </p:pic>
      <p:sp>
        <p:nvSpPr>
          <p:cNvPr id="20" name="Rectangle 3"/>
          <p:cNvSpPr txBox="1">
            <a:spLocks noChangeArrowheads="1"/>
          </p:cNvSpPr>
          <p:nvPr/>
        </p:nvSpPr>
        <p:spPr bwMode="auto">
          <a:xfrm>
            <a:off x="121645" y="1312737"/>
            <a:ext cx="2212481" cy="408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402" tIns="43201" rIns="86402" bIns="43201" numCol="1" anchor="t" anchorCtr="0" compatLnSpc="1">
            <a:spAutoFit/>
          </a:bodyPr>
          <a:lstStyle>
            <a:lvl1pPr marL="342900" indent="-342900" algn="l" rtl="0" eaLnBrk="1" fontAlgn="base" hangingPunct="1">
              <a:spcBef>
                <a:spcPct val="20000"/>
              </a:spcBef>
              <a:spcAft>
                <a:spcPct val="0"/>
              </a:spcAft>
              <a:buClr>
                <a:schemeClr val="accent5">
                  <a:lumMod val="50000"/>
                </a:schemeClr>
              </a:buClr>
              <a:buSzPct val="80000"/>
              <a:buFont typeface="Wingdings" panose="05000000000000000000" pitchFamily="2" charset="2"/>
              <a:buChar char="n"/>
              <a:defRPr kumimoji="1" sz="1400">
                <a:solidFill>
                  <a:schemeClr val="tx1"/>
                </a:solidFill>
                <a:latin typeface="+mn-lt"/>
                <a:ea typeface="宋体" panose="02010600030101010101" pitchFamily="2" charset="-122"/>
                <a:cs typeface="宋体" charset="0"/>
              </a:defRPr>
            </a:lvl1pPr>
            <a:lvl2pPr marL="742950" indent="-285750" algn="l" rtl="0" eaLnBrk="1" fontAlgn="base" hangingPunct="1">
              <a:spcBef>
                <a:spcPct val="20000"/>
              </a:spcBef>
              <a:spcAft>
                <a:spcPct val="0"/>
              </a:spcAft>
              <a:buClr>
                <a:schemeClr val="accent1"/>
              </a:buClr>
              <a:buSzPct val="70000"/>
              <a:buFont typeface="Wingdings" panose="05000000000000000000" charset="0"/>
              <a:buChar char="p"/>
              <a:defRPr kumimoji="1" sz="1400">
                <a:solidFill>
                  <a:schemeClr val="tx1"/>
                </a:solidFill>
                <a:latin typeface="+mn-lt"/>
                <a:ea typeface="宋体" panose="02010600030101010101" pitchFamily="2" charset="-122"/>
              </a:defRPr>
            </a:lvl2pPr>
            <a:lvl3pPr marL="1143000" indent="-228600" algn="l" rtl="0" eaLnBrk="1" fontAlgn="base" hangingPunct="1">
              <a:spcBef>
                <a:spcPct val="20000"/>
              </a:spcBef>
              <a:spcAft>
                <a:spcPct val="0"/>
              </a:spcAft>
              <a:buClr>
                <a:srgbClr val="4597A0"/>
              </a:buClr>
              <a:buSzPct val="70000"/>
              <a:buFont typeface="Wingdings" panose="05000000000000000000" charset="0"/>
              <a:buChar char="l"/>
              <a:defRPr kumimoji="1" sz="1400">
                <a:solidFill>
                  <a:schemeClr val="tx1"/>
                </a:solidFill>
                <a:latin typeface="+mn-lt"/>
                <a:ea typeface="宋体" panose="02010600030101010101" pitchFamily="2" charset="-122"/>
              </a:defRPr>
            </a:lvl3pPr>
            <a:lvl4pPr marL="1600200" indent="-228600" algn="l" rtl="0" eaLnBrk="1" fontAlgn="base" hangingPunct="1">
              <a:spcBef>
                <a:spcPct val="20000"/>
              </a:spcBef>
              <a:spcAft>
                <a:spcPct val="0"/>
              </a:spcAft>
              <a:buClr>
                <a:srgbClr val="C00000"/>
              </a:buClr>
              <a:buSzPct val="50000"/>
              <a:buFont typeface="Wingdings" panose="05000000000000000000" charset="0"/>
              <a:buChar char="u"/>
              <a:defRPr kumimoji="1" sz="1400">
                <a:solidFill>
                  <a:schemeClr val="tx1"/>
                </a:solidFill>
                <a:latin typeface="+mn-lt"/>
                <a:ea typeface="宋体" panose="02010600030101010101" pitchFamily="2" charset="-122"/>
              </a:defRPr>
            </a:lvl4pPr>
            <a:lvl5pPr marL="2057400" indent="-228600" algn="l" rtl="0" eaLnBrk="1" fontAlgn="base" hangingPunct="1">
              <a:spcBef>
                <a:spcPct val="20000"/>
              </a:spcBef>
              <a:spcAft>
                <a:spcPct val="0"/>
              </a:spcAft>
              <a:buClr>
                <a:srgbClr val="008395"/>
              </a:buClr>
              <a:buSzPct val="30000"/>
              <a:buFont typeface="Wingdings" panose="05000000000000000000" charset="0"/>
              <a:buChar char="p"/>
              <a:defRPr kumimoji="1" sz="1400">
                <a:solidFill>
                  <a:schemeClr val="tx1"/>
                </a:solidFill>
                <a:latin typeface="+mn-lt"/>
                <a:ea typeface="宋体" panose="02010600030101010101" pitchFamily="2" charset="-122"/>
              </a:defRPr>
            </a:lvl5pPr>
            <a:lvl6pPr marL="2514600" indent="-228600" algn="l" rtl="0" eaLnBrk="1" fontAlgn="base" hangingPunct="1">
              <a:spcBef>
                <a:spcPct val="20000"/>
              </a:spcBef>
              <a:spcAft>
                <a:spcPct val="0"/>
              </a:spcAft>
              <a:buClr>
                <a:srgbClr val="0066FF"/>
              </a:buClr>
              <a:buChar char="•"/>
              <a:defRPr sz="1400">
                <a:solidFill>
                  <a:schemeClr val="tx1"/>
                </a:solidFill>
                <a:latin typeface="+mn-lt"/>
                <a:ea typeface="+mn-ea"/>
              </a:defRPr>
            </a:lvl6pPr>
            <a:lvl7pPr marL="2971800" indent="-228600" algn="l" rtl="0" eaLnBrk="1" fontAlgn="base" hangingPunct="1">
              <a:spcBef>
                <a:spcPct val="20000"/>
              </a:spcBef>
              <a:spcAft>
                <a:spcPct val="0"/>
              </a:spcAft>
              <a:buClr>
                <a:srgbClr val="0066FF"/>
              </a:buClr>
              <a:buChar char="•"/>
              <a:defRPr sz="1400">
                <a:solidFill>
                  <a:schemeClr val="tx1"/>
                </a:solidFill>
                <a:latin typeface="+mn-lt"/>
                <a:ea typeface="+mn-ea"/>
              </a:defRPr>
            </a:lvl7pPr>
            <a:lvl8pPr marL="3429000" indent="-228600" algn="l" rtl="0" eaLnBrk="1" fontAlgn="base" hangingPunct="1">
              <a:spcBef>
                <a:spcPct val="20000"/>
              </a:spcBef>
              <a:spcAft>
                <a:spcPct val="0"/>
              </a:spcAft>
              <a:buClr>
                <a:srgbClr val="0066FF"/>
              </a:buClr>
              <a:buChar char="•"/>
              <a:defRPr sz="1400">
                <a:solidFill>
                  <a:schemeClr val="tx1"/>
                </a:solidFill>
                <a:latin typeface="+mn-lt"/>
                <a:ea typeface="+mn-ea"/>
              </a:defRPr>
            </a:lvl8pPr>
            <a:lvl9pPr marL="3886200" indent="-228600" algn="l" rtl="0" eaLnBrk="1" fontAlgn="base" hangingPunct="1">
              <a:spcBef>
                <a:spcPct val="20000"/>
              </a:spcBef>
              <a:spcAft>
                <a:spcPct val="0"/>
              </a:spcAft>
              <a:buClr>
                <a:srgbClr val="0066FF"/>
              </a:buClr>
              <a:buChar char="•"/>
              <a:defRPr sz="1400">
                <a:solidFill>
                  <a:schemeClr val="tx1"/>
                </a:solidFill>
                <a:latin typeface="+mn-lt"/>
                <a:ea typeface="+mn-ea"/>
              </a:defRPr>
            </a:lvl9pPr>
          </a:lstStyle>
          <a:p>
            <a:pPr>
              <a:lnSpc>
                <a:spcPct val="150000"/>
              </a:lnSpc>
              <a:buClr>
                <a:srgbClr val="4472C4">
                  <a:lumMod val="50000"/>
                </a:srgbClr>
              </a:buClr>
            </a:pP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路径：数据资产管理平台</a:t>
            </a:r>
            <a:r>
              <a:rPr lang="en-US" altLang="zh-CN"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-&gt;</a:t>
            </a: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数据标准平台</a:t>
            </a:r>
            <a:r>
              <a:rPr lang="en-US" altLang="zh-CN"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-&gt;</a:t>
            </a: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数据标准</a:t>
            </a:r>
            <a:endParaRPr lang="zh-CN" altLang="en-US" sz="12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Clr>
                <a:srgbClr val="4472C4">
                  <a:lumMod val="50000"/>
                </a:srgbClr>
              </a:buClr>
            </a:pP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价值：用于定义通用的标准，比如时间格式，数字格式等，同时可以约定值域的范围、是否为空等基础信息。以及维护标准的管理信息和附件信息。</a:t>
            </a:r>
            <a:endParaRPr lang="en-US" altLang="zh-CN"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Clr>
                <a:srgbClr val="4472C4">
                  <a:lumMod val="50000"/>
                </a:srgbClr>
              </a:buClr>
            </a:pP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用途：</a:t>
            </a:r>
            <a:endParaRPr lang="en-US" altLang="zh-CN"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414000">
              <a:lnSpc>
                <a:spcPct val="150000"/>
              </a:lnSpc>
              <a:spcBef>
                <a:spcPts val="0"/>
              </a:spcBef>
              <a:buClr>
                <a:srgbClr val="4472C4">
                  <a:lumMod val="50000"/>
                </a:srgbClr>
              </a:buClr>
              <a:buFont typeface="Wingdings" panose="05000000000000000000" pitchFamily="2" charset="2"/>
              <a:buChar char="Ø"/>
            </a:pPr>
            <a:r>
              <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基于标准进行数据质量的校验；</a:t>
            </a:r>
            <a:endPar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414000">
              <a:lnSpc>
                <a:spcPct val="150000"/>
              </a:lnSpc>
              <a:spcBef>
                <a:spcPts val="0"/>
              </a:spcBef>
              <a:buClr>
                <a:srgbClr val="4472C4">
                  <a:lumMod val="50000"/>
                </a:srgbClr>
              </a:buClr>
              <a:buFont typeface="Wingdings" panose="05000000000000000000" pitchFamily="2" charset="2"/>
              <a:buChar char="Ø"/>
            </a:pPr>
            <a:r>
              <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基于数据标准进行落标；</a:t>
            </a:r>
            <a:endPar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414000">
              <a:lnSpc>
                <a:spcPct val="150000"/>
              </a:lnSpc>
              <a:spcBef>
                <a:spcPts val="0"/>
              </a:spcBef>
              <a:buClr>
                <a:srgbClr val="4472C4">
                  <a:lumMod val="50000"/>
                </a:srgbClr>
              </a:buClr>
              <a:buFont typeface="Wingdings" panose="05000000000000000000" pitchFamily="2" charset="2"/>
              <a:buChar char="Ø"/>
            </a:pPr>
            <a:r>
              <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字段标准直接应用数据标准。</a:t>
            </a:r>
            <a:endParaRPr lang="en-US" altLang="zh-CN" sz="10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矩形 33">
            <a:extLst>
              <a:ext uri="{FF2B5EF4-FFF2-40B4-BE49-F238E27FC236}">
                <a16:creationId xmlns="" xmlns:a16="http://schemas.microsoft.com/office/drawing/2014/main" id="{7B0CA4ED-C95C-4D38-B3AD-54225B7456AB}"/>
              </a:ext>
            </a:extLst>
          </p:cNvPr>
          <p:cNvSpPr/>
          <p:nvPr/>
        </p:nvSpPr>
        <p:spPr>
          <a:xfrm>
            <a:off x="341936" y="942428"/>
            <a:ext cx="697627" cy="160887"/>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0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数据标准</a:t>
            </a:r>
            <a:endParaRPr lang="zh-CN" altLang="en-US" sz="1000" dirty="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Tree>
    <p:extLst>
      <p:ext uri="{BB962C8B-B14F-4D97-AF65-F5344CB8AC3E}">
        <p14:creationId xmlns:p14="http://schemas.microsoft.com/office/powerpoint/2010/main" val="1379365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数据治理实施</a:t>
            </a:r>
            <a:r>
              <a:rPr lang="en-US" altLang="zh-CN" dirty="0" smtClean="0"/>
              <a:t>-</a:t>
            </a:r>
            <a:r>
              <a:rPr lang="zh-CN" altLang="en-US" dirty="0" smtClean="0"/>
              <a:t>数据标准</a:t>
            </a:r>
            <a:r>
              <a:rPr lang="en-US" altLang="zh-CN" dirty="0" smtClean="0"/>
              <a:t>-</a:t>
            </a:r>
            <a:r>
              <a:rPr lang="zh-CN" altLang="en-US" dirty="0" smtClean="0"/>
              <a:t>字段标准定义</a:t>
            </a:r>
            <a:endParaRPr lang="zh-CN" altLang="en-US" dirty="0"/>
          </a:p>
        </p:txBody>
      </p:sp>
      <p:sp>
        <p:nvSpPr>
          <p:cNvPr id="16" name="形状">
            <a:extLst>
              <a:ext uri="{FF2B5EF4-FFF2-40B4-BE49-F238E27FC236}">
                <a16:creationId xmlns="" xmlns:a16="http://schemas.microsoft.com/office/drawing/2014/main" id="{9063264D-21B4-4C4A-86EC-5DB2578D1B60}"/>
              </a:ext>
            </a:extLst>
          </p:cNvPr>
          <p:cNvSpPr/>
          <p:nvPr/>
        </p:nvSpPr>
        <p:spPr>
          <a:xfrm>
            <a:off x="985279"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17" name="矩形 16">
            <a:extLst>
              <a:ext uri="{FF2B5EF4-FFF2-40B4-BE49-F238E27FC236}">
                <a16:creationId xmlns="" xmlns:a16="http://schemas.microsoft.com/office/drawing/2014/main" id="{2BB00073-7FAB-4513-9A69-C399EAA3BD84}"/>
              </a:ext>
            </a:extLst>
          </p:cNvPr>
          <p:cNvSpPr/>
          <p:nvPr/>
        </p:nvSpPr>
        <p:spPr>
          <a:xfrm>
            <a:off x="987934"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a:t>
            </a:r>
            <a:r>
              <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rPr>
              <a:t>质量</a:t>
            </a:r>
          </a:p>
        </p:txBody>
      </p:sp>
      <p:sp>
        <p:nvSpPr>
          <p:cNvPr id="18" name="形状">
            <a:extLst>
              <a:ext uri="{FF2B5EF4-FFF2-40B4-BE49-F238E27FC236}">
                <a16:creationId xmlns="" xmlns:a16="http://schemas.microsoft.com/office/drawing/2014/main" id="{DB559BD3-927A-4532-B577-7E4F23F25793}"/>
              </a:ext>
            </a:extLst>
          </p:cNvPr>
          <p:cNvSpPr/>
          <p:nvPr/>
        </p:nvSpPr>
        <p:spPr>
          <a:xfrm>
            <a:off x="1723477"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19" name="矩形 18">
            <a:extLst>
              <a:ext uri="{FF2B5EF4-FFF2-40B4-BE49-F238E27FC236}">
                <a16:creationId xmlns="" xmlns:a16="http://schemas.microsoft.com/office/drawing/2014/main" id="{C58AD7B2-324A-412A-8248-7EA5F47957B3}"/>
              </a:ext>
            </a:extLst>
          </p:cNvPr>
          <p:cNvSpPr/>
          <p:nvPr/>
        </p:nvSpPr>
        <p:spPr>
          <a:xfrm>
            <a:off x="1729798"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a:t>
            </a:r>
            <a:r>
              <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rPr>
              <a:t>安全</a:t>
            </a:r>
          </a:p>
        </p:txBody>
      </p:sp>
      <p:sp>
        <p:nvSpPr>
          <p:cNvPr id="22" name="形状">
            <a:extLst>
              <a:ext uri="{FF2B5EF4-FFF2-40B4-BE49-F238E27FC236}">
                <a16:creationId xmlns="" xmlns:a16="http://schemas.microsoft.com/office/drawing/2014/main" id="{D7A4CFFC-12E4-4DAB-AA7B-0CAE9BBB202B}"/>
              </a:ext>
            </a:extLst>
          </p:cNvPr>
          <p:cNvSpPr/>
          <p:nvPr/>
        </p:nvSpPr>
        <p:spPr>
          <a:xfrm>
            <a:off x="3232552"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23" name="矩形 22">
            <a:extLst>
              <a:ext uri="{FF2B5EF4-FFF2-40B4-BE49-F238E27FC236}">
                <a16:creationId xmlns="" xmlns:a16="http://schemas.microsoft.com/office/drawing/2014/main" id="{14D25363-9C9A-4EC2-AC2F-4F4A584CA13D}"/>
              </a:ext>
            </a:extLst>
          </p:cNvPr>
          <p:cNvSpPr/>
          <p:nvPr/>
        </p:nvSpPr>
        <p:spPr>
          <a:xfrm>
            <a:off x="3237861"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数据资产</a:t>
            </a:r>
            <a:endPar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26" name="形状">
            <a:extLst>
              <a:ext uri="{FF2B5EF4-FFF2-40B4-BE49-F238E27FC236}">
                <a16:creationId xmlns="" xmlns:a16="http://schemas.microsoft.com/office/drawing/2014/main" id="{42481AE8-1F2A-4105-9085-5BF9CE70179D}"/>
              </a:ext>
            </a:extLst>
          </p:cNvPr>
          <p:cNvSpPr/>
          <p:nvPr/>
        </p:nvSpPr>
        <p:spPr>
          <a:xfrm>
            <a:off x="247650" y="640882"/>
            <a:ext cx="809621" cy="265280"/>
          </a:xfrm>
          <a:custGeom>
            <a:avLst/>
            <a:gdLst/>
            <a:ahLst/>
            <a:cxnLst>
              <a:cxn ang="0">
                <a:pos x="wd2" y="hd2"/>
              </a:cxn>
              <a:cxn ang="5400000">
                <a:pos x="wd2" y="hd2"/>
              </a:cxn>
              <a:cxn ang="10800000">
                <a:pos x="wd2" y="hd2"/>
              </a:cxn>
              <a:cxn ang="16200000">
                <a:pos x="wd2" y="hd2"/>
              </a:cxn>
            </a:cxnLst>
            <a:rect l="0" t="0" r="r" b="b"/>
            <a:pathLst>
              <a:path w="21600" h="21600" extrusionOk="0">
                <a:moveTo>
                  <a:pt x="18972" y="21600"/>
                </a:moveTo>
                <a:lnTo>
                  <a:pt x="18972" y="21600"/>
                </a:lnTo>
                <a:lnTo>
                  <a:pt x="21600" y="10800"/>
                </a:lnTo>
                <a:lnTo>
                  <a:pt x="18972" y="0"/>
                </a:lnTo>
                <a:lnTo>
                  <a:pt x="18972" y="0"/>
                </a:lnTo>
                <a:lnTo>
                  <a:pt x="0" y="0"/>
                </a:lnTo>
                <a:lnTo>
                  <a:pt x="0" y="21600"/>
                </a:lnTo>
                <a:lnTo>
                  <a:pt x="18972" y="21600"/>
                </a:lnTo>
                <a:close/>
              </a:path>
            </a:pathLst>
          </a:custGeom>
          <a:solidFill>
            <a:srgbClr val="0070C0"/>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lang="zh-CN" altLang="en-US" sz="1200" kern="0" dirty="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27" name="标题文本一">
            <a:extLst>
              <a:ext uri="{FF2B5EF4-FFF2-40B4-BE49-F238E27FC236}">
                <a16:creationId xmlns="" xmlns:a16="http://schemas.microsoft.com/office/drawing/2014/main" id="{812576C3-12F6-4398-84A3-139F1B711592}"/>
              </a:ext>
            </a:extLst>
          </p:cNvPr>
          <p:cNvSpPr txBox="1"/>
          <p:nvPr/>
        </p:nvSpPr>
        <p:spPr>
          <a:xfrm>
            <a:off x="366738" y="513271"/>
            <a:ext cx="810728" cy="4231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defTabSz="457200">
              <a:lnSpc>
                <a:spcPts val="6600"/>
              </a:lnSpc>
              <a:defRPr sz="4000" b="0">
                <a:solidFill>
                  <a:srgbClr val="FEFDFF"/>
                </a:solidFill>
                <a:latin typeface="+mn-lt"/>
                <a:ea typeface="+mn-ea"/>
                <a:cs typeface="+mn-cs"/>
                <a:sym typeface="腾讯体 W7"/>
              </a:defRPr>
            </a:lvl1pPr>
          </a:lstStyle>
          <a:p>
            <a:pPr algn="ctr" defTabSz="228612">
              <a:lnSpc>
                <a:spcPts val="3301"/>
              </a:lnSpc>
              <a:defRPr/>
            </a:pPr>
            <a:endParaRPr sz="1200" dirty="0">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 xmlns:a16="http://schemas.microsoft.com/office/drawing/2014/main" id="{7B0CA4ED-C95C-4D38-B3AD-54225B7456AB}"/>
              </a:ext>
            </a:extLst>
          </p:cNvPr>
          <p:cNvSpPr/>
          <p:nvPr/>
        </p:nvSpPr>
        <p:spPr>
          <a:xfrm>
            <a:off x="252350"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数据标准</a:t>
            </a:r>
            <a:endPar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32" name="形状">
            <a:extLst>
              <a:ext uri="{FF2B5EF4-FFF2-40B4-BE49-F238E27FC236}">
                <a16:creationId xmlns="" xmlns:a16="http://schemas.microsoft.com/office/drawing/2014/main" id="{D7A4CFFC-12E4-4DAB-AA7B-0CAE9BBB202B}"/>
              </a:ext>
            </a:extLst>
          </p:cNvPr>
          <p:cNvSpPr/>
          <p:nvPr/>
        </p:nvSpPr>
        <p:spPr>
          <a:xfrm>
            <a:off x="2486105"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33" name="矩形 32">
            <a:extLst>
              <a:ext uri="{FF2B5EF4-FFF2-40B4-BE49-F238E27FC236}">
                <a16:creationId xmlns="" xmlns:a16="http://schemas.microsoft.com/office/drawing/2014/main" id="{14D25363-9C9A-4EC2-AC2F-4F4A584CA13D}"/>
              </a:ext>
            </a:extLst>
          </p:cNvPr>
          <p:cNvSpPr/>
          <p:nvPr/>
        </p:nvSpPr>
        <p:spPr>
          <a:xfrm>
            <a:off x="2491414"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数据地图</a:t>
            </a:r>
            <a:endPar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36" name="文本框 35"/>
          <p:cNvSpPr txBox="1"/>
          <p:nvPr/>
        </p:nvSpPr>
        <p:spPr>
          <a:xfrm>
            <a:off x="254000" y="2936582"/>
            <a:ext cx="1016625" cy="307777"/>
          </a:xfrm>
          <a:prstGeom prst="rect">
            <a:avLst/>
          </a:prstGeom>
          <a:noFill/>
        </p:spPr>
        <p:txBody>
          <a:bodyPr wrap="none" rtlCol="0">
            <a:spAutoFit/>
          </a:bodyPr>
          <a:lstStyle/>
          <a:p>
            <a:r>
              <a:rPr lang="en-US" altLang="zh-CN" sz="1400" b="1" dirty="0">
                <a:solidFill>
                  <a:srgbClr val="005AA1"/>
                </a:solidFill>
                <a:latin typeface="微软雅黑" panose="020B0503020204020204" pitchFamily="34" charset="-122"/>
                <a:ea typeface="微软雅黑" panose="020B0503020204020204" pitchFamily="34" charset="-122"/>
                <a:cs typeface="Britannic Bold" panose="020B0903060703020204" charset="0"/>
              </a:rPr>
              <a:t>|</a:t>
            </a:r>
            <a:r>
              <a:rPr lang="en-US" altLang="zh-CN" sz="1400" dirty="0">
                <a:solidFill>
                  <a:prstClr val="black"/>
                </a:solidFill>
                <a:latin typeface="微软雅黑" panose="020B0503020204020204" pitchFamily="34" charset="-122"/>
                <a:ea typeface="微软雅黑" panose="020B0503020204020204" pitchFamily="34" charset="-122"/>
              </a:rPr>
              <a:t> </a:t>
            </a:r>
            <a:r>
              <a:rPr lang="zh-CN" altLang="en-US" sz="1400" b="1" dirty="0">
                <a:solidFill>
                  <a:srgbClr val="005AA1"/>
                </a:solidFill>
                <a:latin typeface="微软雅黑" panose="020B0503020204020204" pitchFamily="34" charset="-122"/>
                <a:ea typeface="微软雅黑" panose="020B0503020204020204" pitchFamily="34" charset="-122"/>
              </a:rPr>
              <a:t>操作流程</a:t>
            </a:r>
          </a:p>
        </p:txBody>
      </p:sp>
      <p:sp>
        <p:nvSpPr>
          <p:cNvPr id="37" name="文本框 36"/>
          <p:cNvSpPr txBox="1"/>
          <p:nvPr/>
        </p:nvSpPr>
        <p:spPr>
          <a:xfrm>
            <a:off x="339090" y="3344887"/>
            <a:ext cx="4323080" cy="275590"/>
          </a:xfrm>
          <a:prstGeom prst="rect">
            <a:avLst/>
          </a:prstGeom>
          <a:noFill/>
          <a:ln>
            <a:solidFill>
              <a:schemeClr val="bg1">
                <a:lumMod val="95000"/>
                <a:alpha val="60000"/>
              </a:schemeClr>
            </a:solidFill>
          </a:ln>
        </p:spPr>
        <p:txBody>
          <a:bodyPr wrap="square" rtlCol="0">
            <a:spAutoFit/>
          </a:bodyPr>
          <a:lstStyle/>
          <a:p>
            <a:pPr marL="228600" indent="-228600" hangingPunct="0">
              <a:lnSpc>
                <a:spcPct val="120000"/>
              </a:lnSpc>
              <a:buFont typeface="Arial" panose="020B0604020202020204" pitchFamily="34" charset="0"/>
              <a:buAutoNum type="arabicPeriod"/>
            </a:pPr>
            <a:r>
              <a:rPr lang="en-US" altLang="zh-CN" sz="1000" b="1" dirty="0">
                <a:solidFill>
                  <a:prstClr val="black">
                    <a:lumMod val="85000"/>
                    <a:lumOff val="15000"/>
                    <a:alpha val="70000"/>
                  </a:prstClr>
                </a:solidFill>
                <a:latin typeface="微软雅黑" panose="020B0503020204020204" pitchFamily="34" charset="-122"/>
                <a:ea typeface="微软雅黑" panose="020B0503020204020204" pitchFamily="34" charset="-122"/>
                <a:cs typeface="微软雅黑" panose="020B0503020204020204" charset="-122"/>
                <a:sym typeface="+mn-ea"/>
              </a:rPr>
              <a:t> </a:t>
            </a:r>
            <a:r>
              <a:rPr sz="1000" b="1" dirty="0">
                <a:solidFill>
                  <a:prstClr val="black">
                    <a:lumMod val="85000"/>
                    <a:lumOff val="15000"/>
                    <a:alpha val="70000"/>
                  </a:prstClr>
                </a:solidFill>
                <a:latin typeface="微软雅黑" panose="020B0503020204020204" pitchFamily="34" charset="-122"/>
                <a:ea typeface="微软雅黑" panose="020B0503020204020204" pitchFamily="34" charset="-122"/>
                <a:sym typeface="+mn-ea"/>
              </a:rPr>
              <a:t>梳理字段标准</a:t>
            </a:r>
          </a:p>
        </p:txBody>
      </p:sp>
      <p:sp>
        <p:nvSpPr>
          <p:cNvPr id="38" name="文本框 37"/>
          <p:cNvSpPr txBox="1"/>
          <p:nvPr/>
        </p:nvSpPr>
        <p:spPr>
          <a:xfrm>
            <a:off x="325755" y="3725252"/>
            <a:ext cx="4323080" cy="275590"/>
          </a:xfrm>
          <a:prstGeom prst="rect">
            <a:avLst/>
          </a:prstGeom>
          <a:noFill/>
          <a:ln>
            <a:solidFill>
              <a:schemeClr val="bg1">
                <a:lumMod val="95000"/>
                <a:alpha val="60000"/>
              </a:schemeClr>
            </a:solidFill>
          </a:ln>
        </p:spPr>
        <p:txBody>
          <a:bodyPr wrap="square" rtlCol="0">
            <a:spAutoFit/>
          </a:bodyPr>
          <a:lstStyle/>
          <a:p>
            <a:pPr hangingPunct="0">
              <a:lnSpc>
                <a:spcPct val="120000"/>
              </a:lnSpc>
              <a:buFont typeface="Arial" panose="020B0604020202020204" pitchFamily="34" charset="0"/>
              <a:buNone/>
            </a:pPr>
            <a:r>
              <a:rPr lang="en-US" altLang="zh-CN" sz="1000" b="1" dirty="0">
                <a:solidFill>
                  <a:prstClr val="black">
                    <a:lumMod val="85000"/>
                    <a:lumOff val="15000"/>
                    <a:alpha val="70000"/>
                  </a:prstClr>
                </a:solidFill>
                <a:latin typeface="微软雅黑" panose="020B0503020204020204" pitchFamily="34" charset="-122"/>
                <a:ea typeface="微软雅黑" panose="020B0503020204020204" pitchFamily="34" charset="-122"/>
                <a:cs typeface="微软雅黑" panose="020B0503020204020204" charset="-122"/>
                <a:sym typeface="+mn-ea"/>
              </a:rPr>
              <a:t>2.    </a:t>
            </a:r>
            <a:r>
              <a:rPr sz="1000" b="1" dirty="0">
                <a:solidFill>
                  <a:prstClr val="black">
                    <a:lumMod val="85000"/>
                    <a:lumOff val="15000"/>
                    <a:alpha val="70000"/>
                  </a:prstClr>
                </a:solidFill>
                <a:latin typeface="微软雅黑" panose="020B0503020204020204" pitchFamily="34" charset="-122"/>
                <a:ea typeface="微软雅黑" panose="020B0503020204020204" pitchFamily="34" charset="-122"/>
                <a:sym typeface="+mn-ea"/>
              </a:rPr>
              <a:t>梳理字段标准分组</a:t>
            </a:r>
          </a:p>
        </p:txBody>
      </p:sp>
      <p:sp>
        <p:nvSpPr>
          <p:cNvPr id="39" name="文本框 38"/>
          <p:cNvSpPr txBox="1"/>
          <p:nvPr/>
        </p:nvSpPr>
        <p:spPr>
          <a:xfrm>
            <a:off x="325755" y="4120222"/>
            <a:ext cx="4323080" cy="275590"/>
          </a:xfrm>
          <a:prstGeom prst="rect">
            <a:avLst/>
          </a:prstGeom>
          <a:noFill/>
          <a:ln>
            <a:solidFill>
              <a:schemeClr val="bg1">
                <a:lumMod val="95000"/>
                <a:alpha val="60000"/>
              </a:schemeClr>
            </a:solidFill>
          </a:ln>
        </p:spPr>
        <p:txBody>
          <a:bodyPr wrap="square" rtlCol="0">
            <a:spAutoFit/>
          </a:bodyPr>
          <a:lstStyle/>
          <a:p>
            <a:pPr hangingPunct="0">
              <a:lnSpc>
                <a:spcPct val="120000"/>
              </a:lnSpc>
              <a:buFont typeface="Arial" panose="020B0604020202020204" pitchFamily="34" charset="0"/>
              <a:buNone/>
            </a:pPr>
            <a:r>
              <a:rPr lang="en-US" altLang="zh-CN" sz="1000" b="1" dirty="0">
                <a:solidFill>
                  <a:prstClr val="black">
                    <a:lumMod val="85000"/>
                    <a:lumOff val="15000"/>
                    <a:alpha val="70000"/>
                  </a:prstClr>
                </a:solidFill>
                <a:latin typeface="微软雅黑" panose="020B0503020204020204" pitchFamily="34" charset="-122"/>
                <a:ea typeface="微软雅黑" panose="020B0503020204020204" pitchFamily="34" charset="-122"/>
                <a:cs typeface="微软雅黑" panose="020B0503020204020204" charset="-122"/>
                <a:sym typeface="+mn-ea"/>
              </a:rPr>
              <a:t>3.    </a:t>
            </a:r>
            <a:r>
              <a:rPr lang="zh-CN" altLang="en-US" sz="1000" b="1" dirty="0">
                <a:solidFill>
                  <a:prstClr val="black">
                    <a:lumMod val="85000"/>
                    <a:lumOff val="15000"/>
                    <a:alpha val="70000"/>
                  </a:prstClr>
                </a:solidFill>
                <a:latin typeface="微软雅黑" panose="020B0503020204020204" pitchFamily="34" charset="-122"/>
                <a:ea typeface="微软雅黑" panose="020B0503020204020204" pitchFamily="34" charset="-122"/>
                <a:sym typeface="+mn-ea"/>
              </a:rPr>
              <a:t>新建字段标准</a:t>
            </a:r>
          </a:p>
        </p:txBody>
      </p:sp>
      <p:sp>
        <p:nvSpPr>
          <p:cNvPr id="40" name="文本框 39"/>
          <p:cNvSpPr txBox="1"/>
          <p:nvPr/>
        </p:nvSpPr>
        <p:spPr>
          <a:xfrm>
            <a:off x="325755" y="4515192"/>
            <a:ext cx="4323080" cy="275590"/>
          </a:xfrm>
          <a:prstGeom prst="rect">
            <a:avLst/>
          </a:prstGeom>
          <a:noFill/>
          <a:ln>
            <a:solidFill>
              <a:schemeClr val="bg1">
                <a:lumMod val="95000"/>
                <a:alpha val="60000"/>
              </a:schemeClr>
            </a:solidFill>
          </a:ln>
        </p:spPr>
        <p:txBody>
          <a:bodyPr wrap="square" rtlCol="0">
            <a:spAutoFit/>
          </a:bodyPr>
          <a:lstStyle/>
          <a:p>
            <a:pPr hangingPunct="0">
              <a:lnSpc>
                <a:spcPct val="120000"/>
              </a:lnSpc>
              <a:buFont typeface="Arial" panose="020B0604020202020204" pitchFamily="34" charset="0"/>
              <a:buNone/>
            </a:pPr>
            <a:r>
              <a:rPr lang="en-US" altLang="zh-CN" sz="1000" b="1" dirty="0">
                <a:solidFill>
                  <a:prstClr val="black">
                    <a:lumMod val="85000"/>
                    <a:lumOff val="15000"/>
                    <a:alpha val="70000"/>
                  </a:prstClr>
                </a:solidFill>
                <a:latin typeface="微软雅黑" panose="020B0503020204020204" pitchFamily="34" charset="-122"/>
                <a:ea typeface="微软雅黑" panose="020B0503020204020204" pitchFamily="34" charset="-122"/>
                <a:cs typeface="微软雅黑" panose="020B0503020204020204" charset="-122"/>
                <a:sym typeface="+mn-ea"/>
              </a:rPr>
              <a:t>4.    </a:t>
            </a:r>
            <a:r>
              <a:rPr lang="zh-CN" altLang="en-US" sz="1000" b="1" dirty="0">
                <a:solidFill>
                  <a:prstClr val="black">
                    <a:lumMod val="85000"/>
                    <a:lumOff val="15000"/>
                    <a:alpha val="70000"/>
                  </a:prstClr>
                </a:solidFill>
                <a:latin typeface="微软雅黑" panose="020B0503020204020204" pitchFamily="34" charset="-122"/>
                <a:ea typeface="微软雅黑" panose="020B0503020204020204" pitchFamily="34" charset="-122"/>
                <a:sym typeface="+mn-ea"/>
              </a:rPr>
              <a:t>保存并上线</a:t>
            </a:r>
          </a:p>
        </p:txBody>
      </p:sp>
      <p:pic>
        <p:nvPicPr>
          <p:cNvPr id="41" name="图片 40"/>
          <p:cNvPicPr>
            <a:picLocks noChangeAspect="1"/>
          </p:cNvPicPr>
          <p:nvPr/>
        </p:nvPicPr>
        <p:blipFill>
          <a:blip r:embed="rId2"/>
          <a:stretch>
            <a:fillRect/>
          </a:stretch>
        </p:blipFill>
        <p:spPr>
          <a:xfrm>
            <a:off x="5098890" y="1094740"/>
            <a:ext cx="6350000" cy="2171700"/>
          </a:xfrm>
          <a:prstGeom prst="rect">
            <a:avLst/>
          </a:prstGeom>
        </p:spPr>
      </p:pic>
      <p:cxnSp>
        <p:nvCxnSpPr>
          <p:cNvPr id="42" name="曲线连接符 41"/>
          <p:cNvCxnSpPr>
            <a:stCxn id="37" idx="3"/>
            <a:endCxn id="41" idx="1"/>
          </p:cNvCxnSpPr>
          <p:nvPr/>
        </p:nvCxnSpPr>
        <p:spPr>
          <a:xfrm flipV="1">
            <a:off x="4662170" y="2180590"/>
            <a:ext cx="436720" cy="1302092"/>
          </a:xfrm>
          <a:prstGeom prst="curvedConnector3">
            <a:avLst>
              <a:gd name="adj1" fmla="val 50000"/>
            </a:avLst>
          </a:prstGeom>
          <a:ln w="19050">
            <a:tailEnd type="arrow"/>
          </a:ln>
        </p:spPr>
        <p:style>
          <a:lnRef idx="1">
            <a:schemeClr val="accent1"/>
          </a:lnRef>
          <a:fillRef idx="0">
            <a:schemeClr val="accent1"/>
          </a:fillRef>
          <a:effectRef idx="0">
            <a:schemeClr val="accent1"/>
          </a:effectRef>
          <a:fontRef idx="minor">
            <a:schemeClr val="tx1"/>
          </a:fontRef>
        </p:style>
      </p:cxnSp>
      <p:pic>
        <p:nvPicPr>
          <p:cNvPr id="43" name="图片 42"/>
          <p:cNvPicPr>
            <a:picLocks noChangeAspect="1"/>
          </p:cNvPicPr>
          <p:nvPr/>
        </p:nvPicPr>
        <p:blipFill>
          <a:blip r:embed="rId3"/>
          <a:stretch>
            <a:fillRect/>
          </a:stretch>
        </p:blipFill>
        <p:spPr>
          <a:xfrm>
            <a:off x="5694680" y="3421380"/>
            <a:ext cx="2170430" cy="2566670"/>
          </a:xfrm>
          <a:prstGeom prst="rect">
            <a:avLst/>
          </a:prstGeom>
        </p:spPr>
      </p:pic>
      <p:cxnSp>
        <p:nvCxnSpPr>
          <p:cNvPr id="44" name="曲线连接符 43"/>
          <p:cNvCxnSpPr>
            <a:stCxn id="38" idx="3"/>
            <a:endCxn id="43" idx="1"/>
          </p:cNvCxnSpPr>
          <p:nvPr/>
        </p:nvCxnSpPr>
        <p:spPr>
          <a:xfrm>
            <a:off x="4648835" y="3863047"/>
            <a:ext cx="1045845" cy="841668"/>
          </a:xfrm>
          <a:prstGeom prst="curvedConnector3">
            <a:avLst>
              <a:gd name="adj1" fmla="val 50000"/>
            </a:avLst>
          </a:prstGeom>
          <a:ln w="19050">
            <a:tailEnd type="arrow"/>
          </a:ln>
        </p:spPr>
        <p:style>
          <a:lnRef idx="1">
            <a:schemeClr val="accent1"/>
          </a:lnRef>
          <a:fillRef idx="0">
            <a:schemeClr val="accent1"/>
          </a:fillRef>
          <a:effectRef idx="0">
            <a:schemeClr val="accent1"/>
          </a:effectRef>
          <a:fontRef idx="minor">
            <a:schemeClr val="tx1"/>
          </a:fontRef>
        </p:style>
      </p:cxnSp>
      <p:pic>
        <p:nvPicPr>
          <p:cNvPr id="45" name="图片 44"/>
          <p:cNvPicPr>
            <a:picLocks noChangeAspect="1"/>
          </p:cNvPicPr>
          <p:nvPr/>
        </p:nvPicPr>
        <p:blipFill>
          <a:blip r:embed="rId4" cstate="print"/>
          <a:stretch>
            <a:fillRect/>
          </a:stretch>
        </p:blipFill>
        <p:spPr>
          <a:xfrm>
            <a:off x="8341360" y="3421380"/>
            <a:ext cx="2623820" cy="3044190"/>
          </a:xfrm>
          <a:prstGeom prst="rect">
            <a:avLst/>
          </a:prstGeom>
        </p:spPr>
      </p:pic>
      <p:cxnSp>
        <p:nvCxnSpPr>
          <p:cNvPr id="46" name="肘形连接符 45"/>
          <p:cNvCxnSpPr>
            <a:stCxn id="39" idx="3"/>
            <a:endCxn id="45" idx="1"/>
          </p:cNvCxnSpPr>
          <p:nvPr/>
        </p:nvCxnSpPr>
        <p:spPr>
          <a:xfrm>
            <a:off x="4648835" y="4258017"/>
            <a:ext cx="3692525" cy="685458"/>
          </a:xfrm>
          <a:prstGeom prst="bentConnector3">
            <a:avLst>
              <a:gd name="adj1" fmla="val 96595"/>
            </a:avLst>
          </a:prstGeom>
          <a:ln w="19050">
            <a:tailEnd type="arrow"/>
          </a:ln>
        </p:spPr>
        <p:style>
          <a:lnRef idx="1">
            <a:schemeClr val="accent1"/>
          </a:lnRef>
          <a:fillRef idx="0">
            <a:schemeClr val="accent1"/>
          </a:fillRef>
          <a:effectRef idx="0">
            <a:schemeClr val="accent1"/>
          </a:effectRef>
          <a:fontRef idx="minor">
            <a:schemeClr val="tx1"/>
          </a:fontRef>
        </p:style>
      </p:cxnSp>
      <p:pic>
        <p:nvPicPr>
          <p:cNvPr id="47" name="图片 46"/>
          <p:cNvPicPr>
            <a:picLocks noChangeAspect="1"/>
          </p:cNvPicPr>
          <p:nvPr/>
        </p:nvPicPr>
        <p:blipFill>
          <a:blip r:embed="rId5" cstate="print"/>
          <a:stretch>
            <a:fillRect/>
          </a:stretch>
        </p:blipFill>
        <p:spPr>
          <a:xfrm>
            <a:off x="318534" y="5118542"/>
            <a:ext cx="5040000" cy="1471288"/>
          </a:xfrm>
          <a:prstGeom prst="rect">
            <a:avLst/>
          </a:prstGeom>
        </p:spPr>
      </p:pic>
      <p:cxnSp>
        <p:nvCxnSpPr>
          <p:cNvPr id="48" name="曲线连接符 47"/>
          <p:cNvCxnSpPr>
            <a:stCxn id="40" idx="2"/>
            <a:endCxn id="47" idx="0"/>
          </p:cNvCxnSpPr>
          <p:nvPr/>
        </p:nvCxnSpPr>
        <p:spPr>
          <a:xfrm rot="16200000" flipH="1">
            <a:off x="2499034" y="4779042"/>
            <a:ext cx="327760" cy="351239"/>
          </a:xfrm>
          <a:prstGeom prst="curvedConnector3">
            <a:avLst>
              <a:gd name="adj1" fmla="val 50000"/>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50" name="Rectangle 3"/>
          <p:cNvSpPr txBox="1">
            <a:spLocks noChangeArrowheads="1"/>
          </p:cNvSpPr>
          <p:nvPr/>
        </p:nvSpPr>
        <p:spPr bwMode="auto">
          <a:xfrm>
            <a:off x="58206" y="937196"/>
            <a:ext cx="4941597" cy="1961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402" tIns="43201" rIns="86402" bIns="43201" numCol="1" anchor="t" anchorCtr="0" compatLnSpc="1">
            <a:spAutoFit/>
          </a:bodyPr>
          <a:lstStyle>
            <a:lvl1pPr marL="342900" indent="-342900" algn="l" rtl="0" eaLnBrk="1" fontAlgn="base" hangingPunct="1">
              <a:spcBef>
                <a:spcPct val="20000"/>
              </a:spcBef>
              <a:spcAft>
                <a:spcPct val="0"/>
              </a:spcAft>
              <a:buClr>
                <a:schemeClr val="accent5">
                  <a:lumMod val="50000"/>
                </a:schemeClr>
              </a:buClr>
              <a:buSzPct val="80000"/>
              <a:buFont typeface="Wingdings" panose="05000000000000000000" pitchFamily="2" charset="2"/>
              <a:buChar char="n"/>
              <a:defRPr kumimoji="1" sz="1400">
                <a:solidFill>
                  <a:schemeClr val="tx1"/>
                </a:solidFill>
                <a:latin typeface="+mn-lt"/>
                <a:ea typeface="宋体" panose="02010600030101010101" pitchFamily="2" charset="-122"/>
                <a:cs typeface="宋体" charset="0"/>
              </a:defRPr>
            </a:lvl1pPr>
            <a:lvl2pPr marL="742950" indent="-285750" algn="l" rtl="0" eaLnBrk="1" fontAlgn="base" hangingPunct="1">
              <a:spcBef>
                <a:spcPct val="20000"/>
              </a:spcBef>
              <a:spcAft>
                <a:spcPct val="0"/>
              </a:spcAft>
              <a:buClr>
                <a:schemeClr val="accent1"/>
              </a:buClr>
              <a:buSzPct val="70000"/>
              <a:buFont typeface="Wingdings" panose="05000000000000000000" charset="0"/>
              <a:buChar char="p"/>
              <a:defRPr kumimoji="1" sz="1400">
                <a:solidFill>
                  <a:schemeClr val="tx1"/>
                </a:solidFill>
                <a:latin typeface="+mn-lt"/>
                <a:ea typeface="宋体" panose="02010600030101010101" pitchFamily="2" charset="-122"/>
              </a:defRPr>
            </a:lvl2pPr>
            <a:lvl3pPr marL="1143000" indent="-228600" algn="l" rtl="0" eaLnBrk="1" fontAlgn="base" hangingPunct="1">
              <a:spcBef>
                <a:spcPct val="20000"/>
              </a:spcBef>
              <a:spcAft>
                <a:spcPct val="0"/>
              </a:spcAft>
              <a:buClr>
                <a:srgbClr val="4597A0"/>
              </a:buClr>
              <a:buSzPct val="70000"/>
              <a:buFont typeface="Wingdings" panose="05000000000000000000" charset="0"/>
              <a:buChar char="l"/>
              <a:defRPr kumimoji="1" sz="1400">
                <a:solidFill>
                  <a:schemeClr val="tx1"/>
                </a:solidFill>
                <a:latin typeface="+mn-lt"/>
                <a:ea typeface="宋体" panose="02010600030101010101" pitchFamily="2" charset="-122"/>
              </a:defRPr>
            </a:lvl3pPr>
            <a:lvl4pPr marL="1600200" indent="-228600" algn="l" rtl="0" eaLnBrk="1" fontAlgn="base" hangingPunct="1">
              <a:spcBef>
                <a:spcPct val="20000"/>
              </a:spcBef>
              <a:spcAft>
                <a:spcPct val="0"/>
              </a:spcAft>
              <a:buClr>
                <a:srgbClr val="C00000"/>
              </a:buClr>
              <a:buSzPct val="50000"/>
              <a:buFont typeface="Wingdings" panose="05000000000000000000" charset="0"/>
              <a:buChar char="u"/>
              <a:defRPr kumimoji="1" sz="1400">
                <a:solidFill>
                  <a:schemeClr val="tx1"/>
                </a:solidFill>
                <a:latin typeface="+mn-lt"/>
                <a:ea typeface="宋体" panose="02010600030101010101" pitchFamily="2" charset="-122"/>
              </a:defRPr>
            </a:lvl4pPr>
            <a:lvl5pPr marL="2057400" indent="-228600" algn="l" rtl="0" eaLnBrk="1" fontAlgn="base" hangingPunct="1">
              <a:spcBef>
                <a:spcPct val="20000"/>
              </a:spcBef>
              <a:spcAft>
                <a:spcPct val="0"/>
              </a:spcAft>
              <a:buClr>
                <a:srgbClr val="008395"/>
              </a:buClr>
              <a:buSzPct val="30000"/>
              <a:buFont typeface="Wingdings" panose="05000000000000000000" charset="0"/>
              <a:buChar char="p"/>
              <a:defRPr kumimoji="1" sz="1400">
                <a:solidFill>
                  <a:schemeClr val="tx1"/>
                </a:solidFill>
                <a:latin typeface="+mn-lt"/>
                <a:ea typeface="宋体" panose="02010600030101010101" pitchFamily="2" charset="-122"/>
              </a:defRPr>
            </a:lvl5pPr>
            <a:lvl6pPr marL="2514600" indent="-228600" algn="l" rtl="0" eaLnBrk="1" fontAlgn="base" hangingPunct="1">
              <a:spcBef>
                <a:spcPct val="20000"/>
              </a:spcBef>
              <a:spcAft>
                <a:spcPct val="0"/>
              </a:spcAft>
              <a:buClr>
                <a:srgbClr val="0066FF"/>
              </a:buClr>
              <a:buChar char="•"/>
              <a:defRPr sz="1400">
                <a:solidFill>
                  <a:schemeClr val="tx1"/>
                </a:solidFill>
                <a:latin typeface="+mn-lt"/>
                <a:ea typeface="+mn-ea"/>
              </a:defRPr>
            </a:lvl6pPr>
            <a:lvl7pPr marL="2971800" indent="-228600" algn="l" rtl="0" eaLnBrk="1" fontAlgn="base" hangingPunct="1">
              <a:spcBef>
                <a:spcPct val="20000"/>
              </a:spcBef>
              <a:spcAft>
                <a:spcPct val="0"/>
              </a:spcAft>
              <a:buClr>
                <a:srgbClr val="0066FF"/>
              </a:buClr>
              <a:buChar char="•"/>
              <a:defRPr sz="1400">
                <a:solidFill>
                  <a:schemeClr val="tx1"/>
                </a:solidFill>
                <a:latin typeface="+mn-lt"/>
                <a:ea typeface="+mn-ea"/>
              </a:defRPr>
            </a:lvl7pPr>
            <a:lvl8pPr marL="3429000" indent="-228600" algn="l" rtl="0" eaLnBrk="1" fontAlgn="base" hangingPunct="1">
              <a:spcBef>
                <a:spcPct val="20000"/>
              </a:spcBef>
              <a:spcAft>
                <a:spcPct val="0"/>
              </a:spcAft>
              <a:buClr>
                <a:srgbClr val="0066FF"/>
              </a:buClr>
              <a:buChar char="•"/>
              <a:defRPr sz="1400">
                <a:solidFill>
                  <a:schemeClr val="tx1"/>
                </a:solidFill>
                <a:latin typeface="+mn-lt"/>
                <a:ea typeface="+mn-ea"/>
              </a:defRPr>
            </a:lvl8pPr>
            <a:lvl9pPr marL="3886200" indent="-228600" algn="l" rtl="0" eaLnBrk="1" fontAlgn="base" hangingPunct="1">
              <a:spcBef>
                <a:spcPct val="20000"/>
              </a:spcBef>
              <a:spcAft>
                <a:spcPct val="0"/>
              </a:spcAft>
              <a:buClr>
                <a:srgbClr val="0066FF"/>
              </a:buClr>
              <a:buChar char="•"/>
              <a:defRPr sz="1400">
                <a:solidFill>
                  <a:schemeClr val="tx1"/>
                </a:solidFill>
                <a:latin typeface="+mn-lt"/>
                <a:ea typeface="+mn-ea"/>
              </a:defRPr>
            </a:lvl9pPr>
          </a:lstStyle>
          <a:p>
            <a:pPr>
              <a:lnSpc>
                <a:spcPct val="150000"/>
              </a:lnSpc>
              <a:buClr>
                <a:srgbClr val="4472C4">
                  <a:lumMod val="50000"/>
                </a:srgbClr>
              </a:buClr>
            </a:pP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路径：数据资产管理平台</a:t>
            </a:r>
            <a:r>
              <a:rPr lang="en-US" altLang="zh-CN"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-&gt;</a:t>
            </a: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数据标准平台</a:t>
            </a:r>
            <a:r>
              <a:rPr lang="en-US" altLang="zh-CN"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-&gt;</a:t>
            </a:r>
            <a:r>
              <a:rPr lang="zh-CN" altLang="en-US" sz="12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字段</a:t>
            </a: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标准</a:t>
            </a:r>
            <a:endParaRPr lang="zh-CN" altLang="en-US" sz="12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Clr>
                <a:srgbClr val="4472C4">
                  <a:lumMod val="50000"/>
                </a:srgbClr>
              </a:buClr>
            </a:pPr>
            <a:r>
              <a:rPr lang="zh-CN" altLang="en-US" sz="12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价值</a:t>
            </a: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：沉淀字段标准，规范业务系统和数仓的标准，形成统一的标准体系。</a:t>
            </a:r>
            <a:endParaRPr lang="en-US" altLang="zh-CN"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Clr>
                <a:srgbClr val="4472C4">
                  <a:lumMod val="50000"/>
                </a:srgbClr>
              </a:buClr>
            </a:pP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用途：</a:t>
            </a:r>
            <a:endParaRPr lang="en-US" altLang="zh-CN"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414000">
              <a:lnSpc>
                <a:spcPct val="150000"/>
              </a:lnSpc>
              <a:spcBef>
                <a:spcPts val="0"/>
              </a:spcBef>
              <a:buClr>
                <a:srgbClr val="4472C4">
                  <a:lumMod val="50000"/>
                </a:srgbClr>
              </a:buClr>
              <a:buFont typeface="Wingdings" panose="05000000000000000000" pitchFamily="2" charset="2"/>
              <a:buChar char="Ø"/>
            </a:pPr>
            <a:r>
              <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基于字段标准进行模型设计；</a:t>
            </a:r>
            <a:endPar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414000">
              <a:lnSpc>
                <a:spcPct val="150000"/>
              </a:lnSpc>
              <a:spcBef>
                <a:spcPts val="0"/>
              </a:spcBef>
              <a:buClr>
                <a:srgbClr val="4472C4">
                  <a:lumMod val="50000"/>
                </a:srgbClr>
              </a:buClr>
              <a:buFont typeface="Wingdings" panose="05000000000000000000" pitchFamily="2" charset="2"/>
              <a:buChar char="Ø"/>
            </a:pPr>
            <a:r>
              <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对已建设的业务系统进行字段标准的落标，评估业务系统的标准建设情况；</a:t>
            </a:r>
            <a:endPar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414000">
              <a:lnSpc>
                <a:spcPct val="150000"/>
              </a:lnSpc>
              <a:spcBef>
                <a:spcPts val="0"/>
              </a:spcBef>
              <a:buClr>
                <a:srgbClr val="4472C4">
                  <a:lumMod val="50000"/>
                </a:srgbClr>
              </a:buClr>
              <a:buFont typeface="Wingdings" panose="05000000000000000000" pitchFamily="2" charset="2"/>
              <a:buChar char="Ø"/>
            </a:pPr>
            <a:r>
              <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按照标准体系，指导新的业务系统建设。</a:t>
            </a:r>
            <a:endParaRPr lang="en-US" altLang="zh-CN" sz="10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5914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1000"/>
                                        <p:tgtEl>
                                          <p:spTgt spid="43"/>
                                        </p:tgtEl>
                                      </p:cBhvr>
                                    </p:animEffect>
                                    <p:anim calcmode="lin" valueType="num">
                                      <p:cBhvr>
                                        <p:cTn id="13" dur="1000" fill="hold"/>
                                        <p:tgtEl>
                                          <p:spTgt spid="43"/>
                                        </p:tgtEl>
                                        <p:attrNameLst>
                                          <p:attrName>ppt_x</p:attrName>
                                        </p:attrNameLst>
                                      </p:cBhvr>
                                      <p:tavLst>
                                        <p:tav tm="0">
                                          <p:val>
                                            <p:strVal val="#ppt_x"/>
                                          </p:val>
                                        </p:tav>
                                        <p:tav tm="100000">
                                          <p:val>
                                            <p:strVal val="#ppt_x"/>
                                          </p:val>
                                        </p:tav>
                                      </p:tavLst>
                                    </p:anim>
                                    <p:anim calcmode="lin" valueType="num">
                                      <p:cBhvr>
                                        <p:cTn id="14"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1000"/>
                                        <p:tgtEl>
                                          <p:spTgt spid="45"/>
                                        </p:tgtEl>
                                      </p:cBhvr>
                                    </p:animEffect>
                                    <p:anim calcmode="lin" valueType="num">
                                      <p:cBhvr>
                                        <p:cTn id="20" dur="1000" fill="hold"/>
                                        <p:tgtEl>
                                          <p:spTgt spid="45"/>
                                        </p:tgtEl>
                                        <p:attrNameLst>
                                          <p:attrName>ppt_x</p:attrName>
                                        </p:attrNameLst>
                                      </p:cBhvr>
                                      <p:tavLst>
                                        <p:tav tm="0">
                                          <p:val>
                                            <p:strVal val="#ppt_x"/>
                                          </p:val>
                                        </p:tav>
                                        <p:tav tm="100000">
                                          <p:val>
                                            <p:strVal val="#ppt_x"/>
                                          </p:val>
                                        </p:tav>
                                      </p:tavLst>
                                    </p:anim>
                                    <p:anim calcmode="lin" valueType="num">
                                      <p:cBhvr>
                                        <p:cTn id="21" dur="1000" fill="hold"/>
                                        <p:tgtEl>
                                          <p:spTgt spid="45"/>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1000"/>
                                        <p:tgtEl>
                                          <p:spTgt spid="46"/>
                                        </p:tgtEl>
                                      </p:cBhvr>
                                    </p:animEffect>
                                    <p:anim calcmode="lin" valueType="num">
                                      <p:cBhvr>
                                        <p:cTn id="25" dur="1000" fill="hold"/>
                                        <p:tgtEl>
                                          <p:spTgt spid="46"/>
                                        </p:tgtEl>
                                        <p:attrNameLst>
                                          <p:attrName>ppt_x</p:attrName>
                                        </p:attrNameLst>
                                      </p:cBhvr>
                                      <p:tavLst>
                                        <p:tav tm="0">
                                          <p:val>
                                            <p:strVal val="#ppt_x"/>
                                          </p:val>
                                        </p:tav>
                                        <p:tav tm="100000">
                                          <p:val>
                                            <p:strVal val="#ppt_x"/>
                                          </p:val>
                                        </p:tav>
                                      </p:tavLst>
                                    </p:anim>
                                    <p:anim calcmode="lin" valueType="num">
                                      <p:cBhvr>
                                        <p:cTn id="26"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1000"/>
                                        <p:tgtEl>
                                          <p:spTgt spid="47"/>
                                        </p:tgtEl>
                                      </p:cBhvr>
                                    </p:animEffect>
                                    <p:anim calcmode="lin" valueType="num">
                                      <p:cBhvr>
                                        <p:cTn id="32" dur="1000" fill="hold"/>
                                        <p:tgtEl>
                                          <p:spTgt spid="47"/>
                                        </p:tgtEl>
                                        <p:attrNameLst>
                                          <p:attrName>ppt_x</p:attrName>
                                        </p:attrNameLst>
                                      </p:cBhvr>
                                      <p:tavLst>
                                        <p:tav tm="0">
                                          <p:val>
                                            <p:strVal val="#ppt_x"/>
                                          </p:val>
                                        </p:tav>
                                        <p:tav tm="100000">
                                          <p:val>
                                            <p:strVal val="#ppt_x"/>
                                          </p:val>
                                        </p:tav>
                                      </p:tavLst>
                                    </p:anim>
                                    <p:anim calcmode="lin" valueType="num">
                                      <p:cBhvr>
                                        <p:cTn id="33" dur="1000" fill="hold"/>
                                        <p:tgtEl>
                                          <p:spTgt spid="47"/>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1000"/>
                                        <p:tgtEl>
                                          <p:spTgt spid="48"/>
                                        </p:tgtEl>
                                      </p:cBhvr>
                                    </p:animEffect>
                                    <p:anim calcmode="lin" valueType="num">
                                      <p:cBhvr>
                                        <p:cTn id="37" dur="1000" fill="hold"/>
                                        <p:tgtEl>
                                          <p:spTgt spid="48"/>
                                        </p:tgtEl>
                                        <p:attrNameLst>
                                          <p:attrName>ppt_x</p:attrName>
                                        </p:attrNameLst>
                                      </p:cBhvr>
                                      <p:tavLst>
                                        <p:tav tm="0">
                                          <p:val>
                                            <p:strVal val="#ppt_x"/>
                                          </p:val>
                                        </p:tav>
                                        <p:tav tm="100000">
                                          <p:val>
                                            <p:strVal val="#ppt_x"/>
                                          </p:val>
                                        </p:tav>
                                      </p:tavLst>
                                    </p:anim>
                                    <p:anim calcmode="lin" valueType="num">
                                      <p:cBhvr>
                                        <p:cTn id="38"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数据治理实施</a:t>
            </a:r>
            <a:r>
              <a:rPr lang="en-US" altLang="zh-CN" dirty="0" smtClean="0"/>
              <a:t>-</a:t>
            </a:r>
            <a:r>
              <a:rPr lang="zh-CN" altLang="en-US" dirty="0" smtClean="0"/>
              <a:t>数据标准</a:t>
            </a:r>
            <a:r>
              <a:rPr lang="en-US" altLang="zh-CN" dirty="0" smtClean="0"/>
              <a:t>-</a:t>
            </a:r>
            <a:r>
              <a:rPr lang="zh-CN" altLang="en-US" dirty="0" smtClean="0"/>
              <a:t>基于字段标准进行表设计</a:t>
            </a:r>
            <a:endParaRPr lang="zh-CN" altLang="en-US" dirty="0"/>
          </a:p>
        </p:txBody>
      </p:sp>
      <p:sp>
        <p:nvSpPr>
          <p:cNvPr id="16" name="形状">
            <a:extLst>
              <a:ext uri="{FF2B5EF4-FFF2-40B4-BE49-F238E27FC236}">
                <a16:creationId xmlns="" xmlns:a16="http://schemas.microsoft.com/office/drawing/2014/main" id="{9063264D-21B4-4C4A-86EC-5DB2578D1B60}"/>
              </a:ext>
            </a:extLst>
          </p:cNvPr>
          <p:cNvSpPr/>
          <p:nvPr/>
        </p:nvSpPr>
        <p:spPr>
          <a:xfrm>
            <a:off x="985279"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17" name="矩形 16">
            <a:extLst>
              <a:ext uri="{FF2B5EF4-FFF2-40B4-BE49-F238E27FC236}">
                <a16:creationId xmlns="" xmlns:a16="http://schemas.microsoft.com/office/drawing/2014/main" id="{2BB00073-7FAB-4513-9A69-C399EAA3BD84}"/>
              </a:ext>
            </a:extLst>
          </p:cNvPr>
          <p:cNvSpPr/>
          <p:nvPr/>
        </p:nvSpPr>
        <p:spPr>
          <a:xfrm>
            <a:off x="987934"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a:t>
            </a:r>
            <a:r>
              <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rPr>
              <a:t>质量</a:t>
            </a:r>
          </a:p>
        </p:txBody>
      </p:sp>
      <p:sp>
        <p:nvSpPr>
          <p:cNvPr id="18" name="形状">
            <a:extLst>
              <a:ext uri="{FF2B5EF4-FFF2-40B4-BE49-F238E27FC236}">
                <a16:creationId xmlns="" xmlns:a16="http://schemas.microsoft.com/office/drawing/2014/main" id="{DB559BD3-927A-4532-B577-7E4F23F25793}"/>
              </a:ext>
            </a:extLst>
          </p:cNvPr>
          <p:cNvSpPr/>
          <p:nvPr/>
        </p:nvSpPr>
        <p:spPr>
          <a:xfrm>
            <a:off x="1723477"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19" name="矩形 18">
            <a:extLst>
              <a:ext uri="{FF2B5EF4-FFF2-40B4-BE49-F238E27FC236}">
                <a16:creationId xmlns="" xmlns:a16="http://schemas.microsoft.com/office/drawing/2014/main" id="{C58AD7B2-324A-412A-8248-7EA5F47957B3}"/>
              </a:ext>
            </a:extLst>
          </p:cNvPr>
          <p:cNvSpPr/>
          <p:nvPr/>
        </p:nvSpPr>
        <p:spPr>
          <a:xfrm>
            <a:off x="1729798"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a:t>
            </a:r>
            <a:r>
              <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rPr>
              <a:t>安全</a:t>
            </a:r>
          </a:p>
        </p:txBody>
      </p:sp>
      <p:sp>
        <p:nvSpPr>
          <p:cNvPr id="22" name="形状">
            <a:extLst>
              <a:ext uri="{FF2B5EF4-FFF2-40B4-BE49-F238E27FC236}">
                <a16:creationId xmlns="" xmlns:a16="http://schemas.microsoft.com/office/drawing/2014/main" id="{D7A4CFFC-12E4-4DAB-AA7B-0CAE9BBB202B}"/>
              </a:ext>
            </a:extLst>
          </p:cNvPr>
          <p:cNvSpPr/>
          <p:nvPr/>
        </p:nvSpPr>
        <p:spPr>
          <a:xfrm>
            <a:off x="3232552"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23" name="矩形 22">
            <a:extLst>
              <a:ext uri="{FF2B5EF4-FFF2-40B4-BE49-F238E27FC236}">
                <a16:creationId xmlns="" xmlns:a16="http://schemas.microsoft.com/office/drawing/2014/main" id="{14D25363-9C9A-4EC2-AC2F-4F4A584CA13D}"/>
              </a:ext>
            </a:extLst>
          </p:cNvPr>
          <p:cNvSpPr/>
          <p:nvPr/>
        </p:nvSpPr>
        <p:spPr>
          <a:xfrm>
            <a:off x="3237861"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数据资产</a:t>
            </a:r>
            <a:endPar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26" name="形状">
            <a:extLst>
              <a:ext uri="{FF2B5EF4-FFF2-40B4-BE49-F238E27FC236}">
                <a16:creationId xmlns="" xmlns:a16="http://schemas.microsoft.com/office/drawing/2014/main" id="{42481AE8-1F2A-4105-9085-5BF9CE70179D}"/>
              </a:ext>
            </a:extLst>
          </p:cNvPr>
          <p:cNvSpPr/>
          <p:nvPr/>
        </p:nvSpPr>
        <p:spPr>
          <a:xfrm>
            <a:off x="247650" y="640882"/>
            <a:ext cx="809621" cy="265280"/>
          </a:xfrm>
          <a:custGeom>
            <a:avLst/>
            <a:gdLst/>
            <a:ahLst/>
            <a:cxnLst>
              <a:cxn ang="0">
                <a:pos x="wd2" y="hd2"/>
              </a:cxn>
              <a:cxn ang="5400000">
                <a:pos x="wd2" y="hd2"/>
              </a:cxn>
              <a:cxn ang="10800000">
                <a:pos x="wd2" y="hd2"/>
              </a:cxn>
              <a:cxn ang="16200000">
                <a:pos x="wd2" y="hd2"/>
              </a:cxn>
            </a:cxnLst>
            <a:rect l="0" t="0" r="r" b="b"/>
            <a:pathLst>
              <a:path w="21600" h="21600" extrusionOk="0">
                <a:moveTo>
                  <a:pt x="18972" y="21600"/>
                </a:moveTo>
                <a:lnTo>
                  <a:pt x="18972" y="21600"/>
                </a:lnTo>
                <a:lnTo>
                  <a:pt x="21600" y="10800"/>
                </a:lnTo>
                <a:lnTo>
                  <a:pt x="18972" y="0"/>
                </a:lnTo>
                <a:lnTo>
                  <a:pt x="18972" y="0"/>
                </a:lnTo>
                <a:lnTo>
                  <a:pt x="0" y="0"/>
                </a:lnTo>
                <a:lnTo>
                  <a:pt x="0" y="21600"/>
                </a:lnTo>
                <a:lnTo>
                  <a:pt x="18972" y="21600"/>
                </a:lnTo>
                <a:close/>
              </a:path>
            </a:pathLst>
          </a:custGeom>
          <a:solidFill>
            <a:srgbClr val="0070C0"/>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lang="zh-CN" altLang="en-US" sz="1200" kern="0" dirty="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27" name="标题文本一">
            <a:extLst>
              <a:ext uri="{FF2B5EF4-FFF2-40B4-BE49-F238E27FC236}">
                <a16:creationId xmlns="" xmlns:a16="http://schemas.microsoft.com/office/drawing/2014/main" id="{812576C3-12F6-4398-84A3-139F1B711592}"/>
              </a:ext>
            </a:extLst>
          </p:cNvPr>
          <p:cNvSpPr txBox="1"/>
          <p:nvPr/>
        </p:nvSpPr>
        <p:spPr>
          <a:xfrm>
            <a:off x="366738" y="513271"/>
            <a:ext cx="810728" cy="4231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defTabSz="457200">
              <a:lnSpc>
                <a:spcPts val="6600"/>
              </a:lnSpc>
              <a:defRPr sz="4000" b="0">
                <a:solidFill>
                  <a:srgbClr val="FEFDFF"/>
                </a:solidFill>
                <a:latin typeface="+mn-lt"/>
                <a:ea typeface="+mn-ea"/>
                <a:cs typeface="+mn-cs"/>
                <a:sym typeface="腾讯体 W7"/>
              </a:defRPr>
            </a:lvl1pPr>
          </a:lstStyle>
          <a:p>
            <a:pPr algn="ctr" defTabSz="228612">
              <a:lnSpc>
                <a:spcPts val="3301"/>
              </a:lnSpc>
              <a:defRPr/>
            </a:pPr>
            <a:endParaRPr sz="1200" dirty="0">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 xmlns:a16="http://schemas.microsoft.com/office/drawing/2014/main" id="{7B0CA4ED-C95C-4D38-B3AD-54225B7456AB}"/>
              </a:ext>
            </a:extLst>
          </p:cNvPr>
          <p:cNvSpPr/>
          <p:nvPr/>
        </p:nvSpPr>
        <p:spPr>
          <a:xfrm>
            <a:off x="252350"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数据标准</a:t>
            </a:r>
            <a:endPar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31" name="矩形 30">
            <a:extLst>
              <a:ext uri="{FF2B5EF4-FFF2-40B4-BE49-F238E27FC236}">
                <a16:creationId xmlns="" xmlns:a16="http://schemas.microsoft.com/office/drawing/2014/main" id="{0EB9B067-C0F1-42E8-9B6D-25C3DE08B308}"/>
              </a:ext>
            </a:extLst>
          </p:cNvPr>
          <p:cNvSpPr/>
          <p:nvPr/>
        </p:nvSpPr>
        <p:spPr>
          <a:xfrm>
            <a:off x="4738687"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数据应用</a:t>
            </a:r>
          </a:p>
        </p:txBody>
      </p:sp>
      <p:sp>
        <p:nvSpPr>
          <p:cNvPr id="32" name="形状">
            <a:extLst>
              <a:ext uri="{FF2B5EF4-FFF2-40B4-BE49-F238E27FC236}">
                <a16:creationId xmlns="" xmlns:a16="http://schemas.microsoft.com/office/drawing/2014/main" id="{D7A4CFFC-12E4-4DAB-AA7B-0CAE9BBB202B}"/>
              </a:ext>
            </a:extLst>
          </p:cNvPr>
          <p:cNvSpPr/>
          <p:nvPr/>
        </p:nvSpPr>
        <p:spPr>
          <a:xfrm>
            <a:off x="2486105"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33" name="矩形 32">
            <a:extLst>
              <a:ext uri="{FF2B5EF4-FFF2-40B4-BE49-F238E27FC236}">
                <a16:creationId xmlns="" xmlns:a16="http://schemas.microsoft.com/office/drawing/2014/main" id="{14D25363-9C9A-4EC2-AC2F-4F4A584CA13D}"/>
              </a:ext>
            </a:extLst>
          </p:cNvPr>
          <p:cNvSpPr/>
          <p:nvPr/>
        </p:nvSpPr>
        <p:spPr>
          <a:xfrm>
            <a:off x="2491414"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数据地图</a:t>
            </a:r>
            <a:endPar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20" name="Rectangle 3"/>
          <p:cNvSpPr txBox="1">
            <a:spLocks noChangeArrowheads="1"/>
          </p:cNvSpPr>
          <p:nvPr/>
        </p:nvSpPr>
        <p:spPr bwMode="auto">
          <a:xfrm>
            <a:off x="119654" y="1060960"/>
            <a:ext cx="2769215" cy="2792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402" tIns="43201" rIns="86402" bIns="43201" numCol="1" anchor="t" anchorCtr="0" compatLnSpc="1">
            <a:spAutoFit/>
          </a:bodyPr>
          <a:lstStyle>
            <a:lvl1pPr marL="342900" indent="-342900" algn="l" rtl="0" eaLnBrk="1" fontAlgn="base" hangingPunct="1">
              <a:spcBef>
                <a:spcPct val="20000"/>
              </a:spcBef>
              <a:spcAft>
                <a:spcPct val="0"/>
              </a:spcAft>
              <a:buClr>
                <a:schemeClr val="accent5">
                  <a:lumMod val="50000"/>
                </a:schemeClr>
              </a:buClr>
              <a:buSzPct val="80000"/>
              <a:buFont typeface="Wingdings" panose="05000000000000000000" pitchFamily="2" charset="2"/>
              <a:buChar char="n"/>
              <a:defRPr kumimoji="1" sz="1400">
                <a:solidFill>
                  <a:schemeClr val="tx1"/>
                </a:solidFill>
                <a:latin typeface="+mn-lt"/>
                <a:ea typeface="宋体" panose="02010600030101010101" pitchFamily="2" charset="-122"/>
                <a:cs typeface="宋体" charset="0"/>
              </a:defRPr>
            </a:lvl1pPr>
            <a:lvl2pPr marL="742950" indent="-285750" algn="l" rtl="0" eaLnBrk="1" fontAlgn="base" hangingPunct="1">
              <a:spcBef>
                <a:spcPct val="20000"/>
              </a:spcBef>
              <a:spcAft>
                <a:spcPct val="0"/>
              </a:spcAft>
              <a:buClr>
                <a:schemeClr val="accent1"/>
              </a:buClr>
              <a:buSzPct val="70000"/>
              <a:buFont typeface="Wingdings" panose="05000000000000000000" charset="0"/>
              <a:buChar char="p"/>
              <a:defRPr kumimoji="1" sz="1400">
                <a:solidFill>
                  <a:schemeClr val="tx1"/>
                </a:solidFill>
                <a:latin typeface="+mn-lt"/>
                <a:ea typeface="宋体" panose="02010600030101010101" pitchFamily="2" charset="-122"/>
              </a:defRPr>
            </a:lvl2pPr>
            <a:lvl3pPr marL="1143000" indent="-228600" algn="l" rtl="0" eaLnBrk="1" fontAlgn="base" hangingPunct="1">
              <a:spcBef>
                <a:spcPct val="20000"/>
              </a:spcBef>
              <a:spcAft>
                <a:spcPct val="0"/>
              </a:spcAft>
              <a:buClr>
                <a:srgbClr val="4597A0"/>
              </a:buClr>
              <a:buSzPct val="70000"/>
              <a:buFont typeface="Wingdings" panose="05000000000000000000" charset="0"/>
              <a:buChar char="l"/>
              <a:defRPr kumimoji="1" sz="1400">
                <a:solidFill>
                  <a:schemeClr val="tx1"/>
                </a:solidFill>
                <a:latin typeface="+mn-lt"/>
                <a:ea typeface="宋体" panose="02010600030101010101" pitchFamily="2" charset="-122"/>
              </a:defRPr>
            </a:lvl3pPr>
            <a:lvl4pPr marL="1600200" indent="-228600" algn="l" rtl="0" eaLnBrk="1" fontAlgn="base" hangingPunct="1">
              <a:spcBef>
                <a:spcPct val="20000"/>
              </a:spcBef>
              <a:spcAft>
                <a:spcPct val="0"/>
              </a:spcAft>
              <a:buClr>
                <a:srgbClr val="C00000"/>
              </a:buClr>
              <a:buSzPct val="50000"/>
              <a:buFont typeface="Wingdings" panose="05000000000000000000" charset="0"/>
              <a:buChar char="u"/>
              <a:defRPr kumimoji="1" sz="1400">
                <a:solidFill>
                  <a:schemeClr val="tx1"/>
                </a:solidFill>
                <a:latin typeface="+mn-lt"/>
                <a:ea typeface="宋体" panose="02010600030101010101" pitchFamily="2" charset="-122"/>
              </a:defRPr>
            </a:lvl4pPr>
            <a:lvl5pPr marL="2057400" indent="-228600" algn="l" rtl="0" eaLnBrk="1" fontAlgn="base" hangingPunct="1">
              <a:spcBef>
                <a:spcPct val="20000"/>
              </a:spcBef>
              <a:spcAft>
                <a:spcPct val="0"/>
              </a:spcAft>
              <a:buClr>
                <a:srgbClr val="008395"/>
              </a:buClr>
              <a:buSzPct val="30000"/>
              <a:buFont typeface="Wingdings" panose="05000000000000000000" charset="0"/>
              <a:buChar char="p"/>
              <a:defRPr kumimoji="1" sz="1400">
                <a:solidFill>
                  <a:schemeClr val="tx1"/>
                </a:solidFill>
                <a:latin typeface="+mn-lt"/>
                <a:ea typeface="宋体" panose="02010600030101010101" pitchFamily="2" charset="-122"/>
              </a:defRPr>
            </a:lvl5pPr>
            <a:lvl6pPr marL="2514600" indent="-228600" algn="l" rtl="0" eaLnBrk="1" fontAlgn="base" hangingPunct="1">
              <a:spcBef>
                <a:spcPct val="20000"/>
              </a:spcBef>
              <a:spcAft>
                <a:spcPct val="0"/>
              </a:spcAft>
              <a:buClr>
                <a:srgbClr val="0066FF"/>
              </a:buClr>
              <a:buChar char="•"/>
              <a:defRPr sz="1400">
                <a:solidFill>
                  <a:schemeClr val="tx1"/>
                </a:solidFill>
                <a:latin typeface="+mn-lt"/>
                <a:ea typeface="+mn-ea"/>
              </a:defRPr>
            </a:lvl6pPr>
            <a:lvl7pPr marL="2971800" indent="-228600" algn="l" rtl="0" eaLnBrk="1" fontAlgn="base" hangingPunct="1">
              <a:spcBef>
                <a:spcPct val="20000"/>
              </a:spcBef>
              <a:spcAft>
                <a:spcPct val="0"/>
              </a:spcAft>
              <a:buClr>
                <a:srgbClr val="0066FF"/>
              </a:buClr>
              <a:buChar char="•"/>
              <a:defRPr sz="1400">
                <a:solidFill>
                  <a:schemeClr val="tx1"/>
                </a:solidFill>
                <a:latin typeface="+mn-lt"/>
                <a:ea typeface="+mn-ea"/>
              </a:defRPr>
            </a:lvl7pPr>
            <a:lvl8pPr marL="3429000" indent="-228600" algn="l" rtl="0" eaLnBrk="1" fontAlgn="base" hangingPunct="1">
              <a:spcBef>
                <a:spcPct val="20000"/>
              </a:spcBef>
              <a:spcAft>
                <a:spcPct val="0"/>
              </a:spcAft>
              <a:buClr>
                <a:srgbClr val="0066FF"/>
              </a:buClr>
              <a:buChar char="•"/>
              <a:defRPr sz="1400">
                <a:solidFill>
                  <a:schemeClr val="tx1"/>
                </a:solidFill>
                <a:latin typeface="+mn-lt"/>
                <a:ea typeface="+mn-ea"/>
              </a:defRPr>
            </a:lvl8pPr>
            <a:lvl9pPr marL="3886200" indent="-228600" algn="l" rtl="0" eaLnBrk="1" fontAlgn="base" hangingPunct="1">
              <a:spcBef>
                <a:spcPct val="20000"/>
              </a:spcBef>
              <a:spcAft>
                <a:spcPct val="0"/>
              </a:spcAft>
              <a:buClr>
                <a:srgbClr val="0066FF"/>
              </a:buClr>
              <a:buChar char="•"/>
              <a:defRPr sz="1400">
                <a:solidFill>
                  <a:schemeClr val="tx1"/>
                </a:solidFill>
                <a:latin typeface="+mn-lt"/>
                <a:ea typeface="+mn-ea"/>
              </a:defRPr>
            </a:lvl9pPr>
          </a:lstStyle>
          <a:p>
            <a:pPr>
              <a:lnSpc>
                <a:spcPct val="150000"/>
              </a:lnSpc>
              <a:buClr>
                <a:srgbClr val="4472C4">
                  <a:lumMod val="50000"/>
                </a:srgbClr>
              </a:buClr>
            </a:pP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路径：大数据开发平台</a:t>
            </a:r>
            <a:r>
              <a:rPr lang="en-US" altLang="zh-CN"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-&gt;</a:t>
            </a: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数据建模平台</a:t>
            </a:r>
            <a:r>
              <a:rPr lang="en-US" altLang="zh-CN"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-&gt;</a:t>
            </a: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表设计</a:t>
            </a:r>
            <a:endParaRPr lang="zh-CN" altLang="en-US" sz="12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Clr>
                <a:srgbClr val="4472C4">
                  <a:lumMod val="50000"/>
                </a:srgbClr>
              </a:buClr>
            </a:pPr>
            <a:r>
              <a:rPr lang="zh-CN" altLang="en-US" sz="12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配置</a:t>
            </a: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：直接基于字段标准，创建业务系统的表或者数据仓库中的物理模型表，从而保障表字段严格和标准保持一致。</a:t>
            </a:r>
            <a:endParaRPr lang="en-US" altLang="zh-CN"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Clr>
                <a:srgbClr val="4472C4">
                  <a:lumMod val="50000"/>
                </a:srgbClr>
              </a:buClr>
            </a:pP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用途：</a:t>
            </a:r>
            <a:endParaRPr lang="en-US" altLang="zh-CN"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414000">
              <a:lnSpc>
                <a:spcPct val="150000"/>
              </a:lnSpc>
              <a:spcBef>
                <a:spcPts val="0"/>
              </a:spcBef>
              <a:buClr>
                <a:srgbClr val="4472C4">
                  <a:lumMod val="50000"/>
                </a:srgbClr>
              </a:buClr>
              <a:buFont typeface="Wingdings" panose="05000000000000000000" pitchFamily="2" charset="2"/>
              <a:buChar char="Ø"/>
            </a:pPr>
            <a:r>
              <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0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创建</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数仓中的事实表、维度表、汇总表等；</a:t>
            </a:r>
            <a:endPar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414000">
              <a:lnSpc>
                <a:spcPct val="150000"/>
              </a:lnSpc>
              <a:spcBef>
                <a:spcPts val="0"/>
              </a:spcBef>
              <a:buClr>
                <a:srgbClr val="4472C4">
                  <a:lumMod val="50000"/>
                </a:srgbClr>
              </a:buClr>
              <a:buFont typeface="Wingdings" panose="05000000000000000000" pitchFamily="2" charset="2"/>
              <a:buChar char="Ø"/>
            </a:pPr>
            <a:r>
              <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 创建业务系统中的表。</a:t>
            </a:r>
            <a:endParaRPr lang="en-US" altLang="zh-CN" sz="10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p:cNvPicPr>
            <a:picLocks noChangeAspect="1"/>
          </p:cNvPicPr>
          <p:nvPr/>
        </p:nvPicPr>
        <p:blipFill>
          <a:blip r:embed="rId2"/>
          <a:stretch>
            <a:fillRect/>
          </a:stretch>
        </p:blipFill>
        <p:spPr>
          <a:xfrm>
            <a:off x="3441032" y="948915"/>
            <a:ext cx="8578920" cy="1979264"/>
          </a:xfrm>
          <a:prstGeom prst="rect">
            <a:avLst/>
          </a:prstGeom>
        </p:spPr>
      </p:pic>
      <p:pic>
        <p:nvPicPr>
          <p:cNvPr id="29" name="图片 28"/>
          <p:cNvPicPr>
            <a:picLocks noChangeAspect="1"/>
          </p:cNvPicPr>
          <p:nvPr/>
        </p:nvPicPr>
        <p:blipFill>
          <a:blip r:embed="rId3"/>
          <a:stretch>
            <a:fillRect/>
          </a:stretch>
        </p:blipFill>
        <p:spPr>
          <a:xfrm>
            <a:off x="3441032" y="2230772"/>
            <a:ext cx="8578920" cy="4494880"/>
          </a:xfrm>
          <a:prstGeom prst="rect">
            <a:avLst/>
          </a:prstGeom>
        </p:spPr>
      </p:pic>
    </p:spTree>
    <p:extLst>
      <p:ext uri="{BB962C8B-B14F-4D97-AF65-F5344CB8AC3E}">
        <p14:creationId xmlns:p14="http://schemas.microsoft.com/office/powerpoint/2010/main" val="942186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数据治理实施</a:t>
            </a:r>
            <a:r>
              <a:rPr lang="en-US" altLang="zh-CN" dirty="0" smtClean="0"/>
              <a:t>-</a:t>
            </a:r>
            <a:r>
              <a:rPr lang="zh-CN" altLang="en-US" dirty="0" smtClean="0"/>
              <a:t>数据标准</a:t>
            </a:r>
            <a:r>
              <a:rPr lang="en-US" altLang="zh-CN" dirty="0" smtClean="0"/>
              <a:t>-</a:t>
            </a:r>
            <a:r>
              <a:rPr lang="zh-CN" altLang="en-US" dirty="0" smtClean="0"/>
              <a:t>指标标准定义</a:t>
            </a:r>
            <a:endParaRPr lang="zh-CN" altLang="en-US" dirty="0"/>
          </a:p>
        </p:txBody>
      </p:sp>
      <p:sp>
        <p:nvSpPr>
          <p:cNvPr id="16" name="形状">
            <a:extLst>
              <a:ext uri="{FF2B5EF4-FFF2-40B4-BE49-F238E27FC236}">
                <a16:creationId xmlns="" xmlns:a16="http://schemas.microsoft.com/office/drawing/2014/main" id="{9063264D-21B4-4C4A-86EC-5DB2578D1B60}"/>
              </a:ext>
            </a:extLst>
          </p:cNvPr>
          <p:cNvSpPr/>
          <p:nvPr/>
        </p:nvSpPr>
        <p:spPr>
          <a:xfrm>
            <a:off x="985279"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17" name="矩形 16">
            <a:extLst>
              <a:ext uri="{FF2B5EF4-FFF2-40B4-BE49-F238E27FC236}">
                <a16:creationId xmlns="" xmlns:a16="http://schemas.microsoft.com/office/drawing/2014/main" id="{2BB00073-7FAB-4513-9A69-C399EAA3BD84}"/>
              </a:ext>
            </a:extLst>
          </p:cNvPr>
          <p:cNvSpPr/>
          <p:nvPr/>
        </p:nvSpPr>
        <p:spPr>
          <a:xfrm>
            <a:off x="987934"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a:t>
            </a:r>
            <a:r>
              <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rPr>
              <a:t>质量</a:t>
            </a:r>
          </a:p>
        </p:txBody>
      </p:sp>
      <p:sp>
        <p:nvSpPr>
          <p:cNvPr id="18" name="形状">
            <a:extLst>
              <a:ext uri="{FF2B5EF4-FFF2-40B4-BE49-F238E27FC236}">
                <a16:creationId xmlns="" xmlns:a16="http://schemas.microsoft.com/office/drawing/2014/main" id="{DB559BD3-927A-4532-B577-7E4F23F25793}"/>
              </a:ext>
            </a:extLst>
          </p:cNvPr>
          <p:cNvSpPr/>
          <p:nvPr/>
        </p:nvSpPr>
        <p:spPr>
          <a:xfrm>
            <a:off x="1723477"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19" name="矩形 18">
            <a:extLst>
              <a:ext uri="{FF2B5EF4-FFF2-40B4-BE49-F238E27FC236}">
                <a16:creationId xmlns="" xmlns:a16="http://schemas.microsoft.com/office/drawing/2014/main" id="{C58AD7B2-324A-412A-8248-7EA5F47957B3}"/>
              </a:ext>
            </a:extLst>
          </p:cNvPr>
          <p:cNvSpPr/>
          <p:nvPr/>
        </p:nvSpPr>
        <p:spPr>
          <a:xfrm>
            <a:off x="1729798"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a:t>
            </a:r>
            <a:r>
              <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rPr>
              <a:t>安全</a:t>
            </a:r>
          </a:p>
        </p:txBody>
      </p:sp>
      <p:sp>
        <p:nvSpPr>
          <p:cNvPr id="22" name="形状">
            <a:extLst>
              <a:ext uri="{FF2B5EF4-FFF2-40B4-BE49-F238E27FC236}">
                <a16:creationId xmlns="" xmlns:a16="http://schemas.microsoft.com/office/drawing/2014/main" id="{D7A4CFFC-12E4-4DAB-AA7B-0CAE9BBB202B}"/>
              </a:ext>
            </a:extLst>
          </p:cNvPr>
          <p:cNvSpPr/>
          <p:nvPr/>
        </p:nvSpPr>
        <p:spPr>
          <a:xfrm>
            <a:off x="3232552"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23" name="矩形 22">
            <a:extLst>
              <a:ext uri="{FF2B5EF4-FFF2-40B4-BE49-F238E27FC236}">
                <a16:creationId xmlns="" xmlns:a16="http://schemas.microsoft.com/office/drawing/2014/main" id="{14D25363-9C9A-4EC2-AC2F-4F4A584CA13D}"/>
              </a:ext>
            </a:extLst>
          </p:cNvPr>
          <p:cNvSpPr/>
          <p:nvPr/>
        </p:nvSpPr>
        <p:spPr>
          <a:xfrm>
            <a:off x="3237861"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数据资产</a:t>
            </a:r>
            <a:endPar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26" name="形状">
            <a:extLst>
              <a:ext uri="{FF2B5EF4-FFF2-40B4-BE49-F238E27FC236}">
                <a16:creationId xmlns="" xmlns:a16="http://schemas.microsoft.com/office/drawing/2014/main" id="{42481AE8-1F2A-4105-9085-5BF9CE70179D}"/>
              </a:ext>
            </a:extLst>
          </p:cNvPr>
          <p:cNvSpPr/>
          <p:nvPr/>
        </p:nvSpPr>
        <p:spPr>
          <a:xfrm>
            <a:off x="247650" y="640882"/>
            <a:ext cx="809621" cy="265280"/>
          </a:xfrm>
          <a:custGeom>
            <a:avLst/>
            <a:gdLst/>
            <a:ahLst/>
            <a:cxnLst>
              <a:cxn ang="0">
                <a:pos x="wd2" y="hd2"/>
              </a:cxn>
              <a:cxn ang="5400000">
                <a:pos x="wd2" y="hd2"/>
              </a:cxn>
              <a:cxn ang="10800000">
                <a:pos x="wd2" y="hd2"/>
              </a:cxn>
              <a:cxn ang="16200000">
                <a:pos x="wd2" y="hd2"/>
              </a:cxn>
            </a:cxnLst>
            <a:rect l="0" t="0" r="r" b="b"/>
            <a:pathLst>
              <a:path w="21600" h="21600" extrusionOk="0">
                <a:moveTo>
                  <a:pt x="18972" y="21600"/>
                </a:moveTo>
                <a:lnTo>
                  <a:pt x="18972" y="21600"/>
                </a:lnTo>
                <a:lnTo>
                  <a:pt x="21600" y="10800"/>
                </a:lnTo>
                <a:lnTo>
                  <a:pt x="18972" y="0"/>
                </a:lnTo>
                <a:lnTo>
                  <a:pt x="18972" y="0"/>
                </a:lnTo>
                <a:lnTo>
                  <a:pt x="0" y="0"/>
                </a:lnTo>
                <a:lnTo>
                  <a:pt x="0" y="21600"/>
                </a:lnTo>
                <a:lnTo>
                  <a:pt x="18972" y="21600"/>
                </a:lnTo>
                <a:close/>
              </a:path>
            </a:pathLst>
          </a:custGeom>
          <a:solidFill>
            <a:srgbClr val="0070C0"/>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lang="zh-CN" altLang="en-US" sz="1200" kern="0" dirty="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27" name="标题文本一">
            <a:extLst>
              <a:ext uri="{FF2B5EF4-FFF2-40B4-BE49-F238E27FC236}">
                <a16:creationId xmlns="" xmlns:a16="http://schemas.microsoft.com/office/drawing/2014/main" id="{812576C3-12F6-4398-84A3-139F1B711592}"/>
              </a:ext>
            </a:extLst>
          </p:cNvPr>
          <p:cNvSpPr txBox="1"/>
          <p:nvPr/>
        </p:nvSpPr>
        <p:spPr>
          <a:xfrm>
            <a:off x="366738" y="513271"/>
            <a:ext cx="810728" cy="4231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defTabSz="457200">
              <a:lnSpc>
                <a:spcPts val="6600"/>
              </a:lnSpc>
              <a:defRPr sz="4000" b="0">
                <a:solidFill>
                  <a:srgbClr val="FEFDFF"/>
                </a:solidFill>
                <a:latin typeface="+mn-lt"/>
                <a:ea typeface="+mn-ea"/>
                <a:cs typeface="+mn-cs"/>
                <a:sym typeface="腾讯体 W7"/>
              </a:defRPr>
            </a:lvl1pPr>
          </a:lstStyle>
          <a:p>
            <a:pPr algn="ctr" defTabSz="228612">
              <a:lnSpc>
                <a:spcPts val="3301"/>
              </a:lnSpc>
              <a:defRPr/>
            </a:pPr>
            <a:endParaRPr sz="1200" dirty="0">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 xmlns:a16="http://schemas.microsoft.com/office/drawing/2014/main" id="{7B0CA4ED-C95C-4D38-B3AD-54225B7456AB}"/>
              </a:ext>
            </a:extLst>
          </p:cNvPr>
          <p:cNvSpPr/>
          <p:nvPr/>
        </p:nvSpPr>
        <p:spPr>
          <a:xfrm>
            <a:off x="252350"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数据标准</a:t>
            </a:r>
            <a:endPar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32" name="形状">
            <a:extLst>
              <a:ext uri="{FF2B5EF4-FFF2-40B4-BE49-F238E27FC236}">
                <a16:creationId xmlns="" xmlns:a16="http://schemas.microsoft.com/office/drawing/2014/main" id="{D7A4CFFC-12E4-4DAB-AA7B-0CAE9BBB202B}"/>
              </a:ext>
            </a:extLst>
          </p:cNvPr>
          <p:cNvSpPr/>
          <p:nvPr/>
        </p:nvSpPr>
        <p:spPr>
          <a:xfrm>
            <a:off x="2486105"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33" name="矩形 32">
            <a:extLst>
              <a:ext uri="{FF2B5EF4-FFF2-40B4-BE49-F238E27FC236}">
                <a16:creationId xmlns="" xmlns:a16="http://schemas.microsoft.com/office/drawing/2014/main" id="{14D25363-9C9A-4EC2-AC2F-4F4A584CA13D}"/>
              </a:ext>
            </a:extLst>
          </p:cNvPr>
          <p:cNvSpPr/>
          <p:nvPr/>
        </p:nvSpPr>
        <p:spPr>
          <a:xfrm>
            <a:off x="2491414"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数据地图</a:t>
            </a:r>
            <a:endPar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50" name="Rectangle 3"/>
          <p:cNvSpPr txBox="1">
            <a:spLocks noChangeArrowheads="1"/>
          </p:cNvSpPr>
          <p:nvPr/>
        </p:nvSpPr>
        <p:spPr bwMode="auto">
          <a:xfrm>
            <a:off x="101106" y="1018313"/>
            <a:ext cx="2427899" cy="3762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402" tIns="43201" rIns="86402" bIns="43201" numCol="1" anchor="t" anchorCtr="0" compatLnSpc="1">
            <a:spAutoFit/>
          </a:bodyPr>
          <a:lstStyle>
            <a:lvl1pPr marL="342900" indent="-342900" algn="l" rtl="0" eaLnBrk="1" fontAlgn="base" hangingPunct="1">
              <a:spcBef>
                <a:spcPct val="20000"/>
              </a:spcBef>
              <a:spcAft>
                <a:spcPct val="0"/>
              </a:spcAft>
              <a:buClr>
                <a:schemeClr val="accent5">
                  <a:lumMod val="50000"/>
                </a:schemeClr>
              </a:buClr>
              <a:buSzPct val="80000"/>
              <a:buFont typeface="Wingdings" panose="05000000000000000000" pitchFamily="2" charset="2"/>
              <a:buChar char="n"/>
              <a:defRPr kumimoji="1" sz="1400">
                <a:solidFill>
                  <a:schemeClr val="tx1"/>
                </a:solidFill>
                <a:latin typeface="+mn-lt"/>
                <a:ea typeface="宋体" panose="02010600030101010101" pitchFamily="2" charset="-122"/>
                <a:cs typeface="宋体" charset="0"/>
              </a:defRPr>
            </a:lvl1pPr>
            <a:lvl2pPr marL="742950" indent="-285750" algn="l" rtl="0" eaLnBrk="1" fontAlgn="base" hangingPunct="1">
              <a:spcBef>
                <a:spcPct val="20000"/>
              </a:spcBef>
              <a:spcAft>
                <a:spcPct val="0"/>
              </a:spcAft>
              <a:buClr>
                <a:schemeClr val="accent1"/>
              </a:buClr>
              <a:buSzPct val="70000"/>
              <a:buFont typeface="Wingdings" panose="05000000000000000000" charset="0"/>
              <a:buChar char="p"/>
              <a:defRPr kumimoji="1" sz="1400">
                <a:solidFill>
                  <a:schemeClr val="tx1"/>
                </a:solidFill>
                <a:latin typeface="+mn-lt"/>
                <a:ea typeface="宋体" panose="02010600030101010101" pitchFamily="2" charset="-122"/>
              </a:defRPr>
            </a:lvl2pPr>
            <a:lvl3pPr marL="1143000" indent="-228600" algn="l" rtl="0" eaLnBrk="1" fontAlgn="base" hangingPunct="1">
              <a:spcBef>
                <a:spcPct val="20000"/>
              </a:spcBef>
              <a:spcAft>
                <a:spcPct val="0"/>
              </a:spcAft>
              <a:buClr>
                <a:srgbClr val="4597A0"/>
              </a:buClr>
              <a:buSzPct val="70000"/>
              <a:buFont typeface="Wingdings" panose="05000000000000000000" charset="0"/>
              <a:buChar char="l"/>
              <a:defRPr kumimoji="1" sz="1400">
                <a:solidFill>
                  <a:schemeClr val="tx1"/>
                </a:solidFill>
                <a:latin typeface="+mn-lt"/>
                <a:ea typeface="宋体" panose="02010600030101010101" pitchFamily="2" charset="-122"/>
              </a:defRPr>
            </a:lvl3pPr>
            <a:lvl4pPr marL="1600200" indent="-228600" algn="l" rtl="0" eaLnBrk="1" fontAlgn="base" hangingPunct="1">
              <a:spcBef>
                <a:spcPct val="20000"/>
              </a:spcBef>
              <a:spcAft>
                <a:spcPct val="0"/>
              </a:spcAft>
              <a:buClr>
                <a:srgbClr val="C00000"/>
              </a:buClr>
              <a:buSzPct val="50000"/>
              <a:buFont typeface="Wingdings" panose="05000000000000000000" charset="0"/>
              <a:buChar char="u"/>
              <a:defRPr kumimoji="1" sz="1400">
                <a:solidFill>
                  <a:schemeClr val="tx1"/>
                </a:solidFill>
                <a:latin typeface="+mn-lt"/>
                <a:ea typeface="宋体" panose="02010600030101010101" pitchFamily="2" charset="-122"/>
              </a:defRPr>
            </a:lvl4pPr>
            <a:lvl5pPr marL="2057400" indent="-228600" algn="l" rtl="0" eaLnBrk="1" fontAlgn="base" hangingPunct="1">
              <a:spcBef>
                <a:spcPct val="20000"/>
              </a:spcBef>
              <a:spcAft>
                <a:spcPct val="0"/>
              </a:spcAft>
              <a:buClr>
                <a:srgbClr val="008395"/>
              </a:buClr>
              <a:buSzPct val="30000"/>
              <a:buFont typeface="Wingdings" panose="05000000000000000000" charset="0"/>
              <a:buChar char="p"/>
              <a:defRPr kumimoji="1" sz="1400">
                <a:solidFill>
                  <a:schemeClr val="tx1"/>
                </a:solidFill>
                <a:latin typeface="+mn-lt"/>
                <a:ea typeface="宋体" panose="02010600030101010101" pitchFamily="2" charset="-122"/>
              </a:defRPr>
            </a:lvl5pPr>
            <a:lvl6pPr marL="2514600" indent="-228600" algn="l" rtl="0" eaLnBrk="1" fontAlgn="base" hangingPunct="1">
              <a:spcBef>
                <a:spcPct val="20000"/>
              </a:spcBef>
              <a:spcAft>
                <a:spcPct val="0"/>
              </a:spcAft>
              <a:buClr>
                <a:srgbClr val="0066FF"/>
              </a:buClr>
              <a:buChar char="•"/>
              <a:defRPr sz="1400">
                <a:solidFill>
                  <a:schemeClr val="tx1"/>
                </a:solidFill>
                <a:latin typeface="+mn-lt"/>
                <a:ea typeface="+mn-ea"/>
              </a:defRPr>
            </a:lvl6pPr>
            <a:lvl7pPr marL="2971800" indent="-228600" algn="l" rtl="0" eaLnBrk="1" fontAlgn="base" hangingPunct="1">
              <a:spcBef>
                <a:spcPct val="20000"/>
              </a:spcBef>
              <a:spcAft>
                <a:spcPct val="0"/>
              </a:spcAft>
              <a:buClr>
                <a:srgbClr val="0066FF"/>
              </a:buClr>
              <a:buChar char="•"/>
              <a:defRPr sz="1400">
                <a:solidFill>
                  <a:schemeClr val="tx1"/>
                </a:solidFill>
                <a:latin typeface="+mn-lt"/>
                <a:ea typeface="+mn-ea"/>
              </a:defRPr>
            </a:lvl7pPr>
            <a:lvl8pPr marL="3429000" indent="-228600" algn="l" rtl="0" eaLnBrk="1" fontAlgn="base" hangingPunct="1">
              <a:spcBef>
                <a:spcPct val="20000"/>
              </a:spcBef>
              <a:spcAft>
                <a:spcPct val="0"/>
              </a:spcAft>
              <a:buClr>
                <a:srgbClr val="0066FF"/>
              </a:buClr>
              <a:buChar char="•"/>
              <a:defRPr sz="1400">
                <a:solidFill>
                  <a:schemeClr val="tx1"/>
                </a:solidFill>
                <a:latin typeface="+mn-lt"/>
                <a:ea typeface="+mn-ea"/>
              </a:defRPr>
            </a:lvl8pPr>
            <a:lvl9pPr marL="3886200" indent="-228600" algn="l" rtl="0" eaLnBrk="1" fontAlgn="base" hangingPunct="1">
              <a:spcBef>
                <a:spcPct val="20000"/>
              </a:spcBef>
              <a:spcAft>
                <a:spcPct val="0"/>
              </a:spcAft>
              <a:buClr>
                <a:srgbClr val="0066FF"/>
              </a:buClr>
              <a:buChar char="•"/>
              <a:defRPr sz="1400">
                <a:solidFill>
                  <a:schemeClr val="tx1"/>
                </a:solidFill>
                <a:latin typeface="+mn-lt"/>
                <a:ea typeface="+mn-ea"/>
              </a:defRPr>
            </a:lvl9pPr>
          </a:lstStyle>
          <a:p>
            <a:pPr>
              <a:lnSpc>
                <a:spcPct val="150000"/>
              </a:lnSpc>
              <a:buClr>
                <a:srgbClr val="4472C4">
                  <a:lumMod val="50000"/>
                </a:srgbClr>
              </a:buClr>
            </a:pP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路径：大数据开发平台</a:t>
            </a:r>
            <a:r>
              <a:rPr lang="en-US" altLang="zh-CN"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-&gt;</a:t>
            </a: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数据建模平台</a:t>
            </a:r>
            <a:r>
              <a:rPr lang="en-US" altLang="zh-CN"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-&gt;</a:t>
            </a: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指标字典</a:t>
            </a:r>
            <a:endParaRPr lang="zh-CN" altLang="en-US" sz="12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Clr>
                <a:srgbClr val="4472C4">
                  <a:lumMod val="50000"/>
                </a:srgbClr>
              </a:buClr>
            </a:pPr>
            <a:r>
              <a:rPr lang="zh-CN" altLang="en-US" sz="12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配置</a:t>
            </a: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：通过平台统一定义原子指标和派生指标。维护指标的基本信息和指标的管控信息。通过统一的指标定义，消除指标定义的二义性。</a:t>
            </a:r>
            <a:endParaRPr lang="en-US" altLang="zh-CN" sz="12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Clr>
                <a:srgbClr val="4472C4">
                  <a:lumMod val="50000"/>
                </a:srgbClr>
              </a:buClr>
            </a:pPr>
            <a:r>
              <a:rPr lang="zh-CN" altLang="en-US" sz="12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用途：</a:t>
            </a:r>
            <a:endParaRPr lang="en-US" altLang="zh-CN" sz="12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414000">
              <a:lnSpc>
                <a:spcPct val="150000"/>
              </a:lnSpc>
              <a:spcBef>
                <a:spcPts val="0"/>
              </a:spcBef>
              <a:buClr>
                <a:srgbClr val="4472C4">
                  <a:lumMod val="50000"/>
                </a:srgbClr>
              </a:buClr>
              <a:buFont typeface="Wingdings" panose="05000000000000000000" pitchFamily="2" charset="2"/>
              <a:buChar char="Ø"/>
            </a:pPr>
            <a:r>
              <a:rPr lang="en-US" altLang="zh-CN" sz="10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数据建模关联指标；</a:t>
            </a:r>
            <a:endParaRPr lang="en-US" altLang="zh-CN" sz="10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414000">
              <a:lnSpc>
                <a:spcPct val="150000"/>
              </a:lnSpc>
              <a:spcBef>
                <a:spcPts val="0"/>
              </a:spcBef>
              <a:buClr>
                <a:srgbClr val="4472C4">
                  <a:lumMod val="50000"/>
                </a:srgbClr>
              </a:buClr>
              <a:buFont typeface="Wingdings" panose="05000000000000000000" pitchFamily="2" charset="2"/>
              <a:buChar char="Ø"/>
            </a:pPr>
            <a:r>
              <a:rPr lang="en-US" altLang="zh-CN" sz="10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2</a:t>
            </a:r>
            <a:r>
              <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元数据管理关联指标；</a:t>
            </a:r>
            <a:endParaRPr lang="en-US" altLang="zh-CN" sz="10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414000">
              <a:lnSpc>
                <a:spcPct val="150000"/>
              </a:lnSpc>
              <a:spcBef>
                <a:spcPts val="0"/>
              </a:spcBef>
              <a:buClr>
                <a:srgbClr val="4472C4">
                  <a:lumMod val="50000"/>
                </a:srgbClr>
              </a:buClr>
              <a:buFont typeface="Wingdings" panose="05000000000000000000" pitchFamily="2" charset="2"/>
              <a:buChar char="Ø"/>
            </a:pPr>
            <a:r>
              <a:rPr lang="en-US" altLang="zh-CN" sz="10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3</a:t>
            </a:r>
            <a:r>
              <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在指标定义同时关联数据模型。</a:t>
            </a:r>
            <a:endPar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414000">
              <a:lnSpc>
                <a:spcPct val="150000"/>
              </a:lnSpc>
              <a:spcBef>
                <a:spcPts val="0"/>
              </a:spcBef>
              <a:buClr>
                <a:srgbClr val="4472C4">
                  <a:lumMod val="50000"/>
                </a:srgbClr>
              </a:buClr>
              <a:buFont typeface="Wingdings" panose="05000000000000000000" pitchFamily="2" charset="2"/>
              <a:buChar char="Ø"/>
            </a:pPr>
            <a:r>
              <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指标发布到数据资源目录，可以整体搜索和查询指标。以及追查指标的血缘和影响。</a:t>
            </a:r>
            <a:endParaRPr lang="en-US" altLang="zh-CN" sz="10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4" name="图片 33"/>
          <p:cNvPicPr>
            <a:picLocks noChangeAspect="1"/>
          </p:cNvPicPr>
          <p:nvPr/>
        </p:nvPicPr>
        <p:blipFill>
          <a:blip r:embed="rId2"/>
          <a:stretch>
            <a:fillRect/>
          </a:stretch>
        </p:blipFill>
        <p:spPr>
          <a:xfrm>
            <a:off x="3136296" y="1038583"/>
            <a:ext cx="4788455" cy="5422375"/>
          </a:xfrm>
          <a:prstGeom prst="rect">
            <a:avLst/>
          </a:prstGeom>
        </p:spPr>
      </p:pic>
      <p:pic>
        <p:nvPicPr>
          <p:cNvPr id="3" name="图片 2"/>
          <p:cNvPicPr>
            <a:picLocks noChangeAspect="1"/>
          </p:cNvPicPr>
          <p:nvPr/>
        </p:nvPicPr>
        <p:blipFill>
          <a:blip r:embed="rId3"/>
          <a:stretch>
            <a:fillRect/>
          </a:stretch>
        </p:blipFill>
        <p:spPr>
          <a:xfrm>
            <a:off x="7841222" y="1822785"/>
            <a:ext cx="4350778" cy="3429000"/>
          </a:xfrm>
          <a:prstGeom prst="rect">
            <a:avLst/>
          </a:prstGeom>
        </p:spPr>
      </p:pic>
    </p:spTree>
    <p:extLst>
      <p:ext uri="{BB962C8B-B14F-4D97-AF65-F5344CB8AC3E}">
        <p14:creationId xmlns:p14="http://schemas.microsoft.com/office/powerpoint/2010/main" val="4285682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数据治理实施</a:t>
            </a:r>
            <a:r>
              <a:rPr lang="en-US" altLang="zh-CN" dirty="0" smtClean="0"/>
              <a:t>-</a:t>
            </a:r>
            <a:r>
              <a:rPr lang="zh-CN" altLang="en-US" dirty="0" smtClean="0"/>
              <a:t>数据质量</a:t>
            </a:r>
            <a:r>
              <a:rPr lang="en-US" altLang="zh-CN" dirty="0"/>
              <a:t>-</a:t>
            </a:r>
            <a:r>
              <a:rPr lang="zh-CN" altLang="en-US" b="1" dirty="0">
                <a:solidFill>
                  <a:srgbClr val="FF0000"/>
                </a:solidFill>
              </a:rPr>
              <a:t>实现数据</a:t>
            </a:r>
            <a:r>
              <a:rPr lang="zh-CN" altLang="en-US" b="1" dirty="0" smtClean="0">
                <a:solidFill>
                  <a:srgbClr val="FF0000"/>
                </a:solidFill>
              </a:rPr>
              <a:t>“用得了”</a:t>
            </a:r>
            <a:endParaRPr lang="zh-CN" altLang="en-US" b="1" dirty="0">
              <a:solidFill>
                <a:srgbClr val="FF0000"/>
              </a:solidFill>
            </a:endParaRPr>
          </a:p>
        </p:txBody>
      </p:sp>
      <p:sp>
        <p:nvSpPr>
          <p:cNvPr id="16" name="形状">
            <a:extLst>
              <a:ext uri="{FF2B5EF4-FFF2-40B4-BE49-F238E27FC236}">
                <a16:creationId xmlns="" xmlns:a16="http://schemas.microsoft.com/office/drawing/2014/main" id="{9063264D-21B4-4C4A-86EC-5DB2578D1B60}"/>
              </a:ext>
            </a:extLst>
          </p:cNvPr>
          <p:cNvSpPr/>
          <p:nvPr/>
        </p:nvSpPr>
        <p:spPr>
          <a:xfrm>
            <a:off x="985279"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0070C0"/>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17" name="矩形 16">
            <a:extLst>
              <a:ext uri="{FF2B5EF4-FFF2-40B4-BE49-F238E27FC236}">
                <a16:creationId xmlns="" xmlns:a16="http://schemas.microsoft.com/office/drawing/2014/main" id="{2BB00073-7FAB-4513-9A69-C399EAA3BD84}"/>
              </a:ext>
            </a:extLst>
          </p:cNvPr>
          <p:cNvSpPr/>
          <p:nvPr/>
        </p:nvSpPr>
        <p:spPr>
          <a:xfrm>
            <a:off x="987934"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a:t>
            </a:r>
            <a:r>
              <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rPr>
              <a:t>质量</a:t>
            </a:r>
          </a:p>
        </p:txBody>
      </p:sp>
      <p:sp>
        <p:nvSpPr>
          <p:cNvPr id="18" name="形状">
            <a:extLst>
              <a:ext uri="{FF2B5EF4-FFF2-40B4-BE49-F238E27FC236}">
                <a16:creationId xmlns="" xmlns:a16="http://schemas.microsoft.com/office/drawing/2014/main" id="{DB559BD3-927A-4532-B577-7E4F23F25793}"/>
              </a:ext>
            </a:extLst>
          </p:cNvPr>
          <p:cNvSpPr/>
          <p:nvPr/>
        </p:nvSpPr>
        <p:spPr>
          <a:xfrm>
            <a:off x="1723477"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19" name="矩形 18">
            <a:extLst>
              <a:ext uri="{FF2B5EF4-FFF2-40B4-BE49-F238E27FC236}">
                <a16:creationId xmlns="" xmlns:a16="http://schemas.microsoft.com/office/drawing/2014/main" id="{C58AD7B2-324A-412A-8248-7EA5F47957B3}"/>
              </a:ext>
            </a:extLst>
          </p:cNvPr>
          <p:cNvSpPr/>
          <p:nvPr/>
        </p:nvSpPr>
        <p:spPr>
          <a:xfrm>
            <a:off x="1729798"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a:t>
            </a:r>
            <a:r>
              <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rPr>
              <a:t>安全</a:t>
            </a:r>
          </a:p>
        </p:txBody>
      </p:sp>
      <p:sp>
        <p:nvSpPr>
          <p:cNvPr id="22" name="形状">
            <a:extLst>
              <a:ext uri="{FF2B5EF4-FFF2-40B4-BE49-F238E27FC236}">
                <a16:creationId xmlns="" xmlns:a16="http://schemas.microsoft.com/office/drawing/2014/main" id="{D7A4CFFC-12E4-4DAB-AA7B-0CAE9BBB202B}"/>
              </a:ext>
            </a:extLst>
          </p:cNvPr>
          <p:cNvSpPr/>
          <p:nvPr/>
        </p:nvSpPr>
        <p:spPr>
          <a:xfrm>
            <a:off x="3232552"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23" name="矩形 22">
            <a:extLst>
              <a:ext uri="{FF2B5EF4-FFF2-40B4-BE49-F238E27FC236}">
                <a16:creationId xmlns="" xmlns:a16="http://schemas.microsoft.com/office/drawing/2014/main" id="{14D25363-9C9A-4EC2-AC2F-4F4A584CA13D}"/>
              </a:ext>
            </a:extLst>
          </p:cNvPr>
          <p:cNvSpPr/>
          <p:nvPr/>
        </p:nvSpPr>
        <p:spPr>
          <a:xfrm>
            <a:off x="3237861"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数据资产</a:t>
            </a:r>
            <a:endPar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26" name="形状">
            <a:extLst>
              <a:ext uri="{FF2B5EF4-FFF2-40B4-BE49-F238E27FC236}">
                <a16:creationId xmlns="" xmlns:a16="http://schemas.microsoft.com/office/drawing/2014/main" id="{42481AE8-1F2A-4105-9085-5BF9CE70179D}"/>
              </a:ext>
            </a:extLst>
          </p:cNvPr>
          <p:cNvSpPr/>
          <p:nvPr/>
        </p:nvSpPr>
        <p:spPr>
          <a:xfrm>
            <a:off x="247650" y="640882"/>
            <a:ext cx="809621" cy="265280"/>
          </a:xfrm>
          <a:custGeom>
            <a:avLst/>
            <a:gdLst/>
            <a:ahLst/>
            <a:cxnLst>
              <a:cxn ang="0">
                <a:pos x="wd2" y="hd2"/>
              </a:cxn>
              <a:cxn ang="5400000">
                <a:pos x="wd2" y="hd2"/>
              </a:cxn>
              <a:cxn ang="10800000">
                <a:pos x="wd2" y="hd2"/>
              </a:cxn>
              <a:cxn ang="16200000">
                <a:pos x="wd2" y="hd2"/>
              </a:cxn>
            </a:cxnLst>
            <a:rect l="0" t="0" r="r" b="b"/>
            <a:pathLst>
              <a:path w="21600" h="21600" extrusionOk="0">
                <a:moveTo>
                  <a:pt x="18972" y="21600"/>
                </a:moveTo>
                <a:lnTo>
                  <a:pt x="18972" y="21600"/>
                </a:lnTo>
                <a:lnTo>
                  <a:pt x="21600" y="10800"/>
                </a:lnTo>
                <a:lnTo>
                  <a:pt x="18972" y="0"/>
                </a:lnTo>
                <a:lnTo>
                  <a:pt x="18972" y="0"/>
                </a:lnTo>
                <a:lnTo>
                  <a:pt x="0" y="0"/>
                </a:lnTo>
                <a:lnTo>
                  <a:pt x="0" y="21600"/>
                </a:lnTo>
                <a:lnTo>
                  <a:pt x="18972" y="21600"/>
                </a:lnTo>
                <a:close/>
              </a:path>
            </a:pathLst>
          </a:custGeom>
          <a:solidFill>
            <a:schemeClr val="bg1">
              <a:lumMod val="65000"/>
            </a:schemeClr>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lang="zh-CN" altLang="en-US" sz="1200" kern="0" dirty="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27" name="标题文本一">
            <a:extLst>
              <a:ext uri="{FF2B5EF4-FFF2-40B4-BE49-F238E27FC236}">
                <a16:creationId xmlns="" xmlns:a16="http://schemas.microsoft.com/office/drawing/2014/main" id="{812576C3-12F6-4398-84A3-139F1B711592}"/>
              </a:ext>
            </a:extLst>
          </p:cNvPr>
          <p:cNvSpPr txBox="1"/>
          <p:nvPr/>
        </p:nvSpPr>
        <p:spPr>
          <a:xfrm>
            <a:off x="366738" y="513271"/>
            <a:ext cx="810728" cy="4231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defTabSz="457200">
              <a:lnSpc>
                <a:spcPts val="6600"/>
              </a:lnSpc>
              <a:defRPr sz="4000" b="0">
                <a:solidFill>
                  <a:srgbClr val="FEFDFF"/>
                </a:solidFill>
                <a:latin typeface="+mn-lt"/>
                <a:ea typeface="+mn-ea"/>
                <a:cs typeface="+mn-cs"/>
                <a:sym typeface="腾讯体 W7"/>
              </a:defRPr>
            </a:lvl1pPr>
          </a:lstStyle>
          <a:p>
            <a:pPr algn="ctr" defTabSz="228612">
              <a:lnSpc>
                <a:spcPts val="3301"/>
              </a:lnSpc>
              <a:defRPr/>
            </a:pPr>
            <a:endParaRPr sz="1200" dirty="0">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 xmlns:a16="http://schemas.microsoft.com/office/drawing/2014/main" id="{7B0CA4ED-C95C-4D38-B3AD-54225B7456AB}"/>
              </a:ext>
            </a:extLst>
          </p:cNvPr>
          <p:cNvSpPr/>
          <p:nvPr/>
        </p:nvSpPr>
        <p:spPr>
          <a:xfrm>
            <a:off x="252350"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数据标准</a:t>
            </a:r>
            <a:endPar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32" name="形状">
            <a:extLst>
              <a:ext uri="{FF2B5EF4-FFF2-40B4-BE49-F238E27FC236}">
                <a16:creationId xmlns="" xmlns:a16="http://schemas.microsoft.com/office/drawing/2014/main" id="{D7A4CFFC-12E4-4DAB-AA7B-0CAE9BBB202B}"/>
              </a:ext>
            </a:extLst>
          </p:cNvPr>
          <p:cNvSpPr/>
          <p:nvPr/>
        </p:nvSpPr>
        <p:spPr>
          <a:xfrm>
            <a:off x="2486105"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33" name="矩形 32">
            <a:extLst>
              <a:ext uri="{FF2B5EF4-FFF2-40B4-BE49-F238E27FC236}">
                <a16:creationId xmlns="" xmlns:a16="http://schemas.microsoft.com/office/drawing/2014/main" id="{14D25363-9C9A-4EC2-AC2F-4F4A584CA13D}"/>
              </a:ext>
            </a:extLst>
          </p:cNvPr>
          <p:cNvSpPr/>
          <p:nvPr/>
        </p:nvSpPr>
        <p:spPr>
          <a:xfrm>
            <a:off x="2491414"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数据地图</a:t>
            </a:r>
            <a:endPar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21" name="任意多边形 4">
            <a:extLst>
              <a:ext uri="{FF2B5EF4-FFF2-40B4-BE49-F238E27FC236}">
                <a16:creationId xmlns:a16="http://schemas.microsoft.com/office/drawing/2014/main" xmlns="" id="{FE332EC9-8A52-7F4F-B7EB-59EC95AF5CE9}"/>
              </a:ext>
            </a:extLst>
          </p:cNvPr>
          <p:cNvSpPr/>
          <p:nvPr/>
        </p:nvSpPr>
        <p:spPr>
          <a:xfrm>
            <a:off x="6147997" y="1921584"/>
            <a:ext cx="1534232" cy="1532474"/>
          </a:xfrm>
          <a:custGeom>
            <a:avLst/>
            <a:gdLst>
              <a:gd name="connsiteX0" fmla="*/ 692680 w 1385360"/>
              <a:gd name="connsiteY0" fmla="*/ 0 h 1385360"/>
              <a:gd name="connsiteX1" fmla="*/ 1385360 w 1385360"/>
              <a:gd name="connsiteY1" fmla="*/ 692679 h 1385360"/>
              <a:gd name="connsiteX2" fmla="*/ 692680 w 1385360"/>
              <a:gd name="connsiteY2" fmla="*/ 1385360 h 1385360"/>
              <a:gd name="connsiteX3" fmla="*/ 0 w 1385360"/>
              <a:gd name="connsiteY3" fmla="*/ 692680 h 1385360"/>
            </a:gdLst>
            <a:ahLst/>
            <a:cxnLst>
              <a:cxn ang="0">
                <a:pos x="connsiteX0" y="connsiteY0"/>
              </a:cxn>
              <a:cxn ang="0">
                <a:pos x="connsiteX1" y="connsiteY1"/>
              </a:cxn>
              <a:cxn ang="0">
                <a:pos x="connsiteX2" y="connsiteY2"/>
              </a:cxn>
              <a:cxn ang="0">
                <a:pos x="connsiteX3" y="connsiteY3"/>
              </a:cxn>
            </a:cxnLst>
            <a:rect l="l" t="t" r="r" b="b"/>
            <a:pathLst>
              <a:path w="1385360" h="1385360">
                <a:moveTo>
                  <a:pt x="692680" y="0"/>
                </a:moveTo>
                <a:lnTo>
                  <a:pt x="1385360" y="692679"/>
                </a:lnTo>
                <a:lnTo>
                  <a:pt x="692680" y="1385360"/>
                </a:lnTo>
                <a:lnTo>
                  <a:pt x="0" y="69268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1600" dirty="0">
                <a:solidFill>
                  <a:srgbClr val="FFFFFF"/>
                </a:solidFill>
                <a:latin typeface="微软雅黑" panose="020B0503020204020204" pitchFamily="34" charset="-122"/>
                <a:ea typeface="微软雅黑" panose="020B0503020204020204" pitchFamily="34" charset="-122"/>
                <a:cs typeface="+mn-ea"/>
                <a:sym typeface="+mn-lt"/>
              </a:rPr>
              <a:t>数据质量监控</a:t>
            </a:r>
          </a:p>
        </p:txBody>
      </p:sp>
      <p:sp>
        <p:nvSpPr>
          <p:cNvPr id="24" name="任意多边形 5">
            <a:extLst>
              <a:ext uri="{FF2B5EF4-FFF2-40B4-BE49-F238E27FC236}">
                <a16:creationId xmlns:a16="http://schemas.microsoft.com/office/drawing/2014/main" xmlns="" id="{76604F5C-1688-7142-B3FC-0E71B4738319}"/>
              </a:ext>
            </a:extLst>
          </p:cNvPr>
          <p:cNvSpPr/>
          <p:nvPr/>
        </p:nvSpPr>
        <p:spPr>
          <a:xfrm>
            <a:off x="3872135" y="1921584"/>
            <a:ext cx="1534231" cy="1532474"/>
          </a:xfrm>
          <a:custGeom>
            <a:avLst/>
            <a:gdLst>
              <a:gd name="connsiteX0" fmla="*/ 692680 w 1385360"/>
              <a:gd name="connsiteY0" fmla="*/ 0 h 1385360"/>
              <a:gd name="connsiteX1" fmla="*/ 1385360 w 1385360"/>
              <a:gd name="connsiteY1" fmla="*/ 692679 h 1385360"/>
              <a:gd name="connsiteX2" fmla="*/ 692680 w 1385360"/>
              <a:gd name="connsiteY2" fmla="*/ 1385360 h 1385360"/>
              <a:gd name="connsiteX3" fmla="*/ 0 w 1385360"/>
              <a:gd name="connsiteY3" fmla="*/ 692680 h 1385360"/>
            </a:gdLst>
            <a:ahLst/>
            <a:cxnLst>
              <a:cxn ang="0">
                <a:pos x="connsiteX0" y="connsiteY0"/>
              </a:cxn>
              <a:cxn ang="0">
                <a:pos x="connsiteX1" y="connsiteY1"/>
              </a:cxn>
              <a:cxn ang="0">
                <a:pos x="connsiteX2" y="connsiteY2"/>
              </a:cxn>
              <a:cxn ang="0">
                <a:pos x="connsiteX3" y="connsiteY3"/>
              </a:cxn>
            </a:cxnLst>
            <a:rect l="l" t="t" r="r" b="b"/>
            <a:pathLst>
              <a:path w="1385360" h="1385360">
                <a:moveTo>
                  <a:pt x="692680" y="0"/>
                </a:moveTo>
                <a:lnTo>
                  <a:pt x="1385360" y="692679"/>
                </a:lnTo>
                <a:lnTo>
                  <a:pt x="692680" y="1385360"/>
                </a:lnTo>
                <a:lnTo>
                  <a:pt x="0" y="69268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solidFill>
                  <a:srgbClr val="FFFFFF"/>
                </a:solidFill>
                <a:latin typeface="微软雅黑" panose="020B0503020204020204" pitchFamily="34" charset="-122"/>
                <a:ea typeface="微软雅黑" panose="020B0503020204020204" pitchFamily="34" charset="-122"/>
                <a:cs typeface="+mn-ea"/>
                <a:sym typeface="+mn-lt"/>
              </a:rPr>
              <a:t>数据质量检核和执行</a:t>
            </a:r>
          </a:p>
        </p:txBody>
      </p:sp>
      <p:sp>
        <p:nvSpPr>
          <p:cNvPr id="25" name="任意多边形 6">
            <a:extLst>
              <a:ext uri="{FF2B5EF4-FFF2-40B4-BE49-F238E27FC236}">
                <a16:creationId xmlns:a16="http://schemas.microsoft.com/office/drawing/2014/main" xmlns="" id="{B8224893-3597-8140-9F60-778A7E7DC7BE}"/>
              </a:ext>
            </a:extLst>
          </p:cNvPr>
          <p:cNvSpPr/>
          <p:nvPr/>
        </p:nvSpPr>
        <p:spPr>
          <a:xfrm>
            <a:off x="1610328" y="1907524"/>
            <a:ext cx="1532474" cy="1532474"/>
          </a:xfrm>
          <a:custGeom>
            <a:avLst/>
            <a:gdLst>
              <a:gd name="connsiteX0" fmla="*/ 692680 w 1385360"/>
              <a:gd name="connsiteY0" fmla="*/ 0 h 1385360"/>
              <a:gd name="connsiteX1" fmla="*/ 1385360 w 1385360"/>
              <a:gd name="connsiteY1" fmla="*/ 692679 h 1385360"/>
              <a:gd name="connsiteX2" fmla="*/ 692680 w 1385360"/>
              <a:gd name="connsiteY2" fmla="*/ 1385360 h 1385360"/>
              <a:gd name="connsiteX3" fmla="*/ 0 w 1385360"/>
              <a:gd name="connsiteY3" fmla="*/ 692680 h 1385360"/>
            </a:gdLst>
            <a:ahLst/>
            <a:cxnLst>
              <a:cxn ang="0">
                <a:pos x="connsiteX0" y="connsiteY0"/>
              </a:cxn>
              <a:cxn ang="0">
                <a:pos x="connsiteX1" y="connsiteY1"/>
              </a:cxn>
              <a:cxn ang="0">
                <a:pos x="connsiteX2" y="connsiteY2"/>
              </a:cxn>
              <a:cxn ang="0">
                <a:pos x="connsiteX3" y="connsiteY3"/>
              </a:cxn>
            </a:cxnLst>
            <a:rect l="l" t="t" r="r" b="b"/>
            <a:pathLst>
              <a:path w="1385360" h="1385360">
                <a:moveTo>
                  <a:pt x="692680" y="0"/>
                </a:moveTo>
                <a:lnTo>
                  <a:pt x="1385360" y="692679"/>
                </a:lnTo>
                <a:lnTo>
                  <a:pt x="692680" y="1385360"/>
                </a:lnTo>
                <a:lnTo>
                  <a:pt x="0" y="69268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solidFill>
                  <a:srgbClr val="FFFFFF"/>
                </a:solidFill>
                <a:latin typeface="微软雅黑" panose="020B0503020204020204" pitchFamily="34" charset="-122"/>
                <a:ea typeface="微软雅黑" panose="020B0503020204020204" pitchFamily="34" charset="-122"/>
                <a:cs typeface="+mn-ea"/>
                <a:sym typeface="+mn-lt"/>
              </a:rPr>
              <a:t>数据质量规则</a:t>
            </a:r>
          </a:p>
        </p:txBody>
      </p:sp>
      <p:sp>
        <p:nvSpPr>
          <p:cNvPr id="29" name="Freeform 4">
            <a:extLst>
              <a:ext uri="{FF2B5EF4-FFF2-40B4-BE49-F238E27FC236}">
                <a16:creationId xmlns:a16="http://schemas.microsoft.com/office/drawing/2014/main" xmlns="" id="{4304F9F9-9321-354D-8B59-6671A5FD1654}"/>
              </a:ext>
            </a:extLst>
          </p:cNvPr>
          <p:cNvSpPr>
            <a:spLocks/>
          </p:cNvSpPr>
          <p:nvPr/>
        </p:nvSpPr>
        <p:spPr bwMode="auto">
          <a:xfrm>
            <a:off x="1260602" y="1556039"/>
            <a:ext cx="4326779" cy="2258291"/>
          </a:xfrm>
          <a:custGeom>
            <a:avLst/>
            <a:gdLst/>
            <a:ahLst/>
            <a:cxnLst>
              <a:cxn ang="0">
                <a:pos x="1558" y="337"/>
              </a:cxn>
              <a:cxn ang="0">
                <a:pos x="1221" y="0"/>
              </a:cxn>
              <a:cxn ang="0">
                <a:pos x="407" y="814"/>
              </a:cxn>
              <a:cxn ang="0">
                <a:pos x="0" y="407"/>
              </a:cxn>
              <a:cxn ang="0">
                <a:pos x="402" y="5"/>
              </a:cxn>
              <a:cxn ang="0">
                <a:pos x="734" y="337"/>
              </a:cxn>
            </a:cxnLst>
            <a:rect l="0" t="0" r="r" b="b"/>
            <a:pathLst>
              <a:path w="1558" h="814">
                <a:moveTo>
                  <a:pt x="1558" y="337"/>
                </a:moveTo>
                <a:lnTo>
                  <a:pt x="1221" y="0"/>
                </a:lnTo>
                <a:lnTo>
                  <a:pt x="407" y="814"/>
                </a:lnTo>
                <a:lnTo>
                  <a:pt x="0" y="407"/>
                </a:lnTo>
                <a:lnTo>
                  <a:pt x="402" y="5"/>
                </a:lnTo>
                <a:lnTo>
                  <a:pt x="734" y="337"/>
                </a:lnTo>
              </a:path>
            </a:pathLst>
          </a:custGeom>
          <a:noFill/>
          <a:ln w="25400" cap="flat" cmpd="sng">
            <a:solidFill>
              <a:schemeClr val="accent1"/>
            </a:solidFill>
            <a:prstDash val="solid"/>
            <a:round/>
            <a:headEnd/>
            <a:tailEnd/>
          </a:ln>
          <a:effectLst/>
        </p:spPr>
        <p:txBody>
          <a:bodyPr wrap="none"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10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30" name="任意多边形 8">
            <a:extLst>
              <a:ext uri="{FF2B5EF4-FFF2-40B4-BE49-F238E27FC236}">
                <a16:creationId xmlns:a16="http://schemas.microsoft.com/office/drawing/2014/main" xmlns="" id="{8602B69D-BF26-BB43-BC22-98E9179ED5B1}"/>
              </a:ext>
            </a:extLst>
          </p:cNvPr>
          <p:cNvSpPr/>
          <p:nvPr/>
        </p:nvSpPr>
        <p:spPr>
          <a:xfrm>
            <a:off x="2228941" y="2028788"/>
            <a:ext cx="288218" cy="288218"/>
          </a:xfrm>
          <a:custGeom>
            <a:avLst/>
            <a:gdLst>
              <a:gd name="connsiteX0" fmla="*/ 130460 w 260920"/>
              <a:gd name="connsiteY0" fmla="*/ 0 h 260921"/>
              <a:gd name="connsiteX1" fmla="*/ 260920 w 260920"/>
              <a:gd name="connsiteY1" fmla="*/ 130461 h 260921"/>
              <a:gd name="connsiteX2" fmla="*/ 130460 w 260920"/>
              <a:gd name="connsiteY2" fmla="*/ 260921 h 260921"/>
              <a:gd name="connsiteX3" fmla="*/ 0 w 260920"/>
              <a:gd name="connsiteY3" fmla="*/ 130460 h 260921"/>
            </a:gdLst>
            <a:ahLst/>
            <a:cxnLst>
              <a:cxn ang="0">
                <a:pos x="connsiteX0" y="connsiteY0"/>
              </a:cxn>
              <a:cxn ang="0">
                <a:pos x="connsiteX1" y="connsiteY1"/>
              </a:cxn>
              <a:cxn ang="0">
                <a:pos x="connsiteX2" y="connsiteY2"/>
              </a:cxn>
              <a:cxn ang="0">
                <a:pos x="connsiteX3" y="connsiteY3"/>
              </a:cxn>
            </a:cxnLst>
            <a:rect l="l" t="t" r="r" b="b"/>
            <a:pathLst>
              <a:path w="260920" h="260921">
                <a:moveTo>
                  <a:pt x="130460" y="0"/>
                </a:moveTo>
                <a:lnTo>
                  <a:pt x="260920" y="130461"/>
                </a:lnTo>
                <a:lnTo>
                  <a:pt x="130460" y="260921"/>
                </a:lnTo>
                <a:lnTo>
                  <a:pt x="0" y="13046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altLang="zh-CN" sz="2000" dirty="0">
                <a:solidFill>
                  <a:srgbClr val="333333"/>
                </a:solidFill>
                <a:latin typeface="微软雅黑" panose="020B0503020204020204" pitchFamily="34" charset="-122"/>
                <a:ea typeface="微软雅黑" panose="020B0503020204020204" pitchFamily="34" charset="-122"/>
                <a:cs typeface="+mn-ea"/>
                <a:sym typeface="+mn-lt"/>
              </a:rPr>
              <a:t>1</a:t>
            </a:r>
            <a:endParaRPr lang="zh-CN" altLang="en-US" sz="2000" dirty="0">
              <a:solidFill>
                <a:srgbClr val="333333"/>
              </a:solidFill>
              <a:latin typeface="微软雅黑" panose="020B0503020204020204" pitchFamily="34" charset="-122"/>
              <a:ea typeface="微软雅黑" panose="020B0503020204020204" pitchFamily="34" charset="-122"/>
              <a:cs typeface="+mn-ea"/>
              <a:sym typeface="+mn-lt"/>
            </a:endParaRPr>
          </a:p>
        </p:txBody>
      </p:sp>
      <p:sp>
        <p:nvSpPr>
          <p:cNvPr id="31" name="任意多边形 9">
            <a:extLst>
              <a:ext uri="{FF2B5EF4-FFF2-40B4-BE49-F238E27FC236}">
                <a16:creationId xmlns:a16="http://schemas.microsoft.com/office/drawing/2014/main" xmlns="" id="{2424A76E-6FF5-484C-92B3-E51658B5382A}"/>
              </a:ext>
            </a:extLst>
          </p:cNvPr>
          <p:cNvSpPr/>
          <p:nvPr/>
        </p:nvSpPr>
        <p:spPr>
          <a:xfrm>
            <a:off x="4494263" y="2042847"/>
            <a:ext cx="289974" cy="288218"/>
          </a:xfrm>
          <a:custGeom>
            <a:avLst/>
            <a:gdLst>
              <a:gd name="connsiteX0" fmla="*/ 130460 w 260920"/>
              <a:gd name="connsiteY0" fmla="*/ 0 h 260921"/>
              <a:gd name="connsiteX1" fmla="*/ 260920 w 260920"/>
              <a:gd name="connsiteY1" fmla="*/ 130461 h 260921"/>
              <a:gd name="connsiteX2" fmla="*/ 130460 w 260920"/>
              <a:gd name="connsiteY2" fmla="*/ 260921 h 260921"/>
              <a:gd name="connsiteX3" fmla="*/ 0 w 260920"/>
              <a:gd name="connsiteY3" fmla="*/ 130460 h 260921"/>
            </a:gdLst>
            <a:ahLst/>
            <a:cxnLst>
              <a:cxn ang="0">
                <a:pos x="connsiteX0" y="connsiteY0"/>
              </a:cxn>
              <a:cxn ang="0">
                <a:pos x="connsiteX1" y="connsiteY1"/>
              </a:cxn>
              <a:cxn ang="0">
                <a:pos x="connsiteX2" y="connsiteY2"/>
              </a:cxn>
              <a:cxn ang="0">
                <a:pos x="connsiteX3" y="connsiteY3"/>
              </a:cxn>
            </a:cxnLst>
            <a:rect l="l" t="t" r="r" b="b"/>
            <a:pathLst>
              <a:path w="260920" h="260921">
                <a:moveTo>
                  <a:pt x="130460" y="0"/>
                </a:moveTo>
                <a:lnTo>
                  <a:pt x="260920" y="130461"/>
                </a:lnTo>
                <a:lnTo>
                  <a:pt x="130460" y="260921"/>
                </a:lnTo>
                <a:lnTo>
                  <a:pt x="0" y="13046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altLang="zh-CN" sz="2000" dirty="0">
                <a:solidFill>
                  <a:srgbClr val="333333"/>
                </a:solidFill>
                <a:latin typeface="微软雅黑" panose="020B0503020204020204" pitchFamily="34" charset="-122"/>
                <a:ea typeface="微软雅黑" panose="020B0503020204020204" pitchFamily="34" charset="-122"/>
                <a:cs typeface="+mn-ea"/>
                <a:sym typeface="+mn-lt"/>
              </a:rPr>
              <a:t>2</a:t>
            </a:r>
            <a:endParaRPr lang="zh-CN" altLang="en-US" sz="2000" dirty="0">
              <a:solidFill>
                <a:srgbClr val="333333"/>
              </a:solidFill>
              <a:latin typeface="微软雅黑" panose="020B0503020204020204" pitchFamily="34" charset="-122"/>
              <a:ea typeface="微软雅黑" panose="020B0503020204020204" pitchFamily="34" charset="-122"/>
              <a:cs typeface="+mn-ea"/>
              <a:sym typeface="+mn-lt"/>
            </a:endParaRPr>
          </a:p>
        </p:txBody>
      </p:sp>
      <p:sp>
        <p:nvSpPr>
          <p:cNvPr id="35" name="任意多边形 10">
            <a:extLst>
              <a:ext uri="{FF2B5EF4-FFF2-40B4-BE49-F238E27FC236}">
                <a16:creationId xmlns:a16="http://schemas.microsoft.com/office/drawing/2014/main" xmlns="" id="{AD917AD0-EE6E-2C4D-9A04-F4B776FD4A8E}"/>
              </a:ext>
            </a:extLst>
          </p:cNvPr>
          <p:cNvSpPr/>
          <p:nvPr/>
        </p:nvSpPr>
        <p:spPr>
          <a:xfrm>
            <a:off x="6764854" y="2042847"/>
            <a:ext cx="288218" cy="288218"/>
          </a:xfrm>
          <a:custGeom>
            <a:avLst/>
            <a:gdLst>
              <a:gd name="connsiteX0" fmla="*/ 130460 w 260920"/>
              <a:gd name="connsiteY0" fmla="*/ 0 h 260921"/>
              <a:gd name="connsiteX1" fmla="*/ 260920 w 260920"/>
              <a:gd name="connsiteY1" fmla="*/ 130461 h 260921"/>
              <a:gd name="connsiteX2" fmla="*/ 130460 w 260920"/>
              <a:gd name="connsiteY2" fmla="*/ 260921 h 260921"/>
              <a:gd name="connsiteX3" fmla="*/ 0 w 260920"/>
              <a:gd name="connsiteY3" fmla="*/ 130460 h 260921"/>
            </a:gdLst>
            <a:ahLst/>
            <a:cxnLst>
              <a:cxn ang="0">
                <a:pos x="connsiteX0" y="connsiteY0"/>
              </a:cxn>
              <a:cxn ang="0">
                <a:pos x="connsiteX1" y="connsiteY1"/>
              </a:cxn>
              <a:cxn ang="0">
                <a:pos x="connsiteX2" y="connsiteY2"/>
              </a:cxn>
              <a:cxn ang="0">
                <a:pos x="connsiteX3" y="connsiteY3"/>
              </a:cxn>
            </a:cxnLst>
            <a:rect l="l" t="t" r="r" b="b"/>
            <a:pathLst>
              <a:path w="260920" h="260921">
                <a:moveTo>
                  <a:pt x="130460" y="0"/>
                </a:moveTo>
                <a:lnTo>
                  <a:pt x="260920" y="130461"/>
                </a:lnTo>
                <a:lnTo>
                  <a:pt x="130460" y="260921"/>
                </a:lnTo>
                <a:lnTo>
                  <a:pt x="0" y="13046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altLang="zh-CN" sz="2000" dirty="0">
                <a:solidFill>
                  <a:srgbClr val="333333"/>
                </a:solidFill>
                <a:latin typeface="微软雅黑" panose="020B0503020204020204" pitchFamily="34" charset="-122"/>
                <a:ea typeface="微软雅黑" panose="020B0503020204020204" pitchFamily="34" charset="-122"/>
                <a:cs typeface="+mn-ea"/>
                <a:sym typeface="+mn-lt"/>
              </a:rPr>
              <a:t>3</a:t>
            </a:r>
            <a:endParaRPr lang="zh-CN" altLang="en-US" sz="2000" dirty="0">
              <a:solidFill>
                <a:srgbClr val="333333"/>
              </a:solidFill>
              <a:latin typeface="微软雅黑" panose="020B0503020204020204" pitchFamily="34" charset="-122"/>
              <a:ea typeface="微软雅黑" panose="020B0503020204020204" pitchFamily="34" charset="-122"/>
              <a:cs typeface="+mn-ea"/>
              <a:sym typeface="+mn-lt"/>
            </a:endParaRPr>
          </a:p>
        </p:txBody>
      </p:sp>
      <p:sp>
        <p:nvSpPr>
          <p:cNvPr id="36" name="任意多边形 11">
            <a:extLst>
              <a:ext uri="{FF2B5EF4-FFF2-40B4-BE49-F238E27FC236}">
                <a16:creationId xmlns:a16="http://schemas.microsoft.com/office/drawing/2014/main" xmlns="" id="{C6504F7F-0A1B-4144-942C-6A595B4A592C}"/>
              </a:ext>
            </a:extLst>
          </p:cNvPr>
          <p:cNvSpPr/>
          <p:nvPr/>
        </p:nvSpPr>
        <p:spPr>
          <a:xfrm>
            <a:off x="3699906" y="1550769"/>
            <a:ext cx="4152793" cy="2274107"/>
          </a:xfrm>
          <a:custGeom>
            <a:avLst/>
            <a:gdLst>
              <a:gd name="connsiteX0" fmla="*/ 0 w 3902075"/>
              <a:gd name="connsiteY0" fmla="*/ 1047871 h 2096659"/>
              <a:gd name="connsiteX1" fmla="*/ 1019175 w 3902075"/>
              <a:gd name="connsiteY1" fmla="*/ 2067046 h 2096659"/>
              <a:gd name="connsiteX2" fmla="*/ 3063875 w 3902075"/>
              <a:gd name="connsiteY2" fmla="*/ 25521 h 2096659"/>
              <a:gd name="connsiteX3" fmla="*/ 3902075 w 3902075"/>
              <a:gd name="connsiteY3" fmla="*/ 866896 h 2096659"/>
              <a:gd name="connsiteX4" fmla="*/ 3902075 w 3902075"/>
              <a:gd name="connsiteY4" fmla="*/ 866896 h 2096659"/>
              <a:gd name="connsiteX0" fmla="*/ 0 w 3902075"/>
              <a:gd name="connsiteY0" fmla="*/ 1047871 h 2096659"/>
              <a:gd name="connsiteX1" fmla="*/ 1019175 w 3902075"/>
              <a:gd name="connsiteY1" fmla="*/ 2067046 h 2096659"/>
              <a:gd name="connsiteX2" fmla="*/ 3063875 w 3902075"/>
              <a:gd name="connsiteY2" fmla="*/ 25521 h 2096659"/>
              <a:gd name="connsiteX3" fmla="*/ 3902075 w 3902075"/>
              <a:gd name="connsiteY3" fmla="*/ 866896 h 2096659"/>
              <a:gd name="connsiteX4" fmla="*/ 3902075 w 3902075"/>
              <a:gd name="connsiteY4" fmla="*/ 866896 h 2096659"/>
              <a:gd name="connsiteX0" fmla="*/ 0 w 3902075"/>
              <a:gd name="connsiteY0" fmla="*/ 1047871 h 2067046"/>
              <a:gd name="connsiteX1" fmla="*/ 1019175 w 3902075"/>
              <a:gd name="connsiteY1" fmla="*/ 2067046 h 2067046"/>
              <a:gd name="connsiteX2" fmla="*/ 3063875 w 3902075"/>
              <a:gd name="connsiteY2" fmla="*/ 25521 h 2067046"/>
              <a:gd name="connsiteX3" fmla="*/ 3902075 w 3902075"/>
              <a:gd name="connsiteY3" fmla="*/ 866896 h 2067046"/>
              <a:gd name="connsiteX4" fmla="*/ 3902075 w 3902075"/>
              <a:gd name="connsiteY4" fmla="*/ 866896 h 2067046"/>
              <a:gd name="connsiteX0" fmla="*/ 0 w 3902075"/>
              <a:gd name="connsiteY0" fmla="*/ 1047871 h 2067046"/>
              <a:gd name="connsiteX1" fmla="*/ 1019175 w 3902075"/>
              <a:gd name="connsiteY1" fmla="*/ 2067046 h 2067046"/>
              <a:gd name="connsiteX2" fmla="*/ 3063875 w 3902075"/>
              <a:gd name="connsiteY2" fmla="*/ 25521 h 2067046"/>
              <a:gd name="connsiteX3" fmla="*/ 3902075 w 3902075"/>
              <a:gd name="connsiteY3" fmla="*/ 866896 h 2067046"/>
              <a:gd name="connsiteX4" fmla="*/ 3902075 w 3902075"/>
              <a:gd name="connsiteY4" fmla="*/ 866896 h 2067046"/>
              <a:gd name="connsiteX0" fmla="*/ 0 w 3902075"/>
              <a:gd name="connsiteY0" fmla="*/ 1047871 h 2067046"/>
              <a:gd name="connsiteX1" fmla="*/ 1019175 w 3902075"/>
              <a:gd name="connsiteY1" fmla="*/ 2067046 h 2067046"/>
              <a:gd name="connsiteX2" fmla="*/ 3063875 w 3902075"/>
              <a:gd name="connsiteY2" fmla="*/ 25521 h 2067046"/>
              <a:gd name="connsiteX3" fmla="*/ 3902075 w 3902075"/>
              <a:gd name="connsiteY3" fmla="*/ 866896 h 2067046"/>
              <a:gd name="connsiteX4" fmla="*/ 3902075 w 3902075"/>
              <a:gd name="connsiteY4" fmla="*/ 866896 h 2067046"/>
              <a:gd name="connsiteX0" fmla="*/ 0 w 3902075"/>
              <a:gd name="connsiteY0" fmla="*/ 1047871 h 2067046"/>
              <a:gd name="connsiteX1" fmla="*/ 1019175 w 3902075"/>
              <a:gd name="connsiteY1" fmla="*/ 2067046 h 2067046"/>
              <a:gd name="connsiteX2" fmla="*/ 3063875 w 3902075"/>
              <a:gd name="connsiteY2" fmla="*/ 25521 h 2067046"/>
              <a:gd name="connsiteX3" fmla="*/ 3902075 w 3902075"/>
              <a:gd name="connsiteY3" fmla="*/ 866896 h 2067046"/>
              <a:gd name="connsiteX4" fmla="*/ 3902075 w 3902075"/>
              <a:gd name="connsiteY4" fmla="*/ 866896 h 2067046"/>
              <a:gd name="connsiteX0" fmla="*/ 0 w 3902075"/>
              <a:gd name="connsiteY0" fmla="*/ 1047871 h 2067046"/>
              <a:gd name="connsiteX1" fmla="*/ 1019175 w 3902075"/>
              <a:gd name="connsiteY1" fmla="*/ 2067046 h 2067046"/>
              <a:gd name="connsiteX2" fmla="*/ 3063875 w 3902075"/>
              <a:gd name="connsiteY2" fmla="*/ 25521 h 2067046"/>
              <a:gd name="connsiteX3" fmla="*/ 3902075 w 3902075"/>
              <a:gd name="connsiteY3" fmla="*/ 866896 h 2067046"/>
              <a:gd name="connsiteX4" fmla="*/ 3902075 w 3902075"/>
              <a:gd name="connsiteY4" fmla="*/ 866896 h 2067046"/>
              <a:gd name="connsiteX0" fmla="*/ 0 w 3902075"/>
              <a:gd name="connsiteY0" fmla="*/ 1047871 h 2067046"/>
              <a:gd name="connsiteX1" fmla="*/ 1019175 w 3902075"/>
              <a:gd name="connsiteY1" fmla="*/ 2067046 h 2067046"/>
              <a:gd name="connsiteX2" fmla="*/ 3063875 w 3902075"/>
              <a:gd name="connsiteY2" fmla="*/ 25521 h 2067046"/>
              <a:gd name="connsiteX3" fmla="*/ 3902075 w 3902075"/>
              <a:gd name="connsiteY3" fmla="*/ 866896 h 2067046"/>
              <a:gd name="connsiteX4" fmla="*/ 3902075 w 3902075"/>
              <a:gd name="connsiteY4" fmla="*/ 866896 h 2067046"/>
              <a:gd name="connsiteX0" fmla="*/ 0 w 3902075"/>
              <a:gd name="connsiteY0" fmla="*/ 1022350 h 2041525"/>
              <a:gd name="connsiteX1" fmla="*/ 1019175 w 3902075"/>
              <a:gd name="connsiteY1" fmla="*/ 2041525 h 2041525"/>
              <a:gd name="connsiteX2" fmla="*/ 3063875 w 3902075"/>
              <a:gd name="connsiteY2" fmla="*/ 0 h 2041525"/>
              <a:gd name="connsiteX3" fmla="*/ 3902075 w 3902075"/>
              <a:gd name="connsiteY3" fmla="*/ 841375 h 2041525"/>
              <a:gd name="connsiteX4" fmla="*/ 3902075 w 3902075"/>
              <a:gd name="connsiteY4" fmla="*/ 841375 h 2041525"/>
              <a:gd name="connsiteX0" fmla="*/ 0 w 3902075"/>
              <a:gd name="connsiteY0" fmla="*/ 1022350 h 1879600"/>
              <a:gd name="connsiteX1" fmla="*/ 847725 w 3902075"/>
              <a:gd name="connsiteY1" fmla="*/ 1879600 h 1879600"/>
              <a:gd name="connsiteX2" fmla="*/ 3063875 w 3902075"/>
              <a:gd name="connsiteY2" fmla="*/ 0 h 1879600"/>
              <a:gd name="connsiteX3" fmla="*/ 3902075 w 3902075"/>
              <a:gd name="connsiteY3" fmla="*/ 841375 h 1879600"/>
              <a:gd name="connsiteX4" fmla="*/ 3902075 w 3902075"/>
              <a:gd name="connsiteY4" fmla="*/ 841375 h 1879600"/>
              <a:gd name="connsiteX0" fmla="*/ 0 w 3902075"/>
              <a:gd name="connsiteY0" fmla="*/ 1196975 h 2054225"/>
              <a:gd name="connsiteX1" fmla="*/ 847725 w 3902075"/>
              <a:gd name="connsiteY1" fmla="*/ 2054225 h 2054225"/>
              <a:gd name="connsiteX2" fmla="*/ 2895600 w 3902075"/>
              <a:gd name="connsiteY2" fmla="*/ 0 h 2054225"/>
              <a:gd name="connsiteX3" fmla="*/ 3902075 w 3902075"/>
              <a:gd name="connsiteY3" fmla="*/ 1016000 h 2054225"/>
              <a:gd name="connsiteX4" fmla="*/ 3902075 w 3902075"/>
              <a:gd name="connsiteY4" fmla="*/ 1016000 h 2054225"/>
              <a:gd name="connsiteX0" fmla="*/ 0 w 3902075"/>
              <a:gd name="connsiteY0" fmla="*/ 1196975 h 2054225"/>
              <a:gd name="connsiteX1" fmla="*/ 847725 w 3902075"/>
              <a:gd name="connsiteY1" fmla="*/ 2054225 h 2054225"/>
              <a:gd name="connsiteX2" fmla="*/ 2895600 w 3902075"/>
              <a:gd name="connsiteY2" fmla="*/ 0 h 2054225"/>
              <a:gd name="connsiteX3" fmla="*/ 3751060 w 3902075"/>
              <a:gd name="connsiteY3" fmla="*/ 864864 h 2054225"/>
              <a:gd name="connsiteX4" fmla="*/ 3902075 w 3902075"/>
              <a:gd name="connsiteY4" fmla="*/ 1016000 h 2054225"/>
              <a:gd name="connsiteX5" fmla="*/ 3902075 w 3902075"/>
              <a:gd name="connsiteY5" fmla="*/ 1016000 h 2054225"/>
              <a:gd name="connsiteX0" fmla="*/ 0 w 3902075"/>
              <a:gd name="connsiteY0" fmla="*/ 1196975 h 2054225"/>
              <a:gd name="connsiteX1" fmla="*/ 847725 w 3902075"/>
              <a:gd name="connsiteY1" fmla="*/ 2054225 h 2054225"/>
              <a:gd name="connsiteX2" fmla="*/ 2895600 w 3902075"/>
              <a:gd name="connsiteY2" fmla="*/ 0 h 2054225"/>
              <a:gd name="connsiteX3" fmla="*/ 3751060 w 3902075"/>
              <a:gd name="connsiteY3" fmla="*/ 864864 h 2054225"/>
              <a:gd name="connsiteX4" fmla="*/ 3902075 w 3902075"/>
              <a:gd name="connsiteY4" fmla="*/ 1016000 h 2054225"/>
              <a:gd name="connsiteX0" fmla="*/ 0 w 3751060"/>
              <a:gd name="connsiteY0" fmla="*/ 1196975 h 2054225"/>
              <a:gd name="connsiteX1" fmla="*/ 847725 w 3751060"/>
              <a:gd name="connsiteY1" fmla="*/ 2054225 h 2054225"/>
              <a:gd name="connsiteX2" fmla="*/ 2895600 w 3751060"/>
              <a:gd name="connsiteY2" fmla="*/ 0 h 2054225"/>
              <a:gd name="connsiteX3" fmla="*/ 3751060 w 3751060"/>
              <a:gd name="connsiteY3" fmla="*/ 864864 h 2054225"/>
            </a:gdLst>
            <a:ahLst/>
            <a:cxnLst>
              <a:cxn ang="0">
                <a:pos x="connsiteX0" y="connsiteY0"/>
              </a:cxn>
              <a:cxn ang="0">
                <a:pos x="connsiteX1" y="connsiteY1"/>
              </a:cxn>
              <a:cxn ang="0">
                <a:pos x="connsiteX2" y="connsiteY2"/>
              </a:cxn>
              <a:cxn ang="0">
                <a:pos x="connsiteX3" y="connsiteY3"/>
              </a:cxn>
            </a:cxnLst>
            <a:rect l="l" t="t" r="r" b="b"/>
            <a:pathLst>
              <a:path w="3751060" h="2054225">
                <a:moveTo>
                  <a:pt x="0" y="1196975"/>
                </a:moveTo>
                <a:cubicBezTo>
                  <a:pt x="339725" y="1536700"/>
                  <a:pt x="508000" y="1714500"/>
                  <a:pt x="847725" y="2054225"/>
                </a:cubicBezTo>
                <a:lnTo>
                  <a:pt x="2895600" y="0"/>
                </a:lnTo>
                <a:lnTo>
                  <a:pt x="3751060" y="864864"/>
                </a:lnTo>
              </a:path>
            </a:pathLst>
          </a:custGeom>
          <a:noFill/>
          <a:ln w="254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sz="280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7" name="Freeform 5">
            <a:extLst>
              <a:ext uri="{FF2B5EF4-FFF2-40B4-BE49-F238E27FC236}">
                <a16:creationId xmlns:a16="http://schemas.microsoft.com/office/drawing/2014/main" xmlns="" id="{30DF5C35-C50A-F94B-8C3A-0763D88A34B1}"/>
              </a:ext>
            </a:extLst>
          </p:cNvPr>
          <p:cNvSpPr>
            <a:spLocks/>
          </p:cNvSpPr>
          <p:nvPr/>
        </p:nvSpPr>
        <p:spPr bwMode="auto">
          <a:xfrm flipH="1" flipV="1">
            <a:off x="5977529" y="1561314"/>
            <a:ext cx="4326779" cy="2260048"/>
          </a:xfrm>
          <a:custGeom>
            <a:avLst/>
            <a:gdLst/>
            <a:ahLst/>
            <a:cxnLst>
              <a:cxn ang="0">
                <a:pos x="1558" y="337"/>
              </a:cxn>
              <a:cxn ang="0">
                <a:pos x="1221" y="0"/>
              </a:cxn>
              <a:cxn ang="0">
                <a:pos x="407" y="814"/>
              </a:cxn>
              <a:cxn ang="0">
                <a:pos x="0" y="407"/>
              </a:cxn>
              <a:cxn ang="0">
                <a:pos x="402" y="5"/>
              </a:cxn>
              <a:cxn ang="0">
                <a:pos x="734" y="337"/>
              </a:cxn>
            </a:cxnLst>
            <a:rect l="0" t="0" r="r" b="b"/>
            <a:pathLst>
              <a:path w="1558" h="814">
                <a:moveTo>
                  <a:pt x="1558" y="337"/>
                </a:moveTo>
                <a:lnTo>
                  <a:pt x="1221" y="0"/>
                </a:lnTo>
                <a:lnTo>
                  <a:pt x="407" y="814"/>
                </a:lnTo>
                <a:lnTo>
                  <a:pt x="0" y="407"/>
                </a:lnTo>
                <a:lnTo>
                  <a:pt x="402" y="5"/>
                </a:lnTo>
                <a:lnTo>
                  <a:pt x="734" y="337"/>
                </a:lnTo>
              </a:path>
            </a:pathLst>
          </a:custGeom>
          <a:noFill/>
          <a:ln w="25400" cap="flat" cmpd="sng">
            <a:solidFill>
              <a:schemeClr val="accent2">
                <a:lumMod val="60000"/>
                <a:lumOff val="40000"/>
              </a:schemeClr>
            </a:solidFill>
            <a:prstDash val="solid"/>
            <a:round/>
            <a:headEnd/>
            <a:tailEnd/>
          </a:ln>
          <a:effectLst/>
        </p:spPr>
        <p:txBody>
          <a:bodyPr wrap="none"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100"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38" name="任意多边形 13">
            <a:extLst>
              <a:ext uri="{FF2B5EF4-FFF2-40B4-BE49-F238E27FC236}">
                <a16:creationId xmlns:a16="http://schemas.microsoft.com/office/drawing/2014/main" xmlns="" id="{E97872F5-9610-C440-8095-3DB447E8B57C}"/>
              </a:ext>
            </a:extLst>
          </p:cNvPr>
          <p:cNvSpPr/>
          <p:nvPr/>
        </p:nvSpPr>
        <p:spPr>
          <a:xfrm>
            <a:off x="8437923" y="1921584"/>
            <a:ext cx="1534231" cy="1532474"/>
          </a:xfrm>
          <a:custGeom>
            <a:avLst/>
            <a:gdLst>
              <a:gd name="connsiteX0" fmla="*/ 692680 w 1385360"/>
              <a:gd name="connsiteY0" fmla="*/ 0 h 1385360"/>
              <a:gd name="connsiteX1" fmla="*/ 1385360 w 1385360"/>
              <a:gd name="connsiteY1" fmla="*/ 692679 h 1385360"/>
              <a:gd name="connsiteX2" fmla="*/ 692680 w 1385360"/>
              <a:gd name="connsiteY2" fmla="*/ 1385360 h 1385360"/>
              <a:gd name="connsiteX3" fmla="*/ 0 w 1385360"/>
              <a:gd name="connsiteY3" fmla="*/ 692680 h 1385360"/>
            </a:gdLst>
            <a:ahLst/>
            <a:cxnLst>
              <a:cxn ang="0">
                <a:pos x="connsiteX0" y="connsiteY0"/>
              </a:cxn>
              <a:cxn ang="0">
                <a:pos x="connsiteX1" y="connsiteY1"/>
              </a:cxn>
              <a:cxn ang="0">
                <a:pos x="connsiteX2" y="connsiteY2"/>
              </a:cxn>
              <a:cxn ang="0">
                <a:pos x="connsiteX3" y="connsiteY3"/>
              </a:cxn>
            </a:cxnLst>
            <a:rect l="l" t="t" r="r" b="b"/>
            <a:pathLst>
              <a:path w="1385360" h="1385360">
                <a:moveTo>
                  <a:pt x="692680" y="0"/>
                </a:moveTo>
                <a:lnTo>
                  <a:pt x="1385360" y="692679"/>
                </a:lnTo>
                <a:lnTo>
                  <a:pt x="692680" y="1385360"/>
                </a:lnTo>
                <a:lnTo>
                  <a:pt x="0" y="69268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zh-CN" altLang="en-US" sz="1600" dirty="0">
                <a:solidFill>
                  <a:srgbClr val="FFFFFF"/>
                </a:solidFill>
                <a:latin typeface="微软雅黑" panose="020B0503020204020204" pitchFamily="34" charset="-122"/>
                <a:ea typeface="微软雅黑" panose="020B0503020204020204" pitchFamily="34" charset="-122"/>
                <a:cs typeface="+mn-ea"/>
                <a:sym typeface="+mn-lt"/>
              </a:rPr>
              <a:t>数据质量报告</a:t>
            </a:r>
          </a:p>
        </p:txBody>
      </p:sp>
      <p:sp>
        <p:nvSpPr>
          <p:cNvPr id="39" name="任意多边形 14">
            <a:extLst>
              <a:ext uri="{FF2B5EF4-FFF2-40B4-BE49-F238E27FC236}">
                <a16:creationId xmlns:a16="http://schemas.microsoft.com/office/drawing/2014/main" xmlns="" id="{E44CF40D-9D88-A44D-9663-ED1BE833DDBE}"/>
              </a:ext>
            </a:extLst>
          </p:cNvPr>
          <p:cNvSpPr/>
          <p:nvPr/>
        </p:nvSpPr>
        <p:spPr>
          <a:xfrm>
            <a:off x="9053022" y="2042847"/>
            <a:ext cx="289974" cy="288218"/>
          </a:xfrm>
          <a:custGeom>
            <a:avLst/>
            <a:gdLst>
              <a:gd name="connsiteX0" fmla="*/ 130460 w 260920"/>
              <a:gd name="connsiteY0" fmla="*/ 0 h 260921"/>
              <a:gd name="connsiteX1" fmla="*/ 260920 w 260920"/>
              <a:gd name="connsiteY1" fmla="*/ 130461 h 260921"/>
              <a:gd name="connsiteX2" fmla="*/ 130460 w 260920"/>
              <a:gd name="connsiteY2" fmla="*/ 260921 h 260921"/>
              <a:gd name="connsiteX3" fmla="*/ 0 w 260920"/>
              <a:gd name="connsiteY3" fmla="*/ 130460 h 260921"/>
            </a:gdLst>
            <a:ahLst/>
            <a:cxnLst>
              <a:cxn ang="0">
                <a:pos x="connsiteX0" y="connsiteY0"/>
              </a:cxn>
              <a:cxn ang="0">
                <a:pos x="connsiteX1" y="connsiteY1"/>
              </a:cxn>
              <a:cxn ang="0">
                <a:pos x="connsiteX2" y="connsiteY2"/>
              </a:cxn>
              <a:cxn ang="0">
                <a:pos x="connsiteX3" y="connsiteY3"/>
              </a:cxn>
            </a:cxnLst>
            <a:rect l="l" t="t" r="r" b="b"/>
            <a:pathLst>
              <a:path w="260920" h="260921">
                <a:moveTo>
                  <a:pt x="130460" y="0"/>
                </a:moveTo>
                <a:lnTo>
                  <a:pt x="260920" y="130461"/>
                </a:lnTo>
                <a:lnTo>
                  <a:pt x="130460" y="260921"/>
                </a:lnTo>
                <a:lnTo>
                  <a:pt x="0" y="13046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altLang="zh-CN" sz="2000" dirty="0">
                <a:solidFill>
                  <a:srgbClr val="333333"/>
                </a:solidFill>
                <a:latin typeface="微软雅黑" panose="020B0503020204020204" pitchFamily="34" charset="-122"/>
                <a:ea typeface="微软雅黑" panose="020B0503020204020204" pitchFamily="34" charset="-122"/>
                <a:cs typeface="+mn-ea"/>
                <a:sym typeface="+mn-lt"/>
              </a:rPr>
              <a:t>4</a:t>
            </a:r>
            <a:endParaRPr lang="zh-CN" altLang="en-US" sz="2000" dirty="0">
              <a:solidFill>
                <a:srgbClr val="333333"/>
              </a:solidFill>
              <a:latin typeface="微软雅黑" panose="020B0503020204020204" pitchFamily="34" charset="-122"/>
              <a:ea typeface="微软雅黑" panose="020B0503020204020204" pitchFamily="34" charset="-122"/>
              <a:cs typeface="+mn-ea"/>
              <a:sym typeface="+mn-lt"/>
            </a:endParaRPr>
          </a:p>
        </p:txBody>
      </p:sp>
      <p:sp>
        <p:nvSpPr>
          <p:cNvPr id="40" name="Rectangle 42">
            <a:extLst>
              <a:ext uri="{FF2B5EF4-FFF2-40B4-BE49-F238E27FC236}">
                <a16:creationId xmlns:a16="http://schemas.microsoft.com/office/drawing/2014/main" xmlns="" id="{03299C82-D5FE-2F49-8A8B-631D943D4E79}"/>
              </a:ext>
            </a:extLst>
          </p:cNvPr>
          <p:cNvSpPr/>
          <p:nvPr/>
        </p:nvSpPr>
        <p:spPr>
          <a:xfrm>
            <a:off x="788914" y="4165815"/>
            <a:ext cx="2353888" cy="1484305"/>
          </a:xfrm>
          <a:prstGeom prst="rect">
            <a:avLst/>
          </a:prstGeom>
          <a:noFill/>
          <a:ln w="12700" cap="flat" cmpd="sng" algn="ctr">
            <a:noFill/>
            <a:prstDash val="solid"/>
          </a:ln>
          <a:effectLst/>
        </p:spPr>
        <p:txBody>
          <a:bodyPr lIns="91440" tIns="0" rIns="91440" bIns="0" rtlCol="0" anchor="t"/>
          <a:lstStyle/>
          <a:p>
            <a:pPr algn="ctr">
              <a:defRPr/>
            </a:pPr>
            <a:endParaRPr lang="en-US" sz="1400" kern="0" dirty="0">
              <a:solidFill>
                <a:prstClr val="white">
                  <a:lumMod val="50000"/>
                </a:prstClr>
              </a:solidFill>
              <a:latin typeface="微软雅黑" panose="020B0503020204020204" pitchFamily="34" charset="-122"/>
              <a:ea typeface="微软雅黑" panose="020B0503020204020204" pitchFamily="34" charset="-122"/>
              <a:cs typeface="+mn-ea"/>
              <a:sym typeface="+mn-lt"/>
            </a:endParaRPr>
          </a:p>
        </p:txBody>
      </p:sp>
      <p:sp>
        <p:nvSpPr>
          <p:cNvPr id="41" name="矩形 40">
            <a:extLst>
              <a:ext uri="{FF2B5EF4-FFF2-40B4-BE49-F238E27FC236}">
                <a16:creationId xmlns:a16="http://schemas.microsoft.com/office/drawing/2014/main" xmlns="" id="{6B03CECC-D067-9248-9C7A-DA59564AFA4F}"/>
              </a:ext>
            </a:extLst>
          </p:cNvPr>
          <p:cNvSpPr/>
          <p:nvPr/>
        </p:nvSpPr>
        <p:spPr>
          <a:xfrm>
            <a:off x="1293328" y="6420343"/>
            <a:ext cx="3816873" cy="264636"/>
          </a:xfrm>
          <a:prstGeom prst="rect">
            <a:avLst/>
          </a:prstGeom>
          <a:solidFill>
            <a:srgbClr val="24B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prstClr val="white"/>
                </a:solidFill>
                <a:latin typeface="微软雅黑" panose="020B0503020204020204" pitchFamily="34" charset="-122"/>
                <a:ea typeface="微软雅黑" panose="020B0503020204020204" pitchFamily="34" charset="-122"/>
              </a:rPr>
              <a:t>为数据分析、数据状况调研提供数据分析报告</a:t>
            </a:r>
            <a:endParaRPr lang="en-US" altLang="zh-CN" sz="1400" dirty="0">
              <a:solidFill>
                <a:prstClr val="white"/>
              </a:solidFill>
              <a:latin typeface="微软雅黑" panose="020B0503020204020204" pitchFamily="34" charset="-122"/>
              <a:ea typeface="微软雅黑" panose="020B0503020204020204" pitchFamily="34" charset="-122"/>
            </a:endParaRPr>
          </a:p>
        </p:txBody>
      </p:sp>
      <p:sp>
        <p:nvSpPr>
          <p:cNvPr id="42" name="矩形 41">
            <a:extLst>
              <a:ext uri="{FF2B5EF4-FFF2-40B4-BE49-F238E27FC236}">
                <a16:creationId xmlns:a16="http://schemas.microsoft.com/office/drawing/2014/main" xmlns="" id="{DAF710E5-69B8-B848-B22D-CFCA73FF9850}"/>
              </a:ext>
            </a:extLst>
          </p:cNvPr>
          <p:cNvSpPr/>
          <p:nvPr/>
        </p:nvSpPr>
        <p:spPr>
          <a:xfrm>
            <a:off x="6762368" y="5689966"/>
            <a:ext cx="4079607" cy="316842"/>
          </a:xfrm>
          <a:prstGeom prst="rect">
            <a:avLst/>
          </a:prstGeom>
          <a:solidFill>
            <a:srgbClr val="24B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prstClr val="white"/>
                </a:solidFill>
                <a:latin typeface="微软雅黑" panose="020B0503020204020204" pitchFamily="34" charset="-122"/>
                <a:ea typeface="微软雅黑" panose="020B0503020204020204" pitchFamily="34" charset="-122"/>
              </a:rPr>
              <a:t>对系统关键业务数据的质量情况进行全方位把握</a:t>
            </a:r>
            <a:endParaRPr lang="zh-CN" altLang="en-US" sz="1399" dirty="0">
              <a:solidFill>
                <a:prstClr val="white"/>
              </a:solidFill>
              <a:latin typeface="微软雅黑" panose="020B0503020204020204" pitchFamily="34" charset="-122"/>
              <a:ea typeface="微软雅黑" panose="020B0503020204020204" pitchFamily="34" charset="-122"/>
            </a:endParaRPr>
          </a:p>
        </p:txBody>
      </p:sp>
      <p:sp>
        <p:nvSpPr>
          <p:cNvPr id="43" name="任意多边形 9">
            <a:extLst>
              <a:ext uri="{FF2B5EF4-FFF2-40B4-BE49-F238E27FC236}">
                <a16:creationId xmlns:a16="http://schemas.microsoft.com/office/drawing/2014/main" xmlns="" id="{3D2C4EB2-A7C9-1D46-B13F-538741343A3B}"/>
              </a:ext>
            </a:extLst>
          </p:cNvPr>
          <p:cNvSpPr/>
          <p:nvPr/>
        </p:nvSpPr>
        <p:spPr>
          <a:xfrm>
            <a:off x="5110201" y="5820373"/>
            <a:ext cx="1332202" cy="335598"/>
          </a:xfrm>
          <a:custGeom>
            <a:avLst/>
            <a:gdLst>
              <a:gd name="connsiteX0" fmla="*/ 0 w 349250"/>
              <a:gd name="connsiteY0" fmla="*/ 800100 h 800100"/>
              <a:gd name="connsiteX1" fmla="*/ 0 w 349250"/>
              <a:gd name="connsiteY1" fmla="*/ 0 h 800100"/>
              <a:gd name="connsiteX2" fmla="*/ 349250 w 349250"/>
              <a:gd name="connsiteY2" fmla="*/ 0 h 800100"/>
            </a:gdLst>
            <a:ahLst/>
            <a:cxnLst>
              <a:cxn ang="0">
                <a:pos x="connsiteX0" y="connsiteY0"/>
              </a:cxn>
              <a:cxn ang="0">
                <a:pos x="connsiteX1" y="connsiteY1"/>
              </a:cxn>
              <a:cxn ang="0">
                <a:pos x="connsiteX2" y="connsiteY2"/>
              </a:cxn>
            </a:cxnLst>
            <a:rect l="l" t="t" r="r" b="b"/>
            <a:pathLst>
              <a:path w="349250" h="800100">
                <a:moveTo>
                  <a:pt x="0" y="800100"/>
                </a:moveTo>
                <a:lnTo>
                  <a:pt x="0" y="0"/>
                </a:lnTo>
                <a:lnTo>
                  <a:pt x="349250" y="0"/>
                </a:lnTo>
              </a:path>
            </a:pathLst>
          </a:custGeom>
          <a:noFill/>
          <a:ln>
            <a:solidFill>
              <a:srgbClr val="24B0D2"/>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99">
              <a:solidFill>
                <a:prstClr val="white"/>
              </a:solidFill>
              <a:latin typeface="微软雅黑" panose="020B0503020204020204" pitchFamily="34" charset="-122"/>
              <a:ea typeface="微软雅黑" panose="020B0503020204020204" pitchFamily="34" charset="-122"/>
            </a:endParaRPr>
          </a:p>
        </p:txBody>
      </p:sp>
      <p:sp>
        <p:nvSpPr>
          <p:cNvPr id="44" name="矩形 43">
            <a:extLst>
              <a:ext uri="{FF2B5EF4-FFF2-40B4-BE49-F238E27FC236}">
                <a16:creationId xmlns:a16="http://schemas.microsoft.com/office/drawing/2014/main" xmlns="" id="{6C157DFD-4239-8643-B4FE-05B150347B9F}"/>
              </a:ext>
            </a:extLst>
          </p:cNvPr>
          <p:cNvSpPr/>
          <p:nvPr/>
        </p:nvSpPr>
        <p:spPr>
          <a:xfrm>
            <a:off x="7165234" y="6313445"/>
            <a:ext cx="4079607" cy="316842"/>
          </a:xfrm>
          <a:prstGeom prst="rect">
            <a:avLst/>
          </a:prstGeom>
          <a:solidFill>
            <a:srgbClr val="24B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prstClr val="white"/>
                </a:solidFill>
                <a:latin typeface="微软雅黑" panose="020B0503020204020204" pitchFamily="34" charset="-122"/>
                <a:ea typeface="微软雅黑" panose="020B0503020204020204" pitchFamily="34" charset="-122"/>
              </a:rPr>
              <a:t>及时通知关联方，降低由数据问题带来的影响</a:t>
            </a:r>
            <a:endParaRPr lang="zh-CN" altLang="en-US" sz="1399" dirty="0">
              <a:solidFill>
                <a:prstClr val="white"/>
              </a:solidFill>
              <a:latin typeface="微软雅黑" panose="020B0503020204020204" pitchFamily="34" charset="-122"/>
              <a:ea typeface="微软雅黑" panose="020B0503020204020204" pitchFamily="34" charset="-122"/>
            </a:endParaRPr>
          </a:p>
        </p:txBody>
      </p:sp>
      <p:sp>
        <p:nvSpPr>
          <p:cNvPr id="45" name="任意多边形 10">
            <a:extLst>
              <a:ext uri="{FF2B5EF4-FFF2-40B4-BE49-F238E27FC236}">
                <a16:creationId xmlns:a16="http://schemas.microsoft.com/office/drawing/2014/main" xmlns="" id="{63FB26EC-1689-D343-A4D5-8C47EA039F37}"/>
              </a:ext>
            </a:extLst>
          </p:cNvPr>
          <p:cNvSpPr/>
          <p:nvPr/>
        </p:nvSpPr>
        <p:spPr>
          <a:xfrm rot="5400000" flipH="1" flipV="1">
            <a:off x="5986177" y="5995728"/>
            <a:ext cx="323639" cy="741427"/>
          </a:xfrm>
          <a:custGeom>
            <a:avLst/>
            <a:gdLst>
              <a:gd name="connsiteX0" fmla="*/ 0 w 349250"/>
              <a:gd name="connsiteY0" fmla="*/ 800100 h 800100"/>
              <a:gd name="connsiteX1" fmla="*/ 0 w 349250"/>
              <a:gd name="connsiteY1" fmla="*/ 0 h 800100"/>
              <a:gd name="connsiteX2" fmla="*/ 349250 w 349250"/>
              <a:gd name="connsiteY2" fmla="*/ 0 h 800100"/>
            </a:gdLst>
            <a:ahLst/>
            <a:cxnLst>
              <a:cxn ang="0">
                <a:pos x="connsiteX0" y="connsiteY0"/>
              </a:cxn>
              <a:cxn ang="0">
                <a:pos x="connsiteX1" y="connsiteY1"/>
              </a:cxn>
              <a:cxn ang="0">
                <a:pos x="connsiteX2" y="connsiteY2"/>
              </a:cxn>
            </a:cxnLst>
            <a:rect l="l" t="t" r="r" b="b"/>
            <a:pathLst>
              <a:path w="349250" h="800100">
                <a:moveTo>
                  <a:pt x="0" y="800100"/>
                </a:moveTo>
                <a:lnTo>
                  <a:pt x="0" y="0"/>
                </a:lnTo>
                <a:lnTo>
                  <a:pt x="349250" y="0"/>
                </a:lnTo>
              </a:path>
            </a:pathLst>
          </a:custGeom>
          <a:noFill/>
          <a:ln>
            <a:solidFill>
              <a:srgbClr val="24B0D2"/>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99">
              <a:solidFill>
                <a:prstClr val="white"/>
              </a:solidFill>
              <a:latin typeface="微软雅黑" panose="020B0503020204020204" pitchFamily="34" charset="-122"/>
              <a:ea typeface="微软雅黑" panose="020B0503020204020204" pitchFamily="34" charset="-122"/>
            </a:endParaRPr>
          </a:p>
        </p:txBody>
      </p:sp>
      <p:sp>
        <p:nvSpPr>
          <p:cNvPr id="46" name="矩形 45">
            <a:extLst>
              <a:ext uri="{FF2B5EF4-FFF2-40B4-BE49-F238E27FC236}">
                <a16:creationId xmlns:a16="http://schemas.microsoft.com/office/drawing/2014/main" xmlns="" id="{A223734B-AC2E-0A47-BC3F-F642FC0DDFBF}"/>
              </a:ext>
            </a:extLst>
          </p:cNvPr>
          <p:cNvSpPr/>
          <p:nvPr/>
        </p:nvSpPr>
        <p:spPr>
          <a:xfrm>
            <a:off x="901036" y="5878483"/>
            <a:ext cx="3816873" cy="264636"/>
          </a:xfrm>
          <a:prstGeom prst="rect">
            <a:avLst/>
          </a:prstGeom>
          <a:solidFill>
            <a:srgbClr val="24B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prstClr val="white"/>
                </a:solidFill>
                <a:latin typeface="微软雅黑" panose="020B0503020204020204" pitchFamily="34" charset="-122"/>
                <a:ea typeface="微软雅黑" panose="020B0503020204020204" pitchFamily="34" charset="-122"/>
              </a:rPr>
              <a:t>为企业数据质量管控的落实提供技术平台支撑</a:t>
            </a:r>
            <a:endParaRPr lang="en-US" altLang="zh-CN" sz="1400" dirty="0">
              <a:solidFill>
                <a:prstClr val="white"/>
              </a:solidFill>
              <a:latin typeface="微软雅黑" panose="020B0503020204020204" pitchFamily="34" charset="-122"/>
              <a:ea typeface="微软雅黑" panose="020B0503020204020204" pitchFamily="34" charset="-122"/>
            </a:endParaRPr>
          </a:p>
        </p:txBody>
      </p:sp>
      <p:sp>
        <p:nvSpPr>
          <p:cNvPr id="47" name="圆角矩形 46">
            <a:extLst>
              <a:ext uri="{FF2B5EF4-FFF2-40B4-BE49-F238E27FC236}">
                <a16:creationId xmlns:a16="http://schemas.microsoft.com/office/drawing/2014/main" xmlns="" id="{D8422EBD-D611-D347-B22C-254DCA73D53E}"/>
              </a:ext>
            </a:extLst>
          </p:cNvPr>
          <p:cNvSpPr/>
          <p:nvPr/>
        </p:nvSpPr>
        <p:spPr>
          <a:xfrm>
            <a:off x="901955" y="3958540"/>
            <a:ext cx="2397199" cy="1423887"/>
          </a:xfrm>
          <a:prstGeom prst="roundRect">
            <a:avLst>
              <a:gd name="adj" fmla="val 6500"/>
            </a:avLst>
          </a:prstGeom>
          <a:solidFill>
            <a:schemeClr val="bg1"/>
          </a:solidFill>
          <a:ln w="12700" cap="rnd">
            <a:noFill/>
            <a:prstDash val="solid"/>
            <a:round/>
            <a:headEnd/>
            <a:tailEnd/>
          </a:ln>
          <a:effectLst>
            <a:outerShdw blurRad="1905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48" name="文本框 47">
            <a:extLst>
              <a:ext uri="{FF2B5EF4-FFF2-40B4-BE49-F238E27FC236}">
                <a16:creationId xmlns:a16="http://schemas.microsoft.com/office/drawing/2014/main" xmlns="" id="{E5712D3F-3AF6-3C4F-A97B-AAB65D0C72C8}"/>
              </a:ext>
            </a:extLst>
          </p:cNvPr>
          <p:cNvSpPr txBox="1"/>
          <p:nvPr/>
        </p:nvSpPr>
        <p:spPr>
          <a:xfrm>
            <a:off x="945266" y="4104435"/>
            <a:ext cx="2353888" cy="1421928"/>
          </a:xfrm>
          <a:prstGeom prst="rect">
            <a:avLst/>
          </a:prstGeom>
          <a:noFill/>
        </p:spPr>
        <p:txBody>
          <a:bodyPr wrap="square" rtlCol="0">
            <a:spAutoFit/>
          </a:bodyPr>
          <a:lstStyle/>
          <a:p>
            <a:pPr>
              <a:lnSpc>
                <a:spcPct val="120000"/>
              </a:lnSpc>
            </a:pPr>
            <a:r>
              <a:rPr lang="zh-CN" altLang="en-US" sz="1200" dirty="0" smtClean="0">
                <a:solidFill>
                  <a:srgbClr val="5E5E5E"/>
                </a:solidFill>
                <a:latin typeface="微软雅黑" panose="020B0503020204020204" pitchFamily="34" charset="-122"/>
                <a:ea typeface="微软雅黑" panose="020B0503020204020204" pitchFamily="34" charset="-122"/>
              </a:rPr>
              <a:t>针对业务系统、数仓离线</a:t>
            </a:r>
            <a:r>
              <a:rPr lang="zh-CN" altLang="en-US" sz="1200" dirty="0">
                <a:solidFill>
                  <a:srgbClr val="5E5E5E"/>
                </a:solidFill>
                <a:latin typeface="微软雅黑" panose="020B0503020204020204" pitchFamily="34" charset="-122"/>
                <a:ea typeface="微软雅黑" panose="020B0503020204020204" pitchFamily="34" charset="-122"/>
              </a:rPr>
              <a:t>数据和实时流数据</a:t>
            </a:r>
            <a:r>
              <a:rPr lang="zh-CN" altLang="en-US" sz="1200" dirty="0" smtClean="0">
                <a:solidFill>
                  <a:srgbClr val="5E5E5E"/>
                </a:solidFill>
                <a:latin typeface="微软雅黑" panose="020B0503020204020204" pitchFamily="34" charset="-122"/>
                <a:ea typeface="微软雅黑" panose="020B0503020204020204" pitchFamily="34" charset="-122"/>
              </a:rPr>
              <a:t>分别进行全方位</a:t>
            </a:r>
            <a:r>
              <a:rPr lang="zh-CN" altLang="en-US" sz="1200" dirty="0">
                <a:solidFill>
                  <a:srgbClr val="5E5E5E"/>
                </a:solidFill>
                <a:latin typeface="微软雅黑" panose="020B0503020204020204" pitchFamily="34" charset="-122"/>
                <a:ea typeface="微软雅黑" panose="020B0503020204020204" pitchFamily="34" charset="-122"/>
              </a:rPr>
              <a:t>数据质量评估能力，设置如数据的重复性、关联性、正确性、完全性、一致性、合规性等规则，对数据进行全面体检。</a:t>
            </a:r>
          </a:p>
        </p:txBody>
      </p:sp>
      <p:sp>
        <p:nvSpPr>
          <p:cNvPr id="49" name="圆角矩形 48">
            <a:extLst>
              <a:ext uri="{FF2B5EF4-FFF2-40B4-BE49-F238E27FC236}">
                <a16:creationId xmlns:a16="http://schemas.microsoft.com/office/drawing/2014/main" xmlns="" id="{87946667-7467-654B-B7A3-D969908B6A75}"/>
              </a:ext>
            </a:extLst>
          </p:cNvPr>
          <p:cNvSpPr/>
          <p:nvPr/>
        </p:nvSpPr>
        <p:spPr>
          <a:xfrm>
            <a:off x="3440605" y="3935593"/>
            <a:ext cx="2397199" cy="1423887"/>
          </a:xfrm>
          <a:prstGeom prst="roundRect">
            <a:avLst>
              <a:gd name="adj" fmla="val 6500"/>
            </a:avLst>
          </a:prstGeom>
          <a:solidFill>
            <a:schemeClr val="bg1"/>
          </a:solidFill>
          <a:ln w="12700" cap="rnd">
            <a:noFill/>
            <a:prstDash val="solid"/>
            <a:round/>
            <a:headEnd/>
            <a:tailEnd/>
          </a:ln>
          <a:effectLst>
            <a:outerShdw blurRad="1905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51" name="文本框 50">
            <a:extLst>
              <a:ext uri="{FF2B5EF4-FFF2-40B4-BE49-F238E27FC236}">
                <a16:creationId xmlns:a16="http://schemas.microsoft.com/office/drawing/2014/main" xmlns="" id="{078D3168-CC53-604C-9317-B516166708A8}"/>
              </a:ext>
            </a:extLst>
          </p:cNvPr>
          <p:cNvSpPr txBox="1"/>
          <p:nvPr/>
        </p:nvSpPr>
        <p:spPr>
          <a:xfrm>
            <a:off x="3483915" y="4081488"/>
            <a:ext cx="2329097" cy="757130"/>
          </a:xfrm>
          <a:prstGeom prst="rect">
            <a:avLst/>
          </a:prstGeom>
          <a:noFill/>
        </p:spPr>
        <p:txBody>
          <a:bodyPr wrap="square" rtlCol="0">
            <a:spAutoFit/>
          </a:bodyPr>
          <a:lstStyle/>
          <a:p>
            <a:pPr>
              <a:lnSpc>
                <a:spcPct val="120000"/>
              </a:lnSpc>
            </a:pPr>
            <a:r>
              <a:rPr lang="zh-CN" altLang="en-US" sz="1200" dirty="0">
                <a:solidFill>
                  <a:srgbClr val="5E5E5E"/>
                </a:solidFill>
                <a:latin typeface="微软雅黑" panose="020B0503020204020204" pitchFamily="34" charset="-122"/>
                <a:ea typeface="微软雅黑" panose="020B0503020204020204" pitchFamily="34" charset="-122"/>
              </a:rPr>
              <a:t>根据配置化的规则进行检核或生成任务，定时调度执行，产生数据质量评估结果。</a:t>
            </a:r>
          </a:p>
        </p:txBody>
      </p:sp>
      <p:sp>
        <p:nvSpPr>
          <p:cNvPr id="52" name="圆角矩形 51">
            <a:extLst>
              <a:ext uri="{FF2B5EF4-FFF2-40B4-BE49-F238E27FC236}">
                <a16:creationId xmlns:a16="http://schemas.microsoft.com/office/drawing/2014/main" xmlns="" id="{52677172-B1EB-2545-8250-52C27321D7D4}"/>
              </a:ext>
            </a:extLst>
          </p:cNvPr>
          <p:cNvSpPr/>
          <p:nvPr/>
        </p:nvSpPr>
        <p:spPr>
          <a:xfrm>
            <a:off x="5977529" y="3933132"/>
            <a:ext cx="2397199" cy="1423887"/>
          </a:xfrm>
          <a:prstGeom prst="roundRect">
            <a:avLst>
              <a:gd name="adj" fmla="val 6500"/>
            </a:avLst>
          </a:prstGeom>
          <a:solidFill>
            <a:schemeClr val="bg1"/>
          </a:solidFill>
          <a:ln w="12700" cap="rnd">
            <a:noFill/>
            <a:prstDash val="solid"/>
            <a:round/>
            <a:headEnd/>
            <a:tailEnd/>
          </a:ln>
          <a:effectLst>
            <a:outerShdw blurRad="1905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53" name="文本框 52">
            <a:extLst>
              <a:ext uri="{FF2B5EF4-FFF2-40B4-BE49-F238E27FC236}">
                <a16:creationId xmlns:a16="http://schemas.microsoft.com/office/drawing/2014/main" xmlns="" id="{845C735E-98F2-D44C-A67B-F28A541D3592}"/>
              </a:ext>
            </a:extLst>
          </p:cNvPr>
          <p:cNvSpPr txBox="1"/>
          <p:nvPr/>
        </p:nvSpPr>
        <p:spPr>
          <a:xfrm>
            <a:off x="6020839" y="4079027"/>
            <a:ext cx="2329097" cy="978729"/>
          </a:xfrm>
          <a:prstGeom prst="rect">
            <a:avLst/>
          </a:prstGeom>
          <a:noFill/>
        </p:spPr>
        <p:txBody>
          <a:bodyPr wrap="square" rtlCol="0">
            <a:spAutoFit/>
          </a:bodyPr>
          <a:lstStyle/>
          <a:p>
            <a:pPr>
              <a:lnSpc>
                <a:spcPct val="120000"/>
              </a:lnSpc>
            </a:pPr>
            <a:r>
              <a:rPr lang="zh-CN" altLang="en-US" sz="1200" dirty="0">
                <a:solidFill>
                  <a:srgbClr val="5E5E5E"/>
                </a:solidFill>
                <a:latin typeface="微软雅黑" panose="020B0503020204020204" pitchFamily="34" charset="-122"/>
                <a:ea typeface="微软雅黑" panose="020B0503020204020204" pitchFamily="34" charset="-122"/>
              </a:rPr>
              <a:t>系统提供报警机制，自定义报警等级，对检核规则或方法进行阈值设置，对超出阈值的规则进行不同级别的告警和通知。</a:t>
            </a:r>
          </a:p>
        </p:txBody>
      </p:sp>
      <p:sp>
        <p:nvSpPr>
          <p:cNvPr id="54" name="圆角矩形 53">
            <a:extLst>
              <a:ext uri="{FF2B5EF4-FFF2-40B4-BE49-F238E27FC236}">
                <a16:creationId xmlns:a16="http://schemas.microsoft.com/office/drawing/2014/main" xmlns="" id="{EF958D63-D7A5-6149-A089-A927917C9B43}"/>
              </a:ext>
            </a:extLst>
          </p:cNvPr>
          <p:cNvSpPr/>
          <p:nvPr/>
        </p:nvSpPr>
        <p:spPr>
          <a:xfrm>
            <a:off x="8514453" y="3959442"/>
            <a:ext cx="2397199" cy="1423887"/>
          </a:xfrm>
          <a:prstGeom prst="roundRect">
            <a:avLst>
              <a:gd name="adj" fmla="val 6500"/>
            </a:avLst>
          </a:prstGeom>
          <a:solidFill>
            <a:schemeClr val="bg1"/>
          </a:solidFill>
          <a:ln w="12700" cap="rnd">
            <a:noFill/>
            <a:prstDash val="solid"/>
            <a:round/>
            <a:headEnd/>
            <a:tailEnd/>
          </a:ln>
          <a:effectLst>
            <a:outerShdw blurRad="1905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55" name="文本框 54">
            <a:extLst>
              <a:ext uri="{FF2B5EF4-FFF2-40B4-BE49-F238E27FC236}">
                <a16:creationId xmlns:a16="http://schemas.microsoft.com/office/drawing/2014/main" xmlns="" id="{BEC826C2-E3E4-5446-8F3E-3E8A8AEC2F09}"/>
              </a:ext>
            </a:extLst>
          </p:cNvPr>
          <p:cNvSpPr txBox="1"/>
          <p:nvPr/>
        </p:nvSpPr>
        <p:spPr>
          <a:xfrm>
            <a:off x="8557763" y="4105337"/>
            <a:ext cx="2329097" cy="978729"/>
          </a:xfrm>
          <a:prstGeom prst="rect">
            <a:avLst/>
          </a:prstGeom>
          <a:noFill/>
        </p:spPr>
        <p:txBody>
          <a:bodyPr wrap="square" rtlCol="0">
            <a:spAutoFit/>
          </a:bodyPr>
          <a:lstStyle/>
          <a:p>
            <a:pPr>
              <a:lnSpc>
                <a:spcPct val="120000"/>
              </a:lnSpc>
            </a:pPr>
            <a:r>
              <a:rPr lang="zh-CN" altLang="en-US" sz="1200" dirty="0" smtClean="0">
                <a:solidFill>
                  <a:srgbClr val="5E5E5E"/>
                </a:solidFill>
                <a:latin typeface="微软雅黑" panose="020B0503020204020204" pitchFamily="34" charset="-122"/>
                <a:ea typeface="微软雅黑" panose="020B0503020204020204" pitchFamily="34" charset="-122"/>
              </a:rPr>
              <a:t>针对业务系统、数仓离线</a:t>
            </a:r>
            <a:r>
              <a:rPr lang="zh-CN" altLang="en-US" sz="1200" dirty="0">
                <a:solidFill>
                  <a:srgbClr val="5E5E5E"/>
                </a:solidFill>
                <a:latin typeface="微软雅黑" panose="020B0503020204020204" pitchFamily="34" charset="-122"/>
                <a:ea typeface="微软雅黑" panose="020B0503020204020204" pitchFamily="34" charset="-122"/>
              </a:rPr>
              <a:t>数据和实时流数据分别提供问题展示、分类、质量分析、质量严重等级分类等维度展示。</a:t>
            </a:r>
          </a:p>
        </p:txBody>
      </p:sp>
      <p:sp>
        <p:nvSpPr>
          <p:cNvPr id="56" name="矩形 55"/>
          <p:cNvSpPr/>
          <p:nvPr/>
        </p:nvSpPr>
        <p:spPr>
          <a:xfrm>
            <a:off x="366738" y="996519"/>
            <a:ext cx="10616756" cy="369332"/>
          </a:xfrm>
          <a:prstGeom prst="rect">
            <a:avLst/>
          </a:prstGeom>
          <a:solidFill>
            <a:schemeClr val="bg1">
              <a:lumMod val="85000"/>
            </a:schemeClr>
          </a:solidFill>
        </p:spPr>
        <p:txBody>
          <a:bodyPr wrap="square">
            <a:spAutoFit/>
          </a:bodyPr>
          <a:lstStyle/>
          <a:p>
            <a:pPr marL="285750" indent="-285750">
              <a:buFont typeface="Wingdings" panose="05000000000000000000" pitchFamily="2" charset="2"/>
              <a:buChar char="n"/>
            </a:pPr>
            <a:r>
              <a:rPr kumimoji="1" lang="zh-CN" altLang="en-US" dirty="0" smtClean="0">
                <a:solidFill>
                  <a:prstClr val="black"/>
                </a:solidFill>
                <a:latin typeface="微软雅黑" panose="020B0503020204020204" pitchFamily="34" charset="-122"/>
                <a:ea typeface="微软雅黑" panose="020B0503020204020204" pitchFamily="34" charset="-122"/>
              </a:rPr>
              <a:t>既可</a:t>
            </a:r>
            <a:r>
              <a:rPr kumimoji="1" lang="zh-CN" altLang="en-US" dirty="0">
                <a:solidFill>
                  <a:prstClr val="black"/>
                </a:solidFill>
                <a:latin typeface="微软雅黑" panose="020B0503020204020204" pitchFamily="34" charset="-122"/>
                <a:ea typeface="微软雅黑" panose="020B0503020204020204" pitchFamily="34" charset="-122"/>
              </a:rPr>
              <a:t>以前置到业务系统中进行数据质量的检核，亦可以在数仓建设的各个分层进行数据质量的检核。</a:t>
            </a:r>
          </a:p>
        </p:txBody>
      </p:sp>
    </p:spTree>
    <p:extLst>
      <p:ext uri="{BB962C8B-B14F-4D97-AF65-F5344CB8AC3E}">
        <p14:creationId xmlns:p14="http://schemas.microsoft.com/office/powerpoint/2010/main" val="1991331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数据治理实施</a:t>
            </a:r>
            <a:r>
              <a:rPr lang="en-US" altLang="zh-CN" dirty="0" smtClean="0"/>
              <a:t>-</a:t>
            </a:r>
            <a:r>
              <a:rPr lang="zh-CN" altLang="en-US" dirty="0" smtClean="0"/>
              <a:t>数据质量</a:t>
            </a:r>
            <a:r>
              <a:rPr lang="en-US" altLang="zh-CN" dirty="0" smtClean="0"/>
              <a:t>-</a:t>
            </a:r>
            <a:r>
              <a:rPr lang="zh-CN" altLang="en-US" dirty="0" smtClean="0"/>
              <a:t>全链路监控</a:t>
            </a:r>
            <a:endParaRPr lang="zh-CN" altLang="en-US" dirty="0"/>
          </a:p>
        </p:txBody>
      </p:sp>
      <p:sp>
        <p:nvSpPr>
          <p:cNvPr id="16" name="形状">
            <a:extLst>
              <a:ext uri="{FF2B5EF4-FFF2-40B4-BE49-F238E27FC236}">
                <a16:creationId xmlns="" xmlns:a16="http://schemas.microsoft.com/office/drawing/2014/main" id="{9063264D-21B4-4C4A-86EC-5DB2578D1B60}"/>
              </a:ext>
            </a:extLst>
          </p:cNvPr>
          <p:cNvSpPr/>
          <p:nvPr/>
        </p:nvSpPr>
        <p:spPr>
          <a:xfrm>
            <a:off x="985279"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0070C0"/>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17" name="矩形 16">
            <a:extLst>
              <a:ext uri="{FF2B5EF4-FFF2-40B4-BE49-F238E27FC236}">
                <a16:creationId xmlns="" xmlns:a16="http://schemas.microsoft.com/office/drawing/2014/main" id="{2BB00073-7FAB-4513-9A69-C399EAA3BD84}"/>
              </a:ext>
            </a:extLst>
          </p:cNvPr>
          <p:cNvSpPr/>
          <p:nvPr/>
        </p:nvSpPr>
        <p:spPr>
          <a:xfrm>
            <a:off x="987934"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a:t>
            </a:r>
            <a:r>
              <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rPr>
              <a:t>质量</a:t>
            </a:r>
          </a:p>
        </p:txBody>
      </p:sp>
      <p:sp>
        <p:nvSpPr>
          <p:cNvPr id="18" name="形状">
            <a:extLst>
              <a:ext uri="{FF2B5EF4-FFF2-40B4-BE49-F238E27FC236}">
                <a16:creationId xmlns="" xmlns:a16="http://schemas.microsoft.com/office/drawing/2014/main" id="{DB559BD3-927A-4532-B577-7E4F23F25793}"/>
              </a:ext>
            </a:extLst>
          </p:cNvPr>
          <p:cNvSpPr/>
          <p:nvPr/>
        </p:nvSpPr>
        <p:spPr>
          <a:xfrm>
            <a:off x="1723477"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19" name="矩形 18">
            <a:extLst>
              <a:ext uri="{FF2B5EF4-FFF2-40B4-BE49-F238E27FC236}">
                <a16:creationId xmlns="" xmlns:a16="http://schemas.microsoft.com/office/drawing/2014/main" id="{C58AD7B2-324A-412A-8248-7EA5F47957B3}"/>
              </a:ext>
            </a:extLst>
          </p:cNvPr>
          <p:cNvSpPr/>
          <p:nvPr/>
        </p:nvSpPr>
        <p:spPr>
          <a:xfrm>
            <a:off x="1729798"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a:t>
            </a:r>
            <a:r>
              <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rPr>
              <a:t>安全</a:t>
            </a:r>
          </a:p>
        </p:txBody>
      </p:sp>
      <p:sp>
        <p:nvSpPr>
          <p:cNvPr id="22" name="形状">
            <a:extLst>
              <a:ext uri="{FF2B5EF4-FFF2-40B4-BE49-F238E27FC236}">
                <a16:creationId xmlns="" xmlns:a16="http://schemas.microsoft.com/office/drawing/2014/main" id="{D7A4CFFC-12E4-4DAB-AA7B-0CAE9BBB202B}"/>
              </a:ext>
            </a:extLst>
          </p:cNvPr>
          <p:cNvSpPr/>
          <p:nvPr/>
        </p:nvSpPr>
        <p:spPr>
          <a:xfrm>
            <a:off x="3232552"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23" name="矩形 22">
            <a:extLst>
              <a:ext uri="{FF2B5EF4-FFF2-40B4-BE49-F238E27FC236}">
                <a16:creationId xmlns="" xmlns:a16="http://schemas.microsoft.com/office/drawing/2014/main" id="{14D25363-9C9A-4EC2-AC2F-4F4A584CA13D}"/>
              </a:ext>
            </a:extLst>
          </p:cNvPr>
          <p:cNvSpPr/>
          <p:nvPr/>
        </p:nvSpPr>
        <p:spPr>
          <a:xfrm>
            <a:off x="3237861"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数据资产</a:t>
            </a:r>
            <a:endPar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26" name="形状">
            <a:extLst>
              <a:ext uri="{FF2B5EF4-FFF2-40B4-BE49-F238E27FC236}">
                <a16:creationId xmlns="" xmlns:a16="http://schemas.microsoft.com/office/drawing/2014/main" id="{42481AE8-1F2A-4105-9085-5BF9CE70179D}"/>
              </a:ext>
            </a:extLst>
          </p:cNvPr>
          <p:cNvSpPr/>
          <p:nvPr/>
        </p:nvSpPr>
        <p:spPr>
          <a:xfrm>
            <a:off x="247650" y="640882"/>
            <a:ext cx="809621" cy="265280"/>
          </a:xfrm>
          <a:custGeom>
            <a:avLst/>
            <a:gdLst/>
            <a:ahLst/>
            <a:cxnLst>
              <a:cxn ang="0">
                <a:pos x="wd2" y="hd2"/>
              </a:cxn>
              <a:cxn ang="5400000">
                <a:pos x="wd2" y="hd2"/>
              </a:cxn>
              <a:cxn ang="10800000">
                <a:pos x="wd2" y="hd2"/>
              </a:cxn>
              <a:cxn ang="16200000">
                <a:pos x="wd2" y="hd2"/>
              </a:cxn>
            </a:cxnLst>
            <a:rect l="0" t="0" r="r" b="b"/>
            <a:pathLst>
              <a:path w="21600" h="21600" extrusionOk="0">
                <a:moveTo>
                  <a:pt x="18972" y="21600"/>
                </a:moveTo>
                <a:lnTo>
                  <a:pt x="18972" y="21600"/>
                </a:lnTo>
                <a:lnTo>
                  <a:pt x="21600" y="10800"/>
                </a:lnTo>
                <a:lnTo>
                  <a:pt x="18972" y="0"/>
                </a:lnTo>
                <a:lnTo>
                  <a:pt x="18972" y="0"/>
                </a:lnTo>
                <a:lnTo>
                  <a:pt x="0" y="0"/>
                </a:lnTo>
                <a:lnTo>
                  <a:pt x="0" y="21600"/>
                </a:lnTo>
                <a:lnTo>
                  <a:pt x="18972" y="21600"/>
                </a:lnTo>
                <a:close/>
              </a:path>
            </a:pathLst>
          </a:custGeom>
          <a:solidFill>
            <a:schemeClr val="bg1">
              <a:lumMod val="65000"/>
            </a:schemeClr>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lang="zh-CN" altLang="en-US" sz="1200" kern="0" dirty="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27" name="标题文本一">
            <a:extLst>
              <a:ext uri="{FF2B5EF4-FFF2-40B4-BE49-F238E27FC236}">
                <a16:creationId xmlns="" xmlns:a16="http://schemas.microsoft.com/office/drawing/2014/main" id="{812576C3-12F6-4398-84A3-139F1B711592}"/>
              </a:ext>
            </a:extLst>
          </p:cNvPr>
          <p:cNvSpPr txBox="1"/>
          <p:nvPr/>
        </p:nvSpPr>
        <p:spPr>
          <a:xfrm>
            <a:off x="366738" y="513271"/>
            <a:ext cx="810728" cy="4231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defTabSz="457200">
              <a:lnSpc>
                <a:spcPts val="6600"/>
              </a:lnSpc>
              <a:defRPr sz="4000" b="0">
                <a:solidFill>
                  <a:srgbClr val="FEFDFF"/>
                </a:solidFill>
                <a:latin typeface="+mn-lt"/>
                <a:ea typeface="+mn-ea"/>
                <a:cs typeface="+mn-cs"/>
                <a:sym typeface="腾讯体 W7"/>
              </a:defRPr>
            </a:lvl1pPr>
          </a:lstStyle>
          <a:p>
            <a:pPr algn="ctr" defTabSz="228612">
              <a:lnSpc>
                <a:spcPts val="3301"/>
              </a:lnSpc>
              <a:defRPr/>
            </a:pPr>
            <a:endParaRPr sz="1200" dirty="0">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 xmlns:a16="http://schemas.microsoft.com/office/drawing/2014/main" id="{7B0CA4ED-C95C-4D38-B3AD-54225B7456AB}"/>
              </a:ext>
            </a:extLst>
          </p:cNvPr>
          <p:cNvSpPr/>
          <p:nvPr/>
        </p:nvSpPr>
        <p:spPr>
          <a:xfrm>
            <a:off x="252350"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数据标准</a:t>
            </a:r>
            <a:endPar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32" name="形状">
            <a:extLst>
              <a:ext uri="{FF2B5EF4-FFF2-40B4-BE49-F238E27FC236}">
                <a16:creationId xmlns="" xmlns:a16="http://schemas.microsoft.com/office/drawing/2014/main" id="{D7A4CFFC-12E4-4DAB-AA7B-0CAE9BBB202B}"/>
              </a:ext>
            </a:extLst>
          </p:cNvPr>
          <p:cNvSpPr/>
          <p:nvPr/>
        </p:nvSpPr>
        <p:spPr>
          <a:xfrm>
            <a:off x="2486105"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33" name="矩形 32">
            <a:extLst>
              <a:ext uri="{FF2B5EF4-FFF2-40B4-BE49-F238E27FC236}">
                <a16:creationId xmlns="" xmlns:a16="http://schemas.microsoft.com/office/drawing/2014/main" id="{14D25363-9C9A-4EC2-AC2F-4F4A584CA13D}"/>
              </a:ext>
            </a:extLst>
          </p:cNvPr>
          <p:cNvSpPr/>
          <p:nvPr/>
        </p:nvSpPr>
        <p:spPr>
          <a:xfrm>
            <a:off x="2491414"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数据地图</a:t>
            </a:r>
            <a:endPar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grpSp>
        <p:nvGrpSpPr>
          <p:cNvPr id="3" name="组合 2"/>
          <p:cNvGrpSpPr/>
          <p:nvPr/>
        </p:nvGrpSpPr>
        <p:grpSpPr>
          <a:xfrm>
            <a:off x="366738" y="1235434"/>
            <a:ext cx="11303473" cy="5477881"/>
            <a:chOff x="366738" y="906162"/>
            <a:chExt cx="11303473" cy="5807153"/>
          </a:xfrm>
        </p:grpSpPr>
        <p:grpSp>
          <p:nvGrpSpPr>
            <p:cNvPr id="15" name="组合 14"/>
            <p:cNvGrpSpPr/>
            <p:nvPr/>
          </p:nvGrpSpPr>
          <p:grpSpPr>
            <a:xfrm>
              <a:off x="366738" y="906162"/>
              <a:ext cx="11303473" cy="4319287"/>
              <a:chOff x="519487" y="1267423"/>
              <a:chExt cx="11303473" cy="4319287"/>
            </a:xfrm>
          </p:grpSpPr>
          <p:grpSp>
            <p:nvGrpSpPr>
              <p:cNvPr id="20" name="Group 123"/>
              <p:cNvGrpSpPr/>
              <p:nvPr/>
            </p:nvGrpSpPr>
            <p:grpSpPr>
              <a:xfrm>
                <a:off x="707257" y="1834585"/>
                <a:ext cx="10788918" cy="3530041"/>
                <a:chOff x="702350" y="1774426"/>
                <a:chExt cx="8030338" cy="3095686"/>
              </a:xfrm>
            </p:grpSpPr>
            <p:sp>
              <p:nvSpPr>
                <p:cNvPr id="30" name="圆角矩形 29"/>
                <p:cNvSpPr/>
                <p:nvPr/>
              </p:nvSpPr>
              <p:spPr>
                <a:xfrm>
                  <a:off x="702350" y="2162003"/>
                  <a:ext cx="875079" cy="351793"/>
                </a:xfrm>
                <a:prstGeom prst="roundRect">
                  <a:avLst>
                    <a:gd name="adj" fmla="val 26871"/>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35000" rIns="0" rtlCol="0" anchor="ctr" anchorCtr="0"/>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prstClr val="black"/>
                      </a:solidFill>
                      <a:latin typeface="微软雅黑" panose="020B0503020204020204" pitchFamily="34" charset="-122"/>
                      <a:ea typeface="微软雅黑" panose="020B0503020204020204" pitchFamily="34" charset="-122"/>
                    </a:rPr>
                    <a:t>触发任务</a:t>
                  </a:r>
                </a:p>
              </p:txBody>
            </p:sp>
            <p:cxnSp>
              <p:nvCxnSpPr>
                <p:cNvPr id="31" name="直接箭头连接符 30"/>
                <p:cNvCxnSpPr>
                  <a:cxnSpLocks/>
                  <a:stCxn id="30" idx="3"/>
                </p:cNvCxnSpPr>
                <p:nvPr/>
              </p:nvCxnSpPr>
              <p:spPr>
                <a:xfrm flipV="1">
                  <a:off x="1577429" y="2337897"/>
                  <a:ext cx="951748" cy="2"/>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2531202" y="3318384"/>
                  <a:ext cx="1029366" cy="322587"/>
                  <a:chOff x="3075835" y="2795187"/>
                  <a:chExt cx="1029366" cy="322587"/>
                </a:xfrm>
              </p:grpSpPr>
              <p:sp>
                <p:nvSpPr>
                  <p:cNvPr id="68" name="圆角矩形 67"/>
                  <p:cNvSpPr/>
                  <p:nvPr/>
                </p:nvSpPr>
                <p:spPr>
                  <a:xfrm>
                    <a:off x="3075835" y="2795187"/>
                    <a:ext cx="1029366" cy="322587"/>
                  </a:xfrm>
                  <a:prstGeom prst="roundRect">
                    <a:avLst>
                      <a:gd name="adj" fmla="val 16974"/>
                    </a:avLst>
                  </a:prstGeom>
                  <a:ln/>
                </p:spPr>
                <p:style>
                  <a:lnRef idx="2">
                    <a:schemeClr val="dk1"/>
                  </a:lnRef>
                  <a:fillRef idx="1">
                    <a:schemeClr val="lt1"/>
                  </a:fillRef>
                  <a:effectRef idx="0">
                    <a:schemeClr val="dk1"/>
                  </a:effectRef>
                  <a:fontRef idx="minor">
                    <a:schemeClr val="dk1"/>
                  </a:fontRef>
                </p:style>
                <p:txBody>
                  <a:bodyPr rot="0" spcFirstLastPara="0"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1200" dirty="0">
                        <a:solidFill>
                          <a:srgbClr val="2980B9"/>
                        </a:solidFill>
                        <a:latin typeface="微软雅黑" panose="020B0503020204020204" pitchFamily="34" charset="-122"/>
                        <a:ea typeface="微软雅黑" panose="020B0503020204020204" pitchFamily="34" charset="-122"/>
                      </a:rPr>
                      <a:t>          任务表</a:t>
                    </a:r>
                    <a:r>
                      <a:rPr lang="en-US" altLang="zh-CN" sz="1200" dirty="0">
                        <a:solidFill>
                          <a:srgbClr val="2980B9"/>
                        </a:solidFill>
                        <a:latin typeface="微软雅黑" panose="020B0503020204020204" pitchFamily="34" charset="-122"/>
                        <a:ea typeface="微软雅黑" panose="020B0503020204020204" pitchFamily="34" charset="-122"/>
                      </a:rPr>
                      <a:t>B</a:t>
                    </a:r>
                    <a:endParaRPr lang="zh-CN" altLang="en-US" sz="1200" dirty="0">
                      <a:solidFill>
                        <a:srgbClr val="2980B9"/>
                      </a:solidFill>
                      <a:latin typeface="微软雅黑" panose="020B0503020204020204" pitchFamily="34" charset="-122"/>
                      <a:ea typeface="微软雅黑" panose="020B0503020204020204" pitchFamily="34" charset="-122"/>
                    </a:endParaRPr>
                  </a:p>
                </p:txBody>
              </p:sp>
              <p:sp>
                <p:nvSpPr>
                  <p:cNvPr id="69" name="data-spreadsheet_31276"/>
                  <p:cNvSpPr>
                    <a:spLocks noChangeAspect="1"/>
                  </p:cNvSpPr>
                  <p:nvPr/>
                </p:nvSpPr>
                <p:spPr bwMode="auto">
                  <a:xfrm>
                    <a:off x="3130078" y="2816390"/>
                    <a:ext cx="304842" cy="280180"/>
                  </a:xfrm>
                  <a:custGeom>
                    <a:avLst/>
                    <a:gdLst>
                      <a:gd name="T0" fmla="*/ 2865 w 5991"/>
                      <a:gd name="T1" fmla="*/ 3515 h 5515"/>
                      <a:gd name="T2" fmla="*/ 2841 w 5991"/>
                      <a:gd name="T3" fmla="*/ 2853 h 5515"/>
                      <a:gd name="T4" fmla="*/ 2677 w 5991"/>
                      <a:gd name="T5" fmla="*/ 1946 h 5515"/>
                      <a:gd name="T6" fmla="*/ 4300 w 5991"/>
                      <a:gd name="T7" fmla="*/ 2027 h 5515"/>
                      <a:gd name="T8" fmla="*/ 5769 w 5991"/>
                      <a:gd name="T9" fmla="*/ 2027 h 5515"/>
                      <a:gd name="T10" fmla="*/ 5737 w 5991"/>
                      <a:gd name="T11" fmla="*/ 0 h 5515"/>
                      <a:gd name="T12" fmla="*/ 0 w 5991"/>
                      <a:gd name="T13" fmla="*/ 5101 h 5515"/>
                      <a:gd name="T14" fmla="*/ 175 w 5991"/>
                      <a:gd name="T15" fmla="*/ 5318 h 5515"/>
                      <a:gd name="T16" fmla="*/ 2842 w 5991"/>
                      <a:gd name="T17" fmla="*/ 5127 h 5515"/>
                      <a:gd name="T18" fmla="*/ 2847 w 5991"/>
                      <a:gd name="T19" fmla="*/ 4523 h 5515"/>
                      <a:gd name="T20" fmla="*/ 2678 w 5991"/>
                      <a:gd name="T21" fmla="*/ 4332 h 5515"/>
                      <a:gd name="T22" fmla="*/ 2842 w 5991"/>
                      <a:gd name="T23" fmla="*/ 3705 h 5515"/>
                      <a:gd name="T24" fmla="*/ 5769 w 5991"/>
                      <a:gd name="T25" fmla="*/ 223 h 5515"/>
                      <a:gd name="T26" fmla="*/ 4300 w 5991"/>
                      <a:gd name="T27" fmla="*/ 191 h 5515"/>
                      <a:gd name="T28" fmla="*/ 5769 w 5991"/>
                      <a:gd name="T29" fmla="*/ 1755 h 5515"/>
                      <a:gd name="T30" fmla="*/ 2677 w 5991"/>
                      <a:gd name="T31" fmla="*/ 191 h 5515"/>
                      <a:gd name="T32" fmla="*/ 2677 w 5991"/>
                      <a:gd name="T33" fmla="*/ 864 h 5515"/>
                      <a:gd name="T34" fmla="*/ 4109 w 5991"/>
                      <a:gd name="T35" fmla="*/ 1055 h 5515"/>
                      <a:gd name="T36" fmla="*/ 2677 w 5991"/>
                      <a:gd name="T37" fmla="*/ 1055 h 5515"/>
                      <a:gd name="T38" fmla="*/ 191 w 5991"/>
                      <a:gd name="T39" fmla="*/ 5101 h 5515"/>
                      <a:gd name="T40" fmla="*/ 880 w 5991"/>
                      <a:gd name="T41" fmla="*/ 5127 h 5515"/>
                      <a:gd name="T42" fmla="*/ 191 w 5991"/>
                      <a:gd name="T43" fmla="*/ 3705 h 5515"/>
                      <a:gd name="T44" fmla="*/ 880 w 5991"/>
                      <a:gd name="T45" fmla="*/ 3514 h 5515"/>
                      <a:gd name="T46" fmla="*/ 880 w 5991"/>
                      <a:gd name="T47" fmla="*/ 2853 h 5515"/>
                      <a:gd name="T48" fmla="*/ 191 w 5991"/>
                      <a:gd name="T49" fmla="*/ 2662 h 5515"/>
                      <a:gd name="T50" fmla="*/ 880 w 5991"/>
                      <a:gd name="T51" fmla="*/ 2662 h 5515"/>
                      <a:gd name="T52" fmla="*/ 191 w 5991"/>
                      <a:gd name="T53" fmla="*/ 1055 h 5515"/>
                      <a:gd name="T54" fmla="*/ 2487 w 5991"/>
                      <a:gd name="T55" fmla="*/ 5127 h 5515"/>
                      <a:gd name="T56" fmla="*/ 2487 w 5991"/>
                      <a:gd name="T57" fmla="*/ 4523 h 5515"/>
                      <a:gd name="T58" fmla="*/ 2487 w 5991"/>
                      <a:gd name="T59" fmla="*/ 4332 h 5515"/>
                      <a:gd name="T60" fmla="*/ 2487 w 5991"/>
                      <a:gd name="T61" fmla="*/ 3705 h 5515"/>
                      <a:gd name="T62" fmla="*/ 2487 w 5991"/>
                      <a:gd name="T63" fmla="*/ 3514 h 5515"/>
                      <a:gd name="T64" fmla="*/ 2487 w 5991"/>
                      <a:gd name="T65" fmla="*/ 2853 h 5515"/>
                      <a:gd name="T66" fmla="*/ 2487 w 5991"/>
                      <a:gd name="T67" fmla="*/ 2662 h 5515"/>
                      <a:gd name="T68" fmla="*/ 2487 w 5991"/>
                      <a:gd name="T69" fmla="*/ 1946 h 5515"/>
                      <a:gd name="T70" fmla="*/ 2487 w 5991"/>
                      <a:gd name="T71" fmla="*/ 1755 h 5515"/>
                      <a:gd name="T72" fmla="*/ 2487 w 5991"/>
                      <a:gd name="T73" fmla="*/ 1055 h 5515"/>
                      <a:gd name="T74" fmla="*/ 2487 w 5991"/>
                      <a:gd name="T75" fmla="*/ 864 h 5515"/>
                      <a:gd name="T76" fmla="*/ 2487 w 5991"/>
                      <a:gd name="T77" fmla="*/ 191 h 5515"/>
                      <a:gd name="T78" fmla="*/ 2818 w 5991"/>
                      <a:gd name="T79" fmla="*/ 1180 h 5515"/>
                      <a:gd name="T80" fmla="*/ 2818 w 5991"/>
                      <a:gd name="T81" fmla="*/ 1578 h 5515"/>
                      <a:gd name="T82" fmla="*/ 3217 w 5991"/>
                      <a:gd name="T83" fmla="*/ 2214 h 5515"/>
                      <a:gd name="T84" fmla="*/ 3217 w 5991"/>
                      <a:gd name="T85" fmla="*/ 3183 h 5515"/>
                      <a:gd name="T86" fmla="*/ 5991 w 5991"/>
                      <a:gd name="T87" fmla="*/ 2302 h 5515"/>
                      <a:gd name="T88" fmla="*/ 3413 w 5991"/>
                      <a:gd name="T89" fmla="*/ 2906 h 5515"/>
                      <a:gd name="T90" fmla="*/ 4560 w 5991"/>
                      <a:gd name="T91" fmla="*/ 2906 h 5515"/>
                      <a:gd name="T92" fmla="*/ 3129 w 5991"/>
                      <a:gd name="T93" fmla="*/ 3473 h 5515"/>
                      <a:gd name="T94" fmla="*/ 5904 w 5991"/>
                      <a:gd name="T95" fmla="*/ 4355 h 5515"/>
                      <a:gd name="T96" fmla="*/ 5904 w 5991"/>
                      <a:gd name="T97" fmla="*/ 3386 h 5515"/>
                      <a:gd name="T98" fmla="*/ 3413 w 5991"/>
                      <a:gd name="T99" fmla="*/ 3607 h 5515"/>
                      <a:gd name="T100" fmla="*/ 5904 w 5991"/>
                      <a:gd name="T101" fmla="*/ 4546 h 5515"/>
                      <a:gd name="T102" fmla="*/ 3129 w 5991"/>
                      <a:gd name="T103" fmla="*/ 5428 h 5515"/>
                      <a:gd name="T104" fmla="*/ 5991 w 5991"/>
                      <a:gd name="T105" fmla="*/ 5428 h 5515"/>
                      <a:gd name="T106" fmla="*/ 4560 w 5991"/>
                      <a:gd name="T107" fmla="*/ 5260 h 5515"/>
                      <a:gd name="T108" fmla="*/ 4560 w 5991"/>
                      <a:gd name="T109" fmla="*/ 4801 h 5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991" h="5515">
                        <a:moveTo>
                          <a:pt x="2842" y="3705"/>
                        </a:moveTo>
                        <a:lnTo>
                          <a:pt x="2842" y="3660"/>
                        </a:lnTo>
                        <a:cubicBezTo>
                          <a:pt x="2842" y="3610"/>
                          <a:pt x="2850" y="3561"/>
                          <a:pt x="2865" y="3515"/>
                        </a:cubicBezTo>
                        <a:lnTo>
                          <a:pt x="2677" y="3515"/>
                        </a:lnTo>
                        <a:lnTo>
                          <a:pt x="2677" y="2853"/>
                        </a:lnTo>
                        <a:lnTo>
                          <a:pt x="2841" y="2853"/>
                        </a:lnTo>
                        <a:lnTo>
                          <a:pt x="2841" y="2662"/>
                        </a:lnTo>
                        <a:lnTo>
                          <a:pt x="2677" y="2662"/>
                        </a:lnTo>
                        <a:lnTo>
                          <a:pt x="2677" y="1946"/>
                        </a:lnTo>
                        <a:lnTo>
                          <a:pt x="4109" y="1946"/>
                        </a:lnTo>
                        <a:lnTo>
                          <a:pt x="4109" y="2027"/>
                        </a:lnTo>
                        <a:lnTo>
                          <a:pt x="4300" y="2027"/>
                        </a:lnTo>
                        <a:lnTo>
                          <a:pt x="4300" y="1946"/>
                        </a:lnTo>
                        <a:lnTo>
                          <a:pt x="5769" y="1946"/>
                        </a:lnTo>
                        <a:lnTo>
                          <a:pt x="5769" y="2027"/>
                        </a:lnTo>
                        <a:lnTo>
                          <a:pt x="5960" y="2027"/>
                        </a:lnTo>
                        <a:lnTo>
                          <a:pt x="5960" y="223"/>
                        </a:lnTo>
                        <a:cubicBezTo>
                          <a:pt x="5960" y="100"/>
                          <a:pt x="5860" y="0"/>
                          <a:pt x="5737" y="0"/>
                        </a:cubicBezTo>
                        <a:lnTo>
                          <a:pt x="223" y="0"/>
                        </a:lnTo>
                        <a:cubicBezTo>
                          <a:pt x="100" y="0"/>
                          <a:pt x="0" y="100"/>
                          <a:pt x="0" y="223"/>
                        </a:cubicBezTo>
                        <a:lnTo>
                          <a:pt x="0" y="5101"/>
                        </a:lnTo>
                        <a:cubicBezTo>
                          <a:pt x="0" y="5176"/>
                          <a:pt x="38" y="5243"/>
                          <a:pt x="95" y="5283"/>
                        </a:cubicBezTo>
                        <a:lnTo>
                          <a:pt x="95" y="5318"/>
                        </a:lnTo>
                        <a:lnTo>
                          <a:pt x="175" y="5318"/>
                        </a:lnTo>
                        <a:cubicBezTo>
                          <a:pt x="191" y="5322"/>
                          <a:pt x="206" y="5324"/>
                          <a:pt x="223" y="5324"/>
                        </a:cubicBezTo>
                        <a:lnTo>
                          <a:pt x="2842" y="5324"/>
                        </a:lnTo>
                        <a:lnTo>
                          <a:pt x="2842" y="5127"/>
                        </a:lnTo>
                        <a:lnTo>
                          <a:pt x="2678" y="5127"/>
                        </a:lnTo>
                        <a:lnTo>
                          <a:pt x="2678" y="4523"/>
                        </a:lnTo>
                        <a:lnTo>
                          <a:pt x="2847" y="4523"/>
                        </a:lnTo>
                        <a:cubicBezTo>
                          <a:pt x="2844" y="4500"/>
                          <a:pt x="2842" y="4477"/>
                          <a:pt x="2842" y="4454"/>
                        </a:cubicBezTo>
                        <a:lnTo>
                          <a:pt x="2842" y="4332"/>
                        </a:lnTo>
                        <a:lnTo>
                          <a:pt x="2678" y="4332"/>
                        </a:lnTo>
                        <a:lnTo>
                          <a:pt x="2678" y="3705"/>
                        </a:lnTo>
                        <a:lnTo>
                          <a:pt x="2842" y="3705"/>
                        </a:lnTo>
                        <a:lnTo>
                          <a:pt x="2842" y="3705"/>
                        </a:lnTo>
                        <a:close/>
                        <a:moveTo>
                          <a:pt x="4300" y="191"/>
                        </a:moveTo>
                        <a:lnTo>
                          <a:pt x="5737" y="191"/>
                        </a:lnTo>
                        <a:cubicBezTo>
                          <a:pt x="5754" y="191"/>
                          <a:pt x="5769" y="205"/>
                          <a:pt x="5769" y="223"/>
                        </a:cubicBezTo>
                        <a:lnTo>
                          <a:pt x="5769" y="864"/>
                        </a:lnTo>
                        <a:lnTo>
                          <a:pt x="4300" y="864"/>
                        </a:lnTo>
                        <a:lnTo>
                          <a:pt x="4300" y="191"/>
                        </a:lnTo>
                        <a:close/>
                        <a:moveTo>
                          <a:pt x="4300" y="1055"/>
                        </a:moveTo>
                        <a:lnTo>
                          <a:pt x="5769" y="1055"/>
                        </a:lnTo>
                        <a:lnTo>
                          <a:pt x="5769" y="1755"/>
                        </a:lnTo>
                        <a:lnTo>
                          <a:pt x="4300" y="1755"/>
                        </a:lnTo>
                        <a:lnTo>
                          <a:pt x="4300" y="1055"/>
                        </a:lnTo>
                        <a:close/>
                        <a:moveTo>
                          <a:pt x="2677" y="191"/>
                        </a:moveTo>
                        <a:lnTo>
                          <a:pt x="4109" y="191"/>
                        </a:lnTo>
                        <a:lnTo>
                          <a:pt x="4109" y="864"/>
                        </a:lnTo>
                        <a:lnTo>
                          <a:pt x="2677" y="864"/>
                        </a:lnTo>
                        <a:lnTo>
                          <a:pt x="2677" y="191"/>
                        </a:lnTo>
                        <a:close/>
                        <a:moveTo>
                          <a:pt x="2677" y="1055"/>
                        </a:moveTo>
                        <a:lnTo>
                          <a:pt x="4109" y="1055"/>
                        </a:lnTo>
                        <a:lnTo>
                          <a:pt x="4109" y="1755"/>
                        </a:lnTo>
                        <a:lnTo>
                          <a:pt x="2677" y="1755"/>
                        </a:lnTo>
                        <a:lnTo>
                          <a:pt x="2677" y="1055"/>
                        </a:lnTo>
                        <a:close/>
                        <a:moveTo>
                          <a:pt x="880" y="5127"/>
                        </a:moveTo>
                        <a:lnTo>
                          <a:pt x="206" y="5127"/>
                        </a:lnTo>
                        <a:cubicBezTo>
                          <a:pt x="197" y="5122"/>
                          <a:pt x="191" y="5112"/>
                          <a:pt x="191" y="5101"/>
                        </a:cubicBezTo>
                        <a:lnTo>
                          <a:pt x="191" y="4523"/>
                        </a:lnTo>
                        <a:lnTo>
                          <a:pt x="880" y="4523"/>
                        </a:lnTo>
                        <a:lnTo>
                          <a:pt x="880" y="5127"/>
                        </a:lnTo>
                        <a:close/>
                        <a:moveTo>
                          <a:pt x="880" y="4332"/>
                        </a:moveTo>
                        <a:lnTo>
                          <a:pt x="191" y="4332"/>
                        </a:lnTo>
                        <a:lnTo>
                          <a:pt x="191" y="3705"/>
                        </a:lnTo>
                        <a:lnTo>
                          <a:pt x="880" y="3705"/>
                        </a:lnTo>
                        <a:lnTo>
                          <a:pt x="880" y="4332"/>
                        </a:lnTo>
                        <a:close/>
                        <a:moveTo>
                          <a:pt x="880" y="3514"/>
                        </a:moveTo>
                        <a:lnTo>
                          <a:pt x="191" y="3514"/>
                        </a:lnTo>
                        <a:lnTo>
                          <a:pt x="191" y="2853"/>
                        </a:lnTo>
                        <a:lnTo>
                          <a:pt x="880" y="2853"/>
                        </a:lnTo>
                        <a:lnTo>
                          <a:pt x="880" y="3514"/>
                        </a:lnTo>
                        <a:close/>
                        <a:moveTo>
                          <a:pt x="880" y="2662"/>
                        </a:moveTo>
                        <a:lnTo>
                          <a:pt x="191" y="2662"/>
                        </a:lnTo>
                        <a:lnTo>
                          <a:pt x="191" y="1946"/>
                        </a:lnTo>
                        <a:lnTo>
                          <a:pt x="880" y="1946"/>
                        </a:lnTo>
                        <a:lnTo>
                          <a:pt x="880" y="2662"/>
                        </a:lnTo>
                        <a:close/>
                        <a:moveTo>
                          <a:pt x="880" y="1755"/>
                        </a:moveTo>
                        <a:lnTo>
                          <a:pt x="191" y="1755"/>
                        </a:lnTo>
                        <a:lnTo>
                          <a:pt x="191" y="1055"/>
                        </a:lnTo>
                        <a:lnTo>
                          <a:pt x="880" y="1055"/>
                        </a:lnTo>
                        <a:lnTo>
                          <a:pt x="880" y="1755"/>
                        </a:lnTo>
                        <a:close/>
                        <a:moveTo>
                          <a:pt x="2487" y="5127"/>
                        </a:moveTo>
                        <a:lnTo>
                          <a:pt x="1071" y="5127"/>
                        </a:lnTo>
                        <a:lnTo>
                          <a:pt x="1071" y="4523"/>
                        </a:lnTo>
                        <a:lnTo>
                          <a:pt x="2487" y="4523"/>
                        </a:lnTo>
                        <a:lnTo>
                          <a:pt x="2487" y="5127"/>
                        </a:lnTo>
                        <a:lnTo>
                          <a:pt x="2487" y="5127"/>
                        </a:lnTo>
                        <a:close/>
                        <a:moveTo>
                          <a:pt x="2487" y="4332"/>
                        </a:moveTo>
                        <a:lnTo>
                          <a:pt x="1071" y="4332"/>
                        </a:lnTo>
                        <a:lnTo>
                          <a:pt x="1071" y="3705"/>
                        </a:lnTo>
                        <a:lnTo>
                          <a:pt x="2487" y="3705"/>
                        </a:lnTo>
                        <a:lnTo>
                          <a:pt x="2487" y="4332"/>
                        </a:lnTo>
                        <a:lnTo>
                          <a:pt x="2487" y="4332"/>
                        </a:lnTo>
                        <a:close/>
                        <a:moveTo>
                          <a:pt x="2487" y="3514"/>
                        </a:moveTo>
                        <a:lnTo>
                          <a:pt x="1071" y="3514"/>
                        </a:lnTo>
                        <a:lnTo>
                          <a:pt x="1071" y="2853"/>
                        </a:lnTo>
                        <a:lnTo>
                          <a:pt x="2487" y="2853"/>
                        </a:lnTo>
                        <a:lnTo>
                          <a:pt x="2487" y="3514"/>
                        </a:lnTo>
                        <a:lnTo>
                          <a:pt x="2487" y="3514"/>
                        </a:lnTo>
                        <a:close/>
                        <a:moveTo>
                          <a:pt x="2487" y="2662"/>
                        </a:moveTo>
                        <a:lnTo>
                          <a:pt x="1071" y="2662"/>
                        </a:lnTo>
                        <a:lnTo>
                          <a:pt x="1071" y="1946"/>
                        </a:lnTo>
                        <a:lnTo>
                          <a:pt x="2487" y="1946"/>
                        </a:lnTo>
                        <a:lnTo>
                          <a:pt x="2487" y="2662"/>
                        </a:lnTo>
                        <a:lnTo>
                          <a:pt x="2487" y="2662"/>
                        </a:lnTo>
                        <a:close/>
                        <a:moveTo>
                          <a:pt x="2487" y="1755"/>
                        </a:moveTo>
                        <a:lnTo>
                          <a:pt x="1071" y="1755"/>
                        </a:lnTo>
                        <a:lnTo>
                          <a:pt x="1071" y="1055"/>
                        </a:lnTo>
                        <a:lnTo>
                          <a:pt x="2487" y="1055"/>
                        </a:lnTo>
                        <a:lnTo>
                          <a:pt x="2487" y="1755"/>
                        </a:lnTo>
                        <a:lnTo>
                          <a:pt x="2487" y="1755"/>
                        </a:lnTo>
                        <a:close/>
                        <a:moveTo>
                          <a:pt x="2487" y="864"/>
                        </a:moveTo>
                        <a:lnTo>
                          <a:pt x="1071" y="864"/>
                        </a:lnTo>
                        <a:lnTo>
                          <a:pt x="1071" y="191"/>
                        </a:lnTo>
                        <a:lnTo>
                          <a:pt x="2487" y="191"/>
                        </a:lnTo>
                        <a:lnTo>
                          <a:pt x="2487" y="864"/>
                        </a:lnTo>
                        <a:lnTo>
                          <a:pt x="2487" y="864"/>
                        </a:lnTo>
                        <a:close/>
                        <a:moveTo>
                          <a:pt x="2818" y="1180"/>
                        </a:moveTo>
                        <a:lnTo>
                          <a:pt x="3963" y="1180"/>
                        </a:lnTo>
                        <a:lnTo>
                          <a:pt x="3963" y="1578"/>
                        </a:lnTo>
                        <a:lnTo>
                          <a:pt x="2818" y="1578"/>
                        </a:lnTo>
                        <a:lnTo>
                          <a:pt x="2818" y="1180"/>
                        </a:lnTo>
                        <a:close/>
                        <a:moveTo>
                          <a:pt x="5904" y="2214"/>
                        </a:moveTo>
                        <a:lnTo>
                          <a:pt x="3217" y="2214"/>
                        </a:lnTo>
                        <a:cubicBezTo>
                          <a:pt x="3168" y="2214"/>
                          <a:pt x="3129" y="2253"/>
                          <a:pt x="3129" y="2302"/>
                        </a:cubicBezTo>
                        <a:lnTo>
                          <a:pt x="3129" y="3096"/>
                        </a:lnTo>
                        <a:cubicBezTo>
                          <a:pt x="3129" y="3144"/>
                          <a:pt x="3168" y="3183"/>
                          <a:pt x="3217" y="3183"/>
                        </a:cubicBezTo>
                        <a:lnTo>
                          <a:pt x="5904" y="3183"/>
                        </a:lnTo>
                        <a:cubicBezTo>
                          <a:pt x="5952" y="3183"/>
                          <a:pt x="5991" y="3144"/>
                          <a:pt x="5991" y="3096"/>
                        </a:cubicBezTo>
                        <a:lnTo>
                          <a:pt x="5991" y="2302"/>
                        </a:lnTo>
                        <a:cubicBezTo>
                          <a:pt x="5991" y="2253"/>
                          <a:pt x="5952" y="2214"/>
                          <a:pt x="5904" y="2214"/>
                        </a:cubicBezTo>
                        <a:close/>
                        <a:moveTo>
                          <a:pt x="4560" y="2906"/>
                        </a:moveTo>
                        <a:lnTo>
                          <a:pt x="3413" y="2906"/>
                        </a:lnTo>
                        <a:lnTo>
                          <a:pt x="3413" y="2447"/>
                        </a:lnTo>
                        <a:lnTo>
                          <a:pt x="4560" y="2447"/>
                        </a:lnTo>
                        <a:lnTo>
                          <a:pt x="4560" y="2906"/>
                        </a:lnTo>
                        <a:close/>
                        <a:moveTo>
                          <a:pt x="5904" y="3386"/>
                        </a:moveTo>
                        <a:lnTo>
                          <a:pt x="3217" y="3386"/>
                        </a:lnTo>
                        <a:cubicBezTo>
                          <a:pt x="3168" y="3386"/>
                          <a:pt x="3129" y="3425"/>
                          <a:pt x="3129" y="3473"/>
                        </a:cubicBezTo>
                        <a:lnTo>
                          <a:pt x="3129" y="4267"/>
                        </a:lnTo>
                        <a:cubicBezTo>
                          <a:pt x="3129" y="4316"/>
                          <a:pt x="3168" y="4355"/>
                          <a:pt x="3217" y="4355"/>
                        </a:cubicBezTo>
                        <a:lnTo>
                          <a:pt x="5904" y="4355"/>
                        </a:lnTo>
                        <a:cubicBezTo>
                          <a:pt x="5952" y="4355"/>
                          <a:pt x="5991" y="4316"/>
                          <a:pt x="5991" y="4267"/>
                        </a:cubicBezTo>
                        <a:lnTo>
                          <a:pt x="5991" y="3473"/>
                        </a:lnTo>
                        <a:cubicBezTo>
                          <a:pt x="5991" y="3425"/>
                          <a:pt x="5952" y="3386"/>
                          <a:pt x="5904" y="3386"/>
                        </a:cubicBezTo>
                        <a:close/>
                        <a:moveTo>
                          <a:pt x="4560" y="4065"/>
                        </a:moveTo>
                        <a:lnTo>
                          <a:pt x="3413" y="4065"/>
                        </a:lnTo>
                        <a:lnTo>
                          <a:pt x="3413" y="3607"/>
                        </a:lnTo>
                        <a:lnTo>
                          <a:pt x="4560" y="3607"/>
                        </a:lnTo>
                        <a:lnTo>
                          <a:pt x="4560" y="4065"/>
                        </a:lnTo>
                        <a:close/>
                        <a:moveTo>
                          <a:pt x="5904" y="4546"/>
                        </a:moveTo>
                        <a:lnTo>
                          <a:pt x="3217" y="4546"/>
                        </a:lnTo>
                        <a:cubicBezTo>
                          <a:pt x="3168" y="4546"/>
                          <a:pt x="3129" y="4585"/>
                          <a:pt x="3129" y="4633"/>
                        </a:cubicBezTo>
                        <a:lnTo>
                          <a:pt x="3129" y="5428"/>
                        </a:lnTo>
                        <a:cubicBezTo>
                          <a:pt x="3129" y="5476"/>
                          <a:pt x="3168" y="5515"/>
                          <a:pt x="3217" y="5515"/>
                        </a:cubicBezTo>
                        <a:lnTo>
                          <a:pt x="5904" y="5515"/>
                        </a:lnTo>
                        <a:cubicBezTo>
                          <a:pt x="5952" y="5515"/>
                          <a:pt x="5991" y="5476"/>
                          <a:pt x="5991" y="5428"/>
                        </a:cubicBezTo>
                        <a:lnTo>
                          <a:pt x="5991" y="4633"/>
                        </a:lnTo>
                        <a:cubicBezTo>
                          <a:pt x="5991" y="4585"/>
                          <a:pt x="5952" y="4546"/>
                          <a:pt x="5904" y="4546"/>
                        </a:cubicBezTo>
                        <a:close/>
                        <a:moveTo>
                          <a:pt x="4560" y="5260"/>
                        </a:moveTo>
                        <a:lnTo>
                          <a:pt x="3413" y="5260"/>
                        </a:lnTo>
                        <a:lnTo>
                          <a:pt x="3413" y="4801"/>
                        </a:lnTo>
                        <a:lnTo>
                          <a:pt x="4560" y="4801"/>
                        </a:lnTo>
                        <a:lnTo>
                          <a:pt x="4560" y="5260"/>
                        </a:lnTo>
                        <a:close/>
                      </a:path>
                    </a:pathLst>
                  </a:custGeom>
                  <a:solidFill>
                    <a:schemeClr val="accent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00">
                      <a:solidFill>
                        <a:prstClr val="black"/>
                      </a:solidFill>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2531202" y="2192355"/>
                  <a:ext cx="1029366" cy="322587"/>
                  <a:chOff x="3075835" y="2795187"/>
                  <a:chExt cx="1029366" cy="322587"/>
                </a:xfrm>
              </p:grpSpPr>
              <p:sp>
                <p:nvSpPr>
                  <p:cNvPr id="66" name="圆角矩形 65"/>
                  <p:cNvSpPr/>
                  <p:nvPr/>
                </p:nvSpPr>
                <p:spPr>
                  <a:xfrm>
                    <a:off x="3075835" y="2795187"/>
                    <a:ext cx="1029366" cy="322587"/>
                  </a:xfrm>
                  <a:prstGeom prst="roundRect">
                    <a:avLst>
                      <a:gd name="adj" fmla="val 16974"/>
                    </a:avLst>
                  </a:prstGeom>
                  <a:ln/>
                </p:spPr>
                <p:style>
                  <a:lnRef idx="2">
                    <a:schemeClr val="dk1"/>
                  </a:lnRef>
                  <a:fillRef idx="1">
                    <a:schemeClr val="lt1"/>
                  </a:fillRef>
                  <a:effectRef idx="0">
                    <a:schemeClr val="dk1"/>
                  </a:effectRef>
                  <a:fontRef idx="minor">
                    <a:schemeClr val="dk1"/>
                  </a:fontRef>
                </p:style>
                <p:txBody>
                  <a:bodyPr rot="0" spcFirstLastPara="0"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1200" dirty="0">
                        <a:solidFill>
                          <a:srgbClr val="2980B9"/>
                        </a:solidFill>
                        <a:latin typeface="微软雅黑" panose="020B0503020204020204" pitchFamily="34" charset="-122"/>
                        <a:ea typeface="微软雅黑" panose="020B0503020204020204" pitchFamily="34" charset="-122"/>
                      </a:rPr>
                      <a:t>          任务表</a:t>
                    </a:r>
                    <a:r>
                      <a:rPr lang="en-US" altLang="zh-CN" sz="1200" dirty="0">
                        <a:solidFill>
                          <a:srgbClr val="2980B9"/>
                        </a:solidFill>
                        <a:latin typeface="微软雅黑" panose="020B0503020204020204" pitchFamily="34" charset="-122"/>
                        <a:ea typeface="微软雅黑" panose="020B0503020204020204" pitchFamily="34" charset="-122"/>
                      </a:rPr>
                      <a:t>A</a:t>
                    </a:r>
                    <a:endParaRPr lang="zh-CN" altLang="en-US" sz="1200" dirty="0">
                      <a:solidFill>
                        <a:srgbClr val="2980B9"/>
                      </a:solidFill>
                      <a:latin typeface="微软雅黑" panose="020B0503020204020204" pitchFamily="34" charset="-122"/>
                      <a:ea typeface="微软雅黑" panose="020B0503020204020204" pitchFamily="34" charset="-122"/>
                    </a:endParaRPr>
                  </a:p>
                </p:txBody>
              </p:sp>
              <p:sp>
                <p:nvSpPr>
                  <p:cNvPr id="67" name="data-spreadsheet_31276"/>
                  <p:cNvSpPr>
                    <a:spLocks noChangeAspect="1"/>
                  </p:cNvSpPr>
                  <p:nvPr/>
                </p:nvSpPr>
                <p:spPr bwMode="auto">
                  <a:xfrm>
                    <a:off x="3130078" y="2816390"/>
                    <a:ext cx="304842" cy="280180"/>
                  </a:xfrm>
                  <a:custGeom>
                    <a:avLst/>
                    <a:gdLst>
                      <a:gd name="T0" fmla="*/ 2865 w 5991"/>
                      <a:gd name="T1" fmla="*/ 3515 h 5515"/>
                      <a:gd name="T2" fmla="*/ 2841 w 5991"/>
                      <a:gd name="T3" fmla="*/ 2853 h 5515"/>
                      <a:gd name="T4" fmla="*/ 2677 w 5991"/>
                      <a:gd name="T5" fmla="*/ 1946 h 5515"/>
                      <a:gd name="T6" fmla="*/ 4300 w 5991"/>
                      <a:gd name="T7" fmla="*/ 2027 h 5515"/>
                      <a:gd name="T8" fmla="*/ 5769 w 5991"/>
                      <a:gd name="T9" fmla="*/ 2027 h 5515"/>
                      <a:gd name="T10" fmla="*/ 5737 w 5991"/>
                      <a:gd name="T11" fmla="*/ 0 h 5515"/>
                      <a:gd name="T12" fmla="*/ 0 w 5991"/>
                      <a:gd name="T13" fmla="*/ 5101 h 5515"/>
                      <a:gd name="T14" fmla="*/ 175 w 5991"/>
                      <a:gd name="T15" fmla="*/ 5318 h 5515"/>
                      <a:gd name="T16" fmla="*/ 2842 w 5991"/>
                      <a:gd name="T17" fmla="*/ 5127 h 5515"/>
                      <a:gd name="T18" fmla="*/ 2847 w 5991"/>
                      <a:gd name="T19" fmla="*/ 4523 h 5515"/>
                      <a:gd name="T20" fmla="*/ 2678 w 5991"/>
                      <a:gd name="T21" fmla="*/ 4332 h 5515"/>
                      <a:gd name="T22" fmla="*/ 2842 w 5991"/>
                      <a:gd name="T23" fmla="*/ 3705 h 5515"/>
                      <a:gd name="T24" fmla="*/ 5769 w 5991"/>
                      <a:gd name="T25" fmla="*/ 223 h 5515"/>
                      <a:gd name="T26" fmla="*/ 4300 w 5991"/>
                      <a:gd name="T27" fmla="*/ 191 h 5515"/>
                      <a:gd name="T28" fmla="*/ 5769 w 5991"/>
                      <a:gd name="T29" fmla="*/ 1755 h 5515"/>
                      <a:gd name="T30" fmla="*/ 2677 w 5991"/>
                      <a:gd name="T31" fmla="*/ 191 h 5515"/>
                      <a:gd name="T32" fmla="*/ 2677 w 5991"/>
                      <a:gd name="T33" fmla="*/ 864 h 5515"/>
                      <a:gd name="T34" fmla="*/ 4109 w 5991"/>
                      <a:gd name="T35" fmla="*/ 1055 h 5515"/>
                      <a:gd name="T36" fmla="*/ 2677 w 5991"/>
                      <a:gd name="T37" fmla="*/ 1055 h 5515"/>
                      <a:gd name="T38" fmla="*/ 191 w 5991"/>
                      <a:gd name="T39" fmla="*/ 5101 h 5515"/>
                      <a:gd name="T40" fmla="*/ 880 w 5991"/>
                      <a:gd name="T41" fmla="*/ 5127 h 5515"/>
                      <a:gd name="T42" fmla="*/ 191 w 5991"/>
                      <a:gd name="T43" fmla="*/ 3705 h 5515"/>
                      <a:gd name="T44" fmla="*/ 880 w 5991"/>
                      <a:gd name="T45" fmla="*/ 3514 h 5515"/>
                      <a:gd name="T46" fmla="*/ 880 w 5991"/>
                      <a:gd name="T47" fmla="*/ 2853 h 5515"/>
                      <a:gd name="T48" fmla="*/ 191 w 5991"/>
                      <a:gd name="T49" fmla="*/ 2662 h 5515"/>
                      <a:gd name="T50" fmla="*/ 880 w 5991"/>
                      <a:gd name="T51" fmla="*/ 2662 h 5515"/>
                      <a:gd name="T52" fmla="*/ 191 w 5991"/>
                      <a:gd name="T53" fmla="*/ 1055 h 5515"/>
                      <a:gd name="T54" fmla="*/ 2487 w 5991"/>
                      <a:gd name="T55" fmla="*/ 5127 h 5515"/>
                      <a:gd name="T56" fmla="*/ 2487 w 5991"/>
                      <a:gd name="T57" fmla="*/ 4523 h 5515"/>
                      <a:gd name="T58" fmla="*/ 2487 w 5991"/>
                      <a:gd name="T59" fmla="*/ 4332 h 5515"/>
                      <a:gd name="T60" fmla="*/ 2487 w 5991"/>
                      <a:gd name="T61" fmla="*/ 3705 h 5515"/>
                      <a:gd name="T62" fmla="*/ 2487 w 5991"/>
                      <a:gd name="T63" fmla="*/ 3514 h 5515"/>
                      <a:gd name="T64" fmla="*/ 2487 w 5991"/>
                      <a:gd name="T65" fmla="*/ 2853 h 5515"/>
                      <a:gd name="T66" fmla="*/ 2487 w 5991"/>
                      <a:gd name="T67" fmla="*/ 2662 h 5515"/>
                      <a:gd name="T68" fmla="*/ 2487 w 5991"/>
                      <a:gd name="T69" fmla="*/ 1946 h 5515"/>
                      <a:gd name="T70" fmla="*/ 2487 w 5991"/>
                      <a:gd name="T71" fmla="*/ 1755 h 5515"/>
                      <a:gd name="T72" fmla="*/ 2487 w 5991"/>
                      <a:gd name="T73" fmla="*/ 1055 h 5515"/>
                      <a:gd name="T74" fmla="*/ 2487 w 5991"/>
                      <a:gd name="T75" fmla="*/ 864 h 5515"/>
                      <a:gd name="T76" fmla="*/ 2487 w 5991"/>
                      <a:gd name="T77" fmla="*/ 191 h 5515"/>
                      <a:gd name="T78" fmla="*/ 2818 w 5991"/>
                      <a:gd name="T79" fmla="*/ 1180 h 5515"/>
                      <a:gd name="T80" fmla="*/ 2818 w 5991"/>
                      <a:gd name="T81" fmla="*/ 1578 h 5515"/>
                      <a:gd name="T82" fmla="*/ 3217 w 5991"/>
                      <a:gd name="T83" fmla="*/ 2214 h 5515"/>
                      <a:gd name="T84" fmla="*/ 3217 w 5991"/>
                      <a:gd name="T85" fmla="*/ 3183 h 5515"/>
                      <a:gd name="T86" fmla="*/ 5991 w 5991"/>
                      <a:gd name="T87" fmla="*/ 2302 h 5515"/>
                      <a:gd name="T88" fmla="*/ 3413 w 5991"/>
                      <a:gd name="T89" fmla="*/ 2906 h 5515"/>
                      <a:gd name="T90" fmla="*/ 4560 w 5991"/>
                      <a:gd name="T91" fmla="*/ 2906 h 5515"/>
                      <a:gd name="T92" fmla="*/ 3129 w 5991"/>
                      <a:gd name="T93" fmla="*/ 3473 h 5515"/>
                      <a:gd name="T94" fmla="*/ 5904 w 5991"/>
                      <a:gd name="T95" fmla="*/ 4355 h 5515"/>
                      <a:gd name="T96" fmla="*/ 5904 w 5991"/>
                      <a:gd name="T97" fmla="*/ 3386 h 5515"/>
                      <a:gd name="T98" fmla="*/ 3413 w 5991"/>
                      <a:gd name="T99" fmla="*/ 3607 h 5515"/>
                      <a:gd name="T100" fmla="*/ 5904 w 5991"/>
                      <a:gd name="T101" fmla="*/ 4546 h 5515"/>
                      <a:gd name="T102" fmla="*/ 3129 w 5991"/>
                      <a:gd name="T103" fmla="*/ 5428 h 5515"/>
                      <a:gd name="T104" fmla="*/ 5991 w 5991"/>
                      <a:gd name="T105" fmla="*/ 5428 h 5515"/>
                      <a:gd name="T106" fmla="*/ 4560 w 5991"/>
                      <a:gd name="T107" fmla="*/ 5260 h 5515"/>
                      <a:gd name="T108" fmla="*/ 4560 w 5991"/>
                      <a:gd name="T109" fmla="*/ 4801 h 5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991" h="5515">
                        <a:moveTo>
                          <a:pt x="2842" y="3705"/>
                        </a:moveTo>
                        <a:lnTo>
                          <a:pt x="2842" y="3660"/>
                        </a:lnTo>
                        <a:cubicBezTo>
                          <a:pt x="2842" y="3610"/>
                          <a:pt x="2850" y="3561"/>
                          <a:pt x="2865" y="3515"/>
                        </a:cubicBezTo>
                        <a:lnTo>
                          <a:pt x="2677" y="3515"/>
                        </a:lnTo>
                        <a:lnTo>
                          <a:pt x="2677" y="2853"/>
                        </a:lnTo>
                        <a:lnTo>
                          <a:pt x="2841" y="2853"/>
                        </a:lnTo>
                        <a:lnTo>
                          <a:pt x="2841" y="2662"/>
                        </a:lnTo>
                        <a:lnTo>
                          <a:pt x="2677" y="2662"/>
                        </a:lnTo>
                        <a:lnTo>
                          <a:pt x="2677" y="1946"/>
                        </a:lnTo>
                        <a:lnTo>
                          <a:pt x="4109" y="1946"/>
                        </a:lnTo>
                        <a:lnTo>
                          <a:pt x="4109" y="2027"/>
                        </a:lnTo>
                        <a:lnTo>
                          <a:pt x="4300" y="2027"/>
                        </a:lnTo>
                        <a:lnTo>
                          <a:pt x="4300" y="1946"/>
                        </a:lnTo>
                        <a:lnTo>
                          <a:pt x="5769" y="1946"/>
                        </a:lnTo>
                        <a:lnTo>
                          <a:pt x="5769" y="2027"/>
                        </a:lnTo>
                        <a:lnTo>
                          <a:pt x="5960" y="2027"/>
                        </a:lnTo>
                        <a:lnTo>
                          <a:pt x="5960" y="223"/>
                        </a:lnTo>
                        <a:cubicBezTo>
                          <a:pt x="5960" y="100"/>
                          <a:pt x="5860" y="0"/>
                          <a:pt x="5737" y="0"/>
                        </a:cubicBezTo>
                        <a:lnTo>
                          <a:pt x="223" y="0"/>
                        </a:lnTo>
                        <a:cubicBezTo>
                          <a:pt x="100" y="0"/>
                          <a:pt x="0" y="100"/>
                          <a:pt x="0" y="223"/>
                        </a:cubicBezTo>
                        <a:lnTo>
                          <a:pt x="0" y="5101"/>
                        </a:lnTo>
                        <a:cubicBezTo>
                          <a:pt x="0" y="5176"/>
                          <a:pt x="38" y="5243"/>
                          <a:pt x="95" y="5283"/>
                        </a:cubicBezTo>
                        <a:lnTo>
                          <a:pt x="95" y="5318"/>
                        </a:lnTo>
                        <a:lnTo>
                          <a:pt x="175" y="5318"/>
                        </a:lnTo>
                        <a:cubicBezTo>
                          <a:pt x="191" y="5322"/>
                          <a:pt x="206" y="5324"/>
                          <a:pt x="223" y="5324"/>
                        </a:cubicBezTo>
                        <a:lnTo>
                          <a:pt x="2842" y="5324"/>
                        </a:lnTo>
                        <a:lnTo>
                          <a:pt x="2842" y="5127"/>
                        </a:lnTo>
                        <a:lnTo>
                          <a:pt x="2678" y="5127"/>
                        </a:lnTo>
                        <a:lnTo>
                          <a:pt x="2678" y="4523"/>
                        </a:lnTo>
                        <a:lnTo>
                          <a:pt x="2847" y="4523"/>
                        </a:lnTo>
                        <a:cubicBezTo>
                          <a:pt x="2844" y="4500"/>
                          <a:pt x="2842" y="4477"/>
                          <a:pt x="2842" y="4454"/>
                        </a:cubicBezTo>
                        <a:lnTo>
                          <a:pt x="2842" y="4332"/>
                        </a:lnTo>
                        <a:lnTo>
                          <a:pt x="2678" y="4332"/>
                        </a:lnTo>
                        <a:lnTo>
                          <a:pt x="2678" y="3705"/>
                        </a:lnTo>
                        <a:lnTo>
                          <a:pt x="2842" y="3705"/>
                        </a:lnTo>
                        <a:lnTo>
                          <a:pt x="2842" y="3705"/>
                        </a:lnTo>
                        <a:close/>
                        <a:moveTo>
                          <a:pt x="4300" y="191"/>
                        </a:moveTo>
                        <a:lnTo>
                          <a:pt x="5737" y="191"/>
                        </a:lnTo>
                        <a:cubicBezTo>
                          <a:pt x="5754" y="191"/>
                          <a:pt x="5769" y="205"/>
                          <a:pt x="5769" y="223"/>
                        </a:cubicBezTo>
                        <a:lnTo>
                          <a:pt x="5769" y="864"/>
                        </a:lnTo>
                        <a:lnTo>
                          <a:pt x="4300" y="864"/>
                        </a:lnTo>
                        <a:lnTo>
                          <a:pt x="4300" y="191"/>
                        </a:lnTo>
                        <a:close/>
                        <a:moveTo>
                          <a:pt x="4300" y="1055"/>
                        </a:moveTo>
                        <a:lnTo>
                          <a:pt x="5769" y="1055"/>
                        </a:lnTo>
                        <a:lnTo>
                          <a:pt x="5769" y="1755"/>
                        </a:lnTo>
                        <a:lnTo>
                          <a:pt x="4300" y="1755"/>
                        </a:lnTo>
                        <a:lnTo>
                          <a:pt x="4300" y="1055"/>
                        </a:lnTo>
                        <a:close/>
                        <a:moveTo>
                          <a:pt x="2677" y="191"/>
                        </a:moveTo>
                        <a:lnTo>
                          <a:pt x="4109" y="191"/>
                        </a:lnTo>
                        <a:lnTo>
                          <a:pt x="4109" y="864"/>
                        </a:lnTo>
                        <a:lnTo>
                          <a:pt x="2677" y="864"/>
                        </a:lnTo>
                        <a:lnTo>
                          <a:pt x="2677" y="191"/>
                        </a:lnTo>
                        <a:close/>
                        <a:moveTo>
                          <a:pt x="2677" y="1055"/>
                        </a:moveTo>
                        <a:lnTo>
                          <a:pt x="4109" y="1055"/>
                        </a:lnTo>
                        <a:lnTo>
                          <a:pt x="4109" y="1755"/>
                        </a:lnTo>
                        <a:lnTo>
                          <a:pt x="2677" y="1755"/>
                        </a:lnTo>
                        <a:lnTo>
                          <a:pt x="2677" y="1055"/>
                        </a:lnTo>
                        <a:close/>
                        <a:moveTo>
                          <a:pt x="880" y="5127"/>
                        </a:moveTo>
                        <a:lnTo>
                          <a:pt x="206" y="5127"/>
                        </a:lnTo>
                        <a:cubicBezTo>
                          <a:pt x="197" y="5122"/>
                          <a:pt x="191" y="5112"/>
                          <a:pt x="191" y="5101"/>
                        </a:cubicBezTo>
                        <a:lnTo>
                          <a:pt x="191" y="4523"/>
                        </a:lnTo>
                        <a:lnTo>
                          <a:pt x="880" y="4523"/>
                        </a:lnTo>
                        <a:lnTo>
                          <a:pt x="880" y="5127"/>
                        </a:lnTo>
                        <a:close/>
                        <a:moveTo>
                          <a:pt x="880" y="4332"/>
                        </a:moveTo>
                        <a:lnTo>
                          <a:pt x="191" y="4332"/>
                        </a:lnTo>
                        <a:lnTo>
                          <a:pt x="191" y="3705"/>
                        </a:lnTo>
                        <a:lnTo>
                          <a:pt x="880" y="3705"/>
                        </a:lnTo>
                        <a:lnTo>
                          <a:pt x="880" y="4332"/>
                        </a:lnTo>
                        <a:close/>
                        <a:moveTo>
                          <a:pt x="880" y="3514"/>
                        </a:moveTo>
                        <a:lnTo>
                          <a:pt x="191" y="3514"/>
                        </a:lnTo>
                        <a:lnTo>
                          <a:pt x="191" y="2853"/>
                        </a:lnTo>
                        <a:lnTo>
                          <a:pt x="880" y="2853"/>
                        </a:lnTo>
                        <a:lnTo>
                          <a:pt x="880" y="3514"/>
                        </a:lnTo>
                        <a:close/>
                        <a:moveTo>
                          <a:pt x="880" y="2662"/>
                        </a:moveTo>
                        <a:lnTo>
                          <a:pt x="191" y="2662"/>
                        </a:lnTo>
                        <a:lnTo>
                          <a:pt x="191" y="1946"/>
                        </a:lnTo>
                        <a:lnTo>
                          <a:pt x="880" y="1946"/>
                        </a:lnTo>
                        <a:lnTo>
                          <a:pt x="880" y="2662"/>
                        </a:lnTo>
                        <a:close/>
                        <a:moveTo>
                          <a:pt x="880" y="1755"/>
                        </a:moveTo>
                        <a:lnTo>
                          <a:pt x="191" y="1755"/>
                        </a:lnTo>
                        <a:lnTo>
                          <a:pt x="191" y="1055"/>
                        </a:lnTo>
                        <a:lnTo>
                          <a:pt x="880" y="1055"/>
                        </a:lnTo>
                        <a:lnTo>
                          <a:pt x="880" y="1755"/>
                        </a:lnTo>
                        <a:close/>
                        <a:moveTo>
                          <a:pt x="2487" y="5127"/>
                        </a:moveTo>
                        <a:lnTo>
                          <a:pt x="1071" y="5127"/>
                        </a:lnTo>
                        <a:lnTo>
                          <a:pt x="1071" y="4523"/>
                        </a:lnTo>
                        <a:lnTo>
                          <a:pt x="2487" y="4523"/>
                        </a:lnTo>
                        <a:lnTo>
                          <a:pt x="2487" y="5127"/>
                        </a:lnTo>
                        <a:lnTo>
                          <a:pt x="2487" y="5127"/>
                        </a:lnTo>
                        <a:close/>
                        <a:moveTo>
                          <a:pt x="2487" y="4332"/>
                        </a:moveTo>
                        <a:lnTo>
                          <a:pt x="1071" y="4332"/>
                        </a:lnTo>
                        <a:lnTo>
                          <a:pt x="1071" y="3705"/>
                        </a:lnTo>
                        <a:lnTo>
                          <a:pt x="2487" y="3705"/>
                        </a:lnTo>
                        <a:lnTo>
                          <a:pt x="2487" y="4332"/>
                        </a:lnTo>
                        <a:lnTo>
                          <a:pt x="2487" y="4332"/>
                        </a:lnTo>
                        <a:close/>
                        <a:moveTo>
                          <a:pt x="2487" y="3514"/>
                        </a:moveTo>
                        <a:lnTo>
                          <a:pt x="1071" y="3514"/>
                        </a:lnTo>
                        <a:lnTo>
                          <a:pt x="1071" y="2853"/>
                        </a:lnTo>
                        <a:lnTo>
                          <a:pt x="2487" y="2853"/>
                        </a:lnTo>
                        <a:lnTo>
                          <a:pt x="2487" y="3514"/>
                        </a:lnTo>
                        <a:lnTo>
                          <a:pt x="2487" y="3514"/>
                        </a:lnTo>
                        <a:close/>
                        <a:moveTo>
                          <a:pt x="2487" y="2662"/>
                        </a:moveTo>
                        <a:lnTo>
                          <a:pt x="1071" y="2662"/>
                        </a:lnTo>
                        <a:lnTo>
                          <a:pt x="1071" y="1946"/>
                        </a:lnTo>
                        <a:lnTo>
                          <a:pt x="2487" y="1946"/>
                        </a:lnTo>
                        <a:lnTo>
                          <a:pt x="2487" y="2662"/>
                        </a:lnTo>
                        <a:lnTo>
                          <a:pt x="2487" y="2662"/>
                        </a:lnTo>
                        <a:close/>
                        <a:moveTo>
                          <a:pt x="2487" y="1755"/>
                        </a:moveTo>
                        <a:lnTo>
                          <a:pt x="1071" y="1755"/>
                        </a:lnTo>
                        <a:lnTo>
                          <a:pt x="1071" y="1055"/>
                        </a:lnTo>
                        <a:lnTo>
                          <a:pt x="2487" y="1055"/>
                        </a:lnTo>
                        <a:lnTo>
                          <a:pt x="2487" y="1755"/>
                        </a:lnTo>
                        <a:lnTo>
                          <a:pt x="2487" y="1755"/>
                        </a:lnTo>
                        <a:close/>
                        <a:moveTo>
                          <a:pt x="2487" y="864"/>
                        </a:moveTo>
                        <a:lnTo>
                          <a:pt x="1071" y="864"/>
                        </a:lnTo>
                        <a:lnTo>
                          <a:pt x="1071" y="191"/>
                        </a:lnTo>
                        <a:lnTo>
                          <a:pt x="2487" y="191"/>
                        </a:lnTo>
                        <a:lnTo>
                          <a:pt x="2487" y="864"/>
                        </a:lnTo>
                        <a:lnTo>
                          <a:pt x="2487" y="864"/>
                        </a:lnTo>
                        <a:close/>
                        <a:moveTo>
                          <a:pt x="2818" y="1180"/>
                        </a:moveTo>
                        <a:lnTo>
                          <a:pt x="3963" y="1180"/>
                        </a:lnTo>
                        <a:lnTo>
                          <a:pt x="3963" y="1578"/>
                        </a:lnTo>
                        <a:lnTo>
                          <a:pt x="2818" y="1578"/>
                        </a:lnTo>
                        <a:lnTo>
                          <a:pt x="2818" y="1180"/>
                        </a:lnTo>
                        <a:close/>
                        <a:moveTo>
                          <a:pt x="5904" y="2214"/>
                        </a:moveTo>
                        <a:lnTo>
                          <a:pt x="3217" y="2214"/>
                        </a:lnTo>
                        <a:cubicBezTo>
                          <a:pt x="3168" y="2214"/>
                          <a:pt x="3129" y="2253"/>
                          <a:pt x="3129" y="2302"/>
                        </a:cubicBezTo>
                        <a:lnTo>
                          <a:pt x="3129" y="3096"/>
                        </a:lnTo>
                        <a:cubicBezTo>
                          <a:pt x="3129" y="3144"/>
                          <a:pt x="3168" y="3183"/>
                          <a:pt x="3217" y="3183"/>
                        </a:cubicBezTo>
                        <a:lnTo>
                          <a:pt x="5904" y="3183"/>
                        </a:lnTo>
                        <a:cubicBezTo>
                          <a:pt x="5952" y="3183"/>
                          <a:pt x="5991" y="3144"/>
                          <a:pt x="5991" y="3096"/>
                        </a:cubicBezTo>
                        <a:lnTo>
                          <a:pt x="5991" y="2302"/>
                        </a:lnTo>
                        <a:cubicBezTo>
                          <a:pt x="5991" y="2253"/>
                          <a:pt x="5952" y="2214"/>
                          <a:pt x="5904" y="2214"/>
                        </a:cubicBezTo>
                        <a:close/>
                        <a:moveTo>
                          <a:pt x="4560" y="2906"/>
                        </a:moveTo>
                        <a:lnTo>
                          <a:pt x="3413" y="2906"/>
                        </a:lnTo>
                        <a:lnTo>
                          <a:pt x="3413" y="2447"/>
                        </a:lnTo>
                        <a:lnTo>
                          <a:pt x="4560" y="2447"/>
                        </a:lnTo>
                        <a:lnTo>
                          <a:pt x="4560" y="2906"/>
                        </a:lnTo>
                        <a:close/>
                        <a:moveTo>
                          <a:pt x="5904" y="3386"/>
                        </a:moveTo>
                        <a:lnTo>
                          <a:pt x="3217" y="3386"/>
                        </a:lnTo>
                        <a:cubicBezTo>
                          <a:pt x="3168" y="3386"/>
                          <a:pt x="3129" y="3425"/>
                          <a:pt x="3129" y="3473"/>
                        </a:cubicBezTo>
                        <a:lnTo>
                          <a:pt x="3129" y="4267"/>
                        </a:lnTo>
                        <a:cubicBezTo>
                          <a:pt x="3129" y="4316"/>
                          <a:pt x="3168" y="4355"/>
                          <a:pt x="3217" y="4355"/>
                        </a:cubicBezTo>
                        <a:lnTo>
                          <a:pt x="5904" y="4355"/>
                        </a:lnTo>
                        <a:cubicBezTo>
                          <a:pt x="5952" y="4355"/>
                          <a:pt x="5991" y="4316"/>
                          <a:pt x="5991" y="4267"/>
                        </a:cubicBezTo>
                        <a:lnTo>
                          <a:pt x="5991" y="3473"/>
                        </a:lnTo>
                        <a:cubicBezTo>
                          <a:pt x="5991" y="3425"/>
                          <a:pt x="5952" y="3386"/>
                          <a:pt x="5904" y="3386"/>
                        </a:cubicBezTo>
                        <a:close/>
                        <a:moveTo>
                          <a:pt x="4560" y="4065"/>
                        </a:moveTo>
                        <a:lnTo>
                          <a:pt x="3413" y="4065"/>
                        </a:lnTo>
                        <a:lnTo>
                          <a:pt x="3413" y="3607"/>
                        </a:lnTo>
                        <a:lnTo>
                          <a:pt x="4560" y="3607"/>
                        </a:lnTo>
                        <a:lnTo>
                          <a:pt x="4560" y="4065"/>
                        </a:lnTo>
                        <a:close/>
                        <a:moveTo>
                          <a:pt x="5904" y="4546"/>
                        </a:moveTo>
                        <a:lnTo>
                          <a:pt x="3217" y="4546"/>
                        </a:lnTo>
                        <a:cubicBezTo>
                          <a:pt x="3168" y="4546"/>
                          <a:pt x="3129" y="4585"/>
                          <a:pt x="3129" y="4633"/>
                        </a:cubicBezTo>
                        <a:lnTo>
                          <a:pt x="3129" y="5428"/>
                        </a:lnTo>
                        <a:cubicBezTo>
                          <a:pt x="3129" y="5476"/>
                          <a:pt x="3168" y="5515"/>
                          <a:pt x="3217" y="5515"/>
                        </a:cubicBezTo>
                        <a:lnTo>
                          <a:pt x="5904" y="5515"/>
                        </a:lnTo>
                        <a:cubicBezTo>
                          <a:pt x="5952" y="5515"/>
                          <a:pt x="5991" y="5476"/>
                          <a:pt x="5991" y="5428"/>
                        </a:cubicBezTo>
                        <a:lnTo>
                          <a:pt x="5991" y="4633"/>
                        </a:lnTo>
                        <a:cubicBezTo>
                          <a:pt x="5991" y="4585"/>
                          <a:pt x="5952" y="4546"/>
                          <a:pt x="5904" y="4546"/>
                        </a:cubicBezTo>
                        <a:close/>
                        <a:moveTo>
                          <a:pt x="4560" y="5260"/>
                        </a:moveTo>
                        <a:lnTo>
                          <a:pt x="3413" y="5260"/>
                        </a:lnTo>
                        <a:lnTo>
                          <a:pt x="3413" y="4801"/>
                        </a:lnTo>
                        <a:lnTo>
                          <a:pt x="4560" y="4801"/>
                        </a:lnTo>
                        <a:lnTo>
                          <a:pt x="4560" y="5260"/>
                        </a:lnTo>
                        <a:close/>
                      </a:path>
                    </a:pathLst>
                  </a:custGeom>
                  <a:solidFill>
                    <a:schemeClr val="accent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00">
                      <a:solidFill>
                        <a:prstClr val="black"/>
                      </a:solidFill>
                      <a:latin typeface="微软雅黑" panose="020B0503020204020204" pitchFamily="34" charset="-122"/>
                      <a:ea typeface="微软雅黑" panose="020B0503020204020204" pitchFamily="34" charset="-122"/>
                    </a:endParaRPr>
                  </a:p>
                </p:txBody>
              </p:sp>
            </p:grpSp>
            <p:cxnSp>
              <p:nvCxnSpPr>
                <p:cNvPr id="36" name="直接箭头连接符 35"/>
                <p:cNvCxnSpPr/>
                <p:nvPr/>
              </p:nvCxnSpPr>
              <p:spPr>
                <a:xfrm>
                  <a:off x="3587676" y="2336179"/>
                  <a:ext cx="621841" cy="0"/>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4248791" y="1774426"/>
                  <a:ext cx="1785045" cy="1186676"/>
                  <a:chOff x="4248791" y="1774426"/>
                  <a:chExt cx="1785045" cy="1186676"/>
                </a:xfrm>
              </p:grpSpPr>
              <p:sp>
                <p:nvSpPr>
                  <p:cNvPr id="59" name="圆角矩形 58"/>
                  <p:cNvSpPr/>
                  <p:nvPr/>
                </p:nvSpPr>
                <p:spPr>
                  <a:xfrm>
                    <a:off x="4248791" y="1774426"/>
                    <a:ext cx="1785045" cy="1186676"/>
                  </a:xfrm>
                  <a:prstGeom prst="roundRect">
                    <a:avLst>
                      <a:gd name="adj" fmla="val 8926"/>
                    </a:avLst>
                  </a:prstGeom>
                  <a:solidFill>
                    <a:schemeClr val="bg1">
                      <a:lumMod val="95000"/>
                    </a:schemeClr>
                  </a:solidFill>
                  <a:ln w="19050">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34290" rIns="0" bIns="34290" numCol="1" spcCol="0" rtlCol="0" fromWordArt="0" anchor="t"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b="1" dirty="0">
                        <a:solidFill>
                          <a:srgbClr val="2980B9"/>
                        </a:solidFill>
                        <a:latin typeface="微软雅黑" panose="020B0503020204020204" pitchFamily="34" charset="-122"/>
                        <a:ea typeface="微软雅黑" panose="020B0503020204020204" pitchFamily="34" charset="-122"/>
                      </a:rPr>
                      <a:t>表</a:t>
                    </a:r>
                    <a:r>
                      <a:rPr lang="en-US" altLang="zh-CN" sz="1200" b="1" dirty="0">
                        <a:solidFill>
                          <a:srgbClr val="2980B9"/>
                        </a:solidFill>
                        <a:latin typeface="微软雅黑" panose="020B0503020204020204" pitchFamily="34" charset="-122"/>
                        <a:ea typeface="微软雅黑" panose="020B0503020204020204" pitchFamily="34" charset="-122"/>
                      </a:rPr>
                      <a:t>A</a:t>
                    </a:r>
                    <a:r>
                      <a:rPr lang="zh-CN" altLang="en-US" sz="1200" b="1" dirty="0">
                        <a:solidFill>
                          <a:srgbClr val="2980B9"/>
                        </a:solidFill>
                        <a:latin typeface="微软雅黑" panose="020B0503020204020204" pitchFamily="34" charset="-122"/>
                        <a:ea typeface="微软雅黑" panose="020B0503020204020204" pitchFamily="34" charset="-122"/>
                      </a:rPr>
                      <a:t>规则</a:t>
                    </a:r>
                  </a:p>
                </p:txBody>
              </p:sp>
              <p:sp>
                <p:nvSpPr>
                  <p:cNvPr id="60" name="圆角矩形 59"/>
                  <p:cNvSpPr/>
                  <p:nvPr/>
                </p:nvSpPr>
                <p:spPr>
                  <a:xfrm>
                    <a:off x="4318546" y="2044664"/>
                    <a:ext cx="723673" cy="234528"/>
                  </a:xfrm>
                  <a:prstGeom prst="roundRect">
                    <a:avLst>
                      <a:gd name="adj" fmla="val 16974"/>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34290" rIns="0" bIns="3429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prstClr val="black"/>
                        </a:solidFill>
                        <a:latin typeface="微软雅黑" panose="020B0503020204020204" pitchFamily="34" charset="-122"/>
                        <a:ea typeface="微软雅黑" panose="020B0503020204020204" pitchFamily="34" charset="-122"/>
                      </a:rPr>
                      <a:t>规则</a:t>
                    </a:r>
                    <a:r>
                      <a:rPr lang="en-US" altLang="zh-CN" sz="1200" dirty="0">
                        <a:solidFill>
                          <a:prstClr val="black"/>
                        </a:solidFill>
                        <a:latin typeface="微软雅黑" panose="020B0503020204020204" pitchFamily="34" charset="-122"/>
                        <a:ea typeface="微软雅黑" panose="020B0503020204020204" pitchFamily="34" charset="-122"/>
                      </a:rPr>
                      <a:t>1</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61" name="圆角矩形 60"/>
                  <p:cNvSpPr/>
                  <p:nvPr/>
                </p:nvSpPr>
                <p:spPr>
                  <a:xfrm>
                    <a:off x="4318465" y="2347951"/>
                    <a:ext cx="723673" cy="234528"/>
                  </a:xfrm>
                  <a:prstGeom prst="roundRect">
                    <a:avLst>
                      <a:gd name="adj" fmla="val 16974"/>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34290" rIns="0" bIns="3429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prstClr val="black"/>
                        </a:solidFill>
                        <a:latin typeface="微软雅黑" panose="020B0503020204020204" pitchFamily="34" charset="-122"/>
                        <a:ea typeface="微软雅黑" panose="020B0503020204020204" pitchFamily="34" charset="-122"/>
                      </a:rPr>
                      <a:t>规则</a:t>
                    </a:r>
                    <a:r>
                      <a:rPr lang="en-US" altLang="zh-CN" sz="1200" dirty="0">
                        <a:solidFill>
                          <a:prstClr val="black"/>
                        </a:solidFill>
                        <a:latin typeface="微软雅黑" panose="020B0503020204020204" pitchFamily="34" charset="-122"/>
                        <a:ea typeface="微软雅黑" panose="020B0503020204020204" pitchFamily="34" charset="-122"/>
                      </a:rPr>
                      <a:t>2</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62" name="圆角矩形 61"/>
                  <p:cNvSpPr/>
                  <p:nvPr/>
                </p:nvSpPr>
                <p:spPr>
                  <a:xfrm>
                    <a:off x="4318464" y="2639462"/>
                    <a:ext cx="723673" cy="234528"/>
                  </a:xfrm>
                  <a:prstGeom prst="roundRect">
                    <a:avLst>
                      <a:gd name="adj" fmla="val 16974"/>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34290" rIns="0" bIns="3429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prstClr val="black"/>
                        </a:solidFill>
                        <a:latin typeface="微软雅黑" panose="020B0503020204020204" pitchFamily="34" charset="-122"/>
                        <a:ea typeface="微软雅黑" panose="020B0503020204020204" pitchFamily="34" charset="-122"/>
                      </a:rPr>
                      <a:t>规则</a:t>
                    </a:r>
                    <a:r>
                      <a:rPr lang="en-US" altLang="zh-CN" sz="1200" dirty="0">
                        <a:solidFill>
                          <a:prstClr val="black"/>
                        </a:solidFill>
                        <a:latin typeface="微软雅黑" panose="020B0503020204020204" pitchFamily="34" charset="-122"/>
                        <a:ea typeface="微软雅黑" panose="020B0503020204020204" pitchFamily="34" charset="-122"/>
                      </a:rPr>
                      <a:t>…</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63" name="圆角矩形 62"/>
                  <p:cNvSpPr/>
                  <p:nvPr/>
                </p:nvSpPr>
                <p:spPr>
                  <a:xfrm>
                    <a:off x="5248868" y="2044262"/>
                    <a:ext cx="646979" cy="234000"/>
                  </a:xfrm>
                  <a:prstGeom prst="roundRect">
                    <a:avLst>
                      <a:gd name="adj" fmla="val 8926"/>
                    </a:avLst>
                  </a:prstGeom>
                  <a:solidFill>
                    <a:srgbClr val="00B050"/>
                  </a:solidFill>
                  <a:ln w="19050">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34290" rIns="0" bIns="34290" numCol="1" spcCol="0" rtlCol="0" fromWordArt="0" anchor="t"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prstClr val="white"/>
                        </a:solidFill>
                        <a:latin typeface="微软雅黑" panose="020B0503020204020204" pitchFamily="34" charset="-122"/>
                        <a:ea typeface="微软雅黑" panose="020B0503020204020204" pitchFamily="34" charset="-122"/>
                      </a:rPr>
                      <a:t>正常</a:t>
                    </a:r>
                  </a:p>
                </p:txBody>
              </p:sp>
              <p:sp>
                <p:nvSpPr>
                  <p:cNvPr id="64" name="圆角矩形 63"/>
                  <p:cNvSpPr/>
                  <p:nvPr/>
                </p:nvSpPr>
                <p:spPr>
                  <a:xfrm>
                    <a:off x="5248868" y="2352504"/>
                    <a:ext cx="646979" cy="234000"/>
                  </a:xfrm>
                  <a:prstGeom prst="roundRect">
                    <a:avLst>
                      <a:gd name="adj" fmla="val 8926"/>
                    </a:avLst>
                  </a:prstGeom>
                  <a:solidFill>
                    <a:schemeClr val="accent2"/>
                  </a:solidFill>
                  <a:ln w="19050">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34290" rIns="0" bIns="34290" numCol="1" spcCol="0" rtlCol="0" fromWordArt="0" anchor="t"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prstClr val="white"/>
                        </a:solidFill>
                        <a:latin typeface="微软雅黑" panose="020B0503020204020204" pitchFamily="34" charset="-122"/>
                        <a:ea typeface="微软雅黑" panose="020B0503020204020204" pitchFamily="34" charset="-122"/>
                      </a:rPr>
                      <a:t>警告</a:t>
                    </a:r>
                  </a:p>
                </p:txBody>
              </p:sp>
              <p:sp>
                <p:nvSpPr>
                  <p:cNvPr id="65" name="圆角矩形 64"/>
                  <p:cNvSpPr/>
                  <p:nvPr/>
                </p:nvSpPr>
                <p:spPr>
                  <a:xfrm>
                    <a:off x="5248868" y="2647711"/>
                    <a:ext cx="646979" cy="234000"/>
                  </a:xfrm>
                  <a:prstGeom prst="roundRect">
                    <a:avLst>
                      <a:gd name="adj" fmla="val 8926"/>
                    </a:avLst>
                  </a:prstGeom>
                  <a:solidFill>
                    <a:srgbClr val="00B050"/>
                  </a:solidFill>
                  <a:ln w="19050">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34290" rIns="0" bIns="34290" numCol="1" spcCol="0" rtlCol="0" fromWordArt="0" anchor="t"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prstClr val="white"/>
                        </a:solidFill>
                        <a:latin typeface="微软雅黑" panose="020B0503020204020204" pitchFamily="34" charset="-122"/>
                        <a:ea typeface="微软雅黑" panose="020B0503020204020204" pitchFamily="34" charset="-122"/>
                      </a:rPr>
                      <a:t>正常</a:t>
                    </a:r>
                  </a:p>
                </p:txBody>
              </p:sp>
            </p:grpSp>
            <p:cxnSp>
              <p:nvCxnSpPr>
                <p:cNvPr id="38" name="直接箭头连接符 37"/>
                <p:cNvCxnSpPr>
                  <a:cxnSpLocks/>
                  <a:stCxn id="60" idx="3"/>
                  <a:endCxn id="63" idx="1"/>
                </p:cNvCxnSpPr>
                <p:nvPr/>
              </p:nvCxnSpPr>
              <p:spPr>
                <a:xfrm flipV="1">
                  <a:off x="5042219" y="2161262"/>
                  <a:ext cx="206649" cy="666"/>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cxnSpLocks/>
                  <a:stCxn id="61" idx="3"/>
                  <a:endCxn id="64" idx="1"/>
                </p:cNvCxnSpPr>
                <p:nvPr/>
              </p:nvCxnSpPr>
              <p:spPr>
                <a:xfrm>
                  <a:off x="5042138" y="2465215"/>
                  <a:ext cx="206730" cy="4289"/>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cxnSpLocks/>
                  <a:stCxn id="62" idx="3"/>
                  <a:endCxn id="65" idx="1"/>
                </p:cNvCxnSpPr>
                <p:nvPr/>
              </p:nvCxnSpPr>
              <p:spPr>
                <a:xfrm>
                  <a:off x="5042137" y="2756726"/>
                  <a:ext cx="206731" cy="798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41" name="love-message_284146"/>
                <p:cNvSpPr>
                  <a:spLocks noChangeAspect="1"/>
                </p:cNvSpPr>
                <p:nvPr/>
              </p:nvSpPr>
              <p:spPr bwMode="auto">
                <a:xfrm>
                  <a:off x="7188061" y="4119915"/>
                  <a:ext cx="225645" cy="304842"/>
                </a:xfrm>
                <a:custGeom>
                  <a:avLst/>
                  <a:gdLst>
                    <a:gd name="connsiteX0" fmla="*/ 296340 w 450560"/>
                    <a:gd name="connsiteY0" fmla="*/ 539906 h 608697"/>
                    <a:gd name="connsiteX1" fmla="*/ 272234 w 450560"/>
                    <a:gd name="connsiteY1" fmla="*/ 563974 h 608697"/>
                    <a:gd name="connsiteX2" fmla="*/ 296340 w 450560"/>
                    <a:gd name="connsiteY2" fmla="*/ 588041 h 608697"/>
                    <a:gd name="connsiteX3" fmla="*/ 320446 w 450560"/>
                    <a:gd name="connsiteY3" fmla="*/ 563974 h 608697"/>
                    <a:gd name="connsiteX4" fmla="*/ 296340 w 450560"/>
                    <a:gd name="connsiteY4" fmla="*/ 539906 h 608697"/>
                    <a:gd name="connsiteX5" fmla="*/ 313707 w 450560"/>
                    <a:gd name="connsiteY5" fmla="*/ 103378 h 608697"/>
                    <a:gd name="connsiteX6" fmla="*/ 406904 w 450560"/>
                    <a:gd name="connsiteY6" fmla="*/ 103378 h 608697"/>
                    <a:gd name="connsiteX7" fmla="*/ 450560 w 450560"/>
                    <a:gd name="connsiteY7" fmla="*/ 146965 h 608697"/>
                    <a:gd name="connsiteX8" fmla="*/ 450560 w 450560"/>
                    <a:gd name="connsiteY8" fmla="*/ 565111 h 608697"/>
                    <a:gd name="connsiteX9" fmla="*/ 406904 w 450560"/>
                    <a:gd name="connsiteY9" fmla="*/ 608697 h 608697"/>
                    <a:gd name="connsiteX10" fmla="*/ 185776 w 450560"/>
                    <a:gd name="connsiteY10" fmla="*/ 608697 h 608697"/>
                    <a:gd name="connsiteX11" fmla="*/ 142119 w 450560"/>
                    <a:gd name="connsiteY11" fmla="*/ 565111 h 608697"/>
                    <a:gd name="connsiteX12" fmla="*/ 142119 w 450560"/>
                    <a:gd name="connsiteY12" fmla="*/ 216798 h 608697"/>
                    <a:gd name="connsiteX13" fmla="*/ 175526 w 450560"/>
                    <a:gd name="connsiteY13" fmla="*/ 253183 h 608697"/>
                    <a:gd name="connsiteX14" fmla="*/ 183593 w 450560"/>
                    <a:gd name="connsiteY14" fmla="*/ 259911 h 608697"/>
                    <a:gd name="connsiteX15" fmla="*/ 183593 w 450560"/>
                    <a:gd name="connsiteY15" fmla="*/ 519724 h 608697"/>
                    <a:gd name="connsiteX16" fmla="*/ 409087 w 450560"/>
                    <a:gd name="connsiteY16" fmla="*/ 519724 h 608697"/>
                    <a:gd name="connsiteX17" fmla="*/ 409087 w 450560"/>
                    <a:gd name="connsiteY17" fmla="*/ 146965 h 608697"/>
                    <a:gd name="connsiteX18" fmla="*/ 406904 w 450560"/>
                    <a:gd name="connsiteY18" fmla="*/ 144785 h 608697"/>
                    <a:gd name="connsiteX19" fmla="*/ 312853 w 450560"/>
                    <a:gd name="connsiteY19" fmla="*/ 144785 h 608697"/>
                    <a:gd name="connsiteX20" fmla="*/ 313707 w 450560"/>
                    <a:gd name="connsiteY20" fmla="*/ 135215 h 608697"/>
                    <a:gd name="connsiteX21" fmla="*/ 48110 w 450560"/>
                    <a:gd name="connsiteY21" fmla="*/ 89364 h 608697"/>
                    <a:gd name="connsiteX22" fmla="*/ 39380 w 450560"/>
                    <a:gd name="connsiteY22" fmla="*/ 98178 h 608697"/>
                    <a:gd name="connsiteX23" fmla="*/ 48110 w 450560"/>
                    <a:gd name="connsiteY23" fmla="*/ 106896 h 608697"/>
                    <a:gd name="connsiteX24" fmla="*/ 158467 w 450560"/>
                    <a:gd name="connsiteY24" fmla="*/ 106896 h 608697"/>
                    <a:gd name="connsiteX25" fmla="*/ 167292 w 450560"/>
                    <a:gd name="connsiteY25" fmla="*/ 98178 h 608697"/>
                    <a:gd name="connsiteX26" fmla="*/ 158467 w 450560"/>
                    <a:gd name="connsiteY26" fmla="*/ 89364 h 608697"/>
                    <a:gd name="connsiteX27" fmla="*/ 48110 w 450560"/>
                    <a:gd name="connsiteY27" fmla="*/ 50889 h 608697"/>
                    <a:gd name="connsiteX28" fmla="*/ 39380 w 450560"/>
                    <a:gd name="connsiteY28" fmla="*/ 59703 h 608697"/>
                    <a:gd name="connsiteX29" fmla="*/ 48110 w 450560"/>
                    <a:gd name="connsiteY29" fmla="*/ 68421 h 608697"/>
                    <a:gd name="connsiteX30" fmla="*/ 103811 w 450560"/>
                    <a:gd name="connsiteY30" fmla="*/ 68421 h 608697"/>
                    <a:gd name="connsiteX31" fmla="*/ 112540 w 450560"/>
                    <a:gd name="connsiteY31" fmla="*/ 59703 h 608697"/>
                    <a:gd name="connsiteX32" fmla="*/ 103811 w 450560"/>
                    <a:gd name="connsiteY32" fmla="*/ 50889 h 608697"/>
                    <a:gd name="connsiteX33" fmla="*/ 24102 w 450560"/>
                    <a:gd name="connsiteY33" fmla="*/ 0 h 608697"/>
                    <a:gd name="connsiteX34" fmla="*/ 248234 w 450560"/>
                    <a:gd name="connsiteY34" fmla="*/ 0 h 608697"/>
                    <a:gd name="connsiteX35" fmla="*/ 272241 w 450560"/>
                    <a:gd name="connsiteY35" fmla="*/ 23976 h 608697"/>
                    <a:gd name="connsiteX36" fmla="*/ 272241 w 450560"/>
                    <a:gd name="connsiteY36" fmla="*/ 135231 h 608697"/>
                    <a:gd name="connsiteX37" fmla="*/ 248234 w 450560"/>
                    <a:gd name="connsiteY37" fmla="*/ 159207 h 608697"/>
                    <a:gd name="connsiteX38" fmla="*/ 213884 w 450560"/>
                    <a:gd name="connsiteY38" fmla="*/ 159207 h 608697"/>
                    <a:gd name="connsiteX39" fmla="*/ 213884 w 450560"/>
                    <a:gd name="connsiteY39" fmla="*/ 222131 h 608697"/>
                    <a:gd name="connsiteX40" fmla="*/ 211037 w 450560"/>
                    <a:gd name="connsiteY40" fmla="*/ 226301 h 608697"/>
                    <a:gd name="connsiteX41" fmla="*/ 209424 w 450560"/>
                    <a:gd name="connsiteY41" fmla="*/ 226585 h 608697"/>
                    <a:gd name="connsiteX42" fmla="*/ 206103 w 450560"/>
                    <a:gd name="connsiteY42" fmla="*/ 225164 h 608697"/>
                    <a:gd name="connsiteX43" fmla="*/ 145467 w 450560"/>
                    <a:gd name="connsiteY43" fmla="*/ 159207 h 608697"/>
                    <a:gd name="connsiteX44" fmla="*/ 24102 w 450560"/>
                    <a:gd name="connsiteY44" fmla="*/ 159207 h 608697"/>
                    <a:gd name="connsiteX45" fmla="*/ 0 w 450560"/>
                    <a:gd name="connsiteY45" fmla="*/ 135231 h 608697"/>
                    <a:gd name="connsiteX46" fmla="*/ 0 w 450560"/>
                    <a:gd name="connsiteY46" fmla="*/ 23976 h 608697"/>
                    <a:gd name="connsiteX47" fmla="*/ 24102 w 450560"/>
                    <a:gd name="connsiteY47" fmla="*/ 0 h 608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50560" h="608697">
                      <a:moveTo>
                        <a:pt x="296340" y="539906"/>
                      </a:moveTo>
                      <a:cubicBezTo>
                        <a:pt x="283053" y="539906"/>
                        <a:pt x="272234" y="550614"/>
                        <a:pt x="272234" y="563974"/>
                      </a:cubicBezTo>
                      <a:cubicBezTo>
                        <a:pt x="272234" y="577239"/>
                        <a:pt x="283053" y="588041"/>
                        <a:pt x="296340" y="588041"/>
                      </a:cubicBezTo>
                      <a:cubicBezTo>
                        <a:pt x="309626" y="588041"/>
                        <a:pt x="320446" y="577239"/>
                        <a:pt x="320446" y="563974"/>
                      </a:cubicBezTo>
                      <a:cubicBezTo>
                        <a:pt x="320446" y="550614"/>
                        <a:pt x="309626" y="539906"/>
                        <a:pt x="296340" y="539906"/>
                      </a:cubicBezTo>
                      <a:close/>
                      <a:moveTo>
                        <a:pt x="313707" y="103378"/>
                      </a:moveTo>
                      <a:lnTo>
                        <a:pt x="406904" y="103378"/>
                      </a:lnTo>
                      <a:cubicBezTo>
                        <a:pt x="431010" y="103378"/>
                        <a:pt x="450560" y="122897"/>
                        <a:pt x="450560" y="146965"/>
                      </a:cubicBezTo>
                      <a:lnTo>
                        <a:pt x="450560" y="565111"/>
                      </a:lnTo>
                      <a:cubicBezTo>
                        <a:pt x="450560" y="589178"/>
                        <a:pt x="431010" y="608697"/>
                        <a:pt x="406904" y="608697"/>
                      </a:cubicBezTo>
                      <a:lnTo>
                        <a:pt x="185776" y="608697"/>
                      </a:lnTo>
                      <a:cubicBezTo>
                        <a:pt x="161670" y="608697"/>
                        <a:pt x="142119" y="589178"/>
                        <a:pt x="142119" y="565111"/>
                      </a:cubicBezTo>
                      <a:lnTo>
                        <a:pt x="142119" y="216798"/>
                      </a:lnTo>
                      <a:lnTo>
                        <a:pt x="175526" y="253183"/>
                      </a:lnTo>
                      <a:cubicBezTo>
                        <a:pt x="177993" y="255741"/>
                        <a:pt x="180746" y="258016"/>
                        <a:pt x="183593" y="259911"/>
                      </a:cubicBezTo>
                      <a:lnTo>
                        <a:pt x="183593" y="519724"/>
                      </a:lnTo>
                      <a:lnTo>
                        <a:pt x="409087" y="519724"/>
                      </a:lnTo>
                      <a:lnTo>
                        <a:pt x="409087" y="146965"/>
                      </a:lnTo>
                      <a:cubicBezTo>
                        <a:pt x="409087" y="145733"/>
                        <a:pt x="408043" y="144785"/>
                        <a:pt x="406904" y="144785"/>
                      </a:cubicBezTo>
                      <a:lnTo>
                        <a:pt x="312853" y="144785"/>
                      </a:lnTo>
                      <a:cubicBezTo>
                        <a:pt x="313328" y="141659"/>
                        <a:pt x="313707" y="138437"/>
                        <a:pt x="313707" y="135215"/>
                      </a:cubicBezTo>
                      <a:close/>
                      <a:moveTo>
                        <a:pt x="48110" y="89364"/>
                      </a:moveTo>
                      <a:cubicBezTo>
                        <a:pt x="43270" y="89364"/>
                        <a:pt x="39380" y="93250"/>
                        <a:pt x="39380" y="98178"/>
                      </a:cubicBezTo>
                      <a:cubicBezTo>
                        <a:pt x="39380" y="103011"/>
                        <a:pt x="43270" y="106896"/>
                        <a:pt x="48110" y="106896"/>
                      </a:cubicBezTo>
                      <a:lnTo>
                        <a:pt x="158467" y="106896"/>
                      </a:lnTo>
                      <a:cubicBezTo>
                        <a:pt x="163307" y="106896"/>
                        <a:pt x="167292" y="103011"/>
                        <a:pt x="167292" y="98178"/>
                      </a:cubicBezTo>
                      <a:cubicBezTo>
                        <a:pt x="167292" y="93250"/>
                        <a:pt x="163307" y="89364"/>
                        <a:pt x="158467" y="89364"/>
                      </a:cubicBezTo>
                      <a:close/>
                      <a:moveTo>
                        <a:pt x="48110" y="50889"/>
                      </a:moveTo>
                      <a:cubicBezTo>
                        <a:pt x="43270" y="50889"/>
                        <a:pt x="39380" y="54870"/>
                        <a:pt x="39380" y="59703"/>
                      </a:cubicBezTo>
                      <a:cubicBezTo>
                        <a:pt x="39380" y="64536"/>
                        <a:pt x="43270" y="68421"/>
                        <a:pt x="48110" y="68421"/>
                      </a:cubicBezTo>
                      <a:lnTo>
                        <a:pt x="103811" y="68421"/>
                      </a:lnTo>
                      <a:cubicBezTo>
                        <a:pt x="108650" y="68421"/>
                        <a:pt x="112540" y="64536"/>
                        <a:pt x="112540" y="59703"/>
                      </a:cubicBezTo>
                      <a:cubicBezTo>
                        <a:pt x="112540" y="54870"/>
                        <a:pt x="108650" y="50889"/>
                        <a:pt x="103811" y="50889"/>
                      </a:cubicBezTo>
                      <a:close/>
                      <a:moveTo>
                        <a:pt x="24102" y="0"/>
                      </a:moveTo>
                      <a:lnTo>
                        <a:pt x="248234" y="0"/>
                      </a:lnTo>
                      <a:cubicBezTo>
                        <a:pt x="261519" y="0"/>
                        <a:pt x="272241" y="10709"/>
                        <a:pt x="272241" y="23976"/>
                      </a:cubicBezTo>
                      <a:lnTo>
                        <a:pt x="272241" y="135231"/>
                      </a:lnTo>
                      <a:cubicBezTo>
                        <a:pt x="272241" y="148498"/>
                        <a:pt x="261519" y="159207"/>
                        <a:pt x="248234" y="159207"/>
                      </a:cubicBezTo>
                      <a:lnTo>
                        <a:pt x="213884" y="159207"/>
                      </a:lnTo>
                      <a:lnTo>
                        <a:pt x="213884" y="222131"/>
                      </a:lnTo>
                      <a:cubicBezTo>
                        <a:pt x="213884" y="223932"/>
                        <a:pt x="212745" y="225638"/>
                        <a:pt x="211037" y="226301"/>
                      </a:cubicBezTo>
                      <a:cubicBezTo>
                        <a:pt x="210562" y="226490"/>
                        <a:pt x="209993" y="226585"/>
                        <a:pt x="209424" y="226585"/>
                      </a:cubicBezTo>
                      <a:cubicBezTo>
                        <a:pt x="208190" y="226585"/>
                        <a:pt x="206957" y="226111"/>
                        <a:pt x="206103" y="225164"/>
                      </a:cubicBezTo>
                      <a:lnTo>
                        <a:pt x="145467" y="159207"/>
                      </a:lnTo>
                      <a:lnTo>
                        <a:pt x="24102" y="159207"/>
                      </a:lnTo>
                      <a:cubicBezTo>
                        <a:pt x="10818" y="159207"/>
                        <a:pt x="0" y="148498"/>
                        <a:pt x="0" y="135231"/>
                      </a:cubicBezTo>
                      <a:lnTo>
                        <a:pt x="0" y="23976"/>
                      </a:lnTo>
                      <a:cubicBezTo>
                        <a:pt x="0" y="10709"/>
                        <a:pt x="10818" y="0"/>
                        <a:pt x="24102" y="0"/>
                      </a:cubicBezTo>
                      <a:close/>
                    </a:path>
                  </a:pathLst>
                </a:custGeom>
                <a:solidFill>
                  <a:schemeClr val="accent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00">
                    <a:solidFill>
                      <a:prstClr val="black"/>
                    </a:solidFill>
                    <a:latin typeface="微软雅黑" panose="020B0503020204020204" pitchFamily="34" charset="-122"/>
                    <a:ea typeface="微软雅黑" panose="020B0503020204020204" pitchFamily="34" charset="-122"/>
                  </a:endParaRPr>
                </a:p>
              </p:txBody>
            </p:sp>
            <p:sp>
              <p:nvSpPr>
                <p:cNvPr id="42" name="group_126413"/>
                <p:cNvSpPr>
                  <a:spLocks noChangeAspect="1"/>
                </p:cNvSpPr>
                <p:nvPr/>
              </p:nvSpPr>
              <p:spPr bwMode="auto">
                <a:xfrm>
                  <a:off x="8123003" y="4014708"/>
                  <a:ext cx="609685" cy="363806"/>
                </a:xfrm>
                <a:custGeom>
                  <a:avLst/>
                  <a:gdLst>
                    <a:gd name="connsiteX0" fmla="*/ 304490 w 608979"/>
                    <a:gd name="connsiteY0" fmla="*/ 195651 h 363385"/>
                    <a:gd name="connsiteX1" fmla="*/ 304583 w 608979"/>
                    <a:gd name="connsiteY1" fmla="*/ 195651 h 363385"/>
                    <a:gd name="connsiteX2" fmla="*/ 304770 w 608979"/>
                    <a:gd name="connsiteY2" fmla="*/ 195651 h 363385"/>
                    <a:gd name="connsiteX3" fmla="*/ 312252 w 608979"/>
                    <a:gd name="connsiteY3" fmla="*/ 237304 h 363385"/>
                    <a:gd name="connsiteX4" fmla="*/ 328430 w 608979"/>
                    <a:gd name="connsiteY4" fmla="*/ 283254 h 363385"/>
                    <a:gd name="connsiteX5" fmla="*/ 356111 w 608979"/>
                    <a:gd name="connsiteY5" fmla="*/ 195744 h 363385"/>
                    <a:gd name="connsiteX6" fmla="*/ 422040 w 608979"/>
                    <a:gd name="connsiteY6" fmla="*/ 232261 h 363385"/>
                    <a:gd name="connsiteX7" fmla="*/ 430830 w 608979"/>
                    <a:gd name="connsiteY7" fmla="*/ 238425 h 363385"/>
                    <a:gd name="connsiteX8" fmla="*/ 450001 w 608979"/>
                    <a:gd name="connsiteY8" fmla="*/ 228619 h 363385"/>
                    <a:gd name="connsiteX9" fmla="*/ 472352 w 608979"/>
                    <a:gd name="connsiteY9" fmla="*/ 299131 h 363385"/>
                    <a:gd name="connsiteX10" fmla="*/ 485257 w 608979"/>
                    <a:gd name="connsiteY10" fmla="*/ 262240 h 363385"/>
                    <a:gd name="connsiteX11" fmla="*/ 491242 w 608979"/>
                    <a:gd name="connsiteY11" fmla="*/ 228712 h 363385"/>
                    <a:gd name="connsiteX12" fmla="*/ 491429 w 608979"/>
                    <a:gd name="connsiteY12" fmla="*/ 228712 h 363385"/>
                    <a:gd name="connsiteX13" fmla="*/ 491523 w 608979"/>
                    <a:gd name="connsiteY13" fmla="*/ 228712 h 363385"/>
                    <a:gd name="connsiteX14" fmla="*/ 497508 w 608979"/>
                    <a:gd name="connsiteY14" fmla="*/ 262240 h 363385"/>
                    <a:gd name="connsiteX15" fmla="*/ 510506 w 608979"/>
                    <a:gd name="connsiteY15" fmla="*/ 299224 h 363385"/>
                    <a:gd name="connsiteX16" fmla="*/ 532763 w 608979"/>
                    <a:gd name="connsiteY16" fmla="*/ 228712 h 363385"/>
                    <a:gd name="connsiteX17" fmla="*/ 585881 w 608979"/>
                    <a:gd name="connsiteY17" fmla="*/ 258038 h 363385"/>
                    <a:gd name="connsiteX18" fmla="*/ 608886 w 608979"/>
                    <a:gd name="connsiteY18" fmla="*/ 301092 h 363385"/>
                    <a:gd name="connsiteX19" fmla="*/ 608979 w 608979"/>
                    <a:gd name="connsiteY19" fmla="*/ 363385 h 363385"/>
                    <a:gd name="connsiteX20" fmla="*/ 491242 w 608979"/>
                    <a:gd name="connsiteY20" fmla="*/ 363385 h 363385"/>
                    <a:gd name="connsiteX21" fmla="*/ 450469 w 608979"/>
                    <a:gd name="connsiteY21" fmla="*/ 363385 h 363385"/>
                    <a:gd name="connsiteX22" fmla="*/ 373785 w 608979"/>
                    <a:gd name="connsiteY22" fmla="*/ 363385 h 363385"/>
                    <a:gd name="connsiteX23" fmla="*/ 304209 w 608979"/>
                    <a:gd name="connsiteY23" fmla="*/ 363385 h 363385"/>
                    <a:gd name="connsiteX24" fmla="*/ 234633 w 608979"/>
                    <a:gd name="connsiteY24" fmla="*/ 363385 h 363385"/>
                    <a:gd name="connsiteX25" fmla="*/ 158230 w 608979"/>
                    <a:gd name="connsiteY25" fmla="*/ 363385 h 363385"/>
                    <a:gd name="connsiteX26" fmla="*/ 117176 w 608979"/>
                    <a:gd name="connsiteY26" fmla="*/ 363385 h 363385"/>
                    <a:gd name="connsiteX27" fmla="*/ 0 w 608979"/>
                    <a:gd name="connsiteY27" fmla="*/ 363385 h 363385"/>
                    <a:gd name="connsiteX28" fmla="*/ 0 w 608979"/>
                    <a:gd name="connsiteY28" fmla="*/ 300998 h 363385"/>
                    <a:gd name="connsiteX29" fmla="*/ 22911 w 608979"/>
                    <a:gd name="connsiteY29" fmla="*/ 257851 h 363385"/>
                    <a:gd name="connsiteX30" fmla="*/ 76029 w 608979"/>
                    <a:gd name="connsiteY30" fmla="*/ 228619 h 363385"/>
                    <a:gd name="connsiteX31" fmla="*/ 98380 w 608979"/>
                    <a:gd name="connsiteY31" fmla="*/ 299131 h 363385"/>
                    <a:gd name="connsiteX32" fmla="*/ 111378 w 608979"/>
                    <a:gd name="connsiteY32" fmla="*/ 262240 h 363385"/>
                    <a:gd name="connsiteX33" fmla="*/ 117363 w 608979"/>
                    <a:gd name="connsiteY33" fmla="*/ 228712 h 363385"/>
                    <a:gd name="connsiteX34" fmla="*/ 117457 w 608979"/>
                    <a:gd name="connsiteY34" fmla="*/ 228712 h 363385"/>
                    <a:gd name="connsiteX35" fmla="*/ 117550 w 608979"/>
                    <a:gd name="connsiteY35" fmla="*/ 228712 h 363385"/>
                    <a:gd name="connsiteX36" fmla="*/ 123535 w 608979"/>
                    <a:gd name="connsiteY36" fmla="*/ 262240 h 363385"/>
                    <a:gd name="connsiteX37" fmla="*/ 136534 w 608979"/>
                    <a:gd name="connsiteY37" fmla="*/ 299131 h 363385"/>
                    <a:gd name="connsiteX38" fmla="*/ 158885 w 608979"/>
                    <a:gd name="connsiteY38" fmla="*/ 228619 h 363385"/>
                    <a:gd name="connsiteX39" fmla="*/ 178336 w 608979"/>
                    <a:gd name="connsiteY39" fmla="*/ 238612 h 363385"/>
                    <a:gd name="connsiteX40" fmla="*/ 187127 w 608979"/>
                    <a:gd name="connsiteY40" fmla="*/ 232261 h 363385"/>
                    <a:gd name="connsiteX41" fmla="*/ 253149 w 608979"/>
                    <a:gd name="connsiteY41" fmla="*/ 195744 h 363385"/>
                    <a:gd name="connsiteX42" fmla="*/ 280830 w 608979"/>
                    <a:gd name="connsiteY42" fmla="*/ 283254 h 363385"/>
                    <a:gd name="connsiteX43" fmla="*/ 297008 w 608979"/>
                    <a:gd name="connsiteY43" fmla="*/ 237304 h 363385"/>
                    <a:gd name="connsiteX44" fmla="*/ 304490 w 608979"/>
                    <a:gd name="connsiteY44" fmla="*/ 195651 h 363385"/>
                    <a:gd name="connsiteX45" fmla="*/ 491441 w 608979"/>
                    <a:gd name="connsiteY45" fmla="*/ 71099 h 363385"/>
                    <a:gd name="connsiteX46" fmla="*/ 546818 w 608979"/>
                    <a:gd name="connsiteY46" fmla="*/ 127774 h 363385"/>
                    <a:gd name="connsiteX47" fmla="*/ 491815 w 608979"/>
                    <a:gd name="connsiteY47" fmla="*/ 214140 h 363385"/>
                    <a:gd name="connsiteX48" fmla="*/ 491441 w 608979"/>
                    <a:gd name="connsiteY48" fmla="*/ 214140 h 363385"/>
                    <a:gd name="connsiteX49" fmla="*/ 491067 w 608979"/>
                    <a:gd name="connsiteY49" fmla="*/ 214140 h 363385"/>
                    <a:gd name="connsiteX50" fmla="*/ 436064 w 608979"/>
                    <a:gd name="connsiteY50" fmla="*/ 127774 h 363385"/>
                    <a:gd name="connsiteX51" fmla="*/ 491441 w 608979"/>
                    <a:gd name="connsiteY51" fmla="*/ 71099 h 363385"/>
                    <a:gd name="connsiteX52" fmla="*/ 117056 w 608979"/>
                    <a:gd name="connsiteY52" fmla="*/ 71099 h 363385"/>
                    <a:gd name="connsiteX53" fmla="*/ 172424 w 608979"/>
                    <a:gd name="connsiteY53" fmla="*/ 127774 h 363385"/>
                    <a:gd name="connsiteX54" fmla="*/ 117431 w 608979"/>
                    <a:gd name="connsiteY54" fmla="*/ 214140 h 363385"/>
                    <a:gd name="connsiteX55" fmla="*/ 117056 w 608979"/>
                    <a:gd name="connsiteY55" fmla="*/ 214140 h 363385"/>
                    <a:gd name="connsiteX56" fmla="*/ 116682 w 608979"/>
                    <a:gd name="connsiteY56" fmla="*/ 214140 h 363385"/>
                    <a:gd name="connsiteX57" fmla="*/ 61689 w 608979"/>
                    <a:gd name="connsiteY57" fmla="*/ 127774 h 363385"/>
                    <a:gd name="connsiteX58" fmla="*/ 117056 w 608979"/>
                    <a:gd name="connsiteY58" fmla="*/ 71099 h 363385"/>
                    <a:gd name="connsiteX59" fmla="*/ 304490 w 608979"/>
                    <a:gd name="connsiteY59" fmla="*/ 38 h 363385"/>
                    <a:gd name="connsiteX60" fmla="*/ 373335 w 608979"/>
                    <a:gd name="connsiteY60" fmla="*/ 70367 h 363385"/>
                    <a:gd name="connsiteX61" fmla="*/ 304957 w 608979"/>
                    <a:gd name="connsiteY61" fmla="*/ 177869 h 363385"/>
                    <a:gd name="connsiteX62" fmla="*/ 304490 w 608979"/>
                    <a:gd name="connsiteY62" fmla="*/ 177869 h 363385"/>
                    <a:gd name="connsiteX63" fmla="*/ 304022 w 608979"/>
                    <a:gd name="connsiteY63" fmla="*/ 177869 h 363385"/>
                    <a:gd name="connsiteX64" fmla="*/ 235644 w 608979"/>
                    <a:gd name="connsiteY64" fmla="*/ 70367 h 363385"/>
                    <a:gd name="connsiteX65" fmla="*/ 304490 w 608979"/>
                    <a:gd name="connsiteY65" fmla="*/ 38 h 3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8979" h="363385">
                      <a:moveTo>
                        <a:pt x="304490" y="195651"/>
                      </a:moveTo>
                      <a:lnTo>
                        <a:pt x="304583" y="195651"/>
                      </a:lnTo>
                      <a:lnTo>
                        <a:pt x="304770" y="195651"/>
                      </a:lnTo>
                      <a:cubicBezTo>
                        <a:pt x="310194" y="195744"/>
                        <a:pt x="340681" y="197706"/>
                        <a:pt x="312252" y="237304"/>
                      </a:cubicBezTo>
                      <a:lnTo>
                        <a:pt x="328430" y="283254"/>
                      </a:lnTo>
                      <a:lnTo>
                        <a:pt x="356111" y="195744"/>
                      </a:lnTo>
                      <a:cubicBezTo>
                        <a:pt x="356111" y="195744"/>
                        <a:pt x="390899" y="212649"/>
                        <a:pt x="422040" y="232261"/>
                      </a:cubicBezTo>
                      <a:cubicBezTo>
                        <a:pt x="425313" y="234222"/>
                        <a:pt x="428212" y="236370"/>
                        <a:pt x="430830" y="238425"/>
                      </a:cubicBezTo>
                      <a:cubicBezTo>
                        <a:pt x="442052" y="232448"/>
                        <a:pt x="450001" y="228619"/>
                        <a:pt x="450001" y="228619"/>
                      </a:cubicBezTo>
                      <a:lnTo>
                        <a:pt x="472352" y="299131"/>
                      </a:lnTo>
                      <a:lnTo>
                        <a:pt x="485257" y="262240"/>
                      </a:lnTo>
                      <a:cubicBezTo>
                        <a:pt x="462439" y="230393"/>
                        <a:pt x="486940" y="228712"/>
                        <a:pt x="491242" y="228712"/>
                      </a:cubicBezTo>
                      <a:lnTo>
                        <a:pt x="491429" y="228712"/>
                      </a:lnTo>
                      <a:lnTo>
                        <a:pt x="491523" y="228712"/>
                      </a:lnTo>
                      <a:cubicBezTo>
                        <a:pt x="495918" y="228712"/>
                        <a:pt x="520326" y="230393"/>
                        <a:pt x="497508" y="262240"/>
                      </a:cubicBezTo>
                      <a:lnTo>
                        <a:pt x="510506" y="299224"/>
                      </a:lnTo>
                      <a:lnTo>
                        <a:pt x="532763" y="228712"/>
                      </a:lnTo>
                      <a:cubicBezTo>
                        <a:pt x="532763" y="228712"/>
                        <a:pt x="560818" y="242348"/>
                        <a:pt x="585881" y="258038"/>
                      </a:cubicBezTo>
                      <a:cubicBezTo>
                        <a:pt x="604771" y="269805"/>
                        <a:pt x="608325" y="282693"/>
                        <a:pt x="608886" y="301092"/>
                      </a:cubicBezTo>
                      <a:lnTo>
                        <a:pt x="608979" y="363385"/>
                      </a:lnTo>
                      <a:lnTo>
                        <a:pt x="491242" y="363385"/>
                      </a:lnTo>
                      <a:lnTo>
                        <a:pt x="450469" y="363385"/>
                      </a:lnTo>
                      <a:lnTo>
                        <a:pt x="373785" y="363385"/>
                      </a:lnTo>
                      <a:lnTo>
                        <a:pt x="304209" y="363385"/>
                      </a:lnTo>
                      <a:lnTo>
                        <a:pt x="234633" y="363385"/>
                      </a:lnTo>
                      <a:lnTo>
                        <a:pt x="158230" y="363385"/>
                      </a:lnTo>
                      <a:lnTo>
                        <a:pt x="117176" y="363385"/>
                      </a:lnTo>
                      <a:lnTo>
                        <a:pt x="0" y="363385"/>
                      </a:lnTo>
                      <a:lnTo>
                        <a:pt x="0" y="300998"/>
                      </a:lnTo>
                      <a:cubicBezTo>
                        <a:pt x="467" y="282507"/>
                        <a:pt x="4021" y="269712"/>
                        <a:pt x="22911" y="257851"/>
                      </a:cubicBezTo>
                      <a:cubicBezTo>
                        <a:pt x="47974" y="242161"/>
                        <a:pt x="76029" y="228619"/>
                        <a:pt x="76029" y="228619"/>
                      </a:cubicBezTo>
                      <a:lnTo>
                        <a:pt x="98380" y="299131"/>
                      </a:lnTo>
                      <a:lnTo>
                        <a:pt x="111378" y="262240"/>
                      </a:lnTo>
                      <a:cubicBezTo>
                        <a:pt x="88560" y="230393"/>
                        <a:pt x="112968" y="228712"/>
                        <a:pt x="117363" y="228712"/>
                      </a:cubicBezTo>
                      <a:lnTo>
                        <a:pt x="117457" y="228712"/>
                      </a:lnTo>
                      <a:lnTo>
                        <a:pt x="117550" y="228712"/>
                      </a:lnTo>
                      <a:cubicBezTo>
                        <a:pt x="121946" y="228712"/>
                        <a:pt x="146353" y="230393"/>
                        <a:pt x="123535" y="262240"/>
                      </a:cubicBezTo>
                      <a:lnTo>
                        <a:pt x="136534" y="299131"/>
                      </a:lnTo>
                      <a:lnTo>
                        <a:pt x="158885" y="228619"/>
                      </a:lnTo>
                      <a:cubicBezTo>
                        <a:pt x="158885" y="228619"/>
                        <a:pt x="166927" y="232448"/>
                        <a:pt x="178336" y="238612"/>
                      </a:cubicBezTo>
                      <a:cubicBezTo>
                        <a:pt x="180955" y="236464"/>
                        <a:pt x="183760" y="234316"/>
                        <a:pt x="187127" y="232261"/>
                      </a:cubicBezTo>
                      <a:cubicBezTo>
                        <a:pt x="218361" y="212649"/>
                        <a:pt x="253149" y="195744"/>
                        <a:pt x="253149" y="195744"/>
                      </a:cubicBezTo>
                      <a:lnTo>
                        <a:pt x="280830" y="283254"/>
                      </a:lnTo>
                      <a:lnTo>
                        <a:pt x="297008" y="237304"/>
                      </a:lnTo>
                      <a:cubicBezTo>
                        <a:pt x="268579" y="197612"/>
                        <a:pt x="298972" y="195651"/>
                        <a:pt x="304490" y="195651"/>
                      </a:cubicBezTo>
                      <a:close/>
                      <a:moveTo>
                        <a:pt x="491441" y="71099"/>
                      </a:moveTo>
                      <a:cubicBezTo>
                        <a:pt x="496118" y="71006"/>
                        <a:pt x="544199" y="70539"/>
                        <a:pt x="546818" y="127774"/>
                      </a:cubicBezTo>
                      <a:cubicBezTo>
                        <a:pt x="546818" y="127774"/>
                        <a:pt x="555985" y="213580"/>
                        <a:pt x="491815" y="214140"/>
                      </a:cubicBezTo>
                      <a:lnTo>
                        <a:pt x="491441" y="214140"/>
                      </a:lnTo>
                      <a:lnTo>
                        <a:pt x="491067" y="214140"/>
                      </a:lnTo>
                      <a:cubicBezTo>
                        <a:pt x="426709" y="213580"/>
                        <a:pt x="436064" y="127867"/>
                        <a:pt x="436064" y="127774"/>
                      </a:cubicBezTo>
                      <a:cubicBezTo>
                        <a:pt x="438683" y="70539"/>
                        <a:pt x="486670" y="70913"/>
                        <a:pt x="491441" y="71099"/>
                      </a:cubicBezTo>
                      <a:close/>
                      <a:moveTo>
                        <a:pt x="117056" y="71099"/>
                      </a:moveTo>
                      <a:cubicBezTo>
                        <a:pt x="121826" y="71006"/>
                        <a:pt x="169805" y="70539"/>
                        <a:pt x="172424" y="127774"/>
                      </a:cubicBezTo>
                      <a:cubicBezTo>
                        <a:pt x="172424" y="127774"/>
                        <a:pt x="181776" y="213580"/>
                        <a:pt x="117431" y="214140"/>
                      </a:cubicBezTo>
                      <a:lnTo>
                        <a:pt x="117056" y="214140"/>
                      </a:lnTo>
                      <a:lnTo>
                        <a:pt x="116682" y="214140"/>
                      </a:lnTo>
                      <a:cubicBezTo>
                        <a:pt x="52430" y="213580"/>
                        <a:pt x="61689" y="127867"/>
                        <a:pt x="61689" y="127774"/>
                      </a:cubicBezTo>
                      <a:cubicBezTo>
                        <a:pt x="64308" y="70539"/>
                        <a:pt x="112287" y="70913"/>
                        <a:pt x="117056" y="71099"/>
                      </a:cubicBezTo>
                      <a:close/>
                      <a:moveTo>
                        <a:pt x="304490" y="38"/>
                      </a:moveTo>
                      <a:cubicBezTo>
                        <a:pt x="310383" y="-243"/>
                        <a:pt x="370061" y="-803"/>
                        <a:pt x="373335" y="70367"/>
                      </a:cubicBezTo>
                      <a:cubicBezTo>
                        <a:pt x="373335" y="70367"/>
                        <a:pt x="384934" y="177028"/>
                        <a:pt x="304957" y="177869"/>
                      </a:cubicBezTo>
                      <a:lnTo>
                        <a:pt x="304490" y="177869"/>
                      </a:lnTo>
                      <a:lnTo>
                        <a:pt x="304022" y="177869"/>
                      </a:lnTo>
                      <a:cubicBezTo>
                        <a:pt x="224045" y="177122"/>
                        <a:pt x="235644" y="70554"/>
                        <a:pt x="235644" y="70367"/>
                      </a:cubicBezTo>
                      <a:cubicBezTo>
                        <a:pt x="239012" y="-803"/>
                        <a:pt x="298597" y="-243"/>
                        <a:pt x="304490" y="38"/>
                      </a:cubicBezTo>
                      <a:close/>
                    </a:path>
                  </a:pathLst>
                </a:custGeom>
                <a:solidFill>
                  <a:schemeClr val="accent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00">
                    <a:solidFill>
                      <a:srgbClr val="FF0000"/>
                    </a:solidFill>
                    <a:latin typeface="微软雅黑" panose="020B0503020204020204" pitchFamily="34" charset="-122"/>
                    <a:ea typeface="微软雅黑" panose="020B0503020204020204" pitchFamily="34" charset="-122"/>
                  </a:endParaRPr>
                </a:p>
              </p:txBody>
            </p:sp>
            <p:grpSp>
              <p:nvGrpSpPr>
                <p:cNvPr id="43" name="组合 42"/>
                <p:cNvGrpSpPr/>
                <p:nvPr/>
              </p:nvGrpSpPr>
              <p:grpSpPr>
                <a:xfrm>
                  <a:off x="4248791" y="3683436"/>
                  <a:ext cx="1785045" cy="1186676"/>
                  <a:chOff x="4196085" y="3683436"/>
                  <a:chExt cx="1785045" cy="1186676"/>
                </a:xfrm>
              </p:grpSpPr>
              <p:sp>
                <p:nvSpPr>
                  <p:cNvPr id="48" name="圆角矩形 47"/>
                  <p:cNvSpPr/>
                  <p:nvPr/>
                </p:nvSpPr>
                <p:spPr>
                  <a:xfrm>
                    <a:off x="4196085" y="3683436"/>
                    <a:ext cx="1785045" cy="1186676"/>
                  </a:xfrm>
                  <a:prstGeom prst="roundRect">
                    <a:avLst>
                      <a:gd name="adj" fmla="val 8926"/>
                    </a:avLst>
                  </a:prstGeom>
                  <a:solidFill>
                    <a:schemeClr val="bg1">
                      <a:lumMod val="95000"/>
                    </a:schemeClr>
                  </a:solidFill>
                  <a:ln w="19050">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34290" rIns="0" bIns="34290" numCol="1" spcCol="0" rtlCol="0" fromWordArt="0" anchor="t"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b="1" dirty="0">
                        <a:solidFill>
                          <a:srgbClr val="2980B9"/>
                        </a:solidFill>
                        <a:latin typeface="微软雅黑" panose="020B0503020204020204" pitchFamily="34" charset="-122"/>
                        <a:ea typeface="微软雅黑" panose="020B0503020204020204" pitchFamily="34" charset="-122"/>
                      </a:rPr>
                      <a:t>表</a:t>
                    </a:r>
                    <a:r>
                      <a:rPr lang="en-US" altLang="zh-CN" sz="1200" b="1" dirty="0">
                        <a:solidFill>
                          <a:srgbClr val="2980B9"/>
                        </a:solidFill>
                        <a:latin typeface="微软雅黑" panose="020B0503020204020204" pitchFamily="34" charset="-122"/>
                        <a:ea typeface="微软雅黑" panose="020B0503020204020204" pitchFamily="34" charset="-122"/>
                      </a:rPr>
                      <a:t>B</a:t>
                    </a:r>
                    <a:r>
                      <a:rPr lang="zh-CN" altLang="en-US" sz="1200" b="1" dirty="0">
                        <a:solidFill>
                          <a:srgbClr val="2980B9"/>
                        </a:solidFill>
                        <a:latin typeface="微软雅黑" panose="020B0503020204020204" pitchFamily="34" charset="-122"/>
                        <a:ea typeface="微软雅黑" panose="020B0503020204020204" pitchFamily="34" charset="-122"/>
                      </a:rPr>
                      <a:t>规则</a:t>
                    </a:r>
                  </a:p>
                </p:txBody>
              </p:sp>
              <p:sp>
                <p:nvSpPr>
                  <p:cNvPr id="49" name="圆角矩形 48"/>
                  <p:cNvSpPr/>
                  <p:nvPr/>
                </p:nvSpPr>
                <p:spPr>
                  <a:xfrm>
                    <a:off x="4265840" y="3953674"/>
                    <a:ext cx="723673" cy="234528"/>
                  </a:xfrm>
                  <a:prstGeom prst="roundRect">
                    <a:avLst>
                      <a:gd name="adj" fmla="val 16974"/>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34290" rIns="0" bIns="3429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prstClr val="black"/>
                        </a:solidFill>
                        <a:latin typeface="微软雅黑" panose="020B0503020204020204" pitchFamily="34" charset="-122"/>
                        <a:ea typeface="微软雅黑" panose="020B0503020204020204" pitchFamily="34" charset="-122"/>
                      </a:rPr>
                      <a:t>规则</a:t>
                    </a:r>
                    <a:r>
                      <a:rPr lang="en-US" altLang="zh-CN" sz="1200" dirty="0">
                        <a:solidFill>
                          <a:prstClr val="black"/>
                        </a:solidFill>
                        <a:latin typeface="微软雅黑" panose="020B0503020204020204" pitchFamily="34" charset="-122"/>
                        <a:ea typeface="微软雅黑" panose="020B0503020204020204" pitchFamily="34" charset="-122"/>
                      </a:rPr>
                      <a:t>1</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51" name="圆角矩形 50"/>
                  <p:cNvSpPr/>
                  <p:nvPr/>
                </p:nvSpPr>
                <p:spPr>
                  <a:xfrm>
                    <a:off x="4265759" y="4256961"/>
                    <a:ext cx="723673" cy="234528"/>
                  </a:xfrm>
                  <a:prstGeom prst="roundRect">
                    <a:avLst>
                      <a:gd name="adj" fmla="val 16974"/>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34290" rIns="0" bIns="3429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prstClr val="black"/>
                        </a:solidFill>
                        <a:latin typeface="微软雅黑" panose="020B0503020204020204" pitchFamily="34" charset="-122"/>
                        <a:ea typeface="微软雅黑" panose="020B0503020204020204" pitchFamily="34" charset="-122"/>
                      </a:rPr>
                      <a:t>规则</a:t>
                    </a:r>
                    <a:r>
                      <a:rPr lang="en-US" altLang="zh-CN" sz="1200" dirty="0">
                        <a:solidFill>
                          <a:prstClr val="black"/>
                        </a:solidFill>
                        <a:latin typeface="微软雅黑" panose="020B0503020204020204" pitchFamily="34" charset="-122"/>
                        <a:ea typeface="微软雅黑" panose="020B0503020204020204" pitchFamily="34" charset="-122"/>
                      </a:rPr>
                      <a:t>2</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52" name="圆角矩形 51"/>
                  <p:cNvSpPr/>
                  <p:nvPr/>
                </p:nvSpPr>
                <p:spPr>
                  <a:xfrm>
                    <a:off x="4265758" y="4548472"/>
                    <a:ext cx="723673" cy="234528"/>
                  </a:xfrm>
                  <a:prstGeom prst="roundRect">
                    <a:avLst>
                      <a:gd name="adj" fmla="val 16974"/>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34290" rIns="0" bIns="3429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prstClr val="black"/>
                        </a:solidFill>
                        <a:latin typeface="微软雅黑" panose="020B0503020204020204" pitchFamily="34" charset="-122"/>
                        <a:ea typeface="微软雅黑" panose="020B0503020204020204" pitchFamily="34" charset="-122"/>
                      </a:rPr>
                      <a:t>规则</a:t>
                    </a:r>
                    <a:r>
                      <a:rPr lang="en-US" altLang="zh-CN" sz="1200" dirty="0">
                        <a:solidFill>
                          <a:prstClr val="black"/>
                        </a:solidFill>
                        <a:latin typeface="微软雅黑" panose="020B0503020204020204" pitchFamily="34" charset="-122"/>
                        <a:ea typeface="微软雅黑" panose="020B0503020204020204" pitchFamily="34" charset="-122"/>
                      </a:rPr>
                      <a:t>…</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53" name="圆角矩形 52"/>
                  <p:cNvSpPr/>
                  <p:nvPr/>
                </p:nvSpPr>
                <p:spPr>
                  <a:xfrm>
                    <a:off x="5196162" y="3953272"/>
                    <a:ext cx="646979" cy="234000"/>
                  </a:xfrm>
                  <a:prstGeom prst="roundRect">
                    <a:avLst>
                      <a:gd name="adj" fmla="val 8926"/>
                    </a:avLst>
                  </a:prstGeom>
                  <a:solidFill>
                    <a:srgbClr val="00B050"/>
                  </a:solidFill>
                  <a:ln w="19050">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34290" rIns="0" bIns="34290" numCol="1" spcCol="0" rtlCol="0" fromWordArt="0" anchor="t"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prstClr val="white"/>
                        </a:solidFill>
                        <a:latin typeface="微软雅黑" panose="020B0503020204020204" pitchFamily="34" charset="-122"/>
                        <a:ea typeface="微软雅黑" panose="020B0503020204020204" pitchFamily="34" charset="-122"/>
                      </a:rPr>
                      <a:t>正常</a:t>
                    </a:r>
                  </a:p>
                </p:txBody>
              </p:sp>
              <p:sp>
                <p:nvSpPr>
                  <p:cNvPr id="54" name="圆角矩形 53"/>
                  <p:cNvSpPr/>
                  <p:nvPr/>
                </p:nvSpPr>
                <p:spPr>
                  <a:xfrm>
                    <a:off x="5196162" y="4261514"/>
                    <a:ext cx="646979" cy="234000"/>
                  </a:xfrm>
                  <a:prstGeom prst="roundRect">
                    <a:avLst>
                      <a:gd name="adj" fmla="val 8926"/>
                    </a:avLst>
                  </a:prstGeom>
                  <a:solidFill>
                    <a:srgbClr val="FF0000"/>
                  </a:solidFill>
                  <a:ln w="19050">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34290" rIns="0" bIns="34290" numCol="1" spcCol="0" rtlCol="0" fromWordArt="0" anchor="t"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prstClr val="white"/>
                        </a:solidFill>
                        <a:latin typeface="微软雅黑" panose="020B0503020204020204" pitchFamily="34" charset="-122"/>
                        <a:ea typeface="微软雅黑" panose="020B0503020204020204" pitchFamily="34" charset="-122"/>
                      </a:rPr>
                      <a:t>错误</a:t>
                    </a:r>
                  </a:p>
                </p:txBody>
              </p:sp>
              <p:sp>
                <p:nvSpPr>
                  <p:cNvPr id="55" name="圆角矩形 54"/>
                  <p:cNvSpPr/>
                  <p:nvPr/>
                </p:nvSpPr>
                <p:spPr>
                  <a:xfrm>
                    <a:off x="5196162" y="4549000"/>
                    <a:ext cx="646979" cy="234000"/>
                  </a:xfrm>
                  <a:prstGeom prst="roundRect">
                    <a:avLst>
                      <a:gd name="adj" fmla="val 8926"/>
                    </a:avLst>
                  </a:prstGeom>
                  <a:solidFill>
                    <a:schemeClr val="accent2"/>
                  </a:solidFill>
                  <a:ln w="19050">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34290" rIns="0" bIns="34290" numCol="1" spcCol="0" rtlCol="0" fromWordArt="0" anchor="t"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dirty="0">
                        <a:solidFill>
                          <a:prstClr val="white"/>
                        </a:solidFill>
                        <a:latin typeface="微软雅黑" panose="020B0503020204020204" pitchFamily="34" charset="-122"/>
                        <a:ea typeface="微软雅黑" panose="020B0503020204020204" pitchFamily="34" charset="-122"/>
                      </a:rPr>
                      <a:t>警告</a:t>
                    </a:r>
                  </a:p>
                </p:txBody>
              </p:sp>
              <p:cxnSp>
                <p:nvCxnSpPr>
                  <p:cNvPr id="56" name="直接箭头连接符 55"/>
                  <p:cNvCxnSpPr>
                    <a:cxnSpLocks/>
                    <a:stCxn id="49" idx="3"/>
                    <a:endCxn id="53" idx="1"/>
                  </p:cNvCxnSpPr>
                  <p:nvPr/>
                </p:nvCxnSpPr>
                <p:spPr>
                  <a:xfrm flipV="1">
                    <a:off x="4989513" y="4070272"/>
                    <a:ext cx="206649" cy="666"/>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cxnSpLocks/>
                    <a:stCxn id="51" idx="3"/>
                    <a:endCxn id="54" idx="1"/>
                  </p:cNvCxnSpPr>
                  <p:nvPr/>
                </p:nvCxnSpPr>
                <p:spPr>
                  <a:xfrm>
                    <a:off x="4989432" y="4374225"/>
                    <a:ext cx="206730" cy="4289"/>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cxnSpLocks/>
                    <a:stCxn id="52" idx="3"/>
                    <a:endCxn id="55" idx="1"/>
                  </p:cNvCxnSpPr>
                  <p:nvPr/>
                </p:nvCxnSpPr>
                <p:spPr>
                  <a:xfrm>
                    <a:off x="4989431" y="4665736"/>
                    <a:ext cx="206731" cy="264"/>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cxnSp>
              <p:nvCxnSpPr>
                <p:cNvPr id="44" name="直接箭头连接符 34"/>
                <p:cNvCxnSpPr>
                  <a:cxnSpLocks/>
                  <a:stCxn id="68" idx="2"/>
                  <a:endCxn id="48" idx="1"/>
                </p:cNvCxnSpPr>
                <p:nvPr/>
              </p:nvCxnSpPr>
              <p:spPr>
                <a:xfrm rot="16200000" flipH="1">
                  <a:off x="3329437" y="3357419"/>
                  <a:ext cx="635803" cy="1202906"/>
                </a:xfrm>
                <a:prstGeom prst="bentConnector2">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34"/>
                <p:cNvCxnSpPr>
                  <a:cxnSpLocks/>
                  <a:stCxn id="64" idx="3"/>
                </p:cNvCxnSpPr>
                <p:nvPr/>
              </p:nvCxnSpPr>
              <p:spPr>
                <a:xfrm>
                  <a:off x="5895847" y="2469504"/>
                  <a:ext cx="826212" cy="1811932"/>
                </a:xfrm>
                <a:prstGeom prst="bentConnector2">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34"/>
                <p:cNvCxnSpPr/>
                <p:nvPr/>
              </p:nvCxnSpPr>
              <p:spPr>
                <a:xfrm>
                  <a:off x="6033836" y="4270759"/>
                  <a:ext cx="2012105" cy="11137"/>
                </a:xfrm>
                <a:prstGeom prst="bentConnector3">
                  <a:avLst>
                    <a:gd name="adj1" fmla="val 43718"/>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black-closed-envelope_16297"/>
                <p:cNvSpPr>
                  <a:spLocks noChangeAspect="1"/>
                </p:cNvSpPr>
                <p:nvPr/>
              </p:nvSpPr>
              <p:spPr bwMode="auto">
                <a:xfrm>
                  <a:off x="6885566" y="4176594"/>
                  <a:ext cx="302495" cy="201921"/>
                </a:xfrm>
                <a:custGeom>
                  <a:avLst/>
                  <a:gdLst>
                    <a:gd name="connsiteX0" fmla="*/ 596670 w 607215"/>
                    <a:gd name="connsiteY0" fmla="*/ 16865 h 405328"/>
                    <a:gd name="connsiteX1" fmla="*/ 607215 w 607215"/>
                    <a:gd name="connsiteY1" fmla="*/ 45623 h 405328"/>
                    <a:gd name="connsiteX2" fmla="*/ 607215 w 607215"/>
                    <a:gd name="connsiteY2" fmla="*/ 356613 h 405328"/>
                    <a:gd name="connsiteX3" fmla="*/ 497513 w 607215"/>
                    <a:gd name="connsiteY3" fmla="*/ 216911 h 405328"/>
                    <a:gd name="connsiteX4" fmla="*/ 465720 w 607215"/>
                    <a:gd name="connsiteY4" fmla="*/ 241740 h 405328"/>
                    <a:gd name="connsiteX5" fmla="*/ 587698 w 607215"/>
                    <a:gd name="connsiteY5" fmla="*/ 396999 h 405328"/>
                    <a:gd name="connsiteX6" fmla="*/ 561572 w 607215"/>
                    <a:gd name="connsiteY6" fmla="*/ 405328 h 405328"/>
                    <a:gd name="connsiteX7" fmla="*/ 45643 w 607215"/>
                    <a:gd name="connsiteY7" fmla="*/ 405328 h 405328"/>
                    <a:gd name="connsiteX8" fmla="*/ 17628 w 607215"/>
                    <a:gd name="connsiteY8" fmla="*/ 395428 h 405328"/>
                    <a:gd name="connsiteX9" fmla="*/ 138189 w 607215"/>
                    <a:gd name="connsiteY9" fmla="*/ 241740 h 405328"/>
                    <a:gd name="connsiteX10" fmla="*/ 106554 w 607215"/>
                    <a:gd name="connsiteY10" fmla="*/ 217068 h 405328"/>
                    <a:gd name="connsiteX11" fmla="*/ 0 w 607215"/>
                    <a:gd name="connsiteY11" fmla="*/ 352527 h 405328"/>
                    <a:gd name="connsiteX12" fmla="*/ 0 w 607215"/>
                    <a:gd name="connsiteY12" fmla="*/ 45623 h 405328"/>
                    <a:gd name="connsiteX13" fmla="*/ 4407 w 607215"/>
                    <a:gd name="connsiteY13" fmla="*/ 26294 h 405328"/>
                    <a:gd name="connsiteX14" fmla="*/ 304237 w 607215"/>
                    <a:gd name="connsiteY14" fmla="*/ 347184 h 405328"/>
                    <a:gd name="connsiteX15" fmla="*/ 45676 w 607215"/>
                    <a:gd name="connsiteY15" fmla="*/ 0 h 405328"/>
                    <a:gd name="connsiteX16" fmla="*/ 557819 w 607215"/>
                    <a:gd name="connsiteY16" fmla="*/ 0 h 405328"/>
                    <a:gd name="connsiteX17" fmla="*/ 303479 w 607215"/>
                    <a:gd name="connsiteY17" fmla="*/ 287484 h 405328"/>
                    <a:gd name="connsiteX18" fmla="*/ 35918 w 607215"/>
                    <a:gd name="connsiteY18" fmla="*/ 1100 h 405328"/>
                    <a:gd name="connsiteX19" fmla="*/ 45676 w 607215"/>
                    <a:gd name="connsiteY19" fmla="*/ 0 h 405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7215" h="405328">
                      <a:moveTo>
                        <a:pt x="596670" y="16865"/>
                      </a:moveTo>
                      <a:cubicBezTo>
                        <a:pt x="603280" y="24722"/>
                        <a:pt x="607215" y="34623"/>
                        <a:pt x="607215" y="45623"/>
                      </a:cubicBezTo>
                      <a:lnTo>
                        <a:pt x="607215" y="356613"/>
                      </a:lnTo>
                      <a:lnTo>
                        <a:pt x="497513" y="216911"/>
                      </a:lnTo>
                      <a:lnTo>
                        <a:pt x="465720" y="241740"/>
                      </a:lnTo>
                      <a:lnTo>
                        <a:pt x="587698" y="396999"/>
                      </a:lnTo>
                      <a:cubicBezTo>
                        <a:pt x="580301" y="402185"/>
                        <a:pt x="571330" y="405328"/>
                        <a:pt x="561572" y="405328"/>
                      </a:cubicBezTo>
                      <a:lnTo>
                        <a:pt x="45643" y="405328"/>
                      </a:lnTo>
                      <a:cubicBezTo>
                        <a:pt x="34941" y="405328"/>
                        <a:pt x="25340" y="401400"/>
                        <a:pt x="17628" y="395428"/>
                      </a:cubicBezTo>
                      <a:lnTo>
                        <a:pt x="138189" y="241740"/>
                      </a:lnTo>
                      <a:lnTo>
                        <a:pt x="106554" y="217068"/>
                      </a:lnTo>
                      <a:lnTo>
                        <a:pt x="0" y="352527"/>
                      </a:lnTo>
                      <a:lnTo>
                        <a:pt x="0" y="45623"/>
                      </a:lnTo>
                      <a:cubicBezTo>
                        <a:pt x="0" y="38708"/>
                        <a:pt x="1574" y="32265"/>
                        <a:pt x="4407" y="26294"/>
                      </a:cubicBezTo>
                      <a:lnTo>
                        <a:pt x="304237" y="347184"/>
                      </a:lnTo>
                      <a:close/>
                      <a:moveTo>
                        <a:pt x="45676" y="0"/>
                      </a:moveTo>
                      <a:lnTo>
                        <a:pt x="557819" y="0"/>
                      </a:lnTo>
                      <a:lnTo>
                        <a:pt x="303479" y="287484"/>
                      </a:lnTo>
                      <a:lnTo>
                        <a:pt x="35918" y="1100"/>
                      </a:lnTo>
                      <a:cubicBezTo>
                        <a:pt x="39066" y="314"/>
                        <a:pt x="42371" y="0"/>
                        <a:pt x="45676" y="0"/>
                      </a:cubicBezTo>
                      <a:close/>
                    </a:path>
                  </a:pathLst>
                </a:custGeom>
                <a:solidFill>
                  <a:schemeClr val="accent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00">
                    <a:solidFill>
                      <a:prstClr val="black"/>
                    </a:solidFill>
                    <a:latin typeface="微软雅黑" panose="020B0503020204020204" pitchFamily="34" charset="-122"/>
                    <a:ea typeface="微软雅黑" panose="020B0503020204020204" pitchFamily="34" charset="-122"/>
                  </a:endParaRPr>
                </a:p>
              </p:txBody>
            </p:sp>
          </p:grpSp>
          <p:sp>
            <p:nvSpPr>
              <p:cNvPr id="21" name="Rectangle 38"/>
              <p:cNvSpPr/>
              <p:nvPr/>
            </p:nvSpPr>
            <p:spPr>
              <a:xfrm>
                <a:off x="519487" y="3215882"/>
                <a:ext cx="1806693" cy="1754326"/>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5900" lvl="1" indent="-215900" eaLnBrk="0" hangingPunct="0">
                  <a:lnSpc>
                    <a:spcPct val="150000"/>
                  </a:lnSpc>
                  <a:buClr>
                    <a:srgbClr val="2980B9"/>
                  </a:buClr>
                  <a:buSzPct val="100000"/>
                  <a:buFont typeface="Wingdings" panose="05000000000000000000" pitchFamily="2" charset="2"/>
                  <a:buChar char="l"/>
                  <a:defRPr/>
                </a:pPr>
                <a:r>
                  <a:rPr lang="zh-CN" altLang="en-US" sz="1200" dirty="0">
                    <a:solidFill>
                      <a:prstClr val="black"/>
                    </a:solidFill>
                    <a:latin typeface="微软雅黑" panose="020B0503020204020204" pitchFamily="34" charset="-122"/>
                    <a:ea typeface="微软雅黑" panose="020B0503020204020204" pitchFamily="34" charset="-122"/>
                  </a:rPr>
                  <a:t>支持定义预警任务，自动触发执行</a:t>
                </a:r>
                <a:endParaRPr lang="en-US" altLang="zh-CN" sz="1200" dirty="0">
                  <a:solidFill>
                    <a:prstClr val="black"/>
                  </a:solidFill>
                  <a:latin typeface="微软雅黑" panose="020B0503020204020204" pitchFamily="34" charset="-122"/>
                  <a:ea typeface="微软雅黑" panose="020B0503020204020204" pitchFamily="34" charset="-122"/>
                </a:endParaRPr>
              </a:p>
              <a:p>
                <a:pPr marL="215900" lvl="1" indent="-215900" eaLnBrk="0" hangingPunct="0">
                  <a:lnSpc>
                    <a:spcPct val="150000"/>
                  </a:lnSpc>
                  <a:buClr>
                    <a:srgbClr val="2980B9"/>
                  </a:buClr>
                  <a:buSzPct val="100000"/>
                  <a:buFont typeface="Wingdings" panose="05000000000000000000" pitchFamily="2" charset="2"/>
                  <a:buChar char="l"/>
                  <a:defRPr/>
                </a:pPr>
                <a:endParaRPr lang="en-US" altLang="zh-CN" sz="1200" dirty="0">
                  <a:solidFill>
                    <a:prstClr val="black"/>
                  </a:solidFill>
                  <a:latin typeface="微软雅黑" panose="020B0503020204020204" pitchFamily="34" charset="-122"/>
                  <a:ea typeface="微软雅黑" panose="020B0503020204020204" pitchFamily="34" charset="-122"/>
                </a:endParaRPr>
              </a:p>
              <a:p>
                <a:pPr marL="215900" lvl="1" indent="-215900" eaLnBrk="0" hangingPunct="0">
                  <a:lnSpc>
                    <a:spcPct val="150000"/>
                  </a:lnSpc>
                  <a:buClr>
                    <a:srgbClr val="2980B9"/>
                  </a:buClr>
                  <a:buSzPct val="100000"/>
                  <a:buFont typeface="Wingdings" panose="05000000000000000000" pitchFamily="2" charset="2"/>
                  <a:buChar char="l"/>
                  <a:defRPr/>
                </a:pPr>
                <a:r>
                  <a:rPr lang="zh-CN" altLang="en-US" sz="1200" dirty="0">
                    <a:solidFill>
                      <a:prstClr val="black"/>
                    </a:solidFill>
                    <a:latin typeface="微软雅黑" panose="020B0503020204020204" pitchFamily="34" charset="-122"/>
                    <a:ea typeface="微软雅黑" panose="020B0503020204020204" pitchFamily="34" charset="-122"/>
                  </a:rPr>
                  <a:t>一个任务支持多个节点，每个节点对于一张监控表</a:t>
                </a:r>
                <a:endParaRPr lang="en-US" altLang="zh-CN" sz="1200" dirty="0">
                  <a:solidFill>
                    <a:prstClr val="black"/>
                  </a:solidFill>
                  <a:latin typeface="微软雅黑" panose="020B0503020204020204" pitchFamily="34" charset="-122"/>
                  <a:ea typeface="微软雅黑" panose="020B0503020204020204" pitchFamily="34" charset="-122"/>
                </a:endParaRPr>
              </a:p>
            </p:txBody>
          </p:sp>
          <p:sp>
            <p:nvSpPr>
              <p:cNvPr id="24" name="Rectangle 38"/>
              <p:cNvSpPr/>
              <p:nvPr/>
            </p:nvSpPr>
            <p:spPr>
              <a:xfrm>
                <a:off x="10016267" y="1267423"/>
                <a:ext cx="1806693" cy="313932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lvl="1" indent="-228600" eaLnBrk="0" hangingPunct="0">
                  <a:lnSpc>
                    <a:spcPct val="150000"/>
                  </a:lnSpc>
                  <a:buClr>
                    <a:srgbClr val="2980B9"/>
                  </a:buClr>
                  <a:buSzPct val="100000"/>
                  <a:buFont typeface="+mj-ea"/>
                  <a:buAutoNum type="circleNumDbPlain"/>
                  <a:defRPr/>
                </a:pPr>
                <a:r>
                  <a:rPr lang="zh-CN" altLang="en-US" sz="1200" dirty="0">
                    <a:solidFill>
                      <a:prstClr val="black"/>
                    </a:solidFill>
                    <a:latin typeface="微软雅黑" panose="020B0503020204020204" pitchFamily="34" charset="-122"/>
                    <a:ea typeface="微软雅黑" panose="020B0503020204020204" pitchFamily="34" charset="-122"/>
                  </a:rPr>
                  <a:t>执行数据质量任务，同时校验多张表</a:t>
                </a:r>
                <a:endParaRPr lang="en-US" altLang="zh-CN" sz="1200" dirty="0">
                  <a:solidFill>
                    <a:prstClr val="black"/>
                  </a:solidFill>
                  <a:latin typeface="微软雅黑" panose="020B0503020204020204" pitchFamily="34" charset="-122"/>
                  <a:ea typeface="微软雅黑" panose="020B0503020204020204" pitchFamily="34" charset="-122"/>
                </a:endParaRPr>
              </a:p>
              <a:p>
                <a:pPr marL="228600" lvl="1" indent="-228600" eaLnBrk="0" hangingPunct="0">
                  <a:lnSpc>
                    <a:spcPct val="150000"/>
                  </a:lnSpc>
                  <a:buClr>
                    <a:srgbClr val="2980B9"/>
                  </a:buClr>
                  <a:buSzPct val="100000"/>
                  <a:buFont typeface="+mj-ea"/>
                  <a:buAutoNum type="circleNumDbPlain"/>
                  <a:defRPr/>
                </a:pPr>
                <a:r>
                  <a:rPr lang="zh-CN" altLang="en-US" sz="1200" dirty="0">
                    <a:solidFill>
                      <a:prstClr val="black"/>
                    </a:solidFill>
                    <a:latin typeface="微软雅黑" panose="020B0503020204020204" pitchFamily="34" charset="-122"/>
                    <a:ea typeface="微软雅黑" panose="020B0503020204020204" pitchFamily="34" charset="-122"/>
                  </a:rPr>
                  <a:t>检测完成生成质量报告</a:t>
                </a:r>
                <a:endParaRPr lang="en-US" altLang="zh-CN" sz="1200" dirty="0">
                  <a:solidFill>
                    <a:prstClr val="black"/>
                  </a:solidFill>
                  <a:latin typeface="微软雅黑" panose="020B0503020204020204" pitchFamily="34" charset="-122"/>
                  <a:ea typeface="微软雅黑" panose="020B0503020204020204" pitchFamily="34" charset="-122"/>
                </a:endParaRPr>
              </a:p>
              <a:p>
                <a:pPr marL="228600" lvl="1" indent="-228600" eaLnBrk="0" hangingPunct="0">
                  <a:lnSpc>
                    <a:spcPct val="150000"/>
                  </a:lnSpc>
                  <a:buClr>
                    <a:srgbClr val="2980B9"/>
                  </a:buClr>
                  <a:buSzPct val="100000"/>
                  <a:buFont typeface="+mj-ea"/>
                  <a:buAutoNum type="circleNumDbPlain"/>
                  <a:defRPr/>
                </a:pPr>
                <a:r>
                  <a:rPr lang="zh-CN" altLang="en-US" sz="1200" dirty="0">
                    <a:solidFill>
                      <a:prstClr val="black"/>
                    </a:solidFill>
                    <a:latin typeface="微软雅黑" panose="020B0503020204020204" pitchFamily="34" charset="-122"/>
                    <a:ea typeface="微软雅黑" panose="020B0503020204020204" pitchFamily="34" charset="-122"/>
                  </a:rPr>
                  <a:t>如果存在异常，根据告警配置发送告警通知。</a:t>
                </a:r>
                <a:endParaRPr lang="en-US" altLang="zh-CN" sz="1200" dirty="0">
                  <a:solidFill>
                    <a:prstClr val="black"/>
                  </a:solidFill>
                  <a:latin typeface="微软雅黑" panose="020B0503020204020204" pitchFamily="34" charset="-122"/>
                  <a:ea typeface="微软雅黑" panose="020B0503020204020204" pitchFamily="34" charset="-122"/>
                </a:endParaRPr>
              </a:p>
              <a:p>
                <a:pPr marL="228600" lvl="1" indent="-228600" eaLnBrk="0" hangingPunct="0">
                  <a:lnSpc>
                    <a:spcPct val="150000"/>
                  </a:lnSpc>
                  <a:buClr>
                    <a:srgbClr val="2980B9"/>
                  </a:buClr>
                  <a:buSzPct val="100000"/>
                  <a:buFont typeface="+mj-ea"/>
                  <a:buAutoNum type="circleNumDbPlain"/>
                  <a:defRPr/>
                </a:pPr>
                <a:r>
                  <a:rPr lang="zh-CN" altLang="en-US" sz="1200" dirty="0">
                    <a:solidFill>
                      <a:prstClr val="black"/>
                    </a:solidFill>
                    <a:latin typeface="微软雅黑" panose="020B0503020204020204" pitchFamily="34" charset="-122"/>
                    <a:ea typeface="微软雅黑" panose="020B0503020204020204" pitchFamily="34" charset="-122"/>
                  </a:rPr>
                  <a:t>如果规则中存在异常阻断，且校验未通过，则其他任务节点无需再执行</a:t>
                </a:r>
                <a:endParaRPr lang="en-US" altLang="zh-CN" sz="1200" dirty="0">
                  <a:solidFill>
                    <a:prstClr val="black"/>
                  </a:solidFill>
                  <a:latin typeface="微软雅黑" panose="020B0503020204020204" pitchFamily="34" charset="-122"/>
                  <a:ea typeface="微软雅黑" panose="020B0503020204020204" pitchFamily="34" charset="-122"/>
                </a:endParaRPr>
              </a:p>
            </p:txBody>
          </p:sp>
          <p:sp>
            <p:nvSpPr>
              <p:cNvPr id="25" name="圆角矩形 24"/>
              <p:cNvSpPr/>
              <p:nvPr/>
            </p:nvSpPr>
            <p:spPr>
              <a:xfrm>
                <a:off x="2544680" y="1636297"/>
                <a:ext cx="6003594" cy="3950413"/>
              </a:xfrm>
              <a:prstGeom prst="roundRect">
                <a:avLst>
                  <a:gd name="adj" fmla="val 1786"/>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34290" rIns="0" bIns="3429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200" dirty="0">
                  <a:solidFill>
                    <a:srgbClr val="2980B9"/>
                  </a:solidFill>
                  <a:latin typeface="微软雅黑" panose="020B0503020204020204" pitchFamily="34" charset="-122"/>
                  <a:ea typeface="微软雅黑" panose="020B0503020204020204" pitchFamily="34" charset="-122"/>
                </a:endParaRPr>
              </a:p>
            </p:txBody>
          </p:sp>
          <p:sp>
            <p:nvSpPr>
              <p:cNvPr id="29" name="下箭头 28"/>
              <p:cNvSpPr/>
              <p:nvPr/>
            </p:nvSpPr>
            <p:spPr>
              <a:xfrm>
                <a:off x="3237233" y="2820765"/>
                <a:ext cx="204781" cy="6323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grpSp>
        <p:sp>
          <p:nvSpPr>
            <p:cNvPr id="70" name="矩形 69"/>
            <p:cNvSpPr/>
            <p:nvPr/>
          </p:nvSpPr>
          <p:spPr>
            <a:xfrm>
              <a:off x="4529731" y="1510291"/>
              <a:ext cx="543739" cy="523220"/>
            </a:xfrm>
            <a:prstGeom prst="rect">
              <a:avLst/>
            </a:prstGeom>
          </p:spPr>
          <p:txBody>
            <a:bodyPr wrap="none">
              <a:spAutoFit/>
            </a:bodyPr>
            <a:lstStyle/>
            <a:p>
              <a:r>
                <a:rPr lang="zh-CN" altLang="en-US" sz="2800" dirty="0">
                  <a:solidFill>
                    <a:prstClr val="black"/>
                  </a:solidFill>
                  <a:latin typeface="微软雅黑" panose="020B0503020204020204" pitchFamily="34" charset="-122"/>
                  <a:ea typeface="微软雅黑" panose="020B0503020204020204" pitchFamily="34" charset="-122"/>
                </a:rPr>
                <a:t>❶</a:t>
              </a:r>
            </a:p>
          </p:txBody>
        </p:sp>
        <p:sp>
          <p:nvSpPr>
            <p:cNvPr id="71" name="矩形 70"/>
            <p:cNvSpPr/>
            <p:nvPr/>
          </p:nvSpPr>
          <p:spPr>
            <a:xfrm>
              <a:off x="7779650" y="1663276"/>
              <a:ext cx="543739" cy="523220"/>
            </a:xfrm>
            <a:prstGeom prst="rect">
              <a:avLst/>
            </a:prstGeom>
          </p:spPr>
          <p:txBody>
            <a:bodyPr wrap="none">
              <a:spAutoFit/>
            </a:bodyPr>
            <a:lstStyle/>
            <a:p>
              <a:r>
                <a:rPr lang="zh-CN" altLang="en-US" sz="2800" dirty="0">
                  <a:solidFill>
                    <a:prstClr val="black"/>
                  </a:solidFill>
                  <a:latin typeface="微软雅黑" panose="020B0503020204020204" pitchFamily="34" charset="-122"/>
                  <a:ea typeface="微软雅黑" panose="020B0503020204020204" pitchFamily="34" charset="-122"/>
                </a:rPr>
                <a:t>❷</a:t>
              </a:r>
            </a:p>
          </p:txBody>
        </p:sp>
        <p:sp>
          <p:nvSpPr>
            <p:cNvPr id="72" name="文本框 71">
              <a:extLst>
                <a:ext uri="{FF2B5EF4-FFF2-40B4-BE49-F238E27FC236}">
                  <a16:creationId xmlns:a16="http://schemas.microsoft.com/office/drawing/2014/main" xmlns="" id="{13051154-5015-B544-AC04-52F7F45B6045}"/>
                </a:ext>
              </a:extLst>
            </p:cNvPr>
            <p:cNvSpPr txBox="1"/>
            <p:nvPr/>
          </p:nvSpPr>
          <p:spPr>
            <a:xfrm>
              <a:off x="2470978" y="1358893"/>
              <a:ext cx="1236236" cy="369332"/>
            </a:xfrm>
            <a:prstGeom prst="rect">
              <a:avLst/>
            </a:prstGeom>
            <a:noFill/>
          </p:spPr>
          <p:txBody>
            <a:bodyPr wrap="none" rtlCol="0">
              <a:spAutoFit/>
            </a:bodyPr>
            <a:lstStyle/>
            <a:p>
              <a:r>
                <a:rPr kumimoji="1" lang="zh-CN" altLang="en-US" dirty="0">
                  <a:solidFill>
                    <a:prstClr val="black"/>
                  </a:solidFill>
                  <a:latin typeface="微软雅黑" panose="020B0503020204020204" pitchFamily="34" charset="-122"/>
                  <a:ea typeface="微软雅黑" panose="020B0503020204020204" pitchFamily="34" charset="-122"/>
                </a:rPr>
                <a:t>任务节点</a:t>
              </a:r>
              <a:r>
                <a:rPr kumimoji="1" lang="en-US" altLang="zh-CN" dirty="0">
                  <a:solidFill>
                    <a:prstClr val="black"/>
                  </a:solidFill>
                  <a:latin typeface="微软雅黑" panose="020B0503020204020204" pitchFamily="34" charset="-122"/>
                  <a:ea typeface="微软雅黑" panose="020B0503020204020204" pitchFamily="34" charset="-122"/>
                </a:rPr>
                <a:t>1</a:t>
              </a:r>
              <a:endParaRPr kumimoji="1" lang="zh-CN" altLang="en-US" dirty="0">
                <a:solidFill>
                  <a:prstClr val="black"/>
                </a:solidFill>
                <a:latin typeface="微软雅黑" panose="020B0503020204020204" pitchFamily="34" charset="-122"/>
                <a:ea typeface="微软雅黑" panose="020B0503020204020204" pitchFamily="34" charset="-122"/>
              </a:endParaRPr>
            </a:p>
          </p:txBody>
        </p:sp>
        <p:sp>
          <p:nvSpPr>
            <p:cNvPr id="73" name="文本框 72">
              <a:extLst>
                <a:ext uri="{FF2B5EF4-FFF2-40B4-BE49-F238E27FC236}">
                  <a16:creationId xmlns:a16="http://schemas.microsoft.com/office/drawing/2014/main" xmlns="" id="{9DA1C1BB-1643-CB48-8213-B739CB5543B4}"/>
                </a:ext>
              </a:extLst>
            </p:cNvPr>
            <p:cNvSpPr txBox="1"/>
            <p:nvPr/>
          </p:nvSpPr>
          <p:spPr>
            <a:xfrm>
              <a:off x="2538146" y="6284170"/>
              <a:ext cx="1236236" cy="369332"/>
            </a:xfrm>
            <a:prstGeom prst="rect">
              <a:avLst/>
            </a:prstGeom>
            <a:noFill/>
          </p:spPr>
          <p:txBody>
            <a:bodyPr wrap="square" rtlCol="0">
              <a:spAutoFit/>
            </a:bodyPr>
            <a:lstStyle/>
            <a:p>
              <a:r>
                <a:rPr kumimoji="1" lang="zh-CN" altLang="en-US" dirty="0">
                  <a:solidFill>
                    <a:prstClr val="black"/>
                  </a:solidFill>
                  <a:latin typeface="微软雅黑" panose="020B0503020204020204" pitchFamily="34" charset="-122"/>
                  <a:ea typeface="微软雅黑" panose="020B0503020204020204" pitchFamily="34" charset="-122"/>
                </a:rPr>
                <a:t>任务节点</a:t>
              </a:r>
              <a:r>
                <a:rPr kumimoji="1" lang="en-US" altLang="zh-CN" dirty="0">
                  <a:solidFill>
                    <a:prstClr val="black"/>
                  </a:solidFill>
                  <a:latin typeface="微软雅黑" panose="020B0503020204020204" pitchFamily="34" charset="-122"/>
                  <a:ea typeface="微软雅黑" panose="020B0503020204020204" pitchFamily="34" charset="-122"/>
                </a:rPr>
                <a:t>2</a:t>
              </a:r>
              <a:endParaRPr kumimoji="1" lang="zh-CN" altLang="en-US" dirty="0">
                <a:solidFill>
                  <a:prstClr val="black"/>
                </a:solidFill>
                <a:latin typeface="微软雅黑" panose="020B0503020204020204" pitchFamily="34" charset="-122"/>
                <a:ea typeface="微软雅黑" panose="020B0503020204020204" pitchFamily="34" charset="-122"/>
              </a:endParaRPr>
            </a:p>
          </p:txBody>
        </p:sp>
        <p:sp>
          <p:nvSpPr>
            <p:cNvPr id="74" name="圆角矩形 73">
              <a:extLst>
                <a:ext uri="{FF2B5EF4-FFF2-40B4-BE49-F238E27FC236}">
                  <a16:creationId xmlns:a16="http://schemas.microsoft.com/office/drawing/2014/main" xmlns="" id="{6290340F-BF62-4E4C-9E29-B7C60AC5612D}"/>
                </a:ext>
              </a:extLst>
            </p:cNvPr>
            <p:cNvSpPr/>
            <p:nvPr/>
          </p:nvSpPr>
          <p:spPr>
            <a:xfrm>
              <a:off x="2317352" y="6284170"/>
              <a:ext cx="1734516" cy="429145"/>
            </a:xfrm>
            <a:prstGeom prst="roundRect">
              <a:avLst>
                <a:gd name="adj" fmla="val 1786"/>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34290" rIns="0" bIns="3429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200" dirty="0">
                <a:solidFill>
                  <a:srgbClr val="2980B9"/>
                </a:solidFill>
                <a:latin typeface="微软雅黑" panose="020B0503020204020204" pitchFamily="34" charset="-122"/>
                <a:ea typeface="微软雅黑" panose="020B0503020204020204" pitchFamily="34" charset="-122"/>
              </a:endParaRPr>
            </a:p>
          </p:txBody>
        </p:sp>
        <p:cxnSp>
          <p:nvCxnSpPr>
            <p:cNvPr id="75" name="肘形连接符 74">
              <a:extLst>
                <a:ext uri="{FF2B5EF4-FFF2-40B4-BE49-F238E27FC236}">
                  <a16:creationId xmlns:a16="http://schemas.microsoft.com/office/drawing/2014/main" xmlns="" id="{846D476B-6F85-8940-AC32-03C3308D8974}"/>
                </a:ext>
              </a:extLst>
            </p:cNvPr>
            <p:cNvCxnSpPr>
              <a:cxnSpLocks/>
            </p:cNvCxnSpPr>
            <p:nvPr/>
          </p:nvCxnSpPr>
          <p:spPr>
            <a:xfrm rot="10800000" flipV="1">
              <a:off x="3184610" y="4317218"/>
              <a:ext cx="5457498" cy="1611271"/>
            </a:xfrm>
            <a:prstGeom prst="bentConnector3">
              <a:avLst>
                <a:gd name="adj1" fmla="val 116"/>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线箭头连接符 22">
              <a:extLst>
                <a:ext uri="{FF2B5EF4-FFF2-40B4-BE49-F238E27FC236}">
                  <a16:creationId xmlns:a16="http://schemas.microsoft.com/office/drawing/2014/main" xmlns="" id="{D296ABCA-E35C-6745-8E5B-4D5A0DF157DF}"/>
                </a:ext>
              </a:extLst>
            </p:cNvPr>
            <p:cNvCxnSpPr>
              <a:cxnSpLocks/>
              <a:endCxn id="74" idx="0"/>
            </p:cNvCxnSpPr>
            <p:nvPr/>
          </p:nvCxnSpPr>
          <p:spPr>
            <a:xfrm flipH="1">
              <a:off x="3184610" y="5225449"/>
              <a:ext cx="2264" cy="1058721"/>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文本框 76">
              <a:extLst>
                <a:ext uri="{FF2B5EF4-FFF2-40B4-BE49-F238E27FC236}">
                  <a16:creationId xmlns:a16="http://schemas.microsoft.com/office/drawing/2014/main" xmlns="" id="{E9F2A4F1-3835-7847-8550-9E9434C7E276}"/>
                </a:ext>
              </a:extLst>
            </p:cNvPr>
            <p:cNvSpPr txBox="1"/>
            <p:nvPr/>
          </p:nvSpPr>
          <p:spPr>
            <a:xfrm>
              <a:off x="3289264" y="5552332"/>
              <a:ext cx="1800493" cy="369332"/>
            </a:xfrm>
            <a:prstGeom prst="rect">
              <a:avLst/>
            </a:prstGeom>
            <a:noFill/>
          </p:spPr>
          <p:txBody>
            <a:bodyPr wrap="none" rtlCol="0">
              <a:spAutoFit/>
            </a:bodyPr>
            <a:lstStyle/>
            <a:p>
              <a:r>
                <a:rPr kumimoji="1" lang="zh-CN" altLang="en-US" dirty="0">
                  <a:solidFill>
                    <a:prstClr val="black"/>
                  </a:solidFill>
                  <a:latin typeface="微软雅黑" panose="020B0503020204020204" pitchFamily="34" charset="-122"/>
                  <a:ea typeface="微软雅黑" panose="020B0503020204020204" pitchFamily="34" charset="-122"/>
                </a:rPr>
                <a:t>阻塞下游节点？</a:t>
              </a:r>
            </a:p>
          </p:txBody>
        </p:sp>
        <p:sp>
          <p:nvSpPr>
            <p:cNvPr id="78" name="矩形 77">
              <a:extLst>
                <a:ext uri="{FF2B5EF4-FFF2-40B4-BE49-F238E27FC236}">
                  <a16:creationId xmlns:a16="http://schemas.microsoft.com/office/drawing/2014/main" xmlns="" id="{FD822EE5-6E51-DC4D-BEBA-5014E1945E14}"/>
                </a:ext>
              </a:extLst>
            </p:cNvPr>
            <p:cNvSpPr/>
            <p:nvPr/>
          </p:nvSpPr>
          <p:spPr>
            <a:xfrm>
              <a:off x="7769492" y="5420274"/>
              <a:ext cx="543739" cy="523220"/>
            </a:xfrm>
            <a:prstGeom prst="rect">
              <a:avLst/>
            </a:prstGeom>
          </p:spPr>
          <p:txBody>
            <a:bodyPr wrap="none">
              <a:spAutoFit/>
            </a:bodyPr>
            <a:lstStyle/>
            <a:p>
              <a:r>
                <a:rPr lang="zh-CN" altLang="en-US" sz="2800" dirty="0">
                  <a:solidFill>
                    <a:prstClr val="black"/>
                  </a:solidFill>
                  <a:latin typeface="微软雅黑" panose="020B0503020204020204" pitchFamily="34" charset="-122"/>
                  <a:ea typeface="微软雅黑" panose="020B0503020204020204" pitchFamily="34" charset="-122"/>
                </a:rPr>
                <a:t>❹</a:t>
              </a:r>
            </a:p>
          </p:txBody>
        </p:sp>
        <p:sp>
          <p:nvSpPr>
            <p:cNvPr id="79" name="矩形 78">
              <a:extLst>
                <a:ext uri="{FF2B5EF4-FFF2-40B4-BE49-F238E27FC236}">
                  <a16:creationId xmlns:a16="http://schemas.microsoft.com/office/drawing/2014/main" xmlns="" id="{0E548099-A917-4A4E-B116-4899AA32F8A0}"/>
                </a:ext>
              </a:extLst>
            </p:cNvPr>
            <p:cNvSpPr/>
            <p:nvPr/>
          </p:nvSpPr>
          <p:spPr>
            <a:xfrm>
              <a:off x="4439687" y="3780963"/>
              <a:ext cx="543739" cy="523220"/>
            </a:xfrm>
            <a:prstGeom prst="rect">
              <a:avLst/>
            </a:prstGeom>
          </p:spPr>
          <p:txBody>
            <a:bodyPr wrap="none">
              <a:spAutoFit/>
            </a:bodyPr>
            <a:lstStyle/>
            <a:p>
              <a:r>
                <a:rPr lang="zh-CN" altLang="en-US" sz="2800" dirty="0">
                  <a:solidFill>
                    <a:prstClr val="black"/>
                  </a:solidFill>
                  <a:latin typeface="微软雅黑" panose="020B0503020204020204" pitchFamily="34" charset="-122"/>
                  <a:ea typeface="微软雅黑" panose="020B0503020204020204" pitchFamily="34" charset="-122"/>
                </a:rPr>
                <a:t>❶</a:t>
              </a:r>
            </a:p>
          </p:txBody>
        </p:sp>
        <p:sp>
          <p:nvSpPr>
            <p:cNvPr id="80" name="矩形 79">
              <a:extLst>
                <a:ext uri="{FF2B5EF4-FFF2-40B4-BE49-F238E27FC236}">
                  <a16:creationId xmlns:a16="http://schemas.microsoft.com/office/drawing/2014/main" xmlns="" id="{46A37229-6D37-A14F-B181-762D103ADCFF}"/>
                </a:ext>
              </a:extLst>
            </p:cNvPr>
            <p:cNvSpPr/>
            <p:nvPr/>
          </p:nvSpPr>
          <p:spPr>
            <a:xfrm>
              <a:off x="9622984" y="3803047"/>
              <a:ext cx="543739" cy="523220"/>
            </a:xfrm>
            <a:prstGeom prst="rect">
              <a:avLst/>
            </a:prstGeom>
          </p:spPr>
          <p:txBody>
            <a:bodyPr wrap="none">
              <a:spAutoFit/>
            </a:bodyPr>
            <a:lstStyle/>
            <a:p>
              <a:r>
                <a:rPr lang="zh-CN" altLang="en-US" sz="2800" dirty="0">
                  <a:solidFill>
                    <a:prstClr val="black"/>
                  </a:solidFill>
                  <a:latin typeface="微软雅黑" panose="020B0503020204020204" pitchFamily="34" charset="-122"/>
                  <a:ea typeface="微软雅黑" panose="020B0503020204020204" pitchFamily="34" charset="-122"/>
                </a:rPr>
                <a:t>❸</a:t>
              </a:r>
            </a:p>
          </p:txBody>
        </p:sp>
        <p:sp>
          <p:nvSpPr>
            <p:cNvPr id="81" name="矩形 80">
              <a:extLst>
                <a:ext uri="{FF2B5EF4-FFF2-40B4-BE49-F238E27FC236}">
                  <a16:creationId xmlns:a16="http://schemas.microsoft.com/office/drawing/2014/main" xmlns="" id="{3AC1EF09-4368-5A43-94B1-791520ED2CD5}"/>
                </a:ext>
              </a:extLst>
            </p:cNvPr>
            <p:cNvSpPr/>
            <p:nvPr/>
          </p:nvSpPr>
          <p:spPr>
            <a:xfrm>
              <a:off x="7740788" y="3765382"/>
              <a:ext cx="543739" cy="523220"/>
            </a:xfrm>
            <a:prstGeom prst="rect">
              <a:avLst/>
            </a:prstGeom>
          </p:spPr>
          <p:txBody>
            <a:bodyPr wrap="none">
              <a:spAutoFit/>
            </a:bodyPr>
            <a:lstStyle/>
            <a:p>
              <a:r>
                <a:rPr lang="zh-CN" altLang="en-US" sz="2800" dirty="0">
                  <a:solidFill>
                    <a:prstClr val="black"/>
                  </a:solidFill>
                  <a:latin typeface="微软雅黑" panose="020B0503020204020204" pitchFamily="34" charset="-122"/>
                  <a:ea typeface="微软雅黑" panose="020B0503020204020204" pitchFamily="34" charset="-122"/>
                </a:rPr>
                <a:t>❷</a:t>
              </a:r>
            </a:p>
          </p:txBody>
        </p:sp>
      </p:grpSp>
      <p:sp>
        <p:nvSpPr>
          <p:cNvPr id="82" name="矩形 81"/>
          <p:cNvSpPr/>
          <p:nvPr/>
        </p:nvSpPr>
        <p:spPr>
          <a:xfrm>
            <a:off x="280074" y="923767"/>
            <a:ext cx="10616756" cy="369332"/>
          </a:xfrm>
          <a:prstGeom prst="rect">
            <a:avLst/>
          </a:prstGeom>
          <a:solidFill>
            <a:schemeClr val="bg1">
              <a:lumMod val="85000"/>
            </a:schemeClr>
          </a:solidFill>
        </p:spPr>
        <p:txBody>
          <a:bodyPr wrap="square">
            <a:spAutoFit/>
          </a:bodyPr>
          <a:lstStyle/>
          <a:p>
            <a:pPr marL="285750" indent="-285750">
              <a:buFont typeface="Wingdings" panose="05000000000000000000" pitchFamily="2" charset="2"/>
              <a:buChar char="n"/>
            </a:pPr>
            <a:r>
              <a:rPr kumimoji="1" lang="zh-CN" altLang="en-US" dirty="0" smtClean="0">
                <a:solidFill>
                  <a:prstClr val="black"/>
                </a:solidFill>
                <a:latin typeface="微软雅黑" panose="020B0503020204020204" pitchFamily="34" charset="-122"/>
                <a:ea typeface="微软雅黑" panose="020B0503020204020204" pitchFamily="34" charset="-122"/>
              </a:rPr>
              <a:t>数据质量检核贯穿整个数据生命周期全链路</a:t>
            </a:r>
            <a:endParaRPr kumimoji="1" lang="zh-CN" altLang="en-US"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265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数据治理实施</a:t>
            </a:r>
            <a:r>
              <a:rPr lang="en-US" altLang="zh-CN" dirty="0" smtClean="0"/>
              <a:t>-</a:t>
            </a:r>
            <a:r>
              <a:rPr lang="zh-CN" altLang="en-US" dirty="0" smtClean="0"/>
              <a:t>数据质量</a:t>
            </a:r>
            <a:r>
              <a:rPr lang="en-US" altLang="zh-CN" dirty="0" smtClean="0"/>
              <a:t>-</a:t>
            </a:r>
            <a:r>
              <a:rPr lang="zh-CN" altLang="en-US" dirty="0" smtClean="0"/>
              <a:t>基于数据标准进行数据质量规则配置</a:t>
            </a:r>
            <a:endParaRPr lang="zh-CN" altLang="en-US" dirty="0"/>
          </a:p>
        </p:txBody>
      </p:sp>
      <p:sp>
        <p:nvSpPr>
          <p:cNvPr id="16" name="形状">
            <a:extLst>
              <a:ext uri="{FF2B5EF4-FFF2-40B4-BE49-F238E27FC236}">
                <a16:creationId xmlns="" xmlns:a16="http://schemas.microsoft.com/office/drawing/2014/main" id="{9063264D-21B4-4C4A-86EC-5DB2578D1B60}"/>
              </a:ext>
            </a:extLst>
          </p:cNvPr>
          <p:cNvSpPr/>
          <p:nvPr/>
        </p:nvSpPr>
        <p:spPr>
          <a:xfrm>
            <a:off x="985279"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0070C0"/>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17" name="矩形 16">
            <a:extLst>
              <a:ext uri="{FF2B5EF4-FFF2-40B4-BE49-F238E27FC236}">
                <a16:creationId xmlns="" xmlns:a16="http://schemas.microsoft.com/office/drawing/2014/main" id="{2BB00073-7FAB-4513-9A69-C399EAA3BD84}"/>
              </a:ext>
            </a:extLst>
          </p:cNvPr>
          <p:cNvSpPr/>
          <p:nvPr/>
        </p:nvSpPr>
        <p:spPr>
          <a:xfrm>
            <a:off x="987934"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a:t>
            </a:r>
            <a:r>
              <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rPr>
              <a:t>质量</a:t>
            </a:r>
          </a:p>
        </p:txBody>
      </p:sp>
      <p:sp>
        <p:nvSpPr>
          <p:cNvPr id="18" name="形状">
            <a:extLst>
              <a:ext uri="{FF2B5EF4-FFF2-40B4-BE49-F238E27FC236}">
                <a16:creationId xmlns="" xmlns:a16="http://schemas.microsoft.com/office/drawing/2014/main" id="{DB559BD3-927A-4532-B577-7E4F23F25793}"/>
              </a:ext>
            </a:extLst>
          </p:cNvPr>
          <p:cNvSpPr/>
          <p:nvPr/>
        </p:nvSpPr>
        <p:spPr>
          <a:xfrm>
            <a:off x="1723477"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19" name="矩形 18">
            <a:extLst>
              <a:ext uri="{FF2B5EF4-FFF2-40B4-BE49-F238E27FC236}">
                <a16:creationId xmlns="" xmlns:a16="http://schemas.microsoft.com/office/drawing/2014/main" id="{C58AD7B2-324A-412A-8248-7EA5F47957B3}"/>
              </a:ext>
            </a:extLst>
          </p:cNvPr>
          <p:cNvSpPr/>
          <p:nvPr/>
        </p:nvSpPr>
        <p:spPr>
          <a:xfrm>
            <a:off x="1729798"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a:t>
            </a:r>
            <a:r>
              <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rPr>
              <a:t>安全</a:t>
            </a:r>
          </a:p>
        </p:txBody>
      </p:sp>
      <p:sp>
        <p:nvSpPr>
          <p:cNvPr id="22" name="形状">
            <a:extLst>
              <a:ext uri="{FF2B5EF4-FFF2-40B4-BE49-F238E27FC236}">
                <a16:creationId xmlns="" xmlns:a16="http://schemas.microsoft.com/office/drawing/2014/main" id="{D7A4CFFC-12E4-4DAB-AA7B-0CAE9BBB202B}"/>
              </a:ext>
            </a:extLst>
          </p:cNvPr>
          <p:cNvSpPr/>
          <p:nvPr/>
        </p:nvSpPr>
        <p:spPr>
          <a:xfrm>
            <a:off x="3232552"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23" name="矩形 22">
            <a:extLst>
              <a:ext uri="{FF2B5EF4-FFF2-40B4-BE49-F238E27FC236}">
                <a16:creationId xmlns="" xmlns:a16="http://schemas.microsoft.com/office/drawing/2014/main" id="{14D25363-9C9A-4EC2-AC2F-4F4A584CA13D}"/>
              </a:ext>
            </a:extLst>
          </p:cNvPr>
          <p:cNvSpPr/>
          <p:nvPr/>
        </p:nvSpPr>
        <p:spPr>
          <a:xfrm>
            <a:off x="3237861"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数据资产</a:t>
            </a:r>
            <a:endPar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26" name="形状">
            <a:extLst>
              <a:ext uri="{FF2B5EF4-FFF2-40B4-BE49-F238E27FC236}">
                <a16:creationId xmlns="" xmlns:a16="http://schemas.microsoft.com/office/drawing/2014/main" id="{42481AE8-1F2A-4105-9085-5BF9CE70179D}"/>
              </a:ext>
            </a:extLst>
          </p:cNvPr>
          <p:cNvSpPr/>
          <p:nvPr/>
        </p:nvSpPr>
        <p:spPr>
          <a:xfrm>
            <a:off x="247650" y="640882"/>
            <a:ext cx="809621" cy="265280"/>
          </a:xfrm>
          <a:custGeom>
            <a:avLst/>
            <a:gdLst/>
            <a:ahLst/>
            <a:cxnLst>
              <a:cxn ang="0">
                <a:pos x="wd2" y="hd2"/>
              </a:cxn>
              <a:cxn ang="5400000">
                <a:pos x="wd2" y="hd2"/>
              </a:cxn>
              <a:cxn ang="10800000">
                <a:pos x="wd2" y="hd2"/>
              </a:cxn>
              <a:cxn ang="16200000">
                <a:pos x="wd2" y="hd2"/>
              </a:cxn>
            </a:cxnLst>
            <a:rect l="0" t="0" r="r" b="b"/>
            <a:pathLst>
              <a:path w="21600" h="21600" extrusionOk="0">
                <a:moveTo>
                  <a:pt x="18972" y="21600"/>
                </a:moveTo>
                <a:lnTo>
                  <a:pt x="18972" y="21600"/>
                </a:lnTo>
                <a:lnTo>
                  <a:pt x="21600" y="10800"/>
                </a:lnTo>
                <a:lnTo>
                  <a:pt x="18972" y="0"/>
                </a:lnTo>
                <a:lnTo>
                  <a:pt x="18972" y="0"/>
                </a:lnTo>
                <a:lnTo>
                  <a:pt x="0" y="0"/>
                </a:lnTo>
                <a:lnTo>
                  <a:pt x="0" y="21600"/>
                </a:lnTo>
                <a:lnTo>
                  <a:pt x="18972" y="21600"/>
                </a:lnTo>
                <a:close/>
              </a:path>
            </a:pathLst>
          </a:custGeom>
          <a:solidFill>
            <a:schemeClr val="bg1">
              <a:lumMod val="65000"/>
            </a:schemeClr>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lang="zh-CN" altLang="en-US" sz="1200" kern="0" dirty="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27" name="标题文本一">
            <a:extLst>
              <a:ext uri="{FF2B5EF4-FFF2-40B4-BE49-F238E27FC236}">
                <a16:creationId xmlns="" xmlns:a16="http://schemas.microsoft.com/office/drawing/2014/main" id="{812576C3-12F6-4398-84A3-139F1B711592}"/>
              </a:ext>
            </a:extLst>
          </p:cNvPr>
          <p:cNvSpPr txBox="1"/>
          <p:nvPr/>
        </p:nvSpPr>
        <p:spPr>
          <a:xfrm>
            <a:off x="366738" y="513271"/>
            <a:ext cx="810728" cy="4231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defTabSz="457200">
              <a:lnSpc>
                <a:spcPts val="6600"/>
              </a:lnSpc>
              <a:defRPr sz="4000" b="0">
                <a:solidFill>
                  <a:srgbClr val="FEFDFF"/>
                </a:solidFill>
                <a:latin typeface="+mn-lt"/>
                <a:ea typeface="+mn-ea"/>
                <a:cs typeface="+mn-cs"/>
                <a:sym typeface="腾讯体 W7"/>
              </a:defRPr>
            </a:lvl1pPr>
          </a:lstStyle>
          <a:p>
            <a:pPr algn="ctr" defTabSz="228612">
              <a:lnSpc>
                <a:spcPts val="3301"/>
              </a:lnSpc>
              <a:defRPr/>
            </a:pPr>
            <a:endParaRPr sz="1200" dirty="0">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 xmlns:a16="http://schemas.microsoft.com/office/drawing/2014/main" id="{7B0CA4ED-C95C-4D38-B3AD-54225B7456AB}"/>
              </a:ext>
            </a:extLst>
          </p:cNvPr>
          <p:cNvSpPr/>
          <p:nvPr/>
        </p:nvSpPr>
        <p:spPr>
          <a:xfrm>
            <a:off x="252350"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数据标准</a:t>
            </a:r>
            <a:endPar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32" name="形状">
            <a:extLst>
              <a:ext uri="{FF2B5EF4-FFF2-40B4-BE49-F238E27FC236}">
                <a16:creationId xmlns="" xmlns:a16="http://schemas.microsoft.com/office/drawing/2014/main" id="{D7A4CFFC-12E4-4DAB-AA7B-0CAE9BBB202B}"/>
              </a:ext>
            </a:extLst>
          </p:cNvPr>
          <p:cNvSpPr/>
          <p:nvPr/>
        </p:nvSpPr>
        <p:spPr>
          <a:xfrm>
            <a:off x="2486105"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33" name="矩形 32">
            <a:extLst>
              <a:ext uri="{FF2B5EF4-FFF2-40B4-BE49-F238E27FC236}">
                <a16:creationId xmlns="" xmlns:a16="http://schemas.microsoft.com/office/drawing/2014/main" id="{14D25363-9C9A-4EC2-AC2F-4F4A584CA13D}"/>
              </a:ext>
            </a:extLst>
          </p:cNvPr>
          <p:cNvSpPr/>
          <p:nvPr/>
        </p:nvSpPr>
        <p:spPr>
          <a:xfrm>
            <a:off x="2491414"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数据地图</a:t>
            </a:r>
            <a:endPar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50" name="Rectangle 3"/>
          <p:cNvSpPr txBox="1">
            <a:spLocks noChangeArrowheads="1"/>
          </p:cNvSpPr>
          <p:nvPr/>
        </p:nvSpPr>
        <p:spPr bwMode="auto">
          <a:xfrm>
            <a:off x="101106" y="1018313"/>
            <a:ext cx="2766272" cy="3115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402" tIns="43201" rIns="86402" bIns="43201" numCol="1" anchor="t" anchorCtr="0" compatLnSpc="1">
            <a:spAutoFit/>
          </a:bodyPr>
          <a:lstStyle>
            <a:lvl1pPr marL="342900" indent="-342900" algn="l" rtl="0" eaLnBrk="1" fontAlgn="base" hangingPunct="1">
              <a:spcBef>
                <a:spcPct val="20000"/>
              </a:spcBef>
              <a:spcAft>
                <a:spcPct val="0"/>
              </a:spcAft>
              <a:buClr>
                <a:schemeClr val="accent5">
                  <a:lumMod val="50000"/>
                </a:schemeClr>
              </a:buClr>
              <a:buSzPct val="80000"/>
              <a:buFont typeface="Wingdings" panose="05000000000000000000" pitchFamily="2" charset="2"/>
              <a:buChar char="n"/>
              <a:defRPr kumimoji="1" sz="1400">
                <a:solidFill>
                  <a:schemeClr val="tx1"/>
                </a:solidFill>
                <a:latin typeface="+mn-lt"/>
                <a:ea typeface="宋体" panose="02010600030101010101" pitchFamily="2" charset="-122"/>
                <a:cs typeface="宋体" charset="0"/>
              </a:defRPr>
            </a:lvl1pPr>
            <a:lvl2pPr marL="742950" indent="-285750" algn="l" rtl="0" eaLnBrk="1" fontAlgn="base" hangingPunct="1">
              <a:spcBef>
                <a:spcPct val="20000"/>
              </a:spcBef>
              <a:spcAft>
                <a:spcPct val="0"/>
              </a:spcAft>
              <a:buClr>
                <a:schemeClr val="accent1"/>
              </a:buClr>
              <a:buSzPct val="70000"/>
              <a:buFont typeface="Wingdings" panose="05000000000000000000" charset="0"/>
              <a:buChar char="p"/>
              <a:defRPr kumimoji="1" sz="1400">
                <a:solidFill>
                  <a:schemeClr val="tx1"/>
                </a:solidFill>
                <a:latin typeface="+mn-lt"/>
                <a:ea typeface="宋体" panose="02010600030101010101" pitchFamily="2" charset="-122"/>
              </a:defRPr>
            </a:lvl2pPr>
            <a:lvl3pPr marL="1143000" indent="-228600" algn="l" rtl="0" eaLnBrk="1" fontAlgn="base" hangingPunct="1">
              <a:spcBef>
                <a:spcPct val="20000"/>
              </a:spcBef>
              <a:spcAft>
                <a:spcPct val="0"/>
              </a:spcAft>
              <a:buClr>
                <a:srgbClr val="4597A0"/>
              </a:buClr>
              <a:buSzPct val="70000"/>
              <a:buFont typeface="Wingdings" panose="05000000000000000000" charset="0"/>
              <a:buChar char="l"/>
              <a:defRPr kumimoji="1" sz="1400">
                <a:solidFill>
                  <a:schemeClr val="tx1"/>
                </a:solidFill>
                <a:latin typeface="+mn-lt"/>
                <a:ea typeface="宋体" panose="02010600030101010101" pitchFamily="2" charset="-122"/>
              </a:defRPr>
            </a:lvl3pPr>
            <a:lvl4pPr marL="1600200" indent="-228600" algn="l" rtl="0" eaLnBrk="1" fontAlgn="base" hangingPunct="1">
              <a:spcBef>
                <a:spcPct val="20000"/>
              </a:spcBef>
              <a:spcAft>
                <a:spcPct val="0"/>
              </a:spcAft>
              <a:buClr>
                <a:srgbClr val="C00000"/>
              </a:buClr>
              <a:buSzPct val="50000"/>
              <a:buFont typeface="Wingdings" panose="05000000000000000000" charset="0"/>
              <a:buChar char="u"/>
              <a:defRPr kumimoji="1" sz="1400">
                <a:solidFill>
                  <a:schemeClr val="tx1"/>
                </a:solidFill>
                <a:latin typeface="+mn-lt"/>
                <a:ea typeface="宋体" panose="02010600030101010101" pitchFamily="2" charset="-122"/>
              </a:defRPr>
            </a:lvl4pPr>
            <a:lvl5pPr marL="2057400" indent="-228600" algn="l" rtl="0" eaLnBrk="1" fontAlgn="base" hangingPunct="1">
              <a:spcBef>
                <a:spcPct val="20000"/>
              </a:spcBef>
              <a:spcAft>
                <a:spcPct val="0"/>
              </a:spcAft>
              <a:buClr>
                <a:srgbClr val="008395"/>
              </a:buClr>
              <a:buSzPct val="30000"/>
              <a:buFont typeface="Wingdings" panose="05000000000000000000" charset="0"/>
              <a:buChar char="p"/>
              <a:defRPr kumimoji="1" sz="1400">
                <a:solidFill>
                  <a:schemeClr val="tx1"/>
                </a:solidFill>
                <a:latin typeface="+mn-lt"/>
                <a:ea typeface="宋体" panose="02010600030101010101" pitchFamily="2" charset="-122"/>
              </a:defRPr>
            </a:lvl5pPr>
            <a:lvl6pPr marL="2514600" indent="-228600" algn="l" rtl="0" eaLnBrk="1" fontAlgn="base" hangingPunct="1">
              <a:spcBef>
                <a:spcPct val="20000"/>
              </a:spcBef>
              <a:spcAft>
                <a:spcPct val="0"/>
              </a:spcAft>
              <a:buClr>
                <a:srgbClr val="0066FF"/>
              </a:buClr>
              <a:buChar char="•"/>
              <a:defRPr sz="1400">
                <a:solidFill>
                  <a:schemeClr val="tx1"/>
                </a:solidFill>
                <a:latin typeface="+mn-lt"/>
                <a:ea typeface="+mn-ea"/>
              </a:defRPr>
            </a:lvl6pPr>
            <a:lvl7pPr marL="2971800" indent="-228600" algn="l" rtl="0" eaLnBrk="1" fontAlgn="base" hangingPunct="1">
              <a:spcBef>
                <a:spcPct val="20000"/>
              </a:spcBef>
              <a:spcAft>
                <a:spcPct val="0"/>
              </a:spcAft>
              <a:buClr>
                <a:srgbClr val="0066FF"/>
              </a:buClr>
              <a:buChar char="•"/>
              <a:defRPr sz="1400">
                <a:solidFill>
                  <a:schemeClr val="tx1"/>
                </a:solidFill>
                <a:latin typeface="+mn-lt"/>
                <a:ea typeface="+mn-ea"/>
              </a:defRPr>
            </a:lvl7pPr>
            <a:lvl8pPr marL="3429000" indent="-228600" algn="l" rtl="0" eaLnBrk="1" fontAlgn="base" hangingPunct="1">
              <a:spcBef>
                <a:spcPct val="20000"/>
              </a:spcBef>
              <a:spcAft>
                <a:spcPct val="0"/>
              </a:spcAft>
              <a:buClr>
                <a:srgbClr val="0066FF"/>
              </a:buClr>
              <a:buChar char="•"/>
              <a:defRPr sz="1400">
                <a:solidFill>
                  <a:schemeClr val="tx1"/>
                </a:solidFill>
                <a:latin typeface="+mn-lt"/>
                <a:ea typeface="+mn-ea"/>
              </a:defRPr>
            </a:lvl8pPr>
            <a:lvl9pPr marL="3886200" indent="-228600" algn="l" rtl="0" eaLnBrk="1" fontAlgn="base" hangingPunct="1">
              <a:spcBef>
                <a:spcPct val="20000"/>
              </a:spcBef>
              <a:spcAft>
                <a:spcPct val="0"/>
              </a:spcAft>
              <a:buClr>
                <a:srgbClr val="0066FF"/>
              </a:buClr>
              <a:buChar char="•"/>
              <a:defRPr sz="1400">
                <a:solidFill>
                  <a:schemeClr val="tx1"/>
                </a:solidFill>
                <a:latin typeface="+mn-lt"/>
                <a:ea typeface="+mn-ea"/>
              </a:defRPr>
            </a:lvl9pPr>
          </a:lstStyle>
          <a:p>
            <a:pPr>
              <a:lnSpc>
                <a:spcPct val="150000"/>
              </a:lnSpc>
              <a:buClr>
                <a:srgbClr val="4472C4">
                  <a:lumMod val="50000"/>
                </a:srgbClr>
              </a:buClr>
            </a:pP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路径：数据资产管理平台</a:t>
            </a:r>
            <a:r>
              <a:rPr lang="en-US" altLang="zh-CN"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-&gt;</a:t>
            </a: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数据质量管理平台</a:t>
            </a:r>
            <a:r>
              <a:rPr lang="en-US" altLang="zh-CN"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-&gt;</a:t>
            </a: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评估方案</a:t>
            </a:r>
            <a:endParaRPr lang="zh-CN" altLang="en-US" sz="12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Clr>
                <a:srgbClr val="4472C4">
                  <a:lumMod val="50000"/>
                </a:srgbClr>
              </a:buClr>
            </a:pP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配置：</a:t>
            </a:r>
            <a:endParaRPr lang="en-US" altLang="zh-CN"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414000">
              <a:lnSpc>
                <a:spcPct val="150000"/>
              </a:lnSpc>
              <a:spcBef>
                <a:spcPts val="0"/>
              </a:spcBef>
              <a:buClr>
                <a:srgbClr val="4472C4">
                  <a:lumMod val="50000"/>
                </a:srgbClr>
              </a:buClr>
              <a:buFont typeface="Wingdings" panose="05000000000000000000" pitchFamily="2" charset="2"/>
              <a:buChar char="Ø"/>
            </a:pPr>
            <a:r>
              <a:rPr lang="zh-CN" altLang="en-US" sz="10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可以配置表级、字段级、表间的规则</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414000">
              <a:lnSpc>
                <a:spcPct val="150000"/>
              </a:lnSpc>
              <a:spcBef>
                <a:spcPts val="0"/>
              </a:spcBef>
              <a:buClr>
                <a:srgbClr val="4472C4">
                  <a:lumMod val="50000"/>
                </a:srgbClr>
              </a:buClr>
              <a:buFont typeface="Wingdings" panose="05000000000000000000" pitchFamily="2" charset="2"/>
              <a:buChar char="Ø"/>
            </a:pP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可以基于定义好的数据标准和标准规则，直接引用配置规则。</a:t>
            </a:r>
            <a:endParaRPr lang="en-US" altLang="zh-CN" sz="10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Clr>
                <a:srgbClr val="4472C4">
                  <a:lumMod val="50000"/>
                </a:srgbClr>
              </a:buClr>
            </a:pPr>
            <a:r>
              <a:rPr lang="zh-CN" altLang="en-US" sz="12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用途：</a:t>
            </a:r>
            <a:endParaRPr lang="en-US" altLang="zh-CN" sz="12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414000">
              <a:lnSpc>
                <a:spcPct val="150000"/>
              </a:lnSpc>
              <a:spcBef>
                <a:spcPts val="0"/>
              </a:spcBef>
              <a:buClr>
                <a:srgbClr val="4472C4">
                  <a:lumMod val="50000"/>
                </a:srgbClr>
              </a:buClr>
              <a:buFont typeface="Wingdings" panose="05000000000000000000" pitchFamily="2" charset="2"/>
              <a:buChar char="Ø"/>
            </a:pPr>
            <a:r>
              <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数仓中各个分层的数据质量校验；</a:t>
            </a:r>
            <a:endParaRPr lang="en-US" altLang="zh-CN" sz="10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414000">
              <a:lnSpc>
                <a:spcPct val="150000"/>
              </a:lnSpc>
              <a:spcBef>
                <a:spcPts val="0"/>
              </a:spcBef>
              <a:buClr>
                <a:srgbClr val="4472C4">
                  <a:lumMod val="50000"/>
                </a:srgbClr>
              </a:buClr>
              <a:buFont typeface="Wingdings" panose="05000000000000000000" pitchFamily="2" charset="2"/>
              <a:buChar char="Ø"/>
            </a:pPr>
            <a:r>
              <a:rPr lang="en-US" altLang="zh-CN" sz="10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2</a:t>
            </a:r>
            <a:r>
              <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0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前</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置到业务系统进行数据质量校验；</a:t>
            </a:r>
            <a:endParaRPr lang="en-US" altLang="zh-CN" sz="10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414000">
              <a:lnSpc>
                <a:spcPct val="150000"/>
              </a:lnSpc>
              <a:spcBef>
                <a:spcPts val="0"/>
              </a:spcBef>
              <a:buClr>
                <a:srgbClr val="4472C4">
                  <a:lumMod val="50000"/>
                </a:srgbClr>
              </a:buClr>
              <a:buFont typeface="Wingdings" panose="05000000000000000000" pitchFamily="2" charset="2"/>
              <a:buChar char="Ø"/>
            </a:pPr>
            <a:r>
              <a:rPr lang="en-US" altLang="zh-CN" sz="10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3</a:t>
            </a:r>
            <a:r>
              <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0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期</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初导入的数据进行数据质量校验。</a:t>
            </a:r>
            <a:endPar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414000">
              <a:lnSpc>
                <a:spcPct val="150000"/>
              </a:lnSpc>
              <a:spcBef>
                <a:spcPts val="0"/>
              </a:spcBef>
              <a:buClr>
                <a:srgbClr val="4472C4">
                  <a:lumMod val="50000"/>
                </a:srgbClr>
              </a:buClr>
              <a:buFont typeface="Wingdings" panose="05000000000000000000" pitchFamily="2" charset="2"/>
              <a:buChar char="Ø"/>
            </a:pPr>
            <a:r>
              <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校验校验之后的数据，进行数据的清洗转换 。</a:t>
            </a:r>
            <a:endParaRPr lang="en-US" altLang="zh-CN" sz="10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2888869" y="1205187"/>
            <a:ext cx="9155289" cy="4887638"/>
          </a:xfrm>
          <a:prstGeom prst="rect">
            <a:avLst/>
          </a:prstGeom>
        </p:spPr>
      </p:pic>
    </p:spTree>
    <p:extLst>
      <p:ext uri="{BB962C8B-B14F-4D97-AF65-F5344CB8AC3E}">
        <p14:creationId xmlns:p14="http://schemas.microsoft.com/office/powerpoint/2010/main" val="2479704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数据治理实施</a:t>
            </a:r>
            <a:r>
              <a:rPr lang="en-US" altLang="zh-CN" dirty="0" smtClean="0"/>
              <a:t>-</a:t>
            </a:r>
            <a:r>
              <a:rPr lang="zh-CN" altLang="en-US" dirty="0" smtClean="0"/>
              <a:t>数据质量</a:t>
            </a:r>
            <a:r>
              <a:rPr lang="en-US" altLang="zh-CN" dirty="0" smtClean="0"/>
              <a:t>-</a:t>
            </a:r>
            <a:r>
              <a:rPr lang="zh-CN" altLang="en-US" dirty="0" smtClean="0"/>
              <a:t>数据检核之后智能</a:t>
            </a:r>
            <a:r>
              <a:rPr lang="en-US" altLang="zh-CN" dirty="0" smtClean="0"/>
              <a:t>ETL</a:t>
            </a:r>
            <a:r>
              <a:rPr lang="zh-CN" altLang="en-US" dirty="0" smtClean="0"/>
              <a:t>清洗</a:t>
            </a:r>
            <a:endParaRPr lang="zh-CN" altLang="en-US" dirty="0"/>
          </a:p>
        </p:txBody>
      </p:sp>
      <p:sp>
        <p:nvSpPr>
          <p:cNvPr id="16" name="形状">
            <a:extLst>
              <a:ext uri="{FF2B5EF4-FFF2-40B4-BE49-F238E27FC236}">
                <a16:creationId xmlns="" xmlns:a16="http://schemas.microsoft.com/office/drawing/2014/main" id="{9063264D-21B4-4C4A-86EC-5DB2578D1B60}"/>
              </a:ext>
            </a:extLst>
          </p:cNvPr>
          <p:cNvSpPr/>
          <p:nvPr/>
        </p:nvSpPr>
        <p:spPr>
          <a:xfrm>
            <a:off x="985279"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0070C0"/>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17" name="矩形 16">
            <a:extLst>
              <a:ext uri="{FF2B5EF4-FFF2-40B4-BE49-F238E27FC236}">
                <a16:creationId xmlns="" xmlns:a16="http://schemas.microsoft.com/office/drawing/2014/main" id="{2BB00073-7FAB-4513-9A69-C399EAA3BD84}"/>
              </a:ext>
            </a:extLst>
          </p:cNvPr>
          <p:cNvSpPr/>
          <p:nvPr/>
        </p:nvSpPr>
        <p:spPr>
          <a:xfrm>
            <a:off x="987934"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a:t>
            </a:r>
            <a:r>
              <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rPr>
              <a:t>质量</a:t>
            </a:r>
          </a:p>
        </p:txBody>
      </p:sp>
      <p:sp>
        <p:nvSpPr>
          <p:cNvPr id="18" name="形状">
            <a:extLst>
              <a:ext uri="{FF2B5EF4-FFF2-40B4-BE49-F238E27FC236}">
                <a16:creationId xmlns="" xmlns:a16="http://schemas.microsoft.com/office/drawing/2014/main" id="{DB559BD3-927A-4532-B577-7E4F23F25793}"/>
              </a:ext>
            </a:extLst>
          </p:cNvPr>
          <p:cNvSpPr/>
          <p:nvPr/>
        </p:nvSpPr>
        <p:spPr>
          <a:xfrm>
            <a:off x="1723477"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19" name="矩形 18">
            <a:extLst>
              <a:ext uri="{FF2B5EF4-FFF2-40B4-BE49-F238E27FC236}">
                <a16:creationId xmlns="" xmlns:a16="http://schemas.microsoft.com/office/drawing/2014/main" id="{C58AD7B2-324A-412A-8248-7EA5F47957B3}"/>
              </a:ext>
            </a:extLst>
          </p:cNvPr>
          <p:cNvSpPr/>
          <p:nvPr/>
        </p:nvSpPr>
        <p:spPr>
          <a:xfrm>
            <a:off x="1729798"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a:t>
            </a:r>
            <a:r>
              <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rPr>
              <a:t>安全</a:t>
            </a:r>
          </a:p>
        </p:txBody>
      </p:sp>
      <p:sp>
        <p:nvSpPr>
          <p:cNvPr id="22" name="形状">
            <a:extLst>
              <a:ext uri="{FF2B5EF4-FFF2-40B4-BE49-F238E27FC236}">
                <a16:creationId xmlns="" xmlns:a16="http://schemas.microsoft.com/office/drawing/2014/main" id="{D7A4CFFC-12E4-4DAB-AA7B-0CAE9BBB202B}"/>
              </a:ext>
            </a:extLst>
          </p:cNvPr>
          <p:cNvSpPr/>
          <p:nvPr/>
        </p:nvSpPr>
        <p:spPr>
          <a:xfrm>
            <a:off x="3232552"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23" name="矩形 22">
            <a:extLst>
              <a:ext uri="{FF2B5EF4-FFF2-40B4-BE49-F238E27FC236}">
                <a16:creationId xmlns="" xmlns:a16="http://schemas.microsoft.com/office/drawing/2014/main" id="{14D25363-9C9A-4EC2-AC2F-4F4A584CA13D}"/>
              </a:ext>
            </a:extLst>
          </p:cNvPr>
          <p:cNvSpPr/>
          <p:nvPr/>
        </p:nvSpPr>
        <p:spPr>
          <a:xfrm>
            <a:off x="3237861"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数据资产</a:t>
            </a:r>
            <a:endPar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26" name="形状">
            <a:extLst>
              <a:ext uri="{FF2B5EF4-FFF2-40B4-BE49-F238E27FC236}">
                <a16:creationId xmlns="" xmlns:a16="http://schemas.microsoft.com/office/drawing/2014/main" id="{42481AE8-1F2A-4105-9085-5BF9CE70179D}"/>
              </a:ext>
            </a:extLst>
          </p:cNvPr>
          <p:cNvSpPr/>
          <p:nvPr/>
        </p:nvSpPr>
        <p:spPr>
          <a:xfrm>
            <a:off x="247650" y="640882"/>
            <a:ext cx="809621" cy="265280"/>
          </a:xfrm>
          <a:custGeom>
            <a:avLst/>
            <a:gdLst/>
            <a:ahLst/>
            <a:cxnLst>
              <a:cxn ang="0">
                <a:pos x="wd2" y="hd2"/>
              </a:cxn>
              <a:cxn ang="5400000">
                <a:pos x="wd2" y="hd2"/>
              </a:cxn>
              <a:cxn ang="10800000">
                <a:pos x="wd2" y="hd2"/>
              </a:cxn>
              <a:cxn ang="16200000">
                <a:pos x="wd2" y="hd2"/>
              </a:cxn>
            </a:cxnLst>
            <a:rect l="0" t="0" r="r" b="b"/>
            <a:pathLst>
              <a:path w="21600" h="21600" extrusionOk="0">
                <a:moveTo>
                  <a:pt x="18972" y="21600"/>
                </a:moveTo>
                <a:lnTo>
                  <a:pt x="18972" y="21600"/>
                </a:lnTo>
                <a:lnTo>
                  <a:pt x="21600" y="10800"/>
                </a:lnTo>
                <a:lnTo>
                  <a:pt x="18972" y="0"/>
                </a:lnTo>
                <a:lnTo>
                  <a:pt x="18972" y="0"/>
                </a:lnTo>
                <a:lnTo>
                  <a:pt x="0" y="0"/>
                </a:lnTo>
                <a:lnTo>
                  <a:pt x="0" y="21600"/>
                </a:lnTo>
                <a:lnTo>
                  <a:pt x="18972" y="21600"/>
                </a:lnTo>
                <a:close/>
              </a:path>
            </a:pathLst>
          </a:custGeom>
          <a:solidFill>
            <a:schemeClr val="bg1">
              <a:lumMod val="65000"/>
            </a:schemeClr>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lang="zh-CN" altLang="en-US" sz="1200" kern="0" dirty="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27" name="标题文本一">
            <a:extLst>
              <a:ext uri="{FF2B5EF4-FFF2-40B4-BE49-F238E27FC236}">
                <a16:creationId xmlns="" xmlns:a16="http://schemas.microsoft.com/office/drawing/2014/main" id="{812576C3-12F6-4398-84A3-139F1B711592}"/>
              </a:ext>
            </a:extLst>
          </p:cNvPr>
          <p:cNvSpPr txBox="1"/>
          <p:nvPr/>
        </p:nvSpPr>
        <p:spPr>
          <a:xfrm>
            <a:off x="366738" y="513271"/>
            <a:ext cx="810728" cy="4231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defTabSz="457200">
              <a:lnSpc>
                <a:spcPts val="6600"/>
              </a:lnSpc>
              <a:defRPr sz="4000" b="0">
                <a:solidFill>
                  <a:srgbClr val="FEFDFF"/>
                </a:solidFill>
                <a:latin typeface="+mn-lt"/>
                <a:ea typeface="+mn-ea"/>
                <a:cs typeface="+mn-cs"/>
                <a:sym typeface="腾讯体 W7"/>
              </a:defRPr>
            </a:lvl1pPr>
          </a:lstStyle>
          <a:p>
            <a:pPr algn="ctr" defTabSz="228612">
              <a:lnSpc>
                <a:spcPts val="3301"/>
              </a:lnSpc>
              <a:defRPr/>
            </a:pPr>
            <a:endParaRPr sz="1200" dirty="0">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 xmlns:a16="http://schemas.microsoft.com/office/drawing/2014/main" id="{7B0CA4ED-C95C-4D38-B3AD-54225B7456AB}"/>
              </a:ext>
            </a:extLst>
          </p:cNvPr>
          <p:cNvSpPr/>
          <p:nvPr/>
        </p:nvSpPr>
        <p:spPr>
          <a:xfrm>
            <a:off x="252350"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数据标准</a:t>
            </a:r>
            <a:endPar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32" name="形状">
            <a:extLst>
              <a:ext uri="{FF2B5EF4-FFF2-40B4-BE49-F238E27FC236}">
                <a16:creationId xmlns="" xmlns:a16="http://schemas.microsoft.com/office/drawing/2014/main" id="{D7A4CFFC-12E4-4DAB-AA7B-0CAE9BBB202B}"/>
              </a:ext>
            </a:extLst>
          </p:cNvPr>
          <p:cNvSpPr/>
          <p:nvPr/>
        </p:nvSpPr>
        <p:spPr>
          <a:xfrm>
            <a:off x="2486105"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33" name="矩形 32">
            <a:extLst>
              <a:ext uri="{FF2B5EF4-FFF2-40B4-BE49-F238E27FC236}">
                <a16:creationId xmlns="" xmlns:a16="http://schemas.microsoft.com/office/drawing/2014/main" id="{14D25363-9C9A-4EC2-AC2F-4F4A584CA13D}"/>
              </a:ext>
            </a:extLst>
          </p:cNvPr>
          <p:cNvSpPr/>
          <p:nvPr/>
        </p:nvSpPr>
        <p:spPr>
          <a:xfrm>
            <a:off x="2491414"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数据地图</a:t>
            </a:r>
            <a:endPar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50" name="Rectangle 3"/>
          <p:cNvSpPr txBox="1">
            <a:spLocks noChangeArrowheads="1"/>
          </p:cNvSpPr>
          <p:nvPr/>
        </p:nvSpPr>
        <p:spPr bwMode="auto">
          <a:xfrm>
            <a:off x="182289" y="1166594"/>
            <a:ext cx="2766272" cy="219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402" tIns="43201" rIns="86402" bIns="43201" numCol="1" anchor="t" anchorCtr="0" compatLnSpc="1">
            <a:spAutoFit/>
          </a:bodyPr>
          <a:lstStyle>
            <a:lvl1pPr marL="342900" indent="-342900" algn="l" rtl="0" eaLnBrk="1" fontAlgn="base" hangingPunct="1">
              <a:spcBef>
                <a:spcPct val="20000"/>
              </a:spcBef>
              <a:spcAft>
                <a:spcPct val="0"/>
              </a:spcAft>
              <a:buClr>
                <a:schemeClr val="accent5">
                  <a:lumMod val="50000"/>
                </a:schemeClr>
              </a:buClr>
              <a:buSzPct val="80000"/>
              <a:buFont typeface="Wingdings" panose="05000000000000000000" pitchFamily="2" charset="2"/>
              <a:buChar char="n"/>
              <a:defRPr kumimoji="1" sz="1400">
                <a:solidFill>
                  <a:schemeClr val="tx1"/>
                </a:solidFill>
                <a:latin typeface="+mn-lt"/>
                <a:ea typeface="宋体" panose="02010600030101010101" pitchFamily="2" charset="-122"/>
                <a:cs typeface="宋体" charset="0"/>
              </a:defRPr>
            </a:lvl1pPr>
            <a:lvl2pPr marL="742950" indent="-285750" algn="l" rtl="0" eaLnBrk="1" fontAlgn="base" hangingPunct="1">
              <a:spcBef>
                <a:spcPct val="20000"/>
              </a:spcBef>
              <a:spcAft>
                <a:spcPct val="0"/>
              </a:spcAft>
              <a:buClr>
                <a:schemeClr val="accent1"/>
              </a:buClr>
              <a:buSzPct val="70000"/>
              <a:buFont typeface="Wingdings" panose="05000000000000000000" charset="0"/>
              <a:buChar char="p"/>
              <a:defRPr kumimoji="1" sz="1400">
                <a:solidFill>
                  <a:schemeClr val="tx1"/>
                </a:solidFill>
                <a:latin typeface="+mn-lt"/>
                <a:ea typeface="宋体" panose="02010600030101010101" pitchFamily="2" charset="-122"/>
              </a:defRPr>
            </a:lvl2pPr>
            <a:lvl3pPr marL="1143000" indent="-228600" algn="l" rtl="0" eaLnBrk="1" fontAlgn="base" hangingPunct="1">
              <a:spcBef>
                <a:spcPct val="20000"/>
              </a:spcBef>
              <a:spcAft>
                <a:spcPct val="0"/>
              </a:spcAft>
              <a:buClr>
                <a:srgbClr val="4597A0"/>
              </a:buClr>
              <a:buSzPct val="70000"/>
              <a:buFont typeface="Wingdings" panose="05000000000000000000" charset="0"/>
              <a:buChar char="l"/>
              <a:defRPr kumimoji="1" sz="1400">
                <a:solidFill>
                  <a:schemeClr val="tx1"/>
                </a:solidFill>
                <a:latin typeface="+mn-lt"/>
                <a:ea typeface="宋体" panose="02010600030101010101" pitchFamily="2" charset="-122"/>
              </a:defRPr>
            </a:lvl3pPr>
            <a:lvl4pPr marL="1600200" indent="-228600" algn="l" rtl="0" eaLnBrk="1" fontAlgn="base" hangingPunct="1">
              <a:spcBef>
                <a:spcPct val="20000"/>
              </a:spcBef>
              <a:spcAft>
                <a:spcPct val="0"/>
              </a:spcAft>
              <a:buClr>
                <a:srgbClr val="C00000"/>
              </a:buClr>
              <a:buSzPct val="50000"/>
              <a:buFont typeface="Wingdings" panose="05000000000000000000" charset="0"/>
              <a:buChar char="u"/>
              <a:defRPr kumimoji="1" sz="1400">
                <a:solidFill>
                  <a:schemeClr val="tx1"/>
                </a:solidFill>
                <a:latin typeface="+mn-lt"/>
                <a:ea typeface="宋体" panose="02010600030101010101" pitchFamily="2" charset="-122"/>
              </a:defRPr>
            </a:lvl4pPr>
            <a:lvl5pPr marL="2057400" indent="-228600" algn="l" rtl="0" eaLnBrk="1" fontAlgn="base" hangingPunct="1">
              <a:spcBef>
                <a:spcPct val="20000"/>
              </a:spcBef>
              <a:spcAft>
                <a:spcPct val="0"/>
              </a:spcAft>
              <a:buClr>
                <a:srgbClr val="008395"/>
              </a:buClr>
              <a:buSzPct val="30000"/>
              <a:buFont typeface="Wingdings" panose="05000000000000000000" charset="0"/>
              <a:buChar char="p"/>
              <a:defRPr kumimoji="1" sz="1400">
                <a:solidFill>
                  <a:schemeClr val="tx1"/>
                </a:solidFill>
                <a:latin typeface="+mn-lt"/>
                <a:ea typeface="宋体" panose="02010600030101010101" pitchFamily="2" charset="-122"/>
              </a:defRPr>
            </a:lvl5pPr>
            <a:lvl6pPr marL="2514600" indent="-228600" algn="l" rtl="0" eaLnBrk="1" fontAlgn="base" hangingPunct="1">
              <a:spcBef>
                <a:spcPct val="20000"/>
              </a:spcBef>
              <a:spcAft>
                <a:spcPct val="0"/>
              </a:spcAft>
              <a:buClr>
                <a:srgbClr val="0066FF"/>
              </a:buClr>
              <a:buChar char="•"/>
              <a:defRPr sz="1400">
                <a:solidFill>
                  <a:schemeClr val="tx1"/>
                </a:solidFill>
                <a:latin typeface="+mn-lt"/>
                <a:ea typeface="+mn-ea"/>
              </a:defRPr>
            </a:lvl6pPr>
            <a:lvl7pPr marL="2971800" indent="-228600" algn="l" rtl="0" eaLnBrk="1" fontAlgn="base" hangingPunct="1">
              <a:spcBef>
                <a:spcPct val="20000"/>
              </a:spcBef>
              <a:spcAft>
                <a:spcPct val="0"/>
              </a:spcAft>
              <a:buClr>
                <a:srgbClr val="0066FF"/>
              </a:buClr>
              <a:buChar char="•"/>
              <a:defRPr sz="1400">
                <a:solidFill>
                  <a:schemeClr val="tx1"/>
                </a:solidFill>
                <a:latin typeface="+mn-lt"/>
                <a:ea typeface="+mn-ea"/>
              </a:defRPr>
            </a:lvl7pPr>
            <a:lvl8pPr marL="3429000" indent="-228600" algn="l" rtl="0" eaLnBrk="1" fontAlgn="base" hangingPunct="1">
              <a:spcBef>
                <a:spcPct val="20000"/>
              </a:spcBef>
              <a:spcAft>
                <a:spcPct val="0"/>
              </a:spcAft>
              <a:buClr>
                <a:srgbClr val="0066FF"/>
              </a:buClr>
              <a:buChar char="•"/>
              <a:defRPr sz="1400">
                <a:solidFill>
                  <a:schemeClr val="tx1"/>
                </a:solidFill>
                <a:latin typeface="+mn-lt"/>
                <a:ea typeface="+mn-ea"/>
              </a:defRPr>
            </a:lvl8pPr>
            <a:lvl9pPr marL="3886200" indent="-228600" algn="l" rtl="0" eaLnBrk="1" fontAlgn="base" hangingPunct="1">
              <a:spcBef>
                <a:spcPct val="20000"/>
              </a:spcBef>
              <a:spcAft>
                <a:spcPct val="0"/>
              </a:spcAft>
              <a:buClr>
                <a:srgbClr val="0066FF"/>
              </a:buClr>
              <a:buChar char="•"/>
              <a:defRPr sz="1400">
                <a:solidFill>
                  <a:schemeClr val="tx1"/>
                </a:solidFill>
                <a:latin typeface="+mn-lt"/>
                <a:ea typeface="+mn-ea"/>
              </a:defRPr>
            </a:lvl9pPr>
          </a:lstStyle>
          <a:p>
            <a:pPr>
              <a:lnSpc>
                <a:spcPct val="150000"/>
              </a:lnSpc>
              <a:buClr>
                <a:srgbClr val="4472C4">
                  <a:lumMod val="50000"/>
                </a:srgbClr>
              </a:buClr>
            </a:pP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路径：</a:t>
            </a:r>
            <a:r>
              <a:rPr lang="zh-CN" altLang="en-US" sz="12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大</a:t>
            </a: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数据开发平台</a:t>
            </a:r>
            <a:r>
              <a:rPr lang="en-US" altLang="zh-CN"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-&gt;</a:t>
            </a: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可视化</a:t>
            </a:r>
            <a:r>
              <a:rPr lang="en-US" altLang="zh-CN"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ETL-&gt;ETL</a:t>
            </a: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任务</a:t>
            </a:r>
            <a:endParaRPr lang="zh-CN" altLang="en-US" sz="12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Clr>
                <a:srgbClr val="4472C4">
                  <a:lumMod val="50000"/>
                </a:srgbClr>
              </a:buClr>
            </a:pPr>
            <a:r>
              <a:rPr lang="zh-CN" altLang="en-US" sz="12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配置</a:t>
            </a: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414000">
              <a:lnSpc>
                <a:spcPct val="150000"/>
              </a:lnSpc>
              <a:spcBef>
                <a:spcPts val="0"/>
              </a:spcBef>
              <a:buClr>
                <a:srgbClr val="4472C4">
                  <a:lumMod val="50000"/>
                </a:srgbClr>
              </a:buClr>
              <a:buFont typeface="Wingdings" panose="05000000000000000000" pitchFamily="2" charset="2"/>
              <a:buChar char="Ø"/>
            </a:pP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针对于数据质量校验有问题的数据，通过可视化</a:t>
            </a:r>
            <a:r>
              <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ETL</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的组件，配置清洗任务，对问题数据进行清洗转换。</a:t>
            </a:r>
            <a:endPar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Clr>
                <a:srgbClr val="4472C4">
                  <a:lumMod val="50000"/>
                </a:srgbClr>
              </a:buClr>
            </a:pP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用途</a:t>
            </a:r>
            <a:r>
              <a:rPr lang="zh-CN" altLang="en-US" sz="12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2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414000">
              <a:lnSpc>
                <a:spcPct val="150000"/>
              </a:lnSpc>
              <a:spcBef>
                <a:spcPts val="0"/>
              </a:spcBef>
              <a:buClr>
                <a:srgbClr val="4472C4">
                  <a:lumMod val="50000"/>
                </a:srgbClr>
              </a:buClr>
              <a:buFont typeface="Wingdings" panose="05000000000000000000" pitchFamily="2" charset="2"/>
              <a:buChar char="Ø"/>
            </a:pPr>
            <a:r>
              <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清洗转换有问题的质量数据 ；</a:t>
            </a:r>
            <a:endParaRPr lang="en-US" altLang="zh-CN" sz="10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4038080" y="1018313"/>
            <a:ext cx="7820025" cy="5219700"/>
          </a:xfrm>
          <a:prstGeom prst="rect">
            <a:avLst/>
          </a:prstGeom>
        </p:spPr>
      </p:pic>
    </p:spTree>
    <p:extLst>
      <p:ext uri="{BB962C8B-B14F-4D97-AF65-F5344CB8AC3E}">
        <p14:creationId xmlns:p14="http://schemas.microsoft.com/office/powerpoint/2010/main" val="2127765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数据治理实施</a:t>
            </a:r>
            <a:r>
              <a:rPr lang="en-US" altLang="zh-CN" dirty="0" smtClean="0"/>
              <a:t>-</a:t>
            </a:r>
            <a:r>
              <a:rPr lang="zh-CN" altLang="en-US" dirty="0" smtClean="0"/>
              <a:t>数据安全</a:t>
            </a:r>
            <a:r>
              <a:rPr lang="en-US" altLang="zh-CN" dirty="0"/>
              <a:t>-</a:t>
            </a:r>
            <a:r>
              <a:rPr lang="zh-CN" altLang="en-US" b="1" dirty="0">
                <a:solidFill>
                  <a:srgbClr val="FF0000"/>
                </a:solidFill>
              </a:rPr>
              <a:t>实现数据</a:t>
            </a:r>
            <a:r>
              <a:rPr lang="zh-CN" altLang="en-US" b="1" dirty="0" smtClean="0">
                <a:solidFill>
                  <a:srgbClr val="FF0000"/>
                </a:solidFill>
              </a:rPr>
              <a:t>“控得住”</a:t>
            </a:r>
            <a:endParaRPr lang="zh-CN" altLang="en-US" b="1" dirty="0">
              <a:solidFill>
                <a:srgbClr val="FF0000"/>
              </a:solidFill>
            </a:endParaRPr>
          </a:p>
        </p:txBody>
      </p:sp>
      <p:sp>
        <p:nvSpPr>
          <p:cNvPr id="16" name="形状">
            <a:extLst>
              <a:ext uri="{FF2B5EF4-FFF2-40B4-BE49-F238E27FC236}">
                <a16:creationId xmlns="" xmlns:a16="http://schemas.microsoft.com/office/drawing/2014/main" id="{9063264D-21B4-4C4A-86EC-5DB2578D1B60}"/>
              </a:ext>
            </a:extLst>
          </p:cNvPr>
          <p:cNvSpPr/>
          <p:nvPr/>
        </p:nvSpPr>
        <p:spPr>
          <a:xfrm>
            <a:off x="985279"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chemeClr val="bg1">
              <a:lumMod val="65000"/>
            </a:schemeClr>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17" name="矩形 16">
            <a:extLst>
              <a:ext uri="{FF2B5EF4-FFF2-40B4-BE49-F238E27FC236}">
                <a16:creationId xmlns="" xmlns:a16="http://schemas.microsoft.com/office/drawing/2014/main" id="{2BB00073-7FAB-4513-9A69-C399EAA3BD84}"/>
              </a:ext>
            </a:extLst>
          </p:cNvPr>
          <p:cNvSpPr/>
          <p:nvPr/>
        </p:nvSpPr>
        <p:spPr>
          <a:xfrm>
            <a:off x="987934"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a:t>
            </a:r>
            <a:r>
              <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rPr>
              <a:t>质量</a:t>
            </a:r>
          </a:p>
        </p:txBody>
      </p:sp>
      <p:sp>
        <p:nvSpPr>
          <p:cNvPr id="18" name="形状">
            <a:extLst>
              <a:ext uri="{FF2B5EF4-FFF2-40B4-BE49-F238E27FC236}">
                <a16:creationId xmlns="" xmlns:a16="http://schemas.microsoft.com/office/drawing/2014/main" id="{DB559BD3-927A-4532-B577-7E4F23F25793}"/>
              </a:ext>
            </a:extLst>
          </p:cNvPr>
          <p:cNvSpPr/>
          <p:nvPr/>
        </p:nvSpPr>
        <p:spPr>
          <a:xfrm>
            <a:off x="1723477"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0070C0"/>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19" name="矩形 18">
            <a:extLst>
              <a:ext uri="{FF2B5EF4-FFF2-40B4-BE49-F238E27FC236}">
                <a16:creationId xmlns="" xmlns:a16="http://schemas.microsoft.com/office/drawing/2014/main" id="{C58AD7B2-324A-412A-8248-7EA5F47957B3}"/>
              </a:ext>
            </a:extLst>
          </p:cNvPr>
          <p:cNvSpPr/>
          <p:nvPr/>
        </p:nvSpPr>
        <p:spPr>
          <a:xfrm>
            <a:off x="1729798"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a:t>
            </a:r>
            <a:r>
              <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rPr>
              <a:t>安全</a:t>
            </a:r>
          </a:p>
        </p:txBody>
      </p:sp>
      <p:sp>
        <p:nvSpPr>
          <p:cNvPr id="22" name="形状">
            <a:extLst>
              <a:ext uri="{FF2B5EF4-FFF2-40B4-BE49-F238E27FC236}">
                <a16:creationId xmlns="" xmlns:a16="http://schemas.microsoft.com/office/drawing/2014/main" id="{D7A4CFFC-12E4-4DAB-AA7B-0CAE9BBB202B}"/>
              </a:ext>
            </a:extLst>
          </p:cNvPr>
          <p:cNvSpPr/>
          <p:nvPr/>
        </p:nvSpPr>
        <p:spPr>
          <a:xfrm>
            <a:off x="3232552"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23" name="矩形 22">
            <a:extLst>
              <a:ext uri="{FF2B5EF4-FFF2-40B4-BE49-F238E27FC236}">
                <a16:creationId xmlns="" xmlns:a16="http://schemas.microsoft.com/office/drawing/2014/main" id="{14D25363-9C9A-4EC2-AC2F-4F4A584CA13D}"/>
              </a:ext>
            </a:extLst>
          </p:cNvPr>
          <p:cNvSpPr/>
          <p:nvPr/>
        </p:nvSpPr>
        <p:spPr>
          <a:xfrm>
            <a:off x="3237861"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数据资产</a:t>
            </a:r>
            <a:endPar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26" name="形状">
            <a:extLst>
              <a:ext uri="{FF2B5EF4-FFF2-40B4-BE49-F238E27FC236}">
                <a16:creationId xmlns="" xmlns:a16="http://schemas.microsoft.com/office/drawing/2014/main" id="{42481AE8-1F2A-4105-9085-5BF9CE70179D}"/>
              </a:ext>
            </a:extLst>
          </p:cNvPr>
          <p:cNvSpPr/>
          <p:nvPr/>
        </p:nvSpPr>
        <p:spPr>
          <a:xfrm>
            <a:off x="247650" y="640882"/>
            <a:ext cx="809621" cy="265280"/>
          </a:xfrm>
          <a:custGeom>
            <a:avLst/>
            <a:gdLst/>
            <a:ahLst/>
            <a:cxnLst>
              <a:cxn ang="0">
                <a:pos x="wd2" y="hd2"/>
              </a:cxn>
              <a:cxn ang="5400000">
                <a:pos x="wd2" y="hd2"/>
              </a:cxn>
              <a:cxn ang="10800000">
                <a:pos x="wd2" y="hd2"/>
              </a:cxn>
              <a:cxn ang="16200000">
                <a:pos x="wd2" y="hd2"/>
              </a:cxn>
            </a:cxnLst>
            <a:rect l="0" t="0" r="r" b="b"/>
            <a:pathLst>
              <a:path w="21600" h="21600" extrusionOk="0">
                <a:moveTo>
                  <a:pt x="18972" y="21600"/>
                </a:moveTo>
                <a:lnTo>
                  <a:pt x="18972" y="21600"/>
                </a:lnTo>
                <a:lnTo>
                  <a:pt x="21600" y="10800"/>
                </a:lnTo>
                <a:lnTo>
                  <a:pt x="18972" y="0"/>
                </a:lnTo>
                <a:lnTo>
                  <a:pt x="18972" y="0"/>
                </a:lnTo>
                <a:lnTo>
                  <a:pt x="0" y="0"/>
                </a:lnTo>
                <a:lnTo>
                  <a:pt x="0" y="21600"/>
                </a:lnTo>
                <a:lnTo>
                  <a:pt x="18972" y="21600"/>
                </a:lnTo>
                <a:close/>
              </a:path>
            </a:pathLst>
          </a:custGeom>
          <a:solidFill>
            <a:schemeClr val="bg1">
              <a:lumMod val="65000"/>
            </a:schemeClr>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lang="zh-CN" altLang="en-US" sz="1200" kern="0" dirty="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27" name="标题文本一">
            <a:extLst>
              <a:ext uri="{FF2B5EF4-FFF2-40B4-BE49-F238E27FC236}">
                <a16:creationId xmlns="" xmlns:a16="http://schemas.microsoft.com/office/drawing/2014/main" id="{812576C3-12F6-4398-84A3-139F1B711592}"/>
              </a:ext>
            </a:extLst>
          </p:cNvPr>
          <p:cNvSpPr txBox="1"/>
          <p:nvPr/>
        </p:nvSpPr>
        <p:spPr>
          <a:xfrm>
            <a:off x="366738" y="513271"/>
            <a:ext cx="810728" cy="4231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defTabSz="457200">
              <a:lnSpc>
                <a:spcPts val="6600"/>
              </a:lnSpc>
              <a:defRPr sz="4000" b="0">
                <a:solidFill>
                  <a:srgbClr val="FEFDFF"/>
                </a:solidFill>
                <a:latin typeface="+mn-lt"/>
                <a:ea typeface="+mn-ea"/>
                <a:cs typeface="+mn-cs"/>
                <a:sym typeface="腾讯体 W7"/>
              </a:defRPr>
            </a:lvl1pPr>
          </a:lstStyle>
          <a:p>
            <a:pPr algn="ctr" defTabSz="228612">
              <a:lnSpc>
                <a:spcPts val="3301"/>
              </a:lnSpc>
              <a:defRPr/>
            </a:pPr>
            <a:endParaRPr sz="1200" dirty="0">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 xmlns:a16="http://schemas.microsoft.com/office/drawing/2014/main" id="{7B0CA4ED-C95C-4D38-B3AD-54225B7456AB}"/>
              </a:ext>
            </a:extLst>
          </p:cNvPr>
          <p:cNvSpPr/>
          <p:nvPr/>
        </p:nvSpPr>
        <p:spPr>
          <a:xfrm>
            <a:off x="252350"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数据标准</a:t>
            </a:r>
            <a:endPar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32" name="形状">
            <a:extLst>
              <a:ext uri="{FF2B5EF4-FFF2-40B4-BE49-F238E27FC236}">
                <a16:creationId xmlns="" xmlns:a16="http://schemas.microsoft.com/office/drawing/2014/main" id="{D7A4CFFC-12E4-4DAB-AA7B-0CAE9BBB202B}"/>
              </a:ext>
            </a:extLst>
          </p:cNvPr>
          <p:cNvSpPr/>
          <p:nvPr/>
        </p:nvSpPr>
        <p:spPr>
          <a:xfrm>
            <a:off x="2486105"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33" name="矩形 32">
            <a:extLst>
              <a:ext uri="{FF2B5EF4-FFF2-40B4-BE49-F238E27FC236}">
                <a16:creationId xmlns="" xmlns:a16="http://schemas.microsoft.com/office/drawing/2014/main" id="{14D25363-9C9A-4EC2-AC2F-4F4A584CA13D}"/>
              </a:ext>
            </a:extLst>
          </p:cNvPr>
          <p:cNvSpPr/>
          <p:nvPr/>
        </p:nvSpPr>
        <p:spPr>
          <a:xfrm>
            <a:off x="2491414"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数据地图</a:t>
            </a:r>
            <a:endPar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grpSp>
        <p:nvGrpSpPr>
          <p:cNvPr id="20" name="组合 19">
            <a:extLst>
              <a:ext uri="{FF2B5EF4-FFF2-40B4-BE49-F238E27FC236}">
                <a16:creationId xmlns="" xmlns:a16="http://schemas.microsoft.com/office/drawing/2014/main" id="{5F79B308-3CE1-5045-8305-70261673FBDC}"/>
              </a:ext>
            </a:extLst>
          </p:cNvPr>
          <p:cNvGrpSpPr/>
          <p:nvPr/>
        </p:nvGrpSpPr>
        <p:grpSpPr>
          <a:xfrm>
            <a:off x="2514600" y="1094648"/>
            <a:ext cx="9470289" cy="5353361"/>
            <a:chOff x="383059" y="772800"/>
            <a:chExt cx="11430000" cy="5991116"/>
          </a:xfrm>
        </p:grpSpPr>
        <p:sp>
          <p:nvSpPr>
            <p:cNvPr id="21" name="矩形 20">
              <a:extLst>
                <a:ext uri="{FF2B5EF4-FFF2-40B4-BE49-F238E27FC236}">
                  <a16:creationId xmlns="" xmlns:a16="http://schemas.microsoft.com/office/drawing/2014/main" id="{909A9CBB-91A6-8641-9248-FBB2026CB081}"/>
                </a:ext>
              </a:extLst>
            </p:cNvPr>
            <p:cNvSpPr/>
            <p:nvPr/>
          </p:nvSpPr>
          <p:spPr>
            <a:xfrm>
              <a:off x="644729" y="799208"/>
              <a:ext cx="7213008" cy="1722576"/>
            </a:xfrm>
            <a:prstGeom prst="rect">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solidFill>
                  <a:prstClr val="white"/>
                </a:solidFill>
              </a:endParaRPr>
            </a:p>
          </p:txBody>
        </p:sp>
        <p:sp>
          <p:nvSpPr>
            <p:cNvPr id="24" name="椭圆 23">
              <a:extLst>
                <a:ext uri="{FF2B5EF4-FFF2-40B4-BE49-F238E27FC236}">
                  <a16:creationId xmlns="" xmlns:a16="http://schemas.microsoft.com/office/drawing/2014/main" id="{FA8681C2-2E9D-6B4A-BF9B-D3531B4DAA1D}"/>
                </a:ext>
              </a:extLst>
            </p:cNvPr>
            <p:cNvSpPr/>
            <p:nvPr/>
          </p:nvSpPr>
          <p:spPr>
            <a:xfrm>
              <a:off x="4456784" y="2648229"/>
              <a:ext cx="3257153" cy="86971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000" dirty="0">
                <a:solidFill>
                  <a:prstClr val="black"/>
                </a:solidFill>
              </a:endParaRPr>
            </a:p>
          </p:txBody>
        </p:sp>
        <p:sp>
          <p:nvSpPr>
            <p:cNvPr id="25" name="圆角矩形 24">
              <a:extLst>
                <a:ext uri="{FF2B5EF4-FFF2-40B4-BE49-F238E27FC236}">
                  <a16:creationId xmlns="" xmlns:a16="http://schemas.microsoft.com/office/drawing/2014/main" id="{268FB403-0392-1445-AEF2-5D1259305E65}"/>
                </a:ext>
              </a:extLst>
            </p:cNvPr>
            <p:cNvSpPr/>
            <p:nvPr/>
          </p:nvSpPr>
          <p:spPr>
            <a:xfrm>
              <a:off x="492515" y="4208911"/>
              <a:ext cx="3758215" cy="937288"/>
            </a:xfrm>
            <a:prstGeom prst="roundRect">
              <a:avLst/>
            </a:prstGeom>
            <a:solidFill>
              <a:srgbClr val="1F497D">
                <a:lumMod val="60000"/>
                <a:lumOff val="40000"/>
                <a:alpha val="70254"/>
              </a:srgbClr>
            </a:solidFill>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r>
                <a:rPr kumimoji="1" lang="zh-CN" altLang="en-US" sz="1000" dirty="0">
                  <a:solidFill>
                    <a:prstClr val="black"/>
                  </a:solidFill>
                </a:rPr>
                <a:t>访问策略</a:t>
              </a:r>
            </a:p>
          </p:txBody>
        </p:sp>
        <p:sp>
          <p:nvSpPr>
            <p:cNvPr id="29" name="圆角矩形 28">
              <a:extLst>
                <a:ext uri="{FF2B5EF4-FFF2-40B4-BE49-F238E27FC236}">
                  <a16:creationId xmlns="" xmlns:a16="http://schemas.microsoft.com/office/drawing/2014/main" id="{FEC28893-5D4A-9A4A-89E9-CEF2809711A2}"/>
                </a:ext>
              </a:extLst>
            </p:cNvPr>
            <p:cNvSpPr/>
            <p:nvPr/>
          </p:nvSpPr>
          <p:spPr>
            <a:xfrm>
              <a:off x="4330624" y="4208056"/>
              <a:ext cx="3646067" cy="937289"/>
            </a:xfrm>
            <a:prstGeom prst="roundRect">
              <a:avLst/>
            </a:prstGeom>
            <a:solidFill>
              <a:srgbClr val="1F497D">
                <a:lumMod val="60000"/>
                <a:lumOff val="40000"/>
                <a:alpha val="70254"/>
              </a:srgbClr>
            </a:solidFill>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r>
                <a:rPr kumimoji="1" lang="zh-CN" altLang="en-US" sz="1000" dirty="0">
                  <a:solidFill>
                    <a:prstClr val="black"/>
                  </a:solidFill>
                </a:rPr>
                <a:t>脱敏策略</a:t>
              </a:r>
            </a:p>
          </p:txBody>
        </p:sp>
        <p:sp>
          <p:nvSpPr>
            <p:cNvPr id="30" name="圆角矩形 29">
              <a:extLst>
                <a:ext uri="{FF2B5EF4-FFF2-40B4-BE49-F238E27FC236}">
                  <a16:creationId xmlns="" xmlns:a16="http://schemas.microsoft.com/office/drawing/2014/main" id="{39925AB0-16EC-4A43-B028-665FC1C24162}"/>
                </a:ext>
              </a:extLst>
            </p:cNvPr>
            <p:cNvSpPr/>
            <p:nvPr/>
          </p:nvSpPr>
          <p:spPr>
            <a:xfrm>
              <a:off x="8056585" y="4208056"/>
              <a:ext cx="3642900" cy="978836"/>
            </a:xfrm>
            <a:prstGeom prst="roundRect">
              <a:avLst/>
            </a:prstGeom>
            <a:solidFill>
              <a:srgbClr val="1F497D">
                <a:lumMod val="60000"/>
                <a:lumOff val="40000"/>
                <a:alpha val="70254"/>
              </a:srgbClr>
            </a:solidFill>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r>
                <a:rPr kumimoji="1" lang="zh-CN" altLang="en-US" sz="1000" dirty="0">
                  <a:solidFill>
                    <a:prstClr val="black"/>
                  </a:solidFill>
                </a:rPr>
                <a:t>行级</a:t>
              </a:r>
              <a:endParaRPr kumimoji="1" lang="en-US" altLang="zh-CN" sz="1000" dirty="0">
                <a:solidFill>
                  <a:prstClr val="black"/>
                </a:solidFill>
              </a:endParaRPr>
            </a:p>
            <a:p>
              <a:r>
                <a:rPr kumimoji="1" lang="zh-CN" altLang="en-US" sz="1000" dirty="0">
                  <a:solidFill>
                    <a:prstClr val="black"/>
                  </a:solidFill>
                </a:rPr>
                <a:t>过滤策略</a:t>
              </a:r>
            </a:p>
          </p:txBody>
        </p:sp>
        <p:sp>
          <p:nvSpPr>
            <p:cNvPr id="31" name="industry-worker-with-cap-protection-and-a-laptop_48663">
              <a:extLst>
                <a:ext uri="{FF2B5EF4-FFF2-40B4-BE49-F238E27FC236}">
                  <a16:creationId xmlns="" xmlns:a16="http://schemas.microsoft.com/office/drawing/2014/main" id="{D0F51835-E5DB-E244-B86C-F11E74851223}"/>
                </a:ext>
              </a:extLst>
            </p:cNvPr>
            <p:cNvSpPr/>
            <p:nvPr/>
          </p:nvSpPr>
          <p:spPr>
            <a:xfrm>
              <a:off x="9880130" y="1503612"/>
              <a:ext cx="900000" cy="684000"/>
            </a:xfrm>
            <a:custGeom>
              <a:avLst/>
              <a:gdLst>
                <a:gd name="connsiteX0" fmla="*/ 121763 h 600884"/>
                <a:gd name="connsiteY0" fmla="*/ 121763 h 600884"/>
                <a:gd name="connsiteX1" fmla="*/ 121763 h 600884"/>
                <a:gd name="connsiteY1" fmla="*/ 121763 h 600884"/>
                <a:gd name="connsiteX2" fmla="*/ 121763 h 600884"/>
                <a:gd name="connsiteY2" fmla="*/ 121763 h 600884"/>
                <a:gd name="connsiteX3" fmla="*/ 121763 h 600884"/>
                <a:gd name="connsiteY3" fmla="*/ 121763 h 600884"/>
                <a:gd name="connsiteX4" fmla="*/ 121763 h 600884"/>
                <a:gd name="connsiteY4" fmla="*/ 121763 h 600884"/>
                <a:gd name="connsiteX5" fmla="*/ 121763 h 600884"/>
                <a:gd name="connsiteY5" fmla="*/ 121763 h 600884"/>
                <a:gd name="connsiteX6" fmla="*/ 121763 h 600884"/>
                <a:gd name="connsiteY6" fmla="*/ 121763 h 600884"/>
                <a:gd name="connsiteX7" fmla="*/ 121763 h 600884"/>
                <a:gd name="connsiteY7" fmla="*/ 121763 h 600884"/>
                <a:gd name="connsiteX8" fmla="*/ 121763 h 600884"/>
                <a:gd name="connsiteY8" fmla="*/ 121763 h 600884"/>
                <a:gd name="connsiteX9" fmla="*/ 121763 h 600884"/>
                <a:gd name="connsiteY9" fmla="*/ 121763 h 600884"/>
                <a:gd name="connsiteX10" fmla="*/ 121763 h 600884"/>
                <a:gd name="connsiteY10" fmla="*/ 121763 h 600884"/>
                <a:gd name="connsiteX11" fmla="*/ 121763 h 600884"/>
                <a:gd name="connsiteY11" fmla="*/ 121763 h 600884"/>
                <a:gd name="connsiteX12" fmla="*/ 121763 h 600884"/>
                <a:gd name="connsiteY12" fmla="*/ 121763 h 600884"/>
                <a:gd name="connsiteX13" fmla="*/ 121763 h 600884"/>
                <a:gd name="connsiteY13" fmla="*/ 121763 h 600884"/>
                <a:gd name="connsiteX14" fmla="*/ 121763 h 600884"/>
                <a:gd name="connsiteY14" fmla="*/ 121763 h 600884"/>
                <a:gd name="connsiteX15" fmla="*/ 121763 h 600884"/>
                <a:gd name="connsiteY15" fmla="*/ 121763 h 600884"/>
                <a:gd name="connsiteX16" fmla="*/ 121763 h 600884"/>
                <a:gd name="connsiteY16" fmla="*/ 121763 h 600884"/>
                <a:gd name="connsiteX17" fmla="*/ 121763 h 600884"/>
                <a:gd name="connsiteY17" fmla="*/ 121763 h 600884"/>
                <a:gd name="connsiteX18" fmla="*/ 121763 h 600884"/>
                <a:gd name="connsiteY18" fmla="*/ 121763 h 600884"/>
                <a:gd name="connsiteX19" fmla="*/ 121763 h 600884"/>
                <a:gd name="connsiteY19" fmla="*/ 121763 h 600884"/>
                <a:gd name="connsiteX20" fmla="*/ 121763 h 600884"/>
                <a:gd name="connsiteY20" fmla="*/ 121763 h 600884"/>
                <a:gd name="connsiteX21" fmla="*/ 121763 h 600884"/>
                <a:gd name="connsiteY21" fmla="*/ 121763 h 600884"/>
                <a:gd name="connsiteX22" fmla="*/ 121763 h 600884"/>
                <a:gd name="connsiteY22" fmla="*/ 121763 h 600884"/>
                <a:gd name="connsiteX23" fmla="*/ 121763 h 600884"/>
                <a:gd name="connsiteY23" fmla="*/ 121763 h 600884"/>
                <a:gd name="connsiteX24" fmla="*/ 121763 h 600884"/>
                <a:gd name="connsiteY24" fmla="*/ 121763 h 600884"/>
                <a:gd name="connsiteX25" fmla="*/ 121763 h 600884"/>
                <a:gd name="connsiteY25" fmla="*/ 121763 h 600884"/>
                <a:gd name="connsiteX26" fmla="*/ 121763 h 600884"/>
                <a:gd name="connsiteY26" fmla="*/ 121763 h 600884"/>
                <a:gd name="connsiteX27" fmla="*/ 121763 h 600884"/>
                <a:gd name="connsiteY27" fmla="*/ 121763 h 600884"/>
                <a:gd name="connsiteX28" fmla="*/ 121763 h 600884"/>
                <a:gd name="connsiteY28" fmla="*/ 121763 h 600884"/>
                <a:gd name="connsiteX29" fmla="*/ 121763 h 600884"/>
                <a:gd name="connsiteY29" fmla="*/ 121763 h 600884"/>
                <a:gd name="connsiteX30" fmla="*/ 121763 h 600884"/>
                <a:gd name="connsiteY30" fmla="*/ 121763 h 600884"/>
                <a:gd name="connsiteX31" fmla="*/ 121763 h 600884"/>
                <a:gd name="connsiteY31" fmla="*/ 121763 h 600884"/>
                <a:gd name="connsiteX32" fmla="*/ 121763 h 600884"/>
                <a:gd name="connsiteY32" fmla="*/ 121763 h 600884"/>
                <a:gd name="connsiteX33" fmla="*/ 121763 h 600884"/>
                <a:gd name="connsiteY33" fmla="*/ 121763 h 600884"/>
                <a:gd name="connsiteX34" fmla="*/ 121763 h 600884"/>
                <a:gd name="connsiteY34" fmla="*/ 121763 h 600884"/>
                <a:gd name="connsiteX35" fmla="*/ 121763 h 600884"/>
                <a:gd name="connsiteY35" fmla="*/ 121763 h 600884"/>
                <a:gd name="connsiteX36" fmla="*/ 121763 h 600884"/>
                <a:gd name="connsiteY36" fmla="*/ 121763 h 600884"/>
                <a:gd name="connsiteX37" fmla="*/ 121763 h 600884"/>
                <a:gd name="connsiteY37" fmla="*/ 121763 h 600884"/>
                <a:gd name="connsiteX38" fmla="*/ 121763 h 600884"/>
                <a:gd name="connsiteY38" fmla="*/ 121763 h 600884"/>
                <a:gd name="connsiteX39" fmla="*/ 121763 h 600884"/>
                <a:gd name="connsiteY39" fmla="*/ 121763 h 600884"/>
                <a:gd name="connsiteX40" fmla="*/ 121763 h 600884"/>
                <a:gd name="connsiteY40" fmla="*/ 121763 h 600884"/>
                <a:gd name="connsiteX41" fmla="*/ 121763 h 600884"/>
                <a:gd name="connsiteY41" fmla="*/ 121763 h 600884"/>
                <a:gd name="connsiteX42" fmla="*/ 121763 h 600884"/>
                <a:gd name="connsiteY42" fmla="*/ 121763 h 600884"/>
                <a:gd name="connsiteX43" fmla="*/ 121763 h 600884"/>
                <a:gd name="connsiteY43" fmla="*/ 121763 h 600884"/>
                <a:gd name="connsiteX44" fmla="*/ 121763 h 600884"/>
                <a:gd name="connsiteY44" fmla="*/ 121763 h 600884"/>
                <a:gd name="connsiteX45" fmla="*/ 121763 h 600884"/>
                <a:gd name="connsiteY45" fmla="*/ 121763 h 600884"/>
                <a:gd name="connsiteX46" fmla="*/ 121763 h 600884"/>
                <a:gd name="connsiteY46" fmla="*/ 121763 h 600884"/>
                <a:gd name="connsiteX47" fmla="*/ 121763 h 600884"/>
                <a:gd name="connsiteY47" fmla="*/ 121763 h 600884"/>
                <a:gd name="connsiteX48" fmla="*/ 121763 h 600884"/>
                <a:gd name="connsiteY48" fmla="*/ 121763 h 600884"/>
                <a:gd name="connsiteX49" fmla="*/ 121763 h 600884"/>
                <a:gd name="connsiteY49" fmla="*/ 121763 h 600884"/>
                <a:gd name="connsiteX50" fmla="*/ 121763 h 600884"/>
                <a:gd name="connsiteY50" fmla="*/ 121763 h 600884"/>
                <a:gd name="connsiteX51" fmla="*/ 121763 h 600884"/>
                <a:gd name="connsiteY51" fmla="*/ 121763 h 600884"/>
                <a:gd name="connsiteX52" fmla="*/ 121763 h 600884"/>
                <a:gd name="connsiteY52" fmla="*/ 121763 h 600884"/>
                <a:gd name="connsiteX53" fmla="*/ 121763 h 600884"/>
                <a:gd name="connsiteY53" fmla="*/ 121763 h 600884"/>
                <a:gd name="connsiteX54" fmla="*/ 121763 h 600884"/>
                <a:gd name="connsiteY54" fmla="*/ 121763 h 600884"/>
                <a:gd name="connsiteX55" fmla="*/ 121763 h 600884"/>
                <a:gd name="connsiteY55" fmla="*/ 121763 h 600884"/>
                <a:gd name="connsiteX56" fmla="*/ 121763 h 600884"/>
                <a:gd name="connsiteY56" fmla="*/ 121763 h 600884"/>
                <a:gd name="connsiteX57" fmla="*/ 121763 h 600884"/>
                <a:gd name="connsiteY57" fmla="*/ 121763 h 600884"/>
                <a:gd name="connsiteX58" fmla="*/ 121763 h 600884"/>
                <a:gd name="connsiteY58" fmla="*/ 121763 h 600884"/>
                <a:gd name="connsiteX59" fmla="*/ 121763 h 600884"/>
                <a:gd name="connsiteY59" fmla="*/ 121763 h 600884"/>
                <a:gd name="connsiteX60" fmla="*/ 121763 h 600884"/>
                <a:gd name="connsiteY60" fmla="*/ 121763 h 600884"/>
                <a:gd name="connsiteX61" fmla="*/ 121763 h 600884"/>
                <a:gd name="connsiteY61" fmla="*/ 121763 h 600884"/>
                <a:gd name="connsiteX62" fmla="*/ 121763 h 600884"/>
                <a:gd name="connsiteY62" fmla="*/ 121763 h 600884"/>
                <a:gd name="connsiteX63" fmla="*/ 121763 h 600884"/>
                <a:gd name="connsiteY63" fmla="*/ 121763 h 600884"/>
                <a:gd name="connsiteX64" fmla="*/ 121763 h 600884"/>
                <a:gd name="connsiteY64" fmla="*/ 121763 h 600884"/>
                <a:gd name="connsiteX65" fmla="*/ 121763 h 600884"/>
                <a:gd name="connsiteY65" fmla="*/ 121763 h 600884"/>
                <a:gd name="connsiteX66" fmla="*/ 121763 h 600884"/>
                <a:gd name="connsiteY66" fmla="*/ 121763 h 600884"/>
                <a:gd name="connsiteX67" fmla="*/ 121763 h 600884"/>
                <a:gd name="connsiteY67" fmla="*/ 121763 h 600884"/>
                <a:gd name="connsiteX68" fmla="*/ 121763 h 600884"/>
                <a:gd name="connsiteY68" fmla="*/ 121763 h 600884"/>
                <a:gd name="connsiteX69" fmla="*/ 121763 h 600884"/>
                <a:gd name="connsiteY69" fmla="*/ 121763 h 600884"/>
                <a:gd name="connsiteX70" fmla="*/ 121763 h 600884"/>
                <a:gd name="connsiteY70" fmla="*/ 121763 h 600884"/>
                <a:gd name="connsiteX71" fmla="*/ 121763 h 600884"/>
                <a:gd name="connsiteY71" fmla="*/ 121763 h 600884"/>
                <a:gd name="connsiteX72" fmla="*/ 121763 h 600884"/>
                <a:gd name="connsiteY72" fmla="*/ 121763 h 600884"/>
                <a:gd name="connsiteX73" fmla="*/ 121763 h 600884"/>
                <a:gd name="connsiteY73" fmla="*/ 121763 h 600884"/>
                <a:gd name="connsiteX74" fmla="*/ 121763 h 600884"/>
                <a:gd name="connsiteY74" fmla="*/ 121763 h 600884"/>
                <a:gd name="connsiteX75" fmla="*/ 121763 h 600884"/>
                <a:gd name="connsiteY75" fmla="*/ 121763 h 600884"/>
                <a:gd name="connsiteX76" fmla="*/ 121763 h 600884"/>
                <a:gd name="connsiteY76" fmla="*/ 121763 h 600884"/>
                <a:gd name="connsiteX77" fmla="*/ 121763 h 600884"/>
                <a:gd name="connsiteY77" fmla="*/ 121763 h 600884"/>
                <a:gd name="connsiteX78" fmla="*/ 121763 h 600884"/>
                <a:gd name="connsiteY78" fmla="*/ 121763 h 600884"/>
                <a:gd name="connsiteX79" fmla="*/ 121763 h 600884"/>
                <a:gd name="connsiteY79" fmla="*/ 121763 h 600884"/>
                <a:gd name="connsiteX80" fmla="*/ 121763 h 600884"/>
                <a:gd name="connsiteY80" fmla="*/ 121763 h 600884"/>
                <a:gd name="connsiteX81" fmla="*/ 121763 h 600884"/>
                <a:gd name="connsiteY81" fmla="*/ 121763 h 600884"/>
                <a:gd name="connsiteX82" fmla="*/ 121763 h 600884"/>
                <a:gd name="connsiteY82" fmla="*/ 121763 h 600884"/>
                <a:gd name="connsiteX83" fmla="*/ 121763 h 600884"/>
                <a:gd name="connsiteY83" fmla="*/ 121763 h 600884"/>
                <a:gd name="connsiteX84" fmla="*/ 121763 h 600884"/>
                <a:gd name="connsiteY84" fmla="*/ 121763 h 600884"/>
                <a:gd name="connsiteX85" fmla="*/ 121763 h 600884"/>
                <a:gd name="connsiteY85" fmla="*/ 121763 h 600884"/>
                <a:gd name="connsiteX86" fmla="*/ 121763 h 600884"/>
                <a:gd name="connsiteY86" fmla="*/ 121763 h 600884"/>
                <a:gd name="connsiteX87" fmla="*/ 121763 h 600884"/>
                <a:gd name="connsiteY87" fmla="*/ 121763 h 600884"/>
                <a:gd name="connsiteX88" fmla="*/ 121763 h 600884"/>
                <a:gd name="connsiteY88" fmla="*/ 121763 h 600884"/>
                <a:gd name="connsiteX89" fmla="*/ 121763 h 600884"/>
                <a:gd name="connsiteY89" fmla="*/ 121763 h 600884"/>
                <a:gd name="connsiteX90" fmla="*/ 121763 h 600884"/>
                <a:gd name="connsiteY90" fmla="*/ 121763 h 600884"/>
                <a:gd name="connsiteX91" fmla="*/ 121763 h 600884"/>
                <a:gd name="connsiteY91" fmla="*/ 121763 h 600884"/>
                <a:gd name="connsiteX92" fmla="*/ 121763 h 600884"/>
                <a:gd name="connsiteY92" fmla="*/ 121763 h 600884"/>
                <a:gd name="connsiteX93" fmla="*/ 121763 h 600884"/>
                <a:gd name="connsiteY93" fmla="*/ 121763 h 600884"/>
                <a:gd name="connsiteX94" fmla="*/ 121763 h 600884"/>
                <a:gd name="connsiteY94" fmla="*/ 121763 h 600884"/>
                <a:gd name="connsiteX95" fmla="*/ 121763 h 600884"/>
                <a:gd name="connsiteY95" fmla="*/ 121763 h 600884"/>
                <a:gd name="connsiteX96" fmla="*/ 121763 h 600884"/>
                <a:gd name="connsiteY96" fmla="*/ 121763 h 600884"/>
                <a:gd name="connsiteX97" fmla="*/ 121763 h 600884"/>
                <a:gd name="connsiteY97" fmla="*/ 121763 h 600884"/>
                <a:gd name="connsiteX98" fmla="*/ 121763 h 600884"/>
                <a:gd name="connsiteY98" fmla="*/ 121763 h 600884"/>
                <a:gd name="connsiteX99" fmla="*/ 121763 h 600884"/>
                <a:gd name="connsiteY99" fmla="*/ 121763 h 600884"/>
                <a:gd name="connsiteX100" fmla="*/ 121763 h 600884"/>
                <a:gd name="connsiteY100" fmla="*/ 121763 h 600884"/>
                <a:gd name="connsiteX101" fmla="*/ 121763 h 600884"/>
                <a:gd name="connsiteY101" fmla="*/ 121763 h 600884"/>
                <a:gd name="connsiteX102" fmla="*/ 121763 h 600884"/>
                <a:gd name="connsiteY102" fmla="*/ 121763 h 600884"/>
                <a:gd name="connsiteX103" fmla="*/ 121763 h 600884"/>
                <a:gd name="connsiteY103" fmla="*/ 121763 h 600884"/>
                <a:gd name="connsiteX104" fmla="*/ 121763 h 600884"/>
                <a:gd name="connsiteY104" fmla="*/ 121763 h 600884"/>
                <a:gd name="connsiteX105" fmla="*/ 121763 h 600884"/>
                <a:gd name="connsiteY105" fmla="*/ 121763 h 600884"/>
                <a:gd name="connsiteX106" fmla="*/ 121763 h 600884"/>
                <a:gd name="connsiteY106" fmla="*/ 121763 h 600884"/>
                <a:gd name="connsiteX107" fmla="*/ 121763 h 600884"/>
                <a:gd name="connsiteY107" fmla="*/ 121763 h 600884"/>
                <a:gd name="connsiteX108" fmla="*/ 121763 h 600884"/>
                <a:gd name="connsiteY108" fmla="*/ 121763 h 600884"/>
                <a:gd name="connsiteX109" fmla="*/ 121763 h 600884"/>
                <a:gd name="connsiteY109" fmla="*/ 121763 h 600884"/>
                <a:gd name="connsiteX110" fmla="*/ 121763 h 600884"/>
                <a:gd name="connsiteY110" fmla="*/ 121763 h 600884"/>
                <a:gd name="connsiteX111" fmla="*/ 121763 h 600884"/>
                <a:gd name="connsiteY111" fmla="*/ 121763 h 600884"/>
                <a:gd name="connsiteX112" fmla="*/ 121763 h 600884"/>
                <a:gd name="connsiteY112" fmla="*/ 121763 h 600884"/>
                <a:gd name="connsiteX113" fmla="*/ 121763 h 600884"/>
                <a:gd name="connsiteY113" fmla="*/ 121763 h 600884"/>
                <a:gd name="connsiteX114" fmla="*/ 121763 h 600884"/>
                <a:gd name="connsiteY114" fmla="*/ 121763 h 600884"/>
                <a:gd name="connsiteX115" fmla="*/ 121763 h 600884"/>
                <a:gd name="connsiteY115" fmla="*/ 121763 h 600884"/>
                <a:gd name="connsiteX116" fmla="*/ 121763 h 600884"/>
                <a:gd name="connsiteY116" fmla="*/ 121763 h 600884"/>
                <a:gd name="connsiteX117" fmla="*/ 121763 h 600884"/>
                <a:gd name="connsiteY117" fmla="*/ 121763 h 600884"/>
                <a:gd name="connsiteX118" fmla="*/ 121763 h 600884"/>
                <a:gd name="connsiteY118" fmla="*/ 121763 h 600884"/>
                <a:gd name="connsiteX119" fmla="*/ 121763 h 600884"/>
                <a:gd name="connsiteY119" fmla="*/ 121763 h 600884"/>
                <a:gd name="connsiteX120" fmla="*/ 121763 h 600884"/>
                <a:gd name="connsiteY120" fmla="*/ 121763 h 600884"/>
                <a:gd name="connsiteX121" fmla="*/ 121763 h 600884"/>
                <a:gd name="connsiteY121" fmla="*/ 121763 h 600884"/>
                <a:gd name="connsiteX122" fmla="*/ 121763 h 600884"/>
                <a:gd name="connsiteY122" fmla="*/ 121763 h 600884"/>
                <a:gd name="connsiteX123" fmla="*/ 121763 h 600884"/>
                <a:gd name="connsiteY123" fmla="*/ 121763 h 600884"/>
                <a:gd name="connsiteX124" fmla="*/ 121763 h 600884"/>
                <a:gd name="connsiteY124" fmla="*/ 121763 h 600884"/>
                <a:gd name="connsiteX125" fmla="*/ 121763 h 600884"/>
                <a:gd name="connsiteY125" fmla="*/ 121763 h 600884"/>
                <a:gd name="connsiteX126" fmla="*/ 121763 h 600884"/>
                <a:gd name="connsiteY126" fmla="*/ 121763 h 600884"/>
                <a:gd name="connsiteX127" fmla="*/ 121763 h 600884"/>
                <a:gd name="connsiteY127" fmla="*/ 121763 h 600884"/>
                <a:gd name="connsiteX128" fmla="*/ 121763 h 600884"/>
                <a:gd name="connsiteY128" fmla="*/ 121763 h 600884"/>
                <a:gd name="connsiteX129" fmla="*/ 121763 h 600884"/>
                <a:gd name="connsiteY129" fmla="*/ 121763 h 600884"/>
                <a:gd name="connsiteX130" fmla="*/ 121763 h 600884"/>
                <a:gd name="connsiteY130" fmla="*/ 121763 h 600884"/>
                <a:gd name="connsiteX131" fmla="*/ 121763 h 600884"/>
                <a:gd name="connsiteY131" fmla="*/ 121763 h 600884"/>
                <a:gd name="connsiteX132" fmla="*/ 121763 h 600884"/>
                <a:gd name="connsiteY132" fmla="*/ 121763 h 600884"/>
                <a:gd name="connsiteX133" fmla="*/ 121763 h 600884"/>
                <a:gd name="connsiteY133" fmla="*/ 121763 h 600884"/>
                <a:gd name="connsiteX134" fmla="*/ 121763 h 600884"/>
                <a:gd name="connsiteY134" fmla="*/ 121763 h 600884"/>
                <a:gd name="connsiteX135" fmla="*/ 121763 h 600884"/>
                <a:gd name="connsiteY135" fmla="*/ 121763 h 600884"/>
                <a:gd name="connsiteX136" fmla="*/ 121763 h 600884"/>
                <a:gd name="connsiteY136" fmla="*/ 121763 h 60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551485" h="405076">
                  <a:moveTo>
                    <a:pt x="207963" y="281231"/>
                  </a:moveTo>
                  <a:cubicBezTo>
                    <a:pt x="207963" y="283811"/>
                    <a:pt x="207963" y="286391"/>
                    <a:pt x="207963" y="288971"/>
                  </a:cubicBezTo>
                  <a:lnTo>
                    <a:pt x="227335" y="286391"/>
                  </a:lnTo>
                  <a:close/>
                  <a:moveTo>
                    <a:pt x="206672" y="247690"/>
                  </a:moveTo>
                  <a:cubicBezTo>
                    <a:pt x="207963" y="251560"/>
                    <a:pt x="207963" y="256720"/>
                    <a:pt x="207963" y="260590"/>
                  </a:cubicBezTo>
                  <a:cubicBezTo>
                    <a:pt x="207963" y="263170"/>
                    <a:pt x="207963" y="267041"/>
                    <a:pt x="207963" y="270911"/>
                  </a:cubicBezTo>
                  <a:lnTo>
                    <a:pt x="280284" y="294132"/>
                  </a:lnTo>
                  <a:lnTo>
                    <a:pt x="340981" y="286391"/>
                  </a:lnTo>
                  <a:close/>
                  <a:moveTo>
                    <a:pt x="324257" y="132954"/>
                  </a:moveTo>
                  <a:cubicBezTo>
                    <a:pt x="344874" y="139402"/>
                    <a:pt x="360337" y="160036"/>
                    <a:pt x="360337" y="184539"/>
                  </a:cubicBezTo>
                  <a:cubicBezTo>
                    <a:pt x="360337" y="197436"/>
                    <a:pt x="356471" y="209043"/>
                    <a:pt x="350028" y="218070"/>
                  </a:cubicBezTo>
                  <a:lnTo>
                    <a:pt x="325545" y="198725"/>
                  </a:lnTo>
                  <a:cubicBezTo>
                    <a:pt x="328122" y="194857"/>
                    <a:pt x="329411" y="189698"/>
                    <a:pt x="329411" y="184539"/>
                  </a:cubicBezTo>
                  <a:cubicBezTo>
                    <a:pt x="329411" y="175512"/>
                    <a:pt x="322968" y="166485"/>
                    <a:pt x="313948" y="163905"/>
                  </a:cubicBezTo>
                  <a:close/>
                  <a:moveTo>
                    <a:pt x="303550" y="132954"/>
                  </a:moveTo>
                  <a:cubicBezTo>
                    <a:pt x="308707" y="132954"/>
                    <a:pt x="313864" y="132954"/>
                    <a:pt x="319021" y="134243"/>
                  </a:cubicBezTo>
                  <a:lnTo>
                    <a:pt x="309997" y="165189"/>
                  </a:lnTo>
                  <a:cubicBezTo>
                    <a:pt x="307418" y="165189"/>
                    <a:pt x="306129" y="165189"/>
                    <a:pt x="303550" y="165189"/>
                  </a:cubicBezTo>
                  <a:cubicBezTo>
                    <a:pt x="291947" y="165189"/>
                    <a:pt x="282923" y="174215"/>
                    <a:pt x="282923" y="185820"/>
                  </a:cubicBezTo>
                  <a:cubicBezTo>
                    <a:pt x="282923" y="198714"/>
                    <a:pt x="291947" y="207739"/>
                    <a:pt x="303550" y="207739"/>
                  </a:cubicBezTo>
                  <a:cubicBezTo>
                    <a:pt x="309997" y="207739"/>
                    <a:pt x="316443" y="205161"/>
                    <a:pt x="320310" y="200003"/>
                  </a:cubicBezTo>
                  <a:lnTo>
                    <a:pt x="344806" y="219344"/>
                  </a:lnTo>
                  <a:cubicBezTo>
                    <a:pt x="334492" y="232238"/>
                    <a:pt x="320310" y="241264"/>
                    <a:pt x="303550" y="239975"/>
                  </a:cubicBezTo>
                  <a:cubicBezTo>
                    <a:pt x="276476" y="239975"/>
                    <a:pt x="253270" y="215476"/>
                    <a:pt x="253270" y="185820"/>
                  </a:cubicBezTo>
                  <a:cubicBezTo>
                    <a:pt x="253270" y="157453"/>
                    <a:pt x="276476" y="132954"/>
                    <a:pt x="303550" y="132954"/>
                  </a:cubicBezTo>
                  <a:close/>
                  <a:moveTo>
                    <a:pt x="42647" y="131555"/>
                  </a:moveTo>
                  <a:cubicBezTo>
                    <a:pt x="42647" y="132845"/>
                    <a:pt x="41355" y="134134"/>
                    <a:pt x="41355" y="135424"/>
                  </a:cubicBezTo>
                  <a:cubicBezTo>
                    <a:pt x="37481" y="171529"/>
                    <a:pt x="63310" y="203765"/>
                    <a:pt x="98179" y="207633"/>
                  </a:cubicBezTo>
                  <a:cubicBezTo>
                    <a:pt x="133049" y="211502"/>
                    <a:pt x="164044" y="185713"/>
                    <a:pt x="167918" y="149608"/>
                  </a:cubicBezTo>
                  <a:cubicBezTo>
                    <a:pt x="169210" y="143161"/>
                    <a:pt x="169210" y="136713"/>
                    <a:pt x="167918" y="131555"/>
                  </a:cubicBezTo>
                  <a:cubicBezTo>
                    <a:pt x="134340" y="131555"/>
                    <a:pt x="74933" y="131555"/>
                    <a:pt x="42647" y="131555"/>
                  </a:cubicBezTo>
                  <a:close/>
                  <a:moveTo>
                    <a:pt x="240249" y="109654"/>
                  </a:moveTo>
                  <a:lnTo>
                    <a:pt x="214421" y="232209"/>
                  </a:lnTo>
                  <a:lnTo>
                    <a:pt x="371976" y="277361"/>
                  </a:lnTo>
                  <a:lnTo>
                    <a:pt x="409427" y="121265"/>
                  </a:lnTo>
                  <a:close/>
                  <a:moveTo>
                    <a:pt x="428799" y="78693"/>
                  </a:moveTo>
                  <a:cubicBezTo>
                    <a:pt x="412010" y="78693"/>
                    <a:pt x="397804" y="87723"/>
                    <a:pt x="391347" y="101914"/>
                  </a:cubicBezTo>
                  <a:cubicBezTo>
                    <a:pt x="391347" y="101914"/>
                    <a:pt x="390056" y="104494"/>
                    <a:pt x="390056" y="105784"/>
                  </a:cubicBezTo>
                  <a:lnTo>
                    <a:pt x="428799" y="108364"/>
                  </a:lnTo>
                  <a:lnTo>
                    <a:pt x="384890" y="292842"/>
                  </a:lnTo>
                  <a:lnTo>
                    <a:pt x="242832" y="312192"/>
                  </a:lnTo>
                  <a:lnTo>
                    <a:pt x="207963" y="299292"/>
                  </a:lnTo>
                  <a:cubicBezTo>
                    <a:pt x="207963" y="303162"/>
                    <a:pt x="207963" y="305742"/>
                    <a:pt x="209255" y="309612"/>
                  </a:cubicBezTo>
                  <a:lnTo>
                    <a:pt x="242832" y="321223"/>
                  </a:lnTo>
                  <a:lnTo>
                    <a:pt x="393930" y="299292"/>
                  </a:lnTo>
                  <a:lnTo>
                    <a:pt x="437839" y="113524"/>
                  </a:lnTo>
                  <a:lnTo>
                    <a:pt x="448170" y="119975"/>
                  </a:lnTo>
                  <a:lnTo>
                    <a:pt x="437839" y="159966"/>
                  </a:lnTo>
                  <a:cubicBezTo>
                    <a:pt x="457210" y="156096"/>
                    <a:pt x="471416" y="139326"/>
                    <a:pt x="471416" y="119975"/>
                  </a:cubicBezTo>
                  <a:cubicBezTo>
                    <a:pt x="471416" y="96754"/>
                    <a:pt x="452045" y="78693"/>
                    <a:pt x="428799" y="78693"/>
                  </a:cubicBezTo>
                  <a:close/>
                  <a:moveTo>
                    <a:pt x="116550" y="35222"/>
                  </a:moveTo>
                  <a:cubicBezTo>
                    <a:pt x="173528" y="42503"/>
                    <a:pt x="183416" y="109635"/>
                    <a:pt x="183416" y="109635"/>
                  </a:cubicBezTo>
                  <a:cubicBezTo>
                    <a:pt x="183416" y="109635"/>
                    <a:pt x="188581" y="108345"/>
                    <a:pt x="192456" y="109635"/>
                  </a:cubicBezTo>
                  <a:cubicBezTo>
                    <a:pt x="197622" y="109635"/>
                    <a:pt x="201496" y="109635"/>
                    <a:pt x="201496" y="116082"/>
                  </a:cubicBezTo>
                  <a:cubicBezTo>
                    <a:pt x="201496" y="117372"/>
                    <a:pt x="201496" y="116082"/>
                    <a:pt x="201496" y="123819"/>
                  </a:cubicBezTo>
                  <a:cubicBezTo>
                    <a:pt x="201496" y="130266"/>
                    <a:pt x="196330" y="130266"/>
                    <a:pt x="191164" y="131555"/>
                  </a:cubicBezTo>
                  <a:cubicBezTo>
                    <a:pt x="189873" y="131555"/>
                    <a:pt x="187290" y="131555"/>
                    <a:pt x="182124" y="131555"/>
                  </a:cubicBezTo>
                  <a:cubicBezTo>
                    <a:pt x="183416" y="138003"/>
                    <a:pt x="183416" y="144450"/>
                    <a:pt x="182124" y="150897"/>
                  </a:cubicBezTo>
                  <a:cubicBezTo>
                    <a:pt x="178250" y="194739"/>
                    <a:pt x="139506" y="226975"/>
                    <a:pt x="96888" y="221817"/>
                  </a:cubicBezTo>
                  <a:cubicBezTo>
                    <a:pt x="54270" y="217949"/>
                    <a:pt x="23275" y="177976"/>
                    <a:pt x="27149" y="134134"/>
                  </a:cubicBezTo>
                  <a:cubicBezTo>
                    <a:pt x="27149" y="132845"/>
                    <a:pt x="27149" y="132845"/>
                    <a:pt x="28441" y="131555"/>
                  </a:cubicBezTo>
                  <a:cubicBezTo>
                    <a:pt x="23275" y="131555"/>
                    <a:pt x="19400" y="131555"/>
                    <a:pt x="19400" y="131555"/>
                  </a:cubicBezTo>
                  <a:cubicBezTo>
                    <a:pt x="19400" y="131555"/>
                    <a:pt x="15526" y="103188"/>
                    <a:pt x="29732" y="77398"/>
                  </a:cubicBezTo>
                  <a:cubicBezTo>
                    <a:pt x="50395" y="61925"/>
                    <a:pt x="78807" y="54188"/>
                    <a:pt x="103345" y="58057"/>
                  </a:cubicBezTo>
                  <a:cubicBezTo>
                    <a:pt x="111094" y="59346"/>
                    <a:pt x="120134" y="61925"/>
                    <a:pt x="127883" y="65793"/>
                  </a:cubicBezTo>
                  <a:cubicBezTo>
                    <a:pt x="136923" y="68372"/>
                    <a:pt x="144672" y="73530"/>
                    <a:pt x="151129" y="77398"/>
                  </a:cubicBezTo>
                  <a:cubicBezTo>
                    <a:pt x="140797" y="63214"/>
                    <a:pt x="125300" y="54188"/>
                    <a:pt x="104637" y="50320"/>
                  </a:cubicBezTo>
                  <a:cubicBezTo>
                    <a:pt x="83973" y="47741"/>
                    <a:pt x="59436" y="52899"/>
                    <a:pt x="38772" y="63214"/>
                  </a:cubicBezTo>
                  <a:cubicBezTo>
                    <a:pt x="49104" y="51609"/>
                    <a:pt x="64601" y="41294"/>
                    <a:pt x="89139" y="36136"/>
                  </a:cubicBezTo>
                  <a:cubicBezTo>
                    <a:pt x="99309" y="34363"/>
                    <a:pt x="108410" y="34182"/>
                    <a:pt x="116550" y="35222"/>
                  </a:cubicBezTo>
                  <a:close/>
                  <a:moveTo>
                    <a:pt x="415884" y="0"/>
                  </a:moveTo>
                  <a:lnTo>
                    <a:pt x="441713" y="0"/>
                  </a:lnTo>
                  <a:cubicBezTo>
                    <a:pt x="444296" y="0"/>
                    <a:pt x="445587" y="0"/>
                    <a:pt x="458502" y="30961"/>
                  </a:cubicBezTo>
                  <a:lnTo>
                    <a:pt x="459793" y="32251"/>
                  </a:lnTo>
                  <a:lnTo>
                    <a:pt x="470125" y="37411"/>
                  </a:lnTo>
                  <a:lnTo>
                    <a:pt x="471416" y="36121"/>
                  </a:lnTo>
                  <a:cubicBezTo>
                    <a:pt x="498536" y="24511"/>
                    <a:pt x="502410" y="24511"/>
                    <a:pt x="502410" y="24511"/>
                  </a:cubicBezTo>
                  <a:cubicBezTo>
                    <a:pt x="503702" y="24511"/>
                    <a:pt x="504993" y="24511"/>
                    <a:pt x="506285" y="25801"/>
                  </a:cubicBezTo>
                  <a:lnTo>
                    <a:pt x="524365" y="43862"/>
                  </a:lnTo>
                  <a:cubicBezTo>
                    <a:pt x="526948" y="46442"/>
                    <a:pt x="528239" y="46442"/>
                    <a:pt x="514033" y="78693"/>
                  </a:cubicBezTo>
                  <a:lnTo>
                    <a:pt x="517908" y="90304"/>
                  </a:lnTo>
                  <a:lnTo>
                    <a:pt x="519199" y="90304"/>
                  </a:lnTo>
                  <a:cubicBezTo>
                    <a:pt x="551485" y="101914"/>
                    <a:pt x="551485" y="103204"/>
                    <a:pt x="551485" y="107074"/>
                  </a:cubicBezTo>
                  <a:lnTo>
                    <a:pt x="551485" y="131585"/>
                  </a:lnTo>
                  <a:cubicBezTo>
                    <a:pt x="551485" y="135455"/>
                    <a:pt x="551485" y="136745"/>
                    <a:pt x="519199" y="149646"/>
                  </a:cubicBezTo>
                  <a:lnTo>
                    <a:pt x="517908" y="149646"/>
                  </a:lnTo>
                  <a:lnTo>
                    <a:pt x="514033" y="159966"/>
                  </a:lnTo>
                  <a:lnTo>
                    <a:pt x="514033" y="161256"/>
                  </a:lnTo>
                  <a:cubicBezTo>
                    <a:pt x="528239" y="192218"/>
                    <a:pt x="528239" y="193508"/>
                    <a:pt x="525656" y="196088"/>
                  </a:cubicBezTo>
                  <a:lnTo>
                    <a:pt x="506285" y="214148"/>
                  </a:lnTo>
                  <a:cubicBezTo>
                    <a:pt x="506285" y="214148"/>
                    <a:pt x="504993" y="215439"/>
                    <a:pt x="503702" y="215439"/>
                  </a:cubicBezTo>
                  <a:cubicBezTo>
                    <a:pt x="501119" y="215439"/>
                    <a:pt x="489496" y="211568"/>
                    <a:pt x="471416" y="203828"/>
                  </a:cubicBezTo>
                  <a:lnTo>
                    <a:pt x="470125" y="202538"/>
                  </a:lnTo>
                  <a:lnTo>
                    <a:pt x="459793" y="207698"/>
                  </a:lnTo>
                  <a:lnTo>
                    <a:pt x="458502" y="208988"/>
                  </a:lnTo>
                  <a:cubicBezTo>
                    <a:pt x="446879" y="239949"/>
                    <a:pt x="445587" y="239949"/>
                    <a:pt x="443004" y="239949"/>
                  </a:cubicBezTo>
                  <a:lnTo>
                    <a:pt x="418467" y="239949"/>
                  </a:lnTo>
                  <a:lnTo>
                    <a:pt x="402970" y="307032"/>
                  </a:lnTo>
                  <a:lnTo>
                    <a:pt x="241541" y="332833"/>
                  </a:lnTo>
                  <a:lnTo>
                    <a:pt x="209255" y="319933"/>
                  </a:lnTo>
                  <a:cubicBezTo>
                    <a:pt x="209255" y="327673"/>
                    <a:pt x="209255" y="334123"/>
                    <a:pt x="209255" y="340573"/>
                  </a:cubicBezTo>
                  <a:lnTo>
                    <a:pt x="551485" y="340573"/>
                  </a:lnTo>
                  <a:lnTo>
                    <a:pt x="551485" y="363794"/>
                  </a:lnTo>
                  <a:lnTo>
                    <a:pt x="209255" y="363794"/>
                  </a:lnTo>
                  <a:cubicBezTo>
                    <a:pt x="209255" y="368955"/>
                    <a:pt x="209255" y="372825"/>
                    <a:pt x="209255" y="375405"/>
                  </a:cubicBezTo>
                  <a:cubicBezTo>
                    <a:pt x="209255" y="389595"/>
                    <a:pt x="210546" y="405076"/>
                    <a:pt x="198923" y="405076"/>
                  </a:cubicBezTo>
                  <a:lnTo>
                    <a:pt x="193758" y="405076"/>
                  </a:lnTo>
                  <a:lnTo>
                    <a:pt x="161472" y="405076"/>
                  </a:lnTo>
                  <a:lnTo>
                    <a:pt x="160180" y="405076"/>
                  </a:lnTo>
                  <a:lnTo>
                    <a:pt x="155015" y="405076"/>
                  </a:lnTo>
                  <a:lnTo>
                    <a:pt x="108523" y="405076"/>
                  </a:lnTo>
                  <a:lnTo>
                    <a:pt x="100774" y="405076"/>
                  </a:lnTo>
                  <a:lnTo>
                    <a:pt x="49117" y="405076"/>
                  </a:lnTo>
                  <a:lnTo>
                    <a:pt x="10374" y="405076"/>
                  </a:lnTo>
                  <a:cubicBezTo>
                    <a:pt x="-1249" y="405076"/>
                    <a:pt x="42" y="389595"/>
                    <a:pt x="42" y="375405"/>
                  </a:cubicBezTo>
                  <a:cubicBezTo>
                    <a:pt x="42" y="359924"/>
                    <a:pt x="1334" y="287681"/>
                    <a:pt x="1334" y="260590"/>
                  </a:cubicBezTo>
                  <a:cubicBezTo>
                    <a:pt x="1334" y="234789"/>
                    <a:pt x="16831" y="218019"/>
                    <a:pt x="45243" y="218019"/>
                  </a:cubicBezTo>
                  <a:lnTo>
                    <a:pt x="52991" y="218019"/>
                  </a:lnTo>
                  <a:cubicBezTo>
                    <a:pt x="64614" y="228339"/>
                    <a:pt x="82694" y="236079"/>
                    <a:pt x="104649" y="236079"/>
                  </a:cubicBezTo>
                  <a:cubicBezTo>
                    <a:pt x="126603" y="236079"/>
                    <a:pt x="144683" y="228339"/>
                    <a:pt x="156306" y="218019"/>
                  </a:cubicBezTo>
                  <a:lnTo>
                    <a:pt x="164055" y="218019"/>
                  </a:lnTo>
                  <a:cubicBezTo>
                    <a:pt x="182135" y="218019"/>
                    <a:pt x="195049" y="224469"/>
                    <a:pt x="202798" y="237369"/>
                  </a:cubicBezTo>
                  <a:lnTo>
                    <a:pt x="232501" y="96754"/>
                  </a:lnTo>
                  <a:lnTo>
                    <a:pt x="316444" y="101914"/>
                  </a:lnTo>
                  <a:cubicBezTo>
                    <a:pt x="321610" y="99334"/>
                    <a:pt x="328067" y="95464"/>
                    <a:pt x="328067" y="94174"/>
                  </a:cubicBezTo>
                  <a:cubicBezTo>
                    <a:pt x="331941" y="92884"/>
                    <a:pt x="334524" y="91594"/>
                    <a:pt x="338398" y="90304"/>
                  </a:cubicBezTo>
                  <a:lnTo>
                    <a:pt x="339690" y="90304"/>
                  </a:lnTo>
                  <a:lnTo>
                    <a:pt x="343564" y="79983"/>
                  </a:lnTo>
                  <a:lnTo>
                    <a:pt x="343564" y="78693"/>
                  </a:lnTo>
                  <a:cubicBezTo>
                    <a:pt x="329358" y="47732"/>
                    <a:pt x="330650" y="46442"/>
                    <a:pt x="331941" y="43862"/>
                  </a:cubicBezTo>
                  <a:lnTo>
                    <a:pt x="351313" y="25801"/>
                  </a:lnTo>
                  <a:cubicBezTo>
                    <a:pt x="351313" y="25801"/>
                    <a:pt x="352604" y="24511"/>
                    <a:pt x="353896" y="24511"/>
                  </a:cubicBezTo>
                  <a:cubicBezTo>
                    <a:pt x="356478" y="24511"/>
                    <a:pt x="368101" y="28381"/>
                    <a:pt x="386181" y="36121"/>
                  </a:cubicBezTo>
                  <a:lnTo>
                    <a:pt x="387473" y="37411"/>
                  </a:lnTo>
                  <a:lnTo>
                    <a:pt x="397804" y="32251"/>
                  </a:lnTo>
                  <a:lnTo>
                    <a:pt x="399096" y="30961"/>
                  </a:lnTo>
                  <a:cubicBezTo>
                    <a:pt x="410719" y="0"/>
                    <a:pt x="412010" y="0"/>
                    <a:pt x="415884" y="0"/>
                  </a:cubicBezTo>
                  <a:close/>
                </a:path>
              </a:pathLst>
            </a:cu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en-US" sz="1000" dirty="0">
                <a:solidFill>
                  <a:prstClr val="white"/>
                </a:solidFill>
              </a:endParaRPr>
            </a:p>
          </p:txBody>
        </p:sp>
        <p:sp>
          <p:nvSpPr>
            <p:cNvPr id="34" name="perfect-worker_75707">
              <a:extLst>
                <a:ext uri="{FF2B5EF4-FFF2-40B4-BE49-F238E27FC236}">
                  <a16:creationId xmlns="" xmlns:a16="http://schemas.microsoft.com/office/drawing/2014/main" id="{2CBD0F61-47A5-8A40-ADBC-80F6D7F6188A}"/>
                </a:ext>
              </a:extLst>
            </p:cNvPr>
            <p:cNvSpPr>
              <a:spLocks noChangeAspect="1"/>
            </p:cNvSpPr>
            <p:nvPr/>
          </p:nvSpPr>
          <p:spPr>
            <a:xfrm>
              <a:off x="1115191" y="1111997"/>
              <a:ext cx="584594" cy="583443"/>
            </a:xfrm>
            <a:custGeom>
              <a:avLst/>
              <a:gdLst>
                <a:gd name="connsiteX0" fmla="*/ 373364 w 608838"/>
                <a:gd name="connsiteY0" fmla="*/ 414474 h 607639"/>
                <a:gd name="connsiteX1" fmla="*/ 373364 w 608838"/>
                <a:gd name="connsiteY1" fmla="*/ 461833 h 607639"/>
                <a:gd name="connsiteX2" fmla="*/ 399854 w 608838"/>
                <a:gd name="connsiteY2" fmla="*/ 447365 h 607639"/>
                <a:gd name="connsiteX3" fmla="*/ 235475 w 608838"/>
                <a:gd name="connsiteY3" fmla="*/ 414474 h 607639"/>
                <a:gd name="connsiteX4" fmla="*/ 208984 w 608838"/>
                <a:gd name="connsiteY4" fmla="*/ 447365 h 607639"/>
                <a:gd name="connsiteX5" fmla="*/ 235475 w 608838"/>
                <a:gd name="connsiteY5" fmla="*/ 461833 h 607639"/>
                <a:gd name="connsiteX6" fmla="*/ 304419 w 608838"/>
                <a:gd name="connsiteY6" fmla="*/ 174508 h 607639"/>
                <a:gd name="connsiteX7" fmla="*/ 371668 w 608838"/>
                <a:gd name="connsiteY7" fmla="*/ 241687 h 607639"/>
                <a:gd name="connsiteX8" fmla="*/ 304419 w 608838"/>
                <a:gd name="connsiteY8" fmla="*/ 308866 h 607639"/>
                <a:gd name="connsiteX9" fmla="*/ 237170 w 608838"/>
                <a:gd name="connsiteY9" fmla="*/ 241687 h 607639"/>
                <a:gd name="connsiteX10" fmla="*/ 304419 w 608838"/>
                <a:gd name="connsiteY10" fmla="*/ 174508 h 607639"/>
                <a:gd name="connsiteX11" fmla="*/ 304419 w 608838"/>
                <a:gd name="connsiteY11" fmla="*/ 131452 h 607639"/>
                <a:gd name="connsiteX12" fmla="*/ 131776 w 608838"/>
                <a:gd name="connsiteY12" fmla="*/ 303820 h 607639"/>
                <a:gd name="connsiteX13" fmla="*/ 168568 w 608838"/>
                <a:gd name="connsiteY13" fmla="*/ 410179 h 607639"/>
                <a:gd name="connsiteX14" fmla="*/ 231626 w 608838"/>
                <a:gd name="connsiteY14" fmla="*/ 329251 h 607639"/>
                <a:gd name="connsiteX15" fmla="*/ 254720 w 608838"/>
                <a:gd name="connsiteY15" fmla="*/ 317157 h 607639"/>
                <a:gd name="connsiteX16" fmla="*/ 354005 w 608838"/>
                <a:gd name="connsiteY16" fmla="*/ 317157 h 607639"/>
                <a:gd name="connsiteX17" fmla="*/ 377326 w 608838"/>
                <a:gd name="connsiteY17" fmla="*/ 329364 h 607639"/>
                <a:gd name="connsiteX18" fmla="*/ 440157 w 608838"/>
                <a:gd name="connsiteY18" fmla="*/ 410179 h 607639"/>
                <a:gd name="connsiteX19" fmla="*/ 477063 w 608838"/>
                <a:gd name="connsiteY19" fmla="*/ 303820 h 607639"/>
                <a:gd name="connsiteX20" fmla="*/ 304419 w 608838"/>
                <a:gd name="connsiteY20" fmla="*/ 131452 h 607639"/>
                <a:gd name="connsiteX21" fmla="*/ 273400 w 608838"/>
                <a:gd name="connsiteY21" fmla="*/ 0 h 607639"/>
                <a:gd name="connsiteX22" fmla="*/ 338042 w 608838"/>
                <a:gd name="connsiteY22" fmla="*/ 0 h 607639"/>
                <a:gd name="connsiteX23" fmla="*/ 370420 w 608838"/>
                <a:gd name="connsiteY23" fmla="*/ 28709 h 607639"/>
                <a:gd name="connsiteX24" fmla="*/ 374269 w 608838"/>
                <a:gd name="connsiteY24" fmla="*/ 62392 h 607639"/>
                <a:gd name="connsiteX25" fmla="*/ 428610 w 608838"/>
                <a:gd name="connsiteY25" fmla="*/ 85110 h 607639"/>
                <a:gd name="connsiteX26" fmla="*/ 454534 w 608838"/>
                <a:gd name="connsiteY26" fmla="*/ 64539 h 607639"/>
                <a:gd name="connsiteX27" fmla="*/ 474799 w 608838"/>
                <a:gd name="connsiteY27" fmla="*/ 57531 h 607639"/>
                <a:gd name="connsiteX28" fmla="*/ 497780 w 608838"/>
                <a:gd name="connsiteY28" fmla="*/ 67026 h 607639"/>
                <a:gd name="connsiteX29" fmla="*/ 543403 w 608838"/>
                <a:gd name="connsiteY29" fmla="*/ 112576 h 607639"/>
                <a:gd name="connsiteX30" fmla="*/ 545894 w 608838"/>
                <a:gd name="connsiteY30" fmla="*/ 155753 h 607639"/>
                <a:gd name="connsiteX31" fmla="*/ 524611 w 608838"/>
                <a:gd name="connsiteY31" fmla="*/ 182540 h 607639"/>
                <a:gd name="connsiteX32" fmla="*/ 545441 w 608838"/>
                <a:gd name="connsiteY32" fmla="*/ 233742 h 607639"/>
                <a:gd name="connsiteX33" fmla="*/ 579970 w 608838"/>
                <a:gd name="connsiteY33" fmla="*/ 237811 h 607639"/>
                <a:gd name="connsiteX34" fmla="*/ 608838 w 608838"/>
                <a:gd name="connsiteY34" fmla="*/ 270024 h 607639"/>
                <a:gd name="connsiteX35" fmla="*/ 608838 w 608838"/>
                <a:gd name="connsiteY35" fmla="*/ 334676 h 607639"/>
                <a:gd name="connsiteX36" fmla="*/ 579970 w 608838"/>
                <a:gd name="connsiteY36" fmla="*/ 366889 h 607639"/>
                <a:gd name="connsiteX37" fmla="*/ 544875 w 608838"/>
                <a:gd name="connsiteY37" fmla="*/ 370958 h 607639"/>
                <a:gd name="connsiteX38" fmla="*/ 523139 w 608838"/>
                <a:gd name="connsiteY38" fmla="*/ 422838 h 607639"/>
                <a:gd name="connsiteX39" fmla="*/ 546007 w 608838"/>
                <a:gd name="connsiteY39" fmla="*/ 451773 h 607639"/>
                <a:gd name="connsiteX40" fmla="*/ 543517 w 608838"/>
                <a:gd name="connsiteY40" fmla="*/ 494950 h 607639"/>
                <a:gd name="connsiteX41" fmla="*/ 497780 w 608838"/>
                <a:gd name="connsiteY41" fmla="*/ 540613 h 607639"/>
                <a:gd name="connsiteX42" fmla="*/ 474799 w 608838"/>
                <a:gd name="connsiteY42" fmla="*/ 550108 h 607639"/>
                <a:gd name="connsiteX43" fmla="*/ 454534 w 608838"/>
                <a:gd name="connsiteY43" fmla="*/ 543100 h 607639"/>
                <a:gd name="connsiteX44" fmla="*/ 425100 w 608838"/>
                <a:gd name="connsiteY44" fmla="*/ 519816 h 607639"/>
                <a:gd name="connsiteX45" fmla="*/ 372118 w 608838"/>
                <a:gd name="connsiteY45" fmla="*/ 541178 h 607639"/>
                <a:gd name="connsiteX46" fmla="*/ 367816 w 608838"/>
                <a:gd name="connsiteY46" fmla="*/ 578930 h 607639"/>
                <a:gd name="connsiteX47" fmla="*/ 335439 w 608838"/>
                <a:gd name="connsiteY47" fmla="*/ 607639 h 607639"/>
                <a:gd name="connsiteX48" fmla="*/ 270796 w 608838"/>
                <a:gd name="connsiteY48" fmla="*/ 607639 h 607639"/>
                <a:gd name="connsiteX49" fmla="*/ 238418 w 608838"/>
                <a:gd name="connsiteY49" fmla="*/ 578930 h 607639"/>
                <a:gd name="connsiteX50" fmla="*/ 233890 w 608838"/>
                <a:gd name="connsiteY50" fmla="*/ 539596 h 607639"/>
                <a:gd name="connsiteX51" fmla="*/ 184871 w 608838"/>
                <a:gd name="connsiteY51" fmla="*/ 518799 h 607639"/>
                <a:gd name="connsiteX52" fmla="*/ 154304 w 608838"/>
                <a:gd name="connsiteY52" fmla="*/ 542987 h 607639"/>
                <a:gd name="connsiteX53" fmla="*/ 134040 w 608838"/>
                <a:gd name="connsiteY53" fmla="*/ 549995 h 607639"/>
                <a:gd name="connsiteX54" fmla="*/ 111058 w 608838"/>
                <a:gd name="connsiteY54" fmla="*/ 540500 h 607639"/>
                <a:gd name="connsiteX55" fmla="*/ 65322 w 608838"/>
                <a:gd name="connsiteY55" fmla="*/ 494837 h 607639"/>
                <a:gd name="connsiteX56" fmla="*/ 62831 w 608838"/>
                <a:gd name="connsiteY56" fmla="*/ 451660 h 607639"/>
                <a:gd name="connsiteX57" fmla="*/ 87284 w 608838"/>
                <a:gd name="connsiteY57" fmla="*/ 420917 h 607639"/>
                <a:gd name="connsiteX58" fmla="*/ 67473 w 608838"/>
                <a:gd name="connsiteY58" fmla="*/ 374123 h 607639"/>
                <a:gd name="connsiteX59" fmla="*/ 28869 w 608838"/>
                <a:gd name="connsiteY59" fmla="*/ 369602 h 607639"/>
                <a:gd name="connsiteX60" fmla="*/ 0 w 608838"/>
                <a:gd name="connsiteY60" fmla="*/ 337389 h 607639"/>
                <a:gd name="connsiteX61" fmla="*/ 0 w 608838"/>
                <a:gd name="connsiteY61" fmla="*/ 272737 h 607639"/>
                <a:gd name="connsiteX62" fmla="*/ 28869 w 608838"/>
                <a:gd name="connsiteY62" fmla="*/ 240524 h 607639"/>
                <a:gd name="connsiteX63" fmla="*/ 65209 w 608838"/>
                <a:gd name="connsiteY63" fmla="*/ 236342 h 607639"/>
                <a:gd name="connsiteX64" fmla="*/ 85699 w 608838"/>
                <a:gd name="connsiteY64" fmla="*/ 184575 h 607639"/>
                <a:gd name="connsiteX65" fmla="*/ 62831 w 608838"/>
                <a:gd name="connsiteY65" fmla="*/ 155866 h 607639"/>
                <a:gd name="connsiteX66" fmla="*/ 65322 w 608838"/>
                <a:gd name="connsiteY66" fmla="*/ 112576 h 607639"/>
                <a:gd name="connsiteX67" fmla="*/ 111058 w 608838"/>
                <a:gd name="connsiteY67" fmla="*/ 67026 h 607639"/>
                <a:gd name="connsiteX68" fmla="*/ 134040 w 608838"/>
                <a:gd name="connsiteY68" fmla="*/ 57531 h 607639"/>
                <a:gd name="connsiteX69" fmla="*/ 154304 w 608838"/>
                <a:gd name="connsiteY69" fmla="*/ 64539 h 607639"/>
                <a:gd name="connsiteX70" fmla="*/ 181361 w 608838"/>
                <a:gd name="connsiteY70" fmla="*/ 85901 h 607639"/>
                <a:gd name="connsiteX71" fmla="*/ 237173 w 608838"/>
                <a:gd name="connsiteY71" fmla="*/ 62392 h 607639"/>
                <a:gd name="connsiteX72" fmla="*/ 241022 w 608838"/>
                <a:gd name="connsiteY72" fmla="*/ 28709 h 607639"/>
                <a:gd name="connsiteX73" fmla="*/ 273400 w 608838"/>
                <a:gd name="connsiteY73" fmla="*/ 0 h 6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08838" h="607639">
                  <a:moveTo>
                    <a:pt x="373364" y="414474"/>
                  </a:moveTo>
                  <a:lnTo>
                    <a:pt x="373364" y="461833"/>
                  </a:lnTo>
                  <a:cubicBezTo>
                    <a:pt x="382647" y="457764"/>
                    <a:pt x="391477" y="452904"/>
                    <a:pt x="399854" y="447365"/>
                  </a:cubicBezTo>
                  <a:close/>
                  <a:moveTo>
                    <a:pt x="235475" y="414474"/>
                  </a:moveTo>
                  <a:lnTo>
                    <a:pt x="208984" y="447365"/>
                  </a:lnTo>
                  <a:cubicBezTo>
                    <a:pt x="217362" y="452904"/>
                    <a:pt x="226192" y="457764"/>
                    <a:pt x="235475" y="461833"/>
                  </a:cubicBezTo>
                  <a:close/>
                  <a:moveTo>
                    <a:pt x="304419" y="174508"/>
                  </a:moveTo>
                  <a:cubicBezTo>
                    <a:pt x="341560" y="174508"/>
                    <a:pt x="371668" y="204585"/>
                    <a:pt x="371668" y="241687"/>
                  </a:cubicBezTo>
                  <a:cubicBezTo>
                    <a:pt x="371668" y="278789"/>
                    <a:pt x="341560" y="308866"/>
                    <a:pt x="304419" y="308866"/>
                  </a:cubicBezTo>
                  <a:cubicBezTo>
                    <a:pt x="267278" y="308866"/>
                    <a:pt x="237170" y="278789"/>
                    <a:pt x="237170" y="241687"/>
                  </a:cubicBezTo>
                  <a:cubicBezTo>
                    <a:pt x="237170" y="204585"/>
                    <a:pt x="267278" y="174508"/>
                    <a:pt x="304419" y="174508"/>
                  </a:cubicBezTo>
                  <a:close/>
                  <a:moveTo>
                    <a:pt x="304419" y="131452"/>
                  </a:moveTo>
                  <a:cubicBezTo>
                    <a:pt x="209210" y="131452"/>
                    <a:pt x="131776" y="208763"/>
                    <a:pt x="131776" y="303820"/>
                  </a:cubicBezTo>
                  <a:cubicBezTo>
                    <a:pt x="131776" y="343944"/>
                    <a:pt x="145587" y="380792"/>
                    <a:pt x="168568" y="410179"/>
                  </a:cubicBezTo>
                  <a:lnTo>
                    <a:pt x="231626" y="329251"/>
                  </a:lnTo>
                  <a:cubicBezTo>
                    <a:pt x="236720" y="321678"/>
                    <a:pt x="245437" y="317157"/>
                    <a:pt x="254720" y="317157"/>
                  </a:cubicBezTo>
                  <a:lnTo>
                    <a:pt x="354005" y="317157"/>
                  </a:lnTo>
                  <a:cubicBezTo>
                    <a:pt x="363288" y="317157"/>
                    <a:pt x="372005" y="321678"/>
                    <a:pt x="377326" y="329364"/>
                  </a:cubicBezTo>
                  <a:lnTo>
                    <a:pt x="440157" y="410179"/>
                  </a:lnTo>
                  <a:cubicBezTo>
                    <a:pt x="463251" y="380792"/>
                    <a:pt x="477063" y="343944"/>
                    <a:pt x="477063" y="303820"/>
                  </a:cubicBezTo>
                  <a:cubicBezTo>
                    <a:pt x="477063" y="208763"/>
                    <a:pt x="399628" y="131452"/>
                    <a:pt x="304419" y="131452"/>
                  </a:cubicBezTo>
                  <a:close/>
                  <a:moveTo>
                    <a:pt x="273400" y="0"/>
                  </a:moveTo>
                  <a:lnTo>
                    <a:pt x="338042" y="0"/>
                  </a:lnTo>
                  <a:cubicBezTo>
                    <a:pt x="354571" y="0"/>
                    <a:pt x="368382" y="12320"/>
                    <a:pt x="370420" y="28709"/>
                  </a:cubicBezTo>
                  <a:lnTo>
                    <a:pt x="374269" y="62392"/>
                  </a:lnTo>
                  <a:cubicBezTo>
                    <a:pt x="393288" y="67817"/>
                    <a:pt x="411515" y="75390"/>
                    <a:pt x="428610" y="85110"/>
                  </a:cubicBezTo>
                  <a:lnTo>
                    <a:pt x="454534" y="64539"/>
                  </a:lnTo>
                  <a:cubicBezTo>
                    <a:pt x="460308" y="60018"/>
                    <a:pt x="467553" y="57531"/>
                    <a:pt x="474799" y="57531"/>
                  </a:cubicBezTo>
                  <a:cubicBezTo>
                    <a:pt x="483516" y="57531"/>
                    <a:pt x="491667" y="60809"/>
                    <a:pt x="497780" y="67026"/>
                  </a:cubicBezTo>
                  <a:lnTo>
                    <a:pt x="543403" y="112576"/>
                  </a:lnTo>
                  <a:cubicBezTo>
                    <a:pt x="555064" y="124218"/>
                    <a:pt x="556083" y="142868"/>
                    <a:pt x="545894" y="155753"/>
                  </a:cubicBezTo>
                  <a:lnTo>
                    <a:pt x="524611" y="182540"/>
                  </a:lnTo>
                  <a:cubicBezTo>
                    <a:pt x="533554" y="198929"/>
                    <a:pt x="540573" y="216223"/>
                    <a:pt x="545441" y="233742"/>
                  </a:cubicBezTo>
                  <a:lnTo>
                    <a:pt x="579970" y="237811"/>
                  </a:lnTo>
                  <a:cubicBezTo>
                    <a:pt x="596385" y="239733"/>
                    <a:pt x="608838" y="253635"/>
                    <a:pt x="608838" y="270024"/>
                  </a:cubicBezTo>
                  <a:lnTo>
                    <a:pt x="608838" y="334676"/>
                  </a:lnTo>
                  <a:cubicBezTo>
                    <a:pt x="608838" y="351065"/>
                    <a:pt x="596385" y="364968"/>
                    <a:pt x="579970" y="366889"/>
                  </a:cubicBezTo>
                  <a:lnTo>
                    <a:pt x="544875" y="370958"/>
                  </a:lnTo>
                  <a:cubicBezTo>
                    <a:pt x="539781" y="388817"/>
                    <a:pt x="532422" y="406223"/>
                    <a:pt x="523139" y="422838"/>
                  </a:cubicBezTo>
                  <a:lnTo>
                    <a:pt x="546007" y="451773"/>
                  </a:lnTo>
                  <a:cubicBezTo>
                    <a:pt x="556196" y="464772"/>
                    <a:pt x="555177" y="483308"/>
                    <a:pt x="543517" y="494950"/>
                  </a:cubicBezTo>
                  <a:lnTo>
                    <a:pt x="497780" y="540613"/>
                  </a:lnTo>
                  <a:cubicBezTo>
                    <a:pt x="491554" y="546717"/>
                    <a:pt x="483403" y="550108"/>
                    <a:pt x="474799" y="550108"/>
                  </a:cubicBezTo>
                  <a:cubicBezTo>
                    <a:pt x="467440" y="550108"/>
                    <a:pt x="460308" y="547621"/>
                    <a:pt x="454534" y="543100"/>
                  </a:cubicBezTo>
                  <a:lnTo>
                    <a:pt x="425100" y="519816"/>
                  </a:lnTo>
                  <a:cubicBezTo>
                    <a:pt x="408232" y="528971"/>
                    <a:pt x="390458" y="536092"/>
                    <a:pt x="372118" y="541178"/>
                  </a:cubicBezTo>
                  <a:lnTo>
                    <a:pt x="367816" y="578930"/>
                  </a:lnTo>
                  <a:cubicBezTo>
                    <a:pt x="365892" y="595319"/>
                    <a:pt x="351967" y="607639"/>
                    <a:pt x="335439" y="607639"/>
                  </a:cubicBezTo>
                  <a:lnTo>
                    <a:pt x="270796" y="607639"/>
                  </a:lnTo>
                  <a:cubicBezTo>
                    <a:pt x="254268" y="607639"/>
                    <a:pt x="240343" y="595319"/>
                    <a:pt x="238418" y="578930"/>
                  </a:cubicBezTo>
                  <a:lnTo>
                    <a:pt x="233890" y="539596"/>
                  </a:lnTo>
                  <a:cubicBezTo>
                    <a:pt x="216795" y="534397"/>
                    <a:pt x="200380" y="527502"/>
                    <a:pt x="184871" y="518799"/>
                  </a:cubicBezTo>
                  <a:lnTo>
                    <a:pt x="154304" y="542987"/>
                  </a:lnTo>
                  <a:cubicBezTo>
                    <a:pt x="148530" y="547508"/>
                    <a:pt x="141285" y="549995"/>
                    <a:pt x="134040" y="549995"/>
                  </a:cubicBezTo>
                  <a:cubicBezTo>
                    <a:pt x="125323" y="549995"/>
                    <a:pt x="117172" y="546604"/>
                    <a:pt x="111058" y="540500"/>
                  </a:cubicBezTo>
                  <a:lnTo>
                    <a:pt x="65322" y="494837"/>
                  </a:lnTo>
                  <a:cubicBezTo>
                    <a:pt x="53661" y="483082"/>
                    <a:pt x="52642" y="464545"/>
                    <a:pt x="62831" y="451660"/>
                  </a:cubicBezTo>
                  <a:lnTo>
                    <a:pt x="87284" y="420917"/>
                  </a:lnTo>
                  <a:cubicBezTo>
                    <a:pt x="79133" y="406110"/>
                    <a:pt x="72454" y="390399"/>
                    <a:pt x="67473" y="374123"/>
                  </a:cubicBezTo>
                  <a:lnTo>
                    <a:pt x="28869" y="369602"/>
                  </a:lnTo>
                  <a:cubicBezTo>
                    <a:pt x="12453" y="367680"/>
                    <a:pt x="0" y="353778"/>
                    <a:pt x="0" y="337389"/>
                  </a:cubicBezTo>
                  <a:lnTo>
                    <a:pt x="0" y="272737"/>
                  </a:lnTo>
                  <a:cubicBezTo>
                    <a:pt x="0" y="256348"/>
                    <a:pt x="12453" y="242445"/>
                    <a:pt x="28869" y="240524"/>
                  </a:cubicBezTo>
                  <a:lnTo>
                    <a:pt x="65209" y="236342"/>
                  </a:lnTo>
                  <a:cubicBezTo>
                    <a:pt x="69963" y="218483"/>
                    <a:pt x="76869" y="201077"/>
                    <a:pt x="85699" y="184575"/>
                  </a:cubicBezTo>
                  <a:lnTo>
                    <a:pt x="62831" y="155866"/>
                  </a:lnTo>
                  <a:cubicBezTo>
                    <a:pt x="52642" y="142868"/>
                    <a:pt x="53661" y="124331"/>
                    <a:pt x="65322" y="112576"/>
                  </a:cubicBezTo>
                  <a:lnTo>
                    <a:pt x="111058" y="67026"/>
                  </a:lnTo>
                  <a:cubicBezTo>
                    <a:pt x="117285" y="60922"/>
                    <a:pt x="125436" y="57531"/>
                    <a:pt x="134040" y="57531"/>
                  </a:cubicBezTo>
                  <a:cubicBezTo>
                    <a:pt x="141398" y="57531"/>
                    <a:pt x="148530" y="60018"/>
                    <a:pt x="154304" y="64539"/>
                  </a:cubicBezTo>
                  <a:lnTo>
                    <a:pt x="181361" y="85901"/>
                  </a:lnTo>
                  <a:cubicBezTo>
                    <a:pt x="198908" y="75842"/>
                    <a:pt x="217588" y="67930"/>
                    <a:pt x="237173" y="62392"/>
                  </a:cubicBezTo>
                  <a:lnTo>
                    <a:pt x="241022" y="28709"/>
                  </a:lnTo>
                  <a:cubicBezTo>
                    <a:pt x="242947" y="12320"/>
                    <a:pt x="256871" y="0"/>
                    <a:pt x="2734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prstClr val="white"/>
                </a:solidFill>
              </a:endParaRPr>
            </a:p>
          </p:txBody>
        </p:sp>
        <p:sp>
          <p:nvSpPr>
            <p:cNvPr id="35" name="iconfont-1027-797159">
              <a:extLst>
                <a:ext uri="{FF2B5EF4-FFF2-40B4-BE49-F238E27FC236}">
                  <a16:creationId xmlns="" xmlns:a16="http://schemas.microsoft.com/office/drawing/2014/main" id="{B98139BD-7B5A-4D44-83AE-88038547481B}"/>
                </a:ext>
              </a:extLst>
            </p:cNvPr>
            <p:cNvSpPr>
              <a:spLocks noChangeAspect="1"/>
            </p:cNvSpPr>
            <p:nvPr/>
          </p:nvSpPr>
          <p:spPr>
            <a:xfrm>
              <a:off x="2709517" y="1109867"/>
              <a:ext cx="560263" cy="556797"/>
            </a:xfrm>
            <a:custGeom>
              <a:avLst/>
              <a:gdLst>
                <a:gd name="T0" fmla="*/ 11156 w 12453"/>
                <a:gd name="T1" fmla="*/ 8562 h 12377"/>
                <a:gd name="T2" fmla="*/ 8563 w 12453"/>
                <a:gd name="T3" fmla="*/ 8562 h 12377"/>
                <a:gd name="T4" fmla="*/ 8023 w 12453"/>
                <a:gd name="T5" fmla="*/ 7590 h 12377"/>
                <a:gd name="T6" fmla="*/ 5764 w 12453"/>
                <a:gd name="T7" fmla="*/ 8536 h 12377"/>
                <a:gd name="T8" fmla="*/ 6300 w 12453"/>
                <a:gd name="T9" fmla="*/ 9073 h 12377"/>
                <a:gd name="T10" fmla="*/ 5565 w 12453"/>
                <a:gd name="T11" fmla="*/ 11642 h 12377"/>
                <a:gd name="T12" fmla="*/ 2996 w 12453"/>
                <a:gd name="T13" fmla="*/ 12377 h 12377"/>
                <a:gd name="T14" fmla="*/ 1162 w 12453"/>
                <a:gd name="T15" fmla="*/ 10543 h 12377"/>
                <a:gd name="T16" fmla="*/ 1897 w 12453"/>
                <a:gd name="T17" fmla="*/ 7974 h 12377"/>
                <a:gd name="T18" fmla="*/ 4467 w 12453"/>
                <a:gd name="T19" fmla="*/ 7239 h 12377"/>
                <a:gd name="T20" fmla="*/ 5174 w 12453"/>
                <a:gd name="T21" fmla="*/ 7946 h 12377"/>
                <a:gd name="T22" fmla="*/ 7647 w 12453"/>
                <a:gd name="T23" fmla="*/ 6910 h 12377"/>
                <a:gd name="T24" fmla="*/ 7266 w 12453"/>
                <a:gd name="T25" fmla="*/ 6225 h 12377"/>
                <a:gd name="T26" fmla="*/ 7914 w 12453"/>
                <a:gd name="T27" fmla="*/ 5058 h 12377"/>
                <a:gd name="T28" fmla="*/ 7785 w 12453"/>
                <a:gd name="T29" fmla="*/ 5187 h 12377"/>
                <a:gd name="T30" fmla="*/ 4674 w 12453"/>
                <a:gd name="T31" fmla="*/ 3410 h 12377"/>
                <a:gd name="T32" fmla="*/ 4674 w 12453"/>
                <a:gd name="T33" fmla="*/ 3890 h 12377"/>
                <a:gd name="T34" fmla="*/ 2337 w 12453"/>
                <a:gd name="T35" fmla="*/ 5187 h 12377"/>
                <a:gd name="T36" fmla="*/ 0 w 12453"/>
                <a:gd name="T37" fmla="*/ 3890 h 12377"/>
                <a:gd name="T38" fmla="*/ 0 w 12453"/>
                <a:gd name="T39" fmla="*/ 1296 h 12377"/>
                <a:gd name="T40" fmla="*/ 2337 w 12453"/>
                <a:gd name="T41" fmla="*/ 0 h 12377"/>
                <a:gd name="T42" fmla="*/ 4674 w 12453"/>
                <a:gd name="T43" fmla="*/ 1296 h 12377"/>
                <a:gd name="T44" fmla="*/ 4674 w 12453"/>
                <a:gd name="T45" fmla="*/ 2492 h 12377"/>
                <a:gd name="T46" fmla="*/ 8173 w 12453"/>
                <a:gd name="T47" fmla="*/ 4590 h 12377"/>
                <a:gd name="T48" fmla="*/ 8563 w 12453"/>
                <a:gd name="T49" fmla="*/ 3888 h 12377"/>
                <a:gd name="T50" fmla="*/ 11157 w 12453"/>
                <a:gd name="T51" fmla="*/ 3888 h 12377"/>
                <a:gd name="T52" fmla="*/ 12453 w 12453"/>
                <a:gd name="T53" fmla="*/ 6225 h 12377"/>
                <a:gd name="T54" fmla="*/ 11157 w 12453"/>
                <a:gd name="T55" fmla="*/ 8562 h 12377"/>
                <a:gd name="T56" fmla="*/ 11156 w 12453"/>
                <a:gd name="T57" fmla="*/ 8562 h 12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453" h="12377">
                  <a:moveTo>
                    <a:pt x="11156" y="8562"/>
                  </a:moveTo>
                  <a:lnTo>
                    <a:pt x="8563" y="8562"/>
                  </a:lnTo>
                  <a:lnTo>
                    <a:pt x="8023" y="7590"/>
                  </a:lnTo>
                  <a:lnTo>
                    <a:pt x="5764" y="8536"/>
                  </a:lnTo>
                  <a:lnTo>
                    <a:pt x="6300" y="9073"/>
                  </a:lnTo>
                  <a:lnTo>
                    <a:pt x="5565" y="11642"/>
                  </a:lnTo>
                  <a:lnTo>
                    <a:pt x="2996" y="12377"/>
                  </a:lnTo>
                  <a:lnTo>
                    <a:pt x="1162" y="10543"/>
                  </a:lnTo>
                  <a:lnTo>
                    <a:pt x="1897" y="7974"/>
                  </a:lnTo>
                  <a:lnTo>
                    <a:pt x="4467" y="7239"/>
                  </a:lnTo>
                  <a:lnTo>
                    <a:pt x="5174" y="7946"/>
                  </a:lnTo>
                  <a:lnTo>
                    <a:pt x="7647" y="6910"/>
                  </a:lnTo>
                  <a:lnTo>
                    <a:pt x="7266" y="6225"/>
                  </a:lnTo>
                  <a:lnTo>
                    <a:pt x="7914" y="5058"/>
                  </a:lnTo>
                  <a:lnTo>
                    <a:pt x="7785" y="5187"/>
                  </a:lnTo>
                  <a:lnTo>
                    <a:pt x="4674" y="3410"/>
                  </a:lnTo>
                  <a:lnTo>
                    <a:pt x="4674" y="3890"/>
                  </a:lnTo>
                  <a:lnTo>
                    <a:pt x="2337" y="5187"/>
                  </a:lnTo>
                  <a:lnTo>
                    <a:pt x="0" y="3890"/>
                  </a:lnTo>
                  <a:lnTo>
                    <a:pt x="0" y="1296"/>
                  </a:lnTo>
                  <a:lnTo>
                    <a:pt x="2337" y="0"/>
                  </a:lnTo>
                  <a:lnTo>
                    <a:pt x="4674" y="1296"/>
                  </a:lnTo>
                  <a:lnTo>
                    <a:pt x="4674" y="2492"/>
                  </a:lnTo>
                  <a:lnTo>
                    <a:pt x="8173" y="4590"/>
                  </a:lnTo>
                  <a:lnTo>
                    <a:pt x="8563" y="3888"/>
                  </a:lnTo>
                  <a:lnTo>
                    <a:pt x="11157" y="3888"/>
                  </a:lnTo>
                  <a:lnTo>
                    <a:pt x="12453" y="6225"/>
                  </a:lnTo>
                  <a:lnTo>
                    <a:pt x="11157" y="8562"/>
                  </a:lnTo>
                  <a:lnTo>
                    <a:pt x="11156" y="85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prstClr val="white"/>
                </a:solidFill>
              </a:endParaRPr>
            </a:p>
          </p:txBody>
        </p:sp>
        <p:sp>
          <p:nvSpPr>
            <p:cNvPr id="36" name="文本框 35">
              <a:extLst>
                <a:ext uri="{FF2B5EF4-FFF2-40B4-BE49-F238E27FC236}">
                  <a16:creationId xmlns="" xmlns:a16="http://schemas.microsoft.com/office/drawing/2014/main" id="{306DA3DE-F03D-0144-9FE8-F038DB427421}"/>
                </a:ext>
              </a:extLst>
            </p:cNvPr>
            <p:cNvSpPr txBox="1"/>
            <p:nvPr/>
          </p:nvSpPr>
          <p:spPr>
            <a:xfrm>
              <a:off x="9930020" y="1163894"/>
              <a:ext cx="929201" cy="341175"/>
            </a:xfrm>
            <a:prstGeom prst="rect">
              <a:avLst/>
            </a:prstGeom>
            <a:noFill/>
          </p:spPr>
          <p:txBody>
            <a:bodyPr wrap="none" rtlCol="0">
              <a:spAutoFit/>
            </a:bodyPr>
            <a:lstStyle/>
            <a:p>
              <a:r>
                <a:rPr kumimoji="1" lang="zh-CN" altLang="en-US" sz="1000" dirty="0">
                  <a:solidFill>
                    <a:prstClr val="black"/>
                  </a:solidFill>
                </a:rPr>
                <a:t>资产门户</a:t>
              </a:r>
              <a:endParaRPr kumimoji="1" lang="en-US" altLang="zh-CN" sz="1000" dirty="0">
                <a:solidFill>
                  <a:prstClr val="black"/>
                </a:solidFill>
              </a:endParaRPr>
            </a:p>
          </p:txBody>
        </p:sp>
        <p:sp>
          <p:nvSpPr>
            <p:cNvPr id="37" name="圆角矩形 36">
              <a:extLst>
                <a:ext uri="{FF2B5EF4-FFF2-40B4-BE49-F238E27FC236}">
                  <a16:creationId xmlns="" xmlns:a16="http://schemas.microsoft.com/office/drawing/2014/main" id="{B9544FFF-3FFE-F34E-B844-C48556C5A2C0}"/>
                </a:ext>
              </a:extLst>
            </p:cNvPr>
            <p:cNvSpPr/>
            <p:nvPr/>
          </p:nvSpPr>
          <p:spPr>
            <a:xfrm>
              <a:off x="383059" y="3795744"/>
              <a:ext cx="11429999" cy="280370"/>
            </a:xfrm>
            <a:prstGeom prst="roundRect">
              <a:avLst/>
            </a:prstGeom>
            <a:solidFill>
              <a:schemeClr val="tx2"/>
            </a:solidFill>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1000" dirty="0">
                  <a:solidFill>
                    <a:prstClr val="white"/>
                  </a:solidFill>
                </a:rPr>
                <a:t>统一数据应用权限管控</a:t>
              </a:r>
            </a:p>
          </p:txBody>
        </p:sp>
        <p:sp>
          <p:nvSpPr>
            <p:cNvPr id="38" name="下箭头 37">
              <a:extLst>
                <a:ext uri="{FF2B5EF4-FFF2-40B4-BE49-F238E27FC236}">
                  <a16:creationId xmlns="" xmlns:a16="http://schemas.microsoft.com/office/drawing/2014/main" id="{3DD073B3-1B15-B64E-8FC1-C55F0D57818D}"/>
                </a:ext>
              </a:extLst>
            </p:cNvPr>
            <p:cNvSpPr/>
            <p:nvPr/>
          </p:nvSpPr>
          <p:spPr>
            <a:xfrm rot="14846834">
              <a:off x="8734070" y="1718293"/>
              <a:ext cx="222172" cy="1859872"/>
            </a:xfrm>
            <a:prstGeom prst="down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zh-CN" altLang="en-US" sz="1000">
                <a:solidFill>
                  <a:prstClr val="white"/>
                </a:solidFill>
              </a:endParaRPr>
            </a:p>
          </p:txBody>
        </p:sp>
        <p:sp>
          <p:nvSpPr>
            <p:cNvPr id="39" name="文本框 38">
              <a:extLst>
                <a:ext uri="{FF2B5EF4-FFF2-40B4-BE49-F238E27FC236}">
                  <a16:creationId xmlns="" xmlns:a16="http://schemas.microsoft.com/office/drawing/2014/main" id="{206796C8-EE60-0A44-B426-9D0C023D5111}"/>
                </a:ext>
              </a:extLst>
            </p:cNvPr>
            <p:cNvSpPr txBox="1"/>
            <p:nvPr/>
          </p:nvSpPr>
          <p:spPr>
            <a:xfrm rot="20134347">
              <a:off x="8597482" y="2626381"/>
              <a:ext cx="929201" cy="341175"/>
            </a:xfrm>
            <a:prstGeom prst="rect">
              <a:avLst/>
            </a:prstGeom>
            <a:noFill/>
          </p:spPr>
          <p:txBody>
            <a:bodyPr wrap="none" rtlCol="0">
              <a:spAutoFit/>
            </a:bodyPr>
            <a:lstStyle/>
            <a:p>
              <a:r>
                <a:rPr kumimoji="1" lang="zh-CN" altLang="en-US" sz="1000" dirty="0">
                  <a:solidFill>
                    <a:prstClr val="black"/>
                  </a:solidFill>
                </a:rPr>
                <a:t>申请权限</a:t>
              </a:r>
              <a:endParaRPr kumimoji="1" lang="en-US" altLang="zh-CN" sz="1000" dirty="0">
                <a:solidFill>
                  <a:prstClr val="black"/>
                </a:solidFill>
              </a:endParaRPr>
            </a:p>
          </p:txBody>
        </p:sp>
        <p:sp>
          <p:nvSpPr>
            <p:cNvPr id="40" name="文本框 39">
              <a:extLst>
                <a:ext uri="{FF2B5EF4-FFF2-40B4-BE49-F238E27FC236}">
                  <a16:creationId xmlns="" xmlns:a16="http://schemas.microsoft.com/office/drawing/2014/main" id="{938DA756-2EAD-3E40-9ED7-C19591E80DF5}"/>
                </a:ext>
              </a:extLst>
            </p:cNvPr>
            <p:cNvSpPr txBox="1"/>
            <p:nvPr/>
          </p:nvSpPr>
          <p:spPr>
            <a:xfrm>
              <a:off x="4467590" y="780383"/>
              <a:ext cx="929201" cy="341175"/>
            </a:xfrm>
            <a:prstGeom prst="rect">
              <a:avLst/>
            </a:prstGeom>
            <a:noFill/>
          </p:spPr>
          <p:txBody>
            <a:bodyPr wrap="none" rtlCol="0">
              <a:spAutoFit/>
            </a:bodyPr>
            <a:lstStyle/>
            <a:p>
              <a:r>
                <a:rPr kumimoji="1" lang="zh-CN" altLang="en-US" sz="1000" dirty="0">
                  <a:solidFill>
                    <a:prstClr val="black"/>
                  </a:solidFill>
                </a:rPr>
                <a:t>数据预览</a:t>
              </a:r>
              <a:endParaRPr kumimoji="1" lang="en-US" altLang="zh-CN" sz="1000" dirty="0">
                <a:solidFill>
                  <a:prstClr val="black"/>
                </a:solidFill>
              </a:endParaRPr>
            </a:p>
          </p:txBody>
        </p:sp>
        <p:sp>
          <p:nvSpPr>
            <p:cNvPr id="41" name="iconfont-10499-6056178">
              <a:extLst>
                <a:ext uri="{FF2B5EF4-FFF2-40B4-BE49-F238E27FC236}">
                  <a16:creationId xmlns="" xmlns:a16="http://schemas.microsoft.com/office/drawing/2014/main" id="{891880FF-3E25-ED4E-9A82-322E1417649A}"/>
                </a:ext>
              </a:extLst>
            </p:cNvPr>
            <p:cNvSpPr>
              <a:spLocks noChangeAspect="1"/>
            </p:cNvSpPr>
            <p:nvPr/>
          </p:nvSpPr>
          <p:spPr>
            <a:xfrm>
              <a:off x="4632663" y="1120280"/>
              <a:ext cx="562940" cy="562940"/>
            </a:xfrm>
            <a:custGeom>
              <a:avLst/>
              <a:gdLst>
                <a:gd name="T0" fmla="*/ 6869 w 10342"/>
                <a:gd name="T1" fmla="*/ 7387 h 10342"/>
                <a:gd name="T2" fmla="*/ 7386 w 10342"/>
                <a:gd name="T3" fmla="*/ 6870 h 10342"/>
                <a:gd name="T4" fmla="*/ 10341 w 10342"/>
                <a:gd name="T5" fmla="*/ 9825 h 10342"/>
                <a:gd name="T6" fmla="*/ 9824 w 10342"/>
                <a:gd name="T7" fmla="*/ 10342 h 10342"/>
                <a:gd name="T8" fmla="*/ 6869 w 10342"/>
                <a:gd name="T9" fmla="*/ 7387 h 10342"/>
                <a:gd name="T10" fmla="*/ 9604 w 10342"/>
                <a:gd name="T11" fmla="*/ 0 h 10342"/>
                <a:gd name="T12" fmla="*/ 10342 w 10342"/>
                <a:gd name="T13" fmla="*/ 0 h 10342"/>
                <a:gd name="T14" fmla="*/ 10342 w 10342"/>
                <a:gd name="T15" fmla="*/ 7387 h 10342"/>
                <a:gd name="T16" fmla="*/ 9604 w 10342"/>
                <a:gd name="T17" fmla="*/ 7387 h 10342"/>
                <a:gd name="T18" fmla="*/ 9604 w 10342"/>
                <a:gd name="T19" fmla="*/ 0 h 10342"/>
                <a:gd name="T20" fmla="*/ 739 w 10342"/>
                <a:gd name="T21" fmla="*/ 0 h 10342"/>
                <a:gd name="T22" fmla="*/ 9604 w 10342"/>
                <a:gd name="T23" fmla="*/ 0 h 10342"/>
                <a:gd name="T24" fmla="*/ 9604 w 10342"/>
                <a:gd name="T25" fmla="*/ 738 h 10342"/>
                <a:gd name="T26" fmla="*/ 739 w 10342"/>
                <a:gd name="T27" fmla="*/ 738 h 10342"/>
                <a:gd name="T28" fmla="*/ 739 w 10342"/>
                <a:gd name="T29" fmla="*/ 0 h 10342"/>
                <a:gd name="T30" fmla="*/ 739 w 10342"/>
                <a:gd name="T31" fmla="*/ 9603 h 10342"/>
                <a:gd name="T32" fmla="*/ 7387 w 10342"/>
                <a:gd name="T33" fmla="*/ 9603 h 10342"/>
                <a:gd name="T34" fmla="*/ 7387 w 10342"/>
                <a:gd name="T35" fmla="*/ 10342 h 10342"/>
                <a:gd name="T36" fmla="*/ 0 w 10342"/>
                <a:gd name="T37" fmla="*/ 10342 h 10342"/>
                <a:gd name="T38" fmla="*/ 0 w 10342"/>
                <a:gd name="T39" fmla="*/ 0 h 10342"/>
                <a:gd name="T40" fmla="*/ 739 w 10342"/>
                <a:gd name="T41" fmla="*/ 0 h 10342"/>
                <a:gd name="T42" fmla="*/ 739 w 10342"/>
                <a:gd name="T43" fmla="*/ 9603 h 10342"/>
                <a:gd name="T44" fmla="*/ 5171 w 10342"/>
                <a:gd name="T45" fmla="*/ 8126 h 10342"/>
                <a:gd name="T46" fmla="*/ 2216 w 10342"/>
                <a:gd name="T47" fmla="*/ 5171 h 10342"/>
                <a:gd name="T48" fmla="*/ 5171 w 10342"/>
                <a:gd name="T49" fmla="*/ 2216 h 10342"/>
                <a:gd name="T50" fmla="*/ 8126 w 10342"/>
                <a:gd name="T51" fmla="*/ 5171 h 10342"/>
                <a:gd name="T52" fmla="*/ 5171 w 10342"/>
                <a:gd name="T53" fmla="*/ 8126 h 10342"/>
                <a:gd name="T54" fmla="*/ 5171 w 10342"/>
                <a:gd name="T55" fmla="*/ 7387 h 10342"/>
                <a:gd name="T56" fmla="*/ 7387 w 10342"/>
                <a:gd name="T57" fmla="*/ 5171 h 10342"/>
                <a:gd name="T58" fmla="*/ 5171 w 10342"/>
                <a:gd name="T59" fmla="*/ 2954 h 10342"/>
                <a:gd name="T60" fmla="*/ 2955 w 10342"/>
                <a:gd name="T61" fmla="*/ 5171 h 10342"/>
                <a:gd name="T62" fmla="*/ 5171 w 10342"/>
                <a:gd name="T63" fmla="*/ 7387 h 10342"/>
                <a:gd name="T64" fmla="*/ 5171 w 10342"/>
                <a:gd name="T65" fmla="*/ 7387 h 10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42" h="10342">
                  <a:moveTo>
                    <a:pt x="6869" y="7387"/>
                  </a:moveTo>
                  <a:lnTo>
                    <a:pt x="7386" y="6870"/>
                  </a:lnTo>
                  <a:lnTo>
                    <a:pt x="10341" y="9825"/>
                  </a:lnTo>
                  <a:lnTo>
                    <a:pt x="9824" y="10342"/>
                  </a:lnTo>
                  <a:lnTo>
                    <a:pt x="6869" y="7387"/>
                  </a:lnTo>
                  <a:close/>
                  <a:moveTo>
                    <a:pt x="9604" y="0"/>
                  </a:moveTo>
                  <a:lnTo>
                    <a:pt x="10342" y="0"/>
                  </a:lnTo>
                  <a:lnTo>
                    <a:pt x="10342" y="7387"/>
                  </a:lnTo>
                  <a:lnTo>
                    <a:pt x="9604" y="7387"/>
                  </a:lnTo>
                  <a:lnTo>
                    <a:pt x="9604" y="0"/>
                  </a:lnTo>
                  <a:close/>
                  <a:moveTo>
                    <a:pt x="739" y="0"/>
                  </a:moveTo>
                  <a:lnTo>
                    <a:pt x="9604" y="0"/>
                  </a:lnTo>
                  <a:lnTo>
                    <a:pt x="9604" y="738"/>
                  </a:lnTo>
                  <a:lnTo>
                    <a:pt x="739" y="738"/>
                  </a:lnTo>
                  <a:lnTo>
                    <a:pt x="739" y="0"/>
                  </a:lnTo>
                  <a:close/>
                  <a:moveTo>
                    <a:pt x="739" y="9603"/>
                  </a:moveTo>
                  <a:lnTo>
                    <a:pt x="7387" y="9603"/>
                  </a:lnTo>
                  <a:lnTo>
                    <a:pt x="7387" y="10342"/>
                  </a:lnTo>
                  <a:lnTo>
                    <a:pt x="0" y="10342"/>
                  </a:lnTo>
                  <a:lnTo>
                    <a:pt x="0" y="0"/>
                  </a:lnTo>
                  <a:lnTo>
                    <a:pt x="739" y="0"/>
                  </a:lnTo>
                  <a:lnTo>
                    <a:pt x="739" y="9603"/>
                  </a:lnTo>
                  <a:close/>
                  <a:moveTo>
                    <a:pt x="5171" y="8126"/>
                  </a:moveTo>
                  <a:cubicBezTo>
                    <a:pt x="3546" y="8126"/>
                    <a:pt x="2216" y="6796"/>
                    <a:pt x="2216" y="5171"/>
                  </a:cubicBezTo>
                  <a:cubicBezTo>
                    <a:pt x="2216" y="3546"/>
                    <a:pt x="3546" y="2216"/>
                    <a:pt x="5171" y="2216"/>
                  </a:cubicBezTo>
                  <a:cubicBezTo>
                    <a:pt x="6796" y="2216"/>
                    <a:pt x="8126" y="3545"/>
                    <a:pt x="8126" y="5171"/>
                  </a:cubicBezTo>
                  <a:cubicBezTo>
                    <a:pt x="8126" y="6797"/>
                    <a:pt x="6796" y="8126"/>
                    <a:pt x="5171" y="8126"/>
                  </a:cubicBezTo>
                  <a:close/>
                  <a:moveTo>
                    <a:pt x="5171" y="7387"/>
                  </a:moveTo>
                  <a:cubicBezTo>
                    <a:pt x="6427" y="7387"/>
                    <a:pt x="7387" y="6427"/>
                    <a:pt x="7387" y="5171"/>
                  </a:cubicBezTo>
                  <a:cubicBezTo>
                    <a:pt x="7387" y="3914"/>
                    <a:pt x="6427" y="2954"/>
                    <a:pt x="5171" y="2954"/>
                  </a:cubicBezTo>
                  <a:cubicBezTo>
                    <a:pt x="3915" y="2954"/>
                    <a:pt x="2955" y="3914"/>
                    <a:pt x="2955" y="5171"/>
                  </a:cubicBezTo>
                  <a:cubicBezTo>
                    <a:pt x="2955" y="6426"/>
                    <a:pt x="3915" y="7387"/>
                    <a:pt x="5171" y="7387"/>
                  </a:cubicBezTo>
                  <a:close/>
                  <a:moveTo>
                    <a:pt x="5171" y="7387"/>
                  </a:move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prstClr val="white"/>
                </a:solidFill>
              </a:endParaRPr>
            </a:p>
          </p:txBody>
        </p:sp>
        <p:sp>
          <p:nvSpPr>
            <p:cNvPr id="42" name="文本框 41">
              <a:extLst>
                <a:ext uri="{FF2B5EF4-FFF2-40B4-BE49-F238E27FC236}">
                  <a16:creationId xmlns="" xmlns:a16="http://schemas.microsoft.com/office/drawing/2014/main" id="{F2C07065-29C5-C44D-A516-8793E2E09B80}"/>
                </a:ext>
              </a:extLst>
            </p:cNvPr>
            <p:cNvSpPr txBox="1"/>
            <p:nvPr/>
          </p:nvSpPr>
          <p:spPr>
            <a:xfrm>
              <a:off x="6471838" y="772800"/>
              <a:ext cx="929201" cy="341175"/>
            </a:xfrm>
            <a:prstGeom prst="rect">
              <a:avLst/>
            </a:prstGeom>
            <a:noFill/>
          </p:spPr>
          <p:txBody>
            <a:bodyPr wrap="none" rtlCol="0">
              <a:spAutoFit/>
            </a:bodyPr>
            <a:lstStyle/>
            <a:p>
              <a:r>
                <a:rPr kumimoji="1" lang="zh-CN" altLang="en-US" sz="1000" dirty="0">
                  <a:solidFill>
                    <a:prstClr val="black"/>
                  </a:solidFill>
                </a:rPr>
                <a:t>数据下载</a:t>
              </a:r>
              <a:endParaRPr kumimoji="1" lang="en-US" altLang="zh-CN" sz="1000" dirty="0">
                <a:solidFill>
                  <a:prstClr val="black"/>
                </a:solidFill>
              </a:endParaRPr>
            </a:p>
          </p:txBody>
        </p:sp>
        <p:sp>
          <p:nvSpPr>
            <p:cNvPr id="43" name="iconfont-11843-5650938">
              <a:extLst>
                <a:ext uri="{FF2B5EF4-FFF2-40B4-BE49-F238E27FC236}">
                  <a16:creationId xmlns="" xmlns:a16="http://schemas.microsoft.com/office/drawing/2014/main" id="{A4F765C0-2FD5-3549-B113-A83732205B28}"/>
                </a:ext>
              </a:extLst>
            </p:cNvPr>
            <p:cNvSpPr>
              <a:spLocks noChangeAspect="1"/>
            </p:cNvSpPr>
            <p:nvPr/>
          </p:nvSpPr>
          <p:spPr>
            <a:xfrm>
              <a:off x="6673709" y="1084436"/>
              <a:ext cx="493790" cy="582698"/>
            </a:xfrm>
            <a:custGeom>
              <a:avLst/>
              <a:gdLst>
                <a:gd name="T0" fmla="*/ 7134 w 8794"/>
                <a:gd name="T1" fmla="*/ 8507 h 10376"/>
                <a:gd name="T2" fmla="*/ 7134 w 8794"/>
                <a:gd name="T3" fmla="*/ 6490 h 10376"/>
                <a:gd name="T4" fmla="*/ 7008 w 8794"/>
                <a:gd name="T5" fmla="*/ 6364 h 10376"/>
                <a:gd name="T6" fmla="*/ 6264 w 8794"/>
                <a:gd name="T7" fmla="*/ 6364 h 10376"/>
                <a:gd name="T8" fmla="*/ 6138 w 8794"/>
                <a:gd name="T9" fmla="*/ 6490 h 10376"/>
                <a:gd name="T10" fmla="*/ 6138 w 8794"/>
                <a:gd name="T11" fmla="*/ 8507 h 10376"/>
                <a:gd name="T12" fmla="*/ 5629 w 8794"/>
                <a:gd name="T13" fmla="*/ 8507 h 10376"/>
                <a:gd name="T14" fmla="*/ 5574 w 8794"/>
                <a:gd name="T15" fmla="*/ 8602 h 10376"/>
                <a:gd name="T16" fmla="*/ 6575 w 8794"/>
                <a:gd name="T17" fmla="*/ 10310 h 10376"/>
                <a:gd name="T18" fmla="*/ 6684 w 8794"/>
                <a:gd name="T19" fmla="*/ 10310 h 10376"/>
                <a:gd name="T20" fmla="*/ 7685 w 8794"/>
                <a:gd name="T21" fmla="*/ 8602 h 10376"/>
                <a:gd name="T22" fmla="*/ 7630 w 8794"/>
                <a:gd name="T23" fmla="*/ 8507 h 10376"/>
                <a:gd name="T24" fmla="*/ 7134 w 8794"/>
                <a:gd name="T25" fmla="*/ 8507 h 10376"/>
                <a:gd name="T26" fmla="*/ 4289 w 8794"/>
                <a:gd name="T27" fmla="*/ 4577 h 10376"/>
                <a:gd name="T28" fmla="*/ 1708 w 8794"/>
                <a:gd name="T29" fmla="*/ 4577 h 10376"/>
                <a:gd name="T30" fmla="*/ 1370 w 8794"/>
                <a:gd name="T31" fmla="*/ 4240 h 10376"/>
                <a:gd name="T32" fmla="*/ 1370 w 8794"/>
                <a:gd name="T33" fmla="*/ 4215 h 10376"/>
                <a:gd name="T34" fmla="*/ 1708 w 8794"/>
                <a:gd name="T35" fmla="*/ 3877 h 10376"/>
                <a:gd name="T36" fmla="*/ 4289 w 8794"/>
                <a:gd name="T37" fmla="*/ 3877 h 10376"/>
                <a:gd name="T38" fmla="*/ 4626 w 8794"/>
                <a:gd name="T39" fmla="*/ 4215 h 10376"/>
                <a:gd name="T40" fmla="*/ 4626 w 8794"/>
                <a:gd name="T41" fmla="*/ 4240 h 10376"/>
                <a:gd name="T42" fmla="*/ 4289 w 8794"/>
                <a:gd name="T43" fmla="*/ 4577 h 10376"/>
                <a:gd name="T44" fmla="*/ 5103 w 8794"/>
                <a:gd name="T45" fmla="*/ 5829 h 10376"/>
                <a:gd name="T46" fmla="*/ 1708 w 8794"/>
                <a:gd name="T47" fmla="*/ 5829 h 10376"/>
                <a:gd name="T48" fmla="*/ 1370 w 8794"/>
                <a:gd name="T49" fmla="*/ 5491 h 10376"/>
                <a:gd name="T50" fmla="*/ 1370 w 8794"/>
                <a:gd name="T51" fmla="*/ 5466 h 10376"/>
                <a:gd name="T52" fmla="*/ 1708 w 8794"/>
                <a:gd name="T53" fmla="*/ 5129 h 10376"/>
                <a:gd name="T54" fmla="*/ 5103 w 8794"/>
                <a:gd name="T55" fmla="*/ 5129 h 10376"/>
                <a:gd name="T56" fmla="*/ 5440 w 8794"/>
                <a:gd name="T57" fmla="*/ 5466 h 10376"/>
                <a:gd name="T58" fmla="*/ 5440 w 8794"/>
                <a:gd name="T59" fmla="*/ 5491 h 10376"/>
                <a:gd name="T60" fmla="*/ 5103 w 8794"/>
                <a:gd name="T61" fmla="*/ 5829 h 10376"/>
                <a:gd name="T62" fmla="*/ 3879 w 8794"/>
                <a:gd name="T63" fmla="*/ 9530 h 10376"/>
                <a:gd name="T64" fmla="*/ 766 w 8794"/>
                <a:gd name="T65" fmla="*/ 9530 h 10376"/>
                <a:gd name="T66" fmla="*/ 766 w 8794"/>
                <a:gd name="T67" fmla="*/ 844 h 10376"/>
                <a:gd name="T68" fmla="*/ 5474 w 8794"/>
                <a:gd name="T69" fmla="*/ 844 h 10376"/>
                <a:gd name="T70" fmla="*/ 5474 w 8794"/>
                <a:gd name="T71" fmla="*/ 3395 h 10376"/>
                <a:gd name="T72" fmla="*/ 8027 w 8794"/>
                <a:gd name="T73" fmla="*/ 3395 h 10376"/>
                <a:gd name="T74" fmla="*/ 8029 w 8794"/>
                <a:gd name="T75" fmla="*/ 5747 h 10376"/>
                <a:gd name="T76" fmla="*/ 8794 w 8794"/>
                <a:gd name="T77" fmla="*/ 6243 h 10376"/>
                <a:gd name="T78" fmla="*/ 8794 w 8794"/>
                <a:gd name="T79" fmla="*/ 3342 h 10376"/>
                <a:gd name="T80" fmla="*/ 8691 w 8794"/>
                <a:gd name="T81" fmla="*/ 3094 h 10376"/>
                <a:gd name="T82" fmla="*/ 5695 w 8794"/>
                <a:gd name="T83" fmla="*/ 102 h 10376"/>
                <a:gd name="T84" fmla="*/ 5446 w 8794"/>
                <a:gd name="T85" fmla="*/ 0 h 10376"/>
                <a:gd name="T86" fmla="*/ 176 w 8794"/>
                <a:gd name="T87" fmla="*/ 0 h 10376"/>
                <a:gd name="T88" fmla="*/ 0 w 8794"/>
                <a:gd name="T89" fmla="*/ 176 h 10376"/>
                <a:gd name="T90" fmla="*/ 0 w 8794"/>
                <a:gd name="T91" fmla="*/ 10200 h 10376"/>
                <a:gd name="T92" fmla="*/ 176 w 8794"/>
                <a:gd name="T93" fmla="*/ 10376 h 10376"/>
                <a:gd name="T94" fmla="*/ 4329 w 8794"/>
                <a:gd name="T95" fmla="*/ 10376 h 10376"/>
                <a:gd name="T96" fmla="*/ 3879 w 8794"/>
                <a:gd name="T97" fmla="*/ 9530 h 10376"/>
                <a:gd name="T98" fmla="*/ 4576 w 8794"/>
                <a:gd name="T99" fmla="*/ 6379 h 10376"/>
                <a:gd name="T100" fmla="*/ 1696 w 8794"/>
                <a:gd name="T101" fmla="*/ 6379 h 10376"/>
                <a:gd name="T102" fmla="*/ 1370 w 8794"/>
                <a:gd name="T103" fmla="*/ 6729 h 10376"/>
                <a:gd name="T104" fmla="*/ 1696 w 8794"/>
                <a:gd name="T105" fmla="*/ 7079 h 10376"/>
                <a:gd name="T106" fmla="*/ 4094 w 8794"/>
                <a:gd name="T107" fmla="*/ 7079 h 10376"/>
                <a:gd name="T108" fmla="*/ 4576 w 8794"/>
                <a:gd name="T109" fmla="*/ 6379 h 10376"/>
                <a:gd name="T110" fmla="*/ 3840 w 8794"/>
                <a:gd name="T111" fmla="*/ 7630 h 10376"/>
                <a:gd name="T112" fmla="*/ 1696 w 8794"/>
                <a:gd name="T113" fmla="*/ 7630 h 10376"/>
                <a:gd name="T114" fmla="*/ 1370 w 8794"/>
                <a:gd name="T115" fmla="*/ 7980 h 10376"/>
                <a:gd name="T116" fmla="*/ 1696 w 8794"/>
                <a:gd name="T117" fmla="*/ 8330 h 10376"/>
                <a:gd name="T118" fmla="*/ 3721 w 8794"/>
                <a:gd name="T119" fmla="*/ 8330 h 10376"/>
                <a:gd name="T120" fmla="*/ 3840 w 8794"/>
                <a:gd name="T121" fmla="*/ 7630 h 10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794" h="10376">
                  <a:moveTo>
                    <a:pt x="7134" y="8507"/>
                  </a:moveTo>
                  <a:lnTo>
                    <a:pt x="7134" y="6490"/>
                  </a:lnTo>
                  <a:cubicBezTo>
                    <a:pt x="7134" y="6420"/>
                    <a:pt x="7078" y="6364"/>
                    <a:pt x="7008" y="6364"/>
                  </a:cubicBezTo>
                  <a:lnTo>
                    <a:pt x="6264" y="6364"/>
                  </a:lnTo>
                  <a:cubicBezTo>
                    <a:pt x="6194" y="6364"/>
                    <a:pt x="6138" y="6420"/>
                    <a:pt x="6138" y="6490"/>
                  </a:cubicBezTo>
                  <a:lnTo>
                    <a:pt x="6138" y="8507"/>
                  </a:lnTo>
                  <a:lnTo>
                    <a:pt x="5629" y="8507"/>
                  </a:lnTo>
                  <a:cubicBezTo>
                    <a:pt x="5580" y="8507"/>
                    <a:pt x="5550" y="8560"/>
                    <a:pt x="5574" y="8602"/>
                  </a:cubicBezTo>
                  <a:lnTo>
                    <a:pt x="6575" y="10310"/>
                  </a:lnTo>
                  <a:cubicBezTo>
                    <a:pt x="6600" y="10351"/>
                    <a:pt x="6660" y="10351"/>
                    <a:pt x="6684" y="10310"/>
                  </a:cubicBezTo>
                  <a:lnTo>
                    <a:pt x="7685" y="8602"/>
                  </a:lnTo>
                  <a:cubicBezTo>
                    <a:pt x="7710" y="8560"/>
                    <a:pt x="7679" y="8507"/>
                    <a:pt x="7630" y="8507"/>
                  </a:cubicBezTo>
                  <a:lnTo>
                    <a:pt x="7134" y="8507"/>
                  </a:lnTo>
                  <a:close/>
                  <a:moveTo>
                    <a:pt x="4289" y="4577"/>
                  </a:moveTo>
                  <a:lnTo>
                    <a:pt x="1708" y="4577"/>
                  </a:lnTo>
                  <a:cubicBezTo>
                    <a:pt x="1521" y="4577"/>
                    <a:pt x="1370" y="4425"/>
                    <a:pt x="1370" y="4240"/>
                  </a:cubicBezTo>
                  <a:lnTo>
                    <a:pt x="1370" y="4215"/>
                  </a:lnTo>
                  <a:cubicBezTo>
                    <a:pt x="1370" y="4029"/>
                    <a:pt x="1523" y="3877"/>
                    <a:pt x="1708" y="3877"/>
                  </a:cubicBezTo>
                  <a:lnTo>
                    <a:pt x="4289" y="3877"/>
                  </a:lnTo>
                  <a:cubicBezTo>
                    <a:pt x="4475" y="3877"/>
                    <a:pt x="4626" y="4030"/>
                    <a:pt x="4626" y="4215"/>
                  </a:cubicBezTo>
                  <a:lnTo>
                    <a:pt x="4626" y="4240"/>
                  </a:lnTo>
                  <a:cubicBezTo>
                    <a:pt x="4626" y="4425"/>
                    <a:pt x="4475" y="4577"/>
                    <a:pt x="4289" y="4577"/>
                  </a:cubicBezTo>
                  <a:close/>
                  <a:moveTo>
                    <a:pt x="5103" y="5829"/>
                  </a:moveTo>
                  <a:lnTo>
                    <a:pt x="1708" y="5829"/>
                  </a:lnTo>
                  <a:cubicBezTo>
                    <a:pt x="1521" y="5829"/>
                    <a:pt x="1370" y="5676"/>
                    <a:pt x="1370" y="5491"/>
                  </a:cubicBezTo>
                  <a:lnTo>
                    <a:pt x="1370" y="5466"/>
                  </a:lnTo>
                  <a:cubicBezTo>
                    <a:pt x="1370" y="5280"/>
                    <a:pt x="1523" y="5129"/>
                    <a:pt x="1708" y="5129"/>
                  </a:cubicBezTo>
                  <a:lnTo>
                    <a:pt x="5103" y="5129"/>
                  </a:lnTo>
                  <a:cubicBezTo>
                    <a:pt x="5289" y="5129"/>
                    <a:pt x="5440" y="5281"/>
                    <a:pt x="5440" y="5466"/>
                  </a:cubicBezTo>
                  <a:lnTo>
                    <a:pt x="5440" y="5491"/>
                  </a:lnTo>
                  <a:cubicBezTo>
                    <a:pt x="5440" y="5676"/>
                    <a:pt x="5289" y="5829"/>
                    <a:pt x="5103" y="5829"/>
                  </a:cubicBezTo>
                  <a:close/>
                  <a:moveTo>
                    <a:pt x="3879" y="9530"/>
                  </a:moveTo>
                  <a:lnTo>
                    <a:pt x="766" y="9530"/>
                  </a:lnTo>
                  <a:lnTo>
                    <a:pt x="766" y="844"/>
                  </a:lnTo>
                  <a:lnTo>
                    <a:pt x="5474" y="844"/>
                  </a:lnTo>
                  <a:lnTo>
                    <a:pt x="5474" y="3395"/>
                  </a:lnTo>
                  <a:lnTo>
                    <a:pt x="8027" y="3395"/>
                  </a:lnTo>
                  <a:lnTo>
                    <a:pt x="8029" y="5747"/>
                  </a:lnTo>
                  <a:cubicBezTo>
                    <a:pt x="8309" y="5875"/>
                    <a:pt x="8566" y="6042"/>
                    <a:pt x="8794" y="6243"/>
                  </a:cubicBezTo>
                  <a:lnTo>
                    <a:pt x="8794" y="3342"/>
                  </a:lnTo>
                  <a:cubicBezTo>
                    <a:pt x="8794" y="3249"/>
                    <a:pt x="8756" y="3160"/>
                    <a:pt x="8691" y="3094"/>
                  </a:cubicBezTo>
                  <a:lnTo>
                    <a:pt x="5695" y="102"/>
                  </a:lnTo>
                  <a:cubicBezTo>
                    <a:pt x="5629" y="36"/>
                    <a:pt x="5540" y="0"/>
                    <a:pt x="5446" y="0"/>
                  </a:cubicBezTo>
                  <a:lnTo>
                    <a:pt x="176" y="0"/>
                  </a:lnTo>
                  <a:cubicBezTo>
                    <a:pt x="79" y="0"/>
                    <a:pt x="0" y="79"/>
                    <a:pt x="0" y="176"/>
                  </a:cubicBezTo>
                  <a:lnTo>
                    <a:pt x="0" y="10200"/>
                  </a:lnTo>
                  <a:cubicBezTo>
                    <a:pt x="0" y="10297"/>
                    <a:pt x="79" y="10376"/>
                    <a:pt x="176" y="10376"/>
                  </a:cubicBezTo>
                  <a:lnTo>
                    <a:pt x="4329" y="10376"/>
                  </a:lnTo>
                  <a:cubicBezTo>
                    <a:pt x="4138" y="10120"/>
                    <a:pt x="3984" y="9836"/>
                    <a:pt x="3879" y="9530"/>
                  </a:cubicBezTo>
                  <a:close/>
                  <a:moveTo>
                    <a:pt x="4576" y="6379"/>
                  </a:moveTo>
                  <a:lnTo>
                    <a:pt x="1696" y="6379"/>
                  </a:lnTo>
                  <a:cubicBezTo>
                    <a:pt x="1518" y="6379"/>
                    <a:pt x="1370" y="6536"/>
                    <a:pt x="1370" y="6729"/>
                  </a:cubicBezTo>
                  <a:cubicBezTo>
                    <a:pt x="1370" y="6921"/>
                    <a:pt x="1516" y="7079"/>
                    <a:pt x="1696" y="7079"/>
                  </a:cubicBezTo>
                  <a:lnTo>
                    <a:pt x="4094" y="7079"/>
                  </a:lnTo>
                  <a:cubicBezTo>
                    <a:pt x="4225" y="6822"/>
                    <a:pt x="4388" y="6587"/>
                    <a:pt x="4576" y="6379"/>
                  </a:cubicBezTo>
                  <a:close/>
                  <a:moveTo>
                    <a:pt x="3840" y="7630"/>
                  </a:moveTo>
                  <a:lnTo>
                    <a:pt x="1696" y="7630"/>
                  </a:lnTo>
                  <a:cubicBezTo>
                    <a:pt x="1518" y="7630"/>
                    <a:pt x="1370" y="7787"/>
                    <a:pt x="1370" y="7980"/>
                  </a:cubicBezTo>
                  <a:cubicBezTo>
                    <a:pt x="1370" y="8172"/>
                    <a:pt x="1516" y="8330"/>
                    <a:pt x="1696" y="8330"/>
                  </a:cubicBezTo>
                  <a:lnTo>
                    <a:pt x="3721" y="8330"/>
                  </a:lnTo>
                  <a:cubicBezTo>
                    <a:pt x="3738" y="8089"/>
                    <a:pt x="3778" y="7854"/>
                    <a:pt x="3840" y="763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prstClr val="white"/>
                </a:solidFill>
              </a:endParaRPr>
            </a:p>
          </p:txBody>
        </p:sp>
        <p:sp>
          <p:nvSpPr>
            <p:cNvPr id="44" name="燕尾形箭头 43">
              <a:extLst>
                <a:ext uri="{FF2B5EF4-FFF2-40B4-BE49-F238E27FC236}">
                  <a16:creationId xmlns="" xmlns:a16="http://schemas.microsoft.com/office/drawing/2014/main" id="{02C99BAA-C672-0D49-898D-D1795DC9F69D}"/>
                </a:ext>
              </a:extLst>
            </p:cNvPr>
            <p:cNvSpPr/>
            <p:nvPr/>
          </p:nvSpPr>
          <p:spPr>
            <a:xfrm rot="9407416">
              <a:off x="7683154" y="2334583"/>
              <a:ext cx="1965327" cy="247375"/>
            </a:xfrm>
            <a:prstGeom prst="notched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zh-CN" altLang="en-US" sz="1000">
                <a:solidFill>
                  <a:prstClr val="white"/>
                </a:solidFill>
              </a:endParaRPr>
            </a:p>
          </p:txBody>
        </p:sp>
        <p:sp>
          <p:nvSpPr>
            <p:cNvPr id="45" name="hosting_59844">
              <a:extLst>
                <a:ext uri="{FF2B5EF4-FFF2-40B4-BE49-F238E27FC236}">
                  <a16:creationId xmlns="" xmlns:a16="http://schemas.microsoft.com/office/drawing/2014/main" id="{33A9930E-54CA-D14B-BB4D-E26BA9B33EB9}"/>
                </a:ext>
              </a:extLst>
            </p:cNvPr>
            <p:cNvSpPr/>
            <p:nvPr/>
          </p:nvSpPr>
          <p:spPr>
            <a:xfrm>
              <a:off x="2346606" y="5678009"/>
              <a:ext cx="592947" cy="609685"/>
            </a:xfrm>
            <a:custGeom>
              <a:avLst/>
              <a:gdLst>
                <a:gd name="connsiteX0" fmla="*/ 275280 w 590140"/>
                <a:gd name="connsiteY0" fmla="*/ 496336 h 606798"/>
                <a:gd name="connsiteX1" fmla="*/ 314935 w 590140"/>
                <a:gd name="connsiteY1" fmla="*/ 496336 h 606798"/>
                <a:gd name="connsiteX2" fmla="*/ 314935 w 590140"/>
                <a:gd name="connsiteY2" fmla="*/ 542822 h 606798"/>
                <a:gd name="connsiteX3" fmla="*/ 347213 w 590140"/>
                <a:gd name="connsiteY3" fmla="*/ 542822 h 606798"/>
                <a:gd name="connsiteX4" fmla="*/ 347213 w 590140"/>
                <a:gd name="connsiteY4" fmla="*/ 554789 h 606798"/>
                <a:gd name="connsiteX5" fmla="*/ 458801 w 590140"/>
                <a:gd name="connsiteY5" fmla="*/ 554789 h 606798"/>
                <a:gd name="connsiteX6" fmla="*/ 458801 w 590140"/>
                <a:gd name="connsiteY6" fmla="*/ 594831 h 606798"/>
                <a:gd name="connsiteX7" fmla="*/ 347213 w 590140"/>
                <a:gd name="connsiteY7" fmla="*/ 594831 h 606798"/>
                <a:gd name="connsiteX8" fmla="*/ 347213 w 590140"/>
                <a:gd name="connsiteY8" fmla="*/ 606798 h 606798"/>
                <a:gd name="connsiteX9" fmla="*/ 243463 w 590140"/>
                <a:gd name="connsiteY9" fmla="*/ 606798 h 606798"/>
                <a:gd name="connsiteX10" fmla="*/ 243463 w 590140"/>
                <a:gd name="connsiteY10" fmla="*/ 594831 h 606798"/>
                <a:gd name="connsiteX11" fmla="*/ 131414 w 590140"/>
                <a:gd name="connsiteY11" fmla="*/ 594831 h 606798"/>
                <a:gd name="connsiteX12" fmla="*/ 131414 w 590140"/>
                <a:gd name="connsiteY12" fmla="*/ 554789 h 606798"/>
                <a:gd name="connsiteX13" fmla="*/ 243463 w 590140"/>
                <a:gd name="connsiteY13" fmla="*/ 554789 h 606798"/>
                <a:gd name="connsiteX14" fmla="*/ 243463 w 590140"/>
                <a:gd name="connsiteY14" fmla="*/ 542822 h 606798"/>
                <a:gd name="connsiteX15" fmla="*/ 275280 w 590140"/>
                <a:gd name="connsiteY15" fmla="*/ 542822 h 606798"/>
                <a:gd name="connsiteX16" fmla="*/ 341174 w 590140"/>
                <a:gd name="connsiteY16" fmla="*/ 439218 h 606798"/>
                <a:gd name="connsiteX17" fmla="*/ 341174 w 590140"/>
                <a:gd name="connsiteY17" fmla="*/ 464548 h 606798"/>
                <a:gd name="connsiteX18" fmla="*/ 416785 w 590140"/>
                <a:gd name="connsiteY18" fmla="*/ 464548 h 606798"/>
                <a:gd name="connsiteX19" fmla="*/ 416785 w 590140"/>
                <a:gd name="connsiteY19" fmla="*/ 439218 h 606798"/>
                <a:gd name="connsiteX20" fmla="*/ 159063 w 590140"/>
                <a:gd name="connsiteY20" fmla="*/ 412046 h 606798"/>
                <a:gd name="connsiteX21" fmla="*/ 148459 w 590140"/>
                <a:gd name="connsiteY21" fmla="*/ 422638 h 606798"/>
                <a:gd name="connsiteX22" fmla="*/ 159063 w 590140"/>
                <a:gd name="connsiteY22" fmla="*/ 433692 h 606798"/>
                <a:gd name="connsiteX23" fmla="*/ 169667 w 590140"/>
                <a:gd name="connsiteY23" fmla="*/ 422638 h 606798"/>
                <a:gd name="connsiteX24" fmla="*/ 159063 w 590140"/>
                <a:gd name="connsiteY24" fmla="*/ 412046 h 606798"/>
                <a:gd name="connsiteX25" fmla="*/ 145232 w 590140"/>
                <a:gd name="connsiteY25" fmla="*/ 392242 h 606798"/>
                <a:gd name="connsiteX26" fmla="*/ 445369 w 590140"/>
                <a:gd name="connsiteY26" fmla="*/ 392242 h 606798"/>
                <a:gd name="connsiteX27" fmla="*/ 462428 w 590140"/>
                <a:gd name="connsiteY27" fmla="*/ 409743 h 606798"/>
                <a:gd name="connsiteX28" fmla="*/ 462428 w 590140"/>
                <a:gd name="connsiteY28" fmla="*/ 468693 h 606798"/>
                <a:gd name="connsiteX29" fmla="*/ 445369 w 590140"/>
                <a:gd name="connsiteY29" fmla="*/ 486194 h 606798"/>
                <a:gd name="connsiteX30" fmla="*/ 145232 w 590140"/>
                <a:gd name="connsiteY30" fmla="*/ 486194 h 606798"/>
                <a:gd name="connsiteX31" fmla="*/ 127712 w 590140"/>
                <a:gd name="connsiteY31" fmla="*/ 468693 h 606798"/>
                <a:gd name="connsiteX32" fmla="*/ 127712 w 590140"/>
                <a:gd name="connsiteY32" fmla="*/ 409743 h 606798"/>
                <a:gd name="connsiteX33" fmla="*/ 145232 w 590140"/>
                <a:gd name="connsiteY33" fmla="*/ 392242 h 606798"/>
                <a:gd name="connsiteX34" fmla="*/ 341174 w 590140"/>
                <a:gd name="connsiteY34" fmla="*/ 336094 h 606798"/>
                <a:gd name="connsiteX35" fmla="*/ 341174 w 590140"/>
                <a:gd name="connsiteY35" fmla="*/ 360968 h 606798"/>
                <a:gd name="connsiteX36" fmla="*/ 416785 w 590140"/>
                <a:gd name="connsiteY36" fmla="*/ 360968 h 606798"/>
                <a:gd name="connsiteX37" fmla="*/ 416785 w 590140"/>
                <a:gd name="connsiteY37" fmla="*/ 336094 h 606798"/>
                <a:gd name="connsiteX38" fmla="*/ 159063 w 590140"/>
                <a:gd name="connsiteY38" fmla="*/ 308917 h 606798"/>
                <a:gd name="connsiteX39" fmla="*/ 148459 w 590140"/>
                <a:gd name="connsiteY39" fmla="*/ 319511 h 606798"/>
                <a:gd name="connsiteX40" fmla="*/ 159063 w 590140"/>
                <a:gd name="connsiteY40" fmla="*/ 330106 h 606798"/>
                <a:gd name="connsiteX41" fmla="*/ 169667 w 590140"/>
                <a:gd name="connsiteY41" fmla="*/ 319511 h 606798"/>
                <a:gd name="connsiteX42" fmla="*/ 159063 w 590140"/>
                <a:gd name="connsiteY42" fmla="*/ 308917 h 606798"/>
                <a:gd name="connsiteX43" fmla="*/ 145232 w 590140"/>
                <a:gd name="connsiteY43" fmla="*/ 289110 h 606798"/>
                <a:gd name="connsiteX44" fmla="*/ 445369 w 590140"/>
                <a:gd name="connsiteY44" fmla="*/ 289110 h 606798"/>
                <a:gd name="connsiteX45" fmla="*/ 462428 w 590140"/>
                <a:gd name="connsiteY45" fmla="*/ 306153 h 606798"/>
                <a:gd name="connsiteX46" fmla="*/ 462428 w 590140"/>
                <a:gd name="connsiteY46" fmla="*/ 365574 h 606798"/>
                <a:gd name="connsiteX47" fmla="*/ 445369 w 590140"/>
                <a:gd name="connsiteY47" fmla="*/ 382617 h 606798"/>
                <a:gd name="connsiteX48" fmla="*/ 145232 w 590140"/>
                <a:gd name="connsiteY48" fmla="*/ 382617 h 606798"/>
                <a:gd name="connsiteX49" fmla="*/ 127712 w 590140"/>
                <a:gd name="connsiteY49" fmla="*/ 365574 h 606798"/>
                <a:gd name="connsiteX50" fmla="*/ 127712 w 590140"/>
                <a:gd name="connsiteY50" fmla="*/ 306153 h 606798"/>
                <a:gd name="connsiteX51" fmla="*/ 145232 w 590140"/>
                <a:gd name="connsiteY51" fmla="*/ 289110 h 606798"/>
                <a:gd name="connsiteX52" fmla="*/ 341174 w 590140"/>
                <a:gd name="connsiteY52" fmla="*/ 232510 h 606798"/>
                <a:gd name="connsiteX53" fmla="*/ 341174 w 590140"/>
                <a:gd name="connsiteY53" fmla="*/ 257840 h 606798"/>
                <a:gd name="connsiteX54" fmla="*/ 416785 w 590140"/>
                <a:gd name="connsiteY54" fmla="*/ 257840 h 606798"/>
                <a:gd name="connsiteX55" fmla="*/ 416785 w 590140"/>
                <a:gd name="connsiteY55" fmla="*/ 232510 h 606798"/>
                <a:gd name="connsiteX56" fmla="*/ 159063 w 590140"/>
                <a:gd name="connsiteY56" fmla="*/ 205338 h 606798"/>
                <a:gd name="connsiteX57" fmla="*/ 148459 w 590140"/>
                <a:gd name="connsiteY57" fmla="*/ 215930 h 606798"/>
                <a:gd name="connsiteX58" fmla="*/ 159063 w 590140"/>
                <a:gd name="connsiteY58" fmla="*/ 226984 h 606798"/>
                <a:gd name="connsiteX59" fmla="*/ 169667 w 590140"/>
                <a:gd name="connsiteY59" fmla="*/ 215930 h 606798"/>
                <a:gd name="connsiteX60" fmla="*/ 159063 w 590140"/>
                <a:gd name="connsiteY60" fmla="*/ 205338 h 606798"/>
                <a:gd name="connsiteX61" fmla="*/ 145232 w 590140"/>
                <a:gd name="connsiteY61" fmla="*/ 185534 h 606798"/>
                <a:gd name="connsiteX62" fmla="*/ 445369 w 590140"/>
                <a:gd name="connsiteY62" fmla="*/ 185534 h 606798"/>
                <a:gd name="connsiteX63" fmla="*/ 462428 w 590140"/>
                <a:gd name="connsiteY63" fmla="*/ 203035 h 606798"/>
                <a:gd name="connsiteX64" fmla="*/ 462428 w 590140"/>
                <a:gd name="connsiteY64" fmla="*/ 261985 h 606798"/>
                <a:gd name="connsiteX65" fmla="*/ 445369 w 590140"/>
                <a:gd name="connsiteY65" fmla="*/ 279486 h 606798"/>
                <a:gd name="connsiteX66" fmla="*/ 145232 w 590140"/>
                <a:gd name="connsiteY66" fmla="*/ 279486 h 606798"/>
                <a:gd name="connsiteX67" fmla="*/ 127712 w 590140"/>
                <a:gd name="connsiteY67" fmla="*/ 261985 h 606798"/>
                <a:gd name="connsiteX68" fmla="*/ 127712 w 590140"/>
                <a:gd name="connsiteY68" fmla="*/ 203035 h 606798"/>
                <a:gd name="connsiteX69" fmla="*/ 145232 w 590140"/>
                <a:gd name="connsiteY69" fmla="*/ 185534 h 606798"/>
                <a:gd name="connsiteX70" fmla="*/ 253115 w 590140"/>
                <a:gd name="connsiteY70" fmla="*/ 0 h 606798"/>
                <a:gd name="connsiteX71" fmla="*/ 340253 w 590140"/>
                <a:gd name="connsiteY71" fmla="*/ 29007 h 606798"/>
                <a:gd name="connsiteX72" fmla="*/ 349935 w 590140"/>
                <a:gd name="connsiteY72" fmla="*/ 32230 h 606798"/>
                <a:gd name="connsiteX73" fmla="*/ 357772 w 590140"/>
                <a:gd name="connsiteY73" fmla="*/ 31770 h 606798"/>
                <a:gd name="connsiteX74" fmla="*/ 461508 w 590140"/>
                <a:gd name="connsiteY74" fmla="*/ 84258 h 606798"/>
                <a:gd name="connsiteX75" fmla="*/ 472112 w 590140"/>
                <a:gd name="connsiteY75" fmla="*/ 90244 h 606798"/>
                <a:gd name="connsiteX76" fmla="*/ 590140 w 590140"/>
                <a:gd name="connsiteY76" fmla="*/ 218702 h 606798"/>
                <a:gd name="connsiteX77" fmla="*/ 487788 w 590140"/>
                <a:gd name="connsiteY77" fmla="*/ 344399 h 606798"/>
                <a:gd name="connsiteX78" fmla="*/ 487788 w 590140"/>
                <a:gd name="connsiteY78" fmla="*/ 306183 h 606798"/>
                <a:gd name="connsiteX79" fmla="*/ 485482 w 590140"/>
                <a:gd name="connsiteY79" fmla="*/ 292831 h 606798"/>
                <a:gd name="connsiteX80" fmla="*/ 539425 w 590140"/>
                <a:gd name="connsiteY80" fmla="*/ 218702 h 606798"/>
                <a:gd name="connsiteX81" fmla="*/ 461508 w 590140"/>
                <a:gd name="connsiteY81" fmla="*/ 140430 h 606798"/>
                <a:gd name="connsiteX82" fmla="*/ 453670 w 590140"/>
                <a:gd name="connsiteY82" fmla="*/ 140890 h 606798"/>
                <a:gd name="connsiteX83" fmla="*/ 428313 w 590140"/>
                <a:gd name="connsiteY83" fmla="*/ 126617 h 606798"/>
                <a:gd name="connsiteX84" fmla="*/ 357772 w 590140"/>
                <a:gd name="connsiteY84" fmla="*/ 82416 h 606798"/>
                <a:gd name="connsiteX85" fmla="*/ 341636 w 590140"/>
                <a:gd name="connsiteY85" fmla="*/ 84258 h 606798"/>
                <a:gd name="connsiteX86" fmla="*/ 318583 w 590140"/>
                <a:gd name="connsiteY86" fmla="*/ 77352 h 606798"/>
                <a:gd name="connsiteX87" fmla="*/ 253115 w 590140"/>
                <a:gd name="connsiteY87" fmla="*/ 50647 h 606798"/>
                <a:gd name="connsiteX88" fmla="*/ 161827 w 590140"/>
                <a:gd name="connsiteY88" fmla="*/ 122013 h 606798"/>
                <a:gd name="connsiteX89" fmla="*/ 135087 w 590140"/>
                <a:gd name="connsiteY89" fmla="*/ 140890 h 606798"/>
                <a:gd name="connsiteX90" fmla="*/ 129093 w 590140"/>
                <a:gd name="connsiteY90" fmla="*/ 140430 h 606798"/>
                <a:gd name="connsiteX91" fmla="*/ 50715 w 590140"/>
                <a:gd name="connsiteY91" fmla="*/ 218702 h 606798"/>
                <a:gd name="connsiteX92" fmla="*/ 104658 w 590140"/>
                <a:gd name="connsiteY92" fmla="*/ 292831 h 606798"/>
                <a:gd name="connsiteX93" fmla="*/ 102352 w 590140"/>
                <a:gd name="connsiteY93" fmla="*/ 306183 h 606798"/>
                <a:gd name="connsiteX94" fmla="*/ 102352 w 590140"/>
                <a:gd name="connsiteY94" fmla="*/ 344859 h 606798"/>
                <a:gd name="connsiteX95" fmla="*/ 0 w 590140"/>
                <a:gd name="connsiteY95" fmla="*/ 218702 h 606798"/>
                <a:gd name="connsiteX96" fmla="*/ 110651 w 590140"/>
                <a:gd name="connsiteY96" fmla="*/ 91164 h 606798"/>
                <a:gd name="connsiteX97" fmla="*/ 122177 w 590140"/>
                <a:gd name="connsiteY97" fmla="*/ 82416 h 606798"/>
                <a:gd name="connsiteX98" fmla="*/ 253115 w 590140"/>
                <a:gd name="connsiteY98" fmla="*/ 0 h 60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590140" h="606798">
                  <a:moveTo>
                    <a:pt x="275280" y="496336"/>
                  </a:moveTo>
                  <a:lnTo>
                    <a:pt x="314935" y="496336"/>
                  </a:lnTo>
                  <a:lnTo>
                    <a:pt x="314935" y="542822"/>
                  </a:lnTo>
                  <a:lnTo>
                    <a:pt x="347213" y="542822"/>
                  </a:lnTo>
                  <a:lnTo>
                    <a:pt x="347213" y="554789"/>
                  </a:lnTo>
                  <a:lnTo>
                    <a:pt x="458801" y="554789"/>
                  </a:lnTo>
                  <a:lnTo>
                    <a:pt x="458801" y="594831"/>
                  </a:lnTo>
                  <a:lnTo>
                    <a:pt x="347213" y="594831"/>
                  </a:lnTo>
                  <a:lnTo>
                    <a:pt x="347213" y="606798"/>
                  </a:lnTo>
                  <a:lnTo>
                    <a:pt x="243463" y="606798"/>
                  </a:lnTo>
                  <a:lnTo>
                    <a:pt x="243463" y="594831"/>
                  </a:lnTo>
                  <a:lnTo>
                    <a:pt x="131414" y="594831"/>
                  </a:lnTo>
                  <a:lnTo>
                    <a:pt x="131414" y="554789"/>
                  </a:lnTo>
                  <a:lnTo>
                    <a:pt x="243463" y="554789"/>
                  </a:lnTo>
                  <a:lnTo>
                    <a:pt x="243463" y="542822"/>
                  </a:lnTo>
                  <a:lnTo>
                    <a:pt x="275280" y="542822"/>
                  </a:lnTo>
                  <a:close/>
                  <a:moveTo>
                    <a:pt x="341174" y="439218"/>
                  </a:moveTo>
                  <a:lnTo>
                    <a:pt x="341174" y="464548"/>
                  </a:lnTo>
                  <a:lnTo>
                    <a:pt x="416785" y="464548"/>
                  </a:lnTo>
                  <a:lnTo>
                    <a:pt x="416785" y="439218"/>
                  </a:lnTo>
                  <a:close/>
                  <a:moveTo>
                    <a:pt x="159063" y="412046"/>
                  </a:moveTo>
                  <a:cubicBezTo>
                    <a:pt x="153069" y="412046"/>
                    <a:pt x="148459" y="416651"/>
                    <a:pt x="148459" y="422638"/>
                  </a:cubicBezTo>
                  <a:cubicBezTo>
                    <a:pt x="148459" y="428625"/>
                    <a:pt x="153069" y="433692"/>
                    <a:pt x="159063" y="433692"/>
                  </a:cubicBezTo>
                  <a:cubicBezTo>
                    <a:pt x="165056" y="433692"/>
                    <a:pt x="169667" y="428625"/>
                    <a:pt x="169667" y="422638"/>
                  </a:cubicBezTo>
                  <a:cubicBezTo>
                    <a:pt x="169667" y="416651"/>
                    <a:pt x="165056" y="412046"/>
                    <a:pt x="159063" y="412046"/>
                  </a:cubicBezTo>
                  <a:close/>
                  <a:moveTo>
                    <a:pt x="145232" y="392242"/>
                  </a:moveTo>
                  <a:lnTo>
                    <a:pt x="445369" y="392242"/>
                  </a:lnTo>
                  <a:cubicBezTo>
                    <a:pt x="454590" y="392242"/>
                    <a:pt x="462428" y="400071"/>
                    <a:pt x="462428" y="409743"/>
                  </a:cubicBezTo>
                  <a:lnTo>
                    <a:pt x="462428" y="468693"/>
                  </a:lnTo>
                  <a:cubicBezTo>
                    <a:pt x="462428" y="478365"/>
                    <a:pt x="454590" y="486194"/>
                    <a:pt x="445369" y="486194"/>
                  </a:cubicBezTo>
                  <a:lnTo>
                    <a:pt x="145232" y="486194"/>
                  </a:lnTo>
                  <a:cubicBezTo>
                    <a:pt x="135550" y="486194"/>
                    <a:pt x="127712" y="478365"/>
                    <a:pt x="127712" y="468693"/>
                  </a:cubicBezTo>
                  <a:lnTo>
                    <a:pt x="127712" y="409743"/>
                  </a:lnTo>
                  <a:cubicBezTo>
                    <a:pt x="127712" y="400071"/>
                    <a:pt x="135550" y="392242"/>
                    <a:pt x="145232" y="392242"/>
                  </a:cubicBezTo>
                  <a:close/>
                  <a:moveTo>
                    <a:pt x="341174" y="336094"/>
                  </a:moveTo>
                  <a:lnTo>
                    <a:pt x="341174" y="360968"/>
                  </a:lnTo>
                  <a:lnTo>
                    <a:pt x="416785" y="360968"/>
                  </a:lnTo>
                  <a:lnTo>
                    <a:pt x="416785" y="336094"/>
                  </a:lnTo>
                  <a:close/>
                  <a:moveTo>
                    <a:pt x="159063" y="308917"/>
                  </a:moveTo>
                  <a:cubicBezTo>
                    <a:pt x="153069" y="308917"/>
                    <a:pt x="148459" y="313523"/>
                    <a:pt x="148459" y="319511"/>
                  </a:cubicBezTo>
                  <a:cubicBezTo>
                    <a:pt x="148459" y="325500"/>
                    <a:pt x="153069" y="330106"/>
                    <a:pt x="159063" y="330106"/>
                  </a:cubicBezTo>
                  <a:cubicBezTo>
                    <a:pt x="165056" y="330106"/>
                    <a:pt x="169667" y="325500"/>
                    <a:pt x="169667" y="319511"/>
                  </a:cubicBezTo>
                  <a:cubicBezTo>
                    <a:pt x="169667" y="313523"/>
                    <a:pt x="165056" y="308917"/>
                    <a:pt x="159063" y="308917"/>
                  </a:cubicBezTo>
                  <a:close/>
                  <a:moveTo>
                    <a:pt x="145232" y="289110"/>
                  </a:moveTo>
                  <a:lnTo>
                    <a:pt x="445369" y="289110"/>
                  </a:lnTo>
                  <a:cubicBezTo>
                    <a:pt x="454590" y="289110"/>
                    <a:pt x="462428" y="296941"/>
                    <a:pt x="462428" y="306153"/>
                  </a:cubicBezTo>
                  <a:lnTo>
                    <a:pt x="462428" y="365574"/>
                  </a:lnTo>
                  <a:cubicBezTo>
                    <a:pt x="462428" y="375247"/>
                    <a:pt x="454590" y="382617"/>
                    <a:pt x="445369" y="382617"/>
                  </a:cubicBezTo>
                  <a:lnTo>
                    <a:pt x="145232" y="382617"/>
                  </a:lnTo>
                  <a:cubicBezTo>
                    <a:pt x="135550" y="382617"/>
                    <a:pt x="127712" y="375247"/>
                    <a:pt x="127712" y="365574"/>
                  </a:cubicBezTo>
                  <a:lnTo>
                    <a:pt x="127712" y="306153"/>
                  </a:lnTo>
                  <a:cubicBezTo>
                    <a:pt x="127712" y="296941"/>
                    <a:pt x="135550" y="289110"/>
                    <a:pt x="145232" y="289110"/>
                  </a:cubicBezTo>
                  <a:close/>
                  <a:moveTo>
                    <a:pt x="341174" y="232510"/>
                  </a:moveTo>
                  <a:lnTo>
                    <a:pt x="341174" y="257840"/>
                  </a:lnTo>
                  <a:lnTo>
                    <a:pt x="416785" y="257840"/>
                  </a:lnTo>
                  <a:lnTo>
                    <a:pt x="416785" y="232510"/>
                  </a:lnTo>
                  <a:close/>
                  <a:moveTo>
                    <a:pt x="159063" y="205338"/>
                  </a:moveTo>
                  <a:cubicBezTo>
                    <a:pt x="153069" y="205338"/>
                    <a:pt x="148459" y="209943"/>
                    <a:pt x="148459" y="215930"/>
                  </a:cubicBezTo>
                  <a:cubicBezTo>
                    <a:pt x="148459" y="221917"/>
                    <a:pt x="153069" y="226984"/>
                    <a:pt x="159063" y="226984"/>
                  </a:cubicBezTo>
                  <a:cubicBezTo>
                    <a:pt x="165056" y="226984"/>
                    <a:pt x="169667" y="221917"/>
                    <a:pt x="169667" y="215930"/>
                  </a:cubicBezTo>
                  <a:cubicBezTo>
                    <a:pt x="169667" y="209943"/>
                    <a:pt x="165056" y="205338"/>
                    <a:pt x="159063" y="205338"/>
                  </a:cubicBezTo>
                  <a:close/>
                  <a:moveTo>
                    <a:pt x="145232" y="185534"/>
                  </a:moveTo>
                  <a:lnTo>
                    <a:pt x="445369" y="185534"/>
                  </a:lnTo>
                  <a:cubicBezTo>
                    <a:pt x="454590" y="185534"/>
                    <a:pt x="462428" y="193363"/>
                    <a:pt x="462428" y="203035"/>
                  </a:cubicBezTo>
                  <a:lnTo>
                    <a:pt x="462428" y="261985"/>
                  </a:lnTo>
                  <a:cubicBezTo>
                    <a:pt x="462428" y="271657"/>
                    <a:pt x="454590" y="279486"/>
                    <a:pt x="445369" y="279486"/>
                  </a:cubicBezTo>
                  <a:lnTo>
                    <a:pt x="145232" y="279486"/>
                  </a:lnTo>
                  <a:cubicBezTo>
                    <a:pt x="135550" y="279486"/>
                    <a:pt x="127712" y="271657"/>
                    <a:pt x="127712" y="261985"/>
                  </a:cubicBezTo>
                  <a:lnTo>
                    <a:pt x="127712" y="203035"/>
                  </a:lnTo>
                  <a:cubicBezTo>
                    <a:pt x="127712" y="193363"/>
                    <a:pt x="135550" y="185534"/>
                    <a:pt x="145232" y="185534"/>
                  </a:cubicBezTo>
                  <a:close/>
                  <a:moveTo>
                    <a:pt x="253115" y="0"/>
                  </a:moveTo>
                  <a:cubicBezTo>
                    <a:pt x="284927" y="0"/>
                    <a:pt x="315356" y="10129"/>
                    <a:pt x="340253" y="29007"/>
                  </a:cubicBezTo>
                  <a:cubicBezTo>
                    <a:pt x="343019" y="31309"/>
                    <a:pt x="346707" y="32230"/>
                    <a:pt x="349935" y="32230"/>
                  </a:cubicBezTo>
                  <a:cubicBezTo>
                    <a:pt x="352701" y="31770"/>
                    <a:pt x="355006" y="31770"/>
                    <a:pt x="357772" y="31770"/>
                  </a:cubicBezTo>
                  <a:cubicBezTo>
                    <a:pt x="398806" y="31770"/>
                    <a:pt x="437533" y="52028"/>
                    <a:pt x="461508" y="84258"/>
                  </a:cubicBezTo>
                  <a:cubicBezTo>
                    <a:pt x="463813" y="87941"/>
                    <a:pt x="467963" y="89783"/>
                    <a:pt x="472112" y="90244"/>
                  </a:cubicBezTo>
                  <a:cubicBezTo>
                    <a:pt x="538503" y="95769"/>
                    <a:pt x="590140" y="151480"/>
                    <a:pt x="590140" y="218702"/>
                  </a:cubicBezTo>
                  <a:cubicBezTo>
                    <a:pt x="590140" y="280400"/>
                    <a:pt x="546341" y="332428"/>
                    <a:pt x="487788" y="344399"/>
                  </a:cubicBezTo>
                  <a:lnTo>
                    <a:pt x="487788" y="306183"/>
                  </a:lnTo>
                  <a:cubicBezTo>
                    <a:pt x="487788" y="301579"/>
                    <a:pt x="487327" y="296975"/>
                    <a:pt x="485482" y="292831"/>
                  </a:cubicBezTo>
                  <a:cubicBezTo>
                    <a:pt x="516834" y="282702"/>
                    <a:pt x="539425" y="253234"/>
                    <a:pt x="539425" y="218702"/>
                  </a:cubicBezTo>
                  <a:cubicBezTo>
                    <a:pt x="539425" y="175422"/>
                    <a:pt x="504385" y="140430"/>
                    <a:pt x="461508" y="140430"/>
                  </a:cubicBezTo>
                  <a:cubicBezTo>
                    <a:pt x="458742" y="140430"/>
                    <a:pt x="455975" y="140890"/>
                    <a:pt x="453670" y="140890"/>
                  </a:cubicBezTo>
                  <a:cubicBezTo>
                    <a:pt x="443066" y="142272"/>
                    <a:pt x="432923" y="136286"/>
                    <a:pt x="428313" y="126617"/>
                  </a:cubicBezTo>
                  <a:cubicBezTo>
                    <a:pt x="414942" y="99452"/>
                    <a:pt x="387740" y="82416"/>
                    <a:pt x="357772" y="82416"/>
                  </a:cubicBezTo>
                  <a:cubicBezTo>
                    <a:pt x="352240" y="82416"/>
                    <a:pt x="347168" y="82877"/>
                    <a:pt x="341636" y="84258"/>
                  </a:cubicBezTo>
                  <a:cubicBezTo>
                    <a:pt x="333337" y="86100"/>
                    <a:pt x="325038" y="83337"/>
                    <a:pt x="318583" y="77352"/>
                  </a:cubicBezTo>
                  <a:cubicBezTo>
                    <a:pt x="301064" y="60316"/>
                    <a:pt x="277550" y="50647"/>
                    <a:pt x="253115" y="50647"/>
                  </a:cubicBezTo>
                  <a:cubicBezTo>
                    <a:pt x="209776" y="50647"/>
                    <a:pt x="172432" y="80114"/>
                    <a:pt x="161827" y="122013"/>
                  </a:cubicBezTo>
                  <a:cubicBezTo>
                    <a:pt x="159061" y="133984"/>
                    <a:pt x="147535" y="141811"/>
                    <a:pt x="135087" y="140890"/>
                  </a:cubicBezTo>
                  <a:cubicBezTo>
                    <a:pt x="133243" y="140890"/>
                    <a:pt x="130937" y="140430"/>
                    <a:pt x="129093" y="140430"/>
                  </a:cubicBezTo>
                  <a:cubicBezTo>
                    <a:pt x="85755" y="140430"/>
                    <a:pt x="50715" y="175422"/>
                    <a:pt x="50715" y="218702"/>
                  </a:cubicBezTo>
                  <a:cubicBezTo>
                    <a:pt x="50715" y="253234"/>
                    <a:pt x="73306" y="282702"/>
                    <a:pt x="104658" y="292831"/>
                  </a:cubicBezTo>
                  <a:cubicBezTo>
                    <a:pt x="103275" y="296975"/>
                    <a:pt x="102352" y="301579"/>
                    <a:pt x="102352" y="306183"/>
                  </a:cubicBezTo>
                  <a:lnTo>
                    <a:pt x="102352" y="344859"/>
                  </a:lnTo>
                  <a:cubicBezTo>
                    <a:pt x="43799" y="332428"/>
                    <a:pt x="0" y="280400"/>
                    <a:pt x="0" y="218702"/>
                  </a:cubicBezTo>
                  <a:cubicBezTo>
                    <a:pt x="0" y="153782"/>
                    <a:pt x="48410" y="99913"/>
                    <a:pt x="110651" y="91164"/>
                  </a:cubicBezTo>
                  <a:cubicBezTo>
                    <a:pt x="115723" y="90244"/>
                    <a:pt x="120333" y="87021"/>
                    <a:pt x="122177" y="82416"/>
                  </a:cubicBezTo>
                  <a:cubicBezTo>
                    <a:pt x="145691" y="32690"/>
                    <a:pt x="196406" y="0"/>
                    <a:pt x="2531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prstClr val="white"/>
                </a:solidFill>
              </a:endParaRPr>
            </a:p>
          </p:txBody>
        </p:sp>
        <p:sp>
          <p:nvSpPr>
            <p:cNvPr id="46" name="database_149748">
              <a:extLst>
                <a:ext uri="{FF2B5EF4-FFF2-40B4-BE49-F238E27FC236}">
                  <a16:creationId xmlns="" xmlns:a16="http://schemas.microsoft.com/office/drawing/2014/main" id="{16418D80-E348-CB49-88E9-15B088F13A17}"/>
                </a:ext>
              </a:extLst>
            </p:cNvPr>
            <p:cNvSpPr/>
            <p:nvPr/>
          </p:nvSpPr>
          <p:spPr>
            <a:xfrm>
              <a:off x="5782736" y="5655377"/>
              <a:ext cx="609685" cy="608829"/>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 name="connsiteX40" fmla="*/ 325000 h 606722"/>
                <a:gd name="connsiteY40" fmla="*/ 325000 h 606722"/>
                <a:gd name="connsiteX41" fmla="*/ 325000 h 606722"/>
                <a:gd name="connsiteY41" fmla="*/ 325000 h 606722"/>
                <a:gd name="connsiteX42" fmla="*/ 325000 h 606722"/>
                <a:gd name="connsiteY42" fmla="*/ 325000 h 606722"/>
                <a:gd name="connsiteX43" fmla="*/ 325000 h 606722"/>
                <a:gd name="connsiteY43" fmla="*/ 325000 h 606722"/>
                <a:gd name="connsiteX44" fmla="*/ 325000 h 606722"/>
                <a:gd name="connsiteY44" fmla="*/ 325000 h 606722"/>
                <a:gd name="connsiteX45" fmla="*/ 325000 h 606722"/>
                <a:gd name="connsiteY45" fmla="*/ 325000 h 606722"/>
                <a:gd name="connsiteX46" fmla="*/ 325000 h 606722"/>
                <a:gd name="connsiteY46" fmla="*/ 325000 h 606722"/>
                <a:gd name="connsiteX47" fmla="*/ 325000 h 606722"/>
                <a:gd name="connsiteY47" fmla="*/ 325000 h 606722"/>
                <a:gd name="connsiteX48" fmla="*/ 325000 h 606722"/>
                <a:gd name="connsiteY48" fmla="*/ 325000 h 606722"/>
                <a:gd name="connsiteX49" fmla="*/ 325000 h 606722"/>
                <a:gd name="connsiteY49" fmla="*/ 325000 h 606722"/>
                <a:gd name="connsiteX50" fmla="*/ 325000 h 606722"/>
                <a:gd name="connsiteY50" fmla="*/ 325000 h 606722"/>
                <a:gd name="connsiteX51" fmla="*/ 325000 h 606722"/>
                <a:gd name="connsiteY51" fmla="*/ 325000 h 606722"/>
                <a:gd name="connsiteX52" fmla="*/ 325000 h 606722"/>
                <a:gd name="connsiteY52" fmla="*/ 325000 h 606722"/>
                <a:gd name="connsiteX53" fmla="*/ 325000 h 606722"/>
                <a:gd name="connsiteY53" fmla="*/ 325000 h 606722"/>
                <a:gd name="connsiteX54" fmla="*/ 325000 h 606722"/>
                <a:gd name="connsiteY54" fmla="*/ 325000 h 606722"/>
                <a:gd name="connsiteX55" fmla="*/ 325000 h 606722"/>
                <a:gd name="connsiteY55" fmla="*/ 325000 h 606722"/>
                <a:gd name="connsiteX56" fmla="*/ 325000 h 606722"/>
                <a:gd name="connsiteY56" fmla="*/ 325000 h 606722"/>
                <a:gd name="connsiteX57" fmla="*/ 325000 h 606722"/>
                <a:gd name="connsiteY57" fmla="*/ 325000 h 606722"/>
                <a:gd name="connsiteX58" fmla="*/ 325000 h 606722"/>
                <a:gd name="connsiteY58" fmla="*/ 325000 h 606722"/>
                <a:gd name="connsiteX59" fmla="*/ 325000 h 606722"/>
                <a:gd name="connsiteY59" fmla="*/ 325000 h 606722"/>
                <a:gd name="connsiteX60" fmla="*/ 325000 h 606722"/>
                <a:gd name="connsiteY60" fmla="*/ 325000 h 606722"/>
                <a:gd name="connsiteX61" fmla="*/ 325000 h 606722"/>
                <a:gd name="connsiteY61" fmla="*/ 325000 h 606722"/>
                <a:gd name="connsiteX62" fmla="*/ 325000 h 606722"/>
                <a:gd name="connsiteY62" fmla="*/ 325000 h 606722"/>
                <a:gd name="connsiteX63" fmla="*/ 325000 h 606722"/>
                <a:gd name="connsiteY63" fmla="*/ 325000 h 606722"/>
                <a:gd name="connsiteX64" fmla="*/ 325000 h 606722"/>
                <a:gd name="connsiteY64" fmla="*/ 325000 h 606722"/>
                <a:gd name="connsiteX65" fmla="*/ 325000 h 606722"/>
                <a:gd name="connsiteY65" fmla="*/ 325000 h 606722"/>
                <a:gd name="connsiteX66" fmla="*/ 325000 h 606722"/>
                <a:gd name="connsiteY66" fmla="*/ 325000 h 606722"/>
                <a:gd name="connsiteX67" fmla="*/ 325000 h 606722"/>
                <a:gd name="connsiteY67" fmla="*/ 325000 h 606722"/>
                <a:gd name="connsiteX68" fmla="*/ 325000 h 606722"/>
                <a:gd name="connsiteY68" fmla="*/ 325000 h 606722"/>
                <a:gd name="connsiteX69" fmla="*/ 325000 h 606722"/>
                <a:gd name="connsiteY69" fmla="*/ 325000 h 606722"/>
                <a:gd name="connsiteX70" fmla="*/ 325000 h 606722"/>
                <a:gd name="connsiteY70" fmla="*/ 325000 h 606722"/>
                <a:gd name="connsiteX71" fmla="*/ 325000 h 606722"/>
                <a:gd name="connsiteY71" fmla="*/ 325000 h 606722"/>
                <a:gd name="connsiteX72" fmla="*/ 325000 h 606722"/>
                <a:gd name="connsiteY72" fmla="*/ 325000 h 606722"/>
                <a:gd name="connsiteX73" fmla="*/ 325000 h 606722"/>
                <a:gd name="connsiteY73" fmla="*/ 325000 h 606722"/>
                <a:gd name="connsiteX74" fmla="*/ 325000 h 606722"/>
                <a:gd name="connsiteY74" fmla="*/ 325000 h 606722"/>
                <a:gd name="connsiteX75" fmla="*/ 325000 h 606722"/>
                <a:gd name="connsiteY75" fmla="*/ 325000 h 606722"/>
                <a:gd name="connsiteX76" fmla="*/ 325000 h 606722"/>
                <a:gd name="connsiteY76" fmla="*/ 325000 h 606722"/>
                <a:gd name="connsiteX77" fmla="*/ 325000 h 606722"/>
                <a:gd name="connsiteY77" fmla="*/ 325000 h 606722"/>
                <a:gd name="connsiteX78" fmla="*/ 325000 h 606722"/>
                <a:gd name="connsiteY78" fmla="*/ 325000 h 606722"/>
                <a:gd name="connsiteX79" fmla="*/ 325000 h 606722"/>
                <a:gd name="connsiteY79" fmla="*/ 325000 h 606722"/>
                <a:gd name="connsiteX80" fmla="*/ 325000 h 606722"/>
                <a:gd name="connsiteY80" fmla="*/ 325000 h 606722"/>
                <a:gd name="connsiteX81" fmla="*/ 325000 h 606722"/>
                <a:gd name="connsiteY81" fmla="*/ 325000 h 606722"/>
                <a:gd name="connsiteX82" fmla="*/ 325000 h 606722"/>
                <a:gd name="connsiteY82" fmla="*/ 325000 h 606722"/>
                <a:gd name="connsiteX83" fmla="*/ 325000 h 606722"/>
                <a:gd name="connsiteY83" fmla="*/ 325000 h 606722"/>
                <a:gd name="connsiteX84" fmla="*/ 325000 h 606722"/>
                <a:gd name="connsiteY84" fmla="*/ 325000 h 606722"/>
                <a:gd name="connsiteX85" fmla="*/ 325000 h 606722"/>
                <a:gd name="connsiteY85" fmla="*/ 325000 h 606722"/>
                <a:gd name="connsiteX86" fmla="*/ 325000 h 606722"/>
                <a:gd name="connsiteY86" fmla="*/ 325000 h 606722"/>
                <a:gd name="connsiteX87" fmla="*/ 325000 h 606722"/>
                <a:gd name="connsiteY87" fmla="*/ 325000 h 606722"/>
                <a:gd name="connsiteX88" fmla="*/ 325000 h 606722"/>
                <a:gd name="connsiteY88" fmla="*/ 325000 h 606722"/>
                <a:gd name="connsiteX89" fmla="*/ 325000 h 606722"/>
                <a:gd name="connsiteY89" fmla="*/ 325000 h 606722"/>
                <a:gd name="connsiteX90" fmla="*/ 325000 h 606722"/>
                <a:gd name="connsiteY90" fmla="*/ 325000 h 606722"/>
                <a:gd name="connsiteX91" fmla="*/ 325000 h 606722"/>
                <a:gd name="connsiteY91" fmla="*/ 325000 h 606722"/>
                <a:gd name="connsiteX92" fmla="*/ 325000 h 606722"/>
                <a:gd name="connsiteY92" fmla="*/ 325000 h 606722"/>
                <a:gd name="connsiteX93" fmla="*/ 325000 h 606722"/>
                <a:gd name="connsiteY93" fmla="*/ 325000 h 606722"/>
                <a:gd name="connsiteX94" fmla="*/ 325000 h 606722"/>
                <a:gd name="connsiteY94" fmla="*/ 325000 h 606722"/>
                <a:gd name="connsiteX95" fmla="*/ 325000 h 606722"/>
                <a:gd name="connsiteY95" fmla="*/ 325000 h 606722"/>
                <a:gd name="connsiteX96" fmla="*/ 325000 h 606722"/>
                <a:gd name="connsiteY96" fmla="*/ 325000 h 606722"/>
                <a:gd name="connsiteX97" fmla="*/ 325000 h 606722"/>
                <a:gd name="connsiteY97" fmla="*/ 325000 h 606722"/>
                <a:gd name="connsiteX98" fmla="*/ 325000 h 606722"/>
                <a:gd name="connsiteY98" fmla="*/ 325000 h 606722"/>
                <a:gd name="connsiteX99" fmla="*/ 325000 h 606722"/>
                <a:gd name="connsiteY99" fmla="*/ 325000 h 606722"/>
                <a:gd name="connsiteX100" fmla="*/ 325000 h 606722"/>
                <a:gd name="connsiteY100" fmla="*/ 325000 h 606722"/>
                <a:gd name="connsiteX101" fmla="*/ 325000 h 606722"/>
                <a:gd name="connsiteY101" fmla="*/ 325000 h 606722"/>
                <a:gd name="connsiteX102" fmla="*/ 325000 h 606722"/>
                <a:gd name="connsiteY102" fmla="*/ 325000 h 606722"/>
                <a:gd name="connsiteX103" fmla="*/ 325000 h 606722"/>
                <a:gd name="connsiteY103" fmla="*/ 325000 h 606722"/>
                <a:gd name="connsiteX104" fmla="*/ 325000 h 606722"/>
                <a:gd name="connsiteY104" fmla="*/ 325000 h 606722"/>
                <a:gd name="connsiteX105" fmla="*/ 325000 h 606722"/>
                <a:gd name="connsiteY105" fmla="*/ 325000 h 606722"/>
                <a:gd name="connsiteX106" fmla="*/ 325000 h 606722"/>
                <a:gd name="connsiteY106" fmla="*/ 325000 h 606722"/>
                <a:gd name="connsiteX107" fmla="*/ 325000 h 606722"/>
                <a:gd name="connsiteY107" fmla="*/ 325000 h 606722"/>
                <a:gd name="connsiteX108" fmla="*/ 325000 h 606722"/>
                <a:gd name="connsiteY108" fmla="*/ 325000 h 606722"/>
                <a:gd name="connsiteX109" fmla="*/ 325000 h 606722"/>
                <a:gd name="connsiteY109" fmla="*/ 325000 h 606722"/>
                <a:gd name="connsiteX110" fmla="*/ 325000 h 606722"/>
                <a:gd name="connsiteY110" fmla="*/ 325000 h 606722"/>
                <a:gd name="connsiteX111" fmla="*/ 325000 h 606722"/>
                <a:gd name="connsiteY111" fmla="*/ 325000 h 606722"/>
                <a:gd name="connsiteX112" fmla="*/ 325000 h 606722"/>
                <a:gd name="connsiteY112" fmla="*/ 325000 h 606722"/>
                <a:gd name="connsiteX113" fmla="*/ 325000 h 606722"/>
                <a:gd name="connsiteY113" fmla="*/ 325000 h 606722"/>
                <a:gd name="connsiteX114" fmla="*/ 325000 h 606722"/>
                <a:gd name="connsiteY114" fmla="*/ 325000 h 606722"/>
                <a:gd name="connsiteX115" fmla="*/ 325000 h 606722"/>
                <a:gd name="connsiteY115" fmla="*/ 325000 h 606722"/>
                <a:gd name="connsiteX116" fmla="*/ 325000 h 606722"/>
                <a:gd name="connsiteY116" fmla="*/ 325000 h 606722"/>
                <a:gd name="connsiteX117" fmla="*/ 325000 h 606722"/>
                <a:gd name="connsiteY117" fmla="*/ 325000 h 606722"/>
                <a:gd name="connsiteX118" fmla="*/ 325000 h 606722"/>
                <a:gd name="connsiteY118" fmla="*/ 325000 h 606722"/>
                <a:gd name="connsiteX119" fmla="*/ 325000 h 606722"/>
                <a:gd name="connsiteY119" fmla="*/ 325000 h 606722"/>
                <a:gd name="connsiteX120" fmla="*/ 325000 h 606722"/>
                <a:gd name="connsiteY120" fmla="*/ 325000 h 606722"/>
                <a:gd name="connsiteX121" fmla="*/ 325000 h 606722"/>
                <a:gd name="connsiteY121" fmla="*/ 325000 h 606722"/>
                <a:gd name="connsiteX122" fmla="*/ 325000 h 606722"/>
                <a:gd name="connsiteY122" fmla="*/ 325000 h 606722"/>
                <a:gd name="connsiteX123" fmla="*/ 325000 h 606722"/>
                <a:gd name="connsiteY123" fmla="*/ 325000 h 606722"/>
                <a:gd name="connsiteX124" fmla="*/ 325000 h 606722"/>
                <a:gd name="connsiteY124" fmla="*/ 325000 h 606722"/>
                <a:gd name="connsiteX125" fmla="*/ 325000 h 606722"/>
                <a:gd name="connsiteY125" fmla="*/ 325000 h 606722"/>
                <a:gd name="connsiteX126" fmla="*/ 325000 h 606722"/>
                <a:gd name="connsiteY126" fmla="*/ 325000 h 606722"/>
                <a:gd name="connsiteX127" fmla="*/ 325000 h 606722"/>
                <a:gd name="connsiteY127" fmla="*/ 325000 h 606722"/>
                <a:gd name="connsiteX128" fmla="*/ 325000 h 606722"/>
                <a:gd name="connsiteY128" fmla="*/ 325000 h 606722"/>
                <a:gd name="connsiteX129" fmla="*/ 325000 h 606722"/>
                <a:gd name="connsiteY129" fmla="*/ 325000 h 606722"/>
                <a:gd name="connsiteX130" fmla="*/ 325000 h 606722"/>
                <a:gd name="connsiteY130" fmla="*/ 325000 h 606722"/>
                <a:gd name="connsiteX131" fmla="*/ 325000 h 606722"/>
                <a:gd name="connsiteY131" fmla="*/ 325000 h 606722"/>
                <a:gd name="connsiteX132" fmla="*/ 325000 h 606722"/>
                <a:gd name="connsiteY132" fmla="*/ 325000 h 606722"/>
                <a:gd name="connsiteX133" fmla="*/ 325000 h 606722"/>
                <a:gd name="connsiteY133" fmla="*/ 325000 h 606722"/>
                <a:gd name="connsiteX134" fmla="*/ 325000 h 606722"/>
                <a:gd name="connsiteY134" fmla="*/ 325000 h 606722"/>
                <a:gd name="connsiteX135" fmla="*/ 325000 h 606722"/>
                <a:gd name="connsiteY135" fmla="*/ 325000 h 606722"/>
                <a:gd name="connsiteX136" fmla="*/ 325000 h 606722"/>
                <a:gd name="connsiteY136" fmla="*/ 325000 h 606722"/>
                <a:gd name="connsiteX137" fmla="*/ 325000 h 606722"/>
                <a:gd name="connsiteY137" fmla="*/ 325000 h 606722"/>
                <a:gd name="connsiteX138" fmla="*/ 325000 h 606722"/>
                <a:gd name="connsiteY138" fmla="*/ 325000 h 606722"/>
                <a:gd name="connsiteX139" fmla="*/ 325000 h 606722"/>
                <a:gd name="connsiteY139" fmla="*/ 325000 h 606722"/>
                <a:gd name="connsiteX140" fmla="*/ 325000 h 606722"/>
                <a:gd name="connsiteY140" fmla="*/ 325000 h 606722"/>
                <a:gd name="connsiteX141" fmla="*/ 325000 h 606722"/>
                <a:gd name="connsiteY141" fmla="*/ 325000 h 606722"/>
                <a:gd name="connsiteX142" fmla="*/ 325000 h 606722"/>
                <a:gd name="connsiteY142" fmla="*/ 325000 h 606722"/>
                <a:gd name="connsiteX143" fmla="*/ 325000 h 606722"/>
                <a:gd name="connsiteY143" fmla="*/ 325000 h 606722"/>
                <a:gd name="connsiteX144" fmla="*/ 325000 h 606722"/>
                <a:gd name="connsiteY144" fmla="*/ 325000 h 606722"/>
                <a:gd name="connsiteX145" fmla="*/ 325000 h 606722"/>
                <a:gd name="connsiteY145" fmla="*/ 325000 h 606722"/>
                <a:gd name="connsiteX146" fmla="*/ 325000 h 606722"/>
                <a:gd name="connsiteY146" fmla="*/ 325000 h 606722"/>
                <a:gd name="connsiteX147" fmla="*/ 325000 h 606722"/>
                <a:gd name="connsiteY147" fmla="*/ 325000 h 606722"/>
                <a:gd name="connsiteX148" fmla="*/ 325000 h 606722"/>
                <a:gd name="connsiteY148" fmla="*/ 325000 h 606722"/>
                <a:gd name="connsiteX149" fmla="*/ 325000 h 606722"/>
                <a:gd name="connsiteY149" fmla="*/ 325000 h 606722"/>
                <a:gd name="connsiteX150" fmla="*/ 325000 h 606722"/>
                <a:gd name="connsiteY150" fmla="*/ 325000 h 606722"/>
                <a:gd name="connsiteX151" fmla="*/ 325000 h 606722"/>
                <a:gd name="connsiteY151" fmla="*/ 325000 h 606722"/>
                <a:gd name="connsiteX152" fmla="*/ 325000 h 606722"/>
                <a:gd name="connsiteY152" fmla="*/ 325000 h 606722"/>
                <a:gd name="connsiteX153" fmla="*/ 325000 h 606722"/>
                <a:gd name="connsiteY153" fmla="*/ 325000 h 606722"/>
                <a:gd name="connsiteX154" fmla="*/ 325000 h 606722"/>
                <a:gd name="connsiteY154" fmla="*/ 325000 h 606722"/>
                <a:gd name="connsiteX155" fmla="*/ 325000 h 606722"/>
                <a:gd name="connsiteY155" fmla="*/ 325000 h 606722"/>
                <a:gd name="connsiteX156" fmla="*/ 325000 h 606722"/>
                <a:gd name="connsiteY156" fmla="*/ 325000 h 606722"/>
                <a:gd name="connsiteX157" fmla="*/ 325000 h 606722"/>
                <a:gd name="connsiteY157" fmla="*/ 325000 h 606722"/>
                <a:gd name="connsiteX158" fmla="*/ 325000 h 606722"/>
                <a:gd name="connsiteY158" fmla="*/ 325000 h 606722"/>
                <a:gd name="connsiteX159" fmla="*/ 325000 h 606722"/>
                <a:gd name="connsiteY159" fmla="*/ 325000 h 606722"/>
                <a:gd name="connsiteX160" fmla="*/ 325000 h 606722"/>
                <a:gd name="connsiteY160"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607614" h="606761">
                  <a:moveTo>
                    <a:pt x="222601" y="492232"/>
                  </a:moveTo>
                  <a:cubicBezTo>
                    <a:pt x="265127" y="516503"/>
                    <a:pt x="344104" y="528639"/>
                    <a:pt x="420044" y="528639"/>
                  </a:cubicBezTo>
                  <a:cubicBezTo>
                    <a:pt x="490667" y="528639"/>
                    <a:pt x="563569" y="518020"/>
                    <a:pt x="607614" y="497541"/>
                  </a:cubicBezTo>
                  <a:lnTo>
                    <a:pt x="607614" y="536223"/>
                  </a:lnTo>
                  <a:cubicBezTo>
                    <a:pt x="607614" y="537740"/>
                    <a:pt x="606855" y="539257"/>
                    <a:pt x="606855" y="540774"/>
                  </a:cubicBezTo>
                  <a:cubicBezTo>
                    <a:pt x="595464" y="584007"/>
                    <a:pt x="502818" y="606761"/>
                    <a:pt x="415487" y="606761"/>
                  </a:cubicBezTo>
                  <a:cubicBezTo>
                    <a:pt x="327397" y="606761"/>
                    <a:pt x="234751" y="584007"/>
                    <a:pt x="224120" y="540016"/>
                  </a:cubicBezTo>
                  <a:cubicBezTo>
                    <a:pt x="223360" y="539257"/>
                    <a:pt x="222601" y="537740"/>
                    <a:pt x="222601" y="536223"/>
                  </a:cubicBezTo>
                  <a:close/>
                  <a:moveTo>
                    <a:pt x="106327" y="445216"/>
                  </a:moveTo>
                  <a:cubicBezTo>
                    <a:pt x="81264" y="445216"/>
                    <a:pt x="60758" y="465693"/>
                    <a:pt x="60758" y="490719"/>
                  </a:cubicBezTo>
                  <a:cubicBezTo>
                    <a:pt x="60758" y="515746"/>
                    <a:pt x="81264" y="536222"/>
                    <a:pt x="106327" y="536222"/>
                  </a:cubicBezTo>
                  <a:cubicBezTo>
                    <a:pt x="131390" y="536222"/>
                    <a:pt x="151896" y="515746"/>
                    <a:pt x="151896" y="490719"/>
                  </a:cubicBezTo>
                  <a:cubicBezTo>
                    <a:pt x="151896" y="465693"/>
                    <a:pt x="131390" y="445216"/>
                    <a:pt x="106327" y="445216"/>
                  </a:cubicBezTo>
                  <a:close/>
                  <a:moveTo>
                    <a:pt x="8354" y="404264"/>
                  </a:moveTo>
                  <a:lnTo>
                    <a:pt x="202781" y="404264"/>
                  </a:lnTo>
                  <a:lnTo>
                    <a:pt x="202781" y="437633"/>
                  </a:lnTo>
                  <a:lnTo>
                    <a:pt x="202781" y="441425"/>
                  </a:lnTo>
                  <a:lnTo>
                    <a:pt x="202781" y="445216"/>
                  </a:lnTo>
                  <a:lnTo>
                    <a:pt x="202781" y="466451"/>
                  </a:lnTo>
                  <a:lnTo>
                    <a:pt x="202781" y="492236"/>
                  </a:lnTo>
                  <a:lnTo>
                    <a:pt x="202781" y="536222"/>
                  </a:lnTo>
                  <a:cubicBezTo>
                    <a:pt x="202781" y="537739"/>
                    <a:pt x="202781" y="539255"/>
                    <a:pt x="203541" y="540014"/>
                  </a:cubicBezTo>
                  <a:cubicBezTo>
                    <a:pt x="206578" y="552148"/>
                    <a:pt x="215692" y="562765"/>
                    <a:pt x="230122" y="571866"/>
                  </a:cubicBezTo>
                  <a:cubicBezTo>
                    <a:pt x="240755" y="578691"/>
                    <a:pt x="236958" y="596134"/>
                    <a:pt x="224047" y="596892"/>
                  </a:cubicBezTo>
                  <a:lnTo>
                    <a:pt x="223287" y="596892"/>
                  </a:lnTo>
                  <a:lnTo>
                    <a:pt x="46328" y="596892"/>
                  </a:lnTo>
                  <a:cubicBezTo>
                    <a:pt x="21265" y="596892"/>
                    <a:pt x="0" y="575657"/>
                    <a:pt x="0" y="549873"/>
                  </a:cubicBezTo>
                  <a:lnTo>
                    <a:pt x="0" y="430807"/>
                  </a:lnTo>
                  <a:cubicBezTo>
                    <a:pt x="0" y="420948"/>
                    <a:pt x="3038" y="411848"/>
                    <a:pt x="8354" y="404264"/>
                  </a:cubicBezTo>
                  <a:close/>
                  <a:moveTo>
                    <a:pt x="222601" y="401218"/>
                  </a:moveTo>
                  <a:cubicBezTo>
                    <a:pt x="260571" y="423220"/>
                    <a:pt x="329676" y="435359"/>
                    <a:pt x="398781" y="436876"/>
                  </a:cubicBezTo>
                  <a:cubicBezTo>
                    <a:pt x="399540" y="436876"/>
                    <a:pt x="399540" y="436876"/>
                    <a:pt x="399540" y="436876"/>
                  </a:cubicBezTo>
                  <a:cubicBezTo>
                    <a:pt x="402578" y="436876"/>
                    <a:pt x="405615" y="436876"/>
                    <a:pt x="408653" y="437635"/>
                  </a:cubicBezTo>
                  <a:lnTo>
                    <a:pt x="410171" y="437635"/>
                  </a:lnTo>
                  <a:cubicBezTo>
                    <a:pt x="413209" y="437635"/>
                    <a:pt x="417006" y="437635"/>
                    <a:pt x="420044" y="437635"/>
                  </a:cubicBezTo>
                  <a:cubicBezTo>
                    <a:pt x="423841" y="437635"/>
                    <a:pt x="426878" y="437635"/>
                    <a:pt x="430675" y="437635"/>
                  </a:cubicBezTo>
                  <a:cubicBezTo>
                    <a:pt x="431435" y="437635"/>
                    <a:pt x="431435" y="437635"/>
                    <a:pt x="432194" y="437635"/>
                  </a:cubicBezTo>
                  <a:cubicBezTo>
                    <a:pt x="435231" y="436876"/>
                    <a:pt x="438269" y="436876"/>
                    <a:pt x="440547" y="436876"/>
                  </a:cubicBezTo>
                  <a:lnTo>
                    <a:pt x="442066" y="436876"/>
                  </a:lnTo>
                  <a:cubicBezTo>
                    <a:pt x="505096" y="435359"/>
                    <a:pt x="568126" y="424737"/>
                    <a:pt x="607614" y="406529"/>
                  </a:cubicBezTo>
                  <a:lnTo>
                    <a:pt x="607614" y="437635"/>
                  </a:lnTo>
                  <a:lnTo>
                    <a:pt x="607614" y="441428"/>
                  </a:lnTo>
                  <a:lnTo>
                    <a:pt x="607614" y="445222"/>
                  </a:lnTo>
                  <a:lnTo>
                    <a:pt x="607614" y="474052"/>
                  </a:lnTo>
                  <a:cubicBezTo>
                    <a:pt x="577238" y="492261"/>
                    <a:pt x="508133" y="508193"/>
                    <a:pt x="420044" y="508193"/>
                  </a:cubicBezTo>
                  <a:cubicBezTo>
                    <a:pt x="319804" y="508193"/>
                    <a:pt x="244623" y="487708"/>
                    <a:pt x="222601" y="466465"/>
                  </a:cubicBezTo>
                  <a:lnTo>
                    <a:pt x="222601" y="445222"/>
                  </a:lnTo>
                  <a:lnTo>
                    <a:pt x="222601" y="441428"/>
                  </a:lnTo>
                  <a:lnTo>
                    <a:pt x="222601" y="437635"/>
                  </a:lnTo>
                  <a:close/>
                  <a:moveTo>
                    <a:pt x="222601" y="310204"/>
                  </a:moveTo>
                  <a:cubicBezTo>
                    <a:pt x="265127" y="333723"/>
                    <a:pt x="344104" y="346621"/>
                    <a:pt x="420044" y="346621"/>
                  </a:cubicBezTo>
                  <a:cubicBezTo>
                    <a:pt x="490667" y="346621"/>
                    <a:pt x="563569" y="335999"/>
                    <a:pt x="607614" y="315515"/>
                  </a:cubicBezTo>
                  <a:lnTo>
                    <a:pt x="607614" y="346621"/>
                  </a:lnTo>
                  <a:lnTo>
                    <a:pt x="607614" y="350414"/>
                  </a:lnTo>
                  <a:lnTo>
                    <a:pt x="607614" y="354208"/>
                  </a:lnTo>
                  <a:lnTo>
                    <a:pt x="607614" y="383038"/>
                  </a:lnTo>
                  <a:cubicBezTo>
                    <a:pt x="577238" y="401247"/>
                    <a:pt x="506615" y="417179"/>
                    <a:pt x="420044" y="417179"/>
                  </a:cubicBezTo>
                  <a:cubicBezTo>
                    <a:pt x="325879" y="417179"/>
                    <a:pt x="251458" y="398212"/>
                    <a:pt x="225639" y="377727"/>
                  </a:cubicBezTo>
                  <a:cubicBezTo>
                    <a:pt x="225639" y="376969"/>
                    <a:pt x="224879" y="376969"/>
                    <a:pt x="224120" y="376210"/>
                  </a:cubicBezTo>
                  <a:cubicBezTo>
                    <a:pt x="224120" y="376210"/>
                    <a:pt x="223360" y="375451"/>
                    <a:pt x="222601" y="374692"/>
                  </a:cubicBezTo>
                  <a:lnTo>
                    <a:pt x="222601" y="354208"/>
                  </a:lnTo>
                  <a:lnTo>
                    <a:pt x="222601" y="350414"/>
                  </a:lnTo>
                  <a:lnTo>
                    <a:pt x="222601" y="346621"/>
                  </a:lnTo>
                  <a:close/>
                  <a:moveTo>
                    <a:pt x="106343" y="252562"/>
                  </a:moveTo>
                  <a:cubicBezTo>
                    <a:pt x="81277" y="252562"/>
                    <a:pt x="60768" y="273039"/>
                    <a:pt x="60768" y="298066"/>
                  </a:cubicBezTo>
                  <a:cubicBezTo>
                    <a:pt x="60768" y="323094"/>
                    <a:pt x="81277" y="343571"/>
                    <a:pt x="106343" y="343571"/>
                  </a:cubicBezTo>
                  <a:cubicBezTo>
                    <a:pt x="131410" y="343571"/>
                    <a:pt x="151919" y="323094"/>
                    <a:pt x="151919" y="298066"/>
                  </a:cubicBezTo>
                  <a:cubicBezTo>
                    <a:pt x="151919" y="273039"/>
                    <a:pt x="131410" y="252562"/>
                    <a:pt x="106343" y="252562"/>
                  </a:cubicBezTo>
                  <a:close/>
                  <a:moveTo>
                    <a:pt x="8356" y="212366"/>
                  </a:moveTo>
                  <a:lnTo>
                    <a:pt x="243070" y="212366"/>
                  </a:lnTo>
                  <a:cubicBezTo>
                    <a:pt x="221801" y="222984"/>
                    <a:pt x="207369" y="235877"/>
                    <a:pt x="203571" y="251045"/>
                  </a:cubicBezTo>
                  <a:cubicBezTo>
                    <a:pt x="202812" y="252562"/>
                    <a:pt x="202812" y="254079"/>
                    <a:pt x="202812" y="255595"/>
                  </a:cubicBezTo>
                  <a:lnTo>
                    <a:pt x="202812" y="259387"/>
                  </a:lnTo>
                  <a:lnTo>
                    <a:pt x="202812" y="283657"/>
                  </a:lnTo>
                  <a:lnTo>
                    <a:pt x="202812" y="310201"/>
                  </a:lnTo>
                  <a:lnTo>
                    <a:pt x="202812" y="346605"/>
                  </a:lnTo>
                  <a:lnTo>
                    <a:pt x="202812" y="350397"/>
                  </a:lnTo>
                  <a:lnTo>
                    <a:pt x="202812" y="354189"/>
                  </a:lnTo>
                  <a:lnTo>
                    <a:pt x="202812" y="384525"/>
                  </a:lnTo>
                  <a:lnTo>
                    <a:pt x="8356" y="384525"/>
                  </a:lnTo>
                  <a:cubicBezTo>
                    <a:pt x="3038" y="376941"/>
                    <a:pt x="0" y="367840"/>
                    <a:pt x="0" y="357981"/>
                  </a:cubicBezTo>
                  <a:lnTo>
                    <a:pt x="0" y="238910"/>
                  </a:lnTo>
                  <a:cubicBezTo>
                    <a:pt x="0" y="229051"/>
                    <a:pt x="3038" y="219950"/>
                    <a:pt x="8356" y="212366"/>
                  </a:cubicBezTo>
                  <a:close/>
                  <a:moveTo>
                    <a:pt x="415487" y="184343"/>
                  </a:moveTo>
                  <a:cubicBezTo>
                    <a:pt x="503577" y="184343"/>
                    <a:pt x="596223" y="207853"/>
                    <a:pt x="606855" y="251082"/>
                  </a:cubicBezTo>
                  <a:cubicBezTo>
                    <a:pt x="607614" y="252599"/>
                    <a:pt x="607614" y="254116"/>
                    <a:pt x="607614" y="255633"/>
                  </a:cubicBezTo>
                  <a:lnTo>
                    <a:pt x="607614" y="259425"/>
                  </a:lnTo>
                  <a:lnTo>
                    <a:pt x="607614" y="292036"/>
                  </a:lnTo>
                  <a:cubicBezTo>
                    <a:pt x="577238" y="310238"/>
                    <a:pt x="506615" y="326164"/>
                    <a:pt x="420044" y="326164"/>
                  </a:cubicBezTo>
                  <a:cubicBezTo>
                    <a:pt x="322082" y="326164"/>
                    <a:pt x="244623" y="305687"/>
                    <a:pt x="222601" y="283694"/>
                  </a:cubicBezTo>
                  <a:lnTo>
                    <a:pt x="222601" y="259425"/>
                  </a:lnTo>
                  <a:lnTo>
                    <a:pt x="222601" y="255633"/>
                  </a:lnTo>
                  <a:cubicBezTo>
                    <a:pt x="222601" y="254116"/>
                    <a:pt x="223360" y="252599"/>
                    <a:pt x="224120" y="251082"/>
                  </a:cubicBezTo>
                  <a:cubicBezTo>
                    <a:pt x="233992" y="207853"/>
                    <a:pt x="327397" y="184343"/>
                    <a:pt x="415487" y="184343"/>
                  </a:cubicBezTo>
                  <a:close/>
                  <a:moveTo>
                    <a:pt x="526346" y="111497"/>
                  </a:moveTo>
                  <a:cubicBezTo>
                    <a:pt x="521029" y="111497"/>
                    <a:pt x="516472" y="116048"/>
                    <a:pt x="516472" y="121358"/>
                  </a:cubicBezTo>
                  <a:cubicBezTo>
                    <a:pt x="516472" y="126667"/>
                    <a:pt x="521029" y="131218"/>
                    <a:pt x="526346" y="131218"/>
                  </a:cubicBezTo>
                  <a:cubicBezTo>
                    <a:pt x="532422" y="131218"/>
                    <a:pt x="536979" y="126667"/>
                    <a:pt x="536979" y="121358"/>
                  </a:cubicBezTo>
                  <a:cubicBezTo>
                    <a:pt x="536979" y="116048"/>
                    <a:pt x="532422" y="111497"/>
                    <a:pt x="526346" y="111497"/>
                  </a:cubicBezTo>
                  <a:close/>
                  <a:moveTo>
                    <a:pt x="486091" y="111497"/>
                  </a:moveTo>
                  <a:cubicBezTo>
                    <a:pt x="480775" y="111497"/>
                    <a:pt x="476217" y="116048"/>
                    <a:pt x="476217" y="121358"/>
                  </a:cubicBezTo>
                  <a:cubicBezTo>
                    <a:pt x="476217" y="126667"/>
                    <a:pt x="480775" y="131218"/>
                    <a:pt x="486091" y="131218"/>
                  </a:cubicBezTo>
                  <a:cubicBezTo>
                    <a:pt x="491408" y="131218"/>
                    <a:pt x="495965" y="126667"/>
                    <a:pt x="495965" y="121358"/>
                  </a:cubicBezTo>
                  <a:cubicBezTo>
                    <a:pt x="495965" y="116048"/>
                    <a:pt x="491408" y="111497"/>
                    <a:pt x="486091" y="111497"/>
                  </a:cubicBezTo>
                  <a:close/>
                  <a:moveTo>
                    <a:pt x="445837" y="111497"/>
                  </a:moveTo>
                  <a:cubicBezTo>
                    <a:pt x="439761" y="111497"/>
                    <a:pt x="435204" y="116048"/>
                    <a:pt x="435204" y="121358"/>
                  </a:cubicBezTo>
                  <a:cubicBezTo>
                    <a:pt x="435204" y="126667"/>
                    <a:pt x="439761" y="131218"/>
                    <a:pt x="445837" y="131218"/>
                  </a:cubicBezTo>
                  <a:cubicBezTo>
                    <a:pt x="451153" y="131218"/>
                    <a:pt x="455711" y="126667"/>
                    <a:pt x="455711" y="121358"/>
                  </a:cubicBezTo>
                  <a:cubicBezTo>
                    <a:pt x="455711" y="116048"/>
                    <a:pt x="451153" y="111497"/>
                    <a:pt x="445837" y="111497"/>
                  </a:cubicBezTo>
                  <a:close/>
                  <a:moveTo>
                    <a:pt x="404823" y="111497"/>
                  </a:moveTo>
                  <a:cubicBezTo>
                    <a:pt x="399506" y="111497"/>
                    <a:pt x="394949" y="116048"/>
                    <a:pt x="394949" y="121358"/>
                  </a:cubicBezTo>
                  <a:cubicBezTo>
                    <a:pt x="394949" y="126667"/>
                    <a:pt x="399506" y="131218"/>
                    <a:pt x="404823" y="131218"/>
                  </a:cubicBezTo>
                  <a:cubicBezTo>
                    <a:pt x="410899" y="131218"/>
                    <a:pt x="415456" y="126667"/>
                    <a:pt x="415456" y="121358"/>
                  </a:cubicBezTo>
                  <a:cubicBezTo>
                    <a:pt x="415456" y="116048"/>
                    <a:pt x="410899" y="111497"/>
                    <a:pt x="404823" y="111497"/>
                  </a:cubicBezTo>
                  <a:close/>
                  <a:moveTo>
                    <a:pt x="364568" y="111497"/>
                  </a:moveTo>
                  <a:cubicBezTo>
                    <a:pt x="359252" y="111497"/>
                    <a:pt x="354695" y="116048"/>
                    <a:pt x="354695" y="121358"/>
                  </a:cubicBezTo>
                  <a:cubicBezTo>
                    <a:pt x="354695" y="126667"/>
                    <a:pt x="359252" y="131218"/>
                    <a:pt x="364568" y="131218"/>
                  </a:cubicBezTo>
                  <a:cubicBezTo>
                    <a:pt x="369885" y="131218"/>
                    <a:pt x="374442" y="126667"/>
                    <a:pt x="374442" y="121358"/>
                  </a:cubicBezTo>
                  <a:cubicBezTo>
                    <a:pt x="374442" y="116048"/>
                    <a:pt x="369885" y="111497"/>
                    <a:pt x="364568" y="111497"/>
                  </a:cubicBezTo>
                  <a:close/>
                  <a:moveTo>
                    <a:pt x="506598" y="81158"/>
                  </a:moveTo>
                  <a:cubicBezTo>
                    <a:pt x="500522" y="81158"/>
                    <a:pt x="495965" y="85709"/>
                    <a:pt x="495965" y="91018"/>
                  </a:cubicBezTo>
                  <a:cubicBezTo>
                    <a:pt x="495965" y="96328"/>
                    <a:pt x="500522" y="100879"/>
                    <a:pt x="506598" y="100879"/>
                  </a:cubicBezTo>
                  <a:cubicBezTo>
                    <a:pt x="511915" y="100879"/>
                    <a:pt x="516472" y="96328"/>
                    <a:pt x="516472" y="91018"/>
                  </a:cubicBezTo>
                  <a:cubicBezTo>
                    <a:pt x="516472" y="85709"/>
                    <a:pt x="511915" y="81158"/>
                    <a:pt x="506598" y="81158"/>
                  </a:cubicBezTo>
                  <a:close/>
                  <a:moveTo>
                    <a:pt x="465584" y="81158"/>
                  </a:moveTo>
                  <a:cubicBezTo>
                    <a:pt x="460268" y="81158"/>
                    <a:pt x="455711" y="85709"/>
                    <a:pt x="455711" y="91018"/>
                  </a:cubicBezTo>
                  <a:cubicBezTo>
                    <a:pt x="455711" y="96328"/>
                    <a:pt x="460268" y="100879"/>
                    <a:pt x="465584" y="100879"/>
                  </a:cubicBezTo>
                  <a:cubicBezTo>
                    <a:pt x="471660" y="100879"/>
                    <a:pt x="476217" y="96328"/>
                    <a:pt x="476217" y="91018"/>
                  </a:cubicBezTo>
                  <a:cubicBezTo>
                    <a:pt x="476217" y="85709"/>
                    <a:pt x="471660" y="81158"/>
                    <a:pt x="465584" y="81158"/>
                  </a:cubicBezTo>
                  <a:close/>
                  <a:moveTo>
                    <a:pt x="425330" y="81158"/>
                  </a:moveTo>
                  <a:cubicBezTo>
                    <a:pt x="420013" y="81158"/>
                    <a:pt x="415456" y="85709"/>
                    <a:pt x="415456" y="91018"/>
                  </a:cubicBezTo>
                  <a:cubicBezTo>
                    <a:pt x="415456" y="96328"/>
                    <a:pt x="420013" y="100879"/>
                    <a:pt x="425330" y="100879"/>
                  </a:cubicBezTo>
                  <a:cubicBezTo>
                    <a:pt x="430646" y="100879"/>
                    <a:pt x="435204" y="96328"/>
                    <a:pt x="435204" y="91018"/>
                  </a:cubicBezTo>
                  <a:cubicBezTo>
                    <a:pt x="435204" y="85709"/>
                    <a:pt x="430646" y="81158"/>
                    <a:pt x="425330" y="81158"/>
                  </a:cubicBezTo>
                  <a:close/>
                  <a:moveTo>
                    <a:pt x="385075" y="81158"/>
                  </a:moveTo>
                  <a:cubicBezTo>
                    <a:pt x="378999" y="81158"/>
                    <a:pt x="374442" y="85709"/>
                    <a:pt x="374442" y="91018"/>
                  </a:cubicBezTo>
                  <a:cubicBezTo>
                    <a:pt x="374442" y="96328"/>
                    <a:pt x="378999" y="100879"/>
                    <a:pt x="385075" y="100879"/>
                  </a:cubicBezTo>
                  <a:cubicBezTo>
                    <a:pt x="390392" y="100879"/>
                    <a:pt x="394949" y="96328"/>
                    <a:pt x="394949" y="91018"/>
                  </a:cubicBezTo>
                  <a:cubicBezTo>
                    <a:pt x="394949" y="85709"/>
                    <a:pt x="390392" y="81158"/>
                    <a:pt x="385075" y="81158"/>
                  </a:cubicBezTo>
                  <a:close/>
                  <a:moveTo>
                    <a:pt x="344061" y="81158"/>
                  </a:moveTo>
                  <a:cubicBezTo>
                    <a:pt x="338745" y="81158"/>
                    <a:pt x="334188" y="85709"/>
                    <a:pt x="334188" y="91018"/>
                  </a:cubicBezTo>
                  <a:cubicBezTo>
                    <a:pt x="334188" y="96328"/>
                    <a:pt x="338745" y="100879"/>
                    <a:pt x="344061" y="100879"/>
                  </a:cubicBezTo>
                  <a:cubicBezTo>
                    <a:pt x="350138" y="100879"/>
                    <a:pt x="354695" y="96328"/>
                    <a:pt x="354695" y="91018"/>
                  </a:cubicBezTo>
                  <a:cubicBezTo>
                    <a:pt x="354695" y="85709"/>
                    <a:pt x="350138" y="81158"/>
                    <a:pt x="344061" y="81158"/>
                  </a:cubicBezTo>
                  <a:close/>
                  <a:moveTo>
                    <a:pt x="106332" y="60679"/>
                  </a:moveTo>
                  <a:cubicBezTo>
                    <a:pt x="81268" y="60679"/>
                    <a:pt x="60761" y="81158"/>
                    <a:pt x="60761" y="106188"/>
                  </a:cubicBezTo>
                  <a:cubicBezTo>
                    <a:pt x="60761" y="131218"/>
                    <a:pt x="81268" y="151697"/>
                    <a:pt x="106332" y="151697"/>
                  </a:cubicBezTo>
                  <a:cubicBezTo>
                    <a:pt x="131397" y="151697"/>
                    <a:pt x="151904" y="131218"/>
                    <a:pt x="151904" y="106188"/>
                  </a:cubicBezTo>
                  <a:cubicBezTo>
                    <a:pt x="151904" y="81158"/>
                    <a:pt x="131397" y="60679"/>
                    <a:pt x="106332" y="60679"/>
                  </a:cubicBezTo>
                  <a:close/>
                  <a:moveTo>
                    <a:pt x="46331" y="0"/>
                  </a:moveTo>
                  <a:lnTo>
                    <a:pt x="561283" y="0"/>
                  </a:lnTo>
                  <a:cubicBezTo>
                    <a:pt x="586348" y="0"/>
                    <a:pt x="607614" y="21238"/>
                    <a:pt x="607614" y="46268"/>
                  </a:cubicBezTo>
                  <a:lnTo>
                    <a:pt x="607614" y="166108"/>
                  </a:lnTo>
                  <a:cubicBezTo>
                    <a:pt x="607614" y="175969"/>
                    <a:pt x="604576" y="184312"/>
                    <a:pt x="599259" y="191897"/>
                  </a:cubicBezTo>
                  <a:lnTo>
                    <a:pt x="569638" y="191897"/>
                  </a:lnTo>
                  <a:cubicBezTo>
                    <a:pt x="529384" y="173693"/>
                    <a:pt x="468622" y="164591"/>
                    <a:pt x="410899" y="164591"/>
                  </a:cubicBezTo>
                  <a:cubicBezTo>
                    <a:pt x="352416" y="164591"/>
                    <a:pt x="291655" y="173693"/>
                    <a:pt x="251400" y="191897"/>
                  </a:cubicBezTo>
                  <a:lnTo>
                    <a:pt x="8355" y="191897"/>
                  </a:lnTo>
                  <a:cubicBezTo>
                    <a:pt x="3038" y="184312"/>
                    <a:pt x="0" y="175969"/>
                    <a:pt x="0" y="166108"/>
                  </a:cubicBezTo>
                  <a:lnTo>
                    <a:pt x="0" y="46268"/>
                  </a:lnTo>
                  <a:cubicBezTo>
                    <a:pt x="0" y="21238"/>
                    <a:pt x="21267" y="0"/>
                    <a:pt x="4633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prstClr val="white"/>
                </a:solidFill>
              </a:endParaRPr>
            </a:p>
          </p:txBody>
        </p:sp>
        <p:sp>
          <p:nvSpPr>
            <p:cNvPr id="47" name="database-analysis_83759">
              <a:extLst>
                <a:ext uri="{FF2B5EF4-FFF2-40B4-BE49-F238E27FC236}">
                  <a16:creationId xmlns="" xmlns:a16="http://schemas.microsoft.com/office/drawing/2014/main" id="{F005426D-6A6C-124B-A148-65EC1582F7D0}"/>
                </a:ext>
              </a:extLst>
            </p:cNvPr>
            <p:cNvSpPr>
              <a:spLocks noChangeAspect="1"/>
            </p:cNvSpPr>
            <p:nvPr/>
          </p:nvSpPr>
          <p:spPr>
            <a:xfrm>
              <a:off x="8568622" y="5678009"/>
              <a:ext cx="609685" cy="533164"/>
            </a:xfrm>
            <a:custGeom>
              <a:avLst/>
              <a:gdLst>
                <a:gd name="connsiteX0" fmla="*/ 501508 w 606086"/>
                <a:gd name="connsiteY0" fmla="*/ 493394 h 530017"/>
                <a:gd name="connsiteX1" fmla="*/ 606086 w 606086"/>
                <a:gd name="connsiteY1" fmla="*/ 493394 h 530017"/>
                <a:gd name="connsiteX2" fmla="*/ 606086 w 606086"/>
                <a:gd name="connsiteY2" fmla="*/ 530017 h 530017"/>
                <a:gd name="connsiteX3" fmla="*/ 501508 w 606086"/>
                <a:gd name="connsiteY3" fmla="*/ 530017 h 530017"/>
                <a:gd name="connsiteX4" fmla="*/ 347981 w 606086"/>
                <a:gd name="connsiteY4" fmla="*/ 417155 h 530017"/>
                <a:gd name="connsiteX5" fmla="*/ 342723 w 606086"/>
                <a:gd name="connsiteY5" fmla="*/ 424673 h 530017"/>
                <a:gd name="connsiteX6" fmla="*/ 424098 w 606086"/>
                <a:gd name="connsiteY6" fmla="*/ 450210 h 530017"/>
                <a:gd name="connsiteX7" fmla="*/ 505592 w 606086"/>
                <a:gd name="connsiteY7" fmla="*/ 424673 h 530017"/>
                <a:gd name="connsiteX8" fmla="*/ 500335 w 606086"/>
                <a:gd name="connsiteY8" fmla="*/ 417155 h 530017"/>
                <a:gd name="connsiteX9" fmla="*/ 424098 w 606086"/>
                <a:gd name="connsiteY9" fmla="*/ 431594 h 530017"/>
                <a:gd name="connsiteX10" fmla="*/ 347981 w 606086"/>
                <a:gd name="connsiteY10" fmla="*/ 417155 h 530017"/>
                <a:gd name="connsiteX11" fmla="*/ 107681 w 606086"/>
                <a:gd name="connsiteY11" fmla="*/ 405818 h 530017"/>
                <a:gd name="connsiteX12" fmla="*/ 101826 w 606086"/>
                <a:gd name="connsiteY12" fmla="*/ 414171 h 530017"/>
                <a:gd name="connsiteX13" fmla="*/ 191804 w 606086"/>
                <a:gd name="connsiteY13" fmla="*/ 442454 h 530017"/>
                <a:gd name="connsiteX14" fmla="*/ 281782 w 606086"/>
                <a:gd name="connsiteY14" fmla="*/ 414171 h 530017"/>
                <a:gd name="connsiteX15" fmla="*/ 275927 w 606086"/>
                <a:gd name="connsiteY15" fmla="*/ 405818 h 530017"/>
                <a:gd name="connsiteX16" fmla="*/ 191804 w 606086"/>
                <a:gd name="connsiteY16" fmla="*/ 421809 h 530017"/>
                <a:gd name="connsiteX17" fmla="*/ 107681 w 606086"/>
                <a:gd name="connsiteY17" fmla="*/ 405818 h 530017"/>
                <a:gd name="connsiteX18" fmla="*/ 347981 w 606086"/>
                <a:gd name="connsiteY18" fmla="*/ 355220 h 530017"/>
                <a:gd name="connsiteX19" fmla="*/ 342723 w 606086"/>
                <a:gd name="connsiteY19" fmla="*/ 362738 h 530017"/>
                <a:gd name="connsiteX20" fmla="*/ 424098 w 606086"/>
                <a:gd name="connsiteY20" fmla="*/ 388395 h 530017"/>
                <a:gd name="connsiteX21" fmla="*/ 505592 w 606086"/>
                <a:gd name="connsiteY21" fmla="*/ 362738 h 530017"/>
                <a:gd name="connsiteX22" fmla="*/ 500335 w 606086"/>
                <a:gd name="connsiteY22" fmla="*/ 355220 h 530017"/>
                <a:gd name="connsiteX23" fmla="*/ 424098 w 606086"/>
                <a:gd name="connsiteY23" fmla="*/ 369779 h 530017"/>
                <a:gd name="connsiteX24" fmla="*/ 347981 w 606086"/>
                <a:gd name="connsiteY24" fmla="*/ 355220 h 530017"/>
                <a:gd name="connsiteX25" fmla="*/ 306278 w 606086"/>
                <a:gd name="connsiteY25" fmla="*/ 338752 h 530017"/>
                <a:gd name="connsiteX26" fmla="*/ 307114 w 606086"/>
                <a:gd name="connsiteY26" fmla="*/ 345793 h 530017"/>
                <a:gd name="connsiteX27" fmla="*/ 307114 w 606086"/>
                <a:gd name="connsiteY27" fmla="*/ 362500 h 530017"/>
                <a:gd name="connsiteX28" fmla="*/ 319661 w 606086"/>
                <a:gd name="connsiteY28" fmla="*/ 362977 h 530017"/>
                <a:gd name="connsiteX29" fmla="*/ 319661 w 606086"/>
                <a:gd name="connsiteY29" fmla="*/ 362738 h 530017"/>
                <a:gd name="connsiteX30" fmla="*/ 328623 w 606086"/>
                <a:gd name="connsiteY30" fmla="*/ 342213 h 530017"/>
                <a:gd name="connsiteX31" fmla="*/ 326114 w 606086"/>
                <a:gd name="connsiteY31" fmla="*/ 339349 h 530017"/>
                <a:gd name="connsiteX32" fmla="*/ 324680 w 606086"/>
                <a:gd name="connsiteY32" fmla="*/ 339349 h 530017"/>
                <a:gd name="connsiteX33" fmla="*/ 306278 w 606086"/>
                <a:gd name="connsiteY33" fmla="*/ 338752 h 530017"/>
                <a:gd name="connsiteX34" fmla="*/ 107681 w 606086"/>
                <a:gd name="connsiteY34" fmla="*/ 337439 h 530017"/>
                <a:gd name="connsiteX35" fmla="*/ 101826 w 606086"/>
                <a:gd name="connsiteY35" fmla="*/ 345793 h 530017"/>
                <a:gd name="connsiteX36" fmla="*/ 191804 w 606086"/>
                <a:gd name="connsiteY36" fmla="*/ 374075 h 530017"/>
                <a:gd name="connsiteX37" fmla="*/ 281782 w 606086"/>
                <a:gd name="connsiteY37" fmla="*/ 345793 h 530017"/>
                <a:gd name="connsiteX38" fmla="*/ 275927 w 606086"/>
                <a:gd name="connsiteY38" fmla="*/ 337439 h 530017"/>
                <a:gd name="connsiteX39" fmla="*/ 191804 w 606086"/>
                <a:gd name="connsiteY39" fmla="*/ 353550 h 530017"/>
                <a:gd name="connsiteX40" fmla="*/ 107681 w 606086"/>
                <a:gd name="connsiteY40" fmla="*/ 337439 h 530017"/>
                <a:gd name="connsiteX41" fmla="*/ 347981 w 606086"/>
                <a:gd name="connsiteY41" fmla="*/ 293405 h 530017"/>
                <a:gd name="connsiteX42" fmla="*/ 342723 w 606086"/>
                <a:gd name="connsiteY42" fmla="*/ 300923 h 530017"/>
                <a:gd name="connsiteX43" fmla="*/ 424098 w 606086"/>
                <a:gd name="connsiteY43" fmla="*/ 326580 h 530017"/>
                <a:gd name="connsiteX44" fmla="*/ 505592 w 606086"/>
                <a:gd name="connsiteY44" fmla="*/ 300923 h 530017"/>
                <a:gd name="connsiteX45" fmla="*/ 500335 w 606086"/>
                <a:gd name="connsiteY45" fmla="*/ 293405 h 530017"/>
                <a:gd name="connsiteX46" fmla="*/ 424098 w 606086"/>
                <a:gd name="connsiteY46" fmla="*/ 307845 h 530017"/>
                <a:gd name="connsiteX47" fmla="*/ 347981 w 606086"/>
                <a:gd name="connsiteY47" fmla="*/ 293405 h 530017"/>
                <a:gd name="connsiteX48" fmla="*/ 107681 w 606086"/>
                <a:gd name="connsiteY48" fmla="*/ 269180 h 530017"/>
                <a:gd name="connsiteX49" fmla="*/ 101826 w 606086"/>
                <a:gd name="connsiteY49" fmla="*/ 277414 h 530017"/>
                <a:gd name="connsiteX50" fmla="*/ 191804 w 606086"/>
                <a:gd name="connsiteY50" fmla="*/ 305816 h 530017"/>
                <a:gd name="connsiteX51" fmla="*/ 281782 w 606086"/>
                <a:gd name="connsiteY51" fmla="*/ 277414 h 530017"/>
                <a:gd name="connsiteX52" fmla="*/ 275927 w 606086"/>
                <a:gd name="connsiteY52" fmla="*/ 269180 h 530017"/>
                <a:gd name="connsiteX53" fmla="*/ 191804 w 606086"/>
                <a:gd name="connsiteY53" fmla="*/ 285171 h 530017"/>
                <a:gd name="connsiteX54" fmla="*/ 107681 w 606086"/>
                <a:gd name="connsiteY54" fmla="*/ 269180 h 530017"/>
                <a:gd name="connsiteX55" fmla="*/ 301259 w 606086"/>
                <a:gd name="connsiteY55" fmla="*/ 259634 h 530017"/>
                <a:gd name="connsiteX56" fmla="*/ 307114 w 606086"/>
                <a:gd name="connsiteY56" fmla="*/ 277414 h 530017"/>
                <a:gd name="connsiteX57" fmla="*/ 307114 w 606086"/>
                <a:gd name="connsiteY57" fmla="*/ 283739 h 530017"/>
                <a:gd name="connsiteX58" fmla="*/ 324680 w 606086"/>
                <a:gd name="connsiteY58" fmla="*/ 284336 h 530017"/>
                <a:gd name="connsiteX59" fmla="*/ 325277 w 606086"/>
                <a:gd name="connsiteY59" fmla="*/ 284336 h 530017"/>
                <a:gd name="connsiteX60" fmla="*/ 328623 w 606086"/>
                <a:gd name="connsiteY60" fmla="*/ 280278 h 530017"/>
                <a:gd name="connsiteX61" fmla="*/ 319781 w 606086"/>
                <a:gd name="connsiteY61" fmla="*/ 264646 h 530017"/>
                <a:gd name="connsiteX62" fmla="*/ 319781 w 606086"/>
                <a:gd name="connsiteY62" fmla="*/ 264049 h 530017"/>
                <a:gd name="connsiteX63" fmla="*/ 319781 w 606086"/>
                <a:gd name="connsiteY63" fmla="*/ 260588 h 530017"/>
                <a:gd name="connsiteX64" fmla="*/ 301259 w 606086"/>
                <a:gd name="connsiteY64" fmla="*/ 259634 h 530017"/>
                <a:gd name="connsiteX65" fmla="*/ 424098 w 606086"/>
                <a:gd name="connsiteY65" fmla="*/ 213451 h 530017"/>
                <a:gd name="connsiteX66" fmla="*/ 342723 w 606086"/>
                <a:gd name="connsiteY66" fmla="*/ 238989 h 530017"/>
                <a:gd name="connsiteX67" fmla="*/ 424098 w 606086"/>
                <a:gd name="connsiteY67" fmla="*/ 264646 h 530017"/>
                <a:gd name="connsiteX68" fmla="*/ 505592 w 606086"/>
                <a:gd name="connsiteY68" fmla="*/ 238989 h 530017"/>
                <a:gd name="connsiteX69" fmla="*/ 424098 w 606086"/>
                <a:gd name="connsiteY69" fmla="*/ 213451 h 530017"/>
                <a:gd name="connsiteX70" fmla="*/ 191804 w 606086"/>
                <a:gd name="connsiteY70" fmla="*/ 180754 h 530017"/>
                <a:gd name="connsiteX71" fmla="*/ 101826 w 606086"/>
                <a:gd name="connsiteY71" fmla="*/ 209155 h 530017"/>
                <a:gd name="connsiteX72" fmla="*/ 191804 w 606086"/>
                <a:gd name="connsiteY72" fmla="*/ 237437 h 530017"/>
                <a:gd name="connsiteX73" fmla="*/ 281782 w 606086"/>
                <a:gd name="connsiteY73" fmla="*/ 209155 h 530017"/>
                <a:gd name="connsiteX74" fmla="*/ 191804 w 606086"/>
                <a:gd name="connsiteY74" fmla="*/ 180754 h 530017"/>
                <a:gd name="connsiteX75" fmla="*/ 421708 w 606086"/>
                <a:gd name="connsiteY75" fmla="*/ 163331 h 530017"/>
                <a:gd name="connsiteX76" fmla="*/ 324680 w 606086"/>
                <a:gd name="connsiteY76" fmla="*/ 181828 h 530017"/>
                <a:gd name="connsiteX77" fmla="*/ 289668 w 606086"/>
                <a:gd name="connsiteY77" fmla="*/ 179680 h 530017"/>
                <a:gd name="connsiteX78" fmla="*/ 306876 w 606086"/>
                <a:gd name="connsiteY78" fmla="*/ 204978 h 530017"/>
                <a:gd name="connsiteX79" fmla="*/ 324680 w 606086"/>
                <a:gd name="connsiteY79" fmla="*/ 205575 h 530017"/>
                <a:gd name="connsiteX80" fmla="*/ 428400 w 606086"/>
                <a:gd name="connsiteY80" fmla="*/ 172997 h 530017"/>
                <a:gd name="connsiteX81" fmla="*/ 421708 w 606086"/>
                <a:gd name="connsiteY81" fmla="*/ 163331 h 530017"/>
                <a:gd name="connsiteX82" fmla="*/ 0 w 606086"/>
                <a:gd name="connsiteY82" fmla="*/ 115939 h 530017"/>
                <a:gd name="connsiteX83" fmla="*/ 105989 w 606086"/>
                <a:gd name="connsiteY83" fmla="*/ 115939 h 530017"/>
                <a:gd name="connsiteX84" fmla="*/ 105989 w 606086"/>
                <a:gd name="connsiteY84" fmla="*/ 153903 h 530017"/>
                <a:gd name="connsiteX85" fmla="*/ 0 w 606086"/>
                <a:gd name="connsiteY85" fmla="*/ 153903 h 530017"/>
                <a:gd name="connsiteX86" fmla="*/ 324680 w 606086"/>
                <a:gd name="connsiteY86" fmla="*/ 61539 h 530017"/>
                <a:gd name="connsiteX87" fmla="*/ 221080 w 606086"/>
                <a:gd name="connsiteY87" fmla="*/ 94236 h 530017"/>
                <a:gd name="connsiteX88" fmla="*/ 324680 w 606086"/>
                <a:gd name="connsiteY88" fmla="*/ 126815 h 530017"/>
                <a:gd name="connsiteX89" fmla="*/ 428400 w 606086"/>
                <a:gd name="connsiteY89" fmla="*/ 94236 h 530017"/>
                <a:gd name="connsiteX90" fmla="*/ 324680 w 606086"/>
                <a:gd name="connsiteY90" fmla="*/ 61539 h 530017"/>
                <a:gd name="connsiteX91" fmla="*/ 400558 w 606086"/>
                <a:gd name="connsiteY91" fmla="*/ 15595 h 530017"/>
                <a:gd name="connsiteX92" fmla="*/ 434136 w 606086"/>
                <a:gd name="connsiteY92" fmla="*/ 15595 h 530017"/>
                <a:gd name="connsiteX93" fmla="*/ 434136 w 606086"/>
                <a:gd name="connsiteY93" fmla="*/ 22397 h 530017"/>
                <a:gd name="connsiteX94" fmla="*/ 404023 w 606086"/>
                <a:gd name="connsiteY94" fmla="*/ 22397 h 530017"/>
                <a:gd name="connsiteX95" fmla="*/ 390760 w 606086"/>
                <a:gd name="connsiteY95" fmla="*/ 40178 h 530017"/>
                <a:gd name="connsiteX96" fmla="*/ 457676 w 606086"/>
                <a:gd name="connsiteY96" fmla="*/ 94236 h 530017"/>
                <a:gd name="connsiteX97" fmla="*/ 457676 w 606086"/>
                <a:gd name="connsiteY97" fmla="*/ 126695 h 530017"/>
                <a:gd name="connsiteX98" fmla="*/ 446324 w 606086"/>
                <a:gd name="connsiteY98" fmla="*/ 146743 h 530017"/>
                <a:gd name="connsiteX99" fmla="*/ 457676 w 606086"/>
                <a:gd name="connsiteY99" fmla="*/ 172997 h 530017"/>
                <a:gd name="connsiteX100" fmla="*/ 457676 w 606086"/>
                <a:gd name="connsiteY100" fmla="*/ 192926 h 530017"/>
                <a:gd name="connsiteX101" fmla="*/ 528535 w 606086"/>
                <a:gd name="connsiteY101" fmla="*/ 238989 h 530017"/>
                <a:gd name="connsiteX102" fmla="*/ 528535 w 606086"/>
                <a:gd name="connsiteY102" fmla="*/ 264646 h 530017"/>
                <a:gd name="connsiteX103" fmla="*/ 519693 w 606086"/>
                <a:gd name="connsiteY103" fmla="*/ 280398 h 530017"/>
                <a:gd name="connsiteX104" fmla="*/ 528535 w 606086"/>
                <a:gd name="connsiteY104" fmla="*/ 300923 h 530017"/>
                <a:gd name="connsiteX105" fmla="*/ 528535 w 606086"/>
                <a:gd name="connsiteY105" fmla="*/ 326461 h 530017"/>
                <a:gd name="connsiteX106" fmla="*/ 519693 w 606086"/>
                <a:gd name="connsiteY106" fmla="*/ 342213 h 530017"/>
                <a:gd name="connsiteX107" fmla="*/ 528535 w 606086"/>
                <a:gd name="connsiteY107" fmla="*/ 362738 h 530017"/>
                <a:gd name="connsiteX108" fmla="*/ 528535 w 606086"/>
                <a:gd name="connsiteY108" fmla="*/ 388395 h 530017"/>
                <a:gd name="connsiteX109" fmla="*/ 519693 w 606086"/>
                <a:gd name="connsiteY109" fmla="*/ 404028 h 530017"/>
                <a:gd name="connsiteX110" fmla="*/ 528535 w 606086"/>
                <a:gd name="connsiteY110" fmla="*/ 424673 h 530017"/>
                <a:gd name="connsiteX111" fmla="*/ 528535 w 606086"/>
                <a:gd name="connsiteY111" fmla="*/ 450210 h 530017"/>
                <a:gd name="connsiteX112" fmla="*/ 451462 w 606086"/>
                <a:gd name="connsiteY112" fmla="*/ 491858 h 530017"/>
                <a:gd name="connsiteX113" fmla="*/ 463650 w 606086"/>
                <a:gd name="connsiteY113" fmla="*/ 508326 h 530017"/>
                <a:gd name="connsiteX114" fmla="*/ 493882 w 606086"/>
                <a:gd name="connsiteY114" fmla="*/ 508326 h 530017"/>
                <a:gd name="connsiteX115" fmla="*/ 493882 w 606086"/>
                <a:gd name="connsiteY115" fmla="*/ 515128 h 530017"/>
                <a:gd name="connsiteX116" fmla="*/ 460185 w 606086"/>
                <a:gd name="connsiteY116" fmla="*/ 515128 h 530017"/>
                <a:gd name="connsiteX117" fmla="*/ 443575 w 606086"/>
                <a:gd name="connsiteY117" fmla="*/ 492693 h 530017"/>
                <a:gd name="connsiteX118" fmla="*/ 424098 w 606086"/>
                <a:gd name="connsiteY118" fmla="*/ 493529 h 530017"/>
                <a:gd name="connsiteX119" fmla="*/ 319781 w 606086"/>
                <a:gd name="connsiteY119" fmla="*/ 450210 h 530017"/>
                <a:gd name="connsiteX120" fmla="*/ 319781 w 606086"/>
                <a:gd name="connsiteY120" fmla="*/ 449614 h 530017"/>
                <a:gd name="connsiteX121" fmla="*/ 319781 w 606086"/>
                <a:gd name="connsiteY121" fmla="*/ 424673 h 530017"/>
                <a:gd name="connsiteX122" fmla="*/ 320617 w 606086"/>
                <a:gd name="connsiteY122" fmla="*/ 418109 h 530017"/>
                <a:gd name="connsiteX123" fmla="*/ 307114 w 606086"/>
                <a:gd name="connsiteY123" fmla="*/ 417513 h 530017"/>
                <a:gd name="connsiteX124" fmla="*/ 307114 w 606086"/>
                <a:gd name="connsiteY124" fmla="*/ 442334 h 530017"/>
                <a:gd name="connsiteX125" fmla="*/ 191804 w 606086"/>
                <a:gd name="connsiteY125" fmla="*/ 490187 h 530017"/>
                <a:gd name="connsiteX126" fmla="*/ 76493 w 606086"/>
                <a:gd name="connsiteY126" fmla="*/ 442334 h 530017"/>
                <a:gd name="connsiteX127" fmla="*/ 76493 w 606086"/>
                <a:gd name="connsiteY127" fmla="*/ 441857 h 530017"/>
                <a:gd name="connsiteX128" fmla="*/ 76493 w 606086"/>
                <a:gd name="connsiteY128" fmla="*/ 414171 h 530017"/>
                <a:gd name="connsiteX129" fmla="*/ 86291 w 606086"/>
                <a:gd name="connsiteY129" fmla="*/ 391379 h 530017"/>
                <a:gd name="connsiteX130" fmla="*/ 76493 w 606086"/>
                <a:gd name="connsiteY130" fmla="*/ 374075 h 530017"/>
                <a:gd name="connsiteX131" fmla="*/ 76493 w 606086"/>
                <a:gd name="connsiteY131" fmla="*/ 373478 h 530017"/>
                <a:gd name="connsiteX132" fmla="*/ 76493 w 606086"/>
                <a:gd name="connsiteY132" fmla="*/ 345793 h 530017"/>
                <a:gd name="connsiteX133" fmla="*/ 86291 w 606086"/>
                <a:gd name="connsiteY133" fmla="*/ 323000 h 530017"/>
                <a:gd name="connsiteX134" fmla="*/ 76493 w 606086"/>
                <a:gd name="connsiteY134" fmla="*/ 305697 h 530017"/>
                <a:gd name="connsiteX135" fmla="*/ 76493 w 606086"/>
                <a:gd name="connsiteY135" fmla="*/ 305100 h 530017"/>
                <a:gd name="connsiteX136" fmla="*/ 76493 w 606086"/>
                <a:gd name="connsiteY136" fmla="*/ 277414 h 530017"/>
                <a:gd name="connsiteX137" fmla="*/ 86291 w 606086"/>
                <a:gd name="connsiteY137" fmla="*/ 254741 h 530017"/>
                <a:gd name="connsiteX138" fmla="*/ 76493 w 606086"/>
                <a:gd name="connsiteY138" fmla="*/ 237318 h 530017"/>
                <a:gd name="connsiteX139" fmla="*/ 76493 w 606086"/>
                <a:gd name="connsiteY139" fmla="*/ 236841 h 530017"/>
                <a:gd name="connsiteX140" fmla="*/ 76493 w 606086"/>
                <a:gd name="connsiteY140" fmla="*/ 209155 h 530017"/>
                <a:gd name="connsiteX141" fmla="*/ 158585 w 606086"/>
                <a:gd name="connsiteY141" fmla="*/ 157603 h 530017"/>
                <a:gd name="connsiteX142" fmla="*/ 144246 w 606086"/>
                <a:gd name="connsiteY142" fmla="*/ 138390 h 530017"/>
                <a:gd name="connsiteX143" fmla="*/ 114133 w 606086"/>
                <a:gd name="connsiteY143" fmla="*/ 138390 h 530017"/>
                <a:gd name="connsiteX144" fmla="*/ 114133 w 606086"/>
                <a:gd name="connsiteY144" fmla="*/ 131588 h 530017"/>
                <a:gd name="connsiteX145" fmla="*/ 147711 w 606086"/>
                <a:gd name="connsiteY145" fmla="*/ 131588 h 530017"/>
                <a:gd name="connsiteX146" fmla="*/ 166352 w 606086"/>
                <a:gd name="connsiteY146" fmla="*/ 156767 h 530017"/>
                <a:gd name="connsiteX147" fmla="*/ 191804 w 606086"/>
                <a:gd name="connsiteY147" fmla="*/ 155455 h 530017"/>
                <a:gd name="connsiteX148" fmla="*/ 196583 w 606086"/>
                <a:gd name="connsiteY148" fmla="*/ 155455 h 530017"/>
                <a:gd name="connsiteX149" fmla="*/ 203156 w 606086"/>
                <a:gd name="connsiteY149" fmla="*/ 146743 h 530017"/>
                <a:gd name="connsiteX150" fmla="*/ 191923 w 606086"/>
                <a:gd name="connsiteY150" fmla="*/ 126695 h 530017"/>
                <a:gd name="connsiteX151" fmla="*/ 191804 w 606086"/>
                <a:gd name="connsiteY151" fmla="*/ 126099 h 530017"/>
                <a:gd name="connsiteX152" fmla="*/ 191804 w 606086"/>
                <a:gd name="connsiteY152" fmla="*/ 94236 h 530017"/>
                <a:gd name="connsiteX153" fmla="*/ 324680 w 606086"/>
                <a:gd name="connsiteY153" fmla="*/ 32302 h 530017"/>
                <a:gd name="connsiteX154" fmla="*/ 383590 w 606086"/>
                <a:gd name="connsiteY154" fmla="*/ 38507 h 530017"/>
                <a:gd name="connsiteX155" fmla="*/ 439763 w 606086"/>
                <a:gd name="connsiteY155" fmla="*/ 0 h 530017"/>
                <a:gd name="connsiteX156" fmla="*/ 545611 w 606086"/>
                <a:gd name="connsiteY156" fmla="*/ 0 h 530017"/>
                <a:gd name="connsiteX157" fmla="*/ 545611 w 606086"/>
                <a:gd name="connsiteY157" fmla="*/ 37894 h 530017"/>
                <a:gd name="connsiteX158" fmla="*/ 439763 w 606086"/>
                <a:gd name="connsiteY158" fmla="*/ 37894 h 53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06086" h="530017">
                  <a:moveTo>
                    <a:pt x="501508" y="493394"/>
                  </a:moveTo>
                  <a:lnTo>
                    <a:pt x="606086" y="493394"/>
                  </a:lnTo>
                  <a:lnTo>
                    <a:pt x="606086" y="530017"/>
                  </a:lnTo>
                  <a:lnTo>
                    <a:pt x="501508" y="530017"/>
                  </a:lnTo>
                  <a:close/>
                  <a:moveTo>
                    <a:pt x="347981" y="417155"/>
                  </a:moveTo>
                  <a:cubicBezTo>
                    <a:pt x="344516" y="419780"/>
                    <a:pt x="342723" y="422405"/>
                    <a:pt x="342723" y="424673"/>
                  </a:cubicBezTo>
                  <a:cubicBezTo>
                    <a:pt x="342723" y="433623"/>
                    <a:pt x="373672" y="450210"/>
                    <a:pt x="424098" y="450210"/>
                  </a:cubicBezTo>
                  <a:cubicBezTo>
                    <a:pt x="474644" y="450210"/>
                    <a:pt x="505592" y="433623"/>
                    <a:pt x="505592" y="424673"/>
                  </a:cubicBezTo>
                  <a:cubicBezTo>
                    <a:pt x="505592" y="422405"/>
                    <a:pt x="503680" y="419780"/>
                    <a:pt x="500335" y="417155"/>
                  </a:cubicBezTo>
                  <a:cubicBezTo>
                    <a:pt x="479901" y="426701"/>
                    <a:pt x="451343" y="431594"/>
                    <a:pt x="424098" y="431594"/>
                  </a:cubicBezTo>
                  <a:cubicBezTo>
                    <a:pt x="396854" y="431594"/>
                    <a:pt x="368414" y="426701"/>
                    <a:pt x="347981" y="417155"/>
                  </a:cubicBezTo>
                  <a:close/>
                  <a:moveTo>
                    <a:pt x="107681" y="405818"/>
                  </a:moveTo>
                  <a:cubicBezTo>
                    <a:pt x="103857" y="408801"/>
                    <a:pt x="101826" y="411785"/>
                    <a:pt x="101826" y="414171"/>
                  </a:cubicBezTo>
                  <a:cubicBezTo>
                    <a:pt x="101826" y="424076"/>
                    <a:pt x="136001" y="442454"/>
                    <a:pt x="191804" y="442454"/>
                  </a:cubicBezTo>
                  <a:cubicBezTo>
                    <a:pt x="247607" y="442454"/>
                    <a:pt x="281782" y="424076"/>
                    <a:pt x="281782" y="414171"/>
                  </a:cubicBezTo>
                  <a:cubicBezTo>
                    <a:pt x="281782" y="411785"/>
                    <a:pt x="279751" y="408801"/>
                    <a:pt x="275927" y="405818"/>
                  </a:cubicBezTo>
                  <a:cubicBezTo>
                    <a:pt x="253343" y="416439"/>
                    <a:pt x="221916" y="421809"/>
                    <a:pt x="191804" y="421809"/>
                  </a:cubicBezTo>
                  <a:cubicBezTo>
                    <a:pt x="161692" y="421809"/>
                    <a:pt x="130265" y="416439"/>
                    <a:pt x="107681" y="405818"/>
                  </a:cubicBezTo>
                  <a:close/>
                  <a:moveTo>
                    <a:pt x="347981" y="355220"/>
                  </a:moveTo>
                  <a:cubicBezTo>
                    <a:pt x="344516" y="357965"/>
                    <a:pt x="342723" y="360590"/>
                    <a:pt x="342723" y="362738"/>
                  </a:cubicBezTo>
                  <a:cubicBezTo>
                    <a:pt x="342723" y="371808"/>
                    <a:pt x="373672" y="388395"/>
                    <a:pt x="424098" y="388395"/>
                  </a:cubicBezTo>
                  <a:cubicBezTo>
                    <a:pt x="474644" y="388395"/>
                    <a:pt x="505592" y="371808"/>
                    <a:pt x="505592" y="362738"/>
                  </a:cubicBezTo>
                  <a:cubicBezTo>
                    <a:pt x="505592" y="360590"/>
                    <a:pt x="503680" y="357965"/>
                    <a:pt x="500335" y="355220"/>
                  </a:cubicBezTo>
                  <a:cubicBezTo>
                    <a:pt x="479901" y="364886"/>
                    <a:pt x="451343" y="369779"/>
                    <a:pt x="424098" y="369779"/>
                  </a:cubicBezTo>
                  <a:cubicBezTo>
                    <a:pt x="396854" y="369779"/>
                    <a:pt x="368414" y="364886"/>
                    <a:pt x="347981" y="355220"/>
                  </a:cubicBezTo>
                  <a:close/>
                  <a:moveTo>
                    <a:pt x="306278" y="338752"/>
                  </a:moveTo>
                  <a:cubicBezTo>
                    <a:pt x="306876" y="341019"/>
                    <a:pt x="307114" y="343406"/>
                    <a:pt x="307114" y="345793"/>
                  </a:cubicBezTo>
                  <a:lnTo>
                    <a:pt x="307114" y="362500"/>
                  </a:lnTo>
                  <a:cubicBezTo>
                    <a:pt x="311177" y="362738"/>
                    <a:pt x="315360" y="362977"/>
                    <a:pt x="319661" y="362977"/>
                  </a:cubicBezTo>
                  <a:lnTo>
                    <a:pt x="319661" y="362738"/>
                  </a:lnTo>
                  <a:cubicBezTo>
                    <a:pt x="319661" y="354982"/>
                    <a:pt x="323007" y="348180"/>
                    <a:pt x="328623" y="342213"/>
                  </a:cubicBezTo>
                  <a:cubicBezTo>
                    <a:pt x="327787" y="341258"/>
                    <a:pt x="326950" y="340303"/>
                    <a:pt x="326114" y="339349"/>
                  </a:cubicBezTo>
                  <a:cubicBezTo>
                    <a:pt x="325636" y="339349"/>
                    <a:pt x="325158" y="339349"/>
                    <a:pt x="324680" y="339349"/>
                  </a:cubicBezTo>
                  <a:cubicBezTo>
                    <a:pt x="318586" y="339349"/>
                    <a:pt x="312372" y="339110"/>
                    <a:pt x="306278" y="338752"/>
                  </a:cubicBezTo>
                  <a:close/>
                  <a:moveTo>
                    <a:pt x="107681" y="337439"/>
                  </a:moveTo>
                  <a:cubicBezTo>
                    <a:pt x="103857" y="340542"/>
                    <a:pt x="101826" y="343406"/>
                    <a:pt x="101826" y="345793"/>
                  </a:cubicBezTo>
                  <a:cubicBezTo>
                    <a:pt x="101826" y="355817"/>
                    <a:pt x="136001" y="374075"/>
                    <a:pt x="191804" y="374075"/>
                  </a:cubicBezTo>
                  <a:cubicBezTo>
                    <a:pt x="247607" y="374075"/>
                    <a:pt x="281782" y="355817"/>
                    <a:pt x="281782" y="345793"/>
                  </a:cubicBezTo>
                  <a:cubicBezTo>
                    <a:pt x="281782" y="343406"/>
                    <a:pt x="279751" y="340542"/>
                    <a:pt x="275927" y="337439"/>
                  </a:cubicBezTo>
                  <a:cubicBezTo>
                    <a:pt x="253343" y="348060"/>
                    <a:pt x="221916" y="353550"/>
                    <a:pt x="191804" y="353550"/>
                  </a:cubicBezTo>
                  <a:cubicBezTo>
                    <a:pt x="161692" y="353550"/>
                    <a:pt x="130265" y="348060"/>
                    <a:pt x="107681" y="337439"/>
                  </a:cubicBezTo>
                  <a:close/>
                  <a:moveTo>
                    <a:pt x="347981" y="293405"/>
                  </a:moveTo>
                  <a:cubicBezTo>
                    <a:pt x="344516" y="296150"/>
                    <a:pt x="342723" y="298775"/>
                    <a:pt x="342723" y="300923"/>
                  </a:cubicBezTo>
                  <a:cubicBezTo>
                    <a:pt x="342723" y="309993"/>
                    <a:pt x="373672" y="326580"/>
                    <a:pt x="424098" y="326580"/>
                  </a:cubicBezTo>
                  <a:cubicBezTo>
                    <a:pt x="474644" y="326580"/>
                    <a:pt x="505592" y="309993"/>
                    <a:pt x="505592" y="300923"/>
                  </a:cubicBezTo>
                  <a:cubicBezTo>
                    <a:pt x="505592" y="298775"/>
                    <a:pt x="503680" y="296150"/>
                    <a:pt x="500335" y="293405"/>
                  </a:cubicBezTo>
                  <a:cubicBezTo>
                    <a:pt x="479901" y="302952"/>
                    <a:pt x="451343" y="307845"/>
                    <a:pt x="424098" y="307845"/>
                  </a:cubicBezTo>
                  <a:cubicBezTo>
                    <a:pt x="396854" y="307845"/>
                    <a:pt x="368414" y="302952"/>
                    <a:pt x="347981" y="293405"/>
                  </a:cubicBezTo>
                  <a:close/>
                  <a:moveTo>
                    <a:pt x="107681" y="269180"/>
                  </a:moveTo>
                  <a:cubicBezTo>
                    <a:pt x="103857" y="272164"/>
                    <a:pt x="101826" y="275028"/>
                    <a:pt x="101826" y="277414"/>
                  </a:cubicBezTo>
                  <a:cubicBezTo>
                    <a:pt x="101826" y="287438"/>
                    <a:pt x="136001" y="305816"/>
                    <a:pt x="191804" y="305816"/>
                  </a:cubicBezTo>
                  <a:cubicBezTo>
                    <a:pt x="247607" y="305816"/>
                    <a:pt x="281782" y="287438"/>
                    <a:pt x="281782" y="277414"/>
                  </a:cubicBezTo>
                  <a:cubicBezTo>
                    <a:pt x="281782" y="275028"/>
                    <a:pt x="279751" y="272164"/>
                    <a:pt x="275927" y="269180"/>
                  </a:cubicBezTo>
                  <a:cubicBezTo>
                    <a:pt x="253343" y="279801"/>
                    <a:pt x="221916" y="285171"/>
                    <a:pt x="191804" y="285171"/>
                  </a:cubicBezTo>
                  <a:cubicBezTo>
                    <a:pt x="161692" y="285171"/>
                    <a:pt x="130265" y="279682"/>
                    <a:pt x="107681" y="269180"/>
                  </a:cubicBezTo>
                  <a:close/>
                  <a:moveTo>
                    <a:pt x="301259" y="259634"/>
                  </a:moveTo>
                  <a:cubicBezTo>
                    <a:pt x="305083" y="265004"/>
                    <a:pt x="307114" y="270970"/>
                    <a:pt x="307114" y="277414"/>
                  </a:cubicBezTo>
                  <a:lnTo>
                    <a:pt x="307114" y="283739"/>
                  </a:lnTo>
                  <a:cubicBezTo>
                    <a:pt x="312731" y="284097"/>
                    <a:pt x="318586" y="284336"/>
                    <a:pt x="324680" y="284336"/>
                  </a:cubicBezTo>
                  <a:cubicBezTo>
                    <a:pt x="324919" y="284336"/>
                    <a:pt x="325158" y="284336"/>
                    <a:pt x="325277" y="284336"/>
                  </a:cubicBezTo>
                  <a:cubicBezTo>
                    <a:pt x="326353" y="282904"/>
                    <a:pt x="327428" y="281591"/>
                    <a:pt x="328623" y="280278"/>
                  </a:cubicBezTo>
                  <a:cubicBezTo>
                    <a:pt x="324082" y="275624"/>
                    <a:pt x="320976" y="270374"/>
                    <a:pt x="319781" y="264646"/>
                  </a:cubicBezTo>
                  <a:lnTo>
                    <a:pt x="319781" y="264049"/>
                  </a:lnTo>
                  <a:lnTo>
                    <a:pt x="319781" y="260588"/>
                  </a:lnTo>
                  <a:cubicBezTo>
                    <a:pt x="313567" y="260469"/>
                    <a:pt x="307473" y="260111"/>
                    <a:pt x="301259" y="259634"/>
                  </a:cubicBezTo>
                  <a:close/>
                  <a:moveTo>
                    <a:pt x="424098" y="213451"/>
                  </a:moveTo>
                  <a:cubicBezTo>
                    <a:pt x="373672" y="213451"/>
                    <a:pt x="342723" y="230039"/>
                    <a:pt x="342723" y="238989"/>
                  </a:cubicBezTo>
                  <a:cubicBezTo>
                    <a:pt x="342723" y="248058"/>
                    <a:pt x="373672" y="264646"/>
                    <a:pt x="424098" y="264646"/>
                  </a:cubicBezTo>
                  <a:cubicBezTo>
                    <a:pt x="474644" y="264646"/>
                    <a:pt x="505592" y="248058"/>
                    <a:pt x="505592" y="238989"/>
                  </a:cubicBezTo>
                  <a:cubicBezTo>
                    <a:pt x="505592" y="230039"/>
                    <a:pt x="474644" y="213451"/>
                    <a:pt x="424098" y="213451"/>
                  </a:cubicBezTo>
                  <a:close/>
                  <a:moveTo>
                    <a:pt x="191804" y="180754"/>
                  </a:moveTo>
                  <a:cubicBezTo>
                    <a:pt x="136001" y="180754"/>
                    <a:pt x="101826" y="199131"/>
                    <a:pt x="101826" y="209155"/>
                  </a:cubicBezTo>
                  <a:cubicBezTo>
                    <a:pt x="101826" y="219060"/>
                    <a:pt x="136001" y="237437"/>
                    <a:pt x="191804" y="237437"/>
                  </a:cubicBezTo>
                  <a:cubicBezTo>
                    <a:pt x="247607" y="237437"/>
                    <a:pt x="281782" y="219060"/>
                    <a:pt x="281782" y="209155"/>
                  </a:cubicBezTo>
                  <a:cubicBezTo>
                    <a:pt x="281782" y="199131"/>
                    <a:pt x="247607" y="180754"/>
                    <a:pt x="191804" y="180754"/>
                  </a:cubicBezTo>
                  <a:close/>
                  <a:moveTo>
                    <a:pt x="421708" y="163331"/>
                  </a:moveTo>
                  <a:cubicBezTo>
                    <a:pt x="395659" y="175622"/>
                    <a:pt x="359452" y="181828"/>
                    <a:pt x="324680" y="181828"/>
                  </a:cubicBezTo>
                  <a:cubicBezTo>
                    <a:pt x="313089" y="181828"/>
                    <a:pt x="301259" y="181112"/>
                    <a:pt x="289668" y="179680"/>
                  </a:cubicBezTo>
                  <a:cubicBezTo>
                    <a:pt x="299228" y="186720"/>
                    <a:pt x="305442" y="195193"/>
                    <a:pt x="306876" y="204978"/>
                  </a:cubicBezTo>
                  <a:cubicBezTo>
                    <a:pt x="312611" y="205336"/>
                    <a:pt x="318466" y="205575"/>
                    <a:pt x="324680" y="205575"/>
                  </a:cubicBezTo>
                  <a:cubicBezTo>
                    <a:pt x="388967" y="205575"/>
                    <a:pt x="428400" y="184453"/>
                    <a:pt x="428400" y="172997"/>
                  </a:cubicBezTo>
                  <a:cubicBezTo>
                    <a:pt x="428400" y="170133"/>
                    <a:pt x="426010" y="166792"/>
                    <a:pt x="421708" y="163331"/>
                  </a:cubicBezTo>
                  <a:close/>
                  <a:moveTo>
                    <a:pt x="0" y="115939"/>
                  </a:moveTo>
                  <a:lnTo>
                    <a:pt x="105989" y="115939"/>
                  </a:lnTo>
                  <a:lnTo>
                    <a:pt x="105989" y="153903"/>
                  </a:lnTo>
                  <a:lnTo>
                    <a:pt x="0" y="153903"/>
                  </a:lnTo>
                  <a:close/>
                  <a:moveTo>
                    <a:pt x="324680" y="61539"/>
                  </a:moveTo>
                  <a:cubicBezTo>
                    <a:pt x="260393" y="61539"/>
                    <a:pt x="221080" y="82661"/>
                    <a:pt x="221080" y="94236"/>
                  </a:cubicBezTo>
                  <a:cubicBezTo>
                    <a:pt x="221080" y="105692"/>
                    <a:pt x="260393" y="126815"/>
                    <a:pt x="324680" y="126815"/>
                  </a:cubicBezTo>
                  <a:cubicBezTo>
                    <a:pt x="388967" y="126815"/>
                    <a:pt x="428400" y="105692"/>
                    <a:pt x="428400" y="94236"/>
                  </a:cubicBezTo>
                  <a:cubicBezTo>
                    <a:pt x="428400" y="82661"/>
                    <a:pt x="388967" y="61539"/>
                    <a:pt x="324680" y="61539"/>
                  </a:cubicBezTo>
                  <a:close/>
                  <a:moveTo>
                    <a:pt x="400558" y="15595"/>
                  </a:moveTo>
                  <a:lnTo>
                    <a:pt x="434136" y="15595"/>
                  </a:lnTo>
                  <a:lnTo>
                    <a:pt x="434136" y="22397"/>
                  </a:lnTo>
                  <a:lnTo>
                    <a:pt x="404023" y="22397"/>
                  </a:lnTo>
                  <a:lnTo>
                    <a:pt x="390760" y="40178"/>
                  </a:lnTo>
                  <a:cubicBezTo>
                    <a:pt x="428758" y="49725"/>
                    <a:pt x="457676" y="68102"/>
                    <a:pt x="457676" y="94236"/>
                  </a:cubicBezTo>
                  <a:lnTo>
                    <a:pt x="457676" y="126695"/>
                  </a:lnTo>
                  <a:cubicBezTo>
                    <a:pt x="456122" y="134094"/>
                    <a:pt x="452179" y="140777"/>
                    <a:pt x="446324" y="146743"/>
                  </a:cubicBezTo>
                  <a:cubicBezTo>
                    <a:pt x="453493" y="154381"/>
                    <a:pt x="457676" y="163092"/>
                    <a:pt x="457676" y="172997"/>
                  </a:cubicBezTo>
                  <a:lnTo>
                    <a:pt x="457676" y="192926"/>
                  </a:lnTo>
                  <a:cubicBezTo>
                    <a:pt x="495913" y="198773"/>
                    <a:pt x="528535" y="214525"/>
                    <a:pt x="528535" y="238989"/>
                  </a:cubicBezTo>
                  <a:lnTo>
                    <a:pt x="528535" y="264646"/>
                  </a:lnTo>
                  <a:cubicBezTo>
                    <a:pt x="527340" y="270493"/>
                    <a:pt x="524233" y="275624"/>
                    <a:pt x="519693" y="280398"/>
                  </a:cubicBezTo>
                  <a:cubicBezTo>
                    <a:pt x="525309" y="286364"/>
                    <a:pt x="528535" y="293166"/>
                    <a:pt x="528535" y="300923"/>
                  </a:cubicBezTo>
                  <a:lnTo>
                    <a:pt x="528535" y="326461"/>
                  </a:lnTo>
                  <a:cubicBezTo>
                    <a:pt x="527340" y="332308"/>
                    <a:pt x="524233" y="337559"/>
                    <a:pt x="519693" y="342213"/>
                  </a:cubicBezTo>
                  <a:cubicBezTo>
                    <a:pt x="525309" y="348180"/>
                    <a:pt x="528535" y="354982"/>
                    <a:pt x="528535" y="362738"/>
                  </a:cubicBezTo>
                  <a:lnTo>
                    <a:pt x="528535" y="388395"/>
                  </a:lnTo>
                  <a:cubicBezTo>
                    <a:pt x="527340" y="394123"/>
                    <a:pt x="524233" y="399374"/>
                    <a:pt x="519693" y="404028"/>
                  </a:cubicBezTo>
                  <a:cubicBezTo>
                    <a:pt x="525309" y="409995"/>
                    <a:pt x="528535" y="416916"/>
                    <a:pt x="528535" y="424673"/>
                  </a:cubicBezTo>
                  <a:lnTo>
                    <a:pt x="528535" y="450210"/>
                  </a:lnTo>
                  <a:cubicBezTo>
                    <a:pt x="523755" y="473122"/>
                    <a:pt x="489461" y="487323"/>
                    <a:pt x="451462" y="491858"/>
                  </a:cubicBezTo>
                  <a:lnTo>
                    <a:pt x="463650" y="508326"/>
                  </a:lnTo>
                  <a:lnTo>
                    <a:pt x="493882" y="508326"/>
                  </a:lnTo>
                  <a:lnTo>
                    <a:pt x="493882" y="515128"/>
                  </a:lnTo>
                  <a:lnTo>
                    <a:pt x="460185" y="515128"/>
                  </a:lnTo>
                  <a:lnTo>
                    <a:pt x="443575" y="492693"/>
                  </a:lnTo>
                  <a:cubicBezTo>
                    <a:pt x="437123" y="493171"/>
                    <a:pt x="430551" y="493529"/>
                    <a:pt x="424098" y="493529"/>
                  </a:cubicBezTo>
                  <a:cubicBezTo>
                    <a:pt x="376779" y="493529"/>
                    <a:pt x="325636" y="478612"/>
                    <a:pt x="319781" y="450210"/>
                  </a:cubicBezTo>
                  <a:lnTo>
                    <a:pt x="319781" y="449614"/>
                  </a:lnTo>
                  <a:lnTo>
                    <a:pt x="319781" y="424673"/>
                  </a:lnTo>
                  <a:cubicBezTo>
                    <a:pt x="319781" y="422405"/>
                    <a:pt x="320020" y="420138"/>
                    <a:pt x="320617" y="418109"/>
                  </a:cubicBezTo>
                  <a:cubicBezTo>
                    <a:pt x="316076" y="417990"/>
                    <a:pt x="311655" y="417871"/>
                    <a:pt x="307114" y="417513"/>
                  </a:cubicBezTo>
                  <a:lnTo>
                    <a:pt x="307114" y="442334"/>
                  </a:lnTo>
                  <a:cubicBezTo>
                    <a:pt x="300662" y="473719"/>
                    <a:pt x="244142" y="490187"/>
                    <a:pt x="191804" y="490187"/>
                  </a:cubicBezTo>
                  <a:cubicBezTo>
                    <a:pt x="139466" y="490187"/>
                    <a:pt x="83065" y="473719"/>
                    <a:pt x="76493" y="442334"/>
                  </a:cubicBezTo>
                  <a:lnTo>
                    <a:pt x="76493" y="441857"/>
                  </a:lnTo>
                  <a:lnTo>
                    <a:pt x="76493" y="414171"/>
                  </a:lnTo>
                  <a:cubicBezTo>
                    <a:pt x="76493" y="405579"/>
                    <a:pt x="80078" y="397942"/>
                    <a:pt x="86291" y="391379"/>
                  </a:cubicBezTo>
                  <a:cubicBezTo>
                    <a:pt x="81273" y="386247"/>
                    <a:pt x="77807" y="380400"/>
                    <a:pt x="76493" y="374075"/>
                  </a:cubicBezTo>
                  <a:lnTo>
                    <a:pt x="76493" y="373478"/>
                  </a:lnTo>
                  <a:lnTo>
                    <a:pt x="76493" y="345793"/>
                  </a:lnTo>
                  <a:cubicBezTo>
                    <a:pt x="76493" y="337201"/>
                    <a:pt x="80078" y="329683"/>
                    <a:pt x="86291" y="323000"/>
                  </a:cubicBezTo>
                  <a:cubicBezTo>
                    <a:pt x="81273" y="317869"/>
                    <a:pt x="77807" y="312141"/>
                    <a:pt x="76493" y="305697"/>
                  </a:cubicBezTo>
                  <a:lnTo>
                    <a:pt x="76493" y="305100"/>
                  </a:lnTo>
                  <a:lnTo>
                    <a:pt x="76493" y="277414"/>
                  </a:lnTo>
                  <a:cubicBezTo>
                    <a:pt x="76493" y="268942"/>
                    <a:pt x="80078" y="261304"/>
                    <a:pt x="86291" y="254741"/>
                  </a:cubicBezTo>
                  <a:cubicBezTo>
                    <a:pt x="81273" y="249490"/>
                    <a:pt x="77807" y="243762"/>
                    <a:pt x="76493" y="237318"/>
                  </a:cubicBezTo>
                  <a:lnTo>
                    <a:pt x="76493" y="236841"/>
                  </a:lnTo>
                  <a:lnTo>
                    <a:pt x="76493" y="209155"/>
                  </a:lnTo>
                  <a:cubicBezTo>
                    <a:pt x="76493" y="181112"/>
                    <a:pt x="114611" y="163569"/>
                    <a:pt x="158585" y="157603"/>
                  </a:cubicBezTo>
                  <a:lnTo>
                    <a:pt x="144246" y="138390"/>
                  </a:lnTo>
                  <a:lnTo>
                    <a:pt x="114133" y="138390"/>
                  </a:lnTo>
                  <a:lnTo>
                    <a:pt x="114133" y="131588"/>
                  </a:lnTo>
                  <a:lnTo>
                    <a:pt x="147711" y="131588"/>
                  </a:lnTo>
                  <a:lnTo>
                    <a:pt x="166352" y="156767"/>
                  </a:lnTo>
                  <a:cubicBezTo>
                    <a:pt x="174716" y="155813"/>
                    <a:pt x="183320" y="155455"/>
                    <a:pt x="191804" y="155455"/>
                  </a:cubicBezTo>
                  <a:cubicBezTo>
                    <a:pt x="193357" y="155455"/>
                    <a:pt x="195030" y="155455"/>
                    <a:pt x="196583" y="155455"/>
                  </a:cubicBezTo>
                  <a:cubicBezTo>
                    <a:pt x="198376" y="152352"/>
                    <a:pt x="200527" y="149488"/>
                    <a:pt x="203156" y="146743"/>
                  </a:cubicBezTo>
                  <a:cubicBezTo>
                    <a:pt x="197420" y="140777"/>
                    <a:pt x="193477" y="134094"/>
                    <a:pt x="191923" y="126695"/>
                  </a:cubicBezTo>
                  <a:lnTo>
                    <a:pt x="191804" y="126099"/>
                  </a:lnTo>
                  <a:lnTo>
                    <a:pt x="191804" y="94236"/>
                  </a:lnTo>
                  <a:cubicBezTo>
                    <a:pt x="191804" y="54021"/>
                    <a:pt x="260273" y="32302"/>
                    <a:pt x="324680" y="32302"/>
                  </a:cubicBezTo>
                  <a:cubicBezTo>
                    <a:pt x="344635" y="32302"/>
                    <a:pt x="365069" y="34450"/>
                    <a:pt x="383590" y="38507"/>
                  </a:cubicBezTo>
                  <a:close/>
                  <a:moveTo>
                    <a:pt x="439763" y="0"/>
                  </a:moveTo>
                  <a:lnTo>
                    <a:pt x="545611" y="0"/>
                  </a:lnTo>
                  <a:lnTo>
                    <a:pt x="545611" y="37894"/>
                  </a:lnTo>
                  <a:lnTo>
                    <a:pt x="439763" y="378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prstClr val="white"/>
                </a:solidFill>
              </a:endParaRPr>
            </a:p>
          </p:txBody>
        </p:sp>
        <p:sp>
          <p:nvSpPr>
            <p:cNvPr id="48" name="文本框 47">
              <a:extLst>
                <a:ext uri="{FF2B5EF4-FFF2-40B4-BE49-F238E27FC236}">
                  <a16:creationId xmlns="" xmlns:a16="http://schemas.microsoft.com/office/drawing/2014/main" id="{BCC1FCBD-BB2E-684D-ADD8-0FA9F6C19161}"/>
                </a:ext>
              </a:extLst>
            </p:cNvPr>
            <p:cNvSpPr txBox="1"/>
            <p:nvPr/>
          </p:nvSpPr>
          <p:spPr>
            <a:xfrm>
              <a:off x="2223082" y="6419635"/>
              <a:ext cx="1100010" cy="341175"/>
            </a:xfrm>
            <a:prstGeom prst="rect">
              <a:avLst/>
            </a:prstGeom>
            <a:noFill/>
          </p:spPr>
          <p:txBody>
            <a:bodyPr wrap="none" rtlCol="0">
              <a:spAutoFit/>
            </a:bodyPr>
            <a:lstStyle/>
            <a:p>
              <a:r>
                <a:rPr kumimoji="1" lang="zh-CN" altLang="en-US" sz="1000" dirty="0">
                  <a:solidFill>
                    <a:prstClr val="black"/>
                  </a:solidFill>
                </a:rPr>
                <a:t>外部数据源</a:t>
              </a:r>
              <a:endParaRPr kumimoji="1" lang="en-US" altLang="zh-CN" sz="1000" dirty="0">
                <a:solidFill>
                  <a:prstClr val="black"/>
                </a:solidFill>
              </a:endParaRPr>
            </a:p>
          </p:txBody>
        </p:sp>
        <p:sp>
          <p:nvSpPr>
            <p:cNvPr id="49" name="文本框 48">
              <a:extLst>
                <a:ext uri="{FF2B5EF4-FFF2-40B4-BE49-F238E27FC236}">
                  <a16:creationId xmlns="" xmlns:a16="http://schemas.microsoft.com/office/drawing/2014/main" id="{0AEC9ABF-B89B-D34B-9AB2-7A74C878A78D}"/>
                </a:ext>
              </a:extLst>
            </p:cNvPr>
            <p:cNvSpPr txBox="1"/>
            <p:nvPr/>
          </p:nvSpPr>
          <p:spPr>
            <a:xfrm>
              <a:off x="5610523" y="6422741"/>
              <a:ext cx="1100010" cy="341175"/>
            </a:xfrm>
            <a:prstGeom prst="rect">
              <a:avLst/>
            </a:prstGeom>
            <a:noFill/>
          </p:spPr>
          <p:txBody>
            <a:bodyPr wrap="none" rtlCol="0">
              <a:spAutoFit/>
            </a:bodyPr>
            <a:lstStyle/>
            <a:p>
              <a:r>
                <a:rPr kumimoji="1" lang="zh-CN" altLang="en-US" sz="1000" dirty="0">
                  <a:solidFill>
                    <a:prstClr val="black"/>
                  </a:solidFill>
                </a:rPr>
                <a:t>内部数据源</a:t>
              </a:r>
              <a:endParaRPr kumimoji="1" lang="en-US" altLang="zh-CN" sz="1000" dirty="0">
                <a:solidFill>
                  <a:prstClr val="black"/>
                </a:solidFill>
              </a:endParaRPr>
            </a:p>
          </p:txBody>
        </p:sp>
        <p:sp>
          <p:nvSpPr>
            <p:cNvPr id="51" name="文本框 50">
              <a:extLst>
                <a:ext uri="{FF2B5EF4-FFF2-40B4-BE49-F238E27FC236}">
                  <a16:creationId xmlns="" xmlns:a16="http://schemas.microsoft.com/office/drawing/2014/main" id="{2B709C05-8CF7-364E-864D-EA032AE0F9F1}"/>
                </a:ext>
              </a:extLst>
            </p:cNvPr>
            <p:cNvSpPr txBox="1"/>
            <p:nvPr/>
          </p:nvSpPr>
          <p:spPr>
            <a:xfrm>
              <a:off x="8557478" y="6419636"/>
              <a:ext cx="929201" cy="341175"/>
            </a:xfrm>
            <a:prstGeom prst="rect">
              <a:avLst/>
            </a:prstGeom>
            <a:noFill/>
          </p:spPr>
          <p:txBody>
            <a:bodyPr wrap="none" rtlCol="0">
              <a:spAutoFit/>
            </a:bodyPr>
            <a:lstStyle/>
            <a:p>
              <a:r>
                <a:rPr kumimoji="1" lang="zh-CN" altLang="en-US" sz="1000" dirty="0">
                  <a:solidFill>
                    <a:prstClr val="black"/>
                  </a:solidFill>
                </a:rPr>
                <a:t>数据仓库</a:t>
              </a:r>
              <a:endParaRPr kumimoji="1" lang="en-US" altLang="zh-CN" sz="1000" dirty="0">
                <a:solidFill>
                  <a:prstClr val="black"/>
                </a:solidFill>
              </a:endParaRPr>
            </a:p>
          </p:txBody>
        </p:sp>
        <p:sp>
          <p:nvSpPr>
            <p:cNvPr id="52" name="圆角矩形 51">
              <a:extLst>
                <a:ext uri="{FF2B5EF4-FFF2-40B4-BE49-F238E27FC236}">
                  <a16:creationId xmlns="" xmlns:a16="http://schemas.microsoft.com/office/drawing/2014/main" id="{32218D06-C064-9446-9378-BA2702631902}"/>
                </a:ext>
              </a:extLst>
            </p:cNvPr>
            <p:cNvSpPr/>
            <p:nvPr/>
          </p:nvSpPr>
          <p:spPr>
            <a:xfrm>
              <a:off x="383060" y="5300951"/>
              <a:ext cx="11429999" cy="280370"/>
            </a:xfrm>
            <a:prstGeom prst="roundRect">
              <a:avLst/>
            </a:prstGeom>
            <a:solidFill>
              <a:schemeClr val="tx2"/>
            </a:solidFill>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1000" dirty="0">
                  <a:solidFill>
                    <a:prstClr val="white"/>
                  </a:solidFill>
                </a:rPr>
                <a:t>统一数据隔离</a:t>
              </a:r>
            </a:p>
          </p:txBody>
        </p:sp>
        <p:sp>
          <p:nvSpPr>
            <p:cNvPr id="53" name="圆角矩形 52">
              <a:extLst>
                <a:ext uri="{FF2B5EF4-FFF2-40B4-BE49-F238E27FC236}">
                  <a16:creationId xmlns="" xmlns:a16="http://schemas.microsoft.com/office/drawing/2014/main" id="{700A1B50-9963-574E-8D19-CC68C2D382EB}"/>
                </a:ext>
              </a:extLst>
            </p:cNvPr>
            <p:cNvSpPr/>
            <p:nvPr/>
          </p:nvSpPr>
          <p:spPr>
            <a:xfrm>
              <a:off x="1541053" y="4392930"/>
              <a:ext cx="1188000" cy="25200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prstClr val="black"/>
                  </a:solidFill>
                </a:rPr>
                <a:t>数据源级</a:t>
              </a:r>
            </a:p>
          </p:txBody>
        </p:sp>
        <p:sp>
          <p:nvSpPr>
            <p:cNvPr id="54" name="圆角矩形 53">
              <a:extLst>
                <a:ext uri="{FF2B5EF4-FFF2-40B4-BE49-F238E27FC236}">
                  <a16:creationId xmlns="" xmlns:a16="http://schemas.microsoft.com/office/drawing/2014/main" id="{A6846794-9952-F04C-8CFD-D7240E92D7CA}"/>
                </a:ext>
              </a:extLst>
            </p:cNvPr>
            <p:cNvSpPr/>
            <p:nvPr/>
          </p:nvSpPr>
          <p:spPr>
            <a:xfrm>
              <a:off x="1542094" y="4738030"/>
              <a:ext cx="1188000" cy="25200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prstClr val="black"/>
                  </a:solidFill>
                </a:rPr>
                <a:t>数据库级</a:t>
              </a:r>
            </a:p>
          </p:txBody>
        </p:sp>
        <p:sp>
          <p:nvSpPr>
            <p:cNvPr id="55" name="圆角矩形 54">
              <a:extLst>
                <a:ext uri="{FF2B5EF4-FFF2-40B4-BE49-F238E27FC236}">
                  <a16:creationId xmlns="" xmlns:a16="http://schemas.microsoft.com/office/drawing/2014/main" id="{6380401E-45F8-8D41-A6B4-86D89923FB6F}"/>
                </a:ext>
              </a:extLst>
            </p:cNvPr>
            <p:cNvSpPr/>
            <p:nvPr/>
          </p:nvSpPr>
          <p:spPr>
            <a:xfrm>
              <a:off x="2881258" y="4392718"/>
              <a:ext cx="1188000" cy="25200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prstClr val="black"/>
                  </a:solidFill>
                </a:rPr>
                <a:t>表级</a:t>
              </a:r>
            </a:p>
          </p:txBody>
        </p:sp>
        <p:sp>
          <p:nvSpPr>
            <p:cNvPr id="56" name="圆角矩形 55">
              <a:extLst>
                <a:ext uri="{FF2B5EF4-FFF2-40B4-BE49-F238E27FC236}">
                  <a16:creationId xmlns="" xmlns:a16="http://schemas.microsoft.com/office/drawing/2014/main" id="{FC185E65-55C2-E446-94C4-3862D60F8855}"/>
                </a:ext>
              </a:extLst>
            </p:cNvPr>
            <p:cNvSpPr/>
            <p:nvPr/>
          </p:nvSpPr>
          <p:spPr>
            <a:xfrm>
              <a:off x="2882311" y="4737818"/>
              <a:ext cx="1188000" cy="25200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prstClr val="black"/>
                  </a:solidFill>
                </a:rPr>
                <a:t>字段级</a:t>
              </a:r>
            </a:p>
          </p:txBody>
        </p:sp>
        <p:sp>
          <p:nvSpPr>
            <p:cNvPr id="57" name="圆角矩形 56">
              <a:extLst>
                <a:ext uri="{FF2B5EF4-FFF2-40B4-BE49-F238E27FC236}">
                  <a16:creationId xmlns="" xmlns:a16="http://schemas.microsoft.com/office/drawing/2014/main" id="{5F710BD9-7B53-3B47-A995-889500DCDED9}"/>
                </a:ext>
              </a:extLst>
            </p:cNvPr>
            <p:cNvSpPr/>
            <p:nvPr/>
          </p:nvSpPr>
          <p:spPr>
            <a:xfrm>
              <a:off x="5315737" y="4409390"/>
              <a:ext cx="1188000" cy="25200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prstClr val="black"/>
                  </a:solidFill>
                </a:rPr>
                <a:t>掩码</a:t>
              </a:r>
            </a:p>
          </p:txBody>
        </p:sp>
        <p:sp>
          <p:nvSpPr>
            <p:cNvPr id="58" name="圆角矩形 57">
              <a:extLst>
                <a:ext uri="{FF2B5EF4-FFF2-40B4-BE49-F238E27FC236}">
                  <a16:creationId xmlns="" xmlns:a16="http://schemas.microsoft.com/office/drawing/2014/main" id="{636C46AB-B370-C74D-9824-A5F6B42878E4}"/>
                </a:ext>
              </a:extLst>
            </p:cNvPr>
            <p:cNvSpPr/>
            <p:nvPr/>
          </p:nvSpPr>
          <p:spPr>
            <a:xfrm>
              <a:off x="5315737" y="4754490"/>
              <a:ext cx="1188000" cy="25200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prstClr val="black"/>
                  </a:solidFill>
                </a:rPr>
                <a:t>替换</a:t>
              </a:r>
            </a:p>
          </p:txBody>
        </p:sp>
        <p:sp>
          <p:nvSpPr>
            <p:cNvPr id="59" name="圆角矩形 58">
              <a:extLst>
                <a:ext uri="{FF2B5EF4-FFF2-40B4-BE49-F238E27FC236}">
                  <a16:creationId xmlns="" xmlns:a16="http://schemas.microsoft.com/office/drawing/2014/main" id="{6CDC208B-D8C9-2046-8155-F14AEFA6D710}"/>
                </a:ext>
              </a:extLst>
            </p:cNvPr>
            <p:cNvSpPr/>
            <p:nvPr/>
          </p:nvSpPr>
          <p:spPr>
            <a:xfrm>
              <a:off x="6635065" y="4409390"/>
              <a:ext cx="1188000" cy="25200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prstClr val="black"/>
                  </a:solidFill>
                </a:rPr>
                <a:t>hash</a:t>
              </a:r>
              <a:endParaRPr kumimoji="1" lang="zh-CN" altLang="en-US" sz="1000" dirty="0">
                <a:solidFill>
                  <a:prstClr val="black"/>
                </a:solidFill>
              </a:endParaRPr>
            </a:p>
          </p:txBody>
        </p:sp>
        <p:sp>
          <p:nvSpPr>
            <p:cNvPr id="60" name="圆角矩形 59">
              <a:extLst>
                <a:ext uri="{FF2B5EF4-FFF2-40B4-BE49-F238E27FC236}">
                  <a16:creationId xmlns="" xmlns:a16="http://schemas.microsoft.com/office/drawing/2014/main" id="{CA2DA11A-713F-654E-8C81-6F5C48804C08}"/>
                </a:ext>
              </a:extLst>
            </p:cNvPr>
            <p:cNvSpPr/>
            <p:nvPr/>
          </p:nvSpPr>
          <p:spPr>
            <a:xfrm>
              <a:off x="6635065" y="4754490"/>
              <a:ext cx="1188000" cy="25200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prstClr val="black"/>
                  </a:solidFill>
                </a:rPr>
                <a:t>截断</a:t>
              </a:r>
            </a:p>
          </p:txBody>
        </p:sp>
        <p:sp>
          <p:nvSpPr>
            <p:cNvPr id="61" name="圆角矩形 60">
              <a:extLst>
                <a:ext uri="{FF2B5EF4-FFF2-40B4-BE49-F238E27FC236}">
                  <a16:creationId xmlns="" xmlns:a16="http://schemas.microsoft.com/office/drawing/2014/main" id="{15D6847C-BB7D-EE4F-85E3-9A4C609F5E52}"/>
                </a:ext>
              </a:extLst>
            </p:cNvPr>
            <p:cNvSpPr/>
            <p:nvPr/>
          </p:nvSpPr>
          <p:spPr>
            <a:xfrm>
              <a:off x="9106587" y="4409390"/>
              <a:ext cx="1188000" cy="25200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prstClr val="black"/>
                  </a:solidFill>
                </a:rPr>
                <a:t>权限组</a:t>
              </a:r>
            </a:p>
          </p:txBody>
        </p:sp>
        <p:sp>
          <p:nvSpPr>
            <p:cNvPr id="62" name="圆角矩形 61">
              <a:extLst>
                <a:ext uri="{FF2B5EF4-FFF2-40B4-BE49-F238E27FC236}">
                  <a16:creationId xmlns="" xmlns:a16="http://schemas.microsoft.com/office/drawing/2014/main" id="{CCBD8DA0-D57C-7E4E-B056-1BB9DE39E419}"/>
                </a:ext>
              </a:extLst>
            </p:cNvPr>
            <p:cNvSpPr/>
            <p:nvPr/>
          </p:nvSpPr>
          <p:spPr>
            <a:xfrm>
              <a:off x="9118257" y="4737818"/>
              <a:ext cx="1188000" cy="25200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prstClr val="black"/>
                  </a:solidFill>
                </a:rPr>
                <a:t>权限对象</a:t>
              </a:r>
            </a:p>
          </p:txBody>
        </p:sp>
        <p:sp>
          <p:nvSpPr>
            <p:cNvPr id="63" name="圆角矩形 62">
              <a:extLst>
                <a:ext uri="{FF2B5EF4-FFF2-40B4-BE49-F238E27FC236}">
                  <a16:creationId xmlns="" xmlns:a16="http://schemas.microsoft.com/office/drawing/2014/main" id="{B6B51494-84EF-3F46-92A0-3C9C4739054E}"/>
                </a:ext>
              </a:extLst>
            </p:cNvPr>
            <p:cNvSpPr/>
            <p:nvPr/>
          </p:nvSpPr>
          <p:spPr>
            <a:xfrm>
              <a:off x="10386151" y="4737818"/>
              <a:ext cx="1188000" cy="25200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prstClr val="black"/>
                  </a:solidFill>
                </a:rPr>
                <a:t>权限值</a:t>
              </a:r>
            </a:p>
          </p:txBody>
        </p:sp>
        <p:sp>
          <p:nvSpPr>
            <p:cNvPr id="64" name="文本框 63">
              <a:extLst>
                <a:ext uri="{FF2B5EF4-FFF2-40B4-BE49-F238E27FC236}">
                  <a16:creationId xmlns="" xmlns:a16="http://schemas.microsoft.com/office/drawing/2014/main" id="{4779C4E3-8BE3-D84D-8837-78317F1EA432}"/>
                </a:ext>
              </a:extLst>
            </p:cNvPr>
            <p:cNvSpPr txBox="1"/>
            <p:nvPr/>
          </p:nvSpPr>
          <p:spPr>
            <a:xfrm>
              <a:off x="2607033" y="779105"/>
              <a:ext cx="816041" cy="341175"/>
            </a:xfrm>
            <a:prstGeom prst="rect">
              <a:avLst/>
            </a:prstGeom>
            <a:noFill/>
          </p:spPr>
          <p:txBody>
            <a:bodyPr wrap="none" rtlCol="0">
              <a:spAutoFit/>
            </a:bodyPr>
            <a:lstStyle/>
            <a:p>
              <a:r>
                <a:rPr kumimoji="1" lang="en-US" altLang="zh-CN" sz="1000" dirty="0">
                  <a:solidFill>
                    <a:prstClr val="black"/>
                  </a:solidFill>
                </a:rPr>
                <a:t>API</a:t>
              </a:r>
              <a:r>
                <a:rPr kumimoji="1" lang="zh-CN" altLang="en-US" sz="1000" dirty="0">
                  <a:solidFill>
                    <a:prstClr val="black"/>
                  </a:solidFill>
                </a:rPr>
                <a:t>调用</a:t>
              </a:r>
              <a:endParaRPr kumimoji="1" lang="en-US" altLang="zh-CN" sz="1000" dirty="0">
                <a:solidFill>
                  <a:prstClr val="black"/>
                </a:solidFill>
              </a:endParaRPr>
            </a:p>
          </p:txBody>
        </p:sp>
        <p:sp>
          <p:nvSpPr>
            <p:cNvPr id="65" name="文本框 64">
              <a:extLst>
                <a:ext uri="{FF2B5EF4-FFF2-40B4-BE49-F238E27FC236}">
                  <a16:creationId xmlns="" xmlns:a16="http://schemas.microsoft.com/office/drawing/2014/main" id="{27CA79E4-DA76-934C-85B4-C247E069D84B}"/>
                </a:ext>
              </a:extLst>
            </p:cNvPr>
            <p:cNvSpPr txBox="1"/>
            <p:nvPr/>
          </p:nvSpPr>
          <p:spPr>
            <a:xfrm>
              <a:off x="1115191" y="780383"/>
              <a:ext cx="643095" cy="341175"/>
            </a:xfrm>
            <a:prstGeom prst="rect">
              <a:avLst/>
            </a:prstGeom>
            <a:noFill/>
          </p:spPr>
          <p:txBody>
            <a:bodyPr wrap="none" rtlCol="0">
              <a:spAutoFit/>
            </a:bodyPr>
            <a:lstStyle/>
            <a:p>
              <a:r>
                <a:rPr kumimoji="1" lang="en-US" altLang="zh-CN" sz="1000" dirty="0">
                  <a:solidFill>
                    <a:prstClr val="black"/>
                  </a:solidFill>
                </a:rPr>
                <a:t>CRUD</a:t>
              </a:r>
            </a:p>
          </p:txBody>
        </p:sp>
        <p:sp>
          <p:nvSpPr>
            <p:cNvPr id="66" name="折角形 65">
              <a:extLst>
                <a:ext uri="{FF2B5EF4-FFF2-40B4-BE49-F238E27FC236}">
                  <a16:creationId xmlns="" xmlns:a16="http://schemas.microsoft.com/office/drawing/2014/main" id="{8FBF1F86-94DF-194E-B753-43C011724CF7}"/>
                </a:ext>
              </a:extLst>
            </p:cNvPr>
            <p:cNvSpPr/>
            <p:nvPr/>
          </p:nvSpPr>
          <p:spPr>
            <a:xfrm>
              <a:off x="853998" y="1828236"/>
              <a:ext cx="977314" cy="249416"/>
            </a:xfrm>
            <a:prstGeom prst="foldedCorner">
              <a:avLst/>
            </a:prstGeom>
            <a:solidFill>
              <a:schemeClr val="bg1"/>
            </a:solidFill>
            <a:ln w="15875">
              <a:solidFill>
                <a:schemeClr val="accent2"/>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kumimoji="1" lang="zh-CN" altLang="en-US" sz="900" dirty="0">
                  <a:solidFill>
                    <a:prstClr val="black"/>
                  </a:solidFill>
                </a:rPr>
                <a:t>数据工厂</a:t>
              </a:r>
              <a:endParaRPr kumimoji="1" lang="en-US" altLang="zh-CN" sz="900" dirty="0">
                <a:solidFill>
                  <a:prstClr val="black"/>
                </a:solidFill>
              </a:endParaRPr>
            </a:p>
          </p:txBody>
        </p:sp>
        <p:sp>
          <p:nvSpPr>
            <p:cNvPr id="67" name="折角形 66">
              <a:extLst>
                <a:ext uri="{FF2B5EF4-FFF2-40B4-BE49-F238E27FC236}">
                  <a16:creationId xmlns="" xmlns:a16="http://schemas.microsoft.com/office/drawing/2014/main" id="{C14E13DA-7D77-E642-A222-56F946B1E6A6}"/>
                </a:ext>
              </a:extLst>
            </p:cNvPr>
            <p:cNvSpPr/>
            <p:nvPr/>
          </p:nvSpPr>
          <p:spPr>
            <a:xfrm>
              <a:off x="2062265" y="1839547"/>
              <a:ext cx="891599" cy="249416"/>
            </a:xfrm>
            <a:prstGeom prst="foldedCorner">
              <a:avLst/>
            </a:prstGeom>
            <a:solidFill>
              <a:schemeClr val="bg1"/>
            </a:solidFill>
            <a:ln w="15875">
              <a:solidFill>
                <a:schemeClr val="accent2"/>
              </a:solidFill>
            </a:ln>
          </p:spPr>
          <p:style>
            <a:lnRef idx="3">
              <a:schemeClr val="lt1"/>
            </a:lnRef>
            <a:fillRef idx="1">
              <a:schemeClr val="accent5"/>
            </a:fillRef>
            <a:effectRef idx="1">
              <a:schemeClr val="accent5"/>
            </a:effectRef>
            <a:fontRef idx="minor">
              <a:schemeClr val="lt1"/>
            </a:fontRef>
          </p:style>
          <p:txBody>
            <a:bodyPr rtlCol="0" anchor="ctr"/>
            <a:lstStyle/>
            <a:p>
              <a:r>
                <a:rPr kumimoji="1" lang="zh-CN" altLang="en-US" sz="900" dirty="0">
                  <a:solidFill>
                    <a:prstClr val="black"/>
                  </a:solidFill>
                </a:rPr>
                <a:t>数据服务</a:t>
              </a:r>
              <a:endParaRPr kumimoji="1" lang="en-US" altLang="zh-CN" sz="900" dirty="0">
                <a:solidFill>
                  <a:prstClr val="black"/>
                </a:solidFill>
              </a:endParaRPr>
            </a:p>
          </p:txBody>
        </p:sp>
        <p:sp>
          <p:nvSpPr>
            <p:cNvPr id="68" name="折角形 67">
              <a:extLst>
                <a:ext uri="{FF2B5EF4-FFF2-40B4-BE49-F238E27FC236}">
                  <a16:creationId xmlns="" xmlns:a16="http://schemas.microsoft.com/office/drawing/2014/main" id="{6E65093E-92E4-9845-B1BF-6F2610E73ACE}"/>
                </a:ext>
              </a:extLst>
            </p:cNvPr>
            <p:cNvSpPr/>
            <p:nvPr/>
          </p:nvSpPr>
          <p:spPr>
            <a:xfrm>
              <a:off x="2989306" y="1833095"/>
              <a:ext cx="891599" cy="249416"/>
            </a:xfrm>
            <a:prstGeom prst="foldedCorner">
              <a:avLst/>
            </a:prstGeom>
            <a:solidFill>
              <a:schemeClr val="bg1"/>
            </a:solidFill>
            <a:ln w="15875">
              <a:solidFill>
                <a:schemeClr val="accent2"/>
              </a:solidFill>
            </a:ln>
          </p:spPr>
          <p:style>
            <a:lnRef idx="3">
              <a:schemeClr val="lt1"/>
            </a:lnRef>
            <a:fillRef idx="1">
              <a:schemeClr val="accent5"/>
            </a:fillRef>
            <a:effectRef idx="1">
              <a:schemeClr val="accent5"/>
            </a:effectRef>
            <a:fontRef idx="minor">
              <a:schemeClr val="lt1"/>
            </a:fontRef>
          </p:style>
          <p:txBody>
            <a:bodyPr rtlCol="0" anchor="ctr"/>
            <a:lstStyle/>
            <a:p>
              <a:r>
                <a:rPr kumimoji="1" lang="zh-CN" altLang="en-US" sz="900" dirty="0">
                  <a:solidFill>
                    <a:prstClr val="black"/>
                  </a:solidFill>
                </a:rPr>
                <a:t>资产门户</a:t>
              </a:r>
              <a:endParaRPr kumimoji="1" lang="en-US" altLang="zh-CN" sz="900" dirty="0">
                <a:solidFill>
                  <a:prstClr val="black"/>
                </a:solidFill>
              </a:endParaRPr>
            </a:p>
          </p:txBody>
        </p:sp>
        <p:sp>
          <p:nvSpPr>
            <p:cNvPr id="69" name="折角形 68">
              <a:extLst>
                <a:ext uri="{FF2B5EF4-FFF2-40B4-BE49-F238E27FC236}">
                  <a16:creationId xmlns="" xmlns:a16="http://schemas.microsoft.com/office/drawing/2014/main" id="{3BCF8FBF-A58B-2F4A-8C11-85B39E195E0D}"/>
                </a:ext>
              </a:extLst>
            </p:cNvPr>
            <p:cNvSpPr/>
            <p:nvPr/>
          </p:nvSpPr>
          <p:spPr>
            <a:xfrm>
              <a:off x="4045707" y="1842654"/>
              <a:ext cx="891599" cy="249416"/>
            </a:xfrm>
            <a:prstGeom prst="foldedCorner">
              <a:avLst/>
            </a:prstGeom>
            <a:solidFill>
              <a:schemeClr val="bg1"/>
            </a:solidFill>
            <a:ln w="15875">
              <a:solidFill>
                <a:schemeClr val="accent2"/>
              </a:solidFill>
            </a:ln>
          </p:spPr>
          <p:style>
            <a:lnRef idx="3">
              <a:schemeClr val="lt1"/>
            </a:lnRef>
            <a:fillRef idx="1">
              <a:schemeClr val="accent5"/>
            </a:fillRef>
            <a:effectRef idx="1">
              <a:schemeClr val="accent5"/>
            </a:effectRef>
            <a:fontRef idx="minor">
              <a:schemeClr val="lt1"/>
            </a:fontRef>
          </p:style>
          <p:txBody>
            <a:bodyPr rtlCol="0" anchor="ctr"/>
            <a:lstStyle/>
            <a:p>
              <a:r>
                <a:rPr kumimoji="1" lang="zh-CN" altLang="en-US" sz="900" dirty="0">
                  <a:solidFill>
                    <a:prstClr val="black"/>
                  </a:solidFill>
                </a:rPr>
                <a:t>数据模型</a:t>
              </a:r>
              <a:endParaRPr kumimoji="1" lang="en-US" altLang="zh-CN" sz="900" dirty="0">
                <a:solidFill>
                  <a:prstClr val="black"/>
                </a:solidFill>
              </a:endParaRPr>
            </a:p>
          </p:txBody>
        </p:sp>
        <p:sp>
          <p:nvSpPr>
            <p:cNvPr id="70" name="折角形 69">
              <a:extLst>
                <a:ext uri="{FF2B5EF4-FFF2-40B4-BE49-F238E27FC236}">
                  <a16:creationId xmlns="" xmlns:a16="http://schemas.microsoft.com/office/drawing/2014/main" id="{F2C9B92F-38C9-F148-BA62-6A9ABB38BEB7}"/>
                </a:ext>
              </a:extLst>
            </p:cNvPr>
            <p:cNvSpPr/>
            <p:nvPr/>
          </p:nvSpPr>
          <p:spPr>
            <a:xfrm>
              <a:off x="4961468" y="1853776"/>
              <a:ext cx="891599" cy="249416"/>
            </a:xfrm>
            <a:prstGeom prst="foldedCorner">
              <a:avLst/>
            </a:prstGeom>
            <a:solidFill>
              <a:schemeClr val="bg1"/>
            </a:solidFill>
            <a:ln w="15875">
              <a:solidFill>
                <a:schemeClr val="accent2"/>
              </a:solidFill>
            </a:ln>
          </p:spPr>
          <p:style>
            <a:lnRef idx="3">
              <a:schemeClr val="lt1"/>
            </a:lnRef>
            <a:fillRef idx="1">
              <a:schemeClr val="accent5"/>
            </a:fillRef>
            <a:effectRef idx="1">
              <a:schemeClr val="accent5"/>
            </a:effectRef>
            <a:fontRef idx="minor">
              <a:schemeClr val="lt1"/>
            </a:fontRef>
          </p:style>
          <p:txBody>
            <a:bodyPr rtlCol="0" anchor="ctr"/>
            <a:lstStyle/>
            <a:p>
              <a:r>
                <a:rPr kumimoji="1" lang="zh-CN" altLang="en-US" sz="900" dirty="0">
                  <a:solidFill>
                    <a:prstClr val="black"/>
                  </a:solidFill>
                </a:rPr>
                <a:t>数据地图</a:t>
              </a:r>
              <a:endParaRPr kumimoji="1" lang="en-US" altLang="zh-CN" sz="900" dirty="0">
                <a:solidFill>
                  <a:prstClr val="black"/>
                </a:solidFill>
              </a:endParaRPr>
            </a:p>
          </p:txBody>
        </p:sp>
        <p:sp>
          <p:nvSpPr>
            <p:cNvPr id="71" name="折角形 70">
              <a:extLst>
                <a:ext uri="{FF2B5EF4-FFF2-40B4-BE49-F238E27FC236}">
                  <a16:creationId xmlns="" xmlns:a16="http://schemas.microsoft.com/office/drawing/2014/main" id="{A4604144-18E2-9A46-8692-3B3E0402DC0C}"/>
                </a:ext>
              </a:extLst>
            </p:cNvPr>
            <p:cNvSpPr/>
            <p:nvPr/>
          </p:nvSpPr>
          <p:spPr>
            <a:xfrm>
              <a:off x="4042066" y="2202937"/>
              <a:ext cx="891599" cy="249416"/>
            </a:xfrm>
            <a:prstGeom prst="foldedCorner">
              <a:avLst/>
            </a:prstGeom>
            <a:solidFill>
              <a:schemeClr val="bg1"/>
            </a:solidFill>
            <a:ln w="15875">
              <a:solidFill>
                <a:schemeClr val="accent2"/>
              </a:solidFill>
            </a:ln>
          </p:spPr>
          <p:style>
            <a:lnRef idx="3">
              <a:schemeClr val="lt1"/>
            </a:lnRef>
            <a:fillRef idx="1">
              <a:schemeClr val="accent5"/>
            </a:fillRef>
            <a:effectRef idx="1">
              <a:schemeClr val="accent5"/>
            </a:effectRef>
            <a:fontRef idx="minor">
              <a:schemeClr val="lt1"/>
            </a:fontRef>
          </p:style>
          <p:txBody>
            <a:bodyPr rtlCol="0" anchor="ctr"/>
            <a:lstStyle/>
            <a:p>
              <a:r>
                <a:rPr kumimoji="1" lang="zh-CN" altLang="en-US" sz="900" dirty="0">
                  <a:solidFill>
                    <a:prstClr val="black"/>
                  </a:solidFill>
                </a:rPr>
                <a:t>资产门户</a:t>
              </a:r>
              <a:endParaRPr kumimoji="1" lang="en-US" altLang="zh-CN" sz="900" dirty="0">
                <a:solidFill>
                  <a:prstClr val="black"/>
                </a:solidFill>
              </a:endParaRPr>
            </a:p>
          </p:txBody>
        </p:sp>
        <p:sp>
          <p:nvSpPr>
            <p:cNvPr id="72" name="折角形 71">
              <a:extLst>
                <a:ext uri="{FF2B5EF4-FFF2-40B4-BE49-F238E27FC236}">
                  <a16:creationId xmlns="" xmlns:a16="http://schemas.microsoft.com/office/drawing/2014/main" id="{55FCA240-6538-0C4E-9669-1230137FB98D}"/>
                </a:ext>
              </a:extLst>
            </p:cNvPr>
            <p:cNvSpPr/>
            <p:nvPr/>
          </p:nvSpPr>
          <p:spPr>
            <a:xfrm>
              <a:off x="6026779" y="1839547"/>
              <a:ext cx="891599" cy="249416"/>
            </a:xfrm>
            <a:prstGeom prst="foldedCorner">
              <a:avLst/>
            </a:prstGeom>
            <a:solidFill>
              <a:schemeClr val="bg1"/>
            </a:solidFill>
            <a:ln w="15875">
              <a:solidFill>
                <a:schemeClr val="accent2"/>
              </a:solidFill>
            </a:ln>
          </p:spPr>
          <p:style>
            <a:lnRef idx="3">
              <a:schemeClr val="lt1"/>
            </a:lnRef>
            <a:fillRef idx="1">
              <a:schemeClr val="accent5"/>
            </a:fillRef>
            <a:effectRef idx="1">
              <a:schemeClr val="accent5"/>
            </a:effectRef>
            <a:fontRef idx="minor">
              <a:schemeClr val="lt1"/>
            </a:fontRef>
          </p:style>
          <p:txBody>
            <a:bodyPr rtlCol="0" anchor="ctr"/>
            <a:lstStyle/>
            <a:p>
              <a:r>
                <a:rPr kumimoji="1" lang="zh-CN" altLang="en-US" sz="900" dirty="0">
                  <a:solidFill>
                    <a:prstClr val="black"/>
                  </a:solidFill>
                </a:rPr>
                <a:t>数据地图</a:t>
              </a:r>
              <a:endParaRPr kumimoji="1" lang="en-US" altLang="zh-CN" sz="900" dirty="0">
                <a:solidFill>
                  <a:prstClr val="black"/>
                </a:solidFill>
              </a:endParaRPr>
            </a:p>
          </p:txBody>
        </p:sp>
        <p:sp>
          <p:nvSpPr>
            <p:cNvPr id="73" name="折角形 72">
              <a:extLst>
                <a:ext uri="{FF2B5EF4-FFF2-40B4-BE49-F238E27FC236}">
                  <a16:creationId xmlns="" xmlns:a16="http://schemas.microsoft.com/office/drawing/2014/main" id="{A476CA5A-D8B1-6F41-929F-32D58504ECAF}"/>
                </a:ext>
              </a:extLst>
            </p:cNvPr>
            <p:cNvSpPr/>
            <p:nvPr/>
          </p:nvSpPr>
          <p:spPr>
            <a:xfrm>
              <a:off x="6955240" y="1848615"/>
              <a:ext cx="891599" cy="249416"/>
            </a:xfrm>
            <a:prstGeom prst="foldedCorner">
              <a:avLst/>
            </a:prstGeom>
            <a:solidFill>
              <a:schemeClr val="bg1"/>
            </a:solidFill>
            <a:ln w="15875">
              <a:solidFill>
                <a:schemeClr val="accent2"/>
              </a:solidFill>
            </a:ln>
          </p:spPr>
          <p:style>
            <a:lnRef idx="3">
              <a:schemeClr val="lt1"/>
            </a:lnRef>
            <a:fillRef idx="1">
              <a:schemeClr val="accent5"/>
            </a:fillRef>
            <a:effectRef idx="1">
              <a:schemeClr val="accent5"/>
            </a:effectRef>
            <a:fontRef idx="minor">
              <a:schemeClr val="lt1"/>
            </a:fontRef>
          </p:style>
          <p:txBody>
            <a:bodyPr rtlCol="0" anchor="ctr"/>
            <a:lstStyle/>
            <a:p>
              <a:r>
                <a:rPr kumimoji="1" lang="zh-CN" altLang="en-US" sz="900" dirty="0">
                  <a:solidFill>
                    <a:prstClr val="black"/>
                  </a:solidFill>
                </a:rPr>
                <a:t>资产门户</a:t>
              </a:r>
              <a:endParaRPr kumimoji="1" lang="en-US" altLang="zh-CN" sz="900" dirty="0">
                <a:solidFill>
                  <a:prstClr val="black"/>
                </a:solidFill>
              </a:endParaRPr>
            </a:p>
          </p:txBody>
        </p:sp>
        <p:cxnSp>
          <p:nvCxnSpPr>
            <p:cNvPr id="74" name="直线连接符 85">
              <a:extLst>
                <a:ext uri="{FF2B5EF4-FFF2-40B4-BE49-F238E27FC236}">
                  <a16:creationId xmlns="" xmlns:a16="http://schemas.microsoft.com/office/drawing/2014/main" id="{004E89FD-2F51-A94E-87DD-948E6E2A3D52}"/>
                </a:ext>
              </a:extLst>
            </p:cNvPr>
            <p:cNvCxnSpPr/>
            <p:nvPr/>
          </p:nvCxnSpPr>
          <p:spPr>
            <a:xfrm>
              <a:off x="1947227" y="818554"/>
              <a:ext cx="0" cy="1646148"/>
            </a:xfrm>
            <a:prstGeom prst="line">
              <a:avLst/>
            </a:prstGeom>
            <a:ln>
              <a:solidFill>
                <a:schemeClr val="bg1"/>
              </a:solidFill>
            </a:ln>
          </p:spPr>
          <p:style>
            <a:lnRef idx="2">
              <a:schemeClr val="accent3"/>
            </a:lnRef>
            <a:fillRef idx="0">
              <a:schemeClr val="accent3"/>
            </a:fillRef>
            <a:effectRef idx="1">
              <a:schemeClr val="accent3"/>
            </a:effectRef>
            <a:fontRef idx="minor">
              <a:schemeClr val="tx1"/>
            </a:fontRef>
          </p:style>
        </p:cxnSp>
        <p:cxnSp>
          <p:nvCxnSpPr>
            <p:cNvPr id="75" name="直线连接符 86">
              <a:extLst>
                <a:ext uri="{FF2B5EF4-FFF2-40B4-BE49-F238E27FC236}">
                  <a16:creationId xmlns="" xmlns:a16="http://schemas.microsoft.com/office/drawing/2014/main" id="{293369D9-4FAC-EB4F-A903-79AF6263E411}"/>
                </a:ext>
              </a:extLst>
            </p:cNvPr>
            <p:cNvCxnSpPr/>
            <p:nvPr/>
          </p:nvCxnSpPr>
          <p:spPr>
            <a:xfrm>
              <a:off x="3948376" y="843702"/>
              <a:ext cx="0" cy="1646148"/>
            </a:xfrm>
            <a:prstGeom prst="line">
              <a:avLst/>
            </a:prstGeom>
            <a:ln>
              <a:solidFill>
                <a:schemeClr val="bg1"/>
              </a:solidFill>
            </a:ln>
          </p:spPr>
          <p:style>
            <a:lnRef idx="2">
              <a:schemeClr val="accent3"/>
            </a:lnRef>
            <a:fillRef idx="0">
              <a:schemeClr val="accent3"/>
            </a:fillRef>
            <a:effectRef idx="1">
              <a:schemeClr val="accent3"/>
            </a:effectRef>
            <a:fontRef idx="minor">
              <a:schemeClr val="tx1"/>
            </a:fontRef>
          </p:style>
        </p:cxnSp>
        <p:cxnSp>
          <p:nvCxnSpPr>
            <p:cNvPr id="76" name="直线连接符 87">
              <a:extLst>
                <a:ext uri="{FF2B5EF4-FFF2-40B4-BE49-F238E27FC236}">
                  <a16:creationId xmlns="" xmlns:a16="http://schemas.microsoft.com/office/drawing/2014/main" id="{56D4B1C7-BD19-C54B-B859-62227F14D27D}"/>
                </a:ext>
              </a:extLst>
            </p:cNvPr>
            <p:cNvCxnSpPr/>
            <p:nvPr/>
          </p:nvCxnSpPr>
          <p:spPr>
            <a:xfrm>
              <a:off x="5912578" y="843702"/>
              <a:ext cx="0" cy="1646148"/>
            </a:xfrm>
            <a:prstGeom prst="line">
              <a:avLst/>
            </a:prstGeom>
            <a:ln>
              <a:solidFill>
                <a:schemeClr val="bg1"/>
              </a:solidFill>
            </a:ln>
          </p:spPr>
          <p:style>
            <a:lnRef idx="2">
              <a:schemeClr val="accent3"/>
            </a:lnRef>
            <a:fillRef idx="0">
              <a:schemeClr val="accent3"/>
            </a:fillRef>
            <a:effectRef idx="1">
              <a:schemeClr val="accent3"/>
            </a:effectRef>
            <a:fontRef idx="minor">
              <a:schemeClr val="tx1"/>
            </a:fontRef>
          </p:style>
        </p:cxnSp>
        <p:sp>
          <p:nvSpPr>
            <p:cNvPr id="77" name="iconfont-1016-721703">
              <a:extLst>
                <a:ext uri="{FF2B5EF4-FFF2-40B4-BE49-F238E27FC236}">
                  <a16:creationId xmlns="" xmlns:a16="http://schemas.microsoft.com/office/drawing/2014/main" id="{CC953B1A-000D-724B-A673-8B8D6E6CE576}"/>
                </a:ext>
              </a:extLst>
            </p:cNvPr>
            <p:cNvSpPr>
              <a:spLocks noChangeAspect="1"/>
            </p:cNvSpPr>
            <p:nvPr/>
          </p:nvSpPr>
          <p:spPr>
            <a:xfrm>
              <a:off x="4961467" y="2792035"/>
              <a:ext cx="360000" cy="384601"/>
            </a:xfrm>
            <a:custGeom>
              <a:avLst/>
              <a:gdLst>
                <a:gd name="T0" fmla="*/ 11952 w 11981"/>
                <a:gd name="T1" fmla="*/ 10735 h 12800"/>
                <a:gd name="T2" fmla="*/ 11939 w 11981"/>
                <a:gd name="T3" fmla="*/ 11541 h 12800"/>
                <a:gd name="T4" fmla="*/ 11444 w 11981"/>
                <a:gd name="T5" fmla="*/ 12138 h 12800"/>
                <a:gd name="T6" fmla="*/ 915 w 11981"/>
                <a:gd name="T7" fmla="*/ 12285 h 12800"/>
                <a:gd name="T8" fmla="*/ 45 w 11981"/>
                <a:gd name="T9" fmla="*/ 11454 h 12800"/>
                <a:gd name="T10" fmla="*/ 482 w 11981"/>
                <a:gd name="T11" fmla="*/ 9765 h 12800"/>
                <a:gd name="T12" fmla="*/ 3049 w 11981"/>
                <a:gd name="T13" fmla="*/ 8773 h 12800"/>
                <a:gd name="T14" fmla="*/ 4231 w 11981"/>
                <a:gd name="T15" fmla="*/ 8124 h 12800"/>
                <a:gd name="T16" fmla="*/ 4492 w 11981"/>
                <a:gd name="T17" fmla="*/ 7499 h 12800"/>
                <a:gd name="T18" fmla="*/ 4283 w 11981"/>
                <a:gd name="T19" fmla="*/ 6671 h 12800"/>
                <a:gd name="T20" fmla="*/ 3716 w 11981"/>
                <a:gd name="T21" fmla="*/ 6079 h 12800"/>
                <a:gd name="T22" fmla="*/ 3450 w 11981"/>
                <a:gd name="T23" fmla="*/ 5363 h 12800"/>
                <a:gd name="T24" fmla="*/ 3104 w 11981"/>
                <a:gd name="T25" fmla="*/ 5094 h 12800"/>
                <a:gd name="T26" fmla="*/ 2908 w 11981"/>
                <a:gd name="T27" fmla="*/ 4375 h 12800"/>
                <a:gd name="T28" fmla="*/ 3131 w 11981"/>
                <a:gd name="T29" fmla="*/ 3808 h 12800"/>
                <a:gd name="T30" fmla="*/ 3368 w 11981"/>
                <a:gd name="T31" fmla="*/ 1975 h 12800"/>
                <a:gd name="T32" fmla="*/ 4295 w 11981"/>
                <a:gd name="T33" fmla="*/ 582 h 12800"/>
                <a:gd name="T34" fmla="*/ 5517 w 11981"/>
                <a:gd name="T35" fmla="*/ 52 h 12800"/>
                <a:gd name="T36" fmla="*/ 6828 w 11981"/>
                <a:gd name="T37" fmla="*/ 90 h 12800"/>
                <a:gd name="T38" fmla="*/ 7977 w 11981"/>
                <a:gd name="T39" fmla="*/ 629 h 12800"/>
                <a:gd name="T40" fmla="*/ 8825 w 11981"/>
                <a:gd name="T41" fmla="*/ 1875 h 12800"/>
                <a:gd name="T42" fmla="*/ 9111 w 11981"/>
                <a:gd name="T43" fmla="*/ 3813 h 12800"/>
                <a:gd name="T44" fmla="*/ 9332 w 11981"/>
                <a:gd name="T45" fmla="*/ 4196 h 12800"/>
                <a:gd name="T46" fmla="*/ 9218 w 11981"/>
                <a:gd name="T47" fmla="*/ 4965 h 12800"/>
                <a:gd name="T48" fmla="*/ 8793 w 11981"/>
                <a:gd name="T49" fmla="*/ 5353 h 12800"/>
                <a:gd name="T50" fmla="*/ 8534 w 11981"/>
                <a:gd name="T51" fmla="*/ 6069 h 12800"/>
                <a:gd name="T52" fmla="*/ 8133 w 11981"/>
                <a:gd name="T53" fmla="*/ 6490 h 12800"/>
                <a:gd name="T54" fmla="*/ 7828 w 11981"/>
                <a:gd name="T55" fmla="*/ 6818 h 12800"/>
                <a:gd name="T56" fmla="*/ 7726 w 11981"/>
                <a:gd name="T57" fmla="*/ 7467 h 12800"/>
                <a:gd name="T58" fmla="*/ 8121 w 11981"/>
                <a:gd name="T59" fmla="*/ 8236 h 12800"/>
                <a:gd name="T60" fmla="*/ 9362 w 11981"/>
                <a:gd name="T61" fmla="*/ 8775 h 12800"/>
                <a:gd name="T62" fmla="*/ 11474 w 11981"/>
                <a:gd name="T63" fmla="*/ 9698 h 12800"/>
                <a:gd name="T64" fmla="*/ 6206 w 11981"/>
                <a:gd name="T65" fmla="*/ 11974 h 12800"/>
                <a:gd name="T66" fmla="*/ 6663 w 11981"/>
                <a:gd name="T67" fmla="*/ 11696 h 12800"/>
                <a:gd name="T68" fmla="*/ 6979 w 11981"/>
                <a:gd name="T69" fmla="*/ 11288 h 12800"/>
                <a:gd name="T70" fmla="*/ 6852 w 11981"/>
                <a:gd name="T71" fmla="*/ 10601 h 12800"/>
                <a:gd name="T72" fmla="*/ 6661 w 11981"/>
                <a:gd name="T73" fmla="*/ 9785 h 12800"/>
                <a:gd name="T74" fmla="*/ 6967 w 11981"/>
                <a:gd name="T75" fmla="*/ 9315 h 12800"/>
                <a:gd name="T76" fmla="*/ 6738 w 11981"/>
                <a:gd name="T77" fmla="*/ 8922 h 12800"/>
                <a:gd name="T78" fmla="*/ 5887 w 11981"/>
                <a:gd name="T79" fmla="*/ 8743 h 12800"/>
                <a:gd name="T80" fmla="*/ 5532 w 11981"/>
                <a:gd name="T81" fmla="*/ 9101 h 12800"/>
                <a:gd name="T82" fmla="*/ 5562 w 11981"/>
                <a:gd name="T83" fmla="*/ 9509 h 12800"/>
                <a:gd name="T84" fmla="*/ 5693 w 11981"/>
                <a:gd name="T85" fmla="*/ 10081 h 12800"/>
                <a:gd name="T86" fmla="*/ 5472 w 11981"/>
                <a:gd name="T87" fmla="*/ 10979 h 12800"/>
                <a:gd name="T88" fmla="*/ 5524 w 11981"/>
                <a:gd name="T89" fmla="*/ 11469 h 12800"/>
                <a:gd name="T90" fmla="*/ 6014 w 11981"/>
                <a:gd name="T91" fmla="*/ 11895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981" h="12800">
                  <a:moveTo>
                    <a:pt x="11857" y="10245"/>
                  </a:moveTo>
                  <a:cubicBezTo>
                    <a:pt x="11899" y="10372"/>
                    <a:pt x="11932" y="10536"/>
                    <a:pt x="11952" y="10735"/>
                  </a:cubicBezTo>
                  <a:cubicBezTo>
                    <a:pt x="11971" y="10934"/>
                    <a:pt x="11981" y="10775"/>
                    <a:pt x="11981" y="10974"/>
                  </a:cubicBezTo>
                  <a:cubicBezTo>
                    <a:pt x="11981" y="11173"/>
                    <a:pt x="11967" y="11362"/>
                    <a:pt x="11939" y="11541"/>
                  </a:cubicBezTo>
                  <a:cubicBezTo>
                    <a:pt x="11909" y="11720"/>
                    <a:pt x="11865" y="11855"/>
                    <a:pt x="11807" y="11947"/>
                  </a:cubicBezTo>
                  <a:cubicBezTo>
                    <a:pt x="11765" y="12007"/>
                    <a:pt x="11643" y="12069"/>
                    <a:pt x="11444" y="12138"/>
                  </a:cubicBezTo>
                  <a:cubicBezTo>
                    <a:pt x="11245" y="12208"/>
                    <a:pt x="9168" y="12800"/>
                    <a:pt x="6248" y="12800"/>
                  </a:cubicBezTo>
                  <a:cubicBezTo>
                    <a:pt x="3579" y="12800"/>
                    <a:pt x="1281" y="12367"/>
                    <a:pt x="915" y="12285"/>
                  </a:cubicBezTo>
                  <a:cubicBezTo>
                    <a:pt x="549" y="12203"/>
                    <a:pt x="331" y="12133"/>
                    <a:pt x="253" y="12076"/>
                  </a:cubicBezTo>
                  <a:cubicBezTo>
                    <a:pt x="159" y="12007"/>
                    <a:pt x="89" y="11800"/>
                    <a:pt x="45" y="11454"/>
                  </a:cubicBezTo>
                  <a:cubicBezTo>
                    <a:pt x="0" y="11106"/>
                    <a:pt x="17" y="11019"/>
                    <a:pt x="102" y="10477"/>
                  </a:cubicBezTo>
                  <a:cubicBezTo>
                    <a:pt x="154" y="10163"/>
                    <a:pt x="281" y="9925"/>
                    <a:pt x="482" y="9765"/>
                  </a:cubicBezTo>
                  <a:cubicBezTo>
                    <a:pt x="686" y="9604"/>
                    <a:pt x="928" y="9477"/>
                    <a:pt x="1201" y="9385"/>
                  </a:cubicBezTo>
                  <a:cubicBezTo>
                    <a:pt x="1477" y="9290"/>
                    <a:pt x="2756" y="8850"/>
                    <a:pt x="3049" y="8773"/>
                  </a:cubicBezTo>
                  <a:cubicBezTo>
                    <a:pt x="3343" y="8696"/>
                    <a:pt x="3599" y="8586"/>
                    <a:pt x="3818" y="8442"/>
                  </a:cubicBezTo>
                  <a:cubicBezTo>
                    <a:pt x="3997" y="8333"/>
                    <a:pt x="4134" y="8226"/>
                    <a:pt x="4231" y="8124"/>
                  </a:cubicBezTo>
                  <a:cubicBezTo>
                    <a:pt x="4328" y="8022"/>
                    <a:pt x="4397" y="7920"/>
                    <a:pt x="4435" y="7818"/>
                  </a:cubicBezTo>
                  <a:cubicBezTo>
                    <a:pt x="4472" y="7716"/>
                    <a:pt x="4492" y="7611"/>
                    <a:pt x="4492" y="7499"/>
                  </a:cubicBezTo>
                  <a:cubicBezTo>
                    <a:pt x="4492" y="7390"/>
                    <a:pt x="4487" y="7271"/>
                    <a:pt x="4480" y="7141"/>
                  </a:cubicBezTo>
                  <a:cubicBezTo>
                    <a:pt x="4462" y="6937"/>
                    <a:pt x="4397" y="6781"/>
                    <a:pt x="4283" y="6671"/>
                  </a:cubicBezTo>
                  <a:cubicBezTo>
                    <a:pt x="4169" y="6562"/>
                    <a:pt x="4042" y="6447"/>
                    <a:pt x="3895" y="6328"/>
                  </a:cubicBezTo>
                  <a:cubicBezTo>
                    <a:pt x="3825" y="6268"/>
                    <a:pt x="3768" y="6186"/>
                    <a:pt x="3716" y="6079"/>
                  </a:cubicBezTo>
                  <a:cubicBezTo>
                    <a:pt x="3664" y="5972"/>
                    <a:pt x="3619" y="5865"/>
                    <a:pt x="3577" y="5756"/>
                  </a:cubicBezTo>
                  <a:cubicBezTo>
                    <a:pt x="3534" y="5629"/>
                    <a:pt x="3492" y="5497"/>
                    <a:pt x="3450" y="5363"/>
                  </a:cubicBezTo>
                  <a:cubicBezTo>
                    <a:pt x="3390" y="5345"/>
                    <a:pt x="3330" y="5318"/>
                    <a:pt x="3271" y="5273"/>
                  </a:cubicBezTo>
                  <a:cubicBezTo>
                    <a:pt x="3218" y="5231"/>
                    <a:pt x="3164" y="5171"/>
                    <a:pt x="3104" y="5094"/>
                  </a:cubicBezTo>
                  <a:cubicBezTo>
                    <a:pt x="3044" y="5017"/>
                    <a:pt x="2995" y="4908"/>
                    <a:pt x="2950" y="4763"/>
                  </a:cubicBezTo>
                  <a:cubicBezTo>
                    <a:pt x="2908" y="4622"/>
                    <a:pt x="2893" y="4490"/>
                    <a:pt x="2908" y="4375"/>
                  </a:cubicBezTo>
                  <a:cubicBezTo>
                    <a:pt x="2920" y="4261"/>
                    <a:pt x="2942" y="4161"/>
                    <a:pt x="2977" y="4077"/>
                  </a:cubicBezTo>
                  <a:cubicBezTo>
                    <a:pt x="3009" y="3982"/>
                    <a:pt x="3062" y="3895"/>
                    <a:pt x="3131" y="3808"/>
                  </a:cubicBezTo>
                  <a:cubicBezTo>
                    <a:pt x="3124" y="3487"/>
                    <a:pt x="3139" y="3164"/>
                    <a:pt x="3184" y="2841"/>
                  </a:cubicBezTo>
                  <a:cubicBezTo>
                    <a:pt x="3216" y="2569"/>
                    <a:pt x="3278" y="2281"/>
                    <a:pt x="3368" y="1975"/>
                  </a:cubicBezTo>
                  <a:cubicBezTo>
                    <a:pt x="3457" y="1669"/>
                    <a:pt x="3587" y="1393"/>
                    <a:pt x="3756" y="1149"/>
                  </a:cubicBezTo>
                  <a:cubicBezTo>
                    <a:pt x="3917" y="920"/>
                    <a:pt x="4096" y="731"/>
                    <a:pt x="4295" y="582"/>
                  </a:cubicBezTo>
                  <a:cubicBezTo>
                    <a:pt x="4494" y="433"/>
                    <a:pt x="4696" y="316"/>
                    <a:pt x="4900" y="231"/>
                  </a:cubicBezTo>
                  <a:cubicBezTo>
                    <a:pt x="5104" y="147"/>
                    <a:pt x="5308" y="90"/>
                    <a:pt x="5517" y="52"/>
                  </a:cubicBezTo>
                  <a:cubicBezTo>
                    <a:pt x="5723" y="20"/>
                    <a:pt x="5925" y="0"/>
                    <a:pt x="6121" y="0"/>
                  </a:cubicBezTo>
                  <a:cubicBezTo>
                    <a:pt x="6365" y="0"/>
                    <a:pt x="6604" y="30"/>
                    <a:pt x="6828" y="90"/>
                  </a:cubicBezTo>
                  <a:cubicBezTo>
                    <a:pt x="7051" y="149"/>
                    <a:pt x="7260" y="224"/>
                    <a:pt x="7457" y="318"/>
                  </a:cubicBezTo>
                  <a:cubicBezTo>
                    <a:pt x="7651" y="413"/>
                    <a:pt x="7828" y="515"/>
                    <a:pt x="7977" y="629"/>
                  </a:cubicBezTo>
                  <a:cubicBezTo>
                    <a:pt x="8131" y="744"/>
                    <a:pt x="8253" y="861"/>
                    <a:pt x="8347" y="980"/>
                  </a:cubicBezTo>
                  <a:cubicBezTo>
                    <a:pt x="8559" y="1251"/>
                    <a:pt x="8718" y="1550"/>
                    <a:pt x="8825" y="1875"/>
                  </a:cubicBezTo>
                  <a:cubicBezTo>
                    <a:pt x="8932" y="2201"/>
                    <a:pt x="9007" y="2507"/>
                    <a:pt x="9046" y="2796"/>
                  </a:cubicBezTo>
                  <a:cubicBezTo>
                    <a:pt x="9099" y="3134"/>
                    <a:pt x="9118" y="3475"/>
                    <a:pt x="9111" y="3813"/>
                  </a:cubicBezTo>
                  <a:cubicBezTo>
                    <a:pt x="9171" y="3845"/>
                    <a:pt x="9218" y="3898"/>
                    <a:pt x="9250" y="3967"/>
                  </a:cubicBezTo>
                  <a:cubicBezTo>
                    <a:pt x="9283" y="4027"/>
                    <a:pt x="9312" y="4102"/>
                    <a:pt x="9332" y="4196"/>
                  </a:cubicBezTo>
                  <a:cubicBezTo>
                    <a:pt x="9352" y="4291"/>
                    <a:pt x="9355" y="4403"/>
                    <a:pt x="9337" y="4539"/>
                  </a:cubicBezTo>
                  <a:cubicBezTo>
                    <a:pt x="9312" y="4719"/>
                    <a:pt x="9270" y="4858"/>
                    <a:pt x="9218" y="4965"/>
                  </a:cubicBezTo>
                  <a:cubicBezTo>
                    <a:pt x="9161" y="5072"/>
                    <a:pt x="9101" y="5154"/>
                    <a:pt x="9034" y="5214"/>
                  </a:cubicBezTo>
                  <a:cubicBezTo>
                    <a:pt x="8957" y="5283"/>
                    <a:pt x="8877" y="5328"/>
                    <a:pt x="8793" y="5353"/>
                  </a:cubicBezTo>
                  <a:cubicBezTo>
                    <a:pt x="8760" y="5487"/>
                    <a:pt x="8720" y="5621"/>
                    <a:pt x="8678" y="5746"/>
                  </a:cubicBezTo>
                  <a:cubicBezTo>
                    <a:pt x="8636" y="5855"/>
                    <a:pt x="8586" y="5965"/>
                    <a:pt x="8534" y="6069"/>
                  </a:cubicBezTo>
                  <a:cubicBezTo>
                    <a:pt x="8477" y="6176"/>
                    <a:pt x="8417" y="6258"/>
                    <a:pt x="8350" y="6318"/>
                  </a:cubicBezTo>
                  <a:cubicBezTo>
                    <a:pt x="8273" y="6388"/>
                    <a:pt x="8203" y="6442"/>
                    <a:pt x="8133" y="6490"/>
                  </a:cubicBezTo>
                  <a:cubicBezTo>
                    <a:pt x="8064" y="6534"/>
                    <a:pt x="8007" y="6584"/>
                    <a:pt x="7954" y="6634"/>
                  </a:cubicBezTo>
                  <a:cubicBezTo>
                    <a:pt x="7902" y="6686"/>
                    <a:pt x="7860" y="6746"/>
                    <a:pt x="7828" y="6818"/>
                  </a:cubicBezTo>
                  <a:cubicBezTo>
                    <a:pt x="7795" y="6890"/>
                    <a:pt x="7768" y="6977"/>
                    <a:pt x="7750" y="7079"/>
                  </a:cubicBezTo>
                  <a:cubicBezTo>
                    <a:pt x="7726" y="7206"/>
                    <a:pt x="7718" y="7335"/>
                    <a:pt x="7726" y="7467"/>
                  </a:cubicBezTo>
                  <a:cubicBezTo>
                    <a:pt x="7733" y="7596"/>
                    <a:pt x="7768" y="7731"/>
                    <a:pt x="7828" y="7860"/>
                  </a:cubicBezTo>
                  <a:cubicBezTo>
                    <a:pt x="7887" y="7989"/>
                    <a:pt x="7984" y="8116"/>
                    <a:pt x="8121" y="8236"/>
                  </a:cubicBezTo>
                  <a:cubicBezTo>
                    <a:pt x="8255" y="8355"/>
                    <a:pt x="8439" y="8460"/>
                    <a:pt x="8668" y="8554"/>
                  </a:cubicBezTo>
                  <a:cubicBezTo>
                    <a:pt x="8880" y="8639"/>
                    <a:pt x="9113" y="8713"/>
                    <a:pt x="9362" y="8775"/>
                  </a:cubicBezTo>
                  <a:cubicBezTo>
                    <a:pt x="9613" y="8840"/>
                    <a:pt x="10621" y="9273"/>
                    <a:pt x="10852" y="9362"/>
                  </a:cubicBezTo>
                  <a:cubicBezTo>
                    <a:pt x="11083" y="9452"/>
                    <a:pt x="11292" y="9564"/>
                    <a:pt x="11474" y="9698"/>
                  </a:cubicBezTo>
                  <a:cubicBezTo>
                    <a:pt x="11651" y="9847"/>
                    <a:pt x="11780" y="10024"/>
                    <a:pt x="11857" y="10245"/>
                  </a:cubicBezTo>
                  <a:close/>
                  <a:moveTo>
                    <a:pt x="6206" y="11974"/>
                  </a:moveTo>
                  <a:cubicBezTo>
                    <a:pt x="6248" y="11974"/>
                    <a:pt x="6313" y="11947"/>
                    <a:pt x="6402" y="11892"/>
                  </a:cubicBezTo>
                  <a:cubicBezTo>
                    <a:pt x="6492" y="11835"/>
                    <a:pt x="6579" y="11773"/>
                    <a:pt x="6663" y="11696"/>
                  </a:cubicBezTo>
                  <a:cubicBezTo>
                    <a:pt x="6748" y="11618"/>
                    <a:pt x="6823" y="11541"/>
                    <a:pt x="6885" y="11467"/>
                  </a:cubicBezTo>
                  <a:cubicBezTo>
                    <a:pt x="6949" y="11390"/>
                    <a:pt x="6979" y="11332"/>
                    <a:pt x="6979" y="11288"/>
                  </a:cubicBezTo>
                  <a:cubicBezTo>
                    <a:pt x="6979" y="11235"/>
                    <a:pt x="6967" y="11148"/>
                    <a:pt x="6942" y="11019"/>
                  </a:cubicBezTo>
                  <a:cubicBezTo>
                    <a:pt x="6917" y="10892"/>
                    <a:pt x="6885" y="10750"/>
                    <a:pt x="6852" y="10601"/>
                  </a:cubicBezTo>
                  <a:cubicBezTo>
                    <a:pt x="6820" y="10447"/>
                    <a:pt x="6783" y="10298"/>
                    <a:pt x="6750" y="10148"/>
                  </a:cubicBezTo>
                  <a:cubicBezTo>
                    <a:pt x="6718" y="9999"/>
                    <a:pt x="6686" y="9880"/>
                    <a:pt x="6661" y="9785"/>
                  </a:cubicBezTo>
                  <a:cubicBezTo>
                    <a:pt x="6746" y="9716"/>
                    <a:pt x="6818" y="9644"/>
                    <a:pt x="6877" y="9564"/>
                  </a:cubicBezTo>
                  <a:cubicBezTo>
                    <a:pt x="6937" y="9482"/>
                    <a:pt x="6967" y="9400"/>
                    <a:pt x="6967" y="9315"/>
                  </a:cubicBezTo>
                  <a:cubicBezTo>
                    <a:pt x="6967" y="9246"/>
                    <a:pt x="6945" y="9178"/>
                    <a:pt x="6897" y="9106"/>
                  </a:cubicBezTo>
                  <a:cubicBezTo>
                    <a:pt x="6852" y="9034"/>
                    <a:pt x="6798" y="8974"/>
                    <a:pt x="6738" y="8922"/>
                  </a:cubicBezTo>
                  <a:cubicBezTo>
                    <a:pt x="6668" y="8862"/>
                    <a:pt x="6599" y="8803"/>
                    <a:pt x="6522" y="8743"/>
                  </a:cubicBezTo>
                  <a:lnTo>
                    <a:pt x="5887" y="8743"/>
                  </a:lnTo>
                  <a:cubicBezTo>
                    <a:pt x="5803" y="8803"/>
                    <a:pt x="5731" y="8862"/>
                    <a:pt x="5671" y="8922"/>
                  </a:cubicBezTo>
                  <a:cubicBezTo>
                    <a:pt x="5619" y="8974"/>
                    <a:pt x="5574" y="9032"/>
                    <a:pt x="5532" y="9101"/>
                  </a:cubicBezTo>
                  <a:cubicBezTo>
                    <a:pt x="5489" y="9171"/>
                    <a:pt x="5467" y="9236"/>
                    <a:pt x="5467" y="9305"/>
                  </a:cubicBezTo>
                  <a:cubicBezTo>
                    <a:pt x="5467" y="9357"/>
                    <a:pt x="5497" y="9425"/>
                    <a:pt x="5562" y="9509"/>
                  </a:cubicBezTo>
                  <a:cubicBezTo>
                    <a:pt x="5626" y="9594"/>
                    <a:pt x="5703" y="9676"/>
                    <a:pt x="5795" y="9750"/>
                  </a:cubicBezTo>
                  <a:cubicBezTo>
                    <a:pt x="5770" y="9828"/>
                    <a:pt x="5736" y="9937"/>
                    <a:pt x="5693" y="10081"/>
                  </a:cubicBezTo>
                  <a:cubicBezTo>
                    <a:pt x="5651" y="10223"/>
                    <a:pt x="5611" y="10375"/>
                    <a:pt x="5574" y="10534"/>
                  </a:cubicBezTo>
                  <a:cubicBezTo>
                    <a:pt x="5537" y="10691"/>
                    <a:pt x="5502" y="10840"/>
                    <a:pt x="5472" y="10979"/>
                  </a:cubicBezTo>
                  <a:cubicBezTo>
                    <a:pt x="5442" y="11119"/>
                    <a:pt x="5430" y="11221"/>
                    <a:pt x="5430" y="11290"/>
                  </a:cubicBezTo>
                  <a:cubicBezTo>
                    <a:pt x="5430" y="11332"/>
                    <a:pt x="5460" y="11392"/>
                    <a:pt x="5524" y="11469"/>
                  </a:cubicBezTo>
                  <a:cubicBezTo>
                    <a:pt x="5589" y="11546"/>
                    <a:pt x="5664" y="11623"/>
                    <a:pt x="5753" y="11698"/>
                  </a:cubicBezTo>
                  <a:cubicBezTo>
                    <a:pt x="5843" y="11775"/>
                    <a:pt x="5930" y="11840"/>
                    <a:pt x="6014" y="11895"/>
                  </a:cubicBezTo>
                  <a:cubicBezTo>
                    <a:pt x="6101" y="11944"/>
                    <a:pt x="6166" y="11974"/>
                    <a:pt x="6206" y="11974"/>
                  </a:cubicBezTo>
                  <a:close/>
                </a:path>
              </a:pathLst>
            </a:cu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sz="1000" dirty="0">
                <a:solidFill>
                  <a:prstClr val="white"/>
                </a:solidFill>
              </a:endParaRPr>
            </a:p>
          </p:txBody>
        </p:sp>
        <p:sp>
          <p:nvSpPr>
            <p:cNvPr id="78" name="boss-with-tie_81303">
              <a:extLst>
                <a:ext uri="{FF2B5EF4-FFF2-40B4-BE49-F238E27FC236}">
                  <a16:creationId xmlns="" xmlns:a16="http://schemas.microsoft.com/office/drawing/2014/main" id="{C94268E5-48A2-9443-86FF-65A0FB02984F}"/>
                </a:ext>
              </a:extLst>
            </p:cNvPr>
            <p:cNvSpPr>
              <a:spLocks noChangeAspect="1"/>
            </p:cNvSpPr>
            <p:nvPr/>
          </p:nvSpPr>
          <p:spPr>
            <a:xfrm>
              <a:off x="6754723" y="2833212"/>
              <a:ext cx="489247" cy="396000"/>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prstClr val="white"/>
                </a:solidFill>
              </a:endParaRPr>
            </a:p>
          </p:txBody>
        </p:sp>
        <p:sp>
          <p:nvSpPr>
            <p:cNvPr id="79" name="文本框 78">
              <a:extLst>
                <a:ext uri="{FF2B5EF4-FFF2-40B4-BE49-F238E27FC236}">
                  <a16:creationId xmlns="" xmlns:a16="http://schemas.microsoft.com/office/drawing/2014/main" id="{BE09749E-C788-D249-AE37-4E9B88A9C5EA}"/>
                </a:ext>
              </a:extLst>
            </p:cNvPr>
            <p:cNvSpPr txBox="1"/>
            <p:nvPr/>
          </p:nvSpPr>
          <p:spPr>
            <a:xfrm>
              <a:off x="6700118" y="3222105"/>
              <a:ext cx="587583" cy="341175"/>
            </a:xfrm>
            <a:prstGeom prst="rect">
              <a:avLst/>
            </a:prstGeom>
            <a:noFill/>
          </p:spPr>
          <p:txBody>
            <a:bodyPr wrap="none" rtlCol="0">
              <a:spAutoFit/>
            </a:bodyPr>
            <a:lstStyle/>
            <a:p>
              <a:r>
                <a:rPr kumimoji="1" lang="zh-CN" altLang="en-US" sz="1000" dirty="0">
                  <a:solidFill>
                    <a:prstClr val="black"/>
                  </a:solidFill>
                </a:rPr>
                <a:t>角色</a:t>
              </a:r>
              <a:endParaRPr kumimoji="1" lang="en-US" altLang="zh-CN" sz="1000" dirty="0">
                <a:solidFill>
                  <a:prstClr val="black"/>
                </a:solidFill>
              </a:endParaRPr>
            </a:p>
          </p:txBody>
        </p:sp>
        <p:sp>
          <p:nvSpPr>
            <p:cNvPr id="80" name="文本框 79">
              <a:extLst>
                <a:ext uri="{FF2B5EF4-FFF2-40B4-BE49-F238E27FC236}">
                  <a16:creationId xmlns="" xmlns:a16="http://schemas.microsoft.com/office/drawing/2014/main" id="{BED1041A-93B6-F14C-A0E5-F5D20696D881}"/>
                </a:ext>
              </a:extLst>
            </p:cNvPr>
            <p:cNvSpPr txBox="1"/>
            <p:nvPr/>
          </p:nvSpPr>
          <p:spPr>
            <a:xfrm>
              <a:off x="4914134" y="3192759"/>
              <a:ext cx="587583" cy="341175"/>
            </a:xfrm>
            <a:prstGeom prst="rect">
              <a:avLst/>
            </a:prstGeom>
            <a:noFill/>
          </p:spPr>
          <p:txBody>
            <a:bodyPr wrap="none" rtlCol="0">
              <a:spAutoFit/>
            </a:bodyPr>
            <a:lstStyle/>
            <a:p>
              <a:r>
                <a:rPr kumimoji="1" lang="zh-CN" altLang="en-US" sz="1000" dirty="0">
                  <a:solidFill>
                    <a:prstClr val="black"/>
                  </a:solidFill>
                </a:rPr>
                <a:t>用户</a:t>
              </a:r>
              <a:endParaRPr kumimoji="1" lang="en-US" altLang="zh-CN" sz="1000" dirty="0">
                <a:solidFill>
                  <a:prstClr val="black"/>
                </a:solidFill>
              </a:endParaRPr>
            </a:p>
          </p:txBody>
        </p:sp>
        <p:sp>
          <p:nvSpPr>
            <p:cNvPr id="81" name="燕尾形箭头 80">
              <a:extLst>
                <a:ext uri="{FF2B5EF4-FFF2-40B4-BE49-F238E27FC236}">
                  <a16:creationId xmlns="" xmlns:a16="http://schemas.microsoft.com/office/drawing/2014/main" id="{C76C58EC-B1FC-054F-B2D3-20426CF08CC7}"/>
                </a:ext>
              </a:extLst>
            </p:cNvPr>
            <p:cNvSpPr/>
            <p:nvPr/>
          </p:nvSpPr>
          <p:spPr>
            <a:xfrm rot="16200000">
              <a:off x="5716560" y="2471266"/>
              <a:ext cx="587667" cy="222580"/>
            </a:xfrm>
            <a:prstGeom prst="notchedRightArrow">
              <a:avLst/>
            </a:prstGeom>
            <a:ln w="0"/>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zh-CN" altLang="en-US" sz="1000">
                <a:solidFill>
                  <a:prstClr val="white"/>
                </a:solidFill>
              </a:endParaRPr>
            </a:p>
          </p:txBody>
        </p:sp>
        <p:sp>
          <p:nvSpPr>
            <p:cNvPr id="82" name="折角形 81">
              <a:extLst>
                <a:ext uri="{FF2B5EF4-FFF2-40B4-BE49-F238E27FC236}">
                  <a16:creationId xmlns="" xmlns:a16="http://schemas.microsoft.com/office/drawing/2014/main" id="{A592ACC1-B7D4-D54F-A993-CFA3F0B8DF3F}"/>
                </a:ext>
              </a:extLst>
            </p:cNvPr>
            <p:cNvSpPr/>
            <p:nvPr/>
          </p:nvSpPr>
          <p:spPr>
            <a:xfrm rot="20293248">
              <a:off x="8157977" y="2365671"/>
              <a:ext cx="860517" cy="239546"/>
            </a:xfrm>
            <a:prstGeom prst="foldedCorner">
              <a:avLst/>
            </a:prstGeom>
            <a:ln w="22225"/>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900" dirty="0">
                  <a:solidFill>
                    <a:prstClr val="white"/>
                  </a:solidFill>
                </a:rPr>
                <a:t>申请授权</a:t>
              </a:r>
              <a:endParaRPr kumimoji="1" lang="en-US" altLang="zh-CN" sz="900" dirty="0">
                <a:solidFill>
                  <a:prstClr val="white"/>
                </a:solidFill>
              </a:endParaRPr>
            </a:p>
          </p:txBody>
        </p:sp>
        <p:sp>
          <p:nvSpPr>
            <p:cNvPr id="83" name="燕尾形箭头 82">
              <a:extLst>
                <a:ext uri="{FF2B5EF4-FFF2-40B4-BE49-F238E27FC236}">
                  <a16:creationId xmlns="" xmlns:a16="http://schemas.microsoft.com/office/drawing/2014/main" id="{B6EC73F5-8AEA-3746-8503-B6C16DE07C45}"/>
                </a:ext>
              </a:extLst>
            </p:cNvPr>
            <p:cNvSpPr/>
            <p:nvPr/>
          </p:nvSpPr>
          <p:spPr>
            <a:xfrm rot="16200000">
              <a:off x="5878464" y="3464003"/>
              <a:ext cx="527520" cy="222580"/>
            </a:xfrm>
            <a:prstGeom prst="notchedRightArrow">
              <a:avLst/>
            </a:prstGeom>
            <a:ln w="0"/>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zh-CN" altLang="en-US" sz="1000">
                <a:solidFill>
                  <a:prstClr val="white"/>
                </a:solidFill>
              </a:endParaRPr>
            </a:p>
          </p:txBody>
        </p:sp>
        <p:sp>
          <p:nvSpPr>
            <p:cNvPr id="84" name="折角形 83">
              <a:extLst>
                <a:ext uri="{FF2B5EF4-FFF2-40B4-BE49-F238E27FC236}">
                  <a16:creationId xmlns="" xmlns:a16="http://schemas.microsoft.com/office/drawing/2014/main" id="{1934A9EC-F595-074D-89FC-C56D6D08094C}"/>
                </a:ext>
              </a:extLst>
            </p:cNvPr>
            <p:cNvSpPr/>
            <p:nvPr/>
          </p:nvSpPr>
          <p:spPr>
            <a:xfrm>
              <a:off x="5642751" y="3439003"/>
              <a:ext cx="860517" cy="239546"/>
            </a:xfrm>
            <a:prstGeom prst="foldedCorner">
              <a:avLst/>
            </a:prstGeom>
            <a:ln w="22225"/>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900" dirty="0">
                  <a:solidFill>
                    <a:prstClr val="white"/>
                  </a:solidFill>
                </a:rPr>
                <a:t>主动授权</a:t>
              </a:r>
              <a:endParaRPr kumimoji="1" lang="en-US" altLang="zh-CN" sz="900" dirty="0">
                <a:solidFill>
                  <a:prstClr val="white"/>
                </a:solidFill>
              </a:endParaRPr>
            </a:p>
          </p:txBody>
        </p:sp>
        <p:sp>
          <p:nvSpPr>
            <p:cNvPr id="85" name="文本框 84">
              <a:extLst>
                <a:ext uri="{FF2B5EF4-FFF2-40B4-BE49-F238E27FC236}">
                  <a16:creationId xmlns="" xmlns:a16="http://schemas.microsoft.com/office/drawing/2014/main" id="{ECA5ADB6-8677-1440-B198-8EEF2775374F}"/>
                </a:ext>
              </a:extLst>
            </p:cNvPr>
            <p:cNvSpPr txBox="1"/>
            <p:nvPr/>
          </p:nvSpPr>
          <p:spPr>
            <a:xfrm>
              <a:off x="5564844" y="2468230"/>
              <a:ext cx="929201" cy="341175"/>
            </a:xfrm>
            <a:prstGeom prst="rect">
              <a:avLst/>
            </a:prstGeom>
            <a:noFill/>
          </p:spPr>
          <p:txBody>
            <a:bodyPr wrap="none" rtlCol="0">
              <a:spAutoFit/>
            </a:bodyPr>
            <a:lstStyle/>
            <a:p>
              <a:r>
                <a:rPr kumimoji="1" lang="zh-CN" altLang="en-US" sz="1000" dirty="0">
                  <a:solidFill>
                    <a:prstClr val="black"/>
                  </a:solidFill>
                </a:rPr>
                <a:t>数据应用</a:t>
              </a:r>
              <a:endParaRPr kumimoji="1" lang="en-US" altLang="zh-CN" sz="1000" dirty="0">
                <a:solidFill>
                  <a:prstClr val="black"/>
                </a:solidFill>
              </a:endParaRPr>
            </a:p>
          </p:txBody>
        </p:sp>
        <p:sp>
          <p:nvSpPr>
            <p:cNvPr id="86" name="折角形 85">
              <a:extLst>
                <a:ext uri="{FF2B5EF4-FFF2-40B4-BE49-F238E27FC236}">
                  <a16:creationId xmlns="" xmlns:a16="http://schemas.microsoft.com/office/drawing/2014/main" id="{1C6501E3-EE57-284E-8842-2D1ED632B5DE}"/>
                </a:ext>
              </a:extLst>
            </p:cNvPr>
            <p:cNvSpPr/>
            <p:nvPr/>
          </p:nvSpPr>
          <p:spPr>
            <a:xfrm>
              <a:off x="4961468" y="2198821"/>
              <a:ext cx="891599" cy="249416"/>
            </a:xfrm>
            <a:prstGeom prst="foldedCorner">
              <a:avLst/>
            </a:prstGeom>
            <a:solidFill>
              <a:schemeClr val="bg1"/>
            </a:solidFill>
            <a:ln w="15875">
              <a:solidFill>
                <a:schemeClr val="accent2"/>
              </a:solidFill>
            </a:ln>
          </p:spPr>
          <p:style>
            <a:lnRef idx="3">
              <a:schemeClr val="lt1"/>
            </a:lnRef>
            <a:fillRef idx="1">
              <a:schemeClr val="accent5"/>
            </a:fillRef>
            <a:effectRef idx="1">
              <a:schemeClr val="accent5"/>
            </a:effectRef>
            <a:fontRef idx="minor">
              <a:schemeClr val="lt1"/>
            </a:fontRef>
          </p:style>
          <p:txBody>
            <a:bodyPr rtlCol="0" anchor="ctr"/>
            <a:lstStyle/>
            <a:p>
              <a:r>
                <a:rPr kumimoji="1" lang="zh-CN" altLang="en-US" sz="900" dirty="0">
                  <a:solidFill>
                    <a:prstClr val="black"/>
                  </a:solidFill>
                </a:rPr>
                <a:t>数据集成</a:t>
              </a:r>
              <a:endParaRPr kumimoji="1" lang="en-US" altLang="zh-CN" sz="900" dirty="0">
                <a:solidFill>
                  <a:prstClr val="black"/>
                </a:solidFill>
              </a:endParaRPr>
            </a:p>
          </p:txBody>
        </p:sp>
      </p:grpSp>
      <p:sp>
        <p:nvSpPr>
          <p:cNvPr id="87" name="Rectangle 3"/>
          <p:cNvSpPr txBox="1">
            <a:spLocks noChangeArrowheads="1"/>
          </p:cNvSpPr>
          <p:nvPr/>
        </p:nvSpPr>
        <p:spPr bwMode="auto">
          <a:xfrm>
            <a:off x="16071" y="990435"/>
            <a:ext cx="2510640" cy="5993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402" tIns="43201" rIns="86402" bIns="43201" numCol="1" anchor="t" anchorCtr="0" compatLnSpc="1">
            <a:spAutoFit/>
          </a:bodyPr>
          <a:lstStyle>
            <a:lvl1pPr marL="342900" indent="-342900" algn="l" rtl="0" eaLnBrk="1" fontAlgn="base" hangingPunct="1">
              <a:spcBef>
                <a:spcPct val="20000"/>
              </a:spcBef>
              <a:spcAft>
                <a:spcPct val="0"/>
              </a:spcAft>
              <a:buClr>
                <a:schemeClr val="accent5">
                  <a:lumMod val="50000"/>
                </a:schemeClr>
              </a:buClr>
              <a:buSzPct val="80000"/>
              <a:buFont typeface="Wingdings" panose="05000000000000000000" pitchFamily="2" charset="2"/>
              <a:buChar char="n"/>
              <a:defRPr kumimoji="1" sz="1400">
                <a:solidFill>
                  <a:schemeClr val="tx1"/>
                </a:solidFill>
                <a:latin typeface="+mn-lt"/>
                <a:ea typeface="宋体" panose="02010600030101010101" pitchFamily="2" charset="-122"/>
                <a:cs typeface="宋体" charset="0"/>
              </a:defRPr>
            </a:lvl1pPr>
            <a:lvl2pPr marL="742950" indent="-285750" algn="l" rtl="0" eaLnBrk="1" fontAlgn="base" hangingPunct="1">
              <a:spcBef>
                <a:spcPct val="20000"/>
              </a:spcBef>
              <a:spcAft>
                <a:spcPct val="0"/>
              </a:spcAft>
              <a:buClr>
                <a:schemeClr val="accent1"/>
              </a:buClr>
              <a:buSzPct val="70000"/>
              <a:buFont typeface="Wingdings" panose="05000000000000000000" charset="0"/>
              <a:buChar char="p"/>
              <a:defRPr kumimoji="1" sz="1400">
                <a:solidFill>
                  <a:schemeClr val="tx1"/>
                </a:solidFill>
                <a:latin typeface="+mn-lt"/>
                <a:ea typeface="宋体" panose="02010600030101010101" pitchFamily="2" charset="-122"/>
              </a:defRPr>
            </a:lvl2pPr>
            <a:lvl3pPr marL="1143000" indent="-228600" algn="l" rtl="0" eaLnBrk="1" fontAlgn="base" hangingPunct="1">
              <a:spcBef>
                <a:spcPct val="20000"/>
              </a:spcBef>
              <a:spcAft>
                <a:spcPct val="0"/>
              </a:spcAft>
              <a:buClr>
                <a:srgbClr val="4597A0"/>
              </a:buClr>
              <a:buSzPct val="70000"/>
              <a:buFont typeface="Wingdings" panose="05000000000000000000" charset="0"/>
              <a:buChar char="l"/>
              <a:defRPr kumimoji="1" sz="1400">
                <a:solidFill>
                  <a:schemeClr val="tx1"/>
                </a:solidFill>
                <a:latin typeface="+mn-lt"/>
                <a:ea typeface="宋体" panose="02010600030101010101" pitchFamily="2" charset="-122"/>
              </a:defRPr>
            </a:lvl3pPr>
            <a:lvl4pPr marL="1600200" indent="-228600" algn="l" rtl="0" eaLnBrk="1" fontAlgn="base" hangingPunct="1">
              <a:spcBef>
                <a:spcPct val="20000"/>
              </a:spcBef>
              <a:spcAft>
                <a:spcPct val="0"/>
              </a:spcAft>
              <a:buClr>
                <a:srgbClr val="C00000"/>
              </a:buClr>
              <a:buSzPct val="50000"/>
              <a:buFont typeface="Wingdings" panose="05000000000000000000" charset="0"/>
              <a:buChar char="u"/>
              <a:defRPr kumimoji="1" sz="1400">
                <a:solidFill>
                  <a:schemeClr val="tx1"/>
                </a:solidFill>
                <a:latin typeface="+mn-lt"/>
                <a:ea typeface="宋体" panose="02010600030101010101" pitchFamily="2" charset="-122"/>
              </a:defRPr>
            </a:lvl4pPr>
            <a:lvl5pPr marL="2057400" indent="-228600" algn="l" rtl="0" eaLnBrk="1" fontAlgn="base" hangingPunct="1">
              <a:spcBef>
                <a:spcPct val="20000"/>
              </a:spcBef>
              <a:spcAft>
                <a:spcPct val="0"/>
              </a:spcAft>
              <a:buClr>
                <a:srgbClr val="008395"/>
              </a:buClr>
              <a:buSzPct val="30000"/>
              <a:buFont typeface="Wingdings" panose="05000000000000000000" charset="0"/>
              <a:buChar char="p"/>
              <a:defRPr kumimoji="1" sz="1400">
                <a:solidFill>
                  <a:schemeClr val="tx1"/>
                </a:solidFill>
                <a:latin typeface="+mn-lt"/>
                <a:ea typeface="宋体" panose="02010600030101010101" pitchFamily="2" charset="-122"/>
              </a:defRPr>
            </a:lvl5pPr>
            <a:lvl6pPr marL="2514600" indent="-228600" algn="l" rtl="0" eaLnBrk="1" fontAlgn="base" hangingPunct="1">
              <a:spcBef>
                <a:spcPct val="20000"/>
              </a:spcBef>
              <a:spcAft>
                <a:spcPct val="0"/>
              </a:spcAft>
              <a:buClr>
                <a:srgbClr val="0066FF"/>
              </a:buClr>
              <a:buChar char="•"/>
              <a:defRPr sz="1400">
                <a:solidFill>
                  <a:schemeClr val="tx1"/>
                </a:solidFill>
                <a:latin typeface="+mn-lt"/>
                <a:ea typeface="+mn-ea"/>
              </a:defRPr>
            </a:lvl6pPr>
            <a:lvl7pPr marL="2971800" indent="-228600" algn="l" rtl="0" eaLnBrk="1" fontAlgn="base" hangingPunct="1">
              <a:spcBef>
                <a:spcPct val="20000"/>
              </a:spcBef>
              <a:spcAft>
                <a:spcPct val="0"/>
              </a:spcAft>
              <a:buClr>
                <a:srgbClr val="0066FF"/>
              </a:buClr>
              <a:buChar char="•"/>
              <a:defRPr sz="1400">
                <a:solidFill>
                  <a:schemeClr val="tx1"/>
                </a:solidFill>
                <a:latin typeface="+mn-lt"/>
                <a:ea typeface="+mn-ea"/>
              </a:defRPr>
            </a:lvl7pPr>
            <a:lvl8pPr marL="3429000" indent="-228600" algn="l" rtl="0" eaLnBrk="1" fontAlgn="base" hangingPunct="1">
              <a:spcBef>
                <a:spcPct val="20000"/>
              </a:spcBef>
              <a:spcAft>
                <a:spcPct val="0"/>
              </a:spcAft>
              <a:buClr>
                <a:srgbClr val="0066FF"/>
              </a:buClr>
              <a:buChar char="•"/>
              <a:defRPr sz="1400">
                <a:solidFill>
                  <a:schemeClr val="tx1"/>
                </a:solidFill>
                <a:latin typeface="+mn-lt"/>
                <a:ea typeface="+mn-ea"/>
              </a:defRPr>
            </a:lvl8pPr>
            <a:lvl9pPr marL="3886200" indent="-228600" algn="l" rtl="0" eaLnBrk="1" fontAlgn="base" hangingPunct="1">
              <a:spcBef>
                <a:spcPct val="20000"/>
              </a:spcBef>
              <a:spcAft>
                <a:spcPct val="0"/>
              </a:spcAft>
              <a:buClr>
                <a:srgbClr val="0066FF"/>
              </a:buClr>
              <a:buChar char="•"/>
              <a:defRPr sz="1400">
                <a:solidFill>
                  <a:schemeClr val="tx1"/>
                </a:solidFill>
                <a:latin typeface="+mn-lt"/>
                <a:ea typeface="+mn-ea"/>
              </a:defRPr>
            </a:lvl9pPr>
          </a:lstStyle>
          <a:p>
            <a:pPr marL="285750" indent="-285750">
              <a:lnSpc>
                <a:spcPct val="150000"/>
              </a:lnSpc>
              <a:buClr>
                <a:srgbClr val="4472C4">
                  <a:lumMod val="50000"/>
                </a:srgbClr>
              </a:buClr>
              <a:buFont typeface="Wingdings" panose="05000000000000000000" pitchFamily="2" charset="2"/>
              <a:buChar char="u"/>
            </a:pPr>
            <a:r>
              <a:rPr lang="zh-CN" altLang="en-US" b="1"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梳理：</a:t>
            </a:r>
            <a:r>
              <a:rPr lang="zh-CN" altLang="en-US"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通过数据资产盘点和数据梳理，明确各数据对象需要管控的数据权限；</a:t>
            </a:r>
            <a:endParaRPr lang="zh-CN" altLang="en-US"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Clr>
                <a:srgbClr val="4472C4">
                  <a:lumMod val="50000"/>
                </a:srgbClr>
              </a:buClr>
              <a:buFont typeface="Wingdings" panose="05000000000000000000" pitchFamily="2" charset="2"/>
              <a:buChar char="u"/>
            </a:pPr>
            <a:r>
              <a:rPr lang="zh-CN" altLang="en-US" b="1"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配置：</a:t>
            </a:r>
            <a:r>
              <a:rPr lang="zh-CN" altLang="en-US"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基于平台设置对应的数据访问策略、脱敏策略、行级访问策略和数据密级。</a:t>
            </a:r>
            <a:endParaRPr lang="en-US" altLang="zh-CN"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Clr>
                <a:srgbClr val="4472C4">
                  <a:lumMod val="50000"/>
                </a:srgbClr>
              </a:buClr>
              <a:buFont typeface="Wingdings" panose="05000000000000000000" pitchFamily="2" charset="2"/>
              <a:buChar char="u"/>
            </a:pPr>
            <a:r>
              <a:rPr lang="zh-CN" altLang="en-US" b="1"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分配：</a:t>
            </a:r>
            <a:r>
              <a:rPr lang="zh-CN" altLang="en-US"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把数据权限通过主动授权模式或者通过资产门户申请权限模式进行授权。</a:t>
            </a:r>
            <a:endParaRPr lang="en-US" altLang="zh-CN"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Clr>
                <a:srgbClr val="4472C4">
                  <a:lumMod val="50000"/>
                </a:srgbClr>
              </a:buClr>
              <a:buFont typeface="Wingdings" panose="05000000000000000000" pitchFamily="2" charset="2"/>
              <a:buChar char="u"/>
            </a:pPr>
            <a:r>
              <a:rPr lang="zh-CN" altLang="en-US" sz="1600" b="1"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使用：</a:t>
            </a:r>
            <a:r>
              <a:rPr lang="zh-CN" altLang="en-US" sz="16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在数据工厂、数据服务、资产预览、数据下载等使用数据的地方，会基于前面配置的安全策略进行安全的管控</a:t>
            </a:r>
            <a:endParaRPr lang="en-US" altLang="zh-CN" sz="16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609202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p:spPr>
        <p:txBody>
          <a:bodyPr wrap="square" rtlCol="0">
            <a:spAutoFit/>
          </a:bodyPr>
          <a:lstStyle/>
          <a:p>
            <a:r>
              <a:rPr lang="zh-CN" altLang="en-US" dirty="0"/>
              <a:t>数据治理总体架构</a:t>
            </a:r>
          </a:p>
        </p:txBody>
      </p:sp>
      <p:sp>
        <p:nvSpPr>
          <p:cNvPr id="251" name="Text Box 10"/>
          <p:cNvSpPr txBox="1">
            <a:spLocks noChangeArrowheads="1"/>
          </p:cNvSpPr>
          <p:nvPr>
            <p:custDataLst>
              <p:tags r:id="rId1"/>
            </p:custDataLst>
          </p:nvPr>
        </p:nvSpPr>
        <p:spPr bwMode="auto">
          <a:xfrm>
            <a:off x="1723041" y="4976916"/>
            <a:ext cx="8684311" cy="279013"/>
          </a:xfrm>
          <a:prstGeom prst="rect">
            <a:avLst/>
          </a:prstGeom>
          <a:solidFill>
            <a:srgbClr val="00AFA1"/>
          </a:solidFill>
          <a:ln w="12700" algn="ctr">
            <a:noFill/>
            <a:miter lim="800000"/>
            <a:tailEnd type="none" w="sm" len="med"/>
          </a:ln>
        </p:spPr>
        <p:txBody>
          <a:bodyPr lIns="36000" tIns="36000" rIns="36000" bIns="36000" anchor="ctr" anchorCtr="1"/>
          <a:lstStyle>
            <a:lvl1pPr defTabSz="956945" eaLnBrk="0" hangingPunct="0">
              <a:defRPr sz="1000">
                <a:solidFill>
                  <a:schemeClr val="tx1"/>
                </a:solidFill>
                <a:latin typeface="Arial" panose="020B0604020202020204" pitchFamily="34" charset="0"/>
                <a:cs typeface="Arial" panose="020B0604020202020204" pitchFamily="34" charset="0"/>
              </a:defRPr>
            </a:lvl1pPr>
            <a:lvl2pPr marL="742950" indent="-285750" defTabSz="956945" eaLnBrk="0" hangingPunct="0">
              <a:defRPr sz="1000">
                <a:solidFill>
                  <a:schemeClr val="tx1"/>
                </a:solidFill>
                <a:latin typeface="Arial" panose="020B0604020202020204" pitchFamily="34" charset="0"/>
                <a:cs typeface="Arial" panose="020B0604020202020204" pitchFamily="34" charset="0"/>
              </a:defRPr>
            </a:lvl2pPr>
            <a:lvl3pPr marL="1143000" indent="-228600" defTabSz="956945" eaLnBrk="0" hangingPunct="0">
              <a:defRPr sz="1000">
                <a:solidFill>
                  <a:schemeClr val="tx1"/>
                </a:solidFill>
                <a:latin typeface="Arial" panose="020B0604020202020204" pitchFamily="34" charset="0"/>
                <a:cs typeface="Arial" panose="020B0604020202020204" pitchFamily="34" charset="0"/>
              </a:defRPr>
            </a:lvl3pPr>
            <a:lvl4pPr marL="1600200" indent="-228600" defTabSz="956945" eaLnBrk="0" hangingPunct="0">
              <a:defRPr sz="1000">
                <a:solidFill>
                  <a:schemeClr val="tx1"/>
                </a:solidFill>
                <a:latin typeface="Arial" panose="020B0604020202020204" pitchFamily="34" charset="0"/>
                <a:cs typeface="Arial" panose="020B0604020202020204" pitchFamily="34" charset="0"/>
              </a:defRPr>
            </a:lvl4pPr>
            <a:lvl5pPr marL="2057400" indent="-228600" defTabSz="956945" eaLnBrk="0" hangingPunct="0">
              <a:defRPr sz="1000">
                <a:solidFill>
                  <a:schemeClr val="tx1"/>
                </a:solidFill>
                <a:latin typeface="Arial" panose="020B0604020202020204" pitchFamily="34" charset="0"/>
                <a:cs typeface="Arial" panose="020B0604020202020204" pitchFamily="34" charset="0"/>
              </a:defRPr>
            </a:lvl5pPr>
            <a:lvl6pPr marL="2514600" indent="-228600" defTabSz="956945"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6pPr>
            <a:lvl7pPr marL="2971800" indent="-228600" defTabSz="956945"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7pPr>
            <a:lvl8pPr marL="3429000" indent="-228600" defTabSz="956945"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8pPr>
            <a:lvl9pPr marL="3886200" indent="-228600" defTabSz="956945"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9pPr>
          </a:lstStyle>
          <a:p>
            <a:pPr algn="ctr" eaLnBrk="1" fontAlgn="base" hangingPunct="1">
              <a:spcBef>
                <a:spcPct val="0"/>
              </a:spcBef>
              <a:spcAft>
                <a:spcPct val="0"/>
              </a:spcAft>
            </a:pPr>
            <a:r>
              <a:rPr lang="zh-CN" altLang="en-US" sz="1200" b="1" dirty="0">
                <a:solidFill>
                  <a:prstClr val="white"/>
                </a:solidFill>
                <a:latin typeface="微软雅黑" panose="020B0503020204020204" pitchFamily="34" charset="-122"/>
                <a:ea typeface="微软雅黑" panose="020B0503020204020204" pitchFamily="34" charset="-122"/>
                <a:cs typeface="Arial Unicode MS" panose="020B0604020202020204" pitchFamily="34" charset="-122"/>
                <a:sym typeface="宋体" panose="02010600030101010101" pitchFamily="2" charset="-122"/>
              </a:rPr>
              <a:t>数据管理机制</a:t>
            </a:r>
          </a:p>
        </p:txBody>
      </p:sp>
      <p:sp>
        <p:nvSpPr>
          <p:cNvPr id="252" name="Text Placeholder 5"/>
          <p:cNvSpPr txBox="1"/>
          <p:nvPr>
            <p:custDataLst>
              <p:tags r:id="rId2"/>
            </p:custDataLst>
          </p:nvPr>
        </p:nvSpPr>
        <p:spPr bwMode="auto">
          <a:xfrm>
            <a:off x="1723041" y="5257468"/>
            <a:ext cx="8686798" cy="1153123"/>
          </a:xfrm>
          <a:prstGeom prst="rect">
            <a:avLst/>
          </a:prstGeom>
          <a:solidFill>
            <a:srgbClr val="009EC8">
              <a:alpha val="29000"/>
            </a:srgbClr>
          </a:solidFill>
          <a:ln w="3175" algn="ctr">
            <a:noFill/>
            <a:miter lim="800000"/>
          </a:ln>
          <a:effectLst/>
        </p:spPr>
        <p:txBody>
          <a:bodyPr lIns="0" tIns="0" rIns="0" bIns="0" anchor="ctr"/>
          <a:lstStyle>
            <a:defPPr>
              <a:defRPr lang="en-US"/>
            </a:defPPr>
            <a:lvl1pPr algn="ctr" eaLnBrk="0" hangingPunct="0">
              <a:lnSpc>
                <a:spcPct val="150000"/>
              </a:lnSpc>
              <a:buClr>
                <a:srgbClr val="009999"/>
              </a:buClr>
              <a:tabLst>
                <a:tab pos="2172970" algn="l"/>
              </a:tabLst>
              <a:defRPr sz="1400">
                <a:solidFill>
                  <a:schemeClr val="tx2"/>
                </a:solidFill>
                <a:latin typeface="+mn-ea"/>
              </a:defRPr>
            </a:lvl1pPr>
          </a:lstStyle>
          <a:p>
            <a:pPr lvl="1" eaLnBrk="0" fontAlgn="base" hangingPunct="0">
              <a:spcBef>
                <a:spcPct val="0"/>
              </a:spcBef>
              <a:spcAft>
                <a:spcPct val="0"/>
              </a:spcAft>
            </a:pPr>
            <a:endParaRPr lang="nl-NL" sz="1050" dirty="0">
              <a:solidFill>
                <a:prstClr val="black"/>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3" name="Text Box 10"/>
          <p:cNvSpPr txBox="1">
            <a:spLocks noChangeArrowheads="1"/>
          </p:cNvSpPr>
          <p:nvPr>
            <p:custDataLst>
              <p:tags r:id="rId3"/>
            </p:custDataLst>
          </p:nvPr>
        </p:nvSpPr>
        <p:spPr bwMode="auto">
          <a:xfrm>
            <a:off x="1725439" y="1922413"/>
            <a:ext cx="8684400" cy="221982"/>
          </a:xfrm>
          <a:prstGeom prst="rect">
            <a:avLst/>
          </a:prstGeom>
          <a:solidFill>
            <a:srgbClr val="5B9BD5"/>
          </a:solidFill>
          <a:ln w="12700" algn="ctr">
            <a:noFill/>
            <a:miter lim="800000"/>
            <a:tailEnd type="none" w="sm" len="med"/>
          </a:ln>
        </p:spPr>
        <p:txBody>
          <a:bodyPr lIns="36000" tIns="36000" rIns="36000" bIns="36000" anchor="ctr" anchorCtr="1"/>
          <a:lstStyle>
            <a:lvl1pPr defTabSz="956945" eaLnBrk="0" hangingPunct="0">
              <a:defRPr sz="1000">
                <a:solidFill>
                  <a:schemeClr val="tx1"/>
                </a:solidFill>
                <a:latin typeface="Arial" panose="020B0604020202020204" pitchFamily="34" charset="0"/>
                <a:cs typeface="Arial" panose="020B0604020202020204" pitchFamily="34" charset="0"/>
              </a:defRPr>
            </a:lvl1pPr>
            <a:lvl2pPr marL="742950" indent="-285750" defTabSz="956945" eaLnBrk="0" hangingPunct="0">
              <a:defRPr sz="1000">
                <a:solidFill>
                  <a:schemeClr val="tx1"/>
                </a:solidFill>
                <a:latin typeface="Arial" panose="020B0604020202020204" pitchFamily="34" charset="0"/>
                <a:cs typeface="Arial" panose="020B0604020202020204" pitchFamily="34" charset="0"/>
              </a:defRPr>
            </a:lvl2pPr>
            <a:lvl3pPr marL="1143000" indent="-228600" defTabSz="956945" eaLnBrk="0" hangingPunct="0">
              <a:defRPr sz="1000">
                <a:solidFill>
                  <a:schemeClr val="tx1"/>
                </a:solidFill>
                <a:latin typeface="Arial" panose="020B0604020202020204" pitchFamily="34" charset="0"/>
                <a:cs typeface="Arial" panose="020B0604020202020204" pitchFamily="34" charset="0"/>
              </a:defRPr>
            </a:lvl3pPr>
            <a:lvl4pPr marL="1600200" indent="-228600" defTabSz="956945" eaLnBrk="0" hangingPunct="0">
              <a:defRPr sz="1000">
                <a:solidFill>
                  <a:schemeClr val="tx1"/>
                </a:solidFill>
                <a:latin typeface="Arial" panose="020B0604020202020204" pitchFamily="34" charset="0"/>
                <a:cs typeface="Arial" panose="020B0604020202020204" pitchFamily="34" charset="0"/>
              </a:defRPr>
            </a:lvl4pPr>
            <a:lvl5pPr marL="2057400" indent="-228600" defTabSz="956945" eaLnBrk="0" hangingPunct="0">
              <a:defRPr sz="1000">
                <a:solidFill>
                  <a:schemeClr val="tx1"/>
                </a:solidFill>
                <a:latin typeface="Arial" panose="020B0604020202020204" pitchFamily="34" charset="0"/>
                <a:cs typeface="Arial" panose="020B0604020202020204" pitchFamily="34" charset="0"/>
              </a:defRPr>
            </a:lvl5pPr>
            <a:lvl6pPr marL="2514600" indent="-228600" defTabSz="956945"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6pPr>
            <a:lvl7pPr marL="2971800" indent="-228600" defTabSz="956945"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7pPr>
            <a:lvl8pPr marL="3429000" indent="-228600" defTabSz="956945"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8pPr>
            <a:lvl9pPr marL="3886200" indent="-228600" defTabSz="956945"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9pPr>
          </a:lstStyle>
          <a:p>
            <a:pPr algn="ctr" eaLnBrk="1" fontAlgn="base" hangingPunct="1">
              <a:spcBef>
                <a:spcPct val="0"/>
              </a:spcBef>
              <a:spcAft>
                <a:spcPct val="0"/>
              </a:spcAft>
              <a:defRPr/>
            </a:pPr>
            <a:r>
              <a:rPr lang="zh-CN" altLang="en-US" sz="1200" b="1" kern="0" dirty="0">
                <a:solidFill>
                  <a:prstClr val="white"/>
                </a:solidFill>
                <a:latin typeface="微软雅黑" panose="020B0503020204020204" pitchFamily="34" charset="-122"/>
                <a:ea typeface="微软雅黑" panose="020B0503020204020204" pitchFamily="34" charset="-122"/>
                <a:cs typeface="Arial Unicode MS" panose="020B0604020202020204" pitchFamily="34" charset="-122"/>
                <a:sym typeface="宋体" panose="02010600030101010101" pitchFamily="2" charset="-122"/>
              </a:rPr>
              <a:t>数据管理</a:t>
            </a:r>
          </a:p>
        </p:txBody>
      </p:sp>
      <p:sp>
        <p:nvSpPr>
          <p:cNvPr id="254" name="Text Placeholder 5"/>
          <p:cNvSpPr txBox="1"/>
          <p:nvPr>
            <p:custDataLst>
              <p:tags r:id="rId4"/>
            </p:custDataLst>
          </p:nvPr>
        </p:nvSpPr>
        <p:spPr bwMode="auto">
          <a:xfrm>
            <a:off x="1723041" y="2140087"/>
            <a:ext cx="8686798" cy="2734738"/>
          </a:xfrm>
          <a:prstGeom prst="rect">
            <a:avLst/>
          </a:prstGeom>
          <a:solidFill>
            <a:srgbClr val="44546A">
              <a:lumMod val="20000"/>
              <a:lumOff val="80000"/>
            </a:srgbClr>
          </a:solidFill>
          <a:ln w="3175" algn="ctr">
            <a:solidFill>
              <a:sysClr val="window" lastClr="FFFFFF"/>
            </a:solidFill>
            <a:miter lim="800000"/>
          </a:ln>
          <a:effectLst/>
        </p:spPr>
        <p:txBody>
          <a:bodyPr lIns="0" tIns="0" rIns="0" bIns="0" anchor="ctr"/>
          <a:lstStyle>
            <a:defPPr>
              <a:defRPr lang="en-US"/>
            </a:defPPr>
            <a:lvl1pPr algn="ctr" eaLnBrk="0" hangingPunct="0">
              <a:lnSpc>
                <a:spcPct val="150000"/>
              </a:lnSpc>
              <a:buClr>
                <a:srgbClr val="009999"/>
              </a:buClr>
              <a:tabLst>
                <a:tab pos="2172970" algn="l"/>
              </a:tabLst>
              <a:defRPr sz="1400">
                <a:solidFill>
                  <a:schemeClr val="tx2"/>
                </a:solidFill>
                <a:latin typeface="+mn-ea"/>
              </a:defRPr>
            </a:lvl1pPr>
          </a:lstStyle>
          <a:p>
            <a:pPr marL="0" lvl="1" eaLnBrk="0" fontAlgn="base" hangingPunct="0">
              <a:spcBef>
                <a:spcPct val="0"/>
              </a:spcBef>
              <a:spcAft>
                <a:spcPct val="0"/>
              </a:spcAft>
              <a:defRPr/>
            </a:pPr>
            <a:endParaRPr lang="en-US" altLang="zh-CN" sz="1050" kern="0" dirty="0">
              <a:solidFill>
                <a:prstClr val="black"/>
              </a:solidFill>
              <a:latin typeface="微软雅黑" panose="020B0503020204020204" pitchFamily="34" charset="-122"/>
              <a:ea typeface="微软雅黑" panose="020B0503020204020204" pitchFamily="34" charset="-122"/>
              <a:sym typeface="宋体" panose="02010600030101010101" pitchFamily="2" charset="-122"/>
            </a:endParaRPr>
          </a:p>
          <a:p>
            <a:pPr marL="0" lvl="1" eaLnBrk="0" fontAlgn="base" hangingPunct="0">
              <a:spcBef>
                <a:spcPct val="0"/>
              </a:spcBef>
              <a:spcAft>
                <a:spcPct val="0"/>
              </a:spcAft>
              <a:defRPr/>
            </a:pPr>
            <a:endParaRPr lang="en-US" altLang="zh-CN" sz="1050" kern="0" dirty="0">
              <a:solidFill>
                <a:prstClr val="black"/>
              </a:solidFill>
              <a:latin typeface="微软雅黑" panose="020B0503020204020204" pitchFamily="34" charset="-122"/>
              <a:ea typeface="微软雅黑" panose="020B0503020204020204" pitchFamily="34" charset="-122"/>
              <a:sym typeface="宋体" panose="02010600030101010101" pitchFamily="2" charset="-122"/>
            </a:endParaRPr>
          </a:p>
          <a:p>
            <a:pPr marL="0" lvl="1" eaLnBrk="0" fontAlgn="base" hangingPunct="0">
              <a:spcBef>
                <a:spcPct val="0"/>
              </a:spcBef>
              <a:spcAft>
                <a:spcPct val="0"/>
              </a:spcAft>
              <a:defRPr/>
            </a:pPr>
            <a:endParaRPr lang="en-US" altLang="zh-CN" sz="1050" kern="0" dirty="0">
              <a:solidFill>
                <a:prstClr val="black"/>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5" name="Rectangle 47"/>
          <p:cNvSpPr>
            <a:spLocks noChangeArrowheads="1"/>
          </p:cNvSpPr>
          <p:nvPr>
            <p:custDataLst>
              <p:tags r:id="rId5"/>
            </p:custDataLst>
          </p:nvPr>
        </p:nvSpPr>
        <p:spPr bwMode="gray">
          <a:xfrm>
            <a:off x="7572660" y="5400760"/>
            <a:ext cx="2686272" cy="889633"/>
          </a:xfrm>
          <a:prstGeom prst="roundRect">
            <a:avLst>
              <a:gd name="adj" fmla="val 5732"/>
            </a:avLst>
          </a:prstGeom>
          <a:noFill/>
          <a:ln w="6350" cap="rnd" algn="ctr">
            <a:solidFill>
              <a:srgbClr val="009ECA"/>
            </a:solidFill>
            <a:miter lim="800000"/>
          </a:ln>
          <a:effectLst/>
        </p:spPr>
        <p:txBody>
          <a:bodyPr lIns="36000" tIns="0" rIns="36000" bIns="0"/>
          <a:lstStyle/>
          <a:p>
            <a:pPr algn="ctr" defTabSz="873125" eaLnBrk="0" hangingPunct="0">
              <a:buFont typeface="Wingdings" panose="05000000000000000000" pitchFamily="2" charset="2"/>
              <a:buNone/>
              <a:defRPr/>
            </a:pPr>
            <a:endParaRPr kumimoji="1" lang="zh-CN" altLang="en-US" sz="10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endParaRPr>
          </a:p>
        </p:txBody>
      </p:sp>
      <p:sp>
        <p:nvSpPr>
          <p:cNvPr id="256" name="Rectangle 4"/>
          <p:cNvSpPr>
            <a:spLocks noChangeArrowheads="1"/>
          </p:cNvSpPr>
          <p:nvPr>
            <p:custDataLst>
              <p:tags r:id="rId6"/>
            </p:custDataLst>
          </p:nvPr>
        </p:nvSpPr>
        <p:spPr bwMode="gray">
          <a:xfrm>
            <a:off x="7927102" y="5335522"/>
            <a:ext cx="1976269" cy="132571"/>
          </a:xfrm>
          <a:prstGeom prst="rect">
            <a:avLst/>
          </a:prstGeom>
          <a:solidFill>
            <a:srgbClr val="009EC8"/>
          </a:solidFill>
          <a:ln w="12700" cap="rnd" algn="ctr">
            <a:noFill/>
            <a:miter lim="800000"/>
          </a:ln>
          <a:effectLst/>
        </p:spPr>
        <p:txBody>
          <a:bodyPr lIns="72000" tIns="0" rIns="72000" bIns="0" anchor="ctr" anchorCtr="1"/>
          <a:lstStyle/>
          <a:p>
            <a:pPr algn="ctr">
              <a:lnSpc>
                <a:spcPct val="106000"/>
              </a:lnSpc>
              <a:buClr>
                <a:srgbClr val="000000"/>
              </a:buClr>
              <a:buSzPct val="80000"/>
              <a:defRPr/>
            </a:pPr>
            <a:r>
              <a:rPr lang="zh-CN" altLang="en-US" sz="11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技术</a:t>
            </a:r>
            <a:r>
              <a:rPr lang="zh-CN" altLang="en-US" sz="1050"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支撑</a:t>
            </a:r>
          </a:p>
        </p:txBody>
      </p:sp>
      <p:grpSp>
        <p:nvGrpSpPr>
          <p:cNvPr id="257" name="组合 256"/>
          <p:cNvGrpSpPr/>
          <p:nvPr/>
        </p:nvGrpSpPr>
        <p:grpSpPr>
          <a:xfrm>
            <a:off x="7609161" y="5523336"/>
            <a:ext cx="2612897" cy="722144"/>
            <a:chOff x="6942726" y="5141474"/>
            <a:chExt cx="3729318" cy="847449"/>
          </a:xfrm>
          <a:solidFill>
            <a:srgbClr val="FFC000">
              <a:lumMod val="40000"/>
              <a:lumOff val="60000"/>
            </a:srgbClr>
          </a:solidFill>
        </p:grpSpPr>
        <p:sp>
          <p:nvSpPr>
            <p:cNvPr id="258" name="Rectangle 4"/>
            <p:cNvSpPr>
              <a:spLocks noChangeArrowheads="1"/>
            </p:cNvSpPr>
            <p:nvPr>
              <p:custDataLst>
                <p:tags r:id="rId97"/>
              </p:custDataLst>
            </p:nvPr>
          </p:nvSpPr>
          <p:spPr bwMode="gray">
            <a:xfrm>
              <a:off x="6942728" y="5141474"/>
              <a:ext cx="1830609" cy="241200"/>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数据标准管理工具</a:t>
              </a:r>
            </a:p>
          </p:txBody>
        </p:sp>
        <p:sp>
          <p:nvSpPr>
            <p:cNvPr id="259" name="Rectangle 4"/>
            <p:cNvSpPr>
              <a:spLocks noChangeArrowheads="1"/>
            </p:cNvSpPr>
            <p:nvPr>
              <p:custDataLst>
                <p:tags r:id="rId98"/>
              </p:custDataLst>
            </p:nvPr>
          </p:nvSpPr>
          <p:spPr bwMode="gray">
            <a:xfrm>
              <a:off x="8841435" y="5141474"/>
              <a:ext cx="1830609" cy="241200"/>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数据质量管理</a:t>
              </a:r>
            </a:p>
          </p:txBody>
        </p:sp>
        <p:sp>
          <p:nvSpPr>
            <p:cNvPr id="260" name="Rectangle 4"/>
            <p:cNvSpPr>
              <a:spLocks noChangeArrowheads="1"/>
            </p:cNvSpPr>
            <p:nvPr>
              <p:custDataLst>
                <p:tags r:id="rId99"/>
              </p:custDataLst>
            </p:nvPr>
          </p:nvSpPr>
          <p:spPr bwMode="gray">
            <a:xfrm>
              <a:off x="6942727" y="5444598"/>
              <a:ext cx="3729314" cy="241200"/>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元数据管理工具</a:t>
              </a:r>
            </a:p>
          </p:txBody>
        </p:sp>
        <p:sp>
          <p:nvSpPr>
            <p:cNvPr id="261" name="Rectangle 4"/>
            <p:cNvSpPr>
              <a:spLocks noChangeArrowheads="1"/>
            </p:cNvSpPr>
            <p:nvPr>
              <p:custDataLst>
                <p:tags r:id="rId100"/>
              </p:custDataLst>
            </p:nvPr>
          </p:nvSpPr>
          <p:spPr bwMode="gray">
            <a:xfrm>
              <a:off x="6942726" y="5747723"/>
              <a:ext cx="1830609" cy="241200"/>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数据安全工具</a:t>
              </a:r>
            </a:p>
          </p:txBody>
        </p:sp>
        <p:sp>
          <p:nvSpPr>
            <p:cNvPr id="262" name="Rectangle 4"/>
            <p:cNvSpPr>
              <a:spLocks noChangeArrowheads="1"/>
            </p:cNvSpPr>
            <p:nvPr>
              <p:custDataLst>
                <p:tags r:id="rId101"/>
              </p:custDataLst>
            </p:nvPr>
          </p:nvSpPr>
          <p:spPr bwMode="gray">
            <a:xfrm>
              <a:off x="8841432" y="5747723"/>
              <a:ext cx="1830609" cy="241200"/>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主数据管理</a:t>
              </a:r>
            </a:p>
          </p:txBody>
        </p:sp>
      </p:grpSp>
      <p:grpSp>
        <p:nvGrpSpPr>
          <p:cNvPr id="263" name="组合 262"/>
          <p:cNvGrpSpPr/>
          <p:nvPr/>
        </p:nvGrpSpPr>
        <p:grpSpPr>
          <a:xfrm>
            <a:off x="1874385" y="5340328"/>
            <a:ext cx="1804084" cy="951968"/>
            <a:chOff x="1307042" y="5682423"/>
            <a:chExt cx="1804084" cy="951968"/>
          </a:xfrm>
        </p:grpSpPr>
        <p:sp>
          <p:nvSpPr>
            <p:cNvPr id="264" name="Rectangle 47"/>
            <p:cNvSpPr>
              <a:spLocks noChangeArrowheads="1"/>
            </p:cNvSpPr>
            <p:nvPr>
              <p:custDataLst>
                <p:tags r:id="rId92"/>
              </p:custDataLst>
            </p:nvPr>
          </p:nvSpPr>
          <p:spPr bwMode="gray">
            <a:xfrm>
              <a:off x="1307042" y="5746645"/>
              <a:ext cx="1804084" cy="887746"/>
            </a:xfrm>
            <a:prstGeom prst="roundRect">
              <a:avLst>
                <a:gd name="adj" fmla="val 5732"/>
              </a:avLst>
            </a:prstGeom>
            <a:noFill/>
            <a:ln w="6350" cap="rnd" algn="ctr">
              <a:solidFill>
                <a:srgbClr val="009ECA"/>
              </a:solidFill>
              <a:miter lim="800000"/>
            </a:ln>
            <a:effectLst/>
          </p:spPr>
          <p:txBody>
            <a:bodyPr lIns="36000" tIns="0" rIns="36000" bIns="0"/>
            <a:lstStyle/>
            <a:p>
              <a:pPr algn="ctr" defTabSz="873125" eaLnBrk="0" hangingPunct="0">
                <a:buFont typeface="Wingdings" panose="05000000000000000000" pitchFamily="2" charset="2"/>
                <a:buNone/>
                <a:defRPr/>
              </a:pPr>
              <a:endParaRPr kumimoji="1" lang="zh-CN" altLang="en-US" sz="10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endParaRPr>
            </a:p>
          </p:txBody>
        </p:sp>
        <p:sp>
          <p:nvSpPr>
            <p:cNvPr id="265" name="Rectangle 4"/>
            <p:cNvSpPr>
              <a:spLocks noChangeArrowheads="1"/>
            </p:cNvSpPr>
            <p:nvPr>
              <p:custDataLst>
                <p:tags r:id="rId93"/>
              </p:custDataLst>
            </p:nvPr>
          </p:nvSpPr>
          <p:spPr bwMode="gray">
            <a:xfrm>
              <a:off x="1561994" y="5682423"/>
              <a:ext cx="1337701" cy="156195"/>
            </a:xfrm>
            <a:prstGeom prst="rect">
              <a:avLst/>
            </a:prstGeom>
            <a:solidFill>
              <a:srgbClr val="009EC8"/>
            </a:solidFill>
            <a:ln w="12700" cap="rnd" algn="ctr">
              <a:noFill/>
              <a:miter lim="800000"/>
            </a:ln>
            <a:effectLst/>
          </p:spPr>
          <p:txBody>
            <a:bodyPr lIns="72000" tIns="0" rIns="72000" bIns="0" anchor="ctr" anchorCtr="1"/>
            <a:lstStyle/>
            <a:p>
              <a:pPr algn="ctr">
                <a:lnSpc>
                  <a:spcPct val="106000"/>
                </a:lnSpc>
                <a:buClr>
                  <a:srgbClr val="000000"/>
                </a:buClr>
                <a:buSzPct val="80000"/>
                <a:defRPr/>
              </a:pPr>
              <a:r>
                <a:rPr lang="zh-CN" altLang="en-US" sz="11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组织</a:t>
              </a:r>
              <a:r>
                <a:rPr lang="zh-CN" altLang="en-US" sz="1050"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与职责</a:t>
              </a:r>
            </a:p>
          </p:txBody>
        </p:sp>
        <p:sp>
          <p:nvSpPr>
            <p:cNvPr id="266" name="Rectangle 4"/>
            <p:cNvSpPr>
              <a:spLocks noChangeArrowheads="1"/>
            </p:cNvSpPr>
            <p:nvPr>
              <p:custDataLst>
                <p:tags r:id="rId94"/>
              </p:custDataLst>
            </p:nvPr>
          </p:nvSpPr>
          <p:spPr bwMode="gray">
            <a:xfrm>
              <a:off x="1364284" y="5868173"/>
              <a:ext cx="1700865" cy="205536"/>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数据管理组织</a:t>
              </a:r>
            </a:p>
          </p:txBody>
        </p:sp>
        <p:sp>
          <p:nvSpPr>
            <p:cNvPr id="267" name="Rectangle 4"/>
            <p:cNvSpPr>
              <a:spLocks noChangeArrowheads="1"/>
            </p:cNvSpPr>
            <p:nvPr>
              <p:custDataLst>
                <p:tags r:id="rId95"/>
              </p:custDataLst>
            </p:nvPr>
          </p:nvSpPr>
          <p:spPr bwMode="gray">
            <a:xfrm>
              <a:off x="1374896" y="6126038"/>
              <a:ext cx="1700865" cy="205536"/>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数据管理职责</a:t>
              </a:r>
            </a:p>
          </p:txBody>
        </p:sp>
        <p:sp>
          <p:nvSpPr>
            <p:cNvPr id="268" name="Rectangle 4"/>
            <p:cNvSpPr>
              <a:spLocks noChangeArrowheads="1"/>
            </p:cNvSpPr>
            <p:nvPr>
              <p:custDataLst>
                <p:tags r:id="rId96"/>
              </p:custDataLst>
            </p:nvPr>
          </p:nvSpPr>
          <p:spPr bwMode="gray">
            <a:xfrm>
              <a:off x="1372891" y="6376092"/>
              <a:ext cx="1700865" cy="205536"/>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数据治理价值推广</a:t>
              </a:r>
            </a:p>
          </p:txBody>
        </p:sp>
      </p:grpSp>
      <p:sp>
        <p:nvSpPr>
          <p:cNvPr id="269" name="Rectangle 47"/>
          <p:cNvSpPr>
            <a:spLocks noChangeArrowheads="1"/>
          </p:cNvSpPr>
          <p:nvPr>
            <p:custDataLst>
              <p:tags r:id="rId7"/>
            </p:custDataLst>
          </p:nvPr>
        </p:nvSpPr>
        <p:spPr bwMode="gray">
          <a:xfrm>
            <a:off x="3779059" y="5410784"/>
            <a:ext cx="1804084" cy="887746"/>
          </a:xfrm>
          <a:prstGeom prst="roundRect">
            <a:avLst>
              <a:gd name="adj" fmla="val 5732"/>
            </a:avLst>
          </a:prstGeom>
          <a:noFill/>
          <a:ln w="6350" cap="rnd" algn="ctr">
            <a:solidFill>
              <a:srgbClr val="009ECA"/>
            </a:solidFill>
            <a:miter lim="800000"/>
          </a:ln>
          <a:effectLst/>
        </p:spPr>
        <p:txBody>
          <a:bodyPr lIns="36000" tIns="0" rIns="36000" bIns="0"/>
          <a:lstStyle/>
          <a:p>
            <a:pPr algn="ctr" defTabSz="873125" eaLnBrk="0" hangingPunct="0">
              <a:buFont typeface="Wingdings" panose="05000000000000000000" pitchFamily="2" charset="2"/>
              <a:buNone/>
              <a:defRPr/>
            </a:pPr>
            <a:endParaRPr kumimoji="1" lang="zh-CN" altLang="en-US" sz="10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endParaRPr>
          </a:p>
        </p:txBody>
      </p:sp>
      <p:sp>
        <p:nvSpPr>
          <p:cNvPr id="270" name="Rectangle 4"/>
          <p:cNvSpPr>
            <a:spLocks noChangeArrowheads="1"/>
          </p:cNvSpPr>
          <p:nvPr>
            <p:custDataLst>
              <p:tags r:id="rId8"/>
            </p:custDataLst>
          </p:nvPr>
        </p:nvSpPr>
        <p:spPr bwMode="gray">
          <a:xfrm>
            <a:off x="3994971" y="5346563"/>
            <a:ext cx="1337701" cy="140004"/>
          </a:xfrm>
          <a:prstGeom prst="rect">
            <a:avLst/>
          </a:prstGeom>
          <a:solidFill>
            <a:srgbClr val="009EC8"/>
          </a:solidFill>
          <a:ln w="12700" cap="rnd" algn="ctr">
            <a:noFill/>
            <a:miter lim="800000"/>
          </a:ln>
          <a:effectLst/>
        </p:spPr>
        <p:txBody>
          <a:bodyPr lIns="72000" tIns="0" rIns="72000" bIns="0" anchor="ctr" anchorCtr="1"/>
          <a:lstStyle/>
          <a:p>
            <a:pPr algn="ctr">
              <a:lnSpc>
                <a:spcPct val="106000"/>
              </a:lnSpc>
              <a:buClr>
                <a:srgbClr val="000000"/>
              </a:buClr>
              <a:buSzPct val="80000"/>
              <a:defRPr/>
            </a:pPr>
            <a:r>
              <a:rPr lang="zh-CN" altLang="en-US" sz="11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政策</a:t>
            </a:r>
            <a:r>
              <a:rPr lang="zh-CN" altLang="en-US" sz="1050"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与制度</a:t>
            </a:r>
          </a:p>
        </p:txBody>
      </p:sp>
      <p:sp>
        <p:nvSpPr>
          <p:cNvPr id="271" name="Rectangle 4"/>
          <p:cNvSpPr>
            <a:spLocks noChangeArrowheads="1"/>
          </p:cNvSpPr>
          <p:nvPr>
            <p:custDataLst>
              <p:tags r:id="rId9"/>
            </p:custDataLst>
          </p:nvPr>
        </p:nvSpPr>
        <p:spPr bwMode="gray">
          <a:xfrm>
            <a:off x="3836301" y="5532313"/>
            <a:ext cx="1700865" cy="205536"/>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数据管理制度框架</a:t>
            </a:r>
          </a:p>
        </p:txBody>
      </p:sp>
      <p:sp>
        <p:nvSpPr>
          <p:cNvPr id="272" name="Rectangle 4"/>
          <p:cNvSpPr>
            <a:spLocks noChangeArrowheads="1"/>
          </p:cNvSpPr>
          <p:nvPr>
            <p:custDataLst>
              <p:tags r:id="rId10"/>
            </p:custDataLst>
          </p:nvPr>
        </p:nvSpPr>
        <p:spPr bwMode="gray">
          <a:xfrm>
            <a:off x="3836301" y="5783593"/>
            <a:ext cx="1700865" cy="205536"/>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数据管理制度文档制定</a:t>
            </a:r>
          </a:p>
        </p:txBody>
      </p:sp>
      <p:sp>
        <p:nvSpPr>
          <p:cNvPr id="273" name="Rectangle 4"/>
          <p:cNvSpPr>
            <a:spLocks noChangeArrowheads="1"/>
          </p:cNvSpPr>
          <p:nvPr>
            <p:custDataLst>
              <p:tags r:id="rId11"/>
            </p:custDataLst>
          </p:nvPr>
        </p:nvSpPr>
        <p:spPr bwMode="gray">
          <a:xfrm>
            <a:off x="3832639" y="6034874"/>
            <a:ext cx="1700865" cy="205536"/>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数据管理绩效与考核</a:t>
            </a:r>
          </a:p>
        </p:txBody>
      </p:sp>
      <p:sp>
        <p:nvSpPr>
          <p:cNvPr id="274" name="Rectangle 47"/>
          <p:cNvSpPr>
            <a:spLocks noChangeArrowheads="1"/>
          </p:cNvSpPr>
          <p:nvPr>
            <p:custDataLst>
              <p:tags r:id="rId12"/>
            </p:custDataLst>
          </p:nvPr>
        </p:nvSpPr>
        <p:spPr bwMode="gray">
          <a:xfrm>
            <a:off x="5667634" y="5401405"/>
            <a:ext cx="1804084" cy="888586"/>
          </a:xfrm>
          <a:prstGeom prst="roundRect">
            <a:avLst>
              <a:gd name="adj" fmla="val 5732"/>
            </a:avLst>
          </a:prstGeom>
          <a:noFill/>
          <a:ln w="6350" cap="rnd" algn="ctr">
            <a:solidFill>
              <a:srgbClr val="009ECA"/>
            </a:solidFill>
            <a:miter lim="800000"/>
          </a:ln>
          <a:effectLst/>
        </p:spPr>
        <p:txBody>
          <a:bodyPr lIns="36000" tIns="0" rIns="36000" bIns="0"/>
          <a:lstStyle/>
          <a:p>
            <a:pPr algn="ctr" defTabSz="873125" eaLnBrk="0" hangingPunct="0">
              <a:buFont typeface="Wingdings" panose="05000000000000000000" pitchFamily="2" charset="2"/>
              <a:buNone/>
              <a:defRPr/>
            </a:pPr>
            <a:endParaRPr kumimoji="1" lang="zh-CN" altLang="en-US" sz="10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endParaRPr>
          </a:p>
        </p:txBody>
      </p:sp>
      <p:sp>
        <p:nvSpPr>
          <p:cNvPr id="275" name="Rectangle 4"/>
          <p:cNvSpPr>
            <a:spLocks noChangeArrowheads="1"/>
          </p:cNvSpPr>
          <p:nvPr>
            <p:custDataLst>
              <p:tags r:id="rId13"/>
            </p:custDataLst>
          </p:nvPr>
        </p:nvSpPr>
        <p:spPr bwMode="gray">
          <a:xfrm>
            <a:off x="5996173" y="5337183"/>
            <a:ext cx="1147008" cy="132571"/>
          </a:xfrm>
          <a:prstGeom prst="rect">
            <a:avLst/>
          </a:prstGeom>
          <a:solidFill>
            <a:srgbClr val="009EC8"/>
          </a:solidFill>
          <a:ln w="12700" cap="rnd" algn="ctr">
            <a:noFill/>
            <a:miter lim="800000"/>
          </a:ln>
          <a:effectLst/>
        </p:spPr>
        <p:txBody>
          <a:bodyPr lIns="72000" tIns="0" rIns="72000" bIns="0" anchor="ctr" anchorCtr="1"/>
          <a:lstStyle/>
          <a:p>
            <a:pPr algn="ctr">
              <a:lnSpc>
                <a:spcPct val="106000"/>
              </a:lnSpc>
              <a:buClr>
                <a:srgbClr val="000000"/>
              </a:buClr>
              <a:buSzPct val="80000"/>
              <a:defRPr/>
            </a:pPr>
            <a:r>
              <a:rPr lang="zh-CN" altLang="en-US" sz="1050"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管理</a:t>
            </a:r>
            <a:r>
              <a:rPr lang="zh-CN" altLang="en-US" sz="11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流程</a:t>
            </a:r>
          </a:p>
        </p:txBody>
      </p:sp>
      <p:sp>
        <p:nvSpPr>
          <p:cNvPr id="276" name="Rectangle 4"/>
          <p:cNvSpPr>
            <a:spLocks noChangeArrowheads="1"/>
          </p:cNvSpPr>
          <p:nvPr>
            <p:custDataLst>
              <p:tags r:id="rId14"/>
            </p:custDataLst>
          </p:nvPr>
        </p:nvSpPr>
        <p:spPr bwMode="gray">
          <a:xfrm>
            <a:off x="5724876" y="5522933"/>
            <a:ext cx="1700865" cy="205536"/>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数据管理流程制定</a:t>
            </a:r>
          </a:p>
        </p:txBody>
      </p:sp>
      <p:sp>
        <p:nvSpPr>
          <p:cNvPr id="277" name="Rectangle 4"/>
          <p:cNvSpPr>
            <a:spLocks noChangeArrowheads="1"/>
          </p:cNvSpPr>
          <p:nvPr>
            <p:custDataLst>
              <p:tags r:id="rId15"/>
            </p:custDataLst>
          </p:nvPr>
        </p:nvSpPr>
        <p:spPr bwMode="gray">
          <a:xfrm>
            <a:off x="5722127" y="5774652"/>
            <a:ext cx="1700865" cy="205536"/>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数据管理流程执行</a:t>
            </a:r>
          </a:p>
        </p:txBody>
      </p:sp>
      <p:sp>
        <p:nvSpPr>
          <p:cNvPr id="278" name="Rectangle 4"/>
          <p:cNvSpPr>
            <a:spLocks noChangeArrowheads="1"/>
          </p:cNvSpPr>
          <p:nvPr>
            <p:custDataLst>
              <p:tags r:id="rId16"/>
            </p:custDataLst>
          </p:nvPr>
        </p:nvSpPr>
        <p:spPr bwMode="gray">
          <a:xfrm>
            <a:off x="5722127" y="6025933"/>
            <a:ext cx="1700865" cy="205536"/>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数据管理流程优化重检</a:t>
            </a:r>
          </a:p>
        </p:txBody>
      </p:sp>
      <p:grpSp>
        <p:nvGrpSpPr>
          <p:cNvPr id="279" name="组合 278"/>
          <p:cNvGrpSpPr/>
          <p:nvPr/>
        </p:nvGrpSpPr>
        <p:grpSpPr>
          <a:xfrm>
            <a:off x="8955306" y="2196725"/>
            <a:ext cx="1303655" cy="1524845"/>
            <a:chOff x="8294408" y="2620506"/>
            <a:chExt cx="1397185" cy="1623138"/>
          </a:xfrm>
        </p:grpSpPr>
        <p:sp>
          <p:nvSpPr>
            <p:cNvPr id="280" name="Rectangle 47"/>
            <p:cNvSpPr>
              <a:spLocks noChangeArrowheads="1"/>
            </p:cNvSpPr>
            <p:nvPr>
              <p:custDataLst>
                <p:tags r:id="rId86"/>
              </p:custDataLst>
            </p:nvPr>
          </p:nvSpPr>
          <p:spPr bwMode="gray">
            <a:xfrm>
              <a:off x="8294408" y="2718885"/>
              <a:ext cx="1397185" cy="1524759"/>
            </a:xfrm>
            <a:prstGeom prst="roundRect">
              <a:avLst>
                <a:gd name="adj" fmla="val 5732"/>
              </a:avLst>
            </a:prstGeom>
            <a:noFill/>
            <a:ln w="6350" cap="rnd" algn="ctr">
              <a:solidFill>
                <a:srgbClr val="FFFFFF">
                  <a:lumMod val="65000"/>
                </a:srgbClr>
              </a:solidFill>
              <a:miter lim="800000"/>
            </a:ln>
            <a:effectLst/>
          </p:spPr>
          <p:txBody>
            <a:bodyPr lIns="36000" tIns="0" rIns="36000" bIns="0"/>
            <a:lstStyle/>
            <a:p>
              <a:pPr algn="ctr" defTabSz="873125" eaLnBrk="0" hangingPunct="0">
                <a:buFont typeface="Wingdings" panose="05000000000000000000" pitchFamily="2" charset="2"/>
                <a:buNone/>
                <a:defRPr/>
              </a:pPr>
              <a:endParaRPr kumimoji="1" lang="zh-CN" altLang="en-US" sz="10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endParaRPr>
            </a:p>
          </p:txBody>
        </p:sp>
        <p:sp>
          <p:nvSpPr>
            <p:cNvPr id="281" name="Rectangle 4"/>
            <p:cNvSpPr>
              <a:spLocks noChangeArrowheads="1"/>
            </p:cNvSpPr>
            <p:nvPr>
              <p:custDataLst>
                <p:tags r:id="rId87"/>
              </p:custDataLst>
            </p:nvPr>
          </p:nvSpPr>
          <p:spPr bwMode="gray">
            <a:xfrm>
              <a:off x="8374568" y="2620506"/>
              <a:ext cx="1166639" cy="154383"/>
            </a:xfrm>
            <a:prstGeom prst="rect">
              <a:avLst/>
            </a:prstGeom>
            <a:solidFill>
              <a:srgbClr val="D6DCE5"/>
            </a:solidFill>
            <a:ln w="12700" cap="rnd" algn="ctr">
              <a:noFill/>
              <a:miter lim="800000"/>
            </a:ln>
            <a:effectLst/>
          </p:spPr>
          <p:txBody>
            <a:bodyPr lIns="72000" tIns="0" rIns="72000" bIns="0" anchor="ctr" anchorCtr="1"/>
            <a:lstStyle/>
            <a:p>
              <a:pPr algn="ctr">
                <a:lnSpc>
                  <a:spcPct val="106000"/>
                </a:lnSpc>
                <a:buClr>
                  <a:srgbClr val="000000"/>
                </a:buClr>
                <a:buSzPct val="80000"/>
                <a:defRPr/>
              </a:pPr>
              <a:r>
                <a:rPr lang="zh-CN" altLang="en-US" sz="11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数据资产</a:t>
              </a:r>
            </a:p>
          </p:txBody>
        </p:sp>
        <p:sp>
          <p:nvSpPr>
            <p:cNvPr id="282" name="Rectangle 4"/>
            <p:cNvSpPr>
              <a:spLocks noChangeArrowheads="1"/>
            </p:cNvSpPr>
            <p:nvPr>
              <p:custDataLst>
                <p:tags r:id="rId88"/>
              </p:custDataLst>
            </p:nvPr>
          </p:nvSpPr>
          <p:spPr bwMode="gray">
            <a:xfrm>
              <a:off x="8368491" y="2863125"/>
              <a:ext cx="1282088" cy="286136"/>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指标管理</a:t>
              </a:r>
            </a:p>
          </p:txBody>
        </p:sp>
        <p:sp>
          <p:nvSpPr>
            <p:cNvPr id="283" name="Rectangle 4"/>
            <p:cNvSpPr>
              <a:spLocks noChangeArrowheads="1"/>
            </p:cNvSpPr>
            <p:nvPr>
              <p:custDataLst>
                <p:tags r:id="rId89"/>
              </p:custDataLst>
            </p:nvPr>
          </p:nvSpPr>
          <p:spPr bwMode="gray">
            <a:xfrm>
              <a:off x="8368491" y="3207601"/>
              <a:ext cx="1282088" cy="286136"/>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维度管理</a:t>
              </a:r>
            </a:p>
          </p:txBody>
        </p:sp>
        <p:sp>
          <p:nvSpPr>
            <p:cNvPr id="284" name="Rectangle 4"/>
            <p:cNvSpPr>
              <a:spLocks noChangeArrowheads="1"/>
            </p:cNvSpPr>
            <p:nvPr>
              <p:custDataLst>
                <p:tags r:id="rId90"/>
              </p:custDataLst>
            </p:nvPr>
          </p:nvSpPr>
          <p:spPr bwMode="gray">
            <a:xfrm>
              <a:off x="8368491" y="3552076"/>
              <a:ext cx="1282088" cy="286136"/>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数据地图</a:t>
              </a:r>
            </a:p>
          </p:txBody>
        </p:sp>
        <p:sp>
          <p:nvSpPr>
            <p:cNvPr id="285" name="Rectangle 4"/>
            <p:cNvSpPr>
              <a:spLocks noChangeArrowheads="1"/>
            </p:cNvSpPr>
            <p:nvPr>
              <p:custDataLst>
                <p:tags r:id="rId91"/>
              </p:custDataLst>
            </p:nvPr>
          </p:nvSpPr>
          <p:spPr bwMode="gray">
            <a:xfrm>
              <a:off x="8368491" y="3896553"/>
              <a:ext cx="1282088" cy="286136"/>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指标应用</a:t>
              </a:r>
            </a:p>
          </p:txBody>
        </p:sp>
      </p:grpSp>
      <p:grpSp>
        <p:nvGrpSpPr>
          <p:cNvPr id="286" name="组合 285"/>
          <p:cNvGrpSpPr/>
          <p:nvPr/>
        </p:nvGrpSpPr>
        <p:grpSpPr>
          <a:xfrm>
            <a:off x="4763036" y="2196725"/>
            <a:ext cx="1313180" cy="1525905"/>
            <a:chOff x="3456" y="3769"/>
            <a:chExt cx="2068" cy="2403"/>
          </a:xfrm>
        </p:grpSpPr>
        <p:sp>
          <p:nvSpPr>
            <p:cNvPr id="287" name="Rectangle 47"/>
            <p:cNvSpPr>
              <a:spLocks noChangeArrowheads="1"/>
            </p:cNvSpPr>
            <p:nvPr>
              <p:custDataLst>
                <p:tags r:id="rId80"/>
              </p:custDataLst>
            </p:nvPr>
          </p:nvSpPr>
          <p:spPr bwMode="gray">
            <a:xfrm>
              <a:off x="3456" y="3898"/>
              <a:ext cx="2067" cy="2275"/>
            </a:xfrm>
            <a:prstGeom prst="roundRect">
              <a:avLst>
                <a:gd name="adj" fmla="val 5732"/>
              </a:avLst>
            </a:prstGeom>
            <a:noFill/>
            <a:ln w="6350" cap="rnd" algn="ctr">
              <a:solidFill>
                <a:srgbClr val="FFFFFF">
                  <a:lumMod val="65000"/>
                </a:srgbClr>
              </a:solidFill>
              <a:miter lim="800000"/>
            </a:ln>
            <a:effectLst/>
          </p:spPr>
          <p:txBody>
            <a:bodyPr lIns="36000" tIns="0" rIns="36000" bIns="0"/>
            <a:lstStyle/>
            <a:p>
              <a:pPr algn="ctr" defTabSz="873125" eaLnBrk="0" hangingPunct="0">
                <a:buFont typeface="Wingdings" panose="05000000000000000000" pitchFamily="2" charset="2"/>
                <a:buNone/>
                <a:defRPr/>
              </a:pPr>
              <a:endParaRPr kumimoji="1" lang="zh-CN" altLang="en-US" sz="10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endParaRPr>
            </a:p>
          </p:txBody>
        </p:sp>
        <p:sp>
          <p:nvSpPr>
            <p:cNvPr id="288" name="Rectangle 4"/>
            <p:cNvSpPr>
              <a:spLocks noChangeArrowheads="1"/>
            </p:cNvSpPr>
            <p:nvPr>
              <p:custDataLst>
                <p:tags r:id="rId81"/>
              </p:custDataLst>
            </p:nvPr>
          </p:nvSpPr>
          <p:spPr bwMode="gray">
            <a:xfrm>
              <a:off x="3567" y="3769"/>
              <a:ext cx="1731" cy="228"/>
            </a:xfrm>
            <a:prstGeom prst="rect">
              <a:avLst/>
            </a:prstGeom>
            <a:solidFill>
              <a:srgbClr val="D6DCE5"/>
            </a:solidFill>
            <a:ln w="12700" cap="rnd" algn="ctr">
              <a:noFill/>
              <a:miter lim="800000"/>
            </a:ln>
            <a:effectLst/>
          </p:spPr>
          <p:txBody>
            <a:bodyPr lIns="72000" tIns="0" rIns="72000" bIns="0" anchor="ctr" anchorCtr="1"/>
            <a:lstStyle/>
            <a:p>
              <a:pPr algn="ctr">
                <a:lnSpc>
                  <a:spcPct val="106000"/>
                </a:lnSpc>
                <a:buClr>
                  <a:srgbClr val="000000"/>
                </a:buClr>
                <a:buSzPct val="80000"/>
                <a:defRPr/>
              </a:pPr>
              <a:r>
                <a:rPr lang="zh-CN" altLang="en-US" sz="11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数据模型管理</a:t>
              </a:r>
            </a:p>
          </p:txBody>
        </p:sp>
        <p:sp>
          <p:nvSpPr>
            <p:cNvPr id="289" name="Rectangle 4"/>
            <p:cNvSpPr>
              <a:spLocks noChangeArrowheads="1"/>
            </p:cNvSpPr>
            <p:nvPr>
              <p:custDataLst>
                <p:tags r:id="rId82"/>
              </p:custDataLst>
            </p:nvPr>
          </p:nvSpPr>
          <p:spPr bwMode="gray">
            <a:xfrm>
              <a:off x="3558" y="4128"/>
              <a:ext cx="1903" cy="416"/>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企业数据模型体系</a:t>
              </a:r>
            </a:p>
          </p:txBody>
        </p:sp>
        <p:sp>
          <p:nvSpPr>
            <p:cNvPr id="290" name="Rectangle 4"/>
            <p:cNvSpPr>
              <a:spLocks noChangeArrowheads="1"/>
            </p:cNvSpPr>
            <p:nvPr>
              <p:custDataLst>
                <p:tags r:id="rId83"/>
              </p:custDataLst>
            </p:nvPr>
          </p:nvSpPr>
          <p:spPr bwMode="gray">
            <a:xfrm>
              <a:off x="3558" y="4644"/>
              <a:ext cx="1903" cy="416"/>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企业数据模型规范</a:t>
              </a:r>
            </a:p>
          </p:txBody>
        </p:sp>
        <p:sp>
          <p:nvSpPr>
            <p:cNvPr id="291" name="Rectangle 4"/>
            <p:cNvSpPr>
              <a:spLocks noChangeArrowheads="1"/>
            </p:cNvSpPr>
            <p:nvPr>
              <p:custDataLst>
                <p:tags r:id="rId84"/>
              </p:custDataLst>
            </p:nvPr>
          </p:nvSpPr>
          <p:spPr bwMode="gray">
            <a:xfrm>
              <a:off x="3558" y="5157"/>
              <a:ext cx="1903" cy="416"/>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企业数据模型制定</a:t>
              </a:r>
            </a:p>
          </p:txBody>
        </p:sp>
        <p:sp>
          <p:nvSpPr>
            <p:cNvPr id="292" name="Rectangle 4"/>
            <p:cNvSpPr>
              <a:spLocks noChangeArrowheads="1"/>
            </p:cNvSpPr>
            <p:nvPr>
              <p:custDataLst>
                <p:tags r:id="rId85"/>
              </p:custDataLst>
            </p:nvPr>
          </p:nvSpPr>
          <p:spPr bwMode="gray">
            <a:xfrm>
              <a:off x="3558" y="5666"/>
              <a:ext cx="1903" cy="416"/>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企业数据模型维护</a:t>
              </a:r>
            </a:p>
          </p:txBody>
        </p:sp>
      </p:grpSp>
      <p:grpSp>
        <p:nvGrpSpPr>
          <p:cNvPr id="293" name="组合 292"/>
          <p:cNvGrpSpPr/>
          <p:nvPr/>
        </p:nvGrpSpPr>
        <p:grpSpPr>
          <a:xfrm>
            <a:off x="7574816" y="2196725"/>
            <a:ext cx="1290320" cy="1524847"/>
            <a:chOff x="6904379" y="2620506"/>
            <a:chExt cx="1391460" cy="1623140"/>
          </a:xfrm>
        </p:grpSpPr>
        <p:sp>
          <p:nvSpPr>
            <p:cNvPr id="294" name="Rectangle 47"/>
            <p:cNvSpPr>
              <a:spLocks noChangeArrowheads="1"/>
            </p:cNvSpPr>
            <p:nvPr>
              <p:custDataLst>
                <p:tags r:id="rId74"/>
              </p:custDataLst>
            </p:nvPr>
          </p:nvSpPr>
          <p:spPr bwMode="gray">
            <a:xfrm>
              <a:off x="6904379" y="2707260"/>
              <a:ext cx="1391460" cy="1536386"/>
            </a:xfrm>
            <a:prstGeom prst="roundRect">
              <a:avLst>
                <a:gd name="adj" fmla="val 5732"/>
              </a:avLst>
            </a:prstGeom>
            <a:noFill/>
            <a:ln w="6350" cap="rnd" algn="ctr">
              <a:solidFill>
                <a:srgbClr val="FFFFFF">
                  <a:lumMod val="65000"/>
                </a:srgbClr>
              </a:solidFill>
              <a:miter lim="800000"/>
            </a:ln>
            <a:effectLst/>
          </p:spPr>
          <p:txBody>
            <a:bodyPr lIns="36000" tIns="0" rIns="36000" bIns="0"/>
            <a:lstStyle/>
            <a:p>
              <a:pPr algn="ctr" defTabSz="873125" eaLnBrk="0" hangingPunct="0">
                <a:buFont typeface="Wingdings" panose="05000000000000000000" pitchFamily="2" charset="2"/>
                <a:buNone/>
                <a:defRPr/>
              </a:pPr>
              <a:endParaRPr kumimoji="1" lang="zh-CN" altLang="en-US" sz="10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endParaRPr>
            </a:p>
          </p:txBody>
        </p:sp>
        <p:sp>
          <p:nvSpPr>
            <p:cNvPr id="295" name="Rectangle 4"/>
            <p:cNvSpPr>
              <a:spLocks noChangeArrowheads="1"/>
            </p:cNvSpPr>
            <p:nvPr>
              <p:custDataLst>
                <p:tags r:id="rId75"/>
              </p:custDataLst>
            </p:nvPr>
          </p:nvSpPr>
          <p:spPr bwMode="gray">
            <a:xfrm>
              <a:off x="7097638" y="2620506"/>
              <a:ext cx="1006374" cy="154383"/>
            </a:xfrm>
            <a:prstGeom prst="rect">
              <a:avLst/>
            </a:prstGeom>
            <a:solidFill>
              <a:srgbClr val="D6DCE5"/>
            </a:solidFill>
            <a:ln w="12700" cap="rnd" algn="ctr">
              <a:noFill/>
              <a:miter lim="800000"/>
            </a:ln>
            <a:effectLst/>
          </p:spPr>
          <p:txBody>
            <a:bodyPr lIns="72000" tIns="0" rIns="72000" bIns="0" anchor="ctr" anchorCtr="1"/>
            <a:lstStyle/>
            <a:p>
              <a:pPr algn="ctr">
                <a:lnSpc>
                  <a:spcPct val="106000"/>
                </a:lnSpc>
                <a:buClr>
                  <a:srgbClr val="000000"/>
                </a:buClr>
                <a:buSzPct val="80000"/>
                <a:defRPr/>
              </a:pPr>
              <a:r>
                <a:rPr lang="zh-CN" altLang="en-US" sz="11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主数据管理</a:t>
              </a:r>
            </a:p>
          </p:txBody>
        </p:sp>
        <p:sp>
          <p:nvSpPr>
            <p:cNvPr id="296" name="Rectangle 4"/>
            <p:cNvSpPr>
              <a:spLocks noChangeArrowheads="1"/>
            </p:cNvSpPr>
            <p:nvPr>
              <p:custDataLst>
                <p:tags r:id="rId76"/>
              </p:custDataLst>
            </p:nvPr>
          </p:nvSpPr>
          <p:spPr bwMode="gray">
            <a:xfrm>
              <a:off x="6950188" y="2863125"/>
              <a:ext cx="1298410" cy="284295"/>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主数据架构</a:t>
              </a:r>
            </a:p>
          </p:txBody>
        </p:sp>
        <p:sp>
          <p:nvSpPr>
            <p:cNvPr id="297" name="Rectangle 4"/>
            <p:cNvSpPr>
              <a:spLocks noChangeArrowheads="1"/>
            </p:cNvSpPr>
            <p:nvPr>
              <p:custDataLst>
                <p:tags r:id="rId77"/>
              </p:custDataLst>
            </p:nvPr>
          </p:nvSpPr>
          <p:spPr bwMode="gray">
            <a:xfrm>
              <a:off x="6950188" y="3208216"/>
              <a:ext cx="1298410" cy="284295"/>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主数据规范与规则</a:t>
              </a:r>
            </a:p>
          </p:txBody>
        </p:sp>
        <p:sp>
          <p:nvSpPr>
            <p:cNvPr id="298" name="Rectangle 4"/>
            <p:cNvSpPr>
              <a:spLocks noChangeArrowheads="1"/>
            </p:cNvSpPr>
            <p:nvPr>
              <p:custDataLst>
                <p:tags r:id="rId78"/>
              </p:custDataLst>
            </p:nvPr>
          </p:nvSpPr>
          <p:spPr bwMode="gray">
            <a:xfrm>
              <a:off x="6950188" y="3553304"/>
              <a:ext cx="1298410" cy="284295"/>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主数据系统建设</a:t>
              </a:r>
            </a:p>
          </p:txBody>
        </p:sp>
        <p:sp>
          <p:nvSpPr>
            <p:cNvPr id="299" name="Rectangle 4"/>
            <p:cNvSpPr>
              <a:spLocks noChangeArrowheads="1"/>
            </p:cNvSpPr>
            <p:nvPr>
              <p:custDataLst>
                <p:tags r:id="rId79"/>
              </p:custDataLst>
            </p:nvPr>
          </p:nvSpPr>
          <p:spPr bwMode="gray">
            <a:xfrm>
              <a:off x="6950188" y="3898394"/>
              <a:ext cx="1298410" cy="284295"/>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主数据生命周期</a:t>
              </a:r>
            </a:p>
          </p:txBody>
        </p:sp>
      </p:grpSp>
      <p:grpSp>
        <p:nvGrpSpPr>
          <p:cNvPr id="300" name="组合 299"/>
          <p:cNvGrpSpPr/>
          <p:nvPr/>
        </p:nvGrpSpPr>
        <p:grpSpPr>
          <a:xfrm>
            <a:off x="3312061" y="2166245"/>
            <a:ext cx="1360805" cy="1555860"/>
            <a:chOff x="3999778" y="2587494"/>
            <a:chExt cx="1508846" cy="1656152"/>
          </a:xfrm>
        </p:grpSpPr>
        <p:sp>
          <p:nvSpPr>
            <p:cNvPr id="301" name="Rectangle 47"/>
            <p:cNvSpPr>
              <a:spLocks noChangeArrowheads="1"/>
            </p:cNvSpPr>
            <p:nvPr>
              <p:custDataLst>
                <p:tags r:id="rId67"/>
              </p:custDataLst>
            </p:nvPr>
          </p:nvSpPr>
          <p:spPr bwMode="gray">
            <a:xfrm>
              <a:off x="3999778" y="2707260"/>
              <a:ext cx="1508846" cy="1536386"/>
            </a:xfrm>
            <a:prstGeom prst="roundRect">
              <a:avLst>
                <a:gd name="adj" fmla="val 5732"/>
              </a:avLst>
            </a:prstGeom>
            <a:noFill/>
            <a:ln w="6350" cap="rnd" algn="ctr">
              <a:solidFill>
                <a:srgbClr val="FFFFFF">
                  <a:lumMod val="65000"/>
                </a:srgbClr>
              </a:solidFill>
              <a:miter lim="800000"/>
            </a:ln>
            <a:effectLst/>
          </p:spPr>
          <p:txBody>
            <a:bodyPr lIns="36000" tIns="0" rIns="36000" bIns="0"/>
            <a:lstStyle/>
            <a:p>
              <a:pPr algn="ctr" defTabSz="873125" eaLnBrk="0" hangingPunct="0">
                <a:buFont typeface="Wingdings" panose="05000000000000000000" pitchFamily="2" charset="2"/>
                <a:buNone/>
                <a:defRPr/>
              </a:pPr>
              <a:endParaRPr kumimoji="1" lang="zh-CN" altLang="en-US" sz="10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endParaRPr>
            </a:p>
          </p:txBody>
        </p:sp>
        <p:sp>
          <p:nvSpPr>
            <p:cNvPr id="302" name="Rectangle 4"/>
            <p:cNvSpPr>
              <a:spLocks noChangeArrowheads="1"/>
            </p:cNvSpPr>
            <p:nvPr>
              <p:custDataLst>
                <p:tags r:id="rId68"/>
              </p:custDataLst>
            </p:nvPr>
          </p:nvSpPr>
          <p:spPr bwMode="gray">
            <a:xfrm>
              <a:off x="4057040" y="2802168"/>
              <a:ext cx="1407206" cy="286499"/>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数据质量衡量</a:t>
              </a:r>
            </a:p>
          </p:txBody>
        </p:sp>
        <p:sp>
          <p:nvSpPr>
            <p:cNvPr id="303" name="Rectangle 4"/>
            <p:cNvSpPr>
              <a:spLocks noChangeArrowheads="1"/>
            </p:cNvSpPr>
            <p:nvPr>
              <p:custDataLst>
                <p:tags r:id="rId69"/>
              </p:custDataLst>
            </p:nvPr>
          </p:nvSpPr>
          <p:spPr bwMode="gray">
            <a:xfrm>
              <a:off x="4057040" y="3136898"/>
              <a:ext cx="1407206" cy="225542"/>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数据质量问题发现</a:t>
              </a:r>
            </a:p>
          </p:txBody>
        </p:sp>
        <p:sp>
          <p:nvSpPr>
            <p:cNvPr id="304" name="Rectangle 4"/>
            <p:cNvSpPr>
              <a:spLocks noChangeArrowheads="1"/>
            </p:cNvSpPr>
            <p:nvPr>
              <p:custDataLst>
                <p:tags r:id="rId70"/>
              </p:custDataLst>
            </p:nvPr>
          </p:nvSpPr>
          <p:spPr bwMode="gray">
            <a:xfrm>
              <a:off x="4057040" y="3410671"/>
              <a:ext cx="1407207" cy="225542"/>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数据质量整改</a:t>
              </a:r>
            </a:p>
          </p:txBody>
        </p:sp>
        <p:sp>
          <p:nvSpPr>
            <p:cNvPr id="305" name="Rectangle 4"/>
            <p:cNvSpPr>
              <a:spLocks noChangeArrowheads="1"/>
            </p:cNvSpPr>
            <p:nvPr>
              <p:custDataLst>
                <p:tags r:id="rId71"/>
              </p:custDataLst>
            </p:nvPr>
          </p:nvSpPr>
          <p:spPr bwMode="gray">
            <a:xfrm>
              <a:off x="4057040" y="3684444"/>
              <a:ext cx="1407207" cy="225542"/>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数据质量监测</a:t>
              </a:r>
            </a:p>
          </p:txBody>
        </p:sp>
        <p:sp>
          <p:nvSpPr>
            <p:cNvPr id="306" name="Rectangle 4"/>
            <p:cNvSpPr>
              <a:spLocks noChangeArrowheads="1"/>
            </p:cNvSpPr>
            <p:nvPr>
              <p:custDataLst>
                <p:tags r:id="rId72"/>
              </p:custDataLst>
            </p:nvPr>
          </p:nvSpPr>
          <p:spPr bwMode="gray">
            <a:xfrm>
              <a:off x="4142932" y="2587494"/>
              <a:ext cx="1198201" cy="198916"/>
            </a:xfrm>
            <a:prstGeom prst="rect">
              <a:avLst/>
            </a:prstGeom>
            <a:solidFill>
              <a:srgbClr val="D6DCE5"/>
            </a:solidFill>
            <a:ln w="12700" cap="rnd" algn="ctr">
              <a:noFill/>
              <a:miter lim="800000"/>
            </a:ln>
            <a:effectLst/>
          </p:spPr>
          <p:txBody>
            <a:bodyPr lIns="72000" tIns="0" rIns="72000" bIns="0" anchor="ctr" anchorCtr="1"/>
            <a:lstStyle/>
            <a:p>
              <a:pPr algn="ctr">
                <a:lnSpc>
                  <a:spcPct val="106000"/>
                </a:lnSpc>
                <a:buClr>
                  <a:srgbClr val="000000"/>
                </a:buClr>
                <a:buSzPct val="80000"/>
                <a:defRPr/>
              </a:pPr>
              <a:r>
                <a:rPr lang="zh-CN" altLang="en-US" sz="11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数据质量管理</a:t>
              </a:r>
            </a:p>
          </p:txBody>
        </p:sp>
        <p:sp>
          <p:nvSpPr>
            <p:cNvPr id="307" name="Rectangle 4"/>
            <p:cNvSpPr>
              <a:spLocks noChangeArrowheads="1"/>
            </p:cNvSpPr>
            <p:nvPr>
              <p:custDataLst>
                <p:tags r:id="rId73"/>
              </p:custDataLst>
            </p:nvPr>
          </p:nvSpPr>
          <p:spPr bwMode="gray">
            <a:xfrm>
              <a:off x="4057040" y="3957147"/>
              <a:ext cx="1407207" cy="225542"/>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数据质量评估</a:t>
              </a:r>
            </a:p>
          </p:txBody>
        </p:sp>
      </p:grpSp>
      <p:grpSp>
        <p:nvGrpSpPr>
          <p:cNvPr id="308" name="组合 307"/>
          <p:cNvGrpSpPr/>
          <p:nvPr/>
        </p:nvGrpSpPr>
        <p:grpSpPr>
          <a:xfrm>
            <a:off x="6166386" y="2196725"/>
            <a:ext cx="1318260" cy="1524847"/>
            <a:chOff x="5508625" y="2620506"/>
            <a:chExt cx="1395754" cy="1623140"/>
          </a:xfrm>
        </p:grpSpPr>
        <p:sp>
          <p:nvSpPr>
            <p:cNvPr id="309" name="Rectangle 47"/>
            <p:cNvSpPr>
              <a:spLocks noChangeArrowheads="1"/>
            </p:cNvSpPr>
            <p:nvPr>
              <p:custDataLst>
                <p:tags r:id="rId60"/>
              </p:custDataLst>
            </p:nvPr>
          </p:nvSpPr>
          <p:spPr bwMode="gray">
            <a:xfrm>
              <a:off x="5508625" y="2707260"/>
              <a:ext cx="1395754" cy="1536386"/>
            </a:xfrm>
            <a:prstGeom prst="roundRect">
              <a:avLst>
                <a:gd name="adj" fmla="val 5732"/>
              </a:avLst>
            </a:prstGeom>
            <a:noFill/>
            <a:ln w="6350" cap="rnd" algn="ctr">
              <a:solidFill>
                <a:srgbClr val="FFFFFF">
                  <a:lumMod val="65000"/>
                </a:srgbClr>
              </a:solidFill>
              <a:miter lim="800000"/>
            </a:ln>
            <a:effectLst/>
          </p:spPr>
          <p:txBody>
            <a:bodyPr lIns="36000" tIns="0" rIns="36000" bIns="0"/>
            <a:lstStyle/>
            <a:p>
              <a:pPr algn="ctr" defTabSz="873125" eaLnBrk="0" hangingPunct="0">
                <a:buFont typeface="Wingdings" panose="05000000000000000000" pitchFamily="2" charset="2"/>
                <a:buNone/>
                <a:defRPr/>
              </a:pPr>
              <a:endParaRPr kumimoji="1" lang="zh-CN" altLang="en-US" sz="10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endParaRPr>
            </a:p>
          </p:txBody>
        </p:sp>
        <p:sp>
          <p:nvSpPr>
            <p:cNvPr id="310" name="Rectangle 4"/>
            <p:cNvSpPr>
              <a:spLocks noChangeArrowheads="1"/>
            </p:cNvSpPr>
            <p:nvPr>
              <p:custDataLst>
                <p:tags r:id="rId61"/>
              </p:custDataLst>
            </p:nvPr>
          </p:nvSpPr>
          <p:spPr bwMode="gray">
            <a:xfrm>
              <a:off x="5687343" y="2620506"/>
              <a:ext cx="987334" cy="181662"/>
            </a:xfrm>
            <a:prstGeom prst="rect">
              <a:avLst/>
            </a:prstGeom>
            <a:solidFill>
              <a:srgbClr val="D6DCE5"/>
            </a:solidFill>
            <a:ln w="12700" cap="rnd" algn="ctr">
              <a:noFill/>
              <a:miter lim="800000"/>
            </a:ln>
            <a:effectLst/>
          </p:spPr>
          <p:txBody>
            <a:bodyPr lIns="72000" tIns="0" rIns="72000" bIns="0" anchor="ctr" anchorCtr="1"/>
            <a:lstStyle/>
            <a:p>
              <a:pPr algn="ctr">
                <a:lnSpc>
                  <a:spcPct val="106000"/>
                </a:lnSpc>
                <a:buClr>
                  <a:srgbClr val="000000"/>
                </a:buClr>
                <a:buSzPct val="80000"/>
                <a:defRPr/>
              </a:pPr>
              <a:r>
                <a:rPr lang="zh-CN" altLang="en-US" sz="11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元数据管理</a:t>
              </a:r>
            </a:p>
          </p:txBody>
        </p:sp>
        <p:sp>
          <p:nvSpPr>
            <p:cNvPr id="311" name="Rectangle 4"/>
            <p:cNvSpPr>
              <a:spLocks noChangeArrowheads="1"/>
            </p:cNvSpPr>
            <p:nvPr>
              <p:custDataLst>
                <p:tags r:id="rId62"/>
              </p:custDataLst>
            </p:nvPr>
          </p:nvSpPr>
          <p:spPr bwMode="gray">
            <a:xfrm>
              <a:off x="5554434" y="2863125"/>
              <a:ext cx="1298410" cy="225542"/>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元数据体系</a:t>
              </a:r>
            </a:p>
          </p:txBody>
        </p:sp>
        <p:sp>
          <p:nvSpPr>
            <p:cNvPr id="312" name="Rectangle 4"/>
            <p:cNvSpPr>
              <a:spLocks noChangeArrowheads="1"/>
            </p:cNvSpPr>
            <p:nvPr>
              <p:custDataLst>
                <p:tags r:id="rId63"/>
              </p:custDataLst>
            </p:nvPr>
          </p:nvSpPr>
          <p:spPr bwMode="gray">
            <a:xfrm>
              <a:off x="5554434" y="3136898"/>
              <a:ext cx="1298410" cy="225542"/>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技术元数据</a:t>
              </a:r>
            </a:p>
          </p:txBody>
        </p:sp>
        <p:sp>
          <p:nvSpPr>
            <p:cNvPr id="313" name="Rectangle 4"/>
            <p:cNvSpPr>
              <a:spLocks noChangeArrowheads="1"/>
            </p:cNvSpPr>
            <p:nvPr>
              <p:custDataLst>
                <p:tags r:id="rId64"/>
              </p:custDataLst>
            </p:nvPr>
          </p:nvSpPr>
          <p:spPr bwMode="gray">
            <a:xfrm>
              <a:off x="5554434" y="3410671"/>
              <a:ext cx="1298410" cy="225542"/>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业务元数据</a:t>
              </a:r>
            </a:p>
          </p:txBody>
        </p:sp>
        <p:sp>
          <p:nvSpPr>
            <p:cNvPr id="314" name="Rectangle 4"/>
            <p:cNvSpPr>
              <a:spLocks noChangeArrowheads="1"/>
            </p:cNvSpPr>
            <p:nvPr>
              <p:custDataLst>
                <p:tags r:id="rId65"/>
              </p:custDataLst>
            </p:nvPr>
          </p:nvSpPr>
          <p:spPr bwMode="gray">
            <a:xfrm>
              <a:off x="5554434" y="3684444"/>
              <a:ext cx="1298410" cy="225542"/>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管理元数据</a:t>
              </a:r>
            </a:p>
          </p:txBody>
        </p:sp>
        <p:sp>
          <p:nvSpPr>
            <p:cNvPr id="315" name="Rectangle 4"/>
            <p:cNvSpPr>
              <a:spLocks noChangeArrowheads="1"/>
            </p:cNvSpPr>
            <p:nvPr>
              <p:custDataLst>
                <p:tags r:id="rId66"/>
              </p:custDataLst>
            </p:nvPr>
          </p:nvSpPr>
          <p:spPr bwMode="gray">
            <a:xfrm>
              <a:off x="5554434" y="3957147"/>
              <a:ext cx="1298410" cy="225542"/>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元数据的应用服务</a:t>
              </a:r>
            </a:p>
          </p:txBody>
        </p:sp>
      </p:grpSp>
      <p:grpSp>
        <p:nvGrpSpPr>
          <p:cNvPr id="316" name="组合 315"/>
          <p:cNvGrpSpPr/>
          <p:nvPr/>
        </p:nvGrpSpPr>
        <p:grpSpPr>
          <a:xfrm>
            <a:off x="1871853" y="2196725"/>
            <a:ext cx="1350038" cy="1508112"/>
            <a:chOff x="2619769" y="2638320"/>
            <a:chExt cx="1394324" cy="1605326"/>
          </a:xfrm>
        </p:grpSpPr>
        <p:sp>
          <p:nvSpPr>
            <p:cNvPr id="317" name="Rectangle 47"/>
            <p:cNvSpPr>
              <a:spLocks noChangeArrowheads="1"/>
            </p:cNvSpPr>
            <p:nvPr>
              <p:custDataLst>
                <p:tags r:id="rId53"/>
              </p:custDataLst>
            </p:nvPr>
          </p:nvSpPr>
          <p:spPr bwMode="gray">
            <a:xfrm>
              <a:off x="2619769" y="2707260"/>
              <a:ext cx="1394324" cy="1536386"/>
            </a:xfrm>
            <a:prstGeom prst="roundRect">
              <a:avLst>
                <a:gd name="adj" fmla="val 5732"/>
              </a:avLst>
            </a:prstGeom>
            <a:noFill/>
            <a:ln w="6350" cap="rnd" algn="ctr">
              <a:solidFill>
                <a:srgbClr val="FFFFFF">
                  <a:lumMod val="65000"/>
                </a:srgbClr>
              </a:solidFill>
              <a:miter lim="800000"/>
            </a:ln>
            <a:effectLst/>
          </p:spPr>
          <p:txBody>
            <a:bodyPr lIns="36000" tIns="0" rIns="36000" bIns="0"/>
            <a:lstStyle/>
            <a:p>
              <a:pPr algn="ctr" defTabSz="873125" eaLnBrk="0" hangingPunct="0">
                <a:buFont typeface="Wingdings" panose="05000000000000000000" pitchFamily="2" charset="2"/>
                <a:buNone/>
                <a:defRPr/>
              </a:pPr>
              <a:endParaRPr kumimoji="1" lang="zh-CN" altLang="en-US" sz="10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endParaRPr>
            </a:p>
          </p:txBody>
        </p:sp>
        <p:sp>
          <p:nvSpPr>
            <p:cNvPr id="318" name="Rectangle 4"/>
            <p:cNvSpPr>
              <a:spLocks noChangeArrowheads="1"/>
            </p:cNvSpPr>
            <p:nvPr>
              <p:custDataLst>
                <p:tags r:id="rId54"/>
              </p:custDataLst>
            </p:nvPr>
          </p:nvSpPr>
          <p:spPr bwMode="gray">
            <a:xfrm>
              <a:off x="2732648" y="2638320"/>
              <a:ext cx="1169999" cy="136569"/>
            </a:xfrm>
            <a:prstGeom prst="rect">
              <a:avLst/>
            </a:prstGeom>
            <a:solidFill>
              <a:srgbClr val="D6DCE5"/>
            </a:solidFill>
            <a:ln w="12700" cap="rnd" algn="ctr">
              <a:noFill/>
              <a:miter lim="800000"/>
            </a:ln>
            <a:effectLst/>
          </p:spPr>
          <p:txBody>
            <a:bodyPr lIns="72000" tIns="0" rIns="72000" bIns="0" anchor="ctr" anchorCtr="1"/>
            <a:lstStyle/>
            <a:p>
              <a:pPr algn="ctr">
                <a:lnSpc>
                  <a:spcPct val="106000"/>
                </a:lnSpc>
                <a:buClr>
                  <a:srgbClr val="000000"/>
                </a:buClr>
                <a:buSzPct val="80000"/>
                <a:defRPr/>
              </a:pPr>
              <a:r>
                <a:rPr lang="zh-CN" altLang="en-US" sz="11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数据标准管理</a:t>
              </a:r>
            </a:p>
          </p:txBody>
        </p:sp>
        <p:sp>
          <p:nvSpPr>
            <p:cNvPr id="319" name="Rectangle 4"/>
            <p:cNvSpPr>
              <a:spLocks noChangeArrowheads="1"/>
            </p:cNvSpPr>
            <p:nvPr>
              <p:custDataLst>
                <p:tags r:id="rId55"/>
              </p:custDataLst>
            </p:nvPr>
          </p:nvSpPr>
          <p:spPr bwMode="gray">
            <a:xfrm>
              <a:off x="2656991" y="2863125"/>
              <a:ext cx="1311294" cy="225542"/>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数据标准体系</a:t>
              </a:r>
            </a:p>
          </p:txBody>
        </p:sp>
        <p:sp>
          <p:nvSpPr>
            <p:cNvPr id="320" name="Rectangle 4"/>
            <p:cNvSpPr>
              <a:spLocks noChangeArrowheads="1"/>
            </p:cNvSpPr>
            <p:nvPr>
              <p:custDataLst>
                <p:tags r:id="rId56"/>
              </p:custDataLst>
            </p:nvPr>
          </p:nvSpPr>
          <p:spPr bwMode="gray">
            <a:xfrm>
              <a:off x="2656991" y="3136898"/>
              <a:ext cx="1311294" cy="225542"/>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基础类数据标准</a:t>
              </a:r>
            </a:p>
          </p:txBody>
        </p:sp>
        <p:sp>
          <p:nvSpPr>
            <p:cNvPr id="321" name="Rectangle 4"/>
            <p:cNvSpPr>
              <a:spLocks noChangeArrowheads="1"/>
            </p:cNvSpPr>
            <p:nvPr>
              <p:custDataLst>
                <p:tags r:id="rId57"/>
              </p:custDataLst>
            </p:nvPr>
          </p:nvSpPr>
          <p:spPr bwMode="gray">
            <a:xfrm>
              <a:off x="2656991" y="3410671"/>
              <a:ext cx="1311294" cy="225542"/>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分析类数据标准</a:t>
              </a:r>
            </a:p>
          </p:txBody>
        </p:sp>
        <p:sp>
          <p:nvSpPr>
            <p:cNvPr id="322" name="Rectangle 4"/>
            <p:cNvSpPr>
              <a:spLocks noChangeArrowheads="1"/>
            </p:cNvSpPr>
            <p:nvPr>
              <p:custDataLst>
                <p:tags r:id="rId58"/>
              </p:custDataLst>
            </p:nvPr>
          </p:nvSpPr>
          <p:spPr bwMode="gray">
            <a:xfrm>
              <a:off x="2656991" y="3684444"/>
              <a:ext cx="1311294" cy="225542"/>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数据标准维护</a:t>
              </a:r>
            </a:p>
          </p:txBody>
        </p:sp>
        <p:sp>
          <p:nvSpPr>
            <p:cNvPr id="323" name="Rectangle 4"/>
            <p:cNvSpPr>
              <a:spLocks noChangeArrowheads="1"/>
            </p:cNvSpPr>
            <p:nvPr>
              <p:custDataLst>
                <p:tags r:id="rId59"/>
              </p:custDataLst>
            </p:nvPr>
          </p:nvSpPr>
          <p:spPr bwMode="gray">
            <a:xfrm>
              <a:off x="2656991" y="3959063"/>
              <a:ext cx="1311294" cy="225542"/>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数据标准落地实施</a:t>
              </a:r>
            </a:p>
          </p:txBody>
        </p:sp>
      </p:grpSp>
      <p:grpSp>
        <p:nvGrpSpPr>
          <p:cNvPr id="324" name="组合 323"/>
          <p:cNvGrpSpPr/>
          <p:nvPr/>
        </p:nvGrpSpPr>
        <p:grpSpPr>
          <a:xfrm>
            <a:off x="1874385" y="3796432"/>
            <a:ext cx="8384547" cy="937627"/>
            <a:chOff x="1307044" y="4103730"/>
            <a:chExt cx="8384547" cy="1041190"/>
          </a:xfrm>
        </p:grpSpPr>
        <p:grpSp>
          <p:nvGrpSpPr>
            <p:cNvPr id="325" name="组合 324"/>
            <p:cNvGrpSpPr/>
            <p:nvPr/>
          </p:nvGrpSpPr>
          <p:grpSpPr>
            <a:xfrm>
              <a:off x="4147524" y="4103730"/>
              <a:ext cx="2756853" cy="1037614"/>
              <a:chOff x="4114533" y="4274711"/>
              <a:chExt cx="2789842" cy="1101298"/>
            </a:xfrm>
          </p:grpSpPr>
          <p:sp>
            <p:nvSpPr>
              <p:cNvPr id="340" name="Rectangle 47"/>
              <p:cNvSpPr>
                <a:spLocks noChangeArrowheads="1"/>
              </p:cNvSpPr>
              <p:nvPr>
                <p:custDataLst>
                  <p:tags r:id="rId46"/>
                </p:custDataLst>
              </p:nvPr>
            </p:nvSpPr>
            <p:spPr bwMode="gray">
              <a:xfrm>
                <a:off x="4114533" y="4336930"/>
                <a:ext cx="2789842" cy="1039079"/>
              </a:xfrm>
              <a:prstGeom prst="roundRect">
                <a:avLst>
                  <a:gd name="adj" fmla="val 5732"/>
                </a:avLst>
              </a:prstGeom>
              <a:noFill/>
              <a:ln w="6350" cap="rnd" algn="ctr">
                <a:solidFill>
                  <a:srgbClr val="FFFFFF">
                    <a:lumMod val="65000"/>
                  </a:srgbClr>
                </a:solidFill>
                <a:miter lim="800000"/>
              </a:ln>
              <a:effectLst/>
            </p:spPr>
            <p:txBody>
              <a:bodyPr lIns="36000" tIns="0" rIns="36000" bIns="0"/>
              <a:lstStyle/>
              <a:p>
                <a:pPr algn="ctr" defTabSz="873125" eaLnBrk="0" hangingPunct="0">
                  <a:buFont typeface="Wingdings" panose="05000000000000000000" pitchFamily="2" charset="2"/>
                  <a:buNone/>
                  <a:defRPr/>
                </a:pPr>
                <a:endParaRPr kumimoji="1" lang="zh-CN" altLang="en-US" sz="10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endParaRPr>
              </a:p>
            </p:txBody>
          </p:sp>
          <p:sp>
            <p:nvSpPr>
              <p:cNvPr id="341" name="Rectangle 4"/>
              <p:cNvSpPr>
                <a:spLocks noChangeArrowheads="1"/>
              </p:cNvSpPr>
              <p:nvPr>
                <p:custDataLst>
                  <p:tags r:id="rId47"/>
                </p:custDataLst>
              </p:nvPr>
            </p:nvSpPr>
            <p:spPr bwMode="gray">
              <a:xfrm>
                <a:off x="4888786" y="4274711"/>
                <a:ext cx="1386208" cy="152897"/>
              </a:xfrm>
              <a:prstGeom prst="rect">
                <a:avLst/>
              </a:prstGeom>
              <a:solidFill>
                <a:srgbClr val="D6DCE5"/>
              </a:solidFill>
              <a:ln w="12700" cap="rnd" algn="ctr">
                <a:noFill/>
                <a:miter lim="800000"/>
              </a:ln>
              <a:effectLst/>
            </p:spPr>
            <p:txBody>
              <a:bodyPr lIns="72000" tIns="0" rIns="72000" bIns="0" anchor="ctr" anchorCtr="1"/>
              <a:lstStyle/>
              <a:p>
                <a:pPr algn="ctr">
                  <a:lnSpc>
                    <a:spcPct val="106000"/>
                  </a:lnSpc>
                  <a:buClr>
                    <a:srgbClr val="000000"/>
                  </a:buClr>
                  <a:buSzPct val="80000"/>
                  <a:defRPr/>
                </a:pPr>
                <a:r>
                  <a:rPr lang="zh-CN" altLang="en-US" sz="11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数据生命周期管理</a:t>
                </a:r>
              </a:p>
            </p:txBody>
          </p:sp>
          <p:grpSp>
            <p:nvGrpSpPr>
              <p:cNvPr id="342" name="组合 341"/>
              <p:cNvGrpSpPr/>
              <p:nvPr/>
            </p:nvGrpSpPr>
            <p:grpSpPr>
              <a:xfrm>
                <a:off x="4171191" y="4526940"/>
                <a:ext cx="2702235" cy="791946"/>
                <a:chOff x="5965348" y="3957915"/>
                <a:chExt cx="4793828" cy="846925"/>
              </a:xfrm>
              <a:solidFill>
                <a:srgbClr val="FFC000">
                  <a:lumMod val="40000"/>
                  <a:lumOff val="60000"/>
                </a:srgbClr>
              </a:solidFill>
            </p:grpSpPr>
            <p:sp>
              <p:nvSpPr>
                <p:cNvPr id="343" name="Rectangle 4"/>
                <p:cNvSpPr>
                  <a:spLocks noChangeArrowheads="1"/>
                </p:cNvSpPr>
                <p:nvPr>
                  <p:custDataLst>
                    <p:tags r:id="rId48"/>
                  </p:custDataLst>
                </p:nvPr>
              </p:nvSpPr>
              <p:spPr bwMode="gray">
                <a:xfrm>
                  <a:off x="5965348" y="3957915"/>
                  <a:ext cx="2348024" cy="241200"/>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数据生命周期策略</a:t>
                  </a:r>
                </a:p>
              </p:txBody>
            </p:sp>
            <p:sp>
              <p:nvSpPr>
                <p:cNvPr id="344" name="Rectangle 4"/>
                <p:cNvSpPr>
                  <a:spLocks noChangeArrowheads="1"/>
                </p:cNvSpPr>
                <p:nvPr>
                  <p:custDataLst>
                    <p:tags r:id="rId49"/>
                  </p:custDataLst>
                </p:nvPr>
              </p:nvSpPr>
              <p:spPr bwMode="gray">
                <a:xfrm>
                  <a:off x="5965348" y="4260778"/>
                  <a:ext cx="2348024" cy="241200"/>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数据保留与存储</a:t>
                  </a:r>
                </a:p>
              </p:txBody>
            </p:sp>
            <p:sp>
              <p:nvSpPr>
                <p:cNvPr id="345" name="Rectangle 4"/>
                <p:cNvSpPr>
                  <a:spLocks noChangeArrowheads="1"/>
                </p:cNvSpPr>
                <p:nvPr>
                  <p:custDataLst>
                    <p:tags r:id="rId50"/>
                  </p:custDataLst>
                </p:nvPr>
              </p:nvSpPr>
              <p:spPr bwMode="gray">
                <a:xfrm>
                  <a:off x="5965348" y="4563640"/>
                  <a:ext cx="4793828" cy="241200"/>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数据备份与恢复</a:t>
                  </a:r>
                </a:p>
              </p:txBody>
            </p:sp>
            <p:sp>
              <p:nvSpPr>
                <p:cNvPr id="346" name="Rectangle 4"/>
                <p:cNvSpPr>
                  <a:spLocks noChangeArrowheads="1"/>
                </p:cNvSpPr>
                <p:nvPr>
                  <p:custDataLst>
                    <p:tags r:id="rId51"/>
                  </p:custDataLst>
                </p:nvPr>
              </p:nvSpPr>
              <p:spPr bwMode="gray">
                <a:xfrm>
                  <a:off x="8411152" y="3957915"/>
                  <a:ext cx="2348024" cy="241200"/>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数据销毁</a:t>
                  </a:r>
                </a:p>
              </p:txBody>
            </p:sp>
            <p:sp>
              <p:nvSpPr>
                <p:cNvPr id="347" name="Rectangle 4"/>
                <p:cNvSpPr>
                  <a:spLocks noChangeArrowheads="1"/>
                </p:cNvSpPr>
                <p:nvPr>
                  <p:custDataLst>
                    <p:tags r:id="rId52"/>
                  </p:custDataLst>
                </p:nvPr>
              </p:nvSpPr>
              <p:spPr bwMode="gray">
                <a:xfrm>
                  <a:off x="8411152" y="4260778"/>
                  <a:ext cx="2348024" cy="241200"/>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9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归档数据的检索与使用</a:t>
                  </a:r>
                </a:p>
              </p:txBody>
            </p:sp>
          </p:grpSp>
        </p:grpSp>
        <p:grpSp>
          <p:nvGrpSpPr>
            <p:cNvPr id="326" name="组合 325"/>
            <p:cNvGrpSpPr/>
            <p:nvPr/>
          </p:nvGrpSpPr>
          <p:grpSpPr>
            <a:xfrm>
              <a:off x="1307044" y="4134042"/>
              <a:ext cx="2748950" cy="1009958"/>
              <a:chOff x="1307044" y="4306924"/>
              <a:chExt cx="2788226" cy="1075060"/>
            </a:xfrm>
          </p:grpSpPr>
          <p:sp>
            <p:nvSpPr>
              <p:cNvPr id="333" name="Rectangle 47"/>
              <p:cNvSpPr>
                <a:spLocks noChangeArrowheads="1"/>
              </p:cNvSpPr>
              <p:nvPr>
                <p:custDataLst>
                  <p:tags r:id="rId39"/>
                </p:custDataLst>
              </p:nvPr>
            </p:nvSpPr>
            <p:spPr bwMode="gray">
              <a:xfrm>
                <a:off x="1307044" y="4336931"/>
                <a:ext cx="2788226" cy="1045053"/>
              </a:xfrm>
              <a:prstGeom prst="roundRect">
                <a:avLst>
                  <a:gd name="adj" fmla="val 5732"/>
                </a:avLst>
              </a:prstGeom>
              <a:noFill/>
              <a:ln w="6350" cap="rnd" algn="ctr">
                <a:solidFill>
                  <a:sysClr val="windowText" lastClr="000000">
                    <a:lumMod val="50000"/>
                    <a:lumOff val="50000"/>
                  </a:sysClr>
                </a:solidFill>
                <a:miter lim="800000"/>
              </a:ln>
              <a:effectLst/>
            </p:spPr>
            <p:txBody>
              <a:bodyPr lIns="36000" tIns="0" rIns="36000" bIns="0"/>
              <a:lstStyle/>
              <a:p>
                <a:pPr algn="ctr" defTabSz="873125" eaLnBrk="0" hangingPunct="0">
                  <a:buFont typeface="Wingdings" panose="05000000000000000000" pitchFamily="2" charset="2"/>
                  <a:buNone/>
                  <a:defRPr/>
                </a:pPr>
                <a:endParaRPr kumimoji="1" lang="zh-CN" altLang="en-US" sz="10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endParaRPr>
              </a:p>
            </p:txBody>
          </p:sp>
          <p:sp>
            <p:nvSpPr>
              <p:cNvPr id="334" name="Rectangle 4"/>
              <p:cNvSpPr>
                <a:spLocks noChangeArrowheads="1"/>
              </p:cNvSpPr>
              <p:nvPr>
                <p:custDataLst>
                  <p:tags r:id="rId40"/>
                </p:custDataLst>
              </p:nvPr>
            </p:nvSpPr>
            <p:spPr bwMode="gray">
              <a:xfrm>
                <a:off x="1352655" y="4526940"/>
                <a:ext cx="1330451" cy="225542"/>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数据安全管理标准</a:t>
                </a:r>
              </a:p>
            </p:txBody>
          </p:sp>
          <p:sp>
            <p:nvSpPr>
              <p:cNvPr id="335" name="Rectangle 4"/>
              <p:cNvSpPr>
                <a:spLocks noChangeArrowheads="1"/>
              </p:cNvSpPr>
              <p:nvPr>
                <p:custDataLst>
                  <p:tags r:id="rId41"/>
                </p:custDataLst>
              </p:nvPr>
            </p:nvSpPr>
            <p:spPr bwMode="gray">
              <a:xfrm>
                <a:off x="1352655" y="4810141"/>
                <a:ext cx="1330451" cy="225542"/>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数据类别、密级</a:t>
                </a:r>
              </a:p>
            </p:txBody>
          </p:sp>
          <p:sp>
            <p:nvSpPr>
              <p:cNvPr id="336" name="Rectangle 4"/>
              <p:cNvSpPr>
                <a:spLocks noChangeArrowheads="1"/>
              </p:cNvSpPr>
              <p:nvPr>
                <p:custDataLst>
                  <p:tags r:id="rId42"/>
                </p:custDataLst>
              </p:nvPr>
            </p:nvSpPr>
            <p:spPr bwMode="gray">
              <a:xfrm>
                <a:off x="1352655" y="5093343"/>
                <a:ext cx="2695327" cy="225542"/>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数据安全监控</a:t>
                </a:r>
              </a:p>
            </p:txBody>
          </p:sp>
          <p:sp>
            <p:nvSpPr>
              <p:cNvPr id="337" name="Rectangle 4"/>
              <p:cNvSpPr>
                <a:spLocks noChangeArrowheads="1"/>
              </p:cNvSpPr>
              <p:nvPr>
                <p:custDataLst>
                  <p:tags r:id="rId43"/>
                </p:custDataLst>
              </p:nvPr>
            </p:nvSpPr>
            <p:spPr bwMode="gray">
              <a:xfrm>
                <a:off x="2717530" y="4797879"/>
                <a:ext cx="1330451" cy="225542"/>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数据安全审计</a:t>
                </a:r>
              </a:p>
            </p:txBody>
          </p:sp>
          <p:sp>
            <p:nvSpPr>
              <p:cNvPr id="338" name="Rectangle 4"/>
              <p:cNvSpPr>
                <a:spLocks noChangeArrowheads="1"/>
              </p:cNvSpPr>
              <p:nvPr>
                <p:custDataLst>
                  <p:tags r:id="rId44"/>
                </p:custDataLst>
              </p:nvPr>
            </p:nvSpPr>
            <p:spPr bwMode="gray">
              <a:xfrm>
                <a:off x="2717530" y="4526940"/>
                <a:ext cx="1330451" cy="225542"/>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数据安全事故处理</a:t>
                </a:r>
              </a:p>
            </p:txBody>
          </p:sp>
          <p:sp>
            <p:nvSpPr>
              <p:cNvPr id="339" name="Rectangle 4"/>
              <p:cNvSpPr>
                <a:spLocks noChangeArrowheads="1"/>
              </p:cNvSpPr>
              <p:nvPr>
                <p:custDataLst>
                  <p:tags r:id="rId45"/>
                </p:custDataLst>
              </p:nvPr>
            </p:nvSpPr>
            <p:spPr bwMode="gray">
              <a:xfrm>
                <a:off x="2046205" y="4306924"/>
                <a:ext cx="1288852" cy="152898"/>
              </a:xfrm>
              <a:prstGeom prst="rect">
                <a:avLst/>
              </a:prstGeom>
              <a:solidFill>
                <a:srgbClr val="D6DCE5"/>
              </a:solidFill>
              <a:ln w="12700" cap="rnd" algn="ctr">
                <a:noFill/>
                <a:miter lim="800000"/>
              </a:ln>
              <a:effectLst/>
            </p:spPr>
            <p:txBody>
              <a:bodyPr lIns="72000" tIns="0" rIns="72000" bIns="0" anchor="ctr" anchorCtr="1"/>
              <a:lstStyle/>
              <a:p>
                <a:pPr algn="ctr">
                  <a:lnSpc>
                    <a:spcPct val="106000"/>
                  </a:lnSpc>
                  <a:buClr>
                    <a:srgbClr val="000000"/>
                  </a:buClr>
                  <a:buSzPct val="80000"/>
                  <a:defRPr/>
                </a:pPr>
                <a:r>
                  <a:rPr lang="zh-CN" altLang="en-US" sz="11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数据安全管理</a:t>
                </a:r>
              </a:p>
            </p:txBody>
          </p:sp>
        </p:grpSp>
        <p:grpSp>
          <p:nvGrpSpPr>
            <p:cNvPr id="327" name="组合 326"/>
            <p:cNvGrpSpPr/>
            <p:nvPr/>
          </p:nvGrpSpPr>
          <p:grpSpPr>
            <a:xfrm>
              <a:off x="7005320" y="4133722"/>
              <a:ext cx="2686271" cy="1011198"/>
              <a:chOff x="6959494" y="4285130"/>
              <a:chExt cx="2789842" cy="1069182"/>
            </a:xfrm>
          </p:grpSpPr>
          <p:sp>
            <p:nvSpPr>
              <p:cNvPr id="328" name="Rectangle 47"/>
              <p:cNvSpPr>
                <a:spLocks noChangeArrowheads="1"/>
              </p:cNvSpPr>
              <p:nvPr>
                <p:custDataLst>
                  <p:tags r:id="rId34"/>
                </p:custDataLst>
              </p:nvPr>
            </p:nvSpPr>
            <p:spPr bwMode="gray">
              <a:xfrm>
                <a:off x="6959494" y="4315233"/>
                <a:ext cx="2789842" cy="1039079"/>
              </a:xfrm>
              <a:prstGeom prst="roundRect">
                <a:avLst>
                  <a:gd name="adj" fmla="val 5732"/>
                </a:avLst>
              </a:prstGeom>
              <a:noFill/>
              <a:ln w="6350" cap="rnd" algn="ctr">
                <a:solidFill>
                  <a:srgbClr val="FFFFFF">
                    <a:lumMod val="65000"/>
                  </a:srgbClr>
                </a:solidFill>
                <a:miter lim="800000"/>
              </a:ln>
              <a:effectLst/>
            </p:spPr>
            <p:txBody>
              <a:bodyPr lIns="36000" tIns="0" rIns="36000" bIns="0"/>
              <a:lstStyle/>
              <a:p>
                <a:pPr algn="ctr" defTabSz="873125" eaLnBrk="0" hangingPunct="0">
                  <a:buFont typeface="Wingdings" panose="05000000000000000000" pitchFamily="2" charset="2"/>
                  <a:buNone/>
                  <a:defRPr/>
                </a:pPr>
                <a:endParaRPr kumimoji="1" lang="zh-CN" altLang="en-US" sz="10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endParaRPr>
              </a:p>
            </p:txBody>
          </p:sp>
          <p:sp>
            <p:nvSpPr>
              <p:cNvPr id="329" name="Rectangle 4"/>
              <p:cNvSpPr>
                <a:spLocks noChangeArrowheads="1"/>
              </p:cNvSpPr>
              <p:nvPr>
                <p:custDataLst>
                  <p:tags r:id="rId35"/>
                </p:custDataLst>
              </p:nvPr>
            </p:nvSpPr>
            <p:spPr bwMode="gray">
              <a:xfrm>
                <a:off x="7866023" y="4285130"/>
                <a:ext cx="1145626" cy="152897"/>
              </a:xfrm>
              <a:prstGeom prst="rect">
                <a:avLst/>
              </a:prstGeom>
              <a:solidFill>
                <a:srgbClr val="D6DCE5"/>
              </a:solidFill>
              <a:ln w="12700" cap="rnd" algn="ctr">
                <a:noFill/>
                <a:miter lim="800000"/>
              </a:ln>
              <a:effectLst/>
            </p:spPr>
            <p:txBody>
              <a:bodyPr lIns="72000" tIns="0" rIns="72000" bIns="0" anchor="ctr" anchorCtr="1"/>
              <a:lstStyle/>
              <a:p>
                <a:pPr algn="ctr">
                  <a:lnSpc>
                    <a:spcPct val="106000"/>
                  </a:lnSpc>
                  <a:buClr>
                    <a:srgbClr val="000000"/>
                  </a:buClr>
                  <a:buSzPct val="80000"/>
                  <a:defRPr/>
                </a:pPr>
                <a:r>
                  <a:rPr lang="zh-CN" altLang="en-US" sz="11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数据共享管理</a:t>
                </a:r>
              </a:p>
            </p:txBody>
          </p:sp>
          <p:sp>
            <p:nvSpPr>
              <p:cNvPr id="330" name="Rectangle 4"/>
              <p:cNvSpPr>
                <a:spLocks noChangeArrowheads="1"/>
              </p:cNvSpPr>
              <p:nvPr>
                <p:custDataLst>
                  <p:tags r:id="rId36"/>
                </p:custDataLst>
              </p:nvPr>
            </p:nvSpPr>
            <p:spPr bwMode="gray">
              <a:xfrm>
                <a:off x="7016151" y="4580533"/>
                <a:ext cx="1323558" cy="225542"/>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数据内部共享</a:t>
                </a:r>
              </a:p>
            </p:txBody>
          </p:sp>
          <p:sp>
            <p:nvSpPr>
              <p:cNvPr id="331" name="Rectangle 4"/>
              <p:cNvSpPr>
                <a:spLocks noChangeArrowheads="1"/>
              </p:cNvSpPr>
              <p:nvPr>
                <p:custDataLst>
                  <p:tags r:id="rId37"/>
                </p:custDataLst>
              </p:nvPr>
            </p:nvSpPr>
            <p:spPr bwMode="gray">
              <a:xfrm>
                <a:off x="7016151" y="4937504"/>
                <a:ext cx="2675440" cy="229046"/>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数据服务目录</a:t>
                </a:r>
              </a:p>
            </p:txBody>
          </p:sp>
          <p:sp>
            <p:nvSpPr>
              <p:cNvPr id="332" name="Rectangle 4"/>
              <p:cNvSpPr>
                <a:spLocks noChangeArrowheads="1"/>
              </p:cNvSpPr>
              <p:nvPr>
                <p:custDataLst>
                  <p:tags r:id="rId38"/>
                </p:custDataLst>
              </p:nvPr>
            </p:nvSpPr>
            <p:spPr bwMode="gray">
              <a:xfrm>
                <a:off x="8394828" y="4580533"/>
                <a:ext cx="1323558" cy="225541"/>
              </a:xfrm>
              <a:prstGeom prst="rect">
                <a:avLst/>
              </a:prstGeom>
              <a:solidFill>
                <a:sysClr val="window" lastClr="FFFFFF"/>
              </a:solidFill>
              <a:ln w="12700"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数据外部流通</a:t>
                </a:r>
              </a:p>
            </p:txBody>
          </p:sp>
        </p:grpSp>
      </p:grpSp>
      <p:grpSp>
        <p:nvGrpSpPr>
          <p:cNvPr id="348" name="组合 347"/>
          <p:cNvGrpSpPr/>
          <p:nvPr/>
        </p:nvGrpSpPr>
        <p:grpSpPr>
          <a:xfrm>
            <a:off x="1723041" y="760236"/>
            <a:ext cx="8686799" cy="1050121"/>
            <a:chOff x="1307041" y="1104634"/>
            <a:chExt cx="8384546" cy="1197585"/>
          </a:xfrm>
        </p:grpSpPr>
        <p:sp>
          <p:nvSpPr>
            <p:cNvPr id="349" name="Text Placeholder 5"/>
            <p:cNvSpPr txBox="1"/>
            <p:nvPr>
              <p:custDataLst>
                <p:tags r:id="rId19"/>
              </p:custDataLst>
            </p:nvPr>
          </p:nvSpPr>
          <p:spPr bwMode="auto">
            <a:xfrm>
              <a:off x="1307041" y="1301908"/>
              <a:ext cx="8384545" cy="1000311"/>
            </a:xfrm>
            <a:prstGeom prst="rect">
              <a:avLst/>
            </a:prstGeom>
            <a:solidFill>
              <a:srgbClr val="0087D5">
                <a:alpha val="37000"/>
              </a:srgbClr>
            </a:solidFill>
            <a:ln w="3175" algn="ctr">
              <a:solidFill>
                <a:sysClr val="window" lastClr="FFFFFF"/>
              </a:solidFill>
              <a:miter lim="800000"/>
            </a:ln>
            <a:effectLst/>
          </p:spPr>
          <p:txBody>
            <a:bodyPr lIns="0" tIns="0" rIns="0" bIns="0" anchor="ctr"/>
            <a:lstStyle>
              <a:defPPr>
                <a:defRPr lang="en-US"/>
              </a:defPPr>
              <a:lvl1pPr algn="ctr" eaLnBrk="0" hangingPunct="0">
                <a:lnSpc>
                  <a:spcPct val="150000"/>
                </a:lnSpc>
                <a:buClr>
                  <a:srgbClr val="009999"/>
                </a:buClr>
                <a:tabLst>
                  <a:tab pos="2172970" algn="l"/>
                </a:tabLst>
                <a:defRPr sz="1400">
                  <a:solidFill>
                    <a:schemeClr val="tx2"/>
                  </a:solidFill>
                  <a:latin typeface="+mn-ea"/>
                </a:defRPr>
              </a:lvl1pPr>
            </a:lstStyle>
            <a:p>
              <a:pPr fontAlgn="base">
                <a:spcBef>
                  <a:spcPct val="0"/>
                </a:spcBef>
                <a:spcAft>
                  <a:spcPct val="0"/>
                </a:spcAft>
                <a:defRPr/>
              </a:pPr>
              <a:endParaRPr lang="nl-NL" sz="1050" kern="0" dirty="0">
                <a:solidFill>
                  <a:srgbClr val="44546A"/>
                </a:solidFill>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350" name="组合 349"/>
            <p:cNvGrpSpPr/>
            <p:nvPr/>
          </p:nvGrpSpPr>
          <p:grpSpPr>
            <a:xfrm>
              <a:off x="1460501" y="1369867"/>
              <a:ext cx="8084362" cy="826140"/>
              <a:chOff x="1363616" y="1369867"/>
              <a:chExt cx="8281613" cy="826140"/>
            </a:xfrm>
          </p:grpSpPr>
          <p:sp>
            <p:nvSpPr>
              <p:cNvPr id="352" name="Rectangle 4"/>
              <p:cNvSpPr>
                <a:spLocks noChangeArrowheads="1"/>
              </p:cNvSpPr>
              <p:nvPr>
                <p:custDataLst>
                  <p:tags r:id="rId21"/>
                </p:custDataLst>
              </p:nvPr>
            </p:nvSpPr>
            <p:spPr bwMode="gray">
              <a:xfrm>
                <a:off x="1460934" y="1874614"/>
                <a:ext cx="1219932" cy="256356"/>
              </a:xfrm>
              <a:prstGeom prst="rect">
                <a:avLst/>
              </a:prstGeom>
              <a:solidFill>
                <a:sysClr val="window" lastClr="FFFFFF"/>
              </a:solidFill>
              <a:ln w="9525"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大数据平台</a:t>
                </a:r>
              </a:p>
            </p:txBody>
          </p:sp>
          <p:sp>
            <p:nvSpPr>
              <p:cNvPr id="353" name="矩形 352"/>
              <p:cNvSpPr/>
              <p:nvPr/>
            </p:nvSpPr>
            <p:spPr>
              <a:xfrm>
                <a:off x="1363616" y="1470581"/>
                <a:ext cx="2680313" cy="725425"/>
              </a:xfrm>
              <a:prstGeom prst="rect">
                <a:avLst/>
              </a:prstGeom>
              <a:noFill/>
              <a:ln w="6350" cap="rnd" algn="ctr">
                <a:solidFill>
                  <a:srgbClr val="0087D5"/>
                </a:solidFill>
                <a:miter lim="800000"/>
              </a:ln>
              <a:effectLst/>
            </p:spPr>
            <p:txBody>
              <a:bodyPr lIns="36000" tIns="0" rIns="36000" bIns="0"/>
              <a:lstStyle/>
              <a:p>
                <a:pPr algn="ctr" defTabSz="873125" eaLnBrk="0" hangingPunct="0">
                  <a:buFont typeface="Wingdings" panose="05000000000000000000" pitchFamily="2" charset="2"/>
                  <a:buNone/>
                  <a:defRPr/>
                </a:pPr>
                <a:endParaRPr kumimoji="1" lang="en-US" sz="10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4" name="Rectangle 4"/>
              <p:cNvSpPr>
                <a:spLocks noChangeArrowheads="1"/>
              </p:cNvSpPr>
              <p:nvPr>
                <p:custDataLst>
                  <p:tags r:id="rId22"/>
                </p:custDataLst>
              </p:nvPr>
            </p:nvSpPr>
            <p:spPr bwMode="gray">
              <a:xfrm>
                <a:off x="1944796" y="1369867"/>
                <a:ext cx="1402862" cy="154383"/>
              </a:xfrm>
              <a:prstGeom prst="rect">
                <a:avLst/>
              </a:prstGeom>
              <a:solidFill>
                <a:srgbClr val="0087D5"/>
              </a:solidFill>
              <a:ln w="12700" cap="rnd" algn="ctr">
                <a:noFill/>
                <a:miter lim="800000"/>
              </a:ln>
              <a:effectLst/>
            </p:spPr>
            <p:txBody>
              <a:bodyPr lIns="72000" tIns="0" rIns="72000" bIns="0" anchor="ctr" anchorCtr="1"/>
              <a:lstStyle/>
              <a:p>
                <a:pPr algn="ctr" eaLnBrk="0" fontAlgn="base" hangingPunct="0">
                  <a:spcBef>
                    <a:spcPct val="0"/>
                  </a:spcBef>
                  <a:spcAft>
                    <a:spcPct val="0"/>
                  </a:spcAft>
                  <a:buClr>
                    <a:srgbClr val="009999"/>
                  </a:buClr>
                  <a:tabLst>
                    <a:tab pos="2172970" algn="l"/>
                  </a:tabLst>
                  <a:defRPr/>
                </a:pPr>
                <a:r>
                  <a:rPr lang="zh-CN" altLang="en-US" sz="1000" b="1" kern="0" dirty="0">
                    <a:solidFill>
                      <a:srgbClr val="FFFFFF"/>
                    </a:solidFill>
                    <a:latin typeface="微软雅黑" panose="020B0503020204020204" pitchFamily="34" charset="-122"/>
                    <a:ea typeface="微软雅黑" panose="020B0503020204020204" pitchFamily="34" charset="-122"/>
                  </a:rPr>
                  <a:t>数据应用系统建设</a:t>
                </a:r>
              </a:p>
            </p:txBody>
          </p:sp>
          <p:sp>
            <p:nvSpPr>
              <p:cNvPr id="355" name="矩形 354"/>
              <p:cNvSpPr/>
              <p:nvPr/>
            </p:nvSpPr>
            <p:spPr>
              <a:xfrm>
                <a:off x="7005318" y="1475034"/>
                <a:ext cx="2639911" cy="720973"/>
              </a:xfrm>
              <a:prstGeom prst="rect">
                <a:avLst/>
              </a:prstGeom>
              <a:noFill/>
              <a:ln w="6350" cap="rnd" algn="ctr">
                <a:solidFill>
                  <a:srgbClr val="0087D5"/>
                </a:solidFill>
                <a:miter lim="800000"/>
              </a:ln>
              <a:effectLst/>
            </p:spPr>
            <p:txBody>
              <a:bodyPr lIns="36000" tIns="0" rIns="36000" bIns="0"/>
              <a:lstStyle/>
              <a:p>
                <a:pPr algn="ctr" defTabSz="873125" eaLnBrk="0" hangingPunct="0">
                  <a:buFont typeface="Wingdings" panose="05000000000000000000" pitchFamily="2" charset="2"/>
                  <a:buNone/>
                  <a:defRPr/>
                </a:pPr>
                <a:endParaRPr kumimoji="1" lang="en-US" sz="10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356" name="组合 355"/>
              <p:cNvGrpSpPr/>
              <p:nvPr/>
            </p:nvGrpSpPr>
            <p:grpSpPr>
              <a:xfrm>
                <a:off x="7054564" y="1377835"/>
                <a:ext cx="2554903" cy="764724"/>
                <a:chOff x="6664363" y="1377835"/>
                <a:chExt cx="2939718" cy="764724"/>
              </a:xfrm>
              <a:solidFill>
                <a:sysClr val="window" lastClr="FFFFFF"/>
              </a:solidFill>
            </p:grpSpPr>
            <p:sp>
              <p:nvSpPr>
                <p:cNvPr id="364" name="Rectangle 4"/>
                <p:cNvSpPr>
                  <a:spLocks noChangeArrowheads="1"/>
                </p:cNvSpPr>
                <p:nvPr>
                  <p:custDataLst>
                    <p:tags r:id="rId29"/>
                  </p:custDataLst>
                </p:nvPr>
              </p:nvSpPr>
              <p:spPr bwMode="gray">
                <a:xfrm>
                  <a:off x="6664363" y="1562498"/>
                  <a:ext cx="1353106" cy="267943"/>
                </a:xfrm>
                <a:prstGeom prst="rect">
                  <a:avLst/>
                </a:prstGeom>
                <a:grpFill/>
                <a:ln w="9525"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服务规划</a:t>
                  </a:r>
                </a:p>
              </p:txBody>
            </p:sp>
            <p:sp>
              <p:nvSpPr>
                <p:cNvPr id="365" name="Rectangle 4"/>
                <p:cNvSpPr>
                  <a:spLocks noChangeArrowheads="1"/>
                </p:cNvSpPr>
                <p:nvPr>
                  <p:custDataLst>
                    <p:tags r:id="rId30"/>
                  </p:custDataLst>
                </p:nvPr>
              </p:nvSpPr>
              <p:spPr bwMode="gray">
                <a:xfrm>
                  <a:off x="6664363" y="1874616"/>
                  <a:ext cx="1353106" cy="267943"/>
                </a:xfrm>
                <a:prstGeom prst="rect">
                  <a:avLst/>
                </a:prstGeom>
                <a:grpFill/>
                <a:ln w="9525"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报表管理</a:t>
                  </a:r>
                </a:p>
              </p:txBody>
            </p:sp>
            <p:sp>
              <p:nvSpPr>
                <p:cNvPr id="366" name="Rectangle 4"/>
                <p:cNvSpPr>
                  <a:spLocks noChangeArrowheads="1"/>
                </p:cNvSpPr>
                <p:nvPr>
                  <p:custDataLst>
                    <p:tags r:id="rId31"/>
                  </p:custDataLst>
                </p:nvPr>
              </p:nvSpPr>
              <p:spPr bwMode="gray">
                <a:xfrm>
                  <a:off x="8166878" y="1562616"/>
                  <a:ext cx="1432053" cy="255840"/>
                </a:xfrm>
                <a:prstGeom prst="rect">
                  <a:avLst/>
                </a:prstGeom>
                <a:grpFill/>
                <a:ln w="9525"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需求管理</a:t>
                  </a:r>
                </a:p>
              </p:txBody>
            </p:sp>
            <p:sp>
              <p:nvSpPr>
                <p:cNvPr id="367" name="Rectangle 4"/>
                <p:cNvSpPr>
                  <a:spLocks noChangeArrowheads="1"/>
                </p:cNvSpPr>
                <p:nvPr>
                  <p:custDataLst>
                    <p:tags r:id="rId32"/>
                  </p:custDataLst>
                </p:nvPr>
              </p:nvSpPr>
              <p:spPr bwMode="gray">
                <a:xfrm>
                  <a:off x="8166876" y="1874350"/>
                  <a:ext cx="1437205" cy="255840"/>
                </a:xfrm>
                <a:prstGeom prst="rect">
                  <a:avLst/>
                </a:prstGeom>
                <a:grpFill/>
                <a:ln w="9525"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指标管理</a:t>
                  </a:r>
                </a:p>
              </p:txBody>
            </p:sp>
            <p:sp>
              <p:nvSpPr>
                <p:cNvPr id="368" name="Rectangle 4"/>
                <p:cNvSpPr>
                  <a:spLocks noChangeArrowheads="1"/>
                </p:cNvSpPr>
                <p:nvPr>
                  <p:custDataLst>
                    <p:tags r:id="rId33"/>
                  </p:custDataLst>
                </p:nvPr>
              </p:nvSpPr>
              <p:spPr bwMode="gray">
                <a:xfrm>
                  <a:off x="7572797" y="1377835"/>
                  <a:ext cx="1159390" cy="154383"/>
                </a:xfrm>
                <a:prstGeom prst="rect">
                  <a:avLst/>
                </a:prstGeom>
                <a:solidFill>
                  <a:srgbClr val="0087D5"/>
                </a:solidFill>
                <a:ln w="9525" cap="rnd" algn="ctr">
                  <a:noFill/>
                  <a:miter lim="800000"/>
                </a:ln>
                <a:effectLst/>
              </p:spPr>
              <p:txBody>
                <a:bodyPr lIns="72000" tIns="0" rIns="72000" bIns="0" anchor="ctr" anchorCtr="1"/>
                <a:lstStyle/>
                <a:p>
                  <a:pPr algn="ctr">
                    <a:lnSpc>
                      <a:spcPct val="106000"/>
                    </a:lnSpc>
                    <a:buClr>
                      <a:srgbClr val="000000"/>
                    </a:buClr>
                    <a:buSzPct val="80000"/>
                    <a:defRPr/>
                  </a:pPr>
                  <a:r>
                    <a:rPr lang="zh-CN" altLang="en-US" sz="1000" b="1" kern="0"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数据需求管理</a:t>
                  </a:r>
                </a:p>
              </p:txBody>
            </p:sp>
          </p:grpSp>
          <p:sp>
            <p:nvSpPr>
              <p:cNvPr id="357" name="矩形 356"/>
              <p:cNvSpPr/>
              <p:nvPr/>
            </p:nvSpPr>
            <p:spPr>
              <a:xfrm>
                <a:off x="4147524" y="1473550"/>
                <a:ext cx="2756852" cy="722457"/>
              </a:xfrm>
              <a:prstGeom prst="rect">
                <a:avLst/>
              </a:prstGeom>
              <a:noFill/>
              <a:ln w="6350" cap="rnd" algn="ctr">
                <a:solidFill>
                  <a:srgbClr val="0087D5"/>
                </a:solidFill>
                <a:miter lim="800000"/>
              </a:ln>
              <a:effectLst/>
            </p:spPr>
            <p:txBody>
              <a:bodyPr lIns="36000" tIns="0" rIns="36000" bIns="0"/>
              <a:lstStyle/>
              <a:p>
                <a:pPr algn="ctr" defTabSz="873125" eaLnBrk="0" hangingPunct="0">
                  <a:buFont typeface="Wingdings" panose="05000000000000000000" pitchFamily="2" charset="2"/>
                  <a:buNone/>
                  <a:defRPr/>
                </a:pPr>
                <a:endParaRPr kumimoji="1" lang="en-US" sz="1000" b="1"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8" name="Rectangle 4"/>
              <p:cNvSpPr>
                <a:spLocks noChangeArrowheads="1"/>
              </p:cNvSpPr>
              <p:nvPr>
                <p:custDataLst>
                  <p:tags r:id="rId23"/>
                </p:custDataLst>
              </p:nvPr>
            </p:nvSpPr>
            <p:spPr bwMode="gray">
              <a:xfrm>
                <a:off x="5190287" y="1380624"/>
                <a:ext cx="807686" cy="154383"/>
              </a:xfrm>
              <a:prstGeom prst="rect">
                <a:avLst/>
              </a:prstGeom>
              <a:solidFill>
                <a:srgbClr val="0087D5"/>
              </a:solidFill>
              <a:ln w="12700" cap="rnd" algn="ctr">
                <a:noFill/>
                <a:miter lim="800000"/>
              </a:ln>
              <a:effectLst/>
            </p:spPr>
            <p:txBody>
              <a:bodyPr lIns="72000" tIns="0" rIns="72000" bIns="0" anchor="ctr" anchorCtr="1"/>
              <a:lstStyle/>
              <a:p>
                <a:pPr algn="ctr">
                  <a:lnSpc>
                    <a:spcPct val="106000"/>
                  </a:lnSpc>
                  <a:buClr>
                    <a:srgbClr val="000000"/>
                  </a:buClr>
                  <a:buSzPct val="80000"/>
                  <a:defRPr/>
                </a:pPr>
                <a:r>
                  <a:rPr lang="zh-CN" altLang="en-US" sz="1050" b="1" kern="0"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数据服务</a:t>
                </a:r>
              </a:p>
            </p:txBody>
          </p:sp>
          <p:sp>
            <p:nvSpPr>
              <p:cNvPr id="359" name="Rectangle 4"/>
              <p:cNvSpPr>
                <a:spLocks noChangeArrowheads="1"/>
              </p:cNvSpPr>
              <p:nvPr>
                <p:custDataLst>
                  <p:tags r:id="rId24"/>
                </p:custDataLst>
              </p:nvPr>
            </p:nvSpPr>
            <p:spPr bwMode="gray">
              <a:xfrm>
                <a:off x="4246647" y="1562616"/>
                <a:ext cx="1259265" cy="255840"/>
              </a:xfrm>
              <a:prstGeom prst="rect">
                <a:avLst/>
              </a:prstGeom>
              <a:solidFill>
                <a:sysClr val="window" lastClr="FFFFFF"/>
              </a:solidFill>
              <a:ln w="9525"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报表应用</a:t>
                </a:r>
              </a:p>
            </p:txBody>
          </p:sp>
          <p:sp>
            <p:nvSpPr>
              <p:cNvPr id="360" name="Rectangle 4"/>
              <p:cNvSpPr>
                <a:spLocks noChangeArrowheads="1"/>
              </p:cNvSpPr>
              <p:nvPr>
                <p:custDataLst>
                  <p:tags r:id="rId25"/>
                </p:custDataLst>
              </p:nvPr>
            </p:nvSpPr>
            <p:spPr bwMode="gray">
              <a:xfrm>
                <a:off x="5596752" y="1562616"/>
                <a:ext cx="1259265" cy="255840"/>
              </a:xfrm>
              <a:prstGeom prst="rect">
                <a:avLst/>
              </a:prstGeom>
              <a:solidFill>
                <a:sysClr val="window" lastClr="FFFFFF"/>
              </a:solidFill>
              <a:ln w="9525"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管理驾驶舱</a:t>
                </a:r>
              </a:p>
            </p:txBody>
          </p:sp>
          <p:sp>
            <p:nvSpPr>
              <p:cNvPr id="361" name="Rectangle 4"/>
              <p:cNvSpPr>
                <a:spLocks noChangeArrowheads="1"/>
              </p:cNvSpPr>
              <p:nvPr>
                <p:custDataLst>
                  <p:tags r:id="rId26"/>
                </p:custDataLst>
              </p:nvPr>
            </p:nvSpPr>
            <p:spPr bwMode="gray">
              <a:xfrm>
                <a:off x="4246647" y="1872283"/>
                <a:ext cx="1259265" cy="255840"/>
              </a:xfrm>
              <a:prstGeom prst="rect">
                <a:avLst/>
              </a:prstGeom>
              <a:solidFill>
                <a:sysClr val="window" lastClr="FFFFFF"/>
              </a:solidFill>
              <a:ln w="9525"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数据查询</a:t>
                </a:r>
              </a:p>
            </p:txBody>
          </p:sp>
          <p:sp>
            <p:nvSpPr>
              <p:cNvPr id="362" name="Rectangle 4"/>
              <p:cNvSpPr>
                <a:spLocks noChangeArrowheads="1"/>
              </p:cNvSpPr>
              <p:nvPr>
                <p:custDataLst>
                  <p:tags r:id="rId27"/>
                </p:custDataLst>
              </p:nvPr>
            </p:nvSpPr>
            <p:spPr bwMode="gray">
              <a:xfrm>
                <a:off x="5596752" y="1870565"/>
                <a:ext cx="1259265" cy="255840"/>
              </a:xfrm>
              <a:prstGeom prst="rect">
                <a:avLst/>
              </a:prstGeom>
              <a:solidFill>
                <a:sysClr val="window" lastClr="FFFFFF"/>
              </a:solidFill>
              <a:ln w="9525"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数据分发</a:t>
                </a:r>
              </a:p>
            </p:txBody>
          </p:sp>
          <p:sp>
            <p:nvSpPr>
              <p:cNvPr id="363" name="Rectangle 4"/>
              <p:cNvSpPr>
                <a:spLocks noChangeArrowheads="1"/>
              </p:cNvSpPr>
              <p:nvPr>
                <p:custDataLst>
                  <p:tags r:id="rId28"/>
                </p:custDataLst>
              </p:nvPr>
            </p:nvSpPr>
            <p:spPr bwMode="gray">
              <a:xfrm>
                <a:off x="1460934" y="1574083"/>
                <a:ext cx="1202352" cy="244045"/>
              </a:xfrm>
              <a:prstGeom prst="rect">
                <a:avLst/>
              </a:prstGeom>
              <a:solidFill>
                <a:sysClr val="window" lastClr="FFFFFF"/>
              </a:solidFill>
              <a:ln w="9525"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数据仓库</a:t>
                </a:r>
              </a:p>
            </p:txBody>
          </p:sp>
        </p:grpSp>
        <p:sp>
          <p:nvSpPr>
            <p:cNvPr id="351" name="Text Box 10"/>
            <p:cNvSpPr txBox="1">
              <a:spLocks noChangeArrowheads="1"/>
            </p:cNvSpPr>
            <p:nvPr>
              <p:custDataLst>
                <p:tags r:id="rId20"/>
              </p:custDataLst>
            </p:nvPr>
          </p:nvSpPr>
          <p:spPr bwMode="auto">
            <a:xfrm>
              <a:off x="1307042" y="1104634"/>
              <a:ext cx="8384545" cy="240109"/>
            </a:xfrm>
            <a:prstGeom prst="rect">
              <a:avLst/>
            </a:prstGeom>
            <a:solidFill>
              <a:srgbClr val="1D6CC1"/>
            </a:solidFill>
            <a:ln w="12700" algn="ctr">
              <a:noFill/>
              <a:miter lim="800000"/>
              <a:tailEnd type="none" w="sm" len="med"/>
            </a:ln>
          </p:spPr>
          <p:txBody>
            <a:bodyPr lIns="36000" tIns="36000" rIns="36000" bIns="36000" anchor="ctr" anchorCtr="1"/>
            <a:lstStyle>
              <a:defPPr>
                <a:defRPr lang="en-US"/>
              </a:defPPr>
              <a:lvl1pPr algn="ctr" defTabSz="956945" eaLnBrk="1" hangingPunct="1">
                <a:defRPr sz="1800" b="1">
                  <a:solidFill>
                    <a:schemeClr val="bg1"/>
                  </a:solidFill>
                  <a:latin typeface="宋体" panose="02010600030101010101" pitchFamily="2" charset="-122"/>
                  <a:cs typeface="Arial Unicode MS" panose="020B0604020202020204" pitchFamily="34" charset="-122"/>
                </a:defRPr>
              </a:lvl1pPr>
              <a:lvl2pPr marL="742950" indent="-285750" defTabSz="956945" eaLnBrk="0" hangingPunct="0">
                <a:defRPr sz="1000">
                  <a:latin typeface="Arial" panose="020B0604020202020204" pitchFamily="34" charset="0"/>
                  <a:cs typeface="Arial" panose="020B0604020202020204" pitchFamily="34" charset="0"/>
                </a:defRPr>
              </a:lvl2pPr>
              <a:lvl3pPr marL="1143000" indent="-228600" defTabSz="956945" eaLnBrk="0" hangingPunct="0">
                <a:defRPr sz="1000">
                  <a:latin typeface="Arial" panose="020B0604020202020204" pitchFamily="34" charset="0"/>
                  <a:cs typeface="Arial" panose="020B0604020202020204" pitchFamily="34" charset="0"/>
                </a:defRPr>
              </a:lvl3pPr>
              <a:lvl4pPr marL="1600200" indent="-228600" defTabSz="956945" eaLnBrk="0" hangingPunct="0">
                <a:defRPr sz="1000">
                  <a:latin typeface="Arial" panose="020B0604020202020204" pitchFamily="34" charset="0"/>
                  <a:cs typeface="Arial" panose="020B0604020202020204" pitchFamily="34" charset="0"/>
                </a:defRPr>
              </a:lvl4pPr>
              <a:lvl5pPr marL="2057400" indent="-228600" defTabSz="956945" eaLnBrk="0" hangingPunct="0">
                <a:defRPr sz="1000">
                  <a:latin typeface="Arial" panose="020B0604020202020204" pitchFamily="34" charset="0"/>
                  <a:cs typeface="Arial" panose="020B0604020202020204" pitchFamily="34" charset="0"/>
                </a:defRPr>
              </a:lvl5pPr>
              <a:lvl6pPr marL="2514600" indent="-228600" defTabSz="956945" eaLnBrk="0" fontAlgn="base" hangingPunct="0">
                <a:spcBef>
                  <a:spcPct val="0"/>
                </a:spcBef>
                <a:spcAft>
                  <a:spcPct val="0"/>
                </a:spcAft>
                <a:defRPr sz="1000">
                  <a:latin typeface="Arial" panose="020B0604020202020204" pitchFamily="34" charset="0"/>
                  <a:cs typeface="Arial" panose="020B0604020202020204" pitchFamily="34" charset="0"/>
                </a:defRPr>
              </a:lvl6pPr>
              <a:lvl7pPr marL="2971800" indent="-228600" defTabSz="956945" eaLnBrk="0" fontAlgn="base" hangingPunct="0">
                <a:spcBef>
                  <a:spcPct val="0"/>
                </a:spcBef>
                <a:spcAft>
                  <a:spcPct val="0"/>
                </a:spcAft>
                <a:defRPr sz="1000">
                  <a:latin typeface="Arial" panose="020B0604020202020204" pitchFamily="34" charset="0"/>
                  <a:cs typeface="Arial" panose="020B0604020202020204" pitchFamily="34" charset="0"/>
                </a:defRPr>
              </a:lvl7pPr>
              <a:lvl8pPr marL="3429000" indent="-228600" defTabSz="956945" eaLnBrk="0" fontAlgn="base" hangingPunct="0">
                <a:spcBef>
                  <a:spcPct val="0"/>
                </a:spcBef>
                <a:spcAft>
                  <a:spcPct val="0"/>
                </a:spcAft>
                <a:defRPr sz="1000">
                  <a:latin typeface="Arial" panose="020B0604020202020204" pitchFamily="34" charset="0"/>
                  <a:cs typeface="Arial" panose="020B0604020202020204" pitchFamily="34" charset="0"/>
                </a:defRPr>
              </a:lvl8pPr>
              <a:lvl9pPr marL="3886200" indent="-228600" defTabSz="956945" eaLnBrk="0" fontAlgn="base" hangingPunct="0">
                <a:spcBef>
                  <a:spcPct val="0"/>
                </a:spcBef>
                <a:spcAft>
                  <a:spcPct val="0"/>
                </a:spcAft>
                <a:defRPr sz="1000">
                  <a:latin typeface="Arial" panose="020B0604020202020204" pitchFamily="34" charset="0"/>
                  <a:cs typeface="Arial" panose="020B0604020202020204" pitchFamily="34" charset="0"/>
                </a:defRPr>
              </a:lvl9pPr>
            </a:lstStyle>
            <a:p>
              <a:pPr fontAlgn="base">
                <a:spcBef>
                  <a:spcPct val="0"/>
                </a:spcBef>
                <a:spcAft>
                  <a:spcPct val="0"/>
                </a:spcAft>
                <a:defRPr/>
              </a:pPr>
              <a:r>
                <a:rPr lang="zh-CN" altLang="en-US" sz="1200" kern="0" dirty="0">
                  <a:solidFill>
                    <a:prstClr val="white"/>
                  </a:solidFill>
                  <a:latin typeface="微软雅黑" panose="020B0503020204020204" pitchFamily="34" charset="-122"/>
                  <a:ea typeface="微软雅黑" panose="020B0503020204020204" pitchFamily="34" charset="-122"/>
                  <a:sym typeface="宋体" panose="02010600030101010101" pitchFamily="2" charset="-122"/>
                </a:rPr>
                <a:t>数据应用与服务</a:t>
              </a:r>
            </a:p>
          </p:txBody>
        </p:sp>
      </p:grpSp>
      <p:grpSp>
        <p:nvGrpSpPr>
          <p:cNvPr id="369" name="组合 368"/>
          <p:cNvGrpSpPr/>
          <p:nvPr/>
        </p:nvGrpSpPr>
        <p:grpSpPr>
          <a:xfrm>
            <a:off x="1015609" y="2082924"/>
            <a:ext cx="520140" cy="2734738"/>
            <a:chOff x="7312581" y="4487773"/>
            <a:chExt cx="549955" cy="1927689"/>
          </a:xfrm>
        </p:grpSpPr>
        <p:sp>
          <p:nvSpPr>
            <p:cNvPr id="370" name="右大括号 12"/>
            <p:cNvSpPr/>
            <p:nvPr/>
          </p:nvSpPr>
          <p:spPr bwMode="auto">
            <a:xfrm rot="10800000">
              <a:off x="7695378" y="4487773"/>
              <a:ext cx="167158" cy="1927689"/>
            </a:xfrm>
            <a:prstGeom prst="rightBrace">
              <a:avLst>
                <a:gd name="adj1" fmla="val 87644"/>
                <a:gd name="adj2" fmla="val 53610"/>
              </a:avLst>
            </a:prstGeom>
            <a:solidFill>
              <a:sysClr val="window" lastClr="FFFFFF"/>
            </a:solidFill>
            <a:ln w="6350" cap="flat" cmpd="sng" algn="ctr">
              <a:solidFill>
                <a:sysClr val="windowText" lastClr="000000"/>
              </a:solidFill>
              <a:prstDash val="solid"/>
              <a:miter lim="800000"/>
              <a:headEnd type="none" w="med" len="med"/>
              <a:tailEnd type="none" w="med" len="med"/>
            </a:ln>
            <a:effectLst/>
          </p:spPr>
          <p:txBody>
            <a:bodyPr/>
            <a:lstStyle/>
            <a:p>
              <a:pPr algn="ctr" eaLnBrk="0" fontAlgn="base" hangingPunct="0">
                <a:spcBef>
                  <a:spcPct val="0"/>
                </a:spcBef>
                <a:spcAft>
                  <a:spcPct val="0"/>
                </a:spcAft>
                <a:defRPr/>
              </a:pPr>
              <a:endParaRPr lang="zh-CN" altLang="en-US" sz="14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1" name="TextBox 49"/>
            <p:cNvSpPr txBox="1">
              <a:spLocks noChangeArrowheads="1"/>
            </p:cNvSpPr>
            <p:nvPr/>
          </p:nvSpPr>
          <p:spPr bwMode="auto">
            <a:xfrm>
              <a:off x="7312581" y="4713286"/>
              <a:ext cx="420967" cy="1357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sz="1400">
                  <a:solidFill>
                    <a:schemeClr val="tx1"/>
                  </a:solidFill>
                  <a:latin typeface="Arial" panose="020B0604020202020204" pitchFamily="34" charset="0"/>
                  <a:ea typeface="微软雅黑" panose="020B0503020204020204" pitchFamily="34" charset="-122"/>
                </a:defRPr>
              </a:lvl1pPr>
              <a:lvl2pPr marL="742950" indent="-285750">
                <a:defRPr sz="1400">
                  <a:solidFill>
                    <a:schemeClr val="tx1"/>
                  </a:solidFill>
                  <a:latin typeface="Arial" panose="020B0604020202020204" pitchFamily="34" charset="0"/>
                  <a:ea typeface="微软雅黑" panose="020B0503020204020204" pitchFamily="34" charset="-122"/>
                </a:defRPr>
              </a:lvl2pPr>
              <a:lvl3pPr marL="1143000" indent="-228600">
                <a:defRPr sz="1400">
                  <a:solidFill>
                    <a:schemeClr val="tx1"/>
                  </a:solidFill>
                  <a:latin typeface="Arial" panose="020B0604020202020204" pitchFamily="34" charset="0"/>
                  <a:ea typeface="微软雅黑" panose="020B0503020204020204" pitchFamily="34" charset="-122"/>
                </a:defRPr>
              </a:lvl3pPr>
              <a:lvl4pPr marL="1600200" indent="-228600">
                <a:defRPr sz="1400">
                  <a:solidFill>
                    <a:schemeClr val="tx1"/>
                  </a:solidFill>
                  <a:latin typeface="Arial" panose="020B0604020202020204" pitchFamily="34" charset="0"/>
                  <a:ea typeface="微软雅黑" panose="020B0503020204020204" pitchFamily="34" charset="-122"/>
                </a:defRPr>
              </a:lvl4pPr>
              <a:lvl5pPr marL="2057400" indent="-228600">
                <a:defRPr sz="1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9pPr>
            </a:lstStyle>
            <a:p>
              <a:pPr algn="ctr">
                <a:defRPr/>
              </a:pPr>
              <a:r>
                <a:rPr lang="zh-CN" altLang="en-US" kern="0" dirty="0">
                  <a:solidFill>
                    <a:srgbClr val="000000"/>
                  </a:solidFill>
                  <a:latin typeface="微软雅黑" panose="020B0503020204020204" pitchFamily="34" charset="-122"/>
                </a:rPr>
                <a:t>管理领域</a:t>
              </a:r>
            </a:p>
          </p:txBody>
        </p:sp>
      </p:grpSp>
      <p:sp>
        <p:nvSpPr>
          <p:cNvPr id="372" name="右大括号 12"/>
          <p:cNvSpPr/>
          <p:nvPr/>
        </p:nvSpPr>
        <p:spPr bwMode="auto">
          <a:xfrm rot="10800000">
            <a:off x="1376431" y="5067357"/>
            <a:ext cx="158096" cy="1275775"/>
          </a:xfrm>
          <a:prstGeom prst="rightBrace">
            <a:avLst>
              <a:gd name="adj1" fmla="val 87644"/>
              <a:gd name="adj2" fmla="val 53610"/>
            </a:avLst>
          </a:prstGeom>
          <a:solidFill>
            <a:sysClr val="window" lastClr="FFFFFF"/>
          </a:solidFill>
          <a:ln w="6350" cap="flat" cmpd="sng" algn="ctr">
            <a:solidFill>
              <a:sysClr val="windowText" lastClr="000000"/>
            </a:solidFill>
            <a:prstDash val="solid"/>
            <a:miter lim="800000"/>
            <a:headEnd type="none" w="med" len="med"/>
            <a:tailEnd type="none" w="med" len="med"/>
          </a:ln>
          <a:effectLst/>
        </p:spPr>
        <p:txBody>
          <a:bodyPr/>
          <a:lstStyle/>
          <a:p>
            <a:pPr algn="ctr" eaLnBrk="0" fontAlgn="base" hangingPunct="0">
              <a:spcBef>
                <a:spcPct val="0"/>
              </a:spcBef>
              <a:spcAft>
                <a:spcPct val="0"/>
              </a:spcAft>
              <a:defRPr/>
            </a:pPr>
            <a:endParaRPr lang="zh-CN" altLang="en-US" sz="14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3" name="TextBox 49"/>
          <p:cNvSpPr txBox="1">
            <a:spLocks noChangeArrowheads="1"/>
          </p:cNvSpPr>
          <p:nvPr/>
        </p:nvSpPr>
        <p:spPr bwMode="auto">
          <a:xfrm>
            <a:off x="1013690" y="5296032"/>
            <a:ext cx="400110" cy="105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sz="1400">
                <a:solidFill>
                  <a:schemeClr val="tx1"/>
                </a:solidFill>
                <a:latin typeface="Arial" panose="020B0604020202020204" pitchFamily="34" charset="0"/>
                <a:ea typeface="微软雅黑" panose="020B0503020204020204" pitchFamily="34" charset="-122"/>
              </a:defRPr>
            </a:lvl1pPr>
            <a:lvl2pPr marL="742950" indent="-285750">
              <a:defRPr sz="1400">
                <a:solidFill>
                  <a:schemeClr val="tx1"/>
                </a:solidFill>
                <a:latin typeface="Arial" panose="020B0604020202020204" pitchFamily="34" charset="0"/>
                <a:ea typeface="微软雅黑" panose="020B0503020204020204" pitchFamily="34" charset="-122"/>
              </a:defRPr>
            </a:lvl2pPr>
            <a:lvl3pPr marL="1143000" indent="-228600">
              <a:defRPr sz="1400">
                <a:solidFill>
                  <a:schemeClr val="tx1"/>
                </a:solidFill>
                <a:latin typeface="Arial" panose="020B0604020202020204" pitchFamily="34" charset="0"/>
                <a:ea typeface="微软雅黑" panose="020B0503020204020204" pitchFamily="34" charset="-122"/>
              </a:defRPr>
            </a:lvl3pPr>
            <a:lvl4pPr marL="1600200" indent="-228600">
              <a:defRPr sz="1400">
                <a:solidFill>
                  <a:schemeClr val="tx1"/>
                </a:solidFill>
                <a:latin typeface="Arial" panose="020B0604020202020204" pitchFamily="34" charset="0"/>
                <a:ea typeface="微软雅黑" panose="020B0503020204020204" pitchFamily="34" charset="-122"/>
              </a:defRPr>
            </a:lvl4pPr>
            <a:lvl5pPr marL="2057400" indent="-228600">
              <a:defRPr sz="1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9pPr>
          </a:lstStyle>
          <a:p>
            <a:pPr>
              <a:defRPr/>
            </a:pPr>
            <a:r>
              <a:rPr lang="zh-CN" altLang="en-US" dirty="0">
                <a:solidFill>
                  <a:srgbClr val="000000"/>
                </a:solidFill>
                <a:latin typeface="微软雅黑" panose="020B0503020204020204" pitchFamily="34" charset="-122"/>
              </a:rPr>
              <a:t>保障机制</a:t>
            </a:r>
          </a:p>
        </p:txBody>
      </p:sp>
      <p:sp>
        <p:nvSpPr>
          <p:cNvPr id="374" name="右大括号 12"/>
          <p:cNvSpPr/>
          <p:nvPr/>
        </p:nvSpPr>
        <p:spPr bwMode="auto">
          <a:xfrm rot="10800000">
            <a:off x="1376358" y="766091"/>
            <a:ext cx="158115" cy="1141095"/>
          </a:xfrm>
          <a:prstGeom prst="rightBrace">
            <a:avLst>
              <a:gd name="adj1" fmla="val 87644"/>
              <a:gd name="adj2" fmla="val 53610"/>
            </a:avLst>
          </a:prstGeom>
          <a:solidFill>
            <a:sysClr val="window" lastClr="FFFFFF"/>
          </a:solidFill>
          <a:ln w="6350" cap="flat" cmpd="sng" algn="ctr">
            <a:solidFill>
              <a:sysClr val="windowText" lastClr="000000"/>
            </a:solidFill>
            <a:prstDash val="solid"/>
            <a:miter lim="800000"/>
            <a:headEnd type="none" w="med" len="med"/>
            <a:tailEnd type="none" w="med" len="med"/>
          </a:ln>
          <a:effectLst/>
        </p:spPr>
        <p:txBody>
          <a:bodyPr/>
          <a:lstStyle/>
          <a:p>
            <a:pPr algn="ctr" eaLnBrk="0" fontAlgn="base" hangingPunct="0">
              <a:spcBef>
                <a:spcPct val="0"/>
              </a:spcBef>
              <a:spcAft>
                <a:spcPct val="0"/>
              </a:spcAft>
              <a:defRPr/>
            </a:pPr>
            <a:endParaRPr lang="zh-CN" altLang="en-US" sz="1400"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5" name="TextBox 49"/>
          <p:cNvSpPr txBox="1">
            <a:spLocks noChangeArrowheads="1"/>
          </p:cNvSpPr>
          <p:nvPr/>
        </p:nvSpPr>
        <p:spPr bwMode="auto">
          <a:xfrm>
            <a:off x="1015655" y="912627"/>
            <a:ext cx="398145" cy="105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sz="1400">
                <a:solidFill>
                  <a:schemeClr val="tx1"/>
                </a:solidFill>
                <a:latin typeface="Arial" panose="020B0604020202020204" pitchFamily="34" charset="0"/>
                <a:ea typeface="微软雅黑" panose="020B0503020204020204" pitchFamily="34" charset="-122"/>
              </a:defRPr>
            </a:lvl1pPr>
            <a:lvl2pPr marL="742950" indent="-285750">
              <a:defRPr sz="1400">
                <a:solidFill>
                  <a:schemeClr val="tx1"/>
                </a:solidFill>
                <a:latin typeface="Arial" panose="020B0604020202020204" pitchFamily="34" charset="0"/>
                <a:ea typeface="微软雅黑" panose="020B0503020204020204" pitchFamily="34" charset="-122"/>
              </a:defRPr>
            </a:lvl2pPr>
            <a:lvl3pPr marL="1143000" indent="-228600">
              <a:defRPr sz="1400">
                <a:solidFill>
                  <a:schemeClr val="tx1"/>
                </a:solidFill>
                <a:latin typeface="Arial" panose="020B0604020202020204" pitchFamily="34" charset="0"/>
                <a:ea typeface="微软雅黑" panose="020B0503020204020204" pitchFamily="34" charset="-122"/>
              </a:defRPr>
            </a:lvl3pPr>
            <a:lvl4pPr marL="1600200" indent="-228600">
              <a:defRPr sz="1400">
                <a:solidFill>
                  <a:schemeClr val="tx1"/>
                </a:solidFill>
                <a:latin typeface="Arial" panose="020B0604020202020204" pitchFamily="34" charset="0"/>
                <a:ea typeface="微软雅黑" panose="020B0503020204020204" pitchFamily="34" charset="-122"/>
              </a:defRPr>
            </a:lvl4pPr>
            <a:lvl5pPr marL="2057400" indent="-228600">
              <a:defRPr sz="1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9pPr>
          </a:lstStyle>
          <a:p>
            <a:pPr>
              <a:defRPr/>
            </a:pPr>
            <a:r>
              <a:rPr lang="zh-CN" altLang="en-US" dirty="0">
                <a:solidFill>
                  <a:srgbClr val="000000"/>
                </a:solidFill>
                <a:latin typeface="微软雅黑" panose="020B0503020204020204" pitchFamily="34" charset="-122"/>
              </a:rPr>
              <a:t>数据价值</a:t>
            </a:r>
          </a:p>
        </p:txBody>
      </p:sp>
      <p:sp>
        <p:nvSpPr>
          <p:cNvPr id="376" name="Rectangle 4"/>
          <p:cNvSpPr>
            <a:spLocks noChangeArrowheads="1"/>
          </p:cNvSpPr>
          <p:nvPr>
            <p:custDataLst>
              <p:tags r:id="rId17"/>
            </p:custDataLst>
          </p:nvPr>
        </p:nvSpPr>
        <p:spPr bwMode="gray">
          <a:xfrm>
            <a:off x="3363908" y="1171856"/>
            <a:ext cx="1152525" cy="213360"/>
          </a:xfrm>
          <a:prstGeom prst="rect">
            <a:avLst/>
          </a:prstGeom>
          <a:solidFill>
            <a:sysClr val="window" lastClr="FFFFFF"/>
          </a:solidFill>
          <a:ln w="9525"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数据加工</a:t>
            </a:r>
          </a:p>
        </p:txBody>
      </p:sp>
      <p:sp>
        <p:nvSpPr>
          <p:cNvPr id="377" name="Rectangle 4"/>
          <p:cNvSpPr>
            <a:spLocks noChangeArrowheads="1"/>
          </p:cNvSpPr>
          <p:nvPr>
            <p:custDataLst>
              <p:tags r:id="rId18"/>
            </p:custDataLst>
          </p:nvPr>
        </p:nvSpPr>
        <p:spPr bwMode="gray">
          <a:xfrm>
            <a:off x="3364543" y="1435381"/>
            <a:ext cx="1151890" cy="224790"/>
          </a:xfrm>
          <a:prstGeom prst="rect">
            <a:avLst/>
          </a:prstGeom>
          <a:solidFill>
            <a:sysClr val="window" lastClr="FFFFFF"/>
          </a:solidFill>
          <a:ln w="9525" cap="rnd" algn="ctr">
            <a:noFill/>
            <a:miter lim="800000"/>
          </a:ln>
        </p:spPr>
        <p:txBody>
          <a:bodyPr lIns="72000" tIns="0" rIns="72000" bIns="0" anchor="ctr" anchorCtr="1"/>
          <a:lstStyle/>
          <a:p>
            <a:pPr algn="ctr">
              <a:lnSpc>
                <a:spcPct val="106000"/>
              </a:lnSpc>
              <a:buClr>
                <a:srgbClr val="000000"/>
              </a:buClr>
              <a:buSzPct val="80000"/>
              <a:defRPr/>
            </a:pPr>
            <a:r>
              <a:rPr lang="zh-CN" altLang="en-US" sz="10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宋体" panose="02010600030101010101" pitchFamily="2" charset="-122"/>
              </a:rPr>
              <a:t>数据挖掘</a:t>
            </a:r>
          </a:p>
        </p:txBody>
      </p:sp>
      <p:sp>
        <p:nvSpPr>
          <p:cNvPr id="378" name="矩形 377"/>
          <p:cNvSpPr/>
          <p:nvPr/>
        </p:nvSpPr>
        <p:spPr>
          <a:xfrm>
            <a:off x="1737673" y="4976776"/>
            <a:ext cx="8669655" cy="1433830"/>
          </a:xfrm>
          <a:prstGeom prst="rect">
            <a:avLst/>
          </a:prstGeom>
          <a:noFill/>
          <a:ln w="22225" cap="flat" cmpd="sng" algn="ctr">
            <a:solidFill>
              <a:srgbClr val="1D6CC1"/>
            </a:solidFill>
            <a:prstDash val="solid"/>
            <a:miter lim="800000"/>
          </a:ln>
          <a:effectLst/>
          <a:extLst>
            <a:ext uri="{909E8E84-426E-40DD-AFC4-6F175D3DCCD1}">
              <a14:hiddenFill xmlns:a14="http://schemas.microsoft.com/office/drawing/2010/main">
                <a:solidFill>
                  <a:srgbClr val="FF0000"/>
                </a:solidFill>
              </a14:hiddenFill>
            </a:ext>
          </a:extLst>
        </p:spPr>
        <p:txBody>
          <a:bodyPr rtlCol="0" anchor="ctr"/>
          <a:lstStyle/>
          <a:p>
            <a:pPr algn="ctr" defTabSz="457200" eaLnBrk="0" fontAlgn="base" hangingPunct="0">
              <a:spcBef>
                <a:spcPct val="0"/>
              </a:spcBef>
              <a:spcAft>
                <a:spcPct val="0"/>
              </a:spcAft>
              <a:defRPr/>
            </a:pPr>
            <a:endParaRPr kumimoji="1" lang="zh-CN" altLang="en-US" kern="0">
              <a:solidFill>
                <a:prstClr val="white"/>
              </a:solidFill>
              <a:latin typeface="Arial" panose="020B0604020202020204"/>
              <a:ea typeface="黑体" panose="02010609060101010101" charset="-122"/>
            </a:endParaRPr>
          </a:p>
        </p:txBody>
      </p:sp>
    </p:spTree>
    <p:extLst>
      <p:ext uri="{BB962C8B-B14F-4D97-AF65-F5344CB8AC3E}">
        <p14:creationId xmlns:p14="http://schemas.microsoft.com/office/powerpoint/2010/main" val="965738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数据治理实施</a:t>
            </a:r>
            <a:r>
              <a:rPr lang="en-US" altLang="zh-CN" dirty="0" smtClean="0"/>
              <a:t>-</a:t>
            </a:r>
            <a:r>
              <a:rPr lang="zh-CN" altLang="en-US" dirty="0" smtClean="0"/>
              <a:t>数据安全</a:t>
            </a:r>
            <a:r>
              <a:rPr lang="en-US" altLang="zh-CN" dirty="0" smtClean="0"/>
              <a:t>-</a:t>
            </a:r>
            <a:r>
              <a:rPr lang="zh-CN" altLang="en-US" dirty="0" smtClean="0"/>
              <a:t>安全策略配置</a:t>
            </a:r>
            <a:endParaRPr lang="zh-CN" altLang="en-US" dirty="0"/>
          </a:p>
        </p:txBody>
      </p:sp>
      <p:sp>
        <p:nvSpPr>
          <p:cNvPr id="16" name="形状">
            <a:extLst>
              <a:ext uri="{FF2B5EF4-FFF2-40B4-BE49-F238E27FC236}">
                <a16:creationId xmlns="" xmlns:a16="http://schemas.microsoft.com/office/drawing/2014/main" id="{9063264D-21B4-4C4A-86EC-5DB2578D1B60}"/>
              </a:ext>
            </a:extLst>
          </p:cNvPr>
          <p:cNvSpPr/>
          <p:nvPr/>
        </p:nvSpPr>
        <p:spPr>
          <a:xfrm>
            <a:off x="985279"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chemeClr val="bg1">
              <a:lumMod val="65000"/>
            </a:schemeClr>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17" name="矩形 16">
            <a:extLst>
              <a:ext uri="{FF2B5EF4-FFF2-40B4-BE49-F238E27FC236}">
                <a16:creationId xmlns="" xmlns:a16="http://schemas.microsoft.com/office/drawing/2014/main" id="{2BB00073-7FAB-4513-9A69-C399EAA3BD84}"/>
              </a:ext>
            </a:extLst>
          </p:cNvPr>
          <p:cNvSpPr/>
          <p:nvPr/>
        </p:nvSpPr>
        <p:spPr>
          <a:xfrm>
            <a:off x="987934"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a:t>
            </a:r>
            <a:r>
              <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rPr>
              <a:t>质量</a:t>
            </a:r>
          </a:p>
        </p:txBody>
      </p:sp>
      <p:sp>
        <p:nvSpPr>
          <p:cNvPr id="18" name="形状">
            <a:extLst>
              <a:ext uri="{FF2B5EF4-FFF2-40B4-BE49-F238E27FC236}">
                <a16:creationId xmlns="" xmlns:a16="http://schemas.microsoft.com/office/drawing/2014/main" id="{DB559BD3-927A-4532-B577-7E4F23F25793}"/>
              </a:ext>
            </a:extLst>
          </p:cNvPr>
          <p:cNvSpPr/>
          <p:nvPr/>
        </p:nvSpPr>
        <p:spPr>
          <a:xfrm>
            <a:off x="1723477"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0070C0"/>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19" name="矩形 18">
            <a:extLst>
              <a:ext uri="{FF2B5EF4-FFF2-40B4-BE49-F238E27FC236}">
                <a16:creationId xmlns="" xmlns:a16="http://schemas.microsoft.com/office/drawing/2014/main" id="{C58AD7B2-324A-412A-8248-7EA5F47957B3}"/>
              </a:ext>
            </a:extLst>
          </p:cNvPr>
          <p:cNvSpPr/>
          <p:nvPr/>
        </p:nvSpPr>
        <p:spPr>
          <a:xfrm>
            <a:off x="1729798"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a:t>
            </a:r>
            <a:r>
              <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rPr>
              <a:t>安全</a:t>
            </a:r>
          </a:p>
        </p:txBody>
      </p:sp>
      <p:sp>
        <p:nvSpPr>
          <p:cNvPr id="22" name="形状">
            <a:extLst>
              <a:ext uri="{FF2B5EF4-FFF2-40B4-BE49-F238E27FC236}">
                <a16:creationId xmlns="" xmlns:a16="http://schemas.microsoft.com/office/drawing/2014/main" id="{D7A4CFFC-12E4-4DAB-AA7B-0CAE9BBB202B}"/>
              </a:ext>
            </a:extLst>
          </p:cNvPr>
          <p:cNvSpPr/>
          <p:nvPr/>
        </p:nvSpPr>
        <p:spPr>
          <a:xfrm>
            <a:off x="3232552"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23" name="矩形 22">
            <a:extLst>
              <a:ext uri="{FF2B5EF4-FFF2-40B4-BE49-F238E27FC236}">
                <a16:creationId xmlns="" xmlns:a16="http://schemas.microsoft.com/office/drawing/2014/main" id="{14D25363-9C9A-4EC2-AC2F-4F4A584CA13D}"/>
              </a:ext>
            </a:extLst>
          </p:cNvPr>
          <p:cNvSpPr/>
          <p:nvPr/>
        </p:nvSpPr>
        <p:spPr>
          <a:xfrm>
            <a:off x="3237861"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数据资产</a:t>
            </a:r>
            <a:endPar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26" name="形状">
            <a:extLst>
              <a:ext uri="{FF2B5EF4-FFF2-40B4-BE49-F238E27FC236}">
                <a16:creationId xmlns="" xmlns:a16="http://schemas.microsoft.com/office/drawing/2014/main" id="{42481AE8-1F2A-4105-9085-5BF9CE70179D}"/>
              </a:ext>
            </a:extLst>
          </p:cNvPr>
          <p:cNvSpPr/>
          <p:nvPr/>
        </p:nvSpPr>
        <p:spPr>
          <a:xfrm>
            <a:off x="247650" y="640882"/>
            <a:ext cx="809621" cy="265280"/>
          </a:xfrm>
          <a:custGeom>
            <a:avLst/>
            <a:gdLst/>
            <a:ahLst/>
            <a:cxnLst>
              <a:cxn ang="0">
                <a:pos x="wd2" y="hd2"/>
              </a:cxn>
              <a:cxn ang="5400000">
                <a:pos x="wd2" y="hd2"/>
              </a:cxn>
              <a:cxn ang="10800000">
                <a:pos x="wd2" y="hd2"/>
              </a:cxn>
              <a:cxn ang="16200000">
                <a:pos x="wd2" y="hd2"/>
              </a:cxn>
            </a:cxnLst>
            <a:rect l="0" t="0" r="r" b="b"/>
            <a:pathLst>
              <a:path w="21600" h="21600" extrusionOk="0">
                <a:moveTo>
                  <a:pt x="18972" y="21600"/>
                </a:moveTo>
                <a:lnTo>
                  <a:pt x="18972" y="21600"/>
                </a:lnTo>
                <a:lnTo>
                  <a:pt x="21600" y="10800"/>
                </a:lnTo>
                <a:lnTo>
                  <a:pt x="18972" y="0"/>
                </a:lnTo>
                <a:lnTo>
                  <a:pt x="18972" y="0"/>
                </a:lnTo>
                <a:lnTo>
                  <a:pt x="0" y="0"/>
                </a:lnTo>
                <a:lnTo>
                  <a:pt x="0" y="21600"/>
                </a:lnTo>
                <a:lnTo>
                  <a:pt x="18972" y="21600"/>
                </a:lnTo>
                <a:close/>
              </a:path>
            </a:pathLst>
          </a:custGeom>
          <a:solidFill>
            <a:schemeClr val="bg1">
              <a:lumMod val="65000"/>
            </a:schemeClr>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lang="zh-CN" altLang="en-US" sz="1200" kern="0" dirty="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27" name="标题文本一">
            <a:extLst>
              <a:ext uri="{FF2B5EF4-FFF2-40B4-BE49-F238E27FC236}">
                <a16:creationId xmlns="" xmlns:a16="http://schemas.microsoft.com/office/drawing/2014/main" id="{812576C3-12F6-4398-84A3-139F1B711592}"/>
              </a:ext>
            </a:extLst>
          </p:cNvPr>
          <p:cNvSpPr txBox="1"/>
          <p:nvPr/>
        </p:nvSpPr>
        <p:spPr>
          <a:xfrm>
            <a:off x="366738" y="513271"/>
            <a:ext cx="810728" cy="4231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defTabSz="457200">
              <a:lnSpc>
                <a:spcPts val="6600"/>
              </a:lnSpc>
              <a:defRPr sz="4000" b="0">
                <a:solidFill>
                  <a:srgbClr val="FEFDFF"/>
                </a:solidFill>
                <a:latin typeface="+mn-lt"/>
                <a:ea typeface="+mn-ea"/>
                <a:cs typeface="+mn-cs"/>
                <a:sym typeface="腾讯体 W7"/>
              </a:defRPr>
            </a:lvl1pPr>
          </a:lstStyle>
          <a:p>
            <a:pPr algn="ctr" defTabSz="228612">
              <a:lnSpc>
                <a:spcPts val="3301"/>
              </a:lnSpc>
              <a:defRPr/>
            </a:pPr>
            <a:endParaRPr sz="1200" dirty="0">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 xmlns:a16="http://schemas.microsoft.com/office/drawing/2014/main" id="{7B0CA4ED-C95C-4D38-B3AD-54225B7456AB}"/>
              </a:ext>
            </a:extLst>
          </p:cNvPr>
          <p:cNvSpPr/>
          <p:nvPr/>
        </p:nvSpPr>
        <p:spPr>
          <a:xfrm>
            <a:off x="252350"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数据标准</a:t>
            </a:r>
            <a:endPar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32" name="形状">
            <a:extLst>
              <a:ext uri="{FF2B5EF4-FFF2-40B4-BE49-F238E27FC236}">
                <a16:creationId xmlns="" xmlns:a16="http://schemas.microsoft.com/office/drawing/2014/main" id="{D7A4CFFC-12E4-4DAB-AA7B-0CAE9BBB202B}"/>
              </a:ext>
            </a:extLst>
          </p:cNvPr>
          <p:cNvSpPr/>
          <p:nvPr/>
        </p:nvSpPr>
        <p:spPr>
          <a:xfrm>
            <a:off x="2486105"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33" name="矩形 32">
            <a:extLst>
              <a:ext uri="{FF2B5EF4-FFF2-40B4-BE49-F238E27FC236}">
                <a16:creationId xmlns="" xmlns:a16="http://schemas.microsoft.com/office/drawing/2014/main" id="{14D25363-9C9A-4EC2-AC2F-4F4A584CA13D}"/>
              </a:ext>
            </a:extLst>
          </p:cNvPr>
          <p:cNvSpPr/>
          <p:nvPr/>
        </p:nvSpPr>
        <p:spPr>
          <a:xfrm>
            <a:off x="2491414"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数据地图</a:t>
            </a:r>
            <a:endPar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14" name="Rectangle 3"/>
          <p:cNvSpPr txBox="1">
            <a:spLocks noChangeArrowheads="1"/>
          </p:cNvSpPr>
          <p:nvPr/>
        </p:nvSpPr>
        <p:spPr bwMode="auto">
          <a:xfrm>
            <a:off x="247650" y="936464"/>
            <a:ext cx="4756150" cy="992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402" tIns="43201" rIns="86402" bIns="43201" numCol="1" anchor="t" anchorCtr="0" compatLnSpc="1">
            <a:spAutoFit/>
          </a:bodyPr>
          <a:lstStyle>
            <a:lvl1pPr marL="342900" indent="-342900" algn="l" rtl="0" eaLnBrk="1" fontAlgn="base" hangingPunct="1">
              <a:spcBef>
                <a:spcPct val="20000"/>
              </a:spcBef>
              <a:spcAft>
                <a:spcPct val="0"/>
              </a:spcAft>
              <a:buClr>
                <a:schemeClr val="accent5">
                  <a:lumMod val="50000"/>
                </a:schemeClr>
              </a:buClr>
              <a:buSzPct val="80000"/>
              <a:buFont typeface="Wingdings" panose="05000000000000000000" pitchFamily="2" charset="2"/>
              <a:buChar char="n"/>
              <a:defRPr kumimoji="1" sz="1400">
                <a:solidFill>
                  <a:schemeClr val="tx1"/>
                </a:solidFill>
                <a:latin typeface="+mn-lt"/>
                <a:ea typeface="宋体" panose="02010600030101010101" pitchFamily="2" charset="-122"/>
                <a:cs typeface="宋体" charset="0"/>
              </a:defRPr>
            </a:lvl1pPr>
            <a:lvl2pPr marL="742950" indent="-285750" algn="l" rtl="0" eaLnBrk="1" fontAlgn="base" hangingPunct="1">
              <a:spcBef>
                <a:spcPct val="20000"/>
              </a:spcBef>
              <a:spcAft>
                <a:spcPct val="0"/>
              </a:spcAft>
              <a:buClr>
                <a:schemeClr val="accent1"/>
              </a:buClr>
              <a:buSzPct val="70000"/>
              <a:buFont typeface="Wingdings" panose="05000000000000000000" charset="0"/>
              <a:buChar char="p"/>
              <a:defRPr kumimoji="1" sz="1400">
                <a:solidFill>
                  <a:schemeClr val="tx1"/>
                </a:solidFill>
                <a:latin typeface="+mn-lt"/>
                <a:ea typeface="宋体" panose="02010600030101010101" pitchFamily="2" charset="-122"/>
              </a:defRPr>
            </a:lvl2pPr>
            <a:lvl3pPr marL="1143000" indent="-228600" algn="l" rtl="0" eaLnBrk="1" fontAlgn="base" hangingPunct="1">
              <a:spcBef>
                <a:spcPct val="20000"/>
              </a:spcBef>
              <a:spcAft>
                <a:spcPct val="0"/>
              </a:spcAft>
              <a:buClr>
                <a:srgbClr val="4597A0"/>
              </a:buClr>
              <a:buSzPct val="70000"/>
              <a:buFont typeface="Wingdings" panose="05000000000000000000" charset="0"/>
              <a:buChar char="l"/>
              <a:defRPr kumimoji="1" sz="1400">
                <a:solidFill>
                  <a:schemeClr val="tx1"/>
                </a:solidFill>
                <a:latin typeface="+mn-lt"/>
                <a:ea typeface="宋体" panose="02010600030101010101" pitchFamily="2" charset="-122"/>
              </a:defRPr>
            </a:lvl3pPr>
            <a:lvl4pPr marL="1600200" indent="-228600" algn="l" rtl="0" eaLnBrk="1" fontAlgn="base" hangingPunct="1">
              <a:spcBef>
                <a:spcPct val="20000"/>
              </a:spcBef>
              <a:spcAft>
                <a:spcPct val="0"/>
              </a:spcAft>
              <a:buClr>
                <a:srgbClr val="C00000"/>
              </a:buClr>
              <a:buSzPct val="50000"/>
              <a:buFont typeface="Wingdings" panose="05000000000000000000" charset="0"/>
              <a:buChar char="u"/>
              <a:defRPr kumimoji="1" sz="1400">
                <a:solidFill>
                  <a:schemeClr val="tx1"/>
                </a:solidFill>
                <a:latin typeface="+mn-lt"/>
                <a:ea typeface="宋体" panose="02010600030101010101" pitchFamily="2" charset="-122"/>
              </a:defRPr>
            </a:lvl4pPr>
            <a:lvl5pPr marL="2057400" indent="-228600" algn="l" rtl="0" eaLnBrk="1" fontAlgn="base" hangingPunct="1">
              <a:spcBef>
                <a:spcPct val="20000"/>
              </a:spcBef>
              <a:spcAft>
                <a:spcPct val="0"/>
              </a:spcAft>
              <a:buClr>
                <a:srgbClr val="008395"/>
              </a:buClr>
              <a:buSzPct val="30000"/>
              <a:buFont typeface="Wingdings" panose="05000000000000000000" charset="0"/>
              <a:buChar char="p"/>
              <a:defRPr kumimoji="1" sz="1400">
                <a:solidFill>
                  <a:schemeClr val="tx1"/>
                </a:solidFill>
                <a:latin typeface="+mn-lt"/>
                <a:ea typeface="宋体" panose="02010600030101010101" pitchFamily="2" charset="-122"/>
              </a:defRPr>
            </a:lvl5pPr>
            <a:lvl6pPr marL="2514600" indent="-228600" algn="l" rtl="0" eaLnBrk="1" fontAlgn="base" hangingPunct="1">
              <a:spcBef>
                <a:spcPct val="20000"/>
              </a:spcBef>
              <a:spcAft>
                <a:spcPct val="0"/>
              </a:spcAft>
              <a:buClr>
                <a:srgbClr val="0066FF"/>
              </a:buClr>
              <a:buChar char="•"/>
              <a:defRPr sz="1400">
                <a:solidFill>
                  <a:schemeClr val="tx1"/>
                </a:solidFill>
                <a:latin typeface="+mn-lt"/>
                <a:ea typeface="+mn-ea"/>
              </a:defRPr>
            </a:lvl6pPr>
            <a:lvl7pPr marL="2971800" indent="-228600" algn="l" rtl="0" eaLnBrk="1" fontAlgn="base" hangingPunct="1">
              <a:spcBef>
                <a:spcPct val="20000"/>
              </a:spcBef>
              <a:spcAft>
                <a:spcPct val="0"/>
              </a:spcAft>
              <a:buClr>
                <a:srgbClr val="0066FF"/>
              </a:buClr>
              <a:buChar char="•"/>
              <a:defRPr sz="1400">
                <a:solidFill>
                  <a:schemeClr val="tx1"/>
                </a:solidFill>
                <a:latin typeface="+mn-lt"/>
                <a:ea typeface="+mn-ea"/>
              </a:defRPr>
            </a:lvl7pPr>
            <a:lvl8pPr marL="3429000" indent="-228600" algn="l" rtl="0" eaLnBrk="1" fontAlgn="base" hangingPunct="1">
              <a:spcBef>
                <a:spcPct val="20000"/>
              </a:spcBef>
              <a:spcAft>
                <a:spcPct val="0"/>
              </a:spcAft>
              <a:buClr>
                <a:srgbClr val="0066FF"/>
              </a:buClr>
              <a:buChar char="•"/>
              <a:defRPr sz="1400">
                <a:solidFill>
                  <a:schemeClr val="tx1"/>
                </a:solidFill>
                <a:latin typeface="+mn-lt"/>
                <a:ea typeface="+mn-ea"/>
              </a:defRPr>
            </a:lvl8pPr>
            <a:lvl9pPr marL="3886200" indent="-228600" algn="l" rtl="0" eaLnBrk="1" fontAlgn="base" hangingPunct="1">
              <a:spcBef>
                <a:spcPct val="20000"/>
              </a:spcBef>
              <a:spcAft>
                <a:spcPct val="0"/>
              </a:spcAft>
              <a:buClr>
                <a:srgbClr val="0066FF"/>
              </a:buClr>
              <a:buChar char="•"/>
              <a:defRPr sz="1400">
                <a:solidFill>
                  <a:schemeClr val="tx1"/>
                </a:solidFill>
                <a:latin typeface="+mn-lt"/>
                <a:ea typeface="+mn-ea"/>
              </a:defRPr>
            </a:lvl9pPr>
          </a:lstStyle>
          <a:p>
            <a:pPr>
              <a:lnSpc>
                <a:spcPct val="150000"/>
              </a:lnSpc>
              <a:buClr>
                <a:srgbClr val="4472C4">
                  <a:lumMod val="50000"/>
                </a:srgbClr>
              </a:buClr>
            </a:pP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路径：数据资产管理平台</a:t>
            </a:r>
            <a:r>
              <a:rPr lang="en-US" altLang="zh-CN"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-&gt;</a:t>
            </a: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数据安全管理平台</a:t>
            </a:r>
            <a:r>
              <a:rPr lang="en-US" altLang="zh-CN"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-&gt;</a:t>
            </a: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安全策略</a:t>
            </a:r>
            <a:endParaRPr lang="zh-CN" altLang="en-US" sz="12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Clr>
                <a:srgbClr val="4472C4">
                  <a:lumMod val="50000"/>
                </a:srgbClr>
              </a:buClr>
            </a:pPr>
            <a:r>
              <a:rPr lang="zh-CN" altLang="en-US" sz="12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配置</a:t>
            </a: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：配置库、表、字段权限、数据脱敏策略、行级过滤策略</a:t>
            </a:r>
            <a:endParaRPr lang="en-US" altLang="zh-CN" sz="12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Clr>
                <a:srgbClr val="4472C4">
                  <a:lumMod val="50000"/>
                </a:srgbClr>
              </a:buClr>
            </a:pP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用途：数据应用的安全管控</a:t>
            </a:r>
            <a:endParaRPr lang="en-US" altLang="zh-CN"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5" name="图片 14">
            <a:extLst>
              <a:ext uri="{FF2B5EF4-FFF2-40B4-BE49-F238E27FC236}">
                <a16:creationId xmlns="" xmlns:a16="http://schemas.microsoft.com/office/drawing/2014/main" id="{E49B598B-04A3-CE48-80B7-AB3D360E0F83}"/>
              </a:ext>
            </a:extLst>
          </p:cNvPr>
          <p:cNvPicPr>
            <a:picLocks noChangeAspect="1"/>
          </p:cNvPicPr>
          <p:nvPr/>
        </p:nvPicPr>
        <p:blipFill>
          <a:blip r:embed="rId2"/>
          <a:stretch>
            <a:fillRect/>
          </a:stretch>
        </p:blipFill>
        <p:spPr>
          <a:xfrm>
            <a:off x="88900" y="2119825"/>
            <a:ext cx="11988800" cy="4464794"/>
          </a:xfrm>
          <a:prstGeom prst="rect">
            <a:avLst/>
          </a:prstGeom>
        </p:spPr>
      </p:pic>
    </p:spTree>
    <p:extLst>
      <p:ext uri="{BB962C8B-B14F-4D97-AF65-F5344CB8AC3E}">
        <p14:creationId xmlns:p14="http://schemas.microsoft.com/office/powerpoint/2010/main" val="2059674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数据治理实施</a:t>
            </a:r>
            <a:r>
              <a:rPr lang="en-US" altLang="zh-CN" dirty="0" smtClean="0"/>
              <a:t>-</a:t>
            </a:r>
            <a:r>
              <a:rPr lang="zh-CN" altLang="en-US" dirty="0" smtClean="0"/>
              <a:t>数据地图</a:t>
            </a:r>
            <a:r>
              <a:rPr lang="en-US" altLang="zh-CN" dirty="0"/>
              <a:t>-</a:t>
            </a:r>
            <a:r>
              <a:rPr lang="zh-CN" altLang="en-US" b="1" dirty="0">
                <a:solidFill>
                  <a:srgbClr val="FF0000"/>
                </a:solidFill>
              </a:rPr>
              <a:t>实现数据“看得见、管得了、找</a:t>
            </a:r>
            <a:r>
              <a:rPr lang="zh-CN" altLang="en-US" b="1" dirty="0" smtClean="0">
                <a:solidFill>
                  <a:srgbClr val="FF0000"/>
                </a:solidFill>
              </a:rPr>
              <a:t>得到”</a:t>
            </a:r>
            <a:endParaRPr lang="zh-CN" altLang="en-US" b="1" dirty="0">
              <a:solidFill>
                <a:srgbClr val="FF0000"/>
              </a:solidFill>
            </a:endParaRPr>
          </a:p>
        </p:txBody>
      </p:sp>
      <p:sp>
        <p:nvSpPr>
          <p:cNvPr id="16" name="形状">
            <a:extLst>
              <a:ext uri="{FF2B5EF4-FFF2-40B4-BE49-F238E27FC236}">
                <a16:creationId xmlns="" xmlns:a16="http://schemas.microsoft.com/office/drawing/2014/main" id="{9063264D-21B4-4C4A-86EC-5DB2578D1B60}"/>
              </a:ext>
            </a:extLst>
          </p:cNvPr>
          <p:cNvSpPr/>
          <p:nvPr/>
        </p:nvSpPr>
        <p:spPr>
          <a:xfrm>
            <a:off x="985279"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chemeClr val="bg1">
              <a:lumMod val="65000"/>
            </a:schemeClr>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17" name="矩形 16">
            <a:extLst>
              <a:ext uri="{FF2B5EF4-FFF2-40B4-BE49-F238E27FC236}">
                <a16:creationId xmlns="" xmlns:a16="http://schemas.microsoft.com/office/drawing/2014/main" id="{2BB00073-7FAB-4513-9A69-C399EAA3BD84}"/>
              </a:ext>
            </a:extLst>
          </p:cNvPr>
          <p:cNvSpPr/>
          <p:nvPr/>
        </p:nvSpPr>
        <p:spPr>
          <a:xfrm>
            <a:off x="987934"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a:t>
            </a:r>
            <a:r>
              <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rPr>
              <a:t>质量</a:t>
            </a:r>
          </a:p>
        </p:txBody>
      </p:sp>
      <p:sp>
        <p:nvSpPr>
          <p:cNvPr id="18" name="形状">
            <a:extLst>
              <a:ext uri="{FF2B5EF4-FFF2-40B4-BE49-F238E27FC236}">
                <a16:creationId xmlns="" xmlns:a16="http://schemas.microsoft.com/office/drawing/2014/main" id="{DB559BD3-927A-4532-B577-7E4F23F25793}"/>
              </a:ext>
            </a:extLst>
          </p:cNvPr>
          <p:cNvSpPr/>
          <p:nvPr/>
        </p:nvSpPr>
        <p:spPr>
          <a:xfrm>
            <a:off x="1723477"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chemeClr val="bg1">
              <a:lumMod val="65000"/>
            </a:schemeClr>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19" name="矩形 18">
            <a:extLst>
              <a:ext uri="{FF2B5EF4-FFF2-40B4-BE49-F238E27FC236}">
                <a16:creationId xmlns="" xmlns:a16="http://schemas.microsoft.com/office/drawing/2014/main" id="{C58AD7B2-324A-412A-8248-7EA5F47957B3}"/>
              </a:ext>
            </a:extLst>
          </p:cNvPr>
          <p:cNvSpPr/>
          <p:nvPr/>
        </p:nvSpPr>
        <p:spPr>
          <a:xfrm>
            <a:off x="1729798"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a:t>
            </a:r>
            <a:r>
              <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rPr>
              <a:t>安全</a:t>
            </a:r>
          </a:p>
        </p:txBody>
      </p:sp>
      <p:sp>
        <p:nvSpPr>
          <p:cNvPr id="22" name="形状">
            <a:extLst>
              <a:ext uri="{FF2B5EF4-FFF2-40B4-BE49-F238E27FC236}">
                <a16:creationId xmlns="" xmlns:a16="http://schemas.microsoft.com/office/drawing/2014/main" id="{D7A4CFFC-12E4-4DAB-AA7B-0CAE9BBB202B}"/>
              </a:ext>
            </a:extLst>
          </p:cNvPr>
          <p:cNvSpPr/>
          <p:nvPr/>
        </p:nvSpPr>
        <p:spPr>
          <a:xfrm>
            <a:off x="3232552"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23" name="矩形 22">
            <a:extLst>
              <a:ext uri="{FF2B5EF4-FFF2-40B4-BE49-F238E27FC236}">
                <a16:creationId xmlns="" xmlns:a16="http://schemas.microsoft.com/office/drawing/2014/main" id="{14D25363-9C9A-4EC2-AC2F-4F4A584CA13D}"/>
              </a:ext>
            </a:extLst>
          </p:cNvPr>
          <p:cNvSpPr/>
          <p:nvPr/>
        </p:nvSpPr>
        <p:spPr>
          <a:xfrm>
            <a:off x="3237861"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数据资产</a:t>
            </a:r>
            <a:endPar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26" name="形状">
            <a:extLst>
              <a:ext uri="{FF2B5EF4-FFF2-40B4-BE49-F238E27FC236}">
                <a16:creationId xmlns="" xmlns:a16="http://schemas.microsoft.com/office/drawing/2014/main" id="{42481AE8-1F2A-4105-9085-5BF9CE70179D}"/>
              </a:ext>
            </a:extLst>
          </p:cNvPr>
          <p:cNvSpPr/>
          <p:nvPr/>
        </p:nvSpPr>
        <p:spPr>
          <a:xfrm>
            <a:off x="247650" y="640882"/>
            <a:ext cx="809621" cy="265280"/>
          </a:xfrm>
          <a:custGeom>
            <a:avLst/>
            <a:gdLst/>
            <a:ahLst/>
            <a:cxnLst>
              <a:cxn ang="0">
                <a:pos x="wd2" y="hd2"/>
              </a:cxn>
              <a:cxn ang="5400000">
                <a:pos x="wd2" y="hd2"/>
              </a:cxn>
              <a:cxn ang="10800000">
                <a:pos x="wd2" y="hd2"/>
              </a:cxn>
              <a:cxn ang="16200000">
                <a:pos x="wd2" y="hd2"/>
              </a:cxn>
            </a:cxnLst>
            <a:rect l="0" t="0" r="r" b="b"/>
            <a:pathLst>
              <a:path w="21600" h="21600" extrusionOk="0">
                <a:moveTo>
                  <a:pt x="18972" y="21600"/>
                </a:moveTo>
                <a:lnTo>
                  <a:pt x="18972" y="21600"/>
                </a:lnTo>
                <a:lnTo>
                  <a:pt x="21600" y="10800"/>
                </a:lnTo>
                <a:lnTo>
                  <a:pt x="18972" y="0"/>
                </a:lnTo>
                <a:lnTo>
                  <a:pt x="18972" y="0"/>
                </a:lnTo>
                <a:lnTo>
                  <a:pt x="0" y="0"/>
                </a:lnTo>
                <a:lnTo>
                  <a:pt x="0" y="21600"/>
                </a:lnTo>
                <a:lnTo>
                  <a:pt x="18972" y="21600"/>
                </a:lnTo>
                <a:close/>
              </a:path>
            </a:pathLst>
          </a:custGeom>
          <a:solidFill>
            <a:schemeClr val="bg1">
              <a:lumMod val="65000"/>
            </a:schemeClr>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lang="zh-CN" altLang="en-US" sz="1200" kern="0" dirty="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27" name="标题文本一">
            <a:extLst>
              <a:ext uri="{FF2B5EF4-FFF2-40B4-BE49-F238E27FC236}">
                <a16:creationId xmlns="" xmlns:a16="http://schemas.microsoft.com/office/drawing/2014/main" id="{812576C3-12F6-4398-84A3-139F1B711592}"/>
              </a:ext>
            </a:extLst>
          </p:cNvPr>
          <p:cNvSpPr txBox="1"/>
          <p:nvPr/>
        </p:nvSpPr>
        <p:spPr>
          <a:xfrm>
            <a:off x="366738" y="513271"/>
            <a:ext cx="810728" cy="4231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defTabSz="457200">
              <a:lnSpc>
                <a:spcPts val="6600"/>
              </a:lnSpc>
              <a:defRPr sz="4000" b="0">
                <a:solidFill>
                  <a:srgbClr val="FEFDFF"/>
                </a:solidFill>
                <a:latin typeface="+mn-lt"/>
                <a:ea typeface="+mn-ea"/>
                <a:cs typeface="+mn-cs"/>
                <a:sym typeface="腾讯体 W7"/>
              </a:defRPr>
            </a:lvl1pPr>
          </a:lstStyle>
          <a:p>
            <a:pPr algn="ctr" defTabSz="228612">
              <a:lnSpc>
                <a:spcPts val="3301"/>
              </a:lnSpc>
              <a:defRPr/>
            </a:pPr>
            <a:endParaRPr sz="1200" dirty="0">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 xmlns:a16="http://schemas.microsoft.com/office/drawing/2014/main" id="{7B0CA4ED-C95C-4D38-B3AD-54225B7456AB}"/>
              </a:ext>
            </a:extLst>
          </p:cNvPr>
          <p:cNvSpPr/>
          <p:nvPr/>
        </p:nvSpPr>
        <p:spPr>
          <a:xfrm>
            <a:off x="252350"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数据标准</a:t>
            </a:r>
            <a:endPar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32" name="形状">
            <a:extLst>
              <a:ext uri="{FF2B5EF4-FFF2-40B4-BE49-F238E27FC236}">
                <a16:creationId xmlns="" xmlns:a16="http://schemas.microsoft.com/office/drawing/2014/main" id="{D7A4CFFC-12E4-4DAB-AA7B-0CAE9BBB202B}"/>
              </a:ext>
            </a:extLst>
          </p:cNvPr>
          <p:cNvSpPr/>
          <p:nvPr/>
        </p:nvSpPr>
        <p:spPr>
          <a:xfrm>
            <a:off x="2486105"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0070C0"/>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33" name="矩形 32">
            <a:extLst>
              <a:ext uri="{FF2B5EF4-FFF2-40B4-BE49-F238E27FC236}">
                <a16:creationId xmlns="" xmlns:a16="http://schemas.microsoft.com/office/drawing/2014/main" id="{14D25363-9C9A-4EC2-AC2F-4F4A584CA13D}"/>
              </a:ext>
            </a:extLst>
          </p:cNvPr>
          <p:cNvSpPr/>
          <p:nvPr/>
        </p:nvSpPr>
        <p:spPr>
          <a:xfrm>
            <a:off x="2491414"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数据地图</a:t>
            </a:r>
            <a:endPar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grpSp>
        <p:nvGrpSpPr>
          <p:cNvPr id="3" name="组合 2"/>
          <p:cNvGrpSpPr/>
          <p:nvPr/>
        </p:nvGrpSpPr>
        <p:grpSpPr>
          <a:xfrm>
            <a:off x="247650" y="1064716"/>
            <a:ext cx="11755664" cy="5648434"/>
            <a:chOff x="247650" y="1064716"/>
            <a:chExt cx="9978744" cy="5648434"/>
          </a:xfrm>
        </p:grpSpPr>
        <p:sp>
          <p:nvSpPr>
            <p:cNvPr id="15" name="矩形 14">
              <a:extLst>
                <a:ext uri="{FF2B5EF4-FFF2-40B4-BE49-F238E27FC236}">
                  <a16:creationId xmlns:a16="http://schemas.microsoft.com/office/drawing/2014/main" xmlns="" id="{93C51C66-B6B7-9F4A-AC74-4600DA44AD61}"/>
                </a:ext>
              </a:extLst>
            </p:cNvPr>
            <p:cNvSpPr/>
            <p:nvPr/>
          </p:nvSpPr>
          <p:spPr>
            <a:xfrm>
              <a:off x="268989" y="5454083"/>
              <a:ext cx="7624286" cy="468716"/>
            </a:xfrm>
            <a:prstGeom prst="rect">
              <a:avLst/>
            </a:prstGeom>
            <a:solidFill>
              <a:srgbClr val="F3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prstClr val="black"/>
                  </a:solidFill>
                  <a:latin typeface="微软雅黑" panose="020B0503020204020204" pitchFamily="34" charset="-122"/>
                  <a:ea typeface="微软雅黑" panose="020B0503020204020204" pitchFamily="34" charset="-122"/>
                </a:rPr>
                <a:t>自动采集</a:t>
              </a:r>
            </a:p>
          </p:txBody>
        </p:sp>
        <p:sp>
          <p:nvSpPr>
            <p:cNvPr id="20" name="磁盘 143">
              <a:extLst>
                <a:ext uri="{FF2B5EF4-FFF2-40B4-BE49-F238E27FC236}">
                  <a16:creationId xmlns:a16="http://schemas.microsoft.com/office/drawing/2014/main" xmlns="" id="{EEF66754-7C6F-2046-AA39-D3FE79EC36B0}"/>
                </a:ext>
              </a:extLst>
            </p:cNvPr>
            <p:cNvSpPr/>
            <p:nvPr/>
          </p:nvSpPr>
          <p:spPr>
            <a:xfrm>
              <a:off x="305692" y="6119612"/>
              <a:ext cx="1296000" cy="593538"/>
            </a:xfrm>
            <a:prstGeom prst="flowChartMagneticDisk">
              <a:avLst/>
            </a:prstGeom>
            <a:solidFill>
              <a:schemeClr val="bg2"/>
            </a:solidFill>
            <a:ln>
              <a:solidFill>
                <a:srgbClr val="7F95C4"/>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zh-CN" sz="1600" dirty="0">
                  <a:solidFill>
                    <a:prstClr val="black"/>
                  </a:solidFill>
                  <a:latin typeface="微软雅黑" panose="020B0503020204020204" pitchFamily="34" charset="-122"/>
                  <a:ea typeface="微软雅黑" panose="020B0503020204020204" pitchFamily="34" charset="-122"/>
                </a:rPr>
                <a:t>RDBS</a:t>
              </a:r>
              <a:endParaRPr kumimoji="1" lang="zh-CN" altLang="en-US" sz="1600" dirty="0">
                <a:solidFill>
                  <a:prstClr val="black"/>
                </a:solidFill>
                <a:latin typeface="微软雅黑" panose="020B0503020204020204" pitchFamily="34" charset="-122"/>
                <a:ea typeface="微软雅黑" panose="020B0503020204020204" pitchFamily="34" charset="-122"/>
              </a:endParaRPr>
            </a:p>
          </p:txBody>
        </p:sp>
        <p:sp>
          <p:nvSpPr>
            <p:cNvPr id="21" name="磁盘 144">
              <a:extLst>
                <a:ext uri="{FF2B5EF4-FFF2-40B4-BE49-F238E27FC236}">
                  <a16:creationId xmlns:a16="http://schemas.microsoft.com/office/drawing/2014/main" xmlns="" id="{CC2FFCC7-087B-D949-AE79-D4F96D128C69}"/>
                </a:ext>
              </a:extLst>
            </p:cNvPr>
            <p:cNvSpPr/>
            <p:nvPr/>
          </p:nvSpPr>
          <p:spPr>
            <a:xfrm>
              <a:off x="1889877" y="6106487"/>
              <a:ext cx="1296000" cy="606663"/>
            </a:xfrm>
            <a:prstGeom prst="flowChartMagneticDisk">
              <a:avLst/>
            </a:prstGeom>
            <a:solidFill>
              <a:schemeClr val="bg2"/>
            </a:solidFill>
            <a:ln>
              <a:solidFill>
                <a:srgbClr val="7F95C4"/>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zh-CN" sz="1600" dirty="0">
                  <a:solidFill>
                    <a:prstClr val="black"/>
                  </a:solidFill>
                  <a:latin typeface="微软雅黑" panose="020B0503020204020204" pitchFamily="34" charset="-122"/>
                  <a:ea typeface="微软雅黑" panose="020B0503020204020204" pitchFamily="34" charset="-122"/>
                </a:rPr>
                <a:t>Hive</a:t>
              </a:r>
              <a:endParaRPr kumimoji="1" lang="zh-CN" altLang="en-US" sz="1600" dirty="0">
                <a:solidFill>
                  <a:prstClr val="black"/>
                </a:solidFill>
                <a:latin typeface="微软雅黑" panose="020B0503020204020204" pitchFamily="34" charset="-122"/>
                <a:ea typeface="微软雅黑" panose="020B0503020204020204" pitchFamily="34" charset="-122"/>
              </a:endParaRPr>
            </a:p>
          </p:txBody>
        </p:sp>
        <p:sp>
          <p:nvSpPr>
            <p:cNvPr id="24" name="磁盘 145">
              <a:extLst>
                <a:ext uri="{FF2B5EF4-FFF2-40B4-BE49-F238E27FC236}">
                  <a16:creationId xmlns:a16="http://schemas.microsoft.com/office/drawing/2014/main" xmlns="" id="{14C0892D-F1BC-5549-8E6F-33713E931FCB}"/>
                </a:ext>
              </a:extLst>
            </p:cNvPr>
            <p:cNvSpPr/>
            <p:nvPr/>
          </p:nvSpPr>
          <p:spPr>
            <a:xfrm>
              <a:off x="3451484" y="6106487"/>
              <a:ext cx="1296000" cy="606663"/>
            </a:xfrm>
            <a:prstGeom prst="flowChartMagneticDisk">
              <a:avLst/>
            </a:prstGeom>
            <a:solidFill>
              <a:schemeClr val="bg2"/>
            </a:solidFill>
            <a:ln>
              <a:solidFill>
                <a:srgbClr val="7F95C4"/>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zh-CN" sz="1600" dirty="0">
                  <a:solidFill>
                    <a:prstClr val="black"/>
                  </a:solidFill>
                  <a:latin typeface="微软雅黑" panose="020B0503020204020204" pitchFamily="34" charset="-122"/>
                  <a:ea typeface="微软雅黑" panose="020B0503020204020204" pitchFamily="34" charset="-122"/>
                </a:rPr>
                <a:t>Hbase</a:t>
              </a:r>
              <a:endParaRPr kumimoji="1" lang="zh-CN" altLang="en-US" sz="1600" dirty="0">
                <a:solidFill>
                  <a:prstClr val="black"/>
                </a:solidFill>
                <a:latin typeface="微软雅黑" panose="020B0503020204020204" pitchFamily="34" charset="-122"/>
                <a:ea typeface="微软雅黑" panose="020B0503020204020204" pitchFamily="34" charset="-122"/>
              </a:endParaRPr>
            </a:p>
          </p:txBody>
        </p:sp>
        <p:sp>
          <p:nvSpPr>
            <p:cNvPr id="25" name="磁盘 146">
              <a:extLst>
                <a:ext uri="{FF2B5EF4-FFF2-40B4-BE49-F238E27FC236}">
                  <a16:creationId xmlns:a16="http://schemas.microsoft.com/office/drawing/2014/main" xmlns="" id="{FDA1657F-AC1A-5C48-93F2-B4FFE41FAFDD}"/>
                </a:ext>
              </a:extLst>
            </p:cNvPr>
            <p:cNvSpPr/>
            <p:nvPr/>
          </p:nvSpPr>
          <p:spPr>
            <a:xfrm>
              <a:off x="5024381" y="6106487"/>
              <a:ext cx="1296000" cy="606663"/>
            </a:xfrm>
            <a:prstGeom prst="flowChartMagneticDisk">
              <a:avLst/>
            </a:prstGeom>
            <a:solidFill>
              <a:schemeClr val="bg2"/>
            </a:solidFill>
            <a:ln>
              <a:solidFill>
                <a:srgbClr val="7F95C4"/>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zh-CN" sz="1600" dirty="0">
                  <a:solidFill>
                    <a:prstClr val="black"/>
                  </a:solidFill>
                  <a:latin typeface="微软雅黑" panose="020B0503020204020204" pitchFamily="34" charset="-122"/>
                  <a:ea typeface="微软雅黑" panose="020B0503020204020204" pitchFamily="34" charset="-122"/>
                </a:rPr>
                <a:t>Kafka</a:t>
              </a:r>
              <a:endParaRPr kumimoji="1" lang="zh-CN" altLang="en-US" sz="1600" dirty="0">
                <a:solidFill>
                  <a:prstClr val="black"/>
                </a:solidFill>
                <a:latin typeface="微软雅黑" panose="020B0503020204020204" pitchFamily="34" charset="-122"/>
                <a:ea typeface="微软雅黑" panose="020B0503020204020204" pitchFamily="34" charset="-122"/>
              </a:endParaRPr>
            </a:p>
          </p:txBody>
        </p:sp>
        <p:sp>
          <p:nvSpPr>
            <p:cNvPr id="29" name="磁盘 147">
              <a:extLst>
                <a:ext uri="{FF2B5EF4-FFF2-40B4-BE49-F238E27FC236}">
                  <a16:creationId xmlns:a16="http://schemas.microsoft.com/office/drawing/2014/main" xmlns="" id="{8689E9E2-8576-484A-8442-EE6A2181F7F5}"/>
                </a:ext>
              </a:extLst>
            </p:cNvPr>
            <p:cNvSpPr/>
            <p:nvPr/>
          </p:nvSpPr>
          <p:spPr>
            <a:xfrm>
              <a:off x="6597274" y="6106487"/>
              <a:ext cx="1296000" cy="606663"/>
            </a:xfrm>
            <a:prstGeom prst="flowChartMagneticDisk">
              <a:avLst/>
            </a:prstGeom>
            <a:solidFill>
              <a:schemeClr val="bg2"/>
            </a:solidFill>
            <a:ln>
              <a:solidFill>
                <a:srgbClr val="7F95C4"/>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 altLang="zh-CN" sz="1600" dirty="0">
                  <a:solidFill>
                    <a:prstClr val="black"/>
                  </a:solidFill>
                  <a:latin typeface="微软雅黑" panose="020B0503020204020204" pitchFamily="34" charset="-122"/>
                  <a:ea typeface="微软雅黑" panose="020B0503020204020204" pitchFamily="34" charset="-122"/>
                </a:rPr>
                <a:t>…</a:t>
              </a:r>
              <a:endParaRPr kumimoji="1" lang="zh-CN" altLang="en-US" sz="1600" dirty="0">
                <a:solidFill>
                  <a:prstClr val="black"/>
                </a:solidFill>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xmlns="" id="{0AD4FAD2-1930-6C40-AFA5-3F80F672352D}"/>
                </a:ext>
              </a:extLst>
            </p:cNvPr>
            <p:cNvSpPr/>
            <p:nvPr/>
          </p:nvSpPr>
          <p:spPr>
            <a:xfrm>
              <a:off x="684476" y="3381250"/>
              <a:ext cx="1602213" cy="1530563"/>
            </a:xfrm>
            <a:prstGeom prst="rect">
              <a:avLst/>
            </a:prstGeom>
            <a:solidFill>
              <a:schemeClr val="bg1"/>
            </a:solidFill>
            <a:ln w="12700">
              <a:solidFill>
                <a:schemeClr val="accent5">
                  <a:lumMod val="75000"/>
                </a:schemeClr>
              </a:solidFill>
              <a:prstDash val="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zh-CN" altLang="en-US" dirty="0">
                <a:solidFill>
                  <a:prstClr val="black"/>
                </a:solidFill>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xmlns="" id="{25AADD77-5F70-7848-BCE5-87D0A67B83FD}"/>
                </a:ext>
              </a:extLst>
            </p:cNvPr>
            <p:cNvSpPr/>
            <p:nvPr/>
          </p:nvSpPr>
          <p:spPr>
            <a:xfrm>
              <a:off x="779502" y="3830668"/>
              <a:ext cx="1454548" cy="4343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prstClr val="white"/>
                  </a:solidFill>
                  <a:latin typeface="微软雅黑" panose="020B0503020204020204" pitchFamily="34" charset="-122"/>
                  <a:ea typeface="微软雅黑" panose="020B0503020204020204" pitchFamily="34" charset="-122"/>
                </a:rPr>
                <a:t>业务术语</a:t>
              </a:r>
            </a:p>
          </p:txBody>
        </p:sp>
        <p:sp>
          <p:nvSpPr>
            <p:cNvPr id="34" name="文本框 33">
              <a:extLst>
                <a:ext uri="{FF2B5EF4-FFF2-40B4-BE49-F238E27FC236}">
                  <a16:creationId xmlns:a16="http://schemas.microsoft.com/office/drawing/2014/main" xmlns="" id="{20E93B33-BEB6-D345-A964-1449F2A4CD6E}"/>
                </a:ext>
              </a:extLst>
            </p:cNvPr>
            <p:cNvSpPr txBox="1"/>
            <p:nvPr/>
          </p:nvSpPr>
          <p:spPr>
            <a:xfrm>
              <a:off x="771890" y="3438792"/>
              <a:ext cx="1082348" cy="312100"/>
            </a:xfrm>
            <a:prstGeom prst="rect">
              <a:avLst/>
            </a:prstGeom>
            <a:noFill/>
            <a:ln>
              <a:noFill/>
            </a:ln>
          </p:spPr>
          <p:txBody>
            <a:bodyPr wrap="none" rtlCol="0">
              <a:spAutoFit/>
            </a:bodyPr>
            <a:lstStyle/>
            <a:p>
              <a:r>
                <a:rPr kumimoji="1" lang="zh-CN" altLang="en-US" sz="1400" dirty="0">
                  <a:solidFill>
                    <a:prstClr val="black"/>
                  </a:solidFill>
                  <a:latin typeface="微软雅黑" panose="020B0503020204020204" pitchFamily="34" charset="-122"/>
                  <a:ea typeface="微软雅黑" panose="020B0503020204020204" pitchFamily="34" charset="-122"/>
                </a:rPr>
                <a:t>业务元数据</a:t>
              </a:r>
            </a:p>
          </p:txBody>
        </p:sp>
        <p:sp>
          <p:nvSpPr>
            <p:cNvPr id="35" name="上箭头 34">
              <a:extLst>
                <a:ext uri="{FF2B5EF4-FFF2-40B4-BE49-F238E27FC236}">
                  <a16:creationId xmlns:a16="http://schemas.microsoft.com/office/drawing/2014/main" xmlns="" id="{E69EA438-3CF9-E741-AA45-E8176DB15CE5}"/>
                </a:ext>
              </a:extLst>
            </p:cNvPr>
            <p:cNvSpPr/>
            <p:nvPr/>
          </p:nvSpPr>
          <p:spPr>
            <a:xfrm>
              <a:off x="859425" y="5964221"/>
              <a:ext cx="188534" cy="129142"/>
            </a:xfrm>
            <a:prstGeom prst="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zh-CN" altLang="en-US">
                <a:solidFill>
                  <a:prstClr val="white"/>
                </a:solidFill>
                <a:latin typeface="微软雅黑" panose="020B0503020204020204" pitchFamily="34" charset="-122"/>
                <a:ea typeface="微软雅黑" panose="020B0503020204020204" pitchFamily="34" charset="-122"/>
              </a:endParaRPr>
            </a:p>
          </p:txBody>
        </p:sp>
        <p:sp>
          <p:nvSpPr>
            <p:cNvPr id="36" name="上箭头 35">
              <a:extLst>
                <a:ext uri="{FF2B5EF4-FFF2-40B4-BE49-F238E27FC236}">
                  <a16:creationId xmlns:a16="http://schemas.microsoft.com/office/drawing/2014/main" xmlns="" id="{74D69259-82F0-7347-8E8D-EF49EFE98C7F}"/>
                </a:ext>
              </a:extLst>
            </p:cNvPr>
            <p:cNvSpPr/>
            <p:nvPr/>
          </p:nvSpPr>
          <p:spPr>
            <a:xfrm>
              <a:off x="2443610" y="5964221"/>
              <a:ext cx="188534" cy="129142"/>
            </a:xfrm>
            <a:prstGeom prst="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zh-CN" altLang="en-US">
                <a:solidFill>
                  <a:prstClr val="white"/>
                </a:solidFill>
                <a:latin typeface="微软雅黑" panose="020B0503020204020204" pitchFamily="34" charset="-122"/>
                <a:ea typeface="微软雅黑" panose="020B0503020204020204" pitchFamily="34" charset="-122"/>
              </a:endParaRPr>
            </a:p>
          </p:txBody>
        </p:sp>
        <p:sp>
          <p:nvSpPr>
            <p:cNvPr id="37" name="上箭头 36">
              <a:extLst>
                <a:ext uri="{FF2B5EF4-FFF2-40B4-BE49-F238E27FC236}">
                  <a16:creationId xmlns:a16="http://schemas.microsoft.com/office/drawing/2014/main" xmlns="" id="{05180368-1B42-5F4B-B78D-A1141B0B461B}"/>
                </a:ext>
              </a:extLst>
            </p:cNvPr>
            <p:cNvSpPr/>
            <p:nvPr/>
          </p:nvSpPr>
          <p:spPr>
            <a:xfrm>
              <a:off x="4005217" y="5977345"/>
              <a:ext cx="188534" cy="129142"/>
            </a:xfrm>
            <a:prstGeom prst="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zh-CN" altLang="en-US">
                <a:solidFill>
                  <a:prstClr val="white"/>
                </a:solidFill>
                <a:latin typeface="微软雅黑" panose="020B0503020204020204" pitchFamily="34" charset="-122"/>
                <a:ea typeface="微软雅黑" panose="020B0503020204020204" pitchFamily="34" charset="-122"/>
              </a:endParaRPr>
            </a:p>
          </p:txBody>
        </p:sp>
        <p:sp>
          <p:nvSpPr>
            <p:cNvPr id="38" name="上箭头 37">
              <a:extLst>
                <a:ext uri="{FF2B5EF4-FFF2-40B4-BE49-F238E27FC236}">
                  <a16:creationId xmlns:a16="http://schemas.microsoft.com/office/drawing/2014/main" xmlns="" id="{348CE60B-F18C-6A4D-85F4-37F9DAFAB2BE}"/>
                </a:ext>
              </a:extLst>
            </p:cNvPr>
            <p:cNvSpPr/>
            <p:nvPr/>
          </p:nvSpPr>
          <p:spPr>
            <a:xfrm>
              <a:off x="5612411" y="5964221"/>
              <a:ext cx="188534" cy="129142"/>
            </a:xfrm>
            <a:prstGeom prst="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zh-CN" altLang="en-US">
                <a:solidFill>
                  <a:prstClr val="white"/>
                </a:solidFill>
                <a:latin typeface="微软雅黑" panose="020B0503020204020204" pitchFamily="34" charset="-122"/>
                <a:ea typeface="微软雅黑" panose="020B0503020204020204" pitchFamily="34" charset="-122"/>
              </a:endParaRPr>
            </a:p>
          </p:txBody>
        </p:sp>
        <p:sp>
          <p:nvSpPr>
            <p:cNvPr id="39" name="上箭头 38">
              <a:extLst>
                <a:ext uri="{FF2B5EF4-FFF2-40B4-BE49-F238E27FC236}">
                  <a16:creationId xmlns:a16="http://schemas.microsoft.com/office/drawing/2014/main" xmlns="" id="{1B61ACB2-5DC0-5E4A-8D06-BE7F001F33E2}"/>
                </a:ext>
              </a:extLst>
            </p:cNvPr>
            <p:cNvSpPr/>
            <p:nvPr/>
          </p:nvSpPr>
          <p:spPr>
            <a:xfrm>
              <a:off x="7151007" y="5964221"/>
              <a:ext cx="188534" cy="129142"/>
            </a:xfrm>
            <a:prstGeom prst="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zh-CN" altLang="en-US">
                <a:solidFill>
                  <a:prstClr val="white"/>
                </a:solidFill>
                <a:latin typeface="微软雅黑" panose="020B0503020204020204" pitchFamily="34" charset="-122"/>
                <a:ea typeface="微软雅黑" panose="020B0503020204020204" pitchFamily="34" charset="-122"/>
              </a:endParaRPr>
            </a:p>
          </p:txBody>
        </p:sp>
        <p:sp>
          <p:nvSpPr>
            <p:cNvPr id="40" name="矩形 39">
              <a:extLst>
                <a:ext uri="{FF2B5EF4-FFF2-40B4-BE49-F238E27FC236}">
                  <a16:creationId xmlns:a16="http://schemas.microsoft.com/office/drawing/2014/main" xmlns="" id="{5C5CFB45-73FD-F246-8C00-D223BB4A17C7}"/>
                </a:ext>
              </a:extLst>
            </p:cNvPr>
            <p:cNvSpPr/>
            <p:nvPr/>
          </p:nvSpPr>
          <p:spPr>
            <a:xfrm>
              <a:off x="684475" y="1741677"/>
              <a:ext cx="4686566" cy="1574402"/>
            </a:xfrm>
            <a:prstGeom prst="rect">
              <a:avLst/>
            </a:prstGeom>
            <a:solidFill>
              <a:schemeClr val="bg1">
                <a:alpha val="50000"/>
              </a:schemeClr>
            </a:solidFill>
            <a:ln w="12700">
              <a:solidFill>
                <a:schemeClr val="accent5">
                  <a:lumMod val="75000"/>
                </a:schemeClr>
              </a:solidFill>
              <a:prstDash val="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zh-CN" altLang="en-US" dirty="0">
                <a:solidFill>
                  <a:prstClr val="black"/>
                </a:solidFill>
                <a:latin typeface="微软雅黑" panose="020B0503020204020204" pitchFamily="34" charset="-122"/>
                <a:ea typeface="微软雅黑" panose="020B0503020204020204" pitchFamily="34" charset="-122"/>
              </a:endParaRPr>
            </a:p>
          </p:txBody>
        </p:sp>
        <p:sp>
          <p:nvSpPr>
            <p:cNvPr id="41" name="矩形 40">
              <a:extLst>
                <a:ext uri="{FF2B5EF4-FFF2-40B4-BE49-F238E27FC236}">
                  <a16:creationId xmlns:a16="http://schemas.microsoft.com/office/drawing/2014/main" xmlns="" id="{709DD3E7-B0E1-694B-B114-0964C76109F5}"/>
                </a:ext>
              </a:extLst>
            </p:cNvPr>
            <p:cNvSpPr/>
            <p:nvPr/>
          </p:nvSpPr>
          <p:spPr>
            <a:xfrm>
              <a:off x="725561" y="2715182"/>
              <a:ext cx="1454548" cy="43703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prstClr val="white"/>
                  </a:solidFill>
                  <a:latin typeface="微软雅黑" panose="020B0503020204020204" pitchFamily="34" charset="-122"/>
                  <a:ea typeface="微软雅黑" panose="020B0503020204020204" pitchFamily="34" charset="-122"/>
                </a:rPr>
                <a:t>元数据检索</a:t>
              </a:r>
            </a:p>
          </p:txBody>
        </p:sp>
        <p:sp>
          <p:nvSpPr>
            <p:cNvPr id="42" name="矩形 41">
              <a:extLst>
                <a:ext uri="{FF2B5EF4-FFF2-40B4-BE49-F238E27FC236}">
                  <a16:creationId xmlns:a16="http://schemas.microsoft.com/office/drawing/2014/main" xmlns="" id="{0530EA95-B147-EF4C-9D60-E0372CE2C133}"/>
                </a:ext>
              </a:extLst>
            </p:cNvPr>
            <p:cNvSpPr/>
            <p:nvPr/>
          </p:nvSpPr>
          <p:spPr>
            <a:xfrm>
              <a:off x="730451" y="2186307"/>
              <a:ext cx="1454548" cy="43703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prstClr val="white"/>
                  </a:solidFill>
                  <a:latin typeface="微软雅黑" panose="020B0503020204020204" pitchFamily="34" charset="-122"/>
                  <a:ea typeface="微软雅黑" panose="020B0503020204020204" pitchFamily="34" charset="-122"/>
                </a:rPr>
                <a:t>元数据维护</a:t>
              </a:r>
            </a:p>
          </p:txBody>
        </p:sp>
        <p:sp>
          <p:nvSpPr>
            <p:cNvPr id="43" name="矩形 42">
              <a:extLst>
                <a:ext uri="{FF2B5EF4-FFF2-40B4-BE49-F238E27FC236}">
                  <a16:creationId xmlns:a16="http://schemas.microsoft.com/office/drawing/2014/main" xmlns="" id="{6F8B6CBE-2DDE-D149-A637-5E1C1549D651}"/>
                </a:ext>
              </a:extLst>
            </p:cNvPr>
            <p:cNvSpPr/>
            <p:nvPr/>
          </p:nvSpPr>
          <p:spPr>
            <a:xfrm>
              <a:off x="288158" y="1064716"/>
              <a:ext cx="9934530" cy="611021"/>
            </a:xfrm>
            <a:prstGeom prst="rect">
              <a:avLst/>
            </a:prstGeom>
            <a:solidFill>
              <a:srgbClr val="F3F1F2"/>
            </a:solidFill>
            <a:ln>
              <a:solidFill>
                <a:srgbClr val="7F95C4"/>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prstClr val="white"/>
                </a:solidFill>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xmlns="" id="{0D3D0DBA-8D54-5746-AAA7-5A49D0DE8973}"/>
                </a:ext>
              </a:extLst>
            </p:cNvPr>
            <p:cNvSpPr txBox="1"/>
            <p:nvPr/>
          </p:nvSpPr>
          <p:spPr>
            <a:xfrm>
              <a:off x="247650" y="1077329"/>
              <a:ext cx="723228" cy="592989"/>
            </a:xfrm>
            <a:prstGeom prst="rect">
              <a:avLst/>
            </a:prstGeom>
            <a:noFill/>
            <a:ln>
              <a:noFill/>
            </a:ln>
          </p:spPr>
          <p:txBody>
            <a:bodyPr wrap="square" rtlCol="0">
              <a:spAutoFit/>
            </a:bodyPr>
            <a:lstStyle/>
            <a:p>
              <a:pPr algn="ctr"/>
              <a:r>
                <a:rPr kumimoji="1" lang="zh-CN" altLang="en-US" sz="1600" dirty="0" smtClean="0">
                  <a:solidFill>
                    <a:prstClr val="black"/>
                  </a:solidFill>
                  <a:latin typeface="微软雅黑" panose="020B0503020204020204" pitchFamily="34" charset="-122"/>
                  <a:ea typeface="微软雅黑" panose="020B0503020204020204" pitchFamily="34" charset="-122"/>
                </a:rPr>
                <a:t>赋能</a:t>
              </a:r>
            </a:p>
            <a:p>
              <a:pPr algn="ctr"/>
              <a:r>
                <a:rPr kumimoji="1" lang="zh-CN" altLang="en-US" sz="1600" dirty="0" smtClean="0">
                  <a:solidFill>
                    <a:prstClr val="black"/>
                  </a:solidFill>
                  <a:latin typeface="微软雅黑" panose="020B0503020204020204" pitchFamily="34" charset="-122"/>
                  <a:ea typeface="微软雅黑" panose="020B0503020204020204" pitchFamily="34" charset="-122"/>
                </a:rPr>
                <a:t>业务</a:t>
              </a:r>
              <a:endParaRPr kumimoji="1" lang="zh-CN" altLang="en-US" sz="1600" dirty="0">
                <a:solidFill>
                  <a:prstClr val="black"/>
                </a:solidFill>
                <a:latin typeface="微软雅黑" panose="020B0503020204020204" pitchFamily="34" charset="-122"/>
                <a:ea typeface="微软雅黑" panose="020B0503020204020204" pitchFamily="34" charset="-122"/>
              </a:endParaRPr>
            </a:p>
          </p:txBody>
        </p:sp>
        <p:sp>
          <p:nvSpPr>
            <p:cNvPr id="45" name="矩形 44">
              <a:extLst>
                <a:ext uri="{FF2B5EF4-FFF2-40B4-BE49-F238E27FC236}">
                  <a16:creationId xmlns:a16="http://schemas.microsoft.com/office/drawing/2014/main" xmlns="" id="{784DE07E-01A7-D44F-83BB-4EE45018C996}"/>
                </a:ext>
              </a:extLst>
            </p:cNvPr>
            <p:cNvSpPr/>
            <p:nvPr/>
          </p:nvSpPr>
          <p:spPr>
            <a:xfrm>
              <a:off x="268988" y="3380359"/>
              <a:ext cx="353469" cy="2019178"/>
            </a:xfrm>
            <a:prstGeom prst="rect">
              <a:avLst/>
            </a:prstGeom>
            <a:solidFill>
              <a:srgbClr val="F3F1F2"/>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sz="1600" dirty="0">
                  <a:solidFill>
                    <a:prstClr val="black"/>
                  </a:solidFill>
                  <a:latin typeface="微软雅黑" panose="020B0503020204020204" pitchFamily="34" charset="-122"/>
                  <a:ea typeface="微软雅黑" panose="020B0503020204020204" pitchFamily="34" charset="-122"/>
                </a:rPr>
                <a:t>存储层</a:t>
              </a:r>
            </a:p>
          </p:txBody>
        </p:sp>
        <p:sp>
          <p:nvSpPr>
            <p:cNvPr id="46" name="文本框 45">
              <a:extLst>
                <a:ext uri="{FF2B5EF4-FFF2-40B4-BE49-F238E27FC236}">
                  <a16:creationId xmlns:a16="http://schemas.microsoft.com/office/drawing/2014/main" xmlns="" id="{F438355D-FCD5-1749-9B8E-0E0DB49E1B07}"/>
                </a:ext>
              </a:extLst>
            </p:cNvPr>
            <p:cNvSpPr txBox="1"/>
            <p:nvPr/>
          </p:nvSpPr>
          <p:spPr>
            <a:xfrm>
              <a:off x="939073" y="1183146"/>
              <a:ext cx="1826141" cy="343309"/>
            </a:xfrm>
            <a:prstGeom prst="rect">
              <a:avLst/>
            </a:prstGeom>
            <a:solidFill>
              <a:schemeClr val="accent2"/>
            </a:solidFill>
            <a:ln>
              <a:noFill/>
            </a:ln>
          </p:spPr>
          <p:txBody>
            <a:bodyPr wrap="none" rtlCol="0">
              <a:spAutoFit/>
            </a:bodyPr>
            <a:lstStyle/>
            <a:p>
              <a:r>
                <a:rPr kumimoji="1" lang="zh-CN" altLang="en-US" sz="1600" dirty="0">
                  <a:solidFill>
                    <a:prstClr val="white"/>
                  </a:solidFill>
                  <a:latin typeface="微软雅黑" panose="020B0503020204020204" pitchFamily="34" charset="-122"/>
                  <a:ea typeface="微软雅黑" panose="020B0503020204020204" pitchFamily="34" charset="-122"/>
                </a:rPr>
                <a:t>快速高效检索能力</a:t>
              </a:r>
            </a:p>
          </p:txBody>
        </p:sp>
        <p:sp>
          <p:nvSpPr>
            <p:cNvPr id="47" name="文本框 46">
              <a:extLst>
                <a:ext uri="{FF2B5EF4-FFF2-40B4-BE49-F238E27FC236}">
                  <a16:creationId xmlns:a16="http://schemas.microsoft.com/office/drawing/2014/main" xmlns="" id="{A8E32156-62D4-7D4C-A929-675C609C1F0B}"/>
                </a:ext>
              </a:extLst>
            </p:cNvPr>
            <p:cNvSpPr txBox="1"/>
            <p:nvPr/>
          </p:nvSpPr>
          <p:spPr>
            <a:xfrm>
              <a:off x="2904250" y="1183146"/>
              <a:ext cx="2441694" cy="343309"/>
            </a:xfrm>
            <a:prstGeom prst="rect">
              <a:avLst/>
            </a:prstGeom>
            <a:solidFill>
              <a:schemeClr val="accent2"/>
            </a:solidFill>
            <a:ln>
              <a:noFill/>
            </a:ln>
          </p:spPr>
          <p:txBody>
            <a:bodyPr wrap="none" rtlCol="0">
              <a:spAutoFit/>
            </a:bodyPr>
            <a:lstStyle/>
            <a:p>
              <a:r>
                <a:rPr kumimoji="1" lang="zh-CN" altLang="en-US" sz="1600" dirty="0">
                  <a:solidFill>
                    <a:prstClr val="white"/>
                  </a:solidFill>
                  <a:latin typeface="微软雅黑" panose="020B0503020204020204" pitchFamily="34" charset="-122"/>
                  <a:ea typeface="微软雅黑" panose="020B0503020204020204" pitchFamily="34" charset="-122"/>
                </a:rPr>
                <a:t>追根溯源，发现问题本质</a:t>
              </a:r>
            </a:p>
          </p:txBody>
        </p:sp>
        <p:sp>
          <p:nvSpPr>
            <p:cNvPr id="48" name="文本框 47">
              <a:extLst>
                <a:ext uri="{FF2B5EF4-FFF2-40B4-BE49-F238E27FC236}">
                  <a16:creationId xmlns:a16="http://schemas.microsoft.com/office/drawing/2014/main" xmlns="" id="{28555AE9-2293-544F-9E36-E45743F10CA4}"/>
                </a:ext>
              </a:extLst>
            </p:cNvPr>
            <p:cNvSpPr txBox="1"/>
            <p:nvPr/>
          </p:nvSpPr>
          <p:spPr>
            <a:xfrm>
              <a:off x="5484980" y="1185523"/>
              <a:ext cx="2072621" cy="338554"/>
            </a:xfrm>
            <a:prstGeom prst="rect">
              <a:avLst/>
            </a:prstGeom>
            <a:solidFill>
              <a:schemeClr val="accent2"/>
            </a:solidFill>
            <a:ln>
              <a:noFill/>
            </a:ln>
          </p:spPr>
          <p:txBody>
            <a:bodyPr wrap="none" rtlCol="0">
              <a:spAutoFit/>
            </a:bodyPr>
            <a:lstStyle/>
            <a:p>
              <a:r>
                <a:rPr kumimoji="1" lang="zh-CN" altLang="en-US" sz="1600" dirty="0" smtClean="0">
                  <a:solidFill>
                    <a:prstClr val="white"/>
                  </a:solidFill>
                  <a:latin typeface="微软雅黑" panose="020B0503020204020204" pitchFamily="34" charset="-122"/>
                  <a:ea typeface="微软雅黑" panose="020B0503020204020204" pitchFamily="34" charset="-122"/>
                </a:rPr>
                <a:t>数据注册，指导数据入湖</a:t>
              </a:r>
              <a:endParaRPr kumimoji="1" lang="zh-CN" altLang="en-US" sz="1600" dirty="0">
                <a:solidFill>
                  <a:prstClr val="white"/>
                </a:solidFill>
                <a:latin typeface="微软雅黑" panose="020B0503020204020204" pitchFamily="34" charset="-122"/>
                <a:ea typeface="微软雅黑" panose="020B0503020204020204" pitchFamily="34" charset="-122"/>
              </a:endParaRPr>
            </a:p>
          </p:txBody>
        </p:sp>
        <p:sp>
          <p:nvSpPr>
            <p:cNvPr id="49" name="文本框 48">
              <a:extLst>
                <a:ext uri="{FF2B5EF4-FFF2-40B4-BE49-F238E27FC236}">
                  <a16:creationId xmlns:a16="http://schemas.microsoft.com/office/drawing/2014/main" xmlns="" id="{57AB0BBC-A163-1246-BA6B-36BDCED25CD7}"/>
                </a:ext>
              </a:extLst>
            </p:cNvPr>
            <p:cNvSpPr txBox="1"/>
            <p:nvPr/>
          </p:nvSpPr>
          <p:spPr>
            <a:xfrm>
              <a:off x="7696637" y="1183146"/>
              <a:ext cx="2305439" cy="343309"/>
            </a:xfrm>
            <a:prstGeom prst="rect">
              <a:avLst/>
            </a:prstGeom>
            <a:solidFill>
              <a:schemeClr val="accent2"/>
            </a:solidFill>
            <a:ln>
              <a:noFill/>
            </a:ln>
          </p:spPr>
          <p:txBody>
            <a:bodyPr wrap="none" rtlCol="0">
              <a:spAutoFit/>
            </a:bodyPr>
            <a:lstStyle/>
            <a:p>
              <a:r>
                <a:rPr kumimoji="1" lang="zh-CN" altLang="en-US" sz="1600" dirty="0">
                  <a:solidFill>
                    <a:prstClr val="white"/>
                  </a:solidFill>
                  <a:latin typeface="微软雅黑" panose="020B0503020204020204" pitchFamily="34" charset="-122"/>
                  <a:ea typeface="微软雅黑" panose="020B0503020204020204" pitchFamily="34" charset="-122"/>
                </a:rPr>
                <a:t>辅助应用分析</a:t>
              </a:r>
              <a:r>
                <a:rPr kumimoji="1" lang="en-US" altLang="zh-CN" sz="1600" dirty="0">
                  <a:solidFill>
                    <a:prstClr val="white"/>
                  </a:solidFill>
                  <a:latin typeface="微软雅黑" panose="020B0503020204020204" pitchFamily="34" charset="-122"/>
                  <a:ea typeface="微软雅黑" panose="020B0503020204020204" pitchFamily="34" charset="-122"/>
                </a:rPr>
                <a:t>/</a:t>
              </a:r>
              <a:r>
                <a:rPr kumimoji="1" lang="zh-CN" altLang="en-US" sz="1600" dirty="0">
                  <a:solidFill>
                    <a:prstClr val="white"/>
                  </a:solidFill>
                  <a:latin typeface="微软雅黑" panose="020B0503020204020204" pitchFamily="34" charset="-122"/>
                  <a:ea typeface="微软雅黑" panose="020B0503020204020204" pitchFamily="34" charset="-122"/>
                </a:rPr>
                <a:t>领导决策</a:t>
              </a:r>
            </a:p>
          </p:txBody>
        </p:sp>
        <p:sp>
          <p:nvSpPr>
            <p:cNvPr id="50" name="矩形 49">
              <a:extLst>
                <a:ext uri="{FF2B5EF4-FFF2-40B4-BE49-F238E27FC236}">
                  <a16:creationId xmlns:a16="http://schemas.microsoft.com/office/drawing/2014/main" xmlns="" id="{6BA44A38-707D-2445-AF7C-C51B640EEAEC}"/>
                </a:ext>
              </a:extLst>
            </p:cNvPr>
            <p:cNvSpPr/>
            <p:nvPr/>
          </p:nvSpPr>
          <p:spPr>
            <a:xfrm>
              <a:off x="8135347" y="5442876"/>
              <a:ext cx="2085557" cy="1270274"/>
            </a:xfrm>
            <a:prstGeom prst="rect">
              <a:avLst/>
            </a:prstGeom>
            <a:solidFill>
              <a:schemeClr val="bg1"/>
            </a:solidFill>
            <a:ln>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dirty="0">
                <a:solidFill>
                  <a:prstClr val="black"/>
                </a:solidFill>
                <a:latin typeface="微软雅黑" panose="020B0503020204020204" pitchFamily="34" charset="-122"/>
                <a:ea typeface="微软雅黑" panose="020B0503020204020204" pitchFamily="34" charset="-122"/>
              </a:endParaRPr>
            </a:p>
          </p:txBody>
        </p:sp>
        <p:sp>
          <p:nvSpPr>
            <p:cNvPr id="51" name="矩形 50">
              <a:extLst>
                <a:ext uri="{FF2B5EF4-FFF2-40B4-BE49-F238E27FC236}">
                  <a16:creationId xmlns:a16="http://schemas.microsoft.com/office/drawing/2014/main" xmlns="" id="{2DBD67E4-A8D5-7245-AF8C-EDBF8095018B}"/>
                </a:ext>
              </a:extLst>
            </p:cNvPr>
            <p:cNvSpPr/>
            <p:nvPr/>
          </p:nvSpPr>
          <p:spPr>
            <a:xfrm>
              <a:off x="8247193" y="6151660"/>
              <a:ext cx="1919906" cy="4818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prstClr val="white"/>
                  </a:solidFill>
                  <a:latin typeface="微软雅黑" panose="020B0503020204020204" pitchFamily="34" charset="-122"/>
                  <a:ea typeface="微软雅黑" panose="020B0503020204020204" pitchFamily="34" charset="-122"/>
                </a:rPr>
                <a:t>元数据手工录入</a:t>
              </a:r>
            </a:p>
          </p:txBody>
        </p:sp>
        <p:sp>
          <p:nvSpPr>
            <p:cNvPr id="52" name="文本框 51">
              <a:extLst>
                <a:ext uri="{FF2B5EF4-FFF2-40B4-BE49-F238E27FC236}">
                  <a16:creationId xmlns:a16="http://schemas.microsoft.com/office/drawing/2014/main" xmlns="" id="{9FFC223A-30EC-5148-BFBE-B9B8D3D697C7}"/>
                </a:ext>
              </a:extLst>
            </p:cNvPr>
            <p:cNvSpPr txBox="1"/>
            <p:nvPr/>
          </p:nvSpPr>
          <p:spPr>
            <a:xfrm>
              <a:off x="8689080" y="5486979"/>
              <a:ext cx="1107996" cy="374520"/>
            </a:xfrm>
            <a:prstGeom prst="rect">
              <a:avLst/>
            </a:prstGeom>
            <a:noFill/>
          </p:spPr>
          <p:txBody>
            <a:bodyPr wrap="none" rtlCol="0">
              <a:spAutoFit/>
            </a:bodyPr>
            <a:lstStyle/>
            <a:p>
              <a:r>
                <a:rPr kumimoji="1" lang="zh-CN" altLang="en-US" dirty="0">
                  <a:solidFill>
                    <a:prstClr val="black"/>
                  </a:solidFill>
                  <a:latin typeface="微软雅黑" panose="020B0503020204020204" pitchFamily="34" charset="-122"/>
                  <a:ea typeface="微软雅黑" panose="020B0503020204020204" pitchFamily="34" charset="-122"/>
                </a:rPr>
                <a:t>手动录入</a:t>
              </a:r>
            </a:p>
          </p:txBody>
        </p:sp>
        <p:sp>
          <p:nvSpPr>
            <p:cNvPr id="53" name="矩形 52">
              <a:extLst>
                <a:ext uri="{FF2B5EF4-FFF2-40B4-BE49-F238E27FC236}">
                  <a16:creationId xmlns:a16="http://schemas.microsoft.com/office/drawing/2014/main" xmlns="" id="{9CA9EA87-0049-E545-B016-EF1BD33EC212}"/>
                </a:ext>
              </a:extLst>
            </p:cNvPr>
            <p:cNvSpPr/>
            <p:nvPr/>
          </p:nvSpPr>
          <p:spPr>
            <a:xfrm>
              <a:off x="3369036" y="3380359"/>
              <a:ext cx="6853651" cy="1530563"/>
            </a:xfrm>
            <a:prstGeom prst="rect">
              <a:avLst/>
            </a:prstGeom>
            <a:solidFill>
              <a:schemeClr val="bg1">
                <a:alpha val="50000"/>
              </a:schemeClr>
            </a:solidFill>
            <a:ln w="12700">
              <a:solidFill>
                <a:schemeClr val="accent5">
                  <a:lumMod val="75000"/>
                </a:schemeClr>
              </a:solidFill>
              <a:prstDash val="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zh-CN" altLang="en-US" dirty="0">
                <a:solidFill>
                  <a:prstClr val="black"/>
                </a:solidFill>
                <a:latin typeface="微软雅黑" panose="020B0503020204020204" pitchFamily="34" charset="-122"/>
                <a:ea typeface="微软雅黑" panose="020B0503020204020204" pitchFamily="34" charset="-122"/>
              </a:endParaRPr>
            </a:p>
          </p:txBody>
        </p:sp>
        <p:sp>
          <p:nvSpPr>
            <p:cNvPr id="54" name="矩形 53">
              <a:extLst>
                <a:ext uri="{FF2B5EF4-FFF2-40B4-BE49-F238E27FC236}">
                  <a16:creationId xmlns:a16="http://schemas.microsoft.com/office/drawing/2014/main" xmlns="" id="{1D3CD3EC-E5CE-BA42-B7DB-385284628B31}"/>
                </a:ext>
              </a:extLst>
            </p:cNvPr>
            <p:cNvSpPr/>
            <p:nvPr/>
          </p:nvSpPr>
          <p:spPr>
            <a:xfrm>
              <a:off x="779502" y="4368324"/>
              <a:ext cx="1454548" cy="4343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prstClr val="white"/>
                  </a:solidFill>
                  <a:latin typeface="微软雅黑" panose="020B0503020204020204" pitchFamily="34" charset="-122"/>
                  <a:ea typeface="微软雅黑" panose="020B0503020204020204" pitchFamily="34" charset="-122"/>
                </a:rPr>
                <a:t>业务指标</a:t>
              </a:r>
            </a:p>
          </p:txBody>
        </p:sp>
        <p:sp>
          <p:nvSpPr>
            <p:cNvPr id="55" name="文本框 54">
              <a:extLst>
                <a:ext uri="{FF2B5EF4-FFF2-40B4-BE49-F238E27FC236}">
                  <a16:creationId xmlns:a16="http://schemas.microsoft.com/office/drawing/2014/main" xmlns="" id="{609BEE0A-BD74-DA4B-8ED7-1DFB8AFC3616}"/>
                </a:ext>
              </a:extLst>
            </p:cNvPr>
            <p:cNvSpPr txBox="1"/>
            <p:nvPr/>
          </p:nvSpPr>
          <p:spPr>
            <a:xfrm>
              <a:off x="3451484" y="3403569"/>
              <a:ext cx="1082348" cy="312100"/>
            </a:xfrm>
            <a:prstGeom prst="rect">
              <a:avLst/>
            </a:prstGeom>
            <a:noFill/>
            <a:ln>
              <a:noFill/>
            </a:ln>
          </p:spPr>
          <p:txBody>
            <a:bodyPr wrap="none" rtlCol="0">
              <a:spAutoFit/>
            </a:bodyPr>
            <a:lstStyle/>
            <a:p>
              <a:r>
                <a:rPr kumimoji="1" lang="zh-CN" altLang="en-US" sz="1400" dirty="0">
                  <a:solidFill>
                    <a:prstClr val="black"/>
                  </a:solidFill>
                  <a:latin typeface="微软雅黑" panose="020B0503020204020204" pitchFamily="34" charset="-122"/>
                  <a:ea typeface="微软雅黑" panose="020B0503020204020204" pitchFamily="34" charset="-122"/>
                </a:rPr>
                <a:t>技术元数据</a:t>
              </a:r>
            </a:p>
          </p:txBody>
        </p:sp>
        <p:sp>
          <p:nvSpPr>
            <p:cNvPr id="56" name="矩形 55">
              <a:extLst>
                <a:ext uri="{FF2B5EF4-FFF2-40B4-BE49-F238E27FC236}">
                  <a16:creationId xmlns:a16="http://schemas.microsoft.com/office/drawing/2014/main" xmlns="" id="{5E95B839-0E31-914B-88A3-665413504C38}"/>
                </a:ext>
              </a:extLst>
            </p:cNvPr>
            <p:cNvSpPr/>
            <p:nvPr/>
          </p:nvSpPr>
          <p:spPr>
            <a:xfrm>
              <a:off x="8589956" y="3825227"/>
              <a:ext cx="1454548" cy="4370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solidFill>
                    <a:prstClr val="white"/>
                  </a:solidFill>
                  <a:latin typeface="微软雅黑" panose="020B0503020204020204" pitchFamily="34" charset="-122"/>
                  <a:ea typeface="微软雅黑" panose="020B0503020204020204" pitchFamily="34" charset="-122"/>
                </a:rPr>
                <a:t>Kafka</a:t>
              </a:r>
              <a:r>
                <a:rPr kumimoji="1" lang="zh-CN" altLang="en-US" sz="1600" dirty="0">
                  <a:solidFill>
                    <a:prstClr val="white"/>
                  </a:solidFill>
                  <a:latin typeface="微软雅黑" panose="020B0503020204020204" pitchFamily="34" charset="-122"/>
                  <a:ea typeface="微软雅黑" panose="020B0503020204020204" pitchFamily="34" charset="-122"/>
                </a:rPr>
                <a:t>元数据</a:t>
              </a:r>
            </a:p>
          </p:txBody>
        </p:sp>
        <p:sp>
          <p:nvSpPr>
            <p:cNvPr id="57" name="矩形 56">
              <a:extLst>
                <a:ext uri="{FF2B5EF4-FFF2-40B4-BE49-F238E27FC236}">
                  <a16:creationId xmlns:a16="http://schemas.microsoft.com/office/drawing/2014/main" xmlns="" id="{BBD5FCC9-BE5D-EF44-BE8B-08E286157EDD}"/>
                </a:ext>
              </a:extLst>
            </p:cNvPr>
            <p:cNvSpPr/>
            <p:nvPr/>
          </p:nvSpPr>
          <p:spPr>
            <a:xfrm>
              <a:off x="5190150" y="4368324"/>
              <a:ext cx="1454548" cy="4343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prstClr val="white"/>
                  </a:solidFill>
                  <a:latin typeface="微软雅黑" panose="020B0503020204020204" pitchFamily="34" charset="-122"/>
                  <a:ea typeface="微软雅黑" panose="020B0503020204020204" pitchFamily="34" charset="-122"/>
                </a:rPr>
                <a:t>文件元数据</a:t>
              </a:r>
            </a:p>
          </p:txBody>
        </p:sp>
        <p:sp>
          <p:nvSpPr>
            <p:cNvPr id="58" name="矩形 57">
              <a:extLst>
                <a:ext uri="{FF2B5EF4-FFF2-40B4-BE49-F238E27FC236}">
                  <a16:creationId xmlns:a16="http://schemas.microsoft.com/office/drawing/2014/main" xmlns="" id="{4375979D-B379-DD47-800C-3FFFD9D1BC4D}"/>
                </a:ext>
              </a:extLst>
            </p:cNvPr>
            <p:cNvSpPr/>
            <p:nvPr/>
          </p:nvSpPr>
          <p:spPr>
            <a:xfrm>
              <a:off x="5195473" y="3825227"/>
              <a:ext cx="1454548" cy="4370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solidFill>
                    <a:prstClr val="white"/>
                  </a:solidFill>
                  <a:latin typeface="微软雅黑" panose="020B0503020204020204" pitchFamily="34" charset="-122"/>
                  <a:ea typeface="微软雅黑" panose="020B0503020204020204" pitchFamily="34" charset="-122"/>
                </a:rPr>
                <a:t>HIVE</a:t>
              </a:r>
              <a:r>
                <a:rPr kumimoji="1" lang="zh-CN" altLang="en-US" sz="1600" dirty="0">
                  <a:solidFill>
                    <a:prstClr val="white"/>
                  </a:solidFill>
                  <a:latin typeface="微软雅黑" panose="020B0503020204020204" pitchFamily="34" charset="-122"/>
                  <a:ea typeface="微软雅黑" panose="020B0503020204020204" pitchFamily="34" charset="-122"/>
                </a:rPr>
                <a:t>元数据</a:t>
              </a:r>
            </a:p>
          </p:txBody>
        </p:sp>
        <p:sp>
          <p:nvSpPr>
            <p:cNvPr id="59" name="矩形 58">
              <a:extLst>
                <a:ext uri="{FF2B5EF4-FFF2-40B4-BE49-F238E27FC236}">
                  <a16:creationId xmlns:a16="http://schemas.microsoft.com/office/drawing/2014/main" xmlns="" id="{FB80198B-B108-684D-957C-8A76A980DF0D}"/>
                </a:ext>
              </a:extLst>
            </p:cNvPr>
            <p:cNvSpPr/>
            <p:nvPr/>
          </p:nvSpPr>
          <p:spPr>
            <a:xfrm>
              <a:off x="3498231" y="3825227"/>
              <a:ext cx="1454548" cy="4370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solidFill>
                    <a:prstClr val="white"/>
                  </a:solidFill>
                  <a:latin typeface="微软雅黑" panose="020B0503020204020204" pitchFamily="34" charset="-122"/>
                  <a:ea typeface="微软雅黑" panose="020B0503020204020204" pitchFamily="34" charset="-122"/>
                </a:rPr>
                <a:t>RDBS</a:t>
              </a:r>
              <a:r>
                <a:rPr kumimoji="1" lang="zh-CN" altLang="en-US" sz="1600" dirty="0">
                  <a:solidFill>
                    <a:prstClr val="white"/>
                  </a:solidFill>
                  <a:latin typeface="微软雅黑" panose="020B0503020204020204" pitchFamily="34" charset="-122"/>
                  <a:ea typeface="微软雅黑" panose="020B0503020204020204" pitchFamily="34" charset="-122"/>
                </a:rPr>
                <a:t>元数据</a:t>
              </a:r>
            </a:p>
          </p:txBody>
        </p:sp>
        <p:sp>
          <p:nvSpPr>
            <p:cNvPr id="60" name="矩形 59">
              <a:extLst>
                <a:ext uri="{FF2B5EF4-FFF2-40B4-BE49-F238E27FC236}">
                  <a16:creationId xmlns:a16="http://schemas.microsoft.com/office/drawing/2014/main" xmlns="" id="{847DEFC7-9D75-C94A-8B24-D5DA3D36B4BC}"/>
                </a:ext>
              </a:extLst>
            </p:cNvPr>
            <p:cNvSpPr/>
            <p:nvPr/>
          </p:nvSpPr>
          <p:spPr>
            <a:xfrm>
              <a:off x="6892715" y="3825227"/>
              <a:ext cx="1454548" cy="4370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solidFill>
                    <a:prstClr val="white"/>
                  </a:solidFill>
                  <a:latin typeface="微软雅黑" panose="020B0503020204020204" pitchFamily="34" charset="-122"/>
                  <a:ea typeface="微软雅黑" panose="020B0503020204020204" pitchFamily="34" charset="-122"/>
                </a:rPr>
                <a:t>Hbase</a:t>
              </a:r>
              <a:r>
                <a:rPr kumimoji="1" lang="zh-CN" altLang="en-US" sz="1600" dirty="0">
                  <a:solidFill>
                    <a:prstClr val="white"/>
                  </a:solidFill>
                  <a:latin typeface="微软雅黑" panose="020B0503020204020204" pitchFamily="34" charset="-122"/>
                  <a:ea typeface="微软雅黑" panose="020B0503020204020204" pitchFamily="34" charset="-122"/>
                </a:rPr>
                <a:t>元数据</a:t>
              </a:r>
            </a:p>
          </p:txBody>
        </p:sp>
        <p:sp>
          <p:nvSpPr>
            <p:cNvPr id="61" name="矩形 60">
              <a:extLst>
                <a:ext uri="{FF2B5EF4-FFF2-40B4-BE49-F238E27FC236}">
                  <a16:creationId xmlns:a16="http://schemas.microsoft.com/office/drawing/2014/main" xmlns="" id="{1406F1EA-E2DE-4B46-9E6F-CCEDBD0F6395}"/>
                </a:ext>
              </a:extLst>
            </p:cNvPr>
            <p:cNvSpPr/>
            <p:nvPr/>
          </p:nvSpPr>
          <p:spPr>
            <a:xfrm>
              <a:off x="6885077" y="4368324"/>
              <a:ext cx="1454548" cy="4343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prstClr val="white"/>
                  </a:solidFill>
                  <a:latin typeface="微软雅黑" panose="020B0503020204020204" pitchFamily="34" charset="-122"/>
                  <a:ea typeface="微软雅黑" panose="020B0503020204020204" pitchFamily="34" charset="-122"/>
                </a:rPr>
                <a:t>报表元数据</a:t>
              </a:r>
            </a:p>
          </p:txBody>
        </p:sp>
        <p:sp>
          <p:nvSpPr>
            <p:cNvPr id="62" name="矩形 61">
              <a:extLst>
                <a:ext uri="{FF2B5EF4-FFF2-40B4-BE49-F238E27FC236}">
                  <a16:creationId xmlns:a16="http://schemas.microsoft.com/office/drawing/2014/main" xmlns="" id="{CEE9203D-00B1-EC41-BE79-4EF790B337FE}"/>
                </a:ext>
              </a:extLst>
            </p:cNvPr>
            <p:cNvSpPr/>
            <p:nvPr/>
          </p:nvSpPr>
          <p:spPr>
            <a:xfrm>
              <a:off x="3495223" y="4368324"/>
              <a:ext cx="1454548" cy="4343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prstClr val="white"/>
                  </a:solidFill>
                  <a:latin typeface="微软雅黑" panose="020B0503020204020204" pitchFamily="34" charset="-122"/>
                  <a:ea typeface="微软雅黑" panose="020B0503020204020204" pitchFamily="34" charset="-122"/>
                </a:rPr>
                <a:t>指标元数据</a:t>
              </a:r>
            </a:p>
          </p:txBody>
        </p:sp>
        <p:sp>
          <p:nvSpPr>
            <p:cNvPr id="63" name="矩形 62">
              <a:extLst>
                <a:ext uri="{FF2B5EF4-FFF2-40B4-BE49-F238E27FC236}">
                  <a16:creationId xmlns:a16="http://schemas.microsoft.com/office/drawing/2014/main" xmlns="" id="{FFB4B37A-B1AB-8244-B71D-7DBD5316059F}"/>
                </a:ext>
              </a:extLst>
            </p:cNvPr>
            <p:cNvSpPr/>
            <p:nvPr/>
          </p:nvSpPr>
          <p:spPr>
            <a:xfrm>
              <a:off x="8580003" y="4368324"/>
              <a:ext cx="1454548" cy="4343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solidFill>
                    <a:prstClr val="white"/>
                  </a:solidFill>
                  <a:latin typeface="微软雅黑" panose="020B0503020204020204" pitchFamily="34" charset="-122"/>
                  <a:ea typeface="微软雅黑" panose="020B0503020204020204" pitchFamily="34" charset="-122"/>
                </a:rPr>
                <a:t>…</a:t>
              </a:r>
              <a:endParaRPr kumimoji="1" lang="zh-CN" altLang="en-US" sz="1600" dirty="0">
                <a:solidFill>
                  <a:prstClr val="white"/>
                </a:solidFill>
                <a:latin typeface="微软雅黑" panose="020B0503020204020204" pitchFamily="34" charset="-122"/>
                <a:ea typeface="微软雅黑" panose="020B0503020204020204" pitchFamily="34" charset="-122"/>
              </a:endParaRPr>
            </a:p>
          </p:txBody>
        </p:sp>
        <p:sp>
          <p:nvSpPr>
            <p:cNvPr id="64" name="矩形 63">
              <a:extLst>
                <a:ext uri="{FF2B5EF4-FFF2-40B4-BE49-F238E27FC236}">
                  <a16:creationId xmlns:a16="http://schemas.microsoft.com/office/drawing/2014/main" xmlns="" id="{C00C0124-F637-6046-992B-791BD795F745}"/>
                </a:ext>
              </a:extLst>
            </p:cNvPr>
            <p:cNvSpPr/>
            <p:nvPr/>
          </p:nvSpPr>
          <p:spPr>
            <a:xfrm>
              <a:off x="684474" y="4954260"/>
              <a:ext cx="9536430" cy="445278"/>
            </a:xfrm>
            <a:prstGeom prst="rect">
              <a:avLst/>
            </a:prstGeom>
            <a:noFill/>
            <a:ln w="12700">
              <a:solidFill>
                <a:schemeClr val="accent5">
                  <a:lumMod val="75000"/>
                </a:schemeClr>
              </a:solidFill>
              <a:prstDash val="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zh-CN" altLang="en-US" dirty="0">
                <a:solidFill>
                  <a:prstClr val="black"/>
                </a:solidFill>
                <a:latin typeface="微软雅黑" panose="020B0503020204020204" pitchFamily="34" charset="-122"/>
                <a:ea typeface="微软雅黑" panose="020B0503020204020204" pitchFamily="34" charset="-122"/>
              </a:endParaRPr>
            </a:p>
          </p:txBody>
        </p:sp>
        <p:sp>
          <p:nvSpPr>
            <p:cNvPr id="65" name="文本框 64">
              <a:extLst>
                <a:ext uri="{FF2B5EF4-FFF2-40B4-BE49-F238E27FC236}">
                  <a16:creationId xmlns:a16="http://schemas.microsoft.com/office/drawing/2014/main" xmlns="" id="{D25A0B6F-4874-3D4D-B5F7-9B07E5BC7ED5}"/>
                </a:ext>
              </a:extLst>
            </p:cNvPr>
            <p:cNvSpPr txBox="1"/>
            <p:nvPr/>
          </p:nvSpPr>
          <p:spPr>
            <a:xfrm>
              <a:off x="642167" y="5017297"/>
              <a:ext cx="723275" cy="312100"/>
            </a:xfrm>
            <a:prstGeom prst="rect">
              <a:avLst/>
            </a:prstGeom>
            <a:noFill/>
            <a:ln>
              <a:noFill/>
            </a:ln>
          </p:spPr>
          <p:txBody>
            <a:bodyPr wrap="none" rtlCol="0">
              <a:spAutoFit/>
            </a:bodyPr>
            <a:lstStyle/>
            <a:p>
              <a:r>
                <a:rPr kumimoji="1" lang="zh-CN" altLang="en-US" sz="1400" dirty="0">
                  <a:solidFill>
                    <a:prstClr val="black"/>
                  </a:solidFill>
                  <a:latin typeface="微软雅黑" panose="020B0503020204020204" pitchFamily="34" charset="-122"/>
                  <a:ea typeface="微软雅黑" panose="020B0503020204020204" pitchFamily="34" charset="-122"/>
                </a:rPr>
                <a:t>元模型</a:t>
              </a:r>
            </a:p>
          </p:txBody>
        </p:sp>
        <p:sp>
          <p:nvSpPr>
            <p:cNvPr id="66" name="矩形 65">
              <a:extLst>
                <a:ext uri="{FF2B5EF4-FFF2-40B4-BE49-F238E27FC236}">
                  <a16:creationId xmlns:a16="http://schemas.microsoft.com/office/drawing/2014/main" xmlns="" id="{0BF9F609-F4F8-C94A-8C4E-E70ADF1E597D}"/>
                </a:ext>
              </a:extLst>
            </p:cNvPr>
            <p:cNvSpPr/>
            <p:nvPr/>
          </p:nvSpPr>
          <p:spPr>
            <a:xfrm>
              <a:off x="2071947" y="4991950"/>
              <a:ext cx="2040544" cy="343309"/>
            </a:xfrm>
            <a:prstGeom prst="rect">
              <a:avLst/>
            </a:prstGeom>
            <a:solidFill>
              <a:schemeClr val="accent6">
                <a:lumMod val="60000"/>
                <a:lumOff val="40000"/>
              </a:schemeClr>
            </a:solidFill>
            <a:ln>
              <a:solidFill>
                <a:srgbClr val="7F9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solidFill>
                    <a:prstClr val="white"/>
                  </a:solidFill>
                  <a:latin typeface="微软雅黑" panose="020B0503020204020204" pitchFamily="34" charset="-122"/>
                  <a:ea typeface="微软雅黑" panose="020B0503020204020204" pitchFamily="34" charset="-122"/>
                </a:rPr>
                <a:t>CWM</a:t>
              </a:r>
              <a:r>
                <a:rPr kumimoji="1" lang="zh-CN" altLang="en-US" sz="1600" dirty="0">
                  <a:solidFill>
                    <a:prstClr val="white"/>
                  </a:solidFill>
                  <a:latin typeface="微软雅黑" panose="020B0503020204020204" pitchFamily="34" charset="-122"/>
                  <a:ea typeface="微软雅黑" panose="020B0503020204020204" pitchFamily="34" charset="-122"/>
                </a:rPr>
                <a:t>标准元模型</a:t>
              </a:r>
            </a:p>
          </p:txBody>
        </p:sp>
        <p:sp>
          <p:nvSpPr>
            <p:cNvPr id="67" name="矩形 66">
              <a:extLst>
                <a:ext uri="{FF2B5EF4-FFF2-40B4-BE49-F238E27FC236}">
                  <a16:creationId xmlns:a16="http://schemas.microsoft.com/office/drawing/2014/main" xmlns="" id="{D175FFFF-D566-1847-84B5-E7BBE116AB86}"/>
                </a:ext>
              </a:extLst>
            </p:cNvPr>
            <p:cNvSpPr/>
            <p:nvPr/>
          </p:nvSpPr>
          <p:spPr>
            <a:xfrm>
              <a:off x="5468151" y="4991950"/>
              <a:ext cx="2040544" cy="343309"/>
            </a:xfrm>
            <a:prstGeom prst="rect">
              <a:avLst/>
            </a:prstGeom>
            <a:solidFill>
              <a:schemeClr val="accent6">
                <a:lumMod val="60000"/>
                <a:lumOff val="40000"/>
              </a:schemeClr>
            </a:solidFill>
            <a:ln>
              <a:solidFill>
                <a:srgbClr val="7F9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prstClr val="white"/>
                  </a:solidFill>
                  <a:latin typeface="微软雅黑" panose="020B0503020204020204" pitchFamily="34" charset="-122"/>
                  <a:ea typeface="微软雅黑" panose="020B0503020204020204" pitchFamily="34" charset="-122"/>
                </a:rPr>
                <a:t>拓展元模型</a:t>
              </a:r>
            </a:p>
          </p:txBody>
        </p:sp>
        <p:sp>
          <p:nvSpPr>
            <p:cNvPr id="68" name="矩形 67">
              <a:extLst>
                <a:ext uri="{FF2B5EF4-FFF2-40B4-BE49-F238E27FC236}">
                  <a16:creationId xmlns:a16="http://schemas.microsoft.com/office/drawing/2014/main" xmlns="" id="{BA0F09BD-01D9-024F-A627-58F6160415D1}"/>
                </a:ext>
              </a:extLst>
            </p:cNvPr>
            <p:cNvSpPr/>
            <p:nvPr/>
          </p:nvSpPr>
          <p:spPr>
            <a:xfrm>
              <a:off x="274841" y="1741678"/>
              <a:ext cx="353469" cy="1574401"/>
            </a:xfrm>
            <a:prstGeom prst="rect">
              <a:avLst/>
            </a:prstGeom>
            <a:solidFill>
              <a:srgbClr val="F3F1F2"/>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sz="1600" dirty="0">
                  <a:solidFill>
                    <a:prstClr val="black"/>
                  </a:solidFill>
                  <a:latin typeface="微软雅黑" panose="020B0503020204020204" pitchFamily="34" charset="-122"/>
                  <a:ea typeface="微软雅黑" panose="020B0503020204020204" pitchFamily="34" charset="-122"/>
                </a:rPr>
                <a:t>功能层</a:t>
              </a:r>
            </a:p>
          </p:txBody>
        </p:sp>
        <p:sp>
          <p:nvSpPr>
            <p:cNvPr id="69" name="文本框 68">
              <a:extLst>
                <a:ext uri="{FF2B5EF4-FFF2-40B4-BE49-F238E27FC236}">
                  <a16:creationId xmlns:a16="http://schemas.microsoft.com/office/drawing/2014/main" xmlns="" id="{93A4D59A-D02A-7D46-962E-3B6CF357E6B1}"/>
                </a:ext>
              </a:extLst>
            </p:cNvPr>
            <p:cNvSpPr txBox="1"/>
            <p:nvPr/>
          </p:nvSpPr>
          <p:spPr>
            <a:xfrm>
              <a:off x="771890" y="1783400"/>
              <a:ext cx="1441420" cy="312100"/>
            </a:xfrm>
            <a:prstGeom prst="rect">
              <a:avLst/>
            </a:prstGeom>
            <a:noFill/>
            <a:ln>
              <a:noFill/>
            </a:ln>
          </p:spPr>
          <p:txBody>
            <a:bodyPr wrap="none" rtlCol="0">
              <a:spAutoFit/>
            </a:bodyPr>
            <a:lstStyle/>
            <a:p>
              <a:r>
                <a:rPr kumimoji="1" lang="zh-CN" altLang="en-US" sz="1400" dirty="0">
                  <a:solidFill>
                    <a:prstClr val="black"/>
                  </a:solidFill>
                  <a:latin typeface="微软雅黑" panose="020B0503020204020204" pitchFamily="34" charset="-122"/>
                  <a:ea typeface="微软雅黑" panose="020B0503020204020204" pitchFamily="34" charset="-122"/>
                </a:rPr>
                <a:t>元数据基本功能</a:t>
              </a:r>
            </a:p>
          </p:txBody>
        </p:sp>
        <p:sp>
          <p:nvSpPr>
            <p:cNvPr id="70" name="矩形 69">
              <a:extLst>
                <a:ext uri="{FF2B5EF4-FFF2-40B4-BE49-F238E27FC236}">
                  <a16:creationId xmlns:a16="http://schemas.microsoft.com/office/drawing/2014/main" xmlns="" id="{FD90840B-74F4-8D4F-A0EB-8913BF7C1BFE}"/>
                </a:ext>
              </a:extLst>
            </p:cNvPr>
            <p:cNvSpPr/>
            <p:nvPr/>
          </p:nvSpPr>
          <p:spPr>
            <a:xfrm>
              <a:off x="2289133" y="2186307"/>
              <a:ext cx="1454548" cy="43703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prstClr val="white"/>
                  </a:solidFill>
                  <a:latin typeface="微软雅黑" panose="020B0503020204020204" pitchFamily="34" charset="-122"/>
                  <a:ea typeface="微软雅黑" panose="020B0503020204020204" pitchFamily="34" charset="-122"/>
                </a:rPr>
                <a:t>历史版本对比</a:t>
              </a:r>
            </a:p>
          </p:txBody>
        </p:sp>
        <p:sp>
          <p:nvSpPr>
            <p:cNvPr id="71" name="矩形 70">
              <a:extLst>
                <a:ext uri="{FF2B5EF4-FFF2-40B4-BE49-F238E27FC236}">
                  <a16:creationId xmlns:a16="http://schemas.microsoft.com/office/drawing/2014/main" xmlns="" id="{43158A3A-FA0D-264F-AB2A-862201476F0E}"/>
                </a:ext>
              </a:extLst>
            </p:cNvPr>
            <p:cNvSpPr/>
            <p:nvPr/>
          </p:nvSpPr>
          <p:spPr>
            <a:xfrm>
              <a:off x="2286689" y="2715182"/>
              <a:ext cx="1454548" cy="43703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prstClr val="white"/>
                  </a:solidFill>
                  <a:latin typeface="微软雅黑" panose="020B0503020204020204" pitchFamily="34" charset="-122"/>
                  <a:ea typeface="微软雅黑" panose="020B0503020204020204" pitchFamily="34" charset="-122"/>
                </a:rPr>
                <a:t>变更订阅</a:t>
              </a:r>
            </a:p>
          </p:txBody>
        </p:sp>
        <p:sp>
          <p:nvSpPr>
            <p:cNvPr id="72" name="矩形 71">
              <a:extLst>
                <a:ext uri="{FF2B5EF4-FFF2-40B4-BE49-F238E27FC236}">
                  <a16:creationId xmlns:a16="http://schemas.microsoft.com/office/drawing/2014/main" xmlns="" id="{FF3F6D6A-450A-B44F-BF98-6AA758723A71}"/>
                </a:ext>
              </a:extLst>
            </p:cNvPr>
            <p:cNvSpPr/>
            <p:nvPr/>
          </p:nvSpPr>
          <p:spPr>
            <a:xfrm>
              <a:off x="3847816" y="2186307"/>
              <a:ext cx="1454548" cy="43703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prstClr val="white"/>
                  </a:solidFill>
                  <a:latin typeface="微软雅黑" panose="020B0503020204020204" pitchFamily="34" charset="-122"/>
                  <a:ea typeface="微软雅黑" panose="020B0503020204020204" pitchFamily="34" charset="-122"/>
                </a:rPr>
                <a:t>元数据统计</a:t>
              </a:r>
            </a:p>
          </p:txBody>
        </p:sp>
        <p:sp>
          <p:nvSpPr>
            <p:cNvPr id="73" name="矩形 72">
              <a:extLst>
                <a:ext uri="{FF2B5EF4-FFF2-40B4-BE49-F238E27FC236}">
                  <a16:creationId xmlns:a16="http://schemas.microsoft.com/office/drawing/2014/main" xmlns="" id="{40C6EF90-8C3B-B64C-AC05-17E63E35EA92}"/>
                </a:ext>
              </a:extLst>
            </p:cNvPr>
            <p:cNvSpPr/>
            <p:nvPr/>
          </p:nvSpPr>
          <p:spPr>
            <a:xfrm>
              <a:off x="3847816" y="2715182"/>
              <a:ext cx="1454548" cy="43703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prstClr val="white"/>
                  </a:solidFill>
                  <a:latin typeface="微软雅黑" panose="020B0503020204020204" pitchFamily="34" charset="-122"/>
                  <a:ea typeface="微软雅黑" panose="020B0503020204020204" pitchFamily="34" charset="-122"/>
                </a:rPr>
                <a:t>数据地图</a:t>
              </a:r>
            </a:p>
          </p:txBody>
        </p:sp>
        <p:sp>
          <p:nvSpPr>
            <p:cNvPr id="74" name="矩形 73">
              <a:extLst>
                <a:ext uri="{FF2B5EF4-FFF2-40B4-BE49-F238E27FC236}">
                  <a16:creationId xmlns:a16="http://schemas.microsoft.com/office/drawing/2014/main" xmlns="" id="{A5878446-3EFC-E54B-B79B-C1862693CB3B}"/>
                </a:ext>
              </a:extLst>
            </p:cNvPr>
            <p:cNvSpPr/>
            <p:nvPr/>
          </p:nvSpPr>
          <p:spPr>
            <a:xfrm>
              <a:off x="5437302" y="1744737"/>
              <a:ext cx="3251778" cy="1574402"/>
            </a:xfrm>
            <a:prstGeom prst="rect">
              <a:avLst/>
            </a:prstGeom>
            <a:solidFill>
              <a:schemeClr val="bg1">
                <a:alpha val="50000"/>
              </a:schemeClr>
            </a:solidFill>
            <a:ln w="12700">
              <a:solidFill>
                <a:schemeClr val="accent5">
                  <a:lumMod val="75000"/>
                </a:schemeClr>
              </a:solidFill>
              <a:prstDash val="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zh-CN" altLang="en-US" dirty="0">
                <a:solidFill>
                  <a:prstClr val="black"/>
                </a:solidFill>
                <a:latin typeface="微软雅黑" panose="020B0503020204020204" pitchFamily="34" charset="-122"/>
                <a:ea typeface="微软雅黑" panose="020B0503020204020204" pitchFamily="34" charset="-122"/>
              </a:endParaRPr>
            </a:p>
          </p:txBody>
        </p:sp>
        <p:sp>
          <p:nvSpPr>
            <p:cNvPr id="75" name="文本框 74">
              <a:extLst>
                <a:ext uri="{FF2B5EF4-FFF2-40B4-BE49-F238E27FC236}">
                  <a16:creationId xmlns:a16="http://schemas.microsoft.com/office/drawing/2014/main" xmlns="" id="{26F78632-A09C-364D-8528-555A511321ED}"/>
                </a:ext>
              </a:extLst>
            </p:cNvPr>
            <p:cNvSpPr txBox="1"/>
            <p:nvPr/>
          </p:nvSpPr>
          <p:spPr>
            <a:xfrm>
              <a:off x="5468151" y="1784584"/>
              <a:ext cx="1082348" cy="312100"/>
            </a:xfrm>
            <a:prstGeom prst="rect">
              <a:avLst/>
            </a:prstGeom>
            <a:noFill/>
            <a:ln>
              <a:noFill/>
            </a:ln>
          </p:spPr>
          <p:txBody>
            <a:bodyPr wrap="none" rtlCol="0">
              <a:spAutoFit/>
            </a:bodyPr>
            <a:lstStyle/>
            <a:p>
              <a:r>
                <a:rPr kumimoji="1" lang="zh-CN" altLang="en-US" sz="1400" dirty="0">
                  <a:solidFill>
                    <a:prstClr val="black"/>
                  </a:solidFill>
                  <a:latin typeface="微软雅黑" panose="020B0503020204020204" pitchFamily="34" charset="-122"/>
                  <a:ea typeface="微软雅黑" panose="020B0503020204020204" pitchFamily="34" charset="-122"/>
                </a:rPr>
                <a:t>元数据分析</a:t>
              </a:r>
            </a:p>
          </p:txBody>
        </p:sp>
        <p:sp>
          <p:nvSpPr>
            <p:cNvPr id="76" name="矩形 75">
              <a:extLst>
                <a:ext uri="{FF2B5EF4-FFF2-40B4-BE49-F238E27FC236}">
                  <a16:creationId xmlns:a16="http://schemas.microsoft.com/office/drawing/2014/main" xmlns="" id="{EC2BF2D8-E34C-9145-BA9D-8A8F4E5E33F2}"/>
                </a:ext>
              </a:extLst>
            </p:cNvPr>
            <p:cNvSpPr/>
            <p:nvPr/>
          </p:nvSpPr>
          <p:spPr>
            <a:xfrm>
              <a:off x="5519482" y="2162572"/>
              <a:ext cx="1454548" cy="43703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prstClr val="white"/>
                  </a:solidFill>
                  <a:latin typeface="微软雅黑" panose="020B0503020204020204" pitchFamily="34" charset="-122"/>
                  <a:ea typeface="微软雅黑" panose="020B0503020204020204" pitchFamily="34" charset="-122"/>
                </a:rPr>
                <a:t>血缘分析</a:t>
              </a:r>
            </a:p>
          </p:txBody>
        </p:sp>
        <p:sp>
          <p:nvSpPr>
            <p:cNvPr id="77" name="矩形 76">
              <a:extLst>
                <a:ext uri="{FF2B5EF4-FFF2-40B4-BE49-F238E27FC236}">
                  <a16:creationId xmlns:a16="http://schemas.microsoft.com/office/drawing/2014/main" xmlns="" id="{64BE10F4-D848-DF43-A82C-9931636D1035}"/>
                </a:ext>
              </a:extLst>
            </p:cNvPr>
            <p:cNvSpPr/>
            <p:nvPr/>
          </p:nvSpPr>
          <p:spPr>
            <a:xfrm>
              <a:off x="7056210" y="2163661"/>
              <a:ext cx="1454548" cy="43703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prstClr val="white"/>
                  </a:solidFill>
                  <a:latin typeface="微软雅黑" panose="020B0503020204020204" pitchFamily="34" charset="-122"/>
                  <a:ea typeface="微软雅黑" panose="020B0503020204020204" pitchFamily="34" charset="-122"/>
                </a:rPr>
                <a:t>影响分析</a:t>
              </a:r>
            </a:p>
          </p:txBody>
        </p:sp>
        <p:sp>
          <p:nvSpPr>
            <p:cNvPr id="78" name="矩形 77">
              <a:extLst>
                <a:ext uri="{FF2B5EF4-FFF2-40B4-BE49-F238E27FC236}">
                  <a16:creationId xmlns:a16="http://schemas.microsoft.com/office/drawing/2014/main" xmlns="" id="{93C73FB0-9A1C-0148-9A4A-FFB9229B5F45}"/>
                </a:ext>
              </a:extLst>
            </p:cNvPr>
            <p:cNvSpPr/>
            <p:nvPr/>
          </p:nvSpPr>
          <p:spPr>
            <a:xfrm>
              <a:off x="5519482" y="2720734"/>
              <a:ext cx="1454548" cy="43703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prstClr val="white"/>
                  </a:solidFill>
                  <a:latin typeface="微软雅黑" panose="020B0503020204020204" pitchFamily="34" charset="-122"/>
                  <a:ea typeface="微软雅黑" panose="020B0503020204020204" pitchFamily="34" charset="-122"/>
                </a:rPr>
                <a:t>全链分析</a:t>
              </a:r>
            </a:p>
          </p:txBody>
        </p:sp>
        <p:sp>
          <p:nvSpPr>
            <p:cNvPr id="79" name="矩形 78">
              <a:extLst>
                <a:ext uri="{FF2B5EF4-FFF2-40B4-BE49-F238E27FC236}">
                  <a16:creationId xmlns:a16="http://schemas.microsoft.com/office/drawing/2014/main" xmlns="" id="{05794AB8-795F-B448-8FBD-65E8BAE240F6}"/>
                </a:ext>
              </a:extLst>
            </p:cNvPr>
            <p:cNvSpPr/>
            <p:nvPr/>
          </p:nvSpPr>
          <p:spPr>
            <a:xfrm>
              <a:off x="7078725" y="2724355"/>
              <a:ext cx="1454548" cy="43703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prstClr val="white"/>
                  </a:solidFill>
                  <a:latin typeface="微软雅黑" panose="020B0503020204020204" pitchFamily="34" charset="-122"/>
                  <a:ea typeface="微软雅黑" panose="020B0503020204020204" pitchFamily="34" charset="-122"/>
                </a:rPr>
                <a:t>关联分析</a:t>
              </a:r>
            </a:p>
          </p:txBody>
        </p:sp>
        <p:sp>
          <p:nvSpPr>
            <p:cNvPr id="80" name="矩形 79">
              <a:extLst>
                <a:ext uri="{FF2B5EF4-FFF2-40B4-BE49-F238E27FC236}">
                  <a16:creationId xmlns:a16="http://schemas.microsoft.com/office/drawing/2014/main" xmlns="" id="{61E698B8-1801-9241-BDBA-6BE766D853FB}"/>
                </a:ext>
              </a:extLst>
            </p:cNvPr>
            <p:cNvSpPr/>
            <p:nvPr/>
          </p:nvSpPr>
          <p:spPr>
            <a:xfrm>
              <a:off x="8755341" y="1744452"/>
              <a:ext cx="1471053" cy="1574402"/>
            </a:xfrm>
            <a:prstGeom prst="rect">
              <a:avLst/>
            </a:prstGeom>
            <a:solidFill>
              <a:schemeClr val="bg1"/>
            </a:solidFill>
            <a:ln w="12700">
              <a:solidFill>
                <a:schemeClr val="accent5">
                  <a:lumMod val="75000"/>
                </a:schemeClr>
              </a:solidFill>
              <a:prstDash val="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zh-CN" altLang="en-US" dirty="0">
                <a:solidFill>
                  <a:prstClr val="black"/>
                </a:solidFill>
                <a:latin typeface="微软雅黑" panose="020B0503020204020204" pitchFamily="34" charset="-122"/>
                <a:ea typeface="微软雅黑" panose="020B0503020204020204" pitchFamily="34" charset="-122"/>
              </a:endParaRPr>
            </a:p>
          </p:txBody>
        </p:sp>
        <p:sp>
          <p:nvSpPr>
            <p:cNvPr id="81" name="文本框 80">
              <a:extLst>
                <a:ext uri="{FF2B5EF4-FFF2-40B4-BE49-F238E27FC236}">
                  <a16:creationId xmlns:a16="http://schemas.microsoft.com/office/drawing/2014/main" xmlns="" id="{B9521CE7-89B9-974E-B741-3F3665E4F0FB}"/>
                </a:ext>
              </a:extLst>
            </p:cNvPr>
            <p:cNvSpPr txBox="1"/>
            <p:nvPr/>
          </p:nvSpPr>
          <p:spPr>
            <a:xfrm>
              <a:off x="8755341" y="1839103"/>
              <a:ext cx="1082348" cy="312100"/>
            </a:xfrm>
            <a:prstGeom prst="rect">
              <a:avLst/>
            </a:prstGeom>
            <a:noFill/>
            <a:ln>
              <a:noFill/>
            </a:ln>
          </p:spPr>
          <p:txBody>
            <a:bodyPr wrap="none" rtlCol="0">
              <a:spAutoFit/>
            </a:bodyPr>
            <a:lstStyle/>
            <a:p>
              <a:r>
                <a:rPr kumimoji="1" lang="zh-CN" altLang="en-US" sz="1400" dirty="0">
                  <a:solidFill>
                    <a:prstClr val="black"/>
                  </a:solidFill>
                  <a:latin typeface="微软雅黑" panose="020B0503020204020204" pitchFamily="34" charset="-122"/>
                  <a:ea typeface="微软雅黑" panose="020B0503020204020204" pitchFamily="34" charset="-122"/>
                </a:rPr>
                <a:t>元数据质量</a:t>
              </a:r>
            </a:p>
          </p:txBody>
        </p:sp>
        <p:sp>
          <p:nvSpPr>
            <p:cNvPr id="82" name="矩形 81">
              <a:extLst>
                <a:ext uri="{FF2B5EF4-FFF2-40B4-BE49-F238E27FC236}">
                  <a16:creationId xmlns:a16="http://schemas.microsoft.com/office/drawing/2014/main" xmlns="" id="{25A34B76-FCE6-B449-8B75-D6CCF7F2DD0F}"/>
                </a:ext>
              </a:extLst>
            </p:cNvPr>
            <p:cNvSpPr/>
            <p:nvPr/>
          </p:nvSpPr>
          <p:spPr>
            <a:xfrm>
              <a:off x="8755341" y="2196769"/>
              <a:ext cx="1454548" cy="43703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prstClr val="white"/>
                  </a:solidFill>
                  <a:latin typeface="微软雅黑" panose="020B0503020204020204" pitchFamily="34" charset="-122"/>
                  <a:ea typeface="微软雅黑" panose="020B0503020204020204" pitchFamily="34" charset="-122"/>
                </a:rPr>
                <a:t>一致性检查</a:t>
              </a:r>
            </a:p>
          </p:txBody>
        </p:sp>
        <p:sp>
          <p:nvSpPr>
            <p:cNvPr id="83" name="矩形 82">
              <a:extLst>
                <a:ext uri="{FF2B5EF4-FFF2-40B4-BE49-F238E27FC236}">
                  <a16:creationId xmlns:a16="http://schemas.microsoft.com/office/drawing/2014/main" xmlns="" id="{6498FA6A-A22C-4142-95A5-25DA9127396C}"/>
                </a:ext>
              </a:extLst>
            </p:cNvPr>
            <p:cNvSpPr/>
            <p:nvPr/>
          </p:nvSpPr>
          <p:spPr>
            <a:xfrm>
              <a:off x="8748970" y="2717416"/>
              <a:ext cx="1454548" cy="43703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prstClr val="white"/>
                  </a:solidFill>
                  <a:latin typeface="微软雅黑" panose="020B0503020204020204" pitchFamily="34" charset="-122"/>
                  <a:ea typeface="微软雅黑" panose="020B0503020204020204" pitchFamily="34" charset="-122"/>
                </a:rPr>
                <a:t>属性填充率</a:t>
              </a:r>
            </a:p>
          </p:txBody>
        </p:sp>
        <p:sp>
          <p:nvSpPr>
            <p:cNvPr id="84" name="矩形 83">
              <a:extLst>
                <a:ext uri="{FF2B5EF4-FFF2-40B4-BE49-F238E27FC236}">
                  <a16:creationId xmlns:a16="http://schemas.microsoft.com/office/drawing/2014/main" xmlns="" id="{64963F38-22C3-C74C-BA13-7CECED822A28}"/>
                </a:ext>
              </a:extLst>
            </p:cNvPr>
            <p:cNvSpPr/>
            <p:nvPr/>
          </p:nvSpPr>
          <p:spPr>
            <a:xfrm>
              <a:off x="2335897" y="3380359"/>
              <a:ext cx="980500" cy="1530563"/>
            </a:xfrm>
            <a:prstGeom prst="rect">
              <a:avLst/>
            </a:prstGeom>
            <a:solidFill>
              <a:schemeClr val="bg1"/>
            </a:solidFill>
            <a:ln w="12700">
              <a:solidFill>
                <a:schemeClr val="accent5">
                  <a:lumMod val="75000"/>
                </a:schemeClr>
              </a:solidFill>
              <a:prstDash val="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zh-CN" altLang="en-US" dirty="0">
                <a:solidFill>
                  <a:prstClr val="black"/>
                </a:solidFill>
                <a:latin typeface="微软雅黑" panose="020B0503020204020204" pitchFamily="34" charset="-122"/>
                <a:ea typeface="微软雅黑" panose="020B0503020204020204" pitchFamily="34" charset="-122"/>
              </a:endParaRPr>
            </a:p>
          </p:txBody>
        </p:sp>
        <p:sp>
          <p:nvSpPr>
            <p:cNvPr id="85" name="矩形 84">
              <a:extLst>
                <a:ext uri="{FF2B5EF4-FFF2-40B4-BE49-F238E27FC236}">
                  <a16:creationId xmlns:a16="http://schemas.microsoft.com/office/drawing/2014/main" xmlns="" id="{965BAAB1-271A-AD4D-8B0C-0C8045D50620}"/>
                </a:ext>
              </a:extLst>
            </p:cNvPr>
            <p:cNvSpPr/>
            <p:nvPr/>
          </p:nvSpPr>
          <p:spPr>
            <a:xfrm>
              <a:off x="2431171" y="3824809"/>
              <a:ext cx="667933" cy="959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prstClr val="white"/>
                  </a:solidFill>
                  <a:latin typeface="微软雅黑" panose="020B0503020204020204" pitchFamily="34" charset="-122"/>
                  <a:ea typeface="微软雅黑" panose="020B0503020204020204" pitchFamily="34" charset="-122"/>
                </a:rPr>
                <a:t>业务标签</a:t>
              </a:r>
            </a:p>
          </p:txBody>
        </p:sp>
        <p:sp>
          <p:nvSpPr>
            <p:cNvPr id="86" name="文本框 85">
              <a:extLst>
                <a:ext uri="{FF2B5EF4-FFF2-40B4-BE49-F238E27FC236}">
                  <a16:creationId xmlns:a16="http://schemas.microsoft.com/office/drawing/2014/main" xmlns="" id="{4DD0AF81-1EED-0147-B066-9BE6E9B22413}"/>
                </a:ext>
              </a:extLst>
            </p:cNvPr>
            <p:cNvSpPr txBox="1"/>
            <p:nvPr/>
          </p:nvSpPr>
          <p:spPr>
            <a:xfrm>
              <a:off x="2286689" y="3412831"/>
              <a:ext cx="1082348" cy="312100"/>
            </a:xfrm>
            <a:prstGeom prst="rect">
              <a:avLst/>
            </a:prstGeom>
            <a:noFill/>
            <a:ln>
              <a:noFill/>
            </a:ln>
          </p:spPr>
          <p:txBody>
            <a:bodyPr wrap="none" rtlCol="0">
              <a:spAutoFit/>
            </a:bodyPr>
            <a:lstStyle/>
            <a:p>
              <a:r>
                <a:rPr kumimoji="1" lang="zh-CN" altLang="en-US" sz="1400" dirty="0">
                  <a:solidFill>
                    <a:prstClr val="black"/>
                  </a:solidFill>
                  <a:latin typeface="微软雅黑" panose="020B0503020204020204" pitchFamily="34" charset="-122"/>
                  <a:ea typeface="微软雅黑" panose="020B0503020204020204" pitchFamily="34" charset="-122"/>
                </a:rPr>
                <a:t>管理元数据</a:t>
              </a:r>
            </a:p>
          </p:txBody>
        </p:sp>
      </p:grpSp>
    </p:spTree>
    <p:extLst>
      <p:ext uri="{BB962C8B-B14F-4D97-AF65-F5344CB8AC3E}">
        <p14:creationId xmlns:p14="http://schemas.microsoft.com/office/powerpoint/2010/main" val="3551785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数据治理实施</a:t>
            </a:r>
            <a:r>
              <a:rPr lang="en-US" altLang="zh-CN" dirty="0"/>
              <a:t>-</a:t>
            </a:r>
            <a:r>
              <a:rPr lang="zh-CN" altLang="en-US" dirty="0"/>
              <a:t>数据地图</a:t>
            </a:r>
            <a:r>
              <a:rPr lang="en-US" altLang="zh-CN" dirty="0"/>
              <a:t>-</a:t>
            </a:r>
            <a:r>
              <a:rPr lang="zh-CN" altLang="en-US" dirty="0" smtClean="0">
                <a:cs typeface="+mn-ea"/>
                <a:sym typeface="+mn-lt"/>
              </a:rPr>
              <a:t>数据</a:t>
            </a:r>
            <a:r>
              <a:rPr lang="zh-CN" altLang="en-US" dirty="0">
                <a:cs typeface="+mn-ea"/>
                <a:sym typeface="+mn-lt"/>
              </a:rPr>
              <a:t>注册</a:t>
            </a:r>
          </a:p>
        </p:txBody>
      </p:sp>
      <p:grpSp>
        <p:nvGrpSpPr>
          <p:cNvPr id="17" name="组合 16"/>
          <p:cNvGrpSpPr/>
          <p:nvPr/>
        </p:nvGrpSpPr>
        <p:grpSpPr>
          <a:xfrm>
            <a:off x="365760" y="1768396"/>
            <a:ext cx="11473084" cy="4885621"/>
            <a:chOff x="365760" y="1026624"/>
            <a:chExt cx="11473084" cy="5627394"/>
          </a:xfrm>
        </p:grpSpPr>
        <p:sp>
          <p:nvSpPr>
            <p:cNvPr id="150" name="矩形 149">
              <a:extLst>
                <a:ext uri="{FF2B5EF4-FFF2-40B4-BE49-F238E27FC236}">
                  <a16:creationId xmlns:a16="http://schemas.microsoft.com/office/drawing/2014/main" xmlns="" id="{93C51C66-B6B7-9F4A-AC74-4600DA44AD61}"/>
                </a:ext>
              </a:extLst>
            </p:cNvPr>
            <p:cNvSpPr/>
            <p:nvPr/>
          </p:nvSpPr>
          <p:spPr>
            <a:xfrm>
              <a:off x="365760" y="4824492"/>
              <a:ext cx="11473084" cy="1829526"/>
            </a:xfrm>
            <a:prstGeom prst="rect">
              <a:avLst/>
            </a:prstGeom>
            <a:solidFill>
              <a:schemeClr val="bg1">
                <a:lumMod val="6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zh-CN" altLang="en-US" sz="1400" b="1" dirty="0" smtClean="0">
                  <a:solidFill>
                    <a:prstClr val="white"/>
                  </a:solidFill>
                  <a:latin typeface="微软雅黑" panose="020B0503020204020204" pitchFamily="34" charset="-122"/>
                  <a:ea typeface="微软雅黑" panose="020B0503020204020204" pitchFamily="34" charset="-122"/>
                </a:rPr>
                <a:t>数据</a:t>
              </a:r>
              <a:r>
                <a:rPr kumimoji="1" lang="zh-CN" altLang="en-US" sz="1400" b="1" dirty="0">
                  <a:solidFill>
                    <a:prstClr val="white"/>
                  </a:solidFill>
                  <a:latin typeface="微软雅黑" panose="020B0503020204020204" pitchFamily="34" charset="-122"/>
                  <a:ea typeface="微软雅黑" panose="020B0503020204020204" pitchFamily="34" charset="-122"/>
                </a:rPr>
                <a:t>源</a:t>
              </a:r>
            </a:p>
          </p:txBody>
        </p:sp>
        <p:sp>
          <p:nvSpPr>
            <p:cNvPr id="149" name="矩形 148">
              <a:extLst>
                <a:ext uri="{FF2B5EF4-FFF2-40B4-BE49-F238E27FC236}">
                  <a16:creationId xmlns:a16="http://schemas.microsoft.com/office/drawing/2014/main" xmlns="" id="{25AADD77-5F70-7848-BCE5-87D0A67B83FD}"/>
                </a:ext>
              </a:extLst>
            </p:cNvPr>
            <p:cNvSpPr/>
            <p:nvPr/>
          </p:nvSpPr>
          <p:spPr>
            <a:xfrm>
              <a:off x="484974" y="5834387"/>
              <a:ext cx="11160000" cy="677835"/>
            </a:xfrm>
            <a:prstGeom prst="rect">
              <a:avLst/>
            </a:prstGeom>
            <a:solidFill>
              <a:schemeClr val="accent4">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b="1" dirty="0">
                <a:solidFill>
                  <a:prstClr val="white"/>
                </a:solidFill>
                <a:latin typeface="微软雅黑" panose="020B0503020204020204" pitchFamily="34" charset="-122"/>
                <a:ea typeface="微软雅黑" panose="020B0503020204020204" pitchFamily="34" charset="-122"/>
              </a:endParaRPr>
            </a:p>
          </p:txBody>
        </p:sp>
        <p:sp>
          <p:nvSpPr>
            <p:cNvPr id="74" name="矩形 73">
              <a:extLst>
                <a:ext uri="{FF2B5EF4-FFF2-40B4-BE49-F238E27FC236}">
                  <a16:creationId xmlns:a16="http://schemas.microsoft.com/office/drawing/2014/main" xmlns="" id="{93C51C66-B6B7-9F4A-AC74-4600DA44AD61}"/>
                </a:ext>
              </a:extLst>
            </p:cNvPr>
            <p:cNvSpPr/>
            <p:nvPr/>
          </p:nvSpPr>
          <p:spPr>
            <a:xfrm>
              <a:off x="365760" y="1026624"/>
              <a:ext cx="11473084" cy="2713600"/>
            </a:xfrm>
            <a:prstGeom prst="rect">
              <a:avLst/>
            </a:prstGeom>
            <a:solidFill>
              <a:srgbClr val="5B9BD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zh-CN" altLang="en-US" sz="1400" b="1" dirty="0" smtClean="0">
                  <a:solidFill>
                    <a:prstClr val="white"/>
                  </a:solidFill>
                  <a:latin typeface="微软雅黑" panose="020B0503020204020204" pitchFamily="34" charset="-122"/>
                  <a:ea typeface="微软雅黑" panose="020B0503020204020204" pitchFamily="34" charset="-122"/>
                </a:rPr>
                <a:t>数据底座</a:t>
              </a:r>
              <a:endParaRPr kumimoji="1" lang="zh-CN" altLang="en-US" sz="1400" b="1" dirty="0">
                <a:solidFill>
                  <a:prstClr val="white"/>
                </a:solidFill>
                <a:latin typeface="微软雅黑" panose="020B0503020204020204" pitchFamily="34" charset="-122"/>
                <a:ea typeface="微软雅黑" panose="020B0503020204020204" pitchFamily="34" charset="-122"/>
              </a:endParaRPr>
            </a:p>
          </p:txBody>
        </p:sp>
        <p:sp>
          <p:nvSpPr>
            <p:cNvPr id="75" name="矩形 74">
              <a:extLst>
                <a:ext uri="{FF2B5EF4-FFF2-40B4-BE49-F238E27FC236}">
                  <a16:creationId xmlns:a16="http://schemas.microsoft.com/office/drawing/2014/main" xmlns="" id="{25AADD77-5F70-7848-BCE5-87D0A67B83FD}"/>
                </a:ext>
              </a:extLst>
            </p:cNvPr>
            <p:cNvSpPr/>
            <p:nvPr/>
          </p:nvSpPr>
          <p:spPr>
            <a:xfrm>
              <a:off x="484974" y="1405409"/>
              <a:ext cx="11160000" cy="677835"/>
            </a:xfrm>
            <a:prstGeom prst="rect">
              <a:avLst/>
            </a:prstGeom>
            <a:solidFill>
              <a:srgbClr val="F5783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b="1" dirty="0">
                <a:solidFill>
                  <a:prstClr val="white"/>
                </a:solidFill>
                <a:latin typeface="微软雅黑" panose="020B0503020204020204" pitchFamily="34" charset="-122"/>
                <a:ea typeface="微软雅黑" panose="020B0503020204020204" pitchFamily="34" charset="-122"/>
              </a:endParaRPr>
            </a:p>
          </p:txBody>
        </p:sp>
        <p:sp>
          <p:nvSpPr>
            <p:cNvPr id="76" name="矩形 75">
              <a:extLst>
                <a:ext uri="{FF2B5EF4-FFF2-40B4-BE49-F238E27FC236}">
                  <a16:creationId xmlns:a16="http://schemas.microsoft.com/office/drawing/2014/main" xmlns="" id="{25AADD77-5F70-7848-BCE5-87D0A67B83FD}"/>
                </a:ext>
              </a:extLst>
            </p:cNvPr>
            <p:cNvSpPr/>
            <p:nvPr/>
          </p:nvSpPr>
          <p:spPr>
            <a:xfrm>
              <a:off x="1645436" y="1528326"/>
              <a:ext cx="1440000" cy="432000"/>
            </a:xfrm>
            <a:prstGeom prst="rect">
              <a:avLst/>
            </a:prstGeom>
            <a:solidFill>
              <a:srgbClr val="F578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smtClean="0">
                  <a:solidFill>
                    <a:prstClr val="white"/>
                  </a:solidFill>
                  <a:latin typeface="微软雅黑" panose="020B0503020204020204" pitchFamily="34" charset="-122"/>
                  <a:ea typeface="微软雅黑" panose="020B0503020204020204" pitchFamily="34" charset="-122"/>
                </a:rPr>
                <a:t>资源目录</a:t>
              </a:r>
              <a:r>
                <a:rPr kumimoji="1" lang="en-US" altLang="zh-CN" sz="1200" b="1" dirty="0" smtClean="0">
                  <a:solidFill>
                    <a:prstClr val="white"/>
                  </a:solidFill>
                  <a:latin typeface="微软雅黑" panose="020B0503020204020204" pitchFamily="34" charset="-122"/>
                  <a:ea typeface="微软雅黑" panose="020B0503020204020204" pitchFamily="34" charset="-122"/>
                </a:rPr>
                <a:t>A</a:t>
              </a:r>
              <a:endParaRPr kumimoji="1" lang="zh-CN" altLang="en-US" sz="1200" b="1" dirty="0">
                <a:solidFill>
                  <a:prstClr val="white"/>
                </a:solidFill>
                <a:latin typeface="微软雅黑" panose="020B0503020204020204" pitchFamily="34" charset="-122"/>
                <a:ea typeface="微软雅黑" panose="020B0503020204020204" pitchFamily="34" charset="-122"/>
              </a:endParaRPr>
            </a:p>
          </p:txBody>
        </p:sp>
        <p:sp>
          <p:nvSpPr>
            <p:cNvPr id="77" name="矩形 76">
              <a:extLst>
                <a:ext uri="{FF2B5EF4-FFF2-40B4-BE49-F238E27FC236}">
                  <a16:creationId xmlns:a16="http://schemas.microsoft.com/office/drawing/2014/main" xmlns="" id="{25AADD77-5F70-7848-BCE5-87D0A67B83FD}"/>
                </a:ext>
              </a:extLst>
            </p:cNvPr>
            <p:cNvSpPr/>
            <p:nvPr/>
          </p:nvSpPr>
          <p:spPr>
            <a:xfrm>
              <a:off x="3695285" y="1528326"/>
              <a:ext cx="1440000" cy="432000"/>
            </a:xfrm>
            <a:prstGeom prst="rect">
              <a:avLst/>
            </a:prstGeom>
            <a:solidFill>
              <a:srgbClr val="F578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smtClean="0">
                  <a:solidFill>
                    <a:prstClr val="white"/>
                  </a:solidFill>
                  <a:latin typeface="微软雅黑" panose="020B0503020204020204" pitchFamily="34" charset="-122"/>
                  <a:ea typeface="微软雅黑" panose="020B0503020204020204" pitchFamily="34" charset="-122"/>
                </a:rPr>
                <a:t>资源目录</a:t>
              </a:r>
              <a:r>
                <a:rPr kumimoji="1" lang="en-US" altLang="zh-CN" sz="1200" b="1" dirty="0" smtClean="0">
                  <a:solidFill>
                    <a:prstClr val="white"/>
                  </a:solidFill>
                  <a:latin typeface="微软雅黑" panose="020B0503020204020204" pitchFamily="34" charset="-122"/>
                  <a:ea typeface="微软雅黑" panose="020B0503020204020204" pitchFamily="34" charset="-122"/>
                </a:rPr>
                <a:t>B</a:t>
              </a:r>
              <a:endParaRPr kumimoji="1" lang="zh-CN" altLang="en-US" sz="1200" b="1" dirty="0">
                <a:solidFill>
                  <a:prstClr val="white"/>
                </a:solidFill>
                <a:latin typeface="微软雅黑" panose="020B0503020204020204" pitchFamily="34" charset="-122"/>
                <a:ea typeface="微软雅黑" panose="020B0503020204020204" pitchFamily="34" charset="-122"/>
              </a:endParaRPr>
            </a:p>
          </p:txBody>
        </p:sp>
        <p:sp>
          <p:nvSpPr>
            <p:cNvPr id="78" name="矩形 77">
              <a:extLst>
                <a:ext uri="{FF2B5EF4-FFF2-40B4-BE49-F238E27FC236}">
                  <a16:creationId xmlns:a16="http://schemas.microsoft.com/office/drawing/2014/main" xmlns="" id="{25AADD77-5F70-7848-BCE5-87D0A67B83FD}"/>
                </a:ext>
              </a:extLst>
            </p:cNvPr>
            <p:cNvSpPr/>
            <p:nvPr/>
          </p:nvSpPr>
          <p:spPr>
            <a:xfrm>
              <a:off x="5745134" y="1528326"/>
              <a:ext cx="1440000" cy="432000"/>
            </a:xfrm>
            <a:prstGeom prst="rect">
              <a:avLst/>
            </a:prstGeom>
            <a:solidFill>
              <a:srgbClr val="F578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smtClean="0">
                  <a:solidFill>
                    <a:prstClr val="white"/>
                  </a:solidFill>
                  <a:latin typeface="微软雅黑" panose="020B0503020204020204" pitchFamily="34" charset="-122"/>
                  <a:ea typeface="微软雅黑" panose="020B0503020204020204" pitchFamily="34" charset="-122"/>
                </a:rPr>
                <a:t>资源目录</a:t>
              </a:r>
              <a:r>
                <a:rPr kumimoji="1" lang="en-US" altLang="zh-CN" sz="1200" b="1" dirty="0" smtClean="0">
                  <a:solidFill>
                    <a:prstClr val="white"/>
                  </a:solidFill>
                  <a:latin typeface="微软雅黑" panose="020B0503020204020204" pitchFamily="34" charset="-122"/>
                  <a:ea typeface="微软雅黑" panose="020B0503020204020204" pitchFamily="34" charset="-122"/>
                </a:rPr>
                <a:t>C</a:t>
              </a:r>
              <a:endParaRPr kumimoji="1" lang="zh-CN" altLang="en-US" sz="1200" b="1" dirty="0">
                <a:solidFill>
                  <a:prstClr val="white"/>
                </a:solidFill>
                <a:latin typeface="微软雅黑" panose="020B0503020204020204" pitchFamily="34" charset="-122"/>
                <a:ea typeface="微软雅黑" panose="020B0503020204020204" pitchFamily="34" charset="-122"/>
              </a:endParaRPr>
            </a:p>
          </p:txBody>
        </p:sp>
        <p:sp>
          <p:nvSpPr>
            <p:cNvPr id="79" name="矩形 78">
              <a:extLst>
                <a:ext uri="{FF2B5EF4-FFF2-40B4-BE49-F238E27FC236}">
                  <a16:creationId xmlns:a16="http://schemas.microsoft.com/office/drawing/2014/main" xmlns="" id="{25AADD77-5F70-7848-BCE5-87D0A67B83FD}"/>
                </a:ext>
              </a:extLst>
            </p:cNvPr>
            <p:cNvSpPr/>
            <p:nvPr/>
          </p:nvSpPr>
          <p:spPr>
            <a:xfrm>
              <a:off x="7794983" y="1528326"/>
              <a:ext cx="1440000" cy="432000"/>
            </a:xfrm>
            <a:prstGeom prst="rect">
              <a:avLst/>
            </a:prstGeom>
            <a:solidFill>
              <a:srgbClr val="F578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smtClean="0">
                  <a:solidFill>
                    <a:prstClr val="white"/>
                  </a:solidFill>
                  <a:latin typeface="微软雅黑" panose="020B0503020204020204" pitchFamily="34" charset="-122"/>
                  <a:ea typeface="微软雅黑" panose="020B0503020204020204" pitchFamily="34" charset="-122"/>
                </a:rPr>
                <a:t>资源目录</a:t>
              </a:r>
              <a:r>
                <a:rPr kumimoji="1" lang="en-US" altLang="zh-CN" sz="1200" b="1" dirty="0" smtClean="0">
                  <a:solidFill>
                    <a:prstClr val="white"/>
                  </a:solidFill>
                  <a:latin typeface="微软雅黑" panose="020B0503020204020204" pitchFamily="34" charset="-122"/>
                  <a:ea typeface="微软雅黑" panose="020B0503020204020204" pitchFamily="34" charset="-122"/>
                </a:rPr>
                <a:t>D</a:t>
              </a:r>
              <a:endParaRPr kumimoji="1" lang="zh-CN" altLang="en-US" sz="1200" b="1" dirty="0">
                <a:solidFill>
                  <a:prstClr val="white"/>
                </a:solidFill>
                <a:latin typeface="微软雅黑" panose="020B0503020204020204" pitchFamily="34" charset="-122"/>
                <a:ea typeface="微软雅黑" panose="020B0503020204020204" pitchFamily="34" charset="-122"/>
              </a:endParaRPr>
            </a:p>
          </p:txBody>
        </p:sp>
        <p:sp>
          <p:nvSpPr>
            <p:cNvPr id="90" name="矩形 89">
              <a:extLst>
                <a:ext uri="{FF2B5EF4-FFF2-40B4-BE49-F238E27FC236}">
                  <a16:creationId xmlns:a16="http://schemas.microsoft.com/office/drawing/2014/main" xmlns="" id="{25AADD77-5F70-7848-BCE5-87D0A67B83FD}"/>
                </a:ext>
              </a:extLst>
            </p:cNvPr>
            <p:cNvSpPr/>
            <p:nvPr/>
          </p:nvSpPr>
          <p:spPr>
            <a:xfrm>
              <a:off x="9844830" y="1528326"/>
              <a:ext cx="1440000" cy="432000"/>
            </a:xfrm>
            <a:prstGeom prst="rect">
              <a:avLst/>
            </a:prstGeom>
            <a:solidFill>
              <a:srgbClr val="F578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smtClean="0">
                  <a:solidFill>
                    <a:prstClr val="white"/>
                  </a:solidFill>
                  <a:latin typeface="微软雅黑" panose="020B0503020204020204" pitchFamily="34" charset="-122"/>
                  <a:ea typeface="微软雅黑" panose="020B0503020204020204" pitchFamily="34" charset="-122"/>
                </a:rPr>
                <a:t>资源目录</a:t>
              </a:r>
              <a:r>
                <a:rPr kumimoji="1" lang="en-US" altLang="zh-CN" sz="1200" b="1" dirty="0" smtClean="0">
                  <a:solidFill>
                    <a:prstClr val="white"/>
                  </a:solidFill>
                  <a:latin typeface="微软雅黑" panose="020B0503020204020204" pitchFamily="34" charset="-122"/>
                  <a:ea typeface="微软雅黑" panose="020B0503020204020204" pitchFamily="34" charset="-122"/>
                </a:rPr>
                <a:t>n</a:t>
              </a:r>
              <a:endParaRPr kumimoji="1" lang="zh-CN" altLang="en-US" sz="1200" b="1" dirty="0">
                <a:solidFill>
                  <a:prstClr val="white"/>
                </a:solidFill>
                <a:latin typeface="微软雅黑" panose="020B0503020204020204" pitchFamily="34" charset="-122"/>
                <a:ea typeface="微软雅黑" panose="020B0503020204020204" pitchFamily="34" charset="-122"/>
              </a:endParaRPr>
            </a:p>
          </p:txBody>
        </p:sp>
        <p:sp>
          <p:nvSpPr>
            <p:cNvPr id="137" name="矩形 136"/>
            <p:cNvSpPr/>
            <p:nvPr/>
          </p:nvSpPr>
          <p:spPr>
            <a:xfrm>
              <a:off x="567278" y="1482716"/>
              <a:ext cx="744357" cy="523220"/>
            </a:xfrm>
            <a:prstGeom prst="rect">
              <a:avLst/>
            </a:prstGeom>
          </p:spPr>
          <p:txBody>
            <a:bodyPr wrap="square">
              <a:spAutoFit/>
            </a:bodyPr>
            <a:lstStyle/>
            <a:p>
              <a:r>
                <a:rPr lang="zh-CN" altLang="en-US" sz="1400" b="1" dirty="0" smtClean="0">
                  <a:solidFill>
                    <a:prstClr val="white"/>
                  </a:solidFill>
                  <a:latin typeface="微软雅黑" panose="020B0503020204020204" pitchFamily="34" charset="-122"/>
                  <a:ea typeface="微软雅黑" panose="020B0503020204020204" pitchFamily="34" charset="-122"/>
                </a:rPr>
                <a:t>数据资源目录</a:t>
              </a:r>
              <a:endParaRPr lang="zh-CN" altLang="en-US" sz="1400" b="1" dirty="0">
                <a:solidFill>
                  <a:prstClr val="white"/>
                </a:solidFill>
                <a:latin typeface="微软雅黑" panose="020B0503020204020204" pitchFamily="34" charset="-122"/>
                <a:ea typeface="微软雅黑" panose="020B0503020204020204" pitchFamily="34" charset="-122"/>
              </a:endParaRPr>
            </a:p>
          </p:txBody>
        </p:sp>
        <p:sp>
          <p:nvSpPr>
            <p:cNvPr id="139" name="磁盘 143">
              <a:extLst>
                <a:ext uri="{FF2B5EF4-FFF2-40B4-BE49-F238E27FC236}">
                  <a16:creationId xmlns:a16="http://schemas.microsoft.com/office/drawing/2014/main" xmlns="" id="{EEF66754-7C6F-2046-AA39-D3FE79EC36B0}"/>
                </a:ext>
              </a:extLst>
            </p:cNvPr>
            <p:cNvSpPr/>
            <p:nvPr/>
          </p:nvSpPr>
          <p:spPr>
            <a:xfrm>
              <a:off x="1619361" y="5251639"/>
              <a:ext cx="1275975" cy="442515"/>
            </a:xfrm>
            <a:prstGeom prst="flowChartMagneticDisk">
              <a:avLst/>
            </a:prstGeom>
            <a:solidFill>
              <a:schemeClr val="bg2"/>
            </a:solidFill>
            <a:ln>
              <a:solidFill>
                <a:srgbClr val="7F95C4"/>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zh-CN" sz="1200" dirty="0" smtClean="0">
                  <a:solidFill>
                    <a:prstClr val="black"/>
                  </a:solidFill>
                  <a:latin typeface="微软雅黑" panose="020B0503020204020204" pitchFamily="34" charset="-122"/>
                  <a:ea typeface="微软雅黑" panose="020B0503020204020204" pitchFamily="34" charset="-122"/>
                </a:rPr>
                <a:t>SQL Server</a:t>
              </a:r>
              <a:endParaRPr kumimoji="1"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140" name="磁盘 143">
              <a:extLst>
                <a:ext uri="{FF2B5EF4-FFF2-40B4-BE49-F238E27FC236}">
                  <a16:creationId xmlns:a16="http://schemas.microsoft.com/office/drawing/2014/main" xmlns="" id="{EEF66754-7C6F-2046-AA39-D3FE79EC36B0}"/>
                </a:ext>
              </a:extLst>
            </p:cNvPr>
            <p:cNvSpPr/>
            <p:nvPr/>
          </p:nvSpPr>
          <p:spPr>
            <a:xfrm>
              <a:off x="3678715" y="5251640"/>
              <a:ext cx="1275975" cy="442515"/>
            </a:xfrm>
            <a:prstGeom prst="flowChartMagneticDisk">
              <a:avLst/>
            </a:prstGeom>
            <a:solidFill>
              <a:schemeClr val="bg2"/>
            </a:solidFill>
            <a:ln>
              <a:solidFill>
                <a:srgbClr val="7F95C4"/>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zh-CN" sz="1200" dirty="0" err="1" smtClean="0">
                  <a:solidFill>
                    <a:prstClr val="black"/>
                  </a:solidFill>
                  <a:latin typeface="微软雅黑" panose="020B0503020204020204" pitchFamily="34" charset="-122"/>
                  <a:ea typeface="微软雅黑" panose="020B0503020204020204" pitchFamily="34" charset="-122"/>
                </a:rPr>
                <a:t>Mysql</a:t>
              </a:r>
              <a:endParaRPr kumimoji="1"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141" name="磁盘 143">
              <a:extLst>
                <a:ext uri="{FF2B5EF4-FFF2-40B4-BE49-F238E27FC236}">
                  <a16:creationId xmlns:a16="http://schemas.microsoft.com/office/drawing/2014/main" xmlns="" id="{EEF66754-7C6F-2046-AA39-D3FE79EC36B0}"/>
                </a:ext>
              </a:extLst>
            </p:cNvPr>
            <p:cNvSpPr/>
            <p:nvPr/>
          </p:nvSpPr>
          <p:spPr>
            <a:xfrm>
              <a:off x="5738069" y="5251639"/>
              <a:ext cx="1275975" cy="442515"/>
            </a:xfrm>
            <a:prstGeom prst="flowChartMagneticDisk">
              <a:avLst/>
            </a:prstGeom>
            <a:solidFill>
              <a:schemeClr val="bg2"/>
            </a:solidFill>
            <a:ln>
              <a:solidFill>
                <a:srgbClr val="7F95C4"/>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zh-CN" sz="1200" dirty="0" smtClean="0">
                  <a:solidFill>
                    <a:prstClr val="black"/>
                  </a:solidFill>
                  <a:latin typeface="微软雅黑" panose="020B0503020204020204" pitchFamily="34" charset="-122"/>
                  <a:ea typeface="微软雅黑" panose="020B0503020204020204" pitchFamily="34" charset="-122"/>
                </a:rPr>
                <a:t>Oracle</a:t>
              </a:r>
              <a:endParaRPr kumimoji="1"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142" name="磁盘 143">
              <a:extLst>
                <a:ext uri="{FF2B5EF4-FFF2-40B4-BE49-F238E27FC236}">
                  <a16:creationId xmlns:a16="http://schemas.microsoft.com/office/drawing/2014/main" xmlns="" id="{EEF66754-7C6F-2046-AA39-D3FE79EC36B0}"/>
                </a:ext>
              </a:extLst>
            </p:cNvPr>
            <p:cNvSpPr/>
            <p:nvPr/>
          </p:nvSpPr>
          <p:spPr>
            <a:xfrm>
              <a:off x="7797423" y="5252203"/>
              <a:ext cx="1275975" cy="442515"/>
            </a:xfrm>
            <a:prstGeom prst="flowChartMagneticDisk">
              <a:avLst/>
            </a:prstGeom>
            <a:solidFill>
              <a:schemeClr val="bg2"/>
            </a:solidFill>
            <a:ln>
              <a:solidFill>
                <a:srgbClr val="7F95C4"/>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zh-CN" sz="1200" dirty="0" smtClean="0">
                  <a:solidFill>
                    <a:prstClr val="black"/>
                  </a:solidFill>
                  <a:latin typeface="微软雅黑" panose="020B0503020204020204" pitchFamily="34" charset="-122"/>
                  <a:ea typeface="微软雅黑" panose="020B0503020204020204" pitchFamily="34" charset="-122"/>
                </a:rPr>
                <a:t>HANA</a:t>
              </a:r>
              <a:endParaRPr kumimoji="1"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143" name="磁盘 143">
              <a:extLst>
                <a:ext uri="{FF2B5EF4-FFF2-40B4-BE49-F238E27FC236}">
                  <a16:creationId xmlns:a16="http://schemas.microsoft.com/office/drawing/2014/main" xmlns="" id="{EEF66754-7C6F-2046-AA39-D3FE79EC36B0}"/>
                </a:ext>
              </a:extLst>
            </p:cNvPr>
            <p:cNvSpPr/>
            <p:nvPr/>
          </p:nvSpPr>
          <p:spPr>
            <a:xfrm>
              <a:off x="9856776" y="5251639"/>
              <a:ext cx="1275975" cy="442515"/>
            </a:xfrm>
            <a:prstGeom prst="flowChartMagneticDisk">
              <a:avLst/>
            </a:prstGeom>
            <a:solidFill>
              <a:schemeClr val="bg2"/>
            </a:solidFill>
            <a:ln>
              <a:solidFill>
                <a:srgbClr val="7F95C4"/>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zh-CN" sz="1200" dirty="0" smtClean="0">
                  <a:solidFill>
                    <a:prstClr val="black"/>
                  </a:solidFill>
                  <a:latin typeface="微软雅黑" panose="020B0503020204020204" pitchFamily="34" charset="-122"/>
                  <a:ea typeface="微软雅黑" panose="020B0503020204020204" pitchFamily="34" charset="-122"/>
                </a:rPr>
                <a:t>….</a:t>
              </a:r>
              <a:endParaRPr kumimoji="1"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144" name="矩形 143">
              <a:extLst>
                <a:ext uri="{FF2B5EF4-FFF2-40B4-BE49-F238E27FC236}">
                  <a16:creationId xmlns:a16="http://schemas.microsoft.com/office/drawing/2014/main" xmlns="" id="{25AADD77-5F70-7848-BCE5-87D0A67B83FD}"/>
                </a:ext>
              </a:extLst>
            </p:cNvPr>
            <p:cNvSpPr/>
            <p:nvPr/>
          </p:nvSpPr>
          <p:spPr>
            <a:xfrm>
              <a:off x="1463301" y="5972114"/>
              <a:ext cx="1440000" cy="432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smtClean="0">
                  <a:solidFill>
                    <a:prstClr val="white"/>
                  </a:solidFill>
                  <a:latin typeface="微软雅黑" panose="020B0503020204020204" pitchFamily="34" charset="-122"/>
                  <a:ea typeface="微软雅黑" panose="020B0503020204020204" pitchFamily="34" charset="-122"/>
                </a:rPr>
                <a:t>业务系统</a:t>
              </a:r>
              <a:r>
                <a:rPr kumimoji="1" lang="en-US" altLang="zh-CN" sz="1200" b="1" dirty="0" smtClean="0">
                  <a:solidFill>
                    <a:prstClr val="white"/>
                  </a:solidFill>
                  <a:latin typeface="微软雅黑" panose="020B0503020204020204" pitchFamily="34" charset="-122"/>
                  <a:ea typeface="微软雅黑" panose="020B0503020204020204" pitchFamily="34" charset="-122"/>
                </a:rPr>
                <a:t>A</a:t>
              </a:r>
              <a:endParaRPr kumimoji="1" lang="zh-CN" altLang="en-US" sz="1200" b="1" dirty="0">
                <a:solidFill>
                  <a:prstClr val="white"/>
                </a:solidFill>
                <a:latin typeface="微软雅黑" panose="020B0503020204020204" pitchFamily="34" charset="-122"/>
                <a:ea typeface="微软雅黑" panose="020B0503020204020204" pitchFamily="34" charset="-122"/>
              </a:endParaRPr>
            </a:p>
          </p:txBody>
        </p:sp>
        <p:sp>
          <p:nvSpPr>
            <p:cNvPr id="145" name="矩形 144">
              <a:extLst>
                <a:ext uri="{FF2B5EF4-FFF2-40B4-BE49-F238E27FC236}">
                  <a16:creationId xmlns:a16="http://schemas.microsoft.com/office/drawing/2014/main" xmlns="" id="{25AADD77-5F70-7848-BCE5-87D0A67B83FD}"/>
                </a:ext>
              </a:extLst>
            </p:cNvPr>
            <p:cNvSpPr/>
            <p:nvPr/>
          </p:nvSpPr>
          <p:spPr>
            <a:xfrm>
              <a:off x="3561670" y="5957305"/>
              <a:ext cx="1440000" cy="432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smtClean="0">
                  <a:solidFill>
                    <a:prstClr val="white"/>
                  </a:solidFill>
                  <a:latin typeface="微软雅黑" panose="020B0503020204020204" pitchFamily="34" charset="-122"/>
                  <a:ea typeface="微软雅黑" panose="020B0503020204020204" pitchFamily="34" charset="-122"/>
                </a:rPr>
                <a:t>业务系统</a:t>
              </a:r>
              <a:r>
                <a:rPr kumimoji="1" lang="en-US" altLang="zh-CN" sz="1200" b="1" dirty="0">
                  <a:solidFill>
                    <a:prstClr val="white"/>
                  </a:solidFill>
                  <a:latin typeface="微软雅黑" panose="020B0503020204020204" pitchFamily="34" charset="-122"/>
                  <a:ea typeface="微软雅黑" panose="020B0503020204020204" pitchFamily="34" charset="-122"/>
                </a:rPr>
                <a:t>B</a:t>
              </a:r>
              <a:endParaRPr kumimoji="1" lang="zh-CN" altLang="en-US" sz="1200" b="1" dirty="0">
                <a:solidFill>
                  <a:prstClr val="white"/>
                </a:solidFill>
                <a:latin typeface="微软雅黑" panose="020B0503020204020204" pitchFamily="34" charset="-122"/>
                <a:ea typeface="微软雅黑" panose="020B0503020204020204" pitchFamily="34" charset="-122"/>
              </a:endParaRPr>
            </a:p>
          </p:txBody>
        </p:sp>
        <p:sp>
          <p:nvSpPr>
            <p:cNvPr id="146" name="矩形 145">
              <a:extLst>
                <a:ext uri="{FF2B5EF4-FFF2-40B4-BE49-F238E27FC236}">
                  <a16:creationId xmlns:a16="http://schemas.microsoft.com/office/drawing/2014/main" xmlns="" id="{25AADD77-5F70-7848-BCE5-87D0A67B83FD}"/>
                </a:ext>
              </a:extLst>
            </p:cNvPr>
            <p:cNvSpPr/>
            <p:nvPr/>
          </p:nvSpPr>
          <p:spPr>
            <a:xfrm>
              <a:off x="5660039" y="5957305"/>
              <a:ext cx="1440000" cy="432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smtClean="0">
                  <a:solidFill>
                    <a:prstClr val="white"/>
                  </a:solidFill>
                  <a:latin typeface="微软雅黑" panose="020B0503020204020204" pitchFamily="34" charset="-122"/>
                  <a:ea typeface="微软雅黑" panose="020B0503020204020204" pitchFamily="34" charset="-122"/>
                </a:rPr>
                <a:t>业务系统</a:t>
              </a:r>
              <a:r>
                <a:rPr kumimoji="1" lang="en-US" altLang="zh-CN" sz="1200" b="1" dirty="0" smtClean="0">
                  <a:solidFill>
                    <a:prstClr val="white"/>
                  </a:solidFill>
                  <a:latin typeface="微软雅黑" panose="020B0503020204020204" pitchFamily="34" charset="-122"/>
                  <a:ea typeface="微软雅黑" panose="020B0503020204020204" pitchFamily="34" charset="-122"/>
                </a:rPr>
                <a:t>C</a:t>
              </a:r>
              <a:endParaRPr kumimoji="1" lang="zh-CN" altLang="en-US" sz="1200" b="1" dirty="0">
                <a:solidFill>
                  <a:prstClr val="white"/>
                </a:solidFill>
                <a:latin typeface="微软雅黑" panose="020B0503020204020204" pitchFamily="34" charset="-122"/>
                <a:ea typeface="微软雅黑" panose="020B0503020204020204" pitchFamily="34" charset="-122"/>
              </a:endParaRPr>
            </a:p>
          </p:txBody>
        </p:sp>
        <p:sp>
          <p:nvSpPr>
            <p:cNvPr id="147" name="矩形 146">
              <a:extLst>
                <a:ext uri="{FF2B5EF4-FFF2-40B4-BE49-F238E27FC236}">
                  <a16:creationId xmlns:a16="http://schemas.microsoft.com/office/drawing/2014/main" xmlns="" id="{25AADD77-5F70-7848-BCE5-87D0A67B83FD}"/>
                </a:ext>
              </a:extLst>
            </p:cNvPr>
            <p:cNvSpPr/>
            <p:nvPr/>
          </p:nvSpPr>
          <p:spPr>
            <a:xfrm>
              <a:off x="7758408" y="5957305"/>
              <a:ext cx="1440000" cy="432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smtClean="0">
                  <a:solidFill>
                    <a:prstClr val="white"/>
                  </a:solidFill>
                  <a:latin typeface="微软雅黑" panose="020B0503020204020204" pitchFamily="34" charset="-122"/>
                  <a:ea typeface="微软雅黑" panose="020B0503020204020204" pitchFamily="34" charset="-122"/>
                </a:rPr>
                <a:t>业务系统</a:t>
              </a:r>
              <a:r>
                <a:rPr kumimoji="1" lang="en-US" altLang="zh-CN" sz="1200" b="1" dirty="0" smtClean="0">
                  <a:solidFill>
                    <a:prstClr val="white"/>
                  </a:solidFill>
                  <a:latin typeface="微软雅黑" panose="020B0503020204020204" pitchFamily="34" charset="-122"/>
                  <a:ea typeface="微软雅黑" panose="020B0503020204020204" pitchFamily="34" charset="-122"/>
                </a:rPr>
                <a:t>D</a:t>
              </a:r>
              <a:endParaRPr kumimoji="1" lang="zh-CN" altLang="en-US" sz="1200" b="1" dirty="0">
                <a:solidFill>
                  <a:prstClr val="white"/>
                </a:solidFill>
                <a:latin typeface="微软雅黑" panose="020B0503020204020204" pitchFamily="34" charset="-122"/>
                <a:ea typeface="微软雅黑" panose="020B0503020204020204" pitchFamily="34" charset="-122"/>
              </a:endParaRPr>
            </a:p>
          </p:txBody>
        </p:sp>
        <p:sp>
          <p:nvSpPr>
            <p:cNvPr id="148" name="矩形 147">
              <a:extLst>
                <a:ext uri="{FF2B5EF4-FFF2-40B4-BE49-F238E27FC236}">
                  <a16:creationId xmlns:a16="http://schemas.microsoft.com/office/drawing/2014/main" xmlns="" id="{25AADD77-5F70-7848-BCE5-87D0A67B83FD}"/>
                </a:ext>
              </a:extLst>
            </p:cNvPr>
            <p:cNvSpPr/>
            <p:nvPr/>
          </p:nvSpPr>
          <p:spPr>
            <a:xfrm>
              <a:off x="9856776" y="5982192"/>
              <a:ext cx="1440000" cy="432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smtClean="0">
                  <a:solidFill>
                    <a:prstClr val="white"/>
                  </a:solidFill>
                  <a:latin typeface="微软雅黑" panose="020B0503020204020204" pitchFamily="34" charset="-122"/>
                  <a:ea typeface="微软雅黑" panose="020B0503020204020204" pitchFamily="34" charset="-122"/>
                </a:rPr>
                <a:t>业务系统</a:t>
              </a:r>
              <a:r>
                <a:rPr kumimoji="1" lang="en-US" altLang="zh-CN" sz="1200" b="1" dirty="0" smtClean="0">
                  <a:solidFill>
                    <a:prstClr val="white"/>
                  </a:solidFill>
                  <a:latin typeface="微软雅黑" panose="020B0503020204020204" pitchFamily="34" charset="-122"/>
                  <a:ea typeface="微软雅黑" panose="020B0503020204020204" pitchFamily="34" charset="-122"/>
                </a:rPr>
                <a:t>n</a:t>
              </a:r>
              <a:endParaRPr kumimoji="1" lang="zh-CN" altLang="en-US" sz="1200" b="1" dirty="0">
                <a:solidFill>
                  <a:prstClr val="white"/>
                </a:solidFill>
                <a:latin typeface="微软雅黑" panose="020B0503020204020204" pitchFamily="34" charset="-122"/>
                <a:ea typeface="微软雅黑" panose="020B0503020204020204" pitchFamily="34" charset="-122"/>
              </a:endParaRPr>
            </a:p>
          </p:txBody>
        </p:sp>
        <p:sp>
          <p:nvSpPr>
            <p:cNvPr id="151" name="矩形 150">
              <a:extLst>
                <a:ext uri="{FF2B5EF4-FFF2-40B4-BE49-F238E27FC236}">
                  <a16:creationId xmlns:a16="http://schemas.microsoft.com/office/drawing/2014/main" xmlns="" id="{93C51C66-B6B7-9F4A-AC74-4600DA44AD61}"/>
                </a:ext>
              </a:extLst>
            </p:cNvPr>
            <p:cNvSpPr/>
            <p:nvPr/>
          </p:nvSpPr>
          <p:spPr>
            <a:xfrm>
              <a:off x="365760" y="3865824"/>
              <a:ext cx="11473084" cy="853289"/>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zh-CN" sz="1400" b="1" dirty="0" smtClean="0">
                  <a:solidFill>
                    <a:prstClr val="white"/>
                  </a:solidFill>
                  <a:latin typeface="微软雅黑" panose="020B0503020204020204" pitchFamily="34" charset="-122"/>
                  <a:ea typeface="微软雅黑" panose="020B0503020204020204" pitchFamily="34" charset="-122"/>
                </a:rPr>
                <a:t>HDSP Driver</a:t>
              </a:r>
              <a:endParaRPr kumimoji="1" lang="zh-CN" altLang="en-US" sz="1400" b="1" dirty="0">
                <a:solidFill>
                  <a:prstClr val="white"/>
                </a:solidFill>
                <a:latin typeface="微软雅黑" panose="020B0503020204020204" pitchFamily="34" charset="-122"/>
                <a:ea typeface="微软雅黑" panose="020B0503020204020204" pitchFamily="34" charset="-122"/>
              </a:endParaRPr>
            </a:p>
          </p:txBody>
        </p:sp>
        <p:sp>
          <p:nvSpPr>
            <p:cNvPr id="152" name="矩形 151">
              <a:extLst>
                <a:ext uri="{FF2B5EF4-FFF2-40B4-BE49-F238E27FC236}">
                  <a16:creationId xmlns:a16="http://schemas.microsoft.com/office/drawing/2014/main" xmlns="" id="{25AADD77-5F70-7848-BCE5-87D0A67B83FD}"/>
                </a:ext>
              </a:extLst>
            </p:cNvPr>
            <p:cNvSpPr/>
            <p:nvPr/>
          </p:nvSpPr>
          <p:spPr>
            <a:xfrm>
              <a:off x="1455336" y="4210906"/>
              <a:ext cx="1440000" cy="432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prstClr val="white"/>
                  </a:solidFill>
                  <a:latin typeface="微软雅黑" panose="020B0503020204020204" pitchFamily="34" charset="-122"/>
                  <a:ea typeface="微软雅黑" panose="020B0503020204020204" pitchFamily="34" charset="-122"/>
                </a:rPr>
                <a:t>SQL Server </a:t>
              </a:r>
              <a:r>
                <a:rPr kumimoji="1" lang="en-US" altLang="zh-CN" sz="1200" b="1" dirty="0" smtClean="0">
                  <a:solidFill>
                    <a:prstClr val="white"/>
                  </a:solidFill>
                  <a:latin typeface="微软雅黑" panose="020B0503020204020204" pitchFamily="34" charset="-122"/>
                  <a:ea typeface="微软雅黑" panose="020B0503020204020204" pitchFamily="34" charset="-122"/>
                </a:rPr>
                <a:t>Driver</a:t>
              </a:r>
              <a:endParaRPr kumimoji="1" lang="en-US" altLang="zh-CN" sz="1200" b="1" dirty="0">
                <a:solidFill>
                  <a:prstClr val="white"/>
                </a:solidFill>
                <a:latin typeface="微软雅黑" panose="020B0503020204020204" pitchFamily="34" charset="-122"/>
                <a:ea typeface="微软雅黑" panose="020B0503020204020204" pitchFamily="34" charset="-122"/>
              </a:endParaRPr>
            </a:p>
          </p:txBody>
        </p:sp>
        <p:sp>
          <p:nvSpPr>
            <p:cNvPr id="153" name="矩形 152">
              <a:extLst>
                <a:ext uri="{FF2B5EF4-FFF2-40B4-BE49-F238E27FC236}">
                  <a16:creationId xmlns:a16="http://schemas.microsoft.com/office/drawing/2014/main" xmlns="" id="{25AADD77-5F70-7848-BCE5-87D0A67B83FD}"/>
                </a:ext>
              </a:extLst>
            </p:cNvPr>
            <p:cNvSpPr/>
            <p:nvPr/>
          </p:nvSpPr>
          <p:spPr>
            <a:xfrm>
              <a:off x="3541563" y="4210906"/>
              <a:ext cx="1440000" cy="432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err="1" smtClean="0">
                  <a:solidFill>
                    <a:prstClr val="white"/>
                  </a:solidFill>
                  <a:latin typeface="微软雅黑" panose="020B0503020204020204" pitchFamily="34" charset="-122"/>
                  <a:ea typeface="微软雅黑" panose="020B0503020204020204" pitchFamily="34" charset="-122"/>
                </a:rPr>
                <a:t>Mysql</a:t>
              </a:r>
              <a:r>
                <a:rPr kumimoji="1" lang="en-US" altLang="zh-CN" sz="1200" b="1" dirty="0" smtClean="0">
                  <a:solidFill>
                    <a:prstClr val="white"/>
                  </a:solidFill>
                  <a:latin typeface="微软雅黑" panose="020B0503020204020204" pitchFamily="34" charset="-122"/>
                  <a:ea typeface="微软雅黑" panose="020B0503020204020204" pitchFamily="34" charset="-122"/>
                </a:rPr>
                <a:t> Driver</a:t>
              </a:r>
              <a:endParaRPr kumimoji="1" lang="en-US" altLang="zh-CN" sz="1200" b="1" dirty="0">
                <a:solidFill>
                  <a:prstClr val="white"/>
                </a:solidFill>
                <a:latin typeface="微软雅黑" panose="020B0503020204020204" pitchFamily="34" charset="-122"/>
                <a:ea typeface="微软雅黑" panose="020B0503020204020204" pitchFamily="34" charset="-122"/>
              </a:endParaRPr>
            </a:p>
          </p:txBody>
        </p:sp>
        <p:sp>
          <p:nvSpPr>
            <p:cNvPr id="154" name="矩形 153">
              <a:extLst>
                <a:ext uri="{FF2B5EF4-FFF2-40B4-BE49-F238E27FC236}">
                  <a16:creationId xmlns:a16="http://schemas.microsoft.com/office/drawing/2014/main" xmlns="" id="{25AADD77-5F70-7848-BCE5-87D0A67B83FD}"/>
                </a:ext>
              </a:extLst>
            </p:cNvPr>
            <p:cNvSpPr/>
            <p:nvPr/>
          </p:nvSpPr>
          <p:spPr>
            <a:xfrm>
              <a:off x="5627790" y="4210906"/>
              <a:ext cx="1440000" cy="432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smtClean="0">
                  <a:solidFill>
                    <a:prstClr val="white"/>
                  </a:solidFill>
                  <a:latin typeface="微软雅黑" panose="020B0503020204020204" pitchFamily="34" charset="-122"/>
                  <a:ea typeface="微软雅黑" panose="020B0503020204020204" pitchFamily="34" charset="-122"/>
                </a:rPr>
                <a:t>Oracle Driver</a:t>
              </a:r>
              <a:endParaRPr kumimoji="1" lang="en-US" altLang="zh-CN" sz="1200" b="1" dirty="0">
                <a:solidFill>
                  <a:prstClr val="white"/>
                </a:solidFill>
                <a:latin typeface="微软雅黑" panose="020B0503020204020204" pitchFamily="34" charset="-122"/>
                <a:ea typeface="微软雅黑" panose="020B0503020204020204" pitchFamily="34" charset="-122"/>
              </a:endParaRPr>
            </a:p>
          </p:txBody>
        </p:sp>
        <p:sp>
          <p:nvSpPr>
            <p:cNvPr id="155" name="矩形 154">
              <a:extLst>
                <a:ext uri="{FF2B5EF4-FFF2-40B4-BE49-F238E27FC236}">
                  <a16:creationId xmlns:a16="http://schemas.microsoft.com/office/drawing/2014/main" xmlns="" id="{25AADD77-5F70-7848-BCE5-87D0A67B83FD}"/>
                </a:ext>
              </a:extLst>
            </p:cNvPr>
            <p:cNvSpPr/>
            <p:nvPr/>
          </p:nvSpPr>
          <p:spPr>
            <a:xfrm>
              <a:off x="7714017" y="4210906"/>
              <a:ext cx="1440000" cy="432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smtClean="0">
                  <a:solidFill>
                    <a:prstClr val="white"/>
                  </a:solidFill>
                  <a:latin typeface="微软雅黑" panose="020B0503020204020204" pitchFamily="34" charset="-122"/>
                  <a:ea typeface="微软雅黑" panose="020B0503020204020204" pitchFamily="34" charset="-122"/>
                </a:rPr>
                <a:t>Hana Driver</a:t>
              </a:r>
              <a:endParaRPr kumimoji="1" lang="en-US" altLang="zh-CN" sz="1200" b="1" dirty="0">
                <a:solidFill>
                  <a:prstClr val="white"/>
                </a:solidFill>
                <a:latin typeface="微软雅黑" panose="020B0503020204020204" pitchFamily="34" charset="-122"/>
                <a:ea typeface="微软雅黑" panose="020B0503020204020204" pitchFamily="34" charset="-122"/>
              </a:endParaRPr>
            </a:p>
          </p:txBody>
        </p:sp>
        <p:sp>
          <p:nvSpPr>
            <p:cNvPr id="156" name="矩形 155">
              <a:extLst>
                <a:ext uri="{FF2B5EF4-FFF2-40B4-BE49-F238E27FC236}">
                  <a16:creationId xmlns:a16="http://schemas.microsoft.com/office/drawing/2014/main" xmlns="" id="{25AADD77-5F70-7848-BCE5-87D0A67B83FD}"/>
                </a:ext>
              </a:extLst>
            </p:cNvPr>
            <p:cNvSpPr/>
            <p:nvPr/>
          </p:nvSpPr>
          <p:spPr>
            <a:xfrm>
              <a:off x="9800242" y="4210906"/>
              <a:ext cx="1440000" cy="432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smtClean="0">
                  <a:solidFill>
                    <a:prstClr val="white"/>
                  </a:solidFill>
                  <a:latin typeface="微软雅黑" panose="020B0503020204020204" pitchFamily="34" charset="-122"/>
                  <a:ea typeface="微软雅黑" panose="020B0503020204020204" pitchFamily="34" charset="-122"/>
                </a:rPr>
                <a:t>…. Driver</a:t>
              </a:r>
              <a:endParaRPr kumimoji="1" lang="en-US" altLang="zh-CN" sz="1200" b="1" dirty="0">
                <a:solidFill>
                  <a:prstClr val="white"/>
                </a:solidFill>
                <a:latin typeface="微软雅黑" panose="020B0503020204020204" pitchFamily="34" charset="-122"/>
                <a:ea typeface="微软雅黑" panose="020B0503020204020204" pitchFamily="34" charset="-122"/>
              </a:endParaRPr>
            </a:p>
          </p:txBody>
        </p:sp>
        <p:sp>
          <p:nvSpPr>
            <p:cNvPr id="158" name="矩形 157">
              <a:extLst>
                <a:ext uri="{FF2B5EF4-FFF2-40B4-BE49-F238E27FC236}">
                  <a16:creationId xmlns:a16="http://schemas.microsoft.com/office/drawing/2014/main" xmlns="" id="{25AADD77-5F70-7848-BCE5-87D0A67B83FD}"/>
                </a:ext>
              </a:extLst>
            </p:cNvPr>
            <p:cNvSpPr/>
            <p:nvPr/>
          </p:nvSpPr>
          <p:spPr>
            <a:xfrm>
              <a:off x="484974" y="2231049"/>
              <a:ext cx="11160000" cy="1398415"/>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b="1" dirty="0">
                <a:solidFill>
                  <a:prstClr val="white"/>
                </a:solidFill>
                <a:latin typeface="微软雅黑" panose="020B0503020204020204" pitchFamily="34" charset="-122"/>
                <a:ea typeface="微软雅黑" panose="020B0503020204020204" pitchFamily="34" charset="-122"/>
              </a:endParaRPr>
            </a:p>
          </p:txBody>
        </p:sp>
        <p:sp>
          <p:nvSpPr>
            <p:cNvPr id="159" name="矩形 158"/>
            <p:cNvSpPr/>
            <p:nvPr/>
          </p:nvSpPr>
          <p:spPr>
            <a:xfrm>
              <a:off x="567277" y="2665724"/>
              <a:ext cx="744357" cy="523220"/>
            </a:xfrm>
            <a:prstGeom prst="rect">
              <a:avLst/>
            </a:prstGeom>
          </p:spPr>
          <p:txBody>
            <a:bodyPr wrap="square">
              <a:spAutoFit/>
            </a:bodyPr>
            <a:lstStyle/>
            <a:p>
              <a:r>
                <a:rPr lang="zh-CN" altLang="en-US" sz="1400" b="1" dirty="0" smtClean="0">
                  <a:solidFill>
                    <a:prstClr val="white"/>
                  </a:solidFill>
                  <a:latin typeface="微软雅黑" panose="020B0503020204020204" pitchFamily="34" charset="-122"/>
                  <a:ea typeface="微软雅黑" panose="020B0503020204020204" pitchFamily="34" charset="-122"/>
                </a:rPr>
                <a:t>数据</a:t>
              </a:r>
              <a:endParaRPr lang="en-US" altLang="zh-CN" sz="1400" b="1" dirty="0" smtClean="0">
                <a:solidFill>
                  <a:prstClr val="white"/>
                </a:solidFill>
                <a:latin typeface="微软雅黑" panose="020B0503020204020204" pitchFamily="34" charset="-122"/>
                <a:ea typeface="微软雅黑" panose="020B0503020204020204" pitchFamily="34" charset="-122"/>
              </a:endParaRPr>
            </a:p>
            <a:p>
              <a:r>
                <a:rPr lang="zh-CN" altLang="en-US" sz="1400" b="1" dirty="0" smtClean="0">
                  <a:solidFill>
                    <a:prstClr val="white"/>
                  </a:solidFill>
                  <a:latin typeface="微软雅黑" panose="020B0503020204020204" pitchFamily="34" charset="-122"/>
                  <a:ea typeface="微软雅黑" panose="020B0503020204020204" pitchFamily="34" charset="-122"/>
                </a:rPr>
                <a:t>注册</a:t>
              </a:r>
              <a:endParaRPr lang="zh-CN" altLang="en-US" sz="1400" b="1" dirty="0">
                <a:solidFill>
                  <a:prstClr val="white"/>
                </a:solidFill>
                <a:latin typeface="微软雅黑" panose="020B0503020204020204" pitchFamily="34" charset="-122"/>
                <a:ea typeface="微软雅黑" panose="020B0503020204020204" pitchFamily="34" charset="-122"/>
              </a:endParaRPr>
            </a:p>
          </p:txBody>
        </p:sp>
        <p:sp>
          <p:nvSpPr>
            <p:cNvPr id="160" name="矩形 159">
              <a:extLst>
                <a:ext uri="{FF2B5EF4-FFF2-40B4-BE49-F238E27FC236}">
                  <a16:creationId xmlns:a16="http://schemas.microsoft.com/office/drawing/2014/main" xmlns="" id="{25AADD77-5F70-7848-BCE5-87D0A67B83FD}"/>
                </a:ext>
              </a:extLst>
            </p:cNvPr>
            <p:cNvSpPr/>
            <p:nvPr/>
          </p:nvSpPr>
          <p:spPr>
            <a:xfrm>
              <a:off x="1516528" y="3234435"/>
              <a:ext cx="9604051" cy="30297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a:solidFill>
                    <a:prstClr val="white"/>
                  </a:solidFill>
                  <a:latin typeface="微软雅黑" panose="020B0503020204020204" pitchFamily="34" charset="-122"/>
                  <a:ea typeface="微软雅黑" panose="020B0503020204020204" pitchFamily="34" charset="-122"/>
                </a:rPr>
                <a:t>认证</a:t>
              </a:r>
              <a:r>
                <a:rPr kumimoji="1" lang="zh-CN" altLang="en-US" sz="1200" b="1" dirty="0" smtClean="0">
                  <a:solidFill>
                    <a:prstClr val="white"/>
                  </a:solidFill>
                  <a:latin typeface="微软雅黑" panose="020B0503020204020204" pitchFamily="34" charset="-122"/>
                  <a:ea typeface="微软雅黑" panose="020B0503020204020204" pitchFamily="34" charset="-122"/>
                </a:rPr>
                <a:t>数据源，自动采集技术元数据</a:t>
              </a:r>
              <a:r>
                <a:rPr kumimoji="1" lang="en-US" altLang="zh-CN" sz="1200" b="1" dirty="0" smtClean="0">
                  <a:solidFill>
                    <a:prstClr val="white"/>
                  </a:solidFill>
                  <a:latin typeface="微软雅黑" panose="020B0503020204020204" pitchFamily="34" charset="-122"/>
                  <a:ea typeface="微软雅黑" panose="020B0503020204020204" pitchFamily="34" charset="-122"/>
                </a:rPr>
                <a:t>&amp;</a:t>
              </a:r>
              <a:r>
                <a:rPr kumimoji="1" lang="zh-CN" altLang="en-US" sz="1200" b="1" dirty="0" smtClean="0">
                  <a:solidFill>
                    <a:prstClr val="white"/>
                  </a:solidFill>
                  <a:latin typeface="微软雅黑" panose="020B0503020204020204" pitchFamily="34" charset="-122"/>
                  <a:ea typeface="微软雅黑" panose="020B0503020204020204" pitchFamily="34" charset="-122"/>
                </a:rPr>
                <a:t>业务元数据，注册元数据</a:t>
              </a:r>
              <a:endParaRPr kumimoji="1" lang="zh-CN" altLang="en-US" sz="1200" b="1" dirty="0">
                <a:solidFill>
                  <a:prstClr val="white"/>
                </a:solidFill>
                <a:latin typeface="微软雅黑" panose="020B0503020204020204" pitchFamily="34" charset="-122"/>
                <a:ea typeface="微软雅黑" panose="020B0503020204020204" pitchFamily="34" charset="-122"/>
              </a:endParaRPr>
            </a:p>
          </p:txBody>
        </p:sp>
        <p:sp>
          <p:nvSpPr>
            <p:cNvPr id="161" name="矩形 160">
              <a:extLst>
                <a:ext uri="{FF2B5EF4-FFF2-40B4-BE49-F238E27FC236}">
                  <a16:creationId xmlns:a16="http://schemas.microsoft.com/office/drawing/2014/main" xmlns="" id="{25AADD77-5F70-7848-BCE5-87D0A67B83FD}"/>
                </a:ext>
              </a:extLst>
            </p:cNvPr>
            <p:cNvSpPr/>
            <p:nvPr/>
          </p:nvSpPr>
          <p:spPr>
            <a:xfrm>
              <a:off x="1516528" y="2804781"/>
              <a:ext cx="9604051" cy="30297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a:solidFill>
                    <a:prstClr val="white"/>
                  </a:solidFill>
                  <a:latin typeface="微软雅黑" panose="020B0503020204020204" pitchFamily="34" charset="-122"/>
                  <a:ea typeface="微软雅黑" panose="020B0503020204020204" pitchFamily="34" charset="-122"/>
                </a:rPr>
                <a:t>维护管理元数据，数据</a:t>
              </a:r>
              <a:r>
                <a:rPr kumimoji="1" lang="zh-CN" altLang="en-US" sz="1200" b="1" dirty="0" smtClean="0">
                  <a:solidFill>
                    <a:prstClr val="white"/>
                  </a:solidFill>
                  <a:latin typeface="微软雅黑" panose="020B0503020204020204" pitchFamily="34" charset="-122"/>
                  <a:ea typeface="微软雅黑" panose="020B0503020204020204" pitchFamily="34" charset="-122"/>
                </a:rPr>
                <a:t>标签</a:t>
              </a:r>
              <a:r>
                <a:rPr kumimoji="1" lang="en-US" altLang="zh-CN" sz="1200" b="1" dirty="0" smtClean="0">
                  <a:solidFill>
                    <a:prstClr val="white"/>
                  </a:solidFill>
                  <a:latin typeface="微软雅黑" panose="020B0503020204020204" pitchFamily="34" charset="-122"/>
                  <a:ea typeface="微软雅黑" panose="020B0503020204020204" pitchFamily="34" charset="-122"/>
                </a:rPr>
                <a:t>,</a:t>
              </a:r>
              <a:r>
                <a:rPr kumimoji="1" lang="zh-CN" altLang="en-US" sz="1200" b="1" dirty="0" smtClean="0">
                  <a:solidFill>
                    <a:prstClr val="white"/>
                  </a:solidFill>
                  <a:latin typeface="微软雅黑" panose="020B0503020204020204" pitchFamily="34" charset="-122"/>
                  <a:ea typeface="微软雅黑" panose="020B0503020204020204" pitchFamily="34" charset="-122"/>
                </a:rPr>
                <a:t>完善技术元数据</a:t>
              </a:r>
              <a:r>
                <a:rPr kumimoji="1" lang="en-US" altLang="zh-CN" sz="1200" b="1" dirty="0" smtClean="0">
                  <a:solidFill>
                    <a:prstClr val="white"/>
                  </a:solidFill>
                  <a:latin typeface="微软雅黑" panose="020B0503020204020204" pitchFamily="34" charset="-122"/>
                  <a:ea typeface="微软雅黑" panose="020B0503020204020204" pitchFamily="34" charset="-122"/>
                </a:rPr>
                <a:t>&amp;</a:t>
              </a:r>
              <a:r>
                <a:rPr kumimoji="1" lang="zh-CN" altLang="en-US" sz="1200" b="1" dirty="0" smtClean="0">
                  <a:solidFill>
                    <a:prstClr val="white"/>
                  </a:solidFill>
                  <a:latin typeface="微软雅黑" panose="020B0503020204020204" pitchFamily="34" charset="-122"/>
                  <a:ea typeface="微软雅黑" panose="020B0503020204020204" pitchFamily="34" charset="-122"/>
                </a:rPr>
                <a:t>业务元数据</a:t>
              </a:r>
              <a:endParaRPr kumimoji="1" lang="zh-CN" altLang="en-US" sz="1200" b="1" dirty="0">
                <a:solidFill>
                  <a:prstClr val="white"/>
                </a:solidFill>
                <a:latin typeface="微软雅黑" panose="020B0503020204020204" pitchFamily="34" charset="-122"/>
                <a:ea typeface="微软雅黑" panose="020B0503020204020204" pitchFamily="34" charset="-122"/>
              </a:endParaRPr>
            </a:p>
          </p:txBody>
        </p:sp>
        <p:sp>
          <p:nvSpPr>
            <p:cNvPr id="162" name="矩形 161">
              <a:extLst>
                <a:ext uri="{FF2B5EF4-FFF2-40B4-BE49-F238E27FC236}">
                  <a16:creationId xmlns:a16="http://schemas.microsoft.com/office/drawing/2014/main" xmlns="" id="{25AADD77-5F70-7848-BCE5-87D0A67B83FD}"/>
                </a:ext>
              </a:extLst>
            </p:cNvPr>
            <p:cNvSpPr/>
            <p:nvPr/>
          </p:nvSpPr>
          <p:spPr>
            <a:xfrm>
              <a:off x="1516528" y="2375127"/>
              <a:ext cx="9604051" cy="30297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b="1" dirty="0" smtClean="0">
                  <a:solidFill>
                    <a:prstClr val="white"/>
                  </a:solidFill>
                  <a:latin typeface="微软雅黑" panose="020B0503020204020204" pitchFamily="34" charset="-122"/>
                  <a:ea typeface="微软雅黑" panose="020B0503020204020204" pitchFamily="34" charset="-122"/>
                </a:rPr>
                <a:t>明确数据</a:t>
              </a:r>
              <a:r>
                <a:rPr kumimoji="1" lang="en-US" altLang="zh-CN" sz="1200" b="1" dirty="0" smtClean="0">
                  <a:solidFill>
                    <a:prstClr val="white"/>
                  </a:solidFill>
                  <a:latin typeface="微软雅黑" panose="020B0503020204020204" pitchFamily="34" charset="-122"/>
                  <a:ea typeface="微软雅黑" panose="020B0503020204020204" pitchFamily="34" charset="-122"/>
                </a:rPr>
                <a:t>Owner</a:t>
              </a:r>
              <a:r>
                <a:rPr kumimoji="1" lang="zh-CN" altLang="en-US" sz="1200" b="1" dirty="0" smtClean="0">
                  <a:solidFill>
                    <a:prstClr val="white"/>
                  </a:solidFill>
                  <a:latin typeface="微软雅黑" panose="020B0503020204020204" pitchFamily="34" charset="-122"/>
                  <a:ea typeface="微软雅黑" panose="020B0503020204020204" pitchFamily="34" charset="-122"/>
                </a:rPr>
                <a:t>，发布数据标准，定义数据密级，制定数据质量方案</a:t>
              </a:r>
              <a:endParaRPr kumimoji="1" lang="zh-CN" altLang="en-US" sz="1200" b="1" dirty="0">
                <a:solidFill>
                  <a:prstClr val="white"/>
                </a:solidFill>
                <a:latin typeface="微软雅黑" panose="020B0503020204020204" pitchFamily="34" charset="-122"/>
                <a:ea typeface="微软雅黑" panose="020B0503020204020204" pitchFamily="34" charset="-122"/>
              </a:endParaRPr>
            </a:p>
          </p:txBody>
        </p:sp>
        <p:sp>
          <p:nvSpPr>
            <p:cNvPr id="163" name="矩形 162"/>
            <p:cNvSpPr/>
            <p:nvPr/>
          </p:nvSpPr>
          <p:spPr>
            <a:xfrm>
              <a:off x="567278" y="5926504"/>
              <a:ext cx="744357" cy="523220"/>
            </a:xfrm>
            <a:prstGeom prst="rect">
              <a:avLst/>
            </a:prstGeom>
          </p:spPr>
          <p:txBody>
            <a:bodyPr wrap="square">
              <a:spAutoFit/>
            </a:bodyPr>
            <a:lstStyle/>
            <a:p>
              <a:r>
                <a:rPr lang="zh-CN" altLang="en-US" sz="1400" b="1" dirty="0" smtClean="0">
                  <a:solidFill>
                    <a:prstClr val="white"/>
                  </a:solidFill>
                  <a:latin typeface="微软雅黑" panose="020B0503020204020204" pitchFamily="34" charset="-122"/>
                  <a:ea typeface="微软雅黑" panose="020B0503020204020204" pitchFamily="34" charset="-122"/>
                </a:rPr>
                <a:t>业务</a:t>
              </a:r>
              <a:endParaRPr lang="en-US" altLang="zh-CN" sz="1400" b="1" dirty="0" smtClean="0">
                <a:solidFill>
                  <a:prstClr val="white"/>
                </a:solidFill>
                <a:latin typeface="微软雅黑" panose="020B0503020204020204" pitchFamily="34" charset="-122"/>
                <a:ea typeface="微软雅黑" panose="020B0503020204020204" pitchFamily="34" charset="-122"/>
              </a:endParaRPr>
            </a:p>
            <a:p>
              <a:r>
                <a:rPr lang="zh-CN" altLang="en-US" sz="1400" b="1" dirty="0" smtClean="0">
                  <a:solidFill>
                    <a:prstClr val="white"/>
                  </a:solidFill>
                  <a:latin typeface="微软雅黑" panose="020B0503020204020204" pitchFamily="34" charset="-122"/>
                  <a:ea typeface="微软雅黑" panose="020B0503020204020204" pitchFamily="34" charset="-122"/>
                </a:rPr>
                <a:t>系统</a:t>
              </a:r>
              <a:endParaRPr lang="zh-CN" altLang="en-US" sz="1400" b="1" dirty="0">
                <a:solidFill>
                  <a:prstClr val="white"/>
                </a:solidFill>
                <a:latin typeface="微软雅黑" panose="020B0503020204020204" pitchFamily="34" charset="-122"/>
                <a:ea typeface="微软雅黑" panose="020B0503020204020204" pitchFamily="34" charset="-122"/>
              </a:endParaRPr>
            </a:p>
          </p:txBody>
        </p:sp>
        <p:cxnSp>
          <p:nvCxnSpPr>
            <p:cNvPr id="5" name="曲线连接符 4"/>
            <p:cNvCxnSpPr>
              <a:endCxn id="139" idx="1"/>
            </p:cNvCxnSpPr>
            <p:nvPr/>
          </p:nvCxnSpPr>
          <p:spPr>
            <a:xfrm rot="16200000" flipH="1">
              <a:off x="1940112" y="4934401"/>
              <a:ext cx="552461" cy="82013"/>
            </a:xfrm>
            <a:prstGeom prst="curvedConnector3">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曲线连接符 163"/>
            <p:cNvCxnSpPr>
              <a:stCxn id="153" idx="2"/>
              <a:endCxn id="140" idx="1"/>
            </p:cNvCxnSpPr>
            <p:nvPr/>
          </p:nvCxnSpPr>
          <p:spPr>
            <a:xfrm rot="16200000" flipH="1">
              <a:off x="3984766" y="4919703"/>
              <a:ext cx="608734" cy="55140"/>
            </a:xfrm>
            <a:prstGeom prst="curvedConnector3">
              <a:avLst>
                <a:gd name="adj1" fmla="val 50000"/>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曲线连接符 164"/>
            <p:cNvCxnSpPr>
              <a:stCxn id="154" idx="2"/>
              <a:endCxn id="141" idx="1"/>
            </p:cNvCxnSpPr>
            <p:nvPr/>
          </p:nvCxnSpPr>
          <p:spPr>
            <a:xfrm rot="16200000" flipH="1">
              <a:off x="6057557" y="4933138"/>
              <a:ext cx="608733" cy="28267"/>
            </a:xfrm>
            <a:prstGeom prst="curvedConnector3">
              <a:avLst>
                <a:gd name="adj1" fmla="val 50000"/>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曲线连接符 165"/>
            <p:cNvCxnSpPr>
              <a:stCxn id="155" idx="2"/>
              <a:endCxn id="142" idx="1"/>
            </p:cNvCxnSpPr>
            <p:nvPr/>
          </p:nvCxnSpPr>
          <p:spPr>
            <a:xfrm rot="16200000" flipH="1">
              <a:off x="8130066" y="4946857"/>
              <a:ext cx="609297" cy="1394"/>
            </a:xfrm>
            <a:prstGeom prst="curvedConnector3">
              <a:avLst>
                <a:gd name="adj1" fmla="val 50000"/>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曲线连接符 166"/>
            <p:cNvCxnSpPr>
              <a:stCxn id="156" idx="2"/>
              <a:endCxn id="143" idx="1"/>
            </p:cNvCxnSpPr>
            <p:nvPr/>
          </p:nvCxnSpPr>
          <p:spPr>
            <a:xfrm rot="5400000">
              <a:off x="10203137" y="4934533"/>
              <a:ext cx="608733" cy="25478"/>
            </a:xfrm>
            <a:prstGeom prst="curvedConnector3">
              <a:avLst>
                <a:gd name="adj1" fmla="val 50000"/>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168" name="Rectangle 3"/>
          <p:cNvSpPr txBox="1">
            <a:spLocks noChangeArrowheads="1"/>
          </p:cNvSpPr>
          <p:nvPr/>
        </p:nvSpPr>
        <p:spPr bwMode="auto">
          <a:xfrm>
            <a:off x="180109" y="948642"/>
            <a:ext cx="11464865" cy="819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402" tIns="43201" rIns="86402" bIns="43201" numCol="1" anchor="t" anchorCtr="0" compatLnSpc="1">
            <a:spAutoFit/>
          </a:bodyPr>
          <a:lstStyle>
            <a:lvl1pPr marL="342900" indent="-342900" algn="l" rtl="0" eaLnBrk="1" fontAlgn="base" hangingPunct="1">
              <a:spcBef>
                <a:spcPct val="20000"/>
              </a:spcBef>
              <a:spcAft>
                <a:spcPct val="0"/>
              </a:spcAft>
              <a:buClr>
                <a:schemeClr val="accent5">
                  <a:lumMod val="50000"/>
                </a:schemeClr>
              </a:buClr>
              <a:buSzPct val="80000"/>
              <a:buFont typeface="Wingdings" panose="05000000000000000000" pitchFamily="2" charset="2"/>
              <a:buChar char="n"/>
              <a:defRPr kumimoji="1" sz="1400">
                <a:solidFill>
                  <a:schemeClr val="tx1"/>
                </a:solidFill>
                <a:latin typeface="+mn-lt"/>
                <a:ea typeface="宋体" panose="02010600030101010101" pitchFamily="2" charset="-122"/>
                <a:cs typeface="宋体" charset="0"/>
              </a:defRPr>
            </a:lvl1pPr>
            <a:lvl2pPr marL="742950" indent="-285750" algn="l" rtl="0" eaLnBrk="1" fontAlgn="base" hangingPunct="1">
              <a:spcBef>
                <a:spcPct val="20000"/>
              </a:spcBef>
              <a:spcAft>
                <a:spcPct val="0"/>
              </a:spcAft>
              <a:buClr>
                <a:schemeClr val="accent1"/>
              </a:buClr>
              <a:buSzPct val="70000"/>
              <a:buFont typeface="Wingdings" panose="05000000000000000000" charset="0"/>
              <a:buChar char="p"/>
              <a:defRPr kumimoji="1" sz="1400">
                <a:solidFill>
                  <a:schemeClr val="tx1"/>
                </a:solidFill>
                <a:latin typeface="+mn-lt"/>
                <a:ea typeface="宋体" panose="02010600030101010101" pitchFamily="2" charset="-122"/>
              </a:defRPr>
            </a:lvl2pPr>
            <a:lvl3pPr marL="1143000" indent="-228600" algn="l" rtl="0" eaLnBrk="1" fontAlgn="base" hangingPunct="1">
              <a:spcBef>
                <a:spcPct val="20000"/>
              </a:spcBef>
              <a:spcAft>
                <a:spcPct val="0"/>
              </a:spcAft>
              <a:buClr>
                <a:srgbClr val="4597A0"/>
              </a:buClr>
              <a:buSzPct val="70000"/>
              <a:buFont typeface="Wingdings" panose="05000000000000000000" charset="0"/>
              <a:buChar char="l"/>
              <a:defRPr kumimoji="1" sz="1400">
                <a:solidFill>
                  <a:schemeClr val="tx1"/>
                </a:solidFill>
                <a:latin typeface="+mn-lt"/>
                <a:ea typeface="宋体" panose="02010600030101010101" pitchFamily="2" charset="-122"/>
              </a:defRPr>
            </a:lvl3pPr>
            <a:lvl4pPr marL="1600200" indent="-228600" algn="l" rtl="0" eaLnBrk="1" fontAlgn="base" hangingPunct="1">
              <a:spcBef>
                <a:spcPct val="20000"/>
              </a:spcBef>
              <a:spcAft>
                <a:spcPct val="0"/>
              </a:spcAft>
              <a:buClr>
                <a:srgbClr val="C00000"/>
              </a:buClr>
              <a:buSzPct val="50000"/>
              <a:buFont typeface="Wingdings" panose="05000000000000000000" charset="0"/>
              <a:buChar char="u"/>
              <a:defRPr kumimoji="1" sz="1400">
                <a:solidFill>
                  <a:schemeClr val="tx1"/>
                </a:solidFill>
                <a:latin typeface="+mn-lt"/>
                <a:ea typeface="宋体" panose="02010600030101010101" pitchFamily="2" charset="-122"/>
              </a:defRPr>
            </a:lvl4pPr>
            <a:lvl5pPr marL="2057400" indent="-228600" algn="l" rtl="0" eaLnBrk="1" fontAlgn="base" hangingPunct="1">
              <a:spcBef>
                <a:spcPct val="20000"/>
              </a:spcBef>
              <a:spcAft>
                <a:spcPct val="0"/>
              </a:spcAft>
              <a:buClr>
                <a:srgbClr val="008395"/>
              </a:buClr>
              <a:buSzPct val="30000"/>
              <a:buFont typeface="Wingdings" panose="05000000000000000000" charset="0"/>
              <a:buChar char="p"/>
              <a:defRPr kumimoji="1" sz="1400">
                <a:solidFill>
                  <a:schemeClr val="tx1"/>
                </a:solidFill>
                <a:latin typeface="+mn-lt"/>
                <a:ea typeface="宋体" panose="02010600030101010101" pitchFamily="2" charset="-122"/>
              </a:defRPr>
            </a:lvl5pPr>
            <a:lvl6pPr marL="2514600" indent="-228600" algn="l" rtl="0" eaLnBrk="1" fontAlgn="base" hangingPunct="1">
              <a:spcBef>
                <a:spcPct val="20000"/>
              </a:spcBef>
              <a:spcAft>
                <a:spcPct val="0"/>
              </a:spcAft>
              <a:buClr>
                <a:srgbClr val="0066FF"/>
              </a:buClr>
              <a:buChar char="•"/>
              <a:defRPr sz="1400">
                <a:solidFill>
                  <a:schemeClr val="tx1"/>
                </a:solidFill>
                <a:latin typeface="+mn-lt"/>
                <a:ea typeface="+mn-ea"/>
              </a:defRPr>
            </a:lvl6pPr>
            <a:lvl7pPr marL="2971800" indent="-228600" algn="l" rtl="0" eaLnBrk="1" fontAlgn="base" hangingPunct="1">
              <a:spcBef>
                <a:spcPct val="20000"/>
              </a:spcBef>
              <a:spcAft>
                <a:spcPct val="0"/>
              </a:spcAft>
              <a:buClr>
                <a:srgbClr val="0066FF"/>
              </a:buClr>
              <a:buChar char="•"/>
              <a:defRPr sz="1400">
                <a:solidFill>
                  <a:schemeClr val="tx1"/>
                </a:solidFill>
                <a:latin typeface="+mn-lt"/>
                <a:ea typeface="+mn-ea"/>
              </a:defRPr>
            </a:lvl7pPr>
            <a:lvl8pPr marL="3429000" indent="-228600" algn="l" rtl="0" eaLnBrk="1" fontAlgn="base" hangingPunct="1">
              <a:spcBef>
                <a:spcPct val="20000"/>
              </a:spcBef>
              <a:spcAft>
                <a:spcPct val="0"/>
              </a:spcAft>
              <a:buClr>
                <a:srgbClr val="0066FF"/>
              </a:buClr>
              <a:buChar char="•"/>
              <a:defRPr sz="1400">
                <a:solidFill>
                  <a:schemeClr val="tx1"/>
                </a:solidFill>
                <a:latin typeface="+mn-lt"/>
                <a:ea typeface="+mn-ea"/>
              </a:defRPr>
            </a:lvl8pPr>
            <a:lvl9pPr marL="3886200" indent="-228600" algn="l" rtl="0" eaLnBrk="1" fontAlgn="base" hangingPunct="1">
              <a:spcBef>
                <a:spcPct val="20000"/>
              </a:spcBef>
              <a:spcAft>
                <a:spcPct val="0"/>
              </a:spcAft>
              <a:buClr>
                <a:srgbClr val="0066FF"/>
              </a:buClr>
              <a:buChar char="•"/>
              <a:defRPr sz="1400">
                <a:solidFill>
                  <a:schemeClr val="tx1"/>
                </a:solidFill>
                <a:latin typeface="+mn-lt"/>
                <a:ea typeface="+mn-ea"/>
              </a:defRPr>
            </a:lvl9pPr>
          </a:lstStyle>
          <a:p>
            <a:pPr>
              <a:buClr>
                <a:srgbClr val="4472C4">
                  <a:lumMod val="50000"/>
                </a:srgbClr>
              </a:buClr>
            </a:pPr>
            <a:r>
              <a:rPr lang="zh-CN" altLang="en-US" dirty="0" smtClean="0">
                <a:solidFill>
                  <a:prstClr val="black"/>
                </a:solidFill>
                <a:latin typeface="微软雅黑" panose="020B0503020204020204" pitchFamily="34" charset="-122"/>
                <a:ea typeface="微软雅黑" panose="020B0503020204020204" pitchFamily="34" charset="-122"/>
              </a:rPr>
              <a:t>通过可插拔化的数据源驱动匹配不同类型的数据库；通过数据源定义连接每个业务系统。</a:t>
            </a:r>
            <a:endParaRPr lang="en-US" altLang="zh-CN" dirty="0" smtClean="0">
              <a:solidFill>
                <a:prstClr val="black"/>
              </a:solidFill>
              <a:latin typeface="微软雅黑" panose="020B0503020204020204" pitchFamily="34" charset="-122"/>
              <a:ea typeface="微软雅黑" panose="020B0503020204020204" pitchFamily="34" charset="-122"/>
            </a:endParaRPr>
          </a:p>
          <a:p>
            <a:pPr>
              <a:buClr>
                <a:srgbClr val="4472C4">
                  <a:lumMod val="50000"/>
                </a:srgbClr>
              </a:buClr>
            </a:pPr>
            <a:r>
              <a:rPr lang="zh-CN" altLang="en-US" dirty="0" smtClean="0">
                <a:solidFill>
                  <a:prstClr val="black"/>
                </a:solidFill>
                <a:latin typeface="微软雅黑" panose="020B0503020204020204" pitchFamily="34" charset="-122"/>
                <a:ea typeface="微软雅黑" panose="020B0503020204020204" pitchFamily="34" charset="-122"/>
              </a:rPr>
              <a:t>通过</a:t>
            </a:r>
            <a:r>
              <a:rPr lang="zh-CN" altLang="en-US" dirty="0">
                <a:solidFill>
                  <a:prstClr val="black"/>
                </a:solidFill>
                <a:latin typeface="微软雅黑" panose="020B0503020204020204" pitchFamily="34" charset="-122"/>
                <a:ea typeface="微软雅黑" panose="020B0503020204020204" pitchFamily="34" charset="-122"/>
              </a:rPr>
              <a:t>元</a:t>
            </a:r>
            <a:r>
              <a:rPr lang="zh-CN" altLang="en-US" dirty="0" smtClean="0">
                <a:solidFill>
                  <a:prstClr val="black"/>
                </a:solidFill>
                <a:latin typeface="微软雅黑" panose="020B0503020204020204" pitchFamily="34" charset="-122"/>
                <a:ea typeface="微软雅黑" panose="020B0503020204020204" pitchFamily="34" charset="-122"/>
              </a:rPr>
              <a:t>模型定义不同类型的数据库需要注册的元数据要素。然后通过元数据采集功能自动采集各业务系统的元数据，进行数据的注册。</a:t>
            </a:r>
            <a:endParaRPr lang="en-US" altLang="zh-CN" dirty="0" smtClean="0">
              <a:solidFill>
                <a:prstClr val="black"/>
              </a:solidFill>
              <a:latin typeface="微软雅黑" panose="020B0503020204020204" pitchFamily="34" charset="-122"/>
              <a:ea typeface="微软雅黑" panose="020B0503020204020204" pitchFamily="34" charset="-122"/>
            </a:endParaRPr>
          </a:p>
          <a:p>
            <a:pPr>
              <a:buClr>
                <a:srgbClr val="4472C4">
                  <a:lumMod val="50000"/>
                </a:srgbClr>
              </a:buClr>
            </a:pPr>
            <a:r>
              <a:rPr lang="zh-CN" altLang="en-US" dirty="0" smtClean="0">
                <a:solidFill>
                  <a:prstClr val="black"/>
                </a:solidFill>
                <a:latin typeface="微软雅黑" panose="020B0503020204020204" pitchFamily="34" charset="-122"/>
                <a:ea typeface="微软雅黑" panose="020B0503020204020204" pitchFamily="34" charset="-122"/>
              </a:rPr>
              <a:t>对注册上来的数据，完善业务元数据和管理元数据信息，并挂载资源目录，完成数据注册。</a:t>
            </a:r>
            <a:endParaRPr lang="en-US" altLang="zh-CN" dirty="0" smtClean="0">
              <a:solidFill>
                <a:prstClr val="black"/>
              </a:solidFill>
              <a:latin typeface="微软雅黑" panose="020B0503020204020204" pitchFamily="34" charset="-122"/>
              <a:ea typeface="微软雅黑" panose="020B0503020204020204" pitchFamily="34" charset="-122"/>
            </a:endParaRPr>
          </a:p>
        </p:txBody>
      </p:sp>
      <p:sp>
        <p:nvSpPr>
          <p:cNvPr id="42" name="形状">
            <a:extLst>
              <a:ext uri="{FF2B5EF4-FFF2-40B4-BE49-F238E27FC236}">
                <a16:creationId xmlns="" xmlns:a16="http://schemas.microsoft.com/office/drawing/2014/main" id="{9063264D-21B4-4C4A-86EC-5DB2578D1B60}"/>
              </a:ext>
            </a:extLst>
          </p:cNvPr>
          <p:cNvSpPr/>
          <p:nvPr/>
        </p:nvSpPr>
        <p:spPr>
          <a:xfrm>
            <a:off x="985279"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chemeClr val="bg1">
              <a:lumMod val="65000"/>
            </a:schemeClr>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43" name="矩形 42">
            <a:extLst>
              <a:ext uri="{FF2B5EF4-FFF2-40B4-BE49-F238E27FC236}">
                <a16:creationId xmlns="" xmlns:a16="http://schemas.microsoft.com/office/drawing/2014/main" id="{2BB00073-7FAB-4513-9A69-C399EAA3BD84}"/>
              </a:ext>
            </a:extLst>
          </p:cNvPr>
          <p:cNvSpPr/>
          <p:nvPr/>
        </p:nvSpPr>
        <p:spPr>
          <a:xfrm>
            <a:off x="987934"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a:t>
            </a:r>
            <a:r>
              <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rPr>
              <a:t>质量</a:t>
            </a:r>
          </a:p>
        </p:txBody>
      </p:sp>
      <p:sp>
        <p:nvSpPr>
          <p:cNvPr id="44" name="形状">
            <a:extLst>
              <a:ext uri="{FF2B5EF4-FFF2-40B4-BE49-F238E27FC236}">
                <a16:creationId xmlns="" xmlns:a16="http://schemas.microsoft.com/office/drawing/2014/main" id="{DB559BD3-927A-4532-B577-7E4F23F25793}"/>
              </a:ext>
            </a:extLst>
          </p:cNvPr>
          <p:cNvSpPr/>
          <p:nvPr/>
        </p:nvSpPr>
        <p:spPr>
          <a:xfrm>
            <a:off x="1723477"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chemeClr val="bg1">
              <a:lumMod val="65000"/>
            </a:schemeClr>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45" name="矩形 44">
            <a:extLst>
              <a:ext uri="{FF2B5EF4-FFF2-40B4-BE49-F238E27FC236}">
                <a16:creationId xmlns="" xmlns:a16="http://schemas.microsoft.com/office/drawing/2014/main" id="{C58AD7B2-324A-412A-8248-7EA5F47957B3}"/>
              </a:ext>
            </a:extLst>
          </p:cNvPr>
          <p:cNvSpPr/>
          <p:nvPr/>
        </p:nvSpPr>
        <p:spPr>
          <a:xfrm>
            <a:off x="1729798"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a:t>
            </a:r>
            <a:r>
              <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rPr>
              <a:t>安全</a:t>
            </a:r>
          </a:p>
        </p:txBody>
      </p:sp>
      <p:sp>
        <p:nvSpPr>
          <p:cNvPr id="46" name="形状">
            <a:extLst>
              <a:ext uri="{FF2B5EF4-FFF2-40B4-BE49-F238E27FC236}">
                <a16:creationId xmlns="" xmlns:a16="http://schemas.microsoft.com/office/drawing/2014/main" id="{D7A4CFFC-12E4-4DAB-AA7B-0CAE9BBB202B}"/>
              </a:ext>
            </a:extLst>
          </p:cNvPr>
          <p:cNvSpPr/>
          <p:nvPr/>
        </p:nvSpPr>
        <p:spPr>
          <a:xfrm>
            <a:off x="3232552"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47" name="矩形 46">
            <a:extLst>
              <a:ext uri="{FF2B5EF4-FFF2-40B4-BE49-F238E27FC236}">
                <a16:creationId xmlns="" xmlns:a16="http://schemas.microsoft.com/office/drawing/2014/main" id="{14D25363-9C9A-4EC2-AC2F-4F4A584CA13D}"/>
              </a:ext>
            </a:extLst>
          </p:cNvPr>
          <p:cNvSpPr/>
          <p:nvPr/>
        </p:nvSpPr>
        <p:spPr>
          <a:xfrm>
            <a:off x="3237861"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数据资产</a:t>
            </a:r>
            <a:endPar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48" name="形状">
            <a:extLst>
              <a:ext uri="{FF2B5EF4-FFF2-40B4-BE49-F238E27FC236}">
                <a16:creationId xmlns="" xmlns:a16="http://schemas.microsoft.com/office/drawing/2014/main" id="{42481AE8-1F2A-4105-9085-5BF9CE70179D}"/>
              </a:ext>
            </a:extLst>
          </p:cNvPr>
          <p:cNvSpPr/>
          <p:nvPr/>
        </p:nvSpPr>
        <p:spPr>
          <a:xfrm>
            <a:off x="247650" y="640882"/>
            <a:ext cx="809621" cy="265280"/>
          </a:xfrm>
          <a:custGeom>
            <a:avLst/>
            <a:gdLst/>
            <a:ahLst/>
            <a:cxnLst>
              <a:cxn ang="0">
                <a:pos x="wd2" y="hd2"/>
              </a:cxn>
              <a:cxn ang="5400000">
                <a:pos x="wd2" y="hd2"/>
              </a:cxn>
              <a:cxn ang="10800000">
                <a:pos x="wd2" y="hd2"/>
              </a:cxn>
              <a:cxn ang="16200000">
                <a:pos x="wd2" y="hd2"/>
              </a:cxn>
            </a:cxnLst>
            <a:rect l="0" t="0" r="r" b="b"/>
            <a:pathLst>
              <a:path w="21600" h="21600" extrusionOk="0">
                <a:moveTo>
                  <a:pt x="18972" y="21600"/>
                </a:moveTo>
                <a:lnTo>
                  <a:pt x="18972" y="21600"/>
                </a:lnTo>
                <a:lnTo>
                  <a:pt x="21600" y="10800"/>
                </a:lnTo>
                <a:lnTo>
                  <a:pt x="18972" y="0"/>
                </a:lnTo>
                <a:lnTo>
                  <a:pt x="18972" y="0"/>
                </a:lnTo>
                <a:lnTo>
                  <a:pt x="0" y="0"/>
                </a:lnTo>
                <a:lnTo>
                  <a:pt x="0" y="21600"/>
                </a:lnTo>
                <a:lnTo>
                  <a:pt x="18972" y="21600"/>
                </a:lnTo>
                <a:close/>
              </a:path>
            </a:pathLst>
          </a:custGeom>
          <a:solidFill>
            <a:schemeClr val="bg1">
              <a:lumMod val="65000"/>
            </a:schemeClr>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lang="zh-CN" altLang="en-US" sz="1200" kern="0" dirty="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49" name="矩形 48">
            <a:extLst>
              <a:ext uri="{FF2B5EF4-FFF2-40B4-BE49-F238E27FC236}">
                <a16:creationId xmlns="" xmlns:a16="http://schemas.microsoft.com/office/drawing/2014/main" id="{7B0CA4ED-C95C-4D38-B3AD-54225B7456AB}"/>
              </a:ext>
            </a:extLst>
          </p:cNvPr>
          <p:cNvSpPr/>
          <p:nvPr/>
        </p:nvSpPr>
        <p:spPr>
          <a:xfrm>
            <a:off x="252350"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数据标准</a:t>
            </a:r>
            <a:endPar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50" name="形状">
            <a:extLst>
              <a:ext uri="{FF2B5EF4-FFF2-40B4-BE49-F238E27FC236}">
                <a16:creationId xmlns="" xmlns:a16="http://schemas.microsoft.com/office/drawing/2014/main" id="{D7A4CFFC-12E4-4DAB-AA7B-0CAE9BBB202B}"/>
              </a:ext>
            </a:extLst>
          </p:cNvPr>
          <p:cNvSpPr/>
          <p:nvPr/>
        </p:nvSpPr>
        <p:spPr>
          <a:xfrm>
            <a:off x="2486105"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0070C0"/>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51" name="矩形 50">
            <a:extLst>
              <a:ext uri="{FF2B5EF4-FFF2-40B4-BE49-F238E27FC236}">
                <a16:creationId xmlns="" xmlns:a16="http://schemas.microsoft.com/office/drawing/2014/main" id="{14D25363-9C9A-4EC2-AC2F-4F4A584CA13D}"/>
              </a:ext>
            </a:extLst>
          </p:cNvPr>
          <p:cNvSpPr/>
          <p:nvPr/>
        </p:nvSpPr>
        <p:spPr>
          <a:xfrm>
            <a:off x="2491414"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数据地图</a:t>
            </a:r>
            <a:endPar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Tree>
    <p:extLst>
      <p:ext uri="{BB962C8B-B14F-4D97-AF65-F5344CB8AC3E}">
        <p14:creationId xmlns:p14="http://schemas.microsoft.com/office/powerpoint/2010/main" val="4278272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数据治理实施</a:t>
            </a:r>
            <a:r>
              <a:rPr lang="en-US" altLang="zh-CN" dirty="0" smtClean="0"/>
              <a:t>-</a:t>
            </a:r>
            <a:r>
              <a:rPr lang="zh-CN" altLang="en-US" dirty="0" smtClean="0"/>
              <a:t>数据地图</a:t>
            </a:r>
            <a:endParaRPr lang="zh-CN" altLang="en-US" dirty="0"/>
          </a:p>
        </p:txBody>
      </p:sp>
      <p:sp>
        <p:nvSpPr>
          <p:cNvPr id="16" name="形状">
            <a:extLst>
              <a:ext uri="{FF2B5EF4-FFF2-40B4-BE49-F238E27FC236}">
                <a16:creationId xmlns="" xmlns:a16="http://schemas.microsoft.com/office/drawing/2014/main" id="{9063264D-21B4-4C4A-86EC-5DB2578D1B60}"/>
              </a:ext>
            </a:extLst>
          </p:cNvPr>
          <p:cNvSpPr/>
          <p:nvPr/>
        </p:nvSpPr>
        <p:spPr>
          <a:xfrm>
            <a:off x="985279"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chemeClr val="bg1">
              <a:lumMod val="65000"/>
            </a:schemeClr>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17" name="矩形 16">
            <a:extLst>
              <a:ext uri="{FF2B5EF4-FFF2-40B4-BE49-F238E27FC236}">
                <a16:creationId xmlns="" xmlns:a16="http://schemas.microsoft.com/office/drawing/2014/main" id="{2BB00073-7FAB-4513-9A69-C399EAA3BD84}"/>
              </a:ext>
            </a:extLst>
          </p:cNvPr>
          <p:cNvSpPr/>
          <p:nvPr/>
        </p:nvSpPr>
        <p:spPr>
          <a:xfrm>
            <a:off x="987934"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a:t>
            </a:r>
            <a:r>
              <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rPr>
              <a:t>质量</a:t>
            </a:r>
          </a:p>
        </p:txBody>
      </p:sp>
      <p:sp>
        <p:nvSpPr>
          <p:cNvPr id="18" name="形状">
            <a:extLst>
              <a:ext uri="{FF2B5EF4-FFF2-40B4-BE49-F238E27FC236}">
                <a16:creationId xmlns="" xmlns:a16="http://schemas.microsoft.com/office/drawing/2014/main" id="{DB559BD3-927A-4532-B577-7E4F23F25793}"/>
              </a:ext>
            </a:extLst>
          </p:cNvPr>
          <p:cNvSpPr/>
          <p:nvPr/>
        </p:nvSpPr>
        <p:spPr>
          <a:xfrm>
            <a:off x="1723477"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chemeClr val="bg1">
              <a:lumMod val="65000"/>
            </a:schemeClr>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19" name="矩形 18">
            <a:extLst>
              <a:ext uri="{FF2B5EF4-FFF2-40B4-BE49-F238E27FC236}">
                <a16:creationId xmlns="" xmlns:a16="http://schemas.microsoft.com/office/drawing/2014/main" id="{C58AD7B2-324A-412A-8248-7EA5F47957B3}"/>
              </a:ext>
            </a:extLst>
          </p:cNvPr>
          <p:cNvSpPr/>
          <p:nvPr/>
        </p:nvSpPr>
        <p:spPr>
          <a:xfrm>
            <a:off x="1729798"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a:t>
            </a:r>
            <a:r>
              <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rPr>
              <a:t>安全</a:t>
            </a:r>
          </a:p>
        </p:txBody>
      </p:sp>
      <p:sp>
        <p:nvSpPr>
          <p:cNvPr id="22" name="形状">
            <a:extLst>
              <a:ext uri="{FF2B5EF4-FFF2-40B4-BE49-F238E27FC236}">
                <a16:creationId xmlns="" xmlns:a16="http://schemas.microsoft.com/office/drawing/2014/main" id="{D7A4CFFC-12E4-4DAB-AA7B-0CAE9BBB202B}"/>
              </a:ext>
            </a:extLst>
          </p:cNvPr>
          <p:cNvSpPr/>
          <p:nvPr/>
        </p:nvSpPr>
        <p:spPr>
          <a:xfrm>
            <a:off x="3232552"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FFFFFF">
              <a:lumMod val="65000"/>
            </a:srgbClr>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23" name="矩形 22">
            <a:extLst>
              <a:ext uri="{FF2B5EF4-FFF2-40B4-BE49-F238E27FC236}">
                <a16:creationId xmlns="" xmlns:a16="http://schemas.microsoft.com/office/drawing/2014/main" id="{14D25363-9C9A-4EC2-AC2F-4F4A584CA13D}"/>
              </a:ext>
            </a:extLst>
          </p:cNvPr>
          <p:cNvSpPr/>
          <p:nvPr/>
        </p:nvSpPr>
        <p:spPr>
          <a:xfrm>
            <a:off x="3237861"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数据资产</a:t>
            </a:r>
            <a:endPar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26" name="形状">
            <a:extLst>
              <a:ext uri="{FF2B5EF4-FFF2-40B4-BE49-F238E27FC236}">
                <a16:creationId xmlns="" xmlns:a16="http://schemas.microsoft.com/office/drawing/2014/main" id="{42481AE8-1F2A-4105-9085-5BF9CE70179D}"/>
              </a:ext>
            </a:extLst>
          </p:cNvPr>
          <p:cNvSpPr/>
          <p:nvPr/>
        </p:nvSpPr>
        <p:spPr>
          <a:xfrm>
            <a:off x="247650" y="640882"/>
            <a:ext cx="809621" cy="265280"/>
          </a:xfrm>
          <a:custGeom>
            <a:avLst/>
            <a:gdLst/>
            <a:ahLst/>
            <a:cxnLst>
              <a:cxn ang="0">
                <a:pos x="wd2" y="hd2"/>
              </a:cxn>
              <a:cxn ang="5400000">
                <a:pos x="wd2" y="hd2"/>
              </a:cxn>
              <a:cxn ang="10800000">
                <a:pos x="wd2" y="hd2"/>
              </a:cxn>
              <a:cxn ang="16200000">
                <a:pos x="wd2" y="hd2"/>
              </a:cxn>
            </a:cxnLst>
            <a:rect l="0" t="0" r="r" b="b"/>
            <a:pathLst>
              <a:path w="21600" h="21600" extrusionOk="0">
                <a:moveTo>
                  <a:pt x="18972" y="21600"/>
                </a:moveTo>
                <a:lnTo>
                  <a:pt x="18972" y="21600"/>
                </a:lnTo>
                <a:lnTo>
                  <a:pt x="21600" y="10800"/>
                </a:lnTo>
                <a:lnTo>
                  <a:pt x="18972" y="0"/>
                </a:lnTo>
                <a:lnTo>
                  <a:pt x="18972" y="0"/>
                </a:lnTo>
                <a:lnTo>
                  <a:pt x="0" y="0"/>
                </a:lnTo>
                <a:lnTo>
                  <a:pt x="0" y="21600"/>
                </a:lnTo>
                <a:lnTo>
                  <a:pt x="18972" y="21600"/>
                </a:lnTo>
                <a:close/>
              </a:path>
            </a:pathLst>
          </a:custGeom>
          <a:solidFill>
            <a:schemeClr val="bg1">
              <a:lumMod val="65000"/>
            </a:schemeClr>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lang="zh-CN" altLang="en-US" sz="1200" kern="0" dirty="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27" name="标题文本一">
            <a:extLst>
              <a:ext uri="{FF2B5EF4-FFF2-40B4-BE49-F238E27FC236}">
                <a16:creationId xmlns="" xmlns:a16="http://schemas.microsoft.com/office/drawing/2014/main" id="{812576C3-12F6-4398-84A3-139F1B711592}"/>
              </a:ext>
            </a:extLst>
          </p:cNvPr>
          <p:cNvSpPr txBox="1"/>
          <p:nvPr/>
        </p:nvSpPr>
        <p:spPr>
          <a:xfrm>
            <a:off x="366738" y="513271"/>
            <a:ext cx="810728" cy="4231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defTabSz="457200">
              <a:lnSpc>
                <a:spcPts val="6600"/>
              </a:lnSpc>
              <a:defRPr sz="4000" b="0">
                <a:solidFill>
                  <a:srgbClr val="FEFDFF"/>
                </a:solidFill>
                <a:latin typeface="+mn-lt"/>
                <a:ea typeface="+mn-ea"/>
                <a:cs typeface="+mn-cs"/>
                <a:sym typeface="腾讯体 W7"/>
              </a:defRPr>
            </a:lvl1pPr>
          </a:lstStyle>
          <a:p>
            <a:pPr algn="ctr" defTabSz="228612">
              <a:lnSpc>
                <a:spcPts val="3301"/>
              </a:lnSpc>
              <a:defRPr/>
            </a:pPr>
            <a:endParaRPr sz="1200" dirty="0">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 xmlns:a16="http://schemas.microsoft.com/office/drawing/2014/main" id="{7B0CA4ED-C95C-4D38-B3AD-54225B7456AB}"/>
              </a:ext>
            </a:extLst>
          </p:cNvPr>
          <p:cNvSpPr/>
          <p:nvPr/>
        </p:nvSpPr>
        <p:spPr>
          <a:xfrm>
            <a:off x="252350"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数据标准</a:t>
            </a:r>
            <a:endPar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32" name="形状">
            <a:extLst>
              <a:ext uri="{FF2B5EF4-FFF2-40B4-BE49-F238E27FC236}">
                <a16:creationId xmlns="" xmlns:a16="http://schemas.microsoft.com/office/drawing/2014/main" id="{D7A4CFFC-12E4-4DAB-AA7B-0CAE9BBB202B}"/>
              </a:ext>
            </a:extLst>
          </p:cNvPr>
          <p:cNvSpPr/>
          <p:nvPr/>
        </p:nvSpPr>
        <p:spPr>
          <a:xfrm>
            <a:off x="2486105"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0070C0"/>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33" name="矩形 32">
            <a:extLst>
              <a:ext uri="{FF2B5EF4-FFF2-40B4-BE49-F238E27FC236}">
                <a16:creationId xmlns="" xmlns:a16="http://schemas.microsoft.com/office/drawing/2014/main" id="{14D25363-9C9A-4EC2-AC2F-4F4A584CA13D}"/>
              </a:ext>
            </a:extLst>
          </p:cNvPr>
          <p:cNvSpPr/>
          <p:nvPr/>
        </p:nvSpPr>
        <p:spPr>
          <a:xfrm>
            <a:off x="2491414"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数据地图</a:t>
            </a:r>
            <a:endPar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pic>
        <p:nvPicPr>
          <p:cNvPr id="4" name="图片 3"/>
          <p:cNvPicPr>
            <a:picLocks noChangeAspect="1"/>
          </p:cNvPicPr>
          <p:nvPr/>
        </p:nvPicPr>
        <p:blipFill>
          <a:blip r:embed="rId2"/>
          <a:stretch>
            <a:fillRect/>
          </a:stretch>
        </p:blipFill>
        <p:spPr>
          <a:xfrm>
            <a:off x="2126241" y="1254478"/>
            <a:ext cx="9900469" cy="5370618"/>
          </a:xfrm>
          <a:prstGeom prst="rect">
            <a:avLst/>
          </a:prstGeom>
        </p:spPr>
      </p:pic>
      <p:sp>
        <p:nvSpPr>
          <p:cNvPr id="88" name="Rectangle 3"/>
          <p:cNvSpPr txBox="1">
            <a:spLocks noChangeArrowheads="1"/>
          </p:cNvSpPr>
          <p:nvPr/>
        </p:nvSpPr>
        <p:spPr bwMode="auto">
          <a:xfrm>
            <a:off x="101105" y="1018313"/>
            <a:ext cx="2134095" cy="5701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402" tIns="43201" rIns="86402" bIns="43201" numCol="1" anchor="t" anchorCtr="0" compatLnSpc="1">
            <a:spAutoFit/>
          </a:bodyPr>
          <a:lstStyle>
            <a:lvl1pPr marL="342900" indent="-342900" algn="l" rtl="0" eaLnBrk="1" fontAlgn="base" hangingPunct="1">
              <a:spcBef>
                <a:spcPct val="20000"/>
              </a:spcBef>
              <a:spcAft>
                <a:spcPct val="0"/>
              </a:spcAft>
              <a:buClr>
                <a:schemeClr val="accent5">
                  <a:lumMod val="50000"/>
                </a:schemeClr>
              </a:buClr>
              <a:buSzPct val="80000"/>
              <a:buFont typeface="Wingdings" panose="05000000000000000000" pitchFamily="2" charset="2"/>
              <a:buChar char="n"/>
              <a:defRPr kumimoji="1" sz="1400">
                <a:solidFill>
                  <a:schemeClr val="tx1"/>
                </a:solidFill>
                <a:latin typeface="+mn-lt"/>
                <a:ea typeface="宋体" panose="02010600030101010101" pitchFamily="2" charset="-122"/>
                <a:cs typeface="宋体" charset="0"/>
              </a:defRPr>
            </a:lvl1pPr>
            <a:lvl2pPr marL="742950" indent="-285750" algn="l" rtl="0" eaLnBrk="1" fontAlgn="base" hangingPunct="1">
              <a:spcBef>
                <a:spcPct val="20000"/>
              </a:spcBef>
              <a:spcAft>
                <a:spcPct val="0"/>
              </a:spcAft>
              <a:buClr>
                <a:schemeClr val="accent1"/>
              </a:buClr>
              <a:buSzPct val="70000"/>
              <a:buFont typeface="Wingdings" panose="05000000000000000000" charset="0"/>
              <a:buChar char="p"/>
              <a:defRPr kumimoji="1" sz="1400">
                <a:solidFill>
                  <a:schemeClr val="tx1"/>
                </a:solidFill>
                <a:latin typeface="+mn-lt"/>
                <a:ea typeface="宋体" panose="02010600030101010101" pitchFamily="2" charset="-122"/>
              </a:defRPr>
            </a:lvl2pPr>
            <a:lvl3pPr marL="1143000" indent="-228600" algn="l" rtl="0" eaLnBrk="1" fontAlgn="base" hangingPunct="1">
              <a:spcBef>
                <a:spcPct val="20000"/>
              </a:spcBef>
              <a:spcAft>
                <a:spcPct val="0"/>
              </a:spcAft>
              <a:buClr>
                <a:srgbClr val="4597A0"/>
              </a:buClr>
              <a:buSzPct val="70000"/>
              <a:buFont typeface="Wingdings" panose="05000000000000000000" charset="0"/>
              <a:buChar char="l"/>
              <a:defRPr kumimoji="1" sz="1400">
                <a:solidFill>
                  <a:schemeClr val="tx1"/>
                </a:solidFill>
                <a:latin typeface="+mn-lt"/>
                <a:ea typeface="宋体" panose="02010600030101010101" pitchFamily="2" charset="-122"/>
              </a:defRPr>
            </a:lvl3pPr>
            <a:lvl4pPr marL="1600200" indent="-228600" algn="l" rtl="0" eaLnBrk="1" fontAlgn="base" hangingPunct="1">
              <a:spcBef>
                <a:spcPct val="20000"/>
              </a:spcBef>
              <a:spcAft>
                <a:spcPct val="0"/>
              </a:spcAft>
              <a:buClr>
                <a:srgbClr val="C00000"/>
              </a:buClr>
              <a:buSzPct val="50000"/>
              <a:buFont typeface="Wingdings" panose="05000000000000000000" charset="0"/>
              <a:buChar char="u"/>
              <a:defRPr kumimoji="1" sz="1400">
                <a:solidFill>
                  <a:schemeClr val="tx1"/>
                </a:solidFill>
                <a:latin typeface="+mn-lt"/>
                <a:ea typeface="宋体" panose="02010600030101010101" pitchFamily="2" charset="-122"/>
              </a:defRPr>
            </a:lvl4pPr>
            <a:lvl5pPr marL="2057400" indent="-228600" algn="l" rtl="0" eaLnBrk="1" fontAlgn="base" hangingPunct="1">
              <a:spcBef>
                <a:spcPct val="20000"/>
              </a:spcBef>
              <a:spcAft>
                <a:spcPct val="0"/>
              </a:spcAft>
              <a:buClr>
                <a:srgbClr val="008395"/>
              </a:buClr>
              <a:buSzPct val="30000"/>
              <a:buFont typeface="Wingdings" panose="05000000000000000000" charset="0"/>
              <a:buChar char="p"/>
              <a:defRPr kumimoji="1" sz="1400">
                <a:solidFill>
                  <a:schemeClr val="tx1"/>
                </a:solidFill>
                <a:latin typeface="+mn-lt"/>
                <a:ea typeface="宋体" panose="02010600030101010101" pitchFamily="2" charset="-122"/>
              </a:defRPr>
            </a:lvl5pPr>
            <a:lvl6pPr marL="2514600" indent="-228600" algn="l" rtl="0" eaLnBrk="1" fontAlgn="base" hangingPunct="1">
              <a:spcBef>
                <a:spcPct val="20000"/>
              </a:spcBef>
              <a:spcAft>
                <a:spcPct val="0"/>
              </a:spcAft>
              <a:buClr>
                <a:srgbClr val="0066FF"/>
              </a:buClr>
              <a:buChar char="•"/>
              <a:defRPr sz="1400">
                <a:solidFill>
                  <a:schemeClr val="tx1"/>
                </a:solidFill>
                <a:latin typeface="+mn-lt"/>
                <a:ea typeface="+mn-ea"/>
              </a:defRPr>
            </a:lvl6pPr>
            <a:lvl7pPr marL="2971800" indent="-228600" algn="l" rtl="0" eaLnBrk="1" fontAlgn="base" hangingPunct="1">
              <a:spcBef>
                <a:spcPct val="20000"/>
              </a:spcBef>
              <a:spcAft>
                <a:spcPct val="0"/>
              </a:spcAft>
              <a:buClr>
                <a:srgbClr val="0066FF"/>
              </a:buClr>
              <a:buChar char="•"/>
              <a:defRPr sz="1400">
                <a:solidFill>
                  <a:schemeClr val="tx1"/>
                </a:solidFill>
                <a:latin typeface="+mn-lt"/>
                <a:ea typeface="+mn-ea"/>
              </a:defRPr>
            </a:lvl7pPr>
            <a:lvl8pPr marL="3429000" indent="-228600" algn="l" rtl="0" eaLnBrk="1" fontAlgn="base" hangingPunct="1">
              <a:spcBef>
                <a:spcPct val="20000"/>
              </a:spcBef>
              <a:spcAft>
                <a:spcPct val="0"/>
              </a:spcAft>
              <a:buClr>
                <a:srgbClr val="0066FF"/>
              </a:buClr>
              <a:buChar char="•"/>
              <a:defRPr sz="1400">
                <a:solidFill>
                  <a:schemeClr val="tx1"/>
                </a:solidFill>
                <a:latin typeface="+mn-lt"/>
                <a:ea typeface="+mn-ea"/>
              </a:defRPr>
            </a:lvl8pPr>
            <a:lvl9pPr marL="3886200" indent="-228600" algn="l" rtl="0" eaLnBrk="1" fontAlgn="base" hangingPunct="1">
              <a:spcBef>
                <a:spcPct val="20000"/>
              </a:spcBef>
              <a:spcAft>
                <a:spcPct val="0"/>
              </a:spcAft>
              <a:buClr>
                <a:srgbClr val="0066FF"/>
              </a:buClr>
              <a:buChar char="•"/>
              <a:defRPr sz="1400">
                <a:solidFill>
                  <a:schemeClr val="tx1"/>
                </a:solidFill>
                <a:latin typeface="+mn-lt"/>
                <a:ea typeface="+mn-ea"/>
              </a:defRPr>
            </a:lvl9pPr>
          </a:lstStyle>
          <a:p>
            <a:pPr>
              <a:lnSpc>
                <a:spcPct val="150000"/>
              </a:lnSpc>
              <a:buClr>
                <a:srgbClr val="4472C4">
                  <a:lumMod val="50000"/>
                </a:srgbClr>
              </a:buClr>
            </a:pP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路径：数据资产管理平台</a:t>
            </a:r>
            <a:r>
              <a:rPr lang="en-US" altLang="zh-CN"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-&gt;</a:t>
            </a: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元数据管理平台</a:t>
            </a:r>
            <a:r>
              <a:rPr lang="en-US" altLang="zh-CN"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-&gt;</a:t>
            </a: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数据地图</a:t>
            </a:r>
            <a:endParaRPr lang="zh-CN" altLang="en-US" sz="12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Clr>
                <a:srgbClr val="4472C4">
                  <a:lumMod val="50000"/>
                </a:srgbClr>
              </a:buClr>
            </a:pP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配置：</a:t>
            </a:r>
            <a:endParaRPr lang="en-US" altLang="zh-CN"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414000">
              <a:lnSpc>
                <a:spcPct val="150000"/>
              </a:lnSpc>
              <a:spcBef>
                <a:spcPts val="0"/>
              </a:spcBef>
              <a:buClr>
                <a:srgbClr val="4472C4">
                  <a:lumMod val="50000"/>
                </a:srgbClr>
              </a:buClr>
              <a:buFont typeface="Wingdings" panose="05000000000000000000" pitchFamily="2" charset="2"/>
              <a:buChar char="Ø"/>
            </a:pPr>
            <a:r>
              <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通过元数据采集功能自动采集元数据或者</a:t>
            </a:r>
            <a:r>
              <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ETL</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任务、表设计自动生成元数据信息。</a:t>
            </a:r>
            <a:endPar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414000">
              <a:lnSpc>
                <a:spcPct val="150000"/>
              </a:lnSpc>
              <a:spcBef>
                <a:spcPts val="0"/>
              </a:spcBef>
              <a:buClr>
                <a:srgbClr val="4472C4">
                  <a:lumMod val="50000"/>
                </a:srgbClr>
              </a:buClr>
              <a:buFont typeface="Wingdings" panose="05000000000000000000" pitchFamily="2" charset="2"/>
              <a:buChar char="Ø"/>
            </a:pPr>
            <a:r>
              <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通过元数据管理功能，补充完善技术元数据信息、业务元数据和管理元数据，同时可以维护业务标签。</a:t>
            </a:r>
            <a:endPar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414000">
              <a:lnSpc>
                <a:spcPct val="150000"/>
              </a:lnSpc>
              <a:spcBef>
                <a:spcPts val="0"/>
              </a:spcBef>
              <a:buClr>
                <a:srgbClr val="4472C4">
                  <a:lumMod val="50000"/>
                </a:srgbClr>
              </a:buClr>
              <a:buFont typeface="Wingdings" panose="05000000000000000000" pitchFamily="2" charset="2"/>
              <a:buChar char="Ø"/>
            </a:pPr>
            <a:r>
              <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0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构建</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数据资源目录和挂载，对数据进行分级分类。</a:t>
            </a:r>
            <a:endPar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Clr>
                <a:srgbClr val="4472C4">
                  <a:lumMod val="50000"/>
                </a:srgbClr>
              </a:buClr>
            </a:pP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用途：</a:t>
            </a:r>
            <a:endParaRPr lang="en-US" altLang="zh-CN"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414000">
              <a:lnSpc>
                <a:spcPct val="150000"/>
              </a:lnSpc>
              <a:spcBef>
                <a:spcPts val="0"/>
              </a:spcBef>
              <a:buClr>
                <a:srgbClr val="4472C4">
                  <a:lumMod val="50000"/>
                </a:srgbClr>
              </a:buClr>
              <a:buFont typeface="Wingdings" panose="05000000000000000000" pitchFamily="2" charset="2"/>
              <a:buChar char="Ø"/>
            </a:pPr>
            <a:r>
              <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完成对元数据的管理</a:t>
            </a:r>
            <a:endPar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414000">
              <a:lnSpc>
                <a:spcPct val="150000"/>
              </a:lnSpc>
              <a:spcBef>
                <a:spcPts val="0"/>
              </a:spcBef>
              <a:buClr>
                <a:srgbClr val="4472C4">
                  <a:lumMod val="50000"/>
                </a:srgbClr>
              </a:buClr>
              <a:buFont typeface="Wingdings" panose="05000000000000000000" pitchFamily="2" charset="2"/>
              <a:buChar char="Ø"/>
            </a:pPr>
            <a:r>
              <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提供各类元数据的检索，查看数据的质量、数据安全、数据的血缘、影响等；</a:t>
            </a:r>
            <a:endParaRPr lang="en-US" altLang="zh-CN" sz="10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414000">
              <a:lnSpc>
                <a:spcPct val="150000"/>
              </a:lnSpc>
              <a:spcBef>
                <a:spcPts val="0"/>
              </a:spcBef>
              <a:buClr>
                <a:srgbClr val="4472C4">
                  <a:lumMod val="50000"/>
                </a:srgbClr>
              </a:buClr>
              <a:buFont typeface="Wingdings" panose="05000000000000000000" pitchFamily="2" charset="2"/>
              <a:buChar char="Ø"/>
            </a:pPr>
            <a:r>
              <a:rPr lang="en-US" altLang="zh-CN" sz="10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3</a:t>
            </a:r>
            <a:r>
              <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可以完成业务系统的数据注册，清楚业务系统的数据情况 ；</a:t>
            </a:r>
            <a:endParaRPr lang="en-US" altLang="zh-CN" sz="10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414000">
              <a:lnSpc>
                <a:spcPct val="150000"/>
              </a:lnSpc>
              <a:spcBef>
                <a:spcPts val="0"/>
              </a:spcBef>
              <a:buClr>
                <a:srgbClr val="4472C4">
                  <a:lumMod val="50000"/>
                </a:srgbClr>
              </a:buClr>
              <a:buFont typeface="Wingdings" panose="05000000000000000000" pitchFamily="2" charset="2"/>
              <a:buChar char="Ø"/>
            </a:pPr>
            <a:r>
              <a:rPr lang="en-US" altLang="zh-CN" sz="10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4</a:t>
            </a:r>
            <a:r>
              <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0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实现数据“看得见，管得了，找得到</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0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817189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数据治理实施</a:t>
            </a:r>
            <a:r>
              <a:rPr lang="en-US" altLang="zh-CN" dirty="0" smtClean="0"/>
              <a:t>-</a:t>
            </a:r>
            <a:r>
              <a:rPr lang="zh-CN" altLang="en-US" dirty="0" smtClean="0"/>
              <a:t>数据资产</a:t>
            </a:r>
            <a:r>
              <a:rPr lang="en-US" altLang="zh-CN" dirty="0" smtClean="0"/>
              <a:t>-</a:t>
            </a:r>
            <a:r>
              <a:rPr lang="zh-CN" altLang="en-US" b="1" dirty="0" smtClean="0">
                <a:solidFill>
                  <a:srgbClr val="FF0000"/>
                </a:solidFill>
              </a:rPr>
              <a:t>实现</a:t>
            </a:r>
            <a:r>
              <a:rPr lang="zh-CN" altLang="en-US" b="1" dirty="0">
                <a:solidFill>
                  <a:srgbClr val="FF0000"/>
                </a:solidFill>
              </a:rPr>
              <a:t>数据</a:t>
            </a:r>
            <a:r>
              <a:rPr lang="zh-CN" altLang="en-US" b="1" dirty="0" smtClean="0">
                <a:solidFill>
                  <a:srgbClr val="FF0000"/>
                </a:solidFill>
              </a:rPr>
              <a:t>“可共享”</a:t>
            </a:r>
            <a:endParaRPr lang="zh-CN" altLang="en-US" b="1" dirty="0">
              <a:solidFill>
                <a:srgbClr val="FF0000"/>
              </a:solidFill>
            </a:endParaRPr>
          </a:p>
        </p:txBody>
      </p:sp>
      <p:sp>
        <p:nvSpPr>
          <p:cNvPr id="16" name="形状">
            <a:extLst>
              <a:ext uri="{FF2B5EF4-FFF2-40B4-BE49-F238E27FC236}">
                <a16:creationId xmlns="" xmlns:a16="http://schemas.microsoft.com/office/drawing/2014/main" id="{9063264D-21B4-4C4A-86EC-5DB2578D1B60}"/>
              </a:ext>
            </a:extLst>
          </p:cNvPr>
          <p:cNvSpPr/>
          <p:nvPr/>
        </p:nvSpPr>
        <p:spPr>
          <a:xfrm>
            <a:off x="985279"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chemeClr val="bg1">
              <a:lumMod val="65000"/>
            </a:schemeClr>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17" name="矩形 16">
            <a:extLst>
              <a:ext uri="{FF2B5EF4-FFF2-40B4-BE49-F238E27FC236}">
                <a16:creationId xmlns="" xmlns:a16="http://schemas.microsoft.com/office/drawing/2014/main" id="{2BB00073-7FAB-4513-9A69-C399EAA3BD84}"/>
              </a:ext>
            </a:extLst>
          </p:cNvPr>
          <p:cNvSpPr/>
          <p:nvPr/>
        </p:nvSpPr>
        <p:spPr>
          <a:xfrm>
            <a:off x="987934"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a:t>
            </a:r>
            <a:r>
              <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rPr>
              <a:t>质量</a:t>
            </a:r>
          </a:p>
        </p:txBody>
      </p:sp>
      <p:sp>
        <p:nvSpPr>
          <p:cNvPr id="18" name="形状">
            <a:extLst>
              <a:ext uri="{FF2B5EF4-FFF2-40B4-BE49-F238E27FC236}">
                <a16:creationId xmlns="" xmlns:a16="http://schemas.microsoft.com/office/drawing/2014/main" id="{DB559BD3-927A-4532-B577-7E4F23F25793}"/>
              </a:ext>
            </a:extLst>
          </p:cNvPr>
          <p:cNvSpPr/>
          <p:nvPr/>
        </p:nvSpPr>
        <p:spPr>
          <a:xfrm>
            <a:off x="1723477"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chemeClr val="bg1">
              <a:lumMod val="65000"/>
            </a:schemeClr>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19" name="矩形 18">
            <a:extLst>
              <a:ext uri="{FF2B5EF4-FFF2-40B4-BE49-F238E27FC236}">
                <a16:creationId xmlns="" xmlns:a16="http://schemas.microsoft.com/office/drawing/2014/main" id="{C58AD7B2-324A-412A-8248-7EA5F47957B3}"/>
              </a:ext>
            </a:extLst>
          </p:cNvPr>
          <p:cNvSpPr/>
          <p:nvPr/>
        </p:nvSpPr>
        <p:spPr>
          <a:xfrm>
            <a:off x="1729798"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a:t>
            </a:r>
            <a:r>
              <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rPr>
              <a:t>安全</a:t>
            </a:r>
          </a:p>
        </p:txBody>
      </p:sp>
      <p:sp>
        <p:nvSpPr>
          <p:cNvPr id="22" name="形状">
            <a:extLst>
              <a:ext uri="{FF2B5EF4-FFF2-40B4-BE49-F238E27FC236}">
                <a16:creationId xmlns="" xmlns:a16="http://schemas.microsoft.com/office/drawing/2014/main" id="{D7A4CFFC-12E4-4DAB-AA7B-0CAE9BBB202B}"/>
              </a:ext>
            </a:extLst>
          </p:cNvPr>
          <p:cNvSpPr/>
          <p:nvPr/>
        </p:nvSpPr>
        <p:spPr>
          <a:xfrm>
            <a:off x="3232552"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0070C0"/>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23" name="矩形 22">
            <a:extLst>
              <a:ext uri="{FF2B5EF4-FFF2-40B4-BE49-F238E27FC236}">
                <a16:creationId xmlns="" xmlns:a16="http://schemas.microsoft.com/office/drawing/2014/main" id="{14D25363-9C9A-4EC2-AC2F-4F4A584CA13D}"/>
              </a:ext>
            </a:extLst>
          </p:cNvPr>
          <p:cNvSpPr/>
          <p:nvPr/>
        </p:nvSpPr>
        <p:spPr>
          <a:xfrm>
            <a:off x="3237861"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数据资产</a:t>
            </a:r>
            <a:endPar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26" name="形状">
            <a:extLst>
              <a:ext uri="{FF2B5EF4-FFF2-40B4-BE49-F238E27FC236}">
                <a16:creationId xmlns="" xmlns:a16="http://schemas.microsoft.com/office/drawing/2014/main" id="{42481AE8-1F2A-4105-9085-5BF9CE70179D}"/>
              </a:ext>
            </a:extLst>
          </p:cNvPr>
          <p:cNvSpPr/>
          <p:nvPr/>
        </p:nvSpPr>
        <p:spPr>
          <a:xfrm>
            <a:off x="247650" y="640882"/>
            <a:ext cx="809621" cy="265280"/>
          </a:xfrm>
          <a:custGeom>
            <a:avLst/>
            <a:gdLst/>
            <a:ahLst/>
            <a:cxnLst>
              <a:cxn ang="0">
                <a:pos x="wd2" y="hd2"/>
              </a:cxn>
              <a:cxn ang="5400000">
                <a:pos x="wd2" y="hd2"/>
              </a:cxn>
              <a:cxn ang="10800000">
                <a:pos x="wd2" y="hd2"/>
              </a:cxn>
              <a:cxn ang="16200000">
                <a:pos x="wd2" y="hd2"/>
              </a:cxn>
            </a:cxnLst>
            <a:rect l="0" t="0" r="r" b="b"/>
            <a:pathLst>
              <a:path w="21600" h="21600" extrusionOk="0">
                <a:moveTo>
                  <a:pt x="18972" y="21600"/>
                </a:moveTo>
                <a:lnTo>
                  <a:pt x="18972" y="21600"/>
                </a:lnTo>
                <a:lnTo>
                  <a:pt x="21600" y="10800"/>
                </a:lnTo>
                <a:lnTo>
                  <a:pt x="18972" y="0"/>
                </a:lnTo>
                <a:lnTo>
                  <a:pt x="18972" y="0"/>
                </a:lnTo>
                <a:lnTo>
                  <a:pt x="0" y="0"/>
                </a:lnTo>
                <a:lnTo>
                  <a:pt x="0" y="21600"/>
                </a:lnTo>
                <a:lnTo>
                  <a:pt x="18972" y="21600"/>
                </a:lnTo>
                <a:close/>
              </a:path>
            </a:pathLst>
          </a:custGeom>
          <a:solidFill>
            <a:schemeClr val="bg1">
              <a:lumMod val="65000"/>
            </a:schemeClr>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lang="zh-CN" altLang="en-US" sz="1200" kern="0" dirty="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27" name="标题文本一">
            <a:extLst>
              <a:ext uri="{FF2B5EF4-FFF2-40B4-BE49-F238E27FC236}">
                <a16:creationId xmlns="" xmlns:a16="http://schemas.microsoft.com/office/drawing/2014/main" id="{812576C3-12F6-4398-84A3-139F1B711592}"/>
              </a:ext>
            </a:extLst>
          </p:cNvPr>
          <p:cNvSpPr txBox="1"/>
          <p:nvPr/>
        </p:nvSpPr>
        <p:spPr>
          <a:xfrm>
            <a:off x="366738" y="513271"/>
            <a:ext cx="810728" cy="4231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defTabSz="457200">
              <a:lnSpc>
                <a:spcPts val="6600"/>
              </a:lnSpc>
              <a:defRPr sz="4000" b="0">
                <a:solidFill>
                  <a:srgbClr val="FEFDFF"/>
                </a:solidFill>
                <a:latin typeface="+mn-lt"/>
                <a:ea typeface="+mn-ea"/>
                <a:cs typeface="+mn-cs"/>
                <a:sym typeface="腾讯体 W7"/>
              </a:defRPr>
            </a:lvl1pPr>
          </a:lstStyle>
          <a:p>
            <a:pPr algn="ctr" defTabSz="228612">
              <a:lnSpc>
                <a:spcPts val="3301"/>
              </a:lnSpc>
              <a:defRPr/>
            </a:pPr>
            <a:endParaRPr sz="1200" dirty="0">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 xmlns:a16="http://schemas.microsoft.com/office/drawing/2014/main" id="{7B0CA4ED-C95C-4D38-B3AD-54225B7456AB}"/>
              </a:ext>
            </a:extLst>
          </p:cNvPr>
          <p:cNvSpPr/>
          <p:nvPr/>
        </p:nvSpPr>
        <p:spPr>
          <a:xfrm>
            <a:off x="252350"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数据标准</a:t>
            </a:r>
            <a:endPar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32" name="形状">
            <a:extLst>
              <a:ext uri="{FF2B5EF4-FFF2-40B4-BE49-F238E27FC236}">
                <a16:creationId xmlns="" xmlns:a16="http://schemas.microsoft.com/office/drawing/2014/main" id="{D7A4CFFC-12E4-4DAB-AA7B-0CAE9BBB202B}"/>
              </a:ext>
            </a:extLst>
          </p:cNvPr>
          <p:cNvSpPr/>
          <p:nvPr/>
        </p:nvSpPr>
        <p:spPr>
          <a:xfrm>
            <a:off x="2486105"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chemeClr val="bg1">
              <a:lumMod val="65000"/>
            </a:schemeClr>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33" name="矩形 32">
            <a:extLst>
              <a:ext uri="{FF2B5EF4-FFF2-40B4-BE49-F238E27FC236}">
                <a16:creationId xmlns="" xmlns:a16="http://schemas.microsoft.com/office/drawing/2014/main" id="{14D25363-9C9A-4EC2-AC2F-4F4A584CA13D}"/>
              </a:ext>
            </a:extLst>
          </p:cNvPr>
          <p:cNvSpPr/>
          <p:nvPr/>
        </p:nvSpPr>
        <p:spPr>
          <a:xfrm>
            <a:off x="2491414"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数据地图</a:t>
            </a:r>
            <a:endPar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grpSp>
        <p:nvGrpSpPr>
          <p:cNvPr id="14" name="组合 13">
            <a:extLst>
              <a:ext uri="{FF2B5EF4-FFF2-40B4-BE49-F238E27FC236}">
                <a16:creationId xmlns="" xmlns:a16="http://schemas.microsoft.com/office/drawing/2014/main" id="{B0727B32-3F94-0A43-9523-C2E887723E31}"/>
              </a:ext>
            </a:extLst>
          </p:cNvPr>
          <p:cNvGrpSpPr/>
          <p:nvPr/>
        </p:nvGrpSpPr>
        <p:grpSpPr>
          <a:xfrm>
            <a:off x="2662518" y="1038583"/>
            <a:ext cx="9376088" cy="5096668"/>
            <a:chOff x="1199537" y="862059"/>
            <a:chExt cx="10315129" cy="5096668"/>
          </a:xfrm>
        </p:grpSpPr>
        <p:sp>
          <p:nvSpPr>
            <p:cNvPr id="15" name="矩形 14">
              <a:extLst>
                <a:ext uri="{FF2B5EF4-FFF2-40B4-BE49-F238E27FC236}">
                  <a16:creationId xmlns="" xmlns:a16="http://schemas.microsoft.com/office/drawing/2014/main" id="{2E89A66B-40DC-1047-BA0D-927763DE75EE}"/>
                </a:ext>
              </a:extLst>
            </p:cNvPr>
            <p:cNvSpPr/>
            <p:nvPr/>
          </p:nvSpPr>
          <p:spPr>
            <a:xfrm>
              <a:off x="1199537" y="1593315"/>
              <a:ext cx="2564773" cy="1181319"/>
            </a:xfrm>
            <a:prstGeom prst="rect">
              <a:avLst/>
            </a:prstGeom>
            <a:solidFill>
              <a:schemeClr val="bg1"/>
            </a:solidFill>
            <a:ln w="12700">
              <a:solidFill>
                <a:srgbClr val="7F95C4"/>
              </a:solidFill>
              <a:prstDash val="dash"/>
            </a:ln>
            <a:effectLst>
              <a:outerShdw blurRad="50800" dist="38100" dir="5400000" algn="t" rotWithShape="0">
                <a:prstClr val="black">
                  <a:alpha val="25000"/>
                </a:prstClr>
              </a:outerShdw>
            </a:effectLst>
          </p:spPr>
          <p:style>
            <a:lnRef idx="2">
              <a:schemeClr val="accent1"/>
            </a:lnRef>
            <a:fillRef idx="1">
              <a:schemeClr val="lt1"/>
            </a:fillRef>
            <a:effectRef idx="0">
              <a:schemeClr val="accent1"/>
            </a:effectRef>
            <a:fontRef idx="minor">
              <a:schemeClr val="dk1"/>
            </a:fontRef>
          </p:style>
          <p:txBody>
            <a:bodyPr rot="0" vertOverflow="overflow" horzOverflow="overflow" vert="horz" wrap="square" lIns="91440" tIns="45720" rIns="91440" bIns="45720" numCol="1" spcCol="0" rtlCol="0" fromWordArt="0" anchor="ctr" anchorCtr="0" forceAA="0" compatLnSpc="1">
              <a:noAutofit/>
            </a:bodyPr>
            <a:lstStyle/>
            <a:p>
              <a:pPr algn="ctr">
                <a:lnSpc>
                  <a:spcPct val="130000"/>
                </a:lnSpc>
                <a:defRPr/>
              </a:pP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 xmlns:a16="http://schemas.microsoft.com/office/drawing/2014/main" id="{0FED2BA3-48CC-3B46-B1D5-1A138B4D42D3}"/>
                </a:ext>
              </a:extLst>
            </p:cNvPr>
            <p:cNvSpPr txBox="1"/>
            <p:nvPr/>
          </p:nvSpPr>
          <p:spPr>
            <a:xfrm>
              <a:off x="1597690" y="1619560"/>
              <a:ext cx="875750" cy="276999"/>
            </a:xfrm>
            <a:prstGeom prst="rect">
              <a:avLst/>
            </a:prstGeom>
            <a:noFill/>
          </p:spPr>
          <p:txBody>
            <a:bodyPr wrap="square" rtlCol="0">
              <a:spAutoFit/>
            </a:bodyPr>
            <a:lstStyle/>
            <a:p>
              <a:pPr algn="ctr"/>
              <a:r>
                <a:rPr lang="zh-CN" altLang="en-US" sz="1200" b="1" kern="0" dirty="0">
                  <a:solidFill>
                    <a:prstClr val="black"/>
                  </a:solidFill>
                  <a:latin typeface="微软雅黑" panose="020B0503020204020204" pitchFamily="34" charset="-122"/>
                  <a:ea typeface="微软雅黑" panose="020B0503020204020204" pitchFamily="34" charset="-122"/>
                </a:rPr>
                <a:t>资产目录</a:t>
              </a:r>
            </a:p>
          </p:txBody>
        </p:sp>
        <p:sp>
          <p:nvSpPr>
            <p:cNvPr id="21" name="圆角矩形 20">
              <a:extLst>
                <a:ext uri="{FF2B5EF4-FFF2-40B4-BE49-F238E27FC236}">
                  <a16:creationId xmlns="" xmlns:a16="http://schemas.microsoft.com/office/drawing/2014/main" id="{A89515D8-44FE-0248-BD38-EC9192199B0E}"/>
                </a:ext>
              </a:extLst>
            </p:cNvPr>
            <p:cNvSpPr/>
            <p:nvPr/>
          </p:nvSpPr>
          <p:spPr>
            <a:xfrm>
              <a:off x="1250311" y="1937692"/>
              <a:ext cx="1126359" cy="718621"/>
            </a:xfrm>
            <a:prstGeom prst="roundRect">
              <a:avLst/>
            </a:prstGeom>
            <a:solidFill>
              <a:schemeClr val="accent1">
                <a:lumMod val="60000"/>
                <a:lumOff val="40000"/>
              </a:schemeClr>
            </a:solidFill>
            <a:ln w="9525" cap="flat" cmpd="sng" algn="ctr">
              <a:solidFill>
                <a:srgbClr val="7F95C4"/>
              </a:solidFill>
              <a:prstDash val="solid"/>
              <a:round/>
              <a:headEnd type="none" w="med" len="med"/>
              <a:tailEnd type="none" w="med" len="med"/>
            </a:ln>
          </p:spPr>
          <p:txBody>
            <a:bodyPr vert="horz" wrap="square" lIns="91440" tIns="45720" rIns="91440" bIns="45720" numCol="1" anchor="t" anchorCtr="0" compatLnSpc="1"/>
            <a:lstStyle/>
            <a:p>
              <a:pPr algn="ctr" eaLnBrk="0" fontAlgn="base" hangingPunct="0">
                <a:spcBef>
                  <a:spcPct val="0"/>
                </a:spcBef>
                <a:spcAft>
                  <a:spcPct val="0"/>
                </a:spcAft>
                <a:buFont typeface="Arial" panose="020B0604020202090204" pitchFamily="34" charset="0"/>
                <a:buNone/>
              </a:pPr>
              <a:r>
                <a:rPr lang="zh-CN" altLang="en-US" sz="1400" kern="0" dirty="0">
                  <a:solidFill>
                    <a:prstClr val="black"/>
                  </a:solidFill>
                  <a:latin typeface="微软雅黑" panose="020B0503020204020204" pitchFamily="34" charset="-122"/>
                  <a:ea typeface="微软雅黑" panose="020B0503020204020204" pitchFamily="34" charset="-122"/>
                </a:rPr>
                <a:t>数据资产目录</a:t>
              </a:r>
            </a:p>
          </p:txBody>
        </p:sp>
        <p:sp>
          <p:nvSpPr>
            <p:cNvPr id="24" name="圆角矩形 23">
              <a:extLst>
                <a:ext uri="{FF2B5EF4-FFF2-40B4-BE49-F238E27FC236}">
                  <a16:creationId xmlns="" xmlns:a16="http://schemas.microsoft.com/office/drawing/2014/main" id="{01B6311A-E88A-DE4E-8D5E-7427A2DD7553}"/>
                </a:ext>
              </a:extLst>
            </p:cNvPr>
            <p:cNvSpPr/>
            <p:nvPr/>
          </p:nvSpPr>
          <p:spPr>
            <a:xfrm>
              <a:off x="2473441" y="1937692"/>
              <a:ext cx="1062560" cy="718621"/>
            </a:xfrm>
            <a:prstGeom prst="roundRect">
              <a:avLst/>
            </a:prstGeom>
            <a:solidFill>
              <a:schemeClr val="accent1">
                <a:lumMod val="60000"/>
                <a:lumOff val="40000"/>
              </a:schemeClr>
            </a:solidFill>
            <a:ln w="9525" cap="flat" cmpd="sng" algn="ctr">
              <a:solidFill>
                <a:srgbClr val="7F95C4"/>
              </a:solidFill>
              <a:prstDash val="solid"/>
              <a:round/>
              <a:headEnd type="none" w="med" len="med"/>
              <a:tailEnd type="none" w="med" len="med"/>
            </a:ln>
          </p:spPr>
          <p:txBody>
            <a:bodyPr vert="horz" wrap="square" lIns="91440" tIns="45720" rIns="91440" bIns="45720" numCol="1" anchor="t" anchorCtr="0" compatLnSpc="1"/>
            <a:lstStyle/>
            <a:p>
              <a:pPr algn="ctr" eaLnBrk="0" fontAlgn="base" hangingPunct="0">
                <a:spcBef>
                  <a:spcPct val="0"/>
                </a:spcBef>
                <a:spcAft>
                  <a:spcPct val="0"/>
                </a:spcAft>
                <a:buFont typeface="Arial" panose="020B0604020202090204" pitchFamily="34" charset="0"/>
                <a:buNone/>
              </a:pPr>
              <a:r>
                <a:rPr lang="zh-CN" altLang="en-US" sz="1400" kern="0" dirty="0">
                  <a:solidFill>
                    <a:prstClr val="black"/>
                  </a:solidFill>
                  <a:latin typeface="微软雅黑" panose="020B0503020204020204" pitchFamily="34" charset="-122"/>
                  <a:ea typeface="微软雅黑" panose="020B0503020204020204" pitchFamily="34" charset="-122"/>
                </a:rPr>
                <a:t>服务资产目录</a:t>
              </a:r>
            </a:p>
          </p:txBody>
        </p:sp>
        <p:sp>
          <p:nvSpPr>
            <p:cNvPr id="25" name="矩形 24">
              <a:extLst>
                <a:ext uri="{FF2B5EF4-FFF2-40B4-BE49-F238E27FC236}">
                  <a16:creationId xmlns="" xmlns:a16="http://schemas.microsoft.com/office/drawing/2014/main" id="{C95DC91B-8A31-E24A-9228-FC6D198B0060}"/>
                </a:ext>
              </a:extLst>
            </p:cNvPr>
            <p:cNvSpPr/>
            <p:nvPr/>
          </p:nvSpPr>
          <p:spPr>
            <a:xfrm>
              <a:off x="3902968" y="1584857"/>
              <a:ext cx="3485406" cy="1181319"/>
            </a:xfrm>
            <a:prstGeom prst="rect">
              <a:avLst/>
            </a:prstGeom>
            <a:solidFill>
              <a:schemeClr val="bg1"/>
            </a:solidFill>
            <a:ln w="12700">
              <a:solidFill>
                <a:srgbClr val="7F95C4"/>
              </a:solidFill>
              <a:prstDash val="dash"/>
            </a:ln>
            <a:effectLst>
              <a:outerShdw blurRad="50800" dist="38100" dir="5400000" algn="t" rotWithShape="0">
                <a:prstClr val="black">
                  <a:alpha val="25000"/>
                </a:prstClr>
              </a:outerShdw>
            </a:effectLst>
          </p:spPr>
          <p:style>
            <a:lnRef idx="1">
              <a:schemeClr val="accent5"/>
            </a:lnRef>
            <a:fillRef idx="2">
              <a:schemeClr val="accent5"/>
            </a:fillRef>
            <a:effectRef idx="1">
              <a:schemeClr val="accent5"/>
            </a:effectRef>
            <a:fontRef idx="minor">
              <a:schemeClr val="dk1"/>
            </a:fontRef>
          </p:style>
          <p:txBody>
            <a:bodyPr rot="0" vertOverflow="overflow" horzOverflow="overflow" vert="horz" wrap="square" lIns="91440" tIns="45720" rIns="91440" bIns="45720" numCol="1" spcCol="0" rtlCol="0" fromWordArt="0" anchor="ctr" anchorCtr="0" forceAA="0" compatLnSpc="1">
              <a:noAutofit/>
            </a:bodyPr>
            <a:lstStyle/>
            <a:p>
              <a:pPr algn="ctr">
                <a:lnSpc>
                  <a:spcPct val="130000"/>
                </a:lnSpc>
                <a:defRPr/>
              </a:pP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 xmlns:a16="http://schemas.microsoft.com/office/drawing/2014/main" id="{255F8A23-7081-AF4B-B5D5-D352788695D8}"/>
                </a:ext>
              </a:extLst>
            </p:cNvPr>
            <p:cNvSpPr txBox="1"/>
            <p:nvPr/>
          </p:nvSpPr>
          <p:spPr>
            <a:xfrm>
              <a:off x="3962612" y="1619560"/>
              <a:ext cx="875750" cy="276999"/>
            </a:xfrm>
            <a:prstGeom prst="rect">
              <a:avLst/>
            </a:prstGeom>
            <a:noFill/>
          </p:spPr>
          <p:txBody>
            <a:bodyPr wrap="square" rtlCol="0">
              <a:spAutoFit/>
            </a:bodyPr>
            <a:lstStyle/>
            <a:p>
              <a:pPr algn="ctr"/>
              <a:r>
                <a:rPr lang="zh-CN" altLang="en-US" sz="1200" b="1" kern="0" dirty="0">
                  <a:solidFill>
                    <a:prstClr val="black"/>
                  </a:solidFill>
                  <a:latin typeface="微软雅黑" panose="020B0503020204020204" pitchFamily="34" charset="-122"/>
                  <a:ea typeface="微软雅黑" panose="020B0503020204020204" pitchFamily="34" charset="-122"/>
                </a:rPr>
                <a:t>资源检索</a:t>
              </a:r>
            </a:p>
          </p:txBody>
        </p:sp>
        <p:sp>
          <p:nvSpPr>
            <p:cNvPr id="30" name="圆角矩形 29">
              <a:extLst>
                <a:ext uri="{FF2B5EF4-FFF2-40B4-BE49-F238E27FC236}">
                  <a16:creationId xmlns="" xmlns:a16="http://schemas.microsoft.com/office/drawing/2014/main" id="{B4FA8BF6-0FB9-A84D-801D-3DBC1A244747}"/>
                </a:ext>
              </a:extLst>
            </p:cNvPr>
            <p:cNvSpPr/>
            <p:nvPr/>
          </p:nvSpPr>
          <p:spPr>
            <a:xfrm>
              <a:off x="4027222" y="1904687"/>
              <a:ext cx="694757" cy="718621"/>
            </a:xfrm>
            <a:prstGeom prst="roundRect">
              <a:avLst/>
            </a:prstGeom>
            <a:solidFill>
              <a:schemeClr val="accent5">
                <a:lumMod val="60000"/>
                <a:lumOff val="40000"/>
              </a:schemeClr>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algn="ctr" eaLnBrk="0" fontAlgn="base" hangingPunct="0">
                <a:spcBef>
                  <a:spcPct val="0"/>
                </a:spcBef>
                <a:spcAft>
                  <a:spcPct val="0"/>
                </a:spcAft>
                <a:buFont typeface="Arial" panose="020B0604020202090204" pitchFamily="34" charset="0"/>
                <a:buNone/>
              </a:pPr>
              <a:r>
                <a:rPr lang="zh-CN" altLang="en-US" sz="1400" kern="0" dirty="0">
                  <a:solidFill>
                    <a:prstClr val="black"/>
                  </a:solidFill>
                  <a:latin typeface="微软雅黑" panose="020B0503020204020204" pitchFamily="34" charset="-122"/>
                  <a:ea typeface="微软雅黑" panose="020B0503020204020204" pitchFamily="34" charset="-122"/>
                </a:rPr>
                <a:t>数据库表</a:t>
              </a:r>
            </a:p>
          </p:txBody>
        </p:sp>
        <p:sp>
          <p:nvSpPr>
            <p:cNvPr id="31" name="圆角矩形 30">
              <a:extLst>
                <a:ext uri="{FF2B5EF4-FFF2-40B4-BE49-F238E27FC236}">
                  <a16:creationId xmlns="" xmlns:a16="http://schemas.microsoft.com/office/drawing/2014/main" id="{59D065BE-D37B-C949-8B87-A1024EAD35D9}"/>
                </a:ext>
              </a:extLst>
            </p:cNvPr>
            <p:cNvSpPr/>
            <p:nvPr/>
          </p:nvSpPr>
          <p:spPr>
            <a:xfrm>
              <a:off x="4852633" y="1904991"/>
              <a:ext cx="694757" cy="718621"/>
            </a:xfrm>
            <a:prstGeom prst="roundRect">
              <a:avLst/>
            </a:prstGeom>
            <a:solidFill>
              <a:schemeClr val="accent5">
                <a:lumMod val="60000"/>
                <a:lumOff val="40000"/>
              </a:schemeClr>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algn="ctr" eaLnBrk="0" fontAlgn="base" hangingPunct="0">
                <a:spcBef>
                  <a:spcPct val="0"/>
                </a:spcBef>
                <a:spcAft>
                  <a:spcPct val="0"/>
                </a:spcAft>
                <a:buFont typeface="Arial" panose="020B0604020202090204" pitchFamily="34" charset="0"/>
                <a:buNone/>
              </a:pPr>
              <a:r>
                <a:rPr lang="zh-CN" altLang="en-US" sz="1400" kern="0" dirty="0">
                  <a:solidFill>
                    <a:prstClr val="black"/>
                  </a:solidFill>
                  <a:latin typeface="微软雅黑" panose="020B0503020204020204" pitchFamily="34" charset="-122"/>
                  <a:ea typeface="微软雅黑" panose="020B0503020204020204" pitchFamily="34" charset="-122"/>
                </a:rPr>
                <a:t>资源名称</a:t>
              </a:r>
            </a:p>
          </p:txBody>
        </p:sp>
        <p:sp>
          <p:nvSpPr>
            <p:cNvPr id="34" name="圆角矩形 33">
              <a:extLst>
                <a:ext uri="{FF2B5EF4-FFF2-40B4-BE49-F238E27FC236}">
                  <a16:creationId xmlns="" xmlns:a16="http://schemas.microsoft.com/office/drawing/2014/main" id="{8058C72D-48BE-FC49-AF79-549293751EBA}"/>
                </a:ext>
              </a:extLst>
            </p:cNvPr>
            <p:cNvSpPr/>
            <p:nvPr/>
          </p:nvSpPr>
          <p:spPr>
            <a:xfrm>
              <a:off x="5665082" y="1904991"/>
              <a:ext cx="694757" cy="718621"/>
            </a:xfrm>
            <a:prstGeom prst="roundRect">
              <a:avLst/>
            </a:prstGeom>
            <a:solidFill>
              <a:schemeClr val="accent5">
                <a:lumMod val="60000"/>
                <a:lumOff val="40000"/>
              </a:schemeClr>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algn="ctr" eaLnBrk="0" fontAlgn="base" hangingPunct="0">
                <a:spcBef>
                  <a:spcPct val="0"/>
                </a:spcBef>
                <a:spcAft>
                  <a:spcPct val="0"/>
                </a:spcAft>
                <a:buFont typeface="Arial" panose="020B0604020202090204" pitchFamily="34" charset="0"/>
                <a:buNone/>
              </a:pPr>
              <a:r>
                <a:rPr lang="zh-CN" altLang="en-US" sz="1400" kern="0" dirty="0">
                  <a:solidFill>
                    <a:prstClr val="black"/>
                  </a:solidFill>
                  <a:latin typeface="微软雅黑" panose="020B0503020204020204" pitchFamily="34" charset="-122"/>
                  <a:ea typeface="微软雅黑" panose="020B0503020204020204" pitchFamily="34" charset="-122"/>
                </a:rPr>
                <a:t>业务标签</a:t>
              </a:r>
            </a:p>
          </p:txBody>
        </p:sp>
        <p:sp>
          <p:nvSpPr>
            <p:cNvPr id="35" name="圆角矩形 34">
              <a:extLst>
                <a:ext uri="{FF2B5EF4-FFF2-40B4-BE49-F238E27FC236}">
                  <a16:creationId xmlns="" xmlns:a16="http://schemas.microsoft.com/office/drawing/2014/main" id="{0F27FB8E-A4EB-5E46-A9BF-3F71069361ED}"/>
                </a:ext>
              </a:extLst>
            </p:cNvPr>
            <p:cNvSpPr/>
            <p:nvPr/>
          </p:nvSpPr>
          <p:spPr>
            <a:xfrm>
              <a:off x="6485978" y="1904687"/>
              <a:ext cx="694757" cy="718621"/>
            </a:xfrm>
            <a:prstGeom prst="roundRect">
              <a:avLst/>
            </a:prstGeom>
            <a:solidFill>
              <a:schemeClr val="accent5">
                <a:lumMod val="60000"/>
                <a:lumOff val="40000"/>
              </a:schemeClr>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algn="ctr" eaLnBrk="0" fontAlgn="base" hangingPunct="0">
                <a:spcBef>
                  <a:spcPct val="0"/>
                </a:spcBef>
                <a:spcAft>
                  <a:spcPct val="0"/>
                </a:spcAft>
                <a:buFont typeface="Arial" panose="020B0604020202090204" pitchFamily="34" charset="0"/>
                <a:buNone/>
              </a:pPr>
              <a:endParaRPr lang="en-US" altLang="zh-CN" sz="1400" kern="0" dirty="0">
                <a:solidFill>
                  <a:prstClr val="black"/>
                </a:solidFill>
                <a:latin typeface="微软雅黑" panose="020B0503020204020204" pitchFamily="34" charset="-122"/>
                <a:ea typeface="微软雅黑" panose="020B0503020204020204" pitchFamily="34" charset="-122"/>
              </a:endParaRPr>
            </a:p>
            <a:p>
              <a:pPr algn="ctr" eaLnBrk="0" fontAlgn="base" hangingPunct="0">
                <a:spcBef>
                  <a:spcPct val="0"/>
                </a:spcBef>
                <a:spcAft>
                  <a:spcPct val="0"/>
                </a:spcAft>
                <a:buFont typeface="Arial" panose="020B0604020202090204" pitchFamily="34" charset="0"/>
                <a:buNone/>
              </a:pPr>
              <a:r>
                <a:rPr lang="zh-CN" altLang="en-US" sz="1400" kern="0" dirty="0">
                  <a:solidFill>
                    <a:prstClr val="black"/>
                  </a:solidFill>
                  <a:latin typeface="微软雅黑" panose="020B0503020204020204" pitchFamily="34" charset="-122"/>
                  <a:ea typeface="微软雅黑" panose="020B0503020204020204" pitchFamily="34" charset="-122"/>
                </a:rPr>
                <a:t>其他</a:t>
              </a:r>
            </a:p>
          </p:txBody>
        </p:sp>
        <p:sp>
          <p:nvSpPr>
            <p:cNvPr id="36" name="矩形 35">
              <a:extLst>
                <a:ext uri="{FF2B5EF4-FFF2-40B4-BE49-F238E27FC236}">
                  <a16:creationId xmlns="" xmlns:a16="http://schemas.microsoft.com/office/drawing/2014/main" id="{00C4DF39-A16C-4D44-9019-A4C0D991A244}"/>
                </a:ext>
              </a:extLst>
            </p:cNvPr>
            <p:cNvSpPr/>
            <p:nvPr/>
          </p:nvSpPr>
          <p:spPr>
            <a:xfrm>
              <a:off x="7513834" y="1584857"/>
              <a:ext cx="3998390" cy="1181319"/>
            </a:xfrm>
            <a:prstGeom prst="rect">
              <a:avLst/>
            </a:prstGeom>
            <a:solidFill>
              <a:schemeClr val="bg1"/>
            </a:solidFill>
            <a:ln w="12700">
              <a:solidFill>
                <a:srgbClr val="7F95C4"/>
              </a:solidFill>
              <a:prstDash val="dash"/>
            </a:ln>
            <a:effectLst>
              <a:outerShdw blurRad="50800" dist="38100" dir="5400000" algn="t" rotWithShape="0">
                <a:prstClr val="black">
                  <a:alpha val="25000"/>
                </a:prstClr>
              </a:outerShdw>
            </a:effectLst>
          </p:spPr>
          <p:style>
            <a:lnRef idx="1">
              <a:schemeClr val="accent5"/>
            </a:lnRef>
            <a:fillRef idx="2">
              <a:schemeClr val="accent5"/>
            </a:fillRef>
            <a:effectRef idx="1">
              <a:schemeClr val="accent5"/>
            </a:effectRef>
            <a:fontRef idx="minor">
              <a:schemeClr val="dk1"/>
            </a:fontRef>
          </p:style>
          <p:txBody>
            <a:bodyPr rot="0" vertOverflow="overflow" horzOverflow="overflow" vert="horz" wrap="square" lIns="91440" tIns="45720" rIns="91440" bIns="45720" numCol="1" spcCol="0" rtlCol="0" fromWordArt="0" anchor="ctr" anchorCtr="0" forceAA="0" compatLnSpc="1">
              <a:noAutofit/>
            </a:bodyPr>
            <a:lstStyle/>
            <a:p>
              <a:pPr algn="ctr">
                <a:lnSpc>
                  <a:spcPct val="130000"/>
                </a:lnSpc>
                <a:defRPr/>
              </a:pP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 xmlns:a16="http://schemas.microsoft.com/office/drawing/2014/main" id="{8516552A-6CE4-1549-9B58-7D9AED7EA07F}"/>
                </a:ext>
              </a:extLst>
            </p:cNvPr>
            <p:cNvSpPr txBox="1"/>
            <p:nvPr/>
          </p:nvSpPr>
          <p:spPr>
            <a:xfrm>
              <a:off x="7519775" y="1617056"/>
              <a:ext cx="875750" cy="276999"/>
            </a:xfrm>
            <a:prstGeom prst="rect">
              <a:avLst/>
            </a:prstGeom>
            <a:noFill/>
          </p:spPr>
          <p:txBody>
            <a:bodyPr wrap="square" rtlCol="0">
              <a:spAutoFit/>
            </a:bodyPr>
            <a:lstStyle/>
            <a:p>
              <a:pPr algn="ctr"/>
              <a:r>
                <a:rPr lang="zh-CN" altLang="en-US" sz="1200" b="1" kern="0" dirty="0">
                  <a:solidFill>
                    <a:prstClr val="black"/>
                  </a:solidFill>
                  <a:latin typeface="微软雅黑" panose="020B0503020204020204" pitchFamily="34" charset="-122"/>
                  <a:ea typeface="微软雅黑" panose="020B0503020204020204" pitchFamily="34" charset="-122"/>
                </a:rPr>
                <a:t>资源共享</a:t>
              </a:r>
            </a:p>
          </p:txBody>
        </p:sp>
        <p:sp>
          <p:nvSpPr>
            <p:cNvPr id="38" name="圆角矩形 37">
              <a:extLst>
                <a:ext uri="{FF2B5EF4-FFF2-40B4-BE49-F238E27FC236}">
                  <a16:creationId xmlns="" xmlns:a16="http://schemas.microsoft.com/office/drawing/2014/main" id="{D13C8E88-9982-C84B-90EF-E94E2EB5A20A}"/>
                </a:ext>
              </a:extLst>
            </p:cNvPr>
            <p:cNvSpPr/>
            <p:nvPr/>
          </p:nvSpPr>
          <p:spPr>
            <a:xfrm>
              <a:off x="7652493" y="1938069"/>
              <a:ext cx="821431" cy="622735"/>
            </a:xfrm>
            <a:prstGeom prst="roundRect">
              <a:avLst/>
            </a:prstGeom>
            <a:solidFill>
              <a:schemeClr val="accent5">
                <a:lumMod val="60000"/>
                <a:lumOff val="40000"/>
              </a:schemeClr>
            </a:solidFill>
            <a:ln w="9525" cap="flat" cmpd="sng" algn="ctr">
              <a:solidFill>
                <a:srgbClr val="7F95C4"/>
              </a:solidFill>
              <a:prstDash val="solid"/>
              <a:round/>
              <a:headEnd type="none" w="med" len="med"/>
              <a:tailEnd type="none" w="med" len="med"/>
            </a:ln>
          </p:spPr>
          <p:txBody>
            <a:bodyPr vert="horz" wrap="square" lIns="91440" tIns="45720" rIns="91440" bIns="45720" numCol="1" anchor="t" anchorCtr="0" compatLnSpc="1"/>
            <a:lstStyle/>
            <a:p>
              <a:pPr algn="ctr" eaLnBrk="0" fontAlgn="base" hangingPunct="0">
                <a:spcBef>
                  <a:spcPct val="0"/>
                </a:spcBef>
                <a:spcAft>
                  <a:spcPct val="0"/>
                </a:spcAft>
                <a:buFont typeface="Arial" panose="020B0604020202090204" pitchFamily="34" charset="0"/>
                <a:buNone/>
              </a:pPr>
              <a:r>
                <a:rPr lang="zh-CN" altLang="en-US" sz="1400" kern="0" dirty="0">
                  <a:solidFill>
                    <a:prstClr val="black"/>
                  </a:solidFill>
                  <a:latin typeface="微软雅黑" panose="020B0503020204020204" pitchFamily="34" charset="-122"/>
                  <a:ea typeface="微软雅黑" panose="020B0503020204020204" pitchFamily="34" charset="-122"/>
                </a:rPr>
                <a:t>服务</a:t>
              </a:r>
              <a:endParaRPr lang="en-US" altLang="zh-CN" sz="1400" kern="0" dirty="0">
                <a:solidFill>
                  <a:prstClr val="black"/>
                </a:solidFill>
                <a:latin typeface="微软雅黑" panose="020B0503020204020204" pitchFamily="34" charset="-122"/>
                <a:ea typeface="微软雅黑" panose="020B0503020204020204" pitchFamily="34" charset="-122"/>
              </a:endParaRPr>
            </a:p>
            <a:p>
              <a:pPr algn="ctr" eaLnBrk="0" fontAlgn="base" hangingPunct="0">
                <a:spcBef>
                  <a:spcPct val="0"/>
                </a:spcBef>
                <a:spcAft>
                  <a:spcPct val="0"/>
                </a:spcAft>
                <a:buFont typeface="Arial" panose="020B0604020202090204" pitchFamily="34" charset="0"/>
                <a:buNone/>
              </a:pPr>
              <a:r>
                <a:rPr lang="en-US" altLang="zh-CN" sz="1400" kern="0" dirty="0">
                  <a:solidFill>
                    <a:prstClr val="black"/>
                  </a:solidFill>
                  <a:latin typeface="微软雅黑" panose="020B0503020204020204" pitchFamily="34" charset="-122"/>
                  <a:ea typeface="微软雅黑" panose="020B0503020204020204" pitchFamily="34" charset="-122"/>
                </a:rPr>
                <a:t>API</a:t>
              </a:r>
              <a:endParaRPr lang="zh-CN" altLang="en-US" sz="1400" kern="0" dirty="0">
                <a:solidFill>
                  <a:prstClr val="black"/>
                </a:solidFill>
                <a:latin typeface="微软雅黑" panose="020B0503020204020204" pitchFamily="34" charset="-122"/>
                <a:ea typeface="微软雅黑" panose="020B0503020204020204" pitchFamily="34" charset="-122"/>
              </a:endParaRPr>
            </a:p>
          </p:txBody>
        </p:sp>
        <p:sp>
          <p:nvSpPr>
            <p:cNvPr id="39" name="圆角矩形 38">
              <a:extLst>
                <a:ext uri="{FF2B5EF4-FFF2-40B4-BE49-F238E27FC236}">
                  <a16:creationId xmlns="" xmlns:a16="http://schemas.microsoft.com/office/drawing/2014/main" id="{B3A897F3-A0E8-2F49-BAB4-C6028386A308}"/>
                </a:ext>
              </a:extLst>
            </p:cNvPr>
            <p:cNvSpPr/>
            <p:nvPr/>
          </p:nvSpPr>
          <p:spPr>
            <a:xfrm>
              <a:off x="8599385" y="1915253"/>
              <a:ext cx="821431" cy="622735"/>
            </a:xfrm>
            <a:prstGeom prst="roundRect">
              <a:avLst/>
            </a:prstGeom>
            <a:solidFill>
              <a:schemeClr val="accent5">
                <a:lumMod val="60000"/>
                <a:lumOff val="40000"/>
              </a:schemeClr>
            </a:solidFill>
            <a:ln w="9525" cap="flat" cmpd="sng" algn="ctr">
              <a:solidFill>
                <a:srgbClr val="7F95C4"/>
              </a:solidFill>
              <a:prstDash val="solid"/>
              <a:round/>
              <a:headEnd type="none" w="med" len="med"/>
              <a:tailEnd type="none" w="med" len="med"/>
            </a:ln>
          </p:spPr>
          <p:txBody>
            <a:bodyPr vert="horz" wrap="square" lIns="91440" tIns="45720" rIns="91440" bIns="45720" numCol="1" anchor="t" anchorCtr="0" compatLnSpc="1"/>
            <a:lstStyle/>
            <a:p>
              <a:pPr algn="ctr" eaLnBrk="0" fontAlgn="base" hangingPunct="0">
                <a:spcBef>
                  <a:spcPct val="0"/>
                </a:spcBef>
                <a:spcAft>
                  <a:spcPct val="0"/>
                </a:spcAft>
                <a:buFont typeface="Arial" panose="020B0604020202090204" pitchFamily="34" charset="0"/>
                <a:buNone/>
              </a:pPr>
              <a:r>
                <a:rPr lang="zh-CN" altLang="en-US" sz="1400" kern="0" dirty="0">
                  <a:solidFill>
                    <a:prstClr val="black"/>
                  </a:solidFill>
                  <a:latin typeface="微软雅黑" panose="020B0503020204020204" pitchFamily="34" charset="-122"/>
                  <a:ea typeface="微软雅黑" panose="020B0503020204020204" pitchFamily="34" charset="-122"/>
                </a:rPr>
                <a:t>数据</a:t>
              </a:r>
              <a:endParaRPr lang="en-US" altLang="zh-CN" sz="1400" kern="0" dirty="0">
                <a:solidFill>
                  <a:prstClr val="black"/>
                </a:solidFill>
                <a:latin typeface="微软雅黑" panose="020B0503020204020204" pitchFamily="34" charset="-122"/>
                <a:ea typeface="微软雅黑" panose="020B0503020204020204" pitchFamily="34" charset="-122"/>
              </a:endParaRPr>
            </a:p>
            <a:p>
              <a:pPr algn="ctr" eaLnBrk="0" fontAlgn="base" hangingPunct="0">
                <a:spcBef>
                  <a:spcPct val="0"/>
                </a:spcBef>
                <a:spcAft>
                  <a:spcPct val="0"/>
                </a:spcAft>
                <a:buFont typeface="Arial" panose="020B0604020202090204" pitchFamily="34" charset="0"/>
                <a:buNone/>
              </a:pPr>
              <a:r>
                <a:rPr lang="en-US" altLang="zh-CN" sz="1400" kern="0" dirty="0">
                  <a:solidFill>
                    <a:prstClr val="black"/>
                  </a:solidFill>
                  <a:latin typeface="微软雅黑" panose="020B0503020204020204" pitchFamily="34" charset="-122"/>
                  <a:ea typeface="微软雅黑" panose="020B0503020204020204" pitchFamily="34" charset="-122"/>
                </a:rPr>
                <a:t>API</a:t>
              </a:r>
              <a:endParaRPr lang="zh-CN" altLang="en-US" sz="1400" kern="0" dirty="0">
                <a:solidFill>
                  <a:prstClr val="black"/>
                </a:solidFill>
                <a:latin typeface="微软雅黑" panose="020B0503020204020204" pitchFamily="34" charset="-122"/>
                <a:ea typeface="微软雅黑" panose="020B0503020204020204" pitchFamily="34" charset="-122"/>
              </a:endParaRPr>
            </a:p>
          </p:txBody>
        </p:sp>
        <p:sp>
          <p:nvSpPr>
            <p:cNvPr id="40" name="圆角矩形 39">
              <a:extLst>
                <a:ext uri="{FF2B5EF4-FFF2-40B4-BE49-F238E27FC236}">
                  <a16:creationId xmlns="" xmlns:a16="http://schemas.microsoft.com/office/drawing/2014/main" id="{4F67376E-4F27-7646-AC6E-9709E73D385D}"/>
                </a:ext>
              </a:extLst>
            </p:cNvPr>
            <p:cNvSpPr/>
            <p:nvPr/>
          </p:nvSpPr>
          <p:spPr>
            <a:xfrm>
              <a:off x="9572636" y="1915873"/>
              <a:ext cx="821431" cy="609258"/>
            </a:xfrm>
            <a:prstGeom prst="roundRect">
              <a:avLst/>
            </a:prstGeom>
            <a:solidFill>
              <a:schemeClr val="accent5">
                <a:lumMod val="60000"/>
                <a:lumOff val="40000"/>
              </a:schemeClr>
            </a:solidFill>
            <a:ln w="9525" cap="flat" cmpd="sng" algn="ctr">
              <a:solidFill>
                <a:srgbClr val="7F95C4"/>
              </a:solidFill>
              <a:prstDash val="solid"/>
              <a:round/>
              <a:headEnd type="none" w="med" len="med"/>
              <a:tailEnd type="none" w="med" len="med"/>
            </a:ln>
          </p:spPr>
          <p:txBody>
            <a:bodyPr vert="horz" wrap="square" lIns="91440" tIns="45720" rIns="91440" bIns="45720" numCol="1" anchor="t" anchorCtr="0" compatLnSpc="1"/>
            <a:lstStyle/>
            <a:p>
              <a:pPr algn="ctr" eaLnBrk="0" fontAlgn="base" hangingPunct="0">
                <a:spcBef>
                  <a:spcPct val="0"/>
                </a:spcBef>
                <a:spcAft>
                  <a:spcPct val="0"/>
                </a:spcAft>
                <a:buFont typeface="Arial" panose="020B0604020202090204" pitchFamily="34" charset="0"/>
                <a:buNone/>
              </a:pPr>
              <a:r>
                <a:rPr lang="en-US" altLang="zh-CN" sz="1400" kern="0" dirty="0">
                  <a:solidFill>
                    <a:prstClr val="black"/>
                  </a:solidFill>
                  <a:latin typeface="微软雅黑" panose="020B0503020204020204" pitchFamily="34" charset="-122"/>
                  <a:ea typeface="微软雅黑" panose="020B0503020204020204" pitchFamily="34" charset="-122"/>
                </a:rPr>
                <a:t>Kafka</a:t>
              </a:r>
            </a:p>
            <a:p>
              <a:pPr algn="ctr" eaLnBrk="0" fontAlgn="base" hangingPunct="0">
                <a:spcBef>
                  <a:spcPct val="0"/>
                </a:spcBef>
                <a:spcAft>
                  <a:spcPct val="0"/>
                </a:spcAft>
                <a:buFont typeface="Arial" panose="020B0604020202090204" pitchFamily="34" charset="0"/>
                <a:buNone/>
              </a:pPr>
              <a:r>
                <a:rPr lang="zh-CN" altLang="en-US" sz="1400" kern="0" dirty="0">
                  <a:solidFill>
                    <a:prstClr val="black"/>
                  </a:solidFill>
                  <a:latin typeface="微软雅黑" panose="020B0503020204020204" pitchFamily="34" charset="-122"/>
                  <a:ea typeface="微软雅黑" panose="020B0503020204020204" pitchFamily="34" charset="-122"/>
                </a:rPr>
                <a:t>消费</a:t>
              </a:r>
            </a:p>
          </p:txBody>
        </p:sp>
        <p:sp>
          <p:nvSpPr>
            <p:cNvPr id="41" name="圆角矩形 40">
              <a:extLst>
                <a:ext uri="{FF2B5EF4-FFF2-40B4-BE49-F238E27FC236}">
                  <a16:creationId xmlns="" xmlns:a16="http://schemas.microsoft.com/office/drawing/2014/main" id="{C28A3AA7-A989-6340-98ED-A9B6BDA4DDDF}"/>
                </a:ext>
              </a:extLst>
            </p:cNvPr>
            <p:cNvSpPr/>
            <p:nvPr/>
          </p:nvSpPr>
          <p:spPr>
            <a:xfrm>
              <a:off x="10515744" y="1893159"/>
              <a:ext cx="821431" cy="609257"/>
            </a:xfrm>
            <a:prstGeom prst="roundRect">
              <a:avLst/>
            </a:prstGeom>
            <a:solidFill>
              <a:schemeClr val="accent5">
                <a:lumMod val="60000"/>
                <a:lumOff val="40000"/>
              </a:schemeClr>
            </a:solidFill>
            <a:ln w="9525" cap="flat" cmpd="sng" algn="ctr">
              <a:solidFill>
                <a:srgbClr val="7F95C4"/>
              </a:solidFill>
              <a:prstDash val="solid"/>
              <a:round/>
              <a:headEnd type="none" w="med" len="med"/>
              <a:tailEnd type="none" w="med" len="med"/>
            </a:ln>
          </p:spPr>
          <p:txBody>
            <a:bodyPr vert="horz" wrap="square" lIns="91440" tIns="45720" rIns="91440" bIns="45720" numCol="1" anchor="t" anchorCtr="0" compatLnSpc="1"/>
            <a:lstStyle/>
            <a:p>
              <a:pPr algn="ctr" eaLnBrk="0" fontAlgn="base" hangingPunct="0">
                <a:spcBef>
                  <a:spcPct val="0"/>
                </a:spcBef>
                <a:spcAft>
                  <a:spcPct val="0"/>
                </a:spcAft>
                <a:buFont typeface="Arial" panose="020B0604020202090204" pitchFamily="34" charset="0"/>
                <a:buNone/>
              </a:pPr>
              <a:r>
                <a:rPr lang="zh-CN" altLang="en-US" sz="1400" kern="0" dirty="0">
                  <a:solidFill>
                    <a:prstClr val="black"/>
                  </a:solidFill>
                  <a:latin typeface="微软雅黑" panose="020B0503020204020204" pitchFamily="34" charset="-122"/>
                  <a:ea typeface="微软雅黑" panose="020B0503020204020204" pitchFamily="34" charset="-122"/>
                </a:rPr>
                <a:t>资源</a:t>
              </a:r>
              <a:endParaRPr lang="en-US" altLang="zh-CN" sz="1400" kern="0" dirty="0">
                <a:solidFill>
                  <a:prstClr val="black"/>
                </a:solidFill>
                <a:latin typeface="微软雅黑" panose="020B0503020204020204" pitchFamily="34" charset="-122"/>
                <a:ea typeface="微软雅黑" panose="020B0503020204020204" pitchFamily="34" charset="-122"/>
              </a:endParaRPr>
            </a:p>
            <a:p>
              <a:pPr algn="ctr" eaLnBrk="0" fontAlgn="base" hangingPunct="0">
                <a:spcBef>
                  <a:spcPct val="0"/>
                </a:spcBef>
                <a:spcAft>
                  <a:spcPct val="0"/>
                </a:spcAft>
                <a:buFont typeface="Arial" panose="020B0604020202090204" pitchFamily="34" charset="0"/>
                <a:buNone/>
              </a:pPr>
              <a:r>
                <a:rPr lang="zh-CN" altLang="en-US" sz="1400" kern="0" dirty="0">
                  <a:solidFill>
                    <a:prstClr val="black"/>
                  </a:solidFill>
                  <a:latin typeface="微软雅黑" panose="020B0503020204020204" pitchFamily="34" charset="-122"/>
                  <a:ea typeface="微软雅黑" panose="020B0503020204020204" pitchFamily="34" charset="-122"/>
                </a:rPr>
                <a:t>下载</a:t>
              </a:r>
              <a:endParaRPr lang="en-US" altLang="zh-CN" sz="1400" kern="0" dirty="0">
                <a:solidFill>
                  <a:prstClr val="black"/>
                </a:solidFill>
                <a:latin typeface="微软雅黑" panose="020B0503020204020204" pitchFamily="34" charset="-122"/>
                <a:ea typeface="微软雅黑" panose="020B0503020204020204" pitchFamily="34" charset="-122"/>
              </a:endParaRPr>
            </a:p>
          </p:txBody>
        </p:sp>
        <p:sp>
          <p:nvSpPr>
            <p:cNvPr id="42" name="矩形 41">
              <a:extLst>
                <a:ext uri="{FF2B5EF4-FFF2-40B4-BE49-F238E27FC236}">
                  <a16:creationId xmlns="" xmlns:a16="http://schemas.microsoft.com/office/drawing/2014/main" id="{98D4E405-900F-D941-A5D9-15456C51A170}"/>
                </a:ext>
              </a:extLst>
            </p:cNvPr>
            <p:cNvSpPr/>
            <p:nvPr/>
          </p:nvSpPr>
          <p:spPr>
            <a:xfrm>
              <a:off x="1199537" y="2934468"/>
              <a:ext cx="4027400" cy="2085980"/>
            </a:xfrm>
            <a:prstGeom prst="rect">
              <a:avLst/>
            </a:prstGeom>
            <a:solidFill>
              <a:schemeClr val="bg1"/>
            </a:solidFill>
            <a:ln w="12700">
              <a:solidFill>
                <a:schemeClr val="accent5">
                  <a:lumMod val="75000"/>
                </a:schemeClr>
              </a:solidFill>
              <a:prstDash val="dash"/>
            </a:ln>
            <a:effectLst>
              <a:outerShdw blurRad="50800" dist="38100" dir="5400000" algn="t" rotWithShape="0">
                <a:prstClr val="black">
                  <a:alpha val="25000"/>
                </a:prstClr>
              </a:outerShdw>
            </a:effectLst>
          </p:spPr>
          <p:style>
            <a:lnRef idx="1">
              <a:schemeClr val="accent5"/>
            </a:lnRef>
            <a:fillRef idx="2">
              <a:schemeClr val="accent5"/>
            </a:fillRef>
            <a:effectRef idx="1">
              <a:schemeClr val="accent5"/>
            </a:effectRef>
            <a:fontRef idx="minor">
              <a:schemeClr val="dk1"/>
            </a:fontRef>
          </p:style>
          <p:txBody>
            <a:bodyPr rot="0" vertOverflow="overflow" horzOverflow="overflow" vert="horz" wrap="square" lIns="91440" tIns="45720" rIns="91440" bIns="45720" numCol="1" spcCol="0" rtlCol="0" fromWordArt="0" anchor="ctr" anchorCtr="0" forceAA="0" compatLnSpc="1">
              <a:noAutofit/>
            </a:bodyPr>
            <a:lstStyle/>
            <a:p>
              <a:pPr algn="ctr">
                <a:lnSpc>
                  <a:spcPct val="130000"/>
                </a:lnSpc>
                <a:defRPr/>
              </a:pP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 xmlns:a16="http://schemas.microsoft.com/office/drawing/2014/main" id="{E3F3CE62-5AE7-7445-B773-7C10832BA2E7}"/>
                </a:ext>
              </a:extLst>
            </p:cNvPr>
            <p:cNvSpPr txBox="1"/>
            <p:nvPr/>
          </p:nvSpPr>
          <p:spPr>
            <a:xfrm>
              <a:off x="2035565" y="2970122"/>
              <a:ext cx="875750" cy="276999"/>
            </a:xfrm>
            <a:prstGeom prst="rect">
              <a:avLst/>
            </a:prstGeom>
            <a:noFill/>
          </p:spPr>
          <p:txBody>
            <a:bodyPr wrap="square" rtlCol="0">
              <a:spAutoFit/>
            </a:bodyPr>
            <a:lstStyle/>
            <a:p>
              <a:pPr algn="ctr"/>
              <a:r>
                <a:rPr lang="zh-CN" altLang="en-US" sz="1200" b="1" kern="0" dirty="0">
                  <a:solidFill>
                    <a:prstClr val="black"/>
                  </a:solidFill>
                  <a:latin typeface="微软雅黑" panose="020B0503020204020204" pitchFamily="34" charset="-122"/>
                  <a:ea typeface="微软雅黑" panose="020B0503020204020204" pitchFamily="34" charset="-122"/>
                </a:rPr>
                <a:t>应用看板</a:t>
              </a:r>
            </a:p>
          </p:txBody>
        </p:sp>
        <p:sp>
          <p:nvSpPr>
            <p:cNvPr id="44" name="圆角矩形 43">
              <a:extLst>
                <a:ext uri="{FF2B5EF4-FFF2-40B4-BE49-F238E27FC236}">
                  <a16:creationId xmlns="" xmlns:a16="http://schemas.microsoft.com/office/drawing/2014/main" id="{67F5A5C8-5AC9-DC4B-98EA-E50494B11D31}"/>
                </a:ext>
              </a:extLst>
            </p:cNvPr>
            <p:cNvSpPr/>
            <p:nvPr/>
          </p:nvSpPr>
          <p:spPr>
            <a:xfrm>
              <a:off x="1322636" y="3278846"/>
              <a:ext cx="813024" cy="718621"/>
            </a:xfrm>
            <a:prstGeom prst="roundRect">
              <a:avLst/>
            </a:prstGeom>
            <a:solidFill>
              <a:schemeClr val="accent1"/>
            </a:solidFill>
            <a:ln w="9525" cap="flat" cmpd="sng" algn="ctr">
              <a:solidFill>
                <a:srgbClr val="7F95C4"/>
              </a:solidFill>
              <a:prstDash val="solid"/>
              <a:round/>
              <a:headEnd type="none" w="med" len="med"/>
              <a:tailEnd type="none" w="med" len="med"/>
            </a:ln>
          </p:spPr>
          <p:txBody>
            <a:bodyPr vert="horz" wrap="square" lIns="91440" tIns="45720" rIns="91440" bIns="45720" numCol="1" anchor="t" anchorCtr="0" compatLnSpc="1"/>
            <a:lstStyle/>
            <a:p>
              <a:pPr algn="ctr" eaLnBrk="0" fontAlgn="base" hangingPunct="0">
                <a:spcBef>
                  <a:spcPct val="0"/>
                </a:spcBef>
                <a:spcAft>
                  <a:spcPct val="0"/>
                </a:spcAft>
                <a:buFont typeface="Arial" panose="020B0604020202090204" pitchFamily="34" charset="0"/>
                <a:buNone/>
              </a:pPr>
              <a:r>
                <a:rPr lang="zh-CN" altLang="en-US" sz="1400" kern="0" dirty="0">
                  <a:solidFill>
                    <a:prstClr val="black"/>
                  </a:solidFill>
                  <a:latin typeface="微软雅黑" panose="020B0503020204020204" pitchFamily="34" charset="-122"/>
                  <a:ea typeface="微软雅黑" panose="020B0503020204020204" pitchFamily="34" charset="-122"/>
                </a:rPr>
                <a:t>整体情况</a:t>
              </a:r>
            </a:p>
          </p:txBody>
        </p:sp>
        <p:sp>
          <p:nvSpPr>
            <p:cNvPr id="45" name="圆角矩形 44">
              <a:extLst>
                <a:ext uri="{FF2B5EF4-FFF2-40B4-BE49-F238E27FC236}">
                  <a16:creationId xmlns="" xmlns:a16="http://schemas.microsoft.com/office/drawing/2014/main" id="{E048984B-3A2D-CE49-9400-9AB652D1114B}"/>
                </a:ext>
              </a:extLst>
            </p:cNvPr>
            <p:cNvSpPr/>
            <p:nvPr/>
          </p:nvSpPr>
          <p:spPr>
            <a:xfrm>
              <a:off x="2323208" y="3267461"/>
              <a:ext cx="813024" cy="718621"/>
            </a:xfrm>
            <a:prstGeom prst="roundRect">
              <a:avLst/>
            </a:prstGeom>
            <a:solidFill>
              <a:schemeClr val="accent1"/>
            </a:solidFill>
            <a:ln w="9525" cap="flat" cmpd="sng" algn="ctr">
              <a:solidFill>
                <a:srgbClr val="7F95C4"/>
              </a:solidFill>
              <a:prstDash val="solid"/>
              <a:round/>
              <a:headEnd type="none" w="med" len="med"/>
              <a:tailEnd type="none" w="med" len="med"/>
            </a:ln>
          </p:spPr>
          <p:txBody>
            <a:bodyPr vert="horz" wrap="square" lIns="91440" tIns="45720" rIns="91440" bIns="45720" numCol="1" anchor="t" anchorCtr="0" compatLnSpc="1"/>
            <a:lstStyle/>
            <a:p>
              <a:pPr algn="ctr" eaLnBrk="0" fontAlgn="base" hangingPunct="0">
                <a:spcBef>
                  <a:spcPct val="0"/>
                </a:spcBef>
                <a:spcAft>
                  <a:spcPct val="0"/>
                </a:spcAft>
                <a:buFont typeface="Arial" panose="020B0604020202090204" pitchFamily="34" charset="0"/>
                <a:buNone/>
              </a:pPr>
              <a:r>
                <a:rPr lang="zh-CN" altLang="en-US" sz="1400" kern="0" dirty="0">
                  <a:solidFill>
                    <a:prstClr val="black"/>
                  </a:solidFill>
                  <a:latin typeface="微软雅黑" panose="020B0503020204020204" pitchFamily="34" charset="-122"/>
                  <a:ea typeface="微软雅黑" panose="020B0503020204020204" pitchFamily="34" charset="-122"/>
                </a:rPr>
                <a:t>访问量排行</a:t>
              </a:r>
            </a:p>
          </p:txBody>
        </p:sp>
        <p:sp>
          <p:nvSpPr>
            <p:cNvPr id="46" name="圆角矩形 45">
              <a:extLst>
                <a:ext uri="{FF2B5EF4-FFF2-40B4-BE49-F238E27FC236}">
                  <a16:creationId xmlns="" xmlns:a16="http://schemas.microsoft.com/office/drawing/2014/main" id="{CB31464C-88B6-7443-9AC2-74B633F3CE96}"/>
                </a:ext>
              </a:extLst>
            </p:cNvPr>
            <p:cNvSpPr/>
            <p:nvPr/>
          </p:nvSpPr>
          <p:spPr>
            <a:xfrm>
              <a:off x="3307137" y="3256486"/>
              <a:ext cx="813024" cy="718621"/>
            </a:xfrm>
            <a:prstGeom prst="roundRect">
              <a:avLst/>
            </a:prstGeom>
            <a:solidFill>
              <a:schemeClr val="accent1"/>
            </a:solidFill>
            <a:ln w="9525" cap="flat" cmpd="sng" algn="ctr">
              <a:solidFill>
                <a:srgbClr val="7F95C4"/>
              </a:solidFill>
              <a:prstDash val="solid"/>
              <a:round/>
              <a:headEnd type="none" w="med" len="med"/>
              <a:tailEnd type="none" w="med" len="med"/>
            </a:ln>
          </p:spPr>
          <p:txBody>
            <a:bodyPr vert="horz" wrap="square" lIns="91440" tIns="45720" rIns="91440" bIns="45720" numCol="1" anchor="t" anchorCtr="0" compatLnSpc="1"/>
            <a:lstStyle/>
            <a:p>
              <a:pPr algn="ctr" eaLnBrk="0" fontAlgn="base" hangingPunct="0">
                <a:spcBef>
                  <a:spcPct val="0"/>
                </a:spcBef>
                <a:spcAft>
                  <a:spcPct val="0"/>
                </a:spcAft>
                <a:buFont typeface="Arial" panose="020B0604020202090204" pitchFamily="34" charset="0"/>
                <a:buNone/>
              </a:pPr>
              <a:r>
                <a:rPr lang="zh-CN" altLang="en-US" sz="1400" kern="0" dirty="0">
                  <a:solidFill>
                    <a:prstClr val="black"/>
                  </a:solidFill>
                  <a:latin typeface="微软雅黑" panose="020B0503020204020204" pitchFamily="34" charset="-122"/>
                  <a:ea typeface="微软雅黑" panose="020B0503020204020204" pitchFamily="34" charset="-122"/>
                </a:rPr>
                <a:t>订阅量排行</a:t>
              </a:r>
            </a:p>
          </p:txBody>
        </p:sp>
        <p:sp>
          <p:nvSpPr>
            <p:cNvPr id="47" name="圆角矩形 46">
              <a:extLst>
                <a:ext uri="{FF2B5EF4-FFF2-40B4-BE49-F238E27FC236}">
                  <a16:creationId xmlns="" xmlns:a16="http://schemas.microsoft.com/office/drawing/2014/main" id="{FECCCBAE-95C8-DE44-9322-4F71317B5E0E}"/>
                </a:ext>
              </a:extLst>
            </p:cNvPr>
            <p:cNvSpPr/>
            <p:nvPr/>
          </p:nvSpPr>
          <p:spPr>
            <a:xfrm>
              <a:off x="4241051" y="3277531"/>
              <a:ext cx="813024" cy="718621"/>
            </a:xfrm>
            <a:prstGeom prst="roundRect">
              <a:avLst/>
            </a:prstGeom>
            <a:solidFill>
              <a:schemeClr val="accent1"/>
            </a:solidFill>
            <a:ln w="9525" cap="flat" cmpd="sng" algn="ctr">
              <a:solidFill>
                <a:srgbClr val="7F95C4"/>
              </a:solidFill>
              <a:prstDash val="solid"/>
              <a:round/>
              <a:headEnd type="none" w="med" len="med"/>
              <a:tailEnd type="none" w="med" len="med"/>
            </a:ln>
          </p:spPr>
          <p:txBody>
            <a:bodyPr vert="horz" wrap="square" lIns="91440" tIns="45720" rIns="91440" bIns="45720" numCol="1" anchor="t" anchorCtr="0" compatLnSpc="1"/>
            <a:lstStyle/>
            <a:p>
              <a:pPr algn="ctr" eaLnBrk="0" fontAlgn="base" hangingPunct="0">
                <a:spcBef>
                  <a:spcPct val="0"/>
                </a:spcBef>
                <a:spcAft>
                  <a:spcPct val="0"/>
                </a:spcAft>
                <a:buFont typeface="Arial" panose="020B0604020202090204" pitchFamily="34" charset="0"/>
                <a:buNone/>
              </a:pPr>
              <a:r>
                <a:rPr lang="zh-CN" altLang="en-US" sz="1400" kern="0" dirty="0">
                  <a:solidFill>
                    <a:prstClr val="black"/>
                  </a:solidFill>
                  <a:latin typeface="微软雅黑" panose="020B0503020204020204" pitchFamily="34" charset="-122"/>
                  <a:ea typeface="微软雅黑" panose="020B0503020204020204" pitchFamily="34" charset="-122"/>
                </a:rPr>
                <a:t>热门排行</a:t>
              </a:r>
              <a:endParaRPr lang="en-US" altLang="zh-CN" sz="1400" kern="0" dirty="0">
                <a:solidFill>
                  <a:prstClr val="black"/>
                </a:solidFill>
                <a:latin typeface="微软雅黑" panose="020B0503020204020204" pitchFamily="34" charset="-122"/>
                <a:ea typeface="微软雅黑" panose="020B0503020204020204" pitchFamily="34" charset="-122"/>
              </a:endParaRPr>
            </a:p>
          </p:txBody>
        </p:sp>
        <p:sp>
          <p:nvSpPr>
            <p:cNvPr id="48" name="矩形 47">
              <a:extLst>
                <a:ext uri="{FF2B5EF4-FFF2-40B4-BE49-F238E27FC236}">
                  <a16:creationId xmlns="" xmlns:a16="http://schemas.microsoft.com/office/drawing/2014/main" id="{D035C5DD-EF32-FB4A-989E-7CA7E3C5B37C}"/>
                </a:ext>
              </a:extLst>
            </p:cNvPr>
            <p:cNvSpPr/>
            <p:nvPr/>
          </p:nvSpPr>
          <p:spPr>
            <a:xfrm>
              <a:off x="5349526" y="2933153"/>
              <a:ext cx="2007661" cy="2087296"/>
            </a:xfrm>
            <a:prstGeom prst="rect">
              <a:avLst/>
            </a:prstGeom>
            <a:solidFill>
              <a:schemeClr val="bg1"/>
            </a:solidFill>
            <a:ln w="12700">
              <a:solidFill>
                <a:schemeClr val="accent5">
                  <a:lumMod val="75000"/>
                </a:schemeClr>
              </a:solidFill>
              <a:prstDash val="dash"/>
            </a:ln>
            <a:effectLst>
              <a:outerShdw blurRad="50800" dist="38100" dir="5400000" algn="t" rotWithShape="0">
                <a:prstClr val="black">
                  <a:alpha val="25000"/>
                </a:prstClr>
              </a:outerShdw>
            </a:effectLst>
          </p:spPr>
          <p:style>
            <a:lnRef idx="1">
              <a:schemeClr val="accent5"/>
            </a:lnRef>
            <a:fillRef idx="2">
              <a:schemeClr val="accent5"/>
            </a:fillRef>
            <a:effectRef idx="1">
              <a:schemeClr val="accent5"/>
            </a:effectRef>
            <a:fontRef idx="minor">
              <a:schemeClr val="dk1"/>
            </a:fontRef>
          </p:style>
          <p:txBody>
            <a:bodyPr rot="0" vertOverflow="overflow" horzOverflow="overflow" vert="horz" wrap="square" lIns="91440" tIns="45720" rIns="91440" bIns="45720" numCol="1" spcCol="0" rtlCol="0" fromWordArt="0" anchor="ctr" anchorCtr="0" forceAA="0" compatLnSpc="1">
              <a:noAutofit/>
            </a:bodyPr>
            <a:lstStyle/>
            <a:p>
              <a:pPr algn="ctr">
                <a:lnSpc>
                  <a:spcPct val="130000"/>
                </a:lnSpc>
                <a:defRPr/>
              </a:pP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49" name="文本框 48">
              <a:extLst>
                <a:ext uri="{FF2B5EF4-FFF2-40B4-BE49-F238E27FC236}">
                  <a16:creationId xmlns="" xmlns:a16="http://schemas.microsoft.com/office/drawing/2014/main" id="{56BF7F31-4E70-B14C-A8A4-1B8898172AE7}"/>
                </a:ext>
              </a:extLst>
            </p:cNvPr>
            <p:cNvSpPr txBox="1"/>
            <p:nvPr/>
          </p:nvSpPr>
          <p:spPr>
            <a:xfrm>
              <a:off x="5338672" y="2959977"/>
              <a:ext cx="875750" cy="276999"/>
            </a:xfrm>
            <a:prstGeom prst="rect">
              <a:avLst/>
            </a:prstGeom>
            <a:noFill/>
          </p:spPr>
          <p:txBody>
            <a:bodyPr wrap="square" rtlCol="0">
              <a:spAutoFit/>
            </a:bodyPr>
            <a:lstStyle/>
            <a:p>
              <a:pPr algn="ctr"/>
              <a:r>
                <a:rPr lang="zh-CN" altLang="en-US" sz="1200" b="1" kern="0" dirty="0">
                  <a:solidFill>
                    <a:prstClr val="black"/>
                  </a:solidFill>
                  <a:latin typeface="微软雅黑" panose="020B0503020204020204" pitchFamily="34" charset="-122"/>
                  <a:ea typeface="微软雅黑" panose="020B0503020204020204" pitchFamily="34" charset="-122"/>
                </a:rPr>
                <a:t>资产门户</a:t>
              </a:r>
            </a:p>
          </p:txBody>
        </p:sp>
        <p:sp>
          <p:nvSpPr>
            <p:cNvPr id="50" name="圆角矩形 49">
              <a:extLst>
                <a:ext uri="{FF2B5EF4-FFF2-40B4-BE49-F238E27FC236}">
                  <a16:creationId xmlns="" xmlns:a16="http://schemas.microsoft.com/office/drawing/2014/main" id="{EEF04D0A-3403-5249-ADDE-B1164F781C48}"/>
                </a:ext>
              </a:extLst>
            </p:cNvPr>
            <p:cNvSpPr/>
            <p:nvPr/>
          </p:nvSpPr>
          <p:spPr>
            <a:xfrm>
              <a:off x="5460153" y="3297117"/>
              <a:ext cx="742200" cy="718621"/>
            </a:xfrm>
            <a:prstGeom prst="roundRect">
              <a:avLst/>
            </a:prstGeom>
            <a:solidFill>
              <a:schemeClr val="accent1"/>
            </a:solidFill>
            <a:ln w="9525" cap="flat" cmpd="sng" algn="ctr">
              <a:solidFill>
                <a:srgbClr val="7F95C4"/>
              </a:solidFill>
              <a:prstDash val="solid"/>
              <a:round/>
              <a:headEnd type="none" w="med" len="med"/>
              <a:tailEnd type="none" w="med" len="med"/>
            </a:ln>
          </p:spPr>
          <p:txBody>
            <a:bodyPr vert="horz" wrap="square" lIns="91440" tIns="45720" rIns="91440" bIns="45720" numCol="1" anchor="t" anchorCtr="0" compatLnSpc="1"/>
            <a:lstStyle/>
            <a:p>
              <a:pPr algn="ctr" eaLnBrk="0" fontAlgn="base" hangingPunct="0">
                <a:spcBef>
                  <a:spcPct val="0"/>
                </a:spcBef>
                <a:spcAft>
                  <a:spcPct val="0"/>
                </a:spcAft>
                <a:buFont typeface="Arial" panose="020B0604020202090204" pitchFamily="34" charset="0"/>
                <a:buNone/>
              </a:pPr>
              <a:r>
                <a:rPr lang="zh-CN" altLang="en-US" sz="1400" kern="0" dirty="0">
                  <a:solidFill>
                    <a:prstClr val="black"/>
                  </a:solidFill>
                  <a:latin typeface="微软雅黑" panose="020B0503020204020204" pitchFamily="34" charset="-122"/>
                  <a:ea typeface="微软雅黑" panose="020B0503020204020204" pitchFamily="34" charset="-122"/>
                </a:rPr>
                <a:t>服务资产</a:t>
              </a:r>
            </a:p>
          </p:txBody>
        </p:sp>
        <p:sp>
          <p:nvSpPr>
            <p:cNvPr id="51" name="圆角矩形 50">
              <a:extLst>
                <a:ext uri="{FF2B5EF4-FFF2-40B4-BE49-F238E27FC236}">
                  <a16:creationId xmlns="" xmlns:a16="http://schemas.microsoft.com/office/drawing/2014/main" id="{5D9F1828-9CE7-2147-A518-632B470A6C1A}"/>
                </a:ext>
              </a:extLst>
            </p:cNvPr>
            <p:cNvSpPr/>
            <p:nvPr/>
          </p:nvSpPr>
          <p:spPr>
            <a:xfrm>
              <a:off x="6462171" y="3273548"/>
              <a:ext cx="742200" cy="718621"/>
            </a:xfrm>
            <a:prstGeom prst="roundRect">
              <a:avLst/>
            </a:prstGeom>
            <a:solidFill>
              <a:schemeClr val="accent1"/>
            </a:solidFill>
            <a:ln w="9525" cap="flat" cmpd="sng" algn="ctr">
              <a:solidFill>
                <a:srgbClr val="7F95C4"/>
              </a:solidFill>
              <a:prstDash val="solid"/>
              <a:round/>
              <a:headEnd type="none" w="med" len="med"/>
              <a:tailEnd type="none" w="med" len="med"/>
            </a:ln>
          </p:spPr>
          <p:txBody>
            <a:bodyPr vert="horz" wrap="square" lIns="91440" tIns="45720" rIns="91440" bIns="45720" numCol="1" anchor="t" anchorCtr="0" compatLnSpc="1"/>
            <a:lstStyle/>
            <a:p>
              <a:pPr algn="ctr" eaLnBrk="0" fontAlgn="base" hangingPunct="0">
                <a:spcBef>
                  <a:spcPct val="0"/>
                </a:spcBef>
                <a:spcAft>
                  <a:spcPct val="0"/>
                </a:spcAft>
                <a:buFont typeface="Arial" panose="020B0604020202090204" pitchFamily="34" charset="0"/>
                <a:buNone/>
              </a:pPr>
              <a:r>
                <a:rPr lang="zh-CN" altLang="en-US" sz="1400" kern="0" dirty="0">
                  <a:solidFill>
                    <a:prstClr val="black"/>
                  </a:solidFill>
                  <a:latin typeface="微软雅黑" panose="020B0503020204020204" pitchFamily="34" charset="-122"/>
                  <a:ea typeface="微软雅黑" panose="020B0503020204020204" pitchFamily="34" charset="-122"/>
                </a:rPr>
                <a:t>数据资产</a:t>
              </a:r>
            </a:p>
          </p:txBody>
        </p:sp>
        <p:sp>
          <p:nvSpPr>
            <p:cNvPr id="52" name="圆角矩形 51">
              <a:extLst>
                <a:ext uri="{FF2B5EF4-FFF2-40B4-BE49-F238E27FC236}">
                  <a16:creationId xmlns="" xmlns:a16="http://schemas.microsoft.com/office/drawing/2014/main" id="{C7A20E84-F747-F64B-A518-3AAF87AE3952}"/>
                </a:ext>
              </a:extLst>
            </p:cNvPr>
            <p:cNvSpPr/>
            <p:nvPr/>
          </p:nvSpPr>
          <p:spPr>
            <a:xfrm>
              <a:off x="5460152" y="4173290"/>
              <a:ext cx="742200" cy="718621"/>
            </a:xfrm>
            <a:prstGeom prst="roundRect">
              <a:avLst/>
            </a:prstGeom>
            <a:solidFill>
              <a:schemeClr val="accent1"/>
            </a:solidFill>
            <a:ln w="9525" cap="flat" cmpd="sng" algn="ctr">
              <a:solidFill>
                <a:srgbClr val="7F95C4"/>
              </a:solidFill>
              <a:prstDash val="solid"/>
              <a:round/>
              <a:headEnd type="none" w="med" len="med"/>
              <a:tailEnd type="none" w="med" len="med"/>
            </a:ln>
          </p:spPr>
          <p:txBody>
            <a:bodyPr vert="horz" wrap="square" lIns="91440" tIns="45720" rIns="91440" bIns="45720" numCol="1" anchor="t" anchorCtr="0" compatLnSpc="1"/>
            <a:lstStyle/>
            <a:p>
              <a:pPr algn="ctr" eaLnBrk="0" fontAlgn="base" hangingPunct="0">
                <a:spcBef>
                  <a:spcPct val="0"/>
                </a:spcBef>
                <a:spcAft>
                  <a:spcPct val="0"/>
                </a:spcAft>
                <a:buFont typeface="Arial" panose="020B0604020202090204" pitchFamily="34" charset="0"/>
                <a:buNone/>
              </a:pPr>
              <a:r>
                <a:rPr lang="zh-CN" altLang="en-US" sz="1400" kern="0" dirty="0">
                  <a:solidFill>
                    <a:prstClr val="black"/>
                  </a:solidFill>
                  <a:latin typeface="微软雅黑" panose="020B0503020204020204" pitchFamily="34" charset="-122"/>
                  <a:ea typeface="微软雅黑" panose="020B0503020204020204" pitchFamily="34" charset="-122"/>
                </a:rPr>
                <a:t>订阅服务</a:t>
              </a:r>
              <a:endParaRPr lang="en-US" altLang="zh-CN" sz="1400" kern="0" dirty="0">
                <a:solidFill>
                  <a:prstClr val="black"/>
                </a:solidFill>
                <a:latin typeface="微软雅黑" panose="020B0503020204020204" pitchFamily="34" charset="-122"/>
                <a:ea typeface="微软雅黑" panose="020B0503020204020204" pitchFamily="34" charset="-122"/>
              </a:endParaRPr>
            </a:p>
          </p:txBody>
        </p:sp>
        <p:sp>
          <p:nvSpPr>
            <p:cNvPr id="53" name="圆角矩形 52">
              <a:extLst>
                <a:ext uri="{FF2B5EF4-FFF2-40B4-BE49-F238E27FC236}">
                  <a16:creationId xmlns="" xmlns:a16="http://schemas.microsoft.com/office/drawing/2014/main" id="{07B19A39-06C1-574E-8873-3C9A444B3010}"/>
                </a:ext>
              </a:extLst>
            </p:cNvPr>
            <p:cNvSpPr/>
            <p:nvPr/>
          </p:nvSpPr>
          <p:spPr>
            <a:xfrm>
              <a:off x="6462171" y="4146998"/>
              <a:ext cx="742200" cy="718621"/>
            </a:xfrm>
            <a:prstGeom prst="roundRect">
              <a:avLst/>
            </a:prstGeom>
            <a:solidFill>
              <a:schemeClr val="accent1"/>
            </a:solidFill>
            <a:ln w="9525" cap="flat" cmpd="sng" algn="ctr">
              <a:solidFill>
                <a:srgbClr val="7F95C4"/>
              </a:solidFill>
              <a:prstDash val="solid"/>
              <a:round/>
              <a:headEnd type="none" w="med" len="med"/>
              <a:tailEnd type="none" w="med" len="med"/>
            </a:ln>
          </p:spPr>
          <p:txBody>
            <a:bodyPr vert="horz" wrap="square" lIns="91440" tIns="45720" rIns="91440" bIns="45720" numCol="1" anchor="t" anchorCtr="0" compatLnSpc="1"/>
            <a:lstStyle/>
            <a:p>
              <a:pPr algn="ctr" eaLnBrk="0" fontAlgn="base" hangingPunct="0">
                <a:spcBef>
                  <a:spcPct val="0"/>
                </a:spcBef>
                <a:spcAft>
                  <a:spcPct val="0"/>
                </a:spcAft>
                <a:buFont typeface="Arial" panose="020B0604020202090204" pitchFamily="34" charset="0"/>
                <a:buNone/>
              </a:pPr>
              <a:r>
                <a:rPr lang="zh-CN" altLang="en-US" sz="1400" kern="0" dirty="0">
                  <a:solidFill>
                    <a:prstClr val="black"/>
                  </a:solidFill>
                  <a:latin typeface="微软雅黑" panose="020B0503020204020204" pitchFamily="34" charset="-122"/>
                  <a:ea typeface="微软雅黑" panose="020B0503020204020204" pitchFamily="34" charset="-122"/>
                </a:rPr>
                <a:t>检索服务</a:t>
              </a:r>
              <a:endParaRPr lang="en-US" altLang="zh-CN" sz="1400" kern="0" dirty="0">
                <a:solidFill>
                  <a:prstClr val="black"/>
                </a:solidFill>
                <a:latin typeface="微软雅黑" panose="020B0503020204020204" pitchFamily="34" charset="-122"/>
                <a:ea typeface="微软雅黑" panose="020B0503020204020204" pitchFamily="34" charset="-122"/>
              </a:endParaRPr>
            </a:p>
          </p:txBody>
        </p:sp>
        <p:sp>
          <p:nvSpPr>
            <p:cNvPr id="54" name="圆角矩形 53">
              <a:extLst>
                <a:ext uri="{FF2B5EF4-FFF2-40B4-BE49-F238E27FC236}">
                  <a16:creationId xmlns="" xmlns:a16="http://schemas.microsoft.com/office/drawing/2014/main" id="{CFB076E1-88A5-D04D-99DF-D6A22120AEFE}"/>
                </a:ext>
              </a:extLst>
            </p:cNvPr>
            <p:cNvSpPr/>
            <p:nvPr/>
          </p:nvSpPr>
          <p:spPr>
            <a:xfrm>
              <a:off x="1322636" y="4066126"/>
              <a:ext cx="813024" cy="718621"/>
            </a:xfrm>
            <a:prstGeom prst="roundRect">
              <a:avLst/>
            </a:prstGeom>
            <a:solidFill>
              <a:schemeClr val="accent1"/>
            </a:solidFill>
            <a:ln w="9525" cap="flat" cmpd="sng" algn="ctr">
              <a:solidFill>
                <a:srgbClr val="7F95C4"/>
              </a:solidFill>
              <a:prstDash val="solid"/>
              <a:round/>
              <a:headEnd type="none" w="med" len="med"/>
              <a:tailEnd type="none" w="med" len="med"/>
            </a:ln>
          </p:spPr>
          <p:txBody>
            <a:bodyPr vert="horz" wrap="square" lIns="91440" tIns="45720" rIns="91440" bIns="45720" numCol="1" anchor="t" anchorCtr="0" compatLnSpc="1"/>
            <a:lstStyle/>
            <a:p>
              <a:pPr algn="ctr" eaLnBrk="0" fontAlgn="base" hangingPunct="0">
                <a:spcBef>
                  <a:spcPct val="0"/>
                </a:spcBef>
                <a:spcAft>
                  <a:spcPct val="0"/>
                </a:spcAft>
                <a:buFont typeface="Arial" panose="020B0604020202090204" pitchFamily="34" charset="0"/>
                <a:buNone/>
              </a:pPr>
              <a:r>
                <a:rPr lang="zh-CN" altLang="en-US" sz="1400" kern="0" dirty="0">
                  <a:solidFill>
                    <a:prstClr val="black"/>
                  </a:solidFill>
                  <a:latin typeface="微软雅黑" panose="020B0503020204020204" pitchFamily="34" charset="-122"/>
                  <a:ea typeface="微软雅黑" panose="020B0503020204020204" pitchFamily="34" charset="-122"/>
                </a:rPr>
                <a:t>关键词统计</a:t>
              </a:r>
              <a:endParaRPr lang="en-US" altLang="zh-CN" sz="1400" kern="0" dirty="0">
                <a:solidFill>
                  <a:prstClr val="black"/>
                </a:solidFill>
                <a:latin typeface="微软雅黑" panose="020B0503020204020204" pitchFamily="34" charset="-122"/>
                <a:ea typeface="微软雅黑" panose="020B0503020204020204" pitchFamily="34" charset="-122"/>
              </a:endParaRPr>
            </a:p>
          </p:txBody>
        </p:sp>
        <p:sp>
          <p:nvSpPr>
            <p:cNvPr id="55" name="圆角矩形 54">
              <a:extLst>
                <a:ext uri="{FF2B5EF4-FFF2-40B4-BE49-F238E27FC236}">
                  <a16:creationId xmlns="" xmlns:a16="http://schemas.microsoft.com/office/drawing/2014/main" id="{D03DF199-8D8D-3341-997C-AB69C22969B9}"/>
                </a:ext>
              </a:extLst>
            </p:cNvPr>
            <p:cNvSpPr/>
            <p:nvPr/>
          </p:nvSpPr>
          <p:spPr>
            <a:xfrm>
              <a:off x="2316411" y="4066126"/>
              <a:ext cx="819821" cy="718621"/>
            </a:xfrm>
            <a:prstGeom prst="roundRect">
              <a:avLst/>
            </a:prstGeom>
            <a:solidFill>
              <a:schemeClr val="accent1"/>
            </a:solidFill>
            <a:ln w="9525" cap="flat" cmpd="sng" algn="ctr">
              <a:solidFill>
                <a:srgbClr val="7F95C4"/>
              </a:solidFill>
              <a:prstDash val="solid"/>
              <a:round/>
              <a:headEnd type="none" w="med" len="med"/>
              <a:tailEnd type="none" w="med" len="med"/>
            </a:ln>
          </p:spPr>
          <p:txBody>
            <a:bodyPr vert="horz" wrap="square" lIns="91440" tIns="45720" rIns="91440" bIns="45720" numCol="1" anchor="t" anchorCtr="0" compatLnSpc="1"/>
            <a:lstStyle/>
            <a:p>
              <a:pPr algn="ctr" eaLnBrk="0" fontAlgn="base" hangingPunct="0">
                <a:spcBef>
                  <a:spcPct val="0"/>
                </a:spcBef>
                <a:spcAft>
                  <a:spcPct val="0"/>
                </a:spcAft>
                <a:buFont typeface="Arial" panose="020B0604020202090204" pitchFamily="34" charset="0"/>
                <a:buNone/>
              </a:pPr>
              <a:r>
                <a:rPr lang="zh-CN" altLang="en-US" sz="1400" kern="0" dirty="0">
                  <a:solidFill>
                    <a:prstClr val="black"/>
                  </a:solidFill>
                  <a:latin typeface="微软雅黑" panose="020B0503020204020204" pitchFamily="34" charset="-122"/>
                  <a:ea typeface="微软雅黑" panose="020B0503020204020204" pitchFamily="34" charset="-122"/>
                </a:rPr>
                <a:t>。。。</a:t>
              </a:r>
              <a:endParaRPr lang="en-US" altLang="zh-CN" sz="1400" kern="0" dirty="0">
                <a:solidFill>
                  <a:prstClr val="black"/>
                </a:solidFill>
                <a:latin typeface="微软雅黑" panose="020B0503020204020204" pitchFamily="34" charset="-122"/>
                <a:ea typeface="微软雅黑" panose="020B0503020204020204" pitchFamily="34" charset="-122"/>
              </a:endParaRPr>
            </a:p>
          </p:txBody>
        </p:sp>
        <p:sp>
          <p:nvSpPr>
            <p:cNvPr id="56" name="矩形 55">
              <a:extLst>
                <a:ext uri="{FF2B5EF4-FFF2-40B4-BE49-F238E27FC236}">
                  <a16:creationId xmlns="" xmlns:a16="http://schemas.microsoft.com/office/drawing/2014/main" id="{9796C001-5900-CC4B-8192-BA1FFF89A0F4}"/>
                </a:ext>
              </a:extLst>
            </p:cNvPr>
            <p:cNvSpPr/>
            <p:nvPr/>
          </p:nvSpPr>
          <p:spPr>
            <a:xfrm>
              <a:off x="7464189" y="2934468"/>
              <a:ext cx="4048035" cy="2087296"/>
            </a:xfrm>
            <a:prstGeom prst="rect">
              <a:avLst/>
            </a:prstGeom>
            <a:solidFill>
              <a:schemeClr val="bg1"/>
            </a:solidFill>
            <a:ln w="12700">
              <a:solidFill>
                <a:schemeClr val="accent5">
                  <a:lumMod val="75000"/>
                </a:schemeClr>
              </a:solidFill>
              <a:prstDash val="dash"/>
            </a:ln>
            <a:effectLst>
              <a:outerShdw blurRad="50800" dist="38100" dir="5400000" algn="t" rotWithShape="0">
                <a:prstClr val="black">
                  <a:alpha val="25000"/>
                </a:prstClr>
              </a:outerShdw>
            </a:effectLst>
          </p:spPr>
          <p:style>
            <a:lnRef idx="1">
              <a:schemeClr val="accent5"/>
            </a:lnRef>
            <a:fillRef idx="2">
              <a:schemeClr val="accent5"/>
            </a:fillRef>
            <a:effectRef idx="1">
              <a:schemeClr val="accent5"/>
            </a:effectRef>
            <a:fontRef idx="minor">
              <a:schemeClr val="dk1"/>
            </a:fontRef>
          </p:style>
          <p:txBody>
            <a:bodyPr rot="0" vertOverflow="overflow" horzOverflow="overflow" vert="horz" wrap="square" lIns="91440" tIns="45720" rIns="91440" bIns="45720" numCol="1" spcCol="0" rtlCol="0" fromWordArt="0" anchor="ctr" anchorCtr="0" forceAA="0" compatLnSpc="1">
              <a:noAutofit/>
            </a:bodyPr>
            <a:lstStyle/>
            <a:p>
              <a:pPr algn="ctr">
                <a:lnSpc>
                  <a:spcPct val="130000"/>
                </a:lnSpc>
                <a:defRPr/>
              </a:pP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57" name="文本框 56">
              <a:extLst>
                <a:ext uri="{FF2B5EF4-FFF2-40B4-BE49-F238E27FC236}">
                  <a16:creationId xmlns="" xmlns:a16="http://schemas.microsoft.com/office/drawing/2014/main" id="{9FA99A3C-0774-4249-9C6E-9ADE7EAD4333}"/>
                </a:ext>
              </a:extLst>
            </p:cNvPr>
            <p:cNvSpPr txBox="1"/>
            <p:nvPr/>
          </p:nvSpPr>
          <p:spPr>
            <a:xfrm>
              <a:off x="7504204" y="2955589"/>
              <a:ext cx="875750" cy="276999"/>
            </a:xfrm>
            <a:prstGeom prst="rect">
              <a:avLst/>
            </a:prstGeom>
            <a:noFill/>
          </p:spPr>
          <p:txBody>
            <a:bodyPr wrap="square" rtlCol="0">
              <a:spAutoFit/>
            </a:bodyPr>
            <a:lstStyle/>
            <a:p>
              <a:pPr algn="ctr"/>
              <a:r>
                <a:rPr lang="zh-CN" altLang="en-US" sz="1200" b="1" kern="0" dirty="0">
                  <a:solidFill>
                    <a:prstClr val="black"/>
                  </a:solidFill>
                  <a:latin typeface="微软雅黑" panose="020B0503020204020204" pitchFamily="34" charset="-122"/>
                  <a:ea typeface="微软雅黑" panose="020B0503020204020204" pitchFamily="34" charset="-122"/>
                </a:rPr>
                <a:t>个人门户</a:t>
              </a:r>
            </a:p>
          </p:txBody>
        </p:sp>
        <p:sp>
          <p:nvSpPr>
            <p:cNvPr id="58" name="圆角矩形 57">
              <a:extLst>
                <a:ext uri="{FF2B5EF4-FFF2-40B4-BE49-F238E27FC236}">
                  <a16:creationId xmlns="" xmlns:a16="http://schemas.microsoft.com/office/drawing/2014/main" id="{0EC794D9-65C2-1F40-AD74-723FDC04D7A5}"/>
                </a:ext>
              </a:extLst>
            </p:cNvPr>
            <p:cNvSpPr/>
            <p:nvPr/>
          </p:nvSpPr>
          <p:spPr>
            <a:xfrm>
              <a:off x="7694584" y="3289454"/>
              <a:ext cx="788928" cy="718621"/>
            </a:xfrm>
            <a:prstGeom prst="roundRect">
              <a:avLst/>
            </a:prstGeom>
            <a:solidFill>
              <a:schemeClr val="accent1"/>
            </a:solidFill>
            <a:ln w="9525" cap="flat" cmpd="sng" algn="ctr">
              <a:solidFill>
                <a:srgbClr val="7F95C4"/>
              </a:solidFill>
              <a:prstDash val="solid"/>
              <a:round/>
              <a:headEnd type="none" w="med" len="med"/>
              <a:tailEnd type="none" w="med" len="med"/>
            </a:ln>
          </p:spPr>
          <p:txBody>
            <a:bodyPr vert="horz" wrap="square" lIns="91440" tIns="45720" rIns="91440" bIns="45720" numCol="1" anchor="t" anchorCtr="0" compatLnSpc="1"/>
            <a:lstStyle/>
            <a:p>
              <a:pPr algn="ctr" eaLnBrk="0" fontAlgn="base" hangingPunct="0">
                <a:spcBef>
                  <a:spcPct val="0"/>
                </a:spcBef>
                <a:spcAft>
                  <a:spcPct val="0"/>
                </a:spcAft>
                <a:buFont typeface="Arial" panose="020B0604020202090204" pitchFamily="34" charset="0"/>
                <a:buNone/>
              </a:pPr>
              <a:r>
                <a:rPr lang="zh-CN" altLang="en-US" sz="1400" kern="0" dirty="0">
                  <a:solidFill>
                    <a:prstClr val="black"/>
                  </a:solidFill>
                  <a:latin typeface="微软雅黑" panose="020B0503020204020204" pitchFamily="34" charset="-122"/>
                  <a:ea typeface="微软雅黑" panose="020B0503020204020204" pitchFamily="34" charset="-122"/>
                </a:rPr>
                <a:t>代办</a:t>
              </a:r>
              <a:endParaRPr lang="en-US" altLang="zh-CN" sz="1400" kern="0" dirty="0">
                <a:solidFill>
                  <a:prstClr val="black"/>
                </a:solidFill>
                <a:latin typeface="微软雅黑" panose="020B0503020204020204" pitchFamily="34" charset="-122"/>
                <a:ea typeface="微软雅黑" panose="020B0503020204020204" pitchFamily="34" charset="-122"/>
              </a:endParaRPr>
            </a:p>
            <a:p>
              <a:pPr algn="ctr" eaLnBrk="0" fontAlgn="base" hangingPunct="0">
                <a:spcBef>
                  <a:spcPct val="0"/>
                </a:spcBef>
                <a:spcAft>
                  <a:spcPct val="0"/>
                </a:spcAft>
                <a:buFont typeface="Arial" panose="020B0604020202090204" pitchFamily="34" charset="0"/>
                <a:buNone/>
              </a:pPr>
              <a:r>
                <a:rPr lang="zh-CN" altLang="en-US" sz="1400" kern="0" dirty="0">
                  <a:solidFill>
                    <a:prstClr val="black"/>
                  </a:solidFill>
                  <a:latin typeface="微软雅黑" panose="020B0503020204020204" pitchFamily="34" charset="-122"/>
                  <a:ea typeface="微软雅黑" panose="020B0503020204020204" pitchFamily="34" charset="-122"/>
                </a:rPr>
                <a:t>事项</a:t>
              </a:r>
            </a:p>
          </p:txBody>
        </p:sp>
        <p:sp>
          <p:nvSpPr>
            <p:cNvPr id="59" name="圆角矩形 58">
              <a:extLst>
                <a:ext uri="{FF2B5EF4-FFF2-40B4-BE49-F238E27FC236}">
                  <a16:creationId xmlns="" xmlns:a16="http://schemas.microsoft.com/office/drawing/2014/main" id="{3E02626F-3938-AF40-82E1-8A00327832A0}"/>
                </a:ext>
              </a:extLst>
            </p:cNvPr>
            <p:cNvSpPr/>
            <p:nvPr/>
          </p:nvSpPr>
          <p:spPr>
            <a:xfrm>
              <a:off x="8726059" y="3273548"/>
              <a:ext cx="788928" cy="718621"/>
            </a:xfrm>
            <a:prstGeom prst="roundRect">
              <a:avLst/>
            </a:prstGeom>
            <a:solidFill>
              <a:schemeClr val="accent1"/>
            </a:solidFill>
            <a:ln w="9525" cap="flat" cmpd="sng" algn="ctr">
              <a:solidFill>
                <a:srgbClr val="7F95C4"/>
              </a:solidFill>
              <a:prstDash val="solid"/>
              <a:round/>
              <a:headEnd type="none" w="med" len="med"/>
              <a:tailEnd type="none" w="med" len="med"/>
            </a:ln>
          </p:spPr>
          <p:txBody>
            <a:bodyPr vert="horz" wrap="square" lIns="91440" tIns="45720" rIns="91440" bIns="45720" numCol="1" anchor="t" anchorCtr="0" compatLnSpc="1"/>
            <a:lstStyle/>
            <a:p>
              <a:pPr algn="ctr" eaLnBrk="0" fontAlgn="base" hangingPunct="0">
                <a:spcBef>
                  <a:spcPct val="0"/>
                </a:spcBef>
                <a:spcAft>
                  <a:spcPct val="0"/>
                </a:spcAft>
                <a:buFont typeface="Arial" panose="020B0604020202090204" pitchFamily="34" charset="0"/>
                <a:buNone/>
              </a:pPr>
              <a:r>
                <a:rPr lang="zh-CN" altLang="en-US" sz="1400" kern="0" dirty="0">
                  <a:solidFill>
                    <a:prstClr val="black"/>
                  </a:solidFill>
                  <a:latin typeface="微软雅黑" panose="020B0503020204020204" pitchFamily="34" charset="-122"/>
                  <a:ea typeface="微软雅黑" panose="020B0503020204020204" pitchFamily="34" charset="-122"/>
                </a:rPr>
                <a:t>我的</a:t>
              </a:r>
              <a:endParaRPr lang="en-US" altLang="zh-CN" sz="1400" kern="0" dirty="0">
                <a:solidFill>
                  <a:prstClr val="black"/>
                </a:solidFill>
                <a:latin typeface="微软雅黑" panose="020B0503020204020204" pitchFamily="34" charset="-122"/>
                <a:ea typeface="微软雅黑" panose="020B0503020204020204" pitchFamily="34" charset="-122"/>
              </a:endParaRPr>
            </a:p>
            <a:p>
              <a:pPr algn="ctr" eaLnBrk="0" fontAlgn="base" hangingPunct="0">
                <a:spcBef>
                  <a:spcPct val="0"/>
                </a:spcBef>
                <a:spcAft>
                  <a:spcPct val="0"/>
                </a:spcAft>
                <a:buFont typeface="Arial" panose="020B0604020202090204" pitchFamily="34" charset="0"/>
                <a:buNone/>
              </a:pPr>
              <a:r>
                <a:rPr lang="zh-CN" altLang="en-US" sz="1400" kern="0" dirty="0">
                  <a:solidFill>
                    <a:prstClr val="black"/>
                  </a:solidFill>
                  <a:latin typeface="微软雅黑" panose="020B0503020204020204" pitchFamily="34" charset="-122"/>
                  <a:ea typeface="微软雅黑" panose="020B0503020204020204" pitchFamily="34" charset="-122"/>
                </a:rPr>
                <a:t>资源</a:t>
              </a:r>
            </a:p>
          </p:txBody>
        </p:sp>
        <p:sp>
          <p:nvSpPr>
            <p:cNvPr id="60" name="圆角矩形 59">
              <a:extLst>
                <a:ext uri="{FF2B5EF4-FFF2-40B4-BE49-F238E27FC236}">
                  <a16:creationId xmlns="" xmlns:a16="http://schemas.microsoft.com/office/drawing/2014/main" id="{3255A2AE-1159-C441-8C5F-6BA4A830C04A}"/>
                </a:ext>
              </a:extLst>
            </p:cNvPr>
            <p:cNvSpPr/>
            <p:nvPr/>
          </p:nvSpPr>
          <p:spPr>
            <a:xfrm>
              <a:off x="9671633" y="3273688"/>
              <a:ext cx="788928" cy="718621"/>
            </a:xfrm>
            <a:prstGeom prst="roundRect">
              <a:avLst/>
            </a:prstGeom>
            <a:solidFill>
              <a:schemeClr val="accent1"/>
            </a:solidFill>
            <a:ln w="9525" cap="flat" cmpd="sng" algn="ctr">
              <a:solidFill>
                <a:srgbClr val="7F95C4"/>
              </a:solidFill>
              <a:prstDash val="solid"/>
              <a:round/>
              <a:headEnd type="none" w="med" len="med"/>
              <a:tailEnd type="none" w="med" len="med"/>
            </a:ln>
          </p:spPr>
          <p:txBody>
            <a:bodyPr vert="horz" wrap="square" lIns="91440" tIns="45720" rIns="91440" bIns="45720" numCol="1" anchor="t" anchorCtr="0" compatLnSpc="1"/>
            <a:lstStyle/>
            <a:p>
              <a:pPr algn="ctr" eaLnBrk="0" fontAlgn="base" hangingPunct="0">
                <a:spcBef>
                  <a:spcPct val="0"/>
                </a:spcBef>
                <a:spcAft>
                  <a:spcPct val="0"/>
                </a:spcAft>
                <a:buFont typeface="Arial" panose="020B0604020202090204" pitchFamily="34" charset="0"/>
                <a:buNone/>
              </a:pPr>
              <a:r>
                <a:rPr lang="zh-CN" altLang="en-US" sz="1400" kern="0" dirty="0">
                  <a:solidFill>
                    <a:prstClr val="black"/>
                  </a:solidFill>
                  <a:latin typeface="微软雅黑" panose="020B0503020204020204" pitchFamily="34" charset="-122"/>
                  <a:ea typeface="微软雅黑" panose="020B0503020204020204" pitchFamily="34" charset="-122"/>
                </a:rPr>
                <a:t>到期</a:t>
              </a:r>
              <a:endParaRPr lang="en-US" altLang="zh-CN" sz="1400" kern="0" dirty="0">
                <a:solidFill>
                  <a:prstClr val="black"/>
                </a:solidFill>
                <a:latin typeface="微软雅黑" panose="020B0503020204020204" pitchFamily="34" charset="-122"/>
                <a:ea typeface="微软雅黑" panose="020B0503020204020204" pitchFamily="34" charset="-122"/>
              </a:endParaRPr>
            </a:p>
            <a:p>
              <a:pPr algn="ctr" eaLnBrk="0" fontAlgn="base" hangingPunct="0">
                <a:spcBef>
                  <a:spcPct val="0"/>
                </a:spcBef>
                <a:spcAft>
                  <a:spcPct val="0"/>
                </a:spcAft>
                <a:buFont typeface="Arial" panose="020B0604020202090204" pitchFamily="34" charset="0"/>
                <a:buNone/>
              </a:pPr>
              <a:r>
                <a:rPr lang="zh-CN" altLang="en-US" sz="1400" kern="0" dirty="0">
                  <a:solidFill>
                    <a:prstClr val="black"/>
                  </a:solidFill>
                  <a:latin typeface="微软雅黑" panose="020B0503020204020204" pitchFamily="34" charset="-122"/>
                  <a:ea typeface="微软雅黑" panose="020B0503020204020204" pitchFamily="34" charset="-122"/>
                </a:rPr>
                <a:t>提醒</a:t>
              </a:r>
            </a:p>
          </p:txBody>
        </p:sp>
        <p:sp>
          <p:nvSpPr>
            <p:cNvPr id="61" name="圆角矩形 60">
              <a:extLst>
                <a:ext uri="{FF2B5EF4-FFF2-40B4-BE49-F238E27FC236}">
                  <a16:creationId xmlns="" xmlns:a16="http://schemas.microsoft.com/office/drawing/2014/main" id="{04697A98-420B-184F-AD1D-FD15A191A95E}"/>
                </a:ext>
              </a:extLst>
            </p:cNvPr>
            <p:cNvSpPr/>
            <p:nvPr/>
          </p:nvSpPr>
          <p:spPr>
            <a:xfrm>
              <a:off x="10541245" y="3277531"/>
              <a:ext cx="788928" cy="718621"/>
            </a:xfrm>
            <a:prstGeom prst="roundRect">
              <a:avLst/>
            </a:prstGeom>
            <a:solidFill>
              <a:schemeClr val="accent1"/>
            </a:solidFill>
            <a:ln w="9525" cap="flat" cmpd="sng" algn="ctr">
              <a:solidFill>
                <a:srgbClr val="7F95C4"/>
              </a:solidFill>
              <a:prstDash val="solid"/>
              <a:round/>
              <a:headEnd type="none" w="med" len="med"/>
              <a:tailEnd type="none" w="med" len="med"/>
            </a:ln>
          </p:spPr>
          <p:txBody>
            <a:bodyPr vert="horz" wrap="square" lIns="91440" tIns="45720" rIns="91440" bIns="45720" numCol="1" anchor="t" anchorCtr="0" compatLnSpc="1"/>
            <a:lstStyle/>
            <a:p>
              <a:pPr algn="ctr" eaLnBrk="0" fontAlgn="base" hangingPunct="0">
                <a:spcBef>
                  <a:spcPct val="0"/>
                </a:spcBef>
                <a:spcAft>
                  <a:spcPct val="0"/>
                </a:spcAft>
                <a:buFont typeface="Arial" panose="020B0604020202090204" pitchFamily="34" charset="0"/>
                <a:buNone/>
              </a:pPr>
              <a:r>
                <a:rPr lang="zh-CN" altLang="en-US" sz="1400" kern="0" dirty="0">
                  <a:solidFill>
                    <a:prstClr val="black"/>
                  </a:solidFill>
                  <a:latin typeface="微软雅黑" panose="020B0503020204020204" pitchFamily="34" charset="-122"/>
                  <a:ea typeface="微软雅黑" panose="020B0503020204020204" pitchFamily="34" charset="-122"/>
                </a:rPr>
                <a:t>热门</a:t>
              </a:r>
              <a:endParaRPr lang="en-US" altLang="zh-CN" sz="1400" kern="0" dirty="0">
                <a:solidFill>
                  <a:prstClr val="black"/>
                </a:solidFill>
                <a:latin typeface="微软雅黑" panose="020B0503020204020204" pitchFamily="34" charset="-122"/>
                <a:ea typeface="微软雅黑" panose="020B0503020204020204" pitchFamily="34" charset="-122"/>
              </a:endParaRPr>
            </a:p>
            <a:p>
              <a:pPr algn="ctr" eaLnBrk="0" fontAlgn="base" hangingPunct="0">
                <a:spcBef>
                  <a:spcPct val="0"/>
                </a:spcBef>
                <a:spcAft>
                  <a:spcPct val="0"/>
                </a:spcAft>
                <a:buFont typeface="Arial" panose="020B0604020202090204" pitchFamily="34" charset="0"/>
                <a:buNone/>
              </a:pPr>
              <a:r>
                <a:rPr lang="zh-CN" altLang="en-US" sz="1400" kern="0" dirty="0">
                  <a:solidFill>
                    <a:prstClr val="black"/>
                  </a:solidFill>
                  <a:latin typeface="微软雅黑" panose="020B0503020204020204" pitchFamily="34" charset="-122"/>
                  <a:ea typeface="微软雅黑" panose="020B0503020204020204" pitchFamily="34" charset="-122"/>
                </a:rPr>
                <a:t>排行</a:t>
              </a:r>
              <a:endParaRPr lang="en-US" altLang="zh-CN" sz="1400" kern="0" dirty="0">
                <a:solidFill>
                  <a:prstClr val="black"/>
                </a:solidFill>
                <a:latin typeface="微软雅黑" panose="020B0503020204020204" pitchFamily="34" charset="-122"/>
                <a:ea typeface="微软雅黑" panose="020B0503020204020204" pitchFamily="34" charset="-122"/>
              </a:endParaRPr>
            </a:p>
          </p:txBody>
        </p:sp>
        <p:sp>
          <p:nvSpPr>
            <p:cNvPr id="62" name="圆角矩形 61">
              <a:extLst>
                <a:ext uri="{FF2B5EF4-FFF2-40B4-BE49-F238E27FC236}">
                  <a16:creationId xmlns="" xmlns:a16="http://schemas.microsoft.com/office/drawing/2014/main" id="{30CEBA43-4EC9-5A4B-8CC5-C97DE9A6A923}"/>
                </a:ext>
              </a:extLst>
            </p:cNvPr>
            <p:cNvSpPr/>
            <p:nvPr/>
          </p:nvSpPr>
          <p:spPr>
            <a:xfrm>
              <a:off x="7694585" y="4173291"/>
              <a:ext cx="798259" cy="718621"/>
            </a:xfrm>
            <a:prstGeom prst="roundRect">
              <a:avLst/>
            </a:prstGeom>
            <a:solidFill>
              <a:schemeClr val="accent1"/>
            </a:solidFill>
            <a:ln w="9525" cap="flat" cmpd="sng" algn="ctr">
              <a:solidFill>
                <a:srgbClr val="7F95C4"/>
              </a:solidFill>
              <a:prstDash val="solid"/>
              <a:round/>
              <a:headEnd type="none" w="med" len="med"/>
              <a:tailEnd type="none" w="med" len="med"/>
            </a:ln>
          </p:spPr>
          <p:txBody>
            <a:bodyPr vert="horz" wrap="square" lIns="91440" tIns="45720" rIns="91440" bIns="45720" numCol="1" anchor="t" anchorCtr="0" compatLnSpc="1"/>
            <a:lstStyle/>
            <a:p>
              <a:pPr algn="ctr" eaLnBrk="0" fontAlgn="base" hangingPunct="0">
                <a:spcBef>
                  <a:spcPct val="0"/>
                </a:spcBef>
                <a:spcAft>
                  <a:spcPct val="0"/>
                </a:spcAft>
                <a:buFont typeface="Arial" panose="020B0604020202090204" pitchFamily="34" charset="0"/>
                <a:buNone/>
              </a:pPr>
              <a:r>
                <a:rPr lang="zh-CN" altLang="en-US" sz="1400" kern="0" dirty="0">
                  <a:solidFill>
                    <a:prstClr val="black"/>
                  </a:solidFill>
                  <a:latin typeface="微软雅黑" panose="020B0503020204020204" pitchFamily="34" charset="-122"/>
                  <a:ea typeface="微软雅黑" panose="020B0503020204020204" pitchFamily="34" charset="-122"/>
                </a:rPr>
                <a:t>资源</a:t>
              </a:r>
              <a:endParaRPr lang="en-US" altLang="zh-CN" sz="1400" kern="0" dirty="0">
                <a:solidFill>
                  <a:prstClr val="black"/>
                </a:solidFill>
                <a:latin typeface="微软雅黑" panose="020B0503020204020204" pitchFamily="34" charset="-122"/>
                <a:ea typeface="微软雅黑" panose="020B0503020204020204" pitchFamily="34" charset="-122"/>
              </a:endParaRPr>
            </a:p>
            <a:p>
              <a:pPr algn="ctr" eaLnBrk="0" fontAlgn="base" hangingPunct="0">
                <a:spcBef>
                  <a:spcPct val="0"/>
                </a:spcBef>
                <a:spcAft>
                  <a:spcPct val="0"/>
                </a:spcAft>
                <a:buFont typeface="Arial" panose="020B0604020202090204" pitchFamily="34" charset="0"/>
                <a:buNone/>
              </a:pPr>
              <a:r>
                <a:rPr lang="zh-CN" altLang="en-US" sz="1400" kern="0" dirty="0">
                  <a:solidFill>
                    <a:prstClr val="black"/>
                  </a:solidFill>
                  <a:latin typeface="微软雅黑" panose="020B0503020204020204" pitchFamily="34" charset="-122"/>
                  <a:ea typeface="微软雅黑" panose="020B0503020204020204" pitchFamily="34" charset="-122"/>
                </a:rPr>
                <a:t>检索</a:t>
              </a:r>
              <a:endParaRPr lang="en-US" altLang="zh-CN" sz="1400" kern="0" dirty="0">
                <a:solidFill>
                  <a:prstClr val="black"/>
                </a:solidFill>
                <a:latin typeface="微软雅黑" panose="020B0503020204020204" pitchFamily="34" charset="-122"/>
                <a:ea typeface="微软雅黑" panose="020B0503020204020204" pitchFamily="34" charset="-122"/>
              </a:endParaRPr>
            </a:p>
          </p:txBody>
        </p:sp>
        <p:sp>
          <p:nvSpPr>
            <p:cNvPr id="63" name="圆角矩形 62">
              <a:extLst>
                <a:ext uri="{FF2B5EF4-FFF2-40B4-BE49-F238E27FC236}">
                  <a16:creationId xmlns="" xmlns:a16="http://schemas.microsoft.com/office/drawing/2014/main" id="{EC21D57A-E5FD-4D4E-AC9C-772F4F30E7E6}"/>
                </a:ext>
              </a:extLst>
            </p:cNvPr>
            <p:cNvSpPr/>
            <p:nvPr/>
          </p:nvSpPr>
          <p:spPr>
            <a:xfrm>
              <a:off x="8726059" y="4173291"/>
              <a:ext cx="788928" cy="718621"/>
            </a:xfrm>
            <a:prstGeom prst="roundRect">
              <a:avLst/>
            </a:prstGeom>
            <a:solidFill>
              <a:schemeClr val="accent1"/>
            </a:solidFill>
            <a:ln w="9525" cap="flat" cmpd="sng" algn="ctr">
              <a:solidFill>
                <a:srgbClr val="7F95C4"/>
              </a:solidFill>
              <a:prstDash val="solid"/>
              <a:round/>
              <a:headEnd type="none" w="med" len="med"/>
              <a:tailEnd type="none" w="med" len="med"/>
            </a:ln>
          </p:spPr>
          <p:txBody>
            <a:bodyPr vert="horz" wrap="square" lIns="91440" tIns="45720" rIns="91440" bIns="45720" numCol="1" anchor="t" anchorCtr="0" compatLnSpc="1"/>
            <a:lstStyle/>
            <a:p>
              <a:pPr algn="ctr" eaLnBrk="0" fontAlgn="base" hangingPunct="0">
                <a:spcBef>
                  <a:spcPct val="0"/>
                </a:spcBef>
                <a:spcAft>
                  <a:spcPct val="0"/>
                </a:spcAft>
                <a:buFont typeface="Arial" panose="020B0604020202090204" pitchFamily="34" charset="0"/>
                <a:buNone/>
              </a:pPr>
              <a:r>
                <a:rPr lang="zh-CN" altLang="en-US" sz="1400" kern="0" dirty="0">
                  <a:solidFill>
                    <a:prstClr val="black"/>
                  </a:solidFill>
                  <a:latin typeface="微软雅黑" panose="020B0503020204020204" pitchFamily="34" charset="-122"/>
                  <a:ea typeface="微软雅黑" panose="020B0503020204020204" pitchFamily="34" charset="-122"/>
                </a:rPr>
                <a:t>资源</a:t>
              </a:r>
              <a:endParaRPr lang="en-US" altLang="zh-CN" sz="1400" kern="0" dirty="0">
                <a:solidFill>
                  <a:prstClr val="black"/>
                </a:solidFill>
                <a:latin typeface="微软雅黑" panose="020B0503020204020204" pitchFamily="34" charset="-122"/>
                <a:ea typeface="微软雅黑" panose="020B0503020204020204" pitchFamily="34" charset="-122"/>
              </a:endParaRPr>
            </a:p>
            <a:p>
              <a:pPr algn="ctr" eaLnBrk="0" fontAlgn="base" hangingPunct="0">
                <a:spcBef>
                  <a:spcPct val="0"/>
                </a:spcBef>
                <a:spcAft>
                  <a:spcPct val="0"/>
                </a:spcAft>
                <a:buFont typeface="Arial" panose="020B0604020202090204" pitchFamily="34" charset="0"/>
                <a:buNone/>
              </a:pPr>
              <a:r>
                <a:rPr lang="zh-CN" altLang="en-US" sz="1400" kern="0" dirty="0">
                  <a:solidFill>
                    <a:prstClr val="black"/>
                  </a:solidFill>
                  <a:latin typeface="微软雅黑" panose="020B0503020204020204" pitchFamily="34" charset="-122"/>
                  <a:ea typeface="微软雅黑" panose="020B0503020204020204" pitchFamily="34" charset="-122"/>
                </a:rPr>
                <a:t>审批</a:t>
              </a:r>
              <a:endParaRPr lang="en-US" altLang="zh-CN" sz="1400" kern="0" dirty="0">
                <a:solidFill>
                  <a:prstClr val="black"/>
                </a:solidFill>
                <a:latin typeface="微软雅黑" panose="020B0503020204020204" pitchFamily="34" charset="-122"/>
                <a:ea typeface="微软雅黑" panose="020B0503020204020204" pitchFamily="34" charset="-122"/>
              </a:endParaRPr>
            </a:p>
          </p:txBody>
        </p:sp>
        <p:sp>
          <p:nvSpPr>
            <p:cNvPr id="64" name="矩形 63">
              <a:extLst>
                <a:ext uri="{FF2B5EF4-FFF2-40B4-BE49-F238E27FC236}">
                  <a16:creationId xmlns="" xmlns:a16="http://schemas.microsoft.com/office/drawing/2014/main" id="{663B51E5-B249-434F-B4B9-60EE207FC03C}"/>
                </a:ext>
              </a:extLst>
            </p:cNvPr>
            <p:cNvSpPr/>
            <p:nvPr/>
          </p:nvSpPr>
          <p:spPr>
            <a:xfrm>
              <a:off x="1208319" y="5077742"/>
              <a:ext cx="10306347" cy="407244"/>
            </a:xfrm>
            <a:prstGeom prst="rect">
              <a:avLst/>
            </a:prstGeom>
            <a:solidFill>
              <a:schemeClr val="accent6">
                <a:lumMod val="60000"/>
                <a:lumOff val="40000"/>
              </a:schemeClr>
            </a:solidFill>
            <a:ln w="28575">
              <a:solidFill>
                <a:srgbClr val="8FAADC"/>
              </a:solidFill>
              <a:prstDash val="sysDot"/>
            </a:ln>
          </p:spPr>
          <p:style>
            <a:lnRef idx="1">
              <a:schemeClr val="accent5"/>
            </a:lnRef>
            <a:fillRef idx="2">
              <a:schemeClr val="accent5"/>
            </a:fillRef>
            <a:effectRef idx="1">
              <a:schemeClr val="accent5"/>
            </a:effectRef>
            <a:fontRef idx="minor">
              <a:schemeClr val="dk1"/>
            </a:fontRef>
          </p:style>
          <p:txBody>
            <a:bodyPr rot="0" vertOverflow="overflow" horzOverflow="overflow" vert="horz" wrap="square" lIns="91440" tIns="45720" rIns="91440" bIns="45720" numCol="1" spcCol="0" rtlCol="0" fromWordArt="0" anchor="ctr" anchorCtr="0" forceAA="0" compatLnSpc="1">
              <a:noAutofit/>
            </a:bodyPr>
            <a:lstStyle/>
            <a:p>
              <a:pPr algn="ctr">
                <a:lnSpc>
                  <a:spcPct val="130000"/>
                </a:lnSpc>
                <a:defRPr/>
              </a:pP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65" name="文本框 64">
              <a:extLst>
                <a:ext uri="{FF2B5EF4-FFF2-40B4-BE49-F238E27FC236}">
                  <a16:creationId xmlns="" xmlns:a16="http://schemas.microsoft.com/office/drawing/2014/main" id="{80908ADA-65A2-6040-8E47-0E76D4B51DDB}"/>
                </a:ext>
              </a:extLst>
            </p:cNvPr>
            <p:cNvSpPr txBox="1"/>
            <p:nvPr/>
          </p:nvSpPr>
          <p:spPr>
            <a:xfrm>
              <a:off x="5755847" y="5166329"/>
              <a:ext cx="1172426" cy="307777"/>
            </a:xfrm>
            <a:prstGeom prst="rect">
              <a:avLst/>
            </a:prstGeom>
            <a:noFill/>
          </p:spPr>
          <p:txBody>
            <a:bodyPr wrap="square" rtlCol="0">
              <a:spAutoFit/>
            </a:bodyPr>
            <a:lstStyle/>
            <a:p>
              <a:pPr algn="ctr"/>
              <a:r>
                <a:rPr lang="zh-CN" altLang="en-US" sz="1400" b="1" kern="0" dirty="0">
                  <a:solidFill>
                    <a:prstClr val="black"/>
                  </a:solidFill>
                  <a:latin typeface="微软雅黑" panose="020B0503020204020204" pitchFamily="34" charset="-122"/>
                  <a:ea typeface="微软雅黑" panose="020B0503020204020204" pitchFamily="34" charset="-122"/>
                </a:rPr>
                <a:t>权限管理</a:t>
              </a:r>
            </a:p>
          </p:txBody>
        </p:sp>
        <p:sp>
          <p:nvSpPr>
            <p:cNvPr id="66" name="矩形 65">
              <a:extLst>
                <a:ext uri="{FF2B5EF4-FFF2-40B4-BE49-F238E27FC236}">
                  <a16:creationId xmlns="" xmlns:a16="http://schemas.microsoft.com/office/drawing/2014/main" id="{D0D7BB2B-5A57-F24F-B57F-C1F50EC323CD}"/>
                </a:ext>
              </a:extLst>
            </p:cNvPr>
            <p:cNvSpPr/>
            <p:nvPr/>
          </p:nvSpPr>
          <p:spPr>
            <a:xfrm>
              <a:off x="1217279" y="5551483"/>
              <a:ext cx="10294945" cy="407244"/>
            </a:xfrm>
            <a:prstGeom prst="rect">
              <a:avLst/>
            </a:prstGeom>
            <a:solidFill>
              <a:schemeClr val="accent3">
                <a:alpha val="30000"/>
              </a:schemeClr>
            </a:solidFill>
            <a:ln w="28575">
              <a:solidFill>
                <a:srgbClr val="8FAADC"/>
              </a:solidFill>
              <a:prstDash val="sysDot"/>
            </a:ln>
          </p:spPr>
          <p:style>
            <a:lnRef idx="1">
              <a:schemeClr val="accent5"/>
            </a:lnRef>
            <a:fillRef idx="2">
              <a:schemeClr val="accent5"/>
            </a:fillRef>
            <a:effectRef idx="1">
              <a:schemeClr val="accent5"/>
            </a:effectRef>
            <a:fontRef idx="minor">
              <a:schemeClr val="dk1"/>
            </a:fontRef>
          </p:style>
          <p:txBody>
            <a:bodyPr rot="0" vertOverflow="overflow" horzOverflow="overflow" vert="horz" wrap="square" lIns="91440" tIns="45720" rIns="91440" bIns="45720" numCol="1" spcCol="0" rtlCol="0" fromWordArt="0" anchor="ctr" anchorCtr="0" forceAA="0" compatLnSpc="1">
              <a:noAutofit/>
            </a:bodyPr>
            <a:lstStyle/>
            <a:p>
              <a:pPr algn="ctr">
                <a:lnSpc>
                  <a:spcPct val="130000"/>
                </a:lnSpc>
                <a:defRPr/>
              </a:pP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67" name="文本框 66">
              <a:extLst>
                <a:ext uri="{FF2B5EF4-FFF2-40B4-BE49-F238E27FC236}">
                  <a16:creationId xmlns="" xmlns:a16="http://schemas.microsoft.com/office/drawing/2014/main" id="{BA047F8D-E3DC-4047-8CC1-CE57A8D31508}"/>
                </a:ext>
              </a:extLst>
            </p:cNvPr>
            <p:cNvSpPr txBox="1"/>
            <p:nvPr/>
          </p:nvSpPr>
          <p:spPr>
            <a:xfrm>
              <a:off x="5593114" y="5613351"/>
              <a:ext cx="1587621" cy="307777"/>
            </a:xfrm>
            <a:prstGeom prst="rect">
              <a:avLst/>
            </a:prstGeom>
            <a:noFill/>
          </p:spPr>
          <p:txBody>
            <a:bodyPr wrap="square" rtlCol="0">
              <a:spAutoFit/>
            </a:bodyPr>
            <a:lstStyle/>
            <a:p>
              <a:pPr algn="ctr"/>
              <a:r>
                <a:rPr lang="zh-CN" altLang="en-US" sz="1400" b="1" kern="0" dirty="0">
                  <a:solidFill>
                    <a:prstClr val="black"/>
                  </a:solidFill>
                  <a:latin typeface="微软雅黑" panose="020B0503020204020204" pitchFamily="34" charset="-122"/>
                  <a:ea typeface="微软雅黑" panose="020B0503020204020204" pitchFamily="34" charset="-122"/>
                </a:rPr>
                <a:t>元数据管理</a:t>
              </a:r>
            </a:p>
          </p:txBody>
        </p:sp>
        <p:sp>
          <p:nvSpPr>
            <p:cNvPr id="68" name="矩形 67">
              <a:extLst>
                <a:ext uri="{FF2B5EF4-FFF2-40B4-BE49-F238E27FC236}">
                  <a16:creationId xmlns="" xmlns:a16="http://schemas.microsoft.com/office/drawing/2014/main" id="{71FD905B-EF40-F140-994A-DE41F483BB5B}"/>
                </a:ext>
              </a:extLst>
            </p:cNvPr>
            <p:cNvSpPr/>
            <p:nvPr/>
          </p:nvSpPr>
          <p:spPr>
            <a:xfrm>
              <a:off x="1199537" y="862059"/>
              <a:ext cx="10315129" cy="602558"/>
            </a:xfrm>
            <a:prstGeom prst="rect">
              <a:avLst/>
            </a:prstGeom>
            <a:solidFill>
              <a:srgbClr val="F3F1F2"/>
            </a:solidFill>
            <a:ln>
              <a:solidFill>
                <a:srgbClr val="7F95C4"/>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prstClr val="white"/>
                </a:solidFill>
                <a:latin typeface="微软雅黑" panose="020B0503020204020204" pitchFamily="34" charset="-122"/>
                <a:ea typeface="微软雅黑" panose="020B0503020204020204" pitchFamily="34" charset="-122"/>
              </a:endParaRPr>
            </a:p>
          </p:txBody>
        </p:sp>
        <p:sp>
          <p:nvSpPr>
            <p:cNvPr id="69" name="文本框 68">
              <a:extLst>
                <a:ext uri="{FF2B5EF4-FFF2-40B4-BE49-F238E27FC236}">
                  <a16:creationId xmlns="" xmlns:a16="http://schemas.microsoft.com/office/drawing/2014/main" id="{2B1E8682-C52A-3F4C-B68B-48CD0C0359DA}"/>
                </a:ext>
              </a:extLst>
            </p:cNvPr>
            <p:cNvSpPr txBox="1"/>
            <p:nvPr/>
          </p:nvSpPr>
          <p:spPr>
            <a:xfrm>
              <a:off x="1199537" y="874497"/>
              <a:ext cx="944650" cy="584775"/>
            </a:xfrm>
            <a:prstGeom prst="rect">
              <a:avLst/>
            </a:prstGeom>
            <a:noFill/>
            <a:ln>
              <a:noFill/>
            </a:ln>
          </p:spPr>
          <p:txBody>
            <a:bodyPr wrap="square" rtlCol="0">
              <a:spAutoFit/>
            </a:bodyPr>
            <a:lstStyle/>
            <a:p>
              <a:pPr algn="ctr"/>
              <a:r>
                <a:rPr kumimoji="1" lang="zh-CN" altLang="en-US" sz="1600" dirty="0">
                  <a:solidFill>
                    <a:prstClr val="black"/>
                  </a:solidFill>
                  <a:latin typeface="微软雅黑" panose="020B0503020204020204" pitchFamily="34" charset="-122"/>
                  <a:ea typeface="微软雅黑" panose="020B0503020204020204" pitchFamily="34" charset="-122"/>
                </a:rPr>
                <a:t>赋能</a:t>
              </a:r>
              <a:endParaRPr kumimoji="1" lang="en-US" altLang="zh-CN" sz="1600" dirty="0">
                <a:solidFill>
                  <a:prstClr val="black"/>
                </a:solidFill>
                <a:latin typeface="微软雅黑" panose="020B0503020204020204" pitchFamily="34" charset="-122"/>
                <a:ea typeface="微软雅黑" panose="020B0503020204020204" pitchFamily="34" charset="-122"/>
              </a:endParaRPr>
            </a:p>
            <a:p>
              <a:pPr algn="ctr"/>
              <a:r>
                <a:rPr kumimoji="1" lang="zh-CN" altLang="en-US" sz="1600" dirty="0">
                  <a:solidFill>
                    <a:prstClr val="black"/>
                  </a:solidFill>
                  <a:latin typeface="微软雅黑" panose="020B0503020204020204" pitchFamily="34" charset="-122"/>
                  <a:ea typeface="微软雅黑" panose="020B0503020204020204" pitchFamily="34" charset="-122"/>
                </a:rPr>
                <a:t>业务</a:t>
              </a:r>
            </a:p>
          </p:txBody>
        </p:sp>
        <p:sp>
          <p:nvSpPr>
            <p:cNvPr id="70" name="文本框 69">
              <a:extLst>
                <a:ext uri="{FF2B5EF4-FFF2-40B4-BE49-F238E27FC236}">
                  <a16:creationId xmlns="" xmlns:a16="http://schemas.microsoft.com/office/drawing/2014/main" id="{E903B4C1-A3E8-8044-A588-EE576BCA6511}"/>
                </a:ext>
              </a:extLst>
            </p:cNvPr>
            <p:cNvSpPr txBox="1"/>
            <p:nvPr/>
          </p:nvSpPr>
          <p:spPr>
            <a:xfrm>
              <a:off x="2095073" y="983810"/>
              <a:ext cx="2770887" cy="307777"/>
            </a:xfrm>
            <a:prstGeom prst="rect">
              <a:avLst/>
            </a:prstGeom>
            <a:solidFill>
              <a:schemeClr val="accent2">
                <a:lumMod val="60000"/>
                <a:lumOff val="40000"/>
              </a:schemeClr>
            </a:solidFill>
            <a:ln>
              <a:solidFill>
                <a:srgbClr val="7F95C4"/>
              </a:solidFill>
            </a:ln>
          </p:spPr>
          <p:txBody>
            <a:bodyPr wrap="none" rtlCol="0">
              <a:spAutoFit/>
            </a:bodyPr>
            <a:lstStyle/>
            <a:p>
              <a:r>
                <a:rPr kumimoji="1" lang="zh-CN" altLang="en-US" sz="1400" dirty="0">
                  <a:solidFill>
                    <a:prstClr val="black"/>
                  </a:solidFill>
                  <a:latin typeface="微软雅黑" panose="020B0503020204020204" pitchFamily="34" charset="-122"/>
                  <a:ea typeface="微软雅黑" panose="020B0503020204020204" pitchFamily="34" charset="-122"/>
                </a:rPr>
                <a:t>全盘把握于科学分析数据资产</a:t>
              </a:r>
            </a:p>
          </p:txBody>
        </p:sp>
        <p:sp>
          <p:nvSpPr>
            <p:cNvPr id="71" name="文本框 70">
              <a:extLst>
                <a:ext uri="{FF2B5EF4-FFF2-40B4-BE49-F238E27FC236}">
                  <a16:creationId xmlns="" xmlns:a16="http://schemas.microsoft.com/office/drawing/2014/main" id="{2847EE83-2D9C-7347-ACF0-9C57D0E73FFD}"/>
                </a:ext>
              </a:extLst>
            </p:cNvPr>
            <p:cNvSpPr txBox="1"/>
            <p:nvPr/>
          </p:nvSpPr>
          <p:spPr>
            <a:xfrm>
              <a:off x="5244269" y="982879"/>
              <a:ext cx="1783300" cy="307777"/>
            </a:xfrm>
            <a:prstGeom prst="rect">
              <a:avLst/>
            </a:prstGeom>
            <a:solidFill>
              <a:schemeClr val="accent2">
                <a:lumMod val="60000"/>
                <a:lumOff val="40000"/>
              </a:schemeClr>
            </a:solidFill>
            <a:ln>
              <a:solidFill>
                <a:srgbClr val="7F95C4"/>
              </a:solidFill>
            </a:ln>
          </p:spPr>
          <p:txBody>
            <a:bodyPr wrap="none" rtlCol="0">
              <a:spAutoFit/>
            </a:bodyPr>
            <a:lstStyle/>
            <a:p>
              <a:r>
                <a:rPr kumimoji="1" lang="zh-CN" altLang="en-US" sz="1400" dirty="0">
                  <a:solidFill>
                    <a:prstClr val="black"/>
                  </a:solidFill>
                  <a:latin typeface="微软雅黑" panose="020B0503020204020204" pitchFamily="34" charset="-122"/>
                  <a:ea typeface="微软雅黑" panose="020B0503020204020204" pitchFamily="34" charset="-122"/>
                </a:rPr>
                <a:t>快速检索数据资产</a:t>
              </a:r>
            </a:p>
          </p:txBody>
        </p:sp>
        <p:sp>
          <p:nvSpPr>
            <p:cNvPr id="72" name="文本框 71">
              <a:extLst>
                <a:ext uri="{FF2B5EF4-FFF2-40B4-BE49-F238E27FC236}">
                  <a16:creationId xmlns="" xmlns:a16="http://schemas.microsoft.com/office/drawing/2014/main" id="{61BF6D91-16A8-134D-AA12-9976DEC74AA8}"/>
                </a:ext>
              </a:extLst>
            </p:cNvPr>
            <p:cNvSpPr txBox="1"/>
            <p:nvPr/>
          </p:nvSpPr>
          <p:spPr>
            <a:xfrm>
              <a:off x="7367543" y="994061"/>
              <a:ext cx="1783300" cy="307777"/>
            </a:xfrm>
            <a:prstGeom prst="rect">
              <a:avLst/>
            </a:prstGeom>
            <a:solidFill>
              <a:schemeClr val="accent2">
                <a:lumMod val="60000"/>
                <a:lumOff val="40000"/>
              </a:schemeClr>
            </a:solidFill>
            <a:ln>
              <a:solidFill>
                <a:srgbClr val="7F95C4"/>
              </a:solidFill>
            </a:ln>
          </p:spPr>
          <p:txBody>
            <a:bodyPr wrap="none" rtlCol="0">
              <a:spAutoFit/>
            </a:bodyPr>
            <a:lstStyle/>
            <a:p>
              <a:r>
                <a:rPr kumimoji="1" lang="zh-CN" altLang="en-US" sz="1400" dirty="0">
                  <a:solidFill>
                    <a:prstClr val="black"/>
                  </a:solidFill>
                  <a:latin typeface="微软雅黑" panose="020B0503020204020204" pitchFamily="34" charset="-122"/>
                  <a:ea typeface="微软雅黑" panose="020B0503020204020204" pitchFamily="34" charset="-122"/>
                </a:rPr>
                <a:t>高效管理数据资产</a:t>
              </a:r>
            </a:p>
          </p:txBody>
        </p:sp>
        <p:sp>
          <p:nvSpPr>
            <p:cNvPr id="73" name="文本框 72">
              <a:extLst>
                <a:ext uri="{FF2B5EF4-FFF2-40B4-BE49-F238E27FC236}">
                  <a16:creationId xmlns="" xmlns:a16="http://schemas.microsoft.com/office/drawing/2014/main" id="{09E2F6D6-7546-284C-82C2-B2799588B182}"/>
                </a:ext>
              </a:extLst>
            </p:cNvPr>
            <p:cNvSpPr txBox="1"/>
            <p:nvPr/>
          </p:nvSpPr>
          <p:spPr>
            <a:xfrm>
              <a:off x="9453320" y="982879"/>
              <a:ext cx="1783300" cy="307777"/>
            </a:xfrm>
            <a:prstGeom prst="rect">
              <a:avLst/>
            </a:prstGeom>
            <a:solidFill>
              <a:schemeClr val="accent2">
                <a:lumMod val="60000"/>
                <a:lumOff val="40000"/>
              </a:schemeClr>
            </a:solidFill>
            <a:ln>
              <a:solidFill>
                <a:srgbClr val="7F95C4"/>
              </a:solidFill>
            </a:ln>
          </p:spPr>
          <p:txBody>
            <a:bodyPr wrap="none" rtlCol="0">
              <a:spAutoFit/>
            </a:bodyPr>
            <a:lstStyle/>
            <a:p>
              <a:r>
                <a:rPr kumimoji="1" lang="zh-CN" altLang="en-US" sz="1400" dirty="0">
                  <a:solidFill>
                    <a:prstClr val="black"/>
                  </a:solidFill>
                  <a:latin typeface="微软雅黑" panose="020B0503020204020204" pitchFamily="34" charset="-122"/>
                  <a:ea typeface="微软雅黑" panose="020B0503020204020204" pitchFamily="34" charset="-122"/>
                </a:rPr>
                <a:t>准确评估数据资产</a:t>
              </a:r>
            </a:p>
          </p:txBody>
        </p:sp>
      </p:grpSp>
      <p:sp>
        <p:nvSpPr>
          <p:cNvPr id="74" name="Rectangle 3"/>
          <p:cNvSpPr txBox="1">
            <a:spLocks noChangeArrowheads="1"/>
          </p:cNvSpPr>
          <p:nvPr/>
        </p:nvSpPr>
        <p:spPr bwMode="auto">
          <a:xfrm>
            <a:off x="16071" y="990435"/>
            <a:ext cx="2510640" cy="2069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402" tIns="43201" rIns="86402" bIns="43201" numCol="1" anchor="t" anchorCtr="0" compatLnSpc="1">
            <a:spAutoFit/>
          </a:bodyPr>
          <a:lstStyle>
            <a:lvl1pPr marL="342900" indent="-342900" algn="l" rtl="0" eaLnBrk="1" fontAlgn="base" hangingPunct="1">
              <a:spcBef>
                <a:spcPct val="20000"/>
              </a:spcBef>
              <a:spcAft>
                <a:spcPct val="0"/>
              </a:spcAft>
              <a:buClr>
                <a:schemeClr val="accent5">
                  <a:lumMod val="50000"/>
                </a:schemeClr>
              </a:buClr>
              <a:buSzPct val="80000"/>
              <a:buFont typeface="Wingdings" panose="05000000000000000000" pitchFamily="2" charset="2"/>
              <a:buChar char="n"/>
              <a:defRPr kumimoji="1" sz="1400">
                <a:solidFill>
                  <a:schemeClr val="tx1"/>
                </a:solidFill>
                <a:latin typeface="+mn-lt"/>
                <a:ea typeface="宋体" panose="02010600030101010101" pitchFamily="2" charset="-122"/>
                <a:cs typeface="宋体" charset="0"/>
              </a:defRPr>
            </a:lvl1pPr>
            <a:lvl2pPr marL="742950" indent="-285750" algn="l" rtl="0" eaLnBrk="1" fontAlgn="base" hangingPunct="1">
              <a:spcBef>
                <a:spcPct val="20000"/>
              </a:spcBef>
              <a:spcAft>
                <a:spcPct val="0"/>
              </a:spcAft>
              <a:buClr>
                <a:schemeClr val="accent1"/>
              </a:buClr>
              <a:buSzPct val="70000"/>
              <a:buFont typeface="Wingdings" panose="05000000000000000000" charset="0"/>
              <a:buChar char="p"/>
              <a:defRPr kumimoji="1" sz="1400">
                <a:solidFill>
                  <a:schemeClr val="tx1"/>
                </a:solidFill>
                <a:latin typeface="+mn-lt"/>
                <a:ea typeface="宋体" panose="02010600030101010101" pitchFamily="2" charset="-122"/>
              </a:defRPr>
            </a:lvl2pPr>
            <a:lvl3pPr marL="1143000" indent="-228600" algn="l" rtl="0" eaLnBrk="1" fontAlgn="base" hangingPunct="1">
              <a:spcBef>
                <a:spcPct val="20000"/>
              </a:spcBef>
              <a:spcAft>
                <a:spcPct val="0"/>
              </a:spcAft>
              <a:buClr>
                <a:srgbClr val="4597A0"/>
              </a:buClr>
              <a:buSzPct val="70000"/>
              <a:buFont typeface="Wingdings" panose="05000000000000000000" charset="0"/>
              <a:buChar char="l"/>
              <a:defRPr kumimoji="1" sz="1400">
                <a:solidFill>
                  <a:schemeClr val="tx1"/>
                </a:solidFill>
                <a:latin typeface="+mn-lt"/>
                <a:ea typeface="宋体" panose="02010600030101010101" pitchFamily="2" charset="-122"/>
              </a:defRPr>
            </a:lvl3pPr>
            <a:lvl4pPr marL="1600200" indent="-228600" algn="l" rtl="0" eaLnBrk="1" fontAlgn="base" hangingPunct="1">
              <a:spcBef>
                <a:spcPct val="20000"/>
              </a:spcBef>
              <a:spcAft>
                <a:spcPct val="0"/>
              </a:spcAft>
              <a:buClr>
                <a:srgbClr val="C00000"/>
              </a:buClr>
              <a:buSzPct val="50000"/>
              <a:buFont typeface="Wingdings" panose="05000000000000000000" charset="0"/>
              <a:buChar char="u"/>
              <a:defRPr kumimoji="1" sz="1400">
                <a:solidFill>
                  <a:schemeClr val="tx1"/>
                </a:solidFill>
                <a:latin typeface="+mn-lt"/>
                <a:ea typeface="宋体" panose="02010600030101010101" pitchFamily="2" charset="-122"/>
              </a:defRPr>
            </a:lvl4pPr>
            <a:lvl5pPr marL="2057400" indent="-228600" algn="l" rtl="0" eaLnBrk="1" fontAlgn="base" hangingPunct="1">
              <a:spcBef>
                <a:spcPct val="20000"/>
              </a:spcBef>
              <a:spcAft>
                <a:spcPct val="0"/>
              </a:spcAft>
              <a:buClr>
                <a:srgbClr val="008395"/>
              </a:buClr>
              <a:buSzPct val="30000"/>
              <a:buFont typeface="Wingdings" panose="05000000000000000000" charset="0"/>
              <a:buChar char="p"/>
              <a:defRPr kumimoji="1" sz="1400">
                <a:solidFill>
                  <a:schemeClr val="tx1"/>
                </a:solidFill>
                <a:latin typeface="+mn-lt"/>
                <a:ea typeface="宋体" panose="02010600030101010101" pitchFamily="2" charset="-122"/>
              </a:defRPr>
            </a:lvl5pPr>
            <a:lvl6pPr marL="2514600" indent="-228600" algn="l" rtl="0" eaLnBrk="1" fontAlgn="base" hangingPunct="1">
              <a:spcBef>
                <a:spcPct val="20000"/>
              </a:spcBef>
              <a:spcAft>
                <a:spcPct val="0"/>
              </a:spcAft>
              <a:buClr>
                <a:srgbClr val="0066FF"/>
              </a:buClr>
              <a:buChar char="•"/>
              <a:defRPr sz="1400">
                <a:solidFill>
                  <a:schemeClr val="tx1"/>
                </a:solidFill>
                <a:latin typeface="+mn-lt"/>
                <a:ea typeface="+mn-ea"/>
              </a:defRPr>
            </a:lvl6pPr>
            <a:lvl7pPr marL="2971800" indent="-228600" algn="l" rtl="0" eaLnBrk="1" fontAlgn="base" hangingPunct="1">
              <a:spcBef>
                <a:spcPct val="20000"/>
              </a:spcBef>
              <a:spcAft>
                <a:spcPct val="0"/>
              </a:spcAft>
              <a:buClr>
                <a:srgbClr val="0066FF"/>
              </a:buClr>
              <a:buChar char="•"/>
              <a:defRPr sz="1400">
                <a:solidFill>
                  <a:schemeClr val="tx1"/>
                </a:solidFill>
                <a:latin typeface="+mn-lt"/>
                <a:ea typeface="+mn-ea"/>
              </a:defRPr>
            </a:lvl7pPr>
            <a:lvl8pPr marL="3429000" indent="-228600" algn="l" rtl="0" eaLnBrk="1" fontAlgn="base" hangingPunct="1">
              <a:spcBef>
                <a:spcPct val="20000"/>
              </a:spcBef>
              <a:spcAft>
                <a:spcPct val="0"/>
              </a:spcAft>
              <a:buClr>
                <a:srgbClr val="0066FF"/>
              </a:buClr>
              <a:buChar char="•"/>
              <a:defRPr sz="1400">
                <a:solidFill>
                  <a:schemeClr val="tx1"/>
                </a:solidFill>
                <a:latin typeface="+mn-lt"/>
                <a:ea typeface="+mn-ea"/>
              </a:defRPr>
            </a:lvl8pPr>
            <a:lvl9pPr marL="3886200" indent="-228600" algn="l" rtl="0" eaLnBrk="1" fontAlgn="base" hangingPunct="1">
              <a:spcBef>
                <a:spcPct val="20000"/>
              </a:spcBef>
              <a:spcAft>
                <a:spcPct val="0"/>
              </a:spcAft>
              <a:buClr>
                <a:srgbClr val="0066FF"/>
              </a:buClr>
              <a:buChar char="•"/>
              <a:defRPr sz="1400">
                <a:solidFill>
                  <a:schemeClr val="tx1"/>
                </a:solidFill>
                <a:latin typeface="+mn-lt"/>
                <a:ea typeface="+mn-ea"/>
              </a:defRPr>
            </a:lvl9pPr>
          </a:lstStyle>
          <a:p>
            <a:pPr marL="285750" indent="-285750">
              <a:lnSpc>
                <a:spcPct val="150000"/>
              </a:lnSpc>
              <a:buClr>
                <a:srgbClr val="4472C4">
                  <a:lumMod val="50000"/>
                </a:srgbClr>
              </a:buClr>
              <a:buFont typeface="Wingdings" panose="05000000000000000000" pitchFamily="2" charset="2"/>
              <a:buChar char="u"/>
            </a:pPr>
            <a:r>
              <a:rPr lang="zh-CN" altLang="en-US"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把需要上架</a:t>
            </a:r>
            <a:r>
              <a:rPr lang="zh-CN" altLang="en-US"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到“门店” 的</a:t>
            </a:r>
            <a:r>
              <a:rPr lang="zh-CN" altLang="en-US"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数据发布到资产门户，进行数据资产的共享；</a:t>
            </a:r>
            <a:endParaRPr lang="zh-CN" altLang="en-US"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Clr>
                <a:srgbClr val="4472C4">
                  <a:lumMod val="50000"/>
                </a:srgbClr>
              </a:buClr>
              <a:buFont typeface="Wingdings" panose="05000000000000000000" pitchFamily="2" charset="2"/>
              <a:buChar char="u"/>
            </a:pPr>
            <a:r>
              <a:rPr lang="zh-CN" altLang="en-US"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提供数据资产的检索、查询、建模、调用等不同的应用实现数据的共享。</a:t>
            </a:r>
            <a:endParaRPr lang="en-US" altLang="zh-CN"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199597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数据治理实施</a:t>
            </a:r>
            <a:r>
              <a:rPr lang="en-US" altLang="zh-CN" dirty="0" smtClean="0"/>
              <a:t>-</a:t>
            </a:r>
            <a:r>
              <a:rPr lang="zh-CN" altLang="en-US" dirty="0" smtClean="0"/>
              <a:t>数据资产</a:t>
            </a:r>
            <a:endParaRPr lang="zh-CN" altLang="en-US" dirty="0"/>
          </a:p>
        </p:txBody>
      </p:sp>
      <p:sp>
        <p:nvSpPr>
          <p:cNvPr id="16" name="形状">
            <a:extLst>
              <a:ext uri="{FF2B5EF4-FFF2-40B4-BE49-F238E27FC236}">
                <a16:creationId xmlns="" xmlns:a16="http://schemas.microsoft.com/office/drawing/2014/main" id="{9063264D-21B4-4C4A-86EC-5DB2578D1B60}"/>
              </a:ext>
            </a:extLst>
          </p:cNvPr>
          <p:cNvSpPr/>
          <p:nvPr/>
        </p:nvSpPr>
        <p:spPr>
          <a:xfrm>
            <a:off x="985279"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chemeClr val="bg1">
              <a:lumMod val="65000"/>
            </a:schemeClr>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17" name="矩形 16">
            <a:extLst>
              <a:ext uri="{FF2B5EF4-FFF2-40B4-BE49-F238E27FC236}">
                <a16:creationId xmlns="" xmlns:a16="http://schemas.microsoft.com/office/drawing/2014/main" id="{2BB00073-7FAB-4513-9A69-C399EAA3BD84}"/>
              </a:ext>
            </a:extLst>
          </p:cNvPr>
          <p:cNvSpPr/>
          <p:nvPr/>
        </p:nvSpPr>
        <p:spPr>
          <a:xfrm>
            <a:off x="987934"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a:t>
            </a:r>
            <a:r>
              <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rPr>
              <a:t>质量</a:t>
            </a:r>
          </a:p>
        </p:txBody>
      </p:sp>
      <p:sp>
        <p:nvSpPr>
          <p:cNvPr id="18" name="形状">
            <a:extLst>
              <a:ext uri="{FF2B5EF4-FFF2-40B4-BE49-F238E27FC236}">
                <a16:creationId xmlns="" xmlns:a16="http://schemas.microsoft.com/office/drawing/2014/main" id="{DB559BD3-927A-4532-B577-7E4F23F25793}"/>
              </a:ext>
            </a:extLst>
          </p:cNvPr>
          <p:cNvSpPr/>
          <p:nvPr/>
        </p:nvSpPr>
        <p:spPr>
          <a:xfrm>
            <a:off x="1723477"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chemeClr val="bg1">
              <a:lumMod val="65000"/>
            </a:schemeClr>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19" name="矩形 18">
            <a:extLst>
              <a:ext uri="{FF2B5EF4-FFF2-40B4-BE49-F238E27FC236}">
                <a16:creationId xmlns="" xmlns:a16="http://schemas.microsoft.com/office/drawing/2014/main" id="{C58AD7B2-324A-412A-8248-7EA5F47957B3}"/>
              </a:ext>
            </a:extLst>
          </p:cNvPr>
          <p:cNvSpPr/>
          <p:nvPr/>
        </p:nvSpPr>
        <p:spPr>
          <a:xfrm>
            <a:off x="1729798"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a:t>
            </a:r>
            <a:r>
              <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rPr>
              <a:t>安全</a:t>
            </a:r>
          </a:p>
        </p:txBody>
      </p:sp>
      <p:sp>
        <p:nvSpPr>
          <p:cNvPr id="22" name="形状">
            <a:extLst>
              <a:ext uri="{FF2B5EF4-FFF2-40B4-BE49-F238E27FC236}">
                <a16:creationId xmlns="" xmlns:a16="http://schemas.microsoft.com/office/drawing/2014/main" id="{D7A4CFFC-12E4-4DAB-AA7B-0CAE9BBB202B}"/>
              </a:ext>
            </a:extLst>
          </p:cNvPr>
          <p:cNvSpPr/>
          <p:nvPr/>
        </p:nvSpPr>
        <p:spPr>
          <a:xfrm>
            <a:off x="3232552"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rgbClr val="0070C0"/>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23" name="矩形 22">
            <a:extLst>
              <a:ext uri="{FF2B5EF4-FFF2-40B4-BE49-F238E27FC236}">
                <a16:creationId xmlns="" xmlns:a16="http://schemas.microsoft.com/office/drawing/2014/main" id="{14D25363-9C9A-4EC2-AC2F-4F4A584CA13D}"/>
              </a:ext>
            </a:extLst>
          </p:cNvPr>
          <p:cNvSpPr/>
          <p:nvPr/>
        </p:nvSpPr>
        <p:spPr>
          <a:xfrm>
            <a:off x="3237861"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数据资产</a:t>
            </a:r>
            <a:endPar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26" name="形状">
            <a:extLst>
              <a:ext uri="{FF2B5EF4-FFF2-40B4-BE49-F238E27FC236}">
                <a16:creationId xmlns="" xmlns:a16="http://schemas.microsoft.com/office/drawing/2014/main" id="{42481AE8-1F2A-4105-9085-5BF9CE70179D}"/>
              </a:ext>
            </a:extLst>
          </p:cNvPr>
          <p:cNvSpPr/>
          <p:nvPr/>
        </p:nvSpPr>
        <p:spPr>
          <a:xfrm>
            <a:off x="247650" y="640882"/>
            <a:ext cx="809621" cy="265280"/>
          </a:xfrm>
          <a:custGeom>
            <a:avLst/>
            <a:gdLst/>
            <a:ahLst/>
            <a:cxnLst>
              <a:cxn ang="0">
                <a:pos x="wd2" y="hd2"/>
              </a:cxn>
              <a:cxn ang="5400000">
                <a:pos x="wd2" y="hd2"/>
              </a:cxn>
              <a:cxn ang="10800000">
                <a:pos x="wd2" y="hd2"/>
              </a:cxn>
              <a:cxn ang="16200000">
                <a:pos x="wd2" y="hd2"/>
              </a:cxn>
            </a:cxnLst>
            <a:rect l="0" t="0" r="r" b="b"/>
            <a:pathLst>
              <a:path w="21600" h="21600" extrusionOk="0">
                <a:moveTo>
                  <a:pt x="18972" y="21600"/>
                </a:moveTo>
                <a:lnTo>
                  <a:pt x="18972" y="21600"/>
                </a:lnTo>
                <a:lnTo>
                  <a:pt x="21600" y="10800"/>
                </a:lnTo>
                <a:lnTo>
                  <a:pt x="18972" y="0"/>
                </a:lnTo>
                <a:lnTo>
                  <a:pt x="18972" y="0"/>
                </a:lnTo>
                <a:lnTo>
                  <a:pt x="0" y="0"/>
                </a:lnTo>
                <a:lnTo>
                  <a:pt x="0" y="21600"/>
                </a:lnTo>
                <a:lnTo>
                  <a:pt x="18972" y="21600"/>
                </a:lnTo>
                <a:close/>
              </a:path>
            </a:pathLst>
          </a:custGeom>
          <a:solidFill>
            <a:schemeClr val="bg1">
              <a:lumMod val="65000"/>
            </a:schemeClr>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lang="zh-CN" altLang="en-US" sz="1200" kern="0" dirty="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27" name="标题文本一">
            <a:extLst>
              <a:ext uri="{FF2B5EF4-FFF2-40B4-BE49-F238E27FC236}">
                <a16:creationId xmlns="" xmlns:a16="http://schemas.microsoft.com/office/drawing/2014/main" id="{812576C3-12F6-4398-84A3-139F1B711592}"/>
              </a:ext>
            </a:extLst>
          </p:cNvPr>
          <p:cNvSpPr txBox="1"/>
          <p:nvPr/>
        </p:nvSpPr>
        <p:spPr>
          <a:xfrm>
            <a:off x="366738" y="513271"/>
            <a:ext cx="810728" cy="4231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defTabSz="457200">
              <a:lnSpc>
                <a:spcPts val="6600"/>
              </a:lnSpc>
              <a:defRPr sz="4000" b="0">
                <a:solidFill>
                  <a:srgbClr val="FEFDFF"/>
                </a:solidFill>
                <a:latin typeface="+mn-lt"/>
                <a:ea typeface="+mn-ea"/>
                <a:cs typeface="+mn-cs"/>
                <a:sym typeface="腾讯体 W7"/>
              </a:defRPr>
            </a:lvl1pPr>
          </a:lstStyle>
          <a:p>
            <a:pPr algn="ctr" defTabSz="228612">
              <a:lnSpc>
                <a:spcPts val="3301"/>
              </a:lnSpc>
              <a:defRPr/>
            </a:pPr>
            <a:endParaRPr sz="1200" dirty="0">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 xmlns:a16="http://schemas.microsoft.com/office/drawing/2014/main" id="{7B0CA4ED-C95C-4D38-B3AD-54225B7456AB}"/>
              </a:ext>
            </a:extLst>
          </p:cNvPr>
          <p:cNvSpPr/>
          <p:nvPr/>
        </p:nvSpPr>
        <p:spPr>
          <a:xfrm>
            <a:off x="252350"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数据标准</a:t>
            </a:r>
            <a:endPar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32" name="形状">
            <a:extLst>
              <a:ext uri="{FF2B5EF4-FFF2-40B4-BE49-F238E27FC236}">
                <a16:creationId xmlns="" xmlns:a16="http://schemas.microsoft.com/office/drawing/2014/main" id="{D7A4CFFC-12E4-4DAB-AA7B-0CAE9BBB202B}"/>
              </a:ext>
            </a:extLst>
          </p:cNvPr>
          <p:cNvSpPr/>
          <p:nvPr/>
        </p:nvSpPr>
        <p:spPr>
          <a:xfrm>
            <a:off x="2486105" y="640882"/>
            <a:ext cx="805528" cy="269372"/>
          </a:xfrm>
          <a:custGeom>
            <a:avLst/>
            <a:gdLst/>
            <a:ahLst/>
            <a:cxnLst>
              <a:cxn ang="0">
                <a:pos x="wd2" y="hd2"/>
              </a:cxn>
              <a:cxn ang="5400000">
                <a:pos x="wd2" y="hd2"/>
              </a:cxn>
              <a:cxn ang="10800000">
                <a:pos x="wd2" y="hd2"/>
              </a:cxn>
              <a:cxn ang="16200000">
                <a:pos x="wd2" y="hd2"/>
              </a:cxn>
            </a:cxnLst>
            <a:rect l="0" t="0" r="r" b="b"/>
            <a:pathLst>
              <a:path w="21600" h="21600" extrusionOk="0">
                <a:moveTo>
                  <a:pt x="19077" y="21600"/>
                </a:moveTo>
                <a:lnTo>
                  <a:pt x="19077" y="21600"/>
                </a:lnTo>
                <a:lnTo>
                  <a:pt x="21600" y="10800"/>
                </a:lnTo>
                <a:lnTo>
                  <a:pt x="19077" y="0"/>
                </a:lnTo>
                <a:lnTo>
                  <a:pt x="19077" y="0"/>
                </a:lnTo>
                <a:lnTo>
                  <a:pt x="0" y="0"/>
                </a:lnTo>
                <a:lnTo>
                  <a:pt x="2544" y="10800"/>
                </a:lnTo>
                <a:lnTo>
                  <a:pt x="0" y="21600"/>
                </a:lnTo>
                <a:lnTo>
                  <a:pt x="19077" y="21600"/>
                </a:lnTo>
                <a:close/>
              </a:path>
            </a:pathLst>
          </a:custGeom>
          <a:solidFill>
            <a:schemeClr val="bg1">
              <a:lumMod val="65000"/>
            </a:schemeClr>
          </a:solidFill>
          <a:ln w="12700">
            <a:miter lim="400000"/>
          </a:ln>
        </p:spPr>
        <p:txBody>
          <a:bodyPr lIns="0" tIns="0" rIns="0" bIns="0" anchor="ctr"/>
          <a:lstStyle/>
          <a:p>
            <a:pPr defTabSz="412771">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33" name="矩形 32">
            <a:extLst>
              <a:ext uri="{FF2B5EF4-FFF2-40B4-BE49-F238E27FC236}">
                <a16:creationId xmlns="" xmlns:a16="http://schemas.microsoft.com/office/drawing/2014/main" id="{14D25363-9C9A-4EC2-AC2F-4F4A584CA13D}"/>
              </a:ext>
            </a:extLst>
          </p:cNvPr>
          <p:cNvSpPr/>
          <p:nvPr/>
        </p:nvSpPr>
        <p:spPr>
          <a:xfrm>
            <a:off x="2491414" y="640882"/>
            <a:ext cx="800219" cy="276999"/>
          </a:xfrm>
          <a:prstGeom prst="rect">
            <a:avLst/>
          </a:prstGeom>
        </p:spPr>
        <p:txBody>
          <a:bodyPr wrap="none">
            <a:spAutoFit/>
          </a:bodyPr>
          <a:lstStyle/>
          <a:p>
            <a:pPr defTabSz="412771">
              <a:defRPr sz="3200" b="0">
                <a:solidFill>
                  <a:srgbClr val="FFFFFF"/>
                </a:solidFill>
                <a:latin typeface="Helvetica Neue Medium"/>
                <a:ea typeface="Helvetica Neue Medium"/>
                <a:cs typeface="Helvetica Neue Medium"/>
                <a:sym typeface="Helvetica Neue Medium"/>
              </a:defRPr>
            </a:pPr>
            <a:r>
              <a:rPr lang="zh-CN" altLang="en-US" sz="1200" dirty="0" smtClean="0">
                <a:solidFill>
                  <a:srgbClr val="FFFFFF"/>
                </a:solidFill>
                <a:latin typeface="微软雅黑" panose="020B0503020204020204" pitchFamily="34" charset="-122"/>
                <a:ea typeface="微软雅黑" panose="020B0503020204020204" pitchFamily="34" charset="-122"/>
                <a:cs typeface="Helvetica Neue Medium"/>
                <a:sym typeface="Helvetica Neue Medium"/>
              </a:rPr>
              <a:t>数据地图</a:t>
            </a:r>
            <a:endParaRPr lang="zh-CN" altLang="en-US" sz="1200" dirty="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74" name="Rectangle 3"/>
          <p:cNvSpPr txBox="1">
            <a:spLocks noChangeArrowheads="1"/>
          </p:cNvSpPr>
          <p:nvPr/>
        </p:nvSpPr>
        <p:spPr bwMode="auto">
          <a:xfrm>
            <a:off x="101105" y="1018313"/>
            <a:ext cx="2843801" cy="3808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402" tIns="43201" rIns="86402" bIns="43201" numCol="1" anchor="t" anchorCtr="0" compatLnSpc="1">
            <a:spAutoFit/>
          </a:bodyPr>
          <a:lstStyle>
            <a:lvl1pPr marL="342900" indent="-342900" algn="l" rtl="0" eaLnBrk="1" fontAlgn="base" hangingPunct="1">
              <a:spcBef>
                <a:spcPct val="20000"/>
              </a:spcBef>
              <a:spcAft>
                <a:spcPct val="0"/>
              </a:spcAft>
              <a:buClr>
                <a:schemeClr val="accent5">
                  <a:lumMod val="50000"/>
                </a:schemeClr>
              </a:buClr>
              <a:buSzPct val="80000"/>
              <a:buFont typeface="Wingdings" panose="05000000000000000000" pitchFamily="2" charset="2"/>
              <a:buChar char="n"/>
              <a:defRPr kumimoji="1" sz="1400">
                <a:solidFill>
                  <a:schemeClr val="tx1"/>
                </a:solidFill>
                <a:latin typeface="+mn-lt"/>
                <a:ea typeface="宋体" panose="02010600030101010101" pitchFamily="2" charset="-122"/>
                <a:cs typeface="宋体" charset="0"/>
              </a:defRPr>
            </a:lvl1pPr>
            <a:lvl2pPr marL="742950" indent="-285750" algn="l" rtl="0" eaLnBrk="1" fontAlgn="base" hangingPunct="1">
              <a:spcBef>
                <a:spcPct val="20000"/>
              </a:spcBef>
              <a:spcAft>
                <a:spcPct val="0"/>
              </a:spcAft>
              <a:buClr>
                <a:schemeClr val="accent1"/>
              </a:buClr>
              <a:buSzPct val="70000"/>
              <a:buFont typeface="Wingdings" panose="05000000000000000000" charset="0"/>
              <a:buChar char="p"/>
              <a:defRPr kumimoji="1" sz="1400">
                <a:solidFill>
                  <a:schemeClr val="tx1"/>
                </a:solidFill>
                <a:latin typeface="+mn-lt"/>
                <a:ea typeface="宋体" panose="02010600030101010101" pitchFamily="2" charset="-122"/>
              </a:defRPr>
            </a:lvl2pPr>
            <a:lvl3pPr marL="1143000" indent="-228600" algn="l" rtl="0" eaLnBrk="1" fontAlgn="base" hangingPunct="1">
              <a:spcBef>
                <a:spcPct val="20000"/>
              </a:spcBef>
              <a:spcAft>
                <a:spcPct val="0"/>
              </a:spcAft>
              <a:buClr>
                <a:srgbClr val="4597A0"/>
              </a:buClr>
              <a:buSzPct val="70000"/>
              <a:buFont typeface="Wingdings" panose="05000000000000000000" charset="0"/>
              <a:buChar char="l"/>
              <a:defRPr kumimoji="1" sz="1400">
                <a:solidFill>
                  <a:schemeClr val="tx1"/>
                </a:solidFill>
                <a:latin typeface="+mn-lt"/>
                <a:ea typeface="宋体" panose="02010600030101010101" pitchFamily="2" charset="-122"/>
              </a:defRPr>
            </a:lvl3pPr>
            <a:lvl4pPr marL="1600200" indent="-228600" algn="l" rtl="0" eaLnBrk="1" fontAlgn="base" hangingPunct="1">
              <a:spcBef>
                <a:spcPct val="20000"/>
              </a:spcBef>
              <a:spcAft>
                <a:spcPct val="0"/>
              </a:spcAft>
              <a:buClr>
                <a:srgbClr val="C00000"/>
              </a:buClr>
              <a:buSzPct val="50000"/>
              <a:buFont typeface="Wingdings" panose="05000000000000000000" charset="0"/>
              <a:buChar char="u"/>
              <a:defRPr kumimoji="1" sz="1400">
                <a:solidFill>
                  <a:schemeClr val="tx1"/>
                </a:solidFill>
                <a:latin typeface="+mn-lt"/>
                <a:ea typeface="宋体" panose="02010600030101010101" pitchFamily="2" charset="-122"/>
              </a:defRPr>
            </a:lvl4pPr>
            <a:lvl5pPr marL="2057400" indent="-228600" algn="l" rtl="0" eaLnBrk="1" fontAlgn="base" hangingPunct="1">
              <a:spcBef>
                <a:spcPct val="20000"/>
              </a:spcBef>
              <a:spcAft>
                <a:spcPct val="0"/>
              </a:spcAft>
              <a:buClr>
                <a:srgbClr val="008395"/>
              </a:buClr>
              <a:buSzPct val="30000"/>
              <a:buFont typeface="Wingdings" panose="05000000000000000000" charset="0"/>
              <a:buChar char="p"/>
              <a:defRPr kumimoji="1" sz="1400">
                <a:solidFill>
                  <a:schemeClr val="tx1"/>
                </a:solidFill>
                <a:latin typeface="+mn-lt"/>
                <a:ea typeface="宋体" panose="02010600030101010101" pitchFamily="2" charset="-122"/>
              </a:defRPr>
            </a:lvl5pPr>
            <a:lvl6pPr marL="2514600" indent="-228600" algn="l" rtl="0" eaLnBrk="1" fontAlgn="base" hangingPunct="1">
              <a:spcBef>
                <a:spcPct val="20000"/>
              </a:spcBef>
              <a:spcAft>
                <a:spcPct val="0"/>
              </a:spcAft>
              <a:buClr>
                <a:srgbClr val="0066FF"/>
              </a:buClr>
              <a:buChar char="•"/>
              <a:defRPr sz="1400">
                <a:solidFill>
                  <a:schemeClr val="tx1"/>
                </a:solidFill>
                <a:latin typeface="+mn-lt"/>
                <a:ea typeface="+mn-ea"/>
              </a:defRPr>
            </a:lvl6pPr>
            <a:lvl7pPr marL="2971800" indent="-228600" algn="l" rtl="0" eaLnBrk="1" fontAlgn="base" hangingPunct="1">
              <a:spcBef>
                <a:spcPct val="20000"/>
              </a:spcBef>
              <a:spcAft>
                <a:spcPct val="0"/>
              </a:spcAft>
              <a:buClr>
                <a:srgbClr val="0066FF"/>
              </a:buClr>
              <a:buChar char="•"/>
              <a:defRPr sz="1400">
                <a:solidFill>
                  <a:schemeClr val="tx1"/>
                </a:solidFill>
                <a:latin typeface="+mn-lt"/>
                <a:ea typeface="+mn-ea"/>
              </a:defRPr>
            </a:lvl7pPr>
            <a:lvl8pPr marL="3429000" indent="-228600" algn="l" rtl="0" eaLnBrk="1" fontAlgn="base" hangingPunct="1">
              <a:spcBef>
                <a:spcPct val="20000"/>
              </a:spcBef>
              <a:spcAft>
                <a:spcPct val="0"/>
              </a:spcAft>
              <a:buClr>
                <a:srgbClr val="0066FF"/>
              </a:buClr>
              <a:buChar char="•"/>
              <a:defRPr sz="1400">
                <a:solidFill>
                  <a:schemeClr val="tx1"/>
                </a:solidFill>
                <a:latin typeface="+mn-lt"/>
                <a:ea typeface="+mn-ea"/>
              </a:defRPr>
            </a:lvl8pPr>
            <a:lvl9pPr marL="3886200" indent="-228600" algn="l" rtl="0" eaLnBrk="1" fontAlgn="base" hangingPunct="1">
              <a:spcBef>
                <a:spcPct val="20000"/>
              </a:spcBef>
              <a:spcAft>
                <a:spcPct val="0"/>
              </a:spcAft>
              <a:buClr>
                <a:srgbClr val="0066FF"/>
              </a:buClr>
              <a:buChar char="•"/>
              <a:defRPr sz="1400">
                <a:solidFill>
                  <a:schemeClr val="tx1"/>
                </a:solidFill>
                <a:latin typeface="+mn-lt"/>
                <a:ea typeface="+mn-ea"/>
              </a:defRPr>
            </a:lvl9pPr>
          </a:lstStyle>
          <a:p>
            <a:pPr>
              <a:lnSpc>
                <a:spcPct val="150000"/>
              </a:lnSpc>
              <a:buClr>
                <a:srgbClr val="4472C4">
                  <a:lumMod val="50000"/>
                </a:srgbClr>
              </a:buClr>
            </a:pP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路径：数据资产管理平台</a:t>
            </a:r>
            <a:r>
              <a:rPr lang="en-US" altLang="zh-CN"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-&gt;</a:t>
            </a: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数据资产管理平台</a:t>
            </a:r>
            <a:r>
              <a:rPr lang="en-US" altLang="zh-CN"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-&gt;</a:t>
            </a: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资产门户</a:t>
            </a:r>
            <a:endParaRPr lang="zh-CN" altLang="en-US" sz="12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Clr>
                <a:srgbClr val="4472C4">
                  <a:lumMod val="50000"/>
                </a:srgbClr>
              </a:buClr>
            </a:pP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配置：</a:t>
            </a:r>
            <a:endParaRPr lang="en-US" altLang="zh-CN"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414000">
              <a:lnSpc>
                <a:spcPct val="150000"/>
              </a:lnSpc>
              <a:spcBef>
                <a:spcPts val="0"/>
              </a:spcBef>
              <a:buClr>
                <a:srgbClr val="4472C4">
                  <a:lumMod val="50000"/>
                </a:srgbClr>
              </a:buClr>
              <a:buFont typeface="Wingdings" panose="05000000000000000000" pitchFamily="2" charset="2"/>
              <a:buChar char="Ø"/>
            </a:pPr>
            <a:r>
              <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把数据表、服务</a:t>
            </a:r>
            <a:r>
              <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API</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、数据模型、算法模型、文件集等发布为资产，类似“淘宝”上的商品，把各个数据项作为商品挂载在资产超市上。 </a:t>
            </a:r>
            <a:endPar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414000">
              <a:lnSpc>
                <a:spcPct val="150000"/>
              </a:lnSpc>
              <a:spcBef>
                <a:spcPts val="0"/>
              </a:spcBef>
              <a:buClr>
                <a:srgbClr val="4472C4">
                  <a:lumMod val="50000"/>
                </a:srgbClr>
              </a:buClr>
              <a:buFont typeface="Wingdings" panose="05000000000000000000" pitchFamily="2" charset="2"/>
              <a:buChar char="Ø"/>
            </a:pPr>
            <a:r>
              <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在资产超市首页类似“淘宝”，进行数据类“商品”的检索。</a:t>
            </a:r>
            <a:endPar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414000">
              <a:lnSpc>
                <a:spcPct val="150000"/>
              </a:lnSpc>
              <a:spcBef>
                <a:spcPts val="0"/>
              </a:spcBef>
              <a:buClr>
                <a:srgbClr val="4472C4">
                  <a:lumMod val="50000"/>
                </a:srgbClr>
              </a:buClr>
              <a:buFont typeface="Wingdings" panose="05000000000000000000" pitchFamily="2" charset="2"/>
              <a:buChar char="Ø"/>
            </a:pPr>
            <a:r>
              <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对数据“商品”进行申请、评价、收藏等。</a:t>
            </a:r>
            <a:endPar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Clr>
                <a:srgbClr val="4472C4">
                  <a:lumMod val="50000"/>
                </a:srgbClr>
              </a:buClr>
            </a:pPr>
            <a:r>
              <a:rPr lang="zh-CN" altLang="en-US"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用途：</a:t>
            </a:r>
            <a:endParaRPr lang="en-US" altLang="zh-CN" sz="12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414000">
              <a:lnSpc>
                <a:spcPct val="150000"/>
              </a:lnSpc>
              <a:spcBef>
                <a:spcPts val="0"/>
              </a:spcBef>
              <a:buClr>
                <a:srgbClr val="4472C4">
                  <a:lumMod val="50000"/>
                </a:srgbClr>
              </a:buClr>
              <a:buFont typeface="Wingdings" panose="05000000000000000000" pitchFamily="2" charset="2"/>
              <a:buChar char="Ø"/>
            </a:pPr>
            <a:r>
              <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实现数据的检索</a:t>
            </a:r>
            <a:endPar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414000">
              <a:lnSpc>
                <a:spcPct val="150000"/>
              </a:lnSpc>
              <a:spcBef>
                <a:spcPts val="0"/>
              </a:spcBef>
              <a:buClr>
                <a:srgbClr val="4472C4">
                  <a:lumMod val="50000"/>
                </a:srgbClr>
              </a:buClr>
              <a:buFont typeface="Wingdings" panose="05000000000000000000" pitchFamily="2" charset="2"/>
              <a:buChar char="Ø"/>
            </a:pPr>
            <a:r>
              <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基于检索的数据进行数据的应用 ；</a:t>
            </a:r>
            <a:endParaRPr lang="en-US" altLang="zh-CN" sz="10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414000">
              <a:lnSpc>
                <a:spcPct val="150000"/>
              </a:lnSpc>
              <a:spcBef>
                <a:spcPts val="0"/>
              </a:spcBef>
              <a:buClr>
                <a:srgbClr val="4472C4">
                  <a:lumMod val="50000"/>
                </a:srgbClr>
              </a:buClr>
              <a:buFont typeface="Wingdings" panose="05000000000000000000" pitchFamily="2" charset="2"/>
              <a:buChar char="Ø"/>
            </a:pPr>
            <a:r>
              <a:rPr lang="en-US" altLang="zh-CN"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0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实现</a:t>
            </a:r>
            <a:r>
              <a:rPr lang="zh-CN" altLang="en-US" sz="1000" kern="1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数据的共享。</a:t>
            </a:r>
            <a:endParaRPr lang="en-US" altLang="zh-CN" sz="10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3052483" y="936464"/>
            <a:ext cx="8952327" cy="5311568"/>
          </a:xfrm>
          <a:prstGeom prst="rect">
            <a:avLst/>
          </a:prstGeom>
        </p:spPr>
      </p:pic>
    </p:spTree>
    <p:extLst>
      <p:ext uri="{BB962C8B-B14F-4D97-AF65-F5344CB8AC3E}">
        <p14:creationId xmlns:p14="http://schemas.microsoft.com/office/powerpoint/2010/main" val="1208949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189719" y="2414713"/>
            <a:ext cx="685800" cy="5048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accent5">
                    <a:lumMod val="75000"/>
                  </a:schemeClr>
                </a:solidFill>
                <a:latin typeface="微软雅黑" panose="020B0503020204020204" pitchFamily="34" charset="-122"/>
                <a:ea typeface="微软雅黑" panose="020B0503020204020204" pitchFamily="34" charset="-122"/>
                <a:cs typeface="+mn-ea"/>
                <a:sym typeface="+mn-lt"/>
              </a:rPr>
              <a:t>2</a:t>
            </a:r>
            <a:endParaRPr lang="zh-CN" altLang="en-US" dirty="0">
              <a:solidFill>
                <a:schemeClr val="accent5">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7" name="矩形 6"/>
          <p:cNvSpPr/>
          <p:nvPr/>
        </p:nvSpPr>
        <p:spPr>
          <a:xfrm>
            <a:off x="5151743" y="2414713"/>
            <a:ext cx="5223976" cy="5048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accent5">
                    <a:lumMod val="75000"/>
                  </a:schemeClr>
                </a:solidFill>
                <a:latin typeface="微软雅黑" panose="020B0503020204020204" pitchFamily="34" charset="-122"/>
                <a:ea typeface="微软雅黑" panose="020B0503020204020204" pitchFamily="34" charset="-122"/>
                <a:cs typeface="+mn-ea"/>
                <a:sym typeface="+mn-lt"/>
              </a:rPr>
              <a:t>数据中台建设体系交流</a:t>
            </a:r>
            <a:endParaRPr lang="zh-CN" altLang="en-US" dirty="0">
              <a:solidFill>
                <a:schemeClr val="accent5">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8" name="矩形 7"/>
          <p:cNvSpPr/>
          <p:nvPr/>
        </p:nvSpPr>
        <p:spPr>
          <a:xfrm>
            <a:off x="4189719" y="1718525"/>
            <a:ext cx="685800" cy="5048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5">
                    <a:lumMod val="75000"/>
                  </a:schemeClr>
                </a:solidFill>
                <a:latin typeface="微软雅黑" panose="020B0503020204020204" pitchFamily="34" charset="-122"/>
                <a:ea typeface="微软雅黑" panose="020B0503020204020204" pitchFamily="34" charset="-122"/>
                <a:cs typeface="+mn-ea"/>
                <a:sym typeface="+mn-lt"/>
              </a:rPr>
              <a:t>1</a:t>
            </a:r>
            <a:endParaRPr lang="zh-CN" altLang="en-US" dirty="0">
              <a:solidFill>
                <a:schemeClr val="accent5">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10" name="矩形 9"/>
          <p:cNvSpPr/>
          <p:nvPr/>
        </p:nvSpPr>
        <p:spPr>
          <a:xfrm>
            <a:off x="5151743" y="1718525"/>
            <a:ext cx="5223976" cy="5048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accent5">
                    <a:lumMod val="75000"/>
                  </a:schemeClr>
                </a:solidFill>
                <a:latin typeface="微软雅黑" panose="020B0503020204020204" pitchFamily="34" charset="-122"/>
                <a:ea typeface="微软雅黑" panose="020B0503020204020204" pitchFamily="34" charset="-122"/>
                <a:cs typeface="+mn-ea"/>
                <a:sym typeface="+mn-lt"/>
              </a:rPr>
              <a:t>数据治理</a:t>
            </a:r>
            <a:r>
              <a:rPr lang="zh-CN" altLang="en-US" dirty="0" smtClean="0">
                <a:solidFill>
                  <a:schemeClr val="accent5">
                    <a:lumMod val="75000"/>
                  </a:schemeClr>
                </a:solidFill>
                <a:latin typeface="微软雅黑" panose="020B0503020204020204" pitchFamily="34" charset="-122"/>
                <a:ea typeface="微软雅黑" panose="020B0503020204020204" pitchFamily="34" charset="-122"/>
                <a:cs typeface="+mn-ea"/>
                <a:sym typeface="+mn-lt"/>
              </a:rPr>
              <a:t>体系交流</a:t>
            </a:r>
            <a:endParaRPr lang="zh-CN" altLang="en-US" dirty="0">
              <a:solidFill>
                <a:schemeClr val="accent5">
                  <a:lumMod val="75000"/>
                </a:schemeClr>
              </a:solidFill>
              <a:latin typeface="微软雅黑" panose="020B0503020204020204" pitchFamily="34" charset="-122"/>
              <a:ea typeface="微软雅黑" panose="020B0503020204020204" pitchFamily="34" charset="-122"/>
              <a:cs typeface="+mn-ea"/>
              <a:sym typeface="+mn-lt"/>
            </a:endParaRPr>
          </a:p>
        </p:txBody>
      </p:sp>
      <p:pic>
        <p:nvPicPr>
          <p:cNvPr id="18" name="图片 17"/>
          <p:cNvPicPr>
            <a:picLocks noChangeAspect="1"/>
          </p:cNvPicPr>
          <p:nvPr/>
        </p:nvPicPr>
        <p:blipFill rotWithShape="1">
          <a:blip r:embed="rId3" cstate="screen">
            <a:duotone>
              <a:prstClr val="black"/>
              <a:schemeClr val="tx2">
                <a:tint val="45000"/>
                <a:satMod val="400000"/>
              </a:schemeClr>
            </a:duotone>
            <a:extLst>
              <a:ext uri="{BEBA8EAE-BF5A-486C-A8C5-ECC9F3942E4B}">
                <a14:imgProps xmlns:a14="http://schemas.microsoft.com/office/drawing/2010/main">
                  <a14:imgLayer r:embed="rId4">
                    <a14:imgEffect>
                      <a14:brightnessContrast bright="40000" contrast="21000"/>
                    </a14:imgEffect>
                    <a14:imgEffect>
                      <a14:colorTemperature colorTemp="4684"/>
                    </a14:imgEffect>
                  </a14:imgLayer>
                </a14:imgProps>
              </a:ext>
            </a:extLst>
          </a:blip>
          <a:srcRect t="-278"/>
          <a:stretch>
            <a:fillRect/>
          </a:stretch>
        </p:blipFill>
        <p:spPr>
          <a:xfrm>
            <a:off x="-7287" y="-29980"/>
            <a:ext cx="3304391" cy="6887980"/>
          </a:xfrm>
          <a:prstGeom prst="rect">
            <a:avLst/>
          </a:prstGeom>
          <a:effectLst>
            <a:outerShdw blurRad="50800" dist="50800" dir="5400000" algn="ctr" rotWithShape="0">
              <a:srgbClr val="000000"/>
            </a:outerShdw>
          </a:effectLst>
        </p:spPr>
      </p:pic>
      <p:sp>
        <p:nvSpPr>
          <p:cNvPr id="9" name="矩形 8"/>
          <p:cNvSpPr/>
          <p:nvPr/>
        </p:nvSpPr>
        <p:spPr>
          <a:xfrm>
            <a:off x="4189719" y="3710551"/>
            <a:ext cx="685800" cy="50482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anose="020B0503020204020204" pitchFamily="34" charset="-122"/>
                <a:ea typeface="微软雅黑" panose="020B0503020204020204" pitchFamily="34" charset="-122"/>
                <a:cs typeface="+mn-ea"/>
                <a:sym typeface="+mn-lt"/>
              </a:rPr>
              <a:t>4</a:t>
            </a:r>
            <a:endParaRPr lang="zh-CN" altLang="en-US"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3" name="矩形 12"/>
          <p:cNvSpPr/>
          <p:nvPr/>
        </p:nvSpPr>
        <p:spPr>
          <a:xfrm>
            <a:off x="5151743" y="3710551"/>
            <a:ext cx="5223976" cy="50482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cs typeface="+mn-ea"/>
                <a:sym typeface="+mn-lt"/>
              </a:rPr>
              <a:t>案例介绍</a:t>
            </a:r>
          </a:p>
        </p:txBody>
      </p:sp>
      <p:sp>
        <p:nvSpPr>
          <p:cNvPr id="14" name="矩形 13"/>
          <p:cNvSpPr/>
          <p:nvPr/>
        </p:nvSpPr>
        <p:spPr>
          <a:xfrm>
            <a:off x="4189719" y="4406739"/>
            <a:ext cx="685800" cy="5048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5">
                    <a:lumMod val="75000"/>
                  </a:schemeClr>
                </a:solidFill>
                <a:latin typeface="微软雅黑" panose="020B0503020204020204" pitchFamily="34" charset="-122"/>
                <a:ea typeface="微软雅黑" panose="020B0503020204020204" pitchFamily="34" charset="-122"/>
                <a:cs typeface="+mn-ea"/>
                <a:sym typeface="+mn-lt"/>
              </a:rPr>
              <a:t>5</a:t>
            </a:r>
            <a:endParaRPr lang="zh-CN" altLang="en-US" dirty="0">
              <a:solidFill>
                <a:schemeClr val="accent5">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15" name="矩形 14"/>
          <p:cNvSpPr/>
          <p:nvPr/>
        </p:nvSpPr>
        <p:spPr>
          <a:xfrm>
            <a:off x="5151743" y="4406739"/>
            <a:ext cx="5223976" cy="5048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accent5">
                    <a:lumMod val="75000"/>
                  </a:schemeClr>
                </a:solidFill>
                <a:latin typeface="微软雅黑" panose="020B0503020204020204" pitchFamily="34" charset="-122"/>
                <a:ea typeface="微软雅黑" panose="020B0503020204020204" pitchFamily="34" charset="-122"/>
                <a:cs typeface="+mn-ea"/>
                <a:sym typeface="+mn-lt"/>
              </a:rPr>
              <a:t>Q&amp;A</a:t>
            </a:r>
            <a:r>
              <a:rPr lang="zh-CN" altLang="en-US" dirty="0">
                <a:solidFill>
                  <a:schemeClr val="accent5">
                    <a:lumMod val="75000"/>
                  </a:schemeClr>
                </a:solidFill>
                <a:latin typeface="微软雅黑" panose="020B0503020204020204" pitchFamily="34" charset="-122"/>
                <a:ea typeface="微软雅黑" panose="020B0503020204020204" pitchFamily="34" charset="-122"/>
                <a:cs typeface="+mn-ea"/>
                <a:sym typeface="+mn-lt"/>
              </a:rPr>
              <a:t>环节</a:t>
            </a:r>
          </a:p>
        </p:txBody>
      </p:sp>
      <p:sp>
        <p:nvSpPr>
          <p:cNvPr id="19" name="矩形 18"/>
          <p:cNvSpPr/>
          <p:nvPr/>
        </p:nvSpPr>
        <p:spPr>
          <a:xfrm>
            <a:off x="4189719" y="3062632"/>
            <a:ext cx="685800" cy="5048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5">
                    <a:lumMod val="75000"/>
                  </a:schemeClr>
                </a:solidFill>
                <a:latin typeface="微软雅黑" panose="020B0503020204020204" pitchFamily="34" charset="-122"/>
                <a:ea typeface="微软雅黑" panose="020B0503020204020204" pitchFamily="34" charset="-122"/>
                <a:cs typeface="+mn-ea"/>
                <a:sym typeface="+mn-lt"/>
              </a:rPr>
              <a:t>3</a:t>
            </a:r>
            <a:endParaRPr lang="zh-CN" altLang="en-US" dirty="0">
              <a:solidFill>
                <a:schemeClr val="accent5">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20" name="矩形 19"/>
          <p:cNvSpPr/>
          <p:nvPr/>
        </p:nvSpPr>
        <p:spPr>
          <a:xfrm>
            <a:off x="5151743" y="3062632"/>
            <a:ext cx="5223976" cy="5048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accent5">
                    <a:lumMod val="75000"/>
                  </a:schemeClr>
                </a:solidFill>
                <a:latin typeface="微软雅黑" panose="020B0503020204020204" pitchFamily="34" charset="-122"/>
                <a:ea typeface="微软雅黑" panose="020B0503020204020204" pitchFamily="34" charset="-122"/>
                <a:cs typeface="+mn-ea"/>
                <a:sym typeface="+mn-lt"/>
              </a:rPr>
              <a:t>数据治理建设落地交流</a:t>
            </a:r>
            <a:endParaRPr lang="zh-CN" altLang="en-US" dirty="0">
              <a:solidFill>
                <a:schemeClr val="accent5">
                  <a:lumMod val="75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573587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n-lt"/>
                <a:ea typeface="+mn-ea"/>
                <a:cs typeface="+mn-ea"/>
                <a:sym typeface="+mn-lt"/>
              </a:rPr>
              <a:t>某制造数据中台</a:t>
            </a:r>
            <a:r>
              <a:rPr lang="en-US" altLang="zh-CN" dirty="0" smtClean="0">
                <a:latin typeface="+mn-lt"/>
                <a:ea typeface="+mn-ea"/>
                <a:cs typeface="+mn-ea"/>
                <a:sym typeface="+mn-lt"/>
              </a:rPr>
              <a:t>-</a:t>
            </a:r>
            <a:r>
              <a:rPr lang="zh-CN" altLang="en-US" dirty="0">
                <a:latin typeface="+mn-lt"/>
                <a:ea typeface="+mn-ea"/>
                <a:cs typeface="+mn-ea"/>
                <a:sym typeface="+mn-lt"/>
              </a:rPr>
              <a:t>项目目标</a:t>
            </a:r>
          </a:p>
        </p:txBody>
      </p:sp>
      <p:sp>
        <p:nvSpPr>
          <p:cNvPr id="24" name="圆角矩形 23">
            <a:extLst>
              <a:ext uri="{FF2B5EF4-FFF2-40B4-BE49-F238E27FC236}">
                <a16:creationId xmlns="" xmlns:a16="http://schemas.microsoft.com/office/drawing/2014/main" id="{1D2F3D2F-AC34-A147-849B-2DE5A921B0A8}"/>
              </a:ext>
            </a:extLst>
          </p:cNvPr>
          <p:cNvSpPr/>
          <p:nvPr/>
        </p:nvSpPr>
        <p:spPr bwMode="auto">
          <a:xfrm>
            <a:off x="4977942" y="4840367"/>
            <a:ext cx="2633175" cy="1117073"/>
          </a:xfrm>
          <a:prstGeom prst="roundRect">
            <a:avLst/>
          </a:prstGeom>
          <a:solidFill>
            <a:schemeClr val="bg1">
              <a:lumMod val="95000"/>
            </a:schemeClr>
          </a:solidFill>
          <a:ln w="15875">
            <a:solidFill>
              <a:srgbClr val="0270C1"/>
            </a:solidFill>
            <a:prstDash val="solid"/>
            <a:round/>
            <a:headEnd/>
            <a:tailEnd/>
          </a:ln>
        </p:spPr>
        <p:txBody>
          <a:bodyPr lIns="0" tIns="0" rIns="0" bIns="0" rtlCol="0" anchor="ctr"/>
          <a:lstStyle/>
          <a:p>
            <a:pPr algn="ctr" fontAlgn="base">
              <a:spcBef>
                <a:spcPct val="0"/>
              </a:spcBef>
              <a:spcAft>
                <a:spcPct val="0"/>
              </a:spcAft>
            </a:pPr>
            <a:endParaRPr kumimoji="1" lang="zh-CN" altLang="en-US" sz="800" b="1" dirty="0">
              <a:solidFill>
                <a:srgbClr val="C00000"/>
              </a:solidFill>
              <a:latin typeface="微软雅黑" pitchFamily="34" charset="-122"/>
            </a:endParaRPr>
          </a:p>
        </p:txBody>
      </p:sp>
      <p:sp>
        <p:nvSpPr>
          <p:cNvPr id="25" name="圆角矩形 24">
            <a:extLst>
              <a:ext uri="{FF2B5EF4-FFF2-40B4-BE49-F238E27FC236}">
                <a16:creationId xmlns="" xmlns:a16="http://schemas.microsoft.com/office/drawing/2014/main" id="{F2665DEA-A7C4-394E-A380-CB1AC5F89CD8}"/>
              </a:ext>
            </a:extLst>
          </p:cNvPr>
          <p:cNvSpPr/>
          <p:nvPr/>
        </p:nvSpPr>
        <p:spPr bwMode="auto">
          <a:xfrm>
            <a:off x="3271718" y="5223685"/>
            <a:ext cx="1172740" cy="719018"/>
          </a:xfrm>
          <a:prstGeom prst="roundRect">
            <a:avLst/>
          </a:prstGeom>
          <a:solidFill>
            <a:schemeClr val="bg1">
              <a:lumMod val="95000"/>
            </a:schemeClr>
          </a:solidFill>
          <a:ln w="15875">
            <a:solidFill>
              <a:srgbClr val="0270C1"/>
            </a:solidFill>
            <a:prstDash val="dash"/>
            <a:round/>
            <a:headEnd/>
            <a:tailEnd/>
          </a:ln>
        </p:spPr>
        <p:txBody>
          <a:bodyPr lIns="0" tIns="0" rIns="0" bIns="0" rtlCol="0" anchor="ctr"/>
          <a:lstStyle/>
          <a:p>
            <a:pPr algn="ctr" fontAlgn="base">
              <a:spcBef>
                <a:spcPct val="0"/>
              </a:spcBef>
              <a:spcAft>
                <a:spcPct val="0"/>
              </a:spcAft>
            </a:pPr>
            <a:endParaRPr kumimoji="1" lang="zh-CN" altLang="en-US" sz="800" b="1" dirty="0">
              <a:solidFill>
                <a:srgbClr val="C00000"/>
              </a:solidFill>
              <a:latin typeface="微软雅黑" pitchFamily="34" charset="-122"/>
            </a:endParaRPr>
          </a:p>
        </p:txBody>
      </p:sp>
      <p:sp>
        <p:nvSpPr>
          <p:cNvPr id="26" name="圆角矩形 25">
            <a:extLst>
              <a:ext uri="{FF2B5EF4-FFF2-40B4-BE49-F238E27FC236}">
                <a16:creationId xmlns="" xmlns:a16="http://schemas.microsoft.com/office/drawing/2014/main" id="{31855F88-BC6A-D64C-B15B-7A512BA21BA7}"/>
              </a:ext>
            </a:extLst>
          </p:cNvPr>
          <p:cNvSpPr/>
          <p:nvPr/>
        </p:nvSpPr>
        <p:spPr bwMode="auto">
          <a:xfrm>
            <a:off x="1866634" y="5233148"/>
            <a:ext cx="1172740" cy="719018"/>
          </a:xfrm>
          <a:prstGeom prst="roundRect">
            <a:avLst/>
          </a:prstGeom>
          <a:solidFill>
            <a:schemeClr val="bg1">
              <a:lumMod val="95000"/>
            </a:schemeClr>
          </a:solidFill>
          <a:ln w="15875">
            <a:solidFill>
              <a:srgbClr val="0270C1"/>
            </a:solidFill>
            <a:prstDash val="dash"/>
            <a:round/>
            <a:headEnd/>
            <a:tailEnd/>
          </a:ln>
        </p:spPr>
        <p:txBody>
          <a:bodyPr lIns="0" tIns="0" rIns="0" bIns="0" rtlCol="0" anchor="ctr"/>
          <a:lstStyle/>
          <a:p>
            <a:pPr algn="ctr" fontAlgn="base">
              <a:spcBef>
                <a:spcPct val="0"/>
              </a:spcBef>
              <a:spcAft>
                <a:spcPct val="0"/>
              </a:spcAft>
            </a:pPr>
            <a:endParaRPr kumimoji="1" lang="zh-CN" altLang="en-US" sz="800" b="1" dirty="0">
              <a:solidFill>
                <a:srgbClr val="C00000"/>
              </a:solidFill>
              <a:latin typeface="微软雅黑" pitchFamily="34" charset="-122"/>
            </a:endParaRPr>
          </a:p>
        </p:txBody>
      </p:sp>
      <p:sp>
        <p:nvSpPr>
          <p:cNvPr id="27" name="圆角矩形 26">
            <a:extLst>
              <a:ext uri="{FF2B5EF4-FFF2-40B4-BE49-F238E27FC236}">
                <a16:creationId xmlns="" xmlns:a16="http://schemas.microsoft.com/office/drawing/2014/main" id="{D6ADCBC2-68A4-A34E-816F-00BD623AD24D}"/>
              </a:ext>
            </a:extLst>
          </p:cNvPr>
          <p:cNvSpPr/>
          <p:nvPr/>
        </p:nvSpPr>
        <p:spPr bwMode="auto">
          <a:xfrm>
            <a:off x="510519" y="5269372"/>
            <a:ext cx="1172740" cy="719018"/>
          </a:xfrm>
          <a:prstGeom prst="roundRect">
            <a:avLst/>
          </a:prstGeom>
          <a:solidFill>
            <a:schemeClr val="bg1">
              <a:lumMod val="95000"/>
            </a:schemeClr>
          </a:solidFill>
          <a:ln w="15875">
            <a:solidFill>
              <a:srgbClr val="0270C1"/>
            </a:solidFill>
            <a:prstDash val="dash"/>
            <a:round/>
            <a:headEnd/>
            <a:tailEnd/>
          </a:ln>
        </p:spPr>
        <p:txBody>
          <a:bodyPr lIns="0" tIns="0" rIns="0" bIns="0" rtlCol="0" anchor="ctr"/>
          <a:lstStyle/>
          <a:p>
            <a:pPr algn="ctr" fontAlgn="base">
              <a:spcBef>
                <a:spcPct val="0"/>
              </a:spcBef>
              <a:spcAft>
                <a:spcPct val="0"/>
              </a:spcAft>
            </a:pPr>
            <a:endParaRPr kumimoji="1" lang="zh-CN" altLang="en-US" sz="800" b="1" dirty="0">
              <a:solidFill>
                <a:srgbClr val="C00000"/>
              </a:solidFill>
              <a:latin typeface="微软雅黑" pitchFamily="34" charset="-122"/>
            </a:endParaRPr>
          </a:p>
        </p:txBody>
      </p:sp>
      <p:sp>
        <p:nvSpPr>
          <p:cNvPr id="28" name="圆角矩形 27">
            <a:extLst>
              <a:ext uri="{FF2B5EF4-FFF2-40B4-BE49-F238E27FC236}">
                <a16:creationId xmlns="" xmlns:a16="http://schemas.microsoft.com/office/drawing/2014/main" id="{521635C7-EE76-C340-9FA9-3E865CB46343}"/>
              </a:ext>
            </a:extLst>
          </p:cNvPr>
          <p:cNvSpPr/>
          <p:nvPr/>
        </p:nvSpPr>
        <p:spPr bwMode="auto">
          <a:xfrm>
            <a:off x="476238" y="4229973"/>
            <a:ext cx="1172740" cy="719018"/>
          </a:xfrm>
          <a:prstGeom prst="roundRect">
            <a:avLst/>
          </a:prstGeom>
          <a:solidFill>
            <a:schemeClr val="bg1">
              <a:lumMod val="95000"/>
            </a:schemeClr>
          </a:solidFill>
          <a:ln w="15875">
            <a:solidFill>
              <a:srgbClr val="0270C1"/>
            </a:solidFill>
            <a:prstDash val="dash"/>
            <a:round/>
            <a:headEnd/>
            <a:tailEnd/>
          </a:ln>
        </p:spPr>
        <p:txBody>
          <a:bodyPr lIns="0" tIns="0" rIns="0" bIns="0" rtlCol="0" anchor="ctr"/>
          <a:lstStyle/>
          <a:p>
            <a:pPr algn="ctr" fontAlgn="base">
              <a:spcBef>
                <a:spcPct val="0"/>
              </a:spcBef>
              <a:spcAft>
                <a:spcPct val="0"/>
              </a:spcAft>
            </a:pPr>
            <a:endParaRPr kumimoji="1" lang="zh-CN" altLang="en-US" sz="800" b="1" dirty="0">
              <a:solidFill>
                <a:srgbClr val="C00000"/>
              </a:solidFill>
              <a:latin typeface="微软雅黑" pitchFamily="34" charset="-122"/>
            </a:endParaRPr>
          </a:p>
        </p:txBody>
      </p:sp>
      <p:grpSp>
        <p:nvGrpSpPr>
          <p:cNvPr id="36" name="组合 35">
            <a:extLst>
              <a:ext uri="{FF2B5EF4-FFF2-40B4-BE49-F238E27FC236}">
                <a16:creationId xmlns="" xmlns:a16="http://schemas.microsoft.com/office/drawing/2014/main" id="{62F0D676-4BF3-554D-B814-EEF30B52DA9B}"/>
              </a:ext>
            </a:extLst>
          </p:cNvPr>
          <p:cNvGrpSpPr/>
          <p:nvPr/>
        </p:nvGrpSpPr>
        <p:grpSpPr>
          <a:xfrm>
            <a:off x="497414" y="1493988"/>
            <a:ext cx="7349505" cy="2731520"/>
            <a:chOff x="2402432" y="2923428"/>
            <a:chExt cx="9232812" cy="3600305"/>
          </a:xfrm>
        </p:grpSpPr>
        <p:sp>
          <p:nvSpPr>
            <p:cNvPr id="37" name="平行四边形 2">
              <a:extLst>
                <a:ext uri="{FF2B5EF4-FFF2-40B4-BE49-F238E27FC236}">
                  <a16:creationId xmlns="" xmlns:a16="http://schemas.microsoft.com/office/drawing/2014/main" id="{A5D3E175-F18C-5B43-8D23-AD5012E47982}"/>
                </a:ext>
              </a:extLst>
            </p:cNvPr>
            <p:cNvSpPr>
              <a:spLocks noChangeArrowheads="1"/>
            </p:cNvSpPr>
            <p:nvPr/>
          </p:nvSpPr>
          <p:spPr bwMode="auto">
            <a:xfrm rot="747658">
              <a:off x="2402432" y="4211670"/>
              <a:ext cx="9232812" cy="2312063"/>
            </a:xfrm>
            <a:custGeom>
              <a:avLst/>
              <a:gdLst>
                <a:gd name="T0" fmla="*/ 0 w 7595382"/>
                <a:gd name="T1" fmla="*/ 1901232 h 1901232"/>
                <a:gd name="T2" fmla="*/ 5150373 w 7595382"/>
                <a:gd name="T3" fmla="*/ 217677 h 1901232"/>
                <a:gd name="T4" fmla="*/ 7595382 w 7595382"/>
                <a:gd name="T5" fmla="*/ 0 h 1901232"/>
                <a:gd name="T6" fmla="*/ 4968279 w 7595382"/>
                <a:gd name="T7" fmla="*/ 1901232 h 1901232"/>
                <a:gd name="T8" fmla="*/ 0 w 7595382"/>
                <a:gd name="T9" fmla="*/ 1901232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70C0"/>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defTabSz="1087871">
                <a:defRPr/>
              </a:pPr>
              <a:endParaRPr lang="zh-CN" altLang="zh-CN" sz="2098" kern="0" dirty="0">
                <a:solidFill>
                  <a:srgbClr val="FFFFFF"/>
                </a:solidFill>
                <a:ea typeface="宋体" charset="-122"/>
              </a:endParaRPr>
            </a:p>
          </p:txBody>
        </p:sp>
        <p:grpSp>
          <p:nvGrpSpPr>
            <p:cNvPr id="40" name="组合 39">
              <a:extLst>
                <a:ext uri="{FF2B5EF4-FFF2-40B4-BE49-F238E27FC236}">
                  <a16:creationId xmlns="" xmlns:a16="http://schemas.microsoft.com/office/drawing/2014/main" id="{BC9ECED6-D219-734E-A3A8-8DD6396809B1}"/>
                </a:ext>
              </a:extLst>
            </p:cNvPr>
            <p:cNvGrpSpPr/>
            <p:nvPr/>
          </p:nvGrpSpPr>
          <p:grpSpPr>
            <a:xfrm>
              <a:off x="3583856" y="5136040"/>
              <a:ext cx="6982038" cy="1078937"/>
              <a:chOff x="3585720" y="5137719"/>
              <a:chExt cx="6985673" cy="1079499"/>
            </a:xfrm>
          </p:grpSpPr>
          <p:grpSp>
            <p:nvGrpSpPr>
              <p:cNvPr id="81" name="Group 8">
                <a:extLst>
                  <a:ext uri="{FF2B5EF4-FFF2-40B4-BE49-F238E27FC236}">
                    <a16:creationId xmlns="" xmlns:a16="http://schemas.microsoft.com/office/drawing/2014/main" id="{6F4D1409-177E-E848-A596-EF24729D51FD}"/>
                  </a:ext>
                </a:extLst>
              </p:cNvPr>
              <p:cNvGrpSpPr>
                <a:grpSpLocks/>
              </p:cNvGrpSpPr>
              <p:nvPr/>
            </p:nvGrpSpPr>
            <p:grpSpPr bwMode="auto">
              <a:xfrm>
                <a:off x="3585720" y="5525746"/>
                <a:ext cx="532885" cy="139071"/>
                <a:chOff x="0" y="0"/>
                <a:chExt cx="438150" cy="114300"/>
              </a:xfrm>
            </p:grpSpPr>
            <p:sp>
              <p:nvSpPr>
                <p:cNvPr id="108" name="同心圆 4">
                  <a:extLst>
                    <a:ext uri="{FF2B5EF4-FFF2-40B4-BE49-F238E27FC236}">
                      <a16:creationId xmlns="" xmlns:a16="http://schemas.microsoft.com/office/drawing/2014/main" id="{65955738-7FF9-2E4B-8165-55EDC2DD1A60}"/>
                    </a:ext>
                  </a:extLst>
                </p:cNvPr>
                <p:cNvSpPr>
                  <a:spLocks noChangeArrowheads="1"/>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defTabSz="1087871">
                    <a:defRPr/>
                  </a:pPr>
                  <a:endParaRPr lang="zh-CN" altLang="zh-CN" sz="2098" kern="0">
                    <a:solidFill>
                      <a:prstClr val="black"/>
                    </a:solidFill>
                    <a:ea typeface="宋体" charset="-122"/>
                  </a:endParaRPr>
                </a:p>
              </p:txBody>
            </p:sp>
            <p:sp>
              <p:nvSpPr>
                <p:cNvPr id="109" name="椭圆 5">
                  <a:extLst>
                    <a:ext uri="{FF2B5EF4-FFF2-40B4-BE49-F238E27FC236}">
                      <a16:creationId xmlns="" xmlns:a16="http://schemas.microsoft.com/office/drawing/2014/main" id="{DDD45F26-E6DB-A043-8C44-298D81C0B0FE}"/>
                    </a:ext>
                  </a:extLst>
                </p:cNvPr>
                <p:cNvSpPr>
                  <a:spLocks noChangeArrowheads="1"/>
                </p:cNvSpPr>
                <p:nvPr/>
              </p:nvSpPr>
              <p:spPr bwMode="auto">
                <a:xfrm>
                  <a:off x="129075" y="39150"/>
                  <a:ext cx="180000" cy="36000"/>
                </a:xfrm>
                <a:prstGeom prst="ellipse">
                  <a:avLst/>
                </a:prstGeom>
                <a:solidFill>
                  <a:srgbClr val="005374"/>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defTabSz="1087871">
                    <a:defRPr/>
                  </a:pPr>
                  <a:endParaRPr lang="zh-CN" altLang="zh-CN" sz="2098" kern="0">
                    <a:solidFill>
                      <a:srgbClr val="FFFFFF"/>
                    </a:solidFill>
                    <a:ea typeface="宋体" charset="-122"/>
                  </a:endParaRPr>
                </a:p>
              </p:txBody>
            </p:sp>
          </p:grpSp>
          <p:grpSp>
            <p:nvGrpSpPr>
              <p:cNvPr id="82" name="Group 11">
                <a:extLst>
                  <a:ext uri="{FF2B5EF4-FFF2-40B4-BE49-F238E27FC236}">
                    <a16:creationId xmlns="" xmlns:a16="http://schemas.microsoft.com/office/drawing/2014/main" id="{0CA38FD8-CCD5-A64A-A857-2F4C3DD42BBA}"/>
                  </a:ext>
                </a:extLst>
              </p:cNvPr>
              <p:cNvGrpSpPr>
                <a:grpSpLocks/>
              </p:cNvGrpSpPr>
              <p:nvPr/>
            </p:nvGrpSpPr>
            <p:grpSpPr bwMode="auto">
              <a:xfrm>
                <a:off x="5010608" y="5478111"/>
                <a:ext cx="532885" cy="139071"/>
                <a:chOff x="0" y="0"/>
                <a:chExt cx="438150" cy="114300"/>
              </a:xfrm>
            </p:grpSpPr>
            <p:sp>
              <p:nvSpPr>
                <p:cNvPr id="106" name="同心圆 60">
                  <a:extLst>
                    <a:ext uri="{FF2B5EF4-FFF2-40B4-BE49-F238E27FC236}">
                      <a16:creationId xmlns="" xmlns:a16="http://schemas.microsoft.com/office/drawing/2014/main" id="{D8525777-4EFA-CE42-A57D-6C56962E67A2}"/>
                    </a:ext>
                  </a:extLst>
                </p:cNvPr>
                <p:cNvSpPr>
                  <a:spLocks noChangeArrowheads="1"/>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defTabSz="1087871">
                    <a:defRPr/>
                  </a:pPr>
                  <a:endParaRPr lang="zh-CN" altLang="zh-CN" sz="2098" kern="0">
                    <a:solidFill>
                      <a:prstClr val="black"/>
                    </a:solidFill>
                    <a:ea typeface="宋体" charset="-122"/>
                  </a:endParaRPr>
                </a:p>
              </p:txBody>
            </p:sp>
            <p:sp>
              <p:nvSpPr>
                <p:cNvPr id="107" name="椭圆 61">
                  <a:extLst>
                    <a:ext uri="{FF2B5EF4-FFF2-40B4-BE49-F238E27FC236}">
                      <a16:creationId xmlns="" xmlns:a16="http://schemas.microsoft.com/office/drawing/2014/main" id="{33D117F7-06DB-5D40-B700-0E4F334949EC}"/>
                    </a:ext>
                  </a:extLst>
                </p:cNvPr>
                <p:cNvSpPr>
                  <a:spLocks noChangeArrowheads="1"/>
                </p:cNvSpPr>
                <p:nvPr/>
              </p:nvSpPr>
              <p:spPr bwMode="auto">
                <a:xfrm>
                  <a:off x="129075" y="39150"/>
                  <a:ext cx="180000" cy="36000"/>
                </a:xfrm>
                <a:prstGeom prst="ellipse">
                  <a:avLst/>
                </a:prstGeom>
                <a:solidFill>
                  <a:srgbClr val="005374"/>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defTabSz="1087871">
                    <a:defRPr/>
                  </a:pPr>
                  <a:endParaRPr lang="zh-CN" altLang="zh-CN" sz="2098" kern="0">
                    <a:solidFill>
                      <a:srgbClr val="FFFFFF"/>
                    </a:solidFill>
                    <a:ea typeface="宋体" charset="-122"/>
                  </a:endParaRPr>
                </a:p>
              </p:txBody>
            </p:sp>
          </p:grpSp>
          <p:grpSp>
            <p:nvGrpSpPr>
              <p:cNvPr id="83" name="Group 14">
                <a:extLst>
                  <a:ext uri="{FF2B5EF4-FFF2-40B4-BE49-F238E27FC236}">
                    <a16:creationId xmlns="" xmlns:a16="http://schemas.microsoft.com/office/drawing/2014/main" id="{D4DFFC86-AC82-924C-A05C-54C3FC4EA030}"/>
                  </a:ext>
                </a:extLst>
              </p:cNvPr>
              <p:cNvGrpSpPr>
                <a:grpSpLocks/>
              </p:cNvGrpSpPr>
              <p:nvPr/>
            </p:nvGrpSpPr>
            <p:grpSpPr bwMode="auto">
              <a:xfrm>
                <a:off x="5867856" y="5792301"/>
                <a:ext cx="621704" cy="162251"/>
                <a:chOff x="0" y="0"/>
                <a:chExt cx="438150" cy="114300"/>
              </a:xfrm>
            </p:grpSpPr>
            <p:sp>
              <p:nvSpPr>
                <p:cNvPr id="104" name="同心圆 64">
                  <a:extLst>
                    <a:ext uri="{FF2B5EF4-FFF2-40B4-BE49-F238E27FC236}">
                      <a16:creationId xmlns="" xmlns:a16="http://schemas.microsoft.com/office/drawing/2014/main" id="{B1AFC9C0-D113-7748-91E4-AB7F93C6A0D0}"/>
                    </a:ext>
                  </a:extLst>
                </p:cNvPr>
                <p:cNvSpPr>
                  <a:spLocks noChangeArrowheads="1"/>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defTabSz="1087871">
                    <a:defRPr/>
                  </a:pPr>
                  <a:endParaRPr lang="zh-CN" altLang="zh-CN" sz="2098" kern="0">
                    <a:solidFill>
                      <a:prstClr val="black"/>
                    </a:solidFill>
                    <a:ea typeface="宋体" charset="-122"/>
                  </a:endParaRPr>
                </a:p>
              </p:txBody>
            </p:sp>
            <p:sp>
              <p:nvSpPr>
                <p:cNvPr id="105" name="椭圆 66">
                  <a:extLst>
                    <a:ext uri="{FF2B5EF4-FFF2-40B4-BE49-F238E27FC236}">
                      <a16:creationId xmlns="" xmlns:a16="http://schemas.microsoft.com/office/drawing/2014/main" id="{F2398021-A820-A34B-A2D0-561066374DCA}"/>
                    </a:ext>
                  </a:extLst>
                </p:cNvPr>
                <p:cNvSpPr>
                  <a:spLocks noChangeArrowheads="1"/>
                </p:cNvSpPr>
                <p:nvPr/>
              </p:nvSpPr>
              <p:spPr bwMode="auto">
                <a:xfrm>
                  <a:off x="129075" y="39150"/>
                  <a:ext cx="180000" cy="36000"/>
                </a:xfrm>
                <a:prstGeom prst="ellipse">
                  <a:avLst/>
                </a:prstGeom>
                <a:solidFill>
                  <a:srgbClr val="005374"/>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defTabSz="1087871">
                    <a:defRPr/>
                  </a:pPr>
                  <a:endParaRPr lang="zh-CN" altLang="zh-CN" sz="2098" kern="0">
                    <a:solidFill>
                      <a:srgbClr val="FFFFFF"/>
                    </a:solidFill>
                    <a:ea typeface="宋体" charset="-122"/>
                  </a:endParaRPr>
                </a:p>
              </p:txBody>
            </p:sp>
          </p:grpSp>
          <p:grpSp>
            <p:nvGrpSpPr>
              <p:cNvPr id="84" name="Group 17">
                <a:extLst>
                  <a:ext uri="{FF2B5EF4-FFF2-40B4-BE49-F238E27FC236}">
                    <a16:creationId xmlns="" xmlns:a16="http://schemas.microsoft.com/office/drawing/2014/main" id="{3917C2F1-B582-D546-A572-CC78C0EF18F5}"/>
                  </a:ext>
                </a:extLst>
              </p:cNvPr>
              <p:cNvGrpSpPr>
                <a:grpSpLocks/>
              </p:cNvGrpSpPr>
              <p:nvPr/>
            </p:nvGrpSpPr>
            <p:grpSpPr bwMode="auto">
              <a:xfrm>
                <a:off x="6993624" y="5565671"/>
                <a:ext cx="532885" cy="139071"/>
                <a:chOff x="0" y="0"/>
                <a:chExt cx="438150" cy="114300"/>
              </a:xfrm>
            </p:grpSpPr>
            <p:sp>
              <p:nvSpPr>
                <p:cNvPr id="102" name="同心圆 68">
                  <a:extLst>
                    <a:ext uri="{FF2B5EF4-FFF2-40B4-BE49-F238E27FC236}">
                      <a16:creationId xmlns="" xmlns:a16="http://schemas.microsoft.com/office/drawing/2014/main" id="{75AEE1E6-D031-D245-ADEA-F39A5B38A70D}"/>
                    </a:ext>
                  </a:extLst>
                </p:cNvPr>
                <p:cNvSpPr>
                  <a:spLocks noChangeArrowheads="1"/>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defTabSz="1087871">
                    <a:defRPr/>
                  </a:pPr>
                  <a:endParaRPr lang="zh-CN" altLang="zh-CN" sz="2098" kern="0">
                    <a:solidFill>
                      <a:prstClr val="black"/>
                    </a:solidFill>
                    <a:ea typeface="宋体" charset="-122"/>
                  </a:endParaRPr>
                </a:p>
              </p:txBody>
            </p:sp>
            <p:sp>
              <p:nvSpPr>
                <p:cNvPr id="103" name="椭圆 73">
                  <a:extLst>
                    <a:ext uri="{FF2B5EF4-FFF2-40B4-BE49-F238E27FC236}">
                      <a16:creationId xmlns="" xmlns:a16="http://schemas.microsoft.com/office/drawing/2014/main" id="{1C4AAD8C-6DAA-A14E-954E-C20EEE3B9CC4}"/>
                    </a:ext>
                  </a:extLst>
                </p:cNvPr>
                <p:cNvSpPr>
                  <a:spLocks noChangeArrowheads="1"/>
                </p:cNvSpPr>
                <p:nvPr/>
              </p:nvSpPr>
              <p:spPr bwMode="auto">
                <a:xfrm>
                  <a:off x="129075" y="39150"/>
                  <a:ext cx="180000" cy="36000"/>
                </a:xfrm>
                <a:prstGeom prst="ellipse">
                  <a:avLst/>
                </a:prstGeom>
                <a:solidFill>
                  <a:srgbClr val="005374"/>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defTabSz="1087871">
                    <a:defRPr/>
                  </a:pPr>
                  <a:endParaRPr lang="zh-CN" altLang="zh-CN" sz="2098" kern="0">
                    <a:solidFill>
                      <a:srgbClr val="FFFFFF"/>
                    </a:solidFill>
                    <a:ea typeface="宋体" charset="-122"/>
                  </a:endParaRPr>
                </a:p>
              </p:txBody>
            </p:sp>
          </p:grpSp>
          <p:grpSp>
            <p:nvGrpSpPr>
              <p:cNvPr id="85" name="Group 20">
                <a:extLst>
                  <a:ext uri="{FF2B5EF4-FFF2-40B4-BE49-F238E27FC236}">
                    <a16:creationId xmlns="" xmlns:a16="http://schemas.microsoft.com/office/drawing/2014/main" id="{624E14B5-46DD-3542-9AF0-9FC5D8C6EFDC}"/>
                  </a:ext>
                </a:extLst>
              </p:cNvPr>
              <p:cNvGrpSpPr>
                <a:grpSpLocks/>
              </p:cNvGrpSpPr>
              <p:nvPr/>
            </p:nvGrpSpPr>
            <p:grpSpPr bwMode="auto">
              <a:xfrm>
                <a:off x="7972156" y="6007329"/>
                <a:ext cx="804241" cy="209889"/>
                <a:chOff x="0" y="0"/>
                <a:chExt cx="438150" cy="114300"/>
              </a:xfrm>
            </p:grpSpPr>
            <p:sp>
              <p:nvSpPr>
                <p:cNvPr id="100" name="同心圆 75">
                  <a:extLst>
                    <a:ext uri="{FF2B5EF4-FFF2-40B4-BE49-F238E27FC236}">
                      <a16:creationId xmlns="" xmlns:a16="http://schemas.microsoft.com/office/drawing/2014/main" id="{6C7FC053-63EA-654F-97A2-75145CC7F210}"/>
                    </a:ext>
                  </a:extLst>
                </p:cNvPr>
                <p:cNvSpPr>
                  <a:spLocks noChangeArrowheads="1"/>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defTabSz="1087871">
                    <a:defRPr/>
                  </a:pPr>
                  <a:endParaRPr lang="zh-CN" altLang="zh-CN" sz="2098" kern="0">
                    <a:solidFill>
                      <a:prstClr val="black"/>
                    </a:solidFill>
                    <a:ea typeface="宋体" charset="-122"/>
                  </a:endParaRPr>
                </a:p>
              </p:txBody>
            </p:sp>
            <p:sp>
              <p:nvSpPr>
                <p:cNvPr id="101" name="椭圆 77">
                  <a:extLst>
                    <a:ext uri="{FF2B5EF4-FFF2-40B4-BE49-F238E27FC236}">
                      <a16:creationId xmlns="" xmlns:a16="http://schemas.microsoft.com/office/drawing/2014/main" id="{577D0484-DD2B-CC4B-B1DD-4BF03309A461}"/>
                    </a:ext>
                  </a:extLst>
                </p:cNvPr>
                <p:cNvSpPr>
                  <a:spLocks noChangeArrowheads="1"/>
                </p:cNvSpPr>
                <p:nvPr/>
              </p:nvSpPr>
              <p:spPr bwMode="auto">
                <a:xfrm>
                  <a:off x="129075" y="39150"/>
                  <a:ext cx="180000" cy="36000"/>
                </a:xfrm>
                <a:prstGeom prst="ellipse">
                  <a:avLst/>
                </a:prstGeom>
                <a:solidFill>
                  <a:srgbClr val="005374"/>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defTabSz="1087871">
                    <a:defRPr/>
                  </a:pPr>
                  <a:endParaRPr lang="zh-CN" altLang="zh-CN" sz="2098" kern="0">
                    <a:solidFill>
                      <a:srgbClr val="FFFFFF"/>
                    </a:solidFill>
                    <a:ea typeface="宋体" charset="-122"/>
                  </a:endParaRPr>
                </a:p>
              </p:txBody>
            </p:sp>
          </p:grpSp>
          <p:grpSp>
            <p:nvGrpSpPr>
              <p:cNvPr id="86" name="Group 23">
                <a:extLst>
                  <a:ext uri="{FF2B5EF4-FFF2-40B4-BE49-F238E27FC236}">
                    <a16:creationId xmlns="" xmlns:a16="http://schemas.microsoft.com/office/drawing/2014/main" id="{57D34543-BD1B-C948-BDA3-C70A88490414}"/>
                  </a:ext>
                </a:extLst>
              </p:cNvPr>
              <p:cNvGrpSpPr>
                <a:grpSpLocks/>
              </p:cNvGrpSpPr>
              <p:nvPr/>
            </p:nvGrpSpPr>
            <p:grpSpPr bwMode="auto">
              <a:xfrm>
                <a:off x="9024869" y="5137719"/>
                <a:ext cx="532885" cy="139071"/>
                <a:chOff x="0" y="0"/>
                <a:chExt cx="438150" cy="114300"/>
              </a:xfrm>
            </p:grpSpPr>
            <p:sp>
              <p:nvSpPr>
                <p:cNvPr id="98" name="同心圆 79">
                  <a:extLst>
                    <a:ext uri="{FF2B5EF4-FFF2-40B4-BE49-F238E27FC236}">
                      <a16:creationId xmlns="" xmlns:a16="http://schemas.microsoft.com/office/drawing/2014/main" id="{03955DC4-1ABB-2C4F-8FE3-1DFE173CF421}"/>
                    </a:ext>
                  </a:extLst>
                </p:cNvPr>
                <p:cNvSpPr>
                  <a:spLocks noChangeArrowheads="1"/>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defTabSz="1087871">
                    <a:defRPr/>
                  </a:pPr>
                  <a:endParaRPr lang="zh-CN" altLang="zh-CN" sz="2098" kern="0">
                    <a:solidFill>
                      <a:prstClr val="black"/>
                    </a:solidFill>
                    <a:ea typeface="宋体" charset="-122"/>
                  </a:endParaRPr>
                </a:p>
              </p:txBody>
            </p:sp>
            <p:sp>
              <p:nvSpPr>
                <p:cNvPr id="99" name="椭圆 80">
                  <a:extLst>
                    <a:ext uri="{FF2B5EF4-FFF2-40B4-BE49-F238E27FC236}">
                      <a16:creationId xmlns="" xmlns:a16="http://schemas.microsoft.com/office/drawing/2014/main" id="{5997B855-988F-0F4D-B592-CE9DA6D2ACC2}"/>
                    </a:ext>
                  </a:extLst>
                </p:cNvPr>
                <p:cNvSpPr>
                  <a:spLocks noChangeArrowheads="1"/>
                </p:cNvSpPr>
                <p:nvPr/>
              </p:nvSpPr>
              <p:spPr bwMode="auto">
                <a:xfrm>
                  <a:off x="129075" y="39150"/>
                  <a:ext cx="180000" cy="36000"/>
                </a:xfrm>
                <a:prstGeom prst="ellipse">
                  <a:avLst/>
                </a:prstGeom>
                <a:solidFill>
                  <a:srgbClr val="005374"/>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defTabSz="1087871">
                    <a:defRPr/>
                  </a:pPr>
                  <a:endParaRPr lang="zh-CN" altLang="zh-CN" sz="2098" kern="0">
                    <a:solidFill>
                      <a:srgbClr val="FFFFFF"/>
                    </a:solidFill>
                    <a:ea typeface="宋体" charset="-122"/>
                  </a:endParaRPr>
                </a:p>
              </p:txBody>
            </p:sp>
          </p:grpSp>
          <p:grpSp>
            <p:nvGrpSpPr>
              <p:cNvPr id="87" name="Group 26">
                <a:extLst>
                  <a:ext uri="{FF2B5EF4-FFF2-40B4-BE49-F238E27FC236}">
                    <a16:creationId xmlns="" xmlns:a16="http://schemas.microsoft.com/office/drawing/2014/main" id="{0B4CA3FE-84AF-674F-A05C-E02AAA7CA037}"/>
                  </a:ext>
                </a:extLst>
              </p:cNvPr>
              <p:cNvGrpSpPr>
                <a:grpSpLocks/>
              </p:cNvGrpSpPr>
              <p:nvPr/>
            </p:nvGrpSpPr>
            <p:grpSpPr bwMode="auto">
              <a:xfrm>
                <a:off x="10038508" y="5402990"/>
                <a:ext cx="532885" cy="139071"/>
                <a:chOff x="0" y="0"/>
                <a:chExt cx="438150" cy="114300"/>
              </a:xfrm>
            </p:grpSpPr>
            <p:sp>
              <p:nvSpPr>
                <p:cNvPr id="96" name="同心圆 82">
                  <a:extLst>
                    <a:ext uri="{FF2B5EF4-FFF2-40B4-BE49-F238E27FC236}">
                      <a16:creationId xmlns="" xmlns:a16="http://schemas.microsoft.com/office/drawing/2014/main" id="{65C58E13-00DD-7B4C-90B3-BFC752BA2930}"/>
                    </a:ext>
                  </a:extLst>
                </p:cNvPr>
                <p:cNvSpPr>
                  <a:spLocks noChangeArrowheads="1"/>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defTabSz="1087871">
                    <a:defRPr/>
                  </a:pPr>
                  <a:endParaRPr lang="zh-CN" altLang="zh-CN" sz="2098" kern="0">
                    <a:solidFill>
                      <a:prstClr val="black"/>
                    </a:solidFill>
                    <a:ea typeface="宋体" charset="-122"/>
                  </a:endParaRPr>
                </a:p>
              </p:txBody>
            </p:sp>
            <p:sp>
              <p:nvSpPr>
                <p:cNvPr id="97" name="椭圆 83">
                  <a:extLst>
                    <a:ext uri="{FF2B5EF4-FFF2-40B4-BE49-F238E27FC236}">
                      <a16:creationId xmlns="" xmlns:a16="http://schemas.microsoft.com/office/drawing/2014/main" id="{E23D3A57-396A-6A4F-B3B3-55A94AC26419}"/>
                    </a:ext>
                  </a:extLst>
                </p:cNvPr>
                <p:cNvSpPr>
                  <a:spLocks noChangeArrowheads="1"/>
                </p:cNvSpPr>
                <p:nvPr/>
              </p:nvSpPr>
              <p:spPr bwMode="auto">
                <a:xfrm>
                  <a:off x="129075" y="39150"/>
                  <a:ext cx="180000" cy="36000"/>
                </a:xfrm>
                <a:prstGeom prst="ellipse">
                  <a:avLst/>
                </a:prstGeom>
                <a:solidFill>
                  <a:srgbClr val="005374"/>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defTabSz="1087871">
                    <a:defRPr/>
                  </a:pPr>
                  <a:endParaRPr lang="zh-CN" altLang="zh-CN" sz="2098" kern="0">
                    <a:solidFill>
                      <a:srgbClr val="FFFFFF"/>
                    </a:solidFill>
                    <a:ea typeface="宋体" charset="-122"/>
                  </a:endParaRPr>
                </a:p>
              </p:txBody>
            </p:sp>
          </p:grpSp>
          <p:cxnSp>
            <p:nvCxnSpPr>
              <p:cNvPr id="88" name="直接连接符 15">
                <a:extLst>
                  <a:ext uri="{FF2B5EF4-FFF2-40B4-BE49-F238E27FC236}">
                    <a16:creationId xmlns="" xmlns:a16="http://schemas.microsoft.com/office/drawing/2014/main" id="{02636850-5A85-5A4B-BF2A-78C55CD19C41}"/>
                  </a:ext>
                </a:extLst>
              </p:cNvPr>
              <p:cNvCxnSpPr>
                <a:cxnSpLocks noChangeShapeType="1"/>
                <a:stCxn id="108" idx="6"/>
                <a:endCxn id="106" idx="2"/>
              </p:cNvCxnSpPr>
              <p:nvPr/>
            </p:nvCxnSpPr>
            <p:spPr bwMode="auto">
              <a:xfrm flipV="1">
                <a:off x="4118605" y="5547647"/>
                <a:ext cx="892003" cy="47635"/>
              </a:xfrm>
              <a:prstGeom prst="line">
                <a:avLst/>
              </a:prstGeom>
              <a:noFill/>
              <a:ln w="12700" cap="flat" cmpd="sng">
                <a:solidFill>
                  <a:srgbClr val="005374"/>
                </a:solidFill>
                <a:bevel/>
                <a:headEnd/>
                <a:tailEnd/>
              </a:ln>
              <a:extLst>
                <a:ext uri="{909E8E84-426E-40DD-AFC4-6F175D3DCCD1}">
                  <a14:hiddenFill xmlns:a14="http://schemas.microsoft.com/office/drawing/2010/main">
                    <a:noFill/>
                  </a14:hiddenFill>
                </a:ext>
              </a:extLst>
            </p:spPr>
          </p:cxnSp>
          <p:cxnSp>
            <p:nvCxnSpPr>
              <p:cNvPr id="89" name="直接连接符 19">
                <a:extLst>
                  <a:ext uri="{FF2B5EF4-FFF2-40B4-BE49-F238E27FC236}">
                    <a16:creationId xmlns="" xmlns:a16="http://schemas.microsoft.com/office/drawing/2014/main" id="{D718761C-64BF-814C-A88F-47F515626C0B}"/>
                  </a:ext>
                </a:extLst>
              </p:cNvPr>
              <p:cNvCxnSpPr>
                <a:cxnSpLocks noChangeShapeType="1"/>
                <a:stCxn id="106" idx="5"/>
                <a:endCxn id="104" idx="1"/>
              </p:cNvCxnSpPr>
              <p:nvPr/>
            </p:nvCxnSpPr>
            <p:spPr bwMode="auto">
              <a:xfrm>
                <a:off x="5465453" y="5596816"/>
                <a:ext cx="493449" cy="219247"/>
              </a:xfrm>
              <a:prstGeom prst="line">
                <a:avLst/>
              </a:prstGeom>
              <a:noFill/>
              <a:ln w="12700" cap="flat" cmpd="sng">
                <a:solidFill>
                  <a:srgbClr val="005374"/>
                </a:solidFill>
                <a:bevel/>
                <a:headEnd/>
                <a:tailEnd/>
              </a:ln>
              <a:extLst>
                <a:ext uri="{909E8E84-426E-40DD-AFC4-6F175D3DCCD1}">
                  <a14:hiddenFill xmlns:a14="http://schemas.microsoft.com/office/drawing/2010/main">
                    <a:noFill/>
                  </a14:hiddenFill>
                </a:ext>
              </a:extLst>
            </p:spPr>
          </p:cxnSp>
          <p:sp>
            <p:nvSpPr>
              <p:cNvPr id="90" name="直接连接符 24">
                <a:extLst>
                  <a:ext uri="{FF2B5EF4-FFF2-40B4-BE49-F238E27FC236}">
                    <a16:creationId xmlns="" xmlns:a16="http://schemas.microsoft.com/office/drawing/2014/main" id="{EB951DB9-DE4F-9241-9138-A6587C2BB12F}"/>
                  </a:ext>
                </a:extLst>
              </p:cNvPr>
              <p:cNvSpPr>
                <a:spLocks noChangeShapeType="1"/>
              </p:cNvSpPr>
              <p:nvPr/>
            </p:nvSpPr>
            <p:spPr bwMode="auto">
              <a:xfrm flipV="1">
                <a:off x="6394951" y="5684376"/>
                <a:ext cx="676713" cy="131687"/>
              </a:xfrm>
              <a:prstGeom prst="line">
                <a:avLst/>
              </a:prstGeom>
              <a:noFill/>
              <a:ln w="12700" cap="flat" cmpd="sng">
                <a:solidFill>
                  <a:srgbClr val="005374"/>
                </a:solidFill>
                <a:bevel/>
                <a:headEnd/>
                <a:tailEnd/>
              </a:ln>
              <a:extLst>
                <a:ext uri="{909E8E84-426E-40DD-AFC4-6F175D3DCCD1}">
                  <a14:hiddenFill xmlns:a14="http://schemas.microsoft.com/office/drawing/2010/main">
                    <a:noFill/>
                  </a14:hiddenFill>
                </a:ext>
              </a:extLst>
            </p:spPr>
            <p:txBody>
              <a:bodyPr/>
              <a:lstStyle/>
              <a:p>
                <a:pPr defTabSz="1087871">
                  <a:defRPr/>
                </a:pPr>
                <a:endParaRPr lang="zh-CN" altLang="en-US" sz="2098" kern="0">
                  <a:solidFill>
                    <a:prstClr val="black"/>
                  </a:solidFill>
                  <a:ea typeface="宋体" charset="-122"/>
                </a:endParaRPr>
              </a:p>
            </p:txBody>
          </p:sp>
          <p:sp>
            <p:nvSpPr>
              <p:cNvPr id="91" name="直接连接符 26">
                <a:extLst>
                  <a:ext uri="{FF2B5EF4-FFF2-40B4-BE49-F238E27FC236}">
                    <a16:creationId xmlns="" xmlns:a16="http://schemas.microsoft.com/office/drawing/2014/main" id="{90FFDD88-C2A9-3642-B233-57CAE7D9FFF8}"/>
                  </a:ext>
                </a:extLst>
              </p:cNvPr>
              <p:cNvSpPr>
                <a:spLocks noChangeShapeType="1"/>
              </p:cNvSpPr>
              <p:nvPr/>
            </p:nvSpPr>
            <p:spPr bwMode="auto">
              <a:xfrm>
                <a:off x="7448469" y="5684376"/>
                <a:ext cx="776661" cy="373629"/>
              </a:xfrm>
              <a:prstGeom prst="line">
                <a:avLst/>
              </a:prstGeom>
              <a:noFill/>
              <a:ln w="12700" cap="flat" cmpd="sng">
                <a:solidFill>
                  <a:srgbClr val="005374"/>
                </a:solidFill>
                <a:bevel/>
                <a:headEnd/>
                <a:tailEnd/>
              </a:ln>
              <a:extLst>
                <a:ext uri="{909E8E84-426E-40DD-AFC4-6F175D3DCCD1}">
                  <a14:hiddenFill xmlns:a14="http://schemas.microsoft.com/office/drawing/2010/main">
                    <a:noFill/>
                  </a14:hiddenFill>
                </a:ext>
              </a:extLst>
            </p:spPr>
            <p:txBody>
              <a:bodyPr/>
              <a:lstStyle/>
              <a:p>
                <a:pPr defTabSz="1087871">
                  <a:defRPr/>
                </a:pPr>
                <a:endParaRPr lang="zh-CN" altLang="en-US" sz="2098" kern="0">
                  <a:solidFill>
                    <a:prstClr val="black"/>
                  </a:solidFill>
                  <a:ea typeface="宋体" charset="-122"/>
                </a:endParaRPr>
              </a:p>
            </p:txBody>
          </p:sp>
          <p:cxnSp>
            <p:nvCxnSpPr>
              <p:cNvPr id="92" name="直接连接符 29">
                <a:extLst>
                  <a:ext uri="{FF2B5EF4-FFF2-40B4-BE49-F238E27FC236}">
                    <a16:creationId xmlns="" xmlns:a16="http://schemas.microsoft.com/office/drawing/2014/main" id="{428417A3-6C33-9242-8937-61F2D747EB8B}"/>
                  </a:ext>
                </a:extLst>
              </p:cNvPr>
              <p:cNvCxnSpPr>
                <a:cxnSpLocks noChangeShapeType="1"/>
                <a:stCxn id="100" idx="7"/>
                <a:endCxn id="96" idx="3"/>
              </p:cNvCxnSpPr>
              <p:nvPr/>
            </p:nvCxnSpPr>
            <p:spPr bwMode="auto">
              <a:xfrm flipV="1">
                <a:off x="8658618" y="5521694"/>
                <a:ext cx="1457930" cy="516372"/>
              </a:xfrm>
              <a:prstGeom prst="line">
                <a:avLst/>
              </a:prstGeom>
              <a:noFill/>
              <a:ln w="12700" cap="flat" cmpd="sng">
                <a:solidFill>
                  <a:srgbClr val="005374"/>
                </a:solidFill>
                <a:bevel/>
                <a:headEnd/>
                <a:tailEnd/>
              </a:ln>
              <a:extLst>
                <a:ext uri="{909E8E84-426E-40DD-AFC4-6F175D3DCCD1}">
                  <a14:hiddenFill xmlns:a14="http://schemas.microsoft.com/office/drawing/2010/main">
                    <a:noFill/>
                  </a14:hiddenFill>
                </a:ext>
              </a:extLst>
            </p:spPr>
          </p:cxnSp>
          <p:cxnSp>
            <p:nvCxnSpPr>
              <p:cNvPr id="93" name="直接连接符 32">
                <a:extLst>
                  <a:ext uri="{FF2B5EF4-FFF2-40B4-BE49-F238E27FC236}">
                    <a16:creationId xmlns="" xmlns:a16="http://schemas.microsoft.com/office/drawing/2014/main" id="{B3FCA993-B609-464F-93FA-8453762B9191}"/>
                  </a:ext>
                </a:extLst>
              </p:cNvPr>
              <p:cNvCxnSpPr>
                <a:cxnSpLocks noChangeShapeType="1"/>
                <a:stCxn id="96" idx="1"/>
                <a:endCxn id="98" idx="5"/>
              </p:cNvCxnSpPr>
              <p:nvPr/>
            </p:nvCxnSpPr>
            <p:spPr bwMode="auto">
              <a:xfrm flipH="1" flipV="1">
                <a:off x="9479715" y="5256424"/>
                <a:ext cx="636834" cy="166933"/>
              </a:xfrm>
              <a:prstGeom prst="line">
                <a:avLst/>
              </a:prstGeom>
              <a:noFill/>
              <a:ln w="12700" cap="flat" cmpd="sng">
                <a:solidFill>
                  <a:srgbClr val="005374"/>
                </a:solidFill>
                <a:bevel/>
                <a:headEnd/>
                <a:tailEnd/>
              </a:ln>
              <a:extLst>
                <a:ext uri="{909E8E84-426E-40DD-AFC4-6F175D3DCCD1}">
                  <a14:hiddenFill xmlns:a14="http://schemas.microsoft.com/office/drawing/2010/main">
                    <a:noFill/>
                  </a14:hiddenFill>
                </a:ext>
              </a:extLst>
            </p:spPr>
          </p:cxnSp>
          <p:cxnSp>
            <p:nvCxnSpPr>
              <p:cNvPr id="94" name="直接连接符 34">
                <a:extLst>
                  <a:ext uri="{FF2B5EF4-FFF2-40B4-BE49-F238E27FC236}">
                    <a16:creationId xmlns="" xmlns:a16="http://schemas.microsoft.com/office/drawing/2014/main" id="{C83ACB4D-189C-4D4C-A95D-D3055DC0A62E}"/>
                  </a:ext>
                </a:extLst>
              </p:cNvPr>
              <p:cNvCxnSpPr>
                <a:cxnSpLocks noChangeShapeType="1"/>
                <a:stCxn id="102" idx="6"/>
                <a:endCxn id="96" idx="2"/>
              </p:cNvCxnSpPr>
              <p:nvPr/>
            </p:nvCxnSpPr>
            <p:spPr bwMode="auto">
              <a:xfrm flipV="1">
                <a:off x="7526509" y="5472525"/>
                <a:ext cx="2511999" cy="162682"/>
              </a:xfrm>
              <a:prstGeom prst="line">
                <a:avLst/>
              </a:prstGeom>
              <a:noFill/>
              <a:ln w="12700" cap="flat" cmpd="sng">
                <a:solidFill>
                  <a:srgbClr val="005374"/>
                </a:solidFill>
                <a:bevel/>
                <a:headEnd/>
                <a:tailEnd/>
              </a:ln>
              <a:extLst>
                <a:ext uri="{909E8E84-426E-40DD-AFC4-6F175D3DCCD1}">
                  <a14:hiddenFill xmlns:a14="http://schemas.microsoft.com/office/drawing/2010/main">
                    <a:noFill/>
                  </a14:hiddenFill>
                </a:ext>
              </a:extLst>
            </p:spPr>
          </p:cxnSp>
          <p:sp>
            <p:nvSpPr>
              <p:cNvPr id="95" name="直接连接符 43">
                <a:extLst>
                  <a:ext uri="{FF2B5EF4-FFF2-40B4-BE49-F238E27FC236}">
                    <a16:creationId xmlns="" xmlns:a16="http://schemas.microsoft.com/office/drawing/2014/main" id="{183B0CEE-7091-964E-8A3F-AEA9C05FF7A6}"/>
                  </a:ext>
                </a:extLst>
              </p:cNvPr>
              <p:cNvSpPr>
                <a:spLocks noChangeShapeType="1"/>
              </p:cNvSpPr>
              <p:nvPr/>
            </p:nvSpPr>
            <p:spPr bwMode="auto">
              <a:xfrm flipV="1">
                <a:off x="8506282" y="5270066"/>
                <a:ext cx="728632" cy="750905"/>
              </a:xfrm>
              <a:prstGeom prst="line">
                <a:avLst/>
              </a:prstGeom>
              <a:noFill/>
              <a:ln w="12700" cap="flat" cmpd="sng">
                <a:solidFill>
                  <a:srgbClr val="005374"/>
                </a:solidFill>
                <a:bevel/>
                <a:headEnd/>
                <a:tailEnd/>
              </a:ln>
              <a:extLst>
                <a:ext uri="{909E8E84-426E-40DD-AFC4-6F175D3DCCD1}">
                  <a14:hiddenFill xmlns:a14="http://schemas.microsoft.com/office/drawing/2010/main">
                    <a:noFill/>
                  </a14:hiddenFill>
                </a:ext>
              </a:extLst>
            </p:spPr>
            <p:txBody>
              <a:bodyPr/>
              <a:lstStyle/>
              <a:p>
                <a:pPr defTabSz="1087871">
                  <a:defRPr/>
                </a:pPr>
                <a:endParaRPr lang="zh-CN" altLang="en-US" sz="2098" kern="0">
                  <a:solidFill>
                    <a:prstClr val="black"/>
                  </a:solidFill>
                  <a:ea typeface="宋体" charset="-122"/>
                </a:endParaRPr>
              </a:p>
            </p:txBody>
          </p:sp>
        </p:grpSp>
        <p:grpSp>
          <p:nvGrpSpPr>
            <p:cNvPr id="41" name="组合 40">
              <a:extLst>
                <a:ext uri="{FF2B5EF4-FFF2-40B4-BE49-F238E27FC236}">
                  <a16:creationId xmlns="" xmlns:a16="http://schemas.microsoft.com/office/drawing/2014/main" id="{D851F912-8190-7444-BCAA-CD1FE67E86E4}"/>
                </a:ext>
              </a:extLst>
            </p:cNvPr>
            <p:cNvGrpSpPr/>
            <p:nvPr/>
          </p:nvGrpSpPr>
          <p:grpSpPr>
            <a:xfrm>
              <a:off x="4691339" y="3563211"/>
              <a:ext cx="1161821" cy="1962748"/>
              <a:chOff x="4693780" y="3564073"/>
              <a:chExt cx="1162426" cy="1963769"/>
            </a:xfrm>
          </p:grpSpPr>
          <p:sp>
            <p:nvSpPr>
              <p:cNvPr id="79" name="直接连接符 84">
                <a:extLst>
                  <a:ext uri="{FF2B5EF4-FFF2-40B4-BE49-F238E27FC236}">
                    <a16:creationId xmlns="" xmlns:a16="http://schemas.microsoft.com/office/drawing/2014/main" id="{41FC0784-7F9B-0B43-8A6E-F0BFA26DC72D}"/>
                  </a:ext>
                </a:extLst>
              </p:cNvPr>
              <p:cNvSpPr>
                <a:spLocks noChangeShapeType="1"/>
              </p:cNvSpPr>
              <p:nvPr/>
            </p:nvSpPr>
            <p:spPr bwMode="auto">
              <a:xfrm flipV="1">
                <a:off x="5276037" y="4083684"/>
                <a:ext cx="1" cy="1444158"/>
              </a:xfrm>
              <a:prstGeom prst="line">
                <a:avLst/>
              </a:prstGeom>
              <a:noFill/>
              <a:ln w="25400" cap="flat" cmpd="sng" algn="ctr">
                <a:solidFill>
                  <a:sysClr val="windowText" lastClr="000000"/>
                </a:solidFill>
                <a:prstDash val="solid"/>
                <a:headEnd/>
                <a:tailEnd/>
              </a:ln>
              <a:effectLst>
                <a:outerShdw blurRad="40000" dist="20000" dir="5400000" rotWithShape="0">
                  <a:srgbClr val="000000">
                    <a:alpha val="38000"/>
                  </a:srgbClr>
                </a:outerShdw>
              </a:effectLst>
            </p:spPr>
            <p:txBody>
              <a:bodyPr/>
              <a:lstStyle/>
              <a:p>
                <a:pPr defTabSz="1087871">
                  <a:defRPr/>
                </a:pPr>
                <a:endParaRPr lang="zh-CN" altLang="en-US" sz="2098" kern="0">
                  <a:solidFill>
                    <a:prstClr val="black"/>
                  </a:solidFill>
                  <a:latin typeface="Calibri"/>
                  <a:ea typeface="宋体" panose="02010600030101010101" pitchFamily="2" charset="-122"/>
                </a:endParaRPr>
              </a:p>
            </p:txBody>
          </p:sp>
          <p:sp>
            <p:nvSpPr>
              <p:cNvPr id="80" name="椭圆 90">
                <a:extLst>
                  <a:ext uri="{FF2B5EF4-FFF2-40B4-BE49-F238E27FC236}">
                    <a16:creationId xmlns="" xmlns:a16="http://schemas.microsoft.com/office/drawing/2014/main" id="{5304404A-3E26-234F-90C9-2A2B82DC5CC0}"/>
                  </a:ext>
                </a:extLst>
              </p:cNvPr>
              <p:cNvSpPr>
                <a:spLocks noChangeArrowheads="1"/>
              </p:cNvSpPr>
              <p:nvPr/>
            </p:nvSpPr>
            <p:spPr bwMode="auto">
              <a:xfrm>
                <a:off x="4693780" y="3564073"/>
                <a:ext cx="1162426" cy="1162082"/>
              </a:xfrm>
              <a:prstGeom prst="ellipse">
                <a:avLst/>
              </a:prstGeom>
              <a:solidFill>
                <a:sysClr val="window" lastClr="FFFFFF"/>
              </a:solidFill>
              <a:ln w="38100" cap="flat" cmpd="sng">
                <a:solidFill>
                  <a:srgbClr val="0070BF"/>
                </a:solidFill>
                <a:prstDash val="dash"/>
                <a:bevel/>
                <a:headEnd/>
                <a:tailEnd/>
              </a:ln>
            </p:spPr>
            <p:txBody>
              <a:bodyPr anchor="ctr"/>
              <a:lstStyle/>
              <a:p>
                <a:pPr algn="ctr" defTabSz="1087871">
                  <a:defRPr/>
                </a:pPr>
                <a:endParaRPr lang="zh-CN" altLang="zh-CN" sz="2098" kern="0">
                  <a:solidFill>
                    <a:srgbClr val="FFFFFF"/>
                  </a:solidFill>
                  <a:ea typeface="宋体" charset="-122"/>
                </a:endParaRPr>
              </a:p>
            </p:txBody>
          </p:sp>
        </p:grpSp>
        <p:sp>
          <p:nvSpPr>
            <p:cNvPr id="54" name="矩形 111">
              <a:extLst>
                <a:ext uri="{FF2B5EF4-FFF2-40B4-BE49-F238E27FC236}">
                  <a16:creationId xmlns="" xmlns:a16="http://schemas.microsoft.com/office/drawing/2014/main" id="{03996C77-AE13-1344-805D-032F560FF01F}"/>
                </a:ext>
              </a:extLst>
            </p:cNvPr>
            <p:cNvSpPr>
              <a:spLocks noChangeArrowheads="1"/>
            </p:cNvSpPr>
            <p:nvPr/>
          </p:nvSpPr>
          <p:spPr bwMode="auto">
            <a:xfrm>
              <a:off x="4700872" y="3702048"/>
              <a:ext cx="1182137" cy="851120"/>
            </a:xfrm>
            <a:prstGeom prst="rect">
              <a:avLst/>
            </a:prstGeom>
            <a:noFill/>
            <a:ln>
              <a:noFill/>
            </a:ln>
            <a:scene3d>
              <a:camera prst="isometricOffAxis1Right"/>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1087871">
                <a:defRPr/>
              </a:pPr>
              <a:r>
                <a:rPr lang="zh-CN" altLang="en-US" sz="1798" b="1" kern="0" dirty="0">
                  <a:solidFill>
                    <a:srgbClr val="000000"/>
                  </a:solidFill>
                  <a:sym typeface="Calibri" pitchFamily="34" charset="0"/>
                </a:rPr>
                <a:t>数据质量评估</a:t>
              </a:r>
            </a:p>
          </p:txBody>
        </p:sp>
        <p:grpSp>
          <p:nvGrpSpPr>
            <p:cNvPr id="55" name="组合 54">
              <a:extLst>
                <a:ext uri="{FF2B5EF4-FFF2-40B4-BE49-F238E27FC236}">
                  <a16:creationId xmlns="" xmlns:a16="http://schemas.microsoft.com/office/drawing/2014/main" id="{72A86420-22D5-CF40-8990-F47B23A731D1}"/>
                </a:ext>
              </a:extLst>
            </p:cNvPr>
            <p:cNvGrpSpPr/>
            <p:nvPr/>
          </p:nvGrpSpPr>
          <p:grpSpPr>
            <a:xfrm>
              <a:off x="3286344" y="3136292"/>
              <a:ext cx="1130941" cy="2466460"/>
              <a:chOff x="3288054" y="3136926"/>
              <a:chExt cx="1131530" cy="2467743"/>
            </a:xfrm>
          </p:grpSpPr>
          <p:sp>
            <p:nvSpPr>
              <p:cNvPr id="77" name="直接连接符 12">
                <a:extLst>
                  <a:ext uri="{FF2B5EF4-FFF2-40B4-BE49-F238E27FC236}">
                    <a16:creationId xmlns="" xmlns:a16="http://schemas.microsoft.com/office/drawing/2014/main" id="{E9690F83-534D-D74A-AEA3-AC4692FAF180}"/>
                  </a:ext>
                </a:extLst>
              </p:cNvPr>
              <p:cNvSpPr>
                <a:spLocks noChangeShapeType="1"/>
              </p:cNvSpPr>
              <p:nvPr/>
            </p:nvSpPr>
            <p:spPr bwMode="auto">
              <a:xfrm flipV="1">
                <a:off x="3852195" y="4159278"/>
                <a:ext cx="1" cy="1445391"/>
              </a:xfrm>
              <a:prstGeom prst="line">
                <a:avLst/>
              </a:prstGeom>
              <a:noFill/>
              <a:ln w="25400" cap="flat" cmpd="sng" algn="ctr">
                <a:solidFill>
                  <a:sysClr val="windowText" lastClr="000000"/>
                </a:solidFill>
                <a:prstDash val="solid"/>
                <a:headEnd/>
                <a:tailEnd/>
              </a:ln>
              <a:effectLst>
                <a:outerShdw blurRad="40000" dist="20000" dir="5400000" rotWithShape="0">
                  <a:srgbClr val="000000">
                    <a:alpha val="38000"/>
                  </a:srgbClr>
                </a:outerShdw>
              </a:effectLst>
            </p:spPr>
            <p:txBody>
              <a:bodyPr/>
              <a:lstStyle/>
              <a:p>
                <a:pPr defTabSz="1087871">
                  <a:defRPr/>
                </a:pPr>
                <a:endParaRPr lang="zh-CN" altLang="en-US" sz="2098" kern="0">
                  <a:solidFill>
                    <a:prstClr val="black"/>
                  </a:solidFill>
                  <a:latin typeface="Calibri"/>
                  <a:ea typeface="宋体" panose="02010600030101010101" pitchFamily="2" charset="-122"/>
                </a:endParaRPr>
              </a:p>
            </p:txBody>
          </p:sp>
          <p:sp>
            <p:nvSpPr>
              <p:cNvPr id="78" name="椭圆 95">
                <a:extLst>
                  <a:ext uri="{FF2B5EF4-FFF2-40B4-BE49-F238E27FC236}">
                    <a16:creationId xmlns="" xmlns:a16="http://schemas.microsoft.com/office/drawing/2014/main" id="{54F815EE-DEC3-FF4F-9F81-85B2F91CC220}"/>
                  </a:ext>
                </a:extLst>
              </p:cNvPr>
              <p:cNvSpPr>
                <a:spLocks noChangeArrowheads="1"/>
              </p:cNvSpPr>
              <p:nvPr/>
            </p:nvSpPr>
            <p:spPr bwMode="auto">
              <a:xfrm>
                <a:off x="3288054" y="3136926"/>
                <a:ext cx="1131530" cy="1130204"/>
              </a:xfrm>
              <a:prstGeom prst="ellipse">
                <a:avLst/>
              </a:prstGeom>
              <a:solidFill>
                <a:sysClr val="window" lastClr="FFFFFF"/>
              </a:solidFill>
              <a:ln w="38100" cap="flat" cmpd="sng">
                <a:solidFill>
                  <a:srgbClr val="0070C0"/>
                </a:solidFill>
                <a:prstDash val="dash"/>
                <a:bevel/>
                <a:headEnd/>
                <a:tailEnd/>
              </a:ln>
            </p:spPr>
            <p:txBody>
              <a:bodyPr anchor="ctr"/>
              <a:lstStyle/>
              <a:p>
                <a:pPr algn="ctr" defTabSz="1087871">
                  <a:defRPr/>
                </a:pPr>
                <a:endParaRPr lang="zh-CN" altLang="zh-CN" sz="2098" kern="0" dirty="0">
                  <a:solidFill>
                    <a:prstClr val="black"/>
                  </a:solidFill>
                  <a:ea typeface="宋体" charset="-122"/>
                </a:endParaRPr>
              </a:p>
            </p:txBody>
          </p:sp>
        </p:grpSp>
        <p:sp>
          <p:nvSpPr>
            <p:cNvPr id="56" name="矩形 112">
              <a:extLst>
                <a:ext uri="{FF2B5EF4-FFF2-40B4-BE49-F238E27FC236}">
                  <a16:creationId xmlns="" xmlns:a16="http://schemas.microsoft.com/office/drawing/2014/main" id="{F31387F7-FD4F-544C-B7DD-8E0479ADCC12}"/>
                </a:ext>
              </a:extLst>
            </p:cNvPr>
            <p:cNvSpPr>
              <a:spLocks noChangeArrowheads="1"/>
            </p:cNvSpPr>
            <p:nvPr/>
          </p:nvSpPr>
          <p:spPr bwMode="auto">
            <a:xfrm>
              <a:off x="3315923" y="3312813"/>
              <a:ext cx="1101362" cy="851120"/>
            </a:xfrm>
            <a:prstGeom prst="rect">
              <a:avLst/>
            </a:prstGeom>
            <a:noFill/>
            <a:ln>
              <a:noFill/>
            </a:ln>
            <a:scene3d>
              <a:camera prst="isometricOffAxis1Right"/>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1087871">
                <a:defRPr/>
              </a:pPr>
              <a:r>
                <a:rPr lang="zh-CN" altLang="en-US" sz="1798" b="1" kern="0" dirty="0">
                  <a:solidFill>
                    <a:srgbClr val="000000"/>
                  </a:solidFill>
                  <a:sym typeface="Calibri" pitchFamily="34" charset="0"/>
                </a:rPr>
                <a:t>数据资</a:t>
              </a:r>
              <a:endParaRPr lang="en-US" altLang="zh-CN" sz="1798" b="1" kern="0" dirty="0">
                <a:solidFill>
                  <a:srgbClr val="000000"/>
                </a:solidFill>
                <a:sym typeface="Calibri" pitchFamily="34" charset="0"/>
              </a:endParaRPr>
            </a:p>
            <a:p>
              <a:pPr algn="ctr" defTabSz="1087871">
                <a:defRPr/>
              </a:pPr>
              <a:r>
                <a:rPr lang="zh-CN" altLang="en-US" sz="1798" b="1" kern="0" dirty="0">
                  <a:solidFill>
                    <a:srgbClr val="000000"/>
                  </a:solidFill>
                  <a:sym typeface="Calibri" pitchFamily="34" charset="0"/>
                </a:rPr>
                <a:t>产盘点</a:t>
              </a:r>
            </a:p>
          </p:txBody>
        </p:sp>
        <p:grpSp>
          <p:nvGrpSpPr>
            <p:cNvPr id="57" name="组合 11">
              <a:extLst>
                <a:ext uri="{FF2B5EF4-FFF2-40B4-BE49-F238E27FC236}">
                  <a16:creationId xmlns="" xmlns:a16="http://schemas.microsoft.com/office/drawing/2014/main" id="{C051DB92-17B5-8B40-808A-99AC704205EB}"/>
                </a:ext>
              </a:extLst>
            </p:cNvPr>
            <p:cNvGrpSpPr/>
            <p:nvPr/>
          </p:nvGrpSpPr>
          <p:grpSpPr>
            <a:xfrm>
              <a:off x="6538571" y="2923428"/>
              <a:ext cx="1288913" cy="2677799"/>
              <a:chOff x="6541974" y="2923957"/>
              <a:chExt cx="1289584" cy="2679192"/>
            </a:xfrm>
          </p:grpSpPr>
          <p:sp>
            <p:nvSpPr>
              <p:cNvPr id="75" name="直接连接符 86">
                <a:extLst>
                  <a:ext uri="{FF2B5EF4-FFF2-40B4-BE49-F238E27FC236}">
                    <a16:creationId xmlns="" xmlns:a16="http://schemas.microsoft.com/office/drawing/2014/main" id="{EC6C9366-8FE5-8E46-94FC-650C9D5FC64B}"/>
                  </a:ext>
                </a:extLst>
              </p:cNvPr>
              <p:cNvSpPr>
                <a:spLocks noChangeShapeType="1"/>
              </p:cNvSpPr>
              <p:nvPr/>
            </p:nvSpPr>
            <p:spPr bwMode="auto">
              <a:xfrm flipV="1">
                <a:off x="7255965" y="3457411"/>
                <a:ext cx="1" cy="2145738"/>
              </a:xfrm>
              <a:prstGeom prst="line">
                <a:avLst/>
              </a:prstGeom>
              <a:noFill/>
              <a:ln w="25400" cap="flat" cmpd="sng" algn="ctr">
                <a:solidFill>
                  <a:sysClr val="windowText" lastClr="000000"/>
                </a:solidFill>
                <a:prstDash val="solid"/>
                <a:headEnd/>
                <a:tailEnd/>
              </a:ln>
              <a:effectLst>
                <a:outerShdw blurRad="40000" dist="20000" dir="5400000" rotWithShape="0">
                  <a:srgbClr val="000000">
                    <a:alpha val="38000"/>
                  </a:srgbClr>
                </a:outerShdw>
              </a:effectLst>
            </p:spPr>
            <p:txBody>
              <a:bodyPr/>
              <a:lstStyle/>
              <a:p>
                <a:pPr defTabSz="1087871">
                  <a:defRPr/>
                </a:pPr>
                <a:endParaRPr lang="zh-CN" altLang="en-US" sz="2098" kern="0">
                  <a:solidFill>
                    <a:prstClr val="black"/>
                  </a:solidFill>
                  <a:latin typeface="Calibri"/>
                  <a:ea typeface="宋体" panose="02010600030101010101" pitchFamily="2" charset="-122"/>
                </a:endParaRPr>
              </a:p>
            </p:txBody>
          </p:sp>
          <p:sp>
            <p:nvSpPr>
              <p:cNvPr id="76" name="椭圆 91">
                <a:extLst>
                  <a:ext uri="{FF2B5EF4-FFF2-40B4-BE49-F238E27FC236}">
                    <a16:creationId xmlns="" xmlns:a16="http://schemas.microsoft.com/office/drawing/2014/main" id="{EAF9B536-2962-6A4F-962D-254ECB32FDE5}"/>
                  </a:ext>
                </a:extLst>
              </p:cNvPr>
              <p:cNvSpPr>
                <a:spLocks noChangeArrowheads="1"/>
              </p:cNvSpPr>
              <p:nvPr/>
            </p:nvSpPr>
            <p:spPr bwMode="auto">
              <a:xfrm>
                <a:off x="6541974" y="2923957"/>
                <a:ext cx="1289584" cy="1242977"/>
              </a:xfrm>
              <a:prstGeom prst="ellipse">
                <a:avLst/>
              </a:prstGeom>
              <a:solidFill>
                <a:sysClr val="window" lastClr="FFFFFF"/>
              </a:solidFill>
              <a:ln w="38100" cap="flat" cmpd="sng">
                <a:solidFill>
                  <a:srgbClr val="00B050"/>
                </a:solidFill>
                <a:prstDash val="solid"/>
                <a:bevel/>
                <a:headEnd/>
                <a:tailEnd/>
              </a:ln>
            </p:spPr>
            <p:txBody>
              <a:bodyPr anchor="ctr"/>
              <a:lstStyle/>
              <a:p>
                <a:pPr algn="ctr" defTabSz="1087871">
                  <a:defRPr/>
                </a:pPr>
                <a:endParaRPr lang="zh-CN" altLang="zh-CN" sz="2098" kern="0" dirty="0">
                  <a:solidFill>
                    <a:srgbClr val="FFFFFF"/>
                  </a:solidFill>
                  <a:ea typeface="宋体" charset="-122"/>
                </a:endParaRPr>
              </a:p>
            </p:txBody>
          </p:sp>
        </p:grpSp>
        <p:sp>
          <p:nvSpPr>
            <p:cNvPr id="58" name="矩形 113">
              <a:extLst>
                <a:ext uri="{FF2B5EF4-FFF2-40B4-BE49-F238E27FC236}">
                  <a16:creationId xmlns="" xmlns:a16="http://schemas.microsoft.com/office/drawing/2014/main" id="{898E3A4F-A1E6-8647-997D-E8C9C001B30F}"/>
                </a:ext>
              </a:extLst>
            </p:cNvPr>
            <p:cNvSpPr>
              <a:spLocks noChangeArrowheads="1"/>
            </p:cNvSpPr>
            <p:nvPr/>
          </p:nvSpPr>
          <p:spPr bwMode="auto">
            <a:xfrm>
              <a:off x="6486748" y="3133782"/>
              <a:ext cx="1471704" cy="851122"/>
            </a:xfrm>
            <a:prstGeom prst="rect">
              <a:avLst/>
            </a:prstGeom>
            <a:noFill/>
            <a:ln>
              <a:noFill/>
            </a:ln>
            <a:scene3d>
              <a:camera prst="isometricOffAxis1Right"/>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1087871">
                <a:defRPr/>
              </a:pPr>
              <a:r>
                <a:rPr lang="zh-CN" altLang="en-US" sz="1798" b="1" kern="0" dirty="0">
                  <a:solidFill>
                    <a:srgbClr val="000000"/>
                  </a:solidFill>
                  <a:sym typeface="Calibri" pitchFamily="34" charset="0"/>
                </a:rPr>
                <a:t>财务单体</a:t>
              </a:r>
              <a:r>
                <a:rPr lang="en-US" altLang="zh-CN" sz="1798" b="1" kern="0" dirty="0">
                  <a:solidFill>
                    <a:srgbClr val="000000"/>
                  </a:solidFill>
                  <a:sym typeface="Calibri" pitchFamily="34" charset="0"/>
                </a:rPr>
                <a:t>/</a:t>
              </a:r>
            </a:p>
            <a:p>
              <a:pPr algn="ctr" defTabSz="1087871">
                <a:defRPr/>
              </a:pPr>
              <a:r>
                <a:rPr lang="zh-CN" altLang="en-US" sz="1798" b="1" kern="0" dirty="0">
                  <a:solidFill>
                    <a:srgbClr val="000000"/>
                  </a:solidFill>
                  <a:sym typeface="Calibri" pitchFamily="34" charset="0"/>
                </a:rPr>
                <a:t>合并报表</a:t>
              </a:r>
            </a:p>
          </p:txBody>
        </p:sp>
        <p:grpSp>
          <p:nvGrpSpPr>
            <p:cNvPr id="59" name="组合 13">
              <a:extLst>
                <a:ext uri="{FF2B5EF4-FFF2-40B4-BE49-F238E27FC236}">
                  <a16:creationId xmlns="" xmlns:a16="http://schemas.microsoft.com/office/drawing/2014/main" id="{A4CA6DB3-48A8-D249-891A-2516571A6581}"/>
                </a:ext>
              </a:extLst>
            </p:cNvPr>
            <p:cNvGrpSpPr/>
            <p:nvPr/>
          </p:nvGrpSpPr>
          <p:grpSpPr>
            <a:xfrm>
              <a:off x="9697591" y="4012735"/>
              <a:ext cx="1161821" cy="1453289"/>
              <a:chOff x="9702639" y="4013844"/>
              <a:chExt cx="1162426" cy="1454048"/>
            </a:xfrm>
          </p:grpSpPr>
          <p:sp>
            <p:nvSpPr>
              <p:cNvPr id="73" name="直接连接符 89">
                <a:extLst>
                  <a:ext uri="{FF2B5EF4-FFF2-40B4-BE49-F238E27FC236}">
                    <a16:creationId xmlns="" xmlns:a16="http://schemas.microsoft.com/office/drawing/2014/main" id="{896F09ED-58B1-2044-AD37-5A7B433F77C7}"/>
                  </a:ext>
                </a:extLst>
              </p:cNvPr>
              <p:cNvSpPr>
                <a:spLocks noChangeShapeType="1"/>
              </p:cNvSpPr>
              <p:nvPr/>
            </p:nvSpPr>
            <p:spPr bwMode="auto">
              <a:xfrm flipV="1">
                <a:off x="10305417" y="4976395"/>
                <a:ext cx="1" cy="491497"/>
              </a:xfrm>
              <a:prstGeom prst="line">
                <a:avLst/>
              </a:prstGeom>
              <a:noFill/>
              <a:ln w="25400" cap="flat" cmpd="sng" algn="ctr">
                <a:solidFill>
                  <a:sysClr val="windowText" lastClr="000000"/>
                </a:solidFill>
                <a:prstDash val="solid"/>
                <a:headEnd/>
                <a:tailEnd/>
              </a:ln>
              <a:effectLst>
                <a:outerShdw blurRad="40000" dist="20000" dir="5400000" rotWithShape="0">
                  <a:srgbClr val="000000">
                    <a:alpha val="38000"/>
                  </a:srgbClr>
                </a:outerShdw>
              </a:effectLst>
            </p:spPr>
            <p:txBody>
              <a:bodyPr/>
              <a:lstStyle/>
              <a:p>
                <a:pPr defTabSz="1087871">
                  <a:defRPr/>
                </a:pPr>
                <a:endParaRPr lang="zh-CN" altLang="en-US" sz="2098" kern="0">
                  <a:solidFill>
                    <a:prstClr val="black"/>
                  </a:solidFill>
                  <a:latin typeface="Calibri"/>
                  <a:ea typeface="宋体" panose="02010600030101010101" pitchFamily="2" charset="-122"/>
                </a:endParaRPr>
              </a:p>
            </p:txBody>
          </p:sp>
          <p:sp>
            <p:nvSpPr>
              <p:cNvPr id="74" name="椭圆 94">
                <a:extLst>
                  <a:ext uri="{FF2B5EF4-FFF2-40B4-BE49-F238E27FC236}">
                    <a16:creationId xmlns="" xmlns:a16="http://schemas.microsoft.com/office/drawing/2014/main" id="{27FC5ADF-9995-0145-B311-56968DFB0634}"/>
                  </a:ext>
                </a:extLst>
              </p:cNvPr>
              <p:cNvSpPr>
                <a:spLocks noChangeArrowheads="1"/>
              </p:cNvSpPr>
              <p:nvPr/>
            </p:nvSpPr>
            <p:spPr bwMode="auto">
              <a:xfrm>
                <a:off x="9702639" y="4013844"/>
                <a:ext cx="1162426" cy="1162412"/>
              </a:xfrm>
              <a:prstGeom prst="ellipse">
                <a:avLst/>
              </a:prstGeom>
              <a:solidFill>
                <a:sysClr val="window" lastClr="FFFFFF"/>
              </a:solidFill>
              <a:ln w="38100" cap="flat" cmpd="sng">
                <a:solidFill>
                  <a:srgbClr val="0070BF"/>
                </a:solidFill>
                <a:prstDash val="dash"/>
                <a:bevel/>
                <a:headEnd/>
                <a:tailEnd/>
              </a:ln>
            </p:spPr>
            <p:txBody>
              <a:bodyPr anchor="ctr"/>
              <a:lstStyle/>
              <a:p>
                <a:pPr algn="ctr" defTabSz="1087871">
                  <a:defRPr/>
                </a:pPr>
                <a:endParaRPr lang="zh-CN" altLang="zh-CN" sz="2098" kern="0">
                  <a:solidFill>
                    <a:srgbClr val="FFFFFF"/>
                  </a:solidFill>
                  <a:ea typeface="宋体" charset="-122"/>
                </a:endParaRPr>
              </a:p>
            </p:txBody>
          </p:sp>
        </p:grpSp>
        <p:sp>
          <p:nvSpPr>
            <p:cNvPr id="60" name="矩形 114">
              <a:extLst>
                <a:ext uri="{FF2B5EF4-FFF2-40B4-BE49-F238E27FC236}">
                  <a16:creationId xmlns="" xmlns:a16="http://schemas.microsoft.com/office/drawing/2014/main" id="{EF9A71DF-34C4-B345-9FA8-89ACB286FA95}"/>
                </a:ext>
              </a:extLst>
            </p:cNvPr>
            <p:cNvSpPr>
              <a:spLocks noChangeArrowheads="1"/>
            </p:cNvSpPr>
            <p:nvPr/>
          </p:nvSpPr>
          <p:spPr bwMode="auto">
            <a:xfrm>
              <a:off x="9888573" y="4355179"/>
              <a:ext cx="811532" cy="486126"/>
            </a:xfrm>
            <a:prstGeom prst="rect">
              <a:avLst/>
            </a:prstGeom>
            <a:noFill/>
            <a:ln>
              <a:noFill/>
            </a:ln>
            <a:scene3d>
              <a:camera prst="isometricOffAxis1Right"/>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1087871">
                <a:defRPr/>
              </a:pPr>
              <a:r>
                <a:rPr lang="en-US" altLang="zh-CN" sz="1798" b="1" kern="0" dirty="0">
                  <a:solidFill>
                    <a:srgbClr val="000000"/>
                  </a:solidFill>
                  <a:sym typeface="Calibri" pitchFamily="34" charset="0"/>
                </a:rPr>
                <a:t>……</a:t>
              </a:r>
              <a:endParaRPr lang="zh-CN" altLang="en-US" sz="1798" b="1" kern="0" dirty="0">
                <a:solidFill>
                  <a:srgbClr val="000000"/>
                </a:solidFill>
                <a:sym typeface="Calibri" pitchFamily="34" charset="0"/>
              </a:endParaRPr>
            </a:p>
          </p:txBody>
        </p:sp>
        <p:grpSp>
          <p:nvGrpSpPr>
            <p:cNvPr id="61" name="组合 15">
              <a:extLst>
                <a:ext uri="{FF2B5EF4-FFF2-40B4-BE49-F238E27FC236}">
                  <a16:creationId xmlns="" xmlns:a16="http://schemas.microsoft.com/office/drawing/2014/main" id="{F85BAD51-9880-CE4F-885A-3B7A97EB7156}"/>
                </a:ext>
              </a:extLst>
            </p:cNvPr>
            <p:cNvGrpSpPr/>
            <p:nvPr/>
          </p:nvGrpSpPr>
          <p:grpSpPr>
            <a:xfrm>
              <a:off x="7688567" y="4187631"/>
              <a:ext cx="1345165" cy="1912752"/>
              <a:chOff x="7692571" y="4188840"/>
              <a:chExt cx="1345866" cy="1913752"/>
            </a:xfrm>
          </p:grpSpPr>
          <p:sp>
            <p:nvSpPr>
              <p:cNvPr id="71" name="直接连接符 87">
                <a:extLst>
                  <a:ext uri="{FF2B5EF4-FFF2-40B4-BE49-F238E27FC236}">
                    <a16:creationId xmlns="" xmlns:a16="http://schemas.microsoft.com/office/drawing/2014/main" id="{F0589363-C113-8C4B-AC74-82F11F7505BD}"/>
                  </a:ext>
                </a:extLst>
              </p:cNvPr>
              <p:cNvSpPr>
                <a:spLocks noChangeShapeType="1"/>
              </p:cNvSpPr>
              <p:nvPr/>
            </p:nvSpPr>
            <p:spPr bwMode="auto">
              <a:xfrm flipV="1">
                <a:off x="8374769" y="5414496"/>
                <a:ext cx="1" cy="688096"/>
              </a:xfrm>
              <a:prstGeom prst="line">
                <a:avLst/>
              </a:prstGeom>
              <a:noFill/>
              <a:ln w="25400" cap="flat" cmpd="sng" algn="ctr">
                <a:solidFill>
                  <a:sysClr val="windowText" lastClr="000000"/>
                </a:solidFill>
                <a:prstDash val="solid"/>
                <a:headEnd/>
                <a:tailEnd/>
              </a:ln>
              <a:effectLst>
                <a:outerShdw blurRad="40000" dist="20000" dir="5400000" rotWithShape="0">
                  <a:srgbClr val="000000">
                    <a:alpha val="38000"/>
                  </a:srgbClr>
                </a:outerShdw>
              </a:effectLst>
            </p:spPr>
            <p:txBody>
              <a:bodyPr/>
              <a:lstStyle/>
              <a:p>
                <a:pPr defTabSz="1087871">
                  <a:defRPr/>
                </a:pPr>
                <a:endParaRPr lang="zh-CN" altLang="en-US" sz="2098" kern="0">
                  <a:solidFill>
                    <a:prstClr val="black"/>
                  </a:solidFill>
                  <a:latin typeface="Calibri"/>
                  <a:ea typeface="宋体" panose="02010600030101010101" pitchFamily="2" charset="-122"/>
                </a:endParaRPr>
              </a:p>
            </p:txBody>
          </p:sp>
          <p:sp>
            <p:nvSpPr>
              <p:cNvPr id="72" name="椭圆 13">
                <a:extLst>
                  <a:ext uri="{FF2B5EF4-FFF2-40B4-BE49-F238E27FC236}">
                    <a16:creationId xmlns="" xmlns:a16="http://schemas.microsoft.com/office/drawing/2014/main" id="{C8B902D5-5E9B-004F-B88D-D3199E6F7399}"/>
                  </a:ext>
                </a:extLst>
              </p:cNvPr>
              <p:cNvSpPr>
                <a:spLocks noChangeArrowheads="1"/>
              </p:cNvSpPr>
              <p:nvPr/>
            </p:nvSpPr>
            <p:spPr bwMode="auto">
              <a:xfrm>
                <a:off x="7692571" y="4188840"/>
                <a:ext cx="1345866" cy="1346173"/>
              </a:xfrm>
              <a:prstGeom prst="ellipse">
                <a:avLst/>
              </a:prstGeom>
              <a:solidFill>
                <a:sysClr val="window" lastClr="FFFFFF"/>
              </a:solidFill>
              <a:ln w="38100" cap="flat" cmpd="sng">
                <a:solidFill>
                  <a:srgbClr val="0070C0"/>
                </a:solidFill>
                <a:prstDash val="dash"/>
                <a:bevel/>
                <a:headEnd/>
                <a:tailEnd/>
              </a:ln>
            </p:spPr>
            <p:txBody>
              <a:bodyPr anchor="ctr"/>
              <a:lstStyle/>
              <a:p>
                <a:pPr algn="ctr" defTabSz="1087871">
                  <a:defRPr/>
                </a:pPr>
                <a:endParaRPr lang="zh-CN" altLang="zh-CN" sz="1798" kern="0">
                  <a:solidFill>
                    <a:srgbClr val="FFFFFF"/>
                  </a:solidFill>
                  <a:ea typeface="宋体" charset="-122"/>
                </a:endParaRPr>
              </a:p>
            </p:txBody>
          </p:sp>
        </p:grpSp>
        <p:sp>
          <p:nvSpPr>
            <p:cNvPr id="62" name="矩形 118">
              <a:extLst>
                <a:ext uri="{FF2B5EF4-FFF2-40B4-BE49-F238E27FC236}">
                  <a16:creationId xmlns="" xmlns:a16="http://schemas.microsoft.com/office/drawing/2014/main" id="{B924BB4D-B7EC-A94A-9C5F-32407F31B0A2}"/>
                </a:ext>
              </a:extLst>
            </p:cNvPr>
            <p:cNvSpPr>
              <a:spLocks noChangeArrowheads="1"/>
            </p:cNvSpPr>
            <p:nvPr/>
          </p:nvSpPr>
          <p:spPr bwMode="auto">
            <a:xfrm>
              <a:off x="7758489" y="4412745"/>
              <a:ext cx="1197972" cy="932211"/>
            </a:xfrm>
            <a:prstGeom prst="rect">
              <a:avLst/>
            </a:prstGeom>
            <a:noFill/>
            <a:ln>
              <a:noFill/>
            </a:ln>
            <a:scene3d>
              <a:camera prst="isometricOffAxis1Right"/>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1087871">
                <a:defRPr/>
              </a:pPr>
              <a:r>
                <a:rPr lang="zh-CN" altLang="en-US" sz="1998" b="1" kern="0" dirty="0">
                  <a:solidFill>
                    <a:srgbClr val="000000"/>
                  </a:solidFill>
                  <a:sym typeface="Calibri" pitchFamily="34" charset="0"/>
                </a:rPr>
                <a:t>库存预</a:t>
              </a:r>
              <a:endParaRPr lang="en-US" altLang="zh-CN" sz="1998" b="1" kern="0" dirty="0">
                <a:solidFill>
                  <a:srgbClr val="000000"/>
                </a:solidFill>
                <a:sym typeface="Calibri" pitchFamily="34" charset="0"/>
              </a:endParaRPr>
            </a:p>
            <a:p>
              <a:pPr algn="ctr" defTabSz="1087871">
                <a:defRPr/>
              </a:pPr>
              <a:r>
                <a:rPr lang="zh-CN" altLang="en-US" sz="1998" b="1" kern="0" dirty="0">
                  <a:solidFill>
                    <a:srgbClr val="000000"/>
                  </a:solidFill>
                  <a:sym typeface="Calibri" pitchFamily="34" charset="0"/>
                </a:rPr>
                <a:t>测分析</a:t>
              </a:r>
            </a:p>
          </p:txBody>
        </p:sp>
        <p:grpSp>
          <p:nvGrpSpPr>
            <p:cNvPr id="63" name="组合 17">
              <a:extLst>
                <a:ext uri="{FF2B5EF4-FFF2-40B4-BE49-F238E27FC236}">
                  <a16:creationId xmlns="" xmlns:a16="http://schemas.microsoft.com/office/drawing/2014/main" id="{A67A3F8B-EE8B-B947-AF17-B57797C3A63F}"/>
                </a:ext>
              </a:extLst>
            </p:cNvPr>
            <p:cNvGrpSpPr/>
            <p:nvPr/>
          </p:nvGrpSpPr>
          <p:grpSpPr>
            <a:xfrm>
              <a:off x="5566883" y="4344806"/>
              <a:ext cx="1175673" cy="1557943"/>
              <a:chOff x="5569782" y="4346066"/>
              <a:chExt cx="1176285" cy="1558757"/>
            </a:xfrm>
          </p:grpSpPr>
          <p:sp>
            <p:nvSpPr>
              <p:cNvPr id="69" name="直接连接符 85">
                <a:extLst>
                  <a:ext uri="{FF2B5EF4-FFF2-40B4-BE49-F238E27FC236}">
                    <a16:creationId xmlns="" xmlns:a16="http://schemas.microsoft.com/office/drawing/2014/main" id="{63BED051-B536-5A4E-B0BD-74FBA1DE17BC}"/>
                  </a:ext>
                </a:extLst>
              </p:cNvPr>
              <p:cNvSpPr>
                <a:spLocks noChangeShapeType="1"/>
              </p:cNvSpPr>
              <p:nvPr/>
            </p:nvSpPr>
            <p:spPr bwMode="auto">
              <a:xfrm flipV="1">
                <a:off x="6178962" y="4528632"/>
                <a:ext cx="1" cy="1376191"/>
              </a:xfrm>
              <a:prstGeom prst="line">
                <a:avLst/>
              </a:prstGeom>
              <a:noFill/>
              <a:ln w="25400" cap="flat" cmpd="sng" algn="ctr">
                <a:solidFill>
                  <a:sysClr val="windowText" lastClr="000000"/>
                </a:solidFill>
                <a:prstDash val="solid"/>
                <a:headEnd/>
                <a:tailEnd/>
              </a:ln>
              <a:effectLst>
                <a:outerShdw blurRad="40000" dist="20000" dir="5400000" rotWithShape="0">
                  <a:srgbClr val="000000">
                    <a:alpha val="38000"/>
                  </a:srgbClr>
                </a:outerShdw>
              </a:effectLst>
            </p:spPr>
            <p:txBody>
              <a:bodyPr/>
              <a:lstStyle/>
              <a:p>
                <a:pPr defTabSz="1087871">
                  <a:defRPr/>
                </a:pPr>
                <a:endParaRPr lang="zh-CN" altLang="en-US" sz="2098" kern="0">
                  <a:solidFill>
                    <a:prstClr val="black"/>
                  </a:solidFill>
                  <a:latin typeface="Calibri"/>
                  <a:ea typeface="宋体" panose="02010600030101010101" pitchFamily="2" charset="-122"/>
                </a:endParaRPr>
              </a:p>
            </p:txBody>
          </p:sp>
          <p:sp>
            <p:nvSpPr>
              <p:cNvPr id="70" name="椭圆 93">
                <a:extLst>
                  <a:ext uri="{FF2B5EF4-FFF2-40B4-BE49-F238E27FC236}">
                    <a16:creationId xmlns="" xmlns:a16="http://schemas.microsoft.com/office/drawing/2014/main" id="{A6266792-2B70-0E4A-BA7C-BD138CEF8734}"/>
                  </a:ext>
                </a:extLst>
              </p:cNvPr>
              <p:cNvSpPr>
                <a:spLocks noChangeArrowheads="1"/>
              </p:cNvSpPr>
              <p:nvPr/>
            </p:nvSpPr>
            <p:spPr bwMode="auto">
              <a:xfrm>
                <a:off x="5569782" y="4346066"/>
                <a:ext cx="1176285" cy="1206529"/>
              </a:xfrm>
              <a:prstGeom prst="ellipse">
                <a:avLst/>
              </a:prstGeom>
              <a:solidFill>
                <a:sysClr val="window" lastClr="FFFFFF"/>
              </a:solidFill>
              <a:ln w="38100" cap="flat" cmpd="sng">
                <a:solidFill>
                  <a:srgbClr val="00B050"/>
                </a:solidFill>
                <a:prstDash val="solid"/>
                <a:bevel/>
                <a:headEnd/>
                <a:tailEnd/>
              </a:ln>
            </p:spPr>
            <p:txBody>
              <a:bodyPr anchor="ctr"/>
              <a:lstStyle/>
              <a:p>
                <a:pPr algn="ctr" defTabSz="1087871">
                  <a:defRPr/>
                </a:pPr>
                <a:endParaRPr lang="zh-CN" altLang="zh-CN" sz="2098" kern="0">
                  <a:solidFill>
                    <a:srgbClr val="FFFFFF"/>
                  </a:solidFill>
                  <a:ea typeface="宋体" charset="-122"/>
                </a:endParaRPr>
              </a:p>
            </p:txBody>
          </p:sp>
        </p:grpSp>
        <p:sp>
          <p:nvSpPr>
            <p:cNvPr id="64" name="矩形 119">
              <a:extLst>
                <a:ext uri="{FF2B5EF4-FFF2-40B4-BE49-F238E27FC236}">
                  <a16:creationId xmlns="" xmlns:a16="http://schemas.microsoft.com/office/drawing/2014/main" id="{F2E326A5-0DE7-7643-A04A-28AFECA1A5B3}"/>
                </a:ext>
              </a:extLst>
            </p:cNvPr>
            <p:cNvSpPr>
              <a:spLocks noChangeArrowheads="1"/>
            </p:cNvSpPr>
            <p:nvPr/>
          </p:nvSpPr>
          <p:spPr bwMode="auto">
            <a:xfrm>
              <a:off x="5637243" y="4536168"/>
              <a:ext cx="1101362" cy="851120"/>
            </a:xfrm>
            <a:prstGeom prst="rect">
              <a:avLst/>
            </a:prstGeom>
            <a:noFill/>
            <a:ln>
              <a:noFill/>
            </a:ln>
            <a:scene3d>
              <a:camera prst="isometricOffAxis1Right"/>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1087871">
                <a:defRPr/>
              </a:pPr>
              <a:r>
                <a:rPr lang="zh-CN" altLang="en-US" sz="1798" b="1" kern="0" dirty="0">
                  <a:solidFill>
                    <a:srgbClr val="000000"/>
                  </a:solidFill>
                  <a:sym typeface="Calibri" pitchFamily="34" charset="0"/>
                </a:rPr>
                <a:t>基础数</a:t>
              </a:r>
              <a:endParaRPr lang="en-US" altLang="zh-CN" sz="1798" b="1" kern="0" dirty="0">
                <a:solidFill>
                  <a:srgbClr val="000000"/>
                </a:solidFill>
                <a:sym typeface="Calibri" pitchFamily="34" charset="0"/>
              </a:endParaRPr>
            </a:p>
            <a:p>
              <a:pPr algn="ctr" defTabSz="1087871">
                <a:defRPr/>
              </a:pPr>
              <a:r>
                <a:rPr lang="zh-CN" altLang="en-US" sz="1798" b="1" kern="0" dirty="0">
                  <a:solidFill>
                    <a:srgbClr val="000000"/>
                  </a:solidFill>
                  <a:sym typeface="Calibri" pitchFamily="34" charset="0"/>
                </a:rPr>
                <a:t>据建设</a:t>
              </a:r>
            </a:p>
          </p:txBody>
        </p:sp>
        <p:grpSp>
          <p:nvGrpSpPr>
            <p:cNvPr id="65" name="组合 19">
              <a:extLst>
                <a:ext uri="{FF2B5EF4-FFF2-40B4-BE49-F238E27FC236}">
                  <a16:creationId xmlns="" xmlns:a16="http://schemas.microsoft.com/office/drawing/2014/main" id="{B7D13927-1E25-7249-94EA-55211C293F65}"/>
                </a:ext>
              </a:extLst>
            </p:cNvPr>
            <p:cNvGrpSpPr/>
            <p:nvPr/>
          </p:nvGrpSpPr>
          <p:grpSpPr>
            <a:xfrm>
              <a:off x="8708654" y="3315403"/>
              <a:ext cx="1107325" cy="1882467"/>
              <a:chOff x="8713186" y="3316138"/>
              <a:chExt cx="1107901" cy="1883445"/>
            </a:xfrm>
          </p:grpSpPr>
          <p:sp>
            <p:nvSpPr>
              <p:cNvPr id="67" name="直接连接符 88">
                <a:extLst>
                  <a:ext uri="{FF2B5EF4-FFF2-40B4-BE49-F238E27FC236}">
                    <a16:creationId xmlns="" xmlns:a16="http://schemas.microsoft.com/office/drawing/2014/main" id="{52A7F0B9-4B8A-444B-BAC3-F3AE2E25ED5E}"/>
                  </a:ext>
                </a:extLst>
              </p:cNvPr>
              <p:cNvSpPr>
                <a:spLocks noChangeShapeType="1"/>
              </p:cNvSpPr>
              <p:nvPr/>
            </p:nvSpPr>
            <p:spPr bwMode="auto">
              <a:xfrm flipV="1">
                <a:off x="9285939" y="4017097"/>
                <a:ext cx="1" cy="1182486"/>
              </a:xfrm>
              <a:prstGeom prst="line">
                <a:avLst/>
              </a:prstGeom>
              <a:noFill/>
              <a:ln w="25400" cap="flat" cmpd="sng" algn="ctr">
                <a:solidFill>
                  <a:sysClr val="windowText" lastClr="000000"/>
                </a:solidFill>
                <a:prstDash val="solid"/>
                <a:headEnd/>
                <a:tailEnd/>
              </a:ln>
              <a:effectLst>
                <a:outerShdw blurRad="40000" dist="20000" dir="5400000" rotWithShape="0">
                  <a:srgbClr val="000000">
                    <a:alpha val="38000"/>
                  </a:srgbClr>
                </a:outerShdw>
              </a:effectLst>
            </p:spPr>
            <p:txBody>
              <a:bodyPr/>
              <a:lstStyle/>
              <a:p>
                <a:pPr defTabSz="1087871">
                  <a:defRPr/>
                </a:pPr>
                <a:endParaRPr lang="zh-CN" altLang="en-US" sz="2098" kern="0">
                  <a:solidFill>
                    <a:prstClr val="black"/>
                  </a:solidFill>
                  <a:latin typeface="Calibri"/>
                  <a:ea typeface="宋体" panose="02010600030101010101" pitchFamily="2" charset="-122"/>
                </a:endParaRPr>
              </a:p>
            </p:txBody>
          </p:sp>
          <p:sp>
            <p:nvSpPr>
              <p:cNvPr id="68" name="椭圆 92">
                <a:extLst>
                  <a:ext uri="{FF2B5EF4-FFF2-40B4-BE49-F238E27FC236}">
                    <a16:creationId xmlns="" xmlns:a16="http://schemas.microsoft.com/office/drawing/2014/main" id="{1449D3A2-BEB3-9C4E-B46A-B6FF94378C43}"/>
                  </a:ext>
                </a:extLst>
              </p:cNvPr>
              <p:cNvSpPr>
                <a:spLocks noChangeArrowheads="1"/>
              </p:cNvSpPr>
              <p:nvPr/>
            </p:nvSpPr>
            <p:spPr bwMode="auto">
              <a:xfrm>
                <a:off x="8713186" y="3316138"/>
                <a:ext cx="1107901" cy="1107113"/>
              </a:xfrm>
              <a:prstGeom prst="ellipse">
                <a:avLst/>
              </a:prstGeom>
              <a:solidFill>
                <a:sysClr val="window" lastClr="FFFFFF"/>
              </a:solidFill>
              <a:ln w="38100" cap="flat" cmpd="sng">
                <a:solidFill>
                  <a:srgbClr val="0070BF"/>
                </a:solidFill>
                <a:prstDash val="dash"/>
                <a:bevel/>
                <a:headEnd/>
                <a:tailEnd/>
              </a:ln>
            </p:spPr>
            <p:txBody>
              <a:bodyPr anchor="ctr"/>
              <a:lstStyle/>
              <a:p>
                <a:pPr algn="ctr" defTabSz="1087871">
                  <a:defRPr/>
                </a:pPr>
                <a:endParaRPr lang="zh-CN" altLang="zh-CN" sz="2098" kern="0">
                  <a:solidFill>
                    <a:srgbClr val="FFFFFF"/>
                  </a:solidFill>
                  <a:ea typeface="宋体" charset="-122"/>
                </a:endParaRPr>
              </a:p>
            </p:txBody>
          </p:sp>
        </p:grpSp>
        <p:sp>
          <p:nvSpPr>
            <p:cNvPr id="66" name="矩形 120">
              <a:extLst>
                <a:ext uri="{FF2B5EF4-FFF2-40B4-BE49-F238E27FC236}">
                  <a16:creationId xmlns="" xmlns:a16="http://schemas.microsoft.com/office/drawing/2014/main" id="{84507E20-AF49-704A-82F1-B93A214CC9F8}"/>
                </a:ext>
              </a:extLst>
            </p:cNvPr>
            <p:cNvSpPr>
              <a:spLocks noChangeArrowheads="1"/>
            </p:cNvSpPr>
            <p:nvPr/>
          </p:nvSpPr>
          <p:spPr bwMode="auto">
            <a:xfrm>
              <a:off x="8566718" y="3638593"/>
              <a:ext cx="1391196" cy="486379"/>
            </a:xfrm>
            <a:prstGeom prst="rect">
              <a:avLst/>
            </a:prstGeom>
            <a:noFill/>
            <a:ln>
              <a:noFill/>
            </a:ln>
            <a:scene3d>
              <a:camera prst="isometricOffAxis1Right"/>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1087871">
                <a:defRPr/>
              </a:pPr>
              <a:r>
                <a:rPr lang="zh-CN" altLang="en-US" sz="1798" b="1" kern="0" dirty="0">
                  <a:solidFill>
                    <a:srgbClr val="000000"/>
                  </a:solidFill>
                  <a:sym typeface="Calibri" pitchFamily="34" charset="0"/>
                </a:rPr>
                <a:t>精准营销</a:t>
              </a:r>
            </a:p>
          </p:txBody>
        </p:sp>
      </p:grpSp>
      <p:sp>
        <p:nvSpPr>
          <p:cNvPr id="110" name="文本框 64">
            <a:extLst>
              <a:ext uri="{FF2B5EF4-FFF2-40B4-BE49-F238E27FC236}">
                <a16:creationId xmlns="" xmlns:a16="http://schemas.microsoft.com/office/drawing/2014/main" id="{2F7C4951-7EAC-7D4A-8944-5A55D9659EF9}"/>
              </a:ext>
            </a:extLst>
          </p:cNvPr>
          <p:cNvSpPr txBox="1"/>
          <p:nvPr/>
        </p:nvSpPr>
        <p:spPr>
          <a:xfrm rot="772617">
            <a:off x="2106317" y="3732814"/>
            <a:ext cx="2611979" cy="338378"/>
          </a:xfrm>
          <a:prstGeom prst="rect">
            <a:avLst/>
          </a:prstGeom>
          <a:noFill/>
        </p:spPr>
        <p:txBody>
          <a:bodyPr wrap="square" rtlCol="0">
            <a:spAutoFit/>
          </a:bodyPr>
          <a:lstStyle/>
          <a:p>
            <a:pPr fontAlgn="base">
              <a:spcBef>
                <a:spcPct val="0"/>
              </a:spcBef>
              <a:spcAft>
                <a:spcPct val="0"/>
              </a:spcAft>
            </a:pPr>
            <a:r>
              <a:rPr lang="zh-CN" altLang="en-US" sz="1599" b="1" i="1" dirty="0">
                <a:solidFill>
                  <a:prstClr val="white"/>
                </a:solidFill>
                <a:latin typeface="微软雅黑" panose="020B0503020204020204" pitchFamily="34" charset="-122"/>
              </a:rPr>
              <a:t>基础数据平台</a:t>
            </a:r>
          </a:p>
        </p:txBody>
      </p:sp>
      <p:pic>
        <p:nvPicPr>
          <p:cNvPr id="111" name="Picture 1051">
            <a:extLst>
              <a:ext uri="{FF2B5EF4-FFF2-40B4-BE49-F238E27FC236}">
                <a16:creationId xmlns="" xmlns:a16="http://schemas.microsoft.com/office/drawing/2014/main" id="{BA8B8F32-8E9A-1640-B337-3DB2E1C18959}"/>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5023" y="4301537"/>
            <a:ext cx="611447" cy="334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Picture 1051">
            <a:extLst>
              <a:ext uri="{FF2B5EF4-FFF2-40B4-BE49-F238E27FC236}">
                <a16:creationId xmlns="" xmlns:a16="http://schemas.microsoft.com/office/drawing/2014/main" id="{6C3A13DA-FC92-4746-A175-4F9C226D8C8E}"/>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8323" y="5346345"/>
            <a:ext cx="646708" cy="353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 name="TextBox 90">
            <a:extLst>
              <a:ext uri="{FF2B5EF4-FFF2-40B4-BE49-F238E27FC236}">
                <a16:creationId xmlns="" xmlns:a16="http://schemas.microsoft.com/office/drawing/2014/main" id="{CE9C1D31-75B8-484D-B2C3-B9DA993BA6A8}"/>
              </a:ext>
            </a:extLst>
          </p:cNvPr>
          <p:cNvSpPr txBox="1"/>
          <p:nvPr/>
        </p:nvSpPr>
        <p:spPr>
          <a:xfrm>
            <a:off x="5823301" y="5646882"/>
            <a:ext cx="1008285" cy="300952"/>
          </a:xfrm>
          <a:prstGeom prst="snip1Rect">
            <a:avLst/>
          </a:prstGeom>
          <a:noFill/>
        </p:spPr>
        <p:txBody>
          <a:bodyPr wrap="square" rtlCol="0">
            <a:spAutoFit/>
          </a:bodyPr>
          <a:lstStyle/>
          <a:p>
            <a:pPr algn="ctr" fontAlgn="base">
              <a:spcBef>
                <a:spcPct val="0"/>
              </a:spcBef>
              <a:spcAft>
                <a:spcPct val="0"/>
              </a:spcAft>
            </a:pPr>
            <a:r>
              <a:rPr lang="en-US" sz="1199" b="1" dirty="0" err="1">
                <a:solidFill>
                  <a:prstClr val="black"/>
                </a:solidFill>
                <a:latin typeface="微软雅黑" panose="020B0503020204020204" pitchFamily="34" charset="-122"/>
              </a:rPr>
              <a:t>ERP系统</a:t>
            </a:r>
            <a:endParaRPr lang="en-US" sz="1199" b="1" dirty="0">
              <a:solidFill>
                <a:prstClr val="black"/>
              </a:solidFill>
              <a:latin typeface="微软雅黑" panose="020B0503020204020204" pitchFamily="34" charset="-122"/>
            </a:endParaRPr>
          </a:p>
        </p:txBody>
      </p:sp>
      <p:sp>
        <p:nvSpPr>
          <p:cNvPr id="114" name="TextBox 92">
            <a:extLst>
              <a:ext uri="{FF2B5EF4-FFF2-40B4-BE49-F238E27FC236}">
                <a16:creationId xmlns="" xmlns:a16="http://schemas.microsoft.com/office/drawing/2014/main" id="{56A10031-82A4-1B4F-9E94-C78A61BC8AF3}"/>
              </a:ext>
            </a:extLst>
          </p:cNvPr>
          <p:cNvSpPr txBox="1"/>
          <p:nvPr/>
        </p:nvSpPr>
        <p:spPr>
          <a:xfrm>
            <a:off x="605921" y="4672137"/>
            <a:ext cx="1107419" cy="276727"/>
          </a:xfrm>
          <a:prstGeom prst="rect">
            <a:avLst/>
          </a:prstGeom>
          <a:noFill/>
        </p:spPr>
        <p:txBody>
          <a:bodyPr wrap="none" rtlCol="0">
            <a:spAutoFit/>
          </a:bodyPr>
          <a:lstStyle/>
          <a:p>
            <a:pPr fontAlgn="base">
              <a:spcBef>
                <a:spcPct val="0"/>
              </a:spcBef>
              <a:spcAft>
                <a:spcPct val="0"/>
              </a:spcAft>
            </a:pPr>
            <a:r>
              <a:rPr lang="zh-CN" altLang="en-US" sz="1199" b="1" dirty="0">
                <a:solidFill>
                  <a:prstClr val="black"/>
                </a:solidFill>
                <a:latin typeface="微软雅黑" panose="020B0503020204020204" pitchFamily="34" charset="-122"/>
              </a:rPr>
              <a:t>人力资源系统</a:t>
            </a:r>
            <a:endParaRPr lang="en-US" sz="1199" b="1" dirty="0">
              <a:solidFill>
                <a:prstClr val="black"/>
              </a:solidFill>
              <a:latin typeface="微软雅黑" panose="020B0503020204020204" pitchFamily="34" charset="-122"/>
            </a:endParaRPr>
          </a:p>
        </p:txBody>
      </p:sp>
      <p:sp>
        <p:nvSpPr>
          <p:cNvPr id="115" name="TextBox 93">
            <a:extLst>
              <a:ext uri="{FF2B5EF4-FFF2-40B4-BE49-F238E27FC236}">
                <a16:creationId xmlns="" xmlns:a16="http://schemas.microsoft.com/office/drawing/2014/main" id="{FF94F3CE-1D01-8F46-A9AF-269C22D9D876}"/>
              </a:ext>
            </a:extLst>
          </p:cNvPr>
          <p:cNvSpPr txBox="1"/>
          <p:nvPr/>
        </p:nvSpPr>
        <p:spPr>
          <a:xfrm>
            <a:off x="650686" y="5726587"/>
            <a:ext cx="863889" cy="276727"/>
          </a:xfrm>
          <a:prstGeom prst="rect">
            <a:avLst/>
          </a:prstGeom>
          <a:noFill/>
        </p:spPr>
        <p:txBody>
          <a:bodyPr wrap="none" rtlCol="0">
            <a:spAutoFit/>
          </a:bodyPr>
          <a:lstStyle/>
          <a:p>
            <a:pPr fontAlgn="base">
              <a:spcBef>
                <a:spcPct val="0"/>
              </a:spcBef>
              <a:spcAft>
                <a:spcPct val="0"/>
              </a:spcAft>
            </a:pPr>
            <a:r>
              <a:rPr lang="en-US" altLang="zh-CN" sz="1199" b="1" dirty="0">
                <a:solidFill>
                  <a:prstClr val="black"/>
                </a:solidFill>
                <a:latin typeface="微软雅黑" panose="020B0503020204020204" pitchFamily="34" charset="-122"/>
              </a:rPr>
              <a:t>HFM</a:t>
            </a:r>
            <a:r>
              <a:rPr lang="zh-CN" altLang="en-US" sz="1199" b="1" dirty="0">
                <a:solidFill>
                  <a:prstClr val="black"/>
                </a:solidFill>
                <a:latin typeface="微软雅黑" panose="020B0503020204020204" pitchFamily="34" charset="-122"/>
              </a:rPr>
              <a:t>系统</a:t>
            </a:r>
            <a:endParaRPr lang="en-US" sz="1199" b="1" dirty="0">
              <a:solidFill>
                <a:prstClr val="black"/>
              </a:solidFill>
              <a:latin typeface="微软雅黑" panose="020B0503020204020204" pitchFamily="34" charset="-122"/>
            </a:endParaRPr>
          </a:p>
        </p:txBody>
      </p:sp>
      <p:sp>
        <p:nvSpPr>
          <p:cNvPr id="116" name="TextBox 94">
            <a:extLst>
              <a:ext uri="{FF2B5EF4-FFF2-40B4-BE49-F238E27FC236}">
                <a16:creationId xmlns="" xmlns:a16="http://schemas.microsoft.com/office/drawing/2014/main" id="{F6832A23-96F0-5841-A994-480A2252CB17}"/>
              </a:ext>
            </a:extLst>
          </p:cNvPr>
          <p:cNvSpPr txBox="1"/>
          <p:nvPr/>
        </p:nvSpPr>
        <p:spPr>
          <a:xfrm>
            <a:off x="2056234" y="5728982"/>
            <a:ext cx="865492" cy="276727"/>
          </a:xfrm>
          <a:prstGeom prst="rect">
            <a:avLst/>
          </a:prstGeom>
          <a:noFill/>
        </p:spPr>
        <p:txBody>
          <a:bodyPr wrap="none" rtlCol="0">
            <a:spAutoFit/>
          </a:bodyPr>
          <a:lstStyle/>
          <a:p>
            <a:pPr fontAlgn="base">
              <a:spcBef>
                <a:spcPct val="0"/>
              </a:spcBef>
              <a:spcAft>
                <a:spcPct val="0"/>
              </a:spcAft>
            </a:pPr>
            <a:r>
              <a:rPr lang="en-US" altLang="zh-CN" sz="1199" b="1" dirty="0">
                <a:solidFill>
                  <a:prstClr val="black"/>
                </a:solidFill>
                <a:latin typeface="微软雅黑" panose="020B0503020204020204" pitchFamily="34" charset="-122"/>
              </a:rPr>
              <a:t>DMS</a:t>
            </a:r>
            <a:r>
              <a:rPr lang="zh-CN" altLang="en-US" sz="1199" b="1" dirty="0">
                <a:solidFill>
                  <a:prstClr val="black"/>
                </a:solidFill>
                <a:latin typeface="微软雅黑" panose="020B0503020204020204" pitchFamily="34" charset="-122"/>
              </a:rPr>
              <a:t>系统</a:t>
            </a:r>
            <a:endParaRPr lang="en-US" sz="1199" b="1" dirty="0">
              <a:solidFill>
                <a:prstClr val="black"/>
              </a:solidFill>
              <a:latin typeface="微软雅黑" panose="020B0503020204020204" pitchFamily="34" charset="-122"/>
            </a:endParaRPr>
          </a:p>
        </p:txBody>
      </p:sp>
      <p:sp>
        <p:nvSpPr>
          <p:cNvPr id="117" name="TextBox 101">
            <a:extLst>
              <a:ext uri="{FF2B5EF4-FFF2-40B4-BE49-F238E27FC236}">
                <a16:creationId xmlns="" xmlns:a16="http://schemas.microsoft.com/office/drawing/2014/main" id="{BA025F8E-8193-094B-B573-8BF2A658E1EF}"/>
              </a:ext>
            </a:extLst>
          </p:cNvPr>
          <p:cNvSpPr txBox="1"/>
          <p:nvPr/>
        </p:nvSpPr>
        <p:spPr>
          <a:xfrm>
            <a:off x="3725838" y="5682160"/>
            <a:ext cx="331969" cy="276855"/>
          </a:xfrm>
          <a:prstGeom prst="rect">
            <a:avLst/>
          </a:prstGeom>
          <a:noFill/>
        </p:spPr>
        <p:txBody>
          <a:bodyPr wrap="none" rtlCol="0">
            <a:spAutoFit/>
          </a:bodyPr>
          <a:lstStyle/>
          <a:p>
            <a:pPr fontAlgn="base">
              <a:spcBef>
                <a:spcPct val="0"/>
              </a:spcBef>
              <a:spcAft>
                <a:spcPct val="0"/>
              </a:spcAft>
            </a:pPr>
            <a:r>
              <a:rPr lang="en-US" sz="1199" b="1" dirty="0">
                <a:solidFill>
                  <a:prstClr val="black"/>
                </a:solidFill>
                <a:latin typeface="微软雅黑" panose="020B0503020204020204" pitchFamily="34" charset="-122"/>
              </a:rPr>
              <a:t>…</a:t>
            </a:r>
          </a:p>
        </p:txBody>
      </p:sp>
      <p:sp>
        <p:nvSpPr>
          <p:cNvPr id="118" name="Arrow: Up 102">
            <a:extLst>
              <a:ext uri="{FF2B5EF4-FFF2-40B4-BE49-F238E27FC236}">
                <a16:creationId xmlns="" xmlns:a16="http://schemas.microsoft.com/office/drawing/2014/main" id="{5800950B-CC91-674B-9D32-31D87080C63D}"/>
              </a:ext>
            </a:extLst>
          </p:cNvPr>
          <p:cNvSpPr/>
          <p:nvPr/>
        </p:nvSpPr>
        <p:spPr>
          <a:xfrm>
            <a:off x="6018273" y="4234538"/>
            <a:ext cx="534136" cy="334221"/>
          </a:xfrm>
          <a:prstGeom prst="upArrow">
            <a:avLst/>
          </a:prstGeom>
          <a:solidFill>
            <a:srgbClr val="0070BF"/>
          </a:solidFill>
          <a:ln/>
        </p:spPr>
        <p:style>
          <a:lnRef idx="3">
            <a:schemeClr val="lt1"/>
          </a:lnRef>
          <a:fillRef idx="1">
            <a:schemeClr val="accent3"/>
          </a:fillRef>
          <a:effectRef idx="1">
            <a:schemeClr val="accent3"/>
          </a:effectRef>
          <a:fontRef idx="minor">
            <a:schemeClr val="lt1"/>
          </a:fontRef>
        </p:style>
        <p:txBody>
          <a:bodyPr rtlCol="0" anchor="ctr"/>
          <a:lstStyle/>
          <a:p>
            <a:pPr algn="ctr" fontAlgn="base">
              <a:spcBef>
                <a:spcPct val="0"/>
              </a:spcBef>
              <a:spcAft>
                <a:spcPct val="0"/>
              </a:spcAft>
            </a:pPr>
            <a:endParaRPr lang="en-US" sz="1799">
              <a:solidFill>
                <a:prstClr val="white"/>
              </a:solidFill>
            </a:endParaRPr>
          </a:p>
        </p:txBody>
      </p:sp>
      <p:sp>
        <p:nvSpPr>
          <p:cNvPr id="119" name="Arrow: Up 103">
            <a:extLst>
              <a:ext uri="{FF2B5EF4-FFF2-40B4-BE49-F238E27FC236}">
                <a16:creationId xmlns="" xmlns:a16="http://schemas.microsoft.com/office/drawing/2014/main" id="{D1ECE191-ADCA-374E-ABDE-09C9FD7EE1AC}"/>
              </a:ext>
            </a:extLst>
          </p:cNvPr>
          <p:cNvSpPr/>
          <p:nvPr/>
        </p:nvSpPr>
        <p:spPr>
          <a:xfrm>
            <a:off x="822436" y="3757624"/>
            <a:ext cx="534136" cy="334221"/>
          </a:xfrm>
          <a:prstGeom prst="upArrow">
            <a:avLst/>
          </a:prstGeom>
          <a:solidFill>
            <a:schemeClr val="bg1">
              <a:lumMod val="85000"/>
            </a:schemeClr>
          </a:solidFill>
          <a:ln w="15875">
            <a:solidFill>
              <a:srgbClr val="0270C1"/>
            </a:solidFill>
            <a:prstDash val="dash"/>
          </a:ln>
        </p:spPr>
        <p:style>
          <a:lnRef idx="3">
            <a:schemeClr val="lt1"/>
          </a:lnRef>
          <a:fillRef idx="1">
            <a:schemeClr val="accent3"/>
          </a:fillRef>
          <a:effectRef idx="1">
            <a:schemeClr val="accent3"/>
          </a:effectRef>
          <a:fontRef idx="minor">
            <a:schemeClr val="lt1"/>
          </a:fontRef>
        </p:style>
        <p:txBody>
          <a:bodyPr rtlCol="0" anchor="ctr"/>
          <a:lstStyle/>
          <a:p>
            <a:pPr algn="ctr" fontAlgn="base">
              <a:spcBef>
                <a:spcPct val="0"/>
              </a:spcBef>
              <a:spcAft>
                <a:spcPct val="0"/>
              </a:spcAft>
            </a:pPr>
            <a:endParaRPr lang="en-US" sz="1799">
              <a:solidFill>
                <a:prstClr val="white"/>
              </a:solidFill>
            </a:endParaRPr>
          </a:p>
        </p:txBody>
      </p:sp>
      <p:sp>
        <p:nvSpPr>
          <p:cNvPr id="120" name="Arrow: Up 105">
            <a:extLst>
              <a:ext uri="{FF2B5EF4-FFF2-40B4-BE49-F238E27FC236}">
                <a16:creationId xmlns="" xmlns:a16="http://schemas.microsoft.com/office/drawing/2014/main" id="{7BE639FF-A91C-9C47-925B-C0C63FDB95F0}"/>
              </a:ext>
            </a:extLst>
          </p:cNvPr>
          <p:cNvSpPr/>
          <p:nvPr/>
        </p:nvSpPr>
        <p:spPr>
          <a:xfrm>
            <a:off x="2186812" y="4408903"/>
            <a:ext cx="534136" cy="334221"/>
          </a:xfrm>
          <a:prstGeom prst="upArrow">
            <a:avLst/>
          </a:prstGeom>
          <a:solidFill>
            <a:schemeClr val="bg1">
              <a:lumMod val="85000"/>
            </a:schemeClr>
          </a:solidFill>
          <a:ln w="15875">
            <a:solidFill>
              <a:srgbClr val="0070BF"/>
            </a:solidFill>
            <a:prstDash val="dash"/>
          </a:ln>
        </p:spPr>
        <p:style>
          <a:lnRef idx="3">
            <a:schemeClr val="lt1"/>
          </a:lnRef>
          <a:fillRef idx="1">
            <a:schemeClr val="accent3"/>
          </a:fillRef>
          <a:effectRef idx="1">
            <a:schemeClr val="accent3"/>
          </a:effectRef>
          <a:fontRef idx="minor">
            <a:schemeClr val="lt1"/>
          </a:fontRef>
        </p:style>
        <p:txBody>
          <a:bodyPr rtlCol="0" anchor="ctr"/>
          <a:lstStyle/>
          <a:p>
            <a:pPr algn="ctr" fontAlgn="base">
              <a:spcBef>
                <a:spcPct val="0"/>
              </a:spcBef>
              <a:spcAft>
                <a:spcPct val="0"/>
              </a:spcAft>
            </a:pPr>
            <a:endParaRPr lang="en-US" sz="1799">
              <a:solidFill>
                <a:prstClr val="white"/>
              </a:solidFill>
            </a:endParaRPr>
          </a:p>
        </p:txBody>
      </p:sp>
      <p:sp>
        <p:nvSpPr>
          <p:cNvPr id="121" name="Arrow: Up 106">
            <a:extLst>
              <a:ext uri="{FF2B5EF4-FFF2-40B4-BE49-F238E27FC236}">
                <a16:creationId xmlns="" xmlns:a16="http://schemas.microsoft.com/office/drawing/2014/main" id="{23B1CA8C-9FE5-6D45-A4F1-069E36BAF5D9}"/>
              </a:ext>
            </a:extLst>
          </p:cNvPr>
          <p:cNvSpPr/>
          <p:nvPr/>
        </p:nvSpPr>
        <p:spPr>
          <a:xfrm>
            <a:off x="3562156" y="4576014"/>
            <a:ext cx="534136" cy="334221"/>
          </a:xfrm>
          <a:prstGeom prst="upArrow">
            <a:avLst/>
          </a:prstGeom>
          <a:solidFill>
            <a:schemeClr val="bg1">
              <a:lumMod val="85000"/>
            </a:schemeClr>
          </a:solidFill>
          <a:ln w="15875">
            <a:solidFill>
              <a:srgbClr val="0070BF"/>
            </a:solidFill>
            <a:prstDash val="dash"/>
          </a:ln>
        </p:spPr>
        <p:style>
          <a:lnRef idx="3">
            <a:schemeClr val="lt1"/>
          </a:lnRef>
          <a:fillRef idx="1">
            <a:schemeClr val="accent3"/>
          </a:fillRef>
          <a:effectRef idx="1">
            <a:schemeClr val="accent3"/>
          </a:effectRef>
          <a:fontRef idx="minor">
            <a:schemeClr val="lt1"/>
          </a:fontRef>
        </p:style>
        <p:txBody>
          <a:bodyPr rtlCol="0" anchor="ctr"/>
          <a:lstStyle/>
          <a:p>
            <a:pPr algn="ctr" fontAlgn="base">
              <a:spcBef>
                <a:spcPct val="0"/>
              </a:spcBef>
              <a:spcAft>
                <a:spcPct val="0"/>
              </a:spcAft>
            </a:pPr>
            <a:endParaRPr lang="en-US" sz="1799">
              <a:solidFill>
                <a:prstClr val="white"/>
              </a:solidFill>
            </a:endParaRPr>
          </a:p>
        </p:txBody>
      </p:sp>
      <p:sp>
        <p:nvSpPr>
          <p:cNvPr id="122" name="TextBox 109">
            <a:extLst>
              <a:ext uri="{FF2B5EF4-FFF2-40B4-BE49-F238E27FC236}">
                <a16:creationId xmlns="" xmlns:a16="http://schemas.microsoft.com/office/drawing/2014/main" id="{5A31324F-2AA8-444F-8E9B-2F6F903C0ACB}"/>
              </a:ext>
            </a:extLst>
          </p:cNvPr>
          <p:cNvSpPr txBox="1"/>
          <p:nvPr/>
        </p:nvSpPr>
        <p:spPr>
          <a:xfrm>
            <a:off x="8140839" y="1107465"/>
            <a:ext cx="3945392" cy="3781758"/>
          </a:xfrm>
          <a:prstGeom prst="rect">
            <a:avLst/>
          </a:prstGeom>
          <a:noFill/>
        </p:spPr>
        <p:txBody>
          <a:bodyPr wrap="square" rtlCol="0">
            <a:spAutoFit/>
          </a:bodyPr>
          <a:lstStyle/>
          <a:p>
            <a:pPr fontAlgn="base">
              <a:lnSpc>
                <a:spcPct val="150000"/>
              </a:lnSpc>
              <a:spcBef>
                <a:spcPct val="0"/>
              </a:spcBef>
              <a:spcAft>
                <a:spcPct val="0"/>
              </a:spcAft>
            </a:pPr>
            <a:r>
              <a:rPr lang="zh-CN" altLang="en-US" sz="1599" b="1" dirty="0">
                <a:solidFill>
                  <a:prstClr val="black"/>
                </a:solidFill>
                <a:latin typeface="微软雅黑" panose="020B0503020204020204" pitchFamily="34" charset="-122"/>
              </a:rPr>
              <a:t>项目目标</a:t>
            </a:r>
            <a:r>
              <a:rPr lang="zh-CN" altLang="en-US" sz="1599" dirty="0">
                <a:solidFill>
                  <a:prstClr val="black"/>
                </a:solidFill>
                <a:latin typeface="微软雅黑" panose="020B0503020204020204" pitchFamily="34" charset="-122"/>
              </a:rPr>
              <a:t>：</a:t>
            </a:r>
            <a:endParaRPr lang="en-US" altLang="zh-CN" sz="1599" dirty="0">
              <a:solidFill>
                <a:prstClr val="black"/>
              </a:solidFill>
              <a:latin typeface="微软雅黑" panose="020B0503020204020204" pitchFamily="34" charset="-122"/>
            </a:endParaRPr>
          </a:p>
          <a:p>
            <a:pPr marL="285607" indent="-285607" fontAlgn="base">
              <a:lnSpc>
                <a:spcPct val="150000"/>
              </a:lnSpc>
              <a:spcBef>
                <a:spcPct val="0"/>
              </a:spcBef>
              <a:spcAft>
                <a:spcPct val="0"/>
              </a:spcAft>
              <a:buFont typeface="Arial" panose="020B0604020202020204" pitchFamily="34" charset="0"/>
              <a:buChar char="•"/>
            </a:pPr>
            <a:r>
              <a:rPr lang="zh-CN" altLang="en-US" sz="1599" dirty="0">
                <a:solidFill>
                  <a:prstClr val="black"/>
                </a:solidFill>
                <a:latin typeface="微软雅黑" panose="020B0503020204020204" pitchFamily="34" charset="-122"/>
              </a:rPr>
              <a:t>梳理</a:t>
            </a:r>
            <a:r>
              <a:rPr lang="en-US" altLang="zh-CN" sz="1599" dirty="0">
                <a:solidFill>
                  <a:prstClr val="black"/>
                </a:solidFill>
                <a:latin typeface="微软雅黑" panose="020B0503020204020204" pitchFamily="34" charset="-122"/>
              </a:rPr>
              <a:t>ERP</a:t>
            </a:r>
            <a:r>
              <a:rPr lang="zh-CN" altLang="en-US" sz="1599" dirty="0">
                <a:solidFill>
                  <a:prstClr val="black"/>
                </a:solidFill>
                <a:latin typeface="微软雅黑" panose="020B0503020204020204" pitchFamily="34" charset="-122"/>
              </a:rPr>
              <a:t>不同模块数据，建立统一、标准、规范的数据体系，为公司战略规划、财务分析、经营监控提供数据支持。</a:t>
            </a:r>
            <a:endParaRPr lang="en-US" altLang="zh-CN" sz="1599" dirty="0">
              <a:solidFill>
                <a:prstClr val="black"/>
              </a:solidFill>
              <a:latin typeface="微软雅黑" panose="020B0503020204020204" pitchFamily="34" charset="-122"/>
            </a:endParaRPr>
          </a:p>
          <a:p>
            <a:pPr marL="285607" indent="-285607" fontAlgn="base">
              <a:lnSpc>
                <a:spcPct val="150000"/>
              </a:lnSpc>
              <a:spcBef>
                <a:spcPct val="0"/>
              </a:spcBef>
              <a:spcAft>
                <a:spcPct val="0"/>
              </a:spcAft>
              <a:buFont typeface="Arial" panose="020B0604020202020204" pitchFamily="34" charset="0"/>
              <a:buChar char="•"/>
            </a:pPr>
            <a:r>
              <a:rPr lang="zh-CN" altLang="en-US" sz="1599" dirty="0">
                <a:solidFill>
                  <a:prstClr val="black"/>
                </a:solidFill>
                <a:latin typeface="微软雅黑" panose="020B0503020204020204" pitchFamily="34" charset="-122"/>
              </a:rPr>
              <a:t>基于数仓模型输出法定财务报表。</a:t>
            </a:r>
            <a:endParaRPr lang="en-US" altLang="zh-CN" sz="1599" dirty="0">
              <a:solidFill>
                <a:prstClr val="black"/>
              </a:solidFill>
              <a:latin typeface="微软雅黑" panose="020B0503020204020204" pitchFamily="34" charset="-122"/>
            </a:endParaRPr>
          </a:p>
          <a:p>
            <a:pPr fontAlgn="base">
              <a:lnSpc>
                <a:spcPct val="150000"/>
              </a:lnSpc>
              <a:spcBef>
                <a:spcPct val="0"/>
              </a:spcBef>
              <a:spcAft>
                <a:spcPct val="0"/>
              </a:spcAft>
            </a:pPr>
            <a:endParaRPr lang="en-US" altLang="zh-CN" sz="1599" dirty="0">
              <a:solidFill>
                <a:prstClr val="black"/>
              </a:solidFill>
              <a:latin typeface="微软雅黑" panose="020B0503020204020204" pitchFamily="34" charset="-122"/>
            </a:endParaRPr>
          </a:p>
          <a:p>
            <a:pPr fontAlgn="base">
              <a:lnSpc>
                <a:spcPct val="150000"/>
              </a:lnSpc>
              <a:spcBef>
                <a:spcPct val="0"/>
              </a:spcBef>
              <a:spcAft>
                <a:spcPct val="0"/>
              </a:spcAft>
            </a:pPr>
            <a:r>
              <a:rPr lang="zh-CN" altLang="en-US" sz="1599" dirty="0">
                <a:solidFill>
                  <a:prstClr val="black"/>
                </a:solidFill>
                <a:latin typeface="微软雅黑" panose="020B0503020204020204" pitchFamily="34" charset="-122"/>
              </a:rPr>
              <a:t>     主要是对</a:t>
            </a:r>
            <a:r>
              <a:rPr lang="en-US" altLang="zh-CN" sz="1599" dirty="0">
                <a:solidFill>
                  <a:prstClr val="black"/>
                </a:solidFill>
                <a:latin typeface="微软雅黑" panose="020B0503020204020204" pitchFamily="34" charset="-122"/>
              </a:rPr>
              <a:t>ERP</a:t>
            </a:r>
            <a:r>
              <a:rPr lang="zh-CN" altLang="en-US" sz="1599" dirty="0">
                <a:solidFill>
                  <a:prstClr val="black"/>
                </a:solidFill>
                <a:latin typeface="微软雅黑" panose="020B0503020204020204" pitchFamily="34" charset="-122"/>
              </a:rPr>
              <a:t>系统数据进行盘点及梳理，通过调研明确生产、采购、销售、财务等领域数据报表和数据分析需求，建设统一的数据资产管理体系。</a:t>
            </a:r>
          </a:p>
        </p:txBody>
      </p:sp>
      <p:pic>
        <p:nvPicPr>
          <p:cNvPr id="123" name="Picture 1051">
            <a:extLst>
              <a:ext uri="{FF2B5EF4-FFF2-40B4-BE49-F238E27FC236}">
                <a16:creationId xmlns="" xmlns:a16="http://schemas.microsoft.com/office/drawing/2014/main" id="{8CF614A8-2643-3A4A-AF90-5A25D4A4197F}"/>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52970" y="5340931"/>
            <a:ext cx="646708" cy="353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 name="Picture 1051">
            <a:extLst>
              <a:ext uri="{FF2B5EF4-FFF2-40B4-BE49-F238E27FC236}">
                <a16:creationId xmlns="" xmlns:a16="http://schemas.microsoft.com/office/drawing/2014/main" id="{EADD8A5B-B96E-7E40-94A9-573240093AAD}"/>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05753" y="5357476"/>
            <a:ext cx="646708" cy="353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5" name="直线连接符 96">
            <a:extLst>
              <a:ext uri="{FF2B5EF4-FFF2-40B4-BE49-F238E27FC236}">
                <a16:creationId xmlns="" xmlns:a16="http://schemas.microsoft.com/office/drawing/2014/main" id="{51ACA022-6C37-F94B-AF8F-BD52E4DB32DA}"/>
              </a:ext>
            </a:extLst>
          </p:cNvPr>
          <p:cNvCxnSpPr/>
          <p:nvPr/>
        </p:nvCxnSpPr>
        <p:spPr>
          <a:xfrm>
            <a:off x="4705285" y="4764398"/>
            <a:ext cx="0" cy="1209268"/>
          </a:xfrm>
          <a:prstGeom prst="line">
            <a:avLst/>
          </a:prstGeom>
          <a:ln w="12700">
            <a:solidFill>
              <a:srgbClr val="0070BF"/>
            </a:solidFill>
            <a:prstDash val="dash"/>
          </a:ln>
        </p:spPr>
        <p:style>
          <a:lnRef idx="1">
            <a:schemeClr val="accent1"/>
          </a:lnRef>
          <a:fillRef idx="0">
            <a:schemeClr val="accent1"/>
          </a:fillRef>
          <a:effectRef idx="0">
            <a:schemeClr val="accent1"/>
          </a:effectRef>
          <a:fontRef idx="minor">
            <a:schemeClr val="tx1"/>
          </a:fontRef>
        </p:style>
      </p:cxnSp>
      <p:pic>
        <p:nvPicPr>
          <p:cNvPr id="126" name="Picture 1051">
            <a:extLst>
              <a:ext uri="{FF2B5EF4-FFF2-40B4-BE49-F238E27FC236}">
                <a16:creationId xmlns="" xmlns:a16="http://schemas.microsoft.com/office/drawing/2014/main" id="{0C11A140-2263-A745-94C2-5D5E59B4A60E}"/>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50524" y="5085479"/>
            <a:ext cx="646708" cy="353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 name="Picture 1051">
            <a:extLst>
              <a:ext uri="{FF2B5EF4-FFF2-40B4-BE49-F238E27FC236}">
                <a16:creationId xmlns="" xmlns:a16="http://schemas.microsoft.com/office/drawing/2014/main" id="{05085353-42A4-254B-B593-68CA877A031E}"/>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2095" y="5085479"/>
            <a:ext cx="646708" cy="353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 name="TextBox 90">
            <a:extLst>
              <a:ext uri="{FF2B5EF4-FFF2-40B4-BE49-F238E27FC236}">
                <a16:creationId xmlns="" xmlns:a16="http://schemas.microsoft.com/office/drawing/2014/main" id="{BD2961B5-3262-C642-8CB7-40DDF25E2CDF}"/>
              </a:ext>
            </a:extLst>
          </p:cNvPr>
          <p:cNvSpPr txBox="1"/>
          <p:nvPr/>
        </p:nvSpPr>
        <p:spPr>
          <a:xfrm>
            <a:off x="5730153" y="5011554"/>
            <a:ext cx="555188" cy="501587"/>
          </a:xfrm>
          <a:prstGeom prst="snip1Rect">
            <a:avLst/>
          </a:prstGeom>
          <a:noFill/>
        </p:spPr>
        <p:txBody>
          <a:bodyPr wrap="square" rtlCol="0">
            <a:spAutoFit/>
          </a:bodyPr>
          <a:lstStyle/>
          <a:p>
            <a:pPr fontAlgn="base">
              <a:spcBef>
                <a:spcPct val="0"/>
              </a:spcBef>
              <a:spcAft>
                <a:spcPct val="0"/>
              </a:spcAft>
            </a:pPr>
            <a:r>
              <a:rPr lang="en-US" sz="1199" dirty="0" err="1">
                <a:solidFill>
                  <a:prstClr val="black"/>
                </a:solidFill>
                <a:latin typeface="微软雅黑" panose="020B0503020204020204" pitchFamily="34" charset="-122"/>
              </a:rPr>
              <a:t>业务</a:t>
            </a:r>
            <a:endParaRPr lang="en-US" sz="1199" dirty="0">
              <a:solidFill>
                <a:prstClr val="black"/>
              </a:solidFill>
              <a:latin typeface="微软雅黑" panose="020B0503020204020204" pitchFamily="34" charset="-122"/>
            </a:endParaRPr>
          </a:p>
          <a:p>
            <a:pPr fontAlgn="base">
              <a:spcBef>
                <a:spcPct val="0"/>
              </a:spcBef>
              <a:spcAft>
                <a:spcPct val="0"/>
              </a:spcAft>
            </a:pPr>
            <a:r>
              <a:rPr lang="en-US" sz="1199" dirty="0" err="1">
                <a:solidFill>
                  <a:prstClr val="black"/>
                </a:solidFill>
                <a:latin typeface="微软雅黑" panose="020B0503020204020204" pitchFamily="34" charset="-122"/>
              </a:rPr>
              <a:t>数据</a:t>
            </a:r>
            <a:endParaRPr lang="en-US" sz="1199" dirty="0">
              <a:solidFill>
                <a:prstClr val="black"/>
              </a:solidFill>
              <a:latin typeface="微软雅黑" panose="020B0503020204020204" pitchFamily="34" charset="-122"/>
            </a:endParaRPr>
          </a:p>
        </p:txBody>
      </p:sp>
      <p:sp>
        <p:nvSpPr>
          <p:cNvPr id="129" name="TextBox 90">
            <a:extLst>
              <a:ext uri="{FF2B5EF4-FFF2-40B4-BE49-F238E27FC236}">
                <a16:creationId xmlns="" xmlns:a16="http://schemas.microsoft.com/office/drawing/2014/main" id="{6E0E7921-7E9E-8643-9215-CCCFB6E66EC2}"/>
              </a:ext>
            </a:extLst>
          </p:cNvPr>
          <p:cNvSpPr txBox="1"/>
          <p:nvPr/>
        </p:nvSpPr>
        <p:spPr>
          <a:xfrm>
            <a:off x="7055930" y="5011554"/>
            <a:ext cx="555188" cy="501587"/>
          </a:xfrm>
          <a:prstGeom prst="snip1Rect">
            <a:avLst/>
          </a:prstGeom>
          <a:noFill/>
        </p:spPr>
        <p:txBody>
          <a:bodyPr wrap="square" rtlCol="0">
            <a:spAutoFit/>
          </a:bodyPr>
          <a:lstStyle/>
          <a:p>
            <a:pPr fontAlgn="base">
              <a:spcBef>
                <a:spcPct val="0"/>
              </a:spcBef>
              <a:spcAft>
                <a:spcPct val="0"/>
              </a:spcAft>
            </a:pPr>
            <a:r>
              <a:rPr lang="en-US" sz="1199" dirty="0" err="1">
                <a:solidFill>
                  <a:prstClr val="black"/>
                </a:solidFill>
                <a:latin typeface="微软雅黑" panose="020B0503020204020204" pitchFamily="34" charset="-122"/>
              </a:rPr>
              <a:t>财务数据</a:t>
            </a:r>
            <a:endParaRPr lang="en-US" sz="1199" dirty="0">
              <a:solidFill>
                <a:prstClr val="black"/>
              </a:solidFill>
              <a:latin typeface="微软雅黑" panose="020B0503020204020204" pitchFamily="34" charset="-122"/>
            </a:endParaRPr>
          </a:p>
        </p:txBody>
      </p:sp>
    </p:spTree>
    <p:extLst>
      <p:ext uri="{BB962C8B-B14F-4D97-AF65-F5344CB8AC3E}">
        <p14:creationId xmlns:p14="http://schemas.microsoft.com/office/powerpoint/2010/main" val="4085031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3182"/>
          </a:xfrm>
        </p:spPr>
        <p:txBody>
          <a:bodyPr/>
          <a:lstStyle/>
          <a:p>
            <a:r>
              <a:rPr lang="zh-CN" altLang="en-US" dirty="0" smtClean="0">
                <a:cs typeface="+mn-ea"/>
                <a:sym typeface="+mn-lt"/>
              </a:rPr>
              <a:t>某制造数据中台</a:t>
            </a:r>
            <a:r>
              <a:rPr lang="en-US" altLang="zh-CN" dirty="0" smtClean="0">
                <a:cs typeface="+mn-ea"/>
                <a:sym typeface="+mn-lt"/>
              </a:rPr>
              <a:t>-</a:t>
            </a:r>
            <a:r>
              <a:rPr lang="zh-CN" altLang="en-US" dirty="0">
                <a:latin typeface="+mn-lt"/>
                <a:ea typeface="+mn-ea"/>
                <a:cs typeface="+mn-ea"/>
                <a:sym typeface="+mn-lt"/>
              </a:rPr>
              <a:t>本期项目定位</a:t>
            </a:r>
          </a:p>
        </p:txBody>
      </p:sp>
      <p:sp>
        <p:nvSpPr>
          <p:cNvPr id="3" name="TextBox 48">
            <a:extLst>
              <a:ext uri="{FF2B5EF4-FFF2-40B4-BE49-F238E27FC236}">
                <a16:creationId xmlns="" xmlns:a16="http://schemas.microsoft.com/office/drawing/2014/main" id="{84C43CF6-7889-2446-91C5-7B14EA37DAB0}"/>
              </a:ext>
            </a:extLst>
          </p:cNvPr>
          <p:cNvSpPr txBox="1"/>
          <p:nvPr/>
        </p:nvSpPr>
        <p:spPr bwMode="auto">
          <a:xfrm>
            <a:off x="2040981" y="2921967"/>
            <a:ext cx="7941410" cy="1354158"/>
          </a:xfrm>
          <a:prstGeom prst="rect">
            <a:avLst/>
          </a:prstGeom>
          <a:noFill/>
          <a:ln>
            <a:solidFill>
              <a:srgbClr val="545852"/>
            </a:solidFill>
          </a:ln>
        </p:spPr>
        <p:style>
          <a:lnRef idx="1">
            <a:schemeClr val="accent1"/>
          </a:lnRef>
          <a:fillRef idx="3">
            <a:schemeClr val="accent1"/>
          </a:fillRef>
          <a:effectRef idx="2">
            <a:schemeClr val="accent1"/>
          </a:effectRef>
          <a:fontRef idx="minor">
            <a:schemeClr val="lt1"/>
          </a:fontRef>
        </p:style>
        <p:txBody>
          <a:bodyPr vert="horz" anchor="t">
            <a:noAutofit/>
          </a:bodyPr>
          <a:lstStyle/>
          <a:p>
            <a:pPr algn="ctr" defTabSz="685457">
              <a:defRPr/>
            </a:pPr>
            <a:r>
              <a:rPr lang="zh-CN" altLang="en-US" sz="1599" b="1" kern="0" dirty="0">
                <a:solidFill>
                  <a:prstClr val="black"/>
                </a:solidFill>
                <a:latin typeface="微软雅黑" pitchFamily="34" charset="-122"/>
              </a:rPr>
              <a:t>数据集市</a:t>
            </a:r>
            <a:r>
              <a:rPr lang="en-US" altLang="zh-CN" sz="1599" b="1" kern="0" dirty="0">
                <a:solidFill>
                  <a:prstClr val="black"/>
                </a:solidFill>
                <a:latin typeface="微软雅黑" pitchFamily="34" charset="-122"/>
              </a:rPr>
              <a:t>(DM)</a:t>
            </a:r>
            <a:endParaRPr lang="en-US" altLang="en-US" sz="1599" b="1" kern="0" dirty="0">
              <a:solidFill>
                <a:prstClr val="black"/>
              </a:solidFill>
              <a:latin typeface="微软雅黑" pitchFamily="34" charset="-122"/>
            </a:endParaRPr>
          </a:p>
        </p:txBody>
      </p:sp>
      <p:sp>
        <p:nvSpPr>
          <p:cNvPr id="4" name="TextBox 48">
            <a:extLst>
              <a:ext uri="{FF2B5EF4-FFF2-40B4-BE49-F238E27FC236}">
                <a16:creationId xmlns="" xmlns:a16="http://schemas.microsoft.com/office/drawing/2014/main" id="{522927AF-EDC2-9745-B943-EED4A94CB370}"/>
              </a:ext>
            </a:extLst>
          </p:cNvPr>
          <p:cNvSpPr txBox="1"/>
          <p:nvPr/>
        </p:nvSpPr>
        <p:spPr bwMode="auto">
          <a:xfrm>
            <a:off x="2177715" y="3280929"/>
            <a:ext cx="6261804" cy="956139"/>
          </a:xfrm>
          <a:prstGeom prst="rect">
            <a:avLst/>
          </a:prstGeom>
          <a:solidFill>
            <a:schemeClr val="bg1">
              <a:lumMod val="85000"/>
            </a:schemeClr>
          </a:solidFill>
          <a:ln w="19050" cap="flat" cmpd="sng" algn="ctr">
            <a:noFill/>
            <a:prstDash val="solid"/>
          </a:ln>
          <a:effectLst>
            <a:outerShdw blurRad="40000" dist="20000" dir="5400000" rotWithShape="0">
              <a:schemeClr val="accent2">
                <a:lumMod val="40000"/>
                <a:lumOff val="60000"/>
                <a:alpha val="38000"/>
              </a:schemeClr>
            </a:outerShdw>
          </a:effectLst>
        </p:spPr>
        <p:txBody>
          <a:bodyPr vert="horz" anchor="ctr">
            <a:noAutofit/>
          </a:bodyPr>
          <a:lstStyle>
            <a:defPPr>
              <a:defRPr lang="zh-CN"/>
            </a:defPPr>
            <a:lvl1pPr marL="0" marR="0" lvl="0" indent="0" algn="ctr" defTabSz="685800" eaLnBrk="1" fontAlgn="auto" latinLnBrk="0" hangingPunct="1">
              <a:lnSpc>
                <a:spcPct val="100000"/>
              </a:lnSpc>
              <a:spcBef>
                <a:spcPts val="0"/>
              </a:spcBef>
              <a:spcAft>
                <a:spcPts val="0"/>
              </a:spcAft>
              <a:buClrTx/>
              <a:buSzTx/>
              <a:buFontTx/>
              <a:buNone/>
              <a:tabLst/>
              <a:defRPr sz="1600" b="1" kern="0">
                <a:latin typeface="微软雅黑" pitchFamily="34" charset="-122"/>
                <a:ea typeface="微软雅黑" pitchFamily="34" charset="-122"/>
              </a:defRPr>
            </a:lvl1pPr>
          </a:lstStyle>
          <a:p>
            <a:pPr algn="l"/>
            <a:r>
              <a:rPr lang="zh-CN" altLang="en-US" sz="1599">
                <a:solidFill>
                  <a:prstClr val="black"/>
                </a:solidFill>
              </a:rPr>
              <a:t>离线</a:t>
            </a:r>
            <a:endParaRPr lang="en-US" altLang="en-US" sz="1599" dirty="0">
              <a:solidFill>
                <a:prstClr val="black"/>
              </a:solidFill>
            </a:endParaRPr>
          </a:p>
        </p:txBody>
      </p:sp>
      <p:sp>
        <p:nvSpPr>
          <p:cNvPr id="5" name="TextBox 48">
            <a:extLst>
              <a:ext uri="{FF2B5EF4-FFF2-40B4-BE49-F238E27FC236}">
                <a16:creationId xmlns="" xmlns:a16="http://schemas.microsoft.com/office/drawing/2014/main" id="{4388B7BB-8EBA-5C45-BC47-3D8467208F24}"/>
              </a:ext>
            </a:extLst>
          </p:cNvPr>
          <p:cNvSpPr txBox="1"/>
          <p:nvPr/>
        </p:nvSpPr>
        <p:spPr bwMode="auto">
          <a:xfrm>
            <a:off x="2035288" y="4354764"/>
            <a:ext cx="7941410" cy="1379576"/>
          </a:xfrm>
          <a:prstGeom prst="rect">
            <a:avLst/>
          </a:prstGeom>
          <a:noFill/>
          <a:ln>
            <a:solidFill>
              <a:srgbClr val="545852"/>
            </a:solidFill>
          </a:ln>
        </p:spPr>
        <p:style>
          <a:lnRef idx="1">
            <a:schemeClr val="accent1"/>
          </a:lnRef>
          <a:fillRef idx="3">
            <a:schemeClr val="accent1"/>
          </a:fillRef>
          <a:effectRef idx="2">
            <a:schemeClr val="accent1"/>
          </a:effectRef>
          <a:fontRef idx="minor">
            <a:schemeClr val="lt1"/>
          </a:fontRef>
        </p:style>
        <p:txBody>
          <a:bodyPr vert="horz" anchor="t">
            <a:noAutofit/>
          </a:bodyPr>
          <a:lstStyle/>
          <a:p>
            <a:pPr algn="ctr" defTabSz="685457">
              <a:defRPr/>
            </a:pPr>
            <a:r>
              <a:rPr lang="zh-CN" altLang="en-US" sz="1599" b="1" kern="0" dirty="0">
                <a:solidFill>
                  <a:prstClr val="black"/>
                </a:solidFill>
                <a:latin typeface="微软雅黑" pitchFamily="34" charset="-122"/>
              </a:rPr>
              <a:t>公共数据层</a:t>
            </a:r>
            <a:r>
              <a:rPr lang="en-US" altLang="zh-CN" sz="1599" b="1" kern="0" dirty="0">
                <a:solidFill>
                  <a:prstClr val="black"/>
                </a:solidFill>
                <a:latin typeface="微软雅黑" pitchFamily="34" charset="-122"/>
              </a:rPr>
              <a:t>(ODS/DW)</a:t>
            </a:r>
            <a:endParaRPr lang="en-US" altLang="en-US" sz="1599" b="1" kern="0" dirty="0">
              <a:solidFill>
                <a:prstClr val="black"/>
              </a:solidFill>
              <a:latin typeface="微软雅黑" pitchFamily="34" charset="-122"/>
            </a:endParaRPr>
          </a:p>
        </p:txBody>
      </p:sp>
      <p:sp>
        <p:nvSpPr>
          <p:cNvPr id="6" name="TextBox 48">
            <a:extLst>
              <a:ext uri="{FF2B5EF4-FFF2-40B4-BE49-F238E27FC236}">
                <a16:creationId xmlns="" xmlns:a16="http://schemas.microsoft.com/office/drawing/2014/main" id="{9A934695-E074-CE46-840D-094C10D3C9EE}"/>
              </a:ext>
            </a:extLst>
          </p:cNvPr>
          <p:cNvSpPr txBox="1"/>
          <p:nvPr/>
        </p:nvSpPr>
        <p:spPr bwMode="auto">
          <a:xfrm>
            <a:off x="2202464" y="4700311"/>
            <a:ext cx="6243974" cy="956139"/>
          </a:xfrm>
          <a:prstGeom prst="rect">
            <a:avLst/>
          </a:prstGeom>
          <a:solidFill>
            <a:schemeClr val="accent5"/>
          </a:solidFill>
          <a:ln w="19050" cap="flat" cmpd="sng" algn="ctr">
            <a:noFill/>
            <a:prstDash val="solid"/>
          </a:ln>
          <a:effectLst>
            <a:outerShdw blurRad="40000" dist="20000" dir="5400000" rotWithShape="0">
              <a:schemeClr val="accent2">
                <a:lumMod val="40000"/>
                <a:lumOff val="60000"/>
                <a:alpha val="38000"/>
              </a:schemeClr>
            </a:outerShdw>
          </a:effectLst>
        </p:spPr>
        <p:txBody>
          <a:bodyPr vert="horz" anchor="ctr">
            <a:noAutofit/>
          </a:bodyPr>
          <a:lstStyle>
            <a:defPPr>
              <a:defRPr lang="zh-CN"/>
            </a:defPPr>
            <a:lvl1pPr marL="0" marR="0" lvl="0" indent="0" algn="ctr" defTabSz="685800" eaLnBrk="1" fontAlgn="auto" latinLnBrk="0" hangingPunct="1">
              <a:lnSpc>
                <a:spcPct val="100000"/>
              </a:lnSpc>
              <a:spcBef>
                <a:spcPts val="0"/>
              </a:spcBef>
              <a:spcAft>
                <a:spcPts val="0"/>
              </a:spcAft>
              <a:buClrTx/>
              <a:buSzTx/>
              <a:buFontTx/>
              <a:buNone/>
              <a:tabLst/>
              <a:defRPr sz="1600" b="1" kern="0">
                <a:latin typeface="微软雅黑" pitchFamily="34" charset="-122"/>
                <a:ea typeface="微软雅黑" pitchFamily="34" charset="-122"/>
              </a:defRPr>
            </a:lvl1pPr>
          </a:lstStyle>
          <a:p>
            <a:pPr algn="l"/>
            <a:r>
              <a:rPr lang="zh-CN" altLang="en-US" sz="1599" dirty="0">
                <a:solidFill>
                  <a:prstClr val="black"/>
                </a:solidFill>
              </a:rPr>
              <a:t>离线</a:t>
            </a:r>
            <a:endParaRPr lang="en-US" altLang="en-US" sz="1599" dirty="0">
              <a:solidFill>
                <a:prstClr val="black"/>
              </a:solidFill>
            </a:endParaRPr>
          </a:p>
        </p:txBody>
      </p:sp>
      <p:sp>
        <p:nvSpPr>
          <p:cNvPr id="7" name="TextBox 48">
            <a:extLst>
              <a:ext uri="{FF2B5EF4-FFF2-40B4-BE49-F238E27FC236}">
                <a16:creationId xmlns="" xmlns:a16="http://schemas.microsoft.com/office/drawing/2014/main" id="{34FFC2CC-CD0A-CF4B-8603-E88CCF247834}"/>
              </a:ext>
            </a:extLst>
          </p:cNvPr>
          <p:cNvSpPr txBox="1"/>
          <p:nvPr/>
        </p:nvSpPr>
        <p:spPr bwMode="auto">
          <a:xfrm>
            <a:off x="425523" y="5781674"/>
            <a:ext cx="11184910" cy="508121"/>
          </a:xfrm>
          <a:prstGeom prst="rect">
            <a:avLst/>
          </a:prstGeom>
          <a:noFill/>
          <a:ln w="12700" cap="flat" cmpd="sng" algn="ctr">
            <a:solidFill>
              <a:srgbClr val="545852"/>
            </a:solidFill>
            <a:prstDash val="solid"/>
          </a:ln>
          <a:effectLst>
            <a:outerShdw blurRad="40000" dist="20000" dir="5400000" rotWithShape="0">
              <a:schemeClr val="accent2">
                <a:lumMod val="40000"/>
                <a:lumOff val="60000"/>
                <a:alpha val="38000"/>
              </a:schemeClr>
            </a:outerShdw>
          </a:effectLst>
        </p:spPr>
        <p:txBody>
          <a:bodyPr vert="horz" anchor="ctr">
            <a:noAutofit/>
          </a:bodyPr>
          <a:lstStyle>
            <a:defPPr>
              <a:defRPr lang="zh-CN"/>
            </a:defPPr>
            <a:lvl1pPr marL="0" marR="0" lvl="0" indent="0" defTabSz="685800" eaLnBrk="1" fontAlgn="auto" latinLnBrk="0" hangingPunct="1">
              <a:lnSpc>
                <a:spcPct val="100000"/>
              </a:lnSpc>
              <a:spcBef>
                <a:spcPts val="0"/>
              </a:spcBef>
              <a:spcAft>
                <a:spcPts val="0"/>
              </a:spcAft>
              <a:buClrTx/>
              <a:buSzTx/>
              <a:buFontTx/>
              <a:buNone/>
              <a:tabLst/>
              <a:defRPr sz="1600" b="1" kern="0">
                <a:latin typeface="微软雅黑" pitchFamily="34" charset="-122"/>
                <a:ea typeface="微软雅黑" pitchFamily="34" charset="-122"/>
              </a:defRPr>
            </a:lvl1pPr>
          </a:lstStyle>
          <a:p>
            <a:r>
              <a:rPr lang="zh-CN" altLang="en-US" sz="1599">
                <a:solidFill>
                  <a:prstClr val="black"/>
                </a:solidFill>
              </a:rPr>
              <a:t>数据源</a:t>
            </a:r>
            <a:endParaRPr lang="en-US" altLang="en-US" sz="1599" dirty="0">
              <a:solidFill>
                <a:prstClr val="black"/>
              </a:solidFill>
            </a:endParaRPr>
          </a:p>
        </p:txBody>
      </p:sp>
      <p:sp>
        <p:nvSpPr>
          <p:cNvPr id="8" name="TextBox 48">
            <a:extLst>
              <a:ext uri="{FF2B5EF4-FFF2-40B4-BE49-F238E27FC236}">
                <a16:creationId xmlns="" xmlns:a16="http://schemas.microsoft.com/office/drawing/2014/main" id="{12C70701-A0B3-E54A-BCCB-C0AF520766E8}"/>
              </a:ext>
            </a:extLst>
          </p:cNvPr>
          <p:cNvSpPr txBox="1"/>
          <p:nvPr/>
        </p:nvSpPr>
        <p:spPr bwMode="auto">
          <a:xfrm>
            <a:off x="2265154" y="5913220"/>
            <a:ext cx="1794396" cy="283007"/>
          </a:xfrm>
          <a:prstGeom prst="rect">
            <a:avLst/>
          </a:prstGeom>
          <a:solidFill>
            <a:srgbClr val="00B050"/>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algn="ctr" defTabSz="685457">
              <a:defRPr/>
            </a:pPr>
            <a:r>
              <a:rPr lang="en-US" altLang="zh-CN" sz="1349" kern="0" dirty="0">
                <a:solidFill>
                  <a:prstClr val="white"/>
                </a:solidFill>
                <a:latin typeface="微软雅黑" pitchFamily="34" charset="-122"/>
              </a:rPr>
              <a:t>ERP</a:t>
            </a:r>
            <a:r>
              <a:rPr lang="zh-CN" altLang="en-US" sz="1349" kern="0" dirty="0">
                <a:solidFill>
                  <a:prstClr val="white"/>
                </a:solidFill>
                <a:latin typeface="微软雅黑" pitchFamily="34" charset="-122"/>
              </a:rPr>
              <a:t>系统</a:t>
            </a:r>
            <a:endParaRPr lang="en-US" altLang="en-US" sz="1349" kern="0" dirty="0">
              <a:solidFill>
                <a:prstClr val="white"/>
              </a:solidFill>
              <a:latin typeface="微软雅黑" pitchFamily="34" charset="-122"/>
            </a:endParaRPr>
          </a:p>
        </p:txBody>
      </p:sp>
      <p:sp>
        <p:nvSpPr>
          <p:cNvPr id="9" name="TextBox 48">
            <a:extLst>
              <a:ext uri="{FF2B5EF4-FFF2-40B4-BE49-F238E27FC236}">
                <a16:creationId xmlns="" xmlns:a16="http://schemas.microsoft.com/office/drawing/2014/main" id="{5E4A302B-CBB3-D44F-B723-BCE56C4B70A2}"/>
              </a:ext>
            </a:extLst>
          </p:cNvPr>
          <p:cNvSpPr txBox="1"/>
          <p:nvPr/>
        </p:nvSpPr>
        <p:spPr bwMode="auto">
          <a:xfrm>
            <a:off x="4420681" y="5881564"/>
            <a:ext cx="1794396" cy="283007"/>
          </a:xfrm>
          <a:prstGeom prst="rect">
            <a:avLst/>
          </a:prstGeom>
          <a:solidFill>
            <a:schemeClr val="bg1">
              <a:lumMod val="85000"/>
            </a:schemeClr>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algn="ctr" defTabSz="685457">
              <a:defRPr/>
            </a:pPr>
            <a:r>
              <a:rPr lang="en-US" altLang="zh-CN" sz="1349" kern="0" dirty="0">
                <a:solidFill>
                  <a:prstClr val="white"/>
                </a:solidFill>
                <a:latin typeface="微软雅黑" pitchFamily="34" charset="-122"/>
              </a:rPr>
              <a:t>DMS</a:t>
            </a:r>
            <a:r>
              <a:rPr lang="zh-CN" altLang="en-US" sz="1349" kern="0" dirty="0">
                <a:solidFill>
                  <a:prstClr val="white"/>
                </a:solidFill>
                <a:latin typeface="微软雅黑" pitchFamily="34" charset="-122"/>
              </a:rPr>
              <a:t>系统</a:t>
            </a:r>
            <a:endParaRPr lang="en-US" altLang="en-US" sz="1349" kern="0" dirty="0">
              <a:solidFill>
                <a:prstClr val="white"/>
              </a:solidFill>
              <a:latin typeface="微软雅黑" pitchFamily="34" charset="-122"/>
            </a:endParaRPr>
          </a:p>
        </p:txBody>
      </p:sp>
      <p:sp>
        <p:nvSpPr>
          <p:cNvPr id="10" name="TextBox 49">
            <a:extLst>
              <a:ext uri="{FF2B5EF4-FFF2-40B4-BE49-F238E27FC236}">
                <a16:creationId xmlns="" xmlns:a16="http://schemas.microsoft.com/office/drawing/2014/main" id="{F13E30C8-C82E-094C-8CE4-FA3197826CC0}"/>
              </a:ext>
            </a:extLst>
          </p:cNvPr>
          <p:cNvSpPr txBox="1"/>
          <p:nvPr/>
        </p:nvSpPr>
        <p:spPr bwMode="auto">
          <a:xfrm>
            <a:off x="6442910" y="5881564"/>
            <a:ext cx="1794396" cy="283007"/>
          </a:xfrm>
          <a:prstGeom prst="rect">
            <a:avLst/>
          </a:prstGeom>
          <a:solidFill>
            <a:schemeClr val="bg1">
              <a:lumMod val="85000"/>
            </a:schemeClr>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algn="ctr" defTabSz="685457">
              <a:defRPr/>
            </a:pPr>
            <a:r>
              <a:rPr lang="en-US" altLang="zh-CN" sz="1349" kern="0" dirty="0">
                <a:solidFill>
                  <a:prstClr val="white"/>
                </a:solidFill>
                <a:latin typeface="微软雅黑" pitchFamily="34" charset="-122"/>
              </a:rPr>
              <a:t>MCC</a:t>
            </a:r>
            <a:r>
              <a:rPr lang="zh-CN" altLang="en-US" sz="1349" kern="0" dirty="0">
                <a:solidFill>
                  <a:prstClr val="white"/>
                </a:solidFill>
                <a:latin typeface="微软雅黑" pitchFamily="34" charset="-122"/>
              </a:rPr>
              <a:t>系统</a:t>
            </a:r>
            <a:endParaRPr lang="en-US" altLang="en-US" sz="1349" kern="0" dirty="0">
              <a:solidFill>
                <a:prstClr val="white"/>
              </a:solidFill>
              <a:latin typeface="微软雅黑" pitchFamily="34" charset="-122"/>
            </a:endParaRPr>
          </a:p>
        </p:txBody>
      </p:sp>
      <p:sp>
        <p:nvSpPr>
          <p:cNvPr id="11" name="TextBox 51">
            <a:extLst>
              <a:ext uri="{FF2B5EF4-FFF2-40B4-BE49-F238E27FC236}">
                <a16:creationId xmlns="" xmlns:a16="http://schemas.microsoft.com/office/drawing/2014/main" id="{64F8CD29-45E4-C44E-AB4D-3EBC8FAE5CBC}"/>
              </a:ext>
            </a:extLst>
          </p:cNvPr>
          <p:cNvSpPr txBox="1"/>
          <p:nvPr/>
        </p:nvSpPr>
        <p:spPr bwMode="auto">
          <a:xfrm>
            <a:off x="8465138" y="5881564"/>
            <a:ext cx="1794396" cy="283007"/>
          </a:xfrm>
          <a:prstGeom prst="rect">
            <a:avLst/>
          </a:prstGeom>
          <a:solidFill>
            <a:schemeClr val="bg1">
              <a:lumMod val="85000"/>
            </a:schemeClr>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algn="ctr" defTabSz="685457">
              <a:defRPr/>
            </a:pPr>
            <a:r>
              <a:rPr lang="en-US" altLang="zh-CN" sz="1349" kern="0" dirty="0">
                <a:solidFill>
                  <a:prstClr val="white"/>
                </a:solidFill>
                <a:latin typeface="微软雅黑" pitchFamily="34" charset="-122"/>
              </a:rPr>
              <a:t>HFM</a:t>
            </a:r>
            <a:r>
              <a:rPr lang="zh-CN" altLang="en-US" sz="1349" kern="0" dirty="0">
                <a:solidFill>
                  <a:prstClr val="white"/>
                </a:solidFill>
                <a:latin typeface="微软雅黑" pitchFamily="34" charset="-122"/>
              </a:rPr>
              <a:t>系统</a:t>
            </a:r>
            <a:endParaRPr lang="en-US" altLang="en-US" sz="1349" kern="0" dirty="0">
              <a:solidFill>
                <a:prstClr val="white"/>
              </a:solidFill>
              <a:latin typeface="微软雅黑" pitchFamily="34" charset="-122"/>
            </a:endParaRPr>
          </a:p>
        </p:txBody>
      </p:sp>
      <p:sp>
        <p:nvSpPr>
          <p:cNvPr id="12" name="TextBox 58">
            <a:extLst>
              <a:ext uri="{FF2B5EF4-FFF2-40B4-BE49-F238E27FC236}">
                <a16:creationId xmlns="" xmlns:a16="http://schemas.microsoft.com/office/drawing/2014/main" id="{7BB8BD8F-CE6E-7440-9FAD-176BB10C33AD}"/>
              </a:ext>
            </a:extLst>
          </p:cNvPr>
          <p:cNvSpPr txBox="1"/>
          <p:nvPr/>
        </p:nvSpPr>
        <p:spPr bwMode="auto">
          <a:xfrm>
            <a:off x="10404885" y="5881564"/>
            <a:ext cx="983466" cy="283007"/>
          </a:xfrm>
          <a:prstGeom prst="rect">
            <a:avLst/>
          </a:prstGeom>
          <a:solidFill>
            <a:schemeClr val="bg1">
              <a:lumMod val="85000"/>
            </a:schemeClr>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algn="ctr" defTabSz="685457">
              <a:defRPr/>
            </a:pPr>
            <a:r>
              <a:rPr lang="en-US" altLang="en-US" sz="1349" kern="0" dirty="0">
                <a:solidFill>
                  <a:prstClr val="white"/>
                </a:solidFill>
                <a:latin typeface="微软雅黑" pitchFamily="34" charset="-122"/>
              </a:rPr>
              <a:t>…</a:t>
            </a:r>
          </a:p>
        </p:txBody>
      </p:sp>
      <p:sp>
        <p:nvSpPr>
          <p:cNvPr id="13" name="TextBox 48">
            <a:extLst>
              <a:ext uri="{FF2B5EF4-FFF2-40B4-BE49-F238E27FC236}">
                <a16:creationId xmlns="" xmlns:a16="http://schemas.microsoft.com/office/drawing/2014/main" id="{FA015C89-1579-0D44-B0D6-B83E93F308AF}"/>
              </a:ext>
            </a:extLst>
          </p:cNvPr>
          <p:cNvSpPr txBox="1"/>
          <p:nvPr/>
        </p:nvSpPr>
        <p:spPr bwMode="auto">
          <a:xfrm>
            <a:off x="2737794" y="4781708"/>
            <a:ext cx="521728" cy="349018"/>
          </a:xfrm>
          <a:prstGeom prst="rect">
            <a:avLst/>
          </a:prstGeom>
          <a:solidFill>
            <a:srgbClr val="00B050"/>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algn="ctr" defTabSz="685457">
              <a:defRPr/>
            </a:pPr>
            <a:r>
              <a:rPr lang="en-US" altLang="en-US" sz="1199" kern="0" dirty="0" err="1">
                <a:solidFill>
                  <a:prstClr val="white"/>
                </a:solidFill>
                <a:latin typeface="微软雅黑" pitchFamily="34" charset="-122"/>
              </a:rPr>
              <a:t>研发</a:t>
            </a:r>
            <a:endParaRPr lang="en-US" altLang="en-US" sz="1199" kern="0" dirty="0">
              <a:solidFill>
                <a:prstClr val="white"/>
              </a:solidFill>
              <a:latin typeface="微软雅黑" pitchFamily="34" charset="-122"/>
            </a:endParaRPr>
          </a:p>
        </p:txBody>
      </p:sp>
      <p:sp>
        <p:nvSpPr>
          <p:cNvPr id="14" name="TextBox 48">
            <a:extLst>
              <a:ext uri="{FF2B5EF4-FFF2-40B4-BE49-F238E27FC236}">
                <a16:creationId xmlns="" xmlns:a16="http://schemas.microsoft.com/office/drawing/2014/main" id="{CD2F63B6-9652-F645-86E9-77E1922FFA50}"/>
              </a:ext>
            </a:extLst>
          </p:cNvPr>
          <p:cNvSpPr txBox="1"/>
          <p:nvPr/>
        </p:nvSpPr>
        <p:spPr bwMode="auto">
          <a:xfrm>
            <a:off x="3305348" y="4781708"/>
            <a:ext cx="521728" cy="349018"/>
          </a:xfrm>
          <a:prstGeom prst="rect">
            <a:avLst/>
          </a:prstGeom>
          <a:solidFill>
            <a:srgbClr val="00B050"/>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algn="ctr" defTabSz="685457">
              <a:defRPr/>
            </a:pPr>
            <a:r>
              <a:rPr lang="zh-CN" altLang="en-US" sz="1199" kern="0" dirty="0">
                <a:solidFill>
                  <a:prstClr val="white"/>
                </a:solidFill>
                <a:latin typeface="微软雅黑" pitchFamily="34" charset="-122"/>
              </a:rPr>
              <a:t>配方</a:t>
            </a:r>
            <a:endParaRPr lang="en-US" altLang="en-US" sz="1199" kern="0" dirty="0">
              <a:solidFill>
                <a:prstClr val="white"/>
              </a:solidFill>
              <a:latin typeface="微软雅黑" pitchFamily="34" charset="-122"/>
            </a:endParaRPr>
          </a:p>
        </p:txBody>
      </p:sp>
      <p:sp>
        <p:nvSpPr>
          <p:cNvPr id="15" name="TextBox 48">
            <a:extLst>
              <a:ext uri="{FF2B5EF4-FFF2-40B4-BE49-F238E27FC236}">
                <a16:creationId xmlns="" xmlns:a16="http://schemas.microsoft.com/office/drawing/2014/main" id="{DC615DB3-19F9-854B-8F24-899E002B0DE6}"/>
              </a:ext>
            </a:extLst>
          </p:cNvPr>
          <p:cNvSpPr txBox="1"/>
          <p:nvPr/>
        </p:nvSpPr>
        <p:spPr bwMode="auto">
          <a:xfrm>
            <a:off x="3872901" y="4781708"/>
            <a:ext cx="521728" cy="349018"/>
          </a:xfrm>
          <a:prstGeom prst="rect">
            <a:avLst/>
          </a:prstGeom>
          <a:solidFill>
            <a:srgbClr val="00B050"/>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algn="ctr" defTabSz="685457">
              <a:defRPr/>
            </a:pPr>
            <a:r>
              <a:rPr lang="zh-CN" altLang="en-US" sz="1199" kern="0" dirty="0">
                <a:solidFill>
                  <a:prstClr val="white"/>
                </a:solidFill>
                <a:latin typeface="微软雅黑" pitchFamily="34" charset="-122"/>
              </a:rPr>
              <a:t>生产</a:t>
            </a:r>
            <a:endParaRPr lang="en-US" altLang="en-US" sz="1199" kern="0" dirty="0">
              <a:solidFill>
                <a:prstClr val="white"/>
              </a:solidFill>
              <a:latin typeface="微软雅黑" pitchFamily="34" charset="-122"/>
            </a:endParaRPr>
          </a:p>
        </p:txBody>
      </p:sp>
      <p:sp>
        <p:nvSpPr>
          <p:cNvPr id="16" name="TextBox 48">
            <a:extLst>
              <a:ext uri="{FF2B5EF4-FFF2-40B4-BE49-F238E27FC236}">
                <a16:creationId xmlns="" xmlns:a16="http://schemas.microsoft.com/office/drawing/2014/main" id="{C9B61E89-9F8B-EB42-A794-318DA79E6EF7}"/>
              </a:ext>
            </a:extLst>
          </p:cNvPr>
          <p:cNvSpPr txBox="1"/>
          <p:nvPr/>
        </p:nvSpPr>
        <p:spPr bwMode="auto">
          <a:xfrm>
            <a:off x="5008008" y="4781708"/>
            <a:ext cx="521728" cy="349018"/>
          </a:xfrm>
          <a:prstGeom prst="rect">
            <a:avLst/>
          </a:prstGeom>
          <a:solidFill>
            <a:srgbClr val="00B050"/>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algn="ctr" defTabSz="685457">
              <a:defRPr/>
            </a:pPr>
            <a:r>
              <a:rPr lang="zh-CN" altLang="en-US" sz="1199" kern="0" dirty="0">
                <a:solidFill>
                  <a:prstClr val="white"/>
                </a:solidFill>
                <a:latin typeface="微软雅黑" pitchFamily="34" charset="-122"/>
              </a:rPr>
              <a:t>质量</a:t>
            </a:r>
            <a:endParaRPr lang="en-US" altLang="en-US" sz="1199" kern="0" dirty="0">
              <a:solidFill>
                <a:prstClr val="white"/>
              </a:solidFill>
              <a:latin typeface="微软雅黑" pitchFamily="34" charset="-122"/>
            </a:endParaRPr>
          </a:p>
        </p:txBody>
      </p:sp>
      <p:sp>
        <p:nvSpPr>
          <p:cNvPr id="17" name="TextBox 48">
            <a:extLst>
              <a:ext uri="{FF2B5EF4-FFF2-40B4-BE49-F238E27FC236}">
                <a16:creationId xmlns="" xmlns:a16="http://schemas.microsoft.com/office/drawing/2014/main" id="{DE1D53F1-E0A8-764E-B651-089E1AAFB8FB}"/>
              </a:ext>
            </a:extLst>
          </p:cNvPr>
          <p:cNvSpPr txBox="1"/>
          <p:nvPr/>
        </p:nvSpPr>
        <p:spPr bwMode="auto">
          <a:xfrm>
            <a:off x="4440455" y="4781708"/>
            <a:ext cx="521728" cy="349018"/>
          </a:xfrm>
          <a:prstGeom prst="rect">
            <a:avLst/>
          </a:prstGeom>
          <a:solidFill>
            <a:srgbClr val="00B050"/>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algn="ctr" defTabSz="685457">
              <a:defRPr/>
            </a:pPr>
            <a:r>
              <a:rPr lang="zh-CN" altLang="en-US" sz="1199" kern="0" dirty="0">
                <a:solidFill>
                  <a:prstClr val="white"/>
                </a:solidFill>
                <a:latin typeface="微软雅黑" pitchFamily="34" charset="-122"/>
              </a:rPr>
              <a:t>设备</a:t>
            </a:r>
            <a:endParaRPr lang="en-US" altLang="en-US" sz="1199" kern="0" dirty="0">
              <a:solidFill>
                <a:prstClr val="white"/>
              </a:solidFill>
              <a:latin typeface="微软雅黑" pitchFamily="34" charset="-122"/>
            </a:endParaRPr>
          </a:p>
        </p:txBody>
      </p:sp>
      <p:sp>
        <p:nvSpPr>
          <p:cNvPr id="18" name="TextBox 48">
            <a:extLst>
              <a:ext uri="{FF2B5EF4-FFF2-40B4-BE49-F238E27FC236}">
                <a16:creationId xmlns="" xmlns:a16="http://schemas.microsoft.com/office/drawing/2014/main" id="{9E598F7B-5FC9-8E40-A375-05C47B2AECD8}"/>
              </a:ext>
            </a:extLst>
          </p:cNvPr>
          <p:cNvSpPr txBox="1"/>
          <p:nvPr/>
        </p:nvSpPr>
        <p:spPr bwMode="auto">
          <a:xfrm>
            <a:off x="5575561" y="4781708"/>
            <a:ext cx="521728" cy="349018"/>
          </a:xfrm>
          <a:prstGeom prst="rect">
            <a:avLst/>
          </a:prstGeom>
          <a:solidFill>
            <a:srgbClr val="00B050"/>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algn="ctr" defTabSz="685457">
              <a:defRPr/>
            </a:pPr>
            <a:r>
              <a:rPr lang="zh-CN" altLang="en-US" sz="1199" kern="0" dirty="0">
                <a:solidFill>
                  <a:prstClr val="white"/>
                </a:solidFill>
                <a:latin typeface="微软雅黑" pitchFamily="34" charset="-122"/>
              </a:rPr>
              <a:t>计划</a:t>
            </a:r>
            <a:endParaRPr lang="en-US" altLang="en-US" sz="1199" kern="0" dirty="0">
              <a:solidFill>
                <a:prstClr val="white"/>
              </a:solidFill>
              <a:latin typeface="微软雅黑" pitchFamily="34" charset="-122"/>
            </a:endParaRPr>
          </a:p>
        </p:txBody>
      </p:sp>
      <p:sp>
        <p:nvSpPr>
          <p:cNvPr id="19" name="TextBox 48">
            <a:extLst>
              <a:ext uri="{FF2B5EF4-FFF2-40B4-BE49-F238E27FC236}">
                <a16:creationId xmlns="" xmlns:a16="http://schemas.microsoft.com/office/drawing/2014/main" id="{97AAA054-8C8D-F748-A039-08C06D2886E1}"/>
              </a:ext>
            </a:extLst>
          </p:cNvPr>
          <p:cNvSpPr txBox="1"/>
          <p:nvPr/>
        </p:nvSpPr>
        <p:spPr bwMode="auto">
          <a:xfrm>
            <a:off x="8579871" y="4709827"/>
            <a:ext cx="1236958" cy="956139"/>
          </a:xfrm>
          <a:prstGeom prst="rect">
            <a:avLst/>
          </a:prstGeom>
          <a:solidFill>
            <a:schemeClr val="bg1">
              <a:lumMod val="85000"/>
            </a:schemeClr>
          </a:solidFill>
          <a:ln w="19050" cap="flat" cmpd="sng" algn="ctr">
            <a:noFill/>
            <a:prstDash val="solid"/>
          </a:ln>
          <a:effectLst>
            <a:outerShdw blurRad="40000" dist="20000" dir="5400000" rotWithShape="0">
              <a:schemeClr val="accent2">
                <a:lumMod val="40000"/>
                <a:lumOff val="60000"/>
                <a:alpha val="38000"/>
              </a:schemeClr>
            </a:outerShdw>
          </a:effectLst>
        </p:spPr>
        <p:txBody>
          <a:bodyPr vert="horz" anchor="ctr">
            <a:noAutofit/>
          </a:bodyPr>
          <a:lstStyle>
            <a:defPPr>
              <a:defRPr lang="zh-CN"/>
            </a:defPPr>
            <a:lvl1pPr marL="0" marR="0" lvl="0" indent="0" algn="ctr" defTabSz="685800" eaLnBrk="1" fontAlgn="auto" latinLnBrk="0" hangingPunct="1">
              <a:lnSpc>
                <a:spcPct val="100000"/>
              </a:lnSpc>
              <a:spcBef>
                <a:spcPts val="0"/>
              </a:spcBef>
              <a:spcAft>
                <a:spcPts val="0"/>
              </a:spcAft>
              <a:buClrTx/>
              <a:buSzTx/>
              <a:buFontTx/>
              <a:buNone/>
              <a:tabLst/>
              <a:defRPr sz="1600" b="1" kern="0">
                <a:latin typeface="微软雅黑" pitchFamily="34" charset="-122"/>
                <a:ea typeface="微软雅黑" pitchFamily="34" charset="-122"/>
              </a:defRPr>
            </a:lvl1pPr>
          </a:lstStyle>
          <a:p>
            <a:pPr algn="l"/>
            <a:r>
              <a:rPr lang="zh-CN" altLang="en-US" sz="1599">
                <a:solidFill>
                  <a:prstClr val="black"/>
                </a:solidFill>
              </a:rPr>
              <a:t>实时</a:t>
            </a:r>
            <a:endParaRPr lang="en-US" altLang="en-US" sz="1599" dirty="0">
              <a:solidFill>
                <a:prstClr val="black"/>
              </a:solidFill>
            </a:endParaRPr>
          </a:p>
        </p:txBody>
      </p:sp>
      <p:sp>
        <p:nvSpPr>
          <p:cNvPr id="20" name="TextBox 48">
            <a:extLst>
              <a:ext uri="{FF2B5EF4-FFF2-40B4-BE49-F238E27FC236}">
                <a16:creationId xmlns="" xmlns:a16="http://schemas.microsoft.com/office/drawing/2014/main" id="{AECE668E-C83F-B643-A9F9-23B85F9E52F3}"/>
              </a:ext>
            </a:extLst>
          </p:cNvPr>
          <p:cNvSpPr txBox="1"/>
          <p:nvPr/>
        </p:nvSpPr>
        <p:spPr bwMode="auto">
          <a:xfrm>
            <a:off x="9111393" y="5015082"/>
            <a:ext cx="618479" cy="345629"/>
          </a:xfrm>
          <a:prstGeom prst="rect">
            <a:avLst/>
          </a:prstGeom>
          <a:solidFill>
            <a:srgbClr val="46708B"/>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algn="ctr" defTabSz="685457">
              <a:defRPr/>
            </a:pPr>
            <a:r>
              <a:rPr lang="en-US" altLang="zh-CN" sz="1349" kern="0" dirty="0">
                <a:solidFill>
                  <a:prstClr val="white"/>
                </a:solidFill>
                <a:latin typeface="微软雅黑" pitchFamily="34" charset="-122"/>
              </a:rPr>
              <a:t>…</a:t>
            </a:r>
            <a:endParaRPr lang="en-US" altLang="en-US" sz="1349" kern="0" dirty="0">
              <a:solidFill>
                <a:prstClr val="white"/>
              </a:solidFill>
              <a:latin typeface="微软雅黑" pitchFamily="34" charset="-122"/>
            </a:endParaRPr>
          </a:p>
        </p:txBody>
      </p:sp>
      <p:sp>
        <p:nvSpPr>
          <p:cNvPr id="21" name="TextBox 48">
            <a:extLst>
              <a:ext uri="{FF2B5EF4-FFF2-40B4-BE49-F238E27FC236}">
                <a16:creationId xmlns="" xmlns:a16="http://schemas.microsoft.com/office/drawing/2014/main" id="{CB266CF8-DC54-BA4D-A8EB-092D6E5D0F12}"/>
              </a:ext>
            </a:extLst>
          </p:cNvPr>
          <p:cNvSpPr txBox="1"/>
          <p:nvPr/>
        </p:nvSpPr>
        <p:spPr bwMode="auto">
          <a:xfrm>
            <a:off x="8585349" y="3280929"/>
            <a:ext cx="1236958" cy="956139"/>
          </a:xfrm>
          <a:prstGeom prst="rect">
            <a:avLst/>
          </a:prstGeom>
          <a:solidFill>
            <a:schemeClr val="bg1">
              <a:lumMod val="85000"/>
            </a:schemeClr>
          </a:solidFill>
          <a:ln w="19050" cap="flat" cmpd="sng" algn="ctr">
            <a:noFill/>
            <a:prstDash val="solid"/>
          </a:ln>
          <a:effectLst>
            <a:outerShdw blurRad="40000" dist="20000" dir="5400000" rotWithShape="0">
              <a:schemeClr val="accent2">
                <a:lumMod val="40000"/>
                <a:lumOff val="60000"/>
                <a:alpha val="38000"/>
              </a:schemeClr>
            </a:outerShdw>
          </a:effectLst>
        </p:spPr>
        <p:txBody>
          <a:bodyPr vert="horz" anchor="ctr">
            <a:noAutofit/>
          </a:bodyPr>
          <a:lstStyle>
            <a:defPPr>
              <a:defRPr lang="zh-CN"/>
            </a:defPPr>
            <a:lvl1pPr marL="0" marR="0" lvl="0" indent="0" algn="ctr" defTabSz="685800" eaLnBrk="1" fontAlgn="auto" latinLnBrk="0" hangingPunct="1">
              <a:lnSpc>
                <a:spcPct val="100000"/>
              </a:lnSpc>
              <a:spcBef>
                <a:spcPts val="0"/>
              </a:spcBef>
              <a:spcAft>
                <a:spcPts val="0"/>
              </a:spcAft>
              <a:buClrTx/>
              <a:buSzTx/>
              <a:buFontTx/>
              <a:buNone/>
              <a:tabLst/>
              <a:defRPr sz="1600" b="1" kern="0">
                <a:latin typeface="微软雅黑" pitchFamily="34" charset="-122"/>
                <a:ea typeface="微软雅黑" pitchFamily="34" charset="-122"/>
              </a:defRPr>
            </a:lvl1pPr>
          </a:lstStyle>
          <a:p>
            <a:pPr algn="l"/>
            <a:r>
              <a:rPr lang="zh-CN" altLang="en-US" sz="1599">
                <a:solidFill>
                  <a:prstClr val="black"/>
                </a:solidFill>
              </a:rPr>
              <a:t>实时</a:t>
            </a:r>
            <a:endParaRPr lang="en-US" altLang="en-US" sz="1599" dirty="0">
              <a:solidFill>
                <a:prstClr val="black"/>
              </a:solidFill>
            </a:endParaRPr>
          </a:p>
        </p:txBody>
      </p:sp>
      <p:sp>
        <p:nvSpPr>
          <p:cNvPr id="22" name="TextBox 48">
            <a:extLst>
              <a:ext uri="{FF2B5EF4-FFF2-40B4-BE49-F238E27FC236}">
                <a16:creationId xmlns="" xmlns:a16="http://schemas.microsoft.com/office/drawing/2014/main" id="{A6583694-9985-BC49-A31C-72481A1BB36D}"/>
              </a:ext>
            </a:extLst>
          </p:cNvPr>
          <p:cNvSpPr txBox="1"/>
          <p:nvPr/>
        </p:nvSpPr>
        <p:spPr bwMode="auto">
          <a:xfrm>
            <a:off x="9111393" y="3557956"/>
            <a:ext cx="618479" cy="345629"/>
          </a:xfrm>
          <a:prstGeom prst="rect">
            <a:avLst/>
          </a:prstGeom>
          <a:solidFill>
            <a:schemeClr val="accent6">
              <a:lumMod val="75000"/>
            </a:schemeClr>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algn="ctr" defTabSz="685457">
              <a:defRPr/>
            </a:pPr>
            <a:r>
              <a:rPr lang="en-US" altLang="zh-CN" sz="1349" kern="0" dirty="0">
                <a:solidFill>
                  <a:prstClr val="white"/>
                </a:solidFill>
                <a:latin typeface="微软雅黑" pitchFamily="34" charset="-122"/>
              </a:rPr>
              <a:t>…</a:t>
            </a:r>
            <a:endParaRPr lang="en-US" altLang="en-US" sz="1349" kern="0" dirty="0">
              <a:solidFill>
                <a:prstClr val="white"/>
              </a:solidFill>
              <a:latin typeface="微软雅黑" pitchFamily="34" charset="-122"/>
            </a:endParaRPr>
          </a:p>
        </p:txBody>
      </p:sp>
      <p:sp>
        <p:nvSpPr>
          <p:cNvPr id="23" name="TextBox 48">
            <a:extLst>
              <a:ext uri="{FF2B5EF4-FFF2-40B4-BE49-F238E27FC236}">
                <a16:creationId xmlns="" xmlns:a16="http://schemas.microsoft.com/office/drawing/2014/main" id="{3D911CD5-2070-E94B-AD86-D35C4E1AF50B}"/>
              </a:ext>
            </a:extLst>
          </p:cNvPr>
          <p:cNvSpPr txBox="1"/>
          <p:nvPr/>
        </p:nvSpPr>
        <p:spPr bwMode="auto">
          <a:xfrm>
            <a:off x="425523" y="1463358"/>
            <a:ext cx="1415626" cy="4260926"/>
          </a:xfrm>
          <a:prstGeom prst="rect">
            <a:avLst/>
          </a:prstGeom>
          <a:noFill/>
          <a:ln w="12700" cap="flat" cmpd="sng" algn="ctr">
            <a:solidFill>
              <a:srgbClr val="545852"/>
            </a:solidFill>
            <a:prstDash val="solid"/>
          </a:ln>
          <a:effectLst>
            <a:outerShdw blurRad="40000" dist="20000" dir="5400000" rotWithShape="0">
              <a:schemeClr val="accent2">
                <a:lumMod val="40000"/>
                <a:lumOff val="60000"/>
                <a:alpha val="38000"/>
              </a:schemeClr>
            </a:outerShdw>
          </a:effectLst>
        </p:spPr>
        <p:txBody>
          <a:bodyPr vert="horz" anchor="t">
            <a:noAutofit/>
          </a:bodyPr>
          <a:lstStyle>
            <a:defPPr>
              <a:defRPr lang="zh-CN"/>
            </a:defPPr>
            <a:lvl1pPr marL="0" marR="0" lvl="0" indent="0" defTabSz="685800" eaLnBrk="1" fontAlgn="auto" latinLnBrk="0" hangingPunct="1">
              <a:lnSpc>
                <a:spcPct val="100000"/>
              </a:lnSpc>
              <a:spcBef>
                <a:spcPts val="0"/>
              </a:spcBef>
              <a:spcAft>
                <a:spcPts val="0"/>
              </a:spcAft>
              <a:buClrTx/>
              <a:buSzTx/>
              <a:buFontTx/>
              <a:buNone/>
              <a:tabLst/>
              <a:defRPr sz="1600" b="1" kern="0">
                <a:latin typeface="微软雅黑" pitchFamily="34" charset="-122"/>
                <a:ea typeface="微软雅黑" pitchFamily="34" charset="-122"/>
              </a:defRPr>
            </a:lvl1pPr>
          </a:lstStyle>
          <a:p>
            <a:r>
              <a:rPr lang="zh-CN" altLang="en-US" sz="1599" dirty="0">
                <a:solidFill>
                  <a:prstClr val="black"/>
                </a:solidFill>
              </a:rPr>
              <a:t>数据开发管理</a:t>
            </a:r>
            <a:endParaRPr lang="en-US" altLang="en-US" sz="1599" dirty="0">
              <a:solidFill>
                <a:prstClr val="black"/>
              </a:solidFill>
            </a:endParaRPr>
          </a:p>
        </p:txBody>
      </p:sp>
      <p:sp>
        <p:nvSpPr>
          <p:cNvPr id="24" name="TextBox 48">
            <a:extLst>
              <a:ext uri="{FF2B5EF4-FFF2-40B4-BE49-F238E27FC236}">
                <a16:creationId xmlns="" xmlns:a16="http://schemas.microsoft.com/office/drawing/2014/main" id="{3C99DA0A-6E5F-C14A-8196-76C65E7F2B52}"/>
              </a:ext>
            </a:extLst>
          </p:cNvPr>
          <p:cNvSpPr txBox="1"/>
          <p:nvPr/>
        </p:nvSpPr>
        <p:spPr bwMode="auto">
          <a:xfrm>
            <a:off x="587338" y="1822977"/>
            <a:ext cx="1087565" cy="345629"/>
          </a:xfrm>
          <a:prstGeom prst="rect">
            <a:avLst/>
          </a:prstGeom>
          <a:solidFill>
            <a:srgbClr val="00B050"/>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algn="ctr" defTabSz="685457">
              <a:defRPr/>
            </a:pPr>
            <a:r>
              <a:rPr lang="zh-CN" altLang="en-US" sz="1349" kern="0" dirty="0">
                <a:solidFill>
                  <a:prstClr val="white"/>
                </a:solidFill>
                <a:latin typeface="微软雅黑" pitchFamily="34" charset="-122"/>
              </a:rPr>
              <a:t>数仓规范</a:t>
            </a:r>
            <a:endParaRPr lang="en-US" altLang="en-US" sz="1349" kern="0" dirty="0">
              <a:solidFill>
                <a:prstClr val="white"/>
              </a:solidFill>
              <a:latin typeface="微软雅黑" pitchFamily="34" charset="-122"/>
            </a:endParaRPr>
          </a:p>
        </p:txBody>
      </p:sp>
      <p:sp>
        <p:nvSpPr>
          <p:cNvPr id="25" name="TextBox 48">
            <a:extLst>
              <a:ext uri="{FF2B5EF4-FFF2-40B4-BE49-F238E27FC236}">
                <a16:creationId xmlns="" xmlns:a16="http://schemas.microsoft.com/office/drawing/2014/main" id="{A78C13C4-C9B4-5E42-98FD-3E7EC2A6AF23}"/>
              </a:ext>
            </a:extLst>
          </p:cNvPr>
          <p:cNvSpPr txBox="1"/>
          <p:nvPr/>
        </p:nvSpPr>
        <p:spPr bwMode="auto">
          <a:xfrm>
            <a:off x="587338" y="2256722"/>
            <a:ext cx="1087565" cy="345629"/>
          </a:xfrm>
          <a:prstGeom prst="rect">
            <a:avLst/>
          </a:prstGeom>
          <a:solidFill>
            <a:srgbClr val="00B050"/>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algn="ctr" defTabSz="685457">
              <a:defRPr/>
            </a:pPr>
            <a:r>
              <a:rPr lang="zh-CN" altLang="en-US" sz="1349" kern="0" dirty="0">
                <a:solidFill>
                  <a:prstClr val="white"/>
                </a:solidFill>
                <a:latin typeface="微软雅黑" pitchFamily="34" charset="-122"/>
              </a:rPr>
              <a:t>数据开发</a:t>
            </a:r>
            <a:endParaRPr lang="en-US" altLang="en-US" sz="1349" kern="0" dirty="0">
              <a:solidFill>
                <a:prstClr val="white"/>
              </a:solidFill>
              <a:latin typeface="微软雅黑" pitchFamily="34" charset="-122"/>
            </a:endParaRPr>
          </a:p>
        </p:txBody>
      </p:sp>
      <p:sp>
        <p:nvSpPr>
          <p:cNvPr id="26" name="TextBox 48">
            <a:extLst>
              <a:ext uri="{FF2B5EF4-FFF2-40B4-BE49-F238E27FC236}">
                <a16:creationId xmlns="" xmlns:a16="http://schemas.microsoft.com/office/drawing/2014/main" id="{9159B729-EF1A-F346-B959-1C83E1636DEC}"/>
              </a:ext>
            </a:extLst>
          </p:cNvPr>
          <p:cNvSpPr txBox="1"/>
          <p:nvPr/>
        </p:nvSpPr>
        <p:spPr bwMode="auto">
          <a:xfrm>
            <a:off x="587338" y="2690467"/>
            <a:ext cx="1087565" cy="345629"/>
          </a:xfrm>
          <a:prstGeom prst="rect">
            <a:avLst/>
          </a:prstGeom>
          <a:solidFill>
            <a:srgbClr val="00B050"/>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algn="ctr" defTabSz="685457">
              <a:defRPr/>
            </a:pPr>
            <a:r>
              <a:rPr lang="zh-CN" altLang="en-US" sz="1349" kern="0" dirty="0">
                <a:solidFill>
                  <a:prstClr val="white"/>
                </a:solidFill>
                <a:latin typeface="微软雅黑" pitchFamily="34" charset="-122"/>
              </a:rPr>
              <a:t>数据同步</a:t>
            </a:r>
            <a:endParaRPr lang="en-US" altLang="en-US" sz="1349" kern="0" dirty="0">
              <a:solidFill>
                <a:prstClr val="white"/>
              </a:solidFill>
              <a:latin typeface="微软雅黑" pitchFamily="34" charset="-122"/>
            </a:endParaRPr>
          </a:p>
        </p:txBody>
      </p:sp>
      <p:sp>
        <p:nvSpPr>
          <p:cNvPr id="27" name="TextBox 48">
            <a:extLst>
              <a:ext uri="{FF2B5EF4-FFF2-40B4-BE49-F238E27FC236}">
                <a16:creationId xmlns="" xmlns:a16="http://schemas.microsoft.com/office/drawing/2014/main" id="{B1D7D5B7-7568-B143-B965-04CBE9B88B39}"/>
              </a:ext>
            </a:extLst>
          </p:cNvPr>
          <p:cNvSpPr txBox="1"/>
          <p:nvPr/>
        </p:nvSpPr>
        <p:spPr bwMode="auto">
          <a:xfrm>
            <a:off x="587338" y="3124212"/>
            <a:ext cx="1087565" cy="345629"/>
          </a:xfrm>
          <a:prstGeom prst="rect">
            <a:avLst/>
          </a:prstGeom>
          <a:solidFill>
            <a:srgbClr val="00B050"/>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algn="ctr" defTabSz="685457">
              <a:defRPr/>
            </a:pPr>
            <a:r>
              <a:rPr lang="zh-CN" altLang="en-US" sz="1349" kern="0" dirty="0">
                <a:solidFill>
                  <a:prstClr val="white"/>
                </a:solidFill>
                <a:latin typeface="微软雅黑" pitchFamily="34" charset="-122"/>
              </a:rPr>
              <a:t>任务调度</a:t>
            </a:r>
            <a:endParaRPr lang="en-US" altLang="en-US" sz="1349" kern="0" dirty="0">
              <a:solidFill>
                <a:prstClr val="white"/>
              </a:solidFill>
              <a:latin typeface="微软雅黑" pitchFamily="34" charset="-122"/>
            </a:endParaRPr>
          </a:p>
        </p:txBody>
      </p:sp>
      <p:sp>
        <p:nvSpPr>
          <p:cNvPr id="28" name="TextBox 48">
            <a:extLst>
              <a:ext uri="{FF2B5EF4-FFF2-40B4-BE49-F238E27FC236}">
                <a16:creationId xmlns="" xmlns:a16="http://schemas.microsoft.com/office/drawing/2014/main" id="{10E39E76-C411-E746-A9C1-EFBF296F9AD1}"/>
              </a:ext>
            </a:extLst>
          </p:cNvPr>
          <p:cNvSpPr txBox="1"/>
          <p:nvPr/>
        </p:nvSpPr>
        <p:spPr bwMode="auto">
          <a:xfrm>
            <a:off x="587338" y="3557956"/>
            <a:ext cx="1087565" cy="345629"/>
          </a:xfrm>
          <a:prstGeom prst="rect">
            <a:avLst/>
          </a:prstGeom>
          <a:solidFill>
            <a:srgbClr val="00B050"/>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algn="ctr" defTabSz="685457">
              <a:defRPr/>
            </a:pPr>
            <a:r>
              <a:rPr lang="zh-CN" altLang="en-US" sz="1349" kern="0" dirty="0">
                <a:solidFill>
                  <a:prstClr val="white"/>
                </a:solidFill>
                <a:latin typeface="微软雅黑" pitchFamily="34" charset="-122"/>
              </a:rPr>
              <a:t>监控告警</a:t>
            </a:r>
            <a:endParaRPr lang="en-US" altLang="en-US" sz="1349" kern="0" dirty="0">
              <a:solidFill>
                <a:prstClr val="white"/>
              </a:solidFill>
              <a:latin typeface="微软雅黑" pitchFamily="34" charset="-122"/>
            </a:endParaRPr>
          </a:p>
        </p:txBody>
      </p:sp>
      <p:sp>
        <p:nvSpPr>
          <p:cNvPr id="29" name="TextBox 48">
            <a:extLst>
              <a:ext uri="{FF2B5EF4-FFF2-40B4-BE49-F238E27FC236}">
                <a16:creationId xmlns="" xmlns:a16="http://schemas.microsoft.com/office/drawing/2014/main" id="{4DE6F0EF-5579-1B49-99EC-AC38A7B2BE2F}"/>
              </a:ext>
            </a:extLst>
          </p:cNvPr>
          <p:cNvSpPr txBox="1"/>
          <p:nvPr/>
        </p:nvSpPr>
        <p:spPr bwMode="auto">
          <a:xfrm>
            <a:off x="587338" y="3991701"/>
            <a:ext cx="1087565" cy="345629"/>
          </a:xfrm>
          <a:prstGeom prst="rect">
            <a:avLst/>
          </a:prstGeom>
          <a:solidFill>
            <a:srgbClr val="00B050"/>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algn="ctr" defTabSz="685457">
              <a:defRPr/>
            </a:pPr>
            <a:r>
              <a:rPr lang="zh-CN" altLang="en-US" sz="1349" kern="0" dirty="0">
                <a:solidFill>
                  <a:prstClr val="white"/>
                </a:solidFill>
                <a:latin typeface="微软雅黑" pitchFamily="34" charset="-122"/>
              </a:rPr>
              <a:t>指标规范</a:t>
            </a:r>
            <a:endParaRPr lang="en-US" altLang="en-US" sz="1349" kern="0" dirty="0">
              <a:solidFill>
                <a:prstClr val="white"/>
              </a:solidFill>
              <a:latin typeface="微软雅黑" pitchFamily="34" charset="-122"/>
            </a:endParaRPr>
          </a:p>
        </p:txBody>
      </p:sp>
      <p:sp>
        <p:nvSpPr>
          <p:cNvPr id="30" name="TextBox 48">
            <a:extLst>
              <a:ext uri="{FF2B5EF4-FFF2-40B4-BE49-F238E27FC236}">
                <a16:creationId xmlns="" xmlns:a16="http://schemas.microsoft.com/office/drawing/2014/main" id="{385944E0-1701-0E49-950E-26832E9B26B7}"/>
              </a:ext>
            </a:extLst>
          </p:cNvPr>
          <p:cNvSpPr txBox="1"/>
          <p:nvPr/>
        </p:nvSpPr>
        <p:spPr bwMode="auto">
          <a:xfrm>
            <a:off x="587338" y="4425447"/>
            <a:ext cx="1087565" cy="345629"/>
          </a:xfrm>
          <a:prstGeom prst="rect">
            <a:avLst/>
          </a:prstGeom>
          <a:solidFill>
            <a:srgbClr val="46708B"/>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algn="ctr" defTabSz="685457">
              <a:defRPr/>
            </a:pPr>
            <a:r>
              <a:rPr lang="zh-CN" altLang="en-US" sz="1349" kern="0" dirty="0">
                <a:solidFill>
                  <a:prstClr val="white"/>
                </a:solidFill>
                <a:latin typeface="微软雅黑" pitchFamily="34" charset="-122"/>
              </a:rPr>
              <a:t>算法平台</a:t>
            </a:r>
            <a:endParaRPr lang="en-US" altLang="en-US" sz="1349" kern="0" dirty="0">
              <a:solidFill>
                <a:prstClr val="white"/>
              </a:solidFill>
              <a:latin typeface="微软雅黑" pitchFamily="34" charset="-122"/>
            </a:endParaRPr>
          </a:p>
        </p:txBody>
      </p:sp>
      <p:sp>
        <p:nvSpPr>
          <p:cNvPr id="31" name="TextBox 48">
            <a:extLst>
              <a:ext uri="{FF2B5EF4-FFF2-40B4-BE49-F238E27FC236}">
                <a16:creationId xmlns="" xmlns:a16="http://schemas.microsoft.com/office/drawing/2014/main" id="{8C17C201-FE5D-5845-9B3D-8CEFEEBC155F}"/>
              </a:ext>
            </a:extLst>
          </p:cNvPr>
          <p:cNvSpPr txBox="1"/>
          <p:nvPr/>
        </p:nvSpPr>
        <p:spPr bwMode="auto">
          <a:xfrm>
            <a:off x="587338" y="4859192"/>
            <a:ext cx="1087565" cy="345629"/>
          </a:xfrm>
          <a:prstGeom prst="rect">
            <a:avLst/>
          </a:prstGeom>
          <a:solidFill>
            <a:srgbClr val="46708B"/>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algn="ctr" defTabSz="685457">
              <a:defRPr/>
            </a:pPr>
            <a:r>
              <a:rPr lang="zh-CN" altLang="en-US" sz="1349" kern="0" dirty="0">
                <a:solidFill>
                  <a:prstClr val="white"/>
                </a:solidFill>
                <a:latin typeface="微软雅黑" pitchFamily="34" charset="-122"/>
              </a:rPr>
              <a:t>数据交换</a:t>
            </a:r>
            <a:endParaRPr lang="en-US" altLang="en-US" sz="1349" kern="0" dirty="0">
              <a:solidFill>
                <a:prstClr val="white"/>
              </a:solidFill>
              <a:latin typeface="微软雅黑" pitchFamily="34" charset="-122"/>
            </a:endParaRPr>
          </a:p>
        </p:txBody>
      </p:sp>
      <p:sp>
        <p:nvSpPr>
          <p:cNvPr id="32" name="TextBox 48">
            <a:extLst>
              <a:ext uri="{FF2B5EF4-FFF2-40B4-BE49-F238E27FC236}">
                <a16:creationId xmlns="" xmlns:a16="http://schemas.microsoft.com/office/drawing/2014/main" id="{079ACE1D-D83C-074C-911F-1B08C8ADB512}"/>
              </a:ext>
            </a:extLst>
          </p:cNvPr>
          <p:cNvSpPr txBox="1"/>
          <p:nvPr/>
        </p:nvSpPr>
        <p:spPr bwMode="auto">
          <a:xfrm>
            <a:off x="587338" y="5292935"/>
            <a:ext cx="1087565" cy="345629"/>
          </a:xfrm>
          <a:prstGeom prst="rect">
            <a:avLst/>
          </a:prstGeom>
          <a:solidFill>
            <a:srgbClr val="46708B"/>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algn="ctr" defTabSz="685457">
              <a:defRPr/>
            </a:pPr>
            <a:r>
              <a:rPr lang="en-US" altLang="zh-CN" sz="1349" kern="0" dirty="0">
                <a:solidFill>
                  <a:prstClr val="white"/>
                </a:solidFill>
                <a:latin typeface="微软雅黑" pitchFamily="34" charset="-122"/>
              </a:rPr>
              <a:t>……</a:t>
            </a:r>
            <a:endParaRPr lang="en-US" altLang="en-US" sz="1349" kern="0" dirty="0">
              <a:solidFill>
                <a:prstClr val="white"/>
              </a:solidFill>
              <a:latin typeface="微软雅黑" pitchFamily="34" charset="-122"/>
            </a:endParaRPr>
          </a:p>
        </p:txBody>
      </p:sp>
      <p:sp>
        <p:nvSpPr>
          <p:cNvPr id="33" name="TextBox 48">
            <a:extLst>
              <a:ext uri="{FF2B5EF4-FFF2-40B4-BE49-F238E27FC236}">
                <a16:creationId xmlns="" xmlns:a16="http://schemas.microsoft.com/office/drawing/2014/main" id="{EE1DA2C3-EF99-8B40-8B85-052B817CEC48}"/>
              </a:ext>
            </a:extLst>
          </p:cNvPr>
          <p:cNvSpPr txBox="1"/>
          <p:nvPr/>
        </p:nvSpPr>
        <p:spPr bwMode="auto">
          <a:xfrm>
            <a:off x="10194807" y="1463084"/>
            <a:ext cx="1415626" cy="4260927"/>
          </a:xfrm>
          <a:prstGeom prst="rect">
            <a:avLst/>
          </a:prstGeom>
          <a:noFill/>
          <a:ln w="12700" cap="flat" cmpd="sng" algn="ctr">
            <a:solidFill>
              <a:srgbClr val="545852"/>
            </a:solidFill>
            <a:prstDash val="solid"/>
          </a:ln>
          <a:effectLst>
            <a:outerShdw blurRad="40000" dist="20000" dir="5400000" rotWithShape="0">
              <a:schemeClr val="accent2">
                <a:lumMod val="40000"/>
                <a:lumOff val="60000"/>
                <a:alpha val="38000"/>
              </a:schemeClr>
            </a:outerShdw>
          </a:effectLst>
        </p:spPr>
        <p:txBody>
          <a:bodyPr vert="horz" anchor="t">
            <a:noAutofit/>
          </a:bodyPr>
          <a:lstStyle>
            <a:defPPr>
              <a:defRPr lang="zh-CN"/>
            </a:defPPr>
            <a:lvl1pPr marL="0" marR="0" lvl="0" indent="0" defTabSz="685800" eaLnBrk="1" fontAlgn="auto" latinLnBrk="0" hangingPunct="1">
              <a:lnSpc>
                <a:spcPct val="100000"/>
              </a:lnSpc>
              <a:spcBef>
                <a:spcPts val="0"/>
              </a:spcBef>
              <a:spcAft>
                <a:spcPts val="0"/>
              </a:spcAft>
              <a:buClrTx/>
              <a:buSzTx/>
              <a:buFontTx/>
              <a:buNone/>
              <a:tabLst/>
              <a:defRPr sz="1600" b="1" kern="0">
                <a:latin typeface="微软雅黑" pitchFamily="34" charset="-122"/>
                <a:ea typeface="微软雅黑" pitchFamily="34" charset="-122"/>
              </a:defRPr>
            </a:lvl1pPr>
          </a:lstStyle>
          <a:p>
            <a:r>
              <a:rPr lang="zh-CN" altLang="en-US" sz="1599" dirty="0">
                <a:solidFill>
                  <a:prstClr val="black"/>
                </a:solidFill>
              </a:rPr>
              <a:t>数据</a:t>
            </a:r>
            <a:r>
              <a:rPr lang="zh-CN" altLang="en-US" sz="1599">
                <a:solidFill>
                  <a:prstClr val="black"/>
                </a:solidFill>
              </a:rPr>
              <a:t>资产管理</a:t>
            </a:r>
            <a:endParaRPr lang="en-US" altLang="en-US" sz="1599" dirty="0">
              <a:solidFill>
                <a:prstClr val="black"/>
              </a:solidFill>
            </a:endParaRPr>
          </a:p>
        </p:txBody>
      </p:sp>
      <p:sp>
        <p:nvSpPr>
          <p:cNvPr id="34" name="TextBox 48">
            <a:extLst>
              <a:ext uri="{FF2B5EF4-FFF2-40B4-BE49-F238E27FC236}">
                <a16:creationId xmlns="" xmlns:a16="http://schemas.microsoft.com/office/drawing/2014/main" id="{F3A3A45E-15BC-904E-8A8B-03E537267F90}"/>
              </a:ext>
            </a:extLst>
          </p:cNvPr>
          <p:cNvSpPr txBox="1"/>
          <p:nvPr/>
        </p:nvSpPr>
        <p:spPr bwMode="auto">
          <a:xfrm>
            <a:off x="10352835" y="3115057"/>
            <a:ext cx="1087565" cy="345629"/>
          </a:xfrm>
          <a:prstGeom prst="rect">
            <a:avLst/>
          </a:prstGeom>
          <a:solidFill>
            <a:srgbClr val="476F8B"/>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algn="ctr" defTabSz="685457">
              <a:defRPr/>
            </a:pPr>
            <a:r>
              <a:rPr lang="zh-CN" altLang="en-US" sz="1349" kern="0" dirty="0">
                <a:solidFill>
                  <a:prstClr val="white"/>
                </a:solidFill>
                <a:latin typeface="微软雅黑" pitchFamily="34" charset="-122"/>
              </a:rPr>
              <a:t>数据质量</a:t>
            </a:r>
            <a:endParaRPr lang="en-US" altLang="en-US" sz="1349" kern="0" dirty="0">
              <a:solidFill>
                <a:prstClr val="white"/>
              </a:solidFill>
              <a:latin typeface="微软雅黑" pitchFamily="34" charset="-122"/>
            </a:endParaRPr>
          </a:p>
        </p:txBody>
      </p:sp>
      <p:sp>
        <p:nvSpPr>
          <p:cNvPr id="35" name="TextBox 48">
            <a:extLst>
              <a:ext uri="{FF2B5EF4-FFF2-40B4-BE49-F238E27FC236}">
                <a16:creationId xmlns="" xmlns:a16="http://schemas.microsoft.com/office/drawing/2014/main" id="{BC057D0B-9F70-BF4E-89B4-418E587FB1D0}"/>
              </a:ext>
            </a:extLst>
          </p:cNvPr>
          <p:cNvSpPr txBox="1"/>
          <p:nvPr/>
        </p:nvSpPr>
        <p:spPr bwMode="auto">
          <a:xfrm>
            <a:off x="10352835" y="1822976"/>
            <a:ext cx="1087565" cy="345629"/>
          </a:xfrm>
          <a:prstGeom prst="rect">
            <a:avLst/>
          </a:prstGeom>
          <a:solidFill>
            <a:srgbClr val="00B050"/>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algn="ctr" defTabSz="685457">
              <a:defRPr/>
            </a:pPr>
            <a:r>
              <a:rPr lang="zh-CN" altLang="en-US" sz="1349" kern="0" dirty="0">
                <a:solidFill>
                  <a:prstClr val="white"/>
                </a:solidFill>
                <a:latin typeface="微软雅黑" pitchFamily="34" charset="-122"/>
              </a:rPr>
              <a:t>数据字典</a:t>
            </a:r>
            <a:endParaRPr lang="en-US" altLang="en-US" sz="1349" kern="0" dirty="0">
              <a:solidFill>
                <a:prstClr val="white"/>
              </a:solidFill>
              <a:latin typeface="微软雅黑" pitchFamily="34" charset="-122"/>
            </a:endParaRPr>
          </a:p>
        </p:txBody>
      </p:sp>
      <p:sp>
        <p:nvSpPr>
          <p:cNvPr id="36" name="TextBox 48">
            <a:extLst>
              <a:ext uri="{FF2B5EF4-FFF2-40B4-BE49-F238E27FC236}">
                <a16:creationId xmlns="" xmlns:a16="http://schemas.microsoft.com/office/drawing/2014/main" id="{6F64F811-B25A-5E43-A1AF-3698286E911B}"/>
              </a:ext>
            </a:extLst>
          </p:cNvPr>
          <p:cNvSpPr txBox="1"/>
          <p:nvPr/>
        </p:nvSpPr>
        <p:spPr bwMode="auto">
          <a:xfrm>
            <a:off x="10352835" y="2253670"/>
            <a:ext cx="1087565" cy="345629"/>
          </a:xfrm>
          <a:prstGeom prst="rect">
            <a:avLst/>
          </a:prstGeom>
          <a:solidFill>
            <a:srgbClr val="00B050"/>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algn="ctr" defTabSz="685457">
              <a:defRPr/>
            </a:pPr>
            <a:r>
              <a:rPr lang="zh-CN" altLang="en-US" sz="1349" kern="0" dirty="0">
                <a:solidFill>
                  <a:prstClr val="white"/>
                </a:solidFill>
                <a:latin typeface="微软雅黑" pitchFamily="34" charset="-122"/>
              </a:rPr>
              <a:t>资产目录</a:t>
            </a:r>
            <a:endParaRPr lang="en-US" altLang="en-US" sz="1349" kern="0" dirty="0">
              <a:solidFill>
                <a:prstClr val="white"/>
              </a:solidFill>
              <a:latin typeface="微软雅黑" pitchFamily="34" charset="-122"/>
            </a:endParaRPr>
          </a:p>
        </p:txBody>
      </p:sp>
      <p:sp>
        <p:nvSpPr>
          <p:cNvPr id="37" name="TextBox 48">
            <a:extLst>
              <a:ext uri="{FF2B5EF4-FFF2-40B4-BE49-F238E27FC236}">
                <a16:creationId xmlns="" xmlns:a16="http://schemas.microsoft.com/office/drawing/2014/main" id="{1D0CC97E-C58E-E647-B3BB-F5451F96623F}"/>
              </a:ext>
            </a:extLst>
          </p:cNvPr>
          <p:cNvSpPr txBox="1"/>
          <p:nvPr/>
        </p:nvSpPr>
        <p:spPr bwMode="auto">
          <a:xfrm>
            <a:off x="10352835" y="2684363"/>
            <a:ext cx="1087565" cy="345629"/>
          </a:xfrm>
          <a:prstGeom prst="rect">
            <a:avLst/>
          </a:prstGeom>
          <a:solidFill>
            <a:srgbClr val="476F8B"/>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algn="ctr" defTabSz="685457">
              <a:defRPr/>
            </a:pPr>
            <a:r>
              <a:rPr lang="zh-CN" altLang="en-US" sz="1349" kern="0" dirty="0">
                <a:solidFill>
                  <a:prstClr val="white"/>
                </a:solidFill>
                <a:latin typeface="微软雅黑" pitchFamily="34" charset="-122"/>
              </a:rPr>
              <a:t>资产分析</a:t>
            </a:r>
            <a:endParaRPr lang="en-US" altLang="en-US" sz="1349" kern="0" dirty="0">
              <a:solidFill>
                <a:prstClr val="white"/>
              </a:solidFill>
              <a:latin typeface="微软雅黑" pitchFamily="34" charset="-122"/>
            </a:endParaRPr>
          </a:p>
        </p:txBody>
      </p:sp>
      <p:sp>
        <p:nvSpPr>
          <p:cNvPr id="38" name="TextBox 48">
            <a:extLst>
              <a:ext uri="{FF2B5EF4-FFF2-40B4-BE49-F238E27FC236}">
                <a16:creationId xmlns="" xmlns:a16="http://schemas.microsoft.com/office/drawing/2014/main" id="{521FF093-24F5-4444-8F3B-1CA1B673CBF1}"/>
              </a:ext>
            </a:extLst>
          </p:cNvPr>
          <p:cNvSpPr txBox="1"/>
          <p:nvPr/>
        </p:nvSpPr>
        <p:spPr bwMode="auto">
          <a:xfrm>
            <a:off x="10352835" y="5268526"/>
            <a:ext cx="1087565" cy="345629"/>
          </a:xfrm>
          <a:prstGeom prst="rect">
            <a:avLst/>
          </a:prstGeom>
          <a:solidFill>
            <a:srgbClr val="46708B"/>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algn="ctr" defTabSz="685457">
              <a:defRPr/>
            </a:pPr>
            <a:r>
              <a:rPr lang="en-US" altLang="zh-CN" sz="1349" kern="0" dirty="0">
                <a:solidFill>
                  <a:prstClr val="white"/>
                </a:solidFill>
                <a:latin typeface="微软雅黑" pitchFamily="34" charset="-122"/>
              </a:rPr>
              <a:t>……</a:t>
            </a:r>
            <a:endParaRPr lang="en-US" altLang="en-US" sz="1349" kern="0" dirty="0">
              <a:solidFill>
                <a:prstClr val="white"/>
              </a:solidFill>
              <a:latin typeface="微软雅黑" pitchFamily="34" charset="-122"/>
            </a:endParaRPr>
          </a:p>
        </p:txBody>
      </p:sp>
      <p:sp>
        <p:nvSpPr>
          <p:cNvPr id="39" name="TextBox 48">
            <a:extLst>
              <a:ext uri="{FF2B5EF4-FFF2-40B4-BE49-F238E27FC236}">
                <a16:creationId xmlns="" xmlns:a16="http://schemas.microsoft.com/office/drawing/2014/main" id="{F46FF23E-A6AC-5A44-B879-EDEBD7279764}"/>
              </a:ext>
            </a:extLst>
          </p:cNvPr>
          <p:cNvSpPr txBox="1"/>
          <p:nvPr/>
        </p:nvSpPr>
        <p:spPr bwMode="auto">
          <a:xfrm>
            <a:off x="425522" y="749775"/>
            <a:ext cx="11184909" cy="620556"/>
          </a:xfrm>
          <a:prstGeom prst="rect">
            <a:avLst/>
          </a:prstGeom>
          <a:noFill/>
          <a:ln w="12700" cap="flat" cmpd="sng" algn="ctr">
            <a:solidFill>
              <a:srgbClr val="545852"/>
            </a:solidFill>
            <a:prstDash val="solid"/>
          </a:ln>
          <a:effectLst>
            <a:outerShdw blurRad="40000" dist="20000" dir="5400000" rotWithShape="0">
              <a:schemeClr val="accent2">
                <a:lumMod val="40000"/>
                <a:lumOff val="60000"/>
                <a:alpha val="38000"/>
              </a:schemeClr>
            </a:outerShdw>
          </a:effectLst>
        </p:spPr>
        <p:txBody>
          <a:bodyPr vert="horz" anchor="ctr">
            <a:noAutofit/>
          </a:bodyPr>
          <a:lstStyle/>
          <a:p>
            <a:pPr defTabSz="685457">
              <a:defRPr/>
            </a:pPr>
            <a:r>
              <a:rPr lang="zh-CN" altLang="en-US" sz="1599" b="1" kern="0" dirty="0">
                <a:solidFill>
                  <a:prstClr val="black"/>
                </a:solidFill>
                <a:latin typeface="微软雅黑" pitchFamily="34" charset="-122"/>
              </a:rPr>
              <a:t>数据应用</a:t>
            </a:r>
            <a:endParaRPr lang="en-US" altLang="en-US" sz="1599" b="1" kern="0" dirty="0">
              <a:solidFill>
                <a:prstClr val="black"/>
              </a:solidFill>
              <a:latin typeface="微软雅黑" pitchFamily="34" charset="-122"/>
            </a:endParaRPr>
          </a:p>
        </p:txBody>
      </p:sp>
      <p:sp>
        <p:nvSpPr>
          <p:cNvPr id="40" name="TextBox 48">
            <a:extLst>
              <a:ext uri="{FF2B5EF4-FFF2-40B4-BE49-F238E27FC236}">
                <a16:creationId xmlns="" xmlns:a16="http://schemas.microsoft.com/office/drawing/2014/main" id="{9FDC9F9A-E7F3-3547-9EB2-77BA194EED79}"/>
              </a:ext>
            </a:extLst>
          </p:cNvPr>
          <p:cNvSpPr txBox="1"/>
          <p:nvPr/>
        </p:nvSpPr>
        <p:spPr bwMode="auto">
          <a:xfrm>
            <a:off x="2028631" y="796372"/>
            <a:ext cx="4682037" cy="504874"/>
          </a:xfrm>
          <a:prstGeom prst="rect">
            <a:avLst/>
          </a:prstGeom>
          <a:solidFill>
            <a:srgbClr val="D9D9D9"/>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defTabSz="685457">
              <a:defRPr/>
            </a:pPr>
            <a:r>
              <a:rPr lang="zh-CN" altLang="en-US" sz="1599" b="1" kern="0" dirty="0">
                <a:solidFill>
                  <a:prstClr val="black"/>
                </a:solidFill>
                <a:latin typeface="微软雅黑" pitchFamily="34" charset="-122"/>
              </a:rPr>
              <a:t>业务赋能</a:t>
            </a:r>
            <a:endParaRPr lang="en-US" altLang="en-US" sz="1599" b="1" kern="0" dirty="0">
              <a:solidFill>
                <a:prstClr val="black"/>
              </a:solidFill>
              <a:latin typeface="微软雅黑" pitchFamily="34" charset="-122"/>
            </a:endParaRPr>
          </a:p>
        </p:txBody>
      </p:sp>
      <p:sp>
        <p:nvSpPr>
          <p:cNvPr id="41" name="TextBox 48">
            <a:extLst>
              <a:ext uri="{FF2B5EF4-FFF2-40B4-BE49-F238E27FC236}">
                <a16:creationId xmlns="" xmlns:a16="http://schemas.microsoft.com/office/drawing/2014/main" id="{C644927C-CF17-574B-8995-4277013D9A9F}"/>
              </a:ext>
            </a:extLst>
          </p:cNvPr>
          <p:cNvSpPr txBox="1"/>
          <p:nvPr/>
        </p:nvSpPr>
        <p:spPr bwMode="auto">
          <a:xfrm>
            <a:off x="7071362" y="793841"/>
            <a:ext cx="4389222" cy="504873"/>
          </a:xfrm>
          <a:prstGeom prst="rect">
            <a:avLst/>
          </a:prstGeom>
          <a:solidFill>
            <a:srgbClr val="D9D9D9"/>
          </a:solidFill>
          <a:ln w="9525" cap="flat" cmpd="sng" algn="ctr">
            <a:noFill/>
            <a:prstDash val="solid"/>
          </a:ln>
          <a:effectLst>
            <a:outerShdw blurRad="40000" dist="20000" dir="5400000" rotWithShape="0">
              <a:srgbClr val="000000">
                <a:alpha val="38000"/>
              </a:srgbClr>
            </a:outerShdw>
          </a:effectLst>
        </p:spPr>
        <p:txBody>
          <a:bodyPr anchor="ctr">
            <a:noAutofit/>
          </a:bodyPr>
          <a:lstStyle>
            <a:defPPr>
              <a:defRPr lang="en-US"/>
            </a:defPPr>
            <a:lvl1pPr marR="0" lvl="0" indent="0" defTabSz="685800" fontAlgn="auto">
              <a:lnSpc>
                <a:spcPct val="100000"/>
              </a:lnSpc>
              <a:spcBef>
                <a:spcPts val="0"/>
              </a:spcBef>
              <a:spcAft>
                <a:spcPts val="0"/>
              </a:spcAft>
              <a:buClrTx/>
              <a:buSzTx/>
              <a:buFontTx/>
              <a:buNone/>
              <a:tabLst/>
              <a:defRPr kumimoji="0" sz="1600" b="1" i="0" u="none" strike="noStrike" kern="0" cap="none" spc="0" normalizeH="0" baseline="0">
                <a:ln>
                  <a:noFill/>
                </a:ln>
                <a:solidFill>
                  <a:schemeClr val="bg1"/>
                </a:solidFill>
                <a:effectLst/>
                <a:uLnTx/>
                <a:uFillTx/>
                <a:latin typeface="微软雅黑" pitchFamily="34" charset="-122"/>
                <a:ea typeface="微软雅黑" pitchFamily="34" charset="-122"/>
              </a:defRPr>
            </a:lvl1pPr>
          </a:lstStyle>
          <a:p>
            <a:r>
              <a:rPr lang="zh-CN" altLang="en-US" sz="1599" dirty="0">
                <a:solidFill>
                  <a:prstClr val="black"/>
                </a:solidFill>
              </a:rPr>
              <a:t>财务赋能</a:t>
            </a:r>
            <a:endParaRPr lang="en-US" altLang="en-US" sz="1599" dirty="0">
              <a:solidFill>
                <a:prstClr val="black"/>
              </a:solidFill>
            </a:endParaRPr>
          </a:p>
        </p:txBody>
      </p:sp>
      <p:sp>
        <p:nvSpPr>
          <p:cNvPr id="42" name="TextBox 48">
            <a:extLst>
              <a:ext uri="{FF2B5EF4-FFF2-40B4-BE49-F238E27FC236}">
                <a16:creationId xmlns="" xmlns:a16="http://schemas.microsoft.com/office/drawing/2014/main" id="{4A2DA0E2-56BE-C140-90FF-4AE280641430}"/>
              </a:ext>
            </a:extLst>
          </p:cNvPr>
          <p:cNvSpPr txBox="1"/>
          <p:nvPr/>
        </p:nvSpPr>
        <p:spPr bwMode="auto">
          <a:xfrm>
            <a:off x="8386608" y="935002"/>
            <a:ext cx="1148604" cy="250100"/>
          </a:xfrm>
          <a:prstGeom prst="rect">
            <a:avLst/>
          </a:prstGeom>
          <a:solidFill>
            <a:srgbClr val="00B050"/>
          </a:solidFill>
          <a:ln w="28575" cap="flat" cmpd="sng" algn="ctr">
            <a:solidFill>
              <a:schemeClr val="bg1"/>
            </a:solidFill>
            <a:prstDash val="solid"/>
          </a:ln>
          <a:effectLst>
            <a:outerShdw blurRad="40000" dist="20000" dir="5400000" rotWithShape="0">
              <a:srgbClr val="000000">
                <a:alpha val="38000"/>
              </a:srgbClr>
            </a:outerShdw>
          </a:effectLst>
        </p:spPr>
        <p:txBody>
          <a:bodyPr vert="horz" anchor="ctr">
            <a:noAutofit/>
          </a:bodyPr>
          <a:lstStyle/>
          <a:p>
            <a:pPr algn="ctr" defTabSz="685457">
              <a:defRPr/>
            </a:pPr>
            <a:r>
              <a:rPr lang="zh-CN" altLang="en-US" sz="1349" kern="0" dirty="0">
                <a:solidFill>
                  <a:prstClr val="black"/>
                </a:solidFill>
                <a:latin typeface="微软雅黑" pitchFamily="34" charset="-122"/>
              </a:rPr>
              <a:t>财务报表</a:t>
            </a:r>
            <a:endParaRPr lang="en-US" altLang="en-US" sz="1349" kern="0" dirty="0">
              <a:solidFill>
                <a:prstClr val="black"/>
              </a:solidFill>
              <a:latin typeface="微软雅黑" pitchFamily="34" charset="-122"/>
            </a:endParaRPr>
          </a:p>
        </p:txBody>
      </p:sp>
      <p:sp>
        <p:nvSpPr>
          <p:cNvPr id="43" name="TextBox 48">
            <a:extLst>
              <a:ext uri="{FF2B5EF4-FFF2-40B4-BE49-F238E27FC236}">
                <a16:creationId xmlns="" xmlns:a16="http://schemas.microsoft.com/office/drawing/2014/main" id="{3BD83404-EB25-0743-84A5-E4C9DF218E1D}"/>
              </a:ext>
            </a:extLst>
          </p:cNvPr>
          <p:cNvSpPr txBox="1"/>
          <p:nvPr/>
        </p:nvSpPr>
        <p:spPr bwMode="auto">
          <a:xfrm>
            <a:off x="3121988" y="851025"/>
            <a:ext cx="1424426" cy="348796"/>
          </a:xfrm>
          <a:prstGeom prst="rect">
            <a:avLst/>
          </a:prstGeom>
          <a:noFill/>
          <a:ln w="28575" cap="flat" cmpd="sng" algn="ctr">
            <a:solidFill>
              <a:schemeClr val="bg1"/>
            </a:solidFill>
            <a:prstDash val="solid"/>
          </a:ln>
          <a:effectLst>
            <a:outerShdw blurRad="40000" dist="20000" dir="5400000" rotWithShape="0">
              <a:srgbClr val="000000">
                <a:alpha val="38000"/>
              </a:srgbClr>
            </a:outerShdw>
          </a:effectLst>
        </p:spPr>
        <p:txBody>
          <a:bodyPr vert="horz" anchor="ctr">
            <a:noAutofit/>
          </a:bodyPr>
          <a:lstStyle/>
          <a:p>
            <a:pPr defTabSz="685457">
              <a:defRPr/>
            </a:pPr>
            <a:r>
              <a:rPr lang="zh-CN" altLang="en-US" sz="1349" kern="0" dirty="0">
                <a:solidFill>
                  <a:prstClr val="black"/>
                </a:solidFill>
                <a:latin typeface="微软雅黑" pitchFamily="34" charset="-122"/>
              </a:rPr>
              <a:t>管理</a:t>
            </a:r>
            <a:endParaRPr lang="en-US" altLang="en-US" sz="1349" kern="0" dirty="0">
              <a:solidFill>
                <a:prstClr val="black"/>
              </a:solidFill>
              <a:latin typeface="微软雅黑" pitchFamily="34" charset="-122"/>
            </a:endParaRPr>
          </a:p>
        </p:txBody>
      </p:sp>
      <p:sp>
        <p:nvSpPr>
          <p:cNvPr id="44" name="TextBox 48">
            <a:extLst>
              <a:ext uri="{FF2B5EF4-FFF2-40B4-BE49-F238E27FC236}">
                <a16:creationId xmlns="" xmlns:a16="http://schemas.microsoft.com/office/drawing/2014/main" id="{605D9844-9E11-A446-B049-A38005F693CC}"/>
              </a:ext>
            </a:extLst>
          </p:cNvPr>
          <p:cNvSpPr txBox="1"/>
          <p:nvPr/>
        </p:nvSpPr>
        <p:spPr bwMode="auto">
          <a:xfrm>
            <a:off x="4943871" y="851025"/>
            <a:ext cx="1464060" cy="348796"/>
          </a:xfrm>
          <a:prstGeom prst="rect">
            <a:avLst/>
          </a:prstGeom>
          <a:noFill/>
          <a:ln w="28575" cap="flat" cmpd="sng" algn="ctr">
            <a:solidFill>
              <a:schemeClr val="bg1"/>
            </a:solidFill>
            <a:prstDash val="solid"/>
          </a:ln>
          <a:effectLst>
            <a:outerShdw blurRad="40000" dist="20000" dir="5400000" rotWithShape="0">
              <a:srgbClr val="000000">
                <a:alpha val="38000"/>
              </a:srgbClr>
            </a:outerShdw>
          </a:effectLst>
        </p:spPr>
        <p:txBody>
          <a:bodyPr vert="horz" anchor="ctr">
            <a:noAutofit/>
          </a:bodyPr>
          <a:lstStyle/>
          <a:p>
            <a:pPr defTabSz="685457">
              <a:defRPr/>
            </a:pPr>
            <a:r>
              <a:rPr lang="zh-CN" altLang="en-US" sz="1349" kern="0" dirty="0">
                <a:solidFill>
                  <a:prstClr val="black"/>
                </a:solidFill>
                <a:latin typeface="微软雅黑" pitchFamily="34" charset="-122"/>
              </a:rPr>
              <a:t>销售</a:t>
            </a:r>
            <a:endParaRPr lang="en-US" altLang="en-US" sz="1349" kern="0" dirty="0">
              <a:solidFill>
                <a:prstClr val="black"/>
              </a:solidFill>
              <a:latin typeface="微软雅黑" pitchFamily="34" charset="-122"/>
            </a:endParaRPr>
          </a:p>
        </p:txBody>
      </p:sp>
      <p:sp>
        <p:nvSpPr>
          <p:cNvPr id="45" name="TextBox 48">
            <a:extLst>
              <a:ext uri="{FF2B5EF4-FFF2-40B4-BE49-F238E27FC236}">
                <a16:creationId xmlns="" xmlns:a16="http://schemas.microsoft.com/office/drawing/2014/main" id="{7C36AE76-DA5C-7C4A-A26C-24BE326C2097}"/>
              </a:ext>
            </a:extLst>
          </p:cNvPr>
          <p:cNvSpPr txBox="1"/>
          <p:nvPr/>
        </p:nvSpPr>
        <p:spPr bwMode="auto">
          <a:xfrm>
            <a:off x="3574998" y="901882"/>
            <a:ext cx="441771" cy="254061"/>
          </a:xfrm>
          <a:prstGeom prst="rect">
            <a:avLst/>
          </a:prstGeom>
          <a:noFill/>
          <a:ln w="28575" cap="flat" cmpd="sng" algn="ctr">
            <a:noFill/>
            <a:prstDash val="solid"/>
          </a:ln>
          <a:effectLst>
            <a:outerShdw blurRad="40000" dist="20000" dir="5400000" rotWithShape="0">
              <a:srgbClr val="000000">
                <a:alpha val="38000"/>
              </a:srgbClr>
            </a:outerShdw>
          </a:effectLst>
        </p:spPr>
        <p:txBody>
          <a:bodyPr vert="horz" anchor="ctr">
            <a:noAutofit/>
          </a:bodyPr>
          <a:lstStyle/>
          <a:p>
            <a:pPr defTabSz="685457">
              <a:defRPr/>
            </a:pPr>
            <a:r>
              <a:rPr lang="zh-CN" altLang="en-US" sz="999" kern="0" dirty="0">
                <a:solidFill>
                  <a:prstClr val="black"/>
                </a:solidFill>
                <a:latin typeface="微软雅黑" pitchFamily="34" charset="-122"/>
              </a:rPr>
              <a:t>报告</a:t>
            </a:r>
            <a:endParaRPr lang="en-US" altLang="en-US" sz="999" kern="0" dirty="0">
              <a:solidFill>
                <a:prstClr val="black"/>
              </a:solidFill>
              <a:latin typeface="微软雅黑" pitchFamily="34" charset="-122"/>
            </a:endParaRPr>
          </a:p>
        </p:txBody>
      </p:sp>
      <p:sp>
        <p:nvSpPr>
          <p:cNvPr id="46" name="TextBox 48">
            <a:extLst>
              <a:ext uri="{FF2B5EF4-FFF2-40B4-BE49-F238E27FC236}">
                <a16:creationId xmlns="" xmlns:a16="http://schemas.microsoft.com/office/drawing/2014/main" id="{385505C8-C0C1-E240-B941-86E0C0CF1315}"/>
              </a:ext>
            </a:extLst>
          </p:cNvPr>
          <p:cNvSpPr txBox="1"/>
          <p:nvPr/>
        </p:nvSpPr>
        <p:spPr bwMode="auto">
          <a:xfrm>
            <a:off x="3935692" y="901882"/>
            <a:ext cx="618479" cy="254061"/>
          </a:xfrm>
          <a:prstGeom prst="rect">
            <a:avLst/>
          </a:prstGeom>
          <a:noFill/>
          <a:ln w="28575" cap="flat" cmpd="sng" algn="ctr">
            <a:noFill/>
            <a:prstDash val="solid"/>
          </a:ln>
          <a:effectLst>
            <a:outerShdw blurRad="40000" dist="20000" dir="5400000" rotWithShape="0">
              <a:srgbClr val="000000">
                <a:alpha val="38000"/>
              </a:srgbClr>
            </a:outerShdw>
          </a:effectLst>
        </p:spPr>
        <p:txBody>
          <a:bodyPr vert="horz" anchor="ctr">
            <a:noAutofit/>
          </a:bodyPr>
          <a:lstStyle/>
          <a:p>
            <a:pPr defTabSz="685457">
              <a:defRPr/>
            </a:pPr>
            <a:r>
              <a:rPr lang="zh-CN" altLang="en-US" sz="999" kern="0" dirty="0">
                <a:solidFill>
                  <a:prstClr val="black"/>
                </a:solidFill>
                <a:latin typeface="微软雅黑" pitchFamily="34" charset="-122"/>
              </a:rPr>
              <a:t>仪表盘</a:t>
            </a:r>
            <a:endParaRPr lang="en-US" altLang="en-US" sz="999" kern="0" dirty="0">
              <a:solidFill>
                <a:prstClr val="black"/>
              </a:solidFill>
              <a:latin typeface="微软雅黑" pitchFamily="34" charset="-122"/>
            </a:endParaRPr>
          </a:p>
        </p:txBody>
      </p:sp>
      <p:sp>
        <p:nvSpPr>
          <p:cNvPr id="47" name="TextBox 48">
            <a:extLst>
              <a:ext uri="{FF2B5EF4-FFF2-40B4-BE49-F238E27FC236}">
                <a16:creationId xmlns="" xmlns:a16="http://schemas.microsoft.com/office/drawing/2014/main" id="{FB67CDEF-6956-554E-90E0-8C330A7B93BC}"/>
              </a:ext>
            </a:extLst>
          </p:cNvPr>
          <p:cNvSpPr txBox="1"/>
          <p:nvPr/>
        </p:nvSpPr>
        <p:spPr bwMode="auto">
          <a:xfrm>
            <a:off x="5371569" y="893581"/>
            <a:ext cx="883542" cy="254061"/>
          </a:xfrm>
          <a:prstGeom prst="rect">
            <a:avLst/>
          </a:prstGeom>
          <a:noFill/>
          <a:ln w="28575" cap="flat" cmpd="sng" algn="ctr">
            <a:noFill/>
            <a:prstDash val="solid"/>
          </a:ln>
          <a:effectLst>
            <a:outerShdw blurRad="40000" dist="20000" dir="5400000" rotWithShape="0">
              <a:srgbClr val="000000">
                <a:alpha val="38000"/>
              </a:srgbClr>
            </a:outerShdw>
          </a:effectLst>
        </p:spPr>
        <p:txBody>
          <a:bodyPr vert="horz" anchor="ctr">
            <a:noAutofit/>
          </a:bodyPr>
          <a:lstStyle/>
          <a:p>
            <a:pPr defTabSz="685457">
              <a:defRPr/>
            </a:pPr>
            <a:r>
              <a:rPr lang="zh-CN" altLang="en-US" sz="999" kern="0" dirty="0">
                <a:solidFill>
                  <a:prstClr val="black"/>
                </a:solidFill>
                <a:latin typeface="微软雅黑" pitchFamily="34" charset="-122"/>
              </a:rPr>
              <a:t>销量预测</a:t>
            </a:r>
            <a:r>
              <a:rPr lang="en-US" altLang="zh-CN" sz="999" kern="0" dirty="0">
                <a:solidFill>
                  <a:prstClr val="black"/>
                </a:solidFill>
                <a:latin typeface="微软雅黑" pitchFamily="34" charset="-122"/>
              </a:rPr>
              <a:t>….</a:t>
            </a:r>
            <a:endParaRPr lang="en-US" altLang="en-US" sz="999" kern="0" dirty="0">
              <a:solidFill>
                <a:prstClr val="black"/>
              </a:solidFill>
              <a:latin typeface="微软雅黑" pitchFamily="34" charset="-122"/>
            </a:endParaRPr>
          </a:p>
        </p:txBody>
      </p:sp>
      <p:sp>
        <p:nvSpPr>
          <p:cNvPr id="48" name="TextBox 48">
            <a:extLst>
              <a:ext uri="{FF2B5EF4-FFF2-40B4-BE49-F238E27FC236}">
                <a16:creationId xmlns="" xmlns:a16="http://schemas.microsoft.com/office/drawing/2014/main" id="{DB983AAA-3D12-4444-9E4B-8903EEBFC1C3}"/>
              </a:ext>
            </a:extLst>
          </p:cNvPr>
          <p:cNvSpPr txBox="1"/>
          <p:nvPr/>
        </p:nvSpPr>
        <p:spPr bwMode="auto">
          <a:xfrm>
            <a:off x="2032419" y="1437328"/>
            <a:ext cx="7941410" cy="1442052"/>
          </a:xfrm>
          <a:prstGeom prst="rect">
            <a:avLst/>
          </a:prstGeom>
          <a:noFill/>
          <a:ln>
            <a:solidFill>
              <a:srgbClr val="545852"/>
            </a:solidFill>
          </a:ln>
        </p:spPr>
        <p:style>
          <a:lnRef idx="1">
            <a:schemeClr val="accent1"/>
          </a:lnRef>
          <a:fillRef idx="3">
            <a:schemeClr val="accent1"/>
          </a:fillRef>
          <a:effectRef idx="2">
            <a:schemeClr val="accent1"/>
          </a:effectRef>
          <a:fontRef idx="minor">
            <a:schemeClr val="lt1"/>
          </a:fontRef>
        </p:style>
        <p:txBody>
          <a:bodyPr vert="horz" anchor="t">
            <a:noAutofit/>
          </a:bodyPr>
          <a:lstStyle/>
          <a:p>
            <a:pPr algn="ctr" defTabSz="685457">
              <a:defRPr/>
            </a:pPr>
            <a:r>
              <a:rPr lang="zh-CN" altLang="en-US" sz="1599" b="1" kern="0" dirty="0">
                <a:solidFill>
                  <a:prstClr val="black"/>
                </a:solidFill>
                <a:latin typeface="微软雅黑" pitchFamily="34" charset="-122"/>
              </a:rPr>
              <a:t>数据服务层</a:t>
            </a:r>
            <a:endParaRPr lang="en-US" altLang="en-US" sz="1599" b="1" kern="0" dirty="0">
              <a:solidFill>
                <a:prstClr val="black"/>
              </a:solidFill>
              <a:latin typeface="微软雅黑" pitchFamily="34" charset="-122"/>
            </a:endParaRPr>
          </a:p>
        </p:txBody>
      </p:sp>
      <p:sp>
        <p:nvSpPr>
          <p:cNvPr id="49" name="TextBox 48">
            <a:extLst>
              <a:ext uri="{FF2B5EF4-FFF2-40B4-BE49-F238E27FC236}">
                <a16:creationId xmlns="" xmlns:a16="http://schemas.microsoft.com/office/drawing/2014/main" id="{DAAADFE6-2E38-7743-8CC6-9CCDC667B220}"/>
              </a:ext>
            </a:extLst>
          </p:cNvPr>
          <p:cNvSpPr txBox="1"/>
          <p:nvPr/>
        </p:nvSpPr>
        <p:spPr bwMode="auto">
          <a:xfrm>
            <a:off x="2202464" y="1804587"/>
            <a:ext cx="3820964" cy="956139"/>
          </a:xfrm>
          <a:prstGeom prst="rect">
            <a:avLst/>
          </a:prstGeom>
          <a:solidFill>
            <a:srgbClr val="D9D9D9"/>
          </a:solidFill>
          <a:ln w="19050" cap="flat" cmpd="sng" algn="ctr">
            <a:noFill/>
            <a:prstDash val="solid"/>
          </a:ln>
          <a:effectLst>
            <a:outerShdw blurRad="40000" dist="20000" dir="5400000" rotWithShape="0">
              <a:schemeClr val="accent2">
                <a:lumMod val="40000"/>
                <a:lumOff val="60000"/>
                <a:alpha val="38000"/>
              </a:schemeClr>
            </a:outerShdw>
          </a:effectLst>
        </p:spPr>
        <p:txBody>
          <a:bodyPr vert="horz" anchor="t">
            <a:noAutofit/>
          </a:bodyPr>
          <a:lstStyle>
            <a:defPPr>
              <a:defRPr lang="zh-CN"/>
            </a:defPPr>
            <a:lvl1pPr marL="0" marR="0" lvl="0" indent="0" defTabSz="685800" eaLnBrk="1" fontAlgn="auto" latinLnBrk="0" hangingPunct="1">
              <a:lnSpc>
                <a:spcPct val="100000"/>
              </a:lnSpc>
              <a:spcBef>
                <a:spcPts val="0"/>
              </a:spcBef>
              <a:spcAft>
                <a:spcPts val="0"/>
              </a:spcAft>
              <a:buClrTx/>
              <a:buSzTx/>
              <a:buFontTx/>
              <a:buNone/>
              <a:tabLst/>
              <a:defRPr sz="1600" b="1" kern="0">
                <a:latin typeface="微软雅黑" pitchFamily="34" charset="-122"/>
                <a:ea typeface="微软雅黑" pitchFamily="34" charset="-122"/>
              </a:defRPr>
            </a:lvl1pPr>
          </a:lstStyle>
          <a:p>
            <a:pPr algn="ctr"/>
            <a:r>
              <a:rPr lang="zh-CN" altLang="en-US" sz="1599" dirty="0">
                <a:solidFill>
                  <a:prstClr val="black"/>
                </a:solidFill>
              </a:rPr>
              <a:t>业务数据接口</a:t>
            </a:r>
            <a:endParaRPr lang="en-US" altLang="en-US" sz="1599" dirty="0">
              <a:solidFill>
                <a:prstClr val="black"/>
              </a:solidFill>
            </a:endParaRPr>
          </a:p>
        </p:txBody>
      </p:sp>
      <p:sp>
        <p:nvSpPr>
          <p:cNvPr id="50" name="TextBox 48">
            <a:extLst>
              <a:ext uri="{FF2B5EF4-FFF2-40B4-BE49-F238E27FC236}">
                <a16:creationId xmlns="" xmlns:a16="http://schemas.microsoft.com/office/drawing/2014/main" id="{588E8484-B5F0-9241-A6B9-7E7697719B8B}"/>
              </a:ext>
            </a:extLst>
          </p:cNvPr>
          <p:cNvSpPr txBox="1"/>
          <p:nvPr/>
        </p:nvSpPr>
        <p:spPr bwMode="auto">
          <a:xfrm>
            <a:off x="6255756" y="1804587"/>
            <a:ext cx="1894497" cy="956139"/>
          </a:xfrm>
          <a:prstGeom prst="rect">
            <a:avLst/>
          </a:prstGeom>
          <a:solidFill>
            <a:schemeClr val="bg1">
              <a:lumMod val="85000"/>
            </a:schemeClr>
          </a:solidFill>
          <a:ln w="19050" cap="flat" cmpd="sng" algn="ctr">
            <a:noFill/>
            <a:prstDash val="solid"/>
          </a:ln>
          <a:effectLst>
            <a:outerShdw blurRad="40000" dist="20000" dir="5400000" rotWithShape="0">
              <a:schemeClr val="accent2">
                <a:lumMod val="40000"/>
                <a:lumOff val="60000"/>
                <a:alpha val="38000"/>
              </a:schemeClr>
            </a:outerShdw>
          </a:effectLst>
        </p:spPr>
        <p:txBody>
          <a:bodyPr vert="horz" anchor="t">
            <a:noAutofit/>
          </a:bodyPr>
          <a:lstStyle>
            <a:defPPr>
              <a:defRPr lang="zh-CN"/>
            </a:defPPr>
            <a:lvl1pPr marL="0" marR="0" lvl="0" indent="0" algn="ctr" defTabSz="685800" eaLnBrk="1" fontAlgn="auto" latinLnBrk="0" hangingPunct="1">
              <a:lnSpc>
                <a:spcPct val="100000"/>
              </a:lnSpc>
              <a:spcBef>
                <a:spcPts val="0"/>
              </a:spcBef>
              <a:spcAft>
                <a:spcPts val="0"/>
              </a:spcAft>
              <a:buClrTx/>
              <a:buSzTx/>
              <a:buFontTx/>
              <a:buNone/>
              <a:tabLst/>
              <a:defRPr sz="1600" b="1" kern="0">
                <a:latin typeface="微软雅黑" pitchFamily="34" charset="-122"/>
                <a:ea typeface="微软雅黑" pitchFamily="34" charset="-122"/>
              </a:defRPr>
            </a:lvl1pPr>
          </a:lstStyle>
          <a:p>
            <a:r>
              <a:rPr lang="zh-CN" altLang="en-US" sz="1599" dirty="0">
                <a:solidFill>
                  <a:prstClr val="black"/>
                </a:solidFill>
              </a:rPr>
              <a:t>数据接口服务</a:t>
            </a:r>
            <a:endParaRPr lang="en-US" altLang="en-US" sz="1599" dirty="0">
              <a:solidFill>
                <a:prstClr val="black"/>
              </a:solidFill>
            </a:endParaRPr>
          </a:p>
        </p:txBody>
      </p:sp>
      <p:sp>
        <p:nvSpPr>
          <p:cNvPr id="51" name="TextBox 48">
            <a:extLst>
              <a:ext uri="{FF2B5EF4-FFF2-40B4-BE49-F238E27FC236}">
                <a16:creationId xmlns="" xmlns:a16="http://schemas.microsoft.com/office/drawing/2014/main" id="{88C24B6E-3FD0-6F46-8F78-5C63D24B5724}"/>
              </a:ext>
            </a:extLst>
          </p:cNvPr>
          <p:cNvSpPr txBox="1"/>
          <p:nvPr/>
        </p:nvSpPr>
        <p:spPr bwMode="auto">
          <a:xfrm>
            <a:off x="8271057" y="1804587"/>
            <a:ext cx="1532020" cy="956139"/>
          </a:xfrm>
          <a:prstGeom prst="rect">
            <a:avLst/>
          </a:prstGeom>
          <a:solidFill>
            <a:schemeClr val="bg1">
              <a:lumMod val="85000"/>
            </a:schemeClr>
          </a:solidFill>
          <a:ln w="19050" cap="flat" cmpd="sng" algn="ctr">
            <a:noFill/>
            <a:prstDash val="solid"/>
          </a:ln>
          <a:effectLst>
            <a:outerShdw blurRad="40000" dist="20000" dir="5400000" rotWithShape="0">
              <a:schemeClr val="accent2">
                <a:lumMod val="40000"/>
                <a:lumOff val="60000"/>
                <a:alpha val="38000"/>
              </a:schemeClr>
            </a:outerShdw>
          </a:effectLst>
        </p:spPr>
        <p:txBody>
          <a:bodyPr vert="horz" anchor="t">
            <a:noAutofit/>
          </a:bodyPr>
          <a:lstStyle>
            <a:defPPr>
              <a:defRPr lang="zh-CN"/>
            </a:defPPr>
            <a:lvl1pPr marL="0" marR="0" lvl="0" indent="0" algn="ctr" defTabSz="685800" eaLnBrk="1" fontAlgn="auto" latinLnBrk="0" hangingPunct="1">
              <a:lnSpc>
                <a:spcPct val="100000"/>
              </a:lnSpc>
              <a:spcBef>
                <a:spcPts val="0"/>
              </a:spcBef>
              <a:spcAft>
                <a:spcPts val="0"/>
              </a:spcAft>
              <a:buClrTx/>
              <a:buSzTx/>
              <a:buFontTx/>
              <a:buNone/>
              <a:tabLst/>
              <a:defRPr sz="1600" b="1" kern="0">
                <a:latin typeface="微软雅黑" pitchFamily="34" charset="-122"/>
                <a:ea typeface="微软雅黑" pitchFamily="34" charset="-122"/>
              </a:defRPr>
            </a:lvl1pPr>
          </a:lstStyle>
          <a:p>
            <a:r>
              <a:rPr lang="zh-CN" altLang="en-US" sz="1599" dirty="0">
                <a:solidFill>
                  <a:prstClr val="black"/>
                </a:solidFill>
              </a:rPr>
              <a:t>数据</a:t>
            </a:r>
            <a:r>
              <a:rPr lang="zh-CN" altLang="en-US" sz="1599">
                <a:solidFill>
                  <a:prstClr val="black"/>
                </a:solidFill>
              </a:rPr>
              <a:t>智能服务</a:t>
            </a:r>
            <a:endParaRPr lang="en-US" altLang="en-US" sz="1599" dirty="0">
              <a:solidFill>
                <a:prstClr val="black"/>
              </a:solidFill>
            </a:endParaRPr>
          </a:p>
        </p:txBody>
      </p:sp>
      <p:sp>
        <p:nvSpPr>
          <p:cNvPr id="52" name="TextBox 48">
            <a:extLst>
              <a:ext uri="{FF2B5EF4-FFF2-40B4-BE49-F238E27FC236}">
                <a16:creationId xmlns="" xmlns:a16="http://schemas.microsoft.com/office/drawing/2014/main" id="{D9E3E700-385B-7A4A-9561-B52681B2E99D}"/>
              </a:ext>
            </a:extLst>
          </p:cNvPr>
          <p:cNvSpPr txBox="1"/>
          <p:nvPr/>
        </p:nvSpPr>
        <p:spPr bwMode="auto">
          <a:xfrm>
            <a:off x="6627280" y="2125183"/>
            <a:ext cx="1148604" cy="250101"/>
          </a:xfrm>
          <a:prstGeom prst="rect">
            <a:avLst/>
          </a:prstGeom>
          <a:solidFill>
            <a:schemeClr val="accent6">
              <a:lumMod val="75000"/>
            </a:schemeClr>
          </a:solidFill>
          <a:ln w="9525" cap="flat" cmpd="sng" algn="ctr">
            <a:noFill/>
            <a:prstDash val="solid"/>
          </a:ln>
          <a:effectLst>
            <a:outerShdw blurRad="40000" dist="20000" dir="5400000" rotWithShape="0">
              <a:srgbClr val="000000">
                <a:alpha val="38000"/>
              </a:srgbClr>
            </a:outerShdw>
          </a:effectLst>
        </p:spPr>
        <p:txBody>
          <a:bodyPr anchor="ctr">
            <a:noAutofit/>
          </a:bodyPr>
          <a:lstStyle>
            <a:defPPr>
              <a:defRPr lang="en-US"/>
            </a:defPPr>
            <a:lvl1pPr marR="0" lvl="0" indent="0" algn="ctr" defTabSz="685800" fontAlgn="auto">
              <a:lnSpc>
                <a:spcPct val="100000"/>
              </a:lnSpc>
              <a:spcBef>
                <a:spcPts val="0"/>
              </a:spcBef>
              <a:spcAft>
                <a:spcPts val="0"/>
              </a:spcAft>
              <a:buClrTx/>
              <a:buSzTx/>
              <a:buFontTx/>
              <a:buNone/>
              <a:tabLst/>
              <a:defRPr sz="1350" kern="0">
                <a:solidFill>
                  <a:schemeClr val="bg1"/>
                </a:solidFill>
                <a:latin typeface="微软雅黑" pitchFamily="34" charset="-122"/>
                <a:ea typeface="微软雅黑" pitchFamily="34" charset="-122"/>
              </a:defRPr>
            </a:lvl1pPr>
          </a:lstStyle>
          <a:p>
            <a:r>
              <a:rPr lang="zh-CN" altLang="en-US" sz="1349" dirty="0">
                <a:solidFill>
                  <a:prstClr val="white"/>
                </a:solidFill>
              </a:rPr>
              <a:t>数据查询</a:t>
            </a:r>
            <a:r>
              <a:rPr lang="en-US" altLang="zh-CN" sz="1349" dirty="0">
                <a:solidFill>
                  <a:prstClr val="white"/>
                </a:solidFill>
              </a:rPr>
              <a:t>API</a:t>
            </a:r>
            <a:endParaRPr lang="en-US" altLang="en-US" sz="1349" dirty="0">
              <a:solidFill>
                <a:prstClr val="white"/>
              </a:solidFill>
            </a:endParaRPr>
          </a:p>
        </p:txBody>
      </p:sp>
      <p:sp>
        <p:nvSpPr>
          <p:cNvPr id="53" name="TextBox 48">
            <a:extLst>
              <a:ext uri="{FF2B5EF4-FFF2-40B4-BE49-F238E27FC236}">
                <a16:creationId xmlns="" xmlns:a16="http://schemas.microsoft.com/office/drawing/2014/main" id="{9A300497-E99F-3143-A41A-FC7B56A0958D}"/>
              </a:ext>
            </a:extLst>
          </p:cNvPr>
          <p:cNvSpPr txBox="1"/>
          <p:nvPr/>
        </p:nvSpPr>
        <p:spPr bwMode="auto">
          <a:xfrm>
            <a:off x="6627280" y="2432315"/>
            <a:ext cx="1148604" cy="250101"/>
          </a:xfrm>
          <a:prstGeom prst="rect">
            <a:avLst/>
          </a:prstGeom>
          <a:solidFill>
            <a:schemeClr val="accent6">
              <a:lumMod val="75000"/>
            </a:schemeClr>
          </a:solidFill>
          <a:ln w="9525" cap="flat" cmpd="sng" algn="ctr">
            <a:noFill/>
            <a:prstDash val="solid"/>
          </a:ln>
          <a:effectLst>
            <a:outerShdw blurRad="40000" dist="20000" dir="5400000" rotWithShape="0">
              <a:srgbClr val="000000">
                <a:alpha val="38000"/>
              </a:srgbClr>
            </a:outerShdw>
          </a:effectLst>
        </p:spPr>
        <p:txBody>
          <a:bodyPr anchor="ctr">
            <a:noAutofit/>
          </a:bodyPr>
          <a:lstStyle>
            <a:defPPr>
              <a:defRPr lang="en-US"/>
            </a:defPPr>
            <a:lvl1pPr marR="0" lvl="0" indent="0" algn="ctr" defTabSz="685800" fontAlgn="auto">
              <a:lnSpc>
                <a:spcPct val="100000"/>
              </a:lnSpc>
              <a:spcBef>
                <a:spcPts val="0"/>
              </a:spcBef>
              <a:spcAft>
                <a:spcPts val="0"/>
              </a:spcAft>
              <a:buClrTx/>
              <a:buSzTx/>
              <a:buFontTx/>
              <a:buNone/>
              <a:tabLst/>
              <a:defRPr sz="1350" kern="0">
                <a:solidFill>
                  <a:schemeClr val="bg1"/>
                </a:solidFill>
                <a:latin typeface="微软雅黑" pitchFamily="34" charset="-122"/>
                <a:ea typeface="微软雅黑" pitchFamily="34" charset="-122"/>
              </a:defRPr>
            </a:lvl1pPr>
          </a:lstStyle>
          <a:p>
            <a:r>
              <a:rPr lang="zh-CN" altLang="en-US" sz="1349" dirty="0">
                <a:solidFill>
                  <a:prstClr val="white"/>
                </a:solidFill>
              </a:rPr>
              <a:t>数据推送</a:t>
            </a:r>
            <a:r>
              <a:rPr lang="en-US" altLang="zh-CN" sz="1349" dirty="0">
                <a:solidFill>
                  <a:prstClr val="white"/>
                </a:solidFill>
              </a:rPr>
              <a:t>API</a:t>
            </a:r>
            <a:endParaRPr lang="en-US" altLang="en-US" sz="1349" dirty="0">
              <a:solidFill>
                <a:prstClr val="white"/>
              </a:solidFill>
            </a:endParaRPr>
          </a:p>
        </p:txBody>
      </p:sp>
      <p:sp>
        <p:nvSpPr>
          <p:cNvPr id="54" name="TextBox 48">
            <a:extLst>
              <a:ext uri="{FF2B5EF4-FFF2-40B4-BE49-F238E27FC236}">
                <a16:creationId xmlns="" xmlns:a16="http://schemas.microsoft.com/office/drawing/2014/main" id="{AF291270-21E4-7943-AA0D-5E3CB43FEB87}"/>
              </a:ext>
            </a:extLst>
          </p:cNvPr>
          <p:cNvSpPr txBox="1"/>
          <p:nvPr/>
        </p:nvSpPr>
        <p:spPr bwMode="auto">
          <a:xfrm>
            <a:off x="8489175" y="2106180"/>
            <a:ext cx="1148604" cy="250101"/>
          </a:xfrm>
          <a:prstGeom prst="rect">
            <a:avLst/>
          </a:prstGeom>
          <a:solidFill>
            <a:schemeClr val="accent6">
              <a:lumMod val="75000"/>
            </a:schemeClr>
          </a:solidFill>
          <a:ln w="9525" cap="flat" cmpd="sng" algn="ctr">
            <a:noFill/>
            <a:prstDash val="solid"/>
          </a:ln>
          <a:effectLst>
            <a:outerShdw blurRad="40000" dist="20000" dir="5400000" rotWithShape="0">
              <a:srgbClr val="000000">
                <a:alpha val="38000"/>
              </a:srgbClr>
            </a:outerShdw>
          </a:effectLst>
        </p:spPr>
        <p:txBody>
          <a:bodyPr anchor="ctr">
            <a:noAutofit/>
          </a:bodyPr>
          <a:lstStyle>
            <a:defPPr>
              <a:defRPr lang="en-US"/>
            </a:defPPr>
            <a:lvl1pPr marR="0" lvl="0" indent="0" algn="ctr" defTabSz="685800" fontAlgn="auto">
              <a:lnSpc>
                <a:spcPct val="100000"/>
              </a:lnSpc>
              <a:spcBef>
                <a:spcPts val="0"/>
              </a:spcBef>
              <a:spcAft>
                <a:spcPts val="0"/>
              </a:spcAft>
              <a:buClrTx/>
              <a:buSzTx/>
              <a:buFontTx/>
              <a:buNone/>
              <a:tabLst/>
              <a:defRPr sz="1350" kern="0">
                <a:solidFill>
                  <a:schemeClr val="bg1"/>
                </a:solidFill>
                <a:latin typeface="微软雅黑" pitchFamily="34" charset="-122"/>
                <a:ea typeface="微软雅黑" pitchFamily="34" charset="-122"/>
              </a:defRPr>
            </a:lvl1pPr>
          </a:lstStyle>
          <a:p>
            <a:r>
              <a:rPr lang="zh-CN" altLang="en-US" sz="1349" dirty="0">
                <a:solidFill>
                  <a:prstClr val="white"/>
                </a:solidFill>
              </a:rPr>
              <a:t>预测算法</a:t>
            </a:r>
            <a:endParaRPr lang="en-US" altLang="en-US" sz="1349" dirty="0">
              <a:solidFill>
                <a:prstClr val="white"/>
              </a:solidFill>
            </a:endParaRPr>
          </a:p>
        </p:txBody>
      </p:sp>
      <p:sp>
        <p:nvSpPr>
          <p:cNvPr id="55" name="TextBox 48">
            <a:extLst>
              <a:ext uri="{FF2B5EF4-FFF2-40B4-BE49-F238E27FC236}">
                <a16:creationId xmlns="" xmlns:a16="http://schemas.microsoft.com/office/drawing/2014/main" id="{B1C21DA9-D63E-1E43-8A0A-99435CE93EFA}"/>
              </a:ext>
            </a:extLst>
          </p:cNvPr>
          <p:cNvSpPr txBox="1"/>
          <p:nvPr/>
        </p:nvSpPr>
        <p:spPr bwMode="auto">
          <a:xfrm>
            <a:off x="8489175" y="2417872"/>
            <a:ext cx="1148604" cy="250101"/>
          </a:xfrm>
          <a:prstGeom prst="rect">
            <a:avLst/>
          </a:prstGeom>
          <a:solidFill>
            <a:schemeClr val="accent6">
              <a:lumMod val="75000"/>
            </a:schemeClr>
          </a:solidFill>
          <a:ln w="9525" cap="flat" cmpd="sng" algn="ctr">
            <a:noFill/>
            <a:prstDash val="solid"/>
          </a:ln>
          <a:effectLst>
            <a:outerShdw blurRad="40000" dist="20000" dir="5400000" rotWithShape="0">
              <a:srgbClr val="000000">
                <a:alpha val="38000"/>
              </a:srgbClr>
            </a:outerShdw>
          </a:effectLst>
        </p:spPr>
        <p:txBody>
          <a:bodyPr anchor="ctr">
            <a:noAutofit/>
          </a:bodyPr>
          <a:lstStyle>
            <a:defPPr>
              <a:defRPr lang="en-US"/>
            </a:defPPr>
            <a:lvl1pPr marR="0" lvl="0" indent="0" algn="ctr" defTabSz="685800" fontAlgn="auto">
              <a:lnSpc>
                <a:spcPct val="100000"/>
              </a:lnSpc>
              <a:spcBef>
                <a:spcPts val="0"/>
              </a:spcBef>
              <a:spcAft>
                <a:spcPts val="0"/>
              </a:spcAft>
              <a:buClrTx/>
              <a:buSzTx/>
              <a:buFontTx/>
              <a:buNone/>
              <a:tabLst/>
              <a:defRPr sz="1350" kern="0">
                <a:solidFill>
                  <a:schemeClr val="bg1"/>
                </a:solidFill>
                <a:latin typeface="微软雅黑" pitchFamily="34" charset="-122"/>
                <a:ea typeface="微软雅黑" pitchFamily="34" charset="-122"/>
              </a:defRPr>
            </a:lvl1pPr>
          </a:lstStyle>
          <a:p>
            <a:r>
              <a:rPr lang="en-US" altLang="zh-CN" sz="1349">
                <a:solidFill>
                  <a:prstClr val="white"/>
                </a:solidFill>
              </a:rPr>
              <a:t>XX</a:t>
            </a:r>
            <a:r>
              <a:rPr lang="zh-CN" altLang="en-US" sz="1349" dirty="0">
                <a:solidFill>
                  <a:prstClr val="white"/>
                </a:solidFill>
              </a:rPr>
              <a:t>算法</a:t>
            </a:r>
            <a:endParaRPr lang="en-US" altLang="en-US" sz="1349" dirty="0">
              <a:solidFill>
                <a:prstClr val="white"/>
              </a:solidFill>
            </a:endParaRPr>
          </a:p>
        </p:txBody>
      </p:sp>
      <p:sp>
        <p:nvSpPr>
          <p:cNvPr id="56" name="TextBox 48">
            <a:extLst>
              <a:ext uri="{FF2B5EF4-FFF2-40B4-BE49-F238E27FC236}">
                <a16:creationId xmlns="" xmlns:a16="http://schemas.microsoft.com/office/drawing/2014/main" id="{2116690F-1EB7-1847-B7C2-82C5FD0BF2C1}"/>
              </a:ext>
            </a:extLst>
          </p:cNvPr>
          <p:cNvSpPr txBox="1"/>
          <p:nvPr/>
        </p:nvSpPr>
        <p:spPr bwMode="auto">
          <a:xfrm>
            <a:off x="2312283" y="2118557"/>
            <a:ext cx="1060250" cy="227365"/>
          </a:xfrm>
          <a:prstGeom prst="rect">
            <a:avLst/>
          </a:prstGeom>
          <a:solidFill>
            <a:srgbClr val="466F89"/>
          </a:solidFill>
          <a:ln w="9525" cap="flat" cmpd="sng" algn="ctr">
            <a:noFill/>
            <a:prstDash val="solid"/>
          </a:ln>
          <a:effectLst>
            <a:outerShdw blurRad="40000" dist="20000" dir="5400000" rotWithShape="0">
              <a:srgbClr val="000000">
                <a:alpha val="38000"/>
              </a:srgbClr>
            </a:outerShdw>
          </a:effectLst>
        </p:spPr>
        <p:txBody>
          <a:bodyPr anchor="ctr">
            <a:noAutofit/>
          </a:bodyPr>
          <a:lstStyle>
            <a:defPPr>
              <a:defRPr lang="en-US"/>
            </a:defPPr>
            <a:lvl1pPr marR="0" lvl="0" indent="0" algn="ctr" defTabSz="685800" fontAlgn="auto">
              <a:lnSpc>
                <a:spcPct val="100000"/>
              </a:lnSpc>
              <a:spcBef>
                <a:spcPts val="0"/>
              </a:spcBef>
              <a:spcAft>
                <a:spcPts val="0"/>
              </a:spcAft>
              <a:buClrTx/>
              <a:buSzTx/>
              <a:buFontTx/>
              <a:buNone/>
              <a:tabLst/>
              <a:defRPr sz="1350" kern="0">
                <a:solidFill>
                  <a:schemeClr val="bg1"/>
                </a:solidFill>
                <a:latin typeface="微软雅黑" pitchFamily="34" charset="-122"/>
                <a:ea typeface="微软雅黑" pitchFamily="34" charset="-122"/>
              </a:defRPr>
            </a:lvl1pPr>
          </a:lstStyle>
          <a:p>
            <a:r>
              <a:rPr lang="en-US" altLang="en-US" sz="1349" dirty="0" err="1">
                <a:solidFill>
                  <a:prstClr val="white"/>
                </a:solidFill>
              </a:rPr>
              <a:t>研发数据集</a:t>
            </a:r>
            <a:endParaRPr lang="en-US" altLang="en-US" sz="1349" dirty="0">
              <a:solidFill>
                <a:prstClr val="white"/>
              </a:solidFill>
            </a:endParaRPr>
          </a:p>
        </p:txBody>
      </p:sp>
      <p:sp>
        <p:nvSpPr>
          <p:cNvPr id="57" name="TextBox 48">
            <a:extLst>
              <a:ext uri="{FF2B5EF4-FFF2-40B4-BE49-F238E27FC236}">
                <a16:creationId xmlns="" xmlns:a16="http://schemas.microsoft.com/office/drawing/2014/main" id="{06AE72C5-FA6D-3A44-ACDB-2AF4B172DC95}"/>
              </a:ext>
            </a:extLst>
          </p:cNvPr>
          <p:cNvSpPr txBox="1"/>
          <p:nvPr/>
        </p:nvSpPr>
        <p:spPr bwMode="auto">
          <a:xfrm>
            <a:off x="3492600" y="2118557"/>
            <a:ext cx="1060250" cy="250101"/>
          </a:xfrm>
          <a:prstGeom prst="rect">
            <a:avLst/>
          </a:prstGeom>
          <a:solidFill>
            <a:schemeClr val="accent6">
              <a:lumMod val="75000"/>
            </a:schemeClr>
          </a:solidFill>
          <a:ln w="9525" cap="flat" cmpd="sng" algn="ctr">
            <a:noFill/>
            <a:prstDash val="solid"/>
          </a:ln>
          <a:effectLst>
            <a:outerShdw blurRad="40000" dist="20000" dir="5400000" rotWithShape="0">
              <a:srgbClr val="000000">
                <a:alpha val="38000"/>
              </a:srgbClr>
            </a:outerShdw>
          </a:effectLst>
        </p:spPr>
        <p:txBody>
          <a:bodyPr anchor="ctr">
            <a:noAutofit/>
          </a:bodyPr>
          <a:lstStyle>
            <a:defPPr>
              <a:defRPr lang="en-US"/>
            </a:defPPr>
            <a:lvl1pPr marR="0" lvl="0" indent="0" algn="ctr" defTabSz="685800" fontAlgn="auto">
              <a:lnSpc>
                <a:spcPct val="100000"/>
              </a:lnSpc>
              <a:spcBef>
                <a:spcPts val="0"/>
              </a:spcBef>
              <a:spcAft>
                <a:spcPts val="0"/>
              </a:spcAft>
              <a:buClrTx/>
              <a:buSzTx/>
              <a:buFontTx/>
              <a:buNone/>
              <a:tabLst/>
              <a:defRPr sz="1350" kern="0">
                <a:solidFill>
                  <a:schemeClr val="bg1"/>
                </a:solidFill>
                <a:latin typeface="微软雅黑" pitchFamily="34" charset="-122"/>
                <a:ea typeface="微软雅黑" pitchFamily="34" charset="-122"/>
              </a:defRPr>
            </a:lvl1pPr>
          </a:lstStyle>
          <a:p>
            <a:r>
              <a:rPr lang="zh-CN" altLang="en-US" sz="1349" dirty="0">
                <a:solidFill>
                  <a:prstClr val="white"/>
                </a:solidFill>
              </a:rPr>
              <a:t>生产数据集</a:t>
            </a:r>
            <a:endParaRPr lang="en-US" altLang="en-US" sz="1349" dirty="0">
              <a:solidFill>
                <a:prstClr val="white"/>
              </a:solidFill>
            </a:endParaRPr>
          </a:p>
        </p:txBody>
      </p:sp>
      <p:sp>
        <p:nvSpPr>
          <p:cNvPr id="58" name="TextBox 48">
            <a:extLst>
              <a:ext uri="{FF2B5EF4-FFF2-40B4-BE49-F238E27FC236}">
                <a16:creationId xmlns="" xmlns:a16="http://schemas.microsoft.com/office/drawing/2014/main" id="{646EBA72-6A5F-7940-993A-CE4D668F90C1}"/>
              </a:ext>
            </a:extLst>
          </p:cNvPr>
          <p:cNvSpPr txBox="1"/>
          <p:nvPr/>
        </p:nvSpPr>
        <p:spPr bwMode="auto">
          <a:xfrm>
            <a:off x="4672918" y="2145237"/>
            <a:ext cx="1213456" cy="223421"/>
          </a:xfrm>
          <a:prstGeom prst="rect">
            <a:avLst/>
          </a:prstGeom>
          <a:solidFill>
            <a:schemeClr val="accent6">
              <a:lumMod val="75000"/>
            </a:schemeClr>
          </a:solidFill>
          <a:ln w="9525" cap="flat" cmpd="sng" algn="ctr">
            <a:noFill/>
            <a:prstDash val="solid"/>
          </a:ln>
          <a:effectLst>
            <a:outerShdw blurRad="40000" dist="20000" dir="5400000" rotWithShape="0">
              <a:srgbClr val="000000">
                <a:alpha val="38000"/>
              </a:srgbClr>
            </a:outerShdw>
          </a:effectLst>
        </p:spPr>
        <p:txBody>
          <a:bodyPr anchor="ctr">
            <a:noAutofit/>
          </a:bodyPr>
          <a:lstStyle>
            <a:defPPr>
              <a:defRPr lang="en-US"/>
            </a:defPPr>
            <a:lvl1pPr marR="0" lvl="0" indent="0" algn="ctr" defTabSz="685800" fontAlgn="auto">
              <a:lnSpc>
                <a:spcPct val="100000"/>
              </a:lnSpc>
              <a:spcBef>
                <a:spcPts val="0"/>
              </a:spcBef>
              <a:spcAft>
                <a:spcPts val="0"/>
              </a:spcAft>
              <a:buClrTx/>
              <a:buSzTx/>
              <a:buFontTx/>
              <a:buNone/>
              <a:tabLst/>
              <a:defRPr sz="1350" kern="0">
                <a:solidFill>
                  <a:schemeClr val="bg1"/>
                </a:solidFill>
                <a:latin typeface="微软雅黑" pitchFamily="34" charset="-122"/>
                <a:ea typeface="微软雅黑" pitchFamily="34" charset="-122"/>
              </a:defRPr>
            </a:lvl1pPr>
          </a:lstStyle>
          <a:p>
            <a:r>
              <a:rPr lang="zh-CN" altLang="en-US" sz="1349" dirty="0">
                <a:solidFill>
                  <a:prstClr val="white"/>
                </a:solidFill>
              </a:rPr>
              <a:t>供应链数据集</a:t>
            </a:r>
            <a:endParaRPr lang="en-US" altLang="en-US" sz="1349" dirty="0">
              <a:solidFill>
                <a:prstClr val="white"/>
              </a:solidFill>
            </a:endParaRPr>
          </a:p>
        </p:txBody>
      </p:sp>
      <p:sp>
        <p:nvSpPr>
          <p:cNvPr id="59" name="TextBox 48">
            <a:extLst>
              <a:ext uri="{FF2B5EF4-FFF2-40B4-BE49-F238E27FC236}">
                <a16:creationId xmlns="" xmlns:a16="http://schemas.microsoft.com/office/drawing/2014/main" id="{F7C9D5BC-F770-714F-8381-D7F8586F8871}"/>
              </a:ext>
            </a:extLst>
          </p:cNvPr>
          <p:cNvSpPr txBox="1"/>
          <p:nvPr/>
        </p:nvSpPr>
        <p:spPr bwMode="auto">
          <a:xfrm>
            <a:off x="2311014" y="2424413"/>
            <a:ext cx="1060250" cy="227365"/>
          </a:xfrm>
          <a:prstGeom prst="rect">
            <a:avLst/>
          </a:prstGeom>
          <a:solidFill>
            <a:srgbClr val="466F89"/>
          </a:solidFill>
          <a:ln w="9525" cap="flat" cmpd="sng" algn="ctr">
            <a:noFill/>
            <a:prstDash val="solid"/>
          </a:ln>
          <a:effectLst>
            <a:outerShdw blurRad="40000" dist="20000" dir="5400000" rotWithShape="0">
              <a:srgbClr val="000000">
                <a:alpha val="38000"/>
              </a:srgbClr>
            </a:outerShdw>
          </a:effectLst>
        </p:spPr>
        <p:txBody>
          <a:bodyPr anchor="ctr">
            <a:noAutofit/>
          </a:bodyPr>
          <a:lstStyle>
            <a:defPPr>
              <a:defRPr lang="en-US"/>
            </a:defPPr>
            <a:lvl1pPr marR="0" lvl="0" indent="0" algn="ctr" defTabSz="685800" fontAlgn="auto">
              <a:lnSpc>
                <a:spcPct val="100000"/>
              </a:lnSpc>
              <a:spcBef>
                <a:spcPts val="0"/>
              </a:spcBef>
              <a:spcAft>
                <a:spcPts val="0"/>
              </a:spcAft>
              <a:buClrTx/>
              <a:buSzTx/>
              <a:buFontTx/>
              <a:buNone/>
              <a:tabLst/>
              <a:defRPr sz="1350" kern="0">
                <a:solidFill>
                  <a:schemeClr val="bg1"/>
                </a:solidFill>
                <a:latin typeface="微软雅黑" pitchFamily="34" charset="-122"/>
                <a:ea typeface="微软雅黑" pitchFamily="34" charset="-122"/>
              </a:defRPr>
            </a:lvl1pPr>
          </a:lstStyle>
          <a:p>
            <a:r>
              <a:rPr lang="en-US" altLang="en-US" sz="1349" dirty="0" err="1">
                <a:solidFill>
                  <a:prstClr val="white"/>
                </a:solidFill>
              </a:rPr>
              <a:t>营销数据集</a:t>
            </a:r>
            <a:endParaRPr lang="en-US" altLang="en-US" sz="1349" dirty="0">
              <a:solidFill>
                <a:prstClr val="white"/>
              </a:solidFill>
            </a:endParaRPr>
          </a:p>
        </p:txBody>
      </p:sp>
      <p:sp>
        <p:nvSpPr>
          <p:cNvPr id="60" name="TextBox 48">
            <a:extLst>
              <a:ext uri="{FF2B5EF4-FFF2-40B4-BE49-F238E27FC236}">
                <a16:creationId xmlns="" xmlns:a16="http://schemas.microsoft.com/office/drawing/2014/main" id="{ED78A933-3A4D-AA48-8D5B-AEB9C930C32B}"/>
              </a:ext>
            </a:extLst>
          </p:cNvPr>
          <p:cNvSpPr txBox="1"/>
          <p:nvPr/>
        </p:nvSpPr>
        <p:spPr bwMode="auto">
          <a:xfrm>
            <a:off x="3491332" y="2424413"/>
            <a:ext cx="1060250" cy="250101"/>
          </a:xfrm>
          <a:prstGeom prst="rect">
            <a:avLst/>
          </a:prstGeom>
          <a:solidFill>
            <a:schemeClr val="accent6">
              <a:lumMod val="75000"/>
            </a:schemeClr>
          </a:solidFill>
          <a:ln w="9525" cap="flat" cmpd="sng" algn="ctr">
            <a:noFill/>
            <a:prstDash val="solid"/>
          </a:ln>
          <a:effectLst>
            <a:outerShdw blurRad="40000" dist="20000" dir="5400000" rotWithShape="0">
              <a:srgbClr val="000000">
                <a:alpha val="38000"/>
              </a:srgbClr>
            </a:outerShdw>
          </a:effectLst>
        </p:spPr>
        <p:txBody>
          <a:bodyPr anchor="ctr">
            <a:noAutofit/>
          </a:bodyPr>
          <a:lstStyle>
            <a:defPPr>
              <a:defRPr lang="en-US"/>
            </a:defPPr>
            <a:lvl1pPr marR="0" lvl="0" indent="0" algn="ctr" defTabSz="685800" fontAlgn="auto">
              <a:lnSpc>
                <a:spcPct val="100000"/>
              </a:lnSpc>
              <a:spcBef>
                <a:spcPts val="0"/>
              </a:spcBef>
              <a:spcAft>
                <a:spcPts val="0"/>
              </a:spcAft>
              <a:buClrTx/>
              <a:buSzTx/>
              <a:buFontTx/>
              <a:buNone/>
              <a:tabLst/>
              <a:defRPr sz="1350" kern="0">
                <a:solidFill>
                  <a:schemeClr val="bg1"/>
                </a:solidFill>
                <a:latin typeface="微软雅黑" pitchFamily="34" charset="-122"/>
                <a:ea typeface="微软雅黑" pitchFamily="34" charset="-122"/>
              </a:defRPr>
            </a:lvl1pPr>
          </a:lstStyle>
          <a:p>
            <a:r>
              <a:rPr lang="zh-CN" altLang="en-US" sz="1349" dirty="0">
                <a:solidFill>
                  <a:prstClr val="white"/>
                </a:solidFill>
              </a:rPr>
              <a:t>财务数据集</a:t>
            </a:r>
            <a:endParaRPr lang="en-US" altLang="en-US" sz="1349" dirty="0">
              <a:solidFill>
                <a:prstClr val="white"/>
              </a:solidFill>
            </a:endParaRPr>
          </a:p>
        </p:txBody>
      </p:sp>
      <p:sp>
        <p:nvSpPr>
          <p:cNvPr id="61" name="TextBox 48">
            <a:extLst>
              <a:ext uri="{FF2B5EF4-FFF2-40B4-BE49-F238E27FC236}">
                <a16:creationId xmlns="" xmlns:a16="http://schemas.microsoft.com/office/drawing/2014/main" id="{58CCA87B-DD63-454E-9AE6-526C8EB4E58A}"/>
              </a:ext>
            </a:extLst>
          </p:cNvPr>
          <p:cNvSpPr txBox="1"/>
          <p:nvPr/>
        </p:nvSpPr>
        <p:spPr bwMode="auto">
          <a:xfrm>
            <a:off x="4671650" y="2424413"/>
            <a:ext cx="1209737" cy="223421"/>
          </a:xfrm>
          <a:prstGeom prst="rect">
            <a:avLst/>
          </a:prstGeom>
          <a:solidFill>
            <a:schemeClr val="accent6">
              <a:lumMod val="75000"/>
            </a:schemeClr>
          </a:solidFill>
          <a:ln w="9525" cap="flat" cmpd="sng" algn="ctr">
            <a:noFill/>
            <a:prstDash val="solid"/>
          </a:ln>
          <a:effectLst>
            <a:outerShdw blurRad="40000" dist="20000" dir="5400000" rotWithShape="0">
              <a:srgbClr val="000000">
                <a:alpha val="38000"/>
              </a:srgbClr>
            </a:outerShdw>
          </a:effectLst>
        </p:spPr>
        <p:txBody>
          <a:bodyPr anchor="ctr">
            <a:noAutofit/>
          </a:bodyPr>
          <a:lstStyle>
            <a:defPPr>
              <a:defRPr lang="en-US"/>
            </a:defPPr>
            <a:lvl1pPr marR="0" lvl="0" indent="0" algn="ctr" defTabSz="685800" fontAlgn="auto">
              <a:lnSpc>
                <a:spcPct val="100000"/>
              </a:lnSpc>
              <a:spcBef>
                <a:spcPts val="0"/>
              </a:spcBef>
              <a:spcAft>
                <a:spcPts val="0"/>
              </a:spcAft>
              <a:buClrTx/>
              <a:buSzTx/>
              <a:buFontTx/>
              <a:buNone/>
              <a:tabLst/>
              <a:defRPr sz="1350" kern="0">
                <a:solidFill>
                  <a:schemeClr val="bg1"/>
                </a:solidFill>
                <a:latin typeface="微软雅黑" pitchFamily="34" charset="-122"/>
                <a:ea typeface="微软雅黑" pitchFamily="34" charset="-122"/>
              </a:defRPr>
            </a:lvl1pPr>
          </a:lstStyle>
          <a:p>
            <a:r>
              <a:rPr lang="en-US" altLang="zh-CN" sz="1349" dirty="0">
                <a:solidFill>
                  <a:prstClr val="white"/>
                </a:solidFill>
              </a:rPr>
              <a:t>….</a:t>
            </a:r>
            <a:endParaRPr lang="en-US" altLang="en-US" sz="1349" dirty="0">
              <a:solidFill>
                <a:prstClr val="white"/>
              </a:solidFill>
            </a:endParaRPr>
          </a:p>
        </p:txBody>
      </p:sp>
      <p:sp>
        <p:nvSpPr>
          <p:cNvPr id="62" name="TextBox 48">
            <a:extLst>
              <a:ext uri="{FF2B5EF4-FFF2-40B4-BE49-F238E27FC236}">
                <a16:creationId xmlns="" xmlns:a16="http://schemas.microsoft.com/office/drawing/2014/main" id="{B7DCBE2F-4628-D244-9883-463ECFDD0458}"/>
              </a:ext>
            </a:extLst>
          </p:cNvPr>
          <p:cNvSpPr txBox="1"/>
          <p:nvPr/>
        </p:nvSpPr>
        <p:spPr bwMode="auto">
          <a:xfrm>
            <a:off x="6143115" y="4781708"/>
            <a:ext cx="521728" cy="349018"/>
          </a:xfrm>
          <a:prstGeom prst="rect">
            <a:avLst/>
          </a:prstGeom>
          <a:solidFill>
            <a:srgbClr val="00B050"/>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algn="ctr" defTabSz="685457">
              <a:defRPr/>
            </a:pPr>
            <a:r>
              <a:rPr lang="zh-CN" altLang="en-US" sz="1199" kern="0" dirty="0">
                <a:solidFill>
                  <a:prstClr val="white"/>
                </a:solidFill>
                <a:latin typeface="微软雅黑" pitchFamily="34" charset="-122"/>
              </a:rPr>
              <a:t>采购</a:t>
            </a:r>
            <a:endParaRPr lang="en-US" altLang="en-US" sz="1199" kern="0" dirty="0">
              <a:solidFill>
                <a:prstClr val="white"/>
              </a:solidFill>
              <a:latin typeface="微软雅黑" pitchFamily="34" charset="-122"/>
            </a:endParaRPr>
          </a:p>
        </p:txBody>
      </p:sp>
      <p:sp>
        <p:nvSpPr>
          <p:cNvPr id="63" name="TextBox 48">
            <a:extLst>
              <a:ext uri="{FF2B5EF4-FFF2-40B4-BE49-F238E27FC236}">
                <a16:creationId xmlns="" xmlns:a16="http://schemas.microsoft.com/office/drawing/2014/main" id="{1A641637-D171-E242-B3F0-AC024DBE3E16}"/>
              </a:ext>
            </a:extLst>
          </p:cNvPr>
          <p:cNvSpPr txBox="1"/>
          <p:nvPr/>
        </p:nvSpPr>
        <p:spPr bwMode="auto">
          <a:xfrm>
            <a:off x="6710668" y="4781708"/>
            <a:ext cx="521728" cy="349018"/>
          </a:xfrm>
          <a:prstGeom prst="rect">
            <a:avLst/>
          </a:prstGeom>
          <a:solidFill>
            <a:srgbClr val="00B050"/>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algn="ctr" defTabSz="685457">
              <a:defRPr/>
            </a:pPr>
            <a:r>
              <a:rPr lang="zh-CN" altLang="en-US" sz="1199" kern="0" dirty="0">
                <a:solidFill>
                  <a:prstClr val="white"/>
                </a:solidFill>
                <a:latin typeface="微软雅黑" pitchFamily="34" charset="-122"/>
              </a:rPr>
              <a:t>库存</a:t>
            </a:r>
            <a:endParaRPr lang="en-US" altLang="en-US" sz="1199" kern="0" dirty="0">
              <a:solidFill>
                <a:prstClr val="white"/>
              </a:solidFill>
              <a:latin typeface="微软雅黑" pitchFamily="34" charset="-122"/>
            </a:endParaRPr>
          </a:p>
        </p:txBody>
      </p:sp>
      <p:sp>
        <p:nvSpPr>
          <p:cNvPr id="64" name="TextBox 48">
            <a:extLst>
              <a:ext uri="{FF2B5EF4-FFF2-40B4-BE49-F238E27FC236}">
                <a16:creationId xmlns="" xmlns:a16="http://schemas.microsoft.com/office/drawing/2014/main" id="{2128E545-6229-B444-816E-92D31E994AF0}"/>
              </a:ext>
            </a:extLst>
          </p:cNvPr>
          <p:cNvSpPr txBox="1"/>
          <p:nvPr/>
        </p:nvSpPr>
        <p:spPr bwMode="auto">
          <a:xfrm>
            <a:off x="7278222" y="4781708"/>
            <a:ext cx="521728" cy="349018"/>
          </a:xfrm>
          <a:prstGeom prst="rect">
            <a:avLst/>
          </a:prstGeom>
          <a:solidFill>
            <a:srgbClr val="00B050"/>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algn="ctr" defTabSz="685457">
              <a:defRPr/>
            </a:pPr>
            <a:r>
              <a:rPr lang="zh-CN" altLang="en-US" sz="1199" kern="0" dirty="0">
                <a:solidFill>
                  <a:prstClr val="white"/>
                </a:solidFill>
                <a:latin typeface="微软雅黑" pitchFamily="34" charset="-122"/>
              </a:rPr>
              <a:t>物流</a:t>
            </a:r>
            <a:endParaRPr lang="en-US" altLang="en-US" sz="1199" kern="0" dirty="0">
              <a:solidFill>
                <a:prstClr val="white"/>
              </a:solidFill>
              <a:latin typeface="微软雅黑" pitchFamily="34" charset="-122"/>
            </a:endParaRPr>
          </a:p>
        </p:txBody>
      </p:sp>
      <p:sp>
        <p:nvSpPr>
          <p:cNvPr id="65" name="TextBox 48">
            <a:extLst>
              <a:ext uri="{FF2B5EF4-FFF2-40B4-BE49-F238E27FC236}">
                <a16:creationId xmlns="" xmlns:a16="http://schemas.microsoft.com/office/drawing/2014/main" id="{B74125C0-E2B2-E846-8F0F-62E0E52548C4}"/>
              </a:ext>
            </a:extLst>
          </p:cNvPr>
          <p:cNvSpPr txBox="1"/>
          <p:nvPr/>
        </p:nvSpPr>
        <p:spPr bwMode="auto">
          <a:xfrm>
            <a:off x="7845772" y="4781708"/>
            <a:ext cx="521728" cy="349018"/>
          </a:xfrm>
          <a:prstGeom prst="rect">
            <a:avLst/>
          </a:prstGeom>
          <a:solidFill>
            <a:srgbClr val="00B050"/>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algn="ctr" defTabSz="685457">
              <a:defRPr/>
            </a:pPr>
            <a:r>
              <a:rPr lang="zh-CN" altLang="en-US" sz="1199" kern="0" dirty="0">
                <a:solidFill>
                  <a:prstClr val="white"/>
                </a:solidFill>
                <a:latin typeface="微软雅黑" pitchFamily="34" charset="-122"/>
              </a:rPr>
              <a:t>销售</a:t>
            </a:r>
            <a:endParaRPr lang="en-US" altLang="en-US" sz="1199" kern="0" dirty="0">
              <a:solidFill>
                <a:prstClr val="white"/>
              </a:solidFill>
              <a:latin typeface="微软雅黑" pitchFamily="34" charset="-122"/>
            </a:endParaRPr>
          </a:p>
        </p:txBody>
      </p:sp>
      <p:sp>
        <p:nvSpPr>
          <p:cNvPr id="66" name="TextBox 48">
            <a:extLst>
              <a:ext uri="{FF2B5EF4-FFF2-40B4-BE49-F238E27FC236}">
                <a16:creationId xmlns="" xmlns:a16="http://schemas.microsoft.com/office/drawing/2014/main" id="{09C777FD-375D-604D-BB10-75035B583093}"/>
              </a:ext>
            </a:extLst>
          </p:cNvPr>
          <p:cNvSpPr txBox="1"/>
          <p:nvPr/>
        </p:nvSpPr>
        <p:spPr bwMode="auto">
          <a:xfrm>
            <a:off x="2737794" y="5213951"/>
            <a:ext cx="521728" cy="349018"/>
          </a:xfrm>
          <a:prstGeom prst="rect">
            <a:avLst/>
          </a:prstGeom>
          <a:solidFill>
            <a:srgbClr val="00B050"/>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algn="ctr" defTabSz="685457">
              <a:defRPr/>
            </a:pPr>
            <a:r>
              <a:rPr lang="en-US" altLang="en-US" sz="1199" kern="0" dirty="0" err="1">
                <a:solidFill>
                  <a:prstClr val="white"/>
                </a:solidFill>
                <a:latin typeface="微软雅黑" pitchFamily="34" charset="-122"/>
              </a:rPr>
              <a:t>市场</a:t>
            </a:r>
            <a:endParaRPr lang="en-US" altLang="en-US" sz="1199" kern="0" dirty="0">
              <a:solidFill>
                <a:prstClr val="white"/>
              </a:solidFill>
              <a:latin typeface="微软雅黑" pitchFamily="34" charset="-122"/>
            </a:endParaRPr>
          </a:p>
        </p:txBody>
      </p:sp>
      <p:sp>
        <p:nvSpPr>
          <p:cNvPr id="67" name="TextBox 48">
            <a:extLst>
              <a:ext uri="{FF2B5EF4-FFF2-40B4-BE49-F238E27FC236}">
                <a16:creationId xmlns="" xmlns:a16="http://schemas.microsoft.com/office/drawing/2014/main" id="{8CF6AD96-2FCE-F145-934F-6C8FE0F72128}"/>
              </a:ext>
            </a:extLst>
          </p:cNvPr>
          <p:cNvSpPr txBox="1"/>
          <p:nvPr/>
        </p:nvSpPr>
        <p:spPr bwMode="auto">
          <a:xfrm>
            <a:off x="3305348" y="5213951"/>
            <a:ext cx="521728" cy="349018"/>
          </a:xfrm>
          <a:prstGeom prst="rect">
            <a:avLst/>
          </a:prstGeom>
          <a:solidFill>
            <a:srgbClr val="00B050"/>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algn="ctr" defTabSz="685457">
              <a:defRPr/>
            </a:pPr>
            <a:r>
              <a:rPr lang="zh-CN" altLang="en-US" sz="1199" kern="0" dirty="0">
                <a:solidFill>
                  <a:prstClr val="white"/>
                </a:solidFill>
                <a:latin typeface="微软雅黑" pitchFamily="34" charset="-122"/>
              </a:rPr>
              <a:t>应收</a:t>
            </a:r>
            <a:endParaRPr lang="en-US" altLang="en-US" sz="1199" kern="0" dirty="0">
              <a:solidFill>
                <a:prstClr val="white"/>
              </a:solidFill>
              <a:latin typeface="微软雅黑" pitchFamily="34" charset="-122"/>
            </a:endParaRPr>
          </a:p>
        </p:txBody>
      </p:sp>
      <p:sp>
        <p:nvSpPr>
          <p:cNvPr id="68" name="TextBox 48">
            <a:extLst>
              <a:ext uri="{FF2B5EF4-FFF2-40B4-BE49-F238E27FC236}">
                <a16:creationId xmlns="" xmlns:a16="http://schemas.microsoft.com/office/drawing/2014/main" id="{AF3BB697-A7C8-4541-A269-19F2A6F60057}"/>
              </a:ext>
            </a:extLst>
          </p:cNvPr>
          <p:cNvSpPr txBox="1"/>
          <p:nvPr/>
        </p:nvSpPr>
        <p:spPr bwMode="auto">
          <a:xfrm>
            <a:off x="3872901" y="5213951"/>
            <a:ext cx="521728" cy="349018"/>
          </a:xfrm>
          <a:prstGeom prst="rect">
            <a:avLst/>
          </a:prstGeom>
          <a:solidFill>
            <a:srgbClr val="00B050"/>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algn="ctr" defTabSz="685457">
              <a:defRPr/>
            </a:pPr>
            <a:r>
              <a:rPr lang="zh-CN" altLang="en-US" sz="1199" kern="0" dirty="0">
                <a:solidFill>
                  <a:prstClr val="white"/>
                </a:solidFill>
                <a:latin typeface="微软雅黑" pitchFamily="34" charset="-122"/>
              </a:rPr>
              <a:t>应付</a:t>
            </a:r>
            <a:endParaRPr lang="en-US" altLang="en-US" sz="1199" kern="0" dirty="0">
              <a:solidFill>
                <a:prstClr val="white"/>
              </a:solidFill>
              <a:latin typeface="微软雅黑" pitchFamily="34" charset="-122"/>
            </a:endParaRPr>
          </a:p>
        </p:txBody>
      </p:sp>
      <p:sp>
        <p:nvSpPr>
          <p:cNvPr id="69" name="TextBox 48">
            <a:extLst>
              <a:ext uri="{FF2B5EF4-FFF2-40B4-BE49-F238E27FC236}">
                <a16:creationId xmlns="" xmlns:a16="http://schemas.microsoft.com/office/drawing/2014/main" id="{9944BCED-15A6-184B-B093-65FF5FDCC70E}"/>
              </a:ext>
            </a:extLst>
          </p:cNvPr>
          <p:cNvSpPr txBox="1"/>
          <p:nvPr/>
        </p:nvSpPr>
        <p:spPr bwMode="auto">
          <a:xfrm>
            <a:off x="5008008" y="5213951"/>
            <a:ext cx="521728" cy="349018"/>
          </a:xfrm>
          <a:prstGeom prst="rect">
            <a:avLst/>
          </a:prstGeom>
          <a:solidFill>
            <a:srgbClr val="00B050"/>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algn="ctr" defTabSz="685457">
              <a:defRPr/>
            </a:pPr>
            <a:r>
              <a:rPr lang="zh-CN" altLang="en-US" sz="1199" kern="0" dirty="0">
                <a:solidFill>
                  <a:prstClr val="white"/>
                </a:solidFill>
                <a:latin typeface="微软雅黑" pitchFamily="34" charset="-122"/>
              </a:rPr>
              <a:t>成本</a:t>
            </a:r>
            <a:endParaRPr lang="en-US" altLang="en-US" sz="1199" kern="0" dirty="0">
              <a:solidFill>
                <a:prstClr val="white"/>
              </a:solidFill>
              <a:latin typeface="微软雅黑" pitchFamily="34" charset="-122"/>
            </a:endParaRPr>
          </a:p>
        </p:txBody>
      </p:sp>
      <p:sp>
        <p:nvSpPr>
          <p:cNvPr id="70" name="TextBox 48">
            <a:extLst>
              <a:ext uri="{FF2B5EF4-FFF2-40B4-BE49-F238E27FC236}">
                <a16:creationId xmlns="" xmlns:a16="http://schemas.microsoft.com/office/drawing/2014/main" id="{394BA8DE-BFAB-6941-BCC3-872E2728677F}"/>
              </a:ext>
            </a:extLst>
          </p:cNvPr>
          <p:cNvSpPr txBox="1"/>
          <p:nvPr/>
        </p:nvSpPr>
        <p:spPr bwMode="auto">
          <a:xfrm>
            <a:off x="4440455" y="5213951"/>
            <a:ext cx="521728" cy="349018"/>
          </a:xfrm>
          <a:prstGeom prst="rect">
            <a:avLst/>
          </a:prstGeom>
          <a:solidFill>
            <a:srgbClr val="00B050"/>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algn="ctr" defTabSz="685457">
              <a:defRPr/>
            </a:pPr>
            <a:r>
              <a:rPr lang="zh-CN" altLang="en-US" sz="1199" kern="0" dirty="0">
                <a:solidFill>
                  <a:prstClr val="white"/>
                </a:solidFill>
                <a:latin typeface="微软雅黑" pitchFamily="34" charset="-122"/>
              </a:rPr>
              <a:t>资产</a:t>
            </a:r>
            <a:endParaRPr lang="en-US" altLang="en-US" sz="1199" kern="0" dirty="0">
              <a:solidFill>
                <a:prstClr val="white"/>
              </a:solidFill>
              <a:latin typeface="微软雅黑" pitchFamily="34" charset="-122"/>
            </a:endParaRPr>
          </a:p>
        </p:txBody>
      </p:sp>
      <p:sp>
        <p:nvSpPr>
          <p:cNvPr id="71" name="TextBox 48">
            <a:extLst>
              <a:ext uri="{FF2B5EF4-FFF2-40B4-BE49-F238E27FC236}">
                <a16:creationId xmlns="" xmlns:a16="http://schemas.microsoft.com/office/drawing/2014/main" id="{252C13B2-8F1D-9F45-9414-150D58B7B3BC}"/>
              </a:ext>
            </a:extLst>
          </p:cNvPr>
          <p:cNvSpPr txBox="1"/>
          <p:nvPr/>
        </p:nvSpPr>
        <p:spPr bwMode="auto">
          <a:xfrm>
            <a:off x="5575561" y="5213951"/>
            <a:ext cx="521728" cy="349018"/>
          </a:xfrm>
          <a:prstGeom prst="rect">
            <a:avLst/>
          </a:prstGeom>
          <a:solidFill>
            <a:srgbClr val="00B050"/>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algn="ctr" defTabSz="685457">
              <a:defRPr/>
            </a:pPr>
            <a:r>
              <a:rPr lang="zh-CN" altLang="en-US" sz="1199" kern="0" dirty="0">
                <a:solidFill>
                  <a:prstClr val="white"/>
                </a:solidFill>
                <a:latin typeface="微软雅黑" pitchFamily="34" charset="-122"/>
              </a:rPr>
              <a:t>总账</a:t>
            </a:r>
            <a:endParaRPr lang="en-US" altLang="en-US" sz="1199" kern="0" dirty="0">
              <a:solidFill>
                <a:prstClr val="white"/>
              </a:solidFill>
              <a:latin typeface="微软雅黑" pitchFamily="34" charset="-122"/>
            </a:endParaRPr>
          </a:p>
        </p:txBody>
      </p:sp>
      <p:sp>
        <p:nvSpPr>
          <p:cNvPr id="72" name="TextBox 48">
            <a:extLst>
              <a:ext uri="{FF2B5EF4-FFF2-40B4-BE49-F238E27FC236}">
                <a16:creationId xmlns="" xmlns:a16="http://schemas.microsoft.com/office/drawing/2014/main" id="{7050A85E-B10F-9A48-AED0-EB26CC8B073A}"/>
              </a:ext>
            </a:extLst>
          </p:cNvPr>
          <p:cNvSpPr txBox="1"/>
          <p:nvPr/>
        </p:nvSpPr>
        <p:spPr bwMode="auto">
          <a:xfrm>
            <a:off x="6143115" y="5213951"/>
            <a:ext cx="521728" cy="349018"/>
          </a:xfrm>
          <a:prstGeom prst="rect">
            <a:avLst/>
          </a:prstGeom>
          <a:solidFill>
            <a:srgbClr val="00B050"/>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algn="ctr" defTabSz="685457">
              <a:defRPr/>
            </a:pPr>
            <a:r>
              <a:rPr lang="zh-CN" altLang="en-US" sz="1199" kern="0" dirty="0">
                <a:solidFill>
                  <a:prstClr val="white"/>
                </a:solidFill>
                <a:latin typeface="微软雅黑" pitchFamily="34" charset="-122"/>
              </a:rPr>
              <a:t>资金</a:t>
            </a:r>
            <a:endParaRPr lang="en-US" altLang="en-US" sz="1199" kern="0" dirty="0">
              <a:solidFill>
                <a:prstClr val="white"/>
              </a:solidFill>
              <a:latin typeface="微软雅黑" pitchFamily="34" charset="-122"/>
            </a:endParaRPr>
          </a:p>
        </p:txBody>
      </p:sp>
      <p:sp>
        <p:nvSpPr>
          <p:cNvPr id="73" name="TextBox 48">
            <a:extLst>
              <a:ext uri="{FF2B5EF4-FFF2-40B4-BE49-F238E27FC236}">
                <a16:creationId xmlns="" xmlns:a16="http://schemas.microsoft.com/office/drawing/2014/main" id="{F20E7880-255C-1148-A1E2-97CBD2C24531}"/>
              </a:ext>
            </a:extLst>
          </p:cNvPr>
          <p:cNvSpPr txBox="1"/>
          <p:nvPr/>
        </p:nvSpPr>
        <p:spPr bwMode="auto">
          <a:xfrm>
            <a:off x="6710668" y="5213951"/>
            <a:ext cx="521728" cy="349018"/>
          </a:xfrm>
          <a:prstGeom prst="rect">
            <a:avLst/>
          </a:prstGeom>
          <a:solidFill>
            <a:srgbClr val="00B050"/>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algn="ctr" defTabSz="685457">
              <a:defRPr/>
            </a:pPr>
            <a:r>
              <a:rPr lang="zh-CN" altLang="en-US" sz="1199" kern="0" dirty="0">
                <a:solidFill>
                  <a:prstClr val="white"/>
                </a:solidFill>
                <a:latin typeface="微软雅黑" pitchFamily="34" charset="-122"/>
              </a:rPr>
              <a:t>税务</a:t>
            </a:r>
            <a:endParaRPr lang="en-US" altLang="en-US" sz="1199" kern="0" dirty="0">
              <a:solidFill>
                <a:prstClr val="white"/>
              </a:solidFill>
              <a:latin typeface="微软雅黑" pitchFamily="34" charset="-122"/>
            </a:endParaRPr>
          </a:p>
        </p:txBody>
      </p:sp>
      <p:sp>
        <p:nvSpPr>
          <p:cNvPr id="74" name="TextBox 48">
            <a:extLst>
              <a:ext uri="{FF2B5EF4-FFF2-40B4-BE49-F238E27FC236}">
                <a16:creationId xmlns="" xmlns:a16="http://schemas.microsoft.com/office/drawing/2014/main" id="{32884FF8-185D-FF40-BAE8-406CDF693EBC}"/>
              </a:ext>
            </a:extLst>
          </p:cNvPr>
          <p:cNvSpPr txBox="1"/>
          <p:nvPr/>
        </p:nvSpPr>
        <p:spPr bwMode="auto">
          <a:xfrm>
            <a:off x="7278222" y="5213951"/>
            <a:ext cx="521728" cy="349018"/>
          </a:xfrm>
          <a:prstGeom prst="rect">
            <a:avLst/>
          </a:prstGeom>
          <a:solidFill>
            <a:srgbClr val="00B050"/>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algn="ctr" defTabSz="685457">
              <a:defRPr/>
            </a:pPr>
            <a:r>
              <a:rPr lang="zh-CN" altLang="en-US" sz="1199" kern="0" dirty="0">
                <a:solidFill>
                  <a:prstClr val="white"/>
                </a:solidFill>
                <a:latin typeface="微软雅黑" pitchFamily="34" charset="-122"/>
              </a:rPr>
              <a:t>预算</a:t>
            </a:r>
            <a:endParaRPr lang="en-US" altLang="en-US" sz="1199" kern="0" dirty="0">
              <a:solidFill>
                <a:prstClr val="white"/>
              </a:solidFill>
              <a:latin typeface="微软雅黑" pitchFamily="34" charset="-122"/>
            </a:endParaRPr>
          </a:p>
        </p:txBody>
      </p:sp>
      <p:sp>
        <p:nvSpPr>
          <p:cNvPr id="75" name="TextBox 48">
            <a:extLst>
              <a:ext uri="{FF2B5EF4-FFF2-40B4-BE49-F238E27FC236}">
                <a16:creationId xmlns="" xmlns:a16="http://schemas.microsoft.com/office/drawing/2014/main" id="{3FFFD9E8-F93F-984E-8E8B-CAE1D26D7FD9}"/>
              </a:ext>
            </a:extLst>
          </p:cNvPr>
          <p:cNvSpPr txBox="1"/>
          <p:nvPr/>
        </p:nvSpPr>
        <p:spPr bwMode="auto">
          <a:xfrm>
            <a:off x="7845772" y="5213951"/>
            <a:ext cx="521728" cy="349018"/>
          </a:xfrm>
          <a:prstGeom prst="rect">
            <a:avLst/>
          </a:prstGeom>
          <a:solidFill>
            <a:srgbClr val="00B050"/>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algn="ctr" defTabSz="685457">
              <a:defRPr/>
            </a:pPr>
            <a:r>
              <a:rPr lang="en-US" altLang="en-US" sz="1199" kern="0" dirty="0">
                <a:solidFill>
                  <a:prstClr val="white"/>
                </a:solidFill>
                <a:latin typeface="微软雅黑" pitchFamily="34" charset="-122"/>
              </a:rPr>
              <a:t>…</a:t>
            </a:r>
          </a:p>
        </p:txBody>
      </p:sp>
      <p:sp>
        <p:nvSpPr>
          <p:cNvPr id="76" name="TextBox 48">
            <a:extLst>
              <a:ext uri="{FF2B5EF4-FFF2-40B4-BE49-F238E27FC236}">
                <a16:creationId xmlns="" xmlns:a16="http://schemas.microsoft.com/office/drawing/2014/main" id="{E1AC47B2-9897-AC42-B3CB-EF1C5800E178}"/>
              </a:ext>
            </a:extLst>
          </p:cNvPr>
          <p:cNvSpPr txBox="1"/>
          <p:nvPr/>
        </p:nvSpPr>
        <p:spPr bwMode="auto">
          <a:xfrm>
            <a:off x="2737794" y="3372174"/>
            <a:ext cx="521728" cy="349018"/>
          </a:xfrm>
          <a:prstGeom prst="rect">
            <a:avLst/>
          </a:prstGeom>
          <a:solidFill>
            <a:schemeClr val="accent6">
              <a:lumMod val="75000"/>
            </a:schemeClr>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algn="ctr" defTabSz="685457">
              <a:defRPr/>
            </a:pPr>
            <a:r>
              <a:rPr lang="en-US" altLang="en-US" sz="1199" kern="0" dirty="0" err="1">
                <a:solidFill>
                  <a:prstClr val="white"/>
                </a:solidFill>
                <a:latin typeface="微软雅黑" pitchFamily="34" charset="-122"/>
              </a:rPr>
              <a:t>研发</a:t>
            </a:r>
            <a:endParaRPr lang="en-US" altLang="en-US" sz="1199" kern="0" dirty="0">
              <a:solidFill>
                <a:prstClr val="white"/>
              </a:solidFill>
              <a:latin typeface="微软雅黑" pitchFamily="34" charset="-122"/>
            </a:endParaRPr>
          </a:p>
        </p:txBody>
      </p:sp>
      <p:sp>
        <p:nvSpPr>
          <p:cNvPr id="77" name="TextBox 48">
            <a:extLst>
              <a:ext uri="{FF2B5EF4-FFF2-40B4-BE49-F238E27FC236}">
                <a16:creationId xmlns="" xmlns:a16="http://schemas.microsoft.com/office/drawing/2014/main" id="{080FE0C6-8586-3949-AB41-9159064D6EB3}"/>
              </a:ext>
            </a:extLst>
          </p:cNvPr>
          <p:cNvSpPr txBox="1"/>
          <p:nvPr/>
        </p:nvSpPr>
        <p:spPr bwMode="auto">
          <a:xfrm>
            <a:off x="3305348" y="3372174"/>
            <a:ext cx="521728" cy="349018"/>
          </a:xfrm>
          <a:prstGeom prst="rect">
            <a:avLst/>
          </a:prstGeom>
          <a:solidFill>
            <a:schemeClr val="accent6">
              <a:lumMod val="75000"/>
            </a:schemeClr>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algn="ctr" defTabSz="685457">
              <a:defRPr/>
            </a:pPr>
            <a:r>
              <a:rPr lang="zh-CN" altLang="en-US" sz="1199" kern="0" dirty="0">
                <a:solidFill>
                  <a:prstClr val="white"/>
                </a:solidFill>
                <a:latin typeface="微软雅黑" pitchFamily="34" charset="-122"/>
              </a:rPr>
              <a:t>配方</a:t>
            </a:r>
            <a:endParaRPr lang="en-US" altLang="en-US" sz="1199" kern="0" dirty="0">
              <a:solidFill>
                <a:prstClr val="white"/>
              </a:solidFill>
              <a:latin typeface="微软雅黑" pitchFamily="34" charset="-122"/>
            </a:endParaRPr>
          </a:p>
        </p:txBody>
      </p:sp>
      <p:sp>
        <p:nvSpPr>
          <p:cNvPr id="78" name="TextBox 48">
            <a:extLst>
              <a:ext uri="{FF2B5EF4-FFF2-40B4-BE49-F238E27FC236}">
                <a16:creationId xmlns="" xmlns:a16="http://schemas.microsoft.com/office/drawing/2014/main" id="{EEF5C267-66CC-D249-BB47-AEBE042B373A}"/>
              </a:ext>
            </a:extLst>
          </p:cNvPr>
          <p:cNvSpPr txBox="1"/>
          <p:nvPr/>
        </p:nvSpPr>
        <p:spPr bwMode="auto">
          <a:xfrm>
            <a:off x="3872901" y="3372174"/>
            <a:ext cx="521728" cy="349018"/>
          </a:xfrm>
          <a:prstGeom prst="rect">
            <a:avLst/>
          </a:prstGeom>
          <a:solidFill>
            <a:schemeClr val="accent6">
              <a:lumMod val="75000"/>
            </a:schemeClr>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algn="ctr" defTabSz="685457">
              <a:defRPr/>
            </a:pPr>
            <a:r>
              <a:rPr lang="zh-CN" altLang="en-US" sz="1199" kern="0" dirty="0">
                <a:solidFill>
                  <a:prstClr val="white"/>
                </a:solidFill>
                <a:latin typeface="微软雅黑" pitchFamily="34" charset="-122"/>
              </a:rPr>
              <a:t>生产</a:t>
            </a:r>
            <a:endParaRPr lang="en-US" altLang="en-US" sz="1199" kern="0" dirty="0">
              <a:solidFill>
                <a:prstClr val="white"/>
              </a:solidFill>
              <a:latin typeface="微软雅黑" pitchFamily="34" charset="-122"/>
            </a:endParaRPr>
          </a:p>
        </p:txBody>
      </p:sp>
      <p:sp>
        <p:nvSpPr>
          <p:cNvPr id="79" name="TextBox 48">
            <a:extLst>
              <a:ext uri="{FF2B5EF4-FFF2-40B4-BE49-F238E27FC236}">
                <a16:creationId xmlns="" xmlns:a16="http://schemas.microsoft.com/office/drawing/2014/main" id="{7F2E555F-0134-214A-912D-64BD6D2A2456}"/>
              </a:ext>
            </a:extLst>
          </p:cNvPr>
          <p:cNvSpPr txBox="1"/>
          <p:nvPr/>
        </p:nvSpPr>
        <p:spPr bwMode="auto">
          <a:xfrm>
            <a:off x="5008008" y="3372174"/>
            <a:ext cx="521728" cy="349018"/>
          </a:xfrm>
          <a:prstGeom prst="rect">
            <a:avLst/>
          </a:prstGeom>
          <a:solidFill>
            <a:schemeClr val="accent6">
              <a:lumMod val="75000"/>
            </a:schemeClr>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algn="ctr" defTabSz="685457">
              <a:defRPr/>
            </a:pPr>
            <a:r>
              <a:rPr lang="zh-CN" altLang="en-US" sz="1199" kern="0" dirty="0">
                <a:solidFill>
                  <a:prstClr val="white"/>
                </a:solidFill>
                <a:latin typeface="微软雅黑" pitchFamily="34" charset="-122"/>
              </a:rPr>
              <a:t>质量</a:t>
            </a:r>
            <a:endParaRPr lang="en-US" altLang="en-US" sz="1199" kern="0" dirty="0">
              <a:solidFill>
                <a:prstClr val="white"/>
              </a:solidFill>
              <a:latin typeface="微软雅黑" pitchFamily="34" charset="-122"/>
            </a:endParaRPr>
          </a:p>
        </p:txBody>
      </p:sp>
      <p:sp>
        <p:nvSpPr>
          <p:cNvPr id="80" name="TextBox 48">
            <a:extLst>
              <a:ext uri="{FF2B5EF4-FFF2-40B4-BE49-F238E27FC236}">
                <a16:creationId xmlns="" xmlns:a16="http://schemas.microsoft.com/office/drawing/2014/main" id="{5417752C-4D0C-B741-801A-F3F33981265E}"/>
              </a:ext>
            </a:extLst>
          </p:cNvPr>
          <p:cNvSpPr txBox="1"/>
          <p:nvPr/>
        </p:nvSpPr>
        <p:spPr bwMode="auto">
          <a:xfrm>
            <a:off x="4440455" y="3372174"/>
            <a:ext cx="521728" cy="349018"/>
          </a:xfrm>
          <a:prstGeom prst="rect">
            <a:avLst/>
          </a:prstGeom>
          <a:solidFill>
            <a:schemeClr val="accent6">
              <a:lumMod val="75000"/>
            </a:schemeClr>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algn="ctr" defTabSz="685457">
              <a:defRPr/>
            </a:pPr>
            <a:r>
              <a:rPr lang="zh-CN" altLang="en-US" sz="1199" kern="0" dirty="0">
                <a:solidFill>
                  <a:prstClr val="white"/>
                </a:solidFill>
                <a:latin typeface="微软雅黑" pitchFamily="34" charset="-122"/>
              </a:rPr>
              <a:t>设备</a:t>
            </a:r>
            <a:endParaRPr lang="en-US" altLang="en-US" sz="1199" kern="0" dirty="0">
              <a:solidFill>
                <a:prstClr val="white"/>
              </a:solidFill>
              <a:latin typeface="微软雅黑" pitchFamily="34" charset="-122"/>
            </a:endParaRPr>
          </a:p>
        </p:txBody>
      </p:sp>
      <p:sp>
        <p:nvSpPr>
          <p:cNvPr id="81" name="TextBox 48">
            <a:extLst>
              <a:ext uri="{FF2B5EF4-FFF2-40B4-BE49-F238E27FC236}">
                <a16:creationId xmlns="" xmlns:a16="http://schemas.microsoft.com/office/drawing/2014/main" id="{1CBC3D7D-8050-7A4C-BFF5-25CC45192E26}"/>
              </a:ext>
            </a:extLst>
          </p:cNvPr>
          <p:cNvSpPr txBox="1"/>
          <p:nvPr/>
        </p:nvSpPr>
        <p:spPr bwMode="auto">
          <a:xfrm>
            <a:off x="5575561" y="3372174"/>
            <a:ext cx="521728" cy="349018"/>
          </a:xfrm>
          <a:prstGeom prst="rect">
            <a:avLst/>
          </a:prstGeom>
          <a:solidFill>
            <a:schemeClr val="accent6">
              <a:lumMod val="75000"/>
            </a:schemeClr>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algn="ctr" defTabSz="685457">
              <a:defRPr/>
            </a:pPr>
            <a:r>
              <a:rPr lang="zh-CN" altLang="en-US" sz="1199" kern="0" dirty="0">
                <a:solidFill>
                  <a:prstClr val="white"/>
                </a:solidFill>
                <a:latin typeface="微软雅黑" pitchFamily="34" charset="-122"/>
              </a:rPr>
              <a:t>计划</a:t>
            </a:r>
            <a:endParaRPr lang="en-US" altLang="en-US" sz="1199" kern="0" dirty="0">
              <a:solidFill>
                <a:prstClr val="white"/>
              </a:solidFill>
              <a:latin typeface="微软雅黑" pitchFamily="34" charset="-122"/>
            </a:endParaRPr>
          </a:p>
        </p:txBody>
      </p:sp>
      <p:sp>
        <p:nvSpPr>
          <p:cNvPr id="82" name="TextBox 48">
            <a:extLst>
              <a:ext uri="{FF2B5EF4-FFF2-40B4-BE49-F238E27FC236}">
                <a16:creationId xmlns="" xmlns:a16="http://schemas.microsoft.com/office/drawing/2014/main" id="{7C882F9A-2250-A74A-A6FF-18017E77BB54}"/>
              </a:ext>
            </a:extLst>
          </p:cNvPr>
          <p:cNvSpPr txBox="1"/>
          <p:nvPr/>
        </p:nvSpPr>
        <p:spPr bwMode="auto">
          <a:xfrm>
            <a:off x="6143115" y="3372174"/>
            <a:ext cx="521728" cy="349018"/>
          </a:xfrm>
          <a:prstGeom prst="rect">
            <a:avLst/>
          </a:prstGeom>
          <a:solidFill>
            <a:schemeClr val="accent6">
              <a:lumMod val="75000"/>
            </a:schemeClr>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algn="ctr" defTabSz="685457">
              <a:defRPr/>
            </a:pPr>
            <a:r>
              <a:rPr lang="zh-CN" altLang="en-US" sz="1199" kern="0" dirty="0">
                <a:solidFill>
                  <a:prstClr val="white"/>
                </a:solidFill>
                <a:latin typeface="微软雅黑" pitchFamily="34" charset="-122"/>
              </a:rPr>
              <a:t>采购</a:t>
            </a:r>
            <a:endParaRPr lang="en-US" altLang="en-US" sz="1199" kern="0" dirty="0">
              <a:solidFill>
                <a:prstClr val="white"/>
              </a:solidFill>
              <a:latin typeface="微软雅黑" pitchFamily="34" charset="-122"/>
            </a:endParaRPr>
          </a:p>
        </p:txBody>
      </p:sp>
      <p:sp>
        <p:nvSpPr>
          <p:cNvPr id="83" name="TextBox 48">
            <a:extLst>
              <a:ext uri="{FF2B5EF4-FFF2-40B4-BE49-F238E27FC236}">
                <a16:creationId xmlns="" xmlns:a16="http://schemas.microsoft.com/office/drawing/2014/main" id="{8C3F05F2-C910-684C-BAA0-594C6EEEDF2C}"/>
              </a:ext>
            </a:extLst>
          </p:cNvPr>
          <p:cNvSpPr txBox="1"/>
          <p:nvPr/>
        </p:nvSpPr>
        <p:spPr bwMode="auto">
          <a:xfrm>
            <a:off x="6710668" y="3372174"/>
            <a:ext cx="521728" cy="349018"/>
          </a:xfrm>
          <a:prstGeom prst="rect">
            <a:avLst/>
          </a:prstGeom>
          <a:solidFill>
            <a:schemeClr val="accent6">
              <a:lumMod val="75000"/>
            </a:schemeClr>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algn="ctr" defTabSz="685457">
              <a:defRPr/>
            </a:pPr>
            <a:r>
              <a:rPr lang="zh-CN" altLang="en-US" sz="1199" kern="0" dirty="0">
                <a:solidFill>
                  <a:prstClr val="white"/>
                </a:solidFill>
                <a:latin typeface="微软雅黑" pitchFamily="34" charset="-122"/>
              </a:rPr>
              <a:t>库存</a:t>
            </a:r>
            <a:endParaRPr lang="en-US" altLang="en-US" sz="1199" kern="0" dirty="0">
              <a:solidFill>
                <a:prstClr val="white"/>
              </a:solidFill>
              <a:latin typeface="微软雅黑" pitchFamily="34" charset="-122"/>
            </a:endParaRPr>
          </a:p>
        </p:txBody>
      </p:sp>
      <p:sp>
        <p:nvSpPr>
          <p:cNvPr id="84" name="TextBox 48">
            <a:extLst>
              <a:ext uri="{FF2B5EF4-FFF2-40B4-BE49-F238E27FC236}">
                <a16:creationId xmlns="" xmlns:a16="http://schemas.microsoft.com/office/drawing/2014/main" id="{7B46BE1E-61ED-524A-9F3A-3917646B6146}"/>
              </a:ext>
            </a:extLst>
          </p:cNvPr>
          <p:cNvSpPr txBox="1"/>
          <p:nvPr/>
        </p:nvSpPr>
        <p:spPr bwMode="auto">
          <a:xfrm>
            <a:off x="7278222" y="3372174"/>
            <a:ext cx="521728" cy="349018"/>
          </a:xfrm>
          <a:prstGeom prst="rect">
            <a:avLst/>
          </a:prstGeom>
          <a:solidFill>
            <a:schemeClr val="accent6">
              <a:lumMod val="75000"/>
            </a:schemeClr>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algn="ctr" defTabSz="685457">
              <a:defRPr/>
            </a:pPr>
            <a:r>
              <a:rPr lang="zh-CN" altLang="en-US" sz="1199" kern="0" dirty="0">
                <a:solidFill>
                  <a:prstClr val="white"/>
                </a:solidFill>
                <a:latin typeface="微软雅黑" pitchFamily="34" charset="-122"/>
              </a:rPr>
              <a:t>物流</a:t>
            </a:r>
            <a:endParaRPr lang="en-US" altLang="en-US" sz="1199" kern="0" dirty="0">
              <a:solidFill>
                <a:prstClr val="white"/>
              </a:solidFill>
              <a:latin typeface="微软雅黑" pitchFamily="34" charset="-122"/>
            </a:endParaRPr>
          </a:p>
        </p:txBody>
      </p:sp>
      <p:sp>
        <p:nvSpPr>
          <p:cNvPr id="85" name="TextBox 48">
            <a:extLst>
              <a:ext uri="{FF2B5EF4-FFF2-40B4-BE49-F238E27FC236}">
                <a16:creationId xmlns="" xmlns:a16="http://schemas.microsoft.com/office/drawing/2014/main" id="{29E8F89F-9741-EC4E-8E82-A9ED46A69347}"/>
              </a:ext>
            </a:extLst>
          </p:cNvPr>
          <p:cNvSpPr txBox="1"/>
          <p:nvPr/>
        </p:nvSpPr>
        <p:spPr bwMode="auto">
          <a:xfrm>
            <a:off x="7845772" y="3372174"/>
            <a:ext cx="521728" cy="349018"/>
          </a:xfrm>
          <a:prstGeom prst="rect">
            <a:avLst/>
          </a:prstGeom>
          <a:solidFill>
            <a:schemeClr val="accent6">
              <a:lumMod val="75000"/>
            </a:schemeClr>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algn="ctr" defTabSz="685457">
              <a:defRPr/>
            </a:pPr>
            <a:r>
              <a:rPr lang="zh-CN" altLang="en-US" sz="1199" kern="0" dirty="0">
                <a:solidFill>
                  <a:prstClr val="white"/>
                </a:solidFill>
                <a:latin typeface="微软雅黑" pitchFamily="34" charset="-122"/>
              </a:rPr>
              <a:t>销售</a:t>
            </a:r>
            <a:endParaRPr lang="en-US" altLang="en-US" sz="1199" kern="0" dirty="0">
              <a:solidFill>
                <a:prstClr val="white"/>
              </a:solidFill>
              <a:latin typeface="微软雅黑" pitchFamily="34" charset="-122"/>
            </a:endParaRPr>
          </a:p>
        </p:txBody>
      </p:sp>
      <p:sp>
        <p:nvSpPr>
          <p:cNvPr id="86" name="TextBox 48">
            <a:extLst>
              <a:ext uri="{FF2B5EF4-FFF2-40B4-BE49-F238E27FC236}">
                <a16:creationId xmlns="" xmlns:a16="http://schemas.microsoft.com/office/drawing/2014/main" id="{75A3DD4F-93A6-EC4E-8FE0-3DF91D29302B}"/>
              </a:ext>
            </a:extLst>
          </p:cNvPr>
          <p:cNvSpPr txBox="1"/>
          <p:nvPr/>
        </p:nvSpPr>
        <p:spPr bwMode="auto">
          <a:xfrm>
            <a:off x="2737794" y="3804418"/>
            <a:ext cx="521728" cy="349018"/>
          </a:xfrm>
          <a:prstGeom prst="rect">
            <a:avLst/>
          </a:prstGeom>
          <a:solidFill>
            <a:schemeClr val="accent6">
              <a:lumMod val="75000"/>
            </a:schemeClr>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algn="ctr" defTabSz="685457">
              <a:defRPr/>
            </a:pPr>
            <a:r>
              <a:rPr lang="en-US" altLang="en-US" sz="1199" kern="0" dirty="0" err="1">
                <a:solidFill>
                  <a:prstClr val="white"/>
                </a:solidFill>
                <a:latin typeface="微软雅黑" pitchFamily="34" charset="-122"/>
              </a:rPr>
              <a:t>市场</a:t>
            </a:r>
            <a:endParaRPr lang="en-US" altLang="en-US" sz="1199" kern="0" dirty="0">
              <a:solidFill>
                <a:prstClr val="white"/>
              </a:solidFill>
              <a:latin typeface="微软雅黑" pitchFamily="34" charset="-122"/>
            </a:endParaRPr>
          </a:p>
        </p:txBody>
      </p:sp>
      <p:sp>
        <p:nvSpPr>
          <p:cNvPr id="87" name="TextBox 48">
            <a:extLst>
              <a:ext uri="{FF2B5EF4-FFF2-40B4-BE49-F238E27FC236}">
                <a16:creationId xmlns="" xmlns:a16="http://schemas.microsoft.com/office/drawing/2014/main" id="{1D137618-4805-E145-970E-7D4A14994549}"/>
              </a:ext>
            </a:extLst>
          </p:cNvPr>
          <p:cNvSpPr txBox="1"/>
          <p:nvPr/>
        </p:nvSpPr>
        <p:spPr bwMode="auto">
          <a:xfrm>
            <a:off x="3305348" y="3804418"/>
            <a:ext cx="521728" cy="349018"/>
          </a:xfrm>
          <a:prstGeom prst="rect">
            <a:avLst/>
          </a:prstGeom>
          <a:solidFill>
            <a:srgbClr val="00B050"/>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algn="ctr" defTabSz="685457">
              <a:defRPr/>
            </a:pPr>
            <a:r>
              <a:rPr lang="zh-CN" altLang="en-US" sz="1199" kern="0" dirty="0">
                <a:solidFill>
                  <a:prstClr val="white"/>
                </a:solidFill>
                <a:latin typeface="微软雅黑" pitchFamily="34" charset="-122"/>
              </a:rPr>
              <a:t>应收</a:t>
            </a:r>
            <a:endParaRPr lang="en-US" altLang="en-US" sz="1199" kern="0" dirty="0">
              <a:solidFill>
                <a:prstClr val="white"/>
              </a:solidFill>
              <a:latin typeface="微软雅黑" pitchFamily="34" charset="-122"/>
            </a:endParaRPr>
          </a:p>
        </p:txBody>
      </p:sp>
      <p:sp>
        <p:nvSpPr>
          <p:cNvPr id="88" name="TextBox 48">
            <a:extLst>
              <a:ext uri="{FF2B5EF4-FFF2-40B4-BE49-F238E27FC236}">
                <a16:creationId xmlns="" xmlns:a16="http://schemas.microsoft.com/office/drawing/2014/main" id="{B771D445-FFF9-3149-82ED-C5308C1EEE3E}"/>
              </a:ext>
            </a:extLst>
          </p:cNvPr>
          <p:cNvSpPr txBox="1"/>
          <p:nvPr/>
        </p:nvSpPr>
        <p:spPr bwMode="auto">
          <a:xfrm>
            <a:off x="3872901" y="3804418"/>
            <a:ext cx="521728" cy="349018"/>
          </a:xfrm>
          <a:prstGeom prst="rect">
            <a:avLst/>
          </a:prstGeom>
          <a:solidFill>
            <a:srgbClr val="00B050"/>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algn="ctr" defTabSz="685457">
              <a:defRPr/>
            </a:pPr>
            <a:r>
              <a:rPr lang="zh-CN" altLang="en-US" sz="1199" kern="0" dirty="0">
                <a:solidFill>
                  <a:prstClr val="white"/>
                </a:solidFill>
                <a:latin typeface="微软雅黑" pitchFamily="34" charset="-122"/>
              </a:rPr>
              <a:t>应付</a:t>
            </a:r>
            <a:endParaRPr lang="en-US" altLang="en-US" sz="1199" kern="0" dirty="0">
              <a:solidFill>
                <a:prstClr val="white"/>
              </a:solidFill>
              <a:latin typeface="微软雅黑" pitchFamily="34" charset="-122"/>
            </a:endParaRPr>
          </a:p>
        </p:txBody>
      </p:sp>
      <p:sp>
        <p:nvSpPr>
          <p:cNvPr id="89" name="TextBox 48">
            <a:extLst>
              <a:ext uri="{FF2B5EF4-FFF2-40B4-BE49-F238E27FC236}">
                <a16:creationId xmlns="" xmlns:a16="http://schemas.microsoft.com/office/drawing/2014/main" id="{27D6732A-0EDF-A345-807C-CC0BC40BAA58}"/>
              </a:ext>
            </a:extLst>
          </p:cNvPr>
          <p:cNvSpPr txBox="1"/>
          <p:nvPr/>
        </p:nvSpPr>
        <p:spPr bwMode="auto">
          <a:xfrm>
            <a:off x="5008008" y="3804418"/>
            <a:ext cx="521728" cy="349018"/>
          </a:xfrm>
          <a:prstGeom prst="rect">
            <a:avLst/>
          </a:prstGeom>
          <a:solidFill>
            <a:srgbClr val="00B050"/>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algn="ctr" defTabSz="685457">
              <a:defRPr/>
            </a:pPr>
            <a:r>
              <a:rPr lang="zh-CN" altLang="en-US" sz="1199" kern="0" dirty="0">
                <a:solidFill>
                  <a:prstClr val="white"/>
                </a:solidFill>
                <a:latin typeface="微软雅黑" pitchFamily="34" charset="-122"/>
              </a:rPr>
              <a:t>成本</a:t>
            </a:r>
            <a:endParaRPr lang="en-US" altLang="en-US" sz="1199" kern="0" dirty="0">
              <a:solidFill>
                <a:prstClr val="white"/>
              </a:solidFill>
              <a:latin typeface="微软雅黑" pitchFamily="34" charset="-122"/>
            </a:endParaRPr>
          </a:p>
        </p:txBody>
      </p:sp>
      <p:sp>
        <p:nvSpPr>
          <p:cNvPr id="90" name="TextBox 48">
            <a:extLst>
              <a:ext uri="{FF2B5EF4-FFF2-40B4-BE49-F238E27FC236}">
                <a16:creationId xmlns="" xmlns:a16="http://schemas.microsoft.com/office/drawing/2014/main" id="{FEB4C850-EE8C-5F48-9D82-E32CC811BD83}"/>
              </a:ext>
            </a:extLst>
          </p:cNvPr>
          <p:cNvSpPr txBox="1"/>
          <p:nvPr/>
        </p:nvSpPr>
        <p:spPr bwMode="auto">
          <a:xfrm>
            <a:off x="4440455" y="3804418"/>
            <a:ext cx="521728" cy="349018"/>
          </a:xfrm>
          <a:prstGeom prst="rect">
            <a:avLst/>
          </a:prstGeom>
          <a:solidFill>
            <a:srgbClr val="00B050"/>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algn="ctr" defTabSz="685457">
              <a:defRPr/>
            </a:pPr>
            <a:r>
              <a:rPr lang="zh-CN" altLang="en-US" sz="1199" kern="0" dirty="0">
                <a:solidFill>
                  <a:prstClr val="white"/>
                </a:solidFill>
                <a:latin typeface="微软雅黑" pitchFamily="34" charset="-122"/>
              </a:rPr>
              <a:t>资产</a:t>
            </a:r>
            <a:endParaRPr lang="en-US" altLang="en-US" sz="1199" kern="0" dirty="0">
              <a:solidFill>
                <a:prstClr val="white"/>
              </a:solidFill>
              <a:latin typeface="微软雅黑" pitchFamily="34" charset="-122"/>
            </a:endParaRPr>
          </a:p>
        </p:txBody>
      </p:sp>
      <p:sp>
        <p:nvSpPr>
          <p:cNvPr id="91" name="TextBox 48">
            <a:extLst>
              <a:ext uri="{FF2B5EF4-FFF2-40B4-BE49-F238E27FC236}">
                <a16:creationId xmlns="" xmlns:a16="http://schemas.microsoft.com/office/drawing/2014/main" id="{4555B6C3-50F2-DA44-8B0C-EC8872EEA3DB}"/>
              </a:ext>
            </a:extLst>
          </p:cNvPr>
          <p:cNvSpPr txBox="1"/>
          <p:nvPr/>
        </p:nvSpPr>
        <p:spPr bwMode="auto">
          <a:xfrm>
            <a:off x="5575561" y="3804418"/>
            <a:ext cx="521728" cy="349018"/>
          </a:xfrm>
          <a:prstGeom prst="rect">
            <a:avLst/>
          </a:prstGeom>
          <a:solidFill>
            <a:srgbClr val="00B050"/>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algn="ctr" defTabSz="685457">
              <a:defRPr/>
            </a:pPr>
            <a:r>
              <a:rPr lang="zh-CN" altLang="en-US" sz="1199" kern="0" dirty="0">
                <a:solidFill>
                  <a:prstClr val="white"/>
                </a:solidFill>
                <a:latin typeface="微软雅黑" pitchFamily="34" charset="-122"/>
              </a:rPr>
              <a:t>总账</a:t>
            </a:r>
            <a:endParaRPr lang="en-US" altLang="en-US" sz="1199" kern="0" dirty="0">
              <a:solidFill>
                <a:prstClr val="white"/>
              </a:solidFill>
              <a:latin typeface="微软雅黑" pitchFamily="34" charset="-122"/>
            </a:endParaRPr>
          </a:p>
        </p:txBody>
      </p:sp>
      <p:sp>
        <p:nvSpPr>
          <p:cNvPr id="92" name="TextBox 48">
            <a:extLst>
              <a:ext uri="{FF2B5EF4-FFF2-40B4-BE49-F238E27FC236}">
                <a16:creationId xmlns="" xmlns:a16="http://schemas.microsoft.com/office/drawing/2014/main" id="{CA50B0CC-14AF-134F-BFE7-DB54DBB48AF7}"/>
              </a:ext>
            </a:extLst>
          </p:cNvPr>
          <p:cNvSpPr txBox="1"/>
          <p:nvPr/>
        </p:nvSpPr>
        <p:spPr bwMode="auto">
          <a:xfrm>
            <a:off x="6143115" y="3804418"/>
            <a:ext cx="521728" cy="349018"/>
          </a:xfrm>
          <a:prstGeom prst="rect">
            <a:avLst/>
          </a:prstGeom>
          <a:solidFill>
            <a:schemeClr val="accent6">
              <a:lumMod val="75000"/>
            </a:schemeClr>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algn="ctr" defTabSz="685457">
              <a:defRPr/>
            </a:pPr>
            <a:r>
              <a:rPr lang="zh-CN" altLang="en-US" sz="1199" kern="0" dirty="0">
                <a:solidFill>
                  <a:prstClr val="white"/>
                </a:solidFill>
                <a:latin typeface="微软雅黑" pitchFamily="34" charset="-122"/>
              </a:rPr>
              <a:t>资金</a:t>
            </a:r>
            <a:endParaRPr lang="en-US" altLang="en-US" sz="1199" kern="0" dirty="0">
              <a:solidFill>
                <a:prstClr val="white"/>
              </a:solidFill>
              <a:latin typeface="微软雅黑" pitchFamily="34" charset="-122"/>
            </a:endParaRPr>
          </a:p>
        </p:txBody>
      </p:sp>
      <p:sp>
        <p:nvSpPr>
          <p:cNvPr id="93" name="TextBox 48">
            <a:extLst>
              <a:ext uri="{FF2B5EF4-FFF2-40B4-BE49-F238E27FC236}">
                <a16:creationId xmlns="" xmlns:a16="http://schemas.microsoft.com/office/drawing/2014/main" id="{4150A30F-2130-9E4B-A4E2-FDC8834A4736}"/>
              </a:ext>
            </a:extLst>
          </p:cNvPr>
          <p:cNvSpPr txBox="1"/>
          <p:nvPr/>
        </p:nvSpPr>
        <p:spPr bwMode="auto">
          <a:xfrm>
            <a:off x="6710668" y="3804418"/>
            <a:ext cx="521728" cy="349018"/>
          </a:xfrm>
          <a:prstGeom prst="rect">
            <a:avLst/>
          </a:prstGeom>
          <a:solidFill>
            <a:schemeClr val="accent6">
              <a:lumMod val="75000"/>
            </a:schemeClr>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algn="ctr" defTabSz="685457">
              <a:defRPr/>
            </a:pPr>
            <a:r>
              <a:rPr lang="zh-CN" altLang="en-US" sz="1199" kern="0" dirty="0">
                <a:solidFill>
                  <a:prstClr val="white"/>
                </a:solidFill>
                <a:latin typeface="微软雅黑" pitchFamily="34" charset="-122"/>
              </a:rPr>
              <a:t>税务</a:t>
            </a:r>
            <a:endParaRPr lang="en-US" altLang="en-US" sz="1199" kern="0" dirty="0">
              <a:solidFill>
                <a:prstClr val="white"/>
              </a:solidFill>
              <a:latin typeface="微软雅黑" pitchFamily="34" charset="-122"/>
            </a:endParaRPr>
          </a:p>
        </p:txBody>
      </p:sp>
      <p:sp>
        <p:nvSpPr>
          <p:cNvPr id="94" name="TextBox 48">
            <a:extLst>
              <a:ext uri="{FF2B5EF4-FFF2-40B4-BE49-F238E27FC236}">
                <a16:creationId xmlns="" xmlns:a16="http://schemas.microsoft.com/office/drawing/2014/main" id="{D57C4E6B-77EC-0D48-9195-A5BE17CD1D05}"/>
              </a:ext>
            </a:extLst>
          </p:cNvPr>
          <p:cNvSpPr txBox="1"/>
          <p:nvPr/>
        </p:nvSpPr>
        <p:spPr bwMode="auto">
          <a:xfrm>
            <a:off x="7278222" y="3804418"/>
            <a:ext cx="521728" cy="349018"/>
          </a:xfrm>
          <a:prstGeom prst="rect">
            <a:avLst/>
          </a:prstGeom>
          <a:solidFill>
            <a:schemeClr val="accent6">
              <a:lumMod val="75000"/>
            </a:schemeClr>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algn="ctr" defTabSz="685457">
              <a:defRPr/>
            </a:pPr>
            <a:r>
              <a:rPr lang="zh-CN" altLang="en-US" sz="1199" kern="0" dirty="0">
                <a:solidFill>
                  <a:prstClr val="white"/>
                </a:solidFill>
                <a:latin typeface="微软雅黑" pitchFamily="34" charset="-122"/>
              </a:rPr>
              <a:t>预算</a:t>
            </a:r>
            <a:endParaRPr lang="en-US" altLang="en-US" sz="1199" kern="0" dirty="0">
              <a:solidFill>
                <a:prstClr val="white"/>
              </a:solidFill>
              <a:latin typeface="微软雅黑" pitchFamily="34" charset="-122"/>
            </a:endParaRPr>
          </a:p>
        </p:txBody>
      </p:sp>
      <p:sp>
        <p:nvSpPr>
          <p:cNvPr id="95" name="TextBox 48">
            <a:extLst>
              <a:ext uri="{FF2B5EF4-FFF2-40B4-BE49-F238E27FC236}">
                <a16:creationId xmlns="" xmlns:a16="http://schemas.microsoft.com/office/drawing/2014/main" id="{1E8375E9-D0D9-6F41-9E9C-EE654985EB4A}"/>
              </a:ext>
            </a:extLst>
          </p:cNvPr>
          <p:cNvSpPr txBox="1"/>
          <p:nvPr/>
        </p:nvSpPr>
        <p:spPr bwMode="auto">
          <a:xfrm>
            <a:off x="7845772" y="3804418"/>
            <a:ext cx="521728" cy="349018"/>
          </a:xfrm>
          <a:prstGeom prst="rect">
            <a:avLst/>
          </a:prstGeom>
          <a:solidFill>
            <a:schemeClr val="accent6">
              <a:lumMod val="75000"/>
            </a:schemeClr>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algn="ctr" defTabSz="685457">
              <a:defRPr/>
            </a:pPr>
            <a:r>
              <a:rPr lang="en-US" altLang="en-US" sz="1199" kern="0" dirty="0">
                <a:solidFill>
                  <a:prstClr val="white"/>
                </a:solidFill>
                <a:latin typeface="微软雅黑" pitchFamily="34" charset="-122"/>
              </a:rPr>
              <a:t>…</a:t>
            </a:r>
          </a:p>
        </p:txBody>
      </p:sp>
      <p:sp>
        <p:nvSpPr>
          <p:cNvPr id="96" name="TextBox 48">
            <a:extLst>
              <a:ext uri="{FF2B5EF4-FFF2-40B4-BE49-F238E27FC236}">
                <a16:creationId xmlns="" xmlns:a16="http://schemas.microsoft.com/office/drawing/2014/main" id="{D0557295-3DCE-BE47-ADFE-53E4FC2EB744}"/>
              </a:ext>
            </a:extLst>
          </p:cNvPr>
          <p:cNvSpPr txBox="1"/>
          <p:nvPr/>
        </p:nvSpPr>
        <p:spPr bwMode="auto">
          <a:xfrm>
            <a:off x="10352835" y="3545751"/>
            <a:ext cx="1087565" cy="345629"/>
          </a:xfrm>
          <a:prstGeom prst="rect">
            <a:avLst/>
          </a:prstGeom>
          <a:solidFill>
            <a:srgbClr val="46708B"/>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algn="ctr" defTabSz="685457">
              <a:defRPr/>
            </a:pPr>
            <a:r>
              <a:rPr lang="zh-CN" altLang="en-US" sz="1349" kern="0" dirty="0">
                <a:solidFill>
                  <a:prstClr val="white"/>
                </a:solidFill>
                <a:latin typeface="微软雅黑" pitchFamily="34" charset="-122"/>
              </a:rPr>
              <a:t>数据地图</a:t>
            </a:r>
            <a:endParaRPr lang="en-US" altLang="en-US" sz="1349" kern="0" dirty="0">
              <a:solidFill>
                <a:prstClr val="white"/>
              </a:solidFill>
              <a:latin typeface="微软雅黑" pitchFamily="34" charset="-122"/>
            </a:endParaRPr>
          </a:p>
        </p:txBody>
      </p:sp>
      <p:sp>
        <p:nvSpPr>
          <p:cNvPr id="97" name="TextBox 48">
            <a:extLst>
              <a:ext uri="{FF2B5EF4-FFF2-40B4-BE49-F238E27FC236}">
                <a16:creationId xmlns="" xmlns:a16="http://schemas.microsoft.com/office/drawing/2014/main" id="{064D3B83-2A1D-C647-BF86-80BF02ADF483}"/>
              </a:ext>
            </a:extLst>
          </p:cNvPr>
          <p:cNvSpPr txBox="1"/>
          <p:nvPr/>
        </p:nvSpPr>
        <p:spPr bwMode="auto">
          <a:xfrm>
            <a:off x="10352835" y="3976444"/>
            <a:ext cx="1087565" cy="345629"/>
          </a:xfrm>
          <a:prstGeom prst="rect">
            <a:avLst/>
          </a:prstGeom>
          <a:solidFill>
            <a:srgbClr val="46708B"/>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algn="ctr" defTabSz="685457">
              <a:defRPr/>
            </a:pPr>
            <a:r>
              <a:rPr lang="zh-CN" altLang="en-US" sz="1349" kern="0" dirty="0">
                <a:solidFill>
                  <a:prstClr val="white"/>
                </a:solidFill>
                <a:latin typeface="微软雅黑" pitchFamily="34" charset="-122"/>
              </a:rPr>
              <a:t>数据血缘</a:t>
            </a:r>
            <a:endParaRPr lang="en-US" altLang="en-US" sz="1349" kern="0" dirty="0">
              <a:solidFill>
                <a:prstClr val="white"/>
              </a:solidFill>
              <a:latin typeface="微软雅黑" pitchFamily="34" charset="-122"/>
            </a:endParaRPr>
          </a:p>
        </p:txBody>
      </p:sp>
      <p:sp>
        <p:nvSpPr>
          <p:cNvPr id="98" name="TextBox 48">
            <a:extLst>
              <a:ext uri="{FF2B5EF4-FFF2-40B4-BE49-F238E27FC236}">
                <a16:creationId xmlns="" xmlns:a16="http://schemas.microsoft.com/office/drawing/2014/main" id="{E9E4FEC7-7C7F-C041-92C4-2BE960F36DD9}"/>
              </a:ext>
            </a:extLst>
          </p:cNvPr>
          <p:cNvSpPr txBox="1"/>
          <p:nvPr/>
        </p:nvSpPr>
        <p:spPr bwMode="auto">
          <a:xfrm>
            <a:off x="10352835" y="4407138"/>
            <a:ext cx="1087565" cy="345629"/>
          </a:xfrm>
          <a:prstGeom prst="rect">
            <a:avLst/>
          </a:prstGeom>
          <a:solidFill>
            <a:srgbClr val="46708B"/>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algn="ctr" defTabSz="685457">
              <a:defRPr/>
            </a:pPr>
            <a:r>
              <a:rPr lang="zh-CN" altLang="en-US" sz="1349" kern="0" dirty="0">
                <a:solidFill>
                  <a:prstClr val="white"/>
                </a:solidFill>
                <a:latin typeface="微软雅黑" pitchFamily="34" charset="-122"/>
              </a:rPr>
              <a:t>数据安全</a:t>
            </a:r>
            <a:endParaRPr lang="en-US" altLang="en-US" sz="1349" kern="0" dirty="0">
              <a:solidFill>
                <a:prstClr val="white"/>
              </a:solidFill>
              <a:latin typeface="微软雅黑" pitchFamily="34" charset="-122"/>
            </a:endParaRPr>
          </a:p>
        </p:txBody>
      </p:sp>
      <p:sp>
        <p:nvSpPr>
          <p:cNvPr id="99" name="TextBox 48">
            <a:extLst>
              <a:ext uri="{FF2B5EF4-FFF2-40B4-BE49-F238E27FC236}">
                <a16:creationId xmlns="" xmlns:a16="http://schemas.microsoft.com/office/drawing/2014/main" id="{997FDE73-FE9F-6C42-81C1-5FF578F3498F}"/>
              </a:ext>
            </a:extLst>
          </p:cNvPr>
          <p:cNvSpPr txBox="1"/>
          <p:nvPr/>
        </p:nvSpPr>
        <p:spPr bwMode="auto">
          <a:xfrm>
            <a:off x="10352835" y="4837832"/>
            <a:ext cx="1087565" cy="345629"/>
          </a:xfrm>
          <a:prstGeom prst="rect">
            <a:avLst/>
          </a:prstGeom>
          <a:solidFill>
            <a:srgbClr val="46708B"/>
          </a:solidFill>
          <a:ln w="9525" cap="flat" cmpd="sng" algn="ctr">
            <a:noFill/>
            <a:prstDash val="solid"/>
          </a:ln>
          <a:effectLst>
            <a:outerShdw blurRad="40000" dist="20000" dir="5400000" rotWithShape="0">
              <a:srgbClr val="000000">
                <a:alpha val="38000"/>
              </a:srgbClr>
            </a:outerShdw>
          </a:effectLst>
        </p:spPr>
        <p:txBody>
          <a:bodyPr anchor="ctr">
            <a:noAutofit/>
          </a:bodyPr>
          <a:lstStyle/>
          <a:p>
            <a:pPr algn="ctr" defTabSz="685457">
              <a:defRPr/>
            </a:pPr>
            <a:r>
              <a:rPr lang="zh-CN" altLang="en-US" sz="1349" kern="0" dirty="0">
                <a:solidFill>
                  <a:prstClr val="white"/>
                </a:solidFill>
                <a:latin typeface="微软雅黑" pitchFamily="34" charset="-122"/>
              </a:rPr>
              <a:t>权限管理</a:t>
            </a:r>
            <a:endParaRPr lang="en-US" altLang="en-US" sz="1349" kern="0" dirty="0">
              <a:solidFill>
                <a:prstClr val="white"/>
              </a:solidFill>
              <a:latin typeface="微软雅黑" pitchFamily="34" charset="-122"/>
            </a:endParaRPr>
          </a:p>
        </p:txBody>
      </p:sp>
      <p:sp>
        <p:nvSpPr>
          <p:cNvPr id="100" name="TextBox 48">
            <a:extLst>
              <a:ext uri="{FF2B5EF4-FFF2-40B4-BE49-F238E27FC236}">
                <a16:creationId xmlns="" xmlns:a16="http://schemas.microsoft.com/office/drawing/2014/main" id="{048E076E-8146-1141-8B71-4CEA15F2966A}"/>
              </a:ext>
            </a:extLst>
          </p:cNvPr>
          <p:cNvSpPr txBox="1"/>
          <p:nvPr/>
        </p:nvSpPr>
        <p:spPr bwMode="auto">
          <a:xfrm>
            <a:off x="9962449" y="945152"/>
            <a:ext cx="1148604" cy="250100"/>
          </a:xfrm>
          <a:prstGeom prst="rect">
            <a:avLst/>
          </a:prstGeom>
          <a:noFill/>
          <a:ln w="28575" cap="flat" cmpd="sng" algn="ctr">
            <a:solidFill>
              <a:schemeClr val="bg1"/>
            </a:solidFill>
            <a:prstDash val="solid"/>
          </a:ln>
          <a:effectLst>
            <a:outerShdw blurRad="40000" dist="20000" dir="5400000" rotWithShape="0">
              <a:srgbClr val="000000">
                <a:alpha val="38000"/>
              </a:srgbClr>
            </a:outerShdw>
          </a:effectLst>
        </p:spPr>
        <p:txBody>
          <a:bodyPr vert="horz" anchor="ctr">
            <a:noAutofit/>
          </a:bodyPr>
          <a:lstStyle/>
          <a:p>
            <a:pPr algn="ctr" defTabSz="685457">
              <a:defRPr/>
            </a:pPr>
            <a:r>
              <a:rPr lang="zh-CN" altLang="en-US" sz="1349" kern="0" dirty="0">
                <a:solidFill>
                  <a:prstClr val="black"/>
                </a:solidFill>
                <a:latin typeface="微软雅黑" pitchFamily="34" charset="-122"/>
              </a:rPr>
              <a:t>财务分析</a:t>
            </a:r>
            <a:r>
              <a:rPr lang="en-US" altLang="zh-CN" sz="1349" kern="0" dirty="0">
                <a:solidFill>
                  <a:prstClr val="black"/>
                </a:solidFill>
                <a:latin typeface="微软雅黑" pitchFamily="34" charset="-122"/>
              </a:rPr>
              <a:t>…</a:t>
            </a:r>
            <a:endParaRPr lang="en-US" altLang="en-US" sz="1349" kern="0" dirty="0">
              <a:solidFill>
                <a:prstClr val="black"/>
              </a:solidFill>
              <a:latin typeface="微软雅黑" pitchFamily="34" charset="-122"/>
            </a:endParaRPr>
          </a:p>
        </p:txBody>
      </p:sp>
      <p:sp>
        <p:nvSpPr>
          <p:cNvPr id="101" name="圆角矩形 100">
            <a:extLst>
              <a:ext uri="{FF2B5EF4-FFF2-40B4-BE49-F238E27FC236}">
                <a16:creationId xmlns="" xmlns:a16="http://schemas.microsoft.com/office/drawing/2014/main" id="{5EA97CDC-2C9F-F043-9EB1-059229663B7E}"/>
              </a:ext>
            </a:extLst>
          </p:cNvPr>
          <p:cNvSpPr/>
          <p:nvPr/>
        </p:nvSpPr>
        <p:spPr bwMode="auto">
          <a:xfrm>
            <a:off x="2177715" y="5842959"/>
            <a:ext cx="1964315" cy="408230"/>
          </a:xfrm>
          <a:prstGeom prst="roundRect">
            <a:avLst>
              <a:gd name="adj" fmla="val 8102"/>
            </a:avLst>
          </a:prstGeom>
          <a:noFill/>
          <a:ln w="12700">
            <a:solidFill>
              <a:srgbClr val="00B050"/>
            </a:solidFill>
            <a:prstDash val="dash"/>
            <a:round/>
            <a:headEnd/>
            <a:tailEnd/>
          </a:ln>
        </p:spPr>
        <p:txBody>
          <a:bodyPr lIns="0" tIns="0" rIns="0" bIns="0" rtlCol="0" anchor="ctr"/>
          <a:lstStyle/>
          <a:p>
            <a:pPr algn="ctr" fontAlgn="base">
              <a:spcBef>
                <a:spcPct val="0"/>
              </a:spcBef>
              <a:spcAft>
                <a:spcPct val="0"/>
              </a:spcAft>
            </a:pPr>
            <a:endParaRPr kumimoji="1" lang="zh-CN" altLang="en-US" sz="800" b="1" dirty="0">
              <a:solidFill>
                <a:srgbClr val="C00000"/>
              </a:solidFill>
              <a:latin typeface="微软雅黑" pitchFamily="34" charset="-122"/>
            </a:endParaRPr>
          </a:p>
        </p:txBody>
      </p:sp>
      <p:sp>
        <p:nvSpPr>
          <p:cNvPr id="102" name="圆角矩形 101">
            <a:extLst>
              <a:ext uri="{FF2B5EF4-FFF2-40B4-BE49-F238E27FC236}">
                <a16:creationId xmlns="" xmlns:a16="http://schemas.microsoft.com/office/drawing/2014/main" id="{51E50AE8-2641-4843-88F4-86B58A21F408}"/>
              </a:ext>
            </a:extLst>
          </p:cNvPr>
          <p:cNvSpPr/>
          <p:nvPr/>
        </p:nvSpPr>
        <p:spPr bwMode="auto">
          <a:xfrm>
            <a:off x="2177716" y="4677827"/>
            <a:ext cx="6311459" cy="1046184"/>
          </a:xfrm>
          <a:prstGeom prst="roundRect">
            <a:avLst>
              <a:gd name="adj" fmla="val 8102"/>
            </a:avLst>
          </a:prstGeom>
          <a:noFill/>
          <a:ln w="12700">
            <a:solidFill>
              <a:srgbClr val="00B050"/>
            </a:solidFill>
            <a:prstDash val="dash"/>
            <a:round/>
            <a:headEnd/>
            <a:tailEnd/>
          </a:ln>
        </p:spPr>
        <p:txBody>
          <a:bodyPr lIns="0" tIns="0" rIns="0" bIns="0" rtlCol="0" anchor="ctr"/>
          <a:lstStyle/>
          <a:p>
            <a:pPr algn="ctr" fontAlgn="base">
              <a:spcBef>
                <a:spcPct val="0"/>
              </a:spcBef>
              <a:spcAft>
                <a:spcPct val="0"/>
              </a:spcAft>
            </a:pPr>
            <a:endParaRPr kumimoji="1" lang="zh-CN" altLang="en-US" sz="800" b="1" dirty="0">
              <a:solidFill>
                <a:srgbClr val="C00000"/>
              </a:solidFill>
              <a:latin typeface="微软雅黑" pitchFamily="34" charset="-122"/>
            </a:endParaRPr>
          </a:p>
        </p:txBody>
      </p:sp>
      <p:sp>
        <p:nvSpPr>
          <p:cNvPr id="103" name="圆角矩形 102">
            <a:extLst>
              <a:ext uri="{FF2B5EF4-FFF2-40B4-BE49-F238E27FC236}">
                <a16:creationId xmlns="" xmlns:a16="http://schemas.microsoft.com/office/drawing/2014/main" id="{242DF3B8-4E6B-0346-AD4D-F01E6EFACD8F}"/>
              </a:ext>
            </a:extLst>
          </p:cNvPr>
          <p:cNvSpPr/>
          <p:nvPr/>
        </p:nvSpPr>
        <p:spPr bwMode="auto">
          <a:xfrm>
            <a:off x="3268384" y="3777408"/>
            <a:ext cx="2874730" cy="408230"/>
          </a:xfrm>
          <a:prstGeom prst="roundRect">
            <a:avLst>
              <a:gd name="adj" fmla="val 8102"/>
            </a:avLst>
          </a:prstGeom>
          <a:noFill/>
          <a:ln w="12700">
            <a:solidFill>
              <a:srgbClr val="00B050"/>
            </a:solidFill>
            <a:prstDash val="dash"/>
            <a:round/>
            <a:headEnd/>
            <a:tailEnd/>
          </a:ln>
        </p:spPr>
        <p:txBody>
          <a:bodyPr lIns="0" tIns="0" rIns="0" bIns="0" rtlCol="0" anchor="ctr"/>
          <a:lstStyle/>
          <a:p>
            <a:pPr algn="ctr" fontAlgn="base">
              <a:spcBef>
                <a:spcPct val="0"/>
              </a:spcBef>
              <a:spcAft>
                <a:spcPct val="0"/>
              </a:spcAft>
            </a:pPr>
            <a:endParaRPr kumimoji="1" lang="zh-CN" altLang="en-US" sz="800" b="1" dirty="0">
              <a:solidFill>
                <a:srgbClr val="C00000"/>
              </a:solidFill>
              <a:latin typeface="微软雅黑" pitchFamily="34" charset="-122"/>
            </a:endParaRPr>
          </a:p>
        </p:txBody>
      </p:sp>
      <p:sp>
        <p:nvSpPr>
          <p:cNvPr id="104" name="圆角矩形 103">
            <a:extLst>
              <a:ext uri="{FF2B5EF4-FFF2-40B4-BE49-F238E27FC236}">
                <a16:creationId xmlns="" xmlns:a16="http://schemas.microsoft.com/office/drawing/2014/main" id="{75CC7664-1651-F441-9D99-0AB5F0D4478F}"/>
              </a:ext>
            </a:extLst>
          </p:cNvPr>
          <p:cNvSpPr/>
          <p:nvPr/>
        </p:nvSpPr>
        <p:spPr bwMode="auto">
          <a:xfrm>
            <a:off x="8243911" y="851025"/>
            <a:ext cx="1393868" cy="384277"/>
          </a:xfrm>
          <a:prstGeom prst="roundRect">
            <a:avLst>
              <a:gd name="adj" fmla="val 8102"/>
            </a:avLst>
          </a:prstGeom>
          <a:noFill/>
          <a:ln w="12700">
            <a:solidFill>
              <a:srgbClr val="00B050"/>
            </a:solidFill>
            <a:prstDash val="dash"/>
            <a:round/>
            <a:headEnd/>
            <a:tailEnd/>
          </a:ln>
        </p:spPr>
        <p:txBody>
          <a:bodyPr lIns="0" tIns="0" rIns="0" bIns="0" rtlCol="0" anchor="ctr"/>
          <a:lstStyle/>
          <a:p>
            <a:pPr algn="ctr" fontAlgn="base">
              <a:spcBef>
                <a:spcPct val="0"/>
              </a:spcBef>
              <a:spcAft>
                <a:spcPct val="0"/>
              </a:spcAft>
            </a:pPr>
            <a:endParaRPr kumimoji="1" lang="zh-CN" altLang="en-US" sz="800" b="1" dirty="0">
              <a:solidFill>
                <a:prstClr val="black"/>
              </a:solidFill>
              <a:latin typeface="微软雅黑" pitchFamily="34" charset="-122"/>
            </a:endParaRPr>
          </a:p>
        </p:txBody>
      </p:sp>
    </p:spTree>
    <p:extLst>
      <p:ext uri="{BB962C8B-B14F-4D97-AF65-F5344CB8AC3E}">
        <p14:creationId xmlns:p14="http://schemas.microsoft.com/office/powerpoint/2010/main" val="1440916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cs typeface="+mn-ea"/>
                <a:sym typeface="+mn-lt"/>
              </a:rPr>
              <a:t>某制造数据中台</a:t>
            </a:r>
            <a:r>
              <a:rPr lang="en-US" altLang="zh-CN" dirty="0" smtClean="0">
                <a:cs typeface="+mn-ea"/>
                <a:sym typeface="+mn-lt"/>
              </a:rPr>
              <a:t>-</a:t>
            </a:r>
            <a:r>
              <a:rPr lang="zh-CN" altLang="en-US" dirty="0">
                <a:latin typeface="+mn-lt"/>
                <a:ea typeface="+mn-ea"/>
                <a:cs typeface="+mn-ea"/>
                <a:sym typeface="+mn-lt"/>
              </a:rPr>
              <a:t>业务调研</a:t>
            </a:r>
          </a:p>
        </p:txBody>
      </p:sp>
      <p:pic>
        <p:nvPicPr>
          <p:cNvPr id="3" name="图片 2">
            <a:extLst>
              <a:ext uri="{FF2B5EF4-FFF2-40B4-BE49-F238E27FC236}">
                <a16:creationId xmlns="" xmlns:a16="http://schemas.microsoft.com/office/drawing/2014/main" id="{A4E60809-23DA-AB4E-822A-2CDF3621372E}"/>
              </a:ext>
            </a:extLst>
          </p:cNvPr>
          <p:cNvPicPr>
            <a:picLocks noChangeAspect="1"/>
          </p:cNvPicPr>
          <p:nvPr/>
        </p:nvPicPr>
        <p:blipFill>
          <a:blip r:embed="rId3"/>
          <a:stretch>
            <a:fillRect/>
          </a:stretch>
        </p:blipFill>
        <p:spPr>
          <a:xfrm>
            <a:off x="0" y="808432"/>
            <a:ext cx="12192000" cy="5610554"/>
          </a:xfrm>
          <a:prstGeom prst="rect">
            <a:avLst/>
          </a:prstGeom>
        </p:spPr>
      </p:pic>
      <p:sp>
        <p:nvSpPr>
          <p:cNvPr id="4" name="文本框 3">
            <a:extLst>
              <a:ext uri="{FF2B5EF4-FFF2-40B4-BE49-F238E27FC236}">
                <a16:creationId xmlns="" xmlns:a16="http://schemas.microsoft.com/office/drawing/2014/main" id="{316574F8-3B94-DB4E-B97F-08C8C3AE8F4A}"/>
              </a:ext>
            </a:extLst>
          </p:cNvPr>
          <p:cNvSpPr txBox="1"/>
          <p:nvPr/>
        </p:nvSpPr>
        <p:spPr>
          <a:xfrm>
            <a:off x="8329185" y="1024344"/>
            <a:ext cx="3864913" cy="431823"/>
          </a:xfrm>
          <a:prstGeom prst="roundRect">
            <a:avLst/>
          </a:prstGeom>
          <a:solidFill>
            <a:schemeClr val="bg2">
              <a:lumMod val="90000"/>
            </a:schemeClr>
          </a:solidFill>
        </p:spPr>
        <p:txBody>
          <a:bodyPr wrap="square" rtlCol="0" anchor="ctr">
            <a:noAutofit/>
          </a:bodyPr>
          <a:lstStyle>
            <a:defPPr>
              <a:defRPr lang="zh-CN"/>
            </a:defPPr>
            <a:lvl1pPr>
              <a:defRPr kumimoji="1" sz="1600">
                <a:latin typeface="Microsoft YaHei" panose="020B0503020204020204" pitchFamily="34" charset="-122"/>
                <a:ea typeface="Microsoft YaHei" panose="020B0503020204020204" pitchFamily="34" charset="-122"/>
              </a:defRPr>
            </a:lvl1pPr>
          </a:lstStyle>
          <a:p>
            <a:pPr algn="ctr" fontAlgn="base">
              <a:spcBef>
                <a:spcPct val="0"/>
              </a:spcBef>
              <a:spcAft>
                <a:spcPct val="0"/>
              </a:spcAft>
            </a:pPr>
            <a:r>
              <a:rPr lang="zh-CN" altLang="en-US" sz="1799" dirty="0">
                <a:solidFill>
                  <a:srgbClr val="FF0000"/>
                </a:solidFill>
              </a:rPr>
              <a:t>梳理</a:t>
            </a:r>
            <a:r>
              <a:rPr lang="en-US" altLang="zh-CN" sz="1799" dirty="0">
                <a:solidFill>
                  <a:srgbClr val="FF0000"/>
                </a:solidFill>
              </a:rPr>
              <a:t>8</a:t>
            </a:r>
            <a:r>
              <a:rPr lang="zh-CN" altLang="en-US" sz="1799" dirty="0">
                <a:solidFill>
                  <a:srgbClr val="FF0000"/>
                </a:solidFill>
              </a:rPr>
              <a:t>个业务子域，</a:t>
            </a:r>
            <a:r>
              <a:rPr lang="en-US" altLang="zh-CN" sz="1799" dirty="0">
                <a:solidFill>
                  <a:srgbClr val="FF0000"/>
                </a:solidFill>
              </a:rPr>
              <a:t>25</a:t>
            </a:r>
            <a:r>
              <a:rPr lang="zh-CN" altLang="en-US" sz="1799" dirty="0">
                <a:solidFill>
                  <a:srgbClr val="FF0000"/>
                </a:solidFill>
              </a:rPr>
              <a:t>个业务过程</a:t>
            </a:r>
          </a:p>
        </p:txBody>
      </p:sp>
    </p:spTree>
    <p:extLst>
      <p:ext uri="{BB962C8B-B14F-4D97-AF65-F5344CB8AC3E}">
        <p14:creationId xmlns:p14="http://schemas.microsoft.com/office/powerpoint/2010/main" val="2916943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p:spPr>
        <p:txBody>
          <a:bodyPr wrap="square" rtlCol="0">
            <a:spAutoFit/>
          </a:bodyPr>
          <a:lstStyle/>
          <a:p>
            <a:r>
              <a:rPr lang="zh-CN" altLang="en-US" dirty="0"/>
              <a:t>使用数据管理成熟度评估模型分析</a:t>
            </a:r>
            <a:r>
              <a:rPr lang="zh-CN" altLang="en-US" dirty="0" smtClean="0"/>
              <a:t>现状</a:t>
            </a:r>
            <a:r>
              <a:rPr lang="en-US" altLang="zh-CN" dirty="0" smtClean="0"/>
              <a:t>-</a:t>
            </a:r>
            <a:r>
              <a:rPr lang="zh-CN" altLang="en-US" dirty="0" smtClean="0"/>
              <a:t>示例</a:t>
            </a:r>
            <a:endParaRPr lang="zh-CN" altLang="en-US" dirty="0"/>
          </a:p>
        </p:txBody>
      </p:sp>
      <p:sp>
        <p:nvSpPr>
          <p:cNvPr id="70" name="五边形 5"/>
          <p:cNvSpPr/>
          <p:nvPr/>
        </p:nvSpPr>
        <p:spPr>
          <a:xfrm>
            <a:off x="1199598" y="1509211"/>
            <a:ext cx="876300" cy="381000"/>
          </a:xfrm>
          <a:prstGeom prst="homePlate">
            <a:avLst/>
          </a:prstGeom>
          <a:solidFill>
            <a:srgbClr val="5B9BD5">
              <a:lumMod val="20000"/>
              <a:lumOff val="80000"/>
              <a:alpha val="50000"/>
            </a:srgbClr>
          </a:solidFill>
          <a:ln w="12700" cap="flat" cmpd="sng" algn="ctr">
            <a:solidFill>
              <a:srgbClr val="5B9BD5">
                <a:shade val="50000"/>
              </a:srgbClr>
            </a:solidFill>
            <a:prstDash val="solid"/>
            <a:miter lim="800000"/>
          </a:ln>
          <a:effectLst>
            <a:outerShdw blurRad="50800" dist="38100" dir="5400000" algn="t" rotWithShape="0">
              <a:prstClr val="black">
                <a:alpha val="40000"/>
              </a:prstClr>
            </a:outerShdw>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1" name="燕尾形 70"/>
          <p:cNvSpPr/>
          <p:nvPr/>
        </p:nvSpPr>
        <p:spPr>
          <a:xfrm>
            <a:off x="1999698" y="1509211"/>
            <a:ext cx="876300" cy="381000"/>
          </a:xfrm>
          <a:prstGeom prst="chevron">
            <a:avLst/>
          </a:prstGeom>
          <a:solidFill>
            <a:srgbClr val="5B9BD5">
              <a:lumMod val="40000"/>
              <a:lumOff val="60000"/>
            </a:srgbClr>
          </a:solidFill>
          <a:ln w="12700" cap="flat" cmpd="sng" algn="ctr">
            <a:solidFill>
              <a:srgbClr val="5B9BD5">
                <a:shade val="50000"/>
              </a:srgbClr>
            </a:solidFill>
            <a:prstDash val="solid"/>
            <a:miter lim="800000"/>
          </a:ln>
          <a:effectLst>
            <a:outerShdw blurRad="50800" dist="38100" dir="5400000" algn="t" rotWithShape="0">
              <a:prstClr val="black">
                <a:alpha val="40000"/>
              </a:prstClr>
            </a:outerShdw>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2" name="燕尾形 71"/>
          <p:cNvSpPr/>
          <p:nvPr/>
        </p:nvSpPr>
        <p:spPr>
          <a:xfrm>
            <a:off x="2799798" y="1509211"/>
            <a:ext cx="876300" cy="381000"/>
          </a:xfrm>
          <a:prstGeom prst="chevron">
            <a:avLst/>
          </a:prstGeom>
          <a:solidFill>
            <a:srgbClr val="5B9BD5">
              <a:lumMod val="60000"/>
              <a:lumOff val="40000"/>
            </a:srgbClr>
          </a:solidFill>
          <a:ln w="12700" cap="flat" cmpd="sng" algn="ctr">
            <a:solidFill>
              <a:srgbClr val="5B9BD5">
                <a:shade val="50000"/>
              </a:srgbClr>
            </a:solidFill>
            <a:prstDash val="solid"/>
            <a:miter lim="800000"/>
          </a:ln>
          <a:effectLst>
            <a:outerShdw blurRad="50800" dist="38100" dir="5400000" algn="t" rotWithShape="0">
              <a:prstClr val="black">
                <a:alpha val="40000"/>
              </a:prstClr>
            </a:outerShdw>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3" name="燕尾形 72"/>
          <p:cNvSpPr/>
          <p:nvPr/>
        </p:nvSpPr>
        <p:spPr>
          <a:xfrm>
            <a:off x="3576086" y="1509211"/>
            <a:ext cx="990600" cy="381000"/>
          </a:xfrm>
          <a:prstGeom prst="chevron">
            <a:avLst/>
          </a:prstGeom>
          <a:solidFill>
            <a:srgbClr val="5B9BD5">
              <a:lumMod val="75000"/>
            </a:srgbClr>
          </a:solidFill>
          <a:ln w="12700" cap="flat" cmpd="sng" algn="ctr">
            <a:solidFill>
              <a:srgbClr val="5B9BD5">
                <a:shade val="50000"/>
              </a:srgbClr>
            </a:solidFill>
            <a:prstDash val="solid"/>
            <a:miter lim="800000"/>
          </a:ln>
          <a:effectLst>
            <a:outerShdw blurRad="50800" dist="38100" dir="5400000" algn="t" rotWithShape="0">
              <a:prstClr val="black">
                <a:alpha val="40000"/>
              </a:prstClr>
            </a:outerShdw>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4" name="燕尾形 73"/>
          <p:cNvSpPr/>
          <p:nvPr/>
        </p:nvSpPr>
        <p:spPr>
          <a:xfrm>
            <a:off x="4453769" y="1509363"/>
            <a:ext cx="951865" cy="381000"/>
          </a:xfrm>
          <a:prstGeom prst="chevron">
            <a:avLst/>
          </a:prstGeom>
          <a:solidFill>
            <a:srgbClr val="5B9BD5">
              <a:lumMod val="50000"/>
            </a:srgbClr>
          </a:solidFill>
          <a:ln w="12700" cap="flat" cmpd="sng" algn="ctr">
            <a:solidFill>
              <a:srgbClr val="5B9BD5">
                <a:shade val="50000"/>
              </a:srgbClr>
            </a:solidFill>
            <a:prstDash val="solid"/>
            <a:miter lim="800000"/>
          </a:ln>
          <a:effectLst>
            <a:outerShdw blurRad="50800" dist="38100" dir="5400000" algn="t" rotWithShape="0">
              <a:prstClr val="black">
                <a:alpha val="40000"/>
              </a:prstClr>
            </a:outerShdw>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5" name="TextBox 8"/>
          <p:cNvSpPr txBox="1"/>
          <p:nvPr/>
        </p:nvSpPr>
        <p:spPr>
          <a:xfrm>
            <a:off x="2080660" y="1561211"/>
            <a:ext cx="800100" cy="245110"/>
          </a:xfrm>
          <a:prstGeom prst="rect">
            <a:avLst/>
          </a:prstGeom>
          <a:noFill/>
        </p:spPr>
        <p:txBody>
          <a:bodyPr wrap="square" rtlCol="0">
            <a:spAutoFit/>
          </a:bodyPr>
          <a:lstStyle/>
          <a:p>
            <a:pPr eaLnBrk="0" fontAlgn="base" hangingPunct="0">
              <a:spcBef>
                <a:spcPct val="0"/>
              </a:spcBef>
              <a:spcAft>
                <a:spcPct val="0"/>
              </a:spcAft>
            </a:pPr>
            <a:r>
              <a:rPr lang="zh-CN" altLang="en-US" sz="1000" dirty="0">
                <a:solidFill>
                  <a:prstClr val="black"/>
                </a:solidFill>
                <a:latin typeface="微软雅黑" panose="020B0503020204020204" pitchFamily="34" charset="-122"/>
                <a:ea typeface="微软雅黑" panose="020B0503020204020204" pitchFamily="34" charset="-122"/>
              </a:rPr>
              <a:t>基本管理</a:t>
            </a:r>
          </a:p>
        </p:txBody>
      </p:sp>
      <p:sp>
        <p:nvSpPr>
          <p:cNvPr id="76" name="TextBox 9"/>
          <p:cNvSpPr txBox="1"/>
          <p:nvPr/>
        </p:nvSpPr>
        <p:spPr>
          <a:xfrm>
            <a:off x="1171032" y="1561211"/>
            <a:ext cx="814378" cy="245110"/>
          </a:xfrm>
          <a:prstGeom prst="rect">
            <a:avLst/>
          </a:prstGeom>
          <a:noFill/>
        </p:spPr>
        <p:txBody>
          <a:bodyPr wrap="square" rtlCol="0">
            <a:spAutoFit/>
          </a:bodyPr>
          <a:lstStyle/>
          <a:p>
            <a:pPr eaLnBrk="0" fontAlgn="base" hangingPunct="0">
              <a:spcBef>
                <a:spcPct val="0"/>
              </a:spcBef>
              <a:spcAft>
                <a:spcPct val="0"/>
              </a:spcAft>
            </a:pPr>
            <a:r>
              <a:rPr lang="zh-CN" altLang="en-US" sz="1000" dirty="0">
                <a:solidFill>
                  <a:prstClr val="black"/>
                </a:solidFill>
                <a:latin typeface="微软雅黑" panose="020B0503020204020204" pitchFamily="34" charset="-122"/>
                <a:ea typeface="微软雅黑" panose="020B0503020204020204" pitchFamily="34" charset="-122"/>
              </a:rPr>
              <a:t>初始阶段</a:t>
            </a:r>
          </a:p>
        </p:txBody>
      </p:sp>
      <p:sp>
        <p:nvSpPr>
          <p:cNvPr id="77" name="TextBox 10"/>
          <p:cNvSpPr txBox="1"/>
          <p:nvPr/>
        </p:nvSpPr>
        <p:spPr>
          <a:xfrm>
            <a:off x="2899810" y="1561210"/>
            <a:ext cx="800100" cy="245110"/>
          </a:xfrm>
          <a:prstGeom prst="rect">
            <a:avLst/>
          </a:prstGeom>
          <a:noFill/>
        </p:spPr>
        <p:txBody>
          <a:bodyPr wrap="square" rtlCol="0">
            <a:spAutoFit/>
          </a:bodyPr>
          <a:lstStyle/>
          <a:p>
            <a:pPr eaLnBrk="0" fontAlgn="base" hangingPunct="0">
              <a:spcBef>
                <a:spcPct val="0"/>
              </a:spcBef>
              <a:spcAft>
                <a:spcPct val="0"/>
              </a:spcAft>
            </a:pPr>
            <a:r>
              <a:rPr lang="zh-CN" altLang="en-US" sz="1000" dirty="0">
                <a:solidFill>
                  <a:prstClr val="black"/>
                </a:solidFill>
                <a:latin typeface="微软雅黑" panose="020B0503020204020204" pitchFamily="34" charset="-122"/>
                <a:ea typeface="微软雅黑" panose="020B0503020204020204" pitchFamily="34" charset="-122"/>
              </a:rPr>
              <a:t>主动管理</a:t>
            </a:r>
          </a:p>
        </p:txBody>
      </p:sp>
      <p:sp>
        <p:nvSpPr>
          <p:cNvPr id="78" name="TextBox 11"/>
          <p:cNvSpPr txBox="1"/>
          <p:nvPr/>
        </p:nvSpPr>
        <p:spPr>
          <a:xfrm>
            <a:off x="3644348" y="1563440"/>
            <a:ext cx="1123950" cy="245110"/>
          </a:xfrm>
          <a:prstGeom prst="rect">
            <a:avLst/>
          </a:prstGeom>
          <a:noFill/>
        </p:spPr>
        <p:txBody>
          <a:bodyPr wrap="square" rtlCol="0">
            <a:spAutoFit/>
          </a:bodyPr>
          <a:lstStyle/>
          <a:p>
            <a:pPr eaLnBrk="0" fontAlgn="base" hangingPunct="0">
              <a:spcBef>
                <a:spcPct val="0"/>
              </a:spcBef>
              <a:spcAft>
                <a:spcPct val="0"/>
              </a:spcAft>
            </a:pPr>
            <a:r>
              <a:rPr lang="zh-CN" altLang="en-US" sz="1000" dirty="0">
                <a:solidFill>
                  <a:prstClr val="white"/>
                </a:solidFill>
                <a:latin typeface="微软雅黑" panose="020B0503020204020204" pitchFamily="34" charset="-122"/>
                <a:ea typeface="微软雅黑" panose="020B0503020204020204" pitchFamily="34" charset="-122"/>
              </a:rPr>
              <a:t>量化管理</a:t>
            </a:r>
          </a:p>
        </p:txBody>
      </p:sp>
      <p:sp>
        <p:nvSpPr>
          <p:cNvPr id="79" name="TextBox 12"/>
          <p:cNvSpPr txBox="1"/>
          <p:nvPr/>
        </p:nvSpPr>
        <p:spPr>
          <a:xfrm>
            <a:off x="4566686" y="1558809"/>
            <a:ext cx="800100" cy="245110"/>
          </a:xfrm>
          <a:prstGeom prst="rect">
            <a:avLst/>
          </a:prstGeom>
          <a:noFill/>
        </p:spPr>
        <p:txBody>
          <a:bodyPr wrap="square" rtlCol="0">
            <a:spAutoFit/>
          </a:bodyPr>
          <a:lstStyle/>
          <a:p>
            <a:pPr eaLnBrk="0" fontAlgn="base" hangingPunct="0">
              <a:spcBef>
                <a:spcPct val="0"/>
              </a:spcBef>
              <a:spcAft>
                <a:spcPct val="0"/>
              </a:spcAft>
            </a:pPr>
            <a:r>
              <a:rPr lang="zh-CN" altLang="en-US" sz="1000" dirty="0">
                <a:solidFill>
                  <a:prstClr val="white"/>
                </a:solidFill>
                <a:latin typeface="微软雅黑" panose="020B0503020204020204" pitchFamily="34" charset="-122"/>
                <a:ea typeface="微软雅黑" panose="020B0503020204020204" pitchFamily="34" charset="-122"/>
              </a:rPr>
              <a:t>持续优化</a:t>
            </a:r>
          </a:p>
        </p:txBody>
      </p:sp>
      <p:sp>
        <p:nvSpPr>
          <p:cNvPr id="80" name="TextBox 13"/>
          <p:cNvSpPr txBox="1"/>
          <p:nvPr/>
        </p:nvSpPr>
        <p:spPr>
          <a:xfrm>
            <a:off x="548832" y="2198077"/>
            <a:ext cx="749300" cy="461665"/>
          </a:xfrm>
          <a:prstGeom prst="rect">
            <a:avLst/>
          </a:prstGeom>
          <a:noFill/>
          <a:effectLst>
            <a:outerShdw blurRad="50800" dist="38100" dir="5400000" algn="t" rotWithShape="0">
              <a:prstClr val="black">
                <a:alpha val="40000"/>
              </a:prstClr>
            </a:outerShdw>
          </a:effectLst>
        </p:spPr>
        <p:txBody>
          <a:bodyPr wrap="square" rtlCol="0">
            <a:spAutoFit/>
          </a:bodyPr>
          <a:lstStyle/>
          <a:p>
            <a:pPr algn="ctr" eaLnBrk="0" fontAlgn="base" hangingPunct="0">
              <a:spcBef>
                <a:spcPct val="0"/>
              </a:spcBef>
              <a:spcAft>
                <a:spcPct val="0"/>
              </a:spcAft>
            </a:pPr>
            <a:r>
              <a:rPr lang="zh-CN" altLang="en-US" sz="1200" b="1" dirty="0">
                <a:solidFill>
                  <a:prstClr val="black"/>
                </a:solidFill>
                <a:latin typeface="微软雅黑" panose="020B0503020204020204" pitchFamily="34" charset="-122"/>
                <a:ea typeface="微软雅黑" panose="020B0503020204020204" pitchFamily="34" charset="-122"/>
              </a:rPr>
              <a:t>管理</a:t>
            </a:r>
            <a:endParaRPr lang="en-US" altLang="zh-CN" sz="1200" b="1" dirty="0">
              <a:solidFill>
                <a:prstClr val="black"/>
              </a:solidFill>
              <a:latin typeface="微软雅黑" panose="020B0503020204020204" pitchFamily="34" charset="-122"/>
              <a:ea typeface="微软雅黑" panose="020B0503020204020204" pitchFamily="34" charset="-122"/>
            </a:endParaRPr>
          </a:p>
          <a:p>
            <a:pPr algn="ctr" eaLnBrk="0" fontAlgn="base" hangingPunct="0">
              <a:spcBef>
                <a:spcPct val="0"/>
              </a:spcBef>
              <a:spcAft>
                <a:spcPct val="0"/>
              </a:spcAft>
            </a:pPr>
            <a:r>
              <a:rPr lang="zh-CN" altLang="en-US" sz="1200" b="1" dirty="0">
                <a:solidFill>
                  <a:prstClr val="black"/>
                </a:solidFill>
                <a:latin typeface="微软雅黑" panose="020B0503020204020204" pitchFamily="34" charset="-122"/>
                <a:ea typeface="微软雅黑" panose="020B0503020204020204" pitchFamily="34" charset="-122"/>
              </a:rPr>
              <a:t>组织</a:t>
            </a:r>
          </a:p>
        </p:txBody>
      </p:sp>
      <p:sp>
        <p:nvSpPr>
          <p:cNvPr id="81" name="TextBox 14"/>
          <p:cNvSpPr txBox="1"/>
          <p:nvPr/>
        </p:nvSpPr>
        <p:spPr>
          <a:xfrm>
            <a:off x="608830" y="2944311"/>
            <a:ext cx="635000" cy="461665"/>
          </a:xfrm>
          <a:prstGeom prst="rect">
            <a:avLst/>
          </a:prstGeom>
          <a:noFill/>
          <a:effectLst>
            <a:outerShdw blurRad="50800" dist="38100" dir="5400000" algn="t" rotWithShape="0">
              <a:prstClr val="black">
                <a:alpha val="40000"/>
              </a:prstClr>
            </a:outerShdw>
          </a:effectLst>
        </p:spPr>
        <p:txBody>
          <a:bodyPr wrap="square" rtlCol="0">
            <a:spAutoFit/>
          </a:bodyPr>
          <a:lstStyle/>
          <a:p>
            <a:pPr algn="ctr" eaLnBrk="0" fontAlgn="base" hangingPunct="0">
              <a:spcBef>
                <a:spcPct val="0"/>
              </a:spcBef>
              <a:spcAft>
                <a:spcPct val="0"/>
              </a:spcAft>
            </a:pPr>
            <a:r>
              <a:rPr lang="zh-CN" altLang="en-US" sz="1200" b="1" dirty="0">
                <a:solidFill>
                  <a:prstClr val="black"/>
                </a:solidFill>
                <a:latin typeface="微软雅黑" panose="020B0503020204020204" pitchFamily="34" charset="-122"/>
                <a:ea typeface="微软雅黑" panose="020B0503020204020204" pitchFamily="34" charset="-122"/>
              </a:rPr>
              <a:t>数据应用</a:t>
            </a:r>
          </a:p>
        </p:txBody>
      </p:sp>
      <p:sp>
        <p:nvSpPr>
          <p:cNvPr id="82" name="TextBox 15"/>
          <p:cNvSpPr txBox="1"/>
          <p:nvPr/>
        </p:nvSpPr>
        <p:spPr>
          <a:xfrm>
            <a:off x="672330" y="3719011"/>
            <a:ext cx="546100" cy="461665"/>
          </a:xfrm>
          <a:prstGeom prst="rect">
            <a:avLst/>
          </a:prstGeom>
          <a:noFill/>
          <a:effectLst>
            <a:outerShdw blurRad="50800" dist="38100" dir="5400000" algn="t" rotWithShape="0">
              <a:prstClr val="black">
                <a:alpha val="40000"/>
              </a:prstClr>
            </a:outerShdw>
          </a:effectLst>
        </p:spPr>
        <p:txBody>
          <a:bodyPr wrap="square" rtlCol="0">
            <a:spAutoFit/>
          </a:bodyPr>
          <a:lstStyle/>
          <a:p>
            <a:pPr algn="ctr" eaLnBrk="0" fontAlgn="base" hangingPunct="0">
              <a:spcBef>
                <a:spcPct val="0"/>
              </a:spcBef>
              <a:spcAft>
                <a:spcPct val="0"/>
              </a:spcAft>
            </a:pPr>
            <a:r>
              <a:rPr lang="zh-CN" altLang="en-US" sz="1200" b="1" dirty="0">
                <a:solidFill>
                  <a:prstClr val="black"/>
                </a:solidFill>
                <a:latin typeface="微软雅黑" panose="020B0503020204020204" pitchFamily="34" charset="-122"/>
                <a:ea typeface="微软雅黑" panose="020B0503020204020204" pitchFamily="34" charset="-122"/>
              </a:rPr>
              <a:t>数据</a:t>
            </a:r>
            <a:endParaRPr lang="en-US" altLang="zh-CN" sz="1200" b="1" dirty="0">
              <a:solidFill>
                <a:prstClr val="black"/>
              </a:solidFill>
              <a:latin typeface="微软雅黑" panose="020B0503020204020204" pitchFamily="34" charset="-122"/>
              <a:ea typeface="微软雅黑" panose="020B0503020204020204" pitchFamily="34" charset="-122"/>
            </a:endParaRPr>
          </a:p>
          <a:p>
            <a:pPr algn="ctr" eaLnBrk="0" fontAlgn="base" hangingPunct="0">
              <a:spcBef>
                <a:spcPct val="0"/>
              </a:spcBef>
              <a:spcAft>
                <a:spcPct val="0"/>
              </a:spcAft>
            </a:pPr>
            <a:r>
              <a:rPr lang="zh-CN" altLang="en-US" sz="1200" b="1" dirty="0">
                <a:solidFill>
                  <a:prstClr val="black"/>
                </a:solidFill>
                <a:latin typeface="微软雅黑" panose="020B0503020204020204" pitchFamily="34" charset="-122"/>
                <a:ea typeface="微软雅黑" panose="020B0503020204020204" pitchFamily="34" charset="-122"/>
              </a:rPr>
              <a:t>管控</a:t>
            </a:r>
          </a:p>
        </p:txBody>
      </p:sp>
      <p:sp>
        <p:nvSpPr>
          <p:cNvPr id="83" name="TextBox 16"/>
          <p:cNvSpPr txBox="1"/>
          <p:nvPr/>
        </p:nvSpPr>
        <p:spPr>
          <a:xfrm>
            <a:off x="666198" y="4506411"/>
            <a:ext cx="546100" cy="461665"/>
          </a:xfrm>
          <a:prstGeom prst="rect">
            <a:avLst/>
          </a:prstGeom>
          <a:noFill/>
          <a:effectLst>
            <a:outerShdw blurRad="50800" dist="38100" dir="5400000" algn="t" rotWithShape="0">
              <a:prstClr val="black">
                <a:alpha val="40000"/>
              </a:prstClr>
            </a:outerShdw>
          </a:effectLst>
        </p:spPr>
        <p:txBody>
          <a:bodyPr wrap="square" rtlCol="0">
            <a:spAutoFit/>
          </a:bodyPr>
          <a:lstStyle/>
          <a:p>
            <a:pPr algn="ctr" eaLnBrk="0" fontAlgn="base" hangingPunct="0">
              <a:spcBef>
                <a:spcPct val="0"/>
              </a:spcBef>
              <a:spcAft>
                <a:spcPct val="0"/>
              </a:spcAft>
            </a:pPr>
            <a:r>
              <a:rPr lang="zh-CN" altLang="en-US" sz="1200" b="1" dirty="0">
                <a:solidFill>
                  <a:prstClr val="black"/>
                </a:solidFill>
                <a:latin typeface="微软雅黑" panose="020B0503020204020204" pitchFamily="34" charset="-122"/>
                <a:ea typeface="微软雅黑" panose="020B0503020204020204" pitchFamily="34" charset="-122"/>
              </a:rPr>
              <a:t>数据集成</a:t>
            </a:r>
            <a:endParaRPr lang="en-US" altLang="zh-CN" sz="1200" b="1" dirty="0">
              <a:solidFill>
                <a:prstClr val="black"/>
              </a:solidFill>
              <a:latin typeface="微软雅黑" panose="020B0503020204020204" pitchFamily="34" charset="-122"/>
              <a:ea typeface="微软雅黑" panose="020B0503020204020204" pitchFamily="34" charset="-122"/>
            </a:endParaRPr>
          </a:p>
        </p:txBody>
      </p:sp>
      <p:sp>
        <p:nvSpPr>
          <p:cNvPr id="84" name="流程图: 联系 20"/>
          <p:cNvSpPr/>
          <p:nvPr/>
        </p:nvSpPr>
        <p:spPr>
          <a:xfrm>
            <a:off x="3517618" y="2304141"/>
            <a:ext cx="139700" cy="124768"/>
          </a:xfrm>
          <a:prstGeom prst="flowChartConnector">
            <a:avLst/>
          </a:prstGeom>
          <a:solidFill>
            <a:srgbClr val="E7E6E6">
              <a:lumMod val="75000"/>
            </a:srgbClr>
          </a:solidFill>
          <a:ln w="12700" cap="flat" cmpd="sng" algn="ctr">
            <a:solidFill>
              <a:srgbClr val="E7E6E6">
                <a:lumMod val="75000"/>
              </a:srgbClr>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cxnSp>
        <p:nvCxnSpPr>
          <p:cNvPr id="85" name="直接连接符 21"/>
          <p:cNvCxnSpPr/>
          <p:nvPr/>
        </p:nvCxnSpPr>
        <p:spPr>
          <a:xfrm>
            <a:off x="2738522" y="2182311"/>
            <a:ext cx="0" cy="2785765"/>
          </a:xfrm>
          <a:prstGeom prst="line">
            <a:avLst/>
          </a:prstGeom>
          <a:noFill/>
          <a:ln w="12700" cap="flat" cmpd="sng" algn="ctr">
            <a:solidFill>
              <a:srgbClr val="5B9BD5"/>
            </a:solidFill>
            <a:prstDash val="dash"/>
            <a:miter lim="800000"/>
          </a:ln>
          <a:effectLst/>
        </p:spPr>
      </p:cxnSp>
      <p:cxnSp>
        <p:nvCxnSpPr>
          <p:cNvPr id="86" name="直接连接符 22"/>
          <p:cNvCxnSpPr/>
          <p:nvPr/>
        </p:nvCxnSpPr>
        <p:spPr>
          <a:xfrm>
            <a:off x="3576722" y="2182311"/>
            <a:ext cx="0" cy="2801813"/>
          </a:xfrm>
          <a:prstGeom prst="line">
            <a:avLst/>
          </a:prstGeom>
          <a:noFill/>
          <a:ln w="12700" cap="flat" cmpd="sng" algn="ctr">
            <a:solidFill>
              <a:srgbClr val="5B9BD5"/>
            </a:solidFill>
            <a:prstDash val="dash"/>
            <a:miter lim="800000"/>
          </a:ln>
          <a:effectLst/>
        </p:spPr>
      </p:cxnSp>
      <p:cxnSp>
        <p:nvCxnSpPr>
          <p:cNvPr id="87" name="直接连接符 23"/>
          <p:cNvCxnSpPr/>
          <p:nvPr/>
        </p:nvCxnSpPr>
        <p:spPr>
          <a:xfrm>
            <a:off x="4425398" y="2182311"/>
            <a:ext cx="0" cy="2815630"/>
          </a:xfrm>
          <a:prstGeom prst="line">
            <a:avLst/>
          </a:prstGeom>
          <a:noFill/>
          <a:ln w="12700" cap="flat" cmpd="sng" algn="ctr">
            <a:solidFill>
              <a:srgbClr val="5B9BD5"/>
            </a:solidFill>
            <a:prstDash val="dash"/>
            <a:miter lim="800000"/>
          </a:ln>
          <a:effectLst/>
        </p:spPr>
      </p:cxnSp>
      <p:cxnSp>
        <p:nvCxnSpPr>
          <p:cNvPr id="88" name="直接连接符 24"/>
          <p:cNvCxnSpPr/>
          <p:nvPr/>
        </p:nvCxnSpPr>
        <p:spPr>
          <a:xfrm>
            <a:off x="5225498" y="2182311"/>
            <a:ext cx="0" cy="2815630"/>
          </a:xfrm>
          <a:prstGeom prst="line">
            <a:avLst/>
          </a:prstGeom>
          <a:noFill/>
          <a:ln w="12700" cap="flat" cmpd="sng" algn="ctr">
            <a:solidFill>
              <a:srgbClr val="5B9BD5"/>
            </a:solidFill>
            <a:prstDash val="dash"/>
            <a:miter lim="800000"/>
          </a:ln>
          <a:effectLst/>
        </p:spPr>
      </p:cxnSp>
      <p:sp>
        <p:nvSpPr>
          <p:cNvPr id="89" name="TextBox 22"/>
          <p:cNvSpPr txBox="1"/>
          <p:nvPr/>
        </p:nvSpPr>
        <p:spPr>
          <a:xfrm>
            <a:off x="1783798" y="1902911"/>
            <a:ext cx="473394" cy="276999"/>
          </a:xfrm>
          <a:prstGeom prst="rect">
            <a:avLst/>
          </a:prstGeom>
          <a:noFill/>
          <a:effectLst>
            <a:outerShdw blurRad="50800" dist="38100" dir="5400000" algn="t" rotWithShape="0">
              <a:prstClr val="black">
                <a:alpha val="40000"/>
              </a:prstClr>
            </a:outerShdw>
          </a:effectLst>
        </p:spPr>
        <p:txBody>
          <a:bodyPr wrap="square" rtlCol="0">
            <a:spAutoFit/>
          </a:bodyPr>
          <a:lstStyle>
            <a:defPPr>
              <a:defRPr lang="zh-CN"/>
            </a:defPPr>
            <a:lvl1pPr algn="ctr">
              <a:defRPr sz="1200" b="1"/>
            </a:lvl1pPr>
          </a:lstStyle>
          <a:p>
            <a:pPr eaLnBrk="0" fontAlgn="base" hangingPunct="0">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1</a:t>
            </a:r>
            <a:r>
              <a:rPr lang="zh-CN" altLang="en-US" dirty="0">
                <a:solidFill>
                  <a:prstClr val="black"/>
                </a:solidFill>
                <a:latin typeface="微软雅黑" panose="020B0503020204020204" pitchFamily="34" charset="-122"/>
                <a:ea typeface="微软雅黑" panose="020B0503020204020204" pitchFamily="34" charset="-122"/>
              </a:rPr>
              <a:t>分</a:t>
            </a:r>
          </a:p>
        </p:txBody>
      </p:sp>
      <p:sp>
        <p:nvSpPr>
          <p:cNvPr id="90" name="TextBox 23"/>
          <p:cNvSpPr txBox="1"/>
          <p:nvPr/>
        </p:nvSpPr>
        <p:spPr>
          <a:xfrm>
            <a:off x="2473093" y="1890211"/>
            <a:ext cx="473394" cy="276999"/>
          </a:xfrm>
          <a:prstGeom prst="rect">
            <a:avLst/>
          </a:prstGeom>
          <a:noFill/>
          <a:effectLst>
            <a:outerShdw blurRad="50800" dist="38100" dir="5400000" algn="t" rotWithShape="0">
              <a:prstClr val="black">
                <a:alpha val="40000"/>
              </a:prstClr>
            </a:outerShdw>
          </a:effectLst>
        </p:spPr>
        <p:txBody>
          <a:bodyPr wrap="square" rtlCol="0">
            <a:spAutoFit/>
          </a:bodyPr>
          <a:lstStyle>
            <a:defPPr>
              <a:defRPr lang="zh-CN"/>
            </a:defPPr>
            <a:lvl1pPr algn="ctr">
              <a:defRPr sz="1200" b="1"/>
            </a:lvl1pPr>
          </a:lstStyle>
          <a:p>
            <a:pPr eaLnBrk="0" fontAlgn="base" hangingPunct="0">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2</a:t>
            </a:r>
            <a:r>
              <a:rPr lang="zh-CN" altLang="en-US" dirty="0">
                <a:solidFill>
                  <a:prstClr val="black"/>
                </a:solidFill>
                <a:latin typeface="微软雅黑" panose="020B0503020204020204" pitchFamily="34" charset="-122"/>
                <a:ea typeface="微软雅黑" panose="020B0503020204020204" pitchFamily="34" charset="-122"/>
              </a:rPr>
              <a:t>分</a:t>
            </a:r>
          </a:p>
        </p:txBody>
      </p:sp>
      <p:sp>
        <p:nvSpPr>
          <p:cNvPr id="91" name="TextBox 24"/>
          <p:cNvSpPr txBox="1"/>
          <p:nvPr/>
        </p:nvSpPr>
        <p:spPr>
          <a:xfrm>
            <a:off x="3225248" y="1890211"/>
            <a:ext cx="473394" cy="276999"/>
          </a:xfrm>
          <a:prstGeom prst="rect">
            <a:avLst/>
          </a:prstGeom>
          <a:noFill/>
          <a:effectLst>
            <a:outerShdw blurRad="50800" dist="38100" dir="5400000" algn="t" rotWithShape="0">
              <a:prstClr val="black">
                <a:alpha val="40000"/>
              </a:prstClr>
            </a:outerShdw>
          </a:effectLst>
        </p:spPr>
        <p:txBody>
          <a:bodyPr wrap="square" rtlCol="0">
            <a:spAutoFit/>
          </a:bodyPr>
          <a:lstStyle>
            <a:defPPr>
              <a:defRPr lang="zh-CN"/>
            </a:defPPr>
            <a:lvl1pPr algn="ctr">
              <a:defRPr sz="1200" b="1"/>
            </a:lvl1pPr>
          </a:lstStyle>
          <a:p>
            <a:pPr eaLnBrk="0" fontAlgn="base" hangingPunct="0">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3</a:t>
            </a:r>
            <a:r>
              <a:rPr lang="zh-CN" altLang="en-US" dirty="0">
                <a:solidFill>
                  <a:prstClr val="black"/>
                </a:solidFill>
                <a:latin typeface="微软雅黑" panose="020B0503020204020204" pitchFamily="34" charset="-122"/>
                <a:ea typeface="微软雅黑" panose="020B0503020204020204" pitchFamily="34" charset="-122"/>
              </a:rPr>
              <a:t>分</a:t>
            </a:r>
          </a:p>
        </p:txBody>
      </p:sp>
      <p:sp>
        <p:nvSpPr>
          <p:cNvPr id="92" name="TextBox 25"/>
          <p:cNvSpPr txBox="1"/>
          <p:nvPr/>
        </p:nvSpPr>
        <p:spPr>
          <a:xfrm>
            <a:off x="4075829" y="1890211"/>
            <a:ext cx="473394" cy="276999"/>
          </a:xfrm>
          <a:prstGeom prst="rect">
            <a:avLst/>
          </a:prstGeom>
          <a:noFill/>
          <a:effectLst>
            <a:outerShdw blurRad="50800" dist="38100" dir="5400000" algn="t" rotWithShape="0">
              <a:prstClr val="black">
                <a:alpha val="40000"/>
              </a:prstClr>
            </a:outerShdw>
          </a:effectLst>
        </p:spPr>
        <p:txBody>
          <a:bodyPr wrap="square" rtlCol="0">
            <a:spAutoFit/>
          </a:bodyPr>
          <a:lstStyle>
            <a:defPPr>
              <a:defRPr lang="zh-CN"/>
            </a:defPPr>
            <a:lvl1pPr algn="ctr">
              <a:defRPr sz="1200" b="1"/>
            </a:lvl1pPr>
          </a:lstStyle>
          <a:p>
            <a:pPr eaLnBrk="0" fontAlgn="base" hangingPunct="0">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4</a:t>
            </a:r>
            <a:r>
              <a:rPr lang="zh-CN" altLang="en-US" dirty="0">
                <a:solidFill>
                  <a:prstClr val="black"/>
                </a:solidFill>
                <a:latin typeface="微软雅黑" panose="020B0503020204020204" pitchFamily="34" charset="-122"/>
                <a:ea typeface="微软雅黑" panose="020B0503020204020204" pitchFamily="34" charset="-122"/>
              </a:rPr>
              <a:t>分</a:t>
            </a:r>
          </a:p>
        </p:txBody>
      </p:sp>
      <p:sp>
        <p:nvSpPr>
          <p:cNvPr id="93" name="TextBox 26"/>
          <p:cNvSpPr txBox="1"/>
          <p:nvPr/>
        </p:nvSpPr>
        <p:spPr>
          <a:xfrm>
            <a:off x="4931651" y="1887810"/>
            <a:ext cx="473394" cy="276999"/>
          </a:xfrm>
          <a:prstGeom prst="rect">
            <a:avLst/>
          </a:prstGeom>
          <a:noFill/>
          <a:effectLst>
            <a:outerShdw blurRad="50800" dist="38100" dir="5400000" algn="t" rotWithShape="0">
              <a:prstClr val="black">
                <a:alpha val="40000"/>
              </a:prstClr>
            </a:outerShdw>
          </a:effectLst>
        </p:spPr>
        <p:txBody>
          <a:bodyPr wrap="square" rtlCol="0">
            <a:spAutoFit/>
          </a:bodyPr>
          <a:lstStyle>
            <a:defPPr>
              <a:defRPr lang="zh-CN"/>
            </a:defPPr>
            <a:lvl1pPr algn="ctr">
              <a:defRPr sz="1200" b="1"/>
            </a:lvl1pPr>
          </a:lstStyle>
          <a:p>
            <a:pPr eaLnBrk="0" fontAlgn="base" hangingPunct="0">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5</a:t>
            </a:r>
            <a:r>
              <a:rPr lang="zh-CN" altLang="en-US" dirty="0">
                <a:solidFill>
                  <a:prstClr val="black"/>
                </a:solidFill>
                <a:latin typeface="微软雅黑" panose="020B0503020204020204" pitchFamily="34" charset="-122"/>
                <a:ea typeface="微软雅黑" panose="020B0503020204020204" pitchFamily="34" charset="-122"/>
              </a:rPr>
              <a:t>分</a:t>
            </a:r>
          </a:p>
        </p:txBody>
      </p:sp>
      <p:sp>
        <p:nvSpPr>
          <p:cNvPr id="94" name="流程图: 联系 30"/>
          <p:cNvSpPr/>
          <p:nvPr/>
        </p:nvSpPr>
        <p:spPr>
          <a:xfrm>
            <a:off x="3372316" y="3112759"/>
            <a:ext cx="139700" cy="124768"/>
          </a:xfrm>
          <a:prstGeom prst="flowChartConnector">
            <a:avLst/>
          </a:prstGeom>
          <a:solidFill>
            <a:srgbClr val="E7E6E6">
              <a:lumMod val="75000"/>
            </a:srgbClr>
          </a:solidFill>
          <a:ln w="12700" cap="flat" cmpd="sng" algn="ctr">
            <a:solidFill>
              <a:srgbClr val="E7E6E6">
                <a:lumMod val="75000"/>
              </a:srgbClr>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95" name="流程图: 联系 31"/>
          <p:cNvSpPr/>
          <p:nvPr/>
        </p:nvSpPr>
        <p:spPr>
          <a:xfrm>
            <a:off x="4032110" y="3866122"/>
            <a:ext cx="139700" cy="124768"/>
          </a:xfrm>
          <a:prstGeom prst="flowChartConnector">
            <a:avLst/>
          </a:prstGeom>
          <a:solidFill>
            <a:srgbClr val="E7E6E6">
              <a:lumMod val="75000"/>
            </a:srgbClr>
          </a:solidFill>
          <a:ln w="12700" cap="flat" cmpd="sng" algn="ctr">
            <a:solidFill>
              <a:srgbClr val="E7E6E6">
                <a:lumMod val="75000"/>
              </a:srgbClr>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96" name="流程图: 联系 32"/>
          <p:cNvSpPr/>
          <p:nvPr/>
        </p:nvSpPr>
        <p:spPr>
          <a:xfrm>
            <a:off x="3225025" y="4693131"/>
            <a:ext cx="139700" cy="124768"/>
          </a:xfrm>
          <a:prstGeom prst="flowChartConnector">
            <a:avLst/>
          </a:prstGeom>
          <a:solidFill>
            <a:srgbClr val="E7E6E6">
              <a:lumMod val="75000"/>
            </a:srgbClr>
          </a:solidFill>
          <a:ln w="12700" cap="flat" cmpd="sng" algn="ctr">
            <a:solidFill>
              <a:srgbClr val="E7E6E6">
                <a:lumMod val="75000"/>
              </a:srgbClr>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cxnSp>
        <p:nvCxnSpPr>
          <p:cNvPr id="97" name="直接连接符 33"/>
          <p:cNvCxnSpPr/>
          <p:nvPr/>
        </p:nvCxnSpPr>
        <p:spPr>
          <a:xfrm flipH="1">
            <a:off x="3429892" y="2428909"/>
            <a:ext cx="163713" cy="683850"/>
          </a:xfrm>
          <a:prstGeom prst="line">
            <a:avLst/>
          </a:prstGeom>
          <a:noFill/>
          <a:ln w="6350" cap="flat" cmpd="sng" algn="ctr">
            <a:solidFill>
              <a:srgbClr val="E7E6E6">
                <a:lumMod val="75000"/>
              </a:srgbClr>
            </a:solidFill>
            <a:prstDash val="solid"/>
            <a:miter lim="800000"/>
          </a:ln>
          <a:effectLst/>
        </p:spPr>
      </p:cxnSp>
      <p:cxnSp>
        <p:nvCxnSpPr>
          <p:cNvPr id="98" name="直接连接符 34"/>
          <p:cNvCxnSpPr>
            <a:stCxn id="94" idx="4"/>
          </p:cNvCxnSpPr>
          <p:nvPr/>
        </p:nvCxnSpPr>
        <p:spPr>
          <a:xfrm>
            <a:off x="3441897" y="3237198"/>
            <a:ext cx="647700" cy="628650"/>
          </a:xfrm>
          <a:prstGeom prst="line">
            <a:avLst/>
          </a:prstGeom>
          <a:noFill/>
          <a:ln w="6350" cap="flat" cmpd="sng" algn="ctr">
            <a:solidFill>
              <a:srgbClr val="E7E6E6">
                <a:lumMod val="75000"/>
              </a:srgbClr>
            </a:solidFill>
            <a:prstDash val="solid"/>
            <a:miter lim="800000"/>
          </a:ln>
          <a:effectLst/>
        </p:spPr>
      </p:cxnSp>
      <p:cxnSp>
        <p:nvCxnSpPr>
          <p:cNvPr id="99" name="直接连接符 35"/>
          <p:cNvCxnSpPr/>
          <p:nvPr/>
        </p:nvCxnSpPr>
        <p:spPr>
          <a:xfrm flipV="1">
            <a:off x="3322319" y="3971628"/>
            <a:ext cx="807085" cy="739775"/>
          </a:xfrm>
          <a:prstGeom prst="line">
            <a:avLst/>
          </a:prstGeom>
          <a:noFill/>
          <a:ln w="6350" cap="flat" cmpd="sng" algn="ctr">
            <a:solidFill>
              <a:srgbClr val="E7E6E6">
                <a:lumMod val="75000"/>
              </a:srgbClr>
            </a:solidFill>
            <a:prstDash val="solid"/>
            <a:miter lim="800000"/>
          </a:ln>
          <a:effectLst/>
        </p:spPr>
      </p:cxnSp>
      <p:sp>
        <p:nvSpPr>
          <p:cNvPr id="100" name="流程图: 联系 36"/>
          <p:cNvSpPr/>
          <p:nvPr/>
        </p:nvSpPr>
        <p:spPr>
          <a:xfrm>
            <a:off x="2923998" y="5252491"/>
            <a:ext cx="139700" cy="124768"/>
          </a:xfrm>
          <a:prstGeom prst="flowChartConnector">
            <a:avLst/>
          </a:prstGeom>
          <a:solidFill>
            <a:srgbClr val="E7E6E6">
              <a:lumMod val="75000"/>
            </a:srgbClr>
          </a:solidFill>
          <a:ln w="12700" cap="flat" cmpd="sng" algn="ctr">
            <a:solidFill>
              <a:srgbClr val="E7E6E6">
                <a:lumMod val="75000"/>
              </a:srgbClr>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01" name="TextBox 34"/>
          <p:cNvSpPr txBox="1"/>
          <p:nvPr/>
        </p:nvSpPr>
        <p:spPr>
          <a:xfrm>
            <a:off x="3764576" y="5176291"/>
            <a:ext cx="742950" cy="276999"/>
          </a:xfrm>
          <a:prstGeom prst="rect">
            <a:avLst/>
          </a:prstGeom>
          <a:noFill/>
        </p:spPr>
        <p:txBody>
          <a:bodyPr wrap="square" rtlCol="0">
            <a:spAutoFit/>
          </a:bodyPr>
          <a:lstStyle/>
          <a:p>
            <a:pPr eaLnBrk="0" fontAlgn="base" hangingPunct="0">
              <a:spcBef>
                <a:spcPct val="0"/>
              </a:spcBef>
              <a:spcAft>
                <a:spcPct val="0"/>
              </a:spcAft>
            </a:pPr>
            <a:r>
              <a:rPr lang="zh-CN" altLang="en-US" sz="1200" dirty="0">
                <a:solidFill>
                  <a:prstClr val="black"/>
                </a:solidFill>
                <a:latin typeface="微软雅黑" panose="020B0503020204020204" pitchFamily="34" charset="-122"/>
                <a:ea typeface="微软雅黑" panose="020B0503020204020204" pitchFamily="34" charset="-122"/>
              </a:rPr>
              <a:t>现状</a:t>
            </a:r>
          </a:p>
        </p:txBody>
      </p:sp>
      <p:sp>
        <p:nvSpPr>
          <p:cNvPr id="102" name="流程图: 联系 38"/>
          <p:cNvSpPr/>
          <p:nvPr/>
        </p:nvSpPr>
        <p:spPr>
          <a:xfrm>
            <a:off x="4309567" y="5241076"/>
            <a:ext cx="139700" cy="124768"/>
          </a:xfrm>
          <a:prstGeom prst="flowChartConnector">
            <a:avLst/>
          </a:prstGeom>
          <a:solidFill>
            <a:srgbClr val="FF0000"/>
          </a:solidFill>
          <a:ln w="12700" cap="flat" cmpd="sng" algn="ctr">
            <a:solidFill>
              <a:srgbClr val="FF0000"/>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03" name="TextBox 36"/>
          <p:cNvSpPr txBox="1"/>
          <p:nvPr/>
        </p:nvSpPr>
        <p:spPr>
          <a:xfrm>
            <a:off x="4463075" y="5177576"/>
            <a:ext cx="1090454" cy="276999"/>
          </a:xfrm>
          <a:prstGeom prst="rect">
            <a:avLst/>
          </a:prstGeom>
          <a:noFill/>
        </p:spPr>
        <p:txBody>
          <a:bodyPr wrap="square" rtlCol="0">
            <a:spAutoFit/>
          </a:bodyPr>
          <a:lstStyle/>
          <a:p>
            <a:pPr eaLnBrk="0" fontAlgn="base" hangingPunct="0">
              <a:spcBef>
                <a:spcPct val="0"/>
              </a:spcBef>
              <a:spcAft>
                <a:spcPct val="0"/>
              </a:spcAft>
            </a:pPr>
            <a:r>
              <a:rPr lang="zh-CN" altLang="en-US" sz="1200" dirty="0">
                <a:solidFill>
                  <a:prstClr val="black"/>
                </a:solidFill>
                <a:latin typeface="微软雅黑" panose="020B0503020204020204" pitchFamily="34" charset="-122"/>
                <a:ea typeface="微软雅黑" panose="020B0503020204020204" pitchFamily="34" charset="-122"/>
              </a:rPr>
              <a:t>目标</a:t>
            </a:r>
          </a:p>
        </p:txBody>
      </p:sp>
      <p:sp>
        <p:nvSpPr>
          <p:cNvPr id="104" name="流程图: 联系 40"/>
          <p:cNvSpPr/>
          <p:nvPr/>
        </p:nvSpPr>
        <p:spPr>
          <a:xfrm>
            <a:off x="4811772" y="2291183"/>
            <a:ext cx="139700" cy="124768"/>
          </a:xfrm>
          <a:prstGeom prst="flowChartConnector">
            <a:avLst/>
          </a:prstGeom>
          <a:solidFill>
            <a:srgbClr val="FF0000"/>
          </a:solidFill>
          <a:ln w="12700" cap="flat" cmpd="sng" algn="ctr">
            <a:solidFill>
              <a:srgbClr val="FF0000"/>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05" name="TextBox 38"/>
          <p:cNvSpPr txBox="1"/>
          <p:nvPr/>
        </p:nvSpPr>
        <p:spPr>
          <a:xfrm>
            <a:off x="1865709" y="5615051"/>
            <a:ext cx="999177" cy="275590"/>
          </a:xfrm>
          <a:prstGeom prst="rect">
            <a:avLst/>
          </a:prstGeom>
          <a:noFill/>
        </p:spPr>
        <p:txBody>
          <a:bodyPr wrap="square" rtlCol="0">
            <a:spAutoFit/>
          </a:bodyPr>
          <a:lstStyle/>
          <a:p>
            <a:pPr algn="ctr" eaLnBrk="0" fontAlgn="base" hangingPunct="0">
              <a:spcBef>
                <a:spcPct val="0"/>
              </a:spcBef>
              <a:spcAft>
                <a:spcPct val="0"/>
              </a:spcAft>
            </a:pPr>
            <a:r>
              <a:rPr lang="en-US" altLang="zh-CN" sz="1200" dirty="0">
                <a:solidFill>
                  <a:prstClr val="black"/>
                </a:solidFill>
                <a:latin typeface="微软雅黑" panose="020B0503020204020204" pitchFamily="34" charset="-122"/>
                <a:ea typeface="微软雅黑" panose="020B0503020204020204" pitchFamily="34" charset="-122"/>
              </a:rPr>
              <a:t>2</a:t>
            </a:r>
            <a:r>
              <a:rPr lang="zh-CN" altLang="en-US" sz="1200" dirty="0">
                <a:solidFill>
                  <a:prstClr val="black"/>
                </a:solidFill>
                <a:latin typeface="微软雅黑" panose="020B0503020204020204" pitchFamily="34" charset="-122"/>
                <a:ea typeface="微软雅黑" panose="020B0503020204020204" pitchFamily="34" charset="-122"/>
              </a:rPr>
              <a:t>基本管理</a:t>
            </a:r>
          </a:p>
        </p:txBody>
      </p:sp>
      <p:sp>
        <p:nvSpPr>
          <p:cNvPr id="106" name="TextBox 39"/>
          <p:cNvSpPr txBox="1"/>
          <p:nvPr/>
        </p:nvSpPr>
        <p:spPr>
          <a:xfrm>
            <a:off x="846799" y="5615051"/>
            <a:ext cx="956997" cy="275590"/>
          </a:xfrm>
          <a:prstGeom prst="rect">
            <a:avLst/>
          </a:prstGeom>
          <a:noFill/>
        </p:spPr>
        <p:txBody>
          <a:bodyPr wrap="square" rtlCol="0">
            <a:spAutoFit/>
          </a:bodyPr>
          <a:lstStyle/>
          <a:p>
            <a:pPr algn="ctr" eaLnBrk="0" fontAlgn="base" hangingPunct="0">
              <a:spcBef>
                <a:spcPct val="0"/>
              </a:spcBef>
              <a:spcAft>
                <a:spcPct val="0"/>
              </a:spcAft>
            </a:pPr>
            <a:r>
              <a:rPr lang="en-US" altLang="zh-CN" sz="1200" dirty="0">
                <a:solidFill>
                  <a:prstClr val="black"/>
                </a:solidFill>
                <a:latin typeface="微软雅黑" panose="020B0503020204020204" pitchFamily="34" charset="-122"/>
                <a:ea typeface="微软雅黑" panose="020B0503020204020204" pitchFamily="34" charset="-122"/>
              </a:rPr>
              <a:t>1</a:t>
            </a:r>
            <a:r>
              <a:rPr lang="zh-CN" altLang="en-US" sz="1200" dirty="0">
                <a:solidFill>
                  <a:prstClr val="black"/>
                </a:solidFill>
                <a:latin typeface="微软雅黑" panose="020B0503020204020204" pitchFamily="34" charset="-122"/>
                <a:ea typeface="微软雅黑" panose="020B0503020204020204" pitchFamily="34" charset="-122"/>
              </a:rPr>
              <a:t>初始阶段</a:t>
            </a:r>
          </a:p>
        </p:txBody>
      </p:sp>
      <p:sp>
        <p:nvSpPr>
          <p:cNvPr id="107" name="TextBox 40"/>
          <p:cNvSpPr txBox="1"/>
          <p:nvPr/>
        </p:nvSpPr>
        <p:spPr>
          <a:xfrm>
            <a:off x="2713703" y="5615050"/>
            <a:ext cx="956997" cy="275590"/>
          </a:xfrm>
          <a:prstGeom prst="rect">
            <a:avLst/>
          </a:prstGeom>
          <a:noFill/>
        </p:spPr>
        <p:txBody>
          <a:bodyPr wrap="square" rtlCol="0">
            <a:spAutoFit/>
          </a:bodyPr>
          <a:lstStyle/>
          <a:p>
            <a:pPr algn="ctr" eaLnBrk="0" fontAlgn="base" hangingPunct="0">
              <a:spcBef>
                <a:spcPct val="0"/>
              </a:spcBef>
              <a:spcAft>
                <a:spcPct val="0"/>
              </a:spcAft>
            </a:pPr>
            <a:r>
              <a:rPr lang="en-US" altLang="zh-CN" sz="1200" dirty="0">
                <a:solidFill>
                  <a:prstClr val="black"/>
                </a:solidFill>
                <a:latin typeface="微软雅黑" panose="020B0503020204020204" pitchFamily="34" charset="-122"/>
                <a:ea typeface="微软雅黑" panose="020B0503020204020204" pitchFamily="34" charset="-122"/>
              </a:rPr>
              <a:t>3</a:t>
            </a:r>
            <a:r>
              <a:rPr lang="zh-CN" altLang="en-US" sz="1200" dirty="0">
                <a:solidFill>
                  <a:prstClr val="black"/>
                </a:solidFill>
                <a:latin typeface="微软雅黑" panose="020B0503020204020204" pitchFamily="34" charset="-122"/>
                <a:ea typeface="微软雅黑" panose="020B0503020204020204" pitchFamily="34" charset="-122"/>
              </a:rPr>
              <a:t>主动管理</a:t>
            </a:r>
          </a:p>
        </p:txBody>
      </p:sp>
      <p:sp>
        <p:nvSpPr>
          <p:cNvPr id="108" name="TextBox 41"/>
          <p:cNvSpPr txBox="1"/>
          <p:nvPr/>
        </p:nvSpPr>
        <p:spPr>
          <a:xfrm>
            <a:off x="3638950" y="5617280"/>
            <a:ext cx="1123950" cy="275590"/>
          </a:xfrm>
          <a:prstGeom prst="rect">
            <a:avLst/>
          </a:prstGeom>
          <a:noFill/>
        </p:spPr>
        <p:txBody>
          <a:bodyPr wrap="square" rtlCol="0">
            <a:spAutoFit/>
          </a:bodyPr>
          <a:lstStyle/>
          <a:p>
            <a:pPr algn="ctr" eaLnBrk="0" fontAlgn="base" hangingPunct="0">
              <a:spcBef>
                <a:spcPct val="0"/>
              </a:spcBef>
              <a:spcAft>
                <a:spcPct val="0"/>
              </a:spcAft>
            </a:pPr>
            <a:r>
              <a:rPr lang="en-US" altLang="zh-CN" sz="1200" dirty="0">
                <a:solidFill>
                  <a:prstClr val="black"/>
                </a:solidFill>
                <a:latin typeface="微软雅黑" panose="020B0503020204020204" pitchFamily="34" charset="-122"/>
                <a:ea typeface="微软雅黑" panose="020B0503020204020204" pitchFamily="34" charset="-122"/>
              </a:rPr>
              <a:t>4</a:t>
            </a:r>
            <a:r>
              <a:rPr lang="zh-CN" altLang="en-US" sz="1200" dirty="0">
                <a:solidFill>
                  <a:prstClr val="black"/>
                </a:solidFill>
                <a:latin typeface="微软雅黑" panose="020B0503020204020204" pitchFamily="34" charset="-122"/>
                <a:ea typeface="微软雅黑" panose="020B0503020204020204" pitchFamily="34" charset="-122"/>
              </a:rPr>
              <a:t>量化管理</a:t>
            </a:r>
          </a:p>
        </p:txBody>
      </p:sp>
      <p:sp>
        <p:nvSpPr>
          <p:cNvPr id="109" name="TextBox 42"/>
          <p:cNvSpPr txBox="1"/>
          <p:nvPr/>
        </p:nvSpPr>
        <p:spPr>
          <a:xfrm>
            <a:off x="4686699" y="5612649"/>
            <a:ext cx="956997" cy="275590"/>
          </a:xfrm>
          <a:prstGeom prst="rect">
            <a:avLst/>
          </a:prstGeom>
          <a:noFill/>
        </p:spPr>
        <p:txBody>
          <a:bodyPr wrap="square" rtlCol="0">
            <a:spAutoFit/>
          </a:bodyPr>
          <a:lstStyle/>
          <a:p>
            <a:pPr algn="ctr" eaLnBrk="0" fontAlgn="base" hangingPunct="0">
              <a:spcBef>
                <a:spcPct val="0"/>
              </a:spcBef>
              <a:spcAft>
                <a:spcPct val="0"/>
              </a:spcAft>
            </a:pPr>
            <a:r>
              <a:rPr lang="en-US" altLang="zh-CN" sz="1200" dirty="0">
                <a:solidFill>
                  <a:prstClr val="black"/>
                </a:solidFill>
                <a:latin typeface="微软雅黑" panose="020B0503020204020204" pitchFamily="34" charset="-122"/>
                <a:ea typeface="微软雅黑" panose="020B0503020204020204" pitchFamily="34" charset="-122"/>
              </a:rPr>
              <a:t>5</a:t>
            </a:r>
            <a:r>
              <a:rPr lang="zh-CN" altLang="en-US" sz="1200" dirty="0">
                <a:solidFill>
                  <a:prstClr val="black"/>
                </a:solidFill>
                <a:latin typeface="微软雅黑" panose="020B0503020204020204" pitchFamily="34" charset="-122"/>
                <a:ea typeface="微软雅黑" panose="020B0503020204020204" pitchFamily="34" charset="-122"/>
              </a:rPr>
              <a:t>持续优化</a:t>
            </a:r>
          </a:p>
        </p:txBody>
      </p:sp>
      <p:sp>
        <p:nvSpPr>
          <p:cNvPr id="110" name="流程图: 联系 46"/>
          <p:cNvSpPr/>
          <p:nvPr/>
        </p:nvSpPr>
        <p:spPr>
          <a:xfrm>
            <a:off x="4399806" y="3121362"/>
            <a:ext cx="139700" cy="124768"/>
          </a:xfrm>
          <a:prstGeom prst="flowChartConnector">
            <a:avLst/>
          </a:prstGeom>
          <a:solidFill>
            <a:srgbClr val="FF0000"/>
          </a:solidFill>
          <a:ln w="12700" cap="flat" cmpd="sng" algn="ctr">
            <a:solidFill>
              <a:srgbClr val="FF0000"/>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11" name="流程图: 联系 47"/>
          <p:cNvSpPr/>
          <p:nvPr/>
        </p:nvSpPr>
        <p:spPr>
          <a:xfrm>
            <a:off x="4644026" y="3926810"/>
            <a:ext cx="139700" cy="124768"/>
          </a:xfrm>
          <a:prstGeom prst="flowChartConnector">
            <a:avLst/>
          </a:prstGeom>
          <a:solidFill>
            <a:srgbClr val="FF0000"/>
          </a:solidFill>
          <a:ln w="12700" cap="flat" cmpd="sng" algn="ctr">
            <a:solidFill>
              <a:srgbClr val="FF0000"/>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12" name="流程图: 联系 48"/>
          <p:cNvSpPr/>
          <p:nvPr/>
        </p:nvSpPr>
        <p:spPr>
          <a:xfrm>
            <a:off x="4503502" y="4674859"/>
            <a:ext cx="139700" cy="124768"/>
          </a:xfrm>
          <a:prstGeom prst="flowChartConnector">
            <a:avLst/>
          </a:prstGeom>
          <a:solidFill>
            <a:srgbClr val="FF0000"/>
          </a:solidFill>
          <a:ln w="12700" cap="flat" cmpd="sng" algn="ctr">
            <a:solidFill>
              <a:srgbClr val="FF0000"/>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cxnSp>
        <p:nvCxnSpPr>
          <p:cNvPr id="113" name="直接连接符 49"/>
          <p:cNvCxnSpPr/>
          <p:nvPr/>
        </p:nvCxnSpPr>
        <p:spPr>
          <a:xfrm>
            <a:off x="1951122" y="2199476"/>
            <a:ext cx="0" cy="2785765"/>
          </a:xfrm>
          <a:prstGeom prst="line">
            <a:avLst/>
          </a:prstGeom>
          <a:noFill/>
          <a:ln w="12700" cap="flat" cmpd="sng" algn="ctr">
            <a:solidFill>
              <a:srgbClr val="5B9BD5"/>
            </a:solidFill>
            <a:prstDash val="dash"/>
            <a:miter lim="800000"/>
          </a:ln>
          <a:effectLst/>
        </p:spPr>
      </p:cxnSp>
      <p:cxnSp>
        <p:nvCxnSpPr>
          <p:cNvPr id="114" name="直接连接符 50"/>
          <p:cNvCxnSpPr>
            <a:stCxn id="104" idx="4"/>
            <a:endCxn id="110" idx="0"/>
          </p:cNvCxnSpPr>
          <p:nvPr/>
        </p:nvCxnSpPr>
        <p:spPr>
          <a:xfrm flipH="1">
            <a:off x="4479667" y="2415316"/>
            <a:ext cx="412115" cy="706120"/>
          </a:xfrm>
          <a:prstGeom prst="line">
            <a:avLst/>
          </a:prstGeom>
          <a:noFill/>
          <a:ln w="6350" cap="flat" cmpd="sng" algn="ctr">
            <a:solidFill>
              <a:srgbClr val="FF0000"/>
            </a:solidFill>
            <a:prstDash val="solid"/>
            <a:miter lim="800000"/>
          </a:ln>
          <a:effectLst/>
        </p:spPr>
      </p:cxnSp>
      <p:cxnSp>
        <p:nvCxnSpPr>
          <p:cNvPr id="115" name="直接连接符 51"/>
          <p:cNvCxnSpPr>
            <a:stCxn id="111" idx="0"/>
            <a:endCxn id="110" idx="4"/>
          </p:cNvCxnSpPr>
          <p:nvPr/>
        </p:nvCxnSpPr>
        <p:spPr>
          <a:xfrm flipH="1" flipV="1">
            <a:off x="4479561" y="3246090"/>
            <a:ext cx="244475" cy="680720"/>
          </a:xfrm>
          <a:prstGeom prst="line">
            <a:avLst/>
          </a:prstGeom>
          <a:noFill/>
          <a:ln w="6350" cap="flat" cmpd="sng" algn="ctr">
            <a:solidFill>
              <a:srgbClr val="FF0000"/>
            </a:solidFill>
            <a:prstDash val="solid"/>
            <a:miter lim="800000"/>
          </a:ln>
          <a:effectLst/>
        </p:spPr>
      </p:cxnSp>
      <p:cxnSp>
        <p:nvCxnSpPr>
          <p:cNvPr id="116" name="直接连接符 52"/>
          <p:cNvCxnSpPr>
            <a:stCxn id="112" idx="0"/>
            <a:endCxn id="111" idx="4"/>
          </p:cNvCxnSpPr>
          <p:nvPr/>
        </p:nvCxnSpPr>
        <p:spPr>
          <a:xfrm flipV="1">
            <a:off x="4583512" y="4051289"/>
            <a:ext cx="140970" cy="623570"/>
          </a:xfrm>
          <a:prstGeom prst="line">
            <a:avLst/>
          </a:prstGeom>
          <a:noFill/>
          <a:ln w="6350" cap="flat" cmpd="sng" algn="ctr">
            <a:solidFill>
              <a:srgbClr val="FF0000"/>
            </a:solidFill>
            <a:prstDash val="solid"/>
            <a:miter lim="800000"/>
          </a:ln>
          <a:effectLst/>
        </p:spPr>
      </p:cxnSp>
      <p:sp>
        <p:nvSpPr>
          <p:cNvPr id="117" name="TextBox 50"/>
          <p:cNvSpPr txBox="1"/>
          <p:nvPr/>
        </p:nvSpPr>
        <p:spPr>
          <a:xfrm>
            <a:off x="7793122" y="1055146"/>
            <a:ext cx="2739705" cy="337185"/>
          </a:xfrm>
          <a:prstGeom prst="rect">
            <a:avLst/>
          </a:prstGeom>
          <a:noFill/>
          <a:effectLst/>
        </p:spPr>
        <p:txBody>
          <a:bodyPr wrap="square" rtlCol="0">
            <a:spAutoFit/>
          </a:bodyPr>
          <a:lstStyle/>
          <a:p>
            <a:pPr algn="ctr" eaLnBrk="0" fontAlgn="base" hangingPunct="0">
              <a:spcBef>
                <a:spcPct val="0"/>
              </a:spcBef>
              <a:spcAft>
                <a:spcPct val="0"/>
              </a:spcAft>
            </a:pPr>
            <a:r>
              <a:rPr lang="zh-CN" altLang="en-US" sz="1600" b="1" dirty="0">
                <a:solidFill>
                  <a:prstClr val="black"/>
                </a:solidFill>
                <a:latin typeface="微软雅黑" panose="020B0503020204020204" pitchFamily="34" charset="-122"/>
                <a:ea typeface="微软雅黑" panose="020B0503020204020204" pitchFamily="34" charset="-122"/>
              </a:rPr>
              <a:t>数据管理目标</a:t>
            </a:r>
          </a:p>
        </p:txBody>
      </p:sp>
      <p:sp>
        <p:nvSpPr>
          <p:cNvPr id="118" name="右箭头 54"/>
          <p:cNvSpPr/>
          <p:nvPr/>
        </p:nvSpPr>
        <p:spPr>
          <a:xfrm>
            <a:off x="5932888" y="2127366"/>
            <a:ext cx="717112" cy="311489"/>
          </a:xfrm>
          <a:prstGeom prst="rightArrow">
            <a:avLst/>
          </a:prstGeom>
          <a:solidFill>
            <a:srgbClr val="FF0000"/>
          </a:solidFill>
          <a:ln w="12700" cap="flat" cmpd="sng" algn="ctr">
            <a:noFill/>
            <a:prstDash val="solid"/>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19" name="TextBox 52"/>
          <p:cNvSpPr txBox="1"/>
          <p:nvPr/>
        </p:nvSpPr>
        <p:spPr>
          <a:xfrm>
            <a:off x="7327917" y="2011883"/>
            <a:ext cx="3969405" cy="521970"/>
          </a:xfrm>
          <a:prstGeom prst="rect">
            <a:avLst/>
          </a:prstGeom>
          <a:noFill/>
          <a:ln w="12700">
            <a:solidFill>
              <a:sysClr val="windowText" lastClr="000000"/>
            </a:solidFill>
            <a:prstDash val="dash"/>
          </a:ln>
        </p:spPr>
        <p:txBody>
          <a:bodyPr wrap="square" rtlCol="0">
            <a:spAutoFit/>
          </a:bodyPr>
          <a:lstStyle/>
          <a:p>
            <a:pPr marL="285750" marR="0" lvl="0" indent="-285750" defTabSz="914400" eaLnBrk="0" fontAlgn="base" latinLnBrk="0" hangingPunct="0">
              <a:lnSpc>
                <a:spcPct val="100000"/>
              </a:lnSpc>
              <a:spcBef>
                <a:spcPct val="0"/>
              </a:spcBef>
              <a:spcAft>
                <a:spcPct val="0"/>
              </a:spcAft>
              <a:buClrTx/>
              <a:buSzTx/>
              <a:buFont typeface="Wingdings" panose="05000000000000000000" pitchFamily="2" charset="2"/>
              <a:buChar char="p"/>
              <a:tabLst/>
              <a:defRPr/>
            </a:pPr>
            <a:r>
              <a:rPr kumimoji="0"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完善的数据管理组织，由管理层、业务层和系统层一起完成主数据管理的工作</a:t>
            </a:r>
          </a:p>
        </p:txBody>
      </p:sp>
      <p:sp>
        <p:nvSpPr>
          <p:cNvPr id="120" name="矩形 56"/>
          <p:cNvSpPr/>
          <p:nvPr/>
        </p:nvSpPr>
        <p:spPr>
          <a:xfrm>
            <a:off x="7793430" y="1414596"/>
            <a:ext cx="2739705" cy="393700"/>
          </a:xfrm>
          <a:prstGeom prst="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完善的数据管理体系</a:t>
            </a:r>
          </a:p>
        </p:txBody>
      </p:sp>
      <p:sp>
        <p:nvSpPr>
          <p:cNvPr id="121" name="TextBox 54"/>
          <p:cNvSpPr txBox="1"/>
          <p:nvPr/>
        </p:nvSpPr>
        <p:spPr>
          <a:xfrm>
            <a:off x="7327917" y="2793651"/>
            <a:ext cx="3969405" cy="521970"/>
          </a:xfrm>
          <a:prstGeom prst="rect">
            <a:avLst/>
          </a:prstGeom>
          <a:noFill/>
          <a:ln w="12700">
            <a:solidFill>
              <a:sysClr val="windowText" lastClr="000000"/>
            </a:solidFill>
            <a:prstDash val="dash"/>
          </a:ln>
        </p:spPr>
        <p:txBody>
          <a:bodyPr wrap="square" rtlCol="0">
            <a:spAutoFit/>
          </a:bodyPr>
          <a:lstStyle>
            <a:defPPr>
              <a:defRPr lang="zh-CN"/>
            </a:defPPr>
            <a:lvl1pPr>
              <a:defRPr sz="1400">
                <a:latin typeface="微软雅黑" panose="020B0503020204020204" pitchFamily="34" charset="-122"/>
                <a:ea typeface="微软雅黑" panose="020B0503020204020204" pitchFamily="34" charset="-122"/>
              </a:defRPr>
            </a:lvl1pPr>
          </a:lstStyle>
          <a:p>
            <a:pPr marL="285750" marR="0" lvl="0" indent="-285750" defTabSz="914400" eaLnBrk="0" fontAlgn="base" latinLnBrk="0" hangingPunct="0">
              <a:lnSpc>
                <a:spcPct val="100000"/>
              </a:lnSpc>
              <a:spcBef>
                <a:spcPct val="0"/>
              </a:spcBef>
              <a:spcAft>
                <a:spcPct val="0"/>
              </a:spcAft>
              <a:buClrTx/>
              <a:buSzTx/>
              <a:buFont typeface="Wingdings" panose="05000000000000000000" pitchFamily="2" charset="2"/>
              <a:buChar char="p"/>
              <a:tabLst/>
              <a:defRPr/>
            </a:pPr>
            <a:r>
              <a:rPr kumimoji="0"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结合企业现行的数据标准，建立完善的数据定义及管理的标准和规范</a:t>
            </a:r>
          </a:p>
        </p:txBody>
      </p:sp>
      <p:sp>
        <p:nvSpPr>
          <p:cNvPr id="122" name="右箭头 58"/>
          <p:cNvSpPr/>
          <p:nvPr/>
        </p:nvSpPr>
        <p:spPr>
          <a:xfrm>
            <a:off x="5932888" y="2876666"/>
            <a:ext cx="717112" cy="311489"/>
          </a:xfrm>
          <a:prstGeom prst="rightArrow">
            <a:avLst/>
          </a:prstGeom>
          <a:solidFill>
            <a:srgbClr val="FF0000"/>
          </a:solidFill>
          <a:ln w="12700" cap="flat" cmpd="sng" algn="ctr">
            <a:noFill/>
            <a:prstDash val="solid"/>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23" name="右箭头 59"/>
          <p:cNvSpPr/>
          <p:nvPr/>
        </p:nvSpPr>
        <p:spPr>
          <a:xfrm>
            <a:off x="5942522" y="3682338"/>
            <a:ext cx="717112" cy="311489"/>
          </a:xfrm>
          <a:prstGeom prst="rightArrow">
            <a:avLst/>
          </a:prstGeom>
          <a:solidFill>
            <a:srgbClr val="FF0000"/>
          </a:solidFill>
          <a:ln w="12700" cap="flat" cmpd="sng" algn="ctr">
            <a:noFill/>
            <a:prstDash val="solid"/>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24" name="右箭头 60"/>
          <p:cNvSpPr/>
          <p:nvPr/>
        </p:nvSpPr>
        <p:spPr>
          <a:xfrm>
            <a:off x="5942522" y="4488010"/>
            <a:ext cx="717112" cy="311489"/>
          </a:xfrm>
          <a:prstGeom prst="rightArrow">
            <a:avLst/>
          </a:prstGeom>
          <a:solidFill>
            <a:srgbClr val="FF0000"/>
          </a:solidFill>
          <a:ln w="12700" cap="flat" cmpd="sng" algn="ctr">
            <a:noFill/>
            <a:prstDash val="solid"/>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25" name="TextBox 58"/>
          <p:cNvSpPr txBox="1"/>
          <p:nvPr/>
        </p:nvSpPr>
        <p:spPr>
          <a:xfrm>
            <a:off x="7327917" y="3600893"/>
            <a:ext cx="3969405" cy="521970"/>
          </a:xfrm>
          <a:prstGeom prst="rect">
            <a:avLst/>
          </a:prstGeom>
          <a:noFill/>
          <a:ln w="12700">
            <a:solidFill>
              <a:sysClr val="windowText" lastClr="000000"/>
            </a:solidFill>
            <a:prstDash val="dash"/>
          </a:ln>
        </p:spPr>
        <p:txBody>
          <a:bodyPr wrap="square" rtlCol="0">
            <a:spAutoFit/>
          </a:bodyPr>
          <a:lstStyle>
            <a:defPPr>
              <a:defRPr lang="zh-CN"/>
            </a:defPPr>
            <a:lvl1pPr>
              <a:defRPr sz="1400">
                <a:latin typeface="微软雅黑" panose="020B0503020204020204" pitchFamily="34" charset="-122"/>
                <a:ea typeface="微软雅黑" panose="020B0503020204020204" pitchFamily="34" charset="-122"/>
              </a:defRPr>
            </a:lvl1pPr>
          </a:lstStyle>
          <a:p>
            <a:pPr marL="285750" marR="0" lvl="0" indent="-285750" defTabSz="914400" eaLnBrk="0" fontAlgn="base" latinLnBrk="0" hangingPunct="0">
              <a:lnSpc>
                <a:spcPct val="100000"/>
              </a:lnSpc>
              <a:spcBef>
                <a:spcPct val="0"/>
              </a:spcBef>
              <a:spcAft>
                <a:spcPct val="0"/>
              </a:spcAft>
              <a:buClrTx/>
              <a:buSzTx/>
              <a:buFont typeface="Wingdings" panose="05000000000000000000" pitchFamily="2" charset="2"/>
              <a:buChar char="p"/>
              <a:tabLst/>
              <a:defRPr/>
            </a:pPr>
            <a:r>
              <a:rPr kumimoji="0"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建立稳定、长效的管理流程，使数据的管理职能具体到责任部门和责任人</a:t>
            </a:r>
          </a:p>
        </p:txBody>
      </p:sp>
      <p:sp>
        <p:nvSpPr>
          <p:cNvPr id="126" name="TextBox 59"/>
          <p:cNvSpPr txBox="1"/>
          <p:nvPr/>
        </p:nvSpPr>
        <p:spPr>
          <a:xfrm>
            <a:off x="7327917" y="4296067"/>
            <a:ext cx="3969405" cy="737235"/>
          </a:xfrm>
          <a:prstGeom prst="rect">
            <a:avLst/>
          </a:prstGeom>
          <a:noFill/>
          <a:ln w="12700">
            <a:solidFill>
              <a:sysClr val="windowText" lastClr="000000"/>
            </a:solidFill>
            <a:prstDash val="dash"/>
          </a:ln>
        </p:spPr>
        <p:txBody>
          <a:bodyPr wrap="square" rtlCol="0">
            <a:spAutoFit/>
          </a:bodyPr>
          <a:lstStyle>
            <a:defPPr>
              <a:defRPr lang="zh-CN"/>
            </a:defPPr>
            <a:lvl1pPr>
              <a:defRPr sz="1400">
                <a:latin typeface="微软雅黑" panose="020B0503020204020204" pitchFamily="34" charset="-122"/>
                <a:ea typeface="微软雅黑" panose="020B0503020204020204" pitchFamily="34" charset="-122"/>
              </a:defRPr>
            </a:lvl1pPr>
          </a:lstStyle>
          <a:p>
            <a:pPr marL="285750" marR="0" lvl="0" indent="-285750" defTabSz="914400" eaLnBrk="0" fontAlgn="base" latinLnBrk="0" hangingPunct="0">
              <a:lnSpc>
                <a:spcPct val="100000"/>
              </a:lnSpc>
              <a:spcBef>
                <a:spcPct val="0"/>
              </a:spcBef>
              <a:spcAft>
                <a:spcPct val="0"/>
              </a:spcAft>
              <a:buClrTx/>
              <a:buSzTx/>
              <a:buFont typeface="Wingdings" panose="05000000000000000000" pitchFamily="2" charset="2"/>
              <a:buChar char="p"/>
              <a:tabLst/>
              <a:defRPr/>
            </a:pPr>
            <a:r>
              <a:rPr kumimoji="0"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规划合理的数据集成体系和标准，实现和当前业务系统的对接，以及未来业务系统建设时，所需要的数据管理依据</a:t>
            </a:r>
          </a:p>
        </p:txBody>
      </p:sp>
      <p:sp>
        <p:nvSpPr>
          <p:cNvPr id="127" name="矩形 63"/>
          <p:cNvSpPr/>
          <p:nvPr/>
        </p:nvSpPr>
        <p:spPr>
          <a:xfrm>
            <a:off x="1071963" y="5909842"/>
            <a:ext cx="716280" cy="414020"/>
          </a:xfrm>
          <a:prstGeom prst="rect">
            <a:avLst/>
          </a:prstGeom>
        </p:spPr>
        <p:txBody>
          <a:bodyPr wrap="none">
            <a:spAutoFit/>
          </a:bodyPr>
          <a:lstStyle/>
          <a:p>
            <a:pPr eaLnBrk="0" fontAlgn="base" hangingPunct="0">
              <a:spcBef>
                <a:spcPct val="0"/>
              </a:spcBef>
              <a:spcAft>
                <a:spcPct val="0"/>
              </a:spcAft>
            </a:pPr>
            <a:r>
              <a:rPr lang="zh-CN" altLang="en-US" sz="1050" dirty="0">
                <a:solidFill>
                  <a:prstClr val="black"/>
                </a:solidFill>
                <a:latin typeface="微软雅黑" panose="020B0503020204020204" pitchFamily="34" charset="-122"/>
                <a:ea typeface="微软雅黑" panose="020B0503020204020204" pitchFamily="34" charset="-122"/>
              </a:rPr>
              <a:t>数据尚未</a:t>
            </a:r>
            <a:endParaRPr lang="en-US" altLang="zh-CN" sz="1050" dirty="0">
              <a:solidFill>
                <a:prstClr val="black"/>
              </a:solidFill>
              <a:latin typeface="微软雅黑" panose="020B0503020204020204" pitchFamily="34" charset="-122"/>
              <a:ea typeface="微软雅黑" panose="020B0503020204020204" pitchFamily="34" charset="-122"/>
            </a:endParaRPr>
          </a:p>
          <a:p>
            <a:pPr eaLnBrk="0" fontAlgn="base" hangingPunct="0">
              <a:spcBef>
                <a:spcPct val="0"/>
              </a:spcBef>
              <a:spcAft>
                <a:spcPct val="0"/>
              </a:spcAft>
            </a:pPr>
            <a:r>
              <a:rPr lang="zh-CN" altLang="en-US" sz="1050" dirty="0">
                <a:solidFill>
                  <a:prstClr val="black"/>
                </a:solidFill>
                <a:latin typeface="微软雅黑" panose="020B0503020204020204" pitchFamily="34" charset="-122"/>
                <a:ea typeface="微软雅黑" panose="020B0503020204020204" pitchFamily="34" charset="-122"/>
              </a:rPr>
              <a:t>发挥价值</a:t>
            </a:r>
          </a:p>
        </p:txBody>
      </p:sp>
      <p:sp>
        <p:nvSpPr>
          <p:cNvPr id="128" name="矩形 64"/>
          <p:cNvSpPr/>
          <p:nvPr/>
        </p:nvSpPr>
        <p:spPr>
          <a:xfrm>
            <a:off x="2825755" y="5909842"/>
            <a:ext cx="921857" cy="276998"/>
          </a:xfrm>
          <a:prstGeom prst="rect">
            <a:avLst/>
          </a:prstGeom>
        </p:spPr>
        <p:txBody>
          <a:bodyPr wrap="square">
            <a:noAutofit/>
          </a:bodyPr>
          <a:lstStyle/>
          <a:p>
            <a:pPr eaLnBrk="0" fontAlgn="base" hangingPunct="0">
              <a:spcBef>
                <a:spcPct val="0"/>
              </a:spcBef>
              <a:spcAft>
                <a:spcPct val="0"/>
              </a:spcAft>
            </a:pPr>
            <a:r>
              <a:rPr lang="zh-CN" altLang="en-US" sz="1050" dirty="0">
                <a:solidFill>
                  <a:prstClr val="black"/>
                </a:solidFill>
                <a:latin typeface="微软雅黑" panose="020B0503020204020204" pitchFamily="34" charset="-122"/>
                <a:ea typeface="微软雅黑" panose="020B0503020204020204" pitchFamily="34" charset="-122"/>
              </a:rPr>
              <a:t>数据基本能满足业务管理要求</a:t>
            </a:r>
          </a:p>
        </p:txBody>
      </p:sp>
      <p:sp>
        <p:nvSpPr>
          <p:cNvPr id="129" name="矩形 65"/>
          <p:cNvSpPr/>
          <p:nvPr/>
        </p:nvSpPr>
        <p:spPr>
          <a:xfrm>
            <a:off x="3770564" y="5924129"/>
            <a:ext cx="885974" cy="317469"/>
          </a:xfrm>
          <a:prstGeom prst="rect">
            <a:avLst/>
          </a:prstGeom>
        </p:spPr>
        <p:txBody>
          <a:bodyPr wrap="square">
            <a:noAutofit/>
          </a:bodyPr>
          <a:lstStyle/>
          <a:p>
            <a:pPr eaLnBrk="0" fontAlgn="base" hangingPunct="0">
              <a:spcBef>
                <a:spcPct val="0"/>
              </a:spcBef>
              <a:spcAft>
                <a:spcPct val="0"/>
              </a:spcAft>
            </a:pPr>
            <a:r>
              <a:rPr lang="zh-CN" altLang="en-US" sz="1050" dirty="0">
                <a:solidFill>
                  <a:prstClr val="black"/>
                </a:solidFill>
                <a:latin typeface="微软雅黑" panose="020B0503020204020204" pitchFamily="34" charset="-122"/>
                <a:ea typeface="微软雅黑" panose="020B0503020204020204" pitchFamily="34" charset="-122"/>
              </a:rPr>
              <a:t>数据完全满足业务管理要求</a:t>
            </a:r>
            <a:endParaRPr lang="en-US" altLang="zh-CN" sz="1050" dirty="0">
              <a:solidFill>
                <a:prstClr val="black"/>
              </a:solidFill>
              <a:latin typeface="微软雅黑" panose="020B0503020204020204" pitchFamily="34" charset="-122"/>
              <a:ea typeface="微软雅黑" panose="020B0503020204020204" pitchFamily="34" charset="-122"/>
            </a:endParaRPr>
          </a:p>
        </p:txBody>
      </p:sp>
      <p:sp>
        <p:nvSpPr>
          <p:cNvPr id="130" name="矩形 66"/>
          <p:cNvSpPr/>
          <p:nvPr/>
        </p:nvSpPr>
        <p:spPr>
          <a:xfrm>
            <a:off x="4683366" y="5925158"/>
            <a:ext cx="992579" cy="415498"/>
          </a:xfrm>
          <a:prstGeom prst="rect">
            <a:avLst/>
          </a:prstGeom>
        </p:spPr>
        <p:txBody>
          <a:bodyPr wrap="none">
            <a:spAutoFit/>
          </a:bodyPr>
          <a:lstStyle/>
          <a:p>
            <a:pPr eaLnBrk="0" fontAlgn="base" hangingPunct="0">
              <a:spcBef>
                <a:spcPct val="0"/>
              </a:spcBef>
              <a:spcAft>
                <a:spcPct val="0"/>
              </a:spcAft>
            </a:pPr>
            <a:r>
              <a:rPr lang="zh-CN" altLang="en-US" sz="1050" dirty="0">
                <a:solidFill>
                  <a:prstClr val="black"/>
                </a:solidFill>
                <a:latin typeface="微软雅黑" panose="020B0503020204020204" pitchFamily="34" charset="-122"/>
                <a:ea typeface="微软雅黑" panose="020B0503020204020204" pitchFamily="34" charset="-122"/>
              </a:rPr>
              <a:t>数据成为企业</a:t>
            </a:r>
            <a:endParaRPr lang="en-US" altLang="zh-CN" sz="1050" dirty="0">
              <a:solidFill>
                <a:prstClr val="black"/>
              </a:solidFill>
              <a:latin typeface="微软雅黑" panose="020B0503020204020204" pitchFamily="34" charset="-122"/>
              <a:ea typeface="微软雅黑" panose="020B0503020204020204" pitchFamily="34" charset="-122"/>
            </a:endParaRPr>
          </a:p>
          <a:p>
            <a:pPr eaLnBrk="0" fontAlgn="base" hangingPunct="0">
              <a:spcBef>
                <a:spcPct val="0"/>
              </a:spcBef>
              <a:spcAft>
                <a:spcPct val="0"/>
              </a:spcAft>
            </a:pPr>
            <a:r>
              <a:rPr lang="zh-CN" altLang="en-US" sz="1050" dirty="0">
                <a:solidFill>
                  <a:prstClr val="black"/>
                </a:solidFill>
                <a:latin typeface="微软雅黑" panose="020B0503020204020204" pitchFamily="34" charset="-122"/>
                <a:ea typeface="微软雅黑" panose="020B0503020204020204" pitchFamily="34" charset="-122"/>
              </a:rPr>
              <a:t>核心竞争力</a:t>
            </a:r>
          </a:p>
        </p:txBody>
      </p:sp>
      <p:sp>
        <p:nvSpPr>
          <p:cNvPr id="131" name="矩形 67"/>
          <p:cNvSpPr/>
          <p:nvPr/>
        </p:nvSpPr>
        <p:spPr>
          <a:xfrm>
            <a:off x="1963030" y="5921514"/>
            <a:ext cx="857927" cy="320085"/>
          </a:xfrm>
          <a:prstGeom prst="rect">
            <a:avLst/>
          </a:prstGeom>
        </p:spPr>
        <p:txBody>
          <a:bodyPr wrap="square">
            <a:noAutofit/>
          </a:bodyPr>
          <a:lstStyle/>
          <a:p>
            <a:pPr eaLnBrk="0" fontAlgn="base" hangingPunct="0">
              <a:spcBef>
                <a:spcPct val="0"/>
              </a:spcBef>
              <a:spcAft>
                <a:spcPct val="0"/>
              </a:spcAft>
            </a:pPr>
            <a:r>
              <a:rPr lang="zh-CN" altLang="en-US" sz="1050" dirty="0">
                <a:solidFill>
                  <a:prstClr val="black"/>
                </a:solidFill>
                <a:latin typeface="微软雅黑" panose="020B0503020204020204" pitchFamily="34" charset="-122"/>
                <a:ea typeface="微软雅黑" panose="020B0503020204020204" pitchFamily="34" charset="-122"/>
              </a:rPr>
              <a:t>数据支持基本业务工作</a:t>
            </a:r>
          </a:p>
        </p:txBody>
      </p:sp>
      <p:sp>
        <p:nvSpPr>
          <p:cNvPr id="132" name="圆角矩形 68"/>
          <p:cNvSpPr/>
          <p:nvPr/>
        </p:nvSpPr>
        <p:spPr>
          <a:xfrm>
            <a:off x="6786701" y="5550606"/>
            <a:ext cx="1371600" cy="504942"/>
          </a:xfrm>
          <a:prstGeom prst="roundRect">
            <a:avLst/>
          </a:prstGeom>
          <a:solidFill>
            <a:srgbClr val="5B9BD5">
              <a:lumMod val="75000"/>
            </a:srgbClr>
          </a:solidFill>
          <a:ln w="12700" cap="flat" cmpd="sng" algn="ctr">
            <a:noFill/>
            <a:prstDash val="solid"/>
            <a:miter lim="800000"/>
          </a:ln>
          <a:effectLst/>
        </p:spPr>
        <p:txBody>
          <a:bodyPr vertOverflow="overflow" horzOverflow="overflow" vert="horz" wrap="square" numCol="1" spcCol="0" rtlCol="0" fromWordArt="0" anchor="ctr" anchorCtr="0" forceAA="0" compatLnSpc="1">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数据管理组织</a:t>
            </a:r>
          </a:p>
        </p:txBody>
      </p:sp>
      <p:sp>
        <p:nvSpPr>
          <p:cNvPr id="133" name="圆角矩形 69"/>
          <p:cNvSpPr/>
          <p:nvPr/>
        </p:nvSpPr>
        <p:spPr>
          <a:xfrm>
            <a:off x="8284817" y="5552257"/>
            <a:ext cx="1371600" cy="504942"/>
          </a:xfrm>
          <a:prstGeom prst="roundRect">
            <a:avLst/>
          </a:prstGeom>
          <a:solidFill>
            <a:srgbClr val="5B9BD5">
              <a:lumMod val="75000"/>
            </a:srgbClr>
          </a:solidFill>
          <a:ln w="12700" cap="flat" cmpd="sng" algn="ctr">
            <a:noFill/>
            <a:prstDash val="solid"/>
            <a:miter lim="800000"/>
          </a:ln>
          <a:effectLst/>
        </p:spPr>
        <p:txBody>
          <a:bodyPr vertOverflow="overflow" horzOverflow="overflow" vert="horz" wrap="square" numCol="1" spcCol="0" rtlCol="0" fromWordArt="0" anchor="ctr" anchorCtr="0" forceAA="0" compatLnSpc="1">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数据定义标准</a:t>
            </a:r>
          </a:p>
        </p:txBody>
      </p:sp>
      <p:sp>
        <p:nvSpPr>
          <p:cNvPr id="134" name="圆角矩形 70"/>
          <p:cNvSpPr/>
          <p:nvPr/>
        </p:nvSpPr>
        <p:spPr>
          <a:xfrm>
            <a:off x="9782932" y="5550606"/>
            <a:ext cx="1554480" cy="504942"/>
          </a:xfrm>
          <a:prstGeom prst="roundRect">
            <a:avLst/>
          </a:prstGeom>
          <a:solidFill>
            <a:srgbClr val="5B9BD5">
              <a:lumMod val="75000"/>
            </a:srgbClr>
          </a:solidFill>
          <a:ln w="12700" cap="flat" cmpd="sng" algn="ctr">
            <a:noFill/>
            <a:prstDash val="solid"/>
            <a:miter lim="800000"/>
          </a:ln>
          <a:effectLst/>
        </p:spPr>
        <p:txBody>
          <a:bodyPr vertOverflow="overflow" horzOverflow="overflow" vert="horz" wrap="square" numCol="1" spcCol="0" rtlCol="0" fromWordArt="0" anchor="ctr" anchorCtr="0" forceAA="0" compatLnSpc="1">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主数据管理流程</a:t>
            </a:r>
          </a:p>
        </p:txBody>
      </p:sp>
      <p:sp>
        <p:nvSpPr>
          <p:cNvPr id="135" name="TextBox 68"/>
          <p:cNvSpPr txBox="1"/>
          <p:nvPr/>
        </p:nvSpPr>
        <p:spPr>
          <a:xfrm>
            <a:off x="399929" y="1055338"/>
            <a:ext cx="7256145" cy="306705"/>
          </a:xfrm>
          <a:prstGeom prst="rect">
            <a:avLst/>
          </a:prstGeom>
          <a:noFill/>
        </p:spPr>
        <p:txBody>
          <a:bodyPr wrap="square" rtlCol="0">
            <a:spAutoFit/>
          </a:bodyPr>
          <a:lstStyle/>
          <a:p>
            <a:pPr eaLnBrk="0" fontAlgn="base" hangingPunct="0">
              <a:spcBef>
                <a:spcPct val="0"/>
              </a:spcBef>
              <a:spcAft>
                <a:spcPct val="0"/>
              </a:spcAft>
            </a:pPr>
            <a:r>
              <a:rPr lang="zh-CN" altLang="en-US" sz="1400" dirty="0">
                <a:solidFill>
                  <a:srgbClr val="5B9BD5">
                    <a:lumMod val="75000"/>
                  </a:srgbClr>
                </a:solidFill>
                <a:latin typeface="微软雅黑" charset="0"/>
                <a:ea typeface="微软雅黑" charset="0"/>
                <a:cs typeface="微软雅黑" charset="0"/>
                <a:sym typeface="+mn-ea"/>
              </a:rPr>
              <a:t>国家在</a:t>
            </a:r>
            <a:r>
              <a:rPr lang="en-US" altLang="zh-CN" sz="1400" dirty="0">
                <a:solidFill>
                  <a:srgbClr val="5B9BD5">
                    <a:lumMod val="75000"/>
                  </a:srgbClr>
                </a:solidFill>
                <a:latin typeface="微软雅黑" charset="0"/>
                <a:ea typeface="微软雅黑" charset="0"/>
                <a:cs typeface="微软雅黑" charset="0"/>
                <a:sym typeface="+mn-ea"/>
              </a:rPr>
              <a:t>2018</a:t>
            </a:r>
            <a:r>
              <a:rPr lang="zh-CN" altLang="en-US" sz="1400" dirty="0">
                <a:solidFill>
                  <a:srgbClr val="5B9BD5">
                    <a:lumMod val="75000"/>
                  </a:srgbClr>
                </a:solidFill>
                <a:latin typeface="微软雅黑" charset="0"/>
                <a:ea typeface="微软雅黑" charset="0"/>
                <a:cs typeface="微软雅黑" charset="0"/>
                <a:sym typeface="+mn-ea"/>
              </a:rPr>
              <a:t>年发布了</a:t>
            </a:r>
            <a:r>
              <a:rPr lang="en-US" altLang="zh-CN" sz="1400" b="1" dirty="0">
                <a:solidFill>
                  <a:srgbClr val="5B9BD5">
                    <a:lumMod val="75000"/>
                  </a:srgbClr>
                </a:solidFill>
                <a:latin typeface="微软雅黑" charset="0"/>
                <a:ea typeface="微软雅黑" charset="0"/>
                <a:cs typeface="微软雅黑" charset="0"/>
                <a:sym typeface="+mn-ea"/>
              </a:rPr>
              <a:t>《</a:t>
            </a:r>
            <a:r>
              <a:rPr lang="zh-CN" altLang="en-US" sz="1400" b="1" dirty="0">
                <a:solidFill>
                  <a:srgbClr val="5B9BD5">
                    <a:lumMod val="75000"/>
                  </a:srgbClr>
                </a:solidFill>
                <a:latin typeface="微软雅黑" charset="0"/>
                <a:ea typeface="微软雅黑" charset="0"/>
                <a:cs typeface="微软雅黑" charset="0"/>
                <a:sym typeface="+mn-ea"/>
              </a:rPr>
              <a:t>数据管理能力成熟度评估模型</a:t>
            </a:r>
            <a:r>
              <a:rPr lang="en-US" altLang="zh-CN" sz="1400" b="1" dirty="0">
                <a:solidFill>
                  <a:srgbClr val="5B9BD5">
                    <a:lumMod val="75000"/>
                  </a:srgbClr>
                </a:solidFill>
                <a:latin typeface="微软雅黑" charset="0"/>
                <a:ea typeface="微软雅黑" charset="0"/>
                <a:cs typeface="微软雅黑" charset="0"/>
                <a:sym typeface="+mn-ea"/>
              </a:rPr>
              <a:t>》</a:t>
            </a:r>
            <a:r>
              <a:rPr lang="en-US" altLang="zh-CN" sz="1400" dirty="0">
                <a:solidFill>
                  <a:srgbClr val="5B9BD5">
                    <a:lumMod val="75000"/>
                  </a:srgbClr>
                </a:solidFill>
                <a:latin typeface="微软雅黑" charset="0"/>
                <a:ea typeface="微软雅黑" charset="0"/>
                <a:cs typeface="微软雅黑" charset="0"/>
                <a:sym typeface="+mn-ea"/>
              </a:rPr>
              <a:t>GB∕T36073-2018</a:t>
            </a:r>
          </a:p>
        </p:txBody>
      </p:sp>
      <p:sp>
        <p:nvSpPr>
          <p:cNvPr id="136" name="矩形 135"/>
          <p:cNvSpPr/>
          <p:nvPr/>
        </p:nvSpPr>
        <p:spPr>
          <a:xfrm>
            <a:off x="399627" y="744039"/>
            <a:ext cx="8139430" cy="337185"/>
          </a:xfrm>
          <a:prstGeom prst="rect">
            <a:avLst/>
          </a:prstGeom>
        </p:spPr>
        <p:txBody>
          <a:bodyPr wrap="none">
            <a:spAutoFit/>
          </a:bodyPr>
          <a:lstStyle/>
          <a:p>
            <a:pPr eaLnBrk="0" fontAlgn="base" hangingPunct="0">
              <a:spcBef>
                <a:spcPct val="0"/>
              </a:spcBef>
              <a:spcAft>
                <a:spcPct val="0"/>
              </a:spcAft>
            </a:pPr>
            <a:r>
              <a:rPr lang="zh-CN" altLang="en-US" sz="1600" dirty="0">
                <a:solidFill>
                  <a:prstClr val="black"/>
                </a:solidFill>
                <a:latin typeface="微软雅黑" panose="020B0503020204020204" pitchFamily="34" charset="-122"/>
                <a:ea typeface="微软雅黑" panose="020B0503020204020204" pitchFamily="34" charset="-122"/>
              </a:rPr>
              <a:t>基于业界公认的成熟度评估模型——</a:t>
            </a:r>
            <a:r>
              <a:rPr lang="en-US" altLang="zh-CN" sz="1600" dirty="0">
                <a:solidFill>
                  <a:prstClr val="black"/>
                </a:solidFill>
                <a:latin typeface="微软雅黑" panose="020B0503020204020204" pitchFamily="34" charset="-122"/>
                <a:ea typeface="微软雅黑" panose="020B0503020204020204" pitchFamily="34" charset="-122"/>
                <a:sym typeface="+mn-ea"/>
              </a:rPr>
              <a:t>《GBT36073-2018</a:t>
            </a:r>
            <a:r>
              <a:rPr lang="zh-CN" altLang="en-US" sz="1600" dirty="0">
                <a:solidFill>
                  <a:prstClr val="black"/>
                </a:solidFill>
                <a:latin typeface="微软雅黑" panose="020B0503020204020204" pitchFamily="34" charset="-122"/>
                <a:ea typeface="微软雅黑" panose="020B0503020204020204" pitchFamily="34" charset="-122"/>
                <a:sym typeface="+mn-ea"/>
              </a:rPr>
              <a:t>数据管理能力成熟度评估模型</a:t>
            </a:r>
            <a:r>
              <a:rPr lang="en-US" altLang="zh-CN" sz="1600" dirty="0">
                <a:solidFill>
                  <a:prstClr val="black"/>
                </a:solidFill>
                <a:latin typeface="微软雅黑" panose="020B0503020204020204" pitchFamily="34" charset="-122"/>
                <a:ea typeface="微软雅黑" panose="020B0503020204020204" pitchFamily="34" charset="-122"/>
                <a:sym typeface="+mn-ea"/>
              </a:rPr>
              <a:t>》</a:t>
            </a:r>
          </a:p>
        </p:txBody>
      </p:sp>
    </p:spTree>
    <p:extLst>
      <p:ext uri="{BB962C8B-B14F-4D97-AF65-F5344CB8AC3E}">
        <p14:creationId xmlns:p14="http://schemas.microsoft.com/office/powerpoint/2010/main" val="1828635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cs typeface="+mn-ea"/>
                <a:sym typeface="+mn-lt"/>
              </a:rPr>
              <a:t>某制造数据中台</a:t>
            </a:r>
            <a:r>
              <a:rPr lang="en-US" altLang="zh-CN" dirty="0" smtClean="0">
                <a:cs typeface="+mn-ea"/>
                <a:sym typeface="+mn-lt"/>
              </a:rPr>
              <a:t>-</a:t>
            </a:r>
            <a:r>
              <a:rPr lang="zh-CN" altLang="en-US" dirty="0">
                <a:latin typeface="+mn-lt"/>
                <a:ea typeface="+mn-ea"/>
                <a:cs typeface="+mn-ea"/>
                <a:sym typeface="+mn-lt"/>
              </a:rPr>
              <a:t>财务调研</a:t>
            </a:r>
          </a:p>
        </p:txBody>
      </p:sp>
      <p:pic>
        <p:nvPicPr>
          <p:cNvPr id="3" name="图片 2">
            <a:extLst>
              <a:ext uri="{FF2B5EF4-FFF2-40B4-BE49-F238E27FC236}">
                <a16:creationId xmlns="" xmlns:a16="http://schemas.microsoft.com/office/drawing/2014/main" id="{71BDD28D-0251-6E4B-BBD2-5F5E718DDBBA}"/>
              </a:ext>
            </a:extLst>
          </p:cNvPr>
          <p:cNvPicPr>
            <a:picLocks noChangeAspect="1"/>
          </p:cNvPicPr>
          <p:nvPr/>
        </p:nvPicPr>
        <p:blipFill>
          <a:blip r:embed="rId3"/>
          <a:stretch>
            <a:fillRect/>
          </a:stretch>
        </p:blipFill>
        <p:spPr>
          <a:xfrm>
            <a:off x="-18128" y="910032"/>
            <a:ext cx="12192000" cy="5677863"/>
          </a:xfrm>
          <a:prstGeom prst="rect">
            <a:avLst/>
          </a:prstGeom>
        </p:spPr>
      </p:pic>
      <p:sp>
        <p:nvSpPr>
          <p:cNvPr id="4" name="文本框 3">
            <a:extLst>
              <a:ext uri="{FF2B5EF4-FFF2-40B4-BE49-F238E27FC236}">
                <a16:creationId xmlns="" xmlns:a16="http://schemas.microsoft.com/office/drawing/2014/main" id="{8B3EB1D5-FA38-1943-BFCD-3DD943FEC38A}"/>
              </a:ext>
            </a:extLst>
          </p:cNvPr>
          <p:cNvSpPr txBox="1"/>
          <p:nvPr/>
        </p:nvSpPr>
        <p:spPr>
          <a:xfrm>
            <a:off x="18128" y="1053973"/>
            <a:ext cx="3990727" cy="431823"/>
          </a:xfrm>
          <a:prstGeom prst="roundRect">
            <a:avLst/>
          </a:prstGeom>
          <a:solidFill>
            <a:schemeClr val="bg2">
              <a:lumMod val="90000"/>
            </a:schemeClr>
          </a:solidFill>
        </p:spPr>
        <p:txBody>
          <a:bodyPr wrap="square" rtlCol="0" anchor="ctr">
            <a:noAutofit/>
          </a:bodyPr>
          <a:lstStyle>
            <a:defPPr>
              <a:defRPr lang="zh-CN"/>
            </a:defPPr>
            <a:lvl1pPr>
              <a:defRPr kumimoji="1" sz="1600">
                <a:latin typeface="Microsoft YaHei" panose="020B0503020204020204" pitchFamily="34" charset="-122"/>
                <a:ea typeface="Microsoft YaHei" panose="020B0503020204020204" pitchFamily="34" charset="-122"/>
              </a:defRPr>
            </a:lvl1pPr>
          </a:lstStyle>
          <a:p>
            <a:pPr algn="ctr" fontAlgn="base">
              <a:spcBef>
                <a:spcPct val="0"/>
              </a:spcBef>
              <a:spcAft>
                <a:spcPct val="0"/>
              </a:spcAft>
            </a:pPr>
            <a:r>
              <a:rPr lang="zh-CN" altLang="en-US" sz="1799" dirty="0">
                <a:solidFill>
                  <a:srgbClr val="FF0000"/>
                </a:solidFill>
              </a:rPr>
              <a:t>梳理</a:t>
            </a:r>
            <a:r>
              <a:rPr lang="en-US" altLang="zh-CN" sz="1799" dirty="0">
                <a:solidFill>
                  <a:srgbClr val="FF0000"/>
                </a:solidFill>
              </a:rPr>
              <a:t>16</a:t>
            </a:r>
            <a:r>
              <a:rPr lang="zh-CN" altLang="en-US" sz="1799" dirty="0">
                <a:solidFill>
                  <a:srgbClr val="FF0000"/>
                </a:solidFill>
              </a:rPr>
              <a:t>个业务过程</a:t>
            </a:r>
          </a:p>
        </p:txBody>
      </p:sp>
    </p:spTree>
    <p:extLst>
      <p:ext uri="{BB962C8B-B14F-4D97-AF65-F5344CB8AC3E}">
        <p14:creationId xmlns:p14="http://schemas.microsoft.com/office/powerpoint/2010/main" val="2323252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cs typeface="+mn-ea"/>
                <a:sym typeface="+mn-lt"/>
              </a:rPr>
              <a:t>某制造数据中台</a:t>
            </a:r>
            <a:r>
              <a:rPr lang="en-US" altLang="zh-CN" dirty="0" smtClean="0">
                <a:cs typeface="+mn-ea"/>
                <a:sym typeface="+mn-lt"/>
              </a:rPr>
              <a:t>-</a:t>
            </a:r>
            <a:r>
              <a:rPr lang="zh-CN" altLang="en-US" dirty="0">
                <a:latin typeface="+mn-lt"/>
                <a:ea typeface="+mn-ea"/>
                <a:cs typeface="+mn-ea"/>
                <a:sym typeface="+mn-lt"/>
              </a:rPr>
              <a:t>基础数据整理技术方案</a:t>
            </a:r>
          </a:p>
        </p:txBody>
      </p:sp>
      <p:sp>
        <p:nvSpPr>
          <p:cNvPr id="3" name="矩形 1">
            <a:extLst>
              <a:ext uri="{FF2B5EF4-FFF2-40B4-BE49-F238E27FC236}">
                <a16:creationId xmlns="" xmlns:a16="http://schemas.microsoft.com/office/drawing/2014/main" id="{3FEC9E7B-8641-584E-8E15-4A115E4F0398}"/>
              </a:ext>
            </a:extLst>
          </p:cNvPr>
          <p:cNvSpPr/>
          <p:nvPr/>
        </p:nvSpPr>
        <p:spPr>
          <a:xfrm>
            <a:off x="1369299" y="1111472"/>
            <a:ext cx="932964" cy="390322"/>
          </a:xfrm>
          <a:prstGeom prst="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1199" dirty="0">
                <a:solidFill>
                  <a:prstClr val="black"/>
                </a:solidFill>
                <a:latin typeface="Microsoft YaHei" panose="020B0503020204020204" pitchFamily="34" charset="-122"/>
                <a:cs typeface="+mn-ea"/>
                <a:sym typeface="+mn-lt"/>
              </a:rPr>
              <a:t>业务数据源</a:t>
            </a:r>
          </a:p>
        </p:txBody>
      </p:sp>
      <p:sp>
        <p:nvSpPr>
          <p:cNvPr id="4" name="矩形 3">
            <a:extLst>
              <a:ext uri="{FF2B5EF4-FFF2-40B4-BE49-F238E27FC236}">
                <a16:creationId xmlns="" xmlns:a16="http://schemas.microsoft.com/office/drawing/2014/main" id="{64C957AA-1145-FD4D-87B1-F7B93B22E93A}"/>
              </a:ext>
            </a:extLst>
          </p:cNvPr>
          <p:cNvSpPr/>
          <p:nvPr/>
        </p:nvSpPr>
        <p:spPr>
          <a:xfrm>
            <a:off x="2464103" y="1111472"/>
            <a:ext cx="818724" cy="390322"/>
          </a:xfrm>
          <a:prstGeom prst="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1199" dirty="0">
                <a:solidFill>
                  <a:prstClr val="black"/>
                </a:solidFill>
                <a:latin typeface="Microsoft YaHei" panose="020B0503020204020204" pitchFamily="34" charset="-122"/>
                <a:cs typeface="+mn-ea"/>
                <a:sym typeface="+mn-lt"/>
              </a:rPr>
              <a:t>数据落地区（</a:t>
            </a:r>
            <a:r>
              <a:rPr lang="en-US" altLang="zh-CN" sz="1199" dirty="0">
                <a:solidFill>
                  <a:prstClr val="black"/>
                </a:solidFill>
                <a:latin typeface="Microsoft YaHei" panose="020B0503020204020204" pitchFamily="34" charset="-122"/>
                <a:cs typeface="+mn-ea"/>
                <a:sym typeface="+mn-lt"/>
              </a:rPr>
              <a:t>SRC</a:t>
            </a:r>
            <a:r>
              <a:rPr lang="zh-CN" altLang="en-US" sz="1199" dirty="0">
                <a:solidFill>
                  <a:prstClr val="black"/>
                </a:solidFill>
                <a:latin typeface="Microsoft YaHei" panose="020B0503020204020204" pitchFamily="34" charset="-122"/>
                <a:cs typeface="+mn-ea"/>
                <a:sym typeface="+mn-lt"/>
              </a:rPr>
              <a:t>）</a:t>
            </a:r>
          </a:p>
        </p:txBody>
      </p:sp>
      <p:sp>
        <p:nvSpPr>
          <p:cNvPr id="5" name="矩形 10">
            <a:extLst>
              <a:ext uri="{FF2B5EF4-FFF2-40B4-BE49-F238E27FC236}">
                <a16:creationId xmlns="" xmlns:a16="http://schemas.microsoft.com/office/drawing/2014/main" id="{F5F55177-B951-8C41-8B6A-E71F334281C6}"/>
              </a:ext>
            </a:extLst>
          </p:cNvPr>
          <p:cNvSpPr/>
          <p:nvPr/>
        </p:nvSpPr>
        <p:spPr>
          <a:xfrm>
            <a:off x="4251219" y="1111472"/>
            <a:ext cx="932964" cy="390322"/>
          </a:xfrm>
          <a:prstGeom prst="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1199" dirty="0">
                <a:solidFill>
                  <a:prstClr val="black"/>
                </a:solidFill>
                <a:latin typeface="Microsoft YaHei" panose="020B0503020204020204" pitchFamily="34" charset="-122"/>
                <a:cs typeface="+mn-ea"/>
                <a:sym typeface="+mn-lt"/>
              </a:rPr>
              <a:t>贴源</a:t>
            </a:r>
          </a:p>
        </p:txBody>
      </p:sp>
      <p:sp>
        <p:nvSpPr>
          <p:cNvPr id="6" name="矩形 12">
            <a:extLst>
              <a:ext uri="{FF2B5EF4-FFF2-40B4-BE49-F238E27FC236}">
                <a16:creationId xmlns="" xmlns:a16="http://schemas.microsoft.com/office/drawing/2014/main" id="{3242A35B-F93E-BB4C-B4CD-0BF64F4614A3}"/>
              </a:ext>
            </a:extLst>
          </p:cNvPr>
          <p:cNvSpPr/>
          <p:nvPr/>
        </p:nvSpPr>
        <p:spPr>
          <a:xfrm>
            <a:off x="5396279" y="1111472"/>
            <a:ext cx="3455773" cy="390322"/>
          </a:xfrm>
          <a:prstGeom prst="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1199" dirty="0">
                <a:solidFill>
                  <a:prstClr val="black"/>
                </a:solidFill>
                <a:latin typeface="Microsoft YaHei" panose="020B0503020204020204" pitchFamily="34" charset="-122"/>
                <a:cs typeface="+mn-ea"/>
                <a:sym typeface="+mn-lt"/>
              </a:rPr>
              <a:t>EDW</a:t>
            </a:r>
            <a:endParaRPr lang="zh-CN" altLang="en-US" sz="1199" dirty="0">
              <a:solidFill>
                <a:prstClr val="black"/>
              </a:solidFill>
              <a:latin typeface="Microsoft YaHei" panose="020B0503020204020204" pitchFamily="34" charset="-122"/>
              <a:cs typeface="+mn-ea"/>
              <a:sym typeface="+mn-lt"/>
            </a:endParaRPr>
          </a:p>
        </p:txBody>
      </p:sp>
      <p:sp>
        <p:nvSpPr>
          <p:cNvPr id="7" name="矩形 13">
            <a:extLst>
              <a:ext uri="{FF2B5EF4-FFF2-40B4-BE49-F238E27FC236}">
                <a16:creationId xmlns="" xmlns:a16="http://schemas.microsoft.com/office/drawing/2014/main" id="{74F2A4CF-4D79-3A48-95D1-A5B6497CD9D3}"/>
              </a:ext>
            </a:extLst>
          </p:cNvPr>
          <p:cNvSpPr/>
          <p:nvPr/>
        </p:nvSpPr>
        <p:spPr>
          <a:xfrm>
            <a:off x="9109092" y="1111472"/>
            <a:ext cx="1704088" cy="390322"/>
          </a:xfrm>
          <a:prstGeom prst="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1199" dirty="0">
                <a:solidFill>
                  <a:prstClr val="black"/>
                </a:solidFill>
                <a:latin typeface="Microsoft YaHei" panose="020B0503020204020204" pitchFamily="34" charset="-122"/>
                <a:cs typeface="+mn-ea"/>
                <a:sym typeface="+mn-lt"/>
              </a:rPr>
              <a:t>数据资产</a:t>
            </a:r>
            <a:r>
              <a:rPr lang="en-US" altLang="zh-CN" sz="1199" dirty="0">
                <a:solidFill>
                  <a:prstClr val="black"/>
                </a:solidFill>
                <a:latin typeface="Microsoft YaHei" panose="020B0503020204020204" pitchFamily="34" charset="-122"/>
                <a:cs typeface="+mn-ea"/>
                <a:sym typeface="+mn-lt"/>
              </a:rPr>
              <a:t>&amp;</a:t>
            </a:r>
            <a:r>
              <a:rPr lang="zh-CN" altLang="en-US" sz="1199" dirty="0">
                <a:solidFill>
                  <a:prstClr val="black"/>
                </a:solidFill>
                <a:latin typeface="Microsoft YaHei" panose="020B0503020204020204" pitchFamily="34" charset="-122"/>
                <a:cs typeface="+mn-ea"/>
                <a:sym typeface="+mn-lt"/>
              </a:rPr>
              <a:t>业务应用</a:t>
            </a:r>
          </a:p>
        </p:txBody>
      </p:sp>
      <p:sp>
        <p:nvSpPr>
          <p:cNvPr id="8" name="矩形 2">
            <a:extLst>
              <a:ext uri="{FF2B5EF4-FFF2-40B4-BE49-F238E27FC236}">
                <a16:creationId xmlns="" xmlns:a16="http://schemas.microsoft.com/office/drawing/2014/main" id="{0AB0F69F-6D4D-BB4F-B834-B3C3565E5E39}"/>
              </a:ext>
            </a:extLst>
          </p:cNvPr>
          <p:cNvSpPr/>
          <p:nvPr/>
        </p:nvSpPr>
        <p:spPr>
          <a:xfrm>
            <a:off x="1369299" y="1644595"/>
            <a:ext cx="932964" cy="3084493"/>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fontAlgn="base">
              <a:spcBef>
                <a:spcPct val="0"/>
              </a:spcBef>
              <a:spcAft>
                <a:spcPct val="0"/>
              </a:spcAft>
            </a:pPr>
            <a:r>
              <a:rPr lang="en-US" altLang="zh-CN" sz="1199" dirty="0">
                <a:solidFill>
                  <a:prstClr val="black"/>
                </a:solidFill>
                <a:latin typeface="Microsoft YaHei" panose="020B0503020204020204" pitchFamily="34" charset="-122"/>
                <a:cs typeface="+mn-ea"/>
                <a:sym typeface="+mn-lt"/>
              </a:rPr>
              <a:t>ERP</a:t>
            </a:r>
            <a:r>
              <a:rPr lang="zh-CN" altLang="en-US" sz="1199" dirty="0">
                <a:solidFill>
                  <a:prstClr val="black"/>
                </a:solidFill>
                <a:latin typeface="Microsoft YaHei" panose="020B0503020204020204" pitchFamily="34" charset="-122"/>
                <a:cs typeface="+mn-ea"/>
                <a:sym typeface="+mn-lt"/>
              </a:rPr>
              <a:t>系统</a:t>
            </a:r>
          </a:p>
        </p:txBody>
      </p:sp>
      <p:sp>
        <p:nvSpPr>
          <p:cNvPr id="9" name="矩形 3">
            <a:extLst>
              <a:ext uri="{FF2B5EF4-FFF2-40B4-BE49-F238E27FC236}">
                <a16:creationId xmlns="" xmlns:a16="http://schemas.microsoft.com/office/drawing/2014/main" id="{3253939E-ECA7-7D45-AA74-02FFA552BF1F}"/>
              </a:ext>
            </a:extLst>
          </p:cNvPr>
          <p:cNvSpPr/>
          <p:nvPr/>
        </p:nvSpPr>
        <p:spPr>
          <a:xfrm>
            <a:off x="1464499" y="2039008"/>
            <a:ext cx="742563" cy="35224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1199" dirty="0">
                <a:solidFill>
                  <a:prstClr val="black"/>
                </a:solidFill>
                <a:latin typeface="Microsoft YaHei" panose="020B0503020204020204" pitchFamily="34" charset="-122"/>
                <a:cs typeface="+mn-ea"/>
                <a:sym typeface="+mn-lt"/>
              </a:rPr>
              <a:t>生产</a:t>
            </a:r>
          </a:p>
        </p:txBody>
      </p:sp>
      <p:sp>
        <p:nvSpPr>
          <p:cNvPr id="10" name="矩形 18">
            <a:extLst>
              <a:ext uri="{FF2B5EF4-FFF2-40B4-BE49-F238E27FC236}">
                <a16:creationId xmlns="" xmlns:a16="http://schemas.microsoft.com/office/drawing/2014/main" id="{5620A619-9B94-A74F-AC9F-5A7F11BC1937}"/>
              </a:ext>
            </a:extLst>
          </p:cNvPr>
          <p:cNvSpPr/>
          <p:nvPr/>
        </p:nvSpPr>
        <p:spPr>
          <a:xfrm>
            <a:off x="1464499" y="2490342"/>
            <a:ext cx="742563" cy="35224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1199" dirty="0">
                <a:solidFill>
                  <a:prstClr val="black"/>
                </a:solidFill>
                <a:latin typeface="Microsoft YaHei" panose="020B0503020204020204" pitchFamily="34" charset="-122"/>
                <a:cs typeface="+mn-ea"/>
                <a:sym typeface="+mn-lt"/>
              </a:rPr>
              <a:t>采购</a:t>
            </a:r>
          </a:p>
        </p:txBody>
      </p:sp>
      <p:sp>
        <p:nvSpPr>
          <p:cNvPr id="11" name="矩形 19">
            <a:extLst>
              <a:ext uri="{FF2B5EF4-FFF2-40B4-BE49-F238E27FC236}">
                <a16:creationId xmlns="" xmlns:a16="http://schemas.microsoft.com/office/drawing/2014/main" id="{D7BE5E6F-A68A-CB4A-8C53-F5F72440F06C}"/>
              </a:ext>
            </a:extLst>
          </p:cNvPr>
          <p:cNvSpPr/>
          <p:nvPr/>
        </p:nvSpPr>
        <p:spPr>
          <a:xfrm>
            <a:off x="1464499" y="2941676"/>
            <a:ext cx="742563" cy="35224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1199" dirty="0">
                <a:solidFill>
                  <a:prstClr val="black"/>
                </a:solidFill>
                <a:latin typeface="Microsoft YaHei" panose="020B0503020204020204" pitchFamily="34" charset="-122"/>
                <a:cs typeface="+mn-ea"/>
                <a:sym typeface="+mn-lt"/>
              </a:rPr>
              <a:t>销售</a:t>
            </a:r>
          </a:p>
        </p:txBody>
      </p:sp>
      <p:sp>
        <p:nvSpPr>
          <p:cNvPr id="12" name="矩形 20">
            <a:extLst>
              <a:ext uri="{FF2B5EF4-FFF2-40B4-BE49-F238E27FC236}">
                <a16:creationId xmlns="" xmlns:a16="http://schemas.microsoft.com/office/drawing/2014/main" id="{A012A4D7-EBEB-814E-A037-D3E9DA6E3CF6}"/>
              </a:ext>
            </a:extLst>
          </p:cNvPr>
          <p:cNvSpPr/>
          <p:nvPr/>
        </p:nvSpPr>
        <p:spPr>
          <a:xfrm>
            <a:off x="1464499" y="3393010"/>
            <a:ext cx="742563" cy="35224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1199" dirty="0">
                <a:solidFill>
                  <a:prstClr val="black"/>
                </a:solidFill>
                <a:latin typeface="Microsoft YaHei" panose="020B0503020204020204" pitchFamily="34" charset="-122"/>
                <a:cs typeface="+mn-ea"/>
                <a:sym typeface="+mn-lt"/>
              </a:rPr>
              <a:t>库存</a:t>
            </a:r>
          </a:p>
        </p:txBody>
      </p:sp>
      <p:sp>
        <p:nvSpPr>
          <p:cNvPr id="13" name="矩形 21">
            <a:extLst>
              <a:ext uri="{FF2B5EF4-FFF2-40B4-BE49-F238E27FC236}">
                <a16:creationId xmlns="" xmlns:a16="http://schemas.microsoft.com/office/drawing/2014/main" id="{9F59B07B-E736-D843-9301-C3D4CB433EDE}"/>
              </a:ext>
            </a:extLst>
          </p:cNvPr>
          <p:cNvSpPr/>
          <p:nvPr/>
        </p:nvSpPr>
        <p:spPr>
          <a:xfrm>
            <a:off x="1464499" y="3844344"/>
            <a:ext cx="742563" cy="35224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1199" dirty="0">
                <a:solidFill>
                  <a:prstClr val="black"/>
                </a:solidFill>
                <a:latin typeface="Microsoft YaHei" panose="020B0503020204020204" pitchFamily="34" charset="-122"/>
                <a:cs typeface="+mn-ea"/>
                <a:sym typeface="+mn-lt"/>
              </a:rPr>
              <a:t>总账</a:t>
            </a:r>
          </a:p>
        </p:txBody>
      </p:sp>
      <p:sp>
        <p:nvSpPr>
          <p:cNvPr id="14" name="矩形 22">
            <a:extLst>
              <a:ext uri="{FF2B5EF4-FFF2-40B4-BE49-F238E27FC236}">
                <a16:creationId xmlns="" xmlns:a16="http://schemas.microsoft.com/office/drawing/2014/main" id="{A0B631F1-4FB1-034F-B0AB-74526E92EEFD}"/>
              </a:ext>
            </a:extLst>
          </p:cNvPr>
          <p:cNvSpPr/>
          <p:nvPr/>
        </p:nvSpPr>
        <p:spPr>
          <a:xfrm>
            <a:off x="1464499" y="4295679"/>
            <a:ext cx="742563" cy="35224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1199" dirty="0">
                <a:solidFill>
                  <a:prstClr val="black"/>
                </a:solidFill>
                <a:latin typeface="Microsoft YaHei" panose="020B0503020204020204" pitchFamily="34" charset="-122"/>
                <a:cs typeface="+mn-ea"/>
                <a:sym typeface="+mn-lt"/>
              </a:rPr>
              <a:t>…</a:t>
            </a:r>
            <a:endParaRPr lang="zh-CN" altLang="en-US" sz="1199" dirty="0">
              <a:solidFill>
                <a:prstClr val="black"/>
              </a:solidFill>
              <a:latin typeface="Microsoft YaHei" panose="020B0503020204020204" pitchFamily="34" charset="-122"/>
              <a:cs typeface="+mn-ea"/>
              <a:sym typeface="+mn-lt"/>
            </a:endParaRPr>
          </a:p>
        </p:txBody>
      </p:sp>
      <p:sp>
        <p:nvSpPr>
          <p:cNvPr id="15" name="矩形 23">
            <a:extLst>
              <a:ext uri="{FF2B5EF4-FFF2-40B4-BE49-F238E27FC236}">
                <a16:creationId xmlns="" xmlns:a16="http://schemas.microsoft.com/office/drawing/2014/main" id="{E6773211-08DA-764A-A388-5ECE445C8753}"/>
              </a:ext>
            </a:extLst>
          </p:cNvPr>
          <p:cNvSpPr/>
          <p:nvPr/>
        </p:nvSpPr>
        <p:spPr>
          <a:xfrm>
            <a:off x="2511706" y="1644595"/>
            <a:ext cx="694962" cy="3084493"/>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1199" dirty="0">
                <a:solidFill>
                  <a:prstClr val="black"/>
                </a:solidFill>
                <a:latin typeface="Microsoft YaHei" panose="020B0503020204020204" pitchFamily="34" charset="-122"/>
                <a:cs typeface="+mn-ea"/>
                <a:sym typeface="+mn-lt"/>
              </a:rPr>
              <a:t>数据</a:t>
            </a:r>
            <a:endParaRPr lang="en-US" altLang="zh-CN" sz="1199" dirty="0">
              <a:solidFill>
                <a:prstClr val="black"/>
              </a:solidFill>
              <a:latin typeface="Microsoft YaHei" panose="020B0503020204020204" pitchFamily="34" charset="-122"/>
              <a:cs typeface="+mn-ea"/>
              <a:sym typeface="+mn-lt"/>
            </a:endParaRPr>
          </a:p>
          <a:p>
            <a:pPr algn="ctr" fontAlgn="base">
              <a:spcBef>
                <a:spcPct val="0"/>
              </a:spcBef>
              <a:spcAft>
                <a:spcPct val="0"/>
              </a:spcAft>
            </a:pPr>
            <a:r>
              <a:rPr lang="zh-CN" altLang="en-US" sz="1199" dirty="0">
                <a:solidFill>
                  <a:prstClr val="black"/>
                </a:solidFill>
                <a:latin typeface="Microsoft YaHei" panose="020B0503020204020204" pitchFamily="34" charset="-122"/>
                <a:cs typeface="+mn-ea"/>
                <a:sym typeface="+mn-lt"/>
              </a:rPr>
              <a:t>落地区</a:t>
            </a:r>
          </a:p>
        </p:txBody>
      </p:sp>
      <p:sp>
        <p:nvSpPr>
          <p:cNvPr id="16" name="矩形 27">
            <a:extLst>
              <a:ext uri="{FF2B5EF4-FFF2-40B4-BE49-F238E27FC236}">
                <a16:creationId xmlns="" xmlns:a16="http://schemas.microsoft.com/office/drawing/2014/main" id="{84064DAF-B49A-C640-AA32-576A290817DD}"/>
              </a:ext>
            </a:extLst>
          </p:cNvPr>
          <p:cNvSpPr/>
          <p:nvPr/>
        </p:nvSpPr>
        <p:spPr>
          <a:xfrm>
            <a:off x="3419752" y="1644595"/>
            <a:ext cx="694963" cy="3084493"/>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1199" dirty="0">
                <a:solidFill>
                  <a:prstClr val="black"/>
                </a:solidFill>
                <a:latin typeface="Microsoft YaHei" panose="020B0503020204020204" pitchFamily="34" charset="-122"/>
                <a:cs typeface="+mn-ea"/>
                <a:sym typeface="+mn-lt"/>
              </a:rPr>
              <a:t>数据</a:t>
            </a:r>
            <a:endParaRPr lang="en-US" altLang="zh-CN" sz="1199" dirty="0">
              <a:solidFill>
                <a:prstClr val="black"/>
              </a:solidFill>
              <a:latin typeface="Microsoft YaHei" panose="020B0503020204020204" pitchFamily="34" charset="-122"/>
              <a:cs typeface="+mn-ea"/>
              <a:sym typeface="+mn-lt"/>
            </a:endParaRPr>
          </a:p>
          <a:p>
            <a:pPr algn="ctr" fontAlgn="base">
              <a:spcBef>
                <a:spcPct val="0"/>
              </a:spcBef>
              <a:spcAft>
                <a:spcPct val="0"/>
              </a:spcAft>
            </a:pPr>
            <a:r>
              <a:rPr lang="zh-CN" altLang="en-US" sz="1199" dirty="0">
                <a:solidFill>
                  <a:prstClr val="black"/>
                </a:solidFill>
                <a:latin typeface="Microsoft YaHei" panose="020B0503020204020204" pitchFamily="34" charset="-122"/>
                <a:cs typeface="+mn-ea"/>
                <a:sym typeface="+mn-lt"/>
              </a:rPr>
              <a:t>抽取</a:t>
            </a:r>
            <a:endParaRPr lang="en-US" altLang="zh-CN" sz="1199" dirty="0">
              <a:solidFill>
                <a:prstClr val="black"/>
              </a:solidFill>
              <a:latin typeface="Microsoft YaHei" panose="020B0503020204020204" pitchFamily="34" charset="-122"/>
              <a:cs typeface="+mn-ea"/>
              <a:sym typeface="+mn-lt"/>
            </a:endParaRPr>
          </a:p>
          <a:p>
            <a:pPr algn="ctr" fontAlgn="base">
              <a:spcBef>
                <a:spcPct val="0"/>
              </a:spcBef>
              <a:spcAft>
                <a:spcPct val="0"/>
              </a:spcAft>
            </a:pPr>
            <a:r>
              <a:rPr lang="zh-CN" altLang="en-US" sz="1199" dirty="0">
                <a:solidFill>
                  <a:prstClr val="black"/>
                </a:solidFill>
                <a:latin typeface="Microsoft YaHei" panose="020B0503020204020204" pitchFamily="34" charset="-122"/>
                <a:cs typeface="+mn-ea"/>
                <a:sym typeface="+mn-lt"/>
              </a:rPr>
              <a:t>转换</a:t>
            </a:r>
            <a:endParaRPr lang="en-US" altLang="zh-CN" sz="1199" dirty="0">
              <a:solidFill>
                <a:prstClr val="black"/>
              </a:solidFill>
              <a:latin typeface="Microsoft YaHei" panose="020B0503020204020204" pitchFamily="34" charset="-122"/>
              <a:cs typeface="+mn-ea"/>
              <a:sym typeface="+mn-lt"/>
            </a:endParaRPr>
          </a:p>
          <a:p>
            <a:pPr algn="ctr" fontAlgn="base">
              <a:spcBef>
                <a:spcPct val="0"/>
              </a:spcBef>
              <a:spcAft>
                <a:spcPct val="0"/>
              </a:spcAft>
            </a:pPr>
            <a:r>
              <a:rPr lang="zh-CN" altLang="en-US" sz="1199" dirty="0">
                <a:solidFill>
                  <a:prstClr val="black"/>
                </a:solidFill>
                <a:latin typeface="Microsoft YaHei" panose="020B0503020204020204" pitchFamily="34" charset="-122"/>
                <a:cs typeface="+mn-ea"/>
                <a:sym typeface="+mn-lt"/>
              </a:rPr>
              <a:t>加载</a:t>
            </a:r>
          </a:p>
        </p:txBody>
      </p:sp>
      <p:sp>
        <p:nvSpPr>
          <p:cNvPr id="17" name="矩形 28">
            <a:extLst>
              <a:ext uri="{FF2B5EF4-FFF2-40B4-BE49-F238E27FC236}">
                <a16:creationId xmlns="" xmlns:a16="http://schemas.microsoft.com/office/drawing/2014/main" id="{AAE5BFAA-CE3C-6445-A1E1-9B99EAB2A2EF}"/>
              </a:ext>
            </a:extLst>
          </p:cNvPr>
          <p:cNvSpPr/>
          <p:nvPr/>
        </p:nvSpPr>
        <p:spPr>
          <a:xfrm>
            <a:off x="3429272" y="1111472"/>
            <a:ext cx="685443" cy="390322"/>
          </a:xfrm>
          <a:prstGeom prst="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1199" dirty="0">
                <a:solidFill>
                  <a:prstClr val="black"/>
                </a:solidFill>
                <a:latin typeface="Microsoft YaHei" panose="020B0503020204020204" pitchFamily="34" charset="-122"/>
                <a:cs typeface="+mn-ea"/>
                <a:sym typeface="+mn-lt"/>
              </a:rPr>
              <a:t>ETL</a:t>
            </a:r>
            <a:endParaRPr lang="zh-CN" altLang="en-US" sz="1199" dirty="0">
              <a:solidFill>
                <a:prstClr val="black"/>
              </a:solidFill>
              <a:latin typeface="Microsoft YaHei" panose="020B0503020204020204" pitchFamily="34" charset="-122"/>
              <a:cs typeface="+mn-ea"/>
              <a:sym typeface="+mn-lt"/>
            </a:endParaRPr>
          </a:p>
        </p:txBody>
      </p:sp>
      <p:sp>
        <p:nvSpPr>
          <p:cNvPr id="18" name="流程图: 磁盘 30">
            <a:extLst>
              <a:ext uri="{FF2B5EF4-FFF2-40B4-BE49-F238E27FC236}">
                <a16:creationId xmlns="" xmlns:a16="http://schemas.microsoft.com/office/drawing/2014/main" id="{11C46EC3-2701-964A-8BA3-E63D66B0737B}"/>
              </a:ext>
            </a:extLst>
          </p:cNvPr>
          <p:cNvSpPr/>
          <p:nvPr/>
        </p:nvSpPr>
        <p:spPr>
          <a:xfrm>
            <a:off x="4317859" y="2453798"/>
            <a:ext cx="828244" cy="1466086"/>
          </a:xfrm>
          <a:prstGeom prst="flowChartMagneticDisk">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1199" dirty="0">
                <a:solidFill>
                  <a:prstClr val="black"/>
                </a:solidFill>
                <a:latin typeface="Microsoft YaHei" panose="020B0503020204020204" pitchFamily="34" charset="-122"/>
                <a:cs typeface="+mn-ea"/>
                <a:sym typeface="+mn-lt"/>
              </a:rPr>
              <a:t>ODS</a:t>
            </a:r>
            <a:r>
              <a:rPr lang="zh-CN" altLang="en-US" sz="1199" dirty="0">
                <a:solidFill>
                  <a:prstClr val="black"/>
                </a:solidFill>
                <a:latin typeface="Microsoft YaHei" panose="020B0503020204020204" pitchFamily="34" charset="-122"/>
                <a:cs typeface="+mn-ea"/>
                <a:sym typeface="+mn-lt"/>
              </a:rPr>
              <a:t>贴源层数据</a:t>
            </a:r>
          </a:p>
        </p:txBody>
      </p:sp>
      <p:sp>
        <p:nvSpPr>
          <p:cNvPr id="19" name="矩形 34">
            <a:extLst>
              <a:ext uri="{FF2B5EF4-FFF2-40B4-BE49-F238E27FC236}">
                <a16:creationId xmlns="" xmlns:a16="http://schemas.microsoft.com/office/drawing/2014/main" id="{23CA45A7-849F-0748-AC63-F6DD81C8A94C}"/>
              </a:ext>
            </a:extLst>
          </p:cNvPr>
          <p:cNvSpPr/>
          <p:nvPr/>
        </p:nvSpPr>
        <p:spPr>
          <a:xfrm>
            <a:off x="9142411" y="1644595"/>
            <a:ext cx="1627938" cy="2922653"/>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1799">
              <a:solidFill>
                <a:prstClr val="white"/>
              </a:solidFill>
              <a:latin typeface="Microsoft YaHei" panose="020B0503020204020204" pitchFamily="34" charset="-122"/>
              <a:cs typeface="+mn-ea"/>
              <a:sym typeface="+mn-lt"/>
            </a:endParaRPr>
          </a:p>
        </p:txBody>
      </p:sp>
      <p:sp>
        <p:nvSpPr>
          <p:cNvPr id="20" name="流程图: 磁盘 15">
            <a:extLst>
              <a:ext uri="{FF2B5EF4-FFF2-40B4-BE49-F238E27FC236}">
                <a16:creationId xmlns="" xmlns:a16="http://schemas.microsoft.com/office/drawing/2014/main" id="{5A3C3330-D815-E64D-9B2D-49277522196B}"/>
              </a:ext>
            </a:extLst>
          </p:cNvPr>
          <p:cNvSpPr/>
          <p:nvPr/>
        </p:nvSpPr>
        <p:spPr>
          <a:xfrm>
            <a:off x="9213813" y="1768356"/>
            <a:ext cx="1344359" cy="680682"/>
          </a:xfrm>
          <a:prstGeom prst="flowChartMagneticDisk">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1199" dirty="0">
                <a:solidFill>
                  <a:prstClr val="black"/>
                </a:solidFill>
                <a:latin typeface="Microsoft YaHei" panose="020B0503020204020204" pitchFamily="34" charset="-122"/>
                <a:cs typeface="+mn-ea"/>
                <a:sym typeface="+mn-lt"/>
              </a:rPr>
              <a:t>数据分析</a:t>
            </a:r>
          </a:p>
        </p:txBody>
      </p:sp>
      <p:sp>
        <p:nvSpPr>
          <p:cNvPr id="21" name="流程图: 磁盘 36">
            <a:extLst>
              <a:ext uri="{FF2B5EF4-FFF2-40B4-BE49-F238E27FC236}">
                <a16:creationId xmlns="" xmlns:a16="http://schemas.microsoft.com/office/drawing/2014/main" id="{61BB8C29-981F-ED46-81E9-48BA1FB2E48A}"/>
              </a:ext>
            </a:extLst>
          </p:cNvPr>
          <p:cNvSpPr/>
          <p:nvPr/>
        </p:nvSpPr>
        <p:spPr>
          <a:xfrm>
            <a:off x="9213813" y="2694179"/>
            <a:ext cx="1344359" cy="680682"/>
          </a:xfrm>
          <a:prstGeom prst="flowChartMagneticDisk">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1199" dirty="0">
                <a:solidFill>
                  <a:prstClr val="black"/>
                </a:solidFill>
                <a:latin typeface="Microsoft YaHei" panose="020B0503020204020204" pitchFamily="34" charset="-122"/>
                <a:cs typeface="+mn-ea"/>
                <a:sym typeface="+mn-lt"/>
              </a:rPr>
              <a:t>报表</a:t>
            </a:r>
          </a:p>
        </p:txBody>
      </p:sp>
      <p:sp>
        <p:nvSpPr>
          <p:cNvPr id="22" name="流程图: 磁盘 37">
            <a:extLst>
              <a:ext uri="{FF2B5EF4-FFF2-40B4-BE49-F238E27FC236}">
                <a16:creationId xmlns="" xmlns:a16="http://schemas.microsoft.com/office/drawing/2014/main" id="{898F9EAA-F025-054D-A150-31AF23119EA1}"/>
              </a:ext>
            </a:extLst>
          </p:cNvPr>
          <p:cNvSpPr/>
          <p:nvPr/>
        </p:nvSpPr>
        <p:spPr>
          <a:xfrm>
            <a:off x="9281339" y="3626807"/>
            <a:ext cx="1344359" cy="680682"/>
          </a:xfrm>
          <a:prstGeom prst="flowChartMagneticDisk">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1199" dirty="0">
                <a:solidFill>
                  <a:prstClr val="black"/>
                </a:solidFill>
                <a:latin typeface="Microsoft YaHei" panose="020B0503020204020204" pitchFamily="34" charset="-122"/>
                <a:cs typeface="+mn-ea"/>
                <a:sym typeface="+mn-lt"/>
              </a:rPr>
              <a:t>数据字典</a:t>
            </a:r>
          </a:p>
        </p:txBody>
      </p:sp>
      <p:sp>
        <p:nvSpPr>
          <p:cNvPr id="23" name="右箭头 39">
            <a:extLst>
              <a:ext uri="{FF2B5EF4-FFF2-40B4-BE49-F238E27FC236}">
                <a16:creationId xmlns="" xmlns:a16="http://schemas.microsoft.com/office/drawing/2014/main" id="{5B983007-F55F-EE46-85C0-128C6A834A5B}"/>
              </a:ext>
            </a:extLst>
          </p:cNvPr>
          <p:cNvSpPr/>
          <p:nvPr/>
        </p:nvSpPr>
        <p:spPr>
          <a:xfrm>
            <a:off x="2302263" y="2142015"/>
            <a:ext cx="209443" cy="111862"/>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1799">
              <a:solidFill>
                <a:prstClr val="white"/>
              </a:solidFill>
              <a:latin typeface="Microsoft YaHei" panose="020B0503020204020204" pitchFamily="34" charset="-122"/>
              <a:cs typeface="+mn-ea"/>
              <a:sym typeface="+mn-lt"/>
            </a:endParaRPr>
          </a:p>
        </p:txBody>
      </p:sp>
      <p:sp>
        <p:nvSpPr>
          <p:cNvPr id="24" name="右箭头 54">
            <a:extLst>
              <a:ext uri="{FF2B5EF4-FFF2-40B4-BE49-F238E27FC236}">
                <a16:creationId xmlns="" xmlns:a16="http://schemas.microsoft.com/office/drawing/2014/main" id="{6C6DF88D-B2AF-194B-B716-3A98CB40F17A}"/>
              </a:ext>
            </a:extLst>
          </p:cNvPr>
          <p:cNvSpPr/>
          <p:nvPr/>
        </p:nvSpPr>
        <p:spPr>
          <a:xfrm>
            <a:off x="2302263" y="3877042"/>
            <a:ext cx="209443" cy="111862"/>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1799">
              <a:solidFill>
                <a:prstClr val="white"/>
              </a:solidFill>
              <a:latin typeface="Microsoft YaHei" panose="020B0503020204020204" pitchFamily="34" charset="-122"/>
              <a:cs typeface="+mn-ea"/>
              <a:sym typeface="+mn-lt"/>
            </a:endParaRPr>
          </a:p>
        </p:txBody>
      </p:sp>
      <p:sp>
        <p:nvSpPr>
          <p:cNvPr id="25" name="右箭头 57">
            <a:extLst>
              <a:ext uri="{FF2B5EF4-FFF2-40B4-BE49-F238E27FC236}">
                <a16:creationId xmlns="" xmlns:a16="http://schemas.microsoft.com/office/drawing/2014/main" id="{12352FAD-480D-6740-BC4A-7DEA9AA1187F}"/>
              </a:ext>
            </a:extLst>
          </p:cNvPr>
          <p:cNvSpPr/>
          <p:nvPr/>
        </p:nvSpPr>
        <p:spPr>
          <a:xfrm>
            <a:off x="3243632" y="3130910"/>
            <a:ext cx="209443" cy="111862"/>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1799">
              <a:solidFill>
                <a:prstClr val="white"/>
              </a:solidFill>
              <a:latin typeface="Microsoft YaHei" panose="020B0503020204020204" pitchFamily="34" charset="-122"/>
              <a:cs typeface="+mn-ea"/>
              <a:sym typeface="+mn-lt"/>
            </a:endParaRPr>
          </a:p>
        </p:txBody>
      </p:sp>
      <p:sp>
        <p:nvSpPr>
          <p:cNvPr id="26" name="右箭头 58">
            <a:extLst>
              <a:ext uri="{FF2B5EF4-FFF2-40B4-BE49-F238E27FC236}">
                <a16:creationId xmlns="" xmlns:a16="http://schemas.microsoft.com/office/drawing/2014/main" id="{DA5FC447-444A-3943-9A26-B7987949F4DF}"/>
              </a:ext>
            </a:extLst>
          </p:cNvPr>
          <p:cNvSpPr/>
          <p:nvPr/>
        </p:nvSpPr>
        <p:spPr>
          <a:xfrm>
            <a:off x="4114715" y="3130910"/>
            <a:ext cx="209443" cy="111862"/>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1799">
              <a:solidFill>
                <a:prstClr val="white"/>
              </a:solidFill>
              <a:latin typeface="Microsoft YaHei" panose="020B0503020204020204" pitchFamily="34" charset="-122"/>
              <a:cs typeface="+mn-ea"/>
              <a:sym typeface="+mn-lt"/>
            </a:endParaRPr>
          </a:p>
        </p:txBody>
      </p:sp>
      <p:sp>
        <p:nvSpPr>
          <p:cNvPr id="27" name="右箭头 59">
            <a:extLst>
              <a:ext uri="{FF2B5EF4-FFF2-40B4-BE49-F238E27FC236}">
                <a16:creationId xmlns="" xmlns:a16="http://schemas.microsoft.com/office/drawing/2014/main" id="{5362A9C8-8E29-0047-833B-8A8CD3C4E20C}"/>
              </a:ext>
            </a:extLst>
          </p:cNvPr>
          <p:cNvSpPr/>
          <p:nvPr/>
        </p:nvSpPr>
        <p:spPr>
          <a:xfrm>
            <a:off x="5186835" y="3130910"/>
            <a:ext cx="209443" cy="111862"/>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1799">
              <a:solidFill>
                <a:prstClr val="white"/>
              </a:solidFill>
              <a:latin typeface="Microsoft YaHei" panose="020B0503020204020204" pitchFamily="34" charset="-122"/>
              <a:cs typeface="+mn-ea"/>
              <a:sym typeface="+mn-lt"/>
            </a:endParaRPr>
          </a:p>
        </p:txBody>
      </p:sp>
      <p:sp>
        <p:nvSpPr>
          <p:cNvPr id="28" name="右箭头 62">
            <a:extLst>
              <a:ext uri="{FF2B5EF4-FFF2-40B4-BE49-F238E27FC236}">
                <a16:creationId xmlns="" xmlns:a16="http://schemas.microsoft.com/office/drawing/2014/main" id="{DF60BD39-0D6D-894D-881D-AF2F986CE918}"/>
              </a:ext>
            </a:extLst>
          </p:cNvPr>
          <p:cNvSpPr/>
          <p:nvPr/>
        </p:nvSpPr>
        <p:spPr>
          <a:xfrm>
            <a:off x="8686939" y="3029256"/>
            <a:ext cx="462127" cy="111862"/>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1799">
              <a:solidFill>
                <a:prstClr val="white"/>
              </a:solidFill>
              <a:latin typeface="Microsoft YaHei" panose="020B0503020204020204" pitchFamily="34" charset="-122"/>
              <a:cs typeface="+mn-ea"/>
              <a:sym typeface="+mn-lt"/>
            </a:endParaRPr>
          </a:p>
        </p:txBody>
      </p:sp>
      <p:sp>
        <p:nvSpPr>
          <p:cNvPr id="29" name="右箭头 63">
            <a:extLst>
              <a:ext uri="{FF2B5EF4-FFF2-40B4-BE49-F238E27FC236}">
                <a16:creationId xmlns="" xmlns:a16="http://schemas.microsoft.com/office/drawing/2014/main" id="{422D6789-621B-7F4C-8487-141C2F68D86F}"/>
              </a:ext>
            </a:extLst>
          </p:cNvPr>
          <p:cNvSpPr/>
          <p:nvPr/>
        </p:nvSpPr>
        <p:spPr>
          <a:xfrm>
            <a:off x="8686939" y="3270813"/>
            <a:ext cx="462127" cy="111862"/>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1799">
              <a:solidFill>
                <a:prstClr val="white"/>
              </a:solidFill>
              <a:latin typeface="Microsoft YaHei" panose="020B0503020204020204" pitchFamily="34" charset="-122"/>
              <a:cs typeface="+mn-ea"/>
              <a:sym typeface="+mn-lt"/>
            </a:endParaRPr>
          </a:p>
        </p:txBody>
      </p:sp>
      <p:sp>
        <p:nvSpPr>
          <p:cNvPr id="30" name="矩形 79">
            <a:extLst>
              <a:ext uri="{FF2B5EF4-FFF2-40B4-BE49-F238E27FC236}">
                <a16:creationId xmlns="" xmlns:a16="http://schemas.microsoft.com/office/drawing/2014/main" id="{4FE98C85-99C9-7543-9200-0DD82668B505}"/>
              </a:ext>
            </a:extLst>
          </p:cNvPr>
          <p:cNvSpPr/>
          <p:nvPr/>
        </p:nvSpPr>
        <p:spPr>
          <a:xfrm>
            <a:off x="1378820" y="4940381"/>
            <a:ext cx="9434361" cy="22848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1099" dirty="0">
                <a:solidFill>
                  <a:prstClr val="black"/>
                </a:solidFill>
                <a:latin typeface="Microsoft YaHei" panose="020B0503020204020204" pitchFamily="34" charset="-122"/>
                <a:cs typeface="+mn-ea"/>
                <a:sym typeface="+mn-lt"/>
              </a:rPr>
              <a:t>大数据平台</a:t>
            </a:r>
          </a:p>
        </p:txBody>
      </p:sp>
      <p:sp>
        <p:nvSpPr>
          <p:cNvPr id="31" name="文本框 30">
            <a:extLst>
              <a:ext uri="{FF2B5EF4-FFF2-40B4-BE49-F238E27FC236}">
                <a16:creationId xmlns="" xmlns:a16="http://schemas.microsoft.com/office/drawing/2014/main" id="{46471AF2-C6B2-D045-8A9F-4F30EF42EDF0}"/>
              </a:ext>
            </a:extLst>
          </p:cNvPr>
          <p:cNvSpPr txBox="1"/>
          <p:nvPr/>
        </p:nvSpPr>
        <p:spPr>
          <a:xfrm>
            <a:off x="5618658" y="1946856"/>
            <a:ext cx="2970080" cy="307021"/>
          </a:xfrm>
          <a:prstGeom prst="rect">
            <a:avLst/>
          </a:prstGeom>
          <a:noFill/>
        </p:spPr>
        <p:txBody>
          <a:bodyPr wrap="square" rtlCol="0">
            <a:noAutofit/>
          </a:bodyPr>
          <a:lstStyle/>
          <a:p>
            <a:pPr algn="ctr" fontAlgn="base">
              <a:spcBef>
                <a:spcPct val="0"/>
              </a:spcBef>
              <a:spcAft>
                <a:spcPct val="0"/>
              </a:spcAft>
            </a:pPr>
            <a:r>
              <a:rPr kumimoji="1" lang="zh-CN" altLang="en-US" sz="1199" dirty="0">
                <a:solidFill>
                  <a:prstClr val="black"/>
                </a:solidFill>
                <a:latin typeface="Microsoft YaHei" panose="020B0503020204020204" pitchFamily="34" charset="-122"/>
              </a:rPr>
              <a:t>数据仓库</a:t>
            </a:r>
            <a:endParaRPr kumimoji="1" lang="en-US" altLang="zh-CN" sz="1199" dirty="0">
              <a:solidFill>
                <a:prstClr val="black"/>
              </a:solidFill>
              <a:latin typeface="Microsoft YaHei" panose="020B0503020204020204" pitchFamily="34" charset="-122"/>
            </a:endParaRPr>
          </a:p>
          <a:p>
            <a:pPr fontAlgn="base">
              <a:spcBef>
                <a:spcPct val="0"/>
              </a:spcBef>
              <a:spcAft>
                <a:spcPct val="0"/>
              </a:spcAft>
            </a:pPr>
            <a:endParaRPr kumimoji="1" lang="zh-CN" altLang="en-US" sz="1799" dirty="0">
              <a:solidFill>
                <a:prstClr val="black"/>
              </a:solidFill>
              <a:ea typeface="宋体" charset="-122"/>
            </a:endParaRPr>
          </a:p>
        </p:txBody>
      </p:sp>
      <p:sp>
        <p:nvSpPr>
          <p:cNvPr id="32" name="Rounded Rectangle 81">
            <a:extLst>
              <a:ext uri="{FF2B5EF4-FFF2-40B4-BE49-F238E27FC236}">
                <a16:creationId xmlns="" xmlns:a16="http://schemas.microsoft.com/office/drawing/2014/main" id="{62052035-699F-5446-85CE-11C74F6B1CBA}"/>
              </a:ext>
            </a:extLst>
          </p:cNvPr>
          <p:cNvSpPr/>
          <p:nvPr/>
        </p:nvSpPr>
        <p:spPr>
          <a:xfrm>
            <a:off x="5657263" y="2658901"/>
            <a:ext cx="776872" cy="1144265"/>
          </a:xfrm>
          <a:prstGeom prst="roundRect">
            <a:avLst>
              <a:gd name="adj" fmla="val 3770"/>
            </a:avLst>
          </a:prstGeom>
          <a:solidFill>
            <a:srgbClr val="FFFFFF"/>
          </a:solidFill>
          <a:ln w="12700" cap="flat" cmpd="sng" algn="ctr">
            <a:solidFill>
              <a:schemeClr val="bg2">
                <a:lumMod val="75000"/>
              </a:schemeClr>
            </a:solidFill>
            <a:prstDash val="solid"/>
          </a:ln>
          <a:effectLst/>
        </p:spPr>
        <p:txBody>
          <a:bodyPr lIns="35981" tIns="71963" rIns="35981" bIns="71963" rtlCol="0" anchor="ctr"/>
          <a:lstStyle/>
          <a:p>
            <a:pPr algn="ctr">
              <a:lnSpc>
                <a:spcPct val="90000"/>
              </a:lnSpc>
              <a:defRPr/>
            </a:pPr>
            <a:r>
              <a:rPr lang="en-US" sz="1199" b="1" kern="0" dirty="0">
                <a:solidFill>
                  <a:srgbClr val="46575E"/>
                </a:solidFill>
                <a:latin typeface="微软雅黑" panose="020B0503020204020204" pitchFamily="34" charset="-122"/>
              </a:rPr>
              <a:t> </a:t>
            </a:r>
            <a:r>
              <a:rPr lang="en-US" altLang="zh-CN" sz="1199" b="1" kern="0" dirty="0">
                <a:solidFill>
                  <a:srgbClr val="46575E"/>
                </a:solidFill>
                <a:latin typeface="微软雅黑" panose="020B0503020204020204" pitchFamily="34" charset="-122"/>
              </a:rPr>
              <a:t>DWD</a:t>
            </a:r>
            <a:endParaRPr lang="cs-CZ" sz="1199" b="1" kern="0" dirty="0">
              <a:solidFill>
                <a:srgbClr val="46575E"/>
              </a:solidFill>
              <a:latin typeface="微软雅黑" panose="020B0503020204020204" pitchFamily="34" charset="-122"/>
            </a:endParaRPr>
          </a:p>
          <a:p>
            <a:pPr algn="ctr">
              <a:lnSpc>
                <a:spcPct val="90000"/>
              </a:lnSpc>
              <a:defRPr/>
            </a:pPr>
            <a:endParaRPr lang="en-US" altLang="zh-CN" sz="1099" kern="0" dirty="0">
              <a:solidFill>
                <a:srgbClr val="46575E"/>
              </a:solidFill>
              <a:latin typeface="微软雅黑" panose="020B0503020204020204" pitchFamily="34" charset="-122"/>
            </a:endParaRPr>
          </a:p>
          <a:p>
            <a:pPr algn="ctr">
              <a:lnSpc>
                <a:spcPct val="90000"/>
              </a:lnSpc>
              <a:defRPr/>
            </a:pPr>
            <a:r>
              <a:rPr lang="zh-CN" altLang="en-US" sz="1099" kern="0" dirty="0">
                <a:solidFill>
                  <a:srgbClr val="46575E"/>
                </a:solidFill>
                <a:latin typeface="微软雅黑" panose="020B0503020204020204" pitchFamily="34" charset="-122"/>
              </a:rPr>
              <a:t>数据处理拉通，形成明细表和维度表</a:t>
            </a:r>
            <a:endParaRPr lang="en-US" altLang="zh-CN" sz="1099" kern="0" dirty="0">
              <a:solidFill>
                <a:srgbClr val="46575E"/>
              </a:solidFill>
              <a:latin typeface="微软雅黑" panose="020B0503020204020204" pitchFamily="34" charset="-122"/>
            </a:endParaRPr>
          </a:p>
        </p:txBody>
      </p:sp>
      <p:sp>
        <p:nvSpPr>
          <p:cNvPr id="33" name="Rounded Rectangle 81">
            <a:extLst>
              <a:ext uri="{FF2B5EF4-FFF2-40B4-BE49-F238E27FC236}">
                <a16:creationId xmlns="" xmlns:a16="http://schemas.microsoft.com/office/drawing/2014/main" id="{CD02139E-C79B-C94F-B1FA-3D90D46089F6}"/>
              </a:ext>
            </a:extLst>
          </p:cNvPr>
          <p:cNvSpPr/>
          <p:nvPr/>
        </p:nvSpPr>
        <p:spPr>
          <a:xfrm>
            <a:off x="7718763" y="2689337"/>
            <a:ext cx="991318" cy="1144265"/>
          </a:xfrm>
          <a:prstGeom prst="roundRect">
            <a:avLst>
              <a:gd name="adj" fmla="val 3770"/>
            </a:avLst>
          </a:prstGeom>
          <a:solidFill>
            <a:schemeClr val="bg1">
              <a:lumMod val="85000"/>
            </a:schemeClr>
          </a:solidFill>
          <a:ln w="12700" cap="flat" cmpd="sng" algn="ctr">
            <a:solidFill>
              <a:schemeClr val="bg2">
                <a:lumMod val="75000"/>
              </a:schemeClr>
            </a:solidFill>
            <a:prstDash val="solid"/>
          </a:ln>
          <a:effectLst/>
        </p:spPr>
        <p:txBody>
          <a:bodyPr lIns="35981" tIns="71963" rIns="35981" bIns="71963" rtlCol="0" anchor="ctr"/>
          <a:lstStyle/>
          <a:p>
            <a:pPr algn="ctr">
              <a:lnSpc>
                <a:spcPct val="90000"/>
              </a:lnSpc>
              <a:defRPr/>
            </a:pPr>
            <a:r>
              <a:rPr lang="en-US" sz="1199" b="1" kern="0" dirty="0">
                <a:solidFill>
                  <a:srgbClr val="46575E"/>
                </a:solidFill>
                <a:latin typeface="微软雅黑" panose="020B0503020204020204" pitchFamily="34" charset="-122"/>
              </a:rPr>
              <a:t>   </a:t>
            </a:r>
            <a:r>
              <a:rPr lang="en-US" altLang="zh-CN" sz="1199" b="1" kern="0" dirty="0">
                <a:solidFill>
                  <a:srgbClr val="46575E"/>
                </a:solidFill>
                <a:latin typeface="微软雅黑" panose="020B0503020204020204" pitchFamily="34" charset="-122"/>
              </a:rPr>
              <a:t>DM</a:t>
            </a:r>
            <a:endParaRPr lang="en-US" sz="1199" b="1" kern="0" dirty="0">
              <a:solidFill>
                <a:srgbClr val="46575E"/>
              </a:solidFill>
              <a:latin typeface="微软雅黑" panose="020B0503020204020204" pitchFamily="34" charset="-122"/>
            </a:endParaRPr>
          </a:p>
          <a:p>
            <a:pPr>
              <a:lnSpc>
                <a:spcPct val="90000"/>
              </a:lnSpc>
              <a:defRPr/>
            </a:pPr>
            <a:endParaRPr lang="cs-CZ" sz="1199" b="1" kern="0" dirty="0">
              <a:solidFill>
                <a:srgbClr val="46575E"/>
              </a:solidFill>
              <a:latin typeface="微软雅黑" panose="020B0503020204020204" pitchFamily="34" charset="-122"/>
            </a:endParaRPr>
          </a:p>
          <a:p>
            <a:pPr algn="ctr">
              <a:lnSpc>
                <a:spcPct val="90000"/>
              </a:lnSpc>
              <a:defRPr/>
            </a:pPr>
            <a:r>
              <a:rPr lang="zh-CN" altLang="en-US" sz="1099" kern="0" dirty="0">
                <a:solidFill>
                  <a:srgbClr val="46575E"/>
                </a:solidFill>
                <a:latin typeface="微软雅黑" panose="020B0503020204020204" pitchFamily="34" charset="-122"/>
              </a:rPr>
              <a:t>面向业务主题语义层建模，星型模型，宽表</a:t>
            </a:r>
            <a:endParaRPr lang="en-US" sz="1099" kern="0" dirty="0">
              <a:solidFill>
                <a:srgbClr val="46575E"/>
              </a:solidFill>
              <a:latin typeface="微软雅黑" panose="020B0503020204020204" pitchFamily="34" charset="-122"/>
            </a:endParaRPr>
          </a:p>
        </p:txBody>
      </p:sp>
      <p:sp>
        <p:nvSpPr>
          <p:cNvPr id="34" name="右箭头 59">
            <a:extLst>
              <a:ext uri="{FF2B5EF4-FFF2-40B4-BE49-F238E27FC236}">
                <a16:creationId xmlns="" xmlns:a16="http://schemas.microsoft.com/office/drawing/2014/main" id="{0B8BEF7D-05D0-4149-AA1B-683CCB1F9307}"/>
              </a:ext>
            </a:extLst>
          </p:cNvPr>
          <p:cNvSpPr/>
          <p:nvPr/>
        </p:nvSpPr>
        <p:spPr>
          <a:xfrm>
            <a:off x="6976832" y="3130910"/>
            <a:ext cx="209443" cy="111862"/>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1799">
              <a:solidFill>
                <a:prstClr val="white"/>
              </a:solidFill>
              <a:latin typeface="Microsoft YaHei" panose="020B0503020204020204" pitchFamily="34" charset="-122"/>
              <a:cs typeface="+mn-ea"/>
              <a:sym typeface="+mn-lt"/>
            </a:endParaRPr>
          </a:p>
        </p:txBody>
      </p:sp>
      <p:sp>
        <p:nvSpPr>
          <p:cNvPr id="35" name="矩形 80">
            <a:extLst>
              <a:ext uri="{FF2B5EF4-FFF2-40B4-BE49-F238E27FC236}">
                <a16:creationId xmlns="" xmlns:a16="http://schemas.microsoft.com/office/drawing/2014/main" id="{54C35F7A-F5A7-B540-8B64-7F090455FF88}"/>
              </a:ext>
            </a:extLst>
          </p:cNvPr>
          <p:cNvSpPr/>
          <p:nvPr/>
        </p:nvSpPr>
        <p:spPr>
          <a:xfrm>
            <a:off x="1388340" y="5206942"/>
            <a:ext cx="9434361" cy="22848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1099" dirty="0">
                <a:solidFill>
                  <a:prstClr val="black"/>
                </a:solidFill>
                <a:latin typeface="Microsoft YaHei" panose="020B0503020204020204" pitchFamily="34" charset="-122"/>
                <a:cs typeface="+mn-ea"/>
                <a:sym typeface="+mn-lt"/>
              </a:rPr>
              <a:t>基础设施平台（服务器、网络、存储）</a:t>
            </a:r>
          </a:p>
        </p:txBody>
      </p:sp>
      <p:sp>
        <p:nvSpPr>
          <p:cNvPr id="36" name="Rounded Rectangle 81">
            <a:extLst>
              <a:ext uri="{FF2B5EF4-FFF2-40B4-BE49-F238E27FC236}">
                <a16:creationId xmlns="" xmlns:a16="http://schemas.microsoft.com/office/drawing/2014/main" id="{BE92D4B8-F978-4846-95AF-8D21490814C0}"/>
              </a:ext>
            </a:extLst>
          </p:cNvPr>
          <p:cNvSpPr/>
          <p:nvPr/>
        </p:nvSpPr>
        <p:spPr>
          <a:xfrm>
            <a:off x="6732670" y="2665820"/>
            <a:ext cx="729448" cy="1144265"/>
          </a:xfrm>
          <a:prstGeom prst="roundRect">
            <a:avLst>
              <a:gd name="adj" fmla="val 3770"/>
            </a:avLst>
          </a:prstGeom>
          <a:solidFill>
            <a:schemeClr val="bg1">
              <a:lumMod val="85000"/>
            </a:schemeClr>
          </a:solidFill>
          <a:ln w="12700" cap="flat" cmpd="sng" algn="ctr">
            <a:solidFill>
              <a:schemeClr val="bg2">
                <a:lumMod val="75000"/>
              </a:schemeClr>
            </a:solidFill>
            <a:prstDash val="solid"/>
          </a:ln>
          <a:effectLst/>
        </p:spPr>
        <p:txBody>
          <a:bodyPr lIns="35981" tIns="71963" rIns="35981" bIns="71963" rtlCol="0" anchor="t"/>
          <a:lstStyle/>
          <a:p>
            <a:pPr algn="ctr">
              <a:lnSpc>
                <a:spcPct val="90000"/>
              </a:lnSpc>
              <a:defRPr/>
            </a:pPr>
            <a:r>
              <a:rPr lang="en-US" altLang="zh-CN" sz="1199" b="1" kern="0" dirty="0">
                <a:solidFill>
                  <a:srgbClr val="43555C"/>
                </a:solidFill>
                <a:latin typeface="微软雅黑" panose="020B0503020204020204" pitchFamily="34" charset="-122"/>
              </a:rPr>
              <a:t>DWS</a:t>
            </a:r>
            <a:endParaRPr lang="en-US" sz="1199" b="1" kern="0" dirty="0">
              <a:solidFill>
                <a:srgbClr val="43555C"/>
              </a:solidFill>
              <a:latin typeface="微软雅黑" panose="020B0503020204020204" pitchFamily="34" charset="-122"/>
            </a:endParaRPr>
          </a:p>
          <a:p>
            <a:pPr>
              <a:lnSpc>
                <a:spcPct val="90000"/>
              </a:lnSpc>
              <a:defRPr/>
            </a:pPr>
            <a:endParaRPr lang="cs-CZ" sz="1199" b="1" kern="0" dirty="0">
              <a:solidFill>
                <a:srgbClr val="46575E"/>
              </a:solidFill>
              <a:latin typeface="微软雅黑" panose="020B0503020204020204" pitchFamily="34" charset="-122"/>
            </a:endParaRPr>
          </a:p>
          <a:p>
            <a:pPr algn="ctr">
              <a:lnSpc>
                <a:spcPct val="90000"/>
              </a:lnSpc>
              <a:defRPr/>
            </a:pPr>
            <a:r>
              <a:rPr lang="zh-CN" altLang="en-US" sz="1099" kern="0" dirty="0">
                <a:solidFill>
                  <a:srgbClr val="46575E"/>
                </a:solidFill>
                <a:latin typeface="微软雅黑" panose="020B0503020204020204" pitchFamily="34" charset="-122"/>
              </a:rPr>
              <a:t>不同层次汇总表</a:t>
            </a:r>
            <a:endParaRPr lang="en-US" altLang="zh-CN" sz="1099" kern="0" dirty="0">
              <a:solidFill>
                <a:srgbClr val="46575E"/>
              </a:solidFill>
              <a:latin typeface="微软雅黑" panose="020B0503020204020204" pitchFamily="34" charset="-122"/>
            </a:endParaRPr>
          </a:p>
        </p:txBody>
      </p:sp>
      <p:grpSp>
        <p:nvGrpSpPr>
          <p:cNvPr id="37" name="组合 36">
            <a:extLst>
              <a:ext uri="{FF2B5EF4-FFF2-40B4-BE49-F238E27FC236}">
                <a16:creationId xmlns="" xmlns:a16="http://schemas.microsoft.com/office/drawing/2014/main" id="{F146430B-9E68-204D-8C06-7A71CCDA0A94}"/>
              </a:ext>
            </a:extLst>
          </p:cNvPr>
          <p:cNvGrpSpPr/>
          <p:nvPr/>
        </p:nvGrpSpPr>
        <p:grpSpPr>
          <a:xfrm>
            <a:off x="1184646" y="1075203"/>
            <a:ext cx="9678271" cy="5469761"/>
            <a:chOff x="1218575" y="1047574"/>
            <a:chExt cx="9683312" cy="5639764"/>
          </a:xfrm>
        </p:grpSpPr>
        <p:grpSp>
          <p:nvGrpSpPr>
            <p:cNvPr id="38" name="组合 37">
              <a:extLst>
                <a:ext uri="{FF2B5EF4-FFF2-40B4-BE49-F238E27FC236}">
                  <a16:creationId xmlns="" xmlns:a16="http://schemas.microsoft.com/office/drawing/2014/main" id="{5FBDA392-6E6A-0247-9D8A-F9D4E76A4DA7}"/>
                </a:ext>
              </a:extLst>
            </p:cNvPr>
            <p:cNvGrpSpPr/>
            <p:nvPr/>
          </p:nvGrpSpPr>
          <p:grpSpPr>
            <a:xfrm>
              <a:off x="1218575" y="1047574"/>
              <a:ext cx="9683312" cy="5639764"/>
              <a:chOff x="1218575" y="1047574"/>
              <a:chExt cx="9683312" cy="5639764"/>
            </a:xfrm>
            <a:solidFill>
              <a:schemeClr val="bg1">
                <a:alpha val="59000"/>
              </a:schemeClr>
            </a:solidFill>
          </p:grpSpPr>
          <p:sp>
            <p:nvSpPr>
              <p:cNvPr id="44" name="矩形 43">
                <a:extLst>
                  <a:ext uri="{FF2B5EF4-FFF2-40B4-BE49-F238E27FC236}">
                    <a16:creationId xmlns="" xmlns:a16="http://schemas.microsoft.com/office/drawing/2014/main" id="{AC51C153-8667-4949-8F99-815803F873ED}"/>
                  </a:ext>
                </a:extLst>
              </p:cNvPr>
              <p:cNvSpPr/>
              <p:nvPr/>
            </p:nvSpPr>
            <p:spPr bwMode="auto">
              <a:xfrm>
                <a:off x="1218575" y="1047576"/>
                <a:ext cx="4091682" cy="5639762"/>
              </a:xfrm>
              <a:prstGeom prst="rect">
                <a:avLst/>
              </a:prstGeom>
              <a:grpFill/>
              <a:ln w="12700">
                <a:solidFill>
                  <a:srgbClr val="006699"/>
                </a:solidFill>
                <a:round/>
                <a:headEnd/>
                <a:tailEnd/>
              </a:ln>
            </p:spPr>
            <p:txBody>
              <a:bodyPr lIns="0" tIns="0" rIns="0" bIns="0" rtlCol="0" anchor="ctr"/>
              <a:lstStyle/>
              <a:p>
                <a:pPr algn="ctr" fontAlgn="base">
                  <a:spcBef>
                    <a:spcPct val="0"/>
                  </a:spcBef>
                  <a:spcAft>
                    <a:spcPct val="0"/>
                  </a:spcAft>
                </a:pPr>
                <a:endParaRPr kumimoji="1" lang="en-US" altLang="zh-CN" sz="800" b="1" dirty="0">
                  <a:solidFill>
                    <a:srgbClr val="C00000"/>
                  </a:solidFill>
                  <a:latin typeface="微软雅黑" pitchFamily="34" charset="-122"/>
                </a:endParaRPr>
              </a:p>
              <a:p>
                <a:pPr algn="ctr" fontAlgn="base">
                  <a:spcBef>
                    <a:spcPct val="0"/>
                  </a:spcBef>
                  <a:spcAft>
                    <a:spcPct val="0"/>
                  </a:spcAft>
                </a:pPr>
                <a:endParaRPr kumimoji="1" lang="en-US" altLang="zh-CN" sz="800" b="1" dirty="0">
                  <a:solidFill>
                    <a:srgbClr val="C00000"/>
                  </a:solidFill>
                  <a:latin typeface="微软雅黑" pitchFamily="34" charset="-122"/>
                </a:endParaRPr>
              </a:p>
              <a:p>
                <a:pPr algn="ctr" fontAlgn="base">
                  <a:spcBef>
                    <a:spcPct val="0"/>
                  </a:spcBef>
                  <a:spcAft>
                    <a:spcPct val="0"/>
                  </a:spcAft>
                </a:pPr>
                <a:endParaRPr kumimoji="1" lang="en-US" altLang="zh-CN" sz="800" b="1" dirty="0">
                  <a:solidFill>
                    <a:srgbClr val="C00000"/>
                  </a:solidFill>
                  <a:latin typeface="微软雅黑" pitchFamily="34" charset="-122"/>
                </a:endParaRPr>
              </a:p>
              <a:p>
                <a:pPr algn="ctr" fontAlgn="base">
                  <a:spcBef>
                    <a:spcPct val="0"/>
                  </a:spcBef>
                  <a:spcAft>
                    <a:spcPct val="0"/>
                  </a:spcAft>
                </a:pPr>
                <a:endParaRPr kumimoji="1" lang="en-US" altLang="zh-CN" sz="800" b="1" dirty="0">
                  <a:solidFill>
                    <a:srgbClr val="C00000"/>
                  </a:solidFill>
                  <a:latin typeface="微软雅黑" pitchFamily="34" charset="-122"/>
                </a:endParaRPr>
              </a:p>
              <a:p>
                <a:pPr algn="ctr" fontAlgn="base">
                  <a:spcBef>
                    <a:spcPct val="0"/>
                  </a:spcBef>
                  <a:spcAft>
                    <a:spcPct val="0"/>
                  </a:spcAft>
                </a:pPr>
                <a:endParaRPr kumimoji="1" lang="en-US" altLang="zh-CN" sz="800" b="1" dirty="0">
                  <a:solidFill>
                    <a:srgbClr val="C00000"/>
                  </a:solidFill>
                  <a:latin typeface="微软雅黑" pitchFamily="34" charset="-122"/>
                </a:endParaRPr>
              </a:p>
              <a:p>
                <a:pPr algn="ctr" fontAlgn="base">
                  <a:spcBef>
                    <a:spcPct val="0"/>
                  </a:spcBef>
                  <a:spcAft>
                    <a:spcPct val="0"/>
                  </a:spcAft>
                </a:pPr>
                <a:endParaRPr kumimoji="1" lang="en-US" altLang="zh-CN" sz="800" b="1" dirty="0">
                  <a:solidFill>
                    <a:srgbClr val="C00000"/>
                  </a:solidFill>
                  <a:latin typeface="微软雅黑" pitchFamily="34" charset="-122"/>
                </a:endParaRPr>
              </a:p>
              <a:p>
                <a:pPr algn="ctr" fontAlgn="base">
                  <a:spcBef>
                    <a:spcPct val="0"/>
                  </a:spcBef>
                  <a:spcAft>
                    <a:spcPct val="0"/>
                  </a:spcAft>
                </a:pPr>
                <a:endParaRPr kumimoji="1" lang="en-US" altLang="zh-CN" sz="800" b="1" dirty="0">
                  <a:solidFill>
                    <a:srgbClr val="C00000"/>
                  </a:solidFill>
                  <a:latin typeface="微软雅黑" pitchFamily="34" charset="-122"/>
                </a:endParaRPr>
              </a:p>
              <a:p>
                <a:pPr algn="ctr" fontAlgn="base">
                  <a:spcBef>
                    <a:spcPct val="0"/>
                  </a:spcBef>
                  <a:spcAft>
                    <a:spcPct val="0"/>
                  </a:spcAft>
                </a:pPr>
                <a:endParaRPr kumimoji="1" lang="en-US" altLang="zh-CN" sz="800" b="1" dirty="0">
                  <a:solidFill>
                    <a:srgbClr val="C00000"/>
                  </a:solidFill>
                  <a:latin typeface="微软雅黑" pitchFamily="34" charset="-122"/>
                </a:endParaRPr>
              </a:p>
              <a:p>
                <a:pPr algn="ctr" fontAlgn="base">
                  <a:spcBef>
                    <a:spcPct val="0"/>
                  </a:spcBef>
                  <a:spcAft>
                    <a:spcPct val="0"/>
                  </a:spcAft>
                </a:pPr>
                <a:endParaRPr kumimoji="1" lang="en-US" altLang="zh-CN" sz="800" b="1" dirty="0">
                  <a:solidFill>
                    <a:srgbClr val="C00000"/>
                  </a:solidFill>
                  <a:latin typeface="微软雅黑" pitchFamily="34" charset="-122"/>
                </a:endParaRPr>
              </a:p>
              <a:p>
                <a:pPr algn="ctr" fontAlgn="base">
                  <a:spcBef>
                    <a:spcPct val="0"/>
                  </a:spcBef>
                  <a:spcAft>
                    <a:spcPct val="0"/>
                  </a:spcAft>
                </a:pPr>
                <a:endParaRPr kumimoji="1" lang="en-US" altLang="zh-CN" sz="800" b="1" dirty="0">
                  <a:solidFill>
                    <a:srgbClr val="C00000"/>
                  </a:solidFill>
                  <a:latin typeface="微软雅黑" pitchFamily="34" charset="-122"/>
                </a:endParaRPr>
              </a:p>
              <a:p>
                <a:pPr algn="ctr" fontAlgn="base">
                  <a:spcBef>
                    <a:spcPct val="0"/>
                  </a:spcBef>
                  <a:spcAft>
                    <a:spcPct val="0"/>
                  </a:spcAft>
                </a:pPr>
                <a:endParaRPr kumimoji="1" lang="en-US" altLang="zh-CN" sz="800" b="1" dirty="0">
                  <a:solidFill>
                    <a:srgbClr val="C00000"/>
                  </a:solidFill>
                  <a:latin typeface="微软雅黑" pitchFamily="34" charset="-122"/>
                </a:endParaRPr>
              </a:p>
              <a:p>
                <a:pPr algn="ctr" fontAlgn="base">
                  <a:spcBef>
                    <a:spcPct val="0"/>
                  </a:spcBef>
                  <a:spcAft>
                    <a:spcPct val="0"/>
                  </a:spcAft>
                </a:pPr>
                <a:endParaRPr kumimoji="1" lang="en-US" altLang="zh-CN" sz="800" b="1" dirty="0">
                  <a:solidFill>
                    <a:srgbClr val="C00000"/>
                  </a:solidFill>
                  <a:latin typeface="微软雅黑" pitchFamily="34" charset="-122"/>
                </a:endParaRPr>
              </a:p>
              <a:p>
                <a:pPr algn="ctr" fontAlgn="base">
                  <a:spcBef>
                    <a:spcPct val="0"/>
                  </a:spcBef>
                  <a:spcAft>
                    <a:spcPct val="0"/>
                  </a:spcAft>
                </a:pPr>
                <a:endParaRPr kumimoji="1" lang="en-US" altLang="zh-CN" sz="800" b="1" dirty="0">
                  <a:solidFill>
                    <a:srgbClr val="C00000"/>
                  </a:solidFill>
                  <a:latin typeface="微软雅黑" pitchFamily="34" charset="-122"/>
                </a:endParaRPr>
              </a:p>
              <a:p>
                <a:pPr algn="ctr" fontAlgn="base">
                  <a:spcBef>
                    <a:spcPct val="0"/>
                  </a:spcBef>
                  <a:spcAft>
                    <a:spcPct val="0"/>
                  </a:spcAft>
                </a:pPr>
                <a:endParaRPr kumimoji="1" lang="en-US" altLang="zh-CN" sz="800" b="1" dirty="0">
                  <a:solidFill>
                    <a:srgbClr val="C00000"/>
                  </a:solidFill>
                  <a:latin typeface="微软雅黑" pitchFamily="34" charset="-122"/>
                </a:endParaRPr>
              </a:p>
              <a:p>
                <a:pPr algn="ctr" fontAlgn="base">
                  <a:spcBef>
                    <a:spcPct val="0"/>
                  </a:spcBef>
                  <a:spcAft>
                    <a:spcPct val="0"/>
                  </a:spcAft>
                </a:pPr>
                <a:endParaRPr kumimoji="1" lang="en-US" altLang="zh-CN" sz="800" b="1" dirty="0">
                  <a:solidFill>
                    <a:srgbClr val="C00000"/>
                  </a:solidFill>
                  <a:latin typeface="微软雅黑" pitchFamily="34" charset="-122"/>
                </a:endParaRPr>
              </a:p>
              <a:p>
                <a:pPr algn="ctr" fontAlgn="base">
                  <a:spcBef>
                    <a:spcPct val="0"/>
                  </a:spcBef>
                  <a:spcAft>
                    <a:spcPct val="0"/>
                  </a:spcAft>
                </a:pPr>
                <a:endParaRPr kumimoji="1" lang="en-US" altLang="zh-CN" sz="800" b="1" dirty="0">
                  <a:solidFill>
                    <a:srgbClr val="C00000"/>
                  </a:solidFill>
                  <a:latin typeface="微软雅黑" pitchFamily="34" charset="-122"/>
                </a:endParaRPr>
              </a:p>
              <a:p>
                <a:pPr algn="ctr" fontAlgn="base">
                  <a:spcBef>
                    <a:spcPct val="0"/>
                  </a:spcBef>
                  <a:spcAft>
                    <a:spcPct val="0"/>
                  </a:spcAft>
                </a:pPr>
                <a:endParaRPr kumimoji="1" lang="en-US" altLang="zh-CN" sz="800" b="1" dirty="0">
                  <a:solidFill>
                    <a:srgbClr val="C00000"/>
                  </a:solidFill>
                  <a:latin typeface="微软雅黑" pitchFamily="34" charset="-122"/>
                </a:endParaRPr>
              </a:p>
              <a:p>
                <a:pPr algn="ctr" fontAlgn="base">
                  <a:spcBef>
                    <a:spcPct val="0"/>
                  </a:spcBef>
                  <a:spcAft>
                    <a:spcPct val="0"/>
                  </a:spcAft>
                </a:pPr>
                <a:endParaRPr kumimoji="1" lang="en-US" altLang="zh-CN" sz="800" b="1" dirty="0">
                  <a:solidFill>
                    <a:srgbClr val="C00000"/>
                  </a:solidFill>
                  <a:latin typeface="微软雅黑" pitchFamily="34" charset="-122"/>
                </a:endParaRPr>
              </a:p>
              <a:p>
                <a:pPr algn="ctr" fontAlgn="base">
                  <a:spcBef>
                    <a:spcPct val="0"/>
                  </a:spcBef>
                  <a:spcAft>
                    <a:spcPct val="0"/>
                  </a:spcAft>
                </a:pPr>
                <a:endParaRPr kumimoji="1" lang="en-US" altLang="zh-CN" sz="800" b="1" dirty="0">
                  <a:solidFill>
                    <a:srgbClr val="C00000"/>
                  </a:solidFill>
                  <a:latin typeface="微软雅黑" pitchFamily="34" charset="-122"/>
                </a:endParaRPr>
              </a:p>
              <a:p>
                <a:pPr algn="ctr" fontAlgn="base">
                  <a:spcBef>
                    <a:spcPct val="0"/>
                  </a:spcBef>
                  <a:spcAft>
                    <a:spcPct val="0"/>
                  </a:spcAft>
                </a:pPr>
                <a:endParaRPr kumimoji="1" lang="en-US" altLang="zh-CN" sz="800" b="1" dirty="0">
                  <a:solidFill>
                    <a:srgbClr val="C00000"/>
                  </a:solidFill>
                  <a:latin typeface="微软雅黑" pitchFamily="34" charset="-122"/>
                </a:endParaRPr>
              </a:p>
              <a:p>
                <a:pPr algn="ctr" fontAlgn="base">
                  <a:spcBef>
                    <a:spcPct val="0"/>
                  </a:spcBef>
                  <a:spcAft>
                    <a:spcPct val="0"/>
                  </a:spcAft>
                </a:pPr>
                <a:endParaRPr kumimoji="1" lang="en-US" altLang="zh-CN" sz="800" b="1" dirty="0">
                  <a:solidFill>
                    <a:srgbClr val="C00000"/>
                  </a:solidFill>
                  <a:latin typeface="微软雅黑" pitchFamily="34" charset="-122"/>
                </a:endParaRPr>
              </a:p>
              <a:p>
                <a:pPr algn="ctr" fontAlgn="base">
                  <a:spcBef>
                    <a:spcPct val="0"/>
                  </a:spcBef>
                  <a:spcAft>
                    <a:spcPct val="0"/>
                  </a:spcAft>
                </a:pPr>
                <a:endParaRPr kumimoji="1" lang="en-US" altLang="zh-CN" sz="800" b="1" dirty="0">
                  <a:solidFill>
                    <a:srgbClr val="C00000"/>
                  </a:solidFill>
                  <a:latin typeface="微软雅黑" pitchFamily="34" charset="-122"/>
                </a:endParaRPr>
              </a:p>
              <a:p>
                <a:pPr algn="ctr" fontAlgn="base">
                  <a:spcBef>
                    <a:spcPct val="0"/>
                  </a:spcBef>
                  <a:spcAft>
                    <a:spcPct val="0"/>
                  </a:spcAft>
                </a:pPr>
                <a:endParaRPr kumimoji="1" lang="en-US" altLang="zh-CN" sz="800" b="1" dirty="0">
                  <a:solidFill>
                    <a:srgbClr val="C00000"/>
                  </a:solidFill>
                  <a:latin typeface="微软雅黑" pitchFamily="34" charset="-122"/>
                </a:endParaRPr>
              </a:p>
              <a:p>
                <a:pPr algn="ctr" fontAlgn="base">
                  <a:spcBef>
                    <a:spcPct val="0"/>
                  </a:spcBef>
                  <a:spcAft>
                    <a:spcPct val="0"/>
                  </a:spcAft>
                </a:pPr>
                <a:endParaRPr kumimoji="1" lang="en-US" altLang="zh-CN" sz="800" b="1" dirty="0">
                  <a:solidFill>
                    <a:srgbClr val="C00000"/>
                  </a:solidFill>
                  <a:latin typeface="微软雅黑" pitchFamily="34" charset="-122"/>
                </a:endParaRPr>
              </a:p>
              <a:p>
                <a:pPr algn="ctr" fontAlgn="base">
                  <a:spcBef>
                    <a:spcPct val="0"/>
                  </a:spcBef>
                  <a:spcAft>
                    <a:spcPct val="0"/>
                  </a:spcAft>
                </a:pPr>
                <a:endParaRPr kumimoji="1" lang="en-US" altLang="zh-CN" sz="800" b="1" dirty="0">
                  <a:solidFill>
                    <a:srgbClr val="C00000"/>
                  </a:solidFill>
                  <a:latin typeface="微软雅黑" pitchFamily="34" charset="-122"/>
                </a:endParaRPr>
              </a:p>
              <a:p>
                <a:pPr algn="ctr" fontAlgn="base">
                  <a:spcBef>
                    <a:spcPct val="0"/>
                  </a:spcBef>
                  <a:spcAft>
                    <a:spcPct val="0"/>
                  </a:spcAft>
                </a:pPr>
                <a:endParaRPr kumimoji="1" lang="en-US" altLang="zh-CN" sz="800" b="1" dirty="0">
                  <a:solidFill>
                    <a:srgbClr val="C00000"/>
                  </a:solidFill>
                  <a:latin typeface="微软雅黑" pitchFamily="34" charset="-122"/>
                </a:endParaRPr>
              </a:p>
              <a:p>
                <a:pPr algn="ctr" fontAlgn="base">
                  <a:spcBef>
                    <a:spcPct val="0"/>
                  </a:spcBef>
                  <a:spcAft>
                    <a:spcPct val="0"/>
                  </a:spcAft>
                </a:pPr>
                <a:endParaRPr kumimoji="1" lang="en-US" altLang="zh-CN" sz="800" b="1" dirty="0">
                  <a:solidFill>
                    <a:srgbClr val="C00000"/>
                  </a:solidFill>
                  <a:latin typeface="微软雅黑" pitchFamily="34" charset="-122"/>
                </a:endParaRPr>
              </a:p>
              <a:p>
                <a:pPr algn="ctr" fontAlgn="base">
                  <a:spcBef>
                    <a:spcPct val="0"/>
                  </a:spcBef>
                  <a:spcAft>
                    <a:spcPct val="0"/>
                  </a:spcAft>
                </a:pPr>
                <a:endParaRPr kumimoji="1" lang="en-US" altLang="zh-CN" sz="800" b="1" dirty="0">
                  <a:solidFill>
                    <a:srgbClr val="C00000"/>
                  </a:solidFill>
                  <a:latin typeface="微软雅黑" pitchFamily="34" charset="-122"/>
                </a:endParaRPr>
              </a:p>
              <a:p>
                <a:pPr algn="ctr" fontAlgn="base">
                  <a:spcBef>
                    <a:spcPct val="0"/>
                  </a:spcBef>
                  <a:spcAft>
                    <a:spcPct val="0"/>
                  </a:spcAft>
                </a:pPr>
                <a:endParaRPr kumimoji="1" lang="en-US" altLang="zh-CN" sz="800" b="1" dirty="0">
                  <a:solidFill>
                    <a:srgbClr val="C00000"/>
                  </a:solidFill>
                  <a:latin typeface="微软雅黑" pitchFamily="34" charset="-122"/>
                </a:endParaRPr>
              </a:p>
              <a:p>
                <a:pPr algn="ctr" fontAlgn="base">
                  <a:spcBef>
                    <a:spcPct val="0"/>
                  </a:spcBef>
                  <a:spcAft>
                    <a:spcPct val="0"/>
                  </a:spcAft>
                </a:pPr>
                <a:endParaRPr kumimoji="1" lang="en-US" altLang="zh-CN" sz="800" b="1" dirty="0">
                  <a:solidFill>
                    <a:srgbClr val="C00000"/>
                  </a:solidFill>
                  <a:latin typeface="微软雅黑" pitchFamily="34" charset="-122"/>
                </a:endParaRPr>
              </a:p>
              <a:p>
                <a:pPr algn="ctr" fontAlgn="base">
                  <a:spcBef>
                    <a:spcPct val="0"/>
                  </a:spcBef>
                  <a:spcAft>
                    <a:spcPct val="0"/>
                  </a:spcAft>
                </a:pPr>
                <a:endParaRPr kumimoji="1" lang="en-US" altLang="zh-CN" sz="800" b="1" dirty="0">
                  <a:solidFill>
                    <a:srgbClr val="C00000"/>
                  </a:solidFill>
                  <a:latin typeface="微软雅黑" pitchFamily="34" charset="-122"/>
                </a:endParaRPr>
              </a:p>
              <a:p>
                <a:pPr algn="ctr" fontAlgn="base">
                  <a:spcBef>
                    <a:spcPct val="0"/>
                  </a:spcBef>
                  <a:spcAft>
                    <a:spcPct val="0"/>
                  </a:spcAft>
                </a:pPr>
                <a:endParaRPr kumimoji="1" lang="en-US" altLang="zh-CN" sz="800" b="1" dirty="0">
                  <a:solidFill>
                    <a:srgbClr val="C00000"/>
                  </a:solidFill>
                  <a:latin typeface="微软雅黑" pitchFamily="34" charset="-122"/>
                </a:endParaRPr>
              </a:p>
              <a:p>
                <a:pPr algn="ctr" fontAlgn="base">
                  <a:spcBef>
                    <a:spcPct val="0"/>
                  </a:spcBef>
                  <a:spcAft>
                    <a:spcPct val="0"/>
                  </a:spcAft>
                </a:pPr>
                <a:endParaRPr kumimoji="1" lang="en-US" altLang="zh-CN" sz="800" b="1" dirty="0">
                  <a:solidFill>
                    <a:srgbClr val="C00000"/>
                  </a:solidFill>
                  <a:latin typeface="微软雅黑" pitchFamily="34" charset="-122"/>
                </a:endParaRPr>
              </a:p>
            </p:txBody>
          </p:sp>
          <p:sp>
            <p:nvSpPr>
              <p:cNvPr id="45" name="矩形 44">
                <a:extLst>
                  <a:ext uri="{FF2B5EF4-FFF2-40B4-BE49-F238E27FC236}">
                    <a16:creationId xmlns="" xmlns:a16="http://schemas.microsoft.com/office/drawing/2014/main" id="{722A8268-F859-5C45-B89C-C6C5DEAB49AC}"/>
                  </a:ext>
                </a:extLst>
              </p:cNvPr>
              <p:cNvSpPr/>
              <p:nvPr/>
            </p:nvSpPr>
            <p:spPr bwMode="auto">
              <a:xfrm>
                <a:off x="9021703" y="1047574"/>
                <a:ext cx="1880184" cy="5639762"/>
              </a:xfrm>
              <a:prstGeom prst="rect">
                <a:avLst/>
              </a:prstGeom>
              <a:grpFill/>
              <a:ln w="12700">
                <a:solidFill>
                  <a:srgbClr val="006699"/>
                </a:solidFill>
                <a:round/>
                <a:headEnd/>
                <a:tailEnd/>
              </a:ln>
            </p:spPr>
            <p:txBody>
              <a:bodyPr lIns="0" tIns="0" rIns="0" bIns="0" rtlCol="0" anchor="ctr"/>
              <a:lstStyle/>
              <a:p>
                <a:pPr algn="ctr" fontAlgn="base">
                  <a:spcBef>
                    <a:spcPct val="0"/>
                  </a:spcBef>
                  <a:spcAft>
                    <a:spcPct val="0"/>
                  </a:spcAft>
                </a:pPr>
                <a:endParaRPr kumimoji="1" lang="en-US" altLang="zh-CN" sz="800" b="1" dirty="0">
                  <a:solidFill>
                    <a:srgbClr val="C00000"/>
                  </a:solidFill>
                  <a:latin typeface="微软雅黑" pitchFamily="34" charset="-122"/>
                </a:endParaRPr>
              </a:p>
              <a:p>
                <a:pPr algn="ctr" fontAlgn="base">
                  <a:spcBef>
                    <a:spcPct val="0"/>
                  </a:spcBef>
                  <a:spcAft>
                    <a:spcPct val="0"/>
                  </a:spcAft>
                </a:pPr>
                <a:endParaRPr kumimoji="1" lang="en-US" altLang="zh-CN" sz="800" b="1" dirty="0">
                  <a:solidFill>
                    <a:srgbClr val="C00000"/>
                  </a:solidFill>
                  <a:latin typeface="微软雅黑" pitchFamily="34" charset="-122"/>
                </a:endParaRPr>
              </a:p>
              <a:p>
                <a:pPr algn="ctr" fontAlgn="base">
                  <a:spcBef>
                    <a:spcPct val="0"/>
                  </a:spcBef>
                  <a:spcAft>
                    <a:spcPct val="0"/>
                  </a:spcAft>
                </a:pPr>
                <a:endParaRPr kumimoji="1" lang="en-US" altLang="zh-CN" sz="800" b="1" dirty="0">
                  <a:solidFill>
                    <a:srgbClr val="C00000"/>
                  </a:solidFill>
                  <a:latin typeface="微软雅黑" pitchFamily="34" charset="-122"/>
                </a:endParaRPr>
              </a:p>
              <a:p>
                <a:pPr algn="ctr" fontAlgn="base">
                  <a:spcBef>
                    <a:spcPct val="0"/>
                  </a:spcBef>
                  <a:spcAft>
                    <a:spcPct val="0"/>
                  </a:spcAft>
                </a:pPr>
                <a:endParaRPr kumimoji="1" lang="en-US" altLang="zh-CN" sz="800" b="1" dirty="0">
                  <a:solidFill>
                    <a:srgbClr val="C00000"/>
                  </a:solidFill>
                  <a:latin typeface="微软雅黑" pitchFamily="34" charset="-122"/>
                </a:endParaRPr>
              </a:p>
              <a:p>
                <a:pPr algn="ctr" fontAlgn="base">
                  <a:spcBef>
                    <a:spcPct val="0"/>
                  </a:spcBef>
                  <a:spcAft>
                    <a:spcPct val="0"/>
                  </a:spcAft>
                </a:pPr>
                <a:endParaRPr kumimoji="1" lang="en-US" altLang="zh-CN" sz="800" b="1" dirty="0">
                  <a:solidFill>
                    <a:srgbClr val="C00000"/>
                  </a:solidFill>
                  <a:latin typeface="微软雅黑" pitchFamily="34" charset="-122"/>
                </a:endParaRPr>
              </a:p>
              <a:p>
                <a:pPr algn="ctr" fontAlgn="base">
                  <a:spcBef>
                    <a:spcPct val="0"/>
                  </a:spcBef>
                  <a:spcAft>
                    <a:spcPct val="0"/>
                  </a:spcAft>
                </a:pPr>
                <a:endParaRPr kumimoji="1" lang="en-US" altLang="zh-CN" sz="800" b="1" dirty="0">
                  <a:solidFill>
                    <a:srgbClr val="C00000"/>
                  </a:solidFill>
                  <a:latin typeface="微软雅黑" pitchFamily="34" charset="-122"/>
                </a:endParaRPr>
              </a:p>
              <a:p>
                <a:pPr algn="ctr" fontAlgn="base">
                  <a:spcBef>
                    <a:spcPct val="0"/>
                  </a:spcBef>
                  <a:spcAft>
                    <a:spcPct val="0"/>
                  </a:spcAft>
                </a:pPr>
                <a:endParaRPr kumimoji="1" lang="en-US" altLang="zh-CN" sz="800" b="1" dirty="0">
                  <a:solidFill>
                    <a:srgbClr val="C00000"/>
                  </a:solidFill>
                  <a:latin typeface="微软雅黑" pitchFamily="34" charset="-122"/>
                </a:endParaRPr>
              </a:p>
              <a:p>
                <a:pPr algn="ctr" fontAlgn="base">
                  <a:spcBef>
                    <a:spcPct val="0"/>
                  </a:spcBef>
                  <a:spcAft>
                    <a:spcPct val="0"/>
                  </a:spcAft>
                </a:pPr>
                <a:endParaRPr kumimoji="1" lang="en-US" altLang="zh-CN" sz="800" b="1" dirty="0">
                  <a:solidFill>
                    <a:srgbClr val="C00000"/>
                  </a:solidFill>
                  <a:latin typeface="微软雅黑" pitchFamily="34" charset="-122"/>
                </a:endParaRPr>
              </a:p>
              <a:p>
                <a:pPr algn="ctr" fontAlgn="base">
                  <a:spcBef>
                    <a:spcPct val="0"/>
                  </a:spcBef>
                  <a:spcAft>
                    <a:spcPct val="0"/>
                  </a:spcAft>
                </a:pPr>
                <a:endParaRPr kumimoji="1" lang="en-US" altLang="zh-CN" sz="800" b="1" dirty="0">
                  <a:solidFill>
                    <a:srgbClr val="C00000"/>
                  </a:solidFill>
                  <a:latin typeface="微软雅黑" pitchFamily="34" charset="-122"/>
                </a:endParaRPr>
              </a:p>
              <a:p>
                <a:pPr algn="ctr" fontAlgn="base">
                  <a:spcBef>
                    <a:spcPct val="0"/>
                  </a:spcBef>
                  <a:spcAft>
                    <a:spcPct val="0"/>
                  </a:spcAft>
                </a:pPr>
                <a:endParaRPr kumimoji="1" lang="en-US" altLang="zh-CN" sz="800" b="1" dirty="0">
                  <a:solidFill>
                    <a:srgbClr val="C00000"/>
                  </a:solidFill>
                  <a:latin typeface="微软雅黑" pitchFamily="34" charset="-122"/>
                </a:endParaRPr>
              </a:p>
              <a:p>
                <a:pPr algn="ctr" fontAlgn="base">
                  <a:spcBef>
                    <a:spcPct val="0"/>
                  </a:spcBef>
                  <a:spcAft>
                    <a:spcPct val="0"/>
                  </a:spcAft>
                </a:pPr>
                <a:endParaRPr kumimoji="1" lang="en-US" altLang="zh-CN" sz="800" b="1" dirty="0">
                  <a:solidFill>
                    <a:srgbClr val="C00000"/>
                  </a:solidFill>
                  <a:latin typeface="微软雅黑" pitchFamily="34" charset="-122"/>
                </a:endParaRPr>
              </a:p>
              <a:p>
                <a:pPr algn="ctr" fontAlgn="base">
                  <a:spcBef>
                    <a:spcPct val="0"/>
                  </a:spcBef>
                  <a:spcAft>
                    <a:spcPct val="0"/>
                  </a:spcAft>
                </a:pPr>
                <a:endParaRPr kumimoji="1" lang="en-US" altLang="zh-CN" sz="800" b="1" dirty="0">
                  <a:solidFill>
                    <a:srgbClr val="C00000"/>
                  </a:solidFill>
                  <a:latin typeface="微软雅黑" pitchFamily="34" charset="-122"/>
                </a:endParaRPr>
              </a:p>
              <a:p>
                <a:pPr algn="ctr" fontAlgn="base">
                  <a:spcBef>
                    <a:spcPct val="0"/>
                  </a:spcBef>
                  <a:spcAft>
                    <a:spcPct val="0"/>
                  </a:spcAft>
                </a:pPr>
                <a:endParaRPr kumimoji="1" lang="en-US" altLang="zh-CN" sz="800" b="1" dirty="0">
                  <a:solidFill>
                    <a:srgbClr val="C00000"/>
                  </a:solidFill>
                  <a:latin typeface="微软雅黑" pitchFamily="34" charset="-122"/>
                </a:endParaRPr>
              </a:p>
              <a:p>
                <a:pPr algn="ctr" fontAlgn="base">
                  <a:spcBef>
                    <a:spcPct val="0"/>
                  </a:spcBef>
                  <a:spcAft>
                    <a:spcPct val="0"/>
                  </a:spcAft>
                </a:pPr>
                <a:endParaRPr kumimoji="1" lang="en-US" altLang="zh-CN" sz="800" b="1" dirty="0">
                  <a:solidFill>
                    <a:srgbClr val="C00000"/>
                  </a:solidFill>
                  <a:latin typeface="微软雅黑" pitchFamily="34" charset="-122"/>
                </a:endParaRPr>
              </a:p>
              <a:p>
                <a:pPr algn="ctr" fontAlgn="base">
                  <a:spcBef>
                    <a:spcPct val="0"/>
                  </a:spcBef>
                  <a:spcAft>
                    <a:spcPct val="0"/>
                  </a:spcAft>
                </a:pPr>
                <a:endParaRPr kumimoji="1" lang="en-US" altLang="zh-CN" sz="800" b="1" dirty="0">
                  <a:solidFill>
                    <a:srgbClr val="C00000"/>
                  </a:solidFill>
                  <a:latin typeface="微软雅黑" pitchFamily="34" charset="-122"/>
                </a:endParaRPr>
              </a:p>
              <a:p>
                <a:pPr algn="ctr" fontAlgn="base">
                  <a:spcBef>
                    <a:spcPct val="0"/>
                  </a:spcBef>
                  <a:spcAft>
                    <a:spcPct val="0"/>
                  </a:spcAft>
                </a:pPr>
                <a:endParaRPr kumimoji="1" lang="en-US" altLang="zh-CN" sz="800" b="1" dirty="0">
                  <a:solidFill>
                    <a:srgbClr val="C00000"/>
                  </a:solidFill>
                  <a:latin typeface="微软雅黑" pitchFamily="34" charset="-122"/>
                </a:endParaRPr>
              </a:p>
              <a:p>
                <a:pPr algn="ctr" fontAlgn="base">
                  <a:spcBef>
                    <a:spcPct val="0"/>
                  </a:spcBef>
                  <a:spcAft>
                    <a:spcPct val="0"/>
                  </a:spcAft>
                </a:pPr>
                <a:endParaRPr kumimoji="1" lang="en-US" altLang="zh-CN" sz="800" b="1" dirty="0">
                  <a:solidFill>
                    <a:srgbClr val="C00000"/>
                  </a:solidFill>
                  <a:latin typeface="微软雅黑" pitchFamily="34" charset="-122"/>
                </a:endParaRPr>
              </a:p>
              <a:p>
                <a:pPr algn="ctr" fontAlgn="base">
                  <a:spcBef>
                    <a:spcPct val="0"/>
                  </a:spcBef>
                  <a:spcAft>
                    <a:spcPct val="0"/>
                  </a:spcAft>
                </a:pPr>
                <a:endParaRPr kumimoji="1" lang="en-US" altLang="zh-CN" sz="800" b="1" dirty="0">
                  <a:solidFill>
                    <a:srgbClr val="C00000"/>
                  </a:solidFill>
                  <a:latin typeface="微软雅黑" pitchFamily="34" charset="-122"/>
                </a:endParaRPr>
              </a:p>
              <a:p>
                <a:pPr algn="ctr" fontAlgn="base">
                  <a:spcBef>
                    <a:spcPct val="0"/>
                  </a:spcBef>
                  <a:spcAft>
                    <a:spcPct val="0"/>
                  </a:spcAft>
                </a:pPr>
                <a:endParaRPr kumimoji="1" lang="en-US" altLang="zh-CN" sz="800" b="1" dirty="0">
                  <a:solidFill>
                    <a:srgbClr val="C00000"/>
                  </a:solidFill>
                  <a:latin typeface="微软雅黑" pitchFamily="34" charset="-122"/>
                </a:endParaRPr>
              </a:p>
              <a:p>
                <a:pPr algn="ctr" fontAlgn="base">
                  <a:spcBef>
                    <a:spcPct val="0"/>
                  </a:spcBef>
                  <a:spcAft>
                    <a:spcPct val="0"/>
                  </a:spcAft>
                </a:pPr>
                <a:endParaRPr kumimoji="1" lang="en-US" altLang="zh-CN" sz="800" b="1" dirty="0">
                  <a:solidFill>
                    <a:srgbClr val="C00000"/>
                  </a:solidFill>
                  <a:latin typeface="微软雅黑" pitchFamily="34" charset="-122"/>
                </a:endParaRPr>
              </a:p>
              <a:p>
                <a:pPr algn="ctr" fontAlgn="base">
                  <a:spcBef>
                    <a:spcPct val="0"/>
                  </a:spcBef>
                  <a:spcAft>
                    <a:spcPct val="0"/>
                  </a:spcAft>
                </a:pPr>
                <a:endParaRPr kumimoji="1" lang="en-US" altLang="zh-CN" sz="800" b="1" dirty="0">
                  <a:solidFill>
                    <a:srgbClr val="C00000"/>
                  </a:solidFill>
                  <a:latin typeface="微软雅黑" pitchFamily="34" charset="-122"/>
                </a:endParaRPr>
              </a:p>
              <a:p>
                <a:pPr algn="ctr" fontAlgn="base">
                  <a:spcBef>
                    <a:spcPct val="0"/>
                  </a:spcBef>
                  <a:spcAft>
                    <a:spcPct val="0"/>
                  </a:spcAft>
                </a:pPr>
                <a:endParaRPr kumimoji="1" lang="en-US" altLang="zh-CN" sz="800" b="1" dirty="0">
                  <a:solidFill>
                    <a:srgbClr val="C00000"/>
                  </a:solidFill>
                  <a:latin typeface="微软雅黑" pitchFamily="34" charset="-122"/>
                </a:endParaRPr>
              </a:p>
              <a:p>
                <a:pPr algn="ctr" fontAlgn="base">
                  <a:spcBef>
                    <a:spcPct val="0"/>
                  </a:spcBef>
                  <a:spcAft>
                    <a:spcPct val="0"/>
                  </a:spcAft>
                </a:pPr>
                <a:endParaRPr kumimoji="1" lang="en-US" altLang="zh-CN" sz="800" b="1" dirty="0">
                  <a:solidFill>
                    <a:srgbClr val="C00000"/>
                  </a:solidFill>
                  <a:latin typeface="微软雅黑" pitchFamily="34" charset="-122"/>
                </a:endParaRPr>
              </a:p>
              <a:p>
                <a:pPr algn="ctr" fontAlgn="base">
                  <a:spcBef>
                    <a:spcPct val="0"/>
                  </a:spcBef>
                  <a:spcAft>
                    <a:spcPct val="0"/>
                  </a:spcAft>
                </a:pPr>
                <a:endParaRPr kumimoji="1" lang="en-US" altLang="zh-CN" sz="800" b="1" dirty="0">
                  <a:solidFill>
                    <a:srgbClr val="C00000"/>
                  </a:solidFill>
                  <a:latin typeface="微软雅黑" pitchFamily="34" charset="-122"/>
                </a:endParaRPr>
              </a:p>
              <a:p>
                <a:pPr algn="ctr" fontAlgn="base">
                  <a:spcBef>
                    <a:spcPct val="0"/>
                  </a:spcBef>
                  <a:spcAft>
                    <a:spcPct val="0"/>
                  </a:spcAft>
                </a:pPr>
                <a:endParaRPr kumimoji="1" lang="en-US" altLang="zh-CN" sz="800" b="1" dirty="0">
                  <a:solidFill>
                    <a:srgbClr val="C00000"/>
                  </a:solidFill>
                  <a:latin typeface="微软雅黑" pitchFamily="34" charset="-122"/>
                </a:endParaRPr>
              </a:p>
              <a:p>
                <a:pPr algn="ctr" fontAlgn="base">
                  <a:spcBef>
                    <a:spcPct val="0"/>
                  </a:spcBef>
                  <a:spcAft>
                    <a:spcPct val="0"/>
                  </a:spcAft>
                </a:pPr>
                <a:endParaRPr kumimoji="1" lang="en-US" altLang="zh-CN" sz="800" b="1" dirty="0">
                  <a:solidFill>
                    <a:srgbClr val="C00000"/>
                  </a:solidFill>
                  <a:latin typeface="微软雅黑" pitchFamily="34" charset="-122"/>
                </a:endParaRPr>
              </a:p>
              <a:p>
                <a:pPr algn="ctr" fontAlgn="base">
                  <a:spcBef>
                    <a:spcPct val="0"/>
                  </a:spcBef>
                  <a:spcAft>
                    <a:spcPct val="0"/>
                  </a:spcAft>
                </a:pPr>
                <a:endParaRPr kumimoji="1" lang="en-US" altLang="zh-CN" sz="800" b="1" dirty="0">
                  <a:solidFill>
                    <a:srgbClr val="C00000"/>
                  </a:solidFill>
                  <a:latin typeface="微软雅黑" pitchFamily="34" charset="-122"/>
                </a:endParaRPr>
              </a:p>
              <a:p>
                <a:pPr algn="ctr" fontAlgn="base">
                  <a:spcBef>
                    <a:spcPct val="0"/>
                  </a:spcBef>
                  <a:spcAft>
                    <a:spcPct val="0"/>
                  </a:spcAft>
                </a:pPr>
                <a:endParaRPr kumimoji="1" lang="en-US" altLang="zh-CN" sz="800" b="1" dirty="0">
                  <a:solidFill>
                    <a:srgbClr val="C00000"/>
                  </a:solidFill>
                  <a:latin typeface="微软雅黑" pitchFamily="34" charset="-122"/>
                </a:endParaRPr>
              </a:p>
              <a:p>
                <a:pPr algn="ctr" fontAlgn="base">
                  <a:spcBef>
                    <a:spcPct val="0"/>
                  </a:spcBef>
                  <a:spcAft>
                    <a:spcPct val="0"/>
                  </a:spcAft>
                </a:pPr>
                <a:endParaRPr kumimoji="1" lang="en-US" altLang="zh-CN" sz="800" b="1" dirty="0">
                  <a:solidFill>
                    <a:srgbClr val="C00000"/>
                  </a:solidFill>
                  <a:latin typeface="微软雅黑" pitchFamily="34" charset="-122"/>
                </a:endParaRPr>
              </a:p>
              <a:p>
                <a:pPr algn="ctr" fontAlgn="base">
                  <a:spcBef>
                    <a:spcPct val="0"/>
                  </a:spcBef>
                  <a:spcAft>
                    <a:spcPct val="0"/>
                  </a:spcAft>
                </a:pPr>
                <a:endParaRPr kumimoji="1" lang="en-US" altLang="zh-CN" sz="800" b="1" dirty="0">
                  <a:solidFill>
                    <a:srgbClr val="C00000"/>
                  </a:solidFill>
                  <a:latin typeface="微软雅黑" pitchFamily="34" charset="-122"/>
                </a:endParaRPr>
              </a:p>
              <a:p>
                <a:pPr algn="ctr" fontAlgn="base">
                  <a:spcBef>
                    <a:spcPct val="0"/>
                  </a:spcBef>
                  <a:spcAft>
                    <a:spcPct val="0"/>
                  </a:spcAft>
                </a:pPr>
                <a:endParaRPr kumimoji="1" lang="en-US" altLang="zh-CN" sz="800" b="1" dirty="0">
                  <a:solidFill>
                    <a:srgbClr val="C00000"/>
                  </a:solidFill>
                  <a:latin typeface="微软雅黑" pitchFamily="34" charset="-122"/>
                </a:endParaRPr>
              </a:p>
            </p:txBody>
          </p:sp>
          <p:sp>
            <p:nvSpPr>
              <p:cNvPr id="46" name="矩形 45">
                <a:extLst>
                  <a:ext uri="{FF2B5EF4-FFF2-40B4-BE49-F238E27FC236}">
                    <a16:creationId xmlns="" xmlns:a16="http://schemas.microsoft.com/office/drawing/2014/main" id="{F8254800-2760-7340-8DAA-20AE9BCA5B6F}"/>
                  </a:ext>
                </a:extLst>
              </p:cNvPr>
              <p:cNvSpPr/>
              <p:nvPr/>
            </p:nvSpPr>
            <p:spPr bwMode="auto">
              <a:xfrm>
                <a:off x="5351831" y="1047575"/>
                <a:ext cx="3567632" cy="5639762"/>
              </a:xfrm>
              <a:prstGeom prst="rect">
                <a:avLst/>
              </a:prstGeom>
              <a:grpFill/>
              <a:ln w="12700">
                <a:solidFill>
                  <a:srgbClr val="006699"/>
                </a:solidFill>
                <a:round/>
                <a:headEnd/>
                <a:tailEnd/>
              </a:ln>
            </p:spPr>
            <p:txBody>
              <a:bodyPr lIns="0" tIns="0" rIns="0" bIns="0" rtlCol="0" anchor="ctr"/>
              <a:lstStyle/>
              <a:p>
                <a:pPr algn="ctr" fontAlgn="base">
                  <a:spcBef>
                    <a:spcPct val="0"/>
                  </a:spcBef>
                  <a:spcAft>
                    <a:spcPct val="0"/>
                  </a:spcAft>
                </a:pPr>
                <a:endParaRPr kumimoji="1" lang="en" altLang="zh-CN" sz="1799" b="1" dirty="0">
                  <a:solidFill>
                    <a:prstClr val="black"/>
                  </a:solidFill>
                  <a:latin typeface="微软雅黑" pitchFamily="34" charset="-122"/>
                </a:endParaRPr>
              </a:p>
              <a:p>
                <a:pPr algn="ctr" fontAlgn="base">
                  <a:spcBef>
                    <a:spcPct val="0"/>
                  </a:spcBef>
                  <a:spcAft>
                    <a:spcPct val="0"/>
                  </a:spcAft>
                </a:pPr>
                <a:endParaRPr kumimoji="1" lang="en" altLang="zh-CN" sz="1799" b="1" dirty="0">
                  <a:solidFill>
                    <a:prstClr val="black"/>
                  </a:solidFill>
                  <a:latin typeface="微软雅黑" pitchFamily="34" charset="-122"/>
                </a:endParaRPr>
              </a:p>
              <a:p>
                <a:pPr algn="ctr" fontAlgn="base">
                  <a:spcBef>
                    <a:spcPct val="0"/>
                  </a:spcBef>
                  <a:spcAft>
                    <a:spcPct val="0"/>
                  </a:spcAft>
                </a:pPr>
                <a:endParaRPr kumimoji="1" lang="en" altLang="zh-CN" sz="1799" b="1" dirty="0">
                  <a:solidFill>
                    <a:prstClr val="black"/>
                  </a:solidFill>
                  <a:latin typeface="微软雅黑" pitchFamily="34" charset="-122"/>
                </a:endParaRPr>
              </a:p>
              <a:p>
                <a:pPr algn="ctr" fontAlgn="base">
                  <a:spcBef>
                    <a:spcPct val="0"/>
                  </a:spcBef>
                  <a:spcAft>
                    <a:spcPct val="0"/>
                  </a:spcAft>
                </a:pPr>
                <a:endParaRPr kumimoji="1" lang="en" altLang="zh-CN" sz="1799" b="1" dirty="0">
                  <a:solidFill>
                    <a:prstClr val="black"/>
                  </a:solidFill>
                  <a:latin typeface="微软雅黑" pitchFamily="34" charset="-122"/>
                </a:endParaRPr>
              </a:p>
              <a:p>
                <a:pPr algn="ctr" fontAlgn="base">
                  <a:spcBef>
                    <a:spcPct val="0"/>
                  </a:spcBef>
                  <a:spcAft>
                    <a:spcPct val="0"/>
                  </a:spcAft>
                </a:pPr>
                <a:endParaRPr kumimoji="1" lang="en" altLang="zh-CN" sz="1799" b="1" dirty="0">
                  <a:solidFill>
                    <a:prstClr val="black"/>
                  </a:solidFill>
                  <a:latin typeface="微软雅黑" pitchFamily="34" charset="-122"/>
                </a:endParaRPr>
              </a:p>
              <a:p>
                <a:pPr algn="ctr" fontAlgn="base">
                  <a:spcBef>
                    <a:spcPct val="0"/>
                  </a:spcBef>
                  <a:spcAft>
                    <a:spcPct val="0"/>
                  </a:spcAft>
                </a:pPr>
                <a:endParaRPr kumimoji="1" lang="en" altLang="zh-CN" sz="1799" b="1" dirty="0">
                  <a:solidFill>
                    <a:prstClr val="black"/>
                  </a:solidFill>
                  <a:latin typeface="微软雅黑" pitchFamily="34" charset="-122"/>
                </a:endParaRPr>
              </a:p>
              <a:p>
                <a:pPr algn="ctr" fontAlgn="base">
                  <a:spcBef>
                    <a:spcPct val="0"/>
                  </a:spcBef>
                  <a:spcAft>
                    <a:spcPct val="0"/>
                  </a:spcAft>
                </a:pPr>
                <a:endParaRPr kumimoji="1" lang="en" altLang="zh-CN" sz="1799" b="1" dirty="0">
                  <a:solidFill>
                    <a:prstClr val="black"/>
                  </a:solidFill>
                  <a:latin typeface="微软雅黑" pitchFamily="34" charset="-122"/>
                </a:endParaRPr>
              </a:p>
              <a:p>
                <a:pPr algn="ctr" fontAlgn="base">
                  <a:spcBef>
                    <a:spcPct val="0"/>
                  </a:spcBef>
                  <a:spcAft>
                    <a:spcPct val="0"/>
                  </a:spcAft>
                </a:pPr>
                <a:endParaRPr kumimoji="1" lang="en" altLang="zh-CN" sz="1799" b="1" dirty="0">
                  <a:solidFill>
                    <a:prstClr val="black"/>
                  </a:solidFill>
                  <a:latin typeface="微软雅黑" pitchFamily="34" charset="-122"/>
                </a:endParaRPr>
              </a:p>
              <a:p>
                <a:pPr algn="ctr" fontAlgn="base">
                  <a:spcBef>
                    <a:spcPct val="0"/>
                  </a:spcBef>
                  <a:spcAft>
                    <a:spcPct val="0"/>
                  </a:spcAft>
                </a:pPr>
                <a:endParaRPr kumimoji="1" lang="en" altLang="zh-CN" sz="1799" b="1" dirty="0">
                  <a:solidFill>
                    <a:prstClr val="black"/>
                  </a:solidFill>
                  <a:latin typeface="微软雅黑" pitchFamily="34" charset="-122"/>
                </a:endParaRPr>
              </a:p>
              <a:p>
                <a:pPr algn="ctr" fontAlgn="base">
                  <a:spcBef>
                    <a:spcPct val="0"/>
                  </a:spcBef>
                  <a:spcAft>
                    <a:spcPct val="0"/>
                  </a:spcAft>
                </a:pPr>
                <a:endParaRPr kumimoji="1" lang="en" altLang="zh-CN" sz="1799" b="1" dirty="0">
                  <a:solidFill>
                    <a:prstClr val="black"/>
                  </a:solidFill>
                  <a:latin typeface="微软雅黑" pitchFamily="34" charset="-122"/>
                </a:endParaRPr>
              </a:p>
              <a:p>
                <a:pPr algn="ctr" fontAlgn="base">
                  <a:spcBef>
                    <a:spcPct val="0"/>
                  </a:spcBef>
                  <a:spcAft>
                    <a:spcPct val="0"/>
                  </a:spcAft>
                </a:pPr>
                <a:endParaRPr kumimoji="1" lang="en" altLang="zh-CN" sz="1799" b="1" dirty="0">
                  <a:solidFill>
                    <a:prstClr val="black"/>
                  </a:solidFill>
                  <a:latin typeface="微软雅黑" pitchFamily="34" charset="-122"/>
                </a:endParaRPr>
              </a:p>
              <a:p>
                <a:pPr algn="ctr" fontAlgn="base">
                  <a:spcBef>
                    <a:spcPct val="0"/>
                  </a:spcBef>
                  <a:spcAft>
                    <a:spcPct val="0"/>
                  </a:spcAft>
                </a:pPr>
                <a:endParaRPr kumimoji="1" lang="en" altLang="zh-CN" sz="1799" b="1" dirty="0">
                  <a:solidFill>
                    <a:prstClr val="black"/>
                  </a:solidFill>
                  <a:latin typeface="微软雅黑" pitchFamily="34" charset="-122"/>
                </a:endParaRPr>
              </a:p>
              <a:p>
                <a:pPr algn="ctr" fontAlgn="base">
                  <a:spcBef>
                    <a:spcPct val="0"/>
                  </a:spcBef>
                  <a:spcAft>
                    <a:spcPct val="0"/>
                  </a:spcAft>
                </a:pPr>
                <a:endParaRPr kumimoji="1" lang="en" altLang="zh-CN" sz="1799" b="1" dirty="0">
                  <a:solidFill>
                    <a:prstClr val="black"/>
                  </a:solidFill>
                  <a:latin typeface="微软雅黑" pitchFamily="34" charset="-122"/>
                </a:endParaRPr>
              </a:p>
              <a:p>
                <a:pPr algn="ctr" fontAlgn="base">
                  <a:spcBef>
                    <a:spcPct val="0"/>
                  </a:spcBef>
                  <a:spcAft>
                    <a:spcPct val="0"/>
                  </a:spcAft>
                </a:pPr>
                <a:endParaRPr kumimoji="1" lang="en" altLang="zh-CN" sz="1799" b="1" dirty="0">
                  <a:solidFill>
                    <a:prstClr val="black"/>
                  </a:solidFill>
                  <a:latin typeface="微软雅黑" pitchFamily="34" charset="-122"/>
                </a:endParaRPr>
              </a:p>
            </p:txBody>
          </p:sp>
        </p:grpSp>
        <p:sp>
          <p:nvSpPr>
            <p:cNvPr id="39" name="右箭头 38">
              <a:extLst>
                <a:ext uri="{FF2B5EF4-FFF2-40B4-BE49-F238E27FC236}">
                  <a16:creationId xmlns="" xmlns:a16="http://schemas.microsoft.com/office/drawing/2014/main" id="{7473F102-3B7F-DF4B-A46D-D11594559475}"/>
                </a:ext>
              </a:extLst>
            </p:cNvPr>
            <p:cNvSpPr/>
            <p:nvPr/>
          </p:nvSpPr>
          <p:spPr bwMode="auto">
            <a:xfrm>
              <a:off x="4775641" y="5962310"/>
              <a:ext cx="1152128" cy="201546"/>
            </a:xfrm>
            <a:prstGeom prst="rightArrow">
              <a:avLst/>
            </a:prstGeom>
            <a:solidFill>
              <a:schemeClr val="tx1"/>
            </a:solidFill>
            <a:ln w="12700">
              <a:noFill/>
              <a:round/>
              <a:headEnd/>
              <a:tailEnd/>
            </a:ln>
          </p:spPr>
          <p:txBody>
            <a:bodyPr lIns="0" tIns="0" rIns="0" bIns="0" rtlCol="0" anchor="ctr"/>
            <a:lstStyle/>
            <a:p>
              <a:pPr algn="ctr" fontAlgn="base">
                <a:spcBef>
                  <a:spcPct val="0"/>
                </a:spcBef>
                <a:spcAft>
                  <a:spcPct val="0"/>
                </a:spcAft>
              </a:pPr>
              <a:endParaRPr kumimoji="1" lang="zh-CN" altLang="en-US" sz="800" b="1" dirty="0">
                <a:solidFill>
                  <a:srgbClr val="C00000"/>
                </a:solidFill>
                <a:latin typeface="微软雅黑" pitchFamily="34" charset="-122"/>
              </a:endParaRPr>
            </a:p>
          </p:txBody>
        </p:sp>
        <p:sp>
          <p:nvSpPr>
            <p:cNvPr id="40" name="右箭头 39">
              <a:extLst>
                <a:ext uri="{FF2B5EF4-FFF2-40B4-BE49-F238E27FC236}">
                  <a16:creationId xmlns="" xmlns:a16="http://schemas.microsoft.com/office/drawing/2014/main" id="{82A1D7FF-F499-4648-B549-64EC2AF074F5}"/>
                </a:ext>
              </a:extLst>
            </p:cNvPr>
            <p:cNvSpPr/>
            <p:nvPr/>
          </p:nvSpPr>
          <p:spPr bwMode="auto">
            <a:xfrm>
              <a:off x="8594215" y="5971361"/>
              <a:ext cx="675462" cy="183443"/>
            </a:xfrm>
            <a:prstGeom prst="rightArrow">
              <a:avLst/>
            </a:prstGeom>
            <a:solidFill>
              <a:schemeClr val="tx1"/>
            </a:solidFill>
            <a:ln w="12700">
              <a:noFill/>
              <a:round/>
              <a:headEnd/>
              <a:tailEnd/>
            </a:ln>
          </p:spPr>
          <p:txBody>
            <a:bodyPr lIns="0" tIns="0" rIns="0" bIns="0" rtlCol="0" anchor="ctr"/>
            <a:lstStyle/>
            <a:p>
              <a:pPr algn="ctr" fontAlgn="base">
                <a:spcBef>
                  <a:spcPct val="0"/>
                </a:spcBef>
                <a:spcAft>
                  <a:spcPct val="0"/>
                </a:spcAft>
              </a:pPr>
              <a:endParaRPr kumimoji="1" lang="zh-CN" altLang="en-US" sz="800" b="1" dirty="0">
                <a:solidFill>
                  <a:srgbClr val="C00000"/>
                </a:solidFill>
                <a:latin typeface="微软雅黑" pitchFamily="34" charset="-122"/>
              </a:endParaRPr>
            </a:p>
          </p:txBody>
        </p:sp>
        <p:sp>
          <p:nvSpPr>
            <p:cNvPr id="41" name="文本框 40">
              <a:extLst>
                <a:ext uri="{FF2B5EF4-FFF2-40B4-BE49-F238E27FC236}">
                  <a16:creationId xmlns="" xmlns:a16="http://schemas.microsoft.com/office/drawing/2014/main" id="{93791FBE-1A8D-0949-8128-6F053303364A}"/>
                </a:ext>
              </a:extLst>
            </p:cNvPr>
            <p:cNvSpPr txBox="1"/>
            <p:nvPr/>
          </p:nvSpPr>
          <p:spPr>
            <a:xfrm>
              <a:off x="2205546" y="5892883"/>
              <a:ext cx="2512704" cy="380613"/>
            </a:xfrm>
            <a:prstGeom prst="rect">
              <a:avLst/>
            </a:prstGeom>
            <a:noFill/>
          </p:spPr>
          <p:txBody>
            <a:bodyPr wrap="square" rtlCol="0">
              <a:spAutoFit/>
            </a:bodyPr>
            <a:lstStyle/>
            <a:p>
              <a:pPr fontAlgn="base">
                <a:spcBef>
                  <a:spcPct val="0"/>
                </a:spcBef>
                <a:spcAft>
                  <a:spcPct val="0"/>
                </a:spcAft>
              </a:pPr>
              <a:r>
                <a:rPr lang="en-US" altLang="zh-CN" sz="1799" b="1" dirty="0">
                  <a:solidFill>
                    <a:prstClr val="black"/>
                  </a:solidFill>
                  <a:latin typeface="微软雅黑" panose="020B0503020204020204" pitchFamily="34" charset="-122"/>
                  <a:sym typeface="+mn-ea"/>
                </a:rPr>
                <a:t>1</a:t>
              </a:r>
              <a:r>
                <a:rPr lang="zh-CN" altLang="en-US" sz="1799" b="1" dirty="0">
                  <a:solidFill>
                    <a:prstClr val="black"/>
                  </a:solidFill>
                  <a:latin typeface="微软雅黑" panose="020B0503020204020204" pitchFamily="34" charset="-122"/>
                  <a:sym typeface="+mn-ea"/>
                </a:rPr>
                <a:t>、数据源梳理</a:t>
              </a:r>
              <a:r>
                <a:rPr lang="en-US" altLang="zh-CN" sz="1799" b="1" dirty="0">
                  <a:solidFill>
                    <a:prstClr val="black"/>
                  </a:solidFill>
                  <a:latin typeface="微软雅黑" panose="020B0503020204020204" pitchFamily="34" charset="-122"/>
                  <a:sym typeface="+mn-ea"/>
                </a:rPr>
                <a:t>&amp;</a:t>
              </a:r>
              <a:r>
                <a:rPr lang="zh-CN" altLang="en-US" sz="1799" b="1" dirty="0">
                  <a:solidFill>
                    <a:prstClr val="black"/>
                  </a:solidFill>
                  <a:latin typeface="微软雅黑" panose="020B0503020204020204" pitchFamily="34" charset="-122"/>
                  <a:sym typeface="+mn-ea"/>
                </a:rPr>
                <a:t>迁移</a:t>
              </a:r>
              <a:endParaRPr kumimoji="1" lang="zh-CN" altLang="en-US" sz="1799" b="1" dirty="0">
                <a:solidFill>
                  <a:prstClr val="black"/>
                </a:solidFill>
                <a:latin typeface="微软雅黑" pitchFamily="34" charset="-122"/>
              </a:endParaRPr>
            </a:p>
          </p:txBody>
        </p:sp>
        <p:sp>
          <p:nvSpPr>
            <p:cNvPr id="42" name="文本框 41">
              <a:extLst>
                <a:ext uri="{FF2B5EF4-FFF2-40B4-BE49-F238E27FC236}">
                  <a16:creationId xmlns="" xmlns:a16="http://schemas.microsoft.com/office/drawing/2014/main" id="{D191F140-FD10-F942-A81E-C32958173201}"/>
                </a:ext>
              </a:extLst>
            </p:cNvPr>
            <p:cNvSpPr txBox="1"/>
            <p:nvPr/>
          </p:nvSpPr>
          <p:spPr>
            <a:xfrm>
              <a:off x="6348767" y="5878416"/>
              <a:ext cx="1602582" cy="380481"/>
            </a:xfrm>
            <a:prstGeom prst="rect">
              <a:avLst/>
            </a:prstGeom>
            <a:noFill/>
          </p:spPr>
          <p:txBody>
            <a:bodyPr wrap="square" rtlCol="0">
              <a:spAutoFit/>
            </a:bodyPr>
            <a:lstStyle/>
            <a:p>
              <a:pPr fontAlgn="base">
                <a:spcBef>
                  <a:spcPct val="0"/>
                </a:spcBef>
                <a:spcAft>
                  <a:spcPct val="0"/>
                </a:spcAft>
              </a:pPr>
              <a:r>
                <a:rPr lang="en-US" altLang="zh-CN" sz="1799" b="1" dirty="0">
                  <a:solidFill>
                    <a:prstClr val="black"/>
                  </a:solidFill>
                  <a:latin typeface="微软雅黑" panose="020B0503020204020204" pitchFamily="34" charset="-122"/>
                  <a:sym typeface="+mn-ea"/>
                </a:rPr>
                <a:t>2</a:t>
              </a:r>
              <a:r>
                <a:rPr lang="zh-CN" altLang="en-US" sz="1799" b="1" dirty="0">
                  <a:solidFill>
                    <a:prstClr val="black"/>
                  </a:solidFill>
                  <a:latin typeface="微软雅黑" panose="020B0503020204020204" pitchFamily="34" charset="-122"/>
                  <a:sym typeface="+mn-ea"/>
                </a:rPr>
                <a:t>、</a:t>
              </a:r>
              <a:r>
                <a:rPr lang="en-US" altLang="zh-CN" sz="1799" b="1" dirty="0">
                  <a:solidFill>
                    <a:prstClr val="black"/>
                  </a:solidFill>
                  <a:latin typeface="微软雅黑" panose="020B0503020204020204" pitchFamily="34" charset="-122"/>
                  <a:sym typeface="+mn-ea"/>
                </a:rPr>
                <a:t>EDW</a:t>
              </a:r>
              <a:r>
                <a:rPr lang="zh-CN" altLang="en-US" sz="1799" b="1" dirty="0">
                  <a:solidFill>
                    <a:prstClr val="black"/>
                  </a:solidFill>
                  <a:latin typeface="微软雅黑" panose="020B0503020204020204" pitchFamily="34" charset="-122"/>
                  <a:sym typeface="+mn-ea"/>
                </a:rPr>
                <a:t>建模</a:t>
              </a:r>
              <a:endParaRPr kumimoji="1" lang="zh-CN" altLang="en-US" sz="1799" b="1" dirty="0">
                <a:solidFill>
                  <a:prstClr val="black"/>
                </a:solidFill>
                <a:latin typeface="微软雅黑" pitchFamily="34" charset="-122"/>
              </a:endParaRPr>
            </a:p>
          </p:txBody>
        </p:sp>
        <p:sp>
          <p:nvSpPr>
            <p:cNvPr id="43" name="文本框 42">
              <a:extLst>
                <a:ext uri="{FF2B5EF4-FFF2-40B4-BE49-F238E27FC236}">
                  <a16:creationId xmlns="" xmlns:a16="http://schemas.microsoft.com/office/drawing/2014/main" id="{8150D41E-59A0-8F43-ACCA-A578A8BDA63F}"/>
                </a:ext>
              </a:extLst>
            </p:cNvPr>
            <p:cNvSpPr txBox="1"/>
            <p:nvPr/>
          </p:nvSpPr>
          <p:spPr>
            <a:xfrm>
              <a:off x="9330128" y="5878416"/>
              <a:ext cx="1479159" cy="380481"/>
            </a:xfrm>
            <a:prstGeom prst="rect">
              <a:avLst/>
            </a:prstGeom>
            <a:noFill/>
          </p:spPr>
          <p:txBody>
            <a:bodyPr wrap="square" rtlCol="0">
              <a:spAutoFit/>
            </a:bodyPr>
            <a:lstStyle/>
            <a:p>
              <a:pPr fontAlgn="base">
                <a:spcBef>
                  <a:spcPct val="0"/>
                </a:spcBef>
                <a:spcAft>
                  <a:spcPct val="0"/>
                </a:spcAft>
              </a:pPr>
              <a:r>
                <a:rPr lang="en-US" altLang="zh-CN" sz="1799" b="1" dirty="0">
                  <a:solidFill>
                    <a:prstClr val="black"/>
                  </a:solidFill>
                  <a:latin typeface="微软雅黑" panose="020B0503020204020204" pitchFamily="34" charset="-122"/>
                  <a:sym typeface="+mn-ea"/>
                </a:rPr>
                <a:t>3</a:t>
              </a:r>
              <a:r>
                <a:rPr lang="zh-CN" altLang="en-US" sz="1799" b="1" dirty="0">
                  <a:solidFill>
                    <a:prstClr val="black"/>
                  </a:solidFill>
                  <a:latin typeface="微软雅黑" panose="020B0503020204020204" pitchFamily="34" charset="-122"/>
                  <a:sym typeface="+mn-ea"/>
                </a:rPr>
                <a:t>、应用开发</a:t>
              </a:r>
              <a:endParaRPr kumimoji="1" lang="zh-CN" altLang="en-US" sz="1799" b="1" dirty="0">
                <a:solidFill>
                  <a:prstClr val="black"/>
                </a:solidFill>
                <a:latin typeface="微软雅黑" pitchFamily="34" charset="-122"/>
              </a:endParaRPr>
            </a:p>
          </p:txBody>
        </p:sp>
      </p:grpSp>
      <p:sp>
        <p:nvSpPr>
          <p:cNvPr id="47" name="矩形 46">
            <a:extLst>
              <a:ext uri="{FF2B5EF4-FFF2-40B4-BE49-F238E27FC236}">
                <a16:creationId xmlns="" xmlns:a16="http://schemas.microsoft.com/office/drawing/2014/main" id="{297444B4-BDB8-2849-9905-068EB714CE87}"/>
              </a:ext>
            </a:extLst>
          </p:cNvPr>
          <p:cNvSpPr/>
          <p:nvPr/>
        </p:nvSpPr>
        <p:spPr bwMode="auto">
          <a:xfrm>
            <a:off x="1292221" y="1600885"/>
            <a:ext cx="5228270" cy="3163186"/>
          </a:xfrm>
          <a:prstGeom prst="rect">
            <a:avLst/>
          </a:prstGeom>
          <a:noFill/>
          <a:ln w="19050">
            <a:solidFill>
              <a:srgbClr val="FF0000"/>
            </a:solidFill>
            <a:prstDash val="solid"/>
            <a:round/>
            <a:headEnd/>
            <a:tailEnd/>
          </a:ln>
        </p:spPr>
        <p:txBody>
          <a:bodyPr lIns="0" tIns="0" rIns="0" bIns="0" rtlCol="0" anchor="ctr"/>
          <a:lstStyle/>
          <a:p>
            <a:pPr algn="ctr" fontAlgn="base">
              <a:spcBef>
                <a:spcPct val="0"/>
              </a:spcBef>
              <a:spcAft>
                <a:spcPct val="0"/>
              </a:spcAft>
            </a:pPr>
            <a:endParaRPr kumimoji="1" lang="zh-CN" altLang="en-US" sz="800" b="1" dirty="0">
              <a:solidFill>
                <a:srgbClr val="C00000"/>
              </a:solidFill>
              <a:latin typeface="微软雅黑" pitchFamily="34" charset="-122"/>
            </a:endParaRPr>
          </a:p>
        </p:txBody>
      </p:sp>
      <p:sp>
        <p:nvSpPr>
          <p:cNvPr id="48" name="矩形 47">
            <a:extLst>
              <a:ext uri="{FF2B5EF4-FFF2-40B4-BE49-F238E27FC236}">
                <a16:creationId xmlns="" xmlns:a16="http://schemas.microsoft.com/office/drawing/2014/main" id="{73606C0D-9411-7B48-B730-EBF7212ED5C1}"/>
              </a:ext>
            </a:extLst>
          </p:cNvPr>
          <p:cNvSpPr/>
          <p:nvPr/>
        </p:nvSpPr>
        <p:spPr bwMode="auto">
          <a:xfrm>
            <a:off x="9209939" y="3578139"/>
            <a:ext cx="1487162" cy="818048"/>
          </a:xfrm>
          <a:prstGeom prst="rect">
            <a:avLst/>
          </a:prstGeom>
          <a:noFill/>
          <a:ln w="19050">
            <a:solidFill>
              <a:srgbClr val="FF0000"/>
            </a:solidFill>
            <a:prstDash val="solid"/>
            <a:round/>
            <a:headEnd/>
            <a:tailEnd/>
          </a:ln>
        </p:spPr>
        <p:txBody>
          <a:bodyPr lIns="0" tIns="0" rIns="0" bIns="0" rtlCol="0" anchor="ctr"/>
          <a:lstStyle/>
          <a:p>
            <a:pPr algn="ctr" fontAlgn="base">
              <a:spcBef>
                <a:spcPct val="0"/>
              </a:spcBef>
              <a:spcAft>
                <a:spcPct val="0"/>
              </a:spcAft>
            </a:pPr>
            <a:endParaRPr kumimoji="1" lang="zh-CN" altLang="en-US" sz="800" b="1" dirty="0">
              <a:solidFill>
                <a:srgbClr val="C00000"/>
              </a:solidFill>
              <a:latin typeface="微软雅黑" pitchFamily="34" charset="-122"/>
            </a:endParaRPr>
          </a:p>
        </p:txBody>
      </p:sp>
      <p:sp>
        <p:nvSpPr>
          <p:cNvPr id="49" name="矩形 48">
            <a:extLst>
              <a:ext uri="{FF2B5EF4-FFF2-40B4-BE49-F238E27FC236}">
                <a16:creationId xmlns="" xmlns:a16="http://schemas.microsoft.com/office/drawing/2014/main" id="{36D8B75B-1648-EC40-BE5D-38FAC7EAE856}"/>
              </a:ext>
            </a:extLst>
          </p:cNvPr>
          <p:cNvSpPr/>
          <p:nvPr/>
        </p:nvSpPr>
        <p:spPr bwMode="auto">
          <a:xfrm>
            <a:off x="9200378" y="2644502"/>
            <a:ext cx="1487162" cy="810351"/>
          </a:xfrm>
          <a:prstGeom prst="rect">
            <a:avLst/>
          </a:prstGeom>
          <a:noFill/>
          <a:ln w="19050">
            <a:solidFill>
              <a:srgbClr val="FF0000"/>
            </a:solidFill>
            <a:prstDash val="solid"/>
            <a:round/>
            <a:headEnd/>
            <a:tailEnd/>
          </a:ln>
        </p:spPr>
        <p:txBody>
          <a:bodyPr lIns="0" tIns="0" rIns="0" bIns="0" rtlCol="0" anchor="ctr"/>
          <a:lstStyle/>
          <a:p>
            <a:pPr algn="ctr" fontAlgn="base">
              <a:spcBef>
                <a:spcPct val="0"/>
              </a:spcBef>
              <a:spcAft>
                <a:spcPct val="0"/>
              </a:spcAft>
            </a:pPr>
            <a:endParaRPr kumimoji="1" lang="zh-CN" altLang="en-US" sz="800" b="1" dirty="0">
              <a:solidFill>
                <a:srgbClr val="C00000"/>
              </a:solidFill>
              <a:latin typeface="微软雅黑" pitchFamily="34" charset="-122"/>
            </a:endParaRPr>
          </a:p>
        </p:txBody>
      </p:sp>
    </p:spTree>
    <p:extLst>
      <p:ext uri="{BB962C8B-B14F-4D97-AF65-F5344CB8AC3E}">
        <p14:creationId xmlns:p14="http://schemas.microsoft.com/office/powerpoint/2010/main" val="322644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cs typeface="+mn-ea"/>
                <a:sym typeface="+mn-lt"/>
              </a:rPr>
              <a:t>某制造数据中台</a:t>
            </a:r>
            <a:r>
              <a:rPr lang="en-US" altLang="zh-CN" dirty="0" smtClean="0">
                <a:cs typeface="+mn-ea"/>
                <a:sym typeface="+mn-lt"/>
              </a:rPr>
              <a:t>-</a:t>
            </a:r>
            <a:r>
              <a:rPr lang="zh-CN" altLang="en-US" dirty="0">
                <a:latin typeface="+mn-lt"/>
                <a:ea typeface="+mn-ea"/>
                <a:cs typeface="+mn-ea"/>
                <a:sym typeface="+mn-lt"/>
              </a:rPr>
              <a:t>数据同步方案</a:t>
            </a:r>
          </a:p>
        </p:txBody>
      </p:sp>
      <p:sp>
        <p:nvSpPr>
          <p:cNvPr id="3" name="íṡḻïḓè">
            <a:extLst>
              <a:ext uri="{FF2B5EF4-FFF2-40B4-BE49-F238E27FC236}">
                <a16:creationId xmlns="" xmlns:a16="http://schemas.microsoft.com/office/drawing/2014/main" id="{7A28F424-20EA-6349-839E-B77D52B8DFD3}"/>
              </a:ext>
            </a:extLst>
          </p:cNvPr>
          <p:cNvSpPr txBox="1"/>
          <p:nvPr/>
        </p:nvSpPr>
        <p:spPr bwMode="auto">
          <a:xfrm>
            <a:off x="8663878" y="3324343"/>
            <a:ext cx="2746284" cy="85075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9953" tIns="46776" rIns="89953" bIns="46776"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zh-CN" altLang="en-US" sz="1799" b="1" dirty="0">
                <a:solidFill>
                  <a:prstClr val="black"/>
                </a:solidFill>
                <a:latin typeface="微软雅黑" panose="020B0503020204020204" pitchFamily="34" charset="-122"/>
              </a:rPr>
              <a:t>使用成熟数据处理工具</a:t>
            </a:r>
            <a:endParaRPr lang="en-US" altLang="zh-CN" sz="1799" b="1" dirty="0">
              <a:solidFill>
                <a:prstClr val="black"/>
              </a:solidFill>
              <a:latin typeface="微软雅黑" panose="020B0503020204020204" pitchFamily="34" charset="-122"/>
            </a:endParaRPr>
          </a:p>
        </p:txBody>
      </p:sp>
      <p:sp>
        <p:nvSpPr>
          <p:cNvPr id="4" name="ïṩ1îḍé">
            <a:extLst>
              <a:ext uri="{FF2B5EF4-FFF2-40B4-BE49-F238E27FC236}">
                <a16:creationId xmlns="" xmlns:a16="http://schemas.microsoft.com/office/drawing/2014/main" id="{A6304926-1D92-FC4B-B9BD-6CC17FF02514}"/>
              </a:ext>
            </a:extLst>
          </p:cNvPr>
          <p:cNvSpPr txBox="1"/>
          <p:nvPr/>
        </p:nvSpPr>
        <p:spPr>
          <a:xfrm>
            <a:off x="8318921" y="4225234"/>
            <a:ext cx="3263306" cy="1340827"/>
          </a:xfrm>
          <a:prstGeom prst="rect">
            <a:avLst/>
          </a:prstGeom>
        </p:spPr>
        <p:txBody>
          <a:bodyPr wrap="square"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364" indent="-171364" fontAlgn="base">
              <a:lnSpc>
                <a:spcPct val="150000"/>
              </a:lnSpc>
              <a:spcBef>
                <a:spcPct val="0"/>
              </a:spcBef>
              <a:spcAft>
                <a:spcPct val="0"/>
              </a:spcAft>
              <a:buFont typeface="Arial" panose="020B0704020202020204" pitchFamily="34" charset="0"/>
              <a:buChar char="•"/>
            </a:pPr>
            <a:r>
              <a:rPr lang="zh-CN" altLang="en-US" sz="1199" dirty="0">
                <a:solidFill>
                  <a:prstClr val="black"/>
                </a:solidFill>
                <a:latin typeface="微软雅黑" panose="020B0503020204020204" pitchFamily="34" charset="-122"/>
              </a:rPr>
              <a:t>通过</a:t>
            </a:r>
            <a:r>
              <a:rPr lang="en-US" altLang="zh-CN" sz="1199" dirty="0">
                <a:solidFill>
                  <a:prstClr val="black"/>
                </a:solidFill>
                <a:latin typeface="微软雅黑" panose="020B0503020204020204" pitchFamily="34" charset="-122"/>
              </a:rPr>
              <a:t>HDSP</a:t>
            </a:r>
            <a:r>
              <a:rPr lang="zh-CN" altLang="en-US" sz="1199" dirty="0">
                <a:solidFill>
                  <a:prstClr val="black"/>
                </a:solidFill>
                <a:latin typeface="微软雅黑" panose="020B0503020204020204" pitchFamily="34" charset="-122"/>
              </a:rPr>
              <a:t>中的数据集成工具进行同步开发</a:t>
            </a:r>
            <a:endParaRPr lang="en-US" altLang="zh-CN" sz="1199" dirty="0">
              <a:solidFill>
                <a:prstClr val="black"/>
              </a:solidFill>
              <a:latin typeface="微软雅黑" panose="020B0503020204020204" pitchFamily="34" charset="-122"/>
            </a:endParaRPr>
          </a:p>
          <a:p>
            <a:pPr marL="171364" indent="-171364" fontAlgn="base">
              <a:lnSpc>
                <a:spcPct val="150000"/>
              </a:lnSpc>
              <a:spcBef>
                <a:spcPct val="0"/>
              </a:spcBef>
              <a:spcAft>
                <a:spcPct val="0"/>
              </a:spcAft>
              <a:buFont typeface="Arial" panose="020B0704020202020204" pitchFamily="34" charset="0"/>
              <a:buChar char="•"/>
            </a:pPr>
            <a:r>
              <a:rPr lang="zh-CN" altLang="en-US" sz="1199" dirty="0">
                <a:solidFill>
                  <a:prstClr val="black"/>
                </a:solidFill>
                <a:latin typeface="微软雅黑" panose="020B0503020204020204" pitchFamily="34" charset="-122"/>
              </a:rPr>
              <a:t>通过</a:t>
            </a:r>
            <a:r>
              <a:rPr lang="en-US" altLang="zh-CN" sz="1199" dirty="0">
                <a:solidFill>
                  <a:prstClr val="black"/>
                </a:solidFill>
                <a:latin typeface="微软雅黑" panose="020B0503020204020204" pitchFamily="34" charset="-122"/>
              </a:rPr>
              <a:t>HDSP</a:t>
            </a:r>
            <a:r>
              <a:rPr lang="zh-CN" altLang="en-US" sz="1199" dirty="0">
                <a:solidFill>
                  <a:prstClr val="black"/>
                </a:solidFill>
                <a:latin typeface="微软雅黑" panose="020B0503020204020204" pitchFamily="34" charset="-122"/>
              </a:rPr>
              <a:t>组件在大数据平台进行迁移数据处理</a:t>
            </a:r>
            <a:endParaRPr lang="en-US" altLang="zh-CN" sz="1199" dirty="0">
              <a:solidFill>
                <a:prstClr val="black"/>
              </a:solidFill>
              <a:latin typeface="微软雅黑" panose="020B0503020204020204" pitchFamily="34" charset="-122"/>
            </a:endParaRPr>
          </a:p>
          <a:p>
            <a:pPr marL="171364" indent="-171364" fontAlgn="base">
              <a:lnSpc>
                <a:spcPct val="150000"/>
              </a:lnSpc>
              <a:spcBef>
                <a:spcPct val="0"/>
              </a:spcBef>
              <a:spcAft>
                <a:spcPct val="0"/>
              </a:spcAft>
              <a:buFont typeface="Arial" panose="020B0704020202020204" pitchFamily="34" charset="0"/>
              <a:buChar char="•"/>
            </a:pPr>
            <a:r>
              <a:rPr lang="zh-CN" altLang="en-US" sz="1199" dirty="0">
                <a:solidFill>
                  <a:prstClr val="black"/>
                </a:solidFill>
                <a:latin typeface="微软雅黑" panose="020B0503020204020204" pitchFamily="34" charset="-122"/>
              </a:rPr>
              <a:t>上线时全量同步，上线后增量同步</a:t>
            </a:r>
            <a:endParaRPr lang="en-US" altLang="zh-CN" sz="1199" dirty="0">
              <a:solidFill>
                <a:prstClr val="black"/>
              </a:solidFill>
              <a:latin typeface="微软雅黑" panose="020B0503020204020204" pitchFamily="34" charset="-122"/>
            </a:endParaRPr>
          </a:p>
          <a:p>
            <a:pPr marL="171364" indent="-171364" fontAlgn="base">
              <a:lnSpc>
                <a:spcPct val="150000"/>
              </a:lnSpc>
              <a:spcBef>
                <a:spcPct val="0"/>
              </a:spcBef>
              <a:spcAft>
                <a:spcPct val="0"/>
              </a:spcAft>
              <a:buFont typeface="Arial" panose="020B0704020202020204" pitchFamily="34" charset="0"/>
              <a:buChar char="•"/>
            </a:pPr>
            <a:r>
              <a:rPr lang="zh-CN" altLang="en-US" sz="1199" dirty="0">
                <a:solidFill>
                  <a:prstClr val="black"/>
                </a:solidFill>
                <a:latin typeface="微软雅黑" panose="020B0503020204020204" pitchFamily="34" charset="-122"/>
              </a:rPr>
              <a:t>按</a:t>
            </a:r>
            <a:r>
              <a:rPr lang="en-US" altLang="zh-CN" sz="1199" dirty="0">
                <a:solidFill>
                  <a:prstClr val="black"/>
                </a:solidFill>
                <a:latin typeface="微软雅黑" panose="020B0503020204020204" pitchFamily="34" charset="-122"/>
              </a:rPr>
              <a:t>T+1</a:t>
            </a:r>
            <a:r>
              <a:rPr lang="zh-CN" altLang="en-US" sz="1199" dirty="0">
                <a:solidFill>
                  <a:prstClr val="black"/>
                </a:solidFill>
                <a:latin typeface="微软雅黑" panose="020B0503020204020204" pitchFamily="34" charset="-122"/>
              </a:rPr>
              <a:t>频率进行数据同步</a:t>
            </a:r>
            <a:endParaRPr lang="en-US" altLang="zh-CN" sz="1199" dirty="0">
              <a:solidFill>
                <a:prstClr val="black"/>
              </a:solidFill>
              <a:latin typeface="微软雅黑" panose="020B0503020204020204" pitchFamily="34" charset="-122"/>
            </a:endParaRPr>
          </a:p>
        </p:txBody>
      </p:sp>
      <p:sp>
        <p:nvSpPr>
          <p:cNvPr id="5" name="îṧḻiďé">
            <a:extLst>
              <a:ext uri="{FF2B5EF4-FFF2-40B4-BE49-F238E27FC236}">
                <a16:creationId xmlns="" xmlns:a16="http://schemas.microsoft.com/office/drawing/2014/main" id="{9526D88F-A414-7140-8B80-6E6B518440A9}"/>
              </a:ext>
            </a:extLst>
          </p:cNvPr>
          <p:cNvSpPr txBox="1"/>
          <p:nvPr/>
        </p:nvSpPr>
        <p:spPr bwMode="auto">
          <a:xfrm>
            <a:off x="4621962" y="3324957"/>
            <a:ext cx="2895822" cy="84952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9953" tIns="46776" rIns="89953" bIns="46776"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altLang="zh-CN" sz="1799" b="1" dirty="0">
                <a:solidFill>
                  <a:prstClr val="black"/>
                </a:solidFill>
                <a:latin typeface="微软雅黑" panose="020B0503020204020204" pitchFamily="34" charset="-122"/>
              </a:rPr>
              <a:t>4</a:t>
            </a:r>
            <a:r>
              <a:rPr lang="zh-CN" altLang="en-US" sz="1799" b="1" dirty="0">
                <a:solidFill>
                  <a:prstClr val="black"/>
                </a:solidFill>
                <a:latin typeface="微软雅黑" panose="020B0503020204020204" pitchFamily="34" charset="-122"/>
              </a:rPr>
              <a:t>种数据抽取（</a:t>
            </a:r>
            <a:r>
              <a:rPr lang="en-US" altLang="zh-CN" sz="1799" b="1" dirty="0">
                <a:solidFill>
                  <a:prstClr val="black"/>
                </a:solidFill>
                <a:latin typeface="微软雅黑" panose="020B0503020204020204" pitchFamily="34" charset="-122"/>
              </a:rPr>
              <a:t>ETL</a:t>
            </a:r>
            <a:r>
              <a:rPr lang="zh-CN" altLang="en-US" sz="1799" b="1" dirty="0">
                <a:solidFill>
                  <a:prstClr val="black"/>
                </a:solidFill>
                <a:latin typeface="微软雅黑" panose="020B0503020204020204" pitchFamily="34" charset="-122"/>
              </a:rPr>
              <a:t>）策略</a:t>
            </a:r>
            <a:endParaRPr lang="en-US" altLang="zh-CN" sz="1799" b="1" dirty="0">
              <a:solidFill>
                <a:prstClr val="black"/>
              </a:solidFill>
              <a:latin typeface="微软雅黑" panose="020B0503020204020204" pitchFamily="34" charset="-122"/>
            </a:endParaRPr>
          </a:p>
        </p:txBody>
      </p:sp>
      <p:sp>
        <p:nvSpPr>
          <p:cNvPr id="6" name="ïṩ1îḍé">
            <a:extLst>
              <a:ext uri="{FF2B5EF4-FFF2-40B4-BE49-F238E27FC236}">
                <a16:creationId xmlns="" xmlns:a16="http://schemas.microsoft.com/office/drawing/2014/main" id="{C409B3D9-E259-2F4E-9473-2448CF8BA4C6}"/>
              </a:ext>
            </a:extLst>
          </p:cNvPr>
          <p:cNvSpPr txBox="1"/>
          <p:nvPr/>
        </p:nvSpPr>
        <p:spPr>
          <a:xfrm>
            <a:off x="4345914" y="4181317"/>
            <a:ext cx="4067416" cy="1636435"/>
          </a:xfrm>
          <a:prstGeom prst="rect">
            <a:avLst/>
          </a:prstGeom>
        </p:spPr>
        <p:txBody>
          <a:bodyPr wrap="square"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364" indent="-171364" fontAlgn="base">
              <a:lnSpc>
                <a:spcPct val="150000"/>
              </a:lnSpc>
              <a:spcBef>
                <a:spcPct val="0"/>
              </a:spcBef>
              <a:spcAft>
                <a:spcPct val="0"/>
              </a:spcAft>
              <a:buFont typeface="Arial" panose="020B0704020202020204" pitchFamily="34" charset="0"/>
              <a:buChar char="•"/>
            </a:pPr>
            <a:r>
              <a:rPr lang="en" altLang="zh-CN" sz="1199" dirty="0">
                <a:solidFill>
                  <a:prstClr val="black"/>
                </a:solidFill>
                <a:latin typeface="Microsoft YaHei" panose="020B0503020204020204" pitchFamily="34" charset="-122"/>
              </a:rPr>
              <a:t>TYPE1</a:t>
            </a:r>
            <a:r>
              <a:rPr lang="zh-CN" altLang="en-US" sz="1199" dirty="0">
                <a:solidFill>
                  <a:prstClr val="black"/>
                </a:solidFill>
                <a:latin typeface="Microsoft YaHei" panose="020B0503020204020204" pitchFamily="34" charset="-122"/>
              </a:rPr>
              <a:t>：数据量大、有数据唯一标识、有更新时间</a:t>
            </a:r>
            <a:endParaRPr lang="en-US" altLang="zh-CN" sz="1199" dirty="0">
              <a:solidFill>
                <a:prstClr val="black"/>
              </a:solidFill>
              <a:latin typeface="Microsoft YaHei" panose="020B0503020204020204" pitchFamily="34" charset="-122"/>
            </a:endParaRPr>
          </a:p>
          <a:p>
            <a:pPr marL="171364" indent="-171364" fontAlgn="base">
              <a:lnSpc>
                <a:spcPct val="150000"/>
              </a:lnSpc>
              <a:spcBef>
                <a:spcPct val="0"/>
              </a:spcBef>
              <a:spcAft>
                <a:spcPct val="0"/>
              </a:spcAft>
              <a:buFont typeface="Arial" panose="020B0704020202020204" pitchFamily="34" charset="0"/>
              <a:buChar char="•"/>
            </a:pPr>
            <a:r>
              <a:rPr lang="en" altLang="zh-CN" sz="1199" dirty="0">
                <a:solidFill>
                  <a:prstClr val="black"/>
                </a:solidFill>
                <a:latin typeface="Microsoft YaHei" panose="020B0503020204020204" pitchFamily="34" charset="-122"/>
              </a:rPr>
              <a:t>TYPE</a:t>
            </a:r>
            <a:r>
              <a:rPr lang="en-US" altLang="zh-CN" sz="1199" dirty="0">
                <a:solidFill>
                  <a:prstClr val="black"/>
                </a:solidFill>
                <a:latin typeface="Microsoft YaHei" panose="020B0503020204020204" pitchFamily="34" charset="-122"/>
              </a:rPr>
              <a:t>2</a:t>
            </a:r>
            <a:r>
              <a:rPr lang="zh-CN" altLang="en-US" sz="1199" dirty="0">
                <a:solidFill>
                  <a:prstClr val="black"/>
                </a:solidFill>
                <a:latin typeface="Microsoft YaHei" panose="020B0503020204020204" pitchFamily="34" charset="-122"/>
              </a:rPr>
              <a:t>：数据量小、有数据唯一标识、有更新时间</a:t>
            </a:r>
            <a:r>
              <a:rPr lang="en" altLang="zh-CN" sz="1199" dirty="0">
                <a:solidFill>
                  <a:prstClr val="black"/>
                </a:solidFill>
                <a:latin typeface="Microsoft YaHei" panose="020B0503020204020204" pitchFamily="34" charset="-122"/>
              </a:rPr>
              <a:t>TYPE</a:t>
            </a:r>
            <a:r>
              <a:rPr lang="en-US" altLang="zh-CN" sz="1199" dirty="0">
                <a:solidFill>
                  <a:prstClr val="black"/>
                </a:solidFill>
                <a:latin typeface="Microsoft YaHei" panose="020B0503020204020204" pitchFamily="34" charset="-122"/>
              </a:rPr>
              <a:t>3</a:t>
            </a:r>
            <a:r>
              <a:rPr lang="zh-CN" altLang="en-US" sz="1199" dirty="0">
                <a:solidFill>
                  <a:prstClr val="black"/>
                </a:solidFill>
                <a:latin typeface="Microsoft YaHei" panose="020B0503020204020204" pitchFamily="34" charset="-122"/>
              </a:rPr>
              <a:t>：数据小、没有更新时间</a:t>
            </a:r>
            <a:endParaRPr lang="en-US" altLang="zh-CN" sz="1199" dirty="0">
              <a:solidFill>
                <a:prstClr val="black"/>
              </a:solidFill>
              <a:latin typeface="Microsoft YaHei" panose="020B0503020204020204" pitchFamily="34" charset="-122"/>
            </a:endParaRPr>
          </a:p>
          <a:p>
            <a:pPr marL="171364" indent="-171364" fontAlgn="base">
              <a:lnSpc>
                <a:spcPct val="150000"/>
              </a:lnSpc>
              <a:spcBef>
                <a:spcPct val="0"/>
              </a:spcBef>
              <a:spcAft>
                <a:spcPct val="0"/>
              </a:spcAft>
              <a:buFont typeface="Arial" panose="020B0704020202020204" pitchFamily="34" charset="0"/>
              <a:buChar char="•"/>
            </a:pPr>
            <a:r>
              <a:rPr lang="en" altLang="zh-CN" sz="1199" dirty="0">
                <a:solidFill>
                  <a:prstClr val="black"/>
                </a:solidFill>
                <a:latin typeface="Microsoft YaHei" panose="020B0503020204020204" pitchFamily="34" charset="-122"/>
              </a:rPr>
              <a:t>TYPE</a:t>
            </a:r>
            <a:r>
              <a:rPr lang="en-US" altLang="zh-CN" sz="1199" dirty="0">
                <a:solidFill>
                  <a:prstClr val="black"/>
                </a:solidFill>
                <a:latin typeface="Microsoft YaHei" panose="020B0503020204020204" pitchFamily="34" charset="-122"/>
              </a:rPr>
              <a:t>4</a:t>
            </a:r>
            <a:r>
              <a:rPr lang="zh-CN" altLang="en-US" sz="1199" dirty="0">
                <a:solidFill>
                  <a:prstClr val="black"/>
                </a:solidFill>
                <a:latin typeface="Microsoft YaHei" panose="020B0503020204020204" pitchFamily="34" charset="-122"/>
              </a:rPr>
              <a:t>：数据按业务周期增量（年月等）、有数据</a:t>
            </a:r>
            <a:endParaRPr lang="en-US" altLang="zh-CN" sz="1199" dirty="0">
              <a:solidFill>
                <a:prstClr val="black"/>
              </a:solidFill>
              <a:latin typeface="Microsoft YaHei" panose="020B0503020204020204" pitchFamily="34" charset="-122"/>
            </a:endParaRPr>
          </a:p>
          <a:p>
            <a:pPr fontAlgn="base">
              <a:lnSpc>
                <a:spcPct val="150000"/>
              </a:lnSpc>
              <a:spcBef>
                <a:spcPct val="0"/>
              </a:spcBef>
              <a:spcAft>
                <a:spcPct val="0"/>
              </a:spcAft>
            </a:pPr>
            <a:r>
              <a:rPr lang="zh-CN" altLang="en-US" sz="1199" dirty="0">
                <a:solidFill>
                  <a:prstClr val="black"/>
                </a:solidFill>
                <a:latin typeface="Microsoft YaHei" panose="020B0503020204020204" pitchFamily="34" charset="-122"/>
              </a:rPr>
              <a:t>                 唯一标识</a:t>
            </a:r>
            <a:endParaRPr lang="en-US" altLang="zh-CN" sz="1199" dirty="0">
              <a:solidFill>
                <a:prstClr val="black"/>
              </a:solidFill>
              <a:latin typeface="微软雅黑" panose="020B0503020204020204" pitchFamily="34" charset="-122"/>
            </a:endParaRPr>
          </a:p>
        </p:txBody>
      </p:sp>
      <p:sp>
        <p:nvSpPr>
          <p:cNvPr id="7" name="ïṧľiḍe">
            <a:extLst>
              <a:ext uri="{FF2B5EF4-FFF2-40B4-BE49-F238E27FC236}">
                <a16:creationId xmlns="" xmlns:a16="http://schemas.microsoft.com/office/drawing/2014/main" id="{627D655B-777E-B34A-B64C-D22B175B358F}"/>
              </a:ext>
            </a:extLst>
          </p:cNvPr>
          <p:cNvSpPr txBox="1"/>
          <p:nvPr/>
        </p:nvSpPr>
        <p:spPr bwMode="auto">
          <a:xfrm>
            <a:off x="511888" y="3418032"/>
            <a:ext cx="3201314" cy="66337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9953" tIns="46776" rIns="89953" bIns="46776"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altLang="zh-CN" sz="1799" b="1" dirty="0">
                <a:solidFill>
                  <a:prstClr val="black"/>
                </a:solidFill>
                <a:latin typeface="微软雅黑" panose="020B0503020204020204" pitchFamily="34" charset="-122"/>
              </a:rPr>
              <a:t>300+</a:t>
            </a:r>
            <a:r>
              <a:rPr lang="zh-CN" altLang="en-US" sz="1799" b="1" dirty="0">
                <a:solidFill>
                  <a:prstClr val="black"/>
                </a:solidFill>
                <a:latin typeface="微软雅黑" panose="020B0503020204020204" pitchFamily="34" charset="-122"/>
              </a:rPr>
              <a:t>张源表、</a:t>
            </a:r>
            <a:r>
              <a:rPr lang="en-US" altLang="zh-CN" sz="1799" b="1" dirty="0">
                <a:solidFill>
                  <a:prstClr val="black"/>
                </a:solidFill>
                <a:latin typeface="微软雅黑" panose="020B0503020204020204" pitchFamily="34" charset="-122"/>
              </a:rPr>
              <a:t>60</a:t>
            </a:r>
            <a:r>
              <a:rPr lang="zh-CN" altLang="en-US" sz="1799" b="1" dirty="0">
                <a:solidFill>
                  <a:prstClr val="black"/>
                </a:solidFill>
                <a:latin typeface="微软雅黑" panose="020B0503020204020204" pitchFamily="34" charset="-122"/>
              </a:rPr>
              <a:t>亿</a:t>
            </a:r>
            <a:r>
              <a:rPr lang="en-US" altLang="zh-CN" sz="1799" b="1" dirty="0">
                <a:solidFill>
                  <a:prstClr val="black"/>
                </a:solidFill>
                <a:latin typeface="微软雅黑" panose="020B0503020204020204" pitchFamily="34" charset="-122"/>
              </a:rPr>
              <a:t>+</a:t>
            </a:r>
            <a:r>
              <a:rPr lang="zh-CN" altLang="en-US" sz="1799" b="1" dirty="0">
                <a:solidFill>
                  <a:prstClr val="black"/>
                </a:solidFill>
                <a:latin typeface="微软雅黑" panose="020B0503020204020204" pitchFamily="34" charset="-122"/>
              </a:rPr>
              <a:t>条数据</a:t>
            </a:r>
            <a:endParaRPr lang="en-US" altLang="zh-CN" sz="1799" b="1" dirty="0">
              <a:solidFill>
                <a:prstClr val="black"/>
              </a:solidFill>
              <a:latin typeface="微软雅黑" panose="020B0503020204020204" pitchFamily="34" charset="-122"/>
            </a:endParaRPr>
          </a:p>
        </p:txBody>
      </p:sp>
      <p:sp>
        <p:nvSpPr>
          <p:cNvPr id="8" name="ïṩ1îḍé">
            <a:extLst>
              <a:ext uri="{FF2B5EF4-FFF2-40B4-BE49-F238E27FC236}">
                <a16:creationId xmlns="" xmlns:a16="http://schemas.microsoft.com/office/drawing/2014/main" id="{080FAAC0-DABC-C94E-9D18-B595A2A4902A}"/>
              </a:ext>
            </a:extLst>
          </p:cNvPr>
          <p:cNvSpPr txBox="1"/>
          <p:nvPr/>
        </p:nvSpPr>
        <p:spPr>
          <a:xfrm>
            <a:off x="449893" y="4225234"/>
            <a:ext cx="3673687" cy="1636436"/>
          </a:xfrm>
          <a:prstGeom prst="rect">
            <a:avLst/>
          </a:prstGeom>
        </p:spPr>
        <p:txBody>
          <a:bodyPr wrap="square"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364" indent="-171364" fontAlgn="base">
              <a:lnSpc>
                <a:spcPct val="150000"/>
              </a:lnSpc>
              <a:spcBef>
                <a:spcPct val="0"/>
              </a:spcBef>
              <a:spcAft>
                <a:spcPct val="0"/>
              </a:spcAft>
              <a:buFont typeface="Arial" panose="020B0704020202020204" pitchFamily="34" charset="0"/>
              <a:buChar char="•"/>
            </a:pPr>
            <a:r>
              <a:rPr lang="zh-CN" altLang="en-US" sz="1199" dirty="0">
                <a:solidFill>
                  <a:prstClr val="black"/>
                </a:solidFill>
                <a:latin typeface="微软雅黑" panose="020B0503020204020204" pitchFamily="34" charset="-122"/>
              </a:rPr>
              <a:t>数据范围：</a:t>
            </a:r>
            <a:r>
              <a:rPr lang="en-US" altLang="zh-CN" sz="1199" dirty="0">
                <a:solidFill>
                  <a:prstClr val="black"/>
                </a:solidFill>
                <a:latin typeface="微软雅黑" panose="020B0503020204020204" pitchFamily="34" charset="-122"/>
              </a:rPr>
              <a:t>2012</a:t>
            </a:r>
            <a:r>
              <a:rPr lang="zh-CN" altLang="en-US" sz="1199" dirty="0">
                <a:solidFill>
                  <a:prstClr val="black"/>
                </a:solidFill>
                <a:latin typeface="微软雅黑" panose="020B0503020204020204" pitchFamily="34" charset="-122"/>
              </a:rPr>
              <a:t>年上线至今</a:t>
            </a:r>
            <a:r>
              <a:rPr lang="en-US" altLang="zh-CN" sz="1199" dirty="0">
                <a:solidFill>
                  <a:prstClr val="black"/>
                </a:solidFill>
                <a:latin typeface="微软雅黑" panose="020B0503020204020204" pitchFamily="34" charset="-122"/>
              </a:rPr>
              <a:t>ERP</a:t>
            </a:r>
            <a:r>
              <a:rPr lang="zh-CN" altLang="en-US" sz="1199" dirty="0">
                <a:solidFill>
                  <a:prstClr val="black"/>
                </a:solidFill>
                <a:latin typeface="微软雅黑" panose="020B0503020204020204" pitchFamily="34" charset="-122"/>
              </a:rPr>
              <a:t>所有业财数据</a:t>
            </a:r>
            <a:endParaRPr lang="en-US" altLang="zh-CN" sz="1199" dirty="0">
              <a:solidFill>
                <a:prstClr val="black"/>
              </a:solidFill>
              <a:latin typeface="微软雅黑" panose="020B0503020204020204" pitchFamily="34" charset="-122"/>
            </a:endParaRPr>
          </a:p>
          <a:p>
            <a:pPr marL="171364" indent="-171364" fontAlgn="base">
              <a:lnSpc>
                <a:spcPct val="150000"/>
              </a:lnSpc>
              <a:spcBef>
                <a:spcPct val="0"/>
              </a:spcBef>
              <a:spcAft>
                <a:spcPct val="0"/>
              </a:spcAft>
              <a:buFont typeface="Arial" panose="020B0704020202020204" pitchFamily="34" charset="0"/>
              <a:buChar char="•"/>
            </a:pPr>
            <a:r>
              <a:rPr lang="zh-CN" altLang="en-US" sz="1199" dirty="0">
                <a:solidFill>
                  <a:prstClr val="black"/>
                </a:solidFill>
                <a:latin typeface="微软雅黑" panose="020B0503020204020204" pitchFamily="34" charset="-122"/>
              </a:rPr>
              <a:t>根据业务顾问及财务顾问调研成果，梳理各模块核心数据库表。</a:t>
            </a:r>
            <a:endParaRPr lang="en-US" altLang="zh-CN" sz="1199" dirty="0">
              <a:solidFill>
                <a:prstClr val="black"/>
              </a:solidFill>
              <a:latin typeface="微软雅黑" panose="020B0503020204020204" pitchFamily="34" charset="-122"/>
            </a:endParaRPr>
          </a:p>
          <a:p>
            <a:pPr marL="171364" indent="-171364" fontAlgn="base">
              <a:lnSpc>
                <a:spcPct val="150000"/>
              </a:lnSpc>
              <a:spcBef>
                <a:spcPct val="0"/>
              </a:spcBef>
              <a:spcAft>
                <a:spcPct val="0"/>
              </a:spcAft>
              <a:buFont typeface="Arial" panose="020B0704020202020204" pitchFamily="34" charset="0"/>
              <a:buChar char="•"/>
            </a:pPr>
            <a:r>
              <a:rPr lang="zh-CN" altLang="en-US" sz="1199" dirty="0">
                <a:solidFill>
                  <a:prstClr val="black"/>
                </a:solidFill>
                <a:latin typeface="微软雅黑" panose="020B0503020204020204" pitchFamily="34" charset="-122"/>
              </a:rPr>
              <a:t>解构视图、程序包等底层相关表。</a:t>
            </a:r>
            <a:endParaRPr lang="en-US" altLang="zh-CN" sz="1199" dirty="0">
              <a:solidFill>
                <a:prstClr val="black"/>
              </a:solidFill>
              <a:latin typeface="微软雅黑" panose="020B0503020204020204" pitchFamily="34" charset="-122"/>
            </a:endParaRPr>
          </a:p>
          <a:p>
            <a:pPr marL="171364" indent="-171364" fontAlgn="base">
              <a:lnSpc>
                <a:spcPct val="150000"/>
              </a:lnSpc>
              <a:spcBef>
                <a:spcPct val="0"/>
              </a:spcBef>
              <a:spcAft>
                <a:spcPct val="0"/>
              </a:spcAft>
              <a:buFont typeface="Arial" panose="020B0704020202020204" pitchFamily="34" charset="0"/>
              <a:buChar char="•"/>
            </a:pPr>
            <a:r>
              <a:rPr lang="zh-CN" altLang="en-US" sz="1199" dirty="0">
                <a:solidFill>
                  <a:prstClr val="black"/>
                </a:solidFill>
                <a:latin typeface="微软雅黑" panose="020B0503020204020204" pitchFamily="34" charset="-122"/>
              </a:rPr>
              <a:t>同步原则：先捕获，再操作，源头怎么变，目标怎么变，目标原则大于源头原则。</a:t>
            </a:r>
          </a:p>
        </p:txBody>
      </p:sp>
      <p:grpSp>
        <p:nvGrpSpPr>
          <p:cNvPr id="9" name="组合 8">
            <a:extLst>
              <a:ext uri="{FF2B5EF4-FFF2-40B4-BE49-F238E27FC236}">
                <a16:creationId xmlns="" xmlns:a16="http://schemas.microsoft.com/office/drawing/2014/main" id="{64FA525D-9214-554F-9E09-144604918276}"/>
              </a:ext>
            </a:extLst>
          </p:cNvPr>
          <p:cNvGrpSpPr/>
          <p:nvPr/>
        </p:nvGrpSpPr>
        <p:grpSpPr>
          <a:xfrm>
            <a:off x="7181078" y="6035565"/>
            <a:ext cx="4231146" cy="356214"/>
            <a:chOff x="6775352" y="6254880"/>
            <a:chExt cx="4233350" cy="356400"/>
          </a:xfrm>
        </p:grpSpPr>
        <p:sp>
          <p:nvSpPr>
            <p:cNvPr id="10" name="圆角矩形 36">
              <a:extLst>
                <a:ext uri="{FF2B5EF4-FFF2-40B4-BE49-F238E27FC236}">
                  <a16:creationId xmlns="" xmlns:a16="http://schemas.microsoft.com/office/drawing/2014/main" id="{D105327C-1A03-D242-A4DE-849E1D62B565}"/>
                </a:ext>
              </a:extLst>
            </p:cNvPr>
            <p:cNvSpPr>
              <a:spLocks noChangeArrowheads="1"/>
            </p:cNvSpPr>
            <p:nvPr/>
          </p:nvSpPr>
          <p:spPr bwMode="auto">
            <a:xfrm>
              <a:off x="6775352" y="6254880"/>
              <a:ext cx="960107" cy="356400"/>
            </a:xfrm>
            <a:prstGeom prst="rect">
              <a:avLst/>
            </a:prstGeom>
            <a:solidFill>
              <a:srgbClr val="51C4CC"/>
            </a:solidFill>
            <a:ln w="12700" cap="flat" cmpd="sng" algn="ctr">
              <a:solidFill>
                <a:srgbClr val="00B0F0"/>
              </a:solidFill>
              <a:prstDash val="solid"/>
              <a:round/>
              <a:headEnd type="none" w="med" len="med"/>
              <a:tailEnd type="none" w="med" len="med"/>
            </a:ln>
          </p:spPr>
          <p:txBody>
            <a:bodyPr vert="horz" wrap="square" lIns="91392" tIns="45696" rIns="91392" bIns="45696" numCol="1" anchor="ctr" anchorCtr="0" compatLnSpc="1">
              <a:noAutofit/>
            </a:bodyPr>
            <a:lstStyle>
              <a:lvl1pPr>
                <a:lnSpc>
                  <a:spcPct val="90000"/>
                </a:lnSpc>
                <a:spcBef>
                  <a:spcPts val="1000"/>
                </a:spcBef>
                <a:buFont typeface="Arial" panose="020B0604020202090204" pitchFamily="34" charset="0"/>
                <a:buChar char="•"/>
                <a:defRPr sz="2800">
                  <a:solidFill>
                    <a:schemeClr val="tx1"/>
                  </a:solidFill>
                  <a:latin typeface="Impact" panose="020B0806030902050204" pitchFamily="34" charset="0"/>
                  <a:ea typeface="微软雅黑" panose="020B0503020204020204" pitchFamily="34" charset="-122"/>
                  <a:sym typeface="Impact" panose="020B0806030902050204" pitchFamily="34" charset="0"/>
                </a:defRPr>
              </a:lvl1pPr>
              <a:lvl2pPr marL="742950" indent="-285750">
                <a:lnSpc>
                  <a:spcPct val="90000"/>
                </a:lnSpc>
                <a:spcBef>
                  <a:spcPts val="500"/>
                </a:spcBef>
                <a:buFont typeface="Arial" panose="020B0604020202090204" pitchFamily="34" charset="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2pPr>
              <a:lvl3pPr marL="1143000" indent="-228600">
                <a:lnSpc>
                  <a:spcPct val="90000"/>
                </a:lnSpc>
                <a:spcBef>
                  <a:spcPts val="500"/>
                </a:spcBef>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3pPr>
              <a:lvl4pPr marL="1600200" indent="-228600">
                <a:lnSpc>
                  <a:spcPct val="90000"/>
                </a:lnSpc>
                <a:spcBef>
                  <a:spcPts val="500"/>
                </a:spcBef>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4pPr>
              <a:lvl5pPr marL="2057400" indent="-228600">
                <a:lnSpc>
                  <a:spcPct val="90000"/>
                </a:lnSpc>
                <a:spcBef>
                  <a:spcPts val="500"/>
                </a:spcBef>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9pPr>
            </a:lstStyle>
            <a:p>
              <a:pPr algn="ctr" fontAlgn="base">
                <a:spcBef>
                  <a:spcPts val="500"/>
                </a:spcBef>
                <a:spcAft>
                  <a:spcPct val="0"/>
                </a:spcAft>
                <a:buFont typeface="Arial" panose="020B0604020202090204" pitchFamily="34" charset="0"/>
                <a:buNone/>
              </a:pPr>
              <a:r>
                <a:rPr lang="zh-CN" altLang="en-US" sz="1399" dirty="0">
                  <a:solidFill>
                    <a:prstClr val="white"/>
                  </a:solidFill>
                  <a:latin typeface="微软雅黑" panose="020B0503020204020204" pitchFamily="34" charset="-122"/>
                  <a:sym typeface="+mn-ea"/>
                </a:rPr>
                <a:t>数据采集</a:t>
              </a:r>
            </a:p>
          </p:txBody>
        </p:sp>
        <p:sp>
          <p:nvSpPr>
            <p:cNvPr id="11" name="圆角矩形 36">
              <a:extLst>
                <a:ext uri="{FF2B5EF4-FFF2-40B4-BE49-F238E27FC236}">
                  <a16:creationId xmlns="" xmlns:a16="http://schemas.microsoft.com/office/drawing/2014/main" id="{FC797B50-9A9D-8046-B573-94C4A6C21434}"/>
                </a:ext>
              </a:extLst>
            </p:cNvPr>
            <p:cNvSpPr>
              <a:spLocks noChangeArrowheads="1"/>
            </p:cNvSpPr>
            <p:nvPr/>
          </p:nvSpPr>
          <p:spPr bwMode="auto">
            <a:xfrm>
              <a:off x="7737732" y="6254880"/>
              <a:ext cx="961200" cy="356400"/>
            </a:xfrm>
            <a:prstGeom prst="rect">
              <a:avLst/>
            </a:prstGeom>
            <a:noFill/>
            <a:ln w="12700" cap="flat" cmpd="sng" algn="ctr">
              <a:solidFill>
                <a:srgbClr val="00B0F0"/>
              </a:solidFill>
              <a:prstDash val="solid"/>
              <a:round/>
              <a:headEnd type="none" w="med" len="med"/>
              <a:tailEnd type="none" w="med" len="med"/>
            </a:ln>
          </p:spPr>
          <p:txBody>
            <a:bodyPr vert="horz" wrap="square" lIns="91392" tIns="45696" rIns="91392" bIns="45696" numCol="1" anchor="ctr" anchorCtr="0" compatLnSpc="1">
              <a:noAutofit/>
            </a:bodyPr>
            <a:lstStyle/>
            <a:p>
              <a:pPr algn="ctr" fontAlgn="base">
                <a:spcBef>
                  <a:spcPts val="500"/>
                </a:spcBef>
                <a:spcAft>
                  <a:spcPct val="0"/>
                </a:spcAft>
              </a:pPr>
              <a:r>
                <a:rPr lang="en" altLang="zh-CN" sz="1399" dirty="0">
                  <a:solidFill>
                    <a:srgbClr val="00B0F0"/>
                  </a:solidFill>
                  <a:latin typeface="微软雅黑" panose="020B0503020204020204" pitchFamily="34" charset="-122"/>
                  <a:sym typeface="+mn-ea"/>
                </a:rPr>
                <a:t>EDW</a:t>
              </a:r>
              <a:r>
                <a:rPr lang="zh-CN" altLang="en-US" sz="1399" dirty="0">
                  <a:solidFill>
                    <a:srgbClr val="00B0F0"/>
                  </a:solidFill>
                  <a:latin typeface="微软雅黑" panose="020B0503020204020204" pitchFamily="34" charset="-122"/>
                  <a:sym typeface="+mn-ea"/>
                </a:rPr>
                <a:t>建模</a:t>
              </a:r>
            </a:p>
          </p:txBody>
        </p:sp>
        <p:sp>
          <p:nvSpPr>
            <p:cNvPr id="12" name="圆角矩形 36">
              <a:extLst>
                <a:ext uri="{FF2B5EF4-FFF2-40B4-BE49-F238E27FC236}">
                  <a16:creationId xmlns="" xmlns:a16="http://schemas.microsoft.com/office/drawing/2014/main" id="{9B8F7374-8D35-3E46-B418-554541838301}"/>
                </a:ext>
              </a:extLst>
            </p:cNvPr>
            <p:cNvSpPr>
              <a:spLocks noChangeArrowheads="1"/>
            </p:cNvSpPr>
            <p:nvPr/>
          </p:nvSpPr>
          <p:spPr bwMode="auto">
            <a:xfrm>
              <a:off x="8698932" y="6254880"/>
              <a:ext cx="1348570" cy="356400"/>
            </a:xfrm>
            <a:prstGeom prst="rect">
              <a:avLst/>
            </a:prstGeom>
            <a:noFill/>
            <a:ln w="12700" cap="flat" cmpd="sng" algn="ctr">
              <a:solidFill>
                <a:srgbClr val="00B0F0"/>
              </a:solidFill>
              <a:prstDash val="solid"/>
              <a:round/>
              <a:headEnd type="none" w="med" len="med"/>
              <a:tailEnd type="none" w="med" len="med"/>
            </a:ln>
          </p:spPr>
          <p:txBody>
            <a:bodyPr vert="horz" wrap="square" lIns="91392" tIns="45696" rIns="91392" bIns="45696" numCol="1" anchor="ctr" anchorCtr="0" compatLnSpc="1">
              <a:noAutofit/>
            </a:bodyPr>
            <a:lstStyle/>
            <a:p>
              <a:pPr algn="ctr" fontAlgn="base">
                <a:spcBef>
                  <a:spcPts val="500"/>
                </a:spcBef>
                <a:spcAft>
                  <a:spcPct val="0"/>
                </a:spcAft>
              </a:pPr>
              <a:r>
                <a:rPr lang="zh-CN" altLang="en-US" sz="1399" dirty="0">
                  <a:solidFill>
                    <a:srgbClr val="00B0F0"/>
                  </a:solidFill>
                  <a:latin typeface="微软雅黑" panose="020B0503020204020204" pitchFamily="34" charset="-122"/>
                  <a:cs typeface="微软雅黑" panose="020B0503020204020204" pitchFamily="34" charset="-122"/>
                  <a:sym typeface="+mn-ea"/>
                </a:rPr>
                <a:t>数据资产目录</a:t>
              </a:r>
            </a:p>
          </p:txBody>
        </p:sp>
        <p:sp>
          <p:nvSpPr>
            <p:cNvPr id="13" name="圆角矩形 36">
              <a:extLst>
                <a:ext uri="{FF2B5EF4-FFF2-40B4-BE49-F238E27FC236}">
                  <a16:creationId xmlns="" xmlns:a16="http://schemas.microsoft.com/office/drawing/2014/main" id="{F989E1B3-61A4-6C4C-B462-A68472EBAAE2}"/>
                </a:ext>
              </a:extLst>
            </p:cNvPr>
            <p:cNvSpPr>
              <a:spLocks noChangeArrowheads="1"/>
            </p:cNvSpPr>
            <p:nvPr/>
          </p:nvSpPr>
          <p:spPr bwMode="auto">
            <a:xfrm>
              <a:off x="10047502" y="6254880"/>
              <a:ext cx="961200" cy="356400"/>
            </a:xfrm>
            <a:prstGeom prst="rect">
              <a:avLst/>
            </a:prstGeom>
            <a:noFill/>
            <a:ln w="12700" cap="flat" cmpd="sng" algn="ctr">
              <a:solidFill>
                <a:srgbClr val="00B0F0"/>
              </a:solidFill>
              <a:prstDash val="solid"/>
              <a:round/>
              <a:headEnd type="none" w="med" len="med"/>
              <a:tailEnd type="none" w="med" len="med"/>
            </a:ln>
          </p:spPr>
          <p:txBody>
            <a:bodyPr vert="horz" wrap="square" lIns="91392" tIns="45696" rIns="91392" bIns="45696" numCol="1" anchor="ctr" anchorCtr="0" compatLnSpc="1">
              <a:noAutofit/>
            </a:bodyPr>
            <a:lstStyle/>
            <a:p>
              <a:pPr algn="ctr" fontAlgn="base">
                <a:spcBef>
                  <a:spcPts val="500"/>
                </a:spcBef>
                <a:spcAft>
                  <a:spcPct val="0"/>
                </a:spcAft>
              </a:pPr>
              <a:r>
                <a:rPr lang="zh-CN" altLang="en-US" sz="1399" dirty="0">
                  <a:solidFill>
                    <a:srgbClr val="00B0F0"/>
                  </a:solidFill>
                  <a:latin typeface="微软雅黑" panose="020B0503020204020204" pitchFamily="34" charset="-122"/>
                  <a:cs typeface="微软雅黑" panose="020B0503020204020204" pitchFamily="34" charset="-122"/>
                  <a:sym typeface="+mn-ea"/>
                </a:rPr>
                <a:t>数据字典</a:t>
              </a:r>
            </a:p>
          </p:txBody>
        </p:sp>
      </p:grpSp>
      <p:sp>
        <p:nvSpPr>
          <p:cNvPr id="14" name="六边形 13">
            <a:extLst>
              <a:ext uri="{FF2B5EF4-FFF2-40B4-BE49-F238E27FC236}">
                <a16:creationId xmlns="" xmlns:a16="http://schemas.microsoft.com/office/drawing/2014/main" id="{C9A9D544-C1CC-7445-B474-72BE7AC4947A}"/>
              </a:ext>
            </a:extLst>
          </p:cNvPr>
          <p:cNvSpPr/>
          <p:nvPr/>
        </p:nvSpPr>
        <p:spPr bwMode="auto">
          <a:xfrm>
            <a:off x="918101" y="2895759"/>
            <a:ext cx="664671" cy="528827"/>
          </a:xfrm>
          <a:prstGeom prst="hexagon">
            <a:avLst/>
          </a:prstGeom>
          <a:solidFill>
            <a:srgbClr val="00B0F0"/>
          </a:solidFill>
          <a:ln w="12700">
            <a:solidFill>
              <a:srgbClr val="51C4CC"/>
            </a:solidFill>
            <a:round/>
            <a:headEnd/>
            <a:tailEnd/>
          </a:ln>
        </p:spPr>
        <p:txBody>
          <a:bodyPr lIns="0" tIns="0" rIns="0" bIns="0" rtlCol="0" anchor="ctr"/>
          <a:lstStyle/>
          <a:p>
            <a:pPr algn="ctr" fontAlgn="base">
              <a:spcBef>
                <a:spcPct val="0"/>
              </a:spcBef>
              <a:spcAft>
                <a:spcPct val="0"/>
              </a:spcAft>
            </a:pPr>
            <a:r>
              <a:rPr kumimoji="1" lang="zh-CN" altLang="en-US" sz="900" dirty="0">
                <a:solidFill>
                  <a:prstClr val="white"/>
                </a:solidFill>
                <a:latin typeface="微软雅黑" pitchFamily="34" charset="-122"/>
              </a:rPr>
              <a:t>总账</a:t>
            </a:r>
            <a:endParaRPr kumimoji="1" lang="en-US" altLang="zh-CN" sz="900" dirty="0">
              <a:solidFill>
                <a:prstClr val="white"/>
              </a:solidFill>
              <a:latin typeface="微软雅黑" pitchFamily="34" charset="-122"/>
            </a:endParaRPr>
          </a:p>
          <a:p>
            <a:pPr algn="ctr" fontAlgn="base">
              <a:spcBef>
                <a:spcPct val="0"/>
              </a:spcBef>
              <a:spcAft>
                <a:spcPct val="0"/>
              </a:spcAft>
            </a:pPr>
            <a:r>
              <a:rPr kumimoji="1" lang="en-US" altLang="zh-CN" sz="900" dirty="0">
                <a:solidFill>
                  <a:prstClr val="white"/>
                </a:solidFill>
                <a:latin typeface="微软雅黑" pitchFamily="34" charset="-122"/>
              </a:rPr>
              <a:t>19+</a:t>
            </a:r>
            <a:endParaRPr kumimoji="1" lang="zh-CN" altLang="en-US" sz="900" dirty="0">
              <a:solidFill>
                <a:prstClr val="white"/>
              </a:solidFill>
              <a:latin typeface="微软雅黑" pitchFamily="34" charset="-122"/>
            </a:endParaRPr>
          </a:p>
        </p:txBody>
      </p:sp>
      <p:sp>
        <p:nvSpPr>
          <p:cNvPr id="15" name="六边形 14">
            <a:extLst>
              <a:ext uri="{FF2B5EF4-FFF2-40B4-BE49-F238E27FC236}">
                <a16:creationId xmlns="" xmlns:a16="http://schemas.microsoft.com/office/drawing/2014/main" id="{134B1899-8B1D-FE41-AC2E-E3DBDD21FA5E}"/>
              </a:ext>
            </a:extLst>
          </p:cNvPr>
          <p:cNvSpPr/>
          <p:nvPr/>
        </p:nvSpPr>
        <p:spPr bwMode="auto">
          <a:xfrm>
            <a:off x="918101" y="2304508"/>
            <a:ext cx="664671" cy="528827"/>
          </a:xfrm>
          <a:prstGeom prst="hexagon">
            <a:avLst/>
          </a:prstGeom>
          <a:solidFill>
            <a:srgbClr val="00B0F0"/>
          </a:solidFill>
          <a:ln w="12700">
            <a:solidFill>
              <a:srgbClr val="51C4CC"/>
            </a:solidFill>
            <a:round/>
            <a:headEnd/>
            <a:tailEnd/>
          </a:ln>
        </p:spPr>
        <p:txBody>
          <a:bodyPr lIns="0" tIns="0" rIns="0" bIns="0" rtlCol="0" anchor="ctr"/>
          <a:lstStyle/>
          <a:p>
            <a:pPr algn="ctr" fontAlgn="base">
              <a:spcBef>
                <a:spcPct val="0"/>
              </a:spcBef>
              <a:spcAft>
                <a:spcPct val="0"/>
              </a:spcAft>
            </a:pPr>
            <a:r>
              <a:rPr kumimoji="1" lang="zh-CN" altLang="en-US" sz="900" dirty="0">
                <a:solidFill>
                  <a:prstClr val="white"/>
                </a:solidFill>
                <a:latin typeface="微软雅黑" pitchFamily="34" charset="-122"/>
              </a:rPr>
              <a:t>资产</a:t>
            </a:r>
            <a:endParaRPr kumimoji="1" lang="en-US" altLang="zh-CN" sz="900" dirty="0">
              <a:solidFill>
                <a:prstClr val="white"/>
              </a:solidFill>
              <a:latin typeface="微软雅黑" pitchFamily="34" charset="-122"/>
            </a:endParaRPr>
          </a:p>
          <a:p>
            <a:pPr algn="ctr" fontAlgn="base">
              <a:spcBef>
                <a:spcPct val="0"/>
              </a:spcBef>
              <a:spcAft>
                <a:spcPct val="0"/>
              </a:spcAft>
            </a:pPr>
            <a:r>
              <a:rPr kumimoji="1" lang="en-US" altLang="zh-CN" sz="900" dirty="0">
                <a:solidFill>
                  <a:prstClr val="white"/>
                </a:solidFill>
                <a:latin typeface="微软雅黑" pitchFamily="34" charset="-122"/>
              </a:rPr>
              <a:t>6+</a:t>
            </a:r>
            <a:endParaRPr kumimoji="1" lang="zh-CN" altLang="en-US" sz="900" dirty="0">
              <a:solidFill>
                <a:prstClr val="white"/>
              </a:solidFill>
              <a:latin typeface="微软雅黑" pitchFamily="34" charset="-122"/>
            </a:endParaRPr>
          </a:p>
        </p:txBody>
      </p:sp>
      <p:sp>
        <p:nvSpPr>
          <p:cNvPr id="16" name="六边形 15">
            <a:extLst>
              <a:ext uri="{FF2B5EF4-FFF2-40B4-BE49-F238E27FC236}">
                <a16:creationId xmlns="" xmlns:a16="http://schemas.microsoft.com/office/drawing/2014/main" id="{DA8768BF-3DED-8148-A4B5-9979D8F92FB5}"/>
              </a:ext>
            </a:extLst>
          </p:cNvPr>
          <p:cNvSpPr/>
          <p:nvPr/>
        </p:nvSpPr>
        <p:spPr bwMode="auto">
          <a:xfrm>
            <a:off x="918101" y="1122006"/>
            <a:ext cx="664671" cy="528827"/>
          </a:xfrm>
          <a:prstGeom prst="hexagon">
            <a:avLst/>
          </a:prstGeom>
          <a:solidFill>
            <a:srgbClr val="00B0F0"/>
          </a:solidFill>
          <a:ln w="12700">
            <a:solidFill>
              <a:srgbClr val="51C4CC"/>
            </a:solidFill>
            <a:round/>
            <a:headEnd/>
            <a:tailEnd/>
          </a:ln>
        </p:spPr>
        <p:txBody>
          <a:bodyPr lIns="0" tIns="0" rIns="0" bIns="0" rtlCol="0" anchor="ctr"/>
          <a:lstStyle/>
          <a:p>
            <a:pPr algn="ctr" fontAlgn="base">
              <a:spcBef>
                <a:spcPct val="0"/>
              </a:spcBef>
              <a:spcAft>
                <a:spcPct val="0"/>
              </a:spcAft>
            </a:pPr>
            <a:r>
              <a:rPr kumimoji="1" lang="zh-CN" altLang="en-US" sz="900" dirty="0">
                <a:solidFill>
                  <a:prstClr val="white"/>
                </a:solidFill>
                <a:latin typeface="微软雅黑" pitchFamily="34" charset="-122"/>
              </a:rPr>
              <a:t>应付</a:t>
            </a:r>
            <a:endParaRPr kumimoji="1" lang="en-US" altLang="zh-CN" sz="900" dirty="0">
              <a:solidFill>
                <a:prstClr val="white"/>
              </a:solidFill>
              <a:latin typeface="微软雅黑" pitchFamily="34" charset="-122"/>
            </a:endParaRPr>
          </a:p>
          <a:p>
            <a:pPr algn="ctr" fontAlgn="base">
              <a:spcBef>
                <a:spcPct val="0"/>
              </a:spcBef>
              <a:spcAft>
                <a:spcPct val="0"/>
              </a:spcAft>
            </a:pPr>
            <a:r>
              <a:rPr kumimoji="1" lang="en-US" altLang="zh-CN" sz="900" dirty="0">
                <a:solidFill>
                  <a:prstClr val="white"/>
                </a:solidFill>
                <a:latin typeface="微软雅黑" pitchFamily="34" charset="-122"/>
              </a:rPr>
              <a:t>11+</a:t>
            </a:r>
            <a:endParaRPr kumimoji="1" lang="zh-CN" altLang="en-US" sz="900" dirty="0">
              <a:solidFill>
                <a:prstClr val="white"/>
              </a:solidFill>
              <a:latin typeface="微软雅黑" pitchFamily="34" charset="-122"/>
            </a:endParaRPr>
          </a:p>
        </p:txBody>
      </p:sp>
      <p:sp>
        <p:nvSpPr>
          <p:cNvPr id="17" name="六边形 16">
            <a:extLst>
              <a:ext uri="{FF2B5EF4-FFF2-40B4-BE49-F238E27FC236}">
                <a16:creationId xmlns="" xmlns:a16="http://schemas.microsoft.com/office/drawing/2014/main" id="{C5A55984-0C8D-284D-AF84-4565789CC63F}"/>
              </a:ext>
            </a:extLst>
          </p:cNvPr>
          <p:cNvSpPr/>
          <p:nvPr/>
        </p:nvSpPr>
        <p:spPr bwMode="auto">
          <a:xfrm>
            <a:off x="918101" y="1713257"/>
            <a:ext cx="664671" cy="528827"/>
          </a:xfrm>
          <a:prstGeom prst="hexagon">
            <a:avLst/>
          </a:prstGeom>
          <a:solidFill>
            <a:srgbClr val="00B0F0"/>
          </a:solidFill>
          <a:ln w="12700">
            <a:solidFill>
              <a:srgbClr val="51C4CC"/>
            </a:solidFill>
            <a:round/>
            <a:headEnd/>
            <a:tailEnd/>
          </a:ln>
        </p:spPr>
        <p:txBody>
          <a:bodyPr lIns="0" tIns="0" rIns="0" bIns="0" rtlCol="0" anchor="ctr"/>
          <a:lstStyle/>
          <a:p>
            <a:pPr algn="ctr" fontAlgn="base">
              <a:spcBef>
                <a:spcPct val="0"/>
              </a:spcBef>
              <a:spcAft>
                <a:spcPct val="0"/>
              </a:spcAft>
            </a:pPr>
            <a:r>
              <a:rPr kumimoji="1" lang="zh-CN" altLang="en-US" sz="900" dirty="0">
                <a:solidFill>
                  <a:prstClr val="white"/>
                </a:solidFill>
                <a:latin typeface="微软雅黑" pitchFamily="34" charset="-122"/>
              </a:rPr>
              <a:t>应收</a:t>
            </a:r>
            <a:endParaRPr kumimoji="1" lang="en-US" altLang="zh-CN" sz="900" dirty="0">
              <a:solidFill>
                <a:prstClr val="white"/>
              </a:solidFill>
              <a:latin typeface="微软雅黑" pitchFamily="34" charset="-122"/>
            </a:endParaRPr>
          </a:p>
          <a:p>
            <a:pPr algn="ctr" fontAlgn="base">
              <a:spcBef>
                <a:spcPct val="0"/>
              </a:spcBef>
              <a:spcAft>
                <a:spcPct val="0"/>
              </a:spcAft>
            </a:pPr>
            <a:r>
              <a:rPr kumimoji="1" lang="en-US" altLang="zh-CN" sz="900" dirty="0">
                <a:solidFill>
                  <a:prstClr val="white"/>
                </a:solidFill>
                <a:latin typeface="微软雅黑" pitchFamily="34" charset="-122"/>
              </a:rPr>
              <a:t>21+</a:t>
            </a:r>
            <a:endParaRPr kumimoji="1" lang="zh-CN" altLang="en-US" sz="900" dirty="0">
              <a:solidFill>
                <a:prstClr val="white"/>
              </a:solidFill>
              <a:latin typeface="微软雅黑" pitchFamily="34" charset="-122"/>
            </a:endParaRPr>
          </a:p>
        </p:txBody>
      </p:sp>
      <p:sp>
        <p:nvSpPr>
          <p:cNvPr id="18" name="六边形 17">
            <a:extLst>
              <a:ext uri="{FF2B5EF4-FFF2-40B4-BE49-F238E27FC236}">
                <a16:creationId xmlns="" xmlns:a16="http://schemas.microsoft.com/office/drawing/2014/main" id="{47691D13-3B01-5548-8E4D-55CE75A2E483}"/>
              </a:ext>
            </a:extLst>
          </p:cNvPr>
          <p:cNvSpPr/>
          <p:nvPr/>
        </p:nvSpPr>
        <p:spPr bwMode="auto">
          <a:xfrm>
            <a:off x="1491211" y="2614149"/>
            <a:ext cx="664671" cy="528827"/>
          </a:xfrm>
          <a:prstGeom prst="hexagon">
            <a:avLst/>
          </a:prstGeom>
          <a:solidFill>
            <a:srgbClr val="4572C5"/>
          </a:solidFill>
          <a:ln w="12700">
            <a:solidFill>
              <a:srgbClr val="006699"/>
            </a:solidFill>
            <a:round/>
            <a:headEnd/>
            <a:tailEnd/>
          </a:ln>
        </p:spPr>
        <p:txBody>
          <a:bodyPr lIns="0" tIns="0" rIns="0" bIns="0" rtlCol="0" anchor="ctr"/>
          <a:lstStyle/>
          <a:p>
            <a:pPr algn="ctr" fontAlgn="base">
              <a:spcBef>
                <a:spcPct val="0"/>
              </a:spcBef>
              <a:spcAft>
                <a:spcPct val="0"/>
              </a:spcAft>
            </a:pPr>
            <a:r>
              <a:rPr kumimoji="1" lang="zh-CN" altLang="en-US" sz="900" dirty="0">
                <a:solidFill>
                  <a:prstClr val="white"/>
                </a:solidFill>
                <a:latin typeface="微软雅黑" pitchFamily="34" charset="-122"/>
              </a:rPr>
              <a:t>质量</a:t>
            </a:r>
            <a:endParaRPr kumimoji="1" lang="en-US" altLang="zh-CN" sz="900" dirty="0">
              <a:solidFill>
                <a:prstClr val="white"/>
              </a:solidFill>
              <a:latin typeface="微软雅黑" pitchFamily="34" charset="-122"/>
            </a:endParaRPr>
          </a:p>
          <a:p>
            <a:pPr algn="ctr" fontAlgn="base">
              <a:spcBef>
                <a:spcPct val="0"/>
              </a:spcBef>
              <a:spcAft>
                <a:spcPct val="0"/>
              </a:spcAft>
            </a:pPr>
            <a:r>
              <a:rPr kumimoji="1" lang="en-US" altLang="zh-CN" sz="900" dirty="0">
                <a:solidFill>
                  <a:prstClr val="white"/>
                </a:solidFill>
                <a:latin typeface="微软雅黑" pitchFamily="34" charset="-122"/>
              </a:rPr>
              <a:t>16+</a:t>
            </a:r>
            <a:endParaRPr kumimoji="1" lang="zh-CN" altLang="en-US" sz="900" dirty="0">
              <a:solidFill>
                <a:prstClr val="white"/>
              </a:solidFill>
              <a:latin typeface="微软雅黑" pitchFamily="34" charset="-122"/>
            </a:endParaRPr>
          </a:p>
        </p:txBody>
      </p:sp>
      <p:sp>
        <p:nvSpPr>
          <p:cNvPr id="19" name="六边形 18">
            <a:extLst>
              <a:ext uri="{FF2B5EF4-FFF2-40B4-BE49-F238E27FC236}">
                <a16:creationId xmlns="" xmlns:a16="http://schemas.microsoft.com/office/drawing/2014/main" id="{F24F5461-2F83-D848-9C48-20B6A0E93650}"/>
              </a:ext>
            </a:extLst>
          </p:cNvPr>
          <p:cNvSpPr/>
          <p:nvPr/>
        </p:nvSpPr>
        <p:spPr bwMode="auto">
          <a:xfrm>
            <a:off x="1491211" y="1431647"/>
            <a:ext cx="664671" cy="528827"/>
          </a:xfrm>
          <a:prstGeom prst="hexagon">
            <a:avLst/>
          </a:prstGeom>
          <a:solidFill>
            <a:srgbClr val="00B0F0"/>
          </a:solidFill>
          <a:ln w="12700">
            <a:solidFill>
              <a:srgbClr val="51C4CC"/>
            </a:solidFill>
            <a:round/>
            <a:headEnd/>
            <a:tailEnd/>
          </a:ln>
        </p:spPr>
        <p:txBody>
          <a:bodyPr lIns="0" tIns="0" rIns="0" bIns="0" rtlCol="0" anchor="ctr"/>
          <a:lstStyle/>
          <a:p>
            <a:pPr algn="ctr" fontAlgn="base">
              <a:spcBef>
                <a:spcPct val="0"/>
              </a:spcBef>
              <a:spcAft>
                <a:spcPct val="0"/>
              </a:spcAft>
            </a:pPr>
            <a:r>
              <a:rPr kumimoji="1" lang="zh-CN" altLang="en-US" sz="900" dirty="0">
                <a:solidFill>
                  <a:prstClr val="white"/>
                </a:solidFill>
                <a:latin typeface="微软雅黑" pitchFamily="34" charset="-122"/>
              </a:rPr>
              <a:t>子分类帐</a:t>
            </a:r>
            <a:endParaRPr kumimoji="1" lang="en-US" altLang="zh-CN" sz="900" dirty="0">
              <a:solidFill>
                <a:prstClr val="white"/>
              </a:solidFill>
              <a:latin typeface="微软雅黑" pitchFamily="34" charset="-122"/>
            </a:endParaRPr>
          </a:p>
          <a:p>
            <a:pPr algn="ctr" fontAlgn="base">
              <a:spcBef>
                <a:spcPct val="0"/>
              </a:spcBef>
              <a:spcAft>
                <a:spcPct val="0"/>
              </a:spcAft>
            </a:pPr>
            <a:r>
              <a:rPr kumimoji="1" lang="en-US" altLang="zh-CN" sz="900" dirty="0">
                <a:solidFill>
                  <a:prstClr val="white"/>
                </a:solidFill>
                <a:latin typeface="微软雅黑" pitchFamily="34" charset="-122"/>
              </a:rPr>
              <a:t>12+</a:t>
            </a:r>
            <a:endParaRPr kumimoji="1" lang="zh-CN" altLang="en-US" sz="900" dirty="0">
              <a:solidFill>
                <a:prstClr val="white"/>
              </a:solidFill>
              <a:latin typeface="微软雅黑" pitchFamily="34" charset="-122"/>
            </a:endParaRPr>
          </a:p>
        </p:txBody>
      </p:sp>
      <p:sp>
        <p:nvSpPr>
          <p:cNvPr id="20" name="六边形 19">
            <a:extLst>
              <a:ext uri="{FF2B5EF4-FFF2-40B4-BE49-F238E27FC236}">
                <a16:creationId xmlns="" xmlns:a16="http://schemas.microsoft.com/office/drawing/2014/main" id="{8E42A44F-E96A-744E-9F22-970B7F797B0A}"/>
              </a:ext>
            </a:extLst>
          </p:cNvPr>
          <p:cNvSpPr/>
          <p:nvPr/>
        </p:nvSpPr>
        <p:spPr bwMode="auto">
          <a:xfrm>
            <a:off x="1491211" y="2022898"/>
            <a:ext cx="664671" cy="528827"/>
          </a:xfrm>
          <a:prstGeom prst="hexagon">
            <a:avLst/>
          </a:prstGeom>
          <a:solidFill>
            <a:srgbClr val="4572C5"/>
          </a:solidFill>
          <a:ln w="12700">
            <a:solidFill>
              <a:srgbClr val="006699"/>
            </a:solidFill>
            <a:round/>
            <a:headEnd/>
            <a:tailEnd/>
          </a:ln>
        </p:spPr>
        <p:txBody>
          <a:bodyPr lIns="0" tIns="0" rIns="0" bIns="0" rtlCol="0" anchor="ctr"/>
          <a:lstStyle/>
          <a:p>
            <a:pPr algn="ctr" fontAlgn="base">
              <a:spcBef>
                <a:spcPct val="0"/>
              </a:spcBef>
              <a:spcAft>
                <a:spcPct val="0"/>
              </a:spcAft>
            </a:pPr>
            <a:r>
              <a:rPr kumimoji="1" lang="zh-CN" altLang="en-US" sz="900" dirty="0">
                <a:solidFill>
                  <a:prstClr val="white"/>
                </a:solidFill>
                <a:latin typeface="微软雅黑" pitchFamily="34" charset="-122"/>
              </a:rPr>
              <a:t>设备</a:t>
            </a:r>
            <a:endParaRPr kumimoji="1" lang="en-US" altLang="zh-CN" sz="900" dirty="0">
              <a:solidFill>
                <a:prstClr val="white"/>
              </a:solidFill>
              <a:latin typeface="微软雅黑" pitchFamily="34" charset="-122"/>
            </a:endParaRPr>
          </a:p>
          <a:p>
            <a:pPr algn="ctr" fontAlgn="base">
              <a:spcBef>
                <a:spcPct val="0"/>
              </a:spcBef>
              <a:spcAft>
                <a:spcPct val="0"/>
              </a:spcAft>
            </a:pPr>
            <a:r>
              <a:rPr kumimoji="1" lang="en-US" altLang="zh-CN" sz="900" dirty="0">
                <a:solidFill>
                  <a:prstClr val="white"/>
                </a:solidFill>
                <a:latin typeface="微软雅黑" pitchFamily="34" charset="-122"/>
              </a:rPr>
              <a:t>3+</a:t>
            </a:r>
            <a:endParaRPr kumimoji="1" lang="zh-CN" altLang="en-US" sz="900" dirty="0">
              <a:solidFill>
                <a:prstClr val="white"/>
              </a:solidFill>
              <a:latin typeface="微软雅黑" pitchFamily="34" charset="-122"/>
            </a:endParaRPr>
          </a:p>
        </p:txBody>
      </p:sp>
      <p:sp>
        <p:nvSpPr>
          <p:cNvPr id="21" name="六边形 20">
            <a:extLst>
              <a:ext uri="{FF2B5EF4-FFF2-40B4-BE49-F238E27FC236}">
                <a16:creationId xmlns="" xmlns:a16="http://schemas.microsoft.com/office/drawing/2014/main" id="{1C776C00-3CD0-4047-8529-A2DA6FB0B7A1}"/>
              </a:ext>
            </a:extLst>
          </p:cNvPr>
          <p:cNvSpPr/>
          <p:nvPr/>
        </p:nvSpPr>
        <p:spPr bwMode="auto">
          <a:xfrm>
            <a:off x="2058757" y="2895760"/>
            <a:ext cx="664671" cy="528827"/>
          </a:xfrm>
          <a:prstGeom prst="hexagon">
            <a:avLst/>
          </a:prstGeom>
          <a:solidFill>
            <a:srgbClr val="4572C5"/>
          </a:solidFill>
          <a:ln w="12700">
            <a:solidFill>
              <a:srgbClr val="006699"/>
            </a:solidFill>
            <a:round/>
            <a:headEnd/>
            <a:tailEnd/>
          </a:ln>
        </p:spPr>
        <p:txBody>
          <a:bodyPr lIns="0" tIns="0" rIns="0" bIns="0" rtlCol="0" anchor="ctr"/>
          <a:lstStyle/>
          <a:p>
            <a:pPr algn="ctr" fontAlgn="base">
              <a:spcBef>
                <a:spcPct val="0"/>
              </a:spcBef>
              <a:spcAft>
                <a:spcPct val="0"/>
              </a:spcAft>
            </a:pPr>
            <a:r>
              <a:rPr kumimoji="1" lang="zh-CN" altLang="en-US" sz="900" dirty="0">
                <a:solidFill>
                  <a:prstClr val="white"/>
                </a:solidFill>
                <a:latin typeface="微软雅黑" pitchFamily="34" charset="-122"/>
              </a:rPr>
              <a:t>采购</a:t>
            </a:r>
            <a:endParaRPr kumimoji="1" lang="en-US" altLang="zh-CN" sz="900" dirty="0">
              <a:solidFill>
                <a:prstClr val="white"/>
              </a:solidFill>
              <a:latin typeface="微软雅黑" pitchFamily="34" charset="-122"/>
            </a:endParaRPr>
          </a:p>
          <a:p>
            <a:pPr algn="ctr" fontAlgn="base">
              <a:spcBef>
                <a:spcPct val="0"/>
              </a:spcBef>
              <a:spcAft>
                <a:spcPct val="0"/>
              </a:spcAft>
            </a:pPr>
            <a:r>
              <a:rPr kumimoji="1" lang="en-US" altLang="zh-CN" sz="900" dirty="0">
                <a:solidFill>
                  <a:prstClr val="white"/>
                </a:solidFill>
                <a:latin typeface="微软雅黑" pitchFamily="34" charset="-122"/>
              </a:rPr>
              <a:t>23+</a:t>
            </a:r>
            <a:endParaRPr kumimoji="1" lang="zh-CN" altLang="en-US" sz="900" dirty="0">
              <a:solidFill>
                <a:prstClr val="white"/>
              </a:solidFill>
              <a:latin typeface="微软雅黑" pitchFamily="34" charset="-122"/>
            </a:endParaRPr>
          </a:p>
        </p:txBody>
      </p:sp>
      <p:sp>
        <p:nvSpPr>
          <p:cNvPr id="22" name="六边形 21">
            <a:extLst>
              <a:ext uri="{FF2B5EF4-FFF2-40B4-BE49-F238E27FC236}">
                <a16:creationId xmlns="" xmlns:a16="http://schemas.microsoft.com/office/drawing/2014/main" id="{67A1C30E-3B8A-7748-95CB-BC0204388266}"/>
              </a:ext>
            </a:extLst>
          </p:cNvPr>
          <p:cNvSpPr/>
          <p:nvPr/>
        </p:nvSpPr>
        <p:spPr bwMode="auto">
          <a:xfrm>
            <a:off x="2058757" y="1713258"/>
            <a:ext cx="664671" cy="528827"/>
          </a:xfrm>
          <a:prstGeom prst="hexagon">
            <a:avLst/>
          </a:prstGeom>
          <a:solidFill>
            <a:srgbClr val="4572C5"/>
          </a:solidFill>
          <a:ln w="12700">
            <a:solidFill>
              <a:srgbClr val="006699"/>
            </a:solidFill>
            <a:round/>
            <a:headEnd/>
            <a:tailEnd/>
          </a:ln>
        </p:spPr>
        <p:txBody>
          <a:bodyPr lIns="0" tIns="0" rIns="0" bIns="0" rtlCol="0" anchor="ctr"/>
          <a:lstStyle/>
          <a:p>
            <a:pPr algn="ctr" fontAlgn="base">
              <a:spcBef>
                <a:spcPct val="0"/>
              </a:spcBef>
              <a:spcAft>
                <a:spcPct val="0"/>
              </a:spcAft>
            </a:pPr>
            <a:r>
              <a:rPr kumimoji="1" lang="zh-CN" altLang="en-US" sz="900" dirty="0">
                <a:solidFill>
                  <a:prstClr val="white"/>
                </a:solidFill>
                <a:latin typeface="微软雅黑" pitchFamily="34" charset="-122"/>
              </a:rPr>
              <a:t>库存</a:t>
            </a:r>
            <a:endParaRPr kumimoji="1" lang="en-US" altLang="zh-CN" sz="900" dirty="0">
              <a:solidFill>
                <a:prstClr val="white"/>
              </a:solidFill>
              <a:latin typeface="微软雅黑" pitchFamily="34" charset="-122"/>
            </a:endParaRPr>
          </a:p>
          <a:p>
            <a:pPr algn="ctr" fontAlgn="base">
              <a:spcBef>
                <a:spcPct val="0"/>
              </a:spcBef>
              <a:spcAft>
                <a:spcPct val="0"/>
              </a:spcAft>
            </a:pPr>
            <a:r>
              <a:rPr kumimoji="1" lang="en-US" altLang="zh-CN" sz="900" dirty="0">
                <a:solidFill>
                  <a:prstClr val="white"/>
                </a:solidFill>
                <a:latin typeface="微软雅黑" pitchFamily="34" charset="-122"/>
              </a:rPr>
              <a:t>23+</a:t>
            </a:r>
            <a:endParaRPr kumimoji="1" lang="zh-CN" altLang="en-US" sz="900" dirty="0">
              <a:solidFill>
                <a:prstClr val="white"/>
              </a:solidFill>
              <a:latin typeface="微软雅黑" pitchFamily="34" charset="-122"/>
            </a:endParaRPr>
          </a:p>
        </p:txBody>
      </p:sp>
      <p:sp>
        <p:nvSpPr>
          <p:cNvPr id="23" name="六边形 22">
            <a:extLst>
              <a:ext uri="{FF2B5EF4-FFF2-40B4-BE49-F238E27FC236}">
                <a16:creationId xmlns="" xmlns:a16="http://schemas.microsoft.com/office/drawing/2014/main" id="{E2E1F12A-A401-F54F-A593-2EF85C6979D8}"/>
              </a:ext>
            </a:extLst>
          </p:cNvPr>
          <p:cNvSpPr/>
          <p:nvPr/>
        </p:nvSpPr>
        <p:spPr bwMode="auto">
          <a:xfrm>
            <a:off x="2058757" y="2304509"/>
            <a:ext cx="664671" cy="528827"/>
          </a:xfrm>
          <a:prstGeom prst="hexagon">
            <a:avLst/>
          </a:prstGeom>
          <a:solidFill>
            <a:srgbClr val="4572C5"/>
          </a:solidFill>
          <a:ln w="12700">
            <a:solidFill>
              <a:srgbClr val="006699"/>
            </a:solidFill>
            <a:round/>
            <a:headEnd/>
            <a:tailEnd/>
          </a:ln>
        </p:spPr>
        <p:txBody>
          <a:bodyPr lIns="0" tIns="0" rIns="0" bIns="0" rtlCol="0" anchor="ctr"/>
          <a:lstStyle/>
          <a:p>
            <a:pPr algn="ctr" fontAlgn="base">
              <a:spcBef>
                <a:spcPct val="0"/>
              </a:spcBef>
              <a:spcAft>
                <a:spcPct val="0"/>
              </a:spcAft>
            </a:pPr>
            <a:r>
              <a:rPr kumimoji="1" lang="zh-CN" altLang="en-US" sz="900" dirty="0">
                <a:solidFill>
                  <a:prstClr val="white"/>
                </a:solidFill>
                <a:latin typeface="微软雅黑" pitchFamily="34" charset="-122"/>
              </a:rPr>
              <a:t>销售</a:t>
            </a:r>
            <a:endParaRPr kumimoji="1" lang="en-US" altLang="zh-CN" sz="900" dirty="0">
              <a:solidFill>
                <a:prstClr val="white"/>
              </a:solidFill>
              <a:latin typeface="微软雅黑" pitchFamily="34" charset="-122"/>
            </a:endParaRPr>
          </a:p>
          <a:p>
            <a:pPr algn="ctr" fontAlgn="base">
              <a:spcBef>
                <a:spcPct val="0"/>
              </a:spcBef>
              <a:spcAft>
                <a:spcPct val="0"/>
              </a:spcAft>
            </a:pPr>
            <a:r>
              <a:rPr kumimoji="1" lang="en-US" altLang="zh-CN" sz="900" dirty="0">
                <a:solidFill>
                  <a:prstClr val="white"/>
                </a:solidFill>
                <a:latin typeface="微软雅黑" pitchFamily="34" charset="-122"/>
              </a:rPr>
              <a:t>22+</a:t>
            </a:r>
            <a:endParaRPr kumimoji="1" lang="zh-CN" altLang="en-US" sz="900" dirty="0">
              <a:solidFill>
                <a:prstClr val="white"/>
              </a:solidFill>
              <a:latin typeface="微软雅黑" pitchFamily="34" charset="-122"/>
            </a:endParaRPr>
          </a:p>
        </p:txBody>
      </p:sp>
      <p:sp>
        <p:nvSpPr>
          <p:cNvPr id="24" name="六边形 23">
            <a:extLst>
              <a:ext uri="{FF2B5EF4-FFF2-40B4-BE49-F238E27FC236}">
                <a16:creationId xmlns="" xmlns:a16="http://schemas.microsoft.com/office/drawing/2014/main" id="{F99E6591-2EC9-1A4F-970B-B69CCC75398E}"/>
              </a:ext>
            </a:extLst>
          </p:cNvPr>
          <p:cNvSpPr/>
          <p:nvPr/>
        </p:nvSpPr>
        <p:spPr bwMode="auto">
          <a:xfrm>
            <a:off x="2641277" y="2614149"/>
            <a:ext cx="664671" cy="528827"/>
          </a:xfrm>
          <a:prstGeom prst="hexagon">
            <a:avLst/>
          </a:prstGeom>
          <a:solidFill>
            <a:srgbClr val="4572C5"/>
          </a:solidFill>
          <a:ln w="12700">
            <a:solidFill>
              <a:srgbClr val="006699"/>
            </a:solidFill>
            <a:round/>
            <a:headEnd/>
            <a:tailEnd/>
          </a:ln>
        </p:spPr>
        <p:txBody>
          <a:bodyPr lIns="0" tIns="0" rIns="0" bIns="0" rtlCol="0" anchor="ctr"/>
          <a:lstStyle/>
          <a:p>
            <a:pPr algn="ctr" fontAlgn="base">
              <a:spcBef>
                <a:spcPct val="0"/>
              </a:spcBef>
              <a:spcAft>
                <a:spcPct val="0"/>
              </a:spcAft>
            </a:pPr>
            <a:r>
              <a:rPr kumimoji="1" lang="zh-CN" altLang="en-US" sz="900" dirty="0">
                <a:solidFill>
                  <a:prstClr val="white"/>
                </a:solidFill>
                <a:latin typeface="微软雅黑" pitchFamily="34" charset="-122"/>
              </a:rPr>
              <a:t>公用</a:t>
            </a:r>
            <a:endParaRPr kumimoji="1" lang="en-US" altLang="zh-CN" sz="900" dirty="0">
              <a:solidFill>
                <a:prstClr val="white"/>
              </a:solidFill>
              <a:latin typeface="微软雅黑" pitchFamily="34" charset="-122"/>
            </a:endParaRPr>
          </a:p>
          <a:p>
            <a:pPr algn="ctr" fontAlgn="base">
              <a:spcBef>
                <a:spcPct val="0"/>
              </a:spcBef>
              <a:spcAft>
                <a:spcPct val="0"/>
              </a:spcAft>
            </a:pPr>
            <a:r>
              <a:rPr kumimoji="1" lang="en-US" altLang="zh-CN" sz="900" dirty="0">
                <a:solidFill>
                  <a:prstClr val="white"/>
                </a:solidFill>
                <a:latin typeface="微软雅黑" pitchFamily="34" charset="-122"/>
              </a:rPr>
              <a:t>31+</a:t>
            </a:r>
            <a:endParaRPr kumimoji="1" lang="zh-CN" altLang="en-US" sz="900" dirty="0">
              <a:solidFill>
                <a:prstClr val="white"/>
              </a:solidFill>
              <a:latin typeface="微软雅黑" pitchFamily="34" charset="-122"/>
            </a:endParaRPr>
          </a:p>
        </p:txBody>
      </p:sp>
      <p:sp>
        <p:nvSpPr>
          <p:cNvPr id="25" name="六边形 24">
            <a:extLst>
              <a:ext uri="{FF2B5EF4-FFF2-40B4-BE49-F238E27FC236}">
                <a16:creationId xmlns="" xmlns:a16="http://schemas.microsoft.com/office/drawing/2014/main" id="{569A0BC0-A938-9344-B19D-AFD94C91B2F2}"/>
              </a:ext>
            </a:extLst>
          </p:cNvPr>
          <p:cNvSpPr/>
          <p:nvPr/>
        </p:nvSpPr>
        <p:spPr bwMode="auto">
          <a:xfrm>
            <a:off x="2641277" y="1431647"/>
            <a:ext cx="664671" cy="528827"/>
          </a:xfrm>
          <a:prstGeom prst="hexagon">
            <a:avLst/>
          </a:prstGeom>
          <a:solidFill>
            <a:srgbClr val="4572C5"/>
          </a:solidFill>
          <a:ln w="12700">
            <a:solidFill>
              <a:srgbClr val="006699"/>
            </a:solidFill>
            <a:round/>
            <a:headEnd/>
            <a:tailEnd/>
          </a:ln>
        </p:spPr>
        <p:txBody>
          <a:bodyPr lIns="0" tIns="0" rIns="0" bIns="0" rtlCol="0" anchor="ctr"/>
          <a:lstStyle/>
          <a:p>
            <a:pPr algn="ctr" fontAlgn="base">
              <a:spcBef>
                <a:spcPct val="0"/>
              </a:spcBef>
              <a:spcAft>
                <a:spcPct val="0"/>
              </a:spcAft>
            </a:pPr>
            <a:r>
              <a:rPr kumimoji="1" lang="zh-CN" altLang="en-US" sz="900" dirty="0">
                <a:solidFill>
                  <a:prstClr val="white"/>
                </a:solidFill>
                <a:latin typeface="微软雅黑" pitchFamily="34" charset="-122"/>
              </a:rPr>
              <a:t>配方</a:t>
            </a:r>
            <a:endParaRPr kumimoji="1" lang="en-US" altLang="zh-CN" sz="900" dirty="0">
              <a:solidFill>
                <a:prstClr val="white"/>
              </a:solidFill>
              <a:latin typeface="微软雅黑" pitchFamily="34" charset="-122"/>
            </a:endParaRPr>
          </a:p>
          <a:p>
            <a:pPr algn="ctr" fontAlgn="base">
              <a:spcBef>
                <a:spcPct val="0"/>
              </a:spcBef>
              <a:spcAft>
                <a:spcPct val="0"/>
              </a:spcAft>
            </a:pPr>
            <a:r>
              <a:rPr kumimoji="1" lang="en-US" altLang="zh-CN" sz="900" dirty="0">
                <a:solidFill>
                  <a:prstClr val="white"/>
                </a:solidFill>
                <a:latin typeface="微软雅黑" pitchFamily="34" charset="-122"/>
              </a:rPr>
              <a:t>13+</a:t>
            </a:r>
            <a:endParaRPr kumimoji="1" lang="zh-CN" altLang="en-US" sz="900" dirty="0">
              <a:solidFill>
                <a:prstClr val="white"/>
              </a:solidFill>
              <a:latin typeface="微软雅黑" pitchFamily="34" charset="-122"/>
            </a:endParaRPr>
          </a:p>
        </p:txBody>
      </p:sp>
      <p:sp>
        <p:nvSpPr>
          <p:cNvPr id="26" name="六边形 25">
            <a:extLst>
              <a:ext uri="{FF2B5EF4-FFF2-40B4-BE49-F238E27FC236}">
                <a16:creationId xmlns="" xmlns:a16="http://schemas.microsoft.com/office/drawing/2014/main" id="{19A8D8BB-CEEE-4B42-8B8F-224B3EA16E02}"/>
              </a:ext>
            </a:extLst>
          </p:cNvPr>
          <p:cNvSpPr/>
          <p:nvPr/>
        </p:nvSpPr>
        <p:spPr bwMode="auto">
          <a:xfrm>
            <a:off x="2641277" y="2022898"/>
            <a:ext cx="664671" cy="528827"/>
          </a:xfrm>
          <a:prstGeom prst="hexagon">
            <a:avLst/>
          </a:prstGeom>
          <a:solidFill>
            <a:srgbClr val="4572C5"/>
          </a:solidFill>
          <a:ln w="12700">
            <a:solidFill>
              <a:srgbClr val="006699"/>
            </a:solidFill>
            <a:round/>
            <a:headEnd/>
            <a:tailEnd/>
          </a:ln>
        </p:spPr>
        <p:txBody>
          <a:bodyPr lIns="0" tIns="0" rIns="0" bIns="0" rtlCol="0" anchor="ctr"/>
          <a:lstStyle/>
          <a:p>
            <a:pPr algn="ctr" fontAlgn="base">
              <a:spcBef>
                <a:spcPct val="0"/>
              </a:spcBef>
              <a:spcAft>
                <a:spcPct val="0"/>
              </a:spcAft>
            </a:pPr>
            <a:r>
              <a:rPr kumimoji="1" lang="zh-CN" altLang="en-US" sz="900" dirty="0">
                <a:solidFill>
                  <a:prstClr val="white"/>
                </a:solidFill>
                <a:latin typeface="微软雅黑" pitchFamily="34" charset="-122"/>
              </a:rPr>
              <a:t>生产</a:t>
            </a:r>
            <a:endParaRPr kumimoji="1" lang="en-US" altLang="zh-CN" sz="900" dirty="0">
              <a:solidFill>
                <a:prstClr val="white"/>
              </a:solidFill>
              <a:latin typeface="微软雅黑" pitchFamily="34" charset="-122"/>
            </a:endParaRPr>
          </a:p>
          <a:p>
            <a:pPr algn="ctr" fontAlgn="base">
              <a:spcBef>
                <a:spcPct val="0"/>
              </a:spcBef>
              <a:spcAft>
                <a:spcPct val="0"/>
              </a:spcAft>
            </a:pPr>
            <a:r>
              <a:rPr kumimoji="1" lang="en-US" altLang="zh-CN" sz="900" dirty="0">
                <a:solidFill>
                  <a:prstClr val="white"/>
                </a:solidFill>
                <a:latin typeface="微软雅黑" pitchFamily="34" charset="-122"/>
              </a:rPr>
              <a:t>11+</a:t>
            </a:r>
            <a:endParaRPr kumimoji="1" lang="zh-CN" altLang="en-US" sz="900" dirty="0">
              <a:solidFill>
                <a:prstClr val="white"/>
              </a:solidFill>
              <a:latin typeface="微软雅黑" pitchFamily="34" charset="-122"/>
            </a:endParaRPr>
          </a:p>
        </p:txBody>
      </p:sp>
      <p:sp>
        <p:nvSpPr>
          <p:cNvPr id="27" name="六边形 26">
            <a:extLst>
              <a:ext uri="{FF2B5EF4-FFF2-40B4-BE49-F238E27FC236}">
                <a16:creationId xmlns="" xmlns:a16="http://schemas.microsoft.com/office/drawing/2014/main" id="{C0BB3FA2-EBA4-CF43-96DC-3B9D0CBFB9D4}"/>
              </a:ext>
            </a:extLst>
          </p:cNvPr>
          <p:cNvSpPr/>
          <p:nvPr/>
        </p:nvSpPr>
        <p:spPr bwMode="auto">
          <a:xfrm>
            <a:off x="2068167" y="1127042"/>
            <a:ext cx="664671" cy="528827"/>
          </a:xfrm>
          <a:prstGeom prst="hexagon">
            <a:avLst/>
          </a:prstGeom>
          <a:solidFill>
            <a:srgbClr val="4572C5"/>
          </a:solidFill>
          <a:ln w="12700">
            <a:solidFill>
              <a:srgbClr val="006699"/>
            </a:solidFill>
            <a:round/>
            <a:headEnd/>
            <a:tailEnd/>
          </a:ln>
        </p:spPr>
        <p:txBody>
          <a:bodyPr lIns="0" tIns="0" rIns="0" bIns="0" rtlCol="0" anchor="ctr"/>
          <a:lstStyle/>
          <a:p>
            <a:pPr algn="ctr" fontAlgn="base">
              <a:spcBef>
                <a:spcPct val="0"/>
              </a:spcBef>
              <a:spcAft>
                <a:spcPct val="0"/>
              </a:spcAft>
            </a:pPr>
            <a:r>
              <a:rPr kumimoji="1" lang="zh-CN" altLang="en-US" sz="900" dirty="0">
                <a:solidFill>
                  <a:prstClr val="white"/>
                </a:solidFill>
                <a:latin typeface="微软雅黑" pitchFamily="34" charset="-122"/>
              </a:rPr>
              <a:t>客制化</a:t>
            </a:r>
            <a:endParaRPr kumimoji="1" lang="en-US" altLang="zh-CN" sz="900" dirty="0">
              <a:solidFill>
                <a:prstClr val="white"/>
              </a:solidFill>
              <a:latin typeface="微软雅黑" pitchFamily="34" charset="-122"/>
            </a:endParaRPr>
          </a:p>
          <a:p>
            <a:pPr algn="ctr" fontAlgn="base">
              <a:spcBef>
                <a:spcPct val="0"/>
              </a:spcBef>
              <a:spcAft>
                <a:spcPct val="0"/>
              </a:spcAft>
            </a:pPr>
            <a:r>
              <a:rPr kumimoji="1" lang="en-US" altLang="zh-CN" sz="900" dirty="0">
                <a:solidFill>
                  <a:prstClr val="white"/>
                </a:solidFill>
                <a:latin typeface="微软雅黑" pitchFamily="34" charset="-122"/>
              </a:rPr>
              <a:t>6+</a:t>
            </a:r>
            <a:endParaRPr kumimoji="1" lang="zh-CN" altLang="en-US" sz="900" dirty="0">
              <a:solidFill>
                <a:prstClr val="white"/>
              </a:solidFill>
              <a:latin typeface="微软雅黑" pitchFamily="34" charset="-122"/>
            </a:endParaRPr>
          </a:p>
        </p:txBody>
      </p:sp>
      <p:grpSp>
        <p:nvGrpSpPr>
          <p:cNvPr id="28" name="组合 27">
            <a:extLst>
              <a:ext uri="{FF2B5EF4-FFF2-40B4-BE49-F238E27FC236}">
                <a16:creationId xmlns="" xmlns:a16="http://schemas.microsoft.com/office/drawing/2014/main" id="{FC0AE014-2A5F-A143-8460-D4E26D43BDE5}"/>
              </a:ext>
            </a:extLst>
          </p:cNvPr>
          <p:cNvGrpSpPr/>
          <p:nvPr/>
        </p:nvGrpSpPr>
        <p:grpSpPr>
          <a:xfrm>
            <a:off x="4762436" y="816227"/>
            <a:ext cx="2622643" cy="2610041"/>
            <a:chOff x="4921151" y="1304693"/>
            <a:chExt cx="2217951" cy="2196077"/>
          </a:xfrm>
        </p:grpSpPr>
        <p:sp>
          <p:nvSpPr>
            <p:cNvPr id="29" name="饼形 28">
              <a:extLst>
                <a:ext uri="{FF2B5EF4-FFF2-40B4-BE49-F238E27FC236}">
                  <a16:creationId xmlns="" xmlns:a16="http://schemas.microsoft.com/office/drawing/2014/main" id="{D22E3B5C-420D-2C44-80D8-91E2C9285249}"/>
                </a:ext>
              </a:extLst>
            </p:cNvPr>
            <p:cNvSpPr/>
            <p:nvPr/>
          </p:nvSpPr>
          <p:spPr bwMode="auto">
            <a:xfrm>
              <a:off x="4921151" y="1304693"/>
              <a:ext cx="2172637" cy="2161598"/>
            </a:xfrm>
            <a:prstGeom prst="pie">
              <a:avLst>
                <a:gd name="adj1" fmla="val 0"/>
                <a:gd name="adj2" fmla="val 5359445"/>
              </a:avLst>
            </a:prstGeom>
            <a:solidFill>
              <a:schemeClr val="accent6">
                <a:lumMod val="60000"/>
                <a:lumOff val="40000"/>
              </a:schemeClr>
            </a:solidFill>
            <a:ln w="12700">
              <a:noFill/>
              <a:round/>
              <a:headEnd/>
              <a:tailEnd/>
            </a:ln>
          </p:spPr>
          <p:txBody>
            <a:bodyPr lIns="0" tIns="0" rIns="0" bIns="0" rtlCol="0" anchor="ctr"/>
            <a:lstStyle/>
            <a:p>
              <a:pPr algn="ctr" fontAlgn="base">
                <a:spcBef>
                  <a:spcPct val="0"/>
                </a:spcBef>
                <a:spcAft>
                  <a:spcPct val="0"/>
                </a:spcAft>
              </a:pPr>
              <a:endParaRPr kumimoji="1" lang="zh-CN" altLang="en-US" sz="800" b="1" dirty="0">
                <a:solidFill>
                  <a:srgbClr val="C00000"/>
                </a:solidFill>
                <a:latin typeface="微软雅黑" pitchFamily="34" charset="-122"/>
              </a:endParaRPr>
            </a:p>
          </p:txBody>
        </p:sp>
        <p:sp>
          <p:nvSpPr>
            <p:cNvPr id="30" name="饼形 29">
              <a:extLst>
                <a:ext uri="{FF2B5EF4-FFF2-40B4-BE49-F238E27FC236}">
                  <a16:creationId xmlns="" xmlns:a16="http://schemas.microsoft.com/office/drawing/2014/main" id="{06433EB2-2B04-9D4A-B04C-8B387C3AE764}"/>
                </a:ext>
              </a:extLst>
            </p:cNvPr>
            <p:cNvSpPr/>
            <p:nvPr/>
          </p:nvSpPr>
          <p:spPr bwMode="auto">
            <a:xfrm rot="5400000">
              <a:off x="4971985" y="1299173"/>
              <a:ext cx="2161598" cy="2172637"/>
            </a:xfrm>
            <a:prstGeom prst="pie">
              <a:avLst>
                <a:gd name="adj1" fmla="val 21556513"/>
                <a:gd name="adj2" fmla="val 5359445"/>
              </a:avLst>
            </a:prstGeom>
            <a:solidFill>
              <a:srgbClr val="7FBDB2"/>
            </a:solidFill>
            <a:ln w="12700">
              <a:noFill/>
              <a:round/>
              <a:headEnd/>
              <a:tailEnd/>
            </a:ln>
          </p:spPr>
          <p:txBody>
            <a:bodyPr lIns="0" tIns="0" rIns="0" bIns="0" rtlCol="0" anchor="ctr"/>
            <a:lstStyle/>
            <a:p>
              <a:pPr algn="ctr" fontAlgn="base">
                <a:spcBef>
                  <a:spcPct val="0"/>
                </a:spcBef>
                <a:spcAft>
                  <a:spcPct val="0"/>
                </a:spcAft>
              </a:pPr>
              <a:endParaRPr kumimoji="1" lang="zh-CN" altLang="en-US" sz="800" b="1" dirty="0">
                <a:solidFill>
                  <a:srgbClr val="C00000"/>
                </a:solidFill>
                <a:latin typeface="微软雅黑" pitchFamily="34" charset="-122"/>
              </a:endParaRPr>
            </a:p>
          </p:txBody>
        </p:sp>
        <p:sp>
          <p:nvSpPr>
            <p:cNvPr id="31" name="饼形 30">
              <a:extLst>
                <a:ext uri="{FF2B5EF4-FFF2-40B4-BE49-F238E27FC236}">
                  <a16:creationId xmlns="" xmlns:a16="http://schemas.microsoft.com/office/drawing/2014/main" id="{BE4755ED-4581-E14E-A058-1BBAD4C2E6E6}"/>
                </a:ext>
              </a:extLst>
            </p:cNvPr>
            <p:cNvSpPr/>
            <p:nvPr/>
          </p:nvSpPr>
          <p:spPr bwMode="auto">
            <a:xfrm rot="16200000">
              <a:off x="4926671" y="1333652"/>
              <a:ext cx="2161598" cy="2172637"/>
            </a:xfrm>
            <a:prstGeom prst="pie">
              <a:avLst>
                <a:gd name="adj1" fmla="val 21586459"/>
                <a:gd name="adj2" fmla="val 5359445"/>
              </a:avLst>
            </a:prstGeom>
            <a:solidFill>
              <a:schemeClr val="accent5">
                <a:lumMod val="75000"/>
              </a:schemeClr>
            </a:solidFill>
            <a:ln w="12700">
              <a:noFill/>
              <a:round/>
              <a:headEnd/>
              <a:tailEnd/>
            </a:ln>
          </p:spPr>
          <p:txBody>
            <a:bodyPr lIns="0" tIns="0" rIns="0" bIns="0" rtlCol="0" anchor="ctr"/>
            <a:lstStyle/>
            <a:p>
              <a:pPr algn="ctr" fontAlgn="base">
                <a:spcBef>
                  <a:spcPct val="0"/>
                </a:spcBef>
                <a:spcAft>
                  <a:spcPct val="0"/>
                </a:spcAft>
              </a:pPr>
              <a:endParaRPr kumimoji="1" lang="zh-CN" altLang="en-US" sz="800" b="1" dirty="0">
                <a:solidFill>
                  <a:srgbClr val="C00000"/>
                </a:solidFill>
                <a:latin typeface="微软雅黑" pitchFamily="34" charset="-122"/>
              </a:endParaRPr>
            </a:p>
          </p:txBody>
        </p:sp>
        <p:sp>
          <p:nvSpPr>
            <p:cNvPr id="32" name="饼形 31">
              <a:extLst>
                <a:ext uri="{FF2B5EF4-FFF2-40B4-BE49-F238E27FC236}">
                  <a16:creationId xmlns="" xmlns:a16="http://schemas.microsoft.com/office/drawing/2014/main" id="{5D3D98A4-1EB8-C547-8623-0B3CB154EEE5}"/>
                </a:ext>
              </a:extLst>
            </p:cNvPr>
            <p:cNvSpPr/>
            <p:nvPr/>
          </p:nvSpPr>
          <p:spPr bwMode="auto">
            <a:xfrm rot="10800000">
              <a:off x="4966465" y="1339120"/>
              <a:ext cx="2172637" cy="2161598"/>
            </a:xfrm>
            <a:prstGeom prst="pie">
              <a:avLst>
                <a:gd name="adj1" fmla="val 0"/>
                <a:gd name="adj2" fmla="val 5371069"/>
              </a:avLst>
            </a:prstGeom>
            <a:solidFill>
              <a:srgbClr val="A3BFD0"/>
            </a:solidFill>
            <a:ln w="12700">
              <a:noFill/>
              <a:round/>
              <a:headEnd/>
              <a:tailEnd/>
            </a:ln>
          </p:spPr>
          <p:txBody>
            <a:bodyPr lIns="0" tIns="0" rIns="0" bIns="0" rtlCol="0" anchor="ctr"/>
            <a:lstStyle/>
            <a:p>
              <a:pPr algn="ctr" fontAlgn="base">
                <a:spcBef>
                  <a:spcPct val="0"/>
                </a:spcBef>
                <a:spcAft>
                  <a:spcPct val="0"/>
                </a:spcAft>
              </a:pPr>
              <a:endParaRPr kumimoji="1" lang="zh-CN" altLang="en-US" sz="800" b="1" dirty="0">
                <a:solidFill>
                  <a:srgbClr val="C00000"/>
                </a:solidFill>
                <a:latin typeface="微软雅黑" pitchFamily="34" charset="-122"/>
              </a:endParaRPr>
            </a:p>
          </p:txBody>
        </p:sp>
      </p:grpSp>
      <p:sp>
        <p:nvSpPr>
          <p:cNvPr id="33" name="矩形 32">
            <a:extLst>
              <a:ext uri="{FF2B5EF4-FFF2-40B4-BE49-F238E27FC236}">
                <a16:creationId xmlns="" xmlns:a16="http://schemas.microsoft.com/office/drawing/2014/main" id="{0DCDE44A-A836-8C4F-83A3-C937ED833252}"/>
              </a:ext>
            </a:extLst>
          </p:cNvPr>
          <p:cNvSpPr/>
          <p:nvPr/>
        </p:nvSpPr>
        <p:spPr>
          <a:xfrm>
            <a:off x="5012392" y="1369012"/>
            <a:ext cx="1038526" cy="738279"/>
          </a:xfrm>
          <a:prstGeom prst="rect">
            <a:avLst/>
          </a:prstGeom>
        </p:spPr>
        <p:txBody>
          <a:bodyPr wrap="none">
            <a:spAutoFit/>
          </a:bodyPr>
          <a:lstStyle/>
          <a:p>
            <a:pPr algn="ctr" fontAlgn="base">
              <a:spcBef>
                <a:spcPct val="0"/>
              </a:spcBef>
              <a:spcAft>
                <a:spcPct val="0"/>
              </a:spcAft>
            </a:pPr>
            <a:r>
              <a:rPr lang="en" altLang="zh-CN" sz="1399" dirty="0">
                <a:solidFill>
                  <a:prstClr val="white"/>
                </a:solidFill>
                <a:latin typeface="Microsoft YaHei" panose="020B0503020204020204" pitchFamily="34" charset="-122"/>
              </a:rPr>
              <a:t>TYPE1</a:t>
            </a:r>
            <a:endParaRPr lang="en-US" altLang="zh-CN" sz="1399" dirty="0">
              <a:solidFill>
                <a:prstClr val="white"/>
              </a:solidFill>
              <a:latin typeface="Microsoft YaHei" panose="020B0503020204020204" pitchFamily="34" charset="-122"/>
            </a:endParaRPr>
          </a:p>
          <a:p>
            <a:pPr algn="ctr" fontAlgn="base">
              <a:spcBef>
                <a:spcPct val="0"/>
              </a:spcBef>
              <a:spcAft>
                <a:spcPct val="0"/>
              </a:spcAft>
            </a:pPr>
            <a:r>
              <a:rPr lang="zh-CN" altLang="en-US" sz="1399" dirty="0">
                <a:solidFill>
                  <a:prstClr val="white"/>
                </a:solidFill>
                <a:latin typeface="Microsoft YaHei" panose="020B0503020204020204" pitchFamily="34" charset="-122"/>
              </a:rPr>
              <a:t>日时间戳</a:t>
            </a:r>
            <a:r>
              <a:rPr lang="en-US" altLang="zh-CN" sz="1399" dirty="0">
                <a:solidFill>
                  <a:prstClr val="white"/>
                </a:solidFill>
                <a:latin typeface="Microsoft YaHei" panose="020B0503020204020204" pitchFamily="34" charset="-122"/>
              </a:rPr>
              <a:t>+</a:t>
            </a:r>
          </a:p>
          <a:p>
            <a:pPr algn="ctr" fontAlgn="base">
              <a:spcBef>
                <a:spcPct val="0"/>
              </a:spcBef>
              <a:spcAft>
                <a:spcPct val="0"/>
              </a:spcAft>
            </a:pPr>
            <a:r>
              <a:rPr lang="zh-CN" altLang="en-US" sz="1399" dirty="0">
                <a:solidFill>
                  <a:prstClr val="white"/>
                </a:solidFill>
                <a:latin typeface="Microsoft YaHei" panose="020B0503020204020204" pitchFamily="34" charset="-122"/>
              </a:rPr>
              <a:t>分区增量</a:t>
            </a:r>
            <a:endParaRPr lang="zh-CN" altLang="en-US" sz="1199" dirty="0">
              <a:solidFill>
                <a:prstClr val="white"/>
              </a:solidFill>
              <a:latin typeface="Microsoft YaHei" panose="020B0503020204020204" pitchFamily="34" charset="-122"/>
            </a:endParaRPr>
          </a:p>
        </p:txBody>
      </p:sp>
      <p:sp>
        <p:nvSpPr>
          <p:cNvPr id="34" name="矩形 33">
            <a:extLst>
              <a:ext uri="{FF2B5EF4-FFF2-40B4-BE49-F238E27FC236}">
                <a16:creationId xmlns="" xmlns:a16="http://schemas.microsoft.com/office/drawing/2014/main" id="{86326D55-DFBF-AD44-8864-5FC5233ABCF4}"/>
              </a:ext>
            </a:extLst>
          </p:cNvPr>
          <p:cNvSpPr/>
          <p:nvPr/>
        </p:nvSpPr>
        <p:spPr>
          <a:xfrm>
            <a:off x="6201848" y="1369012"/>
            <a:ext cx="1055546" cy="738279"/>
          </a:xfrm>
          <a:prstGeom prst="rect">
            <a:avLst/>
          </a:prstGeom>
        </p:spPr>
        <p:txBody>
          <a:bodyPr wrap="square">
            <a:spAutoFit/>
          </a:bodyPr>
          <a:lstStyle/>
          <a:p>
            <a:pPr algn="ctr" fontAlgn="base">
              <a:spcBef>
                <a:spcPct val="0"/>
              </a:spcBef>
              <a:spcAft>
                <a:spcPct val="0"/>
              </a:spcAft>
            </a:pPr>
            <a:r>
              <a:rPr lang="en" altLang="zh-CN" sz="1399" dirty="0">
                <a:solidFill>
                  <a:prstClr val="white"/>
                </a:solidFill>
                <a:latin typeface="Microsoft YaHei" panose="020B0503020204020204" pitchFamily="34" charset="-122"/>
              </a:rPr>
              <a:t>TYPE</a:t>
            </a:r>
            <a:r>
              <a:rPr lang="en-US" altLang="zh-CN" sz="1399" dirty="0">
                <a:solidFill>
                  <a:prstClr val="white"/>
                </a:solidFill>
                <a:latin typeface="Microsoft YaHei" panose="020B0503020204020204" pitchFamily="34" charset="-122"/>
              </a:rPr>
              <a:t>2</a:t>
            </a:r>
          </a:p>
          <a:p>
            <a:pPr algn="ctr" fontAlgn="base">
              <a:spcBef>
                <a:spcPct val="0"/>
              </a:spcBef>
              <a:spcAft>
                <a:spcPct val="0"/>
              </a:spcAft>
            </a:pPr>
            <a:r>
              <a:rPr lang="zh-CN" altLang="en-US" sz="1399" dirty="0">
                <a:solidFill>
                  <a:prstClr val="white"/>
                </a:solidFill>
                <a:latin typeface="Microsoft YaHei" panose="020B0503020204020204" pitchFamily="34" charset="-122"/>
              </a:rPr>
              <a:t>日时间戳</a:t>
            </a:r>
            <a:r>
              <a:rPr lang="en-US" altLang="zh-CN" sz="1399" dirty="0">
                <a:solidFill>
                  <a:prstClr val="white"/>
                </a:solidFill>
                <a:latin typeface="Microsoft YaHei" panose="020B0503020204020204" pitchFamily="34" charset="-122"/>
              </a:rPr>
              <a:t>+</a:t>
            </a:r>
          </a:p>
          <a:p>
            <a:pPr algn="ctr" fontAlgn="base">
              <a:spcBef>
                <a:spcPct val="0"/>
              </a:spcBef>
              <a:spcAft>
                <a:spcPct val="0"/>
              </a:spcAft>
            </a:pPr>
            <a:r>
              <a:rPr lang="zh-CN" altLang="en-US" sz="1399" dirty="0">
                <a:solidFill>
                  <a:prstClr val="white"/>
                </a:solidFill>
                <a:latin typeface="Microsoft YaHei" panose="020B0503020204020204" pitchFamily="34" charset="-122"/>
              </a:rPr>
              <a:t>增量</a:t>
            </a:r>
            <a:endParaRPr lang="en-US" altLang="zh-CN" sz="1399" dirty="0">
              <a:solidFill>
                <a:prstClr val="white"/>
              </a:solidFill>
              <a:latin typeface="Microsoft YaHei" panose="020B0503020204020204" pitchFamily="34" charset="-122"/>
            </a:endParaRPr>
          </a:p>
        </p:txBody>
      </p:sp>
      <p:sp>
        <p:nvSpPr>
          <p:cNvPr id="35" name="矩形 34">
            <a:extLst>
              <a:ext uri="{FF2B5EF4-FFF2-40B4-BE49-F238E27FC236}">
                <a16:creationId xmlns="" xmlns:a16="http://schemas.microsoft.com/office/drawing/2014/main" id="{4D9E9DEE-3E13-D440-B62A-76E43C945F78}"/>
              </a:ext>
            </a:extLst>
          </p:cNvPr>
          <p:cNvSpPr/>
          <p:nvPr/>
        </p:nvSpPr>
        <p:spPr>
          <a:xfrm>
            <a:off x="5102960" y="2295224"/>
            <a:ext cx="902341" cy="522948"/>
          </a:xfrm>
          <a:prstGeom prst="rect">
            <a:avLst/>
          </a:prstGeom>
        </p:spPr>
        <p:txBody>
          <a:bodyPr wrap="none">
            <a:spAutoFit/>
          </a:bodyPr>
          <a:lstStyle/>
          <a:p>
            <a:pPr algn="ctr" fontAlgn="base">
              <a:spcBef>
                <a:spcPct val="0"/>
              </a:spcBef>
              <a:spcAft>
                <a:spcPct val="0"/>
              </a:spcAft>
            </a:pPr>
            <a:r>
              <a:rPr lang="en" altLang="zh-CN" sz="1399" dirty="0">
                <a:solidFill>
                  <a:prstClr val="white"/>
                </a:solidFill>
                <a:latin typeface="Microsoft YaHei" panose="020B0503020204020204" pitchFamily="34" charset="-122"/>
              </a:rPr>
              <a:t>TYPE</a:t>
            </a:r>
            <a:r>
              <a:rPr lang="en-US" altLang="zh-CN" sz="1399" dirty="0">
                <a:solidFill>
                  <a:prstClr val="white"/>
                </a:solidFill>
                <a:latin typeface="Microsoft YaHei" panose="020B0503020204020204" pitchFamily="34" charset="-122"/>
              </a:rPr>
              <a:t>3</a:t>
            </a:r>
          </a:p>
          <a:p>
            <a:pPr algn="ctr" fontAlgn="base">
              <a:spcBef>
                <a:spcPct val="0"/>
              </a:spcBef>
              <a:spcAft>
                <a:spcPct val="0"/>
              </a:spcAft>
            </a:pPr>
            <a:r>
              <a:rPr lang="zh-CN" altLang="en-US" sz="1399" dirty="0">
                <a:solidFill>
                  <a:prstClr val="white"/>
                </a:solidFill>
                <a:latin typeface="Microsoft YaHei" panose="020B0503020204020204" pitchFamily="34" charset="-122"/>
              </a:rPr>
              <a:t>全量同步</a:t>
            </a:r>
          </a:p>
        </p:txBody>
      </p:sp>
      <p:sp>
        <p:nvSpPr>
          <p:cNvPr id="36" name="矩形 35">
            <a:extLst>
              <a:ext uri="{FF2B5EF4-FFF2-40B4-BE49-F238E27FC236}">
                <a16:creationId xmlns="" xmlns:a16="http://schemas.microsoft.com/office/drawing/2014/main" id="{9F39E093-0DAA-AB40-889A-E655E00E028E}"/>
              </a:ext>
            </a:extLst>
          </p:cNvPr>
          <p:cNvSpPr/>
          <p:nvPr/>
        </p:nvSpPr>
        <p:spPr>
          <a:xfrm>
            <a:off x="6057876" y="2295224"/>
            <a:ext cx="1217969" cy="738279"/>
          </a:xfrm>
          <a:prstGeom prst="rect">
            <a:avLst/>
          </a:prstGeom>
        </p:spPr>
        <p:txBody>
          <a:bodyPr wrap="none">
            <a:spAutoFit/>
          </a:bodyPr>
          <a:lstStyle/>
          <a:p>
            <a:pPr algn="ctr" fontAlgn="base">
              <a:spcBef>
                <a:spcPct val="0"/>
              </a:spcBef>
              <a:spcAft>
                <a:spcPct val="0"/>
              </a:spcAft>
            </a:pPr>
            <a:r>
              <a:rPr lang="en" altLang="zh-CN" sz="1399" dirty="0">
                <a:solidFill>
                  <a:prstClr val="white"/>
                </a:solidFill>
                <a:latin typeface="Microsoft YaHei" panose="020B0503020204020204" pitchFamily="34" charset="-122"/>
              </a:rPr>
              <a:t>TYPE</a:t>
            </a:r>
            <a:r>
              <a:rPr lang="en-US" altLang="zh-CN" sz="1399" dirty="0">
                <a:solidFill>
                  <a:prstClr val="white"/>
                </a:solidFill>
                <a:latin typeface="Microsoft YaHei" panose="020B0503020204020204" pitchFamily="34" charset="-122"/>
              </a:rPr>
              <a:t>4</a:t>
            </a:r>
          </a:p>
          <a:p>
            <a:pPr algn="ctr" fontAlgn="base">
              <a:spcBef>
                <a:spcPct val="0"/>
              </a:spcBef>
              <a:spcAft>
                <a:spcPct val="0"/>
              </a:spcAft>
            </a:pPr>
            <a:r>
              <a:rPr lang="zh-CN" altLang="en-US" sz="1399" dirty="0">
                <a:solidFill>
                  <a:prstClr val="white"/>
                </a:solidFill>
                <a:latin typeface="Microsoft YaHei" panose="020B0503020204020204" pitchFamily="34" charset="-122"/>
              </a:rPr>
              <a:t>周期时间戳</a:t>
            </a:r>
            <a:r>
              <a:rPr lang="en-US" altLang="zh-CN" sz="1399" dirty="0">
                <a:solidFill>
                  <a:prstClr val="white"/>
                </a:solidFill>
                <a:latin typeface="Microsoft YaHei" panose="020B0503020204020204" pitchFamily="34" charset="-122"/>
              </a:rPr>
              <a:t>+</a:t>
            </a:r>
          </a:p>
          <a:p>
            <a:pPr algn="ctr" fontAlgn="base">
              <a:spcBef>
                <a:spcPct val="0"/>
              </a:spcBef>
              <a:spcAft>
                <a:spcPct val="0"/>
              </a:spcAft>
            </a:pPr>
            <a:r>
              <a:rPr lang="zh-CN" altLang="en-US" sz="1399" dirty="0">
                <a:solidFill>
                  <a:prstClr val="white"/>
                </a:solidFill>
                <a:latin typeface="Microsoft YaHei" panose="020B0503020204020204" pitchFamily="34" charset="-122"/>
              </a:rPr>
              <a:t>分区增量</a:t>
            </a:r>
            <a:endParaRPr lang="en-US" altLang="zh-CN" sz="1399" dirty="0">
              <a:solidFill>
                <a:prstClr val="white"/>
              </a:solidFill>
              <a:latin typeface="Microsoft YaHei" panose="020B0503020204020204" pitchFamily="34" charset="-122"/>
            </a:endParaRPr>
          </a:p>
        </p:txBody>
      </p:sp>
      <p:sp>
        <p:nvSpPr>
          <p:cNvPr id="38" name="圆角矩形 37">
            <a:extLst>
              <a:ext uri="{FF2B5EF4-FFF2-40B4-BE49-F238E27FC236}">
                <a16:creationId xmlns="" xmlns:a16="http://schemas.microsoft.com/office/drawing/2014/main" id="{62C92058-5B41-554B-AB7B-16DC9F3DB879}"/>
              </a:ext>
            </a:extLst>
          </p:cNvPr>
          <p:cNvSpPr/>
          <p:nvPr/>
        </p:nvSpPr>
        <p:spPr bwMode="auto">
          <a:xfrm>
            <a:off x="449894" y="768283"/>
            <a:ext cx="3263307" cy="3369816"/>
          </a:xfrm>
          <a:prstGeom prst="roundRect">
            <a:avLst>
              <a:gd name="adj" fmla="val 7344"/>
            </a:avLst>
          </a:prstGeom>
          <a:noFill/>
          <a:ln w="9525" cap="flat" cmpd="sng" algn="ctr">
            <a:solidFill>
              <a:schemeClr val="bg1">
                <a:lumMod val="85000"/>
              </a:schemeClr>
            </a:solidFill>
            <a:prstDash val="solid"/>
            <a:round/>
            <a:headEnd type="none" w="med" len="med"/>
            <a:tailEnd type="none" w="med" len="med"/>
          </a:ln>
        </p:spPr>
        <p:txBody>
          <a:bodyPr vert="horz" wrap="square" lIns="91392" tIns="45696" rIns="91392" bIns="45696" numCol="1" rtlCol="0" anchor="t" anchorCtr="0" compatLnSpc="1"/>
          <a:lstStyle/>
          <a:p>
            <a:pPr defTabSz="945677" fontAlgn="base">
              <a:spcBef>
                <a:spcPct val="0"/>
              </a:spcBef>
              <a:spcAft>
                <a:spcPct val="0"/>
              </a:spcAft>
            </a:pPr>
            <a:endParaRPr lang="zh-CN" altLang="en-US" sz="1399">
              <a:solidFill>
                <a:prstClr val="black"/>
              </a:solidFill>
              <a:latin typeface="Times New Roman" pitchFamily="18" charset="0"/>
              <a:ea typeface="宋体" pitchFamily="2" charset="-122"/>
            </a:endParaRPr>
          </a:p>
        </p:txBody>
      </p:sp>
      <p:sp>
        <p:nvSpPr>
          <p:cNvPr id="39" name="圆角矩形 38">
            <a:extLst>
              <a:ext uri="{FF2B5EF4-FFF2-40B4-BE49-F238E27FC236}">
                <a16:creationId xmlns="" xmlns:a16="http://schemas.microsoft.com/office/drawing/2014/main" id="{D3095F52-F8D1-DD47-8FC6-A47DCCF9326D}"/>
              </a:ext>
            </a:extLst>
          </p:cNvPr>
          <p:cNvSpPr/>
          <p:nvPr/>
        </p:nvSpPr>
        <p:spPr bwMode="auto">
          <a:xfrm>
            <a:off x="4471579" y="753153"/>
            <a:ext cx="3263307" cy="3369816"/>
          </a:xfrm>
          <a:prstGeom prst="roundRect">
            <a:avLst>
              <a:gd name="adj" fmla="val 7344"/>
            </a:avLst>
          </a:prstGeom>
          <a:noFill/>
          <a:ln w="9525" cap="flat" cmpd="sng" algn="ctr">
            <a:solidFill>
              <a:schemeClr val="bg1">
                <a:lumMod val="85000"/>
              </a:schemeClr>
            </a:solidFill>
            <a:prstDash val="solid"/>
            <a:round/>
            <a:headEnd type="none" w="med" len="med"/>
            <a:tailEnd type="none" w="med" len="med"/>
          </a:ln>
        </p:spPr>
        <p:txBody>
          <a:bodyPr vert="horz" wrap="square" lIns="91392" tIns="45696" rIns="91392" bIns="45696" numCol="1" rtlCol="0" anchor="t" anchorCtr="0" compatLnSpc="1"/>
          <a:lstStyle/>
          <a:p>
            <a:pPr defTabSz="945677" fontAlgn="base">
              <a:spcBef>
                <a:spcPct val="0"/>
              </a:spcBef>
              <a:spcAft>
                <a:spcPct val="0"/>
              </a:spcAft>
            </a:pPr>
            <a:endParaRPr lang="zh-CN" altLang="en-US" sz="1399">
              <a:solidFill>
                <a:prstClr val="black"/>
              </a:solidFill>
              <a:latin typeface="Times New Roman" pitchFamily="18" charset="0"/>
              <a:ea typeface="宋体" pitchFamily="2" charset="-122"/>
            </a:endParaRPr>
          </a:p>
        </p:txBody>
      </p:sp>
      <p:sp>
        <p:nvSpPr>
          <p:cNvPr id="40" name="圆角矩形 39">
            <a:extLst>
              <a:ext uri="{FF2B5EF4-FFF2-40B4-BE49-F238E27FC236}">
                <a16:creationId xmlns="" xmlns:a16="http://schemas.microsoft.com/office/drawing/2014/main" id="{84D815E5-E4B7-3E40-961A-BA72D0D56849}"/>
              </a:ext>
            </a:extLst>
          </p:cNvPr>
          <p:cNvSpPr/>
          <p:nvPr/>
        </p:nvSpPr>
        <p:spPr bwMode="auto">
          <a:xfrm>
            <a:off x="8318922" y="753154"/>
            <a:ext cx="3263307" cy="3369816"/>
          </a:xfrm>
          <a:prstGeom prst="roundRect">
            <a:avLst>
              <a:gd name="adj" fmla="val 7344"/>
            </a:avLst>
          </a:prstGeom>
          <a:noFill/>
          <a:ln w="9525" cap="flat" cmpd="sng" algn="ctr">
            <a:solidFill>
              <a:schemeClr val="bg1">
                <a:lumMod val="85000"/>
              </a:schemeClr>
            </a:solidFill>
            <a:prstDash val="solid"/>
            <a:round/>
            <a:headEnd type="none" w="med" len="med"/>
            <a:tailEnd type="none" w="med" len="med"/>
          </a:ln>
        </p:spPr>
        <p:txBody>
          <a:bodyPr vert="horz" wrap="square" lIns="91392" tIns="45696" rIns="91392" bIns="45696" numCol="1" rtlCol="0" anchor="t" anchorCtr="0" compatLnSpc="1"/>
          <a:lstStyle/>
          <a:p>
            <a:pPr defTabSz="945677" fontAlgn="base">
              <a:spcBef>
                <a:spcPct val="0"/>
              </a:spcBef>
              <a:spcAft>
                <a:spcPct val="0"/>
              </a:spcAft>
            </a:pPr>
            <a:endParaRPr lang="zh-CN" altLang="en-US" sz="1399">
              <a:solidFill>
                <a:prstClr val="black"/>
              </a:solidFill>
              <a:latin typeface="Times New Roman" pitchFamily="18" charset="0"/>
              <a:ea typeface="宋体" pitchFamily="2" charset="-122"/>
            </a:endParaRPr>
          </a:p>
        </p:txBody>
      </p:sp>
      <p:sp>
        <p:nvSpPr>
          <p:cNvPr id="41" name="文本框 40">
            <a:extLst>
              <a:ext uri="{FF2B5EF4-FFF2-40B4-BE49-F238E27FC236}">
                <a16:creationId xmlns="" xmlns:a16="http://schemas.microsoft.com/office/drawing/2014/main" id="{6C14FBCC-609F-B54D-96F6-DE3467228777}"/>
              </a:ext>
            </a:extLst>
          </p:cNvPr>
          <p:cNvSpPr txBox="1"/>
          <p:nvPr/>
        </p:nvSpPr>
        <p:spPr>
          <a:xfrm>
            <a:off x="8493262" y="2614150"/>
            <a:ext cx="2970253" cy="408410"/>
          </a:xfrm>
          <a:prstGeom prst="roundRect">
            <a:avLst/>
          </a:prstGeom>
          <a:solidFill>
            <a:srgbClr val="5B9BD5"/>
          </a:solidFill>
        </p:spPr>
        <p:txBody>
          <a:bodyPr wrap="square" rtlCol="0">
            <a:spAutoFit/>
          </a:bodyPr>
          <a:lstStyle/>
          <a:p>
            <a:pPr algn="ctr" fontAlgn="base">
              <a:spcBef>
                <a:spcPct val="0"/>
              </a:spcBef>
              <a:spcAft>
                <a:spcPct val="0"/>
              </a:spcAft>
            </a:pPr>
            <a:r>
              <a:rPr kumimoji="1" lang="zh-CN" altLang="en-US" sz="1799" b="1" dirty="0">
                <a:solidFill>
                  <a:prstClr val="white"/>
                </a:solidFill>
                <a:latin typeface="Microsoft YaHei" panose="020B0503020204020204" pitchFamily="34" charset="-122"/>
              </a:rPr>
              <a:t>大数据平台</a:t>
            </a:r>
          </a:p>
        </p:txBody>
      </p:sp>
      <p:sp>
        <p:nvSpPr>
          <p:cNvPr id="42" name="六边形 41">
            <a:extLst>
              <a:ext uri="{FF2B5EF4-FFF2-40B4-BE49-F238E27FC236}">
                <a16:creationId xmlns="" xmlns:a16="http://schemas.microsoft.com/office/drawing/2014/main" id="{DCF23D74-01CD-0348-AB84-4DFADA417F02}"/>
              </a:ext>
            </a:extLst>
          </p:cNvPr>
          <p:cNvSpPr/>
          <p:nvPr/>
        </p:nvSpPr>
        <p:spPr bwMode="auto">
          <a:xfrm>
            <a:off x="1499160" y="840395"/>
            <a:ext cx="664671" cy="528827"/>
          </a:xfrm>
          <a:prstGeom prst="hexagon">
            <a:avLst/>
          </a:prstGeom>
          <a:solidFill>
            <a:srgbClr val="00B0F0"/>
          </a:solidFill>
          <a:ln w="12700">
            <a:solidFill>
              <a:srgbClr val="51C4CC"/>
            </a:solidFill>
            <a:round/>
            <a:headEnd/>
            <a:tailEnd/>
          </a:ln>
        </p:spPr>
        <p:txBody>
          <a:bodyPr lIns="0" tIns="0" rIns="0" bIns="0" rtlCol="0" anchor="ctr"/>
          <a:lstStyle/>
          <a:p>
            <a:pPr algn="ctr" fontAlgn="base">
              <a:spcBef>
                <a:spcPct val="0"/>
              </a:spcBef>
              <a:spcAft>
                <a:spcPct val="0"/>
              </a:spcAft>
            </a:pPr>
            <a:r>
              <a:rPr kumimoji="1" lang="zh-CN" altLang="en-US" sz="900" dirty="0">
                <a:solidFill>
                  <a:prstClr val="white"/>
                </a:solidFill>
                <a:latin typeface="微软雅黑" pitchFamily="34" charset="-122"/>
              </a:rPr>
              <a:t>成本</a:t>
            </a:r>
            <a:endParaRPr kumimoji="1" lang="en-US" altLang="zh-CN" sz="900" dirty="0">
              <a:solidFill>
                <a:prstClr val="white"/>
              </a:solidFill>
              <a:latin typeface="微软雅黑" pitchFamily="34" charset="-122"/>
            </a:endParaRPr>
          </a:p>
          <a:p>
            <a:pPr algn="ctr" fontAlgn="base">
              <a:spcBef>
                <a:spcPct val="0"/>
              </a:spcBef>
              <a:spcAft>
                <a:spcPct val="0"/>
              </a:spcAft>
            </a:pPr>
            <a:r>
              <a:rPr kumimoji="1" lang="en-US" altLang="zh-CN" sz="900" dirty="0">
                <a:solidFill>
                  <a:prstClr val="white"/>
                </a:solidFill>
                <a:latin typeface="微软雅黑" pitchFamily="34" charset="-122"/>
              </a:rPr>
              <a:t>5+</a:t>
            </a:r>
            <a:endParaRPr kumimoji="1" lang="zh-CN" altLang="en-US" sz="900" dirty="0">
              <a:solidFill>
                <a:prstClr val="white"/>
              </a:solidFill>
              <a:latin typeface="微软雅黑" pitchFamily="34" charset="-122"/>
            </a:endParaRPr>
          </a:p>
        </p:txBody>
      </p:sp>
      <p:sp>
        <p:nvSpPr>
          <p:cNvPr id="43" name="矩形 42">
            <a:extLst>
              <a:ext uri="{FF2B5EF4-FFF2-40B4-BE49-F238E27FC236}">
                <a16:creationId xmlns="" xmlns:a16="http://schemas.microsoft.com/office/drawing/2014/main" id="{F6ABDF0A-3700-4993-A0B2-295A1E9409ED}"/>
              </a:ext>
            </a:extLst>
          </p:cNvPr>
          <p:cNvSpPr/>
          <p:nvPr/>
        </p:nvSpPr>
        <p:spPr>
          <a:xfrm>
            <a:off x="8623307" y="1340839"/>
            <a:ext cx="2694491" cy="9012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prstClr val="white"/>
                </a:solidFill>
                <a:cs typeface="+mn-ea"/>
                <a:sym typeface="+mn-lt"/>
              </a:rPr>
              <a:t>HDSP</a:t>
            </a:r>
            <a:endParaRPr lang="zh-CN" altLang="en-US" sz="1400" dirty="0">
              <a:solidFill>
                <a:prstClr val="white"/>
              </a:solidFill>
              <a:cs typeface="+mn-ea"/>
              <a:sym typeface="+mn-lt"/>
            </a:endParaRPr>
          </a:p>
        </p:txBody>
      </p:sp>
    </p:spTree>
    <p:extLst>
      <p:ext uri="{BB962C8B-B14F-4D97-AF65-F5344CB8AC3E}">
        <p14:creationId xmlns:p14="http://schemas.microsoft.com/office/powerpoint/2010/main" val="3084496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3182"/>
          </a:xfrm>
        </p:spPr>
        <p:txBody>
          <a:bodyPr/>
          <a:lstStyle/>
          <a:p>
            <a:r>
              <a:rPr lang="zh-CN" altLang="en-US" dirty="0" smtClean="0">
                <a:cs typeface="+mn-ea"/>
                <a:sym typeface="+mn-lt"/>
              </a:rPr>
              <a:t>某制造数据中台</a:t>
            </a:r>
            <a:r>
              <a:rPr lang="en-US" altLang="zh-CN" dirty="0" smtClean="0">
                <a:cs typeface="+mn-ea"/>
                <a:sym typeface="+mn-lt"/>
              </a:rPr>
              <a:t>-</a:t>
            </a:r>
            <a:r>
              <a:rPr lang="zh-CN" altLang="en-US" dirty="0">
                <a:latin typeface="+mn-lt"/>
                <a:ea typeface="+mn-ea"/>
                <a:cs typeface="+mn-ea"/>
                <a:sym typeface="+mn-lt"/>
              </a:rPr>
              <a:t>数仓建模思路</a:t>
            </a:r>
          </a:p>
        </p:txBody>
      </p:sp>
      <p:sp>
        <p:nvSpPr>
          <p:cNvPr id="4" name="矩形 3">
            <a:extLst>
              <a:ext uri="{FF2B5EF4-FFF2-40B4-BE49-F238E27FC236}">
                <a16:creationId xmlns="" xmlns:a16="http://schemas.microsoft.com/office/drawing/2014/main" id="{CAD1BC05-D615-9B4F-B7A7-1FD121AC0997}"/>
              </a:ext>
            </a:extLst>
          </p:cNvPr>
          <p:cNvSpPr/>
          <p:nvPr/>
        </p:nvSpPr>
        <p:spPr bwMode="auto">
          <a:xfrm>
            <a:off x="-11950" y="3088543"/>
            <a:ext cx="12203950" cy="2968556"/>
          </a:xfrm>
          <a:prstGeom prst="rect">
            <a:avLst/>
          </a:prstGeom>
          <a:solidFill>
            <a:schemeClr val="bg1">
              <a:lumMod val="95000"/>
            </a:schemeClr>
          </a:solidFill>
          <a:ln w="12700">
            <a:noFill/>
            <a:round/>
            <a:headEnd/>
            <a:tailEnd/>
          </a:ln>
        </p:spPr>
        <p:txBody>
          <a:bodyPr lIns="0" tIns="0" rIns="0" bIns="0" rtlCol="0" anchor="ctr"/>
          <a:lstStyle/>
          <a:p>
            <a:pPr algn="ctr" fontAlgn="base">
              <a:spcBef>
                <a:spcPct val="0"/>
              </a:spcBef>
              <a:spcAft>
                <a:spcPct val="0"/>
              </a:spcAft>
            </a:pPr>
            <a:endParaRPr kumimoji="1" lang="zh-CN" altLang="en-US" sz="800" b="1" dirty="0">
              <a:solidFill>
                <a:srgbClr val="C00000"/>
              </a:solidFill>
              <a:latin typeface="微软雅黑" pitchFamily="34" charset="-122"/>
            </a:endParaRPr>
          </a:p>
        </p:txBody>
      </p:sp>
      <p:sp>
        <p:nvSpPr>
          <p:cNvPr id="5" name="圆角矩形 4">
            <a:extLst>
              <a:ext uri="{FF2B5EF4-FFF2-40B4-BE49-F238E27FC236}">
                <a16:creationId xmlns="" xmlns:a16="http://schemas.microsoft.com/office/drawing/2014/main" id="{A5F16417-A01D-3F40-81D6-D0C42C30E877}"/>
              </a:ext>
            </a:extLst>
          </p:cNvPr>
          <p:cNvSpPr/>
          <p:nvPr/>
        </p:nvSpPr>
        <p:spPr bwMode="auto">
          <a:xfrm>
            <a:off x="252687" y="3559618"/>
            <a:ext cx="1234333" cy="2137627"/>
          </a:xfrm>
          <a:prstGeom prst="roundRect">
            <a:avLst>
              <a:gd name="adj" fmla="val 3028"/>
            </a:avLst>
          </a:prstGeom>
          <a:noFill/>
          <a:ln w="12700">
            <a:solidFill>
              <a:srgbClr val="00B0F0"/>
            </a:solidFill>
            <a:round/>
            <a:headEnd/>
            <a:tailEnd/>
          </a:ln>
        </p:spPr>
        <p:txBody>
          <a:bodyPr lIns="0" tIns="0" rIns="0" bIns="0" rtlCol="0" anchor="t"/>
          <a:lstStyle/>
          <a:p>
            <a:pPr marL="71964" fontAlgn="base">
              <a:spcBef>
                <a:spcPct val="0"/>
              </a:spcBef>
              <a:spcAft>
                <a:spcPct val="0"/>
              </a:spcAft>
            </a:pPr>
            <a:endParaRPr kumimoji="1" lang="en-US" altLang="zh-CN" sz="1199" b="1" dirty="0">
              <a:solidFill>
                <a:srgbClr val="0162BA"/>
              </a:solidFill>
              <a:latin typeface="微软雅黑" pitchFamily="34" charset="-122"/>
            </a:endParaRPr>
          </a:p>
          <a:p>
            <a:pPr marL="71964" fontAlgn="base">
              <a:spcBef>
                <a:spcPct val="0"/>
              </a:spcBef>
              <a:spcAft>
                <a:spcPct val="0"/>
              </a:spcAft>
            </a:pPr>
            <a:r>
              <a:rPr kumimoji="1" lang="zh-CN" altLang="en-US" sz="1199" b="1" dirty="0">
                <a:solidFill>
                  <a:srgbClr val="0162BA"/>
                </a:solidFill>
                <a:latin typeface="微软雅黑" pitchFamily="34" charset="-122"/>
              </a:rPr>
              <a:t>业务调研：</a:t>
            </a:r>
            <a:r>
              <a:rPr kumimoji="1" lang="zh-CN" altLang="en-US" sz="1199" dirty="0">
                <a:solidFill>
                  <a:prstClr val="black"/>
                </a:solidFill>
                <a:latin typeface="微软雅黑" pitchFamily="34" charset="-122"/>
              </a:rPr>
              <a:t>需要对</a:t>
            </a:r>
            <a:r>
              <a:rPr kumimoji="1" lang="en-US" altLang="zh-CN" sz="1199" dirty="0">
                <a:solidFill>
                  <a:prstClr val="black"/>
                </a:solidFill>
                <a:latin typeface="微软雅黑" pitchFamily="34" charset="-122"/>
              </a:rPr>
              <a:t>ERP</a:t>
            </a:r>
            <a:r>
              <a:rPr kumimoji="1" lang="zh-CN" altLang="en-US" sz="1199" dirty="0">
                <a:solidFill>
                  <a:prstClr val="black"/>
                </a:solidFill>
                <a:latin typeface="微软雅黑" pitchFamily="34" charset="-122"/>
              </a:rPr>
              <a:t>业务模块和财务模块非常熟悉</a:t>
            </a:r>
            <a:endParaRPr kumimoji="1" lang="en-US" altLang="zh-CN" sz="1199" dirty="0">
              <a:solidFill>
                <a:prstClr val="black"/>
              </a:solidFill>
              <a:latin typeface="微软雅黑" pitchFamily="34" charset="-122"/>
            </a:endParaRPr>
          </a:p>
          <a:p>
            <a:pPr marL="71964" fontAlgn="base">
              <a:spcBef>
                <a:spcPct val="0"/>
              </a:spcBef>
              <a:spcAft>
                <a:spcPct val="0"/>
              </a:spcAft>
            </a:pPr>
            <a:endParaRPr kumimoji="1" lang="en-US" altLang="zh-CN" sz="1199" dirty="0">
              <a:solidFill>
                <a:prstClr val="black"/>
              </a:solidFill>
              <a:latin typeface="微软雅黑" pitchFamily="34" charset="-122"/>
            </a:endParaRPr>
          </a:p>
          <a:p>
            <a:pPr marL="71964" fontAlgn="base">
              <a:spcBef>
                <a:spcPct val="0"/>
              </a:spcBef>
              <a:spcAft>
                <a:spcPct val="0"/>
              </a:spcAft>
            </a:pPr>
            <a:r>
              <a:rPr kumimoji="1" lang="zh-CN" altLang="en-US" sz="1199" b="1" dirty="0">
                <a:solidFill>
                  <a:srgbClr val="0162BA"/>
                </a:solidFill>
                <a:latin typeface="微软雅黑" pitchFamily="34" charset="-122"/>
              </a:rPr>
              <a:t>需求分析：</a:t>
            </a:r>
            <a:r>
              <a:rPr kumimoji="1" lang="zh-CN" altLang="en-US" sz="1199" dirty="0">
                <a:solidFill>
                  <a:prstClr val="black"/>
                </a:solidFill>
                <a:latin typeface="微软雅黑" pitchFamily="34" charset="-122"/>
              </a:rPr>
              <a:t>收集当前</a:t>
            </a:r>
            <a:r>
              <a:rPr kumimoji="1" lang="en-US" altLang="zh-CN" sz="1199" dirty="0">
                <a:solidFill>
                  <a:prstClr val="black"/>
                </a:solidFill>
                <a:latin typeface="微软雅黑" pitchFamily="34" charset="-122"/>
              </a:rPr>
              <a:t>ERP</a:t>
            </a:r>
            <a:r>
              <a:rPr kumimoji="1" lang="zh-CN" altLang="en-US" sz="1199" dirty="0">
                <a:solidFill>
                  <a:prstClr val="black"/>
                </a:solidFill>
                <a:latin typeface="微软雅黑" pitchFamily="34" charset="-122"/>
              </a:rPr>
              <a:t>系统所有模块数据信息及业务用户对数据需求</a:t>
            </a:r>
          </a:p>
        </p:txBody>
      </p:sp>
      <p:sp>
        <p:nvSpPr>
          <p:cNvPr id="6" name="圆角矩形 5">
            <a:extLst>
              <a:ext uri="{FF2B5EF4-FFF2-40B4-BE49-F238E27FC236}">
                <a16:creationId xmlns="" xmlns:a16="http://schemas.microsoft.com/office/drawing/2014/main" id="{9E8D83F7-CFD7-3E4C-AFDD-5223D7682D1F}"/>
              </a:ext>
            </a:extLst>
          </p:cNvPr>
          <p:cNvSpPr/>
          <p:nvPr/>
        </p:nvSpPr>
        <p:spPr bwMode="auto">
          <a:xfrm>
            <a:off x="408237" y="3392657"/>
            <a:ext cx="849680" cy="323867"/>
          </a:xfrm>
          <a:prstGeom prst="roundRect">
            <a:avLst/>
          </a:prstGeom>
          <a:solidFill>
            <a:srgbClr val="5B9BD5"/>
          </a:solidFill>
          <a:ln w="12700">
            <a:noFill/>
            <a:round/>
            <a:headEnd/>
            <a:tailEnd/>
          </a:ln>
        </p:spPr>
        <p:txBody>
          <a:bodyPr lIns="0" tIns="0" rIns="0" bIns="0" rtlCol="0" anchor="ctr"/>
          <a:lstStyle/>
          <a:p>
            <a:pPr algn="ctr" fontAlgn="base">
              <a:spcBef>
                <a:spcPct val="0"/>
              </a:spcBef>
              <a:spcAft>
                <a:spcPct val="0"/>
              </a:spcAft>
            </a:pPr>
            <a:r>
              <a:rPr kumimoji="1" lang="zh-CN" altLang="en-US" sz="1199" dirty="0">
                <a:solidFill>
                  <a:prstClr val="black"/>
                </a:solidFill>
                <a:latin typeface="微软雅黑" pitchFamily="34" charset="-122"/>
              </a:rPr>
              <a:t>数据调研</a:t>
            </a:r>
          </a:p>
        </p:txBody>
      </p:sp>
      <p:sp>
        <p:nvSpPr>
          <p:cNvPr id="7" name="圆角矩形 6">
            <a:extLst>
              <a:ext uri="{FF2B5EF4-FFF2-40B4-BE49-F238E27FC236}">
                <a16:creationId xmlns="" xmlns:a16="http://schemas.microsoft.com/office/drawing/2014/main" id="{A082A89B-3F71-6D41-922F-534953D93556}"/>
              </a:ext>
            </a:extLst>
          </p:cNvPr>
          <p:cNvSpPr/>
          <p:nvPr/>
        </p:nvSpPr>
        <p:spPr bwMode="auto">
          <a:xfrm>
            <a:off x="1899049" y="3559619"/>
            <a:ext cx="1108148" cy="2137626"/>
          </a:xfrm>
          <a:prstGeom prst="roundRect">
            <a:avLst>
              <a:gd name="adj" fmla="val 4730"/>
            </a:avLst>
          </a:prstGeom>
          <a:noFill/>
          <a:ln w="12700">
            <a:solidFill>
              <a:srgbClr val="00B0F0"/>
            </a:solidFill>
            <a:round/>
            <a:headEnd/>
            <a:tailEnd/>
          </a:ln>
        </p:spPr>
        <p:txBody>
          <a:bodyPr lIns="0" tIns="0" rIns="0" bIns="0" rtlCol="0" anchor="t"/>
          <a:lstStyle/>
          <a:p>
            <a:pPr marL="71964" fontAlgn="base">
              <a:spcBef>
                <a:spcPct val="0"/>
              </a:spcBef>
              <a:spcAft>
                <a:spcPct val="0"/>
              </a:spcAft>
            </a:pPr>
            <a:endParaRPr kumimoji="1" lang="en-US" altLang="zh-CN" sz="1199" dirty="0">
              <a:solidFill>
                <a:prstClr val="black"/>
              </a:solidFill>
              <a:latin typeface="微软雅黑" pitchFamily="34" charset="-122"/>
            </a:endParaRPr>
          </a:p>
          <a:p>
            <a:pPr marL="71964" fontAlgn="base">
              <a:spcBef>
                <a:spcPct val="0"/>
              </a:spcBef>
              <a:spcAft>
                <a:spcPct val="0"/>
              </a:spcAft>
            </a:pPr>
            <a:r>
              <a:rPr kumimoji="1" lang="zh-CN" altLang="en-US" sz="1199" dirty="0">
                <a:solidFill>
                  <a:prstClr val="black"/>
                </a:solidFill>
                <a:latin typeface="微软雅黑" pitchFamily="34" charset="-122"/>
              </a:rPr>
              <a:t>业务域是指面向业务分析，将业务过程或者维度进行抽象的集合</a:t>
            </a:r>
          </a:p>
        </p:txBody>
      </p:sp>
      <p:sp>
        <p:nvSpPr>
          <p:cNvPr id="8" name="圆角矩形 7">
            <a:extLst>
              <a:ext uri="{FF2B5EF4-FFF2-40B4-BE49-F238E27FC236}">
                <a16:creationId xmlns="" xmlns:a16="http://schemas.microsoft.com/office/drawing/2014/main" id="{71AFF6CD-780D-C840-9A22-C5080EB2F8C9}"/>
              </a:ext>
            </a:extLst>
          </p:cNvPr>
          <p:cNvSpPr/>
          <p:nvPr/>
        </p:nvSpPr>
        <p:spPr bwMode="auto">
          <a:xfrm>
            <a:off x="2054599" y="3392657"/>
            <a:ext cx="849680" cy="323867"/>
          </a:xfrm>
          <a:prstGeom prst="roundRect">
            <a:avLst/>
          </a:prstGeom>
          <a:solidFill>
            <a:srgbClr val="5B9BD5"/>
          </a:solidFill>
          <a:ln w="12700">
            <a:noFill/>
            <a:round/>
            <a:headEnd/>
            <a:tailEnd/>
          </a:ln>
        </p:spPr>
        <p:txBody>
          <a:bodyPr lIns="0" tIns="0" rIns="0" bIns="0" rtlCol="0" anchor="ctr"/>
          <a:lstStyle/>
          <a:p>
            <a:pPr algn="ctr" fontAlgn="base">
              <a:spcBef>
                <a:spcPct val="0"/>
              </a:spcBef>
              <a:spcAft>
                <a:spcPct val="0"/>
              </a:spcAft>
            </a:pPr>
            <a:r>
              <a:rPr kumimoji="1" lang="zh-CN" altLang="en-US" sz="1199" dirty="0">
                <a:solidFill>
                  <a:prstClr val="black"/>
                </a:solidFill>
                <a:latin typeface="微软雅黑" pitchFamily="34" charset="-122"/>
              </a:rPr>
              <a:t>业务域划分</a:t>
            </a:r>
          </a:p>
        </p:txBody>
      </p:sp>
      <p:sp>
        <p:nvSpPr>
          <p:cNvPr id="9" name="圆角矩形 8">
            <a:extLst>
              <a:ext uri="{FF2B5EF4-FFF2-40B4-BE49-F238E27FC236}">
                <a16:creationId xmlns="" xmlns:a16="http://schemas.microsoft.com/office/drawing/2014/main" id="{47163666-48C5-CD40-AA26-8BA5EEC1BCD5}"/>
              </a:ext>
            </a:extLst>
          </p:cNvPr>
          <p:cNvSpPr/>
          <p:nvPr/>
        </p:nvSpPr>
        <p:spPr bwMode="auto">
          <a:xfrm>
            <a:off x="3372500" y="3559619"/>
            <a:ext cx="1442752" cy="1042344"/>
          </a:xfrm>
          <a:prstGeom prst="roundRect">
            <a:avLst>
              <a:gd name="adj" fmla="val 5130"/>
            </a:avLst>
          </a:prstGeom>
          <a:noFill/>
          <a:ln w="12700">
            <a:solidFill>
              <a:srgbClr val="00B0F0"/>
            </a:solidFill>
            <a:round/>
            <a:headEnd/>
            <a:tailEnd/>
          </a:ln>
        </p:spPr>
        <p:txBody>
          <a:bodyPr lIns="0" tIns="0" rIns="0" bIns="0" rtlCol="0" anchor="t"/>
          <a:lstStyle/>
          <a:p>
            <a:pPr marL="71964" fontAlgn="base">
              <a:spcBef>
                <a:spcPct val="0"/>
              </a:spcBef>
              <a:spcAft>
                <a:spcPct val="0"/>
              </a:spcAft>
            </a:pPr>
            <a:endParaRPr kumimoji="1" lang="en-US" altLang="zh-CN" sz="1199" dirty="0">
              <a:solidFill>
                <a:prstClr val="black"/>
              </a:solidFill>
              <a:latin typeface="微软雅黑" pitchFamily="34" charset="-122"/>
            </a:endParaRPr>
          </a:p>
          <a:p>
            <a:pPr marL="71964" fontAlgn="base">
              <a:spcBef>
                <a:spcPct val="0"/>
              </a:spcBef>
              <a:spcAft>
                <a:spcPct val="0"/>
              </a:spcAft>
            </a:pPr>
            <a:r>
              <a:rPr kumimoji="1" lang="zh-CN" altLang="en-US" sz="1199" dirty="0">
                <a:solidFill>
                  <a:prstClr val="black"/>
                </a:solidFill>
                <a:latin typeface="微软雅黑" pitchFamily="34" charset="-122"/>
              </a:rPr>
              <a:t>明确业务过程所属的数据域</a:t>
            </a:r>
            <a:endParaRPr kumimoji="1" lang="en-US" altLang="zh-CN" sz="1199" dirty="0">
              <a:solidFill>
                <a:prstClr val="black"/>
              </a:solidFill>
              <a:latin typeface="微软雅黑" pitchFamily="34" charset="-122"/>
            </a:endParaRPr>
          </a:p>
          <a:p>
            <a:pPr marL="71964" fontAlgn="base">
              <a:spcBef>
                <a:spcPct val="0"/>
              </a:spcBef>
              <a:spcAft>
                <a:spcPct val="0"/>
              </a:spcAft>
            </a:pPr>
            <a:r>
              <a:rPr kumimoji="1" lang="zh-CN" altLang="en-US" sz="1199" dirty="0">
                <a:solidFill>
                  <a:prstClr val="black"/>
                </a:solidFill>
                <a:latin typeface="微软雅黑" pitchFamily="34" charset="-122"/>
              </a:rPr>
              <a:t>明确业务过程与维度的关系</a:t>
            </a:r>
          </a:p>
        </p:txBody>
      </p:sp>
      <p:sp>
        <p:nvSpPr>
          <p:cNvPr id="10" name="圆角矩形 9">
            <a:extLst>
              <a:ext uri="{FF2B5EF4-FFF2-40B4-BE49-F238E27FC236}">
                <a16:creationId xmlns="" xmlns:a16="http://schemas.microsoft.com/office/drawing/2014/main" id="{5C151BA1-2324-644F-8413-E59A04F861D2}"/>
              </a:ext>
            </a:extLst>
          </p:cNvPr>
          <p:cNvSpPr/>
          <p:nvPr/>
        </p:nvSpPr>
        <p:spPr bwMode="auto">
          <a:xfrm>
            <a:off x="3528050" y="3392657"/>
            <a:ext cx="1021085" cy="323867"/>
          </a:xfrm>
          <a:prstGeom prst="roundRect">
            <a:avLst/>
          </a:prstGeom>
          <a:solidFill>
            <a:srgbClr val="5B9BD5"/>
          </a:solidFill>
          <a:ln w="12700">
            <a:noFill/>
            <a:round/>
            <a:headEnd/>
            <a:tailEnd/>
          </a:ln>
        </p:spPr>
        <p:txBody>
          <a:bodyPr lIns="0" tIns="0" rIns="0" bIns="0" rtlCol="0" anchor="ctr"/>
          <a:lstStyle/>
          <a:p>
            <a:pPr algn="ctr" fontAlgn="base">
              <a:spcBef>
                <a:spcPct val="0"/>
              </a:spcBef>
              <a:spcAft>
                <a:spcPct val="0"/>
              </a:spcAft>
            </a:pPr>
            <a:r>
              <a:rPr kumimoji="1" lang="zh-CN" altLang="en-US" sz="1199" dirty="0">
                <a:solidFill>
                  <a:prstClr val="black"/>
                </a:solidFill>
                <a:latin typeface="微软雅黑" pitchFamily="34" charset="-122"/>
              </a:rPr>
              <a:t>构建总线矩阵</a:t>
            </a:r>
          </a:p>
        </p:txBody>
      </p:sp>
      <p:sp>
        <p:nvSpPr>
          <p:cNvPr id="11" name="圆角矩形 10">
            <a:extLst>
              <a:ext uri="{FF2B5EF4-FFF2-40B4-BE49-F238E27FC236}">
                <a16:creationId xmlns="" xmlns:a16="http://schemas.microsoft.com/office/drawing/2014/main" id="{D33AB716-D6A7-1643-86B6-B2A9367BEB13}"/>
              </a:ext>
            </a:extLst>
          </p:cNvPr>
          <p:cNvSpPr/>
          <p:nvPr/>
        </p:nvSpPr>
        <p:spPr bwMode="auto">
          <a:xfrm>
            <a:off x="3346855" y="5082255"/>
            <a:ext cx="1468396" cy="611749"/>
          </a:xfrm>
          <a:prstGeom prst="roundRect">
            <a:avLst>
              <a:gd name="adj" fmla="val 6838"/>
            </a:avLst>
          </a:prstGeom>
          <a:noFill/>
          <a:ln w="12700">
            <a:solidFill>
              <a:srgbClr val="00B0F0"/>
            </a:solidFill>
            <a:round/>
            <a:headEnd/>
            <a:tailEnd/>
          </a:ln>
        </p:spPr>
        <p:txBody>
          <a:bodyPr lIns="0" tIns="0" rIns="0" bIns="0" rtlCol="0" anchor="ctr"/>
          <a:lstStyle/>
          <a:p>
            <a:pPr marL="71964" fontAlgn="base">
              <a:spcBef>
                <a:spcPct val="0"/>
              </a:spcBef>
              <a:spcAft>
                <a:spcPct val="0"/>
              </a:spcAft>
            </a:pPr>
            <a:endParaRPr kumimoji="1" lang="en-US" altLang="zh-CN" sz="1199" dirty="0">
              <a:solidFill>
                <a:prstClr val="black"/>
              </a:solidFill>
              <a:latin typeface="微软雅黑" pitchFamily="34" charset="-122"/>
            </a:endParaRPr>
          </a:p>
          <a:p>
            <a:pPr marL="71964" fontAlgn="base">
              <a:spcBef>
                <a:spcPct val="0"/>
              </a:spcBef>
              <a:spcAft>
                <a:spcPct val="0"/>
              </a:spcAft>
            </a:pPr>
            <a:r>
              <a:rPr kumimoji="1" lang="zh-CN" altLang="en-US" sz="1199" dirty="0">
                <a:solidFill>
                  <a:prstClr val="black"/>
                </a:solidFill>
                <a:latin typeface="微软雅黑" pitchFamily="34" charset="-122"/>
              </a:rPr>
              <a:t>明确原子指标</a:t>
            </a:r>
            <a:endParaRPr kumimoji="1" lang="en-US" altLang="zh-CN" sz="1199" dirty="0">
              <a:solidFill>
                <a:prstClr val="black"/>
              </a:solidFill>
              <a:latin typeface="微软雅黑" pitchFamily="34" charset="-122"/>
            </a:endParaRPr>
          </a:p>
        </p:txBody>
      </p:sp>
      <p:sp>
        <p:nvSpPr>
          <p:cNvPr id="12" name="圆角矩形 11">
            <a:extLst>
              <a:ext uri="{FF2B5EF4-FFF2-40B4-BE49-F238E27FC236}">
                <a16:creationId xmlns="" xmlns:a16="http://schemas.microsoft.com/office/drawing/2014/main" id="{6977313D-B1A2-FF42-8B48-2B3593FAB39C}"/>
              </a:ext>
            </a:extLst>
          </p:cNvPr>
          <p:cNvSpPr/>
          <p:nvPr/>
        </p:nvSpPr>
        <p:spPr bwMode="auto">
          <a:xfrm>
            <a:off x="3502405" y="4925831"/>
            <a:ext cx="1021085" cy="323867"/>
          </a:xfrm>
          <a:prstGeom prst="roundRect">
            <a:avLst/>
          </a:prstGeom>
          <a:solidFill>
            <a:srgbClr val="5B9BD5"/>
          </a:solidFill>
          <a:ln w="12700">
            <a:noFill/>
            <a:round/>
            <a:headEnd/>
            <a:tailEnd/>
          </a:ln>
        </p:spPr>
        <p:txBody>
          <a:bodyPr lIns="0" tIns="0" rIns="0" bIns="0" rtlCol="0" anchor="ctr"/>
          <a:lstStyle/>
          <a:p>
            <a:pPr algn="ctr" fontAlgn="base">
              <a:spcBef>
                <a:spcPct val="0"/>
              </a:spcBef>
              <a:spcAft>
                <a:spcPct val="0"/>
              </a:spcAft>
            </a:pPr>
            <a:r>
              <a:rPr kumimoji="1" lang="zh-CN" altLang="en-US" sz="1199" dirty="0">
                <a:solidFill>
                  <a:prstClr val="black"/>
                </a:solidFill>
                <a:latin typeface="微软雅黑" pitchFamily="34" charset="-122"/>
              </a:rPr>
              <a:t>明确统计指标</a:t>
            </a:r>
          </a:p>
        </p:txBody>
      </p:sp>
      <p:sp>
        <p:nvSpPr>
          <p:cNvPr id="13" name="圆角矩形 12">
            <a:extLst>
              <a:ext uri="{FF2B5EF4-FFF2-40B4-BE49-F238E27FC236}">
                <a16:creationId xmlns="" xmlns:a16="http://schemas.microsoft.com/office/drawing/2014/main" id="{6BBAF0AE-8E5B-B349-A0C3-F04E5C0F9138}"/>
              </a:ext>
            </a:extLst>
          </p:cNvPr>
          <p:cNvSpPr/>
          <p:nvPr/>
        </p:nvSpPr>
        <p:spPr bwMode="auto">
          <a:xfrm>
            <a:off x="6790333" y="3549228"/>
            <a:ext cx="2014611" cy="611749"/>
          </a:xfrm>
          <a:prstGeom prst="roundRect">
            <a:avLst>
              <a:gd name="adj" fmla="val 6838"/>
            </a:avLst>
          </a:prstGeom>
          <a:noFill/>
          <a:ln w="12700">
            <a:solidFill>
              <a:srgbClr val="00B0F0"/>
            </a:solidFill>
            <a:round/>
            <a:headEnd/>
            <a:tailEnd/>
          </a:ln>
        </p:spPr>
        <p:txBody>
          <a:bodyPr lIns="0" tIns="0" rIns="0" bIns="0" rtlCol="0" anchor="t"/>
          <a:lstStyle/>
          <a:p>
            <a:pPr marL="71964" fontAlgn="base">
              <a:spcBef>
                <a:spcPct val="0"/>
              </a:spcBef>
              <a:spcAft>
                <a:spcPct val="0"/>
              </a:spcAft>
            </a:pPr>
            <a:r>
              <a:rPr kumimoji="1" lang="zh-CN" altLang="en-US" sz="1199" dirty="0">
                <a:solidFill>
                  <a:prstClr val="black"/>
                </a:solidFill>
                <a:latin typeface="微软雅黑" pitchFamily="34" charset="-122"/>
              </a:rPr>
              <a:t> </a:t>
            </a:r>
            <a:endParaRPr kumimoji="1" lang="en-US" altLang="zh-CN" sz="1199" dirty="0">
              <a:solidFill>
                <a:prstClr val="black"/>
              </a:solidFill>
              <a:latin typeface="微软雅黑" pitchFamily="34" charset="-122"/>
            </a:endParaRPr>
          </a:p>
          <a:p>
            <a:pPr marL="71964" fontAlgn="base">
              <a:spcBef>
                <a:spcPct val="0"/>
              </a:spcBef>
              <a:spcAft>
                <a:spcPct val="0"/>
              </a:spcAft>
            </a:pPr>
            <a:r>
              <a:rPr kumimoji="1" lang="zh-CN" altLang="en-US" sz="1199" dirty="0">
                <a:solidFill>
                  <a:prstClr val="black"/>
                </a:solidFill>
                <a:latin typeface="微软雅黑" pitchFamily="34" charset="-122"/>
              </a:rPr>
              <a:t>构建一致性业务对象和属性组</a:t>
            </a:r>
          </a:p>
        </p:txBody>
      </p:sp>
      <p:sp>
        <p:nvSpPr>
          <p:cNvPr id="14" name="圆角矩形 13">
            <a:extLst>
              <a:ext uri="{FF2B5EF4-FFF2-40B4-BE49-F238E27FC236}">
                <a16:creationId xmlns="" xmlns:a16="http://schemas.microsoft.com/office/drawing/2014/main" id="{E148BFC5-2E28-CC4E-A3A8-973A40053242}"/>
              </a:ext>
            </a:extLst>
          </p:cNvPr>
          <p:cNvSpPr/>
          <p:nvPr/>
        </p:nvSpPr>
        <p:spPr bwMode="auto">
          <a:xfrm>
            <a:off x="6945883" y="3382266"/>
            <a:ext cx="1021085" cy="323867"/>
          </a:xfrm>
          <a:prstGeom prst="roundRect">
            <a:avLst/>
          </a:prstGeom>
          <a:solidFill>
            <a:srgbClr val="5B9BD5"/>
          </a:solidFill>
          <a:ln w="12700">
            <a:noFill/>
            <a:round/>
            <a:headEnd/>
            <a:tailEnd/>
          </a:ln>
        </p:spPr>
        <p:txBody>
          <a:bodyPr lIns="0" tIns="0" rIns="0" bIns="0" rtlCol="0" anchor="ctr"/>
          <a:lstStyle/>
          <a:p>
            <a:pPr algn="ctr" fontAlgn="base">
              <a:spcBef>
                <a:spcPct val="0"/>
              </a:spcBef>
              <a:spcAft>
                <a:spcPct val="0"/>
              </a:spcAft>
            </a:pPr>
            <a:r>
              <a:rPr kumimoji="1" lang="zh-CN" altLang="en-US" sz="1199" dirty="0">
                <a:solidFill>
                  <a:prstClr val="black"/>
                </a:solidFill>
                <a:latin typeface="微软雅黑" pitchFamily="34" charset="-122"/>
              </a:rPr>
              <a:t>明细模型设计</a:t>
            </a:r>
          </a:p>
        </p:txBody>
      </p:sp>
      <p:sp>
        <p:nvSpPr>
          <p:cNvPr id="15" name="圆角矩形 14">
            <a:extLst>
              <a:ext uri="{FF2B5EF4-FFF2-40B4-BE49-F238E27FC236}">
                <a16:creationId xmlns="" xmlns:a16="http://schemas.microsoft.com/office/drawing/2014/main" id="{4BC3C434-A120-D549-A016-19EAA763C916}"/>
              </a:ext>
            </a:extLst>
          </p:cNvPr>
          <p:cNvSpPr/>
          <p:nvPr/>
        </p:nvSpPr>
        <p:spPr bwMode="auto">
          <a:xfrm>
            <a:off x="6782322" y="5066437"/>
            <a:ext cx="2022622" cy="611749"/>
          </a:xfrm>
          <a:prstGeom prst="roundRect">
            <a:avLst>
              <a:gd name="adj" fmla="val 6838"/>
            </a:avLst>
          </a:prstGeom>
          <a:solidFill>
            <a:schemeClr val="bg1">
              <a:lumMod val="75000"/>
            </a:schemeClr>
          </a:solidFill>
          <a:ln w="12700">
            <a:solidFill>
              <a:schemeClr val="bg1">
                <a:lumMod val="85000"/>
              </a:schemeClr>
            </a:solidFill>
            <a:prstDash val="dash"/>
            <a:round/>
            <a:headEnd/>
            <a:tailEnd/>
          </a:ln>
        </p:spPr>
        <p:txBody>
          <a:bodyPr lIns="0" tIns="0" rIns="0" bIns="0" rtlCol="0" anchor="ctr"/>
          <a:lstStyle/>
          <a:p>
            <a:pPr marL="71964" fontAlgn="base">
              <a:spcBef>
                <a:spcPct val="0"/>
              </a:spcBef>
              <a:spcAft>
                <a:spcPct val="0"/>
              </a:spcAft>
            </a:pPr>
            <a:endParaRPr kumimoji="1" lang="en-US" altLang="zh-CN" sz="1199" dirty="0">
              <a:solidFill>
                <a:prstClr val="black"/>
              </a:solidFill>
              <a:latin typeface="微软雅黑" pitchFamily="34" charset="-122"/>
            </a:endParaRPr>
          </a:p>
          <a:p>
            <a:pPr marL="71964" fontAlgn="base">
              <a:spcBef>
                <a:spcPct val="0"/>
              </a:spcBef>
              <a:spcAft>
                <a:spcPct val="0"/>
              </a:spcAft>
            </a:pPr>
            <a:r>
              <a:rPr kumimoji="1" lang="zh-CN" altLang="en-US" sz="1199" dirty="0">
                <a:solidFill>
                  <a:prstClr val="black"/>
                </a:solidFill>
                <a:latin typeface="微软雅黑" pitchFamily="34" charset="-122"/>
              </a:rPr>
              <a:t>构建公用汇总模型（</a:t>
            </a:r>
            <a:r>
              <a:rPr kumimoji="1" lang="en-US" altLang="zh-CN" sz="1199" dirty="0">
                <a:solidFill>
                  <a:prstClr val="black"/>
                </a:solidFill>
                <a:latin typeface="微软雅黑" pitchFamily="34" charset="-122"/>
              </a:rPr>
              <a:t>DWS</a:t>
            </a:r>
            <a:r>
              <a:rPr kumimoji="1" lang="zh-CN" altLang="en-US" sz="1199" dirty="0">
                <a:solidFill>
                  <a:prstClr val="black"/>
                </a:solidFill>
                <a:latin typeface="微软雅黑" pitchFamily="34" charset="-122"/>
              </a:rPr>
              <a:t>） </a:t>
            </a:r>
          </a:p>
        </p:txBody>
      </p:sp>
      <p:sp>
        <p:nvSpPr>
          <p:cNvPr id="16" name="圆角矩形 15">
            <a:extLst>
              <a:ext uri="{FF2B5EF4-FFF2-40B4-BE49-F238E27FC236}">
                <a16:creationId xmlns="" xmlns:a16="http://schemas.microsoft.com/office/drawing/2014/main" id="{298BA447-3DC3-D644-A85E-A393C91CE0A4}"/>
              </a:ext>
            </a:extLst>
          </p:cNvPr>
          <p:cNvSpPr/>
          <p:nvPr/>
        </p:nvSpPr>
        <p:spPr bwMode="auto">
          <a:xfrm>
            <a:off x="6937872" y="4886510"/>
            <a:ext cx="1021085" cy="323867"/>
          </a:xfrm>
          <a:prstGeom prst="roundRect">
            <a:avLst/>
          </a:prstGeom>
          <a:solidFill>
            <a:schemeClr val="bg1">
              <a:lumMod val="65000"/>
            </a:schemeClr>
          </a:solidFill>
          <a:ln w="12700">
            <a:noFill/>
            <a:round/>
            <a:headEnd/>
            <a:tailEnd/>
          </a:ln>
        </p:spPr>
        <p:txBody>
          <a:bodyPr lIns="0" tIns="0" rIns="0" bIns="0" rtlCol="0" anchor="ctr"/>
          <a:lstStyle/>
          <a:p>
            <a:pPr algn="ctr" fontAlgn="base">
              <a:spcBef>
                <a:spcPct val="0"/>
              </a:spcBef>
              <a:spcAft>
                <a:spcPct val="0"/>
              </a:spcAft>
            </a:pPr>
            <a:r>
              <a:rPr kumimoji="1" lang="zh-CN" altLang="en-US" sz="1199" dirty="0">
                <a:solidFill>
                  <a:prstClr val="black"/>
                </a:solidFill>
                <a:latin typeface="微软雅黑" pitchFamily="34" charset="-122"/>
              </a:rPr>
              <a:t>汇总模型设计</a:t>
            </a:r>
          </a:p>
        </p:txBody>
      </p:sp>
      <p:sp>
        <p:nvSpPr>
          <p:cNvPr id="17" name="圆角矩形 16">
            <a:extLst>
              <a:ext uri="{FF2B5EF4-FFF2-40B4-BE49-F238E27FC236}">
                <a16:creationId xmlns="" xmlns:a16="http://schemas.microsoft.com/office/drawing/2014/main" id="{3D75372B-D86F-4F4F-A032-0BE58A7FBC60}"/>
              </a:ext>
            </a:extLst>
          </p:cNvPr>
          <p:cNvSpPr/>
          <p:nvPr/>
        </p:nvSpPr>
        <p:spPr bwMode="auto">
          <a:xfrm>
            <a:off x="5253860" y="3559619"/>
            <a:ext cx="1116321" cy="2137628"/>
          </a:xfrm>
          <a:prstGeom prst="roundRect">
            <a:avLst>
              <a:gd name="adj" fmla="val 3740"/>
            </a:avLst>
          </a:prstGeom>
          <a:noFill/>
          <a:ln w="12700">
            <a:solidFill>
              <a:srgbClr val="00B0F0"/>
            </a:solidFill>
            <a:round/>
            <a:headEnd/>
            <a:tailEnd/>
          </a:ln>
        </p:spPr>
        <p:txBody>
          <a:bodyPr lIns="0" tIns="0" rIns="0" bIns="0" rtlCol="0" anchor="t"/>
          <a:lstStyle/>
          <a:p>
            <a:pPr marL="71964" fontAlgn="base">
              <a:spcBef>
                <a:spcPct val="0"/>
              </a:spcBef>
              <a:spcAft>
                <a:spcPct val="0"/>
              </a:spcAft>
            </a:pPr>
            <a:endParaRPr kumimoji="1" lang="en-US" altLang="zh-CN" sz="1199" dirty="0">
              <a:solidFill>
                <a:prstClr val="black"/>
              </a:solidFill>
              <a:latin typeface="微软雅黑" pitchFamily="34" charset="-122"/>
            </a:endParaRPr>
          </a:p>
          <a:p>
            <a:pPr marL="71964" fontAlgn="base">
              <a:spcBef>
                <a:spcPct val="0"/>
              </a:spcBef>
              <a:spcAft>
                <a:spcPct val="0"/>
              </a:spcAft>
            </a:pPr>
            <a:r>
              <a:rPr kumimoji="1" lang="zh-CN" altLang="en-US" sz="1199" dirty="0">
                <a:solidFill>
                  <a:prstClr val="black"/>
                </a:solidFill>
                <a:latin typeface="微软雅黑" pitchFamily="34" charset="-122"/>
              </a:rPr>
              <a:t>构建一致性逻辑维度及维度属性</a:t>
            </a:r>
            <a:endParaRPr kumimoji="1" lang="en-US" altLang="zh-CN" sz="1199" dirty="0">
              <a:solidFill>
                <a:prstClr val="black"/>
              </a:solidFill>
              <a:latin typeface="微软雅黑" pitchFamily="34" charset="-122"/>
            </a:endParaRPr>
          </a:p>
          <a:p>
            <a:pPr marL="71964" fontAlgn="base">
              <a:spcBef>
                <a:spcPct val="0"/>
              </a:spcBef>
              <a:spcAft>
                <a:spcPct val="0"/>
              </a:spcAft>
            </a:pPr>
            <a:endParaRPr kumimoji="1" lang="en-US" altLang="zh-CN" sz="1199" dirty="0">
              <a:solidFill>
                <a:prstClr val="black"/>
              </a:solidFill>
              <a:latin typeface="微软雅黑" pitchFamily="34" charset="-122"/>
            </a:endParaRPr>
          </a:p>
          <a:p>
            <a:pPr marL="71964" fontAlgn="base">
              <a:spcBef>
                <a:spcPct val="0"/>
              </a:spcBef>
              <a:spcAft>
                <a:spcPct val="0"/>
              </a:spcAft>
            </a:pPr>
            <a:r>
              <a:rPr kumimoji="1" lang="zh-CN" altLang="en-US" sz="1199" dirty="0">
                <a:solidFill>
                  <a:prstClr val="black"/>
                </a:solidFill>
                <a:latin typeface="微软雅黑" pitchFamily="34" charset="-122"/>
              </a:rPr>
              <a:t>构建一致性度量及指标（原子指标、派生指标）</a:t>
            </a:r>
          </a:p>
        </p:txBody>
      </p:sp>
      <p:sp>
        <p:nvSpPr>
          <p:cNvPr id="18" name="圆角矩形 17">
            <a:extLst>
              <a:ext uri="{FF2B5EF4-FFF2-40B4-BE49-F238E27FC236}">
                <a16:creationId xmlns="" xmlns:a16="http://schemas.microsoft.com/office/drawing/2014/main" id="{D3BCB0B4-A6B0-3845-B8D5-9CD712421461}"/>
              </a:ext>
            </a:extLst>
          </p:cNvPr>
          <p:cNvSpPr/>
          <p:nvPr/>
        </p:nvSpPr>
        <p:spPr bwMode="auto">
          <a:xfrm>
            <a:off x="5440484" y="3392657"/>
            <a:ext cx="743074" cy="323867"/>
          </a:xfrm>
          <a:prstGeom prst="roundRect">
            <a:avLst/>
          </a:prstGeom>
          <a:solidFill>
            <a:srgbClr val="5B9BD5"/>
          </a:solidFill>
          <a:ln w="12700">
            <a:noFill/>
            <a:round/>
            <a:headEnd/>
            <a:tailEnd/>
          </a:ln>
        </p:spPr>
        <p:txBody>
          <a:bodyPr lIns="0" tIns="0" rIns="0" bIns="0" rtlCol="0" anchor="ctr"/>
          <a:lstStyle/>
          <a:p>
            <a:pPr algn="ctr" fontAlgn="base">
              <a:spcBef>
                <a:spcPct val="0"/>
              </a:spcBef>
              <a:spcAft>
                <a:spcPct val="0"/>
              </a:spcAft>
            </a:pPr>
            <a:r>
              <a:rPr kumimoji="1" lang="zh-CN" altLang="en-US" sz="1199" dirty="0">
                <a:solidFill>
                  <a:prstClr val="black"/>
                </a:solidFill>
                <a:latin typeface="微软雅黑" pitchFamily="34" charset="-122"/>
              </a:rPr>
              <a:t>规范定义</a:t>
            </a:r>
          </a:p>
        </p:txBody>
      </p:sp>
      <p:sp>
        <p:nvSpPr>
          <p:cNvPr id="19" name="圆角矩形 18">
            <a:extLst>
              <a:ext uri="{FF2B5EF4-FFF2-40B4-BE49-F238E27FC236}">
                <a16:creationId xmlns="" xmlns:a16="http://schemas.microsoft.com/office/drawing/2014/main" id="{50DB62BC-B671-AD4C-95C1-B863B4D742EF}"/>
              </a:ext>
            </a:extLst>
          </p:cNvPr>
          <p:cNvSpPr/>
          <p:nvPr/>
        </p:nvSpPr>
        <p:spPr bwMode="auto">
          <a:xfrm>
            <a:off x="9166354" y="4289143"/>
            <a:ext cx="1429244" cy="611748"/>
          </a:xfrm>
          <a:prstGeom prst="roundRect">
            <a:avLst>
              <a:gd name="adj" fmla="val 14034"/>
            </a:avLst>
          </a:prstGeom>
          <a:noFill/>
          <a:ln w="12700">
            <a:solidFill>
              <a:srgbClr val="00B0F0"/>
            </a:solidFill>
            <a:round/>
            <a:headEnd/>
            <a:tailEnd/>
          </a:ln>
        </p:spPr>
        <p:txBody>
          <a:bodyPr lIns="0" tIns="0" rIns="0" bIns="0" rtlCol="0" anchor="ctr"/>
          <a:lstStyle/>
          <a:p>
            <a:pPr marL="71964" fontAlgn="base">
              <a:spcBef>
                <a:spcPct val="0"/>
              </a:spcBef>
              <a:spcAft>
                <a:spcPct val="0"/>
              </a:spcAft>
            </a:pPr>
            <a:endParaRPr kumimoji="1" lang="en-US" altLang="zh-CN" sz="1199" dirty="0">
              <a:solidFill>
                <a:prstClr val="black"/>
              </a:solidFill>
              <a:latin typeface="微软雅黑" pitchFamily="34" charset="-122"/>
            </a:endParaRPr>
          </a:p>
          <a:p>
            <a:pPr marL="71964" fontAlgn="base">
              <a:spcBef>
                <a:spcPct val="0"/>
              </a:spcBef>
              <a:spcAft>
                <a:spcPct val="0"/>
              </a:spcAft>
            </a:pPr>
            <a:r>
              <a:rPr kumimoji="1" lang="zh-CN" altLang="en-US" sz="1199" dirty="0">
                <a:solidFill>
                  <a:prstClr val="black"/>
                </a:solidFill>
                <a:latin typeface="微软雅黑" pitchFamily="34" charset="-122"/>
              </a:rPr>
              <a:t>数据业务逻辑处理</a:t>
            </a:r>
          </a:p>
        </p:txBody>
      </p:sp>
      <p:sp>
        <p:nvSpPr>
          <p:cNvPr id="20" name="圆角矩形 19">
            <a:extLst>
              <a:ext uri="{FF2B5EF4-FFF2-40B4-BE49-F238E27FC236}">
                <a16:creationId xmlns="" xmlns:a16="http://schemas.microsoft.com/office/drawing/2014/main" id="{2FD458F5-D6B4-594F-9E40-F42DF7886B1F}"/>
              </a:ext>
            </a:extLst>
          </p:cNvPr>
          <p:cNvSpPr/>
          <p:nvPr/>
        </p:nvSpPr>
        <p:spPr bwMode="auto">
          <a:xfrm>
            <a:off x="9331933" y="4119564"/>
            <a:ext cx="754539" cy="323867"/>
          </a:xfrm>
          <a:prstGeom prst="roundRect">
            <a:avLst/>
          </a:prstGeom>
          <a:solidFill>
            <a:srgbClr val="5B9BD5"/>
          </a:solidFill>
          <a:ln w="12700">
            <a:noFill/>
            <a:round/>
            <a:headEnd/>
            <a:tailEnd/>
          </a:ln>
        </p:spPr>
        <p:txBody>
          <a:bodyPr lIns="0" tIns="0" rIns="0" bIns="0" rtlCol="0" anchor="ctr"/>
          <a:lstStyle/>
          <a:p>
            <a:pPr algn="ctr" fontAlgn="base">
              <a:spcBef>
                <a:spcPct val="0"/>
              </a:spcBef>
              <a:spcAft>
                <a:spcPct val="0"/>
              </a:spcAft>
            </a:pPr>
            <a:r>
              <a:rPr kumimoji="1" lang="zh-CN" altLang="en-US" sz="1199" dirty="0">
                <a:solidFill>
                  <a:prstClr val="black"/>
                </a:solidFill>
                <a:latin typeface="微软雅黑" pitchFamily="34" charset="-122"/>
              </a:rPr>
              <a:t>代码开发</a:t>
            </a:r>
          </a:p>
        </p:txBody>
      </p:sp>
      <p:sp>
        <p:nvSpPr>
          <p:cNvPr id="21" name="圆角矩形 20">
            <a:extLst>
              <a:ext uri="{FF2B5EF4-FFF2-40B4-BE49-F238E27FC236}">
                <a16:creationId xmlns="" xmlns:a16="http://schemas.microsoft.com/office/drawing/2014/main" id="{069B51CB-1E3A-0E4E-B309-A54EDE798A8A}"/>
              </a:ext>
            </a:extLst>
          </p:cNvPr>
          <p:cNvSpPr/>
          <p:nvPr/>
        </p:nvSpPr>
        <p:spPr bwMode="auto">
          <a:xfrm>
            <a:off x="10872562" y="4289144"/>
            <a:ext cx="1111319" cy="611749"/>
          </a:xfrm>
          <a:prstGeom prst="roundRect">
            <a:avLst>
              <a:gd name="adj" fmla="val 4873"/>
            </a:avLst>
          </a:prstGeom>
          <a:noFill/>
          <a:ln w="12700">
            <a:solidFill>
              <a:srgbClr val="00B0F0"/>
            </a:solidFill>
            <a:round/>
            <a:headEnd/>
            <a:tailEnd/>
          </a:ln>
        </p:spPr>
        <p:txBody>
          <a:bodyPr lIns="0" tIns="0" rIns="0" bIns="0" rtlCol="0" anchor="t"/>
          <a:lstStyle/>
          <a:p>
            <a:pPr marL="71964" fontAlgn="base">
              <a:spcBef>
                <a:spcPct val="0"/>
              </a:spcBef>
              <a:spcAft>
                <a:spcPct val="0"/>
              </a:spcAft>
            </a:pPr>
            <a:endParaRPr kumimoji="1" lang="en-US" altLang="zh-CN" sz="1199" dirty="0">
              <a:solidFill>
                <a:prstClr val="black"/>
              </a:solidFill>
              <a:latin typeface="微软雅黑" pitchFamily="34" charset="-122"/>
            </a:endParaRPr>
          </a:p>
          <a:p>
            <a:pPr marL="71964" fontAlgn="base">
              <a:spcBef>
                <a:spcPct val="0"/>
              </a:spcBef>
              <a:spcAft>
                <a:spcPct val="0"/>
              </a:spcAft>
            </a:pPr>
            <a:r>
              <a:rPr kumimoji="1" lang="zh-CN" altLang="en-US" sz="1199" dirty="0">
                <a:solidFill>
                  <a:prstClr val="black"/>
                </a:solidFill>
                <a:latin typeface="微软雅黑" pitchFamily="34" charset="-122"/>
              </a:rPr>
              <a:t>生成</a:t>
            </a:r>
            <a:r>
              <a:rPr kumimoji="1" lang="en-US" altLang="zh-CN" sz="1199" dirty="0">
                <a:solidFill>
                  <a:prstClr val="black"/>
                </a:solidFill>
                <a:latin typeface="微软雅黑" pitchFamily="34" charset="-122"/>
              </a:rPr>
              <a:t>ETL</a:t>
            </a:r>
            <a:r>
              <a:rPr kumimoji="1" lang="zh-CN" altLang="en-US" sz="1199" dirty="0">
                <a:solidFill>
                  <a:prstClr val="black"/>
                </a:solidFill>
                <a:latin typeface="微软雅黑" pitchFamily="34" charset="-122"/>
              </a:rPr>
              <a:t>任务</a:t>
            </a:r>
            <a:endParaRPr kumimoji="1" lang="en-US" altLang="zh-CN" sz="1199" dirty="0">
              <a:solidFill>
                <a:prstClr val="black"/>
              </a:solidFill>
              <a:latin typeface="微软雅黑" pitchFamily="34" charset="-122"/>
            </a:endParaRPr>
          </a:p>
          <a:p>
            <a:pPr marL="71964" fontAlgn="base">
              <a:spcBef>
                <a:spcPct val="0"/>
              </a:spcBef>
              <a:spcAft>
                <a:spcPct val="0"/>
              </a:spcAft>
            </a:pPr>
            <a:r>
              <a:rPr kumimoji="1" lang="zh-CN" altLang="en-US" sz="1199" dirty="0">
                <a:solidFill>
                  <a:prstClr val="black"/>
                </a:solidFill>
                <a:latin typeface="微软雅黑" pitchFamily="34" charset="-122"/>
              </a:rPr>
              <a:t>运行状态监控</a:t>
            </a:r>
          </a:p>
        </p:txBody>
      </p:sp>
      <p:sp>
        <p:nvSpPr>
          <p:cNvPr id="22" name="圆角矩形 21">
            <a:extLst>
              <a:ext uri="{FF2B5EF4-FFF2-40B4-BE49-F238E27FC236}">
                <a16:creationId xmlns="" xmlns:a16="http://schemas.microsoft.com/office/drawing/2014/main" id="{A21EF7EF-32D5-D343-9808-E55B2EC88C27}"/>
              </a:ext>
            </a:extLst>
          </p:cNvPr>
          <p:cNvSpPr/>
          <p:nvPr/>
        </p:nvSpPr>
        <p:spPr bwMode="auto">
          <a:xfrm>
            <a:off x="10925759" y="4109216"/>
            <a:ext cx="777439" cy="323867"/>
          </a:xfrm>
          <a:prstGeom prst="roundRect">
            <a:avLst/>
          </a:prstGeom>
          <a:solidFill>
            <a:srgbClr val="5B9BD5"/>
          </a:solidFill>
          <a:ln w="12700">
            <a:noFill/>
            <a:round/>
            <a:headEnd/>
            <a:tailEnd/>
          </a:ln>
        </p:spPr>
        <p:txBody>
          <a:bodyPr lIns="0" tIns="0" rIns="0" bIns="0" rtlCol="0" anchor="ctr"/>
          <a:lstStyle/>
          <a:p>
            <a:pPr algn="ctr" fontAlgn="base">
              <a:spcBef>
                <a:spcPct val="0"/>
              </a:spcBef>
              <a:spcAft>
                <a:spcPct val="0"/>
              </a:spcAft>
            </a:pPr>
            <a:r>
              <a:rPr kumimoji="1" lang="zh-CN" altLang="en-US" sz="1199" dirty="0">
                <a:solidFill>
                  <a:prstClr val="black"/>
                </a:solidFill>
                <a:latin typeface="微软雅黑" pitchFamily="34" charset="-122"/>
              </a:rPr>
              <a:t>部署运维</a:t>
            </a:r>
          </a:p>
        </p:txBody>
      </p:sp>
      <p:sp>
        <p:nvSpPr>
          <p:cNvPr id="23" name="右箭头 22">
            <a:extLst>
              <a:ext uri="{FF2B5EF4-FFF2-40B4-BE49-F238E27FC236}">
                <a16:creationId xmlns="" xmlns:a16="http://schemas.microsoft.com/office/drawing/2014/main" id="{59071D76-EB17-5242-8995-70D5D9079F5E}"/>
              </a:ext>
            </a:extLst>
          </p:cNvPr>
          <p:cNvSpPr/>
          <p:nvPr/>
        </p:nvSpPr>
        <p:spPr bwMode="auto">
          <a:xfrm>
            <a:off x="1529081" y="4429562"/>
            <a:ext cx="359813" cy="309439"/>
          </a:xfrm>
          <a:prstGeom prst="rightArrow">
            <a:avLst/>
          </a:prstGeom>
          <a:solidFill>
            <a:srgbClr val="00B0F0"/>
          </a:solidFill>
          <a:ln w="12700">
            <a:solidFill>
              <a:srgbClr val="00B0F0"/>
            </a:solidFill>
            <a:round/>
            <a:headEnd/>
            <a:tailEnd/>
          </a:ln>
        </p:spPr>
        <p:txBody>
          <a:bodyPr lIns="0" tIns="0" rIns="0" bIns="0" rtlCol="0" anchor="ctr"/>
          <a:lstStyle/>
          <a:p>
            <a:pPr algn="ctr" fontAlgn="base">
              <a:spcBef>
                <a:spcPct val="0"/>
              </a:spcBef>
              <a:spcAft>
                <a:spcPct val="0"/>
              </a:spcAft>
            </a:pPr>
            <a:endParaRPr kumimoji="1" lang="zh-CN" altLang="en-US" sz="1199" b="1" dirty="0">
              <a:solidFill>
                <a:srgbClr val="C00000"/>
              </a:solidFill>
              <a:latin typeface="微软雅黑" pitchFamily="34" charset="-122"/>
            </a:endParaRPr>
          </a:p>
        </p:txBody>
      </p:sp>
      <p:sp>
        <p:nvSpPr>
          <p:cNvPr id="24" name="右箭头 23">
            <a:extLst>
              <a:ext uri="{FF2B5EF4-FFF2-40B4-BE49-F238E27FC236}">
                <a16:creationId xmlns="" xmlns:a16="http://schemas.microsoft.com/office/drawing/2014/main" id="{579B3825-B279-7640-A2D3-D35D00FC68E9}"/>
              </a:ext>
            </a:extLst>
          </p:cNvPr>
          <p:cNvSpPr/>
          <p:nvPr/>
        </p:nvSpPr>
        <p:spPr bwMode="auto">
          <a:xfrm>
            <a:off x="3052377" y="3703560"/>
            <a:ext cx="287850" cy="287882"/>
          </a:xfrm>
          <a:prstGeom prst="rightArrow">
            <a:avLst/>
          </a:prstGeom>
          <a:solidFill>
            <a:srgbClr val="00B0F0"/>
          </a:solidFill>
          <a:ln w="12700">
            <a:solidFill>
              <a:srgbClr val="00B0F0"/>
            </a:solidFill>
            <a:round/>
            <a:headEnd/>
            <a:tailEnd/>
          </a:ln>
        </p:spPr>
        <p:txBody>
          <a:bodyPr lIns="0" tIns="0" rIns="0" bIns="0" rtlCol="0" anchor="ctr"/>
          <a:lstStyle/>
          <a:p>
            <a:pPr algn="ctr" fontAlgn="base">
              <a:spcBef>
                <a:spcPct val="0"/>
              </a:spcBef>
              <a:spcAft>
                <a:spcPct val="0"/>
              </a:spcAft>
            </a:pPr>
            <a:endParaRPr kumimoji="1" lang="zh-CN" altLang="en-US" sz="1199" b="1" dirty="0">
              <a:solidFill>
                <a:srgbClr val="C00000"/>
              </a:solidFill>
              <a:latin typeface="微软雅黑" pitchFamily="34" charset="-122"/>
            </a:endParaRPr>
          </a:p>
        </p:txBody>
      </p:sp>
      <p:sp>
        <p:nvSpPr>
          <p:cNvPr id="25" name="右箭头 24">
            <a:extLst>
              <a:ext uri="{FF2B5EF4-FFF2-40B4-BE49-F238E27FC236}">
                <a16:creationId xmlns="" xmlns:a16="http://schemas.microsoft.com/office/drawing/2014/main" id="{56645F0E-F378-764B-BF30-B9951A9416F1}"/>
              </a:ext>
            </a:extLst>
          </p:cNvPr>
          <p:cNvSpPr/>
          <p:nvPr/>
        </p:nvSpPr>
        <p:spPr bwMode="auto">
          <a:xfrm>
            <a:off x="3050576" y="5267691"/>
            <a:ext cx="287850" cy="287882"/>
          </a:xfrm>
          <a:prstGeom prst="rightArrow">
            <a:avLst/>
          </a:prstGeom>
          <a:solidFill>
            <a:srgbClr val="00B0F0"/>
          </a:solidFill>
          <a:ln w="12700">
            <a:solidFill>
              <a:srgbClr val="00B0F0"/>
            </a:solidFill>
            <a:round/>
            <a:headEnd/>
            <a:tailEnd/>
          </a:ln>
        </p:spPr>
        <p:txBody>
          <a:bodyPr lIns="0" tIns="0" rIns="0" bIns="0" rtlCol="0" anchor="ctr"/>
          <a:lstStyle/>
          <a:p>
            <a:pPr algn="ctr" fontAlgn="base">
              <a:spcBef>
                <a:spcPct val="0"/>
              </a:spcBef>
              <a:spcAft>
                <a:spcPct val="0"/>
              </a:spcAft>
            </a:pPr>
            <a:endParaRPr kumimoji="1" lang="zh-CN" altLang="en-US" sz="1199" b="1" dirty="0">
              <a:solidFill>
                <a:srgbClr val="C00000"/>
              </a:solidFill>
              <a:latin typeface="微软雅黑" pitchFamily="34" charset="-122"/>
            </a:endParaRPr>
          </a:p>
        </p:txBody>
      </p:sp>
      <p:sp>
        <p:nvSpPr>
          <p:cNvPr id="26" name="右箭头 25">
            <a:extLst>
              <a:ext uri="{FF2B5EF4-FFF2-40B4-BE49-F238E27FC236}">
                <a16:creationId xmlns="" xmlns:a16="http://schemas.microsoft.com/office/drawing/2014/main" id="{D1AB76FD-C8CC-404E-9567-510EB7595020}"/>
              </a:ext>
            </a:extLst>
          </p:cNvPr>
          <p:cNvSpPr/>
          <p:nvPr/>
        </p:nvSpPr>
        <p:spPr bwMode="auto">
          <a:xfrm rot="5400000">
            <a:off x="4002881" y="4634004"/>
            <a:ext cx="323867" cy="259787"/>
          </a:xfrm>
          <a:prstGeom prst="rightArrow">
            <a:avLst/>
          </a:prstGeom>
          <a:solidFill>
            <a:srgbClr val="00B0F0"/>
          </a:solidFill>
          <a:ln w="12700">
            <a:solidFill>
              <a:srgbClr val="00B0F0"/>
            </a:solidFill>
            <a:round/>
            <a:headEnd/>
            <a:tailEnd/>
          </a:ln>
        </p:spPr>
        <p:txBody>
          <a:bodyPr lIns="0" tIns="0" rIns="0" bIns="0" rtlCol="0" anchor="ctr"/>
          <a:lstStyle/>
          <a:p>
            <a:pPr algn="ctr" fontAlgn="base">
              <a:spcBef>
                <a:spcPct val="0"/>
              </a:spcBef>
              <a:spcAft>
                <a:spcPct val="0"/>
              </a:spcAft>
            </a:pPr>
            <a:endParaRPr kumimoji="1" lang="zh-CN" altLang="en-US" sz="1199" b="1" dirty="0">
              <a:solidFill>
                <a:srgbClr val="C00000"/>
              </a:solidFill>
              <a:latin typeface="微软雅黑" pitchFamily="34" charset="-122"/>
            </a:endParaRPr>
          </a:p>
        </p:txBody>
      </p:sp>
      <p:sp>
        <p:nvSpPr>
          <p:cNvPr id="27" name="右箭头 26">
            <a:extLst>
              <a:ext uri="{FF2B5EF4-FFF2-40B4-BE49-F238E27FC236}">
                <a16:creationId xmlns="" xmlns:a16="http://schemas.microsoft.com/office/drawing/2014/main" id="{D0A241B8-B1EB-F742-B578-97B793FBC147}"/>
              </a:ext>
            </a:extLst>
          </p:cNvPr>
          <p:cNvSpPr/>
          <p:nvPr/>
        </p:nvSpPr>
        <p:spPr bwMode="auto">
          <a:xfrm>
            <a:off x="4858840" y="3713718"/>
            <a:ext cx="287850" cy="291448"/>
          </a:xfrm>
          <a:prstGeom prst="rightArrow">
            <a:avLst/>
          </a:prstGeom>
          <a:solidFill>
            <a:srgbClr val="00B0F0"/>
          </a:solidFill>
          <a:ln w="12700">
            <a:solidFill>
              <a:srgbClr val="00B0F0"/>
            </a:solidFill>
            <a:round/>
            <a:headEnd/>
            <a:tailEnd/>
          </a:ln>
        </p:spPr>
        <p:txBody>
          <a:bodyPr lIns="0" tIns="0" rIns="0" bIns="0" rtlCol="0" anchor="ctr"/>
          <a:lstStyle/>
          <a:p>
            <a:pPr algn="ctr" fontAlgn="base">
              <a:spcBef>
                <a:spcPct val="0"/>
              </a:spcBef>
              <a:spcAft>
                <a:spcPct val="0"/>
              </a:spcAft>
            </a:pPr>
            <a:endParaRPr kumimoji="1" lang="zh-CN" altLang="en-US" sz="1199" b="1" dirty="0">
              <a:solidFill>
                <a:srgbClr val="C00000"/>
              </a:solidFill>
              <a:latin typeface="微软雅黑" pitchFamily="34" charset="-122"/>
            </a:endParaRPr>
          </a:p>
        </p:txBody>
      </p:sp>
      <p:sp>
        <p:nvSpPr>
          <p:cNvPr id="28" name="右箭头 27">
            <a:extLst>
              <a:ext uri="{FF2B5EF4-FFF2-40B4-BE49-F238E27FC236}">
                <a16:creationId xmlns="" xmlns:a16="http://schemas.microsoft.com/office/drawing/2014/main" id="{298D3620-AA44-A84F-A05E-F23A4F043643}"/>
              </a:ext>
            </a:extLst>
          </p:cNvPr>
          <p:cNvSpPr/>
          <p:nvPr/>
        </p:nvSpPr>
        <p:spPr bwMode="auto">
          <a:xfrm>
            <a:off x="4858840" y="5298545"/>
            <a:ext cx="287850" cy="291448"/>
          </a:xfrm>
          <a:prstGeom prst="rightArrow">
            <a:avLst/>
          </a:prstGeom>
          <a:solidFill>
            <a:srgbClr val="00B0F0"/>
          </a:solidFill>
          <a:ln w="12700">
            <a:solidFill>
              <a:srgbClr val="00B0F0"/>
            </a:solidFill>
            <a:round/>
            <a:headEnd/>
            <a:tailEnd/>
          </a:ln>
        </p:spPr>
        <p:txBody>
          <a:bodyPr lIns="0" tIns="0" rIns="0" bIns="0" rtlCol="0" anchor="ctr"/>
          <a:lstStyle/>
          <a:p>
            <a:pPr algn="ctr" fontAlgn="base">
              <a:spcBef>
                <a:spcPct val="0"/>
              </a:spcBef>
              <a:spcAft>
                <a:spcPct val="0"/>
              </a:spcAft>
            </a:pPr>
            <a:endParaRPr kumimoji="1" lang="zh-CN" altLang="en-US" sz="1199" b="1" dirty="0">
              <a:solidFill>
                <a:srgbClr val="C00000"/>
              </a:solidFill>
              <a:latin typeface="微软雅黑" pitchFamily="34" charset="-122"/>
            </a:endParaRPr>
          </a:p>
        </p:txBody>
      </p:sp>
      <p:sp>
        <p:nvSpPr>
          <p:cNvPr id="29" name="右箭头 28">
            <a:extLst>
              <a:ext uri="{FF2B5EF4-FFF2-40B4-BE49-F238E27FC236}">
                <a16:creationId xmlns="" xmlns:a16="http://schemas.microsoft.com/office/drawing/2014/main" id="{CAB703B7-79AE-5C42-A9B7-36BB384C7E08}"/>
              </a:ext>
            </a:extLst>
          </p:cNvPr>
          <p:cNvSpPr/>
          <p:nvPr/>
        </p:nvSpPr>
        <p:spPr bwMode="auto">
          <a:xfrm>
            <a:off x="6400350" y="3654095"/>
            <a:ext cx="287850" cy="291448"/>
          </a:xfrm>
          <a:prstGeom prst="rightArrow">
            <a:avLst/>
          </a:prstGeom>
          <a:solidFill>
            <a:srgbClr val="00B0F0"/>
          </a:solidFill>
          <a:ln w="12700">
            <a:solidFill>
              <a:srgbClr val="00B0F0"/>
            </a:solidFill>
            <a:round/>
            <a:headEnd/>
            <a:tailEnd/>
          </a:ln>
        </p:spPr>
        <p:txBody>
          <a:bodyPr lIns="0" tIns="0" rIns="0" bIns="0" rtlCol="0" anchor="ctr"/>
          <a:lstStyle/>
          <a:p>
            <a:pPr algn="ctr" fontAlgn="base">
              <a:spcBef>
                <a:spcPct val="0"/>
              </a:spcBef>
              <a:spcAft>
                <a:spcPct val="0"/>
              </a:spcAft>
            </a:pPr>
            <a:endParaRPr kumimoji="1" lang="zh-CN" altLang="en-US" sz="1199" b="1" dirty="0">
              <a:solidFill>
                <a:srgbClr val="C00000"/>
              </a:solidFill>
              <a:latin typeface="微软雅黑" pitchFamily="34" charset="-122"/>
            </a:endParaRPr>
          </a:p>
        </p:txBody>
      </p:sp>
      <p:sp>
        <p:nvSpPr>
          <p:cNvPr id="30" name="右箭头 29">
            <a:extLst>
              <a:ext uri="{FF2B5EF4-FFF2-40B4-BE49-F238E27FC236}">
                <a16:creationId xmlns="" xmlns:a16="http://schemas.microsoft.com/office/drawing/2014/main" id="{4F74410D-C2D1-8F4A-8455-F74144902B87}"/>
              </a:ext>
            </a:extLst>
          </p:cNvPr>
          <p:cNvSpPr/>
          <p:nvPr/>
        </p:nvSpPr>
        <p:spPr bwMode="auto">
          <a:xfrm>
            <a:off x="6383582" y="5265125"/>
            <a:ext cx="287850" cy="291448"/>
          </a:xfrm>
          <a:prstGeom prst="rightArrow">
            <a:avLst/>
          </a:prstGeom>
          <a:solidFill>
            <a:srgbClr val="00B0F0"/>
          </a:solidFill>
          <a:ln w="12700">
            <a:solidFill>
              <a:srgbClr val="00B0F0"/>
            </a:solidFill>
            <a:round/>
            <a:headEnd/>
            <a:tailEnd/>
          </a:ln>
        </p:spPr>
        <p:txBody>
          <a:bodyPr lIns="0" tIns="0" rIns="0" bIns="0" rtlCol="0" anchor="ctr"/>
          <a:lstStyle/>
          <a:p>
            <a:pPr algn="ctr" fontAlgn="base">
              <a:spcBef>
                <a:spcPct val="0"/>
              </a:spcBef>
              <a:spcAft>
                <a:spcPct val="0"/>
              </a:spcAft>
            </a:pPr>
            <a:endParaRPr kumimoji="1" lang="zh-CN" altLang="en-US" sz="1199" b="1" dirty="0">
              <a:solidFill>
                <a:srgbClr val="C00000"/>
              </a:solidFill>
              <a:latin typeface="微软雅黑" pitchFamily="34" charset="-122"/>
            </a:endParaRPr>
          </a:p>
        </p:txBody>
      </p:sp>
      <p:sp>
        <p:nvSpPr>
          <p:cNvPr id="31" name="右箭头 30">
            <a:extLst>
              <a:ext uri="{FF2B5EF4-FFF2-40B4-BE49-F238E27FC236}">
                <a16:creationId xmlns="" xmlns:a16="http://schemas.microsoft.com/office/drawing/2014/main" id="{B7C0349F-0FE5-D640-818B-D33476AD837F}"/>
              </a:ext>
            </a:extLst>
          </p:cNvPr>
          <p:cNvSpPr/>
          <p:nvPr/>
        </p:nvSpPr>
        <p:spPr bwMode="auto">
          <a:xfrm>
            <a:off x="8798831" y="4427097"/>
            <a:ext cx="287850" cy="291448"/>
          </a:xfrm>
          <a:prstGeom prst="rightArrow">
            <a:avLst/>
          </a:prstGeom>
          <a:solidFill>
            <a:srgbClr val="00B0F0"/>
          </a:solidFill>
          <a:ln w="12700">
            <a:solidFill>
              <a:srgbClr val="00B0F0"/>
            </a:solidFill>
            <a:round/>
            <a:headEnd/>
            <a:tailEnd/>
          </a:ln>
        </p:spPr>
        <p:txBody>
          <a:bodyPr lIns="0" tIns="0" rIns="0" bIns="0" rtlCol="0" anchor="ctr"/>
          <a:lstStyle/>
          <a:p>
            <a:pPr algn="ctr" fontAlgn="base">
              <a:spcBef>
                <a:spcPct val="0"/>
              </a:spcBef>
              <a:spcAft>
                <a:spcPct val="0"/>
              </a:spcAft>
            </a:pPr>
            <a:endParaRPr kumimoji="1" lang="zh-CN" altLang="en-US" sz="1199" b="1" dirty="0">
              <a:solidFill>
                <a:srgbClr val="C00000"/>
              </a:solidFill>
              <a:latin typeface="微软雅黑" pitchFamily="34" charset="-122"/>
            </a:endParaRPr>
          </a:p>
        </p:txBody>
      </p:sp>
      <p:sp>
        <p:nvSpPr>
          <p:cNvPr id="32" name="右箭头 31">
            <a:extLst>
              <a:ext uri="{FF2B5EF4-FFF2-40B4-BE49-F238E27FC236}">
                <a16:creationId xmlns="" xmlns:a16="http://schemas.microsoft.com/office/drawing/2014/main" id="{4F548409-76E5-0D43-9A90-D9558C6D4CE3}"/>
              </a:ext>
            </a:extLst>
          </p:cNvPr>
          <p:cNvSpPr/>
          <p:nvPr/>
        </p:nvSpPr>
        <p:spPr bwMode="auto">
          <a:xfrm>
            <a:off x="10595595" y="4449294"/>
            <a:ext cx="287850" cy="291448"/>
          </a:xfrm>
          <a:prstGeom prst="rightArrow">
            <a:avLst/>
          </a:prstGeom>
          <a:solidFill>
            <a:srgbClr val="00B0F0"/>
          </a:solidFill>
          <a:ln w="12700">
            <a:solidFill>
              <a:srgbClr val="00B0F0"/>
            </a:solidFill>
            <a:round/>
            <a:headEnd/>
            <a:tailEnd/>
          </a:ln>
        </p:spPr>
        <p:txBody>
          <a:bodyPr lIns="0" tIns="0" rIns="0" bIns="0" rtlCol="0" anchor="ctr"/>
          <a:lstStyle/>
          <a:p>
            <a:pPr algn="ctr" fontAlgn="base">
              <a:spcBef>
                <a:spcPct val="0"/>
              </a:spcBef>
              <a:spcAft>
                <a:spcPct val="0"/>
              </a:spcAft>
            </a:pPr>
            <a:endParaRPr kumimoji="1" lang="zh-CN" altLang="en-US" sz="1199" b="1" dirty="0">
              <a:solidFill>
                <a:srgbClr val="C00000"/>
              </a:solidFill>
              <a:latin typeface="微软雅黑" pitchFamily="34" charset="-122"/>
            </a:endParaRPr>
          </a:p>
        </p:txBody>
      </p:sp>
      <p:sp>
        <p:nvSpPr>
          <p:cNvPr id="33" name="Rectangle 2">
            <a:extLst>
              <a:ext uri="{FF2B5EF4-FFF2-40B4-BE49-F238E27FC236}">
                <a16:creationId xmlns="" xmlns:a16="http://schemas.microsoft.com/office/drawing/2014/main" id="{FF1D795B-FED4-504D-AA96-B7FE14529A69}"/>
              </a:ext>
            </a:extLst>
          </p:cNvPr>
          <p:cNvSpPr/>
          <p:nvPr/>
        </p:nvSpPr>
        <p:spPr>
          <a:xfrm>
            <a:off x="-13701" y="2299806"/>
            <a:ext cx="12203950" cy="796996"/>
          </a:xfrm>
          <a:prstGeom prst="rect">
            <a:avLst/>
          </a:prstGeom>
          <a:solidFill>
            <a:srgbClr val="5B9BD5"/>
          </a:solidFill>
          <a:ln w="6350" cap="flat" cmpd="sng" algn="ctr">
            <a:noFill/>
            <a:prstDash val="solid"/>
          </a:ln>
          <a:effectLst/>
        </p:spPr>
        <p:txBody>
          <a:bodyPr rot="0" spcFirstLastPara="0" vertOverflow="overflow" horzOverflow="overflow" vert="horz" wrap="square" lIns="35960" tIns="35960" rIns="35960" bIns="35960" numCol="1" spcCol="0" rtlCol="0" fromWordArt="0" anchor="ctr" anchorCtr="0" forceAA="0" compatLnSpc="1">
            <a:noAutofit/>
          </a:bodyPr>
          <a:lstStyle/>
          <a:p>
            <a:pPr algn="ctr" defTabSz="1087211">
              <a:defRPr/>
            </a:pPr>
            <a:endParaRPr lang="en-US" sz="2099" kern="0" dirty="0">
              <a:solidFill>
                <a:srgbClr val="FFFFFF"/>
              </a:solidFill>
              <a:latin typeface="宋体" panose="02010600030101010101" pitchFamily="2" charset="-122"/>
              <a:ea typeface="宋体" panose="02010600030101010101" pitchFamily="2" charset="-122"/>
            </a:endParaRPr>
          </a:p>
        </p:txBody>
      </p:sp>
      <p:grpSp>
        <p:nvGrpSpPr>
          <p:cNvPr id="34" name="组合 33">
            <a:extLst>
              <a:ext uri="{FF2B5EF4-FFF2-40B4-BE49-F238E27FC236}">
                <a16:creationId xmlns="" xmlns:a16="http://schemas.microsoft.com/office/drawing/2014/main" id="{787D9B7B-EBBC-434A-88A0-765C644A5C4D}"/>
              </a:ext>
            </a:extLst>
          </p:cNvPr>
          <p:cNvGrpSpPr/>
          <p:nvPr/>
        </p:nvGrpSpPr>
        <p:grpSpPr>
          <a:xfrm>
            <a:off x="408236" y="919534"/>
            <a:ext cx="3626685" cy="2139854"/>
            <a:chOff x="422157" y="1169079"/>
            <a:chExt cx="3628574" cy="2140969"/>
          </a:xfrm>
        </p:grpSpPr>
        <p:sp>
          <p:nvSpPr>
            <p:cNvPr id="35" name="Rectangle 22">
              <a:extLst>
                <a:ext uri="{FF2B5EF4-FFF2-40B4-BE49-F238E27FC236}">
                  <a16:creationId xmlns="" xmlns:a16="http://schemas.microsoft.com/office/drawing/2014/main" id="{46F768FC-B577-4C41-8862-D7364A4D0749}"/>
                </a:ext>
              </a:extLst>
            </p:cNvPr>
            <p:cNvSpPr/>
            <p:nvPr/>
          </p:nvSpPr>
          <p:spPr>
            <a:xfrm>
              <a:off x="1528558" y="2848383"/>
              <a:ext cx="1415772" cy="461665"/>
            </a:xfrm>
            <a:prstGeom prst="rect">
              <a:avLst/>
            </a:prstGeom>
            <a:noFill/>
          </p:spPr>
          <p:txBody>
            <a:bodyPr wrap="none">
              <a:spAutoFit/>
            </a:bodyPr>
            <a:lstStyle/>
            <a:p>
              <a:pPr defTabSz="1087211">
                <a:defRPr/>
              </a:pPr>
              <a:r>
                <a:rPr lang="zh-CN" altLang="en-US" sz="2399" kern="0" dirty="0">
                  <a:solidFill>
                    <a:srgbClr val="FFFFFF"/>
                  </a:solidFill>
                  <a:latin typeface="微软雅黑" panose="020B0503020204020204" pitchFamily="34" charset="-122"/>
                  <a:cs typeface="Times New Roman" panose="02020503050405090304" pitchFamily="18" charset="0"/>
                </a:rPr>
                <a:t>访谈调研</a:t>
              </a:r>
            </a:p>
          </p:txBody>
        </p:sp>
        <p:sp>
          <p:nvSpPr>
            <p:cNvPr id="36" name="Oval 23">
              <a:extLst>
                <a:ext uri="{FF2B5EF4-FFF2-40B4-BE49-F238E27FC236}">
                  <a16:creationId xmlns="" xmlns:a16="http://schemas.microsoft.com/office/drawing/2014/main" id="{18AAC430-53B5-AC4B-ADE0-39C830DFB2FD}"/>
                </a:ext>
              </a:extLst>
            </p:cNvPr>
            <p:cNvSpPr/>
            <p:nvPr/>
          </p:nvSpPr>
          <p:spPr>
            <a:xfrm>
              <a:off x="2078044" y="2383515"/>
              <a:ext cx="316800" cy="316800"/>
            </a:xfrm>
            <a:prstGeom prst="ellipse">
              <a:avLst/>
            </a:prstGeom>
            <a:solidFill>
              <a:srgbClr val="5B9BD5"/>
            </a:solidFill>
            <a:ln w="57150" cap="flat" cmpd="sng" algn="ctr">
              <a:solidFill>
                <a:schemeClr val="bg1"/>
              </a:solidFill>
              <a:prstDash val="solid"/>
            </a:ln>
            <a:effectLst/>
          </p:spPr>
          <p:txBody>
            <a:bodyPr rot="0" spcFirstLastPara="0" vertOverflow="overflow" horzOverflow="overflow" vert="horz" wrap="square" lIns="35960" tIns="35960" rIns="35960" bIns="35960" numCol="1" spcCol="0" rtlCol="0" fromWordArt="0" anchor="ctr" anchorCtr="0" forceAA="0" compatLnSpc="1">
              <a:noAutofit/>
            </a:bodyPr>
            <a:lstStyle/>
            <a:p>
              <a:pPr algn="ctr" defTabSz="1087211">
                <a:defRPr/>
              </a:pPr>
              <a:endParaRPr lang="en-US" sz="2099" kern="0" dirty="0">
                <a:solidFill>
                  <a:srgbClr val="FFFFFF"/>
                </a:solidFill>
                <a:latin typeface="微软雅黑" panose="020B0503020204020204" pitchFamily="34" charset="-122"/>
              </a:endParaRPr>
            </a:p>
          </p:txBody>
        </p:sp>
        <p:sp>
          <p:nvSpPr>
            <p:cNvPr id="37" name="Rectangle: Rounded Corners 25">
              <a:extLst>
                <a:ext uri="{FF2B5EF4-FFF2-40B4-BE49-F238E27FC236}">
                  <a16:creationId xmlns="" xmlns:a16="http://schemas.microsoft.com/office/drawing/2014/main" id="{F71A26E9-75D8-E44B-A677-B04FD43595A6}"/>
                </a:ext>
              </a:extLst>
            </p:cNvPr>
            <p:cNvSpPr/>
            <p:nvPr/>
          </p:nvSpPr>
          <p:spPr>
            <a:xfrm>
              <a:off x="422157" y="1169079"/>
              <a:ext cx="3628574" cy="936454"/>
            </a:xfrm>
            <a:prstGeom prst="roundRect">
              <a:avLst>
                <a:gd name="adj" fmla="val 10027"/>
              </a:avLst>
            </a:prstGeom>
            <a:noFill/>
            <a:ln w="19050" cap="flat" cmpd="sng" algn="ctr">
              <a:solidFill>
                <a:schemeClr val="accent1"/>
              </a:solidFill>
              <a:prstDash val="solid"/>
            </a:ln>
            <a:effectLst/>
          </p:spPr>
          <p:txBody>
            <a:bodyPr rot="0" spcFirstLastPara="0" vertOverflow="overflow" horzOverflow="overflow" vert="horz" wrap="square" lIns="35960" tIns="35960" rIns="35960" bIns="35960" numCol="1" spcCol="0" rtlCol="0" fromWordArt="0" anchor="ctr" anchorCtr="0" forceAA="0" compatLnSpc="1">
              <a:noAutofit/>
            </a:bodyPr>
            <a:lstStyle/>
            <a:p>
              <a:pPr algn="ctr" defTabSz="1087211">
                <a:lnSpc>
                  <a:spcPct val="150000"/>
                </a:lnSpc>
                <a:spcBef>
                  <a:spcPts val="30"/>
                </a:spcBef>
                <a:spcAft>
                  <a:spcPts val="30"/>
                </a:spcAft>
                <a:defRPr/>
              </a:pPr>
              <a:r>
                <a:rPr lang="zh-CN" altLang="en-US" sz="1399" kern="0" dirty="0">
                  <a:solidFill>
                    <a:srgbClr val="191919"/>
                  </a:solidFill>
                  <a:latin typeface="微软雅黑" panose="020B0503020204020204" pitchFamily="34" charset="-122"/>
                </a:rPr>
                <a:t>通过对财务域、业务域相关用户、经理进行</a:t>
              </a:r>
              <a:r>
                <a:rPr lang="en-US" altLang="zh-CN" sz="1399" kern="0" dirty="0">
                  <a:solidFill>
                    <a:srgbClr val="191919"/>
                  </a:solidFill>
                  <a:latin typeface="微软雅黑" panose="020B0503020204020204" pitchFamily="34" charset="-122"/>
                </a:rPr>
                <a:t>50</a:t>
              </a:r>
              <a:r>
                <a:rPr lang="zh-CN" altLang="en-US" sz="1399" kern="0" dirty="0">
                  <a:solidFill>
                    <a:srgbClr val="191919"/>
                  </a:solidFill>
                  <a:latin typeface="微软雅黑" panose="020B0503020204020204" pitchFamily="34" charset="-122"/>
                </a:rPr>
                <a:t>余次会议调研，确定业务过程及数据需求。</a:t>
              </a:r>
              <a:endParaRPr lang="en-US" sz="1399" b="1" kern="0" dirty="0">
                <a:solidFill>
                  <a:srgbClr val="F47837"/>
                </a:solidFill>
                <a:latin typeface="微软雅黑" panose="020B0503020204020204" pitchFamily="34" charset="-122"/>
              </a:endParaRPr>
            </a:p>
          </p:txBody>
        </p:sp>
        <p:cxnSp>
          <p:nvCxnSpPr>
            <p:cNvPr id="38" name="直线连接符 76">
              <a:extLst>
                <a:ext uri="{FF2B5EF4-FFF2-40B4-BE49-F238E27FC236}">
                  <a16:creationId xmlns="" xmlns:a16="http://schemas.microsoft.com/office/drawing/2014/main" id="{E8CA0AB8-DD7B-E64F-AE63-409C71DE068A}"/>
                </a:ext>
              </a:extLst>
            </p:cNvPr>
            <p:cNvCxnSpPr>
              <a:cxnSpLocks/>
              <a:stCxn id="36" idx="0"/>
              <a:endCxn id="37" idx="2"/>
            </p:cNvCxnSpPr>
            <p:nvPr/>
          </p:nvCxnSpPr>
          <p:spPr>
            <a:xfrm flipV="1">
              <a:off x="2236444" y="2105533"/>
              <a:ext cx="0" cy="27798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9" name="组合 38">
            <a:extLst>
              <a:ext uri="{FF2B5EF4-FFF2-40B4-BE49-F238E27FC236}">
                <a16:creationId xmlns="" xmlns:a16="http://schemas.microsoft.com/office/drawing/2014/main" id="{421F321E-32B4-8145-8A06-945DA4A173BA}"/>
              </a:ext>
            </a:extLst>
          </p:cNvPr>
          <p:cNvGrpSpPr/>
          <p:nvPr/>
        </p:nvGrpSpPr>
        <p:grpSpPr>
          <a:xfrm>
            <a:off x="4569257" y="924313"/>
            <a:ext cx="3155870" cy="2132812"/>
            <a:chOff x="4382714" y="1173860"/>
            <a:chExt cx="3157514" cy="2133923"/>
          </a:xfrm>
        </p:grpSpPr>
        <p:sp>
          <p:nvSpPr>
            <p:cNvPr id="40" name="Rectangle 4">
              <a:extLst>
                <a:ext uri="{FF2B5EF4-FFF2-40B4-BE49-F238E27FC236}">
                  <a16:creationId xmlns="" xmlns:a16="http://schemas.microsoft.com/office/drawing/2014/main" id="{56C16844-A1D0-2A46-A4BB-A4FF86500FED}"/>
                </a:ext>
              </a:extLst>
            </p:cNvPr>
            <p:cNvSpPr/>
            <p:nvPr/>
          </p:nvSpPr>
          <p:spPr>
            <a:xfrm>
              <a:off x="5253585" y="2846118"/>
              <a:ext cx="1415772" cy="461665"/>
            </a:xfrm>
            <a:prstGeom prst="rect">
              <a:avLst/>
            </a:prstGeom>
            <a:noFill/>
          </p:spPr>
          <p:txBody>
            <a:bodyPr wrap="none">
              <a:spAutoFit/>
            </a:bodyPr>
            <a:lstStyle/>
            <a:p>
              <a:pPr defTabSz="1087211">
                <a:defRPr/>
              </a:pPr>
              <a:r>
                <a:rPr lang="zh-CN" altLang="en-US" sz="2399" kern="0" dirty="0">
                  <a:solidFill>
                    <a:srgbClr val="FFFFFF"/>
                  </a:solidFill>
                  <a:latin typeface="微软雅黑" panose="020B0503020204020204" pitchFamily="34" charset="-122"/>
                  <a:cs typeface="Times New Roman" panose="02020503050405090304" pitchFamily="18" charset="0"/>
                </a:rPr>
                <a:t>模型设计</a:t>
              </a:r>
              <a:endParaRPr lang="en-US" sz="2399" b="1" kern="0" dirty="0">
                <a:solidFill>
                  <a:srgbClr val="FFFFFF"/>
                </a:solidFill>
                <a:latin typeface="微软雅黑" panose="020B0503020204020204" pitchFamily="34" charset="-122"/>
                <a:cs typeface="Times New Roman" panose="02020503050405090304" pitchFamily="18" charset="0"/>
              </a:endParaRPr>
            </a:p>
          </p:txBody>
        </p:sp>
        <p:sp>
          <p:nvSpPr>
            <p:cNvPr id="41" name="Oval 34">
              <a:extLst>
                <a:ext uri="{FF2B5EF4-FFF2-40B4-BE49-F238E27FC236}">
                  <a16:creationId xmlns="" xmlns:a16="http://schemas.microsoft.com/office/drawing/2014/main" id="{B7689F6F-1DBE-874C-BB6B-57DBDBAFDAA4}"/>
                </a:ext>
              </a:extLst>
            </p:cNvPr>
            <p:cNvSpPr/>
            <p:nvPr/>
          </p:nvSpPr>
          <p:spPr>
            <a:xfrm>
              <a:off x="5803071" y="2424077"/>
              <a:ext cx="316800" cy="316800"/>
            </a:xfrm>
            <a:prstGeom prst="ellipse">
              <a:avLst/>
            </a:prstGeom>
            <a:solidFill>
              <a:srgbClr val="5B9BD5"/>
            </a:solidFill>
            <a:ln w="57150" cap="flat" cmpd="sng" algn="ctr">
              <a:solidFill>
                <a:schemeClr val="bg1"/>
              </a:solidFill>
              <a:prstDash val="solid"/>
            </a:ln>
            <a:effectLst/>
          </p:spPr>
          <p:txBody>
            <a:bodyPr rot="0" spcFirstLastPara="0" vertOverflow="overflow" horzOverflow="overflow" vert="horz" wrap="square" lIns="35960" tIns="35960" rIns="35960" bIns="35960" numCol="1" spcCol="0" rtlCol="0" fromWordArt="0" anchor="ctr" anchorCtr="0" forceAA="0" compatLnSpc="1">
              <a:noAutofit/>
            </a:bodyPr>
            <a:lstStyle/>
            <a:p>
              <a:pPr algn="ctr" defTabSz="1087211">
                <a:defRPr/>
              </a:pPr>
              <a:endParaRPr lang="en-US" sz="2099" kern="0" dirty="0">
                <a:solidFill>
                  <a:srgbClr val="FFFFFF"/>
                </a:solidFill>
                <a:latin typeface="微软雅黑" panose="020B0503020204020204" pitchFamily="34" charset="-122"/>
              </a:endParaRPr>
            </a:p>
          </p:txBody>
        </p:sp>
        <p:sp>
          <p:nvSpPr>
            <p:cNvPr id="42" name="Rectangle: Rounded Corners 25">
              <a:extLst>
                <a:ext uri="{FF2B5EF4-FFF2-40B4-BE49-F238E27FC236}">
                  <a16:creationId xmlns="" xmlns:a16="http://schemas.microsoft.com/office/drawing/2014/main" id="{27C84D5F-EE42-AA4E-A704-412B07585BE7}"/>
                </a:ext>
              </a:extLst>
            </p:cNvPr>
            <p:cNvSpPr/>
            <p:nvPr/>
          </p:nvSpPr>
          <p:spPr>
            <a:xfrm>
              <a:off x="4382714" y="1173860"/>
              <a:ext cx="3157514" cy="908107"/>
            </a:xfrm>
            <a:prstGeom prst="roundRect">
              <a:avLst>
                <a:gd name="adj" fmla="val 8920"/>
              </a:avLst>
            </a:prstGeom>
            <a:noFill/>
            <a:ln w="19050" cap="flat" cmpd="sng" algn="ctr">
              <a:solidFill>
                <a:schemeClr val="accent1"/>
              </a:solidFill>
              <a:prstDash val="solid"/>
            </a:ln>
            <a:effectLst/>
          </p:spPr>
          <p:txBody>
            <a:bodyPr rot="0" spcFirstLastPara="0" vertOverflow="overflow" horzOverflow="overflow" vert="horz" wrap="square" lIns="35960" tIns="35960" rIns="35960" bIns="35960" numCol="1" spcCol="0" rtlCol="0" fromWordArt="0" anchor="ctr" anchorCtr="0" forceAA="0" compatLnSpc="1">
              <a:noAutofit/>
            </a:bodyPr>
            <a:lstStyle/>
            <a:p>
              <a:pPr algn="ctr" defTabSz="1087211">
                <a:lnSpc>
                  <a:spcPct val="150000"/>
                </a:lnSpc>
                <a:spcBef>
                  <a:spcPts val="30"/>
                </a:spcBef>
                <a:spcAft>
                  <a:spcPts val="30"/>
                </a:spcAft>
                <a:defRPr/>
              </a:pPr>
              <a:r>
                <a:rPr lang="zh-CN" altLang="en-US" sz="1399" kern="0" dirty="0">
                  <a:solidFill>
                    <a:srgbClr val="191919"/>
                  </a:solidFill>
                  <a:latin typeface="微软雅黑" panose="020B0503020204020204" pitchFamily="34" charset="-122"/>
                </a:rPr>
                <a:t>以业务过程为基础，按最小粒度原则进行模型设计，梳理形成维度及事实表。</a:t>
              </a:r>
              <a:endParaRPr lang="en-US" sz="1399" b="1" kern="0" dirty="0">
                <a:solidFill>
                  <a:srgbClr val="F47837"/>
                </a:solidFill>
                <a:latin typeface="微软雅黑" panose="020B0503020204020204" pitchFamily="34" charset="-122"/>
              </a:endParaRPr>
            </a:p>
          </p:txBody>
        </p:sp>
        <p:cxnSp>
          <p:nvCxnSpPr>
            <p:cNvPr id="43" name="直线连接符 78">
              <a:extLst>
                <a:ext uri="{FF2B5EF4-FFF2-40B4-BE49-F238E27FC236}">
                  <a16:creationId xmlns="" xmlns:a16="http://schemas.microsoft.com/office/drawing/2014/main" id="{7D7B9F16-90FD-D646-AB30-F33687424020}"/>
                </a:ext>
              </a:extLst>
            </p:cNvPr>
            <p:cNvCxnSpPr>
              <a:cxnSpLocks/>
              <a:stCxn id="41" idx="0"/>
              <a:endCxn id="42" idx="2"/>
            </p:cNvCxnSpPr>
            <p:nvPr/>
          </p:nvCxnSpPr>
          <p:spPr>
            <a:xfrm flipV="1">
              <a:off x="5961471" y="2081967"/>
              <a:ext cx="0" cy="34211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4" name="组合 43">
            <a:extLst>
              <a:ext uri="{FF2B5EF4-FFF2-40B4-BE49-F238E27FC236}">
                <a16:creationId xmlns="" xmlns:a16="http://schemas.microsoft.com/office/drawing/2014/main" id="{B1861118-CF5E-804E-9653-FCC10CA2D0AD}"/>
              </a:ext>
            </a:extLst>
          </p:cNvPr>
          <p:cNvGrpSpPr/>
          <p:nvPr/>
        </p:nvGrpSpPr>
        <p:grpSpPr>
          <a:xfrm>
            <a:off x="8335633" y="919534"/>
            <a:ext cx="3144455" cy="2114804"/>
            <a:chOff x="8086301" y="1201310"/>
            <a:chExt cx="3146093" cy="2115905"/>
          </a:xfrm>
        </p:grpSpPr>
        <p:sp>
          <p:nvSpPr>
            <p:cNvPr id="45" name="Rectangle 4">
              <a:extLst>
                <a:ext uri="{FF2B5EF4-FFF2-40B4-BE49-F238E27FC236}">
                  <a16:creationId xmlns="" xmlns:a16="http://schemas.microsoft.com/office/drawing/2014/main" id="{16BDE01B-A667-A245-8326-30EDA6F33924}"/>
                </a:ext>
              </a:extLst>
            </p:cNvPr>
            <p:cNvSpPr/>
            <p:nvPr/>
          </p:nvSpPr>
          <p:spPr>
            <a:xfrm>
              <a:off x="8951461" y="2855550"/>
              <a:ext cx="1415772" cy="461665"/>
            </a:xfrm>
            <a:prstGeom prst="rect">
              <a:avLst/>
            </a:prstGeom>
            <a:noFill/>
          </p:spPr>
          <p:txBody>
            <a:bodyPr wrap="none">
              <a:spAutoFit/>
            </a:bodyPr>
            <a:lstStyle/>
            <a:p>
              <a:pPr defTabSz="1087211">
                <a:defRPr/>
              </a:pPr>
              <a:r>
                <a:rPr lang="zh-CN" altLang="en-US" sz="2399" kern="0" dirty="0">
                  <a:solidFill>
                    <a:srgbClr val="FFFFFF"/>
                  </a:solidFill>
                  <a:latin typeface="微软雅黑" panose="020B0503020204020204" pitchFamily="34" charset="-122"/>
                  <a:cs typeface="Times New Roman" panose="02020503050405090304" pitchFamily="18" charset="0"/>
                </a:rPr>
                <a:t>模型确认</a:t>
              </a:r>
              <a:endParaRPr lang="en-US" sz="2399" b="1" kern="0" dirty="0">
                <a:solidFill>
                  <a:srgbClr val="FFFFFF"/>
                </a:solidFill>
                <a:latin typeface="微软雅黑" panose="020B0503020204020204" pitchFamily="34" charset="-122"/>
                <a:cs typeface="Times New Roman" panose="02020503050405090304" pitchFamily="18" charset="0"/>
              </a:endParaRPr>
            </a:p>
          </p:txBody>
        </p:sp>
        <p:sp>
          <p:nvSpPr>
            <p:cNvPr id="46" name="Oval 34">
              <a:extLst>
                <a:ext uri="{FF2B5EF4-FFF2-40B4-BE49-F238E27FC236}">
                  <a16:creationId xmlns="" xmlns:a16="http://schemas.microsoft.com/office/drawing/2014/main" id="{73EA96CD-3559-FB4F-A19A-E149E0FFBA12}"/>
                </a:ext>
              </a:extLst>
            </p:cNvPr>
            <p:cNvSpPr/>
            <p:nvPr/>
          </p:nvSpPr>
          <p:spPr>
            <a:xfrm>
              <a:off x="9500947" y="2432013"/>
              <a:ext cx="316800" cy="316800"/>
            </a:xfrm>
            <a:prstGeom prst="ellipse">
              <a:avLst/>
            </a:prstGeom>
            <a:solidFill>
              <a:srgbClr val="5B9BD5"/>
            </a:solidFill>
            <a:ln w="57150" cap="flat" cmpd="sng" algn="ctr">
              <a:solidFill>
                <a:schemeClr val="bg1"/>
              </a:solidFill>
              <a:prstDash val="solid"/>
            </a:ln>
            <a:effectLst/>
          </p:spPr>
          <p:txBody>
            <a:bodyPr rot="0" spcFirstLastPara="0" vertOverflow="overflow" horzOverflow="overflow" vert="horz" wrap="square" lIns="35960" tIns="35960" rIns="35960" bIns="35960" numCol="1" spcCol="0" rtlCol="0" fromWordArt="0" anchor="ctr" anchorCtr="0" forceAA="0" compatLnSpc="1">
              <a:noAutofit/>
            </a:bodyPr>
            <a:lstStyle/>
            <a:p>
              <a:pPr algn="ctr" defTabSz="1087211">
                <a:defRPr/>
              </a:pPr>
              <a:endParaRPr lang="en-US" sz="2099" kern="0" dirty="0">
                <a:solidFill>
                  <a:srgbClr val="FFFFFF"/>
                </a:solidFill>
                <a:latin typeface="微软雅黑" panose="020B0503020204020204" pitchFamily="34" charset="-122"/>
              </a:endParaRPr>
            </a:p>
          </p:txBody>
        </p:sp>
        <p:sp>
          <p:nvSpPr>
            <p:cNvPr id="47" name="Rectangle: Rounded Corners 25">
              <a:extLst>
                <a:ext uri="{FF2B5EF4-FFF2-40B4-BE49-F238E27FC236}">
                  <a16:creationId xmlns="" xmlns:a16="http://schemas.microsoft.com/office/drawing/2014/main" id="{CBDA3B42-F154-A849-B05A-E262739DC920}"/>
                </a:ext>
              </a:extLst>
            </p:cNvPr>
            <p:cNvSpPr/>
            <p:nvPr/>
          </p:nvSpPr>
          <p:spPr>
            <a:xfrm>
              <a:off x="8086301" y="1201310"/>
              <a:ext cx="3146093" cy="912888"/>
            </a:xfrm>
            <a:prstGeom prst="roundRect">
              <a:avLst>
                <a:gd name="adj" fmla="val 8920"/>
              </a:avLst>
            </a:prstGeom>
            <a:noFill/>
            <a:ln w="19050" cap="flat" cmpd="sng" algn="ctr">
              <a:solidFill>
                <a:schemeClr val="accent1"/>
              </a:solidFill>
              <a:prstDash val="solid"/>
            </a:ln>
            <a:effectLst/>
          </p:spPr>
          <p:txBody>
            <a:bodyPr rot="0" spcFirstLastPara="0" vertOverflow="overflow" horzOverflow="overflow" vert="horz" wrap="square" lIns="35960" tIns="35960" rIns="35960" bIns="35960" numCol="1" spcCol="0" rtlCol="0" fromWordArt="0" anchor="ctr" anchorCtr="0" forceAA="0" compatLnSpc="1">
              <a:noAutofit/>
            </a:bodyPr>
            <a:lstStyle/>
            <a:p>
              <a:pPr algn="ctr" defTabSz="1087211">
                <a:lnSpc>
                  <a:spcPct val="150000"/>
                </a:lnSpc>
                <a:spcBef>
                  <a:spcPts val="30"/>
                </a:spcBef>
                <a:spcAft>
                  <a:spcPts val="30"/>
                </a:spcAft>
                <a:defRPr/>
              </a:pPr>
              <a:r>
                <a:rPr lang="zh-CN" altLang="en-US" sz="1399" kern="0" dirty="0">
                  <a:solidFill>
                    <a:srgbClr val="191919"/>
                  </a:solidFill>
                  <a:latin typeface="微软雅黑" panose="020B0503020204020204" pitchFamily="34" charset="-122"/>
                </a:rPr>
                <a:t>基于模型设计方案，和业务</a:t>
              </a:r>
              <a:r>
                <a:rPr lang="en-US" altLang="zh-CN" sz="1399" kern="0" dirty="0">
                  <a:solidFill>
                    <a:srgbClr val="191919"/>
                  </a:solidFill>
                  <a:latin typeface="微软雅黑" panose="020B0503020204020204" pitchFamily="34" charset="-122"/>
                </a:rPr>
                <a:t>&amp;</a:t>
              </a:r>
              <a:r>
                <a:rPr lang="zh-CN" altLang="en-US" sz="1399" kern="0" dirty="0">
                  <a:solidFill>
                    <a:srgbClr val="191919"/>
                  </a:solidFill>
                  <a:latin typeface="微软雅黑" panose="020B0503020204020204" pitchFamily="34" charset="-122"/>
                </a:rPr>
                <a:t>财务部门关键用户、经理、主管进行模型确认。</a:t>
              </a:r>
              <a:endParaRPr lang="en-US" sz="1399" b="1" kern="0" dirty="0">
                <a:solidFill>
                  <a:srgbClr val="F47837"/>
                </a:solidFill>
                <a:latin typeface="微软雅黑" panose="020B0503020204020204" pitchFamily="34" charset="-122"/>
              </a:endParaRPr>
            </a:p>
          </p:txBody>
        </p:sp>
        <p:cxnSp>
          <p:nvCxnSpPr>
            <p:cNvPr id="48" name="直线连接符 96">
              <a:extLst>
                <a:ext uri="{FF2B5EF4-FFF2-40B4-BE49-F238E27FC236}">
                  <a16:creationId xmlns="" xmlns:a16="http://schemas.microsoft.com/office/drawing/2014/main" id="{75132604-9CAB-D346-9CDB-6C7565FB2043}"/>
                </a:ext>
              </a:extLst>
            </p:cNvPr>
            <p:cNvCxnSpPr>
              <a:cxnSpLocks/>
              <a:stCxn id="46" idx="0"/>
              <a:endCxn id="47" idx="2"/>
            </p:cNvCxnSpPr>
            <p:nvPr/>
          </p:nvCxnSpPr>
          <p:spPr>
            <a:xfrm flipV="1">
              <a:off x="9659347" y="2114198"/>
              <a:ext cx="1" cy="31781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9" name="组合 48">
            <a:extLst>
              <a:ext uri="{FF2B5EF4-FFF2-40B4-BE49-F238E27FC236}">
                <a16:creationId xmlns="" xmlns:a16="http://schemas.microsoft.com/office/drawing/2014/main" id="{E51A5E69-741B-B042-A3F6-054C81E2985F}"/>
              </a:ext>
            </a:extLst>
          </p:cNvPr>
          <p:cNvGrpSpPr/>
          <p:nvPr/>
        </p:nvGrpSpPr>
        <p:grpSpPr>
          <a:xfrm>
            <a:off x="7167377" y="6094559"/>
            <a:ext cx="4231146" cy="356214"/>
            <a:chOff x="6775352" y="6254880"/>
            <a:chExt cx="4233350" cy="356400"/>
          </a:xfrm>
        </p:grpSpPr>
        <p:sp>
          <p:nvSpPr>
            <p:cNvPr id="50" name="圆角矩形 36">
              <a:extLst>
                <a:ext uri="{FF2B5EF4-FFF2-40B4-BE49-F238E27FC236}">
                  <a16:creationId xmlns="" xmlns:a16="http://schemas.microsoft.com/office/drawing/2014/main" id="{3D4BDE92-3F2E-334A-8944-074B8BF55FF0}"/>
                </a:ext>
              </a:extLst>
            </p:cNvPr>
            <p:cNvSpPr>
              <a:spLocks noChangeArrowheads="1"/>
            </p:cNvSpPr>
            <p:nvPr/>
          </p:nvSpPr>
          <p:spPr bwMode="auto">
            <a:xfrm>
              <a:off x="6775352" y="6254880"/>
              <a:ext cx="960107" cy="356400"/>
            </a:xfrm>
            <a:prstGeom prst="rect">
              <a:avLst/>
            </a:prstGeom>
            <a:noFill/>
            <a:ln w="12700" cap="flat" cmpd="sng" algn="ctr">
              <a:solidFill>
                <a:srgbClr val="00B0F0"/>
              </a:solidFill>
              <a:prstDash val="solid"/>
              <a:round/>
              <a:headEnd type="none" w="med" len="med"/>
              <a:tailEnd type="none" w="med" len="med"/>
            </a:ln>
          </p:spPr>
          <p:txBody>
            <a:bodyPr vert="horz" wrap="square" lIns="91392" tIns="45696" rIns="91392" bIns="45696" numCol="1" anchor="ctr" anchorCtr="0" compatLnSpc="1">
              <a:noAutofit/>
            </a:bodyPr>
            <a:lstStyle>
              <a:lvl1pPr>
                <a:lnSpc>
                  <a:spcPct val="90000"/>
                </a:lnSpc>
                <a:spcBef>
                  <a:spcPts val="1000"/>
                </a:spcBef>
                <a:buFont typeface="Arial" panose="020B0604020202090204" pitchFamily="34" charset="0"/>
                <a:buChar char="•"/>
                <a:defRPr sz="2800">
                  <a:solidFill>
                    <a:schemeClr val="tx1"/>
                  </a:solidFill>
                  <a:latin typeface="Impact" panose="020B0806030902050204" pitchFamily="34" charset="0"/>
                  <a:ea typeface="微软雅黑" panose="020B0503020204020204" pitchFamily="34" charset="-122"/>
                  <a:sym typeface="Impact" panose="020B0806030902050204" pitchFamily="34" charset="0"/>
                </a:defRPr>
              </a:lvl1pPr>
              <a:lvl2pPr marL="742950" indent="-285750">
                <a:lnSpc>
                  <a:spcPct val="90000"/>
                </a:lnSpc>
                <a:spcBef>
                  <a:spcPts val="500"/>
                </a:spcBef>
                <a:buFont typeface="Arial" panose="020B0604020202090204" pitchFamily="34" charset="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2pPr>
              <a:lvl3pPr marL="1143000" indent="-228600">
                <a:lnSpc>
                  <a:spcPct val="90000"/>
                </a:lnSpc>
                <a:spcBef>
                  <a:spcPts val="500"/>
                </a:spcBef>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3pPr>
              <a:lvl4pPr marL="1600200" indent="-228600">
                <a:lnSpc>
                  <a:spcPct val="90000"/>
                </a:lnSpc>
                <a:spcBef>
                  <a:spcPts val="500"/>
                </a:spcBef>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4pPr>
              <a:lvl5pPr marL="2057400" indent="-228600">
                <a:lnSpc>
                  <a:spcPct val="90000"/>
                </a:lnSpc>
                <a:spcBef>
                  <a:spcPts val="500"/>
                </a:spcBef>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9pPr>
            </a:lstStyle>
            <a:p>
              <a:pPr algn="ctr" fontAlgn="base">
                <a:spcBef>
                  <a:spcPts val="500"/>
                </a:spcBef>
                <a:spcAft>
                  <a:spcPct val="0"/>
                </a:spcAft>
                <a:buFont typeface="Arial" panose="020B0604020202090204" pitchFamily="34" charset="0"/>
                <a:buNone/>
              </a:pPr>
              <a:r>
                <a:rPr lang="zh-CN" altLang="en-US" sz="1399" dirty="0">
                  <a:solidFill>
                    <a:srgbClr val="00B0F0"/>
                  </a:solidFill>
                  <a:latin typeface="微软雅黑" panose="020B0503020204020204" pitchFamily="34" charset="-122"/>
                  <a:sym typeface="+mn-ea"/>
                </a:rPr>
                <a:t>数据采集</a:t>
              </a:r>
            </a:p>
          </p:txBody>
        </p:sp>
        <p:sp>
          <p:nvSpPr>
            <p:cNvPr id="51" name="圆角矩形 36">
              <a:extLst>
                <a:ext uri="{FF2B5EF4-FFF2-40B4-BE49-F238E27FC236}">
                  <a16:creationId xmlns="" xmlns:a16="http://schemas.microsoft.com/office/drawing/2014/main" id="{1E673C1B-F667-3E4B-A1C8-514DDF52F9CB}"/>
                </a:ext>
              </a:extLst>
            </p:cNvPr>
            <p:cNvSpPr>
              <a:spLocks noChangeArrowheads="1"/>
            </p:cNvSpPr>
            <p:nvPr/>
          </p:nvSpPr>
          <p:spPr bwMode="auto">
            <a:xfrm>
              <a:off x="7737732" y="6254880"/>
              <a:ext cx="961200" cy="356400"/>
            </a:xfrm>
            <a:prstGeom prst="rect">
              <a:avLst/>
            </a:prstGeom>
            <a:solidFill>
              <a:srgbClr val="51C4CC"/>
            </a:solidFill>
            <a:ln w="12700" cap="flat" cmpd="sng" algn="ctr">
              <a:solidFill>
                <a:srgbClr val="00B0F0"/>
              </a:solidFill>
              <a:prstDash val="solid"/>
              <a:round/>
              <a:headEnd type="none" w="med" len="med"/>
              <a:tailEnd type="none" w="med" len="med"/>
            </a:ln>
          </p:spPr>
          <p:txBody>
            <a:bodyPr vert="horz" wrap="square" lIns="91392" tIns="45696" rIns="91392" bIns="45696" numCol="1" anchor="ctr" anchorCtr="0" compatLnSpc="1">
              <a:noAutofit/>
            </a:bodyPr>
            <a:lstStyle/>
            <a:p>
              <a:pPr algn="ctr" fontAlgn="base">
                <a:spcBef>
                  <a:spcPts val="500"/>
                </a:spcBef>
                <a:spcAft>
                  <a:spcPct val="0"/>
                </a:spcAft>
              </a:pPr>
              <a:r>
                <a:rPr lang="en" altLang="zh-CN" sz="1399" dirty="0">
                  <a:solidFill>
                    <a:prstClr val="white"/>
                  </a:solidFill>
                  <a:latin typeface="微软雅黑" panose="020B0503020204020204" pitchFamily="34" charset="-122"/>
                  <a:sym typeface="+mn-ea"/>
                </a:rPr>
                <a:t>EDW</a:t>
              </a:r>
              <a:r>
                <a:rPr lang="zh-CN" altLang="en-US" sz="1399" dirty="0">
                  <a:solidFill>
                    <a:prstClr val="white"/>
                  </a:solidFill>
                  <a:latin typeface="微软雅黑" panose="020B0503020204020204" pitchFamily="34" charset="-122"/>
                  <a:sym typeface="+mn-ea"/>
                </a:rPr>
                <a:t>建模</a:t>
              </a:r>
            </a:p>
          </p:txBody>
        </p:sp>
        <p:sp>
          <p:nvSpPr>
            <p:cNvPr id="52" name="圆角矩形 36">
              <a:extLst>
                <a:ext uri="{FF2B5EF4-FFF2-40B4-BE49-F238E27FC236}">
                  <a16:creationId xmlns="" xmlns:a16="http://schemas.microsoft.com/office/drawing/2014/main" id="{B1FBD9B3-D195-824F-BE8B-31E5980E2248}"/>
                </a:ext>
              </a:extLst>
            </p:cNvPr>
            <p:cNvSpPr>
              <a:spLocks noChangeArrowheads="1"/>
            </p:cNvSpPr>
            <p:nvPr/>
          </p:nvSpPr>
          <p:spPr bwMode="auto">
            <a:xfrm>
              <a:off x="8698932" y="6254880"/>
              <a:ext cx="1348570" cy="356400"/>
            </a:xfrm>
            <a:prstGeom prst="rect">
              <a:avLst/>
            </a:prstGeom>
            <a:noFill/>
            <a:ln w="12700" cap="flat" cmpd="sng" algn="ctr">
              <a:solidFill>
                <a:srgbClr val="00B0F0"/>
              </a:solidFill>
              <a:prstDash val="solid"/>
              <a:round/>
              <a:headEnd type="none" w="med" len="med"/>
              <a:tailEnd type="none" w="med" len="med"/>
            </a:ln>
          </p:spPr>
          <p:txBody>
            <a:bodyPr vert="horz" wrap="square" lIns="91392" tIns="45696" rIns="91392" bIns="45696" numCol="1" anchor="ctr" anchorCtr="0" compatLnSpc="1">
              <a:noAutofit/>
            </a:bodyPr>
            <a:lstStyle/>
            <a:p>
              <a:pPr algn="ctr" fontAlgn="base">
                <a:spcBef>
                  <a:spcPts val="500"/>
                </a:spcBef>
                <a:spcAft>
                  <a:spcPct val="0"/>
                </a:spcAft>
              </a:pPr>
              <a:r>
                <a:rPr lang="zh-CN" altLang="en-US" sz="1399" dirty="0">
                  <a:solidFill>
                    <a:srgbClr val="00B0F0"/>
                  </a:solidFill>
                  <a:latin typeface="微软雅黑" panose="020B0503020204020204" pitchFamily="34" charset="-122"/>
                  <a:cs typeface="微软雅黑" panose="020B0503020204020204" pitchFamily="34" charset="-122"/>
                  <a:sym typeface="+mn-ea"/>
                </a:rPr>
                <a:t>数据资产目录</a:t>
              </a:r>
            </a:p>
          </p:txBody>
        </p:sp>
        <p:sp>
          <p:nvSpPr>
            <p:cNvPr id="53" name="圆角矩形 36">
              <a:extLst>
                <a:ext uri="{FF2B5EF4-FFF2-40B4-BE49-F238E27FC236}">
                  <a16:creationId xmlns="" xmlns:a16="http://schemas.microsoft.com/office/drawing/2014/main" id="{992BE8BC-3AD5-FE4F-A4FF-881473B2E46B}"/>
                </a:ext>
              </a:extLst>
            </p:cNvPr>
            <p:cNvSpPr>
              <a:spLocks noChangeArrowheads="1"/>
            </p:cNvSpPr>
            <p:nvPr/>
          </p:nvSpPr>
          <p:spPr bwMode="auto">
            <a:xfrm>
              <a:off x="10047502" y="6254880"/>
              <a:ext cx="961200" cy="356400"/>
            </a:xfrm>
            <a:prstGeom prst="rect">
              <a:avLst/>
            </a:prstGeom>
            <a:noFill/>
            <a:ln w="12700" cap="flat" cmpd="sng" algn="ctr">
              <a:solidFill>
                <a:srgbClr val="00B0F0"/>
              </a:solidFill>
              <a:prstDash val="solid"/>
              <a:round/>
              <a:headEnd type="none" w="med" len="med"/>
              <a:tailEnd type="none" w="med" len="med"/>
            </a:ln>
          </p:spPr>
          <p:txBody>
            <a:bodyPr vert="horz" wrap="square" lIns="91392" tIns="45696" rIns="91392" bIns="45696" numCol="1" anchor="ctr" anchorCtr="0" compatLnSpc="1">
              <a:noAutofit/>
            </a:bodyPr>
            <a:lstStyle/>
            <a:p>
              <a:pPr algn="ctr" fontAlgn="base">
                <a:spcBef>
                  <a:spcPts val="500"/>
                </a:spcBef>
                <a:spcAft>
                  <a:spcPct val="0"/>
                </a:spcAft>
              </a:pPr>
              <a:r>
                <a:rPr lang="zh-CN" altLang="en-US" sz="1399" dirty="0">
                  <a:solidFill>
                    <a:srgbClr val="00B0F0"/>
                  </a:solidFill>
                  <a:latin typeface="微软雅黑" panose="020B0503020204020204" pitchFamily="34" charset="-122"/>
                  <a:cs typeface="微软雅黑" panose="020B0503020204020204" pitchFamily="34" charset="-122"/>
                  <a:sym typeface="+mn-ea"/>
                </a:rPr>
                <a:t>数据字典</a:t>
              </a:r>
            </a:p>
          </p:txBody>
        </p:sp>
      </p:grpSp>
    </p:spTree>
    <p:extLst>
      <p:ext uri="{BB962C8B-B14F-4D97-AF65-F5344CB8AC3E}">
        <p14:creationId xmlns:p14="http://schemas.microsoft.com/office/powerpoint/2010/main" val="1280829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cs typeface="+mn-ea"/>
                <a:sym typeface="+mn-lt"/>
              </a:rPr>
              <a:t>某制造数据中台</a:t>
            </a:r>
            <a:r>
              <a:rPr lang="en-US" altLang="zh-CN" dirty="0" smtClean="0">
                <a:cs typeface="+mn-ea"/>
                <a:sym typeface="+mn-lt"/>
              </a:rPr>
              <a:t>-</a:t>
            </a:r>
            <a:r>
              <a:rPr lang="zh-CN" altLang="en-US" dirty="0">
                <a:latin typeface="+mn-lt"/>
                <a:ea typeface="+mn-ea"/>
                <a:cs typeface="+mn-ea"/>
                <a:sym typeface="+mn-lt"/>
              </a:rPr>
              <a:t>数仓模型设计方法</a:t>
            </a:r>
          </a:p>
        </p:txBody>
      </p:sp>
      <p:pic>
        <p:nvPicPr>
          <p:cNvPr id="4" name="图片 3">
            <a:extLst>
              <a:ext uri="{FF2B5EF4-FFF2-40B4-BE49-F238E27FC236}">
                <a16:creationId xmlns="" xmlns:a16="http://schemas.microsoft.com/office/drawing/2014/main" id="{8A37CF1D-237B-D549-A446-FA216227CF78}"/>
              </a:ext>
            </a:extLst>
          </p:cNvPr>
          <p:cNvPicPr>
            <a:picLocks noChangeAspect="1"/>
          </p:cNvPicPr>
          <p:nvPr/>
        </p:nvPicPr>
        <p:blipFill>
          <a:blip r:embed="rId3"/>
          <a:stretch>
            <a:fillRect/>
          </a:stretch>
        </p:blipFill>
        <p:spPr>
          <a:xfrm>
            <a:off x="132500" y="1919597"/>
            <a:ext cx="11522682" cy="4030349"/>
          </a:xfrm>
          <a:prstGeom prst="rect">
            <a:avLst/>
          </a:prstGeom>
        </p:spPr>
      </p:pic>
      <p:sp>
        <p:nvSpPr>
          <p:cNvPr id="5" name="燕尾形 4">
            <a:extLst>
              <a:ext uri="{FF2B5EF4-FFF2-40B4-BE49-F238E27FC236}">
                <a16:creationId xmlns="" xmlns:a16="http://schemas.microsoft.com/office/drawing/2014/main" id="{0FF44843-24B2-9C42-8CFA-9DB47DB57961}"/>
              </a:ext>
            </a:extLst>
          </p:cNvPr>
          <p:cNvSpPr/>
          <p:nvPr/>
        </p:nvSpPr>
        <p:spPr bwMode="auto">
          <a:xfrm>
            <a:off x="137538" y="970803"/>
            <a:ext cx="3008033" cy="503794"/>
          </a:xfrm>
          <a:prstGeom prst="chevron">
            <a:avLst/>
          </a:prstGeom>
          <a:solidFill>
            <a:srgbClr val="5B9BD5"/>
          </a:solidFill>
          <a:ln w="12700">
            <a:solidFill>
              <a:srgbClr val="00B0F0"/>
            </a:solidFill>
            <a:round/>
            <a:headEnd/>
            <a:tailEnd/>
          </a:ln>
        </p:spPr>
        <p:txBody>
          <a:bodyPr lIns="0" tIns="0" rIns="0" bIns="0" rtlCol="0" anchor="ctr"/>
          <a:lstStyle/>
          <a:p>
            <a:pPr algn="ctr" fontAlgn="base">
              <a:spcBef>
                <a:spcPct val="0"/>
              </a:spcBef>
              <a:spcAft>
                <a:spcPct val="0"/>
              </a:spcAft>
            </a:pPr>
            <a:r>
              <a:rPr kumimoji="1" lang="zh-CN" altLang="en-US" sz="1599" b="1" dirty="0">
                <a:solidFill>
                  <a:prstClr val="white"/>
                </a:solidFill>
                <a:latin typeface="Microsoft YaHei"/>
              </a:rPr>
              <a:t>选择业务过程</a:t>
            </a:r>
          </a:p>
        </p:txBody>
      </p:sp>
      <p:sp>
        <p:nvSpPr>
          <p:cNvPr id="6" name="燕尾形 5">
            <a:extLst>
              <a:ext uri="{FF2B5EF4-FFF2-40B4-BE49-F238E27FC236}">
                <a16:creationId xmlns="" xmlns:a16="http://schemas.microsoft.com/office/drawing/2014/main" id="{004F2393-F974-1A47-910B-C73EC05FDAD8}"/>
              </a:ext>
            </a:extLst>
          </p:cNvPr>
          <p:cNvSpPr/>
          <p:nvPr/>
        </p:nvSpPr>
        <p:spPr bwMode="auto">
          <a:xfrm>
            <a:off x="3010335" y="973753"/>
            <a:ext cx="3008033" cy="503738"/>
          </a:xfrm>
          <a:prstGeom prst="chevron">
            <a:avLst/>
          </a:prstGeom>
          <a:solidFill>
            <a:srgbClr val="5B9BD5"/>
          </a:solidFill>
          <a:ln w="12700">
            <a:solidFill>
              <a:srgbClr val="00B0F0"/>
            </a:solidFill>
            <a:round/>
            <a:headEnd/>
            <a:tailEnd/>
          </a:ln>
        </p:spPr>
        <p:txBody>
          <a:bodyPr lIns="0" tIns="0" rIns="0" bIns="0" rtlCol="0" anchor="ctr"/>
          <a:lstStyle/>
          <a:p>
            <a:pPr algn="ctr" fontAlgn="base">
              <a:spcBef>
                <a:spcPct val="0"/>
              </a:spcBef>
              <a:spcAft>
                <a:spcPct val="0"/>
              </a:spcAft>
            </a:pPr>
            <a:r>
              <a:rPr kumimoji="1" lang="zh-CN" altLang="en-US" sz="1599" b="1" dirty="0">
                <a:solidFill>
                  <a:prstClr val="white"/>
                </a:solidFill>
                <a:latin typeface="Microsoft YaHei"/>
              </a:rPr>
              <a:t>声明粒度</a:t>
            </a:r>
          </a:p>
        </p:txBody>
      </p:sp>
      <p:sp>
        <p:nvSpPr>
          <p:cNvPr id="7" name="燕尾形 6">
            <a:extLst>
              <a:ext uri="{FF2B5EF4-FFF2-40B4-BE49-F238E27FC236}">
                <a16:creationId xmlns="" xmlns:a16="http://schemas.microsoft.com/office/drawing/2014/main" id="{A1BDA897-6BDD-AC48-B81D-0E9434C55DEC}"/>
              </a:ext>
            </a:extLst>
          </p:cNvPr>
          <p:cNvSpPr/>
          <p:nvPr/>
        </p:nvSpPr>
        <p:spPr bwMode="auto">
          <a:xfrm>
            <a:off x="5883132" y="970803"/>
            <a:ext cx="3008033" cy="503738"/>
          </a:xfrm>
          <a:prstGeom prst="chevron">
            <a:avLst/>
          </a:prstGeom>
          <a:solidFill>
            <a:srgbClr val="5B9BD5"/>
          </a:solidFill>
          <a:ln w="12700">
            <a:solidFill>
              <a:srgbClr val="00B0F0"/>
            </a:solidFill>
            <a:round/>
            <a:headEnd/>
            <a:tailEnd/>
          </a:ln>
        </p:spPr>
        <p:txBody>
          <a:bodyPr lIns="0" tIns="0" rIns="0" bIns="0" rtlCol="0" anchor="ctr"/>
          <a:lstStyle/>
          <a:p>
            <a:pPr algn="ctr" fontAlgn="base">
              <a:spcBef>
                <a:spcPct val="0"/>
              </a:spcBef>
              <a:spcAft>
                <a:spcPct val="0"/>
              </a:spcAft>
            </a:pPr>
            <a:r>
              <a:rPr kumimoji="1" lang="zh-CN" altLang="en-US" sz="1599" b="1" dirty="0">
                <a:solidFill>
                  <a:prstClr val="white"/>
                </a:solidFill>
                <a:latin typeface="Microsoft YaHei"/>
              </a:rPr>
              <a:t>确认维度</a:t>
            </a:r>
          </a:p>
        </p:txBody>
      </p:sp>
      <p:sp>
        <p:nvSpPr>
          <p:cNvPr id="8" name="燕尾形 7">
            <a:extLst>
              <a:ext uri="{FF2B5EF4-FFF2-40B4-BE49-F238E27FC236}">
                <a16:creationId xmlns="" xmlns:a16="http://schemas.microsoft.com/office/drawing/2014/main" id="{9E56483C-DE98-8A47-B823-798205E992F1}"/>
              </a:ext>
            </a:extLst>
          </p:cNvPr>
          <p:cNvSpPr/>
          <p:nvPr/>
        </p:nvSpPr>
        <p:spPr bwMode="auto">
          <a:xfrm>
            <a:off x="8755929" y="970803"/>
            <a:ext cx="3008033" cy="503738"/>
          </a:xfrm>
          <a:prstGeom prst="chevron">
            <a:avLst/>
          </a:prstGeom>
          <a:solidFill>
            <a:srgbClr val="5B9BD5"/>
          </a:solidFill>
          <a:ln w="12700">
            <a:solidFill>
              <a:srgbClr val="00B0F0"/>
            </a:solidFill>
            <a:round/>
            <a:headEnd/>
            <a:tailEnd/>
          </a:ln>
        </p:spPr>
        <p:txBody>
          <a:bodyPr lIns="0" tIns="0" rIns="0" bIns="0" rtlCol="0" anchor="ctr"/>
          <a:lstStyle/>
          <a:p>
            <a:pPr algn="ctr" fontAlgn="base">
              <a:spcBef>
                <a:spcPct val="0"/>
              </a:spcBef>
              <a:spcAft>
                <a:spcPct val="0"/>
              </a:spcAft>
            </a:pPr>
            <a:r>
              <a:rPr kumimoji="1" lang="zh-CN" altLang="en-US" sz="1599" b="1" dirty="0">
                <a:solidFill>
                  <a:prstClr val="white"/>
                </a:solidFill>
                <a:latin typeface="Microsoft YaHei"/>
              </a:rPr>
              <a:t>确认事实</a:t>
            </a:r>
          </a:p>
        </p:txBody>
      </p:sp>
      <p:sp>
        <p:nvSpPr>
          <p:cNvPr id="9" name="矩形 8">
            <a:extLst>
              <a:ext uri="{FF2B5EF4-FFF2-40B4-BE49-F238E27FC236}">
                <a16:creationId xmlns="" xmlns:a16="http://schemas.microsoft.com/office/drawing/2014/main" id="{9BF30D62-2EEC-DE44-B75F-C38C8DBBB86A}"/>
              </a:ext>
            </a:extLst>
          </p:cNvPr>
          <p:cNvSpPr/>
          <p:nvPr/>
        </p:nvSpPr>
        <p:spPr bwMode="auto">
          <a:xfrm>
            <a:off x="132502" y="1481157"/>
            <a:ext cx="2877834" cy="431879"/>
          </a:xfrm>
          <a:prstGeom prst="rect">
            <a:avLst/>
          </a:prstGeom>
          <a:noFill/>
          <a:ln w="12700">
            <a:solidFill>
              <a:srgbClr val="5B9BD5"/>
            </a:solidFill>
            <a:round/>
            <a:headEnd/>
            <a:tailEnd/>
          </a:ln>
        </p:spPr>
        <p:txBody>
          <a:bodyPr lIns="0" tIns="0" rIns="0" bIns="0" rtlCol="0" anchor="t"/>
          <a:lstStyle/>
          <a:p>
            <a:pPr algn="ctr" fontAlgn="base">
              <a:lnSpc>
                <a:spcPct val="150000"/>
              </a:lnSpc>
              <a:spcBef>
                <a:spcPct val="0"/>
              </a:spcBef>
              <a:spcAft>
                <a:spcPct val="0"/>
              </a:spcAft>
              <a:buSzPct val="70000"/>
            </a:pPr>
            <a:r>
              <a:rPr lang="zh-CN" altLang="en-US" sz="1599" dirty="0">
                <a:solidFill>
                  <a:prstClr val="black"/>
                </a:solidFill>
                <a:latin typeface="Microsoft YaHei"/>
              </a:rPr>
              <a:t>确定业务中的核心动作</a:t>
            </a:r>
          </a:p>
        </p:txBody>
      </p:sp>
      <p:sp>
        <p:nvSpPr>
          <p:cNvPr id="10" name="矩形 9">
            <a:extLst>
              <a:ext uri="{FF2B5EF4-FFF2-40B4-BE49-F238E27FC236}">
                <a16:creationId xmlns="" xmlns:a16="http://schemas.microsoft.com/office/drawing/2014/main" id="{9EAC5170-A754-3E4F-9E2A-16E1B665B877}"/>
              </a:ext>
            </a:extLst>
          </p:cNvPr>
          <p:cNvSpPr/>
          <p:nvPr/>
        </p:nvSpPr>
        <p:spPr bwMode="auto">
          <a:xfrm>
            <a:off x="3014118" y="1481157"/>
            <a:ext cx="2877834" cy="431879"/>
          </a:xfrm>
          <a:prstGeom prst="rect">
            <a:avLst/>
          </a:prstGeom>
          <a:noFill/>
          <a:ln w="12700">
            <a:solidFill>
              <a:srgbClr val="5B9BD5"/>
            </a:solidFill>
            <a:round/>
            <a:headEnd/>
            <a:tailEnd/>
          </a:ln>
        </p:spPr>
        <p:txBody>
          <a:bodyPr lIns="0" tIns="0" rIns="0" bIns="0" rtlCol="0" anchor="t"/>
          <a:lstStyle/>
          <a:p>
            <a:pPr algn="ctr" fontAlgn="base">
              <a:lnSpc>
                <a:spcPct val="150000"/>
              </a:lnSpc>
              <a:spcBef>
                <a:spcPct val="0"/>
              </a:spcBef>
              <a:spcAft>
                <a:spcPct val="0"/>
              </a:spcAft>
              <a:buSzPct val="70000"/>
            </a:pPr>
            <a:r>
              <a:rPr lang="zh-CN" altLang="en-US" sz="1599" dirty="0">
                <a:solidFill>
                  <a:prstClr val="black"/>
                </a:solidFill>
                <a:latin typeface="Microsoft YaHei"/>
              </a:rPr>
              <a:t>确定模型的最小粒度</a:t>
            </a:r>
          </a:p>
        </p:txBody>
      </p:sp>
      <p:sp>
        <p:nvSpPr>
          <p:cNvPr id="11" name="矩形 10">
            <a:extLst>
              <a:ext uri="{FF2B5EF4-FFF2-40B4-BE49-F238E27FC236}">
                <a16:creationId xmlns="" xmlns:a16="http://schemas.microsoft.com/office/drawing/2014/main" id="{AA5A28B4-B706-3841-82C0-ED7089CB3C97}"/>
              </a:ext>
            </a:extLst>
          </p:cNvPr>
          <p:cNvSpPr/>
          <p:nvPr/>
        </p:nvSpPr>
        <p:spPr bwMode="auto">
          <a:xfrm>
            <a:off x="5895734" y="1481157"/>
            <a:ext cx="2877834" cy="431879"/>
          </a:xfrm>
          <a:prstGeom prst="rect">
            <a:avLst/>
          </a:prstGeom>
          <a:noFill/>
          <a:ln w="12700">
            <a:solidFill>
              <a:srgbClr val="5B9BD5"/>
            </a:solidFill>
            <a:round/>
            <a:headEnd/>
            <a:tailEnd/>
          </a:ln>
        </p:spPr>
        <p:txBody>
          <a:bodyPr lIns="0" tIns="0" rIns="0" bIns="0" rtlCol="0" anchor="t"/>
          <a:lstStyle/>
          <a:p>
            <a:pPr algn="ctr" fontAlgn="base">
              <a:lnSpc>
                <a:spcPct val="150000"/>
              </a:lnSpc>
              <a:spcBef>
                <a:spcPct val="0"/>
              </a:spcBef>
              <a:spcAft>
                <a:spcPct val="0"/>
              </a:spcAft>
              <a:buSzPct val="70000"/>
            </a:pPr>
            <a:r>
              <a:rPr lang="zh-CN" altLang="en-US" sz="1599" dirty="0">
                <a:solidFill>
                  <a:prstClr val="black"/>
                </a:solidFill>
                <a:latin typeface="Microsoft YaHei"/>
              </a:rPr>
              <a:t>确定模型可分析的角度</a:t>
            </a:r>
          </a:p>
        </p:txBody>
      </p:sp>
      <p:sp>
        <p:nvSpPr>
          <p:cNvPr id="12" name="矩形 11">
            <a:extLst>
              <a:ext uri="{FF2B5EF4-FFF2-40B4-BE49-F238E27FC236}">
                <a16:creationId xmlns="" xmlns:a16="http://schemas.microsoft.com/office/drawing/2014/main" id="{902C2CFE-797E-8C44-BE3E-45A77D4EBCE3}"/>
              </a:ext>
            </a:extLst>
          </p:cNvPr>
          <p:cNvSpPr/>
          <p:nvPr/>
        </p:nvSpPr>
        <p:spPr bwMode="auto">
          <a:xfrm>
            <a:off x="8777349" y="1481157"/>
            <a:ext cx="2877834" cy="431879"/>
          </a:xfrm>
          <a:prstGeom prst="rect">
            <a:avLst/>
          </a:prstGeom>
          <a:noFill/>
          <a:ln w="12700">
            <a:solidFill>
              <a:srgbClr val="5B9BD5"/>
            </a:solidFill>
            <a:round/>
            <a:headEnd/>
            <a:tailEnd/>
          </a:ln>
        </p:spPr>
        <p:txBody>
          <a:bodyPr lIns="0" tIns="0" rIns="0" bIns="0" rtlCol="0" anchor="t"/>
          <a:lstStyle/>
          <a:p>
            <a:pPr algn="ctr" fontAlgn="base">
              <a:lnSpc>
                <a:spcPct val="150000"/>
              </a:lnSpc>
              <a:spcBef>
                <a:spcPct val="0"/>
              </a:spcBef>
              <a:spcAft>
                <a:spcPct val="0"/>
              </a:spcAft>
              <a:buSzPct val="70000"/>
            </a:pPr>
            <a:r>
              <a:rPr lang="zh-CN" altLang="en-US" sz="1599" dirty="0">
                <a:solidFill>
                  <a:prstClr val="black"/>
                </a:solidFill>
                <a:latin typeface="Microsoft YaHei"/>
              </a:rPr>
              <a:t>确定模型可分析的度量值</a:t>
            </a:r>
          </a:p>
        </p:txBody>
      </p:sp>
      <p:grpSp>
        <p:nvGrpSpPr>
          <p:cNvPr id="13" name="组合 12">
            <a:extLst>
              <a:ext uri="{FF2B5EF4-FFF2-40B4-BE49-F238E27FC236}">
                <a16:creationId xmlns="" xmlns:a16="http://schemas.microsoft.com/office/drawing/2014/main" id="{74EF7E3F-9DF8-1442-82FD-46F5BBB160C9}"/>
              </a:ext>
            </a:extLst>
          </p:cNvPr>
          <p:cNvGrpSpPr/>
          <p:nvPr/>
        </p:nvGrpSpPr>
        <p:grpSpPr>
          <a:xfrm>
            <a:off x="7106127" y="6262111"/>
            <a:ext cx="4231146" cy="356214"/>
            <a:chOff x="6775352" y="6254880"/>
            <a:chExt cx="4233350" cy="356400"/>
          </a:xfrm>
        </p:grpSpPr>
        <p:sp>
          <p:nvSpPr>
            <p:cNvPr id="14" name="圆角矩形 36">
              <a:extLst>
                <a:ext uri="{FF2B5EF4-FFF2-40B4-BE49-F238E27FC236}">
                  <a16:creationId xmlns="" xmlns:a16="http://schemas.microsoft.com/office/drawing/2014/main" id="{ADF3D26A-7910-0A4E-A4BD-AFF0A22FF50E}"/>
                </a:ext>
              </a:extLst>
            </p:cNvPr>
            <p:cNvSpPr>
              <a:spLocks noChangeArrowheads="1"/>
            </p:cNvSpPr>
            <p:nvPr/>
          </p:nvSpPr>
          <p:spPr bwMode="auto">
            <a:xfrm>
              <a:off x="6775352" y="6254880"/>
              <a:ext cx="960107" cy="356400"/>
            </a:xfrm>
            <a:prstGeom prst="rect">
              <a:avLst/>
            </a:prstGeom>
            <a:noFill/>
            <a:ln w="12700" cap="flat" cmpd="sng" algn="ctr">
              <a:solidFill>
                <a:srgbClr val="00B0F0"/>
              </a:solidFill>
              <a:prstDash val="solid"/>
              <a:round/>
              <a:headEnd type="none" w="med" len="med"/>
              <a:tailEnd type="none" w="med" len="med"/>
            </a:ln>
          </p:spPr>
          <p:txBody>
            <a:bodyPr vert="horz" wrap="square" lIns="91392" tIns="45696" rIns="91392" bIns="45696" numCol="1" anchor="ctr" anchorCtr="0" compatLnSpc="1">
              <a:noAutofit/>
            </a:bodyPr>
            <a:lstStyle>
              <a:lvl1pPr>
                <a:lnSpc>
                  <a:spcPct val="90000"/>
                </a:lnSpc>
                <a:spcBef>
                  <a:spcPts val="1000"/>
                </a:spcBef>
                <a:buFont typeface="Arial" panose="020B0604020202090204" pitchFamily="34" charset="0"/>
                <a:buChar char="•"/>
                <a:defRPr sz="2800">
                  <a:solidFill>
                    <a:schemeClr val="tx1"/>
                  </a:solidFill>
                  <a:latin typeface="Impact" panose="020B0806030902050204" pitchFamily="34" charset="0"/>
                  <a:ea typeface="微软雅黑" panose="020B0503020204020204" pitchFamily="34" charset="-122"/>
                  <a:sym typeface="Impact" panose="020B0806030902050204" pitchFamily="34" charset="0"/>
                </a:defRPr>
              </a:lvl1pPr>
              <a:lvl2pPr marL="742950" indent="-285750">
                <a:lnSpc>
                  <a:spcPct val="90000"/>
                </a:lnSpc>
                <a:spcBef>
                  <a:spcPts val="500"/>
                </a:spcBef>
                <a:buFont typeface="Arial" panose="020B0604020202090204" pitchFamily="34" charset="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2pPr>
              <a:lvl3pPr marL="1143000" indent="-228600">
                <a:lnSpc>
                  <a:spcPct val="90000"/>
                </a:lnSpc>
                <a:spcBef>
                  <a:spcPts val="500"/>
                </a:spcBef>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3pPr>
              <a:lvl4pPr marL="1600200" indent="-228600">
                <a:lnSpc>
                  <a:spcPct val="90000"/>
                </a:lnSpc>
                <a:spcBef>
                  <a:spcPts val="500"/>
                </a:spcBef>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4pPr>
              <a:lvl5pPr marL="2057400" indent="-228600">
                <a:lnSpc>
                  <a:spcPct val="90000"/>
                </a:lnSpc>
                <a:spcBef>
                  <a:spcPts val="500"/>
                </a:spcBef>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9pPr>
            </a:lstStyle>
            <a:p>
              <a:pPr algn="ctr" fontAlgn="base">
                <a:spcBef>
                  <a:spcPts val="500"/>
                </a:spcBef>
                <a:spcAft>
                  <a:spcPct val="0"/>
                </a:spcAft>
                <a:buFont typeface="Arial" panose="020B0604020202090204" pitchFamily="34" charset="0"/>
                <a:buNone/>
              </a:pPr>
              <a:r>
                <a:rPr lang="zh-CN" altLang="en-US" sz="1399" dirty="0">
                  <a:solidFill>
                    <a:srgbClr val="00B0F0"/>
                  </a:solidFill>
                  <a:latin typeface="微软雅黑" panose="020B0503020204020204" pitchFamily="34" charset="-122"/>
                  <a:sym typeface="+mn-ea"/>
                </a:rPr>
                <a:t>数据采集</a:t>
              </a:r>
            </a:p>
          </p:txBody>
        </p:sp>
        <p:sp>
          <p:nvSpPr>
            <p:cNvPr id="15" name="圆角矩形 36">
              <a:extLst>
                <a:ext uri="{FF2B5EF4-FFF2-40B4-BE49-F238E27FC236}">
                  <a16:creationId xmlns="" xmlns:a16="http://schemas.microsoft.com/office/drawing/2014/main" id="{1318A449-824E-6E42-B0B5-4A4243BABCC3}"/>
                </a:ext>
              </a:extLst>
            </p:cNvPr>
            <p:cNvSpPr>
              <a:spLocks noChangeArrowheads="1"/>
            </p:cNvSpPr>
            <p:nvPr/>
          </p:nvSpPr>
          <p:spPr bwMode="auto">
            <a:xfrm>
              <a:off x="7737732" y="6254880"/>
              <a:ext cx="961200" cy="356400"/>
            </a:xfrm>
            <a:prstGeom prst="rect">
              <a:avLst/>
            </a:prstGeom>
            <a:solidFill>
              <a:srgbClr val="51C4CC"/>
            </a:solidFill>
            <a:ln w="12700" cap="flat" cmpd="sng" algn="ctr">
              <a:solidFill>
                <a:srgbClr val="00B0F0"/>
              </a:solidFill>
              <a:prstDash val="solid"/>
              <a:round/>
              <a:headEnd type="none" w="med" len="med"/>
              <a:tailEnd type="none" w="med" len="med"/>
            </a:ln>
          </p:spPr>
          <p:txBody>
            <a:bodyPr vert="horz" wrap="square" lIns="91392" tIns="45696" rIns="91392" bIns="45696" numCol="1" anchor="ctr" anchorCtr="0" compatLnSpc="1">
              <a:noAutofit/>
            </a:bodyPr>
            <a:lstStyle/>
            <a:p>
              <a:pPr algn="ctr" fontAlgn="base">
                <a:spcBef>
                  <a:spcPts val="500"/>
                </a:spcBef>
                <a:spcAft>
                  <a:spcPct val="0"/>
                </a:spcAft>
              </a:pPr>
              <a:r>
                <a:rPr lang="en" altLang="zh-CN" sz="1399" dirty="0">
                  <a:solidFill>
                    <a:prstClr val="white"/>
                  </a:solidFill>
                  <a:latin typeface="微软雅黑" panose="020B0503020204020204" pitchFamily="34" charset="-122"/>
                  <a:sym typeface="+mn-ea"/>
                </a:rPr>
                <a:t>EDW</a:t>
              </a:r>
              <a:r>
                <a:rPr lang="zh-CN" altLang="en-US" sz="1399" dirty="0">
                  <a:solidFill>
                    <a:prstClr val="white"/>
                  </a:solidFill>
                  <a:latin typeface="微软雅黑" panose="020B0503020204020204" pitchFamily="34" charset="-122"/>
                  <a:sym typeface="+mn-ea"/>
                </a:rPr>
                <a:t>建模</a:t>
              </a:r>
            </a:p>
          </p:txBody>
        </p:sp>
        <p:sp>
          <p:nvSpPr>
            <p:cNvPr id="16" name="圆角矩形 36">
              <a:extLst>
                <a:ext uri="{FF2B5EF4-FFF2-40B4-BE49-F238E27FC236}">
                  <a16:creationId xmlns="" xmlns:a16="http://schemas.microsoft.com/office/drawing/2014/main" id="{8DDFFBCB-D497-B74E-84A6-97E64B256184}"/>
                </a:ext>
              </a:extLst>
            </p:cNvPr>
            <p:cNvSpPr>
              <a:spLocks noChangeArrowheads="1"/>
            </p:cNvSpPr>
            <p:nvPr/>
          </p:nvSpPr>
          <p:spPr bwMode="auto">
            <a:xfrm>
              <a:off x="8698932" y="6254880"/>
              <a:ext cx="1348570" cy="356400"/>
            </a:xfrm>
            <a:prstGeom prst="rect">
              <a:avLst/>
            </a:prstGeom>
            <a:noFill/>
            <a:ln w="12700" cap="flat" cmpd="sng" algn="ctr">
              <a:solidFill>
                <a:srgbClr val="00B0F0"/>
              </a:solidFill>
              <a:prstDash val="solid"/>
              <a:round/>
              <a:headEnd type="none" w="med" len="med"/>
              <a:tailEnd type="none" w="med" len="med"/>
            </a:ln>
          </p:spPr>
          <p:txBody>
            <a:bodyPr vert="horz" wrap="square" lIns="91392" tIns="45696" rIns="91392" bIns="45696" numCol="1" anchor="ctr" anchorCtr="0" compatLnSpc="1">
              <a:noAutofit/>
            </a:bodyPr>
            <a:lstStyle/>
            <a:p>
              <a:pPr algn="ctr" fontAlgn="base">
                <a:spcBef>
                  <a:spcPts val="500"/>
                </a:spcBef>
                <a:spcAft>
                  <a:spcPct val="0"/>
                </a:spcAft>
              </a:pPr>
              <a:r>
                <a:rPr lang="zh-CN" altLang="en-US" sz="1399" dirty="0">
                  <a:solidFill>
                    <a:srgbClr val="00B0F0"/>
                  </a:solidFill>
                  <a:latin typeface="微软雅黑" panose="020B0503020204020204" pitchFamily="34" charset="-122"/>
                  <a:cs typeface="微软雅黑" panose="020B0503020204020204" pitchFamily="34" charset="-122"/>
                  <a:sym typeface="+mn-ea"/>
                </a:rPr>
                <a:t>数据资产目录</a:t>
              </a:r>
            </a:p>
          </p:txBody>
        </p:sp>
        <p:sp>
          <p:nvSpPr>
            <p:cNvPr id="17" name="圆角矩形 36">
              <a:extLst>
                <a:ext uri="{FF2B5EF4-FFF2-40B4-BE49-F238E27FC236}">
                  <a16:creationId xmlns="" xmlns:a16="http://schemas.microsoft.com/office/drawing/2014/main" id="{4239015E-FCF5-024C-85F1-12731A570C79}"/>
                </a:ext>
              </a:extLst>
            </p:cNvPr>
            <p:cNvSpPr>
              <a:spLocks noChangeArrowheads="1"/>
            </p:cNvSpPr>
            <p:nvPr/>
          </p:nvSpPr>
          <p:spPr bwMode="auto">
            <a:xfrm>
              <a:off x="10047502" y="6254880"/>
              <a:ext cx="961200" cy="356400"/>
            </a:xfrm>
            <a:prstGeom prst="rect">
              <a:avLst/>
            </a:prstGeom>
            <a:noFill/>
            <a:ln w="12700" cap="flat" cmpd="sng" algn="ctr">
              <a:solidFill>
                <a:srgbClr val="00B0F0"/>
              </a:solidFill>
              <a:prstDash val="solid"/>
              <a:round/>
              <a:headEnd type="none" w="med" len="med"/>
              <a:tailEnd type="none" w="med" len="med"/>
            </a:ln>
          </p:spPr>
          <p:txBody>
            <a:bodyPr vert="horz" wrap="square" lIns="91392" tIns="45696" rIns="91392" bIns="45696" numCol="1" anchor="ctr" anchorCtr="0" compatLnSpc="1">
              <a:noAutofit/>
            </a:bodyPr>
            <a:lstStyle/>
            <a:p>
              <a:pPr algn="ctr" fontAlgn="base">
                <a:spcBef>
                  <a:spcPts val="500"/>
                </a:spcBef>
                <a:spcAft>
                  <a:spcPct val="0"/>
                </a:spcAft>
              </a:pPr>
              <a:r>
                <a:rPr lang="zh-CN" altLang="en-US" sz="1399" dirty="0">
                  <a:solidFill>
                    <a:srgbClr val="00B0F0"/>
                  </a:solidFill>
                  <a:latin typeface="微软雅黑" panose="020B0503020204020204" pitchFamily="34" charset="-122"/>
                  <a:cs typeface="微软雅黑" panose="020B0503020204020204" pitchFamily="34" charset="-122"/>
                  <a:sym typeface="+mn-ea"/>
                </a:rPr>
                <a:t>数据字典</a:t>
              </a:r>
            </a:p>
          </p:txBody>
        </p:sp>
      </p:grpSp>
      <p:sp>
        <p:nvSpPr>
          <p:cNvPr id="18" name="矩形 17">
            <a:extLst>
              <a:ext uri="{FF2B5EF4-FFF2-40B4-BE49-F238E27FC236}">
                <a16:creationId xmlns="" xmlns:a16="http://schemas.microsoft.com/office/drawing/2014/main" id="{F6ABDF0A-3700-4993-A0B2-295A1E9409ED}"/>
              </a:ext>
            </a:extLst>
          </p:cNvPr>
          <p:cNvSpPr/>
          <p:nvPr/>
        </p:nvSpPr>
        <p:spPr>
          <a:xfrm>
            <a:off x="579780" y="2103966"/>
            <a:ext cx="2694491" cy="9012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prstClr val="white"/>
                </a:solidFill>
                <a:cs typeface="+mn-ea"/>
                <a:sym typeface="+mn-lt"/>
              </a:rPr>
              <a:t>HDSP</a:t>
            </a:r>
            <a:endParaRPr lang="zh-CN" altLang="en-US" sz="1400" dirty="0">
              <a:solidFill>
                <a:prstClr val="white"/>
              </a:solidFill>
              <a:cs typeface="+mn-ea"/>
              <a:sym typeface="+mn-lt"/>
            </a:endParaRPr>
          </a:p>
        </p:txBody>
      </p:sp>
    </p:spTree>
    <p:extLst>
      <p:ext uri="{BB962C8B-B14F-4D97-AF65-F5344CB8AC3E}">
        <p14:creationId xmlns:p14="http://schemas.microsoft.com/office/powerpoint/2010/main" val="2767318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cs typeface="+mn-ea"/>
                <a:sym typeface="+mn-lt"/>
              </a:rPr>
              <a:t>某制造数据中台</a:t>
            </a:r>
            <a:r>
              <a:rPr lang="en-US" altLang="zh-CN" dirty="0" smtClean="0">
                <a:cs typeface="+mn-ea"/>
                <a:sym typeface="+mn-lt"/>
              </a:rPr>
              <a:t>-</a:t>
            </a:r>
            <a:r>
              <a:rPr lang="zh-CN" altLang="en-US" dirty="0">
                <a:latin typeface="+mn-lt"/>
                <a:ea typeface="+mn-ea"/>
                <a:cs typeface="+mn-ea"/>
                <a:sym typeface="+mn-lt"/>
              </a:rPr>
              <a:t>选用星型模型建模</a:t>
            </a:r>
          </a:p>
        </p:txBody>
      </p:sp>
      <p:grpSp>
        <p:nvGrpSpPr>
          <p:cNvPr id="8" name="组合 7">
            <a:extLst>
              <a:ext uri="{FF2B5EF4-FFF2-40B4-BE49-F238E27FC236}">
                <a16:creationId xmlns="" xmlns:a16="http://schemas.microsoft.com/office/drawing/2014/main" id="{853280DF-BD9C-CC4D-AD96-A4850F2C8C6E}"/>
              </a:ext>
            </a:extLst>
          </p:cNvPr>
          <p:cNvGrpSpPr/>
          <p:nvPr/>
        </p:nvGrpSpPr>
        <p:grpSpPr>
          <a:xfrm>
            <a:off x="412695" y="3189844"/>
            <a:ext cx="5454414" cy="3087367"/>
            <a:chOff x="265173" y="3506768"/>
            <a:chExt cx="5000975" cy="3090584"/>
          </a:xfrm>
        </p:grpSpPr>
        <p:grpSp>
          <p:nvGrpSpPr>
            <p:cNvPr id="9" name="组合 8">
              <a:extLst>
                <a:ext uri="{FF2B5EF4-FFF2-40B4-BE49-F238E27FC236}">
                  <a16:creationId xmlns="" xmlns:a16="http://schemas.microsoft.com/office/drawing/2014/main" id="{37831D0D-DDAF-1D49-A159-84D9400498E3}"/>
                </a:ext>
              </a:extLst>
            </p:cNvPr>
            <p:cNvGrpSpPr/>
            <p:nvPr/>
          </p:nvGrpSpPr>
          <p:grpSpPr>
            <a:xfrm>
              <a:off x="477459" y="3543992"/>
              <a:ext cx="4576402" cy="2890858"/>
              <a:chOff x="554559" y="1152874"/>
              <a:chExt cx="4792426" cy="3338443"/>
            </a:xfrm>
          </p:grpSpPr>
          <p:sp>
            <p:nvSpPr>
              <p:cNvPr id="11" name="矩形 10">
                <a:extLst>
                  <a:ext uri="{FF2B5EF4-FFF2-40B4-BE49-F238E27FC236}">
                    <a16:creationId xmlns="" xmlns:a16="http://schemas.microsoft.com/office/drawing/2014/main" id="{7CFA6EF1-2266-F143-80A3-D3AB81A1BAF3}"/>
                  </a:ext>
                </a:extLst>
              </p:cNvPr>
              <p:cNvSpPr/>
              <p:nvPr/>
            </p:nvSpPr>
            <p:spPr bwMode="auto">
              <a:xfrm>
                <a:off x="2215465" y="2364070"/>
                <a:ext cx="1479858" cy="1087084"/>
              </a:xfrm>
              <a:prstGeom prst="rect">
                <a:avLst/>
              </a:prstGeom>
              <a:solidFill>
                <a:srgbClr val="5B9BD5"/>
              </a:solidFill>
              <a:ln w="12700">
                <a:noFill/>
                <a:round/>
                <a:headEnd/>
                <a:tailEnd/>
              </a:ln>
            </p:spPr>
            <p:txBody>
              <a:bodyPr lIns="0" tIns="0" rIns="0" bIns="0" rtlCol="0" anchor="ctr"/>
              <a:lstStyle/>
              <a:p>
                <a:pPr algn="ctr" defTabSz="913486" fontAlgn="base">
                  <a:spcBef>
                    <a:spcPct val="0"/>
                  </a:spcBef>
                  <a:spcAft>
                    <a:spcPct val="0"/>
                  </a:spcAft>
                </a:pPr>
                <a:r>
                  <a:rPr kumimoji="1" lang="zh-CN" altLang="en-US" sz="1598" b="1" dirty="0">
                    <a:solidFill>
                      <a:prstClr val="white"/>
                    </a:solidFill>
                    <a:latin typeface="微软雅黑" pitchFamily="34" charset="-122"/>
                  </a:rPr>
                  <a:t>事实表</a:t>
                </a:r>
                <a:endParaRPr kumimoji="1" lang="en-US" altLang="zh-CN" sz="1598" b="1" dirty="0">
                  <a:solidFill>
                    <a:prstClr val="white"/>
                  </a:solidFill>
                  <a:latin typeface="微软雅黑" pitchFamily="34" charset="-122"/>
                </a:endParaRPr>
              </a:p>
              <a:p>
                <a:pPr algn="ctr" defTabSz="913486" fontAlgn="base">
                  <a:spcBef>
                    <a:spcPct val="0"/>
                  </a:spcBef>
                  <a:spcAft>
                    <a:spcPct val="0"/>
                  </a:spcAft>
                </a:pPr>
                <a:r>
                  <a:rPr kumimoji="1" lang="en-US" altLang="zh-CN" sz="1598" b="1" dirty="0">
                    <a:solidFill>
                      <a:prstClr val="white"/>
                    </a:solidFill>
                    <a:latin typeface="微软雅黑" pitchFamily="34" charset="-122"/>
                  </a:rPr>
                  <a:t>(</a:t>
                </a:r>
                <a:r>
                  <a:rPr kumimoji="1" lang="zh-CN" altLang="en-US" sz="1598" b="1" dirty="0">
                    <a:solidFill>
                      <a:prstClr val="white"/>
                    </a:solidFill>
                    <a:latin typeface="微软雅黑" pitchFamily="34" charset="-122"/>
                  </a:rPr>
                  <a:t>定量指标</a:t>
                </a:r>
                <a:r>
                  <a:rPr kumimoji="1" lang="en-US" altLang="zh-CN" sz="1598" b="1" dirty="0">
                    <a:solidFill>
                      <a:prstClr val="white"/>
                    </a:solidFill>
                    <a:latin typeface="微软雅黑" pitchFamily="34" charset="-122"/>
                  </a:rPr>
                  <a:t>)</a:t>
                </a:r>
                <a:endParaRPr kumimoji="1" lang="zh-CN" altLang="en-US" sz="1598" b="1" dirty="0">
                  <a:solidFill>
                    <a:prstClr val="white"/>
                  </a:solidFill>
                  <a:latin typeface="微软雅黑" pitchFamily="34" charset="-122"/>
                </a:endParaRPr>
              </a:p>
            </p:txBody>
          </p:sp>
          <p:sp>
            <p:nvSpPr>
              <p:cNvPr id="12" name="矩形 11">
                <a:extLst>
                  <a:ext uri="{FF2B5EF4-FFF2-40B4-BE49-F238E27FC236}">
                    <a16:creationId xmlns="" xmlns:a16="http://schemas.microsoft.com/office/drawing/2014/main" id="{843D66F7-19C6-B84A-AFF4-DBEB75B74669}"/>
                  </a:ext>
                </a:extLst>
              </p:cNvPr>
              <p:cNvSpPr/>
              <p:nvPr/>
            </p:nvSpPr>
            <p:spPr bwMode="auto">
              <a:xfrm>
                <a:off x="970060" y="1152874"/>
                <a:ext cx="1052454" cy="739182"/>
              </a:xfrm>
              <a:prstGeom prst="rect">
                <a:avLst/>
              </a:prstGeom>
              <a:solidFill>
                <a:srgbClr val="5B9BD5"/>
              </a:solidFill>
              <a:ln w="12700">
                <a:noFill/>
                <a:round/>
                <a:headEnd/>
                <a:tailEnd/>
              </a:ln>
            </p:spPr>
            <p:txBody>
              <a:bodyPr lIns="0" tIns="0" rIns="0" bIns="0" rtlCol="0" anchor="ctr"/>
              <a:lstStyle/>
              <a:p>
                <a:pPr algn="ctr" defTabSz="913486" fontAlgn="base">
                  <a:spcBef>
                    <a:spcPct val="0"/>
                  </a:spcBef>
                  <a:spcAft>
                    <a:spcPct val="0"/>
                  </a:spcAft>
                </a:pPr>
                <a:r>
                  <a:rPr kumimoji="1" lang="zh-CN" altLang="en-US" sz="1598" b="1" dirty="0">
                    <a:solidFill>
                      <a:prstClr val="white"/>
                    </a:solidFill>
                    <a:latin typeface="微软雅黑" pitchFamily="34" charset="-122"/>
                  </a:rPr>
                  <a:t>维度表</a:t>
                </a:r>
                <a:r>
                  <a:rPr kumimoji="1" lang="en-US" altLang="zh-CN" sz="1598" b="1" dirty="0">
                    <a:solidFill>
                      <a:prstClr val="white"/>
                    </a:solidFill>
                    <a:latin typeface="微软雅黑" pitchFamily="34" charset="-122"/>
                  </a:rPr>
                  <a:t>A</a:t>
                </a:r>
              </a:p>
              <a:p>
                <a:pPr algn="ctr" defTabSz="913486" fontAlgn="base">
                  <a:spcBef>
                    <a:spcPct val="0"/>
                  </a:spcBef>
                  <a:spcAft>
                    <a:spcPct val="0"/>
                  </a:spcAft>
                </a:pPr>
                <a:r>
                  <a:rPr kumimoji="1" lang="en-US" altLang="zh-CN" sz="1198" b="1" dirty="0">
                    <a:solidFill>
                      <a:prstClr val="white"/>
                    </a:solidFill>
                    <a:latin typeface="微软雅黑" pitchFamily="34" charset="-122"/>
                  </a:rPr>
                  <a:t>(</a:t>
                </a:r>
                <a:r>
                  <a:rPr kumimoji="1" lang="zh-CN" altLang="en-US" sz="1198" b="1" dirty="0">
                    <a:solidFill>
                      <a:prstClr val="white"/>
                    </a:solidFill>
                    <a:latin typeface="微软雅黑" pitchFamily="34" charset="-122"/>
                  </a:rPr>
                  <a:t>核心业务对象及其属性</a:t>
                </a:r>
                <a:r>
                  <a:rPr kumimoji="1" lang="en-US" altLang="zh-CN" sz="1198" b="1" dirty="0">
                    <a:solidFill>
                      <a:prstClr val="white"/>
                    </a:solidFill>
                    <a:latin typeface="微软雅黑" pitchFamily="34" charset="-122"/>
                  </a:rPr>
                  <a:t>)</a:t>
                </a:r>
                <a:endParaRPr kumimoji="1" lang="zh-CN" altLang="en-US" sz="1198" b="1" dirty="0">
                  <a:solidFill>
                    <a:prstClr val="white"/>
                  </a:solidFill>
                  <a:latin typeface="微软雅黑" pitchFamily="34" charset="-122"/>
                </a:endParaRPr>
              </a:p>
            </p:txBody>
          </p:sp>
          <p:sp>
            <p:nvSpPr>
              <p:cNvPr id="13" name="矩形 12">
                <a:extLst>
                  <a:ext uri="{FF2B5EF4-FFF2-40B4-BE49-F238E27FC236}">
                    <a16:creationId xmlns="" xmlns:a16="http://schemas.microsoft.com/office/drawing/2014/main" id="{39ACEDB6-D7CD-3145-A556-BE9C7977D41C}"/>
                  </a:ext>
                </a:extLst>
              </p:cNvPr>
              <p:cNvSpPr/>
              <p:nvPr/>
            </p:nvSpPr>
            <p:spPr bwMode="auto">
              <a:xfrm>
                <a:off x="554559" y="2679291"/>
                <a:ext cx="941728" cy="456642"/>
              </a:xfrm>
              <a:prstGeom prst="rect">
                <a:avLst/>
              </a:prstGeom>
              <a:solidFill>
                <a:srgbClr val="5B9BD5"/>
              </a:solidFill>
              <a:ln w="12700">
                <a:noFill/>
                <a:round/>
                <a:headEnd/>
                <a:tailEnd/>
              </a:ln>
            </p:spPr>
            <p:txBody>
              <a:bodyPr lIns="0" tIns="0" rIns="0" bIns="0" rtlCol="0" anchor="ctr"/>
              <a:lstStyle/>
              <a:p>
                <a:pPr algn="ctr" defTabSz="913486" fontAlgn="base">
                  <a:spcBef>
                    <a:spcPct val="0"/>
                  </a:spcBef>
                  <a:spcAft>
                    <a:spcPct val="0"/>
                  </a:spcAft>
                </a:pPr>
                <a:r>
                  <a:rPr kumimoji="1" lang="zh-CN" altLang="en-US" sz="1598" b="1" dirty="0">
                    <a:solidFill>
                      <a:prstClr val="white"/>
                    </a:solidFill>
                    <a:latin typeface="微软雅黑" pitchFamily="34" charset="-122"/>
                  </a:rPr>
                  <a:t>维度表</a:t>
                </a:r>
                <a:r>
                  <a:rPr kumimoji="1" lang="en-US" altLang="zh-CN" sz="1598" b="1" dirty="0">
                    <a:solidFill>
                      <a:prstClr val="white"/>
                    </a:solidFill>
                    <a:latin typeface="微软雅黑" pitchFamily="34" charset="-122"/>
                  </a:rPr>
                  <a:t>C</a:t>
                </a:r>
                <a:endParaRPr kumimoji="1" lang="zh-CN" altLang="en-US" sz="1598" b="1" dirty="0">
                  <a:solidFill>
                    <a:prstClr val="white"/>
                  </a:solidFill>
                  <a:latin typeface="微软雅黑" pitchFamily="34" charset="-122"/>
                </a:endParaRPr>
              </a:p>
            </p:txBody>
          </p:sp>
          <p:sp>
            <p:nvSpPr>
              <p:cNvPr id="14" name="矩形 13">
                <a:extLst>
                  <a:ext uri="{FF2B5EF4-FFF2-40B4-BE49-F238E27FC236}">
                    <a16:creationId xmlns="" xmlns:a16="http://schemas.microsoft.com/office/drawing/2014/main" id="{0DB083DD-B8F4-574A-A37E-669ACA5F8171}"/>
                  </a:ext>
                </a:extLst>
              </p:cNvPr>
              <p:cNvSpPr/>
              <p:nvPr/>
            </p:nvSpPr>
            <p:spPr bwMode="auto">
              <a:xfrm>
                <a:off x="4405257" y="2679291"/>
                <a:ext cx="941728" cy="456642"/>
              </a:xfrm>
              <a:prstGeom prst="rect">
                <a:avLst/>
              </a:prstGeom>
              <a:solidFill>
                <a:srgbClr val="5B9BD5"/>
              </a:solidFill>
              <a:ln w="12700">
                <a:noFill/>
                <a:round/>
                <a:headEnd/>
                <a:tailEnd/>
              </a:ln>
            </p:spPr>
            <p:txBody>
              <a:bodyPr lIns="0" tIns="0" rIns="0" bIns="0" rtlCol="0" anchor="ctr"/>
              <a:lstStyle/>
              <a:p>
                <a:pPr algn="ctr" defTabSz="913486" fontAlgn="base">
                  <a:spcBef>
                    <a:spcPct val="0"/>
                  </a:spcBef>
                  <a:spcAft>
                    <a:spcPct val="0"/>
                  </a:spcAft>
                </a:pPr>
                <a:r>
                  <a:rPr kumimoji="1" lang="zh-CN" altLang="en-US" sz="1598" b="1" dirty="0">
                    <a:solidFill>
                      <a:prstClr val="white"/>
                    </a:solidFill>
                    <a:latin typeface="微软雅黑" pitchFamily="34" charset="-122"/>
                  </a:rPr>
                  <a:t>维度表</a:t>
                </a:r>
                <a:r>
                  <a:rPr kumimoji="1" lang="en-US" altLang="zh-CN" sz="1598" b="1" dirty="0">
                    <a:solidFill>
                      <a:prstClr val="white"/>
                    </a:solidFill>
                    <a:latin typeface="微软雅黑" pitchFamily="34" charset="-122"/>
                  </a:rPr>
                  <a:t>D</a:t>
                </a:r>
                <a:endParaRPr kumimoji="1" lang="zh-CN" altLang="en-US" sz="1598" b="1" dirty="0">
                  <a:solidFill>
                    <a:prstClr val="white"/>
                  </a:solidFill>
                  <a:latin typeface="微软雅黑" pitchFamily="34" charset="-122"/>
                </a:endParaRPr>
              </a:p>
            </p:txBody>
          </p:sp>
          <p:sp>
            <p:nvSpPr>
              <p:cNvPr id="15" name="矩形 14">
                <a:extLst>
                  <a:ext uri="{FF2B5EF4-FFF2-40B4-BE49-F238E27FC236}">
                    <a16:creationId xmlns="" xmlns:a16="http://schemas.microsoft.com/office/drawing/2014/main" id="{AD48098F-A868-B340-A037-A54651BD1716}"/>
                  </a:ext>
                </a:extLst>
              </p:cNvPr>
              <p:cNvSpPr/>
              <p:nvPr/>
            </p:nvSpPr>
            <p:spPr bwMode="auto">
              <a:xfrm>
                <a:off x="1265955" y="4034675"/>
                <a:ext cx="941728" cy="456642"/>
              </a:xfrm>
              <a:prstGeom prst="rect">
                <a:avLst/>
              </a:prstGeom>
              <a:solidFill>
                <a:srgbClr val="5B9BD5"/>
              </a:solidFill>
              <a:ln w="12700">
                <a:noFill/>
                <a:round/>
                <a:headEnd/>
                <a:tailEnd/>
              </a:ln>
            </p:spPr>
            <p:txBody>
              <a:bodyPr lIns="0" tIns="0" rIns="0" bIns="0" rtlCol="0" anchor="ctr"/>
              <a:lstStyle/>
              <a:p>
                <a:pPr algn="ctr" defTabSz="913486" fontAlgn="base">
                  <a:spcBef>
                    <a:spcPct val="0"/>
                  </a:spcBef>
                  <a:spcAft>
                    <a:spcPct val="0"/>
                  </a:spcAft>
                </a:pPr>
                <a:r>
                  <a:rPr kumimoji="1" lang="zh-CN" altLang="en-US" sz="1598" b="1" dirty="0">
                    <a:solidFill>
                      <a:prstClr val="white"/>
                    </a:solidFill>
                    <a:latin typeface="微软雅黑" pitchFamily="34" charset="-122"/>
                  </a:rPr>
                  <a:t>维度表</a:t>
                </a:r>
                <a:r>
                  <a:rPr kumimoji="1" lang="en-US" altLang="zh-CN" sz="1598" b="1" dirty="0">
                    <a:solidFill>
                      <a:prstClr val="white"/>
                    </a:solidFill>
                    <a:latin typeface="微软雅黑" pitchFamily="34" charset="-122"/>
                  </a:rPr>
                  <a:t>E</a:t>
                </a:r>
                <a:endParaRPr kumimoji="1" lang="zh-CN" altLang="en-US" sz="1598" b="1" dirty="0">
                  <a:solidFill>
                    <a:prstClr val="white"/>
                  </a:solidFill>
                  <a:latin typeface="微软雅黑" pitchFamily="34" charset="-122"/>
                </a:endParaRPr>
              </a:p>
            </p:txBody>
          </p:sp>
          <p:sp>
            <p:nvSpPr>
              <p:cNvPr id="16" name="矩形 15">
                <a:extLst>
                  <a:ext uri="{FF2B5EF4-FFF2-40B4-BE49-F238E27FC236}">
                    <a16:creationId xmlns="" xmlns:a16="http://schemas.microsoft.com/office/drawing/2014/main" id="{0D864106-8BD0-3D49-A997-61CB13BFCBB9}"/>
                  </a:ext>
                </a:extLst>
              </p:cNvPr>
              <p:cNvSpPr/>
              <p:nvPr/>
            </p:nvSpPr>
            <p:spPr bwMode="auto">
              <a:xfrm>
                <a:off x="3564428" y="4034675"/>
                <a:ext cx="941728" cy="456642"/>
              </a:xfrm>
              <a:prstGeom prst="rect">
                <a:avLst/>
              </a:prstGeom>
              <a:solidFill>
                <a:srgbClr val="5B9BD5"/>
              </a:solidFill>
              <a:ln w="12700">
                <a:noFill/>
                <a:round/>
                <a:headEnd/>
                <a:tailEnd/>
              </a:ln>
            </p:spPr>
            <p:txBody>
              <a:bodyPr lIns="0" tIns="0" rIns="0" bIns="0" rtlCol="0" anchor="ctr"/>
              <a:lstStyle/>
              <a:p>
                <a:pPr algn="ctr" defTabSz="913486" fontAlgn="base">
                  <a:spcBef>
                    <a:spcPct val="0"/>
                  </a:spcBef>
                  <a:spcAft>
                    <a:spcPct val="0"/>
                  </a:spcAft>
                </a:pPr>
                <a:r>
                  <a:rPr kumimoji="1" lang="en-US" altLang="zh-CN" sz="1598" b="1" dirty="0">
                    <a:solidFill>
                      <a:prstClr val="white"/>
                    </a:solidFill>
                    <a:latin typeface="微软雅黑" pitchFamily="34" charset="-122"/>
                  </a:rPr>
                  <a:t>…</a:t>
                </a:r>
                <a:endParaRPr kumimoji="1" lang="zh-CN" altLang="en-US" sz="1598" b="1" dirty="0">
                  <a:solidFill>
                    <a:prstClr val="white"/>
                  </a:solidFill>
                  <a:latin typeface="微软雅黑" pitchFamily="34" charset="-122"/>
                </a:endParaRPr>
              </a:p>
            </p:txBody>
          </p:sp>
          <p:cxnSp>
            <p:nvCxnSpPr>
              <p:cNvPr id="17" name="曲线连接符 16">
                <a:extLst>
                  <a:ext uri="{FF2B5EF4-FFF2-40B4-BE49-F238E27FC236}">
                    <a16:creationId xmlns="" xmlns:a16="http://schemas.microsoft.com/office/drawing/2014/main" id="{F5BBD5B4-2EA2-CC4D-8B63-B9CD634CB710}"/>
                  </a:ext>
                </a:extLst>
              </p:cNvPr>
              <p:cNvCxnSpPr>
                <a:stCxn id="12" idx="2"/>
                <a:endCxn id="11" idx="0"/>
              </p:cNvCxnSpPr>
              <p:nvPr/>
            </p:nvCxnSpPr>
            <p:spPr>
              <a:xfrm rot="16200000" flipH="1">
                <a:off x="1989833" y="1398509"/>
                <a:ext cx="472014" cy="1459107"/>
              </a:xfrm>
              <a:prstGeom prst="curvedConnector3">
                <a:avLst/>
              </a:prstGeom>
              <a:ln>
                <a:solidFill>
                  <a:srgbClr val="6D5A55"/>
                </a:solidFill>
                <a:tailEnd type="triangle"/>
              </a:ln>
            </p:spPr>
            <p:style>
              <a:lnRef idx="1">
                <a:schemeClr val="accent1"/>
              </a:lnRef>
              <a:fillRef idx="0">
                <a:schemeClr val="accent1"/>
              </a:fillRef>
              <a:effectRef idx="0">
                <a:schemeClr val="accent1"/>
              </a:effectRef>
              <a:fontRef idx="minor">
                <a:schemeClr val="tx1"/>
              </a:fontRef>
            </p:style>
          </p:cxnSp>
          <p:cxnSp>
            <p:nvCxnSpPr>
              <p:cNvPr id="18" name="曲线连接符 17">
                <a:extLst>
                  <a:ext uri="{FF2B5EF4-FFF2-40B4-BE49-F238E27FC236}">
                    <a16:creationId xmlns="" xmlns:a16="http://schemas.microsoft.com/office/drawing/2014/main" id="{2BA04B7F-23AB-1846-BB4B-28A9720F06B4}"/>
                  </a:ext>
                </a:extLst>
              </p:cNvPr>
              <p:cNvCxnSpPr>
                <a:cxnSpLocks/>
                <a:stCxn id="39" idx="2"/>
                <a:endCxn id="11" idx="0"/>
              </p:cNvCxnSpPr>
              <p:nvPr/>
            </p:nvCxnSpPr>
            <p:spPr>
              <a:xfrm rot="5400000">
                <a:off x="3459201" y="1418015"/>
                <a:ext cx="442249" cy="1449862"/>
              </a:xfrm>
              <a:prstGeom prst="curvedConnector3">
                <a:avLst/>
              </a:prstGeom>
              <a:ln>
                <a:solidFill>
                  <a:srgbClr val="6D5A5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曲线连接符 18">
                <a:extLst>
                  <a:ext uri="{FF2B5EF4-FFF2-40B4-BE49-F238E27FC236}">
                    <a16:creationId xmlns="" xmlns:a16="http://schemas.microsoft.com/office/drawing/2014/main" id="{7097AFA4-D0C9-F147-8955-0A4604311262}"/>
                  </a:ext>
                </a:extLst>
              </p:cNvPr>
              <p:cNvCxnSpPr>
                <a:cxnSpLocks/>
                <a:stCxn id="13" idx="3"/>
              </p:cNvCxnSpPr>
              <p:nvPr/>
            </p:nvCxnSpPr>
            <p:spPr>
              <a:xfrm flipV="1">
                <a:off x="1496287" y="2897485"/>
                <a:ext cx="719178" cy="10126"/>
              </a:xfrm>
              <a:prstGeom prst="curvedConnector3">
                <a:avLst/>
              </a:prstGeom>
              <a:ln>
                <a:solidFill>
                  <a:srgbClr val="6D5A55"/>
                </a:solidFill>
                <a:tailEnd type="triangle"/>
              </a:ln>
            </p:spPr>
            <p:style>
              <a:lnRef idx="1">
                <a:schemeClr val="accent1"/>
              </a:lnRef>
              <a:fillRef idx="0">
                <a:schemeClr val="accent1"/>
              </a:fillRef>
              <a:effectRef idx="0">
                <a:schemeClr val="accent1"/>
              </a:effectRef>
              <a:fontRef idx="minor">
                <a:schemeClr val="tx1"/>
              </a:fontRef>
            </p:style>
          </p:cxnSp>
          <p:cxnSp>
            <p:nvCxnSpPr>
              <p:cNvPr id="20" name="曲线连接符 19">
                <a:extLst>
                  <a:ext uri="{FF2B5EF4-FFF2-40B4-BE49-F238E27FC236}">
                    <a16:creationId xmlns="" xmlns:a16="http://schemas.microsoft.com/office/drawing/2014/main" id="{B5D246BD-9340-2E4D-917E-BE66411C5DDB}"/>
                  </a:ext>
                </a:extLst>
              </p:cNvPr>
              <p:cNvCxnSpPr>
                <a:cxnSpLocks/>
              </p:cNvCxnSpPr>
              <p:nvPr/>
            </p:nvCxnSpPr>
            <p:spPr>
              <a:xfrm rot="10800000" flipV="1">
                <a:off x="3695323" y="2907611"/>
                <a:ext cx="709934" cy="1"/>
              </a:xfrm>
              <a:prstGeom prst="curvedConnector3">
                <a:avLst/>
              </a:prstGeom>
              <a:ln>
                <a:solidFill>
                  <a:srgbClr val="6D5A55"/>
                </a:solidFill>
                <a:tailEnd type="triangle"/>
              </a:ln>
            </p:spPr>
            <p:style>
              <a:lnRef idx="1">
                <a:schemeClr val="accent1"/>
              </a:lnRef>
              <a:fillRef idx="0">
                <a:schemeClr val="accent1"/>
              </a:fillRef>
              <a:effectRef idx="0">
                <a:schemeClr val="accent1"/>
              </a:effectRef>
              <a:fontRef idx="minor">
                <a:schemeClr val="tx1"/>
              </a:fontRef>
            </p:style>
          </p:cxnSp>
          <p:cxnSp>
            <p:nvCxnSpPr>
              <p:cNvPr id="21" name="曲线连接符 20">
                <a:extLst>
                  <a:ext uri="{FF2B5EF4-FFF2-40B4-BE49-F238E27FC236}">
                    <a16:creationId xmlns="" xmlns:a16="http://schemas.microsoft.com/office/drawing/2014/main" id="{EF0BD32E-BB75-654E-9404-3BE25B2C9569}"/>
                  </a:ext>
                </a:extLst>
              </p:cNvPr>
              <p:cNvCxnSpPr>
                <a:stCxn id="15" idx="0"/>
                <a:endCxn id="11" idx="2"/>
              </p:cNvCxnSpPr>
              <p:nvPr/>
            </p:nvCxnSpPr>
            <p:spPr>
              <a:xfrm rot="5400000" flipH="1" flipV="1">
                <a:off x="2054345" y="3133628"/>
                <a:ext cx="583521" cy="1218576"/>
              </a:xfrm>
              <a:prstGeom prst="curvedConnector3">
                <a:avLst/>
              </a:prstGeom>
              <a:ln>
                <a:solidFill>
                  <a:srgbClr val="6D5A55"/>
                </a:solidFill>
                <a:tailEnd type="triangle"/>
              </a:ln>
            </p:spPr>
            <p:style>
              <a:lnRef idx="1">
                <a:schemeClr val="accent1"/>
              </a:lnRef>
              <a:fillRef idx="0">
                <a:schemeClr val="accent1"/>
              </a:fillRef>
              <a:effectRef idx="0">
                <a:schemeClr val="accent1"/>
              </a:effectRef>
              <a:fontRef idx="minor">
                <a:schemeClr val="tx1"/>
              </a:fontRef>
            </p:style>
          </p:cxnSp>
          <p:cxnSp>
            <p:nvCxnSpPr>
              <p:cNvPr id="22" name="曲线连接符 21">
                <a:extLst>
                  <a:ext uri="{FF2B5EF4-FFF2-40B4-BE49-F238E27FC236}">
                    <a16:creationId xmlns="" xmlns:a16="http://schemas.microsoft.com/office/drawing/2014/main" id="{AF06D1F3-617C-1B47-B06C-362EDECFD156}"/>
                  </a:ext>
                </a:extLst>
              </p:cNvPr>
              <p:cNvCxnSpPr>
                <a:stCxn id="16" idx="0"/>
                <a:endCxn id="11" idx="2"/>
              </p:cNvCxnSpPr>
              <p:nvPr/>
            </p:nvCxnSpPr>
            <p:spPr>
              <a:xfrm rot="16200000" flipV="1">
                <a:off x="3203583" y="3202966"/>
                <a:ext cx="583521" cy="1079898"/>
              </a:xfrm>
              <a:prstGeom prst="curvedConnector3">
                <a:avLst/>
              </a:prstGeom>
              <a:ln>
                <a:solidFill>
                  <a:srgbClr val="6D5A55"/>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 xmlns:a16="http://schemas.microsoft.com/office/drawing/2014/main" id="{F6F8AE9A-7FC4-B74A-A042-E5FE723C9A02}"/>
                  </a:ext>
                </a:extLst>
              </p:cNvPr>
              <p:cNvSpPr txBox="1"/>
              <p:nvPr/>
            </p:nvSpPr>
            <p:spPr>
              <a:xfrm>
                <a:off x="2070634" y="1844899"/>
                <a:ext cx="396988" cy="355280"/>
              </a:xfrm>
              <a:prstGeom prst="rect">
                <a:avLst/>
              </a:prstGeom>
              <a:solidFill>
                <a:schemeClr val="bg1"/>
              </a:solidFill>
              <a:ln>
                <a:noFill/>
              </a:ln>
            </p:spPr>
            <p:txBody>
              <a:bodyPr wrap="none" rtlCol="0" anchor="ctr">
                <a:spAutoFit/>
              </a:bodyPr>
              <a:lstStyle/>
              <a:p>
                <a:pPr defTabSz="913486" fontAlgn="base">
                  <a:spcBef>
                    <a:spcPct val="0"/>
                  </a:spcBef>
                  <a:spcAft>
                    <a:spcPct val="0"/>
                  </a:spcAft>
                </a:pPr>
                <a:r>
                  <a:rPr kumimoji="1" lang="en-US" altLang="zh-CN" sz="1398" dirty="0">
                    <a:solidFill>
                      <a:srgbClr val="6D5A55"/>
                    </a:solidFill>
                    <a:ea typeface="宋体" charset="-122"/>
                  </a:rPr>
                  <a:t>FK</a:t>
                </a:r>
                <a:endParaRPr kumimoji="1" lang="zh-CN" altLang="en-US" sz="1398" dirty="0">
                  <a:solidFill>
                    <a:srgbClr val="6D5A55"/>
                  </a:solidFill>
                  <a:ea typeface="宋体" charset="-122"/>
                </a:endParaRPr>
              </a:p>
            </p:txBody>
          </p:sp>
          <p:sp>
            <p:nvSpPr>
              <p:cNvPr id="24" name="文本框 23">
                <a:extLst>
                  <a:ext uri="{FF2B5EF4-FFF2-40B4-BE49-F238E27FC236}">
                    <a16:creationId xmlns="" xmlns:a16="http://schemas.microsoft.com/office/drawing/2014/main" id="{EB89329D-5149-584A-8668-4F6A9AA4A326}"/>
                  </a:ext>
                </a:extLst>
              </p:cNvPr>
              <p:cNvSpPr txBox="1"/>
              <p:nvPr/>
            </p:nvSpPr>
            <p:spPr>
              <a:xfrm>
                <a:off x="3289209" y="1869569"/>
                <a:ext cx="396988" cy="355280"/>
              </a:xfrm>
              <a:prstGeom prst="rect">
                <a:avLst/>
              </a:prstGeom>
              <a:solidFill>
                <a:schemeClr val="bg1"/>
              </a:solidFill>
              <a:ln>
                <a:noFill/>
              </a:ln>
            </p:spPr>
            <p:txBody>
              <a:bodyPr wrap="none" rtlCol="0" anchor="ctr">
                <a:spAutoFit/>
              </a:bodyPr>
              <a:lstStyle/>
              <a:p>
                <a:pPr defTabSz="913486" fontAlgn="base">
                  <a:spcBef>
                    <a:spcPct val="0"/>
                  </a:spcBef>
                  <a:spcAft>
                    <a:spcPct val="0"/>
                  </a:spcAft>
                </a:pPr>
                <a:r>
                  <a:rPr kumimoji="1" lang="en-US" altLang="zh-CN" sz="1398" dirty="0">
                    <a:solidFill>
                      <a:srgbClr val="6D5A55"/>
                    </a:solidFill>
                    <a:ea typeface="宋体" charset="-122"/>
                  </a:rPr>
                  <a:t>FK</a:t>
                </a:r>
                <a:endParaRPr kumimoji="1" lang="zh-CN" altLang="en-US" sz="1398" dirty="0">
                  <a:solidFill>
                    <a:srgbClr val="6D5A55"/>
                  </a:solidFill>
                  <a:ea typeface="宋体" charset="-122"/>
                </a:endParaRPr>
              </a:p>
            </p:txBody>
          </p:sp>
          <p:sp>
            <p:nvSpPr>
              <p:cNvPr id="25" name="文本框 24">
                <a:extLst>
                  <a:ext uri="{FF2B5EF4-FFF2-40B4-BE49-F238E27FC236}">
                    <a16:creationId xmlns="" xmlns:a16="http://schemas.microsoft.com/office/drawing/2014/main" id="{2B38D4A4-6C34-6E4C-832A-DB8BBF87BD4B}"/>
                  </a:ext>
                </a:extLst>
              </p:cNvPr>
              <p:cNvSpPr txBox="1"/>
              <p:nvPr/>
            </p:nvSpPr>
            <p:spPr>
              <a:xfrm>
                <a:off x="1644306" y="2714089"/>
                <a:ext cx="396988" cy="355280"/>
              </a:xfrm>
              <a:prstGeom prst="rect">
                <a:avLst/>
              </a:prstGeom>
              <a:solidFill>
                <a:schemeClr val="bg1"/>
              </a:solidFill>
              <a:ln>
                <a:noFill/>
              </a:ln>
            </p:spPr>
            <p:txBody>
              <a:bodyPr wrap="none" rtlCol="0" anchor="ctr">
                <a:spAutoFit/>
              </a:bodyPr>
              <a:lstStyle/>
              <a:p>
                <a:pPr defTabSz="913486" fontAlgn="base">
                  <a:spcBef>
                    <a:spcPct val="0"/>
                  </a:spcBef>
                  <a:spcAft>
                    <a:spcPct val="0"/>
                  </a:spcAft>
                </a:pPr>
                <a:r>
                  <a:rPr kumimoji="1" lang="en-US" altLang="zh-CN" sz="1398" dirty="0">
                    <a:solidFill>
                      <a:srgbClr val="6D5A55"/>
                    </a:solidFill>
                    <a:ea typeface="宋体" charset="-122"/>
                  </a:rPr>
                  <a:t>FK</a:t>
                </a:r>
                <a:endParaRPr kumimoji="1" lang="zh-CN" altLang="en-US" sz="1398" dirty="0">
                  <a:solidFill>
                    <a:srgbClr val="6D5A55"/>
                  </a:solidFill>
                  <a:ea typeface="宋体" charset="-122"/>
                </a:endParaRPr>
              </a:p>
            </p:txBody>
          </p:sp>
          <p:sp>
            <p:nvSpPr>
              <p:cNvPr id="26" name="文本框 25">
                <a:extLst>
                  <a:ext uri="{FF2B5EF4-FFF2-40B4-BE49-F238E27FC236}">
                    <a16:creationId xmlns="" xmlns:a16="http://schemas.microsoft.com/office/drawing/2014/main" id="{75653F38-6C3B-6540-84C0-81B12718401C}"/>
                  </a:ext>
                </a:extLst>
              </p:cNvPr>
              <p:cNvSpPr txBox="1"/>
              <p:nvPr/>
            </p:nvSpPr>
            <p:spPr>
              <a:xfrm>
                <a:off x="3861325" y="2735664"/>
                <a:ext cx="396988" cy="355280"/>
              </a:xfrm>
              <a:prstGeom prst="rect">
                <a:avLst/>
              </a:prstGeom>
              <a:solidFill>
                <a:schemeClr val="bg1"/>
              </a:solidFill>
              <a:ln>
                <a:noFill/>
              </a:ln>
            </p:spPr>
            <p:txBody>
              <a:bodyPr wrap="none" rtlCol="0" anchor="ctr">
                <a:spAutoFit/>
              </a:bodyPr>
              <a:lstStyle/>
              <a:p>
                <a:pPr defTabSz="913486" fontAlgn="base">
                  <a:spcBef>
                    <a:spcPct val="0"/>
                  </a:spcBef>
                  <a:spcAft>
                    <a:spcPct val="0"/>
                  </a:spcAft>
                </a:pPr>
                <a:r>
                  <a:rPr kumimoji="1" lang="en-US" altLang="zh-CN" sz="1398" dirty="0">
                    <a:solidFill>
                      <a:srgbClr val="6D5A55"/>
                    </a:solidFill>
                    <a:ea typeface="宋体" charset="-122"/>
                  </a:rPr>
                  <a:t>FK</a:t>
                </a:r>
                <a:endParaRPr kumimoji="1" lang="zh-CN" altLang="en-US" sz="1398" dirty="0">
                  <a:solidFill>
                    <a:srgbClr val="6D5A55"/>
                  </a:solidFill>
                  <a:ea typeface="宋体" charset="-122"/>
                </a:endParaRPr>
              </a:p>
            </p:txBody>
          </p:sp>
          <p:sp>
            <p:nvSpPr>
              <p:cNvPr id="27" name="文本框 26">
                <a:extLst>
                  <a:ext uri="{FF2B5EF4-FFF2-40B4-BE49-F238E27FC236}">
                    <a16:creationId xmlns="" xmlns:a16="http://schemas.microsoft.com/office/drawing/2014/main" id="{E04B70DC-F4AC-0A43-A560-87FF6D6B7179}"/>
                  </a:ext>
                </a:extLst>
              </p:cNvPr>
              <p:cNvSpPr txBox="1"/>
              <p:nvPr/>
            </p:nvSpPr>
            <p:spPr>
              <a:xfrm>
                <a:off x="2000735" y="3589242"/>
                <a:ext cx="396988" cy="355280"/>
              </a:xfrm>
              <a:prstGeom prst="rect">
                <a:avLst/>
              </a:prstGeom>
              <a:solidFill>
                <a:schemeClr val="bg1"/>
              </a:solidFill>
              <a:ln>
                <a:noFill/>
              </a:ln>
            </p:spPr>
            <p:txBody>
              <a:bodyPr wrap="none" rtlCol="0" anchor="ctr">
                <a:spAutoFit/>
              </a:bodyPr>
              <a:lstStyle/>
              <a:p>
                <a:pPr defTabSz="913486" fontAlgn="base">
                  <a:spcBef>
                    <a:spcPct val="0"/>
                  </a:spcBef>
                  <a:spcAft>
                    <a:spcPct val="0"/>
                  </a:spcAft>
                </a:pPr>
                <a:r>
                  <a:rPr kumimoji="1" lang="en-US" altLang="zh-CN" sz="1398" dirty="0">
                    <a:solidFill>
                      <a:srgbClr val="6D5A55"/>
                    </a:solidFill>
                    <a:ea typeface="宋体" charset="-122"/>
                  </a:rPr>
                  <a:t>FK</a:t>
                </a:r>
                <a:endParaRPr kumimoji="1" lang="zh-CN" altLang="en-US" sz="1398" dirty="0">
                  <a:solidFill>
                    <a:srgbClr val="6D5A55"/>
                  </a:solidFill>
                  <a:ea typeface="宋体" charset="-122"/>
                </a:endParaRPr>
              </a:p>
            </p:txBody>
          </p:sp>
          <p:sp>
            <p:nvSpPr>
              <p:cNvPr id="28" name="文本框 27">
                <a:extLst>
                  <a:ext uri="{FF2B5EF4-FFF2-40B4-BE49-F238E27FC236}">
                    <a16:creationId xmlns="" xmlns:a16="http://schemas.microsoft.com/office/drawing/2014/main" id="{BD6AE89B-906B-D244-919D-62C484214D29}"/>
                  </a:ext>
                </a:extLst>
              </p:cNvPr>
              <p:cNvSpPr txBox="1"/>
              <p:nvPr/>
            </p:nvSpPr>
            <p:spPr>
              <a:xfrm>
                <a:off x="3357480" y="3601528"/>
                <a:ext cx="396988" cy="355280"/>
              </a:xfrm>
              <a:prstGeom prst="rect">
                <a:avLst/>
              </a:prstGeom>
              <a:solidFill>
                <a:schemeClr val="bg1"/>
              </a:solidFill>
              <a:ln>
                <a:noFill/>
              </a:ln>
            </p:spPr>
            <p:txBody>
              <a:bodyPr wrap="none" rtlCol="0" anchor="ctr">
                <a:spAutoFit/>
              </a:bodyPr>
              <a:lstStyle/>
              <a:p>
                <a:pPr defTabSz="913486" fontAlgn="base">
                  <a:spcBef>
                    <a:spcPct val="0"/>
                  </a:spcBef>
                  <a:spcAft>
                    <a:spcPct val="0"/>
                  </a:spcAft>
                </a:pPr>
                <a:r>
                  <a:rPr kumimoji="1" lang="en-US" altLang="zh-CN" sz="1398" dirty="0">
                    <a:solidFill>
                      <a:srgbClr val="6D5A55"/>
                    </a:solidFill>
                    <a:ea typeface="宋体" charset="-122"/>
                  </a:rPr>
                  <a:t>FK</a:t>
                </a:r>
                <a:endParaRPr kumimoji="1" lang="zh-CN" altLang="en-US" sz="1398" dirty="0">
                  <a:solidFill>
                    <a:srgbClr val="6D5A55"/>
                  </a:solidFill>
                  <a:ea typeface="宋体" charset="-122"/>
                </a:endParaRPr>
              </a:p>
            </p:txBody>
          </p:sp>
        </p:grpSp>
        <p:sp>
          <p:nvSpPr>
            <p:cNvPr id="10" name="圆角矩形 9">
              <a:extLst>
                <a:ext uri="{FF2B5EF4-FFF2-40B4-BE49-F238E27FC236}">
                  <a16:creationId xmlns="" xmlns:a16="http://schemas.microsoft.com/office/drawing/2014/main" id="{2F3DCE03-87C9-0E4D-8F7F-FA7D3C39ABAC}"/>
                </a:ext>
              </a:extLst>
            </p:cNvPr>
            <p:cNvSpPr/>
            <p:nvPr/>
          </p:nvSpPr>
          <p:spPr bwMode="auto">
            <a:xfrm>
              <a:off x="265173" y="3506768"/>
              <a:ext cx="5000975" cy="3090584"/>
            </a:xfrm>
            <a:prstGeom prst="roundRect">
              <a:avLst>
                <a:gd name="adj" fmla="val 3706"/>
              </a:avLst>
            </a:prstGeom>
            <a:noFill/>
            <a:ln w="12700" cap="flat" cmpd="sng" algn="ctr">
              <a:solidFill>
                <a:schemeClr val="bg1">
                  <a:lumMod val="85000"/>
                </a:schemeClr>
              </a:solidFill>
              <a:prstDash val="solid"/>
              <a:round/>
              <a:headEnd type="none" w="med" len="med"/>
              <a:tailEnd type="none" w="med" len="med"/>
            </a:ln>
          </p:spPr>
          <p:txBody>
            <a:bodyPr vert="horz" wrap="square" lIns="91344" tIns="45672" rIns="91344" bIns="45672" numCol="1" rtlCol="0" anchor="t" anchorCtr="0" compatLnSpc="1"/>
            <a:lstStyle/>
            <a:p>
              <a:pPr defTabSz="945204" fontAlgn="base">
                <a:spcBef>
                  <a:spcPct val="0"/>
                </a:spcBef>
                <a:spcAft>
                  <a:spcPct val="0"/>
                </a:spcAft>
              </a:pPr>
              <a:endParaRPr lang="zh-CN" altLang="en-US" sz="1398">
                <a:solidFill>
                  <a:prstClr val="black"/>
                </a:solidFill>
                <a:latin typeface="Times New Roman" pitchFamily="18" charset="0"/>
                <a:ea typeface="宋体" pitchFamily="2" charset="-122"/>
              </a:endParaRPr>
            </a:p>
          </p:txBody>
        </p:sp>
      </p:grpSp>
      <p:grpSp>
        <p:nvGrpSpPr>
          <p:cNvPr id="29" name="组合 28">
            <a:extLst>
              <a:ext uri="{FF2B5EF4-FFF2-40B4-BE49-F238E27FC236}">
                <a16:creationId xmlns="" xmlns:a16="http://schemas.microsoft.com/office/drawing/2014/main" id="{53C6B158-8C8D-1D4A-A393-F4DF10A973BD}"/>
              </a:ext>
            </a:extLst>
          </p:cNvPr>
          <p:cNvGrpSpPr/>
          <p:nvPr/>
        </p:nvGrpSpPr>
        <p:grpSpPr>
          <a:xfrm>
            <a:off x="6533743" y="707755"/>
            <a:ext cx="5085883" cy="492686"/>
            <a:chOff x="8648456" y="3323310"/>
            <a:chExt cx="5197614" cy="493200"/>
          </a:xfrm>
        </p:grpSpPr>
        <p:sp>
          <p:nvSpPr>
            <p:cNvPr id="30" name="ïšlïdé">
              <a:extLst>
                <a:ext uri="{FF2B5EF4-FFF2-40B4-BE49-F238E27FC236}">
                  <a16:creationId xmlns="" xmlns:a16="http://schemas.microsoft.com/office/drawing/2014/main" id="{5261E6BB-0907-7046-9CC7-F87284CAC465}"/>
                </a:ext>
              </a:extLst>
            </p:cNvPr>
            <p:cNvSpPr/>
            <p:nvPr/>
          </p:nvSpPr>
          <p:spPr bwMode="auto">
            <a:xfrm>
              <a:off x="8983778" y="3323310"/>
              <a:ext cx="4862292" cy="490538"/>
            </a:xfrm>
            <a:prstGeom prst="homePlate">
              <a:avLst>
                <a:gd name="adj" fmla="val 27936"/>
              </a:avLst>
            </a:prstGeom>
            <a:solidFill>
              <a:schemeClr val="bg1">
                <a:lumMod val="85000"/>
              </a:schemeClr>
            </a:solidFill>
            <a:ln w="3175">
              <a:noFill/>
            </a:ln>
          </p:spPr>
          <p:style>
            <a:lnRef idx="2">
              <a:schemeClr val="dk1"/>
            </a:lnRef>
            <a:fillRef idx="1">
              <a:schemeClr val="lt1"/>
            </a:fillRef>
            <a:effectRef idx="0">
              <a:schemeClr val="dk1"/>
            </a:effectRef>
            <a:fontRef idx="minor">
              <a:schemeClr val="dk1"/>
            </a:fontRef>
          </p:style>
          <p:txBody>
            <a:bodyPr anchor="ctr"/>
            <a:lstStyle/>
            <a:p>
              <a:pPr algn="ctr" defTabSz="913486" fontAlgn="base">
                <a:spcBef>
                  <a:spcPct val="0"/>
                </a:spcBef>
                <a:spcAft>
                  <a:spcPct val="0"/>
                </a:spcAft>
                <a:defRPr/>
              </a:pPr>
              <a:r>
                <a:rPr lang="zh-CN" altLang="en-US" sz="1598" b="1" dirty="0">
                  <a:solidFill>
                    <a:prstClr val="black"/>
                  </a:solidFill>
                  <a:latin typeface="微软雅黑" panose="020B0503020204020204" pitchFamily="34" charset="-122"/>
                </a:rPr>
                <a:t>星型模型关键组件</a:t>
              </a:r>
            </a:p>
          </p:txBody>
        </p:sp>
        <p:sp>
          <p:nvSpPr>
            <p:cNvPr id="31" name="ïṩlîdè">
              <a:extLst>
                <a:ext uri="{FF2B5EF4-FFF2-40B4-BE49-F238E27FC236}">
                  <a16:creationId xmlns="" xmlns:a16="http://schemas.microsoft.com/office/drawing/2014/main" id="{89304677-E412-9340-A590-871B1230345A}"/>
                </a:ext>
              </a:extLst>
            </p:cNvPr>
            <p:cNvSpPr/>
            <p:nvPr/>
          </p:nvSpPr>
          <p:spPr bwMode="auto">
            <a:xfrm>
              <a:off x="8648456" y="3323310"/>
              <a:ext cx="569912" cy="493200"/>
            </a:xfrm>
            <a:prstGeom prst="hexagon">
              <a:avLst/>
            </a:prstGeom>
            <a:solidFill>
              <a:schemeClr val="accent1"/>
            </a:solidFill>
            <a:ln w="3175">
              <a:noFill/>
            </a:ln>
          </p:spPr>
          <p:style>
            <a:lnRef idx="2">
              <a:schemeClr val="dk1"/>
            </a:lnRef>
            <a:fillRef idx="1">
              <a:schemeClr val="lt1"/>
            </a:fillRef>
            <a:effectRef idx="0">
              <a:schemeClr val="dk1"/>
            </a:effectRef>
            <a:fontRef idx="minor">
              <a:schemeClr val="dk1"/>
            </a:fontRef>
          </p:style>
          <p:txBody>
            <a:bodyPr wrap="none" anchor="ctr">
              <a:normAutofit fontScale="92500" lnSpcReduction="10000"/>
            </a:bodyPr>
            <a:lstStyle/>
            <a:p>
              <a:pPr algn="ctr" defTabSz="913486" fontAlgn="base">
                <a:spcBef>
                  <a:spcPct val="0"/>
                </a:spcBef>
                <a:spcAft>
                  <a:spcPct val="0"/>
                </a:spcAft>
                <a:defRPr/>
              </a:pPr>
              <a:endParaRPr lang="zh-CN" altLang="en-US" sz="1798" dirty="0">
                <a:solidFill>
                  <a:prstClr val="white"/>
                </a:solidFill>
              </a:endParaRPr>
            </a:p>
          </p:txBody>
        </p:sp>
      </p:grpSp>
      <p:grpSp>
        <p:nvGrpSpPr>
          <p:cNvPr id="32" name="组合 31">
            <a:extLst>
              <a:ext uri="{FF2B5EF4-FFF2-40B4-BE49-F238E27FC236}">
                <a16:creationId xmlns="" xmlns:a16="http://schemas.microsoft.com/office/drawing/2014/main" id="{E9E3F026-F6B3-2D4D-A4E4-7ECBA0AABFA5}"/>
              </a:ext>
            </a:extLst>
          </p:cNvPr>
          <p:cNvGrpSpPr/>
          <p:nvPr/>
        </p:nvGrpSpPr>
        <p:grpSpPr>
          <a:xfrm>
            <a:off x="265866" y="696978"/>
            <a:ext cx="5484014" cy="490028"/>
            <a:chOff x="8710285" y="1246931"/>
            <a:chExt cx="5489728" cy="490538"/>
          </a:xfrm>
        </p:grpSpPr>
        <p:sp>
          <p:nvSpPr>
            <p:cNvPr id="33" name="ïšlïdé">
              <a:extLst>
                <a:ext uri="{FF2B5EF4-FFF2-40B4-BE49-F238E27FC236}">
                  <a16:creationId xmlns="" xmlns:a16="http://schemas.microsoft.com/office/drawing/2014/main" id="{AD31D73B-5451-D349-8708-4A7CE81B575A}"/>
                </a:ext>
              </a:extLst>
            </p:cNvPr>
            <p:cNvSpPr/>
            <p:nvPr/>
          </p:nvSpPr>
          <p:spPr bwMode="auto">
            <a:xfrm>
              <a:off x="9108830" y="1246931"/>
              <a:ext cx="5091183" cy="490538"/>
            </a:xfrm>
            <a:prstGeom prst="homePlate">
              <a:avLst>
                <a:gd name="adj" fmla="val 27936"/>
              </a:avLst>
            </a:prstGeom>
            <a:solidFill>
              <a:schemeClr val="bg1">
                <a:lumMod val="85000"/>
              </a:schemeClr>
            </a:solidFill>
            <a:ln w="3175">
              <a:noFill/>
            </a:ln>
          </p:spPr>
          <p:style>
            <a:lnRef idx="2">
              <a:schemeClr val="dk1"/>
            </a:lnRef>
            <a:fillRef idx="1">
              <a:schemeClr val="lt1"/>
            </a:fillRef>
            <a:effectRef idx="0">
              <a:schemeClr val="dk1"/>
            </a:effectRef>
            <a:fontRef idx="minor">
              <a:schemeClr val="dk1"/>
            </a:fontRef>
          </p:style>
          <p:txBody>
            <a:bodyPr anchor="ctr"/>
            <a:lstStyle/>
            <a:p>
              <a:pPr algn="ctr" defTabSz="913486" fontAlgn="base">
                <a:spcBef>
                  <a:spcPct val="0"/>
                </a:spcBef>
                <a:spcAft>
                  <a:spcPct val="0"/>
                </a:spcAft>
                <a:defRPr/>
              </a:pPr>
              <a:r>
                <a:rPr lang="zh-CN" altLang="en-US" sz="1598" b="1" dirty="0">
                  <a:solidFill>
                    <a:prstClr val="black"/>
                  </a:solidFill>
                  <a:latin typeface="微软雅黑" panose="020B0503020204020204" pitchFamily="34" charset="-122"/>
                </a:rPr>
                <a:t>什么是星型模型</a:t>
              </a:r>
            </a:p>
          </p:txBody>
        </p:sp>
        <p:sp>
          <p:nvSpPr>
            <p:cNvPr id="34" name="ïṩlîdè">
              <a:extLst>
                <a:ext uri="{FF2B5EF4-FFF2-40B4-BE49-F238E27FC236}">
                  <a16:creationId xmlns="" xmlns:a16="http://schemas.microsoft.com/office/drawing/2014/main" id="{7618DD82-5448-E04E-9CB7-BD412153C504}"/>
                </a:ext>
              </a:extLst>
            </p:cNvPr>
            <p:cNvSpPr/>
            <p:nvPr/>
          </p:nvSpPr>
          <p:spPr bwMode="auto">
            <a:xfrm>
              <a:off x="8710285" y="1246931"/>
              <a:ext cx="569912" cy="490538"/>
            </a:xfrm>
            <a:prstGeom prst="hexagon">
              <a:avLst/>
            </a:prstGeom>
            <a:solidFill>
              <a:schemeClr val="accent1"/>
            </a:solidFill>
            <a:ln w="3175">
              <a:noFill/>
            </a:ln>
          </p:spPr>
          <p:style>
            <a:lnRef idx="2">
              <a:schemeClr val="dk1"/>
            </a:lnRef>
            <a:fillRef idx="1">
              <a:schemeClr val="lt1"/>
            </a:fillRef>
            <a:effectRef idx="0">
              <a:schemeClr val="dk1"/>
            </a:effectRef>
            <a:fontRef idx="minor">
              <a:schemeClr val="dk1"/>
            </a:fontRef>
          </p:style>
          <p:txBody>
            <a:bodyPr wrap="none" anchor="ctr">
              <a:normAutofit fontScale="92500" lnSpcReduction="10000"/>
            </a:bodyPr>
            <a:lstStyle/>
            <a:p>
              <a:pPr algn="ctr" defTabSz="913486" fontAlgn="base">
                <a:spcBef>
                  <a:spcPct val="0"/>
                </a:spcBef>
                <a:spcAft>
                  <a:spcPct val="0"/>
                </a:spcAft>
                <a:defRPr/>
              </a:pPr>
              <a:endParaRPr lang="zh-CN" altLang="en-US" sz="1798" dirty="0">
                <a:solidFill>
                  <a:prstClr val="white"/>
                </a:solidFill>
              </a:endParaRPr>
            </a:p>
          </p:txBody>
        </p:sp>
        <p:sp>
          <p:nvSpPr>
            <p:cNvPr id="35" name="question-mark-draw_16686">
              <a:extLst>
                <a:ext uri="{FF2B5EF4-FFF2-40B4-BE49-F238E27FC236}">
                  <a16:creationId xmlns="" xmlns:a16="http://schemas.microsoft.com/office/drawing/2014/main" id="{075FF02B-C182-8241-8CB2-845E8A1EFEEB}"/>
                </a:ext>
              </a:extLst>
            </p:cNvPr>
            <p:cNvSpPr>
              <a:spLocks noChangeAspect="1"/>
            </p:cNvSpPr>
            <p:nvPr/>
          </p:nvSpPr>
          <p:spPr bwMode="auto">
            <a:xfrm>
              <a:off x="8876748" y="1301858"/>
              <a:ext cx="241806" cy="373130"/>
            </a:xfrm>
            <a:custGeom>
              <a:avLst/>
              <a:gdLst>
                <a:gd name="connsiteX0" fmla="*/ 148049 w 391493"/>
                <a:gd name="connsiteY0" fmla="*/ 466367 h 604111"/>
                <a:gd name="connsiteX1" fmla="*/ 196111 w 391493"/>
                <a:gd name="connsiteY1" fmla="*/ 466367 h 604111"/>
                <a:gd name="connsiteX2" fmla="*/ 251915 w 391493"/>
                <a:gd name="connsiteY2" fmla="*/ 522109 h 604111"/>
                <a:gd name="connsiteX3" fmla="*/ 251915 w 391493"/>
                <a:gd name="connsiteY3" fmla="*/ 548208 h 604111"/>
                <a:gd name="connsiteX4" fmla="*/ 196111 w 391493"/>
                <a:gd name="connsiteY4" fmla="*/ 604111 h 604111"/>
                <a:gd name="connsiteX5" fmla="*/ 148049 w 391493"/>
                <a:gd name="connsiteY5" fmla="*/ 604111 h 604111"/>
                <a:gd name="connsiteX6" fmla="*/ 92084 w 391493"/>
                <a:gd name="connsiteY6" fmla="*/ 548208 h 604111"/>
                <a:gd name="connsiteX7" fmla="*/ 92084 w 391493"/>
                <a:gd name="connsiteY7" fmla="*/ 522109 h 604111"/>
                <a:gd name="connsiteX8" fmla="*/ 148049 w 391493"/>
                <a:gd name="connsiteY8" fmla="*/ 466367 h 604111"/>
                <a:gd name="connsiteX9" fmla="*/ 188697 w 391493"/>
                <a:gd name="connsiteY9" fmla="*/ 0 h 604111"/>
                <a:gd name="connsiteX10" fmla="*/ 391493 w 391493"/>
                <a:gd name="connsiteY10" fmla="*/ 170104 h 604111"/>
                <a:gd name="connsiteX11" fmla="*/ 391493 w 391493"/>
                <a:gd name="connsiteY11" fmla="*/ 171715 h 604111"/>
                <a:gd name="connsiteX12" fmla="*/ 233387 w 391493"/>
                <a:gd name="connsiteY12" fmla="*/ 367431 h 604111"/>
                <a:gd name="connsiteX13" fmla="*/ 228385 w 391493"/>
                <a:gd name="connsiteY13" fmla="*/ 393365 h 604111"/>
                <a:gd name="connsiteX14" fmla="*/ 174500 w 391493"/>
                <a:gd name="connsiteY14" fmla="*/ 419300 h 604111"/>
                <a:gd name="connsiteX15" fmla="*/ 117065 w 391493"/>
                <a:gd name="connsiteY15" fmla="*/ 364048 h 604111"/>
                <a:gd name="connsiteX16" fmla="*/ 113355 w 391493"/>
                <a:gd name="connsiteY16" fmla="*/ 339241 h 604111"/>
                <a:gd name="connsiteX17" fmla="*/ 108353 w 391493"/>
                <a:gd name="connsiteY17" fmla="*/ 280285 h 604111"/>
                <a:gd name="connsiteX18" fmla="*/ 111580 w 391493"/>
                <a:gd name="connsiteY18" fmla="*/ 276741 h 604111"/>
                <a:gd name="connsiteX19" fmla="*/ 239033 w 391493"/>
                <a:gd name="connsiteY19" fmla="*/ 183957 h 604111"/>
                <a:gd name="connsiteX20" fmla="*/ 239033 w 391493"/>
                <a:gd name="connsiteY20" fmla="*/ 183152 h 604111"/>
                <a:gd name="connsiteX21" fmla="*/ 178211 w 391493"/>
                <a:gd name="connsiteY21" fmla="*/ 138531 h 604111"/>
                <a:gd name="connsiteX22" fmla="*/ 104965 w 391493"/>
                <a:gd name="connsiteY22" fmla="*/ 159472 h 604111"/>
                <a:gd name="connsiteX23" fmla="*/ 25911 w 391493"/>
                <a:gd name="connsiteY23" fmla="*/ 147552 h 604111"/>
                <a:gd name="connsiteX24" fmla="*/ 12198 w 391493"/>
                <a:gd name="connsiteY24" fmla="*/ 129511 h 604111"/>
                <a:gd name="connsiteX25" fmla="*/ 21394 w 391493"/>
                <a:gd name="connsiteY25" fmla="*/ 49291 h 604111"/>
                <a:gd name="connsiteX26" fmla="*/ 188697 w 391493"/>
                <a:gd name="connsiteY26" fmla="*/ 0 h 60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1493" h="604111">
                  <a:moveTo>
                    <a:pt x="148049" y="466367"/>
                  </a:moveTo>
                  <a:lnTo>
                    <a:pt x="196111" y="466367"/>
                  </a:lnTo>
                  <a:cubicBezTo>
                    <a:pt x="226916" y="466367"/>
                    <a:pt x="251915" y="491338"/>
                    <a:pt x="251915" y="522109"/>
                  </a:cubicBezTo>
                  <a:lnTo>
                    <a:pt x="251915" y="548208"/>
                  </a:lnTo>
                  <a:cubicBezTo>
                    <a:pt x="251915" y="579140"/>
                    <a:pt x="226916" y="604111"/>
                    <a:pt x="196111" y="604111"/>
                  </a:cubicBezTo>
                  <a:lnTo>
                    <a:pt x="148049" y="604111"/>
                  </a:lnTo>
                  <a:cubicBezTo>
                    <a:pt x="117244" y="604111"/>
                    <a:pt x="92084" y="579140"/>
                    <a:pt x="92084" y="548208"/>
                  </a:cubicBezTo>
                  <a:lnTo>
                    <a:pt x="92084" y="522109"/>
                  </a:lnTo>
                  <a:cubicBezTo>
                    <a:pt x="92084" y="491338"/>
                    <a:pt x="117083" y="466367"/>
                    <a:pt x="148049" y="466367"/>
                  </a:cubicBezTo>
                  <a:close/>
                  <a:moveTo>
                    <a:pt x="188697" y="0"/>
                  </a:moveTo>
                  <a:cubicBezTo>
                    <a:pt x="307923" y="0"/>
                    <a:pt x="391493" y="64755"/>
                    <a:pt x="391493" y="170104"/>
                  </a:cubicBezTo>
                  <a:lnTo>
                    <a:pt x="391493" y="171715"/>
                  </a:lnTo>
                  <a:cubicBezTo>
                    <a:pt x="391493" y="273841"/>
                    <a:pt x="323411" y="345524"/>
                    <a:pt x="233387" y="367431"/>
                  </a:cubicBezTo>
                  <a:cubicBezTo>
                    <a:pt x="233387" y="367431"/>
                    <a:pt x="231128" y="379029"/>
                    <a:pt x="228385" y="393365"/>
                  </a:cubicBezTo>
                  <a:cubicBezTo>
                    <a:pt x="225804" y="407702"/>
                    <a:pt x="201604" y="419300"/>
                    <a:pt x="174500" y="419300"/>
                  </a:cubicBezTo>
                  <a:cubicBezTo>
                    <a:pt x="147396" y="419300"/>
                    <a:pt x="121744" y="394493"/>
                    <a:pt x="117065" y="364048"/>
                  </a:cubicBezTo>
                  <a:lnTo>
                    <a:pt x="113355" y="339241"/>
                  </a:lnTo>
                  <a:cubicBezTo>
                    <a:pt x="108837" y="308635"/>
                    <a:pt x="106579" y="282379"/>
                    <a:pt x="108353" y="280285"/>
                  </a:cubicBezTo>
                  <a:lnTo>
                    <a:pt x="111580" y="276741"/>
                  </a:lnTo>
                  <a:cubicBezTo>
                    <a:pt x="205799" y="268526"/>
                    <a:pt x="239033" y="218751"/>
                    <a:pt x="239033" y="183957"/>
                  </a:cubicBezTo>
                  <a:lnTo>
                    <a:pt x="239033" y="183152"/>
                  </a:lnTo>
                  <a:cubicBezTo>
                    <a:pt x="239033" y="155606"/>
                    <a:pt x="217092" y="138531"/>
                    <a:pt x="178211" y="138531"/>
                  </a:cubicBezTo>
                  <a:cubicBezTo>
                    <a:pt x="154656" y="138531"/>
                    <a:pt x="129649" y="145941"/>
                    <a:pt x="104965" y="159472"/>
                  </a:cubicBezTo>
                  <a:cubicBezTo>
                    <a:pt x="78022" y="174453"/>
                    <a:pt x="44465" y="172037"/>
                    <a:pt x="25911" y="147552"/>
                  </a:cubicBezTo>
                  <a:lnTo>
                    <a:pt x="12198" y="129511"/>
                  </a:lnTo>
                  <a:cubicBezTo>
                    <a:pt x="-6355" y="105026"/>
                    <a:pt x="-4097" y="66849"/>
                    <a:pt x="21394" y="49291"/>
                  </a:cubicBezTo>
                  <a:cubicBezTo>
                    <a:pt x="65115" y="19330"/>
                    <a:pt x="119808" y="0"/>
                    <a:pt x="188697" y="0"/>
                  </a:cubicBezTo>
                  <a:close/>
                </a:path>
              </a:pathLst>
            </a:custGeom>
            <a:solidFill>
              <a:schemeClr val="bg1"/>
            </a:solidFill>
            <a:ln>
              <a:noFill/>
            </a:ln>
          </p:spPr>
        </p:sp>
      </p:grpSp>
      <p:sp>
        <p:nvSpPr>
          <p:cNvPr id="36" name="文本框 35">
            <a:extLst>
              <a:ext uri="{FF2B5EF4-FFF2-40B4-BE49-F238E27FC236}">
                <a16:creationId xmlns="" xmlns:a16="http://schemas.microsoft.com/office/drawing/2014/main" id="{80280B4A-7BE2-044C-AD10-9CFC4E59C795}"/>
              </a:ext>
            </a:extLst>
          </p:cNvPr>
          <p:cNvSpPr txBox="1"/>
          <p:nvPr/>
        </p:nvSpPr>
        <p:spPr>
          <a:xfrm>
            <a:off x="247650" y="1241875"/>
            <a:ext cx="5619457" cy="1935741"/>
          </a:xfrm>
          <a:prstGeom prst="rect">
            <a:avLst/>
          </a:prstGeom>
          <a:noFill/>
        </p:spPr>
        <p:txBody>
          <a:bodyPr wrap="square" rtlCol="0">
            <a:spAutoFit/>
          </a:bodyPr>
          <a:lstStyle/>
          <a:p>
            <a:pPr marL="285464" indent="-285464" defTabSz="913486" fontAlgn="base">
              <a:lnSpc>
                <a:spcPct val="150000"/>
              </a:lnSpc>
              <a:spcBef>
                <a:spcPct val="0"/>
              </a:spcBef>
              <a:spcAft>
                <a:spcPct val="0"/>
              </a:spcAft>
              <a:buFont typeface="Wingdings" panose="05000000000000000000" pitchFamily="2" charset="2"/>
              <a:buChar char="l"/>
            </a:pPr>
            <a:r>
              <a:rPr lang="zh-CN" altLang="en-US" sz="1598" dirty="0">
                <a:solidFill>
                  <a:prstClr val="black"/>
                </a:solidFill>
                <a:latin typeface="微软雅黑" panose="020B0503020204020204" pitchFamily="34" charset="-122"/>
              </a:rPr>
              <a:t>当</a:t>
            </a:r>
            <a:r>
              <a:rPr lang="zh-CN" altLang="en-US" sz="1598" b="1" dirty="0">
                <a:solidFill>
                  <a:prstClr val="black"/>
                </a:solidFill>
                <a:latin typeface="微软雅黑" panose="020B0503020204020204" pitchFamily="34" charset="-122"/>
              </a:rPr>
              <a:t>所有维表都直接连接到“ 事实表”上时</a:t>
            </a:r>
            <a:r>
              <a:rPr lang="zh-CN" altLang="en-US" sz="1598" dirty="0">
                <a:solidFill>
                  <a:prstClr val="black"/>
                </a:solidFill>
                <a:latin typeface="微软雅黑" panose="020B0503020204020204" pitchFamily="34" charset="-122"/>
              </a:rPr>
              <a:t>，整个图解就像星星一样，故将该模型称为星型模型。</a:t>
            </a:r>
            <a:endParaRPr lang="en-US" altLang="zh-CN" sz="1598" dirty="0">
              <a:solidFill>
                <a:prstClr val="black"/>
              </a:solidFill>
              <a:latin typeface="微软雅黑" panose="020B0503020204020204" pitchFamily="34" charset="-122"/>
            </a:endParaRPr>
          </a:p>
          <a:p>
            <a:pPr marL="285464" indent="-285464" defTabSz="913486" fontAlgn="base">
              <a:lnSpc>
                <a:spcPct val="150000"/>
              </a:lnSpc>
              <a:spcBef>
                <a:spcPct val="0"/>
              </a:spcBef>
              <a:spcAft>
                <a:spcPct val="0"/>
              </a:spcAft>
              <a:buFont typeface="Wingdings" panose="05000000000000000000" pitchFamily="2" charset="2"/>
              <a:buChar char="l"/>
            </a:pPr>
            <a:r>
              <a:rPr lang="zh-CN" altLang="en-US" sz="1598" dirty="0">
                <a:solidFill>
                  <a:prstClr val="black"/>
                </a:solidFill>
                <a:latin typeface="微软雅黑" panose="020B0503020204020204" pitchFamily="34" charset="-122"/>
              </a:rPr>
              <a:t>数据集的每个维度都直接与事实表相连，不存在渐变维度，所以数据有一定冗余。因为有冗余，所以很多统计不需要做外部的关联查询，因此一般情况下效率比其他模型高。</a:t>
            </a:r>
            <a:endParaRPr lang="zh-CN" altLang="en-US" sz="1598" dirty="0">
              <a:solidFill>
                <a:prstClr val="black"/>
              </a:solidFill>
              <a:ea typeface="宋体" charset="-122"/>
            </a:endParaRPr>
          </a:p>
        </p:txBody>
      </p:sp>
      <p:sp>
        <p:nvSpPr>
          <p:cNvPr id="37" name="文本框 36">
            <a:extLst>
              <a:ext uri="{FF2B5EF4-FFF2-40B4-BE49-F238E27FC236}">
                <a16:creationId xmlns="" xmlns:a16="http://schemas.microsoft.com/office/drawing/2014/main" id="{F6A3C88B-BD0E-0540-8CA2-B33E76DB2326}"/>
              </a:ext>
            </a:extLst>
          </p:cNvPr>
          <p:cNvSpPr txBox="1"/>
          <p:nvPr/>
        </p:nvSpPr>
        <p:spPr>
          <a:xfrm>
            <a:off x="6561000" y="1357058"/>
            <a:ext cx="4991198" cy="4891243"/>
          </a:xfrm>
          <a:prstGeom prst="rect">
            <a:avLst/>
          </a:prstGeom>
          <a:noFill/>
        </p:spPr>
        <p:txBody>
          <a:bodyPr wrap="square" rtlCol="0">
            <a:spAutoFit/>
          </a:bodyPr>
          <a:lstStyle/>
          <a:p>
            <a:pPr defTabSz="913486" fontAlgn="base">
              <a:lnSpc>
                <a:spcPct val="150000"/>
              </a:lnSpc>
              <a:spcBef>
                <a:spcPct val="0"/>
              </a:spcBef>
              <a:spcAft>
                <a:spcPct val="0"/>
              </a:spcAft>
            </a:pPr>
            <a:r>
              <a:rPr lang="zh-CN" altLang="en-US" sz="1598" dirty="0">
                <a:solidFill>
                  <a:sysClr val="windowText" lastClr="000000"/>
                </a:solidFill>
                <a:latin typeface="Microsoft YaHei" panose="020B0503020204020204" pitchFamily="34" charset="-122"/>
              </a:rPr>
              <a:t>星型模型</a:t>
            </a:r>
            <a:r>
              <a:rPr lang="zh-CN" altLang="en-US" sz="1598" b="1" dirty="0">
                <a:solidFill>
                  <a:sysClr val="windowText" lastClr="000000"/>
                </a:solidFill>
                <a:latin typeface="Microsoft YaHei" panose="020B0503020204020204" pitchFamily="34" charset="-122"/>
              </a:rPr>
              <a:t>建模</a:t>
            </a:r>
            <a:r>
              <a:rPr lang="zh-CN" altLang="en-US" sz="1598" dirty="0">
                <a:solidFill>
                  <a:sysClr val="windowText" lastClr="000000"/>
                </a:solidFill>
                <a:latin typeface="Microsoft YaHei" panose="020B0503020204020204" pitchFamily="34" charset="-122"/>
              </a:rPr>
              <a:t>是对企业价值链</a:t>
            </a:r>
            <a:r>
              <a:rPr lang="zh-CN" altLang="en-US" sz="1598" b="1" dirty="0">
                <a:solidFill>
                  <a:sysClr val="windowText" lastClr="000000"/>
                </a:solidFill>
                <a:latin typeface="Microsoft YaHei" panose="020B0503020204020204" pitchFamily="34" charset="-122"/>
              </a:rPr>
              <a:t>业务过程</a:t>
            </a:r>
            <a:r>
              <a:rPr lang="zh-CN" altLang="en-US" sz="1598" dirty="0">
                <a:solidFill>
                  <a:sysClr val="windowText" lastClr="000000"/>
                </a:solidFill>
                <a:latin typeface="Microsoft YaHei" panose="020B0503020204020204" pitchFamily="34" charset="-122"/>
              </a:rPr>
              <a:t>、</a:t>
            </a:r>
            <a:r>
              <a:rPr lang="zh-CN" altLang="en-US" sz="1598" b="1" dirty="0">
                <a:solidFill>
                  <a:sysClr val="windowText" lastClr="000000"/>
                </a:solidFill>
                <a:latin typeface="Microsoft YaHei" panose="020B0503020204020204" pitchFamily="34" charset="-122"/>
              </a:rPr>
              <a:t>业务对象</a:t>
            </a:r>
            <a:r>
              <a:rPr lang="en-US" altLang="zh-CN" sz="1598" b="1" dirty="0">
                <a:solidFill>
                  <a:sysClr val="windowText" lastClr="000000"/>
                </a:solidFill>
                <a:latin typeface="Microsoft YaHei" panose="020B0503020204020204" pitchFamily="34" charset="-122"/>
              </a:rPr>
              <a:t>(</a:t>
            </a:r>
            <a:r>
              <a:rPr lang="zh-CN" altLang="en-US" sz="1598" b="1" dirty="0">
                <a:solidFill>
                  <a:sysClr val="windowText" lastClr="000000"/>
                </a:solidFill>
                <a:latin typeface="Microsoft YaHei" panose="020B0503020204020204" pitchFamily="34" charset="-122"/>
              </a:rPr>
              <a:t>含属性</a:t>
            </a:r>
            <a:r>
              <a:rPr lang="en-US" altLang="zh-CN" sz="1598" b="1" dirty="0">
                <a:solidFill>
                  <a:sysClr val="windowText" lastClr="000000"/>
                </a:solidFill>
                <a:latin typeface="Microsoft YaHei" panose="020B0503020204020204" pitchFamily="34" charset="-122"/>
              </a:rPr>
              <a:t>)</a:t>
            </a:r>
            <a:r>
              <a:rPr lang="zh-CN" altLang="en-US" sz="1598" dirty="0">
                <a:solidFill>
                  <a:sysClr val="windowText" lastClr="000000"/>
                </a:solidFill>
                <a:latin typeface="Microsoft YaHei" panose="020B0503020204020204" pitchFamily="34" charset="-122"/>
              </a:rPr>
              <a:t>，以及他们之间</a:t>
            </a:r>
            <a:r>
              <a:rPr lang="zh-CN" altLang="en-US" sz="1598" b="1" dirty="0">
                <a:solidFill>
                  <a:sysClr val="windowText" lastClr="000000"/>
                </a:solidFill>
                <a:latin typeface="Microsoft YaHei" panose="020B0503020204020204" pitchFamily="34" charset="-122"/>
              </a:rPr>
              <a:t>关系</a:t>
            </a:r>
            <a:r>
              <a:rPr lang="zh-CN" altLang="en-US" sz="1598" dirty="0">
                <a:solidFill>
                  <a:sysClr val="windowText" lastClr="000000"/>
                </a:solidFill>
                <a:latin typeface="Microsoft YaHei" panose="020B0503020204020204" pitchFamily="34" charset="-122"/>
              </a:rPr>
              <a:t>的</a:t>
            </a:r>
            <a:r>
              <a:rPr lang="zh-CN" altLang="en-US" sz="1598" b="1" dirty="0">
                <a:solidFill>
                  <a:sysClr val="windowText" lastClr="000000"/>
                </a:solidFill>
                <a:latin typeface="Microsoft YaHei" panose="020B0503020204020204" pitchFamily="34" charset="-122"/>
              </a:rPr>
              <a:t>数字化抽象</a:t>
            </a:r>
            <a:r>
              <a:rPr lang="zh-CN" altLang="en-US" sz="1798" dirty="0">
                <a:solidFill>
                  <a:prstClr val="black"/>
                </a:solidFill>
                <a:latin typeface="微软雅黑" panose="020B0503020204020204" pitchFamily="34" charset="-122"/>
              </a:rPr>
              <a:t>。</a:t>
            </a:r>
            <a:endParaRPr lang="en-US" altLang="zh-CN" sz="1798" dirty="0">
              <a:solidFill>
                <a:prstClr val="black"/>
              </a:solidFill>
              <a:latin typeface="微软雅黑" panose="020B0503020204020204" pitchFamily="34" charset="-122"/>
            </a:endParaRPr>
          </a:p>
          <a:p>
            <a:pPr defTabSz="913486" fontAlgn="base">
              <a:lnSpc>
                <a:spcPct val="150000"/>
              </a:lnSpc>
              <a:spcBef>
                <a:spcPct val="0"/>
              </a:spcBef>
              <a:spcAft>
                <a:spcPct val="0"/>
              </a:spcAft>
            </a:pPr>
            <a:r>
              <a:rPr lang="zh-CN" altLang="en-US" sz="1598" dirty="0">
                <a:solidFill>
                  <a:sysClr val="windowText" lastClr="000000"/>
                </a:solidFill>
                <a:latin typeface="微软雅黑" panose="020B0503020204020204" pitchFamily="34" charset="-122"/>
              </a:rPr>
              <a:t>星型模型的关键组件包括：</a:t>
            </a:r>
            <a:r>
              <a:rPr lang="zh-CN" altLang="en-US" sz="1598" b="1" dirty="0">
                <a:solidFill>
                  <a:sysClr val="windowText" lastClr="000000"/>
                </a:solidFill>
                <a:latin typeface="微软雅黑" panose="020B0503020204020204" pitchFamily="34" charset="-122"/>
              </a:rPr>
              <a:t>事实表</a:t>
            </a:r>
            <a:r>
              <a:rPr lang="zh-CN" altLang="en-US" sz="1598" dirty="0">
                <a:solidFill>
                  <a:sysClr val="windowText" lastClr="000000"/>
                </a:solidFill>
                <a:latin typeface="微软雅黑" panose="020B0503020204020204" pitchFamily="34" charset="-122"/>
              </a:rPr>
              <a:t>、</a:t>
            </a:r>
            <a:r>
              <a:rPr lang="zh-CN" altLang="en-US" sz="1598" b="1" dirty="0">
                <a:solidFill>
                  <a:sysClr val="windowText" lastClr="000000"/>
                </a:solidFill>
                <a:latin typeface="微软雅黑" panose="020B0503020204020204" pitchFamily="34" charset="-122"/>
              </a:rPr>
              <a:t>维度表</a:t>
            </a:r>
            <a:r>
              <a:rPr lang="zh-CN" altLang="en-US" sz="1598" dirty="0">
                <a:solidFill>
                  <a:sysClr val="windowText" lastClr="000000"/>
                </a:solidFill>
                <a:latin typeface="微软雅黑" panose="020B0503020204020204" pitchFamily="34" charset="-122"/>
              </a:rPr>
              <a:t>，和</a:t>
            </a:r>
            <a:r>
              <a:rPr lang="zh-CN" altLang="en-US" sz="1598" b="1" dirty="0">
                <a:solidFill>
                  <a:sysClr val="windowText" lastClr="000000"/>
                </a:solidFill>
                <a:latin typeface="微软雅黑" panose="020B0503020204020204" pitchFamily="34" charset="-122"/>
              </a:rPr>
              <a:t>模型本身</a:t>
            </a:r>
            <a:r>
              <a:rPr lang="zh-CN" altLang="en-US" sz="1598" dirty="0">
                <a:solidFill>
                  <a:sysClr val="windowText" lastClr="000000"/>
                </a:solidFill>
                <a:latin typeface="微软雅黑" panose="020B0503020204020204" pitchFamily="34" charset="-122"/>
              </a:rPr>
              <a:t>。</a:t>
            </a:r>
            <a:endParaRPr lang="en-US" altLang="zh-CN" sz="1598" dirty="0">
              <a:solidFill>
                <a:sysClr val="windowText" lastClr="000000"/>
              </a:solidFill>
              <a:latin typeface="微软雅黑" panose="020B0503020204020204" pitchFamily="34" charset="-122"/>
            </a:endParaRPr>
          </a:p>
          <a:p>
            <a:pPr defTabSz="913486" fontAlgn="base">
              <a:lnSpc>
                <a:spcPct val="150000"/>
              </a:lnSpc>
              <a:spcBef>
                <a:spcPct val="0"/>
              </a:spcBef>
              <a:spcAft>
                <a:spcPct val="0"/>
              </a:spcAft>
            </a:pPr>
            <a:r>
              <a:rPr lang="zh-CN" altLang="en-US" sz="1598" b="1" dirty="0">
                <a:solidFill>
                  <a:sysClr val="windowText" lastClr="000000"/>
                </a:solidFill>
                <a:latin typeface="微软雅黑" panose="020B0503020204020204" pitchFamily="34" charset="-122"/>
              </a:rPr>
              <a:t>每个星型模型</a:t>
            </a:r>
            <a:r>
              <a:rPr lang="zh-CN" altLang="en-US" sz="1598" dirty="0">
                <a:solidFill>
                  <a:sysClr val="windowText" lastClr="000000"/>
                </a:solidFill>
                <a:latin typeface="微软雅黑" panose="020B0503020204020204" pitchFamily="34" charset="-122"/>
              </a:rPr>
              <a:t>描述了一个明细的业务过程，比如库存商品的变动（收、发、存、报废、捐赠、盘亏盘盈等）事实（数量、金额、余额等）；商品的销售</a:t>
            </a:r>
            <a:r>
              <a:rPr lang="en-US" altLang="zh-CN" sz="1598" dirty="0">
                <a:solidFill>
                  <a:sysClr val="windowText" lastClr="000000"/>
                </a:solidFill>
                <a:latin typeface="微软雅黑" panose="020B0503020204020204" pitchFamily="34" charset="-122"/>
              </a:rPr>
              <a:t>(</a:t>
            </a:r>
            <a:r>
              <a:rPr lang="zh-CN" altLang="en-US" sz="1598" dirty="0">
                <a:solidFill>
                  <a:sysClr val="windowText" lastClr="000000"/>
                </a:solidFill>
                <a:latin typeface="微软雅黑" panose="020B0503020204020204" pitchFamily="34" charset="-122"/>
              </a:rPr>
              <a:t>下单、出库、发货、开票、收款等</a:t>
            </a:r>
            <a:r>
              <a:rPr lang="en-US" altLang="zh-CN" sz="1598" dirty="0">
                <a:solidFill>
                  <a:sysClr val="windowText" lastClr="000000"/>
                </a:solidFill>
                <a:latin typeface="微软雅黑" panose="020B0503020204020204" pitchFamily="34" charset="-122"/>
              </a:rPr>
              <a:t>)</a:t>
            </a:r>
            <a:r>
              <a:rPr lang="zh-CN" altLang="en-US" sz="1598" dirty="0">
                <a:solidFill>
                  <a:sysClr val="windowText" lastClr="000000"/>
                </a:solidFill>
                <a:latin typeface="微软雅黑" panose="020B0503020204020204" pitchFamily="34" charset="-122"/>
              </a:rPr>
              <a:t>事实</a:t>
            </a:r>
            <a:r>
              <a:rPr lang="en-US" altLang="zh-CN" sz="1598" dirty="0">
                <a:solidFill>
                  <a:sysClr val="windowText" lastClr="000000"/>
                </a:solidFill>
                <a:latin typeface="微软雅黑" panose="020B0503020204020204" pitchFamily="34" charset="-122"/>
              </a:rPr>
              <a:t>(</a:t>
            </a:r>
            <a:r>
              <a:rPr lang="zh-CN" altLang="en-US" sz="1598" dirty="0">
                <a:solidFill>
                  <a:sysClr val="windowText" lastClr="000000"/>
                </a:solidFill>
                <a:latin typeface="微软雅黑" panose="020B0503020204020204" pitchFamily="34" charset="-122"/>
              </a:rPr>
              <a:t>数量、金额、折扣、单价等</a:t>
            </a:r>
            <a:r>
              <a:rPr lang="en-US" altLang="zh-CN" sz="1598" dirty="0">
                <a:solidFill>
                  <a:sysClr val="windowText" lastClr="000000"/>
                </a:solidFill>
                <a:latin typeface="微软雅黑" panose="020B0503020204020204" pitchFamily="34" charset="-122"/>
              </a:rPr>
              <a:t>)</a:t>
            </a:r>
            <a:r>
              <a:rPr lang="zh-CN" altLang="en-US" sz="1598" dirty="0">
                <a:solidFill>
                  <a:sysClr val="windowText" lastClr="000000"/>
                </a:solidFill>
                <a:latin typeface="微软雅黑" panose="020B0503020204020204" pitchFamily="34" charset="-122"/>
              </a:rPr>
              <a:t>；</a:t>
            </a:r>
            <a:endParaRPr lang="en-US" altLang="zh-CN" sz="1598" dirty="0">
              <a:solidFill>
                <a:sysClr val="windowText" lastClr="000000"/>
              </a:solidFill>
              <a:latin typeface="微软雅黑" panose="020B0503020204020204" pitchFamily="34" charset="-122"/>
            </a:endParaRPr>
          </a:p>
          <a:p>
            <a:pPr defTabSz="913486" fontAlgn="base">
              <a:lnSpc>
                <a:spcPct val="150000"/>
              </a:lnSpc>
              <a:spcBef>
                <a:spcPct val="0"/>
              </a:spcBef>
              <a:spcAft>
                <a:spcPct val="0"/>
              </a:spcAft>
            </a:pPr>
            <a:r>
              <a:rPr lang="zh-CN" altLang="en-US" sz="1598" b="1" dirty="0">
                <a:solidFill>
                  <a:sysClr val="windowText" lastClr="000000"/>
                </a:solidFill>
                <a:latin typeface="微软雅黑" panose="020B0503020204020204" pitchFamily="34" charset="-122"/>
              </a:rPr>
              <a:t>事实表</a:t>
            </a:r>
            <a:r>
              <a:rPr lang="zh-CN" altLang="en-US" sz="1598" dirty="0">
                <a:solidFill>
                  <a:sysClr val="windowText" lastClr="000000"/>
                </a:solidFill>
                <a:latin typeface="微软雅黑" panose="020B0503020204020204" pitchFamily="34" charset="-122"/>
              </a:rPr>
              <a:t>：是描述业务过程中涉及的时间、关键业务对象，及其变化</a:t>
            </a:r>
            <a:r>
              <a:rPr lang="en-US" altLang="zh-CN" sz="1598" dirty="0">
                <a:solidFill>
                  <a:sysClr val="windowText" lastClr="000000"/>
                </a:solidFill>
                <a:latin typeface="微软雅黑" panose="020B0503020204020204" pitchFamily="34" charset="-122"/>
              </a:rPr>
              <a:t>/</a:t>
            </a:r>
            <a:r>
              <a:rPr lang="zh-CN" altLang="en-US" sz="1598" dirty="0">
                <a:solidFill>
                  <a:sysClr val="windowText" lastClr="000000"/>
                </a:solidFill>
                <a:latin typeface="微软雅黑" panose="020B0503020204020204" pitchFamily="34" charset="-122"/>
              </a:rPr>
              <a:t>移动的定量指标；</a:t>
            </a:r>
            <a:endParaRPr lang="en-US" altLang="zh-CN" sz="1598" dirty="0">
              <a:solidFill>
                <a:sysClr val="windowText" lastClr="000000"/>
              </a:solidFill>
              <a:latin typeface="微软雅黑" panose="020B0503020204020204" pitchFamily="34" charset="-122"/>
            </a:endParaRPr>
          </a:p>
          <a:p>
            <a:pPr defTabSz="913486" fontAlgn="base">
              <a:lnSpc>
                <a:spcPct val="150000"/>
              </a:lnSpc>
              <a:spcBef>
                <a:spcPct val="0"/>
              </a:spcBef>
              <a:spcAft>
                <a:spcPct val="0"/>
              </a:spcAft>
            </a:pPr>
            <a:r>
              <a:rPr lang="zh-CN" altLang="en-US" sz="1598" b="1" dirty="0">
                <a:solidFill>
                  <a:sysClr val="windowText" lastClr="000000"/>
                </a:solidFill>
                <a:latin typeface="微软雅黑" panose="020B0503020204020204" pitchFamily="34" charset="-122"/>
              </a:rPr>
              <a:t>维度表</a:t>
            </a:r>
            <a:r>
              <a:rPr lang="zh-CN" altLang="en-US" sz="1598" dirty="0">
                <a:solidFill>
                  <a:sysClr val="windowText" lastClr="000000"/>
                </a:solidFill>
                <a:latin typeface="微软雅黑" panose="020B0503020204020204" pitchFamily="34" charset="-122"/>
              </a:rPr>
              <a:t>：是指时间、核心业务对象、业务对象属性等的描述；</a:t>
            </a:r>
            <a:endParaRPr lang="zh-CN" altLang="en-US" sz="1798" dirty="0">
              <a:solidFill>
                <a:sysClr val="windowText" lastClr="000000"/>
              </a:solidFill>
              <a:latin typeface="Microsoft YaHei" panose="020B0503020204020204" pitchFamily="34" charset="-122"/>
            </a:endParaRPr>
          </a:p>
        </p:txBody>
      </p:sp>
      <p:pic>
        <p:nvPicPr>
          <p:cNvPr id="38" name="图形 88" descr="指向右边的反手食指">
            <a:extLst>
              <a:ext uri="{FF2B5EF4-FFF2-40B4-BE49-F238E27FC236}">
                <a16:creationId xmlns="" xmlns:a16="http://schemas.microsoft.com/office/drawing/2014/main" id="{1E904D2F-6DC1-304D-B270-2E43F925FFB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646057" y="773174"/>
            <a:ext cx="406376" cy="359185"/>
          </a:xfrm>
          <a:prstGeom prst="rect">
            <a:avLst/>
          </a:prstGeom>
        </p:spPr>
      </p:pic>
      <p:sp>
        <p:nvSpPr>
          <p:cNvPr id="39" name="矩形 38">
            <a:extLst>
              <a:ext uri="{FF2B5EF4-FFF2-40B4-BE49-F238E27FC236}">
                <a16:creationId xmlns="" xmlns:a16="http://schemas.microsoft.com/office/drawing/2014/main" id="{0516F4EC-EA76-4C9B-82C0-71588F956750}"/>
              </a:ext>
            </a:extLst>
          </p:cNvPr>
          <p:cNvSpPr/>
          <p:nvPr/>
        </p:nvSpPr>
        <p:spPr bwMode="auto">
          <a:xfrm>
            <a:off x="4106687" y="3252776"/>
            <a:ext cx="1096138" cy="639414"/>
          </a:xfrm>
          <a:prstGeom prst="rect">
            <a:avLst/>
          </a:prstGeom>
          <a:solidFill>
            <a:srgbClr val="5B9BD5"/>
          </a:solidFill>
          <a:ln w="12700">
            <a:noFill/>
            <a:round/>
            <a:headEnd/>
            <a:tailEnd/>
          </a:ln>
        </p:spPr>
        <p:txBody>
          <a:bodyPr lIns="0" tIns="0" rIns="0" bIns="0" rtlCol="0" anchor="ctr"/>
          <a:lstStyle/>
          <a:p>
            <a:pPr algn="ctr" defTabSz="913486" fontAlgn="base">
              <a:spcBef>
                <a:spcPct val="0"/>
              </a:spcBef>
              <a:spcAft>
                <a:spcPct val="0"/>
              </a:spcAft>
            </a:pPr>
            <a:r>
              <a:rPr kumimoji="1" lang="zh-CN" altLang="en-US" sz="1598" b="1" dirty="0">
                <a:solidFill>
                  <a:prstClr val="white"/>
                </a:solidFill>
                <a:latin typeface="微软雅黑" pitchFamily="34" charset="-122"/>
              </a:rPr>
              <a:t>维度表</a:t>
            </a:r>
            <a:r>
              <a:rPr kumimoji="1" lang="en-US" altLang="zh-CN" sz="1598" b="1" dirty="0">
                <a:solidFill>
                  <a:prstClr val="white"/>
                </a:solidFill>
                <a:latin typeface="微软雅黑" pitchFamily="34" charset="-122"/>
              </a:rPr>
              <a:t>B</a:t>
            </a:r>
          </a:p>
          <a:p>
            <a:pPr algn="ctr" defTabSz="913486" fontAlgn="base">
              <a:spcBef>
                <a:spcPct val="0"/>
              </a:spcBef>
              <a:spcAft>
                <a:spcPct val="0"/>
              </a:spcAft>
            </a:pPr>
            <a:r>
              <a:rPr kumimoji="1" lang="en-US" altLang="zh-CN" sz="1198" b="1" dirty="0">
                <a:solidFill>
                  <a:prstClr val="white"/>
                </a:solidFill>
                <a:latin typeface="微软雅黑" pitchFamily="34" charset="-122"/>
              </a:rPr>
              <a:t>(</a:t>
            </a:r>
            <a:r>
              <a:rPr kumimoji="1" lang="zh-CN" altLang="en-US" sz="1198" b="1" dirty="0">
                <a:solidFill>
                  <a:prstClr val="white"/>
                </a:solidFill>
                <a:latin typeface="微软雅黑" pitchFamily="34" charset="-122"/>
              </a:rPr>
              <a:t>核心业务对象及其属性</a:t>
            </a:r>
            <a:r>
              <a:rPr kumimoji="1" lang="en-US" altLang="zh-CN" sz="1198" b="1" dirty="0">
                <a:solidFill>
                  <a:prstClr val="white"/>
                </a:solidFill>
                <a:latin typeface="微软雅黑" pitchFamily="34" charset="-122"/>
              </a:rPr>
              <a:t>)</a:t>
            </a:r>
            <a:endParaRPr kumimoji="1" lang="zh-CN" altLang="en-US" sz="1198" b="1" dirty="0">
              <a:solidFill>
                <a:prstClr val="white"/>
              </a:solidFill>
              <a:latin typeface="微软雅黑" pitchFamily="34" charset="-122"/>
            </a:endParaRPr>
          </a:p>
        </p:txBody>
      </p:sp>
      <p:grpSp>
        <p:nvGrpSpPr>
          <p:cNvPr id="41" name="组合 40">
            <a:extLst>
              <a:ext uri="{FF2B5EF4-FFF2-40B4-BE49-F238E27FC236}">
                <a16:creationId xmlns="" xmlns:a16="http://schemas.microsoft.com/office/drawing/2014/main" id="{74EF7E3F-9DF8-1442-82FD-46F5BBB160C9}"/>
              </a:ext>
            </a:extLst>
          </p:cNvPr>
          <p:cNvGrpSpPr/>
          <p:nvPr/>
        </p:nvGrpSpPr>
        <p:grpSpPr>
          <a:xfrm>
            <a:off x="7106127" y="6262111"/>
            <a:ext cx="4231146" cy="356214"/>
            <a:chOff x="6775352" y="6254880"/>
            <a:chExt cx="4233350" cy="356400"/>
          </a:xfrm>
        </p:grpSpPr>
        <p:sp>
          <p:nvSpPr>
            <p:cNvPr id="42" name="圆角矩形 36">
              <a:extLst>
                <a:ext uri="{FF2B5EF4-FFF2-40B4-BE49-F238E27FC236}">
                  <a16:creationId xmlns="" xmlns:a16="http://schemas.microsoft.com/office/drawing/2014/main" id="{ADF3D26A-7910-0A4E-A4BD-AFF0A22FF50E}"/>
                </a:ext>
              </a:extLst>
            </p:cNvPr>
            <p:cNvSpPr>
              <a:spLocks noChangeArrowheads="1"/>
            </p:cNvSpPr>
            <p:nvPr/>
          </p:nvSpPr>
          <p:spPr bwMode="auto">
            <a:xfrm>
              <a:off x="6775352" y="6254880"/>
              <a:ext cx="960107" cy="356400"/>
            </a:xfrm>
            <a:prstGeom prst="rect">
              <a:avLst/>
            </a:prstGeom>
            <a:noFill/>
            <a:ln w="12700" cap="flat" cmpd="sng" algn="ctr">
              <a:solidFill>
                <a:srgbClr val="00B0F0"/>
              </a:solidFill>
              <a:prstDash val="solid"/>
              <a:round/>
              <a:headEnd type="none" w="med" len="med"/>
              <a:tailEnd type="none" w="med" len="med"/>
            </a:ln>
          </p:spPr>
          <p:txBody>
            <a:bodyPr vert="horz" wrap="square" lIns="91392" tIns="45696" rIns="91392" bIns="45696" numCol="1" anchor="ctr" anchorCtr="0" compatLnSpc="1">
              <a:noAutofit/>
            </a:bodyPr>
            <a:lstStyle>
              <a:lvl1pPr>
                <a:lnSpc>
                  <a:spcPct val="90000"/>
                </a:lnSpc>
                <a:spcBef>
                  <a:spcPts val="1000"/>
                </a:spcBef>
                <a:buFont typeface="Arial" panose="020B0604020202090204" pitchFamily="34" charset="0"/>
                <a:buChar char="•"/>
                <a:defRPr sz="2800">
                  <a:solidFill>
                    <a:schemeClr val="tx1"/>
                  </a:solidFill>
                  <a:latin typeface="Impact" panose="020B0806030902050204" pitchFamily="34" charset="0"/>
                  <a:ea typeface="微软雅黑" panose="020B0503020204020204" pitchFamily="34" charset="-122"/>
                  <a:sym typeface="Impact" panose="020B0806030902050204" pitchFamily="34" charset="0"/>
                </a:defRPr>
              </a:lvl1pPr>
              <a:lvl2pPr marL="742950" indent="-285750">
                <a:lnSpc>
                  <a:spcPct val="90000"/>
                </a:lnSpc>
                <a:spcBef>
                  <a:spcPts val="500"/>
                </a:spcBef>
                <a:buFont typeface="Arial" panose="020B0604020202090204" pitchFamily="34" charset="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2pPr>
              <a:lvl3pPr marL="1143000" indent="-228600">
                <a:lnSpc>
                  <a:spcPct val="90000"/>
                </a:lnSpc>
                <a:spcBef>
                  <a:spcPts val="500"/>
                </a:spcBef>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3pPr>
              <a:lvl4pPr marL="1600200" indent="-228600">
                <a:lnSpc>
                  <a:spcPct val="90000"/>
                </a:lnSpc>
                <a:spcBef>
                  <a:spcPts val="500"/>
                </a:spcBef>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4pPr>
              <a:lvl5pPr marL="2057400" indent="-228600">
                <a:lnSpc>
                  <a:spcPct val="90000"/>
                </a:lnSpc>
                <a:spcBef>
                  <a:spcPts val="500"/>
                </a:spcBef>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9pPr>
            </a:lstStyle>
            <a:p>
              <a:pPr algn="ctr" fontAlgn="base">
                <a:spcBef>
                  <a:spcPts val="500"/>
                </a:spcBef>
                <a:spcAft>
                  <a:spcPct val="0"/>
                </a:spcAft>
                <a:buFont typeface="Arial" panose="020B0604020202090204" pitchFamily="34" charset="0"/>
                <a:buNone/>
              </a:pPr>
              <a:r>
                <a:rPr lang="zh-CN" altLang="en-US" sz="1399" dirty="0">
                  <a:solidFill>
                    <a:srgbClr val="00B0F0"/>
                  </a:solidFill>
                  <a:latin typeface="微软雅黑" panose="020B0503020204020204" pitchFamily="34" charset="-122"/>
                  <a:sym typeface="+mn-ea"/>
                </a:rPr>
                <a:t>数据采集</a:t>
              </a:r>
            </a:p>
          </p:txBody>
        </p:sp>
        <p:sp>
          <p:nvSpPr>
            <p:cNvPr id="43" name="圆角矩形 36">
              <a:extLst>
                <a:ext uri="{FF2B5EF4-FFF2-40B4-BE49-F238E27FC236}">
                  <a16:creationId xmlns="" xmlns:a16="http://schemas.microsoft.com/office/drawing/2014/main" id="{1318A449-824E-6E42-B0B5-4A4243BABCC3}"/>
                </a:ext>
              </a:extLst>
            </p:cNvPr>
            <p:cNvSpPr>
              <a:spLocks noChangeArrowheads="1"/>
            </p:cNvSpPr>
            <p:nvPr/>
          </p:nvSpPr>
          <p:spPr bwMode="auto">
            <a:xfrm>
              <a:off x="7737732" y="6254880"/>
              <a:ext cx="961200" cy="356400"/>
            </a:xfrm>
            <a:prstGeom prst="rect">
              <a:avLst/>
            </a:prstGeom>
            <a:solidFill>
              <a:srgbClr val="51C4CC"/>
            </a:solidFill>
            <a:ln w="12700" cap="flat" cmpd="sng" algn="ctr">
              <a:solidFill>
                <a:srgbClr val="00B0F0"/>
              </a:solidFill>
              <a:prstDash val="solid"/>
              <a:round/>
              <a:headEnd type="none" w="med" len="med"/>
              <a:tailEnd type="none" w="med" len="med"/>
            </a:ln>
          </p:spPr>
          <p:txBody>
            <a:bodyPr vert="horz" wrap="square" lIns="91392" tIns="45696" rIns="91392" bIns="45696" numCol="1" anchor="ctr" anchorCtr="0" compatLnSpc="1">
              <a:noAutofit/>
            </a:bodyPr>
            <a:lstStyle/>
            <a:p>
              <a:pPr algn="ctr" fontAlgn="base">
                <a:spcBef>
                  <a:spcPts val="500"/>
                </a:spcBef>
                <a:spcAft>
                  <a:spcPct val="0"/>
                </a:spcAft>
              </a:pPr>
              <a:r>
                <a:rPr lang="en" altLang="zh-CN" sz="1399" dirty="0">
                  <a:solidFill>
                    <a:prstClr val="white"/>
                  </a:solidFill>
                  <a:latin typeface="微软雅黑" panose="020B0503020204020204" pitchFamily="34" charset="-122"/>
                  <a:sym typeface="+mn-ea"/>
                </a:rPr>
                <a:t>EDW</a:t>
              </a:r>
              <a:r>
                <a:rPr lang="zh-CN" altLang="en-US" sz="1399" dirty="0">
                  <a:solidFill>
                    <a:prstClr val="white"/>
                  </a:solidFill>
                  <a:latin typeface="微软雅黑" panose="020B0503020204020204" pitchFamily="34" charset="-122"/>
                  <a:sym typeface="+mn-ea"/>
                </a:rPr>
                <a:t>建模</a:t>
              </a:r>
            </a:p>
          </p:txBody>
        </p:sp>
        <p:sp>
          <p:nvSpPr>
            <p:cNvPr id="44" name="圆角矩形 36">
              <a:extLst>
                <a:ext uri="{FF2B5EF4-FFF2-40B4-BE49-F238E27FC236}">
                  <a16:creationId xmlns="" xmlns:a16="http://schemas.microsoft.com/office/drawing/2014/main" id="{8DDFFBCB-D497-B74E-84A6-97E64B256184}"/>
                </a:ext>
              </a:extLst>
            </p:cNvPr>
            <p:cNvSpPr>
              <a:spLocks noChangeArrowheads="1"/>
            </p:cNvSpPr>
            <p:nvPr/>
          </p:nvSpPr>
          <p:spPr bwMode="auto">
            <a:xfrm>
              <a:off x="8698932" y="6254880"/>
              <a:ext cx="1348570" cy="356400"/>
            </a:xfrm>
            <a:prstGeom prst="rect">
              <a:avLst/>
            </a:prstGeom>
            <a:noFill/>
            <a:ln w="12700" cap="flat" cmpd="sng" algn="ctr">
              <a:solidFill>
                <a:srgbClr val="00B0F0"/>
              </a:solidFill>
              <a:prstDash val="solid"/>
              <a:round/>
              <a:headEnd type="none" w="med" len="med"/>
              <a:tailEnd type="none" w="med" len="med"/>
            </a:ln>
          </p:spPr>
          <p:txBody>
            <a:bodyPr vert="horz" wrap="square" lIns="91392" tIns="45696" rIns="91392" bIns="45696" numCol="1" anchor="ctr" anchorCtr="0" compatLnSpc="1">
              <a:noAutofit/>
            </a:bodyPr>
            <a:lstStyle/>
            <a:p>
              <a:pPr algn="ctr" fontAlgn="base">
                <a:spcBef>
                  <a:spcPts val="500"/>
                </a:spcBef>
                <a:spcAft>
                  <a:spcPct val="0"/>
                </a:spcAft>
              </a:pPr>
              <a:r>
                <a:rPr lang="zh-CN" altLang="en-US" sz="1399" dirty="0">
                  <a:solidFill>
                    <a:srgbClr val="00B0F0"/>
                  </a:solidFill>
                  <a:latin typeface="微软雅黑" panose="020B0503020204020204" pitchFamily="34" charset="-122"/>
                  <a:cs typeface="微软雅黑" panose="020B0503020204020204" pitchFamily="34" charset="-122"/>
                  <a:sym typeface="+mn-ea"/>
                </a:rPr>
                <a:t>数据资产目录</a:t>
              </a:r>
            </a:p>
          </p:txBody>
        </p:sp>
        <p:sp>
          <p:nvSpPr>
            <p:cNvPr id="45" name="圆角矩形 36">
              <a:extLst>
                <a:ext uri="{FF2B5EF4-FFF2-40B4-BE49-F238E27FC236}">
                  <a16:creationId xmlns="" xmlns:a16="http://schemas.microsoft.com/office/drawing/2014/main" id="{4239015E-FCF5-024C-85F1-12731A570C79}"/>
                </a:ext>
              </a:extLst>
            </p:cNvPr>
            <p:cNvSpPr>
              <a:spLocks noChangeArrowheads="1"/>
            </p:cNvSpPr>
            <p:nvPr/>
          </p:nvSpPr>
          <p:spPr bwMode="auto">
            <a:xfrm>
              <a:off x="10047502" y="6254880"/>
              <a:ext cx="961200" cy="356400"/>
            </a:xfrm>
            <a:prstGeom prst="rect">
              <a:avLst/>
            </a:prstGeom>
            <a:noFill/>
            <a:ln w="12700" cap="flat" cmpd="sng" algn="ctr">
              <a:solidFill>
                <a:srgbClr val="00B0F0"/>
              </a:solidFill>
              <a:prstDash val="solid"/>
              <a:round/>
              <a:headEnd type="none" w="med" len="med"/>
              <a:tailEnd type="none" w="med" len="med"/>
            </a:ln>
          </p:spPr>
          <p:txBody>
            <a:bodyPr vert="horz" wrap="square" lIns="91392" tIns="45696" rIns="91392" bIns="45696" numCol="1" anchor="ctr" anchorCtr="0" compatLnSpc="1">
              <a:noAutofit/>
            </a:bodyPr>
            <a:lstStyle/>
            <a:p>
              <a:pPr algn="ctr" fontAlgn="base">
                <a:spcBef>
                  <a:spcPts val="500"/>
                </a:spcBef>
                <a:spcAft>
                  <a:spcPct val="0"/>
                </a:spcAft>
              </a:pPr>
              <a:r>
                <a:rPr lang="zh-CN" altLang="en-US" sz="1399" dirty="0">
                  <a:solidFill>
                    <a:srgbClr val="00B0F0"/>
                  </a:solidFill>
                  <a:latin typeface="微软雅黑" panose="020B0503020204020204" pitchFamily="34" charset="-122"/>
                  <a:cs typeface="微软雅黑" panose="020B0503020204020204" pitchFamily="34" charset="-122"/>
                  <a:sym typeface="+mn-ea"/>
                </a:rPr>
                <a:t>数据字典</a:t>
              </a:r>
            </a:p>
          </p:txBody>
        </p:sp>
      </p:grpSp>
    </p:spTree>
    <p:extLst>
      <p:ext uri="{BB962C8B-B14F-4D97-AF65-F5344CB8AC3E}">
        <p14:creationId xmlns:p14="http://schemas.microsoft.com/office/powerpoint/2010/main" val="3385900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cs typeface="+mn-ea"/>
                <a:sym typeface="+mn-lt"/>
              </a:rPr>
              <a:t>某制造数据中台</a:t>
            </a:r>
            <a:r>
              <a:rPr lang="en-US" altLang="zh-CN" dirty="0" smtClean="0">
                <a:cs typeface="+mn-ea"/>
                <a:sym typeface="+mn-lt"/>
              </a:rPr>
              <a:t>-</a:t>
            </a:r>
            <a:r>
              <a:rPr lang="zh-CN" altLang="en-US" dirty="0">
                <a:latin typeface="+mn-lt"/>
                <a:ea typeface="+mn-ea"/>
                <a:cs typeface="+mn-ea"/>
                <a:sym typeface="+mn-lt"/>
              </a:rPr>
              <a:t>以业务过程为基础的模型设计</a:t>
            </a:r>
          </a:p>
        </p:txBody>
      </p:sp>
      <p:sp>
        <p:nvSpPr>
          <p:cNvPr id="3" name="圆角矩形 105">
            <a:extLst>
              <a:ext uri="{FF2B5EF4-FFF2-40B4-BE49-F238E27FC236}">
                <a16:creationId xmlns="" xmlns:a16="http://schemas.microsoft.com/office/drawing/2014/main" id="{13080151-1CF0-EF4A-A290-8D8180B546ED}"/>
              </a:ext>
            </a:extLst>
          </p:cNvPr>
          <p:cNvSpPr/>
          <p:nvPr/>
        </p:nvSpPr>
        <p:spPr bwMode="auto">
          <a:xfrm>
            <a:off x="618178" y="718303"/>
            <a:ext cx="4578833" cy="5181877"/>
          </a:xfrm>
          <a:custGeom>
            <a:avLst/>
            <a:gdLst>
              <a:gd name="connsiteX0" fmla="*/ 0 w 4771669"/>
              <a:gd name="connsiteY0" fmla="*/ 795294 h 5454736"/>
              <a:gd name="connsiteX1" fmla="*/ 795294 w 4771669"/>
              <a:gd name="connsiteY1" fmla="*/ 0 h 5454736"/>
              <a:gd name="connsiteX2" fmla="*/ 3976375 w 4771669"/>
              <a:gd name="connsiteY2" fmla="*/ 0 h 5454736"/>
              <a:gd name="connsiteX3" fmla="*/ 4771669 w 4771669"/>
              <a:gd name="connsiteY3" fmla="*/ 795294 h 5454736"/>
              <a:gd name="connsiteX4" fmla="*/ 4771669 w 4771669"/>
              <a:gd name="connsiteY4" fmla="*/ 4659442 h 5454736"/>
              <a:gd name="connsiteX5" fmla="*/ 3976375 w 4771669"/>
              <a:gd name="connsiteY5" fmla="*/ 5454736 h 5454736"/>
              <a:gd name="connsiteX6" fmla="*/ 795294 w 4771669"/>
              <a:gd name="connsiteY6" fmla="*/ 5454736 h 5454736"/>
              <a:gd name="connsiteX7" fmla="*/ 0 w 4771669"/>
              <a:gd name="connsiteY7" fmla="*/ 4659442 h 5454736"/>
              <a:gd name="connsiteX8" fmla="*/ 0 w 4771669"/>
              <a:gd name="connsiteY8" fmla="*/ 795294 h 5454736"/>
              <a:gd name="connsiteX0" fmla="*/ 0 w 4771669"/>
              <a:gd name="connsiteY0" fmla="*/ 795294 h 5454736"/>
              <a:gd name="connsiteX1" fmla="*/ 795294 w 4771669"/>
              <a:gd name="connsiteY1" fmla="*/ 0 h 5454736"/>
              <a:gd name="connsiteX2" fmla="*/ 3976375 w 4771669"/>
              <a:gd name="connsiteY2" fmla="*/ 0 h 5454736"/>
              <a:gd name="connsiteX3" fmla="*/ 2591177 w 4771669"/>
              <a:gd name="connsiteY3" fmla="*/ 1217325 h 5454736"/>
              <a:gd name="connsiteX4" fmla="*/ 4771669 w 4771669"/>
              <a:gd name="connsiteY4" fmla="*/ 4659442 h 5454736"/>
              <a:gd name="connsiteX5" fmla="*/ 3976375 w 4771669"/>
              <a:gd name="connsiteY5" fmla="*/ 5454736 h 5454736"/>
              <a:gd name="connsiteX6" fmla="*/ 795294 w 4771669"/>
              <a:gd name="connsiteY6" fmla="*/ 5454736 h 5454736"/>
              <a:gd name="connsiteX7" fmla="*/ 0 w 4771669"/>
              <a:gd name="connsiteY7" fmla="*/ 4659442 h 5454736"/>
              <a:gd name="connsiteX8" fmla="*/ 0 w 4771669"/>
              <a:gd name="connsiteY8" fmla="*/ 795294 h 5454736"/>
              <a:gd name="connsiteX0" fmla="*/ 0 w 4771669"/>
              <a:gd name="connsiteY0" fmla="*/ 821671 h 5481113"/>
              <a:gd name="connsiteX1" fmla="*/ 795294 w 4771669"/>
              <a:gd name="connsiteY1" fmla="*/ 26377 h 5481113"/>
              <a:gd name="connsiteX2" fmla="*/ 2173952 w 4771669"/>
              <a:gd name="connsiteY2" fmla="*/ 0 h 5481113"/>
              <a:gd name="connsiteX3" fmla="*/ 2591177 w 4771669"/>
              <a:gd name="connsiteY3" fmla="*/ 1243702 h 5481113"/>
              <a:gd name="connsiteX4" fmla="*/ 4771669 w 4771669"/>
              <a:gd name="connsiteY4" fmla="*/ 4685819 h 5481113"/>
              <a:gd name="connsiteX5" fmla="*/ 3976375 w 4771669"/>
              <a:gd name="connsiteY5" fmla="*/ 5481113 h 5481113"/>
              <a:gd name="connsiteX6" fmla="*/ 795294 w 4771669"/>
              <a:gd name="connsiteY6" fmla="*/ 5481113 h 5481113"/>
              <a:gd name="connsiteX7" fmla="*/ 0 w 4771669"/>
              <a:gd name="connsiteY7" fmla="*/ 4685819 h 5481113"/>
              <a:gd name="connsiteX8" fmla="*/ 0 w 4771669"/>
              <a:gd name="connsiteY8" fmla="*/ 821671 h 5481113"/>
              <a:gd name="connsiteX0" fmla="*/ 0 w 4771669"/>
              <a:gd name="connsiteY0" fmla="*/ 821671 h 5481113"/>
              <a:gd name="connsiteX1" fmla="*/ 795294 w 4771669"/>
              <a:gd name="connsiteY1" fmla="*/ 26377 h 5481113"/>
              <a:gd name="connsiteX2" fmla="*/ 2490475 w 4771669"/>
              <a:gd name="connsiteY2" fmla="*/ 0 h 5481113"/>
              <a:gd name="connsiteX3" fmla="*/ 2591177 w 4771669"/>
              <a:gd name="connsiteY3" fmla="*/ 1243702 h 5481113"/>
              <a:gd name="connsiteX4" fmla="*/ 4771669 w 4771669"/>
              <a:gd name="connsiteY4" fmla="*/ 4685819 h 5481113"/>
              <a:gd name="connsiteX5" fmla="*/ 3976375 w 4771669"/>
              <a:gd name="connsiteY5" fmla="*/ 5481113 h 5481113"/>
              <a:gd name="connsiteX6" fmla="*/ 795294 w 4771669"/>
              <a:gd name="connsiteY6" fmla="*/ 5481113 h 5481113"/>
              <a:gd name="connsiteX7" fmla="*/ 0 w 4771669"/>
              <a:gd name="connsiteY7" fmla="*/ 4685819 h 5481113"/>
              <a:gd name="connsiteX8" fmla="*/ 0 w 4771669"/>
              <a:gd name="connsiteY8" fmla="*/ 821671 h 5481113"/>
              <a:gd name="connsiteX0" fmla="*/ 0 w 4771669"/>
              <a:gd name="connsiteY0" fmla="*/ 821671 h 5481113"/>
              <a:gd name="connsiteX1" fmla="*/ 795294 w 4771669"/>
              <a:gd name="connsiteY1" fmla="*/ 26377 h 5481113"/>
              <a:gd name="connsiteX2" fmla="*/ 2490475 w 4771669"/>
              <a:gd name="connsiteY2" fmla="*/ 0 h 5481113"/>
              <a:gd name="connsiteX3" fmla="*/ 2591177 w 4771669"/>
              <a:gd name="connsiteY3" fmla="*/ 1243702 h 5481113"/>
              <a:gd name="connsiteX4" fmla="*/ 4771669 w 4771669"/>
              <a:gd name="connsiteY4" fmla="*/ 4685819 h 5481113"/>
              <a:gd name="connsiteX5" fmla="*/ 3976375 w 4771669"/>
              <a:gd name="connsiteY5" fmla="*/ 5481113 h 5481113"/>
              <a:gd name="connsiteX6" fmla="*/ 795294 w 4771669"/>
              <a:gd name="connsiteY6" fmla="*/ 5481113 h 5481113"/>
              <a:gd name="connsiteX7" fmla="*/ 0 w 4771669"/>
              <a:gd name="connsiteY7" fmla="*/ 4685819 h 5481113"/>
              <a:gd name="connsiteX8" fmla="*/ 0 w 4771669"/>
              <a:gd name="connsiteY8" fmla="*/ 821671 h 5481113"/>
              <a:gd name="connsiteX0" fmla="*/ 0 w 4771669"/>
              <a:gd name="connsiteY0" fmla="*/ 830463 h 5489905"/>
              <a:gd name="connsiteX1" fmla="*/ 795294 w 4771669"/>
              <a:gd name="connsiteY1" fmla="*/ 35169 h 5489905"/>
              <a:gd name="connsiteX2" fmla="*/ 2595982 w 4771669"/>
              <a:gd name="connsiteY2" fmla="*/ 0 h 5489905"/>
              <a:gd name="connsiteX3" fmla="*/ 2591177 w 4771669"/>
              <a:gd name="connsiteY3" fmla="*/ 1252494 h 5489905"/>
              <a:gd name="connsiteX4" fmla="*/ 4771669 w 4771669"/>
              <a:gd name="connsiteY4" fmla="*/ 4694611 h 5489905"/>
              <a:gd name="connsiteX5" fmla="*/ 3976375 w 4771669"/>
              <a:gd name="connsiteY5" fmla="*/ 5489905 h 5489905"/>
              <a:gd name="connsiteX6" fmla="*/ 795294 w 4771669"/>
              <a:gd name="connsiteY6" fmla="*/ 5489905 h 5489905"/>
              <a:gd name="connsiteX7" fmla="*/ 0 w 4771669"/>
              <a:gd name="connsiteY7" fmla="*/ 4694611 h 5489905"/>
              <a:gd name="connsiteX8" fmla="*/ 0 w 4771669"/>
              <a:gd name="connsiteY8" fmla="*/ 830463 h 5489905"/>
              <a:gd name="connsiteX0" fmla="*/ 0 w 4771669"/>
              <a:gd name="connsiteY0" fmla="*/ 830463 h 5489905"/>
              <a:gd name="connsiteX1" fmla="*/ 795294 w 4771669"/>
              <a:gd name="connsiteY1" fmla="*/ 35169 h 5489905"/>
              <a:gd name="connsiteX2" fmla="*/ 2595982 w 4771669"/>
              <a:gd name="connsiteY2" fmla="*/ 0 h 5489905"/>
              <a:gd name="connsiteX3" fmla="*/ 2591177 w 4771669"/>
              <a:gd name="connsiteY3" fmla="*/ 1252494 h 5489905"/>
              <a:gd name="connsiteX4" fmla="*/ 4771669 w 4771669"/>
              <a:gd name="connsiteY4" fmla="*/ 4694611 h 5489905"/>
              <a:gd name="connsiteX5" fmla="*/ 3976375 w 4771669"/>
              <a:gd name="connsiteY5" fmla="*/ 5489905 h 5489905"/>
              <a:gd name="connsiteX6" fmla="*/ 795294 w 4771669"/>
              <a:gd name="connsiteY6" fmla="*/ 5489905 h 5489905"/>
              <a:gd name="connsiteX7" fmla="*/ 0 w 4771669"/>
              <a:gd name="connsiteY7" fmla="*/ 4694611 h 5489905"/>
              <a:gd name="connsiteX8" fmla="*/ 0 w 4771669"/>
              <a:gd name="connsiteY8" fmla="*/ 830463 h 5489905"/>
              <a:gd name="connsiteX0" fmla="*/ 0 w 4771669"/>
              <a:gd name="connsiteY0" fmla="*/ 812878 h 5472320"/>
              <a:gd name="connsiteX1" fmla="*/ 795294 w 4771669"/>
              <a:gd name="connsiteY1" fmla="*/ 17584 h 5472320"/>
              <a:gd name="connsiteX2" fmla="*/ 2587190 w 4771669"/>
              <a:gd name="connsiteY2" fmla="*/ 0 h 5472320"/>
              <a:gd name="connsiteX3" fmla="*/ 2591177 w 4771669"/>
              <a:gd name="connsiteY3" fmla="*/ 1234909 h 5472320"/>
              <a:gd name="connsiteX4" fmla="*/ 4771669 w 4771669"/>
              <a:gd name="connsiteY4" fmla="*/ 4677026 h 5472320"/>
              <a:gd name="connsiteX5" fmla="*/ 3976375 w 4771669"/>
              <a:gd name="connsiteY5" fmla="*/ 5472320 h 5472320"/>
              <a:gd name="connsiteX6" fmla="*/ 795294 w 4771669"/>
              <a:gd name="connsiteY6" fmla="*/ 5472320 h 5472320"/>
              <a:gd name="connsiteX7" fmla="*/ 0 w 4771669"/>
              <a:gd name="connsiteY7" fmla="*/ 4677026 h 5472320"/>
              <a:gd name="connsiteX8" fmla="*/ 0 w 4771669"/>
              <a:gd name="connsiteY8" fmla="*/ 812878 h 5472320"/>
              <a:gd name="connsiteX0" fmla="*/ 0 w 4771669"/>
              <a:gd name="connsiteY0" fmla="*/ 795294 h 5454736"/>
              <a:gd name="connsiteX1" fmla="*/ 795294 w 4771669"/>
              <a:gd name="connsiteY1" fmla="*/ 0 h 5454736"/>
              <a:gd name="connsiteX2" fmla="*/ 2587190 w 4771669"/>
              <a:gd name="connsiteY2" fmla="*/ 17586 h 5454736"/>
              <a:gd name="connsiteX3" fmla="*/ 2591177 w 4771669"/>
              <a:gd name="connsiteY3" fmla="*/ 1217325 h 5454736"/>
              <a:gd name="connsiteX4" fmla="*/ 4771669 w 4771669"/>
              <a:gd name="connsiteY4" fmla="*/ 4659442 h 5454736"/>
              <a:gd name="connsiteX5" fmla="*/ 3976375 w 4771669"/>
              <a:gd name="connsiteY5" fmla="*/ 5454736 h 5454736"/>
              <a:gd name="connsiteX6" fmla="*/ 795294 w 4771669"/>
              <a:gd name="connsiteY6" fmla="*/ 5454736 h 5454736"/>
              <a:gd name="connsiteX7" fmla="*/ 0 w 4771669"/>
              <a:gd name="connsiteY7" fmla="*/ 4659442 h 5454736"/>
              <a:gd name="connsiteX8" fmla="*/ 0 w 4771669"/>
              <a:gd name="connsiteY8" fmla="*/ 795294 h 5454736"/>
              <a:gd name="connsiteX0" fmla="*/ 0 w 4780461"/>
              <a:gd name="connsiteY0" fmla="*/ 795294 h 5454736"/>
              <a:gd name="connsiteX1" fmla="*/ 795294 w 4780461"/>
              <a:gd name="connsiteY1" fmla="*/ 0 h 5454736"/>
              <a:gd name="connsiteX2" fmla="*/ 2587190 w 4780461"/>
              <a:gd name="connsiteY2" fmla="*/ 17586 h 5454736"/>
              <a:gd name="connsiteX3" fmla="*/ 2591177 w 4780461"/>
              <a:gd name="connsiteY3" fmla="*/ 1217325 h 5454736"/>
              <a:gd name="connsiteX4" fmla="*/ 4780461 w 4780461"/>
              <a:gd name="connsiteY4" fmla="*/ 4650650 h 5454736"/>
              <a:gd name="connsiteX5" fmla="*/ 3976375 w 4780461"/>
              <a:gd name="connsiteY5" fmla="*/ 5454736 h 5454736"/>
              <a:gd name="connsiteX6" fmla="*/ 795294 w 4780461"/>
              <a:gd name="connsiteY6" fmla="*/ 5454736 h 5454736"/>
              <a:gd name="connsiteX7" fmla="*/ 0 w 4780461"/>
              <a:gd name="connsiteY7" fmla="*/ 4659442 h 5454736"/>
              <a:gd name="connsiteX8" fmla="*/ 0 w 4780461"/>
              <a:gd name="connsiteY8" fmla="*/ 795294 h 5454736"/>
              <a:gd name="connsiteX0" fmla="*/ 0 w 4843001"/>
              <a:gd name="connsiteY0" fmla="*/ 795294 h 5454736"/>
              <a:gd name="connsiteX1" fmla="*/ 795294 w 4843001"/>
              <a:gd name="connsiteY1" fmla="*/ 0 h 5454736"/>
              <a:gd name="connsiteX2" fmla="*/ 2587190 w 4843001"/>
              <a:gd name="connsiteY2" fmla="*/ 17586 h 5454736"/>
              <a:gd name="connsiteX3" fmla="*/ 2591177 w 4843001"/>
              <a:gd name="connsiteY3" fmla="*/ 1217325 h 5454736"/>
              <a:gd name="connsiteX4" fmla="*/ 4780461 w 4843001"/>
              <a:gd name="connsiteY4" fmla="*/ 4650650 h 5454736"/>
              <a:gd name="connsiteX5" fmla="*/ 3976375 w 4843001"/>
              <a:gd name="connsiteY5" fmla="*/ 5454736 h 5454736"/>
              <a:gd name="connsiteX6" fmla="*/ 795294 w 4843001"/>
              <a:gd name="connsiteY6" fmla="*/ 5454736 h 5454736"/>
              <a:gd name="connsiteX7" fmla="*/ 0 w 4843001"/>
              <a:gd name="connsiteY7" fmla="*/ 4659442 h 5454736"/>
              <a:gd name="connsiteX8" fmla="*/ 0 w 4843001"/>
              <a:gd name="connsiteY8" fmla="*/ 795294 h 5454736"/>
              <a:gd name="connsiteX0" fmla="*/ 0 w 4843001"/>
              <a:gd name="connsiteY0" fmla="*/ 795294 h 5454736"/>
              <a:gd name="connsiteX1" fmla="*/ 795294 w 4843001"/>
              <a:gd name="connsiteY1" fmla="*/ 0 h 5454736"/>
              <a:gd name="connsiteX2" fmla="*/ 2587190 w 4843001"/>
              <a:gd name="connsiteY2" fmla="*/ 17586 h 5454736"/>
              <a:gd name="connsiteX3" fmla="*/ 2591177 w 4843001"/>
              <a:gd name="connsiteY3" fmla="*/ 1217325 h 5454736"/>
              <a:gd name="connsiteX4" fmla="*/ 4780461 w 4843001"/>
              <a:gd name="connsiteY4" fmla="*/ 4650650 h 5454736"/>
              <a:gd name="connsiteX5" fmla="*/ 3976375 w 4843001"/>
              <a:gd name="connsiteY5" fmla="*/ 5454736 h 5454736"/>
              <a:gd name="connsiteX6" fmla="*/ 795294 w 4843001"/>
              <a:gd name="connsiteY6" fmla="*/ 5454736 h 5454736"/>
              <a:gd name="connsiteX7" fmla="*/ 0 w 4843001"/>
              <a:gd name="connsiteY7" fmla="*/ 4659442 h 5454736"/>
              <a:gd name="connsiteX8" fmla="*/ 0 w 4843001"/>
              <a:gd name="connsiteY8" fmla="*/ 795294 h 5454736"/>
              <a:gd name="connsiteX0" fmla="*/ 0 w 4860586"/>
              <a:gd name="connsiteY0" fmla="*/ 341533 h 5466967"/>
              <a:gd name="connsiteX1" fmla="*/ 812879 w 4860586"/>
              <a:gd name="connsiteY1" fmla="*/ 12231 h 5466967"/>
              <a:gd name="connsiteX2" fmla="*/ 2604775 w 4860586"/>
              <a:gd name="connsiteY2" fmla="*/ 29817 h 5466967"/>
              <a:gd name="connsiteX3" fmla="*/ 2608762 w 4860586"/>
              <a:gd name="connsiteY3" fmla="*/ 1229556 h 5466967"/>
              <a:gd name="connsiteX4" fmla="*/ 4798046 w 4860586"/>
              <a:gd name="connsiteY4" fmla="*/ 4662881 h 5466967"/>
              <a:gd name="connsiteX5" fmla="*/ 3993960 w 4860586"/>
              <a:gd name="connsiteY5" fmla="*/ 5466967 h 5466967"/>
              <a:gd name="connsiteX6" fmla="*/ 812879 w 4860586"/>
              <a:gd name="connsiteY6" fmla="*/ 5466967 h 5466967"/>
              <a:gd name="connsiteX7" fmla="*/ 17585 w 4860586"/>
              <a:gd name="connsiteY7" fmla="*/ 4671673 h 5466967"/>
              <a:gd name="connsiteX8" fmla="*/ 0 w 4860586"/>
              <a:gd name="connsiteY8" fmla="*/ 341533 h 5466967"/>
              <a:gd name="connsiteX0" fmla="*/ 570 w 4861156"/>
              <a:gd name="connsiteY0" fmla="*/ 339639 h 5465073"/>
              <a:gd name="connsiteX1" fmla="*/ 813449 w 4861156"/>
              <a:gd name="connsiteY1" fmla="*/ 10337 h 5465073"/>
              <a:gd name="connsiteX2" fmla="*/ 2605345 w 4861156"/>
              <a:gd name="connsiteY2" fmla="*/ 27923 h 5465073"/>
              <a:gd name="connsiteX3" fmla="*/ 2609332 w 4861156"/>
              <a:gd name="connsiteY3" fmla="*/ 1227662 h 5465073"/>
              <a:gd name="connsiteX4" fmla="*/ 4798616 w 4861156"/>
              <a:gd name="connsiteY4" fmla="*/ 4660987 h 5465073"/>
              <a:gd name="connsiteX5" fmla="*/ 3994530 w 4861156"/>
              <a:gd name="connsiteY5" fmla="*/ 5465073 h 5465073"/>
              <a:gd name="connsiteX6" fmla="*/ 813449 w 4861156"/>
              <a:gd name="connsiteY6" fmla="*/ 5465073 h 5465073"/>
              <a:gd name="connsiteX7" fmla="*/ 18155 w 4861156"/>
              <a:gd name="connsiteY7" fmla="*/ 4669779 h 5465073"/>
              <a:gd name="connsiteX8" fmla="*/ 570 w 4861156"/>
              <a:gd name="connsiteY8" fmla="*/ 339639 h 5465073"/>
              <a:gd name="connsiteX0" fmla="*/ 9543 w 4870129"/>
              <a:gd name="connsiteY0" fmla="*/ 346418 h 5471852"/>
              <a:gd name="connsiteX1" fmla="*/ 391599 w 4870129"/>
              <a:gd name="connsiteY1" fmla="*/ 8324 h 5471852"/>
              <a:gd name="connsiteX2" fmla="*/ 2614318 w 4870129"/>
              <a:gd name="connsiteY2" fmla="*/ 34702 h 5471852"/>
              <a:gd name="connsiteX3" fmla="*/ 2618305 w 4870129"/>
              <a:gd name="connsiteY3" fmla="*/ 1234441 h 5471852"/>
              <a:gd name="connsiteX4" fmla="*/ 4807589 w 4870129"/>
              <a:gd name="connsiteY4" fmla="*/ 4667766 h 5471852"/>
              <a:gd name="connsiteX5" fmla="*/ 4003503 w 4870129"/>
              <a:gd name="connsiteY5" fmla="*/ 5471852 h 5471852"/>
              <a:gd name="connsiteX6" fmla="*/ 822422 w 4870129"/>
              <a:gd name="connsiteY6" fmla="*/ 5471852 h 5471852"/>
              <a:gd name="connsiteX7" fmla="*/ 27128 w 4870129"/>
              <a:gd name="connsiteY7" fmla="*/ 4676558 h 5471852"/>
              <a:gd name="connsiteX8" fmla="*/ 9543 w 4870129"/>
              <a:gd name="connsiteY8" fmla="*/ 346418 h 5471852"/>
              <a:gd name="connsiteX0" fmla="*/ 5716 w 4866302"/>
              <a:gd name="connsiteY0" fmla="*/ 353420 h 5478854"/>
              <a:gd name="connsiteX1" fmla="*/ 422941 w 4866302"/>
              <a:gd name="connsiteY1" fmla="*/ 6534 h 5478854"/>
              <a:gd name="connsiteX2" fmla="*/ 2610491 w 4866302"/>
              <a:gd name="connsiteY2" fmla="*/ 41704 h 5478854"/>
              <a:gd name="connsiteX3" fmla="*/ 2614478 w 4866302"/>
              <a:gd name="connsiteY3" fmla="*/ 1241443 h 5478854"/>
              <a:gd name="connsiteX4" fmla="*/ 4803762 w 4866302"/>
              <a:gd name="connsiteY4" fmla="*/ 4674768 h 5478854"/>
              <a:gd name="connsiteX5" fmla="*/ 3999676 w 4866302"/>
              <a:gd name="connsiteY5" fmla="*/ 5478854 h 5478854"/>
              <a:gd name="connsiteX6" fmla="*/ 818595 w 4866302"/>
              <a:gd name="connsiteY6" fmla="*/ 5478854 h 5478854"/>
              <a:gd name="connsiteX7" fmla="*/ 23301 w 4866302"/>
              <a:gd name="connsiteY7" fmla="*/ 4683560 h 5478854"/>
              <a:gd name="connsiteX8" fmla="*/ 5716 w 4866302"/>
              <a:gd name="connsiteY8" fmla="*/ 353420 h 5478854"/>
              <a:gd name="connsiteX0" fmla="*/ 5716 w 4973299"/>
              <a:gd name="connsiteY0" fmla="*/ 353420 h 5478854"/>
              <a:gd name="connsiteX1" fmla="*/ 422941 w 4973299"/>
              <a:gd name="connsiteY1" fmla="*/ 6534 h 5478854"/>
              <a:gd name="connsiteX2" fmla="*/ 2610491 w 4973299"/>
              <a:gd name="connsiteY2" fmla="*/ 41704 h 5478854"/>
              <a:gd name="connsiteX3" fmla="*/ 2614478 w 4973299"/>
              <a:gd name="connsiteY3" fmla="*/ 1241443 h 5478854"/>
              <a:gd name="connsiteX4" fmla="*/ 4918062 w 4973299"/>
              <a:gd name="connsiteY4" fmla="*/ 1175430 h 5478854"/>
              <a:gd name="connsiteX5" fmla="*/ 3999676 w 4973299"/>
              <a:gd name="connsiteY5" fmla="*/ 5478854 h 5478854"/>
              <a:gd name="connsiteX6" fmla="*/ 818595 w 4973299"/>
              <a:gd name="connsiteY6" fmla="*/ 5478854 h 5478854"/>
              <a:gd name="connsiteX7" fmla="*/ 23301 w 4973299"/>
              <a:gd name="connsiteY7" fmla="*/ 4683560 h 5478854"/>
              <a:gd name="connsiteX8" fmla="*/ 5716 w 4973299"/>
              <a:gd name="connsiteY8" fmla="*/ 353420 h 5478854"/>
              <a:gd name="connsiteX0" fmla="*/ 5716 w 4973299"/>
              <a:gd name="connsiteY0" fmla="*/ 353420 h 5478854"/>
              <a:gd name="connsiteX1" fmla="*/ 422941 w 4973299"/>
              <a:gd name="connsiteY1" fmla="*/ 6534 h 5478854"/>
              <a:gd name="connsiteX2" fmla="*/ 2610491 w 4973299"/>
              <a:gd name="connsiteY2" fmla="*/ 41704 h 5478854"/>
              <a:gd name="connsiteX3" fmla="*/ 2579309 w 4973299"/>
              <a:gd name="connsiteY3" fmla="*/ 1100766 h 5478854"/>
              <a:gd name="connsiteX4" fmla="*/ 4918062 w 4973299"/>
              <a:gd name="connsiteY4" fmla="*/ 1175430 h 5478854"/>
              <a:gd name="connsiteX5" fmla="*/ 3999676 w 4973299"/>
              <a:gd name="connsiteY5" fmla="*/ 5478854 h 5478854"/>
              <a:gd name="connsiteX6" fmla="*/ 818595 w 4973299"/>
              <a:gd name="connsiteY6" fmla="*/ 5478854 h 5478854"/>
              <a:gd name="connsiteX7" fmla="*/ 23301 w 4973299"/>
              <a:gd name="connsiteY7" fmla="*/ 4683560 h 5478854"/>
              <a:gd name="connsiteX8" fmla="*/ 5716 w 4973299"/>
              <a:gd name="connsiteY8" fmla="*/ 353420 h 5478854"/>
              <a:gd name="connsiteX0" fmla="*/ 5716 w 4973299"/>
              <a:gd name="connsiteY0" fmla="*/ 353420 h 5478854"/>
              <a:gd name="connsiteX1" fmla="*/ 422941 w 4973299"/>
              <a:gd name="connsiteY1" fmla="*/ 6534 h 5478854"/>
              <a:gd name="connsiteX2" fmla="*/ 2610491 w 4973299"/>
              <a:gd name="connsiteY2" fmla="*/ 41704 h 5478854"/>
              <a:gd name="connsiteX3" fmla="*/ 2579309 w 4973299"/>
              <a:gd name="connsiteY3" fmla="*/ 1100766 h 5478854"/>
              <a:gd name="connsiteX4" fmla="*/ 4918062 w 4973299"/>
              <a:gd name="connsiteY4" fmla="*/ 1175430 h 5478854"/>
              <a:gd name="connsiteX5" fmla="*/ 3999676 w 4973299"/>
              <a:gd name="connsiteY5" fmla="*/ 5478854 h 5478854"/>
              <a:gd name="connsiteX6" fmla="*/ 818595 w 4973299"/>
              <a:gd name="connsiteY6" fmla="*/ 5478854 h 5478854"/>
              <a:gd name="connsiteX7" fmla="*/ 23301 w 4973299"/>
              <a:gd name="connsiteY7" fmla="*/ 4683560 h 5478854"/>
              <a:gd name="connsiteX8" fmla="*/ 5716 w 4973299"/>
              <a:gd name="connsiteY8" fmla="*/ 353420 h 5478854"/>
              <a:gd name="connsiteX0" fmla="*/ 5716 w 4973299"/>
              <a:gd name="connsiteY0" fmla="*/ 353420 h 5478854"/>
              <a:gd name="connsiteX1" fmla="*/ 422941 w 4973299"/>
              <a:gd name="connsiteY1" fmla="*/ 6534 h 5478854"/>
              <a:gd name="connsiteX2" fmla="*/ 2610491 w 4973299"/>
              <a:gd name="connsiteY2" fmla="*/ 41704 h 5478854"/>
              <a:gd name="connsiteX3" fmla="*/ 2596893 w 4973299"/>
              <a:gd name="connsiteY3" fmla="*/ 1294197 h 5478854"/>
              <a:gd name="connsiteX4" fmla="*/ 4918062 w 4973299"/>
              <a:gd name="connsiteY4" fmla="*/ 1175430 h 5478854"/>
              <a:gd name="connsiteX5" fmla="*/ 3999676 w 4973299"/>
              <a:gd name="connsiteY5" fmla="*/ 5478854 h 5478854"/>
              <a:gd name="connsiteX6" fmla="*/ 818595 w 4973299"/>
              <a:gd name="connsiteY6" fmla="*/ 5478854 h 5478854"/>
              <a:gd name="connsiteX7" fmla="*/ 23301 w 4973299"/>
              <a:gd name="connsiteY7" fmla="*/ 4683560 h 5478854"/>
              <a:gd name="connsiteX8" fmla="*/ 5716 w 4973299"/>
              <a:gd name="connsiteY8" fmla="*/ 353420 h 5478854"/>
              <a:gd name="connsiteX0" fmla="*/ 5716 w 4973299"/>
              <a:gd name="connsiteY0" fmla="*/ 353420 h 5478854"/>
              <a:gd name="connsiteX1" fmla="*/ 422941 w 4973299"/>
              <a:gd name="connsiteY1" fmla="*/ 6534 h 5478854"/>
              <a:gd name="connsiteX2" fmla="*/ 2610491 w 4973299"/>
              <a:gd name="connsiteY2" fmla="*/ 41704 h 5478854"/>
              <a:gd name="connsiteX3" fmla="*/ 2596893 w 4973299"/>
              <a:gd name="connsiteY3" fmla="*/ 1294197 h 5478854"/>
              <a:gd name="connsiteX4" fmla="*/ 4918062 w 4973299"/>
              <a:gd name="connsiteY4" fmla="*/ 1175430 h 5478854"/>
              <a:gd name="connsiteX5" fmla="*/ 3999676 w 4973299"/>
              <a:gd name="connsiteY5" fmla="*/ 5478854 h 5478854"/>
              <a:gd name="connsiteX6" fmla="*/ 818595 w 4973299"/>
              <a:gd name="connsiteY6" fmla="*/ 5478854 h 5478854"/>
              <a:gd name="connsiteX7" fmla="*/ 23301 w 4973299"/>
              <a:gd name="connsiteY7" fmla="*/ 4683560 h 5478854"/>
              <a:gd name="connsiteX8" fmla="*/ 5716 w 4973299"/>
              <a:gd name="connsiteY8" fmla="*/ 353420 h 5478854"/>
              <a:gd name="connsiteX0" fmla="*/ 5716 w 4973299"/>
              <a:gd name="connsiteY0" fmla="*/ 353420 h 5478854"/>
              <a:gd name="connsiteX1" fmla="*/ 422941 w 4973299"/>
              <a:gd name="connsiteY1" fmla="*/ 6534 h 5478854"/>
              <a:gd name="connsiteX2" fmla="*/ 2610491 w 4973299"/>
              <a:gd name="connsiteY2" fmla="*/ 41704 h 5478854"/>
              <a:gd name="connsiteX3" fmla="*/ 2596893 w 4973299"/>
              <a:gd name="connsiteY3" fmla="*/ 1364535 h 5478854"/>
              <a:gd name="connsiteX4" fmla="*/ 4918062 w 4973299"/>
              <a:gd name="connsiteY4" fmla="*/ 1175430 h 5478854"/>
              <a:gd name="connsiteX5" fmla="*/ 3999676 w 4973299"/>
              <a:gd name="connsiteY5" fmla="*/ 5478854 h 5478854"/>
              <a:gd name="connsiteX6" fmla="*/ 818595 w 4973299"/>
              <a:gd name="connsiteY6" fmla="*/ 5478854 h 5478854"/>
              <a:gd name="connsiteX7" fmla="*/ 23301 w 4973299"/>
              <a:gd name="connsiteY7" fmla="*/ 4683560 h 5478854"/>
              <a:gd name="connsiteX8" fmla="*/ 5716 w 4973299"/>
              <a:gd name="connsiteY8" fmla="*/ 353420 h 5478854"/>
              <a:gd name="connsiteX0" fmla="*/ 5716 w 4973299"/>
              <a:gd name="connsiteY0" fmla="*/ 353420 h 5478854"/>
              <a:gd name="connsiteX1" fmla="*/ 422941 w 4973299"/>
              <a:gd name="connsiteY1" fmla="*/ 6534 h 5478854"/>
              <a:gd name="connsiteX2" fmla="*/ 2610491 w 4973299"/>
              <a:gd name="connsiteY2" fmla="*/ 41704 h 5478854"/>
              <a:gd name="connsiteX3" fmla="*/ 2596893 w 4973299"/>
              <a:gd name="connsiteY3" fmla="*/ 1364535 h 5478854"/>
              <a:gd name="connsiteX4" fmla="*/ 4918062 w 4973299"/>
              <a:gd name="connsiteY4" fmla="*/ 1175430 h 5478854"/>
              <a:gd name="connsiteX5" fmla="*/ 3999676 w 4973299"/>
              <a:gd name="connsiteY5" fmla="*/ 5478854 h 5478854"/>
              <a:gd name="connsiteX6" fmla="*/ 818595 w 4973299"/>
              <a:gd name="connsiteY6" fmla="*/ 5478854 h 5478854"/>
              <a:gd name="connsiteX7" fmla="*/ 23301 w 4973299"/>
              <a:gd name="connsiteY7" fmla="*/ 4683560 h 5478854"/>
              <a:gd name="connsiteX8" fmla="*/ 5716 w 4973299"/>
              <a:gd name="connsiteY8" fmla="*/ 353420 h 5478854"/>
              <a:gd name="connsiteX0" fmla="*/ 5716 w 4998219"/>
              <a:gd name="connsiteY0" fmla="*/ 353420 h 5478854"/>
              <a:gd name="connsiteX1" fmla="*/ 422941 w 4998219"/>
              <a:gd name="connsiteY1" fmla="*/ 6534 h 5478854"/>
              <a:gd name="connsiteX2" fmla="*/ 2610491 w 4998219"/>
              <a:gd name="connsiteY2" fmla="*/ 41704 h 5478854"/>
              <a:gd name="connsiteX3" fmla="*/ 2596893 w 4998219"/>
              <a:gd name="connsiteY3" fmla="*/ 1364535 h 5478854"/>
              <a:gd name="connsiteX4" fmla="*/ 4944439 w 4998219"/>
              <a:gd name="connsiteY4" fmla="*/ 1377653 h 5478854"/>
              <a:gd name="connsiteX5" fmla="*/ 3999676 w 4998219"/>
              <a:gd name="connsiteY5" fmla="*/ 5478854 h 5478854"/>
              <a:gd name="connsiteX6" fmla="*/ 818595 w 4998219"/>
              <a:gd name="connsiteY6" fmla="*/ 5478854 h 5478854"/>
              <a:gd name="connsiteX7" fmla="*/ 23301 w 4998219"/>
              <a:gd name="connsiteY7" fmla="*/ 4683560 h 5478854"/>
              <a:gd name="connsiteX8" fmla="*/ 5716 w 4998219"/>
              <a:gd name="connsiteY8" fmla="*/ 353420 h 5478854"/>
              <a:gd name="connsiteX0" fmla="*/ 5716 w 4998219"/>
              <a:gd name="connsiteY0" fmla="*/ 353420 h 5478854"/>
              <a:gd name="connsiteX1" fmla="*/ 422941 w 4998219"/>
              <a:gd name="connsiteY1" fmla="*/ 6534 h 5478854"/>
              <a:gd name="connsiteX2" fmla="*/ 2610491 w 4998219"/>
              <a:gd name="connsiteY2" fmla="*/ 41704 h 5478854"/>
              <a:gd name="connsiteX3" fmla="*/ 2596893 w 4998219"/>
              <a:gd name="connsiteY3" fmla="*/ 1364535 h 5478854"/>
              <a:gd name="connsiteX4" fmla="*/ 4944439 w 4998219"/>
              <a:gd name="connsiteY4" fmla="*/ 1377653 h 5478854"/>
              <a:gd name="connsiteX5" fmla="*/ 3999676 w 4998219"/>
              <a:gd name="connsiteY5" fmla="*/ 5478854 h 5478854"/>
              <a:gd name="connsiteX6" fmla="*/ 818595 w 4998219"/>
              <a:gd name="connsiteY6" fmla="*/ 5478854 h 5478854"/>
              <a:gd name="connsiteX7" fmla="*/ 23301 w 4998219"/>
              <a:gd name="connsiteY7" fmla="*/ 4683560 h 5478854"/>
              <a:gd name="connsiteX8" fmla="*/ 5716 w 4998219"/>
              <a:gd name="connsiteY8" fmla="*/ 353420 h 5478854"/>
              <a:gd name="connsiteX0" fmla="*/ 5716 w 4945382"/>
              <a:gd name="connsiteY0" fmla="*/ 353420 h 5478854"/>
              <a:gd name="connsiteX1" fmla="*/ 422941 w 4945382"/>
              <a:gd name="connsiteY1" fmla="*/ 6534 h 5478854"/>
              <a:gd name="connsiteX2" fmla="*/ 2610491 w 4945382"/>
              <a:gd name="connsiteY2" fmla="*/ 41704 h 5478854"/>
              <a:gd name="connsiteX3" fmla="*/ 2596893 w 4945382"/>
              <a:gd name="connsiteY3" fmla="*/ 1364535 h 5478854"/>
              <a:gd name="connsiteX4" fmla="*/ 4944439 w 4945382"/>
              <a:gd name="connsiteY4" fmla="*/ 1377653 h 5478854"/>
              <a:gd name="connsiteX5" fmla="*/ 3999676 w 4945382"/>
              <a:gd name="connsiteY5" fmla="*/ 5478854 h 5478854"/>
              <a:gd name="connsiteX6" fmla="*/ 818595 w 4945382"/>
              <a:gd name="connsiteY6" fmla="*/ 5478854 h 5478854"/>
              <a:gd name="connsiteX7" fmla="*/ 23301 w 4945382"/>
              <a:gd name="connsiteY7" fmla="*/ 4683560 h 5478854"/>
              <a:gd name="connsiteX8" fmla="*/ 5716 w 4945382"/>
              <a:gd name="connsiteY8" fmla="*/ 353420 h 5478854"/>
              <a:gd name="connsiteX0" fmla="*/ 5716 w 5044426"/>
              <a:gd name="connsiteY0" fmla="*/ 353420 h 5505231"/>
              <a:gd name="connsiteX1" fmla="*/ 422941 w 5044426"/>
              <a:gd name="connsiteY1" fmla="*/ 6534 h 5505231"/>
              <a:gd name="connsiteX2" fmla="*/ 2610491 w 5044426"/>
              <a:gd name="connsiteY2" fmla="*/ 41704 h 5505231"/>
              <a:gd name="connsiteX3" fmla="*/ 2596893 w 5044426"/>
              <a:gd name="connsiteY3" fmla="*/ 1364535 h 5505231"/>
              <a:gd name="connsiteX4" fmla="*/ 4944439 w 5044426"/>
              <a:gd name="connsiteY4" fmla="*/ 1377653 h 5505231"/>
              <a:gd name="connsiteX5" fmla="*/ 4790984 w 5044426"/>
              <a:gd name="connsiteY5" fmla="*/ 5505231 h 5505231"/>
              <a:gd name="connsiteX6" fmla="*/ 818595 w 5044426"/>
              <a:gd name="connsiteY6" fmla="*/ 5478854 h 5505231"/>
              <a:gd name="connsiteX7" fmla="*/ 23301 w 5044426"/>
              <a:gd name="connsiteY7" fmla="*/ 4683560 h 5505231"/>
              <a:gd name="connsiteX8" fmla="*/ 5716 w 5044426"/>
              <a:gd name="connsiteY8" fmla="*/ 353420 h 5505231"/>
              <a:gd name="connsiteX0" fmla="*/ 5716 w 4927282"/>
              <a:gd name="connsiteY0" fmla="*/ 353420 h 5505231"/>
              <a:gd name="connsiteX1" fmla="*/ 422941 w 4927282"/>
              <a:gd name="connsiteY1" fmla="*/ 6534 h 5505231"/>
              <a:gd name="connsiteX2" fmla="*/ 2610491 w 4927282"/>
              <a:gd name="connsiteY2" fmla="*/ 41704 h 5505231"/>
              <a:gd name="connsiteX3" fmla="*/ 2596893 w 4927282"/>
              <a:gd name="connsiteY3" fmla="*/ 1364535 h 5505231"/>
              <a:gd name="connsiteX4" fmla="*/ 4443278 w 4927282"/>
              <a:gd name="connsiteY4" fmla="*/ 1360068 h 5505231"/>
              <a:gd name="connsiteX5" fmla="*/ 4790984 w 4927282"/>
              <a:gd name="connsiteY5" fmla="*/ 5505231 h 5505231"/>
              <a:gd name="connsiteX6" fmla="*/ 818595 w 4927282"/>
              <a:gd name="connsiteY6" fmla="*/ 5478854 h 5505231"/>
              <a:gd name="connsiteX7" fmla="*/ 23301 w 4927282"/>
              <a:gd name="connsiteY7" fmla="*/ 4683560 h 5505231"/>
              <a:gd name="connsiteX8" fmla="*/ 5716 w 4927282"/>
              <a:gd name="connsiteY8" fmla="*/ 353420 h 5505231"/>
              <a:gd name="connsiteX0" fmla="*/ 5716 w 4707795"/>
              <a:gd name="connsiteY0" fmla="*/ 353420 h 5496439"/>
              <a:gd name="connsiteX1" fmla="*/ 422941 w 4707795"/>
              <a:gd name="connsiteY1" fmla="*/ 6534 h 5496439"/>
              <a:gd name="connsiteX2" fmla="*/ 2610491 w 4707795"/>
              <a:gd name="connsiteY2" fmla="*/ 41704 h 5496439"/>
              <a:gd name="connsiteX3" fmla="*/ 2596893 w 4707795"/>
              <a:gd name="connsiteY3" fmla="*/ 1364535 h 5496439"/>
              <a:gd name="connsiteX4" fmla="*/ 4443278 w 4707795"/>
              <a:gd name="connsiteY4" fmla="*/ 1360068 h 5496439"/>
              <a:gd name="connsiteX5" fmla="*/ 4527215 w 4707795"/>
              <a:gd name="connsiteY5" fmla="*/ 5496439 h 5496439"/>
              <a:gd name="connsiteX6" fmla="*/ 818595 w 4707795"/>
              <a:gd name="connsiteY6" fmla="*/ 5478854 h 5496439"/>
              <a:gd name="connsiteX7" fmla="*/ 23301 w 4707795"/>
              <a:gd name="connsiteY7" fmla="*/ 4683560 h 5496439"/>
              <a:gd name="connsiteX8" fmla="*/ 5716 w 4707795"/>
              <a:gd name="connsiteY8" fmla="*/ 353420 h 5496439"/>
              <a:gd name="connsiteX0" fmla="*/ 5716 w 4569575"/>
              <a:gd name="connsiteY0" fmla="*/ 353420 h 5496439"/>
              <a:gd name="connsiteX1" fmla="*/ 422941 w 4569575"/>
              <a:gd name="connsiteY1" fmla="*/ 6534 h 5496439"/>
              <a:gd name="connsiteX2" fmla="*/ 2610491 w 4569575"/>
              <a:gd name="connsiteY2" fmla="*/ 41704 h 5496439"/>
              <a:gd name="connsiteX3" fmla="*/ 2596893 w 4569575"/>
              <a:gd name="connsiteY3" fmla="*/ 1364535 h 5496439"/>
              <a:gd name="connsiteX4" fmla="*/ 4443278 w 4569575"/>
              <a:gd name="connsiteY4" fmla="*/ 1360068 h 5496439"/>
              <a:gd name="connsiteX5" fmla="*/ 4527215 w 4569575"/>
              <a:gd name="connsiteY5" fmla="*/ 5496439 h 5496439"/>
              <a:gd name="connsiteX6" fmla="*/ 818595 w 4569575"/>
              <a:gd name="connsiteY6" fmla="*/ 5478854 h 5496439"/>
              <a:gd name="connsiteX7" fmla="*/ 23301 w 4569575"/>
              <a:gd name="connsiteY7" fmla="*/ 4683560 h 5496439"/>
              <a:gd name="connsiteX8" fmla="*/ 5716 w 4569575"/>
              <a:gd name="connsiteY8" fmla="*/ 353420 h 5496439"/>
              <a:gd name="connsiteX0" fmla="*/ 5716 w 4647110"/>
              <a:gd name="connsiteY0" fmla="*/ 353420 h 5496439"/>
              <a:gd name="connsiteX1" fmla="*/ 422941 w 4647110"/>
              <a:gd name="connsiteY1" fmla="*/ 6534 h 5496439"/>
              <a:gd name="connsiteX2" fmla="*/ 2610491 w 4647110"/>
              <a:gd name="connsiteY2" fmla="*/ 41704 h 5496439"/>
              <a:gd name="connsiteX3" fmla="*/ 2596893 w 4647110"/>
              <a:gd name="connsiteY3" fmla="*/ 1364535 h 5496439"/>
              <a:gd name="connsiteX4" fmla="*/ 4443278 w 4647110"/>
              <a:gd name="connsiteY4" fmla="*/ 1360068 h 5496439"/>
              <a:gd name="connsiteX5" fmla="*/ 4615138 w 4647110"/>
              <a:gd name="connsiteY5" fmla="*/ 5496439 h 5496439"/>
              <a:gd name="connsiteX6" fmla="*/ 818595 w 4647110"/>
              <a:gd name="connsiteY6" fmla="*/ 5478854 h 5496439"/>
              <a:gd name="connsiteX7" fmla="*/ 23301 w 4647110"/>
              <a:gd name="connsiteY7" fmla="*/ 4683560 h 5496439"/>
              <a:gd name="connsiteX8" fmla="*/ 5716 w 4647110"/>
              <a:gd name="connsiteY8" fmla="*/ 353420 h 5496439"/>
              <a:gd name="connsiteX0" fmla="*/ 5716 w 4616408"/>
              <a:gd name="connsiteY0" fmla="*/ 353420 h 5496439"/>
              <a:gd name="connsiteX1" fmla="*/ 422941 w 4616408"/>
              <a:gd name="connsiteY1" fmla="*/ 6534 h 5496439"/>
              <a:gd name="connsiteX2" fmla="*/ 2610491 w 4616408"/>
              <a:gd name="connsiteY2" fmla="*/ 41704 h 5496439"/>
              <a:gd name="connsiteX3" fmla="*/ 2596893 w 4616408"/>
              <a:gd name="connsiteY3" fmla="*/ 1364535 h 5496439"/>
              <a:gd name="connsiteX4" fmla="*/ 4443278 w 4616408"/>
              <a:gd name="connsiteY4" fmla="*/ 1360068 h 5496439"/>
              <a:gd name="connsiteX5" fmla="*/ 4615138 w 4616408"/>
              <a:gd name="connsiteY5" fmla="*/ 5496439 h 5496439"/>
              <a:gd name="connsiteX6" fmla="*/ 818595 w 4616408"/>
              <a:gd name="connsiteY6" fmla="*/ 5478854 h 5496439"/>
              <a:gd name="connsiteX7" fmla="*/ 23301 w 4616408"/>
              <a:gd name="connsiteY7" fmla="*/ 4683560 h 5496439"/>
              <a:gd name="connsiteX8" fmla="*/ 5716 w 4616408"/>
              <a:gd name="connsiteY8" fmla="*/ 353420 h 5496439"/>
              <a:gd name="connsiteX0" fmla="*/ 5716 w 4616408"/>
              <a:gd name="connsiteY0" fmla="*/ 353420 h 5496439"/>
              <a:gd name="connsiteX1" fmla="*/ 422941 w 4616408"/>
              <a:gd name="connsiteY1" fmla="*/ 6534 h 5496439"/>
              <a:gd name="connsiteX2" fmla="*/ 2610491 w 4616408"/>
              <a:gd name="connsiteY2" fmla="*/ 41704 h 5496439"/>
              <a:gd name="connsiteX3" fmla="*/ 2596893 w 4616408"/>
              <a:gd name="connsiteY3" fmla="*/ 1364535 h 5496439"/>
              <a:gd name="connsiteX4" fmla="*/ 4443278 w 4616408"/>
              <a:gd name="connsiteY4" fmla="*/ 1360068 h 5496439"/>
              <a:gd name="connsiteX5" fmla="*/ 4615138 w 4616408"/>
              <a:gd name="connsiteY5" fmla="*/ 5496439 h 5496439"/>
              <a:gd name="connsiteX6" fmla="*/ 818595 w 4616408"/>
              <a:gd name="connsiteY6" fmla="*/ 5478854 h 5496439"/>
              <a:gd name="connsiteX7" fmla="*/ 23301 w 4616408"/>
              <a:gd name="connsiteY7" fmla="*/ 4683560 h 5496439"/>
              <a:gd name="connsiteX8" fmla="*/ 5716 w 4616408"/>
              <a:gd name="connsiteY8" fmla="*/ 353420 h 5496439"/>
              <a:gd name="connsiteX0" fmla="*/ 5716 w 4619329"/>
              <a:gd name="connsiteY0" fmla="*/ 353420 h 5496439"/>
              <a:gd name="connsiteX1" fmla="*/ 422941 w 4619329"/>
              <a:gd name="connsiteY1" fmla="*/ 6534 h 5496439"/>
              <a:gd name="connsiteX2" fmla="*/ 2610491 w 4619329"/>
              <a:gd name="connsiteY2" fmla="*/ 41704 h 5496439"/>
              <a:gd name="connsiteX3" fmla="*/ 2596893 w 4619329"/>
              <a:gd name="connsiteY3" fmla="*/ 1364535 h 5496439"/>
              <a:gd name="connsiteX4" fmla="*/ 4566370 w 4619329"/>
              <a:gd name="connsiteY4" fmla="*/ 1360068 h 5496439"/>
              <a:gd name="connsiteX5" fmla="*/ 4615138 w 4619329"/>
              <a:gd name="connsiteY5" fmla="*/ 5496439 h 5496439"/>
              <a:gd name="connsiteX6" fmla="*/ 818595 w 4619329"/>
              <a:gd name="connsiteY6" fmla="*/ 5478854 h 5496439"/>
              <a:gd name="connsiteX7" fmla="*/ 23301 w 4619329"/>
              <a:gd name="connsiteY7" fmla="*/ 4683560 h 5496439"/>
              <a:gd name="connsiteX8" fmla="*/ 5716 w 4619329"/>
              <a:gd name="connsiteY8" fmla="*/ 353420 h 5496439"/>
              <a:gd name="connsiteX0" fmla="*/ 5716 w 4625378"/>
              <a:gd name="connsiteY0" fmla="*/ 353420 h 5496439"/>
              <a:gd name="connsiteX1" fmla="*/ 422941 w 4625378"/>
              <a:gd name="connsiteY1" fmla="*/ 6534 h 5496439"/>
              <a:gd name="connsiteX2" fmla="*/ 2610491 w 4625378"/>
              <a:gd name="connsiteY2" fmla="*/ 41704 h 5496439"/>
              <a:gd name="connsiteX3" fmla="*/ 2596893 w 4625378"/>
              <a:gd name="connsiteY3" fmla="*/ 1364535 h 5496439"/>
              <a:gd name="connsiteX4" fmla="*/ 4601539 w 4625378"/>
              <a:gd name="connsiteY4" fmla="*/ 1351276 h 5496439"/>
              <a:gd name="connsiteX5" fmla="*/ 4615138 w 4625378"/>
              <a:gd name="connsiteY5" fmla="*/ 5496439 h 5496439"/>
              <a:gd name="connsiteX6" fmla="*/ 818595 w 4625378"/>
              <a:gd name="connsiteY6" fmla="*/ 5478854 h 5496439"/>
              <a:gd name="connsiteX7" fmla="*/ 23301 w 4625378"/>
              <a:gd name="connsiteY7" fmla="*/ 4683560 h 5496439"/>
              <a:gd name="connsiteX8" fmla="*/ 5716 w 4625378"/>
              <a:gd name="connsiteY8" fmla="*/ 353420 h 5496439"/>
              <a:gd name="connsiteX0" fmla="*/ 5716 w 4620117"/>
              <a:gd name="connsiteY0" fmla="*/ 353420 h 5496439"/>
              <a:gd name="connsiteX1" fmla="*/ 422941 w 4620117"/>
              <a:gd name="connsiteY1" fmla="*/ 6534 h 5496439"/>
              <a:gd name="connsiteX2" fmla="*/ 2610491 w 4620117"/>
              <a:gd name="connsiteY2" fmla="*/ 41704 h 5496439"/>
              <a:gd name="connsiteX3" fmla="*/ 2596893 w 4620117"/>
              <a:gd name="connsiteY3" fmla="*/ 1364535 h 5496439"/>
              <a:gd name="connsiteX4" fmla="*/ 4575162 w 4620117"/>
              <a:gd name="connsiteY4" fmla="*/ 1351276 h 5496439"/>
              <a:gd name="connsiteX5" fmla="*/ 4615138 w 4620117"/>
              <a:gd name="connsiteY5" fmla="*/ 5496439 h 5496439"/>
              <a:gd name="connsiteX6" fmla="*/ 818595 w 4620117"/>
              <a:gd name="connsiteY6" fmla="*/ 5478854 h 5496439"/>
              <a:gd name="connsiteX7" fmla="*/ 23301 w 4620117"/>
              <a:gd name="connsiteY7" fmla="*/ 4683560 h 5496439"/>
              <a:gd name="connsiteX8" fmla="*/ 5716 w 4620117"/>
              <a:gd name="connsiteY8" fmla="*/ 353420 h 5496439"/>
              <a:gd name="connsiteX0" fmla="*/ 5716 w 4620117"/>
              <a:gd name="connsiteY0" fmla="*/ 353420 h 5496439"/>
              <a:gd name="connsiteX1" fmla="*/ 422941 w 4620117"/>
              <a:gd name="connsiteY1" fmla="*/ 6534 h 5496439"/>
              <a:gd name="connsiteX2" fmla="*/ 2610491 w 4620117"/>
              <a:gd name="connsiteY2" fmla="*/ 41704 h 5496439"/>
              <a:gd name="connsiteX3" fmla="*/ 2596893 w 4620117"/>
              <a:gd name="connsiteY3" fmla="*/ 1364535 h 5496439"/>
              <a:gd name="connsiteX4" fmla="*/ 4575162 w 4620117"/>
              <a:gd name="connsiteY4" fmla="*/ 1351276 h 5496439"/>
              <a:gd name="connsiteX5" fmla="*/ 4615138 w 4620117"/>
              <a:gd name="connsiteY5" fmla="*/ 5496439 h 5496439"/>
              <a:gd name="connsiteX6" fmla="*/ 809803 w 4620117"/>
              <a:gd name="connsiteY6" fmla="*/ 5478854 h 5496439"/>
              <a:gd name="connsiteX7" fmla="*/ 23301 w 4620117"/>
              <a:gd name="connsiteY7" fmla="*/ 4683560 h 5496439"/>
              <a:gd name="connsiteX8" fmla="*/ 5716 w 4620117"/>
              <a:gd name="connsiteY8" fmla="*/ 353420 h 5496439"/>
              <a:gd name="connsiteX0" fmla="*/ 5716 w 4620117"/>
              <a:gd name="connsiteY0" fmla="*/ 353420 h 5496439"/>
              <a:gd name="connsiteX1" fmla="*/ 422941 w 4620117"/>
              <a:gd name="connsiteY1" fmla="*/ 6534 h 5496439"/>
              <a:gd name="connsiteX2" fmla="*/ 2610491 w 4620117"/>
              <a:gd name="connsiteY2" fmla="*/ 41704 h 5496439"/>
              <a:gd name="connsiteX3" fmla="*/ 2596893 w 4620117"/>
              <a:gd name="connsiteY3" fmla="*/ 1364535 h 5496439"/>
              <a:gd name="connsiteX4" fmla="*/ 4575162 w 4620117"/>
              <a:gd name="connsiteY4" fmla="*/ 1351276 h 5496439"/>
              <a:gd name="connsiteX5" fmla="*/ 4615138 w 4620117"/>
              <a:gd name="connsiteY5" fmla="*/ 5496439 h 5496439"/>
              <a:gd name="connsiteX6" fmla="*/ 809803 w 4620117"/>
              <a:gd name="connsiteY6" fmla="*/ 5478854 h 5496439"/>
              <a:gd name="connsiteX7" fmla="*/ 32093 w 4620117"/>
              <a:gd name="connsiteY7" fmla="*/ 5131967 h 5496439"/>
              <a:gd name="connsiteX8" fmla="*/ 5716 w 4620117"/>
              <a:gd name="connsiteY8" fmla="*/ 353420 h 5496439"/>
              <a:gd name="connsiteX0" fmla="*/ 5716 w 4620117"/>
              <a:gd name="connsiteY0" fmla="*/ 353420 h 5496439"/>
              <a:gd name="connsiteX1" fmla="*/ 422941 w 4620117"/>
              <a:gd name="connsiteY1" fmla="*/ 6534 h 5496439"/>
              <a:gd name="connsiteX2" fmla="*/ 2610491 w 4620117"/>
              <a:gd name="connsiteY2" fmla="*/ 41704 h 5496439"/>
              <a:gd name="connsiteX3" fmla="*/ 2596893 w 4620117"/>
              <a:gd name="connsiteY3" fmla="*/ 1364535 h 5496439"/>
              <a:gd name="connsiteX4" fmla="*/ 4575162 w 4620117"/>
              <a:gd name="connsiteY4" fmla="*/ 1351276 h 5496439"/>
              <a:gd name="connsiteX5" fmla="*/ 4615138 w 4620117"/>
              <a:gd name="connsiteY5" fmla="*/ 5496439 h 5496439"/>
              <a:gd name="connsiteX6" fmla="*/ 809803 w 4620117"/>
              <a:gd name="connsiteY6" fmla="*/ 5478854 h 5496439"/>
              <a:gd name="connsiteX7" fmla="*/ 32093 w 4620117"/>
              <a:gd name="connsiteY7" fmla="*/ 5131967 h 5496439"/>
              <a:gd name="connsiteX8" fmla="*/ 5716 w 4620117"/>
              <a:gd name="connsiteY8" fmla="*/ 353420 h 5496439"/>
              <a:gd name="connsiteX0" fmla="*/ 5716 w 4620117"/>
              <a:gd name="connsiteY0" fmla="*/ 353420 h 5496439"/>
              <a:gd name="connsiteX1" fmla="*/ 422941 w 4620117"/>
              <a:gd name="connsiteY1" fmla="*/ 6534 h 5496439"/>
              <a:gd name="connsiteX2" fmla="*/ 2610491 w 4620117"/>
              <a:gd name="connsiteY2" fmla="*/ 41704 h 5496439"/>
              <a:gd name="connsiteX3" fmla="*/ 2596893 w 4620117"/>
              <a:gd name="connsiteY3" fmla="*/ 1364535 h 5496439"/>
              <a:gd name="connsiteX4" fmla="*/ 4575162 w 4620117"/>
              <a:gd name="connsiteY4" fmla="*/ 1351276 h 5496439"/>
              <a:gd name="connsiteX5" fmla="*/ 4615138 w 4620117"/>
              <a:gd name="connsiteY5" fmla="*/ 5496439 h 5496439"/>
              <a:gd name="connsiteX6" fmla="*/ 809803 w 4620117"/>
              <a:gd name="connsiteY6" fmla="*/ 5478854 h 5496439"/>
              <a:gd name="connsiteX7" fmla="*/ 14508 w 4620117"/>
              <a:gd name="connsiteY7" fmla="*/ 5457282 h 5496439"/>
              <a:gd name="connsiteX8" fmla="*/ 5716 w 4620117"/>
              <a:gd name="connsiteY8" fmla="*/ 353420 h 5496439"/>
              <a:gd name="connsiteX0" fmla="*/ 5716 w 4620117"/>
              <a:gd name="connsiteY0" fmla="*/ 353420 h 5496439"/>
              <a:gd name="connsiteX1" fmla="*/ 422941 w 4620117"/>
              <a:gd name="connsiteY1" fmla="*/ 6534 h 5496439"/>
              <a:gd name="connsiteX2" fmla="*/ 2610491 w 4620117"/>
              <a:gd name="connsiteY2" fmla="*/ 41704 h 5496439"/>
              <a:gd name="connsiteX3" fmla="*/ 2596893 w 4620117"/>
              <a:gd name="connsiteY3" fmla="*/ 1364535 h 5496439"/>
              <a:gd name="connsiteX4" fmla="*/ 4575162 w 4620117"/>
              <a:gd name="connsiteY4" fmla="*/ 1351276 h 5496439"/>
              <a:gd name="connsiteX5" fmla="*/ 4615138 w 4620117"/>
              <a:gd name="connsiteY5" fmla="*/ 5496439 h 5496439"/>
              <a:gd name="connsiteX6" fmla="*/ 809803 w 4620117"/>
              <a:gd name="connsiteY6" fmla="*/ 5478854 h 5496439"/>
              <a:gd name="connsiteX7" fmla="*/ 14508 w 4620117"/>
              <a:gd name="connsiteY7" fmla="*/ 5457282 h 5496439"/>
              <a:gd name="connsiteX8" fmla="*/ 5716 w 4620117"/>
              <a:gd name="connsiteY8" fmla="*/ 353420 h 5496439"/>
              <a:gd name="connsiteX0" fmla="*/ 5716 w 4620117"/>
              <a:gd name="connsiteY0" fmla="*/ 353420 h 5496439"/>
              <a:gd name="connsiteX1" fmla="*/ 422941 w 4620117"/>
              <a:gd name="connsiteY1" fmla="*/ 6534 h 5496439"/>
              <a:gd name="connsiteX2" fmla="*/ 2610491 w 4620117"/>
              <a:gd name="connsiteY2" fmla="*/ 41704 h 5496439"/>
              <a:gd name="connsiteX3" fmla="*/ 2596893 w 4620117"/>
              <a:gd name="connsiteY3" fmla="*/ 1364535 h 5496439"/>
              <a:gd name="connsiteX4" fmla="*/ 4575162 w 4620117"/>
              <a:gd name="connsiteY4" fmla="*/ 1351276 h 5496439"/>
              <a:gd name="connsiteX5" fmla="*/ 4615138 w 4620117"/>
              <a:gd name="connsiteY5" fmla="*/ 5496439 h 5496439"/>
              <a:gd name="connsiteX6" fmla="*/ 809803 w 4620117"/>
              <a:gd name="connsiteY6" fmla="*/ 5478854 h 5496439"/>
              <a:gd name="connsiteX7" fmla="*/ 14508 w 4620117"/>
              <a:gd name="connsiteY7" fmla="*/ 5474867 h 5496439"/>
              <a:gd name="connsiteX8" fmla="*/ 5716 w 4620117"/>
              <a:gd name="connsiteY8" fmla="*/ 353420 h 5496439"/>
              <a:gd name="connsiteX0" fmla="*/ 5716 w 4620117"/>
              <a:gd name="connsiteY0" fmla="*/ 353420 h 5496439"/>
              <a:gd name="connsiteX1" fmla="*/ 422941 w 4620117"/>
              <a:gd name="connsiteY1" fmla="*/ 6534 h 5496439"/>
              <a:gd name="connsiteX2" fmla="*/ 2610491 w 4620117"/>
              <a:gd name="connsiteY2" fmla="*/ 41704 h 5496439"/>
              <a:gd name="connsiteX3" fmla="*/ 2596893 w 4620117"/>
              <a:gd name="connsiteY3" fmla="*/ 1364535 h 5496439"/>
              <a:gd name="connsiteX4" fmla="*/ 4575162 w 4620117"/>
              <a:gd name="connsiteY4" fmla="*/ 1351276 h 5496439"/>
              <a:gd name="connsiteX5" fmla="*/ 4615138 w 4620117"/>
              <a:gd name="connsiteY5" fmla="*/ 5496439 h 5496439"/>
              <a:gd name="connsiteX6" fmla="*/ 809803 w 4620117"/>
              <a:gd name="connsiteY6" fmla="*/ 5478854 h 5496439"/>
              <a:gd name="connsiteX7" fmla="*/ 14508 w 4620117"/>
              <a:gd name="connsiteY7" fmla="*/ 5474867 h 5496439"/>
              <a:gd name="connsiteX8" fmla="*/ 5716 w 4620117"/>
              <a:gd name="connsiteY8" fmla="*/ 353420 h 5496439"/>
              <a:gd name="connsiteX0" fmla="*/ 5716 w 4620117"/>
              <a:gd name="connsiteY0" fmla="*/ 353420 h 5496439"/>
              <a:gd name="connsiteX1" fmla="*/ 422941 w 4620117"/>
              <a:gd name="connsiteY1" fmla="*/ 6534 h 5496439"/>
              <a:gd name="connsiteX2" fmla="*/ 2610491 w 4620117"/>
              <a:gd name="connsiteY2" fmla="*/ 4382 h 5496439"/>
              <a:gd name="connsiteX3" fmla="*/ 2596893 w 4620117"/>
              <a:gd name="connsiteY3" fmla="*/ 1364535 h 5496439"/>
              <a:gd name="connsiteX4" fmla="*/ 4575162 w 4620117"/>
              <a:gd name="connsiteY4" fmla="*/ 1351276 h 5496439"/>
              <a:gd name="connsiteX5" fmla="*/ 4615138 w 4620117"/>
              <a:gd name="connsiteY5" fmla="*/ 5496439 h 5496439"/>
              <a:gd name="connsiteX6" fmla="*/ 809803 w 4620117"/>
              <a:gd name="connsiteY6" fmla="*/ 5478854 h 5496439"/>
              <a:gd name="connsiteX7" fmla="*/ 14508 w 4620117"/>
              <a:gd name="connsiteY7" fmla="*/ 5474867 h 5496439"/>
              <a:gd name="connsiteX8" fmla="*/ 5716 w 4620117"/>
              <a:gd name="connsiteY8" fmla="*/ 353420 h 5496439"/>
              <a:gd name="connsiteX0" fmla="*/ 5716 w 4622984"/>
              <a:gd name="connsiteY0" fmla="*/ 353420 h 5496439"/>
              <a:gd name="connsiteX1" fmla="*/ 422941 w 4622984"/>
              <a:gd name="connsiteY1" fmla="*/ 6534 h 5496439"/>
              <a:gd name="connsiteX2" fmla="*/ 2610491 w 4622984"/>
              <a:gd name="connsiteY2" fmla="*/ 4382 h 5496439"/>
              <a:gd name="connsiteX3" fmla="*/ 2596893 w 4622984"/>
              <a:gd name="connsiteY3" fmla="*/ 1364535 h 5496439"/>
              <a:gd name="connsiteX4" fmla="*/ 4593203 w 4622984"/>
              <a:gd name="connsiteY4" fmla="*/ 1341935 h 5496439"/>
              <a:gd name="connsiteX5" fmla="*/ 4615138 w 4622984"/>
              <a:gd name="connsiteY5" fmla="*/ 5496439 h 5496439"/>
              <a:gd name="connsiteX6" fmla="*/ 809803 w 4622984"/>
              <a:gd name="connsiteY6" fmla="*/ 5478854 h 5496439"/>
              <a:gd name="connsiteX7" fmla="*/ 14508 w 4622984"/>
              <a:gd name="connsiteY7" fmla="*/ 5474867 h 5496439"/>
              <a:gd name="connsiteX8" fmla="*/ 5716 w 4622984"/>
              <a:gd name="connsiteY8" fmla="*/ 353420 h 5496439"/>
              <a:gd name="connsiteX0" fmla="*/ 5716 w 4621267"/>
              <a:gd name="connsiteY0" fmla="*/ 353420 h 5496439"/>
              <a:gd name="connsiteX1" fmla="*/ 422941 w 4621267"/>
              <a:gd name="connsiteY1" fmla="*/ 6534 h 5496439"/>
              <a:gd name="connsiteX2" fmla="*/ 2610491 w 4621267"/>
              <a:gd name="connsiteY2" fmla="*/ 4382 h 5496439"/>
              <a:gd name="connsiteX3" fmla="*/ 2596893 w 4621267"/>
              <a:gd name="connsiteY3" fmla="*/ 1364535 h 5496439"/>
              <a:gd name="connsiteX4" fmla="*/ 4584184 w 4621267"/>
              <a:gd name="connsiteY4" fmla="*/ 1351277 h 5496439"/>
              <a:gd name="connsiteX5" fmla="*/ 4615138 w 4621267"/>
              <a:gd name="connsiteY5" fmla="*/ 5496439 h 5496439"/>
              <a:gd name="connsiteX6" fmla="*/ 809803 w 4621267"/>
              <a:gd name="connsiteY6" fmla="*/ 5478854 h 5496439"/>
              <a:gd name="connsiteX7" fmla="*/ 14508 w 4621267"/>
              <a:gd name="connsiteY7" fmla="*/ 5474867 h 5496439"/>
              <a:gd name="connsiteX8" fmla="*/ 5716 w 4621267"/>
              <a:gd name="connsiteY8" fmla="*/ 353420 h 5496439"/>
              <a:gd name="connsiteX0" fmla="*/ 5716 w 4621267"/>
              <a:gd name="connsiteY0" fmla="*/ 353420 h 5496439"/>
              <a:gd name="connsiteX1" fmla="*/ 422941 w 4621267"/>
              <a:gd name="connsiteY1" fmla="*/ 6534 h 5496439"/>
              <a:gd name="connsiteX2" fmla="*/ 2610491 w 4621267"/>
              <a:gd name="connsiteY2" fmla="*/ 4382 h 5496439"/>
              <a:gd name="connsiteX3" fmla="*/ 2596893 w 4621267"/>
              <a:gd name="connsiteY3" fmla="*/ 1364535 h 5496439"/>
              <a:gd name="connsiteX4" fmla="*/ 4584185 w 4621267"/>
              <a:gd name="connsiteY4" fmla="*/ 1360617 h 5496439"/>
              <a:gd name="connsiteX5" fmla="*/ 4615138 w 4621267"/>
              <a:gd name="connsiteY5" fmla="*/ 5496439 h 5496439"/>
              <a:gd name="connsiteX6" fmla="*/ 809803 w 4621267"/>
              <a:gd name="connsiteY6" fmla="*/ 5478854 h 5496439"/>
              <a:gd name="connsiteX7" fmla="*/ 14508 w 4621267"/>
              <a:gd name="connsiteY7" fmla="*/ 5474867 h 5496439"/>
              <a:gd name="connsiteX8" fmla="*/ 5716 w 4621267"/>
              <a:gd name="connsiteY8" fmla="*/ 353420 h 5496439"/>
              <a:gd name="connsiteX0" fmla="*/ 5716 w 4629537"/>
              <a:gd name="connsiteY0" fmla="*/ 353420 h 5496439"/>
              <a:gd name="connsiteX1" fmla="*/ 422941 w 4629537"/>
              <a:gd name="connsiteY1" fmla="*/ 6534 h 5496439"/>
              <a:gd name="connsiteX2" fmla="*/ 2610491 w 4629537"/>
              <a:gd name="connsiteY2" fmla="*/ 4382 h 5496439"/>
              <a:gd name="connsiteX3" fmla="*/ 2596893 w 4629537"/>
              <a:gd name="connsiteY3" fmla="*/ 1364535 h 5496439"/>
              <a:gd name="connsiteX4" fmla="*/ 4611246 w 4629537"/>
              <a:gd name="connsiteY4" fmla="*/ 1360617 h 5496439"/>
              <a:gd name="connsiteX5" fmla="*/ 4615138 w 4629537"/>
              <a:gd name="connsiteY5" fmla="*/ 5496439 h 5496439"/>
              <a:gd name="connsiteX6" fmla="*/ 809803 w 4629537"/>
              <a:gd name="connsiteY6" fmla="*/ 5478854 h 5496439"/>
              <a:gd name="connsiteX7" fmla="*/ 14508 w 4629537"/>
              <a:gd name="connsiteY7" fmla="*/ 5474867 h 5496439"/>
              <a:gd name="connsiteX8" fmla="*/ 5716 w 4629537"/>
              <a:gd name="connsiteY8" fmla="*/ 353420 h 5496439"/>
              <a:gd name="connsiteX0" fmla="*/ 5716 w 4620466"/>
              <a:gd name="connsiteY0" fmla="*/ 353420 h 5496439"/>
              <a:gd name="connsiteX1" fmla="*/ 422941 w 4620466"/>
              <a:gd name="connsiteY1" fmla="*/ 6534 h 5496439"/>
              <a:gd name="connsiteX2" fmla="*/ 2610491 w 4620466"/>
              <a:gd name="connsiteY2" fmla="*/ 4382 h 5496439"/>
              <a:gd name="connsiteX3" fmla="*/ 2596893 w 4620466"/>
              <a:gd name="connsiteY3" fmla="*/ 1364535 h 5496439"/>
              <a:gd name="connsiteX4" fmla="*/ 4611246 w 4620466"/>
              <a:gd name="connsiteY4" fmla="*/ 1360617 h 5496439"/>
              <a:gd name="connsiteX5" fmla="*/ 4615138 w 4620466"/>
              <a:gd name="connsiteY5" fmla="*/ 5496439 h 5496439"/>
              <a:gd name="connsiteX6" fmla="*/ 809803 w 4620466"/>
              <a:gd name="connsiteY6" fmla="*/ 5478854 h 5496439"/>
              <a:gd name="connsiteX7" fmla="*/ 14508 w 4620466"/>
              <a:gd name="connsiteY7" fmla="*/ 5474867 h 5496439"/>
              <a:gd name="connsiteX8" fmla="*/ 5716 w 4620466"/>
              <a:gd name="connsiteY8" fmla="*/ 353420 h 5496439"/>
              <a:gd name="connsiteX0" fmla="*/ 5716 w 4621768"/>
              <a:gd name="connsiteY0" fmla="*/ 353420 h 5496439"/>
              <a:gd name="connsiteX1" fmla="*/ 422941 w 4621768"/>
              <a:gd name="connsiteY1" fmla="*/ 6534 h 5496439"/>
              <a:gd name="connsiteX2" fmla="*/ 2610491 w 4621768"/>
              <a:gd name="connsiteY2" fmla="*/ 4382 h 5496439"/>
              <a:gd name="connsiteX3" fmla="*/ 2596893 w 4621768"/>
              <a:gd name="connsiteY3" fmla="*/ 1364535 h 5496439"/>
              <a:gd name="connsiteX4" fmla="*/ 4611246 w 4621768"/>
              <a:gd name="connsiteY4" fmla="*/ 1360617 h 5496439"/>
              <a:gd name="connsiteX5" fmla="*/ 4615138 w 4621768"/>
              <a:gd name="connsiteY5" fmla="*/ 5496439 h 5496439"/>
              <a:gd name="connsiteX6" fmla="*/ 809803 w 4621768"/>
              <a:gd name="connsiteY6" fmla="*/ 5478854 h 5496439"/>
              <a:gd name="connsiteX7" fmla="*/ 14508 w 4621768"/>
              <a:gd name="connsiteY7" fmla="*/ 5474867 h 5496439"/>
              <a:gd name="connsiteX8" fmla="*/ 5716 w 4621768"/>
              <a:gd name="connsiteY8" fmla="*/ 353420 h 5496439"/>
              <a:gd name="connsiteX0" fmla="*/ 5716 w 4621768"/>
              <a:gd name="connsiteY0" fmla="*/ 353420 h 5496439"/>
              <a:gd name="connsiteX1" fmla="*/ 422941 w 4621768"/>
              <a:gd name="connsiteY1" fmla="*/ 6534 h 5496439"/>
              <a:gd name="connsiteX2" fmla="*/ 2610491 w 4621768"/>
              <a:gd name="connsiteY2" fmla="*/ 4382 h 5496439"/>
              <a:gd name="connsiteX3" fmla="*/ 2560813 w 4621768"/>
              <a:gd name="connsiteY3" fmla="*/ 1672795 h 5496439"/>
              <a:gd name="connsiteX4" fmla="*/ 4611246 w 4621768"/>
              <a:gd name="connsiteY4" fmla="*/ 1360617 h 5496439"/>
              <a:gd name="connsiteX5" fmla="*/ 4615138 w 4621768"/>
              <a:gd name="connsiteY5" fmla="*/ 5496439 h 5496439"/>
              <a:gd name="connsiteX6" fmla="*/ 809803 w 4621768"/>
              <a:gd name="connsiteY6" fmla="*/ 5478854 h 5496439"/>
              <a:gd name="connsiteX7" fmla="*/ 14508 w 4621768"/>
              <a:gd name="connsiteY7" fmla="*/ 5474867 h 5496439"/>
              <a:gd name="connsiteX8" fmla="*/ 5716 w 4621768"/>
              <a:gd name="connsiteY8" fmla="*/ 353420 h 5496439"/>
              <a:gd name="connsiteX0" fmla="*/ 5716 w 4621768"/>
              <a:gd name="connsiteY0" fmla="*/ 353420 h 5496439"/>
              <a:gd name="connsiteX1" fmla="*/ 422941 w 4621768"/>
              <a:gd name="connsiteY1" fmla="*/ 6534 h 5496439"/>
              <a:gd name="connsiteX2" fmla="*/ 2610491 w 4621768"/>
              <a:gd name="connsiteY2" fmla="*/ 4382 h 5496439"/>
              <a:gd name="connsiteX3" fmla="*/ 2560813 w 4621768"/>
              <a:gd name="connsiteY3" fmla="*/ 1672795 h 5496439"/>
              <a:gd name="connsiteX4" fmla="*/ 4611246 w 4621768"/>
              <a:gd name="connsiteY4" fmla="*/ 1650196 h 5496439"/>
              <a:gd name="connsiteX5" fmla="*/ 4615138 w 4621768"/>
              <a:gd name="connsiteY5" fmla="*/ 5496439 h 5496439"/>
              <a:gd name="connsiteX6" fmla="*/ 809803 w 4621768"/>
              <a:gd name="connsiteY6" fmla="*/ 5478854 h 5496439"/>
              <a:gd name="connsiteX7" fmla="*/ 14508 w 4621768"/>
              <a:gd name="connsiteY7" fmla="*/ 5474867 h 5496439"/>
              <a:gd name="connsiteX8" fmla="*/ 5716 w 4621768"/>
              <a:gd name="connsiteY8" fmla="*/ 353420 h 5496439"/>
              <a:gd name="connsiteX0" fmla="*/ 5716 w 4621768"/>
              <a:gd name="connsiteY0" fmla="*/ 353420 h 5496439"/>
              <a:gd name="connsiteX1" fmla="*/ 422941 w 4621768"/>
              <a:gd name="connsiteY1" fmla="*/ 6534 h 5496439"/>
              <a:gd name="connsiteX2" fmla="*/ 2610491 w 4621768"/>
              <a:gd name="connsiteY2" fmla="*/ 4382 h 5496439"/>
              <a:gd name="connsiteX3" fmla="*/ 2605913 w 4621768"/>
              <a:gd name="connsiteY3" fmla="*/ 1672795 h 5496439"/>
              <a:gd name="connsiteX4" fmla="*/ 4611246 w 4621768"/>
              <a:gd name="connsiteY4" fmla="*/ 1650196 h 5496439"/>
              <a:gd name="connsiteX5" fmla="*/ 4615138 w 4621768"/>
              <a:gd name="connsiteY5" fmla="*/ 5496439 h 5496439"/>
              <a:gd name="connsiteX6" fmla="*/ 809803 w 4621768"/>
              <a:gd name="connsiteY6" fmla="*/ 5478854 h 5496439"/>
              <a:gd name="connsiteX7" fmla="*/ 14508 w 4621768"/>
              <a:gd name="connsiteY7" fmla="*/ 5474867 h 5496439"/>
              <a:gd name="connsiteX8" fmla="*/ 5716 w 4621768"/>
              <a:gd name="connsiteY8" fmla="*/ 353420 h 5496439"/>
              <a:gd name="connsiteX0" fmla="*/ 5716 w 4621768"/>
              <a:gd name="connsiteY0" fmla="*/ 353420 h 5496439"/>
              <a:gd name="connsiteX1" fmla="*/ 422941 w 4621768"/>
              <a:gd name="connsiteY1" fmla="*/ 6534 h 5496439"/>
              <a:gd name="connsiteX2" fmla="*/ 2610491 w 4621768"/>
              <a:gd name="connsiteY2" fmla="*/ 4382 h 5496439"/>
              <a:gd name="connsiteX3" fmla="*/ 2596894 w 4621768"/>
              <a:gd name="connsiteY3" fmla="*/ 1654113 h 5496439"/>
              <a:gd name="connsiteX4" fmla="*/ 4611246 w 4621768"/>
              <a:gd name="connsiteY4" fmla="*/ 1650196 h 5496439"/>
              <a:gd name="connsiteX5" fmla="*/ 4615138 w 4621768"/>
              <a:gd name="connsiteY5" fmla="*/ 5496439 h 5496439"/>
              <a:gd name="connsiteX6" fmla="*/ 809803 w 4621768"/>
              <a:gd name="connsiteY6" fmla="*/ 5478854 h 5496439"/>
              <a:gd name="connsiteX7" fmla="*/ 14508 w 4621768"/>
              <a:gd name="connsiteY7" fmla="*/ 5474867 h 5496439"/>
              <a:gd name="connsiteX8" fmla="*/ 5716 w 4621768"/>
              <a:gd name="connsiteY8" fmla="*/ 353420 h 549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1768" h="5496439">
                <a:moveTo>
                  <a:pt x="5716" y="353420"/>
                </a:moveTo>
                <a:cubicBezTo>
                  <a:pt x="-11869" y="-77017"/>
                  <a:pt x="-16288" y="6534"/>
                  <a:pt x="422941" y="6534"/>
                </a:cubicBezTo>
                <a:lnTo>
                  <a:pt x="2610491" y="4382"/>
                </a:lnTo>
                <a:cubicBezTo>
                  <a:pt x="2592520" y="259359"/>
                  <a:pt x="2596894" y="1214884"/>
                  <a:pt x="2596894" y="1654113"/>
                </a:cubicBezTo>
                <a:lnTo>
                  <a:pt x="4611246" y="1650196"/>
                </a:lnTo>
                <a:cubicBezTo>
                  <a:pt x="4610564" y="2360887"/>
                  <a:pt x="4632337" y="5030447"/>
                  <a:pt x="4615138" y="5496439"/>
                </a:cubicBezTo>
                <a:lnTo>
                  <a:pt x="809803" y="5478854"/>
                </a:lnTo>
                <a:cubicBezTo>
                  <a:pt x="370574" y="5478854"/>
                  <a:pt x="524461" y="5483274"/>
                  <a:pt x="14508" y="5474867"/>
                </a:cubicBezTo>
                <a:cubicBezTo>
                  <a:pt x="8646" y="4031487"/>
                  <a:pt x="11578" y="1796800"/>
                  <a:pt x="5716" y="353420"/>
                </a:cubicBezTo>
                <a:close/>
              </a:path>
            </a:pathLst>
          </a:custGeom>
          <a:noFill/>
          <a:ln w="19050" cap="flat" cmpd="sng" algn="ctr">
            <a:solidFill>
              <a:schemeClr val="bg1">
                <a:lumMod val="65000"/>
              </a:schemeClr>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230073" indent="-230073" eaLnBrk="0" fontAlgn="base" hangingPunct="0">
              <a:spcBef>
                <a:spcPct val="0"/>
              </a:spcBef>
              <a:spcAft>
                <a:spcPct val="0"/>
              </a:spcAft>
            </a:pPr>
            <a:endParaRPr lang="zh-CN" altLang="en-US" sz="1399" b="1">
              <a:noFill/>
              <a:latin typeface="Microsoft YaHei" panose="020B0503020204020204" pitchFamily="34" charset="-122"/>
            </a:endParaRPr>
          </a:p>
        </p:txBody>
      </p:sp>
      <p:grpSp>
        <p:nvGrpSpPr>
          <p:cNvPr id="4" name="组合 3">
            <a:extLst>
              <a:ext uri="{FF2B5EF4-FFF2-40B4-BE49-F238E27FC236}">
                <a16:creationId xmlns="" xmlns:a16="http://schemas.microsoft.com/office/drawing/2014/main" id="{9D702DAA-4D12-9249-ADBA-6C6FE7D8C1CA}"/>
              </a:ext>
            </a:extLst>
          </p:cNvPr>
          <p:cNvGrpSpPr/>
          <p:nvPr/>
        </p:nvGrpSpPr>
        <p:grpSpPr>
          <a:xfrm>
            <a:off x="247650" y="756019"/>
            <a:ext cx="11492995" cy="5197443"/>
            <a:chOff x="291005" y="946456"/>
            <a:chExt cx="10408450" cy="5200150"/>
          </a:xfrm>
        </p:grpSpPr>
        <p:sp>
          <p:nvSpPr>
            <p:cNvPr id="5" name="圆角矩形 87">
              <a:extLst>
                <a:ext uri="{FF2B5EF4-FFF2-40B4-BE49-F238E27FC236}">
                  <a16:creationId xmlns="" xmlns:a16="http://schemas.microsoft.com/office/drawing/2014/main" id="{A0DC2681-FDD5-485B-A2A5-EC5F4E80994A}"/>
                </a:ext>
              </a:extLst>
            </p:cNvPr>
            <p:cNvSpPr/>
            <p:nvPr/>
          </p:nvSpPr>
          <p:spPr bwMode="auto">
            <a:xfrm>
              <a:off x="6390530" y="4252087"/>
              <a:ext cx="3971389" cy="1894519"/>
            </a:xfrm>
            <a:prstGeom prst="roundRect">
              <a:avLst>
                <a:gd name="adj" fmla="val 7668"/>
              </a:avLst>
            </a:prstGeom>
            <a:noFill/>
            <a:ln w="19050" cap="flat" cmpd="sng" algn="ctr">
              <a:solidFill>
                <a:schemeClr val="bg1">
                  <a:lumMod val="65000"/>
                </a:schemeClr>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230073" indent="-230073" eaLnBrk="0" fontAlgn="base" hangingPunct="0">
                <a:spcBef>
                  <a:spcPct val="0"/>
                </a:spcBef>
                <a:spcAft>
                  <a:spcPct val="0"/>
                </a:spcAft>
              </a:pPr>
              <a:endParaRPr lang="zh-CN" altLang="en-US" sz="1399" b="1">
                <a:noFill/>
                <a:latin typeface="Microsoft YaHei" panose="020B0503020204020204" pitchFamily="34" charset="-122"/>
              </a:endParaRPr>
            </a:p>
          </p:txBody>
        </p:sp>
        <p:grpSp>
          <p:nvGrpSpPr>
            <p:cNvPr id="6" name="组合 5">
              <a:extLst>
                <a:ext uri="{FF2B5EF4-FFF2-40B4-BE49-F238E27FC236}">
                  <a16:creationId xmlns="" xmlns:a16="http://schemas.microsoft.com/office/drawing/2014/main" id="{D74D56B5-19CF-4BCF-9549-B1D316443849}"/>
                </a:ext>
              </a:extLst>
            </p:cNvPr>
            <p:cNvGrpSpPr/>
            <p:nvPr/>
          </p:nvGrpSpPr>
          <p:grpSpPr>
            <a:xfrm>
              <a:off x="1155178" y="1027713"/>
              <a:ext cx="1512168" cy="884151"/>
              <a:chOff x="2498775" y="1236346"/>
              <a:chExt cx="1512168" cy="1162622"/>
            </a:xfrm>
          </p:grpSpPr>
          <p:sp>
            <p:nvSpPr>
              <p:cNvPr id="48" name="矩形 47">
                <a:extLst>
                  <a:ext uri="{FF2B5EF4-FFF2-40B4-BE49-F238E27FC236}">
                    <a16:creationId xmlns="" xmlns:a16="http://schemas.microsoft.com/office/drawing/2014/main" id="{164B8251-4843-4763-BD08-6B628570409F}"/>
                  </a:ext>
                </a:extLst>
              </p:cNvPr>
              <p:cNvSpPr/>
              <p:nvPr/>
            </p:nvSpPr>
            <p:spPr bwMode="auto">
              <a:xfrm>
                <a:off x="2498775" y="1565079"/>
                <a:ext cx="1512168" cy="83388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fontAlgn="base">
                  <a:spcBef>
                    <a:spcPct val="0"/>
                  </a:spcBef>
                  <a:spcAft>
                    <a:spcPct val="0"/>
                  </a:spcAft>
                </a:pPr>
                <a:r>
                  <a:rPr lang="zh-CN" altLang="en-US" sz="1199" dirty="0">
                    <a:solidFill>
                      <a:prstClr val="black"/>
                    </a:solidFill>
                    <a:latin typeface="Microsoft YaHei" panose="020B0503020204020204" pitchFamily="34" charset="-122"/>
                  </a:rPr>
                  <a:t>销售订单量</a:t>
                </a:r>
                <a:endParaRPr lang="en-US" altLang="zh-CN" sz="1199" dirty="0">
                  <a:solidFill>
                    <a:prstClr val="black"/>
                  </a:solidFill>
                  <a:latin typeface="Microsoft YaHei" panose="020B0503020204020204" pitchFamily="34" charset="-122"/>
                </a:endParaRPr>
              </a:p>
              <a:p>
                <a:pPr algn="ctr" fontAlgn="base">
                  <a:spcBef>
                    <a:spcPct val="0"/>
                  </a:spcBef>
                  <a:spcAft>
                    <a:spcPct val="0"/>
                  </a:spcAft>
                </a:pPr>
                <a:r>
                  <a:rPr lang="zh-CN" altLang="en-US" sz="1199" dirty="0">
                    <a:solidFill>
                      <a:prstClr val="black"/>
                    </a:solidFill>
                    <a:latin typeface="Microsoft YaHei" panose="020B0503020204020204" pitchFamily="34" charset="-122"/>
                  </a:rPr>
                  <a:t>销售物料数量</a:t>
                </a:r>
                <a:endParaRPr lang="en-US" altLang="zh-CN" sz="1199" dirty="0">
                  <a:solidFill>
                    <a:prstClr val="black"/>
                  </a:solidFill>
                  <a:latin typeface="Microsoft YaHei" panose="020B0503020204020204" pitchFamily="34" charset="-122"/>
                </a:endParaRPr>
              </a:p>
              <a:p>
                <a:pPr algn="ctr" fontAlgn="base">
                  <a:spcBef>
                    <a:spcPct val="0"/>
                  </a:spcBef>
                  <a:spcAft>
                    <a:spcPct val="0"/>
                  </a:spcAft>
                </a:pPr>
                <a:r>
                  <a:rPr lang="zh-CN" altLang="en-US" sz="1199" dirty="0">
                    <a:solidFill>
                      <a:prstClr val="black"/>
                    </a:solidFill>
                    <a:latin typeface="Microsoft YaHei" panose="020B0503020204020204" pitchFamily="34" charset="-122"/>
                  </a:rPr>
                  <a:t>销售明细追溯</a:t>
                </a:r>
                <a:endParaRPr lang="en-US" altLang="zh-CN" sz="1199" dirty="0">
                  <a:solidFill>
                    <a:prstClr val="black"/>
                  </a:solidFill>
                  <a:latin typeface="Microsoft YaHei" panose="020B0503020204020204" pitchFamily="34" charset="-122"/>
                </a:endParaRPr>
              </a:p>
            </p:txBody>
          </p:sp>
          <p:sp>
            <p:nvSpPr>
              <p:cNvPr id="49" name="矩形 48">
                <a:extLst>
                  <a:ext uri="{FF2B5EF4-FFF2-40B4-BE49-F238E27FC236}">
                    <a16:creationId xmlns="" xmlns:a16="http://schemas.microsoft.com/office/drawing/2014/main" id="{3C2F5962-0628-4924-AF12-A667E0EE2ADD}"/>
                  </a:ext>
                </a:extLst>
              </p:cNvPr>
              <p:cNvSpPr/>
              <p:nvPr/>
            </p:nvSpPr>
            <p:spPr bwMode="auto">
              <a:xfrm>
                <a:off x="2498775" y="1236346"/>
                <a:ext cx="1508400" cy="336103"/>
              </a:xfrm>
              <a:prstGeom prst="rect">
                <a:avLst/>
              </a:prstGeom>
              <a:solidFill>
                <a:srgbClr val="5B9BD5"/>
              </a:solidFill>
              <a:ln w="9525" cap="flat" cmpd="sng" algn="ctr">
                <a:solidFill>
                  <a:schemeClr val="tx1"/>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230073" indent="-230073" algn="ctr" fontAlgn="base">
                  <a:spcBef>
                    <a:spcPct val="0"/>
                  </a:spcBef>
                  <a:spcAft>
                    <a:spcPct val="0"/>
                  </a:spcAft>
                </a:pPr>
                <a:r>
                  <a:rPr lang="zh-CN" altLang="en-US" sz="1399" dirty="0">
                    <a:solidFill>
                      <a:prstClr val="black"/>
                    </a:solidFill>
                    <a:latin typeface="Microsoft YaHei" panose="020B0503020204020204" pitchFamily="34" charset="-122"/>
                  </a:rPr>
                  <a:t>销售订单模型</a:t>
                </a:r>
              </a:p>
            </p:txBody>
          </p:sp>
        </p:grpSp>
        <p:grpSp>
          <p:nvGrpSpPr>
            <p:cNvPr id="7" name="组合 6">
              <a:extLst>
                <a:ext uri="{FF2B5EF4-FFF2-40B4-BE49-F238E27FC236}">
                  <a16:creationId xmlns="" xmlns:a16="http://schemas.microsoft.com/office/drawing/2014/main" id="{D7B8C573-E1FF-47CF-9BDC-B701CD982D0C}"/>
                </a:ext>
              </a:extLst>
            </p:cNvPr>
            <p:cNvGrpSpPr/>
            <p:nvPr/>
          </p:nvGrpSpPr>
          <p:grpSpPr>
            <a:xfrm>
              <a:off x="871357" y="2636912"/>
              <a:ext cx="9476290" cy="787472"/>
              <a:chOff x="2498775" y="1501523"/>
              <a:chExt cx="1512168" cy="1035492"/>
            </a:xfrm>
          </p:grpSpPr>
          <p:sp>
            <p:nvSpPr>
              <p:cNvPr id="46" name="矩形 45">
                <a:extLst>
                  <a:ext uri="{FF2B5EF4-FFF2-40B4-BE49-F238E27FC236}">
                    <a16:creationId xmlns="" xmlns:a16="http://schemas.microsoft.com/office/drawing/2014/main" id="{38B3C585-F7AC-479A-B7DA-D7DD189E954D}"/>
                  </a:ext>
                </a:extLst>
              </p:cNvPr>
              <p:cNvSpPr/>
              <p:nvPr/>
            </p:nvSpPr>
            <p:spPr bwMode="auto">
              <a:xfrm>
                <a:off x="2498775" y="1703127"/>
                <a:ext cx="1512168" cy="83388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fontAlgn="base">
                  <a:spcBef>
                    <a:spcPct val="0"/>
                  </a:spcBef>
                  <a:spcAft>
                    <a:spcPct val="0"/>
                  </a:spcAft>
                </a:pPr>
                <a:r>
                  <a:rPr lang="zh-CN" altLang="en-US" sz="1199" dirty="0">
                    <a:solidFill>
                      <a:prstClr val="black"/>
                    </a:solidFill>
                    <a:latin typeface="Microsoft YaHei" panose="020B0503020204020204" pitchFamily="34" charset="-122"/>
                  </a:rPr>
                  <a:t>物料库存量、可用量及保留量追溯</a:t>
                </a:r>
                <a:endParaRPr lang="en-US" altLang="zh-CN" sz="1199" dirty="0">
                  <a:solidFill>
                    <a:prstClr val="black"/>
                  </a:solidFill>
                  <a:latin typeface="Microsoft YaHei" panose="020B0503020204020204" pitchFamily="34" charset="-122"/>
                </a:endParaRPr>
              </a:p>
            </p:txBody>
          </p:sp>
          <p:sp>
            <p:nvSpPr>
              <p:cNvPr id="47" name="矩形 46">
                <a:extLst>
                  <a:ext uri="{FF2B5EF4-FFF2-40B4-BE49-F238E27FC236}">
                    <a16:creationId xmlns="" xmlns:a16="http://schemas.microsoft.com/office/drawing/2014/main" id="{79652B21-F594-4F41-91F3-2D3AB7A5F2CD}"/>
                  </a:ext>
                </a:extLst>
              </p:cNvPr>
              <p:cNvSpPr/>
              <p:nvPr/>
            </p:nvSpPr>
            <p:spPr bwMode="auto">
              <a:xfrm>
                <a:off x="2498775" y="1501523"/>
                <a:ext cx="1511994" cy="325474"/>
              </a:xfrm>
              <a:prstGeom prst="rect">
                <a:avLst/>
              </a:prstGeom>
              <a:solidFill>
                <a:srgbClr val="5B9BD5"/>
              </a:solidFill>
              <a:ln w="9525" cap="flat" cmpd="sng" algn="ctr">
                <a:solidFill>
                  <a:schemeClr val="tx1"/>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230073" indent="-230073" algn="ctr" fontAlgn="base">
                  <a:spcBef>
                    <a:spcPct val="0"/>
                  </a:spcBef>
                  <a:spcAft>
                    <a:spcPct val="0"/>
                  </a:spcAft>
                </a:pPr>
                <a:r>
                  <a:rPr lang="zh-CN" altLang="en-US" sz="1199" dirty="0">
                    <a:solidFill>
                      <a:prstClr val="black"/>
                    </a:solidFill>
                    <a:latin typeface="Microsoft YaHei" panose="020B0503020204020204" pitchFamily="34" charset="-122"/>
                  </a:rPr>
                  <a:t>物料现有量模型</a:t>
                </a:r>
              </a:p>
            </p:txBody>
          </p:sp>
        </p:grpSp>
        <p:grpSp>
          <p:nvGrpSpPr>
            <p:cNvPr id="8" name="组合 7">
              <a:extLst>
                <a:ext uri="{FF2B5EF4-FFF2-40B4-BE49-F238E27FC236}">
                  <a16:creationId xmlns="" xmlns:a16="http://schemas.microsoft.com/office/drawing/2014/main" id="{63F4CA45-530D-42D2-A0A2-4FCDC9DC253E}"/>
                </a:ext>
              </a:extLst>
            </p:cNvPr>
            <p:cNvGrpSpPr/>
            <p:nvPr/>
          </p:nvGrpSpPr>
          <p:grpSpPr>
            <a:xfrm>
              <a:off x="1153293" y="4995724"/>
              <a:ext cx="3515743" cy="864343"/>
              <a:chOff x="2496890" y="1403658"/>
              <a:chExt cx="3515743" cy="1136576"/>
            </a:xfrm>
          </p:grpSpPr>
          <p:sp>
            <p:nvSpPr>
              <p:cNvPr id="44" name="矩形 43">
                <a:extLst>
                  <a:ext uri="{FF2B5EF4-FFF2-40B4-BE49-F238E27FC236}">
                    <a16:creationId xmlns="" xmlns:a16="http://schemas.microsoft.com/office/drawing/2014/main" id="{1A005C3B-2416-4CAC-BB66-22EB09F27CCD}"/>
                  </a:ext>
                </a:extLst>
              </p:cNvPr>
              <p:cNvSpPr/>
              <p:nvPr/>
            </p:nvSpPr>
            <p:spPr bwMode="auto">
              <a:xfrm>
                <a:off x="2496890" y="1706345"/>
                <a:ext cx="3513858" cy="83388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fontAlgn="base">
                  <a:spcBef>
                    <a:spcPct val="0"/>
                  </a:spcBef>
                  <a:spcAft>
                    <a:spcPct val="0"/>
                  </a:spcAft>
                </a:pPr>
                <a:r>
                  <a:rPr lang="zh-CN" altLang="en-US" sz="1199" dirty="0">
                    <a:solidFill>
                      <a:prstClr val="black"/>
                    </a:solidFill>
                    <a:latin typeface="Microsoft YaHei" panose="020B0503020204020204" pitchFamily="34" charset="-122"/>
                  </a:rPr>
                  <a:t>发运物料数量</a:t>
                </a:r>
                <a:endParaRPr lang="en-US" altLang="zh-CN" sz="1199" dirty="0">
                  <a:solidFill>
                    <a:prstClr val="black"/>
                  </a:solidFill>
                  <a:latin typeface="Microsoft YaHei" panose="020B0503020204020204" pitchFamily="34" charset="-122"/>
                </a:endParaRPr>
              </a:p>
              <a:p>
                <a:pPr algn="ctr" fontAlgn="base">
                  <a:spcBef>
                    <a:spcPct val="0"/>
                  </a:spcBef>
                  <a:spcAft>
                    <a:spcPct val="0"/>
                  </a:spcAft>
                </a:pPr>
                <a:r>
                  <a:rPr lang="zh-CN" altLang="en-US" sz="1199" dirty="0">
                    <a:solidFill>
                      <a:prstClr val="black"/>
                    </a:solidFill>
                    <a:latin typeface="Microsoft YaHei" panose="020B0503020204020204" pitchFamily="34" charset="-122"/>
                  </a:rPr>
                  <a:t>发运明细追溯</a:t>
                </a:r>
                <a:endParaRPr lang="en-US" altLang="zh-CN" sz="1199" dirty="0">
                  <a:solidFill>
                    <a:prstClr val="black"/>
                  </a:solidFill>
                  <a:latin typeface="Microsoft YaHei" panose="020B0503020204020204" pitchFamily="34" charset="-122"/>
                </a:endParaRPr>
              </a:p>
            </p:txBody>
          </p:sp>
          <p:sp>
            <p:nvSpPr>
              <p:cNvPr id="45" name="矩形 44">
                <a:extLst>
                  <a:ext uri="{FF2B5EF4-FFF2-40B4-BE49-F238E27FC236}">
                    <a16:creationId xmlns="" xmlns:a16="http://schemas.microsoft.com/office/drawing/2014/main" id="{654C1744-03BF-483C-B933-80CA8156A6D3}"/>
                  </a:ext>
                </a:extLst>
              </p:cNvPr>
              <p:cNvSpPr/>
              <p:nvPr/>
            </p:nvSpPr>
            <p:spPr bwMode="auto">
              <a:xfrm>
                <a:off x="2498775" y="1403658"/>
                <a:ext cx="3513858" cy="336104"/>
              </a:xfrm>
              <a:prstGeom prst="rect">
                <a:avLst/>
              </a:prstGeom>
              <a:solidFill>
                <a:srgbClr val="5B9BD5"/>
              </a:solidFill>
              <a:ln w="9525" cap="flat" cmpd="sng" algn="ctr">
                <a:solidFill>
                  <a:schemeClr val="tx1"/>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230073" indent="-230073" algn="ctr" fontAlgn="base">
                  <a:spcBef>
                    <a:spcPct val="0"/>
                  </a:spcBef>
                  <a:spcAft>
                    <a:spcPct val="0"/>
                  </a:spcAft>
                </a:pPr>
                <a:r>
                  <a:rPr lang="zh-CN" altLang="en-US" sz="1399" dirty="0">
                    <a:solidFill>
                      <a:prstClr val="black"/>
                    </a:solidFill>
                    <a:latin typeface="Microsoft YaHei" panose="020B0503020204020204" pitchFamily="34" charset="-122"/>
                  </a:rPr>
                  <a:t>发运明细模型</a:t>
                </a:r>
              </a:p>
            </p:txBody>
          </p:sp>
        </p:grpSp>
        <p:grpSp>
          <p:nvGrpSpPr>
            <p:cNvPr id="9" name="组合 8">
              <a:extLst>
                <a:ext uri="{FF2B5EF4-FFF2-40B4-BE49-F238E27FC236}">
                  <a16:creationId xmlns="" xmlns:a16="http://schemas.microsoft.com/office/drawing/2014/main" id="{93DCC072-C2EB-4403-A186-A16AFFA755AC}"/>
                </a:ext>
              </a:extLst>
            </p:cNvPr>
            <p:cNvGrpSpPr/>
            <p:nvPr/>
          </p:nvGrpSpPr>
          <p:grpSpPr>
            <a:xfrm>
              <a:off x="6531028" y="4995725"/>
              <a:ext cx="1512195" cy="866877"/>
              <a:chOff x="2498580" y="1403658"/>
              <a:chExt cx="1512195" cy="1139906"/>
            </a:xfrm>
          </p:grpSpPr>
          <p:sp>
            <p:nvSpPr>
              <p:cNvPr id="42" name="矩形 41">
                <a:extLst>
                  <a:ext uri="{FF2B5EF4-FFF2-40B4-BE49-F238E27FC236}">
                    <a16:creationId xmlns="" xmlns:a16="http://schemas.microsoft.com/office/drawing/2014/main" id="{982C3D0B-D4BE-4737-AA7A-204FBCD26EB4}"/>
                  </a:ext>
                </a:extLst>
              </p:cNvPr>
              <p:cNvSpPr/>
              <p:nvPr/>
            </p:nvSpPr>
            <p:spPr bwMode="auto">
              <a:xfrm>
                <a:off x="2498580" y="1709673"/>
                <a:ext cx="1506322" cy="833891"/>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fontAlgn="base">
                  <a:spcBef>
                    <a:spcPct val="0"/>
                  </a:spcBef>
                  <a:spcAft>
                    <a:spcPct val="0"/>
                  </a:spcAft>
                </a:pPr>
                <a:r>
                  <a:rPr lang="zh-CN" altLang="en-US" sz="1199" dirty="0">
                    <a:solidFill>
                      <a:prstClr val="black"/>
                    </a:solidFill>
                    <a:latin typeface="Microsoft YaHei" panose="020B0503020204020204" pitchFamily="34" charset="-122"/>
                  </a:rPr>
                  <a:t>物料生产计划追溯</a:t>
                </a:r>
                <a:endParaRPr lang="en-US" altLang="zh-CN" sz="1199" dirty="0">
                  <a:solidFill>
                    <a:prstClr val="black"/>
                  </a:solidFill>
                  <a:latin typeface="Microsoft YaHei" panose="020B0503020204020204" pitchFamily="34" charset="-122"/>
                </a:endParaRPr>
              </a:p>
            </p:txBody>
          </p:sp>
          <p:sp>
            <p:nvSpPr>
              <p:cNvPr id="43" name="矩形 42">
                <a:extLst>
                  <a:ext uri="{FF2B5EF4-FFF2-40B4-BE49-F238E27FC236}">
                    <a16:creationId xmlns="" xmlns:a16="http://schemas.microsoft.com/office/drawing/2014/main" id="{FC36C042-46FA-44D6-96CF-783868423C40}"/>
                  </a:ext>
                </a:extLst>
              </p:cNvPr>
              <p:cNvSpPr/>
              <p:nvPr/>
            </p:nvSpPr>
            <p:spPr bwMode="auto">
              <a:xfrm>
                <a:off x="2498775" y="1403658"/>
                <a:ext cx="1512000" cy="336103"/>
              </a:xfrm>
              <a:prstGeom prst="rect">
                <a:avLst/>
              </a:prstGeom>
              <a:solidFill>
                <a:srgbClr val="5B9BD5"/>
              </a:solidFill>
              <a:ln w="9525" cap="flat" cmpd="sng" algn="ctr">
                <a:solidFill>
                  <a:schemeClr val="tx1"/>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230073" indent="-230073" algn="ctr" fontAlgn="base">
                  <a:spcBef>
                    <a:spcPct val="0"/>
                  </a:spcBef>
                  <a:spcAft>
                    <a:spcPct val="0"/>
                  </a:spcAft>
                </a:pPr>
                <a:r>
                  <a:rPr lang="zh-CN" altLang="en-US" sz="1399" dirty="0">
                    <a:solidFill>
                      <a:prstClr val="black"/>
                    </a:solidFill>
                    <a:latin typeface="Microsoft YaHei" panose="020B0503020204020204" pitchFamily="34" charset="-122"/>
                  </a:rPr>
                  <a:t>生产计划模型</a:t>
                </a:r>
              </a:p>
            </p:txBody>
          </p:sp>
        </p:grpSp>
        <p:grpSp>
          <p:nvGrpSpPr>
            <p:cNvPr id="10" name="组合 9">
              <a:extLst>
                <a:ext uri="{FF2B5EF4-FFF2-40B4-BE49-F238E27FC236}">
                  <a16:creationId xmlns="" xmlns:a16="http://schemas.microsoft.com/office/drawing/2014/main" id="{F030C961-7F6C-4BD7-942C-C829E6053C87}"/>
                </a:ext>
              </a:extLst>
            </p:cNvPr>
            <p:cNvGrpSpPr/>
            <p:nvPr/>
          </p:nvGrpSpPr>
          <p:grpSpPr>
            <a:xfrm>
              <a:off x="4367215" y="1154953"/>
              <a:ext cx="1512168" cy="867730"/>
              <a:chOff x="2495007" y="1403658"/>
              <a:chExt cx="1512168" cy="1141028"/>
            </a:xfrm>
          </p:grpSpPr>
          <p:sp>
            <p:nvSpPr>
              <p:cNvPr id="40" name="矩形 39">
                <a:extLst>
                  <a:ext uri="{FF2B5EF4-FFF2-40B4-BE49-F238E27FC236}">
                    <a16:creationId xmlns="" xmlns:a16="http://schemas.microsoft.com/office/drawing/2014/main" id="{2FF9D693-0B82-41E8-BCFE-4F844AEDCA23}"/>
                  </a:ext>
                </a:extLst>
              </p:cNvPr>
              <p:cNvSpPr/>
              <p:nvPr/>
            </p:nvSpPr>
            <p:spPr bwMode="auto">
              <a:xfrm>
                <a:off x="2495007" y="1710796"/>
                <a:ext cx="1512168" cy="83389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fontAlgn="base">
                  <a:spcBef>
                    <a:spcPct val="0"/>
                  </a:spcBef>
                  <a:spcAft>
                    <a:spcPct val="0"/>
                  </a:spcAft>
                </a:pPr>
                <a:r>
                  <a:rPr lang="zh-CN" altLang="en-US" sz="1199" dirty="0">
                    <a:solidFill>
                      <a:prstClr val="black"/>
                    </a:solidFill>
                    <a:latin typeface="Microsoft YaHei" panose="020B0503020204020204" pitchFamily="34" charset="-122"/>
                  </a:rPr>
                  <a:t>申请物料追溯</a:t>
                </a:r>
                <a:endParaRPr lang="en-US" altLang="zh-CN" sz="1199" dirty="0">
                  <a:solidFill>
                    <a:prstClr val="black"/>
                  </a:solidFill>
                  <a:latin typeface="Microsoft YaHei" panose="020B0503020204020204" pitchFamily="34" charset="-122"/>
                </a:endParaRPr>
              </a:p>
            </p:txBody>
          </p:sp>
          <p:sp>
            <p:nvSpPr>
              <p:cNvPr id="41" name="矩形 40">
                <a:extLst>
                  <a:ext uri="{FF2B5EF4-FFF2-40B4-BE49-F238E27FC236}">
                    <a16:creationId xmlns="" xmlns:a16="http://schemas.microsoft.com/office/drawing/2014/main" id="{F126188C-1B1B-42E9-BD60-FB26BF7A21E9}"/>
                  </a:ext>
                </a:extLst>
              </p:cNvPr>
              <p:cNvSpPr/>
              <p:nvPr/>
            </p:nvSpPr>
            <p:spPr bwMode="auto">
              <a:xfrm>
                <a:off x="2498775" y="1403658"/>
                <a:ext cx="1508400" cy="336103"/>
              </a:xfrm>
              <a:prstGeom prst="rect">
                <a:avLst/>
              </a:prstGeom>
              <a:solidFill>
                <a:srgbClr val="5B9BD5"/>
              </a:solidFill>
              <a:ln w="9525" cap="flat" cmpd="sng" algn="ctr">
                <a:solidFill>
                  <a:schemeClr val="tx1"/>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230073" indent="-230073" algn="ctr" fontAlgn="base">
                  <a:spcBef>
                    <a:spcPct val="0"/>
                  </a:spcBef>
                  <a:spcAft>
                    <a:spcPct val="0"/>
                  </a:spcAft>
                </a:pPr>
                <a:r>
                  <a:rPr lang="zh-CN" altLang="en-US" sz="1399" dirty="0">
                    <a:solidFill>
                      <a:prstClr val="black"/>
                    </a:solidFill>
                    <a:latin typeface="Microsoft YaHei" panose="020B0503020204020204" pitchFamily="34" charset="-122"/>
                  </a:rPr>
                  <a:t>采购计划模型</a:t>
                </a:r>
              </a:p>
            </p:txBody>
          </p:sp>
        </p:grpSp>
        <p:grpSp>
          <p:nvGrpSpPr>
            <p:cNvPr id="11" name="组合 10">
              <a:extLst>
                <a:ext uri="{FF2B5EF4-FFF2-40B4-BE49-F238E27FC236}">
                  <a16:creationId xmlns="" xmlns:a16="http://schemas.microsoft.com/office/drawing/2014/main" id="{CFA1AE36-7CCE-4EEA-A593-FD18DEBB5E19}"/>
                </a:ext>
              </a:extLst>
            </p:cNvPr>
            <p:cNvGrpSpPr/>
            <p:nvPr/>
          </p:nvGrpSpPr>
          <p:grpSpPr>
            <a:xfrm>
              <a:off x="6529338" y="1154952"/>
              <a:ext cx="1512168" cy="867731"/>
              <a:chOff x="2496890" y="1403658"/>
              <a:chExt cx="1512168" cy="1141029"/>
            </a:xfrm>
          </p:grpSpPr>
          <p:sp>
            <p:nvSpPr>
              <p:cNvPr id="38" name="矩形 37">
                <a:extLst>
                  <a:ext uri="{FF2B5EF4-FFF2-40B4-BE49-F238E27FC236}">
                    <a16:creationId xmlns="" xmlns:a16="http://schemas.microsoft.com/office/drawing/2014/main" id="{E83D2C39-C17E-458A-A97D-731DEEC35386}"/>
                  </a:ext>
                </a:extLst>
              </p:cNvPr>
              <p:cNvSpPr/>
              <p:nvPr/>
            </p:nvSpPr>
            <p:spPr bwMode="auto">
              <a:xfrm>
                <a:off x="2496890" y="1710797"/>
                <a:ext cx="1512168" cy="83389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fontAlgn="base">
                  <a:spcBef>
                    <a:spcPct val="0"/>
                  </a:spcBef>
                  <a:spcAft>
                    <a:spcPct val="0"/>
                  </a:spcAft>
                </a:pPr>
                <a:r>
                  <a:rPr lang="zh-CN" altLang="en-US" sz="1199" dirty="0">
                    <a:solidFill>
                      <a:prstClr val="black"/>
                    </a:solidFill>
                    <a:latin typeface="Microsoft YaHei" panose="020B0503020204020204" pitchFamily="34" charset="-122"/>
                  </a:rPr>
                  <a:t>采购明细追溯</a:t>
                </a:r>
                <a:endParaRPr lang="en-US" altLang="zh-CN" sz="1199" dirty="0">
                  <a:solidFill>
                    <a:prstClr val="black"/>
                  </a:solidFill>
                  <a:latin typeface="Microsoft YaHei" panose="020B0503020204020204" pitchFamily="34" charset="-122"/>
                </a:endParaRPr>
              </a:p>
            </p:txBody>
          </p:sp>
          <p:sp>
            <p:nvSpPr>
              <p:cNvPr id="39" name="矩形 38">
                <a:extLst>
                  <a:ext uri="{FF2B5EF4-FFF2-40B4-BE49-F238E27FC236}">
                    <a16:creationId xmlns="" xmlns:a16="http://schemas.microsoft.com/office/drawing/2014/main" id="{E1D32A1D-66EF-481B-A90C-77DF3CB45A44}"/>
                  </a:ext>
                </a:extLst>
              </p:cNvPr>
              <p:cNvSpPr/>
              <p:nvPr/>
            </p:nvSpPr>
            <p:spPr bwMode="auto">
              <a:xfrm>
                <a:off x="2498775" y="1403658"/>
                <a:ext cx="1508400" cy="336103"/>
              </a:xfrm>
              <a:prstGeom prst="rect">
                <a:avLst/>
              </a:prstGeom>
              <a:solidFill>
                <a:srgbClr val="5B9BD5"/>
              </a:solidFill>
              <a:ln w="9525" cap="flat" cmpd="sng" algn="ctr">
                <a:solidFill>
                  <a:schemeClr val="tx1"/>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230073" indent="-230073" algn="ctr" fontAlgn="base">
                  <a:spcBef>
                    <a:spcPct val="0"/>
                  </a:spcBef>
                  <a:spcAft>
                    <a:spcPct val="0"/>
                  </a:spcAft>
                </a:pPr>
                <a:r>
                  <a:rPr lang="zh-CN" altLang="en-US" sz="1399" dirty="0">
                    <a:solidFill>
                      <a:prstClr val="black"/>
                    </a:solidFill>
                    <a:latin typeface="Microsoft YaHei" panose="020B0503020204020204" pitchFamily="34" charset="-122"/>
                  </a:rPr>
                  <a:t>采购订单模型</a:t>
                </a:r>
              </a:p>
            </p:txBody>
          </p:sp>
        </p:grpSp>
        <p:grpSp>
          <p:nvGrpSpPr>
            <p:cNvPr id="12" name="组合 11">
              <a:extLst>
                <a:ext uri="{FF2B5EF4-FFF2-40B4-BE49-F238E27FC236}">
                  <a16:creationId xmlns="" xmlns:a16="http://schemas.microsoft.com/office/drawing/2014/main" id="{47021A14-E2D3-4F91-9144-7D2D81478D01}"/>
                </a:ext>
              </a:extLst>
            </p:cNvPr>
            <p:cNvGrpSpPr/>
            <p:nvPr/>
          </p:nvGrpSpPr>
          <p:grpSpPr>
            <a:xfrm>
              <a:off x="8691462" y="1154952"/>
              <a:ext cx="1512168" cy="882086"/>
              <a:chOff x="2498774" y="1403658"/>
              <a:chExt cx="1512168" cy="1159906"/>
            </a:xfrm>
          </p:grpSpPr>
          <p:sp>
            <p:nvSpPr>
              <p:cNvPr id="36" name="矩形 35">
                <a:extLst>
                  <a:ext uri="{FF2B5EF4-FFF2-40B4-BE49-F238E27FC236}">
                    <a16:creationId xmlns="" xmlns:a16="http://schemas.microsoft.com/office/drawing/2014/main" id="{5A7DFD32-4D5F-49FB-AA1B-E97B6E8530B7}"/>
                  </a:ext>
                </a:extLst>
              </p:cNvPr>
              <p:cNvSpPr/>
              <p:nvPr/>
            </p:nvSpPr>
            <p:spPr bwMode="auto">
              <a:xfrm>
                <a:off x="2498774" y="1729674"/>
                <a:ext cx="1512168" cy="83389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fontAlgn="base">
                  <a:spcBef>
                    <a:spcPct val="0"/>
                  </a:spcBef>
                  <a:spcAft>
                    <a:spcPct val="0"/>
                  </a:spcAft>
                </a:pPr>
                <a:endParaRPr lang="en-US" altLang="zh-CN" sz="1199" dirty="0">
                  <a:solidFill>
                    <a:prstClr val="black"/>
                  </a:solidFill>
                  <a:latin typeface="Microsoft YaHei" panose="020B0503020204020204" pitchFamily="34" charset="-122"/>
                </a:endParaRPr>
              </a:p>
              <a:p>
                <a:pPr algn="ctr" fontAlgn="base">
                  <a:spcBef>
                    <a:spcPct val="0"/>
                  </a:spcBef>
                  <a:spcAft>
                    <a:spcPct val="0"/>
                  </a:spcAft>
                </a:pPr>
                <a:r>
                  <a:rPr lang="zh-CN" altLang="en-US" sz="1199" dirty="0">
                    <a:solidFill>
                      <a:prstClr val="black"/>
                    </a:solidFill>
                    <a:latin typeface="Microsoft YaHei" panose="020B0503020204020204" pitchFamily="34" charset="-122"/>
                  </a:rPr>
                  <a:t>接收动作追溯</a:t>
                </a:r>
                <a:endParaRPr lang="en-US" altLang="zh-CN" sz="1199" dirty="0">
                  <a:solidFill>
                    <a:prstClr val="black"/>
                  </a:solidFill>
                  <a:latin typeface="Microsoft YaHei" panose="020B0503020204020204" pitchFamily="34" charset="-122"/>
                </a:endParaRPr>
              </a:p>
              <a:p>
                <a:pPr algn="ctr" fontAlgn="base">
                  <a:spcBef>
                    <a:spcPct val="0"/>
                  </a:spcBef>
                  <a:spcAft>
                    <a:spcPct val="0"/>
                  </a:spcAft>
                </a:pPr>
                <a:r>
                  <a:rPr lang="zh-CN" altLang="en-US" sz="1199" dirty="0">
                    <a:solidFill>
                      <a:prstClr val="black"/>
                    </a:solidFill>
                    <a:latin typeface="Microsoft YaHei" panose="020B0503020204020204" pitchFamily="34" charset="-122"/>
                  </a:rPr>
                  <a:t>入库质检</a:t>
                </a:r>
                <a:endParaRPr lang="en-US" altLang="zh-CN" sz="1199" dirty="0">
                  <a:solidFill>
                    <a:prstClr val="black"/>
                  </a:solidFill>
                  <a:latin typeface="Microsoft YaHei" panose="020B0503020204020204" pitchFamily="34" charset="-122"/>
                </a:endParaRPr>
              </a:p>
              <a:p>
                <a:pPr algn="ctr" fontAlgn="base">
                  <a:spcBef>
                    <a:spcPct val="0"/>
                  </a:spcBef>
                  <a:spcAft>
                    <a:spcPct val="0"/>
                  </a:spcAft>
                </a:pPr>
                <a:endParaRPr lang="en-US" altLang="zh-CN" sz="1199" dirty="0">
                  <a:solidFill>
                    <a:prstClr val="black"/>
                  </a:solidFill>
                  <a:latin typeface="Microsoft YaHei" panose="020B0503020204020204" pitchFamily="34" charset="-122"/>
                </a:endParaRPr>
              </a:p>
            </p:txBody>
          </p:sp>
          <p:sp>
            <p:nvSpPr>
              <p:cNvPr id="37" name="矩形 36">
                <a:extLst>
                  <a:ext uri="{FF2B5EF4-FFF2-40B4-BE49-F238E27FC236}">
                    <a16:creationId xmlns="" xmlns:a16="http://schemas.microsoft.com/office/drawing/2014/main" id="{DEF26688-91B6-4936-9B1F-9875ED14D4BB}"/>
                  </a:ext>
                </a:extLst>
              </p:cNvPr>
              <p:cNvSpPr/>
              <p:nvPr/>
            </p:nvSpPr>
            <p:spPr bwMode="auto">
              <a:xfrm>
                <a:off x="2498775" y="1403658"/>
                <a:ext cx="1508400" cy="336103"/>
              </a:xfrm>
              <a:prstGeom prst="rect">
                <a:avLst/>
              </a:prstGeom>
              <a:solidFill>
                <a:srgbClr val="5B9BD5"/>
              </a:solidFill>
              <a:ln w="9525" cap="flat" cmpd="sng" algn="ctr">
                <a:solidFill>
                  <a:schemeClr val="tx1"/>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230073" indent="-230073" algn="ctr" fontAlgn="base">
                  <a:spcBef>
                    <a:spcPct val="0"/>
                  </a:spcBef>
                  <a:spcAft>
                    <a:spcPct val="0"/>
                  </a:spcAft>
                </a:pPr>
                <a:r>
                  <a:rPr lang="zh-CN" altLang="en-US" sz="1399" dirty="0">
                    <a:solidFill>
                      <a:srgbClr val="FF0000"/>
                    </a:solidFill>
                    <a:latin typeface="Microsoft YaHei" panose="020B0503020204020204" pitchFamily="34" charset="-122"/>
                  </a:rPr>
                  <a:t>采购</a:t>
                </a:r>
                <a:r>
                  <a:rPr lang="zh-CN" altLang="en-US" sz="1399" dirty="0">
                    <a:solidFill>
                      <a:prstClr val="black"/>
                    </a:solidFill>
                    <a:latin typeface="Microsoft YaHei" panose="020B0503020204020204" pitchFamily="34" charset="-122"/>
                  </a:rPr>
                  <a:t>接收</a:t>
                </a:r>
                <a:r>
                  <a:rPr lang="zh-CN" altLang="en-US" sz="1399" strike="sngStrike" dirty="0">
                    <a:solidFill>
                      <a:prstClr val="black"/>
                    </a:solidFill>
                    <a:latin typeface="Microsoft YaHei" panose="020B0503020204020204" pitchFamily="34" charset="-122"/>
                  </a:rPr>
                  <a:t>事务处理</a:t>
                </a:r>
                <a:r>
                  <a:rPr lang="zh-CN" altLang="en-US" sz="1399" dirty="0">
                    <a:solidFill>
                      <a:prstClr val="black"/>
                    </a:solidFill>
                    <a:latin typeface="Microsoft YaHei" panose="020B0503020204020204" pitchFamily="34" charset="-122"/>
                  </a:rPr>
                  <a:t>模型</a:t>
                </a:r>
              </a:p>
            </p:txBody>
          </p:sp>
        </p:grpSp>
        <p:grpSp>
          <p:nvGrpSpPr>
            <p:cNvPr id="13" name="组合 12">
              <a:extLst>
                <a:ext uri="{FF2B5EF4-FFF2-40B4-BE49-F238E27FC236}">
                  <a16:creationId xmlns="" xmlns:a16="http://schemas.microsoft.com/office/drawing/2014/main" id="{F727A27C-BC9E-487C-9F40-8A89247C0E15}"/>
                </a:ext>
              </a:extLst>
            </p:cNvPr>
            <p:cNvGrpSpPr/>
            <p:nvPr/>
          </p:nvGrpSpPr>
          <p:grpSpPr>
            <a:xfrm>
              <a:off x="871357" y="3470801"/>
              <a:ext cx="9476290" cy="655517"/>
              <a:chOff x="2498775" y="1501524"/>
              <a:chExt cx="1512168" cy="861977"/>
            </a:xfrm>
          </p:grpSpPr>
          <p:sp>
            <p:nvSpPr>
              <p:cNvPr id="34" name="矩形 33">
                <a:extLst>
                  <a:ext uri="{FF2B5EF4-FFF2-40B4-BE49-F238E27FC236}">
                    <a16:creationId xmlns="" xmlns:a16="http://schemas.microsoft.com/office/drawing/2014/main" id="{9A3EB9B0-8B88-491D-995F-2CDE34647195}"/>
                  </a:ext>
                </a:extLst>
              </p:cNvPr>
              <p:cNvSpPr/>
              <p:nvPr/>
            </p:nvSpPr>
            <p:spPr bwMode="auto">
              <a:xfrm>
                <a:off x="2498775" y="1837627"/>
                <a:ext cx="1512168" cy="52587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fontAlgn="base">
                  <a:spcBef>
                    <a:spcPct val="0"/>
                  </a:spcBef>
                  <a:spcAft>
                    <a:spcPct val="0"/>
                  </a:spcAft>
                </a:pPr>
                <a:r>
                  <a:rPr lang="zh-CN" altLang="en-US" sz="1199" dirty="0">
                    <a:solidFill>
                      <a:prstClr val="black"/>
                    </a:solidFill>
                    <a:latin typeface="Microsoft YaHei" panose="020B0503020204020204" pitchFamily="34" charset="-122"/>
                  </a:rPr>
                  <a:t>库存动作追溯</a:t>
                </a:r>
                <a:endParaRPr lang="en-US" altLang="zh-CN" sz="1199" dirty="0">
                  <a:solidFill>
                    <a:prstClr val="black"/>
                  </a:solidFill>
                  <a:latin typeface="Microsoft YaHei" panose="020B0503020204020204" pitchFamily="34" charset="-122"/>
                </a:endParaRPr>
              </a:p>
            </p:txBody>
          </p:sp>
          <p:sp>
            <p:nvSpPr>
              <p:cNvPr id="35" name="矩形 34">
                <a:extLst>
                  <a:ext uri="{FF2B5EF4-FFF2-40B4-BE49-F238E27FC236}">
                    <a16:creationId xmlns="" xmlns:a16="http://schemas.microsoft.com/office/drawing/2014/main" id="{0CB81993-CAC6-4841-822F-9F205DD6797F}"/>
                  </a:ext>
                </a:extLst>
              </p:cNvPr>
              <p:cNvSpPr/>
              <p:nvPr/>
            </p:nvSpPr>
            <p:spPr bwMode="auto">
              <a:xfrm>
                <a:off x="2498775" y="1501524"/>
                <a:ext cx="1511994" cy="336103"/>
              </a:xfrm>
              <a:prstGeom prst="rect">
                <a:avLst/>
              </a:prstGeom>
              <a:solidFill>
                <a:srgbClr val="5B9BD5"/>
              </a:solidFill>
              <a:ln w="9525" cap="flat" cmpd="sng" algn="ctr">
                <a:solidFill>
                  <a:schemeClr val="tx1"/>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230073" indent="-230073" algn="ctr" fontAlgn="base">
                  <a:spcBef>
                    <a:spcPct val="0"/>
                  </a:spcBef>
                  <a:spcAft>
                    <a:spcPct val="0"/>
                  </a:spcAft>
                </a:pPr>
                <a:r>
                  <a:rPr lang="zh-CN" altLang="en-US" sz="1199" dirty="0">
                    <a:solidFill>
                      <a:prstClr val="black"/>
                    </a:solidFill>
                    <a:latin typeface="Microsoft YaHei" panose="020B0503020204020204" pitchFamily="34" charset="-122"/>
                  </a:rPr>
                  <a:t>库存</a:t>
                </a:r>
                <a:r>
                  <a:rPr lang="zh-CN" altLang="en-US" sz="1199" dirty="0">
                    <a:solidFill>
                      <a:srgbClr val="FF0000"/>
                    </a:solidFill>
                    <a:latin typeface="Microsoft YaHei" panose="020B0503020204020204" pitchFamily="34" charset="-122"/>
                  </a:rPr>
                  <a:t>变动</a:t>
                </a:r>
                <a:r>
                  <a:rPr lang="zh-CN" altLang="en-US" sz="1199" strike="sngStrike" dirty="0">
                    <a:solidFill>
                      <a:prstClr val="black"/>
                    </a:solidFill>
                    <a:latin typeface="Microsoft YaHei" panose="020B0503020204020204" pitchFamily="34" charset="-122"/>
                  </a:rPr>
                  <a:t>事务处理</a:t>
                </a:r>
                <a:r>
                  <a:rPr lang="zh-CN" altLang="en-US" sz="1199" dirty="0">
                    <a:solidFill>
                      <a:prstClr val="black"/>
                    </a:solidFill>
                    <a:latin typeface="Microsoft YaHei" panose="020B0503020204020204" pitchFamily="34" charset="-122"/>
                  </a:rPr>
                  <a:t>模型</a:t>
                </a:r>
              </a:p>
            </p:txBody>
          </p:sp>
        </p:grpSp>
        <p:sp>
          <p:nvSpPr>
            <p:cNvPr id="14" name="矩形 13">
              <a:extLst>
                <a:ext uri="{FF2B5EF4-FFF2-40B4-BE49-F238E27FC236}">
                  <a16:creationId xmlns="" xmlns:a16="http://schemas.microsoft.com/office/drawing/2014/main" id="{ABF8E866-7518-4A75-BEAD-B90B965365C5}"/>
                </a:ext>
              </a:extLst>
            </p:cNvPr>
            <p:cNvSpPr/>
            <p:nvPr/>
          </p:nvSpPr>
          <p:spPr bwMode="auto">
            <a:xfrm>
              <a:off x="10361920" y="2895045"/>
              <a:ext cx="335563" cy="1062017"/>
            </a:xfrm>
            <a:prstGeom prst="rect">
              <a:avLst/>
            </a:prstGeom>
            <a:solidFill>
              <a:schemeClr val="bg1">
                <a:lumMod val="85000"/>
              </a:schemeClr>
            </a:solidFill>
            <a:ln w="22225" cap="flat" cmpd="sng" algn="ctr">
              <a:noFill/>
              <a:prstDash val="dash"/>
              <a:round/>
              <a:headEnd type="none" w="med" len="med"/>
              <a:tailEnd type="none" w="med" len="med"/>
            </a:ln>
            <a:effectLst/>
          </p:spPr>
          <p:txBody>
            <a:bodyPr vert="eaVert" wrap="none" lIns="91392" tIns="45696" rIns="91392" bIns="45696" numCol="1" rtlCol="0" anchor="ctr" anchorCtr="1" compatLnSpc="1">
              <a:prstTxWarp prst="textNoShape">
                <a:avLst/>
              </a:prstTxWarp>
            </a:bodyPr>
            <a:lstStyle/>
            <a:p>
              <a:pPr marL="230073" indent="-230073" eaLnBrk="0" fontAlgn="base" hangingPunct="0">
                <a:spcBef>
                  <a:spcPct val="0"/>
                </a:spcBef>
                <a:spcAft>
                  <a:spcPct val="0"/>
                </a:spcAft>
              </a:pPr>
              <a:r>
                <a:rPr lang="zh-CN" altLang="en-US" sz="1399" dirty="0">
                  <a:solidFill>
                    <a:prstClr val="black"/>
                  </a:solidFill>
                  <a:latin typeface="Microsoft YaHei" panose="020B0503020204020204" pitchFamily="34" charset="-122"/>
                </a:rPr>
                <a:t>库存</a:t>
              </a:r>
            </a:p>
          </p:txBody>
        </p:sp>
        <p:grpSp>
          <p:nvGrpSpPr>
            <p:cNvPr id="15" name="组合 14">
              <a:extLst>
                <a:ext uri="{FF2B5EF4-FFF2-40B4-BE49-F238E27FC236}">
                  <a16:creationId xmlns="" xmlns:a16="http://schemas.microsoft.com/office/drawing/2014/main" id="{82820881-636C-4FC6-BEDD-7029519A827B}"/>
                </a:ext>
              </a:extLst>
            </p:cNvPr>
            <p:cNvGrpSpPr/>
            <p:nvPr/>
          </p:nvGrpSpPr>
          <p:grpSpPr>
            <a:xfrm>
              <a:off x="8691462" y="4977702"/>
              <a:ext cx="1512168" cy="874403"/>
              <a:chOff x="2498774" y="1403658"/>
              <a:chExt cx="1512168" cy="1149803"/>
            </a:xfrm>
          </p:grpSpPr>
          <p:sp>
            <p:nvSpPr>
              <p:cNvPr id="32" name="矩形 31">
                <a:extLst>
                  <a:ext uri="{FF2B5EF4-FFF2-40B4-BE49-F238E27FC236}">
                    <a16:creationId xmlns="" xmlns:a16="http://schemas.microsoft.com/office/drawing/2014/main" id="{CF95C74F-1B02-4D25-B294-20220183CABE}"/>
                  </a:ext>
                </a:extLst>
              </p:cNvPr>
              <p:cNvSpPr/>
              <p:nvPr/>
            </p:nvSpPr>
            <p:spPr bwMode="auto">
              <a:xfrm>
                <a:off x="2498774" y="1719571"/>
                <a:ext cx="1512168" cy="83389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fontAlgn="base">
                  <a:spcBef>
                    <a:spcPct val="0"/>
                  </a:spcBef>
                  <a:spcAft>
                    <a:spcPct val="0"/>
                  </a:spcAft>
                </a:pPr>
                <a:r>
                  <a:rPr lang="zh-CN" altLang="en-US" sz="1199" dirty="0">
                    <a:solidFill>
                      <a:prstClr val="black"/>
                    </a:solidFill>
                    <a:latin typeface="Microsoft YaHei" panose="020B0503020204020204" pitchFamily="34" charset="-122"/>
                  </a:rPr>
                  <a:t>实际物料产量</a:t>
                </a:r>
                <a:endParaRPr lang="en-US" altLang="zh-CN" sz="1199" dirty="0">
                  <a:solidFill>
                    <a:prstClr val="black"/>
                  </a:solidFill>
                  <a:latin typeface="Microsoft YaHei" panose="020B0503020204020204" pitchFamily="34" charset="-122"/>
                </a:endParaRPr>
              </a:p>
              <a:p>
                <a:pPr algn="ctr" fontAlgn="base">
                  <a:spcBef>
                    <a:spcPct val="0"/>
                  </a:spcBef>
                  <a:spcAft>
                    <a:spcPct val="0"/>
                  </a:spcAft>
                </a:pPr>
                <a:r>
                  <a:rPr lang="zh-CN" altLang="en-US" sz="1199" dirty="0">
                    <a:solidFill>
                      <a:prstClr val="black"/>
                    </a:solidFill>
                    <a:latin typeface="Microsoft YaHei" panose="020B0503020204020204" pitchFamily="34" charset="-122"/>
                  </a:rPr>
                  <a:t>所需原料数量</a:t>
                </a:r>
                <a:endParaRPr lang="en-US" altLang="zh-CN" sz="1199" dirty="0">
                  <a:solidFill>
                    <a:prstClr val="black"/>
                  </a:solidFill>
                  <a:latin typeface="Microsoft YaHei" panose="020B0503020204020204" pitchFamily="34" charset="-122"/>
                </a:endParaRPr>
              </a:p>
              <a:p>
                <a:pPr algn="ctr" fontAlgn="base">
                  <a:spcBef>
                    <a:spcPct val="0"/>
                  </a:spcBef>
                  <a:spcAft>
                    <a:spcPct val="0"/>
                  </a:spcAft>
                </a:pPr>
                <a:r>
                  <a:rPr lang="zh-CN" altLang="en-US" sz="1199" dirty="0">
                    <a:solidFill>
                      <a:prstClr val="black"/>
                    </a:solidFill>
                    <a:latin typeface="Microsoft YaHei" panose="020B0503020204020204" pitchFamily="34" charset="-122"/>
                  </a:rPr>
                  <a:t>生产工单追溯</a:t>
                </a:r>
                <a:endParaRPr lang="en-US" altLang="zh-CN" sz="1199" dirty="0">
                  <a:solidFill>
                    <a:prstClr val="black"/>
                  </a:solidFill>
                  <a:latin typeface="Microsoft YaHei" panose="020B0503020204020204" pitchFamily="34" charset="-122"/>
                </a:endParaRPr>
              </a:p>
            </p:txBody>
          </p:sp>
          <p:sp>
            <p:nvSpPr>
              <p:cNvPr id="33" name="矩形 32">
                <a:extLst>
                  <a:ext uri="{FF2B5EF4-FFF2-40B4-BE49-F238E27FC236}">
                    <a16:creationId xmlns="" xmlns:a16="http://schemas.microsoft.com/office/drawing/2014/main" id="{DC4D10DD-36B9-4B1B-81BB-FC6357E8F54A}"/>
                  </a:ext>
                </a:extLst>
              </p:cNvPr>
              <p:cNvSpPr/>
              <p:nvPr/>
            </p:nvSpPr>
            <p:spPr bwMode="auto">
              <a:xfrm>
                <a:off x="2498775" y="1403658"/>
                <a:ext cx="1512000" cy="336103"/>
              </a:xfrm>
              <a:prstGeom prst="rect">
                <a:avLst/>
              </a:prstGeom>
              <a:solidFill>
                <a:srgbClr val="5B9BD5"/>
              </a:solidFill>
              <a:ln w="9525" cap="flat" cmpd="sng" algn="ctr">
                <a:solidFill>
                  <a:schemeClr val="tx1"/>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230073" indent="-230073" algn="ctr" fontAlgn="base">
                  <a:spcBef>
                    <a:spcPct val="0"/>
                  </a:spcBef>
                  <a:spcAft>
                    <a:spcPct val="0"/>
                  </a:spcAft>
                </a:pPr>
                <a:r>
                  <a:rPr lang="zh-CN" altLang="en-US" sz="1399" dirty="0">
                    <a:solidFill>
                      <a:prstClr val="black"/>
                    </a:solidFill>
                    <a:latin typeface="Microsoft YaHei" panose="020B0503020204020204" pitchFamily="34" charset="-122"/>
                  </a:rPr>
                  <a:t>生产工单概要模型</a:t>
                </a:r>
              </a:p>
            </p:txBody>
          </p:sp>
        </p:grpSp>
        <p:sp>
          <p:nvSpPr>
            <p:cNvPr id="16" name="圆角矩形 87">
              <a:extLst>
                <a:ext uri="{FF2B5EF4-FFF2-40B4-BE49-F238E27FC236}">
                  <a16:creationId xmlns="" xmlns:a16="http://schemas.microsoft.com/office/drawing/2014/main" id="{8906D530-D360-4C57-AD2B-059B1E8BA9B7}"/>
                </a:ext>
              </a:extLst>
            </p:cNvPr>
            <p:cNvSpPr/>
            <p:nvPr/>
          </p:nvSpPr>
          <p:spPr bwMode="auto">
            <a:xfrm>
              <a:off x="4226967" y="946456"/>
              <a:ext cx="6134952" cy="1215305"/>
            </a:xfrm>
            <a:prstGeom prst="roundRect">
              <a:avLst>
                <a:gd name="adj" fmla="val 7740"/>
              </a:avLst>
            </a:prstGeom>
            <a:noFill/>
            <a:ln w="19050" cap="flat" cmpd="sng" algn="ctr">
              <a:solidFill>
                <a:schemeClr val="bg1">
                  <a:lumMod val="65000"/>
                </a:schemeClr>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230073" indent="-230073" eaLnBrk="0" fontAlgn="base" hangingPunct="0">
                <a:spcBef>
                  <a:spcPct val="0"/>
                </a:spcBef>
                <a:spcAft>
                  <a:spcPct val="0"/>
                </a:spcAft>
              </a:pPr>
              <a:endParaRPr lang="zh-CN" altLang="en-US" sz="1399" b="1">
                <a:noFill/>
                <a:latin typeface="Microsoft YaHei" panose="020B0503020204020204" pitchFamily="34" charset="-122"/>
              </a:endParaRPr>
            </a:p>
          </p:txBody>
        </p:sp>
        <p:sp>
          <p:nvSpPr>
            <p:cNvPr id="17" name="矩形 16">
              <a:extLst>
                <a:ext uri="{FF2B5EF4-FFF2-40B4-BE49-F238E27FC236}">
                  <a16:creationId xmlns="" xmlns:a16="http://schemas.microsoft.com/office/drawing/2014/main" id="{B147F41A-997D-4842-9B1F-F10C7EB04D00}"/>
                </a:ext>
              </a:extLst>
            </p:cNvPr>
            <p:cNvSpPr/>
            <p:nvPr/>
          </p:nvSpPr>
          <p:spPr bwMode="auto">
            <a:xfrm>
              <a:off x="291005" y="2718752"/>
              <a:ext cx="335563" cy="1062017"/>
            </a:xfrm>
            <a:prstGeom prst="rect">
              <a:avLst/>
            </a:prstGeom>
            <a:solidFill>
              <a:schemeClr val="bg1">
                <a:lumMod val="85000"/>
              </a:schemeClr>
            </a:solidFill>
            <a:ln w="22225" cap="flat" cmpd="sng" algn="ctr">
              <a:noFill/>
              <a:prstDash val="sysDot"/>
              <a:round/>
              <a:headEnd type="none" w="med" len="med"/>
              <a:tailEnd type="none" w="med" len="med"/>
            </a:ln>
            <a:effectLst/>
          </p:spPr>
          <p:txBody>
            <a:bodyPr vert="eaVert" wrap="none" lIns="91392" tIns="45696" rIns="91392" bIns="45696" numCol="1" rtlCol="0" anchor="ctr" anchorCtr="1" compatLnSpc="1">
              <a:prstTxWarp prst="textNoShape">
                <a:avLst/>
              </a:prstTxWarp>
            </a:bodyPr>
            <a:lstStyle/>
            <a:p>
              <a:pPr marL="230073" indent="-230073" eaLnBrk="0" fontAlgn="base" hangingPunct="0">
                <a:spcBef>
                  <a:spcPct val="0"/>
                </a:spcBef>
                <a:spcAft>
                  <a:spcPct val="0"/>
                </a:spcAft>
              </a:pPr>
              <a:r>
                <a:rPr lang="zh-CN" altLang="en-US" sz="1399" dirty="0">
                  <a:solidFill>
                    <a:prstClr val="black"/>
                  </a:solidFill>
                  <a:latin typeface="Microsoft YaHei" panose="020B0503020204020204" pitchFamily="34" charset="-122"/>
                </a:rPr>
                <a:t>销售</a:t>
              </a:r>
            </a:p>
          </p:txBody>
        </p:sp>
        <p:sp>
          <p:nvSpPr>
            <p:cNvPr id="18" name="矩形 17">
              <a:extLst>
                <a:ext uri="{FF2B5EF4-FFF2-40B4-BE49-F238E27FC236}">
                  <a16:creationId xmlns="" xmlns:a16="http://schemas.microsoft.com/office/drawing/2014/main" id="{7174E991-5268-4CF9-8A7E-0EB026D4B159}"/>
                </a:ext>
              </a:extLst>
            </p:cNvPr>
            <p:cNvSpPr/>
            <p:nvPr/>
          </p:nvSpPr>
          <p:spPr bwMode="auto">
            <a:xfrm>
              <a:off x="10350391" y="4704992"/>
              <a:ext cx="335563" cy="1062017"/>
            </a:xfrm>
            <a:prstGeom prst="rect">
              <a:avLst/>
            </a:prstGeom>
            <a:solidFill>
              <a:schemeClr val="bg1">
                <a:lumMod val="85000"/>
              </a:schemeClr>
            </a:solidFill>
            <a:ln w="22225" cap="flat" cmpd="sng" algn="ctr">
              <a:noFill/>
              <a:prstDash val="dash"/>
              <a:round/>
              <a:headEnd type="none" w="med" len="med"/>
              <a:tailEnd type="none" w="med" len="med"/>
            </a:ln>
            <a:effectLst/>
          </p:spPr>
          <p:txBody>
            <a:bodyPr vert="eaVert" wrap="none" lIns="91392" tIns="45696" rIns="91392" bIns="45696" numCol="1" rtlCol="0" anchor="ctr" anchorCtr="1" compatLnSpc="1">
              <a:prstTxWarp prst="textNoShape">
                <a:avLst/>
              </a:prstTxWarp>
            </a:bodyPr>
            <a:lstStyle/>
            <a:p>
              <a:pPr marL="230073" indent="-230073" eaLnBrk="0" fontAlgn="base" hangingPunct="0">
                <a:spcBef>
                  <a:spcPct val="0"/>
                </a:spcBef>
                <a:spcAft>
                  <a:spcPct val="0"/>
                </a:spcAft>
              </a:pPr>
              <a:r>
                <a:rPr lang="zh-CN" altLang="en-US" sz="1399" dirty="0">
                  <a:solidFill>
                    <a:prstClr val="black"/>
                  </a:solidFill>
                  <a:latin typeface="Microsoft YaHei" panose="020B0503020204020204" pitchFamily="34" charset="-122"/>
                </a:rPr>
                <a:t>生产</a:t>
              </a:r>
            </a:p>
          </p:txBody>
        </p:sp>
        <p:sp>
          <p:nvSpPr>
            <p:cNvPr id="19" name="矩形 18">
              <a:extLst>
                <a:ext uri="{FF2B5EF4-FFF2-40B4-BE49-F238E27FC236}">
                  <a16:creationId xmlns="" xmlns:a16="http://schemas.microsoft.com/office/drawing/2014/main" id="{F627BE33-013B-410C-B35F-A99162C23368}"/>
                </a:ext>
              </a:extLst>
            </p:cNvPr>
            <p:cNvSpPr/>
            <p:nvPr/>
          </p:nvSpPr>
          <p:spPr bwMode="auto">
            <a:xfrm>
              <a:off x="10363892" y="1001142"/>
              <a:ext cx="335563" cy="1062017"/>
            </a:xfrm>
            <a:prstGeom prst="rect">
              <a:avLst/>
            </a:prstGeom>
            <a:solidFill>
              <a:schemeClr val="bg1">
                <a:lumMod val="85000"/>
              </a:schemeClr>
            </a:solidFill>
            <a:ln w="22225" cap="flat" cmpd="sng" algn="ctr">
              <a:noFill/>
              <a:prstDash val="dash"/>
              <a:round/>
              <a:headEnd type="none" w="med" len="med"/>
              <a:tailEnd type="none" w="med" len="med"/>
            </a:ln>
            <a:effectLst/>
          </p:spPr>
          <p:txBody>
            <a:bodyPr vert="eaVert" wrap="none" lIns="91392" tIns="45696" rIns="91392" bIns="45696" numCol="1" rtlCol="0" anchor="ctr" anchorCtr="1" compatLnSpc="1">
              <a:prstTxWarp prst="textNoShape">
                <a:avLst/>
              </a:prstTxWarp>
            </a:bodyPr>
            <a:lstStyle/>
            <a:p>
              <a:pPr marL="230073" indent="-230073" eaLnBrk="0" fontAlgn="base" hangingPunct="0">
                <a:spcBef>
                  <a:spcPct val="0"/>
                </a:spcBef>
                <a:spcAft>
                  <a:spcPct val="0"/>
                </a:spcAft>
              </a:pPr>
              <a:r>
                <a:rPr lang="zh-CN" altLang="en-US" sz="1399" dirty="0">
                  <a:solidFill>
                    <a:prstClr val="black"/>
                  </a:solidFill>
                  <a:latin typeface="Microsoft YaHei" panose="020B0503020204020204" pitchFamily="34" charset="-122"/>
                </a:rPr>
                <a:t>采购</a:t>
              </a:r>
            </a:p>
          </p:txBody>
        </p:sp>
        <p:sp>
          <p:nvSpPr>
            <p:cNvPr id="20" name="箭头: 下 11">
              <a:extLst>
                <a:ext uri="{FF2B5EF4-FFF2-40B4-BE49-F238E27FC236}">
                  <a16:creationId xmlns="" xmlns:a16="http://schemas.microsoft.com/office/drawing/2014/main" id="{13BA560B-5983-40AC-A058-4823B4FA1853}"/>
                </a:ext>
              </a:extLst>
            </p:cNvPr>
            <p:cNvSpPr/>
            <p:nvPr/>
          </p:nvSpPr>
          <p:spPr bwMode="auto">
            <a:xfrm>
              <a:off x="1706688" y="1993186"/>
              <a:ext cx="332376" cy="519987"/>
            </a:xfrm>
            <a:prstGeom prst="downArrow">
              <a:avLst>
                <a:gd name="adj1" fmla="val 50000"/>
                <a:gd name="adj2" fmla="val 46639"/>
              </a:avLst>
            </a:prstGeom>
            <a:solidFill>
              <a:schemeClr val="accent5">
                <a:lumMod val="50000"/>
              </a:schemeClr>
            </a:solidFill>
            <a:ln w="12700">
              <a:noFill/>
              <a:round/>
              <a:headEnd/>
              <a:tailEnd/>
            </a:ln>
          </p:spPr>
          <p:txBody>
            <a:bodyPr lIns="0" tIns="0" rIns="0" bIns="0" rtlCol="0" anchor="ctr"/>
            <a:lstStyle/>
            <a:p>
              <a:pPr algn="ctr" fontAlgn="base">
                <a:spcBef>
                  <a:spcPct val="0"/>
                </a:spcBef>
                <a:spcAft>
                  <a:spcPct val="0"/>
                </a:spcAft>
              </a:pPr>
              <a:endParaRPr lang="zh-CN" altLang="en-US" sz="800" b="1" dirty="0">
                <a:solidFill>
                  <a:srgbClr val="C00000"/>
                </a:solidFill>
                <a:latin typeface="Microsoft YaHei" panose="020B0503020204020204" pitchFamily="34" charset="-122"/>
              </a:endParaRPr>
            </a:p>
          </p:txBody>
        </p:sp>
        <p:sp>
          <p:nvSpPr>
            <p:cNvPr id="21" name="箭头: 下 12">
              <a:extLst>
                <a:ext uri="{FF2B5EF4-FFF2-40B4-BE49-F238E27FC236}">
                  <a16:creationId xmlns="" xmlns:a16="http://schemas.microsoft.com/office/drawing/2014/main" id="{3D575730-2A22-49E1-8200-8C2B4259238D}"/>
                </a:ext>
              </a:extLst>
            </p:cNvPr>
            <p:cNvSpPr/>
            <p:nvPr/>
          </p:nvSpPr>
          <p:spPr bwMode="auto">
            <a:xfrm>
              <a:off x="1695238" y="4336944"/>
              <a:ext cx="432048" cy="519987"/>
            </a:xfrm>
            <a:prstGeom prst="downArrow">
              <a:avLst/>
            </a:prstGeom>
            <a:solidFill>
              <a:schemeClr val="accent5">
                <a:lumMod val="50000"/>
              </a:schemeClr>
            </a:solidFill>
            <a:ln w="12700">
              <a:noFill/>
              <a:round/>
              <a:headEnd/>
              <a:tailEnd/>
            </a:ln>
          </p:spPr>
          <p:txBody>
            <a:bodyPr lIns="0" tIns="0" rIns="0" bIns="0" rtlCol="0" anchor="ctr"/>
            <a:lstStyle/>
            <a:p>
              <a:pPr algn="ctr" fontAlgn="base">
                <a:spcBef>
                  <a:spcPct val="0"/>
                </a:spcBef>
                <a:spcAft>
                  <a:spcPct val="0"/>
                </a:spcAft>
              </a:pPr>
              <a:endParaRPr lang="zh-CN" altLang="en-US" sz="800" b="1" dirty="0">
                <a:solidFill>
                  <a:srgbClr val="C00000"/>
                </a:solidFill>
                <a:latin typeface="Microsoft YaHei" panose="020B0503020204020204" pitchFamily="34" charset="-122"/>
              </a:endParaRPr>
            </a:p>
          </p:txBody>
        </p:sp>
        <p:sp>
          <p:nvSpPr>
            <p:cNvPr id="22" name="箭头: 下 13">
              <a:extLst>
                <a:ext uri="{FF2B5EF4-FFF2-40B4-BE49-F238E27FC236}">
                  <a16:creationId xmlns="" xmlns:a16="http://schemas.microsoft.com/office/drawing/2014/main" id="{11DB7C8D-E59E-4DD3-8826-54E0807FA31D}"/>
                </a:ext>
              </a:extLst>
            </p:cNvPr>
            <p:cNvSpPr/>
            <p:nvPr/>
          </p:nvSpPr>
          <p:spPr bwMode="auto">
            <a:xfrm rot="16200000">
              <a:off x="8160408" y="5128027"/>
              <a:ext cx="407998" cy="550639"/>
            </a:xfrm>
            <a:prstGeom prst="downArrow">
              <a:avLst/>
            </a:prstGeom>
            <a:solidFill>
              <a:schemeClr val="accent5">
                <a:lumMod val="50000"/>
              </a:schemeClr>
            </a:solidFill>
            <a:ln w="12700">
              <a:noFill/>
              <a:round/>
              <a:headEnd/>
              <a:tailEnd/>
            </a:ln>
          </p:spPr>
          <p:txBody>
            <a:bodyPr lIns="0" tIns="0" rIns="0" bIns="0" rtlCol="0" anchor="ctr"/>
            <a:lstStyle/>
            <a:p>
              <a:pPr algn="ctr" fontAlgn="base">
                <a:spcBef>
                  <a:spcPct val="0"/>
                </a:spcBef>
                <a:spcAft>
                  <a:spcPct val="0"/>
                </a:spcAft>
              </a:pPr>
              <a:endParaRPr lang="zh-CN" altLang="en-US" sz="800" b="1" dirty="0">
                <a:solidFill>
                  <a:srgbClr val="C00000"/>
                </a:solidFill>
                <a:latin typeface="Microsoft YaHei" panose="020B0503020204020204" pitchFamily="34" charset="-122"/>
              </a:endParaRPr>
            </a:p>
          </p:txBody>
        </p:sp>
        <p:sp>
          <p:nvSpPr>
            <p:cNvPr id="23" name="箭头: 下 14">
              <a:extLst>
                <a:ext uri="{FF2B5EF4-FFF2-40B4-BE49-F238E27FC236}">
                  <a16:creationId xmlns="" xmlns:a16="http://schemas.microsoft.com/office/drawing/2014/main" id="{52FF1E3B-AEC0-4EC9-A088-18540C6FF900}"/>
                </a:ext>
              </a:extLst>
            </p:cNvPr>
            <p:cNvSpPr/>
            <p:nvPr/>
          </p:nvSpPr>
          <p:spPr bwMode="auto">
            <a:xfrm rot="10800000">
              <a:off x="7042695" y="4336942"/>
              <a:ext cx="432048" cy="525083"/>
            </a:xfrm>
            <a:prstGeom prst="downArrow">
              <a:avLst/>
            </a:prstGeom>
            <a:solidFill>
              <a:srgbClr val="A3BFD0"/>
            </a:solidFill>
            <a:ln w="12700">
              <a:noFill/>
              <a:round/>
              <a:headEnd/>
              <a:tailEnd/>
            </a:ln>
          </p:spPr>
          <p:txBody>
            <a:bodyPr lIns="0" tIns="0" rIns="0" bIns="0" rtlCol="0" anchor="ctr"/>
            <a:lstStyle/>
            <a:p>
              <a:pPr algn="ctr" fontAlgn="base">
                <a:spcBef>
                  <a:spcPct val="0"/>
                </a:spcBef>
                <a:spcAft>
                  <a:spcPct val="0"/>
                </a:spcAft>
              </a:pPr>
              <a:endParaRPr lang="zh-CN" altLang="en-US" sz="800" b="1" dirty="0">
                <a:solidFill>
                  <a:srgbClr val="C00000"/>
                </a:solidFill>
                <a:latin typeface="Microsoft YaHei" panose="020B0503020204020204" pitchFamily="34" charset="-122"/>
              </a:endParaRPr>
            </a:p>
          </p:txBody>
        </p:sp>
        <p:sp>
          <p:nvSpPr>
            <p:cNvPr id="24" name="箭头: 下 15">
              <a:extLst>
                <a:ext uri="{FF2B5EF4-FFF2-40B4-BE49-F238E27FC236}">
                  <a16:creationId xmlns="" xmlns:a16="http://schemas.microsoft.com/office/drawing/2014/main" id="{7AB4B801-84B3-46D8-A06A-3C967E7B35A4}"/>
                </a:ext>
              </a:extLst>
            </p:cNvPr>
            <p:cNvSpPr/>
            <p:nvPr/>
          </p:nvSpPr>
          <p:spPr bwMode="auto">
            <a:xfrm rot="16200000">
              <a:off x="5421063" y="4870375"/>
              <a:ext cx="407998" cy="1065939"/>
            </a:xfrm>
            <a:prstGeom prst="downArrow">
              <a:avLst/>
            </a:prstGeom>
            <a:solidFill>
              <a:schemeClr val="accent5">
                <a:lumMod val="50000"/>
              </a:schemeClr>
            </a:solidFill>
            <a:ln w="12700">
              <a:noFill/>
              <a:round/>
              <a:headEnd/>
              <a:tailEnd/>
            </a:ln>
          </p:spPr>
          <p:txBody>
            <a:bodyPr lIns="0" tIns="0" rIns="0" bIns="0" rtlCol="0" anchor="ctr"/>
            <a:lstStyle/>
            <a:p>
              <a:pPr algn="ctr" fontAlgn="base">
                <a:spcBef>
                  <a:spcPct val="0"/>
                </a:spcBef>
                <a:spcAft>
                  <a:spcPct val="0"/>
                </a:spcAft>
              </a:pPr>
              <a:endParaRPr lang="zh-CN" altLang="en-US" sz="800" b="1" dirty="0">
                <a:solidFill>
                  <a:srgbClr val="C00000"/>
                </a:solidFill>
                <a:latin typeface="Microsoft YaHei" panose="020B0503020204020204" pitchFamily="34" charset="-122"/>
              </a:endParaRPr>
            </a:p>
          </p:txBody>
        </p:sp>
        <p:sp>
          <p:nvSpPr>
            <p:cNvPr id="25" name="箭头: 下 16">
              <a:extLst>
                <a:ext uri="{FF2B5EF4-FFF2-40B4-BE49-F238E27FC236}">
                  <a16:creationId xmlns="" xmlns:a16="http://schemas.microsoft.com/office/drawing/2014/main" id="{BFA9F38C-45C0-466D-B1E5-6456918B5F62}"/>
                </a:ext>
              </a:extLst>
            </p:cNvPr>
            <p:cNvSpPr/>
            <p:nvPr/>
          </p:nvSpPr>
          <p:spPr bwMode="auto">
            <a:xfrm rot="16200000">
              <a:off x="4888409" y="2061864"/>
              <a:ext cx="477315" cy="475286"/>
            </a:xfrm>
            <a:prstGeom prst="stripedRightArrow">
              <a:avLst/>
            </a:prstGeom>
            <a:solidFill>
              <a:srgbClr val="A3BFD0"/>
            </a:solidFill>
            <a:ln w="12700">
              <a:noFill/>
              <a:prstDash val="dash"/>
              <a:round/>
              <a:headEnd/>
              <a:tailEnd/>
            </a:ln>
          </p:spPr>
          <p:txBody>
            <a:bodyPr lIns="0" tIns="0" rIns="0" bIns="0" rtlCol="0" anchor="ctr"/>
            <a:lstStyle/>
            <a:p>
              <a:pPr algn="ctr" fontAlgn="base">
                <a:spcBef>
                  <a:spcPct val="0"/>
                </a:spcBef>
                <a:spcAft>
                  <a:spcPct val="0"/>
                </a:spcAft>
              </a:pPr>
              <a:endParaRPr lang="zh-CN" altLang="en-US" sz="800" b="1" dirty="0">
                <a:solidFill>
                  <a:srgbClr val="C00000"/>
                </a:solidFill>
                <a:latin typeface="Microsoft YaHei" panose="020B0503020204020204" pitchFamily="34" charset="-122"/>
              </a:endParaRPr>
            </a:p>
          </p:txBody>
        </p:sp>
        <p:sp>
          <p:nvSpPr>
            <p:cNvPr id="26" name="箭头: 下 17">
              <a:extLst>
                <a:ext uri="{FF2B5EF4-FFF2-40B4-BE49-F238E27FC236}">
                  <a16:creationId xmlns="" xmlns:a16="http://schemas.microsoft.com/office/drawing/2014/main" id="{E2E0EB7E-6B97-4FEE-8FC6-DCF09B3864DA}"/>
                </a:ext>
              </a:extLst>
            </p:cNvPr>
            <p:cNvSpPr/>
            <p:nvPr/>
          </p:nvSpPr>
          <p:spPr bwMode="auto">
            <a:xfrm rot="10800000">
              <a:off x="7078419" y="1990606"/>
              <a:ext cx="432048" cy="525083"/>
            </a:xfrm>
            <a:prstGeom prst="downArrow">
              <a:avLst/>
            </a:prstGeom>
            <a:solidFill>
              <a:srgbClr val="A3BFD0"/>
            </a:solidFill>
            <a:ln w="12700">
              <a:noFill/>
              <a:prstDash val="solid"/>
              <a:round/>
              <a:headEnd/>
              <a:tailEnd/>
            </a:ln>
          </p:spPr>
          <p:txBody>
            <a:bodyPr lIns="0" tIns="0" rIns="0" bIns="0" rtlCol="0" anchor="ctr"/>
            <a:lstStyle/>
            <a:p>
              <a:pPr algn="ctr" fontAlgn="base">
                <a:spcBef>
                  <a:spcPct val="0"/>
                </a:spcBef>
                <a:spcAft>
                  <a:spcPct val="0"/>
                </a:spcAft>
              </a:pPr>
              <a:endParaRPr lang="zh-CN" altLang="en-US" sz="800" b="1" dirty="0">
                <a:solidFill>
                  <a:srgbClr val="C00000"/>
                </a:solidFill>
                <a:latin typeface="Microsoft YaHei" panose="020B0503020204020204" pitchFamily="34" charset="-122"/>
              </a:endParaRPr>
            </a:p>
          </p:txBody>
        </p:sp>
        <p:sp>
          <p:nvSpPr>
            <p:cNvPr id="27" name="箭头: 下 18">
              <a:extLst>
                <a:ext uri="{FF2B5EF4-FFF2-40B4-BE49-F238E27FC236}">
                  <a16:creationId xmlns="" xmlns:a16="http://schemas.microsoft.com/office/drawing/2014/main" id="{887A20E3-8723-4971-BE83-14E65192D7D4}"/>
                </a:ext>
              </a:extLst>
            </p:cNvPr>
            <p:cNvSpPr/>
            <p:nvPr/>
          </p:nvSpPr>
          <p:spPr bwMode="auto">
            <a:xfrm>
              <a:off x="9231523" y="2008869"/>
              <a:ext cx="432048" cy="525083"/>
            </a:xfrm>
            <a:prstGeom prst="downArrow">
              <a:avLst/>
            </a:prstGeom>
            <a:solidFill>
              <a:srgbClr val="A3BFD0"/>
            </a:solidFill>
            <a:ln w="12700">
              <a:noFill/>
              <a:prstDash val="solid"/>
              <a:round/>
              <a:headEnd/>
              <a:tailEnd/>
            </a:ln>
          </p:spPr>
          <p:txBody>
            <a:bodyPr lIns="0" tIns="0" rIns="0" bIns="0" rtlCol="0" anchor="ctr"/>
            <a:lstStyle/>
            <a:p>
              <a:pPr algn="ctr" fontAlgn="base">
                <a:spcBef>
                  <a:spcPct val="0"/>
                </a:spcBef>
                <a:spcAft>
                  <a:spcPct val="0"/>
                </a:spcAft>
              </a:pPr>
              <a:endParaRPr lang="zh-CN" altLang="en-US" sz="800" b="1" dirty="0">
                <a:solidFill>
                  <a:srgbClr val="C00000"/>
                </a:solidFill>
                <a:latin typeface="Microsoft YaHei" panose="020B0503020204020204" pitchFamily="34" charset="-122"/>
              </a:endParaRPr>
            </a:p>
          </p:txBody>
        </p:sp>
        <p:sp>
          <p:nvSpPr>
            <p:cNvPr id="28" name="箭头: 下 19">
              <a:extLst>
                <a:ext uri="{FF2B5EF4-FFF2-40B4-BE49-F238E27FC236}">
                  <a16:creationId xmlns="" xmlns:a16="http://schemas.microsoft.com/office/drawing/2014/main" id="{081E284E-17A6-4693-89EC-6C0244004FEA}"/>
                </a:ext>
              </a:extLst>
            </p:cNvPr>
            <p:cNvSpPr/>
            <p:nvPr/>
          </p:nvSpPr>
          <p:spPr bwMode="auto">
            <a:xfrm>
              <a:off x="6045829" y="1314365"/>
              <a:ext cx="369303" cy="608331"/>
            </a:xfrm>
            <a:prstGeom prst="stripedRightArrow">
              <a:avLst/>
            </a:prstGeom>
            <a:solidFill>
              <a:srgbClr val="A3BFD0"/>
            </a:solidFill>
            <a:ln w="12700">
              <a:noFill/>
              <a:prstDash val="dash"/>
              <a:round/>
              <a:headEnd/>
              <a:tailEnd/>
            </a:ln>
          </p:spPr>
          <p:txBody>
            <a:bodyPr lIns="0" tIns="0" rIns="0" bIns="0" rtlCol="0" anchor="ctr"/>
            <a:lstStyle/>
            <a:p>
              <a:pPr algn="ctr" fontAlgn="base">
                <a:spcBef>
                  <a:spcPct val="0"/>
                </a:spcBef>
                <a:spcAft>
                  <a:spcPct val="0"/>
                </a:spcAft>
              </a:pPr>
              <a:endParaRPr lang="zh-CN" altLang="en-US" sz="800" b="1" dirty="0">
                <a:solidFill>
                  <a:srgbClr val="C00000"/>
                </a:solidFill>
                <a:latin typeface="Microsoft YaHei" panose="020B0503020204020204" pitchFamily="34" charset="-122"/>
              </a:endParaRPr>
            </a:p>
          </p:txBody>
        </p:sp>
        <p:sp>
          <p:nvSpPr>
            <p:cNvPr id="29" name="箭头: 下 20">
              <a:extLst>
                <a:ext uri="{FF2B5EF4-FFF2-40B4-BE49-F238E27FC236}">
                  <a16:creationId xmlns="" xmlns:a16="http://schemas.microsoft.com/office/drawing/2014/main" id="{BF45A14F-0CF5-4EAE-89C4-1770699D65A9}"/>
                </a:ext>
              </a:extLst>
            </p:cNvPr>
            <p:cNvSpPr/>
            <p:nvPr/>
          </p:nvSpPr>
          <p:spPr bwMode="auto">
            <a:xfrm rot="16200000">
              <a:off x="8163430" y="1343210"/>
              <a:ext cx="407996" cy="550639"/>
            </a:xfrm>
            <a:prstGeom prst="downArrow">
              <a:avLst/>
            </a:prstGeom>
            <a:solidFill>
              <a:srgbClr val="A3BFD0"/>
            </a:solidFill>
            <a:ln w="12700">
              <a:noFill/>
              <a:round/>
              <a:headEnd/>
              <a:tailEnd/>
            </a:ln>
          </p:spPr>
          <p:txBody>
            <a:bodyPr lIns="0" tIns="0" rIns="0" bIns="0" rtlCol="0" anchor="ctr"/>
            <a:lstStyle/>
            <a:p>
              <a:pPr algn="ctr" fontAlgn="base">
                <a:spcBef>
                  <a:spcPct val="0"/>
                </a:spcBef>
                <a:spcAft>
                  <a:spcPct val="0"/>
                </a:spcAft>
              </a:pPr>
              <a:endParaRPr lang="zh-CN" altLang="en-US" sz="800" b="1" dirty="0">
                <a:solidFill>
                  <a:srgbClr val="C00000"/>
                </a:solidFill>
                <a:latin typeface="Microsoft YaHei" panose="020B0503020204020204" pitchFamily="34" charset="-122"/>
              </a:endParaRPr>
            </a:p>
          </p:txBody>
        </p:sp>
        <p:sp>
          <p:nvSpPr>
            <p:cNvPr id="30" name="箭头: 下 22">
              <a:extLst>
                <a:ext uri="{FF2B5EF4-FFF2-40B4-BE49-F238E27FC236}">
                  <a16:creationId xmlns="" xmlns:a16="http://schemas.microsoft.com/office/drawing/2014/main" id="{C1379774-07D3-4341-8AB8-A5BC8C75D1F9}"/>
                </a:ext>
              </a:extLst>
            </p:cNvPr>
            <p:cNvSpPr/>
            <p:nvPr/>
          </p:nvSpPr>
          <p:spPr bwMode="auto">
            <a:xfrm rot="10800000">
              <a:off x="9013696" y="4336942"/>
              <a:ext cx="432048" cy="525083"/>
            </a:xfrm>
            <a:prstGeom prst="downArrow">
              <a:avLst/>
            </a:prstGeom>
            <a:solidFill>
              <a:schemeClr val="accent5">
                <a:lumMod val="50000"/>
              </a:schemeClr>
            </a:solidFill>
            <a:ln w="12700">
              <a:noFill/>
              <a:round/>
              <a:headEnd/>
              <a:tailEnd/>
            </a:ln>
          </p:spPr>
          <p:txBody>
            <a:bodyPr lIns="0" tIns="0" rIns="0" bIns="0" rtlCol="0" anchor="ctr"/>
            <a:lstStyle/>
            <a:p>
              <a:pPr algn="ctr" fontAlgn="base">
                <a:spcBef>
                  <a:spcPct val="0"/>
                </a:spcBef>
                <a:spcAft>
                  <a:spcPct val="0"/>
                </a:spcAft>
              </a:pPr>
              <a:endParaRPr lang="zh-CN" altLang="en-US" sz="800" b="1" dirty="0">
                <a:solidFill>
                  <a:srgbClr val="C00000"/>
                </a:solidFill>
                <a:latin typeface="Microsoft YaHei" panose="020B0503020204020204" pitchFamily="34" charset="-122"/>
              </a:endParaRPr>
            </a:p>
          </p:txBody>
        </p:sp>
        <p:sp>
          <p:nvSpPr>
            <p:cNvPr id="31" name="箭头: 下 23">
              <a:extLst>
                <a:ext uri="{FF2B5EF4-FFF2-40B4-BE49-F238E27FC236}">
                  <a16:creationId xmlns="" xmlns:a16="http://schemas.microsoft.com/office/drawing/2014/main" id="{CA7FF628-F8A7-44C7-B8D3-E75C5ABD03F0}"/>
                </a:ext>
              </a:extLst>
            </p:cNvPr>
            <p:cNvSpPr/>
            <p:nvPr/>
          </p:nvSpPr>
          <p:spPr bwMode="auto">
            <a:xfrm>
              <a:off x="9561852" y="4336230"/>
              <a:ext cx="432048" cy="525083"/>
            </a:xfrm>
            <a:prstGeom prst="downArrow">
              <a:avLst/>
            </a:prstGeom>
            <a:solidFill>
              <a:srgbClr val="A3BFD0"/>
            </a:solidFill>
            <a:ln w="12700">
              <a:noFill/>
              <a:prstDash val="solid"/>
              <a:round/>
              <a:headEnd/>
              <a:tailEnd/>
            </a:ln>
          </p:spPr>
          <p:txBody>
            <a:bodyPr lIns="0" tIns="0" rIns="0" bIns="0" rtlCol="0" anchor="ctr"/>
            <a:lstStyle/>
            <a:p>
              <a:pPr algn="ctr" fontAlgn="base">
                <a:spcBef>
                  <a:spcPct val="0"/>
                </a:spcBef>
                <a:spcAft>
                  <a:spcPct val="0"/>
                </a:spcAft>
              </a:pPr>
              <a:endParaRPr lang="zh-CN" altLang="en-US" sz="800" b="1" dirty="0">
                <a:solidFill>
                  <a:srgbClr val="C00000"/>
                </a:solidFill>
                <a:latin typeface="Microsoft YaHei" panose="020B0503020204020204" pitchFamily="34" charset="-122"/>
              </a:endParaRPr>
            </a:p>
          </p:txBody>
        </p:sp>
      </p:grpSp>
      <p:grpSp>
        <p:nvGrpSpPr>
          <p:cNvPr id="50" name="组合 49">
            <a:extLst>
              <a:ext uri="{FF2B5EF4-FFF2-40B4-BE49-F238E27FC236}">
                <a16:creationId xmlns="" xmlns:a16="http://schemas.microsoft.com/office/drawing/2014/main" id="{74EF7E3F-9DF8-1442-82FD-46F5BBB160C9}"/>
              </a:ext>
            </a:extLst>
          </p:cNvPr>
          <p:cNvGrpSpPr/>
          <p:nvPr/>
        </p:nvGrpSpPr>
        <p:grpSpPr>
          <a:xfrm>
            <a:off x="7106127" y="6262111"/>
            <a:ext cx="4231146" cy="356214"/>
            <a:chOff x="6775352" y="6254880"/>
            <a:chExt cx="4233350" cy="356400"/>
          </a:xfrm>
        </p:grpSpPr>
        <p:sp>
          <p:nvSpPr>
            <p:cNvPr id="51" name="圆角矩形 36">
              <a:extLst>
                <a:ext uri="{FF2B5EF4-FFF2-40B4-BE49-F238E27FC236}">
                  <a16:creationId xmlns="" xmlns:a16="http://schemas.microsoft.com/office/drawing/2014/main" id="{ADF3D26A-7910-0A4E-A4BD-AFF0A22FF50E}"/>
                </a:ext>
              </a:extLst>
            </p:cNvPr>
            <p:cNvSpPr>
              <a:spLocks noChangeArrowheads="1"/>
            </p:cNvSpPr>
            <p:nvPr/>
          </p:nvSpPr>
          <p:spPr bwMode="auto">
            <a:xfrm>
              <a:off x="6775352" y="6254880"/>
              <a:ext cx="960107" cy="356400"/>
            </a:xfrm>
            <a:prstGeom prst="rect">
              <a:avLst/>
            </a:prstGeom>
            <a:noFill/>
            <a:ln w="12700" cap="flat" cmpd="sng" algn="ctr">
              <a:solidFill>
                <a:srgbClr val="00B0F0"/>
              </a:solidFill>
              <a:prstDash val="solid"/>
              <a:round/>
              <a:headEnd type="none" w="med" len="med"/>
              <a:tailEnd type="none" w="med" len="med"/>
            </a:ln>
          </p:spPr>
          <p:txBody>
            <a:bodyPr vert="horz" wrap="square" lIns="91392" tIns="45696" rIns="91392" bIns="45696" numCol="1" anchor="ctr" anchorCtr="0" compatLnSpc="1">
              <a:noAutofit/>
            </a:bodyPr>
            <a:lstStyle>
              <a:lvl1pPr>
                <a:lnSpc>
                  <a:spcPct val="90000"/>
                </a:lnSpc>
                <a:spcBef>
                  <a:spcPts val="1000"/>
                </a:spcBef>
                <a:buFont typeface="Arial" panose="020B0604020202090204" pitchFamily="34" charset="0"/>
                <a:buChar char="•"/>
                <a:defRPr sz="2800">
                  <a:solidFill>
                    <a:schemeClr val="tx1"/>
                  </a:solidFill>
                  <a:latin typeface="Impact" panose="020B0806030902050204" pitchFamily="34" charset="0"/>
                  <a:ea typeface="微软雅黑" panose="020B0503020204020204" pitchFamily="34" charset="-122"/>
                  <a:sym typeface="Impact" panose="020B0806030902050204" pitchFamily="34" charset="0"/>
                </a:defRPr>
              </a:lvl1pPr>
              <a:lvl2pPr marL="742950" indent="-285750">
                <a:lnSpc>
                  <a:spcPct val="90000"/>
                </a:lnSpc>
                <a:spcBef>
                  <a:spcPts val="500"/>
                </a:spcBef>
                <a:buFont typeface="Arial" panose="020B0604020202090204" pitchFamily="34" charset="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2pPr>
              <a:lvl3pPr marL="1143000" indent="-228600">
                <a:lnSpc>
                  <a:spcPct val="90000"/>
                </a:lnSpc>
                <a:spcBef>
                  <a:spcPts val="500"/>
                </a:spcBef>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3pPr>
              <a:lvl4pPr marL="1600200" indent="-228600">
                <a:lnSpc>
                  <a:spcPct val="90000"/>
                </a:lnSpc>
                <a:spcBef>
                  <a:spcPts val="500"/>
                </a:spcBef>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4pPr>
              <a:lvl5pPr marL="2057400" indent="-228600">
                <a:lnSpc>
                  <a:spcPct val="90000"/>
                </a:lnSpc>
                <a:spcBef>
                  <a:spcPts val="500"/>
                </a:spcBef>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9pPr>
            </a:lstStyle>
            <a:p>
              <a:pPr algn="ctr" fontAlgn="base">
                <a:spcBef>
                  <a:spcPts val="500"/>
                </a:spcBef>
                <a:spcAft>
                  <a:spcPct val="0"/>
                </a:spcAft>
                <a:buFont typeface="Arial" panose="020B0604020202090204" pitchFamily="34" charset="0"/>
                <a:buNone/>
              </a:pPr>
              <a:r>
                <a:rPr lang="zh-CN" altLang="en-US" sz="1399" dirty="0">
                  <a:solidFill>
                    <a:srgbClr val="00B0F0"/>
                  </a:solidFill>
                  <a:latin typeface="微软雅黑" panose="020B0503020204020204" pitchFamily="34" charset="-122"/>
                  <a:sym typeface="+mn-ea"/>
                </a:rPr>
                <a:t>数据采集</a:t>
              </a:r>
            </a:p>
          </p:txBody>
        </p:sp>
        <p:sp>
          <p:nvSpPr>
            <p:cNvPr id="52" name="圆角矩形 36">
              <a:extLst>
                <a:ext uri="{FF2B5EF4-FFF2-40B4-BE49-F238E27FC236}">
                  <a16:creationId xmlns="" xmlns:a16="http://schemas.microsoft.com/office/drawing/2014/main" id="{1318A449-824E-6E42-B0B5-4A4243BABCC3}"/>
                </a:ext>
              </a:extLst>
            </p:cNvPr>
            <p:cNvSpPr>
              <a:spLocks noChangeArrowheads="1"/>
            </p:cNvSpPr>
            <p:nvPr/>
          </p:nvSpPr>
          <p:spPr bwMode="auto">
            <a:xfrm>
              <a:off x="7737732" y="6254880"/>
              <a:ext cx="961200" cy="356400"/>
            </a:xfrm>
            <a:prstGeom prst="rect">
              <a:avLst/>
            </a:prstGeom>
            <a:solidFill>
              <a:srgbClr val="51C4CC"/>
            </a:solidFill>
            <a:ln w="12700" cap="flat" cmpd="sng" algn="ctr">
              <a:solidFill>
                <a:srgbClr val="00B0F0"/>
              </a:solidFill>
              <a:prstDash val="solid"/>
              <a:round/>
              <a:headEnd type="none" w="med" len="med"/>
              <a:tailEnd type="none" w="med" len="med"/>
            </a:ln>
          </p:spPr>
          <p:txBody>
            <a:bodyPr vert="horz" wrap="square" lIns="91392" tIns="45696" rIns="91392" bIns="45696" numCol="1" anchor="ctr" anchorCtr="0" compatLnSpc="1">
              <a:noAutofit/>
            </a:bodyPr>
            <a:lstStyle/>
            <a:p>
              <a:pPr algn="ctr" fontAlgn="base">
                <a:spcBef>
                  <a:spcPts val="500"/>
                </a:spcBef>
                <a:spcAft>
                  <a:spcPct val="0"/>
                </a:spcAft>
              </a:pPr>
              <a:r>
                <a:rPr lang="en" altLang="zh-CN" sz="1399" dirty="0">
                  <a:solidFill>
                    <a:prstClr val="white"/>
                  </a:solidFill>
                  <a:latin typeface="微软雅黑" panose="020B0503020204020204" pitchFamily="34" charset="-122"/>
                  <a:sym typeface="+mn-ea"/>
                </a:rPr>
                <a:t>EDW</a:t>
              </a:r>
              <a:r>
                <a:rPr lang="zh-CN" altLang="en-US" sz="1399" dirty="0">
                  <a:solidFill>
                    <a:prstClr val="white"/>
                  </a:solidFill>
                  <a:latin typeface="微软雅黑" panose="020B0503020204020204" pitchFamily="34" charset="-122"/>
                  <a:sym typeface="+mn-ea"/>
                </a:rPr>
                <a:t>建模</a:t>
              </a:r>
            </a:p>
          </p:txBody>
        </p:sp>
        <p:sp>
          <p:nvSpPr>
            <p:cNvPr id="53" name="圆角矩形 36">
              <a:extLst>
                <a:ext uri="{FF2B5EF4-FFF2-40B4-BE49-F238E27FC236}">
                  <a16:creationId xmlns="" xmlns:a16="http://schemas.microsoft.com/office/drawing/2014/main" id="{8DDFFBCB-D497-B74E-84A6-97E64B256184}"/>
                </a:ext>
              </a:extLst>
            </p:cNvPr>
            <p:cNvSpPr>
              <a:spLocks noChangeArrowheads="1"/>
            </p:cNvSpPr>
            <p:nvPr/>
          </p:nvSpPr>
          <p:spPr bwMode="auto">
            <a:xfrm>
              <a:off x="8698932" y="6254880"/>
              <a:ext cx="1348570" cy="356400"/>
            </a:xfrm>
            <a:prstGeom prst="rect">
              <a:avLst/>
            </a:prstGeom>
            <a:noFill/>
            <a:ln w="12700" cap="flat" cmpd="sng" algn="ctr">
              <a:solidFill>
                <a:srgbClr val="00B0F0"/>
              </a:solidFill>
              <a:prstDash val="solid"/>
              <a:round/>
              <a:headEnd type="none" w="med" len="med"/>
              <a:tailEnd type="none" w="med" len="med"/>
            </a:ln>
          </p:spPr>
          <p:txBody>
            <a:bodyPr vert="horz" wrap="square" lIns="91392" tIns="45696" rIns="91392" bIns="45696" numCol="1" anchor="ctr" anchorCtr="0" compatLnSpc="1">
              <a:noAutofit/>
            </a:bodyPr>
            <a:lstStyle/>
            <a:p>
              <a:pPr algn="ctr" fontAlgn="base">
                <a:spcBef>
                  <a:spcPts val="500"/>
                </a:spcBef>
                <a:spcAft>
                  <a:spcPct val="0"/>
                </a:spcAft>
              </a:pPr>
              <a:r>
                <a:rPr lang="zh-CN" altLang="en-US" sz="1399" dirty="0">
                  <a:solidFill>
                    <a:srgbClr val="00B0F0"/>
                  </a:solidFill>
                  <a:latin typeface="微软雅黑" panose="020B0503020204020204" pitchFamily="34" charset="-122"/>
                  <a:cs typeface="微软雅黑" panose="020B0503020204020204" pitchFamily="34" charset="-122"/>
                  <a:sym typeface="+mn-ea"/>
                </a:rPr>
                <a:t>数据资产目录</a:t>
              </a:r>
            </a:p>
          </p:txBody>
        </p:sp>
        <p:sp>
          <p:nvSpPr>
            <p:cNvPr id="54" name="圆角矩形 36">
              <a:extLst>
                <a:ext uri="{FF2B5EF4-FFF2-40B4-BE49-F238E27FC236}">
                  <a16:creationId xmlns="" xmlns:a16="http://schemas.microsoft.com/office/drawing/2014/main" id="{4239015E-FCF5-024C-85F1-12731A570C79}"/>
                </a:ext>
              </a:extLst>
            </p:cNvPr>
            <p:cNvSpPr>
              <a:spLocks noChangeArrowheads="1"/>
            </p:cNvSpPr>
            <p:nvPr/>
          </p:nvSpPr>
          <p:spPr bwMode="auto">
            <a:xfrm>
              <a:off x="10047502" y="6254880"/>
              <a:ext cx="961200" cy="356400"/>
            </a:xfrm>
            <a:prstGeom prst="rect">
              <a:avLst/>
            </a:prstGeom>
            <a:noFill/>
            <a:ln w="12700" cap="flat" cmpd="sng" algn="ctr">
              <a:solidFill>
                <a:srgbClr val="00B0F0"/>
              </a:solidFill>
              <a:prstDash val="solid"/>
              <a:round/>
              <a:headEnd type="none" w="med" len="med"/>
              <a:tailEnd type="none" w="med" len="med"/>
            </a:ln>
          </p:spPr>
          <p:txBody>
            <a:bodyPr vert="horz" wrap="square" lIns="91392" tIns="45696" rIns="91392" bIns="45696" numCol="1" anchor="ctr" anchorCtr="0" compatLnSpc="1">
              <a:noAutofit/>
            </a:bodyPr>
            <a:lstStyle/>
            <a:p>
              <a:pPr algn="ctr" fontAlgn="base">
                <a:spcBef>
                  <a:spcPts val="500"/>
                </a:spcBef>
                <a:spcAft>
                  <a:spcPct val="0"/>
                </a:spcAft>
              </a:pPr>
              <a:r>
                <a:rPr lang="zh-CN" altLang="en-US" sz="1399" dirty="0">
                  <a:solidFill>
                    <a:srgbClr val="00B0F0"/>
                  </a:solidFill>
                  <a:latin typeface="微软雅黑" panose="020B0503020204020204" pitchFamily="34" charset="-122"/>
                  <a:cs typeface="微软雅黑" panose="020B0503020204020204" pitchFamily="34" charset="-122"/>
                  <a:sym typeface="+mn-ea"/>
                </a:rPr>
                <a:t>数据字典</a:t>
              </a:r>
            </a:p>
          </p:txBody>
        </p:sp>
      </p:grpSp>
    </p:spTree>
    <p:extLst>
      <p:ext uri="{BB962C8B-B14F-4D97-AF65-F5344CB8AC3E}">
        <p14:creationId xmlns:p14="http://schemas.microsoft.com/office/powerpoint/2010/main" val="825633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650" y="136998"/>
            <a:ext cx="10583186" cy="383182"/>
          </a:xfrm>
        </p:spPr>
        <p:txBody>
          <a:bodyPr/>
          <a:lstStyle/>
          <a:p>
            <a:r>
              <a:rPr lang="zh-CN" altLang="en-US" dirty="0" smtClean="0">
                <a:cs typeface="+mn-ea"/>
                <a:sym typeface="+mn-lt"/>
              </a:rPr>
              <a:t>某制造数据中台</a:t>
            </a:r>
            <a:r>
              <a:rPr lang="en-US" altLang="zh-CN" dirty="0" smtClean="0">
                <a:cs typeface="+mn-ea"/>
                <a:sym typeface="+mn-lt"/>
              </a:rPr>
              <a:t>-</a:t>
            </a:r>
            <a:r>
              <a:rPr lang="zh-CN" altLang="en-US" dirty="0">
                <a:latin typeface="+mn-lt"/>
                <a:ea typeface="+mn-ea"/>
                <a:cs typeface="+mn-ea"/>
                <a:sym typeface="+mn-lt"/>
              </a:rPr>
              <a:t>以财务过程为基础的模型设计</a:t>
            </a:r>
          </a:p>
        </p:txBody>
      </p:sp>
      <p:sp>
        <p:nvSpPr>
          <p:cNvPr id="3" name="圆角矩形 2">
            <a:extLst>
              <a:ext uri="{FF2B5EF4-FFF2-40B4-BE49-F238E27FC236}">
                <a16:creationId xmlns="" xmlns:a16="http://schemas.microsoft.com/office/drawing/2014/main" id="{EC03AA7A-1BF2-1146-8330-672D53F364C7}"/>
              </a:ext>
            </a:extLst>
          </p:cNvPr>
          <p:cNvSpPr/>
          <p:nvPr/>
        </p:nvSpPr>
        <p:spPr bwMode="auto">
          <a:xfrm>
            <a:off x="774475" y="735295"/>
            <a:ext cx="10604933" cy="955986"/>
          </a:xfrm>
          <a:prstGeom prst="roundRect">
            <a:avLst>
              <a:gd name="adj" fmla="val 7344"/>
            </a:avLst>
          </a:prstGeom>
          <a:noFill/>
          <a:ln w="19050" cap="flat" cmpd="sng" algn="ctr">
            <a:solidFill>
              <a:schemeClr val="bg1">
                <a:lumMod val="65000"/>
              </a:schemeClr>
            </a:solidFill>
            <a:prstDash val="solid"/>
            <a:round/>
            <a:headEnd type="none" w="med" len="med"/>
            <a:tailEnd type="none" w="med" len="med"/>
          </a:ln>
        </p:spPr>
        <p:txBody>
          <a:bodyPr vert="horz" wrap="square" lIns="91392" tIns="45696" rIns="91392" bIns="45696" numCol="1" rtlCol="0" anchor="t" anchorCtr="0" compatLnSpc="1"/>
          <a:lstStyle/>
          <a:p>
            <a:pPr defTabSz="945677" fontAlgn="base">
              <a:spcBef>
                <a:spcPct val="0"/>
              </a:spcBef>
              <a:spcAft>
                <a:spcPct val="0"/>
              </a:spcAft>
            </a:pPr>
            <a:endParaRPr lang="zh-CN" altLang="en-US" sz="1399">
              <a:solidFill>
                <a:prstClr val="black"/>
              </a:solidFill>
              <a:latin typeface="Times New Roman" pitchFamily="18" charset="0"/>
              <a:ea typeface="宋体" pitchFamily="2" charset="-122"/>
            </a:endParaRPr>
          </a:p>
        </p:txBody>
      </p:sp>
      <p:grpSp>
        <p:nvGrpSpPr>
          <p:cNvPr id="4" name="组合 3">
            <a:extLst>
              <a:ext uri="{FF2B5EF4-FFF2-40B4-BE49-F238E27FC236}">
                <a16:creationId xmlns="" xmlns:a16="http://schemas.microsoft.com/office/drawing/2014/main" id="{C88B9AC8-AEA0-458D-98DC-5BFFBF80A6EF}"/>
              </a:ext>
            </a:extLst>
          </p:cNvPr>
          <p:cNvGrpSpPr/>
          <p:nvPr/>
        </p:nvGrpSpPr>
        <p:grpSpPr>
          <a:xfrm>
            <a:off x="1265452" y="2262769"/>
            <a:ext cx="1732472" cy="774254"/>
            <a:chOff x="2498775" y="1403658"/>
            <a:chExt cx="1512168" cy="1035491"/>
          </a:xfrm>
        </p:grpSpPr>
        <p:sp>
          <p:nvSpPr>
            <p:cNvPr id="5" name="矩形 4">
              <a:extLst>
                <a:ext uri="{FF2B5EF4-FFF2-40B4-BE49-F238E27FC236}">
                  <a16:creationId xmlns="" xmlns:a16="http://schemas.microsoft.com/office/drawing/2014/main" id="{3A80371E-A778-40F5-89C2-8F851580C8D8}"/>
                </a:ext>
              </a:extLst>
            </p:cNvPr>
            <p:cNvSpPr/>
            <p:nvPr/>
          </p:nvSpPr>
          <p:spPr bwMode="auto">
            <a:xfrm>
              <a:off x="2498775" y="1605260"/>
              <a:ext cx="1512168" cy="83388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fontAlgn="base">
                <a:spcBef>
                  <a:spcPct val="0"/>
                </a:spcBef>
                <a:spcAft>
                  <a:spcPct val="0"/>
                </a:spcAft>
              </a:pPr>
              <a:r>
                <a:rPr lang="zh-CN" altLang="en-US" sz="1199" dirty="0">
                  <a:solidFill>
                    <a:prstClr val="black"/>
                  </a:solidFill>
                  <a:latin typeface="Microsoft YaHei" panose="020B0503020204020204" pitchFamily="34" charset="-122"/>
                </a:rPr>
                <a:t>应收明细数据追溯</a:t>
              </a:r>
              <a:endParaRPr lang="en-US" altLang="zh-CN" sz="1199" dirty="0">
                <a:solidFill>
                  <a:prstClr val="black"/>
                </a:solidFill>
                <a:latin typeface="Microsoft YaHei" panose="020B0503020204020204" pitchFamily="34" charset="-122"/>
              </a:endParaRPr>
            </a:p>
          </p:txBody>
        </p:sp>
        <p:sp>
          <p:nvSpPr>
            <p:cNvPr id="6" name="矩形 5">
              <a:extLst>
                <a:ext uri="{FF2B5EF4-FFF2-40B4-BE49-F238E27FC236}">
                  <a16:creationId xmlns="" xmlns:a16="http://schemas.microsoft.com/office/drawing/2014/main" id="{FD71A4AB-126B-4F6F-BCDD-AE8E307404DC}"/>
                </a:ext>
              </a:extLst>
            </p:cNvPr>
            <p:cNvSpPr/>
            <p:nvPr/>
          </p:nvSpPr>
          <p:spPr bwMode="auto">
            <a:xfrm>
              <a:off x="2498775" y="1403658"/>
              <a:ext cx="1512000" cy="341663"/>
            </a:xfrm>
            <a:prstGeom prst="rect">
              <a:avLst/>
            </a:prstGeom>
            <a:solidFill>
              <a:srgbClr val="5B9BD5"/>
            </a:solidFill>
            <a:ln w="9525" cap="flat" cmpd="sng" algn="ctr">
              <a:solidFill>
                <a:schemeClr val="tx1"/>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230073" indent="-230073" algn="ctr" fontAlgn="base">
                <a:spcBef>
                  <a:spcPct val="0"/>
                </a:spcBef>
                <a:spcAft>
                  <a:spcPct val="0"/>
                </a:spcAft>
              </a:pPr>
              <a:r>
                <a:rPr lang="zh-CN" altLang="en-US" sz="1399" dirty="0">
                  <a:solidFill>
                    <a:prstClr val="black"/>
                  </a:solidFill>
                  <a:latin typeface="Microsoft YaHei" panose="020B0503020204020204" pitchFamily="34" charset="-122"/>
                </a:rPr>
                <a:t>应收发票明细模型</a:t>
              </a:r>
            </a:p>
          </p:txBody>
        </p:sp>
      </p:grpSp>
      <p:grpSp>
        <p:nvGrpSpPr>
          <p:cNvPr id="7" name="组合 6">
            <a:extLst>
              <a:ext uri="{FF2B5EF4-FFF2-40B4-BE49-F238E27FC236}">
                <a16:creationId xmlns="" xmlns:a16="http://schemas.microsoft.com/office/drawing/2014/main" id="{BC4A9870-60FF-4461-B113-B1C608892592}"/>
              </a:ext>
            </a:extLst>
          </p:cNvPr>
          <p:cNvGrpSpPr/>
          <p:nvPr/>
        </p:nvGrpSpPr>
        <p:grpSpPr>
          <a:xfrm>
            <a:off x="9099222" y="2259876"/>
            <a:ext cx="1732472" cy="776949"/>
            <a:chOff x="2498775" y="1403659"/>
            <a:chExt cx="1512168" cy="1035490"/>
          </a:xfrm>
        </p:grpSpPr>
        <p:sp>
          <p:nvSpPr>
            <p:cNvPr id="8" name="矩形 7">
              <a:extLst>
                <a:ext uri="{FF2B5EF4-FFF2-40B4-BE49-F238E27FC236}">
                  <a16:creationId xmlns="" xmlns:a16="http://schemas.microsoft.com/office/drawing/2014/main" id="{694F7B21-10CE-4686-8471-52D247352976}"/>
                </a:ext>
              </a:extLst>
            </p:cNvPr>
            <p:cNvSpPr/>
            <p:nvPr/>
          </p:nvSpPr>
          <p:spPr bwMode="auto">
            <a:xfrm>
              <a:off x="2498775" y="1605260"/>
              <a:ext cx="1512168" cy="83388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fontAlgn="base">
                <a:spcBef>
                  <a:spcPct val="0"/>
                </a:spcBef>
                <a:spcAft>
                  <a:spcPct val="0"/>
                </a:spcAft>
              </a:pPr>
              <a:r>
                <a:rPr lang="zh-CN" altLang="en-US" sz="1199" dirty="0">
                  <a:solidFill>
                    <a:prstClr val="black"/>
                  </a:solidFill>
                  <a:latin typeface="Microsoft YaHei" panose="020B0503020204020204" pitchFamily="34" charset="-122"/>
                </a:rPr>
                <a:t>应付明细数据追溯</a:t>
              </a:r>
              <a:endParaRPr lang="en-US" altLang="zh-CN" sz="1199" dirty="0">
                <a:solidFill>
                  <a:prstClr val="black"/>
                </a:solidFill>
                <a:latin typeface="Microsoft YaHei" panose="020B0503020204020204" pitchFamily="34" charset="-122"/>
              </a:endParaRPr>
            </a:p>
          </p:txBody>
        </p:sp>
        <p:sp>
          <p:nvSpPr>
            <p:cNvPr id="9" name="矩形 8">
              <a:extLst>
                <a:ext uri="{FF2B5EF4-FFF2-40B4-BE49-F238E27FC236}">
                  <a16:creationId xmlns="" xmlns:a16="http://schemas.microsoft.com/office/drawing/2014/main" id="{EC9AFA34-D8F5-4C73-8BAA-EEACCA1C545A}"/>
                </a:ext>
              </a:extLst>
            </p:cNvPr>
            <p:cNvSpPr/>
            <p:nvPr/>
          </p:nvSpPr>
          <p:spPr bwMode="auto">
            <a:xfrm>
              <a:off x="2498775" y="1403659"/>
              <a:ext cx="1512000" cy="340477"/>
            </a:xfrm>
            <a:prstGeom prst="rect">
              <a:avLst/>
            </a:prstGeom>
            <a:solidFill>
              <a:srgbClr val="5B9BD5"/>
            </a:solidFill>
            <a:ln w="9525" cap="flat" cmpd="sng" algn="ctr">
              <a:solidFill>
                <a:schemeClr val="tx1"/>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230073" indent="-230073" algn="ctr" fontAlgn="base">
                <a:spcBef>
                  <a:spcPct val="0"/>
                </a:spcBef>
                <a:spcAft>
                  <a:spcPct val="0"/>
                </a:spcAft>
              </a:pPr>
              <a:r>
                <a:rPr lang="zh-CN" altLang="en-US" sz="1399" dirty="0">
                  <a:solidFill>
                    <a:prstClr val="black"/>
                  </a:solidFill>
                  <a:latin typeface="Microsoft YaHei" panose="020B0503020204020204" pitchFamily="34" charset="-122"/>
                </a:rPr>
                <a:t>应付发票明细模型</a:t>
              </a:r>
            </a:p>
          </p:txBody>
        </p:sp>
      </p:grpSp>
      <p:grpSp>
        <p:nvGrpSpPr>
          <p:cNvPr id="10" name="组合 9">
            <a:extLst>
              <a:ext uri="{FF2B5EF4-FFF2-40B4-BE49-F238E27FC236}">
                <a16:creationId xmlns="" xmlns:a16="http://schemas.microsoft.com/office/drawing/2014/main" id="{29877112-408B-4665-A87B-D92FC725B808}"/>
              </a:ext>
            </a:extLst>
          </p:cNvPr>
          <p:cNvGrpSpPr/>
          <p:nvPr/>
        </p:nvGrpSpPr>
        <p:grpSpPr>
          <a:xfrm>
            <a:off x="1265452" y="3669095"/>
            <a:ext cx="1732472" cy="774254"/>
            <a:chOff x="2498775" y="1403658"/>
            <a:chExt cx="1512168" cy="1035491"/>
          </a:xfrm>
        </p:grpSpPr>
        <p:sp>
          <p:nvSpPr>
            <p:cNvPr id="11" name="矩形 10">
              <a:extLst>
                <a:ext uri="{FF2B5EF4-FFF2-40B4-BE49-F238E27FC236}">
                  <a16:creationId xmlns="" xmlns:a16="http://schemas.microsoft.com/office/drawing/2014/main" id="{595EF4C9-C10D-464C-A373-9D064E2FDCA2}"/>
                </a:ext>
              </a:extLst>
            </p:cNvPr>
            <p:cNvSpPr/>
            <p:nvPr/>
          </p:nvSpPr>
          <p:spPr bwMode="auto">
            <a:xfrm>
              <a:off x="2498775" y="1605260"/>
              <a:ext cx="1512168" cy="83388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fontAlgn="base">
                <a:spcBef>
                  <a:spcPct val="0"/>
                </a:spcBef>
                <a:spcAft>
                  <a:spcPct val="0"/>
                </a:spcAft>
              </a:pPr>
              <a:r>
                <a:rPr lang="zh-CN" altLang="en-US" sz="1199" dirty="0">
                  <a:solidFill>
                    <a:prstClr val="black"/>
                  </a:solidFill>
                  <a:latin typeface="Microsoft YaHei" panose="020B0503020204020204" pitchFamily="34" charset="-122"/>
                </a:rPr>
                <a:t>收款明细数据追溯</a:t>
              </a:r>
              <a:endParaRPr lang="en-US" altLang="zh-CN" sz="1199" dirty="0">
                <a:solidFill>
                  <a:prstClr val="black"/>
                </a:solidFill>
                <a:latin typeface="Microsoft YaHei" panose="020B0503020204020204" pitchFamily="34" charset="-122"/>
              </a:endParaRPr>
            </a:p>
          </p:txBody>
        </p:sp>
        <p:sp>
          <p:nvSpPr>
            <p:cNvPr id="12" name="矩形 11">
              <a:extLst>
                <a:ext uri="{FF2B5EF4-FFF2-40B4-BE49-F238E27FC236}">
                  <a16:creationId xmlns="" xmlns:a16="http://schemas.microsoft.com/office/drawing/2014/main" id="{632652F8-A587-4781-BFF7-2BA6BDB7B679}"/>
                </a:ext>
              </a:extLst>
            </p:cNvPr>
            <p:cNvSpPr/>
            <p:nvPr/>
          </p:nvSpPr>
          <p:spPr bwMode="auto">
            <a:xfrm>
              <a:off x="2498775" y="1403658"/>
              <a:ext cx="1512000" cy="341663"/>
            </a:xfrm>
            <a:prstGeom prst="rect">
              <a:avLst/>
            </a:prstGeom>
            <a:solidFill>
              <a:srgbClr val="5B9BD5"/>
            </a:solidFill>
            <a:ln w="9525" cap="flat" cmpd="sng" algn="ctr">
              <a:solidFill>
                <a:schemeClr val="tx1"/>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230073" indent="-230073" algn="ctr" fontAlgn="base">
                <a:spcBef>
                  <a:spcPct val="0"/>
                </a:spcBef>
                <a:spcAft>
                  <a:spcPct val="0"/>
                </a:spcAft>
              </a:pPr>
              <a:r>
                <a:rPr lang="zh-CN" altLang="en-US" sz="1399" dirty="0">
                  <a:solidFill>
                    <a:prstClr val="black"/>
                  </a:solidFill>
                  <a:latin typeface="Microsoft YaHei" panose="020B0503020204020204" pitchFamily="34" charset="-122"/>
                </a:rPr>
                <a:t>收款明细模型</a:t>
              </a:r>
            </a:p>
          </p:txBody>
        </p:sp>
      </p:grpSp>
      <p:grpSp>
        <p:nvGrpSpPr>
          <p:cNvPr id="13" name="组合 12">
            <a:extLst>
              <a:ext uri="{FF2B5EF4-FFF2-40B4-BE49-F238E27FC236}">
                <a16:creationId xmlns="" xmlns:a16="http://schemas.microsoft.com/office/drawing/2014/main" id="{750CC52A-8495-456D-9373-CF0915578289}"/>
              </a:ext>
            </a:extLst>
          </p:cNvPr>
          <p:cNvGrpSpPr/>
          <p:nvPr/>
        </p:nvGrpSpPr>
        <p:grpSpPr>
          <a:xfrm>
            <a:off x="1265452" y="5035193"/>
            <a:ext cx="1732472" cy="774254"/>
            <a:chOff x="2498775" y="1403658"/>
            <a:chExt cx="1512168" cy="1035491"/>
          </a:xfrm>
        </p:grpSpPr>
        <p:sp>
          <p:nvSpPr>
            <p:cNvPr id="14" name="矩形 13">
              <a:extLst>
                <a:ext uri="{FF2B5EF4-FFF2-40B4-BE49-F238E27FC236}">
                  <a16:creationId xmlns="" xmlns:a16="http://schemas.microsoft.com/office/drawing/2014/main" id="{AECD8BAF-9395-4EA7-B334-3EF30747F7E6}"/>
                </a:ext>
              </a:extLst>
            </p:cNvPr>
            <p:cNvSpPr/>
            <p:nvPr/>
          </p:nvSpPr>
          <p:spPr bwMode="auto">
            <a:xfrm>
              <a:off x="2498775" y="1605260"/>
              <a:ext cx="1512168" cy="83388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fontAlgn="base">
                <a:spcBef>
                  <a:spcPct val="0"/>
                </a:spcBef>
                <a:spcAft>
                  <a:spcPct val="0"/>
                </a:spcAft>
              </a:pPr>
              <a:r>
                <a:rPr lang="zh-CN" altLang="en-US" sz="1199" dirty="0">
                  <a:solidFill>
                    <a:prstClr val="black"/>
                  </a:solidFill>
                  <a:latin typeface="Microsoft YaHei" panose="020B0503020204020204" pitchFamily="34" charset="-122"/>
                </a:rPr>
                <a:t>核销明细数据追溯</a:t>
              </a:r>
              <a:endParaRPr lang="en-US" altLang="zh-CN" sz="1199" dirty="0">
                <a:solidFill>
                  <a:prstClr val="black"/>
                </a:solidFill>
                <a:latin typeface="Microsoft YaHei" panose="020B0503020204020204" pitchFamily="34" charset="-122"/>
              </a:endParaRPr>
            </a:p>
          </p:txBody>
        </p:sp>
        <p:sp>
          <p:nvSpPr>
            <p:cNvPr id="15" name="矩形 14">
              <a:extLst>
                <a:ext uri="{FF2B5EF4-FFF2-40B4-BE49-F238E27FC236}">
                  <a16:creationId xmlns="" xmlns:a16="http://schemas.microsoft.com/office/drawing/2014/main" id="{2311E712-9236-4EBF-8E7E-41F3FA2248AF}"/>
                </a:ext>
              </a:extLst>
            </p:cNvPr>
            <p:cNvSpPr/>
            <p:nvPr/>
          </p:nvSpPr>
          <p:spPr bwMode="auto">
            <a:xfrm>
              <a:off x="2498775" y="1403658"/>
              <a:ext cx="1512000" cy="341663"/>
            </a:xfrm>
            <a:prstGeom prst="rect">
              <a:avLst/>
            </a:prstGeom>
            <a:solidFill>
              <a:srgbClr val="5B9BD5"/>
            </a:solidFill>
            <a:ln w="9525" cap="flat" cmpd="sng" algn="ctr">
              <a:solidFill>
                <a:schemeClr val="tx1"/>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230073" indent="-230073" algn="ctr" fontAlgn="base">
                <a:spcBef>
                  <a:spcPct val="0"/>
                </a:spcBef>
                <a:spcAft>
                  <a:spcPct val="0"/>
                </a:spcAft>
              </a:pPr>
              <a:r>
                <a:rPr lang="zh-CN" altLang="en-US" sz="1399" dirty="0">
                  <a:solidFill>
                    <a:prstClr val="black"/>
                  </a:solidFill>
                  <a:latin typeface="Microsoft YaHei" panose="020B0503020204020204" pitchFamily="34" charset="-122"/>
                </a:rPr>
                <a:t>核销明细模型</a:t>
              </a:r>
            </a:p>
          </p:txBody>
        </p:sp>
      </p:grpSp>
      <p:grpSp>
        <p:nvGrpSpPr>
          <p:cNvPr id="16" name="组合 15">
            <a:extLst>
              <a:ext uri="{FF2B5EF4-FFF2-40B4-BE49-F238E27FC236}">
                <a16:creationId xmlns="" xmlns:a16="http://schemas.microsoft.com/office/drawing/2014/main" id="{A74905C8-8A16-42C4-A6ED-F75E8280B79F}"/>
              </a:ext>
            </a:extLst>
          </p:cNvPr>
          <p:cNvGrpSpPr/>
          <p:nvPr/>
        </p:nvGrpSpPr>
        <p:grpSpPr>
          <a:xfrm>
            <a:off x="5305912" y="5032300"/>
            <a:ext cx="1732472" cy="776950"/>
            <a:chOff x="2498775" y="1403658"/>
            <a:chExt cx="1512168" cy="1035491"/>
          </a:xfrm>
        </p:grpSpPr>
        <p:sp>
          <p:nvSpPr>
            <p:cNvPr id="17" name="矩形 16">
              <a:extLst>
                <a:ext uri="{FF2B5EF4-FFF2-40B4-BE49-F238E27FC236}">
                  <a16:creationId xmlns="" xmlns:a16="http://schemas.microsoft.com/office/drawing/2014/main" id="{54ADBB45-2868-42D6-A686-5DFB407E5A44}"/>
                </a:ext>
              </a:extLst>
            </p:cNvPr>
            <p:cNvSpPr/>
            <p:nvPr/>
          </p:nvSpPr>
          <p:spPr bwMode="auto">
            <a:xfrm>
              <a:off x="2498775" y="1605260"/>
              <a:ext cx="1512168" cy="83388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fontAlgn="base">
                <a:spcBef>
                  <a:spcPct val="0"/>
                </a:spcBef>
                <a:spcAft>
                  <a:spcPct val="0"/>
                </a:spcAft>
              </a:pPr>
              <a:r>
                <a:rPr lang="zh-CN" altLang="en-US" sz="1199" dirty="0">
                  <a:solidFill>
                    <a:prstClr val="black"/>
                  </a:solidFill>
                  <a:latin typeface="Microsoft YaHei" panose="020B0503020204020204" pitchFamily="34" charset="-122"/>
                </a:rPr>
                <a:t>科目余额、日记账</a:t>
              </a:r>
              <a:endParaRPr lang="en-US" altLang="zh-CN" sz="1199" dirty="0">
                <a:solidFill>
                  <a:prstClr val="black"/>
                </a:solidFill>
                <a:latin typeface="Microsoft YaHei" panose="020B0503020204020204" pitchFamily="34" charset="-122"/>
              </a:endParaRPr>
            </a:p>
          </p:txBody>
        </p:sp>
        <p:sp>
          <p:nvSpPr>
            <p:cNvPr id="18" name="矩形 17">
              <a:extLst>
                <a:ext uri="{FF2B5EF4-FFF2-40B4-BE49-F238E27FC236}">
                  <a16:creationId xmlns="" xmlns:a16="http://schemas.microsoft.com/office/drawing/2014/main" id="{342F524F-2585-4DE4-9901-7B5DF0DFCA47}"/>
                </a:ext>
              </a:extLst>
            </p:cNvPr>
            <p:cNvSpPr/>
            <p:nvPr/>
          </p:nvSpPr>
          <p:spPr bwMode="auto">
            <a:xfrm>
              <a:off x="2498775" y="1403658"/>
              <a:ext cx="1512000" cy="340477"/>
            </a:xfrm>
            <a:prstGeom prst="rect">
              <a:avLst/>
            </a:prstGeom>
            <a:solidFill>
              <a:srgbClr val="5B9BD5"/>
            </a:solidFill>
            <a:ln w="9525" cap="flat" cmpd="sng" algn="ctr">
              <a:solidFill>
                <a:schemeClr val="tx1"/>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230073" indent="-230073" algn="ctr" fontAlgn="base">
                <a:spcBef>
                  <a:spcPct val="0"/>
                </a:spcBef>
                <a:spcAft>
                  <a:spcPct val="0"/>
                </a:spcAft>
              </a:pPr>
              <a:r>
                <a:rPr lang="zh-CN" altLang="en-US" sz="1399" dirty="0">
                  <a:solidFill>
                    <a:prstClr val="black"/>
                  </a:solidFill>
                  <a:latin typeface="Microsoft YaHei" panose="020B0503020204020204" pitchFamily="34" charset="-122"/>
                </a:rPr>
                <a:t>总账模型</a:t>
              </a:r>
            </a:p>
          </p:txBody>
        </p:sp>
      </p:grpSp>
      <p:grpSp>
        <p:nvGrpSpPr>
          <p:cNvPr id="19" name="组合 18">
            <a:extLst>
              <a:ext uri="{FF2B5EF4-FFF2-40B4-BE49-F238E27FC236}">
                <a16:creationId xmlns="" xmlns:a16="http://schemas.microsoft.com/office/drawing/2014/main" id="{DEC77586-AAC2-410B-8225-9786FFD6E808}"/>
              </a:ext>
            </a:extLst>
          </p:cNvPr>
          <p:cNvGrpSpPr/>
          <p:nvPr/>
        </p:nvGrpSpPr>
        <p:grpSpPr>
          <a:xfrm>
            <a:off x="9099222" y="3627316"/>
            <a:ext cx="1732472" cy="776949"/>
            <a:chOff x="2498775" y="1403659"/>
            <a:chExt cx="1512168" cy="1035490"/>
          </a:xfrm>
        </p:grpSpPr>
        <p:sp>
          <p:nvSpPr>
            <p:cNvPr id="20" name="矩形 19">
              <a:extLst>
                <a:ext uri="{FF2B5EF4-FFF2-40B4-BE49-F238E27FC236}">
                  <a16:creationId xmlns="" xmlns:a16="http://schemas.microsoft.com/office/drawing/2014/main" id="{5FA6F380-001C-40FB-8D1A-A5052CD121A6}"/>
                </a:ext>
              </a:extLst>
            </p:cNvPr>
            <p:cNvSpPr/>
            <p:nvPr/>
          </p:nvSpPr>
          <p:spPr bwMode="auto">
            <a:xfrm>
              <a:off x="2498775" y="1605260"/>
              <a:ext cx="1512168" cy="83388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fontAlgn="base">
                <a:spcBef>
                  <a:spcPct val="0"/>
                </a:spcBef>
                <a:spcAft>
                  <a:spcPct val="0"/>
                </a:spcAft>
              </a:pPr>
              <a:r>
                <a:rPr lang="zh-CN" altLang="en-US" sz="1199" dirty="0">
                  <a:solidFill>
                    <a:prstClr val="black"/>
                  </a:solidFill>
                  <a:latin typeface="Microsoft YaHei" panose="020B0503020204020204" pitchFamily="34" charset="-122"/>
                </a:rPr>
                <a:t>付款明细数据追溯</a:t>
              </a:r>
              <a:endParaRPr lang="en-US" altLang="zh-CN" sz="1199" dirty="0">
                <a:solidFill>
                  <a:prstClr val="black"/>
                </a:solidFill>
                <a:latin typeface="Microsoft YaHei" panose="020B0503020204020204" pitchFamily="34" charset="-122"/>
              </a:endParaRPr>
            </a:p>
          </p:txBody>
        </p:sp>
        <p:sp>
          <p:nvSpPr>
            <p:cNvPr id="21" name="矩形 20">
              <a:extLst>
                <a:ext uri="{FF2B5EF4-FFF2-40B4-BE49-F238E27FC236}">
                  <a16:creationId xmlns="" xmlns:a16="http://schemas.microsoft.com/office/drawing/2014/main" id="{4C43DDD6-433F-4194-95BD-14730D95E171}"/>
                </a:ext>
              </a:extLst>
            </p:cNvPr>
            <p:cNvSpPr/>
            <p:nvPr/>
          </p:nvSpPr>
          <p:spPr bwMode="auto">
            <a:xfrm>
              <a:off x="2498775" y="1403659"/>
              <a:ext cx="1512000" cy="340477"/>
            </a:xfrm>
            <a:prstGeom prst="rect">
              <a:avLst/>
            </a:prstGeom>
            <a:solidFill>
              <a:srgbClr val="5B9BD5"/>
            </a:solidFill>
            <a:ln w="9525" cap="flat" cmpd="sng" algn="ctr">
              <a:solidFill>
                <a:schemeClr val="tx1"/>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230073" indent="-230073" algn="ctr" fontAlgn="base">
                <a:spcBef>
                  <a:spcPct val="0"/>
                </a:spcBef>
                <a:spcAft>
                  <a:spcPct val="0"/>
                </a:spcAft>
              </a:pPr>
              <a:r>
                <a:rPr lang="zh-CN" altLang="en-US" sz="1399" dirty="0">
                  <a:solidFill>
                    <a:prstClr val="black"/>
                  </a:solidFill>
                  <a:latin typeface="Microsoft YaHei" panose="020B0503020204020204" pitchFamily="34" charset="-122"/>
                </a:rPr>
                <a:t>付款模型</a:t>
              </a:r>
            </a:p>
          </p:txBody>
        </p:sp>
      </p:grpSp>
      <p:grpSp>
        <p:nvGrpSpPr>
          <p:cNvPr id="22" name="组合 21">
            <a:extLst>
              <a:ext uri="{FF2B5EF4-FFF2-40B4-BE49-F238E27FC236}">
                <a16:creationId xmlns="" xmlns:a16="http://schemas.microsoft.com/office/drawing/2014/main" id="{248A830D-3EDA-4EA1-BABE-0ED849724992}"/>
              </a:ext>
            </a:extLst>
          </p:cNvPr>
          <p:cNvGrpSpPr/>
          <p:nvPr/>
        </p:nvGrpSpPr>
        <p:grpSpPr>
          <a:xfrm>
            <a:off x="9099222" y="5026177"/>
            <a:ext cx="1732472" cy="776949"/>
            <a:chOff x="2498775" y="1403659"/>
            <a:chExt cx="1512168" cy="1035490"/>
          </a:xfrm>
        </p:grpSpPr>
        <p:sp>
          <p:nvSpPr>
            <p:cNvPr id="23" name="矩形 22">
              <a:extLst>
                <a:ext uri="{FF2B5EF4-FFF2-40B4-BE49-F238E27FC236}">
                  <a16:creationId xmlns="" xmlns:a16="http://schemas.microsoft.com/office/drawing/2014/main" id="{F134C1B5-F3CE-4AD3-8B92-326441DC8E78}"/>
                </a:ext>
              </a:extLst>
            </p:cNvPr>
            <p:cNvSpPr/>
            <p:nvPr/>
          </p:nvSpPr>
          <p:spPr bwMode="auto">
            <a:xfrm>
              <a:off x="2498775" y="1605260"/>
              <a:ext cx="1512168" cy="83388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fontAlgn="base">
                <a:spcBef>
                  <a:spcPct val="0"/>
                </a:spcBef>
                <a:spcAft>
                  <a:spcPct val="0"/>
                </a:spcAft>
              </a:pPr>
              <a:r>
                <a:rPr lang="zh-CN" altLang="en-US" sz="1199" dirty="0">
                  <a:solidFill>
                    <a:prstClr val="black"/>
                  </a:solidFill>
                  <a:latin typeface="Microsoft YaHei" panose="020B0503020204020204" pitchFamily="34" charset="-122"/>
                </a:rPr>
                <a:t>预付款核销数据追溯</a:t>
              </a:r>
              <a:endParaRPr lang="en-US" altLang="zh-CN" sz="1199" dirty="0">
                <a:solidFill>
                  <a:prstClr val="black"/>
                </a:solidFill>
                <a:latin typeface="Microsoft YaHei" panose="020B0503020204020204" pitchFamily="34" charset="-122"/>
              </a:endParaRPr>
            </a:p>
          </p:txBody>
        </p:sp>
        <p:sp>
          <p:nvSpPr>
            <p:cNvPr id="24" name="矩形 23">
              <a:extLst>
                <a:ext uri="{FF2B5EF4-FFF2-40B4-BE49-F238E27FC236}">
                  <a16:creationId xmlns="" xmlns:a16="http://schemas.microsoft.com/office/drawing/2014/main" id="{C0EC93B6-948C-4CEE-8EA5-675469BAE95E}"/>
                </a:ext>
              </a:extLst>
            </p:cNvPr>
            <p:cNvSpPr/>
            <p:nvPr/>
          </p:nvSpPr>
          <p:spPr bwMode="auto">
            <a:xfrm>
              <a:off x="2498775" y="1403659"/>
              <a:ext cx="1512000" cy="340477"/>
            </a:xfrm>
            <a:prstGeom prst="rect">
              <a:avLst/>
            </a:prstGeom>
            <a:solidFill>
              <a:srgbClr val="5B9BD5"/>
            </a:solidFill>
            <a:ln w="9525" cap="flat" cmpd="sng" algn="ctr">
              <a:solidFill>
                <a:schemeClr val="tx1"/>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230073" indent="-230073" algn="ctr" fontAlgn="base">
                <a:spcBef>
                  <a:spcPct val="0"/>
                </a:spcBef>
                <a:spcAft>
                  <a:spcPct val="0"/>
                </a:spcAft>
              </a:pPr>
              <a:r>
                <a:rPr lang="zh-CN" altLang="en-US" sz="1399" dirty="0">
                  <a:solidFill>
                    <a:prstClr val="black"/>
                  </a:solidFill>
                  <a:latin typeface="Microsoft YaHei" panose="020B0503020204020204" pitchFamily="34" charset="-122"/>
                </a:rPr>
                <a:t>预付款核销模型</a:t>
              </a:r>
            </a:p>
          </p:txBody>
        </p:sp>
      </p:grpSp>
      <p:grpSp>
        <p:nvGrpSpPr>
          <p:cNvPr id="25" name="组合 24">
            <a:extLst>
              <a:ext uri="{FF2B5EF4-FFF2-40B4-BE49-F238E27FC236}">
                <a16:creationId xmlns="" xmlns:a16="http://schemas.microsoft.com/office/drawing/2014/main" id="{D6E4395B-20E2-491C-95BA-5C6471E0DD38}"/>
              </a:ext>
            </a:extLst>
          </p:cNvPr>
          <p:cNvGrpSpPr/>
          <p:nvPr/>
        </p:nvGrpSpPr>
        <p:grpSpPr>
          <a:xfrm>
            <a:off x="1265452" y="814946"/>
            <a:ext cx="1732472" cy="774254"/>
            <a:chOff x="2498775" y="1403658"/>
            <a:chExt cx="1512168" cy="1035491"/>
          </a:xfrm>
        </p:grpSpPr>
        <p:sp>
          <p:nvSpPr>
            <p:cNvPr id="26" name="矩形 25">
              <a:extLst>
                <a:ext uri="{FF2B5EF4-FFF2-40B4-BE49-F238E27FC236}">
                  <a16:creationId xmlns="" xmlns:a16="http://schemas.microsoft.com/office/drawing/2014/main" id="{F3136E13-9372-437B-9A0C-FB6B71BACC4A}"/>
                </a:ext>
              </a:extLst>
            </p:cNvPr>
            <p:cNvSpPr/>
            <p:nvPr/>
          </p:nvSpPr>
          <p:spPr bwMode="auto">
            <a:xfrm>
              <a:off x="2498775" y="1739045"/>
              <a:ext cx="1512168" cy="70010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fontAlgn="base">
                <a:spcBef>
                  <a:spcPct val="0"/>
                </a:spcBef>
                <a:spcAft>
                  <a:spcPct val="0"/>
                </a:spcAft>
              </a:pPr>
              <a:r>
                <a:rPr lang="zh-CN" altLang="en-US" sz="1199" dirty="0">
                  <a:solidFill>
                    <a:prstClr val="black"/>
                  </a:solidFill>
                  <a:latin typeface="Microsoft YaHei" panose="020B0503020204020204" pitchFamily="34" charset="-122"/>
                </a:rPr>
                <a:t>销售金额数据追溯</a:t>
              </a:r>
              <a:endParaRPr lang="en-US" altLang="zh-CN" sz="1199" dirty="0">
                <a:solidFill>
                  <a:prstClr val="black"/>
                </a:solidFill>
                <a:latin typeface="Microsoft YaHei" panose="020B0503020204020204" pitchFamily="34" charset="-122"/>
              </a:endParaRPr>
            </a:p>
          </p:txBody>
        </p:sp>
        <p:sp>
          <p:nvSpPr>
            <p:cNvPr id="27" name="矩形 26">
              <a:extLst>
                <a:ext uri="{FF2B5EF4-FFF2-40B4-BE49-F238E27FC236}">
                  <a16:creationId xmlns="" xmlns:a16="http://schemas.microsoft.com/office/drawing/2014/main" id="{C7ADA704-4956-44E4-8EAD-EDA2151B3D6D}"/>
                </a:ext>
              </a:extLst>
            </p:cNvPr>
            <p:cNvSpPr/>
            <p:nvPr/>
          </p:nvSpPr>
          <p:spPr bwMode="auto">
            <a:xfrm>
              <a:off x="2498775" y="1403658"/>
              <a:ext cx="1508400" cy="341663"/>
            </a:xfrm>
            <a:prstGeom prst="rect">
              <a:avLst/>
            </a:prstGeom>
            <a:solidFill>
              <a:srgbClr val="5B9BD5"/>
            </a:solidFill>
            <a:ln w="9525" cap="flat" cmpd="sng" algn="ctr">
              <a:solidFill>
                <a:schemeClr val="tx1"/>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230073" indent="-230073" algn="ctr" fontAlgn="base">
                <a:spcBef>
                  <a:spcPct val="0"/>
                </a:spcBef>
                <a:spcAft>
                  <a:spcPct val="0"/>
                </a:spcAft>
              </a:pPr>
              <a:r>
                <a:rPr lang="zh-CN" altLang="en-US" sz="1399" dirty="0">
                  <a:solidFill>
                    <a:prstClr val="black"/>
                  </a:solidFill>
                  <a:latin typeface="Microsoft YaHei" panose="020B0503020204020204" pitchFamily="34" charset="-122"/>
                </a:rPr>
                <a:t>销售订单模型</a:t>
              </a:r>
            </a:p>
          </p:txBody>
        </p:sp>
      </p:grpSp>
      <p:grpSp>
        <p:nvGrpSpPr>
          <p:cNvPr id="28" name="组合 27">
            <a:extLst>
              <a:ext uri="{FF2B5EF4-FFF2-40B4-BE49-F238E27FC236}">
                <a16:creationId xmlns="" xmlns:a16="http://schemas.microsoft.com/office/drawing/2014/main" id="{2F3814B0-968B-492D-BE7C-97E2FB17C116}"/>
              </a:ext>
            </a:extLst>
          </p:cNvPr>
          <p:cNvGrpSpPr/>
          <p:nvPr/>
        </p:nvGrpSpPr>
        <p:grpSpPr>
          <a:xfrm>
            <a:off x="9099222" y="830636"/>
            <a:ext cx="1732472" cy="774254"/>
            <a:chOff x="2498775" y="1403658"/>
            <a:chExt cx="1512168" cy="1035491"/>
          </a:xfrm>
        </p:grpSpPr>
        <p:sp>
          <p:nvSpPr>
            <p:cNvPr id="29" name="矩形 28">
              <a:extLst>
                <a:ext uri="{FF2B5EF4-FFF2-40B4-BE49-F238E27FC236}">
                  <a16:creationId xmlns="" xmlns:a16="http://schemas.microsoft.com/office/drawing/2014/main" id="{265E6FDA-E2E8-45ED-BAC9-8E88D57264E2}"/>
                </a:ext>
              </a:extLst>
            </p:cNvPr>
            <p:cNvSpPr/>
            <p:nvPr/>
          </p:nvSpPr>
          <p:spPr bwMode="auto">
            <a:xfrm>
              <a:off x="2498775" y="1733232"/>
              <a:ext cx="1512168" cy="705917"/>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fontAlgn="base">
                <a:spcBef>
                  <a:spcPct val="0"/>
                </a:spcBef>
                <a:spcAft>
                  <a:spcPct val="0"/>
                </a:spcAft>
              </a:pPr>
              <a:r>
                <a:rPr lang="zh-CN" altLang="en-US" sz="1199" dirty="0">
                  <a:solidFill>
                    <a:prstClr val="black"/>
                  </a:solidFill>
                  <a:latin typeface="Microsoft YaHei" panose="020B0503020204020204" pitchFamily="34" charset="-122"/>
                </a:rPr>
                <a:t>采购明细数据追溯</a:t>
              </a:r>
            </a:p>
          </p:txBody>
        </p:sp>
        <p:sp>
          <p:nvSpPr>
            <p:cNvPr id="30" name="矩形 29">
              <a:extLst>
                <a:ext uri="{FF2B5EF4-FFF2-40B4-BE49-F238E27FC236}">
                  <a16:creationId xmlns="" xmlns:a16="http://schemas.microsoft.com/office/drawing/2014/main" id="{592F9CC5-1B1E-4ECB-837E-1DB18D050DF2}"/>
                </a:ext>
              </a:extLst>
            </p:cNvPr>
            <p:cNvSpPr/>
            <p:nvPr/>
          </p:nvSpPr>
          <p:spPr bwMode="auto">
            <a:xfrm>
              <a:off x="2498775" y="1403658"/>
              <a:ext cx="1512168" cy="341663"/>
            </a:xfrm>
            <a:prstGeom prst="rect">
              <a:avLst/>
            </a:prstGeom>
            <a:solidFill>
              <a:srgbClr val="5B9BD5"/>
            </a:solidFill>
            <a:ln w="9525" cap="flat" cmpd="sng" algn="ctr">
              <a:solidFill>
                <a:schemeClr val="tx1"/>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230073" indent="-230073" algn="ctr" fontAlgn="base">
                <a:spcBef>
                  <a:spcPct val="0"/>
                </a:spcBef>
                <a:spcAft>
                  <a:spcPct val="0"/>
                </a:spcAft>
              </a:pPr>
              <a:r>
                <a:rPr lang="zh-CN" altLang="en-US" sz="1399" dirty="0">
                  <a:solidFill>
                    <a:prstClr val="black"/>
                  </a:solidFill>
                  <a:latin typeface="Microsoft YaHei" panose="020B0503020204020204" pitchFamily="34" charset="-122"/>
                </a:rPr>
                <a:t>采购订单模型</a:t>
              </a:r>
            </a:p>
          </p:txBody>
        </p:sp>
      </p:grpSp>
      <p:grpSp>
        <p:nvGrpSpPr>
          <p:cNvPr id="31" name="组合 30">
            <a:extLst>
              <a:ext uri="{FF2B5EF4-FFF2-40B4-BE49-F238E27FC236}">
                <a16:creationId xmlns="" xmlns:a16="http://schemas.microsoft.com/office/drawing/2014/main" id="{A9C369E3-6B6F-470E-9547-81A2FF8A0D88}"/>
              </a:ext>
            </a:extLst>
          </p:cNvPr>
          <p:cNvGrpSpPr/>
          <p:nvPr/>
        </p:nvGrpSpPr>
        <p:grpSpPr>
          <a:xfrm>
            <a:off x="3903436" y="814945"/>
            <a:ext cx="1732472" cy="774253"/>
            <a:chOff x="2498775" y="1403658"/>
            <a:chExt cx="1512168" cy="1035491"/>
          </a:xfrm>
        </p:grpSpPr>
        <p:sp>
          <p:nvSpPr>
            <p:cNvPr id="32" name="矩形 31">
              <a:extLst>
                <a:ext uri="{FF2B5EF4-FFF2-40B4-BE49-F238E27FC236}">
                  <a16:creationId xmlns="" xmlns:a16="http://schemas.microsoft.com/office/drawing/2014/main" id="{4383C2C6-126F-499D-BE8B-295B6BE97AF7}"/>
                </a:ext>
              </a:extLst>
            </p:cNvPr>
            <p:cNvSpPr/>
            <p:nvPr/>
          </p:nvSpPr>
          <p:spPr bwMode="auto">
            <a:xfrm>
              <a:off x="2498775" y="1739043"/>
              <a:ext cx="1512168" cy="70010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fontAlgn="base">
                <a:spcBef>
                  <a:spcPct val="0"/>
                </a:spcBef>
                <a:spcAft>
                  <a:spcPct val="0"/>
                </a:spcAft>
              </a:pPr>
              <a:r>
                <a:rPr lang="zh-CN" altLang="en-US" sz="1199" dirty="0">
                  <a:solidFill>
                    <a:prstClr val="black"/>
                  </a:solidFill>
                  <a:latin typeface="Microsoft YaHei" panose="020B0503020204020204" pitchFamily="34" charset="-122"/>
                </a:rPr>
                <a:t>物料明细数据追溯</a:t>
              </a:r>
            </a:p>
          </p:txBody>
        </p:sp>
        <p:sp>
          <p:nvSpPr>
            <p:cNvPr id="33" name="矩形 32">
              <a:extLst>
                <a:ext uri="{FF2B5EF4-FFF2-40B4-BE49-F238E27FC236}">
                  <a16:creationId xmlns="" xmlns:a16="http://schemas.microsoft.com/office/drawing/2014/main" id="{F7A32AF0-24D0-42F7-BE47-CF1BEF523957}"/>
                </a:ext>
              </a:extLst>
            </p:cNvPr>
            <p:cNvSpPr/>
            <p:nvPr/>
          </p:nvSpPr>
          <p:spPr bwMode="auto">
            <a:xfrm>
              <a:off x="2498775" y="1403658"/>
              <a:ext cx="1512168" cy="341663"/>
            </a:xfrm>
            <a:prstGeom prst="rect">
              <a:avLst/>
            </a:prstGeom>
            <a:solidFill>
              <a:srgbClr val="5B9BD5"/>
            </a:solidFill>
            <a:ln w="9525" cap="flat" cmpd="sng" algn="ctr">
              <a:solidFill>
                <a:schemeClr val="tx1"/>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230073" indent="-230073" algn="ctr" fontAlgn="base">
                <a:spcBef>
                  <a:spcPct val="0"/>
                </a:spcBef>
                <a:spcAft>
                  <a:spcPct val="0"/>
                </a:spcAft>
              </a:pPr>
              <a:r>
                <a:rPr lang="zh-CN" altLang="en-US" sz="1399" dirty="0">
                  <a:solidFill>
                    <a:prstClr val="black"/>
                  </a:solidFill>
                  <a:latin typeface="Microsoft YaHei" panose="020B0503020204020204" pitchFamily="34" charset="-122"/>
                </a:rPr>
                <a:t>物料现有量模型</a:t>
              </a:r>
            </a:p>
          </p:txBody>
        </p:sp>
      </p:grpSp>
      <p:grpSp>
        <p:nvGrpSpPr>
          <p:cNvPr id="34" name="组合 33">
            <a:extLst>
              <a:ext uri="{FF2B5EF4-FFF2-40B4-BE49-F238E27FC236}">
                <a16:creationId xmlns="" xmlns:a16="http://schemas.microsoft.com/office/drawing/2014/main" id="{BE7FDE1B-3A67-4C81-B886-74E7AF87665D}"/>
              </a:ext>
            </a:extLst>
          </p:cNvPr>
          <p:cNvGrpSpPr/>
          <p:nvPr/>
        </p:nvGrpSpPr>
        <p:grpSpPr>
          <a:xfrm>
            <a:off x="6680954" y="810253"/>
            <a:ext cx="1732472" cy="774254"/>
            <a:chOff x="2498775" y="1403658"/>
            <a:chExt cx="1512168" cy="1035491"/>
          </a:xfrm>
        </p:grpSpPr>
        <p:sp>
          <p:nvSpPr>
            <p:cNvPr id="35" name="矩形 34">
              <a:extLst>
                <a:ext uri="{FF2B5EF4-FFF2-40B4-BE49-F238E27FC236}">
                  <a16:creationId xmlns="" xmlns:a16="http://schemas.microsoft.com/office/drawing/2014/main" id="{4F125216-A55A-4E28-8D8E-3BB7E9E0329D}"/>
                </a:ext>
              </a:extLst>
            </p:cNvPr>
            <p:cNvSpPr/>
            <p:nvPr/>
          </p:nvSpPr>
          <p:spPr bwMode="auto">
            <a:xfrm>
              <a:off x="2498775" y="1739044"/>
              <a:ext cx="1512168" cy="70010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fontAlgn="base">
                <a:spcBef>
                  <a:spcPct val="0"/>
                </a:spcBef>
                <a:spcAft>
                  <a:spcPct val="0"/>
                </a:spcAft>
              </a:pPr>
              <a:r>
                <a:rPr lang="zh-CN" altLang="en-US" sz="1199" dirty="0">
                  <a:solidFill>
                    <a:prstClr val="black"/>
                  </a:solidFill>
                  <a:latin typeface="Microsoft YaHei" panose="020B0503020204020204" pitchFamily="34" charset="-122"/>
                </a:rPr>
                <a:t>资产分配数据追溯</a:t>
              </a:r>
              <a:endParaRPr lang="en-US" altLang="zh-CN" sz="1199" dirty="0">
                <a:solidFill>
                  <a:prstClr val="black"/>
                </a:solidFill>
                <a:latin typeface="Microsoft YaHei" panose="020B0503020204020204" pitchFamily="34" charset="-122"/>
              </a:endParaRPr>
            </a:p>
          </p:txBody>
        </p:sp>
        <p:sp>
          <p:nvSpPr>
            <p:cNvPr id="36" name="矩形 35">
              <a:extLst>
                <a:ext uri="{FF2B5EF4-FFF2-40B4-BE49-F238E27FC236}">
                  <a16:creationId xmlns="" xmlns:a16="http://schemas.microsoft.com/office/drawing/2014/main" id="{CD303A0E-4EED-4BDA-95DE-2B1C8D5B44AF}"/>
                </a:ext>
              </a:extLst>
            </p:cNvPr>
            <p:cNvSpPr/>
            <p:nvPr/>
          </p:nvSpPr>
          <p:spPr bwMode="auto">
            <a:xfrm>
              <a:off x="2498775" y="1403658"/>
              <a:ext cx="1512168" cy="341663"/>
            </a:xfrm>
            <a:prstGeom prst="rect">
              <a:avLst/>
            </a:prstGeom>
            <a:solidFill>
              <a:srgbClr val="5B9BD5"/>
            </a:solidFill>
            <a:ln w="9525" cap="flat" cmpd="sng" algn="ctr">
              <a:solidFill>
                <a:schemeClr val="tx1"/>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fontAlgn="base">
                <a:spcBef>
                  <a:spcPct val="0"/>
                </a:spcBef>
                <a:spcAft>
                  <a:spcPct val="0"/>
                </a:spcAft>
              </a:pPr>
              <a:r>
                <a:rPr lang="zh-CN" altLang="en-US" sz="1399" dirty="0">
                  <a:solidFill>
                    <a:prstClr val="black"/>
                  </a:solidFill>
                  <a:latin typeface="Microsoft YaHei" panose="020B0503020204020204" pitchFamily="34" charset="-122"/>
                </a:rPr>
                <a:t>资产分配模型</a:t>
              </a:r>
            </a:p>
          </p:txBody>
        </p:sp>
      </p:grpSp>
      <p:grpSp>
        <p:nvGrpSpPr>
          <p:cNvPr id="37" name="组合 36">
            <a:extLst>
              <a:ext uri="{FF2B5EF4-FFF2-40B4-BE49-F238E27FC236}">
                <a16:creationId xmlns="" xmlns:a16="http://schemas.microsoft.com/office/drawing/2014/main" id="{5AB3FAE3-8206-4D3B-979B-78A445DED112}"/>
              </a:ext>
            </a:extLst>
          </p:cNvPr>
          <p:cNvGrpSpPr/>
          <p:nvPr/>
        </p:nvGrpSpPr>
        <p:grpSpPr>
          <a:xfrm>
            <a:off x="3903436" y="2931426"/>
            <a:ext cx="1732472" cy="774254"/>
            <a:chOff x="2498775" y="1403658"/>
            <a:chExt cx="1512168" cy="1035491"/>
          </a:xfrm>
        </p:grpSpPr>
        <p:sp>
          <p:nvSpPr>
            <p:cNvPr id="38" name="矩形 37">
              <a:extLst>
                <a:ext uri="{FF2B5EF4-FFF2-40B4-BE49-F238E27FC236}">
                  <a16:creationId xmlns="" xmlns:a16="http://schemas.microsoft.com/office/drawing/2014/main" id="{A4E8F49D-BC2F-4543-94E5-CEBFFF1A5EC8}"/>
                </a:ext>
              </a:extLst>
            </p:cNvPr>
            <p:cNvSpPr/>
            <p:nvPr/>
          </p:nvSpPr>
          <p:spPr bwMode="auto">
            <a:xfrm>
              <a:off x="2498775" y="1605260"/>
              <a:ext cx="1512168" cy="83388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fontAlgn="base">
                <a:spcBef>
                  <a:spcPct val="0"/>
                </a:spcBef>
                <a:spcAft>
                  <a:spcPct val="0"/>
                </a:spcAft>
              </a:pPr>
              <a:r>
                <a:rPr lang="zh-CN" altLang="en-US" sz="1199" dirty="0">
                  <a:solidFill>
                    <a:prstClr val="black"/>
                  </a:solidFill>
                  <a:latin typeface="Microsoft YaHei" panose="020B0503020204020204" pitchFamily="34" charset="-122"/>
                </a:rPr>
                <a:t>物料单位成本数据追溯</a:t>
              </a:r>
            </a:p>
          </p:txBody>
        </p:sp>
        <p:sp>
          <p:nvSpPr>
            <p:cNvPr id="39" name="矩形 38">
              <a:extLst>
                <a:ext uri="{FF2B5EF4-FFF2-40B4-BE49-F238E27FC236}">
                  <a16:creationId xmlns="" xmlns:a16="http://schemas.microsoft.com/office/drawing/2014/main" id="{40636238-5F9B-4991-BDF8-40488AEC68CF}"/>
                </a:ext>
              </a:extLst>
            </p:cNvPr>
            <p:cNvSpPr/>
            <p:nvPr/>
          </p:nvSpPr>
          <p:spPr bwMode="auto">
            <a:xfrm>
              <a:off x="2498775" y="1403658"/>
              <a:ext cx="1512168" cy="341663"/>
            </a:xfrm>
            <a:prstGeom prst="rect">
              <a:avLst/>
            </a:prstGeom>
            <a:solidFill>
              <a:srgbClr val="5B9BD5"/>
            </a:solidFill>
            <a:ln w="9525" cap="flat" cmpd="sng" algn="ctr">
              <a:solidFill>
                <a:schemeClr val="tx1"/>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marL="230073" indent="-230073" algn="ctr" fontAlgn="base">
                <a:spcBef>
                  <a:spcPct val="0"/>
                </a:spcBef>
                <a:spcAft>
                  <a:spcPct val="0"/>
                </a:spcAft>
              </a:pPr>
              <a:r>
                <a:rPr lang="zh-CN" altLang="en-US" sz="1399" dirty="0">
                  <a:solidFill>
                    <a:prstClr val="black"/>
                  </a:solidFill>
                  <a:latin typeface="Microsoft YaHei" panose="020B0503020204020204" pitchFamily="34" charset="-122"/>
                </a:rPr>
                <a:t>物料成本模型</a:t>
              </a:r>
            </a:p>
          </p:txBody>
        </p:sp>
      </p:grpSp>
      <p:grpSp>
        <p:nvGrpSpPr>
          <p:cNvPr id="40" name="组合 39">
            <a:extLst>
              <a:ext uri="{FF2B5EF4-FFF2-40B4-BE49-F238E27FC236}">
                <a16:creationId xmlns="" xmlns:a16="http://schemas.microsoft.com/office/drawing/2014/main" id="{14007EBA-850E-478F-8280-7BA3BB9D78EC}"/>
              </a:ext>
            </a:extLst>
          </p:cNvPr>
          <p:cNvGrpSpPr/>
          <p:nvPr/>
        </p:nvGrpSpPr>
        <p:grpSpPr>
          <a:xfrm>
            <a:off x="6680954" y="2929616"/>
            <a:ext cx="1732472" cy="774254"/>
            <a:chOff x="2498775" y="1403658"/>
            <a:chExt cx="1512168" cy="1035491"/>
          </a:xfrm>
        </p:grpSpPr>
        <p:sp>
          <p:nvSpPr>
            <p:cNvPr id="41" name="矩形 40">
              <a:extLst>
                <a:ext uri="{FF2B5EF4-FFF2-40B4-BE49-F238E27FC236}">
                  <a16:creationId xmlns="" xmlns:a16="http://schemas.microsoft.com/office/drawing/2014/main" id="{80482A10-4F6C-4E20-9773-04F11581363E}"/>
                </a:ext>
              </a:extLst>
            </p:cNvPr>
            <p:cNvSpPr/>
            <p:nvPr/>
          </p:nvSpPr>
          <p:spPr bwMode="auto">
            <a:xfrm>
              <a:off x="2498775" y="1605260"/>
              <a:ext cx="1512168" cy="83388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fontAlgn="base">
                <a:spcBef>
                  <a:spcPct val="0"/>
                </a:spcBef>
                <a:spcAft>
                  <a:spcPct val="0"/>
                </a:spcAft>
              </a:pPr>
              <a:r>
                <a:rPr lang="zh-CN" altLang="en-US" sz="1199" dirty="0">
                  <a:solidFill>
                    <a:prstClr val="black"/>
                  </a:solidFill>
                  <a:latin typeface="Microsoft YaHei" panose="020B0503020204020204" pitchFamily="34" charset="-122"/>
                </a:rPr>
                <a:t>资产成本数据追溯</a:t>
              </a:r>
              <a:endParaRPr lang="en-US" altLang="zh-CN" sz="1199" dirty="0">
                <a:solidFill>
                  <a:prstClr val="black"/>
                </a:solidFill>
                <a:latin typeface="Microsoft YaHei" panose="020B0503020204020204" pitchFamily="34" charset="-122"/>
              </a:endParaRPr>
            </a:p>
          </p:txBody>
        </p:sp>
        <p:sp>
          <p:nvSpPr>
            <p:cNvPr id="42" name="矩形 41">
              <a:extLst>
                <a:ext uri="{FF2B5EF4-FFF2-40B4-BE49-F238E27FC236}">
                  <a16:creationId xmlns="" xmlns:a16="http://schemas.microsoft.com/office/drawing/2014/main" id="{28EB1589-32D1-404A-898F-A2D5AEF22B41}"/>
                </a:ext>
              </a:extLst>
            </p:cNvPr>
            <p:cNvSpPr/>
            <p:nvPr/>
          </p:nvSpPr>
          <p:spPr bwMode="auto">
            <a:xfrm>
              <a:off x="2498775" y="1403658"/>
              <a:ext cx="1512000" cy="341663"/>
            </a:xfrm>
            <a:prstGeom prst="rect">
              <a:avLst/>
            </a:prstGeom>
            <a:solidFill>
              <a:srgbClr val="5B9BD5"/>
            </a:solidFill>
            <a:ln w="9525" cap="flat" cmpd="sng" algn="ctr">
              <a:solidFill>
                <a:schemeClr val="tx1"/>
              </a:solid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fontAlgn="base">
                <a:spcBef>
                  <a:spcPct val="0"/>
                </a:spcBef>
                <a:spcAft>
                  <a:spcPct val="0"/>
                </a:spcAft>
              </a:pPr>
              <a:r>
                <a:rPr lang="zh-CN" altLang="en-US" sz="1399" dirty="0">
                  <a:solidFill>
                    <a:prstClr val="black"/>
                  </a:solidFill>
                  <a:latin typeface="Microsoft YaHei" panose="020B0503020204020204" pitchFamily="34" charset="-122"/>
                </a:rPr>
                <a:t>资源成本模型</a:t>
              </a:r>
            </a:p>
          </p:txBody>
        </p:sp>
      </p:grpSp>
      <p:sp>
        <p:nvSpPr>
          <p:cNvPr id="43" name="箭头: 下 51">
            <a:extLst>
              <a:ext uri="{FF2B5EF4-FFF2-40B4-BE49-F238E27FC236}">
                <a16:creationId xmlns="" xmlns:a16="http://schemas.microsoft.com/office/drawing/2014/main" id="{1E5D7D6B-F447-4C80-8FDC-2B104A61BED6}"/>
              </a:ext>
            </a:extLst>
          </p:cNvPr>
          <p:cNvSpPr/>
          <p:nvPr/>
        </p:nvSpPr>
        <p:spPr bwMode="auto">
          <a:xfrm>
            <a:off x="1966691" y="1625677"/>
            <a:ext cx="329994" cy="515222"/>
          </a:xfrm>
          <a:prstGeom prst="downArrow">
            <a:avLst/>
          </a:prstGeom>
          <a:solidFill>
            <a:srgbClr val="A3BFD0"/>
          </a:solidFill>
          <a:ln w="12700">
            <a:noFill/>
            <a:round/>
            <a:headEnd/>
            <a:tailEnd/>
          </a:ln>
        </p:spPr>
        <p:txBody>
          <a:bodyPr lIns="0" tIns="0" rIns="0" bIns="0" rtlCol="0" anchor="ctr"/>
          <a:lstStyle/>
          <a:p>
            <a:pPr algn="ctr" fontAlgn="base">
              <a:spcBef>
                <a:spcPct val="0"/>
              </a:spcBef>
              <a:spcAft>
                <a:spcPct val="0"/>
              </a:spcAft>
            </a:pPr>
            <a:endParaRPr lang="zh-CN" altLang="en-US" sz="800" b="1" dirty="0">
              <a:solidFill>
                <a:srgbClr val="C00000"/>
              </a:solidFill>
              <a:latin typeface="Microsoft YaHei" panose="020B0503020204020204" pitchFamily="34" charset="-122"/>
            </a:endParaRPr>
          </a:p>
        </p:txBody>
      </p:sp>
      <p:sp>
        <p:nvSpPr>
          <p:cNvPr id="44" name="箭头: 下 55">
            <a:extLst>
              <a:ext uri="{FF2B5EF4-FFF2-40B4-BE49-F238E27FC236}">
                <a16:creationId xmlns="" xmlns:a16="http://schemas.microsoft.com/office/drawing/2014/main" id="{5EF7C268-D565-4229-BF07-3BE7F9C0122A}"/>
              </a:ext>
            </a:extLst>
          </p:cNvPr>
          <p:cNvSpPr/>
          <p:nvPr/>
        </p:nvSpPr>
        <p:spPr bwMode="auto">
          <a:xfrm>
            <a:off x="9800461" y="1625677"/>
            <a:ext cx="329994" cy="515222"/>
          </a:xfrm>
          <a:prstGeom prst="downArrow">
            <a:avLst/>
          </a:prstGeom>
          <a:solidFill>
            <a:srgbClr val="A3BFD0"/>
          </a:solidFill>
          <a:ln w="12700">
            <a:noFill/>
            <a:round/>
            <a:headEnd/>
            <a:tailEnd/>
          </a:ln>
        </p:spPr>
        <p:txBody>
          <a:bodyPr lIns="0" tIns="0" rIns="0" bIns="0" rtlCol="0" anchor="ctr"/>
          <a:lstStyle/>
          <a:p>
            <a:pPr algn="ctr" fontAlgn="base">
              <a:spcBef>
                <a:spcPct val="0"/>
              </a:spcBef>
              <a:spcAft>
                <a:spcPct val="0"/>
              </a:spcAft>
            </a:pPr>
            <a:endParaRPr lang="zh-CN" altLang="en-US" sz="800" b="1" dirty="0">
              <a:solidFill>
                <a:srgbClr val="C00000"/>
              </a:solidFill>
              <a:latin typeface="Microsoft YaHei" panose="020B0503020204020204" pitchFamily="34" charset="-122"/>
            </a:endParaRPr>
          </a:p>
        </p:txBody>
      </p:sp>
      <p:sp>
        <p:nvSpPr>
          <p:cNvPr id="45" name="箭头: 下 57">
            <a:extLst>
              <a:ext uri="{FF2B5EF4-FFF2-40B4-BE49-F238E27FC236}">
                <a16:creationId xmlns="" xmlns:a16="http://schemas.microsoft.com/office/drawing/2014/main" id="{D4F8B50F-459A-4322-BD43-66AFF07F8999}"/>
              </a:ext>
            </a:extLst>
          </p:cNvPr>
          <p:cNvSpPr/>
          <p:nvPr/>
        </p:nvSpPr>
        <p:spPr bwMode="auto">
          <a:xfrm>
            <a:off x="4604675" y="1625677"/>
            <a:ext cx="329994" cy="515222"/>
          </a:xfrm>
          <a:prstGeom prst="downArrow">
            <a:avLst/>
          </a:prstGeom>
          <a:solidFill>
            <a:srgbClr val="A3BFD0"/>
          </a:solidFill>
          <a:ln w="12700">
            <a:noFill/>
            <a:round/>
            <a:headEnd/>
            <a:tailEnd/>
          </a:ln>
        </p:spPr>
        <p:txBody>
          <a:bodyPr lIns="0" tIns="0" rIns="0" bIns="0" rtlCol="0" anchor="ctr"/>
          <a:lstStyle/>
          <a:p>
            <a:pPr algn="ctr" fontAlgn="base">
              <a:spcBef>
                <a:spcPct val="0"/>
              </a:spcBef>
              <a:spcAft>
                <a:spcPct val="0"/>
              </a:spcAft>
            </a:pPr>
            <a:endParaRPr lang="zh-CN" altLang="en-US" sz="800" b="1" dirty="0">
              <a:solidFill>
                <a:srgbClr val="C00000"/>
              </a:solidFill>
              <a:latin typeface="Microsoft YaHei" panose="020B0503020204020204" pitchFamily="34" charset="-122"/>
            </a:endParaRPr>
          </a:p>
        </p:txBody>
      </p:sp>
      <p:sp>
        <p:nvSpPr>
          <p:cNvPr id="46" name="箭头: 下 59">
            <a:extLst>
              <a:ext uri="{FF2B5EF4-FFF2-40B4-BE49-F238E27FC236}">
                <a16:creationId xmlns="" xmlns:a16="http://schemas.microsoft.com/office/drawing/2014/main" id="{74C27A46-6891-40CF-A7FC-8017B7A12AD7}"/>
              </a:ext>
            </a:extLst>
          </p:cNvPr>
          <p:cNvSpPr/>
          <p:nvPr/>
        </p:nvSpPr>
        <p:spPr bwMode="auto">
          <a:xfrm>
            <a:off x="7382193" y="1625677"/>
            <a:ext cx="329994" cy="515222"/>
          </a:xfrm>
          <a:prstGeom prst="downArrow">
            <a:avLst/>
          </a:prstGeom>
          <a:solidFill>
            <a:srgbClr val="A3BFD0"/>
          </a:solidFill>
          <a:ln w="12700">
            <a:noFill/>
            <a:round/>
            <a:headEnd/>
            <a:tailEnd/>
          </a:ln>
        </p:spPr>
        <p:txBody>
          <a:bodyPr lIns="0" tIns="0" rIns="0" bIns="0" rtlCol="0" anchor="ctr"/>
          <a:lstStyle/>
          <a:p>
            <a:pPr marL="228486" indent="-228486" algn="ctr" fontAlgn="base">
              <a:spcBef>
                <a:spcPct val="0"/>
              </a:spcBef>
              <a:spcAft>
                <a:spcPct val="0"/>
              </a:spcAft>
              <a:buFont typeface="+mj-lt"/>
              <a:buAutoNum type="arabicPeriod"/>
            </a:pPr>
            <a:endParaRPr lang="zh-CN" altLang="en-US" sz="800" b="1" dirty="0">
              <a:solidFill>
                <a:srgbClr val="C00000"/>
              </a:solidFill>
              <a:latin typeface="Microsoft YaHei" panose="020B0503020204020204" pitchFamily="34" charset="-122"/>
            </a:endParaRPr>
          </a:p>
        </p:txBody>
      </p:sp>
      <p:sp>
        <p:nvSpPr>
          <p:cNvPr id="47" name="箭头: 下 61">
            <a:extLst>
              <a:ext uri="{FF2B5EF4-FFF2-40B4-BE49-F238E27FC236}">
                <a16:creationId xmlns="" xmlns:a16="http://schemas.microsoft.com/office/drawing/2014/main" id="{35F95BEB-9E30-4857-8E04-21379F01F609}"/>
              </a:ext>
            </a:extLst>
          </p:cNvPr>
          <p:cNvSpPr/>
          <p:nvPr/>
        </p:nvSpPr>
        <p:spPr bwMode="auto">
          <a:xfrm>
            <a:off x="1966691" y="3110255"/>
            <a:ext cx="329994" cy="515222"/>
          </a:xfrm>
          <a:prstGeom prst="downArrow">
            <a:avLst/>
          </a:prstGeom>
          <a:solidFill>
            <a:srgbClr val="A3BFD0"/>
          </a:solidFill>
          <a:ln w="12700">
            <a:noFill/>
            <a:round/>
            <a:headEnd/>
            <a:tailEnd/>
          </a:ln>
        </p:spPr>
        <p:txBody>
          <a:bodyPr lIns="0" tIns="0" rIns="0" bIns="0" rtlCol="0" anchor="ctr"/>
          <a:lstStyle/>
          <a:p>
            <a:pPr algn="ctr" fontAlgn="base">
              <a:spcBef>
                <a:spcPct val="0"/>
              </a:spcBef>
              <a:spcAft>
                <a:spcPct val="0"/>
              </a:spcAft>
            </a:pPr>
            <a:endParaRPr lang="zh-CN" altLang="en-US" sz="800" b="1" dirty="0">
              <a:solidFill>
                <a:srgbClr val="C00000"/>
              </a:solidFill>
              <a:latin typeface="Microsoft YaHei" panose="020B0503020204020204" pitchFamily="34" charset="-122"/>
            </a:endParaRPr>
          </a:p>
        </p:txBody>
      </p:sp>
      <p:sp>
        <p:nvSpPr>
          <p:cNvPr id="48" name="箭头: 下 63">
            <a:extLst>
              <a:ext uri="{FF2B5EF4-FFF2-40B4-BE49-F238E27FC236}">
                <a16:creationId xmlns="" xmlns:a16="http://schemas.microsoft.com/office/drawing/2014/main" id="{E4D493B3-EFB4-407F-970A-10BB7A3AE742}"/>
              </a:ext>
            </a:extLst>
          </p:cNvPr>
          <p:cNvSpPr/>
          <p:nvPr/>
        </p:nvSpPr>
        <p:spPr bwMode="auto">
          <a:xfrm>
            <a:off x="1966691" y="4504733"/>
            <a:ext cx="329994" cy="515222"/>
          </a:xfrm>
          <a:prstGeom prst="downArrow">
            <a:avLst/>
          </a:prstGeom>
          <a:solidFill>
            <a:srgbClr val="A3BFD0"/>
          </a:solidFill>
          <a:ln w="12700">
            <a:noFill/>
            <a:round/>
            <a:headEnd/>
            <a:tailEnd/>
          </a:ln>
        </p:spPr>
        <p:txBody>
          <a:bodyPr lIns="0" tIns="0" rIns="0" bIns="0" rtlCol="0" anchor="ctr"/>
          <a:lstStyle/>
          <a:p>
            <a:pPr algn="ctr" fontAlgn="base">
              <a:spcBef>
                <a:spcPct val="0"/>
              </a:spcBef>
              <a:spcAft>
                <a:spcPct val="0"/>
              </a:spcAft>
            </a:pPr>
            <a:endParaRPr lang="zh-CN" altLang="en-US" sz="800" b="1" dirty="0">
              <a:solidFill>
                <a:srgbClr val="C00000"/>
              </a:solidFill>
              <a:latin typeface="Microsoft YaHei" panose="020B0503020204020204" pitchFamily="34" charset="-122"/>
            </a:endParaRPr>
          </a:p>
        </p:txBody>
      </p:sp>
      <p:sp>
        <p:nvSpPr>
          <p:cNvPr id="49" name="箭头: 下 65">
            <a:extLst>
              <a:ext uri="{FF2B5EF4-FFF2-40B4-BE49-F238E27FC236}">
                <a16:creationId xmlns="" xmlns:a16="http://schemas.microsoft.com/office/drawing/2014/main" id="{C5D41F30-5A2A-445F-9393-4E30A45FDCEF}"/>
              </a:ext>
            </a:extLst>
          </p:cNvPr>
          <p:cNvSpPr/>
          <p:nvPr/>
        </p:nvSpPr>
        <p:spPr bwMode="auto">
          <a:xfrm>
            <a:off x="9800461" y="3104038"/>
            <a:ext cx="329994" cy="515222"/>
          </a:xfrm>
          <a:prstGeom prst="downArrow">
            <a:avLst/>
          </a:prstGeom>
          <a:solidFill>
            <a:srgbClr val="A3BFD0"/>
          </a:solidFill>
          <a:ln w="12700">
            <a:noFill/>
            <a:round/>
            <a:headEnd/>
            <a:tailEnd/>
          </a:ln>
        </p:spPr>
        <p:txBody>
          <a:bodyPr lIns="0" tIns="0" rIns="0" bIns="0" rtlCol="0" anchor="ctr"/>
          <a:lstStyle/>
          <a:p>
            <a:pPr algn="ctr" fontAlgn="base">
              <a:spcBef>
                <a:spcPct val="0"/>
              </a:spcBef>
              <a:spcAft>
                <a:spcPct val="0"/>
              </a:spcAft>
            </a:pPr>
            <a:endParaRPr lang="zh-CN" altLang="en-US" sz="800" b="1" dirty="0">
              <a:solidFill>
                <a:srgbClr val="C00000"/>
              </a:solidFill>
              <a:latin typeface="Microsoft YaHei" panose="020B0503020204020204" pitchFamily="34" charset="-122"/>
            </a:endParaRPr>
          </a:p>
        </p:txBody>
      </p:sp>
      <p:sp>
        <p:nvSpPr>
          <p:cNvPr id="50" name="箭头: 下 67">
            <a:extLst>
              <a:ext uri="{FF2B5EF4-FFF2-40B4-BE49-F238E27FC236}">
                <a16:creationId xmlns="" xmlns:a16="http://schemas.microsoft.com/office/drawing/2014/main" id="{DF168F7D-9494-4E8A-82A1-DAEBAA0F77BE}"/>
              </a:ext>
            </a:extLst>
          </p:cNvPr>
          <p:cNvSpPr/>
          <p:nvPr/>
        </p:nvSpPr>
        <p:spPr bwMode="auto">
          <a:xfrm>
            <a:off x="9800461" y="4467126"/>
            <a:ext cx="329994" cy="515222"/>
          </a:xfrm>
          <a:prstGeom prst="downArrow">
            <a:avLst/>
          </a:prstGeom>
          <a:solidFill>
            <a:srgbClr val="A3BFD0"/>
          </a:solidFill>
          <a:ln w="12700">
            <a:noFill/>
            <a:round/>
            <a:headEnd/>
            <a:tailEnd/>
          </a:ln>
        </p:spPr>
        <p:txBody>
          <a:bodyPr lIns="0" tIns="0" rIns="0" bIns="0" rtlCol="0" anchor="ctr"/>
          <a:lstStyle/>
          <a:p>
            <a:pPr algn="ctr" fontAlgn="base">
              <a:spcBef>
                <a:spcPct val="0"/>
              </a:spcBef>
              <a:spcAft>
                <a:spcPct val="0"/>
              </a:spcAft>
            </a:pPr>
            <a:endParaRPr lang="zh-CN" altLang="en-US" sz="800" b="1" dirty="0">
              <a:solidFill>
                <a:srgbClr val="C00000"/>
              </a:solidFill>
              <a:latin typeface="Microsoft YaHei" panose="020B0503020204020204" pitchFamily="34" charset="-122"/>
            </a:endParaRPr>
          </a:p>
        </p:txBody>
      </p:sp>
      <p:sp>
        <p:nvSpPr>
          <p:cNvPr id="51" name="箭头: 右 72">
            <a:extLst>
              <a:ext uri="{FF2B5EF4-FFF2-40B4-BE49-F238E27FC236}">
                <a16:creationId xmlns="" xmlns:a16="http://schemas.microsoft.com/office/drawing/2014/main" id="{8B762CC2-FA6F-4BF2-85AC-252A05214A75}"/>
              </a:ext>
            </a:extLst>
          </p:cNvPr>
          <p:cNvSpPr/>
          <p:nvPr/>
        </p:nvSpPr>
        <p:spPr bwMode="auto">
          <a:xfrm>
            <a:off x="3408444" y="5324416"/>
            <a:ext cx="1484976" cy="367433"/>
          </a:xfrm>
          <a:prstGeom prst="rightArrow">
            <a:avLst/>
          </a:prstGeom>
          <a:solidFill>
            <a:srgbClr val="A3BFD0"/>
          </a:solidFill>
          <a:ln w="12700">
            <a:noFill/>
            <a:round/>
            <a:headEnd/>
            <a:tailEnd/>
          </a:ln>
        </p:spPr>
        <p:txBody>
          <a:bodyPr lIns="0" tIns="0" rIns="0" bIns="0" rtlCol="0" anchor="ctr"/>
          <a:lstStyle/>
          <a:p>
            <a:pPr algn="ctr" fontAlgn="base">
              <a:spcBef>
                <a:spcPct val="0"/>
              </a:spcBef>
              <a:spcAft>
                <a:spcPct val="0"/>
              </a:spcAft>
            </a:pPr>
            <a:endParaRPr lang="zh-CN" altLang="en-US" sz="800" b="1" dirty="0">
              <a:solidFill>
                <a:srgbClr val="C00000"/>
              </a:solidFill>
              <a:latin typeface="Microsoft YaHei" panose="020B0503020204020204" pitchFamily="34" charset="-122"/>
            </a:endParaRPr>
          </a:p>
        </p:txBody>
      </p:sp>
      <p:sp>
        <p:nvSpPr>
          <p:cNvPr id="52" name="箭头: 右 74">
            <a:extLst>
              <a:ext uri="{FF2B5EF4-FFF2-40B4-BE49-F238E27FC236}">
                <a16:creationId xmlns="" xmlns:a16="http://schemas.microsoft.com/office/drawing/2014/main" id="{572FA691-7C1E-41E3-A727-6FFF3E62FD69}"/>
              </a:ext>
            </a:extLst>
          </p:cNvPr>
          <p:cNvSpPr/>
          <p:nvPr/>
        </p:nvSpPr>
        <p:spPr bwMode="auto">
          <a:xfrm rot="10800000">
            <a:off x="7324218" y="5333083"/>
            <a:ext cx="1484976" cy="367433"/>
          </a:xfrm>
          <a:prstGeom prst="rightArrow">
            <a:avLst/>
          </a:prstGeom>
          <a:solidFill>
            <a:srgbClr val="A3BFD0"/>
          </a:solidFill>
          <a:ln w="12700">
            <a:noFill/>
            <a:round/>
            <a:headEnd/>
            <a:tailEnd/>
          </a:ln>
        </p:spPr>
        <p:txBody>
          <a:bodyPr lIns="0" tIns="0" rIns="0" bIns="0" rtlCol="0" anchor="ctr"/>
          <a:lstStyle/>
          <a:p>
            <a:pPr algn="ctr" fontAlgn="base">
              <a:spcBef>
                <a:spcPct val="0"/>
              </a:spcBef>
              <a:spcAft>
                <a:spcPct val="0"/>
              </a:spcAft>
            </a:pPr>
            <a:endParaRPr lang="zh-CN" altLang="en-US" sz="800" b="1" dirty="0">
              <a:solidFill>
                <a:srgbClr val="C00000"/>
              </a:solidFill>
              <a:latin typeface="Microsoft YaHei" panose="020B0503020204020204" pitchFamily="34" charset="-122"/>
            </a:endParaRPr>
          </a:p>
        </p:txBody>
      </p:sp>
      <p:sp>
        <p:nvSpPr>
          <p:cNvPr id="53" name="箭头: 右 72">
            <a:extLst>
              <a:ext uri="{FF2B5EF4-FFF2-40B4-BE49-F238E27FC236}">
                <a16:creationId xmlns="" xmlns:a16="http://schemas.microsoft.com/office/drawing/2014/main" id="{15B5557B-26D2-5540-8DCB-DA4C873D0CEC}"/>
              </a:ext>
            </a:extLst>
          </p:cNvPr>
          <p:cNvSpPr/>
          <p:nvPr/>
        </p:nvSpPr>
        <p:spPr bwMode="auto">
          <a:xfrm rot="5400000">
            <a:off x="4929939" y="4198605"/>
            <a:ext cx="1238323" cy="329993"/>
          </a:xfrm>
          <a:prstGeom prst="rightArrow">
            <a:avLst/>
          </a:prstGeom>
          <a:solidFill>
            <a:srgbClr val="A3BFD0"/>
          </a:solidFill>
          <a:ln w="12700">
            <a:noFill/>
            <a:round/>
            <a:headEnd/>
            <a:tailEnd/>
          </a:ln>
        </p:spPr>
        <p:txBody>
          <a:bodyPr lIns="0" tIns="0" rIns="0" bIns="0" rtlCol="0" anchor="ctr"/>
          <a:lstStyle/>
          <a:p>
            <a:pPr algn="ctr" fontAlgn="base">
              <a:spcBef>
                <a:spcPct val="0"/>
              </a:spcBef>
              <a:spcAft>
                <a:spcPct val="0"/>
              </a:spcAft>
            </a:pPr>
            <a:endParaRPr lang="zh-CN" altLang="en-US" sz="800" b="1" dirty="0">
              <a:solidFill>
                <a:srgbClr val="C00000"/>
              </a:solidFill>
              <a:latin typeface="Microsoft YaHei" panose="020B0503020204020204" pitchFamily="34" charset="-122"/>
            </a:endParaRPr>
          </a:p>
        </p:txBody>
      </p:sp>
      <p:sp>
        <p:nvSpPr>
          <p:cNvPr id="54" name="箭头: 右 72">
            <a:extLst>
              <a:ext uri="{FF2B5EF4-FFF2-40B4-BE49-F238E27FC236}">
                <a16:creationId xmlns="" xmlns:a16="http://schemas.microsoft.com/office/drawing/2014/main" id="{A7D1D65A-3726-4F49-9F07-15F89B354CB5}"/>
              </a:ext>
            </a:extLst>
          </p:cNvPr>
          <p:cNvSpPr/>
          <p:nvPr/>
        </p:nvSpPr>
        <p:spPr bwMode="auto">
          <a:xfrm rot="5400000">
            <a:off x="6168855" y="4198191"/>
            <a:ext cx="1238323" cy="329993"/>
          </a:xfrm>
          <a:prstGeom prst="rightArrow">
            <a:avLst/>
          </a:prstGeom>
          <a:solidFill>
            <a:srgbClr val="A3BFD0"/>
          </a:solidFill>
          <a:ln w="12700">
            <a:noFill/>
            <a:round/>
            <a:headEnd/>
            <a:tailEnd/>
          </a:ln>
        </p:spPr>
        <p:txBody>
          <a:bodyPr lIns="0" tIns="0" rIns="0" bIns="0" rtlCol="0" anchor="ctr"/>
          <a:lstStyle/>
          <a:p>
            <a:pPr algn="ctr" fontAlgn="base">
              <a:spcBef>
                <a:spcPct val="0"/>
              </a:spcBef>
              <a:spcAft>
                <a:spcPct val="0"/>
              </a:spcAft>
            </a:pPr>
            <a:endParaRPr lang="zh-CN" altLang="en-US" sz="800" b="1" dirty="0">
              <a:solidFill>
                <a:srgbClr val="C00000"/>
              </a:solidFill>
              <a:latin typeface="Microsoft YaHei" panose="020B0503020204020204" pitchFamily="34" charset="-122"/>
            </a:endParaRPr>
          </a:p>
        </p:txBody>
      </p:sp>
      <p:sp>
        <p:nvSpPr>
          <p:cNvPr id="55" name="矩形 54">
            <a:extLst>
              <a:ext uri="{FF2B5EF4-FFF2-40B4-BE49-F238E27FC236}">
                <a16:creationId xmlns="" xmlns:a16="http://schemas.microsoft.com/office/drawing/2014/main" id="{0C4FD213-5ECC-AA43-A75E-ACE6AE1DE454}"/>
              </a:ext>
            </a:extLst>
          </p:cNvPr>
          <p:cNvSpPr/>
          <p:nvPr/>
        </p:nvSpPr>
        <p:spPr bwMode="auto">
          <a:xfrm>
            <a:off x="394093" y="2527393"/>
            <a:ext cx="370528" cy="1061447"/>
          </a:xfrm>
          <a:prstGeom prst="rect">
            <a:avLst/>
          </a:prstGeom>
          <a:solidFill>
            <a:schemeClr val="bg1">
              <a:lumMod val="85000"/>
            </a:schemeClr>
          </a:solidFill>
          <a:ln w="22225" cap="flat" cmpd="sng" algn="ctr">
            <a:noFill/>
            <a:prstDash val="sysDot"/>
            <a:round/>
            <a:headEnd type="none" w="med" len="med"/>
            <a:tailEnd type="none" w="med" len="med"/>
          </a:ln>
          <a:effectLst/>
        </p:spPr>
        <p:txBody>
          <a:bodyPr vert="eaVert" wrap="none" lIns="91392" tIns="45696" rIns="91392" bIns="45696" numCol="1" rtlCol="0" anchor="ctr" anchorCtr="1" compatLnSpc="1">
            <a:prstTxWarp prst="textNoShape">
              <a:avLst/>
            </a:prstTxWarp>
          </a:bodyPr>
          <a:lstStyle/>
          <a:p>
            <a:pPr marL="230073" indent="-230073" eaLnBrk="0" fontAlgn="base" hangingPunct="0">
              <a:spcBef>
                <a:spcPct val="0"/>
              </a:spcBef>
              <a:spcAft>
                <a:spcPct val="0"/>
              </a:spcAft>
            </a:pPr>
            <a:r>
              <a:rPr lang="zh-CN" altLang="en-US" sz="1399" dirty="0">
                <a:solidFill>
                  <a:prstClr val="black"/>
                </a:solidFill>
                <a:latin typeface="Microsoft YaHei" panose="020B0503020204020204" pitchFamily="34" charset="-122"/>
              </a:rPr>
              <a:t>应收</a:t>
            </a:r>
          </a:p>
        </p:txBody>
      </p:sp>
      <p:sp>
        <p:nvSpPr>
          <p:cNvPr id="56" name="矩形 55">
            <a:extLst>
              <a:ext uri="{FF2B5EF4-FFF2-40B4-BE49-F238E27FC236}">
                <a16:creationId xmlns="" xmlns:a16="http://schemas.microsoft.com/office/drawing/2014/main" id="{EF2E67A3-FDA9-3B43-9934-84E80EB66A83}"/>
              </a:ext>
            </a:extLst>
          </p:cNvPr>
          <p:cNvSpPr/>
          <p:nvPr/>
        </p:nvSpPr>
        <p:spPr bwMode="auto">
          <a:xfrm>
            <a:off x="11345976" y="2527393"/>
            <a:ext cx="370528" cy="1061464"/>
          </a:xfrm>
          <a:prstGeom prst="rect">
            <a:avLst/>
          </a:prstGeom>
          <a:solidFill>
            <a:schemeClr val="bg1">
              <a:lumMod val="85000"/>
            </a:schemeClr>
          </a:solidFill>
          <a:ln w="22225" cap="flat" cmpd="sng" algn="ctr">
            <a:noFill/>
            <a:prstDash val="sysDot"/>
            <a:round/>
            <a:headEnd type="none" w="med" len="med"/>
            <a:tailEnd type="none" w="med" len="med"/>
          </a:ln>
          <a:effectLst/>
        </p:spPr>
        <p:txBody>
          <a:bodyPr vert="eaVert" wrap="none" lIns="91392" tIns="45696" rIns="91392" bIns="45696" numCol="1" rtlCol="0" anchor="ctr" anchorCtr="1" compatLnSpc="1">
            <a:prstTxWarp prst="textNoShape">
              <a:avLst/>
            </a:prstTxWarp>
          </a:bodyPr>
          <a:lstStyle/>
          <a:p>
            <a:pPr marL="230073" indent="-230073" eaLnBrk="0" fontAlgn="base" hangingPunct="0">
              <a:spcBef>
                <a:spcPct val="0"/>
              </a:spcBef>
              <a:spcAft>
                <a:spcPct val="0"/>
              </a:spcAft>
            </a:pPr>
            <a:r>
              <a:rPr lang="zh-CN" altLang="en-US" sz="1399" dirty="0">
                <a:solidFill>
                  <a:prstClr val="black"/>
                </a:solidFill>
                <a:latin typeface="Microsoft YaHei" panose="020B0503020204020204" pitchFamily="34" charset="-122"/>
              </a:rPr>
              <a:t>应付</a:t>
            </a:r>
          </a:p>
        </p:txBody>
      </p:sp>
      <p:sp>
        <p:nvSpPr>
          <p:cNvPr id="57" name="矩形 56">
            <a:extLst>
              <a:ext uri="{FF2B5EF4-FFF2-40B4-BE49-F238E27FC236}">
                <a16:creationId xmlns="" xmlns:a16="http://schemas.microsoft.com/office/drawing/2014/main" id="{0FE9DC30-365B-4941-96AA-EFFADEC66869}"/>
              </a:ext>
            </a:extLst>
          </p:cNvPr>
          <p:cNvSpPr/>
          <p:nvPr/>
        </p:nvSpPr>
        <p:spPr bwMode="auto">
          <a:xfrm>
            <a:off x="5742520" y="5960515"/>
            <a:ext cx="1061447" cy="359813"/>
          </a:xfrm>
          <a:prstGeom prst="rect">
            <a:avLst/>
          </a:prstGeom>
          <a:solidFill>
            <a:schemeClr val="bg1">
              <a:lumMod val="85000"/>
            </a:schemeClr>
          </a:solidFill>
          <a:ln w="12700">
            <a:noFill/>
            <a:round/>
            <a:headEnd/>
            <a:tailEnd/>
          </a:ln>
        </p:spPr>
        <p:txBody>
          <a:bodyPr lIns="0" tIns="0" rIns="0" bIns="0" rtlCol="0" anchor="ctr"/>
          <a:lstStyle/>
          <a:p>
            <a:pPr algn="ctr" fontAlgn="base">
              <a:spcBef>
                <a:spcPct val="0"/>
              </a:spcBef>
              <a:spcAft>
                <a:spcPct val="0"/>
              </a:spcAft>
            </a:pPr>
            <a:r>
              <a:rPr kumimoji="1" lang="zh-CN" altLang="en-US" sz="1399" dirty="0">
                <a:solidFill>
                  <a:prstClr val="black"/>
                </a:solidFill>
                <a:latin typeface="微软雅黑" pitchFamily="34" charset="-122"/>
              </a:rPr>
              <a:t>总账</a:t>
            </a:r>
          </a:p>
        </p:txBody>
      </p:sp>
      <p:sp>
        <p:nvSpPr>
          <p:cNvPr id="58" name="矩形 57">
            <a:extLst>
              <a:ext uri="{FF2B5EF4-FFF2-40B4-BE49-F238E27FC236}">
                <a16:creationId xmlns="" xmlns:a16="http://schemas.microsoft.com/office/drawing/2014/main" id="{1BEFD40B-82BC-DF42-9AF9-931BE2BE9F92}"/>
              </a:ext>
            </a:extLst>
          </p:cNvPr>
          <p:cNvSpPr/>
          <p:nvPr/>
        </p:nvSpPr>
        <p:spPr bwMode="auto">
          <a:xfrm>
            <a:off x="5619507" y="2464458"/>
            <a:ext cx="1061447" cy="359813"/>
          </a:xfrm>
          <a:prstGeom prst="rect">
            <a:avLst/>
          </a:prstGeom>
          <a:solidFill>
            <a:schemeClr val="bg1">
              <a:lumMod val="85000"/>
            </a:schemeClr>
          </a:solidFill>
          <a:ln w="12700">
            <a:noFill/>
            <a:round/>
            <a:headEnd/>
            <a:tailEnd/>
          </a:ln>
        </p:spPr>
        <p:txBody>
          <a:bodyPr lIns="0" tIns="0" rIns="0" bIns="0" rtlCol="0" anchor="ctr"/>
          <a:lstStyle/>
          <a:p>
            <a:pPr algn="ctr" fontAlgn="base">
              <a:spcBef>
                <a:spcPct val="0"/>
              </a:spcBef>
              <a:spcAft>
                <a:spcPct val="0"/>
              </a:spcAft>
            </a:pPr>
            <a:r>
              <a:rPr kumimoji="1" lang="zh-CN" altLang="en-US" sz="1399" dirty="0">
                <a:solidFill>
                  <a:prstClr val="black"/>
                </a:solidFill>
                <a:latin typeface="微软雅黑" pitchFamily="34" charset="-122"/>
              </a:rPr>
              <a:t>成本</a:t>
            </a:r>
          </a:p>
        </p:txBody>
      </p:sp>
      <p:sp>
        <p:nvSpPr>
          <p:cNvPr id="59" name="圆角矩形 58">
            <a:extLst>
              <a:ext uri="{FF2B5EF4-FFF2-40B4-BE49-F238E27FC236}">
                <a16:creationId xmlns="" xmlns:a16="http://schemas.microsoft.com/office/drawing/2014/main" id="{5982663F-AF44-C44B-85A2-9961556D9664}"/>
              </a:ext>
            </a:extLst>
          </p:cNvPr>
          <p:cNvSpPr/>
          <p:nvPr/>
        </p:nvSpPr>
        <p:spPr bwMode="auto">
          <a:xfrm>
            <a:off x="741043" y="2140900"/>
            <a:ext cx="10604933" cy="3819617"/>
          </a:xfrm>
          <a:prstGeom prst="roundRect">
            <a:avLst>
              <a:gd name="adj" fmla="val 7344"/>
            </a:avLst>
          </a:prstGeom>
          <a:noFill/>
          <a:ln w="19050" cap="flat" cmpd="sng" algn="ctr">
            <a:solidFill>
              <a:schemeClr val="bg1">
                <a:lumMod val="65000"/>
              </a:schemeClr>
            </a:solidFill>
            <a:prstDash val="solid"/>
            <a:round/>
            <a:headEnd type="none" w="med" len="med"/>
            <a:tailEnd type="none" w="med" len="med"/>
          </a:ln>
        </p:spPr>
        <p:txBody>
          <a:bodyPr vert="horz" wrap="square" lIns="91392" tIns="45696" rIns="91392" bIns="45696" numCol="1" rtlCol="0" anchor="t" anchorCtr="0" compatLnSpc="1"/>
          <a:lstStyle/>
          <a:p>
            <a:pPr defTabSz="945677" fontAlgn="base">
              <a:spcBef>
                <a:spcPct val="0"/>
              </a:spcBef>
              <a:spcAft>
                <a:spcPct val="0"/>
              </a:spcAft>
            </a:pPr>
            <a:endParaRPr lang="zh-CN" altLang="en-US" sz="1399">
              <a:solidFill>
                <a:prstClr val="black"/>
              </a:solidFill>
              <a:latin typeface="Times New Roman" pitchFamily="18" charset="0"/>
              <a:ea typeface="宋体" pitchFamily="2" charset="-122"/>
            </a:endParaRPr>
          </a:p>
        </p:txBody>
      </p:sp>
      <p:grpSp>
        <p:nvGrpSpPr>
          <p:cNvPr id="60" name="组合 59">
            <a:extLst>
              <a:ext uri="{FF2B5EF4-FFF2-40B4-BE49-F238E27FC236}">
                <a16:creationId xmlns="" xmlns:a16="http://schemas.microsoft.com/office/drawing/2014/main" id="{74EF7E3F-9DF8-1442-82FD-46F5BBB160C9}"/>
              </a:ext>
            </a:extLst>
          </p:cNvPr>
          <p:cNvGrpSpPr/>
          <p:nvPr/>
        </p:nvGrpSpPr>
        <p:grpSpPr>
          <a:xfrm>
            <a:off x="7106127" y="6262111"/>
            <a:ext cx="4231146" cy="356214"/>
            <a:chOff x="6775352" y="6254880"/>
            <a:chExt cx="4233350" cy="356400"/>
          </a:xfrm>
        </p:grpSpPr>
        <p:sp>
          <p:nvSpPr>
            <p:cNvPr id="61" name="圆角矩形 36">
              <a:extLst>
                <a:ext uri="{FF2B5EF4-FFF2-40B4-BE49-F238E27FC236}">
                  <a16:creationId xmlns="" xmlns:a16="http://schemas.microsoft.com/office/drawing/2014/main" id="{ADF3D26A-7910-0A4E-A4BD-AFF0A22FF50E}"/>
                </a:ext>
              </a:extLst>
            </p:cNvPr>
            <p:cNvSpPr>
              <a:spLocks noChangeArrowheads="1"/>
            </p:cNvSpPr>
            <p:nvPr/>
          </p:nvSpPr>
          <p:spPr bwMode="auto">
            <a:xfrm>
              <a:off x="6775352" y="6254880"/>
              <a:ext cx="960107" cy="356400"/>
            </a:xfrm>
            <a:prstGeom prst="rect">
              <a:avLst/>
            </a:prstGeom>
            <a:noFill/>
            <a:ln w="12700" cap="flat" cmpd="sng" algn="ctr">
              <a:solidFill>
                <a:srgbClr val="00B0F0"/>
              </a:solidFill>
              <a:prstDash val="solid"/>
              <a:round/>
              <a:headEnd type="none" w="med" len="med"/>
              <a:tailEnd type="none" w="med" len="med"/>
            </a:ln>
          </p:spPr>
          <p:txBody>
            <a:bodyPr vert="horz" wrap="square" lIns="91392" tIns="45696" rIns="91392" bIns="45696" numCol="1" anchor="ctr" anchorCtr="0" compatLnSpc="1">
              <a:noAutofit/>
            </a:bodyPr>
            <a:lstStyle>
              <a:lvl1pPr>
                <a:lnSpc>
                  <a:spcPct val="90000"/>
                </a:lnSpc>
                <a:spcBef>
                  <a:spcPts val="1000"/>
                </a:spcBef>
                <a:buFont typeface="Arial" panose="020B0604020202090204" pitchFamily="34" charset="0"/>
                <a:buChar char="•"/>
                <a:defRPr sz="2800">
                  <a:solidFill>
                    <a:schemeClr val="tx1"/>
                  </a:solidFill>
                  <a:latin typeface="Impact" panose="020B0806030902050204" pitchFamily="34" charset="0"/>
                  <a:ea typeface="微软雅黑" panose="020B0503020204020204" pitchFamily="34" charset="-122"/>
                  <a:sym typeface="Impact" panose="020B0806030902050204" pitchFamily="34" charset="0"/>
                </a:defRPr>
              </a:lvl1pPr>
              <a:lvl2pPr marL="742950" indent="-285750">
                <a:lnSpc>
                  <a:spcPct val="90000"/>
                </a:lnSpc>
                <a:spcBef>
                  <a:spcPts val="500"/>
                </a:spcBef>
                <a:buFont typeface="Arial" panose="020B0604020202090204" pitchFamily="34" charset="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2pPr>
              <a:lvl3pPr marL="1143000" indent="-228600">
                <a:lnSpc>
                  <a:spcPct val="90000"/>
                </a:lnSpc>
                <a:spcBef>
                  <a:spcPts val="500"/>
                </a:spcBef>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3pPr>
              <a:lvl4pPr marL="1600200" indent="-228600">
                <a:lnSpc>
                  <a:spcPct val="90000"/>
                </a:lnSpc>
                <a:spcBef>
                  <a:spcPts val="500"/>
                </a:spcBef>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4pPr>
              <a:lvl5pPr marL="2057400" indent="-228600">
                <a:lnSpc>
                  <a:spcPct val="90000"/>
                </a:lnSpc>
                <a:spcBef>
                  <a:spcPts val="500"/>
                </a:spcBef>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9pPr>
            </a:lstStyle>
            <a:p>
              <a:pPr algn="ctr" fontAlgn="base">
                <a:spcBef>
                  <a:spcPts val="500"/>
                </a:spcBef>
                <a:spcAft>
                  <a:spcPct val="0"/>
                </a:spcAft>
                <a:buFont typeface="Arial" panose="020B0604020202090204" pitchFamily="34" charset="0"/>
                <a:buNone/>
              </a:pPr>
              <a:r>
                <a:rPr lang="zh-CN" altLang="en-US" sz="1399" dirty="0">
                  <a:solidFill>
                    <a:srgbClr val="00B0F0"/>
                  </a:solidFill>
                  <a:latin typeface="微软雅黑" panose="020B0503020204020204" pitchFamily="34" charset="-122"/>
                  <a:sym typeface="+mn-ea"/>
                </a:rPr>
                <a:t>数据采集</a:t>
              </a:r>
            </a:p>
          </p:txBody>
        </p:sp>
        <p:sp>
          <p:nvSpPr>
            <p:cNvPr id="62" name="圆角矩形 36">
              <a:extLst>
                <a:ext uri="{FF2B5EF4-FFF2-40B4-BE49-F238E27FC236}">
                  <a16:creationId xmlns="" xmlns:a16="http://schemas.microsoft.com/office/drawing/2014/main" id="{1318A449-824E-6E42-B0B5-4A4243BABCC3}"/>
                </a:ext>
              </a:extLst>
            </p:cNvPr>
            <p:cNvSpPr>
              <a:spLocks noChangeArrowheads="1"/>
            </p:cNvSpPr>
            <p:nvPr/>
          </p:nvSpPr>
          <p:spPr bwMode="auto">
            <a:xfrm>
              <a:off x="7737732" y="6254880"/>
              <a:ext cx="961200" cy="356400"/>
            </a:xfrm>
            <a:prstGeom prst="rect">
              <a:avLst/>
            </a:prstGeom>
            <a:solidFill>
              <a:srgbClr val="51C4CC"/>
            </a:solidFill>
            <a:ln w="12700" cap="flat" cmpd="sng" algn="ctr">
              <a:solidFill>
                <a:srgbClr val="00B0F0"/>
              </a:solidFill>
              <a:prstDash val="solid"/>
              <a:round/>
              <a:headEnd type="none" w="med" len="med"/>
              <a:tailEnd type="none" w="med" len="med"/>
            </a:ln>
          </p:spPr>
          <p:txBody>
            <a:bodyPr vert="horz" wrap="square" lIns="91392" tIns="45696" rIns="91392" bIns="45696" numCol="1" anchor="ctr" anchorCtr="0" compatLnSpc="1">
              <a:noAutofit/>
            </a:bodyPr>
            <a:lstStyle/>
            <a:p>
              <a:pPr algn="ctr" fontAlgn="base">
                <a:spcBef>
                  <a:spcPts val="500"/>
                </a:spcBef>
                <a:spcAft>
                  <a:spcPct val="0"/>
                </a:spcAft>
              </a:pPr>
              <a:r>
                <a:rPr lang="en" altLang="zh-CN" sz="1399" dirty="0">
                  <a:solidFill>
                    <a:prstClr val="white"/>
                  </a:solidFill>
                  <a:latin typeface="微软雅黑" panose="020B0503020204020204" pitchFamily="34" charset="-122"/>
                  <a:sym typeface="+mn-ea"/>
                </a:rPr>
                <a:t>EDW</a:t>
              </a:r>
              <a:r>
                <a:rPr lang="zh-CN" altLang="en-US" sz="1399" dirty="0">
                  <a:solidFill>
                    <a:prstClr val="white"/>
                  </a:solidFill>
                  <a:latin typeface="微软雅黑" panose="020B0503020204020204" pitchFamily="34" charset="-122"/>
                  <a:sym typeface="+mn-ea"/>
                </a:rPr>
                <a:t>建模</a:t>
              </a:r>
            </a:p>
          </p:txBody>
        </p:sp>
        <p:sp>
          <p:nvSpPr>
            <p:cNvPr id="63" name="圆角矩形 36">
              <a:extLst>
                <a:ext uri="{FF2B5EF4-FFF2-40B4-BE49-F238E27FC236}">
                  <a16:creationId xmlns="" xmlns:a16="http://schemas.microsoft.com/office/drawing/2014/main" id="{8DDFFBCB-D497-B74E-84A6-97E64B256184}"/>
                </a:ext>
              </a:extLst>
            </p:cNvPr>
            <p:cNvSpPr>
              <a:spLocks noChangeArrowheads="1"/>
            </p:cNvSpPr>
            <p:nvPr/>
          </p:nvSpPr>
          <p:spPr bwMode="auto">
            <a:xfrm>
              <a:off x="8698932" y="6254880"/>
              <a:ext cx="1348570" cy="356400"/>
            </a:xfrm>
            <a:prstGeom prst="rect">
              <a:avLst/>
            </a:prstGeom>
            <a:noFill/>
            <a:ln w="12700" cap="flat" cmpd="sng" algn="ctr">
              <a:solidFill>
                <a:srgbClr val="00B0F0"/>
              </a:solidFill>
              <a:prstDash val="solid"/>
              <a:round/>
              <a:headEnd type="none" w="med" len="med"/>
              <a:tailEnd type="none" w="med" len="med"/>
            </a:ln>
          </p:spPr>
          <p:txBody>
            <a:bodyPr vert="horz" wrap="square" lIns="91392" tIns="45696" rIns="91392" bIns="45696" numCol="1" anchor="ctr" anchorCtr="0" compatLnSpc="1">
              <a:noAutofit/>
            </a:bodyPr>
            <a:lstStyle/>
            <a:p>
              <a:pPr algn="ctr" fontAlgn="base">
                <a:spcBef>
                  <a:spcPts val="500"/>
                </a:spcBef>
                <a:spcAft>
                  <a:spcPct val="0"/>
                </a:spcAft>
              </a:pPr>
              <a:r>
                <a:rPr lang="zh-CN" altLang="en-US" sz="1399" dirty="0">
                  <a:solidFill>
                    <a:srgbClr val="00B0F0"/>
                  </a:solidFill>
                  <a:latin typeface="微软雅黑" panose="020B0503020204020204" pitchFamily="34" charset="-122"/>
                  <a:cs typeface="微软雅黑" panose="020B0503020204020204" pitchFamily="34" charset="-122"/>
                  <a:sym typeface="+mn-ea"/>
                </a:rPr>
                <a:t>数据资产目录</a:t>
              </a:r>
            </a:p>
          </p:txBody>
        </p:sp>
        <p:sp>
          <p:nvSpPr>
            <p:cNvPr id="64" name="圆角矩形 36">
              <a:extLst>
                <a:ext uri="{FF2B5EF4-FFF2-40B4-BE49-F238E27FC236}">
                  <a16:creationId xmlns="" xmlns:a16="http://schemas.microsoft.com/office/drawing/2014/main" id="{4239015E-FCF5-024C-85F1-12731A570C79}"/>
                </a:ext>
              </a:extLst>
            </p:cNvPr>
            <p:cNvSpPr>
              <a:spLocks noChangeArrowheads="1"/>
            </p:cNvSpPr>
            <p:nvPr/>
          </p:nvSpPr>
          <p:spPr bwMode="auto">
            <a:xfrm>
              <a:off x="10047502" y="6254880"/>
              <a:ext cx="961200" cy="356400"/>
            </a:xfrm>
            <a:prstGeom prst="rect">
              <a:avLst/>
            </a:prstGeom>
            <a:noFill/>
            <a:ln w="12700" cap="flat" cmpd="sng" algn="ctr">
              <a:solidFill>
                <a:srgbClr val="00B0F0"/>
              </a:solidFill>
              <a:prstDash val="solid"/>
              <a:round/>
              <a:headEnd type="none" w="med" len="med"/>
              <a:tailEnd type="none" w="med" len="med"/>
            </a:ln>
          </p:spPr>
          <p:txBody>
            <a:bodyPr vert="horz" wrap="square" lIns="91392" tIns="45696" rIns="91392" bIns="45696" numCol="1" anchor="ctr" anchorCtr="0" compatLnSpc="1">
              <a:noAutofit/>
            </a:bodyPr>
            <a:lstStyle/>
            <a:p>
              <a:pPr algn="ctr" fontAlgn="base">
                <a:spcBef>
                  <a:spcPts val="500"/>
                </a:spcBef>
                <a:spcAft>
                  <a:spcPct val="0"/>
                </a:spcAft>
              </a:pPr>
              <a:r>
                <a:rPr lang="zh-CN" altLang="en-US" sz="1399" dirty="0">
                  <a:solidFill>
                    <a:srgbClr val="00B0F0"/>
                  </a:solidFill>
                  <a:latin typeface="微软雅黑" panose="020B0503020204020204" pitchFamily="34" charset="-122"/>
                  <a:cs typeface="微软雅黑" panose="020B0503020204020204" pitchFamily="34" charset="-122"/>
                  <a:sym typeface="+mn-ea"/>
                </a:rPr>
                <a:t>数据字典</a:t>
              </a:r>
            </a:p>
          </p:txBody>
        </p:sp>
      </p:grpSp>
    </p:spTree>
    <p:extLst>
      <p:ext uri="{BB962C8B-B14F-4D97-AF65-F5344CB8AC3E}">
        <p14:creationId xmlns:p14="http://schemas.microsoft.com/office/powerpoint/2010/main" val="2013651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cs typeface="+mn-ea"/>
                <a:sym typeface="+mn-lt"/>
              </a:rPr>
              <a:t>某制造数据中台</a:t>
            </a:r>
            <a:r>
              <a:rPr lang="en-US" altLang="zh-CN" dirty="0" smtClean="0">
                <a:cs typeface="+mn-ea"/>
                <a:sym typeface="+mn-lt"/>
              </a:rPr>
              <a:t>-</a:t>
            </a:r>
            <a:r>
              <a:rPr lang="zh-CN" altLang="en-US" dirty="0">
                <a:latin typeface="+mn-lt"/>
                <a:ea typeface="+mn-ea"/>
                <a:cs typeface="+mn-ea"/>
                <a:sym typeface="+mn-lt"/>
              </a:rPr>
              <a:t>数据中台实施路径</a:t>
            </a:r>
            <a:r>
              <a:rPr lang="en-US" altLang="zh-CN" dirty="0">
                <a:latin typeface="+mn-lt"/>
                <a:ea typeface="+mn-ea"/>
                <a:cs typeface="+mn-ea"/>
                <a:sym typeface="+mn-lt"/>
              </a:rPr>
              <a:t>-</a:t>
            </a:r>
            <a:r>
              <a:rPr lang="zh-CN" altLang="en-US" dirty="0">
                <a:latin typeface="+mn-lt"/>
                <a:ea typeface="+mn-ea"/>
                <a:cs typeface="+mn-ea"/>
                <a:sym typeface="+mn-lt"/>
              </a:rPr>
              <a:t>测试上线</a:t>
            </a:r>
          </a:p>
        </p:txBody>
      </p:sp>
      <p:sp>
        <p:nvSpPr>
          <p:cNvPr id="3" name="AutoShape 50">
            <a:extLst>
              <a:ext uri="{FF2B5EF4-FFF2-40B4-BE49-F238E27FC236}">
                <a16:creationId xmlns="" xmlns:a16="http://schemas.microsoft.com/office/drawing/2014/main" id="{20C33789-BF2F-1641-8334-F73AA5B6CFD5}"/>
              </a:ext>
            </a:extLst>
          </p:cNvPr>
          <p:cNvSpPr>
            <a:spLocks noChangeArrowheads="1"/>
          </p:cNvSpPr>
          <p:nvPr/>
        </p:nvSpPr>
        <p:spPr bwMode="auto">
          <a:xfrm>
            <a:off x="5075224" y="1300151"/>
            <a:ext cx="863303" cy="676448"/>
          </a:xfrm>
          <a:prstGeom prst="roundRect">
            <a:avLst>
              <a:gd name="adj" fmla="val 12343"/>
            </a:avLst>
          </a:prstGeom>
          <a:solidFill>
            <a:srgbClr val="5B9BD5"/>
          </a:solidFill>
          <a:ln w="6350" cap="rnd">
            <a:noFill/>
            <a:round/>
          </a:ln>
        </p:spPr>
        <p:txBody>
          <a:bodyPr lIns="45696" rIns="45696" anchor="ctr"/>
          <a:lstStyle/>
          <a:p>
            <a:pPr algn="ctr" fontAlgn="base">
              <a:spcBef>
                <a:spcPct val="0"/>
              </a:spcBef>
              <a:spcAft>
                <a:spcPct val="0"/>
              </a:spcAft>
            </a:pPr>
            <a:r>
              <a:rPr lang="zh-CN" altLang="en-US" sz="1399" b="1" kern="0" dirty="0">
                <a:solidFill>
                  <a:prstClr val="white"/>
                </a:solidFill>
                <a:latin typeface="微软雅黑" panose="020B0503020204020204" pitchFamily="34" charset="-122"/>
              </a:rPr>
              <a:t>客户</a:t>
            </a:r>
            <a:endParaRPr lang="en-US" altLang="zh-CN" sz="1399" b="1" kern="0" dirty="0">
              <a:solidFill>
                <a:prstClr val="white"/>
              </a:solidFill>
              <a:latin typeface="微软雅黑" panose="020B0503020204020204" pitchFamily="34" charset="-122"/>
            </a:endParaRPr>
          </a:p>
          <a:p>
            <a:pPr algn="ctr" fontAlgn="base">
              <a:spcBef>
                <a:spcPct val="0"/>
              </a:spcBef>
              <a:spcAft>
                <a:spcPct val="0"/>
              </a:spcAft>
            </a:pPr>
            <a:r>
              <a:rPr lang="zh-CN" altLang="en-US" sz="1399" b="1" kern="0" dirty="0">
                <a:solidFill>
                  <a:prstClr val="white"/>
                </a:solidFill>
                <a:latin typeface="微软雅黑" panose="020B0503020204020204" pitchFamily="34" charset="-122"/>
              </a:rPr>
              <a:t>维度</a:t>
            </a:r>
            <a:endParaRPr lang="ko-KR" altLang="en-US" sz="1399" b="1" kern="0" dirty="0">
              <a:solidFill>
                <a:prstClr val="white"/>
              </a:solidFill>
              <a:latin typeface="微软雅黑" panose="020B0503020204020204" pitchFamily="34" charset="-122"/>
            </a:endParaRPr>
          </a:p>
        </p:txBody>
      </p:sp>
      <p:sp>
        <p:nvSpPr>
          <p:cNvPr id="4" name="AutoShape 50">
            <a:extLst>
              <a:ext uri="{FF2B5EF4-FFF2-40B4-BE49-F238E27FC236}">
                <a16:creationId xmlns="" xmlns:a16="http://schemas.microsoft.com/office/drawing/2014/main" id="{934507CC-2AEF-D441-92D2-8AF000A775A7}"/>
              </a:ext>
            </a:extLst>
          </p:cNvPr>
          <p:cNvSpPr>
            <a:spLocks noChangeArrowheads="1"/>
          </p:cNvSpPr>
          <p:nvPr/>
        </p:nvSpPr>
        <p:spPr bwMode="auto">
          <a:xfrm>
            <a:off x="6172945" y="1300151"/>
            <a:ext cx="863303" cy="676448"/>
          </a:xfrm>
          <a:prstGeom prst="roundRect">
            <a:avLst>
              <a:gd name="adj" fmla="val 12343"/>
            </a:avLst>
          </a:prstGeom>
          <a:solidFill>
            <a:srgbClr val="5B9BD5"/>
          </a:solidFill>
          <a:ln w="6350" cap="rnd">
            <a:noFill/>
            <a:round/>
          </a:ln>
        </p:spPr>
        <p:txBody>
          <a:bodyPr lIns="45696" rIns="45696" anchor="ctr"/>
          <a:lstStyle/>
          <a:p>
            <a:pPr algn="ctr" fontAlgn="base">
              <a:spcBef>
                <a:spcPct val="0"/>
              </a:spcBef>
              <a:spcAft>
                <a:spcPct val="0"/>
              </a:spcAft>
            </a:pPr>
            <a:r>
              <a:rPr lang="zh-CN" altLang="en-US" sz="1399" b="1" kern="0" dirty="0">
                <a:solidFill>
                  <a:prstClr val="white"/>
                </a:solidFill>
                <a:latin typeface="微软雅黑" panose="020B0503020204020204" pitchFamily="34" charset="-122"/>
              </a:rPr>
              <a:t>供应商</a:t>
            </a:r>
            <a:endParaRPr lang="en-US" altLang="zh-CN" sz="1399" b="1" kern="0" dirty="0">
              <a:solidFill>
                <a:prstClr val="white"/>
              </a:solidFill>
              <a:latin typeface="微软雅黑" panose="020B0503020204020204" pitchFamily="34" charset="-122"/>
            </a:endParaRPr>
          </a:p>
          <a:p>
            <a:pPr algn="ctr" fontAlgn="base">
              <a:spcBef>
                <a:spcPct val="0"/>
              </a:spcBef>
              <a:spcAft>
                <a:spcPct val="0"/>
              </a:spcAft>
            </a:pPr>
            <a:r>
              <a:rPr lang="zh-CN" altLang="en-US" sz="1399" b="1" kern="0" dirty="0">
                <a:solidFill>
                  <a:prstClr val="white"/>
                </a:solidFill>
                <a:latin typeface="微软雅黑" panose="020B0503020204020204" pitchFamily="34" charset="-122"/>
              </a:rPr>
              <a:t>维度</a:t>
            </a:r>
            <a:endParaRPr lang="ko-KR" altLang="en-US" sz="1399" b="1" kern="0" dirty="0">
              <a:solidFill>
                <a:prstClr val="white"/>
              </a:solidFill>
              <a:latin typeface="微软雅黑" panose="020B0503020204020204" pitchFamily="34" charset="-122"/>
            </a:endParaRPr>
          </a:p>
        </p:txBody>
      </p:sp>
      <p:sp>
        <p:nvSpPr>
          <p:cNvPr id="5" name="AutoShape 50">
            <a:extLst>
              <a:ext uri="{FF2B5EF4-FFF2-40B4-BE49-F238E27FC236}">
                <a16:creationId xmlns="" xmlns:a16="http://schemas.microsoft.com/office/drawing/2014/main" id="{FE7A5D79-DD15-264A-8342-7A38BFDEC34F}"/>
              </a:ext>
            </a:extLst>
          </p:cNvPr>
          <p:cNvSpPr>
            <a:spLocks noChangeArrowheads="1"/>
          </p:cNvSpPr>
          <p:nvPr/>
        </p:nvSpPr>
        <p:spPr bwMode="auto">
          <a:xfrm>
            <a:off x="6172945" y="2043476"/>
            <a:ext cx="863303" cy="273458"/>
          </a:xfrm>
          <a:prstGeom prst="roundRect">
            <a:avLst>
              <a:gd name="adj" fmla="val 12343"/>
            </a:avLst>
          </a:prstGeom>
          <a:solidFill>
            <a:schemeClr val="accent5">
              <a:lumMod val="40000"/>
              <a:lumOff val="60000"/>
            </a:schemeClr>
          </a:solidFill>
          <a:ln>
            <a:noFill/>
          </a:ln>
          <a:effectLst>
            <a:outerShdw sx="0" sy="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none" anchor="ctr"/>
          <a:lstStyle/>
          <a:p>
            <a:pPr algn="ctr" fontAlgn="base">
              <a:spcBef>
                <a:spcPct val="0"/>
              </a:spcBef>
              <a:spcAft>
                <a:spcPct val="0"/>
              </a:spcAft>
            </a:pPr>
            <a:r>
              <a:rPr lang="zh-CN" altLang="en-US" sz="1099" kern="0" dirty="0">
                <a:solidFill>
                  <a:prstClr val="black"/>
                </a:solidFill>
                <a:latin typeface="微软雅黑" panose="020B0503020204020204" pitchFamily="34" charset="-122"/>
              </a:rPr>
              <a:t>供应商编码</a:t>
            </a:r>
            <a:endParaRPr lang="ko-KR" altLang="en-US" sz="1099" kern="0" dirty="0">
              <a:solidFill>
                <a:prstClr val="black"/>
              </a:solidFill>
              <a:latin typeface="微软雅黑" panose="020B0503020204020204" pitchFamily="34" charset="-122"/>
            </a:endParaRPr>
          </a:p>
        </p:txBody>
      </p:sp>
      <p:sp>
        <p:nvSpPr>
          <p:cNvPr id="6" name="AutoShape 50">
            <a:extLst>
              <a:ext uri="{FF2B5EF4-FFF2-40B4-BE49-F238E27FC236}">
                <a16:creationId xmlns="" xmlns:a16="http://schemas.microsoft.com/office/drawing/2014/main" id="{606B2AFD-C2FB-3049-8FD5-E90955E28173}"/>
              </a:ext>
            </a:extLst>
          </p:cNvPr>
          <p:cNvSpPr>
            <a:spLocks noChangeArrowheads="1"/>
          </p:cNvSpPr>
          <p:nvPr/>
        </p:nvSpPr>
        <p:spPr bwMode="auto">
          <a:xfrm>
            <a:off x="10546544" y="2043476"/>
            <a:ext cx="863303" cy="273458"/>
          </a:xfrm>
          <a:prstGeom prst="roundRect">
            <a:avLst>
              <a:gd name="adj" fmla="val 12343"/>
            </a:avLst>
          </a:prstGeom>
          <a:solidFill>
            <a:schemeClr val="accent5">
              <a:lumMod val="40000"/>
              <a:lumOff val="60000"/>
            </a:schemeClr>
          </a:solidFill>
          <a:ln>
            <a:noFill/>
          </a:ln>
          <a:effectLst>
            <a:outerShdw sx="0" sy="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none" anchor="ctr"/>
          <a:lstStyle/>
          <a:p>
            <a:pPr algn="ctr" fontAlgn="base">
              <a:spcBef>
                <a:spcPct val="0"/>
              </a:spcBef>
              <a:spcAft>
                <a:spcPct val="0"/>
              </a:spcAft>
            </a:pPr>
            <a:r>
              <a:rPr lang="zh-CN" altLang="en-US" sz="1099" kern="0" dirty="0">
                <a:solidFill>
                  <a:prstClr val="black"/>
                </a:solidFill>
                <a:latin typeface="微软雅黑" panose="020B0503020204020204" pitchFamily="34" charset="-122"/>
              </a:rPr>
              <a:t>公司段</a:t>
            </a:r>
            <a:endParaRPr lang="ko-KR" altLang="en-US" sz="1099" kern="0" dirty="0">
              <a:solidFill>
                <a:prstClr val="black"/>
              </a:solidFill>
              <a:latin typeface="微软雅黑" panose="020B0503020204020204" pitchFamily="34" charset="-122"/>
            </a:endParaRPr>
          </a:p>
        </p:txBody>
      </p:sp>
      <p:sp>
        <p:nvSpPr>
          <p:cNvPr id="7" name="AutoShape 50">
            <a:extLst>
              <a:ext uri="{FF2B5EF4-FFF2-40B4-BE49-F238E27FC236}">
                <a16:creationId xmlns="" xmlns:a16="http://schemas.microsoft.com/office/drawing/2014/main" id="{796CF20F-C631-A348-9347-01CD239E0BE0}"/>
              </a:ext>
            </a:extLst>
          </p:cNvPr>
          <p:cNvSpPr>
            <a:spLocks noChangeArrowheads="1"/>
          </p:cNvSpPr>
          <p:nvPr/>
        </p:nvSpPr>
        <p:spPr bwMode="auto">
          <a:xfrm>
            <a:off x="6172945" y="2415842"/>
            <a:ext cx="863303" cy="273458"/>
          </a:xfrm>
          <a:prstGeom prst="roundRect">
            <a:avLst>
              <a:gd name="adj" fmla="val 12343"/>
            </a:avLst>
          </a:prstGeom>
          <a:solidFill>
            <a:srgbClr val="E8F4F1"/>
          </a:solidFill>
          <a:ln>
            <a:noFill/>
          </a:ln>
          <a:effectLst>
            <a:outerShdw sx="0" sy="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none" anchor="ctr"/>
          <a:lstStyle/>
          <a:p>
            <a:pPr algn="ctr" fontAlgn="base">
              <a:spcBef>
                <a:spcPct val="0"/>
              </a:spcBef>
              <a:spcAft>
                <a:spcPct val="0"/>
              </a:spcAft>
            </a:pPr>
            <a:r>
              <a:rPr lang="zh-CN" altLang="en-US" sz="1099" kern="0" dirty="0">
                <a:solidFill>
                  <a:prstClr val="black"/>
                </a:solidFill>
                <a:latin typeface="微软雅黑" panose="020B0503020204020204" pitchFamily="34" charset="-122"/>
              </a:rPr>
              <a:t>供应商地点</a:t>
            </a:r>
            <a:endParaRPr lang="ko-KR" altLang="en-US" sz="1099" kern="0" dirty="0">
              <a:solidFill>
                <a:prstClr val="black"/>
              </a:solidFill>
              <a:latin typeface="微软雅黑" panose="020B0503020204020204" pitchFamily="34" charset="-122"/>
            </a:endParaRPr>
          </a:p>
        </p:txBody>
      </p:sp>
      <p:sp>
        <p:nvSpPr>
          <p:cNvPr id="8" name="AutoShape 50">
            <a:extLst>
              <a:ext uri="{FF2B5EF4-FFF2-40B4-BE49-F238E27FC236}">
                <a16:creationId xmlns="" xmlns:a16="http://schemas.microsoft.com/office/drawing/2014/main" id="{A776E1E1-C76A-9340-B53A-B80228B696B5}"/>
              </a:ext>
            </a:extLst>
          </p:cNvPr>
          <p:cNvSpPr>
            <a:spLocks noChangeArrowheads="1"/>
          </p:cNvSpPr>
          <p:nvPr/>
        </p:nvSpPr>
        <p:spPr bwMode="auto">
          <a:xfrm>
            <a:off x="10546544" y="2407963"/>
            <a:ext cx="863303" cy="273458"/>
          </a:xfrm>
          <a:prstGeom prst="roundRect">
            <a:avLst>
              <a:gd name="adj" fmla="val 12343"/>
            </a:avLst>
          </a:prstGeom>
          <a:solidFill>
            <a:schemeClr val="accent5">
              <a:lumMod val="40000"/>
              <a:lumOff val="60000"/>
            </a:schemeClr>
          </a:solidFill>
          <a:ln>
            <a:noFill/>
          </a:ln>
          <a:effectLst>
            <a:outerShdw sx="0" sy="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none" anchor="ctr"/>
          <a:lstStyle/>
          <a:p>
            <a:pPr algn="ctr" fontAlgn="base">
              <a:spcBef>
                <a:spcPct val="0"/>
              </a:spcBef>
              <a:spcAft>
                <a:spcPct val="0"/>
              </a:spcAft>
            </a:pPr>
            <a:r>
              <a:rPr lang="zh-CN" altLang="en-US" sz="1099" kern="0" dirty="0">
                <a:solidFill>
                  <a:prstClr val="black"/>
                </a:solidFill>
                <a:latin typeface="微软雅黑" panose="020B0503020204020204" pitchFamily="34" charset="-122"/>
              </a:rPr>
              <a:t>责任中心段</a:t>
            </a:r>
            <a:endParaRPr lang="ko-KR" altLang="en-US" sz="1099" kern="0" dirty="0">
              <a:solidFill>
                <a:prstClr val="black"/>
              </a:solidFill>
              <a:latin typeface="微软雅黑" panose="020B0503020204020204" pitchFamily="34" charset="-122"/>
            </a:endParaRPr>
          </a:p>
        </p:txBody>
      </p:sp>
      <p:sp>
        <p:nvSpPr>
          <p:cNvPr id="9" name="AutoShape 50">
            <a:extLst>
              <a:ext uri="{FF2B5EF4-FFF2-40B4-BE49-F238E27FC236}">
                <a16:creationId xmlns="" xmlns:a16="http://schemas.microsoft.com/office/drawing/2014/main" id="{3DB34448-361B-014B-8696-D08904621F68}"/>
              </a:ext>
            </a:extLst>
          </p:cNvPr>
          <p:cNvSpPr>
            <a:spLocks noChangeArrowheads="1"/>
          </p:cNvSpPr>
          <p:nvPr/>
        </p:nvSpPr>
        <p:spPr bwMode="auto">
          <a:xfrm>
            <a:off x="10546544" y="2772450"/>
            <a:ext cx="863303" cy="273458"/>
          </a:xfrm>
          <a:prstGeom prst="roundRect">
            <a:avLst>
              <a:gd name="adj" fmla="val 12343"/>
            </a:avLst>
          </a:prstGeom>
          <a:solidFill>
            <a:schemeClr val="accent5">
              <a:lumMod val="40000"/>
              <a:lumOff val="60000"/>
            </a:schemeClr>
          </a:solidFill>
          <a:ln>
            <a:noFill/>
          </a:ln>
          <a:effectLst>
            <a:outerShdw sx="0" sy="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none" anchor="ctr"/>
          <a:lstStyle/>
          <a:p>
            <a:pPr algn="ctr" fontAlgn="base">
              <a:spcBef>
                <a:spcPct val="0"/>
              </a:spcBef>
              <a:spcAft>
                <a:spcPct val="0"/>
              </a:spcAft>
            </a:pPr>
            <a:r>
              <a:rPr lang="zh-CN" altLang="en-US" sz="1099" kern="0" dirty="0">
                <a:solidFill>
                  <a:prstClr val="black"/>
                </a:solidFill>
                <a:latin typeface="微软雅黑" panose="020B0503020204020204" pitchFamily="34" charset="-122"/>
              </a:rPr>
              <a:t>会计科目段</a:t>
            </a:r>
            <a:endParaRPr lang="ko-KR" altLang="en-US" sz="1099" kern="0" dirty="0">
              <a:solidFill>
                <a:prstClr val="black"/>
              </a:solidFill>
              <a:latin typeface="微软雅黑" panose="020B0503020204020204" pitchFamily="34" charset="-122"/>
            </a:endParaRPr>
          </a:p>
        </p:txBody>
      </p:sp>
      <p:sp>
        <p:nvSpPr>
          <p:cNvPr id="10" name="AutoShape 50">
            <a:extLst>
              <a:ext uri="{FF2B5EF4-FFF2-40B4-BE49-F238E27FC236}">
                <a16:creationId xmlns="" xmlns:a16="http://schemas.microsoft.com/office/drawing/2014/main" id="{4360F90E-A7A4-E645-963F-E504E1C9FD67}"/>
              </a:ext>
            </a:extLst>
          </p:cNvPr>
          <p:cNvSpPr>
            <a:spLocks noChangeArrowheads="1"/>
          </p:cNvSpPr>
          <p:nvPr/>
        </p:nvSpPr>
        <p:spPr bwMode="auto">
          <a:xfrm>
            <a:off x="10546544" y="3136937"/>
            <a:ext cx="863303" cy="273458"/>
          </a:xfrm>
          <a:prstGeom prst="roundRect">
            <a:avLst>
              <a:gd name="adj" fmla="val 12343"/>
            </a:avLst>
          </a:prstGeom>
          <a:solidFill>
            <a:schemeClr val="accent5">
              <a:lumMod val="40000"/>
              <a:lumOff val="60000"/>
            </a:schemeClr>
          </a:solidFill>
          <a:ln>
            <a:noFill/>
          </a:ln>
          <a:effectLst>
            <a:outerShdw sx="0" sy="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none" anchor="ctr"/>
          <a:lstStyle/>
          <a:p>
            <a:pPr algn="ctr" fontAlgn="base">
              <a:spcBef>
                <a:spcPct val="0"/>
              </a:spcBef>
              <a:spcAft>
                <a:spcPct val="0"/>
              </a:spcAft>
            </a:pPr>
            <a:r>
              <a:rPr lang="zh-CN" altLang="en-US" sz="1099" kern="0" dirty="0">
                <a:solidFill>
                  <a:prstClr val="black"/>
                </a:solidFill>
                <a:latin typeface="微软雅黑" panose="020B0503020204020204" pitchFamily="34" charset="-122"/>
              </a:rPr>
              <a:t>明细子目段</a:t>
            </a:r>
            <a:endParaRPr lang="ko-KR" altLang="en-US" sz="1099" kern="0" dirty="0">
              <a:solidFill>
                <a:prstClr val="black"/>
              </a:solidFill>
              <a:latin typeface="微软雅黑" panose="020B0503020204020204" pitchFamily="34" charset="-122"/>
            </a:endParaRPr>
          </a:p>
        </p:txBody>
      </p:sp>
      <p:sp>
        <p:nvSpPr>
          <p:cNvPr id="11" name="AutoShape 50">
            <a:extLst>
              <a:ext uri="{FF2B5EF4-FFF2-40B4-BE49-F238E27FC236}">
                <a16:creationId xmlns="" xmlns:a16="http://schemas.microsoft.com/office/drawing/2014/main" id="{966A8C96-8333-ED48-AD02-024889919B3B}"/>
              </a:ext>
            </a:extLst>
          </p:cNvPr>
          <p:cNvSpPr>
            <a:spLocks noChangeArrowheads="1"/>
          </p:cNvSpPr>
          <p:nvPr/>
        </p:nvSpPr>
        <p:spPr bwMode="auto">
          <a:xfrm>
            <a:off x="10546544" y="3501424"/>
            <a:ext cx="863303" cy="273458"/>
          </a:xfrm>
          <a:prstGeom prst="roundRect">
            <a:avLst>
              <a:gd name="adj" fmla="val 12343"/>
            </a:avLst>
          </a:prstGeom>
          <a:solidFill>
            <a:schemeClr val="accent5">
              <a:lumMod val="40000"/>
              <a:lumOff val="60000"/>
            </a:schemeClr>
          </a:solidFill>
          <a:ln>
            <a:noFill/>
          </a:ln>
          <a:effectLst>
            <a:outerShdw sx="0" sy="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none" anchor="ctr"/>
          <a:lstStyle/>
          <a:p>
            <a:pPr algn="ctr" fontAlgn="base">
              <a:spcBef>
                <a:spcPct val="0"/>
              </a:spcBef>
              <a:spcAft>
                <a:spcPct val="0"/>
              </a:spcAft>
            </a:pPr>
            <a:r>
              <a:rPr lang="zh-CN" altLang="en-US" sz="1099" kern="0" dirty="0">
                <a:solidFill>
                  <a:prstClr val="black"/>
                </a:solidFill>
                <a:latin typeface="微软雅黑" panose="020B0503020204020204" pitchFamily="34" charset="-122"/>
              </a:rPr>
              <a:t>产品段</a:t>
            </a:r>
            <a:endParaRPr lang="ko-KR" altLang="en-US" sz="1099" kern="0" dirty="0">
              <a:solidFill>
                <a:prstClr val="black"/>
              </a:solidFill>
              <a:latin typeface="微软雅黑" panose="020B0503020204020204" pitchFamily="34" charset="-122"/>
            </a:endParaRPr>
          </a:p>
        </p:txBody>
      </p:sp>
      <p:sp>
        <p:nvSpPr>
          <p:cNvPr id="12" name="AutoShape 50">
            <a:extLst>
              <a:ext uri="{FF2B5EF4-FFF2-40B4-BE49-F238E27FC236}">
                <a16:creationId xmlns="" xmlns:a16="http://schemas.microsoft.com/office/drawing/2014/main" id="{EBB916A5-F38D-874E-872F-51AE65DBC32D}"/>
              </a:ext>
            </a:extLst>
          </p:cNvPr>
          <p:cNvSpPr>
            <a:spLocks noChangeArrowheads="1"/>
          </p:cNvSpPr>
          <p:nvPr/>
        </p:nvSpPr>
        <p:spPr bwMode="auto">
          <a:xfrm>
            <a:off x="10522266" y="3865912"/>
            <a:ext cx="863303" cy="273458"/>
          </a:xfrm>
          <a:prstGeom prst="roundRect">
            <a:avLst>
              <a:gd name="adj" fmla="val 12343"/>
            </a:avLst>
          </a:prstGeom>
          <a:solidFill>
            <a:schemeClr val="accent5">
              <a:lumMod val="40000"/>
              <a:lumOff val="60000"/>
            </a:schemeClr>
          </a:solidFill>
          <a:ln>
            <a:noFill/>
          </a:ln>
          <a:effectLst>
            <a:outerShdw sx="0" sy="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none" anchor="ctr"/>
          <a:lstStyle/>
          <a:p>
            <a:pPr algn="ctr" fontAlgn="base">
              <a:spcBef>
                <a:spcPct val="0"/>
              </a:spcBef>
              <a:spcAft>
                <a:spcPct val="0"/>
              </a:spcAft>
            </a:pPr>
            <a:r>
              <a:rPr lang="zh-CN" altLang="en-US" sz="1099" kern="0" dirty="0">
                <a:solidFill>
                  <a:prstClr val="black"/>
                </a:solidFill>
                <a:latin typeface="微软雅黑" panose="020B0503020204020204" pitchFamily="34" charset="-122"/>
              </a:rPr>
              <a:t>地区段</a:t>
            </a:r>
            <a:endParaRPr lang="ko-KR" altLang="en-US" sz="1099" kern="0" dirty="0">
              <a:solidFill>
                <a:prstClr val="black"/>
              </a:solidFill>
              <a:latin typeface="微软雅黑" panose="020B0503020204020204" pitchFamily="34" charset="-122"/>
            </a:endParaRPr>
          </a:p>
        </p:txBody>
      </p:sp>
      <p:sp>
        <p:nvSpPr>
          <p:cNvPr id="13" name="AutoShape 50">
            <a:extLst>
              <a:ext uri="{FF2B5EF4-FFF2-40B4-BE49-F238E27FC236}">
                <a16:creationId xmlns="" xmlns:a16="http://schemas.microsoft.com/office/drawing/2014/main" id="{B6D454F5-F878-1347-A3FA-983406835E76}"/>
              </a:ext>
            </a:extLst>
          </p:cNvPr>
          <p:cNvSpPr>
            <a:spLocks noChangeArrowheads="1"/>
          </p:cNvSpPr>
          <p:nvPr/>
        </p:nvSpPr>
        <p:spPr bwMode="auto">
          <a:xfrm>
            <a:off x="10522266" y="4230399"/>
            <a:ext cx="863303" cy="272250"/>
          </a:xfrm>
          <a:prstGeom prst="roundRect">
            <a:avLst>
              <a:gd name="adj" fmla="val 12343"/>
            </a:avLst>
          </a:prstGeom>
          <a:solidFill>
            <a:schemeClr val="accent5">
              <a:lumMod val="40000"/>
              <a:lumOff val="60000"/>
            </a:schemeClr>
          </a:solidFill>
          <a:ln>
            <a:noFill/>
          </a:ln>
          <a:effectLst>
            <a:outerShdw sx="0" sy="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none" anchor="ctr"/>
          <a:lstStyle/>
          <a:p>
            <a:pPr algn="ctr" fontAlgn="base">
              <a:spcBef>
                <a:spcPct val="0"/>
              </a:spcBef>
              <a:spcAft>
                <a:spcPct val="0"/>
              </a:spcAft>
            </a:pPr>
            <a:r>
              <a:rPr lang="zh-CN" altLang="en-US" sz="1099" kern="0" dirty="0">
                <a:solidFill>
                  <a:prstClr val="black"/>
                </a:solidFill>
                <a:latin typeface="微软雅黑" panose="020B0503020204020204" pitchFamily="34" charset="-122"/>
              </a:rPr>
              <a:t>作业段</a:t>
            </a:r>
            <a:endParaRPr lang="ko-KR" altLang="en-US" sz="1099" kern="0" dirty="0">
              <a:solidFill>
                <a:prstClr val="black"/>
              </a:solidFill>
              <a:latin typeface="微软雅黑" panose="020B0503020204020204" pitchFamily="34" charset="-122"/>
            </a:endParaRPr>
          </a:p>
        </p:txBody>
      </p:sp>
      <p:sp>
        <p:nvSpPr>
          <p:cNvPr id="14" name="AutoShape 50">
            <a:extLst>
              <a:ext uri="{FF2B5EF4-FFF2-40B4-BE49-F238E27FC236}">
                <a16:creationId xmlns="" xmlns:a16="http://schemas.microsoft.com/office/drawing/2014/main" id="{41113B88-7D0D-3D43-B005-B1F0CB0FEFF3}"/>
              </a:ext>
            </a:extLst>
          </p:cNvPr>
          <p:cNvSpPr>
            <a:spLocks noChangeArrowheads="1"/>
          </p:cNvSpPr>
          <p:nvPr/>
        </p:nvSpPr>
        <p:spPr bwMode="auto">
          <a:xfrm>
            <a:off x="10522266" y="4593679"/>
            <a:ext cx="863303" cy="272250"/>
          </a:xfrm>
          <a:prstGeom prst="roundRect">
            <a:avLst>
              <a:gd name="adj" fmla="val 12343"/>
            </a:avLst>
          </a:prstGeom>
          <a:solidFill>
            <a:schemeClr val="accent5">
              <a:lumMod val="40000"/>
              <a:lumOff val="60000"/>
            </a:schemeClr>
          </a:solidFill>
          <a:ln>
            <a:noFill/>
          </a:ln>
          <a:effectLst>
            <a:outerShdw sx="0" sy="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none" anchor="ctr"/>
          <a:lstStyle/>
          <a:p>
            <a:pPr algn="ctr" fontAlgn="base">
              <a:spcBef>
                <a:spcPct val="0"/>
              </a:spcBef>
              <a:spcAft>
                <a:spcPct val="0"/>
              </a:spcAft>
            </a:pPr>
            <a:r>
              <a:rPr lang="zh-CN" altLang="en-US" sz="1099" kern="0" dirty="0">
                <a:solidFill>
                  <a:prstClr val="black"/>
                </a:solidFill>
                <a:latin typeface="微软雅黑" panose="020B0503020204020204" pitchFamily="34" charset="-122"/>
              </a:rPr>
              <a:t>关联方段</a:t>
            </a:r>
            <a:endParaRPr lang="ko-KR" altLang="en-US" sz="1099" kern="0" dirty="0">
              <a:solidFill>
                <a:prstClr val="black"/>
              </a:solidFill>
              <a:latin typeface="微软雅黑" panose="020B0503020204020204" pitchFamily="34" charset="-122"/>
            </a:endParaRPr>
          </a:p>
        </p:txBody>
      </p:sp>
      <p:sp>
        <p:nvSpPr>
          <p:cNvPr id="15" name="AutoShape 50">
            <a:extLst>
              <a:ext uri="{FF2B5EF4-FFF2-40B4-BE49-F238E27FC236}">
                <a16:creationId xmlns="" xmlns:a16="http://schemas.microsoft.com/office/drawing/2014/main" id="{B69FF618-0BF9-C642-9448-2321A025618E}"/>
              </a:ext>
            </a:extLst>
          </p:cNvPr>
          <p:cNvSpPr>
            <a:spLocks noChangeArrowheads="1"/>
          </p:cNvSpPr>
          <p:nvPr/>
        </p:nvSpPr>
        <p:spPr bwMode="auto">
          <a:xfrm>
            <a:off x="1801675" y="1300151"/>
            <a:ext cx="863303" cy="676448"/>
          </a:xfrm>
          <a:prstGeom prst="roundRect">
            <a:avLst>
              <a:gd name="adj" fmla="val 12343"/>
            </a:avLst>
          </a:prstGeom>
          <a:solidFill>
            <a:srgbClr val="5B9BD5"/>
          </a:solidFill>
          <a:ln w="6350" cap="rnd">
            <a:noFill/>
            <a:round/>
          </a:ln>
        </p:spPr>
        <p:txBody>
          <a:bodyPr lIns="45696" rIns="45696" anchor="ctr"/>
          <a:lstStyle/>
          <a:p>
            <a:pPr algn="ctr" fontAlgn="base">
              <a:spcBef>
                <a:spcPct val="0"/>
              </a:spcBef>
              <a:spcAft>
                <a:spcPct val="0"/>
              </a:spcAft>
            </a:pPr>
            <a:r>
              <a:rPr lang="zh-CN" altLang="en-US" sz="1399" b="1" kern="0" dirty="0">
                <a:solidFill>
                  <a:prstClr val="white"/>
                </a:solidFill>
                <a:latin typeface="微软雅黑" panose="020B0503020204020204" pitchFamily="34" charset="-122"/>
              </a:rPr>
              <a:t>组织</a:t>
            </a:r>
            <a:endParaRPr lang="en-US" altLang="zh-CN" sz="1399" b="1" kern="0" dirty="0">
              <a:solidFill>
                <a:prstClr val="white"/>
              </a:solidFill>
              <a:latin typeface="微软雅黑" panose="020B0503020204020204" pitchFamily="34" charset="-122"/>
            </a:endParaRPr>
          </a:p>
          <a:p>
            <a:pPr algn="ctr" fontAlgn="base">
              <a:spcBef>
                <a:spcPct val="0"/>
              </a:spcBef>
              <a:spcAft>
                <a:spcPct val="0"/>
              </a:spcAft>
            </a:pPr>
            <a:r>
              <a:rPr lang="zh-CN" altLang="en-US" sz="1399" b="1" kern="0" dirty="0">
                <a:solidFill>
                  <a:prstClr val="white"/>
                </a:solidFill>
                <a:latin typeface="微软雅黑" panose="020B0503020204020204" pitchFamily="34" charset="-122"/>
              </a:rPr>
              <a:t>维度</a:t>
            </a:r>
            <a:endParaRPr lang="ko-KR" altLang="en-US" sz="1399" b="1" kern="0" dirty="0">
              <a:solidFill>
                <a:prstClr val="white"/>
              </a:solidFill>
              <a:latin typeface="微软雅黑" panose="020B0503020204020204" pitchFamily="34" charset="-122"/>
            </a:endParaRPr>
          </a:p>
        </p:txBody>
      </p:sp>
      <p:sp>
        <p:nvSpPr>
          <p:cNvPr id="16" name="AutoShape 50">
            <a:extLst>
              <a:ext uri="{FF2B5EF4-FFF2-40B4-BE49-F238E27FC236}">
                <a16:creationId xmlns="" xmlns:a16="http://schemas.microsoft.com/office/drawing/2014/main" id="{02DAAC38-1710-F74A-B67D-8C7ACABD6B13}"/>
              </a:ext>
            </a:extLst>
          </p:cNvPr>
          <p:cNvSpPr>
            <a:spLocks noChangeArrowheads="1"/>
          </p:cNvSpPr>
          <p:nvPr/>
        </p:nvSpPr>
        <p:spPr bwMode="auto">
          <a:xfrm>
            <a:off x="1801675" y="2043476"/>
            <a:ext cx="863303" cy="273458"/>
          </a:xfrm>
          <a:prstGeom prst="roundRect">
            <a:avLst>
              <a:gd name="adj" fmla="val 12343"/>
            </a:avLst>
          </a:prstGeom>
          <a:solidFill>
            <a:schemeClr val="accent5">
              <a:lumMod val="40000"/>
              <a:lumOff val="60000"/>
            </a:schemeClr>
          </a:solidFill>
          <a:ln>
            <a:noFill/>
          </a:ln>
          <a:effectLst>
            <a:outerShdw sx="0" sy="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none" anchor="ctr"/>
          <a:lstStyle/>
          <a:p>
            <a:pPr algn="ctr" fontAlgn="base">
              <a:spcBef>
                <a:spcPct val="0"/>
              </a:spcBef>
              <a:spcAft>
                <a:spcPct val="0"/>
              </a:spcAft>
            </a:pPr>
            <a:r>
              <a:rPr lang="zh-CN" altLang="en-US" sz="1099" kern="0" dirty="0">
                <a:solidFill>
                  <a:prstClr val="black"/>
                </a:solidFill>
                <a:latin typeface="微软雅黑" panose="020B0503020204020204" pitchFamily="34" charset="-122"/>
              </a:rPr>
              <a:t>业务实体</a:t>
            </a:r>
            <a:endParaRPr lang="ko-KR" altLang="en-US" sz="1099" kern="0" dirty="0">
              <a:solidFill>
                <a:prstClr val="black"/>
              </a:solidFill>
              <a:latin typeface="微软雅黑" panose="020B0503020204020204" pitchFamily="34" charset="-122"/>
            </a:endParaRPr>
          </a:p>
        </p:txBody>
      </p:sp>
      <p:sp>
        <p:nvSpPr>
          <p:cNvPr id="17" name="AutoShape 50">
            <a:extLst>
              <a:ext uri="{FF2B5EF4-FFF2-40B4-BE49-F238E27FC236}">
                <a16:creationId xmlns="" xmlns:a16="http://schemas.microsoft.com/office/drawing/2014/main" id="{074AD11A-970E-CA42-B2F7-FCB01B3FBD2B}"/>
              </a:ext>
            </a:extLst>
          </p:cNvPr>
          <p:cNvSpPr>
            <a:spLocks noChangeArrowheads="1"/>
          </p:cNvSpPr>
          <p:nvPr/>
        </p:nvSpPr>
        <p:spPr bwMode="auto">
          <a:xfrm>
            <a:off x="1801675" y="2415842"/>
            <a:ext cx="863303" cy="273458"/>
          </a:xfrm>
          <a:prstGeom prst="roundRect">
            <a:avLst>
              <a:gd name="adj" fmla="val 12343"/>
            </a:avLst>
          </a:prstGeom>
          <a:solidFill>
            <a:schemeClr val="accent5">
              <a:lumMod val="40000"/>
              <a:lumOff val="60000"/>
            </a:schemeClr>
          </a:solidFill>
          <a:ln>
            <a:noFill/>
          </a:ln>
          <a:effectLst>
            <a:outerShdw sx="0" sy="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none" anchor="ctr"/>
          <a:lstStyle/>
          <a:p>
            <a:pPr algn="ctr" fontAlgn="base">
              <a:spcBef>
                <a:spcPct val="0"/>
              </a:spcBef>
              <a:spcAft>
                <a:spcPct val="0"/>
              </a:spcAft>
            </a:pPr>
            <a:r>
              <a:rPr lang="zh-CN" altLang="en-US" sz="1099" kern="0" dirty="0">
                <a:solidFill>
                  <a:prstClr val="black"/>
                </a:solidFill>
                <a:latin typeface="微软雅黑" panose="020B0503020204020204" pitchFamily="34" charset="-122"/>
              </a:rPr>
              <a:t>库存组织</a:t>
            </a:r>
            <a:endParaRPr lang="ko-KR" altLang="en-US" sz="1099" kern="0" dirty="0">
              <a:solidFill>
                <a:prstClr val="black"/>
              </a:solidFill>
              <a:latin typeface="微软雅黑" panose="020B0503020204020204" pitchFamily="34" charset="-122"/>
            </a:endParaRPr>
          </a:p>
        </p:txBody>
      </p:sp>
      <p:sp>
        <p:nvSpPr>
          <p:cNvPr id="18" name="AutoShape 50">
            <a:extLst>
              <a:ext uri="{FF2B5EF4-FFF2-40B4-BE49-F238E27FC236}">
                <a16:creationId xmlns="" xmlns:a16="http://schemas.microsoft.com/office/drawing/2014/main" id="{E262659C-56CD-4D4D-A303-ABFCA1284777}"/>
              </a:ext>
            </a:extLst>
          </p:cNvPr>
          <p:cNvSpPr>
            <a:spLocks noChangeArrowheads="1"/>
          </p:cNvSpPr>
          <p:nvPr/>
        </p:nvSpPr>
        <p:spPr bwMode="auto">
          <a:xfrm>
            <a:off x="1801675" y="2796370"/>
            <a:ext cx="863303" cy="273458"/>
          </a:xfrm>
          <a:prstGeom prst="roundRect">
            <a:avLst>
              <a:gd name="adj" fmla="val 12343"/>
            </a:avLst>
          </a:prstGeom>
          <a:solidFill>
            <a:schemeClr val="accent5">
              <a:lumMod val="40000"/>
              <a:lumOff val="60000"/>
            </a:schemeClr>
          </a:solidFill>
          <a:ln>
            <a:noFill/>
          </a:ln>
          <a:effectLst>
            <a:outerShdw sx="0" sy="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none" anchor="ctr"/>
          <a:lstStyle/>
          <a:p>
            <a:pPr algn="ctr" fontAlgn="base">
              <a:spcBef>
                <a:spcPct val="0"/>
              </a:spcBef>
              <a:spcAft>
                <a:spcPct val="0"/>
              </a:spcAft>
            </a:pPr>
            <a:r>
              <a:rPr lang="zh-CN" altLang="en-US" sz="1099" kern="0" dirty="0">
                <a:solidFill>
                  <a:prstClr val="black"/>
                </a:solidFill>
                <a:latin typeface="微软雅黑" panose="020B0503020204020204" pitchFamily="34" charset="-122"/>
              </a:rPr>
              <a:t>子库存</a:t>
            </a:r>
            <a:endParaRPr lang="ko-KR" altLang="en-US" sz="1099" kern="0" dirty="0">
              <a:solidFill>
                <a:prstClr val="black"/>
              </a:solidFill>
              <a:latin typeface="微软雅黑" panose="020B0503020204020204" pitchFamily="34" charset="-122"/>
            </a:endParaRPr>
          </a:p>
        </p:txBody>
      </p:sp>
      <p:sp>
        <p:nvSpPr>
          <p:cNvPr id="19" name="AutoShape 50">
            <a:extLst>
              <a:ext uri="{FF2B5EF4-FFF2-40B4-BE49-F238E27FC236}">
                <a16:creationId xmlns="" xmlns:a16="http://schemas.microsoft.com/office/drawing/2014/main" id="{8B0E5623-230C-C047-B841-B4C09ED76D90}"/>
              </a:ext>
            </a:extLst>
          </p:cNvPr>
          <p:cNvSpPr>
            <a:spLocks noChangeArrowheads="1"/>
          </p:cNvSpPr>
          <p:nvPr/>
        </p:nvSpPr>
        <p:spPr bwMode="auto">
          <a:xfrm>
            <a:off x="1801675" y="3168736"/>
            <a:ext cx="863303" cy="273458"/>
          </a:xfrm>
          <a:prstGeom prst="roundRect">
            <a:avLst>
              <a:gd name="adj" fmla="val 12343"/>
            </a:avLst>
          </a:prstGeom>
          <a:solidFill>
            <a:schemeClr val="accent5">
              <a:lumMod val="40000"/>
              <a:lumOff val="60000"/>
            </a:schemeClr>
          </a:solidFill>
          <a:ln>
            <a:noFill/>
          </a:ln>
          <a:effectLst>
            <a:outerShdw sx="0" sy="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none" anchor="ctr"/>
          <a:lstStyle/>
          <a:p>
            <a:pPr algn="ctr" fontAlgn="base">
              <a:spcBef>
                <a:spcPct val="0"/>
              </a:spcBef>
              <a:spcAft>
                <a:spcPct val="0"/>
              </a:spcAft>
            </a:pPr>
            <a:r>
              <a:rPr lang="zh-CN" altLang="en-US" sz="1099" kern="0" dirty="0">
                <a:solidFill>
                  <a:prstClr val="black"/>
                </a:solidFill>
                <a:latin typeface="微软雅黑" panose="020B0503020204020204" pitchFamily="34" charset="-122"/>
              </a:rPr>
              <a:t>部门</a:t>
            </a:r>
            <a:endParaRPr lang="ko-KR" altLang="en-US" sz="1099" kern="0" dirty="0">
              <a:solidFill>
                <a:prstClr val="black"/>
              </a:solidFill>
              <a:latin typeface="微软雅黑" panose="020B0503020204020204" pitchFamily="34" charset="-122"/>
            </a:endParaRPr>
          </a:p>
        </p:txBody>
      </p:sp>
      <p:sp>
        <p:nvSpPr>
          <p:cNvPr id="20" name="AutoShape 50">
            <a:extLst>
              <a:ext uri="{FF2B5EF4-FFF2-40B4-BE49-F238E27FC236}">
                <a16:creationId xmlns="" xmlns:a16="http://schemas.microsoft.com/office/drawing/2014/main" id="{46B483B2-47C7-5842-9417-5A146DE5B71A}"/>
              </a:ext>
            </a:extLst>
          </p:cNvPr>
          <p:cNvSpPr>
            <a:spLocks noChangeArrowheads="1"/>
          </p:cNvSpPr>
          <p:nvPr/>
        </p:nvSpPr>
        <p:spPr bwMode="auto">
          <a:xfrm>
            <a:off x="710371" y="1300151"/>
            <a:ext cx="863303" cy="676448"/>
          </a:xfrm>
          <a:prstGeom prst="roundRect">
            <a:avLst>
              <a:gd name="adj" fmla="val 12343"/>
            </a:avLst>
          </a:prstGeom>
          <a:solidFill>
            <a:srgbClr val="5B9BD5"/>
          </a:solidFill>
          <a:ln w="6350" cap="rnd">
            <a:noFill/>
            <a:round/>
          </a:ln>
        </p:spPr>
        <p:txBody>
          <a:bodyPr lIns="45696" rIns="45696" anchor="ctr"/>
          <a:lstStyle/>
          <a:p>
            <a:pPr algn="ctr" fontAlgn="base">
              <a:spcBef>
                <a:spcPct val="0"/>
              </a:spcBef>
              <a:spcAft>
                <a:spcPct val="0"/>
              </a:spcAft>
            </a:pPr>
            <a:r>
              <a:rPr lang="zh-CN" altLang="en-US" sz="1399" b="1" kern="0" dirty="0">
                <a:solidFill>
                  <a:prstClr val="white"/>
                </a:solidFill>
                <a:latin typeface="微软雅黑" panose="020B0503020204020204" pitchFamily="34" charset="-122"/>
              </a:rPr>
              <a:t>日期</a:t>
            </a:r>
            <a:endParaRPr lang="en-US" altLang="zh-CN" sz="1399" b="1" kern="0" dirty="0">
              <a:solidFill>
                <a:prstClr val="white"/>
              </a:solidFill>
              <a:latin typeface="微软雅黑" panose="020B0503020204020204" pitchFamily="34" charset="-122"/>
            </a:endParaRPr>
          </a:p>
          <a:p>
            <a:pPr algn="ctr" fontAlgn="base">
              <a:spcBef>
                <a:spcPct val="0"/>
              </a:spcBef>
              <a:spcAft>
                <a:spcPct val="0"/>
              </a:spcAft>
            </a:pPr>
            <a:r>
              <a:rPr lang="zh-CN" altLang="en-US" sz="1399" b="1" kern="0" dirty="0">
                <a:solidFill>
                  <a:prstClr val="white"/>
                </a:solidFill>
                <a:latin typeface="微软雅黑" panose="020B0503020204020204" pitchFamily="34" charset="-122"/>
              </a:rPr>
              <a:t>维度</a:t>
            </a:r>
            <a:endParaRPr lang="ko-KR" altLang="en-US" sz="1399" b="1" kern="0" dirty="0">
              <a:solidFill>
                <a:prstClr val="white"/>
              </a:solidFill>
              <a:latin typeface="微软雅黑" panose="020B0503020204020204" pitchFamily="34" charset="-122"/>
            </a:endParaRPr>
          </a:p>
        </p:txBody>
      </p:sp>
      <p:sp>
        <p:nvSpPr>
          <p:cNvPr id="21" name="AutoShape 50">
            <a:extLst>
              <a:ext uri="{FF2B5EF4-FFF2-40B4-BE49-F238E27FC236}">
                <a16:creationId xmlns="" xmlns:a16="http://schemas.microsoft.com/office/drawing/2014/main" id="{82D79A72-0D50-684D-B07A-6A6EE052AD67}"/>
              </a:ext>
            </a:extLst>
          </p:cNvPr>
          <p:cNvSpPr>
            <a:spLocks noChangeArrowheads="1"/>
          </p:cNvSpPr>
          <p:nvPr/>
        </p:nvSpPr>
        <p:spPr bwMode="auto">
          <a:xfrm>
            <a:off x="710371" y="2044080"/>
            <a:ext cx="863303" cy="272250"/>
          </a:xfrm>
          <a:prstGeom prst="roundRect">
            <a:avLst>
              <a:gd name="adj" fmla="val 12343"/>
            </a:avLst>
          </a:prstGeom>
          <a:solidFill>
            <a:schemeClr val="accent5">
              <a:lumMod val="40000"/>
              <a:lumOff val="60000"/>
            </a:schemeClr>
          </a:solidFill>
          <a:ln>
            <a:noFill/>
          </a:ln>
          <a:effectLst>
            <a:outerShdw sx="0" sy="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none" anchor="ctr"/>
          <a:lstStyle/>
          <a:p>
            <a:pPr algn="ctr" fontAlgn="base">
              <a:spcBef>
                <a:spcPct val="0"/>
              </a:spcBef>
              <a:spcAft>
                <a:spcPct val="0"/>
              </a:spcAft>
            </a:pPr>
            <a:r>
              <a:rPr lang="zh-CN" altLang="en-US" sz="1099" kern="0" dirty="0">
                <a:solidFill>
                  <a:prstClr val="black"/>
                </a:solidFill>
                <a:latin typeface="微软雅黑" panose="020B0503020204020204" pitchFamily="34" charset="-122"/>
              </a:rPr>
              <a:t>日数据</a:t>
            </a:r>
            <a:endParaRPr lang="ko-KR" altLang="en-US" sz="1099" kern="0" dirty="0">
              <a:solidFill>
                <a:prstClr val="black"/>
              </a:solidFill>
              <a:latin typeface="微软雅黑" panose="020B0503020204020204" pitchFamily="34" charset="-122"/>
            </a:endParaRPr>
          </a:p>
        </p:txBody>
      </p:sp>
      <p:sp>
        <p:nvSpPr>
          <p:cNvPr id="22" name="AutoShape 50">
            <a:extLst>
              <a:ext uri="{FF2B5EF4-FFF2-40B4-BE49-F238E27FC236}">
                <a16:creationId xmlns="" xmlns:a16="http://schemas.microsoft.com/office/drawing/2014/main" id="{1E354227-CD73-B14B-B6C8-13A5BEF15E37}"/>
              </a:ext>
            </a:extLst>
          </p:cNvPr>
          <p:cNvSpPr>
            <a:spLocks noChangeArrowheads="1"/>
          </p:cNvSpPr>
          <p:nvPr/>
        </p:nvSpPr>
        <p:spPr bwMode="auto">
          <a:xfrm>
            <a:off x="710371" y="2796370"/>
            <a:ext cx="863303" cy="272250"/>
          </a:xfrm>
          <a:prstGeom prst="roundRect">
            <a:avLst>
              <a:gd name="adj" fmla="val 12343"/>
            </a:avLst>
          </a:prstGeom>
          <a:solidFill>
            <a:schemeClr val="accent5">
              <a:lumMod val="40000"/>
              <a:lumOff val="60000"/>
            </a:schemeClr>
          </a:solidFill>
          <a:ln>
            <a:noFill/>
          </a:ln>
          <a:effectLst>
            <a:outerShdw sx="0" sy="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none" anchor="ctr"/>
          <a:lstStyle/>
          <a:p>
            <a:pPr algn="ctr" fontAlgn="base">
              <a:spcBef>
                <a:spcPct val="0"/>
              </a:spcBef>
              <a:spcAft>
                <a:spcPct val="0"/>
              </a:spcAft>
            </a:pPr>
            <a:r>
              <a:rPr lang="zh-CN" altLang="en-US" sz="1099" kern="0" dirty="0">
                <a:solidFill>
                  <a:prstClr val="black"/>
                </a:solidFill>
                <a:latin typeface="微软雅黑" panose="020B0503020204020204" pitchFamily="34" charset="-122"/>
              </a:rPr>
              <a:t>月数据</a:t>
            </a:r>
            <a:endParaRPr lang="ko-KR" altLang="en-US" sz="1099" kern="0" dirty="0">
              <a:solidFill>
                <a:prstClr val="black"/>
              </a:solidFill>
              <a:latin typeface="微软雅黑" panose="020B0503020204020204" pitchFamily="34" charset="-122"/>
            </a:endParaRPr>
          </a:p>
        </p:txBody>
      </p:sp>
      <p:sp>
        <p:nvSpPr>
          <p:cNvPr id="23" name="AutoShape 50">
            <a:extLst>
              <a:ext uri="{FF2B5EF4-FFF2-40B4-BE49-F238E27FC236}">
                <a16:creationId xmlns="" xmlns:a16="http://schemas.microsoft.com/office/drawing/2014/main" id="{4FB04A4E-E12F-954D-8922-A97EF6953B94}"/>
              </a:ext>
            </a:extLst>
          </p:cNvPr>
          <p:cNvSpPr>
            <a:spLocks noChangeArrowheads="1"/>
          </p:cNvSpPr>
          <p:nvPr/>
        </p:nvSpPr>
        <p:spPr bwMode="auto">
          <a:xfrm>
            <a:off x="710371" y="3168736"/>
            <a:ext cx="863303" cy="272250"/>
          </a:xfrm>
          <a:prstGeom prst="roundRect">
            <a:avLst>
              <a:gd name="adj" fmla="val 12343"/>
            </a:avLst>
          </a:prstGeom>
          <a:solidFill>
            <a:schemeClr val="accent5">
              <a:lumMod val="40000"/>
              <a:lumOff val="60000"/>
            </a:schemeClr>
          </a:solidFill>
          <a:ln>
            <a:noFill/>
          </a:ln>
          <a:effectLst>
            <a:outerShdw sx="0" sy="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none" anchor="ctr"/>
          <a:lstStyle/>
          <a:p>
            <a:pPr algn="ctr" fontAlgn="base">
              <a:spcBef>
                <a:spcPct val="0"/>
              </a:spcBef>
              <a:spcAft>
                <a:spcPct val="0"/>
              </a:spcAft>
            </a:pPr>
            <a:r>
              <a:rPr lang="zh-CN" altLang="en-US" sz="1099" kern="0" dirty="0">
                <a:solidFill>
                  <a:prstClr val="black"/>
                </a:solidFill>
                <a:latin typeface="微软雅黑" panose="020B0503020204020204" pitchFamily="34" charset="-122"/>
              </a:rPr>
              <a:t>季数据</a:t>
            </a:r>
            <a:endParaRPr lang="ko-KR" altLang="en-US" sz="1099" kern="0" dirty="0">
              <a:solidFill>
                <a:prstClr val="black"/>
              </a:solidFill>
              <a:latin typeface="微软雅黑" panose="020B0503020204020204" pitchFamily="34" charset="-122"/>
            </a:endParaRPr>
          </a:p>
        </p:txBody>
      </p:sp>
      <p:sp>
        <p:nvSpPr>
          <p:cNvPr id="24" name="AutoShape 50">
            <a:extLst>
              <a:ext uri="{FF2B5EF4-FFF2-40B4-BE49-F238E27FC236}">
                <a16:creationId xmlns="" xmlns:a16="http://schemas.microsoft.com/office/drawing/2014/main" id="{1D5ABC0F-C2D4-2341-81C3-F8BBF6F508B5}"/>
              </a:ext>
            </a:extLst>
          </p:cNvPr>
          <p:cNvSpPr>
            <a:spLocks noChangeArrowheads="1"/>
          </p:cNvSpPr>
          <p:nvPr/>
        </p:nvSpPr>
        <p:spPr bwMode="auto">
          <a:xfrm>
            <a:off x="710371" y="3548772"/>
            <a:ext cx="863303" cy="272250"/>
          </a:xfrm>
          <a:prstGeom prst="roundRect">
            <a:avLst>
              <a:gd name="adj" fmla="val 12343"/>
            </a:avLst>
          </a:prstGeom>
          <a:solidFill>
            <a:schemeClr val="accent5">
              <a:lumMod val="40000"/>
              <a:lumOff val="60000"/>
            </a:schemeClr>
          </a:solidFill>
          <a:ln>
            <a:noFill/>
          </a:ln>
          <a:effectLst>
            <a:outerShdw sx="0" sy="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none" anchor="ctr"/>
          <a:lstStyle/>
          <a:p>
            <a:pPr algn="ctr" fontAlgn="base">
              <a:spcBef>
                <a:spcPct val="0"/>
              </a:spcBef>
              <a:spcAft>
                <a:spcPct val="0"/>
              </a:spcAft>
            </a:pPr>
            <a:r>
              <a:rPr lang="zh-CN" altLang="en-US" sz="1099" kern="0" dirty="0">
                <a:solidFill>
                  <a:prstClr val="black"/>
                </a:solidFill>
                <a:latin typeface="微软雅黑" panose="020B0503020204020204" pitchFamily="34" charset="-122"/>
              </a:rPr>
              <a:t>年数据</a:t>
            </a:r>
            <a:endParaRPr lang="ko-KR" altLang="en-US" sz="1099" kern="0" dirty="0">
              <a:solidFill>
                <a:prstClr val="black"/>
              </a:solidFill>
              <a:latin typeface="微软雅黑" panose="020B0503020204020204" pitchFamily="34" charset="-122"/>
            </a:endParaRPr>
          </a:p>
        </p:txBody>
      </p:sp>
      <p:sp>
        <p:nvSpPr>
          <p:cNvPr id="25" name="AutoShape 50">
            <a:extLst>
              <a:ext uri="{FF2B5EF4-FFF2-40B4-BE49-F238E27FC236}">
                <a16:creationId xmlns="" xmlns:a16="http://schemas.microsoft.com/office/drawing/2014/main" id="{FB8E0B31-7B3C-824E-A508-500C90DD6537}"/>
              </a:ext>
            </a:extLst>
          </p:cNvPr>
          <p:cNvSpPr>
            <a:spLocks noChangeArrowheads="1"/>
          </p:cNvSpPr>
          <p:nvPr/>
        </p:nvSpPr>
        <p:spPr bwMode="auto">
          <a:xfrm>
            <a:off x="2892857" y="1300151"/>
            <a:ext cx="863303" cy="676448"/>
          </a:xfrm>
          <a:prstGeom prst="roundRect">
            <a:avLst>
              <a:gd name="adj" fmla="val 12343"/>
            </a:avLst>
          </a:prstGeom>
          <a:solidFill>
            <a:srgbClr val="5B9BD5"/>
          </a:solidFill>
          <a:ln w="6350" cap="rnd">
            <a:noFill/>
            <a:round/>
          </a:ln>
        </p:spPr>
        <p:txBody>
          <a:bodyPr lIns="45696" rIns="45696" anchor="ctr"/>
          <a:lstStyle/>
          <a:p>
            <a:pPr algn="ctr" fontAlgn="base">
              <a:spcBef>
                <a:spcPct val="0"/>
              </a:spcBef>
              <a:spcAft>
                <a:spcPct val="0"/>
              </a:spcAft>
            </a:pPr>
            <a:r>
              <a:rPr lang="zh-CN" altLang="en-US" sz="1399" b="1" kern="0" dirty="0">
                <a:solidFill>
                  <a:prstClr val="white"/>
                </a:solidFill>
                <a:latin typeface="微软雅黑" panose="020B0503020204020204" pitchFamily="34" charset="-122"/>
              </a:rPr>
              <a:t>币种</a:t>
            </a:r>
            <a:endParaRPr lang="en-US" altLang="zh-CN" sz="1399" b="1" kern="0" dirty="0">
              <a:solidFill>
                <a:prstClr val="white"/>
              </a:solidFill>
              <a:latin typeface="微软雅黑" panose="020B0503020204020204" pitchFamily="34" charset="-122"/>
            </a:endParaRPr>
          </a:p>
          <a:p>
            <a:pPr algn="ctr" fontAlgn="base">
              <a:spcBef>
                <a:spcPct val="0"/>
              </a:spcBef>
              <a:spcAft>
                <a:spcPct val="0"/>
              </a:spcAft>
            </a:pPr>
            <a:r>
              <a:rPr lang="zh-CN" altLang="en-US" sz="1399" b="1" kern="0" dirty="0">
                <a:solidFill>
                  <a:prstClr val="white"/>
                </a:solidFill>
                <a:latin typeface="微软雅黑" panose="020B0503020204020204" pitchFamily="34" charset="-122"/>
              </a:rPr>
              <a:t>维度</a:t>
            </a:r>
            <a:endParaRPr lang="ko-KR" altLang="en-US" sz="1399" b="1" kern="0" dirty="0">
              <a:solidFill>
                <a:prstClr val="white"/>
              </a:solidFill>
              <a:latin typeface="微软雅黑" panose="020B0503020204020204" pitchFamily="34" charset="-122"/>
            </a:endParaRPr>
          </a:p>
        </p:txBody>
      </p:sp>
      <p:sp>
        <p:nvSpPr>
          <p:cNvPr id="26" name="AutoShape 50">
            <a:extLst>
              <a:ext uri="{FF2B5EF4-FFF2-40B4-BE49-F238E27FC236}">
                <a16:creationId xmlns="" xmlns:a16="http://schemas.microsoft.com/office/drawing/2014/main" id="{BEDB036C-B73A-CE4E-8737-27F593C846AD}"/>
              </a:ext>
            </a:extLst>
          </p:cNvPr>
          <p:cNvSpPr>
            <a:spLocks noChangeArrowheads="1"/>
          </p:cNvSpPr>
          <p:nvPr/>
        </p:nvSpPr>
        <p:spPr bwMode="auto">
          <a:xfrm>
            <a:off x="2892857" y="2415842"/>
            <a:ext cx="863303" cy="273458"/>
          </a:xfrm>
          <a:prstGeom prst="roundRect">
            <a:avLst>
              <a:gd name="adj" fmla="val 12343"/>
            </a:avLst>
          </a:prstGeom>
          <a:solidFill>
            <a:schemeClr val="accent5">
              <a:lumMod val="40000"/>
              <a:lumOff val="60000"/>
            </a:schemeClr>
          </a:solidFill>
          <a:ln>
            <a:noFill/>
          </a:ln>
          <a:effectLst>
            <a:outerShdw sx="0" sy="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none" anchor="ctr"/>
          <a:lstStyle/>
          <a:p>
            <a:pPr algn="ctr" fontAlgn="base">
              <a:spcBef>
                <a:spcPct val="0"/>
              </a:spcBef>
              <a:spcAft>
                <a:spcPct val="0"/>
              </a:spcAft>
            </a:pPr>
            <a:r>
              <a:rPr lang="zh-CN" altLang="en-US" sz="1099" kern="0" dirty="0">
                <a:solidFill>
                  <a:prstClr val="black"/>
                </a:solidFill>
                <a:latin typeface="微软雅黑" panose="020B0503020204020204" pitchFamily="34" charset="-122"/>
              </a:rPr>
              <a:t>港币</a:t>
            </a:r>
            <a:endParaRPr lang="ko-KR" altLang="en-US" sz="1099" kern="0" dirty="0">
              <a:solidFill>
                <a:prstClr val="black"/>
              </a:solidFill>
              <a:latin typeface="微软雅黑" panose="020B0503020204020204" pitchFamily="34" charset="-122"/>
            </a:endParaRPr>
          </a:p>
        </p:txBody>
      </p:sp>
      <p:sp>
        <p:nvSpPr>
          <p:cNvPr id="27" name="AutoShape 50">
            <a:extLst>
              <a:ext uri="{FF2B5EF4-FFF2-40B4-BE49-F238E27FC236}">
                <a16:creationId xmlns="" xmlns:a16="http://schemas.microsoft.com/office/drawing/2014/main" id="{FA431F65-5CCA-944C-8590-C5EF0AF5F658}"/>
              </a:ext>
            </a:extLst>
          </p:cNvPr>
          <p:cNvSpPr>
            <a:spLocks noChangeArrowheads="1"/>
          </p:cNvSpPr>
          <p:nvPr/>
        </p:nvSpPr>
        <p:spPr bwMode="auto">
          <a:xfrm>
            <a:off x="2892857" y="2043476"/>
            <a:ext cx="863303" cy="273458"/>
          </a:xfrm>
          <a:prstGeom prst="roundRect">
            <a:avLst>
              <a:gd name="adj" fmla="val 12343"/>
            </a:avLst>
          </a:prstGeom>
          <a:solidFill>
            <a:schemeClr val="accent5">
              <a:lumMod val="40000"/>
              <a:lumOff val="60000"/>
            </a:schemeClr>
          </a:solidFill>
          <a:ln>
            <a:noFill/>
          </a:ln>
          <a:effectLst>
            <a:outerShdw sx="0" sy="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none" anchor="ctr"/>
          <a:lstStyle/>
          <a:p>
            <a:pPr algn="ctr" fontAlgn="base">
              <a:spcBef>
                <a:spcPct val="0"/>
              </a:spcBef>
              <a:spcAft>
                <a:spcPct val="0"/>
              </a:spcAft>
            </a:pPr>
            <a:r>
              <a:rPr lang="zh-CN" altLang="en-US" sz="1099" kern="0" dirty="0">
                <a:solidFill>
                  <a:prstClr val="black"/>
                </a:solidFill>
                <a:latin typeface="微软雅黑" panose="020B0503020204020204" pitchFamily="34" charset="-122"/>
              </a:rPr>
              <a:t>人民币</a:t>
            </a:r>
            <a:endParaRPr lang="ko-KR" altLang="en-US" sz="1099" kern="0" dirty="0">
              <a:solidFill>
                <a:prstClr val="black"/>
              </a:solidFill>
              <a:latin typeface="微软雅黑" panose="020B0503020204020204" pitchFamily="34" charset="-122"/>
            </a:endParaRPr>
          </a:p>
        </p:txBody>
      </p:sp>
      <p:sp>
        <p:nvSpPr>
          <p:cNvPr id="28" name="AutoShape 50">
            <a:extLst>
              <a:ext uri="{FF2B5EF4-FFF2-40B4-BE49-F238E27FC236}">
                <a16:creationId xmlns="" xmlns:a16="http://schemas.microsoft.com/office/drawing/2014/main" id="{C6F6363B-80FC-E142-8CE3-ECE6AA29FD79}"/>
              </a:ext>
            </a:extLst>
          </p:cNvPr>
          <p:cNvSpPr>
            <a:spLocks noChangeArrowheads="1"/>
          </p:cNvSpPr>
          <p:nvPr/>
        </p:nvSpPr>
        <p:spPr bwMode="auto">
          <a:xfrm>
            <a:off x="2892857" y="2796370"/>
            <a:ext cx="863303" cy="273458"/>
          </a:xfrm>
          <a:prstGeom prst="roundRect">
            <a:avLst>
              <a:gd name="adj" fmla="val 12343"/>
            </a:avLst>
          </a:prstGeom>
          <a:solidFill>
            <a:schemeClr val="accent5">
              <a:lumMod val="40000"/>
              <a:lumOff val="60000"/>
            </a:schemeClr>
          </a:solidFill>
          <a:ln>
            <a:noFill/>
          </a:ln>
          <a:effectLst>
            <a:outerShdw sx="0" sy="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none" anchor="ctr"/>
          <a:lstStyle/>
          <a:p>
            <a:pPr algn="ctr" fontAlgn="base">
              <a:spcBef>
                <a:spcPct val="0"/>
              </a:spcBef>
              <a:spcAft>
                <a:spcPct val="0"/>
              </a:spcAft>
            </a:pPr>
            <a:r>
              <a:rPr lang="zh-CN" altLang="en-US" sz="1099" kern="0" dirty="0">
                <a:solidFill>
                  <a:prstClr val="black"/>
                </a:solidFill>
                <a:latin typeface="微软雅黑" panose="020B0503020204020204" pitchFamily="34" charset="-122"/>
              </a:rPr>
              <a:t>美元</a:t>
            </a:r>
            <a:endParaRPr lang="ko-KR" altLang="en-US" sz="1099" kern="0" dirty="0">
              <a:solidFill>
                <a:prstClr val="black"/>
              </a:solidFill>
              <a:latin typeface="微软雅黑" panose="020B0503020204020204" pitchFamily="34" charset="-122"/>
            </a:endParaRPr>
          </a:p>
        </p:txBody>
      </p:sp>
      <p:sp>
        <p:nvSpPr>
          <p:cNvPr id="29" name="AutoShape 50">
            <a:extLst>
              <a:ext uri="{FF2B5EF4-FFF2-40B4-BE49-F238E27FC236}">
                <a16:creationId xmlns="" xmlns:a16="http://schemas.microsoft.com/office/drawing/2014/main" id="{FF153C30-18FF-7C4A-BA62-3F20696D3BDC}"/>
              </a:ext>
            </a:extLst>
          </p:cNvPr>
          <p:cNvSpPr>
            <a:spLocks noChangeArrowheads="1"/>
          </p:cNvSpPr>
          <p:nvPr/>
        </p:nvSpPr>
        <p:spPr bwMode="auto">
          <a:xfrm>
            <a:off x="2892857" y="3168736"/>
            <a:ext cx="863303" cy="273458"/>
          </a:xfrm>
          <a:prstGeom prst="roundRect">
            <a:avLst>
              <a:gd name="adj" fmla="val 12343"/>
            </a:avLst>
          </a:prstGeom>
          <a:solidFill>
            <a:schemeClr val="accent5">
              <a:lumMod val="40000"/>
              <a:lumOff val="60000"/>
            </a:schemeClr>
          </a:solidFill>
          <a:ln>
            <a:noFill/>
          </a:ln>
          <a:effectLst>
            <a:outerShdw sx="0" sy="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none" anchor="ctr"/>
          <a:lstStyle/>
          <a:p>
            <a:pPr algn="ctr" fontAlgn="base">
              <a:spcBef>
                <a:spcPct val="0"/>
              </a:spcBef>
              <a:spcAft>
                <a:spcPct val="0"/>
              </a:spcAft>
            </a:pPr>
            <a:r>
              <a:rPr lang="zh-CN" altLang="en-US" sz="1099" kern="0" dirty="0">
                <a:solidFill>
                  <a:prstClr val="black"/>
                </a:solidFill>
                <a:latin typeface="微软雅黑" panose="020B0503020204020204" pitchFamily="34" charset="-122"/>
              </a:rPr>
              <a:t>澳元</a:t>
            </a:r>
            <a:endParaRPr lang="ko-KR" altLang="en-US" sz="1099" kern="0" dirty="0">
              <a:solidFill>
                <a:prstClr val="black"/>
              </a:solidFill>
              <a:latin typeface="微软雅黑" panose="020B0503020204020204" pitchFamily="34" charset="-122"/>
            </a:endParaRPr>
          </a:p>
        </p:txBody>
      </p:sp>
      <p:sp>
        <p:nvSpPr>
          <p:cNvPr id="30" name="AutoShape 50">
            <a:extLst>
              <a:ext uri="{FF2B5EF4-FFF2-40B4-BE49-F238E27FC236}">
                <a16:creationId xmlns="" xmlns:a16="http://schemas.microsoft.com/office/drawing/2014/main" id="{D5C6886A-C4D8-884E-902E-936D967E088D}"/>
              </a:ext>
            </a:extLst>
          </p:cNvPr>
          <p:cNvSpPr>
            <a:spLocks noChangeArrowheads="1"/>
          </p:cNvSpPr>
          <p:nvPr/>
        </p:nvSpPr>
        <p:spPr bwMode="auto">
          <a:xfrm>
            <a:off x="727801" y="714760"/>
            <a:ext cx="10665977" cy="485509"/>
          </a:xfrm>
          <a:prstGeom prst="roundRect">
            <a:avLst>
              <a:gd name="adj" fmla="val 12343"/>
            </a:avLst>
          </a:prstGeom>
          <a:solidFill>
            <a:srgbClr val="5B9BD5"/>
          </a:solidFill>
          <a:ln w="6350">
            <a:noFill/>
            <a:miter lim="800000"/>
          </a:ln>
        </p:spPr>
        <p:txBody>
          <a:bodyPr wrap="none" lIns="71963" tIns="71963" rIns="71963" bIns="71963" anchor="ctr"/>
          <a:lstStyle/>
          <a:p>
            <a:pPr marL="114243" indent="-114243" algn="ctr" eaLnBrk="0" fontAlgn="base" hangingPunct="0">
              <a:spcBef>
                <a:spcPct val="30000"/>
              </a:spcBef>
              <a:spcAft>
                <a:spcPct val="0"/>
              </a:spcAft>
              <a:buClr>
                <a:srgbClr val="006699"/>
              </a:buClr>
            </a:pPr>
            <a:r>
              <a:rPr lang="zh-CN" altLang="en-US" sz="1599" b="1" kern="0" dirty="0">
                <a:solidFill>
                  <a:prstClr val="white"/>
                </a:solidFill>
                <a:latin typeface="微软雅黑" panose="020B0503020204020204" pitchFamily="34" charset="-122"/>
              </a:rPr>
              <a:t>维 度</a:t>
            </a:r>
            <a:endParaRPr lang="ko-KR" altLang="en-US" sz="1599" b="1" kern="0" dirty="0">
              <a:solidFill>
                <a:prstClr val="white"/>
              </a:solidFill>
              <a:latin typeface="微软雅黑" panose="020B0503020204020204" pitchFamily="34" charset="-122"/>
            </a:endParaRPr>
          </a:p>
        </p:txBody>
      </p:sp>
      <p:sp>
        <p:nvSpPr>
          <p:cNvPr id="31" name="AutoShape 50">
            <a:extLst>
              <a:ext uri="{FF2B5EF4-FFF2-40B4-BE49-F238E27FC236}">
                <a16:creationId xmlns="" xmlns:a16="http://schemas.microsoft.com/office/drawing/2014/main" id="{72CE7F85-5B1F-A645-AF77-78DE1D81FC98}"/>
              </a:ext>
            </a:extLst>
          </p:cNvPr>
          <p:cNvSpPr>
            <a:spLocks noChangeArrowheads="1"/>
          </p:cNvSpPr>
          <p:nvPr/>
        </p:nvSpPr>
        <p:spPr bwMode="auto">
          <a:xfrm>
            <a:off x="3984040" y="1300151"/>
            <a:ext cx="863303" cy="676448"/>
          </a:xfrm>
          <a:prstGeom prst="roundRect">
            <a:avLst>
              <a:gd name="adj" fmla="val 12343"/>
            </a:avLst>
          </a:prstGeom>
          <a:solidFill>
            <a:srgbClr val="5B9BD5"/>
          </a:solidFill>
          <a:ln w="6350" cap="rnd">
            <a:noFill/>
            <a:round/>
          </a:ln>
        </p:spPr>
        <p:txBody>
          <a:bodyPr lIns="45696" rIns="45696" anchor="ctr"/>
          <a:lstStyle/>
          <a:p>
            <a:pPr algn="ctr" fontAlgn="base">
              <a:spcBef>
                <a:spcPct val="0"/>
              </a:spcBef>
              <a:spcAft>
                <a:spcPct val="0"/>
              </a:spcAft>
            </a:pPr>
            <a:r>
              <a:rPr lang="zh-CN" altLang="en-US" sz="1399" b="1" kern="0" dirty="0">
                <a:solidFill>
                  <a:prstClr val="white"/>
                </a:solidFill>
                <a:latin typeface="微软雅黑" panose="020B0503020204020204" pitchFamily="34" charset="-122"/>
              </a:rPr>
              <a:t>物料</a:t>
            </a:r>
            <a:endParaRPr lang="en-US" altLang="zh-CN" sz="1399" b="1" kern="0" dirty="0">
              <a:solidFill>
                <a:prstClr val="white"/>
              </a:solidFill>
              <a:latin typeface="微软雅黑" panose="020B0503020204020204" pitchFamily="34" charset="-122"/>
            </a:endParaRPr>
          </a:p>
          <a:p>
            <a:pPr algn="ctr" fontAlgn="base">
              <a:spcBef>
                <a:spcPct val="0"/>
              </a:spcBef>
              <a:spcAft>
                <a:spcPct val="0"/>
              </a:spcAft>
            </a:pPr>
            <a:r>
              <a:rPr lang="zh-CN" altLang="en-US" sz="1399" b="1" kern="0" dirty="0">
                <a:solidFill>
                  <a:prstClr val="white"/>
                </a:solidFill>
                <a:latin typeface="微软雅黑" panose="020B0503020204020204" pitchFamily="34" charset="-122"/>
              </a:rPr>
              <a:t>维度</a:t>
            </a:r>
            <a:endParaRPr lang="ko-KR" altLang="en-US" sz="1399" b="1" kern="0" dirty="0">
              <a:solidFill>
                <a:prstClr val="white"/>
              </a:solidFill>
              <a:latin typeface="微软雅黑" panose="020B0503020204020204" pitchFamily="34" charset="-122"/>
            </a:endParaRPr>
          </a:p>
        </p:txBody>
      </p:sp>
      <p:sp>
        <p:nvSpPr>
          <p:cNvPr id="32" name="AutoShape 50">
            <a:extLst>
              <a:ext uri="{FF2B5EF4-FFF2-40B4-BE49-F238E27FC236}">
                <a16:creationId xmlns="" xmlns:a16="http://schemas.microsoft.com/office/drawing/2014/main" id="{420B28F2-3819-D64F-9B0B-34EDA544C2A9}"/>
              </a:ext>
            </a:extLst>
          </p:cNvPr>
          <p:cNvSpPr>
            <a:spLocks noChangeArrowheads="1"/>
          </p:cNvSpPr>
          <p:nvPr/>
        </p:nvSpPr>
        <p:spPr bwMode="auto">
          <a:xfrm>
            <a:off x="3984040" y="3168736"/>
            <a:ext cx="863303" cy="273458"/>
          </a:xfrm>
          <a:prstGeom prst="roundRect">
            <a:avLst>
              <a:gd name="adj" fmla="val 12343"/>
            </a:avLst>
          </a:prstGeom>
          <a:solidFill>
            <a:srgbClr val="E8F4F1"/>
          </a:solidFill>
          <a:ln>
            <a:noFill/>
          </a:ln>
          <a:effectLst>
            <a:outerShdw sx="0" sy="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none" anchor="ctr"/>
          <a:lstStyle/>
          <a:p>
            <a:pPr algn="ctr" fontAlgn="base">
              <a:spcBef>
                <a:spcPct val="0"/>
              </a:spcBef>
              <a:spcAft>
                <a:spcPct val="0"/>
              </a:spcAft>
            </a:pPr>
            <a:r>
              <a:rPr lang="zh-CN" altLang="en-US" sz="1099" kern="0" dirty="0">
                <a:solidFill>
                  <a:prstClr val="black"/>
                </a:solidFill>
                <a:latin typeface="微软雅黑" panose="020B0503020204020204" pitchFamily="34" charset="-122"/>
              </a:rPr>
              <a:t>品类</a:t>
            </a:r>
            <a:endParaRPr lang="ko-KR" altLang="en-US" sz="1099" kern="0" dirty="0">
              <a:solidFill>
                <a:prstClr val="black"/>
              </a:solidFill>
              <a:latin typeface="微软雅黑" panose="020B0503020204020204" pitchFamily="34" charset="-122"/>
            </a:endParaRPr>
          </a:p>
        </p:txBody>
      </p:sp>
      <p:sp>
        <p:nvSpPr>
          <p:cNvPr id="33" name="AutoShape 50">
            <a:extLst>
              <a:ext uri="{FF2B5EF4-FFF2-40B4-BE49-F238E27FC236}">
                <a16:creationId xmlns="" xmlns:a16="http://schemas.microsoft.com/office/drawing/2014/main" id="{563E2F23-74E8-FC41-A5FE-91FF09ED47B2}"/>
              </a:ext>
            </a:extLst>
          </p:cNvPr>
          <p:cNvSpPr>
            <a:spLocks noChangeArrowheads="1"/>
          </p:cNvSpPr>
          <p:nvPr/>
        </p:nvSpPr>
        <p:spPr bwMode="auto">
          <a:xfrm>
            <a:off x="3984040" y="2043476"/>
            <a:ext cx="863303" cy="273458"/>
          </a:xfrm>
          <a:prstGeom prst="roundRect">
            <a:avLst>
              <a:gd name="adj" fmla="val 12343"/>
            </a:avLst>
          </a:prstGeom>
          <a:solidFill>
            <a:schemeClr val="accent5">
              <a:lumMod val="40000"/>
              <a:lumOff val="60000"/>
            </a:schemeClr>
          </a:solidFill>
          <a:ln>
            <a:noFill/>
          </a:ln>
          <a:effectLst>
            <a:outerShdw sx="0" sy="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none" anchor="ctr"/>
          <a:lstStyle/>
          <a:p>
            <a:pPr algn="ctr" fontAlgn="base">
              <a:spcBef>
                <a:spcPct val="0"/>
              </a:spcBef>
              <a:spcAft>
                <a:spcPct val="0"/>
              </a:spcAft>
            </a:pPr>
            <a:r>
              <a:rPr lang="zh-CN" altLang="en-US" sz="1099" kern="0" dirty="0">
                <a:solidFill>
                  <a:prstClr val="black"/>
                </a:solidFill>
                <a:latin typeface="微软雅黑" panose="020B0503020204020204" pitchFamily="34" charset="-122"/>
              </a:rPr>
              <a:t>物料编码</a:t>
            </a:r>
            <a:endParaRPr lang="ko-KR" altLang="en-US" sz="1099" kern="0" dirty="0">
              <a:solidFill>
                <a:prstClr val="black"/>
              </a:solidFill>
              <a:latin typeface="微软雅黑" panose="020B0503020204020204" pitchFamily="34" charset="-122"/>
            </a:endParaRPr>
          </a:p>
        </p:txBody>
      </p:sp>
      <p:sp>
        <p:nvSpPr>
          <p:cNvPr id="34" name="AutoShape 50">
            <a:extLst>
              <a:ext uri="{FF2B5EF4-FFF2-40B4-BE49-F238E27FC236}">
                <a16:creationId xmlns="" xmlns:a16="http://schemas.microsoft.com/office/drawing/2014/main" id="{13E1A5A6-C8F0-9149-BFE6-8411DE323280}"/>
              </a:ext>
            </a:extLst>
          </p:cNvPr>
          <p:cNvSpPr>
            <a:spLocks noChangeArrowheads="1"/>
          </p:cNvSpPr>
          <p:nvPr/>
        </p:nvSpPr>
        <p:spPr bwMode="auto">
          <a:xfrm>
            <a:off x="3984040" y="2796370"/>
            <a:ext cx="863303" cy="273458"/>
          </a:xfrm>
          <a:prstGeom prst="roundRect">
            <a:avLst>
              <a:gd name="adj" fmla="val 12343"/>
            </a:avLst>
          </a:prstGeom>
          <a:solidFill>
            <a:srgbClr val="E8F4F1"/>
          </a:solidFill>
          <a:ln>
            <a:noFill/>
          </a:ln>
          <a:effectLst>
            <a:outerShdw sx="0" sy="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none" anchor="ctr"/>
          <a:lstStyle/>
          <a:p>
            <a:pPr algn="ctr" fontAlgn="base">
              <a:spcBef>
                <a:spcPct val="0"/>
              </a:spcBef>
              <a:spcAft>
                <a:spcPct val="0"/>
              </a:spcAft>
            </a:pPr>
            <a:r>
              <a:rPr lang="zh-CN" altLang="en-US" sz="1099" kern="0" dirty="0">
                <a:solidFill>
                  <a:prstClr val="black"/>
                </a:solidFill>
                <a:latin typeface="微软雅黑" panose="020B0503020204020204" pitchFamily="34" charset="-122"/>
              </a:rPr>
              <a:t>品种</a:t>
            </a:r>
            <a:endParaRPr lang="ko-KR" altLang="en-US" sz="1099" kern="0" dirty="0">
              <a:solidFill>
                <a:prstClr val="black"/>
              </a:solidFill>
              <a:latin typeface="微软雅黑" panose="020B0503020204020204" pitchFamily="34" charset="-122"/>
            </a:endParaRPr>
          </a:p>
        </p:txBody>
      </p:sp>
      <p:sp>
        <p:nvSpPr>
          <p:cNvPr id="35" name="AutoShape 50">
            <a:extLst>
              <a:ext uri="{FF2B5EF4-FFF2-40B4-BE49-F238E27FC236}">
                <a16:creationId xmlns="" xmlns:a16="http://schemas.microsoft.com/office/drawing/2014/main" id="{9CF76440-DE7F-EF48-BCBD-BCF40917B567}"/>
              </a:ext>
            </a:extLst>
          </p:cNvPr>
          <p:cNvSpPr>
            <a:spLocks noChangeArrowheads="1"/>
          </p:cNvSpPr>
          <p:nvPr/>
        </p:nvSpPr>
        <p:spPr bwMode="auto">
          <a:xfrm>
            <a:off x="3984040" y="2415842"/>
            <a:ext cx="863303" cy="273458"/>
          </a:xfrm>
          <a:prstGeom prst="roundRect">
            <a:avLst>
              <a:gd name="adj" fmla="val 12343"/>
            </a:avLst>
          </a:prstGeom>
          <a:solidFill>
            <a:srgbClr val="E8F4F1"/>
          </a:solidFill>
          <a:ln>
            <a:noFill/>
          </a:ln>
          <a:effectLst>
            <a:outerShdw sx="0" sy="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none" anchor="ctr"/>
          <a:lstStyle/>
          <a:p>
            <a:pPr algn="ctr" fontAlgn="base">
              <a:spcBef>
                <a:spcPct val="0"/>
              </a:spcBef>
              <a:spcAft>
                <a:spcPct val="0"/>
              </a:spcAft>
            </a:pPr>
            <a:r>
              <a:rPr lang="zh-CN" altLang="en-US" sz="1099" kern="0" dirty="0">
                <a:solidFill>
                  <a:prstClr val="black"/>
                </a:solidFill>
                <a:latin typeface="微软雅黑" panose="020B0503020204020204" pitchFamily="34" charset="-122"/>
              </a:rPr>
              <a:t>物料类别</a:t>
            </a:r>
            <a:endParaRPr lang="ko-KR" altLang="en-US" sz="1099" kern="0" dirty="0">
              <a:solidFill>
                <a:prstClr val="black"/>
              </a:solidFill>
              <a:latin typeface="微软雅黑" panose="020B0503020204020204" pitchFamily="34" charset="-122"/>
            </a:endParaRPr>
          </a:p>
        </p:txBody>
      </p:sp>
      <p:sp>
        <p:nvSpPr>
          <p:cNvPr id="36" name="AutoShape 50">
            <a:extLst>
              <a:ext uri="{FF2B5EF4-FFF2-40B4-BE49-F238E27FC236}">
                <a16:creationId xmlns="" xmlns:a16="http://schemas.microsoft.com/office/drawing/2014/main" id="{ECBFD91B-D4D4-9641-8B22-8946B68C77E6}"/>
              </a:ext>
            </a:extLst>
          </p:cNvPr>
          <p:cNvSpPr>
            <a:spLocks noChangeArrowheads="1"/>
          </p:cNvSpPr>
          <p:nvPr/>
        </p:nvSpPr>
        <p:spPr bwMode="auto">
          <a:xfrm>
            <a:off x="3984040" y="3548772"/>
            <a:ext cx="863303" cy="273458"/>
          </a:xfrm>
          <a:prstGeom prst="roundRect">
            <a:avLst>
              <a:gd name="adj" fmla="val 12343"/>
            </a:avLst>
          </a:prstGeom>
          <a:solidFill>
            <a:srgbClr val="E8F4F1"/>
          </a:solidFill>
          <a:ln>
            <a:noFill/>
          </a:ln>
          <a:effectLst>
            <a:outerShdw sx="0" sy="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none" anchor="ctr"/>
          <a:lstStyle/>
          <a:p>
            <a:pPr algn="ctr" fontAlgn="base">
              <a:spcBef>
                <a:spcPct val="0"/>
              </a:spcBef>
              <a:spcAft>
                <a:spcPct val="0"/>
              </a:spcAft>
            </a:pPr>
            <a:r>
              <a:rPr lang="zh-CN" altLang="en-US" sz="1099" kern="0" dirty="0">
                <a:solidFill>
                  <a:prstClr val="black"/>
                </a:solidFill>
                <a:latin typeface="微软雅黑" panose="020B0503020204020204" pitchFamily="34" charset="-122"/>
              </a:rPr>
              <a:t>产业链</a:t>
            </a:r>
            <a:endParaRPr lang="ko-KR" altLang="en-US" sz="1099" kern="0" dirty="0">
              <a:solidFill>
                <a:prstClr val="black"/>
              </a:solidFill>
              <a:latin typeface="微软雅黑" panose="020B0503020204020204" pitchFamily="34" charset="-122"/>
            </a:endParaRPr>
          </a:p>
        </p:txBody>
      </p:sp>
      <p:sp>
        <p:nvSpPr>
          <p:cNvPr id="37" name="AutoShape 50">
            <a:extLst>
              <a:ext uri="{FF2B5EF4-FFF2-40B4-BE49-F238E27FC236}">
                <a16:creationId xmlns="" xmlns:a16="http://schemas.microsoft.com/office/drawing/2014/main" id="{63D07287-8A4A-8F4B-AF06-82C14CC06102}"/>
              </a:ext>
            </a:extLst>
          </p:cNvPr>
          <p:cNvSpPr>
            <a:spLocks noChangeArrowheads="1"/>
          </p:cNvSpPr>
          <p:nvPr/>
        </p:nvSpPr>
        <p:spPr bwMode="auto">
          <a:xfrm>
            <a:off x="10530475" y="1300151"/>
            <a:ext cx="863303" cy="676448"/>
          </a:xfrm>
          <a:prstGeom prst="roundRect">
            <a:avLst>
              <a:gd name="adj" fmla="val 12343"/>
            </a:avLst>
          </a:prstGeom>
          <a:solidFill>
            <a:srgbClr val="5B9BD5"/>
          </a:solidFill>
          <a:ln w="6350" cap="rnd">
            <a:noFill/>
            <a:round/>
          </a:ln>
        </p:spPr>
        <p:txBody>
          <a:bodyPr lIns="45696" rIns="45696" anchor="ctr"/>
          <a:lstStyle/>
          <a:p>
            <a:pPr algn="ctr" fontAlgn="base">
              <a:spcBef>
                <a:spcPct val="0"/>
              </a:spcBef>
              <a:spcAft>
                <a:spcPct val="0"/>
              </a:spcAft>
            </a:pPr>
            <a:r>
              <a:rPr lang="en-US" altLang="zh-CN" sz="1399" b="1" kern="0" dirty="0">
                <a:solidFill>
                  <a:prstClr val="white"/>
                </a:solidFill>
                <a:latin typeface="微软雅黑" panose="020B0503020204020204" pitchFamily="34" charset="-122"/>
              </a:rPr>
              <a:t>COA</a:t>
            </a:r>
          </a:p>
          <a:p>
            <a:pPr algn="ctr" fontAlgn="base">
              <a:spcBef>
                <a:spcPct val="0"/>
              </a:spcBef>
              <a:spcAft>
                <a:spcPct val="0"/>
              </a:spcAft>
            </a:pPr>
            <a:r>
              <a:rPr lang="zh-CN" altLang="en-US" sz="1399" b="1" kern="0" dirty="0">
                <a:solidFill>
                  <a:prstClr val="white"/>
                </a:solidFill>
                <a:latin typeface="微软雅黑" panose="020B0503020204020204" pitchFamily="34" charset="-122"/>
              </a:rPr>
              <a:t>维度</a:t>
            </a:r>
            <a:endParaRPr lang="ko-KR" altLang="en-US" sz="1399" b="1" kern="0" dirty="0">
              <a:solidFill>
                <a:prstClr val="white"/>
              </a:solidFill>
              <a:latin typeface="微软雅黑" panose="020B0503020204020204" pitchFamily="34" charset="-122"/>
            </a:endParaRPr>
          </a:p>
        </p:txBody>
      </p:sp>
      <p:sp>
        <p:nvSpPr>
          <p:cNvPr id="38" name="AutoShape 50">
            <a:extLst>
              <a:ext uri="{FF2B5EF4-FFF2-40B4-BE49-F238E27FC236}">
                <a16:creationId xmlns="" xmlns:a16="http://schemas.microsoft.com/office/drawing/2014/main" id="{ACFE4F41-03E1-D74C-83D0-CB394B1CB213}"/>
              </a:ext>
            </a:extLst>
          </p:cNvPr>
          <p:cNvSpPr>
            <a:spLocks noChangeArrowheads="1"/>
          </p:cNvSpPr>
          <p:nvPr/>
        </p:nvSpPr>
        <p:spPr bwMode="auto">
          <a:xfrm>
            <a:off x="7258980" y="1300151"/>
            <a:ext cx="863303" cy="676448"/>
          </a:xfrm>
          <a:prstGeom prst="roundRect">
            <a:avLst>
              <a:gd name="adj" fmla="val 12343"/>
            </a:avLst>
          </a:prstGeom>
          <a:solidFill>
            <a:srgbClr val="5B9BD5"/>
          </a:solidFill>
          <a:ln w="6350" cap="rnd">
            <a:noFill/>
            <a:round/>
          </a:ln>
        </p:spPr>
        <p:txBody>
          <a:bodyPr lIns="45696" rIns="45696" anchor="ctr"/>
          <a:lstStyle/>
          <a:p>
            <a:pPr algn="ctr" fontAlgn="base">
              <a:spcBef>
                <a:spcPct val="0"/>
              </a:spcBef>
              <a:spcAft>
                <a:spcPct val="0"/>
              </a:spcAft>
            </a:pPr>
            <a:r>
              <a:rPr lang="zh-CN" altLang="en-US" sz="1399" b="1" kern="0" dirty="0">
                <a:solidFill>
                  <a:prstClr val="white"/>
                </a:solidFill>
                <a:latin typeface="微软雅黑" panose="020B0503020204020204" pitchFamily="34" charset="-122"/>
              </a:rPr>
              <a:t>地区</a:t>
            </a:r>
            <a:endParaRPr lang="en-US" altLang="zh-CN" sz="1399" b="1" kern="0" dirty="0">
              <a:solidFill>
                <a:prstClr val="white"/>
              </a:solidFill>
              <a:latin typeface="微软雅黑" panose="020B0503020204020204" pitchFamily="34" charset="-122"/>
            </a:endParaRPr>
          </a:p>
          <a:p>
            <a:pPr algn="ctr" fontAlgn="base">
              <a:spcBef>
                <a:spcPct val="0"/>
              </a:spcBef>
              <a:spcAft>
                <a:spcPct val="0"/>
              </a:spcAft>
            </a:pPr>
            <a:r>
              <a:rPr lang="zh-CN" altLang="en-US" sz="1399" b="1" kern="0" dirty="0">
                <a:solidFill>
                  <a:prstClr val="white"/>
                </a:solidFill>
                <a:latin typeface="微软雅黑" panose="020B0503020204020204" pitchFamily="34" charset="-122"/>
              </a:rPr>
              <a:t>维度</a:t>
            </a:r>
            <a:endParaRPr lang="ko-KR" altLang="en-US" sz="1399" b="1" kern="0" dirty="0">
              <a:solidFill>
                <a:prstClr val="white"/>
              </a:solidFill>
              <a:latin typeface="微软雅黑" panose="020B0503020204020204" pitchFamily="34" charset="-122"/>
            </a:endParaRPr>
          </a:p>
        </p:txBody>
      </p:sp>
      <p:sp>
        <p:nvSpPr>
          <p:cNvPr id="39" name="AutoShape 50">
            <a:extLst>
              <a:ext uri="{FF2B5EF4-FFF2-40B4-BE49-F238E27FC236}">
                <a16:creationId xmlns="" xmlns:a16="http://schemas.microsoft.com/office/drawing/2014/main" id="{B353783D-15EC-C943-865C-C18E8EB0E61B}"/>
              </a:ext>
            </a:extLst>
          </p:cNvPr>
          <p:cNvSpPr>
            <a:spLocks noChangeArrowheads="1"/>
          </p:cNvSpPr>
          <p:nvPr/>
        </p:nvSpPr>
        <p:spPr bwMode="auto">
          <a:xfrm>
            <a:off x="8349478" y="1300151"/>
            <a:ext cx="863303" cy="676448"/>
          </a:xfrm>
          <a:prstGeom prst="roundRect">
            <a:avLst>
              <a:gd name="adj" fmla="val 12343"/>
            </a:avLst>
          </a:prstGeom>
          <a:solidFill>
            <a:srgbClr val="5B9BD5"/>
          </a:solidFill>
          <a:ln w="6350" cap="rnd">
            <a:noFill/>
            <a:round/>
          </a:ln>
        </p:spPr>
        <p:txBody>
          <a:bodyPr lIns="45696" rIns="45696" anchor="ctr"/>
          <a:lstStyle/>
          <a:p>
            <a:pPr algn="ctr" fontAlgn="base">
              <a:spcBef>
                <a:spcPct val="0"/>
              </a:spcBef>
              <a:spcAft>
                <a:spcPct val="0"/>
              </a:spcAft>
            </a:pPr>
            <a:r>
              <a:rPr lang="zh-CN" altLang="en-US" sz="1399" b="1" kern="0" dirty="0">
                <a:solidFill>
                  <a:prstClr val="white"/>
                </a:solidFill>
                <a:latin typeface="微软雅黑" panose="020B0503020204020204" pitchFamily="34" charset="-122"/>
              </a:rPr>
              <a:t>人员</a:t>
            </a:r>
            <a:endParaRPr lang="en-US" altLang="zh-CN" sz="1399" b="1" kern="0" dirty="0">
              <a:solidFill>
                <a:prstClr val="white"/>
              </a:solidFill>
              <a:latin typeface="微软雅黑" panose="020B0503020204020204" pitchFamily="34" charset="-122"/>
            </a:endParaRPr>
          </a:p>
          <a:p>
            <a:pPr algn="ctr" fontAlgn="base">
              <a:spcBef>
                <a:spcPct val="0"/>
              </a:spcBef>
              <a:spcAft>
                <a:spcPct val="0"/>
              </a:spcAft>
            </a:pPr>
            <a:r>
              <a:rPr lang="zh-CN" altLang="en-US" sz="1399" b="1" kern="0" dirty="0">
                <a:solidFill>
                  <a:prstClr val="white"/>
                </a:solidFill>
                <a:latin typeface="微软雅黑" panose="020B0503020204020204" pitchFamily="34" charset="-122"/>
              </a:rPr>
              <a:t>维度</a:t>
            </a:r>
            <a:endParaRPr lang="ko-KR" altLang="en-US" sz="1399" b="1" kern="0" dirty="0">
              <a:solidFill>
                <a:prstClr val="white"/>
              </a:solidFill>
              <a:latin typeface="微软雅黑" panose="020B0503020204020204" pitchFamily="34" charset="-122"/>
            </a:endParaRPr>
          </a:p>
        </p:txBody>
      </p:sp>
      <p:sp>
        <p:nvSpPr>
          <p:cNvPr id="40" name="AutoShape 50">
            <a:extLst>
              <a:ext uri="{FF2B5EF4-FFF2-40B4-BE49-F238E27FC236}">
                <a16:creationId xmlns="" xmlns:a16="http://schemas.microsoft.com/office/drawing/2014/main" id="{5FA7BFE4-EC8E-B747-BC5C-65B5AB1C8415}"/>
              </a:ext>
            </a:extLst>
          </p:cNvPr>
          <p:cNvSpPr>
            <a:spLocks noChangeArrowheads="1"/>
          </p:cNvSpPr>
          <p:nvPr/>
        </p:nvSpPr>
        <p:spPr bwMode="auto">
          <a:xfrm>
            <a:off x="9439976" y="1300151"/>
            <a:ext cx="863303" cy="676448"/>
          </a:xfrm>
          <a:prstGeom prst="roundRect">
            <a:avLst>
              <a:gd name="adj" fmla="val 12343"/>
            </a:avLst>
          </a:prstGeom>
          <a:solidFill>
            <a:srgbClr val="5B9BD5"/>
          </a:solidFill>
          <a:ln w="6350" cap="rnd">
            <a:noFill/>
            <a:round/>
          </a:ln>
        </p:spPr>
        <p:txBody>
          <a:bodyPr lIns="45696" rIns="45696" anchor="ctr"/>
          <a:lstStyle/>
          <a:p>
            <a:pPr algn="ctr" fontAlgn="base">
              <a:spcBef>
                <a:spcPct val="0"/>
              </a:spcBef>
              <a:spcAft>
                <a:spcPct val="0"/>
              </a:spcAft>
            </a:pPr>
            <a:r>
              <a:rPr lang="zh-CN" altLang="en-US" sz="1399" b="1" kern="0" dirty="0">
                <a:solidFill>
                  <a:prstClr val="white"/>
                </a:solidFill>
                <a:latin typeface="微软雅黑" panose="020B0503020204020204" pitchFamily="34" charset="-122"/>
              </a:rPr>
              <a:t>属性</a:t>
            </a:r>
            <a:endParaRPr lang="en-US" altLang="zh-CN" sz="1399" b="1" kern="0" dirty="0">
              <a:solidFill>
                <a:prstClr val="white"/>
              </a:solidFill>
              <a:latin typeface="微软雅黑" panose="020B0503020204020204" pitchFamily="34" charset="-122"/>
            </a:endParaRPr>
          </a:p>
          <a:p>
            <a:pPr algn="ctr" fontAlgn="base">
              <a:spcBef>
                <a:spcPct val="0"/>
              </a:spcBef>
              <a:spcAft>
                <a:spcPct val="0"/>
              </a:spcAft>
            </a:pPr>
            <a:r>
              <a:rPr lang="zh-CN" altLang="en-US" sz="1399" b="1" kern="0" dirty="0">
                <a:solidFill>
                  <a:prstClr val="white"/>
                </a:solidFill>
                <a:latin typeface="微软雅黑" panose="020B0503020204020204" pitchFamily="34" charset="-122"/>
              </a:rPr>
              <a:t>维度</a:t>
            </a:r>
            <a:endParaRPr lang="ko-KR" altLang="en-US" sz="1399" b="1" kern="0" dirty="0">
              <a:solidFill>
                <a:prstClr val="white"/>
              </a:solidFill>
              <a:latin typeface="微软雅黑" panose="020B0503020204020204" pitchFamily="34" charset="-122"/>
            </a:endParaRPr>
          </a:p>
        </p:txBody>
      </p:sp>
      <p:sp>
        <p:nvSpPr>
          <p:cNvPr id="41" name="AutoShape 50">
            <a:extLst>
              <a:ext uri="{FF2B5EF4-FFF2-40B4-BE49-F238E27FC236}">
                <a16:creationId xmlns="" xmlns:a16="http://schemas.microsoft.com/office/drawing/2014/main" id="{1D1BD403-7E22-2D47-ACF3-E3A9EA2ED932}"/>
              </a:ext>
            </a:extLst>
          </p:cNvPr>
          <p:cNvSpPr>
            <a:spLocks noChangeArrowheads="1"/>
          </p:cNvSpPr>
          <p:nvPr/>
        </p:nvSpPr>
        <p:spPr bwMode="auto">
          <a:xfrm>
            <a:off x="2892857" y="3548772"/>
            <a:ext cx="863303" cy="273458"/>
          </a:xfrm>
          <a:prstGeom prst="roundRect">
            <a:avLst>
              <a:gd name="adj" fmla="val 12343"/>
            </a:avLst>
          </a:prstGeom>
          <a:solidFill>
            <a:schemeClr val="accent5">
              <a:lumMod val="40000"/>
              <a:lumOff val="60000"/>
            </a:schemeClr>
          </a:solidFill>
          <a:ln>
            <a:noFill/>
          </a:ln>
          <a:effectLst>
            <a:outerShdw sx="0" sy="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none" anchor="ctr"/>
          <a:lstStyle/>
          <a:p>
            <a:pPr algn="ctr" fontAlgn="base">
              <a:spcBef>
                <a:spcPct val="0"/>
              </a:spcBef>
              <a:spcAft>
                <a:spcPct val="0"/>
              </a:spcAft>
            </a:pPr>
            <a:r>
              <a:rPr lang="en-US" altLang="ko-KR" sz="1099" kern="0" dirty="0">
                <a:solidFill>
                  <a:prstClr val="black"/>
                </a:solidFill>
                <a:latin typeface="微软雅黑" panose="020B0503020204020204" pitchFamily="34" charset="-122"/>
              </a:rPr>
              <a:t>…</a:t>
            </a:r>
            <a:endParaRPr lang="ko-KR" altLang="en-US" sz="1099" kern="0" dirty="0">
              <a:solidFill>
                <a:prstClr val="black"/>
              </a:solidFill>
              <a:latin typeface="微软雅黑" panose="020B0503020204020204" pitchFamily="34" charset="-122"/>
            </a:endParaRPr>
          </a:p>
        </p:txBody>
      </p:sp>
      <p:sp>
        <p:nvSpPr>
          <p:cNvPr id="42" name="AutoShape 50">
            <a:extLst>
              <a:ext uri="{FF2B5EF4-FFF2-40B4-BE49-F238E27FC236}">
                <a16:creationId xmlns="" xmlns:a16="http://schemas.microsoft.com/office/drawing/2014/main" id="{A276A921-FFA8-7249-A623-9B7FD16BA9C4}"/>
              </a:ext>
            </a:extLst>
          </p:cNvPr>
          <p:cNvSpPr>
            <a:spLocks noChangeArrowheads="1"/>
          </p:cNvSpPr>
          <p:nvPr/>
        </p:nvSpPr>
        <p:spPr bwMode="auto">
          <a:xfrm>
            <a:off x="3984040" y="3921057"/>
            <a:ext cx="863303" cy="273458"/>
          </a:xfrm>
          <a:prstGeom prst="roundRect">
            <a:avLst>
              <a:gd name="adj" fmla="val 12343"/>
            </a:avLst>
          </a:prstGeom>
          <a:solidFill>
            <a:srgbClr val="E8F4F1"/>
          </a:solidFill>
          <a:ln>
            <a:noFill/>
          </a:ln>
          <a:effectLst>
            <a:outerShdw sx="0" sy="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none" anchor="ctr"/>
          <a:lstStyle/>
          <a:p>
            <a:pPr algn="ctr" fontAlgn="base">
              <a:spcBef>
                <a:spcPct val="0"/>
              </a:spcBef>
              <a:spcAft>
                <a:spcPct val="0"/>
              </a:spcAft>
            </a:pPr>
            <a:r>
              <a:rPr lang="zh-CN" altLang="en-US" sz="1099" kern="0" dirty="0">
                <a:solidFill>
                  <a:prstClr val="black"/>
                </a:solidFill>
                <a:latin typeface="微软雅黑" panose="020B0503020204020204" pitchFamily="34" charset="-122"/>
              </a:rPr>
              <a:t>规格</a:t>
            </a:r>
            <a:endParaRPr lang="ko-KR" altLang="en-US" sz="1099" kern="0" dirty="0">
              <a:solidFill>
                <a:prstClr val="black"/>
              </a:solidFill>
              <a:latin typeface="微软雅黑" panose="020B0503020204020204" pitchFamily="34" charset="-122"/>
            </a:endParaRPr>
          </a:p>
        </p:txBody>
      </p:sp>
      <p:sp>
        <p:nvSpPr>
          <p:cNvPr id="43" name="AutoShape 50">
            <a:extLst>
              <a:ext uri="{FF2B5EF4-FFF2-40B4-BE49-F238E27FC236}">
                <a16:creationId xmlns="" xmlns:a16="http://schemas.microsoft.com/office/drawing/2014/main" id="{19B6B188-8B20-1547-B708-68E5628A7ED6}"/>
              </a:ext>
            </a:extLst>
          </p:cNvPr>
          <p:cNvSpPr>
            <a:spLocks noChangeArrowheads="1"/>
          </p:cNvSpPr>
          <p:nvPr/>
        </p:nvSpPr>
        <p:spPr bwMode="auto">
          <a:xfrm>
            <a:off x="5075224" y="2043476"/>
            <a:ext cx="863303" cy="273458"/>
          </a:xfrm>
          <a:prstGeom prst="roundRect">
            <a:avLst>
              <a:gd name="adj" fmla="val 12343"/>
            </a:avLst>
          </a:prstGeom>
          <a:solidFill>
            <a:schemeClr val="accent5">
              <a:lumMod val="40000"/>
              <a:lumOff val="60000"/>
            </a:schemeClr>
          </a:solidFill>
          <a:ln>
            <a:noFill/>
          </a:ln>
          <a:effectLst>
            <a:outerShdw sx="0" sy="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none" anchor="ctr"/>
          <a:lstStyle/>
          <a:p>
            <a:pPr algn="ctr" fontAlgn="base">
              <a:spcBef>
                <a:spcPct val="0"/>
              </a:spcBef>
              <a:spcAft>
                <a:spcPct val="0"/>
              </a:spcAft>
            </a:pPr>
            <a:r>
              <a:rPr lang="zh-CN" altLang="en-US" sz="1099" kern="0" dirty="0">
                <a:solidFill>
                  <a:prstClr val="black"/>
                </a:solidFill>
                <a:latin typeface="微软雅黑" panose="020B0503020204020204" pitchFamily="34" charset="-122"/>
              </a:rPr>
              <a:t>客户账户</a:t>
            </a:r>
            <a:endParaRPr lang="ko-KR" altLang="en-US" sz="1099" kern="0" dirty="0">
              <a:solidFill>
                <a:prstClr val="black"/>
              </a:solidFill>
              <a:latin typeface="微软雅黑" panose="020B0503020204020204" pitchFamily="34" charset="-122"/>
            </a:endParaRPr>
          </a:p>
        </p:txBody>
      </p:sp>
      <p:sp>
        <p:nvSpPr>
          <p:cNvPr id="44" name="AutoShape 50">
            <a:extLst>
              <a:ext uri="{FF2B5EF4-FFF2-40B4-BE49-F238E27FC236}">
                <a16:creationId xmlns="" xmlns:a16="http://schemas.microsoft.com/office/drawing/2014/main" id="{6C9B8D2A-4914-BC4C-A9F8-58E231FE0890}"/>
              </a:ext>
            </a:extLst>
          </p:cNvPr>
          <p:cNvSpPr>
            <a:spLocks noChangeArrowheads="1"/>
          </p:cNvSpPr>
          <p:nvPr/>
        </p:nvSpPr>
        <p:spPr bwMode="auto">
          <a:xfrm>
            <a:off x="5075224" y="2415842"/>
            <a:ext cx="863303" cy="273458"/>
          </a:xfrm>
          <a:prstGeom prst="roundRect">
            <a:avLst>
              <a:gd name="adj" fmla="val 12343"/>
            </a:avLst>
          </a:prstGeom>
          <a:solidFill>
            <a:srgbClr val="E8F4F1"/>
          </a:solidFill>
          <a:ln>
            <a:noFill/>
          </a:ln>
          <a:effectLst>
            <a:outerShdw sx="0" sy="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none" anchor="ctr"/>
          <a:lstStyle/>
          <a:p>
            <a:pPr algn="ctr" fontAlgn="base">
              <a:spcBef>
                <a:spcPct val="0"/>
              </a:spcBef>
              <a:spcAft>
                <a:spcPct val="0"/>
              </a:spcAft>
            </a:pPr>
            <a:r>
              <a:rPr lang="zh-CN" altLang="en-US" sz="1099" kern="0" dirty="0">
                <a:solidFill>
                  <a:prstClr val="black"/>
                </a:solidFill>
                <a:latin typeface="微软雅黑" panose="020B0503020204020204" pitchFamily="34" charset="-122"/>
              </a:rPr>
              <a:t>客户地点</a:t>
            </a:r>
            <a:endParaRPr lang="ko-KR" altLang="en-US" sz="1099" kern="0" dirty="0">
              <a:solidFill>
                <a:prstClr val="black"/>
              </a:solidFill>
              <a:latin typeface="微软雅黑" panose="020B0503020204020204" pitchFamily="34" charset="-122"/>
            </a:endParaRPr>
          </a:p>
        </p:txBody>
      </p:sp>
      <p:sp>
        <p:nvSpPr>
          <p:cNvPr id="45" name="AutoShape 50">
            <a:extLst>
              <a:ext uri="{FF2B5EF4-FFF2-40B4-BE49-F238E27FC236}">
                <a16:creationId xmlns="" xmlns:a16="http://schemas.microsoft.com/office/drawing/2014/main" id="{AE5FD49B-7BF2-404B-9053-AAF0C4E508FF}"/>
              </a:ext>
            </a:extLst>
          </p:cNvPr>
          <p:cNvSpPr>
            <a:spLocks noChangeArrowheads="1"/>
          </p:cNvSpPr>
          <p:nvPr/>
        </p:nvSpPr>
        <p:spPr bwMode="auto">
          <a:xfrm>
            <a:off x="5075224" y="2796370"/>
            <a:ext cx="863303" cy="273458"/>
          </a:xfrm>
          <a:prstGeom prst="roundRect">
            <a:avLst>
              <a:gd name="adj" fmla="val 12343"/>
            </a:avLst>
          </a:prstGeom>
          <a:solidFill>
            <a:srgbClr val="E8F4F1"/>
          </a:solidFill>
          <a:ln>
            <a:noFill/>
          </a:ln>
          <a:effectLst>
            <a:outerShdw sx="0" sy="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none" anchor="ctr"/>
          <a:lstStyle/>
          <a:p>
            <a:pPr algn="ctr" fontAlgn="base">
              <a:spcBef>
                <a:spcPct val="0"/>
              </a:spcBef>
              <a:spcAft>
                <a:spcPct val="0"/>
              </a:spcAft>
            </a:pPr>
            <a:r>
              <a:rPr lang="zh-CN" altLang="en-US" sz="1099" kern="0" dirty="0">
                <a:solidFill>
                  <a:prstClr val="black"/>
                </a:solidFill>
                <a:latin typeface="微软雅黑" panose="020B0503020204020204" pitchFamily="34" charset="-122"/>
              </a:rPr>
              <a:t>地点用途</a:t>
            </a:r>
            <a:endParaRPr lang="ko-KR" altLang="en-US" sz="1099" kern="0" dirty="0">
              <a:solidFill>
                <a:prstClr val="black"/>
              </a:solidFill>
              <a:latin typeface="微软雅黑" panose="020B0503020204020204" pitchFamily="34" charset="-122"/>
            </a:endParaRPr>
          </a:p>
        </p:txBody>
      </p:sp>
      <p:sp>
        <p:nvSpPr>
          <p:cNvPr id="46" name="AutoShape 50">
            <a:extLst>
              <a:ext uri="{FF2B5EF4-FFF2-40B4-BE49-F238E27FC236}">
                <a16:creationId xmlns="" xmlns:a16="http://schemas.microsoft.com/office/drawing/2014/main" id="{A715CE15-5CB2-F94A-BD99-651235AA053A}"/>
              </a:ext>
            </a:extLst>
          </p:cNvPr>
          <p:cNvSpPr>
            <a:spLocks noChangeArrowheads="1"/>
          </p:cNvSpPr>
          <p:nvPr/>
        </p:nvSpPr>
        <p:spPr bwMode="auto">
          <a:xfrm>
            <a:off x="10531170" y="4956958"/>
            <a:ext cx="863303" cy="273458"/>
          </a:xfrm>
          <a:prstGeom prst="roundRect">
            <a:avLst>
              <a:gd name="adj" fmla="val 12343"/>
            </a:avLst>
          </a:prstGeom>
          <a:solidFill>
            <a:schemeClr val="accent5">
              <a:lumMod val="40000"/>
              <a:lumOff val="60000"/>
            </a:schemeClr>
          </a:solidFill>
          <a:ln>
            <a:noFill/>
          </a:ln>
          <a:effectLst>
            <a:outerShdw sx="0" sy="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none" anchor="ctr"/>
          <a:lstStyle/>
          <a:p>
            <a:pPr algn="ctr" fontAlgn="base">
              <a:spcBef>
                <a:spcPct val="0"/>
              </a:spcBef>
              <a:spcAft>
                <a:spcPct val="0"/>
              </a:spcAft>
            </a:pPr>
            <a:r>
              <a:rPr lang="zh-CN" altLang="en-US" sz="1099" kern="0" dirty="0">
                <a:solidFill>
                  <a:prstClr val="black"/>
                </a:solidFill>
                <a:latin typeface="微软雅黑" panose="020B0503020204020204" pitchFamily="34" charset="-122"/>
              </a:rPr>
              <a:t>项目段</a:t>
            </a:r>
            <a:endParaRPr lang="ko-KR" altLang="en-US" sz="1099" kern="0" dirty="0">
              <a:solidFill>
                <a:prstClr val="black"/>
              </a:solidFill>
              <a:latin typeface="微软雅黑" panose="020B0503020204020204" pitchFamily="34" charset="-122"/>
            </a:endParaRPr>
          </a:p>
        </p:txBody>
      </p:sp>
      <p:sp>
        <p:nvSpPr>
          <p:cNvPr id="47" name="AutoShape 50">
            <a:extLst>
              <a:ext uri="{FF2B5EF4-FFF2-40B4-BE49-F238E27FC236}">
                <a16:creationId xmlns="" xmlns:a16="http://schemas.microsoft.com/office/drawing/2014/main" id="{7667E561-E035-C04F-A11B-A530C3C784A2}"/>
              </a:ext>
            </a:extLst>
          </p:cNvPr>
          <p:cNvSpPr>
            <a:spLocks noChangeArrowheads="1"/>
          </p:cNvSpPr>
          <p:nvPr/>
        </p:nvSpPr>
        <p:spPr bwMode="auto">
          <a:xfrm>
            <a:off x="10555448" y="5321446"/>
            <a:ext cx="863303" cy="272250"/>
          </a:xfrm>
          <a:prstGeom prst="roundRect">
            <a:avLst>
              <a:gd name="adj" fmla="val 12343"/>
            </a:avLst>
          </a:prstGeom>
          <a:solidFill>
            <a:schemeClr val="accent5">
              <a:lumMod val="40000"/>
              <a:lumOff val="60000"/>
            </a:schemeClr>
          </a:solidFill>
          <a:ln>
            <a:noFill/>
          </a:ln>
          <a:effectLst>
            <a:outerShdw sx="0" sy="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none" anchor="ctr"/>
          <a:lstStyle/>
          <a:p>
            <a:pPr algn="ctr" fontAlgn="base">
              <a:spcBef>
                <a:spcPct val="0"/>
              </a:spcBef>
              <a:spcAft>
                <a:spcPct val="0"/>
              </a:spcAft>
            </a:pPr>
            <a:r>
              <a:rPr lang="zh-CN" altLang="en-US" sz="1099" kern="0" dirty="0">
                <a:solidFill>
                  <a:prstClr val="black"/>
                </a:solidFill>
                <a:latin typeface="微软雅黑" panose="020B0503020204020204" pitchFamily="34" charset="-122"/>
              </a:rPr>
              <a:t>备用段</a:t>
            </a:r>
            <a:endParaRPr lang="ko-KR" altLang="en-US" sz="1099" kern="0" dirty="0">
              <a:solidFill>
                <a:prstClr val="black"/>
              </a:solidFill>
              <a:latin typeface="微软雅黑" panose="020B0503020204020204" pitchFamily="34" charset="-122"/>
            </a:endParaRPr>
          </a:p>
        </p:txBody>
      </p:sp>
      <p:sp>
        <p:nvSpPr>
          <p:cNvPr id="48" name="AutoShape 50">
            <a:extLst>
              <a:ext uri="{FF2B5EF4-FFF2-40B4-BE49-F238E27FC236}">
                <a16:creationId xmlns="" xmlns:a16="http://schemas.microsoft.com/office/drawing/2014/main" id="{879FEFD1-2063-2C47-A29D-3F7AA7DDBBD0}"/>
              </a:ext>
            </a:extLst>
          </p:cNvPr>
          <p:cNvSpPr>
            <a:spLocks noChangeArrowheads="1"/>
          </p:cNvSpPr>
          <p:nvPr/>
        </p:nvSpPr>
        <p:spPr bwMode="auto">
          <a:xfrm>
            <a:off x="7269691" y="2043476"/>
            <a:ext cx="863303" cy="273458"/>
          </a:xfrm>
          <a:prstGeom prst="roundRect">
            <a:avLst>
              <a:gd name="adj" fmla="val 12343"/>
            </a:avLst>
          </a:prstGeom>
          <a:solidFill>
            <a:schemeClr val="accent5">
              <a:lumMod val="40000"/>
              <a:lumOff val="60000"/>
            </a:schemeClr>
          </a:solidFill>
          <a:ln>
            <a:noFill/>
          </a:ln>
          <a:effectLst>
            <a:outerShdw sx="0" sy="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none" anchor="ctr"/>
          <a:lstStyle/>
          <a:p>
            <a:pPr algn="ctr" fontAlgn="base">
              <a:spcBef>
                <a:spcPct val="0"/>
              </a:spcBef>
              <a:spcAft>
                <a:spcPct val="0"/>
              </a:spcAft>
            </a:pPr>
            <a:r>
              <a:rPr lang="zh-CN" altLang="en-US" sz="1099" kern="0" dirty="0">
                <a:solidFill>
                  <a:prstClr val="black"/>
                </a:solidFill>
                <a:latin typeface="微软雅黑" panose="020B0503020204020204" pitchFamily="34" charset="-122"/>
              </a:rPr>
              <a:t>国家</a:t>
            </a:r>
            <a:endParaRPr lang="ko-KR" altLang="en-US" sz="1099" kern="0" dirty="0">
              <a:solidFill>
                <a:prstClr val="black"/>
              </a:solidFill>
              <a:latin typeface="微软雅黑" panose="020B0503020204020204" pitchFamily="34" charset="-122"/>
            </a:endParaRPr>
          </a:p>
        </p:txBody>
      </p:sp>
      <p:sp>
        <p:nvSpPr>
          <p:cNvPr id="49" name="AutoShape 50">
            <a:extLst>
              <a:ext uri="{FF2B5EF4-FFF2-40B4-BE49-F238E27FC236}">
                <a16:creationId xmlns="" xmlns:a16="http://schemas.microsoft.com/office/drawing/2014/main" id="{3531515B-B59C-9E4B-B230-AB9ADE91F46F}"/>
              </a:ext>
            </a:extLst>
          </p:cNvPr>
          <p:cNvSpPr>
            <a:spLocks noChangeArrowheads="1"/>
          </p:cNvSpPr>
          <p:nvPr/>
        </p:nvSpPr>
        <p:spPr bwMode="auto">
          <a:xfrm>
            <a:off x="7265944" y="2415842"/>
            <a:ext cx="863303" cy="273458"/>
          </a:xfrm>
          <a:prstGeom prst="roundRect">
            <a:avLst>
              <a:gd name="adj" fmla="val 12343"/>
            </a:avLst>
          </a:prstGeom>
          <a:solidFill>
            <a:srgbClr val="E8F4F1"/>
          </a:solidFill>
          <a:ln>
            <a:noFill/>
          </a:ln>
          <a:effectLst>
            <a:outerShdw sx="0" sy="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none" anchor="ctr"/>
          <a:lstStyle/>
          <a:p>
            <a:pPr algn="ctr" fontAlgn="base">
              <a:spcBef>
                <a:spcPct val="0"/>
              </a:spcBef>
              <a:spcAft>
                <a:spcPct val="0"/>
              </a:spcAft>
            </a:pPr>
            <a:r>
              <a:rPr lang="zh-CN" altLang="en-US" sz="1099" kern="0" dirty="0">
                <a:solidFill>
                  <a:prstClr val="black"/>
                </a:solidFill>
                <a:latin typeface="微软雅黑" panose="020B0503020204020204" pitchFamily="34" charset="-122"/>
              </a:rPr>
              <a:t>区域</a:t>
            </a:r>
            <a:endParaRPr lang="ko-KR" altLang="en-US" sz="1099" kern="0" dirty="0">
              <a:solidFill>
                <a:prstClr val="black"/>
              </a:solidFill>
              <a:latin typeface="微软雅黑" panose="020B0503020204020204" pitchFamily="34" charset="-122"/>
            </a:endParaRPr>
          </a:p>
        </p:txBody>
      </p:sp>
      <p:sp>
        <p:nvSpPr>
          <p:cNvPr id="50" name="AutoShape 50">
            <a:extLst>
              <a:ext uri="{FF2B5EF4-FFF2-40B4-BE49-F238E27FC236}">
                <a16:creationId xmlns="" xmlns:a16="http://schemas.microsoft.com/office/drawing/2014/main" id="{C5C40C40-6F74-8449-AF67-5656423E3698}"/>
              </a:ext>
            </a:extLst>
          </p:cNvPr>
          <p:cNvSpPr>
            <a:spLocks noChangeArrowheads="1"/>
          </p:cNvSpPr>
          <p:nvPr/>
        </p:nvSpPr>
        <p:spPr bwMode="auto">
          <a:xfrm>
            <a:off x="7265943" y="3168736"/>
            <a:ext cx="863303" cy="273458"/>
          </a:xfrm>
          <a:prstGeom prst="roundRect">
            <a:avLst>
              <a:gd name="adj" fmla="val 12343"/>
            </a:avLst>
          </a:prstGeom>
          <a:solidFill>
            <a:srgbClr val="E8F4F1"/>
          </a:solidFill>
          <a:ln>
            <a:noFill/>
          </a:ln>
          <a:effectLst>
            <a:outerShdw sx="0" sy="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none" anchor="ctr"/>
          <a:lstStyle/>
          <a:p>
            <a:pPr algn="ctr" fontAlgn="base">
              <a:spcBef>
                <a:spcPct val="0"/>
              </a:spcBef>
              <a:spcAft>
                <a:spcPct val="0"/>
              </a:spcAft>
            </a:pPr>
            <a:r>
              <a:rPr lang="zh-CN" altLang="en-US" sz="1099" kern="0" dirty="0">
                <a:solidFill>
                  <a:prstClr val="black"/>
                </a:solidFill>
                <a:latin typeface="微软雅黑" panose="020B0503020204020204" pitchFamily="34" charset="-122"/>
              </a:rPr>
              <a:t>省份</a:t>
            </a:r>
            <a:endParaRPr lang="ko-KR" altLang="en-US" sz="1099" kern="0" dirty="0">
              <a:solidFill>
                <a:prstClr val="black"/>
              </a:solidFill>
              <a:latin typeface="微软雅黑" panose="020B0503020204020204" pitchFamily="34" charset="-122"/>
            </a:endParaRPr>
          </a:p>
        </p:txBody>
      </p:sp>
      <p:sp>
        <p:nvSpPr>
          <p:cNvPr id="51" name="AutoShape 50">
            <a:extLst>
              <a:ext uri="{FF2B5EF4-FFF2-40B4-BE49-F238E27FC236}">
                <a16:creationId xmlns="" xmlns:a16="http://schemas.microsoft.com/office/drawing/2014/main" id="{9126B190-1F63-AF4D-9E74-B05D59A3133E}"/>
              </a:ext>
            </a:extLst>
          </p:cNvPr>
          <p:cNvSpPr>
            <a:spLocks noChangeArrowheads="1"/>
          </p:cNvSpPr>
          <p:nvPr/>
        </p:nvSpPr>
        <p:spPr bwMode="auto">
          <a:xfrm>
            <a:off x="7275111" y="3578643"/>
            <a:ext cx="863303" cy="273458"/>
          </a:xfrm>
          <a:prstGeom prst="roundRect">
            <a:avLst>
              <a:gd name="adj" fmla="val 12343"/>
            </a:avLst>
          </a:prstGeom>
          <a:solidFill>
            <a:srgbClr val="E8F4F1"/>
          </a:solidFill>
          <a:ln>
            <a:noFill/>
          </a:ln>
          <a:effectLst>
            <a:outerShdw sx="0" sy="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none" anchor="ctr"/>
          <a:lstStyle/>
          <a:p>
            <a:pPr algn="ctr" fontAlgn="base">
              <a:spcBef>
                <a:spcPct val="0"/>
              </a:spcBef>
              <a:spcAft>
                <a:spcPct val="0"/>
              </a:spcAft>
            </a:pPr>
            <a:r>
              <a:rPr lang="zh-CN" altLang="en-US" sz="1099" kern="0" dirty="0">
                <a:solidFill>
                  <a:prstClr val="black"/>
                </a:solidFill>
                <a:latin typeface="微软雅黑" panose="020B0503020204020204" pitchFamily="34" charset="-122"/>
              </a:rPr>
              <a:t>城市</a:t>
            </a:r>
            <a:endParaRPr lang="ko-KR" altLang="en-US" sz="1099" kern="0" dirty="0">
              <a:solidFill>
                <a:prstClr val="black"/>
              </a:solidFill>
              <a:latin typeface="微软雅黑" panose="020B0503020204020204" pitchFamily="34" charset="-122"/>
            </a:endParaRPr>
          </a:p>
        </p:txBody>
      </p:sp>
      <p:sp>
        <p:nvSpPr>
          <p:cNvPr id="52" name="AutoShape 50">
            <a:extLst>
              <a:ext uri="{FF2B5EF4-FFF2-40B4-BE49-F238E27FC236}">
                <a16:creationId xmlns="" xmlns:a16="http://schemas.microsoft.com/office/drawing/2014/main" id="{A219FA5C-443B-4442-BCBB-BE49C85968D4}"/>
              </a:ext>
            </a:extLst>
          </p:cNvPr>
          <p:cNvSpPr>
            <a:spLocks noChangeArrowheads="1"/>
          </p:cNvSpPr>
          <p:nvPr/>
        </p:nvSpPr>
        <p:spPr bwMode="auto">
          <a:xfrm>
            <a:off x="8361974" y="2043476"/>
            <a:ext cx="863303" cy="273458"/>
          </a:xfrm>
          <a:prstGeom prst="roundRect">
            <a:avLst>
              <a:gd name="adj" fmla="val 12343"/>
            </a:avLst>
          </a:prstGeom>
          <a:solidFill>
            <a:schemeClr val="accent5">
              <a:lumMod val="40000"/>
              <a:lumOff val="60000"/>
            </a:schemeClr>
          </a:solidFill>
          <a:ln>
            <a:noFill/>
          </a:ln>
          <a:effectLst>
            <a:outerShdw sx="0" sy="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none" anchor="ctr"/>
          <a:lstStyle/>
          <a:p>
            <a:pPr algn="ctr" fontAlgn="base">
              <a:spcBef>
                <a:spcPct val="0"/>
              </a:spcBef>
              <a:spcAft>
                <a:spcPct val="0"/>
              </a:spcAft>
            </a:pPr>
            <a:r>
              <a:rPr lang="zh-CN" altLang="en-US" sz="1099" kern="0" dirty="0">
                <a:solidFill>
                  <a:prstClr val="black"/>
                </a:solidFill>
                <a:latin typeface="微软雅黑" panose="020B0503020204020204" pitchFamily="34" charset="-122"/>
              </a:rPr>
              <a:t>员工</a:t>
            </a:r>
            <a:endParaRPr lang="ko-KR" altLang="en-US" sz="1099" kern="0" dirty="0">
              <a:solidFill>
                <a:prstClr val="black"/>
              </a:solidFill>
              <a:latin typeface="微软雅黑" panose="020B0503020204020204" pitchFamily="34" charset="-122"/>
            </a:endParaRPr>
          </a:p>
        </p:txBody>
      </p:sp>
      <p:sp>
        <p:nvSpPr>
          <p:cNvPr id="53" name="AutoShape 50">
            <a:extLst>
              <a:ext uri="{FF2B5EF4-FFF2-40B4-BE49-F238E27FC236}">
                <a16:creationId xmlns="" xmlns:a16="http://schemas.microsoft.com/office/drawing/2014/main" id="{6EAE3C59-BCC1-EC42-A7CC-A153DFCDA3DD}"/>
              </a:ext>
            </a:extLst>
          </p:cNvPr>
          <p:cNvSpPr>
            <a:spLocks noChangeArrowheads="1"/>
          </p:cNvSpPr>
          <p:nvPr/>
        </p:nvSpPr>
        <p:spPr bwMode="auto">
          <a:xfrm>
            <a:off x="8359476" y="2415842"/>
            <a:ext cx="863303" cy="273458"/>
          </a:xfrm>
          <a:prstGeom prst="roundRect">
            <a:avLst>
              <a:gd name="adj" fmla="val 12343"/>
            </a:avLst>
          </a:prstGeom>
          <a:solidFill>
            <a:schemeClr val="accent5">
              <a:lumMod val="40000"/>
              <a:lumOff val="60000"/>
            </a:schemeClr>
          </a:solidFill>
          <a:ln>
            <a:noFill/>
          </a:ln>
          <a:effectLst>
            <a:outerShdw sx="0" sy="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none" anchor="ctr"/>
          <a:lstStyle/>
          <a:p>
            <a:pPr algn="ctr" fontAlgn="base">
              <a:spcBef>
                <a:spcPct val="0"/>
              </a:spcBef>
              <a:spcAft>
                <a:spcPct val="0"/>
              </a:spcAft>
            </a:pPr>
            <a:r>
              <a:rPr lang="zh-CN" altLang="en-US" sz="1099" kern="0" dirty="0">
                <a:solidFill>
                  <a:prstClr val="black"/>
                </a:solidFill>
                <a:latin typeface="微软雅黑" panose="020B0503020204020204" pitchFamily="34" charset="-122"/>
              </a:rPr>
              <a:t>用户</a:t>
            </a:r>
            <a:endParaRPr lang="ko-KR" altLang="en-US" sz="1099" kern="0" dirty="0">
              <a:solidFill>
                <a:prstClr val="black"/>
              </a:solidFill>
              <a:latin typeface="微软雅黑" panose="020B0503020204020204" pitchFamily="34" charset="-122"/>
            </a:endParaRPr>
          </a:p>
        </p:txBody>
      </p:sp>
      <p:sp>
        <p:nvSpPr>
          <p:cNvPr id="54" name="AutoShape 50">
            <a:extLst>
              <a:ext uri="{FF2B5EF4-FFF2-40B4-BE49-F238E27FC236}">
                <a16:creationId xmlns="" xmlns:a16="http://schemas.microsoft.com/office/drawing/2014/main" id="{AD6D4378-51E9-8849-BC52-7926844FD82E}"/>
              </a:ext>
            </a:extLst>
          </p:cNvPr>
          <p:cNvSpPr>
            <a:spLocks noChangeArrowheads="1"/>
          </p:cNvSpPr>
          <p:nvPr/>
        </p:nvSpPr>
        <p:spPr bwMode="auto">
          <a:xfrm>
            <a:off x="9439976" y="2043476"/>
            <a:ext cx="863303" cy="273458"/>
          </a:xfrm>
          <a:prstGeom prst="roundRect">
            <a:avLst>
              <a:gd name="adj" fmla="val 12343"/>
            </a:avLst>
          </a:prstGeom>
          <a:solidFill>
            <a:schemeClr val="accent5">
              <a:lumMod val="40000"/>
              <a:lumOff val="60000"/>
            </a:schemeClr>
          </a:solidFill>
          <a:ln>
            <a:noFill/>
          </a:ln>
          <a:effectLst>
            <a:outerShdw sx="0" sy="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none" anchor="ctr"/>
          <a:lstStyle/>
          <a:p>
            <a:pPr algn="ctr" fontAlgn="base">
              <a:spcBef>
                <a:spcPct val="0"/>
              </a:spcBef>
              <a:spcAft>
                <a:spcPct val="0"/>
              </a:spcAft>
            </a:pPr>
            <a:r>
              <a:rPr lang="zh-CN" altLang="en-US" sz="999" kern="0" dirty="0">
                <a:solidFill>
                  <a:prstClr val="black"/>
                </a:solidFill>
                <a:latin typeface="微软雅黑" panose="020B0503020204020204" pitchFamily="34" charset="-122"/>
              </a:rPr>
              <a:t>接收事务</a:t>
            </a:r>
            <a:endParaRPr lang="en-US" altLang="zh-CN" sz="999" kern="0" dirty="0">
              <a:solidFill>
                <a:prstClr val="black"/>
              </a:solidFill>
              <a:latin typeface="微软雅黑" panose="020B0503020204020204" pitchFamily="34" charset="-122"/>
            </a:endParaRPr>
          </a:p>
          <a:p>
            <a:pPr algn="ctr" fontAlgn="base">
              <a:spcBef>
                <a:spcPct val="0"/>
              </a:spcBef>
              <a:spcAft>
                <a:spcPct val="0"/>
              </a:spcAft>
            </a:pPr>
            <a:r>
              <a:rPr lang="zh-CN" altLang="en-US" sz="999" kern="0" dirty="0">
                <a:solidFill>
                  <a:prstClr val="black"/>
                </a:solidFill>
                <a:latin typeface="微软雅黑" panose="020B0503020204020204" pitchFamily="34" charset="-122"/>
              </a:rPr>
              <a:t>处理类型</a:t>
            </a:r>
            <a:endParaRPr lang="ko-KR" altLang="en-US" sz="999" kern="0" dirty="0">
              <a:solidFill>
                <a:prstClr val="black"/>
              </a:solidFill>
              <a:latin typeface="微软雅黑" panose="020B0503020204020204" pitchFamily="34" charset="-122"/>
            </a:endParaRPr>
          </a:p>
        </p:txBody>
      </p:sp>
      <p:sp>
        <p:nvSpPr>
          <p:cNvPr id="55" name="AutoShape 50">
            <a:extLst>
              <a:ext uri="{FF2B5EF4-FFF2-40B4-BE49-F238E27FC236}">
                <a16:creationId xmlns="" xmlns:a16="http://schemas.microsoft.com/office/drawing/2014/main" id="{DF653750-82A1-D249-BC02-DCBCA3047FA6}"/>
              </a:ext>
            </a:extLst>
          </p:cNvPr>
          <p:cNvSpPr>
            <a:spLocks noChangeArrowheads="1"/>
          </p:cNvSpPr>
          <p:nvPr/>
        </p:nvSpPr>
        <p:spPr bwMode="auto">
          <a:xfrm>
            <a:off x="9439976" y="2415842"/>
            <a:ext cx="863303" cy="273458"/>
          </a:xfrm>
          <a:prstGeom prst="roundRect">
            <a:avLst>
              <a:gd name="adj" fmla="val 12343"/>
            </a:avLst>
          </a:prstGeom>
          <a:solidFill>
            <a:schemeClr val="accent5">
              <a:lumMod val="40000"/>
              <a:lumOff val="60000"/>
            </a:schemeClr>
          </a:solidFill>
          <a:ln>
            <a:noFill/>
          </a:ln>
          <a:effectLst>
            <a:outerShdw sx="0" sy="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none" anchor="ctr"/>
          <a:lstStyle/>
          <a:p>
            <a:pPr algn="ctr" fontAlgn="base">
              <a:spcBef>
                <a:spcPct val="0"/>
              </a:spcBef>
              <a:spcAft>
                <a:spcPct val="0"/>
              </a:spcAft>
            </a:pPr>
            <a:r>
              <a:rPr lang="zh-CN" altLang="en-US" sz="999" kern="0" dirty="0">
                <a:solidFill>
                  <a:prstClr val="black"/>
                </a:solidFill>
                <a:latin typeface="微软雅黑" panose="020B0503020204020204" pitchFamily="34" charset="-122"/>
              </a:rPr>
              <a:t>库存事务</a:t>
            </a:r>
            <a:endParaRPr lang="en-US" altLang="zh-CN" sz="999" kern="0" dirty="0">
              <a:solidFill>
                <a:prstClr val="black"/>
              </a:solidFill>
              <a:latin typeface="微软雅黑" panose="020B0503020204020204" pitchFamily="34" charset="-122"/>
            </a:endParaRPr>
          </a:p>
          <a:p>
            <a:pPr algn="ctr" fontAlgn="base">
              <a:spcBef>
                <a:spcPct val="0"/>
              </a:spcBef>
              <a:spcAft>
                <a:spcPct val="0"/>
              </a:spcAft>
            </a:pPr>
            <a:r>
              <a:rPr lang="zh-CN" altLang="en-US" sz="999" kern="0" dirty="0">
                <a:solidFill>
                  <a:prstClr val="black"/>
                </a:solidFill>
                <a:latin typeface="微软雅黑" panose="020B0503020204020204" pitchFamily="34" charset="-122"/>
              </a:rPr>
              <a:t>处理类型</a:t>
            </a:r>
            <a:endParaRPr lang="ko-KR" altLang="en-US" sz="999" kern="0" dirty="0">
              <a:solidFill>
                <a:prstClr val="black"/>
              </a:solidFill>
              <a:latin typeface="微软雅黑" panose="020B0503020204020204" pitchFamily="34" charset="-122"/>
            </a:endParaRPr>
          </a:p>
        </p:txBody>
      </p:sp>
      <p:sp>
        <p:nvSpPr>
          <p:cNvPr id="56" name="AutoShape 50">
            <a:extLst>
              <a:ext uri="{FF2B5EF4-FFF2-40B4-BE49-F238E27FC236}">
                <a16:creationId xmlns="" xmlns:a16="http://schemas.microsoft.com/office/drawing/2014/main" id="{68C03458-2DB1-C742-8C57-9E7B940F973C}"/>
              </a:ext>
            </a:extLst>
          </p:cNvPr>
          <p:cNvSpPr>
            <a:spLocks noChangeArrowheads="1"/>
          </p:cNvSpPr>
          <p:nvPr/>
        </p:nvSpPr>
        <p:spPr bwMode="auto">
          <a:xfrm>
            <a:off x="9439976" y="2796370"/>
            <a:ext cx="863303" cy="273458"/>
          </a:xfrm>
          <a:prstGeom prst="roundRect">
            <a:avLst>
              <a:gd name="adj" fmla="val 12343"/>
            </a:avLst>
          </a:prstGeom>
          <a:solidFill>
            <a:schemeClr val="accent5">
              <a:lumMod val="40000"/>
              <a:lumOff val="60000"/>
            </a:schemeClr>
          </a:solidFill>
          <a:ln>
            <a:noFill/>
          </a:ln>
          <a:effectLst>
            <a:outerShdw sx="0" sy="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none" anchor="ctr"/>
          <a:lstStyle/>
          <a:p>
            <a:pPr algn="ctr" fontAlgn="base">
              <a:spcBef>
                <a:spcPct val="0"/>
              </a:spcBef>
              <a:spcAft>
                <a:spcPct val="0"/>
              </a:spcAft>
            </a:pPr>
            <a:r>
              <a:rPr lang="zh-CN" altLang="en-US" sz="999" kern="0" dirty="0">
                <a:solidFill>
                  <a:prstClr val="black"/>
                </a:solidFill>
                <a:latin typeface="Microsoft YaHei" panose="020B0503020204020204" pitchFamily="34" charset="-122"/>
              </a:rPr>
              <a:t>销售订</a:t>
            </a:r>
            <a:endParaRPr lang="en-US" altLang="zh-CN" sz="999" kern="0" dirty="0">
              <a:solidFill>
                <a:prstClr val="black"/>
              </a:solidFill>
              <a:latin typeface="Microsoft YaHei" panose="020B0503020204020204" pitchFamily="34" charset="-122"/>
            </a:endParaRPr>
          </a:p>
          <a:p>
            <a:pPr algn="ctr" fontAlgn="base">
              <a:spcBef>
                <a:spcPct val="0"/>
              </a:spcBef>
              <a:spcAft>
                <a:spcPct val="0"/>
              </a:spcAft>
            </a:pPr>
            <a:r>
              <a:rPr lang="zh-CN" altLang="en-US" sz="999" kern="0" dirty="0">
                <a:solidFill>
                  <a:prstClr val="black"/>
                </a:solidFill>
                <a:latin typeface="Microsoft YaHei" panose="020B0503020204020204" pitchFamily="34" charset="-122"/>
              </a:rPr>
              <a:t>单类型</a:t>
            </a:r>
            <a:endParaRPr lang="ko-KR" altLang="en-US" sz="999" kern="0" dirty="0">
              <a:solidFill>
                <a:prstClr val="black"/>
              </a:solidFill>
              <a:latin typeface="Microsoft YaHei" panose="020B0503020204020204" pitchFamily="34" charset="-122"/>
            </a:endParaRPr>
          </a:p>
        </p:txBody>
      </p:sp>
      <p:sp>
        <p:nvSpPr>
          <p:cNvPr id="57" name="AutoShape 50">
            <a:extLst>
              <a:ext uri="{FF2B5EF4-FFF2-40B4-BE49-F238E27FC236}">
                <a16:creationId xmlns="" xmlns:a16="http://schemas.microsoft.com/office/drawing/2014/main" id="{4627B5C8-CAAF-3E4C-8FD1-711887A9D7E1}"/>
              </a:ext>
            </a:extLst>
          </p:cNvPr>
          <p:cNvSpPr>
            <a:spLocks noChangeArrowheads="1"/>
          </p:cNvSpPr>
          <p:nvPr/>
        </p:nvSpPr>
        <p:spPr bwMode="auto">
          <a:xfrm>
            <a:off x="9439976" y="3168736"/>
            <a:ext cx="863303" cy="273458"/>
          </a:xfrm>
          <a:prstGeom prst="roundRect">
            <a:avLst>
              <a:gd name="adj" fmla="val 12343"/>
            </a:avLst>
          </a:prstGeom>
          <a:solidFill>
            <a:schemeClr val="accent5">
              <a:lumMod val="40000"/>
              <a:lumOff val="60000"/>
            </a:schemeClr>
          </a:solidFill>
          <a:ln>
            <a:noFill/>
          </a:ln>
          <a:effectLst>
            <a:outerShdw sx="0" sy="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none" anchor="ctr"/>
          <a:lstStyle/>
          <a:p>
            <a:pPr algn="ctr" fontAlgn="base">
              <a:spcBef>
                <a:spcPct val="0"/>
              </a:spcBef>
              <a:spcAft>
                <a:spcPct val="0"/>
              </a:spcAft>
            </a:pPr>
            <a:r>
              <a:rPr lang="zh-CN" altLang="en-US" sz="1099" kern="0" dirty="0">
                <a:solidFill>
                  <a:prstClr val="black"/>
                </a:solidFill>
                <a:latin typeface="微软雅黑" panose="020B0503020204020204" pitchFamily="34" charset="-122"/>
              </a:rPr>
              <a:t>发票属性</a:t>
            </a:r>
            <a:endParaRPr lang="ko-KR" altLang="en-US" sz="1099" kern="0" dirty="0">
              <a:solidFill>
                <a:prstClr val="black"/>
              </a:solidFill>
              <a:latin typeface="微软雅黑" panose="020B0503020204020204" pitchFamily="34" charset="-122"/>
            </a:endParaRPr>
          </a:p>
        </p:txBody>
      </p:sp>
      <p:sp>
        <p:nvSpPr>
          <p:cNvPr id="58" name="AutoShape 50">
            <a:extLst>
              <a:ext uri="{FF2B5EF4-FFF2-40B4-BE49-F238E27FC236}">
                <a16:creationId xmlns="" xmlns:a16="http://schemas.microsoft.com/office/drawing/2014/main" id="{AB779982-E71D-7745-BEEF-7A87FADD1B87}"/>
              </a:ext>
            </a:extLst>
          </p:cNvPr>
          <p:cNvSpPr>
            <a:spLocks noChangeArrowheads="1"/>
          </p:cNvSpPr>
          <p:nvPr/>
        </p:nvSpPr>
        <p:spPr bwMode="auto">
          <a:xfrm>
            <a:off x="9439976" y="3568848"/>
            <a:ext cx="863303" cy="273458"/>
          </a:xfrm>
          <a:prstGeom prst="roundRect">
            <a:avLst>
              <a:gd name="adj" fmla="val 12343"/>
            </a:avLst>
          </a:prstGeom>
          <a:solidFill>
            <a:schemeClr val="accent5">
              <a:lumMod val="40000"/>
              <a:lumOff val="60000"/>
            </a:schemeClr>
          </a:solidFill>
          <a:ln>
            <a:noFill/>
          </a:ln>
          <a:effectLst>
            <a:outerShdw sx="0" sy="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none" anchor="ctr"/>
          <a:lstStyle/>
          <a:p>
            <a:pPr algn="ctr" fontAlgn="base">
              <a:spcBef>
                <a:spcPct val="0"/>
              </a:spcBef>
              <a:spcAft>
                <a:spcPct val="0"/>
              </a:spcAft>
            </a:pPr>
            <a:r>
              <a:rPr lang="zh-CN" altLang="en-US" sz="1099" kern="0" dirty="0">
                <a:solidFill>
                  <a:prstClr val="black"/>
                </a:solidFill>
                <a:latin typeface="微软雅黑" panose="020B0503020204020204" pitchFamily="34" charset="-122"/>
              </a:rPr>
              <a:t>收款属性</a:t>
            </a:r>
            <a:endParaRPr lang="ko-KR" altLang="en-US" sz="1099" kern="0" dirty="0">
              <a:solidFill>
                <a:prstClr val="black"/>
              </a:solidFill>
              <a:latin typeface="微软雅黑" panose="020B0503020204020204" pitchFamily="34" charset="-122"/>
            </a:endParaRPr>
          </a:p>
        </p:txBody>
      </p:sp>
      <p:sp>
        <p:nvSpPr>
          <p:cNvPr id="59" name="AutoShape 50">
            <a:extLst>
              <a:ext uri="{FF2B5EF4-FFF2-40B4-BE49-F238E27FC236}">
                <a16:creationId xmlns="" xmlns:a16="http://schemas.microsoft.com/office/drawing/2014/main" id="{0AFAB553-5B46-194D-8075-6D234AE1CB93}"/>
              </a:ext>
            </a:extLst>
          </p:cNvPr>
          <p:cNvSpPr>
            <a:spLocks noChangeArrowheads="1"/>
          </p:cNvSpPr>
          <p:nvPr/>
        </p:nvSpPr>
        <p:spPr bwMode="auto">
          <a:xfrm>
            <a:off x="9439976" y="3941559"/>
            <a:ext cx="863303" cy="273458"/>
          </a:xfrm>
          <a:prstGeom prst="roundRect">
            <a:avLst>
              <a:gd name="adj" fmla="val 12343"/>
            </a:avLst>
          </a:prstGeom>
          <a:solidFill>
            <a:schemeClr val="accent5">
              <a:lumMod val="40000"/>
              <a:lumOff val="60000"/>
            </a:schemeClr>
          </a:solidFill>
          <a:ln>
            <a:noFill/>
          </a:ln>
          <a:effectLst>
            <a:outerShdw sx="0" sy="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none" anchor="ctr"/>
          <a:lstStyle/>
          <a:p>
            <a:pPr algn="ctr" fontAlgn="base">
              <a:spcBef>
                <a:spcPct val="0"/>
              </a:spcBef>
              <a:spcAft>
                <a:spcPct val="0"/>
              </a:spcAft>
            </a:pPr>
            <a:r>
              <a:rPr lang="zh-CN" altLang="en-US" sz="1099" kern="0" dirty="0">
                <a:solidFill>
                  <a:prstClr val="black"/>
                </a:solidFill>
                <a:latin typeface="微软雅黑" panose="020B0503020204020204" pitchFamily="34" charset="-122"/>
              </a:rPr>
              <a:t>资产属性</a:t>
            </a:r>
            <a:endParaRPr lang="ko-KR" altLang="en-US" sz="1099" kern="0" dirty="0">
              <a:solidFill>
                <a:prstClr val="black"/>
              </a:solidFill>
              <a:latin typeface="微软雅黑" panose="020B0503020204020204" pitchFamily="34" charset="-122"/>
            </a:endParaRPr>
          </a:p>
        </p:txBody>
      </p:sp>
      <p:sp>
        <p:nvSpPr>
          <p:cNvPr id="60" name="AutoShape 50">
            <a:extLst>
              <a:ext uri="{FF2B5EF4-FFF2-40B4-BE49-F238E27FC236}">
                <a16:creationId xmlns="" xmlns:a16="http://schemas.microsoft.com/office/drawing/2014/main" id="{A2623492-2484-F047-9BF1-1471C247F909}"/>
              </a:ext>
            </a:extLst>
          </p:cNvPr>
          <p:cNvSpPr>
            <a:spLocks noChangeArrowheads="1"/>
          </p:cNvSpPr>
          <p:nvPr/>
        </p:nvSpPr>
        <p:spPr bwMode="auto">
          <a:xfrm>
            <a:off x="9439976" y="4309918"/>
            <a:ext cx="863303" cy="272250"/>
          </a:xfrm>
          <a:prstGeom prst="roundRect">
            <a:avLst>
              <a:gd name="adj" fmla="val 12343"/>
            </a:avLst>
          </a:prstGeom>
          <a:solidFill>
            <a:schemeClr val="accent5">
              <a:lumMod val="40000"/>
              <a:lumOff val="60000"/>
            </a:schemeClr>
          </a:solidFill>
          <a:ln>
            <a:noFill/>
          </a:ln>
          <a:effectLst>
            <a:outerShdw sx="0" sy="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none" anchor="ctr"/>
          <a:lstStyle/>
          <a:p>
            <a:pPr algn="ctr" fontAlgn="base">
              <a:spcBef>
                <a:spcPct val="0"/>
              </a:spcBef>
              <a:spcAft>
                <a:spcPct val="0"/>
              </a:spcAft>
            </a:pPr>
            <a:r>
              <a:rPr lang="zh-CN" altLang="en-US" sz="1099" kern="0" dirty="0">
                <a:solidFill>
                  <a:prstClr val="black"/>
                </a:solidFill>
                <a:latin typeface="微软雅黑" panose="020B0503020204020204" pitchFamily="34" charset="-122"/>
              </a:rPr>
              <a:t>应收票</a:t>
            </a:r>
            <a:endParaRPr lang="en-US" altLang="zh-CN" sz="1099" kern="0" dirty="0">
              <a:solidFill>
                <a:prstClr val="black"/>
              </a:solidFill>
              <a:latin typeface="微软雅黑" panose="020B0503020204020204" pitchFamily="34" charset="-122"/>
            </a:endParaRPr>
          </a:p>
          <a:p>
            <a:pPr algn="ctr" fontAlgn="base">
              <a:spcBef>
                <a:spcPct val="0"/>
              </a:spcBef>
              <a:spcAft>
                <a:spcPct val="0"/>
              </a:spcAft>
            </a:pPr>
            <a:r>
              <a:rPr lang="zh-CN" altLang="en-US" sz="1099" kern="0" dirty="0">
                <a:solidFill>
                  <a:prstClr val="black"/>
                </a:solidFill>
                <a:latin typeface="微软雅黑" panose="020B0503020204020204" pitchFamily="34" charset="-122"/>
              </a:rPr>
              <a:t>据属性</a:t>
            </a:r>
            <a:endParaRPr lang="ko-KR" altLang="en-US" sz="1099" kern="0" dirty="0">
              <a:solidFill>
                <a:prstClr val="black"/>
              </a:solidFill>
              <a:latin typeface="微软雅黑" panose="020B0503020204020204" pitchFamily="34" charset="-122"/>
            </a:endParaRPr>
          </a:p>
        </p:txBody>
      </p:sp>
      <p:sp>
        <p:nvSpPr>
          <p:cNvPr id="61" name="AutoShape 50">
            <a:extLst>
              <a:ext uri="{FF2B5EF4-FFF2-40B4-BE49-F238E27FC236}">
                <a16:creationId xmlns="" xmlns:a16="http://schemas.microsoft.com/office/drawing/2014/main" id="{55D8D375-0418-2042-BB93-D89FD2F35A84}"/>
              </a:ext>
            </a:extLst>
          </p:cNvPr>
          <p:cNvSpPr>
            <a:spLocks noChangeArrowheads="1"/>
          </p:cNvSpPr>
          <p:nvPr/>
        </p:nvSpPr>
        <p:spPr bwMode="auto">
          <a:xfrm>
            <a:off x="9439976" y="4684395"/>
            <a:ext cx="863303" cy="272250"/>
          </a:xfrm>
          <a:prstGeom prst="roundRect">
            <a:avLst>
              <a:gd name="adj" fmla="val 12343"/>
            </a:avLst>
          </a:prstGeom>
          <a:solidFill>
            <a:schemeClr val="accent5">
              <a:lumMod val="40000"/>
              <a:lumOff val="60000"/>
            </a:schemeClr>
          </a:solidFill>
          <a:ln>
            <a:noFill/>
          </a:ln>
          <a:effectLst>
            <a:outerShdw sx="0" sy="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none" anchor="ctr"/>
          <a:lstStyle/>
          <a:p>
            <a:pPr algn="ctr" fontAlgn="base">
              <a:spcBef>
                <a:spcPct val="0"/>
              </a:spcBef>
              <a:spcAft>
                <a:spcPct val="0"/>
              </a:spcAft>
            </a:pPr>
            <a:r>
              <a:rPr lang="zh-CN" altLang="en-US" sz="1099" kern="0" dirty="0">
                <a:solidFill>
                  <a:prstClr val="black"/>
                </a:solidFill>
                <a:latin typeface="微软雅黑" panose="020B0503020204020204" pitchFamily="34" charset="-122"/>
              </a:rPr>
              <a:t>工单分类</a:t>
            </a:r>
            <a:endParaRPr lang="ko-KR" altLang="en-US" sz="1099" kern="0" dirty="0">
              <a:solidFill>
                <a:prstClr val="black"/>
              </a:solidFill>
              <a:latin typeface="微软雅黑" panose="020B0503020204020204" pitchFamily="34" charset="-122"/>
            </a:endParaRPr>
          </a:p>
        </p:txBody>
      </p:sp>
      <p:sp>
        <p:nvSpPr>
          <p:cNvPr id="62" name="AutoShape 50">
            <a:extLst>
              <a:ext uri="{FF2B5EF4-FFF2-40B4-BE49-F238E27FC236}">
                <a16:creationId xmlns="" xmlns:a16="http://schemas.microsoft.com/office/drawing/2014/main" id="{2A5DEA13-98A3-0A46-B9F5-85A62D841C10}"/>
              </a:ext>
            </a:extLst>
          </p:cNvPr>
          <p:cNvSpPr>
            <a:spLocks noChangeArrowheads="1"/>
          </p:cNvSpPr>
          <p:nvPr/>
        </p:nvSpPr>
        <p:spPr bwMode="auto">
          <a:xfrm>
            <a:off x="9439976" y="5063441"/>
            <a:ext cx="863303" cy="273458"/>
          </a:xfrm>
          <a:prstGeom prst="roundRect">
            <a:avLst>
              <a:gd name="adj" fmla="val 12343"/>
            </a:avLst>
          </a:prstGeom>
          <a:solidFill>
            <a:schemeClr val="accent5">
              <a:lumMod val="40000"/>
              <a:lumOff val="60000"/>
            </a:schemeClr>
          </a:solidFill>
          <a:ln>
            <a:noFill/>
          </a:ln>
          <a:effectLst>
            <a:outerShdw sx="0" sy="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none" anchor="ctr"/>
          <a:lstStyle/>
          <a:p>
            <a:pPr algn="ctr" fontAlgn="base">
              <a:spcBef>
                <a:spcPct val="0"/>
              </a:spcBef>
              <a:spcAft>
                <a:spcPct val="0"/>
              </a:spcAft>
            </a:pPr>
            <a:r>
              <a:rPr lang="en-US" altLang="zh-CN" sz="1099" kern="0" dirty="0">
                <a:solidFill>
                  <a:prstClr val="black"/>
                </a:solidFill>
                <a:latin typeface="微软雅黑" panose="020B0503020204020204" pitchFamily="34" charset="-122"/>
              </a:rPr>
              <a:t>…</a:t>
            </a:r>
            <a:endParaRPr lang="ko-KR" altLang="en-US" sz="1099" kern="0" dirty="0">
              <a:solidFill>
                <a:prstClr val="black"/>
              </a:solidFill>
              <a:latin typeface="微软雅黑" panose="020B0503020204020204" pitchFamily="34" charset="-122"/>
            </a:endParaRPr>
          </a:p>
        </p:txBody>
      </p:sp>
      <p:sp>
        <p:nvSpPr>
          <p:cNvPr id="63" name="文本框 62">
            <a:extLst>
              <a:ext uri="{FF2B5EF4-FFF2-40B4-BE49-F238E27FC236}">
                <a16:creationId xmlns="" xmlns:a16="http://schemas.microsoft.com/office/drawing/2014/main" id="{3AE14EF9-3B73-5E4B-B45A-3DCD624060D1}"/>
              </a:ext>
            </a:extLst>
          </p:cNvPr>
          <p:cNvSpPr txBox="1"/>
          <p:nvPr/>
        </p:nvSpPr>
        <p:spPr>
          <a:xfrm>
            <a:off x="247650" y="5999605"/>
            <a:ext cx="2270593" cy="338378"/>
          </a:xfrm>
          <a:prstGeom prst="rect">
            <a:avLst/>
          </a:prstGeom>
          <a:noFill/>
        </p:spPr>
        <p:txBody>
          <a:bodyPr wrap="none" rtlCol="0">
            <a:spAutoFit/>
          </a:bodyPr>
          <a:lstStyle>
            <a:defPPr>
              <a:defRPr lang="zh-CN"/>
            </a:defPPr>
            <a:lvl1pPr>
              <a:defRPr kumimoji="1" sz="1600">
                <a:latin typeface="Microsoft YaHei" panose="020B0503020204020204" pitchFamily="34" charset="-122"/>
                <a:ea typeface="Microsoft YaHei" panose="020B0503020204020204" pitchFamily="34" charset="-122"/>
              </a:defRPr>
            </a:lvl1pPr>
          </a:lstStyle>
          <a:p>
            <a:pPr fontAlgn="base">
              <a:spcBef>
                <a:spcPct val="0"/>
              </a:spcBef>
              <a:spcAft>
                <a:spcPct val="0"/>
              </a:spcAft>
            </a:pPr>
            <a:r>
              <a:rPr lang="zh-CN" altLang="en-US" sz="1599" dirty="0">
                <a:solidFill>
                  <a:prstClr val="black"/>
                </a:solidFill>
              </a:rPr>
              <a:t>备注：梳理</a:t>
            </a:r>
            <a:r>
              <a:rPr lang="en-US" altLang="zh-CN" sz="1599" dirty="0">
                <a:solidFill>
                  <a:prstClr val="black"/>
                </a:solidFill>
              </a:rPr>
              <a:t>42</a:t>
            </a:r>
            <a:r>
              <a:rPr lang="zh-CN" altLang="en-US" sz="1599" dirty="0">
                <a:solidFill>
                  <a:prstClr val="black"/>
                </a:solidFill>
              </a:rPr>
              <a:t>张维度表</a:t>
            </a:r>
          </a:p>
        </p:txBody>
      </p:sp>
      <p:sp>
        <p:nvSpPr>
          <p:cNvPr id="64" name="AutoShape 50">
            <a:extLst>
              <a:ext uri="{FF2B5EF4-FFF2-40B4-BE49-F238E27FC236}">
                <a16:creationId xmlns="" xmlns:a16="http://schemas.microsoft.com/office/drawing/2014/main" id="{23989034-4A8C-CC41-95C4-8D9EFE708738}"/>
              </a:ext>
            </a:extLst>
          </p:cNvPr>
          <p:cNvSpPr>
            <a:spLocks noChangeArrowheads="1"/>
          </p:cNvSpPr>
          <p:nvPr/>
        </p:nvSpPr>
        <p:spPr bwMode="auto">
          <a:xfrm>
            <a:off x="6172945" y="2796370"/>
            <a:ext cx="863303" cy="273458"/>
          </a:xfrm>
          <a:prstGeom prst="roundRect">
            <a:avLst>
              <a:gd name="adj" fmla="val 12343"/>
            </a:avLst>
          </a:prstGeom>
          <a:solidFill>
            <a:srgbClr val="E8F4F1"/>
          </a:solidFill>
          <a:ln>
            <a:noFill/>
          </a:ln>
          <a:effectLst>
            <a:outerShdw sx="0" sy="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none" anchor="ctr"/>
          <a:lstStyle/>
          <a:p>
            <a:pPr algn="ctr" fontAlgn="base">
              <a:spcBef>
                <a:spcPct val="0"/>
              </a:spcBef>
              <a:spcAft>
                <a:spcPct val="0"/>
              </a:spcAft>
            </a:pPr>
            <a:r>
              <a:rPr lang="zh-CN" altLang="en-US" sz="1099" kern="0" dirty="0">
                <a:solidFill>
                  <a:prstClr val="black"/>
                </a:solidFill>
                <a:latin typeface="微软雅黑" panose="020B0503020204020204" pitchFamily="34" charset="-122"/>
              </a:rPr>
              <a:t>供应商关系</a:t>
            </a:r>
            <a:endParaRPr lang="ko-KR" altLang="en-US" sz="1099" kern="0" dirty="0">
              <a:solidFill>
                <a:prstClr val="black"/>
              </a:solidFill>
              <a:latin typeface="微软雅黑" panose="020B0503020204020204" pitchFamily="34" charset="-122"/>
            </a:endParaRPr>
          </a:p>
        </p:txBody>
      </p:sp>
      <p:sp>
        <p:nvSpPr>
          <p:cNvPr id="65" name="AutoShape 50">
            <a:extLst>
              <a:ext uri="{FF2B5EF4-FFF2-40B4-BE49-F238E27FC236}">
                <a16:creationId xmlns="" xmlns:a16="http://schemas.microsoft.com/office/drawing/2014/main" id="{2AB119F1-CE76-BD47-B758-5EB4667881AA}"/>
              </a:ext>
            </a:extLst>
          </p:cNvPr>
          <p:cNvSpPr>
            <a:spLocks noChangeArrowheads="1"/>
          </p:cNvSpPr>
          <p:nvPr/>
        </p:nvSpPr>
        <p:spPr bwMode="auto">
          <a:xfrm>
            <a:off x="5075224" y="3168736"/>
            <a:ext cx="863303" cy="273458"/>
          </a:xfrm>
          <a:prstGeom prst="roundRect">
            <a:avLst>
              <a:gd name="adj" fmla="val 12343"/>
            </a:avLst>
          </a:prstGeom>
          <a:solidFill>
            <a:srgbClr val="E8F4F1"/>
          </a:solidFill>
          <a:ln>
            <a:noFill/>
          </a:ln>
          <a:effectLst>
            <a:outerShdw sx="0" sy="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none" anchor="ctr"/>
          <a:lstStyle/>
          <a:p>
            <a:pPr algn="ctr" fontAlgn="base">
              <a:spcBef>
                <a:spcPct val="0"/>
              </a:spcBef>
              <a:spcAft>
                <a:spcPct val="0"/>
              </a:spcAft>
            </a:pPr>
            <a:r>
              <a:rPr lang="zh-CN" altLang="en-US" sz="1099" kern="0" dirty="0">
                <a:solidFill>
                  <a:prstClr val="black"/>
                </a:solidFill>
                <a:latin typeface="微软雅黑" panose="020B0503020204020204" pitchFamily="34" charset="-122"/>
              </a:rPr>
              <a:t>客户关系</a:t>
            </a:r>
            <a:endParaRPr lang="ko-KR" altLang="en-US" sz="1099" kern="0" dirty="0">
              <a:solidFill>
                <a:prstClr val="black"/>
              </a:solidFill>
              <a:latin typeface="微软雅黑" panose="020B0503020204020204" pitchFamily="34" charset="-122"/>
            </a:endParaRPr>
          </a:p>
        </p:txBody>
      </p:sp>
      <p:sp>
        <p:nvSpPr>
          <p:cNvPr id="66" name="AutoShape 50">
            <a:extLst>
              <a:ext uri="{FF2B5EF4-FFF2-40B4-BE49-F238E27FC236}">
                <a16:creationId xmlns="" xmlns:a16="http://schemas.microsoft.com/office/drawing/2014/main" id="{26A4EB42-2071-EE41-9C38-0BE485FE2419}"/>
              </a:ext>
            </a:extLst>
          </p:cNvPr>
          <p:cNvSpPr>
            <a:spLocks noChangeArrowheads="1"/>
          </p:cNvSpPr>
          <p:nvPr/>
        </p:nvSpPr>
        <p:spPr bwMode="auto">
          <a:xfrm>
            <a:off x="5075224" y="3548772"/>
            <a:ext cx="863303" cy="273458"/>
          </a:xfrm>
          <a:prstGeom prst="roundRect">
            <a:avLst>
              <a:gd name="adj" fmla="val 12343"/>
            </a:avLst>
          </a:prstGeom>
          <a:solidFill>
            <a:srgbClr val="E8F4F1"/>
          </a:solidFill>
          <a:ln>
            <a:noFill/>
          </a:ln>
          <a:effectLst>
            <a:outerShdw sx="0" sy="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none" anchor="ctr"/>
          <a:lstStyle/>
          <a:p>
            <a:pPr algn="ctr" fontAlgn="base">
              <a:spcBef>
                <a:spcPct val="0"/>
              </a:spcBef>
              <a:spcAft>
                <a:spcPct val="0"/>
              </a:spcAft>
            </a:pPr>
            <a:r>
              <a:rPr lang="zh-CN" altLang="en-US" sz="1099" kern="0" dirty="0">
                <a:solidFill>
                  <a:prstClr val="black"/>
                </a:solidFill>
                <a:latin typeface="微软雅黑" panose="020B0503020204020204" pitchFamily="34" charset="-122"/>
              </a:rPr>
              <a:t>客户公司关系</a:t>
            </a:r>
            <a:endParaRPr lang="ko-KR" altLang="en-US" sz="1099" kern="0" dirty="0">
              <a:solidFill>
                <a:prstClr val="black"/>
              </a:solidFill>
              <a:latin typeface="微软雅黑" panose="020B0503020204020204" pitchFamily="34" charset="-122"/>
            </a:endParaRPr>
          </a:p>
        </p:txBody>
      </p:sp>
      <p:sp>
        <p:nvSpPr>
          <p:cNvPr id="67" name="AutoShape 50">
            <a:extLst>
              <a:ext uri="{FF2B5EF4-FFF2-40B4-BE49-F238E27FC236}">
                <a16:creationId xmlns="" xmlns:a16="http://schemas.microsoft.com/office/drawing/2014/main" id="{4F213C70-7B97-924F-AF2D-66992D9027F9}"/>
              </a:ext>
            </a:extLst>
          </p:cNvPr>
          <p:cNvSpPr>
            <a:spLocks noChangeArrowheads="1"/>
          </p:cNvSpPr>
          <p:nvPr/>
        </p:nvSpPr>
        <p:spPr bwMode="auto">
          <a:xfrm>
            <a:off x="7265944" y="2796370"/>
            <a:ext cx="863303" cy="273458"/>
          </a:xfrm>
          <a:prstGeom prst="roundRect">
            <a:avLst>
              <a:gd name="adj" fmla="val 12343"/>
            </a:avLst>
          </a:prstGeom>
          <a:solidFill>
            <a:srgbClr val="E8F4F1"/>
          </a:solidFill>
          <a:ln>
            <a:noFill/>
          </a:ln>
          <a:effectLst>
            <a:outerShdw sx="0" sy="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none" anchor="ctr"/>
          <a:lstStyle/>
          <a:p>
            <a:pPr algn="ctr" fontAlgn="base">
              <a:spcBef>
                <a:spcPct val="0"/>
              </a:spcBef>
              <a:spcAft>
                <a:spcPct val="0"/>
              </a:spcAft>
            </a:pPr>
            <a:r>
              <a:rPr lang="zh-CN" altLang="en-US" sz="1099" kern="0" dirty="0">
                <a:solidFill>
                  <a:prstClr val="black"/>
                </a:solidFill>
                <a:latin typeface="微软雅黑" panose="020B0503020204020204" pitchFamily="34" charset="-122"/>
              </a:rPr>
              <a:t>片区</a:t>
            </a:r>
            <a:endParaRPr lang="ko-KR" altLang="en-US" sz="1099" kern="0" dirty="0">
              <a:solidFill>
                <a:prstClr val="black"/>
              </a:solidFill>
              <a:latin typeface="微软雅黑" panose="020B0503020204020204" pitchFamily="34" charset="-122"/>
            </a:endParaRPr>
          </a:p>
        </p:txBody>
      </p:sp>
      <p:sp>
        <p:nvSpPr>
          <p:cNvPr id="68" name="AutoShape 50">
            <a:extLst>
              <a:ext uri="{FF2B5EF4-FFF2-40B4-BE49-F238E27FC236}">
                <a16:creationId xmlns="" xmlns:a16="http://schemas.microsoft.com/office/drawing/2014/main" id="{2994F31C-BD1D-D949-A87A-AD4CBF97EBD1}"/>
              </a:ext>
            </a:extLst>
          </p:cNvPr>
          <p:cNvSpPr>
            <a:spLocks noChangeArrowheads="1"/>
          </p:cNvSpPr>
          <p:nvPr/>
        </p:nvSpPr>
        <p:spPr bwMode="auto">
          <a:xfrm>
            <a:off x="710371" y="2415842"/>
            <a:ext cx="863303" cy="272250"/>
          </a:xfrm>
          <a:prstGeom prst="roundRect">
            <a:avLst>
              <a:gd name="adj" fmla="val 12343"/>
            </a:avLst>
          </a:prstGeom>
          <a:solidFill>
            <a:schemeClr val="accent5">
              <a:lumMod val="40000"/>
              <a:lumOff val="60000"/>
            </a:schemeClr>
          </a:solidFill>
          <a:ln>
            <a:noFill/>
          </a:ln>
          <a:effectLst>
            <a:outerShdw sx="0" sy="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none" anchor="ctr"/>
          <a:lstStyle/>
          <a:p>
            <a:pPr algn="ctr" fontAlgn="base">
              <a:spcBef>
                <a:spcPct val="0"/>
              </a:spcBef>
              <a:spcAft>
                <a:spcPct val="0"/>
              </a:spcAft>
            </a:pPr>
            <a:r>
              <a:rPr lang="zh-CN" altLang="en-US" sz="1099" kern="0" dirty="0">
                <a:solidFill>
                  <a:prstClr val="black"/>
                </a:solidFill>
                <a:latin typeface="微软雅黑" panose="020B0503020204020204" pitchFamily="34" charset="-122"/>
              </a:rPr>
              <a:t>周数据</a:t>
            </a:r>
            <a:endParaRPr lang="ko-KR" altLang="en-US" sz="1099" kern="0" dirty="0">
              <a:solidFill>
                <a:prstClr val="black"/>
              </a:solidFill>
              <a:latin typeface="微软雅黑" panose="020B0503020204020204" pitchFamily="34" charset="-122"/>
            </a:endParaRPr>
          </a:p>
        </p:txBody>
      </p:sp>
      <p:sp>
        <p:nvSpPr>
          <p:cNvPr id="69" name="AutoShape 50">
            <a:extLst>
              <a:ext uri="{FF2B5EF4-FFF2-40B4-BE49-F238E27FC236}">
                <a16:creationId xmlns="" xmlns:a16="http://schemas.microsoft.com/office/drawing/2014/main" id="{1B347C34-8C84-BF48-AF92-D39191A8366E}"/>
              </a:ext>
            </a:extLst>
          </p:cNvPr>
          <p:cNvSpPr>
            <a:spLocks noChangeArrowheads="1"/>
          </p:cNvSpPr>
          <p:nvPr/>
        </p:nvSpPr>
        <p:spPr bwMode="auto">
          <a:xfrm>
            <a:off x="10546543" y="5684727"/>
            <a:ext cx="863303" cy="272250"/>
          </a:xfrm>
          <a:prstGeom prst="roundRect">
            <a:avLst>
              <a:gd name="adj" fmla="val 12343"/>
            </a:avLst>
          </a:prstGeom>
          <a:solidFill>
            <a:schemeClr val="accent5">
              <a:lumMod val="40000"/>
              <a:lumOff val="60000"/>
            </a:schemeClr>
          </a:solidFill>
          <a:ln>
            <a:noFill/>
          </a:ln>
          <a:effectLst>
            <a:outerShdw sx="0" sy="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none" anchor="ctr"/>
          <a:lstStyle/>
          <a:p>
            <a:pPr algn="ctr" fontAlgn="base">
              <a:spcBef>
                <a:spcPct val="0"/>
              </a:spcBef>
              <a:spcAft>
                <a:spcPct val="0"/>
              </a:spcAft>
            </a:pPr>
            <a:r>
              <a:rPr lang="en-US" altLang="zh-CN" sz="1099" kern="0" dirty="0">
                <a:solidFill>
                  <a:prstClr val="black"/>
                </a:solidFill>
                <a:latin typeface="微软雅黑" panose="020B0503020204020204" pitchFamily="34" charset="-122"/>
              </a:rPr>
              <a:t>GCC</a:t>
            </a:r>
            <a:r>
              <a:rPr lang="zh-CN" altLang="en-US" sz="1099" kern="0" dirty="0">
                <a:solidFill>
                  <a:prstClr val="black"/>
                </a:solidFill>
                <a:latin typeface="微软雅黑" panose="020B0503020204020204" pitchFamily="34" charset="-122"/>
              </a:rPr>
              <a:t>段</a:t>
            </a:r>
            <a:endParaRPr lang="ko-KR" altLang="en-US" sz="1099" kern="0" dirty="0">
              <a:solidFill>
                <a:prstClr val="black"/>
              </a:solidFill>
              <a:latin typeface="微软雅黑" panose="020B0503020204020204" pitchFamily="34" charset="-122"/>
            </a:endParaRPr>
          </a:p>
        </p:txBody>
      </p:sp>
      <p:grpSp>
        <p:nvGrpSpPr>
          <p:cNvPr id="70" name="组合 69">
            <a:extLst>
              <a:ext uri="{FF2B5EF4-FFF2-40B4-BE49-F238E27FC236}">
                <a16:creationId xmlns="" xmlns:a16="http://schemas.microsoft.com/office/drawing/2014/main" id="{74EF7E3F-9DF8-1442-82FD-46F5BBB160C9}"/>
              </a:ext>
            </a:extLst>
          </p:cNvPr>
          <p:cNvGrpSpPr/>
          <p:nvPr/>
        </p:nvGrpSpPr>
        <p:grpSpPr>
          <a:xfrm>
            <a:off x="7106127" y="6262111"/>
            <a:ext cx="4231146" cy="356214"/>
            <a:chOff x="6775352" y="6254880"/>
            <a:chExt cx="4233350" cy="356400"/>
          </a:xfrm>
        </p:grpSpPr>
        <p:sp>
          <p:nvSpPr>
            <p:cNvPr id="71" name="圆角矩形 36">
              <a:extLst>
                <a:ext uri="{FF2B5EF4-FFF2-40B4-BE49-F238E27FC236}">
                  <a16:creationId xmlns="" xmlns:a16="http://schemas.microsoft.com/office/drawing/2014/main" id="{ADF3D26A-7910-0A4E-A4BD-AFF0A22FF50E}"/>
                </a:ext>
              </a:extLst>
            </p:cNvPr>
            <p:cNvSpPr>
              <a:spLocks noChangeArrowheads="1"/>
            </p:cNvSpPr>
            <p:nvPr/>
          </p:nvSpPr>
          <p:spPr bwMode="auto">
            <a:xfrm>
              <a:off x="6775352" y="6254880"/>
              <a:ext cx="960107" cy="356400"/>
            </a:xfrm>
            <a:prstGeom prst="rect">
              <a:avLst/>
            </a:prstGeom>
            <a:noFill/>
            <a:ln w="12700" cap="flat" cmpd="sng" algn="ctr">
              <a:solidFill>
                <a:srgbClr val="00B0F0"/>
              </a:solidFill>
              <a:prstDash val="solid"/>
              <a:round/>
              <a:headEnd type="none" w="med" len="med"/>
              <a:tailEnd type="none" w="med" len="med"/>
            </a:ln>
          </p:spPr>
          <p:txBody>
            <a:bodyPr vert="horz" wrap="square" lIns="91392" tIns="45696" rIns="91392" bIns="45696" numCol="1" anchor="ctr" anchorCtr="0" compatLnSpc="1">
              <a:noAutofit/>
            </a:bodyPr>
            <a:lstStyle>
              <a:lvl1pPr>
                <a:lnSpc>
                  <a:spcPct val="90000"/>
                </a:lnSpc>
                <a:spcBef>
                  <a:spcPts val="1000"/>
                </a:spcBef>
                <a:buFont typeface="Arial" panose="020B0604020202090204" pitchFamily="34" charset="0"/>
                <a:buChar char="•"/>
                <a:defRPr sz="2800">
                  <a:solidFill>
                    <a:schemeClr val="tx1"/>
                  </a:solidFill>
                  <a:latin typeface="Impact" panose="020B0806030902050204" pitchFamily="34" charset="0"/>
                  <a:ea typeface="微软雅黑" panose="020B0503020204020204" pitchFamily="34" charset="-122"/>
                  <a:sym typeface="Impact" panose="020B0806030902050204" pitchFamily="34" charset="0"/>
                </a:defRPr>
              </a:lvl1pPr>
              <a:lvl2pPr marL="742950" indent="-285750">
                <a:lnSpc>
                  <a:spcPct val="90000"/>
                </a:lnSpc>
                <a:spcBef>
                  <a:spcPts val="500"/>
                </a:spcBef>
                <a:buFont typeface="Arial" panose="020B0604020202090204" pitchFamily="34" charset="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2pPr>
              <a:lvl3pPr marL="1143000" indent="-228600">
                <a:lnSpc>
                  <a:spcPct val="90000"/>
                </a:lnSpc>
                <a:spcBef>
                  <a:spcPts val="500"/>
                </a:spcBef>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3pPr>
              <a:lvl4pPr marL="1600200" indent="-228600">
                <a:lnSpc>
                  <a:spcPct val="90000"/>
                </a:lnSpc>
                <a:spcBef>
                  <a:spcPts val="500"/>
                </a:spcBef>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4pPr>
              <a:lvl5pPr marL="2057400" indent="-228600">
                <a:lnSpc>
                  <a:spcPct val="90000"/>
                </a:lnSpc>
                <a:spcBef>
                  <a:spcPts val="500"/>
                </a:spcBef>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9pPr>
            </a:lstStyle>
            <a:p>
              <a:pPr algn="ctr" fontAlgn="base">
                <a:spcBef>
                  <a:spcPts val="500"/>
                </a:spcBef>
                <a:spcAft>
                  <a:spcPct val="0"/>
                </a:spcAft>
                <a:buFont typeface="Arial" panose="020B0604020202090204" pitchFamily="34" charset="0"/>
                <a:buNone/>
              </a:pPr>
              <a:r>
                <a:rPr lang="zh-CN" altLang="en-US" sz="1399" dirty="0">
                  <a:solidFill>
                    <a:srgbClr val="00B0F0"/>
                  </a:solidFill>
                  <a:latin typeface="微软雅黑" panose="020B0503020204020204" pitchFamily="34" charset="-122"/>
                  <a:sym typeface="+mn-ea"/>
                </a:rPr>
                <a:t>数据采集</a:t>
              </a:r>
            </a:p>
          </p:txBody>
        </p:sp>
        <p:sp>
          <p:nvSpPr>
            <p:cNvPr id="72" name="圆角矩形 36">
              <a:extLst>
                <a:ext uri="{FF2B5EF4-FFF2-40B4-BE49-F238E27FC236}">
                  <a16:creationId xmlns="" xmlns:a16="http://schemas.microsoft.com/office/drawing/2014/main" id="{1318A449-824E-6E42-B0B5-4A4243BABCC3}"/>
                </a:ext>
              </a:extLst>
            </p:cNvPr>
            <p:cNvSpPr>
              <a:spLocks noChangeArrowheads="1"/>
            </p:cNvSpPr>
            <p:nvPr/>
          </p:nvSpPr>
          <p:spPr bwMode="auto">
            <a:xfrm>
              <a:off x="7737732" y="6254880"/>
              <a:ext cx="961200" cy="356400"/>
            </a:xfrm>
            <a:prstGeom prst="rect">
              <a:avLst/>
            </a:prstGeom>
            <a:solidFill>
              <a:srgbClr val="51C4CC"/>
            </a:solidFill>
            <a:ln w="12700" cap="flat" cmpd="sng" algn="ctr">
              <a:solidFill>
                <a:srgbClr val="00B0F0"/>
              </a:solidFill>
              <a:prstDash val="solid"/>
              <a:round/>
              <a:headEnd type="none" w="med" len="med"/>
              <a:tailEnd type="none" w="med" len="med"/>
            </a:ln>
          </p:spPr>
          <p:txBody>
            <a:bodyPr vert="horz" wrap="square" lIns="91392" tIns="45696" rIns="91392" bIns="45696" numCol="1" anchor="ctr" anchorCtr="0" compatLnSpc="1">
              <a:noAutofit/>
            </a:bodyPr>
            <a:lstStyle/>
            <a:p>
              <a:pPr algn="ctr" fontAlgn="base">
                <a:spcBef>
                  <a:spcPts val="500"/>
                </a:spcBef>
                <a:spcAft>
                  <a:spcPct val="0"/>
                </a:spcAft>
              </a:pPr>
              <a:r>
                <a:rPr lang="en" altLang="zh-CN" sz="1399" dirty="0">
                  <a:solidFill>
                    <a:prstClr val="white"/>
                  </a:solidFill>
                  <a:latin typeface="微软雅黑" panose="020B0503020204020204" pitchFamily="34" charset="-122"/>
                  <a:sym typeface="+mn-ea"/>
                </a:rPr>
                <a:t>EDW</a:t>
              </a:r>
              <a:r>
                <a:rPr lang="zh-CN" altLang="en-US" sz="1399" dirty="0">
                  <a:solidFill>
                    <a:prstClr val="white"/>
                  </a:solidFill>
                  <a:latin typeface="微软雅黑" panose="020B0503020204020204" pitchFamily="34" charset="-122"/>
                  <a:sym typeface="+mn-ea"/>
                </a:rPr>
                <a:t>建模</a:t>
              </a:r>
            </a:p>
          </p:txBody>
        </p:sp>
        <p:sp>
          <p:nvSpPr>
            <p:cNvPr id="73" name="圆角矩形 36">
              <a:extLst>
                <a:ext uri="{FF2B5EF4-FFF2-40B4-BE49-F238E27FC236}">
                  <a16:creationId xmlns="" xmlns:a16="http://schemas.microsoft.com/office/drawing/2014/main" id="{8DDFFBCB-D497-B74E-84A6-97E64B256184}"/>
                </a:ext>
              </a:extLst>
            </p:cNvPr>
            <p:cNvSpPr>
              <a:spLocks noChangeArrowheads="1"/>
            </p:cNvSpPr>
            <p:nvPr/>
          </p:nvSpPr>
          <p:spPr bwMode="auto">
            <a:xfrm>
              <a:off x="8698932" y="6254880"/>
              <a:ext cx="1348570" cy="356400"/>
            </a:xfrm>
            <a:prstGeom prst="rect">
              <a:avLst/>
            </a:prstGeom>
            <a:noFill/>
            <a:ln w="12700" cap="flat" cmpd="sng" algn="ctr">
              <a:solidFill>
                <a:srgbClr val="00B0F0"/>
              </a:solidFill>
              <a:prstDash val="solid"/>
              <a:round/>
              <a:headEnd type="none" w="med" len="med"/>
              <a:tailEnd type="none" w="med" len="med"/>
            </a:ln>
          </p:spPr>
          <p:txBody>
            <a:bodyPr vert="horz" wrap="square" lIns="91392" tIns="45696" rIns="91392" bIns="45696" numCol="1" anchor="ctr" anchorCtr="0" compatLnSpc="1">
              <a:noAutofit/>
            </a:bodyPr>
            <a:lstStyle/>
            <a:p>
              <a:pPr algn="ctr" fontAlgn="base">
                <a:spcBef>
                  <a:spcPts val="500"/>
                </a:spcBef>
                <a:spcAft>
                  <a:spcPct val="0"/>
                </a:spcAft>
              </a:pPr>
              <a:r>
                <a:rPr lang="zh-CN" altLang="en-US" sz="1399" dirty="0">
                  <a:solidFill>
                    <a:srgbClr val="00B0F0"/>
                  </a:solidFill>
                  <a:latin typeface="微软雅黑" panose="020B0503020204020204" pitchFamily="34" charset="-122"/>
                  <a:cs typeface="微软雅黑" panose="020B0503020204020204" pitchFamily="34" charset="-122"/>
                  <a:sym typeface="+mn-ea"/>
                </a:rPr>
                <a:t>数据资产目录</a:t>
              </a:r>
            </a:p>
          </p:txBody>
        </p:sp>
        <p:sp>
          <p:nvSpPr>
            <p:cNvPr id="74" name="圆角矩形 36">
              <a:extLst>
                <a:ext uri="{FF2B5EF4-FFF2-40B4-BE49-F238E27FC236}">
                  <a16:creationId xmlns="" xmlns:a16="http://schemas.microsoft.com/office/drawing/2014/main" id="{4239015E-FCF5-024C-85F1-12731A570C79}"/>
                </a:ext>
              </a:extLst>
            </p:cNvPr>
            <p:cNvSpPr>
              <a:spLocks noChangeArrowheads="1"/>
            </p:cNvSpPr>
            <p:nvPr/>
          </p:nvSpPr>
          <p:spPr bwMode="auto">
            <a:xfrm>
              <a:off x="10047502" y="6254880"/>
              <a:ext cx="961200" cy="356400"/>
            </a:xfrm>
            <a:prstGeom prst="rect">
              <a:avLst/>
            </a:prstGeom>
            <a:noFill/>
            <a:ln w="12700" cap="flat" cmpd="sng" algn="ctr">
              <a:solidFill>
                <a:srgbClr val="00B0F0"/>
              </a:solidFill>
              <a:prstDash val="solid"/>
              <a:round/>
              <a:headEnd type="none" w="med" len="med"/>
              <a:tailEnd type="none" w="med" len="med"/>
            </a:ln>
          </p:spPr>
          <p:txBody>
            <a:bodyPr vert="horz" wrap="square" lIns="91392" tIns="45696" rIns="91392" bIns="45696" numCol="1" anchor="ctr" anchorCtr="0" compatLnSpc="1">
              <a:noAutofit/>
            </a:bodyPr>
            <a:lstStyle/>
            <a:p>
              <a:pPr algn="ctr" fontAlgn="base">
                <a:spcBef>
                  <a:spcPts val="500"/>
                </a:spcBef>
                <a:spcAft>
                  <a:spcPct val="0"/>
                </a:spcAft>
              </a:pPr>
              <a:r>
                <a:rPr lang="zh-CN" altLang="en-US" sz="1399" dirty="0">
                  <a:solidFill>
                    <a:srgbClr val="00B0F0"/>
                  </a:solidFill>
                  <a:latin typeface="微软雅黑" panose="020B0503020204020204" pitchFamily="34" charset="-122"/>
                  <a:cs typeface="微软雅黑" panose="020B0503020204020204" pitchFamily="34" charset="-122"/>
                  <a:sym typeface="+mn-ea"/>
                </a:rPr>
                <a:t>数据字典</a:t>
              </a:r>
            </a:p>
          </p:txBody>
        </p:sp>
      </p:grpSp>
    </p:spTree>
    <p:extLst>
      <p:ext uri="{BB962C8B-B14F-4D97-AF65-F5344CB8AC3E}">
        <p14:creationId xmlns:p14="http://schemas.microsoft.com/office/powerpoint/2010/main" val="236540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cs typeface="+mn-ea"/>
                <a:sym typeface="+mn-lt"/>
              </a:rPr>
              <a:t>某制造数据中台</a:t>
            </a:r>
            <a:r>
              <a:rPr lang="en-US" altLang="zh-CN" dirty="0" smtClean="0">
                <a:cs typeface="+mn-ea"/>
                <a:sym typeface="+mn-lt"/>
              </a:rPr>
              <a:t>-</a:t>
            </a:r>
            <a:r>
              <a:rPr lang="zh-CN" altLang="en-US" dirty="0">
                <a:latin typeface="+mn-lt"/>
                <a:ea typeface="+mn-ea"/>
                <a:cs typeface="+mn-ea"/>
                <a:sym typeface="+mn-lt"/>
              </a:rPr>
              <a:t>业务域维度矩阵</a:t>
            </a:r>
          </a:p>
        </p:txBody>
      </p:sp>
      <p:graphicFrame>
        <p:nvGraphicFramePr>
          <p:cNvPr id="3" name="表格 2">
            <a:extLst>
              <a:ext uri="{FF2B5EF4-FFF2-40B4-BE49-F238E27FC236}">
                <a16:creationId xmlns="" xmlns:a16="http://schemas.microsoft.com/office/drawing/2014/main" id="{88B6E272-967A-A044-9FEE-C758EFF15664}"/>
              </a:ext>
            </a:extLst>
          </p:cNvPr>
          <p:cNvGraphicFramePr>
            <a:graphicFrameLocks noGrp="1"/>
          </p:cNvGraphicFramePr>
          <p:nvPr/>
        </p:nvGraphicFramePr>
        <p:xfrm>
          <a:off x="319913" y="520180"/>
          <a:ext cx="11731194" cy="5703453"/>
        </p:xfrm>
        <a:graphic>
          <a:graphicData uri="http://schemas.openxmlformats.org/drawingml/2006/table">
            <a:tbl>
              <a:tblPr/>
              <a:tblGrid>
                <a:gridCol w="463616">
                  <a:extLst>
                    <a:ext uri="{9D8B030D-6E8A-4147-A177-3AD203B41FA5}">
                      <a16:colId xmlns="" xmlns:a16="http://schemas.microsoft.com/office/drawing/2014/main" val="3264423678"/>
                    </a:ext>
                  </a:extLst>
                </a:gridCol>
                <a:gridCol w="627591">
                  <a:extLst>
                    <a:ext uri="{9D8B030D-6E8A-4147-A177-3AD203B41FA5}">
                      <a16:colId xmlns="" xmlns:a16="http://schemas.microsoft.com/office/drawing/2014/main" val="1882638807"/>
                    </a:ext>
                  </a:extLst>
                </a:gridCol>
                <a:gridCol w="1197074">
                  <a:extLst>
                    <a:ext uri="{9D8B030D-6E8A-4147-A177-3AD203B41FA5}">
                      <a16:colId xmlns="" xmlns:a16="http://schemas.microsoft.com/office/drawing/2014/main" val="706359207"/>
                    </a:ext>
                  </a:extLst>
                </a:gridCol>
                <a:gridCol w="255684">
                  <a:extLst>
                    <a:ext uri="{9D8B030D-6E8A-4147-A177-3AD203B41FA5}">
                      <a16:colId xmlns="" xmlns:a16="http://schemas.microsoft.com/office/drawing/2014/main" val="3034263857"/>
                    </a:ext>
                  </a:extLst>
                </a:gridCol>
                <a:gridCol w="305079">
                  <a:extLst>
                    <a:ext uri="{9D8B030D-6E8A-4147-A177-3AD203B41FA5}">
                      <a16:colId xmlns="" xmlns:a16="http://schemas.microsoft.com/office/drawing/2014/main" val="1461733109"/>
                    </a:ext>
                  </a:extLst>
                </a:gridCol>
                <a:gridCol w="255684">
                  <a:extLst>
                    <a:ext uri="{9D8B030D-6E8A-4147-A177-3AD203B41FA5}">
                      <a16:colId xmlns="" xmlns:a16="http://schemas.microsoft.com/office/drawing/2014/main" val="1013115672"/>
                    </a:ext>
                  </a:extLst>
                </a:gridCol>
                <a:gridCol w="255684">
                  <a:extLst>
                    <a:ext uri="{9D8B030D-6E8A-4147-A177-3AD203B41FA5}">
                      <a16:colId xmlns="" xmlns:a16="http://schemas.microsoft.com/office/drawing/2014/main" val="3419117801"/>
                    </a:ext>
                  </a:extLst>
                </a:gridCol>
                <a:gridCol w="255684">
                  <a:extLst>
                    <a:ext uri="{9D8B030D-6E8A-4147-A177-3AD203B41FA5}">
                      <a16:colId xmlns="" xmlns:a16="http://schemas.microsoft.com/office/drawing/2014/main" val="2847112160"/>
                    </a:ext>
                  </a:extLst>
                </a:gridCol>
                <a:gridCol w="592724">
                  <a:extLst>
                    <a:ext uri="{9D8B030D-6E8A-4147-A177-3AD203B41FA5}">
                      <a16:colId xmlns="" xmlns:a16="http://schemas.microsoft.com/office/drawing/2014/main" val="1952700830"/>
                    </a:ext>
                  </a:extLst>
                </a:gridCol>
                <a:gridCol w="604347">
                  <a:extLst>
                    <a:ext uri="{9D8B030D-6E8A-4147-A177-3AD203B41FA5}">
                      <a16:colId xmlns="" xmlns:a16="http://schemas.microsoft.com/office/drawing/2014/main" val="555518069"/>
                    </a:ext>
                  </a:extLst>
                </a:gridCol>
                <a:gridCol w="499750">
                  <a:extLst>
                    <a:ext uri="{9D8B030D-6E8A-4147-A177-3AD203B41FA5}">
                      <a16:colId xmlns="" xmlns:a16="http://schemas.microsoft.com/office/drawing/2014/main" val="4289500250"/>
                    </a:ext>
                  </a:extLst>
                </a:gridCol>
                <a:gridCol w="383527">
                  <a:extLst>
                    <a:ext uri="{9D8B030D-6E8A-4147-A177-3AD203B41FA5}">
                      <a16:colId xmlns="" xmlns:a16="http://schemas.microsoft.com/office/drawing/2014/main" val="1469226154"/>
                    </a:ext>
                  </a:extLst>
                </a:gridCol>
                <a:gridCol w="383527">
                  <a:extLst>
                    <a:ext uri="{9D8B030D-6E8A-4147-A177-3AD203B41FA5}">
                      <a16:colId xmlns="" xmlns:a16="http://schemas.microsoft.com/office/drawing/2014/main" val="1367622580"/>
                    </a:ext>
                  </a:extLst>
                </a:gridCol>
                <a:gridCol w="488127">
                  <a:extLst>
                    <a:ext uri="{9D8B030D-6E8A-4147-A177-3AD203B41FA5}">
                      <a16:colId xmlns="" xmlns:a16="http://schemas.microsoft.com/office/drawing/2014/main" val="3966145474"/>
                    </a:ext>
                  </a:extLst>
                </a:gridCol>
                <a:gridCol w="522991">
                  <a:extLst>
                    <a:ext uri="{9D8B030D-6E8A-4147-A177-3AD203B41FA5}">
                      <a16:colId xmlns="" xmlns:a16="http://schemas.microsoft.com/office/drawing/2014/main" val="499403456"/>
                    </a:ext>
                  </a:extLst>
                </a:gridCol>
                <a:gridCol w="522991">
                  <a:extLst>
                    <a:ext uri="{9D8B030D-6E8A-4147-A177-3AD203B41FA5}">
                      <a16:colId xmlns="" xmlns:a16="http://schemas.microsoft.com/office/drawing/2014/main" val="826546748"/>
                    </a:ext>
                  </a:extLst>
                </a:gridCol>
                <a:gridCol w="662458">
                  <a:extLst>
                    <a:ext uri="{9D8B030D-6E8A-4147-A177-3AD203B41FA5}">
                      <a16:colId xmlns="" xmlns:a16="http://schemas.microsoft.com/office/drawing/2014/main" val="2619316212"/>
                    </a:ext>
                  </a:extLst>
                </a:gridCol>
                <a:gridCol w="430016">
                  <a:extLst>
                    <a:ext uri="{9D8B030D-6E8A-4147-A177-3AD203B41FA5}">
                      <a16:colId xmlns="" xmlns:a16="http://schemas.microsoft.com/office/drawing/2014/main" val="2772378777"/>
                    </a:ext>
                  </a:extLst>
                </a:gridCol>
                <a:gridCol w="906520">
                  <a:extLst>
                    <a:ext uri="{9D8B030D-6E8A-4147-A177-3AD203B41FA5}">
                      <a16:colId xmlns="" xmlns:a16="http://schemas.microsoft.com/office/drawing/2014/main" val="2988472211"/>
                    </a:ext>
                  </a:extLst>
                </a:gridCol>
                <a:gridCol w="662458">
                  <a:extLst>
                    <a:ext uri="{9D8B030D-6E8A-4147-A177-3AD203B41FA5}">
                      <a16:colId xmlns="" xmlns:a16="http://schemas.microsoft.com/office/drawing/2014/main" val="1019003667"/>
                    </a:ext>
                  </a:extLst>
                </a:gridCol>
                <a:gridCol w="906520">
                  <a:extLst>
                    <a:ext uri="{9D8B030D-6E8A-4147-A177-3AD203B41FA5}">
                      <a16:colId xmlns="" xmlns:a16="http://schemas.microsoft.com/office/drawing/2014/main" val="1770756718"/>
                    </a:ext>
                  </a:extLst>
                </a:gridCol>
                <a:gridCol w="409678">
                  <a:extLst>
                    <a:ext uri="{9D8B030D-6E8A-4147-A177-3AD203B41FA5}">
                      <a16:colId xmlns="" xmlns:a16="http://schemas.microsoft.com/office/drawing/2014/main" val="708304013"/>
                    </a:ext>
                  </a:extLst>
                </a:gridCol>
                <a:gridCol w="139464">
                  <a:extLst>
                    <a:ext uri="{9D8B030D-6E8A-4147-A177-3AD203B41FA5}">
                      <a16:colId xmlns="" xmlns:a16="http://schemas.microsoft.com/office/drawing/2014/main" val="2501151634"/>
                    </a:ext>
                  </a:extLst>
                </a:gridCol>
              </a:tblGrid>
              <a:tr h="158525">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a:noFill/>
                    </a:lnL>
                    <a:lnR>
                      <a:noFill/>
                    </a:lnR>
                    <a:lnT>
                      <a:noFill/>
                    </a:lnT>
                    <a:lnB w="25400" cap="flat" cmpd="dbl" algn="ctr">
                      <a:solidFill>
                        <a:srgbClr val="000000"/>
                      </a:solidFill>
                      <a:prstDash val="solid"/>
                      <a:round/>
                      <a:headEnd type="none" w="med" len="med"/>
                      <a:tailEnd type="none" w="med" len="med"/>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a:noFill/>
                    </a:lnL>
                    <a:lnR>
                      <a:noFill/>
                    </a:lnR>
                    <a:lnT>
                      <a:noFill/>
                    </a:lnT>
                    <a:lnB w="25400" cap="flat" cmpd="dbl" algn="ctr">
                      <a:solidFill>
                        <a:srgbClr val="000000"/>
                      </a:solidFill>
                      <a:prstDash val="solid"/>
                      <a:round/>
                      <a:headEnd type="none" w="med" len="med"/>
                      <a:tailEnd type="none" w="med" len="med"/>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a:noFill/>
                    </a:lnL>
                    <a:lnR>
                      <a:noFill/>
                    </a:lnR>
                    <a:lnT>
                      <a:noFill/>
                    </a:lnT>
                    <a:lnB w="25400" cap="flat" cmpd="dbl" algn="ctr">
                      <a:solidFill>
                        <a:srgbClr val="000000"/>
                      </a:solidFill>
                      <a:prstDash val="solid"/>
                      <a:round/>
                      <a:headEnd type="none" w="med" len="med"/>
                      <a:tailEnd type="none" w="med" len="med"/>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a:noFill/>
                    </a:lnL>
                    <a:lnR>
                      <a:noFill/>
                    </a:lnR>
                    <a:lnT>
                      <a:noFill/>
                    </a:lnT>
                    <a:lnB w="25400" cap="flat" cmpd="dbl" algn="ctr">
                      <a:solidFill>
                        <a:srgbClr val="000000"/>
                      </a:solidFill>
                      <a:prstDash val="solid"/>
                      <a:round/>
                      <a:headEnd type="none" w="med" len="med"/>
                      <a:tailEnd type="none" w="med" len="med"/>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a:noFill/>
                    </a:lnL>
                    <a:lnR>
                      <a:noFill/>
                    </a:lnR>
                    <a:lnT>
                      <a:noFill/>
                    </a:lnT>
                    <a:lnB w="25400" cap="flat" cmpd="dbl" algn="ctr">
                      <a:solidFill>
                        <a:srgbClr val="000000"/>
                      </a:solidFill>
                      <a:prstDash val="solid"/>
                      <a:round/>
                      <a:headEnd type="none" w="med" len="med"/>
                      <a:tailEnd type="none" w="med" len="med"/>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a:noFill/>
                    </a:lnL>
                    <a:lnR>
                      <a:noFill/>
                    </a:lnR>
                    <a:lnT>
                      <a:noFill/>
                    </a:lnT>
                    <a:lnB w="25400" cap="flat" cmpd="dbl" algn="ctr">
                      <a:solidFill>
                        <a:srgbClr val="000000"/>
                      </a:solidFill>
                      <a:prstDash val="solid"/>
                      <a:round/>
                      <a:headEnd type="none" w="med" len="med"/>
                      <a:tailEnd type="none" w="med" len="med"/>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a:noFill/>
                    </a:lnL>
                    <a:lnR>
                      <a:noFill/>
                    </a:lnR>
                    <a:lnT>
                      <a:noFill/>
                    </a:lnT>
                    <a:lnB w="25400" cap="flat" cmpd="dbl" algn="ctr">
                      <a:solidFill>
                        <a:srgbClr val="000000"/>
                      </a:solidFill>
                      <a:prstDash val="solid"/>
                      <a:round/>
                      <a:headEnd type="none" w="med" len="med"/>
                      <a:tailEnd type="none" w="med" len="med"/>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a:noFill/>
                    </a:lnL>
                    <a:lnR>
                      <a:noFill/>
                    </a:lnR>
                    <a:lnT>
                      <a:noFill/>
                    </a:lnT>
                    <a:lnB w="25400" cap="flat" cmpd="dbl" algn="ctr">
                      <a:solidFill>
                        <a:srgbClr val="000000"/>
                      </a:solidFill>
                      <a:prstDash val="solid"/>
                      <a:round/>
                      <a:headEnd type="none" w="med" len="med"/>
                      <a:tailEnd type="none" w="med" len="med"/>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a:noFill/>
                    </a:lnL>
                    <a:lnR>
                      <a:noFill/>
                    </a:lnR>
                    <a:lnT>
                      <a:noFill/>
                    </a:lnT>
                    <a:lnB w="25400" cap="flat" cmpd="dbl" algn="ctr">
                      <a:solidFill>
                        <a:srgbClr val="000000"/>
                      </a:solidFill>
                      <a:prstDash val="solid"/>
                      <a:round/>
                      <a:headEnd type="none" w="med" len="med"/>
                      <a:tailEnd type="none" w="med" len="med"/>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a:noFill/>
                    </a:lnL>
                    <a:lnR>
                      <a:noFill/>
                    </a:lnR>
                    <a:lnT>
                      <a:noFill/>
                    </a:lnT>
                    <a:lnB w="25400" cap="flat" cmpd="dbl" algn="ctr">
                      <a:solidFill>
                        <a:srgbClr val="000000"/>
                      </a:solidFill>
                      <a:prstDash val="solid"/>
                      <a:round/>
                      <a:headEnd type="none" w="med" len="med"/>
                      <a:tailEnd type="none" w="med" len="med"/>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a:noFill/>
                    </a:lnL>
                    <a:lnR>
                      <a:noFill/>
                    </a:lnR>
                    <a:lnT>
                      <a:noFill/>
                    </a:lnT>
                    <a:lnB w="25400" cap="flat" cmpd="dbl" algn="ctr">
                      <a:solidFill>
                        <a:srgbClr val="000000"/>
                      </a:solidFill>
                      <a:prstDash val="solid"/>
                      <a:round/>
                      <a:headEnd type="none" w="med" len="med"/>
                      <a:tailEnd type="none" w="med" len="med"/>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a:noFill/>
                    </a:lnL>
                    <a:lnR>
                      <a:noFill/>
                    </a:lnR>
                    <a:lnT>
                      <a:noFill/>
                    </a:lnT>
                    <a:lnB w="25400" cap="flat" cmpd="dbl" algn="ctr">
                      <a:solidFill>
                        <a:srgbClr val="000000"/>
                      </a:solidFill>
                      <a:prstDash val="solid"/>
                      <a:round/>
                      <a:headEnd type="none" w="med" len="med"/>
                      <a:tailEnd type="none" w="med" len="med"/>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a:noFill/>
                    </a:lnL>
                    <a:lnR>
                      <a:noFill/>
                    </a:lnR>
                    <a:lnT>
                      <a:noFill/>
                    </a:lnT>
                    <a:lnB w="25400" cap="flat" cmpd="dbl" algn="ctr">
                      <a:solidFill>
                        <a:srgbClr val="000000"/>
                      </a:solidFill>
                      <a:prstDash val="solid"/>
                      <a:round/>
                      <a:headEnd type="none" w="med" len="med"/>
                      <a:tailEnd type="none" w="med" len="med"/>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a:noFill/>
                    </a:lnL>
                    <a:lnR>
                      <a:noFill/>
                    </a:lnR>
                    <a:lnT>
                      <a:noFill/>
                    </a:lnT>
                    <a:lnB w="25400" cap="flat" cmpd="dbl" algn="ctr">
                      <a:solidFill>
                        <a:srgbClr val="000000"/>
                      </a:solidFill>
                      <a:prstDash val="solid"/>
                      <a:round/>
                      <a:headEnd type="none" w="med" len="med"/>
                      <a:tailEnd type="none" w="med" len="med"/>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a:noFill/>
                    </a:lnL>
                    <a:lnR>
                      <a:noFill/>
                    </a:lnR>
                    <a:lnT>
                      <a:noFill/>
                    </a:lnT>
                    <a:lnB w="25400" cap="flat" cmpd="dbl" algn="ctr">
                      <a:solidFill>
                        <a:srgbClr val="000000"/>
                      </a:solidFill>
                      <a:prstDash val="solid"/>
                      <a:round/>
                      <a:headEnd type="none" w="med" len="med"/>
                      <a:tailEnd type="none" w="med" len="med"/>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a:noFill/>
                    </a:lnL>
                    <a:lnR>
                      <a:noFill/>
                    </a:lnR>
                    <a:lnT>
                      <a:noFill/>
                    </a:lnT>
                    <a:lnB w="25400" cap="flat" cmpd="dbl" algn="ctr">
                      <a:solidFill>
                        <a:srgbClr val="000000"/>
                      </a:solidFill>
                      <a:prstDash val="solid"/>
                      <a:round/>
                      <a:headEnd type="none" w="med" len="med"/>
                      <a:tailEnd type="none" w="med" len="med"/>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a:noFill/>
                    </a:lnL>
                    <a:lnR>
                      <a:noFill/>
                    </a:lnR>
                    <a:lnT>
                      <a:noFill/>
                    </a:lnT>
                    <a:lnB w="25400" cap="flat" cmpd="dbl" algn="ctr">
                      <a:solidFill>
                        <a:srgbClr val="000000"/>
                      </a:solidFill>
                      <a:prstDash val="solid"/>
                      <a:round/>
                      <a:headEnd type="none" w="med" len="med"/>
                      <a:tailEnd type="none" w="med" len="med"/>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a:noFill/>
                    </a:lnL>
                    <a:lnR>
                      <a:noFill/>
                    </a:lnR>
                    <a:lnT>
                      <a:noFill/>
                    </a:lnT>
                    <a:lnB w="25400" cap="flat" cmpd="dbl" algn="ctr">
                      <a:solidFill>
                        <a:srgbClr val="000000"/>
                      </a:solidFill>
                      <a:prstDash val="solid"/>
                      <a:round/>
                      <a:headEnd type="none" w="med" len="med"/>
                      <a:tailEnd type="none" w="med" len="med"/>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a:noFill/>
                    </a:lnL>
                    <a:lnR>
                      <a:noFill/>
                    </a:lnR>
                    <a:lnT>
                      <a:noFill/>
                    </a:lnT>
                    <a:lnB w="25400" cap="flat" cmpd="dbl" algn="ctr">
                      <a:solidFill>
                        <a:srgbClr val="000000"/>
                      </a:solidFill>
                      <a:prstDash val="solid"/>
                      <a:round/>
                      <a:headEnd type="none" w="med" len="med"/>
                      <a:tailEnd type="none" w="med" len="med"/>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a:noFill/>
                    </a:lnL>
                    <a:lnR>
                      <a:noFill/>
                    </a:lnR>
                    <a:lnT>
                      <a:noFill/>
                    </a:lnT>
                    <a:lnB w="25400" cap="flat" cmpd="dbl" algn="ctr">
                      <a:solidFill>
                        <a:srgbClr val="000000"/>
                      </a:solidFill>
                      <a:prstDash val="solid"/>
                      <a:round/>
                      <a:headEnd type="none" w="med" len="med"/>
                      <a:tailEnd type="none" w="med" len="med"/>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a:noFill/>
                    </a:lnL>
                    <a:lnR>
                      <a:noFill/>
                    </a:lnR>
                    <a:lnT>
                      <a:noFill/>
                    </a:lnT>
                    <a:lnB w="25400" cap="flat" cmpd="dbl" algn="ctr">
                      <a:solidFill>
                        <a:srgbClr val="000000"/>
                      </a:solidFill>
                      <a:prstDash val="solid"/>
                      <a:round/>
                      <a:headEnd type="none" w="med" len="med"/>
                      <a:tailEnd type="none" w="med" len="med"/>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a:noFill/>
                    </a:lnL>
                    <a:lnR>
                      <a:noFill/>
                    </a:lnR>
                    <a:lnT>
                      <a:noFill/>
                    </a:lnT>
                    <a:lnB w="25400" cap="flat" cmpd="dbl" algn="ctr">
                      <a:solidFill>
                        <a:srgbClr val="000000"/>
                      </a:solidFill>
                      <a:prstDash val="solid"/>
                      <a:round/>
                      <a:headEnd type="none" w="med" len="med"/>
                      <a:tailEnd type="none" w="med" len="med"/>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a:noFill/>
                    </a:lnL>
                    <a:lnR>
                      <a:noFill/>
                    </a:lnR>
                    <a:lnT>
                      <a:noFill/>
                    </a:lnT>
                    <a:lnB>
                      <a:noFill/>
                    </a:lnB>
                  </a:tcPr>
                </a:tc>
                <a:extLst>
                  <a:ext uri="{0D108BD9-81ED-4DB2-BD59-A6C34878D82A}">
                    <a16:rowId xmlns="" xmlns:a16="http://schemas.microsoft.com/office/drawing/2014/main" val="4206397101"/>
                  </a:ext>
                </a:extLst>
              </a:tr>
              <a:tr h="195456">
                <a:tc rowSpan="2">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业务域</a:t>
                      </a:r>
                    </a:p>
                  </a:txBody>
                  <a:tcPr marL="6205" marR="6205" marT="6205" marB="0" anchor="ctr">
                    <a:lnL w="25400" cap="flat" cmpd="dbl"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5B9BD5"/>
                    </a:solidFill>
                  </a:tcPr>
                </a:tc>
                <a:tc rowSpan="2">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业务子域</a:t>
                      </a:r>
                    </a:p>
                  </a:txBody>
                  <a:tcPr marL="6205" marR="6205" marT="620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5B9BD5"/>
                    </a:solidFill>
                  </a:tcPr>
                </a:tc>
                <a:tc rowSpan="2">
                  <a:txBody>
                    <a:bodyPr/>
                    <a:lstStyle/>
                    <a:p>
                      <a:pPr algn="l"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                  维度</a:t>
                      </a:r>
                      <a:b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b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      事实   </a:t>
                      </a:r>
                    </a:p>
                  </a:txBody>
                  <a:tcPr marL="6205" marR="6205" marT="620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solidFill>
                      <a:srgbClr val="5B9BD5"/>
                    </a:solidFill>
                  </a:tcPr>
                </a:tc>
                <a:tc gridSpan="5">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日期维</a:t>
                      </a:r>
                    </a:p>
                  </a:txBody>
                  <a:tcPr marL="6205" marR="6205" marT="620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5B9BD5"/>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组织维</a:t>
                      </a:r>
                    </a:p>
                  </a:txBody>
                  <a:tcPr marL="6205" marR="6205" marT="620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5B9BD5"/>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2">
                  <a:txBody>
                    <a:bodyPr/>
                    <a:lstStyle/>
                    <a:p>
                      <a:pPr algn="ctr" fontAlgn="ctr"/>
                      <a:r>
                        <a:rPr lang="zh-CN" altLang="en-US" sz="1000" b="1" i="0" u="none" strike="noStrike">
                          <a:solidFill>
                            <a:srgbClr val="000000"/>
                          </a:solidFill>
                          <a:effectLst/>
                          <a:latin typeface="微软雅黑" panose="020B0503020204020204" pitchFamily="34" charset="-122"/>
                          <a:ea typeface="微软雅黑" panose="020B0503020204020204" pitchFamily="34" charset="-122"/>
                        </a:rPr>
                        <a:t>供应商维</a:t>
                      </a:r>
                    </a:p>
                  </a:txBody>
                  <a:tcPr marL="6205" marR="6205" marT="620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5B9BD5"/>
                    </a:solidFill>
                  </a:tcPr>
                </a:tc>
                <a:tc hMerge="1">
                  <a:txBody>
                    <a:bodyPr/>
                    <a:lstStyle/>
                    <a:p>
                      <a:endParaRPr lang="zh-CN" altLang="en-US"/>
                    </a:p>
                  </a:txBody>
                  <a:tcPr/>
                </a:tc>
                <a:tc>
                  <a:txBody>
                    <a:bodyPr/>
                    <a:lstStyle/>
                    <a:p>
                      <a:pPr algn="ctr" fontAlgn="ctr"/>
                      <a:r>
                        <a:rPr lang="zh-CN" altLang="en-US" sz="1000" b="1" i="0" u="none" strike="noStrike">
                          <a:solidFill>
                            <a:srgbClr val="000000"/>
                          </a:solidFill>
                          <a:effectLst/>
                          <a:latin typeface="微软雅黑" panose="020B0503020204020204" pitchFamily="34" charset="-122"/>
                          <a:ea typeface="微软雅黑" panose="020B0503020204020204" pitchFamily="34" charset="-122"/>
                        </a:rPr>
                        <a:t>客户维</a:t>
                      </a:r>
                    </a:p>
                  </a:txBody>
                  <a:tcPr marL="6205" marR="6205" marT="620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5B9BD5"/>
                    </a:solidFill>
                  </a:tcPr>
                </a:tc>
                <a:tc gridSpan="2">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物料维</a:t>
                      </a:r>
                    </a:p>
                  </a:txBody>
                  <a:tcPr marL="6205" marR="6205" marT="620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5B9BD5"/>
                    </a:solidFill>
                  </a:tcPr>
                </a:tc>
                <a:tc hMerge="1">
                  <a:txBody>
                    <a:bodyPr/>
                    <a:lstStyle/>
                    <a:p>
                      <a:endParaRPr lang="zh-CN" altLang="en-US"/>
                    </a:p>
                  </a:txBody>
                  <a:tcPr/>
                </a:tc>
                <a:tc gridSpan="4">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属性维</a:t>
                      </a:r>
                    </a:p>
                  </a:txBody>
                  <a:tcPr marL="6205" marR="6205" marT="6205" marB="0" anchor="ctr">
                    <a:lnL w="6350" cap="flat" cmpd="sng" algn="ctr">
                      <a:solidFill>
                        <a:schemeClr val="tx1"/>
                      </a:solidFill>
                      <a:prstDash val="solid"/>
                      <a:round/>
                      <a:headEnd type="none" w="med" len="med"/>
                      <a:tailEnd type="none" w="med" len="med"/>
                    </a:lnL>
                    <a:lnR w="25400" cap="flat" cmpd="dbl"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5B9BD5"/>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w="25400" cap="flat" cmpd="dbl" algn="ctr">
                      <a:solidFill>
                        <a:srgbClr val="000000"/>
                      </a:solidFill>
                      <a:prstDash val="solid"/>
                      <a:round/>
                      <a:headEnd type="none" w="med" len="med"/>
                      <a:tailEnd type="none" w="med" len="med"/>
                    </a:lnL>
                    <a:lnR>
                      <a:noFill/>
                    </a:lnR>
                    <a:lnT>
                      <a:noFill/>
                    </a:lnT>
                    <a:lnB>
                      <a:noFill/>
                    </a:lnB>
                  </a:tcPr>
                </a:tc>
                <a:extLst>
                  <a:ext uri="{0D108BD9-81ED-4DB2-BD59-A6C34878D82A}">
                    <a16:rowId xmlns="" xmlns:a16="http://schemas.microsoft.com/office/drawing/2014/main" val="3408029327"/>
                  </a:ext>
                </a:extLst>
              </a:tr>
              <a:tr h="326078">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000" b="1" i="0" u="none" strike="noStrike">
                          <a:solidFill>
                            <a:srgbClr val="000000"/>
                          </a:solidFill>
                          <a:effectLst/>
                          <a:latin typeface="微软雅黑" panose="020B0503020204020204" pitchFamily="34" charset="-122"/>
                          <a:ea typeface="微软雅黑" panose="020B0503020204020204" pitchFamily="34" charset="-122"/>
                        </a:rPr>
                        <a:t>年</a:t>
                      </a:r>
                    </a:p>
                  </a:txBody>
                  <a:tcPr marL="6205" marR="6205" marT="620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5B9BD5"/>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季度</a:t>
                      </a:r>
                    </a:p>
                  </a:txBody>
                  <a:tcPr marL="6205" marR="6205" marT="620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5B9BD5"/>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月</a:t>
                      </a:r>
                    </a:p>
                  </a:txBody>
                  <a:tcPr marL="6205" marR="6205" marT="620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5B9BD5"/>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周</a:t>
                      </a:r>
                    </a:p>
                  </a:txBody>
                  <a:tcPr marL="6205" marR="6205" marT="620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5B9BD5"/>
                    </a:solidFill>
                  </a:tcPr>
                </a:tc>
                <a:tc>
                  <a:txBody>
                    <a:bodyPr/>
                    <a:lstStyle/>
                    <a:p>
                      <a:pPr algn="ctr" fontAlgn="ctr"/>
                      <a:r>
                        <a:rPr lang="zh-CN" altLang="en-US" sz="1000" b="1" i="0" u="none" strike="noStrike">
                          <a:solidFill>
                            <a:srgbClr val="000000"/>
                          </a:solidFill>
                          <a:effectLst/>
                          <a:latin typeface="微软雅黑" panose="020B0503020204020204" pitchFamily="34" charset="-122"/>
                          <a:ea typeface="微软雅黑" panose="020B0503020204020204" pitchFamily="34" charset="-122"/>
                        </a:rPr>
                        <a:t>日</a:t>
                      </a:r>
                    </a:p>
                  </a:txBody>
                  <a:tcPr marL="6205" marR="6205" marT="620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5B9BD5"/>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业务实体</a:t>
                      </a:r>
                    </a:p>
                  </a:txBody>
                  <a:tcPr marL="6205" marR="6205" marT="620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5B9BD5"/>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库存组织</a:t>
                      </a:r>
                    </a:p>
                  </a:txBody>
                  <a:tcPr marL="6205" marR="6205" marT="620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5B9BD5"/>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子库存</a:t>
                      </a:r>
                    </a:p>
                  </a:txBody>
                  <a:tcPr marL="6205" marR="6205" marT="620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5B9BD5"/>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部门</a:t>
                      </a:r>
                    </a:p>
                  </a:txBody>
                  <a:tcPr marL="6205" marR="6205" marT="620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5B9BD5"/>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产业链</a:t>
                      </a:r>
                    </a:p>
                  </a:txBody>
                  <a:tcPr marL="6205" marR="6205" marT="620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5B9BD5"/>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供应商</a:t>
                      </a:r>
                    </a:p>
                  </a:txBody>
                  <a:tcPr marL="6205" marR="6205" marT="620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5B9BD5"/>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生产商</a:t>
                      </a:r>
                    </a:p>
                  </a:txBody>
                  <a:tcPr marL="6205" marR="6205" marT="620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5B9BD5"/>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客户</a:t>
                      </a:r>
                    </a:p>
                  </a:txBody>
                  <a:tcPr marL="6205" marR="6205" marT="620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5B9BD5"/>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物料类别</a:t>
                      </a:r>
                    </a:p>
                  </a:txBody>
                  <a:tcPr marL="6205" marR="6205" marT="620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5B9BD5"/>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物料</a:t>
                      </a:r>
                    </a:p>
                  </a:txBody>
                  <a:tcPr marL="6205" marR="6205" marT="620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5B9BD5"/>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采购订单类型</a:t>
                      </a:r>
                    </a:p>
                  </a:txBody>
                  <a:tcPr marL="6205" marR="6205" marT="620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5B9BD5"/>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工单分类</a:t>
                      </a:r>
                    </a:p>
                  </a:txBody>
                  <a:tcPr marL="6205" marR="6205" marT="620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5B9BD5"/>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销售订单类型</a:t>
                      </a:r>
                    </a:p>
                  </a:txBody>
                  <a:tcPr marL="6205" marR="6205" marT="620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5B9BD5"/>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资产</a:t>
                      </a:r>
                    </a:p>
                  </a:txBody>
                  <a:tcPr marL="6205" marR="6205" marT="6205" marB="0" anchor="ctr">
                    <a:lnL w="6350" cap="flat" cmpd="sng" algn="ctr">
                      <a:solidFill>
                        <a:schemeClr val="tx1"/>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5B9BD5"/>
                    </a:solidFill>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w="25400" cap="flat" cmpd="dbl" algn="ctr">
                      <a:solidFill>
                        <a:srgbClr val="000000"/>
                      </a:solidFill>
                      <a:prstDash val="solid"/>
                      <a:round/>
                      <a:headEnd type="none" w="med" len="med"/>
                      <a:tailEnd type="none" w="med" len="med"/>
                    </a:lnL>
                    <a:lnR>
                      <a:noFill/>
                    </a:lnR>
                    <a:lnT>
                      <a:noFill/>
                    </a:lnT>
                    <a:lnB>
                      <a:noFill/>
                    </a:lnB>
                  </a:tcPr>
                </a:tc>
                <a:extLst>
                  <a:ext uri="{0D108BD9-81ED-4DB2-BD59-A6C34878D82A}">
                    <a16:rowId xmlns="" xmlns:a16="http://schemas.microsoft.com/office/drawing/2014/main" val="2435535451"/>
                  </a:ext>
                </a:extLst>
              </a:tr>
              <a:tr h="166141">
                <a:tc rowSpan="5">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营销</a:t>
                      </a:r>
                    </a:p>
                  </a:txBody>
                  <a:tcPr marL="6205" marR="6205" marT="6205" marB="0" anchor="ctr">
                    <a:lnL w="25400" cap="flat" cmpd="dbl" algn="ctr">
                      <a:solidFill>
                        <a:srgbClr val="000000"/>
                      </a:solidFill>
                      <a:prstDash val="solid"/>
                      <a:round/>
                      <a:headEnd type="none" w="med" len="med"/>
                      <a:tailEnd type="none" w="med" len="med"/>
                    </a:lnL>
                    <a:lnR w="9525" cap="flat" cmpd="sng" algn="ctr">
                      <a:solidFill>
                        <a:schemeClr val="bg1">
                          <a:lumMod val="75000"/>
                        </a:schemeClr>
                      </a:solidFill>
                      <a:prstDash val="sysDash"/>
                      <a:round/>
                      <a:headEnd type="none" w="med" len="med"/>
                      <a:tailEnd type="none" w="med" len="med"/>
                    </a:lnR>
                    <a:lnT w="6350" cap="flat" cmpd="sng" algn="ctr">
                      <a:solidFill>
                        <a:schemeClr val="tx1"/>
                      </a:solidFill>
                      <a:prstDash val="solid"/>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rowSpan="5">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销售</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6350" cap="flat" cmpd="sng" algn="ctr">
                      <a:solidFill>
                        <a:schemeClr val="tx1"/>
                      </a:solidFill>
                      <a:prstDash val="solid"/>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销售订单明细</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6350" cap="flat" cmpd="sng" algn="ctr">
                      <a:solidFill>
                        <a:schemeClr val="tx1"/>
                      </a:solidFill>
                      <a:prstDash val="solid"/>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6350" cap="flat" cmpd="sng" algn="ctr">
                      <a:solidFill>
                        <a:schemeClr val="tx1"/>
                      </a:solidFill>
                      <a:prstDash val="solid"/>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6350" cap="flat" cmpd="sng" algn="ctr">
                      <a:solidFill>
                        <a:schemeClr val="tx1"/>
                      </a:solidFill>
                      <a:prstDash val="solid"/>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6350" cap="flat" cmpd="sng" algn="ctr">
                      <a:solidFill>
                        <a:schemeClr val="tx1"/>
                      </a:solidFill>
                      <a:prstDash val="solid"/>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6350" cap="flat" cmpd="sng" algn="ctr">
                      <a:solidFill>
                        <a:schemeClr val="tx1"/>
                      </a:solidFill>
                      <a:prstDash val="solid"/>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6350" cap="flat" cmpd="sng" algn="ctr">
                      <a:solidFill>
                        <a:schemeClr val="tx1"/>
                      </a:solidFill>
                      <a:prstDash val="solid"/>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6350" cap="flat" cmpd="sng" algn="ctr">
                      <a:solidFill>
                        <a:schemeClr val="tx1"/>
                      </a:solidFill>
                      <a:prstDash val="solid"/>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6350" cap="flat" cmpd="sng" algn="ctr">
                      <a:solidFill>
                        <a:schemeClr val="tx1"/>
                      </a:solidFill>
                      <a:prstDash val="solid"/>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6350" cap="flat" cmpd="sng" algn="ctr">
                      <a:solidFill>
                        <a:schemeClr val="tx1"/>
                      </a:solidFill>
                      <a:prstDash val="solid"/>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6350" cap="flat" cmpd="sng" algn="ctr">
                      <a:solidFill>
                        <a:schemeClr val="tx1"/>
                      </a:solidFill>
                      <a:prstDash val="solid"/>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6350" cap="flat" cmpd="sng" algn="ctr">
                      <a:solidFill>
                        <a:schemeClr val="tx1"/>
                      </a:solidFill>
                      <a:prstDash val="solid"/>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6350" cap="flat" cmpd="sng" algn="ctr">
                      <a:solidFill>
                        <a:schemeClr val="tx1"/>
                      </a:solidFill>
                      <a:prstDash val="solid"/>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6350" cap="flat" cmpd="sng" algn="ctr">
                      <a:solidFill>
                        <a:schemeClr val="tx1"/>
                      </a:solidFill>
                      <a:prstDash val="solid"/>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6350" cap="flat" cmpd="sng" algn="ctr">
                      <a:solidFill>
                        <a:schemeClr val="tx1"/>
                      </a:solidFill>
                      <a:prstDash val="solid"/>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6350" cap="flat" cmpd="sng" algn="ctr">
                      <a:solidFill>
                        <a:schemeClr val="tx1"/>
                      </a:solidFill>
                      <a:prstDash val="solid"/>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6350" cap="flat" cmpd="sng" algn="ctr">
                      <a:solidFill>
                        <a:schemeClr val="tx1"/>
                      </a:solidFill>
                      <a:prstDash val="solid"/>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6350" cap="flat" cmpd="sng" algn="ctr">
                      <a:solidFill>
                        <a:schemeClr val="tx1"/>
                      </a:solidFill>
                      <a:prstDash val="solid"/>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6350" cap="flat" cmpd="sng" algn="ctr">
                      <a:solidFill>
                        <a:schemeClr val="tx1"/>
                      </a:solidFill>
                      <a:prstDash val="solid"/>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6350" cap="flat" cmpd="sng" algn="ctr">
                      <a:solidFill>
                        <a:schemeClr val="tx1"/>
                      </a:solidFill>
                      <a:prstDash val="solid"/>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w="25400" cap="flat" cmpd="dbl" algn="ctr">
                      <a:solidFill>
                        <a:srgbClr val="000000"/>
                      </a:solidFill>
                      <a:prstDash val="solid"/>
                      <a:round/>
                      <a:headEnd type="none" w="med" len="med"/>
                      <a:tailEnd type="none" w="med" len="med"/>
                    </a:lnL>
                    <a:lnR>
                      <a:noFill/>
                    </a:lnR>
                    <a:lnT>
                      <a:noFill/>
                    </a:lnT>
                    <a:lnB>
                      <a:noFill/>
                    </a:lnB>
                  </a:tcPr>
                </a:tc>
                <a:extLst>
                  <a:ext uri="{0D108BD9-81ED-4DB2-BD59-A6C34878D82A}">
                    <a16:rowId xmlns="" xmlns:a16="http://schemas.microsoft.com/office/drawing/2014/main" val="3829763025"/>
                  </a:ext>
                </a:extLst>
              </a:tr>
              <a:tr h="166141">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发运明细</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25400" cap="flat" cmpd="dbl" algn="ctr">
                      <a:solidFill>
                        <a:srgbClr val="000000"/>
                      </a:solidFill>
                      <a:prstDash val="solid"/>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w="25400" cap="flat" cmpd="dbl" algn="ctr">
                      <a:solidFill>
                        <a:srgbClr val="000000"/>
                      </a:solidFill>
                      <a:prstDash val="solid"/>
                      <a:round/>
                      <a:headEnd type="none" w="med" len="med"/>
                      <a:tailEnd type="none" w="med" len="med"/>
                    </a:lnL>
                    <a:lnR>
                      <a:noFill/>
                    </a:lnR>
                    <a:lnT>
                      <a:noFill/>
                    </a:lnT>
                    <a:lnB>
                      <a:noFill/>
                    </a:lnB>
                  </a:tcPr>
                </a:tc>
                <a:extLst>
                  <a:ext uri="{0D108BD9-81ED-4DB2-BD59-A6C34878D82A}">
                    <a16:rowId xmlns="" xmlns:a16="http://schemas.microsoft.com/office/drawing/2014/main" val="2329000890"/>
                  </a:ext>
                </a:extLst>
              </a:tr>
              <a:tr h="166141">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销售协议</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25400" cap="flat" cmpd="dbl" algn="ctr">
                      <a:solidFill>
                        <a:srgbClr val="000000"/>
                      </a:solidFill>
                      <a:prstDash val="solid"/>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w="25400" cap="flat" cmpd="dbl" algn="ctr">
                      <a:solidFill>
                        <a:srgbClr val="000000"/>
                      </a:solidFill>
                      <a:prstDash val="solid"/>
                      <a:round/>
                      <a:headEnd type="none" w="med" len="med"/>
                      <a:tailEnd type="none" w="med" len="med"/>
                    </a:lnL>
                    <a:lnR>
                      <a:noFill/>
                    </a:lnR>
                    <a:lnT>
                      <a:noFill/>
                    </a:lnT>
                    <a:lnB>
                      <a:noFill/>
                    </a:lnB>
                  </a:tcPr>
                </a:tc>
                <a:extLst>
                  <a:ext uri="{0D108BD9-81ED-4DB2-BD59-A6C34878D82A}">
                    <a16:rowId xmlns="" xmlns:a16="http://schemas.microsoft.com/office/drawing/2014/main" val="4289138023"/>
                  </a:ext>
                </a:extLst>
              </a:tr>
              <a:tr h="166141">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订单控制表</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25400" cap="flat" cmpd="dbl" algn="ctr">
                      <a:solidFill>
                        <a:srgbClr val="000000"/>
                      </a:solidFill>
                      <a:prstDash val="solid"/>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w="25400" cap="flat" cmpd="dbl" algn="ctr">
                      <a:solidFill>
                        <a:srgbClr val="000000"/>
                      </a:solidFill>
                      <a:prstDash val="solid"/>
                      <a:round/>
                      <a:headEnd type="none" w="med" len="med"/>
                      <a:tailEnd type="none" w="med" len="med"/>
                    </a:lnL>
                    <a:lnR>
                      <a:noFill/>
                    </a:lnR>
                    <a:lnT>
                      <a:noFill/>
                    </a:lnT>
                    <a:lnB>
                      <a:noFill/>
                    </a:lnB>
                  </a:tcPr>
                </a:tc>
                <a:extLst>
                  <a:ext uri="{0D108BD9-81ED-4DB2-BD59-A6C34878D82A}">
                    <a16:rowId xmlns="" xmlns:a16="http://schemas.microsoft.com/office/drawing/2014/main" val="1403683461"/>
                  </a:ext>
                </a:extLst>
              </a:tr>
              <a:tr h="166141">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拖欠明细</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25400" cap="flat" cmpd="dbl" algn="ctr">
                      <a:solidFill>
                        <a:srgbClr val="000000"/>
                      </a:solidFill>
                      <a:prstDash val="solid"/>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w="25400" cap="flat" cmpd="dbl" algn="ctr">
                      <a:solidFill>
                        <a:srgbClr val="000000"/>
                      </a:solidFill>
                      <a:prstDash val="solid"/>
                      <a:round/>
                      <a:headEnd type="none" w="med" len="med"/>
                      <a:tailEnd type="none" w="med" len="med"/>
                    </a:lnL>
                    <a:lnR>
                      <a:noFill/>
                    </a:lnR>
                    <a:lnT>
                      <a:noFill/>
                    </a:lnT>
                    <a:lnB>
                      <a:noFill/>
                    </a:lnB>
                  </a:tcPr>
                </a:tc>
                <a:extLst>
                  <a:ext uri="{0D108BD9-81ED-4DB2-BD59-A6C34878D82A}">
                    <a16:rowId xmlns="" xmlns:a16="http://schemas.microsoft.com/office/drawing/2014/main" val="949670638"/>
                  </a:ext>
                </a:extLst>
              </a:tr>
              <a:tr h="166141">
                <a:tc rowSpan="8">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供应链</a:t>
                      </a:r>
                    </a:p>
                  </a:txBody>
                  <a:tcPr marL="6205" marR="6205" marT="6205" marB="0" anchor="ctr">
                    <a:lnL w="25400" cap="flat" cmpd="dbl" algn="ctr">
                      <a:solidFill>
                        <a:srgbClr val="000000"/>
                      </a:solidFill>
                      <a:prstDash val="solid"/>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rowSpan="2">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库存</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物料现有量</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25400" cap="flat" cmpd="dbl" algn="ctr">
                      <a:solidFill>
                        <a:srgbClr val="000000"/>
                      </a:solidFill>
                      <a:prstDash val="solid"/>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w="25400" cap="flat" cmpd="dbl" algn="ctr">
                      <a:solidFill>
                        <a:srgbClr val="000000"/>
                      </a:solidFill>
                      <a:prstDash val="solid"/>
                      <a:round/>
                      <a:headEnd type="none" w="med" len="med"/>
                      <a:tailEnd type="none" w="med" len="med"/>
                    </a:lnL>
                    <a:lnR>
                      <a:noFill/>
                    </a:lnR>
                    <a:lnT>
                      <a:noFill/>
                    </a:lnT>
                    <a:lnB>
                      <a:noFill/>
                    </a:lnB>
                  </a:tcPr>
                </a:tc>
                <a:extLst>
                  <a:ext uri="{0D108BD9-81ED-4DB2-BD59-A6C34878D82A}">
                    <a16:rowId xmlns="" xmlns:a16="http://schemas.microsoft.com/office/drawing/2014/main" val="2262574678"/>
                  </a:ext>
                </a:extLst>
              </a:tr>
              <a:tr h="166141">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库存事务处理</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25400" cap="flat" cmpd="dbl" algn="ctr">
                      <a:solidFill>
                        <a:srgbClr val="000000"/>
                      </a:solidFill>
                      <a:prstDash val="solid"/>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w="25400" cap="flat" cmpd="dbl" algn="ctr">
                      <a:solidFill>
                        <a:srgbClr val="000000"/>
                      </a:solidFill>
                      <a:prstDash val="solid"/>
                      <a:round/>
                      <a:headEnd type="none" w="med" len="med"/>
                      <a:tailEnd type="none" w="med" len="med"/>
                    </a:lnL>
                    <a:lnR>
                      <a:noFill/>
                    </a:lnR>
                    <a:lnT>
                      <a:noFill/>
                    </a:lnT>
                    <a:lnB>
                      <a:noFill/>
                    </a:lnB>
                  </a:tcPr>
                </a:tc>
                <a:extLst>
                  <a:ext uri="{0D108BD9-81ED-4DB2-BD59-A6C34878D82A}">
                    <a16:rowId xmlns="" xmlns:a16="http://schemas.microsoft.com/office/drawing/2014/main" val="1360697504"/>
                  </a:ext>
                </a:extLst>
              </a:tr>
              <a:tr h="166141">
                <a:tc vMerge="1">
                  <a:txBody>
                    <a:bodyPr/>
                    <a:lstStyle/>
                    <a:p>
                      <a:endParaRPr lang="zh-CN" altLang="en-US"/>
                    </a:p>
                  </a:txBody>
                  <a:tcPr/>
                </a:tc>
                <a:tc rowSpan="5">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采购</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采购申请表</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25400" cap="flat" cmpd="dbl" algn="ctr">
                      <a:solidFill>
                        <a:srgbClr val="000000"/>
                      </a:solidFill>
                      <a:prstDash val="solid"/>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w="25400" cap="flat" cmpd="dbl" algn="ctr">
                      <a:solidFill>
                        <a:srgbClr val="000000"/>
                      </a:solidFill>
                      <a:prstDash val="solid"/>
                      <a:round/>
                      <a:headEnd type="none" w="med" len="med"/>
                      <a:tailEnd type="none" w="med" len="med"/>
                    </a:lnL>
                    <a:lnR>
                      <a:noFill/>
                    </a:lnR>
                    <a:lnT>
                      <a:noFill/>
                    </a:lnT>
                    <a:lnB>
                      <a:noFill/>
                    </a:lnB>
                  </a:tcPr>
                </a:tc>
                <a:extLst>
                  <a:ext uri="{0D108BD9-81ED-4DB2-BD59-A6C34878D82A}">
                    <a16:rowId xmlns="" xmlns:a16="http://schemas.microsoft.com/office/drawing/2014/main" val="3163482967"/>
                  </a:ext>
                </a:extLst>
              </a:tr>
              <a:tr h="166141">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采购订单表</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25400" cap="flat" cmpd="dbl" algn="ctr">
                      <a:solidFill>
                        <a:srgbClr val="000000"/>
                      </a:solidFill>
                      <a:prstDash val="solid"/>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w="25400" cap="flat" cmpd="dbl" algn="ctr">
                      <a:solidFill>
                        <a:srgbClr val="000000"/>
                      </a:solidFill>
                      <a:prstDash val="solid"/>
                      <a:round/>
                      <a:headEnd type="none" w="med" len="med"/>
                      <a:tailEnd type="none" w="med" len="med"/>
                    </a:lnL>
                    <a:lnR>
                      <a:noFill/>
                    </a:lnR>
                    <a:lnT>
                      <a:noFill/>
                    </a:lnT>
                    <a:lnB>
                      <a:noFill/>
                    </a:lnB>
                  </a:tcPr>
                </a:tc>
                <a:extLst>
                  <a:ext uri="{0D108BD9-81ED-4DB2-BD59-A6C34878D82A}">
                    <a16:rowId xmlns="" xmlns:a16="http://schemas.microsoft.com/office/drawing/2014/main" val="1466079842"/>
                  </a:ext>
                </a:extLst>
              </a:tr>
              <a:tr h="166141">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报价单</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25400" cap="flat" cmpd="dbl" algn="ctr">
                      <a:solidFill>
                        <a:srgbClr val="000000"/>
                      </a:solidFill>
                      <a:prstDash val="solid"/>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w="25400" cap="flat" cmpd="dbl" algn="ctr">
                      <a:solidFill>
                        <a:srgbClr val="000000"/>
                      </a:solidFill>
                      <a:prstDash val="solid"/>
                      <a:round/>
                      <a:headEnd type="none" w="med" len="med"/>
                      <a:tailEnd type="none" w="med" len="med"/>
                    </a:lnL>
                    <a:lnR>
                      <a:noFill/>
                    </a:lnR>
                    <a:lnT>
                      <a:noFill/>
                    </a:lnT>
                    <a:lnB>
                      <a:noFill/>
                    </a:lnB>
                  </a:tcPr>
                </a:tc>
                <a:extLst>
                  <a:ext uri="{0D108BD9-81ED-4DB2-BD59-A6C34878D82A}">
                    <a16:rowId xmlns="" xmlns:a16="http://schemas.microsoft.com/office/drawing/2014/main" val="4117997508"/>
                  </a:ext>
                </a:extLst>
              </a:tr>
              <a:tr h="166141">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费用订单</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25400" cap="flat" cmpd="dbl" algn="ctr">
                      <a:solidFill>
                        <a:srgbClr val="000000"/>
                      </a:solidFill>
                      <a:prstDash val="solid"/>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w="25400" cap="flat" cmpd="dbl" algn="ctr">
                      <a:solidFill>
                        <a:srgbClr val="000000"/>
                      </a:solidFill>
                      <a:prstDash val="solid"/>
                      <a:round/>
                      <a:headEnd type="none" w="med" len="med"/>
                      <a:tailEnd type="none" w="med" len="med"/>
                    </a:lnL>
                    <a:lnR>
                      <a:noFill/>
                    </a:lnR>
                    <a:lnT>
                      <a:noFill/>
                    </a:lnT>
                    <a:lnB>
                      <a:noFill/>
                    </a:lnB>
                  </a:tcPr>
                </a:tc>
                <a:extLst>
                  <a:ext uri="{0D108BD9-81ED-4DB2-BD59-A6C34878D82A}">
                    <a16:rowId xmlns="" xmlns:a16="http://schemas.microsoft.com/office/drawing/2014/main" val="223327685"/>
                  </a:ext>
                </a:extLst>
              </a:tr>
              <a:tr h="166141">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接收事务处理</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25400" cap="flat" cmpd="dbl" algn="ctr">
                      <a:solidFill>
                        <a:srgbClr val="000000"/>
                      </a:solidFill>
                      <a:prstDash val="solid"/>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w="25400" cap="flat" cmpd="dbl" algn="ctr">
                      <a:solidFill>
                        <a:srgbClr val="000000"/>
                      </a:solidFill>
                      <a:prstDash val="solid"/>
                      <a:round/>
                      <a:headEnd type="none" w="med" len="med"/>
                      <a:tailEnd type="none" w="med" len="med"/>
                    </a:lnL>
                    <a:lnR>
                      <a:noFill/>
                    </a:lnR>
                    <a:lnT>
                      <a:noFill/>
                    </a:lnT>
                    <a:lnB>
                      <a:noFill/>
                    </a:lnB>
                  </a:tcPr>
                </a:tc>
                <a:extLst>
                  <a:ext uri="{0D108BD9-81ED-4DB2-BD59-A6C34878D82A}">
                    <a16:rowId xmlns="" xmlns:a16="http://schemas.microsoft.com/office/drawing/2014/main" val="1812807788"/>
                  </a:ext>
                </a:extLst>
              </a:tr>
              <a:tr h="166141">
                <a:tc vMerge="1">
                  <a:txBody>
                    <a:bodyPr/>
                    <a:lstStyle/>
                    <a:p>
                      <a:endParaRPr lang="zh-CN" altLang="en-US"/>
                    </a:p>
                  </a:txBody>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计划</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生产计划</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25400" cap="flat" cmpd="dbl" algn="ctr">
                      <a:solidFill>
                        <a:srgbClr val="000000"/>
                      </a:solidFill>
                      <a:prstDash val="solid"/>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w="25400" cap="flat" cmpd="dbl" algn="ctr">
                      <a:solidFill>
                        <a:srgbClr val="000000"/>
                      </a:solidFill>
                      <a:prstDash val="solid"/>
                      <a:round/>
                      <a:headEnd type="none" w="med" len="med"/>
                      <a:tailEnd type="none" w="med" len="med"/>
                    </a:lnL>
                    <a:lnR>
                      <a:noFill/>
                    </a:lnR>
                    <a:lnT>
                      <a:noFill/>
                    </a:lnT>
                    <a:lnB>
                      <a:noFill/>
                    </a:lnB>
                  </a:tcPr>
                </a:tc>
                <a:extLst>
                  <a:ext uri="{0D108BD9-81ED-4DB2-BD59-A6C34878D82A}">
                    <a16:rowId xmlns="" xmlns:a16="http://schemas.microsoft.com/office/drawing/2014/main" val="3979611797"/>
                  </a:ext>
                </a:extLst>
              </a:tr>
              <a:tr h="166141">
                <a:tc rowSpan="16">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生产</a:t>
                      </a:r>
                    </a:p>
                  </a:txBody>
                  <a:tcPr marL="6205" marR="6205" marT="6205" marB="0" anchor="ctr">
                    <a:lnL w="25400" cap="flat" cmpd="dbl" algn="ctr">
                      <a:solidFill>
                        <a:srgbClr val="000000"/>
                      </a:solidFill>
                      <a:prstDash val="solid"/>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25400" cap="flat" cmpd="dbl" algn="ctr">
                      <a:solidFill>
                        <a:srgbClr val="000000"/>
                      </a:solidFill>
                      <a:prstDash val="solid"/>
                      <a:round/>
                      <a:headEnd type="none" w="med" len="med"/>
                      <a:tailEnd type="none" w="med" len="med"/>
                    </a:lnB>
                  </a:tcPr>
                </a:tc>
                <a:tc rowSpan="4">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生产</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工单概要信息</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25400" cap="flat" cmpd="dbl" algn="ctr">
                      <a:solidFill>
                        <a:srgbClr val="000000"/>
                      </a:solidFill>
                      <a:prstDash val="solid"/>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w="25400" cap="flat" cmpd="dbl" algn="ctr">
                      <a:solidFill>
                        <a:srgbClr val="000000"/>
                      </a:solidFill>
                      <a:prstDash val="solid"/>
                      <a:round/>
                      <a:headEnd type="none" w="med" len="med"/>
                      <a:tailEnd type="none" w="med" len="med"/>
                    </a:lnL>
                    <a:lnR>
                      <a:noFill/>
                    </a:lnR>
                    <a:lnT>
                      <a:noFill/>
                    </a:lnT>
                    <a:lnB>
                      <a:noFill/>
                    </a:lnB>
                  </a:tcPr>
                </a:tc>
                <a:extLst>
                  <a:ext uri="{0D108BD9-81ED-4DB2-BD59-A6C34878D82A}">
                    <a16:rowId xmlns="" xmlns:a16="http://schemas.microsoft.com/office/drawing/2014/main" val="1618012754"/>
                  </a:ext>
                </a:extLst>
              </a:tr>
              <a:tr h="166141">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工单工艺信息</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25400" cap="flat" cmpd="dbl" algn="ctr">
                      <a:solidFill>
                        <a:srgbClr val="000000"/>
                      </a:solidFill>
                      <a:prstDash val="solid"/>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w="25400" cap="flat" cmpd="dbl" algn="ctr">
                      <a:solidFill>
                        <a:srgbClr val="000000"/>
                      </a:solidFill>
                      <a:prstDash val="solid"/>
                      <a:round/>
                      <a:headEnd type="none" w="med" len="med"/>
                      <a:tailEnd type="none" w="med" len="med"/>
                    </a:lnL>
                    <a:lnR>
                      <a:noFill/>
                    </a:lnR>
                    <a:lnT>
                      <a:noFill/>
                    </a:lnT>
                    <a:lnB>
                      <a:noFill/>
                    </a:lnB>
                  </a:tcPr>
                </a:tc>
                <a:extLst>
                  <a:ext uri="{0D108BD9-81ED-4DB2-BD59-A6C34878D82A}">
                    <a16:rowId xmlns="" xmlns:a16="http://schemas.microsoft.com/office/drawing/2014/main" val="3604375447"/>
                  </a:ext>
                </a:extLst>
              </a:tr>
              <a:tr h="166141">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工厂资源属性管理</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25400" cap="flat" cmpd="dbl" algn="ctr">
                      <a:solidFill>
                        <a:srgbClr val="000000"/>
                      </a:solidFill>
                      <a:prstDash val="solid"/>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w="25400" cap="flat" cmpd="dbl" algn="ctr">
                      <a:solidFill>
                        <a:srgbClr val="000000"/>
                      </a:solidFill>
                      <a:prstDash val="solid"/>
                      <a:round/>
                      <a:headEnd type="none" w="med" len="med"/>
                      <a:tailEnd type="none" w="med" len="med"/>
                    </a:lnL>
                    <a:lnR>
                      <a:noFill/>
                    </a:lnR>
                    <a:lnT>
                      <a:noFill/>
                    </a:lnT>
                    <a:lnB>
                      <a:noFill/>
                    </a:lnB>
                  </a:tcPr>
                </a:tc>
                <a:extLst>
                  <a:ext uri="{0D108BD9-81ED-4DB2-BD59-A6C34878D82A}">
                    <a16:rowId xmlns="" xmlns:a16="http://schemas.microsoft.com/office/drawing/2014/main" val="3646975683"/>
                  </a:ext>
                </a:extLst>
              </a:tr>
              <a:tr h="166141">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生产</a:t>
                      </a:r>
                      <a:r>
                        <a:rPr lang="en" sz="1000" b="0" i="0" u="none" strike="noStrike">
                          <a:solidFill>
                            <a:srgbClr val="000000"/>
                          </a:solidFill>
                          <a:effectLst/>
                          <a:latin typeface="微软雅黑" panose="020B0503020204020204" pitchFamily="34" charset="-122"/>
                          <a:ea typeface="微软雅黑" panose="020B0503020204020204" pitchFamily="34" charset="-122"/>
                        </a:rPr>
                        <a:t>OEE</a:t>
                      </a: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工时管理</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25400" cap="flat" cmpd="dbl" algn="ctr">
                      <a:solidFill>
                        <a:srgbClr val="000000"/>
                      </a:solidFill>
                      <a:prstDash val="solid"/>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w="25400" cap="flat" cmpd="dbl" algn="ctr">
                      <a:solidFill>
                        <a:srgbClr val="000000"/>
                      </a:solidFill>
                      <a:prstDash val="solid"/>
                      <a:round/>
                      <a:headEnd type="none" w="med" len="med"/>
                      <a:tailEnd type="none" w="med" len="med"/>
                    </a:lnL>
                    <a:lnR>
                      <a:noFill/>
                    </a:lnR>
                    <a:lnT>
                      <a:noFill/>
                    </a:lnT>
                    <a:lnB>
                      <a:noFill/>
                    </a:lnB>
                  </a:tcPr>
                </a:tc>
                <a:extLst>
                  <a:ext uri="{0D108BD9-81ED-4DB2-BD59-A6C34878D82A}">
                    <a16:rowId xmlns="" xmlns:a16="http://schemas.microsoft.com/office/drawing/2014/main" val="3402757629"/>
                  </a:ext>
                </a:extLst>
              </a:tr>
              <a:tr h="166141">
                <a:tc vMerge="1">
                  <a:txBody>
                    <a:bodyPr/>
                    <a:lstStyle/>
                    <a:p>
                      <a:endParaRPr lang="zh-CN" altLang="en-US"/>
                    </a:p>
                  </a:txBody>
                  <a:tcPr/>
                </a:tc>
                <a:tc rowSpan="3">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配方</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配方</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25400" cap="flat" cmpd="dbl" algn="ctr">
                      <a:solidFill>
                        <a:srgbClr val="000000"/>
                      </a:solidFill>
                      <a:prstDash val="solid"/>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w="25400" cap="flat" cmpd="dbl" algn="ctr">
                      <a:solidFill>
                        <a:srgbClr val="000000"/>
                      </a:solidFill>
                      <a:prstDash val="solid"/>
                      <a:round/>
                      <a:headEnd type="none" w="med" len="med"/>
                      <a:tailEnd type="none" w="med" len="med"/>
                    </a:lnL>
                    <a:lnR>
                      <a:noFill/>
                    </a:lnR>
                    <a:lnT>
                      <a:noFill/>
                    </a:lnT>
                    <a:lnB>
                      <a:noFill/>
                    </a:lnB>
                  </a:tcPr>
                </a:tc>
                <a:extLst>
                  <a:ext uri="{0D108BD9-81ED-4DB2-BD59-A6C34878D82A}">
                    <a16:rowId xmlns="" xmlns:a16="http://schemas.microsoft.com/office/drawing/2014/main" val="4143778329"/>
                  </a:ext>
                </a:extLst>
              </a:tr>
              <a:tr h="166141">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工艺路线</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25400" cap="flat" cmpd="dbl" algn="ctr">
                      <a:solidFill>
                        <a:srgbClr val="000000"/>
                      </a:solidFill>
                      <a:prstDash val="solid"/>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w="25400" cap="flat" cmpd="dbl" algn="ctr">
                      <a:solidFill>
                        <a:srgbClr val="000000"/>
                      </a:solidFill>
                      <a:prstDash val="solid"/>
                      <a:round/>
                      <a:headEnd type="none" w="med" len="med"/>
                      <a:tailEnd type="none" w="med" len="med"/>
                    </a:lnL>
                    <a:lnR>
                      <a:noFill/>
                    </a:lnR>
                    <a:lnT>
                      <a:noFill/>
                    </a:lnT>
                    <a:lnB>
                      <a:noFill/>
                    </a:lnB>
                  </a:tcPr>
                </a:tc>
                <a:extLst>
                  <a:ext uri="{0D108BD9-81ED-4DB2-BD59-A6C34878D82A}">
                    <a16:rowId xmlns="" xmlns:a16="http://schemas.microsoft.com/office/drawing/2014/main" val="2163641748"/>
                  </a:ext>
                </a:extLst>
              </a:tr>
              <a:tr h="166141">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处方明细</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25400" cap="flat" cmpd="dbl" algn="ctr">
                      <a:solidFill>
                        <a:srgbClr val="000000"/>
                      </a:solidFill>
                      <a:prstDash val="solid"/>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w="25400" cap="flat" cmpd="dbl" algn="ctr">
                      <a:solidFill>
                        <a:srgbClr val="000000"/>
                      </a:solidFill>
                      <a:prstDash val="solid"/>
                      <a:round/>
                      <a:headEnd type="none" w="med" len="med"/>
                      <a:tailEnd type="none" w="med" len="med"/>
                    </a:lnL>
                    <a:lnR>
                      <a:noFill/>
                    </a:lnR>
                    <a:lnT>
                      <a:noFill/>
                    </a:lnT>
                    <a:lnB>
                      <a:noFill/>
                    </a:lnB>
                  </a:tcPr>
                </a:tc>
                <a:extLst>
                  <a:ext uri="{0D108BD9-81ED-4DB2-BD59-A6C34878D82A}">
                    <a16:rowId xmlns="" xmlns:a16="http://schemas.microsoft.com/office/drawing/2014/main" val="2739401618"/>
                  </a:ext>
                </a:extLst>
              </a:tr>
              <a:tr h="166141">
                <a:tc vMerge="1">
                  <a:txBody>
                    <a:bodyPr/>
                    <a:lstStyle/>
                    <a:p>
                      <a:endParaRPr lang="zh-CN" altLang="en-US"/>
                    </a:p>
                  </a:txBody>
                  <a:tcPr/>
                </a:tc>
                <a:tc rowSpan="7">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质量</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供应商资质明细表</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25400" cap="flat" cmpd="dbl" algn="ctr">
                      <a:solidFill>
                        <a:srgbClr val="000000"/>
                      </a:solidFill>
                      <a:prstDash val="solid"/>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w="25400" cap="flat" cmpd="dbl" algn="ctr">
                      <a:solidFill>
                        <a:srgbClr val="000000"/>
                      </a:solidFill>
                      <a:prstDash val="solid"/>
                      <a:round/>
                      <a:headEnd type="none" w="med" len="med"/>
                      <a:tailEnd type="none" w="med" len="med"/>
                    </a:lnL>
                    <a:lnR>
                      <a:noFill/>
                    </a:lnR>
                    <a:lnT>
                      <a:noFill/>
                    </a:lnT>
                    <a:lnB>
                      <a:noFill/>
                    </a:lnB>
                  </a:tcPr>
                </a:tc>
                <a:extLst>
                  <a:ext uri="{0D108BD9-81ED-4DB2-BD59-A6C34878D82A}">
                    <a16:rowId xmlns="" xmlns:a16="http://schemas.microsoft.com/office/drawing/2014/main" val="3513235081"/>
                  </a:ext>
                </a:extLst>
              </a:tr>
              <a:tr h="166141">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生产商资质明细表</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25400" cap="flat" cmpd="dbl" algn="ctr">
                      <a:solidFill>
                        <a:srgbClr val="000000"/>
                      </a:solidFill>
                      <a:prstDash val="solid"/>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w="25400" cap="flat" cmpd="dbl" algn="ctr">
                      <a:solidFill>
                        <a:srgbClr val="000000"/>
                      </a:solidFill>
                      <a:prstDash val="solid"/>
                      <a:round/>
                      <a:headEnd type="none" w="med" len="med"/>
                      <a:tailEnd type="none" w="med" len="med"/>
                    </a:lnL>
                    <a:lnR>
                      <a:noFill/>
                    </a:lnR>
                    <a:lnT>
                      <a:noFill/>
                    </a:lnT>
                    <a:lnB>
                      <a:noFill/>
                    </a:lnB>
                  </a:tcPr>
                </a:tc>
                <a:extLst>
                  <a:ext uri="{0D108BD9-81ED-4DB2-BD59-A6C34878D82A}">
                    <a16:rowId xmlns="" xmlns:a16="http://schemas.microsoft.com/office/drawing/2014/main" val="3780650352"/>
                  </a:ext>
                </a:extLst>
              </a:tr>
              <a:tr h="166141">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客户资质明细表</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25400" cap="flat" cmpd="dbl" algn="ctr">
                      <a:solidFill>
                        <a:srgbClr val="000000"/>
                      </a:solidFill>
                      <a:prstDash val="solid"/>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w="25400" cap="flat" cmpd="dbl" algn="ctr">
                      <a:solidFill>
                        <a:srgbClr val="000000"/>
                      </a:solidFill>
                      <a:prstDash val="solid"/>
                      <a:round/>
                      <a:headEnd type="none" w="med" len="med"/>
                      <a:tailEnd type="none" w="med" len="med"/>
                    </a:lnL>
                    <a:lnR>
                      <a:noFill/>
                    </a:lnR>
                    <a:lnT>
                      <a:noFill/>
                    </a:lnT>
                    <a:lnB>
                      <a:noFill/>
                    </a:lnB>
                  </a:tcPr>
                </a:tc>
                <a:extLst>
                  <a:ext uri="{0D108BD9-81ED-4DB2-BD59-A6C34878D82A}">
                    <a16:rowId xmlns="" xmlns:a16="http://schemas.microsoft.com/office/drawing/2014/main" val="1355935184"/>
                  </a:ext>
                </a:extLst>
              </a:tr>
              <a:tr h="166141">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物料资质明细表</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25400" cap="flat" cmpd="dbl" algn="ctr">
                      <a:solidFill>
                        <a:srgbClr val="000000"/>
                      </a:solidFill>
                      <a:prstDash val="solid"/>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w="25400" cap="flat" cmpd="dbl" algn="ctr">
                      <a:solidFill>
                        <a:srgbClr val="000000"/>
                      </a:solidFill>
                      <a:prstDash val="solid"/>
                      <a:round/>
                      <a:headEnd type="none" w="med" len="med"/>
                      <a:tailEnd type="none" w="med" len="med"/>
                    </a:lnL>
                    <a:lnR>
                      <a:noFill/>
                    </a:lnR>
                    <a:lnT>
                      <a:noFill/>
                    </a:lnT>
                    <a:lnB>
                      <a:noFill/>
                    </a:lnB>
                  </a:tcPr>
                </a:tc>
                <a:extLst>
                  <a:ext uri="{0D108BD9-81ED-4DB2-BD59-A6C34878D82A}">
                    <a16:rowId xmlns="" xmlns:a16="http://schemas.microsoft.com/office/drawing/2014/main" val="2978620902"/>
                  </a:ext>
                </a:extLst>
              </a:tr>
              <a:tr h="166141">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库存养护明细表</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25400" cap="flat" cmpd="dbl" algn="ctr">
                      <a:solidFill>
                        <a:srgbClr val="000000"/>
                      </a:solidFill>
                      <a:prstDash val="solid"/>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w="25400" cap="flat" cmpd="dbl" algn="ctr">
                      <a:solidFill>
                        <a:srgbClr val="000000"/>
                      </a:solidFill>
                      <a:prstDash val="solid"/>
                      <a:round/>
                      <a:headEnd type="none" w="med" len="med"/>
                      <a:tailEnd type="none" w="med" len="med"/>
                    </a:lnL>
                    <a:lnR>
                      <a:noFill/>
                    </a:lnR>
                    <a:lnT>
                      <a:noFill/>
                    </a:lnT>
                    <a:lnB>
                      <a:noFill/>
                    </a:lnB>
                  </a:tcPr>
                </a:tc>
                <a:extLst>
                  <a:ext uri="{0D108BD9-81ED-4DB2-BD59-A6C34878D82A}">
                    <a16:rowId xmlns="" xmlns:a16="http://schemas.microsoft.com/office/drawing/2014/main" val="1897803258"/>
                  </a:ext>
                </a:extLst>
              </a:tr>
              <a:tr h="166141">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物料近效期</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25400" cap="flat" cmpd="dbl" algn="ctr">
                      <a:solidFill>
                        <a:srgbClr val="000000"/>
                      </a:solidFill>
                      <a:prstDash val="solid"/>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w="25400" cap="flat" cmpd="dbl" algn="ctr">
                      <a:solidFill>
                        <a:srgbClr val="000000"/>
                      </a:solidFill>
                      <a:prstDash val="solid"/>
                      <a:round/>
                      <a:headEnd type="none" w="med" len="med"/>
                      <a:tailEnd type="none" w="med" len="med"/>
                    </a:lnL>
                    <a:lnR>
                      <a:noFill/>
                    </a:lnR>
                    <a:lnT>
                      <a:noFill/>
                    </a:lnT>
                    <a:lnB>
                      <a:noFill/>
                    </a:lnB>
                  </a:tcPr>
                </a:tc>
                <a:extLst>
                  <a:ext uri="{0D108BD9-81ED-4DB2-BD59-A6C34878D82A}">
                    <a16:rowId xmlns="" xmlns:a16="http://schemas.microsoft.com/office/drawing/2014/main" val="538803561"/>
                  </a:ext>
                </a:extLst>
              </a:tr>
              <a:tr h="166141">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请检放行明细表</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25400" cap="flat" cmpd="dbl" algn="ctr">
                      <a:solidFill>
                        <a:srgbClr val="000000"/>
                      </a:solidFill>
                      <a:prstDash val="solid"/>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w="25400" cap="flat" cmpd="dbl" algn="ctr">
                      <a:solidFill>
                        <a:srgbClr val="000000"/>
                      </a:solidFill>
                      <a:prstDash val="solid"/>
                      <a:round/>
                      <a:headEnd type="none" w="med" len="med"/>
                      <a:tailEnd type="none" w="med" len="med"/>
                    </a:lnL>
                    <a:lnR>
                      <a:noFill/>
                    </a:lnR>
                    <a:lnT>
                      <a:noFill/>
                    </a:lnT>
                    <a:lnB>
                      <a:noFill/>
                    </a:lnB>
                  </a:tcPr>
                </a:tc>
                <a:extLst>
                  <a:ext uri="{0D108BD9-81ED-4DB2-BD59-A6C34878D82A}">
                    <a16:rowId xmlns="" xmlns:a16="http://schemas.microsoft.com/office/drawing/2014/main" val="3558550163"/>
                  </a:ext>
                </a:extLst>
              </a:tr>
              <a:tr h="166141">
                <a:tc vMerge="1">
                  <a:txBody>
                    <a:bodyPr/>
                    <a:lstStyle/>
                    <a:p>
                      <a:endParaRPr lang="zh-CN" altLang="en-US"/>
                    </a:p>
                  </a:txBody>
                  <a:tcPr/>
                </a:tc>
                <a:tc rowSpan="2">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设备</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维修工单物料</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25400" cap="flat" cmpd="dbl" algn="ctr">
                      <a:solidFill>
                        <a:srgbClr val="000000"/>
                      </a:solidFill>
                      <a:prstDash val="solid"/>
                      <a:round/>
                      <a:headEnd type="none" w="med" len="med"/>
                      <a:tailEnd type="none" w="med" len="med"/>
                    </a:lnR>
                    <a:lnT w="9525" cap="flat" cmpd="sng" algn="ctr">
                      <a:solidFill>
                        <a:schemeClr val="bg1">
                          <a:lumMod val="75000"/>
                        </a:schemeClr>
                      </a:solidFill>
                      <a:prstDash val="sysDash"/>
                      <a:round/>
                      <a:headEnd type="none" w="med" len="med"/>
                      <a:tailEnd type="none" w="med" len="med"/>
                    </a:lnT>
                    <a:lnB w="9525" cap="flat" cmpd="sng" algn="ctr">
                      <a:solidFill>
                        <a:schemeClr val="bg1">
                          <a:lumMod val="75000"/>
                        </a:schemeClr>
                      </a:solidFill>
                      <a:prstDash val="sysDash"/>
                      <a:round/>
                      <a:headEnd type="none" w="med" len="med"/>
                      <a:tailEnd type="none" w="med" len="med"/>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w="25400" cap="flat" cmpd="dbl" algn="ctr">
                      <a:solidFill>
                        <a:srgbClr val="000000"/>
                      </a:solidFill>
                      <a:prstDash val="solid"/>
                      <a:round/>
                      <a:headEnd type="none" w="med" len="med"/>
                      <a:tailEnd type="none" w="med" len="med"/>
                    </a:lnL>
                    <a:lnR>
                      <a:noFill/>
                    </a:lnR>
                    <a:lnT>
                      <a:noFill/>
                    </a:lnT>
                    <a:lnB>
                      <a:noFill/>
                    </a:lnB>
                  </a:tcPr>
                </a:tc>
                <a:extLst>
                  <a:ext uri="{0D108BD9-81ED-4DB2-BD59-A6C34878D82A}">
                    <a16:rowId xmlns="" xmlns:a16="http://schemas.microsoft.com/office/drawing/2014/main" val="3835803599"/>
                  </a:ext>
                </a:extLst>
              </a:tr>
              <a:tr h="185683">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维修工单资源</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marL="0" marR="0" lvl="0" indent="0" algn="ctr" defTabSz="893277"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205" marR="6205" marT="6205" marB="0" anchor="ctr">
                    <a:lnL w="9525" cap="flat" cmpd="sng" algn="ctr">
                      <a:solidFill>
                        <a:schemeClr val="bg1">
                          <a:lumMod val="75000"/>
                        </a:schemeClr>
                      </a:solidFill>
                      <a:prstDash val="sysDash"/>
                      <a:round/>
                      <a:headEnd type="none" w="med" len="med"/>
                      <a:tailEnd type="none" w="med" len="med"/>
                    </a:lnL>
                    <a:lnR w="9525" cap="flat" cmpd="sng" algn="ctr">
                      <a:solidFill>
                        <a:schemeClr val="bg1">
                          <a:lumMod val="75000"/>
                        </a:schemeClr>
                      </a:solidFill>
                      <a:prstDash val="sysDash"/>
                      <a:round/>
                      <a:headEnd type="none" w="med" len="med"/>
                      <a:tailEnd type="none" w="med" len="med"/>
                    </a:lnR>
                    <a:lnT w="9525" cap="flat" cmpd="sng" algn="ctr">
                      <a:solidFill>
                        <a:schemeClr val="bg1">
                          <a:lumMod val="75000"/>
                        </a:schemeClr>
                      </a:solidFill>
                      <a:prstDash val="sysDash"/>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205" marR="6205" marT="6205" marB="0" anchor="ctr">
                    <a:lnL w="9525" cap="flat" cmpd="sng" algn="ctr">
                      <a:solidFill>
                        <a:schemeClr val="bg1">
                          <a:lumMod val="75000"/>
                        </a:schemeClr>
                      </a:solidFill>
                      <a:prstDash val="sysDash"/>
                      <a:round/>
                      <a:headEnd type="none" w="med" len="med"/>
                      <a:tailEnd type="none" w="med" len="med"/>
                    </a:lnL>
                    <a:lnR w="25400" cap="flat" cmpd="dbl" algn="ctr">
                      <a:solidFill>
                        <a:srgbClr val="000000"/>
                      </a:solidFill>
                      <a:prstDash val="solid"/>
                      <a:round/>
                      <a:headEnd type="none" w="med" len="med"/>
                      <a:tailEnd type="none" w="med" len="med"/>
                    </a:lnR>
                    <a:lnT w="9525" cap="flat" cmpd="sng" algn="ctr">
                      <a:solidFill>
                        <a:schemeClr val="bg1">
                          <a:lumMod val="75000"/>
                        </a:schemeClr>
                      </a:solidFill>
                      <a:prstDash val="sysDash"/>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w="25400" cap="flat" cmpd="dbl" algn="ctr">
                      <a:solidFill>
                        <a:srgbClr val="000000"/>
                      </a:solidFill>
                      <a:prstDash val="solid"/>
                      <a:round/>
                      <a:headEnd type="none" w="med" len="med"/>
                      <a:tailEnd type="none" w="med" len="med"/>
                    </a:lnL>
                    <a:lnR>
                      <a:noFill/>
                    </a:lnR>
                    <a:lnT>
                      <a:noFill/>
                    </a:lnT>
                    <a:lnB>
                      <a:noFill/>
                    </a:lnB>
                  </a:tcPr>
                </a:tc>
                <a:extLst>
                  <a:ext uri="{0D108BD9-81ED-4DB2-BD59-A6C34878D82A}">
                    <a16:rowId xmlns="" xmlns:a16="http://schemas.microsoft.com/office/drawing/2014/main" val="3516538679"/>
                  </a:ext>
                </a:extLst>
              </a:tr>
              <a:tr h="185683">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a:noFill/>
                    </a:lnL>
                    <a:lnR>
                      <a:noFill/>
                    </a:lnR>
                    <a:lnT w="25400" cap="flat" cmpd="dbl" algn="ctr">
                      <a:solidFill>
                        <a:srgbClr val="000000"/>
                      </a:solidFill>
                      <a:prstDash val="solid"/>
                      <a:round/>
                      <a:headEnd type="none" w="med" len="med"/>
                      <a:tailEnd type="none" w="med" len="med"/>
                    </a:lnT>
                    <a:lnB>
                      <a:noFill/>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a:noFill/>
                    </a:lnL>
                    <a:lnR>
                      <a:noFill/>
                    </a:lnR>
                    <a:lnT w="25400" cap="flat" cmpd="dbl" algn="ctr">
                      <a:solidFill>
                        <a:srgbClr val="000000"/>
                      </a:solidFill>
                      <a:prstDash val="solid"/>
                      <a:round/>
                      <a:headEnd type="none" w="med" len="med"/>
                      <a:tailEnd type="none" w="med" len="med"/>
                    </a:lnT>
                    <a:lnB>
                      <a:noFill/>
                    </a:lnB>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a:noFill/>
                    </a:lnL>
                    <a:lnR>
                      <a:noFill/>
                    </a:lnR>
                    <a:lnT w="25400" cap="flat" cmpd="dbl" algn="ctr">
                      <a:solidFill>
                        <a:srgbClr val="000000"/>
                      </a:solidFill>
                      <a:prstDash val="solid"/>
                      <a:round/>
                      <a:headEnd type="none" w="med" len="med"/>
                      <a:tailEnd type="none" w="med" len="med"/>
                    </a:lnT>
                    <a:lnB>
                      <a:noFill/>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a:noFill/>
                    </a:lnL>
                    <a:lnR>
                      <a:noFill/>
                    </a:lnR>
                    <a:lnT w="25400" cap="flat" cmpd="dbl" algn="ctr">
                      <a:solidFill>
                        <a:srgbClr val="000000"/>
                      </a:solidFill>
                      <a:prstDash val="solid"/>
                      <a:round/>
                      <a:headEnd type="none" w="med" len="med"/>
                      <a:tailEnd type="none" w="med" len="med"/>
                    </a:lnT>
                    <a:lnB>
                      <a:noFill/>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a:noFill/>
                    </a:lnL>
                    <a:lnR>
                      <a:noFill/>
                    </a:lnR>
                    <a:lnT w="25400" cap="flat" cmpd="dbl" algn="ctr">
                      <a:solidFill>
                        <a:srgbClr val="000000"/>
                      </a:solidFill>
                      <a:prstDash val="solid"/>
                      <a:round/>
                      <a:headEnd type="none" w="med" len="med"/>
                      <a:tailEnd type="none" w="med" len="med"/>
                    </a:lnT>
                    <a:lnB>
                      <a:noFill/>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a:noFill/>
                    </a:lnL>
                    <a:lnR>
                      <a:noFill/>
                    </a:lnR>
                    <a:lnT w="25400" cap="flat" cmpd="dbl" algn="ctr">
                      <a:solidFill>
                        <a:srgbClr val="000000"/>
                      </a:solidFill>
                      <a:prstDash val="solid"/>
                      <a:round/>
                      <a:headEnd type="none" w="med" len="med"/>
                      <a:tailEnd type="none" w="med" len="med"/>
                    </a:lnT>
                    <a:lnB>
                      <a:noFill/>
                    </a:lnB>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a:noFill/>
                    </a:lnL>
                    <a:lnR>
                      <a:noFill/>
                    </a:lnR>
                    <a:lnT w="25400" cap="flat" cmpd="dbl" algn="ctr">
                      <a:solidFill>
                        <a:srgbClr val="000000"/>
                      </a:solidFill>
                      <a:prstDash val="solid"/>
                      <a:round/>
                      <a:headEnd type="none" w="med" len="med"/>
                      <a:tailEnd type="none" w="med" len="med"/>
                    </a:lnT>
                    <a:lnB>
                      <a:noFill/>
                    </a:lnB>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a:noFill/>
                    </a:lnL>
                    <a:lnR>
                      <a:noFill/>
                    </a:lnR>
                    <a:lnT w="25400" cap="flat" cmpd="dbl" algn="ctr">
                      <a:solidFill>
                        <a:srgbClr val="000000"/>
                      </a:solidFill>
                      <a:prstDash val="solid"/>
                      <a:round/>
                      <a:headEnd type="none" w="med" len="med"/>
                      <a:tailEnd type="none" w="med" len="med"/>
                    </a:lnT>
                    <a:lnB>
                      <a:noFill/>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a:noFill/>
                    </a:lnL>
                    <a:lnR>
                      <a:noFill/>
                    </a:lnR>
                    <a:lnT w="25400" cap="flat" cmpd="dbl" algn="ctr">
                      <a:solidFill>
                        <a:srgbClr val="000000"/>
                      </a:solidFill>
                      <a:prstDash val="solid"/>
                      <a:round/>
                      <a:headEnd type="none" w="med" len="med"/>
                      <a:tailEnd type="none" w="med" len="med"/>
                    </a:lnT>
                    <a:lnB>
                      <a:noFill/>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a:noFill/>
                    </a:lnL>
                    <a:lnR>
                      <a:noFill/>
                    </a:lnR>
                    <a:lnT w="25400" cap="flat" cmpd="dbl" algn="ctr">
                      <a:solidFill>
                        <a:srgbClr val="000000"/>
                      </a:solidFill>
                      <a:prstDash val="solid"/>
                      <a:round/>
                      <a:headEnd type="none" w="med" len="med"/>
                      <a:tailEnd type="none" w="med" len="med"/>
                    </a:lnT>
                    <a:lnB>
                      <a:noFill/>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a:noFill/>
                    </a:lnL>
                    <a:lnR>
                      <a:noFill/>
                    </a:lnR>
                    <a:lnT w="25400" cap="flat" cmpd="dbl" algn="ctr">
                      <a:solidFill>
                        <a:srgbClr val="000000"/>
                      </a:solidFill>
                      <a:prstDash val="solid"/>
                      <a:round/>
                      <a:headEnd type="none" w="med" len="med"/>
                      <a:tailEnd type="none" w="med" len="med"/>
                    </a:lnT>
                    <a:lnB>
                      <a:noFill/>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a:noFill/>
                    </a:lnL>
                    <a:lnR>
                      <a:noFill/>
                    </a:lnR>
                    <a:lnT w="25400" cap="flat" cmpd="dbl" algn="ctr">
                      <a:solidFill>
                        <a:srgbClr val="000000"/>
                      </a:solidFill>
                      <a:prstDash val="solid"/>
                      <a:round/>
                      <a:headEnd type="none" w="med" len="med"/>
                      <a:tailEnd type="none" w="med" len="med"/>
                    </a:lnT>
                    <a:lnB>
                      <a:noFill/>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a:noFill/>
                    </a:lnL>
                    <a:lnR>
                      <a:noFill/>
                    </a:lnR>
                    <a:lnT w="25400" cap="flat" cmpd="dbl" algn="ctr">
                      <a:solidFill>
                        <a:srgbClr val="000000"/>
                      </a:solidFill>
                      <a:prstDash val="solid"/>
                      <a:round/>
                      <a:headEnd type="none" w="med" len="med"/>
                      <a:tailEnd type="none" w="med" len="med"/>
                    </a:lnT>
                    <a:lnB>
                      <a:noFill/>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a:noFill/>
                    </a:lnL>
                    <a:lnR>
                      <a:noFill/>
                    </a:lnR>
                    <a:lnT w="25400" cap="flat" cmpd="dbl" algn="ctr">
                      <a:solidFill>
                        <a:srgbClr val="000000"/>
                      </a:solidFill>
                      <a:prstDash val="solid"/>
                      <a:round/>
                      <a:headEnd type="none" w="med" len="med"/>
                      <a:tailEnd type="none" w="med" len="med"/>
                    </a:lnT>
                    <a:lnB>
                      <a:noFill/>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a:noFill/>
                    </a:lnL>
                    <a:lnR>
                      <a:noFill/>
                    </a:lnR>
                    <a:lnT w="25400" cap="flat" cmpd="dbl" algn="ctr">
                      <a:solidFill>
                        <a:srgbClr val="000000"/>
                      </a:solidFill>
                      <a:prstDash val="solid"/>
                      <a:round/>
                      <a:headEnd type="none" w="med" len="med"/>
                      <a:tailEnd type="none" w="med" len="med"/>
                    </a:lnT>
                    <a:lnB>
                      <a:noFill/>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a:noFill/>
                    </a:lnL>
                    <a:lnR>
                      <a:noFill/>
                    </a:lnR>
                    <a:lnT w="25400" cap="flat" cmpd="dbl" algn="ctr">
                      <a:solidFill>
                        <a:srgbClr val="000000"/>
                      </a:solidFill>
                      <a:prstDash val="solid"/>
                      <a:round/>
                      <a:headEnd type="none" w="med" len="med"/>
                      <a:tailEnd type="none" w="med" len="med"/>
                    </a:lnT>
                    <a:lnB>
                      <a:noFill/>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a:noFill/>
                    </a:lnL>
                    <a:lnR>
                      <a:noFill/>
                    </a:lnR>
                    <a:lnT w="25400" cap="flat" cmpd="dbl" algn="ctr">
                      <a:solidFill>
                        <a:srgbClr val="000000"/>
                      </a:solidFill>
                      <a:prstDash val="solid"/>
                      <a:round/>
                      <a:headEnd type="none" w="med" len="med"/>
                      <a:tailEnd type="none" w="med" len="med"/>
                    </a:lnT>
                    <a:lnB>
                      <a:noFill/>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a:noFill/>
                    </a:lnL>
                    <a:lnR>
                      <a:noFill/>
                    </a:lnR>
                    <a:lnT w="25400" cap="flat" cmpd="dbl" algn="ctr">
                      <a:solidFill>
                        <a:srgbClr val="000000"/>
                      </a:solidFill>
                      <a:prstDash val="solid"/>
                      <a:round/>
                      <a:headEnd type="none" w="med" len="med"/>
                      <a:tailEnd type="none" w="med" len="med"/>
                    </a:lnT>
                    <a:lnB>
                      <a:noFill/>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a:noFill/>
                    </a:lnL>
                    <a:lnR>
                      <a:noFill/>
                    </a:lnR>
                    <a:lnT w="25400" cap="flat" cmpd="dbl" algn="ctr">
                      <a:solidFill>
                        <a:srgbClr val="000000"/>
                      </a:solidFill>
                      <a:prstDash val="solid"/>
                      <a:round/>
                      <a:headEnd type="none" w="med" len="med"/>
                      <a:tailEnd type="none" w="med" len="med"/>
                    </a:lnT>
                    <a:lnB>
                      <a:noFill/>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a:noFill/>
                    </a:lnL>
                    <a:lnR>
                      <a:noFill/>
                    </a:lnR>
                    <a:lnT w="25400" cap="flat" cmpd="dbl" algn="ctr">
                      <a:solidFill>
                        <a:srgbClr val="000000"/>
                      </a:solidFill>
                      <a:prstDash val="solid"/>
                      <a:round/>
                      <a:headEnd type="none" w="med" len="med"/>
                      <a:tailEnd type="none" w="med" len="med"/>
                    </a:lnT>
                    <a:lnB>
                      <a:noFill/>
                    </a:lnB>
                  </a:tcPr>
                </a:tc>
                <a:tc>
                  <a:txBody>
                    <a:bodyPr/>
                    <a:lstStyle/>
                    <a:p>
                      <a:pPr algn="ctr" fontAlgn="ct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a:noFill/>
                    </a:lnL>
                    <a:lnR>
                      <a:noFill/>
                    </a:lnR>
                    <a:lnT w="25400" cap="flat" cmpd="dbl" algn="ctr">
                      <a:solidFill>
                        <a:srgbClr val="000000"/>
                      </a:solidFill>
                      <a:prstDash val="solid"/>
                      <a:round/>
                      <a:headEnd type="none" w="med" len="med"/>
                      <a:tailEnd type="none" w="med" len="med"/>
                    </a:lnT>
                    <a:lnB>
                      <a:noFill/>
                    </a:lnB>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a:noFill/>
                    </a:lnL>
                    <a:lnR>
                      <a:noFill/>
                    </a:lnR>
                    <a:lnT w="25400" cap="flat" cmpd="dbl" algn="ctr">
                      <a:solidFill>
                        <a:srgbClr val="000000"/>
                      </a:solidFill>
                      <a:prstDash val="solid"/>
                      <a:round/>
                      <a:headEnd type="none" w="med" len="med"/>
                      <a:tailEnd type="none" w="med" len="med"/>
                    </a:lnT>
                    <a:lnB>
                      <a:noFill/>
                    </a:lnB>
                  </a:tcPr>
                </a:tc>
                <a:tc>
                  <a:txBody>
                    <a:bodyPr/>
                    <a:lstStyle/>
                    <a:p>
                      <a:pPr algn="ctr" fontAlgn="ct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205" marR="6205" marT="6205" marB="0" anchor="ctr">
                    <a:lnL>
                      <a:noFill/>
                    </a:lnL>
                    <a:lnR>
                      <a:noFill/>
                    </a:lnR>
                    <a:lnT>
                      <a:noFill/>
                    </a:lnT>
                    <a:lnB>
                      <a:noFill/>
                    </a:lnB>
                  </a:tcPr>
                </a:tc>
                <a:extLst>
                  <a:ext uri="{0D108BD9-81ED-4DB2-BD59-A6C34878D82A}">
                    <a16:rowId xmlns="" xmlns:a16="http://schemas.microsoft.com/office/drawing/2014/main" val="3484991433"/>
                  </a:ext>
                </a:extLst>
              </a:tr>
            </a:tbl>
          </a:graphicData>
        </a:graphic>
      </p:graphicFrame>
      <p:sp>
        <p:nvSpPr>
          <p:cNvPr id="4" name="文本框 3">
            <a:extLst>
              <a:ext uri="{FF2B5EF4-FFF2-40B4-BE49-F238E27FC236}">
                <a16:creationId xmlns="" xmlns:a16="http://schemas.microsoft.com/office/drawing/2014/main" id="{64FD8E7F-0572-AB4A-A737-983BA5DC8F69}"/>
              </a:ext>
            </a:extLst>
          </p:cNvPr>
          <p:cNvSpPr txBox="1"/>
          <p:nvPr/>
        </p:nvSpPr>
        <p:spPr>
          <a:xfrm>
            <a:off x="247650" y="6092446"/>
            <a:ext cx="3090903" cy="338378"/>
          </a:xfrm>
          <a:prstGeom prst="rect">
            <a:avLst/>
          </a:prstGeom>
          <a:noFill/>
        </p:spPr>
        <p:txBody>
          <a:bodyPr wrap="none" rtlCol="0">
            <a:spAutoFit/>
          </a:bodyPr>
          <a:lstStyle>
            <a:defPPr>
              <a:defRPr lang="zh-CN"/>
            </a:defPPr>
            <a:lvl1pPr>
              <a:defRPr kumimoji="1" sz="1600">
                <a:latin typeface="Microsoft YaHei" panose="020B0503020204020204" pitchFamily="34" charset="-122"/>
                <a:ea typeface="Microsoft YaHei" panose="020B0503020204020204" pitchFamily="34" charset="-122"/>
              </a:defRPr>
            </a:lvl1pPr>
          </a:lstStyle>
          <a:p>
            <a:pPr fontAlgn="base">
              <a:spcBef>
                <a:spcPct val="0"/>
              </a:spcBef>
              <a:spcAft>
                <a:spcPct val="0"/>
              </a:spcAft>
            </a:pPr>
            <a:r>
              <a:rPr lang="zh-CN" altLang="en-US" sz="1599" dirty="0">
                <a:solidFill>
                  <a:prstClr val="black"/>
                </a:solidFill>
              </a:rPr>
              <a:t>备注：梳理</a:t>
            </a:r>
            <a:r>
              <a:rPr lang="en-US" altLang="zh-CN" sz="1599" dirty="0">
                <a:solidFill>
                  <a:prstClr val="black"/>
                </a:solidFill>
              </a:rPr>
              <a:t>43</a:t>
            </a:r>
            <a:r>
              <a:rPr lang="zh-CN" altLang="en-US" sz="1599" dirty="0">
                <a:solidFill>
                  <a:prstClr val="black"/>
                </a:solidFill>
              </a:rPr>
              <a:t>张业务模块事实表</a:t>
            </a:r>
          </a:p>
        </p:txBody>
      </p:sp>
      <p:grpSp>
        <p:nvGrpSpPr>
          <p:cNvPr id="5" name="组合 4">
            <a:extLst>
              <a:ext uri="{FF2B5EF4-FFF2-40B4-BE49-F238E27FC236}">
                <a16:creationId xmlns="" xmlns:a16="http://schemas.microsoft.com/office/drawing/2014/main" id="{74EF7E3F-9DF8-1442-82FD-46F5BBB160C9}"/>
              </a:ext>
            </a:extLst>
          </p:cNvPr>
          <p:cNvGrpSpPr/>
          <p:nvPr/>
        </p:nvGrpSpPr>
        <p:grpSpPr>
          <a:xfrm>
            <a:off x="7106127" y="6262111"/>
            <a:ext cx="4231146" cy="356214"/>
            <a:chOff x="6775352" y="6254880"/>
            <a:chExt cx="4233350" cy="356400"/>
          </a:xfrm>
        </p:grpSpPr>
        <p:sp>
          <p:nvSpPr>
            <p:cNvPr id="6" name="圆角矩形 36">
              <a:extLst>
                <a:ext uri="{FF2B5EF4-FFF2-40B4-BE49-F238E27FC236}">
                  <a16:creationId xmlns="" xmlns:a16="http://schemas.microsoft.com/office/drawing/2014/main" id="{ADF3D26A-7910-0A4E-A4BD-AFF0A22FF50E}"/>
                </a:ext>
              </a:extLst>
            </p:cNvPr>
            <p:cNvSpPr>
              <a:spLocks noChangeArrowheads="1"/>
            </p:cNvSpPr>
            <p:nvPr/>
          </p:nvSpPr>
          <p:spPr bwMode="auto">
            <a:xfrm>
              <a:off x="6775352" y="6254880"/>
              <a:ext cx="960107" cy="356400"/>
            </a:xfrm>
            <a:prstGeom prst="rect">
              <a:avLst/>
            </a:prstGeom>
            <a:noFill/>
            <a:ln w="12700" cap="flat" cmpd="sng" algn="ctr">
              <a:solidFill>
                <a:srgbClr val="00B0F0"/>
              </a:solidFill>
              <a:prstDash val="solid"/>
              <a:round/>
              <a:headEnd type="none" w="med" len="med"/>
              <a:tailEnd type="none" w="med" len="med"/>
            </a:ln>
          </p:spPr>
          <p:txBody>
            <a:bodyPr vert="horz" wrap="square" lIns="91392" tIns="45696" rIns="91392" bIns="45696" numCol="1" anchor="ctr" anchorCtr="0" compatLnSpc="1">
              <a:noAutofit/>
            </a:bodyPr>
            <a:lstStyle>
              <a:lvl1pPr>
                <a:lnSpc>
                  <a:spcPct val="90000"/>
                </a:lnSpc>
                <a:spcBef>
                  <a:spcPts val="1000"/>
                </a:spcBef>
                <a:buFont typeface="Arial" panose="020B0604020202090204" pitchFamily="34" charset="0"/>
                <a:buChar char="•"/>
                <a:defRPr sz="2800">
                  <a:solidFill>
                    <a:schemeClr val="tx1"/>
                  </a:solidFill>
                  <a:latin typeface="Impact" panose="020B0806030902050204" pitchFamily="34" charset="0"/>
                  <a:ea typeface="微软雅黑" panose="020B0503020204020204" pitchFamily="34" charset="-122"/>
                  <a:sym typeface="Impact" panose="020B0806030902050204" pitchFamily="34" charset="0"/>
                </a:defRPr>
              </a:lvl1pPr>
              <a:lvl2pPr marL="742950" indent="-285750">
                <a:lnSpc>
                  <a:spcPct val="90000"/>
                </a:lnSpc>
                <a:spcBef>
                  <a:spcPts val="500"/>
                </a:spcBef>
                <a:buFont typeface="Arial" panose="020B0604020202090204" pitchFamily="34" charset="0"/>
                <a:buChar char="•"/>
                <a:defRPr sz="2400">
                  <a:solidFill>
                    <a:schemeClr val="tx1"/>
                  </a:solidFill>
                  <a:latin typeface="Impact" panose="020B0806030902050204" pitchFamily="34" charset="0"/>
                  <a:ea typeface="微软雅黑" panose="020B0503020204020204" pitchFamily="34" charset="-122"/>
                  <a:sym typeface="Impact" panose="020B0806030902050204" pitchFamily="34" charset="0"/>
                </a:defRPr>
              </a:lvl2pPr>
              <a:lvl3pPr marL="1143000" indent="-228600">
                <a:lnSpc>
                  <a:spcPct val="90000"/>
                </a:lnSpc>
                <a:spcBef>
                  <a:spcPts val="500"/>
                </a:spcBef>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3pPr>
              <a:lvl4pPr marL="1600200" indent="-228600">
                <a:lnSpc>
                  <a:spcPct val="90000"/>
                </a:lnSpc>
                <a:spcBef>
                  <a:spcPts val="500"/>
                </a:spcBef>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4pPr>
              <a:lvl5pPr marL="2057400" indent="-228600">
                <a:lnSpc>
                  <a:spcPct val="90000"/>
                </a:lnSpc>
                <a:spcBef>
                  <a:spcPts val="500"/>
                </a:spcBef>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Impact" panose="020B0806030902050204" pitchFamily="34" charset="0"/>
                  <a:ea typeface="微软雅黑" panose="020B0503020204020204" pitchFamily="34" charset="-122"/>
                  <a:sym typeface="Impact" panose="020B0806030902050204" pitchFamily="34" charset="0"/>
                </a:defRPr>
              </a:lvl9pPr>
            </a:lstStyle>
            <a:p>
              <a:pPr algn="ctr" fontAlgn="base">
                <a:spcBef>
                  <a:spcPts val="500"/>
                </a:spcBef>
                <a:spcAft>
                  <a:spcPct val="0"/>
                </a:spcAft>
                <a:buFont typeface="Arial" panose="020B0604020202090204" pitchFamily="34" charset="0"/>
                <a:buNone/>
              </a:pPr>
              <a:r>
                <a:rPr lang="zh-CN" altLang="en-US" sz="1399" dirty="0">
                  <a:solidFill>
                    <a:srgbClr val="00B0F0"/>
                  </a:solidFill>
                  <a:latin typeface="微软雅黑" panose="020B0503020204020204" pitchFamily="34" charset="-122"/>
                  <a:sym typeface="+mn-ea"/>
                </a:rPr>
                <a:t>数据采集</a:t>
              </a:r>
            </a:p>
          </p:txBody>
        </p:sp>
        <p:sp>
          <p:nvSpPr>
            <p:cNvPr id="7" name="圆角矩形 36">
              <a:extLst>
                <a:ext uri="{FF2B5EF4-FFF2-40B4-BE49-F238E27FC236}">
                  <a16:creationId xmlns="" xmlns:a16="http://schemas.microsoft.com/office/drawing/2014/main" id="{1318A449-824E-6E42-B0B5-4A4243BABCC3}"/>
                </a:ext>
              </a:extLst>
            </p:cNvPr>
            <p:cNvSpPr>
              <a:spLocks noChangeArrowheads="1"/>
            </p:cNvSpPr>
            <p:nvPr/>
          </p:nvSpPr>
          <p:spPr bwMode="auto">
            <a:xfrm>
              <a:off x="7737732" y="6254880"/>
              <a:ext cx="961200" cy="356400"/>
            </a:xfrm>
            <a:prstGeom prst="rect">
              <a:avLst/>
            </a:prstGeom>
            <a:solidFill>
              <a:srgbClr val="51C4CC"/>
            </a:solidFill>
            <a:ln w="12700" cap="flat" cmpd="sng" algn="ctr">
              <a:solidFill>
                <a:srgbClr val="00B0F0"/>
              </a:solidFill>
              <a:prstDash val="solid"/>
              <a:round/>
              <a:headEnd type="none" w="med" len="med"/>
              <a:tailEnd type="none" w="med" len="med"/>
            </a:ln>
          </p:spPr>
          <p:txBody>
            <a:bodyPr vert="horz" wrap="square" lIns="91392" tIns="45696" rIns="91392" bIns="45696" numCol="1" anchor="ctr" anchorCtr="0" compatLnSpc="1">
              <a:noAutofit/>
            </a:bodyPr>
            <a:lstStyle/>
            <a:p>
              <a:pPr algn="ctr" fontAlgn="base">
                <a:spcBef>
                  <a:spcPts val="500"/>
                </a:spcBef>
                <a:spcAft>
                  <a:spcPct val="0"/>
                </a:spcAft>
              </a:pPr>
              <a:r>
                <a:rPr lang="en" altLang="zh-CN" sz="1399" dirty="0">
                  <a:solidFill>
                    <a:prstClr val="white"/>
                  </a:solidFill>
                  <a:latin typeface="微软雅黑" panose="020B0503020204020204" pitchFamily="34" charset="-122"/>
                  <a:sym typeface="+mn-ea"/>
                </a:rPr>
                <a:t>EDW</a:t>
              </a:r>
              <a:r>
                <a:rPr lang="zh-CN" altLang="en-US" sz="1399" dirty="0">
                  <a:solidFill>
                    <a:prstClr val="white"/>
                  </a:solidFill>
                  <a:latin typeface="微软雅黑" panose="020B0503020204020204" pitchFamily="34" charset="-122"/>
                  <a:sym typeface="+mn-ea"/>
                </a:rPr>
                <a:t>建模</a:t>
              </a:r>
            </a:p>
          </p:txBody>
        </p:sp>
        <p:sp>
          <p:nvSpPr>
            <p:cNvPr id="8" name="圆角矩形 36">
              <a:extLst>
                <a:ext uri="{FF2B5EF4-FFF2-40B4-BE49-F238E27FC236}">
                  <a16:creationId xmlns="" xmlns:a16="http://schemas.microsoft.com/office/drawing/2014/main" id="{8DDFFBCB-D497-B74E-84A6-97E64B256184}"/>
                </a:ext>
              </a:extLst>
            </p:cNvPr>
            <p:cNvSpPr>
              <a:spLocks noChangeArrowheads="1"/>
            </p:cNvSpPr>
            <p:nvPr/>
          </p:nvSpPr>
          <p:spPr bwMode="auto">
            <a:xfrm>
              <a:off x="8698932" y="6254880"/>
              <a:ext cx="1348570" cy="356400"/>
            </a:xfrm>
            <a:prstGeom prst="rect">
              <a:avLst/>
            </a:prstGeom>
            <a:noFill/>
            <a:ln w="12700" cap="flat" cmpd="sng" algn="ctr">
              <a:solidFill>
                <a:srgbClr val="00B0F0"/>
              </a:solidFill>
              <a:prstDash val="solid"/>
              <a:round/>
              <a:headEnd type="none" w="med" len="med"/>
              <a:tailEnd type="none" w="med" len="med"/>
            </a:ln>
          </p:spPr>
          <p:txBody>
            <a:bodyPr vert="horz" wrap="square" lIns="91392" tIns="45696" rIns="91392" bIns="45696" numCol="1" anchor="ctr" anchorCtr="0" compatLnSpc="1">
              <a:noAutofit/>
            </a:bodyPr>
            <a:lstStyle/>
            <a:p>
              <a:pPr algn="ctr" fontAlgn="base">
                <a:spcBef>
                  <a:spcPts val="500"/>
                </a:spcBef>
                <a:spcAft>
                  <a:spcPct val="0"/>
                </a:spcAft>
              </a:pPr>
              <a:r>
                <a:rPr lang="zh-CN" altLang="en-US" sz="1399" dirty="0">
                  <a:solidFill>
                    <a:srgbClr val="00B0F0"/>
                  </a:solidFill>
                  <a:latin typeface="微软雅黑" panose="020B0503020204020204" pitchFamily="34" charset="-122"/>
                  <a:cs typeface="微软雅黑" panose="020B0503020204020204" pitchFamily="34" charset="-122"/>
                  <a:sym typeface="+mn-ea"/>
                </a:rPr>
                <a:t>数据资产目录</a:t>
              </a:r>
            </a:p>
          </p:txBody>
        </p:sp>
        <p:sp>
          <p:nvSpPr>
            <p:cNvPr id="9" name="圆角矩形 36">
              <a:extLst>
                <a:ext uri="{FF2B5EF4-FFF2-40B4-BE49-F238E27FC236}">
                  <a16:creationId xmlns="" xmlns:a16="http://schemas.microsoft.com/office/drawing/2014/main" id="{4239015E-FCF5-024C-85F1-12731A570C79}"/>
                </a:ext>
              </a:extLst>
            </p:cNvPr>
            <p:cNvSpPr>
              <a:spLocks noChangeArrowheads="1"/>
            </p:cNvSpPr>
            <p:nvPr/>
          </p:nvSpPr>
          <p:spPr bwMode="auto">
            <a:xfrm>
              <a:off x="10047502" y="6254880"/>
              <a:ext cx="961200" cy="356400"/>
            </a:xfrm>
            <a:prstGeom prst="rect">
              <a:avLst/>
            </a:prstGeom>
            <a:noFill/>
            <a:ln w="12700" cap="flat" cmpd="sng" algn="ctr">
              <a:solidFill>
                <a:srgbClr val="00B0F0"/>
              </a:solidFill>
              <a:prstDash val="solid"/>
              <a:round/>
              <a:headEnd type="none" w="med" len="med"/>
              <a:tailEnd type="none" w="med" len="med"/>
            </a:ln>
          </p:spPr>
          <p:txBody>
            <a:bodyPr vert="horz" wrap="square" lIns="91392" tIns="45696" rIns="91392" bIns="45696" numCol="1" anchor="ctr" anchorCtr="0" compatLnSpc="1">
              <a:noAutofit/>
            </a:bodyPr>
            <a:lstStyle/>
            <a:p>
              <a:pPr algn="ctr" fontAlgn="base">
                <a:spcBef>
                  <a:spcPts val="500"/>
                </a:spcBef>
                <a:spcAft>
                  <a:spcPct val="0"/>
                </a:spcAft>
              </a:pPr>
              <a:r>
                <a:rPr lang="zh-CN" altLang="en-US" sz="1399" dirty="0">
                  <a:solidFill>
                    <a:srgbClr val="00B0F0"/>
                  </a:solidFill>
                  <a:latin typeface="微软雅黑" panose="020B0503020204020204" pitchFamily="34" charset="-122"/>
                  <a:cs typeface="微软雅黑" panose="020B0503020204020204" pitchFamily="34" charset="-122"/>
                  <a:sym typeface="+mn-ea"/>
                </a:rPr>
                <a:t>数据字典</a:t>
              </a:r>
            </a:p>
          </p:txBody>
        </p:sp>
      </p:grpSp>
    </p:spTree>
    <p:extLst>
      <p:ext uri="{BB962C8B-B14F-4D97-AF65-F5344CB8AC3E}">
        <p14:creationId xmlns:p14="http://schemas.microsoft.com/office/powerpoint/2010/main" val="2032651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htytW.yGh0KxVM0Gw94C2A"/>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ZcW6E._ztUijcZEUqZKRFA"/>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w4mUrMblpUeOB4UrYnnkBA"/>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PT7LssQVyk.eKsbVY9oRmQ"/>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E_S1gm5Gq0anbU2uoeAsUQ"/>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wNlOhLF8AECseI3L1uNRmw"/>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0smGq4h_lU24bfKo6j0__Q"/>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PRct14ikwUqejGS7h41udQ"/>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hRPKwRkNikm4.Jhdn08L_g"/>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wkRsVX2nr0OsFSyYn_dYAw"/>
</p:tagLst>
</file>

<file path=ppt/tags/tag1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UqF3.gQ8pUGrVy094d7f.g"/>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UqF3.gQ8pUGrVy094d7f.g"/>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2K7Df2eFRkyaTBDTq75iSg"/>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zmiIzO7d5ka_u_s6ZEWR9A"/>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hx4YUV7pmkCtp.jgzrMxjg"/>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FVpHmmCgeU.C5xen6zoZew"/>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h8J82OWqD0Ot_cnk1W1mzA"/>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j1PRvmRdpE.Ih26I4hLk6A"/>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dxQ6i9_5SEqJu.9IGrmX1w"/>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8rCyt3CVvkC9IiSFDVLQag"/>
</p:tagLst>
</file>

<file path=ppt/tags/tag1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iTsC0KoAfUuEGkECYO_sEA"/>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XjlqUZXpCkaWECVQ9Brumw"/>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ACU0bdqC706aNkkGAy_2Fg"/>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65TskqswOkWUsRQ9uhz7SQ"/>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wlvvEjqiiEiHuVLZasLLJw"/>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DsqsBcndyE6g4HnMPBsm7A"/>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GsrbkJchqkec2r01QVk5xQ"/>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EBtRMF5oI0OYHG7sxuRSfA"/>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TmL0yxUI0Uuvc_xBpS3Nmg"/>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0lyZYTmQDk.lTEjE2MJCvA"/>
</p:tagLst>
</file>

<file path=ppt/tags/tag1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7hjfQvMdm0Sv99I7pBytXw"/>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brpeJOMBAUio8F9LVpSx9A"/>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0BFhOWXTGEmQefbvjksNWg"/>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D7zNNWWlT0mCOyncorXlaw"/>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Ap90PEtc9UOLfcDI9eRWlg"/>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vlgo8pWWzEqzTojzZYGA2w"/>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pJ8nmWsk6kCzXfMRFspwPA"/>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gGhRChtXHEuk8Vsv18xVOw"/>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0BFhOWXTGEmQefbvjksNWg"/>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D7zNNWWlT0mCOyncorXlaw"/>
</p:tagLst>
</file>

<file path=ppt/tags/tag1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Ap90PEtc9UOLfcDI9eRWlg"/>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pJ8nmWsk6kCzXfMRFspwPA"/>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gGhRChtXHEuk8Vsv18xVOw"/>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gGhRChtXHEuk8Vsv18xVOw"/>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4LWZpAqTbEG3bd1giek0fQ"/>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pO3SLTcKfUka6ilBHmWxOTw"/>
  <p:tag name="KSO_WM_UNIT_TEXT_FILL_FORE_SCHEMECOLOR_INDEX_BRIGHTNESS" val="0"/>
  <p:tag name="KSO_WM_UNIT_TEXT_FILL_FORE_SCHEMECOLOR_INDEX" val="14"/>
  <p:tag name="KSO_WM_UNIT_TEXT_FILL_TYPE" val="1"/>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QDL7RpExH02OeFsfCRlvVQ"/>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QDL7RpExH02OeFsfCRlvVQ"/>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QDL7RpExH02OeFsfCRlvVQ"/>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QDL7RpExH02OeFsfCRlvVQ"/>
</p:tagLst>
</file>

<file path=ppt/tags/tag1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QDL7RpExH02OeFsfCRlvVQ"/>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QDL7RpExH02OeFsfCRlvVQ"/>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QDL7RpExH02OeFsfCRlvVQ"/>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QDL7RpExH02OeFsfCRlvVQ"/>
</p:tagLst>
</file>

<file path=ppt/tags/tag1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9"/>
  <p:tag name="KSO_WM_UNIT_TEXT_FILL_TYPE" val="1"/>
</p:tagLst>
</file>

<file path=ppt/tags/tag15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3"/>
  <p:tag name="KSO_WM_UNIT_LINE_FILL_TYPE" val="2"/>
</p:tagLst>
</file>

<file path=ppt/tags/tag1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9"/>
  <p:tag name="KSO_WM_UNIT_TEXT_FILL_TYPE" val="1"/>
</p:tagLst>
</file>

<file path=ppt/tags/tag15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5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16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6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6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6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6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6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6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6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6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1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9"/>
  <p:tag name="KSO_WM_UNIT_TEX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170.xml><?xml version="1.0" encoding="utf-8"?>
<p:tagLst xmlns:a="http://schemas.openxmlformats.org/drawingml/2006/main" xmlns:r="http://schemas.openxmlformats.org/officeDocument/2006/relationships" xmlns:p="http://schemas.openxmlformats.org/presentationml/2006/main">
  <p:tag name="KSO_WM_UNIT_FILL_FORE_SCHEMECOLOR_INDEX_BRIGHTNESS" val="0.8"/>
  <p:tag name="KSO_WM_UNIT_FILL_FORE_SCHEMECOLOR_INDEX" val="5"/>
  <p:tag name="KSO_WM_UNIT_FILL_TYPE" val="1"/>
</p:tagLst>
</file>

<file path=ppt/tags/tag171.xml><?xml version="1.0" encoding="utf-8"?>
<p:tagLst xmlns:a="http://schemas.openxmlformats.org/drawingml/2006/main" xmlns:r="http://schemas.openxmlformats.org/officeDocument/2006/relationships" xmlns:p="http://schemas.openxmlformats.org/presentationml/2006/main">
  <p:tag name="KSO_WM_UNIT_FILL_FORE_SCHEMECOLOR_INDEX_BRIGHTNESS" val="0.8"/>
  <p:tag name="KSO_WM_UNIT_FILL_FORE_SCHEMECOLOR_INDEX" val="5"/>
  <p:tag name="KSO_WM_UNIT_FILL_TYPE" val="1"/>
</p:tagLst>
</file>

<file path=ppt/tags/tag172.xml><?xml version="1.0" encoding="utf-8"?>
<p:tagLst xmlns:a="http://schemas.openxmlformats.org/drawingml/2006/main" xmlns:r="http://schemas.openxmlformats.org/officeDocument/2006/relationships" xmlns:p="http://schemas.openxmlformats.org/presentationml/2006/main">
  <p:tag name="KSO_WM_UNIT_FILL_FORE_SCHEMECOLOR_INDEX_BRIGHTNESS" val="0.8"/>
  <p:tag name="KSO_WM_UNIT_FILL_FORE_SCHEMECOLOR_INDEX" val="5"/>
  <p:tag name="KSO_WM_UNIT_FILL_TYPE" val="1"/>
</p:tagLst>
</file>

<file path=ppt/tags/tag1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68406_5*l_h_i*1_1_1"/>
  <p:tag name="KSO_WM_TEMPLATE_CATEGORY" val="diagram"/>
  <p:tag name="KSO_WM_TEMPLATE_INDEX" val="20168406"/>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1"/>
  <p:tag name="KSO_WM_UNIT_ID" val="diagram20168406_5*l_h_i*1_6_1"/>
  <p:tag name="KSO_WM_TEMPLATE_CATEGORY" val="diagram"/>
  <p:tag name="KSO_WM_TEMPLATE_INDEX" val="20168406"/>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168406_5*l_h_i*1_4_1"/>
  <p:tag name="KSO_WM_TEMPLATE_CATEGORY" val="diagram"/>
  <p:tag name="KSO_WM_TEMPLATE_INDEX" val="20168406"/>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1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168406_5*l_h_i*1_3_1"/>
  <p:tag name="KSO_WM_TEMPLATE_CATEGORY" val="diagram"/>
  <p:tag name="KSO_WM_TEMPLATE_INDEX" val="20168406"/>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168406_5*l_h_i*1_2_1"/>
  <p:tag name="KSO_WM_TEMPLATE_CATEGORY" val="diagram"/>
  <p:tag name="KSO_WM_TEMPLATE_INDEX" val="20168406"/>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diagram20168406_5*l_h_i*1_5_1"/>
  <p:tag name="KSO_WM_TEMPLATE_CATEGORY" val="diagram"/>
  <p:tag name="KSO_WM_TEMPLATE_INDEX" val="20168406"/>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1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168406_5*l_h_i*1_1_2"/>
  <p:tag name="KSO_WM_TEMPLATE_CATEGORY" val="diagram"/>
  <p:tag name="KSO_WM_TEMPLATE_INDEX" val="20168406"/>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Vual0DSYGkWUlApHRL8W8Q"/>
  <p:tag name="KSO_WM_UNIT_TEXT_FILL_FORE_SCHEMECOLOR_INDEX_BRIGHTNESS" val="0"/>
  <p:tag name="KSO_WM_UNIT_TEXT_FILL_FORE_SCHEMECOLOR_INDEX" val="14"/>
  <p:tag name="KSO_WM_UNIT_TEXT_FILL_TYPE" val="1"/>
</p:tagLst>
</file>

<file path=ppt/tags/tag1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168406_5*l_h_i*1_2_2"/>
  <p:tag name="KSO_WM_TEMPLATE_CATEGORY" val="diagram"/>
  <p:tag name="KSO_WM_TEMPLATE_INDEX" val="20168406"/>
  <p:tag name="KSO_WM_UNIT_LAYERLEVEL" val="1_1_1"/>
  <p:tag name="KSO_WM_TAG_VERSION" val="1.0"/>
  <p:tag name="KSO_WM_BEAUTIFY_FLAG" val="#wm#"/>
  <p:tag name="KSO_WM_UNIT_LINE_FORE_SCHEMECOLOR_INDEX" val="6"/>
  <p:tag name="KSO_WM_UNIT_LINE_FILL_TYPE" val="2"/>
  <p:tag name="KSO_WM_UNIT_TEXT_FILL_FORE_SCHEMECOLOR_INDEX" val="13"/>
  <p:tag name="KSO_WM_UNIT_TEXT_FILL_TYPE" val="1"/>
</p:tagLst>
</file>

<file path=ppt/tags/tag1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168406_5*l_h_i*1_4_2"/>
  <p:tag name="KSO_WM_TEMPLATE_CATEGORY" val="diagram"/>
  <p:tag name="KSO_WM_TEMPLATE_INDEX" val="20168406"/>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Lst>
</file>

<file path=ppt/tags/tag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168406_5*l_h_i*1_3_2"/>
  <p:tag name="KSO_WM_TEMPLATE_CATEGORY" val="diagram"/>
  <p:tag name="KSO_WM_TEMPLATE_INDEX" val="20168406"/>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Lst>
</file>

<file path=ppt/tags/tag1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2"/>
  <p:tag name="KSO_WM_UNIT_ID" val="diagram20168406_5*l_h_i*1_5_2"/>
  <p:tag name="KSO_WM_TEMPLATE_CATEGORY" val="diagram"/>
  <p:tag name="KSO_WM_TEMPLATE_INDEX" val="20168406"/>
  <p:tag name="KSO_WM_UNIT_LAYERLEVEL" val="1_1_1"/>
  <p:tag name="KSO_WM_TAG_VERSION" val="1.0"/>
  <p:tag name="KSO_WM_BEAUTIFY_FLAG" val="#wm#"/>
  <p:tag name="KSO_WM_UNIT_LINE_FORE_SCHEMECOLOR_INDEX" val="6"/>
  <p:tag name="KSO_WM_UNIT_LINE_FILL_TYPE" val="2"/>
  <p:tag name="KSO_WM_UNIT_TEXT_FILL_FORE_SCHEMECOLOR_INDEX" val="13"/>
  <p:tag name="KSO_WM_UNIT_TEXT_FILL_TYPE" val="1"/>
</p:tagLst>
</file>

<file path=ppt/tags/tag1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2"/>
  <p:tag name="KSO_WM_UNIT_ID" val="diagram20168406_5*l_h_i*1_6_2"/>
  <p:tag name="KSO_WM_TEMPLATE_CATEGORY" val="diagram"/>
  <p:tag name="KSO_WM_TEMPLATE_INDEX" val="20168406"/>
  <p:tag name="KSO_WM_UNIT_LAYERLEVEL" val="1_1_1"/>
  <p:tag name="KSO_WM_TAG_VERSION" val="1.0"/>
  <p:tag name="KSO_WM_BEAUTIFY_FLAG" val="#wm#"/>
  <p:tag name="KSO_WM_UNIT_LINE_FORE_SCHEMECOLOR_INDEX" val="6"/>
  <p:tag name="KSO_WM_UNIT_LINE_FILL_TYPE" val="2"/>
  <p:tag name="KSO_WM_UNIT_TEXT_FILL_FORE_SCHEMECOLOR_INDEX" val="13"/>
  <p:tag name="KSO_WM_UNIT_TEXT_FILL_TYPE" val="1"/>
</p:tagLst>
</file>

<file path=ppt/tags/tag185.xml><?xml version="1.0" encoding="utf-8"?>
<p:tagLst xmlns:a="http://schemas.openxmlformats.org/drawingml/2006/main" xmlns:r="http://schemas.openxmlformats.org/officeDocument/2006/relationships" xmlns:p="http://schemas.openxmlformats.org/presentationml/2006/main">
  <p:tag name="KSO_WM_UNIT_VALUE" val="122*122"/>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168406_5*l_h_x*1_2_1"/>
  <p:tag name="KSO_WM_TEMPLATE_CATEGORY" val="diagram"/>
  <p:tag name="KSO_WM_TEMPLATE_INDEX" val="20168406"/>
  <p:tag name="KSO_WM_UNIT_LAYERLEVEL" val="1_1_1"/>
  <p:tag name="KSO_WM_TAG_VERSION" val="1.0"/>
  <p:tag name="KSO_WM_BEAUTIFY_FLAG" val="#wm#"/>
</p:tagLst>
</file>

<file path=ppt/tags/tag186.xml><?xml version="1.0" encoding="utf-8"?>
<p:tagLst xmlns:a="http://schemas.openxmlformats.org/drawingml/2006/main" xmlns:r="http://schemas.openxmlformats.org/officeDocument/2006/relationships" xmlns:p="http://schemas.openxmlformats.org/presentationml/2006/main">
  <p:tag name="KSO_WM_UNIT_VALUE" val="122*122"/>
  <p:tag name="KSO_WM_UNIT_HIGHLIGHT" val="0"/>
  <p:tag name="KSO_WM_UNIT_COMPATIBLE" val="0"/>
  <p:tag name="KSO_WM_UNIT_DIAGRAM_ISNUMVISUAL" val="0"/>
  <p:tag name="KSO_WM_UNIT_DIAGRAM_ISREFERUNIT" val="0"/>
  <p:tag name="KSO_WM_DIAGRAM_GROUP_CODE" val="l1-1"/>
  <p:tag name="KSO_WM_UNIT_TYPE" val="l_h_x"/>
  <p:tag name="KSO_WM_UNIT_INDEX" val="1_4_1"/>
  <p:tag name="KSO_WM_UNIT_ID" val="diagram20168406_5*l_h_x*1_4_1"/>
  <p:tag name="KSO_WM_TEMPLATE_CATEGORY" val="diagram"/>
  <p:tag name="KSO_WM_TEMPLATE_INDEX" val="20168406"/>
  <p:tag name="KSO_WM_UNIT_LAYERLEVEL" val="1_1_1"/>
  <p:tag name="KSO_WM_TAG_VERSION" val="1.0"/>
  <p:tag name="KSO_WM_BEAUTIFY_FLAG" val="#wm#"/>
</p:tagLst>
</file>

<file path=ppt/tags/tag187.xml><?xml version="1.0" encoding="utf-8"?>
<p:tagLst xmlns:a="http://schemas.openxmlformats.org/drawingml/2006/main" xmlns:r="http://schemas.openxmlformats.org/officeDocument/2006/relationships" xmlns:p="http://schemas.openxmlformats.org/presentationml/2006/main">
  <p:tag name="KSO_WM_UNIT_VALUE" val="122*122"/>
  <p:tag name="KSO_WM_UNIT_HIGHLIGHT" val="0"/>
  <p:tag name="KSO_WM_UNIT_COMPATIBLE" val="0"/>
  <p:tag name="KSO_WM_UNIT_DIAGRAM_ISNUMVISUAL" val="0"/>
  <p:tag name="KSO_WM_UNIT_DIAGRAM_ISREFERUNIT" val="0"/>
  <p:tag name="KSO_WM_DIAGRAM_GROUP_CODE" val="l1-1"/>
  <p:tag name="KSO_WM_UNIT_TYPE" val="l_h_x"/>
  <p:tag name="KSO_WM_UNIT_INDEX" val="1_3_1"/>
  <p:tag name="KSO_WM_UNIT_ID" val="diagram20168406_5*l_h_x*1_3_1"/>
  <p:tag name="KSO_WM_TEMPLATE_CATEGORY" val="diagram"/>
  <p:tag name="KSO_WM_TEMPLATE_INDEX" val="20168406"/>
  <p:tag name="KSO_WM_UNIT_LAYERLEVEL" val="1_1_1"/>
  <p:tag name="KSO_WM_TAG_VERSION" val="1.0"/>
  <p:tag name="KSO_WM_BEAUTIFY_FLAG" val="#wm#"/>
</p:tagLst>
</file>

<file path=ppt/tags/tag188.xml><?xml version="1.0" encoding="utf-8"?>
<p:tagLst xmlns:a="http://schemas.openxmlformats.org/drawingml/2006/main" xmlns:r="http://schemas.openxmlformats.org/officeDocument/2006/relationships" xmlns:p="http://schemas.openxmlformats.org/presentationml/2006/main">
  <p:tag name="KSO_WM_UNIT_VALUE" val="150*150"/>
  <p:tag name="KSO_WM_UNIT_HIGHLIGHT" val="0"/>
  <p:tag name="KSO_WM_UNIT_COMPATIBLE" val="0"/>
  <p:tag name="KSO_WM_UNIT_DIAGRAM_ISNUMVISUAL" val="0"/>
  <p:tag name="KSO_WM_UNIT_DIAGRAM_ISREFERUNIT" val="0"/>
  <p:tag name="KSO_WM_DIAGRAM_GROUP_CODE" val="l1-1"/>
  <p:tag name="KSO_WM_UNIT_TYPE" val="l_h_x"/>
  <p:tag name="KSO_WM_UNIT_INDEX" val="1_5_1"/>
  <p:tag name="KSO_WM_UNIT_ID" val="diagram20168406_5*l_h_x*1_5_1"/>
  <p:tag name="KSO_WM_TEMPLATE_CATEGORY" val="diagram"/>
  <p:tag name="KSO_WM_TEMPLATE_INDEX" val="20168406"/>
  <p:tag name="KSO_WM_UNIT_LAYERLEVEL" val="1_1_1"/>
  <p:tag name="KSO_WM_TAG_VERSION" val="1.0"/>
  <p:tag name="KSO_WM_BEAUTIFY_FLAG" val="#wm#"/>
</p:tagLst>
</file>

<file path=ppt/tags/tag189.xml><?xml version="1.0" encoding="utf-8"?>
<p:tagLst xmlns:a="http://schemas.openxmlformats.org/drawingml/2006/main" xmlns:r="http://schemas.openxmlformats.org/officeDocument/2006/relationships" xmlns:p="http://schemas.openxmlformats.org/presentationml/2006/main">
  <p:tag name="KSO_WM_UNIT_VALUE" val="167*167"/>
  <p:tag name="KSO_WM_UNIT_HIGHLIGHT" val="0"/>
  <p:tag name="KSO_WM_UNIT_COMPATIBLE" val="0"/>
  <p:tag name="KSO_WM_UNIT_DIAGRAM_ISNUMVISUAL" val="0"/>
  <p:tag name="KSO_WM_UNIT_DIAGRAM_ISREFERUNIT" val="0"/>
  <p:tag name="KSO_WM_DIAGRAM_GROUP_CODE" val="l1-1"/>
  <p:tag name="KSO_WM_UNIT_TYPE" val="l_h_x"/>
  <p:tag name="KSO_WM_UNIT_INDEX" val="1_6_1"/>
  <p:tag name="KSO_WM_UNIT_ID" val="diagram20168406_5*l_h_x*1_6_1"/>
  <p:tag name="KSO_WM_TEMPLATE_CATEGORY" val="diagram"/>
  <p:tag name="KSO_WM_TEMPLATE_INDEX" val="20168406"/>
  <p:tag name="KSO_WM_UNIT_LAYERLEVEL" val="1_1_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90.xml><?xml version="1.0" encoding="utf-8"?>
<p:tagLst xmlns:a="http://schemas.openxmlformats.org/drawingml/2006/main" xmlns:r="http://schemas.openxmlformats.org/officeDocument/2006/relationships" xmlns:p="http://schemas.openxmlformats.org/presentationml/2006/main">
  <p:tag name="KSO_WM_UNIT_VALUE" val="203*203"/>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168406_5*l_h_x*1_1_1"/>
  <p:tag name="KSO_WM_TEMPLATE_CATEGORY" val="diagram"/>
  <p:tag name="KSO_WM_TEMPLATE_INDEX" val="20168406"/>
  <p:tag name="KSO_WM_UNIT_LAYERLEVEL" val="1_1_1"/>
  <p:tag name="KSO_WM_TAG_VERSION" val="1.0"/>
  <p:tag name="KSO_WM_BEAUTIFY_FLAG" val="#wm#"/>
</p:tagLst>
</file>

<file path=ppt/tags/tag191.xml><?xml version="1.0" encoding="utf-8"?>
<p:tagLst xmlns:a="http://schemas.openxmlformats.org/drawingml/2006/main" xmlns:r="http://schemas.openxmlformats.org/officeDocument/2006/relationships" xmlns:p="http://schemas.openxmlformats.org/presentationml/2006/main">
  <p:tag name="KSO_WM_UNIT_FILL_FORE_SCHEMECOLOR_INDEX_BRIGHTNESS" val="0.6"/>
  <p:tag name="KSO_WM_UNIT_FILL_FORE_SCHEMECOLOR_INDEX" val="5"/>
  <p:tag name="KSO_WM_UNIT_FILL_TYPE" val="1"/>
</p:tagLst>
</file>

<file path=ppt/tags/tag192.xml><?xml version="1.0" encoding="utf-8"?>
<p:tagLst xmlns:a="http://schemas.openxmlformats.org/drawingml/2006/main" xmlns:r="http://schemas.openxmlformats.org/officeDocument/2006/relationships" xmlns:p="http://schemas.openxmlformats.org/presentationml/2006/main">
  <p:tag name="KSO_WM_UNIT_FILL_FORE_SCHEMECOLOR_INDEX_BRIGHTNESS" val="0.6"/>
  <p:tag name="KSO_WM_UNIT_FILL_FORE_SCHEMECOLOR_INDEX" val="5"/>
  <p:tag name="KSO_WM_UNIT_FILL_TYPE" val="1"/>
</p:tagLst>
</file>

<file path=ppt/tags/tag193.xml><?xml version="1.0" encoding="utf-8"?>
<p:tagLst xmlns:a="http://schemas.openxmlformats.org/drawingml/2006/main" xmlns:r="http://schemas.openxmlformats.org/officeDocument/2006/relationships" xmlns:p="http://schemas.openxmlformats.org/presentationml/2006/main">
  <p:tag name="KSO_WM_UNIT_FILL_FORE_SCHEMECOLOR_INDEX_BRIGHTNESS" val="0.6"/>
  <p:tag name="KSO_WM_UNIT_FILL_FORE_SCHEMECOLOR_INDEX" val="5"/>
  <p:tag name="KSO_WM_UNIT_FILL_TYPE" val="1"/>
</p:tagLst>
</file>

<file path=ppt/tags/tag19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9"/>
  <p:tag name="KSO_WM_UNIT_TEXT_FILL_TYPE" val="1"/>
</p:tagLst>
</file>

<file path=ppt/tags/tag195.xml><?xml version="1.0" encoding="utf-8"?>
<p:tagLst xmlns:a="http://schemas.openxmlformats.org/drawingml/2006/main" xmlns:r="http://schemas.openxmlformats.org/officeDocument/2006/relationships" xmlns:p="http://schemas.openxmlformats.org/presentationml/2006/main">
  <p:tag name="KSO_WM_UNIT_FILL_FORE_SCHEMECOLOR_INDEX_BRIGHTNESS" val="0.8"/>
  <p:tag name="KSO_WM_UNIT_FILL_FORE_SCHEMECOLOR_INDEX" val="5"/>
  <p:tag name="KSO_WM_UNIT_FILL_TYPE" val="1"/>
</p:tagLst>
</file>

<file path=ppt/tags/tag196.xml><?xml version="1.0" encoding="utf-8"?>
<p:tagLst xmlns:a="http://schemas.openxmlformats.org/drawingml/2006/main" xmlns:r="http://schemas.openxmlformats.org/officeDocument/2006/relationships" xmlns:p="http://schemas.openxmlformats.org/presentationml/2006/main">
  <p:tag name="KSO_WM_UNIT_FILL_FORE_SCHEMECOLOR_INDEX_BRIGHTNESS" val="0.8"/>
  <p:tag name="KSO_WM_UNIT_FILL_FORE_SCHEMECOLOR_INDEX" val="5"/>
  <p:tag name="KSO_WM_UNIT_FILL_TYPE" val="1"/>
</p:tagLst>
</file>

<file path=ppt/tags/tag197.xml><?xml version="1.0" encoding="utf-8"?>
<p:tagLst xmlns:a="http://schemas.openxmlformats.org/drawingml/2006/main" xmlns:r="http://schemas.openxmlformats.org/officeDocument/2006/relationships" xmlns:p="http://schemas.openxmlformats.org/presentationml/2006/main">
  <p:tag name="KSO_WM_UNIT_LINE_FORE_SCHEMECOLOR_INDEX_BRIGHTNESS" val="0.6"/>
  <p:tag name="KSO_WM_UNIT_LINE_FORE_SCHEMECOLOR_INDEX" val="5"/>
  <p:tag name="KSO_WM_UNIT_LINE_FILL_TYPE" val="2"/>
</p:tagLst>
</file>

<file path=ppt/tags/tag198.xml><?xml version="1.0" encoding="utf-8"?>
<p:tagLst xmlns:a="http://schemas.openxmlformats.org/drawingml/2006/main" xmlns:r="http://schemas.openxmlformats.org/officeDocument/2006/relationships" xmlns:p="http://schemas.openxmlformats.org/presentationml/2006/main">
  <p:tag name="KSO_WM_UNIT_LINE_FORE_SCHEMECOLOR_INDEX_BRIGHTNESS" val="0.6"/>
  <p:tag name="KSO_WM_UNIT_LINE_FORE_SCHEMECOLOR_INDEX" val="5"/>
  <p:tag name="KSO_WM_UNIT_LINE_FILL_TYPE" val="2"/>
</p:tagLst>
</file>

<file path=ppt/tags/tag199.xml><?xml version="1.0" encoding="utf-8"?>
<p:tagLst xmlns:a="http://schemas.openxmlformats.org/drawingml/2006/main" xmlns:r="http://schemas.openxmlformats.org/officeDocument/2006/relationships" xmlns:p="http://schemas.openxmlformats.org/presentationml/2006/main">
  <p:tag name="KSO_WM_UNIT_LINE_FORE_SCHEMECOLOR_INDEX_BRIGHTNESS" val="0.6"/>
  <p:tag name="KSO_WM_UNIT_LINE_FORE_SCHEMECOLOR_INDEX" val="5"/>
  <p:tag name="KSO_WM_UNIT_LINE_FILL_TYPE" val="2"/>
</p:tagLst>
</file>

<file path=ppt/tags/tag2.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00.xml><?xml version="1.0" encoding="utf-8"?>
<p:tagLst xmlns:a="http://schemas.openxmlformats.org/drawingml/2006/main" xmlns:r="http://schemas.openxmlformats.org/officeDocument/2006/relationships" xmlns:p="http://schemas.openxmlformats.org/presentationml/2006/main">
  <p:tag name="KSO_WM_UNIT_LINE_FORE_SCHEMECOLOR_INDEX_BRIGHTNESS" val="0.6"/>
  <p:tag name="KSO_WM_UNIT_LINE_FORE_SCHEMECOLOR_INDEX" val="5"/>
  <p:tag name="KSO_WM_UNIT_LINE_FILL_TYPE" val="2"/>
</p:tagLst>
</file>

<file path=ppt/tags/tag201.xml><?xml version="1.0" encoding="utf-8"?>
<p:tagLst xmlns:a="http://schemas.openxmlformats.org/drawingml/2006/main" xmlns:r="http://schemas.openxmlformats.org/officeDocument/2006/relationships" xmlns:p="http://schemas.openxmlformats.org/presentationml/2006/main">
  <p:tag name="KSO_WM_UNIT_LINE_FORE_SCHEMECOLOR_INDEX_BRIGHTNESS" val="0.6"/>
  <p:tag name="KSO_WM_UNIT_LINE_FORE_SCHEMECOLOR_INDEX" val="5"/>
  <p:tag name="KSO_WM_UNIT_LINE_FILL_TYPE" val="2"/>
  <p:tag name="KSO_WM_UNIT_TEXT_FILL_FORE_SCHEMECOLOR_INDEX_BRIGHTNESS" val="0"/>
  <p:tag name="KSO_WM_UNIT_TEXT_FILL_FORE_SCHEMECOLOR_INDEX" val="14"/>
  <p:tag name="KSO_WM_UNIT_TEXT_FILL_TYPE" val="1"/>
</p:tagLst>
</file>

<file path=ppt/tags/tag202.xml><?xml version="1.0" encoding="utf-8"?>
<p:tagLst xmlns:a="http://schemas.openxmlformats.org/drawingml/2006/main" xmlns:r="http://schemas.openxmlformats.org/officeDocument/2006/relationships" xmlns:p="http://schemas.openxmlformats.org/presentationml/2006/main">
  <p:tag name="KSO_WM_UNIT_LINE_FORE_SCHEMECOLOR_INDEX_BRIGHTNESS" val="0.6"/>
  <p:tag name="KSO_WM_UNIT_LINE_FORE_SCHEMECOLOR_INDEX" val="5"/>
  <p:tag name="KSO_WM_UNIT_LINE_FILL_TYPE" val="2"/>
  <p:tag name="KSO_WM_UNIT_TEXT_FILL_FORE_SCHEMECOLOR_INDEX_BRIGHTNESS" val="0"/>
  <p:tag name="KSO_WM_UNIT_TEXT_FILL_FORE_SCHEMECOLOR_INDEX" val="14"/>
  <p:tag name="KSO_WM_UNIT_TEXT_FILL_TYPE" val="1"/>
</p:tagLst>
</file>

<file path=ppt/tags/tag20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0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05.xml><?xml version="1.0" encoding="utf-8"?>
<p:tagLst xmlns:a="http://schemas.openxmlformats.org/drawingml/2006/main" xmlns:r="http://schemas.openxmlformats.org/officeDocument/2006/relationships" xmlns:p="http://schemas.openxmlformats.org/presentationml/2006/main">
  <p:tag name="KSO_WM_UNIT_FILL_FORE_SCHEMECOLOR_INDEX_BRIGHTNESS" val="0.8"/>
  <p:tag name="KSO_WM_UNIT_FILL_FORE_SCHEMECOLOR_INDEX" val="5"/>
  <p:tag name="KSO_WM_UNIT_FILL_TYPE" val="1"/>
</p:tagLst>
</file>

<file path=ppt/tags/tag206.xml><?xml version="1.0" encoding="utf-8"?>
<p:tagLst xmlns:a="http://schemas.openxmlformats.org/drawingml/2006/main" xmlns:r="http://schemas.openxmlformats.org/officeDocument/2006/relationships" xmlns:p="http://schemas.openxmlformats.org/presentationml/2006/main">
  <p:tag name="KSO_WM_UNIT_FILL_FORE_SCHEMECOLOR_INDEX_BRIGHTNESS" val="0.8"/>
  <p:tag name="KSO_WM_UNIT_FILL_FORE_SCHEMECOLOR_INDEX" val="5"/>
  <p:tag name="KSO_WM_UNIT_FILL_TYPE" val="1"/>
</p:tagLst>
</file>

<file path=ppt/tags/tag207.xml><?xml version="1.0" encoding="utf-8"?>
<p:tagLst xmlns:a="http://schemas.openxmlformats.org/drawingml/2006/main" xmlns:r="http://schemas.openxmlformats.org/officeDocument/2006/relationships" xmlns:p="http://schemas.openxmlformats.org/presentationml/2006/main">
  <p:tag name="KSO_WM_UNIT_FILL_FORE_SCHEMECOLOR_INDEX_BRIGHTNESS" val="0.8"/>
  <p:tag name="KSO_WM_UNIT_FILL_FORE_SCHEMECOLOR_INDEX" val="5"/>
  <p:tag name="KSO_WM_UNIT_FILL_TYPE" val="1"/>
  <p:tag name="KSO_WM_UNIT_LINE_FORE_SCHEMECOLOR_INDEX_BRIGHTNESS" val="0.6"/>
  <p:tag name="KSO_WM_UNIT_LINE_FORE_SCHEMECOLOR_INDEX" val="5"/>
  <p:tag name="KSO_WM_UNIT_LINE_FILL_TYPE" val="2"/>
</p:tagLst>
</file>

<file path=ppt/tags/tag208.xml><?xml version="1.0" encoding="utf-8"?>
<p:tagLst xmlns:a="http://schemas.openxmlformats.org/drawingml/2006/main" xmlns:r="http://schemas.openxmlformats.org/officeDocument/2006/relationships" xmlns:p="http://schemas.openxmlformats.org/presentationml/2006/main">
  <p:tag name="KSO_WM_UNIT_FILL_FORE_SCHEMECOLOR_INDEX_BRIGHTNESS" val="0.8"/>
  <p:tag name="KSO_WM_UNIT_FILL_FORE_SCHEMECOLOR_INDEX" val="5"/>
  <p:tag name="KSO_WM_UNIT_FILL_TYPE" val="1"/>
  <p:tag name="KSO_WM_UNIT_LINE_FORE_SCHEMECOLOR_INDEX_BRIGHTNESS" val="0.6"/>
  <p:tag name="KSO_WM_UNIT_LINE_FORE_SCHEMECOLOR_INDEX" val="5"/>
  <p:tag name="KSO_WM_UNIT_LINE_FILL_TYPE" val="2"/>
</p:tagLst>
</file>

<file path=ppt/tags/tag209.xml><?xml version="1.0" encoding="utf-8"?>
<p:tagLst xmlns:a="http://schemas.openxmlformats.org/drawingml/2006/main" xmlns:r="http://schemas.openxmlformats.org/officeDocument/2006/relationships" xmlns:p="http://schemas.openxmlformats.org/presentationml/2006/main">
  <p:tag name="KSO_WM_UNIT_LINE_FORE_SCHEMECOLOR_INDEX_BRIGHTNESS" val="0.6"/>
  <p:tag name="KSO_WM_UNIT_LINE_FORE_SCHEMECOLOR_INDEX" val="5"/>
  <p:tag name="KSO_WM_UNIT_LINE_FILL_TYPE" val="2"/>
</p:tagLst>
</file>

<file path=ppt/tags/tag2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10.xml><?xml version="1.0" encoding="utf-8"?>
<p:tagLst xmlns:a="http://schemas.openxmlformats.org/drawingml/2006/main" xmlns:r="http://schemas.openxmlformats.org/officeDocument/2006/relationships" xmlns:p="http://schemas.openxmlformats.org/presentationml/2006/main">
  <p:tag name="KSO_WM_UNIT_LINE_FORE_SCHEMECOLOR_INDEX_BRIGHTNESS" val="0.6"/>
  <p:tag name="KSO_WM_UNIT_LINE_FORE_SCHEMECOLOR_INDEX" val="5"/>
  <p:tag name="KSO_WM_UNIT_LINE_FILL_TYPE" val="2"/>
</p:tagLst>
</file>

<file path=ppt/tags/tag211.xml><?xml version="1.0" encoding="utf-8"?>
<p:tagLst xmlns:a="http://schemas.openxmlformats.org/drawingml/2006/main" xmlns:r="http://schemas.openxmlformats.org/officeDocument/2006/relationships" xmlns:p="http://schemas.openxmlformats.org/presentationml/2006/main">
  <p:tag name="KSO_WM_UNIT_LINE_FORE_SCHEMECOLOR_INDEX_BRIGHTNESS" val="0.6"/>
  <p:tag name="KSO_WM_UNIT_LINE_FORE_SCHEMECOLOR_INDEX" val="5"/>
  <p:tag name="KSO_WM_UNIT_LINE_FILL_TYPE" val="2"/>
</p:tagLst>
</file>

<file path=ppt/tags/tag212.xml><?xml version="1.0" encoding="utf-8"?>
<p:tagLst xmlns:a="http://schemas.openxmlformats.org/drawingml/2006/main" xmlns:r="http://schemas.openxmlformats.org/officeDocument/2006/relationships" xmlns:p="http://schemas.openxmlformats.org/presentationml/2006/main">
  <p:tag name="KSO_WM_UNIT_LINE_FORE_SCHEMECOLOR_INDEX_BRIGHTNESS" val="0.6"/>
  <p:tag name="KSO_WM_UNIT_LINE_FORE_SCHEMECOLOR_INDEX" val="5"/>
  <p:tag name="KSO_WM_UNIT_LINE_FILL_TYPE" val="2"/>
</p:tagLst>
</file>

<file path=ppt/tags/tag213.xml><?xml version="1.0" encoding="utf-8"?>
<p:tagLst xmlns:a="http://schemas.openxmlformats.org/drawingml/2006/main" xmlns:r="http://schemas.openxmlformats.org/officeDocument/2006/relationships" xmlns:p="http://schemas.openxmlformats.org/presentationml/2006/main">
  <p:tag name="KSO_WM_UNIT_LINE_FORE_SCHEMECOLOR_INDEX_BRIGHTNESS" val="0.6"/>
  <p:tag name="KSO_WM_UNIT_LINE_FORE_SCHEMECOLOR_INDEX" val="5"/>
  <p:tag name="KSO_WM_UNIT_LINE_FILL_TYPE" val="2"/>
</p:tagLst>
</file>

<file path=ppt/tags/tag214.xml><?xml version="1.0" encoding="utf-8"?>
<p:tagLst xmlns:a="http://schemas.openxmlformats.org/drawingml/2006/main" xmlns:r="http://schemas.openxmlformats.org/officeDocument/2006/relationships" xmlns:p="http://schemas.openxmlformats.org/presentationml/2006/main">
  <p:tag name="KSO_WM_UNIT_LINE_FORE_SCHEMECOLOR_INDEX_BRIGHTNESS" val="0.6"/>
  <p:tag name="KSO_WM_UNIT_LINE_FORE_SCHEMECOLOR_INDEX" val="5"/>
  <p:tag name="KSO_WM_UNIT_LINE_FILL_TYPE" val="2"/>
</p:tagLst>
</file>

<file path=ppt/tags/tag215.xml><?xml version="1.0" encoding="utf-8"?>
<p:tagLst xmlns:a="http://schemas.openxmlformats.org/drawingml/2006/main" xmlns:r="http://schemas.openxmlformats.org/officeDocument/2006/relationships" xmlns:p="http://schemas.openxmlformats.org/presentationml/2006/main">
  <p:tag name="KSO_WM_UNIT_LINE_FORE_SCHEMECOLOR_INDEX_BRIGHTNESS" val="0.6"/>
  <p:tag name="KSO_WM_UNIT_LINE_FORE_SCHEMECOLOR_INDEX" val="5"/>
  <p:tag name="KSO_WM_UNIT_LINE_FILL_TYPE" val="2"/>
</p:tagLst>
</file>

<file path=ppt/tags/tag216.xml><?xml version="1.0" encoding="utf-8"?>
<p:tagLst xmlns:a="http://schemas.openxmlformats.org/drawingml/2006/main" xmlns:r="http://schemas.openxmlformats.org/officeDocument/2006/relationships" xmlns:p="http://schemas.openxmlformats.org/presentationml/2006/main">
  <p:tag name="KSO_WM_UNIT_LINE_FORE_SCHEMECOLOR_INDEX_BRIGHTNESS" val="0.6"/>
  <p:tag name="KSO_WM_UNIT_LINE_FORE_SCHEMECOLOR_INDEX" val="5"/>
  <p:tag name="KSO_WM_UNIT_LINE_FILL_TYPE" val="2"/>
</p:tagLst>
</file>

<file path=ppt/tags/tag217.xml><?xml version="1.0" encoding="utf-8"?>
<p:tagLst xmlns:a="http://schemas.openxmlformats.org/drawingml/2006/main" xmlns:r="http://schemas.openxmlformats.org/officeDocument/2006/relationships" xmlns:p="http://schemas.openxmlformats.org/presentationml/2006/main">
  <p:tag name="KSO_WM_UNIT_LINE_FORE_SCHEMECOLOR_INDEX_BRIGHTNESS" val="0.6"/>
  <p:tag name="KSO_WM_UNIT_LINE_FORE_SCHEMECOLOR_INDEX" val="5"/>
  <p:tag name="KSO_WM_UNIT_LINE_FILL_TYPE" val="2"/>
  <p:tag name="KSO_WM_UNIT_TEXT_FILL_FORE_SCHEMECOLOR_INDEX_BRIGHTNESS" val="0"/>
  <p:tag name="KSO_WM_UNIT_TEXT_FILL_FORE_SCHEMECOLOR_INDEX" val="14"/>
  <p:tag name="KSO_WM_UNIT_TEXT_FILL_TYPE" val="1"/>
</p:tagLst>
</file>

<file path=ppt/tags/tag218.xml><?xml version="1.0" encoding="utf-8"?>
<p:tagLst xmlns:a="http://schemas.openxmlformats.org/drawingml/2006/main" xmlns:r="http://schemas.openxmlformats.org/officeDocument/2006/relationships" xmlns:p="http://schemas.openxmlformats.org/presentationml/2006/main">
  <p:tag name="KSO_WM_UNIT_LINE_FORE_SCHEMECOLOR_INDEX_BRIGHTNESS" val="0.6"/>
  <p:tag name="KSO_WM_UNIT_LINE_FORE_SCHEMECOLOR_INDEX" val="5"/>
  <p:tag name="KSO_WM_UNIT_LINE_FILL_TYPE" val="2"/>
</p:tagLst>
</file>

<file path=ppt/tags/tag219.xml><?xml version="1.0" encoding="utf-8"?>
<p:tagLst xmlns:a="http://schemas.openxmlformats.org/drawingml/2006/main" xmlns:r="http://schemas.openxmlformats.org/officeDocument/2006/relationships" xmlns:p="http://schemas.openxmlformats.org/presentationml/2006/main">
  <p:tag name="KSO_WM_UNIT_LINE_FORE_SCHEMECOLOR_INDEX_BRIGHTNESS" val="0.6"/>
  <p:tag name="KSO_WM_UNIT_LINE_FORE_SCHEMECOLOR_INDEX" val="5"/>
  <p:tag name="KSO_WM_UNIT_LINE_FILL_TYPE" val="2"/>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Vual0DSYGkWUlApHRL8W8Q"/>
  <p:tag name="KSO_WM_UNIT_TEXT_FILL_FORE_SCHEMECOLOR_INDEX_BRIGHTNESS" val="0"/>
  <p:tag name="KSO_WM_UNIT_TEXT_FILL_FORE_SCHEMECOLOR_INDEX" val="14"/>
  <p:tag name="KSO_WM_UNIT_TEXT_FILL_TYPE" val="1"/>
</p:tagLst>
</file>

<file path=ppt/tags/tag220.xml><?xml version="1.0" encoding="utf-8"?>
<p:tagLst xmlns:a="http://schemas.openxmlformats.org/drawingml/2006/main" xmlns:r="http://schemas.openxmlformats.org/officeDocument/2006/relationships" xmlns:p="http://schemas.openxmlformats.org/presentationml/2006/main">
  <p:tag name="KSO_WM_UNIT_LINE_FORE_SCHEMECOLOR_INDEX_BRIGHTNESS" val="0.6"/>
  <p:tag name="KSO_WM_UNIT_LINE_FORE_SCHEMECOLOR_INDEX" val="5"/>
  <p:tag name="KSO_WM_UNIT_LINE_FILL_TYPE" val="2"/>
</p:tagLst>
</file>

<file path=ppt/tags/tag221.xml><?xml version="1.0" encoding="utf-8"?>
<p:tagLst xmlns:a="http://schemas.openxmlformats.org/drawingml/2006/main" xmlns:r="http://schemas.openxmlformats.org/officeDocument/2006/relationships" xmlns:p="http://schemas.openxmlformats.org/presentationml/2006/main">
  <p:tag name="PA" val="v3.0.1"/>
</p:tagLst>
</file>

<file path=ppt/tags/tag222.xml><?xml version="1.0" encoding="utf-8"?>
<p:tagLst xmlns:a="http://schemas.openxmlformats.org/drawingml/2006/main" xmlns:r="http://schemas.openxmlformats.org/officeDocument/2006/relationships" xmlns:p="http://schemas.openxmlformats.org/presentationml/2006/main">
  <p:tag name="PA" val="v3.0.1"/>
</p:tagLst>
</file>

<file path=ppt/tags/tag223.xml><?xml version="1.0" encoding="utf-8"?>
<p:tagLst xmlns:a="http://schemas.openxmlformats.org/drawingml/2006/main" xmlns:r="http://schemas.openxmlformats.org/officeDocument/2006/relationships" xmlns:p="http://schemas.openxmlformats.org/presentationml/2006/main">
  <p:tag name="PA" val="v3.0.1"/>
</p:tagLst>
</file>

<file path=ppt/tags/tag224.xml><?xml version="1.0" encoding="utf-8"?>
<p:tagLst xmlns:a="http://schemas.openxmlformats.org/drawingml/2006/main" xmlns:r="http://schemas.openxmlformats.org/officeDocument/2006/relationships" xmlns:p="http://schemas.openxmlformats.org/presentationml/2006/main">
  <p:tag name="PA" val="v3.0.1"/>
</p:tagLst>
</file>

<file path=ppt/tags/tag225.xml><?xml version="1.0" encoding="utf-8"?>
<p:tagLst xmlns:a="http://schemas.openxmlformats.org/drawingml/2006/main" xmlns:r="http://schemas.openxmlformats.org/officeDocument/2006/relationships" xmlns:p="http://schemas.openxmlformats.org/presentationml/2006/main">
  <p:tag name="PA" val="v3.0.1"/>
</p:tagLst>
</file>

<file path=ppt/tags/tag226.xml><?xml version="1.0" encoding="utf-8"?>
<p:tagLst xmlns:a="http://schemas.openxmlformats.org/drawingml/2006/main" xmlns:r="http://schemas.openxmlformats.org/officeDocument/2006/relationships" xmlns:p="http://schemas.openxmlformats.org/presentationml/2006/main">
  <p:tag name="PA" val="v3.0.1"/>
</p:tagLst>
</file>

<file path=ppt/tags/tag227.xml><?xml version="1.0" encoding="utf-8"?>
<p:tagLst xmlns:a="http://schemas.openxmlformats.org/drawingml/2006/main" xmlns:r="http://schemas.openxmlformats.org/officeDocument/2006/relationships" xmlns:p="http://schemas.openxmlformats.org/presentationml/2006/main">
  <p:tag name="PA" val="v3.0.1"/>
</p:tagLst>
</file>

<file path=ppt/tags/tag228.xml><?xml version="1.0" encoding="utf-8"?>
<p:tagLst xmlns:a="http://schemas.openxmlformats.org/drawingml/2006/main" xmlns:r="http://schemas.openxmlformats.org/officeDocument/2006/relationships" xmlns:p="http://schemas.openxmlformats.org/presentationml/2006/main">
  <p:tag name="PA" val="v3.0.1"/>
</p:tagLst>
</file>

<file path=ppt/tags/tag229.xml><?xml version="1.0" encoding="utf-8"?>
<p:tagLst xmlns:a="http://schemas.openxmlformats.org/drawingml/2006/main" xmlns:r="http://schemas.openxmlformats.org/officeDocument/2006/relationships" xmlns:p="http://schemas.openxmlformats.org/presentationml/2006/main">
  <p:tag name="PA" val="v3.0.1"/>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Vual0DSYGkWUlApHRL8W8Q"/>
  <p:tag name="KSO_WM_UNIT_TEXT_FILL_FORE_SCHEMECOLOR_INDEX_BRIGHTNESS" val="0"/>
  <p:tag name="KSO_WM_UNIT_TEXT_FILL_FORE_SCHEMECOLOR_INDEX" val="14"/>
  <p:tag name="KSO_WM_UNIT_TEXT_FILL_TYPE" val="1"/>
</p:tagLst>
</file>

<file path=ppt/tags/tag230.xml><?xml version="1.0" encoding="utf-8"?>
<p:tagLst xmlns:a="http://schemas.openxmlformats.org/drawingml/2006/main" xmlns:r="http://schemas.openxmlformats.org/officeDocument/2006/relationships" xmlns:p="http://schemas.openxmlformats.org/presentationml/2006/main">
  <p:tag name="PA" val="v3.0.1"/>
</p:tagLst>
</file>

<file path=ppt/tags/tag231.xml><?xml version="1.0" encoding="utf-8"?>
<p:tagLst xmlns:a="http://schemas.openxmlformats.org/drawingml/2006/main" xmlns:r="http://schemas.openxmlformats.org/officeDocument/2006/relationships" xmlns:p="http://schemas.openxmlformats.org/presentationml/2006/main">
  <p:tag name="PA" val="v3.0.1"/>
</p:tagLst>
</file>

<file path=ppt/tags/tag232.xml><?xml version="1.0" encoding="utf-8"?>
<p:tagLst xmlns:a="http://schemas.openxmlformats.org/drawingml/2006/main" xmlns:r="http://schemas.openxmlformats.org/officeDocument/2006/relationships" xmlns:p="http://schemas.openxmlformats.org/presentationml/2006/main">
  <p:tag name="PA" val="v3.0.1"/>
</p:tagLst>
</file>

<file path=ppt/tags/tag233.xml><?xml version="1.0" encoding="utf-8"?>
<p:tagLst xmlns:a="http://schemas.openxmlformats.org/drawingml/2006/main" xmlns:r="http://schemas.openxmlformats.org/officeDocument/2006/relationships" xmlns:p="http://schemas.openxmlformats.org/presentationml/2006/main">
  <p:tag name="PA" val="v3.0.1"/>
</p:tagLst>
</file>

<file path=ppt/tags/tag234.xml><?xml version="1.0" encoding="utf-8"?>
<p:tagLst xmlns:a="http://schemas.openxmlformats.org/drawingml/2006/main" xmlns:r="http://schemas.openxmlformats.org/officeDocument/2006/relationships" xmlns:p="http://schemas.openxmlformats.org/presentationml/2006/main">
  <p:tag name="PA" val="v3.0.1"/>
</p:tagLst>
</file>

<file path=ppt/tags/tag2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3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3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14"/>
  <p:tag name="KSO_WM_UNIT_TEXT_FILL_TYPE" val="1"/>
</p:tagLst>
</file>

<file path=ppt/tags/tag24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4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4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4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4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05"/>
  <p:tag name="KSO_WM_UNIT_TEXT_FILL_FORE_SCHEMECOLOR_INDEX" val="13"/>
  <p:tag name="KSO_WM_UNIT_TEXT_FILL_TYPE" val="1"/>
</p:tagLst>
</file>

<file path=ppt/tags/tag24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05"/>
  <p:tag name="KSO_WM_UNIT_TEXT_FILL_FORE_SCHEMECOLOR_INDEX" val="13"/>
  <p:tag name="KSO_WM_UNIT_TEXT_FILL_TYPE" val="1"/>
</p:tagLst>
</file>

<file path=ppt/tags/tag24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05"/>
  <p:tag name="KSO_WM_UNIT_TEXT_FILL_FORE_SCHEMECOLOR_INDEX" val="13"/>
  <p:tag name="KSO_WM_UNIT_TEXT_FILL_TYPE" val="1"/>
</p:tagLst>
</file>

<file path=ppt/tags/tag24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4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5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5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52.xml><?xml version="1.0" encoding="utf-8"?>
<p:tagLst xmlns:a="http://schemas.openxmlformats.org/drawingml/2006/main" xmlns:r="http://schemas.openxmlformats.org/officeDocument/2006/relationships" xmlns:p="http://schemas.openxmlformats.org/presentationml/2006/main">
  <p:tag name="KSO_WM_UNIT_LINE_FORE_SCHEMECOLOR_INDEX_BRIGHTNESS" val="-0.15"/>
  <p:tag name="KSO_WM_UNIT_LINE_FORE_SCHEMECOLOR_INDEX" val="14"/>
  <p:tag name="KSO_WM_UNIT_LINE_FILL_TYPE" val="2"/>
</p:tagLst>
</file>

<file path=ppt/tags/tag253.xml><?xml version="1.0" encoding="utf-8"?>
<p:tagLst xmlns:a="http://schemas.openxmlformats.org/drawingml/2006/main" xmlns:r="http://schemas.openxmlformats.org/officeDocument/2006/relationships" xmlns:p="http://schemas.openxmlformats.org/presentationml/2006/main">
  <p:tag name="KSO_WM_UNIT_LINE_FORE_SCHEMECOLOR_INDEX_BRIGHTNESS" val="-0.15"/>
  <p:tag name="KSO_WM_UNIT_LINE_FORE_SCHEMECOLOR_INDEX" val="14"/>
  <p:tag name="KSO_WM_UNIT_LINE_FILL_TYPE" val="2"/>
</p:tagLst>
</file>

<file path=ppt/tags/tag254.xml><?xml version="1.0" encoding="utf-8"?>
<p:tagLst xmlns:a="http://schemas.openxmlformats.org/drawingml/2006/main" xmlns:r="http://schemas.openxmlformats.org/officeDocument/2006/relationships" xmlns:p="http://schemas.openxmlformats.org/presentationml/2006/main">
  <p:tag name="KSO_WM_UNIT_LINE_FORE_SCHEMECOLOR_INDEX_BRIGHTNESS" val="-0.15"/>
  <p:tag name="KSO_WM_UNIT_LINE_FORE_SCHEMECOLOR_INDEX" val="14"/>
  <p:tag name="KSO_WM_UNIT_LINE_FILL_TYPE" val="2"/>
</p:tagLst>
</file>

<file path=ppt/tags/tag255.xml><?xml version="1.0" encoding="utf-8"?>
<p:tagLst xmlns:a="http://schemas.openxmlformats.org/drawingml/2006/main" xmlns:r="http://schemas.openxmlformats.org/officeDocument/2006/relationships" xmlns:p="http://schemas.openxmlformats.org/presentationml/2006/main">
  <p:tag name="KSO_WM_UNIT_LINE_FORE_SCHEMECOLOR_INDEX_BRIGHTNESS" val="-0.15"/>
  <p:tag name="KSO_WM_UNIT_LINE_FORE_SCHEMECOLOR_INDEX" val="14"/>
  <p:tag name="KSO_WM_UNIT_LINE_FILL_TYPE" val="2"/>
</p:tagLst>
</file>

<file path=ppt/tags/tag256.xml><?xml version="1.0" encoding="utf-8"?>
<p:tagLst xmlns:a="http://schemas.openxmlformats.org/drawingml/2006/main" xmlns:r="http://schemas.openxmlformats.org/officeDocument/2006/relationships" xmlns:p="http://schemas.openxmlformats.org/presentationml/2006/main">
  <p:tag name="KSO_WM_UNIT_LINE_FORE_SCHEMECOLOR_INDEX_BRIGHTNESS" val="-0.15"/>
  <p:tag name="KSO_WM_UNIT_LINE_FORE_SCHEMECOLOR_INDEX" val="14"/>
  <p:tag name="KSO_WM_UNIT_LINE_FILL_TYPE" val="2"/>
</p:tagLst>
</file>

<file path=ppt/tags/tag257.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 name="KSO_WM_UNIT_TEXT_FILL_FORE_SCHEMECOLOR_INDEX_BRIGHTNESS" val="0"/>
  <p:tag name="KSO_WM_UNIT_TEXT_FILL_FORE_SCHEMECOLOR_INDEX" val="13"/>
  <p:tag name="KSO_WM_UNIT_TEXT_FILL_TYPE" val="1"/>
</p:tagLst>
</file>

<file path=ppt/tags/tag2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05"/>
  <p:tag name="KSO_WM_UNIT_TEXT_FILL_FORE_SCHEMECOLOR_INDEX" val="13"/>
  <p:tag name="KSO_WM_UNIT_TEXT_FILL_TYPE" val="1"/>
</p:tagLst>
</file>

<file path=ppt/tags/tag259.xml><?xml version="1.0" encoding="utf-8"?>
<p:tagLst xmlns:a="http://schemas.openxmlformats.org/drawingml/2006/main" xmlns:r="http://schemas.openxmlformats.org/officeDocument/2006/relationships" xmlns:p="http://schemas.openxmlformats.org/presentationml/2006/main">
  <p:tag name="KSO_WM_UNIT_LINE_FORE_SCHEMECOLOR_INDEX_BRIGHTNESS" val="-0.25"/>
  <p:tag name="KSO_WM_UNIT_LINE_FORE_SCHEMECOLOR_INDEX" val="14"/>
  <p:tag name="KSO_WM_UNIT_LINE_FILL_TYPE" val="2"/>
  <p:tag name="KSO_WM_UNIT_TEXT_FILL_FORE_SCHEMECOLOR_INDEX_BRIGHTNESS" val="0"/>
  <p:tag name="KSO_WM_UNIT_TEXT_FILL_FORE_SCHEMECOLOR_INDEX" val="13"/>
  <p:tag name="KSO_WM_UNIT_TEXT_FILL_TYPE" val="1"/>
</p:tagLst>
</file>

<file path=ppt/tags/tag2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60.xml><?xml version="1.0" encoding="utf-8"?>
<p:tagLst xmlns:a="http://schemas.openxmlformats.org/drawingml/2006/main" xmlns:r="http://schemas.openxmlformats.org/officeDocument/2006/relationships" xmlns:p="http://schemas.openxmlformats.org/presentationml/2006/main">
  <p:tag name="KSO_WM_UNIT_LINE_FORE_SCHEMECOLOR_INDEX_BRIGHTNESS" val="-0.25"/>
  <p:tag name="KSO_WM_UNIT_LINE_FORE_SCHEMECOLOR_INDEX" val="14"/>
  <p:tag name="KSO_WM_UNIT_LINE_FILL_TYPE" val="2"/>
  <p:tag name="KSO_WM_UNIT_TEXT_FILL_FORE_SCHEMECOLOR_INDEX_BRIGHTNESS" val="0"/>
  <p:tag name="KSO_WM_UNIT_TEXT_FILL_FORE_SCHEMECOLOR_INDEX" val="13"/>
  <p:tag name="KSO_WM_UNIT_TEXT_FILL_TYPE" val="1"/>
</p:tagLst>
</file>

<file path=ppt/tags/tag261.xml><?xml version="1.0" encoding="utf-8"?>
<p:tagLst xmlns:a="http://schemas.openxmlformats.org/drawingml/2006/main" xmlns:r="http://schemas.openxmlformats.org/officeDocument/2006/relationships" xmlns:p="http://schemas.openxmlformats.org/presentationml/2006/main">
  <p:tag name="KSO_WM_UNIT_LINE_FORE_SCHEMECOLOR_INDEX_BRIGHTNESS" val="0.6"/>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262.xml><?xml version="1.0" encoding="utf-8"?>
<p:tagLst xmlns:a="http://schemas.openxmlformats.org/drawingml/2006/main" xmlns:r="http://schemas.openxmlformats.org/officeDocument/2006/relationships" xmlns:p="http://schemas.openxmlformats.org/presentationml/2006/main">
  <p:tag name="KSO_WM_UNIT_LINE_FORE_SCHEMECOLOR_INDEX_BRIGHTNESS" val="0.6"/>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263.xml><?xml version="1.0" encoding="utf-8"?>
<p:tagLst xmlns:a="http://schemas.openxmlformats.org/drawingml/2006/main" xmlns:r="http://schemas.openxmlformats.org/officeDocument/2006/relationships" xmlns:p="http://schemas.openxmlformats.org/presentationml/2006/main">
  <p:tag name="KSO_WM_UNIT_FILL_FORE_SCHEMECOLOR_INDEX_BRIGHTNESS" val="0.6"/>
  <p:tag name="KSO_WM_UNIT_FILL_FORE_SCHEMECOLOR_INDEX" val="5"/>
  <p:tag name="KSO_WM_UNIT_FILL_TYPE" val="1"/>
</p:tagLst>
</file>

<file path=ppt/tags/tag264.xml><?xml version="1.0" encoding="utf-8"?>
<p:tagLst xmlns:a="http://schemas.openxmlformats.org/drawingml/2006/main" xmlns:r="http://schemas.openxmlformats.org/officeDocument/2006/relationships" xmlns:p="http://schemas.openxmlformats.org/presentationml/2006/main">
  <p:tag name="KSO_WM_UNIT_FILL_FORE_SCHEMECOLOR_INDEX_BRIGHTNESS" val="0.6"/>
  <p:tag name="KSO_WM_UNIT_FILL_FORE_SCHEMECOLOR_INDEX" val="5"/>
  <p:tag name="KSO_WM_UNIT_FILL_TYPE" val="1"/>
</p:tagLst>
</file>

<file path=ppt/tags/tag265.xml><?xml version="1.0" encoding="utf-8"?>
<p:tagLst xmlns:a="http://schemas.openxmlformats.org/drawingml/2006/main" xmlns:r="http://schemas.openxmlformats.org/officeDocument/2006/relationships" xmlns:p="http://schemas.openxmlformats.org/presentationml/2006/main">
  <p:tag name="KSO_WM_UNIT_FILL_FORE_SCHEMECOLOR_INDEX_BRIGHTNESS" val="-0.25"/>
  <p:tag name="KSO_WM_UNIT_FILL_FORE_SCHEMECOLOR_INDEX" val="5"/>
  <p:tag name="KSO_WM_UNIT_FILL_TYPE" val="1"/>
  <p:tag name="KSO_WM_UNIT_LINE_FORE_SCHEMECOLOR_INDEX_BRIGHTNESS" val="0.8"/>
  <p:tag name="KSO_WM_UNIT_LINE_FORE_SCHEMECOLOR_INDEX" val="8"/>
  <p:tag name="KSO_WM_UNIT_LINE_FILL_TYPE" val="2"/>
  <p:tag name="KSO_WM_UNIT_TEXT_FILL_FORE_SCHEMECOLOR_INDEX_BRIGHTNESS" val="0"/>
  <p:tag name="KSO_WM_UNIT_TEXT_FILL_FORE_SCHEMECOLOR_INDEX" val="14"/>
  <p:tag name="KSO_WM_UNIT_TEXT_FILL_TYPE" val="1"/>
</p:tagLst>
</file>

<file path=ppt/tags/tag26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05"/>
  <p:tag name="KSO_WM_UNIT_TEXT_FILL_FORE_SCHEMECOLOR_INDEX" val="13"/>
  <p:tag name="KSO_WM_UNIT_TEXT_FILL_TYPE" val="1"/>
</p:tagLst>
</file>

<file path=ppt/tags/tag26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05"/>
  <p:tag name="KSO_WM_UNIT_TEXT_FILL_FORE_SCHEMECOLOR_INDEX" val="13"/>
  <p:tag name="KSO_WM_UNIT_TEXT_FILL_TYPE" val="1"/>
</p:tagLst>
</file>

<file path=ppt/tags/tag26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05"/>
  <p:tag name="KSO_WM_UNIT_TEXT_FILL_FORE_SCHEMECOLOR_INDEX" val="13"/>
  <p:tag name="KSO_WM_UNIT_TEXT_FILL_TYPE" val="1"/>
</p:tagLst>
</file>

<file path=ppt/tags/tag2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05"/>
  <p:tag name="KSO_WM_UNIT_TEXT_FILL_FORE_SCHEMECOLOR_INDEX" val="13"/>
  <p:tag name="KSO_WM_UNIT_TEXT_FILL_TYPE" val="1"/>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Vual0DSYGkWUlApHRL8W8Q"/>
  <p:tag name="KSO_WM_UNIT_TEXT_FILL_FORE_SCHEMECOLOR_INDEX_BRIGHTNESS" val="0"/>
  <p:tag name="KSO_WM_UNIT_TEXT_FILL_FORE_SCHEMECOLOR_INDEX" val="14"/>
  <p:tag name="KSO_WM_UNIT_TEXT_FILL_TYPE" val="1"/>
</p:tagLst>
</file>

<file path=ppt/tags/tag27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05"/>
  <p:tag name="KSO_WM_UNIT_TEXT_FILL_FORE_SCHEMECOLOR_INDEX" val="13"/>
  <p:tag name="KSO_WM_UNIT_TEXT_FILL_TYPE" val="1"/>
</p:tagLst>
</file>

<file path=ppt/tags/tag27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05"/>
  <p:tag name="KSO_WM_UNIT_TEXT_FILL_FORE_SCHEMECOLOR_INDEX" val="13"/>
  <p:tag name="KSO_WM_UNIT_TEXT_FILL_TYPE" val="1"/>
</p:tagLst>
</file>

<file path=ppt/tags/tag27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05"/>
  <p:tag name="KSO_WM_UNIT_TEXT_FILL_FORE_SCHEMECOLOR_INDEX" val="13"/>
  <p:tag name="KSO_WM_UNIT_TEXT_FILL_TYPE" val="1"/>
</p:tagLst>
</file>

<file path=ppt/tags/tag27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05"/>
  <p:tag name="KSO_WM_UNIT_TEXT_FILL_FORE_SCHEMECOLOR_INDEX" val="13"/>
  <p:tag name="KSO_WM_UNIT_TEXT_FILL_TYPE" val="1"/>
</p:tagLst>
</file>

<file path=ppt/tags/tag27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05"/>
  <p:tag name="KSO_WM_UNIT_TEXT_FILL_FORE_SCHEMECOLOR_INDEX" val="13"/>
  <p:tag name="KSO_WM_UNIT_TEXT_FILL_TYPE" val="1"/>
</p:tagLst>
</file>

<file path=ppt/tags/tag27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05"/>
  <p:tag name="KSO_WM_UNIT_TEXT_FILL_FORE_SCHEMECOLOR_INDEX" val="13"/>
  <p:tag name="KSO_WM_UNIT_TEXT_FILL_TYPE" val="1"/>
</p:tagLst>
</file>

<file path=ppt/tags/tag2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05"/>
  <p:tag name="KSO_WM_UNIT_TEXT_FILL_FORE_SCHEMECOLOR_INDEX" val="13"/>
  <p:tag name="KSO_WM_UNIT_TEXT_FILL_TYPE" val="1"/>
</p:tagLst>
</file>

<file path=ppt/tags/tag27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05"/>
  <p:tag name="KSO_WM_UNIT_TEXT_FILL_FORE_SCHEMECOLOR_INDEX" val="13"/>
  <p:tag name="KSO_WM_UNIT_TEXT_FILL_TYPE" val="1"/>
</p:tagLst>
</file>

<file path=ppt/tags/tag2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05"/>
  <p:tag name="KSO_WM_UNIT_TEXT_FILL_FORE_SCHEMECOLOR_INDEX" val="13"/>
  <p:tag name="KSO_WM_UNIT_TEXT_FILL_TYPE" val="1"/>
</p:tagLst>
</file>

<file path=ppt/tags/tag27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05"/>
  <p:tag name="KSO_WM_UNIT_TEXT_FILL_FORE_SCHEMECOLOR_INDEX" val="13"/>
  <p:tag name="KSO_WM_UNIT_TEXT_FILL_TYPE" val="1"/>
</p:tagLst>
</file>

<file path=ppt/tags/tag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8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05"/>
  <p:tag name="KSO_WM_UNIT_TEXT_FILL_FORE_SCHEMECOLOR_INDEX" val="13"/>
  <p:tag name="KSO_WM_UNIT_TEXT_FILL_TYPE" val="1"/>
</p:tagLst>
</file>

<file path=ppt/tags/tag28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05"/>
  <p:tag name="KSO_WM_UNIT_TEXT_FILL_FORE_SCHEMECOLOR_INDEX" val="13"/>
  <p:tag name="KSO_WM_UNIT_TEXT_FILL_TYPE" val="1"/>
</p:tagLst>
</file>

<file path=ppt/tags/tag28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05"/>
  <p:tag name="KSO_WM_UNIT_TEXT_FILL_FORE_SCHEMECOLOR_INDEX" val="13"/>
  <p:tag name="KSO_WM_UNIT_TEXT_FILL_TYPE" val="1"/>
</p:tagLst>
</file>

<file path=ppt/tags/tag28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05"/>
  <p:tag name="KSO_WM_UNIT_TEXT_FILL_FORE_SCHEMECOLOR_INDEX" val="13"/>
  <p:tag name="KSO_WM_UNIT_TEXT_FILL_TYPE" val="1"/>
</p:tagLst>
</file>

<file path=ppt/tags/tag28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05"/>
  <p:tag name="KSO_WM_UNIT_TEXT_FILL_FORE_SCHEMECOLOR_INDEX" val="13"/>
  <p:tag name="KSO_WM_UNIT_TEXT_FILL_TYPE" val="1"/>
</p:tagLst>
</file>

<file path=ppt/tags/tag28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05"/>
  <p:tag name="KSO_WM_UNIT_TEXT_FILL_FORE_SCHEMECOLOR_INDEX" val="13"/>
  <p:tag name="KSO_WM_UNIT_TEXT_FILL_TYPE" val="1"/>
</p:tagLst>
</file>

<file path=ppt/tags/tag28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05"/>
  <p:tag name="KSO_WM_UNIT_TEXT_FILL_FORE_SCHEMECOLOR_INDEX" val="13"/>
  <p:tag name="KSO_WM_UNIT_TEXT_FILL_TYPE" val="1"/>
</p:tagLst>
</file>

<file path=ppt/tags/tag28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05"/>
  <p:tag name="KSO_WM_UNIT_TEXT_FILL_FORE_SCHEMECOLOR_INDEX" val="13"/>
  <p:tag name="KSO_WM_UNIT_TEXT_FILL_TYPE" val="1"/>
</p:tagLst>
</file>

<file path=ppt/tags/tag28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05"/>
  <p:tag name="KSO_WM_UNIT_TEXT_FILL_FORE_SCHEMECOLOR_INDEX" val="13"/>
  <p:tag name="KSO_WM_UNIT_TEXT_FILL_TYPE" val="1"/>
</p:tagLst>
</file>

<file path=ppt/tags/tag28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9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9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9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9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9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9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9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05"/>
  <p:tag name="KSO_WM_UNIT_TEXT_FILL_FORE_SCHEMECOLOR_INDEX" val="13"/>
  <p:tag name="KSO_WM_UNIT_TEXT_FILL_TYPE" val="1"/>
</p:tagLst>
</file>

<file path=ppt/tags/tag29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9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9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4"/>
  <p:tag name="KSO_WM_UNIT_LINE_FILL_TYPE" val="2"/>
</p:tagLst>
</file>

<file path=ppt/tags/tag3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300.xml><?xml version="1.0" encoding="utf-8"?>
<p:tagLst xmlns:a="http://schemas.openxmlformats.org/drawingml/2006/main" xmlns:r="http://schemas.openxmlformats.org/officeDocument/2006/relationships" xmlns:p="http://schemas.openxmlformats.org/presentationml/2006/main">
  <p:tag name="KSO_WM_UNIT_FILL_FORE_SCHEMECOLOR_INDEX_BRIGHTNESS" val="0.6"/>
  <p:tag name="KSO_WM_UNIT_FILL_FORE_SCHEMECOLOR_INDEX" val="5"/>
  <p:tag name="KSO_WM_UNIT_FILL_TYPE" val="1"/>
</p:tagLst>
</file>

<file path=ppt/tags/tag301.xml><?xml version="1.0" encoding="utf-8"?>
<p:tagLst xmlns:a="http://schemas.openxmlformats.org/drawingml/2006/main" xmlns:r="http://schemas.openxmlformats.org/officeDocument/2006/relationships" xmlns:p="http://schemas.openxmlformats.org/presentationml/2006/main">
  <p:tag name="KSO_WM_UNIT_FILL_FORE_SCHEMECOLOR_INDEX_BRIGHTNESS" val="0.6"/>
  <p:tag name="KSO_WM_UNIT_FILL_FORE_SCHEMECOLOR_INDEX" val="5"/>
  <p:tag name="KSO_WM_UNIT_FILL_TYPE" val="1"/>
</p:tagLst>
</file>

<file path=ppt/tags/tag302.xml><?xml version="1.0" encoding="utf-8"?>
<p:tagLst xmlns:a="http://schemas.openxmlformats.org/drawingml/2006/main" xmlns:r="http://schemas.openxmlformats.org/officeDocument/2006/relationships" xmlns:p="http://schemas.openxmlformats.org/presentationml/2006/main">
  <p:tag name="KSO_WM_UNIT_FILL_FORE_SCHEMECOLOR_INDEX_BRIGHTNESS" val="-0.25"/>
  <p:tag name="KSO_WM_UNIT_FILL_FORE_SCHEMECOLOR_INDEX" val="5"/>
  <p:tag name="KSO_WM_UNIT_FILL_TYPE" val="1"/>
  <p:tag name="KSO_WM_UNIT_LINE_FORE_SCHEMECOLOR_INDEX_BRIGHTNESS" val="0.8"/>
  <p:tag name="KSO_WM_UNIT_LINE_FORE_SCHEMECOLOR_INDEX" val="8"/>
  <p:tag name="KSO_WM_UNIT_LINE_FILL_TYPE" val="2"/>
  <p:tag name="KSO_WM_UNIT_TEXT_FILL_FORE_SCHEMECOLOR_INDEX_BRIGHTNESS" val="0"/>
  <p:tag name="KSO_WM_UNIT_TEXT_FILL_FORE_SCHEMECOLOR_INDEX" val="14"/>
  <p:tag name="KSO_WM_UNIT_TEXT_FILL_TYPE" val="1"/>
</p:tagLst>
</file>

<file path=ppt/tags/tag303.xml><?xml version="1.0" encoding="utf-8"?>
<p:tagLst xmlns:a="http://schemas.openxmlformats.org/drawingml/2006/main" xmlns:r="http://schemas.openxmlformats.org/officeDocument/2006/relationships" xmlns:p="http://schemas.openxmlformats.org/presentationml/2006/main">
  <p:tag name="KSO_WM_UNIT_LINE_FORE_SCHEMECOLOR_INDEX_BRIGHTNESS" val="-0.15"/>
  <p:tag name="KSO_WM_UNIT_LINE_FORE_SCHEMECOLOR_INDEX" val="14"/>
  <p:tag name="KSO_WM_UNIT_LINE_FILL_TYPE" val="2"/>
</p:tagLst>
</file>

<file path=ppt/tags/tag304.xml><?xml version="1.0" encoding="utf-8"?>
<p:tagLst xmlns:a="http://schemas.openxmlformats.org/drawingml/2006/main" xmlns:r="http://schemas.openxmlformats.org/officeDocument/2006/relationships" xmlns:p="http://schemas.openxmlformats.org/presentationml/2006/main">
  <p:tag name="KSO_WM_UNIT_LINE_FORE_SCHEMECOLOR_INDEX_BRIGHTNESS" val="-0.15"/>
  <p:tag name="KSO_WM_UNIT_LINE_FORE_SCHEMECOLOR_INDEX" val="14"/>
  <p:tag name="KSO_WM_UNIT_LINE_FILL_TYPE" val="2"/>
</p:tagLst>
</file>

<file path=ppt/tags/tag305.xml><?xml version="1.0" encoding="utf-8"?>
<p:tagLst xmlns:a="http://schemas.openxmlformats.org/drawingml/2006/main" xmlns:r="http://schemas.openxmlformats.org/officeDocument/2006/relationships" xmlns:p="http://schemas.openxmlformats.org/presentationml/2006/main">
  <p:tag name="KSO_WM_UNIT_LINE_FORE_SCHEMECOLOR_INDEX_BRIGHTNESS" val="-0.15"/>
  <p:tag name="KSO_WM_UNIT_LINE_FORE_SCHEMECOLOR_INDEX" val="14"/>
  <p:tag name="KSO_WM_UNIT_LINE_FILL_TYPE" val="2"/>
</p:tagLst>
</file>

<file path=ppt/tags/tag306.xml><?xml version="1.0" encoding="utf-8"?>
<p:tagLst xmlns:a="http://schemas.openxmlformats.org/drawingml/2006/main" xmlns:r="http://schemas.openxmlformats.org/officeDocument/2006/relationships" xmlns:p="http://schemas.openxmlformats.org/presentationml/2006/main">
  <p:tag name="KSO_WM_UNIT_LINE_FORE_SCHEMECOLOR_INDEX_BRIGHTNESS" val="-0.15"/>
  <p:tag name="KSO_WM_UNIT_LINE_FORE_SCHEMECOLOR_INDEX" val="14"/>
  <p:tag name="KSO_WM_UNIT_LINE_FILL_TYPE" val="2"/>
</p:tagLst>
</file>

<file path=ppt/tags/tag307.xml><?xml version="1.0" encoding="utf-8"?>
<p:tagLst xmlns:a="http://schemas.openxmlformats.org/drawingml/2006/main" xmlns:r="http://schemas.openxmlformats.org/officeDocument/2006/relationships" xmlns:p="http://schemas.openxmlformats.org/presentationml/2006/main">
  <p:tag name="KSO_WM_UNIT_LINE_FORE_SCHEMECOLOR_INDEX_BRIGHTNESS" val="-0.5"/>
  <p:tag name="KSO_WM_UNIT_LINE_FORE_SCHEMECOLOR_INDEX" val="14"/>
  <p:tag name="KSO_WM_UNIT_LINE_FILL_TYPE" val="2"/>
  <p:tag name="KSO_WM_UNIT_TEXT_FILL_FORE_SCHEMECOLOR_INDEX_BRIGHTNESS" val="0"/>
  <p:tag name="KSO_WM_UNIT_TEXT_FILL_FORE_SCHEMECOLOR_INDEX" val="13"/>
  <p:tag name="KSO_WM_UNIT_TEXT_FILL_TYPE" val="1"/>
</p:tagLst>
</file>

<file path=ppt/tags/tag30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05"/>
  <p:tag name="KSO_WM_UNIT_TEXT_FILL_FORE_SCHEMECOLOR_INDEX" val="13"/>
  <p:tag name="KSO_WM_UNIT_TEXT_FILL_TYPE" val="1"/>
</p:tagLst>
</file>

<file path=ppt/tags/tag309.xml><?xml version="1.0" encoding="utf-8"?>
<p:tagLst xmlns:a="http://schemas.openxmlformats.org/drawingml/2006/main" xmlns:r="http://schemas.openxmlformats.org/officeDocument/2006/relationships" xmlns:p="http://schemas.openxmlformats.org/presentationml/2006/main">
  <p:tag name="KSO_WM_UNIT_LINE_FORE_SCHEMECOLOR_INDEX_BRIGHTNESS" val="-0.25"/>
  <p:tag name="KSO_WM_UNIT_LINE_FORE_SCHEMECOLOR_INDEX" val="14"/>
  <p:tag name="KSO_WM_UNIT_LINE_FILL_TYPE" val="2"/>
  <p:tag name="KSO_WM_UNIT_TEXT_FILL_FORE_SCHEMECOLOR_INDEX_BRIGHTNESS" val="0"/>
  <p:tag name="KSO_WM_UNIT_TEXT_FILL_FORE_SCHEMECOLOR_INDEX" val="13"/>
  <p:tag name="KSO_WM_UNIT_TEXT_FILL_TYPE" val="1"/>
</p:tagLst>
</file>

<file path=ppt/tags/tag3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310.xml><?xml version="1.0" encoding="utf-8"?>
<p:tagLst xmlns:a="http://schemas.openxmlformats.org/drawingml/2006/main" xmlns:r="http://schemas.openxmlformats.org/officeDocument/2006/relationships" xmlns:p="http://schemas.openxmlformats.org/presentationml/2006/main">
  <p:tag name="KSO_WM_UNIT_LINE_FORE_SCHEMECOLOR_INDEX_BRIGHTNESS" val="-0.25"/>
  <p:tag name="KSO_WM_UNIT_LINE_FORE_SCHEMECOLOR_INDEX" val="14"/>
  <p:tag name="KSO_WM_UNIT_LINE_FILL_TYPE" val="2"/>
  <p:tag name="KSO_WM_UNIT_TEXT_FILL_FORE_SCHEMECOLOR_INDEX_BRIGHTNESS" val="0"/>
  <p:tag name="KSO_WM_UNIT_TEXT_FILL_FORE_SCHEMECOLOR_INDEX" val="13"/>
  <p:tag name="KSO_WM_UNIT_TEXT_FILL_TYPE" val="1"/>
</p:tagLst>
</file>

<file path=ppt/tags/tag31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1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1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1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1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1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32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2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2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2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2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2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33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33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3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05"/>
  <p:tag name="KSO_WM_UNIT_TEXT_FILL_FORE_SCHEMECOLOR_INDEX" val="13"/>
  <p:tag name="KSO_WM_UNIT_TEXT_FILL_TYPE" val="1"/>
</p:tagLst>
</file>

<file path=ppt/tags/tag33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05"/>
  <p:tag name="KSO_WM_UNIT_TEXT_FILL_FORE_SCHEMECOLOR_INDEX" val="13"/>
  <p:tag name="KSO_WM_UNIT_TEXT_FILL_TYPE" val="1"/>
</p:tagLst>
</file>

<file path=ppt/tags/tag3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36.xml><?xml version="1.0" encoding="utf-8"?>
<p:tagLst xmlns:a="http://schemas.openxmlformats.org/drawingml/2006/main" xmlns:r="http://schemas.openxmlformats.org/officeDocument/2006/relationships" xmlns:p="http://schemas.openxmlformats.org/presentationml/2006/main">
  <p:tag name="KSO_WM_UNIT_LINE_FORE_SCHEMECOLOR_INDEX_BRIGHTNESS" val="-0.15"/>
  <p:tag name="KSO_WM_UNIT_LINE_FORE_SCHEMECOLOR_INDEX" val="14"/>
  <p:tag name="KSO_WM_UNIT_LINE_FILL_TYPE" val="2"/>
</p:tagLst>
</file>

<file path=ppt/tags/tag3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05"/>
  <p:tag name="KSO_WM_UNIT_TEXT_FILL_FORE_SCHEMECOLOR_INDEX" val="13"/>
  <p:tag name="KSO_WM_UNIT_TEXT_FILL_TYPE" val="1"/>
</p:tagLst>
</file>

<file path=ppt/tags/tag33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05"/>
  <p:tag name="KSO_WM_UNIT_TEXT_FILL_FORE_SCHEMECOLOR_INDEX" val="13"/>
  <p:tag name="KSO_WM_UNIT_TEXT_FILL_TYPE" val="1"/>
</p:tagLst>
</file>

<file path=ppt/tags/tag3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05"/>
  <p:tag name="KSO_WM_UNIT_TEXT_FILL_FORE_SCHEMECOLOR_INDEX" val="13"/>
  <p:tag name="KSO_WM_UNIT_TEXT_FILL_TYPE" val="1"/>
</p:tagLst>
</file>

<file path=ppt/tags/tag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34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05"/>
  <p:tag name="KSO_WM_UNIT_TEXT_FILL_FORE_SCHEMECOLOR_INDEX" val="13"/>
  <p:tag name="KSO_WM_UNIT_TEXT_FILL_TYPE" val="1"/>
</p:tagLst>
</file>

<file path=ppt/tags/tag34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05"/>
  <p:tag name="KSO_WM_UNIT_TEXT_FILL_FORE_SCHEMECOLOR_INDEX" val="13"/>
  <p:tag name="KSO_WM_UNIT_TEXT_FILL_TYPE" val="1"/>
</p:tagLst>
</file>

<file path=ppt/tags/tag34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05"/>
  <p:tag name="KSO_WM_UNIT_TEXT_FILL_FORE_SCHEMECOLOR_INDEX" val="13"/>
  <p:tag name="KSO_WM_UNIT_TEXT_FILL_TYPE" val="1"/>
</p:tagLst>
</file>

<file path=ppt/tags/tag34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05"/>
  <p:tag name="KSO_WM_UNIT_TEXT_FILL_FORE_SCHEMECOLOR_INDEX" val="13"/>
  <p:tag name="KSO_WM_UNIT_TEXT_FILL_TYPE" val="1"/>
</p:tagLst>
</file>

<file path=ppt/tags/tag34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05"/>
  <p:tag name="KSO_WM_UNIT_TEXT_FILL_FORE_SCHEMECOLOR_INDEX" val="13"/>
  <p:tag name="KSO_WM_UNIT_TEXT_FILL_TYPE" val="1"/>
</p:tagLst>
</file>

<file path=ppt/tags/tag34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05"/>
  <p:tag name="KSO_WM_UNIT_TEXT_FILL_FORE_SCHEMECOLOR_INDEX" val="13"/>
  <p:tag name="KSO_WM_UNIT_TEXT_FILL_TYPE" val="1"/>
</p:tagLst>
</file>

<file path=ppt/tags/tag346.xml><?xml version="1.0" encoding="utf-8"?>
<p:tagLst xmlns:a="http://schemas.openxmlformats.org/drawingml/2006/main" xmlns:r="http://schemas.openxmlformats.org/officeDocument/2006/relationships" xmlns:p="http://schemas.openxmlformats.org/presentationml/2006/main">
  <p:tag name="MH" val="20151021092809"/>
  <p:tag name="MH_LIBRARY" val="GRAPHIC"/>
  <p:tag name="MH_TYPE" val="SubTitle"/>
  <p:tag name="MH_ORDER" val="4"/>
</p:tagLst>
</file>

<file path=ppt/tags/tag347.xml><?xml version="1.0" encoding="utf-8"?>
<p:tagLst xmlns:a="http://schemas.openxmlformats.org/drawingml/2006/main" xmlns:r="http://schemas.openxmlformats.org/officeDocument/2006/relationships" xmlns:p="http://schemas.openxmlformats.org/presentationml/2006/main">
  <p:tag name="MH" val="20151021092809"/>
  <p:tag name="MH_LIBRARY" val="GRAPHIC"/>
  <p:tag name="MH_TYPE" val="SubTitle"/>
  <p:tag name="MH_ORDER" val="3"/>
</p:tagLst>
</file>

<file path=ppt/tags/tag348.xml><?xml version="1.0" encoding="utf-8"?>
<p:tagLst xmlns:a="http://schemas.openxmlformats.org/drawingml/2006/main" xmlns:r="http://schemas.openxmlformats.org/officeDocument/2006/relationships" xmlns:p="http://schemas.openxmlformats.org/presentationml/2006/main">
  <p:tag name="MH" val="20151021092809"/>
  <p:tag name="MH_LIBRARY" val="GRAPHIC"/>
  <p:tag name="MH_TYPE" val="SubTitle"/>
  <p:tag name="MH_ORDER" val="2"/>
</p:tagLst>
</file>

<file path=ppt/tags/tag349.xml><?xml version="1.0" encoding="utf-8"?>
<p:tagLst xmlns:a="http://schemas.openxmlformats.org/drawingml/2006/main" xmlns:r="http://schemas.openxmlformats.org/officeDocument/2006/relationships" xmlns:p="http://schemas.openxmlformats.org/presentationml/2006/main">
  <p:tag name="MH" val="20151021092809"/>
  <p:tag name="MH_LIBRARY" val="GRAPHIC"/>
  <p:tag name="MH_TYPE" val="SubTitle"/>
  <p:tag name="MH_ORDER" val="1"/>
</p:tagLst>
</file>

<file path=ppt/tags/tag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350.xml><?xml version="1.0" encoding="utf-8"?>
<p:tagLst xmlns:a="http://schemas.openxmlformats.org/drawingml/2006/main" xmlns:r="http://schemas.openxmlformats.org/officeDocument/2006/relationships" xmlns:p="http://schemas.openxmlformats.org/presentationml/2006/main">
  <p:tag name="MH" val="20151021092809"/>
  <p:tag name="MH_LIBRARY" val="GRAPHIC"/>
  <p:tag name="MH_TYPE" val="SubTitle"/>
  <p:tag name="MH_ORDER" val="5"/>
</p:tagLst>
</file>

<file path=ppt/tags/tag3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1"/>
  <p:tag name="KSO_WM_UNIT_ID" val="diagram20187582_4*q_h_i*1_1_1"/>
  <p:tag name="KSO_WM_TEMPLATE_CATEGORY" val="diagram"/>
  <p:tag name="KSO_WM_TEMPLATE_INDEX" val="20187582"/>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352.xml><?xml version="1.0" encoding="utf-8"?>
<p:tagLst xmlns:a="http://schemas.openxmlformats.org/drawingml/2006/main" xmlns:r="http://schemas.openxmlformats.org/officeDocument/2006/relationships" xmlns:p="http://schemas.openxmlformats.org/presentationml/2006/main">
  <p:tag name="MH" val="20151102160354"/>
  <p:tag name="MH_LIBRARY" val="GRAPHIC"/>
  <p:tag name="MH_TYPE" val="Text"/>
  <p:tag name="MH_ORDER" val="1"/>
</p:tagLst>
</file>

<file path=ppt/tags/tag3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3_1"/>
  <p:tag name="KSO_WM_UNIT_ID" val="diagram20187582_4*q_h_i*1_3_1"/>
  <p:tag name="KSO_WM_TEMPLATE_CATEGORY" val="diagram"/>
  <p:tag name="KSO_WM_TEMPLATE_INDEX" val="20187582"/>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Lst>
</file>

<file path=ppt/tags/tag3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3_2"/>
  <p:tag name="KSO_WM_UNIT_ID" val="diagram20187582_4*q_h_i*1_3_2"/>
  <p:tag name="KSO_WM_TEMPLATE_CATEGORY" val="diagram"/>
  <p:tag name="KSO_WM_TEMPLATE_INDEX" val="20187582"/>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355.xml><?xml version="1.0" encoding="utf-8"?>
<p:tagLst xmlns:a="http://schemas.openxmlformats.org/drawingml/2006/main" xmlns:r="http://schemas.openxmlformats.org/officeDocument/2006/relationships" xmlns:p="http://schemas.openxmlformats.org/presentationml/2006/main">
  <p:tag name="KSO_WM_UNIT_ISCONTENTSTITLE" val="0"/>
  <p:tag name="KSO_WM_UNIT_RELATE_UNITID" val="layout_q1"/>
  <p:tag name="KSO_WM_UNIT_PRESET_TEXT" val="添加标题"/>
  <p:tag name="KSO_WM_UNIT_VALUE" val="6"/>
  <p:tag name="KSO_WM_UNIT_HIGHLIGHT" val="0"/>
  <p:tag name="KSO_WM_UNIT_COMPATIBLE" val="0"/>
  <p:tag name="KSO_WM_DIAGRAM_GROUP_CODE" val="q1-1"/>
  <p:tag name="KSO_WM_UNIT_TYPE" val="q_a"/>
  <p:tag name="KSO_WM_UNIT_INDEX" val="1_1"/>
  <p:tag name="KSO_WM_UNIT_ID" val="diagram20187582_4*q_a*1_1"/>
  <p:tag name="KSO_WM_TEMPLATE_CATEGORY" val="diagram"/>
  <p:tag name="KSO_WM_TEMPLATE_INDEX" val="20187582"/>
  <p:tag name="KSO_WM_UNIT_LAYERLEVEL" val="1_1"/>
  <p:tag name="KSO_WM_TAG_VERSION" val="1.0"/>
  <p:tag name="KSO_WM_BEAUTIFY_FLAG" val="#wm#"/>
  <p:tag name="KSO_WM_UNIT_DIAGRAM_ISNUMVISUAL" val="0"/>
  <p:tag name="KSO_WM_UNIT_DIAGRAM_ISREFERUNIT" val="0"/>
  <p:tag name="KSO_WM_UNIT_NOCLEAR" val="0"/>
  <p:tag name="KSO_WM_UNIT_COLOR_SCHEME_SHAPE_ID" val="24"/>
  <p:tag name="KSO_WM_UNIT_COLOR_SCHEME_PARENT_PAGE" val="0_4"/>
  <p:tag name="KSO_WM_UNIT_TEXT_FILL_FORE_SCHEMECOLOR_INDEX" val="13"/>
  <p:tag name="KSO_WM_UNIT_TEXT_FILL_TYPE" val="1"/>
</p:tagLst>
</file>

<file path=ppt/tags/tag3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1"/>
  <p:tag name="KSO_WM_UNIT_ID" val="diagram20187582_4*q_h_i*1_2_1"/>
  <p:tag name="KSO_WM_TEMPLATE_CATEGORY" val="diagram"/>
  <p:tag name="KSO_WM_TEMPLATE_INDEX" val="20187582"/>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3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3_1"/>
  <p:tag name="KSO_WM_UNIT_ID" val="diagram20187582_4*q_h_i*1_3_1"/>
  <p:tag name="KSO_WM_TEMPLATE_CATEGORY" val="diagram"/>
  <p:tag name="KSO_WM_TEMPLATE_INDEX" val="20187582"/>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Lst>
</file>

<file path=ppt/tags/tag3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5_1"/>
  <p:tag name="KSO_WM_UNIT_ID" val="diagram20187582_4*q_h_i*1_5_1"/>
  <p:tag name="KSO_WM_TEMPLATE_CATEGORY" val="diagram"/>
  <p:tag name="KSO_WM_TEMPLATE_INDEX" val="20187582"/>
  <p:tag name="KSO_WM_UNIT_LAYERLEVEL" val="1_1_1"/>
  <p:tag name="KSO_WM_TAG_VERSION" val="1.0"/>
  <p:tag name="KSO_WM_BEAUTIFY_FLAG" val="#wm#"/>
  <p:tag name="KSO_WM_UNIT_FILL_FORE_SCHEMECOLOR_INDEX" val="9"/>
  <p:tag name="KSO_WM_UNIT_FILL_TYPE" val="1"/>
  <p:tag name="KSO_WM_UNIT_TEXT_FILL_FORE_SCHEMECOLOR_INDEX" val="13"/>
  <p:tag name="KSO_WM_UNIT_TEXT_FILL_TYPE" val="1"/>
</p:tagLst>
</file>

<file path=ppt/tags/tag3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2"/>
  <p:tag name="KSO_WM_UNIT_ID" val="diagram20187582_4*q_h_i*1_1_2"/>
  <p:tag name="KSO_WM_TEMPLATE_CATEGORY" val="diagram"/>
  <p:tag name="KSO_WM_TEMPLATE_INDEX" val="20187582"/>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3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3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2"/>
  <p:tag name="KSO_WM_UNIT_ID" val="diagram20187582_4*q_h_i*1_2_2"/>
  <p:tag name="KSO_WM_TEMPLATE_CATEGORY" val="diagram"/>
  <p:tag name="KSO_WM_TEMPLATE_INDEX" val="20187582"/>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3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4_2"/>
  <p:tag name="KSO_WM_UNIT_ID" val="diagram20187582_4*q_h_i*1_4_2"/>
  <p:tag name="KSO_WM_TEMPLATE_CATEGORY" val="diagram"/>
  <p:tag name="KSO_WM_TEMPLATE_INDEX" val="20187582"/>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Lst>
</file>

<file path=ppt/tags/tag3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5_2"/>
  <p:tag name="KSO_WM_UNIT_ID" val="diagram20187582_4*q_h_i*1_5_2"/>
  <p:tag name="KSO_WM_TEMPLATE_CATEGORY" val="diagram"/>
  <p:tag name="KSO_WM_TEMPLATE_INDEX" val="20187582"/>
  <p:tag name="KSO_WM_UNIT_LAYERLEVEL" val="1_1_1"/>
  <p:tag name="KSO_WM_TAG_VERSION" val="1.0"/>
  <p:tag name="KSO_WM_BEAUTIFY_FLAG" val="#wm#"/>
  <p:tag name="KSO_WM_UNIT_FILL_FORE_SCHEMECOLOR_INDEX" val="9"/>
  <p:tag name="KSO_WM_UNIT_FILL_TYPE" val="1"/>
  <p:tag name="KSO_WM_UNIT_TEXT_FILL_FORE_SCHEMECOLOR_INDEX" val="2"/>
  <p:tag name="KSO_WM_UNIT_TEXT_FILL_TYPE" val="1"/>
</p:tagLst>
</file>

<file path=ppt/tags/tag3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q1-1"/>
  <p:tag name="KSO_WM_UNIT_TYPE" val="q_h_i"/>
  <p:tag name="KSO_WM_UNIT_INDEX" val="1_1_3"/>
  <p:tag name="KSO_WM_UNIT_ID" val="diagram20187582_4*q_h_i*1_1_3"/>
  <p:tag name="KSO_WM_TEMPLATE_CATEGORY" val="diagram"/>
  <p:tag name="KSO_WM_TEMPLATE_INDEX" val="20187582"/>
  <p:tag name="KSO_WM_UNIT_LAYERLEVEL" val="1_1_1"/>
  <p:tag name="KSO_WM_TAG_VERSION" val="1.0"/>
  <p:tag name="KSO_WM_BEAUTIFY_FLAG" val="#wm#"/>
  <p:tag name="KSO_WM_UNIT_DIAGRAM_ISNUMVISUAL" val="0"/>
  <p:tag name="KSO_WM_UNIT_DIAGRAM_ISREFERUNIT" val="0"/>
  <p:tag name="KSO_WM_UNIT_COLOR_SCHEME_SHAPE_ID" val="24"/>
  <p:tag name="KSO_WM_UNIT_COLOR_SCHEME_PARENT_PAGE" val="0_5"/>
  <p:tag name="KSO_WM_UNIT_TEXT_FILL_FORE_SCHEMECOLOR_INDEX" val="14"/>
  <p:tag name="KSO_WM_UNIT_TEXT_FILL_TYPE" val="1"/>
</p:tagLst>
</file>

<file path=ppt/tags/tag3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q1-1"/>
  <p:tag name="KSO_WM_UNIT_TYPE" val="q_h_i"/>
  <p:tag name="KSO_WM_UNIT_INDEX" val="1_2_3"/>
  <p:tag name="KSO_WM_UNIT_ID" val="diagram20187582_4*q_h_i*1_2_3"/>
  <p:tag name="KSO_WM_TEMPLATE_CATEGORY" val="diagram"/>
  <p:tag name="KSO_WM_TEMPLATE_INDEX" val="20187582"/>
  <p:tag name="KSO_WM_UNIT_LAYERLEVEL" val="1_1_1"/>
  <p:tag name="KSO_WM_TAG_VERSION" val="1.0"/>
  <p:tag name="KSO_WM_BEAUTIFY_FLAG" val="#wm#"/>
  <p:tag name="KSO_WM_UNIT_DIAGRAM_ISNUMVISUAL" val="0"/>
  <p:tag name="KSO_WM_UNIT_DIAGRAM_ISREFERUNIT" val="0"/>
  <p:tag name="KSO_WM_UNIT_COLOR_SCHEME_SHAPE_ID" val="24"/>
  <p:tag name="KSO_WM_UNIT_COLOR_SCHEME_PARENT_PAGE" val="0_5"/>
  <p:tag name="KSO_WM_UNIT_TEXT_FILL_FORE_SCHEMECOLOR_INDEX" val="14"/>
  <p:tag name="KSO_WM_UNIT_TEXT_FILL_TYPE" val="1"/>
</p:tagLst>
</file>

<file path=ppt/tags/tag3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q1-1"/>
  <p:tag name="KSO_WM_UNIT_TYPE" val="q_h_i"/>
  <p:tag name="KSO_WM_UNIT_INDEX" val="1_5_3"/>
  <p:tag name="KSO_WM_UNIT_ID" val="diagram20187582_4*q_h_i*1_5_3"/>
  <p:tag name="KSO_WM_TEMPLATE_CATEGORY" val="diagram"/>
  <p:tag name="KSO_WM_TEMPLATE_INDEX" val="20187582"/>
  <p:tag name="KSO_WM_UNIT_LAYERLEVEL" val="1_1_1"/>
  <p:tag name="KSO_WM_TAG_VERSION" val="1.0"/>
  <p:tag name="KSO_WM_BEAUTIFY_FLAG" val="#wm#"/>
  <p:tag name="KSO_WM_UNIT_DIAGRAM_ISNUMVISUAL" val="0"/>
  <p:tag name="KSO_WM_UNIT_DIAGRAM_ISREFERUNIT" val="0"/>
  <p:tag name="KSO_WM_UNIT_COLOR_SCHEME_SHAPE_ID" val="24"/>
  <p:tag name="KSO_WM_UNIT_COLOR_SCHEME_PARENT_PAGE" val="0_5"/>
  <p:tag name="KSO_WM_UNIT_TEXT_FILL_FORE_SCHEMECOLOR_INDEX" val="14"/>
  <p:tag name="KSO_WM_UNIT_TEXT_FILL_TYPE" val="1"/>
</p:tagLst>
</file>

<file path=ppt/tags/tag3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q1-1"/>
  <p:tag name="KSO_WM_UNIT_TYPE" val="q_h_i"/>
  <p:tag name="KSO_WM_UNIT_INDEX" val="1_4_3"/>
  <p:tag name="KSO_WM_UNIT_ID" val="diagram20187582_4*q_h_i*1_4_3"/>
  <p:tag name="KSO_WM_TEMPLATE_CATEGORY" val="diagram"/>
  <p:tag name="KSO_WM_TEMPLATE_INDEX" val="20187582"/>
  <p:tag name="KSO_WM_UNIT_LAYERLEVEL" val="1_1_1"/>
  <p:tag name="KSO_WM_TAG_VERSION" val="1.0"/>
  <p:tag name="KSO_WM_BEAUTIFY_FLAG" val="#wm#"/>
  <p:tag name="KSO_WM_UNIT_DIAGRAM_ISNUMVISUAL" val="0"/>
  <p:tag name="KSO_WM_UNIT_DIAGRAM_ISREFERUNIT" val="0"/>
  <p:tag name="KSO_WM_UNIT_COLOR_SCHEME_SHAPE_ID" val="24"/>
  <p:tag name="KSO_WM_UNIT_COLOR_SCHEME_PARENT_PAGE" val="0_5"/>
  <p:tag name="KSO_WM_UNIT_TEXT_FILL_FORE_SCHEMECOLOR_INDEX" val="14"/>
  <p:tag name="KSO_WM_UNIT_TEXT_FILL_TYPE" val="1"/>
</p:tagLst>
</file>

<file path=ppt/tags/tag3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q1-1"/>
  <p:tag name="KSO_WM_UNIT_TYPE" val="q_h_i"/>
  <p:tag name="KSO_WM_UNIT_INDEX" val="1_3_3"/>
  <p:tag name="KSO_WM_UNIT_ID" val="diagram20187582_4*q_h_i*1_3_3"/>
  <p:tag name="KSO_WM_TEMPLATE_CATEGORY" val="diagram"/>
  <p:tag name="KSO_WM_TEMPLATE_INDEX" val="20187582"/>
  <p:tag name="KSO_WM_UNIT_LAYERLEVEL" val="1_1_1"/>
  <p:tag name="KSO_WM_TAG_VERSION" val="1.0"/>
  <p:tag name="KSO_WM_BEAUTIFY_FLAG" val="#wm#"/>
  <p:tag name="KSO_WM_UNIT_DIAGRAM_ISNUMVISUAL" val="0"/>
  <p:tag name="KSO_WM_UNIT_DIAGRAM_ISREFERUNIT" val="0"/>
  <p:tag name="KSO_WM_UNIT_COLOR_SCHEME_SHAPE_ID" val="24"/>
  <p:tag name="KSO_WM_UNIT_COLOR_SCHEME_PARENT_PAGE" val="0_5"/>
  <p:tag name="KSO_WM_UNIT_TEXT_FILL_FORE_SCHEMECOLOR_INDEX" val="14"/>
  <p:tag name="KSO_WM_UNIT_TEXT_FILL_TYPE" val="1"/>
</p:tagLst>
</file>

<file path=ppt/tags/tag368.xml><?xml version="1.0" encoding="utf-8"?>
<p:tagLst xmlns:a="http://schemas.openxmlformats.org/drawingml/2006/main" xmlns:r="http://schemas.openxmlformats.org/officeDocument/2006/relationships" xmlns:p="http://schemas.openxmlformats.org/presentationml/2006/main">
  <p:tag name="MH" val="20151103112806"/>
  <p:tag name="MH_LIBRARY" val="GRAPHIC"/>
  <p:tag name="MH_TYPE" val="SubTitle"/>
  <p:tag name="MH_ORDER" val="1"/>
</p:tagLst>
</file>

<file path=ppt/tags/tag369.xml><?xml version="1.0" encoding="utf-8"?>
<p:tagLst xmlns:a="http://schemas.openxmlformats.org/drawingml/2006/main" xmlns:r="http://schemas.openxmlformats.org/officeDocument/2006/relationships" xmlns:p="http://schemas.openxmlformats.org/presentationml/2006/main">
  <p:tag name="MH" val="20151103112806"/>
  <p:tag name="MH_LIBRARY" val="GRAPHIC"/>
  <p:tag name="MH_TYPE" val="Other"/>
  <p:tag name="MH_ORDER" val="1"/>
</p:tagLst>
</file>

<file path=ppt/tags/tag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370.xml><?xml version="1.0" encoding="utf-8"?>
<p:tagLst xmlns:a="http://schemas.openxmlformats.org/drawingml/2006/main" xmlns:r="http://schemas.openxmlformats.org/officeDocument/2006/relationships" xmlns:p="http://schemas.openxmlformats.org/presentationml/2006/main">
  <p:tag name="MH" val="20151103112806"/>
  <p:tag name="MH_LIBRARY" val="GRAPHIC"/>
  <p:tag name="MH_TYPE" val="Other"/>
  <p:tag name="MH_ORDER" val="2"/>
</p:tagLst>
</file>

<file path=ppt/tags/tag371.xml><?xml version="1.0" encoding="utf-8"?>
<p:tagLst xmlns:a="http://schemas.openxmlformats.org/drawingml/2006/main" xmlns:r="http://schemas.openxmlformats.org/officeDocument/2006/relationships" xmlns:p="http://schemas.openxmlformats.org/presentationml/2006/main">
  <p:tag name="MH" val="20151103112806"/>
  <p:tag name="MH_LIBRARY" val="GRAPHIC"/>
  <p:tag name="MH_TYPE" val="Other"/>
  <p:tag name="MH_ORDER" val="3"/>
</p:tagLst>
</file>

<file path=ppt/tags/tag372.xml><?xml version="1.0" encoding="utf-8"?>
<p:tagLst xmlns:a="http://schemas.openxmlformats.org/drawingml/2006/main" xmlns:r="http://schemas.openxmlformats.org/officeDocument/2006/relationships" xmlns:p="http://schemas.openxmlformats.org/presentationml/2006/main">
  <p:tag name="MH" val="20151103112806"/>
  <p:tag name="MH_LIBRARY" val="GRAPHIC"/>
  <p:tag name="MH_TYPE" val="Other"/>
  <p:tag name="MH_ORDER" val="4"/>
</p:tagLst>
</file>

<file path=ppt/tags/tag373.xml><?xml version="1.0" encoding="utf-8"?>
<p:tagLst xmlns:a="http://schemas.openxmlformats.org/drawingml/2006/main" xmlns:r="http://schemas.openxmlformats.org/officeDocument/2006/relationships" xmlns:p="http://schemas.openxmlformats.org/presentationml/2006/main">
  <p:tag name="MH" val="20151103112806"/>
  <p:tag name="MH_LIBRARY" val="GRAPHIC"/>
  <p:tag name="MH_TYPE" val="Other"/>
  <p:tag name="MH_ORDER" val="5"/>
</p:tagLst>
</file>

<file path=ppt/tags/tag374.xml><?xml version="1.0" encoding="utf-8"?>
<p:tagLst xmlns:a="http://schemas.openxmlformats.org/drawingml/2006/main" xmlns:r="http://schemas.openxmlformats.org/officeDocument/2006/relationships" xmlns:p="http://schemas.openxmlformats.org/presentationml/2006/main">
  <p:tag name="MH" val="20151103112806"/>
  <p:tag name="MH_LIBRARY" val="GRAPHIC"/>
  <p:tag name="MH_TYPE" val="Other"/>
  <p:tag name="MH_ORDER" val="6"/>
</p:tagLst>
</file>

<file path=ppt/tags/tag375.xml><?xml version="1.0" encoding="utf-8"?>
<p:tagLst xmlns:a="http://schemas.openxmlformats.org/drawingml/2006/main" xmlns:r="http://schemas.openxmlformats.org/officeDocument/2006/relationships" xmlns:p="http://schemas.openxmlformats.org/presentationml/2006/main">
  <p:tag name="MH" val="20151103112806"/>
  <p:tag name="MH_LIBRARY" val="GRAPHIC"/>
  <p:tag name="MH_TYPE" val="Other"/>
  <p:tag name="MH_ORDER" val="7"/>
</p:tagLst>
</file>

<file path=ppt/tags/tag376.xml><?xml version="1.0" encoding="utf-8"?>
<p:tagLst xmlns:a="http://schemas.openxmlformats.org/drawingml/2006/main" xmlns:r="http://schemas.openxmlformats.org/officeDocument/2006/relationships" xmlns:p="http://schemas.openxmlformats.org/presentationml/2006/main">
  <p:tag name="MH" val="20151103112806"/>
  <p:tag name="MH_LIBRARY" val="GRAPHIC"/>
  <p:tag name="MH_TYPE" val="Other"/>
  <p:tag name="MH_ORDER" val="8"/>
</p:tagLst>
</file>

<file path=ppt/tags/tag377.xml><?xml version="1.0" encoding="utf-8"?>
<p:tagLst xmlns:a="http://schemas.openxmlformats.org/drawingml/2006/main" xmlns:r="http://schemas.openxmlformats.org/officeDocument/2006/relationships" xmlns:p="http://schemas.openxmlformats.org/presentationml/2006/main">
  <p:tag name="MH" val="20151103112806"/>
  <p:tag name="MH_LIBRARY" val="GRAPHIC"/>
  <p:tag name="MH_TYPE" val="Other"/>
  <p:tag name="MH_ORDER" val="9"/>
</p:tagLst>
</file>

<file path=ppt/tags/tag378.xml><?xml version="1.0" encoding="utf-8"?>
<p:tagLst xmlns:a="http://schemas.openxmlformats.org/drawingml/2006/main" xmlns:r="http://schemas.openxmlformats.org/officeDocument/2006/relationships" xmlns:p="http://schemas.openxmlformats.org/presentationml/2006/main">
  <p:tag name="MH" val="20151103112806"/>
  <p:tag name="MH_LIBRARY" val="GRAPHIC"/>
  <p:tag name="MH_TYPE" val="Other"/>
  <p:tag name="MH_ORDER" val="10"/>
</p:tagLst>
</file>

<file path=ppt/tags/tag379.xml><?xml version="1.0" encoding="utf-8"?>
<p:tagLst xmlns:a="http://schemas.openxmlformats.org/drawingml/2006/main" xmlns:r="http://schemas.openxmlformats.org/officeDocument/2006/relationships" xmlns:p="http://schemas.openxmlformats.org/presentationml/2006/main">
  <p:tag name="MH" val="20151103112806"/>
  <p:tag name="MH_LIBRARY" val="GRAPHIC"/>
  <p:tag name="MH_TYPE" val="Other"/>
  <p:tag name="MH_ORDER" val="11"/>
</p:tagLst>
</file>

<file path=ppt/tags/tag3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380.xml><?xml version="1.0" encoding="utf-8"?>
<p:tagLst xmlns:a="http://schemas.openxmlformats.org/drawingml/2006/main" xmlns:r="http://schemas.openxmlformats.org/officeDocument/2006/relationships" xmlns:p="http://schemas.openxmlformats.org/presentationml/2006/main">
  <p:tag name="MH" val="20151103112806"/>
  <p:tag name="MH_LIBRARY" val="GRAPHIC"/>
  <p:tag name="MH_TYPE" val="Other"/>
  <p:tag name="MH_ORDER" val="12"/>
</p:tagLst>
</file>

<file path=ppt/tags/tag381.xml><?xml version="1.0" encoding="utf-8"?>
<p:tagLst xmlns:a="http://schemas.openxmlformats.org/drawingml/2006/main" xmlns:r="http://schemas.openxmlformats.org/officeDocument/2006/relationships" xmlns:p="http://schemas.openxmlformats.org/presentationml/2006/main">
  <p:tag name="MH" val="20151103112806"/>
  <p:tag name="MH_LIBRARY" val="GRAPHIC"/>
  <p:tag name="MH_TYPE" val="Text"/>
  <p:tag name="MH_ORDER" val="1"/>
</p:tagLst>
</file>

<file path=ppt/tags/tag382.xml><?xml version="1.0" encoding="utf-8"?>
<p:tagLst xmlns:a="http://schemas.openxmlformats.org/drawingml/2006/main" xmlns:r="http://schemas.openxmlformats.org/officeDocument/2006/relationships" xmlns:p="http://schemas.openxmlformats.org/presentationml/2006/main">
  <p:tag name="MH" val="20151103112806"/>
  <p:tag name="MH_LIBRARY" val="GRAPHIC"/>
  <p:tag name="MH_TYPE" val="Text"/>
  <p:tag name="MH_ORDER" val="2"/>
</p:tagLst>
</file>

<file path=ppt/tags/tag383.xml><?xml version="1.0" encoding="utf-8"?>
<p:tagLst xmlns:a="http://schemas.openxmlformats.org/drawingml/2006/main" xmlns:r="http://schemas.openxmlformats.org/officeDocument/2006/relationships" xmlns:p="http://schemas.openxmlformats.org/presentationml/2006/main">
  <p:tag name="MH" val="20151103112806"/>
  <p:tag name="MH_LIBRARY" val="GRAPHIC"/>
  <p:tag name="MH_TYPE" val="Text"/>
  <p:tag name="MH_ORDER" val="3"/>
</p:tagLst>
</file>

<file path=ppt/tags/tag384.xml><?xml version="1.0" encoding="utf-8"?>
<p:tagLst xmlns:a="http://schemas.openxmlformats.org/drawingml/2006/main" xmlns:r="http://schemas.openxmlformats.org/officeDocument/2006/relationships" xmlns:p="http://schemas.openxmlformats.org/presentationml/2006/main">
  <p:tag name="MH" val="20151103112806"/>
  <p:tag name="MH_LIBRARY" val="GRAPHIC"/>
  <p:tag name="MH_TYPE" val="Text"/>
  <p:tag name="MH_ORDER" val="4"/>
</p:tagLst>
</file>

<file path=ppt/tags/tag385.xml><?xml version="1.0" encoding="utf-8"?>
<p:tagLst xmlns:a="http://schemas.openxmlformats.org/drawingml/2006/main" xmlns:r="http://schemas.openxmlformats.org/officeDocument/2006/relationships" xmlns:p="http://schemas.openxmlformats.org/presentationml/2006/main">
  <p:tag name="MH" val="20151103112806"/>
  <p:tag name="MH_LIBRARY" val="GRAPHIC"/>
  <p:tag name="MH_TYPE" val="SubTitle"/>
  <p:tag name="MH_ORDER" val="2"/>
</p:tagLst>
</file>

<file path=ppt/tags/tag386.xml><?xml version="1.0" encoding="utf-8"?>
<p:tagLst xmlns:a="http://schemas.openxmlformats.org/drawingml/2006/main" xmlns:r="http://schemas.openxmlformats.org/officeDocument/2006/relationships" xmlns:p="http://schemas.openxmlformats.org/presentationml/2006/main">
  <p:tag name="MH" val="20151103112806"/>
  <p:tag name="MH_LIBRARY" val="GRAPHIC"/>
  <p:tag name="MH_TYPE" val="SubTitle"/>
  <p:tag name="MH_ORDER" val="3"/>
</p:tagLst>
</file>

<file path=ppt/tags/tag387.xml><?xml version="1.0" encoding="utf-8"?>
<p:tagLst xmlns:a="http://schemas.openxmlformats.org/drawingml/2006/main" xmlns:r="http://schemas.openxmlformats.org/officeDocument/2006/relationships" xmlns:p="http://schemas.openxmlformats.org/presentationml/2006/main">
  <p:tag name="MH" val="20151103112806"/>
  <p:tag name="MH_LIBRARY" val="GRAPHIC"/>
  <p:tag name="MH_TYPE" val="SubTitle"/>
  <p:tag name="MH_ORDER" val="4"/>
</p:tagLst>
</file>

<file path=ppt/tags/tag3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168406_5*l_h_i*1_3_1"/>
  <p:tag name="KSO_WM_TEMPLATE_CATEGORY" val="diagram"/>
  <p:tag name="KSO_WM_TEMPLATE_INDEX" val="20168406"/>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3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168406_5*l_h_i*1_3_1"/>
  <p:tag name="KSO_WM_TEMPLATE_CATEGORY" val="diagram"/>
  <p:tag name="KSO_WM_TEMPLATE_INDEX" val="20168406"/>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3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168406_5*l_h_i*1_3_1"/>
  <p:tag name="KSO_WM_TEMPLATE_CATEGORY" val="diagram"/>
  <p:tag name="KSO_WM_TEMPLATE_INDEX" val="20168406"/>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3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168406_5*l_h_i*1_3_1"/>
  <p:tag name="KSO_WM_TEMPLATE_CATEGORY" val="diagram"/>
  <p:tag name="KSO_WM_TEMPLATE_INDEX" val="20168406"/>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392.xml><?xml version="1.0" encoding="utf-8"?>
<p:tagLst xmlns:a="http://schemas.openxmlformats.org/drawingml/2006/main" xmlns:r="http://schemas.openxmlformats.org/officeDocument/2006/relationships" xmlns:p="http://schemas.openxmlformats.org/presentationml/2006/main">
  <p:tag name="MH" val="20151102160354"/>
  <p:tag name="MH_LIBRARY" val="GRAPHIC"/>
  <p:tag name="MH_TYPE" val="Text"/>
  <p:tag name="MH_ORDER" val="1"/>
</p:tagLst>
</file>

<file path=ppt/tags/tag39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53"/>
  <p:tag name="KSO_WM_UNIT_TYPE" val="m_h_a"/>
  <p:tag name="KSO_WM_UNIT_INDEX" val="1_3_1"/>
  <p:tag name="KSO_WM_UNIT_ID" val="diagram160353_1*m_h_a*1_3_1"/>
  <p:tag name="KSO_WM_UNIT_CLEAR" val="1"/>
  <p:tag name="KSO_WM_UNIT_LAYERLEVEL" val="1_1_1"/>
  <p:tag name="KSO_WM_UNIT_VALUE" val="21"/>
  <p:tag name="KSO_WM_UNIT_HIGHLIGHT" val="0"/>
  <p:tag name="KSO_WM_UNIT_COMPATIBLE" val="0"/>
  <p:tag name="KSO_WM_UNIT_PRESET_TEXT_INDEX" val="3"/>
  <p:tag name="KSO_WM_UNIT_PRESET_TEXT_LEN" val="12"/>
  <p:tag name="KSO_WM_DIAGRAM_GROUP_CODE" val="m1-1"/>
  <p:tag name="KSO_WM_UNIT_FILL_FORE_SCHEMECOLOR_INDEX" val="7"/>
  <p:tag name="KSO_WM_UNIT_FILL_TYPE" val="1"/>
  <p:tag name="KSO_WM_UNIT_TEXT_FILL_FORE_SCHEMECOLOR_INDEX" val="14"/>
  <p:tag name="KSO_WM_UNIT_TEXT_FILL_TYPE" val="1"/>
</p:tagLst>
</file>

<file path=ppt/tags/tag39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53"/>
  <p:tag name="KSO_WM_UNIT_TYPE" val="m_h_a"/>
  <p:tag name="KSO_WM_UNIT_INDEX" val="1_3_1"/>
  <p:tag name="KSO_WM_UNIT_ID" val="diagram160353_1*m_h_a*1_3_1"/>
  <p:tag name="KSO_WM_UNIT_CLEAR" val="1"/>
  <p:tag name="KSO_WM_UNIT_LAYERLEVEL" val="1_1_1"/>
  <p:tag name="KSO_WM_UNIT_VALUE" val="21"/>
  <p:tag name="KSO_WM_UNIT_HIGHLIGHT" val="0"/>
  <p:tag name="KSO_WM_UNIT_COMPATIBLE" val="0"/>
  <p:tag name="KSO_WM_UNIT_PRESET_TEXT_INDEX" val="3"/>
  <p:tag name="KSO_WM_UNIT_PRESET_TEXT_LEN" val="12"/>
  <p:tag name="KSO_WM_DIAGRAM_GROUP_CODE" val="m1-1"/>
  <p:tag name="KSO_WM_UNIT_FILL_FORE_SCHEMECOLOR_INDEX" val="7"/>
  <p:tag name="KSO_WM_UNIT_FILL_TYPE" val="1"/>
  <p:tag name="KSO_WM_UNIT_TEXT_FILL_FORE_SCHEMECOLOR_INDEX" val="14"/>
  <p:tag name="KSO_WM_UNIT_TEXT_FILL_TYPE" val="1"/>
</p:tagLst>
</file>

<file path=ppt/tags/tag39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53"/>
  <p:tag name="KSO_WM_UNIT_TYPE" val="m_h_a"/>
  <p:tag name="KSO_WM_UNIT_INDEX" val="1_1_1"/>
  <p:tag name="KSO_WM_UNIT_ID" val="diagram160353_1*m_h_a*1_1_1"/>
  <p:tag name="KSO_WM_UNIT_CLEAR" val="1"/>
  <p:tag name="KSO_WM_UNIT_LAYERLEVEL" val="1_1_1"/>
  <p:tag name="KSO_WM_UNIT_VALUE" val="21"/>
  <p:tag name="KSO_WM_UNIT_HIGHLIGHT" val="0"/>
  <p:tag name="KSO_WM_UNIT_COMPATIBLE" val="0"/>
  <p:tag name="KSO_WM_UNIT_PRESET_TEXT_INDEX" val="3"/>
  <p:tag name="KSO_WM_UNIT_PRESET_TEXT_LEN" val="12"/>
  <p:tag name="KSO_WM_DIAGRAM_GROUP_CODE" val="m1-1"/>
  <p:tag name="KSO_WM_UNIT_FILL_FORE_SCHEMECOLOR_INDEX" val="5"/>
  <p:tag name="KSO_WM_UNIT_FILL_TYPE" val="1"/>
  <p:tag name="KSO_WM_UNIT_TEXT_FILL_FORE_SCHEMECOLOR_INDEX" val="14"/>
  <p:tag name="KSO_WM_UNIT_TEXT_FILL_TYPE" val="1"/>
</p:tagLst>
</file>

<file path=ppt/tags/tag39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53"/>
  <p:tag name="KSO_WM_UNIT_TYPE" val="m_h_a"/>
  <p:tag name="KSO_WM_UNIT_INDEX" val="1_4_1"/>
  <p:tag name="KSO_WM_UNIT_ID" val="diagram160353_1*m_h_a*1_4_1"/>
  <p:tag name="KSO_WM_UNIT_CLEAR" val="1"/>
  <p:tag name="KSO_WM_UNIT_LAYERLEVEL" val="1_1_1"/>
  <p:tag name="KSO_WM_UNIT_VALUE" val="21"/>
  <p:tag name="KSO_WM_UNIT_HIGHLIGHT" val="0"/>
  <p:tag name="KSO_WM_UNIT_COMPATIBLE" val="0"/>
  <p:tag name="KSO_WM_UNIT_PRESET_TEXT_INDEX" val="3"/>
  <p:tag name="KSO_WM_UNIT_PRESET_TEXT_LEN" val="12"/>
  <p:tag name="KSO_WM_DIAGRAM_GROUP_CODE" val="m1-1"/>
  <p:tag name="KSO_WM_UNIT_FILL_FORE_SCHEMECOLOR_INDEX" val="8"/>
  <p:tag name="KSO_WM_UNIT_FILL_TYPE" val="1"/>
  <p:tag name="KSO_WM_UNIT_TEXT_FILL_FORE_SCHEMECOLOR_INDEX" val="14"/>
  <p:tag name="KSO_WM_UNIT_TEXT_FILL_TYPE" val="1"/>
</p:tagLst>
</file>

<file path=ppt/tags/tag39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353"/>
  <p:tag name="KSO_WM_UNIT_TYPE" val="m_h_a"/>
  <p:tag name="KSO_WM_UNIT_INDEX" val="1_3_1"/>
  <p:tag name="KSO_WM_UNIT_ID" val="diagram160353_1*m_h_a*1_3_1"/>
  <p:tag name="KSO_WM_UNIT_CLEAR" val="1"/>
  <p:tag name="KSO_WM_UNIT_LAYERLEVEL" val="1_1_1"/>
  <p:tag name="KSO_WM_UNIT_VALUE" val="21"/>
  <p:tag name="KSO_WM_UNIT_HIGHLIGHT" val="0"/>
  <p:tag name="KSO_WM_UNIT_COMPATIBLE" val="0"/>
  <p:tag name="KSO_WM_UNIT_PRESET_TEXT_INDEX" val="3"/>
  <p:tag name="KSO_WM_UNIT_PRESET_TEXT_LEN" val="12"/>
  <p:tag name="KSO_WM_DIAGRAM_GROUP_CODE" val="m1-1"/>
  <p:tag name="KSO_WM_UNIT_FILL_FORE_SCHEMECOLOR_INDEX" val="7"/>
  <p:tag name="KSO_WM_UNIT_FILL_TYPE" val="1"/>
  <p:tag name="KSO_WM_UNIT_TEXT_FILL_FORE_SCHEMECOLOR_INDEX" val="14"/>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4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4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4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4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4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4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4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4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4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Lst>
</file>

<file path=ppt/tags/tag5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5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ZIllCkvdg02sGKqZOcl3h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PGScnUT2uEKObiRAo.QqH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3ZCRRG5DvEyW3aNxUjA28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v1ZD8AzzhE6BK0DTz94i0g"/>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4LWZpAqTbEG3bd1giek0fQ"/>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O3SLTcKfUka6ilBHmWxOTw"/>
  <p:tag name="KSO_WM_UNIT_TEXT_FILL_FORE_SCHEMECOLOR_INDEX_BRIGHTNESS" val="0"/>
  <p:tag name="KSO_WM_UNIT_TEXT_FILL_FORE_SCHEMECOLOR_INDEX" val="14"/>
  <p:tag name="KSO_WM_UNIT_TEXT_FILL_TYPE" val="1"/>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4LWZpAqTbEG3bd1giek0fQ"/>
</p:tagLst>
</file>

<file path=ppt/tags/tag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O3SLTcKfUka6ilBHmWxOTw"/>
  <p:tag name="KSO_WM_UNIT_TEXT_FILL_FORE_SCHEMECOLOR_INDEX_BRIGHTNESS" val="0"/>
  <p:tag name="KSO_WM_UNIT_TEXT_FILL_FORE_SCHEMECOLOR_INDEX" val="14"/>
  <p:tag name="KSO_WM_UNIT_TEXT_FILL_TYPE" val="1"/>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QDL7RpExH02OeFsfCRlvVQ"/>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QDL7RpExH02OeFsfCRlvVQ"/>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QDL7RpExH02OeFsfCRlvVQ"/>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4LWZpAqTbEG3bd1giek0fQ"/>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O3SLTcKfUka6ilBHmWxOTw"/>
  <p:tag name="KSO_WM_UNIT_TEXT_FILL_FORE_SCHEMECOLOR_INDEX_BRIGHTNESS" val="0"/>
  <p:tag name="KSO_WM_UNIT_TEXT_FILL_FORE_SCHEMECOLOR_INDEX" val="14"/>
  <p:tag name="KSO_WM_UNIT_TEXT_FILL_TYPE" val="1"/>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QDL7RpExH02OeFsfCRlvVQ"/>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QDL7RpExH02OeFsfCRlvVQ"/>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QDL7RpExH02OeFsfCRlvVQ"/>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hSSOJ.2r0EOtJC9SNL7eIA"/>
</p:tagLst>
</file>

<file path=ppt/tags/tag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lleO25HvmEmhzLAF25XnJ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Mu3fscuHvk6HcI9lLHsiQ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6n3lny0hGU.Z3swW6oLztg"/>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lleO25HvmEmhzLAF25XnJA"/>
</p:tagLst>
</file>

<file path=ppt/tags/tag7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7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hSSOJ.2r0EOtJC9SNL7eIA"/>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hSSOJ.2r0EOtJC9SNL7eIA"/>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pFmP9GB.fEeoMG6VFjXpQA"/>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pFmP9GB.fEeoMG6VFjXpQA"/>
</p:tagLst>
</file>

<file path=ppt/tags/tag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05"/>
  <p:tag name="KSO_WM_UNIT_FILL_FORE_SCHEMECOLOR_INDEX_2" val="5"/>
  <p:tag name="KSO_WM_UNIT_FILL_FORE_SCHEMECOLOR_INDEX_2_POS" val="0.5"/>
  <p:tag name="KSO_WM_UNIT_FILL_FORE_SCHEMECOLOR_INDEX_2_TRANS" val="0"/>
  <p:tag name="KSO_WM_UNIT_FILL_FORE_SCHEMECOLOR_INDEX_3_BRIGHTNESS" val="0.05"/>
  <p:tag name="KSO_WM_UNIT_FILL_FORE_SCHEMECOLOR_INDEX_3" val="5"/>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FILL_TYPE" val="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hSSOJ.2r0EOtJC9SNL7eIA"/>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b9vw2in2yE2M_LnYPjskew"/>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6rZ5GMIod0mBZjV3EvLJ0Q"/>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xTD9jIi_wkSZ46VLjjvvzQ"/>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oIdW1W3mdUuQlrQESrih6A"/>
</p:tagLst>
</file>

<file path=ppt/tags/tag8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p5FGX.3.QEaI8bynaluofw"/>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CIV7nfMzzk.nlQLmDZipDw"/>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htytW.yGh0KxVM0Gw94C2A"/>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ZcW6E._ztUijcZEUqZKRFA"/>
</p:tagLst>
</file>

<file path=ppt/tags/tag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2"/>
  <p:tag name="KSO_WM_UNIT_FILL_TYPE" val="1"/>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PT7LssQVyk.eKsbVY9oRmQ"/>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0QldanSYekmIf5sSwfcgJg"/>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DYoYbHGT_kG9PQ5skTe0_w"/>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Kd4YGn_zLkOtfomvqZ15YA"/>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QDL7RpExH02OeFsfCRlvVQ"/>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1xFKOI7mm0mrCFlwXPGd2Q"/>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v5YF15Em80C8JucPar_SYw"/>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R4YUVPfkU0y5BEv8ttMQEQ"/>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p5FGX.3.QEaI8bynaluofw"/>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CIV7nfMzzk.nlQLmDZipDw"/>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rjcibnv">
      <a:majorFont>
        <a:latin typeface="+mn-lt"/>
        <a:ea typeface="+mn-ea"/>
        <a:cs typeface=""/>
      </a:majorFont>
      <a:minorFont>
        <a:latin typeface="+mn-lt"/>
        <a:ea typeface="+mn-ea"/>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rjcibnv">
      <a:majorFont>
        <a:latin typeface="+mn-lt"/>
        <a:ea typeface="+mn-ea"/>
        <a:cs typeface=""/>
      </a:majorFont>
      <a:minorFont>
        <a:latin typeface="+mn-lt"/>
        <a:ea typeface="+mn-ea"/>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主题​​">
  <a:themeElements>
    <a:clrScheme name="">
      <a:dk1>
        <a:srgbClr val="000000"/>
      </a:dk1>
      <a:lt1>
        <a:srgbClr val="FFFFFF"/>
      </a:lt1>
      <a:dk2>
        <a:srgbClr val="FAFAFA"/>
      </a:dk2>
      <a:lt2>
        <a:srgbClr val="FFFFFF"/>
      </a:lt2>
      <a:accent1>
        <a:srgbClr val="007ADD"/>
      </a:accent1>
      <a:accent2>
        <a:srgbClr val="3B3E4D"/>
      </a:accent2>
      <a:accent3>
        <a:srgbClr val="007ADD"/>
      </a:accent3>
      <a:accent4>
        <a:srgbClr val="3B3E4D"/>
      </a:accent4>
      <a:accent5>
        <a:srgbClr val="007ADD"/>
      </a:accent5>
      <a:accent6>
        <a:srgbClr val="3B3E4D"/>
      </a:accent6>
      <a:hlink>
        <a:srgbClr val="5FCBFB"/>
      </a:hlink>
      <a:folHlink>
        <a:srgbClr val="B759BC"/>
      </a:folHlink>
    </a:clrScheme>
    <a:fontScheme name="erjcibnv">
      <a:majorFont>
        <a:latin typeface="+mn-lt"/>
        <a:ea typeface="+mn-ea"/>
        <a:cs typeface=""/>
      </a:majorFont>
      <a:minorFont>
        <a:latin typeface="+mn-lt"/>
        <a:ea typeface="+mn-ea"/>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主题​​">
  <a:themeElements>
    <a:clrScheme name="">
      <a:dk1>
        <a:srgbClr val="000000"/>
      </a:dk1>
      <a:lt1>
        <a:srgbClr val="FFFFFF"/>
      </a:lt1>
      <a:dk2>
        <a:srgbClr val="FAFAFA"/>
      </a:dk2>
      <a:lt2>
        <a:srgbClr val="FFFFFF"/>
      </a:lt2>
      <a:accent1>
        <a:srgbClr val="007ADD"/>
      </a:accent1>
      <a:accent2>
        <a:srgbClr val="3B3E4D"/>
      </a:accent2>
      <a:accent3>
        <a:srgbClr val="007ADD"/>
      </a:accent3>
      <a:accent4>
        <a:srgbClr val="3B3E4D"/>
      </a:accent4>
      <a:accent5>
        <a:srgbClr val="007ADD"/>
      </a:accent5>
      <a:accent6>
        <a:srgbClr val="3B3E4D"/>
      </a:accent6>
      <a:hlink>
        <a:srgbClr val="5FCBFB"/>
      </a:hlink>
      <a:folHlink>
        <a:srgbClr val="B759BC"/>
      </a:folHlink>
    </a:clrScheme>
    <a:fontScheme name="erjcibnv">
      <a:majorFont>
        <a:latin typeface="+mn-lt"/>
        <a:ea typeface="+mn-ea"/>
        <a:cs typeface=""/>
      </a:majorFont>
      <a:minorFont>
        <a:latin typeface="+mn-lt"/>
        <a:ea typeface="+mn-ea"/>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Office 主题​​">
  <a:themeElements>
    <a:clrScheme name="">
      <a:dk1>
        <a:srgbClr val="000000"/>
      </a:dk1>
      <a:lt1>
        <a:srgbClr val="FFFFFF"/>
      </a:lt1>
      <a:dk2>
        <a:srgbClr val="FAFAFA"/>
      </a:dk2>
      <a:lt2>
        <a:srgbClr val="FFFFFF"/>
      </a:lt2>
      <a:accent1>
        <a:srgbClr val="007ADD"/>
      </a:accent1>
      <a:accent2>
        <a:srgbClr val="3B3E4D"/>
      </a:accent2>
      <a:accent3>
        <a:srgbClr val="007ADD"/>
      </a:accent3>
      <a:accent4>
        <a:srgbClr val="3B3E4D"/>
      </a:accent4>
      <a:accent5>
        <a:srgbClr val="007ADD"/>
      </a:accent5>
      <a:accent6>
        <a:srgbClr val="3B3E4D"/>
      </a:accent6>
      <a:hlink>
        <a:srgbClr val="5FCBFB"/>
      </a:hlink>
      <a:folHlink>
        <a:srgbClr val="B759BC"/>
      </a:folHlink>
    </a:clrScheme>
    <a:fontScheme name="erjcibnv">
      <a:majorFont>
        <a:latin typeface="+mn-lt"/>
        <a:ea typeface="+mn-ea"/>
        <a:cs typeface=""/>
      </a:majorFont>
      <a:minorFont>
        <a:latin typeface="+mn-lt"/>
        <a:ea typeface="+mn-ea"/>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6_Office 主题​​">
  <a:themeElements>
    <a:clrScheme name="">
      <a:dk1>
        <a:srgbClr val="000000"/>
      </a:dk1>
      <a:lt1>
        <a:srgbClr val="FFFFFF"/>
      </a:lt1>
      <a:dk2>
        <a:srgbClr val="FAFAFA"/>
      </a:dk2>
      <a:lt2>
        <a:srgbClr val="FFFFFF"/>
      </a:lt2>
      <a:accent1>
        <a:srgbClr val="007ADD"/>
      </a:accent1>
      <a:accent2>
        <a:srgbClr val="3B3E4D"/>
      </a:accent2>
      <a:accent3>
        <a:srgbClr val="007ADD"/>
      </a:accent3>
      <a:accent4>
        <a:srgbClr val="3B3E4D"/>
      </a:accent4>
      <a:accent5>
        <a:srgbClr val="007ADD"/>
      </a:accent5>
      <a:accent6>
        <a:srgbClr val="3B3E4D"/>
      </a:accent6>
      <a:hlink>
        <a:srgbClr val="5FCBFB"/>
      </a:hlink>
      <a:folHlink>
        <a:srgbClr val="B759BC"/>
      </a:folHlink>
    </a:clrScheme>
    <a:fontScheme name="erjcibnv">
      <a:majorFont>
        <a:latin typeface="+mn-lt"/>
        <a:ea typeface="+mn-ea"/>
        <a:cs typeface=""/>
      </a:majorFont>
      <a:minorFont>
        <a:latin typeface="+mn-lt"/>
        <a:ea typeface="+mn-ea"/>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rjcibnv">
      <a:majorFont>
        <a:latin typeface="+mn-lt"/>
        <a:ea typeface="+mn-ea"/>
        <a:cs typeface=""/>
      </a:majorFont>
      <a:minorFont>
        <a:latin typeface="+mn-lt"/>
        <a:ea typeface="+mn-ea"/>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文档" ma:contentTypeID="0x010100413313FD44DBD94D922B63D1DC764851" ma:contentTypeVersion="1" ma:contentTypeDescription="新建文档。" ma:contentTypeScope="" ma:versionID="aac2c4c96cbf5659b957367b7bb6222e">
  <xsd:schema xmlns:xsd="http://www.w3.org/2001/XMLSchema" xmlns:xs="http://www.w3.org/2001/XMLSchema" xmlns:p="http://schemas.microsoft.com/office/2006/metadata/properties" xmlns:ns2="07538408-8e4b-4484-9c96-31e5e4e0581a" targetNamespace="http://schemas.microsoft.com/office/2006/metadata/properties" ma:root="true" ma:fieldsID="c10e1739bd7f79996d681bacb92bee21" ns2:_="">
    <xsd:import namespace="07538408-8e4b-4484-9c96-31e5e4e0581a"/>
    <xsd:element name="properties">
      <xsd:complexType>
        <xsd:sequence>
          <xsd:element name="documentManagement">
            <xsd:complexType>
              <xsd:all>
                <xsd:element ref="ns2:_dlc_DocId" minOccurs="0"/>
                <xsd:element ref="ns2:_dlc_DocIdUrl" minOccurs="0"/>
                <xsd:element ref="ns2:_dlc_DocIdPersistId" minOccurs="0"/>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538408-8e4b-4484-9c96-31e5e4e0581a" elementFormDefault="qualified">
    <xsd:import namespace="http://schemas.microsoft.com/office/2006/documentManagement/types"/>
    <xsd:import namespace="http://schemas.microsoft.com/office/infopath/2007/PartnerControls"/>
    <xsd:element name="_dlc_DocId" ma:index="8" nillable="true" ma:displayName="文档 ID 值" ma:description="分配至此项的文档 ID 值。" ma:internalName="_dlc_DocId" ma:readOnly="true">
      <xsd:simpleType>
        <xsd:restriction base="dms:Text"/>
      </xsd:simpleType>
    </xsd:element>
    <xsd:element name="_dlc_DocIdUrl" ma:index="9" nillable="true" ma:displayName="文档 ID" ma:description="此文档的永久链接。"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永久 ID" ma:description="在添加过程中保留 ID。" ma:hidden="true" ma:internalName="_dlc_DocIdPersistId" ma:readOnly="true">
      <xsd:simpleType>
        <xsd:restriction base="dms:Boolean"/>
      </xsd:simpleType>
    </xsd:element>
    <xsd:element name="SharedWithUsers" ma:index="11" nillable="true" ma:displayName="共享对象:"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dlc_DocId xmlns="07538408-8e4b-4484-9c96-31e5e4e0581a">M4CRQCKP22MZ-1763210140-206</_dlc_DocId>
    <_dlc_DocIdUrl xmlns="07538408-8e4b-4484-9c96-31e5e4e0581a">
      <Url>http://sp.luxshare-ict.com/sites/Eagle/_layouts/15/DocIdRedir.aspx?ID=M4CRQCKP22MZ-1763210140-206</Url>
      <Description>M4CRQCKP22MZ-1763210140-206</Description>
    </_dlc_DocIdUrl>
  </documentManagement>
</p:properties>
</file>

<file path=customXml/itemProps1.xml><?xml version="1.0" encoding="utf-8"?>
<ds:datastoreItem xmlns:ds="http://schemas.openxmlformats.org/officeDocument/2006/customXml" ds:itemID="{A737A066-7E5B-4C68-ABE7-0A20EAA0477D}"/>
</file>

<file path=customXml/itemProps2.xml><?xml version="1.0" encoding="utf-8"?>
<ds:datastoreItem xmlns:ds="http://schemas.openxmlformats.org/officeDocument/2006/customXml" ds:itemID="{F3E4175E-9E7D-4468-9B3C-FA8B9C180BC0}"/>
</file>

<file path=customXml/itemProps3.xml><?xml version="1.0" encoding="utf-8"?>
<ds:datastoreItem xmlns:ds="http://schemas.openxmlformats.org/officeDocument/2006/customXml" ds:itemID="{D47F9170-E858-439F-8341-B59E3E5D1E5F}"/>
</file>

<file path=customXml/itemProps4.xml><?xml version="1.0" encoding="utf-8"?>
<ds:datastoreItem xmlns:ds="http://schemas.openxmlformats.org/officeDocument/2006/customXml" ds:itemID="{C4BBDF83-3F6E-4039-A9B1-C4FAC8B03672}"/>
</file>

<file path=docProps/app.xml><?xml version="1.0" encoding="utf-8"?>
<Properties xmlns="http://schemas.openxmlformats.org/officeDocument/2006/extended-properties" xmlns:vt="http://schemas.openxmlformats.org/officeDocument/2006/docPropsVTypes">
  <TotalTime>14714</TotalTime>
  <Words>19383</Words>
  <Application>Microsoft Office PowerPoint</Application>
  <PresentationFormat>宽屏</PresentationFormat>
  <Paragraphs>5799</Paragraphs>
  <Slides>109</Slides>
  <Notes>35</Notes>
  <HiddenSlides>0</HiddenSlides>
  <MMClips>0</MMClips>
  <ScaleCrop>false</ScaleCrop>
  <HeadingPairs>
    <vt:vector size="8" baseType="variant">
      <vt:variant>
        <vt:lpstr>已用的字体</vt:lpstr>
      </vt:variant>
      <vt:variant>
        <vt:i4>29</vt:i4>
      </vt:variant>
      <vt:variant>
        <vt:lpstr>主题</vt:lpstr>
      </vt:variant>
      <vt:variant>
        <vt:i4>7</vt:i4>
      </vt:variant>
      <vt:variant>
        <vt:lpstr>嵌入 OLE 服务器</vt:lpstr>
      </vt:variant>
      <vt:variant>
        <vt:i4>1</vt:i4>
      </vt:variant>
      <vt:variant>
        <vt:lpstr>幻灯片标题</vt:lpstr>
      </vt:variant>
      <vt:variant>
        <vt:i4>109</vt:i4>
      </vt:variant>
    </vt:vector>
  </HeadingPairs>
  <TitlesOfParts>
    <vt:vector size="146" baseType="lpstr">
      <vt:lpstr>Arial Unicode MS</vt:lpstr>
      <vt:lpstr>Helvetica Neue</vt:lpstr>
      <vt:lpstr>Helvetica Neue Medium</vt:lpstr>
      <vt:lpstr>Lantinghei SC Demibold</vt:lpstr>
      <vt:lpstr>Lantinghei SC Heavy</vt:lpstr>
      <vt:lpstr>Microsoft YaHei UI</vt:lpstr>
      <vt:lpstr>Songti SC</vt:lpstr>
      <vt:lpstr>Songti SC Bold</vt:lpstr>
      <vt:lpstr>Songti SC Regular</vt:lpstr>
      <vt:lpstr>Source Han Sans CN Regular</vt:lpstr>
      <vt:lpstr>等线</vt:lpstr>
      <vt:lpstr>黑体</vt:lpstr>
      <vt:lpstr>华文楷体</vt:lpstr>
      <vt:lpstr>楷体</vt:lpstr>
      <vt:lpstr>宋体</vt:lpstr>
      <vt:lpstr>腾讯体 W7</vt:lpstr>
      <vt:lpstr>Microsoft YaHei</vt:lpstr>
      <vt:lpstr>Microsoft YaHei</vt:lpstr>
      <vt:lpstr>微软雅黑 Light</vt:lpstr>
      <vt:lpstr>Arial</vt:lpstr>
      <vt:lpstr>Britannic Bold</vt:lpstr>
      <vt:lpstr>Calibri</vt:lpstr>
      <vt:lpstr>Franklin Gothic Book</vt:lpstr>
      <vt:lpstr>Mangal</vt:lpstr>
      <vt:lpstr>Marlett</vt:lpstr>
      <vt:lpstr>Microsoft Sans Serif</vt:lpstr>
      <vt:lpstr>Open Sans</vt:lpstr>
      <vt:lpstr>Times New Roman</vt:lpstr>
      <vt:lpstr>Wingdings</vt:lpstr>
      <vt:lpstr>1_Office 主题​​</vt:lpstr>
      <vt:lpstr>7_Office 主题​​</vt:lpstr>
      <vt:lpstr>3_Office 主题​​</vt:lpstr>
      <vt:lpstr>4_Office 主题​​</vt:lpstr>
      <vt:lpstr>5_Office 主题​​</vt:lpstr>
      <vt:lpstr>6_Office 主题​​</vt:lpstr>
      <vt:lpstr>2_Office 主题​​</vt:lpstr>
      <vt:lpstr>Clip</vt:lpstr>
      <vt:lpstr>PowerPoint 演示文稿</vt:lpstr>
      <vt:lpstr>PowerPoint 演示文稿</vt:lpstr>
      <vt:lpstr>PowerPoint 演示文稿</vt:lpstr>
      <vt:lpstr>什么是数据治理？</vt:lpstr>
      <vt:lpstr>“九横四纵”数据治理模型详解</vt:lpstr>
      <vt:lpstr>推行数据治理带来的整体效果</vt:lpstr>
      <vt:lpstr>数据治理总体目标</vt:lpstr>
      <vt:lpstr>数据治理总体架构</vt:lpstr>
      <vt:lpstr>使用数据管理成熟度评估模型分析现状-示例</vt:lpstr>
      <vt:lpstr>通过评估，发现和总结目前数据管理工作所处区间及改进思路-示例</vt:lpstr>
      <vt:lpstr>结合数据中台建设规划，明确开展数据管理的总体思路</vt:lpstr>
      <vt:lpstr>数据治理保障机制-组织</vt:lpstr>
      <vt:lpstr>建立数据治理政策体系</vt:lpstr>
      <vt:lpstr>数据治理流程框架</vt:lpstr>
      <vt:lpstr>数据治理各领域工作，需要多种技术工具协同配合</vt:lpstr>
      <vt:lpstr>依托数据资产管理平台，实现数据资产可视化，最大限度挖掘数据资产价值</vt:lpstr>
      <vt:lpstr>PowerPoint 演示文稿</vt:lpstr>
      <vt:lpstr>数据标准主要分类</vt:lpstr>
      <vt:lpstr>数据标准制定来源及依据</vt:lpstr>
      <vt:lpstr>数据标准-统一数据表达方式,提升数据价值</vt:lpstr>
      <vt:lpstr>数据标准-打通数据链条，建立指标分析体系，统一内外数据标准，提升数据价值</vt:lpstr>
      <vt:lpstr>数据标准编制总体框架</vt:lpstr>
      <vt:lpstr>基础数据标准/主数据标准编制框架</vt:lpstr>
      <vt:lpstr>指标数据标准编制框架</vt:lpstr>
      <vt:lpstr>数据标准在系统落地的要点</vt:lpstr>
      <vt:lpstr>数据标准保障机制-组织</vt:lpstr>
      <vt:lpstr>数据标准保障机制-政策</vt:lpstr>
      <vt:lpstr>数据标准保障机制-流程</vt:lpstr>
      <vt:lpstr>数据质量管理工作内容</vt:lpstr>
      <vt:lpstr>制定数据质量规则，能够帮助业务和技术部门，在数据的整个生命周期内提升数据质量</vt:lpstr>
      <vt:lpstr>数据标准和业务/监管要求是数据质量规则的重要输入</vt:lpstr>
      <vt:lpstr>常见质量问题及处理</vt:lpstr>
      <vt:lpstr>数据质量管理流程框架</vt:lpstr>
      <vt:lpstr>PowerPoint 演示文稿</vt:lpstr>
      <vt:lpstr>数据中台架构设计</vt:lpstr>
      <vt:lpstr>数据中台与数据治理同生共长</vt:lpstr>
      <vt:lpstr>数据中台整体架构设计</vt:lpstr>
      <vt:lpstr>数据中台总体建设方案</vt:lpstr>
      <vt:lpstr>搭体系-分析平台的能力体系</vt:lpstr>
      <vt:lpstr>指标体系构建 -数据标准梳理</vt:lpstr>
      <vt:lpstr>指标体系构建 -用方法</vt:lpstr>
      <vt:lpstr>理指标-指标体系构建</vt:lpstr>
      <vt:lpstr>SAP业务域指标梳理-示例</vt:lpstr>
      <vt:lpstr>SAP财务域指标梳理-示例</vt:lpstr>
      <vt:lpstr>建模型-构建各个业态、业务领域的分析模型</vt:lpstr>
      <vt:lpstr>建模型-针对不同业态构建针对有特色的分析模型</vt:lpstr>
      <vt:lpstr>基于业务域、业务过程和业务对象的建模</vt:lpstr>
      <vt:lpstr>模型设计基础-来源于对系统和业务的理解</vt:lpstr>
      <vt:lpstr>模型设计基础-横向串联，纵向贯穿的整体业务链条，业务财务一体化的全局理解</vt:lpstr>
      <vt:lpstr>模型设计基础-SAP系统与外围系统搭建整体信息化平台-示例</vt:lpstr>
      <vt:lpstr>模型设计基础-结合业务链条的报表分析体系设计-示例</vt:lpstr>
      <vt:lpstr>建平台-构建数据中台</vt:lpstr>
      <vt:lpstr>PowerPoint 演示文稿</vt:lpstr>
      <vt:lpstr>指标体系搭建方法论</vt:lpstr>
      <vt:lpstr>指标体系梳理方法论</vt:lpstr>
      <vt:lpstr>指标体系梳理步骤</vt:lpstr>
      <vt:lpstr>指标体系梳理步骤</vt:lpstr>
      <vt:lpstr>财务主题关键指标分解示例</vt:lpstr>
      <vt:lpstr>供应链主题关键指标分解示例</vt:lpstr>
      <vt:lpstr>指标应用场景示例1：库存预警+基于财务分析的前端行为改善</vt:lpstr>
      <vt:lpstr>指标应用场景示例2：辅助决策</vt:lpstr>
      <vt:lpstr>指标应用场景示例3：销售策略优化</vt:lpstr>
      <vt:lpstr>指标应用场景示例4：打通全程供应数据链</vt:lpstr>
      <vt:lpstr>指标应用场景示例5：实现企业全面协同</vt:lpstr>
      <vt:lpstr>PowerPoint 演示文稿</vt:lpstr>
      <vt:lpstr>基于“一个平台，两个体系的数据中台建设体系” 进行数据中台建设</vt:lpstr>
      <vt:lpstr>数据中台实施流程</vt:lpstr>
      <vt:lpstr>数据治理系统落地-流程总览</vt:lpstr>
      <vt:lpstr>何谓数据标准</vt:lpstr>
      <vt:lpstr>数据治理实施-数据标准</vt:lpstr>
      <vt:lpstr>数据治理实施-数据标准-数据标准定义</vt:lpstr>
      <vt:lpstr>数据治理实施-数据标准-字段标准定义</vt:lpstr>
      <vt:lpstr>数据治理实施-数据标准-基于字段标准进行表设计</vt:lpstr>
      <vt:lpstr>数据治理实施-数据标准-指标标准定义</vt:lpstr>
      <vt:lpstr>数据治理实施-数据质量-实现数据“用得了”</vt:lpstr>
      <vt:lpstr>数据治理实施-数据质量-全链路监控</vt:lpstr>
      <vt:lpstr>数据治理实施-数据质量-基于数据标准进行数据质量规则配置</vt:lpstr>
      <vt:lpstr>数据治理实施-数据质量-数据检核之后智能ETL清洗</vt:lpstr>
      <vt:lpstr>数据治理实施-数据安全-实现数据“控得住”</vt:lpstr>
      <vt:lpstr>数据治理实施-数据安全-安全策略配置</vt:lpstr>
      <vt:lpstr>数据治理实施-数据地图-实现数据“看得见、管得了、找得到”</vt:lpstr>
      <vt:lpstr>数据治理实施-数据地图-数据注册</vt:lpstr>
      <vt:lpstr>数据治理实施-数据地图</vt:lpstr>
      <vt:lpstr>数据治理实施-数据资产-实现数据“可共享”</vt:lpstr>
      <vt:lpstr>数据治理实施-数据资产</vt:lpstr>
      <vt:lpstr>PowerPoint 演示文稿</vt:lpstr>
      <vt:lpstr>某制造数据中台-项目目标</vt:lpstr>
      <vt:lpstr>某制造数据中台-本期项目定位</vt:lpstr>
      <vt:lpstr>某制造数据中台-业务调研</vt:lpstr>
      <vt:lpstr>某制造数据中台-财务调研</vt:lpstr>
      <vt:lpstr>某制造数据中台-基础数据整理技术方案</vt:lpstr>
      <vt:lpstr>某制造数据中台-数据同步方案</vt:lpstr>
      <vt:lpstr>某制造数据中台-数仓建模思路</vt:lpstr>
      <vt:lpstr>某制造数据中台-数仓模型设计方法</vt:lpstr>
      <vt:lpstr>某制造数据中台-选用星型模型建模</vt:lpstr>
      <vt:lpstr>某制造数据中台-以业务过程为基础的模型设计</vt:lpstr>
      <vt:lpstr>某制造数据中台-以财务过程为基础的模型设计</vt:lpstr>
      <vt:lpstr>某制造数据中台-数据中台实施路径-测试上线</vt:lpstr>
      <vt:lpstr>某制造数据中台-业务域维度矩阵</vt:lpstr>
      <vt:lpstr>某制造数据中台-财务域维度矩阵</vt:lpstr>
      <vt:lpstr>某制造数据中台-销售子域模型示例</vt:lpstr>
      <vt:lpstr>某制造数据中台-总账子域模型示例</vt:lpstr>
      <vt:lpstr>某制造数据中台-数据资产目录划分</vt:lpstr>
      <vt:lpstr>某制造数据中台-数据项定义</vt:lpstr>
      <vt:lpstr>某制造数据中台-数据字典沉淀</vt:lpstr>
      <vt:lpstr>某制造数据中台-数据资产元素周期表</vt:lpstr>
      <vt:lpstr>某制造数据中台-数据资产白皮书</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ZJ.L</dc:creator>
  <cp:lastModifiedBy>caozhengyan</cp:lastModifiedBy>
  <cp:revision>3863</cp:revision>
  <cp:lastPrinted>2018-11-20T11:35:00Z</cp:lastPrinted>
  <dcterms:created xsi:type="dcterms:W3CDTF">2016-06-07T17:04:00Z</dcterms:created>
  <dcterms:modified xsi:type="dcterms:W3CDTF">2022-07-26T18:09:11Z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2052-11.1.0.8515</vt:lpwstr>
  </property>
  <property fmtid="{D5CDD505-2E9C-101B-9397-08002B2CF9AE}" pid="3" name="ContentTypeId">
    <vt:lpwstr>0x010100413313FD44DBD94D922B63D1DC764851</vt:lpwstr>
  </property>
  <property fmtid="{D5CDD505-2E9C-101B-9397-08002B2CF9AE}" pid="4" name="_dlc_DocIdItemGuid">
    <vt:lpwstr>28e20870-f5aa-47b8-9ee8-8d67c4f079f7</vt:lpwstr>
  </property>
</Properties>
</file>